
<file path=[Content_Types].xml><?xml version="1.0" encoding="utf-8"?>
<Types xmlns="http://schemas.openxmlformats.org/package/2006/content-types">
  <Default Extension="png" ContentType="image/png"/>
  <Default Extension="jpeg" ContentType="image/jpeg"/>
  <Default Extension="glb" ContentType="model/gltf.binary"/>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355" r:id="rId2"/>
    <p:sldId id="567" r:id="rId3"/>
    <p:sldId id="568" r:id="rId4"/>
    <p:sldId id="569" r:id="rId5"/>
    <p:sldId id="570" r:id="rId6"/>
    <p:sldId id="734" r:id="rId7"/>
    <p:sldId id="572" r:id="rId8"/>
    <p:sldId id="573" r:id="rId9"/>
    <p:sldId id="574" r:id="rId10"/>
    <p:sldId id="575" r:id="rId11"/>
    <p:sldId id="576" r:id="rId12"/>
    <p:sldId id="733" r:id="rId13"/>
    <p:sldId id="578" r:id="rId14"/>
    <p:sldId id="579" r:id="rId15"/>
    <p:sldId id="580" r:id="rId16"/>
    <p:sldId id="581" r:id="rId17"/>
    <p:sldId id="582" r:id="rId18"/>
    <p:sldId id="583" r:id="rId19"/>
    <p:sldId id="783" r:id="rId20"/>
    <p:sldId id="586" r:id="rId21"/>
    <p:sldId id="587" r:id="rId22"/>
    <p:sldId id="789" r:id="rId23"/>
    <p:sldId id="584" r:id="rId24"/>
    <p:sldId id="585" r:id="rId25"/>
    <p:sldId id="785" r:id="rId26"/>
    <p:sldId id="784" r:id="rId27"/>
    <p:sldId id="356" r:id="rId28"/>
    <p:sldId id="357" r:id="rId29"/>
    <p:sldId id="589" r:id="rId30"/>
    <p:sldId id="590" r:id="rId31"/>
    <p:sldId id="591" r:id="rId32"/>
    <p:sldId id="592" r:id="rId33"/>
    <p:sldId id="593" r:id="rId34"/>
    <p:sldId id="787" r:id="rId35"/>
    <p:sldId id="595" r:id="rId36"/>
    <p:sldId id="594" r:id="rId37"/>
    <p:sldId id="596" r:id="rId38"/>
    <p:sldId id="786" r:id="rId39"/>
    <p:sldId id="598" r:id="rId40"/>
    <p:sldId id="599" r:id="rId41"/>
    <p:sldId id="600" r:id="rId42"/>
    <p:sldId id="601" r:id="rId43"/>
    <p:sldId id="603" r:id="rId44"/>
    <p:sldId id="788" r:id="rId45"/>
    <p:sldId id="602" r:id="rId46"/>
    <p:sldId id="604" r:id="rId47"/>
    <p:sldId id="605" r:id="rId48"/>
    <p:sldId id="606" r:id="rId49"/>
    <p:sldId id="607" r:id="rId50"/>
    <p:sldId id="608" r:id="rId51"/>
    <p:sldId id="609" r:id="rId52"/>
    <p:sldId id="610" r:id="rId53"/>
    <p:sldId id="611" r:id="rId54"/>
    <p:sldId id="612" r:id="rId55"/>
    <p:sldId id="613" r:id="rId56"/>
    <p:sldId id="614" r:id="rId57"/>
    <p:sldId id="615" r:id="rId58"/>
    <p:sldId id="616" r:id="rId59"/>
    <p:sldId id="618" r:id="rId60"/>
    <p:sldId id="619" r:id="rId6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4E16B-29A9-4EDA-8A9A-67E0510F7DB0}" v="88" dt="2021-03-11T14:36:22.951"/>
    <p1510:client id="{3E749A3C-031B-4526-A90F-D543A8B63E1D}" v="898" dt="2021-02-21T16:11:14.343"/>
    <p1510:client id="{429FAC6D-9812-4399-8EA8-F1FEAE012AD2}" v="4" dt="2021-03-11T08:51:15.275"/>
    <p1510:client id="{42DE125B-B31C-45C1-8DA2-3C387D6D6259}" v="3" dt="2021-02-23T07:59:13.926"/>
    <p1510:client id="{4B0C3F12-D321-46AD-8AF1-069FE3708057}" v="22" dt="2021-03-16T06:00:24.139"/>
    <p1510:client id="{5120985C-0853-4EC0-8C5E-4010F7F9E953}" v="2605" dt="2021-02-24T12:57:35.371"/>
    <p1510:client id="{63E0F0F8-E619-45DC-A3ED-90C9CEB28B42}" v="1" dt="2021-03-01T07:15:45.380"/>
    <p1510:client id="{7A0514FE-14F1-479B-A1AB-1A5FF2940CA2}" v="4" dt="2021-03-18T17:17:59.166"/>
    <p1510:client id="{81426C75-CE7F-4596-9BC6-3571092A6631}" v="2" dt="2021-03-18T17:12:32.205"/>
    <p1510:client id="{A42A1012-6292-41E6-A278-2DFFF01961C3}" v="4" dt="2021-03-16T06:07:08.604"/>
    <p1510:client id="{A4F476E2-B3EB-4E39-B2ED-3125DDAA4437}" v="457" dt="2021-02-20T15:24:54.744"/>
    <p1510:client id="{B54682B8-3E4D-44C6-A359-8ECE07F69979}" v="6" dt="2021-02-27T16:06:23.398"/>
    <p1510:client id="{C9280635-CE1B-4881-984F-0968A3D8A1B4}" v="4339" dt="2021-02-20T13:08:55.055"/>
    <p1510:client id="{CC134681-69FC-4CCA-922E-5E31AF233F67}" v="6071" dt="2021-02-25T08:12:49.390"/>
    <p1510:client id="{D4F3B3A3-53AE-4961-8730-1ACCD207406A}" v="1042" dt="2021-02-23T05:16:55.900"/>
    <p1510:client id="{D7941CC3-DA76-4994-B399-5F93582A0858}" v="6" dt="2021-03-06T15:18:26.848"/>
    <p1510:client id="{D9F9A18D-1690-4FF7-9D66-C7F8C1964034}" v="577" dt="2021-02-22T15:26:38.913"/>
    <p1510:client id="{DA8430E7-A014-4C21-81B2-CBA7E4E6AB04}" v="4977" dt="2021-02-24T06:55:59.721"/>
    <p1510:client id="{EA73F99C-C17A-4424-BD07-C742357B8BE2}" v="413" dt="2021-02-21T08:28:46.090"/>
    <p1510:client id="{EEE6A96B-F3B1-4455-BB6C-2869A02C34A8}" v="7" dt="2021-03-12T07:19:18.822"/>
    <p1510:client id="{EF62767A-C09E-4A1D-9033-DC124F14858E}" v="12" dt="2021-03-11T16:54:30.578"/>
    <p1510:client id="{EFCA28B1-7561-4940-B65E-89368EAFA4DC}" v="1096" dt="2021-02-23T07:41:59.708"/>
    <p1510:client id="{F3BE1BE5-1CBC-4144-AD4C-E52B84912F3C}" v="10" dt="2021-02-21T16:55:14.291"/>
    <p1510:client id="{FC6DD324-E654-4FC6-A3E3-A8CA0EAAA220}" v="20" dt="2021-03-06T17:31:12.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1022" autoAdjust="0"/>
  </p:normalViewPr>
  <p:slideViewPr>
    <p:cSldViewPr snapToGrid="0">
      <p:cViewPr varScale="1">
        <p:scale>
          <a:sx n="68" d="100"/>
          <a:sy n="68" d="100"/>
        </p:scale>
        <p:origin x="1810"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rtl="0"/>
          <a:r>
            <a:rPr lang="tr-TR" sz="2800" b="1"/>
            <a:t>EUROJUST </a:t>
          </a:r>
          <a:r>
            <a:rPr lang="tr-TR" sz="2800" b="1">
              <a:latin typeface="Calibri"/>
            </a:rPr>
            <a:t>hangisiyle ilgilenen bir Avrupa Birliği Ajansıdır?</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rtl="0"/>
          <a:r>
            <a:rPr lang="tr-TR" sz="2800" dirty="0"/>
            <a:t>a.) </a:t>
          </a:r>
          <a:r>
            <a:rPr lang="tr-TR" sz="2800" dirty="0">
              <a:latin typeface="Calibri"/>
            </a:rPr>
            <a:t>Polis işbirliği</a:t>
          </a:r>
          <a:endParaRPr lang="tr-TR" sz="2800" dirty="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pPr rtl="0"/>
          <a:r>
            <a:rPr lang="tr-TR" sz="2800" dirty="0"/>
            <a:t>b.) </a:t>
          </a:r>
          <a:r>
            <a:rPr lang="tr-TR" sz="2800" dirty="0">
              <a:latin typeface="Calibri"/>
            </a:rPr>
            <a:t>Hükümetler arası işbirliği</a:t>
          </a:r>
          <a:endParaRPr lang="tr-TR" sz="2800" dirty="0"/>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pPr rtl="0"/>
          <a:r>
            <a:rPr lang="tr-TR" sz="2800" dirty="0"/>
            <a:t>c.) </a:t>
          </a:r>
          <a:r>
            <a:rPr lang="tr-TR" sz="2800" dirty="0">
              <a:latin typeface="Calibri"/>
            </a:rPr>
            <a:t>Adli işbirliği</a:t>
          </a:r>
          <a:endParaRPr lang="tr-TR" sz="2800"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t>
        <a:bodyPr/>
        <a:lstStyle/>
        <a:p>
          <a:endParaRPr lang="tr-TR"/>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AFD2487F-444F-4C44-A623-9AAFEB90AC49}" srcId="{8E61202A-36DD-0240-811A-270D9611A395}" destId="{412DA8CB-B9E5-F44F-9FDD-EF35DF68306D}" srcOrd="2" destOrd="0" parTransId="{7E8B7982-18DC-F246-BFD4-7B9D4C9DB2CA}" sibTransId="{960A4A2E-B23E-7544-9A93-1312898E2DC4}"/>
    <dgm:cxn modelId="{2E9FB024-7424-694A-AF48-3FAF0F12021E}" srcId="{8E61202A-36DD-0240-811A-270D9611A395}" destId="{323950B2-6BC2-AE4B-B5B8-B2437BA58494}" srcOrd="1" destOrd="0" parTransId="{7D9EC74E-4481-C849-9F84-FC81A57E126D}" sibTransId="{A9F617AB-9877-BB4B-828A-76F7E3E29AEF}"/>
    <dgm:cxn modelId="{83D4D60F-BEC1-4B59-B6EA-2B6E4A63E2E3}" type="presOf" srcId="{412DA8CB-B9E5-F44F-9FDD-EF35DF68306D}" destId="{B9E57DF2-F223-F848-B6AB-FEB0F6FB4076}"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57EADF49-09C9-48D9-B8C9-DAB6D2848A6D}" type="presOf" srcId="{7029F5E8-D056-AE49-BD66-3C193010DDE8}" destId="{5D9EDF3F-7B20-8E47-A431-F9F24450F874}" srcOrd="0" destOrd="0" presId="urn:microsoft.com/office/officeart/2008/layout/LinedList"/>
    <dgm:cxn modelId="{82F0B731-B8EB-4A76-A078-4083E956473F}" type="presOf" srcId="{8E61202A-36DD-0240-811A-270D9611A395}" destId="{CFE00427-EDF8-324F-9A5C-A181E81A4D48}"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8BC40D79-CF53-4849-8A40-D7DA4D53CFAC}" type="presOf" srcId="{323950B2-6BC2-AE4B-B5B8-B2437BA58494}" destId="{D6847470-F054-2943-A634-F983FF0A0122}"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A06EEBC7-D9F8-4E48-B5BE-FB13B859C51E}" type="presParOf" srcId="{9CA50A65-40FA-E945-A868-9E3FE840B07E}" destId="{D5C7DCB4-3723-4443-ADD7-DBEB1005841A}" srcOrd="0" destOrd="0" presId="urn:microsoft.com/office/officeart/2008/layout/LinedList"/>
    <dgm:cxn modelId="{B0FD4742-E329-499B-8BF2-65FD1F73E9EB}" type="presParOf" srcId="{9CA50A65-40FA-E945-A868-9E3FE840B07E}" destId="{9F8ADD56-4647-5947-BF4A-89820DB0503F}" srcOrd="1" destOrd="0" presId="urn:microsoft.com/office/officeart/2008/layout/LinedList"/>
    <dgm:cxn modelId="{2B04F66F-9627-4904-8CA9-D103A8ACD77F}" type="presParOf" srcId="{9F8ADD56-4647-5947-BF4A-89820DB0503F}" destId="{CFE00427-EDF8-324F-9A5C-A181E81A4D48}" srcOrd="0" destOrd="0" presId="urn:microsoft.com/office/officeart/2008/layout/LinedList"/>
    <dgm:cxn modelId="{0ED80504-19DE-42FE-BB64-98FF44075983}" type="presParOf" srcId="{9F8ADD56-4647-5947-BF4A-89820DB0503F}" destId="{71554259-89F3-DC41-AF38-A80F6823C6AB}" srcOrd="1" destOrd="0" presId="urn:microsoft.com/office/officeart/2008/layout/LinedList"/>
    <dgm:cxn modelId="{F14B6D83-9852-46D6-9C49-C71499DAF7A2}" type="presParOf" srcId="{71554259-89F3-DC41-AF38-A80F6823C6AB}" destId="{D0431CA8-5100-6745-A242-ED330061BD73}" srcOrd="0" destOrd="0" presId="urn:microsoft.com/office/officeart/2008/layout/LinedList"/>
    <dgm:cxn modelId="{E3D3FE7C-D321-446C-89AE-1B3664A06D33}" type="presParOf" srcId="{71554259-89F3-DC41-AF38-A80F6823C6AB}" destId="{FE55CC5A-C0EF-DF45-AF1E-C9A5EF0E713C}" srcOrd="1" destOrd="0" presId="urn:microsoft.com/office/officeart/2008/layout/LinedList"/>
    <dgm:cxn modelId="{4A865E54-C0E1-4A29-AE31-C999A80447ED}" type="presParOf" srcId="{FE55CC5A-C0EF-DF45-AF1E-C9A5EF0E713C}" destId="{D79F8CF2-80EE-C747-9C26-26414E55692C}" srcOrd="0" destOrd="0" presId="urn:microsoft.com/office/officeart/2008/layout/LinedList"/>
    <dgm:cxn modelId="{5DC6B3EA-EEF3-42B0-AA9B-303BD2DDD559}" type="presParOf" srcId="{FE55CC5A-C0EF-DF45-AF1E-C9A5EF0E713C}" destId="{5D9EDF3F-7B20-8E47-A431-F9F24450F874}" srcOrd="1" destOrd="0" presId="urn:microsoft.com/office/officeart/2008/layout/LinedList"/>
    <dgm:cxn modelId="{2403D23B-366E-464A-A9DC-AAF13F26CD5A}" type="presParOf" srcId="{FE55CC5A-C0EF-DF45-AF1E-C9A5EF0E713C}" destId="{EB933D24-ABB6-0C44-A5A7-05F1CB99F1EB}" srcOrd="2" destOrd="0" presId="urn:microsoft.com/office/officeart/2008/layout/LinedList"/>
    <dgm:cxn modelId="{2DF6C5F9-6E8A-4E9C-9C56-C48D41586DB7}" type="presParOf" srcId="{71554259-89F3-DC41-AF38-A80F6823C6AB}" destId="{EB798B99-5590-864A-A2C1-F553D99D3FAA}" srcOrd="2" destOrd="0" presId="urn:microsoft.com/office/officeart/2008/layout/LinedList"/>
    <dgm:cxn modelId="{CD60896A-9576-40FE-AC53-43550B03D0DD}" type="presParOf" srcId="{71554259-89F3-DC41-AF38-A80F6823C6AB}" destId="{9C715A5E-13B0-3F4D-85BD-4FA3A97839C5}" srcOrd="3" destOrd="0" presId="urn:microsoft.com/office/officeart/2008/layout/LinedList"/>
    <dgm:cxn modelId="{C4FF1DA1-00E0-4B26-A31F-411EB55F5DA3}" type="presParOf" srcId="{71554259-89F3-DC41-AF38-A80F6823C6AB}" destId="{D06F8563-21D8-9742-9655-9B668CF235AD}" srcOrd="4" destOrd="0" presId="urn:microsoft.com/office/officeart/2008/layout/LinedList"/>
    <dgm:cxn modelId="{B3F7F212-6148-47FD-A799-9EF93130045A}" type="presParOf" srcId="{D06F8563-21D8-9742-9655-9B668CF235AD}" destId="{FC6B0E8A-D5C8-BF42-A0DB-5A2B5E61A3A8}" srcOrd="0" destOrd="0" presId="urn:microsoft.com/office/officeart/2008/layout/LinedList"/>
    <dgm:cxn modelId="{BFF19CD5-57FF-47A1-8F77-8DB69F532C1C}" type="presParOf" srcId="{D06F8563-21D8-9742-9655-9B668CF235AD}" destId="{D6847470-F054-2943-A634-F983FF0A0122}" srcOrd="1" destOrd="0" presId="urn:microsoft.com/office/officeart/2008/layout/LinedList"/>
    <dgm:cxn modelId="{28BABD3E-5D81-411C-827E-58C4290E35AC}" type="presParOf" srcId="{D06F8563-21D8-9742-9655-9B668CF235AD}" destId="{93837557-E77B-4749-A0F8-1876E8CD33B9}" srcOrd="2" destOrd="0" presId="urn:microsoft.com/office/officeart/2008/layout/LinedList"/>
    <dgm:cxn modelId="{23D70AB0-6C34-40CF-BA5E-ABFD9C752387}" type="presParOf" srcId="{71554259-89F3-DC41-AF38-A80F6823C6AB}" destId="{5B901F7D-EE59-304E-B86D-F0C8CC3A841B}" srcOrd="5" destOrd="0" presId="urn:microsoft.com/office/officeart/2008/layout/LinedList"/>
    <dgm:cxn modelId="{803A29A9-5DD3-4A00-83D2-D138DA44C461}" type="presParOf" srcId="{71554259-89F3-DC41-AF38-A80F6823C6AB}" destId="{3A7A15FE-03D5-7B4E-BE07-5A9A9318E5F4}" srcOrd="6" destOrd="0" presId="urn:microsoft.com/office/officeart/2008/layout/LinedList"/>
    <dgm:cxn modelId="{C56CE7A2-BFD4-4077-B1B4-89F4878765AC}" type="presParOf" srcId="{71554259-89F3-DC41-AF38-A80F6823C6AB}" destId="{A4B3FD2E-63E5-E445-B87B-210177B3706B}" srcOrd="7" destOrd="0" presId="urn:microsoft.com/office/officeart/2008/layout/LinedList"/>
    <dgm:cxn modelId="{E7BF79BD-E468-4A2F-9AC6-4E3BDD2E46EE}" type="presParOf" srcId="{A4B3FD2E-63E5-E445-B87B-210177B3706B}" destId="{B4FE7B28-4407-5045-AAC1-7786FB86FE88}" srcOrd="0" destOrd="0" presId="urn:microsoft.com/office/officeart/2008/layout/LinedList"/>
    <dgm:cxn modelId="{8B66DE79-BAD4-4893-8AE8-1822E75E33CD}" type="presParOf" srcId="{A4B3FD2E-63E5-E445-B87B-210177B3706B}" destId="{B9E57DF2-F223-F848-B6AB-FEB0F6FB4076}" srcOrd="1" destOrd="0" presId="urn:microsoft.com/office/officeart/2008/layout/LinedList"/>
    <dgm:cxn modelId="{7DB451B9-32E6-4D12-852E-FE193DE6E76B}" type="presParOf" srcId="{A4B3FD2E-63E5-E445-B87B-210177B3706B}" destId="{84017E13-6661-1647-9DB1-F43BB49DC0FD}" srcOrd="2" destOrd="0" presId="urn:microsoft.com/office/officeart/2008/layout/LinedList"/>
    <dgm:cxn modelId="{203E18FE-F76C-4B22-B370-D2FB5BBB3094}" type="presParOf" srcId="{71554259-89F3-DC41-AF38-A80F6823C6AB}" destId="{1E88F2A9-FC8F-2A4F-ABF4-2C5837CA76E5}" srcOrd="8" destOrd="0" presId="urn:microsoft.com/office/officeart/2008/layout/LinedList"/>
    <dgm:cxn modelId="{4C944995-CF7A-4E19-9A3F-329C9E05DD91}"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rtl="0"/>
          <a:r>
            <a:rPr lang="tr-TR" sz="2800" b="1">
              <a:latin typeface="Calibri"/>
            </a:rPr>
            <a:t>Karşılıklı Adli Yardımlaşma hangisiyle ilgilidir?</a:t>
          </a:r>
          <a:endParaRPr lang="tr-TR" sz="2800" b="1"/>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rtl="0"/>
          <a:r>
            <a:rPr lang="tr-TR" sz="2800"/>
            <a:t>a.)</a:t>
          </a:r>
          <a:r>
            <a:rPr lang="tr-TR" sz="2800">
              <a:latin typeface="Calibri"/>
            </a:rPr>
            <a:t> iki veya daha fazla ülke arasındaki resmi işbirliği </a:t>
          </a:r>
          <a:endParaRPr lang="tr-TR" sz="2800" b="0">
            <a:latin typeface="Calibri"/>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pPr rtl="0"/>
          <a:r>
            <a:rPr lang="tr-TR" sz="2800"/>
            <a:t>b.) </a:t>
          </a:r>
          <a:r>
            <a:rPr lang="tr-TR" sz="2800" b="0">
              <a:latin typeface="Calibri"/>
            </a:rPr>
            <a:t>iki veya dah fazla şirket arasındaki resmi işbirliği</a:t>
          </a:r>
          <a:endParaRPr lang="tr-TR" sz="2800"/>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pPr rtl="0"/>
          <a:r>
            <a:rPr lang="tr-TR" sz="2800"/>
            <a:t>c.) </a:t>
          </a:r>
          <a:r>
            <a:rPr lang="tr-TR" sz="2800" b="0">
              <a:latin typeface="Calibri"/>
            </a:rPr>
            <a:t>iki veya daha fazla makam arasındaki resmi işbirliği</a:t>
          </a:r>
          <a:endParaRPr lang="tr-TR" sz="280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t>
        <a:bodyPr/>
        <a:lstStyle/>
        <a:p>
          <a:endParaRPr lang="tr-TR"/>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877E232F-7879-48EF-A65A-FDACA530E720}" type="presOf" srcId="{8E61202A-36DD-0240-811A-270D9611A395}" destId="{CFE00427-EDF8-324F-9A5C-A181E81A4D48}" srcOrd="0" destOrd="0" presId="urn:microsoft.com/office/officeart/2008/layout/LinedList"/>
    <dgm:cxn modelId="{B5F9A187-C51F-4606-8BDC-A59F78193D14}" type="presOf" srcId="{412DA8CB-B9E5-F44F-9FDD-EF35DF68306D}" destId="{B9E57DF2-F223-F848-B6AB-FEB0F6FB4076}"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2"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16F2A582-FC05-4D76-A678-3FDB591A7DB1}" type="presOf" srcId="{7029F5E8-D056-AE49-BD66-3C193010DDE8}" destId="{5D9EDF3F-7B20-8E47-A431-F9F24450F874}" srcOrd="0" destOrd="0" presId="urn:microsoft.com/office/officeart/2008/layout/LinedList"/>
    <dgm:cxn modelId="{2E9FB024-7424-694A-AF48-3FAF0F12021E}" srcId="{8E61202A-36DD-0240-811A-270D9611A395}" destId="{323950B2-6BC2-AE4B-B5B8-B2437BA58494}" srcOrd="1" destOrd="0" parTransId="{7D9EC74E-4481-C849-9F84-FC81A57E126D}" sibTransId="{A9F617AB-9877-BB4B-828A-76F7E3E29AEF}"/>
    <dgm:cxn modelId="{0EF96607-2647-4EF2-B841-C70B66CE78A1}" type="presOf" srcId="{323950B2-6BC2-AE4B-B5B8-B2437BA58494}" destId="{D6847470-F054-2943-A634-F983FF0A0122}" srcOrd="0" destOrd="0" presId="urn:microsoft.com/office/officeart/2008/layout/LinedList"/>
    <dgm:cxn modelId="{B99901AB-EAE1-4292-9E9F-B86EB57524D3}" type="presParOf" srcId="{9CA50A65-40FA-E945-A868-9E3FE840B07E}" destId="{D5C7DCB4-3723-4443-ADD7-DBEB1005841A}" srcOrd="0" destOrd="0" presId="urn:microsoft.com/office/officeart/2008/layout/LinedList"/>
    <dgm:cxn modelId="{0DFF5BEA-F2DF-440C-834F-45B85F5BE5C7}" type="presParOf" srcId="{9CA50A65-40FA-E945-A868-9E3FE840B07E}" destId="{9F8ADD56-4647-5947-BF4A-89820DB0503F}" srcOrd="1" destOrd="0" presId="urn:microsoft.com/office/officeart/2008/layout/LinedList"/>
    <dgm:cxn modelId="{3308F202-1D4F-47B8-BDFD-430833F345D2}" type="presParOf" srcId="{9F8ADD56-4647-5947-BF4A-89820DB0503F}" destId="{CFE00427-EDF8-324F-9A5C-A181E81A4D48}" srcOrd="0" destOrd="0" presId="urn:microsoft.com/office/officeart/2008/layout/LinedList"/>
    <dgm:cxn modelId="{A2664DB3-59EC-41E7-95D7-6AF4C6B946EA}" type="presParOf" srcId="{9F8ADD56-4647-5947-BF4A-89820DB0503F}" destId="{71554259-89F3-DC41-AF38-A80F6823C6AB}" srcOrd="1" destOrd="0" presId="urn:microsoft.com/office/officeart/2008/layout/LinedList"/>
    <dgm:cxn modelId="{1074C9B9-1017-42E4-BF3E-B093121F2175}" type="presParOf" srcId="{71554259-89F3-DC41-AF38-A80F6823C6AB}" destId="{D0431CA8-5100-6745-A242-ED330061BD73}" srcOrd="0" destOrd="0" presId="urn:microsoft.com/office/officeart/2008/layout/LinedList"/>
    <dgm:cxn modelId="{7B123422-2DB7-4E8A-984D-21A78C1B9027}" type="presParOf" srcId="{71554259-89F3-DC41-AF38-A80F6823C6AB}" destId="{FE55CC5A-C0EF-DF45-AF1E-C9A5EF0E713C}" srcOrd="1" destOrd="0" presId="urn:microsoft.com/office/officeart/2008/layout/LinedList"/>
    <dgm:cxn modelId="{2CD63D17-46AA-47A9-81F7-5657C78A76E9}" type="presParOf" srcId="{FE55CC5A-C0EF-DF45-AF1E-C9A5EF0E713C}" destId="{D79F8CF2-80EE-C747-9C26-26414E55692C}" srcOrd="0" destOrd="0" presId="urn:microsoft.com/office/officeart/2008/layout/LinedList"/>
    <dgm:cxn modelId="{40A33B9F-01F8-46B6-881B-28C7931BC6A5}" type="presParOf" srcId="{FE55CC5A-C0EF-DF45-AF1E-C9A5EF0E713C}" destId="{5D9EDF3F-7B20-8E47-A431-F9F24450F874}" srcOrd="1" destOrd="0" presId="urn:microsoft.com/office/officeart/2008/layout/LinedList"/>
    <dgm:cxn modelId="{49841335-B951-4382-8ED6-6972865DC0CB}" type="presParOf" srcId="{FE55CC5A-C0EF-DF45-AF1E-C9A5EF0E713C}" destId="{EB933D24-ABB6-0C44-A5A7-05F1CB99F1EB}" srcOrd="2" destOrd="0" presId="urn:microsoft.com/office/officeart/2008/layout/LinedList"/>
    <dgm:cxn modelId="{7C1156B3-9B4F-424B-BA97-1BF390626609}" type="presParOf" srcId="{71554259-89F3-DC41-AF38-A80F6823C6AB}" destId="{EB798B99-5590-864A-A2C1-F553D99D3FAA}" srcOrd="2" destOrd="0" presId="urn:microsoft.com/office/officeart/2008/layout/LinedList"/>
    <dgm:cxn modelId="{EF54DD05-BDDC-41AD-A9D7-A4D7BBA5C87E}" type="presParOf" srcId="{71554259-89F3-DC41-AF38-A80F6823C6AB}" destId="{9C715A5E-13B0-3F4D-85BD-4FA3A97839C5}" srcOrd="3" destOrd="0" presId="urn:microsoft.com/office/officeart/2008/layout/LinedList"/>
    <dgm:cxn modelId="{24C58F80-238C-4283-AB96-E85E3BDA0012}" type="presParOf" srcId="{71554259-89F3-DC41-AF38-A80F6823C6AB}" destId="{D06F8563-21D8-9742-9655-9B668CF235AD}" srcOrd="4" destOrd="0" presId="urn:microsoft.com/office/officeart/2008/layout/LinedList"/>
    <dgm:cxn modelId="{9099A5D4-BB6E-4998-A9F7-41E776278D18}" type="presParOf" srcId="{D06F8563-21D8-9742-9655-9B668CF235AD}" destId="{FC6B0E8A-D5C8-BF42-A0DB-5A2B5E61A3A8}" srcOrd="0" destOrd="0" presId="urn:microsoft.com/office/officeart/2008/layout/LinedList"/>
    <dgm:cxn modelId="{193C883D-4196-4DFE-80B2-E3D90C580B3D}" type="presParOf" srcId="{D06F8563-21D8-9742-9655-9B668CF235AD}" destId="{D6847470-F054-2943-A634-F983FF0A0122}" srcOrd="1" destOrd="0" presId="urn:microsoft.com/office/officeart/2008/layout/LinedList"/>
    <dgm:cxn modelId="{70EABDBC-ACB1-41EF-8233-502A0653DE02}" type="presParOf" srcId="{D06F8563-21D8-9742-9655-9B668CF235AD}" destId="{93837557-E77B-4749-A0F8-1876E8CD33B9}" srcOrd="2" destOrd="0" presId="urn:microsoft.com/office/officeart/2008/layout/LinedList"/>
    <dgm:cxn modelId="{D3302548-9BA2-4BC7-9CAB-D29A5F40D777}" type="presParOf" srcId="{71554259-89F3-DC41-AF38-A80F6823C6AB}" destId="{5B901F7D-EE59-304E-B86D-F0C8CC3A841B}" srcOrd="5" destOrd="0" presId="urn:microsoft.com/office/officeart/2008/layout/LinedList"/>
    <dgm:cxn modelId="{886ECC1E-0029-4B7F-8B3F-B6B2882580FD}" type="presParOf" srcId="{71554259-89F3-DC41-AF38-A80F6823C6AB}" destId="{3A7A15FE-03D5-7B4E-BE07-5A9A9318E5F4}" srcOrd="6" destOrd="0" presId="urn:microsoft.com/office/officeart/2008/layout/LinedList"/>
    <dgm:cxn modelId="{DBFDAB4F-98B7-47A4-8270-97E2FE0FA155}" type="presParOf" srcId="{71554259-89F3-DC41-AF38-A80F6823C6AB}" destId="{A4B3FD2E-63E5-E445-B87B-210177B3706B}" srcOrd="7" destOrd="0" presId="urn:microsoft.com/office/officeart/2008/layout/LinedList"/>
    <dgm:cxn modelId="{789E94B9-32BE-454A-97E6-70C734BD3F4F}" type="presParOf" srcId="{A4B3FD2E-63E5-E445-B87B-210177B3706B}" destId="{B4FE7B28-4407-5045-AAC1-7786FB86FE88}" srcOrd="0" destOrd="0" presId="urn:microsoft.com/office/officeart/2008/layout/LinedList"/>
    <dgm:cxn modelId="{D1417D39-6DE9-42E6-98BD-7E23823C0F63}" type="presParOf" srcId="{A4B3FD2E-63E5-E445-B87B-210177B3706B}" destId="{B9E57DF2-F223-F848-B6AB-FEB0F6FB4076}" srcOrd="1" destOrd="0" presId="urn:microsoft.com/office/officeart/2008/layout/LinedList"/>
    <dgm:cxn modelId="{03143644-03F9-473B-976A-0E89A924CCEC}" type="presParOf" srcId="{A4B3FD2E-63E5-E445-B87B-210177B3706B}" destId="{84017E13-6661-1647-9DB1-F43BB49DC0FD}" srcOrd="2" destOrd="0" presId="urn:microsoft.com/office/officeart/2008/layout/LinedList"/>
    <dgm:cxn modelId="{1318527F-B1DD-42B1-A271-ED14B36A0D5F}" type="presParOf" srcId="{71554259-89F3-DC41-AF38-A80F6823C6AB}" destId="{1E88F2A9-FC8F-2A4F-ABF4-2C5837CA76E5}" srcOrd="8" destOrd="0" presId="urn:microsoft.com/office/officeart/2008/layout/LinedList"/>
    <dgm:cxn modelId="{3FDC8669-7F4A-4105-A55E-220C686CA8B2}"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BE02A0-4CF3-4C26-B9F6-82AE9806417F}" type="doc">
      <dgm:prSet loTypeId="urn:microsoft.com/office/officeart/2005/8/layout/vList6" loCatId="list" qsTypeId="urn:microsoft.com/office/officeart/2005/8/quickstyle/simple4" qsCatId="simple" csTypeId="urn:microsoft.com/office/officeart/2005/8/colors/accent1_2" csCatId="accent1" phldr="1"/>
      <dgm:spPr/>
      <dgm:t>
        <a:bodyPr/>
        <a:lstStyle/>
        <a:p>
          <a:endParaRPr lang="en-GB"/>
        </a:p>
      </dgm:t>
    </dgm:pt>
    <dgm:pt modelId="{4AAD326B-24D6-8B48-85D4-2628493FDBDD}">
      <dgm:prSet phldrT="[Text]"/>
      <dgm:spPr/>
      <dgm:t>
        <a:bodyPr/>
        <a:lstStyle/>
        <a:p>
          <a:pPr rtl="0"/>
          <a:r>
            <a:rPr lang="tr-TR" b="0" dirty="0">
              <a:latin typeface="Arial"/>
              <a:cs typeface="Arial"/>
            </a:rPr>
            <a:t>Bilgisayar verilerinin ve sistemlerinin gizliliğine, bütünlüğüne ve erişilebilirliğine karşı işlenen suçlar</a:t>
          </a:r>
          <a:endParaRPr lang="tr-TR" b="0" dirty="0"/>
        </a:p>
      </dgm:t>
    </dgm:pt>
    <dgm:pt modelId="{671E03EF-6F6B-0A4C-B361-F70390CFF13B}" type="parTrans" cxnId="{5FD99CF9-B2EB-1145-950F-598573B2D330}">
      <dgm:prSet/>
      <dgm:spPr/>
      <dgm:t>
        <a:bodyPr/>
        <a:lstStyle/>
        <a:p>
          <a:endParaRPr lang="en-US"/>
        </a:p>
      </dgm:t>
    </dgm:pt>
    <dgm:pt modelId="{BAD85A13-6315-4940-91CD-9D01F12253D3}" type="sibTrans" cxnId="{5FD99CF9-B2EB-1145-950F-598573B2D330}">
      <dgm:prSet/>
      <dgm:spPr/>
      <dgm:t>
        <a:bodyPr/>
        <a:lstStyle/>
        <a:p>
          <a:endParaRPr lang="en-US"/>
        </a:p>
      </dgm:t>
    </dgm:pt>
    <dgm:pt modelId="{C71EF964-110E-9C4E-86CB-ADF51012D422}">
      <dgm:prSet phldr="0"/>
      <dgm:spPr/>
      <dgm:t>
        <a:bodyPr/>
        <a:lstStyle/>
        <a:p>
          <a:pPr rtl="0"/>
          <a:r>
            <a:rPr lang="tr-TR" sz="1100" b="1" dirty="0">
              <a:latin typeface="Calibri"/>
            </a:rPr>
            <a:t> Hukuka aykırı erişim</a:t>
          </a:r>
        </a:p>
      </dgm:t>
    </dgm:pt>
    <dgm:pt modelId="{5D164E9C-6EEA-CE4A-89E1-D5A9934B4FF4}" type="parTrans" cxnId="{68A45396-B955-0646-9456-4F9FEA8DB898}">
      <dgm:prSet/>
      <dgm:spPr/>
      <dgm:t>
        <a:bodyPr/>
        <a:lstStyle/>
        <a:p>
          <a:endParaRPr lang="en-US"/>
        </a:p>
      </dgm:t>
    </dgm:pt>
    <dgm:pt modelId="{513C0410-5F0D-0A4D-A5FB-C11AC51A83C7}" type="sibTrans" cxnId="{68A45396-B955-0646-9456-4F9FEA8DB898}">
      <dgm:prSet/>
      <dgm:spPr/>
      <dgm:t>
        <a:bodyPr/>
        <a:lstStyle/>
        <a:p>
          <a:endParaRPr lang="en-US"/>
        </a:p>
      </dgm:t>
    </dgm:pt>
    <dgm:pt modelId="{081068CF-131B-CC48-8D48-8AC34284D266}">
      <dgm:prSet phldrT="[Text]" phldr="0"/>
      <dgm:spPr/>
      <dgm:t>
        <a:bodyPr/>
        <a:lstStyle/>
        <a:p>
          <a:pPr rtl="0"/>
          <a:r>
            <a:rPr lang="tr-TR" sz="1100" b="1" dirty="0">
              <a:latin typeface="Calibri"/>
            </a:rPr>
            <a:t>Hukuka aykırı müdahale</a:t>
          </a:r>
          <a:endParaRPr lang="tr-TR" sz="1100" b="1" dirty="0"/>
        </a:p>
      </dgm:t>
    </dgm:pt>
    <dgm:pt modelId="{E0D8AA8C-4724-4342-9899-935D318B159D}" type="parTrans" cxnId="{19A24295-13D1-2148-89C0-E65F0420D431}">
      <dgm:prSet/>
      <dgm:spPr/>
      <dgm:t>
        <a:bodyPr/>
        <a:lstStyle/>
        <a:p>
          <a:endParaRPr lang="en-US"/>
        </a:p>
      </dgm:t>
    </dgm:pt>
    <dgm:pt modelId="{FC9E648F-056B-5643-84F6-5067D5049069}" type="sibTrans" cxnId="{19A24295-13D1-2148-89C0-E65F0420D431}">
      <dgm:prSet/>
      <dgm:spPr/>
      <dgm:t>
        <a:bodyPr/>
        <a:lstStyle/>
        <a:p>
          <a:endParaRPr lang="en-US"/>
        </a:p>
      </dgm:t>
    </dgm:pt>
    <dgm:pt modelId="{F8A5E336-61F8-5946-A72D-7243E472FE52}">
      <dgm:prSet phldrT="[Text]" phldr="0" custT="1"/>
      <dgm:spPr/>
      <dgm:t>
        <a:bodyPr/>
        <a:lstStyle/>
        <a:p>
          <a:pPr rtl="0"/>
          <a:r>
            <a:rPr lang="tr-TR" sz="1100" b="1" dirty="0">
              <a:latin typeface="Calibri"/>
            </a:rPr>
            <a:t>Veri </a:t>
          </a:r>
          <a:r>
            <a:rPr lang="tr-TR" sz="1200" b="1" dirty="0">
              <a:latin typeface="Calibri"/>
            </a:rPr>
            <a:t>müdahalesi</a:t>
          </a:r>
          <a:endParaRPr lang="tr-TR" sz="1200" b="1" dirty="0"/>
        </a:p>
      </dgm:t>
    </dgm:pt>
    <dgm:pt modelId="{25DE4205-67DD-814F-A1C4-25614AD06043}" type="parTrans" cxnId="{B48E5FF7-51B7-8F47-9390-836EEF5E8B17}">
      <dgm:prSet/>
      <dgm:spPr/>
      <dgm:t>
        <a:bodyPr/>
        <a:lstStyle/>
        <a:p>
          <a:endParaRPr lang="en-US"/>
        </a:p>
      </dgm:t>
    </dgm:pt>
    <dgm:pt modelId="{0F30DB41-EC0E-9F4B-BD44-77F2B0D3F71E}" type="sibTrans" cxnId="{B48E5FF7-51B7-8F47-9390-836EEF5E8B17}">
      <dgm:prSet/>
      <dgm:spPr/>
      <dgm:t>
        <a:bodyPr/>
        <a:lstStyle/>
        <a:p>
          <a:endParaRPr lang="en-US"/>
        </a:p>
      </dgm:t>
    </dgm:pt>
    <dgm:pt modelId="{4398C268-EA09-6148-A7CE-2E4B8D3512C6}">
      <dgm:prSet phldrT="[Text]"/>
      <dgm:spPr/>
      <dgm:t>
        <a:bodyPr/>
        <a:lstStyle/>
        <a:p>
          <a:pPr rtl="0"/>
          <a:r>
            <a:rPr lang="tr-TR" sz="1100" b="1" dirty="0">
              <a:latin typeface="Calibri"/>
            </a:rPr>
            <a:t>Sistem müdahalesi</a:t>
          </a:r>
          <a:endParaRPr lang="tr-TR" sz="1100" b="1" dirty="0"/>
        </a:p>
      </dgm:t>
    </dgm:pt>
    <dgm:pt modelId="{DAE7ABC7-A954-3240-BADC-10D5B1D50E19}" type="parTrans" cxnId="{FD905628-142F-6443-9D54-ABD8670F815E}">
      <dgm:prSet/>
      <dgm:spPr/>
      <dgm:t>
        <a:bodyPr/>
        <a:lstStyle/>
        <a:p>
          <a:endParaRPr lang="en-US"/>
        </a:p>
      </dgm:t>
    </dgm:pt>
    <dgm:pt modelId="{1E5BFB0C-236D-D349-8748-1607A8F3A1A9}" type="sibTrans" cxnId="{FD905628-142F-6443-9D54-ABD8670F815E}">
      <dgm:prSet/>
      <dgm:spPr/>
      <dgm:t>
        <a:bodyPr/>
        <a:lstStyle/>
        <a:p>
          <a:endParaRPr lang="en-US"/>
        </a:p>
      </dgm:t>
    </dgm:pt>
    <dgm:pt modelId="{805EDE6D-5926-E342-953F-C168B7C98AAF}">
      <dgm:prSet phldrT="[Text]" phldr="0"/>
      <dgm:spPr/>
      <dgm:t>
        <a:bodyPr/>
        <a:lstStyle/>
        <a:p>
          <a:pPr rtl="0"/>
          <a:r>
            <a:rPr lang="tr-TR" sz="1100" b="1">
              <a:latin typeface="Calibri"/>
            </a:rPr>
            <a:t>Cihazların kötüye kullanımı</a:t>
          </a:r>
          <a:endParaRPr lang="tr-TR" sz="1100" b="1"/>
        </a:p>
      </dgm:t>
    </dgm:pt>
    <dgm:pt modelId="{2FF7499B-AF3C-D14E-AA77-7452A8B01506}" type="parTrans" cxnId="{60AE752A-C6C2-5743-9893-BCA8640D1C57}">
      <dgm:prSet/>
      <dgm:spPr/>
      <dgm:t>
        <a:bodyPr/>
        <a:lstStyle/>
        <a:p>
          <a:endParaRPr lang="en-US"/>
        </a:p>
      </dgm:t>
    </dgm:pt>
    <dgm:pt modelId="{07A24FE7-B213-F24F-AA9A-38B8A4CE6F9D}" type="sibTrans" cxnId="{60AE752A-C6C2-5743-9893-BCA8640D1C57}">
      <dgm:prSet/>
      <dgm:spPr/>
      <dgm:t>
        <a:bodyPr/>
        <a:lstStyle/>
        <a:p>
          <a:endParaRPr lang="en-US"/>
        </a:p>
      </dgm:t>
    </dgm:pt>
    <dgm:pt modelId="{3F4044C3-9172-9F40-BDEC-629EA4D9B0E3}">
      <dgm:prSet phldrT="[Text]"/>
      <dgm:spPr/>
      <dgm:t>
        <a:bodyPr/>
        <a:lstStyle/>
        <a:p>
          <a:pPr rtl="0"/>
          <a:r>
            <a:rPr lang="tr-TR" b="1" dirty="0">
              <a:latin typeface="Calibri"/>
            </a:rPr>
            <a:t>Bilgisayar destekli suçlar</a:t>
          </a:r>
          <a:endParaRPr lang="tr-TR" b="1" dirty="0"/>
        </a:p>
      </dgm:t>
    </dgm:pt>
    <dgm:pt modelId="{8F5B72E8-036B-5A4F-BF17-14E000D06B1E}" type="parTrans" cxnId="{91515F5A-75C8-AA4B-82C5-4489730FAB0C}">
      <dgm:prSet/>
      <dgm:spPr/>
      <dgm:t>
        <a:bodyPr/>
        <a:lstStyle/>
        <a:p>
          <a:endParaRPr lang="en-US"/>
        </a:p>
      </dgm:t>
    </dgm:pt>
    <dgm:pt modelId="{C5FD6350-0B6E-7E4D-94CB-B453C8579CAF}" type="sibTrans" cxnId="{91515F5A-75C8-AA4B-82C5-4489730FAB0C}">
      <dgm:prSet/>
      <dgm:spPr/>
      <dgm:t>
        <a:bodyPr/>
        <a:lstStyle/>
        <a:p>
          <a:endParaRPr lang="en-US"/>
        </a:p>
      </dgm:t>
    </dgm:pt>
    <dgm:pt modelId="{5F5588EE-7311-E240-809C-8859F497B095}">
      <dgm:prSet phldrT="[Text]" custT="1"/>
      <dgm:spPr/>
      <dgm:t>
        <a:bodyPr/>
        <a:lstStyle/>
        <a:p>
          <a:pPr rtl="0"/>
          <a:r>
            <a:rPr lang="tr-TR" sz="1200" b="1" dirty="0">
              <a:latin typeface="Calibri"/>
            </a:rPr>
            <a:t>Bilgisayar destekli sahtecilik </a:t>
          </a:r>
          <a:endParaRPr lang="tr-TR" sz="1200" b="1" dirty="0"/>
        </a:p>
      </dgm:t>
    </dgm:pt>
    <dgm:pt modelId="{134C7438-68DC-214A-BA47-84B8F52532A0}" type="parTrans" cxnId="{E8A8F6C4-BD0D-7945-98DC-C6C2AFD89649}">
      <dgm:prSet/>
      <dgm:spPr/>
      <dgm:t>
        <a:bodyPr/>
        <a:lstStyle/>
        <a:p>
          <a:endParaRPr lang="en-US"/>
        </a:p>
      </dgm:t>
    </dgm:pt>
    <dgm:pt modelId="{746E1E51-7C32-1641-932B-03D87704B30E}" type="sibTrans" cxnId="{E8A8F6C4-BD0D-7945-98DC-C6C2AFD89649}">
      <dgm:prSet/>
      <dgm:spPr/>
      <dgm:t>
        <a:bodyPr/>
        <a:lstStyle/>
        <a:p>
          <a:endParaRPr lang="en-US"/>
        </a:p>
      </dgm:t>
    </dgm:pt>
    <dgm:pt modelId="{15D33AE1-8351-DF42-9A39-8EDCB6E807CD}">
      <dgm:prSet phldrT="[Text]" custT="1"/>
      <dgm:spPr/>
      <dgm:t>
        <a:bodyPr/>
        <a:lstStyle/>
        <a:p>
          <a:pPr rtl="0"/>
          <a:r>
            <a:rPr lang="tr-TR" sz="1200" b="1" dirty="0">
              <a:latin typeface="Calibri"/>
            </a:rPr>
            <a:t>Bilgisayar destekli dolandırıcılık</a:t>
          </a:r>
          <a:endParaRPr lang="tr-TR" sz="1200" dirty="0"/>
        </a:p>
      </dgm:t>
    </dgm:pt>
    <dgm:pt modelId="{81CE96CB-3B9C-DA4B-A7A2-F77E7036962C}" type="parTrans" cxnId="{B2B64897-C9C2-954C-B296-CD4B12A5D098}">
      <dgm:prSet/>
      <dgm:spPr/>
      <dgm:t>
        <a:bodyPr/>
        <a:lstStyle/>
        <a:p>
          <a:endParaRPr lang="en-US"/>
        </a:p>
      </dgm:t>
    </dgm:pt>
    <dgm:pt modelId="{70418A7F-8731-BA42-BB4C-2EFC07268A9C}" type="sibTrans" cxnId="{B2B64897-C9C2-954C-B296-CD4B12A5D098}">
      <dgm:prSet/>
      <dgm:spPr/>
      <dgm:t>
        <a:bodyPr/>
        <a:lstStyle/>
        <a:p>
          <a:endParaRPr lang="en-US"/>
        </a:p>
      </dgm:t>
    </dgm:pt>
    <dgm:pt modelId="{F4694B6D-04D9-A345-9CA2-AA5032B98933}">
      <dgm:prSet phldrT="[Text]"/>
      <dgm:spPr/>
      <dgm:t>
        <a:bodyPr/>
        <a:lstStyle/>
        <a:p>
          <a:pPr rtl="0"/>
          <a:r>
            <a:rPr lang="tr-TR" b="1" dirty="0">
              <a:latin typeface="Calibri"/>
            </a:rPr>
            <a:t>İçerik destekli suçlar</a:t>
          </a:r>
          <a:endParaRPr lang="tr-TR" b="1" dirty="0"/>
        </a:p>
      </dgm:t>
    </dgm:pt>
    <dgm:pt modelId="{4AFE0673-29C7-944C-A11A-BC59FDBB8F8F}" type="parTrans" cxnId="{80AB8470-3C98-D04B-8B21-CF4B3219C50A}">
      <dgm:prSet/>
      <dgm:spPr/>
      <dgm:t>
        <a:bodyPr/>
        <a:lstStyle/>
        <a:p>
          <a:endParaRPr lang="en-US"/>
        </a:p>
      </dgm:t>
    </dgm:pt>
    <dgm:pt modelId="{E7D7F162-E3D8-7B4E-BFBB-E2E7FB84C236}" type="sibTrans" cxnId="{80AB8470-3C98-D04B-8B21-CF4B3219C50A}">
      <dgm:prSet/>
      <dgm:spPr/>
      <dgm:t>
        <a:bodyPr/>
        <a:lstStyle/>
        <a:p>
          <a:endParaRPr lang="en-US"/>
        </a:p>
      </dgm:t>
    </dgm:pt>
    <dgm:pt modelId="{3C60A2D8-C150-CF4E-AA14-2C2F22A4BADC}">
      <dgm:prSet phldrT="[Text]" phldr="0" custT="1"/>
      <dgm:spPr/>
      <dgm:t>
        <a:bodyPr/>
        <a:lstStyle/>
        <a:p>
          <a:pPr rtl="0"/>
          <a:r>
            <a:rPr lang="tr-TR" sz="1200" b="1" dirty="0">
              <a:latin typeface="Calibri"/>
            </a:rPr>
            <a:t>Çocuk pornografisi suçları</a:t>
          </a:r>
          <a:endParaRPr lang="tr-TR" sz="1200" b="1" dirty="0"/>
        </a:p>
      </dgm:t>
    </dgm:pt>
    <dgm:pt modelId="{FC2F39DD-A24E-304F-A4D1-2309E16A78B4}" type="parTrans" cxnId="{22837D82-2750-5248-927C-B248AC21FF96}">
      <dgm:prSet/>
      <dgm:spPr/>
      <dgm:t>
        <a:bodyPr/>
        <a:lstStyle/>
        <a:p>
          <a:endParaRPr lang="en-US"/>
        </a:p>
      </dgm:t>
    </dgm:pt>
    <dgm:pt modelId="{D21F050E-4E82-034B-A3E8-D4B3C0B9AF51}" type="sibTrans" cxnId="{22837D82-2750-5248-927C-B248AC21FF96}">
      <dgm:prSet/>
      <dgm:spPr/>
      <dgm:t>
        <a:bodyPr/>
        <a:lstStyle/>
        <a:p>
          <a:endParaRPr lang="en-US"/>
        </a:p>
      </dgm:t>
    </dgm:pt>
    <dgm:pt modelId="{23D41C4F-883F-7049-A25B-EC0C0169A34A}">
      <dgm:prSet phldrT="[Text]"/>
      <dgm:spPr/>
      <dgm:t>
        <a:bodyPr/>
        <a:lstStyle/>
        <a:p>
          <a:pPr rtl="0"/>
          <a:r>
            <a:rPr lang="tr-TR" b="1">
              <a:latin typeface="Calibri"/>
            </a:rPr>
            <a:t>Fikri mülkiyet haklarının ihlaline ilişkin suçlar</a:t>
          </a:r>
          <a:endParaRPr lang="tr-TR" b="1"/>
        </a:p>
      </dgm:t>
    </dgm:pt>
    <dgm:pt modelId="{6A7D2CC4-6CE7-6F4E-840B-B97612DB0200}" type="parTrans" cxnId="{0B3B8E3D-93CC-E24A-A894-0A0356F349D1}">
      <dgm:prSet/>
      <dgm:spPr/>
      <dgm:t>
        <a:bodyPr/>
        <a:lstStyle/>
        <a:p>
          <a:endParaRPr lang="en-US"/>
        </a:p>
      </dgm:t>
    </dgm:pt>
    <dgm:pt modelId="{97095DA2-6C05-AD48-BF50-45C35DC52B98}" type="sibTrans" cxnId="{0B3B8E3D-93CC-E24A-A894-0A0356F349D1}">
      <dgm:prSet/>
      <dgm:spPr/>
      <dgm:t>
        <a:bodyPr/>
        <a:lstStyle/>
        <a:p>
          <a:endParaRPr lang="en-US"/>
        </a:p>
      </dgm:t>
    </dgm:pt>
    <dgm:pt modelId="{0F836CC5-A00C-314D-984A-C1204CAB1D6A}">
      <dgm:prSet phldr="0" custT="1"/>
      <dgm:spPr/>
      <dgm:t>
        <a:bodyPr/>
        <a:lstStyle/>
        <a:p>
          <a:pPr rtl="0"/>
          <a:r>
            <a:rPr lang="tr-TR" sz="1200" b="1" dirty="0">
              <a:latin typeface="Calibri"/>
            </a:rPr>
            <a:t>Telif haklarının ve ilgili hakların ihlaline ilişkin suçlar</a:t>
          </a:r>
        </a:p>
      </dgm:t>
    </dgm:pt>
    <dgm:pt modelId="{709CE29C-8AFB-8146-B0AD-1D8842FFA98C}" type="parTrans" cxnId="{C89A1782-0D4A-C942-BE0C-46BC71A8145E}">
      <dgm:prSet/>
      <dgm:spPr/>
      <dgm:t>
        <a:bodyPr/>
        <a:lstStyle/>
        <a:p>
          <a:endParaRPr lang="en-US"/>
        </a:p>
      </dgm:t>
    </dgm:pt>
    <dgm:pt modelId="{79F4754F-C581-B744-A76E-A9B8BB7E8E6D}" type="sibTrans" cxnId="{C89A1782-0D4A-C942-BE0C-46BC71A8145E}">
      <dgm:prSet/>
      <dgm:spPr/>
      <dgm:t>
        <a:bodyPr/>
        <a:lstStyle/>
        <a:p>
          <a:endParaRPr lang="en-US"/>
        </a:p>
      </dgm:t>
    </dgm:pt>
    <dgm:pt modelId="{2B19552F-D8A0-4AF1-AEEC-D8BAB55B7393}" type="pres">
      <dgm:prSet presAssocID="{EABE02A0-4CF3-4C26-B9F6-82AE9806417F}" presName="Name0" presStyleCnt="0">
        <dgm:presLayoutVars>
          <dgm:dir/>
          <dgm:animLvl val="lvl"/>
          <dgm:resizeHandles/>
        </dgm:presLayoutVars>
      </dgm:prSet>
      <dgm:spPr/>
      <dgm:t>
        <a:bodyPr/>
        <a:lstStyle/>
        <a:p>
          <a:endParaRPr lang="tr-TR"/>
        </a:p>
      </dgm:t>
    </dgm:pt>
    <dgm:pt modelId="{89CF40EA-56D1-3245-88F3-EABAE8A739F1}" type="pres">
      <dgm:prSet presAssocID="{4AAD326B-24D6-8B48-85D4-2628493FDBDD}" presName="linNode" presStyleCnt="0"/>
      <dgm:spPr/>
    </dgm:pt>
    <dgm:pt modelId="{ABF0ABED-0796-E843-9F13-E9D705D406D0}" type="pres">
      <dgm:prSet presAssocID="{4AAD326B-24D6-8B48-85D4-2628493FDBDD}" presName="parentShp" presStyleLbl="node1" presStyleIdx="0" presStyleCnt="4">
        <dgm:presLayoutVars>
          <dgm:bulletEnabled val="1"/>
        </dgm:presLayoutVars>
      </dgm:prSet>
      <dgm:spPr/>
      <dgm:t>
        <a:bodyPr/>
        <a:lstStyle/>
        <a:p>
          <a:endParaRPr lang="tr-TR"/>
        </a:p>
      </dgm:t>
    </dgm:pt>
    <dgm:pt modelId="{D8BF986C-DBBC-364E-8D44-9C478D25AB61}" type="pres">
      <dgm:prSet presAssocID="{4AAD326B-24D6-8B48-85D4-2628493FDBDD}" presName="childShp" presStyleLbl="bgAccFollowNode1" presStyleIdx="0" presStyleCnt="4">
        <dgm:presLayoutVars>
          <dgm:bulletEnabled val="1"/>
        </dgm:presLayoutVars>
      </dgm:prSet>
      <dgm:spPr/>
      <dgm:t>
        <a:bodyPr/>
        <a:lstStyle/>
        <a:p>
          <a:endParaRPr lang="tr-TR"/>
        </a:p>
      </dgm:t>
    </dgm:pt>
    <dgm:pt modelId="{63F8F7F6-BB5E-914F-9B11-EF6845CA9FB7}" type="pres">
      <dgm:prSet presAssocID="{BAD85A13-6315-4940-91CD-9D01F12253D3}" presName="spacing" presStyleCnt="0"/>
      <dgm:spPr/>
    </dgm:pt>
    <dgm:pt modelId="{F99DFC26-BBF9-5F4E-8AEE-F1E89BB9AAAE}" type="pres">
      <dgm:prSet presAssocID="{3F4044C3-9172-9F40-BDEC-629EA4D9B0E3}" presName="linNode" presStyleCnt="0"/>
      <dgm:spPr/>
    </dgm:pt>
    <dgm:pt modelId="{973BE676-82BB-AD40-8026-77B030F8F525}" type="pres">
      <dgm:prSet presAssocID="{3F4044C3-9172-9F40-BDEC-629EA4D9B0E3}" presName="parentShp" presStyleLbl="node1" presStyleIdx="1" presStyleCnt="4">
        <dgm:presLayoutVars>
          <dgm:bulletEnabled val="1"/>
        </dgm:presLayoutVars>
      </dgm:prSet>
      <dgm:spPr/>
      <dgm:t>
        <a:bodyPr/>
        <a:lstStyle/>
        <a:p>
          <a:endParaRPr lang="tr-TR"/>
        </a:p>
      </dgm:t>
    </dgm:pt>
    <dgm:pt modelId="{CBDB9A80-3E08-FA41-85C8-37E62EB8FF47}" type="pres">
      <dgm:prSet presAssocID="{3F4044C3-9172-9F40-BDEC-629EA4D9B0E3}" presName="childShp" presStyleLbl="bgAccFollowNode1" presStyleIdx="1" presStyleCnt="4" custLinFactNeighborX="208" custLinFactNeighborY="-20887">
        <dgm:presLayoutVars>
          <dgm:bulletEnabled val="1"/>
        </dgm:presLayoutVars>
      </dgm:prSet>
      <dgm:spPr/>
      <dgm:t>
        <a:bodyPr/>
        <a:lstStyle/>
        <a:p>
          <a:endParaRPr lang="tr-TR"/>
        </a:p>
      </dgm:t>
    </dgm:pt>
    <dgm:pt modelId="{C9783A7D-6687-A243-B68E-86BFF2C1FDE5}" type="pres">
      <dgm:prSet presAssocID="{C5FD6350-0B6E-7E4D-94CB-B453C8579CAF}" presName="spacing" presStyleCnt="0"/>
      <dgm:spPr/>
    </dgm:pt>
    <dgm:pt modelId="{CCC34C7F-F202-484A-A8A6-5EDCD0846DBA}" type="pres">
      <dgm:prSet presAssocID="{F4694B6D-04D9-A345-9CA2-AA5032B98933}" presName="linNode" presStyleCnt="0"/>
      <dgm:spPr/>
    </dgm:pt>
    <dgm:pt modelId="{620E3842-F6C9-5949-BAE4-5CA4FA2F36EB}" type="pres">
      <dgm:prSet presAssocID="{F4694B6D-04D9-A345-9CA2-AA5032B98933}" presName="parentShp" presStyleLbl="node1" presStyleIdx="2" presStyleCnt="4">
        <dgm:presLayoutVars>
          <dgm:bulletEnabled val="1"/>
        </dgm:presLayoutVars>
      </dgm:prSet>
      <dgm:spPr/>
      <dgm:t>
        <a:bodyPr/>
        <a:lstStyle/>
        <a:p>
          <a:endParaRPr lang="tr-TR"/>
        </a:p>
      </dgm:t>
    </dgm:pt>
    <dgm:pt modelId="{35CB4356-43EB-F044-B05A-DC464E07B6D8}" type="pres">
      <dgm:prSet presAssocID="{F4694B6D-04D9-A345-9CA2-AA5032B98933}" presName="childShp" presStyleLbl="bgAccFollowNode1" presStyleIdx="2" presStyleCnt="4">
        <dgm:presLayoutVars>
          <dgm:bulletEnabled val="1"/>
        </dgm:presLayoutVars>
      </dgm:prSet>
      <dgm:spPr/>
      <dgm:t>
        <a:bodyPr/>
        <a:lstStyle/>
        <a:p>
          <a:endParaRPr lang="tr-TR"/>
        </a:p>
      </dgm:t>
    </dgm:pt>
    <dgm:pt modelId="{3D88C78E-60D2-9F4C-B9B7-B56536FE7A25}" type="pres">
      <dgm:prSet presAssocID="{E7D7F162-E3D8-7B4E-BFBB-E2E7FB84C236}" presName="spacing" presStyleCnt="0"/>
      <dgm:spPr/>
    </dgm:pt>
    <dgm:pt modelId="{CAEB21F4-3029-7342-B3A7-0B5CB13AFBEB}" type="pres">
      <dgm:prSet presAssocID="{23D41C4F-883F-7049-A25B-EC0C0169A34A}" presName="linNode" presStyleCnt="0"/>
      <dgm:spPr/>
    </dgm:pt>
    <dgm:pt modelId="{39424451-4F43-F24C-9733-B0443800152D}" type="pres">
      <dgm:prSet presAssocID="{23D41C4F-883F-7049-A25B-EC0C0169A34A}" presName="parentShp" presStyleLbl="node1" presStyleIdx="3" presStyleCnt="4">
        <dgm:presLayoutVars>
          <dgm:bulletEnabled val="1"/>
        </dgm:presLayoutVars>
      </dgm:prSet>
      <dgm:spPr/>
      <dgm:t>
        <a:bodyPr/>
        <a:lstStyle/>
        <a:p>
          <a:endParaRPr lang="tr-TR"/>
        </a:p>
      </dgm:t>
    </dgm:pt>
    <dgm:pt modelId="{4952ED2F-B6E6-EE43-BD07-3622EE76F9FE}" type="pres">
      <dgm:prSet presAssocID="{23D41C4F-883F-7049-A25B-EC0C0169A34A}" presName="childShp" presStyleLbl="bgAccFollowNode1" presStyleIdx="3" presStyleCnt="4">
        <dgm:presLayoutVars>
          <dgm:bulletEnabled val="1"/>
        </dgm:presLayoutVars>
      </dgm:prSet>
      <dgm:spPr/>
      <dgm:t>
        <a:bodyPr/>
        <a:lstStyle/>
        <a:p>
          <a:endParaRPr lang="tr-TR"/>
        </a:p>
      </dgm:t>
    </dgm:pt>
  </dgm:ptLst>
  <dgm:cxnLst>
    <dgm:cxn modelId="{5FD99CF9-B2EB-1145-950F-598573B2D330}" srcId="{EABE02A0-4CF3-4C26-B9F6-82AE9806417F}" destId="{4AAD326B-24D6-8B48-85D4-2628493FDBDD}" srcOrd="0" destOrd="0" parTransId="{671E03EF-6F6B-0A4C-B361-F70390CFF13B}" sibTransId="{BAD85A13-6315-4940-91CD-9D01F12253D3}"/>
    <dgm:cxn modelId="{B48E5FF7-51B7-8F47-9390-836EEF5E8B17}" srcId="{4AAD326B-24D6-8B48-85D4-2628493FDBDD}" destId="{F8A5E336-61F8-5946-A72D-7243E472FE52}" srcOrd="2" destOrd="0" parTransId="{25DE4205-67DD-814F-A1C4-25614AD06043}" sibTransId="{0F30DB41-EC0E-9F4B-BD44-77F2B0D3F71E}"/>
    <dgm:cxn modelId="{C89A1782-0D4A-C942-BE0C-46BC71A8145E}" srcId="{23D41C4F-883F-7049-A25B-EC0C0169A34A}" destId="{0F836CC5-A00C-314D-984A-C1204CAB1D6A}" srcOrd="0" destOrd="0" parTransId="{709CE29C-8AFB-8146-B0AD-1D8842FFA98C}" sibTransId="{79F4754F-C581-B744-A76E-A9B8BB7E8E6D}"/>
    <dgm:cxn modelId="{74AB38BB-5053-6148-8B4C-98B60F09591D}" type="presOf" srcId="{15D33AE1-8351-DF42-9A39-8EDCB6E807CD}" destId="{CBDB9A80-3E08-FA41-85C8-37E62EB8FF47}" srcOrd="0" destOrd="1" presId="urn:microsoft.com/office/officeart/2005/8/layout/vList6"/>
    <dgm:cxn modelId="{22837D82-2750-5248-927C-B248AC21FF96}" srcId="{F4694B6D-04D9-A345-9CA2-AA5032B98933}" destId="{3C60A2D8-C150-CF4E-AA14-2C2F22A4BADC}" srcOrd="0" destOrd="0" parTransId="{FC2F39DD-A24E-304F-A4D1-2309E16A78B4}" sibTransId="{D21F050E-4E82-034B-A3E8-D4B3C0B9AF51}"/>
    <dgm:cxn modelId="{51174081-1F9E-4048-BBF3-BEEF34D49B2C}" type="presOf" srcId="{EABE02A0-4CF3-4C26-B9F6-82AE9806417F}" destId="{2B19552F-D8A0-4AF1-AEEC-D8BAB55B7393}" srcOrd="0" destOrd="0" presId="urn:microsoft.com/office/officeart/2005/8/layout/vList6"/>
    <dgm:cxn modelId="{91515F5A-75C8-AA4B-82C5-4489730FAB0C}" srcId="{EABE02A0-4CF3-4C26-B9F6-82AE9806417F}" destId="{3F4044C3-9172-9F40-BDEC-629EA4D9B0E3}" srcOrd="1" destOrd="0" parTransId="{8F5B72E8-036B-5A4F-BF17-14E000D06B1E}" sibTransId="{C5FD6350-0B6E-7E4D-94CB-B453C8579CAF}"/>
    <dgm:cxn modelId="{0B3B8E3D-93CC-E24A-A894-0A0356F349D1}" srcId="{EABE02A0-4CF3-4C26-B9F6-82AE9806417F}" destId="{23D41C4F-883F-7049-A25B-EC0C0169A34A}" srcOrd="3" destOrd="0" parTransId="{6A7D2CC4-6CE7-6F4E-840B-B97612DB0200}" sibTransId="{97095DA2-6C05-AD48-BF50-45C35DC52B98}"/>
    <dgm:cxn modelId="{FD905628-142F-6443-9D54-ABD8670F815E}" srcId="{4AAD326B-24D6-8B48-85D4-2628493FDBDD}" destId="{4398C268-EA09-6148-A7CE-2E4B8D3512C6}" srcOrd="3" destOrd="0" parTransId="{DAE7ABC7-A954-3240-BADC-10D5B1D50E19}" sibTransId="{1E5BFB0C-236D-D349-8748-1607A8F3A1A9}"/>
    <dgm:cxn modelId="{3A769AB6-AD0E-644E-8F77-DD9499AE050A}" type="presOf" srcId="{5F5588EE-7311-E240-809C-8859F497B095}" destId="{CBDB9A80-3E08-FA41-85C8-37E62EB8FF47}" srcOrd="0" destOrd="0" presId="urn:microsoft.com/office/officeart/2005/8/layout/vList6"/>
    <dgm:cxn modelId="{708EF4C1-B7F6-7741-B449-1C2A7C88870E}" type="presOf" srcId="{0F836CC5-A00C-314D-984A-C1204CAB1D6A}" destId="{4952ED2F-B6E6-EE43-BD07-3622EE76F9FE}" srcOrd="0" destOrd="0" presId="urn:microsoft.com/office/officeart/2005/8/layout/vList6"/>
    <dgm:cxn modelId="{428C8A5E-29CB-D04A-AED3-FA4648F77F1C}" type="presOf" srcId="{3C60A2D8-C150-CF4E-AA14-2C2F22A4BADC}" destId="{35CB4356-43EB-F044-B05A-DC464E07B6D8}" srcOrd="0" destOrd="0" presId="urn:microsoft.com/office/officeart/2005/8/layout/vList6"/>
    <dgm:cxn modelId="{68A45396-B955-0646-9456-4F9FEA8DB898}" srcId="{4AAD326B-24D6-8B48-85D4-2628493FDBDD}" destId="{C71EF964-110E-9C4E-86CB-ADF51012D422}" srcOrd="0" destOrd="0" parTransId="{5D164E9C-6EEA-CE4A-89E1-D5A9934B4FF4}" sibTransId="{513C0410-5F0D-0A4D-A5FB-C11AC51A83C7}"/>
    <dgm:cxn modelId="{90A3A8D6-FA7B-9246-A88E-DF6B7FEFA3D3}" type="presOf" srcId="{3F4044C3-9172-9F40-BDEC-629EA4D9B0E3}" destId="{973BE676-82BB-AD40-8026-77B030F8F525}" srcOrd="0" destOrd="0" presId="urn:microsoft.com/office/officeart/2005/8/layout/vList6"/>
    <dgm:cxn modelId="{71F49F62-E6A2-8A48-857C-F68DC4A01DC9}" type="presOf" srcId="{F4694B6D-04D9-A345-9CA2-AA5032B98933}" destId="{620E3842-F6C9-5949-BAE4-5CA4FA2F36EB}" srcOrd="0" destOrd="0" presId="urn:microsoft.com/office/officeart/2005/8/layout/vList6"/>
    <dgm:cxn modelId="{80AB8470-3C98-D04B-8B21-CF4B3219C50A}" srcId="{EABE02A0-4CF3-4C26-B9F6-82AE9806417F}" destId="{F4694B6D-04D9-A345-9CA2-AA5032B98933}" srcOrd="2" destOrd="0" parTransId="{4AFE0673-29C7-944C-A11A-BC59FDBB8F8F}" sibTransId="{E7D7F162-E3D8-7B4E-BFBB-E2E7FB84C236}"/>
    <dgm:cxn modelId="{96FA2553-FACB-2E4E-AF19-F07693547F13}" type="presOf" srcId="{4398C268-EA09-6148-A7CE-2E4B8D3512C6}" destId="{D8BF986C-DBBC-364E-8D44-9C478D25AB61}" srcOrd="0" destOrd="3" presId="urn:microsoft.com/office/officeart/2005/8/layout/vList6"/>
    <dgm:cxn modelId="{E8A8F6C4-BD0D-7945-98DC-C6C2AFD89649}" srcId="{3F4044C3-9172-9F40-BDEC-629EA4D9B0E3}" destId="{5F5588EE-7311-E240-809C-8859F497B095}" srcOrd="0" destOrd="0" parTransId="{134C7438-68DC-214A-BA47-84B8F52532A0}" sibTransId="{746E1E51-7C32-1641-932B-03D87704B30E}"/>
    <dgm:cxn modelId="{2BFB6251-7C33-9D43-8ED7-78493CBD0F09}" type="presOf" srcId="{805EDE6D-5926-E342-953F-C168B7C98AAF}" destId="{D8BF986C-DBBC-364E-8D44-9C478D25AB61}" srcOrd="0" destOrd="4" presId="urn:microsoft.com/office/officeart/2005/8/layout/vList6"/>
    <dgm:cxn modelId="{ED73369C-8EBF-534E-B4E9-CC56DE2A584A}" type="presOf" srcId="{F8A5E336-61F8-5946-A72D-7243E472FE52}" destId="{D8BF986C-DBBC-364E-8D44-9C478D25AB61}" srcOrd="0" destOrd="2" presId="urn:microsoft.com/office/officeart/2005/8/layout/vList6"/>
    <dgm:cxn modelId="{6FEA7B92-655C-D343-9378-82AD58698BF5}" type="presOf" srcId="{23D41C4F-883F-7049-A25B-EC0C0169A34A}" destId="{39424451-4F43-F24C-9733-B0443800152D}" srcOrd="0" destOrd="0" presId="urn:microsoft.com/office/officeart/2005/8/layout/vList6"/>
    <dgm:cxn modelId="{19A24295-13D1-2148-89C0-E65F0420D431}" srcId="{4AAD326B-24D6-8B48-85D4-2628493FDBDD}" destId="{081068CF-131B-CC48-8D48-8AC34284D266}" srcOrd="1" destOrd="0" parTransId="{E0D8AA8C-4724-4342-9899-935D318B159D}" sibTransId="{FC9E648F-056B-5643-84F6-5067D5049069}"/>
    <dgm:cxn modelId="{60AE752A-C6C2-5743-9893-BCA8640D1C57}" srcId="{4AAD326B-24D6-8B48-85D4-2628493FDBDD}" destId="{805EDE6D-5926-E342-953F-C168B7C98AAF}" srcOrd="4" destOrd="0" parTransId="{2FF7499B-AF3C-D14E-AA77-7452A8B01506}" sibTransId="{07A24FE7-B213-F24F-AA9A-38B8A4CE6F9D}"/>
    <dgm:cxn modelId="{20611828-FBFA-B84A-AEDE-1DA47FD614A5}" type="presOf" srcId="{081068CF-131B-CC48-8D48-8AC34284D266}" destId="{D8BF986C-DBBC-364E-8D44-9C478D25AB61}" srcOrd="0" destOrd="1" presId="urn:microsoft.com/office/officeart/2005/8/layout/vList6"/>
    <dgm:cxn modelId="{79EEE47D-B100-E248-84AB-02F21934EC72}" type="presOf" srcId="{4AAD326B-24D6-8B48-85D4-2628493FDBDD}" destId="{ABF0ABED-0796-E843-9F13-E9D705D406D0}" srcOrd="0" destOrd="0" presId="urn:microsoft.com/office/officeart/2005/8/layout/vList6"/>
    <dgm:cxn modelId="{0C831F69-BA4B-584F-9531-E976800A48FF}" type="presOf" srcId="{C71EF964-110E-9C4E-86CB-ADF51012D422}" destId="{D8BF986C-DBBC-364E-8D44-9C478D25AB61}" srcOrd="0" destOrd="0" presId="urn:microsoft.com/office/officeart/2005/8/layout/vList6"/>
    <dgm:cxn modelId="{B2B64897-C9C2-954C-B296-CD4B12A5D098}" srcId="{3F4044C3-9172-9F40-BDEC-629EA4D9B0E3}" destId="{15D33AE1-8351-DF42-9A39-8EDCB6E807CD}" srcOrd="1" destOrd="0" parTransId="{81CE96CB-3B9C-DA4B-A7A2-F77E7036962C}" sibTransId="{70418A7F-8731-BA42-BB4C-2EFC07268A9C}"/>
    <dgm:cxn modelId="{4A3AABE9-42CA-8944-BCC9-8E1D503A0B29}" type="presParOf" srcId="{2B19552F-D8A0-4AF1-AEEC-D8BAB55B7393}" destId="{89CF40EA-56D1-3245-88F3-EABAE8A739F1}" srcOrd="0" destOrd="0" presId="urn:microsoft.com/office/officeart/2005/8/layout/vList6"/>
    <dgm:cxn modelId="{C3CE1D0F-036E-474E-A2BE-0EB3A85D7438}" type="presParOf" srcId="{89CF40EA-56D1-3245-88F3-EABAE8A739F1}" destId="{ABF0ABED-0796-E843-9F13-E9D705D406D0}" srcOrd="0" destOrd="0" presId="urn:microsoft.com/office/officeart/2005/8/layout/vList6"/>
    <dgm:cxn modelId="{77AF003A-C00B-2742-82B6-E537EB2AC2DA}" type="presParOf" srcId="{89CF40EA-56D1-3245-88F3-EABAE8A739F1}" destId="{D8BF986C-DBBC-364E-8D44-9C478D25AB61}" srcOrd="1" destOrd="0" presId="urn:microsoft.com/office/officeart/2005/8/layout/vList6"/>
    <dgm:cxn modelId="{4A0B735B-524A-2347-9A71-35DA2B36F4A9}" type="presParOf" srcId="{2B19552F-D8A0-4AF1-AEEC-D8BAB55B7393}" destId="{63F8F7F6-BB5E-914F-9B11-EF6845CA9FB7}" srcOrd="1" destOrd="0" presId="urn:microsoft.com/office/officeart/2005/8/layout/vList6"/>
    <dgm:cxn modelId="{629D73B8-8EF3-5148-A9F2-91B5C02E645A}" type="presParOf" srcId="{2B19552F-D8A0-4AF1-AEEC-D8BAB55B7393}" destId="{F99DFC26-BBF9-5F4E-8AEE-F1E89BB9AAAE}" srcOrd="2" destOrd="0" presId="urn:microsoft.com/office/officeart/2005/8/layout/vList6"/>
    <dgm:cxn modelId="{B4B69F63-8267-C044-B1F3-D4F03E3F6EC5}" type="presParOf" srcId="{F99DFC26-BBF9-5F4E-8AEE-F1E89BB9AAAE}" destId="{973BE676-82BB-AD40-8026-77B030F8F525}" srcOrd="0" destOrd="0" presId="urn:microsoft.com/office/officeart/2005/8/layout/vList6"/>
    <dgm:cxn modelId="{87189B48-C601-8E45-B69F-D82F1FA0BEDF}" type="presParOf" srcId="{F99DFC26-BBF9-5F4E-8AEE-F1E89BB9AAAE}" destId="{CBDB9A80-3E08-FA41-85C8-37E62EB8FF47}" srcOrd="1" destOrd="0" presId="urn:microsoft.com/office/officeart/2005/8/layout/vList6"/>
    <dgm:cxn modelId="{9B6D83E0-0BEF-AF42-BC29-1687B0720BD0}" type="presParOf" srcId="{2B19552F-D8A0-4AF1-AEEC-D8BAB55B7393}" destId="{C9783A7D-6687-A243-B68E-86BFF2C1FDE5}" srcOrd="3" destOrd="0" presId="urn:microsoft.com/office/officeart/2005/8/layout/vList6"/>
    <dgm:cxn modelId="{B4550E68-1529-1741-8552-DC84983CABF3}" type="presParOf" srcId="{2B19552F-D8A0-4AF1-AEEC-D8BAB55B7393}" destId="{CCC34C7F-F202-484A-A8A6-5EDCD0846DBA}" srcOrd="4" destOrd="0" presId="urn:microsoft.com/office/officeart/2005/8/layout/vList6"/>
    <dgm:cxn modelId="{C45C7DC1-4C45-B74A-84B2-38991B47212F}" type="presParOf" srcId="{CCC34C7F-F202-484A-A8A6-5EDCD0846DBA}" destId="{620E3842-F6C9-5949-BAE4-5CA4FA2F36EB}" srcOrd="0" destOrd="0" presId="urn:microsoft.com/office/officeart/2005/8/layout/vList6"/>
    <dgm:cxn modelId="{83EC2A91-3F6E-C741-B350-49A44E396F08}" type="presParOf" srcId="{CCC34C7F-F202-484A-A8A6-5EDCD0846DBA}" destId="{35CB4356-43EB-F044-B05A-DC464E07B6D8}" srcOrd="1" destOrd="0" presId="urn:microsoft.com/office/officeart/2005/8/layout/vList6"/>
    <dgm:cxn modelId="{6B679BE0-36BF-2B46-9961-15E72B7CB55A}" type="presParOf" srcId="{2B19552F-D8A0-4AF1-AEEC-D8BAB55B7393}" destId="{3D88C78E-60D2-9F4C-B9B7-B56536FE7A25}" srcOrd="5" destOrd="0" presId="urn:microsoft.com/office/officeart/2005/8/layout/vList6"/>
    <dgm:cxn modelId="{85D18ED9-9504-DA45-9908-9B37B99DBFFD}" type="presParOf" srcId="{2B19552F-D8A0-4AF1-AEEC-D8BAB55B7393}" destId="{CAEB21F4-3029-7342-B3A7-0B5CB13AFBEB}" srcOrd="6" destOrd="0" presId="urn:microsoft.com/office/officeart/2005/8/layout/vList6"/>
    <dgm:cxn modelId="{AABEC880-5BA7-0D4B-8CB0-2511FB9FBC4E}" type="presParOf" srcId="{CAEB21F4-3029-7342-B3A7-0B5CB13AFBEB}" destId="{39424451-4F43-F24C-9733-B0443800152D}" srcOrd="0" destOrd="0" presId="urn:microsoft.com/office/officeart/2005/8/layout/vList6"/>
    <dgm:cxn modelId="{E90066C6-FB33-0E46-B8A1-B892ECBF8F1C}" type="presParOf" srcId="{CAEB21F4-3029-7342-B3A7-0B5CB13AFBEB}" destId="{4952ED2F-B6E6-EE43-BD07-3622EE76F9FE}"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rtl="0"/>
          <a:r>
            <a:rPr lang="tr-TR" sz="2800" b="1" dirty="0"/>
            <a:t>BSI </a:t>
          </a:r>
          <a:r>
            <a:rPr lang="tr-TR" sz="2800" b="1" dirty="0">
              <a:latin typeface="Calibri"/>
            </a:rPr>
            <a:t>hangi anlama gelmektedir?</a:t>
          </a:r>
          <a:endParaRPr lang="tr-TR" sz="28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rtl="0"/>
          <a:r>
            <a:rPr lang="tr-TR" sz="2800"/>
            <a:t>a.) </a:t>
          </a:r>
          <a:r>
            <a:rPr lang="tr-TR" sz="2800" b="0">
              <a:latin typeface="Calibri"/>
            </a:rPr>
            <a:t>Otobüs</a:t>
          </a:r>
          <a:r>
            <a:rPr lang="tr-TR" sz="2800">
              <a:latin typeface="Calibri"/>
            </a:rPr>
            <a:t> Durağı Aktarması</a:t>
          </a:r>
          <a:endParaRPr lang="tr-TR" sz="280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pPr rtl="0"/>
          <a:r>
            <a:rPr lang="tr-TR" sz="2800"/>
            <a:t>b.) </a:t>
          </a:r>
          <a:r>
            <a:rPr lang="tr-TR" sz="2800" b="0">
              <a:latin typeface="Calibri"/>
            </a:rPr>
            <a:t>Temel Abone Bilgileri</a:t>
          </a:r>
          <a:endParaRPr lang="tr-TR" sz="2800"/>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pPr rtl="0"/>
          <a:r>
            <a:rPr lang="tr-TR" sz="2800"/>
            <a:t>c.) </a:t>
          </a:r>
          <a:r>
            <a:rPr lang="tr-TR" sz="2800" b="0">
              <a:latin typeface="Calibri"/>
            </a:rPr>
            <a:t>Yazılım Bilgisi Kurulumu </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t>
        <a:bodyPr/>
        <a:lstStyle/>
        <a:p>
          <a:endParaRPr lang="tr-TR"/>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AFD2487F-444F-4C44-A623-9AAFEB90AC49}" srcId="{8E61202A-36DD-0240-811A-270D9611A395}" destId="{412DA8CB-B9E5-F44F-9FDD-EF35DF68306D}" srcOrd="2" destOrd="0" parTransId="{7E8B7982-18DC-F246-BFD4-7B9D4C9DB2CA}" sibTransId="{960A4A2E-B23E-7544-9A93-1312898E2DC4}"/>
    <dgm:cxn modelId="{2E9FB024-7424-694A-AF48-3FAF0F12021E}" srcId="{8E61202A-36DD-0240-811A-270D9611A395}" destId="{323950B2-6BC2-AE4B-B5B8-B2437BA58494}" srcOrd="1" destOrd="0" parTransId="{7D9EC74E-4481-C849-9F84-FC81A57E126D}" sibTransId="{A9F617AB-9877-BB4B-828A-76F7E3E29AEF}"/>
    <dgm:cxn modelId="{8AFF135E-56B4-4404-BC89-672BCFFE6618}" type="presOf" srcId="{8E61202A-36DD-0240-811A-270D9611A395}" destId="{CFE00427-EDF8-324F-9A5C-A181E81A4D48}"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1CEAD7B6-87E0-49E6-A2F3-1469F05B8BDE}" type="presOf" srcId="{323950B2-6BC2-AE4B-B5B8-B2437BA58494}" destId="{D6847470-F054-2943-A634-F983FF0A0122}" srcOrd="0" destOrd="0" presId="urn:microsoft.com/office/officeart/2008/layout/LinedList"/>
    <dgm:cxn modelId="{256892E3-FD6C-48C6-81B2-0D1A585EAA6C}" type="presOf" srcId="{412DA8CB-B9E5-F44F-9FDD-EF35DF68306D}" destId="{B9E57DF2-F223-F848-B6AB-FEB0F6FB4076}"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B7396B30-5537-DB48-BB49-F8121197A4DF}" type="presOf" srcId="{3C774A1C-BB1C-4347-A758-A94A436F7244}" destId="{9CA50A65-40FA-E945-A868-9E3FE840B07E}" srcOrd="0" destOrd="0" presId="urn:microsoft.com/office/officeart/2008/layout/LinedList"/>
    <dgm:cxn modelId="{8CBCC238-77FC-4D61-99E7-AFAB28909A20}" type="presOf" srcId="{7029F5E8-D056-AE49-BD66-3C193010DDE8}" destId="{5D9EDF3F-7B20-8E47-A431-F9F24450F874}" srcOrd="0" destOrd="0" presId="urn:microsoft.com/office/officeart/2008/layout/LinedList"/>
    <dgm:cxn modelId="{429ACADA-1E2B-4F82-A7A6-3870806BB9B7}" type="presParOf" srcId="{9CA50A65-40FA-E945-A868-9E3FE840B07E}" destId="{D5C7DCB4-3723-4443-ADD7-DBEB1005841A}" srcOrd="0" destOrd="0" presId="urn:microsoft.com/office/officeart/2008/layout/LinedList"/>
    <dgm:cxn modelId="{01257890-E8ED-4C0F-A5B0-210028D7B795}" type="presParOf" srcId="{9CA50A65-40FA-E945-A868-9E3FE840B07E}" destId="{9F8ADD56-4647-5947-BF4A-89820DB0503F}" srcOrd="1" destOrd="0" presId="urn:microsoft.com/office/officeart/2008/layout/LinedList"/>
    <dgm:cxn modelId="{68BC4149-CAFB-4884-938B-7836B007D38C}" type="presParOf" srcId="{9F8ADD56-4647-5947-BF4A-89820DB0503F}" destId="{CFE00427-EDF8-324F-9A5C-A181E81A4D48}" srcOrd="0" destOrd="0" presId="urn:microsoft.com/office/officeart/2008/layout/LinedList"/>
    <dgm:cxn modelId="{2E24702B-9213-4B64-A8A2-C9670082AC1D}" type="presParOf" srcId="{9F8ADD56-4647-5947-BF4A-89820DB0503F}" destId="{71554259-89F3-DC41-AF38-A80F6823C6AB}" srcOrd="1" destOrd="0" presId="urn:microsoft.com/office/officeart/2008/layout/LinedList"/>
    <dgm:cxn modelId="{6931DDA6-987D-400E-B2AE-608D9792472B}" type="presParOf" srcId="{71554259-89F3-DC41-AF38-A80F6823C6AB}" destId="{D0431CA8-5100-6745-A242-ED330061BD73}" srcOrd="0" destOrd="0" presId="urn:microsoft.com/office/officeart/2008/layout/LinedList"/>
    <dgm:cxn modelId="{97E00370-9853-4F82-ACAD-9A6830FF795D}" type="presParOf" srcId="{71554259-89F3-DC41-AF38-A80F6823C6AB}" destId="{FE55CC5A-C0EF-DF45-AF1E-C9A5EF0E713C}" srcOrd="1" destOrd="0" presId="urn:microsoft.com/office/officeart/2008/layout/LinedList"/>
    <dgm:cxn modelId="{57B79216-8D85-4A8D-A9DF-D95F4731C7A8}" type="presParOf" srcId="{FE55CC5A-C0EF-DF45-AF1E-C9A5EF0E713C}" destId="{D79F8CF2-80EE-C747-9C26-26414E55692C}" srcOrd="0" destOrd="0" presId="urn:microsoft.com/office/officeart/2008/layout/LinedList"/>
    <dgm:cxn modelId="{AECD4D92-4B30-4586-92DA-9A5E0118ED42}" type="presParOf" srcId="{FE55CC5A-C0EF-DF45-AF1E-C9A5EF0E713C}" destId="{5D9EDF3F-7B20-8E47-A431-F9F24450F874}" srcOrd="1" destOrd="0" presId="urn:microsoft.com/office/officeart/2008/layout/LinedList"/>
    <dgm:cxn modelId="{6B5ED1C0-D48C-466E-91ED-AAD4FE668FEF}" type="presParOf" srcId="{FE55CC5A-C0EF-DF45-AF1E-C9A5EF0E713C}" destId="{EB933D24-ABB6-0C44-A5A7-05F1CB99F1EB}" srcOrd="2" destOrd="0" presId="urn:microsoft.com/office/officeart/2008/layout/LinedList"/>
    <dgm:cxn modelId="{1F506ABE-22D8-4CA8-BE00-F23A01B6DDA6}" type="presParOf" srcId="{71554259-89F3-DC41-AF38-A80F6823C6AB}" destId="{EB798B99-5590-864A-A2C1-F553D99D3FAA}" srcOrd="2" destOrd="0" presId="urn:microsoft.com/office/officeart/2008/layout/LinedList"/>
    <dgm:cxn modelId="{0CB0B338-7983-4028-8BDB-458ADA226B81}" type="presParOf" srcId="{71554259-89F3-DC41-AF38-A80F6823C6AB}" destId="{9C715A5E-13B0-3F4D-85BD-4FA3A97839C5}" srcOrd="3" destOrd="0" presId="urn:microsoft.com/office/officeart/2008/layout/LinedList"/>
    <dgm:cxn modelId="{55B0345A-E541-4768-B9E6-CD8B05B5143E}" type="presParOf" srcId="{71554259-89F3-DC41-AF38-A80F6823C6AB}" destId="{D06F8563-21D8-9742-9655-9B668CF235AD}" srcOrd="4" destOrd="0" presId="urn:microsoft.com/office/officeart/2008/layout/LinedList"/>
    <dgm:cxn modelId="{6230E50E-0E1E-41C0-97A9-091EC97427B2}" type="presParOf" srcId="{D06F8563-21D8-9742-9655-9B668CF235AD}" destId="{FC6B0E8A-D5C8-BF42-A0DB-5A2B5E61A3A8}" srcOrd="0" destOrd="0" presId="urn:microsoft.com/office/officeart/2008/layout/LinedList"/>
    <dgm:cxn modelId="{9225B975-5CB6-4632-9998-2D00A7347C6F}" type="presParOf" srcId="{D06F8563-21D8-9742-9655-9B668CF235AD}" destId="{D6847470-F054-2943-A634-F983FF0A0122}" srcOrd="1" destOrd="0" presId="urn:microsoft.com/office/officeart/2008/layout/LinedList"/>
    <dgm:cxn modelId="{B6A88120-1710-464B-9C4A-788955557220}" type="presParOf" srcId="{D06F8563-21D8-9742-9655-9B668CF235AD}" destId="{93837557-E77B-4749-A0F8-1876E8CD33B9}" srcOrd="2" destOrd="0" presId="urn:microsoft.com/office/officeart/2008/layout/LinedList"/>
    <dgm:cxn modelId="{7123D997-0613-4412-8B1B-52441F7E52EB}" type="presParOf" srcId="{71554259-89F3-DC41-AF38-A80F6823C6AB}" destId="{5B901F7D-EE59-304E-B86D-F0C8CC3A841B}" srcOrd="5" destOrd="0" presId="urn:microsoft.com/office/officeart/2008/layout/LinedList"/>
    <dgm:cxn modelId="{A1FFA582-612A-4963-B0A4-5280E90FCE62}" type="presParOf" srcId="{71554259-89F3-DC41-AF38-A80F6823C6AB}" destId="{3A7A15FE-03D5-7B4E-BE07-5A9A9318E5F4}" srcOrd="6" destOrd="0" presId="urn:microsoft.com/office/officeart/2008/layout/LinedList"/>
    <dgm:cxn modelId="{EAD5F3DE-9DB3-4867-AF1F-99A1E8D918A5}" type="presParOf" srcId="{71554259-89F3-DC41-AF38-A80F6823C6AB}" destId="{A4B3FD2E-63E5-E445-B87B-210177B3706B}" srcOrd="7" destOrd="0" presId="urn:microsoft.com/office/officeart/2008/layout/LinedList"/>
    <dgm:cxn modelId="{EDCCE4AE-461B-4F71-BD40-6C0931C12BF5}" type="presParOf" srcId="{A4B3FD2E-63E5-E445-B87B-210177B3706B}" destId="{B4FE7B28-4407-5045-AAC1-7786FB86FE88}" srcOrd="0" destOrd="0" presId="urn:microsoft.com/office/officeart/2008/layout/LinedList"/>
    <dgm:cxn modelId="{62A74785-BEFB-4D3F-BD5B-2A47B3DDA9D1}" type="presParOf" srcId="{A4B3FD2E-63E5-E445-B87B-210177B3706B}" destId="{B9E57DF2-F223-F848-B6AB-FEB0F6FB4076}" srcOrd="1" destOrd="0" presId="urn:microsoft.com/office/officeart/2008/layout/LinedList"/>
    <dgm:cxn modelId="{C67BF5AA-90B2-4459-99C8-BE75E46AD664}" type="presParOf" srcId="{A4B3FD2E-63E5-E445-B87B-210177B3706B}" destId="{84017E13-6661-1647-9DB1-F43BB49DC0FD}" srcOrd="2" destOrd="0" presId="urn:microsoft.com/office/officeart/2008/layout/LinedList"/>
    <dgm:cxn modelId="{AA125B65-878D-4570-9C66-F66A63FBBD41}" type="presParOf" srcId="{71554259-89F3-DC41-AF38-A80F6823C6AB}" destId="{1E88F2A9-FC8F-2A4F-ABF4-2C5837CA76E5}" srcOrd="8" destOrd="0" presId="urn:microsoft.com/office/officeart/2008/layout/LinedList"/>
    <dgm:cxn modelId="{C09D4F0E-EB99-4708-91D2-47FEAB6B5B07}"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7029F5E8-D056-AE49-BD66-3C193010DDE8}">
      <dgm:prSet phldrT="[Text]" custT="1"/>
      <dgm:spPr/>
      <dgm:t>
        <a:bodyPr/>
        <a:lstStyle/>
        <a:p>
          <a:pPr algn="l" rtl="0"/>
          <a:r>
            <a:rPr lang="tr-TR" sz="2800" dirty="0"/>
            <a:t>a.) </a:t>
          </a:r>
          <a:r>
            <a:rPr lang="tr-TR" sz="2800" b="0" dirty="0">
              <a:latin typeface="Calibri"/>
            </a:rPr>
            <a:t>Yargı yetkisi bakımından</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pPr rtl="0"/>
          <a:r>
            <a:rPr lang="tr-TR" sz="2800" dirty="0"/>
            <a:t>b.)</a:t>
          </a:r>
          <a:r>
            <a:rPr lang="tr-TR" sz="2800" dirty="0">
              <a:latin typeface="Calibri"/>
            </a:rPr>
            <a:t> Kolluk teşkilatının cevap süresinin ölçülmesi bakımından</a:t>
          </a:r>
          <a:endParaRPr lang="tr-TR" sz="2800" b="0" dirty="0">
            <a:latin typeface="Calibri"/>
          </a:endParaRP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pPr rtl="0"/>
          <a:r>
            <a:rPr lang="tr-TR" sz="2800" dirty="0"/>
            <a:t>c.) </a:t>
          </a:r>
          <a:r>
            <a:rPr lang="tr-TR" sz="2800" b="0" dirty="0">
              <a:latin typeface="Calibri"/>
            </a:rPr>
            <a:t>IP adresinin tespit bakımından </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0FD4CA9E-3189-48C9-B150-97D47E3E7263}">
      <dgm:prSet phldr="0"/>
      <dgm:spPr/>
      <dgm:t>
        <a:bodyPr/>
        <a:lstStyle/>
        <a:p>
          <a:pPr rtl="0"/>
          <a:r>
            <a:rPr lang="tr-TR" b="1" dirty="0">
              <a:latin typeface="Calibri"/>
            </a:rPr>
            <a:t>Siber suç eyleminin işlendiği zaman neden önemlidir?</a:t>
          </a:r>
        </a:p>
      </dgm:t>
    </dgm:pt>
    <dgm:pt modelId="{81F68C57-47B9-4B6C-8D55-9BFF274AF4BB}" type="parTrans" cxnId="{6A4CA7CF-2CE8-4EFD-A0FB-161710F3A51B}">
      <dgm:prSet/>
      <dgm:spPr/>
      <dgm:t>
        <a:bodyPr/>
        <a:lstStyle/>
        <a:p>
          <a:endParaRPr lang="en-US"/>
        </a:p>
      </dgm:t>
    </dgm:pt>
    <dgm:pt modelId="{3B9A33F6-0A6B-44E7-8705-57B3B7ABEF73}" type="sibTrans" cxnId="{6A4CA7CF-2CE8-4EFD-A0FB-161710F3A51B}">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C2765F18-0962-4963-99F8-E4B1392EEEC4}" type="pres">
      <dgm:prSet presAssocID="{0FD4CA9E-3189-48C9-B150-97D47E3E7263}" presName="thickLine" presStyleLbl="alignNode1" presStyleIdx="0" presStyleCnt="1"/>
      <dgm:spPr/>
    </dgm:pt>
    <dgm:pt modelId="{D7B3FFF6-AED8-4E6E-B5DC-93F0A930FCC5}" type="pres">
      <dgm:prSet presAssocID="{0FD4CA9E-3189-48C9-B150-97D47E3E7263}" presName="horz1" presStyleCnt="0"/>
      <dgm:spPr/>
    </dgm:pt>
    <dgm:pt modelId="{D0497542-A8C1-466A-98D5-9D046588F81F}" type="pres">
      <dgm:prSet presAssocID="{0FD4CA9E-3189-48C9-B150-97D47E3E7263}" presName="tx1" presStyleLbl="revTx" presStyleIdx="0" presStyleCnt="4"/>
      <dgm:spPr/>
      <dgm:t>
        <a:bodyPr/>
        <a:lstStyle/>
        <a:p>
          <a:endParaRPr lang="tr-TR"/>
        </a:p>
      </dgm:t>
    </dgm:pt>
    <dgm:pt modelId="{C15F24EA-4480-449D-8C25-EF7317573527}" type="pres">
      <dgm:prSet presAssocID="{0FD4CA9E-3189-48C9-B150-97D47E3E7263}"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t>
        <a:bodyPr/>
        <a:lstStyle/>
        <a:p>
          <a:endParaRPr lang="tr-TR"/>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52BC83D6-A37A-49CC-9EEA-1471EA4F9BB9}" type="presOf" srcId="{7029F5E8-D056-AE49-BD66-3C193010DDE8}" destId="{5D9EDF3F-7B20-8E47-A431-F9F24450F874}"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6A4CA7CF-2CE8-4EFD-A0FB-161710F3A51B}" srcId="{3C774A1C-BB1C-4347-A758-A94A436F7244}" destId="{0FD4CA9E-3189-48C9-B150-97D47E3E7263}" srcOrd="0" destOrd="0" parTransId="{81F68C57-47B9-4B6C-8D55-9BFF274AF4BB}" sibTransId="{3B9A33F6-0A6B-44E7-8705-57B3B7ABEF73}"/>
    <dgm:cxn modelId="{242D0A3C-95FF-4434-AEE5-ACA29EECAB9E}" type="presOf" srcId="{0FD4CA9E-3189-48C9-B150-97D47E3E7263}" destId="{D0497542-A8C1-466A-98D5-9D046588F81F}" srcOrd="0" destOrd="0" presId="urn:microsoft.com/office/officeart/2008/layout/LinedList"/>
    <dgm:cxn modelId="{99EB5834-3593-6644-A836-6C8D5595A820}" srcId="{0FD4CA9E-3189-48C9-B150-97D47E3E7263}" destId="{7029F5E8-D056-AE49-BD66-3C193010DDE8}" srcOrd="0" destOrd="0" parTransId="{ACE97453-93D9-C642-95ED-D55F9984F778}" sibTransId="{3346CD8C-3206-F84A-BEA2-B5492B6B7347}"/>
    <dgm:cxn modelId="{AFD2487F-444F-4C44-A623-9AAFEB90AC49}" srcId="{0FD4CA9E-3189-48C9-B150-97D47E3E7263}" destId="{412DA8CB-B9E5-F44F-9FDD-EF35DF68306D}" srcOrd="2" destOrd="0" parTransId="{7E8B7982-18DC-F246-BFD4-7B9D4C9DB2CA}" sibTransId="{960A4A2E-B23E-7544-9A93-1312898E2DC4}"/>
    <dgm:cxn modelId="{8DF24114-4358-484B-959A-CE1532D4FD04}" type="presOf" srcId="{323950B2-6BC2-AE4B-B5B8-B2437BA58494}" destId="{D6847470-F054-2943-A634-F983FF0A0122}" srcOrd="0" destOrd="0" presId="urn:microsoft.com/office/officeart/2008/layout/LinedList"/>
    <dgm:cxn modelId="{2E9FB024-7424-694A-AF48-3FAF0F12021E}" srcId="{0FD4CA9E-3189-48C9-B150-97D47E3E7263}" destId="{323950B2-6BC2-AE4B-B5B8-B2437BA58494}" srcOrd="1" destOrd="0" parTransId="{7D9EC74E-4481-C849-9F84-FC81A57E126D}" sibTransId="{A9F617AB-9877-BB4B-828A-76F7E3E29AEF}"/>
    <dgm:cxn modelId="{A8A73689-CD8B-4A3C-B0DD-401F22DA7E23}" type="presOf" srcId="{412DA8CB-B9E5-F44F-9FDD-EF35DF68306D}" destId="{B9E57DF2-F223-F848-B6AB-FEB0F6FB4076}" srcOrd="0" destOrd="0" presId="urn:microsoft.com/office/officeart/2008/layout/LinedList"/>
    <dgm:cxn modelId="{5D17CF23-F412-40FD-BB7C-7A403EA0E29B}" type="presParOf" srcId="{9CA50A65-40FA-E945-A868-9E3FE840B07E}" destId="{C2765F18-0962-4963-99F8-E4B1392EEEC4}" srcOrd="0" destOrd="0" presId="urn:microsoft.com/office/officeart/2008/layout/LinedList"/>
    <dgm:cxn modelId="{92A581AF-48AC-4F08-BD7E-86C07B96E2F2}" type="presParOf" srcId="{9CA50A65-40FA-E945-A868-9E3FE840B07E}" destId="{D7B3FFF6-AED8-4E6E-B5DC-93F0A930FCC5}" srcOrd="1" destOrd="0" presId="urn:microsoft.com/office/officeart/2008/layout/LinedList"/>
    <dgm:cxn modelId="{531CC82E-D779-4967-B50A-BAC215F27E39}" type="presParOf" srcId="{D7B3FFF6-AED8-4E6E-B5DC-93F0A930FCC5}" destId="{D0497542-A8C1-466A-98D5-9D046588F81F}" srcOrd="0" destOrd="0" presId="urn:microsoft.com/office/officeart/2008/layout/LinedList"/>
    <dgm:cxn modelId="{CCBC22FD-3E7B-419D-AB13-29424E7C5AC6}" type="presParOf" srcId="{D7B3FFF6-AED8-4E6E-B5DC-93F0A930FCC5}" destId="{C15F24EA-4480-449D-8C25-EF7317573527}" srcOrd="1" destOrd="0" presId="urn:microsoft.com/office/officeart/2008/layout/LinedList"/>
    <dgm:cxn modelId="{39B19CA3-400D-4930-832F-C17BF93FCC34}" type="presParOf" srcId="{C15F24EA-4480-449D-8C25-EF7317573527}" destId="{D0431CA8-5100-6745-A242-ED330061BD73}" srcOrd="0" destOrd="0" presId="urn:microsoft.com/office/officeart/2008/layout/LinedList"/>
    <dgm:cxn modelId="{8B8FFFA4-B8F8-4A75-BB7D-0424DD2F194D}" type="presParOf" srcId="{C15F24EA-4480-449D-8C25-EF7317573527}" destId="{FE55CC5A-C0EF-DF45-AF1E-C9A5EF0E713C}" srcOrd="1" destOrd="0" presId="urn:microsoft.com/office/officeart/2008/layout/LinedList"/>
    <dgm:cxn modelId="{D9480CDB-3783-4536-9C80-07A2EB6FD70B}" type="presParOf" srcId="{FE55CC5A-C0EF-DF45-AF1E-C9A5EF0E713C}" destId="{D79F8CF2-80EE-C747-9C26-26414E55692C}" srcOrd="0" destOrd="0" presId="urn:microsoft.com/office/officeart/2008/layout/LinedList"/>
    <dgm:cxn modelId="{CF1CAAFC-0D6D-4A6A-A645-8B710795F316}" type="presParOf" srcId="{FE55CC5A-C0EF-DF45-AF1E-C9A5EF0E713C}" destId="{5D9EDF3F-7B20-8E47-A431-F9F24450F874}" srcOrd="1" destOrd="0" presId="urn:microsoft.com/office/officeart/2008/layout/LinedList"/>
    <dgm:cxn modelId="{AFF7DEF9-70F8-4172-B8A0-A684486F3609}" type="presParOf" srcId="{FE55CC5A-C0EF-DF45-AF1E-C9A5EF0E713C}" destId="{EB933D24-ABB6-0C44-A5A7-05F1CB99F1EB}" srcOrd="2" destOrd="0" presId="urn:microsoft.com/office/officeart/2008/layout/LinedList"/>
    <dgm:cxn modelId="{96B2145D-5529-4738-A63E-B9695B320BCF}" type="presParOf" srcId="{C15F24EA-4480-449D-8C25-EF7317573527}" destId="{EB798B99-5590-864A-A2C1-F553D99D3FAA}" srcOrd="2" destOrd="0" presId="urn:microsoft.com/office/officeart/2008/layout/LinedList"/>
    <dgm:cxn modelId="{670B3C05-14A4-481F-B6E6-36624D43D4ED}" type="presParOf" srcId="{C15F24EA-4480-449D-8C25-EF7317573527}" destId="{9C715A5E-13B0-3F4D-85BD-4FA3A97839C5}" srcOrd="3" destOrd="0" presId="urn:microsoft.com/office/officeart/2008/layout/LinedList"/>
    <dgm:cxn modelId="{B1764B35-0100-459D-B8EF-07E4AFB35E93}" type="presParOf" srcId="{C15F24EA-4480-449D-8C25-EF7317573527}" destId="{D06F8563-21D8-9742-9655-9B668CF235AD}" srcOrd="4" destOrd="0" presId="urn:microsoft.com/office/officeart/2008/layout/LinedList"/>
    <dgm:cxn modelId="{60EF3ED5-E149-43A4-ABD1-A09B5EF7F94E}" type="presParOf" srcId="{D06F8563-21D8-9742-9655-9B668CF235AD}" destId="{FC6B0E8A-D5C8-BF42-A0DB-5A2B5E61A3A8}" srcOrd="0" destOrd="0" presId="urn:microsoft.com/office/officeart/2008/layout/LinedList"/>
    <dgm:cxn modelId="{8A4E3D5A-3152-4CC8-9D86-1E7BCC23FD55}" type="presParOf" srcId="{D06F8563-21D8-9742-9655-9B668CF235AD}" destId="{D6847470-F054-2943-A634-F983FF0A0122}" srcOrd="1" destOrd="0" presId="urn:microsoft.com/office/officeart/2008/layout/LinedList"/>
    <dgm:cxn modelId="{EA088A60-A498-4D9E-80F0-E19CB0C60448}" type="presParOf" srcId="{D06F8563-21D8-9742-9655-9B668CF235AD}" destId="{93837557-E77B-4749-A0F8-1876E8CD33B9}" srcOrd="2" destOrd="0" presId="urn:microsoft.com/office/officeart/2008/layout/LinedList"/>
    <dgm:cxn modelId="{E6D1E46D-F465-4B96-B293-E6CABF2BB4FC}" type="presParOf" srcId="{C15F24EA-4480-449D-8C25-EF7317573527}" destId="{5B901F7D-EE59-304E-B86D-F0C8CC3A841B}" srcOrd="5" destOrd="0" presId="urn:microsoft.com/office/officeart/2008/layout/LinedList"/>
    <dgm:cxn modelId="{B859D638-EFCB-4308-B7FA-7B83DFB1D92C}" type="presParOf" srcId="{C15F24EA-4480-449D-8C25-EF7317573527}" destId="{3A7A15FE-03D5-7B4E-BE07-5A9A9318E5F4}" srcOrd="6" destOrd="0" presId="urn:microsoft.com/office/officeart/2008/layout/LinedList"/>
    <dgm:cxn modelId="{B19A2F1C-0D5B-4CDC-92B6-78B2344AAB7B}" type="presParOf" srcId="{C15F24EA-4480-449D-8C25-EF7317573527}" destId="{A4B3FD2E-63E5-E445-B87B-210177B3706B}" srcOrd="7" destOrd="0" presId="urn:microsoft.com/office/officeart/2008/layout/LinedList"/>
    <dgm:cxn modelId="{99F850D0-D408-4F6A-96EA-2042E840FA20}" type="presParOf" srcId="{A4B3FD2E-63E5-E445-B87B-210177B3706B}" destId="{B4FE7B28-4407-5045-AAC1-7786FB86FE88}" srcOrd="0" destOrd="0" presId="urn:microsoft.com/office/officeart/2008/layout/LinedList"/>
    <dgm:cxn modelId="{A3D8B0CB-79A4-4F6D-B0A7-FCECC079EA9E}" type="presParOf" srcId="{A4B3FD2E-63E5-E445-B87B-210177B3706B}" destId="{B9E57DF2-F223-F848-B6AB-FEB0F6FB4076}" srcOrd="1" destOrd="0" presId="urn:microsoft.com/office/officeart/2008/layout/LinedList"/>
    <dgm:cxn modelId="{7DF3E68D-853D-4CDC-B6B7-E0A142A69312}" type="presParOf" srcId="{A4B3FD2E-63E5-E445-B87B-210177B3706B}" destId="{84017E13-6661-1647-9DB1-F43BB49DC0FD}" srcOrd="2" destOrd="0" presId="urn:microsoft.com/office/officeart/2008/layout/LinedList"/>
    <dgm:cxn modelId="{CA10B401-43D1-4164-BEB3-C6ED4EF8E475}" type="presParOf" srcId="{C15F24EA-4480-449D-8C25-EF7317573527}" destId="{1E88F2A9-FC8F-2A4F-ABF4-2C5837CA76E5}" srcOrd="8" destOrd="0" presId="urn:microsoft.com/office/officeart/2008/layout/LinedList"/>
    <dgm:cxn modelId="{877A5039-421F-4111-B879-8E7160731430}" type="presParOf" srcId="{C15F24EA-4480-449D-8C25-EF7317573527}"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7378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b="1" kern="1200"/>
            <a:t>EUROJUST </a:t>
          </a:r>
          <a:r>
            <a:rPr lang="tr-TR" sz="2800" b="1" kern="1200">
              <a:latin typeface="Calibri"/>
            </a:rPr>
            <a:t>hangisiyle ilgilenen bir Avrupa Birliği Ajansıdır?</a:t>
          </a:r>
        </a:p>
      </dsp:txBody>
      <dsp:txXfrm>
        <a:off x="0" y="0"/>
        <a:ext cx="2773788" cy="4064000"/>
      </dsp:txXfrm>
    </dsp:sp>
    <dsp:sp modelId="{5D9EDF3F-7B20-8E47-A431-F9F24450F874}">
      <dsp:nvSpPr>
        <dsp:cNvPr id="0" name=""/>
        <dsp:cNvSpPr/>
      </dsp:nvSpPr>
      <dsp:spPr>
        <a:xfrm>
          <a:off x="2855989" y="63500"/>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dirty="0"/>
            <a:t>a.) </a:t>
          </a:r>
          <a:r>
            <a:rPr lang="tr-TR" sz="2800" kern="1200" dirty="0">
              <a:latin typeface="Calibri"/>
            </a:rPr>
            <a:t>Polis işbirliği</a:t>
          </a:r>
          <a:endParaRPr lang="tr-TR" sz="2800" kern="1200" dirty="0"/>
        </a:p>
      </dsp:txBody>
      <dsp:txXfrm>
        <a:off x="2855989" y="63500"/>
        <a:ext cx="4301899" cy="1269999"/>
      </dsp:txXfrm>
    </dsp:sp>
    <dsp:sp modelId="{EB798B99-5590-864A-A2C1-F553D99D3FAA}">
      <dsp:nvSpPr>
        <dsp:cNvPr id="0" name=""/>
        <dsp:cNvSpPr/>
      </dsp:nvSpPr>
      <dsp:spPr>
        <a:xfrm>
          <a:off x="2773788" y="1333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69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dirty="0"/>
            <a:t>b.) </a:t>
          </a:r>
          <a:r>
            <a:rPr lang="tr-TR" sz="2800" kern="1200" dirty="0">
              <a:latin typeface="Calibri"/>
            </a:rPr>
            <a:t>Hükümetler arası işbirliği</a:t>
          </a:r>
          <a:endParaRPr lang="tr-TR" sz="2800" kern="1200" dirty="0"/>
        </a:p>
      </dsp:txBody>
      <dsp:txXfrm>
        <a:off x="2855989" y="1396999"/>
        <a:ext cx="4301899" cy="1269999"/>
      </dsp:txXfrm>
    </dsp:sp>
    <dsp:sp modelId="{5B901F7D-EE59-304E-B86D-F0C8CC3A841B}">
      <dsp:nvSpPr>
        <dsp:cNvPr id="0" name=""/>
        <dsp:cNvSpPr/>
      </dsp:nvSpPr>
      <dsp:spPr>
        <a:xfrm>
          <a:off x="2773788" y="26669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304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dirty="0"/>
            <a:t>c.) </a:t>
          </a:r>
          <a:r>
            <a:rPr lang="tr-TR" sz="2800" kern="1200" dirty="0">
              <a:latin typeface="Calibri"/>
            </a:rPr>
            <a:t>Adli işbirliği</a:t>
          </a:r>
          <a:endParaRPr lang="tr-TR" sz="2800" kern="1200" dirty="0"/>
        </a:p>
      </dsp:txBody>
      <dsp:txXfrm>
        <a:off x="2855989" y="2730499"/>
        <a:ext cx="4301899" cy="1269999"/>
      </dsp:txXfrm>
    </dsp:sp>
    <dsp:sp modelId="{1E88F2A9-FC8F-2A4F-ABF4-2C5837CA76E5}">
      <dsp:nvSpPr>
        <dsp:cNvPr id="0" name=""/>
        <dsp:cNvSpPr/>
      </dsp:nvSpPr>
      <dsp:spPr>
        <a:xfrm>
          <a:off x="2773788" y="4000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1984"/>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1984"/>
          <a:ext cx="2773788" cy="4060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b="1" kern="1200">
              <a:latin typeface="Calibri"/>
            </a:rPr>
            <a:t>Karşılıklı Adli Yardımlaşma hangisiyle ilgilidir?</a:t>
          </a:r>
          <a:endParaRPr lang="tr-TR" sz="2800" b="1" kern="1200"/>
        </a:p>
      </dsp:txBody>
      <dsp:txXfrm>
        <a:off x="0" y="1984"/>
        <a:ext cx="2773788" cy="4060031"/>
      </dsp:txXfrm>
    </dsp:sp>
    <dsp:sp modelId="{5D9EDF3F-7B20-8E47-A431-F9F24450F874}">
      <dsp:nvSpPr>
        <dsp:cNvPr id="0" name=""/>
        <dsp:cNvSpPr/>
      </dsp:nvSpPr>
      <dsp:spPr>
        <a:xfrm>
          <a:off x="2855989" y="65422"/>
          <a:ext cx="4301899"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a:t>a.)</a:t>
          </a:r>
          <a:r>
            <a:rPr lang="tr-TR" sz="2800" kern="1200">
              <a:latin typeface="Calibri"/>
            </a:rPr>
            <a:t> iki veya daha fazla ülke arasındaki resmi işbirliği </a:t>
          </a:r>
          <a:endParaRPr lang="tr-TR" sz="2800" b="0" kern="1200">
            <a:latin typeface="Calibri"/>
          </a:endParaRPr>
        </a:p>
      </dsp:txBody>
      <dsp:txXfrm>
        <a:off x="2855989" y="65422"/>
        <a:ext cx="4301899" cy="1268759"/>
      </dsp:txXfrm>
    </dsp:sp>
    <dsp:sp modelId="{EB798B99-5590-864A-A2C1-F553D99D3FAA}">
      <dsp:nvSpPr>
        <dsp:cNvPr id="0" name=""/>
        <dsp:cNvSpPr/>
      </dsp:nvSpPr>
      <dsp:spPr>
        <a:xfrm>
          <a:off x="2773788" y="1334182"/>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7620"/>
          <a:ext cx="4301899"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a:t>b.) </a:t>
          </a:r>
          <a:r>
            <a:rPr lang="tr-TR" sz="2800" b="0" kern="1200">
              <a:latin typeface="Calibri"/>
            </a:rPr>
            <a:t>iki veya dah fazla şirket arasındaki resmi işbirliği</a:t>
          </a:r>
          <a:endParaRPr lang="tr-TR" sz="2800" kern="1200"/>
        </a:p>
      </dsp:txBody>
      <dsp:txXfrm>
        <a:off x="2855989" y="1397620"/>
        <a:ext cx="4301899" cy="1268759"/>
      </dsp:txXfrm>
    </dsp:sp>
    <dsp:sp modelId="{5B901F7D-EE59-304E-B86D-F0C8CC3A841B}">
      <dsp:nvSpPr>
        <dsp:cNvPr id="0" name=""/>
        <dsp:cNvSpPr/>
      </dsp:nvSpPr>
      <dsp:spPr>
        <a:xfrm>
          <a:off x="2773788" y="266637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29817"/>
          <a:ext cx="4301899"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a:t>c.) </a:t>
          </a:r>
          <a:r>
            <a:rPr lang="tr-TR" sz="2800" b="0" kern="1200">
              <a:latin typeface="Calibri"/>
            </a:rPr>
            <a:t>iki veya daha fazla makam arasındaki resmi işbirliği</a:t>
          </a:r>
          <a:endParaRPr lang="tr-TR" sz="2800" kern="1200"/>
        </a:p>
      </dsp:txBody>
      <dsp:txXfrm>
        <a:off x="2855989" y="2729817"/>
        <a:ext cx="4301899" cy="1268759"/>
      </dsp:txXfrm>
    </dsp:sp>
    <dsp:sp modelId="{1E88F2A9-FC8F-2A4F-ABF4-2C5837CA76E5}">
      <dsp:nvSpPr>
        <dsp:cNvPr id="0" name=""/>
        <dsp:cNvSpPr/>
      </dsp:nvSpPr>
      <dsp:spPr>
        <a:xfrm>
          <a:off x="2773788" y="3998577"/>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F986C-DBBC-364E-8D44-9C478D25AB61}">
      <dsp:nvSpPr>
        <dsp:cNvPr id="0" name=""/>
        <dsp:cNvSpPr/>
      </dsp:nvSpPr>
      <dsp:spPr>
        <a:xfrm>
          <a:off x="3464209" y="1562"/>
          <a:ext cx="5196313" cy="1239931"/>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rtl="0">
            <a:lnSpc>
              <a:spcPct val="90000"/>
            </a:lnSpc>
            <a:spcBef>
              <a:spcPct val="0"/>
            </a:spcBef>
            <a:spcAft>
              <a:spcPct val="15000"/>
            </a:spcAft>
            <a:buChar char="••"/>
          </a:pPr>
          <a:r>
            <a:rPr lang="tr-TR" sz="1100" b="1" kern="1200" dirty="0">
              <a:latin typeface="Calibri"/>
            </a:rPr>
            <a:t> Hukuka aykırı erişim</a:t>
          </a:r>
        </a:p>
        <a:p>
          <a:pPr marL="57150" lvl="1" indent="-57150" algn="l" defTabSz="488950" rtl="0">
            <a:lnSpc>
              <a:spcPct val="90000"/>
            </a:lnSpc>
            <a:spcBef>
              <a:spcPct val="0"/>
            </a:spcBef>
            <a:spcAft>
              <a:spcPct val="15000"/>
            </a:spcAft>
            <a:buChar char="••"/>
          </a:pPr>
          <a:r>
            <a:rPr lang="tr-TR" sz="1100" b="1" kern="1200" dirty="0">
              <a:latin typeface="Calibri"/>
            </a:rPr>
            <a:t>Hukuka aykırı müdahale</a:t>
          </a:r>
          <a:endParaRPr lang="tr-TR" sz="1100" b="1" kern="1200" dirty="0"/>
        </a:p>
        <a:p>
          <a:pPr marL="57150" lvl="1" indent="-57150" algn="l" defTabSz="488950" rtl="0">
            <a:lnSpc>
              <a:spcPct val="90000"/>
            </a:lnSpc>
            <a:spcBef>
              <a:spcPct val="0"/>
            </a:spcBef>
            <a:spcAft>
              <a:spcPct val="15000"/>
            </a:spcAft>
            <a:buChar char="••"/>
          </a:pPr>
          <a:r>
            <a:rPr lang="tr-TR" sz="1100" b="1" kern="1200" dirty="0">
              <a:latin typeface="Calibri"/>
            </a:rPr>
            <a:t>Veri </a:t>
          </a:r>
          <a:r>
            <a:rPr lang="tr-TR" sz="1200" b="1" kern="1200" dirty="0">
              <a:latin typeface="Calibri"/>
            </a:rPr>
            <a:t>müdahalesi</a:t>
          </a:r>
          <a:endParaRPr lang="tr-TR" sz="1200" b="1" kern="1200" dirty="0"/>
        </a:p>
        <a:p>
          <a:pPr marL="57150" lvl="1" indent="-57150" algn="l" defTabSz="488950" rtl="0">
            <a:lnSpc>
              <a:spcPct val="90000"/>
            </a:lnSpc>
            <a:spcBef>
              <a:spcPct val="0"/>
            </a:spcBef>
            <a:spcAft>
              <a:spcPct val="15000"/>
            </a:spcAft>
            <a:buChar char="••"/>
          </a:pPr>
          <a:r>
            <a:rPr lang="tr-TR" sz="1100" b="1" kern="1200" dirty="0">
              <a:latin typeface="Calibri"/>
            </a:rPr>
            <a:t>Sistem müdahalesi</a:t>
          </a:r>
          <a:endParaRPr lang="tr-TR" sz="1100" b="1" kern="1200" dirty="0"/>
        </a:p>
        <a:p>
          <a:pPr marL="57150" lvl="1" indent="-57150" algn="l" defTabSz="488950" rtl="0">
            <a:lnSpc>
              <a:spcPct val="90000"/>
            </a:lnSpc>
            <a:spcBef>
              <a:spcPct val="0"/>
            </a:spcBef>
            <a:spcAft>
              <a:spcPct val="15000"/>
            </a:spcAft>
            <a:buChar char="••"/>
          </a:pPr>
          <a:r>
            <a:rPr lang="tr-TR" sz="1100" b="1" kern="1200">
              <a:latin typeface="Calibri"/>
            </a:rPr>
            <a:t>Cihazların kötüye kullanımı</a:t>
          </a:r>
          <a:endParaRPr lang="tr-TR" sz="1100" b="1" kern="1200"/>
        </a:p>
      </dsp:txBody>
      <dsp:txXfrm>
        <a:off x="3464209" y="1562"/>
        <a:ext cx="5196313" cy="1239931"/>
      </dsp:txXfrm>
    </dsp:sp>
    <dsp:sp modelId="{ABF0ABED-0796-E843-9F13-E9D705D406D0}">
      <dsp:nvSpPr>
        <dsp:cNvPr id="0" name=""/>
        <dsp:cNvSpPr/>
      </dsp:nvSpPr>
      <dsp:spPr>
        <a:xfrm>
          <a:off x="0" y="1562"/>
          <a:ext cx="3464209" cy="123993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tr-TR" sz="1600" b="0" kern="1200" dirty="0">
              <a:latin typeface="Arial"/>
              <a:cs typeface="Arial"/>
            </a:rPr>
            <a:t>Bilgisayar verilerinin ve sistemlerinin gizliliğine, bütünlüğüne ve erişilebilirliğine karşı işlenen suçlar</a:t>
          </a:r>
          <a:endParaRPr lang="tr-TR" sz="1600" b="0" kern="1200" dirty="0"/>
        </a:p>
      </dsp:txBody>
      <dsp:txXfrm>
        <a:off x="0" y="1562"/>
        <a:ext cx="3464209" cy="1239931"/>
      </dsp:txXfrm>
    </dsp:sp>
    <dsp:sp modelId="{CBDB9A80-3E08-FA41-85C8-37E62EB8FF47}">
      <dsp:nvSpPr>
        <dsp:cNvPr id="0" name=""/>
        <dsp:cNvSpPr/>
      </dsp:nvSpPr>
      <dsp:spPr>
        <a:xfrm>
          <a:off x="3464209" y="1106503"/>
          <a:ext cx="5196313" cy="1239931"/>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rtl="0">
            <a:lnSpc>
              <a:spcPct val="90000"/>
            </a:lnSpc>
            <a:spcBef>
              <a:spcPct val="0"/>
            </a:spcBef>
            <a:spcAft>
              <a:spcPct val="15000"/>
            </a:spcAft>
            <a:buChar char="••"/>
          </a:pPr>
          <a:r>
            <a:rPr lang="tr-TR" sz="1200" b="1" kern="1200" dirty="0">
              <a:latin typeface="Calibri"/>
            </a:rPr>
            <a:t>Bilgisayar destekli sahtecilik </a:t>
          </a:r>
          <a:endParaRPr lang="tr-TR" sz="1200" b="1" kern="1200" dirty="0"/>
        </a:p>
        <a:p>
          <a:pPr marL="114300" lvl="1" indent="-114300" algn="l" defTabSz="533400" rtl="0">
            <a:lnSpc>
              <a:spcPct val="90000"/>
            </a:lnSpc>
            <a:spcBef>
              <a:spcPct val="0"/>
            </a:spcBef>
            <a:spcAft>
              <a:spcPct val="15000"/>
            </a:spcAft>
            <a:buChar char="••"/>
          </a:pPr>
          <a:r>
            <a:rPr lang="tr-TR" sz="1200" b="1" kern="1200" dirty="0">
              <a:latin typeface="Calibri"/>
            </a:rPr>
            <a:t>Bilgisayar destekli dolandırıcılık</a:t>
          </a:r>
          <a:endParaRPr lang="tr-TR" sz="1200" kern="1200" dirty="0"/>
        </a:p>
      </dsp:txBody>
      <dsp:txXfrm>
        <a:off x="3464209" y="1106503"/>
        <a:ext cx="5196313" cy="1239931"/>
      </dsp:txXfrm>
    </dsp:sp>
    <dsp:sp modelId="{973BE676-82BB-AD40-8026-77B030F8F525}">
      <dsp:nvSpPr>
        <dsp:cNvPr id="0" name=""/>
        <dsp:cNvSpPr/>
      </dsp:nvSpPr>
      <dsp:spPr>
        <a:xfrm>
          <a:off x="0" y="1365487"/>
          <a:ext cx="3464209" cy="123993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tr-TR" sz="1600" b="1" kern="1200" dirty="0">
              <a:latin typeface="Calibri"/>
            </a:rPr>
            <a:t>Bilgisayar destekli suçlar</a:t>
          </a:r>
          <a:endParaRPr lang="tr-TR" sz="1600" b="1" kern="1200" dirty="0"/>
        </a:p>
      </dsp:txBody>
      <dsp:txXfrm>
        <a:off x="0" y="1365487"/>
        <a:ext cx="3464209" cy="1239931"/>
      </dsp:txXfrm>
    </dsp:sp>
    <dsp:sp modelId="{35CB4356-43EB-F044-B05A-DC464E07B6D8}">
      <dsp:nvSpPr>
        <dsp:cNvPr id="0" name=""/>
        <dsp:cNvSpPr/>
      </dsp:nvSpPr>
      <dsp:spPr>
        <a:xfrm>
          <a:off x="3464209" y="2729412"/>
          <a:ext cx="5196313" cy="1239931"/>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rtl="0">
            <a:lnSpc>
              <a:spcPct val="90000"/>
            </a:lnSpc>
            <a:spcBef>
              <a:spcPct val="0"/>
            </a:spcBef>
            <a:spcAft>
              <a:spcPct val="15000"/>
            </a:spcAft>
            <a:buChar char="••"/>
          </a:pPr>
          <a:r>
            <a:rPr lang="tr-TR" sz="1200" b="1" kern="1200" dirty="0">
              <a:latin typeface="Calibri"/>
            </a:rPr>
            <a:t>Çocuk pornografisi suçları</a:t>
          </a:r>
          <a:endParaRPr lang="tr-TR" sz="1200" b="1" kern="1200" dirty="0"/>
        </a:p>
      </dsp:txBody>
      <dsp:txXfrm>
        <a:off x="3464209" y="2729412"/>
        <a:ext cx="5196313" cy="1239931"/>
      </dsp:txXfrm>
    </dsp:sp>
    <dsp:sp modelId="{620E3842-F6C9-5949-BAE4-5CA4FA2F36EB}">
      <dsp:nvSpPr>
        <dsp:cNvPr id="0" name=""/>
        <dsp:cNvSpPr/>
      </dsp:nvSpPr>
      <dsp:spPr>
        <a:xfrm>
          <a:off x="0" y="2729412"/>
          <a:ext cx="3464209" cy="123993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tr-TR" sz="1600" b="1" kern="1200" dirty="0">
              <a:latin typeface="Calibri"/>
            </a:rPr>
            <a:t>İçerik destekli suçlar</a:t>
          </a:r>
          <a:endParaRPr lang="tr-TR" sz="1600" b="1" kern="1200" dirty="0"/>
        </a:p>
      </dsp:txBody>
      <dsp:txXfrm>
        <a:off x="0" y="2729412"/>
        <a:ext cx="3464209" cy="1239931"/>
      </dsp:txXfrm>
    </dsp:sp>
    <dsp:sp modelId="{4952ED2F-B6E6-EE43-BD07-3622EE76F9FE}">
      <dsp:nvSpPr>
        <dsp:cNvPr id="0" name=""/>
        <dsp:cNvSpPr/>
      </dsp:nvSpPr>
      <dsp:spPr>
        <a:xfrm>
          <a:off x="3464209" y="4093337"/>
          <a:ext cx="5196313" cy="1239931"/>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rtl="0">
            <a:lnSpc>
              <a:spcPct val="90000"/>
            </a:lnSpc>
            <a:spcBef>
              <a:spcPct val="0"/>
            </a:spcBef>
            <a:spcAft>
              <a:spcPct val="15000"/>
            </a:spcAft>
            <a:buChar char="••"/>
          </a:pPr>
          <a:r>
            <a:rPr lang="tr-TR" sz="1200" b="1" kern="1200" dirty="0">
              <a:latin typeface="Calibri"/>
            </a:rPr>
            <a:t>Telif haklarının ve ilgili hakların ihlaline ilişkin suçlar</a:t>
          </a:r>
        </a:p>
      </dsp:txBody>
      <dsp:txXfrm>
        <a:off x="3464209" y="4093337"/>
        <a:ext cx="5196313" cy="1239931"/>
      </dsp:txXfrm>
    </dsp:sp>
    <dsp:sp modelId="{39424451-4F43-F24C-9733-B0443800152D}">
      <dsp:nvSpPr>
        <dsp:cNvPr id="0" name=""/>
        <dsp:cNvSpPr/>
      </dsp:nvSpPr>
      <dsp:spPr>
        <a:xfrm>
          <a:off x="0" y="4093337"/>
          <a:ext cx="3464209" cy="123993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tr-TR" sz="1600" b="1" kern="1200">
              <a:latin typeface="Calibri"/>
            </a:rPr>
            <a:t>Fikri mülkiyet haklarının ihlaline ilişkin suçlar</a:t>
          </a:r>
          <a:endParaRPr lang="tr-TR" sz="1600" b="1" kern="1200"/>
        </a:p>
      </dsp:txBody>
      <dsp:txXfrm>
        <a:off x="0" y="4093337"/>
        <a:ext cx="3464209" cy="12399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7378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b="1" kern="1200" dirty="0"/>
            <a:t>BSI </a:t>
          </a:r>
          <a:r>
            <a:rPr lang="tr-TR" sz="2800" b="1" kern="1200" dirty="0">
              <a:latin typeface="Calibri"/>
            </a:rPr>
            <a:t>hangi anlama gelmektedir?</a:t>
          </a:r>
          <a:endParaRPr lang="tr-TR" sz="2800" b="1" kern="1200" dirty="0"/>
        </a:p>
      </dsp:txBody>
      <dsp:txXfrm>
        <a:off x="0" y="0"/>
        <a:ext cx="2773788" cy="4064000"/>
      </dsp:txXfrm>
    </dsp:sp>
    <dsp:sp modelId="{5D9EDF3F-7B20-8E47-A431-F9F24450F874}">
      <dsp:nvSpPr>
        <dsp:cNvPr id="0" name=""/>
        <dsp:cNvSpPr/>
      </dsp:nvSpPr>
      <dsp:spPr>
        <a:xfrm>
          <a:off x="2855989" y="63500"/>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a:t>a.) </a:t>
          </a:r>
          <a:r>
            <a:rPr lang="tr-TR" sz="2800" b="0" kern="1200">
              <a:latin typeface="Calibri"/>
            </a:rPr>
            <a:t>Otobüs</a:t>
          </a:r>
          <a:r>
            <a:rPr lang="tr-TR" sz="2800" kern="1200">
              <a:latin typeface="Calibri"/>
            </a:rPr>
            <a:t> Durağı Aktarması</a:t>
          </a:r>
          <a:endParaRPr lang="tr-TR" sz="2800" kern="1200"/>
        </a:p>
      </dsp:txBody>
      <dsp:txXfrm>
        <a:off x="2855989" y="63500"/>
        <a:ext cx="4301899" cy="1269999"/>
      </dsp:txXfrm>
    </dsp:sp>
    <dsp:sp modelId="{EB798B99-5590-864A-A2C1-F553D99D3FAA}">
      <dsp:nvSpPr>
        <dsp:cNvPr id="0" name=""/>
        <dsp:cNvSpPr/>
      </dsp:nvSpPr>
      <dsp:spPr>
        <a:xfrm>
          <a:off x="2773788" y="1333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69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a:t>b.) </a:t>
          </a:r>
          <a:r>
            <a:rPr lang="tr-TR" sz="2800" b="0" kern="1200">
              <a:latin typeface="Calibri"/>
            </a:rPr>
            <a:t>Temel Abone Bilgileri</a:t>
          </a:r>
          <a:endParaRPr lang="tr-TR" sz="2800" kern="1200"/>
        </a:p>
      </dsp:txBody>
      <dsp:txXfrm>
        <a:off x="2855989" y="1396999"/>
        <a:ext cx="4301899" cy="1269999"/>
      </dsp:txXfrm>
    </dsp:sp>
    <dsp:sp modelId="{5B901F7D-EE59-304E-B86D-F0C8CC3A841B}">
      <dsp:nvSpPr>
        <dsp:cNvPr id="0" name=""/>
        <dsp:cNvSpPr/>
      </dsp:nvSpPr>
      <dsp:spPr>
        <a:xfrm>
          <a:off x="2773788" y="26669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304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a:t>c.) </a:t>
          </a:r>
          <a:r>
            <a:rPr lang="tr-TR" sz="2800" b="0" kern="1200">
              <a:latin typeface="Calibri"/>
            </a:rPr>
            <a:t>Yazılım Bilgisi Kurulumu </a:t>
          </a:r>
        </a:p>
      </dsp:txBody>
      <dsp:txXfrm>
        <a:off x="2855989" y="2730499"/>
        <a:ext cx="4301899" cy="1269999"/>
      </dsp:txXfrm>
    </dsp:sp>
    <dsp:sp modelId="{1E88F2A9-FC8F-2A4F-ABF4-2C5837CA76E5}">
      <dsp:nvSpPr>
        <dsp:cNvPr id="0" name=""/>
        <dsp:cNvSpPr/>
      </dsp:nvSpPr>
      <dsp:spPr>
        <a:xfrm>
          <a:off x="2773788" y="4000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65F18-0962-4963-99F8-E4B1392EEEC4}">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497542-A8C1-466A-98D5-9D046588F81F}">
      <dsp:nvSpPr>
        <dsp:cNvPr id="0" name=""/>
        <dsp:cNvSpPr/>
      </dsp:nvSpPr>
      <dsp:spPr>
        <a:xfrm>
          <a:off x="0" y="0"/>
          <a:ext cx="1433371"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tr-TR" sz="2200" b="1" kern="1200" dirty="0">
              <a:latin typeface="Calibri"/>
            </a:rPr>
            <a:t>Siber suç eyleminin işlendiği zaman neden önemlidir?</a:t>
          </a:r>
        </a:p>
      </dsp:txBody>
      <dsp:txXfrm>
        <a:off x="0" y="0"/>
        <a:ext cx="1433371" cy="4064000"/>
      </dsp:txXfrm>
    </dsp:sp>
    <dsp:sp modelId="{5D9EDF3F-7B20-8E47-A431-F9F24450F874}">
      <dsp:nvSpPr>
        <dsp:cNvPr id="0" name=""/>
        <dsp:cNvSpPr/>
      </dsp:nvSpPr>
      <dsp:spPr>
        <a:xfrm>
          <a:off x="1540874" y="63500"/>
          <a:ext cx="5625983"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dirty="0"/>
            <a:t>a.) </a:t>
          </a:r>
          <a:r>
            <a:rPr lang="tr-TR" sz="2800" b="0" kern="1200" dirty="0">
              <a:latin typeface="Calibri"/>
            </a:rPr>
            <a:t>Yargı yetkisi bakımından</a:t>
          </a:r>
        </a:p>
      </dsp:txBody>
      <dsp:txXfrm>
        <a:off x="1540874" y="63500"/>
        <a:ext cx="5625983" cy="1269999"/>
      </dsp:txXfrm>
    </dsp:sp>
    <dsp:sp modelId="{EB798B99-5590-864A-A2C1-F553D99D3FAA}">
      <dsp:nvSpPr>
        <dsp:cNvPr id="0" name=""/>
        <dsp:cNvSpPr/>
      </dsp:nvSpPr>
      <dsp:spPr>
        <a:xfrm>
          <a:off x="1433371" y="1333499"/>
          <a:ext cx="573348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1540874" y="1396999"/>
          <a:ext cx="5625983"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dirty="0"/>
            <a:t>b.)</a:t>
          </a:r>
          <a:r>
            <a:rPr lang="tr-TR" sz="2800" kern="1200" dirty="0">
              <a:latin typeface="Calibri"/>
            </a:rPr>
            <a:t> Kolluk teşkilatının cevap süresinin ölçülmesi bakımından</a:t>
          </a:r>
          <a:endParaRPr lang="tr-TR" sz="2800" b="0" kern="1200" dirty="0">
            <a:latin typeface="Calibri"/>
          </a:endParaRPr>
        </a:p>
      </dsp:txBody>
      <dsp:txXfrm>
        <a:off x="1540874" y="1396999"/>
        <a:ext cx="5625983" cy="1269999"/>
      </dsp:txXfrm>
    </dsp:sp>
    <dsp:sp modelId="{5B901F7D-EE59-304E-B86D-F0C8CC3A841B}">
      <dsp:nvSpPr>
        <dsp:cNvPr id="0" name=""/>
        <dsp:cNvSpPr/>
      </dsp:nvSpPr>
      <dsp:spPr>
        <a:xfrm>
          <a:off x="1433371" y="2666999"/>
          <a:ext cx="573348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1540874" y="2730499"/>
          <a:ext cx="5625983"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dirty="0"/>
            <a:t>c.) </a:t>
          </a:r>
          <a:r>
            <a:rPr lang="tr-TR" sz="2800" b="0" kern="1200" dirty="0">
              <a:latin typeface="Calibri"/>
            </a:rPr>
            <a:t>IP adresinin tespit bakımından </a:t>
          </a:r>
        </a:p>
      </dsp:txBody>
      <dsp:txXfrm>
        <a:off x="1540874" y="2730499"/>
        <a:ext cx="5625983" cy="1269999"/>
      </dsp:txXfrm>
    </dsp:sp>
    <dsp:sp modelId="{1E88F2A9-FC8F-2A4F-ABF4-2C5837CA76E5}">
      <dsp:nvSpPr>
        <dsp:cNvPr id="0" name=""/>
        <dsp:cNvSpPr/>
      </dsp:nvSpPr>
      <dsp:spPr>
        <a:xfrm>
          <a:off x="1433371" y="4000499"/>
          <a:ext cx="573348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4/12/2021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un.org/en/sections/un-charter/chapter-iv/index.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un.org/fr/member-states/index.html"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itlaw.wikia.org/wiki/Critical_information_infrastructure" TargetMode="External"/><Relationship Id="rId3" Type="http://schemas.openxmlformats.org/officeDocument/2006/relationships/hyperlink" Target="https://itlaw.wikia.org/wiki/G8" TargetMode="External"/><Relationship Id="rId7" Type="http://schemas.openxmlformats.org/officeDocument/2006/relationships/hyperlink" Target="https://itlaw.wikia.org/wiki/Terrorist"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itlaw.wikia.org/wiki/Internet" TargetMode="External"/><Relationship Id="rId11" Type="http://schemas.openxmlformats.org/officeDocument/2006/relationships/hyperlink" Target="https://itlaw.wikia.org/wiki/Agreement" TargetMode="External"/><Relationship Id="rId5" Type="http://schemas.openxmlformats.org/officeDocument/2006/relationships/hyperlink" Target="https://itlaw.wikia.org/wiki/Computer" TargetMode="External"/><Relationship Id="rId10" Type="http://schemas.openxmlformats.org/officeDocument/2006/relationships/hyperlink" Target="https://itlaw.wikia.org/wiki/Forensic_analysis" TargetMode="External"/><Relationship Id="rId4" Type="http://schemas.openxmlformats.org/officeDocument/2006/relationships/hyperlink" Target="https://itlaw.wikia.org/wiki/Computer_crime" TargetMode="External"/><Relationship Id="rId9" Type="http://schemas.openxmlformats.org/officeDocument/2006/relationships/hyperlink" Target="https://itlaw.wikia.org/wiki/Cybercrim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hecommonwealth.org/node/25"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thecommonwealth.org/our-charter"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nterpol.int/en/Who-we-are/General-Secretariat"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interpol.int/en/Who-we-are/Governance/General-Assembly" TargetMode="External"/><Relationship Id="rId5" Type="http://schemas.openxmlformats.org/officeDocument/2006/relationships/hyperlink" Target="https://www.interpol.int/en/Who-we-are/Member-countries/National-Central-Bureaus-NCBs" TargetMode="External"/><Relationship Id="rId4" Type="http://schemas.openxmlformats.org/officeDocument/2006/relationships/hyperlink" Target="https://www.interpol.int/en/Who-we-are/General-Secretariat/Secretary-Genera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uropol.europa.eu/activities-services/main-reports/serious-and-organised-crime-threat-assessment" TargetMode="External"/><Relationship Id="rId7" Type="http://schemas.openxmlformats.org/officeDocument/2006/relationships/hyperlink" Target="https://www.europol.europa.eu/crime-areas-and-trends/crime-areas/cybercrime"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europol.europa.eu/activities-services/main-reports/annual-review" TargetMode="External"/><Relationship Id="rId5" Type="http://schemas.openxmlformats.org/officeDocument/2006/relationships/hyperlink" Target="https://www.europol.europa.eu/activities-services/main-reports/internet-organised-crime-threat-assessment" TargetMode="External"/><Relationship Id="rId4" Type="http://schemas.openxmlformats.org/officeDocument/2006/relationships/hyperlink" Target="https://www.europol.europa.eu/activities-services/main-reports/eu-terrorism-situation-and-trend-repor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eurojust.europa.eu/doclibrary/Eurojust-framework/ej-legal-framework/Pages/Eurojust-Regulation.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Uzman, katılımcılara kısaca </a:t>
            </a:r>
            <a:r>
              <a:rPr lang="tr-TR" dirty="0" smtClean="0">
                <a:ea typeface="ＭＳ Ｐゴシック"/>
                <a:cs typeface="Calibri"/>
              </a:rPr>
              <a:t>gündemi </a:t>
            </a:r>
            <a:r>
              <a:rPr lang="tr-TR" dirty="0">
                <a:ea typeface="ＭＳ Ｐゴシック"/>
                <a:cs typeface="Calibri"/>
              </a:rPr>
              <a:t>ve eğitimin içeriğini açıklamalıdır.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1146345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b="1" dirty="0">
                <a:ea typeface="ＭＳ Ｐゴシック"/>
                <a:cs typeface="Calibri"/>
              </a:rPr>
              <a:t>Avrupa Siber Suç </a:t>
            </a:r>
            <a:r>
              <a:rPr lang="tr-TR" b="1" dirty="0" smtClean="0">
                <a:ea typeface="ＭＳ Ｐゴシック"/>
                <a:cs typeface="Calibri"/>
              </a:rPr>
              <a:t>Yargı </a:t>
            </a:r>
            <a:r>
              <a:rPr lang="tr-TR" b="1" dirty="0">
                <a:ea typeface="ＭＳ Ｐゴシック"/>
                <a:cs typeface="Calibri"/>
              </a:rPr>
              <a:t>Ağı</a:t>
            </a:r>
            <a:r>
              <a:rPr lang="tr-TR" dirty="0">
                <a:ea typeface="ＭＳ Ｐゴシック"/>
                <a:cs typeface="Calibri"/>
              </a:rPr>
              <a:t> (EJCN) 2016 yılında Hollanda'nın Avrupa Birliği dönem başkanlığı sırasında siber suçların, siber destekli suçların ve siber alemde yürütülen soruşturmaların zorlukları konusunda uzman uygulayıcılar arasındaki iletişimi desteklemek ve soruşturmaların ve kovuşturmaların etkinliğini arttırmak için kurulmuştur.</a:t>
            </a:r>
            <a:endParaRPr lang="en-US" dirty="0"/>
          </a:p>
          <a:p>
            <a:pPr algn="just"/>
            <a:endParaRPr lang="tr-TR" dirty="0">
              <a:cs typeface="Calibri"/>
            </a:endParaRPr>
          </a:p>
          <a:p>
            <a:pPr algn="just"/>
            <a:r>
              <a:rPr lang="tr-TR" dirty="0">
                <a:ea typeface="ＭＳ Ｐゴシック"/>
                <a:cs typeface="Calibri"/>
              </a:rPr>
              <a:t>EJCN, siber suçların soruşturulması ve kovuşturulmasıyla ilgili uzmanlığın, iyi uygulamaların ve ilgili diğer bilgilerin paylaşılmasını sağlayarak yetkili yargı mercileri arasındaki işbirliğini kolaylaştırır ve geliştirir. Ağ aynı zamanda siber alemde hukukun üstünlüğünün sağlanmasında rol oynayan farklı aktörler ve çıkar grupları arasındaki diyaloğu da teşvik eder.</a:t>
            </a:r>
          </a:p>
          <a:p>
            <a:pPr algn="just"/>
            <a:r>
              <a:rPr lang="tr-TR" dirty="0">
                <a:ea typeface="ＭＳ Ｐゴシック"/>
                <a:cs typeface="Calibri"/>
              </a:rPr>
              <a:t> </a:t>
            </a:r>
            <a:endParaRPr lang="tr-TR" dirty="0">
              <a:cs typeface="Calibri"/>
            </a:endParaRPr>
          </a:p>
          <a:p>
            <a:pPr algn="just"/>
            <a:r>
              <a:rPr lang="tr-TR" dirty="0">
                <a:ea typeface="ＭＳ Ｐゴシック"/>
                <a:cs typeface="Calibri"/>
              </a:rPr>
              <a:t>9 Haziran 2016 tarihli Konsey Sonucu uyarınca </a:t>
            </a:r>
            <a:r>
              <a:rPr lang="tr-TR" dirty="0" err="1">
                <a:ea typeface="ＭＳ Ｐゴシック"/>
                <a:cs typeface="Calibri"/>
              </a:rPr>
              <a:t>Eurojust</a:t>
            </a:r>
            <a:r>
              <a:rPr lang="tr-TR" dirty="0">
                <a:ea typeface="ＭＳ Ｐゴシック"/>
                <a:cs typeface="Calibri"/>
              </a:rPr>
              <a:t> ağını destekler ve yakın işbirliğini teminat altına alır.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817226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just"/>
            <a:r>
              <a:rPr lang="tr-TR" noProof="0" dirty="0">
                <a:ea typeface="ＭＳ Ｐゴシック"/>
                <a:cs typeface="Calibri"/>
              </a:rPr>
              <a:t>Cezai Konularda Avrupa </a:t>
            </a:r>
            <a:r>
              <a:rPr lang="tr-TR" noProof="0" dirty="0" smtClean="0">
                <a:ea typeface="ＭＳ Ｐゴシック"/>
                <a:cs typeface="Calibri"/>
              </a:rPr>
              <a:t>Yargı </a:t>
            </a:r>
            <a:r>
              <a:rPr lang="tr-TR" noProof="0" dirty="0">
                <a:ea typeface="ＭＳ Ｐゴシック"/>
                <a:cs typeface="Calibri"/>
              </a:rPr>
              <a:t>Ağı (EJN), cezai konularda adli işbirliğinin kolaylaştırılması için kurulmuş, ulusal irtibat noktalarından oluşan bir ağdır. EJN, Konsey tarafından 28 Nisan 1997 tarihinde kabul edilen Organize Suçlarla Mücadele Eylem Planı'nın 21 sayılı tavsiyesi doğrultusunda 29 Haziran 1998 tarihli ve 98/428 JHA sayılı Ortak Eylem ile kurulmuştur.</a:t>
            </a:r>
            <a:endParaRPr lang="tr-TR" noProof="0" dirty="0"/>
          </a:p>
          <a:p>
            <a:pPr algn="just"/>
            <a:endParaRPr lang="tr-TR" dirty="0">
              <a:ea typeface="ＭＳ Ｐゴシック"/>
              <a:cs typeface="Calibri"/>
            </a:endParaRPr>
          </a:p>
          <a:p>
            <a:pPr algn="just"/>
            <a:r>
              <a:rPr lang="tr-TR" dirty="0">
                <a:ea typeface="ＭＳ Ｐゴシック"/>
                <a:cs typeface="Calibri"/>
              </a:rPr>
              <a:t>EJN, her bir üye devletin uluslararası adli işbirliğinden sorumlu merkezi otoriteler, yargı mercileri veya uluslararası adli işbirliği alanında özel sorumlulukları bulunan diğer yetkili makamlar arasından belirlediği üye devlet İrtibat Noktalarından oluşmaktadır.</a:t>
            </a:r>
          </a:p>
          <a:p>
            <a:pPr algn="just"/>
            <a:endParaRPr lang="tr-TR" dirty="0">
              <a:cs typeface="Calibri"/>
            </a:endParaRPr>
          </a:p>
          <a:p>
            <a:pPr algn="just"/>
            <a:r>
              <a:rPr lang="tr-TR" dirty="0">
                <a:ea typeface="ＭＳ Ｐゴシック"/>
                <a:cs typeface="Calibri"/>
              </a:rPr>
              <a:t>EJN İrtibat Noktalarının temel rolü, EJN kararlarında "aktif aracılar" olarak tanımlandığı üzere, özellikle ağır suçlarla mücadele alanında, Avrupa Birliği üye devletleri arasında cezai konularda adli işbirliğinin kolaylaştırılmasını sağlamaktır. Bu amaçla yetkili makamlarla doğrudan irtibat kurulmasına ve etkili bir adli işbirliği talebinin hazırlanması veya genel olarak adli işbirliğinin geliştirilmesi için gerekli hukuki ve pratik bilgilerin sağlanmasına destek olurlar.</a:t>
            </a:r>
            <a:endParaRPr lang="tr-TR" dirty="0">
              <a:cs typeface="Calibri"/>
            </a:endParaRPr>
          </a:p>
          <a:p>
            <a:pPr algn="just"/>
            <a:endParaRPr lang="tr-TR" dirty="0">
              <a:ea typeface="ＭＳ Ｐゴシック"/>
              <a:cs typeface="Calibri"/>
            </a:endParaRPr>
          </a:p>
          <a:p>
            <a:pPr algn="just"/>
            <a:r>
              <a:rPr lang="tr-TR" dirty="0">
                <a:ea typeface="ＭＳ Ｐゴシック"/>
                <a:cs typeface="Calibri"/>
              </a:rPr>
              <a:t>Dahası EJN İrtibat Noktaları, adli işbirliği ile ilgili eğitim programlarının hazırlanmasını da teşvik etmektedir.</a:t>
            </a:r>
            <a:endParaRPr lang="tr-TR" dirty="0">
              <a:cs typeface="Calibri"/>
            </a:endParaRPr>
          </a:p>
          <a:p>
            <a:pPr algn="just"/>
            <a:endParaRPr lang="tr-TR" dirty="0">
              <a:cs typeface="Calibri"/>
            </a:endParaRPr>
          </a:p>
          <a:p>
            <a:pPr algn="just"/>
            <a:r>
              <a:rPr lang="tr-TR" dirty="0">
                <a:ea typeface="ＭＳ Ｐゴシック"/>
                <a:cs typeface="Calibri"/>
              </a:rPr>
              <a:t>EJN İrtibat Noktaları içerisinde her bir üye devlet, koordinasyon rolünü üstlenecek bir Ulusal Temsilci belirler. Her üye devlette, EJN internet sitesindeki bilgilerden ve güncellenmesinden ve </a:t>
            </a:r>
            <a:r>
              <a:rPr lang="tr-TR" dirty="0" err="1">
                <a:ea typeface="ＭＳ Ｐゴシック"/>
                <a:cs typeface="Calibri"/>
              </a:rPr>
              <a:t>EJN'nin</a:t>
            </a:r>
            <a:r>
              <a:rPr lang="tr-TR" dirty="0">
                <a:ea typeface="ＭＳ Ｐゴシック"/>
                <a:cs typeface="Calibri"/>
              </a:rPr>
              <a:t> elektronik araçlarından sorumlu bir Araç Temsilcisi de bulunur. </a:t>
            </a:r>
            <a:endParaRPr lang="tr-TR" dirty="0">
              <a:cs typeface="Calibri"/>
            </a:endParaRPr>
          </a:p>
          <a:p>
            <a:pPr algn="just"/>
            <a:endParaRPr lang="tr-TR" dirty="0">
              <a:cs typeface="Calibri"/>
            </a:endParaRPr>
          </a:p>
          <a:p>
            <a:pPr algn="just"/>
            <a:r>
              <a:rPr lang="tr-TR" dirty="0">
                <a:ea typeface="ＭＳ Ｐゴシック"/>
                <a:cs typeface="Calibri"/>
              </a:rPr>
              <a:t>EJN sekretaryası Lahey'de bulunan ve EJN idaresinden sorumlu </a:t>
            </a:r>
            <a:r>
              <a:rPr lang="tr-TR" dirty="0" err="1">
                <a:ea typeface="ＭＳ Ｐゴシック"/>
                <a:cs typeface="Calibri"/>
              </a:rPr>
              <a:t>Eurojust</a:t>
            </a:r>
            <a:r>
              <a:rPr lang="tr-TR" dirty="0">
                <a:ea typeface="ＭＳ Ｐゴシック"/>
                <a:cs typeface="Calibri"/>
              </a:rPr>
              <a:t> içerisindedir. EJN Sekretaryası ağın işleyişinden ve devamlılığından sorumludur.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1404217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dirty="0">
                <a:ea typeface="ＭＳ Ｐゴシック"/>
                <a:cs typeface="Calibri"/>
              </a:rPr>
              <a:t>ETS 030 sayılı Antlaşma’nın Önsözü </a:t>
            </a:r>
            <a:r>
              <a:rPr lang="tr-TR" dirty="0" smtClean="0">
                <a:ea typeface="ＭＳ Ｐゴシック"/>
                <a:cs typeface="Calibri"/>
              </a:rPr>
              <a:t>Strazburg</a:t>
            </a:r>
            <a:r>
              <a:rPr lang="tr-TR" dirty="0">
                <a:ea typeface="ＭＳ Ｐゴシック"/>
                <a:cs typeface="Calibri"/>
              </a:rPr>
              <a:t>, 20/04/1959</a:t>
            </a:r>
          </a:p>
          <a:p>
            <a:pPr algn="just"/>
            <a:endParaRPr lang="tr-TR" dirty="0">
              <a:cs typeface="Calibri"/>
            </a:endParaRPr>
          </a:p>
          <a:p>
            <a:pPr algn="just"/>
            <a:r>
              <a:rPr lang="tr-TR" dirty="0">
                <a:ea typeface="ＭＳ Ｐゴシック"/>
                <a:cs typeface="Calibri"/>
              </a:rPr>
              <a:t>Bu Sözleşme uyarınca Taraflar birbirlerine delil toplama, tanıkların, bilirkişilerin ve kovuşturulan kişilerin dinlenmesi ve benzer konulara ilişkin karşılıklı yardımı mümkün olan en geniş ölçüde sağlayacakları konusunda anlaşmışlardır. </a:t>
            </a:r>
          </a:p>
          <a:p>
            <a:pPr algn="just"/>
            <a:endParaRPr lang="tr-TR" dirty="0">
              <a:ea typeface="ＭＳ Ｐゴシック"/>
              <a:cs typeface="Calibri"/>
            </a:endParaRPr>
          </a:p>
          <a:p>
            <a:pPr algn="just"/>
            <a:r>
              <a:rPr lang="tr-TR" dirty="0">
                <a:ea typeface="ＭＳ Ｐゴシック"/>
                <a:cs typeface="Calibri"/>
              </a:rPr>
              <a:t>Sözleşme, delil (tanıkların, bilirkişilerin ve kovuşturulan kişilerin dinlenmesi, yargı kararı ilamları ve tutanakları) elde etmek veya diğer </a:t>
            </a:r>
            <a:r>
              <a:rPr lang="tr-TR" dirty="0" smtClean="0">
                <a:ea typeface="ＭＳ Ｐゴシック"/>
                <a:cs typeface="Calibri"/>
              </a:rPr>
              <a:t>Tarafın </a:t>
            </a:r>
            <a:r>
              <a:rPr lang="tr-TR" dirty="0">
                <a:ea typeface="ＭＳ Ｐゴシック"/>
                <a:cs typeface="Calibri"/>
              </a:rPr>
              <a:t>("talepte bulunan taraf") yargı mercileri tarafından yürütülen ceza davaları çerçevesindeki delillerin (tutanak veya belge) sunulması amacıyla Taraf ("talebi alan Taraf") makamlarının hazırlayacağı istinabe taleplerine ilişkin kuralları ortaya koyar.</a:t>
            </a:r>
            <a:endParaRPr lang="tr-TR" dirty="0">
              <a:cs typeface="Calibri"/>
            </a:endParaRPr>
          </a:p>
          <a:p>
            <a:pPr algn="just"/>
            <a:endParaRPr lang="tr-TR" dirty="0">
              <a:cs typeface="Calibri"/>
            </a:endParaRPr>
          </a:p>
          <a:p>
            <a:pPr algn="just"/>
            <a:r>
              <a:rPr lang="tr-TR" dirty="0">
                <a:ea typeface="ＭＳ Ｐゴシック"/>
                <a:cs typeface="Calibri"/>
              </a:rPr>
              <a:t>Sözleşme aynı zamanda karşılıklı yardımlaşma ve istinabe taleplerinin taşıması gereken şartları (gönderici makamlar, dil, karşılıklı yardımın reddi) düzenler.</a:t>
            </a:r>
          </a:p>
          <a:p>
            <a:pPr algn="just"/>
            <a:endParaRPr lang="en-GB"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877020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tr-TR" dirty="0">
                <a:ea typeface="ＭＳ Ｐゴシック"/>
                <a:cs typeface="Calibri"/>
              </a:rPr>
              <a:t>1945 yılında </a:t>
            </a:r>
            <a:r>
              <a:rPr lang="tr-TR" dirty="0">
                <a:ea typeface="ＭＳ Ｐゴシック"/>
                <a:cs typeface="Calibri"/>
                <a:hlinkClick r:id="rId3"/>
              </a:rPr>
              <a:t>Birleşmiş Milletler Antlaşması</a:t>
            </a:r>
            <a:r>
              <a:rPr lang="tr-TR" dirty="0">
                <a:ea typeface="ＭＳ Ｐゴシック"/>
                <a:cs typeface="Calibri"/>
              </a:rPr>
              <a:t> uyarınca kurulan Genel Kurul, Birleşmiş </a:t>
            </a:r>
            <a:r>
              <a:rPr lang="tr-TR" dirty="0" err="1">
                <a:ea typeface="ＭＳ Ｐゴシック"/>
                <a:cs typeface="Calibri"/>
              </a:rPr>
              <a:t>Milletler'in</a:t>
            </a:r>
            <a:r>
              <a:rPr lang="tr-TR" dirty="0">
                <a:ea typeface="ＭＳ Ｐゴシック"/>
                <a:cs typeface="Calibri"/>
              </a:rPr>
              <a:t> temel müzakere, politika yapıcı ve temsil organı olarak merkez konumdadır. </a:t>
            </a:r>
            <a:r>
              <a:rPr lang="tr-TR" dirty="0" smtClean="0">
                <a:ea typeface="ＭＳ Ｐゴシック"/>
                <a:cs typeface="Calibri"/>
                <a:hlinkClick r:id="rId4"/>
              </a:rPr>
              <a:t>Birleşmiş </a:t>
            </a:r>
            <a:r>
              <a:rPr lang="tr-TR" dirty="0">
                <a:ea typeface="ＭＳ Ｐゴシック"/>
                <a:cs typeface="Calibri"/>
                <a:hlinkClick r:id="rId4"/>
              </a:rPr>
              <a:t>Milletler'in 193 Üyesi</a:t>
            </a:r>
            <a:r>
              <a:rPr lang="tr-TR" dirty="0">
                <a:ea typeface="ＭＳ Ｐゴシック"/>
                <a:cs typeface="Calibri"/>
              </a:rPr>
              <a:t>'nden oluşan organ, Antlaşma kapsamındaki uluslararası meselelerin, tüm yönleriyle ve çok taraflı tartışılmasını sağlayan benzersiz bir forum niteliğindedir. Aynı zamanda uluslararası hukukun standart belirleme ve kodifikasyon süreçlerinde önemli bir rol oynar.</a:t>
            </a:r>
            <a:endParaRPr lang="tr-TR" dirty="0">
              <a:cs typeface="Calibri"/>
            </a:endParaRPr>
          </a:p>
          <a:p>
            <a:pPr algn="just"/>
            <a:endParaRPr lang="tr-TR" dirty="0">
              <a:cs typeface="Calibri"/>
            </a:endParaRPr>
          </a:p>
          <a:p>
            <a:pPr algn="just"/>
            <a:r>
              <a:rPr lang="tr-TR" dirty="0">
                <a:ea typeface="ＭＳ Ｐゴシック"/>
                <a:cs typeface="Calibri"/>
              </a:rPr>
              <a:t>Kurul her yılın eylül ila aralık ayları arasında ve bir sonraki yılın ocak ila eylül ayları arasında toplanır ve buna Dördüncü ve Beşinci Komitelerin öne çıkan raporlarının incelenmesi de dahildir. Oturumların kalan kısmında Kurul, üyelere danışarak Genel Kurul Başkanı tarafından düzenlenen Üst Düzey Tematik Toplantılar çerçevesinde uluslararası toplum açısından kritik öneme sahip sorunları değerlendirir. Bu süre boyunca geleneksel olarak Kurul, kararlarda öngörülen bir dizi önemli konuya ilişkin resmi olmayan müzakereler de yürütür.</a:t>
            </a:r>
          </a:p>
          <a:p>
            <a:pPr algn="just"/>
            <a:endParaRPr lang="tr-TR" dirty="0">
              <a:ea typeface="ＭＳ Ｐゴシック"/>
              <a:cs typeface="Calibri"/>
            </a:endParaRPr>
          </a:p>
          <a:p>
            <a:pPr algn="just"/>
            <a:r>
              <a:rPr lang="tr-TR" dirty="0">
                <a:ea typeface="ＭＳ Ｐゴシック"/>
                <a:cs typeface="Calibri"/>
              </a:rPr>
              <a:t>Karar, üye devletleri, bilgi teknolojilerinin suç amaçlı kullanımı ile mücadele etmeye yönelik ulusal hukuklarını, politikalarını ve uygulamalarını geliştirirken Suçun Önlenmesi ve Ceza Adaleti Komisyonu çalışmalarını dikkate almaya çağırmakta; 55/63 sayılı Karar'ında ortaya konan tedbirlerin öneminin altını çizmekte ve yine üye devletleri bu tedbirleri dikkate almaya çağırmakta; konuya ilişkin değerlendirmelerini ertelerken, Suçun Önlenmesi ve Ceza Adaleti Komisyonunun eylem planında öngörülen yüksek teknoloji ve bilgisayar bağlantılı suçlara yönelik çalışmaları askıya almaktadır.</a:t>
            </a:r>
            <a:endParaRPr lang="tr-TR" dirty="0">
              <a:cs typeface="Calibri"/>
            </a:endParaRPr>
          </a:p>
          <a:p>
            <a:pPr algn="just"/>
            <a:endParaRPr lang="tr-TR" dirty="0">
              <a:cs typeface="Calibri"/>
            </a:endParaRPr>
          </a:p>
          <a:p>
            <a:pPr algn="just"/>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1889730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b="1" dirty="0">
                <a:ea typeface="ＭＳ Ｐゴシック"/>
                <a:cs typeface="Calibri"/>
              </a:rPr>
              <a:t>G8 Yüksek Teknoloji Suçları Alt Grubu </a:t>
            </a:r>
            <a:r>
              <a:rPr lang="tr-TR" dirty="0">
                <a:ea typeface="ＭＳ Ｐゴシック"/>
                <a:cs typeface="Calibri"/>
              </a:rPr>
              <a:t>1997 yılında </a:t>
            </a:r>
            <a:r>
              <a:rPr lang="tr-TR" dirty="0">
                <a:ea typeface="ＭＳ Ｐゴシック"/>
                <a:cs typeface="Calibri"/>
                <a:hlinkClick r:id="rId3" tooltip="G8"/>
              </a:rPr>
              <a:t>G8</a:t>
            </a:r>
            <a:r>
              <a:rPr lang="tr-TR" dirty="0">
                <a:ea typeface="ＭＳ Ｐゴシック"/>
                <a:cs typeface="Calibri"/>
              </a:rPr>
              <a:t> tarafından kurulmuştur. O yıl yapılan toplantıda </a:t>
            </a:r>
            <a:r>
              <a:rPr lang="tr-TR" dirty="0">
                <a:ea typeface="ＭＳ Ｐゴシック"/>
                <a:cs typeface="Calibri"/>
                <a:hlinkClick r:id="rId3"/>
              </a:rPr>
              <a:t>G8</a:t>
            </a:r>
            <a:r>
              <a:rPr lang="tr-TR" dirty="0">
                <a:ea typeface="ＭＳ Ｐゴシック"/>
                <a:cs typeface="Calibri"/>
              </a:rPr>
              <a:t> ülkeleri, dünyanın hiçbir yerinde "suç </a:t>
            </a:r>
            <a:r>
              <a:rPr lang="tr-TR" dirty="0" err="1">
                <a:ea typeface="ＭＳ Ｐゴシック"/>
                <a:cs typeface="Calibri"/>
              </a:rPr>
              <a:t>cenneti"nin</a:t>
            </a:r>
            <a:r>
              <a:rPr lang="tr-TR" dirty="0">
                <a:ea typeface="ＭＳ Ｐゴシック"/>
                <a:cs typeface="Calibri"/>
              </a:rPr>
              <a:t> bulunmadığından emin olmak için </a:t>
            </a:r>
            <a:r>
              <a:rPr lang="tr-TR" dirty="0">
                <a:ea typeface="ＭＳ Ｐゴシック"/>
                <a:cs typeface="Calibri"/>
                <a:hlinkClick r:id="rId4"/>
              </a:rPr>
              <a:t>bilgisayar suçları</a:t>
            </a:r>
            <a:r>
              <a:rPr lang="tr-TR" dirty="0">
                <a:ea typeface="ＭＳ Ｐゴシック"/>
                <a:cs typeface="Calibri"/>
              </a:rPr>
              <a:t> ile mücadelede On İlke belirlemiştir.  </a:t>
            </a:r>
          </a:p>
          <a:p>
            <a:pPr algn="just"/>
            <a:endParaRPr lang="tr-TR" dirty="0">
              <a:cs typeface="Calibri"/>
            </a:endParaRPr>
          </a:p>
          <a:p>
            <a:pPr algn="just"/>
            <a:r>
              <a:rPr lang="tr-TR" dirty="0">
                <a:ea typeface="ＭＳ Ｐゴシック"/>
                <a:cs typeface="Calibri"/>
              </a:rPr>
              <a:t>Alt Grup </a:t>
            </a:r>
            <a:r>
              <a:rPr lang="tr-TR" dirty="0">
                <a:ea typeface="ＭＳ Ｐゴシック"/>
                <a:cs typeface="Calibri"/>
                <a:hlinkClick r:id="rId5"/>
              </a:rPr>
              <a:t>bilgisayar</a:t>
            </a:r>
            <a:r>
              <a:rPr lang="tr-TR" dirty="0">
                <a:ea typeface="ＭＳ Ｐゴシック"/>
                <a:cs typeface="Calibri"/>
              </a:rPr>
              <a:t> bağlantılı suçların engellenmesi, soruşturulması ve kovuşturulması için </a:t>
            </a:r>
            <a:r>
              <a:rPr lang="tr-TR" dirty="0">
                <a:ea typeface="ＭＳ Ｐゴシック"/>
                <a:cs typeface="Calibri"/>
                <a:hlinkClick r:id="rId3"/>
              </a:rPr>
              <a:t>G8</a:t>
            </a:r>
            <a:r>
              <a:rPr lang="tr-TR" dirty="0">
                <a:ea typeface="ＭＳ Ｐゴシック"/>
                <a:cs typeface="Calibri"/>
              </a:rPr>
              <a:t> ülkelerinin kapasitelerini güçlendirme misyonuna başlamış, iletişimi ve diğer yeni teknolojileri birbirine bağlamıştır. Zaman içinde bu misyon, üçüncü ülkelerle yapılan çalışmalara ve </a:t>
            </a:r>
            <a:r>
              <a:rPr lang="tr-TR" dirty="0">
                <a:ea typeface="ＭＳ Ｐゴシック"/>
                <a:cs typeface="Calibri"/>
                <a:hlinkClick r:id="rId6"/>
              </a:rPr>
              <a:t>internetin</a:t>
            </a:r>
            <a:r>
              <a:rPr lang="tr-TR" dirty="0">
                <a:ea typeface="ＭＳ Ｐゴシック"/>
                <a:cs typeface="Calibri"/>
              </a:rPr>
              <a:t>, </a:t>
            </a:r>
            <a:r>
              <a:rPr lang="tr-TR" dirty="0">
                <a:ea typeface="ＭＳ Ｐゴシック"/>
                <a:cs typeface="Calibri"/>
                <a:hlinkClick r:id="rId7"/>
              </a:rPr>
              <a:t>terörizm</a:t>
            </a:r>
            <a:r>
              <a:rPr lang="tr-TR" dirty="0">
                <a:ea typeface="ＭＳ Ｐゴシック"/>
                <a:cs typeface="Calibri"/>
              </a:rPr>
              <a:t> amaçlarıyla kullanılmasına karşı mücadele ve </a:t>
            </a:r>
            <a:r>
              <a:rPr lang="tr-TR" dirty="0">
                <a:ea typeface="ＭＳ Ｐゴシック"/>
                <a:cs typeface="Calibri"/>
                <a:hlinkClick r:id="rId8"/>
              </a:rPr>
              <a:t>kritik bilgi altyapılarının</a:t>
            </a:r>
            <a:r>
              <a:rPr lang="tr-TR" dirty="0">
                <a:ea typeface="ＭＳ Ｐゴシック"/>
                <a:cs typeface="Calibri"/>
              </a:rPr>
              <a:t> korunması konularına genişlemiştir. </a:t>
            </a:r>
          </a:p>
          <a:p>
            <a:pPr algn="just"/>
            <a:endParaRPr lang="tr-TR" dirty="0">
              <a:ea typeface="ＭＳ Ｐゴシック"/>
              <a:cs typeface="Calibri"/>
            </a:endParaRPr>
          </a:p>
          <a:p>
            <a:pPr algn="just"/>
            <a:r>
              <a:rPr lang="tr-TR" dirty="0">
                <a:ea typeface="ＭＳ Ｐゴシック"/>
                <a:cs typeface="Calibri"/>
              </a:rPr>
              <a:t>Ülkeler, Alt Grupta, </a:t>
            </a:r>
            <a:r>
              <a:rPr lang="tr-TR" dirty="0">
                <a:ea typeface="ＭＳ Ｐゴシック"/>
                <a:cs typeface="Calibri"/>
                <a:hlinkClick r:id="rId9"/>
              </a:rPr>
              <a:t>siber suç</a:t>
            </a:r>
            <a:r>
              <a:rPr lang="tr-TR" dirty="0">
                <a:ea typeface="ＭＳ Ｐゴシック"/>
                <a:cs typeface="Calibri"/>
              </a:rPr>
              <a:t> soruşturmacıları ve savcıları ile hukuk rejimleri, </a:t>
            </a:r>
            <a:r>
              <a:rPr lang="tr-TR" dirty="0">
                <a:ea typeface="ＭＳ Ｐゴシック"/>
                <a:cs typeface="Calibri"/>
                <a:hlinkClick r:id="rId10"/>
              </a:rPr>
              <a:t>adli bilim </a:t>
            </a:r>
            <a:r>
              <a:rPr lang="tr-TR" dirty="0">
                <a:ea typeface="ＭＳ Ｐゴシック"/>
                <a:cs typeface="Calibri"/>
              </a:rPr>
              <a:t>ve uluslararası işbirliği </a:t>
            </a:r>
            <a:r>
              <a:rPr lang="tr-TR" dirty="0">
                <a:ea typeface="ＭＳ Ｐゴシック"/>
                <a:cs typeface="Calibri"/>
                <a:hlinkClick r:id="rId11"/>
              </a:rPr>
              <a:t>anlaşmaları</a:t>
            </a:r>
            <a:r>
              <a:rPr lang="tr-TR" dirty="0">
                <a:ea typeface="ＭＳ Ｐゴシック"/>
                <a:cs typeface="Calibri"/>
              </a:rPr>
              <a:t> alanlarındaki uzmanları içeren çok disiplinli delegasyonlarla temsil edilmektedir. </a:t>
            </a:r>
          </a:p>
          <a:p>
            <a:pPr algn="just"/>
            <a:endParaRPr lang="en-GB"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1615465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dirty="0">
                <a:ea typeface="ＭＳ Ｐゴシック"/>
                <a:cs typeface="Calibri"/>
              </a:rPr>
              <a:t>Afrika Birliği (AU), Afrika kıtasının 55 üye devletinden oluşan bir kıta organıdır. Afrika Birliği Örgütünün (OAU, 1963-1999) halefi olarak resmen 2002 yılında kurulmuştur.</a:t>
            </a:r>
          </a:p>
          <a:p>
            <a:pPr algn="just"/>
            <a:r>
              <a:rPr lang="tr-TR" dirty="0">
                <a:ea typeface="ＭＳ Ｐゴシック"/>
                <a:cs typeface="Calibri"/>
              </a:rPr>
              <a:t> </a:t>
            </a:r>
            <a:endParaRPr lang="tr-TR" dirty="0">
              <a:cs typeface="Calibri"/>
            </a:endParaRPr>
          </a:p>
          <a:p>
            <a:pPr algn="just"/>
            <a:r>
              <a:rPr lang="tr-TR" dirty="0" err="1">
                <a:ea typeface="ＭＳ Ｐゴシック"/>
                <a:cs typeface="Calibri"/>
              </a:rPr>
              <a:t>OAU'nun</a:t>
            </a:r>
            <a:r>
              <a:rPr lang="tr-TR" dirty="0">
                <a:ea typeface="ＭＳ Ｐゴシック"/>
                <a:cs typeface="Calibri"/>
              </a:rPr>
              <a:t> temel hedefleri sömürgecilik ve </a:t>
            </a:r>
            <a:r>
              <a:rPr lang="tr-TR" dirty="0" err="1">
                <a:ea typeface="ＭＳ Ｐゴシック"/>
                <a:cs typeface="Calibri"/>
              </a:rPr>
              <a:t>aparteid</a:t>
            </a:r>
            <a:r>
              <a:rPr lang="tr-TR" dirty="0">
                <a:ea typeface="ＭＳ Ｐゴシック"/>
                <a:cs typeface="Calibri"/>
              </a:rPr>
              <a:t> uygulamalarından kurtulmak; Afrika devletleri arasındaki birliği ve dayanışmayı teşvik etmek; kalkınma için işbirliğini koordine etmek ve yoğunlaştırmak; üye devletlerin egemenliğini ve toprak bütünlüğünü korumak ve uluslararası işbirliğini geliştirmek idi. </a:t>
            </a:r>
          </a:p>
          <a:p>
            <a:pPr algn="just"/>
            <a:endParaRPr lang="tr-TR" dirty="0">
              <a:cs typeface="Calibri"/>
            </a:endParaRPr>
          </a:p>
          <a:p>
            <a:pPr algn="just"/>
            <a:r>
              <a:rPr lang="tr-TR" dirty="0">
                <a:ea typeface="ＭＳ Ｐゴシック"/>
                <a:cs typeface="Calibri"/>
              </a:rPr>
              <a:t>Siber Güvenlik ve Kişisel Verilerin Korunması Hakkında Afrika Birliği Sözleşmesi, "elektronik işlemlerin düzenlenmesi, kişisel verilerin korunması, siber güvenliğin ve e-yönetim sistemlerinin teşvik edilmesi ve siber suçla mücadele edilmesi yoluyla Afrika'da güvenilir bir siber güvenlik çerçevesi" yaratmak amacıyla hazırlanmıştır.</a:t>
            </a:r>
            <a:endParaRPr lang="tr-TR" dirty="0">
              <a:cs typeface="Calibri"/>
            </a:endParaRPr>
          </a:p>
          <a:p>
            <a:pPr algn="just"/>
            <a:endParaRPr lang="en-GB"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2650169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dirty="0">
                <a:ea typeface="ＭＳ Ｐゴシック"/>
                <a:cs typeface="Calibri"/>
              </a:rPr>
              <a:t>İngiliz Milletler Topluluğu </a:t>
            </a:r>
            <a:r>
              <a:rPr lang="tr-TR" dirty="0">
                <a:ea typeface="ＭＳ Ｐゴシック"/>
                <a:cs typeface="Calibri"/>
                <a:hlinkClick r:id="rId3"/>
              </a:rPr>
              <a:t>54 bağımsız ve eşit ülkeden</a:t>
            </a:r>
            <a:r>
              <a:rPr lang="tr-TR" dirty="0">
                <a:ea typeface="ＭＳ Ｐゴシック"/>
                <a:cs typeface="Calibri"/>
              </a:rPr>
              <a:t> oluşan gönüllü bir topluluktur. 2.4 milyar insana ev sahipliği yapmaktadır ve hem ileri ekonomileri hem de gelişmekte olan ülkeleri kapsar. Bunların 32'si, birçok ada ulusunu içeren küçük ülkelerdir. Üye hükümetler kalkınma, demokrasi ve barış gibi ortak amaçlar üzerinde anlaşmışlardır. Değerler ve ilkeler </a:t>
            </a:r>
            <a:r>
              <a:rPr lang="tr-TR" dirty="0">
                <a:ea typeface="ＭＳ Ｐゴシック"/>
                <a:cs typeface="Calibri"/>
                <a:hlinkClick r:id="rId4"/>
              </a:rPr>
              <a:t>İngiliz Milletler Topluluğu Şartı'nda</a:t>
            </a:r>
            <a:r>
              <a:rPr lang="tr-TR" dirty="0">
                <a:ea typeface="ＭＳ Ｐゴシック"/>
                <a:cs typeface="Calibri"/>
              </a:rPr>
              <a:t> ortaya konmuştur. İngiliz Milletler Topluluğu'nun kökleri Britanya İmparatorluğu'na dayanmaktadır. Ancak bugün modern İngiliz Milletler Topluluğu'na her ülke katılabilir. Topluluğa katılan son ülke 2009 yılında Ruanda olmuştur.</a:t>
            </a:r>
            <a:endParaRPr lang="en-US" dirty="0">
              <a:cs typeface="Calibri"/>
            </a:endParaRPr>
          </a:p>
          <a:p>
            <a:pPr algn="just"/>
            <a:endParaRPr lang="tr-TR" dirty="0">
              <a:cs typeface="Calibri"/>
            </a:endParaRPr>
          </a:p>
          <a:p>
            <a:pPr algn="just"/>
            <a:r>
              <a:rPr lang="tr-TR" dirty="0">
                <a:ea typeface="ＭＳ Ｐゴシック"/>
                <a:cs typeface="Calibri"/>
              </a:rPr>
              <a:t>İngiliz Milletler Topluluğu Şemaları cezai konularda uluslararası işbirliğinin güçlendirilmesini amaçlamakta, özellikle Cezai Konularda İngiliz Milletler Topluluğu içerisindeki Karşılıklı Yardımlaşmaya ilişkin </a:t>
            </a:r>
            <a:r>
              <a:rPr lang="tr-TR" dirty="0" err="1">
                <a:ea typeface="ＭＳ Ｐゴシック"/>
                <a:cs typeface="Calibri"/>
              </a:rPr>
              <a:t>Harare</a:t>
            </a:r>
            <a:r>
              <a:rPr lang="tr-TR" dirty="0">
                <a:ea typeface="ＭＳ Ｐゴシック"/>
                <a:cs typeface="Calibri"/>
              </a:rPr>
              <a:t> Şeması olarak adlandırılan </a:t>
            </a:r>
            <a:r>
              <a:rPr lang="tr-TR" dirty="0" err="1">
                <a:ea typeface="ＭＳ Ｐゴシック"/>
                <a:cs typeface="Calibri"/>
              </a:rPr>
              <a:t>Şema'ya</a:t>
            </a:r>
            <a:r>
              <a:rPr lang="tr-TR" dirty="0">
                <a:ea typeface="ＭＳ Ｐゴシック"/>
                <a:cs typeface="Calibri"/>
              </a:rPr>
              <a:t> odaklanmaktadır. İngiliz Milletler Topluluğu içerisindeki Karşılıklı Adli Yardımlaşmaya ilişkin Şema, 1986 yılında </a:t>
            </a:r>
            <a:r>
              <a:rPr lang="tr-TR" dirty="0" err="1">
                <a:ea typeface="ＭＳ Ｐゴシック"/>
                <a:cs typeface="Calibri"/>
              </a:rPr>
              <a:t>Harare</a:t>
            </a:r>
            <a:r>
              <a:rPr lang="tr-TR" dirty="0">
                <a:ea typeface="ＭＳ Ｐゴシック"/>
                <a:cs typeface="Calibri"/>
              </a:rPr>
              <a:t>, Zimbabwe'de toplanan İngiliz Milletler Topluluğu Bakanları tarafından kabul edilmiştir. Şema Bakanlar tarafından, Nisan 1990, Kasım 2002 ve Ekim 2005'te revize edilmiştir.</a:t>
            </a:r>
          </a:p>
          <a:p>
            <a:pPr algn="just"/>
            <a:endParaRPr lang="en-GB" dirty="0">
              <a:cs typeface="Calibri"/>
            </a:endParaRPr>
          </a:p>
          <a:p>
            <a:pPr algn="just"/>
            <a:endParaRPr lang="en-GB"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3243245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a:t>c</a:t>
            </a:r>
            <a:r>
              <a:rPr lang="en-US"/>
              <a:t>.)</a:t>
            </a:r>
            <a:endParaRPr lang="en-GB"/>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30159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Katılımcıların sorularına ayrılmıştır.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3722946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lgn="just"/>
            <a:r>
              <a:rPr lang="tr-TR" sz="1800" dirty="0">
                <a:latin typeface="Times New Roman"/>
                <a:ea typeface="ＭＳ Ｐゴシック"/>
                <a:cs typeface="Times New Roman"/>
              </a:rPr>
              <a:t>Soruşturmacıların ve savcıların, yetki alanları dışında kolluk faaliyetlerini kısıtlı bir biçimde yürütebilecekleri göz önünde bulundurulduğunda, devletler tarafından idare edilen mekanizmalar aracılığıyla diğer yetki alanlarındaki </a:t>
            </a:r>
            <a:r>
              <a:rPr lang="tr-TR" sz="1800" dirty="0" err="1">
                <a:latin typeface="Times New Roman"/>
                <a:ea typeface="ＭＳ Ｐゴシック"/>
                <a:cs typeface="Times New Roman"/>
              </a:rPr>
              <a:t>mevkidaşlarıyla</a:t>
            </a:r>
            <a:r>
              <a:rPr lang="tr-TR" sz="1800" dirty="0">
                <a:latin typeface="Times New Roman"/>
                <a:ea typeface="ＭＳ Ｐゴシック"/>
                <a:cs typeface="Times New Roman"/>
              </a:rPr>
              <a:t> işbirliği yapmaları gerekmektedir. Bir devletin, diğerinden delil veya diğer yardımlaşma türlerini resmi olarak talep edebildiği mekanizma uluslararası nezaket ilkesine dayanmaktadır. Bu, bir devletin, diğer bir devletin yasama, yürütme ve yargı tasarruflarını, mümkün olan en geniş ölçüde tanımasına yönelik bir uluslararası hukuk ilkesidir. </a:t>
            </a:r>
            <a:endParaRPr lang="tr-TR" dirty="0">
              <a:latin typeface="Calibri"/>
              <a:cs typeface="Calibri"/>
            </a:endParaRPr>
          </a:p>
          <a:p>
            <a:pPr algn="just"/>
            <a:endParaRPr lang="tr-TR" sz="1800" dirty="0">
              <a:latin typeface="Times New Roman"/>
              <a:ea typeface="ＭＳ Ｐゴシック"/>
              <a:cs typeface="Times New Roman"/>
            </a:endParaRPr>
          </a:p>
          <a:p>
            <a:pPr algn="just"/>
            <a:r>
              <a:rPr lang="tr-TR" sz="1800" dirty="0">
                <a:latin typeface="Times New Roman"/>
                <a:ea typeface="ＭＳ Ｐゴシック"/>
                <a:cs typeface="Times New Roman"/>
              </a:rPr>
              <a:t>Bununla yakından ilgili</a:t>
            </a:r>
            <a:r>
              <a:rPr lang="tr-TR" sz="1800" i="1" dirty="0">
                <a:latin typeface="Times New Roman"/>
                <a:ea typeface="ＭＳ Ｐゴシック"/>
                <a:cs typeface="Times New Roman"/>
              </a:rPr>
              <a:t> karşılıklılık</a:t>
            </a:r>
            <a:r>
              <a:rPr lang="tr-TR" sz="1800" dirty="0">
                <a:latin typeface="Times New Roman"/>
                <a:ea typeface="ＭＳ Ｐゴシック"/>
                <a:cs typeface="Times New Roman"/>
              </a:rPr>
              <a:t> ilkesi ise devletler arası bazı ayrıcalıkların karşılıklı tanınması olarak anlaşılmaktaydı. Delil elde edilmesine ilişkin olarak karşılıklılık ilkesi, delil talep eden devletin, yardımlaşma önerdiği konuda bir diğer devletin benzer talebini yerine getirmesine (</a:t>
            </a:r>
            <a:r>
              <a:rPr lang="tr-TR" sz="1800" dirty="0">
                <a:latin typeface="Arial"/>
                <a:ea typeface="ＭＳ Ｐゴシック"/>
                <a:cs typeface="Arial"/>
              </a:rPr>
              <a:t>veya yerine getireceğine dair taahhütte bulunmasına) </a:t>
            </a:r>
            <a:r>
              <a:rPr lang="tr-TR" sz="1800" dirty="0">
                <a:latin typeface="Times New Roman"/>
                <a:ea typeface="ＭＳ Ｐゴシック"/>
                <a:cs typeface="Times New Roman"/>
              </a:rPr>
              <a:t>yöneliktir.</a:t>
            </a:r>
            <a:endParaRPr lang="tr-TR" dirty="0">
              <a:latin typeface="Calibri"/>
              <a:cs typeface="Calibri"/>
            </a:endParaRPr>
          </a:p>
          <a:p>
            <a:pPr algn="just"/>
            <a:r>
              <a:rPr lang="tr-TR" sz="1800" dirty="0">
                <a:latin typeface="Times New Roman"/>
                <a:ea typeface="ＭＳ Ｐゴシック"/>
                <a:cs typeface="Times New Roman"/>
              </a:rPr>
              <a:t>        </a:t>
            </a:r>
            <a:endParaRPr lang="tr-TR" dirty="0">
              <a:cs typeface="Calibri"/>
            </a:endParaRPr>
          </a:p>
          <a:p>
            <a:pPr algn="just"/>
            <a:r>
              <a:rPr lang="tr-TR" sz="1800" dirty="0">
                <a:latin typeface="Times New Roman"/>
                <a:ea typeface="ＭＳ Ｐゴシック"/>
                <a:cs typeface="Times New Roman"/>
              </a:rPr>
              <a:t>Cezai konularda karşılıklı yardımlaşma veya karşılıklı </a:t>
            </a:r>
            <a:r>
              <a:rPr lang="tr-TR" sz="1800" i="1" dirty="0">
                <a:latin typeface="Times New Roman"/>
                <a:ea typeface="ＭＳ Ｐゴシック"/>
                <a:cs typeface="Times New Roman"/>
              </a:rPr>
              <a:t>adli </a:t>
            </a:r>
            <a:r>
              <a:rPr lang="tr-TR" sz="1800" dirty="0">
                <a:latin typeface="Times New Roman"/>
                <a:ea typeface="ＭＳ Ｐゴシック"/>
                <a:cs typeface="Times New Roman"/>
              </a:rPr>
              <a:t>yardımlaşma olarak anılan günümüz pratiği de bu ilkelerden türetilmiştir. Delillerin elde edilmesine ilişkin </a:t>
            </a:r>
            <a:r>
              <a:rPr lang="tr-TR" i="1" dirty="0">
                <a:latin typeface="Calibri"/>
                <a:ea typeface="ＭＳ Ｐゴシック"/>
                <a:cs typeface="Calibri"/>
              </a:rPr>
              <a:t>prosedür</a:t>
            </a:r>
            <a:r>
              <a:rPr lang="tr-TR" i="1" dirty="0">
                <a:ea typeface="ＭＳ Ｐゴシック"/>
                <a:cs typeface="Calibri"/>
              </a:rPr>
              <a:t> </a:t>
            </a:r>
            <a:r>
              <a:rPr lang="tr-TR" sz="1800" dirty="0">
                <a:latin typeface="Times New Roman"/>
                <a:ea typeface="ＭＳ Ｐゴシック"/>
                <a:cs typeface="Times New Roman"/>
              </a:rPr>
              <a:t>esasen nezaket temelli, karşılıklı </a:t>
            </a:r>
            <a:r>
              <a:rPr lang="tr-TR" i="1" dirty="0">
                <a:latin typeface="Calibri"/>
                <a:ea typeface="ＭＳ Ｐゴシック"/>
                <a:cs typeface="Calibri"/>
              </a:rPr>
              <a:t>istinabe</a:t>
            </a:r>
            <a:r>
              <a:rPr lang="tr-TR" i="1" dirty="0">
                <a:ea typeface="ＭＳ Ｐゴシック"/>
                <a:cs typeface="Calibri"/>
              </a:rPr>
              <a:t> talepleri</a:t>
            </a:r>
            <a:r>
              <a:rPr lang="tr-TR" sz="1800" dirty="0">
                <a:latin typeface="Times New Roman"/>
                <a:ea typeface="ＭＳ Ｐゴシック"/>
                <a:cs typeface="Times New Roman"/>
              </a:rPr>
              <a:t> sistemine dayanmaktaydı.</a:t>
            </a:r>
            <a:endParaRPr lang="tr-TR" sz="1800" b="0" i="0" u="none" strike="noStrike" baseline="0" dirty="0">
              <a:latin typeface="Times New Roman" panose="02020603050405020304" pitchFamily="18" charset="0"/>
              <a:cs typeface="Times New Roman"/>
            </a:endParaRPr>
          </a:p>
          <a:p>
            <a:pPr algn="just"/>
            <a:endParaRPr lang="tr-TR" sz="1800" dirty="0">
              <a:latin typeface="Times New Roman" panose="02020603050405020304" pitchFamily="18" charset="0"/>
              <a:cs typeface="Times New Roman"/>
            </a:endParaRPr>
          </a:p>
          <a:p>
            <a:pPr algn="just"/>
            <a:r>
              <a:rPr lang="tr-TR" sz="1800" dirty="0">
                <a:latin typeface="Times New Roman"/>
                <a:ea typeface="ＭＳ Ｐゴシック"/>
                <a:cs typeface="Times New Roman"/>
              </a:rPr>
              <a:t>Karşılıklı yardımlaşma süreci, yardımlaşma talep eden bir devlette meydana gelen ana eylemin, delilin bulunduğu diğer devlette de suç sayılması anlamına gelen </a:t>
            </a:r>
            <a:r>
              <a:rPr lang="tr-TR" sz="1800" i="1" dirty="0">
                <a:latin typeface="Times New Roman"/>
                <a:ea typeface="ＭＳ Ｐゴシック"/>
                <a:cs typeface="Times New Roman"/>
              </a:rPr>
              <a:t>çifte suçluluk</a:t>
            </a:r>
            <a:r>
              <a:rPr lang="tr-TR" sz="1800" dirty="0">
                <a:latin typeface="Times New Roman"/>
                <a:ea typeface="ＭＳ Ｐゴシック"/>
                <a:cs typeface="Times New Roman"/>
              </a:rPr>
              <a:t> uygulamasına dayanmaktadır. Çifte suçluluk, söz konusu eylemlerin tanımı ve unsurlarının eşleştirilmesi bağlamında dar yorumlanabileceği gibi, ilgili eylemin suç oluşturup oluşturmadığına bakmak suretiyle daha esnek bir biçimde de değerlendirilebilir. Çifte suçluluğun esnek yorumu </a:t>
            </a:r>
            <a:r>
              <a:rPr lang="tr-TR" sz="1800" i="1" dirty="0">
                <a:latin typeface="Times New Roman"/>
                <a:ea typeface="ＭＳ Ｐゴシック"/>
                <a:cs typeface="Times New Roman"/>
              </a:rPr>
              <a:t>eylem</a:t>
            </a:r>
            <a:r>
              <a:rPr lang="tr-TR" sz="1800" dirty="0">
                <a:latin typeface="Times New Roman"/>
                <a:ea typeface="ＭＳ Ｐゴシック"/>
                <a:cs typeface="Times New Roman"/>
              </a:rPr>
              <a:t> yorumu veya temeli olarak anılmaktadır.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2169749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Uzman, katılımcılara oturumun hedeflerini yani kapsamını aktarmalıdır. Katılımcılar oturumun amacının ne olduğunu ve oturum sonunda kendilerinden ne beklendiğini anlamalıdır.</a:t>
            </a:r>
          </a:p>
          <a:p>
            <a:endParaRPr lang="tr-TR" dirty="0">
              <a:ea typeface="ＭＳ Ｐゴシック"/>
              <a:cs typeface="Calibri"/>
            </a:endParaRPr>
          </a:p>
          <a:p>
            <a:r>
              <a:rPr lang="tr-TR" dirty="0">
                <a:ea typeface="ＭＳ Ｐゴシック"/>
                <a:cs typeface="Calibri"/>
              </a:rPr>
              <a:t>Uzman, katılımcılardan kaçının Avrupa Konseyi Hakimler ve Savcılar için Siber Suç Giriş Eğitimine katıldığını belirlemelidir.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3981703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just"/>
            <a:r>
              <a:rPr lang="tr-TR" dirty="0">
                <a:ea typeface="ＭＳ Ｐゴシック"/>
                <a:cs typeface="Calibri"/>
              </a:rPr>
              <a:t>Küreselleşme ve dünya genelinde artan hareketlilik sınır ötesi suçlar için de yeni olanaklar yaratmıştır. Bu sebeple karşılıklı adli yardımlaşma ve suçlu iadesi anlaşmaları sınır ötesi suçların önlenmesi için esastır.</a:t>
            </a:r>
          </a:p>
          <a:p>
            <a:pPr algn="just"/>
            <a:endParaRPr lang="tr-TR" dirty="0">
              <a:ea typeface="ＭＳ Ｐゴシック"/>
              <a:cs typeface="Calibri"/>
            </a:endParaRPr>
          </a:p>
          <a:p>
            <a:pPr algn="just"/>
            <a:r>
              <a:rPr lang="tr-TR" dirty="0">
                <a:ea typeface="ＭＳ Ｐゴシック"/>
                <a:cs typeface="Calibri"/>
              </a:rPr>
              <a:t>Karşılıklı adli yardımlaşma, farklı ülkeler arasında bilgi toplama ve alışverişi amacına yönelik bir işbirliği türüdür. Ülke makamları, diğer ülkenin ceza soruşturmasına veya yargılamasına yardımcı olmak için bir diğerinde bulunan delili isteyebilir veya bir diğer ülkeye delil temin edebilir.</a:t>
            </a:r>
            <a:endParaRPr lang="tr-TR" dirty="0">
              <a:cs typeface="Calibri"/>
            </a:endParaRPr>
          </a:p>
          <a:p>
            <a:pPr algn="just"/>
            <a:endParaRPr lang="tr-TR" dirty="0">
              <a:cs typeface="Calibri"/>
            </a:endParaRPr>
          </a:p>
          <a:p>
            <a:pPr algn="just"/>
            <a:r>
              <a:rPr lang="tr-TR" dirty="0">
                <a:ea typeface="ＭＳ Ｐゴシック"/>
                <a:cs typeface="Calibri"/>
              </a:rPr>
              <a:t>Karşılıklı adli yardımlaşmanın geleneksel aracı </a:t>
            </a:r>
            <a:r>
              <a:rPr lang="tr-TR" i="1" dirty="0">
                <a:ea typeface="ＭＳ Ｐゴシック"/>
                <a:cs typeface="Calibri"/>
              </a:rPr>
              <a:t>istinabe talepleridir</a:t>
            </a:r>
            <a:r>
              <a:rPr lang="tr-TR" dirty="0">
                <a:ea typeface="ＭＳ Ｐゴシック"/>
                <a:cs typeface="Calibri"/>
              </a:rPr>
              <a:t>, bunlar</a:t>
            </a:r>
            <a:r>
              <a:rPr lang="tr-TR" i="1" dirty="0">
                <a:ea typeface="ＭＳ Ｐゴシック"/>
                <a:cs typeface="Calibri"/>
              </a:rPr>
              <a:t> </a:t>
            </a:r>
            <a:r>
              <a:rPr lang="tr-TR" dirty="0">
                <a:ea typeface="ＭＳ Ｐゴシック"/>
                <a:cs typeface="Calibri"/>
              </a:rPr>
              <a:t>bir devletin yargı merciinin bir diğerinin yargı merciine yönelttiği, talebi alan yargı merciinin, talepte bulunan yargı merci adına, genellikle delil toplama, tanık ifadesi alma gibi bir veya birden fazla belirli eylemleri yürütmesinin istendiği resmi taleplerdir. Bu talepler geleneksel olarak diplomatik kanallar aracılığıyla iletilirler. Talepte bulunan devlet savcısının hazırladığı talep yetkili ulusal mahkeme tarafından onaylanır ve Dış İşleri Bakanlığı tarafından talebi alan devletin büyükelçiliğine iletilir </a:t>
            </a:r>
            <a:r>
              <a:rPr lang="tr-TR" dirty="0">
                <a:effectLst/>
                <a:ea typeface="ＭＳ Ｐゴシック"/>
                <a:cs typeface="Calibri"/>
              </a:rPr>
              <a:t>(</a:t>
            </a:r>
            <a:r>
              <a:rPr lang="tr-TR" dirty="0" err="1">
                <a:effectLst/>
                <a:ea typeface="ＭＳ Ｐゴシック"/>
                <a:cs typeface="Calibri"/>
              </a:rPr>
              <a:t>Funk</a:t>
            </a:r>
            <a:r>
              <a:rPr lang="tr-TR" dirty="0">
                <a:effectLst/>
                <a:ea typeface="ＭＳ Ｐゴシック"/>
                <a:cs typeface="Calibri"/>
              </a:rPr>
              <a:t>, 2014; Efrat </a:t>
            </a:r>
            <a:r>
              <a:rPr lang="tr-TR" dirty="0">
                <a:ea typeface="ＭＳ Ｐゴシック"/>
                <a:cs typeface="Calibri"/>
              </a:rPr>
              <a:t>ve </a:t>
            </a:r>
            <a:r>
              <a:rPr lang="tr-TR" dirty="0" err="1">
                <a:ea typeface="ＭＳ Ｐゴシック"/>
                <a:cs typeface="Calibri"/>
              </a:rPr>
              <a:t>Newman</a:t>
            </a:r>
            <a:r>
              <a:rPr lang="tr-TR" dirty="0">
                <a:effectLst/>
                <a:ea typeface="ＭＳ Ｐゴシック"/>
                <a:cs typeface="Calibri"/>
              </a:rPr>
              <a:t>, 2017). </a:t>
            </a:r>
            <a:r>
              <a:rPr lang="tr-TR" dirty="0">
                <a:ea typeface="ＭＳ Ｐゴシック"/>
                <a:cs typeface="Calibri"/>
              </a:rPr>
              <a:t>Büyükelçilik, talebi devletin yetkili yargı mercilerine gönderir. Talep tamamlandığında aynı prosedür tersine tekrarlanır. </a:t>
            </a:r>
          </a:p>
          <a:p>
            <a:pPr algn="just"/>
            <a:endParaRPr lang="tr-TR" dirty="0">
              <a:effectLst/>
              <a:cs typeface="Calibri"/>
            </a:endParaRPr>
          </a:p>
          <a:p>
            <a:pPr algn="just"/>
            <a:r>
              <a:rPr lang="tr-TR" dirty="0">
                <a:ea typeface="ＭＳ Ｐゴシック"/>
                <a:cs typeface="Calibri"/>
              </a:rPr>
              <a:t>Resmi antlaşmalar uluslararası işbirliği için daha sağlam bir dayanak sunar. İstinabe talepleri süreci zaman alıcıdır ve Karşılıklı Adli Yardımlaşma </a:t>
            </a:r>
            <a:r>
              <a:rPr lang="tr-TR" dirty="0" err="1">
                <a:ea typeface="ＭＳ Ｐゴシック"/>
                <a:cs typeface="Calibri"/>
              </a:rPr>
              <a:t>Antlaşmaları'na</a:t>
            </a:r>
            <a:r>
              <a:rPr lang="tr-TR" dirty="0">
                <a:ea typeface="ＭＳ Ｐゴシック"/>
                <a:cs typeface="Calibri"/>
              </a:rPr>
              <a:t> göre öngörülemez niteliktedir. Bu, büyük ölçüde istinabe talepleri uygulamasının, antlaşma temeli yerine mahkemeler arası nezaket temeline dayanmasından ileri gelmektedir. Bu sebeplerle savcılar, istinabe taleplerini yabancı ülkedeki delile ulaşmak için son çare olarak görmekte, bu yola yalnızca Karşılıklı Adli Yardımlaşma </a:t>
            </a:r>
            <a:r>
              <a:rPr lang="tr-TR" dirty="0" err="1">
                <a:ea typeface="ＭＳ Ｐゴシック"/>
                <a:cs typeface="Calibri"/>
              </a:rPr>
              <a:t>Antlaşmaları'nın</a:t>
            </a:r>
            <a:r>
              <a:rPr lang="tr-TR" dirty="0">
                <a:ea typeface="ＭＳ Ｐゴシック"/>
                <a:cs typeface="Calibri"/>
              </a:rPr>
              <a:t> mevcut olmadığı hallerde başvurmaktadır. </a:t>
            </a:r>
            <a:endParaRPr lang="tr-TR" dirty="0">
              <a:effectLst/>
              <a:cs typeface="Calibri"/>
            </a:endParaRPr>
          </a:p>
          <a:p>
            <a:pPr algn="just"/>
            <a:endParaRPr lang="tr-TR" dirty="0">
              <a:effectLst/>
              <a:cs typeface="Calibri"/>
            </a:endParaRPr>
          </a:p>
          <a:p>
            <a:pPr algn="just"/>
            <a:r>
              <a:rPr lang="tr-TR" dirty="0">
                <a:ea typeface="ＭＳ Ｐゴシック"/>
                <a:cs typeface="Calibri"/>
              </a:rPr>
              <a:t>İki taraflı antlaşmalar (iki ülke arasında) ise Devletler arasında, her iki tarafın da yükümlülüklerine ve beklentilerine yönelik daha yüksek bir kesinlik ile müzakere edilebilir. Ancak iki taraflı antlaşmaların müzakeresi, hazırlanması ve üzerinde anlaşmaya varılması maliyetli, zaman alıcı ve kaynak tüketici olabilir ve yer yüzündeki her ülke ile iki taraflı antlaşma imzalanması mümkün değildir.</a:t>
            </a:r>
            <a:endParaRPr lang="tr-TR" dirty="0">
              <a:effectLst/>
              <a:ea typeface="ＭＳ Ｐゴシック"/>
              <a:cs typeface="Calibri"/>
            </a:endParaRPr>
          </a:p>
          <a:p>
            <a:pPr algn="just"/>
            <a:endParaRPr lang="tr-TR" dirty="0">
              <a:cs typeface="Calibri"/>
            </a:endParaRPr>
          </a:p>
          <a:p>
            <a:pPr algn="just"/>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3748889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r>
              <a:rPr lang="tr-TR" dirty="0">
                <a:ea typeface="ＭＳ Ｐゴシック"/>
                <a:cs typeface="Calibri"/>
              </a:rPr>
              <a:t>Hukuk rejimlerinin ulusal ve uluslararası düzeyde uyumlaştırılması kritik öneme sahiptir. Benzer prosedürler ve mevzuat işbirliğini daha kolay ve hızlı kılar. Çok taraflı ve bölgesel antlaşmalar bu amaca hizmet eder.</a:t>
            </a:r>
          </a:p>
          <a:p>
            <a:pPr algn="just">
              <a:defRPr/>
            </a:pPr>
            <a:endParaRPr lang="tr-TR" dirty="0">
              <a:ea typeface="ＭＳ Ｐゴシック"/>
              <a:cs typeface="Calibri"/>
            </a:endParaRPr>
          </a:p>
          <a:p>
            <a:pPr algn="just">
              <a:defRPr/>
            </a:pPr>
            <a:r>
              <a:rPr lang="tr-TR" dirty="0">
                <a:ea typeface="ＭＳ Ｐゴシック"/>
                <a:cs typeface="Calibri"/>
              </a:rPr>
              <a:t>Karşılıklı adli yardımlaşma antlaşmaları artan ölçüde devletlerin, taleplerin gönderileceği ve böylece diplomatik kanallara alternatif oluşturacak merkezi bir idare (genellikle Adalet Bakanlığı) belirlemesini zorunlu kılmaktadır. Talepte bulunan devletin yargı mercileri böylece merkezi idare ile doğrudan iletişim kurabilecektir.</a:t>
            </a:r>
            <a:endParaRPr lang="tr-TR" dirty="0">
              <a:effectLst/>
              <a:cs typeface="Calibri"/>
            </a:endParaRPr>
          </a:p>
          <a:p>
            <a:pPr algn="just">
              <a:defRPr/>
            </a:pPr>
            <a:endParaRPr lang="tr-TR" dirty="0">
              <a:ea typeface="ＭＳ Ｐゴシック"/>
              <a:cs typeface="Calibri"/>
            </a:endParaRPr>
          </a:p>
          <a:p>
            <a:pPr algn="just">
              <a:defRPr/>
            </a:pPr>
            <a:r>
              <a:rPr lang="tr-TR" dirty="0">
                <a:ea typeface="ＭＳ Ｐゴシック"/>
                <a:cs typeface="Calibri"/>
              </a:rPr>
              <a:t>Günümüzde, daha doğrudan nitelikli kanallar gittikçe daha fazla kullanılmakta, bu sebeple talepte bulunan devletin bir memuru, talebini diğer devletin memuruna doğrudan gönderebilmektedir. Bu eğilim, ulusal merkezi idarenin, karşılıklı adli yardımlaşmanın daha etkili kılınması sürecindeki önemini göstermektedir.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2558112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a.)</a:t>
            </a:r>
            <a:endParaRPr lang="en-GB"/>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1522909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tr-TR" dirty="0">
                <a:ea typeface="ＭＳ Ｐゴシック"/>
                <a:cs typeface="Calibri"/>
              </a:rPr>
              <a:t>Budapeşte Sözleşmesi olarak bilinen Avrupa Konseyi </a:t>
            </a:r>
            <a:r>
              <a:rPr lang="tr-TR" b="1" dirty="0">
                <a:ea typeface="ＭＳ Ｐゴシック"/>
                <a:cs typeface="Calibri"/>
              </a:rPr>
              <a:t>Siber Suç Sözleşmesi </a:t>
            </a:r>
            <a:r>
              <a:rPr lang="tr-TR" dirty="0">
                <a:ea typeface="ＭＳ Ｐゴシック"/>
                <a:cs typeface="Calibri"/>
              </a:rPr>
              <a:t>(CETS No.185) konuya ilişkin bağlayıcı tek uluslararası tasarruftur. Siber suça karşı kapsamlı bir ulusal mevzuat geliştirmekte olan her ülke için bir kılavuz ve sözleşme tarafı devletler arasındaki uluslararası işbirliği için bir çerçeve niteliğindedir.</a:t>
            </a:r>
            <a:endParaRPr lang="tr-TR" dirty="0">
              <a:cs typeface="Calibri"/>
            </a:endParaRPr>
          </a:p>
          <a:p>
            <a:pPr algn="just"/>
            <a:endParaRPr lang="tr-TR" dirty="0">
              <a:ea typeface="ＭＳ Ｐゴシック"/>
              <a:cs typeface="Calibri"/>
            </a:endParaRPr>
          </a:p>
          <a:p>
            <a:pPr algn="just"/>
            <a:r>
              <a:rPr lang="tr-TR" dirty="0">
                <a:ea typeface="ＭＳ Ｐゴシック"/>
                <a:cs typeface="Calibri"/>
              </a:rPr>
              <a:t>Sözleşme özellikle, telif hakkı ihlali, bilgisayar destekli dolandırıcılık, çocuk pornografisi ve ağ güvenliği ihlalleri gibi internet ve diğer bilgisayar ağları aracılığıyla işlenen suçlara ilişkin ilk uluslararası antlaşmadır. Bilgisayar ağlarının aranması ve dinleme gibi bir dizi yetkiye ve prosedüre ilişkin kurallar da içerir. </a:t>
            </a:r>
            <a:endParaRPr lang="tr-TR" dirty="0">
              <a:cs typeface="Calibri"/>
            </a:endParaRPr>
          </a:p>
          <a:p>
            <a:pPr algn="just"/>
            <a:endParaRPr lang="tr-TR" dirty="0">
              <a:ea typeface="ＭＳ Ｐゴシック"/>
              <a:cs typeface="Calibri"/>
            </a:endParaRPr>
          </a:p>
          <a:p>
            <a:pPr algn="just"/>
            <a:r>
              <a:rPr lang="tr-TR" dirty="0">
                <a:ea typeface="ＭＳ Ｐゴシック"/>
                <a:cs typeface="Calibri"/>
              </a:rPr>
              <a:t>Temel hedefi, önsözünde belirtildiği üzere, özellikle uygun yasalar kabul ederek ve uluslararası işbirliğini teşvik ederek, siber suç karşısında toplumun korunmasını amaçlayan ortak bir ceza politikası geliştirmektir.</a:t>
            </a:r>
            <a:endParaRPr lang="tr-TR" dirty="0">
              <a:cs typeface="Calibri"/>
            </a:endParaRPr>
          </a:p>
          <a:p>
            <a:pPr algn="just"/>
            <a:endParaRPr lang="tr-TR" dirty="0">
              <a:cs typeface="Calibri"/>
            </a:endParaRPr>
          </a:p>
          <a:p>
            <a:pPr algn="just"/>
            <a:r>
              <a:rPr lang="tr-TR" dirty="0">
                <a:ea typeface="ＭＳ Ｐゴシック"/>
                <a:cs typeface="Calibri"/>
              </a:rPr>
              <a:t>Budapeşte Sözleşmesi, bilgisayar sistemleri aracılığıyla işlenen </a:t>
            </a:r>
            <a:r>
              <a:rPr lang="tr-TR" b="1" dirty="0">
                <a:ea typeface="ＭＳ Ｐゴシック"/>
                <a:cs typeface="Calibri"/>
              </a:rPr>
              <a:t>Yabancı Düşmanlığı ve Irkçılık Protokolü </a:t>
            </a:r>
            <a:r>
              <a:rPr lang="tr-TR" dirty="0">
                <a:ea typeface="ＭＳ Ｐゴシック"/>
                <a:cs typeface="Calibri"/>
              </a:rPr>
              <a:t>ile genişletilmiştir.</a:t>
            </a:r>
            <a:endParaRPr lang="tr-TR" b="1" dirty="0">
              <a:solidFill>
                <a:srgbClr val="696969"/>
              </a:solidFill>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1909059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r>
              <a:rPr lang="tr-TR" dirty="0">
                <a:latin typeface="Arial"/>
                <a:ea typeface="ＭＳ Ｐゴシック"/>
                <a:cs typeface="Arial"/>
              </a:rPr>
              <a:t>Sözleşme'nin III. Bölümü klasik suçlarla ve bilgisayar destekli suçlarla ilgili karşılıklı yardımlaşma ve suçlu iadesi hakkında kurallar içermektedir. Klasik karşılıklı yardımlaşma iki durumda öngörülmüştür: taraflar arasında uygulanabilir hukuki dayanak yoksunluğu (antlaşma, karşılıklı mevzuat vb.) - bu durumda Sözleşme kuralları uygulanır - ve böyle bir dayanak mevcutsa – yardımlaşma, yürürlükteki Sözleşme  düzenlemelerine tabidir. Bilgisayar suçlarına veya bilgisayar destekli suçlara özgü yardımlaşma her iki durumda da uygulanır ve ek bazı şartlara tabi olarak II. Bölümde düzenlenen aynı usul yetkilerini kapsar.</a:t>
            </a:r>
          </a:p>
          <a:p>
            <a:pPr algn="just">
              <a:defRPr/>
            </a:pPr>
            <a:endParaRPr lang="tr-TR" dirty="0">
              <a:latin typeface="Arial"/>
              <a:ea typeface="ＭＳ Ｐゴシック"/>
              <a:cs typeface="Arial"/>
            </a:endParaRPr>
          </a:p>
          <a:p>
            <a:pPr algn="just">
              <a:defRPr/>
            </a:pPr>
            <a:r>
              <a:rPr lang="tr-TR" dirty="0">
                <a:latin typeface="Arial"/>
                <a:ea typeface="ＭＳ Ｐゴシック"/>
                <a:cs typeface="Arial"/>
              </a:rPr>
              <a:t>Buna ek olarak III. Bölüm karşılıklı yardımlaşma gerektirmeyen (verilere rıza ile erişim veya verilerin kamuya açık olduğu haller) depolanmış bilgisayar verisine sınır ötesi erişimin özel bir türü ve taraflar arasında hızlı yardımlaşmanın sağlanması için 7/24 aktif bir ağın kuruluşu hakkında kurallar da içermektedir.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2806707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latin typeface="Arial"/>
                <a:ea typeface="ＭＳ Ｐゴシック"/>
                <a:cs typeface="Arial"/>
              </a:rPr>
              <a:t>Özel </a:t>
            </a:r>
            <a:r>
              <a:rPr lang="tr-TR" noProof="0">
                <a:latin typeface="Arial"/>
                <a:ea typeface="ＭＳ Ｐゴシック"/>
                <a:cs typeface="Arial"/>
              </a:rPr>
              <a:t>usul yetkilerinin </a:t>
            </a:r>
            <a:r>
              <a:rPr lang="tr-TR" noProof="0" dirty="0">
                <a:latin typeface="Arial"/>
                <a:ea typeface="ＭＳ Ｐゴシック"/>
                <a:cs typeface="Arial"/>
              </a:rPr>
              <a:t>amacı, bilgisayar destekli suçları ve elektronik delilleri içeren vakalarda etkili ve uyumlu bir uluslararası eylem için özel mekanizmalar öngörmektir.</a:t>
            </a:r>
          </a:p>
          <a:p>
            <a:endParaRPr lang="tr-TR" noProof="0" dirty="0">
              <a:latin typeface="Arial"/>
              <a:ea typeface="ＭＳ Ｐゴシック"/>
              <a:cs typeface="Arial"/>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3654986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a:t>Katılımcıların sorularına ayrılmıştır.</a:t>
            </a:r>
          </a:p>
          <a:p>
            <a:pPr marL="0" marR="0" lvl="0" indent="0" algn="l" defTabSz="457200">
              <a:lnSpc>
                <a:spcPct val="100000"/>
              </a:lnSpc>
              <a:spcBef>
                <a:spcPct val="30000"/>
              </a:spcBef>
              <a:spcAft>
                <a:spcPct val="0"/>
              </a:spcAft>
              <a:buClrTx/>
              <a:buSzTx/>
              <a:buFontTx/>
              <a:buNone/>
              <a:tabLst/>
              <a:defRPr/>
            </a:pPr>
            <a:endParaRPr lang="en-GB">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383497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Siber suça ilişkin bazı genel tanımlar.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1671132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ea typeface="ＭＳ Ｐゴシック"/>
                <a:cs typeface="Calibri"/>
              </a:rPr>
              <a:t>Avrupa Konseyi GLACY projesi, siber suça ve elektronik delillere ilişkin uluslararası işbirliği El Kitabı yayımlamıştır.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276176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lgn="just"/>
            <a:r>
              <a:rPr lang="tr-TR" sz="1800" dirty="0">
                <a:latin typeface="Arial"/>
                <a:ea typeface="ＭＳ Ｐゴシック"/>
                <a:cs typeface="Arial"/>
              </a:rPr>
              <a:t>Sözleşme'nin II. Bölümünün 1. Kesimi (maddi hukuk), bilgisayar suçları veya bilgisayar destekli suçlar alanında hem suç unsurlarını hem de bununla bağlantılı diğer kuralları düzenlemektedir: öncelikle 4 farklı kategoride 9 suç türünü tanımlamakta, ardından sorumluluk ve yaptırım konularını ele almaktadır. </a:t>
            </a:r>
          </a:p>
          <a:p>
            <a:pPr algn="just"/>
            <a:endParaRPr lang="tr-TR" sz="1800" dirty="0">
              <a:latin typeface="Arial"/>
              <a:ea typeface="ＭＳ Ｐゴシック"/>
              <a:cs typeface="Arial"/>
            </a:endParaRPr>
          </a:p>
          <a:p>
            <a:pPr algn="just"/>
            <a:r>
              <a:rPr lang="tr-TR" sz="1800" dirty="0">
                <a:latin typeface="Arial"/>
                <a:ea typeface="ＭＳ Ｐゴシック"/>
                <a:cs typeface="Arial"/>
              </a:rPr>
              <a:t>Bilgisayar verilerinin ve sistemlerinin gizliliğine, bütünlüğüne ve erişilebilirliğine karşı işlenen suçlar, bilgisayar sistemlerinin veya verilerin gizliliğini, bütünlüğünü ve erişilebilirliğini korumaya yönelik olarak tanımlanmıştır ve ağ tasarımına özgü meşru veya yaygın faaliyetleri veya meşru ve yaygın işlem uygulamalarını ve ticari uygulamaları suç olarak kabul etmez.</a:t>
            </a:r>
            <a:endParaRPr lang="tr-TR" sz="1800" dirty="0">
              <a:latin typeface="Arial"/>
              <a:cs typeface="Arial"/>
            </a:endParaRPr>
          </a:p>
          <a:p>
            <a:pPr algn="just"/>
            <a:endParaRPr lang="tr-TR" sz="1800" dirty="0">
              <a:latin typeface="Arial" panose="020B0604020202020204" pitchFamily="34" charset="0"/>
              <a:cs typeface="Arial"/>
            </a:endParaRPr>
          </a:p>
          <a:p>
            <a:pPr algn="just"/>
            <a:r>
              <a:rPr lang="tr-TR" sz="1800" dirty="0">
                <a:latin typeface="Arial"/>
                <a:ea typeface="ＭＳ Ｐゴシック"/>
                <a:cs typeface="Arial"/>
              </a:rPr>
              <a:t>Bilgisayar destekli suçlar çoğunlukla bilgisayar sisteminin kullanılması aracılığıyla işlenen adi suçlara ilişkindir. Çoğu devlet bu adi suçları kabul etmiştir ve mevcut hukukları, bilgisayar ağları ile ilgili durumları (örneğin bazı devletlerin mevcut çocuk pornografisi yasaları elektronik görüntüleri kapsamayabilir) da içerecek kapsamda olmayabilir. Bu sebeple devletler bu maddeleri uygularken, bilgisayar sistemlerini veya ağlarını içeren durumlara da uygulanıp uygulanmadığını belirlemek için önce kendi hukuklarını incelemelidir. Eğer mevcut suçlar bu faaliyetleri de kapsıyorsa, suç unsurlarının değiştirilmesine veya yeni suç tanımına gerek yoktur. </a:t>
            </a:r>
            <a:endParaRPr lang="tr-TR" sz="1800" b="0" i="0" u="none" strike="noStrike" baseline="0" dirty="0">
              <a:latin typeface="Arial" panose="020B0604020202020204" pitchFamily="34" charset="0"/>
              <a:cs typeface="Arial"/>
            </a:endParaRPr>
          </a:p>
          <a:p>
            <a:pPr algn="just"/>
            <a:endParaRPr lang="tr-TR" sz="1800" dirty="0">
              <a:latin typeface="Arial" panose="020B0604020202020204" pitchFamily="34" charset="0"/>
              <a:cs typeface="Arial"/>
            </a:endParaRPr>
          </a:p>
          <a:p>
            <a:pPr algn="just"/>
            <a:r>
              <a:rPr lang="tr-TR" sz="1800" dirty="0">
                <a:latin typeface="Arial"/>
                <a:ea typeface="ＭＳ Ｐゴシック"/>
                <a:cs typeface="Arial"/>
              </a:rPr>
              <a:t>Ancak bilgisayar ve bilgi teknolojilerinin sürekli dönüşüm geçiren yapısının ve günlük hayatta giderek artan kullanımının, bilgi ve iletişim teknolojilerinin (ICT) kullanımı veya istismarı aracılığıyla işlenen suçları arttırması ceza yargılamalarını da etkilemektedir. Yine de bu, günümüzde her suçun siber suç olduğu anlamına gelmemektedir.</a:t>
            </a:r>
            <a:endParaRPr lang="tr-TR" sz="1800" b="0" i="0" u="none" strike="noStrike" baseline="0" dirty="0">
              <a:latin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895371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Hakimler ve Savcılar için Siber Suç Giriş Eğitimi çerçevesinde Uluslararası İşbirliğinin temel kavramları hakkında katılımcılara bilgi verilmiştir. Bu oturumun birinci bölümü konuya ilişkin temel bilgilerin hatırlatılmasına ayrılmıştır.</a:t>
            </a:r>
            <a:endParaRPr lang="tr-TR" dirty="0">
              <a:cs typeface="Calibri"/>
            </a:endParaRPr>
          </a:p>
          <a:p>
            <a:endParaRPr lang="tr-TR" dirty="0">
              <a:cs typeface="Calibri"/>
            </a:endParaRPr>
          </a:p>
          <a:p>
            <a:r>
              <a:rPr lang="tr-TR" dirty="0">
                <a:ea typeface="ＭＳ Ｐゴシック"/>
                <a:cs typeface="Calibri"/>
              </a:rPr>
              <a:t>Ancak bazı katılımcılar giriş eğitimine katılmamış olabilir. Uzman, bu ihtimali göz önünde bulundurmalı ve bu oturumda ilgili eğitimde ele alınan en önemli ilkeleri tekrar etmeye hazır olmalıdır.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1787182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tr-TR" sz="1800" dirty="0">
                <a:latin typeface="Arial"/>
                <a:ea typeface="ＭＳ Ｐゴシック"/>
                <a:cs typeface="Arial"/>
              </a:rPr>
              <a:t>Slayt, Avrupa Konseyi Siber Suç Sözleşmesi'nde düzenlendiği üzere suç eylemlerini kategorileri içerisinde grafik olarak sunmaktadır.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1827418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dirty="0">
                <a:ea typeface="ＭＳ Ｐゴシック"/>
                <a:cs typeface="Calibri"/>
              </a:rPr>
              <a:t>Dijital veya elektronik delil, dava tarafının duruşmada sunabileceği, dijital olarak saklanmış veya iletilmiş ispat gücüne sahip her türlü bilgidir. Dijital delilin mahkemede kabulüne ilişkin olarak mahkeme delilin, davayla ilgisinin bulunup bulunmadığına, orijinal, kulaktan dolma, kopyasının kabul edilebilir veya orijinalinin gerekli olup olmadığına karar verecektir. </a:t>
            </a:r>
          </a:p>
          <a:p>
            <a:pPr algn="just"/>
            <a:endParaRPr lang="tr-TR" dirty="0">
              <a:ea typeface="ＭＳ Ｐゴシック"/>
              <a:cs typeface="Calibri"/>
            </a:endParaRPr>
          </a:p>
          <a:p>
            <a:pPr algn="just"/>
            <a:r>
              <a:rPr lang="tr-TR" dirty="0">
                <a:ea typeface="ＭＳ Ｐゴシック"/>
                <a:cs typeface="Calibri"/>
              </a:rPr>
              <a:t>Dijital delil kullanımı son yıllarda giderek artmakta, mahkemeler e-postaların, dijital fotoğrafların, bankamatik işlem özetlerinin, kelime işlemci belgelerinin, anlık ileti geçmişlerinin, muhasebe programlarında kaydedilmiş dosyaların, elektronik çizelgelerin, internet tarayıcı geçmişlerinin, veri tabanlarının, bilgisayar belleği içeriklerinin, bilgisayar yedeklemelerinin, bilgisayar çıktılarının, Küresel Konum Belirleme takiplerinin, elektronik otel odası girişlerinin ve dijital video veya ses dosyalarının kullanımına izin vermektedir.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1895341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dirty="0">
                <a:latin typeface="Arial"/>
                <a:ea typeface="ＭＳ Ｐゴシック"/>
                <a:cs typeface="Arial"/>
              </a:rPr>
              <a:t>Elektronik delil, bilgisayar ve çevre birimleri, bilgisayar ağları, taşınabilir telefonlar, dijital kameralar ve (veri saklama cihazları da dahil olmak üzere) diğer taşınabilir ekipmanlar gibi elektronik aletler ile türeyebildiği gibi internet üzerinden de türetilebilir.</a:t>
            </a:r>
          </a:p>
          <a:p>
            <a:pPr algn="just"/>
            <a:endParaRPr lang="tr-TR" dirty="0">
              <a:latin typeface="Arial"/>
              <a:ea typeface="ＭＳ Ｐゴシック"/>
              <a:cs typeface="Arial"/>
            </a:endParaRPr>
          </a:p>
          <a:p>
            <a:pPr algn="just"/>
            <a:r>
              <a:rPr lang="tr-TR" dirty="0">
                <a:latin typeface="Arial"/>
                <a:ea typeface="ＭＳ Ｐゴシック"/>
                <a:cs typeface="Arial"/>
              </a:rPr>
              <a:t>Bunların içerisindeki bilgi, bağımsız fiziki bir forma sahip değildir. Ancak pek çok açıdan elektronik delil, delili yargılama prosedürleri sırasında sunan tarafın, suçun işlendiği tarihte aynı koşullara tabi olması ve fiile ilişkin bilgiyi yansıttığını göstermekle yükümlü olması bakımından klasik delilden çok da farklı değildir. Başka bir deyişle taraflar delil üzerinde hiçbir değişikliğin veya eklemenin yapılmadığını veya delilin silinmediğini göstermekle yükümlüdür.</a:t>
            </a:r>
          </a:p>
          <a:p>
            <a:pPr algn="just"/>
            <a:endParaRPr lang="tr-TR" dirty="0">
              <a:latin typeface="Arial"/>
              <a:ea typeface="ＭＳ Ｐゴシック"/>
              <a:cs typeface="Arial"/>
            </a:endParaRPr>
          </a:p>
          <a:p>
            <a:pPr algn="just"/>
            <a:r>
              <a:rPr lang="tr-TR" dirty="0">
                <a:latin typeface="Arial"/>
                <a:ea typeface="ＭＳ Ｐゴシック"/>
                <a:cs typeface="Arial"/>
              </a:rPr>
              <a:t>Elektronik olarak saklanan her türlü verinin ve bilginin </a:t>
            </a:r>
            <a:r>
              <a:rPr lang="tr-TR" dirty="0" err="1">
                <a:latin typeface="Arial"/>
                <a:ea typeface="ＭＳ Ｐゴシック"/>
                <a:cs typeface="Arial"/>
              </a:rPr>
              <a:t>gayrimaddi</a:t>
            </a:r>
            <a:r>
              <a:rPr lang="tr-TR" dirty="0">
                <a:latin typeface="Arial"/>
                <a:ea typeface="ＭＳ Ｐゴシック"/>
                <a:cs typeface="Arial"/>
              </a:rPr>
              <a:t> niteliği, klasik delil türlerine göre manipülasyona ve tahrifata daha açık olması sonucunu doğurmaktadır. Bu husus adalet sistemlerinde özel zorluklar yaratmış, delillerin bütünlüğünün korunması amacıyla verilerin özel bir şekilde ele alınması gerekmiştir. </a:t>
            </a:r>
            <a:endParaRPr lang="tr-TR" dirty="0">
              <a:effectLst/>
              <a:latin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2344051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err="1"/>
              <a:t>b.</a:t>
            </a:r>
            <a:r>
              <a:rPr lang="en-US"/>
              <a:t>)</a:t>
            </a:r>
            <a:endParaRPr lang="en-GB"/>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15229091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ea typeface="ＭＳ Ｐゴシック"/>
                <a:cs typeface="Calibri"/>
              </a:rPr>
              <a:t>Ceza yargılaması boyunca elektronik delil, bulunması, elde edilmesi, analiz edilmesi ve kullanılması bakımından benzer ancak çok daha önemli zorluklar taşımaktadır. Sonaki slaytlar bu zorlukların önemli yönlerini ele almaktadır.</a:t>
            </a:r>
            <a:endParaRPr lang="en-US"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3221580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dirty="0">
                <a:ea typeface="ＭＳ Ｐゴシック"/>
                <a:cs typeface="Calibri"/>
              </a:rPr>
              <a:t>Hız, elektronik delilin bulunması ve elde edilmesi bakımından kritiktir. Farklı ülkelerin elektronik delilleri tutma ve depolama ile ilgili farklı kuralları mevcuttur. Bazı ülkelerde veri saklama rejimi bulunurken bazılarında böyle bir rejim bulunmamaktadır. Her halükarda elektronik delile süresiz erişimin mümkün olmayacağı akılda tutulmalıdır. Aksine elektronik delilin güvence altına alınması için mümkün olan en kısa sürede harekete geçilmelidir.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2430995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dirty="0">
                <a:ea typeface="ＭＳ Ｐゴシック"/>
                <a:cs typeface="Calibri"/>
              </a:rPr>
              <a:t>Zaman, siber suç soruşturması ve elektronik delilin bulunması ve elde edilmesi süreçlerinin önemli bir parçası olarak ihmal edilebilir. Dünyada 24 zaman dilimi bulunur ve azami saat farkı 12 saati bulabilir. Dinamik IP adresi kullanıcısı açısından bir saniyenin bile büyük fark yaratabileceği göz önünde bulundurulduğunda, suç eyleminin gerçekleştiği kesin zamanın doğru bir biçimde belirlenmesi kritik öneme sahiptir.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35062156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dirty="0">
                <a:ea typeface="ＭＳ Ｐゴシック"/>
                <a:cs typeface="Calibri"/>
              </a:rPr>
              <a:t>Elektronik delil bir kaynağa dayanır. Kaynak, bir insan tarafından kullanılan bilgisayar programının yürütülmesidir. Sonradan sanık olacak gerçek şüphelinin tespiti için bunlar arasında bağlantı kurulmalıdır. En önemli husus bu sürecin yürürlükteki hukuk uyarınca yürütülmesidir. Aksi takdirde tüm yargılama, birinci veya ikinci derece temyiz aşamalarında geçersiz kılınabilir.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28974555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dirty="0">
                <a:ea typeface="ＭＳ Ｐゴシック"/>
                <a:cs typeface="Calibri"/>
              </a:rPr>
              <a:t>2020 yılı itibariyle dünyada 195 ülke ve farklı hukuk sistemleri mevcuttur. Ceza adaleti sistemleri karmaşıktır ve günümüzde </a:t>
            </a:r>
            <a:r>
              <a:rPr lang="tr-TR" dirty="0" err="1">
                <a:ea typeface="ＭＳ Ｐゴシック"/>
                <a:cs typeface="Calibri"/>
              </a:rPr>
              <a:t>Anglo-Sakson</a:t>
            </a:r>
            <a:r>
              <a:rPr lang="tr-TR" dirty="0">
                <a:ea typeface="ＭＳ Ｐゴシック"/>
                <a:cs typeface="Calibri"/>
              </a:rPr>
              <a:t> veya Kıta Avrupası gibi klasik sistemler dışında, farklı sistemlerin farklı prosedürlerini bir araya getiren melez sistemler de mevcuttur. Uluslararası işbirliği açısından bu olgu dikkate alınmalı ve incelenmelidir.</a:t>
            </a:r>
          </a:p>
          <a:p>
            <a:pPr algn="just"/>
            <a:endParaRPr lang="tr-TR"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34384957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c.)</a:t>
            </a:r>
            <a:endParaRPr lang="en-GB"/>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3420656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dirty="0">
                <a:ea typeface="ＭＳ Ｐゴシック"/>
                <a:cs typeface="Calibri"/>
              </a:rPr>
              <a:t>Zor sorular esasında cezai konularda karşılıklı adli yardımlaşmayla ilgili temel sorulardır. Uzman, bunları, gelecek prosedürlere giriş niteliğinde sunabilir.</a:t>
            </a:r>
          </a:p>
          <a:p>
            <a:pPr algn="just"/>
            <a:endParaRPr lang="tr-TR" dirty="0">
              <a:cs typeface="Calibri"/>
            </a:endParaRPr>
          </a:p>
          <a:p>
            <a:pPr algn="just"/>
            <a:r>
              <a:rPr lang="tr-TR" dirty="0">
                <a:ea typeface="ＭＳ Ｐゴシック"/>
                <a:cs typeface="Calibri"/>
              </a:rPr>
              <a:t>Karşılıklı adli yardımlaşma prosedürlerinde, ulusal soruşturmalarda olduğu gibi, yetkili makamlar, bölgesel yargı yetkisi, makam içerisindeki yetki veya işlemi yapan makam veya makamların yetkisi hakkında sorularla karşı karşıya kalabilir. Pek çok ülkede suçun işlendiği yer, yetki kuralları için belirleyici unsurdur.</a:t>
            </a:r>
          </a:p>
          <a:p>
            <a:pPr algn="just"/>
            <a:endParaRPr lang="tr-TR" dirty="0">
              <a:ea typeface="ＭＳ Ｐゴシック"/>
              <a:cs typeface="Calibri"/>
            </a:endParaRPr>
          </a:p>
          <a:p>
            <a:pPr algn="just"/>
            <a:r>
              <a:rPr lang="tr-TR" dirty="0">
                <a:ea typeface="ＭＳ Ｐゴシック"/>
                <a:cs typeface="Calibri"/>
              </a:rPr>
              <a:t>Katılımcılar, ulusal sınırları aşan soruşturmaların bazı zorluklar doğurduğunun bilincinde olmalıdır. Sınır ötesi soruşturma yürütme gerekliliği veya giriş eğitiminin elektronik delil oturumunda açıklandığı üzere "bulut" ortamında saklanan verilere erişim gibi sınırlayıcı faktörler söz konusu olabilir.</a:t>
            </a:r>
            <a:endParaRPr lang="tr-TR" dirty="0">
              <a:cs typeface="Calibri"/>
            </a:endParaRPr>
          </a:p>
          <a:p>
            <a:pPr algn="just"/>
            <a:endParaRPr lang="en-US"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35057198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Sonraki slaytlar günümüz uluslararası işbirliği yöntemlerinin bazı yönlerini açıklamaktadır.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35995352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a:ea typeface="ＭＳ Ｐゴシック"/>
                <a:cs typeface="Calibri"/>
              </a:rPr>
              <a:t>Resmi işbirliği uluslararası işbirliğinin en geçerli türüdür. Olumlu ve olumsuz yönleri vardır.</a:t>
            </a:r>
          </a:p>
          <a:p>
            <a:pPr algn="just"/>
            <a:endParaRPr lang="tr-TR" noProof="0" dirty="0">
              <a:cs typeface="Calibri"/>
            </a:endParaRPr>
          </a:p>
          <a:p>
            <a:pPr algn="just"/>
            <a:r>
              <a:rPr lang="tr-TR" noProof="0" dirty="0">
                <a:ea typeface="ＭＳ Ｐゴシック"/>
                <a:cs typeface="Calibri"/>
              </a:rPr>
              <a:t>Ancak olumsuz yönleri olumlu yönlere göre daha baskındır ve bunlar günümüzde çözümden çok sorun oluşturmaktadırlar.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20696757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a:ea typeface="ＭＳ Ｐゴシック"/>
                <a:cs typeface="Calibri"/>
              </a:rPr>
              <a:t>Yarı resmi işbirliğine daha çok kolluk teşkilatları arasında ve kovuşturma sürecinde başvurulmaktadır çünkü doğrudan veya bağlantılı bir dizi yetkili makamın onayı veya talimatına gerek olmaksızın resmi bir biçimde ortaya konan iletişim kanalları kullanılmaktadır. </a:t>
            </a:r>
          </a:p>
          <a:p>
            <a:pPr algn="just"/>
            <a:endParaRPr lang="tr-TR" noProof="0" dirty="0">
              <a:cs typeface="Calibri"/>
            </a:endParaRPr>
          </a:p>
          <a:p>
            <a:pPr algn="just"/>
            <a:r>
              <a:rPr lang="tr-TR" noProof="0" dirty="0">
                <a:ea typeface="ＭＳ Ｐゴシック"/>
                <a:cs typeface="Calibri"/>
              </a:rPr>
              <a:t>Ancak delilin kabul edilebilirliği, yargılamanın ileriki aşamalarında sorun teşkil edebilir.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en-US"/>
          </a:p>
        </p:txBody>
      </p:sp>
    </p:spTree>
    <p:extLst>
      <p:ext uri="{BB962C8B-B14F-4D97-AF65-F5344CB8AC3E}">
        <p14:creationId xmlns:p14="http://schemas.microsoft.com/office/powerpoint/2010/main" val="14418754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a:ea typeface="ＭＳ Ｐゴシック"/>
                <a:cs typeface="Calibri"/>
              </a:rPr>
              <a:t>Resmi olmayan işbirliği genellikle ulusal ve uluslararası düzeyde yürütülen tüm siber suç soruşturmalarının başlangıcını oluşturur.</a:t>
            </a:r>
          </a:p>
          <a:p>
            <a:pPr algn="just"/>
            <a:endParaRPr lang="tr-TR" noProof="0" dirty="0">
              <a:cs typeface="Calibri"/>
            </a:endParaRPr>
          </a:p>
          <a:p>
            <a:pPr algn="just"/>
            <a:r>
              <a:rPr lang="tr-TR" noProof="0" dirty="0">
                <a:ea typeface="ＭＳ Ｐゴシック"/>
                <a:cs typeface="Calibri"/>
              </a:rPr>
              <a:t>Ancak dikkate alınması gereken pek çok olumsuz yönü vardır.</a:t>
            </a:r>
            <a:endParaRPr lang="tr-TR" noProof="0"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49</a:t>
            </a:fld>
            <a:endParaRPr lang="en-US"/>
          </a:p>
        </p:txBody>
      </p:sp>
    </p:spTree>
    <p:extLst>
      <p:ext uri="{BB962C8B-B14F-4D97-AF65-F5344CB8AC3E}">
        <p14:creationId xmlns:p14="http://schemas.microsoft.com/office/powerpoint/2010/main" val="1148764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Siber suçun uluslararası yönüyle ilgili kamu-özel sektör işbirliği, soruşturmanın ve dava aşamasının çok büyük öneme sahip bileşenlerinden biridir. Bilgi-iletişim teknolojileri (ICT) ile ilgili hizmetler sunan özel sektör, suçu soruşturanlar, savcılar ve yargıçlar için en önemli bilgiyi ellerinde bulunduran temel aktörlerdir. </a:t>
            </a:r>
          </a:p>
          <a:p>
            <a:endParaRPr lang="tr-TR" dirty="0">
              <a:ea typeface="ＭＳ Ｐゴシック"/>
              <a:cs typeface="Calibri"/>
            </a:endParaRPr>
          </a:p>
          <a:p>
            <a:r>
              <a:rPr lang="tr-TR" dirty="0">
                <a:ea typeface="ＭＳ Ｐゴシック"/>
                <a:cs typeface="Calibri"/>
              </a:rPr>
              <a:t>Bu aktörlerle işbirliği, eğer delilin hızlı bir şekilde bulunması ve elde edilmesi amaçlanıyorsa, işbirliğinin hızlandırılması ve daha kesin ve yararlı kılınması açısından çok büyük öneme sahiptir. Böylece hukuki sınırlar içerisinde, böyle bir işbirliği tüm yönleriyle ele alınmalı ve yalnızca zorlayıcı tedbirler ve talimatlar temelinde değil fakat aynı zamanda gönüllü anlaşmalar ve benzer işbirliği yöntemleri temelinde de kurulabilmelidir.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50</a:t>
            </a:fld>
            <a:endParaRPr lang="en-US"/>
          </a:p>
        </p:txBody>
      </p:sp>
    </p:spTree>
    <p:extLst>
      <p:ext uri="{BB962C8B-B14F-4D97-AF65-F5344CB8AC3E}">
        <p14:creationId xmlns:p14="http://schemas.microsoft.com/office/powerpoint/2010/main" val="38339506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a:ea typeface="ＭＳ Ｐゴシック"/>
                <a:cs typeface="Calibri"/>
              </a:rPr>
              <a:t>Bu çalışma için sunum dosyasında ek dokümanlar sunulmuştur. Bu oturumun amacı katılımcıların ilgili vaka olgularını analiz etmelerini ve bu olguları, varılan sonuçların sunulmasında, uluslararası adli yardımlaşmaya ilişkin Budapeşte Sözleşmesi maddelerine dayanarak desteklemelerini sağlamaktır.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53</a:t>
            </a:fld>
            <a:endParaRPr lang="en-US"/>
          </a:p>
        </p:txBody>
      </p:sp>
    </p:spTree>
    <p:extLst>
      <p:ext uri="{BB962C8B-B14F-4D97-AF65-F5344CB8AC3E}">
        <p14:creationId xmlns:p14="http://schemas.microsoft.com/office/powerpoint/2010/main" val="22482014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ea typeface="ＭＳ Ｐゴシック"/>
                <a:cs typeface="Calibri"/>
              </a:rPr>
              <a:t>Uzman, katılımcılarla oturum hedeflerine ulaşılıp ulaşılmadığını değerlendirmelidir.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59</a:t>
            </a:fld>
            <a:endParaRPr lang="en-US"/>
          </a:p>
        </p:txBody>
      </p:sp>
    </p:spTree>
    <p:extLst>
      <p:ext uri="{BB962C8B-B14F-4D97-AF65-F5344CB8AC3E}">
        <p14:creationId xmlns:p14="http://schemas.microsoft.com/office/powerpoint/2010/main" val="2499964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Siber suç fenomenine uygun bir yaklaşım kabul etmeye çalışan pek çok uluslararası örgüt mevcuttur. Bahsi geçen altı örgüt en önemli araçlara ve girişimlere sahip olanlardır.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63188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İNTERPOL üyelik tabanının, hedeflerinin ve siber suç programlarının kısa tanımı.</a:t>
            </a:r>
          </a:p>
          <a:p>
            <a:pPr marL="0" marR="0" lvl="0" indent="0" algn="l" defTabSz="457200">
              <a:lnSpc>
                <a:spcPct val="100000"/>
              </a:lnSpc>
              <a:spcBef>
                <a:spcPct val="30000"/>
              </a:spcBef>
              <a:spcAft>
                <a:spcPct val="0"/>
              </a:spcAft>
              <a:buClrTx/>
              <a:buSzTx/>
              <a:buFontTx/>
              <a:buNone/>
              <a:tabLst/>
              <a:defRPr/>
            </a:pPr>
            <a:endParaRPr lang="tr-TR" dirty="0">
              <a:cs typeface="Calibri"/>
            </a:endParaRPr>
          </a:p>
          <a:p>
            <a:r>
              <a:rPr lang="tr-TR" dirty="0">
                <a:ea typeface="ＭＳ Ｐゴシック"/>
                <a:cs typeface="Calibri"/>
                <a:hlinkClick r:id="rId3"/>
              </a:rPr>
              <a:t>Genel sekreterlik</a:t>
            </a:r>
            <a:r>
              <a:rPr lang="tr-TR" dirty="0">
                <a:ea typeface="ＭＳ Ｐゴシック"/>
                <a:cs typeface="Calibri"/>
              </a:rPr>
              <a:t> bir dizi suçla mücadelede günlük faaliyetleri koordine eder. </a:t>
            </a:r>
            <a:r>
              <a:rPr lang="tr-TR" dirty="0">
                <a:ea typeface="ＭＳ Ｐゴシック"/>
                <a:cs typeface="Calibri"/>
                <a:hlinkClick r:id="rId4"/>
              </a:rPr>
              <a:t>Genel Sekreter </a:t>
            </a:r>
            <a:r>
              <a:rPr lang="tr-TR" dirty="0">
                <a:ea typeface="ＭＳ Ｐゴシック"/>
                <a:cs typeface="Calibri"/>
              </a:rPr>
              <a:t>tarafından yönetilen birim, polis ve sivil personelden oluşmaktadır, merkezi Lyon'da, küresel </a:t>
            </a:r>
            <a:r>
              <a:rPr lang="tr-TR" dirty="0" err="1">
                <a:ea typeface="ＭＳ Ｐゴシック"/>
                <a:cs typeface="Calibri"/>
              </a:rPr>
              <a:t>inovasyon</a:t>
            </a:r>
            <a:r>
              <a:rPr lang="tr-TR" dirty="0">
                <a:ea typeface="ＭＳ Ｐゴシック"/>
                <a:cs typeface="Calibri"/>
              </a:rPr>
              <a:t> kompleksi ise Singapur'da bulunur ve çeşitli bölgelerde uydu ofisleri mevcuttur.</a:t>
            </a:r>
            <a:endParaRPr lang="tr-TR" dirty="0">
              <a:cs typeface="Calibri"/>
            </a:endParaRPr>
          </a:p>
          <a:p>
            <a:endParaRPr lang="tr-TR" dirty="0">
              <a:cs typeface="Calibri"/>
            </a:endParaRPr>
          </a:p>
          <a:p>
            <a:r>
              <a:rPr lang="tr-TR" dirty="0">
                <a:ea typeface="ＭＳ Ｐゴシック"/>
                <a:cs typeface="Calibri"/>
              </a:rPr>
              <a:t>Her ülkede bulunan İNTERPOL </a:t>
            </a:r>
            <a:r>
              <a:rPr lang="tr-TR" dirty="0">
                <a:ea typeface="ＭＳ Ｐゴシック"/>
                <a:cs typeface="Calibri"/>
                <a:hlinkClick r:id="rId5"/>
              </a:rPr>
              <a:t>Ulusal Merkez Bürosu (NCB)</a:t>
            </a:r>
            <a:r>
              <a:rPr lang="tr-TR" dirty="0">
                <a:ea typeface="ＭＳ Ｐゴシック"/>
                <a:cs typeface="Calibri"/>
              </a:rPr>
              <a:t>, Genel Sekreterliğin ve diğer ulusal merkez bürolarının merkezi iletişim noktasıdır. Ulusal Merkez Bürosu, yerel polis memurları tarafından yönetilir ve genellikle ilgili bakanlık içerisinde yer alır.</a:t>
            </a:r>
          </a:p>
          <a:p>
            <a:endParaRPr lang="tr-TR" dirty="0">
              <a:cs typeface="Calibri"/>
            </a:endParaRPr>
          </a:p>
          <a:p>
            <a:r>
              <a:rPr lang="tr-TR" dirty="0">
                <a:ea typeface="ＭＳ Ｐゴシック"/>
                <a:cs typeface="Calibri"/>
              </a:rPr>
              <a:t>Yönetim organı </a:t>
            </a:r>
            <a:r>
              <a:rPr lang="tr-TR" dirty="0">
                <a:ea typeface="ＭＳ Ｐゴシック"/>
                <a:cs typeface="Calibri"/>
                <a:hlinkClick r:id="rId6"/>
              </a:rPr>
              <a:t>Genel Kurul</a:t>
            </a:r>
            <a:r>
              <a:rPr lang="tr-TR" dirty="0">
                <a:ea typeface="ＭＳ Ｐゴシック"/>
                <a:cs typeface="Calibri"/>
              </a:rPr>
              <a:t>’dur ve yılda bir defa tüm ülkeleri, karar almak üzere bir araya getirir.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390961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Avrupa Birliği siber suçun önlenmesi için önemli kaynaklar ayırmaktadır. Avrupa Birliği hukuk çerçevesi yürürlüktedir ve güncel siber suç tehditleri ve eğilimleri doğrultusunda gelişme halindedir.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2690183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just"/>
            <a:r>
              <a:rPr lang="tr-TR" dirty="0">
                <a:ea typeface="ＭＳ Ｐゴシック"/>
                <a:cs typeface="Calibri"/>
              </a:rPr>
              <a:t>EUROPOL, AB üye devletleri ve işbirliği sözleşmesi imzalayan diğer ülkeler arasındaki polisten polise işbirliği konusunda önemli bir kolaylaştırıcı görev üstlenmiştir.</a:t>
            </a:r>
          </a:p>
          <a:p>
            <a:pPr algn="just"/>
            <a:endParaRPr lang="tr-TR" dirty="0">
              <a:ea typeface="ＭＳ Ｐゴシック"/>
              <a:cs typeface="Calibri"/>
            </a:endParaRPr>
          </a:p>
          <a:p>
            <a:pPr algn="just"/>
            <a:r>
              <a:rPr lang="tr-TR" dirty="0">
                <a:ea typeface="ＭＳ Ｐゴシック"/>
                <a:cs typeface="Calibri"/>
              </a:rPr>
              <a:t>Merkezi Hollanda'nın Lahey kentindedir ve 27 AB üye devletine, terörizm, siber suç ve diğer ağır ve organize suç türleri ile mücadelelerinde destek sağlar. AB üyesi olmayan diğer pek çok devlet ve uluslararası örgüt ile birlikte çalışır. </a:t>
            </a:r>
            <a:endParaRPr lang="tr-TR" dirty="0">
              <a:cs typeface="Calibri"/>
            </a:endParaRPr>
          </a:p>
          <a:p>
            <a:pPr algn="just"/>
            <a:endParaRPr lang="tr-TR" dirty="0">
              <a:cs typeface="Calibri"/>
            </a:endParaRPr>
          </a:p>
          <a:p>
            <a:pPr algn="just"/>
            <a:r>
              <a:rPr lang="tr-TR" dirty="0">
                <a:ea typeface="ＭＳ Ｐゴシック"/>
                <a:cs typeface="Calibri"/>
              </a:rPr>
              <a:t>EUROPOL bir dizi nitelikli hizmet sağlamakta ve aşağıdaki işlevleri görmektedir:</a:t>
            </a:r>
            <a:endParaRPr lang="tr-TR" dirty="0">
              <a:cs typeface="Calibri"/>
            </a:endParaRPr>
          </a:p>
          <a:p>
            <a:pPr algn="just">
              <a:buFont typeface="Arial" panose="020B0604020202020204" pitchFamily="34" charset="0"/>
              <a:buChar char="•"/>
            </a:pPr>
            <a:r>
              <a:rPr lang="tr-TR" dirty="0">
                <a:ea typeface="ＭＳ Ｐゴシック"/>
                <a:cs typeface="Calibri"/>
              </a:rPr>
              <a:t>kolluk teşkilatı faaliyetleri için destek merkezi;</a:t>
            </a:r>
          </a:p>
          <a:p>
            <a:pPr algn="just">
              <a:buFont typeface="Arial" panose="020B0604020202020204" pitchFamily="34" charset="0"/>
              <a:buChar char="•"/>
            </a:pPr>
            <a:r>
              <a:rPr lang="tr-TR" dirty="0">
                <a:ea typeface="ＭＳ Ｐゴシック"/>
                <a:cs typeface="Calibri"/>
              </a:rPr>
              <a:t>suç faaliyetlerine ilişkin bilgi merkezi;</a:t>
            </a:r>
          </a:p>
          <a:p>
            <a:pPr algn="just">
              <a:buFont typeface="Arial" panose="020B0604020202020204" pitchFamily="34" charset="0"/>
              <a:buChar char="•"/>
            </a:pPr>
            <a:r>
              <a:rPr lang="tr-TR" dirty="0">
                <a:ea typeface="ＭＳ Ｐゴシック"/>
                <a:cs typeface="Calibri"/>
              </a:rPr>
              <a:t>kolluk teşkilatı uzmanlık merkezi.</a:t>
            </a:r>
          </a:p>
          <a:p>
            <a:pPr algn="just"/>
            <a:endParaRPr lang="tr-TR" b="1" dirty="0">
              <a:cs typeface="Calibri"/>
            </a:endParaRPr>
          </a:p>
          <a:p>
            <a:pPr algn="just"/>
            <a:r>
              <a:rPr lang="tr-TR" b="1" dirty="0">
                <a:ea typeface="ＭＳ Ｐゴシック"/>
                <a:cs typeface="Calibri"/>
              </a:rPr>
              <a:t>SAYILARLA EUROPOL</a:t>
            </a:r>
            <a:endParaRPr lang="tr-TR" dirty="0">
              <a:cs typeface="Calibri"/>
            </a:endParaRPr>
          </a:p>
          <a:p>
            <a:pPr algn="just">
              <a:buFont typeface="Arial" panose="020B0604020202020204" pitchFamily="34" charset="0"/>
              <a:buChar char="•"/>
            </a:pPr>
            <a:r>
              <a:rPr lang="tr-TR" dirty="0">
                <a:ea typeface="ＭＳ Ｐゴシック"/>
                <a:cs typeface="Calibri"/>
              </a:rPr>
              <a:t>1000'in üzerinde personel </a:t>
            </a:r>
          </a:p>
          <a:p>
            <a:pPr algn="just">
              <a:buFont typeface="Arial" panose="020B0604020202020204" pitchFamily="34" charset="0"/>
              <a:buChar char="•"/>
            </a:pPr>
            <a:r>
              <a:rPr lang="tr-TR" dirty="0">
                <a:ea typeface="ＭＳ Ｐゴシック"/>
                <a:cs typeface="Calibri"/>
              </a:rPr>
              <a:t>220 </a:t>
            </a:r>
            <a:r>
              <a:rPr lang="tr-TR" dirty="0" err="1">
                <a:ea typeface="ＭＳ Ｐゴシック"/>
                <a:cs typeface="Calibri"/>
              </a:rPr>
              <a:t>Europol</a:t>
            </a:r>
            <a:r>
              <a:rPr lang="tr-TR" dirty="0">
                <a:ea typeface="ＭＳ Ｐゴシック"/>
                <a:cs typeface="Calibri"/>
              </a:rPr>
              <a:t> İrtibat Görevlisi</a:t>
            </a:r>
          </a:p>
          <a:p>
            <a:pPr algn="just">
              <a:buFont typeface="Arial" panose="020B0604020202020204" pitchFamily="34" charset="0"/>
              <a:buChar char="•"/>
            </a:pPr>
            <a:r>
              <a:rPr lang="tr-TR" dirty="0">
                <a:ea typeface="ＭＳ Ｐゴシック"/>
                <a:cs typeface="Calibri"/>
              </a:rPr>
              <a:t>Yaklaşık 100 suç analisti</a:t>
            </a:r>
            <a:endParaRPr lang="tr-TR" dirty="0">
              <a:cs typeface="Calibri"/>
            </a:endParaRPr>
          </a:p>
          <a:p>
            <a:pPr algn="just">
              <a:buFont typeface="Arial" panose="020B0604020202020204" pitchFamily="34" charset="0"/>
              <a:buChar char="•"/>
            </a:pPr>
            <a:r>
              <a:rPr lang="tr-TR" dirty="0">
                <a:ea typeface="ＭＳ Ｐゴシック"/>
                <a:cs typeface="Calibri"/>
              </a:rPr>
              <a:t>Her yıl 40 000 uluslararası soruşturmaya destek</a:t>
            </a:r>
          </a:p>
          <a:p>
            <a:pPr algn="just">
              <a:buFont typeface="Arial" panose="020B0604020202020204" pitchFamily="34" charset="0"/>
              <a:buChar char="•"/>
            </a:pPr>
            <a:endParaRPr lang="tr-TR" dirty="0">
              <a:cs typeface="Calibri"/>
            </a:endParaRPr>
          </a:p>
          <a:p>
            <a:pPr algn="just"/>
            <a:r>
              <a:rPr lang="tr-TR" dirty="0">
                <a:ea typeface="ＭＳ Ｐゴシック"/>
                <a:cs typeface="Calibri"/>
              </a:rPr>
              <a:t>Faaliyetleri analize dayanmaktadır. EUROPOL, AB içerisindeki suç eylemleri ve terör hakkında kapsamlı, ileriye dönük analizler sunan düzenli değerlendirmeler yapmaktadır. Bunlara aşağıdakiler de dahildir:</a:t>
            </a:r>
          </a:p>
          <a:p>
            <a:pPr algn="just"/>
            <a:endParaRPr lang="tr-TR" dirty="0">
              <a:cs typeface="Calibri"/>
            </a:endParaRPr>
          </a:p>
          <a:p>
            <a:pPr algn="just">
              <a:buFont typeface="Arial" panose="020B0604020202020204" pitchFamily="34" charset="0"/>
              <a:buChar char="•"/>
            </a:pPr>
            <a:r>
              <a:rPr lang="tr-TR" dirty="0">
                <a:ea typeface="ＭＳ Ｐゴシック"/>
                <a:cs typeface="Calibri"/>
                <a:hlinkClick r:id="rId3"/>
              </a:rPr>
              <a:t>EU Serious and Organised Crime Threat Assessment (SOCTA)</a:t>
            </a:r>
            <a:r>
              <a:rPr lang="tr-TR" dirty="0">
                <a:ea typeface="ＭＳ Ｐゴシック"/>
                <a:cs typeface="Calibri"/>
              </a:rPr>
              <a:t> (AB Ağır ve Organize Suç Tehdidi Değerlendirmesi - SOCT): Avrupa kolluk teşkilatı topluluğuna ve karar makamlarına, ağır ve organize suçlarla ilgili gelişmeler ve tehditler hakkında güncel bilgiler sunar.</a:t>
            </a:r>
          </a:p>
          <a:p>
            <a:pPr algn="just">
              <a:buFont typeface="Arial" panose="020B0604020202020204" pitchFamily="34" charset="0"/>
              <a:buChar char="•"/>
            </a:pPr>
            <a:r>
              <a:rPr lang="tr-TR" dirty="0">
                <a:ea typeface="ＭＳ Ｐゴシック"/>
                <a:cs typeface="Calibri"/>
                <a:hlinkClick r:id="rId4"/>
              </a:rPr>
              <a:t>EU Terrorism Situation and Trend Report (TE-SAT)</a:t>
            </a:r>
            <a:r>
              <a:rPr lang="tr-TR" dirty="0">
                <a:ea typeface="ＭＳ Ｐゴシック"/>
                <a:cs typeface="Calibri"/>
              </a:rPr>
              <a:t> (AB Terörizmin Durumu ve Eğilimler Raporu – TE-SAT): Avrupa Birliği'nde terörizmin durumu ile ilgili detaylı rapor sunar.</a:t>
            </a:r>
          </a:p>
          <a:p>
            <a:pPr algn="just">
              <a:buFont typeface="Arial" panose="020B0604020202020204" pitchFamily="34" charset="0"/>
              <a:buChar char="•"/>
            </a:pPr>
            <a:r>
              <a:rPr lang="tr-TR" dirty="0">
                <a:ea typeface="ＭＳ Ｐゴシック"/>
                <a:cs typeface="Calibri"/>
                <a:hlinkClick r:id="rId5"/>
              </a:rPr>
              <a:t>Internet Organised Crime Threat Assessment (IOCTA)</a:t>
            </a:r>
            <a:r>
              <a:rPr lang="tr-TR" dirty="0">
                <a:ea typeface="ＭＳ Ｐゴシック"/>
                <a:cs typeface="Calibri"/>
              </a:rPr>
              <a:t> (Organize İnternet Suçları Tehdidi Değerlendirmesi - </a:t>
            </a:r>
            <a:r>
              <a:rPr lang="tr-TR" dirty="0" err="1">
                <a:ea typeface="ＭＳ Ｐゴシック"/>
                <a:cs typeface="Calibri"/>
              </a:rPr>
              <a:t>iOCTA</a:t>
            </a:r>
            <a:r>
              <a:rPr lang="tr-TR" dirty="0">
                <a:ea typeface="ＭＳ Ｐゴシック"/>
                <a:cs typeface="Calibri"/>
              </a:rPr>
              <a:t>): Siber suçla ilgili ana bulguları, yeni tehditleri ve gelişmeleri raporlar.</a:t>
            </a:r>
          </a:p>
          <a:p>
            <a:pPr algn="just">
              <a:buFont typeface="Arial" panose="020B0604020202020204" pitchFamily="34" charset="0"/>
              <a:buChar char="•"/>
            </a:pPr>
            <a:r>
              <a:rPr lang="tr-TR" dirty="0">
                <a:ea typeface="ＭＳ Ｐゴシック"/>
                <a:cs typeface="Calibri"/>
                <a:hlinkClick r:id="rId6"/>
              </a:rPr>
              <a:t>Europol Review</a:t>
            </a:r>
            <a:r>
              <a:rPr lang="tr-TR" dirty="0">
                <a:ea typeface="ＭＳ Ｐゴシック"/>
                <a:cs typeface="Calibri"/>
              </a:rPr>
              <a:t>, (</a:t>
            </a:r>
            <a:r>
              <a:rPr lang="tr-TR" dirty="0" err="1">
                <a:ea typeface="ＭＳ Ｐゴシック"/>
                <a:cs typeface="Calibri"/>
              </a:rPr>
              <a:t>Europol</a:t>
            </a:r>
            <a:r>
              <a:rPr lang="tr-TR" dirty="0">
                <a:ea typeface="ＭＳ Ｐゴシック"/>
                <a:cs typeface="Calibri"/>
              </a:rPr>
              <a:t> Değerlendirmesi): Ajansın ve ortaklarının suçla mücadelede kaydettiği ilerlemeleri detaylı bir biçimde ortaya koyan yıllık bir yayındır.</a:t>
            </a:r>
          </a:p>
          <a:p>
            <a:pPr algn="just"/>
            <a:endParaRPr lang="tr-TR" dirty="0">
              <a:cs typeface="Calibri"/>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tr-TR" b="1" noProof="0" dirty="0" err="1"/>
              <a:t>Europol</a:t>
            </a:r>
            <a:r>
              <a:rPr lang="tr-TR" b="1" noProof="0" dirty="0"/>
              <a:t>,</a:t>
            </a:r>
            <a:r>
              <a:rPr lang="tr-TR" noProof="0" dirty="0"/>
              <a:t> </a:t>
            </a:r>
            <a:r>
              <a:rPr lang="tr-TR" b="1" noProof="0" dirty="0"/>
              <a:t>Avrupa Siber Suç Merkezi’ni (EC3) 2013 yılında</a:t>
            </a:r>
            <a:r>
              <a:rPr lang="tr-TR" noProof="0" dirty="0"/>
              <a:t>, AB’de </a:t>
            </a:r>
            <a:r>
              <a:rPr lang="tr-TR" dirty="0">
                <a:ea typeface="ＭＳ Ｐゴシック"/>
                <a:cs typeface="Calibri"/>
              </a:rPr>
              <a:t>siber suça karşı kolluk teşkilatı cevabını güçlendirmek ve böylece Avrupa yurttaşlarının, işletmelerinin ve hükümetlerinin çevrim içi suçtan korunmasına destek sağlamak için </a:t>
            </a:r>
            <a:r>
              <a:rPr lang="tr-TR" b="1" dirty="0">
                <a:ea typeface="ＭＳ Ｐゴシック"/>
                <a:cs typeface="Calibri"/>
              </a:rPr>
              <a:t>kurmuştur</a:t>
            </a:r>
            <a:r>
              <a:rPr lang="tr-TR" dirty="0">
                <a:ea typeface="ＭＳ Ｐゴシック"/>
                <a:cs typeface="Calibri"/>
              </a:rPr>
              <a:t>. Kurulduğu tarihten bu yana EC3 siber suçla mücadeleye önemli katkılar yapmıştır: sansasyonel onlarca operasyon içerisinde yer almış, yüzlerce tutuklama sonucu veren olay yerinde operasyon desteği için hazır bulunmuş ve büyük bir çoğunluğu kasti eylemler olduğu anlaşılan yüz binlerce dosya analiz etmiştir.</a:t>
            </a:r>
          </a:p>
          <a:p>
            <a:pPr algn="just"/>
            <a:endParaRPr lang="tr-TR" dirty="0">
              <a:cs typeface="Calibri"/>
            </a:endParaRPr>
          </a:p>
          <a:p>
            <a:pPr algn="just"/>
            <a:r>
              <a:rPr lang="tr-TR" dirty="0"/>
              <a:t>Her yıl EC3 </a:t>
            </a:r>
            <a:r>
              <a:rPr lang="tr-TR" dirty="0">
                <a:ea typeface="ＭＳ Ｐゴシック"/>
                <a:cs typeface="Calibri"/>
                <a:hlinkClick r:id="rId5"/>
              </a:rPr>
              <a:t>Internet Organised Crime Threat Assessment (IOCTA)</a:t>
            </a:r>
            <a:r>
              <a:rPr lang="tr-TR" dirty="0">
                <a:ea typeface="ＭＳ Ｐゴシック"/>
                <a:cs typeface="Calibri"/>
              </a:rPr>
              <a:t> (Organize İnternet Suçları Tehdidi Değerlendirmesi - </a:t>
            </a:r>
            <a:r>
              <a:rPr lang="tr-TR" dirty="0" err="1">
                <a:ea typeface="ＭＳ Ｐゴシック"/>
                <a:cs typeface="Calibri"/>
              </a:rPr>
              <a:t>iOCTA</a:t>
            </a:r>
            <a:r>
              <a:rPr lang="tr-TR" dirty="0">
                <a:ea typeface="ＭＳ Ｐゴシック"/>
                <a:cs typeface="Calibri"/>
              </a:rPr>
              <a:t>) </a:t>
            </a:r>
            <a:r>
              <a:rPr lang="tr-TR" dirty="0"/>
              <a:t>kapsamında siber suçlar alanında doğan tehditlere ve gelişmelere ve temel bulgulara ilişkin stratejik raporunu yayımlamaktadır. </a:t>
            </a:r>
            <a:r>
              <a:rPr lang="tr-TR" dirty="0">
                <a:ea typeface="ＭＳ Ｐゴシック"/>
                <a:cs typeface="Calibri"/>
              </a:rPr>
              <a:t>IOCTA siber suçun ne denli geniş ve çeşitli olduğunu ve EC3’ün, siber suça karşı </a:t>
            </a:r>
            <a:r>
              <a:rPr lang="tr-TR" dirty="0" err="1">
                <a:ea typeface="ＭＳ Ｐゴシック"/>
                <a:cs typeface="Calibri"/>
              </a:rPr>
              <a:t>Europol</a:t>
            </a:r>
            <a:r>
              <a:rPr lang="tr-TR" dirty="0">
                <a:ea typeface="ＭＳ Ｐゴシック"/>
                <a:cs typeface="Calibri"/>
              </a:rPr>
              <a:t> ve Avrupa Birliği tepkisindeki anahtar rolünü göstermektedir. EC3 </a:t>
            </a:r>
            <a:r>
              <a:rPr lang="tr-TR" dirty="0">
                <a:ea typeface="ＭＳ Ｐゴシック"/>
                <a:cs typeface="Calibri"/>
                <a:hlinkClick r:id="rId7"/>
              </a:rPr>
              <a:t>sibersuçla </a:t>
            </a:r>
            <a:r>
              <a:rPr lang="tr-TR" dirty="0">
                <a:ea typeface="ＭＳ Ｐゴシック"/>
                <a:cs typeface="Calibri"/>
              </a:rPr>
              <a:t>mücadelede üç yönlü yaklaşım benimsemiştir: adli bilim, strateji ve operasyonlar.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1759410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just"/>
            <a:r>
              <a:rPr lang="tr-TR" dirty="0">
                <a:ea typeface="ＭＳ Ｐゴシック"/>
                <a:cs typeface="Calibri"/>
              </a:rPr>
              <a:t>EUROJUST, üye devlet otoriteleri arasında cezai konularda adli yardımlaşma konusuna eğilen bir Avrupa Birliği ajansıdır. Merkezi Lahey, Hollanda'da bulunur.</a:t>
            </a:r>
          </a:p>
          <a:p>
            <a:pPr algn="just"/>
            <a:endParaRPr lang="tr-TR" dirty="0">
              <a:cs typeface="Calibri"/>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tr-TR" dirty="0">
                <a:ea typeface="ＭＳ Ｐゴシック"/>
                <a:cs typeface="Calibri"/>
              </a:rPr>
              <a:t>Avrupa Birliği Konseyi, 46 sayılı Sonuç çerçevesinde her bir üye devletin, kendi hukuk sistemi uyarınca bağımsız ulusal savcılarından, yargıçlarından veya aynı yetkiye sahip polis memurlarından oluşan bir birimin (</a:t>
            </a:r>
            <a:r>
              <a:rPr lang="tr-TR" dirty="0" err="1">
                <a:ea typeface="ＭＳ Ｐゴシック"/>
                <a:cs typeface="Calibri"/>
              </a:rPr>
              <a:t>Eurojust</a:t>
            </a:r>
            <a:r>
              <a:rPr lang="tr-TR" dirty="0">
                <a:ea typeface="ＭＳ Ｐゴシック"/>
                <a:cs typeface="Calibri"/>
              </a:rPr>
              <a:t>) kurulmasını kararlaştırmıştır.</a:t>
            </a:r>
          </a:p>
          <a:p>
            <a:pPr algn="just"/>
            <a:endParaRPr lang="tr-TR" dirty="0">
              <a:cs typeface="Calibri"/>
            </a:endParaRPr>
          </a:p>
          <a:p>
            <a:pPr algn="just"/>
            <a:r>
              <a:rPr lang="tr-TR" dirty="0">
                <a:ea typeface="ＭＳ Ｐゴシック"/>
                <a:cs typeface="Calibri"/>
              </a:rPr>
              <a:t>14 Aralık 2000 tarihinde Pro-</a:t>
            </a:r>
            <a:r>
              <a:rPr lang="tr-TR" dirty="0" err="1">
                <a:ea typeface="ＭＳ Ｐゴシック"/>
                <a:cs typeface="Calibri"/>
              </a:rPr>
              <a:t>Eurojust</a:t>
            </a:r>
            <a:r>
              <a:rPr lang="tr-TR" dirty="0">
                <a:ea typeface="ＭＳ Ｐゴシック"/>
                <a:cs typeface="Calibri"/>
              </a:rPr>
              <a:t> adında Brüksel'de Konsey binasında faaliyet gösteren geçici bir adli işbirliği birimi kurulmuştur. Ulusal üyeler o zaman ulusal temsilci adını taşımaktaydı (</a:t>
            </a:r>
            <a:r>
              <a:rPr lang="tr-TR" dirty="0" err="1">
                <a:ea typeface="ＭＳ Ｐゴシック"/>
                <a:cs typeface="Calibri"/>
              </a:rPr>
              <a:t>national</a:t>
            </a:r>
            <a:r>
              <a:rPr lang="tr-TR" dirty="0">
                <a:ea typeface="ＭＳ Ｐゴシック"/>
                <a:cs typeface="Calibri"/>
              </a:rPr>
              <a:t> </a:t>
            </a:r>
            <a:r>
              <a:rPr lang="tr-TR" dirty="0" err="1">
                <a:ea typeface="ＭＳ Ｐゴシック"/>
                <a:cs typeface="Calibri"/>
              </a:rPr>
              <a:t>correspondent</a:t>
            </a:r>
            <a:r>
              <a:rPr lang="tr-TR" dirty="0">
                <a:ea typeface="ＭＳ Ｐゴシック"/>
                <a:cs typeface="Calibri"/>
              </a:rPr>
              <a:t>). Burası tüm üye devlet savcıları için bir deneme olarak, </a:t>
            </a:r>
            <a:r>
              <a:rPr lang="tr-TR" dirty="0" err="1">
                <a:ea typeface="ＭＳ Ｐゴシック"/>
                <a:cs typeface="Calibri"/>
              </a:rPr>
              <a:t>Eurojust</a:t>
            </a:r>
            <a:r>
              <a:rPr lang="tr-TR" dirty="0">
                <a:ea typeface="ＭＳ Ｐゴシック"/>
                <a:cs typeface="Calibri"/>
              </a:rPr>
              <a:t> ilkelerinin test edilip onaylandığı </a:t>
            </a:r>
            <a:r>
              <a:rPr lang="tr-TR" dirty="0" err="1">
                <a:ea typeface="ＭＳ Ｐゴシック"/>
                <a:cs typeface="Calibri"/>
              </a:rPr>
              <a:t>Eurojust'ın</a:t>
            </a:r>
            <a:r>
              <a:rPr lang="tr-TR" dirty="0">
                <a:ea typeface="ＭＳ Ｐゴシック"/>
                <a:cs typeface="Calibri"/>
              </a:rPr>
              <a:t> selefi bir birim niteliğindeydi. Pro-</a:t>
            </a:r>
            <a:r>
              <a:rPr lang="tr-TR" dirty="0" err="1">
                <a:ea typeface="ＭＳ Ｐゴシック"/>
                <a:cs typeface="Calibri"/>
              </a:rPr>
              <a:t>Eurojust</a:t>
            </a:r>
            <a:r>
              <a:rPr lang="tr-TR" dirty="0">
                <a:ea typeface="ＭＳ Ｐゴシック"/>
                <a:cs typeface="Calibri"/>
              </a:rPr>
              <a:t> faaliyetlerine 1 Mart 2001 tarihinde başlamıştır.</a:t>
            </a:r>
          </a:p>
          <a:p>
            <a:pPr algn="just"/>
            <a:endParaRPr lang="tr-TR" dirty="0">
              <a:cs typeface="Calibri"/>
            </a:endParaRPr>
          </a:p>
          <a:p>
            <a:pPr algn="just"/>
            <a:r>
              <a:rPr lang="tr-TR" dirty="0">
                <a:ea typeface="ＭＳ Ｐゴシック"/>
                <a:cs typeface="Calibri"/>
              </a:rPr>
              <a:t>Avrupa Birliği Konseyi 2008 yılının Aralık ayında onaylanan </a:t>
            </a:r>
            <a:r>
              <a:rPr lang="tr-TR" dirty="0" err="1">
                <a:ea typeface="ＭＳ Ｐゴシック"/>
                <a:cs typeface="Calibri"/>
              </a:rPr>
              <a:t>Eurojust'ın</a:t>
            </a:r>
            <a:r>
              <a:rPr lang="tr-TR" dirty="0">
                <a:ea typeface="ＭＳ Ｐゴシック"/>
                <a:cs typeface="Calibri"/>
              </a:rPr>
              <a:t> Güçlendirilmesine ilişkin yeni Konsey Kararı'nı kabul etmiş ve Karar 4 Haziran 2009 tarihinde yayımlanmıştır. Yeni Konsey kararının amacı </a:t>
            </a:r>
            <a:r>
              <a:rPr lang="tr-TR" dirty="0" err="1">
                <a:ea typeface="ＭＳ Ｐゴシック"/>
                <a:cs typeface="Calibri"/>
              </a:rPr>
              <a:t>Eurojust'ın</a:t>
            </a:r>
            <a:r>
              <a:rPr lang="tr-TR" dirty="0">
                <a:ea typeface="ＭＳ Ｐゴシック"/>
                <a:cs typeface="Calibri"/>
              </a:rPr>
              <a:t> operasyon kapasitesini güçlendirmek, ilgili taraflar arasındaki bilgi alışverişini arttırmak, ulusal makamlar ile </a:t>
            </a:r>
            <a:r>
              <a:rPr lang="tr-TR" dirty="0" err="1">
                <a:ea typeface="ＭＳ Ｐゴシック"/>
                <a:cs typeface="Calibri"/>
              </a:rPr>
              <a:t>Eurojust</a:t>
            </a:r>
            <a:r>
              <a:rPr lang="tr-TR" dirty="0">
                <a:ea typeface="ＭＳ Ｐゴシック"/>
                <a:cs typeface="Calibri"/>
              </a:rPr>
              <a:t> arasındaki işbirliğini geliştirmek ve ortaklar ve üçüncü ülkeler ile ilişkiler kurmak ve bu ilişkileri güçlendirmektir.</a:t>
            </a:r>
          </a:p>
          <a:p>
            <a:pPr algn="just"/>
            <a:endParaRPr lang="tr-TR" dirty="0">
              <a:cs typeface="Calibri"/>
            </a:endParaRPr>
          </a:p>
          <a:p>
            <a:pPr algn="just"/>
            <a:r>
              <a:rPr lang="tr-TR" dirty="0">
                <a:ea typeface="ＭＳ Ｐゴシック"/>
                <a:cs typeface="Calibri"/>
              </a:rPr>
              <a:t>Lizbon Antlaşması'nın 85. maddesi </a:t>
            </a:r>
            <a:r>
              <a:rPr lang="tr-TR" dirty="0" err="1">
                <a:ea typeface="ＭＳ Ｐゴシック"/>
                <a:cs typeface="Calibri"/>
              </a:rPr>
              <a:t>Eurojust</a:t>
            </a:r>
            <a:r>
              <a:rPr lang="tr-TR" dirty="0">
                <a:ea typeface="ＭＳ Ｐゴシック"/>
                <a:cs typeface="Calibri"/>
              </a:rPr>
              <a:t> ile ilgili önemli bir bölüm içermektedir ve </a:t>
            </a:r>
            <a:r>
              <a:rPr lang="tr-TR" dirty="0" err="1">
                <a:ea typeface="ＭＳ Ｐゴシック"/>
                <a:cs typeface="Calibri"/>
              </a:rPr>
              <a:t>Eurojust</a:t>
            </a:r>
            <a:r>
              <a:rPr lang="tr-TR" dirty="0">
                <a:ea typeface="ＭＳ Ｐゴシック"/>
                <a:cs typeface="Calibri"/>
              </a:rPr>
              <a:t> misyonunu '</a:t>
            </a:r>
            <a:r>
              <a:rPr lang="tr-TR" i="1" dirty="0">
                <a:ea typeface="ＭＳ Ｐゴシック"/>
                <a:cs typeface="Calibri"/>
              </a:rPr>
              <a:t>[…] iki veya daha fazla üye devleti etkileyen ağır suçlara ilişkin soruşturmalardan ve kovuşturmalardan sorumlu ulusal makamlar arasında koordinasyonu ve işbirliğini desteklemek ve güçlendirmek' </a:t>
            </a:r>
            <a:r>
              <a:rPr lang="tr-TR" dirty="0">
                <a:ea typeface="ＭＳ Ｐゴシック"/>
                <a:cs typeface="Calibri"/>
              </a:rPr>
              <a:t>olarak tanımlamaktadır.</a:t>
            </a:r>
            <a:endParaRPr lang="tr-TR" i="1" dirty="0">
              <a:cs typeface="Calibri"/>
            </a:endParaRPr>
          </a:p>
          <a:p>
            <a:pPr algn="just"/>
            <a:endParaRPr lang="tr-TR" i="1" dirty="0">
              <a:cs typeface="Calibri"/>
            </a:endParaRPr>
          </a:p>
          <a:p>
            <a:pPr algn="just"/>
            <a:r>
              <a:rPr lang="tr-TR" dirty="0">
                <a:ea typeface="ＭＳ Ｐゴシック"/>
                <a:cs typeface="Calibri"/>
              </a:rPr>
              <a:t>2013 yılının Temmuz ayında Avrupa Komisyonu 2002 yılında kurulduğu haliyle </a:t>
            </a:r>
            <a:r>
              <a:rPr lang="tr-TR" dirty="0" err="1">
                <a:ea typeface="ＭＳ Ｐゴシック"/>
                <a:cs typeface="Calibri"/>
              </a:rPr>
              <a:t>Eurojust'ın</a:t>
            </a:r>
            <a:r>
              <a:rPr lang="tr-TR" dirty="0">
                <a:ea typeface="ＭＳ Ｐゴシック"/>
                <a:cs typeface="Calibri"/>
              </a:rPr>
              <a:t> hukuki halefi olarak 'yeni bir Adli İşbirliğini Geliştirme Ajansı için tek ve yenilenmiş bir hukuki çerçeve' sağlamak için </a:t>
            </a:r>
            <a:r>
              <a:rPr lang="tr-TR" dirty="0" err="1">
                <a:ea typeface="ＭＳ Ｐゴシック"/>
                <a:cs typeface="Calibri"/>
              </a:rPr>
              <a:t>Eurojust</a:t>
            </a:r>
            <a:r>
              <a:rPr lang="tr-TR" dirty="0">
                <a:ea typeface="ＭＳ Ｐゴシック"/>
                <a:cs typeface="Calibri"/>
              </a:rPr>
              <a:t> Tüzüğü tasarısını Avrupa Parlamentosuna ve Konseye sunmuştur. </a:t>
            </a:r>
            <a:endParaRPr lang="tr-TR" dirty="0">
              <a:cs typeface="Calibri"/>
            </a:endParaRPr>
          </a:p>
          <a:p>
            <a:pPr algn="just"/>
            <a:endParaRPr lang="tr-TR" dirty="0">
              <a:ea typeface="ＭＳ Ｐゴシック"/>
              <a:cs typeface="Calibri"/>
            </a:endParaRPr>
          </a:p>
          <a:p>
            <a:pPr algn="just"/>
            <a:r>
              <a:rPr lang="tr-TR" dirty="0">
                <a:ea typeface="ＭＳ Ｐゴシック"/>
                <a:cs typeface="Calibri"/>
              </a:rPr>
              <a:t>Kapsamlı müzakereler sonrası Avrupa Parlamentosu ve Konsey, 2018 yılının Kasım ayında </a:t>
            </a:r>
            <a:r>
              <a:rPr lang="tr-TR" b="1" i="1" dirty="0">
                <a:ea typeface="ＭＳ Ｐゴシック"/>
                <a:cs typeface="Calibri"/>
                <a:hlinkClick r:id="rId3"/>
              </a:rPr>
              <a:t>Avrupa Birliği Adli İşbirliğini Geliştirme Ajansı Hakkında Tüzük'ü </a:t>
            </a:r>
            <a:r>
              <a:rPr lang="tr-TR" dirty="0">
                <a:ea typeface="ＭＳ Ｐゴシック"/>
                <a:cs typeface="Calibri"/>
              </a:rPr>
              <a:t>kabul etmiştir. Tüzük yeni bir yönetim sistemi kurmakta, </a:t>
            </a:r>
            <a:r>
              <a:rPr lang="tr-TR" dirty="0" err="1">
                <a:ea typeface="ＭＳ Ｐゴシック"/>
                <a:cs typeface="Calibri"/>
              </a:rPr>
              <a:t>Eurojust</a:t>
            </a:r>
            <a:r>
              <a:rPr lang="tr-TR" dirty="0">
                <a:ea typeface="ＭＳ Ｐゴシック"/>
                <a:cs typeface="Calibri"/>
              </a:rPr>
              <a:t> ile Avrupa Savcılığı Ofisi arasındaki ilişkiye açıklık getirmekte, yeni bir veri koruma rejimi öngörmekte, </a:t>
            </a:r>
            <a:r>
              <a:rPr lang="tr-TR" dirty="0" err="1">
                <a:ea typeface="ＭＳ Ｐゴシック"/>
                <a:cs typeface="Calibri"/>
              </a:rPr>
              <a:t>Eurojust'ın</a:t>
            </a:r>
            <a:r>
              <a:rPr lang="tr-TR" dirty="0">
                <a:ea typeface="ＭＳ Ｐゴシック"/>
                <a:cs typeface="Calibri"/>
              </a:rPr>
              <a:t> dış ilişkilerine ilişkin yeni kurallar kabul etmekte ve </a:t>
            </a:r>
            <a:r>
              <a:rPr lang="tr-TR" dirty="0" err="1">
                <a:ea typeface="ＭＳ Ｐゴシック"/>
                <a:cs typeface="Calibri"/>
              </a:rPr>
              <a:t>Eurojust</a:t>
            </a:r>
            <a:r>
              <a:rPr lang="tr-TR" dirty="0">
                <a:ea typeface="ＭＳ Ｐゴシック"/>
                <a:cs typeface="Calibri"/>
              </a:rPr>
              <a:t> faaliyetlerinin demokratik denetiminde Avrupa Parlamentosunun ve ulusal parlamentoların rolünü güçlendirmektedir. Tüzük 12 Aralık 2019 tarihi itibariyle uygulanmaktadır.</a:t>
            </a:r>
            <a:endParaRPr lang="tr-TR" b="1" dirty="0" err="1">
              <a:ea typeface="ＭＳ Ｐゴシック"/>
              <a:cs typeface="Calibri"/>
            </a:endParaRPr>
          </a:p>
          <a:p>
            <a:pPr algn="just"/>
            <a:endParaRPr lang="tr-TR" dirty="0">
              <a:ea typeface="ＭＳ Ｐゴシック"/>
              <a:cs typeface="Calibri"/>
            </a:endParaRPr>
          </a:p>
          <a:p>
            <a:pPr algn="just"/>
            <a:r>
              <a:rPr lang="tr-TR" dirty="0">
                <a:ea typeface="ＭＳ Ｐゴシック"/>
                <a:cs typeface="Calibri"/>
              </a:rPr>
              <a:t>Birleşik </a:t>
            </a:r>
            <a:r>
              <a:rPr lang="tr-TR" dirty="0" err="1">
                <a:ea typeface="ＭＳ Ｐゴシック"/>
                <a:cs typeface="Calibri"/>
              </a:rPr>
              <a:t>Krallık'ın</a:t>
            </a:r>
            <a:r>
              <a:rPr lang="tr-TR" dirty="0">
                <a:ea typeface="ＭＳ Ｐゴシック"/>
                <a:cs typeface="Calibri"/>
              </a:rPr>
              <a:t> 31 Ocak 2020 tarihi itibariyle Avrupa Birliği'nden çekilmesi sonrası Ulusal Masa sayısı 26'ya düşmüştür.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3831488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val="30413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5D87E4E-3D49-4E25-B91F-1AF555572B9A}"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759AC-EF4E-4891-8C4E-2B6B0574FFCB}" type="slidenum">
              <a:rPr lang="en-US"/>
              <a:pPr>
                <a:defRPr/>
              </a:pPr>
              <a:t>‹#›</a:t>
            </a:fld>
            <a:endParaRPr lang="en-US"/>
          </a:p>
        </p:txBody>
      </p:sp>
    </p:spTree>
    <p:extLst>
      <p:ext uri="{BB962C8B-B14F-4D97-AF65-F5344CB8AC3E}">
        <p14:creationId xmlns:p14="http://schemas.microsoft.com/office/powerpoint/2010/main" val="31279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FA30660-A67E-4513-A4DA-263C7D4FFDA1}"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68EF-0C7D-4815-977B-643162CBB358}" type="slidenum">
              <a:rPr lang="en-US"/>
              <a:pPr>
                <a:defRPr/>
              </a:pPr>
              <a:t>‹#›</a:t>
            </a:fld>
            <a:endParaRPr lang="en-US"/>
          </a:p>
        </p:txBody>
      </p:sp>
    </p:spTree>
    <p:extLst>
      <p:ext uri="{BB962C8B-B14F-4D97-AF65-F5344CB8AC3E}">
        <p14:creationId xmlns:p14="http://schemas.microsoft.com/office/powerpoint/2010/main" val="95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A1A101-F5D9-4E0F-A2E3-31653A394A9B}"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E50F-F83A-42AC-8BE7-462956D58F63}" type="slidenum">
              <a:rPr lang="en-US"/>
              <a:pPr>
                <a:defRPr/>
              </a:pPr>
              <a:t>‹#›</a:t>
            </a:fld>
            <a:endParaRPr lang="en-US"/>
          </a:p>
        </p:txBody>
      </p:sp>
    </p:spTree>
    <p:extLst>
      <p:ext uri="{BB962C8B-B14F-4D97-AF65-F5344CB8AC3E}">
        <p14:creationId xmlns:p14="http://schemas.microsoft.com/office/powerpoint/2010/main" val="2345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37E559-1D42-4C9E-AF2B-8C267B8483A3}"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F6ED3-4F23-422B-A4EE-4F2AB80A7581}" type="slidenum">
              <a:rPr lang="en-US"/>
              <a:pPr>
                <a:defRPr/>
              </a:pPr>
              <a:t>‹#›</a:t>
            </a:fld>
            <a:endParaRPr lang="en-US"/>
          </a:p>
        </p:txBody>
      </p:sp>
    </p:spTree>
    <p:extLst>
      <p:ext uri="{BB962C8B-B14F-4D97-AF65-F5344CB8AC3E}">
        <p14:creationId xmlns:p14="http://schemas.microsoft.com/office/powerpoint/2010/main" val="10304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D44EE50-C615-4D24-A3C7-A3917EF0D195}" type="datetime1">
              <a:rPr lang="en-US" smtClean="0"/>
              <a:pPr>
                <a:defRPr/>
              </a:pPr>
              <a:t>4/12/2021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6F37-E157-4A71-B74F-13F2098F89EA}" type="slidenum">
              <a:rPr lang="en-US"/>
              <a:pPr>
                <a:defRPr/>
              </a:pPr>
              <a:t>‹#›</a:t>
            </a:fld>
            <a:endParaRPr lang="en-US"/>
          </a:p>
        </p:txBody>
      </p:sp>
    </p:spTree>
    <p:extLst>
      <p:ext uri="{BB962C8B-B14F-4D97-AF65-F5344CB8AC3E}">
        <p14:creationId xmlns:p14="http://schemas.microsoft.com/office/powerpoint/2010/main" val="24111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3BDF75B-5A96-4B4E-909F-7188D5946C4A}" type="datetime1">
              <a:rPr lang="en-US" smtClean="0"/>
              <a:pPr>
                <a:defRPr/>
              </a:pPr>
              <a:t>4/12/2021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CED92E-D081-4650-BDA2-FDC72F732BC2}" type="slidenum">
              <a:rPr lang="en-US"/>
              <a:pPr>
                <a:defRPr/>
              </a:pPr>
              <a:t>‹#›</a:t>
            </a:fld>
            <a:endParaRPr lang="en-US"/>
          </a:p>
        </p:txBody>
      </p:sp>
    </p:spTree>
    <p:extLst>
      <p:ext uri="{BB962C8B-B14F-4D97-AF65-F5344CB8AC3E}">
        <p14:creationId xmlns:p14="http://schemas.microsoft.com/office/powerpoint/2010/main" val="29682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745634-5B54-4CAE-83D1-A8AF6AAE209A}" type="datetime1">
              <a:rPr lang="en-US" smtClean="0"/>
              <a:pPr>
                <a:defRPr/>
              </a:pPr>
              <a:t>4/12/2021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119672-D0A0-4718-8BBB-2A72124EA1FA}" type="slidenum">
              <a:rPr lang="en-US"/>
              <a:pPr>
                <a:defRPr/>
              </a:pPr>
              <a:t>‹#›</a:t>
            </a:fld>
            <a:endParaRPr lang="en-US"/>
          </a:p>
        </p:txBody>
      </p:sp>
    </p:spTree>
    <p:extLst>
      <p:ext uri="{BB962C8B-B14F-4D97-AF65-F5344CB8AC3E}">
        <p14:creationId xmlns:p14="http://schemas.microsoft.com/office/powerpoint/2010/main" val="4421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pPr>
                <a:defRPr/>
              </a:pPr>
              <a:t>4/12/2021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val="11945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4292BC24-DDCD-4AF4-94D4-31CBBA7DC30E}" type="datetime1">
              <a:rPr lang="en-US" smtClean="0"/>
              <a:pPr>
                <a:defRPr/>
              </a:pPr>
              <a:t>4/12/2021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783FF-B27A-4DA4-8DF3-25C8A2D9A4EA}" type="slidenum">
              <a:rPr lang="en-US"/>
              <a:pPr>
                <a:defRPr/>
              </a:pPr>
              <a:t>‹#›</a:t>
            </a:fld>
            <a:endParaRPr lang="en-US"/>
          </a:p>
        </p:txBody>
      </p:sp>
    </p:spTree>
    <p:extLst>
      <p:ext uri="{BB962C8B-B14F-4D97-AF65-F5344CB8AC3E}">
        <p14:creationId xmlns:p14="http://schemas.microsoft.com/office/powerpoint/2010/main" val="12595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9F740F2-BF0B-43DC-8CFA-2E210D9DDBF7}" type="datetime1">
              <a:rPr lang="en-US" smtClean="0"/>
              <a:pPr>
                <a:defRPr/>
              </a:pPr>
              <a:t>4/12/2021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9B6B6-9482-44D1-B9B3-C0B6ADDE66E2}" type="slidenum">
              <a:rPr lang="en-US"/>
              <a:pPr>
                <a:defRPr/>
              </a:pPr>
              <a:t>‹#›</a:t>
            </a:fld>
            <a:endParaRPr lang="en-US"/>
          </a:p>
        </p:txBody>
      </p:sp>
    </p:spTree>
    <p:extLst>
      <p:ext uri="{BB962C8B-B14F-4D97-AF65-F5344CB8AC3E}">
        <p14:creationId xmlns:p14="http://schemas.microsoft.com/office/powerpoint/2010/main" val="331425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D6731DF-1C75-45F0-AD20-F5D76F80E562}" type="datetime1">
              <a:rPr lang="en-US" smtClean="0"/>
              <a:pPr>
                <a:defRPr/>
              </a:pPr>
              <a:t>4/12/2021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3356E94-CB88-43B7-8FBD-51FAC28F1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0.jpe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3.png"/><Relationship Id="rId4" Type="http://schemas.microsoft.com/office/2017/06/relationships/model3d" Target="../media/model3d1.glb"/></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0.jpeg"/><Relationship Id="rId9" Type="http://schemas.microsoft.com/office/2007/relationships/diagramDrawing" Target="../diagrams/drawing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0.jpeg"/><Relationship Id="rId9" Type="http://schemas.microsoft.com/office/2007/relationships/diagramDrawing" Target="../diagrams/drawing4.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0.jpeg"/><Relationship Id="rId9" Type="http://schemas.microsoft.com/office/2007/relationships/diagramDrawing" Target="../diagrams/drawing5.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8926" y="6279703"/>
            <a:ext cx="3072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a:ln>
                  <a:noFill/>
                </a:ln>
                <a:solidFill>
                  <a:srgbClr val="2F618F"/>
                </a:solidFill>
                <a:effectLst/>
                <a:latin typeface="Arial Narrow" panose="020B0606020202030204" pitchFamily="34" charset="0"/>
                <a:ea typeface="Calibri" pitchFamily="34" charset="0"/>
                <a:cs typeface="Times New Roman" pitchFamily="18" charset="0"/>
              </a:rPr>
              <a:t>www.coe.int/cybercrime</a:t>
            </a:r>
            <a:endParaRPr kumimoji="0" lang="en-GB" altLang="en-US" sz="24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0" name="Rectangle 9"/>
          <p:cNvSpPr/>
          <p:nvPr/>
        </p:nvSpPr>
        <p:spPr>
          <a:xfrm>
            <a:off x="179512" y="1727299"/>
            <a:ext cx="8750206" cy="2554545"/>
          </a:xfrm>
          <a:prstGeom prst="rect">
            <a:avLst/>
          </a:prstGeom>
          <a:ln>
            <a:noFill/>
          </a:ln>
        </p:spPr>
        <p:txBody>
          <a:bodyPr wrap="square" lIns="91440" tIns="45720" rIns="91440" bIns="45720" anchor="t">
            <a:spAutoFit/>
          </a:bodyPr>
          <a:lstStyle/>
          <a:p>
            <a:pPr algn="ctr"/>
            <a:r>
              <a:rPr lang="tr-TR" sz="3200" b="1" dirty="0">
                <a:solidFill>
                  <a:schemeClr val="tx2"/>
                </a:solidFill>
                <a:latin typeface="Arial"/>
                <a:ea typeface="ＭＳ Ｐゴシック"/>
                <a:cs typeface="Arial"/>
              </a:rPr>
              <a:t>Adli Personel için Uluslararası İşbirliğine İlişkin Uzmanlık </a:t>
            </a:r>
            <a:r>
              <a:rPr lang="tr-TR" sz="3200" b="1" dirty="0" smtClean="0">
                <a:solidFill>
                  <a:schemeClr val="tx2"/>
                </a:solidFill>
                <a:latin typeface="Arial"/>
                <a:ea typeface="ＭＳ Ｐゴシック"/>
                <a:cs typeface="Arial"/>
              </a:rPr>
              <a:t>Eğitimi</a:t>
            </a:r>
            <a:endParaRPr lang="tr-TR" sz="3200" b="1" dirty="0">
              <a:solidFill>
                <a:schemeClr val="tx2"/>
              </a:solidFill>
              <a:ea typeface="ＭＳ Ｐゴシック"/>
              <a:cs typeface="Arial"/>
            </a:endParaRPr>
          </a:p>
          <a:p>
            <a:pPr algn="ctr">
              <a:defRPr/>
            </a:pPr>
            <a:endParaRPr lang="tr-TR" sz="3200" b="1" dirty="0">
              <a:solidFill>
                <a:schemeClr val="tx2"/>
              </a:solidFill>
              <a:latin typeface="Arial"/>
              <a:ea typeface="ＭＳ Ｐゴシック"/>
              <a:cs typeface="Arial"/>
            </a:endParaRPr>
          </a:p>
          <a:p>
            <a:pPr algn="ctr">
              <a:defRPr/>
            </a:pPr>
            <a:r>
              <a:rPr lang="tr-TR" sz="3200" b="1" dirty="0">
                <a:solidFill>
                  <a:schemeClr val="tx2"/>
                </a:solidFill>
                <a:latin typeface="Arial"/>
                <a:ea typeface="ＭＳ Ｐゴシック"/>
                <a:cs typeface="Arial"/>
              </a:rPr>
              <a:t>Oturum  1.2 </a:t>
            </a:r>
            <a:endParaRPr lang="tr-TR" sz="3200" b="1" dirty="0">
              <a:solidFill>
                <a:schemeClr val="tx2"/>
              </a:solidFill>
              <a:cs typeface="Arial"/>
            </a:endParaRPr>
          </a:p>
          <a:p>
            <a:pPr algn="ctr">
              <a:defRPr/>
            </a:pPr>
            <a:r>
              <a:rPr lang="tr-TR" sz="3200" b="1" dirty="0">
                <a:solidFill>
                  <a:schemeClr val="tx2"/>
                </a:solidFill>
                <a:latin typeface="Arial"/>
                <a:ea typeface="ＭＳ Ｐゴシック"/>
                <a:cs typeface="Arial"/>
              </a:rPr>
              <a:t>Küresel Ekonomide Uluslararası İşbirliği</a:t>
            </a:r>
            <a:endParaRPr lang="tr-TR" dirty="0">
              <a:solidFill>
                <a:schemeClr val="tx2"/>
              </a:solidFill>
              <a:cs typeface="Arial"/>
            </a:endParaRPr>
          </a:p>
        </p:txBody>
      </p:sp>
      <p:sp>
        <p:nvSpPr>
          <p:cNvPr id="11" name="Rectangle 10">
            <a:extLst>
              <a:ext uri="{FF2B5EF4-FFF2-40B4-BE49-F238E27FC236}">
                <a16:creationId xmlns:a16="http://schemas.microsoft.com/office/drawing/2014/main" id="{28D03BE2-FB8E-7347-AE47-AF895B0A6135}"/>
              </a:ext>
            </a:extLst>
          </p:cNvPr>
          <p:cNvSpPr/>
          <p:nvPr/>
        </p:nvSpPr>
        <p:spPr>
          <a:xfrm>
            <a:off x="-16565" y="-4763"/>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 name="Picture 4">
            <a:extLst>
              <a:ext uri="{FF2B5EF4-FFF2-40B4-BE49-F238E27FC236}">
                <a16:creationId xmlns:a16="http://schemas.microsoft.com/office/drawing/2014/main" id="{753D533C-3528-6B42-B05B-8356FF76F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 y="-4254"/>
            <a:ext cx="132176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a:solidFill>
                <a:schemeClr val="bg1"/>
              </a:solidFill>
              <a:ea typeface="MS PGothic" panose="020B0600070205080204" pitchFamily="34" charset="-128"/>
            </a:endParaRPr>
          </a:p>
          <a:p>
            <a:pPr eaLnBrk="1" hangingPunct="1">
              <a:spcBef>
                <a:spcPct val="0"/>
              </a:spcBef>
              <a:buFontTx/>
              <a:buNone/>
            </a:pPr>
            <a:endParaRPr lang="sr-Latn-CS" altLang="en-US" sz="1600" b="1">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id="{5F39A16C-F9D3-2A4D-98FE-6E0DFED1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EUROPOL</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85294"/>
            <a:ext cx="4572000" cy="5509200"/>
          </a:xfrm>
          <a:prstGeom prst="rect">
            <a:avLst/>
          </a:prstGeom>
        </p:spPr>
        <p:txBody>
          <a:bodyPr lIns="91440" tIns="45720" rIns="91440" bIns="45720" anchor="t">
            <a:spAutoFit/>
          </a:bodyPr>
          <a:lstStyle/>
          <a:p>
            <a:pPr marL="342900" indent="-342900">
              <a:buFont typeface="Wingdings" pitchFamily="2" charset="2"/>
              <a:buChar char="Ø"/>
            </a:pPr>
            <a:r>
              <a:rPr lang="tr-TR" sz="2200" b="1" dirty="0" err="1">
                <a:latin typeface="Arial"/>
                <a:ea typeface="ＭＳ Ｐゴシック"/>
                <a:cs typeface="Arial"/>
              </a:rPr>
              <a:t>EUROPOL'ün</a:t>
            </a:r>
            <a:r>
              <a:rPr lang="tr-TR" sz="2200" b="1" dirty="0">
                <a:latin typeface="Arial"/>
                <a:ea typeface="ＭＳ Ｐゴシック"/>
                <a:cs typeface="Arial"/>
              </a:rPr>
              <a:t> Rolü</a:t>
            </a:r>
          </a:p>
          <a:p>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Tüm Avrupa Birliği üye devletlerinde, kolluk makamları arasındaki işbirliğinin etkinliğini arttırmak</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1999 yılında beri faaliyet göstermektedir ve üye devletler arasındaki suç verilerinin paylaşımına ilişkin analizleri kolaylaştırır</a:t>
            </a:r>
            <a:endParaRPr lang="tr-TR" sz="2200" dirty="0">
              <a:cs typeface="Arial"/>
            </a:endParaRPr>
          </a:p>
          <a:p>
            <a:pPr marL="342900" indent="-342900" algn="just">
              <a:buFont typeface="Wingdings" pitchFamily="2" charset="2"/>
              <a:buChar char="ü"/>
            </a:pPr>
            <a:endParaRPr lang="tr-TR" sz="2200" b="1" dirty="0">
              <a:cs typeface="Arial"/>
            </a:endParaRPr>
          </a:p>
          <a:p>
            <a:pPr marL="342900" indent="-342900" algn="just">
              <a:buFont typeface="Wingdings" pitchFamily="2" charset="2"/>
              <a:buChar char="ü"/>
            </a:pPr>
            <a:r>
              <a:rPr lang="tr-TR" sz="2200" b="1" dirty="0">
                <a:latin typeface="Arial"/>
                <a:ea typeface="ＭＳ Ｐゴシック"/>
                <a:cs typeface="Arial"/>
              </a:rPr>
              <a:t>Avrupa Siber Suç Merkezi, EC3 (2013 yılının Ocak ayında açılmıştır)</a:t>
            </a:r>
            <a:r>
              <a:rPr lang="tr-TR" sz="2200" dirty="0">
                <a:latin typeface="Arial"/>
                <a:ea typeface="ＭＳ Ｐゴシック"/>
                <a:cs typeface="Arial"/>
              </a:rPr>
              <a:t> </a:t>
            </a:r>
            <a:endParaRPr lang="tr-TR" sz="2200" dirty="0">
              <a:cs typeface="Arial"/>
            </a:endParaRPr>
          </a:p>
        </p:txBody>
      </p:sp>
      <p:pic>
        <p:nvPicPr>
          <p:cNvPr id="11" name="Picture 10">
            <a:extLst>
              <a:ext uri="{FF2B5EF4-FFF2-40B4-BE49-F238E27FC236}">
                <a16:creationId xmlns:a16="http://schemas.microsoft.com/office/drawing/2014/main" id="{A2E64B05-FADA-2E48-A3B3-E6B540767013}"/>
              </a:ext>
            </a:extLst>
          </p:cNvPr>
          <p:cNvPicPr>
            <a:picLocks noChangeAspect="1"/>
          </p:cNvPicPr>
          <p:nvPr/>
        </p:nvPicPr>
        <p:blipFill>
          <a:blip r:embed="rId4"/>
          <a:stretch>
            <a:fillRect/>
          </a:stretch>
        </p:blipFill>
        <p:spPr>
          <a:xfrm>
            <a:off x="5709880" y="1919641"/>
            <a:ext cx="3067568" cy="2306621"/>
          </a:xfrm>
          <a:prstGeom prst="rect">
            <a:avLst/>
          </a:prstGeom>
        </p:spPr>
      </p:pic>
      <p:pic>
        <p:nvPicPr>
          <p:cNvPr id="12" name="Picture 11">
            <a:extLst>
              <a:ext uri="{FF2B5EF4-FFF2-40B4-BE49-F238E27FC236}">
                <a16:creationId xmlns:a16="http://schemas.microsoft.com/office/drawing/2014/main" id="{FFD4209B-374F-2740-8BC3-DE8626D9F63D}"/>
              </a:ext>
            </a:extLst>
          </p:cNvPr>
          <p:cNvPicPr>
            <a:picLocks noChangeAspect="1"/>
          </p:cNvPicPr>
          <p:nvPr/>
        </p:nvPicPr>
        <p:blipFill>
          <a:blip r:embed="rId5"/>
          <a:stretch>
            <a:fillRect/>
          </a:stretch>
        </p:blipFill>
        <p:spPr>
          <a:xfrm>
            <a:off x="5709880" y="5151831"/>
            <a:ext cx="3067568" cy="743243"/>
          </a:xfrm>
          <a:prstGeom prst="rect">
            <a:avLst/>
          </a:prstGeom>
        </p:spPr>
      </p:pic>
    </p:spTree>
    <p:extLst>
      <p:ext uri="{BB962C8B-B14F-4D97-AF65-F5344CB8AC3E}">
        <p14:creationId xmlns:p14="http://schemas.microsoft.com/office/powerpoint/2010/main" val="261974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a:ea typeface="ＭＳ Ｐゴシック" pitchFamily="34" charset="-128"/>
              </a:rPr>
              <a:t>EUROJUST</a:t>
            </a:r>
            <a:endParaRPr lang="en-GB" sz="320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85294"/>
            <a:ext cx="4262761" cy="3139321"/>
          </a:xfrm>
          <a:prstGeom prst="rect">
            <a:avLst/>
          </a:prstGeom>
        </p:spPr>
        <p:txBody>
          <a:bodyPr wrap="square" lIns="91440" tIns="45720" rIns="91440" bIns="45720" anchor="t">
            <a:spAutoFit/>
          </a:bodyPr>
          <a:lstStyle/>
          <a:p>
            <a:pPr marL="342900" indent="-342900">
              <a:buFont typeface="Wingdings" pitchFamily="2" charset="2"/>
              <a:buChar char="Ø"/>
            </a:pPr>
            <a:r>
              <a:rPr lang="tr-TR" sz="2200" b="1" dirty="0">
                <a:latin typeface="Arial"/>
                <a:ea typeface="ＭＳ Ｐゴシック"/>
                <a:cs typeface="Arial"/>
              </a:rPr>
              <a:t>Suçla mücadelede işbirliği</a:t>
            </a:r>
          </a:p>
          <a:p>
            <a:pPr marL="342900" indent="-342900">
              <a:buFont typeface="Arial" panose="020B0604020202020204" pitchFamily="34" charset="0"/>
              <a:buChar char="•"/>
            </a:pPr>
            <a:endParaRPr lang="tr-TR" sz="2200" dirty="0">
              <a:cs typeface="Arial" pitchFamily="34" charset="0"/>
            </a:endParaRPr>
          </a:p>
          <a:p>
            <a:pPr marL="342900" indent="-342900">
              <a:buFont typeface="Wingdings" pitchFamily="2" charset="2"/>
              <a:buChar char="ü"/>
            </a:pPr>
            <a:r>
              <a:rPr lang="tr-TR" sz="2200" dirty="0">
                <a:latin typeface="Arial"/>
                <a:ea typeface="ＭＳ Ｐゴシック"/>
                <a:cs typeface="Arial"/>
              </a:rPr>
              <a:t>kovuşturma ve soruşturmadan sorumlu ulusal makamlar tarafından yürütülen faaliyetlerin </a:t>
            </a:r>
            <a:r>
              <a:rPr lang="tr-TR" sz="2200" b="1" dirty="0">
                <a:latin typeface="Arial"/>
                <a:ea typeface="ＭＳ Ｐゴシック"/>
                <a:cs typeface="Arial"/>
              </a:rPr>
              <a:t>koordinasyonu hedefi</a:t>
            </a:r>
          </a:p>
          <a:p>
            <a:pPr lvl="1"/>
            <a:r>
              <a:rPr lang="en-GB" sz="2200" dirty="0"/>
              <a:t> </a:t>
            </a:r>
          </a:p>
          <a:p>
            <a:pPr lvl="1"/>
            <a:endParaRPr lang="en-GB" sz="2200" dirty="0"/>
          </a:p>
        </p:txBody>
      </p:sp>
      <p:sp>
        <p:nvSpPr>
          <p:cNvPr id="5" name="Rectangle 4">
            <a:extLst>
              <a:ext uri="{FF2B5EF4-FFF2-40B4-BE49-F238E27FC236}">
                <a16:creationId xmlns:a16="http://schemas.microsoft.com/office/drawing/2014/main" id="{82A8EE1A-5A3B-7E45-8186-1DFFF9541C04}"/>
              </a:ext>
            </a:extLst>
          </p:cNvPr>
          <p:cNvSpPr/>
          <p:nvPr/>
        </p:nvSpPr>
        <p:spPr>
          <a:xfrm>
            <a:off x="4572000" y="1117533"/>
            <a:ext cx="4355722" cy="3477875"/>
          </a:xfrm>
          <a:prstGeom prst="rect">
            <a:avLst/>
          </a:prstGeom>
        </p:spPr>
        <p:txBody>
          <a:bodyPr wrap="square" lIns="91440" tIns="45720" rIns="91440" bIns="45720" anchor="t">
            <a:spAutoFit/>
          </a:bodyPr>
          <a:lstStyle/>
          <a:p>
            <a:pPr marL="342900" indent="-342900">
              <a:buFont typeface="Wingdings" pitchFamily="2" charset="2"/>
              <a:buChar char="Ø"/>
            </a:pPr>
            <a:r>
              <a:rPr lang="tr-TR" sz="2200" b="1" dirty="0" err="1">
                <a:latin typeface="Arial"/>
                <a:ea typeface="ＭＳ Ｐゴシック"/>
                <a:cs typeface="Arial"/>
              </a:rPr>
              <a:t>Eurojust</a:t>
            </a:r>
            <a:r>
              <a:rPr lang="tr-TR" sz="2200" b="1" dirty="0">
                <a:latin typeface="Arial"/>
                <a:ea typeface="ＭＳ Ｐゴシック"/>
                <a:cs typeface="Arial"/>
              </a:rPr>
              <a:t> yetkileri:</a:t>
            </a:r>
            <a:endParaRPr lang="tr-TR" sz="2200" dirty="0">
              <a:latin typeface="Arial"/>
              <a:ea typeface="ＭＳ Ｐゴシック"/>
              <a:cs typeface="Arial"/>
            </a:endParaRPr>
          </a:p>
          <a:p>
            <a:pPr marL="342900" indent="-342900">
              <a:buFont typeface="Wingdings" pitchFamily="2" charset="2"/>
              <a:buChar char="Ø"/>
            </a:pPr>
            <a:endParaRPr lang="tr-TR" sz="2200" dirty="0">
              <a:cs typeface="Arial"/>
            </a:endParaRPr>
          </a:p>
          <a:p>
            <a:pPr marL="342900" indent="-342900">
              <a:buFont typeface="Wingdings" pitchFamily="2" charset="2"/>
              <a:buChar char="ü"/>
            </a:pPr>
            <a:r>
              <a:rPr lang="tr-TR" sz="2200" dirty="0">
                <a:latin typeface="Arial"/>
                <a:ea typeface="ＭＳ Ｐゴシック"/>
                <a:cs typeface="Arial"/>
              </a:rPr>
              <a:t>Üye devletlerin yetkili makamları arasındaki </a:t>
            </a:r>
            <a:r>
              <a:rPr lang="tr-TR" sz="2200" b="1" dirty="0">
                <a:latin typeface="Arial"/>
                <a:ea typeface="ＭＳ Ｐゴシック"/>
                <a:cs typeface="Arial"/>
              </a:rPr>
              <a:t>işbirliğini teşvik etmek</a:t>
            </a:r>
          </a:p>
          <a:p>
            <a:pPr marL="342900" indent="-342900">
              <a:buFont typeface="Wingdings" pitchFamily="2" charset="2"/>
              <a:buChar char="ü"/>
            </a:pPr>
            <a:endParaRPr lang="tr-TR" sz="2200" dirty="0">
              <a:latin typeface="Arial"/>
              <a:ea typeface="ＭＳ Ｐゴシック"/>
              <a:cs typeface="Arial"/>
            </a:endParaRPr>
          </a:p>
          <a:p>
            <a:pPr marL="342900" indent="-342900">
              <a:buFont typeface="Wingdings" pitchFamily="2" charset="2"/>
              <a:buChar char="ü"/>
            </a:pPr>
            <a:r>
              <a:rPr lang="tr-TR" sz="2200" dirty="0">
                <a:latin typeface="Arial"/>
                <a:ea typeface="ＭＳ Ｐゴシック"/>
                <a:cs typeface="Arial"/>
              </a:rPr>
              <a:t>Uluslararası karşılıklı adli yardımlaşmaya ve suçlu iadesi taleplerine ilişkin </a:t>
            </a:r>
            <a:r>
              <a:rPr lang="tr-TR" sz="2200" b="1" dirty="0">
                <a:latin typeface="Arial"/>
                <a:ea typeface="ＭＳ Ｐゴシック"/>
                <a:cs typeface="Arial"/>
              </a:rPr>
              <a:t>uygulamayı kolaylaştırmak</a:t>
            </a:r>
          </a:p>
        </p:txBody>
      </p:sp>
      <p:pic>
        <p:nvPicPr>
          <p:cNvPr id="12" name="Picture 11">
            <a:extLst>
              <a:ext uri="{FF2B5EF4-FFF2-40B4-BE49-F238E27FC236}">
                <a16:creationId xmlns:a16="http://schemas.microsoft.com/office/drawing/2014/main" id="{E4FDA029-4E1C-184A-B0B7-4E42836AC773}"/>
              </a:ext>
            </a:extLst>
          </p:cNvPr>
          <p:cNvPicPr>
            <a:picLocks noChangeAspect="1"/>
          </p:cNvPicPr>
          <p:nvPr/>
        </p:nvPicPr>
        <p:blipFill>
          <a:blip r:embed="rId4"/>
          <a:stretch>
            <a:fillRect/>
          </a:stretch>
        </p:blipFill>
        <p:spPr>
          <a:xfrm>
            <a:off x="1168268" y="4232886"/>
            <a:ext cx="2592662" cy="1949521"/>
          </a:xfrm>
          <a:prstGeom prst="rect">
            <a:avLst/>
          </a:prstGeom>
        </p:spPr>
      </p:pic>
    </p:spTree>
    <p:extLst>
      <p:ext uri="{BB962C8B-B14F-4D97-AF65-F5344CB8AC3E}">
        <p14:creationId xmlns:p14="http://schemas.microsoft.com/office/powerpoint/2010/main" val="4204927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ＭＳ Ｐゴシック"/>
              </a:rPr>
              <a:t>EJCN – </a:t>
            </a:r>
            <a:r>
              <a:rPr lang="tr-TR" sz="3200" b="1" dirty="0">
                <a:ea typeface="+mn-lt"/>
                <a:cs typeface="+mn-lt"/>
              </a:rPr>
              <a:t>Avrupa Siber Suç </a:t>
            </a:r>
            <a:r>
              <a:rPr lang="tr-TR" sz="3200" b="1" dirty="0" smtClean="0">
                <a:ea typeface="+mn-lt"/>
                <a:cs typeface="+mn-lt"/>
              </a:rPr>
              <a:t>Yargı</a:t>
            </a:r>
            <a:r>
              <a:rPr lang="tr-TR" sz="3200" b="1" dirty="0">
                <a:ea typeface="+mn-lt"/>
                <a:cs typeface="+mn-lt"/>
              </a:rPr>
              <a:t> Ağı </a:t>
            </a:r>
            <a:endParaRPr lang="tr-TR"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4154984"/>
          </a:xfrm>
          <a:prstGeom prst="rect">
            <a:avLst/>
          </a:prstGeom>
        </p:spPr>
        <p:txBody>
          <a:bodyPr lIns="91440" tIns="45720" rIns="91440" bIns="45720" anchor="t">
            <a:spAutoFit/>
          </a:bodyPr>
          <a:lstStyle/>
          <a:p>
            <a:pPr>
              <a:spcAft>
                <a:spcPts val="0"/>
              </a:spcAft>
              <a:buFont typeface="Wingdings" pitchFamily="2" charset="2"/>
              <a:buChar char="Ø"/>
            </a:pPr>
            <a:r>
              <a:rPr lang="tr-TR" sz="2200" b="1" dirty="0">
                <a:latin typeface="Arial"/>
                <a:ea typeface="ＭＳ Ｐゴシック"/>
                <a:cs typeface="Arial"/>
              </a:rPr>
              <a:t> Avrupa Siber Suç </a:t>
            </a:r>
            <a:r>
              <a:rPr lang="tr-TR" sz="2200" b="1" dirty="0" smtClean="0">
                <a:latin typeface="Arial"/>
                <a:ea typeface="ＭＳ Ｐゴシック"/>
                <a:cs typeface="Arial"/>
              </a:rPr>
              <a:t>Yargı </a:t>
            </a:r>
            <a:r>
              <a:rPr lang="tr-TR" sz="2200" b="1" dirty="0">
                <a:latin typeface="Arial"/>
                <a:ea typeface="ＭＳ Ｐゴシック"/>
                <a:cs typeface="Arial"/>
              </a:rPr>
              <a:t>Ağı (EJCN)</a:t>
            </a:r>
            <a:r>
              <a:rPr lang="tr-TR" sz="2200" dirty="0">
                <a:latin typeface="Arial"/>
                <a:ea typeface="ＭＳ Ｐゴシック"/>
                <a:cs typeface="Arial"/>
              </a:rPr>
              <a:t>:</a:t>
            </a:r>
          </a:p>
          <a:p>
            <a:pPr>
              <a:spcAft>
                <a:spcPts val="0"/>
              </a:spcAft>
              <a:buFont typeface="Wingdings" pitchFamily="2" charset="2"/>
              <a:buChar char="Ø"/>
            </a:pPr>
            <a:endParaRPr lang="tr-TR" sz="2200" dirty="0">
              <a:cs typeface="Arial"/>
            </a:endParaRPr>
          </a:p>
          <a:p>
            <a:pPr algn="just" fontAlgn="auto">
              <a:spcAft>
                <a:spcPts val="0"/>
              </a:spcAft>
              <a:buFont typeface="Wingdings" pitchFamily="2" charset="2"/>
              <a:buChar char="ü"/>
              <a:defRPr/>
            </a:pPr>
            <a:r>
              <a:rPr lang="tr-TR" sz="2200" dirty="0">
                <a:latin typeface="Arial"/>
                <a:ea typeface="ＭＳ Ｐゴシック"/>
                <a:cs typeface="Arial"/>
              </a:rPr>
              <a:t>2016 yılında </a:t>
            </a:r>
            <a:r>
              <a:rPr lang="tr-TR" sz="2200" b="1" dirty="0">
                <a:latin typeface="Arial"/>
                <a:ea typeface="ＭＳ Ｐゴシック"/>
                <a:cs typeface="Arial"/>
              </a:rPr>
              <a:t>siber suçların, </a:t>
            </a:r>
            <a:r>
              <a:rPr lang="tr-TR" sz="2200" dirty="0">
                <a:latin typeface="Arial"/>
                <a:ea typeface="ＭＳ Ｐゴシック"/>
                <a:cs typeface="Arial"/>
              </a:rPr>
              <a:t>siber destekli suçların ve siber alemde yürütülen soruşturmaların yarattığı </a:t>
            </a:r>
            <a:r>
              <a:rPr lang="tr-TR" sz="2200" b="1" dirty="0">
                <a:latin typeface="Arial"/>
                <a:ea typeface="ＭＳ Ｐゴシック"/>
                <a:cs typeface="Arial"/>
              </a:rPr>
              <a:t>zorluklar konusunda uzman uygulayıcılar arasındaki iletişimi desteklemek ve soruşturmaların ve kovuşturmaların etkinliğini arttırmak için </a:t>
            </a:r>
            <a:r>
              <a:rPr lang="tr-TR" sz="2200" dirty="0">
                <a:latin typeface="Arial"/>
                <a:ea typeface="ＭＳ Ｐゴシック"/>
                <a:cs typeface="Arial"/>
              </a:rPr>
              <a:t>kurulmuştur</a:t>
            </a:r>
          </a:p>
        </p:txBody>
      </p:sp>
      <p:pic>
        <p:nvPicPr>
          <p:cNvPr id="5" name="Picture 4">
            <a:extLst>
              <a:ext uri="{FF2B5EF4-FFF2-40B4-BE49-F238E27FC236}">
                <a16:creationId xmlns:a16="http://schemas.microsoft.com/office/drawing/2014/main" id="{31F9D497-259E-ED4C-B6FF-68AA10F47355}"/>
              </a:ext>
            </a:extLst>
          </p:cNvPr>
          <p:cNvPicPr>
            <a:picLocks noChangeAspect="1"/>
          </p:cNvPicPr>
          <p:nvPr/>
        </p:nvPicPr>
        <p:blipFill>
          <a:blip r:embed="rId4"/>
          <a:stretch>
            <a:fillRect/>
          </a:stretch>
        </p:blipFill>
        <p:spPr>
          <a:xfrm>
            <a:off x="5401994" y="1899565"/>
            <a:ext cx="2945175" cy="3037212"/>
          </a:xfrm>
          <a:prstGeom prst="rect">
            <a:avLst/>
          </a:prstGeom>
        </p:spPr>
      </p:pic>
    </p:spTree>
    <p:extLst>
      <p:ext uri="{BB962C8B-B14F-4D97-AF65-F5344CB8AC3E}">
        <p14:creationId xmlns:p14="http://schemas.microsoft.com/office/powerpoint/2010/main" val="3882375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ＭＳ Ｐゴシック"/>
              </a:rPr>
              <a:t>EJN - </a:t>
            </a:r>
            <a:endParaRPr lang="tr-TR" sz="3200" dirty="0">
              <a:ea typeface="ＭＳ Ｐゴシック"/>
            </a:endParaRPr>
          </a:p>
          <a:p>
            <a:pPr algn="r"/>
            <a:r>
              <a:rPr lang="tr-TR" sz="3200" b="1" dirty="0">
                <a:ea typeface="ＭＳ Ｐゴシック"/>
              </a:rPr>
              <a:t>Cezai Konularda Avrupa </a:t>
            </a:r>
            <a:r>
              <a:rPr lang="tr-TR" sz="3200" b="1" dirty="0" smtClean="0">
                <a:ea typeface="ＭＳ Ｐゴシック"/>
              </a:rPr>
              <a:t>Yargı </a:t>
            </a:r>
            <a:r>
              <a:rPr lang="tr-TR" sz="3200" b="1" dirty="0">
                <a:ea typeface="ＭＳ Ｐゴシック"/>
              </a:rPr>
              <a:t>Ağı</a:t>
            </a:r>
            <a:endParaRPr lang="tr-TR" sz="3200" b="1" dirty="0">
              <a:ea typeface="ＭＳ Ｐゴシック"/>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89164" y="1085294"/>
            <a:ext cx="4945811" cy="5355312"/>
          </a:xfrm>
          <a:prstGeom prst="rect">
            <a:avLst/>
          </a:prstGeom>
        </p:spPr>
        <p:txBody>
          <a:bodyPr wrap="square" lIns="91440" tIns="45720" rIns="91440" bIns="45720" anchor="t">
            <a:spAutoFit/>
          </a:bodyPr>
          <a:lstStyle/>
          <a:p>
            <a:pPr marL="342900" indent="-342900">
              <a:buFont typeface="Wingdings" pitchFamily="2" charset="2"/>
              <a:buChar char="Ø"/>
            </a:pPr>
            <a:r>
              <a:rPr lang="tr-TR" sz="2200" b="1" dirty="0">
                <a:latin typeface="Arial"/>
                <a:ea typeface="ＭＳ Ｐゴシック"/>
                <a:cs typeface="Arial"/>
              </a:rPr>
              <a:t>Adli irtibat noktası ağı</a:t>
            </a:r>
          </a:p>
          <a:p>
            <a:pPr marL="342900" indent="-342900">
              <a:buFont typeface="Wingdings" pitchFamily="2" charset="2"/>
              <a:buChar char="Ø"/>
            </a:pPr>
            <a:endParaRPr lang="tr-TR" sz="2200" b="1" dirty="0">
              <a:latin typeface="Arial"/>
              <a:ea typeface="ＭＳ Ｐゴシック"/>
              <a:cs typeface="Arial"/>
            </a:endParaRPr>
          </a:p>
          <a:p>
            <a:pPr marL="342900" indent="-342900" algn="just">
              <a:buFont typeface="Wingdings" pitchFamily="2" charset="2"/>
              <a:buChar char="ü"/>
            </a:pPr>
            <a:r>
              <a:rPr lang="tr-TR" sz="2200" b="1" dirty="0">
                <a:latin typeface="Arial"/>
                <a:ea typeface="ＭＳ Ｐゴシック"/>
                <a:cs typeface="Arial"/>
              </a:rPr>
              <a:t>Atlas ağı, uygulayıcıların, </a:t>
            </a:r>
            <a:r>
              <a:rPr lang="tr-TR" sz="2200" dirty="0">
                <a:latin typeface="Arial"/>
                <a:ea typeface="ＭＳ Ｐゴシック"/>
                <a:cs typeface="Arial"/>
              </a:rPr>
              <a:t>üye devletlerin karşılıklı adli yardım talebinin kabulü ve uygulanması için yetkili yerel makamlarını en kısa sürede belirlemesini sağlamaktadır</a:t>
            </a:r>
            <a:endParaRPr lang="tr-TR" sz="2200" b="1" dirty="0">
              <a:latin typeface="Arial"/>
              <a:ea typeface="ＭＳ Ｐゴシック"/>
              <a:cs typeface="Arial"/>
            </a:endParaRPr>
          </a:p>
          <a:p>
            <a:pPr algn="just"/>
            <a:endParaRPr lang="tr-TR" sz="2200" b="1" dirty="0">
              <a:cs typeface="Arial" pitchFamily="34" charset="0"/>
            </a:endParaRPr>
          </a:p>
          <a:p>
            <a:pPr marL="342900" indent="-342900" algn="just">
              <a:buFont typeface="Wingdings" pitchFamily="2" charset="2"/>
              <a:buChar char="ü"/>
            </a:pPr>
            <a:r>
              <a:rPr lang="tr-TR" sz="2200" b="1" dirty="0">
                <a:latin typeface="Arial"/>
                <a:ea typeface="ＭＳ Ｐゴシック"/>
                <a:cs typeface="Arial"/>
              </a:rPr>
              <a:t>irtibat noktaları </a:t>
            </a:r>
            <a:r>
              <a:rPr lang="tr-TR" sz="2200" dirty="0">
                <a:latin typeface="Arial"/>
                <a:ea typeface="ＭＳ Ｐゴシック"/>
                <a:cs typeface="Arial"/>
              </a:rPr>
              <a:t>üye devletler arasındaki adli işbirliğini kolaylaştırma görevini yürüten aktif aracılardır</a:t>
            </a:r>
            <a:endParaRPr lang="tr-TR" sz="2200" b="1" dirty="0">
              <a:latin typeface="Arial"/>
              <a:ea typeface="ＭＳ Ｐゴシック"/>
              <a:cs typeface="Arial"/>
            </a:endParaRPr>
          </a:p>
          <a:p>
            <a:endParaRPr lang="tr-TR" sz="2200" b="1" dirty="0">
              <a:cs typeface="Arial" pitchFamily="34" charset="0"/>
            </a:endParaRPr>
          </a:p>
          <a:p>
            <a:pPr lvl="1"/>
            <a:endParaRPr lang="tr-TR" sz="2200" dirty="0">
              <a:cs typeface="Arial" pitchFamily="34" charset="0"/>
            </a:endParaRPr>
          </a:p>
        </p:txBody>
      </p:sp>
      <p:pic>
        <p:nvPicPr>
          <p:cNvPr id="11" name="Picture 10">
            <a:extLst>
              <a:ext uri="{FF2B5EF4-FFF2-40B4-BE49-F238E27FC236}">
                <a16:creationId xmlns:a16="http://schemas.microsoft.com/office/drawing/2014/main" id="{6F15F1CA-6657-3E49-9F6D-DD00AB98CEE1}"/>
              </a:ext>
            </a:extLst>
          </p:cNvPr>
          <p:cNvPicPr>
            <a:picLocks noChangeAspect="1"/>
          </p:cNvPicPr>
          <p:nvPr/>
        </p:nvPicPr>
        <p:blipFill>
          <a:blip r:embed="rId4"/>
          <a:stretch>
            <a:fillRect/>
          </a:stretch>
        </p:blipFill>
        <p:spPr>
          <a:xfrm>
            <a:off x="5757359" y="2168402"/>
            <a:ext cx="3024336" cy="3024336"/>
          </a:xfrm>
          <a:prstGeom prst="rect">
            <a:avLst/>
          </a:prstGeom>
        </p:spPr>
      </p:pic>
    </p:spTree>
    <p:extLst>
      <p:ext uri="{BB962C8B-B14F-4D97-AF65-F5344CB8AC3E}">
        <p14:creationId xmlns:p14="http://schemas.microsoft.com/office/powerpoint/2010/main" val="7774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Avrupa Konseyi</a:t>
            </a:r>
            <a:endParaRPr lang="tr-TR" sz="3200" b="1">
              <a:ea typeface="ＭＳ Ｐゴシック"/>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85294"/>
            <a:ext cx="4572000" cy="5749266"/>
          </a:xfrm>
          <a:prstGeom prst="rect">
            <a:avLst/>
          </a:prstGeom>
        </p:spPr>
        <p:txBody>
          <a:bodyPr lIns="91440" tIns="45720" rIns="91440" bIns="45720" anchor="t">
            <a:spAutoFit/>
          </a:bodyPr>
          <a:lstStyle/>
          <a:p>
            <a:pPr marL="342900" indent="-342900">
              <a:lnSpc>
                <a:spcPct val="90000"/>
              </a:lnSpc>
              <a:buFont typeface="Wingdings" pitchFamily="2" charset="2"/>
              <a:buChar char="Ø"/>
            </a:pPr>
            <a:r>
              <a:rPr lang="tr-TR" sz="2400" b="1" i="1" dirty="0">
                <a:latin typeface="Arial"/>
                <a:ea typeface="ＭＳ Ｐゴシック"/>
                <a:cs typeface="Arial"/>
              </a:rPr>
              <a:t>1959 Ceza İşlerinde Karşılıklı Adli Yardım Avrupa Sözleşmesi </a:t>
            </a:r>
            <a:endParaRPr lang="tr-TR" sz="2400" b="1" i="1" dirty="0">
              <a:cs typeface="Arial"/>
            </a:endParaRPr>
          </a:p>
          <a:p>
            <a:pPr>
              <a:lnSpc>
                <a:spcPct val="90000"/>
              </a:lnSpc>
            </a:pPr>
            <a:endParaRPr lang="tr-TR" sz="2400" i="1" dirty="0">
              <a:cs typeface="Arial"/>
            </a:endParaRPr>
          </a:p>
          <a:p>
            <a:pPr marL="342900" indent="-342900">
              <a:lnSpc>
                <a:spcPct val="90000"/>
              </a:lnSpc>
              <a:buFont typeface="Wingdings" pitchFamily="2" charset="2"/>
              <a:buChar char="ü"/>
            </a:pPr>
            <a:r>
              <a:rPr lang="tr-TR" sz="2400" dirty="0">
                <a:latin typeface="Arial"/>
                <a:ea typeface="ＭＳ Ｐゴシック"/>
                <a:cs typeface="Arial"/>
              </a:rPr>
              <a:t>Budapeşte Sözleşmesi'nin temelini oluşturur</a:t>
            </a:r>
          </a:p>
          <a:p>
            <a:pPr marL="342900" indent="-342900">
              <a:lnSpc>
                <a:spcPct val="90000"/>
              </a:lnSpc>
              <a:buFont typeface="Wingdings" pitchFamily="2" charset="2"/>
              <a:buChar char="ü"/>
            </a:pPr>
            <a:endParaRPr lang="tr-TR" sz="2400" dirty="0">
              <a:cs typeface="Arial" pitchFamily="34" charset="0"/>
            </a:endParaRPr>
          </a:p>
          <a:p>
            <a:pPr marL="342900" indent="-342900">
              <a:lnSpc>
                <a:spcPct val="90000"/>
              </a:lnSpc>
              <a:buFont typeface="Wingdings" pitchFamily="2" charset="2"/>
              <a:buChar char="ü"/>
            </a:pPr>
            <a:r>
              <a:rPr lang="tr-TR" sz="2400" dirty="0">
                <a:latin typeface="Arial"/>
                <a:ea typeface="ＭＳ Ｐゴシック"/>
                <a:cs typeface="Arial"/>
              </a:rPr>
              <a:t>Avrupa Konseyine üye tüm devletler tarafından onaylanmıştır</a:t>
            </a:r>
            <a:endParaRPr lang="tr-TR" sz="2400" dirty="0">
              <a:cs typeface="Arial" pitchFamily="34" charset="0"/>
            </a:endParaRPr>
          </a:p>
          <a:p>
            <a:pPr>
              <a:lnSpc>
                <a:spcPct val="90000"/>
              </a:lnSpc>
            </a:pPr>
            <a:endParaRPr lang="tr-TR" sz="2400" dirty="0">
              <a:cs typeface="Arial" pitchFamily="34" charset="0"/>
            </a:endParaRPr>
          </a:p>
          <a:p>
            <a:pPr marL="342900" indent="-342900">
              <a:lnSpc>
                <a:spcPct val="90000"/>
              </a:lnSpc>
              <a:buFont typeface="Wingdings" pitchFamily="2" charset="2"/>
              <a:buChar char="ü"/>
            </a:pPr>
            <a:r>
              <a:rPr lang="tr-TR" sz="2400" dirty="0">
                <a:solidFill>
                  <a:srgbClr val="FF0000"/>
                </a:solidFill>
                <a:latin typeface="Arial"/>
                <a:ea typeface="ＭＳ Ｐゴシック"/>
                <a:cs typeface="Arial"/>
              </a:rPr>
              <a:t>Budapeşte Sözleşmesi'nin tüm tarafları içinde 1959 Sözleşmesi'ne taraf, üye olmayan tek devlet Amerika Birleşik Devletleri'dir.</a:t>
            </a:r>
          </a:p>
          <a:p>
            <a:pPr lvl="1"/>
            <a:endParaRPr lang="en-GB" sz="2200" dirty="0">
              <a:solidFill>
                <a:srgbClr val="000000"/>
              </a:solidFill>
              <a:cs typeface="Arial" pitchFamily="34" charset="0"/>
            </a:endParaRPr>
          </a:p>
        </p:txBody>
      </p:sp>
      <p:pic>
        <p:nvPicPr>
          <p:cNvPr id="11" name="Picture 10">
            <a:extLst>
              <a:ext uri="{FF2B5EF4-FFF2-40B4-BE49-F238E27FC236}">
                <a16:creationId xmlns:a16="http://schemas.microsoft.com/office/drawing/2014/main" id="{5E52ABAD-488C-CE41-A404-66FBAD33EEA7}"/>
              </a:ext>
            </a:extLst>
          </p:cNvPr>
          <p:cNvPicPr>
            <a:picLocks noChangeAspect="1"/>
          </p:cNvPicPr>
          <p:nvPr/>
        </p:nvPicPr>
        <p:blipFill>
          <a:blip r:embed="rId4"/>
          <a:stretch>
            <a:fillRect/>
          </a:stretch>
        </p:blipFill>
        <p:spPr>
          <a:xfrm>
            <a:off x="4927003" y="2715603"/>
            <a:ext cx="3850445" cy="2156249"/>
          </a:xfrm>
          <a:prstGeom prst="rect">
            <a:avLst/>
          </a:prstGeom>
        </p:spPr>
      </p:pic>
    </p:spTree>
    <p:extLst>
      <p:ext uri="{BB962C8B-B14F-4D97-AF65-F5344CB8AC3E}">
        <p14:creationId xmlns:p14="http://schemas.microsoft.com/office/powerpoint/2010/main" val="1253065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altLang="en-US" sz="3200" b="1"/>
              <a:t>Birleşmiş Milletler Genel Kurulu</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85294"/>
            <a:ext cx="4572000" cy="4693593"/>
          </a:xfrm>
          <a:prstGeom prst="rect">
            <a:avLst/>
          </a:prstGeom>
        </p:spPr>
        <p:txBody>
          <a:bodyPr lIns="91440" tIns="45720" rIns="91440" bIns="45720" anchor="t">
            <a:spAutoFit/>
          </a:bodyPr>
          <a:lstStyle/>
          <a:p>
            <a:pPr marL="342900" indent="-342900">
              <a:buFont typeface="Wingdings" pitchFamily="2" charset="2"/>
              <a:buChar char="Ø"/>
            </a:pPr>
            <a:r>
              <a:rPr lang="tr-TR" sz="2200" b="1" dirty="0">
                <a:latin typeface="Arial"/>
                <a:ea typeface="ＭＳ Ｐゴシック"/>
                <a:cs typeface="Arial"/>
              </a:rPr>
              <a:t>Bilgi teknolojilerinin suç amaçlı kullanımı ile mücadele edilmesi hakkında Kararlar </a:t>
            </a:r>
            <a:r>
              <a:rPr lang="tr-TR" altLang="en-US" sz="2200" b="1" i="1" dirty="0">
                <a:latin typeface="Arial"/>
                <a:ea typeface="ＭＳ Ｐゴシック"/>
                <a:cs typeface="Arial"/>
              </a:rPr>
              <a:t>(55/63 ve 56/121 sayılı Kararlar</a:t>
            </a:r>
            <a:r>
              <a:rPr lang="tr-TR" altLang="en-US" sz="2200" dirty="0">
                <a:latin typeface="Arial"/>
                <a:ea typeface="ＭＳ Ｐゴシック"/>
                <a:cs typeface="Arial"/>
              </a:rPr>
              <a:t>): </a:t>
            </a:r>
            <a:endParaRPr lang="tr-TR" altLang="en-US" sz="2200" dirty="0">
              <a:ea typeface="MS PGothic" panose="020B0600070205080204" pitchFamily="34" charset="-128"/>
              <a:cs typeface="Arial"/>
            </a:endParaRPr>
          </a:p>
          <a:p>
            <a:pPr marL="342900" indent="-342900" algn="just">
              <a:buFont typeface="Arial" panose="020B0604020202020204" pitchFamily="34" charset="0"/>
              <a:buChar char="•"/>
            </a:pPr>
            <a:r>
              <a:rPr lang="tr-TR" altLang="en-US" sz="2100" dirty="0">
                <a:latin typeface="Arial"/>
                <a:ea typeface="MS PGothic"/>
                <a:cs typeface="Arial"/>
              </a:rPr>
              <a:t>Devletlerin, 'suç </a:t>
            </a:r>
            <a:r>
              <a:rPr lang="tr-TR" altLang="en-US" sz="2100" dirty="0" err="1">
                <a:latin typeface="Arial"/>
                <a:ea typeface="MS PGothic"/>
                <a:cs typeface="Arial"/>
              </a:rPr>
              <a:t>cennet'lerinin</a:t>
            </a:r>
            <a:r>
              <a:rPr lang="tr-TR" altLang="en-US" sz="2100" dirty="0">
                <a:latin typeface="Arial"/>
                <a:ea typeface="MS PGothic"/>
                <a:cs typeface="Arial"/>
              </a:rPr>
              <a:t> ortadan kaldırılması amacıyla siber suça ilişkin uygun yasaları kabul etmesini sağlamak</a:t>
            </a:r>
          </a:p>
          <a:p>
            <a:pPr marL="342900" indent="-342900" algn="just">
              <a:buFont typeface="Arial" panose="020B0604020202020204" pitchFamily="34" charset="0"/>
              <a:buChar char="•"/>
            </a:pPr>
            <a:r>
              <a:rPr lang="tr-TR" altLang="en-US" sz="2100" dirty="0">
                <a:latin typeface="Arial"/>
                <a:ea typeface="MS PGothic"/>
                <a:cs typeface="Arial"/>
              </a:rPr>
              <a:t>Bilgi teknolojilerinin suç amaçlı kullanımını içeren uluslararası vakalara ilişkin somut ceza soruşturmalarında Devletler arası bilgi alışverişi ve işbirliği ihtiyacı</a:t>
            </a:r>
          </a:p>
        </p:txBody>
      </p:sp>
      <p:pic>
        <p:nvPicPr>
          <p:cNvPr id="11" name="Picture 10">
            <a:extLst>
              <a:ext uri="{FF2B5EF4-FFF2-40B4-BE49-F238E27FC236}">
                <a16:creationId xmlns:a16="http://schemas.microsoft.com/office/drawing/2014/main" id="{09082205-7D01-024D-B1A5-DA773EEC2D4C}"/>
              </a:ext>
            </a:extLst>
          </p:cNvPr>
          <p:cNvPicPr>
            <a:picLocks noChangeAspect="1"/>
          </p:cNvPicPr>
          <p:nvPr/>
        </p:nvPicPr>
        <p:blipFill>
          <a:blip r:embed="rId4"/>
          <a:stretch>
            <a:fillRect/>
          </a:stretch>
        </p:blipFill>
        <p:spPr>
          <a:xfrm>
            <a:off x="5272712" y="2526047"/>
            <a:ext cx="3503745" cy="2327305"/>
          </a:xfrm>
          <a:prstGeom prst="rect">
            <a:avLst/>
          </a:prstGeom>
        </p:spPr>
      </p:pic>
    </p:spTree>
    <p:extLst>
      <p:ext uri="{BB962C8B-B14F-4D97-AF65-F5344CB8AC3E}">
        <p14:creationId xmlns:p14="http://schemas.microsoft.com/office/powerpoint/2010/main" val="864112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altLang="en-US" sz="3200" b="1"/>
              <a:t>G8 Yüksek Teknoloji Suçları Alt Grubu</a:t>
            </a:r>
            <a:endParaRPr lang="tr-TR" sz="320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85294"/>
            <a:ext cx="4572000" cy="4087273"/>
          </a:xfrm>
          <a:prstGeom prst="rect">
            <a:avLst/>
          </a:prstGeom>
        </p:spPr>
        <p:txBody>
          <a:bodyPr lIns="91440" tIns="45720" rIns="91440" bIns="45720" anchor="t">
            <a:spAutoFit/>
          </a:bodyPr>
          <a:lstStyle/>
          <a:p>
            <a:pPr marL="342900" indent="-342900">
              <a:lnSpc>
                <a:spcPct val="90000"/>
              </a:lnSpc>
              <a:buFont typeface="Wingdings" pitchFamily="2" charset="2"/>
              <a:buChar char="Ø"/>
              <a:defRPr/>
            </a:pPr>
            <a:r>
              <a:rPr lang="tr-TR" sz="2200" b="1" dirty="0">
                <a:latin typeface="Arial"/>
                <a:ea typeface="ＭＳ Ｐゴシック"/>
                <a:cs typeface="Arial"/>
              </a:rPr>
              <a:t>Daha </a:t>
            </a:r>
            <a:r>
              <a:rPr lang="tr-TR" sz="2200" b="1" dirty="0" err="1">
                <a:latin typeface="Arial"/>
                <a:ea typeface="ＭＳ Ｐゴシック"/>
                <a:cs typeface="Arial"/>
              </a:rPr>
              <a:t>proaktif</a:t>
            </a:r>
            <a:r>
              <a:rPr lang="tr-TR" sz="2200" b="1" dirty="0">
                <a:latin typeface="Arial"/>
                <a:ea typeface="ＭＳ Ｐゴシック"/>
                <a:cs typeface="Arial"/>
              </a:rPr>
              <a:t> seçenekler </a:t>
            </a:r>
            <a:endParaRPr lang="tr-TR" sz="2200" dirty="0">
              <a:latin typeface="Arial"/>
              <a:ea typeface="ＭＳ Ｐゴシック"/>
              <a:cs typeface="Arial"/>
            </a:endParaRPr>
          </a:p>
          <a:p>
            <a:pPr marL="342900" indent="-342900" eaLnBrk="1" hangingPunct="1">
              <a:lnSpc>
                <a:spcPct val="90000"/>
              </a:lnSpc>
              <a:buFont typeface="Wingdings" pitchFamily="2" charset="2"/>
              <a:buChar char="Ø"/>
              <a:defRPr/>
            </a:pPr>
            <a:endParaRPr lang="tr-TR" sz="2200" dirty="0">
              <a:cs typeface="Arial"/>
            </a:endParaRPr>
          </a:p>
          <a:p>
            <a:pPr marL="342900" indent="-342900">
              <a:lnSpc>
                <a:spcPct val="90000"/>
              </a:lnSpc>
              <a:buFont typeface="Wingdings" pitchFamily="2" charset="2"/>
              <a:buChar char="ü"/>
              <a:defRPr/>
            </a:pPr>
            <a:r>
              <a:rPr lang="tr-TR" sz="2200" b="1" dirty="0">
                <a:latin typeface="Arial"/>
                <a:ea typeface="ＭＳ Ｐゴシック"/>
                <a:cs typeface="Arial"/>
              </a:rPr>
              <a:t>G8 irtibat noktası ağı</a:t>
            </a:r>
          </a:p>
          <a:p>
            <a:pPr marL="342900" indent="-342900">
              <a:lnSpc>
                <a:spcPct val="90000"/>
              </a:lnSpc>
              <a:buFont typeface="Wingdings" pitchFamily="2" charset="2"/>
              <a:buChar char="ü"/>
              <a:defRPr/>
            </a:pPr>
            <a:endParaRPr lang="tr-TR" sz="2200" dirty="0">
              <a:cs typeface="Arial"/>
            </a:endParaRPr>
          </a:p>
          <a:p>
            <a:pPr marL="342900" indent="-342900">
              <a:lnSpc>
                <a:spcPct val="90000"/>
              </a:lnSpc>
              <a:buFont typeface="Wingdings" pitchFamily="2" charset="2"/>
              <a:buChar char="ü"/>
              <a:defRPr/>
            </a:pPr>
            <a:r>
              <a:rPr lang="tr-TR" sz="2200" dirty="0">
                <a:latin typeface="Arial"/>
                <a:ea typeface="ＭＳ Ｐゴシック"/>
                <a:cs typeface="Arial"/>
              </a:rPr>
              <a:t>Uluslararası işbirliği uygulamasında bir </a:t>
            </a:r>
            <a:r>
              <a:rPr lang="tr-TR" sz="2200" b="1" dirty="0">
                <a:latin typeface="Arial"/>
                <a:ea typeface="ＭＳ Ｐゴシック"/>
                <a:cs typeface="Arial"/>
              </a:rPr>
              <a:t>referans noktası </a:t>
            </a:r>
            <a:r>
              <a:rPr lang="tr-TR" sz="2200" dirty="0">
                <a:latin typeface="Arial"/>
                <a:ea typeface="ＭＳ Ｐゴシック"/>
                <a:cs typeface="Arial"/>
              </a:rPr>
              <a:t>olarak kabul edilmektedir</a:t>
            </a:r>
            <a:endParaRPr lang="tr-TR" sz="2200" b="1" dirty="0">
              <a:latin typeface="Arial"/>
              <a:ea typeface="ＭＳ Ｐゴシック"/>
              <a:cs typeface="Arial"/>
            </a:endParaRPr>
          </a:p>
          <a:p>
            <a:pPr marL="342900" indent="-342900">
              <a:lnSpc>
                <a:spcPct val="90000"/>
              </a:lnSpc>
              <a:buFont typeface="Wingdings" pitchFamily="2" charset="2"/>
              <a:buChar char="ü"/>
              <a:defRPr/>
            </a:pPr>
            <a:endParaRPr lang="tr-TR" sz="2200" dirty="0">
              <a:latin typeface="Arial"/>
              <a:ea typeface="ＭＳ Ｐゴシック"/>
              <a:cs typeface="Arial"/>
            </a:endParaRPr>
          </a:p>
          <a:p>
            <a:pPr marL="342900" indent="-342900">
              <a:lnSpc>
                <a:spcPct val="90000"/>
              </a:lnSpc>
              <a:buFont typeface="Wingdings" pitchFamily="2" charset="2"/>
              <a:buChar char="ü"/>
              <a:defRPr/>
            </a:pPr>
            <a:r>
              <a:rPr lang="tr-TR" sz="2200" dirty="0">
                <a:latin typeface="Arial"/>
                <a:ea typeface="ＭＳ Ｐゴシック"/>
                <a:cs typeface="Arial"/>
              </a:rPr>
              <a:t>Gerektiğinde acil eyleme geçilmesini sağlayacak ve kolaylaştıracak</a:t>
            </a:r>
            <a:r>
              <a:rPr lang="tr-TR" sz="2200" b="1" dirty="0">
                <a:latin typeface="Arial"/>
                <a:ea typeface="ＭＳ Ｐゴシック"/>
                <a:cs typeface="Arial"/>
              </a:rPr>
              <a:t> isim dizini</a:t>
            </a:r>
            <a:endParaRPr lang="tr-TR" sz="2200" b="1" dirty="0">
              <a:cs typeface="Arial"/>
            </a:endParaRPr>
          </a:p>
          <a:p>
            <a:pPr lvl="1">
              <a:defRPr/>
            </a:pPr>
            <a:endParaRPr lang="en-GB" sz="2200" dirty="0">
              <a:cs typeface="Arial" pitchFamily="34" charset="0"/>
            </a:endParaRPr>
          </a:p>
        </p:txBody>
      </p:sp>
      <p:pic>
        <p:nvPicPr>
          <p:cNvPr id="11" name="Picture 10">
            <a:extLst>
              <a:ext uri="{FF2B5EF4-FFF2-40B4-BE49-F238E27FC236}">
                <a16:creationId xmlns:a16="http://schemas.microsoft.com/office/drawing/2014/main" id="{EB8630C5-35E1-FD47-9F26-EC0504E81B26}"/>
              </a:ext>
            </a:extLst>
          </p:cNvPr>
          <p:cNvPicPr>
            <a:picLocks noChangeAspect="1"/>
          </p:cNvPicPr>
          <p:nvPr/>
        </p:nvPicPr>
        <p:blipFill>
          <a:blip r:embed="rId4"/>
          <a:stretch>
            <a:fillRect/>
          </a:stretch>
        </p:blipFill>
        <p:spPr>
          <a:xfrm>
            <a:off x="5836408" y="1999607"/>
            <a:ext cx="2258646" cy="2258646"/>
          </a:xfrm>
          <a:prstGeom prst="rect">
            <a:avLst/>
          </a:prstGeom>
        </p:spPr>
      </p:pic>
    </p:spTree>
    <p:extLst>
      <p:ext uri="{BB962C8B-B14F-4D97-AF65-F5344CB8AC3E}">
        <p14:creationId xmlns:p14="http://schemas.microsoft.com/office/powerpoint/2010/main" val="389237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en-GB">
              <a:solidFill>
                <a:schemeClr val="tx1"/>
              </a:solidFill>
            </a:endParaRPr>
          </a:p>
        </p:txBody>
      </p:sp>
      <p:sp>
        <p:nvSpPr>
          <p:cNvPr id="13" name="Rectangle 12"/>
          <p:cNvSpPr/>
          <p:nvPr/>
        </p:nvSpPr>
        <p:spPr>
          <a:xfrm>
            <a:off x="0" y="8264106"/>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altLang="en-US" sz="3200" b="1"/>
              <a:t>Afrika Birliği</a:t>
            </a:r>
            <a:endParaRPr lang="tr-TR" sz="320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85294"/>
            <a:ext cx="4572000" cy="4832092"/>
          </a:xfrm>
          <a:prstGeom prst="rect">
            <a:avLst/>
          </a:prstGeom>
        </p:spPr>
        <p:txBody>
          <a:bodyPr lIns="91440" tIns="45720" rIns="91440" bIns="45720" anchor="t">
            <a:spAutoFit/>
          </a:bodyPr>
          <a:lstStyle/>
          <a:p>
            <a:pPr marL="342900" indent="-342900">
              <a:buFont typeface="Wingdings" pitchFamily="2" charset="2"/>
              <a:buChar char="Ø"/>
              <a:defRPr/>
            </a:pPr>
            <a:r>
              <a:rPr lang="tr-TR" sz="2200" b="1" dirty="0">
                <a:latin typeface="Arial"/>
                <a:ea typeface="ＭＳ Ｐゴシック"/>
                <a:cs typeface="Arial"/>
              </a:rPr>
              <a:t>Siber Güvenlik &amp; Kişisel Verilerin Korunması Hakkında Sözleşme</a:t>
            </a:r>
          </a:p>
          <a:p>
            <a:pPr marL="342900" indent="-342900">
              <a:buFont typeface="Wingdings" pitchFamily="2" charset="2"/>
              <a:buChar char="Ø"/>
              <a:defRPr/>
            </a:pPr>
            <a:r>
              <a:rPr lang="tr-TR" sz="2200" dirty="0">
                <a:latin typeface="Arial"/>
                <a:ea typeface="ＭＳ Ｐゴシック"/>
                <a:cs typeface="Arial"/>
              </a:rPr>
              <a:t>Siber Güvenlik ve Kişisel Verilerin Korunması Hakkında Afrika Birliği Sözleşmesi, Afrika Birliği üyesi devletlerin kabul ettiği çok taraflı bir antlaşmadır.</a:t>
            </a:r>
            <a:endParaRPr lang="tr-TR" sz="2200" b="1" dirty="0">
              <a:latin typeface="Arial"/>
              <a:ea typeface="ＭＳ Ｐゴシック"/>
              <a:cs typeface="Arial"/>
            </a:endParaRPr>
          </a:p>
          <a:p>
            <a:pPr marL="342900" indent="-342900">
              <a:buFont typeface="Wingdings" pitchFamily="2" charset="2"/>
              <a:buChar char="Ø"/>
            </a:pPr>
            <a:r>
              <a:rPr lang="tr-TR" sz="2200" dirty="0">
                <a:latin typeface="Arial"/>
                <a:ea typeface="ＭＳ Ｐゴシック"/>
                <a:cs typeface="Arial"/>
              </a:rPr>
              <a:t>Aşağıdakilere ilişkin yasama ilkeleri öngörür:</a:t>
            </a:r>
            <a:endParaRPr lang="tr-TR" sz="2200" dirty="0">
              <a:cs typeface="Arial"/>
            </a:endParaRPr>
          </a:p>
          <a:p>
            <a:pPr marL="742950" indent="-742950">
              <a:buFont typeface="Calibri"/>
              <a:buAutoNum type="arabicPeriod"/>
            </a:pPr>
            <a:r>
              <a:rPr lang="tr-TR" sz="2200" dirty="0">
                <a:latin typeface="Arial"/>
                <a:ea typeface="ＭＳ Ｐゴシック"/>
                <a:cs typeface="Arial"/>
              </a:rPr>
              <a:t>elektronik işlemler</a:t>
            </a:r>
          </a:p>
          <a:p>
            <a:pPr marL="742950" indent="-742950">
              <a:buAutoNum type="arabicPeriod"/>
            </a:pPr>
            <a:r>
              <a:rPr lang="tr-TR" sz="2200" dirty="0">
                <a:latin typeface="Arial"/>
                <a:ea typeface="ＭＳ Ｐゴシック"/>
                <a:cs typeface="Arial"/>
              </a:rPr>
              <a:t>kişisel verilerin korunması</a:t>
            </a:r>
          </a:p>
          <a:p>
            <a:pPr marL="742950" indent="-742950">
              <a:buFont typeface="+mj-lt"/>
              <a:buAutoNum type="arabicPeriod"/>
            </a:pPr>
            <a:r>
              <a:rPr lang="tr-TR" sz="2200" dirty="0">
                <a:latin typeface="Arial"/>
                <a:ea typeface="ＭＳ Ｐゴシック"/>
                <a:cs typeface="Arial"/>
              </a:rPr>
              <a:t>siber güvenlik ve siber suç</a:t>
            </a:r>
          </a:p>
          <a:p>
            <a:pPr lvl="1"/>
            <a:endParaRPr lang="en-GB" sz="2200" dirty="0">
              <a:cs typeface="Arial" pitchFamily="34" charset="0"/>
            </a:endParaRPr>
          </a:p>
        </p:txBody>
      </p:sp>
      <p:pic>
        <p:nvPicPr>
          <p:cNvPr id="11" name="Picture 10">
            <a:extLst>
              <a:ext uri="{FF2B5EF4-FFF2-40B4-BE49-F238E27FC236}">
                <a16:creationId xmlns:a16="http://schemas.microsoft.com/office/drawing/2014/main" id="{F3D82F51-3C42-C74D-A382-9F2EA882EB3C}"/>
              </a:ext>
            </a:extLst>
          </p:cNvPr>
          <p:cNvPicPr>
            <a:picLocks noChangeAspect="1"/>
          </p:cNvPicPr>
          <p:nvPr/>
        </p:nvPicPr>
        <p:blipFill>
          <a:blip r:embed="rId4"/>
          <a:stretch>
            <a:fillRect/>
          </a:stretch>
        </p:blipFill>
        <p:spPr>
          <a:xfrm>
            <a:off x="5518449" y="2363983"/>
            <a:ext cx="3024335" cy="2716776"/>
          </a:xfrm>
          <a:prstGeom prst="rect">
            <a:avLst/>
          </a:prstGeom>
        </p:spPr>
      </p:pic>
    </p:spTree>
    <p:extLst>
      <p:ext uri="{BB962C8B-B14F-4D97-AF65-F5344CB8AC3E}">
        <p14:creationId xmlns:p14="http://schemas.microsoft.com/office/powerpoint/2010/main" val="3986460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altLang="en-US" sz="3200" b="1">
                <a:ea typeface="+mn-lt"/>
                <a:cs typeface="+mn-lt"/>
              </a:rPr>
              <a:t>İngiliz Milletler Topluluğu</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85294"/>
            <a:ext cx="4572000" cy="2954655"/>
          </a:xfrm>
          <a:prstGeom prst="rect">
            <a:avLst/>
          </a:prstGeom>
        </p:spPr>
        <p:txBody>
          <a:bodyPr lIns="91440" tIns="45720" rIns="91440" bIns="45720" anchor="t">
            <a:spAutoFit/>
          </a:bodyPr>
          <a:lstStyle/>
          <a:p>
            <a:pPr marL="571500" lvl="2" indent="-571500" eaLnBrk="1" hangingPunct="1">
              <a:spcAft>
                <a:spcPts val="1200"/>
              </a:spcAft>
              <a:buFont typeface="Wingdings" pitchFamily="2" charset="2"/>
              <a:buChar char="Ø"/>
              <a:defRPr/>
            </a:pPr>
            <a:r>
              <a:rPr lang="tr-TR" sz="2200" b="1" dirty="0">
                <a:latin typeface="Arial"/>
                <a:ea typeface="ＭＳ Ｐゴシック"/>
                <a:cs typeface="Arial"/>
              </a:rPr>
              <a:t>Model Yasa</a:t>
            </a:r>
          </a:p>
          <a:p>
            <a:pPr marL="571500" lvl="2" indent="-571500">
              <a:spcAft>
                <a:spcPts val="1200"/>
              </a:spcAft>
              <a:buFont typeface="Wingdings" pitchFamily="2" charset="2"/>
              <a:buChar char="ü"/>
              <a:defRPr/>
            </a:pPr>
            <a:r>
              <a:rPr lang="tr-TR" sz="2200" i="1" dirty="0" err="1">
                <a:latin typeface="Arial"/>
                <a:ea typeface="ＭＳ Ｐゴシック"/>
                <a:cs typeface="Arial"/>
              </a:rPr>
              <a:t>Harare</a:t>
            </a:r>
            <a:r>
              <a:rPr lang="tr-TR" sz="2200" i="1" dirty="0">
                <a:latin typeface="Arial"/>
                <a:ea typeface="ＭＳ Ｐゴシック"/>
                <a:cs typeface="Arial"/>
              </a:rPr>
              <a:t> Şeması </a:t>
            </a:r>
            <a:r>
              <a:rPr lang="tr-TR" sz="2200" dirty="0">
                <a:latin typeface="Arial"/>
                <a:ea typeface="ＭＳ Ｐゴシック"/>
                <a:cs typeface="Arial"/>
              </a:rPr>
              <a:t>siber suç vakaları da dahil olmak üzere cezai konularda İngiliz Milletler Topluluğu hükümetleri arasında güçlendirilmiş düzeyde ve kapsamda işbirliğini sağlamaktadır.</a:t>
            </a:r>
          </a:p>
        </p:txBody>
      </p:sp>
      <p:sp>
        <p:nvSpPr>
          <p:cNvPr id="5" name="Rectangle 4">
            <a:extLst>
              <a:ext uri="{FF2B5EF4-FFF2-40B4-BE49-F238E27FC236}">
                <a16:creationId xmlns:a16="http://schemas.microsoft.com/office/drawing/2014/main" id="{50E34DCD-BB8C-DD4E-A006-1BDD3384150B}"/>
              </a:ext>
            </a:extLst>
          </p:cNvPr>
          <p:cNvSpPr/>
          <p:nvPr/>
        </p:nvSpPr>
        <p:spPr>
          <a:xfrm>
            <a:off x="4450456" y="1114520"/>
            <a:ext cx="4572000" cy="4247317"/>
          </a:xfrm>
          <a:prstGeom prst="rect">
            <a:avLst/>
          </a:prstGeom>
        </p:spPr>
        <p:txBody>
          <a:bodyPr lIns="91440" tIns="45720" rIns="91440" bIns="45720" anchor="t">
            <a:spAutoFit/>
          </a:bodyPr>
          <a:lstStyle/>
          <a:p>
            <a:pPr marL="800100" lvl="3" indent="-342900">
              <a:spcAft>
                <a:spcPts val="1200"/>
              </a:spcAft>
              <a:buFont typeface="Wingdings" pitchFamily="2" charset="2"/>
              <a:buChar char="ü"/>
              <a:defRPr/>
            </a:pPr>
            <a:r>
              <a:rPr lang="tr-TR" sz="2200" dirty="0">
                <a:latin typeface="Arial"/>
                <a:ea typeface="ＭＳ Ｐゴシック"/>
                <a:cs typeface="Arial"/>
              </a:rPr>
              <a:t>Bu işbirliği, diğerleri yanında, aşağıdakileri içerir:</a:t>
            </a:r>
          </a:p>
          <a:p>
            <a:pPr marL="1028700" lvl="3" indent="-571500">
              <a:spcAft>
                <a:spcPts val="1200"/>
              </a:spcAft>
              <a:buFont typeface="Arial" panose="020B0604020202020204" pitchFamily="34" charset="0"/>
              <a:buChar char="•"/>
              <a:defRPr/>
            </a:pPr>
            <a:r>
              <a:rPr lang="tr-TR" sz="2200" dirty="0">
                <a:latin typeface="Arial"/>
                <a:ea typeface="ＭＳ Ｐゴシック"/>
                <a:cs typeface="Arial"/>
              </a:rPr>
              <a:t>Kişilerin kimliğini tespit etme ve yerini belirleme</a:t>
            </a:r>
          </a:p>
          <a:p>
            <a:pPr marL="1028700" lvl="3" indent="-571500">
              <a:spcAft>
                <a:spcPts val="1200"/>
              </a:spcAft>
              <a:buFont typeface="Arial" panose="020B0604020202020204" pitchFamily="34" charset="0"/>
              <a:buChar char="•"/>
              <a:defRPr/>
            </a:pPr>
            <a:r>
              <a:rPr lang="tr-TR" sz="2200" dirty="0">
                <a:latin typeface="Arial"/>
                <a:ea typeface="ＭＳ Ｐゴシック"/>
                <a:cs typeface="Arial"/>
              </a:rPr>
              <a:t>Evrak tebliği</a:t>
            </a:r>
            <a:endParaRPr lang="tr-TR" sz="2200" dirty="0">
              <a:cs typeface="Arial"/>
            </a:endParaRPr>
          </a:p>
          <a:p>
            <a:pPr marL="1028700" lvl="3" indent="-571500">
              <a:spcAft>
                <a:spcPts val="1200"/>
              </a:spcAft>
              <a:buFont typeface="Arial" panose="020B0604020202020204" pitchFamily="34" charset="0"/>
              <a:buChar char="•"/>
              <a:defRPr/>
            </a:pPr>
            <a:r>
              <a:rPr lang="tr-TR" sz="2200" dirty="0">
                <a:latin typeface="Arial"/>
                <a:ea typeface="ＭＳ Ｐゴシック"/>
                <a:cs typeface="Arial"/>
              </a:rPr>
              <a:t>Arama ve el koyma</a:t>
            </a:r>
          </a:p>
          <a:p>
            <a:pPr marL="1028700" lvl="3" indent="-571500">
              <a:spcAft>
                <a:spcPts val="1200"/>
              </a:spcAft>
              <a:buFont typeface="Arial" panose="020B0604020202020204" pitchFamily="34" charset="0"/>
              <a:buChar char="•"/>
              <a:defRPr/>
            </a:pPr>
            <a:r>
              <a:rPr lang="tr-TR" sz="2200" dirty="0">
                <a:latin typeface="Arial"/>
                <a:ea typeface="ＭＳ Ｐゴシック"/>
                <a:cs typeface="Arial"/>
              </a:rPr>
              <a:t>Delil elde etme</a:t>
            </a:r>
          </a:p>
          <a:p>
            <a:pPr marL="1028700" lvl="3" indent="-571500">
              <a:spcAft>
                <a:spcPts val="1200"/>
              </a:spcAft>
              <a:buFont typeface="Arial" panose="020B0604020202020204" pitchFamily="34" charset="0"/>
              <a:buChar char="•"/>
              <a:defRPr/>
            </a:pPr>
            <a:r>
              <a:rPr lang="tr-TR" sz="2200" dirty="0">
                <a:latin typeface="Arial"/>
                <a:ea typeface="ＭＳ Ｐゴシック"/>
                <a:cs typeface="Arial"/>
              </a:rPr>
              <a:t>Suç gelirlerinin ve suç araçlarının takibi, tespiti ve el koyma</a:t>
            </a:r>
          </a:p>
        </p:txBody>
      </p:sp>
      <p:pic>
        <p:nvPicPr>
          <p:cNvPr id="12" name="Picture 11">
            <a:extLst>
              <a:ext uri="{FF2B5EF4-FFF2-40B4-BE49-F238E27FC236}">
                <a16:creationId xmlns:a16="http://schemas.microsoft.com/office/drawing/2014/main" id="{67E93319-A1E9-0C43-BD6B-4F4B00C73FD6}"/>
              </a:ext>
            </a:extLst>
          </p:cNvPr>
          <p:cNvPicPr>
            <a:picLocks noChangeAspect="1"/>
          </p:cNvPicPr>
          <p:nvPr/>
        </p:nvPicPr>
        <p:blipFill>
          <a:blip r:embed="rId4"/>
          <a:stretch>
            <a:fillRect/>
          </a:stretch>
        </p:blipFill>
        <p:spPr>
          <a:xfrm>
            <a:off x="912000" y="4148889"/>
            <a:ext cx="3261360" cy="1956816"/>
          </a:xfrm>
          <a:prstGeom prst="rect">
            <a:avLst/>
          </a:prstGeom>
        </p:spPr>
      </p:pic>
    </p:spTree>
    <p:extLst>
      <p:ext uri="{BB962C8B-B14F-4D97-AF65-F5344CB8AC3E}">
        <p14:creationId xmlns:p14="http://schemas.microsoft.com/office/powerpoint/2010/main" val="354691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Tekrar</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839777744"/>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10558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smtClean="0">
                <a:ea typeface="ＭＳ Ｐゴシック"/>
              </a:rPr>
              <a:t>Gündem</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36290" y="1338433"/>
            <a:ext cx="3791244" cy="5016758"/>
          </a:xfrm>
          <a:prstGeom prst="rect">
            <a:avLst/>
          </a:prstGeom>
        </p:spPr>
        <p:txBody>
          <a:bodyPr wrap="square" lIns="91440" tIns="45720" rIns="91440" bIns="45720" anchor="t">
            <a:spAutoFit/>
          </a:bodyPr>
          <a:lstStyle/>
          <a:p>
            <a:pPr marL="342900" indent="-342900">
              <a:lnSpc>
                <a:spcPct val="80000"/>
              </a:lnSpc>
              <a:buFont typeface="Wingdings" pitchFamily="2" charset="2"/>
              <a:buChar char="Ø"/>
            </a:pPr>
            <a:r>
              <a:rPr lang="tr-TR" sz="2000" b="1" dirty="0">
                <a:latin typeface="Arial"/>
                <a:ea typeface="ＭＳ Ｐゴシック"/>
                <a:cs typeface="Arial"/>
              </a:rPr>
              <a:t>Birinci Bölüm</a:t>
            </a:r>
            <a:endParaRPr lang="tr-TR" sz="2000" b="1" dirty="0">
              <a:cs typeface="Arial"/>
            </a:endParaRPr>
          </a:p>
          <a:p>
            <a:pPr marL="342900" indent="-342900">
              <a:lnSpc>
                <a:spcPct val="80000"/>
              </a:lnSpc>
              <a:buFont typeface="Wingdings" pitchFamily="2" charset="2"/>
              <a:buChar char="ü"/>
            </a:pPr>
            <a:r>
              <a:rPr lang="tr-TR" sz="2000" i="1" dirty="0">
                <a:latin typeface="Arial"/>
                <a:ea typeface="ＭＳ Ｐゴシック"/>
                <a:cs typeface="Arial"/>
              </a:rPr>
              <a:t>Siber suça </a:t>
            </a:r>
            <a:r>
              <a:rPr lang="tr-TR" sz="2000" i="1" dirty="0" smtClean="0">
                <a:latin typeface="Arial"/>
                <a:ea typeface="ＭＳ Ｐゴシック"/>
                <a:cs typeface="Arial"/>
              </a:rPr>
              <a:t>müdahale </a:t>
            </a:r>
            <a:r>
              <a:rPr lang="tr-TR" sz="2000" i="1" dirty="0">
                <a:latin typeface="Arial"/>
                <a:ea typeface="ＭＳ Ｐゴシック"/>
                <a:cs typeface="Arial"/>
              </a:rPr>
              <a:t>ve uluslararası </a:t>
            </a:r>
            <a:r>
              <a:rPr lang="tr-TR" sz="2000" i="1" dirty="0" smtClean="0">
                <a:latin typeface="Arial"/>
                <a:ea typeface="ＭＳ Ｐゴシック"/>
                <a:cs typeface="Arial"/>
              </a:rPr>
              <a:t>boyutuna </a:t>
            </a:r>
            <a:r>
              <a:rPr lang="tr-TR" sz="2000" i="1" dirty="0">
                <a:latin typeface="Arial"/>
                <a:ea typeface="ＭＳ Ｐゴシック"/>
                <a:cs typeface="Arial"/>
              </a:rPr>
              <a:t>ilişkin hatırlatmalar</a:t>
            </a:r>
          </a:p>
          <a:p>
            <a:pPr>
              <a:lnSpc>
                <a:spcPct val="80000"/>
              </a:lnSpc>
            </a:pPr>
            <a:endParaRPr lang="tr-TR" sz="2000" dirty="0">
              <a:cs typeface="Arial"/>
            </a:endParaRPr>
          </a:p>
          <a:p>
            <a:pPr marL="342900" indent="-342900">
              <a:lnSpc>
                <a:spcPct val="80000"/>
              </a:lnSpc>
              <a:buFont typeface="Wingdings" pitchFamily="2" charset="2"/>
              <a:buChar char="Ø"/>
            </a:pPr>
            <a:r>
              <a:rPr lang="tr-TR" sz="2000" b="1" dirty="0">
                <a:latin typeface="Arial"/>
                <a:ea typeface="ＭＳ Ｐゴシック"/>
                <a:cs typeface="Arial"/>
              </a:rPr>
              <a:t> İkinci Bölüm</a:t>
            </a:r>
          </a:p>
          <a:p>
            <a:pPr marL="342900" indent="-342900">
              <a:lnSpc>
                <a:spcPct val="80000"/>
              </a:lnSpc>
              <a:buFont typeface="Wingdings" pitchFamily="2" charset="2"/>
              <a:buChar char="ü"/>
            </a:pPr>
            <a:r>
              <a:rPr lang="tr-TR" sz="2000" i="1" dirty="0">
                <a:latin typeface="Arial"/>
                <a:ea typeface="ＭＳ Ｐゴシック"/>
                <a:cs typeface="Arial"/>
              </a:rPr>
              <a:t>Siber suça yönelik uluslararası </a:t>
            </a:r>
            <a:r>
              <a:rPr lang="tr-TR" sz="2000" i="1" dirty="0" smtClean="0">
                <a:latin typeface="Arial"/>
                <a:ea typeface="ＭＳ Ｐゴシック"/>
                <a:cs typeface="Arial"/>
              </a:rPr>
              <a:t>müdahaleye</a:t>
            </a:r>
            <a:r>
              <a:rPr lang="tr-TR" sz="2000" i="1" dirty="0">
                <a:latin typeface="Arial"/>
                <a:ea typeface="ＭＳ Ｐゴシック"/>
                <a:cs typeface="Arial"/>
              </a:rPr>
              <a:t> ilişkin hatırlatmalar: Budapeşte Siber Suç Sözleşmesi ve uluslararası işbirliği araçları</a:t>
            </a:r>
          </a:p>
          <a:p>
            <a:pPr>
              <a:lnSpc>
                <a:spcPct val="80000"/>
              </a:lnSpc>
            </a:pPr>
            <a:endParaRPr lang="tr-TR" sz="2000" dirty="0">
              <a:cs typeface="Arial"/>
            </a:endParaRPr>
          </a:p>
          <a:p>
            <a:pPr marL="342900" indent="-342900">
              <a:lnSpc>
                <a:spcPct val="80000"/>
              </a:lnSpc>
              <a:buFont typeface="Wingdings" pitchFamily="2" charset="2"/>
              <a:buChar char="Ø"/>
            </a:pPr>
            <a:r>
              <a:rPr lang="tr-TR" sz="2000" b="1" dirty="0">
                <a:latin typeface="Arial"/>
                <a:ea typeface="ＭＳ Ｐゴシック"/>
                <a:cs typeface="Arial"/>
              </a:rPr>
              <a:t>Üçüncü Bölüm</a:t>
            </a:r>
          </a:p>
          <a:p>
            <a:pPr marL="342900" indent="-342900">
              <a:lnSpc>
                <a:spcPct val="80000"/>
              </a:lnSpc>
              <a:buFont typeface="Wingdings" pitchFamily="2" charset="2"/>
              <a:buChar char="ü"/>
            </a:pPr>
            <a:r>
              <a:rPr lang="tr-TR" sz="2000" i="1" dirty="0">
                <a:latin typeface="Arial"/>
                <a:ea typeface="ＭＳ Ｐゴシック"/>
                <a:cs typeface="Arial"/>
              </a:rPr>
              <a:t>Elektronik delil ve uluslararası işbirliği - tanımlayıcı ana unsurlar ve elektronik delil elde edilmesinde karşılaşılan temel zorluklar</a:t>
            </a:r>
          </a:p>
        </p:txBody>
      </p:sp>
      <p:sp>
        <p:nvSpPr>
          <p:cNvPr id="6" name="Rectangle 5">
            <a:extLst>
              <a:ext uri="{FF2B5EF4-FFF2-40B4-BE49-F238E27FC236}">
                <a16:creationId xmlns:a16="http://schemas.microsoft.com/office/drawing/2014/main" id="{EA3FFC4F-A0C7-6241-A6A3-D4D1CB58E595}"/>
              </a:ext>
            </a:extLst>
          </p:cNvPr>
          <p:cNvSpPr/>
          <p:nvPr/>
        </p:nvSpPr>
        <p:spPr>
          <a:xfrm>
            <a:off x="4450456" y="1338433"/>
            <a:ext cx="4572000" cy="2800767"/>
          </a:xfrm>
          <a:prstGeom prst="rect">
            <a:avLst/>
          </a:prstGeom>
        </p:spPr>
        <p:txBody>
          <a:bodyPr lIns="91440" tIns="45720" rIns="91440" bIns="45720" anchor="t">
            <a:spAutoFit/>
          </a:bodyPr>
          <a:lstStyle/>
          <a:p>
            <a:pPr marL="342900" indent="-342900">
              <a:lnSpc>
                <a:spcPct val="80000"/>
              </a:lnSpc>
              <a:buFont typeface="Wingdings" pitchFamily="2" charset="2"/>
              <a:buChar char="Ø"/>
            </a:pPr>
            <a:r>
              <a:rPr lang="tr-TR" sz="2000" b="1">
                <a:latin typeface="Arial"/>
                <a:ea typeface="ＭＳ Ｐゴシック"/>
                <a:cs typeface="Arial"/>
              </a:rPr>
              <a:t>Dördüncü Bölüm</a:t>
            </a:r>
          </a:p>
          <a:p>
            <a:pPr marL="342900" indent="-342900">
              <a:lnSpc>
                <a:spcPct val="80000"/>
              </a:lnSpc>
              <a:buFont typeface="Wingdings" pitchFamily="2" charset="2"/>
              <a:buChar char="ü"/>
            </a:pPr>
            <a:r>
              <a:rPr lang="tr-TR" sz="2000" i="1">
                <a:latin typeface="Arial"/>
                <a:ea typeface="ＭＳ Ｐゴシック"/>
                <a:cs typeface="Arial"/>
              </a:rPr>
              <a:t>Resmi, yarı resmi, resmi olmayan ve özel sektör işbirliği</a:t>
            </a:r>
          </a:p>
          <a:p>
            <a:pPr>
              <a:lnSpc>
                <a:spcPct val="80000"/>
              </a:lnSpc>
            </a:pPr>
            <a:endParaRPr lang="tr-TR" sz="2000">
              <a:cs typeface="Arial"/>
            </a:endParaRPr>
          </a:p>
          <a:p>
            <a:pPr marL="342900" indent="-342900">
              <a:lnSpc>
                <a:spcPct val="80000"/>
              </a:lnSpc>
              <a:buFont typeface="Wingdings" pitchFamily="2" charset="2"/>
              <a:buChar char="Ø"/>
            </a:pPr>
            <a:r>
              <a:rPr lang="tr-TR" sz="2000" b="1">
                <a:latin typeface="Arial"/>
                <a:ea typeface="ＭＳ Ｐゴシック"/>
                <a:cs typeface="Arial"/>
              </a:rPr>
              <a:t>Beşinci Bölüm</a:t>
            </a:r>
            <a:endParaRPr lang="tr-TR"/>
          </a:p>
          <a:p>
            <a:pPr marL="342900" indent="-342900">
              <a:lnSpc>
                <a:spcPct val="80000"/>
              </a:lnSpc>
              <a:buFont typeface="Wingdings" pitchFamily="2" charset="2"/>
              <a:buChar char="ü"/>
            </a:pPr>
            <a:r>
              <a:rPr lang="tr-TR" sz="2000" i="1">
                <a:latin typeface="Arial"/>
                <a:ea typeface="ＭＳ Ｐゴシック"/>
                <a:cs typeface="Arial"/>
              </a:rPr>
              <a:t>Uluslararası siber suç soruşturmalarına ilişkin uygulama sorunları - vaka çalışması</a:t>
            </a:r>
          </a:p>
          <a:p>
            <a:pPr>
              <a:lnSpc>
                <a:spcPct val="80000"/>
              </a:lnSpc>
            </a:pPr>
            <a:endParaRPr lang="tr-TR" sz="2000">
              <a:cs typeface="Arial"/>
            </a:endParaRPr>
          </a:p>
          <a:p>
            <a:pPr marL="342900" indent="-342900">
              <a:lnSpc>
                <a:spcPct val="80000"/>
              </a:lnSpc>
              <a:buFont typeface="Wingdings" pitchFamily="2" charset="2"/>
              <a:buChar char="Ø"/>
            </a:pPr>
            <a:r>
              <a:rPr lang="tr-TR" sz="2000" b="1">
                <a:latin typeface="Arial"/>
                <a:ea typeface="ＭＳ Ｐゴシック"/>
                <a:cs typeface="Arial"/>
              </a:rPr>
              <a:t>Altıncı Bölüm</a:t>
            </a:r>
          </a:p>
          <a:p>
            <a:pPr marL="342900" indent="-342900">
              <a:lnSpc>
                <a:spcPct val="80000"/>
              </a:lnSpc>
              <a:buFont typeface="Wingdings" pitchFamily="2" charset="2"/>
              <a:buChar char="ü"/>
            </a:pPr>
            <a:r>
              <a:rPr lang="tr-TR" sz="2000" i="1">
                <a:latin typeface="Arial"/>
                <a:ea typeface="ＭＳ Ｐゴシック"/>
                <a:cs typeface="Arial"/>
              </a:rPr>
              <a:t>Özet</a:t>
            </a:r>
          </a:p>
        </p:txBody>
      </p:sp>
      <p:pic>
        <p:nvPicPr>
          <p:cNvPr id="7" name="Picture 6" descr="A picture containing keyboard&#10;&#10;Description automatically generated">
            <a:extLst>
              <a:ext uri="{FF2B5EF4-FFF2-40B4-BE49-F238E27FC236}">
                <a16:creationId xmlns:a16="http://schemas.microsoft.com/office/drawing/2014/main" id="{4481AE4C-03BD-48F0-8CEC-9EBF00DFF485}"/>
              </a:ext>
            </a:extLst>
          </p:cNvPr>
          <p:cNvPicPr>
            <a:picLocks noChangeAspect="1"/>
          </p:cNvPicPr>
          <p:nvPr/>
        </p:nvPicPr>
        <p:blipFill>
          <a:blip r:embed="rId4"/>
          <a:stretch>
            <a:fillRect/>
          </a:stretch>
        </p:blipFill>
        <p:spPr>
          <a:xfrm>
            <a:off x="5396586" y="4527236"/>
            <a:ext cx="2703294" cy="1798919"/>
          </a:xfrm>
          <a:prstGeom prst="rect">
            <a:avLst/>
          </a:prstGeom>
        </p:spPr>
      </p:pic>
    </p:spTree>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dirty="0">
                <a:ea typeface="+mn-lt"/>
                <a:cs typeface="+mn-lt"/>
              </a:rPr>
              <a:t>Siber suça tepki</a:t>
            </a:r>
            <a:endParaRPr lang="en-US" dirty="0"/>
          </a:p>
          <a:p>
            <a:pPr algn="r">
              <a:lnSpc>
                <a:spcPct val="80000"/>
              </a:lnSpc>
            </a:pPr>
            <a:r>
              <a:rPr lang="tr-TR" sz="3200" dirty="0">
                <a:ea typeface="+mn-lt"/>
                <a:cs typeface="+mn-lt"/>
              </a:rPr>
              <a:t>ve uluslararası boyuta ilişkin hatırlatmalar</a:t>
            </a:r>
            <a:endParaRPr lang="tr-TR"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35341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Adli Personel için Uluslararası İşbirliğine İlişkin Uzmanlık </a:t>
            </a:r>
            <a:r>
              <a:rPr lang="tr-TR" sz="3200" b="1" dirty="0" smtClean="0"/>
              <a:t>Eğitimi</a:t>
            </a:r>
            <a:endParaRPr lang="en-GB" sz="3200" dirty="0">
              <a:ea typeface="+mn-lt"/>
              <a:cs typeface="+mn-lt"/>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101719"/>
            <a:ext cx="8841322" cy="3243965"/>
          </a:xfrm>
          <a:prstGeom prst="rect">
            <a:avLst/>
          </a:prstGeom>
        </p:spPr>
        <p:txBody>
          <a:bodyPr wrap="square" lIns="91440" tIns="45720" rIns="91440" bIns="45720" anchor="t">
            <a:spAutoFit/>
          </a:bodyPr>
          <a:lstStyle/>
          <a:p>
            <a:pPr algn="ctr">
              <a:lnSpc>
                <a:spcPct val="80000"/>
              </a:lnSpc>
            </a:pPr>
            <a:r>
              <a:rPr lang="tr-TR" sz="3200" b="1" dirty="0">
                <a:latin typeface="Arial"/>
                <a:ea typeface="ＭＳ Ｐゴシック"/>
                <a:cs typeface="ＭＳ Ｐゴシック" charset="0"/>
              </a:rPr>
              <a:t>İkinci Bölüm</a:t>
            </a:r>
            <a:endParaRPr lang="tr-TR" sz="3200" b="1" dirty="0">
              <a:ea typeface="ＭＳ Ｐゴシック" charset="0"/>
              <a:cs typeface="ＭＳ Ｐゴシック" charset="0"/>
            </a:endParaRPr>
          </a:p>
          <a:p>
            <a:pPr algn="ctr">
              <a:lnSpc>
                <a:spcPct val="80000"/>
              </a:lnSpc>
            </a:pPr>
            <a:endParaRPr lang="tr-TR" sz="3200" b="1" dirty="0">
              <a:latin typeface="Arial"/>
              <a:ea typeface="ＭＳ Ｐゴシック"/>
              <a:cs typeface="Arial"/>
            </a:endParaRPr>
          </a:p>
          <a:p>
            <a:pPr algn="ctr">
              <a:lnSpc>
                <a:spcPct val="80000"/>
              </a:lnSpc>
            </a:pPr>
            <a:r>
              <a:rPr lang="tr-TR" sz="3200" b="1" dirty="0">
                <a:latin typeface="Arial"/>
                <a:ea typeface="ＭＳ Ｐゴシック"/>
                <a:cs typeface="Arial"/>
              </a:rPr>
              <a:t>Siber suça yönelik uluslararası müdahaleye ilişkin hatırlatmalar:  </a:t>
            </a:r>
            <a:endParaRPr lang="tr-TR" b="1" dirty="0">
              <a:latin typeface="Arial"/>
              <a:ea typeface="ＭＳ Ｐゴシック"/>
              <a:cs typeface="Arial"/>
            </a:endParaRPr>
          </a:p>
          <a:p>
            <a:pPr algn="ctr">
              <a:lnSpc>
                <a:spcPct val="80000"/>
              </a:lnSpc>
            </a:pPr>
            <a:endParaRPr lang="tr-TR" sz="3200" b="1" dirty="0">
              <a:latin typeface="Arial"/>
              <a:ea typeface="ＭＳ Ｐゴシック"/>
              <a:cs typeface="Arial"/>
            </a:endParaRPr>
          </a:p>
          <a:p>
            <a:pPr algn="ctr">
              <a:lnSpc>
                <a:spcPct val="80000"/>
              </a:lnSpc>
            </a:pPr>
            <a:r>
              <a:rPr lang="tr-TR" sz="3200" b="1" dirty="0">
                <a:latin typeface="Arial"/>
                <a:ea typeface="ＭＳ Ｐゴシック"/>
                <a:cs typeface="Arial"/>
              </a:rPr>
              <a:t>Budapeşte Siber Suç Sözleşmesi ve uluslararası işbirliği araçları</a:t>
            </a:r>
            <a:endParaRPr lang="tr-TR" b="1" dirty="0">
              <a:latin typeface="Arial"/>
              <a:ea typeface="ＭＳ Ｐゴシック"/>
              <a:cs typeface="Arial"/>
            </a:endParaRPr>
          </a:p>
          <a:p>
            <a:pPr algn="ctr">
              <a:lnSpc>
                <a:spcPct val="80000"/>
              </a:lnSpc>
            </a:pPr>
            <a:endParaRPr lang="tr-TR" sz="3200" dirty="0">
              <a:cs typeface="Arial" pitchFamily="34" charset="0"/>
            </a:endParaRPr>
          </a:p>
        </p:txBody>
      </p:sp>
    </p:spTree>
    <p:extLst>
      <p:ext uri="{BB962C8B-B14F-4D97-AF65-F5344CB8AC3E}">
        <p14:creationId xmlns:p14="http://schemas.microsoft.com/office/powerpoint/2010/main" val="3903092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Temel Uluslararası İşbirliği İlkeleri</a:t>
            </a:r>
            <a:endParaRPr lang="tr-TR"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9A3C28A1-FC1F-4084-9F3B-8B4BB004B11E}"/>
              </a:ext>
            </a:extLst>
          </p:cNvPr>
          <p:cNvSpPr/>
          <p:nvPr/>
        </p:nvSpPr>
        <p:spPr>
          <a:xfrm>
            <a:off x="88522" y="846977"/>
            <a:ext cx="5297210" cy="5616922"/>
          </a:xfrm>
          <a:prstGeom prst="rect">
            <a:avLst/>
          </a:prstGeom>
        </p:spPr>
        <p:txBody>
          <a:bodyPr wrap="square" lIns="91440" tIns="45720" rIns="91440" bIns="45720" anchor="t">
            <a:spAutoFit/>
          </a:bodyPr>
          <a:lstStyle/>
          <a:p>
            <a:pPr algn="just">
              <a:spcBef>
                <a:spcPts val="600"/>
              </a:spcBef>
            </a:pPr>
            <a:r>
              <a:rPr lang="tr-TR" sz="2400" b="1" dirty="0">
                <a:latin typeface="Arial"/>
                <a:ea typeface="ＭＳ Ｐゴシック"/>
                <a:cs typeface="Arial"/>
              </a:rPr>
              <a:t>Temel uluslararası işbirliği ilkeleri:</a:t>
            </a:r>
          </a:p>
          <a:p>
            <a:pPr marL="342900" indent="-342900" algn="just">
              <a:spcBef>
                <a:spcPts val="600"/>
              </a:spcBef>
              <a:buFont typeface="Wingdings" pitchFamily="2" charset="2"/>
              <a:buChar char="ü"/>
            </a:pPr>
            <a:r>
              <a:rPr lang="tr-TR" sz="2000" b="1" dirty="0">
                <a:latin typeface="Arial"/>
                <a:ea typeface="ＭＳ Ｐゴシック"/>
                <a:cs typeface="Arial"/>
              </a:rPr>
              <a:t>Uluslararası nezaket: </a:t>
            </a:r>
            <a:r>
              <a:rPr lang="tr-TR" sz="2000" dirty="0">
                <a:latin typeface="Arial"/>
                <a:ea typeface="ＭＳ Ｐゴシック"/>
                <a:cs typeface="Arial"/>
              </a:rPr>
              <a:t>bir devletin, diğer devletin yasama, yürütme ve yargı tasarruflarını, mümkün olan en geniş ölçüde tanımasına yönelik uluslararası hukuk ilkesidir;</a:t>
            </a:r>
          </a:p>
          <a:p>
            <a:pPr marL="342900" indent="-342900" algn="just">
              <a:spcBef>
                <a:spcPts val="600"/>
              </a:spcBef>
              <a:buFont typeface="Wingdings" pitchFamily="2" charset="2"/>
              <a:buChar char="ü"/>
            </a:pPr>
            <a:r>
              <a:rPr lang="tr-TR" sz="2000" b="1" dirty="0">
                <a:latin typeface="Arial"/>
                <a:ea typeface="ＭＳ Ｐゴシック"/>
                <a:cs typeface="Arial"/>
              </a:rPr>
              <a:t>Karşılıklılık: </a:t>
            </a:r>
            <a:r>
              <a:rPr lang="tr-TR" sz="2000" dirty="0">
                <a:latin typeface="Arial"/>
                <a:ea typeface="ＭＳ Ｐゴシック"/>
                <a:cs typeface="Arial"/>
              </a:rPr>
              <a:t>delil talep eden devletin, yardımlaşma önerdiği konuda bir diğer devletin benzer talebini yerine getirmesine (veya yerine getireceğine dair taahhütte bulunmasına) yönelik ilkedir (karşılıklı adli yardımlaşma sürecinin modern temelini oluşturur);</a:t>
            </a:r>
            <a:endParaRPr lang="tr-TR" sz="2000" b="1" dirty="0">
              <a:latin typeface="Arial"/>
              <a:ea typeface="ＭＳ Ｐゴシック"/>
              <a:cs typeface="Arial"/>
            </a:endParaRPr>
          </a:p>
          <a:p>
            <a:pPr marL="342900" indent="-342900" algn="just">
              <a:spcBef>
                <a:spcPts val="600"/>
              </a:spcBef>
              <a:buFont typeface="Wingdings" pitchFamily="2" charset="2"/>
              <a:buChar char="ü"/>
            </a:pPr>
            <a:r>
              <a:rPr lang="tr-TR" sz="2000" b="1" dirty="0">
                <a:latin typeface="Arial"/>
                <a:ea typeface="ＭＳ Ｐゴシック"/>
                <a:cs typeface="Arial"/>
              </a:rPr>
              <a:t>Çifte suçluluk: </a:t>
            </a:r>
            <a:r>
              <a:rPr lang="tr-TR" sz="2000" dirty="0">
                <a:latin typeface="Arial"/>
                <a:ea typeface="ＭＳ Ｐゴシック"/>
                <a:cs typeface="Arial"/>
              </a:rPr>
              <a:t>yardımlaşma talep eden bir devlette meydana gelen ana eylemin, delilin bulunduğu diğer devlette de suç sayılmasıdır.</a:t>
            </a:r>
          </a:p>
        </p:txBody>
      </p:sp>
      <mc:AlternateContent xmlns:mc="http://schemas.openxmlformats.org/markup-compatibility/2006">
        <mc:Choice xmlns="" xmlns:am3d="http://schemas.microsoft.com/office/drawing/2017/model3d" Requires="am3d">
          <p:graphicFrame>
            <p:nvGraphicFramePr>
              <p:cNvPr id="6" name="3D Model 5" descr="Horseshoe U Shaped Magnet">
                <a:extLst>
                  <a:ext uri="{FF2B5EF4-FFF2-40B4-BE49-F238E27FC236}">
                    <a16:creationId xmlns:a16="http://schemas.microsoft.com/office/drawing/2014/main" id="{2BDF18F0-4D7C-4696-80E0-CD2ECB33074B}"/>
                  </a:ext>
                </a:extLst>
              </p:cNvPr>
              <p:cNvGraphicFramePr>
                <a:graphicFrameLocks noChangeAspect="1"/>
              </p:cNvGraphicFramePr>
              <p:nvPr/>
            </p:nvGraphicFramePr>
            <p:xfrm>
              <a:off x="5834542" y="1805000"/>
              <a:ext cx="3220936" cy="4568655"/>
            </p:xfrm>
            <a:graphic>
              <a:graphicData uri="http://schemas.microsoft.com/office/drawing/2017/model3d">
                <am3d:model3d r:embed="rId4">
                  <am3d:spPr>
                    <a:xfrm>
                      <a:off x="0" y="0"/>
                      <a:ext cx="3220936" cy="4568655"/>
                    </a:xfrm>
                    <a:prstGeom prst="rect">
                      <a:avLst/>
                    </a:prstGeom>
                  </am3d:spPr>
                  <am3d:camera>
                    <am3d:pos x="0" y="0" z="58287500"/>
                    <am3d:up dx="0" dy="36000000" dz="0"/>
                    <am3d:lookAt x="0" y="0" z="0"/>
                    <am3d:perspective fov="2700000"/>
                  </am3d:camera>
                  <am3d:trans>
                    <am3d:meterPerModelUnit n="3937007" d="1000000"/>
                    <am3d:preTrans dx="-547688" dy="3638131" dz="319325"/>
                    <am3d:scale>
                      <am3d:sx n="1000000" d="1000000"/>
                      <am3d:sy n="1000000" d="1000000"/>
                      <am3d:sz n="1000000" d="1000000"/>
                    </am3d:scale>
                    <am3d:rot ax="2551607" ay="2075643" az="1650414"/>
                    <am3d:postTrans dx="0" dy="0" dz="0"/>
                  </am3d:trans>
                  <am3d:raster rName="Office3DRenderer" rVer="16.0.8326">
                    <am3d:blip r:embed="rId5"/>
                  </am3d:raster>
                  <am3d:objViewport viewportSz="520302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Horseshoe U Shaped Magnet">
                <a:extLst>
                  <a:ext uri="{FF2B5EF4-FFF2-40B4-BE49-F238E27FC236}">
                    <a16:creationId xmlns:a16="http://schemas.microsoft.com/office/drawing/2014/main" id="{2BDF18F0-4D7C-4696-80E0-CD2ECB33074B}"/>
                  </a:ext>
                </a:extLst>
              </p:cNvPr>
              <p:cNvPicPr>
                <a:picLocks noGrp="1" noRot="1" noChangeAspect="1" noMove="1" noResize="1" noEditPoints="1" noAdjustHandles="1" noChangeArrowheads="1" noChangeShapeType="1" noCrop="1"/>
              </p:cNvPicPr>
              <p:nvPr/>
            </p:nvPicPr>
            <p:blipFill>
              <a:blip r:embed="rId6"/>
              <a:stretch>
                <a:fillRect/>
              </a:stretch>
            </p:blipFill>
            <p:spPr>
              <a:xfrm>
                <a:off x="5834542" y="1805000"/>
                <a:ext cx="3220936" cy="4568655"/>
              </a:xfrm>
              <a:prstGeom prst="rect">
                <a:avLst/>
              </a:prstGeom>
            </p:spPr>
          </p:pic>
        </mc:Fallback>
      </mc:AlternateContent>
    </p:spTree>
    <p:extLst>
      <p:ext uri="{BB962C8B-B14F-4D97-AF65-F5344CB8AC3E}">
        <p14:creationId xmlns:p14="http://schemas.microsoft.com/office/powerpoint/2010/main" val="1977533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Karşılıklı Adli Yardımlaşma Antlaşmaları</a:t>
            </a:r>
            <a:endParaRPr lang="tr-TR"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259985"/>
            <a:ext cx="4572000" cy="4832092"/>
          </a:xfrm>
          <a:prstGeom prst="rect">
            <a:avLst/>
          </a:prstGeom>
        </p:spPr>
        <p:txBody>
          <a:bodyPr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iki veya daha fazla devlet arasında </a:t>
            </a:r>
            <a:r>
              <a:rPr lang="tr-TR" sz="2200" b="1" dirty="0">
                <a:latin typeface="Arial"/>
                <a:ea typeface="ＭＳ Ｐゴシック"/>
                <a:cs typeface="Arial"/>
              </a:rPr>
              <a:t>resmi işbirliği</a:t>
            </a:r>
          </a:p>
          <a:p>
            <a:pPr marL="342900" indent="-342900" algn="just">
              <a:buFont typeface="Wingdings" pitchFamily="2" charset="2"/>
              <a:buChar char="ü"/>
            </a:pPr>
            <a:endParaRPr lang="tr-TR" sz="2200" b="1" dirty="0">
              <a:latin typeface="Arial"/>
              <a:ea typeface="ＭＳ Ｐゴシック"/>
              <a:cs typeface="Arial"/>
            </a:endParaRPr>
          </a:p>
          <a:p>
            <a:pPr marL="342900" indent="-342900" algn="just">
              <a:buFont typeface="Wingdings" pitchFamily="2" charset="2"/>
              <a:buChar char="ü"/>
            </a:pPr>
            <a:r>
              <a:rPr lang="tr-TR" sz="2200" b="1" dirty="0">
                <a:latin typeface="Arial"/>
                <a:ea typeface="ＭＳ Ｐゴシック"/>
                <a:cs typeface="Arial"/>
              </a:rPr>
              <a:t>genellikle </a:t>
            </a:r>
            <a:r>
              <a:rPr lang="tr-TR" sz="2200" dirty="0">
                <a:latin typeface="Arial"/>
                <a:ea typeface="ＭＳ Ｐゴシック"/>
                <a:cs typeface="Arial"/>
              </a:rPr>
              <a:t>bilgi toplamaya ve alışverişine yönelik </a:t>
            </a:r>
            <a:r>
              <a:rPr lang="tr-TR" sz="2200" b="1" dirty="0">
                <a:latin typeface="Arial"/>
                <a:ea typeface="ＭＳ Ｐゴシック"/>
                <a:cs typeface="Arial"/>
              </a:rPr>
              <a:t>kurallar içerir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b="1" dirty="0">
                <a:latin typeface="Arial"/>
                <a:ea typeface="ＭＳ Ｐゴシック"/>
                <a:cs typeface="Arial"/>
              </a:rPr>
              <a:t>genellikle </a:t>
            </a:r>
            <a:r>
              <a:rPr lang="tr-TR" sz="2200" dirty="0">
                <a:latin typeface="Arial"/>
                <a:ea typeface="ＭＳ Ｐゴシック"/>
                <a:cs typeface="Arial"/>
              </a:rPr>
              <a:t>taleplerin reddedilebileceği </a:t>
            </a:r>
            <a:r>
              <a:rPr lang="tr-TR" sz="2200" b="1" dirty="0">
                <a:latin typeface="Arial"/>
                <a:ea typeface="ＭＳ Ｐゴシック"/>
                <a:cs typeface="Arial"/>
              </a:rPr>
              <a:t>durumları öngörür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b="1" dirty="0">
                <a:latin typeface="Arial"/>
                <a:ea typeface="ＭＳ Ｐゴシック"/>
                <a:cs typeface="Arial"/>
              </a:rPr>
              <a:t>genellikle </a:t>
            </a:r>
            <a:r>
              <a:rPr lang="tr-TR" sz="2200" dirty="0">
                <a:latin typeface="Arial"/>
                <a:ea typeface="ＭＳ Ｐゴシック"/>
                <a:cs typeface="Arial"/>
              </a:rPr>
              <a:t>yardımlaşma taleplerinin taşıması gereken </a:t>
            </a:r>
            <a:r>
              <a:rPr lang="tr-TR" sz="2200" b="1" dirty="0">
                <a:latin typeface="Arial"/>
                <a:ea typeface="ＭＳ Ｐゴシック"/>
                <a:cs typeface="Arial"/>
              </a:rPr>
              <a:t>şartları öngörür </a:t>
            </a:r>
            <a:endParaRPr lang="tr-TR" sz="2200" dirty="0">
              <a:cs typeface="Arial"/>
            </a:endParaRPr>
          </a:p>
        </p:txBody>
      </p:sp>
      <p:pic>
        <p:nvPicPr>
          <p:cNvPr id="11" name="Picture 10">
            <a:extLst>
              <a:ext uri="{FF2B5EF4-FFF2-40B4-BE49-F238E27FC236}">
                <a16:creationId xmlns:a16="http://schemas.microsoft.com/office/drawing/2014/main" id="{7D74F92D-1919-734A-8396-392CE79FF5B5}"/>
              </a:ext>
            </a:extLst>
          </p:cNvPr>
          <p:cNvPicPr>
            <a:picLocks noChangeAspect="1"/>
          </p:cNvPicPr>
          <p:nvPr/>
        </p:nvPicPr>
        <p:blipFill>
          <a:blip r:embed="rId4"/>
          <a:stretch>
            <a:fillRect/>
          </a:stretch>
        </p:blipFill>
        <p:spPr>
          <a:xfrm>
            <a:off x="5235421" y="2539920"/>
            <a:ext cx="3787035" cy="2272221"/>
          </a:xfrm>
          <a:prstGeom prst="rect">
            <a:avLst/>
          </a:prstGeom>
        </p:spPr>
      </p:pic>
    </p:spTree>
    <p:extLst>
      <p:ext uri="{BB962C8B-B14F-4D97-AF65-F5344CB8AC3E}">
        <p14:creationId xmlns:p14="http://schemas.microsoft.com/office/powerpoint/2010/main" val="2358801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Karşılıklı Adli Yardımlaşma Yasaları</a:t>
            </a:r>
            <a:endParaRPr lang="en-US"/>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85294"/>
            <a:ext cx="4572000" cy="5909310"/>
          </a:xfrm>
          <a:prstGeom prst="rect">
            <a:avLst/>
          </a:prstGeom>
        </p:spPr>
        <p:txBody>
          <a:bodyPr lIns="91440" tIns="45720" rIns="91440" bIns="45720" anchor="t">
            <a:spAutoFit/>
          </a:bodyPr>
          <a:lstStyle/>
          <a:p>
            <a:pPr marL="342900" indent="-342900" algn="just">
              <a:buFont typeface="Wingdings" pitchFamily="2" charset="2"/>
              <a:buChar char="ü"/>
            </a:pPr>
            <a:endParaRPr lang="tr-TR" sz="2100" b="1" dirty="0">
              <a:latin typeface="Arial"/>
              <a:ea typeface="ＭＳ Ｐゴシック"/>
              <a:cs typeface="Arial"/>
            </a:endParaRPr>
          </a:p>
          <a:p>
            <a:pPr marL="342900" indent="-342900" algn="just">
              <a:buFont typeface="Wingdings" pitchFamily="2" charset="2"/>
              <a:buChar char="ü"/>
            </a:pPr>
            <a:r>
              <a:rPr lang="tr-TR" sz="2100" dirty="0">
                <a:latin typeface="Arial"/>
                <a:ea typeface="ＭＳ Ｐゴシック"/>
                <a:cs typeface="Arial"/>
              </a:rPr>
              <a:t>aralarında MLAT (karşılıklı adli yardımlaşma antlaşması) olsun veya olmasın </a:t>
            </a:r>
            <a:r>
              <a:rPr lang="tr-TR" sz="2100" b="1" dirty="0">
                <a:latin typeface="Arial"/>
                <a:ea typeface="ＭＳ Ｐゴシック"/>
                <a:cs typeface="Arial"/>
              </a:rPr>
              <a:t>ulusal mevzuat </a:t>
            </a:r>
            <a:r>
              <a:rPr lang="tr-TR" sz="2100" dirty="0">
                <a:latin typeface="Arial"/>
                <a:ea typeface="ＭＳ Ｐゴシック"/>
                <a:cs typeface="Arial"/>
              </a:rPr>
              <a:t>ülkelerle işbirliği için </a:t>
            </a:r>
            <a:r>
              <a:rPr lang="tr-TR" sz="2100" b="1" dirty="0">
                <a:latin typeface="Arial"/>
                <a:ea typeface="ＭＳ Ｐゴシック"/>
                <a:cs typeface="Arial"/>
              </a:rPr>
              <a:t>mekanizmalar öngörebilir</a:t>
            </a:r>
            <a:endParaRPr lang="tr-TR" sz="2100" dirty="0">
              <a:latin typeface="Arial"/>
              <a:ea typeface="ＭＳ Ｐゴシック"/>
              <a:cs typeface="Arial"/>
            </a:endParaRPr>
          </a:p>
          <a:p>
            <a:pPr marL="342900" indent="-342900" algn="just">
              <a:buFont typeface="Wingdings" pitchFamily="2" charset="2"/>
              <a:buChar char="ü"/>
            </a:pPr>
            <a:endParaRPr lang="tr-TR" sz="2100" dirty="0">
              <a:cs typeface="Arial"/>
            </a:endParaRPr>
          </a:p>
          <a:p>
            <a:pPr marL="342900" indent="-342900" algn="just">
              <a:buFont typeface="Wingdings" pitchFamily="2" charset="2"/>
              <a:buChar char="ü"/>
            </a:pPr>
            <a:r>
              <a:rPr lang="tr-TR" sz="2100" b="1" dirty="0">
                <a:latin typeface="Arial"/>
                <a:ea typeface="ＭＳ Ｐゴシック"/>
                <a:cs typeface="Arial"/>
              </a:rPr>
              <a:t>bu yasalar</a:t>
            </a:r>
            <a:r>
              <a:rPr lang="tr-TR" sz="2100" dirty="0">
                <a:latin typeface="Arial"/>
                <a:ea typeface="ＭＳ Ｐゴシック"/>
                <a:cs typeface="Arial"/>
              </a:rPr>
              <a:t>, depolanmış bilgisayar verilerinin  süratli şekilde korunması, veri arama ve veriye el koyma, içerik verisinin dinlenmesi ve veri trafiğinin toplanması gibi taleplerin yöneltilmesi veya yerine getirilmesi de dahil olmak üzere farklı alanlarda işbirliğine yönelik </a:t>
            </a:r>
            <a:r>
              <a:rPr lang="tr-TR" sz="2100" b="1" dirty="0">
                <a:latin typeface="Arial"/>
                <a:ea typeface="ＭＳ Ｐゴシック"/>
                <a:cs typeface="Arial"/>
              </a:rPr>
              <a:t>kurallar içerebilir</a:t>
            </a:r>
          </a:p>
          <a:p>
            <a:pPr marL="800100" lvl="1" indent="-342900">
              <a:buFont typeface="Wingdings" pitchFamily="2" charset="2"/>
              <a:buChar char="ü"/>
            </a:pPr>
            <a:endParaRPr lang="tr-TR" sz="2100" dirty="0">
              <a:cs typeface="Arial"/>
            </a:endParaRPr>
          </a:p>
        </p:txBody>
      </p:sp>
      <p:pic>
        <p:nvPicPr>
          <p:cNvPr id="11" name="Picture 10">
            <a:extLst>
              <a:ext uri="{FF2B5EF4-FFF2-40B4-BE49-F238E27FC236}">
                <a16:creationId xmlns:a16="http://schemas.microsoft.com/office/drawing/2014/main" id="{33EADB6B-570B-7542-B6FE-AE373DFA8033}"/>
              </a:ext>
            </a:extLst>
          </p:cNvPr>
          <p:cNvPicPr>
            <a:picLocks noChangeAspect="1"/>
          </p:cNvPicPr>
          <p:nvPr/>
        </p:nvPicPr>
        <p:blipFill>
          <a:blip r:embed="rId4"/>
          <a:stretch>
            <a:fillRect/>
          </a:stretch>
        </p:blipFill>
        <p:spPr>
          <a:xfrm>
            <a:off x="4904738" y="2456410"/>
            <a:ext cx="4117718" cy="1945180"/>
          </a:xfrm>
          <a:prstGeom prst="rect">
            <a:avLst/>
          </a:prstGeom>
        </p:spPr>
      </p:pic>
    </p:spTree>
    <p:extLst>
      <p:ext uri="{BB962C8B-B14F-4D97-AF65-F5344CB8AC3E}">
        <p14:creationId xmlns:p14="http://schemas.microsoft.com/office/powerpoint/2010/main" val="2834004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eaLnBrk="1" hangingPunct="1">
              <a:lnSpc>
                <a:spcPct val="80000"/>
              </a:lnSpc>
            </a:pPr>
            <a:r>
              <a:rPr lang="tr-TR" sz="3200" b="1"/>
              <a:t>Hatırlatma</a:t>
            </a:r>
            <a:endParaRPr lang="tr-TR" sz="3200" b="1">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4200466879"/>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73845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latin typeface="Arial"/>
                <a:cs typeface="Arial"/>
              </a:rPr>
              <a:t>Avrupa Konseyi "Budapeşte" Siber Suç Sözleşmesi</a:t>
            </a:r>
            <a:endParaRPr lang="en-GB" altLang="sr-Latn-RS" sz="3200" b="1">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85294"/>
            <a:ext cx="4572000" cy="5324535"/>
          </a:xfrm>
          <a:prstGeom prst="rect">
            <a:avLst/>
          </a:prstGeom>
        </p:spPr>
        <p:txBody>
          <a:bodyPr lIns="91440" tIns="45720" rIns="91440" bIns="45720" anchor="t">
            <a:spAutoFit/>
          </a:bodyPr>
          <a:lstStyle/>
          <a:p>
            <a:pPr marL="342900" indent="-342900">
              <a:buFont typeface="Wingdings" pitchFamily="2" charset="2"/>
              <a:buChar char="ü"/>
              <a:defRPr/>
            </a:pPr>
            <a:r>
              <a:rPr lang="tr-TR" sz="2000" b="1" dirty="0">
                <a:latin typeface="Arial"/>
                <a:ea typeface="ＭＳ Ｐゴシック"/>
                <a:cs typeface="Arial"/>
              </a:rPr>
              <a:t>23 Kasım 2001 tarihinde Budapeşte'de imzaya açılmıştır</a:t>
            </a:r>
          </a:p>
          <a:p>
            <a:pPr>
              <a:defRPr/>
            </a:pPr>
            <a:endParaRPr lang="tr-TR" sz="2000" b="1" dirty="0">
              <a:latin typeface="Arial"/>
              <a:ea typeface="ＭＳ Ｐゴシック"/>
              <a:cs typeface="Arial"/>
            </a:endParaRPr>
          </a:p>
          <a:p>
            <a:pPr marL="342900" indent="-342900">
              <a:buFont typeface="Wingdings" pitchFamily="2" charset="2"/>
              <a:buChar char="ü"/>
              <a:defRPr/>
            </a:pPr>
            <a:r>
              <a:rPr lang="tr-TR" sz="2000" b="1" dirty="0">
                <a:latin typeface="Arial"/>
                <a:ea typeface="ＭＳ Ｐゴシック"/>
                <a:cs typeface="Arial"/>
              </a:rPr>
              <a:t>Siber Suç Sözleşmesi Komitesi (T-CY) kurulmuştur</a:t>
            </a:r>
          </a:p>
          <a:p>
            <a:pPr>
              <a:defRPr/>
            </a:pPr>
            <a:endParaRPr lang="tr-TR" sz="2000" b="1" dirty="0">
              <a:latin typeface="Arial"/>
              <a:ea typeface="ＭＳ Ｐゴシック"/>
              <a:cs typeface="Arial"/>
            </a:endParaRPr>
          </a:p>
          <a:p>
            <a:pPr marL="342900" indent="-342900">
              <a:buFont typeface="Wingdings" pitchFamily="2" charset="2"/>
              <a:buChar char="ü"/>
              <a:defRPr/>
            </a:pPr>
            <a:r>
              <a:rPr lang="tr-TR" sz="2000" b="1" dirty="0">
                <a:latin typeface="Arial"/>
                <a:ea typeface="ＭＳ Ｐゴシック"/>
                <a:cs typeface="Arial"/>
              </a:rPr>
              <a:t>Her ülkenin katılımına açıktır</a:t>
            </a:r>
            <a:endParaRPr lang="tr-TR" b="1" dirty="0">
              <a:cs typeface="Arial"/>
            </a:endParaRPr>
          </a:p>
          <a:p>
            <a:pPr>
              <a:defRPr/>
            </a:pPr>
            <a:endParaRPr lang="tr-TR" sz="2000" b="1" dirty="0">
              <a:cs typeface="Arial"/>
            </a:endParaRPr>
          </a:p>
          <a:p>
            <a:pPr marL="457200" indent="-457200">
              <a:buFont typeface="Wingdings" pitchFamily="2" charset="2"/>
              <a:buChar char="ü"/>
              <a:defRPr/>
            </a:pPr>
            <a:r>
              <a:rPr lang="tr-TR" sz="2000" b="1" dirty="0">
                <a:latin typeface="Arial"/>
                <a:ea typeface="ＭＳ Ｐゴシック"/>
                <a:cs typeface="Arial"/>
              </a:rPr>
              <a:t>Temmuz 2020 itibariyle:</a:t>
            </a:r>
          </a:p>
          <a:p>
            <a:pPr marL="342900" indent="-342900">
              <a:buFont typeface="Arial" pitchFamily="34" charset="0"/>
              <a:buChar char="•"/>
              <a:defRPr/>
            </a:pPr>
            <a:r>
              <a:rPr lang="tr-TR" sz="2000" b="1" dirty="0">
                <a:latin typeface="Arial"/>
                <a:ea typeface="ＭＳ Ｐゴシック"/>
                <a:cs typeface="Arial"/>
              </a:rPr>
              <a:t>65 taraf ülke </a:t>
            </a:r>
            <a:r>
              <a:rPr lang="tr-TR" sz="2000" dirty="0">
                <a:latin typeface="Arial"/>
                <a:ea typeface="ＭＳ Ｐゴシック"/>
                <a:cs typeface="Arial"/>
              </a:rPr>
              <a:t>(Avrupa Konseyi üyesi 44 ülke ve Arjantin, Avustralya, </a:t>
            </a:r>
            <a:r>
              <a:rPr lang="tr-TR" sz="2000" dirty="0" err="1">
                <a:latin typeface="Arial"/>
                <a:ea typeface="ＭＳ Ｐゴシック"/>
                <a:cs typeface="Arial"/>
              </a:rPr>
              <a:t>Kabo</a:t>
            </a:r>
            <a:r>
              <a:rPr lang="tr-TR" sz="2000" dirty="0">
                <a:latin typeface="Arial"/>
                <a:ea typeface="ＭＳ Ｐゴシック"/>
                <a:cs typeface="Arial"/>
              </a:rPr>
              <a:t> Verde, Kanada, Şili, Kolombiya, Kosta Rika, Dominik Cumhuriyeti, Gana, İsrail,  Japonya, </a:t>
            </a:r>
            <a:r>
              <a:rPr lang="tr-TR" sz="2000" dirty="0" err="1">
                <a:latin typeface="Arial"/>
                <a:ea typeface="ＭＳ Ｐゴシック"/>
                <a:cs typeface="Arial"/>
              </a:rPr>
              <a:t>Mauritius</a:t>
            </a:r>
            <a:r>
              <a:rPr lang="tr-TR" sz="2000" dirty="0">
                <a:latin typeface="Arial"/>
                <a:ea typeface="ＭＳ Ｐゴシック"/>
                <a:cs typeface="Arial"/>
              </a:rPr>
              <a:t>, Fas, Panama, Paraguay, Peru, Filipinler, Senegal, Sri Lanka, Tonga ve ABD)</a:t>
            </a:r>
          </a:p>
        </p:txBody>
      </p:sp>
      <p:sp>
        <p:nvSpPr>
          <p:cNvPr id="5" name="Rectangle 4">
            <a:extLst>
              <a:ext uri="{FF2B5EF4-FFF2-40B4-BE49-F238E27FC236}">
                <a16:creationId xmlns:a16="http://schemas.microsoft.com/office/drawing/2014/main" id="{CBF6D94C-E963-2548-B312-315B2A8ACCD5}"/>
              </a:ext>
            </a:extLst>
          </p:cNvPr>
          <p:cNvSpPr/>
          <p:nvPr/>
        </p:nvSpPr>
        <p:spPr>
          <a:xfrm>
            <a:off x="4572000" y="1085294"/>
            <a:ext cx="4572000" cy="5324535"/>
          </a:xfrm>
          <a:prstGeom prst="rect">
            <a:avLst/>
          </a:prstGeom>
        </p:spPr>
        <p:txBody>
          <a:bodyPr lIns="91440" tIns="45720" rIns="91440" bIns="45720" anchor="t">
            <a:spAutoFit/>
          </a:bodyPr>
          <a:lstStyle/>
          <a:p>
            <a:pPr marL="342900" indent="-342900">
              <a:buFont typeface="Arial" pitchFamily="34" charset="0"/>
              <a:buChar char="•"/>
              <a:defRPr/>
            </a:pPr>
            <a:r>
              <a:rPr lang="tr-TR" sz="2000" b="1" dirty="0">
                <a:latin typeface="Arial"/>
                <a:ea typeface="ＭＳ Ｐゴシック"/>
                <a:cs typeface="Arial"/>
              </a:rPr>
              <a:t>İmza sonrası onaylamayan taraf sayısı: 3 </a:t>
            </a:r>
            <a:endParaRPr lang="tr-TR" sz="2000" b="1" dirty="0">
              <a:cs typeface="Arial"/>
            </a:endParaRPr>
          </a:p>
          <a:p>
            <a:pPr marL="342900" indent="-342900">
              <a:buFont typeface="Arial" pitchFamily="34" charset="0"/>
              <a:buChar char="•"/>
              <a:defRPr/>
            </a:pPr>
            <a:r>
              <a:rPr lang="tr-TR" sz="2000" dirty="0">
                <a:latin typeface="Arial"/>
                <a:ea typeface="ＭＳ Ｐゴシック"/>
                <a:cs typeface="Arial"/>
              </a:rPr>
              <a:t>(İrlanda, İsveç, Güney Afrika)</a:t>
            </a:r>
          </a:p>
          <a:p>
            <a:pPr marL="342900" indent="-342900">
              <a:buFont typeface="Arial" pitchFamily="34" charset="0"/>
              <a:buChar char="•"/>
              <a:defRPr/>
            </a:pPr>
            <a:endParaRPr lang="tr-TR" sz="2000" dirty="0">
              <a:cs typeface="Arial"/>
            </a:endParaRPr>
          </a:p>
          <a:p>
            <a:pPr marL="342900" indent="-342900">
              <a:buFont typeface="Arial" pitchFamily="34" charset="0"/>
              <a:buChar char="•"/>
              <a:defRPr/>
            </a:pPr>
            <a:r>
              <a:rPr lang="tr-TR" sz="2000" b="1" dirty="0">
                <a:latin typeface="Arial"/>
                <a:ea typeface="ＭＳ Ｐゴシック"/>
                <a:cs typeface="Arial"/>
              </a:rPr>
              <a:t>İmzaya ve onaylamaya davet edilen ülke sayısı: 9</a:t>
            </a:r>
            <a:endParaRPr lang="tr-TR" sz="2000" dirty="0">
              <a:latin typeface="Arial"/>
              <a:ea typeface="ＭＳ Ｐゴシック"/>
              <a:cs typeface="Arial"/>
            </a:endParaRPr>
          </a:p>
          <a:p>
            <a:pPr marL="342900" indent="-342900">
              <a:buFont typeface="Arial" pitchFamily="34" charset="0"/>
              <a:buChar char="•"/>
              <a:defRPr/>
            </a:pPr>
            <a:r>
              <a:rPr lang="tr-TR" sz="2000" dirty="0">
                <a:latin typeface="Arial"/>
                <a:ea typeface="ＭＳ Ｐゴシック"/>
                <a:cs typeface="Arial"/>
              </a:rPr>
              <a:t>(Benin, Brezilya, Burkina Faso, Guatemala, Meksika, Yeni Zelanda, Nijer, Nijerya, Tunus)</a:t>
            </a:r>
          </a:p>
          <a:p>
            <a:pPr marL="342900" indent="-342900">
              <a:buFont typeface="Arial" pitchFamily="34" charset="0"/>
              <a:buChar char="•"/>
              <a:defRPr/>
            </a:pPr>
            <a:endParaRPr lang="tr-TR" sz="2000" dirty="0">
              <a:cs typeface="Arial"/>
            </a:endParaRPr>
          </a:p>
          <a:p>
            <a:pPr marL="342900" indent="-342900">
              <a:buFont typeface="Arial" pitchFamily="34" charset="0"/>
              <a:buChar char="•"/>
              <a:defRPr/>
            </a:pPr>
            <a:r>
              <a:rPr lang="tr-TR" sz="2000" b="1" dirty="0">
                <a:latin typeface="Arial"/>
                <a:ea typeface="ＭＳ Ｐゴシック"/>
                <a:cs typeface="Arial"/>
              </a:rPr>
              <a:t>Temmuz 2020 itibariyle toplam onay, imza ve davet sayısı: 77</a:t>
            </a:r>
          </a:p>
          <a:p>
            <a:pPr>
              <a:defRPr/>
            </a:pPr>
            <a:endParaRPr lang="tr-TR" sz="2000" b="1" dirty="0">
              <a:cs typeface="Arial"/>
            </a:endParaRPr>
          </a:p>
          <a:p>
            <a:pPr marL="342900" indent="-342900">
              <a:buFont typeface="Arial" panose="020B0604020202020204" pitchFamily="34" charset="0"/>
              <a:buChar char="•"/>
              <a:defRPr/>
            </a:pPr>
            <a:r>
              <a:rPr lang="tr-TR" sz="2000" b="1" dirty="0">
                <a:latin typeface="Arial"/>
                <a:ea typeface="ＭＳ Ｐゴシック"/>
                <a:cs typeface="Arial"/>
              </a:rPr>
              <a:t>Diğer pek çok ülke ise Budapeşte Sözleşmesi'ni ulusal mevzuatları için bir kılavuz olarak kullanmıştır</a:t>
            </a:r>
            <a:endParaRPr lang="tr-TR" dirty="0"/>
          </a:p>
        </p:txBody>
      </p:sp>
    </p:spTree>
    <p:extLst>
      <p:ext uri="{BB962C8B-B14F-4D97-AF65-F5344CB8AC3E}">
        <p14:creationId xmlns:p14="http://schemas.microsoft.com/office/powerpoint/2010/main" val="557720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27</a:t>
            </a:fld>
            <a:endParaRPr lang="en-GB">
              <a:solidFill>
                <a:schemeClr val="tx1"/>
              </a:solidFill>
            </a:endParaRPr>
          </a:p>
        </p:txBody>
      </p:sp>
      <p:sp>
        <p:nvSpPr>
          <p:cNvPr id="13" name="Rectangle 12"/>
          <p:cNvSpPr/>
          <p:nvPr/>
        </p:nvSpPr>
        <p:spPr>
          <a:xfrm>
            <a:off x="-34881" y="6515580"/>
            <a:ext cx="9215393" cy="40135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0000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101450" y="-86618"/>
            <a:ext cx="7921006" cy="1077218"/>
          </a:xfrm>
          <a:prstGeom prst="rect">
            <a:avLst/>
          </a:prstGeom>
          <a:noFill/>
        </p:spPr>
        <p:txBody>
          <a:bodyPr wrap="square" lIns="91440" tIns="45720" rIns="91440" bIns="45720" rtlCol="0" anchor="t">
            <a:spAutoFit/>
          </a:bodyPr>
          <a:lstStyle/>
          <a:p>
            <a:pPr marL="892175" indent="-892175" algn="r"/>
            <a:r>
              <a:rPr lang="tr-TR" sz="3200" b="1" dirty="0">
                <a:solidFill>
                  <a:schemeClr val="bg1"/>
                </a:solidFill>
                <a:latin typeface="+mn-lt"/>
                <a:ea typeface="ＭＳ Ｐゴシック"/>
              </a:rPr>
              <a:t>Budapeşte Sözleşmesi: </a:t>
            </a:r>
            <a:endParaRPr lang="tr-TR" sz="3200" b="1" dirty="0">
              <a:solidFill>
                <a:schemeClr val="bg1"/>
              </a:solidFill>
              <a:latin typeface="+mn-lt"/>
              <a:cs typeface="Calibri"/>
            </a:endParaRPr>
          </a:p>
          <a:p>
            <a:pPr marL="892175" indent="-892175" algn="r"/>
            <a:r>
              <a:rPr lang="tr-TR" sz="3200" b="1" dirty="0">
                <a:solidFill>
                  <a:schemeClr val="bg1"/>
                </a:solidFill>
                <a:latin typeface="+mn-lt"/>
                <a:ea typeface="ＭＳ Ｐゴシック"/>
              </a:rPr>
              <a:t>U</a:t>
            </a:r>
            <a:r>
              <a:rPr lang="tr-TR" sz="3200" b="1" dirty="0" smtClean="0">
                <a:solidFill>
                  <a:schemeClr val="bg1"/>
                </a:solidFill>
                <a:latin typeface="+mn-lt"/>
                <a:ea typeface="ＭＳ Ｐゴシック"/>
              </a:rPr>
              <a:t>luslararası </a:t>
            </a:r>
            <a:r>
              <a:rPr lang="tr-TR" sz="3200" b="1" dirty="0">
                <a:solidFill>
                  <a:schemeClr val="bg1"/>
                </a:solidFill>
                <a:latin typeface="+mn-lt"/>
                <a:ea typeface="ＭＳ Ｐゴシック"/>
              </a:rPr>
              <a:t>İ</a:t>
            </a:r>
            <a:r>
              <a:rPr lang="tr-TR" sz="3200" b="1" dirty="0" smtClean="0">
                <a:solidFill>
                  <a:schemeClr val="bg1"/>
                </a:solidFill>
                <a:latin typeface="+mn-lt"/>
                <a:ea typeface="ＭＳ Ｐゴシック"/>
              </a:rPr>
              <a:t>şbirliği </a:t>
            </a:r>
            <a:r>
              <a:rPr lang="tr-TR" sz="3200" b="1" dirty="0">
                <a:solidFill>
                  <a:schemeClr val="bg1"/>
                </a:solidFill>
                <a:latin typeface="+mn-lt"/>
                <a:ea typeface="ＭＳ Ｐゴシック"/>
              </a:rPr>
              <a:t>İ</a:t>
            </a:r>
            <a:r>
              <a:rPr lang="tr-TR" sz="3200" b="1" dirty="0" smtClean="0">
                <a:solidFill>
                  <a:schemeClr val="bg1"/>
                </a:solidFill>
                <a:latin typeface="+mn-lt"/>
                <a:ea typeface="ＭＳ Ｐゴシック"/>
              </a:rPr>
              <a:t>lkeleri</a:t>
            </a:r>
            <a:endParaRPr lang="tr-TR" sz="3200" b="1" dirty="0">
              <a:solidFill>
                <a:schemeClr val="bg1"/>
              </a:solidFill>
              <a:latin typeface="+mn-lt"/>
              <a:ea typeface="ＭＳ Ｐゴシック"/>
              <a:cs typeface="Calibri"/>
            </a:endParaRPr>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6" name="TextBox 5"/>
          <p:cNvSpPr txBox="1"/>
          <p:nvPr/>
        </p:nvSpPr>
        <p:spPr>
          <a:xfrm>
            <a:off x="130062" y="945497"/>
            <a:ext cx="8686800" cy="5770811"/>
          </a:xfrm>
          <a:prstGeom prst="rect">
            <a:avLst/>
          </a:prstGeom>
          <a:noFill/>
          <a:ln>
            <a:noFill/>
          </a:ln>
        </p:spPr>
        <p:txBody>
          <a:bodyPr wrap="square" lIns="91440" tIns="45720" rIns="91440" bIns="45720" rtlCol="0" anchor="t">
            <a:spAutoFit/>
          </a:bodyPr>
          <a:lstStyle/>
          <a:p>
            <a:pPr marL="342900" indent="-342900">
              <a:spcAft>
                <a:spcPts val="1200"/>
              </a:spcAft>
              <a:buFont typeface="Wingdings" pitchFamily="2" charset="2"/>
              <a:buChar char="ü"/>
            </a:pPr>
            <a:r>
              <a:rPr lang="tr-TR" sz="1900" b="1" dirty="0">
                <a:latin typeface="Arial"/>
                <a:ea typeface="ＭＳ Ｐゴシック"/>
                <a:cs typeface="Arial"/>
              </a:rPr>
              <a:t>"Mümkün olan en geniş kapsamlı" işbirliği </a:t>
            </a:r>
            <a:endParaRPr lang="tr-TR" sz="1900" dirty="0">
              <a:cs typeface="Arial"/>
            </a:endParaRPr>
          </a:p>
          <a:p>
            <a:pPr marL="342900" indent="-342900">
              <a:spcAft>
                <a:spcPts val="1200"/>
              </a:spcAft>
              <a:buFont typeface="Wingdings" pitchFamily="2" charset="2"/>
              <a:buChar char="ü"/>
            </a:pPr>
            <a:r>
              <a:rPr lang="tr-TR" sz="1900" b="1" dirty="0">
                <a:latin typeface="Arial"/>
                <a:ea typeface="ＭＳ Ｐゴシック"/>
                <a:cs typeface="Arial"/>
              </a:rPr>
              <a:t>Bilgisayar </a:t>
            </a:r>
            <a:r>
              <a:rPr lang="tr-TR" sz="1900" dirty="0">
                <a:latin typeface="Arial"/>
                <a:ea typeface="ＭＳ Ｐゴシック"/>
                <a:cs typeface="Arial"/>
              </a:rPr>
              <a:t>destekli </a:t>
            </a:r>
            <a:r>
              <a:rPr lang="tr-TR" sz="1900" b="1" dirty="0">
                <a:latin typeface="Arial"/>
                <a:ea typeface="ＭＳ Ｐゴシック"/>
                <a:cs typeface="Arial"/>
              </a:rPr>
              <a:t>tüm </a:t>
            </a:r>
            <a:r>
              <a:rPr lang="tr-TR" sz="1900" dirty="0">
                <a:latin typeface="Arial"/>
                <a:ea typeface="ＭＳ Ｐゴシック"/>
                <a:cs typeface="Arial"/>
              </a:rPr>
              <a:t>suçlara ve elektronik delillere ilişkin </a:t>
            </a:r>
            <a:r>
              <a:rPr lang="tr-TR" sz="1900" b="1" dirty="0">
                <a:latin typeface="Arial"/>
                <a:ea typeface="ＭＳ Ｐゴシック"/>
                <a:cs typeface="Arial"/>
              </a:rPr>
              <a:t>işbirliği</a:t>
            </a:r>
          </a:p>
          <a:p>
            <a:pPr marL="342900" indent="-342900">
              <a:spcAft>
                <a:spcPts val="600"/>
              </a:spcAft>
              <a:buFont typeface="Wingdings" pitchFamily="2" charset="2"/>
              <a:buChar char="ü"/>
            </a:pPr>
            <a:r>
              <a:rPr lang="tr-TR" sz="1900" dirty="0">
                <a:latin typeface="Arial"/>
                <a:ea typeface="ＭＳ Ｐゴシック"/>
                <a:cs typeface="Arial"/>
              </a:rPr>
              <a:t>Hem Sözleşme hem de aşağıdakiler aracılığıyla </a:t>
            </a:r>
            <a:r>
              <a:rPr lang="tr-TR" sz="1900" b="1" dirty="0">
                <a:latin typeface="Arial"/>
                <a:ea typeface="ＭＳ Ｐゴシック"/>
                <a:cs typeface="Arial"/>
              </a:rPr>
              <a:t>kurulan işbirliği</a:t>
            </a:r>
            <a:r>
              <a:rPr lang="tr-TR" sz="1900" dirty="0">
                <a:latin typeface="Arial"/>
                <a:ea typeface="ＭＳ Ｐゴシック"/>
                <a:cs typeface="Arial"/>
              </a:rPr>
              <a:t>:</a:t>
            </a:r>
            <a:endParaRPr lang="tr-TR" sz="1900" b="1" dirty="0">
              <a:latin typeface="Arial"/>
              <a:ea typeface="ＭＳ Ｐゴシック"/>
              <a:cs typeface="Arial"/>
            </a:endParaRPr>
          </a:p>
          <a:p>
            <a:pPr marL="800100" lvl="1" indent="-342900">
              <a:spcAft>
                <a:spcPts val="600"/>
              </a:spcAft>
              <a:buFont typeface="Arial" panose="020B0604020202020204" pitchFamily="34" charset="0"/>
              <a:buChar char="•"/>
            </a:pPr>
            <a:r>
              <a:rPr lang="tr-TR" sz="1900" dirty="0">
                <a:latin typeface="Arial"/>
                <a:ea typeface="ＭＳ Ｐゴシック"/>
                <a:cs typeface="Arial"/>
              </a:rPr>
              <a:t>cezai konularda uluslararası işbirliğine ilişkin ilgili uluslararası tasarrufların uygulanması,</a:t>
            </a:r>
          </a:p>
          <a:p>
            <a:pPr marL="800100" lvl="1" indent="-342900">
              <a:spcAft>
                <a:spcPts val="600"/>
              </a:spcAft>
              <a:buFont typeface="Arial" panose="020B0604020202020204" pitchFamily="34" charset="0"/>
              <a:buChar char="•"/>
            </a:pPr>
            <a:r>
              <a:rPr lang="tr-TR" sz="1900" dirty="0">
                <a:latin typeface="Arial"/>
                <a:ea typeface="ＭＳ Ｐゴシック"/>
                <a:cs typeface="Arial"/>
              </a:rPr>
              <a:t>aynı veya karşılıklı mevzuat temelinde yapılan düzenlemeler ve </a:t>
            </a:r>
          </a:p>
          <a:p>
            <a:pPr marL="800100" lvl="1" indent="-342900">
              <a:spcAft>
                <a:spcPts val="600"/>
              </a:spcAft>
              <a:buFont typeface="Arial" panose="020B0604020202020204" pitchFamily="34" charset="0"/>
              <a:buChar char="•"/>
            </a:pPr>
            <a:r>
              <a:rPr lang="tr-TR" sz="1900" dirty="0">
                <a:latin typeface="Arial"/>
                <a:ea typeface="ＭＳ Ｐゴシック"/>
                <a:cs typeface="Arial"/>
              </a:rPr>
              <a:t>ulusal hukuklar</a:t>
            </a:r>
            <a:endParaRPr lang="tr-TR" sz="1900" dirty="0">
              <a:cs typeface="Arial" panose="020B0604020202020204" pitchFamily="34" charset="0"/>
            </a:endParaRPr>
          </a:p>
          <a:p>
            <a:pPr marL="342900" lvl="1" indent="-342900">
              <a:spcAft>
                <a:spcPts val="600"/>
              </a:spcAft>
              <a:buFont typeface="Wingdings" pitchFamily="2" charset="2"/>
              <a:buChar char="ü"/>
            </a:pPr>
            <a:r>
              <a:rPr lang="tr-TR" sz="1900" b="1" dirty="0">
                <a:latin typeface="Arial"/>
                <a:ea typeface="ＭＳ Ｐゴシック"/>
                <a:cs typeface="Arial"/>
              </a:rPr>
              <a:t>Karşılıklı adli yardımlaşma ilkeleri</a:t>
            </a:r>
            <a:r>
              <a:rPr lang="tr-TR" sz="1900" dirty="0">
                <a:latin typeface="Arial"/>
                <a:ea typeface="ＭＳ Ｐゴシック"/>
                <a:cs typeface="Arial"/>
              </a:rPr>
              <a:t>:</a:t>
            </a:r>
          </a:p>
          <a:p>
            <a:pPr marL="800100" lvl="2" indent="-342900">
              <a:spcAft>
                <a:spcPts val="600"/>
              </a:spcAft>
              <a:buFont typeface="Arial" panose="020B0604020202020204" pitchFamily="34" charset="0"/>
              <a:buChar char="•"/>
            </a:pPr>
            <a:r>
              <a:rPr lang="tr-TR" sz="1900" dirty="0">
                <a:latin typeface="Arial"/>
                <a:ea typeface="ＭＳ Ｐゴシック"/>
                <a:cs typeface="Arial"/>
              </a:rPr>
              <a:t>Sözleşme'nin 29 ila 35. maddeleri arasında öngörülen tedbirler için ulusal hukuki dayanak</a:t>
            </a:r>
          </a:p>
          <a:p>
            <a:pPr marL="800100" lvl="2" indent="-342900">
              <a:spcAft>
                <a:spcPts val="600"/>
              </a:spcAft>
              <a:buFont typeface="Arial" panose="020B0604020202020204" pitchFamily="34" charset="0"/>
              <a:buChar char="•"/>
            </a:pPr>
            <a:r>
              <a:rPr lang="tr-TR" sz="1900" dirty="0">
                <a:latin typeface="Arial"/>
                <a:ea typeface="ＭＳ Ｐゴシック"/>
                <a:cs typeface="Arial"/>
              </a:rPr>
              <a:t>hızlandırılmış iletişim araçlarının kullanılması</a:t>
            </a:r>
          </a:p>
          <a:p>
            <a:pPr marL="800100" lvl="2" indent="-342900">
              <a:spcAft>
                <a:spcPts val="600"/>
              </a:spcAft>
              <a:buFont typeface="Arial" panose="020B0604020202020204" pitchFamily="34" charset="0"/>
              <a:buChar char="•"/>
            </a:pPr>
            <a:r>
              <a:rPr lang="tr-TR" sz="1900" dirty="0">
                <a:latin typeface="Arial"/>
                <a:ea typeface="ＭＳ Ｐゴシック"/>
                <a:cs typeface="Arial"/>
              </a:rPr>
              <a:t>yürürlükteki karşılıklı adli yardımlaşma antlaşmalarının koşullarına ve ulusal hukuklara tabi</a:t>
            </a:r>
          </a:p>
          <a:p>
            <a:pPr marL="800100" lvl="2" indent="-342900">
              <a:spcAft>
                <a:spcPts val="600"/>
              </a:spcAft>
              <a:buFont typeface="Arial" panose="020B0604020202020204" pitchFamily="34" charset="0"/>
              <a:buChar char="•"/>
            </a:pPr>
            <a:r>
              <a:rPr lang="tr-TR" sz="1900" dirty="0">
                <a:latin typeface="Arial"/>
                <a:ea typeface="ＭＳ Ｐゴシック"/>
                <a:cs typeface="Arial"/>
              </a:rPr>
              <a:t>çifte suçluluk ilkesine bağlılık</a:t>
            </a:r>
          </a:p>
          <a:p>
            <a:pPr marL="342900" lvl="1" indent="-342900">
              <a:spcAft>
                <a:spcPts val="600"/>
              </a:spcAft>
              <a:buFont typeface="Wingdings" pitchFamily="2" charset="2"/>
              <a:buChar char="ü"/>
            </a:pPr>
            <a:r>
              <a:rPr lang="tr-TR" sz="1900" dirty="0">
                <a:latin typeface="Arial"/>
                <a:ea typeface="ＭＳ Ｐゴシック"/>
                <a:cs typeface="Arial"/>
              </a:rPr>
              <a:t>anlaşma yokluğunda </a:t>
            </a:r>
            <a:r>
              <a:rPr lang="tr-TR" sz="1900" b="1" dirty="0">
                <a:latin typeface="Arial"/>
                <a:ea typeface="ＭＳ Ｐゴシック"/>
                <a:cs typeface="Arial"/>
              </a:rPr>
              <a:t>karşılıklı</a:t>
            </a:r>
            <a:r>
              <a:rPr lang="tr-TR" sz="1900" dirty="0">
                <a:latin typeface="Arial"/>
                <a:ea typeface="ＭＳ Ｐゴシック"/>
                <a:cs typeface="Arial"/>
              </a:rPr>
              <a:t> </a:t>
            </a:r>
            <a:r>
              <a:rPr lang="tr-TR" sz="1900" b="1" dirty="0">
                <a:latin typeface="Arial"/>
                <a:ea typeface="ＭＳ Ｐゴシック"/>
                <a:cs typeface="Arial"/>
              </a:rPr>
              <a:t>adli yardımlaşma </a:t>
            </a:r>
            <a:r>
              <a:rPr lang="tr-TR" sz="1900" b="1" dirty="0" smtClean="0">
                <a:latin typeface="Arial"/>
                <a:ea typeface="ＭＳ Ｐゴシック"/>
                <a:cs typeface="Arial"/>
              </a:rPr>
              <a:t>(</a:t>
            </a:r>
            <a:r>
              <a:rPr lang="tr-TR" sz="1900" b="1" dirty="0" err="1" smtClean="0">
                <a:latin typeface="Arial"/>
                <a:ea typeface="ＭＳ Ｐゴシック"/>
                <a:cs typeface="Arial"/>
              </a:rPr>
              <a:t>MLA</a:t>
            </a:r>
            <a:r>
              <a:rPr lang="tr-TR" sz="1900" b="1" dirty="0" smtClean="0">
                <a:latin typeface="Arial"/>
                <a:ea typeface="ＭＳ Ｐゴシック"/>
                <a:cs typeface="Arial"/>
              </a:rPr>
              <a:t>) yapılabilir </a:t>
            </a:r>
            <a:r>
              <a:rPr lang="tr-TR" sz="1900" dirty="0">
                <a:latin typeface="Arial"/>
                <a:ea typeface="ＭＳ Ｐゴシック"/>
                <a:cs typeface="Arial"/>
              </a:rPr>
              <a:t>(Madde 27)</a:t>
            </a:r>
          </a:p>
        </p:txBody>
      </p:sp>
    </p:spTree>
    <p:extLst>
      <p:ext uri="{BB962C8B-B14F-4D97-AF65-F5344CB8AC3E}">
        <p14:creationId xmlns:p14="http://schemas.microsoft.com/office/powerpoint/2010/main" val="830851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28</a:t>
            </a:fld>
            <a:endParaRPr lang="en-GB">
              <a:solidFill>
                <a:schemeClr val="tx1"/>
              </a:solidFill>
            </a:endParaRPr>
          </a:p>
        </p:txBody>
      </p:sp>
      <p:sp>
        <p:nvSpPr>
          <p:cNvPr id="13" name="Rectangle 12"/>
          <p:cNvSpPr/>
          <p:nvPr/>
        </p:nvSpPr>
        <p:spPr>
          <a:xfrm>
            <a:off x="-34881" y="6515580"/>
            <a:ext cx="9215393" cy="40135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0000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101450" y="-86618"/>
            <a:ext cx="7921006" cy="584775"/>
          </a:xfrm>
          <a:prstGeom prst="rect">
            <a:avLst/>
          </a:prstGeom>
          <a:noFill/>
        </p:spPr>
        <p:txBody>
          <a:bodyPr wrap="square" lIns="91440" tIns="45720" rIns="91440" bIns="45720" rtlCol="0" anchor="t">
            <a:spAutoFit/>
          </a:bodyPr>
          <a:lstStyle/>
          <a:p>
            <a:pPr marL="892175" indent="-892175" algn="r"/>
            <a:r>
              <a:rPr lang="tr-TR" sz="3200" b="1" dirty="0">
                <a:solidFill>
                  <a:schemeClr val="bg1"/>
                </a:solidFill>
                <a:latin typeface="+mn-lt"/>
                <a:ea typeface="ＭＳ Ｐゴシック"/>
              </a:rPr>
              <a:t>Budapeşte Sözleşmesi: özel usul yetkileri</a:t>
            </a:r>
            <a:endParaRPr lang="tr-TR" sz="3200" b="1" dirty="0">
              <a:solidFill>
                <a:schemeClr val="bg1"/>
              </a:solidFill>
              <a:latin typeface="+mn-lt"/>
              <a:ea typeface="ＭＳ Ｐゴシック"/>
              <a:cs typeface="Calibri"/>
            </a:endParaRPr>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6" name="TextBox 5"/>
          <p:cNvSpPr txBox="1"/>
          <p:nvPr/>
        </p:nvSpPr>
        <p:spPr>
          <a:xfrm>
            <a:off x="214935" y="1010899"/>
            <a:ext cx="8482904" cy="5401479"/>
          </a:xfrm>
          <a:prstGeom prst="rect">
            <a:avLst/>
          </a:prstGeom>
          <a:noFill/>
          <a:ln>
            <a:noFill/>
          </a:ln>
        </p:spPr>
        <p:txBody>
          <a:bodyPr wrap="square" lIns="91440" tIns="45720" rIns="91440" bIns="45720" rtlCol="0" anchor="t">
            <a:spAutoFit/>
          </a:bodyPr>
          <a:lstStyle/>
          <a:p>
            <a:pPr marL="342900" indent="-342900">
              <a:spcAft>
                <a:spcPts val="1200"/>
              </a:spcAft>
              <a:buFont typeface="Wingdings" pitchFamily="2" charset="2"/>
              <a:buChar char="ü"/>
            </a:pPr>
            <a:r>
              <a:rPr lang="tr-TR" sz="2000" b="1" dirty="0">
                <a:latin typeface="Arial"/>
                <a:ea typeface="ＭＳ Ｐゴシック"/>
                <a:cs typeface="Arial"/>
              </a:rPr>
              <a:t>Depolanmış bilgisayar verilerinin süratli şekilde korunması</a:t>
            </a:r>
            <a:r>
              <a:rPr lang="tr-TR" sz="2000" dirty="0">
                <a:latin typeface="Arial"/>
                <a:ea typeface="ＭＳ Ｐゴシック"/>
                <a:cs typeface="Arial"/>
              </a:rPr>
              <a:t>,</a:t>
            </a:r>
            <a:r>
              <a:rPr lang="tr-TR" sz="2000" b="1" dirty="0">
                <a:latin typeface="Arial"/>
                <a:ea typeface="ＭＳ Ｐゴシック"/>
                <a:cs typeface="Arial"/>
              </a:rPr>
              <a:t> </a:t>
            </a:r>
            <a:r>
              <a:rPr lang="tr-TR" sz="2000" dirty="0">
                <a:latin typeface="Arial"/>
                <a:ea typeface="ＭＳ Ｐゴシック"/>
                <a:cs typeface="Arial"/>
              </a:rPr>
              <a:t>(Md. 29):</a:t>
            </a:r>
          </a:p>
          <a:p>
            <a:pPr marL="800100" lvl="1" indent="-342900">
              <a:spcAft>
                <a:spcPts val="600"/>
              </a:spcAft>
              <a:buFont typeface="Arial" panose="020B0604020202020204" pitchFamily="34" charset="0"/>
              <a:buChar char="•"/>
            </a:pPr>
            <a:r>
              <a:rPr lang="tr-TR" sz="2000" dirty="0">
                <a:latin typeface="Arial"/>
                <a:ea typeface="ＭＳ Ｐゴシック"/>
                <a:cs typeface="Arial"/>
              </a:rPr>
              <a:t>ilgili yerel yetkilerin uluslararası bağlama uygun olarak genişletilmesi;</a:t>
            </a:r>
          </a:p>
          <a:p>
            <a:pPr marL="800100" lvl="1" indent="-342900">
              <a:spcAft>
                <a:spcPts val="600"/>
              </a:spcAft>
              <a:buFont typeface="Arial" panose="020B0604020202020204" pitchFamily="34" charset="0"/>
              <a:buChar char="•"/>
            </a:pPr>
            <a:r>
              <a:rPr lang="tr-TR" sz="2000" dirty="0">
                <a:latin typeface="Arial"/>
                <a:ea typeface="ＭＳ Ｐゴシック"/>
                <a:cs typeface="Arial"/>
              </a:rPr>
              <a:t>çifte suçluluğun yalnızca istisnai hallerde uygulanması;</a:t>
            </a:r>
          </a:p>
          <a:p>
            <a:pPr marL="800100" lvl="1" indent="-342900">
              <a:spcAft>
                <a:spcPts val="600"/>
              </a:spcAft>
              <a:buFont typeface="Arial" panose="020B0604020202020204" pitchFamily="34" charset="0"/>
              <a:buChar char="•"/>
            </a:pPr>
            <a:r>
              <a:rPr lang="tr-TR" sz="2000" dirty="0">
                <a:latin typeface="Arial"/>
                <a:ea typeface="ＭＳ Ｐゴシック"/>
                <a:cs typeface="Arial"/>
              </a:rPr>
              <a:t>karşılıklı adli yardımlaşma gerektiren bir adım olarak bilginin fiilen açıklanması</a:t>
            </a:r>
            <a:endParaRPr lang="tr-TR" sz="2000" dirty="0">
              <a:cs typeface="Arial"/>
            </a:endParaRPr>
          </a:p>
          <a:p>
            <a:pPr marL="346075" lvl="1" indent="-346075">
              <a:spcAft>
                <a:spcPts val="600"/>
              </a:spcAft>
              <a:buFont typeface="Wingdings" pitchFamily="2" charset="2"/>
              <a:buChar char="ü"/>
            </a:pPr>
            <a:r>
              <a:rPr lang="tr-TR" sz="2000" b="1" dirty="0">
                <a:latin typeface="Arial"/>
                <a:ea typeface="ＭＳ Ｐゴシック"/>
                <a:cs typeface="Arial"/>
              </a:rPr>
              <a:t>Korunan trafik verilerinin süratli şekilde açıklanması </a:t>
            </a:r>
            <a:r>
              <a:rPr lang="tr-TR" sz="2000" dirty="0">
                <a:latin typeface="Arial"/>
                <a:ea typeface="ＭＳ Ｐゴシック"/>
                <a:cs typeface="Arial"/>
              </a:rPr>
              <a:t>(Md. 30)</a:t>
            </a:r>
          </a:p>
          <a:p>
            <a:pPr marL="346075" lvl="1" indent="-346075">
              <a:spcAft>
                <a:spcPts val="600"/>
              </a:spcAft>
              <a:buFont typeface="Wingdings" pitchFamily="2" charset="2"/>
              <a:buChar char="ü"/>
            </a:pPr>
            <a:r>
              <a:rPr lang="tr-TR" sz="2000" b="1" dirty="0">
                <a:latin typeface="Arial"/>
                <a:ea typeface="ＭＳ Ｐゴシック"/>
                <a:cs typeface="Arial"/>
              </a:rPr>
              <a:t>Depolanmış bilgisayar verilerine erişim konusunda karşılıklı yardımlaşma</a:t>
            </a:r>
            <a:r>
              <a:rPr lang="tr-TR" sz="2000" dirty="0">
                <a:latin typeface="Arial"/>
                <a:ea typeface="ＭＳ Ｐゴシック"/>
                <a:cs typeface="Arial"/>
              </a:rPr>
              <a:t> (Md. 31)</a:t>
            </a:r>
          </a:p>
          <a:p>
            <a:pPr marL="346075" lvl="1" indent="-346075">
              <a:spcAft>
                <a:spcPts val="600"/>
              </a:spcAft>
              <a:buFont typeface="Wingdings" pitchFamily="2" charset="2"/>
              <a:buChar char="ü"/>
            </a:pPr>
            <a:r>
              <a:rPr lang="tr-TR" sz="2000" b="1" dirty="0">
                <a:latin typeface="Arial"/>
                <a:ea typeface="ＭＳ Ｐゴシック"/>
                <a:cs typeface="Arial"/>
              </a:rPr>
              <a:t>Depolanmış bilgisayar verilerine rıza ile veya bu verilerin kamuya açık olduğu durumlarda sınır ötesi erişim </a:t>
            </a:r>
            <a:r>
              <a:rPr lang="tr-TR" sz="2000" dirty="0">
                <a:latin typeface="Arial"/>
                <a:ea typeface="ＭＳ Ｐゴシック"/>
                <a:cs typeface="Arial"/>
              </a:rPr>
              <a:t>(Md. 32)</a:t>
            </a:r>
            <a:endParaRPr lang="tr-TR" sz="2000" b="1" dirty="0">
              <a:latin typeface="Arial"/>
              <a:ea typeface="ＭＳ Ｐゴシック"/>
              <a:cs typeface="Arial"/>
            </a:endParaRPr>
          </a:p>
          <a:p>
            <a:pPr marL="346075" lvl="1" indent="-346075">
              <a:spcAft>
                <a:spcPts val="600"/>
              </a:spcAft>
              <a:buFont typeface="Wingdings" pitchFamily="2" charset="2"/>
              <a:buChar char="ü"/>
            </a:pPr>
            <a:r>
              <a:rPr lang="tr-TR" sz="2000" b="1" dirty="0">
                <a:latin typeface="Arial"/>
                <a:ea typeface="ＭＳ Ｐゴシック"/>
                <a:cs typeface="Arial"/>
              </a:rPr>
              <a:t>Veri toplanması konusunda karşılıklı yardımlaşma </a:t>
            </a:r>
            <a:r>
              <a:rPr lang="tr-TR" sz="2000" dirty="0">
                <a:latin typeface="Arial"/>
                <a:ea typeface="ＭＳ Ｐゴシック"/>
                <a:cs typeface="Arial"/>
              </a:rPr>
              <a:t>(Md. 33 ve 34)</a:t>
            </a:r>
            <a:endParaRPr lang="tr-TR" sz="2000" dirty="0">
              <a:cs typeface="Arial"/>
            </a:endParaRPr>
          </a:p>
          <a:p>
            <a:pPr marL="346075" lvl="1" indent="-346075">
              <a:spcAft>
                <a:spcPts val="600"/>
              </a:spcAft>
              <a:buFont typeface="Wingdings" pitchFamily="2" charset="2"/>
              <a:buChar char="ü"/>
            </a:pPr>
            <a:r>
              <a:rPr lang="tr-TR" sz="2000" b="1" dirty="0">
                <a:latin typeface="Arial"/>
                <a:ea typeface="ＭＳ Ｐゴシック"/>
                <a:cs typeface="Arial"/>
              </a:rPr>
              <a:t>7/24 irtibat noktası ağı: </a:t>
            </a:r>
            <a:r>
              <a:rPr lang="tr-TR" sz="2000" dirty="0">
                <a:latin typeface="Arial"/>
                <a:ea typeface="ＭＳ Ｐゴシック"/>
                <a:cs typeface="Arial"/>
              </a:rPr>
              <a:t>mevcut diğer işbirliği kanallarını tamamlamakta ve bunların yerine geçmemektedir (Md. 35)</a:t>
            </a:r>
            <a:endParaRPr lang="tr-TR" sz="2000" dirty="0">
              <a:cs typeface="Arial"/>
            </a:endParaRPr>
          </a:p>
        </p:txBody>
      </p:sp>
    </p:spTree>
    <p:extLst>
      <p:ext uri="{BB962C8B-B14F-4D97-AF65-F5344CB8AC3E}">
        <p14:creationId xmlns:p14="http://schemas.microsoft.com/office/powerpoint/2010/main" val="3210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a:t>Budapeşte Sözleşmesi ve Uluslararası İşbirliği Araçları ile ilgili Hatırlatmalar</a:t>
            </a:r>
            <a:endParaRPr lang="tr-TR" sz="3200" b="1">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382670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Oturum Hedefleri</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34984" y="1239945"/>
            <a:ext cx="4266392" cy="4696670"/>
          </a:xfrm>
          <a:prstGeom prst="rect">
            <a:avLst/>
          </a:prstGeom>
        </p:spPr>
        <p:txBody>
          <a:bodyPr wrap="square" lIns="91440" tIns="45720" rIns="91440" bIns="45720" anchor="t">
            <a:spAutoFit/>
          </a:bodyPr>
          <a:lstStyle/>
          <a:p>
            <a:pPr marL="342900" indent="-342900">
              <a:lnSpc>
                <a:spcPct val="80000"/>
              </a:lnSpc>
              <a:buFont typeface="Wingdings" pitchFamily="2" charset="2"/>
              <a:buChar char="ü"/>
            </a:pPr>
            <a:r>
              <a:rPr lang="tr-TR" sz="2200" b="1" i="1" dirty="0">
                <a:latin typeface="Arial"/>
                <a:ea typeface="ＭＳ Ｐゴシック"/>
                <a:cs typeface="Arial"/>
              </a:rPr>
              <a:t>İnternetin </a:t>
            </a:r>
            <a:r>
              <a:rPr lang="tr-TR" sz="2200" b="1" i="1" dirty="0" smtClean="0">
                <a:latin typeface="Arial"/>
                <a:ea typeface="ＭＳ Ｐゴシック"/>
                <a:cs typeface="Arial"/>
              </a:rPr>
              <a:t>küresel boyutunu ve </a:t>
            </a:r>
            <a:r>
              <a:rPr lang="tr-TR" sz="2200" b="1" i="1" dirty="0">
                <a:latin typeface="Arial"/>
                <a:ea typeface="ＭＳ Ｐゴシック"/>
                <a:cs typeface="Arial"/>
              </a:rPr>
              <a:t>siber </a:t>
            </a:r>
            <a:r>
              <a:rPr lang="tr-TR" sz="2200" b="1" i="1" dirty="0" smtClean="0">
                <a:latin typeface="Arial"/>
                <a:ea typeface="ＭＳ Ｐゴシック"/>
                <a:cs typeface="Arial"/>
              </a:rPr>
              <a:t>suçların</a:t>
            </a:r>
            <a:r>
              <a:rPr lang="tr-TR" sz="2200" b="1" i="1" dirty="0">
                <a:latin typeface="Arial"/>
                <a:ea typeface="ＭＳ Ｐゴシック"/>
                <a:cs typeface="Arial"/>
              </a:rPr>
              <a:t> </a:t>
            </a:r>
            <a:r>
              <a:rPr lang="tr-TR" sz="2200" b="1" i="1" dirty="0" smtClean="0">
                <a:latin typeface="Arial"/>
                <a:ea typeface="ＭＳ Ｐゴシック"/>
                <a:cs typeface="Arial"/>
              </a:rPr>
              <a:t>uluslararası </a:t>
            </a:r>
            <a:r>
              <a:rPr lang="tr-TR" sz="2200" b="1" i="1" dirty="0">
                <a:latin typeface="Arial"/>
                <a:ea typeface="ＭＳ Ｐゴシック"/>
                <a:cs typeface="Arial"/>
              </a:rPr>
              <a:t>boyutunu anlamak</a:t>
            </a:r>
          </a:p>
          <a:p>
            <a:pPr marL="342900" indent="-342900">
              <a:lnSpc>
                <a:spcPct val="80000"/>
              </a:lnSpc>
              <a:buFont typeface="Wingdings" pitchFamily="2" charset="2"/>
              <a:buChar char="ü"/>
            </a:pPr>
            <a:endParaRPr lang="tr-TR" sz="2200" i="1" dirty="0">
              <a:cs typeface="Arial" pitchFamily="34" charset="0"/>
            </a:endParaRPr>
          </a:p>
          <a:p>
            <a:pPr marL="342900" indent="-342900">
              <a:lnSpc>
                <a:spcPct val="80000"/>
              </a:lnSpc>
              <a:buFont typeface="Wingdings" pitchFamily="2" charset="2"/>
              <a:buChar char="ü"/>
            </a:pPr>
            <a:r>
              <a:rPr lang="tr-TR" sz="2200" b="1" i="1" dirty="0">
                <a:latin typeface="Arial"/>
                <a:ea typeface="ＭＳ Ｐゴシック"/>
                <a:cs typeface="Arial"/>
              </a:rPr>
              <a:t>Uluslararası işbirliğinin önemini açıklamak </a:t>
            </a:r>
            <a:r>
              <a:rPr lang="tr-TR" sz="2200" i="1" dirty="0">
                <a:latin typeface="Arial"/>
                <a:ea typeface="ＭＳ Ｐゴシック"/>
                <a:cs typeface="Arial"/>
              </a:rPr>
              <a:t>ve siber suç alanında uluslararası işbirliğine yönelik mevcut araçları </a:t>
            </a:r>
            <a:r>
              <a:rPr lang="tr-TR" sz="2200" i="1" dirty="0" smtClean="0">
                <a:latin typeface="Arial"/>
                <a:ea typeface="ＭＳ Ｐゴシック"/>
                <a:cs typeface="Arial"/>
              </a:rPr>
              <a:t>tanımlamak</a:t>
            </a:r>
            <a:endParaRPr lang="tr-TR" sz="2200" i="1" dirty="0">
              <a:latin typeface="Arial"/>
              <a:ea typeface="ＭＳ Ｐゴシック"/>
              <a:cs typeface="Arial"/>
            </a:endParaRPr>
          </a:p>
          <a:p>
            <a:pPr marL="342900" indent="-342900">
              <a:lnSpc>
                <a:spcPct val="80000"/>
              </a:lnSpc>
              <a:buFont typeface="Wingdings" pitchFamily="2" charset="2"/>
              <a:buChar char="ü"/>
            </a:pPr>
            <a:endParaRPr lang="tr-TR" sz="2200" i="1" dirty="0">
              <a:cs typeface="Arial"/>
            </a:endParaRPr>
          </a:p>
          <a:p>
            <a:pPr marL="342900" indent="-342900">
              <a:lnSpc>
                <a:spcPct val="80000"/>
              </a:lnSpc>
              <a:buFont typeface="Wingdings" pitchFamily="2" charset="2"/>
              <a:buChar char="ü"/>
            </a:pPr>
            <a:r>
              <a:rPr lang="tr-TR" sz="2200" i="1" dirty="0">
                <a:latin typeface="Arial"/>
                <a:ea typeface="ＭＳ Ｐゴシック"/>
                <a:cs typeface="Arial"/>
              </a:rPr>
              <a:t>Uluslararası işbirliği için </a:t>
            </a:r>
            <a:r>
              <a:rPr lang="tr-TR" sz="2200" b="1" i="1" dirty="0" smtClean="0">
                <a:latin typeface="Arial"/>
                <a:ea typeface="ＭＳ Ｐゴシック"/>
                <a:cs typeface="Arial"/>
              </a:rPr>
              <a:t>çok hızlı </a:t>
            </a:r>
            <a:r>
              <a:rPr lang="tr-TR" sz="2200" b="1" i="1" dirty="0">
                <a:latin typeface="Arial"/>
                <a:ea typeface="ＭＳ Ｐゴシック"/>
                <a:cs typeface="Arial"/>
              </a:rPr>
              <a:t>ve etkili kanallara duyulan ihtiyacı, </a:t>
            </a:r>
            <a:r>
              <a:rPr lang="tr-TR" sz="2200" i="1" dirty="0">
                <a:latin typeface="Arial"/>
                <a:ea typeface="ＭＳ Ｐゴシック"/>
                <a:cs typeface="Arial"/>
              </a:rPr>
              <a:t>mevcut araçları, bunların </a:t>
            </a:r>
            <a:r>
              <a:rPr lang="tr-TR" sz="2200" i="1" dirty="0" smtClean="0">
                <a:latin typeface="Arial"/>
                <a:ea typeface="ＭＳ Ｐゴシック"/>
                <a:cs typeface="Arial"/>
              </a:rPr>
              <a:t>kullanım şekillerini , zamanı ve etkinliğini </a:t>
            </a:r>
            <a:r>
              <a:rPr lang="tr-TR" sz="2200" i="1" dirty="0">
                <a:latin typeface="Arial"/>
                <a:ea typeface="ＭＳ Ｐゴシック"/>
                <a:cs typeface="Arial"/>
              </a:rPr>
              <a:t>tanımlamak</a:t>
            </a:r>
            <a:r>
              <a:rPr lang="tr-TR" sz="2200" b="1" i="1" dirty="0">
                <a:latin typeface="Arial"/>
                <a:ea typeface="ＭＳ Ｐゴシック"/>
                <a:cs typeface="Arial"/>
              </a:rPr>
              <a:t> </a:t>
            </a:r>
            <a:r>
              <a:rPr lang="tr-TR" sz="2200" i="1" dirty="0">
                <a:latin typeface="Arial"/>
                <a:ea typeface="ＭＳ Ｐゴシック"/>
                <a:cs typeface="Arial"/>
              </a:rPr>
              <a:t> </a:t>
            </a:r>
            <a:endParaRPr lang="tr-TR" sz="2200" b="1" i="1" dirty="0">
              <a:latin typeface="Arial"/>
              <a:ea typeface="ＭＳ Ｐゴシック"/>
              <a:cs typeface="Arial"/>
            </a:endParaRPr>
          </a:p>
        </p:txBody>
      </p:sp>
      <p:sp>
        <p:nvSpPr>
          <p:cNvPr id="6" name="Rectangle 5">
            <a:extLst>
              <a:ext uri="{FF2B5EF4-FFF2-40B4-BE49-F238E27FC236}">
                <a16:creationId xmlns:a16="http://schemas.microsoft.com/office/drawing/2014/main" id="{3B867BBA-A7A7-F84C-B403-7348B8834D1F}"/>
              </a:ext>
            </a:extLst>
          </p:cNvPr>
          <p:cNvSpPr/>
          <p:nvPr/>
        </p:nvSpPr>
        <p:spPr>
          <a:xfrm>
            <a:off x="4742625" y="1239945"/>
            <a:ext cx="4096575" cy="2800767"/>
          </a:xfrm>
          <a:prstGeom prst="rect">
            <a:avLst/>
          </a:prstGeom>
        </p:spPr>
        <p:txBody>
          <a:bodyPr wrap="square" lIns="91440" tIns="45720" rIns="91440" bIns="45720" anchor="t">
            <a:spAutoFit/>
          </a:bodyPr>
          <a:lstStyle/>
          <a:p>
            <a:pPr marL="342900" indent="-342900">
              <a:lnSpc>
                <a:spcPct val="80000"/>
              </a:lnSpc>
              <a:buFont typeface="Wingdings" pitchFamily="2" charset="2"/>
              <a:buChar char="ü"/>
            </a:pPr>
            <a:r>
              <a:rPr lang="tr-TR" sz="2200" i="1" dirty="0" smtClean="0">
                <a:latin typeface="Arial"/>
                <a:ea typeface="ＭＳ Ｐゴシック"/>
                <a:cs typeface="Arial"/>
              </a:rPr>
              <a:t>Uluslararası işbirliğinde yeni yöntemlerin </a:t>
            </a:r>
            <a:r>
              <a:rPr lang="tr-TR" sz="2200" i="1" dirty="0">
                <a:latin typeface="Arial"/>
                <a:ea typeface="ＭＳ Ｐゴシック"/>
                <a:cs typeface="Arial"/>
              </a:rPr>
              <a:t>uygulanmasına ilişkin </a:t>
            </a:r>
            <a:r>
              <a:rPr lang="tr-TR" sz="2200" b="1" i="1" dirty="0">
                <a:latin typeface="Arial"/>
                <a:ea typeface="ＭＳ Ｐゴシック"/>
                <a:cs typeface="Arial"/>
              </a:rPr>
              <a:t>uluslararası </a:t>
            </a:r>
            <a:r>
              <a:rPr lang="tr-TR" sz="2200" b="1" i="1" dirty="0" smtClean="0">
                <a:latin typeface="Arial"/>
                <a:ea typeface="ＭＳ Ｐゴシック"/>
                <a:cs typeface="Arial"/>
              </a:rPr>
              <a:t>kuruluşlar tarafından gösterilen çabaları açıklamak</a:t>
            </a:r>
            <a:endParaRPr lang="tr-TR" sz="2200" b="1" i="1" dirty="0">
              <a:latin typeface="Arial"/>
              <a:ea typeface="ＭＳ Ｐゴシック"/>
              <a:cs typeface="Arial"/>
            </a:endParaRPr>
          </a:p>
          <a:p>
            <a:pPr marL="342900" indent="-342900">
              <a:lnSpc>
                <a:spcPct val="80000"/>
              </a:lnSpc>
              <a:buFont typeface="Wingdings" pitchFamily="2" charset="2"/>
              <a:buChar char="ü"/>
            </a:pPr>
            <a:endParaRPr lang="tr-TR" sz="2200" i="1" dirty="0">
              <a:cs typeface="Arial"/>
            </a:endParaRPr>
          </a:p>
          <a:p>
            <a:pPr marL="342900" indent="-342900">
              <a:lnSpc>
                <a:spcPct val="80000"/>
              </a:lnSpc>
              <a:buFont typeface="Wingdings" pitchFamily="2" charset="2"/>
              <a:buChar char="ü"/>
            </a:pPr>
            <a:r>
              <a:rPr lang="tr-TR" sz="2200" b="1" i="1" dirty="0">
                <a:latin typeface="Arial"/>
                <a:ea typeface="ＭＳ Ｐゴシック"/>
                <a:cs typeface="Arial"/>
              </a:rPr>
              <a:t>Budapeşte Siber Suç </a:t>
            </a:r>
            <a:r>
              <a:rPr lang="tr-TR" sz="2200" b="1" i="1" dirty="0" smtClean="0">
                <a:latin typeface="Arial"/>
                <a:ea typeface="ＭＳ Ｐゴシック"/>
                <a:cs typeface="Arial"/>
              </a:rPr>
              <a:t>Sözleşmesini ele almak</a:t>
            </a:r>
            <a:r>
              <a:rPr lang="tr-TR" sz="2200" b="1" i="1" dirty="0">
                <a:latin typeface="Arial"/>
                <a:ea typeface="ＭＳ Ｐゴシック"/>
                <a:cs typeface="Arial"/>
              </a:rPr>
              <a:t> </a:t>
            </a:r>
            <a:r>
              <a:rPr lang="tr-TR" sz="2200" i="1" dirty="0">
                <a:latin typeface="Arial"/>
                <a:ea typeface="ＭＳ Ｐゴシック"/>
                <a:cs typeface="Arial"/>
              </a:rPr>
              <a:t>- genel ilkelerini tanımlamak </a:t>
            </a:r>
            <a:endParaRPr lang="tr-TR" sz="2200" i="1" dirty="0">
              <a:cs typeface="Arial"/>
            </a:endParaRPr>
          </a:p>
        </p:txBody>
      </p:sp>
      <p:pic>
        <p:nvPicPr>
          <p:cNvPr id="7" name="Picture 6">
            <a:extLst>
              <a:ext uri="{FF2B5EF4-FFF2-40B4-BE49-F238E27FC236}">
                <a16:creationId xmlns:a16="http://schemas.microsoft.com/office/drawing/2014/main" id="{6BC30AF5-87C6-4343-AB3E-1B8AF654871F}"/>
              </a:ext>
            </a:extLst>
          </p:cNvPr>
          <p:cNvPicPr>
            <a:picLocks noChangeAspect="1"/>
          </p:cNvPicPr>
          <p:nvPr/>
        </p:nvPicPr>
        <p:blipFill>
          <a:blip r:embed="rId4"/>
          <a:stretch>
            <a:fillRect/>
          </a:stretch>
        </p:blipFill>
        <p:spPr>
          <a:xfrm>
            <a:off x="5639874" y="4174226"/>
            <a:ext cx="2808317" cy="2150117"/>
          </a:xfrm>
          <a:prstGeom prst="rect">
            <a:avLst/>
          </a:prstGeom>
        </p:spPr>
      </p:pic>
    </p:spTree>
    <p:extLst>
      <p:ext uri="{BB962C8B-B14F-4D97-AF65-F5344CB8AC3E}">
        <p14:creationId xmlns:p14="http://schemas.microsoft.com/office/powerpoint/2010/main"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28667"/>
            <a:ext cx="9144000" cy="1108494"/>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endParaRPr lang="tr-TR" sz="3200" b="1" dirty="0">
              <a:ea typeface="+mn-lt"/>
              <a:cs typeface="+mn-lt"/>
            </a:endParaRPr>
          </a:p>
          <a:p>
            <a:pPr algn="r"/>
            <a:r>
              <a:rPr lang="tr-TR" sz="3200" b="1" dirty="0">
                <a:ea typeface="+mn-lt"/>
                <a:cs typeface="+mn-lt"/>
              </a:rPr>
              <a:t>Adli Personel için Uluslararası İşbirliğine İlişkin Uzmanlık </a:t>
            </a:r>
            <a:r>
              <a:rPr lang="tr-TR" sz="3200" b="1" dirty="0" smtClean="0">
                <a:ea typeface="+mn-lt"/>
                <a:cs typeface="+mn-lt"/>
              </a:rPr>
              <a:t>Eğitimi</a:t>
            </a:r>
            <a:endParaRPr lang="en-GB" sz="3200" b="1" dirty="0">
              <a:solidFill>
                <a:schemeClr val="bg1"/>
              </a:solidFill>
              <a:cs typeface="Calibri"/>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298696"/>
            <a:ext cx="8525021" cy="3243965"/>
          </a:xfrm>
          <a:prstGeom prst="rect">
            <a:avLst/>
          </a:prstGeom>
        </p:spPr>
        <p:txBody>
          <a:bodyPr wrap="square" lIns="91440" tIns="45720" rIns="91440" bIns="45720" anchor="t">
            <a:spAutoFit/>
          </a:bodyPr>
          <a:lstStyle/>
          <a:p>
            <a:pPr algn="ctr">
              <a:lnSpc>
                <a:spcPct val="80000"/>
              </a:lnSpc>
            </a:pPr>
            <a:r>
              <a:rPr lang="tr-TR" sz="3200" b="1" dirty="0">
                <a:latin typeface="Arial"/>
                <a:ea typeface="ＭＳ Ｐゴシック"/>
                <a:cs typeface="ＭＳ Ｐゴシック" charset="0"/>
              </a:rPr>
              <a:t>Üçüncü Bölüm</a:t>
            </a:r>
            <a:endParaRPr lang="tr-TR" sz="3200" b="1" dirty="0">
              <a:ea typeface="ＭＳ Ｐゴシック" charset="0"/>
              <a:cs typeface="ＭＳ Ｐゴシック" charset="0"/>
            </a:endParaRPr>
          </a:p>
          <a:p>
            <a:pPr algn="ctr">
              <a:lnSpc>
                <a:spcPct val="80000"/>
              </a:lnSpc>
            </a:pPr>
            <a:endParaRPr lang="en-GB" sz="3200" b="1" dirty="0">
              <a:latin typeface="Arial"/>
              <a:ea typeface="ＭＳ Ｐゴシック"/>
              <a:cs typeface="Arial"/>
            </a:endParaRPr>
          </a:p>
          <a:p>
            <a:pPr algn="ctr">
              <a:lnSpc>
                <a:spcPct val="80000"/>
              </a:lnSpc>
            </a:pPr>
            <a:r>
              <a:rPr lang="tr-TR" sz="3200" b="1" dirty="0">
                <a:latin typeface="Arial"/>
                <a:ea typeface="ＭＳ Ｐゴシック"/>
                <a:cs typeface="Arial"/>
              </a:rPr>
              <a:t>Elektronik delil ve uluslararası işbirliği </a:t>
            </a:r>
            <a:endParaRPr lang="en-GB" b="1" dirty="0">
              <a:ea typeface="ＭＳ Ｐゴシック"/>
              <a:cs typeface="Arial" pitchFamily="34" charset="0"/>
            </a:endParaRPr>
          </a:p>
          <a:p>
            <a:pPr algn="ctr">
              <a:lnSpc>
                <a:spcPct val="80000"/>
              </a:lnSpc>
            </a:pPr>
            <a:r>
              <a:rPr lang="tr-TR" sz="3200" b="1" dirty="0">
                <a:latin typeface="Arial"/>
                <a:ea typeface="ＭＳ Ｐゴシック"/>
                <a:cs typeface="Arial"/>
              </a:rPr>
              <a:t>- </a:t>
            </a:r>
            <a:endParaRPr lang="en-GB" b="1" dirty="0">
              <a:ea typeface="ＭＳ Ｐゴシック"/>
              <a:cs typeface="Arial" pitchFamily="34" charset="0"/>
            </a:endParaRPr>
          </a:p>
          <a:p>
            <a:pPr algn="ctr">
              <a:lnSpc>
                <a:spcPct val="80000"/>
              </a:lnSpc>
            </a:pPr>
            <a:endParaRPr lang="tr-TR" sz="3200" b="1" dirty="0">
              <a:latin typeface="Arial"/>
              <a:ea typeface="ＭＳ Ｐゴシック"/>
              <a:cs typeface="Arial"/>
            </a:endParaRPr>
          </a:p>
          <a:p>
            <a:pPr algn="ctr">
              <a:lnSpc>
                <a:spcPct val="80000"/>
              </a:lnSpc>
            </a:pPr>
            <a:r>
              <a:rPr lang="tr-TR" sz="3200" b="1" dirty="0">
                <a:latin typeface="Arial"/>
                <a:ea typeface="ＭＳ Ｐゴシック"/>
                <a:cs typeface="Arial"/>
              </a:rPr>
              <a:t>tanımlayıcı ana unsurlar ve elektronik delil elde edilmesinde karşılaşılan temel zorluklar</a:t>
            </a:r>
            <a:endParaRPr lang="en-GB" b="1" dirty="0">
              <a:ea typeface="ＭＳ Ｐゴシック"/>
              <a:cs typeface="Arial"/>
            </a:endParaRPr>
          </a:p>
        </p:txBody>
      </p:sp>
    </p:spTree>
    <p:extLst>
      <p:ext uri="{BB962C8B-B14F-4D97-AF65-F5344CB8AC3E}">
        <p14:creationId xmlns:p14="http://schemas.microsoft.com/office/powerpoint/2010/main" val="1056384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Tanımlayıcı ana unsurlar</a:t>
            </a:r>
            <a:endParaRPr lang="tr-TR"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6264" y="2200208"/>
            <a:ext cx="7371471" cy="3785652"/>
          </a:xfrm>
          <a:prstGeom prst="rect">
            <a:avLst/>
          </a:prstGeom>
        </p:spPr>
        <p:txBody>
          <a:bodyPr wrap="square" lIns="91440" tIns="45720" rIns="91440" bIns="45720" anchor="t">
            <a:spAutoFit/>
          </a:bodyPr>
          <a:lstStyle/>
          <a:p>
            <a:pPr algn="just"/>
            <a:r>
              <a:rPr lang="tr-TR" sz="2400" dirty="0">
                <a:latin typeface="Arial"/>
                <a:ea typeface="Verdana"/>
                <a:cs typeface="Arial"/>
              </a:rPr>
              <a:t>"</a:t>
            </a:r>
            <a:r>
              <a:rPr lang="tr-TR" sz="2400" b="1" i="1" dirty="0">
                <a:latin typeface="Arial"/>
                <a:ea typeface="Verdana"/>
                <a:cs typeface="Arial"/>
              </a:rPr>
              <a:t>Bilgisayar suçu</a:t>
            </a:r>
            <a:r>
              <a:rPr lang="tr-TR" sz="2400" i="1" dirty="0">
                <a:latin typeface="Arial"/>
                <a:ea typeface="Verdana"/>
                <a:cs typeface="Arial"/>
              </a:rPr>
              <a:t> veya </a:t>
            </a:r>
            <a:r>
              <a:rPr lang="tr-TR" sz="2400" b="1" i="1" dirty="0">
                <a:latin typeface="Arial"/>
                <a:ea typeface="Verdana"/>
                <a:cs typeface="Arial"/>
              </a:rPr>
              <a:t>siber suç</a:t>
            </a:r>
            <a:r>
              <a:rPr lang="tr-TR" sz="2400" i="1" dirty="0">
                <a:latin typeface="Arial"/>
                <a:ea typeface="Verdana"/>
                <a:cs typeface="Arial"/>
              </a:rPr>
              <a:t> terimi bir bilgisayar ve bilgisayar ağı kullanılarak işlenen herhangi bir suçu ifade etmek için kullanılır. Bilgisayar, bir suçun işlenmesinde kullanılmış olabileceği gibi bir suçun hedefi de olabilir.</a:t>
            </a:r>
          </a:p>
          <a:p>
            <a:pPr algn="just"/>
            <a:endParaRPr lang="tr-TR" sz="2400" i="1" dirty="0">
              <a:latin typeface="Arial"/>
              <a:ea typeface="Verdana"/>
              <a:cs typeface="Arial"/>
            </a:endParaRPr>
          </a:p>
          <a:p>
            <a:pPr algn="just"/>
            <a:r>
              <a:rPr lang="tr-TR" sz="2400" b="1" i="1" dirty="0">
                <a:latin typeface="Arial"/>
                <a:ea typeface="Verdana"/>
                <a:cs typeface="Arial"/>
              </a:rPr>
              <a:t>Ağ suçu</a:t>
            </a:r>
            <a:r>
              <a:rPr lang="tr-TR" sz="2400" i="1" dirty="0">
                <a:latin typeface="Arial"/>
                <a:ea typeface="Verdana"/>
                <a:cs typeface="Arial"/>
              </a:rPr>
              <a:t> internetin, bir suçun işlenmesi için istismar edilmesi anlamına geli</a:t>
            </a:r>
            <a:r>
              <a:rPr lang="tr-TR" sz="2400" dirty="0">
                <a:latin typeface="Arial"/>
                <a:ea typeface="Verdana"/>
                <a:cs typeface="Arial"/>
              </a:rPr>
              <a:t>r.</a:t>
            </a:r>
            <a:r>
              <a:rPr lang="tr-TR" sz="2400" i="1" dirty="0">
                <a:latin typeface="Arial"/>
                <a:ea typeface="Verdana"/>
                <a:cs typeface="Arial"/>
              </a:rPr>
              <a:t>”</a:t>
            </a:r>
            <a:endParaRPr lang="tr-TR" dirty="0">
              <a:cs typeface="Arial"/>
            </a:endParaRPr>
          </a:p>
          <a:p>
            <a:pPr algn="just"/>
            <a:endParaRPr lang="tr-TR" sz="2400" dirty="0">
              <a:ea typeface="Verdana" panose="020B0604030504040204" pitchFamily="34" charset="0"/>
              <a:cs typeface="Arial" panose="020B0604020202020204" pitchFamily="34" charset="0"/>
            </a:endParaRPr>
          </a:p>
          <a:p>
            <a:pPr algn="r"/>
            <a:r>
              <a:rPr lang="tr-TR" sz="2400" dirty="0" err="1">
                <a:ea typeface="Verdana" panose="020B0604030504040204" pitchFamily="34" charset="0"/>
                <a:cs typeface="Arial" panose="020B0604020202020204" pitchFamily="34" charset="0"/>
              </a:rPr>
              <a:t>Wikipedia</a:t>
            </a:r>
            <a:endParaRPr lang="tr-TR"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96323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Tanımlayıcı ana unsurlar</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79298" y="967958"/>
            <a:ext cx="7371471" cy="5509200"/>
          </a:xfrm>
          <a:prstGeom prst="rect">
            <a:avLst/>
          </a:prstGeom>
        </p:spPr>
        <p:txBody>
          <a:bodyPr wrap="square" lIns="91440" tIns="45720" rIns="91440" bIns="45720" anchor="t">
            <a:spAutoFit/>
          </a:bodyPr>
          <a:lstStyle/>
          <a:p>
            <a:r>
              <a:rPr lang="tr-TR" sz="2200" i="1" dirty="0">
                <a:latin typeface="Arial"/>
                <a:ea typeface="Verdana"/>
                <a:cs typeface="Arial"/>
              </a:rPr>
              <a:t>“Teknolojinin suç işlemek için istismar edilmesi siber suç olarak adlandırılır ve aşağıdakileri içerir: </a:t>
            </a:r>
            <a:endParaRPr lang="tr-TR" dirty="0">
              <a:cs typeface="Arial"/>
            </a:endParaRPr>
          </a:p>
          <a:p>
            <a:r>
              <a:rPr lang="tr-TR" sz="2200" i="1" dirty="0">
                <a:latin typeface="Arial"/>
                <a:ea typeface="Verdana"/>
                <a:cs typeface="Arial"/>
              </a:rPr>
              <a:t>                          </a:t>
            </a:r>
            <a:endParaRPr lang="tr-TR" sz="2200" i="1" dirty="0">
              <a:ea typeface="Verdana" panose="020B0604030504040204" pitchFamily="34" charset="0"/>
              <a:cs typeface="Arial" panose="020B0604020202020204" pitchFamily="34" charset="0"/>
            </a:endParaRPr>
          </a:p>
          <a:p>
            <a:pPr marL="342900" indent="-342900">
              <a:buFont typeface="Verdana" panose="020B0604030504040204" pitchFamily="34" charset="0"/>
              <a:buChar char="–"/>
            </a:pPr>
            <a:r>
              <a:rPr lang="tr-TR" sz="2200" i="1" dirty="0">
                <a:latin typeface="Arial"/>
                <a:ea typeface="Verdana"/>
                <a:cs typeface="Arial"/>
              </a:rPr>
              <a:t>bilgisayar korsanlığı gibi bilgisayar sistemlerini ve verileri hedef alan suçlar</a:t>
            </a:r>
          </a:p>
          <a:p>
            <a:pPr marL="342900" indent="-342900">
              <a:buFont typeface="Verdana" panose="020B0604030504040204" pitchFamily="34" charset="0"/>
              <a:buChar char="–"/>
            </a:pPr>
            <a:endParaRPr lang="tr-TR" sz="2200" i="1" dirty="0">
              <a:latin typeface="Arial"/>
              <a:ea typeface="Verdana"/>
              <a:cs typeface="Arial"/>
            </a:endParaRPr>
          </a:p>
          <a:p>
            <a:pPr marL="342900" indent="-342900">
              <a:buFont typeface="Verdana" panose="020B0604030504040204" pitchFamily="34" charset="0"/>
              <a:buChar char="–"/>
            </a:pPr>
            <a:r>
              <a:rPr lang="tr-TR" sz="2200" i="1" dirty="0">
                <a:latin typeface="Arial"/>
                <a:ea typeface="Verdana"/>
                <a:cs typeface="Arial"/>
              </a:rPr>
              <a:t>Uyuşturucu kaçakçılığı veya dolandırıcılık gibi klasik suçların, teknoloji kullanımı aracılığıyla işlenmesi veya işlenmesinin kolaylaştırılması, içeriğe ilişkin faaliyetler    </a:t>
            </a:r>
            <a:endParaRPr lang="tr-TR" dirty="0">
              <a:cs typeface="Arial"/>
            </a:endParaRPr>
          </a:p>
          <a:p>
            <a:r>
              <a:rPr lang="tr-TR" sz="2200" i="1" dirty="0">
                <a:latin typeface="Arial"/>
                <a:ea typeface="Verdana"/>
                <a:cs typeface="Arial"/>
              </a:rPr>
              <a:t>                       </a:t>
            </a:r>
            <a:endParaRPr lang="tr-TR" sz="2200" i="1" dirty="0">
              <a:ea typeface="Verdana" panose="020B0604030504040204" pitchFamily="34" charset="0"/>
              <a:cs typeface="Arial" panose="020B0604020202020204" pitchFamily="34" charset="0"/>
            </a:endParaRPr>
          </a:p>
          <a:p>
            <a:pPr marL="342900" indent="-342900">
              <a:buFont typeface="Verdana" panose="020B0604030504040204" pitchFamily="34" charset="0"/>
              <a:buChar char="–"/>
            </a:pPr>
            <a:r>
              <a:rPr lang="tr-TR" sz="2200" i="1" dirty="0">
                <a:latin typeface="Arial"/>
                <a:ea typeface="Verdana"/>
                <a:cs typeface="Arial"/>
              </a:rPr>
              <a:t>Hukuka aykırı materyallerin meydana getirilmesinde ve dağıtılmasında teknolojinin kullanıldığı haller”</a:t>
            </a:r>
            <a:endParaRPr lang="tr-TR" dirty="0">
              <a:latin typeface="Arial"/>
              <a:ea typeface="Verdana"/>
              <a:cs typeface="Arial"/>
            </a:endParaRPr>
          </a:p>
          <a:p>
            <a:pPr marL="342900" indent="-342900">
              <a:buFont typeface="Verdana" panose="020B0604030504040204" pitchFamily="34" charset="0"/>
              <a:buChar char="–"/>
            </a:pPr>
            <a:endParaRPr lang="tr-TR" sz="2200" dirty="0">
              <a:latin typeface="Arial"/>
              <a:ea typeface="Verdana"/>
              <a:cs typeface="Arial"/>
            </a:endParaRPr>
          </a:p>
          <a:p>
            <a:pPr algn="r"/>
            <a:r>
              <a:rPr lang="tr-TR" sz="2200" dirty="0">
                <a:latin typeface="Arial"/>
                <a:ea typeface="Times New Roman" panose="02020603050405020304" pitchFamily="18" charset="0"/>
                <a:cs typeface="Arial"/>
              </a:rPr>
              <a:t>GLACY Siber Suça ve Elektronik Delillere ilişkin Uluslararası İşbirliği El Kitabı</a:t>
            </a:r>
            <a:endParaRPr lang="tr-TR" sz="22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65864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Tanımlayıcı ana unsurlar</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967958"/>
            <a:ext cx="7371471" cy="5509200"/>
          </a:xfrm>
          <a:prstGeom prst="rect">
            <a:avLst/>
          </a:prstGeom>
        </p:spPr>
        <p:txBody>
          <a:bodyPr wrap="square" lIns="91440" tIns="45720" rIns="91440" bIns="45720" anchor="t">
            <a:spAutoFit/>
          </a:bodyPr>
          <a:lstStyle/>
          <a:p>
            <a:pPr marL="342900" indent="-342900">
              <a:buFont typeface="Wingdings" pitchFamily="2" charset="2"/>
              <a:buChar char="ü"/>
            </a:pPr>
            <a:r>
              <a:rPr lang="tr-TR" sz="2200" b="1" dirty="0">
                <a:latin typeface="Arial"/>
                <a:ea typeface="Verdana"/>
                <a:cs typeface="Arial"/>
              </a:rPr>
              <a:t>Siber suçlar </a:t>
            </a:r>
            <a:r>
              <a:rPr lang="tr-TR" sz="2200" dirty="0">
                <a:latin typeface="Arial"/>
                <a:ea typeface="Verdana"/>
                <a:cs typeface="Arial"/>
              </a:rPr>
              <a:t>ağlara, bilgisayarlara, programlara veya verilere karşı işlenebilir:</a:t>
            </a:r>
            <a:endParaRPr lang="tr-TR" sz="2200" b="1" dirty="0">
              <a:latin typeface="Arial"/>
              <a:ea typeface="Verdana"/>
              <a:cs typeface="Arial"/>
            </a:endParaRPr>
          </a:p>
          <a:p>
            <a:endParaRPr lang="tr-TR" sz="2200" dirty="0">
              <a:latin typeface="Arial"/>
              <a:ea typeface="Verdana"/>
              <a:cs typeface="Arial"/>
            </a:endParaRPr>
          </a:p>
          <a:p>
            <a:pPr marL="800100" lvl="1" indent="-342900">
              <a:buFont typeface="Arial" panose="020B0604020202020204" pitchFamily="34" charset="0"/>
              <a:buChar char="•"/>
            </a:pPr>
            <a:r>
              <a:rPr lang="tr-TR" sz="2200" dirty="0">
                <a:latin typeface="Arial"/>
                <a:ea typeface="Verdana"/>
                <a:cs typeface="Arial"/>
              </a:rPr>
              <a:t>Bilgisayar verilerinin ve sistemlerinin gizliliğine, bütünlüğüne ve erişilebilirliğine karşı işlenen suçlar</a:t>
            </a:r>
          </a:p>
          <a:p>
            <a:pPr marL="800100" lvl="1" indent="-342900">
              <a:buFont typeface="Arial" panose="020B0604020202020204" pitchFamily="34" charset="0"/>
              <a:buChar char="•"/>
            </a:pPr>
            <a:endParaRPr lang="tr-TR" sz="2200" dirty="0">
              <a:ea typeface="Verdana" panose="020B0604030504040204" pitchFamily="34" charset="0"/>
              <a:cs typeface="Arial" panose="020B0604020202020204" pitchFamily="34" charset="0"/>
            </a:endParaRPr>
          </a:p>
          <a:p>
            <a:pPr marL="800100" lvl="1" indent="-342900">
              <a:buFont typeface="Arial" panose="020B0604020202020204" pitchFamily="34" charset="0"/>
              <a:buChar char="•"/>
            </a:pPr>
            <a:r>
              <a:rPr lang="tr-TR" sz="2200" dirty="0">
                <a:latin typeface="Arial"/>
                <a:ea typeface="Verdana"/>
                <a:cs typeface="Arial"/>
              </a:rPr>
              <a:t>Bilgisayar destekli suçlar</a:t>
            </a:r>
            <a:endParaRPr lang="tr-TR" sz="2200" dirty="0">
              <a:ea typeface="Verdana" panose="020B0604030504040204" pitchFamily="34" charset="0"/>
              <a:cs typeface="Arial" panose="020B0604020202020204" pitchFamily="34" charset="0"/>
            </a:endParaRPr>
          </a:p>
          <a:p>
            <a:pPr marL="800100" lvl="1" indent="-342900">
              <a:buFont typeface="Arial" panose="020B0604020202020204" pitchFamily="34" charset="0"/>
              <a:buChar char="•"/>
            </a:pPr>
            <a:endParaRPr lang="tr-TR" sz="2200" dirty="0">
              <a:ea typeface="Verdana" panose="020B0604030504040204" pitchFamily="34" charset="0"/>
              <a:cs typeface="Arial" panose="020B0604020202020204" pitchFamily="34" charset="0"/>
            </a:endParaRPr>
          </a:p>
          <a:p>
            <a:pPr marL="800100" lvl="1" indent="-342900">
              <a:buFont typeface="Arial" panose="020B0604020202020204" pitchFamily="34" charset="0"/>
              <a:buChar char="•"/>
            </a:pPr>
            <a:r>
              <a:rPr lang="tr-TR" sz="2200" dirty="0">
                <a:latin typeface="Arial"/>
                <a:ea typeface="Verdana"/>
                <a:cs typeface="Arial"/>
              </a:rPr>
              <a:t>İçerik destekli suçlar</a:t>
            </a:r>
          </a:p>
          <a:p>
            <a:pPr marL="800100" lvl="1" indent="-342900">
              <a:buFont typeface="Arial" panose="020B0604020202020204" pitchFamily="34" charset="0"/>
              <a:buChar char="•"/>
            </a:pPr>
            <a:endParaRPr lang="tr-TR" sz="2200" dirty="0">
              <a:ea typeface="Verdana" panose="020B0604030504040204" pitchFamily="34" charset="0"/>
              <a:cs typeface="Arial" panose="020B0604020202020204" pitchFamily="34" charset="0"/>
            </a:endParaRPr>
          </a:p>
          <a:p>
            <a:pPr marL="800100" lvl="1" indent="-342900">
              <a:buFont typeface="Arial" panose="020B0604020202020204" pitchFamily="34" charset="0"/>
              <a:buChar char="•"/>
            </a:pPr>
            <a:r>
              <a:rPr lang="tr-TR" sz="2200" dirty="0">
                <a:latin typeface="Arial"/>
                <a:ea typeface="Verdana"/>
                <a:cs typeface="Arial"/>
              </a:rPr>
              <a:t>Fikri mülkiyet haklarına veya benzer haklara yönelik suçlar</a:t>
            </a:r>
          </a:p>
          <a:p>
            <a:endParaRPr lang="tr-TR" sz="2200" dirty="0">
              <a:ea typeface="Verdana" panose="020B0604030504040204" pitchFamily="34" charset="0"/>
              <a:cs typeface="Arial" panose="020B0604020202020204" pitchFamily="34" charset="0"/>
            </a:endParaRPr>
          </a:p>
          <a:p>
            <a:pPr marL="342900" indent="-342900">
              <a:buFont typeface="Wingdings" pitchFamily="2" charset="2"/>
              <a:buChar char="ü"/>
            </a:pPr>
            <a:r>
              <a:rPr lang="tr-TR" sz="2200" b="1" dirty="0">
                <a:latin typeface="Arial"/>
                <a:ea typeface="Verdana"/>
                <a:cs typeface="Arial"/>
              </a:rPr>
              <a:t>İnternetin suç işleme amacıyla kullanılması </a:t>
            </a:r>
            <a:r>
              <a:rPr lang="tr-TR" sz="2200" dirty="0">
                <a:latin typeface="Arial"/>
                <a:ea typeface="Verdana"/>
                <a:cs typeface="Arial"/>
              </a:rPr>
              <a:t>yoluyla işlenen klasik suçlar</a:t>
            </a:r>
            <a:endParaRPr lang="tr-TR" sz="2200" b="1" dirty="0">
              <a:latin typeface="Arial"/>
              <a:ea typeface="Verdana"/>
              <a:cs typeface="Arial"/>
            </a:endParaRPr>
          </a:p>
          <a:p>
            <a:pPr marL="342900" indent="-342900">
              <a:buFont typeface="Wingdings" pitchFamily="2" charset="2"/>
              <a:buChar char="ü"/>
            </a:pPr>
            <a:r>
              <a:rPr lang="tr-TR" sz="2200" b="1" dirty="0">
                <a:latin typeface="Arial"/>
                <a:ea typeface="Verdana"/>
                <a:cs typeface="Arial"/>
              </a:rPr>
              <a:t>Her suç siber suç değildir</a:t>
            </a:r>
          </a:p>
        </p:txBody>
      </p:sp>
    </p:spTree>
    <p:extLst>
      <p:ext uri="{BB962C8B-B14F-4D97-AF65-F5344CB8AC3E}">
        <p14:creationId xmlns:p14="http://schemas.microsoft.com/office/powerpoint/2010/main" val="1527653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Tanımlayıcı ana unsurlar</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graphicFrame>
        <p:nvGraphicFramePr>
          <p:cNvPr id="5" name="Diagram 4">
            <a:extLst>
              <a:ext uri="{FF2B5EF4-FFF2-40B4-BE49-F238E27FC236}">
                <a16:creationId xmlns:a16="http://schemas.microsoft.com/office/drawing/2014/main" id="{EEBC737E-2C7E-45BA-A52C-1C03F9F4A3EA}"/>
              </a:ext>
            </a:extLst>
          </p:cNvPr>
          <p:cNvGraphicFramePr/>
          <p:nvPr>
            <p:extLst>
              <p:ext uri="{D42A27DB-BD31-4B8C-83A1-F6EECF244321}">
                <p14:modId xmlns:p14="http://schemas.microsoft.com/office/powerpoint/2010/main" val="1490395648"/>
              </p:ext>
            </p:extLst>
          </p:nvPr>
        </p:nvGraphicFramePr>
        <p:xfrm>
          <a:off x="210207" y="1082566"/>
          <a:ext cx="8660523" cy="5334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251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graphicEl>
                                              <a:dgm id="{ABF0ABED-0796-E843-9F13-E9D705D406D0}"/>
                                            </p:graphicEl>
                                          </p:spTgt>
                                        </p:tgtEl>
                                        <p:attrNameLst>
                                          <p:attrName>style.visibility</p:attrName>
                                        </p:attrNameLst>
                                      </p:cBhvr>
                                      <p:to>
                                        <p:strVal val="visible"/>
                                      </p:to>
                                    </p:set>
                                    <p:anim calcmode="lin" valueType="num">
                                      <p:cBhvr additive="base">
                                        <p:cTn id="7" dur="500" fill="hold"/>
                                        <p:tgtEl>
                                          <p:spTgt spid="5">
                                            <p:graphicEl>
                                              <a:dgm id="{ABF0ABED-0796-E843-9F13-E9D705D406D0}"/>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ABF0ABED-0796-E843-9F13-E9D705D406D0}"/>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graphicEl>
                                              <a:dgm id="{D8BF986C-DBBC-364E-8D44-9C478D25AB61}"/>
                                            </p:graphicEl>
                                          </p:spTgt>
                                        </p:tgtEl>
                                        <p:attrNameLst>
                                          <p:attrName>style.visibility</p:attrName>
                                        </p:attrNameLst>
                                      </p:cBhvr>
                                      <p:to>
                                        <p:strVal val="visible"/>
                                      </p:to>
                                    </p:set>
                                    <p:anim calcmode="lin" valueType="num">
                                      <p:cBhvr additive="base">
                                        <p:cTn id="13" dur="500" fill="hold"/>
                                        <p:tgtEl>
                                          <p:spTgt spid="5">
                                            <p:graphicEl>
                                              <a:dgm id="{D8BF986C-DBBC-364E-8D44-9C478D25AB61}"/>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graphicEl>
                                              <a:dgm id="{D8BF986C-DBBC-364E-8D44-9C478D25AB61}"/>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graphicEl>
                                              <a:dgm id="{973BE676-82BB-AD40-8026-77B030F8F525}"/>
                                            </p:graphicEl>
                                          </p:spTgt>
                                        </p:tgtEl>
                                        <p:attrNameLst>
                                          <p:attrName>style.visibility</p:attrName>
                                        </p:attrNameLst>
                                      </p:cBhvr>
                                      <p:to>
                                        <p:strVal val="visible"/>
                                      </p:to>
                                    </p:set>
                                    <p:anim calcmode="lin" valueType="num">
                                      <p:cBhvr additive="base">
                                        <p:cTn id="19" dur="500" fill="hold"/>
                                        <p:tgtEl>
                                          <p:spTgt spid="5">
                                            <p:graphicEl>
                                              <a:dgm id="{973BE676-82BB-AD40-8026-77B030F8F525}"/>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graphicEl>
                                              <a:dgm id="{973BE676-82BB-AD40-8026-77B030F8F525}"/>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graphicEl>
                                              <a:dgm id="{CBDB9A80-3E08-FA41-85C8-37E62EB8FF47}"/>
                                            </p:graphicEl>
                                          </p:spTgt>
                                        </p:tgtEl>
                                        <p:attrNameLst>
                                          <p:attrName>style.visibility</p:attrName>
                                        </p:attrNameLst>
                                      </p:cBhvr>
                                      <p:to>
                                        <p:strVal val="visible"/>
                                      </p:to>
                                    </p:set>
                                    <p:anim calcmode="lin" valueType="num">
                                      <p:cBhvr additive="base">
                                        <p:cTn id="25" dur="500" fill="hold"/>
                                        <p:tgtEl>
                                          <p:spTgt spid="5">
                                            <p:graphicEl>
                                              <a:dgm id="{CBDB9A80-3E08-FA41-85C8-37E62EB8FF47}"/>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graphicEl>
                                              <a:dgm id="{CBDB9A80-3E08-FA41-85C8-37E62EB8FF47}"/>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graphicEl>
                                              <a:dgm id="{620E3842-F6C9-5949-BAE4-5CA4FA2F36EB}"/>
                                            </p:graphicEl>
                                          </p:spTgt>
                                        </p:tgtEl>
                                        <p:attrNameLst>
                                          <p:attrName>style.visibility</p:attrName>
                                        </p:attrNameLst>
                                      </p:cBhvr>
                                      <p:to>
                                        <p:strVal val="visible"/>
                                      </p:to>
                                    </p:set>
                                    <p:anim calcmode="lin" valueType="num">
                                      <p:cBhvr additive="base">
                                        <p:cTn id="31" dur="500" fill="hold"/>
                                        <p:tgtEl>
                                          <p:spTgt spid="5">
                                            <p:graphicEl>
                                              <a:dgm id="{620E3842-F6C9-5949-BAE4-5CA4FA2F36EB}"/>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graphicEl>
                                              <a:dgm id="{620E3842-F6C9-5949-BAE4-5CA4FA2F36EB}"/>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graphicEl>
                                              <a:dgm id="{35CB4356-43EB-F044-B05A-DC464E07B6D8}"/>
                                            </p:graphicEl>
                                          </p:spTgt>
                                        </p:tgtEl>
                                        <p:attrNameLst>
                                          <p:attrName>style.visibility</p:attrName>
                                        </p:attrNameLst>
                                      </p:cBhvr>
                                      <p:to>
                                        <p:strVal val="visible"/>
                                      </p:to>
                                    </p:set>
                                    <p:anim calcmode="lin" valueType="num">
                                      <p:cBhvr additive="base">
                                        <p:cTn id="37" dur="500" fill="hold"/>
                                        <p:tgtEl>
                                          <p:spTgt spid="5">
                                            <p:graphicEl>
                                              <a:dgm id="{35CB4356-43EB-F044-B05A-DC464E07B6D8}"/>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graphicEl>
                                              <a:dgm id="{35CB4356-43EB-F044-B05A-DC464E07B6D8}"/>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graphicEl>
                                              <a:dgm id="{39424451-4F43-F24C-9733-B0443800152D}"/>
                                            </p:graphicEl>
                                          </p:spTgt>
                                        </p:tgtEl>
                                        <p:attrNameLst>
                                          <p:attrName>style.visibility</p:attrName>
                                        </p:attrNameLst>
                                      </p:cBhvr>
                                      <p:to>
                                        <p:strVal val="visible"/>
                                      </p:to>
                                    </p:set>
                                    <p:anim calcmode="lin" valueType="num">
                                      <p:cBhvr additive="base">
                                        <p:cTn id="43" dur="500" fill="hold"/>
                                        <p:tgtEl>
                                          <p:spTgt spid="5">
                                            <p:graphicEl>
                                              <a:dgm id="{39424451-4F43-F24C-9733-B0443800152D}"/>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graphicEl>
                                              <a:dgm id="{39424451-4F43-F24C-9733-B0443800152D}"/>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graphicEl>
                                              <a:dgm id="{4952ED2F-B6E6-EE43-BD07-3622EE76F9FE}"/>
                                            </p:graphicEl>
                                          </p:spTgt>
                                        </p:tgtEl>
                                        <p:attrNameLst>
                                          <p:attrName>style.visibility</p:attrName>
                                        </p:attrNameLst>
                                      </p:cBhvr>
                                      <p:to>
                                        <p:strVal val="visible"/>
                                      </p:to>
                                    </p:set>
                                    <p:anim calcmode="lin" valueType="num">
                                      <p:cBhvr additive="base">
                                        <p:cTn id="49" dur="500" fill="hold"/>
                                        <p:tgtEl>
                                          <p:spTgt spid="5">
                                            <p:graphicEl>
                                              <a:dgm id="{4952ED2F-B6E6-EE43-BD07-3622EE76F9FE}"/>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graphicEl>
                                              <a:dgm id="{4952ED2F-B6E6-EE43-BD07-3622EE76F9FE}"/>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t>Tanımlayıcı ana unsurlar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204587" y="1046041"/>
            <a:ext cx="7371471" cy="5509200"/>
          </a:xfrm>
          <a:prstGeom prst="rect">
            <a:avLst/>
          </a:prstGeom>
        </p:spPr>
        <p:txBody>
          <a:bodyPr wrap="square" lIns="91440" tIns="45720" rIns="91440" bIns="45720" anchor="t">
            <a:spAutoFit/>
          </a:bodyPr>
          <a:lstStyle/>
          <a:p>
            <a:pPr marL="342900" indent="-342900">
              <a:buFont typeface="Wingdings" pitchFamily="2" charset="2"/>
              <a:buChar char="ü"/>
            </a:pPr>
            <a:r>
              <a:rPr lang="tr-TR" sz="2200" dirty="0">
                <a:latin typeface="Arial"/>
                <a:ea typeface="Verdana"/>
                <a:cs typeface="Arial"/>
              </a:rPr>
              <a:t>Suç mahalline </a:t>
            </a:r>
            <a:r>
              <a:rPr lang="tr-TR" sz="2200" b="1" dirty="0">
                <a:latin typeface="Arial"/>
                <a:ea typeface="Verdana"/>
                <a:cs typeface="Arial"/>
              </a:rPr>
              <a:t>fiziksel </a:t>
            </a:r>
            <a:r>
              <a:rPr lang="tr-TR" sz="2200" dirty="0">
                <a:latin typeface="Arial"/>
                <a:ea typeface="Verdana"/>
                <a:cs typeface="Arial"/>
              </a:rPr>
              <a:t>olarak doğrudan veya dolaylı biçimde </a:t>
            </a:r>
            <a:r>
              <a:rPr lang="tr-TR" sz="2200" b="1" dirty="0">
                <a:latin typeface="Arial"/>
                <a:ea typeface="Verdana"/>
                <a:cs typeface="Arial"/>
              </a:rPr>
              <a:t>bağlanan delil</a:t>
            </a:r>
          </a:p>
          <a:p>
            <a:pPr marL="342900" indent="-342900">
              <a:buFont typeface="Wingdings" pitchFamily="2" charset="2"/>
              <a:buChar char="ü"/>
            </a:pPr>
            <a:endParaRPr lang="tr-TR" sz="2200" dirty="0">
              <a:latin typeface="Arial"/>
              <a:ea typeface="Verdana"/>
              <a:cs typeface="Arial"/>
            </a:endParaRPr>
          </a:p>
          <a:p>
            <a:pPr marL="342900" indent="-342900">
              <a:buFont typeface="Wingdings" pitchFamily="2" charset="2"/>
              <a:buChar char="ü"/>
            </a:pPr>
            <a:r>
              <a:rPr lang="tr-TR" sz="2200" b="1" dirty="0">
                <a:latin typeface="Arial"/>
                <a:ea typeface="Verdana"/>
                <a:cs typeface="Arial"/>
              </a:rPr>
              <a:t>Elektronik delil her yerde olabilir:</a:t>
            </a:r>
            <a:endParaRPr lang="tr-TR" sz="2200" b="1" dirty="0">
              <a:ea typeface="Verdana" panose="020B0604030504040204" pitchFamily="34" charset="0"/>
              <a:cs typeface="Arial" panose="020B0604020202020204" pitchFamily="34" charset="0"/>
            </a:endParaRPr>
          </a:p>
          <a:p>
            <a:pPr marL="342900" indent="-342900">
              <a:buFont typeface="Wingdings" pitchFamily="2" charset="2"/>
              <a:buChar char="ü"/>
            </a:pPr>
            <a:endParaRPr lang="tr-TR" sz="2200" dirty="0">
              <a:ea typeface="Verdana" panose="020B0604030504040204" pitchFamily="34" charset="0"/>
              <a:cs typeface="Arial" panose="020B0604020202020204" pitchFamily="34" charset="0"/>
            </a:endParaRPr>
          </a:p>
          <a:p>
            <a:pPr marL="445770" indent="-342900">
              <a:buFont typeface="Arial" panose="020B0604020202020204" pitchFamily="34" charset="0"/>
              <a:buChar char="•"/>
            </a:pPr>
            <a:r>
              <a:rPr lang="tr-TR" sz="2200" dirty="0">
                <a:latin typeface="Arial"/>
                <a:ea typeface="Verdana"/>
                <a:cs typeface="Arial"/>
              </a:rPr>
              <a:t>suç mahallindeki bir cihazda</a:t>
            </a:r>
            <a:endParaRPr lang="tr-TR" sz="2200" dirty="0">
              <a:ea typeface="Verdana" panose="020B0604030504040204" pitchFamily="34" charset="0"/>
              <a:cs typeface="Arial" panose="020B0604020202020204" pitchFamily="34" charset="0"/>
            </a:endParaRPr>
          </a:p>
          <a:p>
            <a:pPr marL="445770" indent="-342900">
              <a:buFont typeface="Arial" panose="020B0604020202020204" pitchFamily="34" charset="0"/>
              <a:buChar char="•"/>
            </a:pPr>
            <a:endParaRPr lang="tr-TR" sz="2200" dirty="0">
              <a:latin typeface="Arial"/>
              <a:ea typeface="Verdana"/>
              <a:cs typeface="Arial"/>
            </a:endParaRPr>
          </a:p>
          <a:p>
            <a:pPr marL="445770" indent="-342900">
              <a:buFont typeface="Arial" panose="020B0604020202020204" pitchFamily="34" charset="0"/>
              <a:buChar char="•"/>
            </a:pPr>
            <a:r>
              <a:rPr lang="tr-TR" sz="2200" dirty="0">
                <a:latin typeface="Arial"/>
                <a:ea typeface="Verdana"/>
                <a:cs typeface="Arial"/>
              </a:rPr>
              <a:t>şüphelinin/tanığın/mağdurun cihazında</a:t>
            </a:r>
          </a:p>
          <a:p>
            <a:pPr marL="445770" indent="-342900">
              <a:buFont typeface="Arial" panose="020B0604020202020204" pitchFamily="34" charset="0"/>
              <a:buChar char="•"/>
            </a:pPr>
            <a:endParaRPr lang="tr-TR" sz="2200" dirty="0">
              <a:latin typeface="Arial"/>
              <a:ea typeface="Verdana"/>
              <a:cs typeface="Arial"/>
            </a:endParaRPr>
          </a:p>
          <a:p>
            <a:pPr marL="445770" indent="-342900">
              <a:buFont typeface="Arial" panose="020B0604020202020204" pitchFamily="34" charset="0"/>
              <a:buChar char="•"/>
            </a:pPr>
            <a:r>
              <a:rPr lang="tr-TR" sz="2200" dirty="0">
                <a:latin typeface="Arial"/>
                <a:ea typeface="Verdana"/>
                <a:cs typeface="Arial"/>
              </a:rPr>
              <a:t>bu cihazlara bağlı kablolu bir ağda</a:t>
            </a:r>
            <a:endParaRPr lang="tr-TR" sz="2200" dirty="0">
              <a:ea typeface="Verdana" panose="020B0604030504040204" pitchFamily="34" charset="0"/>
              <a:cs typeface="Arial" panose="020B0604020202020204" pitchFamily="34" charset="0"/>
            </a:endParaRPr>
          </a:p>
          <a:p>
            <a:pPr marL="445770" indent="-342900">
              <a:buFont typeface="Arial" panose="020B0604020202020204" pitchFamily="34" charset="0"/>
              <a:buChar char="•"/>
            </a:pPr>
            <a:endParaRPr lang="tr-TR" sz="2200" dirty="0">
              <a:ea typeface="Verdana" panose="020B0604030504040204" pitchFamily="34" charset="0"/>
              <a:cs typeface="Arial" panose="020B0604020202020204" pitchFamily="34" charset="0"/>
            </a:endParaRPr>
          </a:p>
          <a:p>
            <a:pPr marL="445770" indent="-342900">
              <a:buFont typeface="Arial" panose="020B0604020202020204" pitchFamily="34" charset="0"/>
              <a:buChar char="•"/>
            </a:pPr>
            <a:r>
              <a:rPr lang="tr-TR" sz="2200" dirty="0">
                <a:latin typeface="Arial"/>
                <a:ea typeface="Verdana"/>
                <a:cs typeface="Arial"/>
              </a:rPr>
              <a:t>bu cihazlara bağlı kablosuz bir ağda</a:t>
            </a:r>
          </a:p>
          <a:p>
            <a:pPr marL="445770" indent="-342900">
              <a:buFont typeface="Arial" panose="020B0604020202020204" pitchFamily="34" charset="0"/>
              <a:buChar char="•"/>
            </a:pPr>
            <a:endParaRPr lang="tr-TR" sz="2200" dirty="0">
              <a:ea typeface="Verdana" panose="020B0604030504040204" pitchFamily="34" charset="0"/>
              <a:cs typeface="Arial" panose="020B0604020202020204" pitchFamily="34" charset="0"/>
            </a:endParaRPr>
          </a:p>
          <a:p>
            <a:pPr marL="445770" indent="-342900">
              <a:buFont typeface="Arial" panose="020B0604020202020204" pitchFamily="34" charset="0"/>
              <a:buChar char="•"/>
            </a:pPr>
            <a:r>
              <a:rPr lang="tr-TR" sz="2200" dirty="0">
                <a:latin typeface="Arial"/>
                <a:ea typeface="Verdana"/>
                <a:cs typeface="Arial"/>
              </a:rPr>
              <a:t>yargı mercilerinde depolanmış halde </a:t>
            </a:r>
            <a:endParaRPr lang="tr-TR" sz="2200" dirty="0">
              <a:ea typeface="Verdana" panose="020B0604030504040204" pitchFamily="34" charset="0"/>
              <a:cs typeface="Arial" panose="020B0604020202020204" pitchFamily="34" charset="0"/>
            </a:endParaRPr>
          </a:p>
          <a:p>
            <a:pPr marL="445770" indent="-342900">
              <a:buFont typeface="Arial" panose="020B0604020202020204" pitchFamily="34" charset="0"/>
              <a:buChar char="•"/>
            </a:pPr>
            <a:endParaRPr lang="tr-TR" sz="2200" dirty="0">
              <a:ea typeface="Verdana" panose="020B0604030504040204" pitchFamily="34" charset="0"/>
              <a:cs typeface="Arial" panose="020B0604020202020204" pitchFamily="34" charset="0"/>
            </a:endParaRPr>
          </a:p>
          <a:p>
            <a:pPr marL="445770" indent="-342900">
              <a:buFont typeface="Arial" panose="020B0604020202020204" pitchFamily="34" charset="0"/>
              <a:buChar char="•"/>
            </a:pPr>
            <a:r>
              <a:rPr lang="tr-TR" sz="2200" dirty="0">
                <a:latin typeface="Arial"/>
                <a:ea typeface="Verdana"/>
                <a:cs typeface="Arial"/>
              </a:rPr>
              <a:t>dünyanın herhangi bir yerinde depolanmış halde</a:t>
            </a:r>
          </a:p>
        </p:txBody>
      </p:sp>
    </p:spTree>
    <p:extLst>
      <p:ext uri="{BB962C8B-B14F-4D97-AF65-F5344CB8AC3E}">
        <p14:creationId xmlns:p14="http://schemas.microsoft.com/office/powerpoint/2010/main" val="487890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a:t>Zorluklar</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204048" y="989546"/>
            <a:ext cx="7371471" cy="4832092"/>
          </a:xfrm>
          <a:prstGeom prst="rect">
            <a:avLst/>
          </a:prstGeom>
        </p:spPr>
        <p:txBody>
          <a:bodyPr wrap="square" lIns="91440" tIns="45720" rIns="91440" bIns="45720" anchor="t">
            <a:spAutoFit/>
          </a:bodyPr>
          <a:lstStyle/>
          <a:p>
            <a:pPr marL="342900" indent="-342900">
              <a:buFont typeface="Wingdings" pitchFamily="2" charset="2"/>
              <a:buChar char="ü"/>
            </a:pPr>
            <a:r>
              <a:rPr lang="tr-TR" sz="2200" b="1" dirty="0">
                <a:latin typeface="Arial"/>
                <a:ea typeface="Verdana"/>
                <a:cs typeface="Arial"/>
              </a:rPr>
              <a:t>Elektronik delillere özgü zorluklar:</a:t>
            </a:r>
          </a:p>
          <a:p>
            <a:endParaRPr lang="tr-TR"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tr-TR" sz="2200" dirty="0">
                <a:latin typeface="Arial"/>
                <a:ea typeface="Verdana"/>
                <a:cs typeface="Arial"/>
              </a:rPr>
              <a:t>delil tespiti ve konumunun belirlenmesi</a:t>
            </a:r>
          </a:p>
          <a:p>
            <a:pPr marL="342900" indent="-342900">
              <a:buFont typeface="Arial" panose="020B0604020202020204" pitchFamily="34" charset="0"/>
              <a:buChar char="•"/>
            </a:pPr>
            <a:endParaRPr lang="tr-TR"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tr-TR" sz="2200" dirty="0">
                <a:latin typeface="Arial"/>
                <a:ea typeface="Verdana"/>
                <a:cs typeface="Arial"/>
              </a:rPr>
              <a:t>donanımın korunması</a:t>
            </a:r>
          </a:p>
          <a:p>
            <a:pPr marL="342900" indent="-342900">
              <a:buFont typeface="Arial" panose="020B0604020202020204" pitchFamily="34" charset="0"/>
              <a:buChar char="•"/>
            </a:pPr>
            <a:endParaRPr lang="tr-TR"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tr-TR" sz="2200" dirty="0">
                <a:latin typeface="Arial"/>
                <a:ea typeface="Verdana"/>
                <a:cs typeface="Arial"/>
              </a:rPr>
              <a:t>verinin yakalanması ve analiz edilmesi</a:t>
            </a:r>
          </a:p>
          <a:p>
            <a:pPr marL="342900" indent="-342900">
              <a:buFont typeface="Arial" panose="020B0604020202020204" pitchFamily="34" charset="0"/>
              <a:buChar char="•"/>
            </a:pPr>
            <a:endParaRPr lang="tr-TR"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tr-TR" sz="2200" dirty="0">
                <a:latin typeface="Arial"/>
                <a:ea typeface="Verdana"/>
                <a:cs typeface="Arial"/>
              </a:rPr>
              <a:t>delil zincirinin ve bütünlüğünün korunması</a:t>
            </a:r>
            <a:endParaRPr lang="tr-TR"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endParaRPr lang="tr-TR"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tr-TR" sz="2200" dirty="0">
                <a:latin typeface="Arial"/>
                <a:ea typeface="Verdana"/>
                <a:cs typeface="Arial"/>
              </a:rPr>
              <a:t>mahkeme kurallarına uyum ve kabul edilebilirlik </a:t>
            </a:r>
          </a:p>
          <a:p>
            <a:pPr marL="342900" indent="-342900">
              <a:buFont typeface="Arial" panose="020B0604020202020204" pitchFamily="34" charset="0"/>
              <a:buChar char="•"/>
            </a:pPr>
            <a:endParaRPr lang="tr-TR" sz="2200" dirty="0">
              <a:latin typeface="Arial"/>
              <a:ea typeface="Verdana"/>
              <a:cs typeface="Arial"/>
            </a:endParaRPr>
          </a:p>
          <a:p>
            <a:pPr marL="342900" indent="-342900">
              <a:buFont typeface="Arial" panose="020B0604020202020204" pitchFamily="34" charset="0"/>
              <a:buChar char="•"/>
            </a:pPr>
            <a:r>
              <a:rPr lang="tr-TR" sz="2200" dirty="0">
                <a:latin typeface="Arial"/>
                <a:ea typeface="Verdana"/>
                <a:cs typeface="Arial"/>
              </a:rPr>
              <a:t>ilgili tarihteki cihaz kullanımını ile şüpheli arasında bağ kurmak ('İsnat')</a:t>
            </a:r>
          </a:p>
        </p:txBody>
      </p:sp>
    </p:spTree>
    <p:extLst>
      <p:ext uri="{BB962C8B-B14F-4D97-AF65-F5344CB8AC3E}">
        <p14:creationId xmlns:p14="http://schemas.microsoft.com/office/powerpoint/2010/main" val="1625696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a:t>Zorluklar</a:t>
            </a:r>
            <a:endParaRPr lang="tr-TR">
              <a:cs typeface="Calibri"/>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6264" y="948578"/>
            <a:ext cx="7371471" cy="4832092"/>
          </a:xfrm>
          <a:prstGeom prst="rect">
            <a:avLst/>
          </a:prstGeom>
        </p:spPr>
        <p:txBody>
          <a:bodyPr wrap="square" lIns="91440" tIns="45720" rIns="91440" bIns="45720" anchor="t">
            <a:spAutoFit/>
          </a:bodyPr>
          <a:lstStyle/>
          <a:p>
            <a:pPr algn="just">
              <a:spcAft>
                <a:spcPts val="1200"/>
              </a:spcAft>
            </a:pPr>
            <a:r>
              <a:rPr lang="tr-TR" sz="2100" dirty="0">
                <a:latin typeface="Arial"/>
                <a:ea typeface="Times New Roman" panose="02020603050405020304" pitchFamily="18" charset="0"/>
                <a:cs typeface="Arial"/>
              </a:rPr>
              <a:t>“</a:t>
            </a:r>
            <a:r>
              <a:rPr lang="tr-TR" sz="2100" i="1" dirty="0">
                <a:latin typeface="Arial"/>
                <a:ea typeface="Times New Roman" panose="02020603050405020304" pitchFamily="18" charset="0"/>
                <a:cs typeface="Arial"/>
              </a:rPr>
              <a:t>Elektronik delil bilgisayar verisinin çeşitli türlerini kapsar ve aşağıdakileri içerebilir:    </a:t>
            </a:r>
            <a:endParaRPr lang="tr-TR" dirty="0">
              <a:cs typeface="Arial"/>
            </a:endParaRPr>
          </a:p>
          <a:p>
            <a:pPr marL="342900" indent="-342900">
              <a:spcAft>
                <a:spcPts val="1000"/>
              </a:spcAft>
              <a:buFont typeface="Calibri" panose="020F0502020204030204" pitchFamily="34" charset="0"/>
              <a:buChar char="-"/>
            </a:pPr>
            <a:r>
              <a:rPr lang="tr-TR" sz="2100" i="1" dirty="0">
                <a:latin typeface="Arial"/>
                <a:ea typeface="Times New Roman" panose="02020603050405020304" pitchFamily="18" charset="0"/>
                <a:cs typeface="Arial"/>
              </a:rPr>
              <a:t>abone bilgileri: bu veri bir hizmet sağlayıcısı tarafından tutulur ve bir telekomünikasyon hizmetine abone olan kişinin kimlik bilgilerini, adresini ve iletişim detaylarını içerir,</a:t>
            </a:r>
          </a:p>
          <a:p>
            <a:pPr marL="342900" indent="-342900">
              <a:spcAft>
                <a:spcPts val="1000"/>
              </a:spcAft>
              <a:buFont typeface="Calibri" panose="020F0502020204030204" pitchFamily="34" charset="0"/>
              <a:buChar char="-"/>
            </a:pPr>
            <a:r>
              <a:rPr lang="tr-TR" sz="2100" i="1" dirty="0">
                <a:latin typeface="Arial"/>
                <a:ea typeface="ＭＳ Ｐゴシック"/>
                <a:cs typeface="Arial"/>
              </a:rPr>
              <a:t>trafik verisi veya iletim verisi: bu veri belirli bir iletişime ilişkin tarih, yer, güzergah ve iletişimin varacağı yeri içeren bilgisayar destekli veridir,</a:t>
            </a:r>
            <a:endParaRPr lang="tr-TR" sz="2100" i="1" dirty="0">
              <a:ea typeface="ＭＳ Ｐゴシック"/>
              <a:cs typeface="Arial"/>
            </a:endParaRPr>
          </a:p>
          <a:p>
            <a:pPr marL="342900" indent="-342900">
              <a:spcAft>
                <a:spcPts val="1000"/>
              </a:spcAft>
              <a:buFont typeface="Calibri" panose="020F0502020204030204" pitchFamily="34" charset="0"/>
              <a:buChar char="-"/>
            </a:pPr>
            <a:r>
              <a:rPr lang="tr-TR" sz="2100" i="1" dirty="0">
                <a:latin typeface="Arial"/>
                <a:ea typeface="Times New Roman" panose="02020603050405020304" pitchFamily="18" charset="0"/>
                <a:cs typeface="Arial"/>
              </a:rPr>
              <a:t>içerik verisi: bu veri iletişimin özünü veya iletişime bağlı yasa dışı içeriği gösterir"</a:t>
            </a:r>
          </a:p>
          <a:p>
            <a:pPr algn="r">
              <a:spcAft>
                <a:spcPts val="0"/>
              </a:spcAft>
            </a:pPr>
            <a:r>
              <a:rPr lang="tr-TR" sz="2100" b="1" dirty="0">
                <a:latin typeface="Arial"/>
                <a:ea typeface="Times New Roman" panose="02020603050405020304" pitchFamily="18" charset="0"/>
                <a:cs typeface="Arial"/>
              </a:rPr>
              <a:t>GLACY Siber Suça ve Elektronik Delillere ilişkin Uluslararası İşbirliği El Kitabı</a:t>
            </a:r>
            <a:endParaRPr lang="tr-TR" sz="2100" b="1"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45824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Zorluklar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540548894"/>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67669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Zorluklar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6264" y="1707765"/>
            <a:ext cx="7371471" cy="4031873"/>
          </a:xfrm>
          <a:prstGeom prst="rect">
            <a:avLst/>
          </a:prstGeom>
        </p:spPr>
        <p:txBody>
          <a:bodyPr wrap="square" lIns="91440" tIns="45720" rIns="91440" bIns="45720" anchor="t">
            <a:spAutoFit/>
          </a:bodyPr>
          <a:lstStyle/>
          <a:p>
            <a:pPr marL="457200" indent="-457200" algn="ctr">
              <a:buFont typeface="Wingdings" pitchFamily="2" charset="2"/>
              <a:buChar char="Ø"/>
            </a:pPr>
            <a:r>
              <a:rPr lang="tr-TR" sz="3200" b="1" dirty="0">
                <a:solidFill>
                  <a:srgbClr val="FF0000"/>
                </a:solidFill>
                <a:latin typeface="Arial"/>
                <a:ea typeface="Verdana"/>
                <a:cs typeface="Arial"/>
              </a:rPr>
              <a:t>Hıza ilişkin zorluklar</a:t>
            </a:r>
            <a:endParaRPr lang="tr-TR" dirty="0">
              <a:cs typeface="Arial"/>
            </a:endParaRPr>
          </a:p>
          <a:p>
            <a:pPr marL="457200" indent="-457200" algn="ctr">
              <a:buFont typeface="Wingdings" pitchFamily="2" charset="2"/>
              <a:buChar char="Ø"/>
            </a:pPr>
            <a:r>
              <a:rPr lang="tr-TR" sz="3200" b="1" dirty="0" smtClean="0">
                <a:solidFill>
                  <a:srgbClr val="FF0000"/>
                </a:solidFill>
                <a:latin typeface="Arial"/>
                <a:ea typeface="Verdana"/>
                <a:cs typeface="Arial"/>
              </a:rPr>
              <a:t>Zamana </a:t>
            </a:r>
            <a:r>
              <a:rPr lang="tr-TR" sz="3200" b="1" dirty="0">
                <a:solidFill>
                  <a:srgbClr val="FF0000"/>
                </a:solidFill>
                <a:latin typeface="Arial"/>
                <a:ea typeface="Verdana"/>
                <a:cs typeface="Arial"/>
              </a:rPr>
              <a:t>ilişkin zorluklar</a:t>
            </a:r>
            <a:endParaRPr lang="tr-TR" sz="3200" b="1" dirty="0">
              <a:solidFill>
                <a:srgbClr val="FF0000"/>
              </a:solidFill>
              <a:ea typeface="Verdana" panose="020B0604030504040204" pitchFamily="34" charset="0"/>
              <a:cs typeface="Arial" panose="020B0604020202020204" pitchFamily="34" charset="0"/>
            </a:endParaRPr>
          </a:p>
          <a:p>
            <a:pPr marL="457200" indent="-457200" algn="ctr">
              <a:buFont typeface="Wingdings" pitchFamily="2" charset="2"/>
              <a:buChar char="Ø"/>
            </a:pPr>
            <a:endParaRPr lang="tr-TR" sz="3200" b="1" dirty="0">
              <a:solidFill>
                <a:srgbClr val="FF0000"/>
              </a:solidFill>
              <a:ea typeface="Verdana" panose="020B0604030504040204" pitchFamily="34" charset="0"/>
              <a:cs typeface="Arial" panose="020B0604020202020204" pitchFamily="34" charset="0"/>
            </a:endParaRPr>
          </a:p>
          <a:p>
            <a:pPr marL="457200" indent="-457200" algn="ctr">
              <a:buFont typeface="Wingdings" pitchFamily="2" charset="2"/>
              <a:buChar char="Ø"/>
            </a:pPr>
            <a:r>
              <a:rPr lang="tr-TR" sz="3200" b="1" dirty="0" smtClean="0">
                <a:solidFill>
                  <a:srgbClr val="FF0000"/>
                </a:solidFill>
                <a:latin typeface="Arial"/>
                <a:ea typeface="Verdana"/>
                <a:cs typeface="Arial"/>
              </a:rPr>
              <a:t>Atfetme ile ilgili zorluklar</a:t>
            </a:r>
            <a:endParaRPr lang="tr-TR" sz="3200" b="1" dirty="0">
              <a:solidFill>
                <a:srgbClr val="FF0000"/>
              </a:solidFill>
              <a:ea typeface="Verdana" panose="020B0604030504040204" pitchFamily="34" charset="0"/>
              <a:cs typeface="Arial" panose="020B0604020202020204" pitchFamily="34" charset="0"/>
            </a:endParaRPr>
          </a:p>
          <a:p>
            <a:pPr marL="457200" indent="-457200" algn="ctr">
              <a:buFont typeface="Wingdings" pitchFamily="2" charset="2"/>
              <a:buChar char="Ø"/>
            </a:pPr>
            <a:endParaRPr lang="tr-TR" sz="3200" b="1" dirty="0">
              <a:solidFill>
                <a:srgbClr val="FF0000"/>
              </a:solidFill>
              <a:ea typeface="Verdana" panose="020B0604030504040204" pitchFamily="34" charset="0"/>
              <a:cs typeface="Arial" panose="020B0604020202020204" pitchFamily="34" charset="0"/>
            </a:endParaRPr>
          </a:p>
          <a:p>
            <a:pPr marL="457200" indent="-457200" algn="ctr">
              <a:buFont typeface="Wingdings" pitchFamily="2" charset="2"/>
              <a:buChar char="Ø"/>
            </a:pPr>
            <a:r>
              <a:rPr lang="tr-TR" sz="3200" b="1" dirty="0">
                <a:solidFill>
                  <a:srgbClr val="FF0000"/>
                </a:solidFill>
                <a:latin typeface="Arial"/>
                <a:ea typeface="Verdana"/>
                <a:cs typeface="Arial"/>
              </a:rPr>
              <a:t>Hukuk sistemlerine ve yürürlükteki kurallara ilişkin zorluklar</a:t>
            </a:r>
          </a:p>
        </p:txBody>
      </p:sp>
    </p:spTree>
    <p:extLst>
      <p:ext uri="{BB962C8B-B14F-4D97-AF65-F5344CB8AC3E}">
        <p14:creationId xmlns:p14="http://schemas.microsoft.com/office/powerpoint/2010/main" val="136334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Adli Personel için Uluslararası İşbirliğine İlişkin Uzmanlık </a:t>
            </a:r>
            <a:r>
              <a:rPr lang="tr-TR" sz="3200" b="1" dirty="0" smtClean="0">
                <a:ea typeface="+mn-lt"/>
                <a:cs typeface="+mn-lt"/>
              </a:rPr>
              <a:t>Eğitimi</a:t>
            </a:r>
            <a:endParaRPr lang="en-US" dirty="0"/>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889627"/>
            <a:ext cx="8525021" cy="1668149"/>
          </a:xfrm>
          <a:prstGeom prst="rect">
            <a:avLst/>
          </a:prstGeom>
        </p:spPr>
        <p:txBody>
          <a:bodyPr wrap="square" lIns="91440" tIns="45720" rIns="91440" bIns="45720" anchor="t">
            <a:spAutoFit/>
          </a:bodyPr>
          <a:lstStyle/>
          <a:p>
            <a:pPr algn="ctr">
              <a:lnSpc>
                <a:spcPct val="80000"/>
              </a:lnSpc>
            </a:pPr>
            <a:r>
              <a:rPr lang="tr-TR" sz="3200" b="1" dirty="0">
                <a:latin typeface="Arial"/>
                <a:ea typeface="ＭＳ Ｐゴシック"/>
                <a:cs typeface="ＭＳ Ｐゴシック" charset="0"/>
              </a:rPr>
              <a:t>Birinci Bölüm</a:t>
            </a:r>
            <a:endParaRPr lang="tr-TR" sz="3200" b="1" dirty="0">
              <a:ea typeface="ＭＳ Ｐゴシック" charset="0"/>
              <a:cs typeface="ＭＳ Ｐゴシック" charset="0"/>
            </a:endParaRPr>
          </a:p>
          <a:p>
            <a:pPr algn="ctr">
              <a:lnSpc>
                <a:spcPct val="80000"/>
              </a:lnSpc>
            </a:pPr>
            <a:r>
              <a:rPr lang="tr-TR" sz="3200" b="1" dirty="0">
                <a:ea typeface="ＭＳ Ｐゴシック" charset="0"/>
                <a:cs typeface="ＭＳ Ｐゴシック" charset="0"/>
              </a:rPr>
              <a:t/>
            </a:r>
            <a:br>
              <a:rPr lang="tr-TR" sz="3200" b="1" dirty="0">
                <a:ea typeface="ＭＳ Ｐゴシック" charset="0"/>
                <a:cs typeface="ＭＳ Ｐゴシック" charset="0"/>
              </a:rPr>
            </a:br>
            <a:r>
              <a:rPr lang="tr-TR" sz="3200" b="1" dirty="0">
                <a:latin typeface="Arial"/>
                <a:ea typeface="ＭＳ Ｐゴシック"/>
                <a:cs typeface="ＭＳ Ｐゴシック" charset="0"/>
              </a:rPr>
              <a:t>Siber Suça </a:t>
            </a:r>
            <a:r>
              <a:rPr lang="tr-TR" sz="3200" b="1" dirty="0" smtClean="0">
                <a:latin typeface="Arial"/>
                <a:ea typeface="ＭＳ Ｐゴシック"/>
                <a:cs typeface="ＭＳ Ｐゴシック" charset="0"/>
              </a:rPr>
              <a:t>Müdahale ve </a:t>
            </a:r>
            <a:r>
              <a:rPr lang="tr-TR" sz="3200" b="1" dirty="0">
                <a:latin typeface="Arial"/>
                <a:ea typeface="ＭＳ Ｐゴシック"/>
                <a:cs typeface="ＭＳ Ｐゴシック" charset="0"/>
              </a:rPr>
              <a:t>Uluslararası </a:t>
            </a:r>
            <a:r>
              <a:rPr lang="tr-TR" sz="3200" b="1" dirty="0" smtClean="0">
                <a:latin typeface="Arial"/>
                <a:ea typeface="ＭＳ Ｐゴシック"/>
                <a:cs typeface="ＭＳ Ｐゴシック" charset="0"/>
              </a:rPr>
              <a:t>Boyutuna </a:t>
            </a:r>
            <a:r>
              <a:rPr lang="tr-TR" sz="3200" b="1" dirty="0">
                <a:latin typeface="Arial"/>
                <a:ea typeface="ＭＳ Ｐゴシック"/>
                <a:cs typeface="ＭＳ Ｐゴシック" charset="0"/>
              </a:rPr>
              <a:t>ilişkin Hatırlatmalar</a:t>
            </a:r>
            <a:endParaRPr lang="tr-TR" sz="3200" b="1" dirty="0">
              <a:latin typeface="Arial"/>
              <a:ea typeface="ＭＳ Ｐゴシック"/>
            </a:endParaRPr>
          </a:p>
        </p:txBody>
      </p:sp>
    </p:spTree>
    <p:extLst>
      <p:ext uri="{BB962C8B-B14F-4D97-AF65-F5344CB8AC3E}">
        <p14:creationId xmlns:p14="http://schemas.microsoft.com/office/powerpoint/2010/main" val="2745530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dirty="0"/>
              <a:t>Hıza ilişkin </a:t>
            </a:r>
            <a:r>
              <a:rPr lang="tr-TR" sz="3200" b="1" dirty="0" smtClean="0"/>
              <a:t>Zorluklar</a:t>
            </a:r>
            <a:endParaRPr lang="tr-TR"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7371471" cy="5663089"/>
          </a:xfrm>
          <a:prstGeom prst="rect">
            <a:avLst/>
          </a:prstGeom>
        </p:spPr>
        <p:txBody>
          <a:bodyPr wrap="square" lIns="91440" tIns="45720" rIns="91440" bIns="45720" anchor="t">
            <a:spAutoFit/>
          </a:bodyPr>
          <a:lstStyle/>
          <a:p>
            <a:pPr marL="342900" indent="-342900">
              <a:buFont typeface="Wingdings" pitchFamily="2" charset="2"/>
              <a:buChar char="Ø"/>
              <a:defRPr/>
            </a:pPr>
            <a:r>
              <a:rPr lang="tr-TR" altLang="en-US" sz="2100" b="1" dirty="0">
                <a:latin typeface="Arial"/>
                <a:ea typeface="Verdana"/>
                <a:cs typeface="Arial"/>
              </a:rPr>
              <a:t>Veri talepleri mümkün olan en kısa sürede yöneltilmelidir çünkü:</a:t>
            </a:r>
            <a:endParaRPr lang="tr-TR" altLang="en-US" sz="2100"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tr-TR" altLang="en-US" sz="2000" b="1" dirty="0">
              <a:latin typeface="Arial"/>
              <a:ea typeface="Verdana"/>
              <a:cs typeface="Arial"/>
            </a:endParaRPr>
          </a:p>
          <a:p>
            <a:pPr marL="342900" indent="-342900">
              <a:buFont typeface="Arial" panose="020B0604020202020204" pitchFamily="34" charset="0"/>
              <a:buChar char="•"/>
              <a:defRPr/>
            </a:pPr>
            <a:r>
              <a:rPr lang="tr-TR" altLang="en-US" sz="2000" dirty="0">
                <a:latin typeface="Arial"/>
                <a:ea typeface="Verdana"/>
                <a:cs typeface="Arial"/>
              </a:rPr>
              <a:t>bazı ülkelerde hizmet sağlayıcıları verileri yalnızca faturalama için gerektiği ölçüde saklamaktadır</a:t>
            </a:r>
          </a:p>
          <a:p>
            <a:pPr marL="342900" indent="-342900">
              <a:buFont typeface="Arial" panose="020B0604020202020204" pitchFamily="34" charset="0"/>
              <a:buChar char="•"/>
              <a:defRPr/>
            </a:pPr>
            <a:endParaRPr lang="tr-TR" altLang="en-US" sz="2000" dirty="0">
              <a:latin typeface="Arial"/>
              <a:ea typeface="Verdana"/>
              <a:cs typeface="Arial"/>
            </a:endParaRPr>
          </a:p>
          <a:p>
            <a:pPr marL="342900" indent="-342900">
              <a:buFont typeface="Arial" panose="020B0604020202020204" pitchFamily="34" charset="0"/>
              <a:buChar char="•"/>
              <a:defRPr/>
            </a:pPr>
            <a:r>
              <a:rPr lang="tr-TR" altLang="en-US" sz="2000" dirty="0">
                <a:latin typeface="Arial"/>
                <a:ea typeface="Verdana"/>
                <a:cs typeface="Arial"/>
              </a:rPr>
              <a:t>veri depolama maliyetlidir ve ücrete tabi olabilir</a:t>
            </a:r>
            <a:endParaRPr lang="tr-TR" altLang="en-US" sz="20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defRPr/>
            </a:pPr>
            <a:endParaRPr lang="tr-TR" altLang="en-US" sz="20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defRPr/>
            </a:pPr>
            <a:r>
              <a:rPr lang="tr-TR" altLang="en-US" sz="2000" dirty="0">
                <a:latin typeface="Arial"/>
                <a:ea typeface="Verdana"/>
                <a:cs typeface="Arial"/>
              </a:rPr>
              <a:t>işletme prosedürü gereği veriler er geç silinir</a:t>
            </a:r>
          </a:p>
          <a:p>
            <a:pPr marL="342900" indent="-342900">
              <a:buFont typeface="Arial" panose="020B0604020202020204" pitchFamily="34" charset="0"/>
              <a:buChar char="•"/>
              <a:defRPr/>
            </a:pPr>
            <a:endParaRPr lang="tr-TR" altLang="en-US" sz="2000" dirty="0">
              <a:latin typeface="Arial"/>
              <a:ea typeface="Verdana"/>
              <a:cs typeface="Arial"/>
            </a:endParaRPr>
          </a:p>
          <a:p>
            <a:pPr marL="342900" indent="-342900">
              <a:buFont typeface="Arial" panose="020B0604020202020204" pitchFamily="34" charset="0"/>
              <a:buChar char="•"/>
              <a:defRPr/>
            </a:pPr>
            <a:r>
              <a:rPr lang="tr-TR" altLang="en-US" sz="2000" dirty="0">
                <a:latin typeface="Arial"/>
                <a:ea typeface="Verdana"/>
                <a:cs typeface="Arial"/>
              </a:rPr>
              <a:t>bazı ülkeler (</a:t>
            </a:r>
            <a:r>
              <a:rPr lang="tr-TR" altLang="en-US" sz="2000" dirty="0" err="1">
                <a:latin typeface="Arial"/>
                <a:ea typeface="Verdana"/>
                <a:cs typeface="Arial"/>
              </a:rPr>
              <a:t>örn</a:t>
            </a:r>
            <a:r>
              <a:rPr lang="tr-TR" altLang="en-US" sz="2000" dirty="0">
                <a:latin typeface="Arial"/>
                <a:ea typeface="Verdana"/>
                <a:cs typeface="Arial"/>
              </a:rPr>
              <a:t>. Birleşik Krallık, Sırbistan) hizmet sağlayıcılarına, verileri genellikle 12 ay olmak üzere belirli bir süre için saklama yükümlülüğü öngörmektedir</a:t>
            </a:r>
          </a:p>
          <a:p>
            <a:pPr marL="342900" indent="-342900">
              <a:buFont typeface="Arial" panose="020B0604020202020204" pitchFamily="34" charset="0"/>
              <a:buChar char="•"/>
              <a:defRPr/>
            </a:pPr>
            <a:endParaRPr lang="tr-TR" altLang="en-US" sz="20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defRPr/>
            </a:pPr>
            <a:r>
              <a:rPr lang="tr-TR" altLang="en-US" sz="2000" dirty="0">
                <a:latin typeface="Arial"/>
                <a:ea typeface="Verdana"/>
                <a:cs typeface="Arial"/>
              </a:rPr>
              <a:t>AB 2006 Veri Saklama Direktifi gelişigüzel tedbirler ve özel hayatın gizliliği hakkını ihlal ettiği gerekçesiyle 2014 yılında geçersiz kılınmıştır, bu durum günümüzde eleştirilmektedir ve tekrar değerlendirmeye tabi tutulabilir </a:t>
            </a:r>
          </a:p>
        </p:txBody>
      </p:sp>
    </p:spTree>
    <p:extLst>
      <p:ext uri="{BB962C8B-B14F-4D97-AF65-F5344CB8AC3E}">
        <p14:creationId xmlns:p14="http://schemas.microsoft.com/office/powerpoint/2010/main" val="1187943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smtClean="0"/>
              <a:t>Zamana ilişkin </a:t>
            </a:r>
            <a:r>
              <a:rPr lang="tr-TR" sz="3200" b="1" dirty="0"/>
              <a:t>zorluklar</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4183" y="816055"/>
            <a:ext cx="4361693" cy="5509200"/>
          </a:xfrm>
          <a:prstGeom prst="rect">
            <a:avLst/>
          </a:prstGeom>
        </p:spPr>
        <p:txBody>
          <a:bodyPr wrap="square" lIns="91440" tIns="45720" rIns="91440" bIns="45720" anchor="t">
            <a:spAutoFit/>
          </a:bodyPr>
          <a:lstStyle/>
          <a:p>
            <a:pPr marL="457200" indent="-457200">
              <a:buFont typeface="Wingdings" pitchFamily="2" charset="2"/>
              <a:buChar char="ü"/>
              <a:defRPr/>
            </a:pPr>
            <a:r>
              <a:rPr lang="tr-TR" altLang="en-US" sz="2200" b="1" dirty="0">
                <a:latin typeface="Arial"/>
                <a:ea typeface="Verdana"/>
                <a:cs typeface="Arial"/>
              </a:rPr>
              <a:t>Uluslararası taleplerin yürütülmesi genellikle bir veya birden fazla zaman dilimini aşmaktadır</a:t>
            </a:r>
            <a:endParaRPr lang="en-US" dirty="0"/>
          </a:p>
          <a:p>
            <a:pPr marL="457200" indent="-457200">
              <a:buFont typeface="Wingdings" pitchFamily="2" charset="2"/>
              <a:buChar char="ü"/>
              <a:defRPr/>
            </a:pPr>
            <a:endParaRPr lang="tr-TR" altLang="en-US" sz="2200" b="1" dirty="0">
              <a:latin typeface="Arial"/>
              <a:ea typeface="Verdana"/>
              <a:cs typeface="Arial"/>
            </a:endParaRPr>
          </a:p>
          <a:p>
            <a:pPr marL="457200" indent="-457200">
              <a:buFont typeface="Wingdings" pitchFamily="2" charset="2"/>
              <a:buChar char="ü"/>
              <a:defRPr/>
            </a:pPr>
            <a:r>
              <a:rPr lang="tr-TR" altLang="en-US" sz="2200" b="1" dirty="0">
                <a:latin typeface="Arial"/>
                <a:ea typeface="Verdana"/>
                <a:cs typeface="Arial"/>
              </a:rPr>
              <a:t>Cihaz saati ile gerçek saat senkronize olmayabilir bu sebeple tarih damgaları gerçeği yansıtmayabilir</a:t>
            </a:r>
          </a:p>
          <a:p>
            <a:pPr marL="457200" indent="-457200">
              <a:buFont typeface="Wingdings" pitchFamily="2" charset="2"/>
              <a:buChar char="ü"/>
              <a:defRPr/>
            </a:pPr>
            <a:endParaRPr lang="tr-TR" altLang="en-US" sz="2200" b="1" dirty="0">
              <a:ea typeface="Verdana" panose="020B0604030504040204" pitchFamily="34" charset="0"/>
              <a:cs typeface="Arial" panose="020B0604020202020204" pitchFamily="34" charset="0"/>
            </a:endParaRPr>
          </a:p>
          <a:p>
            <a:pPr marL="457200" indent="-457200">
              <a:buFont typeface="Wingdings" pitchFamily="2" charset="2"/>
              <a:buChar char="ü"/>
              <a:defRPr/>
            </a:pPr>
            <a:r>
              <a:rPr lang="tr-TR" altLang="en-US" sz="2200" b="1" dirty="0">
                <a:latin typeface="Arial"/>
                <a:ea typeface="Verdana"/>
                <a:cs typeface="Arial"/>
              </a:rPr>
              <a:t>IP Adresleri statik veya dinamik olabilir</a:t>
            </a:r>
          </a:p>
          <a:p>
            <a:pPr marL="457200" indent="-457200">
              <a:buFont typeface="Wingdings" pitchFamily="2" charset="2"/>
              <a:buChar char="ü"/>
              <a:defRPr/>
            </a:pPr>
            <a:endParaRPr lang="tr-TR" altLang="en-US" sz="2200" b="1" dirty="0">
              <a:ea typeface="Verdana" panose="020B0604030504040204" pitchFamily="34" charset="0"/>
              <a:cs typeface="Arial" panose="020B0604020202020204" pitchFamily="34" charset="0"/>
            </a:endParaRPr>
          </a:p>
          <a:p>
            <a:pPr marL="457200" indent="-457200">
              <a:buFont typeface="Wingdings" pitchFamily="2" charset="2"/>
              <a:buChar char="ü"/>
              <a:defRPr/>
            </a:pPr>
            <a:r>
              <a:rPr lang="tr-TR" altLang="en-US" sz="2200" b="1" dirty="0">
                <a:latin typeface="Arial"/>
                <a:ea typeface="Verdana"/>
                <a:cs typeface="Arial"/>
              </a:rPr>
              <a:t>Yabancı makamın vereceği cevabın süresi değişiklik gösterebilir</a:t>
            </a:r>
            <a:endParaRPr lang="tr-TR" altLang="en-US" sz="2200" b="1" dirty="0" err="1">
              <a:latin typeface="Arial"/>
              <a:ea typeface="Verdana"/>
              <a:cs typeface="Arial"/>
            </a:endParaRPr>
          </a:p>
        </p:txBody>
      </p:sp>
      <p:pic>
        <p:nvPicPr>
          <p:cNvPr id="5" name="Picture 4">
            <a:extLst>
              <a:ext uri="{FF2B5EF4-FFF2-40B4-BE49-F238E27FC236}">
                <a16:creationId xmlns:a16="http://schemas.microsoft.com/office/drawing/2014/main" id="{16E648F3-B4F7-4E50-A345-96796FDD807D}"/>
              </a:ext>
            </a:extLst>
          </p:cNvPr>
          <p:cNvPicPr>
            <a:picLocks noChangeAspect="1"/>
          </p:cNvPicPr>
          <p:nvPr/>
        </p:nvPicPr>
        <p:blipFill>
          <a:blip r:embed="rId4"/>
          <a:stretch>
            <a:fillRect/>
          </a:stretch>
        </p:blipFill>
        <p:spPr>
          <a:xfrm>
            <a:off x="4445876" y="2332895"/>
            <a:ext cx="4448175" cy="2942095"/>
          </a:xfrm>
          <a:prstGeom prst="rect">
            <a:avLst/>
          </a:prstGeom>
        </p:spPr>
      </p:pic>
    </p:spTree>
    <p:extLst>
      <p:ext uri="{BB962C8B-B14F-4D97-AF65-F5344CB8AC3E}">
        <p14:creationId xmlns:p14="http://schemas.microsoft.com/office/powerpoint/2010/main" val="310501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dirty="0" smtClean="0"/>
              <a:t>Atfetme İle İlgili Zorluklar</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04513" y="1212314"/>
            <a:ext cx="7371471" cy="4832092"/>
          </a:xfrm>
          <a:prstGeom prst="rect">
            <a:avLst/>
          </a:prstGeom>
        </p:spPr>
        <p:txBody>
          <a:bodyPr wrap="square" lIns="91440" tIns="45720" rIns="91440" bIns="45720" anchor="t">
            <a:spAutoFit/>
          </a:bodyPr>
          <a:lstStyle/>
          <a:p>
            <a:pPr marL="342900" indent="-342900" algn="just">
              <a:buFont typeface="Wingdings" pitchFamily="2" charset="2"/>
              <a:buChar char="Ø"/>
              <a:defRPr/>
            </a:pPr>
            <a:r>
              <a:rPr lang="tr-TR" altLang="en-US" sz="2200" b="1" dirty="0">
                <a:latin typeface="Arial"/>
                <a:ea typeface="Verdana"/>
                <a:cs typeface="Arial"/>
              </a:rPr>
              <a:t>Belirli bir cihazın</a:t>
            </a:r>
            <a:r>
              <a:rPr lang="tr-TR" altLang="en-US" sz="2200" dirty="0">
                <a:latin typeface="Arial"/>
                <a:ea typeface="Verdana"/>
                <a:cs typeface="Arial"/>
              </a:rPr>
              <a:t>,</a:t>
            </a:r>
            <a:r>
              <a:rPr lang="tr-TR" altLang="en-US" sz="2200" b="1" dirty="0">
                <a:latin typeface="Arial"/>
                <a:ea typeface="Verdana"/>
                <a:cs typeface="Arial"/>
              </a:rPr>
              <a:t> </a:t>
            </a:r>
            <a:r>
              <a:rPr lang="tr-TR" altLang="en-US" sz="2200" dirty="0">
                <a:latin typeface="Arial"/>
                <a:ea typeface="Verdana"/>
                <a:cs typeface="Arial"/>
              </a:rPr>
              <a:t>mahkemenin </a:t>
            </a:r>
            <a:r>
              <a:rPr lang="tr-TR" sz="2200" dirty="0">
                <a:latin typeface="Arial"/>
                <a:ea typeface="Verdana"/>
                <a:cs typeface="Arial"/>
              </a:rPr>
              <a:t>ispat standardı uyarınca (</a:t>
            </a:r>
            <a:r>
              <a:rPr lang="tr-TR" sz="2200" dirty="0" err="1">
                <a:latin typeface="Arial"/>
                <a:ea typeface="Verdana"/>
                <a:cs typeface="Arial"/>
              </a:rPr>
              <a:t>örn</a:t>
            </a:r>
            <a:r>
              <a:rPr lang="tr-TR" sz="2200" dirty="0">
                <a:latin typeface="Arial"/>
                <a:ea typeface="Verdana"/>
                <a:cs typeface="Arial"/>
              </a:rPr>
              <a:t>. makul şüphenin ötesinde kesin kanıt gibi) </a:t>
            </a:r>
            <a:r>
              <a:rPr lang="tr-TR" altLang="en-US" sz="2200" dirty="0">
                <a:latin typeface="Arial"/>
                <a:ea typeface="Verdana"/>
                <a:cs typeface="Arial"/>
              </a:rPr>
              <a:t>ilgili tarihte şüpheliye </a:t>
            </a:r>
            <a:r>
              <a:rPr lang="tr-TR" altLang="en-US" sz="2200" b="1" dirty="0">
                <a:latin typeface="Arial"/>
                <a:ea typeface="Verdana"/>
                <a:cs typeface="Arial"/>
              </a:rPr>
              <a:t>isnat edilmesi gerekliliği</a:t>
            </a:r>
          </a:p>
          <a:p>
            <a:pPr marL="342900" indent="-342900" algn="just">
              <a:buFont typeface="Wingdings" pitchFamily="2" charset="2"/>
              <a:buChar char="Ø"/>
              <a:defRPr/>
            </a:pPr>
            <a:endParaRPr lang="tr-TR" altLang="en-US" sz="2200" dirty="0">
              <a:latin typeface="Arial"/>
              <a:ea typeface="Verdana"/>
              <a:cs typeface="Arial"/>
            </a:endParaRPr>
          </a:p>
          <a:p>
            <a:pPr marL="342900" indent="-342900" algn="just">
              <a:buFont typeface="Wingdings" pitchFamily="2" charset="2"/>
              <a:buChar char="Ø"/>
              <a:defRPr/>
            </a:pPr>
            <a:r>
              <a:rPr lang="tr-TR" altLang="en-US" sz="2200" dirty="0">
                <a:latin typeface="Arial"/>
                <a:ea typeface="Verdana"/>
                <a:cs typeface="Arial"/>
              </a:rPr>
              <a:t>muhtemel uluslararası kaynaklar:</a:t>
            </a:r>
            <a:endParaRPr lang="tr-TR" altLang="en-US" sz="2200" dirty="0">
              <a:ea typeface="Verdana" panose="020B0604030504040204" pitchFamily="34" charset="0"/>
              <a:cs typeface="Arial" panose="020B0604020202020204" pitchFamily="34" charset="0"/>
            </a:endParaRPr>
          </a:p>
          <a:p>
            <a:pPr algn="just">
              <a:defRPr/>
            </a:pPr>
            <a:endParaRPr lang="tr-TR"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tr-TR" sz="2200" dirty="0">
                <a:latin typeface="Arial"/>
                <a:ea typeface="Verdana"/>
                <a:cs typeface="Arial"/>
              </a:rPr>
              <a:t>Web sunucusu </a:t>
            </a:r>
            <a:r>
              <a:rPr lang="tr-TR" sz="2200" dirty="0" err="1">
                <a:latin typeface="Arial"/>
                <a:ea typeface="Verdana"/>
                <a:cs typeface="Arial"/>
              </a:rPr>
              <a:t>log</a:t>
            </a:r>
            <a:r>
              <a:rPr lang="tr-TR" sz="2200" dirty="0">
                <a:latin typeface="Arial"/>
                <a:ea typeface="Verdana"/>
                <a:cs typeface="Arial"/>
              </a:rPr>
              <a:t> dosyaları </a:t>
            </a:r>
            <a:endParaRPr lang="tr-TR" altLang="en-US" sz="2200" dirty="0">
              <a:latin typeface="Arial"/>
              <a:ea typeface="Verdana"/>
              <a:cs typeface="Arial"/>
            </a:endParaRPr>
          </a:p>
          <a:p>
            <a:pPr marL="342900" indent="-342900" algn="just">
              <a:buFont typeface="Arial" panose="020B0604020202020204" pitchFamily="34" charset="0"/>
              <a:buChar char="•"/>
              <a:defRPr/>
            </a:pPr>
            <a:r>
              <a:rPr lang="tr-TR" sz="2200" dirty="0">
                <a:latin typeface="Arial"/>
                <a:ea typeface="Verdana"/>
                <a:cs typeface="Arial"/>
              </a:rPr>
              <a:t>Hesaplara (</a:t>
            </a:r>
            <a:r>
              <a:rPr lang="tr-TR" sz="2200" dirty="0" err="1">
                <a:latin typeface="Arial"/>
                <a:ea typeface="Verdana"/>
                <a:cs typeface="Arial"/>
              </a:rPr>
              <a:t>örn</a:t>
            </a:r>
            <a:r>
              <a:rPr lang="tr-TR" sz="2200" dirty="0">
                <a:latin typeface="Arial"/>
                <a:ea typeface="Verdana"/>
                <a:cs typeface="Arial"/>
              </a:rPr>
              <a:t>. e-posta, sohbet) erişim için kişisel oturum bilgileri</a:t>
            </a:r>
          </a:p>
          <a:p>
            <a:pPr marL="342900" indent="-342900" algn="just">
              <a:buFont typeface="Arial" panose="020B0604020202020204" pitchFamily="34" charset="0"/>
              <a:buChar char="•"/>
              <a:defRPr/>
            </a:pPr>
            <a:r>
              <a:rPr lang="tr-TR" altLang="en-US" sz="2200" dirty="0">
                <a:latin typeface="Arial"/>
                <a:ea typeface="Verdana"/>
                <a:cs typeface="Arial"/>
              </a:rPr>
              <a:t>Sosyal medya üyeliği</a:t>
            </a:r>
          </a:p>
          <a:p>
            <a:pPr marL="342900" indent="-342900" algn="just">
              <a:buFont typeface="Arial" panose="020B0604020202020204" pitchFamily="34" charset="0"/>
              <a:buChar char="•"/>
              <a:defRPr/>
            </a:pPr>
            <a:r>
              <a:rPr lang="tr-TR" altLang="en-US" sz="2200" dirty="0">
                <a:latin typeface="Arial"/>
                <a:ea typeface="Verdana"/>
                <a:cs typeface="Arial"/>
              </a:rPr>
              <a:t>Sosyal medya paylaşımlarının türü ve niteliği</a:t>
            </a:r>
          </a:p>
          <a:p>
            <a:pPr marL="342900" indent="-342900" algn="just">
              <a:buFont typeface="Arial" panose="020B0604020202020204" pitchFamily="34" charset="0"/>
              <a:buChar char="•"/>
              <a:defRPr/>
            </a:pPr>
            <a:r>
              <a:rPr lang="tr-TR" altLang="en-US" sz="2200" dirty="0">
                <a:latin typeface="Arial"/>
                <a:ea typeface="Verdana"/>
                <a:cs typeface="Arial"/>
              </a:rPr>
              <a:t>İnternet/</a:t>
            </a:r>
            <a:r>
              <a:rPr lang="tr-TR" altLang="en-US" sz="2200" dirty="0" err="1">
                <a:latin typeface="Arial"/>
                <a:ea typeface="Verdana"/>
                <a:cs typeface="Arial"/>
              </a:rPr>
              <a:t>Cloud</a:t>
            </a:r>
            <a:r>
              <a:rPr lang="tr-TR" altLang="en-US" sz="2200" dirty="0">
                <a:latin typeface="Arial"/>
                <a:ea typeface="Verdana"/>
                <a:cs typeface="Arial"/>
              </a:rPr>
              <a:t> hizmeti abonelikleri</a:t>
            </a:r>
          </a:p>
          <a:p>
            <a:pPr marL="342900" indent="-342900" algn="just">
              <a:buFont typeface="Arial" panose="020B0604020202020204" pitchFamily="34" charset="0"/>
              <a:buChar char="•"/>
              <a:defRPr/>
            </a:pPr>
            <a:r>
              <a:rPr lang="tr-TR" altLang="en-US" sz="2200" dirty="0">
                <a:latin typeface="Arial"/>
                <a:ea typeface="Verdana"/>
                <a:cs typeface="Arial"/>
              </a:rPr>
              <a:t>Kişisel cihazdaki programlar</a:t>
            </a:r>
          </a:p>
          <a:p>
            <a:pPr algn="just">
              <a:defRPr/>
            </a:pPr>
            <a:endParaRPr lang="tr-TR" altLang="en-US"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467507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dirty="0"/>
              <a:t>Hukuk sistemleri ve yürürlükteki </a:t>
            </a:r>
          </a:p>
          <a:p>
            <a:pPr algn="r">
              <a:lnSpc>
                <a:spcPct val="80000"/>
              </a:lnSpc>
            </a:pPr>
            <a:r>
              <a:rPr lang="tr-TR" sz="3200" b="1" dirty="0"/>
              <a:t>kurallara ilişkin zorluklar</a:t>
            </a:r>
            <a:endParaRPr lang="tr-TR" sz="3200" b="1"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04513" y="1212314"/>
            <a:ext cx="7371471" cy="4832092"/>
          </a:xfrm>
          <a:prstGeom prst="rect">
            <a:avLst/>
          </a:prstGeom>
        </p:spPr>
        <p:txBody>
          <a:bodyPr wrap="square" lIns="91440" tIns="45720" rIns="91440" bIns="45720" anchor="t">
            <a:spAutoFit/>
          </a:bodyPr>
          <a:lstStyle/>
          <a:p>
            <a:pPr marL="342900" indent="-342900">
              <a:buFont typeface="Wingdings" pitchFamily="2" charset="2"/>
              <a:buChar char="ü"/>
            </a:pPr>
            <a:r>
              <a:rPr lang="tr-TR" altLang="en-US" sz="2200" b="1" dirty="0">
                <a:latin typeface="Arial"/>
                <a:ea typeface="Verdana"/>
                <a:cs typeface="Arial"/>
              </a:rPr>
              <a:t>Hukuk Sistemleri</a:t>
            </a:r>
            <a:r>
              <a:rPr lang="tr-TR" altLang="en-US" sz="2200" dirty="0">
                <a:latin typeface="Arial"/>
                <a:ea typeface="Verdana"/>
                <a:cs typeface="Arial"/>
              </a:rPr>
              <a:t>:</a:t>
            </a:r>
          </a:p>
          <a:p>
            <a:pPr marL="914400" lvl="1" indent="-457200">
              <a:buFont typeface="Arial" panose="020B0604020202020204" pitchFamily="34" charset="0"/>
              <a:buChar char="•"/>
            </a:pPr>
            <a:r>
              <a:rPr lang="tr-TR" sz="2200" dirty="0" err="1">
                <a:latin typeface="Arial"/>
                <a:ea typeface="Verdana"/>
                <a:cs typeface="Arial"/>
              </a:rPr>
              <a:t>Anglo-Sakson</a:t>
            </a:r>
            <a:r>
              <a:rPr lang="tr-TR" sz="2200" dirty="0">
                <a:latin typeface="Arial"/>
                <a:ea typeface="Verdana"/>
                <a:cs typeface="Arial"/>
              </a:rPr>
              <a:t> Hukuk Sistemi</a:t>
            </a:r>
          </a:p>
          <a:p>
            <a:pPr marL="914400" lvl="1" indent="-457200">
              <a:buFont typeface="Arial" panose="020B0604020202020204" pitchFamily="34" charset="0"/>
              <a:buChar char="•"/>
            </a:pPr>
            <a:r>
              <a:rPr lang="tr-TR" sz="2200" dirty="0">
                <a:latin typeface="Arial"/>
                <a:ea typeface="Verdana"/>
                <a:cs typeface="Arial"/>
              </a:rPr>
              <a:t>Kıta Avrupası Hukuk Sistemi</a:t>
            </a:r>
          </a:p>
          <a:p>
            <a:pPr marL="914400" lvl="1" indent="-457200">
              <a:buFont typeface="Arial" panose="020B0604020202020204" pitchFamily="34" charset="0"/>
              <a:buChar char="•"/>
            </a:pPr>
            <a:r>
              <a:rPr lang="tr-TR" altLang="en-US" sz="2200" dirty="0">
                <a:latin typeface="Arial"/>
                <a:ea typeface="Verdana"/>
                <a:cs typeface="Arial"/>
              </a:rPr>
              <a:t>Melez hukuk sistemleri</a:t>
            </a:r>
          </a:p>
          <a:p>
            <a:pPr marL="914400" lvl="1" indent="-457200">
              <a:buFont typeface="Arial" panose="020B0604020202020204" pitchFamily="34" charset="0"/>
              <a:buChar char="•"/>
            </a:pPr>
            <a:r>
              <a:rPr lang="tr-TR" altLang="en-US" sz="2200" dirty="0">
                <a:latin typeface="Arial"/>
                <a:ea typeface="Verdana"/>
                <a:cs typeface="Arial"/>
              </a:rPr>
              <a:t>İslam Hukuku</a:t>
            </a:r>
          </a:p>
          <a:p>
            <a:pPr marL="914400" lvl="1" indent="-457200">
              <a:buFont typeface="Wingdings" panose="05000000000000000000" pitchFamily="2" charset="2"/>
              <a:buChar char="v"/>
            </a:pPr>
            <a:endParaRPr lang="tr-TR" altLang="en-US" sz="2200" dirty="0">
              <a:ea typeface="Verdana" panose="020B0604030504040204" pitchFamily="34" charset="0"/>
              <a:cs typeface="Arial" panose="020B0604020202020204" pitchFamily="34" charset="0"/>
            </a:endParaRPr>
          </a:p>
          <a:p>
            <a:pPr marL="342900" lvl="1" indent="-342900">
              <a:buFont typeface="Wingdings" pitchFamily="2" charset="2"/>
              <a:buChar char="ü"/>
            </a:pPr>
            <a:r>
              <a:rPr lang="tr-TR" altLang="en-US" sz="2200" b="1" dirty="0">
                <a:latin typeface="Arial"/>
                <a:ea typeface="Verdana"/>
                <a:cs typeface="Arial"/>
              </a:rPr>
              <a:t>Farklı yetkiler &amp; işlevler aynı adlandırmalar:</a:t>
            </a:r>
          </a:p>
          <a:p>
            <a:pPr marL="982345" lvl="1" indent="-342900">
              <a:buFont typeface="Arial" panose="020B0604020202020204" pitchFamily="34" charset="0"/>
              <a:buChar char="•"/>
            </a:pPr>
            <a:r>
              <a:rPr lang="tr-TR" altLang="en-US" sz="2200" dirty="0">
                <a:latin typeface="Arial"/>
                <a:ea typeface="Verdana"/>
                <a:cs typeface="Arial"/>
              </a:rPr>
              <a:t>Savcılık/polis</a:t>
            </a:r>
          </a:p>
          <a:p>
            <a:pPr marL="982345" lvl="1" indent="-342900">
              <a:buFont typeface="Wingdings" panose="05000000000000000000" pitchFamily="2" charset="2"/>
              <a:buChar char="v"/>
            </a:pPr>
            <a:endParaRPr lang="tr-TR" altLang="en-US" sz="2200" dirty="0">
              <a:ea typeface="Verdana" panose="020B0604030504040204" pitchFamily="34" charset="0"/>
              <a:cs typeface="Arial" panose="020B0604020202020204" pitchFamily="34" charset="0"/>
            </a:endParaRPr>
          </a:p>
          <a:p>
            <a:pPr marL="342900" lvl="1" indent="-342900">
              <a:buFont typeface="Wingdings" pitchFamily="2" charset="2"/>
              <a:buChar char="ü"/>
            </a:pPr>
            <a:r>
              <a:rPr lang="tr-TR" altLang="en-US" sz="2200" b="1" dirty="0">
                <a:latin typeface="Arial"/>
                <a:ea typeface="Verdana"/>
                <a:cs typeface="Arial"/>
              </a:rPr>
              <a:t>Farklı muhakeme yasaları:</a:t>
            </a:r>
          </a:p>
          <a:p>
            <a:pPr marL="896620" lvl="1" indent="-342900">
              <a:buFont typeface="Arial" panose="020B0604020202020204" pitchFamily="34" charset="0"/>
              <a:buChar char="•"/>
            </a:pPr>
            <a:r>
              <a:rPr lang="tr-TR" altLang="en-US" sz="2200" dirty="0">
                <a:latin typeface="Arial"/>
                <a:ea typeface="Verdana"/>
                <a:cs typeface="Arial"/>
              </a:rPr>
              <a:t>Gözaltı süreleri</a:t>
            </a:r>
          </a:p>
          <a:p>
            <a:pPr marL="896620" lvl="1" indent="-342900">
              <a:buFont typeface="Arial" panose="020B0604020202020204" pitchFamily="34" charset="0"/>
              <a:buChar char="•"/>
            </a:pPr>
            <a:r>
              <a:rPr lang="tr-TR" altLang="en-US" sz="2200" dirty="0">
                <a:latin typeface="Arial"/>
                <a:ea typeface="Verdana"/>
                <a:cs typeface="Arial"/>
              </a:rPr>
              <a:t>Arama, el koyma yetkileri</a:t>
            </a:r>
          </a:p>
          <a:p>
            <a:pPr marL="896620" lvl="1" indent="-342900">
              <a:buFont typeface="Arial" panose="020B0604020202020204" pitchFamily="34" charset="0"/>
              <a:buChar char="•"/>
            </a:pPr>
            <a:r>
              <a:rPr lang="tr-TR" altLang="en-US" sz="2200" dirty="0">
                <a:latin typeface="Arial"/>
                <a:ea typeface="Verdana"/>
                <a:cs typeface="Arial"/>
              </a:rPr>
              <a:t>İzleme yetkileri (teknik &amp; fiziki)</a:t>
            </a:r>
          </a:p>
          <a:p>
            <a:pPr algn="just"/>
            <a:endParaRPr lang="tr-TR" altLang="en-US"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283863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dirty="0"/>
              <a:t>Zorluklar</a:t>
            </a:r>
            <a:endParaRPr lang="tr-TR"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4010250281"/>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02601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Budapeşte Sözleşmesi ve Uluslararası İşbirliği </a:t>
            </a:r>
            <a:endParaRPr lang="tr-TR" sz="3200" dirty="0">
              <a:ea typeface="+mn-lt"/>
              <a:cs typeface="+mn-lt"/>
            </a:endParaRPr>
          </a:p>
          <a:p>
            <a:pPr algn="r"/>
            <a:r>
              <a:rPr lang="tr-TR" sz="3200" b="1" dirty="0">
                <a:ea typeface="+mn-lt"/>
                <a:cs typeface="+mn-lt"/>
              </a:rPr>
              <a:t>Araçları ile ilgili Hatırlatmalar</a:t>
            </a:r>
            <a:endParaRPr lang="tr-TR" sz="3200" dirty="0">
              <a:ea typeface="+mn-lt"/>
              <a:cs typeface="+mn-lt"/>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1761985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Adli Personel için Uluslararası İşbirliğine İlişkin Uzmanlık </a:t>
            </a:r>
            <a:r>
              <a:rPr lang="tr-TR" sz="3200" b="1" dirty="0" smtClean="0">
                <a:ea typeface="+mn-lt"/>
                <a:cs typeface="+mn-lt"/>
              </a:rPr>
              <a:t>Eğitimi</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644979"/>
            <a:ext cx="8525021" cy="1963614"/>
          </a:xfrm>
          <a:prstGeom prst="rect">
            <a:avLst/>
          </a:prstGeom>
        </p:spPr>
        <p:txBody>
          <a:bodyPr wrap="square" lIns="91440" tIns="45720" rIns="91440" bIns="45720" anchor="t">
            <a:spAutoFit/>
          </a:bodyPr>
          <a:lstStyle/>
          <a:p>
            <a:pPr algn="ctr">
              <a:lnSpc>
                <a:spcPct val="80000"/>
              </a:lnSpc>
            </a:pPr>
            <a:r>
              <a:rPr lang="tr-TR" sz="3200" b="1" dirty="0">
                <a:latin typeface="Arial"/>
                <a:ea typeface="ＭＳ Ｐゴシック"/>
              </a:rPr>
              <a:t>Dördüncü Bölüm</a:t>
            </a:r>
            <a:endParaRPr lang="tr-TR" dirty="0">
              <a:cs typeface="Arial" pitchFamily="34" charset="0"/>
            </a:endParaRPr>
          </a:p>
          <a:p>
            <a:endParaRPr lang="tr-TR" sz="3200" i="1" dirty="0">
              <a:latin typeface="Arial"/>
              <a:ea typeface="ＭＳ Ｐゴシック"/>
              <a:cs typeface="Arial"/>
            </a:endParaRPr>
          </a:p>
          <a:p>
            <a:pPr algn="ctr"/>
            <a:r>
              <a:rPr lang="tr-TR" sz="3200" b="1" dirty="0">
                <a:latin typeface="Arial"/>
                <a:ea typeface="ＭＳ Ｐゴシック"/>
                <a:cs typeface="Arial"/>
              </a:rPr>
              <a:t>Resmi, yarı resmi, resmi olmayan ve özel sektör işbirliği</a:t>
            </a:r>
          </a:p>
        </p:txBody>
      </p:sp>
    </p:spTree>
    <p:extLst>
      <p:ext uri="{BB962C8B-B14F-4D97-AF65-F5344CB8AC3E}">
        <p14:creationId xmlns:p14="http://schemas.microsoft.com/office/powerpoint/2010/main" val="2648040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a:t>Resmi işbirliği</a:t>
            </a:r>
            <a:endParaRPr lang="tr-TR"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913006" y="1139969"/>
            <a:ext cx="7192797" cy="5509200"/>
          </a:xfrm>
          <a:prstGeom prst="rect">
            <a:avLst/>
          </a:prstGeom>
        </p:spPr>
        <p:txBody>
          <a:bodyPr wrap="square" lIns="91440" tIns="45720" rIns="91440" bIns="45720" anchor="t">
            <a:spAutoFit/>
          </a:bodyPr>
          <a:lstStyle/>
          <a:p>
            <a:pPr marL="1509395" indent="-342900">
              <a:buFont typeface="Wingdings" pitchFamily="2" charset="2"/>
              <a:buChar char="Ø"/>
            </a:pPr>
            <a:r>
              <a:rPr lang="tr-TR" altLang="en-US" sz="2200" b="1" dirty="0">
                <a:latin typeface="Arial"/>
                <a:ea typeface="Verdana"/>
                <a:cs typeface="Arial"/>
              </a:rPr>
              <a:t>Olumlu yönleri</a:t>
            </a:r>
            <a:r>
              <a:rPr lang="tr-TR" altLang="en-US" sz="2200" dirty="0">
                <a:latin typeface="Arial"/>
                <a:ea typeface="Verdana"/>
                <a:cs typeface="Arial"/>
              </a:rPr>
              <a:t>:</a:t>
            </a:r>
            <a:endParaRPr lang="tr-TR" dirty="0"/>
          </a:p>
          <a:p>
            <a:pPr marL="1623695" indent="-457200">
              <a:buFont typeface="Wingdings" pitchFamily="2" charset="2"/>
              <a:buChar char="ü"/>
            </a:pPr>
            <a:r>
              <a:rPr lang="tr-TR" altLang="en-US" sz="2200" dirty="0">
                <a:latin typeface="Arial"/>
                <a:ea typeface="Verdana"/>
                <a:cs typeface="Arial"/>
              </a:rPr>
              <a:t>Kabul edilebilir delil</a:t>
            </a:r>
          </a:p>
          <a:p>
            <a:pPr marL="1623695" indent="-457200">
              <a:buFont typeface="Wingdings" pitchFamily="2" charset="2"/>
              <a:buChar char="ü"/>
            </a:pPr>
            <a:r>
              <a:rPr lang="tr-TR" altLang="en-US" sz="2200" dirty="0">
                <a:latin typeface="Arial"/>
                <a:ea typeface="Verdana"/>
                <a:cs typeface="Arial"/>
              </a:rPr>
              <a:t>İspat zincirinin korunması</a:t>
            </a:r>
          </a:p>
          <a:p>
            <a:pPr marL="1623695" indent="-457200">
              <a:buFont typeface="Wingdings" pitchFamily="2" charset="2"/>
              <a:buChar char="ü"/>
            </a:pPr>
            <a:r>
              <a:rPr lang="tr-TR" altLang="en-US" sz="2200" dirty="0">
                <a:latin typeface="Arial"/>
                <a:ea typeface="Verdana"/>
                <a:cs typeface="Arial"/>
              </a:rPr>
              <a:t>Doğrulanabilir standartlar</a:t>
            </a:r>
            <a:endParaRPr lang="tr-TR" altLang="en-US" sz="2200" dirty="0">
              <a:ea typeface="Verdana" panose="020B0604030504040204" pitchFamily="34" charset="0"/>
              <a:cs typeface="Arial" panose="020B0604020202020204" pitchFamily="34" charset="0"/>
            </a:endParaRPr>
          </a:p>
          <a:p>
            <a:pPr marL="1623695" indent="-457200">
              <a:buFont typeface="Wingdings" pitchFamily="2" charset="2"/>
              <a:buChar char="ü"/>
            </a:pPr>
            <a:r>
              <a:rPr lang="tr-TR" altLang="en-US" sz="2200" dirty="0">
                <a:latin typeface="Arial"/>
                <a:ea typeface="Verdana"/>
                <a:cs typeface="Arial"/>
              </a:rPr>
              <a:t>Diğer işlemlerin gerekçelendirilmesi</a:t>
            </a:r>
            <a:endParaRPr lang="tr-TR" altLang="en-US" sz="2200" dirty="0">
              <a:ea typeface="Verdana" panose="020B0604030504040204" pitchFamily="34" charset="0"/>
              <a:cs typeface="Arial" panose="020B0604020202020204" pitchFamily="34" charset="0"/>
            </a:endParaRPr>
          </a:p>
          <a:p>
            <a:pPr marL="1166495"/>
            <a:r>
              <a:rPr lang="tr-TR" altLang="en-US" sz="2200" dirty="0">
                <a:latin typeface="Arial"/>
                <a:ea typeface="Verdana"/>
                <a:cs typeface="Arial"/>
              </a:rPr>
              <a:t>için kullanılabilir</a:t>
            </a:r>
            <a:endParaRPr lang="tr-TR" altLang="en-US" sz="2200" dirty="0">
              <a:ea typeface="Verdana" panose="020B0604030504040204" pitchFamily="34" charset="0"/>
              <a:cs typeface="Arial" panose="020B0604020202020204" pitchFamily="34" charset="0"/>
            </a:endParaRPr>
          </a:p>
          <a:p>
            <a:pPr marL="1623695" indent="-457200">
              <a:buFont typeface="Wingdings" pitchFamily="2" charset="2"/>
              <a:buChar char="ü"/>
            </a:pPr>
            <a:r>
              <a:rPr lang="tr-TR" altLang="en-US" sz="2200" dirty="0">
                <a:latin typeface="Arial"/>
                <a:ea typeface="Verdana"/>
                <a:cs typeface="Arial"/>
              </a:rPr>
              <a:t>Kesin hesap verebilirlik</a:t>
            </a:r>
          </a:p>
          <a:p>
            <a:pPr marL="1623695" indent="-457200">
              <a:buFont typeface="Wingdings" pitchFamily="2" charset="2"/>
              <a:buChar char="ü"/>
            </a:pPr>
            <a:endParaRPr lang="tr-TR" altLang="en-US" sz="2200" dirty="0">
              <a:ea typeface="Verdana" panose="020B0604030504040204" pitchFamily="34" charset="0"/>
              <a:cs typeface="Arial" panose="020B0604020202020204" pitchFamily="34" charset="0"/>
            </a:endParaRPr>
          </a:p>
          <a:p>
            <a:pPr marL="1509395" indent="-342900">
              <a:buFont typeface="Wingdings" pitchFamily="2" charset="2"/>
              <a:buChar char="Ø"/>
            </a:pPr>
            <a:r>
              <a:rPr lang="tr-TR" altLang="en-US" sz="2200" b="1" dirty="0">
                <a:latin typeface="Arial"/>
                <a:ea typeface="Verdana"/>
                <a:cs typeface="Arial"/>
              </a:rPr>
              <a:t>Olumsuz Yönleri</a:t>
            </a:r>
            <a:r>
              <a:rPr lang="tr-TR" altLang="en-US" sz="2200" dirty="0">
                <a:latin typeface="Arial"/>
                <a:ea typeface="Verdana"/>
                <a:cs typeface="Arial"/>
              </a:rPr>
              <a:t>:</a:t>
            </a:r>
          </a:p>
          <a:p>
            <a:pPr marL="1528445" indent="-457200">
              <a:buFont typeface="Wingdings" pitchFamily="2" charset="2"/>
              <a:buChar char="ü"/>
            </a:pPr>
            <a:r>
              <a:rPr lang="tr-TR" altLang="en-US" sz="2200" dirty="0">
                <a:latin typeface="Arial"/>
                <a:ea typeface="Verdana"/>
                <a:cs typeface="Arial"/>
              </a:rPr>
              <a:t>Yavaş ilerleyebilir (külfetli olabilir)</a:t>
            </a:r>
          </a:p>
          <a:p>
            <a:pPr marL="1985645" lvl="1" indent="-457200">
              <a:buFont typeface="Arial" pitchFamily="34" charset="0"/>
              <a:buChar char="•"/>
            </a:pPr>
            <a:r>
              <a:rPr lang="tr-TR" altLang="en-US" sz="2200" dirty="0">
                <a:latin typeface="Arial"/>
                <a:ea typeface="Verdana"/>
                <a:cs typeface="Arial"/>
              </a:rPr>
              <a:t>Budapeşte Sözleşmesi çerçevesinde tarafların cevap verme süresi 6 ila 24 ay arasında değişebilir.</a:t>
            </a:r>
            <a:endParaRPr lang="tr-TR" altLang="en-US" sz="2200" dirty="0">
              <a:ea typeface="Verdana"/>
              <a:cs typeface="Arial"/>
            </a:endParaRPr>
          </a:p>
          <a:p>
            <a:pPr marL="1528445" indent="-457200">
              <a:buFont typeface="Wingdings" pitchFamily="2" charset="2"/>
              <a:buChar char="ü"/>
            </a:pPr>
            <a:r>
              <a:rPr lang="tr-TR" altLang="en-US" sz="2200" dirty="0">
                <a:latin typeface="Arial"/>
                <a:ea typeface="Verdana"/>
                <a:cs typeface="Arial"/>
              </a:rPr>
              <a:t>Veriler silinebilir</a:t>
            </a:r>
          </a:p>
          <a:p>
            <a:pPr marL="1528445" indent="-457200">
              <a:buFont typeface="Wingdings" pitchFamily="2" charset="2"/>
              <a:buChar char="ü"/>
            </a:pPr>
            <a:r>
              <a:rPr lang="tr-TR" altLang="en-US" sz="2200" dirty="0">
                <a:latin typeface="Arial"/>
                <a:ea typeface="Verdana"/>
                <a:cs typeface="Arial"/>
              </a:rPr>
              <a:t>Bireylere bağlı ilerleyebilir</a:t>
            </a:r>
            <a:endParaRPr lang="tr-TR" altLang="en-US" sz="2200" dirty="0">
              <a:ea typeface="Verdana"/>
              <a:cs typeface="Arial"/>
            </a:endParaRPr>
          </a:p>
          <a:p>
            <a:pPr marL="1528445" indent="-457200">
              <a:buFont typeface="Wingdings" pitchFamily="2" charset="2"/>
              <a:buChar char="ü"/>
            </a:pPr>
            <a:r>
              <a:rPr lang="tr-TR" altLang="en-US" sz="2200" dirty="0">
                <a:latin typeface="Arial"/>
                <a:ea typeface="Verdana"/>
                <a:cs typeface="Arial"/>
              </a:rPr>
              <a:t>Bürokratik olabilir</a:t>
            </a:r>
          </a:p>
        </p:txBody>
      </p:sp>
      <p:pic>
        <p:nvPicPr>
          <p:cNvPr id="5" name="Picture 4">
            <a:extLst>
              <a:ext uri="{FF2B5EF4-FFF2-40B4-BE49-F238E27FC236}">
                <a16:creationId xmlns:a16="http://schemas.microsoft.com/office/drawing/2014/main" id="{F02AC09D-7BB9-4E26-B459-48F99A7B8FC7}"/>
              </a:ext>
            </a:extLst>
          </p:cNvPr>
          <p:cNvPicPr>
            <a:picLocks noChangeAspect="1"/>
          </p:cNvPicPr>
          <p:nvPr/>
        </p:nvPicPr>
        <p:blipFill>
          <a:blip r:embed="rId4"/>
          <a:stretch>
            <a:fillRect/>
          </a:stretch>
        </p:blipFill>
        <p:spPr>
          <a:xfrm>
            <a:off x="5391807" y="1381741"/>
            <a:ext cx="3382256" cy="2254837"/>
          </a:xfrm>
          <a:prstGeom prst="rect">
            <a:avLst/>
          </a:prstGeom>
        </p:spPr>
      </p:pic>
    </p:spTree>
    <p:extLst>
      <p:ext uri="{BB962C8B-B14F-4D97-AF65-F5344CB8AC3E}">
        <p14:creationId xmlns:p14="http://schemas.microsoft.com/office/powerpoint/2010/main" val="4258259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a:t>Yarı resmi işbirliği</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913006" y="1351508"/>
            <a:ext cx="7192797" cy="3816429"/>
          </a:xfrm>
          <a:prstGeom prst="rect">
            <a:avLst/>
          </a:prstGeom>
        </p:spPr>
        <p:txBody>
          <a:bodyPr wrap="square" lIns="91440" tIns="45720" rIns="91440" bIns="45720" anchor="t">
            <a:spAutoFit/>
          </a:bodyPr>
          <a:lstStyle/>
          <a:p>
            <a:pPr marL="1509395" indent="-342900">
              <a:buFont typeface="Wingdings" pitchFamily="2" charset="2"/>
              <a:buChar char="Ø"/>
            </a:pPr>
            <a:r>
              <a:rPr lang="tr-TR" altLang="en-US" sz="2200" b="1" dirty="0">
                <a:latin typeface="Arial"/>
                <a:ea typeface="Verdana"/>
                <a:cs typeface="Arial"/>
              </a:rPr>
              <a:t>Olumlu yönler:</a:t>
            </a:r>
            <a:endParaRPr lang="tr-TR" altLang="en-US" sz="2200" dirty="0">
              <a:latin typeface="Arial"/>
              <a:ea typeface="Verdana"/>
              <a:cs typeface="Arial"/>
            </a:endParaRPr>
          </a:p>
          <a:p>
            <a:pPr marL="1509395" indent="-342900" algn="just">
              <a:buFont typeface="Arial" panose="020B0604020202020204" pitchFamily="34" charset="0"/>
              <a:buChar char="•"/>
            </a:pPr>
            <a:r>
              <a:rPr lang="tr-TR" altLang="en-US" sz="2200" dirty="0">
                <a:latin typeface="Arial"/>
                <a:ea typeface="Verdana"/>
                <a:cs typeface="Arial"/>
              </a:rPr>
              <a:t>iki taraflı veya çok taraflı antlaşmalar (</a:t>
            </a:r>
            <a:r>
              <a:rPr lang="tr-TR" altLang="en-US" sz="2200" dirty="0" err="1">
                <a:latin typeface="Arial"/>
                <a:ea typeface="Verdana"/>
                <a:cs typeface="Arial"/>
              </a:rPr>
              <a:t>örn</a:t>
            </a:r>
            <a:r>
              <a:rPr lang="tr-TR" altLang="en-US" sz="2200" dirty="0">
                <a:latin typeface="Arial"/>
                <a:ea typeface="Verdana"/>
                <a:cs typeface="Arial"/>
              </a:rPr>
              <a:t>. Interpol, </a:t>
            </a:r>
            <a:r>
              <a:rPr lang="tr-TR" altLang="en-US" sz="2200" dirty="0" err="1">
                <a:latin typeface="Arial"/>
                <a:ea typeface="Verdana"/>
                <a:cs typeface="Arial"/>
              </a:rPr>
              <a:t>Europol</a:t>
            </a:r>
            <a:r>
              <a:rPr lang="tr-TR" altLang="en-US" sz="2200" dirty="0">
                <a:latin typeface="Arial"/>
                <a:ea typeface="Verdana"/>
                <a:cs typeface="Arial"/>
              </a:rPr>
              <a:t>) aracılığıyla kurulan iletişim ve resmi işbirliği kanalları, resmi talep olmaksızın bilgi ve hatta delil alışverişi için ve/veya elde edilmesi için kullanılabilir </a:t>
            </a:r>
          </a:p>
          <a:p>
            <a:pPr marL="1509395" indent="-342900" algn="just">
              <a:buFont typeface="Arial" panose="020B0604020202020204" pitchFamily="34" charset="0"/>
              <a:buChar char="•"/>
            </a:pPr>
            <a:r>
              <a:rPr lang="tr-TR" altLang="en-US" sz="2200" dirty="0">
                <a:latin typeface="Arial"/>
                <a:ea typeface="Verdana"/>
                <a:cs typeface="Arial"/>
              </a:rPr>
              <a:t>Bilgi ve delil elde edilmesini hızlandırır</a:t>
            </a:r>
          </a:p>
          <a:p>
            <a:pPr marL="1623695" indent="-457200">
              <a:buFont typeface="Wingdings" pitchFamily="2" charset="2"/>
              <a:buChar char="ü"/>
            </a:pPr>
            <a:endParaRPr lang="tr-TR" altLang="en-US" sz="2200" dirty="0">
              <a:ea typeface="Verdana" panose="020B0604030504040204" pitchFamily="34" charset="0"/>
              <a:cs typeface="Arial" panose="020B0604020202020204" pitchFamily="34" charset="0"/>
            </a:endParaRPr>
          </a:p>
          <a:p>
            <a:pPr marL="1509395" indent="-342900">
              <a:buFont typeface="Wingdings" pitchFamily="2" charset="2"/>
              <a:buChar char="Ø"/>
            </a:pPr>
            <a:r>
              <a:rPr lang="tr-TR" altLang="en-US" sz="2200" b="1" dirty="0">
                <a:latin typeface="Arial"/>
                <a:ea typeface="Verdana"/>
                <a:cs typeface="Arial"/>
              </a:rPr>
              <a:t>Olumsuz yönler</a:t>
            </a:r>
            <a:r>
              <a:rPr lang="tr-TR" altLang="en-US" sz="2200" dirty="0">
                <a:latin typeface="Arial"/>
                <a:ea typeface="Verdana"/>
                <a:cs typeface="Arial"/>
              </a:rPr>
              <a:t>:</a:t>
            </a:r>
          </a:p>
          <a:p>
            <a:pPr marL="1509395" indent="-342900" algn="just">
              <a:buFont typeface="Arial" panose="020B0604020202020204" pitchFamily="34" charset="0"/>
              <a:buChar char="•"/>
            </a:pPr>
            <a:r>
              <a:rPr lang="tr-TR" altLang="en-US" sz="2200" dirty="0">
                <a:latin typeface="Arial"/>
                <a:ea typeface="Verdana"/>
                <a:cs typeface="Arial"/>
              </a:rPr>
              <a:t>delilin kabul edilebilirliği sorunu</a:t>
            </a:r>
          </a:p>
          <a:p>
            <a:pPr marL="1509395" indent="-342900">
              <a:buFont typeface="Wingdings" pitchFamily="2" charset="2"/>
              <a:buChar char="ü"/>
            </a:pPr>
            <a:endParaRPr lang="tr-TR" altLang="en-US" sz="2200" dirty="0">
              <a:ea typeface="Verdana" panose="020B060403050404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65243BA-3C9F-44D5-938F-E621552351AB}"/>
              </a:ext>
            </a:extLst>
          </p:cNvPr>
          <p:cNvPicPr>
            <a:picLocks noChangeAspect="1"/>
          </p:cNvPicPr>
          <p:nvPr/>
        </p:nvPicPr>
        <p:blipFill>
          <a:blip r:embed="rId4"/>
          <a:stretch>
            <a:fillRect/>
          </a:stretch>
        </p:blipFill>
        <p:spPr>
          <a:xfrm>
            <a:off x="6906134" y="2543175"/>
            <a:ext cx="1771650" cy="1771650"/>
          </a:xfrm>
          <a:prstGeom prst="rect">
            <a:avLst/>
          </a:prstGeom>
        </p:spPr>
      </p:pic>
    </p:spTree>
    <p:extLst>
      <p:ext uri="{BB962C8B-B14F-4D97-AF65-F5344CB8AC3E}">
        <p14:creationId xmlns:p14="http://schemas.microsoft.com/office/powerpoint/2010/main" val="9258501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a:t>Resmi olmayan işbirliği</a:t>
            </a:r>
            <a:endParaRPr lang="tr-TR" sz="3200" b="1">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B8505D1-CD57-8949-98F2-A2F1E606B311}"/>
              </a:ext>
            </a:extLst>
          </p:cNvPr>
          <p:cNvSpPr/>
          <p:nvPr/>
        </p:nvSpPr>
        <p:spPr>
          <a:xfrm>
            <a:off x="-831799" y="1351508"/>
            <a:ext cx="7923952" cy="4493538"/>
          </a:xfrm>
          <a:prstGeom prst="rect">
            <a:avLst/>
          </a:prstGeom>
        </p:spPr>
        <p:txBody>
          <a:bodyPr wrap="square" lIns="91440" tIns="45720" rIns="91440" bIns="45720" anchor="t">
            <a:spAutoFit/>
          </a:bodyPr>
          <a:lstStyle/>
          <a:p>
            <a:pPr marL="1509395" indent="-342900">
              <a:buFont typeface="Wingdings" pitchFamily="2" charset="2"/>
              <a:buChar char="Ø"/>
            </a:pPr>
            <a:r>
              <a:rPr lang="tr-TR" altLang="en-US" sz="2200" b="1" dirty="0">
                <a:latin typeface="Arial"/>
                <a:ea typeface="Verdana"/>
                <a:cs typeface="Arial"/>
              </a:rPr>
              <a:t>Olumlu yönleri</a:t>
            </a:r>
            <a:r>
              <a:rPr lang="tr-TR" altLang="en-US" sz="2200" dirty="0">
                <a:latin typeface="Arial"/>
                <a:ea typeface="Verdana"/>
                <a:cs typeface="Arial"/>
              </a:rPr>
              <a:t>:</a:t>
            </a:r>
            <a:endParaRPr lang="tr-TR" dirty="0">
              <a:latin typeface="Arial"/>
              <a:ea typeface="Verdana"/>
              <a:cs typeface="Arial"/>
            </a:endParaRPr>
          </a:p>
          <a:p>
            <a:pPr marL="1528445" indent="-457200">
              <a:buFont typeface="Wingdings" pitchFamily="2" charset="2"/>
              <a:buChar char="ü"/>
            </a:pPr>
            <a:r>
              <a:rPr lang="tr-TR" altLang="en-US" sz="2200" dirty="0">
                <a:latin typeface="Arial"/>
                <a:ea typeface="Verdana"/>
                <a:cs typeface="Arial"/>
              </a:rPr>
              <a:t>Hızlı ilerleyebilir</a:t>
            </a:r>
            <a:endParaRPr lang="tr-TR" altLang="en-US" sz="2200" dirty="0">
              <a:ea typeface="Verdana" panose="020B0604030504040204" pitchFamily="34" charset="0"/>
              <a:cs typeface="Arial" panose="020B0604020202020204" pitchFamily="34" charset="0"/>
            </a:endParaRPr>
          </a:p>
          <a:p>
            <a:pPr marL="1528445" indent="-457200">
              <a:buFont typeface="Wingdings" pitchFamily="2" charset="2"/>
              <a:buChar char="ü"/>
            </a:pPr>
            <a:r>
              <a:rPr lang="tr-TR" altLang="en-US" sz="2200" dirty="0">
                <a:latin typeface="Arial"/>
                <a:ea typeface="Verdana"/>
                <a:cs typeface="Arial"/>
              </a:rPr>
              <a:t>Aksi takdirde silinecek verinin korunmasını sağlayabilir</a:t>
            </a:r>
          </a:p>
          <a:p>
            <a:pPr marL="1528445" indent="-457200">
              <a:buFont typeface="Wingdings" pitchFamily="2" charset="2"/>
              <a:buChar char="ü"/>
            </a:pPr>
            <a:r>
              <a:rPr lang="tr-TR" altLang="en-US" sz="2200" dirty="0">
                <a:latin typeface="Arial"/>
                <a:ea typeface="Verdana"/>
                <a:cs typeface="Arial"/>
              </a:rPr>
              <a:t>Daha az bürokratik olabilir</a:t>
            </a:r>
          </a:p>
          <a:p>
            <a:pPr marL="1528445" indent="-457200">
              <a:buFont typeface="Wingdings" pitchFamily="2" charset="2"/>
              <a:buChar char="ü"/>
            </a:pPr>
            <a:r>
              <a:rPr lang="tr-TR" altLang="en-US" sz="2200" dirty="0">
                <a:latin typeface="Arial"/>
                <a:ea typeface="Verdana"/>
                <a:cs typeface="Arial"/>
              </a:rPr>
              <a:t>Daha ileri işbirliğini 'teşvik' edebilir ve daha kolaydır</a:t>
            </a:r>
          </a:p>
          <a:p>
            <a:pPr marL="1166495"/>
            <a:endParaRPr lang="tr-TR" altLang="en-US" sz="2200" dirty="0">
              <a:ea typeface="Verdana" panose="020B0604030504040204" pitchFamily="34" charset="0"/>
              <a:cs typeface="Arial" panose="020B0604020202020204" pitchFamily="34" charset="0"/>
            </a:endParaRPr>
          </a:p>
          <a:p>
            <a:pPr marL="1509395" indent="-342900">
              <a:buFont typeface="Wingdings" pitchFamily="2" charset="2"/>
              <a:buChar char="Ø"/>
            </a:pPr>
            <a:r>
              <a:rPr lang="tr-TR" altLang="en-US" sz="2200" b="1" dirty="0">
                <a:latin typeface="Arial"/>
                <a:ea typeface="Verdana"/>
                <a:cs typeface="Arial"/>
              </a:rPr>
              <a:t>Olumsuz yönleri:</a:t>
            </a:r>
            <a:endParaRPr lang="tr-TR" altLang="en-US" sz="2200" dirty="0">
              <a:latin typeface="Arial"/>
              <a:ea typeface="Verdana"/>
              <a:cs typeface="Arial"/>
            </a:endParaRPr>
          </a:p>
          <a:p>
            <a:pPr marL="1623695" indent="-457200">
              <a:buFont typeface="Wingdings" pitchFamily="2" charset="2"/>
              <a:buChar char="ü"/>
            </a:pPr>
            <a:r>
              <a:rPr lang="tr-TR" altLang="en-US" sz="2200" dirty="0">
                <a:latin typeface="Arial"/>
                <a:ea typeface="Verdana"/>
                <a:cs typeface="Arial"/>
              </a:rPr>
              <a:t>Kabul edilebilirlik sorunları (istihbarat delil değildir</a:t>
            </a:r>
          </a:p>
          <a:p>
            <a:pPr marL="1623695" indent="-457200">
              <a:buFont typeface="Wingdings" pitchFamily="2" charset="2"/>
              <a:buChar char="ü"/>
            </a:pPr>
            <a:r>
              <a:rPr lang="tr-TR" altLang="en-US" sz="2200" dirty="0">
                <a:latin typeface="Arial"/>
                <a:ea typeface="Verdana"/>
                <a:cs typeface="Arial"/>
              </a:rPr>
              <a:t>İspat zinciri sorunları</a:t>
            </a:r>
          </a:p>
          <a:p>
            <a:pPr marL="1623695" indent="-457200">
              <a:buFont typeface="Wingdings" pitchFamily="2" charset="2"/>
              <a:buChar char="ü"/>
            </a:pPr>
            <a:r>
              <a:rPr lang="tr-TR" altLang="en-US" sz="2200" dirty="0">
                <a:latin typeface="Arial"/>
                <a:ea typeface="Verdana"/>
                <a:cs typeface="Arial"/>
              </a:rPr>
              <a:t>Hesap verebilirlik belirsizdir</a:t>
            </a:r>
          </a:p>
          <a:p>
            <a:pPr marL="1623695" indent="-457200">
              <a:buFont typeface="Wingdings" pitchFamily="2" charset="2"/>
              <a:buChar char="ü"/>
            </a:pPr>
            <a:r>
              <a:rPr lang="tr-TR" altLang="en-US" sz="2200" dirty="0">
                <a:latin typeface="Arial"/>
                <a:ea typeface="Verdana"/>
                <a:cs typeface="Arial"/>
              </a:rPr>
              <a:t>Kişisel ağlara &amp; ilişkilere dayanır</a:t>
            </a:r>
          </a:p>
        </p:txBody>
      </p:sp>
      <p:pic>
        <p:nvPicPr>
          <p:cNvPr id="7" name="Picture 6" descr="A close up of a card&#10;&#10;Description automatically generated">
            <a:extLst>
              <a:ext uri="{FF2B5EF4-FFF2-40B4-BE49-F238E27FC236}">
                <a16:creationId xmlns:a16="http://schemas.microsoft.com/office/drawing/2014/main" id="{E74B37D4-DCA7-4425-89D9-99A378435032}"/>
              </a:ext>
            </a:extLst>
          </p:cNvPr>
          <p:cNvPicPr>
            <a:picLocks noChangeAspect="1"/>
          </p:cNvPicPr>
          <p:nvPr/>
        </p:nvPicPr>
        <p:blipFill>
          <a:blip r:embed="rId4"/>
          <a:stretch>
            <a:fillRect/>
          </a:stretch>
        </p:blipFill>
        <p:spPr>
          <a:xfrm>
            <a:off x="6279791" y="2813999"/>
            <a:ext cx="2587713" cy="1724064"/>
          </a:xfrm>
          <a:prstGeom prst="rect">
            <a:avLst/>
          </a:prstGeom>
        </p:spPr>
      </p:pic>
    </p:spTree>
    <p:extLst>
      <p:ext uri="{BB962C8B-B14F-4D97-AF65-F5344CB8AC3E}">
        <p14:creationId xmlns:p14="http://schemas.microsoft.com/office/powerpoint/2010/main" val="3149148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Hatırlatmalar</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84532" y="1166842"/>
            <a:ext cx="4227342" cy="5170646"/>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tr-TR" sz="2200" b="1" dirty="0">
                <a:latin typeface="Arial"/>
                <a:ea typeface="ＭＳ Ｐゴシック"/>
                <a:cs typeface="Arial"/>
              </a:rPr>
              <a:t>İnternet</a:t>
            </a:r>
            <a:r>
              <a:rPr lang="tr-TR" sz="2200" dirty="0">
                <a:latin typeface="Arial"/>
                <a:ea typeface="ＭＳ Ｐゴシック"/>
                <a:cs typeface="Arial"/>
              </a:rPr>
              <a:t>,</a:t>
            </a:r>
            <a:r>
              <a:rPr lang="tr-TR" sz="2200" b="1" dirty="0">
                <a:latin typeface="Arial"/>
                <a:ea typeface="ＭＳ Ｐゴシック"/>
                <a:cs typeface="Arial"/>
              </a:rPr>
              <a:t> </a:t>
            </a:r>
            <a:r>
              <a:rPr lang="tr-TR" sz="2200" dirty="0">
                <a:latin typeface="Arial"/>
                <a:ea typeface="ＭＳ Ｐゴシック"/>
                <a:cs typeface="Arial"/>
              </a:rPr>
              <a:t>suçlulara daha çok fırsat yaratan </a:t>
            </a:r>
            <a:r>
              <a:rPr lang="tr-TR" sz="2200" b="1" dirty="0">
                <a:latin typeface="Arial"/>
                <a:ea typeface="ＭＳ Ｐゴシック"/>
                <a:cs typeface="Arial"/>
              </a:rPr>
              <a:t>küresel olarak erişilebilir bir olgudur</a:t>
            </a:r>
          </a:p>
          <a:p>
            <a:pPr marL="342900" indent="-342900">
              <a:buFont typeface="Arial" panose="020B0604020202020204" pitchFamily="34" charset="0"/>
              <a:buChar char="•"/>
            </a:pPr>
            <a:r>
              <a:rPr lang="tr-TR" sz="2200" dirty="0">
                <a:latin typeface="Arial"/>
                <a:ea typeface="ＭＳ Ｐゴシック"/>
                <a:cs typeface="Arial"/>
              </a:rPr>
              <a:t>Gezegende </a:t>
            </a:r>
            <a:r>
              <a:rPr lang="tr-TR" sz="2200" b="1" dirty="0">
                <a:latin typeface="Arial"/>
                <a:ea typeface="ＭＳ Ｐゴシック"/>
                <a:cs typeface="Arial"/>
              </a:rPr>
              <a:t>hemen hemen herkes tarafından kullanılmaktadır </a:t>
            </a:r>
            <a:r>
              <a:rPr lang="tr-TR" sz="2200" dirty="0">
                <a:latin typeface="Arial"/>
                <a:ea typeface="ＭＳ Ｐゴシック"/>
                <a:cs typeface="Arial"/>
              </a:rPr>
              <a:t>ve suçun uzaktan işlenmesine imkan sağlamaktadır.</a:t>
            </a:r>
          </a:p>
          <a:p>
            <a:pPr marL="342900" indent="-342900">
              <a:buFont typeface="Arial" panose="020B0604020202020204" pitchFamily="34" charset="0"/>
              <a:buChar char="•"/>
            </a:pPr>
            <a:r>
              <a:rPr lang="tr-TR" sz="2200" b="1" dirty="0">
                <a:latin typeface="Arial"/>
                <a:ea typeface="ＭＳ Ｐゴシック"/>
                <a:cs typeface="Arial"/>
              </a:rPr>
              <a:t>Siber suç </a:t>
            </a:r>
            <a:r>
              <a:rPr lang="tr-TR" sz="2200" dirty="0">
                <a:latin typeface="Arial"/>
                <a:ea typeface="ＭＳ Ｐゴシック"/>
                <a:cs typeface="Arial"/>
              </a:rPr>
              <a:t>küresel bir fenomen </a:t>
            </a:r>
            <a:r>
              <a:rPr lang="tr-TR" sz="2200" b="1" dirty="0">
                <a:latin typeface="Arial"/>
                <a:ea typeface="ＭＳ Ｐゴシック"/>
                <a:cs typeface="Arial"/>
              </a:rPr>
              <a:t>olarak ele alınmalıdır</a:t>
            </a:r>
            <a:endParaRPr lang="tr-TR" sz="2200" dirty="0">
              <a:latin typeface="Arial"/>
              <a:ea typeface="ＭＳ Ｐゴシック"/>
              <a:cs typeface="Arial"/>
            </a:endParaRPr>
          </a:p>
          <a:p>
            <a:pPr marL="342900" indent="-342900">
              <a:buFont typeface="Arial" panose="020B0604020202020204" pitchFamily="34" charset="0"/>
              <a:buChar char="•"/>
            </a:pPr>
            <a:r>
              <a:rPr lang="tr-TR" sz="2200" dirty="0">
                <a:latin typeface="Arial"/>
                <a:ea typeface="ＭＳ Ｐゴシック"/>
                <a:cs typeface="Arial"/>
              </a:rPr>
              <a:t>Bilgisayar suçları gerçekliğinin tümüyle anlaşılması için </a:t>
            </a:r>
            <a:r>
              <a:rPr lang="tr-TR" sz="2200" b="1" dirty="0">
                <a:latin typeface="Arial"/>
                <a:ea typeface="ＭＳ Ｐゴシック"/>
                <a:cs typeface="Arial"/>
              </a:rPr>
              <a:t>uluslararası boyut </a:t>
            </a:r>
            <a:r>
              <a:rPr lang="tr-TR" sz="2200" dirty="0">
                <a:latin typeface="Arial"/>
                <a:ea typeface="ＭＳ Ｐゴシック"/>
                <a:cs typeface="Arial"/>
              </a:rPr>
              <a:t>esastır.</a:t>
            </a:r>
          </a:p>
        </p:txBody>
      </p:sp>
      <p:sp>
        <p:nvSpPr>
          <p:cNvPr id="6" name="Rectangle 5">
            <a:extLst>
              <a:ext uri="{FF2B5EF4-FFF2-40B4-BE49-F238E27FC236}">
                <a16:creationId xmlns:a16="http://schemas.microsoft.com/office/drawing/2014/main" id="{AC27F312-0B6C-0449-8FCC-B5B66A2714AD}"/>
              </a:ext>
            </a:extLst>
          </p:cNvPr>
          <p:cNvSpPr/>
          <p:nvPr/>
        </p:nvSpPr>
        <p:spPr>
          <a:xfrm>
            <a:off x="4732127" y="1166842"/>
            <a:ext cx="4227341" cy="3139321"/>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tr-TR" sz="2200" b="1" dirty="0">
                <a:latin typeface="Arial"/>
                <a:ea typeface="ＭＳ Ｐゴシック"/>
                <a:cs typeface="Arial"/>
              </a:rPr>
              <a:t>Siber suçlar</a:t>
            </a:r>
            <a:r>
              <a:rPr lang="tr-TR" sz="2200" dirty="0">
                <a:latin typeface="Arial"/>
                <a:ea typeface="ＭＳ Ｐゴシック"/>
                <a:cs typeface="Arial"/>
              </a:rPr>
              <a:t>,</a:t>
            </a:r>
            <a:r>
              <a:rPr lang="tr-TR" sz="2200" b="1" dirty="0">
                <a:latin typeface="Arial"/>
                <a:ea typeface="ＭＳ Ｐゴシック"/>
                <a:cs typeface="Arial"/>
              </a:rPr>
              <a:t> </a:t>
            </a:r>
            <a:r>
              <a:rPr lang="tr-TR" sz="2200" dirty="0">
                <a:latin typeface="Arial"/>
                <a:ea typeface="ＭＳ Ｐゴシック"/>
                <a:cs typeface="Arial"/>
              </a:rPr>
              <a:t>tüm suçlar içinde </a:t>
            </a:r>
            <a:r>
              <a:rPr lang="tr-TR" sz="2200" b="1" dirty="0">
                <a:latin typeface="Arial"/>
                <a:ea typeface="ＭＳ Ｐゴシック"/>
                <a:cs typeface="Arial"/>
              </a:rPr>
              <a:t>ulus ötesi niteliğe en fazla sahip</a:t>
            </a:r>
            <a:r>
              <a:rPr lang="tr-TR" sz="2200" dirty="0">
                <a:latin typeface="Arial"/>
                <a:ea typeface="ＭＳ Ｐゴシック"/>
                <a:cs typeface="Arial"/>
              </a:rPr>
              <a:t> olan suçtur</a:t>
            </a:r>
            <a:endParaRPr lang="tr-TR" sz="2200" b="1" dirty="0">
              <a:latin typeface="Arial"/>
              <a:ea typeface="ＭＳ Ｐゴシック"/>
              <a:cs typeface="Arial"/>
            </a:endParaRPr>
          </a:p>
          <a:p>
            <a:pPr marL="342900" indent="-342900">
              <a:buFont typeface="Arial" panose="020B0604020202020204" pitchFamily="34" charset="0"/>
              <a:buChar char="•"/>
            </a:pPr>
            <a:r>
              <a:rPr lang="tr-TR" sz="2200" b="1" dirty="0">
                <a:latin typeface="Arial"/>
                <a:ea typeface="ＭＳ Ｐゴシック"/>
                <a:cs typeface="Arial"/>
              </a:rPr>
              <a:t>Siber suçun soruşturulması </a:t>
            </a:r>
            <a:r>
              <a:rPr lang="tr-TR" sz="2200" dirty="0">
                <a:latin typeface="Arial"/>
                <a:ea typeface="ＭＳ Ｐゴシック"/>
                <a:cs typeface="Arial"/>
              </a:rPr>
              <a:t>etkili bir uluslararası işbirliğini gerektirmektedir</a:t>
            </a:r>
            <a:endParaRPr lang="tr-TR" sz="2200" dirty="0">
              <a:cs typeface="Arial"/>
            </a:endParaRPr>
          </a:p>
          <a:p>
            <a:pPr marL="342900" indent="-342900">
              <a:buFont typeface="Arial" panose="020B0604020202020204" pitchFamily="34" charset="0"/>
              <a:buChar char="•"/>
            </a:pPr>
            <a:r>
              <a:rPr lang="tr-TR" sz="2200" b="1" dirty="0">
                <a:latin typeface="Arial"/>
                <a:ea typeface="ＭＳ Ｐゴシック"/>
                <a:cs typeface="Arial"/>
              </a:rPr>
              <a:t>Böyle bir işbirliği olmaksızın </a:t>
            </a:r>
            <a:r>
              <a:rPr lang="tr-TR" sz="2200" dirty="0">
                <a:latin typeface="Arial"/>
                <a:ea typeface="ＭＳ Ｐゴシック"/>
                <a:cs typeface="Arial"/>
              </a:rPr>
              <a:t>soruşturmaların başarısız olması muhtemeldir</a:t>
            </a:r>
          </a:p>
        </p:txBody>
      </p:sp>
    </p:spTree>
    <p:extLst>
      <p:ext uri="{BB962C8B-B14F-4D97-AF65-F5344CB8AC3E}">
        <p14:creationId xmlns:p14="http://schemas.microsoft.com/office/powerpoint/2010/main" val="406692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a:t>Özel sektör işbirliği</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661404" y="899240"/>
            <a:ext cx="7192797" cy="5601533"/>
          </a:xfrm>
          <a:prstGeom prst="rect">
            <a:avLst/>
          </a:prstGeom>
        </p:spPr>
        <p:txBody>
          <a:bodyPr wrap="square" lIns="91440" tIns="45720" rIns="91440" bIns="45720" anchor="t">
            <a:spAutoFit/>
          </a:bodyPr>
          <a:lstStyle/>
          <a:p>
            <a:pPr marL="1509395" indent="-342900">
              <a:buFont typeface="Wingdings" pitchFamily="2" charset="2"/>
              <a:buChar char="Ø"/>
            </a:pPr>
            <a:r>
              <a:rPr lang="tr-TR" altLang="en-US" sz="2200" b="1" dirty="0">
                <a:latin typeface="Arial"/>
                <a:ea typeface="Verdana"/>
                <a:cs typeface="Arial"/>
              </a:rPr>
              <a:t>Olumlu yönler</a:t>
            </a:r>
            <a:r>
              <a:rPr lang="tr-TR" altLang="en-US" sz="2200" dirty="0">
                <a:latin typeface="Arial"/>
                <a:ea typeface="Verdana"/>
                <a:cs typeface="Arial"/>
              </a:rPr>
              <a:t>:</a:t>
            </a:r>
          </a:p>
          <a:p>
            <a:pPr marL="1509395" indent="-342900" algn="just">
              <a:buFont typeface="Arial" panose="020B0604020202020204" pitchFamily="34" charset="0"/>
              <a:buChar char="•"/>
            </a:pPr>
            <a:r>
              <a:rPr lang="tr-TR" b="1" dirty="0">
                <a:latin typeface="Arial"/>
                <a:ea typeface="ＭＳ Ｐゴシック"/>
                <a:cs typeface="Arial"/>
              </a:rPr>
              <a:t>Yabancı yargı yetkisi içerisindeki internet hizmet sağlayıcıları (ISP) ile doğrudan işbirliği</a:t>
            </a:r>
            <a:r>
              <a:rPr lang="tr-TR" dirty="0">
                <a:latin typeface="Arial"/>
                <a:ea typeface="ＭＳ Ｐゴシック"/>
                <a:cs typeface="Arial"/>
              </a:rPr>
              <a:t> devletler arasında yaygın bir uygulamadır ve ISP'nin ilgili ülkede temsilciliği olmadığı hallerde de uygulanır,</a:t>
            </a:r>
            <a:endParaRPr lang="tr-TR" b="1" dirty="0">
              <a:latin typeface="Arial"/>
              <a:ea typeface="ＭＳ Ｐゴシック"/>
              <a:cs typeface="Arial"/>
            </a:endParaRPr>
          </a:p>
          <a:p>
            <a:pPr marL="1509395" indent="-342900" algn="just">
              <a:buFont typeface="Arial" panose="020B0604020202020204" pitchFamily="34" charset="0"/>
              <a:buChar char="•"/>
            </a:pPr>
            <a:r>
              <a:rPr lang="tr-TR" dirty="0">
                <a:latin typeface="Arial"/>
                <a:ea typeface="ＭＳ Ｐゴシック"/>
                <a:cs typeface="Arial"/>
              </a:rPr>
              <a:t>Bazı kolluk teşkilatları yabancı ISP'lerle anlaşma yapmıştır,</a:t>
            </a:r>
            <a:endParaRPr lang="tr-TR" dirty="0">
              <a:cs typeface="Arial"/>
            </a:endParaRPr>
          </a:p>
          <a:p>
            <a:pPr marL="1509395" indent="-342900" algn="just">
              <a:buFont typeface="Arial" panose="020B0604020202020204" pitchFamily="34" charset="0"/>
              <a:buChar char="•"/>
            </a:pPr>
            <a:r>
              <a:rPr lang="tr-TR" dirty="0">
                <a:latin typeface="Arial"/>
                <a:ea typeface="ＭＳ Ｐゴシック"/>
                <a:cs typeface="Arial"/>
              </a:rPr>
              <a:t>Devletlerin deneyimi, talebin 'hukuka uygunluğu' gibi bazı koşullara tabi olarak ISP'lerin olumlu cevap verdiğini göstermiştir (ABD sağlayıcıları abone verilerini ve trafik verilerini paylaşmaktadır).</a:t>
            </a:r>
          </a:p>
          <a:p>
            <a:pPr marL="1623695" indent="-457200" algn="just">
              <a:buFont typeface="Wingdings" pitchFamily="2" charset="2"/>
              <a:buChar char="ü"/>
            </a:pPr>
            <a:endParaRPr lang="tr-TR" altLang="en-US" sz="2200" dirty="0">
              <a:ea typeface="Verdana" panose="020B0604030504040204" pitchFamily="34" charset="0"/>
              <a:cs typeface="Arial" panose="020B0604020202020204" pitchFamily="34" charset="0"/>
            </a:endParaRPr>
          </a:p>
          <a:p>
            <a:pPr marL="1509395" indent="-342900" algn="just">
              <a:buFont typeface="Wingdings" pitchFamily="2" charset="2"/>
              <a:buChar char="Ø"/>
            </a:pPr>
            <a:r>
              <a:rPr lang="tr-TR" altLang="en-US" sz="2200" b="1" dirty="0">
                <a:latin typeface="Arial"/>
                <a:ea typeface="Verdana"/>
                <a:cs typeface="Arial"/>
              </a:rPr>
              <a:t>Olumsuz yönler:</a:t>
            </a:r>
            <a:endParaRPr lang="tr-TR" altLang="en-US" sz="2200" dirty="0">
              <a:latin typeface="Arial"/>
              <a:ea typeface="Verdana"/>
              <a:cs typeface="Arial"/>
            </a:endParaRPr>
          </a:p>
          <a:p>
            <a:pPr marL="1509395" indent="-342900" algn="just">
              <a:buFont typeface="Arial" panose="020B0604020202020204" pitchFamily="34" charset="0"/>
              <a:buChar char="•"/>
            </a:pPr>
            <a:r>
              <a:rPr lang="tr-TR" altLang="en-US" dirty="0">
                <a:latin typeface="Arial"/>
                <a:ea typeface="Verdana"/>
                <a:cs typeface="Arial"/>
              </a:rPr>
              <a:t>gönüllü işbirliği reddedilebilir ve karşılıklı adli yardımlaşma prosedürü zorunlu olabilir</a:t>
            </a:r>
          </a:p>
          <a:p>
            <a:pPr marL="1509395" indent="-342900" algn="just">
              <a:buFont typeface="Arial" panose="020B0604020202020204" pitchFamily="34" charset="0"/>
              <a:buChar char="•"/>
            </a:pPr>
            <a:r>
              <a:rPr lang="tr-TR" altLang="en-US" dirty="0">
                <a:latin typeface="Arial"/>
                <a:ea typeface="Verdana"/>
                <a:cs typeface="Arial"/>
              </a:rPr>
              <a:t>bazı ISP'lerin mevcut prosedürleri uyarınca acil taleplere cevap verilmekte ancak bu bilgiler bazen delil olarak kullanılamamaktadır</a:t>
            </a:r>
          </a:p>
          <a:p>
            <a:pPr marL="1509395" indent="-342900">
              <a:buFont typeface="Wingdings" pitchFamily="2" charset="2"/>
              <a:buChar char="ü"/>
            </a:pPr>
            <a:endParaRPr lang="tr-TR" altLang="en-US" sz="2200" dirty="0">
              <a:ea typeface="Verdana" panose="020B060403050404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EC3FD27-8D15-409D-8613-F93965B87508}"/>
              </a:ext>
            </a:extLst>
          </p:cNvPr>
          <p:cNvPicPr>
            <a:picLocks noChangeAspect="1"/>
          </p:cNvPicPr>
          <p:nvPr/>
        </p:nvPicPr>
        <p:blipFill>
          <a:blip r:embed="rId4"/>
          <a:stretch>
            <a:fillRect/>
          </a:stretch>
        </p:blipFill>
        <p:spPr>
          <a:xfrm>
            <a:off x="6530718" y="3136737"/>
            <a:ext cx="2522482" cy="1078587"/>
          </a:xfrm>
          <a:prstGeom prst="rect">
            <a:avLst/>
          </a:prstGeom>
        </p:spPr>
      </p:pic>
    </p:spTree>
    <p:extLst>
      <p:ext uri="{BB962C8B-B14F-4D97-AF65-F5344CB8AC3E}">
        <p14:creationId xmlns:p14="http://schemas.microsoft.com/office/powerpoint/2010/main" val="39265552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t>Budapeşte Sözleşmesi ve Uluslararası İşbirliği </a:t>
            </a:r>
            <a:endParaRPr lang="tr-TR" sz="3200">
              <a:ea typeface="+mn-lt"/>
              <a:cs typeface="+mn-lt"/>
            </a:endParaRPr>
          </a:p>
          <a:p>
            <a:pPr algn="r"/>
            <a:r>
              <a:rPr lang="tr-TR" sz="3200" b="1"/>
              <a:t>Araçları ile ilgili Hatırlatmalar</a:t>
            </a:r>
            <a:endParaRPr lang="tr-TR" sz="3200">
              <a:ea typeface="+mn-lt"/>
              <a:cs typeface="+mn-lt"/>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18267006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Adli Personel için Uluslararası İşbirliğine İlişkin Uzmanlık </a:t>
            </a:r>
            <a:r>
              <a:rPr lang="tr-TR" sz="3200" b="1" dirty="0" smtClean="0"/>
              <a:t>Eğitimi</a:t>
            </a:r>
            <a:endParaRPr lang="en-GB" sz="3200" dirty="0">
              <a:ea typeface="+mn-lt"/>
              <a:cs typeface="+mn-lt"/>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2751522"/>
          </a:xfrm>
          <a:prstGeom prst="rect">
            <a:avLst/>
          </a:prstGeom>
        </p:spPr>
        <p:txBody>
          <a:bodyPr wrap="square" lIns="91440" tIns="45720" rIns="91440" bIns="45720" anchor="t">
            <a:spAutoFit/>
          </a:bodyPr>
          <a:lstStyle/>
          <a:p>
            <a:pPr algn="ctr">
              <a:lnSpc>
                <a:spcPct val="80000"/>
              </a:lnSpc>
            </a:pPr>
            <a:r>
              <a:rPr lang="en-GB" sz="3200" b="1">
                <a:latin typeface="Arial"/>
                <a:ea typeface="ＭＳ Ｐゴシック"/>
              </a:rPr>
              <a:t>Beşinci Bölüm</a:t>
            </a:r>
            <a:endParaRPr lang="en-US"/>
          </a:p>
          <a:p>
            <a:endParaRPr lang="tr-TR" sz="3200" i="1" dirty="0">
              <a:latin typeface="Arial"/>
              <a:ea typeface="ＭＳ Ｐゴシック"/>
              <a:cs typeface="Arial"/>
            </a:endParaRPr>
          </a:p>
          <a:p>
            <a:pPr algn="ctr"/>
            <a:r>
              <a:rPr lang="tr-TR" sz="3200" b="1">
                <a:latin typeface="Arial"/>
                <a:ea typeface="ＭＳ Ｐゴシック"/>
                <a:cs typeface="Arial"/>
              </a:rPr>
              <a:t>Uluslararası siber suç soruşturmalarına ilişkin uygulama sorunları - vaka çalışması</a:t>
            </a:r>
            <a:endParaRPr lang="en-GB" sz="3200" b="1">
              <a:latin typeface="Arial"/>
              <a:ea typeface="ＭＳ Ｐゴシック"/>
              <a:cs typeface="Arial"/>
            </a:endParaRPr>
          </a:p>
          <a:p>
            <a:pPr algn="ctr">
              <a:lnSpc>
                <a:spcPct val="80000"/>
              </a:lnSpc>
            </a:pPr>
            <a:endParaRPr lang="en-GB" sz="3200" b="1" dirty="0">
              <a:latin typeface="Arial"/>
              <a:ea typeface="ＭＳ Ｐゴシック"/>
              <a:cs typeface="Arial"/>
            </a:endParaRPr>
          </a:p>
          <a:p>
            <a:pPr algn="ctr">
              <a:lnSpc>
                <a:spcPct val="80000"/>
              </a:lnSpc>
            </a:pPr>
            <a:endParaRPr lang="en-GB" sz="3200" b="1"/>
          </a:p>
        </p:txBody>
      </p:sp>
    </p:spTree>
    <p:extLst>
      <p:ext uri="{BB962C8B-B14F-4D97-AF65-F5344CB8AC3E}">
        <p14:creationId xmlns:p14="http://schemas.microsoft.com/office/powerpoint/2010/main" val="41130707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a:t>Vaka çalışması</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562579" y="1370740"/>
            <a:ext cx="6018842" cy="461665"/>
          </a:xfrm>
          <a:prstGeom prst="rect">
            <a:avLst/>
          </a:prstGeom>
        </p:spPr>
        <p:txBody>
          <a:bodyPr wrap="square" lIns="91440" tIns="45720" rIns="91440" bIns="45720" anchor="t">
            <a:spAutoFit/>
          </a:bodyPr>
          <a:lstStyle/>
          <a:p>
            <a:pPr marL="1166495"/>
            <a:r>
              <a:rPr lang="tr-TR" sz="2400" b="1">
                <a:latin typeface="Arial"/>
                <a:ea typeface="ＭＳ Ｐゴシック"/>
                <a:cs typeface="Arial"/>
              </a:rPr>
              <a:t>“İsviçre Bağlantısı Vakası”</a:t>
            </a:r>
            <a:endParaRPr lang="tr-TR" altLang="en-US" sz="220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66BF27A-2AAB-E04A-B095-C987B57F8CB2}"/>
              </a:ext>
            </a:extLst>
          </p:cNvPr>
          <p:cNvSpPr/>
          <p:nvPr/>
        </p:nvSpPr>
        <p:spPr>
          <a:xfrm>
            <a:off x="464234" y="2056686"/>
            <a:ext cx="8201464" cy="4124206"/>
          </a:xfrm>
          <a:prstGeom prst="rect">
            <a:avLst/>
          </a:prstGeom>
        </p:spPr>
        <p:txBody>
          <a:bodyPr wrap="square" lIns="91440" tIns="45720" rIns="91440" bIns="45720" anchor="t">
            <a:spAutoFit/>
          </a:bodyPr>
          <a:lstStyle/>
          <a:p>
            <a:pPr algn="just"/>
            <a:r>
              <a:rPr lang="tr-TR" sz="2400" dirty="0">
                <a:latin typeface="Calibri" panose="020F0502020204030204" pitchFamily="34" charset="0"/>
                <a:ea typeface="Calibri" panose="020F0502020204030204" pitchFamily="34" charset="0"/>
                <a:cs typeface="Times New Roman" panose="02020603050405020304" pitchFamily="18" charset="0"/>
              </a:rPr>
              <a:t>İsviçre’nin Lozan kentinde yaşayan bir Togo uyruklu kişi olan </a:t>
            </a:r>
            <a:r>
              <a:rPr lang="tr-TR" sz="2400" b="1" dirty="0" err="1">
                <a:latin typeface="Calibri" panose="020F0502020204030204" pitchFamily="34" charset="0"/>
                <a:ea typeface="Calibri" panose="020F0502020204030204" pitchFamily="34" charset="0"/>
                <a:cs typeface="Times New Roman" panose="02020603050405020304" pitchFamily="18" charset="0"/>
              </a:rPr>
              <a:t>Kwami</a:t>
            </a:r>
            <a:r>
              <a:rPr lang="tr-TR" sz="2400" b="1" dirty="0">
                <a:latin typeface="Calibri" panose="020F0502020204030204" pitchFamily="34" charset="0"/>
                <a:ea typeface="Calibri" panose="020F0502020204030204" pitchFamily="34" charset="0"/>
                <a:cs typeface="Times New Roman" panose="02020603050405020304" pitchFamily="18" charset="0"/>
              </a:rPr>
              <a:t> </a:t>
            </a:r>
            <a:r>
              <a:rPr lang="tr-TR" sz="2400" b="1" dirty="0" err="1">
                <a:latin typeface="Calibri" panose="020F0502020204030204" pitchFamily="34" charset="0"/>
                <a:ea typeface="Calibri" panose="020F0502020204030204" pitchFamily="34" charset="0"/>
                <a:cs typeface="Times New Roman" panose="02020603050405020304" pitchFamily="18" charset="0"/>
              </a:rPr>
              <a:t>Fiavi</a:t>
            </a:r>
            <a:r>
              <a:rPr lang="tr-TR" sz="2400" b="1" dirty="0">
                <a:latin typeface="Calibri" panose="020F0502020204030204" pitchFamily="34" charset="0"/>
                <a:ea typeface="Calibri" panose="020F0502020204030204" pitchFamily="34" charset="0"/>
                <a:cs typeface="Times New Roman" panose="02020603050405020304" pitchFamily="18" charset="0"/>
              </a:rPr>
              <a:t> </a:t>
            </a:r>
            <a:r>
              <a:rPr lang="tr-TR" sz="2400" b="1" dirty="0" err="1">
                <a:latin typeface="Calibri" panose="020F0502020204030204" pitchFamily="34" charset="0"/>
                <a:ea typeface="Calibri" panose="020F0502020204030204" pitchFamily="34" charset="0"/>
                <a:cs typeface="Times New Roman" panose="02020603050405020304" pitchFamily="18" charset="0"/>
              </a:rPr>
              <a:t>Kalepe</a:t>
            </a:r>
            <a:r>
              <a:rPr lang="tr-TR" sz="2400" dirty="0">
                <a:latin typeface="Calibri" panose="020F0502020204030204" pitchFamily="34" charset="0"/>
                <a:ea typeface="Calibri" panose="020F0502020204030204" pitchFamily="34" charset="0"/>
                <a:cs typeface="Times New Roman" panose="02020603050405020304" pitchFamily="18" charset="0"/>
              </a:rPr>
              <a:t>, Fransa’da yaşadığını ve gayrimenkullere yatırım yapmak istediğini belirten </a:t>
            </a:r>
            <a:r>
              <a:rPr lang="tr-TR" sz="2400" b="1" dirty="0" err="1">
                <a:latin typeface="Calibri" panose="020F0502020204030204" pitchFamily="34" charset="0"/>
                <a:ea typeface="Calibri" panose="020F0502020204030204" pitchFamily="34" charset="0"/>
                <a:cs typeface="Times New Roman" panose="02020603050405020304" pitchFamily="18" charset="0"/>
              </a:rPr>
              <a:t>Chukwuemeka</a:t>
            </a:r>
            <a:r>
              <a:rPr lang="tr-TR" sz="2400" b="1" dirty="0">
                <a:latin typeface="Calibri" panose="020F0502020204030204" pitchFamily="34" charset="0"/>
                <a:ea typeface="Calibri" panose="020F0502020204030204" pitchFamily="34" charset="0"/>
                <a:cs typeface="Times New Roman" panose="02020603050405020304" pitchFamily="18" charset="0"/>
              </a:rPr>
              <a:t> </a:t>
            </a:r>
            <a:r>
              <a:rPr lang="tr-TR" sz="2400" b="1" dirty="0" err="1">
                <a:latin typeface="Calibri" panose="020F0502020204030204" pitchFamily="34" charset="0"/>
                <a:ea typeface="Calibri" panose="020F0502020204030204" pitchFamily="34" charset="0"/>
                <a:cs typeface="Times New Roman" panose="02020603050405020304" pitchFamily="18" charset="0"/>
              </a:rPr>
              <a:t>Danwole’</a:t>
            </a:r>
            <a:r>
              <a:rPr lang="tr-TR" sz="2400" dirty="0" err="1">
                <a:latin typeface="Calibri" panose="020F0502020204030204" pitchFamily="34" charset="0"/>
                <a:ea typeface="Calibri" panose="020F0502020204030204" pitchFamily="34" charset="0"/>
                <a:cs typeface="Times New Roman" panose="02020603050405020304" pitchFamily="18" charset="0"/>
              </a:rPr>
              <a:t>un</a:t>
            </a:r>
            <a:r>
              <a:rPr lang="tr-TR" sz="2400" b="1" dirty="0">
                <a:latin typeface="Calibri" panose="020F0502020204030204" pitchFamily="34" charset="0"/>
                <a:ea typeface="Calibri" panose="020F0502020204030204" pitchFamily="34" charset="0"/>
                <a:cs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talebi üzerine kendi adına pek çok banka hesabı açmıştır. </a:t>
            </a:r>
            <a:r>
              <a:rPr lang="tr-TR" sz="2400" b="1" dirty="0" err="1">
                <a:latin typeface="Calibri" panose="020F0502020204030204" pitchFamily="34" charset="0"/>
                <a:ea typeface="Calibri" panose="020F0502020204030204" pitchFamily="34" charset="0"/>
                <a:cs typeface="Times New Roman" panose="02020603050405020304" pitchFamily="18" charset="0"/>
              </a:rPr>
              <a:t>Kalepe</a:t>
            </a:r>
            <a:r>
              <a:rPr lang="tr-TR" sz="2400" b="1" dirty="0">
                <a:latin typeface="Calibri" panose="020F0502020204030204" pitchFamily="34" charset="0"/>
                <a:ea typeface="Calibri" panose="020F0502020204030204" pitchFamily="34" charset="0"/>
                <a:cs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bu amaçla İsviçre’deki dokuz bankada hesap </a:t>
            </a:r>
            <a:r>
              <a:rPr lang="tr-TR" sz="2400" dirty="0" smtClean="0">
                <a:latin typeface="Calibri" panose="020F0502020204030204" pitchFamily="34" charset="0"/>
                <a:ea typeface="Calibri" panose="020F0502020204030204" pitchFamily="34" charset="0"/>
                <a:cs typeface="Times New Roman" panose="02020603050405020304" pitchFamily="18" charset="0"/>
              </a:rPr>
              <a:t>açmıştır</a:t>
            </a:r>
            <a:r>
              <a:rPr lang="tr-TR" sz="2200" dirty="0" smtClean="0">
                <a:latin typeface="Arial"/>
                <a:ea typeface="ＭＳ Ｐゴシック"/>
                <a:cs typeface="Arial"/>
              </a:rPr>
              <a:t>.</a:t>
            </a:r>
            <a:endParaRPr lang="tr-TR" sz="2200" dirty="0">
              <a:cs typeface="Arial"/>
            </a:endParaRPr>
          </a:p>
          <a:p>
            <a:pPr algn="just"/>
            <a:endParaRPr lang="tr-TR" sz="2200" dirty="0">
              <a:cs typeface="Arial"/>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15 Mart 2010 ile 30 Ağustos 2010 tarihleri arasında bu hesaplara yurtdışından 350,000 İsviçre Frangı (CHF) aktarılmıştır. </a:t>
            </a:r>
            <a:r>
              <a:rPr lang="tr-TR" sz="2400" b="1" dirty="0" err="1">
                <a:latin typeface="Calibri" panose="020F0502020204030204" pitchFamily="34" charset="0"/>
                <a:ea typeface="Calibri" panose="020F0502020204030204" pitchFamily="34" charset="0"/>
                <a:cs typeface="Times New Roman" panose="02020603050405020304" pitchFamily="18" charset="0"/>
              </a:rPr>
              <a:t>Danwole’</a:t>
            </a:r>
            <a:r>
              <a:rPr lang="tr-TR" sz="2400" dirty="0" err="1">
                <a:latin typeface="Calibri" panose="020F0502020204030204" pitchFamily="34" charset="0"/>
                <a:ea typeface="Calibri" panose="020F0502020204030204" pitchFamily="34" charset="0"/>
                <a:cs typeface="Times New Roman" panose="02020603050405020304" pitchFamily="18" charset="0"/>
              </a:rPr>
              <a:t>un</a:t>
            </a:r>
            <a:r>
              <a:rPr lang="tr-TR" sz="2400" b="1" dirty="0">
                <a:latin typeface="Calibri" panose="020F0502020204030204" pitchFamily="34" charset="0"/>
                <a:ea typeface="Calibri" panose="020F0502020204030204" pitchFamily="34" charset="0"/>
                <a:cs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talimatları üzerine </a:t>
            </a:r>
            <a:r>
              <a:rPr lang="tr-TR" sz="2400" b="1" dirty="0" err="1">
                <a:latin typeface="Calibri" panose="020F0502020204030204" pitchFamily="34" charset="0"/>
                <a:ea typeface="Calibri" panose="020F0502020204030204" pitchFamily="34" charset="0"/>
                <a:cs typeface="Times New Roman" panose="02020603050405020304" pitchFamily="18" charset="0"/>
              </a:rPr>
              <a:t>Kalepe</a:t>
            </a:r>
            <a:r>
              <a:rPr lang="tr-TR" sz="2400" b="1" dirty="0">
                <a:latin typeface="Calibri" panose="020F0502020204030204" pitchFamily="34" charset="0"/>
                <a:ea typeface="Calibri" panose="020F0502020204030204" pitchFamily="34" charset="0"/>
                <a:cs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henüz belirlenmeyen bir miktarı kendisine komisyon olarak aldıktan sonra</a:t>
            </a:r>
            <a:r>
              <a:rPr lang="tr-TR" sz="2400" b="1" dirty="0">
                <a:latin typeface="Calibri" panose="020F0502020204030204" pitchFamily="34" charset="0"/>
                <a:ea typeface="Calibri" panose="020F0502020204030204" pitchFamily="34" charset="0"/>
                <a:cs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paranın tamamını çabucak çekmiş ve </a:t>
            </a:r>
            <a:r>
              <a:rPr lang="tr-TR" sz="2400" b="1" dirty="0" err="1">
                <a:latin typeface="Calibri" panose="020F0502020204030204" pitchFamily="34" charset="0"/>
                <a:ea typeface="Calibri" panose="020F0502020204030204" pitchFamily="34" charset="0"/>
                <a:cs typeface="Times New Roman" panose="02020603050405020304" pitchFamily="18" charset="0"/>
              </a:rPr>
              <a:t>Danwole’</a:t>
            </a:r>
            <a:r>
              <a:rPr lang="tr-TR" sz="2400" dirty="0" err="1">
                <a:latin typeface="Calibri" panose="020F0502020204030204" pitchFamily="34" charset="0"/>
                <a:ea typeface="Calibri" panose="020F0502020204030204" pitchFamily="34" charset="0"/>
                <a:cs typeface="Times New Roman" panose="02020603050405020304" pitchFamily="18" charset="0"/>
              </a:rPr>
              <a:t>a</a:t>
            </a:r>
            <a:r>
              <a:rPr lang="tr-TR" sz="2400" b="1" dirty="0">
                <a:latin typeface="Calibri" panose="020F0502020204030204" pitchFamily="34" charset="0"/>
                <a:ea typeface="Calibri" panose="020F0502020204030204" pitchFamily="34" charset="0"/>
                <a:cs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teslim </a:t>
            </a:r>
            <a:r>
              <a:rPr lang="tr-TR" sz="2400" dirty="0" smtClean="0">
                <a:latin typeface="Calibri" panose="020F0502020204030204" pitchFamily="34" charset="0"/>
                <a:ea typeface="Calibri" panose="020F0502020204030204" pitchFamily="34" charset="0"/>
                <a:cs typeface="Times New Roman" panose="02020603050405020304" pitchFamily="18" charset="0"/>
              </a:rPr>
              <a:t>etmiştir. </a:t>
            </a:r>
            <a:endParaRPr lang="tr-TR" sz="2200" dirty="0">
              <a:cs typeface="Arial"/>
            </a:endParaRPr>
          </a:p>
        </p:txBody>
      </p:sp>
    </p:spTree>
    <p:extLst>
      <p:ext uri="{BB962C8B-B14F-4D97-AF65-F5344CB8AC3E}">
        <p14:creationId xmlns:p14="http://schemas.microsoft.com/office/powerpoint/2010/main" val="9372064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Vaka çalışması</a:t>
            </a:r>
            <a:endParaRPr lang="en-GB" sz="3200">
              <a:ea typeface="+mn-lt"/>
              <a:cs typeface="+mn-lt"/>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562579" y="1162973"/>
            <a:ext cx="6018842" cy="830997"/>
          </a:xfrm>
          <a:prstGeom prst="rect">
            <a:avLst/>
          </a:prstGeom>
        </p:spPr>
        <p:txBody>
          <a:bodyPr wrap="square" lIns="91440" tIns="45720" rIns="91440" bIns="45720" anchor="t">
            <a:spAutoFit/>
          </a:bodyPr>
          <a:lstStyle/>
          <a:p>
            <a:pPr algn="ctr"/>
            <a:r>
              <a:rPr lang="tr-TR" sz="2400" b="1">
                <a:latin typeface="Arial"/>
                <a:cs typeface="Arial"/>
              </a:rPr>
              <a:t>“İsviçre Bağlantısı Vakası”</a:t>
            </a:r>
            <a:endParaRPr lang="tr-TR" sz="2400">
              <a:latin typeface="Arial"/>
              <a:cs typeface="Arial"/>
            </a:endParaRPr>
          </a:p>
          <a:p>
            <a:pPr marL="1166495" algn="ctr"/>
            <a:endParaRPr lang="en-GB" sz="2400" b="1" dirty="0">
              <a:ea typeface="ＭＳ Ｐゴシック"/>
              <a:cs typeface="Arial" panose="020B0604020202020204" pitchFamily="34" charset="0"/>
            </a:endParaRPr>
          </a:p>
        </p:txBody>
      </p:sp>
      <p:sp>
        <p:nvSpPr>
          <p:cNvPr id="5" name="Rectangle 4">
            <a:extLst>
              <a:ext uri="{FF2B5EF4-FFF2-40B4-BE49-F238E27FC236}">
                <a16:creationId xmlns:a16="http://schemas.microsoft.com/office/drawing/2014/main" id="{F66BF27A-2AAB-E04A-B095-C987B57F8CB2}"/>
              </a:ext>
            </a:extLst>
          </p:cNvPr>
          <p:cNvSpPr/>
          <p:nvPr/>
        </p:nvSpPr>
        <p:spPr>
          <a:xfrm>
            <a:off x="471268" y="1723149"/>
            <a:ext cx="8201464" cy="4493538"/>
          </a:xfrm>
          <a:prstGeom prst="rect">
            <a:avLst/>
          </a:prstGeom>
        </p:spPr>
        <p:txBody>
          <a:bodyPr wrap="square" lIns="91440" tIns="45720" rIns="91440" bIns="45720" anchor="t">
            <a:spAutoFit/>
          </a:bodyPr>
          <a:lstStyle/>
          <a:p>
            <a:pPr algn="just"/>
            <a:r>
              <a:rPr lang="tr-TR" sz="2200" b="1" dirty="0" err="1" smtClean="0"/>
              <a:t>Danwole</a:t>
            </a:r>
            <a:r>
              <a:rPr lang="tr-TR" sz="2200" b="1" dirty="0" smtClean="0"/>
              <a:t> </a:t>
            </a:r>
            <a:r>
              <a:rPr lang="tr-TR" sz="2200" dirty="0"/>
              <a:t>ayrıca Cenevre’de yaşayan Haitili kız arkadaşı </a:t>
            </a:r>
            <a:r>
              <a:rPr lang="tr-TR" sz="2200" b="1" dirty="0"/>
              <a:t>Marie-</a:t>
            </a:r>
            <a:r>
              <a:rPr lang="tr-TR" sz="2200" b="1" dirty="0" err="1"/>
              <a:t>Jocelyne</a:t>
            </a:r>
            <a:r>
              <a:rPr lang="tr-TR" sz="2200" b="1" dirty="0"/>
              <a:t> </a:t>
            </a:r>
            <a:r>
              <a:rPr lang="tr-TR" sz="2200" b="1" dirty="0" err="1"/>
              <a:t>Guirand’</a:t>
            </a:r>
            <a:r>
              <a:rPr lang="tr-TR" sz="2200" dirty="0" err="1"/>
              <a:t>ı</a:t>
            </a:r>
            <a:r>
              <a:rPr lang="tr-TR" sz="2200" dirty="0"/>
              <a:t> da kendisi adına para toplamak amacıyla banka hesapları açmaya ikna etmiştir. Aralık 2010 tarihi itibariyle, Virgin Adaları’ndaki iki denizaşırı şirketten </a:t>
            </a:r>
            <a:r>
              <a:rPr lang="tr-TR" sz="2200" b="1" dirty="0" err="1"/>
              <a:t>Guirand</a:t>
            </a:r>
            <a:r>
              <a:rPr lang="tr-TR" sz="2200" b="1" dirty="0"/>
              <a:t> </a:t>
            </a:r>
            <a:r>
              <a:rPr lang="tr-TR" sz="2200" dirty="0"/>
              <a:t>adına 024-872255.40C numaralı hesaba 13,745.58 İsviçre Frangı ve 12,600 İsviçre Frangı yatırılmıştır. </a:t>
            </a:r>
            <a:endParaRPr lang="en-US" sz="2200" dirty="0"/>
          </a:p>
          <a:p>
            <a:pPr algn="just"/>
            <a:endParaRPr lang="tr-TR" sz="2200" dirty="0">
              <a:cs typeface="Arial"/>
            </a:endParaRPr>
          </a:p>
          <a:p>
            <a:pPr algn="just"/>
            <a:r>
              <a:rPr lang="tr-TR" sz="2200" dirty="0"/>
              <a:t>9 ve 15 Aralık 2010 tarihleri arasında </a:t>
            </a:r>
            <a:r>
              <a:rPr lang="tr-TR" sz="2200" b="1" dirty="0" err="1"/>
              <a:t>Guirand</a:t>
            </a:r>
            <a:r>
              <a:rPr lang="tr-TR" sz="2200" b="1" dirty="0"/>
              <a:t>, </a:t>
            </a:r>
            <a:r>
              <a:rPr lang="tr-TR" sz="2200" b="1" dirty="0" err="1"/>
              <a:t>Danwole</a:t>
            </a:r>
            <a:r>
              <a:rPr lang="tr-TR" sz="2200" dirty="0" err="1"/>
              <a:t>'un</a:t>
            </a:r>
            <a:r>
              <a:rPr lang="tr-TR" sz="2200" dirty="0"/>
              <a:t> talimatıyla bu hesaptan tüm parayı çekmiştir.  </a:t>
            </a:r>
            <a:endParaRPr lang="en-US" sz="2200" dirty="0"/>
          </a:p>
          <a:p>
            <a:pPr algn="just"/>
            <a:endParaRPr lang="tr-TR" sz="2200" dirty="0">
              <a:cs typeface="Arial"/>
            </a:endParaRPr>
          </a:p>
          <a:p>
            <a:pPr algn="just"/>
            <a:r>
              <a:rPr lang="tr-TR" sz="2200" dirty="0"/>
              <a:t>2009’un sonundan 2011’in başına kadar </a:t>
            </a:r>
            <a:r>
              <a:rPr lang="tr-TR" sz="2200" b="1" dirty="0" err="1"/>
              <a:t>Danwole</a:t>
            </a:r>
            <a:r>
              <a:rPr lang="tr-TR" sz="2200" b="1" dirty="0"/>
              <a:t>, </a:t>
            </a:r>
            <a:r>
              <a:rPr lang="tr-TR" sz="2200" dirty="0"/>
              <a:t>birçok kişiyi ve şirketi </a:t>
            </a:r>
            <a:r>
              <a:rPr lang="tr-TR" sz="2200" b="1" dirty="0" err="1"/>
              <a:t>Kalepe</a:t>
            </a:r>
            <a:r>
              <a:rPr lang="tr-TR" sz="2200" b="1" dirty="0"/>
              <a:t> </a:t>
            </a:r>
            <a:r>
              <a:rPr lang="tr-TR" sz="2200" dirty="0"/>
              <a:t>ve </a:t>
            </a:r>
            <a:r>
              <a:rPr lang="tr-TR" sz="2200" b="1" dirty="0" err="1"/>
              <a:t>Guirand</a:t>
            </a:r>
            <a:r>
              <a:rPr lang="tr-TR" sz="2200" b="1" dirty="0"/>
              <a:t> </a:t>
            </a:r>
            <a:r>
              <a:rPr lang="tr-TR" sz="2200" dirty="0"/>
              <a:t>tarafından açılan hesaplara yüksek miktarlarda para aktarmaya ikna etmiştir. </a:t>
            </a:r>
            <a:endParaRPr lang="en-US" sz="2200" dirty="0"/>
          </a:p>
        </p:txBody>
      </p:sp>
    </p:spTree>
    <p:extLst>
      <p:ext uri="{BB962C8B-B14F-4D97-AF65-F5344CB8AC3E}">
        <p14:creationId xmlns:p14="http://schemas.microsoft.com/office/powerpoint/2010/main" val="64872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Vaka çalışması</a:t>
            </a:r>
            <a:endParaRPr lang="en-GB" sz="3200">
              <a:ea typeface="+mn-lt"/>
              <a:cs typeface="+mn-lt"/>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562579" y="989546"/>
            <a:ext cx="6018842" cy="830997"/>
          </a:xfrm>
          <a:prstGeom prst="rect">
            <a:avLst/>
          </a:prstGeom>
        </p:spPr>
        <p:txBody>
          <a:bodyPr wrap="square" lIns="91440" tIns="45720" rIns="91440" bIns="45720" anchor="t">
            <a:spAutoFit/>
          </a:bodyPr>
          <a:lstStyle/>
          <a:p>
            <a:pPr algn="ctr"/>
            <a:r>
              <a:rPr lang="tr-TR" sz="2400" b="1">
                <a:latin typeface="Arial"/>
                <a:cs typeface="Arial"/>
              </a:rPr>
              <a:t>“İsviçre Bağlantısı Vakası”</a:t>
            </a:r>
            <a:endParaRPr lang="tr-TR" sz="2400">
              <a:latin typeface="Arial"/>
              <a:cs typeface="Arial"/>
            </a:endParaRPr>
          </a:p>
          <a:p>
            <a:pPr marL="1166495"/>
            <a:endParaRPr lang="en-GB" sz="2400" b="1" dirty="0">
              <a:ea typeface="ＭＳ Ｐゴシック"/>
              <a:cs typeface="Arial" panose="020B0604020202020204" pitchFamily="34" charset="0"/>
            </a:endParaRPr>
          </a:p>
        </p:txBody>
      </p:sp>
      <p:sp>
        <p:nvSpPr>
          <p:cNvPr id="5" name="Rectangle 4">
            <a:extLst>
              <a:ext uri="{FF2B5EF4-FFF2-40B4-BE49-F238E27FC236}">
                <a16:creationId xmlns:a16="http://schemas.microsoft.com/office/drawing/2014/main" id="{F66BF27A-2AAB-E04A-B095-C987B57F8CB2}"/>
              </a:ext>
            </a:extLst>
          </p:cNvPr>
          <p:cNvSpPr/>
          <p:nvPr/>
        </p:nvSpPr>
        <p:spPr>
          <a:xfrm>
            <a:off x="471268" y="1448192"/>
            <a:ext cx="8201464" cy="5170646"/>
          </a:xfrm>
          <a:prstGeom prst="rect">
            <a:avLst/>
          </a:prstGeom>
        </p:spPr>
        <p:txBody>
          <a:bodyPr wrap="square" lIns="91440" tIns="45720" rIns="91440" bIns="45720" anchor="t">
            <a:spAutoFit/>
          </a:bodyPr>
          <a:lstStyle/>
          <a:p>
            <a:pPr algn="just"/>
            <a:r>
              <a:rPr lang="tr-TR" sz="2200" b="1" dirty="0" err="1"/>
              <a:t>Danwole</a:t>
            </a:r>
            <a:r>
              <a:rPr lang="tr-TR" sz="2200" b="1" dirty="0"/>
              <a:t>, </a:t>
            </a:r>
            <a:r>
              <a:rPr lang="tr-TR" sz="2200" dirty="0"/>
              <a:t>bu kişilere parayı çekmelerini ve para aktarıcıları (para transfer hizmetleri) aracılığıyla Nijerya ve İspanya’da ikamet eden üçüncü şahıslara aktarmalarını söylemiştir. Ayrıca 2010 yılında </a:t>
            </a:r>
            <a:r>
              <a:rPr lang="tr-TR" sz="2200" b="1" dirty="0" err="1"/>
              <a:t>Danwole’</a:t>
            </a:r>
            <a:r>
              <a:rPr lang="tr-TR" sz="2200" dirty="0" err="1"/>
              <a:t>un</a:t>
            </a:r>
            <a:r>
              <a:rPr lang="tr-TR" sz="2200" b="1" dirty="0"/>
              <a:t> </a:t>
            </a:r>
            <a:r>
              <a:rPr lang="tr-TR" sz="2200" dirty="0"/>
              <a:t>İsviçre’den </a:t>
            </a:r>
            <a:r>
              <a:rPr lang="tr-TR" sz="2200" b="1" dirty="0"/>
              <a:t>Fransa’da yaşayan kız kardeşi </a:t>
            </a:r>
            <a:r>
              <a:rPr lang="tr-TR" sz="2200" b="1" dirty="0" err="1"/>
              <a:t>Uche</a:t>
            </a:r>
            <a:r>
              <a:rPr lang="tr-TR" sz="2200" b="1" dirty="0"/>
              <a:t> </a:t>
            </a:r>
            <a:r>
              <a:rPr lang="tr-TR" sz="2200" b="1" dirty="0" err="1"/>
              <a:t>Chiamaka</a:t>
            </a:r>
            <a:r>
              <a:rPr lang="tr-TR" sz="2200" b="1" dirty="0"/>
              <a:t> </a:t>
            </a:r>
            <a:r>
              <a:rPr lang="tr-TR" sz="2200" b="1" dirty="0" err="1"/>
              <a:t>Danwole</a:t>
            </a:r>
            <a:r>
              <a:rPr lang="tr-TR" sz="2200" b="1" dirty="0"/>
              <a:t> </a:t>
            </a:r>
            <a:r>
              <a:rPr lang="tr-TR" sz="2200" dirty="0"/>
              <a:t>ve </a:t>
            </a:r>
            <a:r>
              <a:rPr lang="tr-TR" sz="2200" b="1" dirty="0"/>
              <a:t>annesi </a:t>
            </a:r>
            <a:r>
              <a:rPr lang="tr-TR" sz="2200" b="1" dirty="0" err="1"/>
              <a:t>Egoamaka</a:t>
            </a:r>
            <a:r>
              <a:rPr lang="tr-TR" sz="2200" b="1" dirty="0"/>
              <a:t> </a:t>
            </a:r>
            <a:r>
              <a:rPr lang="tr-TR" sz="2200" b="1" dirty="0" err="1"/>
              <a:t>Danwole</a:t>
            </a:r>
            <a:r>
              <a:rPr lang="tr-TR" sz="2200" b="1" dirty="0"/>
              <a:t> </a:t>
            </a:r>
            <a:r>
              <a:rPr lang="tr-TR" sz="2200" dirty="0"/>
              <a:t>ve Nijerya’da yaşayan babası </a:t>
            </a:r>
            <a:r>
              <a:rPr lang="tr-TR" sz="2200" b="1" dirty="0"/>
              <a:t>Duke </a:t>
            </a:r>
            <a:r>
              <a:rPr lang="tr-TR" sz="2200" b="1" dirty="0" err="1"/>
              <a:t>Danwole’</a:t>
            </a:r>
            <a:r>
              <a:rPr lang="tr-TR" sz="2200" dirty="0" err="1"/>
              <a:t>a</a:t>
            </a:r>
            <a:r>
              <a:rPr lang="tr-TR" sz="2200" b="1" dirty="0"/>
              <a:t> </a:t>
            </a:r>
            <a:r>
              <a:rPr lang="tr-TR" sz="2200" dirty="0"/>
              <a:t>para transfer ettiği de öğrenilmiştir. </a:t>
            </a:r>
            <a:r>
              <a:rPr lang="tr-TR" sz="2200" dirty="0" smtClean="0">
                <a:latin typeface="Arial"/>
                <a:ea typeface="ＭＳ Ｐゴシック"/>
                <a:cs typeface="Arial"/>
              </a:rPr>
              <a:t> </a:t>
            </a:r>
            <a:endParaRPr lang="tr-TR" sz="2200" dirty="0">
              <a:latin typeface="Arial"/>
              <a:ea typeface="ＭＳ Ｐゴシック"/>
              <a:cs typeface="Arial"/>
            </a:endParaRPr>
          </a:p>
          <a:p>
            <a:pPr algn="just"/>
            <a:endParaRPr lang="tr-TR" sz="2200" dirty="0">
              <a:cs typeface="Arial"/>
            </a:endParaRPr>
          </a:p>
          <a:p>
            <a:pPr algn="just"/>
            <a:r>
              <a:rPr lang="tr-TR" sz="2200" b="1" dirty="0" err="1" smtClean="0"/>
              <a:t>Danwole</a:t>
            </a:r>
            <a:r>
              <a:rPr lang="tr-TR" sz="2200" b="1" dirty="0"/>
              <a:t>,</a:t>
            </a:r>
            <a:r>
              <a:rPr lang="tr-TR" sz="2200" dirty="0"/>
              <a:t> yardımcıları ve suç ortakları ile iletişim kurmak için “</a:t>
            </a:r>
            <a:r>
              <a:rPr lang="tr-TR" sz="2200" dirty="0" err="1"/>
              <a:t>Swiss</a:t>
            </a:r>
            <a:r>
              <a:rPr lang="tr-TR" sz="2200" dirty="0"/>
              <a:t> Connection 1234” URL’sine sahip Facebook hesabını kullanmıştır. </a:t>
            </a:r>
            <a:endParaRPr lang="tr-TR" sz="2200" dirty="0">
              <a:latin typeface="Arial"/>
              <a:ea typeface="ＭＳ Ｐゴシック"/>
              <a:cs typeface="Arial"/>
            </a:endParaRPr>
          </a:p>
          <a:p>
            <a:pPr algn="just"/>
            <a:endParaRPr lang="tr-TR" sz="2200" dirty="0">
              <a:cs typeface="Arial"/>
            </a:endParaRPr>
          </a:p>
          <a:p>
            <a:pPr algn="just"/>
            <a:r>
              <a:rPr lang="tr-TR" sz="2200" b="1" dirty="0" err="1" smtClean="0"/>
              <a:t>Danwole</a:t>
            </a:r>
            <a:r>
              <a:rPr lang="tr-TR" sz="2200" b="1" dirty="0"/>
              <a:t>,</a:t>
            </a:r>
            <a:r>
              <a:rPr lang="tr-TR" sz="2200" dirty="0"/>
              <a:t> yardımcılarına ve suç ortaklarına finansal kaynak sağlamak ve almak için danwole.toblerone@wanadoo.fr e-posta adresini kullanmıştır. </a:t>
            </a:r>
            <a:endParaRPr lang="en-US" sz="2200" dirty="0"/>
          </a:p>
        </p:txBody>
      </p:sp>
    </p:spTree>
    <p:extLst>
      <p:ext uri="{BB962C8B-B14F-4D97-AF65-F5344CB8AC3E}">
        <p14:creationId xmlns:p14="http://schemas.microsoft.com/office/powerpoint/2010/main" val="3731844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Vaka çalışması</a:t>
            </a:r>
            <a:endParaRPr lang="en-GB" sz="3200">
              <a:ea typeface="+mn-lt"/>
              <a:cs typeface="+mn-lt"/>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562579" y="989546"/>
            <a:ext cx="6018842" cy="830997"/>
          </a:xfrm>
          <a:prstGeom prst="rect">
            <a:avLst/>
          </a:prstGeom>
        </p:spPr>
        <p:txBody>
          <a:bodyPr wrap="square" lIns="91440" tIns="45720" rIns="91440" bIns="45720" anchor="t">
            <a:spAutoFit/>
          </a:bodyPr>
          <a:lstStyle/>
          <a:p>
            <a:pPr algn="ctr"/>
            <a:r>
              <a:rPr lang="tr-TR" sz="2400" b="1">
                <a:latin typeface="Arial"/>
                <a:cs typeface="Arial"/>
              </a:rPr>
              <a:t>“İsviçre Bağlantısı Vakası”</a:t>
            </a:r>
            <a:endParaRPr lang="tr-TR" sz="2400">
              <a:latin typeface="Arial"/>
              <a:cs typeface="Arial"/>
            </a:endParaRPr>
          </a:p>
          <a:p>
            <a:pPr marL="1166495"/>
            <a:endParaRPr lang="en-GB" sz="2400" b="1" dirty="0">
              <a:ea typeface="ＭＳ Ｐゴシック"/>
              <a:cs typeface="Arial" panose="020B0604020202020204" pitchFamily="34" charset="0"/>
            </a:endParaRPr>
          </a:p>
        </p:txBody>
      </p:sp>
      <p:sp>
        <p:nvSpPr>
          <p:cNvPr id="5" name="Rectangle 4">
            <a:extLst>
              <a:ext uri="{FF2B5EF4-FFF2-40B4-BE49-F238E27FC236}">
                <a16:creationId xmlns:a16="http://schemas.microsoft.com/office/drawing/2014/main" id="{F66BF27A-2AAB-E04A-B095-C987B57F8CB2}"/>
              </a:ext>
            </a:extLst>
          </p:cNvPr>
          <p:cNvSpPr/>
          <p:nvPr/>
        </p:nvSpPr>
        <p:spPr>
          <a:xfrm>
            <a:off x="471268" y="1448192"/>
            <a:ext cx="8201464" cy="4832092"/>
          </a:xfrm>
          <a:prstGeom prst="rect">
            <a:avLst/>
          </a:prstGeom>
        </p:spPr>
        <p:txBody>
          <a:bodyPr wrap="square" lIns="91440" tIns="45720" rIns="91440" bIns="45720" anchor="t">
            <a:spAutoFit/>
          </a:bodyPr>
          <a:lstStyle/>
          <a:p>
            <a:pPr algn="just"/>
            <a:r>
              <a:rPr lang="tr-TR" sz="2200" dirty="0"/>
              <a:t>Transfer edilen fonlar Avrupa, Amerika Birleşik Devletleri, Asya ve İsrail’de yaşayan taraflardan </a:t>
            </a:r>
            <a:r>
              <a:rPr lang="tr-TR" sz="2200" dirty="0" smtClean="0"/>
              <a:t>gelmiştir</a:t>
            </a:r>
            <a:r>
              <a:rPr lang="tr-TR" sz="2200" dirty="0"/>
              <a:t>.</a:t>
            </a:r>
            <a:endParaRPr lang="en-US" sz="2200" dirty="0"/>
          </a:p>
          <a:p>
            <a:pPr algn="just"/>
            <a:endParaRPr lang="tr-TR" sz="2200" dirty="0">
              <a:latin typeface="Arial"/>
              <a:ea typeface="ＭＳ Ｐゴシック"/>
              <a:cs typeface="Arial"/>
            </a:endParaRPr>
          </a:p>
          <a:p>
            <a:pPr algn="just"/>
            <a:r>
              <a:rPr lang="tr-TR" sz="2200" dirty="0"/>
              <a:t>Bu fonlar Nijerya’da çeşitli mülkler satın almak için </a:t>
            </a:r>
            <a:r>
              <a:rPr lang="tr-TR" sz="2200" dirty="0" smtClean="0"/>
              <a:t>kullanılmıştır</a:t>
            </a:r>
            <a:r>
              <a:rPr lang="tr-TR" sz="2200" dirty="0"/>
              <a:t>.</a:t>
            </a:r>
            <a:endParaRPr lang="tr-TR" sz="2200" dirty="0">
              <a:cs typeface="Arial"/>
            </a:endParaRPr>
          </a:p>
          <a:p>
            <a:pPr algn="just"/>
            <a:endParaRPr lang="tr-TR" sz="2200" dirty="0"/>
          </a:p>
          <a:p>
            <a:pPr lvl="0"/>
            <a:r>
              <a:rPr lang="tr-TR" sz="2200" dirty="0"/>
              <a:t>Facebook üzerinden iletişime ek olarak, İsviçre'de </a:t>
            </a:r>
            <a:r>
              <a:rPr lang="tr-TR" sz="2200" b="1" dirty="0" err="1"/>
              <a:t>Danwole</a:t>
            </a:r>
            <a:r>
              <a:rPr lang="tr-TR" sz="2200" dirty="0"/>
              <a:t> tarafından kız kardeşi ve annesiyle Fransa'da satın alınan şantiyelerin ilerleyişi hakkında konuşmak için çeşitli telefon numaraları kullanılmış ve bu da fonların aklanması döngüsünün tamamlamasına olanak sağlamıştır</a:t>
            </a:r>
            <a:r>
              <a:rPr lang="tr-TR" sz="2200" dirty="0" smtClean="0"/>
              <a:t>.</a:t>
            </a:r>
          </a:p>
          <a:p>
            <a:pPr lvl="0"/>
            <a:endParaRPr lang="en-US" sz="2200" dirty="0"/>
          </a:p>
          <a:p>
            <a:pPr lvl="0"/>
            <a:r>
              <a:rPr lang="tr-TR" sz="2200" b="1" dirty="0" err="1" smtClean="0"/>
              <a:t>Danwole</a:t>
            </a:r>
            <a:r>
              <a:rPr lang="tr-TR" sz="2200" b="1" dirty="0"/>
              <a:t>,</a:t>
            </a:r>
            <a:r>
              <a:rPr lang="tr-TR" sz="2200" dirty="0"/>
              <a:t> 16 Ocak 2011 tarihinde İsviçre’de tutuklanmış ve 18 Ocak 2011 tarihinde Kısıtlama Önlemleri Mahkemesi kararıyla geçici olarak gözaltına alınmıştır. </a:t>
            </a:r>
            <a:endParaRPr lang="en-US" sz="2200" dirty="0"/>
          </a:p>
        </p:txBody>
      </p:sp>
    </p:spTree>
    <p:extLst>
      <p:ext uri="{BB962C8B-B14F-4D97-AF65-F5344CB8AC3E}">
        <p14:creationId xmlns:p14="http://schemas.microsoft.com/office/powerpoint/2010/main" val="4044375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Budapeşte Sözleşmesi ve Uluslararası İşbirliği </a:t>
            </a:r>
            <a:endParaRPr lang="tr-TR" sz="3200">
              <a:ea typeface="+mn-lt"/>
              <a:cs typeface="+mn-lt"/>
            </a:endParaRPr>
          </a:p>
          <a:p>
            <a:pPr algn="r"/>
            <a:r>
              <a:rPr lang="tr-TR" sz="3200" b="1">
                <a:ea typeface="+mn-lt"/>
                <a:cs typeface="+mn-lt"/>
              </a:rPr>
              <a:t>Araçları ile ilgili Hatırlatmalar</a:t>
            </a:r>
            <a:endParaRPr lang="tr-TR" sz="3200">
              <a:ea typeface="+mn-lt"/>
              <a:cs typeface="+mn-lt"/>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19822760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ea typeface="+mn-lt"/>
                <a:cs typeface="+mn-lt"/>
              </a:rPr>
              <a:t>Adli Personel için Uluslararası İşbirliğine İlişkin Uzmanlık </a:t>
            </a:r>
            <a:r>
              <a:rPr lang="tr-TR" sz="3200" b="1" dirty="0" smtClean="0">
                <a:ea typeface="+mn-lt"/>
                <a:cs typeface="+mn-lt"/>
              </a:rPr>
              <a:t>Eğitimi</a:t>
            </a:r>
            <a:endParaRPr lang="en-US" sz="3200" dirty="0"/>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1668149"/>
          </a:xfrm>
          <a:prstGeom prst="rect">
            <a:avLst/>
          </a:prstGeom>
        </p:spPr>
        <p:txBody>
          <a:bodyPr wrap="square" lIns="91440" tIns="45720" rIns="91440" bIns="45720" anchor="t">
            <a:spAutoFit/>
          </a:bodyPr>
          <a:lstStyle/>
          <a:p>
            <a:pPr algn="ctr">
              <a:lnSpc>
                <a:spcPct val="80000"/>
              </a:lnSpc>
            </a:pPr>
            <a:r>
              <a:rPr lang="tr-TR" sz="3200" b="1">
                <a:latin typeface="Arial"/>
                <a:ea typeface="ＭＳ Ｐゴシック"/>
              </a:rPr>
              <a:t>Altıncı Bölüm</a:t>
            </a:r>
            <a:endParaRPr lang="tr-TR">
              <a:cs typeface="Arial"/>
            </a:endParaRPr>
          </a:p>
          <a:p>
            <a:pPr algn="ctr" eaLnBrk="1" hangingPunct="1">
              <a:lnSpc>
                <a:spcPct val="80000"/>
              </a:lnSpc>
            </a:pPr>
            <a:endParaRPr lang="tr-TR" sz="3200" b="1" dirty="0">
              <a:ea typeface="ＭＳ Ｐゴシック" charset="0"/>
              <a:cs typeface="Arial"/>
            </a:endParaRPr>
          </a:p>
          <a:p>
            <a:pPr algn="ctr">
              <a:lnSpc>
                <a:spcPct val="80000"/>
              </a:lnSpc>
            </a:pPr>
            <a:r>
              <a:rPr lang="tr-TR" sz="3200" b="1">
                <a:latin typeface="Arial"/>
                <a:ea typeface="ＭＳ Ｐゴシック"/>
                <a:cs typeface="Arial"/>
              </a:rPr>
              <a:t>Özet</a:t>
            </a:r>
            <a:endParaRPr lang="tr-TR">
              <a:cs typeface="Arial"/>
            </a:endParaRPr>
          </a:p>
          <a:p>
            <a:pPr algn="ctr">
              <a:lnSpc>
                <a:spcPct val="80000"/>
              </a:lnSpc>
            </a:pPr>
            <a:endParaRPr lang="tr-TR" sz="3200" b="1" dirty="0">
              <a:cs typeface="Arial"/>
            </a:endParaRPr>
          </a:p>
        </p:txBody>
      </p:sp>
    </p:spTree>
    <p:extLst>
      <p:ext uri="{BB962C8B-B14F-4D97-AF65-F5344CB8AC3E}">
        <p14:creationId xmlns:p14="http://schemas.microsoft.com/office/powerpoint/2010/main" val="41676915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Özet</a:t>
            </a:r>
            <a:endParaRPr lang="tr-TR" sz="320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11015" y="1239945"/>
            <a:ext cx="4677508" cy="3884140"/>
          </a:xfrm>
          <a:prstGeom prst="rect">
            <a:avLst/>
          </a:prstGeom>
        </p:spPr>
        <p:txBody>
          <a:bodyPr wrap="square" lIns="91440" tIns="45720" rIns="91440" bIns="45720" anchor="t">
            <a:spAutoFit/>
          </a:bodyPr>
          <a:lstStyle/>
          <a:p>
            <a:pPr marL="342900" indent="-342900">
              <a:lnSpc>
                <a:spcPct val="80000"/>
              </a:lnSpc>
              <a:buFont typeface="Wingdings,Sans-Serif" pitchFamily="2" charset="2"/>
              <a:buChar char="ü"/>
            </a:pPr>
            <a:r>
              <a:rPr lang="tr-TR" sz="2200" i="1" dirty="0">
                <a:latin typeface="Arial"/>
                <a:ea typeface="ＭＳ Ｐゴシック"/>
                <a:cs typeface="Arial"/>
              </a:rPr>
              <a:t>İnternetin </a:t>
            </a:r>
            <a:r>
              <a:rPr lang="tr-TR" sz="2200" i="1" dirty="0" smtClean="0">
                <a:latin typeface="Arial"/>
                <a:ea typeface="ＭＳ Ｐゴシック"/>
                <a:cs typeface="Arial"/>
              </a:rPr>
              <a:t>küresel boyutunu ve </a:t>
            </a:r>
            <a:r>
              <a:rPr lang="tr-TR" sz="2200" i="1" dirty="0">
                <a:latin typeface="Arial"/>
                <a:ea typeface="ＭＳ Ｐゴシック"/>
                <a:cs typeface="Arial"/>
              </a:rPr>
              <a:t>siber </a:t>
            </a:r>
            <a:r>
              <a:rPr lang="tr-TR" sz="2200" i="1" dirty="0" smtClean="0">
                <a:latin typeface="Arial"/>
                <a:ea typeface="ＭＳ Ｐゴシック"/>
                <a:cs typeface="Arial"/>
              </a:rPr>
              <a:t>suçların</a:t>
            </a:r>
            <a:r>
              <a:rPr lang="tr-TR" sz="2200" i="1" dirty="0">
                <a:latin typeface="Arial"/>
                <a:ea typeface="ＭＳ Ｐゴシック"/>
                <a:cs typeface="Arial"/>
              </a:rPr>
              <a:t> </a:t>
            </a:r>
            <a:r>
              <a:rPr lang="tr-TR" sz="2200" i="1" dirty="0" smtClean="0">
                <a:latin typeface="Arial"/>
                <a:ea typeface="ＭＳ Ｐゴシック"/>
                <a:cs typeface="Arial"/>
              </a:rPr>
              <a:t>uluslararası boyutunu</a:t>
            </a:r>
            <a:r>
              <a:rPr lang="tr-TR" sz="2200" i="1" dirty="0">
                <a:latin typeface="Arial"/>
                <a:ea typeface="ＭＳ Ｐゴシック"/>
                <a:cs typeface="Arial"/>
              </a:rPr>
              <a:t> anlamak</a:t>
            </a:r>
            <a:endParaRPr lang="en-US" sz="2200" dirty="0">
              <a:latin typeface="Arial"/>
              <a:ea typeface="ＭＳ Ｐゴシック"/>
              <a:cs typeface="Arial"/>
            </a:endParaRPr>
          </a:p>
          <a:p>
            <a:pPr marL="342900" indent="-342900">
              <a:lnSpc>
                <a:spcPct val="80000"/>
              </a:lnSpc>
              <a:buFont typeface="Wingdings,Sans-Serif" pitchFamily="2" charset="2"/>
              <a:buChar char="ü"/>
            </a:pPr>
            <a:endParaRPr lang="tr-TR" sz="2200" dirty="0">
              <a:cs typeface="Arial"/>
            </a:endParaRPr>
          </a:p>
          <a:p>
            <a:pPr marL="342900" indent="-342900">
              <a:lnSpc>
                <a:spcPct val="80000"/>
              </a:lnSpc>
              <a:buFont typeface="Wingdings,Sans-Serif" pitchFamily="2" charset="2"/>
              <a:buChar char="ü"/>
            </a:pPr>
            <a:r>
              <a:rPr lang="tr-TR" sz="2200" i="1" dirty="0">
                <a:latin typeface="Arial"/>
                <a:ea typeface="ＭＳ Ｐゴシック"/>
                <a:cs typeface="Arial"/>
              </a:rPr>
              <a:t>Uluslararası işbirliğinin önemini açıklamak ve siber suç alanında uluslararası işbirliğine yönelik mevcut araçları tanımlamak</a:t>
            </a:r>
          </a:p>
          <a:p>
            <a:pPr>
              <a:lnSpc>
                <a:spcPct val="80000"/>
              </a:lnSpc>
            </a:pPr>
            <a:endParaRPr lang="tr-TR" sz="2200" i="1" dirty="0">
              <a:cs typeface="Arial"/>
            </a:endParaRPr>
          </a:p>
          <a:p>
            <a:pPr marL="342900" indent="-342900">
              <a:lnSpc>
                <a:spcPct val="80000"/>
              </a:lnSpc>
              <a:buFont typeface="Wingdings,Sans-Serif" pitchFamily="2" charset="2"/>
              <a:buChar char="ü"/>
            </a:pPr>
            <a:r>
              <a:rPr lang="tr-TR" sz="2200" i="1" dirty="0">
                <a:latin typeface="Arial"/>
                <a:ea typeface="ＭＳ Ｐゴシック"/>
                <a:cs typeface="Arial"/>
              </a:rPr>
              <a:t>Uluslararası işbirliği için çok hızlı ve etkili kanallara duyulan ihtiyacı, mevcut araçları, bunların kullanım şekillerini , zamanı ve etkinliğini tanımlamak </a:t>
            </a:r>
            <a:endParaRPr lang="tr-TR" sz="2200" i="1" dirty="0">
              <a:cs typeface="Arial"/>
            </a:endParaRPr>
          </a:p>
        </p:txBody>
      </p:sp>
      <p:sp>
        <p:nvSpPr>
          <p:cNvPr id="6" name="Rectangle 5">
            <a:extLst>
              <a:ext uri="{FF2B5EF4-FFF2-40B4-BE49-F238E27FC236}">
                <a16:creationId xmlns:a16="http://schemas.microsoft.com/office/drawing/2014/main" id="{3B867BBA-A7A7-F84C-B403-7348B8834D1F}"/>
              </a:ext>
            </a:extLst>
          </p:cNvPr>
          <p:cNvSpPr/>
          <p:nvPr/>
        </p:nvSpPr>
        <p:spPr>
          <a:xfrm>
            <a:off x="4673938" y="1285665"/>
            <a:ext cx="4572000" cy="2800767"/>
          </a:xfrm>
          <a:prstGeom prst="rect">
            <a:avLst/>
          </a:prstGeom>
        </p:spPr>
        <p:txBody>
          <a:bodyPr lIns="91440" tIns="45720" rIns="91440" bIns="45720" anchor="t">
            <a:spAutoFit/>
          </a:bodyPr>
          <a:lstStyle/>
          <a:p>
            <a:pPr>
              <a:lnSpc>
                <a:spcPct val="80000"/>
              </a:lnSpc>
            </a:pPr>
            <a:endParaRPr lang="tr-TR" sz="2200" i="1" dirty="0">
              <a:latin typeface="Arial"/>
              <a:ea typeface="ＭＳ Ｐゴシック"/>
              <a:cs typeface="Arial"/>
            </a:endParaRPr>
          </a:p>
          <a:p>
            <a:pPr marL="342900" indent="-342900">
              <a:lnSpc>
                <a:spcPct val="80000"/>
              </a:lnSpc>
              <a:buFont typeface="Wingdings,Sans-Serif" pitchFamily="2" charset="2"/>
              <a:buChar char="ü"/>
            </a:pPr>
            <a:r>
              <a:rPr lang="tr-TR" sz="2200" i="1" dirty="0">
                <a:latin typeface="Arial"/>
                <a:ea typeface="ＭＳ Ｐゴシック"/>
                <a:cs typeface="Arial"/>
              </a:rPr>
              <a:t>Uluslararası işbirliğinde yeni yöntemlerin uygulanmasına ilişkin uluslararası kuruluşlar tarafından gösterilen çabaları açıklamak</a:t>
            </a:r>
          </a:p>
          <a:p>
            <a:pPr marL="342900" indent="-342900">
              <a:lnSpc>
                <a:spcPct val="80000"/>
              </a:lnSpc>
              <a:buFont typeface="Wingdings,Sans-Serif" pitchFamily="2" charset="2"/>
              <a:buChar char="ü"/>
            </a:pPr>
            <a:endParaRPr lang="tr-TR" sz="2200" dirty="0">
              <a:latin typeface="Arial"/>
              <a:ea typeface="ＭＳ Ｐゴシック"/>
              <a:cs typeface="Arial"/>
            </a:endParaRPr>
          </a:p>
          <a:p>
            <a:pPr marL="342900" indent="-342900">
              <a:lnSpc>
                <a:spcPct val="80000"/>
              </a:lnSpc>
              <a:buFont typeface="Wingdings,Sans-Serif" pitchFamily="2" charset="2"/>
              <a:buChar char="ü"/>
            </a:pPr>
            <a:r>
              <a:rPr lang="tr-TR" sz="2200" i="1" dirty="0">
                <a:latin typeface="Arial"/>
                <a:ea typeface="ＭＳ Ｐゴシック"/>
                <a:cs typeface="Arial"/>
              </a:rPr>
              <a:t>Budapeşte Siber Suç </a:t>
            </a:r>
            <a:r>
              <a:rPr lang="tr-TR" sz="2200" i="1" dirty="0" smtClean="0">
                <a:latin typeface="Arial"/>
                <a:ea typeface="ＭＳ Ｐゴシック"/>
                <a:cs typeface="Arial"/>
              </a:rPr>
              <a:t>Sözleşmesini ele almak</a:t>
            </a:r>
            <a:r>
              <a:rPr lang="tr-TR" sz="2200" i="1" dirty="0">
                <a:latin typeface="Arial"/>
                <a:ea typeface="ＭＳ Ｐゴシック"/>
                <a:cs typeface="Arial"/>
              </a:rPr>
              <a:t> - genel ilkelerini tanımlamak</a:t>
            </a:r>
            <a:endParaRPr lang="tr-TR" dirty="0">
              <a:cs typeface="Arial"/>
            </a:endParaRPr>
          </a:p>
        </p:txBody>
      </p:sp>
    </p:spTree>
    <p:extLst>
      <p:ext uri="{BB962C8B-B14F-4D97-AF65-F5344CB8AC3E}">
        <p14:creationId xmlns:p14="http://schemas.microsoft.com/office/powerpoint/2010/main" val="3428960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Hatırlatmalar</a:t>
            </a:r>
            <a:endParaRPr lang="en-US"/>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2271699"/>
            <a:ext cx="4216192" cy="3754874"/>
          </a:xfrm>
          <a:prstGeom prst="rect">
            <a:avLst/>
          </a:prstGeom>
        </p:spPr>
        <p:txBody>
          <a:bodyPr wrap="square" lIns="91440" tIns="45720" rIns="91440" bIns="45720" anchor="t">
            <a:spAutoFit/>
          </a:bodyPr>
          <a:lstStyle/>
          <a:p>
            <a:pPr marL="514350" indent="-514350" algn="just">
              <a:buAutoNum type="arabicPeriod"/>
            </a:pPr>
            <a:r>
              <a:rPr lang="tr-TR" sz="2800" b="1" dirty="0">
                <a:solidFill>
                  <a:srgbClr val="FF0000"/>
                </a:solidFill>
                <a:latin typeface="Arial"/>
                <a:ea typeface="ＭＳ Ｐゴシック"/>
                <a:cs typeface="Arial"/>
              </a:rPr>
              <a:t>Suçun konumu: nerede işlendi?</a:t>
            </a:r>
          </a:p>
          <a:p>
            <a:pPr marL="514350" indent="-514350">
              <a:buAutoNum type="arabicPeriod"/>
            </a:pPr>
            <a:endParaRPr lang="tr-TR" sz="2800" i="1" dirty="0">
              <a:cs typeface="Arial"/>
            </a:endParaRPr>
          </a:p>
          <a:p>
            <a:pPr marL="342900" indent="-342900">
              <a:buFont typeface="Arial" panose="020B0604020202020204" pitchFamily="34" charset="0"/>
              <a:buChar char="•"/>
            </a:pPr>
            <a:r>
              <a:rPr lang="tr-TR" sz="2200" dirty="0">
                <a:latin typeface="Arial"/>
                <a:ea typeface="ＭＳ Ｐゴシック"/>
                <a:cs typeface="Arial"/>
              </a:rPr>
              <a:t>Eylemin gerçekleştiği yer ile ilgili hangi bilgiler ve deliller mevcut?</a:t>
            </a:r>
            <a:endParaRPr lang="tr-TR" sz="2200" dirty="0">
              <a:cs typeface="Arial"/>
            </a:endParaRPr>
          </a:p>
          <a:p>
            <a:endParaRPr lang="tr-TR" sz="2200" dirty="0">
              <a:latin typeface="Arial"/>
              <a:ea typeface="ＭＳ Ｐゴシック"/>
              <a:cs typeface="Arial"/>
            </a:endParaRPr>
          </a:p>
          <a:p>
            <a:pPr marL="342900" indent="-342900">
              <a:buFont typeface="Arial" panose="020B0604020202020204" pitchFamily="34" charset="0"/>
              <a:buChar char="•"/>
            </a:pPr>
            <a:r>
              <a:rPr lang="tr-TR" sz="2200" dirty="0">
                <a:latin typeface="Arial"/>
                <a:ea typeface="ＭＳ Ｐゴシック"/>
                <a:cs typeface="Arial"/>
              </a:rPr>
              <a:t>Yardımlaşma için hangi makamla iletişim kurulmalı ve nasıl?</a:t>
            </a:r>
          </a:p>
        </p:txBody>
      </p:sp>
      <p:sp>
        <p:nvSpPr>
          <p:cNvPr id="7" name="Rectangle 6">
            <a:extLst>
              <a:ext uri="{FF2B5EF4-FFF2-40B4-BE49-F238E27FC236}">
                <a16:creationId xmlns:a16="http://schemas.microsoft.com/office/drawing/2014/main" id="{DBE60575-DD4A-B441-877C-92F4E7FF41F7}"/>
              </a:ext>
            </a:extLst>
          </p:cNvPr>
          <p:cNvSpPr/>
          <p:nvPr/>
        </p:nvSpPr>
        <p:spPr>
          <a:xfrm>
            <a:off x="4839288" y="2271699"/>
            <a:ext cx="4183168" cy="2985433"/>
          </a:xfrm>
          <a:prstGeom prst="rect">
            <a:avLst/>
          </a:prstGeom>
        </p:spPr>
        <p:txBody>
          <a:bodyPr wrap="square" lIns="91440" tIns="45720" rIns="91440" bIns="45720" anchor="t">
            <a:spAutoFit/>
          </a:bodyPr>
          <a:lstStyle/>
          <a:p>
            <a:r>
              <a:rPr lang="tr-TR" sz="2800" b="1">
                <a:solidFill>
                  <a:srgbClr val="FF0000"/>
                </a:solidFill>
                <a:latin typeface="Arial"/>
                <a:ea typeface="ＭＳ Ｐゴシック"/>
                <a:cs typeface="Arial"/>
              </a:rPr>
              <a:t>2. Yargı yetkisi: davaya kim bakacak?</a:t>
            </a:r>
          </a:p>
          <a:p>
            <a:pPr marL="342900" indent="-342900">
              <a:buFont typeface="Arial" panose="020B0604020202020204" pitchFamily="34" charset="0"/>
              <a:buChar char="•"/>
            </a:pPr>
            <a:endParaRPr lang="tr-TR" sz="2200">
              <a:cs typeface="Arial"/>
            </a:endParaRPr>
          </a:p>
          <a:p>
            <a:pPr marL="342900" indent="-342900">
              <a:buFont typeface="Arial" panose="020B0604020202020204" pitchFamily="34" charset="0"/>
              <a:buChar char="•"/>
            </a:pPr>
            <a:r>
              <a:rPr lang="tr-TR" sz="2200">
                <a:latin typeface="Arial"/>
                <a:ea typeface="ＭＳ Ｐゴシック"/>
                <a:cs typeface="Arial"/>
              </a:rPr>
              <a:t>Soruşturma/mahkeme için hangi makam yetkili?</a:t>
            </a:r>
          </a:p>
          <a:p>
            <a:pPr marL="342900" indent="-342900">
              <a:buFont typeface="Arial" panose="020B0604020202020204" pitchFamily="34" charset="0"/>
              <a:buChar char="•"/>
            </a:pPr>
            <a:endParaRPr lang="tr-TR" sz="2200">
              <a:cs typeface="Arial"/>
            </a:endParaRPr>
          </a:p>
          <a:p>
            <a:pPr marL="342900" indent="-342900">
              <a:buFont typeface="Arial" panose="020B0604020202020204" pitchFamily="34" charset="0"/>
              <a:buChar char="•"/>
            </a:pPr>
            <a:r>
              <a:rPr lang="tr-TR" sz="2200">
                <a:latin typeface="Arial"/>
                <a:ea typeface="ＭＳ Ｐゴシック"/>
                <a:cs typeface="Arial"/>
              </a:rPr>
              <a:t>Sınır ötesi soruşturma gerekli mi?</a:t>
            </a:r>
            <a:endParaRPr lang="tr-TR"/>
          </a:p>
        </p:txBody>
      </p:sp>
      <p:sp>
        <p:nvSpPr>
          <p:cNvPr id="16" name="Title 1">
            <a:extLst>
              <a:ext uri="{FF2B5EF4-FFF2-40B4-BE49-F238E27FC236}">
                <a16:creationId xmlns:a16="http://schemas.microsoft.com/office/drawing/2014/main" id="{D6858E7F-F8F6-F645-B08A-5A0BB30DDA54}"/>
              </a:ext>
            </a:extLst>
          </p:cNvPr>
          <p:cNvSpPr txBox="1">
            <a:spLocks/>
          </p:cNvSpPr>
          <p:nvPr/>
        </p:nvSpPr>
        <p:spPr>
          <a:xfrm>
            <a:off x="457200" y="1241767"/>
            <a:ext cx="8229600" cy="773112"/>
          </a:xfrm>
          <a:prstGeom prst="rect">
            <a:avLst/>
          </a:prstGeom>
        </p:spPr>
        <p:txBody>
          <a:bodyPr lIns="91440" tIns="45720" rIns="91440" bIns="45720" anchor="t"/>
          <a:lst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tr-TR" altLang="en-US" b="1">
                <a:ea typeface="ＭＳ Ｐゴシック"/>
              </a:rPr>
              <a:t>Temel sorular</a:t>
            </a:r>
            <a:endParaRPr lang="tr-TR" b="1">
              <a:ea typeface="ＭＳ Ｐゴシック"/>
            </a:endParaRPr>
          </a:p>
        </p:txBody>
      </p:sp>
    </p:spTree>
    <p:extLst>
      <p:ext uri="{BB962C8B-B14F-4D97-AF65-F5344CB8AC3E}">
        <p14:creationId xmlns:p14="http://schemas.microsoft.com/office/powerpoint/2010/main" val="17227145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t>Budapeşte Sözleşmesi ve Uluslararası İşbirliği </a:t>
            </a:r>
            <a:endParaRPr lang="tr-TR" sz="3200">
              <a:ea typeface="+mn-lt"/>
              <a:cs typeface="+mn-lt"/>
            </a:endParaRPr>
          </a:p>
          <a:p>
            <a:pPr algn="r"/>
            <a:r>
              <a:rPr lang="tr-TR" sz="3200" b="1"/>
              <a:t>Araçları ile ilgili Hatırlatmalar</a:t>
            </a:r>
            <a:endParaRPr lang="tr-TR" sz="3200">
              <a:ea typeface="+mn-lt"/>
              <a:cs typeface="+mn-lt"/>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8391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Hatırlatmalar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le 1">
            <a:extLst>
              <a:ext uri="{FF2B5EF4-FFF2-40B4-BE49-F238E27FC236}">
                <a16:creationId xmlns:a16="http://schemas.microsoft.com/office/drawing/2014/main" id="{D6858E7F-F8F6-F645-B08A-5A0BB30DDA54}"/>
              </a:ext>
            </a:extLst>
          </p:cNvPr>
          <p:cNvSpPr txBox="1">
            <a:spLocks/>
          </p:cNvSpPr>
          <p:nvPr/>
        </p:nvSpPr>
        <p:spPr>
          <a:xfrm>
            <a:off x="457200" y="1296103"/>
            <a:ext cx="8229600" cy="773112"/>
          </a:xfrm>
          <a:prstGeom prst="rect">
            <a:avLst/>
          </a:prstGeom>
        </p:spPr>
        <p:txBody>
          <a:bodyPr lIns="91440" tIns="45720" rIns="91440" bIns="45720" anchor="t"/>
          <a:lst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tr-TR" altLang="en-US" sz="3200" b="1">
                <a:ea typeface="ＭＳ Ｐゴシック"/>
              </a:rPr>
              <a:t>Uluslararası örnekler</a:t>
            </a:r>
            <a:endParaRPr lang="tr-TR"/>
          </a:p>
        </p:txBody>
      </p:sp>
      <p:pic>
        <p:nvPicPr>
          <p:cNvPr id="19" name="Picture 18">
            <a:extLst>
              <a:ext uri="{FF2B5EF4-FFF2-40B4-BE49-F238E27FC236}">
                <a16:creationId xmlns:a16="http://schemas.microsoft.com/office/drawing/2014/main" id="{8DE4B5C6-8866-BF41-B8D6-B4E44EAEB9B5}"/>
              </a:ext>
            </a:extLst>
          </p:cNvPr>
          <p:cNvPicPr>
            <a:picLocks noChangeAspect="1"/>
          </p:cNvPicPr>
          <p:nvPr/>
        </p:nvPicPr>
        <p:blipFill>
          <a:blip r:embed="rId4"/>
          <a:stretch>
            <a:fillRect/>
          </a:stretch>
        </p:blipFill>
        <p:spPr>
          <a:xfrm>
            <a:off x="6280176" y="1971204"/>
            <a:ext cx="2534089" cy="2027271"/>
          </a:xfrm>
          <a:prstGeom prst="rect">
            <a:avLst/>
          </a:prstGeom>
        </p:spPr>
      </p:pic>
      <p:pic>
        <p:nvPicPr>
          <p:cNvPr id="21" name="Picture 20">
            <a:extLst>
              <a:ext uri="{FF2B5EF4-FFF2-40B4-BE49-F238E27FC236}">
                <a16:creationId xmlns:a16="http://schemas.microsoft.com/office/drawing/2014/main" id="{1A248CB5-0275-C54D-AD06-F9FD87B58A6B}"/>
              </a:ext>
            </a:extLst>
          </p:cNvPr>
          <p:cNvPicPr>
            <a:picLocks noChangeAspect="1"/>
          </p:cNvPicPr>
          <p:nvPr/>
        </p:nvPicPr>
        <p:blipFill>
          <a:blip r:embed="rId5"/>
          <a:stretch>
            <a:fillRect/>
          </a:stretch>
        </p:blipFill>
        <p:spPr>
          <a:xfrm>
            <a:off x="329735" y="2168077"/>
            <a:ext cx="2379916" cy="1580820"/>
          </a:xfrm>
          <a:prstGeom prst="rect">
            <a:avLst/>
          </a:prstGeom>
        </p:spPr>
      </p:pic>
      <p:pic>
        <p:nvPicPr>
          <p:cNvPr id="27" name="Picture 26">
            <a:extLst>
              <a:ext uri="{FF2B5EF4-FFF2-40B4-BE49-F238E27FC236}">
                <a16:creationId xmlns:a16="http://schemas.microsoft.com/office/drawing/2014/main" id="{8B1B623D-4E04-7849-9D5C-5B7171969F4D}"/>
              </a:ext>
            </a:extLst>
          </p:cNvPr>
          <p:cNvPicPr>
            <a:picLocks noChangeAspect="1"/>
          </p:cNvPicPr>
          <p:nvPr/>
        </p:nvPicPr>
        <p:blipFill>
          <a:blip r:embed="rId6"/>
          <a:stretch>
            <a:fillRect/>
          </a:stretch>
        </p:blipFill>
        <p:spPr>
          <a:xfrm>
            <a:off x="390370" y="4069722"/>
            <a:ext cx="2258646" cy="2258646"/>
          </a:xfrm>
          <a:prstGeom prst="rect">
            <a:avLst/>
          </a:prstGeom>
        </p:spPr>
      </p:pic>
      <p:pic>
        <p:nvPicPr>
          <p:cNvPr id="28" name="Picture 27">
            <a:extLst>
              <a:ext uri="{FF2B5EF4-FFF2-40B4-BE49-F238E27FC236}">
                <a16:creationId xmlns:a16="http://schemas.microsoft.com/office/drawing/2014/main" id="{3A6F8094-8854-3C45-8713-5EFBCA089F57}"/>
              </a:ext>
            </a:extLst>
          </p:cNvPr>
          <p:cNvPicPr>
            <a:picLocks noChangeAspect="1"/>
          </p:cNvPicPr>
          <p:nvPr/>
        </p:nvPicPr>
        <p:blipFill>
          <a:blip r:embed="rId7"/>
          <a:stretch>
            <a:fillRect/>
          </a:stretch>
        </p:blipFill>
        <p:spPr>
          <a:xfrm>
            <a:off x="6374850" y="4222076"/>
            <a:ext cx="2344740" cy="2106292"/>
          </a:xfrm>
          <a:prstGeom prst="rect">
            <a:avLst/>
          </a:prstGeom>
        </p:spPr>
      </p:pic>
      <p:pic>
        <p:nvPicPr>
          <p:cNvPr id="29" name="Picture 28">
            <a:extLst>
              <a:ext uri="{FF2B5EF4-FFF2-40B4-BE49-F238E27FC236}">
                <a16:creationId xmlns:a16="http://schemas.microsoft.com/office/drawing/2014/main" id="{E82DE7AF-59DC-6643-BD72-29349B227678}"/>
              </a:ext>
            </a:extLst>
          </p:cNvPr>
          <p:cNvPicPr>
            <a:picLocks noChangeAspect="1"/>
          </p:cNvPicPr>
          <p:nvPr/>
        </p:nvPicPr>
        <p:blipFill>
          <a:blip r:embed="rId8"/>
          <a:stretch>
            <a:fillRect/>
          </a:stretch>
        </p:blipFill>
        <p:spPr>
          <a:xfrm>
            <a:off x="3382041" y="2168077"/>
            <a:ext cx="2379916" cy="1580820"/>
          </a:xfrm>
          <a:prstGeom prst="rect">
            <a:avLst/>
          </a:prstGeom>
        </p:spPr>
      </p:pic>
      <p:pic>
        <p:nvPicPr>
          <p:cNvPr id="30" name="Picture 29">
            <a:extLst>
              <a:ext uri="{FF2B5EF4-FFF2-40B4-BE49-F238E27FC236}">
                <a16:creationId xmlns:a16="http://schemas.microsoft.com/office/drawing/2014/main" id="{43672656-6FE7-8B45-92E7-B0C651520F0D}"/>
              </a:ext>
            </a:extLst>
          </p:cNvPr>
          <p:cNvPicPr>
            <a:picLocks noChangeAspect="1"/>
          </p:cNvPicPr>
          <p:nvPr/>
        </p:nvPicPr>
        <p:blipFill>
          <a:blip r:embed="rId9"/>
          <a:stretch>
            <a:fillRect/>
          </a:stretch>
        </p:blipFill>
        <p:spPr>
          <a:xfrm>
            <a:off x="3442677" y="4166246"/>
            <a:ext cx="2258645" cy="2065598"/>
          </a:xfrm>
          <a:prstGeom prst="rect">
            <a:avLst/>
          </a:prstGeom>
        </p:spPr>
      </p:pic>
    </p:spTree>
    <p:extLst>
      <p:ext uri="{BB962C8B-B14F-4D97-AF65-F5344CB8AC3E}">
        <p14:creationId xmlns:p14="http://schemas.microsoft.com/office/powerpoint/2010/main" val="156916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İNTERPOL</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43664" y="1001915"/>
            <a:ext cx="4067216" cy="5416868"/>
          </a:xfrm>
          <a:prstGeom prst="rect">
            <a:avLst/>
          </a:prstGeom>
        </p:spPr>
        <p:txBody>
          <a:bodyPr wrap="square" lIns="91440" tIns="45720" rIns="91440" bIns="45720" anchor="t">
            <a:spAutoFit/>
          </a:bodyPr>
          <a:lstStyle/>
          <a:p>
            <a:pPr marL="342900" indent="-342900">
              <a:buFont typeface="Wingdings" pitchFamily="2" charset="2"/>
              <a:buChar char="Ø"/>
            </a:pPr>
            <a:r>
              <a:rPr lang="tr-TR" sz="2200" b="1" dirty="0">
                <a:latin typeface="Arial"/>
                <a:ea typeface="ＭＳ Ｐゴシック"/>
                <a:cs typeface="Arial"/>
              </a:rPr>
              <a:t>194 üye </a:t>
            </a:r>
            <a:r>
              <a:rPr lang="tr-TR" sz="2200" dirty="0">
                <a:latin typeface="Arial"/>
                <a:ea typeface="ＭＳ Ｐゴシック"/>
                <a:cs typeface="Arial"/>
              </a:rPr>
              <a:t>(2020 itibariyle)</a:t>
            </a:r>
          </a:p>
          <a:p>
            <a:r>
              <a:rPr lang="tr-TR" sz="2200" dirty="0">
                <a:latin typeface="Arial"/>
                <a:ea typeface="ＭＳ Ｐゴシック"/>
                <a:cs typeface="Arial"/>
              </a:rPr>
              <a:t>Dünyanın her yerinden - tüm kıtalardan kolluk teşkilatları;</a:t>
            </a:r>
            <a:endParaRPr lang="tr-TR" sz="2200" dirty="0">
              <a:cs typeface="Arial"/>
            </a:endParaRPr>
          </a:p>
          <a:p>
            <a:endParaRPr lang="tr-TR" sz="2200" dirty="0">
              <a:cs typeface="Arial"/>
            </a:endParaRPr>
          </a:p>
          <a:p>
            <a:pPr marL="342900" indent="-342900" algn="just" fontAlgn="auto">
              <a:spcAft>
                <a:spcPts val="0"/>
              </a:spcAft>
              <a:buFont typeface="Wingdings" pitchFamily="2" charset="2"/>
              <a:buChar char="ü"/>
              <a:defRPr/>
            </a:pPr>
            <a:r>
              <a:rPr lang="tr-TR" altLang="en-US" sz="2200" b="1" dirty="0">
                <a:latin typeface="Arial"/>
                <a:ea typeface="ＭＳ Ｐゴシック"/>
                <a:cs typeface="Arial"/>
              </a:rPr>
              <a:t>INTERPOL'ün üç Suç Programından biri</a:t>
            </a:r>
            <a:r>
              <a:rPr lang="tr-TR" altLang="en-US" sz="2200" dirty="0">
                <a:latin typeface="Arial"/>
                <a:ea typeface="ＭＳ Ｐゴシック"/>
                <a:cs typeface="Arial"/>
              </a:rPr>
              <a:t>,</a:t>
            </a:r>
            <a:r>
              <a:rPr lang="tr-TR" altLang="en-US" sz="2200" b="1" dirty="0">
                <a:latin typeface="Arial"/>
                <a:ea typeface="ＭＳ Ｐゴシック"/>
                <a:cs typeface="Arial"/>
              </a:rPr>
              <a:t> </a:t>
            </a:r>
            <a:r>
              <a:rPr lang="tr-TR" altLang="en-US" sz="2200" dirty="0">
                <a:latin typeface="Arial"/>
                <a:ea typeface="ＭＳ Ｐゴシック"/>
                <a:cs typeface="Arial"/>
              </a:rPr>
              <a:t>dijital delil, kötü niyetli alan adları, fidye yazılımlar, kötü amaçlı veri hasadı yazılımları, </a:t>
            </a:r>
            <a:r>
              <a:rPr lang="tr-TR" altLang="en-US" sz="2200" dirty="0" err="1">
                <a:latin typeface="Arial"/>
                <a:ea typeface="ＭＳ Ｐゴシック"/>
                <a:cs typeface="Arial"/>
              </a:rPr>
              <a:t>botnet'ler</a:t>
            </a:r>
            <a:r>
              <a:rPr lang="tr-TR" altLang="en-US" sz="2200" dirty="0">
                <a:latin typeface="Arial"/>
                <a:ea typeface="ＭＳ Ｐゴシック"/>
                <a:cs typeface="Arial"/>
              </a:rPr>
              <a:t>, </a:t>
            </a:r>
            <a:r>
              <a:rPr lang="tr-TR" sz="2200" dirty="0">
                <a:latin typeface="Arial"/>
                <a:ea typeface="ＭＳ Ｐゴシック"/>
                <a:cs typeface="Arial"/>
              </a:rPr>
              <a:t>kripto para madenciliği gibi konuların dahil olduğu </a:t>
            </a:r>
            <a:r>
              <a:rPr lang="tr-TR" altLang="en-US" sz="2200" dirty="0">
                <a:latin typeface="Arial"/>
                <a:ea typeface="ＭＳ Ｐゴシック"/>
                <a:cs typeface="Arial"/>
              </a:rPr>
              <a:t>Karanlık Ağa ve Sanal Para Birimlerine vurgu yaparak siber suçlara odaklanmaktadır.</a:t>
            </a:r>
          </a:p>
          <a:p>
            <a:pPr>
              <a:lnSpc>
                <a:spcPct val="80000"/>
              </a:lnSpc>
              <a:defRPr/>
            </a:pPr>
            <a:endParaRPr lang="en-GB" sz="2000" dirty="0">
              <a:cs typeface="Arial" pitchFamily="34"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732127" y="1166842"/>
            <a:ext cx="4572000" cy="2800767"/>
          </a:xfrm>
          <a:prstGeom prst="rect">
            <a:avLst/>
          </a:prstGeom>
        </p:spPr>
        <p:txBody>
          <a:bodyPr lIns="91440" tIns="45720" rIns="91440" bIns="45720" anchor="t">
            <a:spAutoFit/>
          </a:bodyPr>
          <a:lstStyle/>
          <a:p>
            <a:pPr marL="342900" indent="-342900">
              <a:buFont typeface="Wingdings" pitchFamily="2" charset="2"/>
              <a:buChar char="ü"/>
            </a:pPr>
            <a:r>
              <a:rPr lang="tr-TR" sz="2200" dirty="0">
                <a:latin typeface="Arial"/>
                <a:ea typeface="ＭＳ Ｐゴシック"/>
                <a:cs typeface="Arial"/>
              </a:rPr>
              <a:t>	</a:t>
            </a:r>
            <a:r>
              <a:rPr lang="tr-TR" sz="2200" b="1" dirty="0">
                <a:latin typeface="Arial"/>
                <a:ea typeface="ＭＳ Ｐゴシック"/>
                <a:cs typeface="Arial"/>
              </a:rPr>
              <a:t>Hedefler</a:t>
            </a:r>
            <a:r>
              <a:rPr lang="tr-TR" sz="2200" dirty="0">
                <a:latin typeface="Arial"/>
                <a:ea typeface="ＭＳ Ｐゴシック"/>
                <a:cs typeface="Arial"/>
              </a:rPr>
              <a:t>:</a:t>
            </a:r>
          </a:p>
          <a:p>
            <a:pPr marL="800100" lvl="1" indent="-342900">
              <a:buFont typeface="Arial" panose="020B0604020202020204" pitchFamily="34" charset="0"/>
              <a:buChar char="•"/>
            </a:pPr>
            <a:r>
              <a:rPr lang="tr-TR" sz="2200" dirty="0">
                <a:latin typeface="Arial"/>
                <a:ea typeface="ＭＳ Ｐゴシック"/>
                <a:cs typeface="Arial"/>
              </a:rPr>
              <a:t>Uluslararası polis işbirliğini güçlendirmek ve kolaylaştırmak</a:t>
            </a:r>
          </a:p>
          <a:p>
            <a:pPr marL="800100" lvl="1" indent="-342900">
              <a:buFont typeface="Arial" panose="020B0604020202020204" pitchFamily="34" charset="0"/>
              <a:buChar char="•"/>
            </a:pPr>
            <a:r>
              <a:rPr lang="tr-TR" sz="2200" dirty="0">
                <a:latin typeface="Arial"/>
                <a:ea typeface="ＭＳ Ｐゴシック"/>
                <a:cs typeface="Arial"/>
              </a:rPr>
              <a:t>Küresel bir polis iletişim sistemi oluşturmak</a:t>
            </a:r>
          </a:p>
          <a:p>
            <a:pPr marL="800100" lvl="1" indent="-342900">
              <a:buFont typeface="Arial" panose="020B0604020202020204" pitchFamily="34" charset="0"/>
              <a:buChar char="•"/>
            </a:pPr>
            <a:r>
              <a:rPr lang="tr-TR" sz="2200" dirty="0">
                <a:latin typeface="Arial"/>
                <a:ea typeface="ＭＳ Ｐゴシック"/>
                <a:cs typeface="Arial"/>
              </a:rPr>
              <a:t>Özel veri tabanları ve polis bilgi analizleri geliştirmek</a:t>
            </a:r>
            <a:endParaRPr lang="tr-TR" dirty="0"/>
          </a:p>
        </p:txBody>
      </p:sp>
      <p:pic>
        <p:nvPicPr>
          <p:cNvPr id="12" name="Picture 11">
            <a:extLst>
              <a:ext uri="{FF2B5EF4-FFF2-40B4-BE49-F238E27FC236}">
                <a16:creationId xmlns:a16="http://schemas.microsoft.com/office/drawing/2014/main" id="{4E8AD6AD-745A-7748-847F-9D5A1B6BE391}"/>
              </a:ext>
            </a:extLst>
          </p:cNvPr>
          <p:cNvPicPr>
            <a:picLocks noChangeAspect="1"/>
          </p:cNvPicPr>
          <p:nvPr/>
        </p:nvPicPr>
        <p:blipFill>
          <a:blip r:embed="rId4"/>
          <a:stretch>
            <a:fillRect/>
          </a:stretch>
        </p:blipFill>
        <p:spPr>
          <a:xfrm>
            <a:off x="5474650" y="4401505"/>
            <a:ext cx="3324692" cy="1874323"/>
          </a:xfrm>
          <a:prstGeom prst="rect">
            <a:avLst/>
          </a:prstGeom>
        </p:spPr>
      </p:pic>
    </p:spTree>
    <p:extLst>
      <p:ext uri="{BB962C8B-B14F-4D97-AF65-F5344CB8AC3E}">
        <p14:creationId xmlns:p14="http://schemas.microsoft.com/office/powerpoint/2010/main" val="2050124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GB" sz="3200" b="1">
                <a:ea typeface="ＭＳ Ｐゴシック"/>
              </a:rPr>
              <a:t>Avrupa Birliği 7/24 İrtibat Noktası Ağı</a:t>
            </a:r>
            <a:endParaRPr lang="en-GB" sz="3200" b="1">
              <a:ea typeface="ＭＳ Ｐゴシック"/>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3" y="1141322"/>
            <a:ext cx="4431646" cy="2800767"/>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2200" dirty="0">
                <a:latin typeface="Arial"/>
                <a:ea typeface="ＭＳ Ｐゴシック"/>
                <a:cs typeface="Arial"/>
              </a:rPr>
              <a:t>Bilişim Sistemlerine Karşı Yapılan Saldırılara ilişkin 24 Şubat 2005 tarihli ve 2005/222/JHA sayılı </a:t>
            </a:r>
            <a:r>
              <a:rPr lang="tr-TR" sz="2200" b="1" dirty="0">
                <a:latin typeface="Arial"/>
                <a:ea typeface="ＭＳ Ｐゴシック"/>
                <a:cs typeface="Arial"/>
              </a:rPr>
              <a:t>Konsey Çerçeve Kararı </a:t>
            </a:r>
            <a:r>
              <a:rPr lang="tr-TR" sz="2200" dirty="0">
                <a:latin typeface="Arial"/>
                <a:ea typeface="ＭＳ Ｐゴシック"/>
                <a:cs typeface="Arial"/>
              </a:rPr>
              <a:t>(16.3.2005 tarihli ve L 69/67 sayılı Avrupa Birliği Resmi Gazetesi)</a:t>
            </a:r>
            <a:endParaRPr lang="tr-TR" sz="2200" b="1" dirty="0">
              <a:latin typeface="Arial"/>
              <a:ea typeface="ＭＳ Ｐゴシック"/>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90811" y="1162910"/>
            <a:ext cx="4431645" cy="2800767"/>
          </a:xfrm>
          <a:prstGeom prst="rect">
            <a:avLst/>
          </a:prstGeom>
        </p:spPr>
        <p:txBody>
          <a:bodyPr wrap="square" lIns="91440" tIns="45720" rIns="91440" bIns="45720" anchor="t">
            <a:spAutoFit/>
          </a:bodyPr>
          <a:lstStyle/>
          <a:p>
            <a:pPr marL="342900" indent="-342900" algn="just">
              <a:buFont typeface="Arial" pitchFamily="2" charset="2"/>
              <a:buChar char="•"/>
            </a:pPr>
            <a:r>
              <a:rPr lang="tr-TR" sz="2200" b="1" dirty="0">
                <a:latin typeface="Arial"/>
                <a:ea typeface="ＭＳ Ｐゴシック"/>
                <a:cs typeface="Arial"/>
              </a:rPr>
              <a:t>Çerçeve Karar'ın 11, 1 Maddesi </a:t>
            </a:r>
            <a:r>
              <a:rPr lang="tr-TR" sz="2200" dirty="0">
                <a:latin typeface="Arial"/>
                <a:ea typeface="ＭＳ Ｐゴシック"/>
                <a:cs typeface="Arial"/>
              </a:rPr>
              <a:t>tüm Avrupa Birliği üyesi devletlerin "günde 24 saat ve haftada yedi gün, erişilebilir irtibat noktalarına ilişkin mevcut ağdan yararlanılmasını sağlayacağını" düzenlemektedir. </a:t>
            </a:r>
            <a:r>
              <a:rPr lang="tr-TR" sz="2200" b="1" dirty="0">
                <a:latin typeface="Arial"/>
                <a:ea typeface="ＭＳ Ｐゴシック"/>
                <a:cs typeface="Arial"/>
              </a:rPr>
              <a:t> </a:t>
            </a:r>
            <a:endParaRPr lang="tr-TR" sz="2200" dirty="0">
              <a:latin typeface="Arial"/>
              <a:ea typeface="ＭＳ Ｐゴシック"/>
              <a:cs typeface="Arial"/>
            </a:endParaRPr>
          </a:p>
        </p:txBody>
      </p:sp>
      <p:pic>
        <p:nvPicPr>
          <p:cNvPr id="12" name="Picture 11">
            <a:extLst>
              <a:ext uri="{FF2B5EF4-FFF2-40B4-BE49-F238E27FC236}">
                <a16:creationId xmlns:a16="http://schemas.microsoft.com/office/drawing/2014/main" id="{6435E07B-CA9D-154E-A83C-E081219191FF}"/>
              </a:ext>
            </a:extLst>
          </p:cNvPr>
          <p:cNvPicPr>
            <a:picLocks noChangeAspect="1"/>
          </p:cNvPicPr>
          <p:nvPr/>
        </p:nvPicPr>
        <p:blipFill>
          <a:blip r:embed="rId4"/>
          <a:stretch>
            <a:fillRect/>
          </a:stretch>
        </p:blipFill>
        <p:spPr>
          <a:xfrm>
            <a:off x="2774271" y="4302231"/>
            <a:ext cx="3633080" cy="2048179"/>
          </a:xfrm>
          <a:prstGeom prst="rect">
            <a:avLst/>
          </a:prstGeom>
        </p:spPr>
      </p:pic>
    </p:spTree>
    <p:extLst>
      <p:ext uri="{BB962C8B-B14F-4D97-AF65-F5344CB8AC3E}">
        <p14:creationId xmlns:p14="http://schemas.microsoft.com/office/powerpoint/2010/main" val="1189046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7466</TotalTime>
  <Words>7885</Words>
  <Application>Microsoft Office PowerPoint</Application>
  <PresentationFormat>Ekran Gösterisi (4:3)</PresentationFormat>
  <Paragraphs>920</Paragraphs>
  <Slides>60</Slides>
  <Notes>46</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60</vt:i4>
      </vt:variant>
    </vt:vector>
  </HeadingPairs>
  <TitlesOfParts>
    <vt:vector size="71" baseType="lpstr">
      <vt:lpstr>MS PGothic</vt:lpstr>
      <vt:lpstr>MS PGothic</vt:lpstr>
      <vt:lpstr>Arial</vt:lpstr>
      <vt:lpstr>Arial Narrow</vt:lpstr>
      <vt:lpstr>Calibri</vt:lpstr>
      <vt:lpstr>Segoe UI</vt:lpstr>
      <vt:lpstr>Times New Roman</vt:lpstr>
      <vt:lpstr>Verdana</vt:lpstr>
      <vt:lpstr>Wingdings</vt:lpstr>
      <vt:lpstr>Wingdings,Sans-Serif</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ERENOGLU CONSULTANCY TRANSLATION</dc:creator>
  <dc:description>ERENOGLU CONSULTANCY TRANSLATION_x000d_
GSM    : (+90 532) 235 58 23_x000d_
Tel         : (+90 312) 441 91 00 (pbx)_x000d_
Web      : www.erenoglu.com.tr_x000d_
e-mail   : erenoglu@erenoglu.com.tr_x000d_
ANKARA – TURKIYE (TURKEY)_x000d_
</dc:description>
  <cp:lastModifiedBy>CP</cp:lastModifiedBy>
  <cp:revision>1535</cp:revision>
  <dcterms:created xsi:type="dcterms:W3CDTF">2012-01-25T15:22:10Z</dcterms:created>
  <dcterms:modified xsi:type="dcterms:W3CDTF">2021-04-11T22:50:24Z</dcterms:modified>
</cp:coreProperties>
</file>