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46"/>
  </p:notesMasterIdLst>
  <p:sldIdLst>
    <p:sldId id="418" r:id="rId2"/>
    <p:sldId id="567" r:id="rId3"/>
    <p:sldId id="1452" r:id="rId4"/>
    <p:sldId id="263" r:id="rId5"/>
    <p:sldId id="1441" r:id="rId6"/>
    <p:sldId id="271" r:id="rId7"/>
    <p:sldId id="272" r:id="rId8"/>
    <p:sldId id="693" r:id="rId9"/>
    <p:sldId id="694" r:id="rId10"/>
    <p:sldId id="696" r:id="rId11"/>
    <p:sldId id="697" r:id="rId12"/>
    <p:sldId id="711" r:id="rId13"/>
    <p:sldId id="715" r:id="rId14"/>
    <p:sldId id="700" r:id="rId15"/>
    <p:sldId id="1457" r:id="rId16"/>
    <p:sldId id="1461" r:id="rId17"/>
    <p:sldId id="1470" r:id="rId18"/>
    <p:sldId id="1463" r:id="rId19"/>
    <p:sldId id="1464" r:id="rId20"/>
    <p:sldId id="1465" r:id="rId21"/>
    <p:sldId id="1466" r:id="rId22"/>
    <p:sldId id="1467" r:id="rId23"/>
    <p:sldId id="1468" r:id="rId24"/>
    <p:sldId id="1469" r:id="rId25"/>
    <p:sldId id="1460" r:id="rId26"/>
    <p:sldId id="1471" r:id="rId27"/>
    <p:sldId id="1462" r:id="rId28"/>
    <p:sldId id="1472" r:id="rId29"/>
    <p:sldId id="1473" r:id="rId30"/>
    <p:sldId id="1474" r:id="rId31"/>
    <p:sldId id="1475" r:id="rId32"/>
    <p:sldId id="1476" r:id="rId33"/>
    <p:sldId id="1477" r:id="rId34"/>
    <p:sldId id="270" r:id="rId35"/>
    <p:sldId id="1458" r:id="rId36"/>
    <p:sldId id="277" r:id="rId37"/>
    <p:sldId id="257" r:id="rId38"/>
    <p:sldId id="274" r:id="rId39"/>
    <p:sldId id="273" r:id="rId40"/>
    <p:sldId id="275" r:id="rId41"/>
    <p:sldId id="276" r:id="rId42"/>
    <p:sldId id="278" r:id="rId43"/>
    <p:sldId id="1478" r:id="rId44"/>
    <p:sldId id="45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39" autoAdjust="0"/>
  </p:normalViewPr>
  <p:slideViewPr>
    <p:cSldViewPr snapToGrid="0">
      <p:cViewPr varScale="1">
        <p:scale>
          <a:sx n="87" d="100"/>
          <a:sy n="87" d="100"/>
        </p:scale>
        <p:origin x="22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10/07/2024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90 minutes in length</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endParaRPr lang="en-US" altLang="en-US"/>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S PGothic" pitchFamily="34" charset="-128"/>
                <a:cs typeface="ＭＳ Ｐゴシック" charset="0"/>
              </a:rPr>
              <a:t>This slide reduces the number of slides in the slide pack – and also crystallises the sources of evidence </a:t>
            </a:r>
          </a:p>
          <a:p>
            <a:r>
              <a:rPr lang="en-GB" sz="1200" kern="1200" dirty="0">
                <a:solidFill>
                  <a:schemeClr val="tx1"/>
                </a:solidFill>
                <a:latin typeface="+mn-lt"/>
                <a:ea typeface="MS PGothic" pitchFamily="34" charset="-128"/>
                <a:cs typeface="ＭＳ Ｐゴシック" charset="0"/>
              </a:rPr>
              <a:t>From T-B, L-R – PC, laptop, server, HDD, </a:t>
            </a:r>
            <a:r>
              <a:rPr lang="en-GB" sz="1200" kern="1200" dirty="0" err="1">
                <a:solidFill>
                  <a:schemeClr val="tx1"/>
                </a:solidFill>
                <a:latin typeface="+mn-lt"/>
                <a:ea typeface="MS PGothic" pitchFamily="34" charset="-128"/>
                <a:cs typeface="ＭＳ Ｐゴシック" charset="0"/>
              </a:rPr>
              <a:t>blu-ray</a:t>
            </a:r>
            <a:r>
              <a:rPr lang="en-GB" sz="1200" kern="1200" dirty="0">
                <a:solidFill>
                  <a:schemeClr val="tx1"/>
                </a:solidFill>
                <a:latin typeface="+mn-lt"/>
                <a:ea typeface="MS PGothic" pitchFamily="34" charset="-128"/>
                <a:cs typeface="ＭＳ Ｐゴシック" charset="0"/>
              </a:rPr>
              <a:t> disk, micro-</a:t>
            </a:r>
            <a:r>
              <a:rPr lang="en-GB" sz="1200" kern="1200" dirty="0" err="1">
                <a:solidFill>
                  <a:schemeClr val="tx1"/>
                </a:solidFill>
                <a:latin typeface="+mn-lt"/>
                <a:ea typeface="MS PGothic" pitchFamily="34" charset="-128"/>
                <a:cs typeface="ＭＳ Ｐゴシック" charset="0"/>
              </a:rPr>
              <a:t>sd</a:t>
            </a:r>
            <a:r>
              <a:rPr lang="en-GB" sz="1200" kern="1200" dirty="0">
                <a:solidFill>
                  <a:schemeClr val="tx1"/>
                </a:solidFill>
                <a:latin typeface="+mn-lt"/>
                <a:ea typeface="MS PGothic" pitchFamily="34" charset="-128"/>
                <a:cs typeface="ＭＳ Ｐゴシック" charset="0"/>
              </a:rPr>
              <a:t> card, </a:t>
            </a:r>
            <a:r>
              <a:rPr lang="en-GB" sz="1200" kern="1200" dirty="0" err="1">
                <a:solidFill>
                  <a:schemeClr val="tx1"/>
                </a:solidFill>
                <a:latin typeface="+mn-lt"/>
                <a:ea typeface="MS PGothic" pitchFamily="34" charset="-128"/>
                <a:cs typeface="ＭＳ Ｐゴシック" charset="0"/>
              </a:rPr>
              <a:t>usb</a:t>
            </a:r>
            <a:r>
              <a:rPr lang="en-GB" sz="1200" kern="1200" dirty="0">
                <a:solidFill>
                  <a:schemeClr val="tx1"/>
                </a:solidFill>
                <a:latin typeface="+mn-lt"/>
                <a:ea typeface="MS PGothic" pitchFamily="34" charset="-128"/>
                <a:cs typeface="ＭＳ Ｐゴシック" charset="0"/>
              </a:rPr>
              <a:t> drive,</a:t>
            </a:r>
          </a:p>
          <a:p>
            <a:r>
              <a:rPr lang="en-GB" sz="1200" kern="1200" dirty="0" err="1">
                <a:solidFill>
                  <a:schemeClr val="tx1"/>
                </a:solidFill>
                <a:latin typeface="+mn-lt"/>
                <a:ea typeface="MS PGothic" pitchFamily="34" charset="-128"/>
                <a:cs typeface="ＭＳ Ｐゴシック" charset="0"/>
              </a:rPr>
              <a:t>usb</a:t>
            </a:r>
            <a:r>
              <a:rPr lang="en-GB" sz="1200" kern="1200" dirty="0">
                <a:solidFill>
                  <a:schemeClr val="tx1"/>
                </a:solidFill>
                <a:latin typeface="+mn-lt"/>
                <a:ea typeface="MS PGothic" pitchFamily="34" charset="-128"/>
                <a:cs typeface="ＭＳ Ｐゴシック" charset="0"/>
              </a:rPr>
              <a:t> wearable, tape backups, printer, scanner, card reader, fax machine, label machine</a:t>
            </a:r>
          </a:p>
          <a:p>
            <a:r>
              <a:rPr lang="en-GB" sz="1200" kern="1200" dirty="0">
                <a:solidFill>
                  <a:schemeClr val="tx1"/>
                </a:solidFill>
                <a:latin typeface="+mn-lt"/>
                <a:ea typeface="MS PGothic" pitchFamily="34" charset="-128"/>
                <a:cs typeface="ＭＳ Ｐゴシック" charset="0"/>
              </a:rPr>
              <a:t>Tablet, phone or smartphone, camera, wearable recording device, spy pen, video camera, VHS video</a:t>
            </a:r>
          </a:p>
          <a:p>
            <a:r>
              <a:rPr lang="en-GB" sz="1200" kern="1200" dirty="0">
                <a:solidFill>
                  <a:schemeClr val="tx1"/>
                </a:solidFill>
                <a:latin typeface="+mn-lt"/>
                <a:ea typeface="MS PGothic" pitchFamily="34" charset="-128"/>
                <a:cs typeface="ＭＳ Ｐゴシック" charset="0"/>
              </a:rPr>
              <a:t>Voice recorder, CCTV, </a:t>
            </a:r>
            <a:r>
              <a:rPr lang="en-GB" sz="1200" kern="1200" dirty="0" err="1">
                <a:solidFill>
                  <a:schemeClr val="tx1"/>
                </a:solidFill>
                <a:latin typeface="+mn-lt"/>
                <a:ea typeface="MS PGothic" pitchFamily="34" charset="-128"/>
                <a:cs typeface="ＭＳ Ｐゴシック" charset="0"/>
              </a:rPr>
              <a:t>ipod</a:t>
            </a:r>
            <a:r>
              <a:rPr lang="en-GB" sz="1200" kern="1200" dirty="0">
                <a:solidFill>
                  <a:schemeClr val="tx1"/>
                </a:solidFill>
                <a:latin typeface="+mn-lt"/>
                <a:ea typeface="MS PGothic" pitchFamily="34" charset="-128"/>
                <a:cs typeface="ＭＳ Ｐゴシック" charset="0"/>
              </a:rPr>
              <a:t>/music player, games console, external network storage, router, firewall, wireless access point</a:t>
            </a:r>
          </a:p>
          <a:p>
            <a:endParaRPr lang="en-GB" sz="1200" kern="1200" dirty="0">
              <a:solidFill>
                <a:schemeClr val="tx1"/>
              </a:solidFill>
              <a:latin typeface="+mn-lt"/>
              <a:ea typeface="MS PGothic" pitchFamily="34" charset="-128"/>
              <a:cs typeface="ＭＳ Ｐゴシック" charset="0"/>
            </a:endParaRPr>
          </a:p>
          <a:p>
            <a:r>
              <a:rPr lang="en-GB" sz="1200" kern="1200" dirty="0">
                <a:solidFill>
                  <a:schemeClr val="tx1"/>
                </a:solidFill>
                <a:latin typeface="+mn-lt"/>
                <a:ea typeface="MS PGothic" pitchFamily="34" charset="-128"/>
                <a:cs typeface="ＭＳ Ｐゴシック" charset="0"/>
              </a:rPr>
              <a:t>Below are </a:t>
            </a:r>
            <a:r>
              <a:rPr lang="en-GB" sz="1200" kern="1200" dirty="0" err="1">
                <a:solidFill>
                  <a:schemeClr val="tx1"/>
                </a:solidFill>
                <a:latin typeface="+mn-lt"/>
                <a:ea typeface="MS PGothic" pitchFamily="34" charset="-128"/>
                <a:cs typeface="ＭＳ Ｐゴシック" charset="0"/>
              </a:rPr>
              <a:t>descriptives</a:t>
            </a:r>
            <a:r>
              <a:rPr lang="en-GB" sz="1200" kern="1200" dirty="0">
                <a:solidFill>
                  <a:schemeClr val="tx1"/>
                </a:solidFill>
                <a:latin typeface="+mn-lt"/>
                <a:ea typeface="MS PGothic" pitchFamily="34" charset="-128"/>
                <a:cs typeface="ＭＳ Ｐゴシック" charset="0"/>
              </a:rPr>
              <a:t> if needed –</a:t>
            </a:r>
          </a:p>
          <a:p>
            <a:r>
              <a:rPr lang="en-US" sz="1200" kern="1200" dirty="0">
                <a:solidFill>
                  <a:schemeClr val="tx1"/>
                </a:solidFill>
                <a:effectLst/>
                <a:latin typeface="+mn-lt"/>
                <a:ea typeface="+mn-ea"/>
                <a:cs typeface="+mn-cs"/>
              </a:rPr>
              <a:t>Server – A server is a computer or device that provides information and/or services to 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computers on a network. Given the right software, any network-connected computer can be</a:t>
            </a:r>
          </a:p>
          <a:p>
            <a:r>
              <a:rPr lang="en-US" sz="1200" kern="1200" dirty="0">
                <a:solidFill>
                  <a:schemeClr val="tx1"/>
                </a:solidFill>
                <a:effectLst/>
                <a:latin typeface="+mn-lt"/>
                <a:ea typeface="+mn-ea"/>
                <a:cs typeface="+mn-cs"/>
              </a:rPr>
              <a:t>configured as a server. In most cases, a server will be a dedicated powerful computer designed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“always available”. One computer server can run several services (e.g. web server, email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server, file server, print server etc.). In business it often makes sense to run different services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different machines for reasons of security and to minimise the impact of any failure.</a:t>
            </a:r>
          </a:p>
          <a:p>
            <a:endParaRPr lang="en-GB" sz="1200" kern="1200" dirty="0">
              <a:solidFill>
                <a:schemeClr val="tx1"/>
              </a:solidFill>
              <a:latin typeface="+mn-lt"/>
              <a:ea typeface="MS PGothic" pitchFamily="34" charset="-128"/>
              <a:cs typeface="ＭＳ Ｐゴシック" charset="0"/>
            </a:endParaRPr>
          </a:p>
          <a:p>
            <a:r>
              <a:rPr lang="en-US" sz="1200" kern="1200" dirty="0">
                <a:solidFill>
                  <a:schemeClr val="tx1"/>
                </a:solidFill>
                <a:effectLst/>
                <a:latin typeface="+mn-lt"/>
                <a:ea typeface="+mn-ea"/>
                <a:cs typeface="+mn-cs"/>
              </a:rPr>
              <a:t>Hard disk drives (HDD) are the main storage devices within computer systems. They consist of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circuit board, data and power connections. Inside the hard disk drive there are magnetically charged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ceramic, metal or glass platters (i.e. plates or disks) that rotate at high speed. An arm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travels across the surface of the platter like in old fashioned record players and ‘writes’ the data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disk. It is not unusual to discover separate hard disk drives during a search that are not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connected to or installed in a computer system. Usually a hard disk drive in desk top computers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measure 3.5 inches (8.9 cm) across and 2.5 inches (6.35 cm) across laptops.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Solid state disks (SSD) have a different structure to hard disks and are becoming more popular.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Instead of storing data on platters, solid state disks store data using microchips and have no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moving parts. As such they are less likely to be damaged when dropped or knocked and offer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faster access to the data.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Compact Disk (CD), Digital Video Disk4 (DVD) and Blu-ray Disks (BD) are typically used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storage of large video or audio files. They may, however, also hold large quantities of other kinds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data that can be of evidential value. Although they look very similar, the storage capacities vary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greatly.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Memory cards, also known as flash cards, are also devices for storing digital information. They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used in devices such as digital cameras, mobile phones, laptop computers, music players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games consoles. They retain data without power and can store huge amounts of data while being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easy to conceal.</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Universal Serial Bus (USB) is the name given to a set of rules or ‘protocol’ used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communication, connection and power supply for devices that connected to computers. The range of devices using this protocol has grown enormously since it was introduced in the 1990s. Some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examples of the more usual USB devices are shown below.</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Data stored on tape is more likely to be encountered in a business rather than a domestic setting.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most common type used now is the ‘Linear Tape-Open’ (LTO) technology developed in the 1990s as an open-format9 standard. Tapes are normally used for backup and therefore may 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useful in cases where an historical analysis is required or where the original computer is not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available.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Peripherals are devices that are not an integral part of the computer, but connect to it to increase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range of functions. Examples of peripheral devices are: scanners; printers; tape drives; webcams; loudspeakers; microphones; calculators; fax machines; answering machines; and card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readers. Many of these devices have their own data storage capacity and may be relevant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particular types of investigation (for example, the presence of a card reader may be relevant in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credit card cloning investigation). Here are some images of just a few of the types of peripherals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might be encountered: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tablet computer is a device that is operated by touching the screen rather than using a keyboard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mouse. It is normally larger than a mobile phone or Personal Digital Assistant (PDA). Tablets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store data in the form of a hard disk or flash memory, but , increasingly, user-generated data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stored in the cloud. Tablets have become very popular in recent years. They run their own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operating systems and are often connected to the Internet via a Wireless Local Area Network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(WLAN), Third Generation Mobile Telecommunications (3G) (now slowly becoming Fourth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Generation or 4G) or Long Term Evolution (LTE)12 networks.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time when a telephone was used simply for making and receiving calls is long past. Nowadays,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mobile or ‘cell’ phones are used for many other tasks: sending and receiving text or multimedia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messages; accessing the Internet and email; playing games; listening to music; and, taking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photographs. Many modern mobile phones are really computers, although their connectivity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requires them to be handled in a somewhat different manner. It is important to note that different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phones have different capabilities and the way they connect (their ‘connection interfaces’) can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require specialist equipment in order to capture evidence.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Digital cameras take still or video photographs in the form of thousands of small dots of light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called pixels. Most modern digital cameras can also record sound as well as pictures. Digital cameras can store thousands of images on small “memory cards” (see 2.1.1.3 above) or on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camera itself. For investigations involving photographs it may be possible to prove which camera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took a specific photograph because certain metadata are often stored with the image15. Examples of common types of digital camera are shown below, along with some cameras disguised as 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devices.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digital video camera also often stores its images on removable media, but can also record to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hard disk contained within the camera itself. In some cases these cameras look very similar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digital still cameras (bearing in mind that digital still cameras can usually also take video and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digital video camera can take still photographs). Some examples of video cameras are shown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below.</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Video recorders are usually found in the domestic setting and used to record TV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other locally based activity. They are also used to playback prerecorded films, music and 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data. The Video Home System (VHS) recorders were prominent from the 1970s until overtaken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digital versions. VHS was recorded and played back using large cassette tapes that may still 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found under some circumstances. Certain kinds of optical discs were also produced, but did not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become mainstream. Instead, the Digital Versatile Disk (DVD) became the standard. DVDs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their later evolution, Blu-ray discs, are still used today, but some modern video recorders store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their recording on built-in hard drives.</a:t>
            </a:r>
          </a:p>
          <a:p>
            <a:r>
              <a:rPr lang="en-US" sz="1200" kern="1200" dirty="0">
                <a:solidFill>
                  <a:schemeClr val="tx1"/>
                </a:solidFill>
                <a:effectLst/>
                <a:latin typeface="+mn-lt"/>
                <a:ea typeface="+mn-ea"/>
                <a:cs typeface="+mn-cs"/>
              </a:rPr>
              <a:t>Digital audio recorders are small handheld devices used to record sound on a memory chip to play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recording back. They come in various capacities in terms of maximum recording time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quality. Some recorders have a USB capability that allows the recordings to be uploaded to a computer and may have associated speech recognition software allowing for the creation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automatic draft transcripts.</a:t>
            </a:r>
          </a:p>
          <a:p>
            <a:r>
              <a:rPr lang="en-US" sz="1200" kern="1200" dirty="0">
                <a:solidFill>
                  <a:schemeClr val="tx1"/>
                </a:solidFill>
                <a:effectLst/>
                <a:latin typeface="+mn-lt"/>
                <a:ea typeface="+mn-ea"/>
                <a:cs typeface="+mn-cs"/>
              </a:rPr>
              <a:t>Closed Circuit Television (CCTV) cameras are used by companies, governments and private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individuals. CCTV cameras may be deployed continually or to monitor a particular activity. In some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countries they have become a tool for surveillance in public places monitoring traffic or crowd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flows, detecting public disorder or criminal activity. Some CCTV cameras record images onto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storage media while others are only used for live monitoring. They can also be motion activated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operate in low light or under infrared conditions. They should always be considered as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potential source of electronic evidence wherever they are at or near a crime scene. Some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examples of how CCTV cameras may look like are shown below</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Portable media players such as iPods or MP3 players store and play digital media. These can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 music and other audio, photographs or video as well as documents and other types of file.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Once again, these devices have many similarities with computers. Some of these devices 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removable flash storage while others have large hard disks capable of storing many thousands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files. Some examples of portable media players are provided below.</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Video games consoles have existed since the early 1970s, but have developed greatly over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years. These devices use onboard or removable storage that allows the users not only to play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games, but also to visit websites and to store and play videos, photos and music. For this reason,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should never be overlooked as sources of electronic evidence even if they seem innocuous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first sight. Major console producers include Sony, Nintendo and Microsoft and these companies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currently hold the majority of the market for consoles and games.</a:t>
            </a:r>
          </a:p>
          <a:p>
            <a:r>
              <a:rPr lang="en-US" sz="1200" kern="1200" dirty="0">
                <a:solidFill>
                  <a:schemeClr val="tx1"/>
                </a:solidFill>
                <a:effectLst/>
                <a:latin typeface="+mn-lt"/>
                <a:ea typeface="+mn-ea"/>
                <a:cs typeface="+mn-cs"/>
              </a:rPr>
              <a:t>When two or more computers are linked by data cables or by wireless connectivity a ‘network’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established. Computers in a network are able to share data and other resources between them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will often be connected to additional hardware components that extend their scope and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functions available. Computer networks can be limited such as those found in the home (e.g.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where members of a family establish a network sharing an Internet modem) or as extensive as those used by major corporations or governments linking hundreds or even thousands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computers together.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Local Area Network (LAN) </a:t>
            </a:r>
            <a:r>
              <a:rPr lang="en-US" sz="1200" kern="1200" dirty="0">
                <a:solidFill>
                  <a:schemeClr val="tx1"/>
                </a:solidFill>
                <a:effectLst/>
                <a:latin typeface="+mn-lt"/>
                <a:ea typeface="+mn-ea"/>
                <a:cs typeface="+mn-cs"/>
              </a:rPr>
              <a:t>– A Local Area Network is a computer network covering a limited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‘local’ area like a home, an office, or a group of buildings (such as a school). Defining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characteristic of LANs include the much higher speed they can achieve for transferring data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computers on the network, the limited geographic range and the fact that they do not</a:t>
            </a:r>
          </a:p>
          <a:p>
            <a:r>
              <a:rPr lang="en-US" sz="1200" kern="1200" dirty="0">
                <a:solidFill>
                  <a:schemeClr val="tx1"/>
                </a:solidFill>
                <a:effectLst/>
                <a:latin typeface="+mn-lt"/>
                <a:ea typeface="+mn-ea"/>
                <a:cs typeface="+mn-cs"/>
              </a:rPr>
              <a:t>need to rent lines from telecommunications companies.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Wide Area Network (WAN) </a:t>
            </a:r>
            <a:r>
              <a:rPr lang="en-US" sz="1200" kern="1200" dirty="0">
                <a:solidFill>
                  <a:schemeClr val="tx1"/>
                </a:solidFill>
                <a:effectLst/>
                <a:latin typeface="+mn-lt"/>
                <a:ea typeface="+mn-ea"/>
                <a:cs typeface="+mn-cs"/>
              </a:rPr>
              <a:t>– A Wide Area Network is a computer network that covers a broader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area and will include any network that crosses metropolitan, regional, or national boundaries.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term implies a network that uses routers24 and public communications links.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Contrast these with personal area networks (PANs), campus area networks (CANs), or</a:t>
            </a:r>
          </a:p>
          <a:p>
            <a:r>
              <a:rPr lang="en-US" sz="1200" kern="1200" dirty="0">
                <a:solidFill>
                  <a:schemeClr val="tx1"/>
                </a:solidFill>
                <a:effectLst/>
                <a:latin typeface="+mn-lt"/>
                <a:ea typeface="+mn-ea"/>
                <a:cs typeface="+mn-cs"/>
              </a:rPr>
              <a:t>metropolitan area networks (MANs) which are usually limited to a room, building, campus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 metropolitan area respectively. The largest and most well-known example of a WAN is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Internet.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of the terminology and devices that may be encountered when dealing with networks are:</a:t>
            </a:r>
          </a:p>
          <a:p>
            <a:r>
              <a:rPr lang="en-US" sz="1200" b="1" kern="1200" dirty="0">
                <a:solidFill>
                  <a:schemeClr val="tx1"/>
                </a:solidFill>
                <a:effectLst/>
                <a:latin typeface="+mn-lt"/>
                <a:ea typeface="+mn-ea"/>
                <a:cs typeface="+mn-cs"/>
              </a:rPr>
              <a:t>Port </a:t>
            </a:r>
            <a:r>
              <a:rPr lang="en-US" sz="1200" kern="1200" dirty="0">
                <a:solidFill>
                  <a:schemeClr val="tx1"/>
                </a:solidFill>
                <a:effectLst/>
                <a:latin typeface="+mn-lt"/>
                <a:ea typeface="+mn-ea"/>
                <a:cs typeface="+mn-cs"/>
              </a:rPr>
              <a:t>– There are two types of ports: computer or hardware ports and network or internet ports.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computer port is a connection point between a computer and another device where information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comes in and out (examples include USB, Ethernet and parallel ports by which devices can be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attached). A network port is located in the software at the point where the software connects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internet or network services. A common analogy would be the doors and windows to a building.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Each port is allocated a different number in computer programming.</a:t>
            </a:r>
            <a:r>
              <a:rPr lang="en-US" sz="12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number identifies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port’s role and function and is set according to common standards.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Bandwidth</a:t>
            </a:r>
            <a:r>
              <a:rPr lang="en-US" sz="1200" kern="1200" dirty="0">
                <a:solidFill>
                  <a:schemeClr val="tx1"/>
                </a:solidFill>
                <a:effectLst/>
                <a:latin typeface="+mn-lt"/>
                <a:ea typeface="+mn-ea"/>
                <a:cs typeface="+mn-cs"/>
              </a:rPr>
              <a:t> – Like the diameter of a pipe, the size of the bandwidth indicates the maximum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volume of information that can be carried along a phone line, cable line, satellite feed etc. The</a:t>
            </a:r>
          </a:p>
          <a:p>
            <a:r>
              <a:rPr lang="en-US" sz="1200" kern="1200" dirty="0">
                <a:solidFill>
                  <a:schemeClr val="tx1"/>
                </a:solidFill>
                <a:effectLst/>
                <a:latin typeface="+mn-lt"/>
                <a:ea typeface="+mn-ea"/>
                <a:cs typeface="+mn-cs"/>
              </a:rPr>
              <a:t>greater the bandwidth, the faster the potential speed for downloading and uploading data.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Media Access Control (MAC) address – The MAC address is a unique reference code assigned</a:t>
            </a:r>
          </a:p>
          <a:p>
            <a:r>
              <a:rPr lang="en-US" sz="1200" kern="1200" dirty="0">
                <a:solidFill>
                  <a:schemeClr val="tx1"/>
                </a:solidFill>
                <a:effectLst/>
                <a:latin typeface="+mn-lt"/>
                <a:ea typeface="+mn-ea"/>
                <a:cs typeface="+mn-cs"/>
              </a:rPr>
              <a:t>by the manufacturer to most network adaptors or network interface cards (NICs). MAC addresses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function as an address on a network so that devices can be identified and the appropriate data can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forwarded to it.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Network Attached Storage (NAS) </a:t>
            </a:r>
            <a:r>
              <a:rPr lang="en-US" sz="1200" kern="1200" dirty="0">
                <a:solidFill>
                  <a:schemeClr val="tx1"/>
                </a:solidFill>
                <a:effectLst/>
                <a:latin typeface="+mn-lt"/>
                <a:ea typeface="+mn-ea"/>
                <a:cs typeface="+mn-cs"/>
              </a:rPr>
              <a:t>– A NAS is similar to an external hard-drive with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difference that it provides storage space for a whole network rather than just a single PC. NAS can</a:t>
            </a:r>
          </a:p>
          <a:p>
            <a:r>
              <a:rPr lang="en-US" sz="1200" kern="1200" dirty="0">
                <a:solidFill>
                  <a:schemeClr val="tx1"/>
                </a:solidFill>
                <a:effectLst/>
                <a:latin typeface="+mn-lt"/>
                <a:ea typeface="+mn-ea"/>
                <a:cs typeface="+mn-cs"/>
              </a:rPr>
              <a:t>often offer a lot more than just data storage. A NAS can be used as an automatic downloading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server (e.g. uTorrent) and even as a small webserver. Many NAS devices house more than 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hard drive and offer ‘RAID’ functionality.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so-called ‘Redundant Array of Independent Disks’ (RAID) is a way of arranging the storage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data (a data ‘configuration’) using multiple disk drives. Data is stored across the individual disks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ensure the best level of performance and/or data reliability. The operating system will access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RAID as though it were a single hard disk. The access is controlled and coordinated either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software or by a hardware RAID controller. Standalone RAIDs are commonly found in network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configurations and may contain huge amounts of electronic evidence.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Network Switch – A network switch is very similar to a hub. Switches are mainly used to connect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groups of network devices to each other. In contrast to hubs they use internally stored databases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remember which MAC address has used which port of the switch. This allows a switch to route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data packets to a specific device rather than to all devices.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Router – A router is like a sorter in a post room. It is a device that identifies the destination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 parcel or packet of data is addressed and then sends that packet on to the next point 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network nearest to where it needs to go. Although a router must be located at the gateway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networks it does not necessarily have to be linked to the Internet. Routers are commonly used in the home to connect a house to a broadband connection. In such a situation it will often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serve multiple purposes acting as a switch, access point, firewall, router and gateway all together.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Firewall – A firewall is a hardware device or software service that is used to increase the security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a network by preventing </a:t>
            </a:r>
            <a:r>
              <a:rPr lang="en-US" sz="1200" kern="1200" dirty="0" err="1">
                <a:solidFill>
                  <a:schemeClr val="tx1"/>
                </a:solidFill>
                <a:effectLst/>
                <a:latin typeface="+mn-lt"/>
                <a:ea typeface="+mn-ea"/>
                <a:cs typeface="+mn-cs"/>
              </a:rPr>
              <a:t>unauthorised</a:t>
            </a:r>
            <a:r>
              <a:rPr lang="en-US" sz="1200" kern="1200" dirty="0">
                <a:solidFill>
                  <a:schemeClr val="tx1"/>
                </a:solidFill>
                <a:effectLst/>
                <a:latin typeface="+mn-lt"/>
                <a:ea typeface="+mn-ea"/>
                <a:cs typeface="+mn-cs"/>
              </a:rPr>
              <a:t> access. For instance a firewall may be configured (set 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detect and block any attempt to enter a network using multiple ports except for those ports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been configured to allow incoming traffic. In homes, it is more common to find a software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firewall, but in business settings the investigator is more likely to come across hardware firewalls.</a:t>
            </a:r>
          </a:p>
          <a:p>
            <a:r>
              <a:rPr lang="en-US" sz="1200" kern="1200" dirty="0">
                <a:solidFill>
                  <a:schemeClr val="tx1"/>
                </a:solidFill>
                <a:effectLst/>
                <a:latin typeface="+mn-lt"/>
                <a:ea typeface="+mn-ea"/>
                <a:cs typeface="+mn-cs"/>
              </a:rPr>
              <a:t>Wireless Access Point – Wireless Access Points connect Wireless LAN devices to the rest to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network. In every WLAN infrastructure an access point is necessary whenever there are more than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two devices. Modern routers can often function as an Access Point. A computer’s NIC or even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mobile phone can also be configured to act as an Access Point.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network devices listed above can be standalone devices as shown in the photographs,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very likely that a single device will serve multiple purposes. Routers in the home often function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modem, firewall, switch and access point and a Networked Attached Storage (NAS) system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also serve as a Virtual Private Network , E-Mail and Webserver with switching as well 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access point capabilities.</a:t>
            </a:r>
          </a:p>
          <a:p>
            <a:endParaRPr lang="en-US" sz="1200" kern="1200" dirty="0">
              <a:solidFill>
                <a:schemeClr val="tx1"/>
              </a:solidFill>
              <a:effectLst/>
              <a:latin typeface="+mn-lt"/>
              <a:ea typeface="+mn-ea"/>
              <a:cs typeface="+mn-cs"/>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11</a:t>
            </a:fld>
            <a:endParaRPr lang="en-US" altLang="en-US"/>
          </a:p>
        </p:txBody>
      </p:sp>
    </p:spTree>
    <p:extLst>
      <p:ext uri="{BB962C8B-B14F-4D97-AF65-F5344CB8AC3E}">
        <p14:creationId xmlns:p14="http://schemas.microsoft.com/office/powerpoint/2010/main" val="314473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20000"/>
              </a:lnSpc>
            </a:pPr>
            <a:r>
              <a:rPr lang="en-US" dirty="0"/>
              <a:t>When handling electronic devices and data, they must not be changed, either in relation to hardware or software. The person in charge is responsible for the integrity of the material recovered from the scene and thus for commencing a forensic chain of custody.</a:t>
            </a:r>
            <a:endParaRPr lang="en-GB" dirty="0"/>
          </a:p>
          <a:p>
            <a:pPr lvl="0" algn="just">
              <a:lnSpc>
                <a:spcPct val="120000"/>
              </a:lnSpc>
            </a:pPr>
            <a:r>
              <a:rPr lang="en-US" dirty="0"/>
              <a:t>There are circumstances where a decision will be made to access the data on a “live” computer system to avoid the loss of potential evidence. This must be undertaken in a manner, which causes the least impact on the data and by a person qualified to do so. Principles 2 to 5 should be taken into account if this course of action is found necessary.</a:t>
            </a:r>
            <a:endParaRPr lang="en-GB" dirty="0"/>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12</a:t>
            </a:fld>
            <a:endParaRPr lang="en-US" altLang="en-US"/>
          </a:p>
        </p:txBody>
      </p:sp>
    </p:spTree>
    <p:extLst>
      <p:ext uri="{BB962C8B-B14F-4D97-AF65-F5344CB8AC3E}">
        <p14:creationId xmlns:p14="http://schemas.microsoft.com/office/powerpoint/2010/main" val="31218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Each Member State should take its own legal documents and regulations into consideration when interpreting the measures proposed in this document.</a:t>
            </a:r>
            <a:endParaRPr lang="en-GB" dirty="0"/>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13</a:t>
            </a:fld>
            <a:endParaRPr lang="en-US" altLang="en-US"/>
          </a:p>
        </p:txBody>
      </p:sp>
    </p:spTree>
    <p:extLst>
      <p:ext uri="{BB962C8B-B14F-4D97-AF65-F5344CB8AC3E}">
        <p14:creationId xmlns:p14="http://schemas.microsoft.com/office/powerpoint/2010/main" val="390195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Handling by specialists</a:t>
            </a:r>
            <a:r>
              <a:rPr lang="en-US" sz="1200" kern="1200" dirty="0">
                <a:solidFill>
                  <a:schemeClr val="tx1"/>
                </a:solidFill>
                <a:effectLst/>
                <a:latin typeface="+mn-lt"/>
                <a:ea typeface="+mn-ea"/>
                <a:cs typeface="+mn-cs"/>
              </a:rPr>
              <a:t>: Each electronic device has specific characteristics, so specific procedures must be strictly followed to access its memory where electronic evidence could be stored. In the case of electronic evidence, one of the most prominent risks is the unintentional modification of part of the evidence. This could raise doubts about the specific changes, and whether the incriminating or exonerating evidence has been tampered with, which could in turn raise admissibility problems in Court.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Rapid evolution of electronic evidence sources: </a:t>
            </a:r>
            <a:r>
              <a:rPr lang="en-US" sz="1200" kern="1200" dirty="0">
                <a:solidFill>
                  <a:schemeClr val="tx1"/>
                </a:solidFill>
                <a:effectLst/>
                <a:latin typeface="+mn-lt"/>
                <a:ea typeface="+mn-ea"/>
                <a:cs typeface="+mn-cs"/>
              </a:rPr>
              <a:t>New technologies develop very quickly and there is a need for constant update not only of the new technologies themselves but also of the procedures and techniques that have to be applied in order to </a:t>
            </a:r>
            <a:r>
              <a:rPr lang="en-US" sz="1200" kern="1200" dirty="0" err="1">
                <a:solidFill>
                  <a:schemeClr val="tx1"/>
                </a:solidFill>
                <a:effectLst/>
                <a:latin typeface="+mn-lt"/>
                <a:ea typeface="+mn-ea"/>
                <a:cs typeface="+mn-cs"/>
              </a:rPr>
              <a:t>seise</a:t>
            </a:r>
            <a:r>
              <a:rPr lang="en-US" sz="1200" kern="1200" dirty="0">
                <a:solidFill>
                  <a:schemeClr val="tx1"/>
                </a:solidFill>
                <a:effectLst/>
                <a:latin typeface="+mn-lt"/>
                <a:ea typeface="+mn-ea"/>
                <a:cs typeface="+mn-cs"/>
              </a:rPr>
              <a:t> their content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it.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 of proper procedures, techniques and tools</a:t>
            </a:r>
            <a:r>
              <a:rPr lang="en-US" sz="1200" kern="1200" dirty="0">
                <a:solidFill>
                  <a:schemeClr val="tx1"/>
                </a:solidFill>
                <a:effectLst/>
                <a:latin typeface="+mn-lt"/>
                <a:ea typeface="+mn-ea"/>
                <a:cs typeface="+mn-cs"/>
              </a:rPr>
              <a:t>: As in more traditional forensic disciplines, digital forensic specialists require, besides the specialist knowledge, specific tools to undertake their job properly, such as to capture all original information from advice. It is imperative that adequate techniques and tools are used, and that procedures are traceable and repeatable by other specialists, so that the captured information is of evidentiary value.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Admissibility</a:t>
            </a:r>
            <a:r>
              <a:rPr lang="en-US" sz="1200" kern="1200" dirty="0">
                <a:solidFill>
                  <a:schemeClr val="tx1"/>
                </a:solidFill>
                <a:effectLst/>
                <a:latin typeface="+mn-lt"/>
                <a:ea typeface="+mn-ea"/>
                <a:cs typeface="+mn-cs"/>
              </a:rPr>
              <a:t>: Since the ultimate goal is the use of acquired and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evidence to support a case in court, electronic evidence must be obtained in compliance with existing legislation and best practice procedure to be admissible in a trial. Although the details differ depending on national legislation, the following basic criteria must generally be taken into account.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Authenticity</a:t>
            </a:r>
            <a:r>
              <a:rPr lang="en-US" sz="1200" kern="1200" dirty="0">
                <a:solidFill>
                  <a:schemeClr val="tx1"/>
                </a:solidFill>
                <a:effectLst/>
                <a:latin typeface="+mn-lt"/>
                <a:ea typeface="+mn-ea"/>
                <a:cs typeface="+mn-cs"/>
              </a:rPr>
              <a:t>: It must be possible to positively tie evidentiary material to the investigated incident.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Completeness</a:t>
            </a:r>
            <a:r>
              <a:rPr lang="en-US" sz="1200" kern="1200" dirty="0">
                <a:solidFill>
                  <a:schemeClr val="tx1"/>
                </a:solidFill>
                <a:effectLst/>
                <a:latin typeface="+mn-lt"/>
                <a:ea typeface="+mn-ea"/>
                <a:cs typeface="+mn-cs"/>
              </a:rPr>
              <a:t>: It must tell the whole story and not just a particular perspective.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Reliability</a:t>
            </a:r>
            <a:r>
              <a:rPr lang="en-US" sz="1200" kern="1200" dirty="0">
                <a:solidFill>
                  <a:schemeClr val="tx1"/>
                </a:solidFill>
                <a:effectLst/>
                <a:latin typeface="+mn-lt"/>
                <a:ea typeface="+mn-ea"/>
                <a:cs typeface="+mn-cs"/>
              </a:rPr>
              <a:t>: There must be nothing about how the evidence was collected and subsequently handled which causes doubt about its authenticity and veracity.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Believability</a:t>
            </a:r>
            <a:r>
              <a:rPr lang="en-US" sz="1200" kern="1200" dirty="0">
                <a:solidFill>
                  <a:schemeClr val="tx1"/>
                </a:solidFill>
                <a:effectLst/>
                <a:latin typeface="+mn-lt"/>
                <a:ea typeface="+mn-ea"/>
                <a:cs typeface="+mn-cs"/>
              </a:rPr>
              <a:t>: It must be readily believable and understandable to a judge and/or the members of a jury.</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Proportionality</a:t>
            </a:r>
            <a:r>
              <a:rPr lang="en-US" sz="1200" kern="1200" dirty="0">
                <a:solidFill>
                  <a:schemeClr val="tx1"/>
                </a:solidFill>
                <a:effectLst/>
                <a:latin typeface="+mn-lt"/>
                <a:ea typeface="+mn-ea"/>
                <a:cs typeface="+mn-cs"/>
              </a:rPr>
              <a:t>: its application to Digital Forensics establishes that the whole investigative process must be adequate and appropriate: the benefits that are to be gained by using a specific measure must outweigh the harms for the party or parties affected by the measure.</a:t>
            </a:r>
            <a:endParaRPr lang="en-GB" sz="1200" kern="1200" dirty="0">
              <a:solidFill>
                <a:schemeClr val="tx1"/>
              </a:solidFill>
              <a:effectLst/>
              <a:latin typeface="+mn-lt"/>
              <a:ea typeface="+mn-ea"/>
              <a:cs typeface="+mn-cs"/>
            </a:endParaRPr>
          </a:p>
          <a:p>
            <a:endParaRPr lang="en-US" dirty="0"/>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14</a:t>
            </a:fld>
            <a:endParaRPr lang="en-US" altLang="en-US"/>
          </a:p>
        </p:txBody>
      </p:sp>
    </p:spTree>
    <p:extLst>
      <p:ext uri="{BB962C8B-B14F-4D97-AF65-F5344CB8AC3E}">
        <p14:creationId xmlns:p14="http://schemas.microsoft.com/office/powerpoint/2010/main" val="65685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16</a:t>
            </a:fld>
            <a:endParaRPr lang="en-US" altLang="en-US"/>
          </a:p>
        </p:txBody>
      </p:sp>
    </p:spTree>
    <p:extLst>
      <p:ext uri="{BB962C8B-B14F-4D97-AF65-F5344CB8AC3E}">
        <p14:creationId xmlns:p14="http://schemas.microsoft.com/office/powerpoint/2010/main" val="267132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17</a:t>
            </a:fld>
            <a:endParaRPr lang="en-US" altLang="en-US"/>
          </a:p>
        </p:txBody>
      </p:sp>
    </p:spTree>
    <p:extLst>
      <p:ext uri="{BB962C8B-B14F-4D97-AF65-F5344CB8AC3E}">
        <p14:creationId xmlns:p14="http://schemas.microsoft.com/office/powerpoint/2010/main" val="188435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18</a:t>
            </a:fld>
            <a:endParaRPr lang="en-US" altLang="en-US"/>
          </a:p>
        </p:txBody>
      </p:sp>
    </p:spTree>
    <p:extLst>
      <p:ext uri="{BB962C8B-B14F-4D97-AF65-F5344CB8AC3E}">
        <p14:creationId xmlns:p14="http://schemas.microsoft.com/office/powerpoint/2010/main" val="56988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19</a:t>
            </a:fld>
            <a:endParaRPr lang="en-US" altLang="en-US"/>
          </a:p>
        </p:txBody>
      </p:sp>
    </p:spTree>
    <p:extLst>
      <p:ext uri="{BB962C8B-B14F-4D97-AF65-F5344CB8AC3E}">
        <p14:creationId xmlns:p14="http://schemas.microsoft.com/office/powerpoint/2010/main" val="2584349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endParaRPr lang="en-US" altLang="en-US"/>
          </a:p>
        </p:txBody>
      </p:sp>
    </p:spTree>
    <p:extLst>
      <p:ext uri="{BB962C8B-B14F-4D97-AF65-F5344CB8AC3E}">
        <p14:creationId xmlns:p14="http://schemas.microsoft.com/office/powerpoint/2010/main" val="211565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21</a:t>
            </a:fld>
            <a:endParaRPr lang="en-US" altLang="en-US"/>
          </a:p>
        </p:txBody>
      </p:sp>
    </p:spTree>
    <p:extLst>
      <p:ext uri="{BB962C8B-B14F-4D97-AF65-F5344CB8AC3E}">
        <p14:creationId xmlns:p14="http://schemas.microsoft.com/office/powerpoint/2010/main" val="428691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agenda. Delegates should have a copy of it in their possession.</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03898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22</a:t>
            </a:fld>
            <a:endParaRPr lang="en-US" altLang="en-US"/>
          </a:p>
        </p:txBody>
      </p:sp>
    </p:spTree>
    <p:extLst>
      <p:ext uri="{BB962C8B-B14F-4D97-AF65-F5344CB8AC3E}">
        <p14:creationId xmlns:p14="http://schemas.microsoft.com/office/powerpoint/2010/main" val="3352133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23</a:t>
            </a:fld>
            <a:endParaRPr lang="en-US" altLang="en-US"/>
          </a:p>
        </p:txBody>
      </p:sp>
    </p:spTree>
    <p:extLst>
      <p:ext uri="{BB962C8B-B14F-4D97-AF65-F5344CB8AC3E}">
        <p14:creationId xmlns:p14="http://schemas.microsoft.com/office/powerpoint/2010/main" val="2610751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Guidelines of the Committee of Ministers of the Council of Europe on electronic evidence in civil and administrative proceedings</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(Adopted by the Committee of Ministers on 30 January 2019,</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at the 1335th meeting of the Ministers’ Deputies</a:t>
            </a:r>
            <a:endParaRPr lang="en-US" sz="1200" b="0" i="0" u="none" strike="noStrike" kern="1200" dirty="0">
              <a:solidFill>
                <a:schemeClr val="tx1"/>
              </a:solidFill>
              <a:effectLst/>
              <a:latin typeface="+mn-lt"/>
              <a:ea typeface="+mn-ea"/>
              <a:cs typeface="+mn-cs"/>
            </a:endParaRP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24</a:t>
            </a:fld>
            <a:endParaRPr lang="en-US" altLang="en-US"/>
          </a:p>
        </p:txBody>
      </p:sp>
    </p:spTree>
    <p:extLst>
      <p:ext uri="{BB962C8B-B14F-4D97-AF65-F5344CB8AC3E}">
        <p14:creationId xmlns:p14="http://schemas.microsoft.com/office/powerpoint/2010/main" val="471555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26</a:t>
            </a:fld>
            <a:endParaRPr lang="en-US" altLang="en-US"/>
          </a:p>
        </p:txBody>
      </p:sp>
    </p:spTree>
    <p:extLst>
      <p:ext uri="{BB962C8B-B14F-4D97-AF65-F5344CB8AC3E}">
        <p14:creationId xmlns:p14="http://schemas.microsoft.com/office/powerpoint/2010/main" val="1768316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27</a:t>
            </a:fld>
            <a:endParaRPr lang="en-US" altLang="en-US"/>
          </a:p>
        </p:txBody>
      </p:sp>
    </p:spTree>
    <p:extLst>
      <p:ext uri="{BB962C8B-B14F-4D97-AF65-F5344CB8AC3E}">
        <p14:creationId xmlns:p14="http://schemas.microsoft.com/office/powerpoint/2010/main" val="2303228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28</a:t>
            </a:fld>
            <a:endParaRPr lang="en-US" altLang="en-US"/>
          </a:p>
        </p:txBody>
      </p:sp>
    </p:spTree>
    <p:extLst>
      <p:ext uri="{BB962C8B-B14F-4D97-AF65-F5344CB8AC3E}">
        <p14:creationId xmlns:p14="http://schemas.microsoft.com/office/powerpoint/2010/main" val="1006226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29</a:t>
            </a:fld>
            <a:endParaRPr lang="en-US" altLang="en-US"/>
          </a:p>
        </p:txBody>
      </p:sp>
    </p:spTree>
    <p:extLst>
      <p:ext uri="{BB962C8B-B14F-4D97-AF65-F5344CB8AC3E}">
        <p14:creationId xmlns:p14="http://schemas.microsoft.com/office/powerpoint/2010/main" val="858005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30</a:t>
            </a:fld>
            <a:endParaRPr lang="en-US" altLang="en-US"/>
          </a:p>
        </p:txBody>
      </p:sp>
    </p:spTree>
    <p:extLst>
      <p:ext uri="{BB962C8B-B14F-4D97-AF65-F5344CB8AC3E}">
        <p14:creationId xmlns:p14="http://schemas.microsoft.com/office/powerpoint/2010/main" val="704171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31</a:t>
            </a:fld>
            <a:endParaRPr lang="en-US" altLang="en-US"/>
          </a:p>
        </p:txBody>
      </p:sp>
    </p:spTree>
    <p:extLst>
      <p:ext uri="{BB962C8B-B14F-4D97-AF65-F5344CB8AC3E}">
        <p14:creationId xmlns:p14="http://schemas.microsoft.com/office/powerpoint/2010/main" val="83925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33</a:t>
            </a:fld>
            <a:endParaRPr lang="en-US" altLang="en-US"/>
          </a:p>
        </p:txBody>
      </p:sp>
    </p:spTree>
    <p:extLst>
      <p:ext uri="{BB962C8B-B14F-4D97-AF65-F5344CB8AC3E}">
        <p14:creationId xmlns:p14="http://schemas.microsoft.com/office/powerpoint/2010/main" val="198037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Session objectives. Delegates should be introduced with what is expected to be achieved by the end of the session.</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2941883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following two slides give details of the evidence that has been produced in the case investigation.  The trainer should remind the delegates and discuss the issues of admissibility in respect of different file types.</a:t>
            </a:r>
          </a:p>
          <a:p>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34</a:t>
            </a:fld>
            <a:endParaRPr lang="en-GB"/>
          </a:p>
        </p:txBody>
      </p:sp>
    </p:spTree>
    <p:extLst>
      <p:ext uri="{BB962C8B-B14F-4D97-AF65-F5344CB8AC3E}">
        <p14:creationId xmlns:p14="http://schemas.microsoft.com/office/powerpoint/2010/main" val="615730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trainer should</a:t>
            </a:r>
            <a:r>
              <a:rPr lang="en-GB" baseline="0" dirty="0"/>
              <a:t> provide the delegates with printed copies of the documents mail 11.doc and mail 11 (hash).doc and ask them to identify any differences.  If anyone sees that there is an extra space between the words use and following in the first line of the first paragraph they have good eyesight.  The purpose of asking the question is to highlight that even the most minor change will change the MD5 hash, or fingerprint of the file as demonstrated in the following slides</a:t>
            </a:r>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36</a:t>
            </a:fld>
            <a:endParaRPr lang="en-GB"/>
          </a:p>
        </p:txBody>
      </p:sp>
    </p:spTree>
    <p:extLst>
      <p:ext uri="{BB962C8B-B14F-4D97-AF65-F5344CB8AC3E}">
        <p14:creationId xmlns:p14="http://schemas.microsoft.com/office/powerpoint/2010/main" val="1073555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file mail 11.doc and a screen capture of the first page has been taken and inserted in the slide</a:t>
            </a:r>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37</a:t>
            </a:fld>
            <a:endParaRPr lang="en-GB"/>
          </a:p>
        </p:txBody>
      </p:sp>
    </p:spTree>
    <p:extLst>
      <p:ext uri="{BB962C8B-B14F-4D97-AF65-F5344CB8AC3E}">
        <p14:creationId xmlns:p14="http://schemas.microsoft.com/office/powerpoint/2010/main" val="1570701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hash of the mail11.doc file and should be pointed</a:t>
            </a:r>
            <a:r>
              <a:rPr lang="en-GB" baseline="0" dirty="0"/>
              <a:t> out to the delegates.  The hash value has been highlighted for ease of viewing.</a:t>
            </a:r>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38</a:t>
            </a:fld>
            <a:endParaRPr lang="en-GB"/>
          </a:p>
        </p:txBody>
      </p:sp>
    </p:spTree>
    <p:extLst>
      <p:ext uri="{BB962C8B-B14F-4D97-AF65-F5344CB8AC3E}">
        <p14:creationId xmlns:p14="http://schemas.microsoft.com/office/powerpoint/2010/main" val="772913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file mail 11.(hash). doc and a screen capture of the first page has been taken and inserted in the slide.  An observer will see the difference between this and the original file, is the extra space in between the words use and following, which is helpfully highlighted in the screen capture.</a:t>
            </a:r>
            <a:endParaRPr lang="en-GB" dirty="0"/>
          </a:p>
          <a:p>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39</a:t>
            </a:fld>
            <a:endParaRPr lang="en-GB"/>
          </a:p>
        </p:txBody>
      </p:sp>
    </p:spTree>
    <p:extLst>
      <p:ext uri="{BB962C8B-B14F-4D97-AF65-F5344CB8AC3E}">
        <p14:creationId xmlns:p14="http://schemas.microsoft.com/office/powerpoint/2010/main" val="1186060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hash of the mail11(hash).doc file and should be pointed</a:t>
            </a:r>
            <a:r>
              <a:rPr lang="en-GB" baseline="0" dirty="0"/>
              <a:t> out to the delegates.  The hash value has been highlighted for ease of viewing.</a:t>
            </a:r>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40</a:t>
            </a:fld>
            <a:endParaRPr lang="en-GB"/>
          </a:p>
        </p:txBody>
      </p:sp>
    </p:spTree>
    <p:extLst>
      <p:ext uri="{BB962C8B-B14F-4D97-AF65-F5344CB8AC3E}">
        <p14:creationId xmlns:p14="http://schemas.microsoft.com/office/powerpoint/2010/main" val="2116526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the</a:t>
            </a:r>
            <a:r>
              <a:rPr lang="en-GB" baseline="0" dirty="0"/>
              <a:t> hashes of each file and can be seen to be different.  The only change made to the file was to insert an extra space between words.  It should be pointed out to the delegates that hashing is very reliable and allows easy comparison between documents. The trainer should demonstrate this where possible by making a simple change to a file and then hashing the original and the new files, to see the difference.</a:t>
            </a:r>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41</a:t>
            </a:fld>
            <a:endParaRPr lang="en-GB"/>
          </a:p>
        </p:txBody>
      </p:sp>
    </p:spTree>
    <p:extLst>
      <p:ext uri="{BB962C8B-B14F-4D97-AF65-F5344CB8AC3E}">
        <p14:creationId xmlns:p14="http://schemas.microsoft.com/office/powerpoint/2010/main" val="1843765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a:t>
            </a:r>
            <a:r>
              <a:rPr lang="en-GB" baseline="0" dirty="0"/>
              <a:t>s in which validity of emails may be checked. In this scenario, all the email messages are in the form of word documents and therefore there are no email artefacts to review.  The trainer, may if they wish, introduce actual emails to explain how email evidence may be adduced.</a:t>
            </a:r>
            <a:endParaRPr lang="en-GB" dirty="0"/>
          </a:p>
        </p:txBody>
      </p:sp>
      <p:sp>
        <p:nvSpPr>
          <p:cNvPr id="4" name="Slide Number Placeholder 3"/>
          <p:cNvSpPr>
            <a:spLocks noGrp="1"/>
          </p:cNvSpPr>
          <p:nvPr>
            <p:ph type="sldNum" sz="quarter" idx="10"/>
          </p:nvPr>
        </p:nvSpPr>
        <p:spPr/>
        <p:txBody>
          <a:bodyPr/>
          <a:lstStyle/>
          <a:p>
            <a:fld id="{07C3B405-5308-D44F-BF65-50105B636C37}" type="slidenum">
              <a:rPr lang="en-GB" smtClean="0"/>
              <a:t>42</a:t>
            </a:fld>
            <a:endParaRPr lang="en-GB"/>
          </a:p>
        </p:txBody>
      </p:sp>
    </p:spTree>
    <p:extLst>
      <p:ext uri="{BB962C8B-B14F-4D97-AF65-F5344CB8AC3E}">
        <p14:creationId xmlns:p14="http://schemas.microsoft.com/office/powerpoint/2010/main" val="90375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endParaRPr lang="en-US" altLang="en-US"/>
          </a:p>
        </p:txBody>
      </p:sp>
    </p:spTree>
    <p:extLst>
      <p:ext uri="{BB962C8B-B14F-4D97-AF65-F5344CB8AC3E}">
        <p14:creationId xmlns:p14="http://schemas.microsoft.com/office/powerpoint/2010/main" val="261275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2700" algn="just">
              <a:buNone/>
            </a:pPr>
            <a:r>
              <a:rPr lang="en-US" dirty="0"/>
              <a:t>Evidence is 'any species of proof, or probative matter, legally presented at the trial of an issue, by the act of parties and through the medium of witnesses, records, documents, exhibits, concrete objects, etc. for the purpose of inducing belief in the minds of the court or jury as their contention.' Electronic information generally is admissible into evidence in a legal proceeding.</a:t>
            </a:r>
          </a:p>
          <a:p>
            <a:pPr marL="0" indent="12700" algn="just">
              <a:buNone/>
            </a:pPr>
            <a:endParaRPr lang="en-US" dirty="0"/>
          </a:p>
          <a:p>
            <a:pPr marL="0" indent="0" algn="just">
              <a:buFont typeface="Arial"/>
              <a:buNone/>
            </a:pPr>
            <a:r>
              <a:rPr lang="en-US" sz="1200" dirty="0"/>
              <a:t>All legal proceedings rely on the production of evidence in order to take place. </a:t>
            </a:r>
          </a:p>
          <a:p>
            <a:pPr marL="0" indent="0" algn="just">
              <a:buFont typeface="Arial"/>
              <a:buNone/>
            </a:pPr>
            <a:r>
              <a:rPr lang="en-US" sz="1200" dirty="0"/>
              <a:t>Traditionally and historically, that evidence has been in a physical form such as documents, photographs etc. </a:t>
            </a:r>
          </a:p>
          <a:p>
            <a:pPr marL="0" indent="0" algn="just">
              <a:buFont typeface="Arial"/>
              <a:buNone/>
            </a:pPr>
            <a:r>
              <a:rPr lang="en-US" sz="1200" dirty="0"/>
              <a:t>Evidence that is used in judicial proceedings that emanates from electronic devices such as computers and its peripheral devices, computer networks, mobile telephones, digital cameras, other mobile devices including data storage devices as well as from the Internet are all forms of electronic evidence.</a:t>
            </a:r>
            <a:endParaRPr lang="en-GB" sz="1200" dirty="0"/>
          </a:p>
          <a:p>
            <a:pPr marL="0" indent="0" algn="just">
              <a:buFont typeface="Arial" panose="020B0604020202020204" pitchFamily="34" charset="0"/>
              <a:buNone/>
            </a:pPr>
            <a:endParaRPr lang="en-US" dirty="0"/>
          </a:p>
          <a:p>
            <a:endParaRPr lang="en-GB" sz="1200" kern="1200" dirty="0">
              <a:solidFill>
                <a:schemeClr val="tx1"/>
              </a:solidFill>
              <a:latin typeface="+mn-lt"/>
              <a:ea typeface="MS PGothic" pitchFamily="34" charset="-128"/>
              <a:cs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69554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3663" marR="0" indent="-3175"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no internationally accepted definition of electronic evidence. However, in all countries there are regulations containing precepts which, in some way, refer to </a:t>
            </a:r>
            <a:r>
              <a:rPr lang="en-GB" sz="1200" i="1" kern="1200" dirty="0">
                <a:solidFill>
                  <a:schemeClr val="tx1"/>
                </a:solidFill>
                <a:effectLst/>
                <a:latin typeface="+mn-lt"/>
                <a:ea typeface="+mn-ea"/>
                <a:cs typeface="+mn-cs"/>
              </a:rPr>
              <a:t>electronic evidence. </a:t>
            </a:r>
            <a:endParaRPr lang="en-GB" sz="1200" kern="1200" dirty="0">
              <a:solidFill>
                <a:schemeClr val="tx1"/>
              </a:solidFill>
              <a:effectLst/>
              <a:latin typeface="+mn-lt"/>
              <a:ea typeface="+mn-ea"/>
              <a:cs typeface="+mn-cs"/>
            </a:endParaRPr>
          </a:p>
          <a:p>
            <a:pPr marL="93663" indent="-3175" algn="just">
              <a:buNone/>
            </a:pPr>
            <a:endParaRPr lang="en-US" dirty="0"/>
          </a:p>
          <a:p>
            <a:pPr marL="93663" indent="-3175" algn="just">
              <a:buNone/>
            </a:pPr>
            <a:r>
              <a:rPr lang="en-US" dirty="0"/>
              <a:t>The “definition” in the COE guide is:</a:t>
            </a:r>
          </a:p>
          <a:p>
            <a:pPr marL="0" indent="0" algn="just">
              <a:buNone/>
            </a:pPr>
            <a:r>
              <a:rPr lang="en-US" b="1" i="1" dirty="0"/>
              <a:t>“Any information generated, stored or transmitted in digital form that may later be needed to prove or disprove a fact disputed in legal proceedings”.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Once again it is the responsibility of the trainer to ensure that any national definition that may exist is included in the course for in country training.</a:t>
            </a:r>
          </a:p>
          <a:p>
            <a:endParaRPr lang="en-GB" sz="1200" kern="1200" dirty="0">
              <a:solidFill>
                <a:schemeClr val="tx1"/>
              </a:solidFill>
              <a:latin typeface="+mn-lt"/>
              <a:ea typeface="MS PGothic"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29682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following two slides set out in general terms, the requirements</a:t>
            </a:r>
            <a:r>
              <a:rPr lang="en-US" baseline="0" dirty="0"/>
              <a:t> for the production of evidence and explain the differences and challenges of electronic evidence.</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8</a:t>
            </a:fld>
            <a:endParaRPr lang="en-US" altLang="en-US"/>
          </a:p>
        </p:txBody>
      </p:sp>
    </p:spTree>
    <p:extLst>
      <p:ext uri="{BB962C8B-B14F-4D97-AF65-F5344CB8AC3E}">
        <p14:creationId xmlns:p14="http://schemas.microsoft.com/office/powerpoint/2010/main" val="327932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following two slides set out in general terms, the requirements</a:t>
            </a:r>
            <a:r>
              <a:rPr lang="en-US" baseline="0" dirty="0"/>
              <a:t> for the production of evidence and explain the differences and challenges of electronic evidence.</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77689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It is not necessary to revisit the entire lists of types and sources of evidence that were identified in the technology section of this course.  The trainer should recap using the list that was created at the beginning of this session.</a:t>
            </a:r>
          </a:p>
          <a:p>
            <a:r>
              <a:rPr lang="en-GB" sz="1200" kern="1200" dirty="0">
                <a:solidFill>
                  <a:schemeClr val="tx1"/>
                </a:solidFill>
                <a:latin typeface="+mn-lt"/>
                <a:ea typeface="+mn-ea"/>
                <a:cs typeface="+mn-cs"/>
              </a:rPr>
              <a:t>Sources cover any electronic device.  The trainer may wish to identify at this stage the importance of electronic evidence from different devices and the role they have played in cases. </a:t>
            </a:r>
          </a:p>
          <a:p>
            <a:r>
              <a:rPr lang="en-GB" sz="1200" kern="1200" dirty="0">
                <a:solidFill>
                  <a:schemeClr val="tx1"/>
                </a:solidFill>
                <a:latin typeface="+mn-lt"/>
                <a:ea typeface="+mn-ea"/>
                <a:cs typeface="+mn-cs"/>
              </a:rPr>
              <a:t>The types of evidence to be covered are those involving:</a:t>
            </a:r>
          </a:p>
          <a:p>
            <a:r>
              <a:rPr lang="en-GB" sz="1200" kern="1200" dirty="0">
                <a:solidFill>
                  <a:schemeClr val="tx1"/>
                </a:solidFill>
                <a:latin typeface="+mn-lt"/>
                <a:ea typeface="+mn-ea"/>
                <a:cs typeface="+mn-cs"/>
              </a:rPr>
              <a:t>Static Data</a:t>
            </a:r>
          </a:p>
          <a:p>
            <a:r>
              <a:rPr lang="en-GB" sz="1200" kern="1200" dirty="0">
                <a:solidFill>
                  <a:schemeClr val="tx1"/>
                </a:solidFill>
                <a:latin typeface="+mn-lt"/>
                <a:ea typeface="+mn-ea"/>
                <a:cs typeface="+mn-cs"/>
              </a:rPr>
              <a:t>Live Data</a:t>
            </a:r>
          </a:p>
          <a:p>
            <a:r>
              <a:rPr lang="en-GB" sz="1200" kern="1200" dirty="0">
                <a:solidFill>
                  <a:schemeClr val="tx1"/>
                </a:solidFill>
                <a:latin typeface="+mn-lt"/>
                <a:ea typeface="+mn-ea"/>
                <a:cs typeface="+mn-cs"/>
              </a:rPr>
              <a:t>Internet Data</a:t>
            </a:r>
          </a:p>
          <a:p>
            <a:endParaRPr lang="en-GB"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10</a:t>
            </a:fld>
            <a:endParaRPr lang="en-US" altLang="en-US"/>
          </a:p>
        </p:txBody>
      </p:sp>
    </p:spTree>
    <p:extLst>
      <p:ext uri="{BB962C8B-B14F-4D97-AF65-F5344CB8AC3E}">
        <p14:creationId xmlns:p14="http://schemas.microsoft.com/office/powerpoint/2010/main" val="418938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7222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CF8A3FA-4EB1-4A10-9AFE-2313F8D14348}" type="slidenum">
              <a:rPr lang="en-GB" smtClean="0"/>
              <a:t>‹#›</a:t>
            </a:fld>
            <a:endParaRPr lang="en-GB"/>
          </a:p>
        </p:txBody>
      </p:sp>
    </p:spTree>
    <p:extLst>
      <p:ext uri="{BB962C8B-B14F-4D97-AF65-F5344CB8AC3E}">
        <p14:creationId xmlns:p14="http://schemas.microsoft.com/office/powerpoint/2010/main" val="15369073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4907798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389655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87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10/07/2024</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83171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7212324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7704281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14226889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39143703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54462821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6284721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63945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CF8A3FA-4EB1-4A10-9AFE-2313F8D14348}" type="slidenum">
              <a:rPr lang="en-GB" smtClean="0"/>
              <a:pPr/>
              <a:t>‹#›</a:t>
            </a:fld>
            <a:endParaRPr lang="en-GB" dirty="0"/>
          </a:p>
        </p:txBody>
      </p:sp>
    </p:spTree>
    <p:extLst>
      <p:ext uri="{BB962C8B-B14F-4D97-AF65-F5344CB8AC3E}">
        <p14:creationId xmlns:p14="http://schemas.microsoft.com/office/powerpoint/2010/main" val="21611023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DCF8A3FA-4EB1-4A10-9AFE-2313F8D14348}" type="slidenum">
              <a:rPr lang="en-GB" smtClean="0"/>
              <a:pPr/>
              <a:t>‹#›</a:t>
            </a:fld>
            <a:endParaRPr lang="en-GB" dirty="0"/>
          </a:p>
        </p:txBody>
      </p:sp>
      <p:sp>
        <p:nvSpPr>
          <p:cNvPr id="6" name="Rectangle 5">
            <a:extLst>
              <a:ext uri="{FF2B5EF4-FFF2-40B4-BE49-F238E27FC236}">
                <a16:creationId xmlns:a16="http://schemas.microsoft.com/office/drawing/2014/main" id="{6EA83B85-118B-46E7-9C38-0F01414C027C}"/>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7" name="Picture 4">
            <a:extLst>
              <a:ext uri="{FF2B5EF4-FFF2-40B4-BE49-F238E27FC236}">
                <a16:creationId xmlns:a16="http://schemas.microsoft.com/office/drawing/2014/main" id="{8F64F7F7-279E-4F1C-85FE-A5272BCD57A8}"/>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664B6CC-2D6B-4C8A-8632-F5CD3F3A47C0}"/>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9" name="Rectangle 11">
            <a:extLst>
              <a:ext uri="{FF2B5EF4-FFF2-40B4-BE49-F238E27FC236}">
                <a16:creationId xmlns:a16="http://schemas.microsoft.com/office/drawing/2014/main" id="{173CCA16-C705-44F8-B11A-D0191C33E23C}"/>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0" name="Slide Number Placeholder 4">
            <a:extLst>
              <a:ext uri="{FF2B5EF4-FFF2-40B4-BE49-F238E27FC236}">
                <a16:creationId xmlns:a16="http://schemas.microsoft.com/office/drawing/2014/main" id="{6CCB7952-68A1-48B2-A2FE-0D069F7D92AA}"/>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603689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76" r:id="rId15"/>
    <p:sldLayoutId id="2147483662" r:id="rId16"/>
    <p:sldLayoutId id="2147483672" r:id="rId17"/>
    <p:sldLayoutId id="2147483663" r:id="rId18"/>
    <p:sldLayoutId id="2147483664" r:id="rId19"/>
    <p:sldLayoutId id="2147483665" r:id="rId20"/>
    <p:sldLayoutId id="2147483666" r:id="rId21"/>
    <p:sldLayoutId id="2147483671" r:id="rId22"/>
    <p:sldLayoutId id="2147483681" r:id="rId23"/>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jpe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mailto:matteo.lucchetti@coe.in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0" y="5228051"/>
            <a:ext cx="328302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1600" b="1" dirty="0">
                <a:latin typeface="+mn-lt"/>
              </a:rPr>
              <a:t>Session 10</a:t>
            </a:r>
          </a:p>
          <a:p>
            <a:pPr algn="ctr">
              <a:buNone/>
            </a:pPr>
            <a:r>
              <a:rPr lang="en-US" sz="1400" b="1" dirty="0"/>
              <a:t>Advance Electronic Evidence Challenges – Preparing for Court techniques</a:t>
            </a:r>
            <a:endParaRPr lang="en-US" sz="1600" dirty="0"/>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268331" y="2874185"/>
            <a:ext cx="60293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b="1" dirty="0"/>
              <a:t>Advanced Cybercrime and Electronic Evidence Training Course for Prosecutors and Judges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Budapest Convention definitions</a:t>
            </a:r>
            <a:endParaRPr lang="en-GB" sz="2000" dirty="0">
              <a:solidFill>
                <a:schemeClr val="bg1"/>
              </a:solidFill>
              <a:latin typeface="Verdana" charset="0"/>
              <a:cs typeface="Verdana" charset="0"/>
            </a:endParaRPr>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640960" cy="5256584"/>
          </a:xfrm>
        </p:spPr>
        <p:txBody>
          <a:bodyPr/>
          <a:lstStyle/>
          <a:p>
            <a:pPr marL="0" indent="0">
              <a:buNone/>
            </a:pPr>
            <a:r>
              <a:rPr lang="en-GB" b="1" dirty="0">
                <a:solidFill>
                  <a:srgbClr val="0070C0"/>
                </a:solidFill>
              </a:rPr>
              <a:t>Computer System</a:t>
            </a:r>
          </a:p>
          <a:p>
            <a:pPr lvl="1"/>
            <a:r>
              <a:rPr lang="en-US" dirty="0"/>
              <a:t>any device or group of interconnected or related devices, one or more of which, pursuant to a program, performs automatic data processing</a:t>
            </a:r>
          </a:p>
          <a:p>
            <a:pPr marL="0" indent="0">
              <a:buNone/>
            </a:pPr>
            <a:r>
              <a:rPr lang="en-US" b="1" dirty="0">
                <a:solidFill>
                  <a:srgbClr val="0070C0"/>
                </a:solidFill>
              </a:rPr>
              <a:t>Computer Data</a:t>
            </a:r>
          </a:p>
          <a:p>
            <a:pPr lvl="1"/>
            <a:r>
              <a:rPr lang="en-US" dirty="0"/>
              <a:t>any representation of facts, information or concepts in a form suitable for processing in a computer system, including a program suitable to cause a computer system to perform a function</a:t>
            </a:r>
          </a:p>
        </p:txBody>
      </p:sp>
    </p:spTree>
    <p:extLst>
      <p:ext uri="{BB962C8B-B14F-4D97-AF65-F5344CB8AC3E}">
        <p14:creationId xmlns:p14="http://schemas.microsoft.com/office/powerpoint/2010/main" val="18012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Sources</a:t>
            </a:r>
            <a:endParaRPr lang="en-GB" sz="2000" dirty="0">
              <a:solidFill>
                <a:schemeClr val="bg1"/>
              </a:solidFill>
              <a:latin typeface="Verdana" charset="0"/>
              <a:cs typeface="Verdana" charset="0"/>
            </a:endParaRPr>
          </a:p>
        </p:txBody>
      </p:sp>
      <p:pic>
        <p:nvPicPr>
          <p:cNvPr id="5" name="Picture 4">
            <a:extLst>
              <a:ext uri="{FF2B5EF4-FFF2-40B4-BE49-F238E27FC236}">
                <a16:creationId xmlns:a16="http://schemas.microsoft.com/office/drawing/2014/main" id="{1F3A46C7-1142-46D6-9246-DACC355FBC4C}"/>
              </a:ext>
            </a:extLst>
          </p:cNvPr>
          <p:cNvPicPr>
            <a:picLocks noChangeAspect="1"/>
          </p:cNvPicPr>
          <p:nvPr/>
        </p:nvPicPr>
        <p:blipFill>
          <a:blip r:embed="rId3"/>
          <a:stretch>
            <a:fillRect/>
          </a:stretch>
        </p:blipFill>
        <p:spPr>
          <a:xfrm>
            <a:off x="35496" y="1052736"/>
            <a:ext cx="1552098" cy="1224136"/>
          </a:xfrm>
          <a:prstGeom prst="rect">
            <a:avLst/>
          </a:prstGeom>
        </p:spPr>
      </p:pic>
      <p:pic>
        <p:nvPicPr>
          <p:cNvPr id="7" name="Picture 6">
            <a:extLst>
              <a:ext uri="{FF2B5EF4-FFF2-40B4-BE49-F238E27FC236}">
                <a16:creationId xmlns:a16="http://schemas.microsoft.com/office/drawing/2014/main" id="{5DC68E51-1FA8-475F-A41B-8667BF33BC47}"/>
              </a:ext>
            </a:extLst>
          </p:cNvPr>
          <p:cNvPicPr>
            <a:picLocks noChangeAspect="1"/>
          </p:cNvPicPr>
          <p:nvPr/>
        </p:nvPicPr>
        <p:blipFill>
          <a:blip r:embed="rId4"/>
          <a:stretch>
            <a:fillRect/>
          </a:stretch>
        </p:blipFill>
        <p:spPr>
          <a:xfrm>
            <a:off x="1619672" y="1180042"/>
            <a:ext cx="1214352" cy="969523"/>
          </a:xfrm>
          <a:prstGeom prst="rect">
            <a:avLst/>
          </a:prstGeom>
        </p:spPr>
      </p:pic>
      <p:pic>
        <p:nvPicPr>
          <p:cNvPr id="1026" name="Picture 2" descr="What is a Server?">
            <a:extLst>
              <a:ext uri="{FF2B5EF4-FFF2-40B4-BE49-F238E27FC236}">
                <a16:creationId xmlns:a16="http://schemas.microsoft.com/office/drawing/2014/main" id="{E4E47E0B-947D-44AF-885D-9739702A393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961"/>
          <a:stretch/>
        </p:blipFill>
        <p:spPr bwMode="auto">
          <a:xfrm>
            <a:off x="2987824" y="1268760"/>
            <a:ext cx="1080120" cy="7996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8BAF59-E431-4BE5-AACF-1BD6AA00C9CB}"/>
              </a:ext>
            </a:extLst>
          </p:cNvPr>
          <p:cNvPicPr>
            <a:picLocks noChangeAspect="1"/>
          </p:cNvPicPr>
          <p:nvPr/>
        </p:nvPicPr>
        <p:blipFill>
          <a:blip r:embed="rId6"/>
          <a:stretch>
            <a:fillRect/>
          </a:stretch>
        </p:blipFill>
        <p:spPr>
          <a:xfrm>
            <a:off x="4211960" y="1063499"/>
            <a:ext cx="1443236" cy="1160716"/>
          </a:xfrm>
          <a:prstGeom prst="rect">
            <a:avLst/>
          </a:prstGeom>
        </p:spPr>
      </p:pic>
      <p:pic>
        <p:nvPicPr>
          <p:cNvPr id="15" name="Picture 14">
            <a:extLst>
              <a:ext uri="{FF2B5EF4-FFF2-40B4-BE49-F238E27FC236}">
                <a16:creationId xmlns:a16="http://schemas.microsoft.com/office/drawing/2014/main" id="{99DDA323-6FF4-46EF-9091-F5C43AA13A1B}"/>
              </a:ext>
            </a:extLst>
          </p:cNvPr>
          <p:cNvPicPr>
            <a:picLocks noChangeAspect="1"/>
          </p:cNvPicPr>
          <p:nvPr/>
        </p:nvPicPr>
        <p:blipFill>
          <a:blip r:embed="rId7"/>
          <a:stretch>
            <a:fillRect/>
          </a:stretch>
        </p:blipFill>
        <p:spPr>
          <a:xfrm>
            <a:off x="5580112" y="1112944"/>
            <a:ext cx="1098054" cy="1100719"/>
          </a:xfrm>
          <a:prstGeom prst="rect">
            <a:avLst/>
          </a:prstGeom>
        </p:spPr>
      </p:pic>
      <p:pic>
        <p:nvPicPr>
          <p:cNvPr id="17" name="Picture 16">
            <a:extLst>
              <a:ext uri="{FF2B5EF4-FFF2-40B4-BE49-F238E27FC236}">
                <a16:creationId xmlns:a16="http://schemas.microsoft.com/office/drawing/2014/main" id="{9B9351AB-0F8D-477A-A4D5-133B58721B95}"/>
              </a:ext>
            </a:extLst>
          </p:cNvPr>
          <p:cNvPicPr>
            <a:picLocks noChangeAspect="1"/>
          </p:cNvPicPr>
          <p:nvPr/>
        </p:nvPicPr>
        <p:blipFill>
          <a:blip r:embed="rId8"/>
          <a:stretch>
            <a:fillRect/>
          </a:stretch>
        </p:blipFill>
        <p:spPr>
          <a:xfrm>
            <a:off x="6732240" y="1216088"/>
            <a:ext cx="1205358" cy="855538"/>
          </a:xfrm>
          <a:prstGeom prst="rect">
            <a:avLst/>
          </a:prstGeom>
        </p:spPr>
      </p:pic>
      <p:pic>
        <p:nvPicPr>
          <p:cNvPr id="19" name="Picture 18">
            <a:extLst>
              <a:ext uri="{FF2B5EF4-FFF2-40B4-BE49-F238E27FC236}">
                <a16:creationId xmlns:a16="http://schemas.microsoft.com/office/drawing/2014/main" id="{E8F37D80-C902-443A-AFFC-AD8CAF68D8CF}"/>
              </a:ext>
            </a:extLst>
          </p:cNvPr>
          <p:cNvPicPr>
            <a:picLocks noChangeAspect="1"/>
          </p:cNvPicPr>
          <p:nvPr/>
        </p:nvPicPr>
        <p:blipFill>
          <a:blip r:embed="rId9"/>
          <a:stretch>
            <a:fillRect/>
          </a:stretch>
        </p:blipFill>
        <p:spPr>
          <a:xfrm>
            <a:off x="7956376" y="1066769"/>
            <a:ext cx="1127648" cy="1100719"/>
          </a:xfrm>
          <a:prstGeom prst="rect">
            <a:avLst/>
          </a:prstGeom>
        </p:spPr>
      </p:pic>
      <p:pic>
        <p:nvPicPr>
          <p:cNvPr id="21" name="Picture 20">
            <a:extLst>
              <a:ext uri="{FF2B5EF4-FFF2-40B4-BE49-F238E27FC236}">
                <a16:creationId xmlns:a16="http://schemas.microsoft.com/office/drawing/2014/main" id="{5428B946-33A5-4A5A-89F9-1E2AE3B8E297}"/>
              </a:ext>
            </a:extLst>
          </p:cNvPr>
          <p:cNvPicPr>
            <a:picLocks noChangeAspect="1"/>
          </p:cNvPicPr>
          <p:nvPr/>
        </p:nvPicPr>
        <p:blipFill>
          <a:blip r:embed="rId10"/>
          <a:stretch>
            <a:fillRect/>
          </a:stretch>
        </p:blipFill>
        <p:spPr>
          <a:xfrm>
            <a:off x="35496" y="2545388"/>
            <a:ext cx="1178730" cy="969235"/>
          </a:xfrm>
          <a:prstGeom prst="rect">
            <a:avLst/>
          </a:prstGeom>
        </p:spPr>
      </p:pic>
      <p:pic>
        <p:nvPicPr>
          <p:cNvPr id="23" name="Picture 22">
            <a:extLst>
              <a:ext uri="{FF2B5EF4-FFF2-40B4-BE49-F238E27FC236}">
                <a16:creationId xmlns:a16="http://schemas.microsoft.com/office/drawing/2014/main" id="{788E48E0-8CEC-4753-A86F-6754B9D6B164}"/>
              </a:ext>
            </a:extLst>
          </p:cNvPr>
          <p:cNvPicPr>
            <a:picLocks noChangeAspect="1"/>
          </p:cNvPicPr>
          <p:nvPr/>
        </p:nvPicPr>
        <p:blipFill>
          <a:blip r:embed="rId11"/>
          <a:stretch>
            <a:fillRect/>
          </a:stretch>
        </p:blipFill>
        <p:spPr>
          <a:xfrm>
            <a:off x="1403648" y="2450439"/>
            <a:ext cx="1542088" cy="1092451"/>
          </a:xfrm>
          <a:prstGeom prst="rect">
            <a:avLst/>
          </a:prstGeom>
        </p:spPr>
      </p:pic>
      <p:pic>
        <p:nvPicPr>
          <p:cNvPr id="25" name="Picture 24">
            <a:extLst>
              <a:ext uri="{FF2B5EF4-FFF2-40B4-BE49-F238E27FC236}">
                <a16:creationId xmlns:a16="http://schemas.microsoft.com/office/drawing/2014/main" id="{EAA113BE-0D99-4817-9CA9-D03A12186B3A}"/>
              </a:ext>
            </a:extLst>
          </p:cNvPr>
          <p:cNvPicPr>
            <a:picLocks noChangeAspect="1"/>
          </p:cNvPicPr>
          <p:nvPr/>
        </p:nvPicPr>
        <p:blipFill>
          <a:blip r:embed="rId12"/>
          <a:stretch>
            <a:fillRect/>
          </a:stretch>
        </p:blipFill>
        <p:spPr>
          <a:xfrm>
            <a:off x="3059832" y="2420888"/>
            <a:ext cx="1252310" cy="1276627"/>
          </a:xfrm>
          <a:prstGeom prst="rect">
            <a:avLst/>
          </a:prstGeom>
        </p:spPr>
      </p:pic>
      <p:pic>
        <p:nvPicPr>
          <p:cNvPr id="27" name="Picture 26">
            <a:extLst>
              <a:ext uri="{FF2B5EF4-FFF2-40B4-BE49-F238E27FC236}">
                <a16:creationId xmlns:a16="http://schemas.microsoft.com/office/drawing/2014/main" id="{C7043A15-FCA2-4589-9242-759EBE6C5057}"/>
              </a:ext>
            </a:extLst>
          </p:cNvPr>
          <p:cNvPicPr>
            <a:picLocks noChangeAspect="1"/>
          </p:cNvPicPr>
          <p:nvPr/>
        </p:nvPicPr>
        <p:blipFill>
          <a:blip r:embed="rId13"/>
          <a:stretch>
            <a:fillRect/>
          </a:stretch>
        </p:blipFill>
        <p:spPr>
          <a:xfrm>
            <a:off x="4355976" y="2565093"/>
            <a:ext cx="1399201" cy="988215"/>
          </a:xfrm>
          <a:prstGeom prst="rect">
            <a:avLst/>
          </a:prstGeom>
        </p:spPr>
      </p:pic>
      <p:pic>
        <p:nvPicPr>
          <p:cNvPr id="29" name="Picture 28">
            <a:extLst>
              <a:ext uri="{FF2B5EF4-FFF2-40B4-BE49-F238E27FC236}">
                <a16:creationId xmlns:a16="http://schemas.microsoft.com/office/drawing/2014/main" id="{70D6CAA9-7A11-4842-9FC7-3ECC6805E37D}"/>
              </a:ext>
            </a:extLst>
          </p:cNvPr>
          <p:cNvPicPr>
            <a:picLocks noChangeAspect="1"/>
          </p:cNvPicPr>
          <p:nvPr/>
        </p:nvPicPr>
        <p:blipFill>
          <a:blip r:embed="rId14"/>
          <a:stretch>
            <a:fillRect/>
          </a:stretch>
        </p:blipFill>
        <p:spPr>
          <a:xfrm>
            <a:off x="5580112" y="2697769"/>
            <a:ext cx="1135534" cy="855539"/>
          </a:xfrm>
          <a:prstGeom prst="rect">
            <a:avLst/>
          </a:prstGeom>
        </p:spPr>
      </p:pic>
      <p:pic>
        <p:nvPicPr>
          <p:cNvPr id="31" name="Picture 30">
            <a:extLst>
              <a:ext uri="{FF2B5EF4-FFF2-40B4-BE49-F238E27FC236}">
                <a16:creationId xmlns:a16="http://schemas.microsoft.com/office/drawing/2014/main" id="{40771EAA-0246-42CA-808C-9BC3B40E98A1}"/>
              </a:ext>
            </a:extLst>
          </p:cNvPr>
          <p:cNvPicPr>
            <a:picLocks noChangeAspect="1"/>
          </p:cNvPicPr>
          <p:nvPr/>
        </p:nvPicPr>
        <p:blipFill>
          <a:blip r:embed="rId15"/>
          <a:stretch>
            <a:fillRect/>
          </a:stretch>
        </p:blipFill>
        <p:spPr>
          <a:xfrm>
            <a:off x="6804248" y="2543944"/>
            <a:ext cx="1135534" cy="1009364"/>
          </a:xfrm>
          <a:prstGeom prst="rect">
            <a:avLst/>
          </a:prstGeom>
        </p:spPr>
      </p:pic>
      <p:pic>
        <p:nvPicPr>
          <p:cNvPr id="1025" name="Picture 1024">
            <a:extLst>
              <a:ext uri="{FF2B5EF4-FFF2-40B4-BE49-F238E27FC236}">
                <a16:creationId xmlns:a16="http://schemas.microsoft.com/office/drawing/2014/main" id="{12A7E402-3A3B-4988-AA9D-294E3FA58D80}"/>
              </a:ext>
            </a:extLst>
          </p:cNvPr>
          <p:cNvPicPr>
            <a:picLocks noChangeAspect="1"/>
          </p:cNvPicPr>
          <p:nvPr/>
        </p:nvPicPr>
        <p:blipFill>
          <a:blip r:embed="rId16"/>
          <a:stretch>
            <a:fillRect/>
          </a:stretch>
        </p:blipFill>
        <p:spPr>
          <a:xfrm>
            <a:off x="7956376" y="2520023"/>
            <a:ext cx="1076241" cy="1144846"/>
          </a:xfrm>
          <a:prstGeom prst="rect">
            <a:avLst/>
          </a:prstGeom>
        </p:spPr>
      </p:pic>
      <p:pic>
        <p:nvPicPr>
          <p:cNvPr id="1028" name="Picture 1027">
            <a:extLst>
              <a:ext uri="{FF2B5EF4-FFF2-40B4-BE49-F238E27FC236}">
                <a16:creationId xmlns:a16="http://schemas.microsoft.com/office/drawing/2014/main" id="{BE9D84AA-FF69-4AFB-80E3-6ACBEAD9FE6B}"/>
              </a:ext>
            </a:extLst>
          </p:cNvPr>
          <p:cNvPicPr>
            <a:picLocks noChangeAspect="1"/>
          </p:cNvPicPr>
          <p:nvPr/>
        </p:nvPicPr>
        <p:blipFill>
          <a:blip r:embed="rId17"/>
          <a:stretch>
            <a:fillRect/>
          </a:stretch>
        </p:blipFill>
        <p:spPr>
          <a:xfrm>
            <a:off x="141358" y="3789040"/>
            <a:ext cx="1340374" cy="1136162"/>
          </a:xfrm>
          <a:prstGeom prst="rect">
            <a:avLst/>
          </a:prstGeom>
        </p:spPr>
      </p:pic>
      <p:pic>
        <p:nvPicPr>
          <p:cNvPr id="1030" name="Picture 1029">
            <a:extLst>
              <a:ext uri="{FF2B5EF4-FFF2-40B4-BE49-F238E27FC236}">
                <a16:creationId xmlns:a16="http://schemas.microsoft.com/office/drawing/2014/main" id="{AEE22EA4-7EA8-48B8-A966-8C0D6DB47839}"/>
              </a:ext>
            </a:extLst>
          </p:cNvPr>
          <p:cNvPicPr>
            <a:picLocks noChangeAspect="1"/>
          </p:cNvPicPr>
          <p:nvPr/>
        </p:nvPicPr>
        <p:blipFill>
          <a:blip r:embed="rId18"/>
          <a:stretch>
            <a:fillRect/>
          </a:stretch>
        </p:blipFill>
        <p:spPr>
          <a:xfrm>
            <a:off x="1587594" y="3789040"/>
            <a:ext cx="786077" cy="1298134"/>
          </a:xfrm>
          <a:prstGeom prst="rect">
            <a:avLst/>
          </a:prstGeom>
        </p:spPr>
      </p:pic>
      <p:pic>
        <p:nvPicPr>
          <p:cNvPr id="1032" name="Picture 1031">
            <a:extLst>
              <a:ext uri="{FF2B5EF4-FFF2-40B4-BE49-F238E27FC236}">
                <a16:creationId xmlns:a16="http://schemas.microsoft.com/office/drawing/2014/main" id="{C9E51B79-D05F-4BDC-A6FC-00C9A3A94F6E}"/>
              </a:ext>
            </a:extLst>
          </p:cNvPr>
          <p:cNvPicPr>
            <a:picLocks noChangeAspect="1"/>
          </p:cNvPicPr>
          <p:nvPr/>
        </p:nvPicPr>
        <p:blipFill>
          <a:blip r:embed="rId19"/>
          <a:stretch>
            <a:fillRect/>
          </a:stretch>
        </p:blipFill>
        <p:spPr>
          <a:xfrm>
            <a:off x="2479533" y="3926754"/>
            <a:ext cx="1135534" cy="966556"/>
          </a:xfrm>
          <a:prstGeom prst="rect">
            <a:avLst/>
          </a:prstGeom>
        </p:spPr>
      </p:pic>
      <p:pic>
        <p:nvPicPr>
          <p:cNvPr id="1034" name="Picture 1033">
            <a:extLst>
              <a:ext uri="{FF2B5EF4-FFF2-40B4-BE49-F238E27FC236}">
                <a16:creationId xmlns:a16="http://schemas.microsoft.com/office/drawing/2014/main" id="{0F969BAE-998D-4961-9EC0-D24BF5E6574A}"/>
              </a:ext>
            </a:extLst>
          </p:cNvPr>
          <p:cNvPicPr>
            <a:picLocks noChangeAspect="1"/>
          </p:cNvPicPr>
          <p:nvPr/>
        </p:nvPicPr>
        <p:blipFill>
          <a:blip r:embed="rId20"/>
          <a:stretch>
            <a:fillRect/>
          </a:stretch>
        </p:blipFill>
        <p:spPr>
          <a:xfrm>
            <a:off x="3819810" y="3910147"/>
            <a:ext cx="1068998" cy="1065769"/>
          </a:xfrm>
          <a:prstGeom prst="rect">
            <a:avLst/>
          </a:prstGeom>
        </p:spPr>
      </p:pic>
      <p:pic>
        <p:nvPicPr>
          <p:cNvPr id="1036" name="Picture 1035">
            <a:extLst>
              <a:ext uri="{FF2B5EF4-FFF2-40B4-BE49-F238E27FC236}">
                <a16:creationId xmlns:a16="http://schemas.microsoft.com/office/drawing/2014/main" id="{1B82BDD8-C2F9-4708-8CD5-C7F97863C317}"/>
              </a:ext>
            </a:extLst>
          </p:cNvPr>
          <p:cNvPicPr>
            <a:picLocks noChangeAspect="1"/>
          </p:cNvPicPr>
          <p:nvPr/>
        </p:nvPicPr>
        <p:blipFill>
          <a:blip r:embed="rId21"/>
          <a:stretch>
            <a:fillRect/>
          </a:stretch>
        </p:blipFill>
        <p:spPr>
          <a:xfrm>
            <a:off x="5031455" y="3899945"/>
            <a:ext cx="824588" cy="1053282"/>
          </a:xfrm>
          <a:prstGeom prst="rect">
            <a:avLst/>
          </a:prstGeom>
        </p:spPr>
      </p:pic>
      <p:pic>
        <p:nvPicPr>
          <p:cNvPr id="1038" name="Picture 1037">
            <a:extLst>
              <a:ext uri="{FF2B5EF4-FFF2-40B4-BE49-F238E27FC236}">
                <a16:creationId xmlns:a16="http://schemas.microsoft.com/office/drawing/2014/main" id="{9CC8BC95-B981-427C-9D31-EC1A9D250BCD}"/>
              </a:ext>
            </a:extLst>
          </p:cNvPr>
          <p:cNvPicPr>
            <a:picLocks noChangeAspect="1"/>
          </p:cNvPicPr>
          <p:nvPr/>
        </p:nvPicPr>
        <p:blipFill>
          <a:blip r:embed="rId22"/>
          <a:stretch>
            <a:fillRect/>
          </a:stretch>
        </p:blipFill>
        <p:spPr>
          <a:xfrm>
            <a:off x="5940152" y="3923140"/>
            <a:ext cx="1347190" cy="973784"/>
          </a:xfrm>
          <a:prstGeom prst="rect">
            <a:avLst/>
          </a:prstGeom>
        </p:spPr>
      </p:pic>
      <p:pic>
        <p:nvPicPr>
          <p:cNvPr id="1040" name="Picture 1039">
            <a:extLst>
              <a:ext uri="{FF2B5EF4-FFF2-40B4-BE49-F238E27FC236}">
                <a16:creationId xmlns:a16="http://schemas.microsoft.com/office/drawing/2014/main" id="{79BD5883-EE1C-4EB5-8751-8BB985A8DA73}"/>
              </a:ext>
            </a:extLst>
          </p:cNvPr>
          <p:cNvPicPr>
            <a:picLocks noChangeAspect="1"/>
          </p:cNvPicPr>
          <p:nvPr/>
        </p:nvPicPr>
        <p:blipFill>
          <a:blip r:embed="rId23"/>
          <a:stretch>
            <a:fillRect/>
          </a:stretch>
        </p:blipFill>
        <p:spPr>
          <a:xfrm>
            <a:off x="7592848" y="3976067"/>
            <a:ext cx="1135534" cy="736634"/>
          </a:xfrm>
          <a:prstGeom prst="rect">
            <a:avLst/>
          </a:prstGeom>
        </p:spPr>
      </p:pic>
      <p:pic>
        <p:nvPicPr>
          <p:cNvPr id="1042" name="Picture 1041">
            <a:extLst>
              <a:ext uri="{FF2B5EF4-FFF2-40B4-BE49-F238E27FC236}">
                <a16:creationId xmlns:a16="http://schemas.microsoft.com/office/drawing/2014/main" id="{614B8264-A1EC-4F9E-A6F8-426AE181D6B3}"/>
              </a:ext>
            </a:extLst>
          </p:cNvPr>
          <p:cNvPicPr>
            <a:picLocks noChangeAspect="1"/>
          </p:cNvPicPr>
          <p:nvPr/>
        </p:nvPicPr>
        <p:blipFill>
          <a:blip r:embed="rId24"/>
          <a:stretch>
            <a:fillRect/>
          </a:stretch>
        </p:blipFill>
        <p:spPr>
          <a:xfrm>
            <a:off x="-36512" y="5237239"/>
            <a:ext cx="565973" cy="1200821"/>
          </a:xfrm>
          <a:prstGeom prst="rect">
            <a:avLst/>
          </a:prstGeom>
        </p:spPr>
      </p:pic>
      <p:pic>
        <p:nvPicPr>
          <p:cNvPr id="1044" name="Picture 1043">
            <a:extLst>
              <a:ext uri="{FF2B5EF4-FFF2-40B4-BE49-F238E27FC236}">
                <a16:creationId xmlns:a16="http://schemas.microsoft.com/office/drawing/2014/main" id="{FF291215-3EE9-42F1-9D6B-E6BB17D3FE5D}"/>
              </a:ext>
            </a:extLst>
          </p:cNvPr>
          <p:cNvPicPr>
            <a:picLocks noChangeAspect="1"/>
          </p:cNvPicPr>
          <p:nvPr/>
        </p:nvPicPr>
        <p:blipFill>
          <a:blip r:embed="rId25"/>
          <a:stretch>
            <a:fillRect/>
          </a:stretch>
        </p:blipFill>
        <p:spPr>
          <a:xfrm>
            <a:off x="539552" y="5260387"/>
            <a:ext cx="1206618" cy="1144846"/>
          </a:xfrm>
          <a:prstGeom prst="rect">
            <a:avLst/>
          </a:prstGeom>
        </p:spPr>
      </p:pic>
      <p:pic>
        <p:nvPicPr>
          <p:cNvPr id="1046" name="Picture 1045">
            <a:extLst>
              <a:ext uri="{FF2B5EF4-FFF2-40B4-BE49-F238E27FC236}">
                <a16:creationId xmlns:a16="http://schemas.microsoft.com/office/drawing/2014/main" id="{A8C2B44F-0920-444B-96A1-B1953EC2F1C8}"/>
              </a:ext>
            </a:extLst>
          </p:cNvPr>
          <p:cNvPicPr>
            <a:picLocks noChangeAspect="1"/>
          </p:cNvPicPr>
          <p:nvPr/>
        </p:nvPicPr>
        <p:blipFill>
          <a:blip r:embed="rId26"/>
          <a:stretch>
            <a:fillRect/>
          </a:stretch>
        </p:blipFill>
        <p:spPr>
          <a:xfrm>
            <a:off x="1691680" y="5250144"/>
            <a:ext cx="1236472" cy="1182241"/>
          </a:xfrm>
          <a:prstGeom prst="rect">
            <a:avLst/>
          </a:prstGeom>
        </p:spPr>
      </p:pic>
      <p:pic>
        <p:nvPicPr>
          <p:cNvPr id="1048" name="Picture 1047">
            <a:extLst>
              <a:ext uri="{FF2B5EF4-FFF2-40B4-BE49-F238E27FC236}">
                <a16:creationId xmlns:a16="http://schemas.microsoft.com/office/drawing/2014/main" id="{4E2A4394-0E15-4593-9006-8ED843DB8C88}"/>
              </a:ext>
            </a:extLst>
          </p:cNvPr>
          <p:cNvPicPr>
            <a:picLocks noChangeAspect="1"/>
          </p:cNvPicPr>
          <p:nvPr/>
        </p:nvPicPr>
        <p:blipFill>
          <a:blip r:embed="rId27"/>
          <a:stretch>
            <a:fillRect/>
          </a:stretch>
        </p:blipFill>
        <p:spPr>
          <a:xfrm>
            <a:off x="2843808" y="5350256"/>
            <a:ext cx="1227660" cy="935360"/>
          </a:xfrm>
          <a:prstGeom prst="rect">
            <a:avLst/>
          </a:prstGeom>
        </p:spPr>
      </p:pic>
      <p:pic>
        <p:nvPicPr>
          <p:cNvPr id="1050" name="Picture 1049">
            <a:extLst>
              <a:ext uri="{FF2B5EF4-FFF2-40B4-BE49-F238E27FC236}">
                <a16:creationId xmlns:a16="http://schemas.microsoft.com/office/drawing/2014/main" id="{4875B6AC-8B81-4AF5-A43A-F74A184E2E42}"/>
              </a:ext>
            </a:extLst>
          </p:cNvPr>
          <p:cNvPicPr>
            <a:picLocks noChangeAspect="1"/>
          </p:cNvPicPr>
          <p:nvPr/>
        </p:nvPicPr>
        <p:blipFill>
          <a:blip r:embed="rId28"/>
          <a:stretch>
            <a:fillRect/>
          </a:stretch>
        </p:blipFill>
        <p:spPr>
          <a:xfrm>
            <a:off x="4139952" y="5153117"/>
            <a:ext cx="1135534" cy="1087870"/>
          </a:xfrm>
          <a:prstGeom prst="rect">
            <a:avLst/>
          </a:prstGeom>
        </p:spPr>
      </p:pic>
      <p:pic>
        <p:nvPicPr>
          <p:cNvPr id="1052" name="Picture 1051">
            <a:extLst>
              <a:ext uri="{FF2B5EF4-FFF2-40B4-BE49-F238E27FC236}">
                <a16:creationId xmlns:a16="http://schemas.microsoft.com/office/drawing/2014/main" id="{334186FC-36E7-42D4-84B9-E58E3767AF3F}"/>
              </a:ext>
            </a:extLst>
          </p:cNvPr>
          <p:cNvPicPr>
            <a:picLocks noChangeAspect="1"/>
          </p:cNvPicPr>
          <p:nvPr/>
        </p:nvPicPr>
        <p:blipFill>
          <a:blip r:embed="rId29"/>
          <a:stretch>
            <a:fillRect/>
          </a:stretch>
        </p:blipFill>
        <p:spPr>
          <a:xfrm>
            <a:off x="5443749" y="5101272"/>
            <a:ext cx="1475656" cy="465037"/>
          </a:xfrm>
          <a:prstGeom prst="rect">
            <a:avLst/>
          </a:prstGeom>
        </p:spPr>
      </p:pic>
      <p:pic>
        <p:nvPicPr>
          <p:cNvPr id="1054" name="Picture 1053">
            <a:extLst>
              <a:ext uri="{FF2B5EF4-FFF2-40B4-BE49-F238E27FC236}">
                <a16:creationId xmlns:a16="http://schemas.microsoft.com/office/drawing/2014/main" id="{775866EA-4513-4018-8F67-8C4B1FD5BF8D}"/>
              </a:ext>
            </a:extLst>
          </p:cNvPr>
          <p:cNvPicPr>
            <a:picLocks noChangeAspect="1"/>
          </p:cNvPicPr>
          <p:nvPr/>
        </p:nvPicPr>
        <p:blipFill>
          <a:blip r:embed="rId30"/>
          <a:stretch>
            <a:fillRect/>
          </a:stretch>
        </p:blipFill>
        <p:spPr>
          <a:xfrm>
            <a:off x="6442171" y="5637909"/>
            <a:ext cx="1239788" cy="845788"/>
          </a:xfrm>
          <a:prstGeom prst="rect">
            <a:avLst/>
          </a:prstGeom>
        </p:spPr>
      </p:pic>
      <p:pic>
        <p:nvPicPr>
          <p:cNvPr id="1056" name="Picture 1055">
            <a:extLst>
              <a:ext uri="{FF2B5EF4-FFF2-40B4-BE49-F238E27FC236}">
                <a16:creationId xmlns:a16="http://schemas.microsoft.com/office/drawing/2014/main" id="{AD121D74-7A51-479A-98A1-AE25247D12B0}"/>
              </a:ext>
            </a:extLst>
          </p:cNvPr>
          <p:cNvPicPr>
            <a:picLocks noChangeAspect="1"/>
          </p:cNvPicPr>
          <p:nvPr/>
        </p:nvPicPr>
        <p:blipFill>
          <a:blip r:embed="rId31"/>
          <a:stretch>
            <a:fillRect/>
          </a:stretch>
        </p:blipFill>
        <p:spPr>
          <a:xfrm>
            <a:off x="7828143" y="5111250"/>
            <a:ext cx="1061127" cy="1253456"/>
          </a:xfrm>
          <a:prstGeom prst="rect">
            <a:avLst/>
          </a:prstGeom>
        </p:spPr>
      </p:pic>
    </p:spTree>
    <p:extLst>
      <p:ext uri="{BB962C8B-B14F-4D97-AF65-F5344CB8AC3E}">
        <p14:creationId xmlns:p14="http://schemas.microsoft.com/office/powerpoint/2010/main" val="214492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640960" cy="5256584"/>
          </a:xfrm>
        </p:spPr>
        <p:txBody>
          <a:bodyPr/>
          <a:lstStyle/>
          <a:p>
            <a:pPr marL="514350" indent="-514350">
              <a:buAutoNum type="arabicPeriod"/>
            </a:pPr>
            <a:r>
              <a:rPr lang="en-GB" b="1" dirty="0">
                <a:solidFill>
                  <a:srgbClr val="0070C0"/>
                </a:solidFill>
              </a:rPr>
              <a:t>Data Integrity</a:t>
            </a:r>
          </a:p>
          <a:p>
            <a:pPr marL="0" indent="0" algn="ctr">
              <a:buNone/>
            </a:pPr>
            <a:r>
              <a:rPr lang="en-US" b="1" i="1" dirty="0"/>
              <a:t>‘No action taken should change electronic devices or media, which may subsequently be relied upon in court’</a:t>
            </a:r>
          </a:p>
          <a:p>
            <a:pPr marL="0" indent="0" algn="ctr">
              <a:buNone/>
            </a:pPr>
            <a:endParaRPr lang="en-US" b="1" i="1" dirty="0"/>
          </a:p>
          <a:p>
            <a:pPr lvl="1">
              <a:buFont typeface="Wingdings" panose="05000000000000000000" pitchFamily="2" charset="2"/>
              <a:buChar char="Ø"/>
            </a:pPr>
            <a:r>
              <a:rPr lang="en-GB" dirty="0">
                <a:ea typeface="Verdana" panose="020B0604030504040204" pitchFamily="34" charset="0"/>
              </a:rPr>
              <a:t>Aim is to make no change</a:t>
            </a:r>
          </a:p>
          <a:p>
            <a:pPr lvl="1">
              <a:buFont typeface="Wingdings" panose="05000000000000000000" pitchFamily="2" charset="2"/>
              <a:buChar char="Ø"/>
            </a:pPr>
            <a:r>
              <a:rPr lang="en-GB" dirty="0">
                <a:ea typeface="Verdana" panose="020B0604030504040204" pitchFamily="34" charset="0"/>
              </a:rPr>
              <a:t>OIC is responsible for integrity &amp; the forensic chain</a:t>
            </a:r>
          </a:p>
          <a:p>
            <a:pPr lvl="1">
              <a:buFont typeface="Wingdings" panose="05000000000000000000" pitchFamily="2" charset="2"/>
              <a:buChar char="Ø"/>
            </a:pPr>
            <a:r>
              <a:rPr lang="en-GB" dirty="0">
                <a:ea typeface="Verdana" panose="020B0604030504040204" pitchFamily="34" charset="0"/>
              </a:rPr>
              <a:t>Data on a ‘live’ machine may change</a:t>
            </a:r>
          </a:p>
          <a:p>
            <a:pPr lvl="2"/>
            <a:r>
              <a:rPr lang="en-GB" dirty="0">
                <a:ea typeface="Verdana" panose="020B0604030504040204" pitchFamily="34" charset="0"/>
              </a:rPr>
              <a:t>Change should cause the least impact</a:t>
            </a:r>
          </a:p>
          <a:p>
            <a:pPr lvl="2"/>
            <a:r>
              <a:rPr lang="en-GB" dirty="0">
                <a:ea typeface="Verdana" panose="020B0604030504040204" pitchFamily="34" charset="0"/>
              </a:rPr>
              <a:t>Undertaken in particular manner</a:t>
            </a:r>
          </a:p>
          <a:p>
            <a:pPr lvl="2"/>
            <a:r>
              <a:rPr lang="en-GB" dirty="0">
                <a:ea typeface="Verdana" panose="020B0604030504040204" pitchFamily="34" charset="0"/>
              </a:rPr>
              <a:t>By person qualified to do so</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Bild 11">
            <a:extLst>
              <a:ext uri="{FF2B5EF4-FFF2-40B4-BE49-F238E27FC236}">
                <a16:creationId xmlns:a16="http://schemas.microsoft.com/office/drawing/2014/main" id="{02D5E0DF-8E4B-497A-8B9F-F66F6D105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847" y="3743698"/>
            <a:ext cx="1764633" cy="2505103"/>
          </a:xfrm>
          <a:prstGeom prst="rect">
            <a:avLst/>
          </a:prstGeom>
          <a:effectLst>
            <a:outerShdw blurRad="50800" dist="88900" dir="2700000" algn="tl" rotWithShape="0">
              <a:srgbClr val="000000">
                <a:alpha val="58000"/>
              </a:srgbClr>
            </a:outerShdw>
          </a:effectLst>
          <a:scene3d>
            <a:camera prst="perspectiveFront">
              <a:rot lat="19800000" lon="1200000" rev="20820000"/>
            </a:camera>
            <a:lightRig rig="threePt" dir="t">
              <a:rot lat="0" lon="0" rev="12420000"/>
            </a:lightRig>
          </a:scene3d>
          <a:sp3d extrusionH="76200" contourW="12700" prstMaterial="matte">
            <a:extrusionClr>
              <a:schemeClr val="bg1">
                <a:lumMod val="95000"/>
              </a:schemeClr>
            </a:extrusionClr>
            <a:contourClr>
              <a:schemeClr val="bg1">
                <a:lumMod val="50000"/>
              </a:schemeClr>
            </a:contourClr>
          </a:sp3d>
        </p:spPr>
      </p:pic>
      <p:sp>
        <p:nvSpPr>
          <p:cNvPr id="13" name="TextBox 7">
            <a:extLst>
              <a:ext uri="{FF2B5EF4-FFF2-40B4-BE49-F238E27FC236}">
                <a16:creationId xmlns:a16="http://schemas.microsoft.com/office/drawing/2014/main" id="{979519FD-796D-9A46-8137-B7E80B7CE872}"/>
              </a:ext>
            </a:extLst>
          </p:cNvPr>
          <p:cNvSpPr txBox="1">
            <a:spLocks noChangeArrowheads="1"/>
          </p:cNvSpPr>
          <p:nvPr/>
        </p:nvSpPr>
        <p:spPr bwMode="auto">
          <a:xfrm>
            <a:off x="1430751" y="-5161"/>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Most important investigation Electronic Evidence Principles</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10409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lstStyle/>
          <a:p>
            <a:pPr marL="0" indent="0">
              <a:buNone/>
            </a:pPr>
            <a:r>
              <a:rPr lang="en-GB" b="1" dirty="0">
                <a:solidFill>
                  <a:srgbClr val="0070C0"/>
                </a:solidFill>
              </a:rPr>
              <a:t>2. Legality</a:t>
            </a:r>
          </a:p>
          <a:p>
            <a:pPr marL="0" indent="0" algn="ctr">
              <a:buNone/>
            </a:pPr>
            <a:r>
              <a:rPr lang="en-US" b="1" i="1" dirty="0"/>
              <a:t>‘The person and agency in charge of the case are responsible for ensuring that the law, the general forensic and procedural principles are adhered to. This applies to the possession of and access to electronic evidence’</a:t>
            </a:r>
          </a:p>
          <a:p>
            <a:pPr marL="0" indent="0" algn="ctr">
              <a:buNone/>
            </a:pPr>
            <a:endParaRPr lang="en-US" b="1" i="1" dirty="0"/>
          </a:p>
          <a:p>
            <a:pPr lvl="1">
              <a:buFont typeface="Wingdings" panose="05000000000000000000" pitchFamily="2" charset="2"/>
              <a:buChar char="Ø"/>
            </a:pPr>
            <a:r>
              <a:rPr lang="en-GB" dirty="0">
                <a:ea typeface="Verdana" panose="020B0604030504040204" pitchFamily="34" charset="0"/>
              </a:rPr>
              <a:t>Member states should have their own documentation</a:t>
            </a:r>
          </a:p>
          <a:p>
            <a:pPr lvl="1">
              <a:buFont typeface="Wingdings" panose="05000000000000000000" pitchFamily="2" charset="2"/>
              <a:buChar char="Ø"/>
            </a:pPr>
            <a:r>
              <a:rPr lang="en-GB" dirty="0">
                <a:ea typeface="Verdana" panose="020B0604030504040204" pitchFamily="34" charset="0"/>
              </a:rPr>
              <a:t>Need to ensure processes &amp; training in place</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Bild 11">
            <a:extLst>
              <a:ext uri="{FF2B5EF4-FFF2-40B4-BE49-F238E27FC236}">
                <a16:creationId xmlns:a16="http://schemas.microsoft.com/office/drawing/2014/main" id="{02D5E0DF-8E4B-497A-8B9F-F66F6D105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433070"/>
            <a:ext cx="753196" cy="1069250"/>
          </a:xfrm>
          <a:prstGeom prst="rect">
            <a:avLst/>
          </a:prstGeom>
          <a:effectLst>
            <a:outerShdw blurRad="50800" dist="88900" dir="2700000" algn="tl" rotWithShape="0">
              <a:srgbClr val="000000">
                <a:alpha val="58000"/>
              </a:srgbClr>
            </a:outerShdw>
          </a:effectLst>
          <a:scene3d>
            <a:camera prst="perspectiveFront">
              <a:rot lat="19800000" lon="1200000" rev="20820000"/>
            </a:camera>
            <a:lightRig rig="threePt" dir="t">
              <a:rot lat="0" lon="0" rev="12420000"/>
            </a:lightRig>
          </a:scene3d>
          <a:sp3d extrusionH="76200" contourW="12700" prstMaterial="matte">
            <a:extrusionClr>
              <a:schemeClr val="bg1">
                <a:lumMod val="95000"/>
              </a:schemeClr>
            </a:extrusionClr>
            <a:contourClr>
              <a:schemeClr val="bg1">
                <a:lumMod val="50000"/>
              </a:schemeClr>
            </a:contourClr>
          </a:sp3d>
        </p:spPr>
      </p:pic>
      <p:sp>
        <p:nvSpPr>
          <p:cNvPr id="13" name="TextBox 7">
            <a:extLst>
              <a:ext uri="{FF2B5EF4-FFF2-40B4-BE49-F238E27FC236}">
                <a16:creationId xmlns:a16="http://schemas.microsoft.com/office/drawing/2014/main" id="{6A1F74FD-8538-804F-A516-D9A31D5004D8}"/>
              </a:ext>
            </a:extLst>
          </p:cNvPr>
          <p:cNvSpPr txBox="1">
            <a:spLocks noChangeArrowheads="1"/>
          </p:cNvSpPr>
          <p:nvPr/>
        </p:nvSpPr>
        <p:spPr bwMode="auto">
          <a:xfrm>
            <a:off x="1430751" y="-5161"/>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Most important investigation Electronic Evidence Principles</a:t>
            </a:r>
            <a:endParaRPr lang="en-GB" sz="2000" dirty="0">
              <a:solidFill>
                <a:schemeClr val="bg1"/>
              </a:solidFill>
              <a:latin typeface="Verdana" charset="0"/>
              <a:cs typeface="Verdana" charset="0"/>
            </a:endParaRPr>
          </a:p>
        </p:txBody>
      </p:sp>
    </p:spTree>
    <p:extLst>
      <p:ext uri="{BB962C8B-B14F-4D97-AF65-F5344CB8AC3E}">
        <p14:creationId xmlns:p14="http://schemas.microsoft.com/office/powerpoint/2010/main" val="79759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Considerations</a:t>
            </a:r>
            <a:endParaRPr lang="en-GB" sz="2000" dirty="0">
              <a:solidFill>
                <a:schemeClr val="bg1"/>
              </a:solidFill>
              <a:latin typeface="Verdana" charset="0"/>
              <a:cs typeface="Verdana" charset="0"/>
            </a:endParaRPr>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640960" cy="5256584"/>
          </a:xfrm>
        </p:spPr>
        <p:txBody>
          <a:bodyPr/>
          <a:lstStyle/>
          <a:p>
            <a:r>
              <a:rPr lang="en-GB" b="1" dirty="0">
                <a:solidFill>
                  <a:srgbClr val="0070C0"/>
                </a:solidFill>
              </a:rPr>
              <a:t>Handled </a:t>
            </a:r>
            <a:r>
              <a:rPr lang="en-GB" dirty="0"/>
              <a:t>- </a:t>
            </a:r>
            <a:r>
              <a:rPr lang="en-US" dirty="0"/>
              <a:t>by specialists</a:t>
            </a:r>
          </a:p>
          <a:p>
            <a:r>
              <a:rPr lang="en-US" b="1" dirty="0">
                <a:solidFill>
                  <a:srgbClr val="0070C0"/>
                </a:solidFill>
              </a:rPr>
              <a:t>Evolution </a:t>
            </a:r>
            <a:r>
              <a:rPr lang="en-US" dirty="0"/>
              <a:t>-</a:t>
            </a:r>
            <a:r>
              <a:rPr lang="en-US" b="1" dirty="0">
                <a:solidFill>
                  <a:srgbClr val="0070C0"/>
                </a:solidFill>
              </a:rPr>
              <a:t> </a:t>
            </a:r>
            <a:r>
              <a:rPr lang="en-US" dirty="0"/>
              <a:t>sources change quickly</a:t>
            </a:r>
          </a:p>
          <a:p>
            <a:r>
              <a:rPr lang="en-US" b="1" dirty="0">
                <a:solidFill>
                  <a:srgbClr val="0070C0"/>
                </a:solidFill>
              </a:rPr>
              <a:t>Procedures </a:t>
            </a:r>
            <a:r>
              <a:rPr lang="en-US" dirty="0"/>
              <a:t>- proper tools &amp; techniques</a:t>
            </a:r>
          </a:p>
          <a:p>
            <a:r>
              <a:rPr lang="en-US" b="1" dirty="0">
                <a:solidFill>
                  <a:srgbClr val="0070C0"/>
                </a:solidFill>
              </a:rPr>
              <a:t>Admissibility </a:t>
            </a:r>
            <a:r>
              <a:rPr lang="en-US" dirty="0"/>
              <a:t>- follow guidance &amp; principles</a:t>
            </a:r>
          </a:p>
          <a:p>
            <a:r>
              <a:rPr lang="en-US" b="1" dirty="0">
                <a:solidFill>
                  <a:srgbClr val="0070C0"/>
                </a:solidFill>
              </a:rPr>
              <a:t>Authenticity </a:t>
            </a:r>
            <a:r>
              <a:rPr lang="en-US" dirty="0"/>
              <a:t>- must be tied to the incident</a:t>
            </a:r>
          </a:p>
          <a:p>
            <a:r>
              <a:rPr lang="en-US" b="1" dirty="0">
                <a:solidFill>
                  <a:srgbClr val="0070C0"/>
                </a:solidFill>
              </a:rPr>
              <a:t>Completeness</a:t>
            </a:r>
            <a:r>
              <a:rPr lang="en-US" dirty="0"/>
              <a:t> - the whole story &amp; not selective</a:t>
            </a:r>
          </a:p>
          <a:p>
            <a:r>
              <a:rPr lang="en-US" b="1" dirty="0">
                <a:solidFill>
                  <a:srgbClr val="0070C0"/>
                </a:solidFill>
              </a:rPr>
              <a:t>Reliability</a:t>
            </a:r>
            <a:r>
              <a:rPr lang="en-US" dirty="0"/>
              <a:t> - no doubt about it</a:t>
            </a:r>
          </a:p>
          <a:p>
            <a:r>
              <a:rPr lang="en-US" b="1" dirty="0">
                <a:solidFill>
                  <a:srgbClr val="0070C0"/>
                </a:solidFill>
              </a:rPr>
              <a:t>Believability</a:t>
            </a:r>
            <a:r>
              <a:rPr lang="en-US" dirty="0"/>
              <a:t> – be understandable</a:t>
            </a:r>
          </a:p>
          <a:p>
            <a:r>
              <a:rPr lang="en-US" b="1" dirty="0">
                <a:solidFill>
                  <a:srgbClr val="0070C0"/>
                </a:solidFill>
              </a:rPr>
              <a:t>Proportionality</a:t>
            </a:r>
            <a:r>
              <a:rPr lang="en-US" dirty="0"/>
              <a:t> - meet the tests</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115167C5-F14A-4852-8B0D-2C2231C6BEDF}"/>
              </a:ext>
            </a:extLst>
          </p:cNvPr>
          <p:cNvPicPr>
            <a:picLocks noChangeAspect="1"/>
          </p:cNvPicPr>
          <p:nvPr/>
        </p:nvPicPr>
        <p:blipFill>
          <a:blip r:embed="rId3"/>
          <a:stretch>
            <a:fillRect/>
          </a:stretch>
        </p:blipFill>
        <p:spPr>
          <a:xfrm>
            <a:off x="6235547" y="4603934"/>
            <a:ext cx="2800503" cy="1617702"/>
          </a:xfrm>
          <a:prstGeom prst="rect">
            <a:avLst/>
          </a:prstGeom>
        </p:spPr>
      </p:pic>
    </p:spTree>
    <p:extLst>
      <p:ext uri="{BB962C8B-B14F-4D97-AF65-F5344CB8AC3E}">
        <p14:creationId xmlns:p14="http://schemas.microsoft.com/office/powerpoint/2010/main" val="39224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CC04-F78C-2941-A6AA-297A6E6D4D4F}"/>
              </a:ext>
            </a:extLst>
          </p:cNvPr>
          <p:cNvSpPr txBox="1">
            <a:spLocks/>
          </p:cNvSpPr>
          <p:nvPr/>
        </p:nvSpPr>
        <p:spPr>
          <a:xfrm>
            <a:off x="2948678" y="167968"/>
            <a:ext cx="6195322" cy="662609"/>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b="1" dirty="0">
                <a:solidFill>
                  <a:schemeClr val="bg1"/>
                </a:solidFill>
              </a:rPr>
              <a:t>Refresher on the electronic evidence</a:t>
            </a:r>
          </a:p>
        </p:txBody>
      </p:sp>
      <p:pic>
        <p:nvPicPr>
          <p:cNvPr id="3"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3974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rmAutofit fontScale="90000"/>
          </a:bodyPr>
          <a:lstStyle/>
          <a:p>
            <a:r>
              <a:rPr lang="en-GB" dirty="0"/>
              <a:t>electronic evidence and trial – preparation considerations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Preparing for Court techniques</a:t>
            </a:r>
            <a:endParaRPr lang="en-US" sz="4000" dirty="0"/>
          </a:p>
        </p:txBody>
      </p:sp>
    </p:spTree>
    <p:extLst>
      <p:ext uri="{BB962C8B-B14F-4D97-AF65-F5344CB8AC3E}">
        <p14:creationId xmlns:p14="http://schemas.microsoft.com/office/powerpoint/2010/main" val="36968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097598"/>
            <a:ext cx="8712968" cy="5371829"/>
          </a:xfrm>
        </p:spPr>
        <p:txBody>
          <a:bodyPr>
            <a:normAutofit fontScale="55000" lnSpcReduction="20000"/>
          </a:bodyPr>
          <a:lstStyle/>
          <a:p>
            <a:pPr marL="514350" indent="-514350">
              <a:buFont typeface="Arial" panose="020B0604020202020204" pitchFamily="34" charset="0"/>
              <a:buAutoNum type="arabicPeriod"/>
            </a:pPr>
            <a:r>
              <a:rPr lang="en-US" sz="3700" b="1" dirty="0"/>
              <a:t>Fundamental definitions (Guidelines of the Committee of Ministers of the Council of Europe on electronic evidence in civil and administrative proceedings from 2019):</a:t>
            </a:r>
            <a:endParaRPr lang="en-US" sz="3700" b="1" dirty="0">
              <a:ea typeface="Verdana" panose="020B0604030504040204" pitchFamily="34" charset="0"/>
            </a:endParaRPr>
          </a:p>
          <a:p>
            <a:pPr algn="just"/>
            <a:r>
              <a:rPr lang="en-US" sz="3500" b="1" i="1" dirty="0">
                <a:solidFill>
                  <a:srgbClr val="FF0000"/>
                </a:solidFill>
              </a:rPr>
              <a:t>Electronic evidence</a:t>
            </a:r>
            <a:endParaRPr lang="en-US" sz="3500" b="1" dirty="0">
              <a:solidFill>
                <a:srgbClr val="FF0000"/>
              </a:solidFill>
            </a:endParaRPr>
          </a:p>
          <a:p>
            <a:pPr algn="just"/>
            <a:r>
              <a:rPr lang="en-US" sz="3500" dirty="0"/>
              <a:t>“Electronic evidence” means any evidence derived from data contained in or produced by any device, the functioning of which depends on a software program or data stored on or transmitted over a computer system or network.</a:t>
            </a:r>
          </a:p>
          <a:p>
            <a:pPr algn="just"/>
            <a:r>
              <a:rPr lang="en-US" sz="3500" b="1" i="1" dirty="0">
                <a:solidFill>
                  <a:srgbClr val="FF0000"/>
                </a:solidFill>
              </a:rPr>
              <a:t>Metadata</a:t>
            </a:r>
            <a:endParaRPr lang="en-US" sz="3500" b="1" dirty="0">
              <a:solidFill>
                <a:srgbClr val="FF0000"/>
              </a:solidFill>
            </a:endParaRPr>
          </a:p>
          <a:p>
            <a:pPr algn="just"/>
            <a:r>
              <a:rPr lang="en-US" sz="3500" dirty="0"/>
              <a:t>“Metadata” refers to electronic information about other electronic data, which may reveal the identification, origin or history of the evidence, as well as relevant dates and times.</a:t>
            </a:r>
          </a:p>
          <a:p>
            <a:pPr algn="just"/>
            <a:r>
              <a:rPr lang="en-US" sz="3500" b="1" i="1" dirty="0">
                <a:solidFill>
                  <a:srgbClr val="FF0000"/>
                </a:solidFill>
              </a:rPr>
              <a:t>Trust service</a:t>
            </a:r>
            <a:endParaRPr lang="en-US" sz="3500" b="1" dirty="0">
              <a:solidFill>
                <a:srgbClr val="FF0000"/>
              </a:solidFill>
            </a:endParaRPr>
          </a:p>
          <a:p>
            <a:pPr algn="just"/>
            <a:r>
              <a:rPr lang="en-US" sz="3500" dirty="0"/>
              <a:t>“Trust service” means an electronic service which consists of:</a:t>
            </a:r>
          </a:p>
          <a:p>
            <a:pPr algn="just"/>
            <a:r>
              <a:rPr lang="en-US" sz="3500" i="1" dirty="0"/>
              <a:t>a. </a:t>
            </a:r>
            <a:r>
              <a:rPr lang="en-US" sz="3500" dirty="0"/>
              <a:t>the creation, verification and validation of electronic signatures, electronic seals or electronic time stamps, electronic registered delivery services and certificates related to those services; or</a:t>
            </a:r>
          </a:p>
          <a:p>
            <a:pPr algn="just"/>
            <a:r>
              <a:rPr lang="en-US" sz="3500" i="1" dirty="0"/>
              <a:t>b. </a:t>
            </a:r>
            <a:r>
              <a:rPr lang="en-US" sz="3500" dirty="0"/>
              <a:t>the creation, verification and validation of certificates for website authentication; or</a:t>
            </a:r>
          </a:p>
          <a:p>
            <a:pPr algn="just"/>
            <a:r>
              <a:rPr lang="en-US" sz="3500" i="1" dirty="0"/>
              <a:t>c.</a:t>
            </a:r>
            <a:r>
              <a:rPr lang="en-US" sz="3500" dirty="0"/>
              <a:t> the preservation of electronic signatures, seals or certificates related to those services.</a:t>
            </a:r>
          </a:p>
          <a:p>
            <a:pPr marL="514350" indent="-514350">
              <a:buAutoNum type="arabicPeriod"/>
            </a:pPr>
            <a:endParaRPr lang="en-GB" dirty="0">
              <a:ea typeface="Verdana" panose="020B0604030504040204" pitchFamily="34" charset="0"/>
            </a:endParaRP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7">
            <a:extLst>
              <a:ext uri="{FF2B5EF4-FFF2-40B4-BE49-F238E27FC236}">
                <a16:creationId xmlns:a16="http://schemas.microsoft.com/office/drawing/2014/main" id="{6A1F74FD-8538-804F-A516-D9A31D5004D8}"/>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260851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lstStyle/>
          <a:p>
            <a:pPr marL="0" indent="0">
              <a:buNone/>
            </a:pPr>
            <a:r>
              <a:rPr lang="en-US" b="1" dirty="0"/>
              <a:t>2. Fundamental principles:</a:t>
            </a:r>
            <a:endParaRPr lang="en-US" b="1" dirty="0">
              <a:ea typeface="Verdana" panose="020B0604030504040204" pitchFamily="34" charset="0"/>
            </a:endParaRPr>
          </a:p>
          <a:p>
            <a:pPr algn="just"/>
            <a:r>
              <a:rPr lang="en-US" b="1" dirty="0">
                <a:solidFill>
                  <a:srgbClr val="FF0000"/>
                </a:solidFill>
              </a:rPr>
              <a:t>It is for courts to decide on the potential probative value </a:t>
            </a:r>
            <a:r>
              <a:rPr lang="en-US" dirty="0"/>
              <a:t>of electronic evidence in accordance with national law.</a:t>
            </a:r>
          </a:p>
          <a:p>
            <a:pPr algn="just"/>
            <a:r>
              <a:rPr lang="en-US" b="1" dirty="0">
                <a:solidFill>
                  <a:srgbClr val="FF0000"/>
                </a:solidFill>
              </a:rPr>
              <a:t>Electronic evidence should be evaluated in the same way as other types of evidence</a:t>
            </a:r>
            <a:r>
              <a:rPr lang="en-US" dirty="0"/>
              <a:t>, in particular regarding its admissibility, authenticity, accuracy and integrity.</a:t>
            </a:r>
          </a:p>
          <a:p>
            <a:pPr algn="just"/>
            <a:r>
              <a:rPr lang="en-US" b="1" dirty="0">
                <a:solidFill>
                  <a:srgbClr val="FF0000"/>
                </a:solidFill>
              </a:rPr>
              <a:t>The treatment of electronic evidence should not be disadvantageous</a:t>
            </a:r>
            <a:r>
              <a:rPr lang="en-US" dirty="0"/>
              <a:t> to the parties or give unfair advantage to one of them.</a:t>
            </a:r>
          </a:p>
          <a:p>
            <a:pPr marL="0" indent="0" algn="just">
              <a:buNone/>
            </a:pPr>
            <a:endParaRPr lang="en-US" dirty="0"/>
          </a:p>
          <a:p>
            <a:pPr algn="just"/>
            <a:endParaRPr lang="en-US" dirty="0"/>
          </a:p>
          <a:p>
            <a:pPr marL="514350" indent="-514350">
              <a:buAutoNum type="arabicPeriod"/>
            </a:pPr>
            <a:endParaRPr lang="en-GB" dirty="0">
              <a:ea typeface="Verdana" panose="020B0604030504040204" pitchFamily="34" charset="0"/>
            </a:endParaRP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4DF1FBEA-1909-B848-84ED-6C0DA4CC721B}"/>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3155795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normAutofit/>
          </a:bodyPr>
          <a:lstStyle/>
          <a:p>
            <a:pPr marL="0" indent="0">
              <a:buNone/>
            </a:pPr>
            <a:r>
              <a:rPr lang="en-US" b="1" dirty="0"/>
              <a:t>3. Use of electronic evidence:</a:t>
            </a:r>
            <a:endParaRPr lang="en-US" b="1" dirty="0">
              <a:ea typeface="Verdana" panose="020B0604030504040204" pitchFamily="34" charset="0"/>
            </a:endParaRPr>
          </a:p>
          <a:p>
            <a:pPr algn="just"/>
            <a:r>
              <a:rPr lang="en-US" b="1" dirty="0">
                <a:solidFill>
                  <a:srgbClr val="FF0000"/>
                </a:solidFill>
              </a:rPr>
              <a:t>Courts should not refuse electronic evidence and should not deny its legal effect</a:t>
            </a:r>
            <a:r>
              <a:rPr lang="en-US" dirty="0"/>
              <a:t> only because it is collected and/or submitted in an electronic form.</a:t>
            </a:r>
          </a:p>
          <a:p>
            <a:pPr algn="just"/>
            <a:r>
              <a:rPr lang="en-US" b="1" dirty="0">
                <a:solidFill>
                  <a:srgbClr val="FF0000"/>
                </a:solidFill>
              </a:rPr>
              <a:t>Courts should not deny the legal effect of electronic evidence only because it lacks </a:t>
            </a:r>
            <a:r>
              <a:rPr lang="en-US" dirty="0"/>
              <a:t>an advanced, qualified or similarly secured electronic signature.</a:t>
            </a:r>
          </a:p>
          <a:p>
            <a:pPr algn="just"/>
            <a:r>
              <a:rPr lang="en-US" b="1" dirty="0">
                <a:solidFill>
                  <a:srgbClr val="FF0000"/>
                </a:solidFill>
              </a:rPr>
              <a:t>Courts should be aware of the probative value of metadata</a:t>
            </a:r>
            <a:r>
              <a:rPr lang="en-US" dirty="0"/>
              <a:t> and of the potential consequences of not using it.</a:t>
            </a:r>
          </a:p>
          <a:p>
            <a:pPr algn="just"/>
            <a:r>
              <a:rPr lang="en-US" b="1" dirty="0">
                <a:solidFill>
                  <a:srgbClr val="FF0000"/>
                </a:solidFill>
              </a:rPr>
              <a:t>Parties should be permitted to submit electronic evidence in its original</a:t>
            </a:r>
            <a:r>
              <a:rPr lang="en-US" dirty="0"/>
              <a:t> electronic format, without the need to supply printouts.</a:t>
            </a:r>
          </a:p>
          <a:p>
            <a:pPr marL="0" indent="0" algn="just">
              <a:buNone/>
            </a:pPr>
            <a:endParaRPr lang="en-US" dirty="0"/>
          </a:p>
          <a:p>
            <a:pPr algn="just"/>
            <a:endParaRPr lang="en-US" dirty="0"/>
          </a:p>
          <a:p>
            <a:pPr marL="514350" indent="-514350">
              <a:buAutoNum type="arabicPeriod"/>
            </a:pPr>
            <a:endParaRPr lang="en-GB" dirty="0">
              <a:ea typeface="Verdana" panose="020B0604030504040204" pitchFamily="34" charset="0"/>
            </a:endParaRP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02941625-6811-F845-8B12-3B120C1D016B}"/>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1632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9350" y="106467"/>
            <a:ext cx="7734650"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solidFill>
                  <a:schemeClr val="bg1"/>
                </a:solidFill>
                <a:latin typeface="Verdana" charset="0"/>
                <a:cs typeface="Verdana" charset="0"/>
              </a:rPr>
              <a:t>Agenda</a:t>
            </a:r>
            <a:endParaRPr lang="en-GB" sz="2000" dirty="0">
              <a:solidFill>
                <a:schemeClr val="bg1"/>
              </a:solidFill>
              <a:latin typeface="Verdana" charset="0"/>
              <a:cs typeface="Verdana" charset="0"/>
            </a:endParaRPr>
          </a:p>
        </p:txBody>
      </p:sp>
      <p:sp>
        <p:nvSpPr>
          <p:cNvPr id="6" name="Rectangle 5">
            <a:extLst>
              <a:ext uri="{FF2B5EF4-FFF2-40B4-BE49-F238E27FC236}">
                <a16:creationId xmlns:a16="http://schemas.microsoft.com/office/drawing/2014/main" id="{EA3FFC4F-A0C7-6241-A6A3-D4D1CB58E595}"/>
              </a:ext>
            </a:extLst>
          </p:cNvPr>
          <p:cNvSpPr/>
          <p:nvPr/>
        </p:nvSpPr>
        <p:spPr>
          <a:xfrm>
            <a:off x="4450456" y="1043731"/>
            <a:ext cx="4572000" cy="584775"/>
          </a:xfrm>
          <a:prstGeom prst="rect">
            <a:avLst/>
          </a:prstGeom>
          <a:ln/>
        </p:spPr>
        <p:txBody>
          <a:bodyPr>
            <a:spAutoFit/>
          </a:bodyPr>
          <a:lstStyle/>
          <a:p>
            <a:pPr marL="0" indent="0" eaLnBrk="1" hangingPunct="1">
              <a:lnSpc>
                <a:spcPct val="80000"/>
              </a:lnSpc>
              <a:buNone/>
            </a:pPr>
            <a:endParaRPr lang="en-GB" sz="2000" dirty="0"/>
          </a:p>
          <a:p>
            <a:pPr marL="342900" indent="-342900" eaLnBrk="1" hangingPunct="1">
              <a:lnSpc>
                <a:spcPct val="80000"/>
              </a:lnSpc>
              <a:buFont typeface="Wingdings" pitchFamily="2" charset="2"/>
              <a:buChar char="Ø"/>
            </a:pPr>
            <a:endParaRPr lang="en-US" sz="2000" i="1" dirty="0"/>
          </a:p>
        </p:txBody>
      </p:sp>
      <p:sp>
        <p:nvSpPr>
          <p:cNvPr id="7" name="Rectangle 6">
            <a:extLst>
              <a:ext uri="{FF2B5EF4-FFF2-40B4-BE49-F238E27FC236}">
                <a16:creationId xmlns:a16="http://schemas.microsoft.com/office/drawing/2014/main" id="{7FA81925-418B-D44C-9255-2AEBBFBC0ADA}"/>
              </a:ext>
            </a:extLst>
          </p:cNvPr>
          <p:cNvSpPr/>
          <p:nvPr/>
        </p:nvSpPr>
        <p:spPr>
          <a:xfrm>
            <a:off x="257867" y="1669494"/>
            <a:ext cx="4572000" cy="4097725"/>
          </a:xfrm>
          <a:prstGeom prst="rect">
            <a:avLst/>
          </a:prstGeom>
          <a:ln/>
        </p:spPr>
        <p:txBody>
          <a:bodyPr wrap="square">
            <a:spAutoFit/>
          </a:bodyPr>
          <a:lstStyle/>
          <a:p>
            <a:pPr marL="514350" lvl="0" indent="-514350">
              <a:buFont typeface="+mj-lt"/>
              <a:buAutoNum type="arabicPeriod"/>
            </a:pPr>
            <a:r>
              <a:rPr lang="en-US" sz="2400" i="1" dirty="0"/>
              <a:t>Refresher on the Electronic Evidence</a:t>
            </a:r>
          </a:p>
          <a:p>
            <a:pPr marL="514350" indent="-514350">
              <a:lnSpc>
                <a:spcPct val="150000"/>
              </a:lnSpc>
              <a:buFont typeface="+mj-lt"/>
              <a:buAutoNum type="arabicPeriod"/>
            </a:pPr>
            <a:r>
              <a:rPr lang="en-GB" sz="2400" i="1" dirty="0">
                <a:ea typeface="Verdana" panose="020B0604030504040204" pitchFamily="34" charset="0"/>
              </a:rPr>
              <a:t>Trial preparation considerations</a:t>
            </a:r>
          </a:p>
          <a:p>
            <a:pPr marL="514350" indent="-514350">
              <a:lnSpc>
                <a:spcPct val="150000"/>
              </a:lnSpc>
              <a:buFont typeface="+mj-lt"/>
              <a:buAutoNum type="arabicPeriod"/>
            </a:pPr>
            <a:r>
              <a:rPr lang="en-GB" sz="2400" i="1" dirty="0">
                <a:ea typeface="Verdana" panose="020B0604030504040204" pitchFamily="34" charset="0"/>
              </a:rPr>
              <a:t>Trial presentation considerations</a:t>
            </a:r>
          </a:p>
          <a:p>
            <a:pPr marL="514350" indent="-514350">
              <a:lnSpc>
                <a:spcPct val="150000"/>
              </a:lnSpc>
              <a:buFont typeface="+mj-lt"/>
              <a:buAutoNum type="arabicPeriod"/>
            </a:pPr>
            <a:r>
              <a:rPr lang="en-GB" sz="2400" i="1" dirty="0">
                <a:ea typeface="Verdana" panose="020B0604030504040204" pitchFamily="34" charset="0"/>
              </a:rPr>
              <a:t>Investigation case specific considerations</a:t>
            </a:r>
          </a:p>
        </p:txBody>
      </p:sp>
      <p:pic>
        <p:nvPicPr>
          <p:cNvPr id="8" name="Picture 7">
            <a:extLst>
              <a:ext uri="{FF2B5EF4-FFF2-40B4-BE49-F238E27FC236}">
                <a16:creationId xmlns:a16="http://schemas.microsoft.com/office/drawing/2014/main" id="{F1C6340C-3120-7B4F-8C6E-D20141E89477}"/>
              </a:ext>
            </a:extLst>
          </p:cNvPr>
          <p:cNvPicPr>
            <a:picLocks noChangeAspect="1"/>
          </p:cNvPicPr>
          <p:nvPr/>
        </p:nvPicPr>
        <p:blipFill>
          <a:blip r:embed="rId3"/>
          <a:stretch>
            <a:fillRect/>
          </a:stretch>
        </p:blipFill>
        <p:spPr>
          <a:xfrm>
            <a:off x="5063857" y="2607361"/>
            <a:ext cx="3345197" cy="222199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normAutofit fontScale="70000" lnSpcReduction="20000"/>
          </a:bodyPr>
          <a:lstStyle/>
          <a:p>
            <a:pPr marL="0" indent="0">
              <a:buNone/>
            </a:pPr>
            <a:r>
              <a:rPr lang="en-US" sz="3400" b="1" dirty="0"/>
              <a:t>4. </a:t>
            </a:r>
            <a:r>
              <a:rPr lang="en-US" sz="3300" b="1" dirty="0"/>
              <a:t>Collection, seizure and transmission:</a:t>
            </a:r>
          </a:p>
          <a:p>
            <a:pPr algn="just"/>
            <a:r>
              <a:rPr lang="en-US" sz="3300" b="1" dirty="0">
                <a:solidFill>
                  <a:srgbClr val="FF0000"/>
                </a:solidFill>
              </a:rPr>
              <a:t>Electronic evidence should be collected in an appropriate and secure manner</a:t>
            </a:r>
            <a:r>
              <a:rPr lang="en-US" sz="3300" dirty="0"/>
              <a:t> and submitted to the courts using reliable services.</a:t>
            </a:r>
          </a:p>
          <a:p>
            <a:pPr algn="just"/>
            <a:r>
              <a:rPr lang="en-US" sz="3300" dirty="0"/>
              <a:t>Having regard to the higher risk of the potential destruction or loss of electronic evidence compared to non-electronic evidence, </a:t>
            </a:r>
            <a:r>
              <a:rPr lang="en-US" sz="3300" b="1" dirty="0">
                <a:solidFill>
                  <a:srgbClr val="FF0000"/>
                </a:solidFill>
              </a:rPr>
              <a:t>procedures should be established for the secure seizure and collection of electronic evidence</a:t>
            </a:r>
            <a:r>
              <a:rPr lang="en-US" sz="3300" dirty="0"/>
              <a:t>.</a:t>
            </a:r>
          </a:p>
          <a:p>
            <a:pPr algn="just"/>
            <a:r>
              <a:rPr lang="en-US" sz="3300" b="1" dirty="0">
                <a:solidFill>
                  <a:srgbClr val="FF0000"/>
                </a:solidFill>
              </a:rPr>
              <a:t>Courts should be aware of the specific issues </a:t>
            </a:r>
            <a:r>
              <a:rPr lang="en-US" sz="3300" dirty="0"/>
              <a:t>that arise when dealing with the seizure and collection of electronic evidence abroad, including in cross-border cases.</a:t>
            </a:r>
          </a:p>
          <a:p>
            <a:pPr algn="just"/>
            <a:r>
              <a:rPr lang="en-US" sz="3300" b="1" dirty="0">
                <a:solidFill>
                  <a:srgbClr val="FF0000"/>
                </a:solidFill>
              </a:rPr>
              <a:t>Courts should co-operate in the cross-border taking of evidence</a:t>
            </a:r>
            <a:r>
              <a:rPr lang="en-US" sz="3300" dirty="0"/>
              <a:t>. The court receiving the request should inform the requesting court of all the conditions, including restrictions, under which evidence can be taken by the requested court.</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9B927D47-88DA-8341-B31A-EBD724B7A8C9}"/>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27572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normAutofit/>
          </a:bodyPr>
          <a:lstStyle/>
          <a:p>
            <a:pPr marL="0" indent="0">
              <a:buNone/>
            </a:pPr>
            <a:r>
              <a:rPr lang="en-US" b="1" dirty="0"/>
              <a:t>5. Relevance:</a:t>
            </a:r>
          </a:p>
          <a:p>
            <a:pPr algn="just"/>
            <a:r>
              <a:rPr lang="en-US" b="1" dirty="0">
                <a:solidFill>
                  <a:srgbClr val="FF0000"/>
                </a:solidFill>
              </a:rPr>
              <a:t>Courts should engage in the active management of electronic evidence </a:t>
            </a:r>
            <a:r>
              <a:rPr lang="en-US" dirty="0"/>
              <a:t>in order to avoid excessive or speculative provision of, or demand for, electronic evidence.</a:t>
            </a:r>
          </a:p>
          <a:p>
            <a:pPr algn="just"/>
            <a:r>
              <a:rPr lang="en-US" b="1" dirty="0">
                <a:solidFill>
                  <a:srgbClr val="FF0000"/>
                </a:solidFill>
              </a:rPr>
              <a:t>Courts may require the analysis of electronic evidence by experts</a:t>
            </a:r>
            <a:r>
              <a:rPr lang="en-US" dirty="0"/>
              <a:t>, especially when complex evidentiary issues are raised or where manipulation of electronic evidence is alleged. </a:t>
            </a:r>
          </a:p>
          <a:p>
            <a:pPr algn="just"/>
            <a:r>
              <a:rPr lang="en-US" b="1" dirty="0">
                <a:solidFill>
                  <a:srgbClr val="FF0000"/>
                </a:solidFill>
              </a:rPr>
              <a:t>Courts should decide </a:t>
            </a:r>
            <a:r>
              <a:rPr lang="en-US" dirty="0"/>
              <a:t>whether such persons have sufficient expertise in the matter.</a:t>
            </a:r>
          </a:p>
          <a:p>
            <a:pPr marL="0" indent="0" algn="just">
              <a:buNone/>
            </a:pPr>
            <a:endParaRPr lang="en-US" dirty="0"/>
          </a:p>
          <a:p>
            <a:pPr algn="just"/>
            <a:endParaRPr lang="en-US" dirty="0"/>
          </a:p>
          <a:p>
            <a:pPr marL="514350" indent="-514350">
              <a:buAutoNum type="arabicPeriod"/>
            </a:pPr>
            <a:endParaRPr lang="en-GB" dirty="0">
              <a:ea typeface="Verdana" panose="020B0604030504040204" pitchFamily="34" charset="0"/>
            </a:endParaRP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3D88BFF2-8CB4-934F-AD5F-A3E26A0147CC}"/>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250038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15516" y="1096696"/>
            <a:ext cx="8712968" cy="5256584"/>
          </a:xfrm>
        </p:spPr>
        <p:txBody>
          <a:bodyPr>
            <a:noAutofit/>
          </a:bodyPr>
          <a:lstStyle/>
          <a:p>
            <a:pPr marL="0" indent="0" algn="just">
              <a:buNone/>
            </a:pPr>
            <a:r>
              <a:rPr lang="en-US" b="1" dirty="0"/>
              <a:t>6. Reliability</a:t>
            </a:r>
            <a:r>
              <a:rPr lang="en-US" sz="1800" b="1" dirty="0"/>
              <a:t>:</a:t>
            </a:r>
          </a:p>
          <a:p>
            <a:pPr algn="just"/>
            <a:r>
              <a:rPr lang="en-US" sz="2000" b="1" dirty="0">
                <a:solidFill>
                  <a:srgbClr val="FF0000"/>
                </a:solidFill>
              </a:rPr>
              <a:t>Courts should consider all relevant factors </a:t>
            </a:r>
            <a:r>
              <a:rPr lang="en-US" sz="2000" dirty="0"/>
              <a:t>concerning the source and authenticity of the electronic evidence.</a:t>
            </a:r>
          </a:p>
          <a:p>
            <a:pPr algn="just"/>
            <a:r>
              <a:rPr lang="en-US" sz="2000" dirty="0"/>
              <a:t>As far as a national legal system permits, and subject to the court’s discretion, </a:t>
            </a:r>
            <a:r>
              <a:rPr lang="en-US" sz="2000" b="1" dirty="0">
                <a:solidFill>
                  <a:srgbClr val="FF0000"/>
                </a:solidFill>
              </a:rPr>
              <a:t>electronic data should be accepted as evidence</a:t>
            </a:r>
            <a:r>
              <a:rPr lang="en-US" sz="2000" dirty="0"/>
              <a:t> unless the authenticity of such data is challenged by one of the parties.</a:t>
            </a:r>
          </a:p>
          <a:p>
            <a:pPr algn="just"/>
            <a:r>
              <a:rPr lang="en-US" sz="2000" dirty="0"/>
              <a:t>As far as a national legal system permits, and subject to the court’s discretion, </a:t>
            </a:r>
            <a:r>
              <a:rPr lang="en-US" sz="2000" b="1" dirty="0">
                <a:solidFill>
                  <a:srgbClr val="FF0000"/>
                </a:solidFill>
              </a:rPr>
              <a:t>the reliability of the electronic data should be presumed</a:t>
            </a:r>
            <a:r>
              <a:rPr lang="en-US" sz="2000" dirty="0"/>
              <a:t>, provided that the identity of the signatory can be validated and the integrity of the data secured, unless and until there are reasonable doubts to the contrary.</a:t>
            </a:r>
          </a:p>
          <a:p>
            <a:pPr algn="just"/>
            <a:r>
              <a:rPr lang="en-US" sz="2000" dirty="0"/>
              <a:t> As far as a national legal system so provides, where a public authority transmits electronic evidence independently of the parties, </a:t>
            </a:r>
            <a:r>
              <a:rPr lang="en-US" sz="2000" b="1" dirty="0">
                <a:solidFill>
                  <a:srgbClr val="FF0000"/>
                </a:solidFill>
              </a:rPr>
              <a:t>such evidence is conclusive as to its content</a:t>
            </a:r>
            <a:r>
              <a:rPr lang="en-US" sz="2000" dirty="0"/>
              <a:t>, unless and until proved to the contrary.</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606376A7-74E0-0E45-8BA4-685327E4A0E2}"/>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104927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15516" y="1096696"/>
            <a:ext cx="8712968" cy="5256584"/>
          </a:xfrm>
        </p:spPr>
        <p:txBody>
          <a:bodyPr>
            <a:noAutofit/>
          </a:bodyPr>
          <a:lstStyle/>
          <a:p>
            <a:pPr marL="0" indent="0" algn="just">
              <a:buNone/>
            </a:pPr>
            <a:r>
              <a:rPr lang="en-US" sz="2600" b="1" dirty="0"/>
              <a:t>7. Storage and preservation</a:t>
            </a:r>
            <a:r>
              <a:rPr lang="en-US" sz="2000" b="1" dirty="0"/>
              <a:t>:</a:t>
            </a:r>
          </a:p>
          <a:p>
            <a:pPr algn="just"/>
            <a:r>
              <a:rPr lang="en-US" sz="2600" b="1" dirty="0">
                <a:solidFill>
                  <a:srgbClr val="FF0000"/>
                </a:solidFill>
              </a:rPr>
              <a:t>Electronic evidence should be stored in a manner that preserves readability</a:t>
            </a:r>
            <a:r>
              <a:rPr lang="en-US" sz="2600" dirty="0"/>
              <a:t>, accessibility, integrity, authenticity, reliability and, where applicable, confidentiality and privacy.</a:t>
            </a:r>
          </a:p>
          <a:p>
            <a:pPr algn="just"/>
            <a:r>
              <a:rPr lang="en-US" sz="2600" dirty="0"/>
              <a:t>Electronic evidence </a:t>
            </a:r>
            <a:r>
              <a:rPr lang="en-US" sz="2600" b="1" dirty="0">
                <a:solidFill>
                  <a:srgbClr val="FF0000"/>
                </a:solidFill>
              </a:rPr>
              <a:t>should be stored with standardized metadata</a:t>
            </a:r>
            <a:r>
              <a:rPr lang="en-US" sz="2600" dirty="0"/>
              <a:t> so that the context of its creation is clear.</a:t>
            </a:r>
          </a:p>
          <a:p>
            <a:pPr algn="just"/>
            <a:r>
              <a:rPr lang="en-US" sz="2600" b="1" dirty="0">
                <a:solidFill>
                  <a:srgbClr val="FF0000"/>
                </a:solidFill>
              </a:rPr>
              <a:t>The readability and accessibility of stored electronic evidence should be guaranteed over time</a:t>
            </a:r>
            <a:r>
              <a:rPr lang="en-US" sz="2600" dirty="0"/>
              <a:t>, taking into account the evolution of information technology.</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F7494F52-346C-7446-AD96-889926AF5EA8}"/>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3287835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15516" y="1096696"/>
            <a:ext cx="8712968" cy="5256584"/>
          </a:xfrm>
        </p:spPr>
        <p:txBody>
          <a:bodyPr>
            <a:noAutofit/>
          </a:bodyPr>
          <a:lstStyle/>
          <a:p>
            <a:pPr marL="0" indent="0" algn="just">
              <a:buNone/>
            </a:pPr>
            <a:r>
              <a:rPr lang="en-US" sz="2600" b="1" dirty="0"/>
              <a:t>8. Archiving:</a:t>
            </a:r>
          </a:p>
          <a:p>
            <a:pPr algn="just"/>
            <a:r>
              <a:rPr lang="en-US" sz="2600" b="1" dirty="0">
                <a:solidFill>
                  <a:srgbClr val="FF0000"/>
                </a:solidFill>
              </a:rPr>
              <a:t>Courts should archive electronic evidence </a:t>
            </a:r>
            <a:r>
              <a:rPr lang="en-US" sz="2600" dirty="0"/>
              <a:t>in accordance with national law. </a:t>
            </a:r>
          </a:p>
          <a:p>
            <a:pPr algn="just"/>
            <a:r>
              <a:rPr lang="en-US" sz="2600" b="1" dirty="0">
                <a:solidFill>
                  <a:srgbClr val="FF0000"/>
                </a:solidFill>
              </a:rPr>
              <a:t>Electronic archives should meet all safety requirements </a:t>
            </a:r>
            <a:r>
              <a:rPr lang="en-US" sz="2600" dirty="0"/>
              <a:t>and guarantee the integrity, authenticity, confidentiality and quality of the data as well as respect for privacy.</a:t>
            </a:r>
          </a:p>
          <a:p>
            <a:pPr algn="just"/>
            <a:r>
              <a:rPr lang="en-US" sz="2600" dirty="0"/>
              <a:t>The archiving of electronic evidence should </a:t>
            </a:r>
            <a:r>
              <a:rPr lang="en-US" sz="2600" b="1" dirty="0">
                <a:solidFill>
                  <a:srgbClr val="FF0000"/>
                </a:solidFill>
              </a:rPr>
              <a:t>be carried out by qualified specialists.</a:t>
            </a:r>
          </a:p>
          <a:p>
            <a:pPr algn="just"/>
            <a:r>
              <a:rPr lang="en-US" sz="2600" b="1" dirty="0">
                <a:solidFill>
                  <a:srgbClr val="FF0000"/>
                </a:solidFill>
              </a:rPr>
              <a:t>Data should be migrated to new storage media</a:t>
            </a:r>
            <a:r>
              <a:rPr lang="en-US" sz="2600" dirty="0"/>
              <a:t>, when necessary, in order to preserve accessibility to electronic evidence.</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02A41BD2-A737-8649-8AA7-B9979AD01061}"/>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spTree>
    <p:extLst>
      <p:ext uri="{BB962C8B-B14F-4D97-AF65-F5344CB8AC3E}">
        <p14:creationId xmlns:p14="http://schemas.microsoft.com/office/powerpoint/2010/main" val="227821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778A2-16FC-A04F-8A5A-EC7A0A0C7C2C}"/>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Preparation considerations</a:t>
            </a:r>
          </a:p>
        </p:txBody>
      </p:sp>
      <p:pic>
        <p:nvPicPr>
          <p:cNvPr id="5"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7685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rmAutofit fontScale="90000"/>
          </a:bodyPr>
          <a:lstStyle/>
          <a:p>
            <a:r>
              <a:rPr lang="en-GB" dirty="0"/>
              <a:t>electronic evidence and trial –presentation considerations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Preparing for Court techniques</a:t>
            </a:r>
            <a:endParaRPr lang="en-US" sz="4000" dirty="0"/>
          </a:p>
        </p:txBody>
      </p:sp>
    </p:spTree>
    <p:extLst>
      <p:ext uri="{BB962C8B-B14F-4D97-AF65-F5344CB8AC3E}">
        <p14:creationId xmlns:p14="http://schemas.microsoft.com/office/powerpoint/2010/main" val="20886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normAutofit fontScale="77500" lnSpcReduction="20000"/>
          </a:bodyPr>
          <a:lstStyle/>
          <a:p>
            <a:pPr marL="0" indent="0" algn="just">
              <a:buNone/>
            </a:pPr>
            <a:r>
              <a:rPr lang="en-US" sz="3400" b="1" dirty="0"/>
              <a:t>1. Presentation of evidence principles:</a:t>
            </a:r>
          </a:p>
          <a:p>
            <a:pPr algn="just">
              <a:lnSpc>
                <a:spcPct val="120000"/>
              </a:lnSpc>
            </a:pPr>
            <a:r>
              <a:rPr lang="en-US" sz="3400" b="1" dirty="0">
                <a:solidFill>
                  <a:srgbClr val="FF0000"/>
                </a:solidFill>
              </a:rPr>
              <a:t>Admissibility</a:t>
            </a:r>
            <a:r>
              <a:rPr lang="en-US" sz="3400" b="1" dirty="0"/>
              <a:t>: </a:t>
            </a:r>
            <a:r>
              <a:rPr lang="en-US" sz="3400" dirty="0"/>
              <a:t>computer evidence is admissible if it conforms to a series of laws and rules that ensure it is acceptable to the court. </a:t>
            </a:r>
          </a:p>
          <a:p>
            <a:pPr algn="just">
              <a:lnSpc>
                <a:spcPct val="120000"/>
              </a:lnSpc>
            </a:pPr>
            <a:r>
              <a:rPr lang="en-US" sz="3400" b="1" dirty="0">
                <a:solidFill>
                  <a:srgbClr val="FF0000"/>
                </a:solidFill>
              </a:rPr>
              <a:t>Authenticity</a:t>
            </a:r>
            <a:r>
              <a:rPr lang="en-US" sz="3400" b="1" dirty="0"/>
              <a:t>: </a:t>
            </a:r>
            <a:r>
              <a:rPr lang="en-US" sz="3400" dirty="0"/>
              <a:t>electronic evidence is no different to physical evidence, such as a document recorded on a piece of paper. It is necessary to ensure that the evidence is authentic. </a:t>
            </a:r>
          </a:p>
          <a:p>
            <a:pPr algn="just">
              <a:lnSpc>
                <a:spcPct val="120000"/>
              </a:lnSpc>
            </a:pPr>
            <a:r>
              <a:rPr lang="en-US" sz="3400" b="1" dirty="0">
                <a:solidFill>
                  <a:srgbClr val="FF0000"/>
                </a:solidFill>
              </a:rPr>
              <a:t>Convincing</a:t>
            </a:r>
            <a:r>
              <a:rPr lang="en-US" sz="3400" b="1" dirty="0"/>
              <a:t>: </a:t>
            </a:r>
            <a:r>
              <a:rPr lang="en-US" sz="3400" dirty="0"/>
              <a:t>electronic evidence is dealt with in court in the same way as any other form of evidence. The prosecution will have to prove that the document is authentic, and its contents are admissible. </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7">
            <a:extLst>
              <a:ext uri="{FF2B5EF4-FFF2-40B4-BE49-F238E27FC236}">
                <a16:creationId xmlns:a16="http://schemas.microsoft.com/office/drawing/2014/main" id="{0D612FAE-2B8C-8B4C-A96F-71B3EC2FA312}"/>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considerations</a:t>
            </a:r>
          </a:p>
        </p:txBody>
      </p:sp>
    </p:spTree>
    <p:extLst>
      <p:ext uri="{BB962C8B-B14F-4D97-AF65-F5344CB8AC3E}">
        <p14:creationId xmlns:p14="http://schemas.microsoft.com/office/powerpoint/2010/main" val="133791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normAutofit/>
          </a:bodyPr>
          <a:lstStyle/>
          <a:p>
            <a:pPr marL="0" indent="0" algn="just">
              <a:buNone/>
            </a:pPr>
            <a:r>
              <a:rPr lang="en-US" b="1" dirty="0"/>
              <a:t>2. Explanation of the principles:</a:t>
            </a:r>
          </a:p>
          <a:p>
            <a:pPr algn="just"/>
            <a:r>
              <a:rPr lang="en-US" sz="2600" b="1" dirty="0">
                <a:solidFill>
                  <a:srgbClr val="FF0000"/>
                </a:solidFill>
              </a:rPr>
              <a:t>electronic evidence is subject to the same rules </a:t>
            </a:r>
            <a:r>
              <a:rPr lang="en-US" sz="2600" dirty="0"/>
              <a:t>and laws that apply to documentary evidence </a:t>
            </a:r>
          </a:p>
          <a:p>
            <a:pPr algn="just"/>
            <a:r>
              <a:rPr lang="en-US" sz="2600" b="1" dirty="0">
                <a:solidFill>
                  <a:srgbClr val="FF0000"/>
                </a:solidFill>
              </a:rPr>
              <a:t>the onus is on the prosecution </a:t>
            </a:r>
            <a:r>
              <a:rPr lang="en-US" sz="2600" dirty="0"/>
              <a:t>to show to the court that the evidence produced is no more and no less now than when it was first taken into the possession of law enforcement </a:t>
            </a:r>
          </a:p>
          <a:p>
            <a:pPr algn="just"/>
            <a:r>
              <a:rPr lang="en-US" sz="2600" b="1" dirty="0">
                <a:solidFill>
                  <a:srgbClr val="FF0000"/>
                </a:solidFill>
              </a:rPr>
              <a:t>at trial it is essential to display objectivity</a:t>
            </a:r>
            <a:r>
              <a:rPr lang="en-US" sz="2600" dirty="0"/>
              <a:t>, as well as the continuity and integrity of evidence </a:t>
            </a:r>
          </a:p>
          <a:p>
            <a:pPr algn="just"/>
            <a:r>
              <a:rPr lang="en-US" sz="2600" b="1" dirty="0">
                <a:solidFill>
                  <a:srgbClr val="FF0000"/>
                </a:solidFill>
              </a:rPr>
              <a:t>it is also necessary to demonstrate how evidence has been recovered</a:t>
            </a:r>
            <a:r>
              <a:rPr lang="en-US" sz="2600" dirty="0"/>
              <a:t>, showing each process through which, the evidence was obtained </a:t>
            </a:r>
          </a:p>
          <a:p>
            <a:endParaRPr lang="en-US" sz="3600" dirty="0"/>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7">
            <a:extLst>
              <a:ext uri="{FF2B5EF4-FFF2-40B4-BE49-F238E27FC236}">
                <a16:creationId xmlns:a16="http://schemas.microsoft.com/office/drawing/2014/main" id="{0D612FAE-2B8C-8B4C-A96F-71B3EC2FA312}"/>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considerations</a:t>
            </a:r>
          </a:p>
        </p:txBody>
      </p:sp>
    </p:spTree>
    <p:extLst>
      <p:ext uri="{BB962C8B-B14F-4D97-AF65-F5344CB8AC3E}">
        <p14:creationId xmlns:p14="http://schemas.microsoft.com/office/powerpoint/2010/main" val="214396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normAutofit/>
          </a:bodyPr>
          <a:lstStyle/>
          <a:p>
            <a:pPr marL="0" indent="0" algn="just">
              <a:buNone/>
            </a:pPr>
            <a:r>
              <a:rPr lang="en-US" b="1" dirty="0"/>
              <a:t>3. Disclosure:</a:t>
            </a:r>
          </a:p>
          <a:p>
            <a:pPr algn="just"/>
            <a:r>
              <a:rPr lang="en-US" sz="2600" b="1" dirty="0">
                <a:solidFill>
                  <a:srgbClr val="FF0000"/>
                </a:solidFill>
              </a:rPr>
              <a:t>each jurisdiction has different rules </a:t>
            </a:r>
            <a:r>
              <a:rPr lang="en-US" sz="2600" dirty="0"/>
              <a:t>and procedures for disclosing evidence to the defense </a:t>
            </a:r>
          </a:p>
          <a:p>
            <a:pPr algn="just"/>
            <a:r>
              <a:rPr lang="en-US" sz="2600" b="1" dirty="0">
                <a:solidFill>
                  <a:srgbClr val="FF0000"/>
                </a:solidFill>
              </a:rPr>
              <a:t>breach of procedure</a:t>
            </a:r>
            <a:r>
              <a:rPr lang="en-US" sz="2600" dirty="0"/>
              <a:t> if electronic evidence is not available for disclosure to the defense</a:t>
            </a:r>
          </a:p>
          <a:p>
            <a:pPr algn="just"/>
            <a:r>
              <a:rPr lang="en-US" sz="2600" b="1" dirty="0">
                <a:solidFill>
                  <a:srgbClr val="FF0000"/>
                </a:solidFill>
              </a:rPr>
              <a:t>evidence should always be accompanied by a full audit trail </a:t>
            </a:r>
          </a:p>
          <a:p>
            <a:endParaRPr lang="en-US" sz="3600" dirty="0"/>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7">
            <a:extLst>
              <a:ext uri="{FF2B5EF4-FFF2-40B4-BE49-F238E27FC236}">
                <a16:creationId xmlns:a16="http://schemas.microsoft.com/office/drawing/2014/main" id="{0D612FAE-2B8C-8B4C-A96F-71B3EC2FA312}"/>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considerations</a:t>
            </a:r>
          </a:p>
        </p:txBody>
      </p:sp>
      <p:pic>
        <p:nvPicPr>
          <p:cNvPr id="8" name="Picture 7">
            <a:extLst>
              <a:ext uri="{FF2B5EF4-FFF2-40B4-BE49-F238E27FC236}">
                <a16:creationId xmlns:a16="http://schemas.microsoft.com/office/drawing/2014/main" id="{4CC4E2E4-D1B3-684E-931D-6BE1D3353DDC}"/>
              </a:ext>
            </a:extLst>
          </p:cNvPr>
          <p:cNvPicPr>
            <a:picLocks noChangeAspect="1"/>
          </p:cNvPicPr>
          <p:nvPr/>
        </p:nvPicPr>
        <p:blipFill>
          <a:blip r:embed="rId3"/>
          <a:stretch>
            <a:fillRect/>
          </a:stretch>
        </p:blipFill>
        <p:spPr>
          <a:xfrm>
            <a:off x="6346390" y="4492489"/>
            <a:ext cx="2593550" cy="1498156"/>
          </a:xfrm>
          <a:prstGeom prst="rect">
            <a:avLst/>
          </a:prstGeom>
        </p:spPr>
      </p:pic>
    </p:spTree>
    <p:extLst>
      <p:ext uri="{BB962C8B-B14F-4D97-AF65-F5344CB8AC3E}">
        <p14:creationId xmlns:p14="http://schemas.microsoft.com/office/powerpoint/2010/main" val="26895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02080" y="82052"/>
            <a:ext cx="774192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dirty="0">
                <a:latin typeface="Verdana" panose="020B0604030504040204" pitchFamily="34" charset="0"/>
                <a:ea typeface="Verdana" panose="020B0604030504040204" pitchFamily="34" charset="0"/>
              </a:rPr>
              <a:t>Session Aims</a:t>
            </a:r>
          </a:p>
        </p:txBody>
      </p:sp>
      <p:sp>
        <p:nvSpPr>
          <p:cNvPr id="5" name="Rectangle 4">
            <a:extLst>
              <a:ext uri="{FF2B5EF4-FFF2-40B4-BE49-F238E27FC236}">
                <a16:creationId xmlns:a16="http://schemas.microsoft.com/office/drawing/2014/main" id="{7FA81925-418B-D44C-9255-2AEBBFBC0ADA}"/>
              </a:ext>
            </a:extLst>
          </p:cNvPr>
          <p:cNvSpPr/>
          <p:nvPr/>
        </p:nvSpPr>
        <p:spPr>
          <a:xfrm>
            <a:off x="278185" y="1349059"/>
            <a:ext cx="5273677" cy="4893647"/>
          </a:xfrm>
          <a:prstGeom prst="rect">
            <a:avLst/>
          </a:prstGeom>
          <a:ln/>
        </p:spPr>
        <p:txBody>
          <a:bodyPr wrap="square">
            <a:spAutoFit/>
          </a:bodyPr>
          <a:lstStyle/>
          <a:p>
            <a:pPr marL="342900" lvl="0" indent="-342900" algn="just">
              <a:buFont typeface="Wingdings" pitchFamily="2" charset="2"/>
              <a:buChar char="Ø"/>
            </a:pPr>
            <a:r>
              <a:rPr lang="en-US" sz="2400" i="1" dirty="0"/>
              <a:t>Identify methods of validating electronic evidence;</a:t>
            </a:r>
          </a:p>
          <a:p>
            <a:pPr marL="342900" lvl="0" indent="-342900" algn="just">
              <a:buFont typeface="Wingdings" pitchFamily="2" charset="2"/>
              <a:buChar char="Ø"/>
            </a:pPr>
            <a:endParaRPr lang="en-US" sz="2400" dirty="0"/>
          </a:p>
          <a:p>
            <a:pPr marL="342900" lvl="0" indent="-342900" algn="just">
              <a:buFont typeface="Wingdings" pitchFamily="2" charset="2"/>
              <a:buChar char="Ø"/>
            </a:pPr>
            <a:r>
              <a:rPr lang="en-US" sz="2400" i="1" dirty="0"/>
              <a:t>Review admissibility issues for electronic evidence in the trial process;</a:t>
            </a:r>
          </a:p>
          <a:p>
            <a:pPr marL="342900" lvl="0" indent="-342900" algn="just">
              <a:buFont typeface="Wingdings" pitchFamily="2" charset="2"/>
              <a:buChar char="Ø"/>
            </a:pPr>
            <a:endParaRPr lang="en-US" sz="2400" dirty="0"/>
          </a:p>
          <a:p>
            <a:pPr marL="342900" lvl="0" indent="-342900" algn="just">
              <a:buFont typeface="Wingdings" pitchFamily="2" charset="2"/>
              <a:buChar char="Ø"/>
            </a:pPr>
            <a:r>
              <a:rPr lang="en-US" sz="2400" i="1" dirty="0"/>
              <a:t>Examine and explain values of the electronic evidence files;</a:t>
            </a:r>
          </a:p>
          <a:p>
            <a:pPr marL="342900" lvl="0" indent="-342900" algn="just">
              <a:buFont typeface="Wingdings" pitchFamily="2" charset="2"/>
              <a:buChar char="Ø"/>
            </a:pPr>
            <a:endParaRPr lang="en-US" sz="2400" dirty="0"/>
          </a:p>
          <a:p>
            <a:pPr marL="342900" lvl="0" indent="-342900" algn="just">
              <a:buFont typeface="Wingdings" pitchFamily="2" charset="2"/>
              <a:buChar char="Ø"/>
            </a:pPr>
            <a:r>
              <a:rPr lang="en-US" sz="2400" i="1" dirty="0"/>
              <a:t>Observe trial preparation techniques and presentation of electronic evidence in court.</a:t>
            </a:r>
            <a:endParaRPr lang="en-US" sz="2400" dirty="0"/>
          </a:p>
        </p:txBody>
      </p:sp>
      <p:pic>
        <p:nvPicPr>
          <p:cNvPr id="7" name="Picture 6">
            <a:extLst>
              <a:ext uri="{FF2B5EF4-FFF2-40B4-BE49-F238E27FC236}">
                <a16:creationId xmlns:a16="http://schemas.microsoft.com/office/drawing/2014/main" id="{EF3A38F1-629E-D64F-8FB1-A26347BAB099}"/>
              </a:ext>
            </a:extLst>
          </p:cNvPr>
          <p:cNvPicPr>
            <a:picLocks noChangeAspect="1"/>
          </p:cNvPicPr>
          <p:nvPr/>
        </p:nvPicPr>
        <p:blipFill>
          <a:blip r:embed="rId3"/>
          <a:stretch>
            <a:fillRect/>
          </a:stretch>
        </p:blipFill>
        <p:spPr>
          <a:xfrm>
            <a:off x="6228977" y="2430730"/>
            <a:ext cx="2808317" cy="2150117"/>
          </a:xfrm>
          <a:prstGeom prst="rect">
            <a:avLst/>
          </a:prstGeom>
        </p:spPr>
      </p:pic>
    </p:spTree>
    <p:extLst>
      <p:ext uri="{BB962C8B-B14F-4D97-AF65-F5344CB8AC3E}">
        <p14:creationId xmlns:p14="http://schemas.microsoft.com/office/powerpoint/2010/main" val="2698317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2"/>
            <a:ext cx="8712968" cy="5256584"/>
          </a:xfrm>
        </p:spPr>
        <p:txBody>
          <a:bodyPr>
            <a:normAutofit/>
          </a:bodyPr>
          <a:lstStyle/>
          <a:p>
            <a:pPr marL="0" indent="0" algn="just">
              <a:buNone/>
            </a:pPr>
            <a:r>
              <a:rPr lang="en-US" b="1" dirty="0"/>
              <a:t>3. Court presentation:</a:t>
            </a:r>
          </a:p>
          <a:p>
            <a:pPr algn="just"/>
            <a:r>
              <a:rPr lang="en-US" sz="2600" b="1" dirty="0">
                <a:solidFill>
                  <a:srgbClr val="FF0000"/>
                </a:solidFill>
              </a:rPr>
              <a:t>more effective if it is visual </a:t>
            </a:r>
            <a:r>
              <a:rPr lang="en-US" sz="2600" dirty="0"/>
              <a:t>using computer demonstrations, video demonstration, computer graphics, schedules and charts </a:t>
            </a:r>
          </a:p>
          <a:p>
            <a:pPr algn="just"/>
            <a:r>
              <a:rPr lang="en-US" sz="2600" b="1" dirty="0">
                <a:solidFill>
                  <a:srgbClr val="FF0000"/>
                </a:solidFill>
              </a:rPr>
              <a:t>prosecutors should be aware of the bias that using such technology can cause</a:t>
            </a:r>
            <a:r>
              <a:rPr lang="en-US" sz="2600" dirty="0"/>
              <a:t>, and be prepared to discuss these issues with authority if the defense challenges the use of such technology </a:t>
            </a:r>
          </a:p>
          <a:p>
            <a:pPr algn="just"/>
            <a:r>
              <a:rPr lang="en-US" sz="2600" b="1" dirty="0">
                <a:solidFill>
                  <a:srgbClr val="FF0000"/>
                </a:solidFill>
              </a:rPr>
              <a:t>many people give more attention to what they see rather than hear </a:t>
            </a:r>
          </a:p>
          <a:p>
            <a:endParaRPr lang="en-US" sz="3600" dirty="0"/>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7">
            <a:extLst>
              <a:ext uri="{FF2B5EF4-FFF2-40B4-BE49-F238E27FC236}">
                <a16:creationId xmlns:a16="http://schemas.microsoft.com/office/drawing/2014/main" id="{0D612FAE-2B8C-8B4C-A96F-71B3EC2FA312}"/>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considerations</a:t>
            </a:r>
          </a:p>
        </p:txBody>
      </p:sp>
    </p:spTree>
    <p:extLst>
      <p:ext uri="{BB962C8B-B14F-4D97-AF65-F5344CB8AC3E}">
        <p14:creationId xmlns:p14="http://schemas.microsoft.com/office/powerpoint/2010/main" val="1958064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26972" y="1196751"/>
            <a:ext cx="8712968" cy="5391373"/>
          </a:xfrm>
        </p:spPr>
        <p:txBody>
          <a:bodyPr>
            <a:normAutofit/>
          </a:bodyPr>
          <a:lstStyle/>
          <a:p>
            <a:pPr marL="0" indent="0" algn="just">
              <a:buNone/>
            </a:pPr>
            <a:r>
              <a:rPr lang="en-US" b="1" dirty="0"/>
              <a:t>4. Unused material and jurisdiction:</a:t>
            </a:r>
          </a:p>
          <a:p>
            <a:pPr algn="just"/>
            <a:r>
              <a:rPr lang="en-US" b="1" dirty="0">
                <a:solidFill>
                  <a:srgbClr val="FF0000"/>
                </a:solidFill>
              </a:rPr>
              <a:t>there will be material </a:t>
            </a:r>
            <a:r>
              <a:rPr lang="en-US" dirty="0"/>
              <a:t>that will not be used as an evidence </a:t>
            </a:r>
          </a:p>
          <a:p>
            <a:pPr algn="just"/>
            <a:r>
              <a:rPr lang="en-US" b="1" dirty="0">
                <a:solidFill>
                  <a:srgbClr val="FF0000"/>
                </a:solidFill>
              </a:rPr>
              <a:t>to ensure that a defendant has a fair trial</a:t>
            </a:r>
            <a:r>
              <a:rPr lang="en-US" dirty="0"/>
              <a:t>, the judge should ensure that the prosecution has properly discharged its disclosure responsibilities</a:t>
            </a:r>
          </a:p>
          <a:p>
            <a:pPr algn="just"/>
            <a:r>
              <a:rPr lang="en-US" b="1" dirty="0">
                <a:solidFill>
                  <a:srgbClr val="FF0000"/>
                </a:solidFill>
              </a:rPr>
              <a:t>decision about application </a:t>
            </a:r>
            <a:r>
              <a:rPr lang="en-US" dirty="0"/>
              <a:t>of mutual legal assistance involving electronic evidence – e.g., need to issue court orders for investigators to access records and data held by service providers </a:t>
            </a:r>
          </a:p>
          <a:p>
            <a:pPr algn="just"/>
            <a:r>
              <a:rPr lang="en-US" b="1" dirty="0">
                <a:solidFill>
                  <a:srgbClr val="FF0000"/>
                </a:solidFill>
              </a:rPr>
              <a:t>possible questions of extradition </a:t>
            </a:r>
            <a:r>
              <a:rPr lang="en-US" dirty="0"/>
              <a:t>of criminals to face trial in countries with different approach.</a:t>
            </a:r>
          </a:p>
          <a:p>
            <a:pPr algn="just"/>
            <a:r>
              <a:rPr lang="en-US" dirty="0"/>
              <a:t> </a:t>
            </a:r>
            <a:r>
              <a:rPr lang="en-US" b="1" dirty="0">
                <a:solidFill>
                  <a:srgbClr val="FF0000"/>
                </a:solidFill>
              </a:rPr>
              <a:t>possible need to rule on disputes </a:t>
            </a:r>
            <a:r>
              <a:rPr lang="en-US" dirty="0"/>
              <a:t>over the most appropriate country in which to hold a trial. </a:t>
            </a:r>
          </a:p>
        </p:txBody>
      </p:sp>
      <p:sp>
        <p:nvSpPr>
          <p:cNvPr id="3" name="AutoShape 2" descr="Big Data Brings Challenges Beyond the Capabilities of Traditional ...">
            <a:extLst>
              <a:ext uri="{FF2B5EF4-FFF2-40B4-BE49-F238E27FC236}">
                <a16:creationId xmlns:a16="http://schemas.microsoft.com/office/drawing/2014/main" id="{F06DFF50-8C9F-4871-A692-DEFAF9B0D574}"/>
              </a:ext>
            </a:extLst>
          </p:cNvPr>
          <p:cNvSpPr>
            <a:spLocks noChangeAspect="1" noChangeArrowheads="1"/>
          </p:cNvSpPr>
          <p:nvPr/>
        </p:nvSpPr>
        <p:spPr bwMode="auto">
          <a:xfrm>
            <a:off x="4419600" y="3276600"/>
            <a:ext cx="304800" cy="30480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7">
            <a:extLst>
              <a:ext uri="{FF2B5EF4-FFF2-40B4-BE49-F238E27FC236}">
                <a16:creationId xmlns:a16="http://schemas.microsoft.com/office/drawing/2014/main" id="{0D612FAE-2B8C-8B4C-A96F-71B3EC2FA312}"/>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considerations</a:t>
            </a:r>
          </a:p>
        </p:txBody>
      </p:sp>
    </p:spTree>
    <p:extLst>
      <p:ext uri="{BB962C8B-B14F-4D97-AF65-F5344CB8AC3E}">
        <p14:creationId xmlns:p14="http://schemas.microsoft.com/office/powerpoint/2010/main" val="1526543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38C12043-5BFF-B24E-AE42-1100239B331F}"/>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considerations</a:t>
            </a:r>
          </a:p>
        </p:txBody>
      </p:sp>
      <p:pic>
        <p:nvPicPr>
          <p:cNvPr id="5"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6610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normAutofit fontScale="90000"/>
          </a:bodyPr>
          <a:lstStyle/>
          <a:p>
            <a:r>
              <a:rPr lang="en-GB" dirty="0"/>
              <a:t>Investigation case study specific considerations (BEC </a:t>
            </a:r>
            <a:r>
              <a:rPr lang="en-GB"/>
              <a:t>Exercise only)</a:t>
            </a:r>
            <a:endParaRPr lang="en-GB" dirty="0"/>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3" y="2906713"/>
            <a:ext cx="7891600" cy="1500187"/>
          </a:xfrm>
        </p:spPr>
        <p:txBody>
          <a:bodyPr/>
          <a:lstStyle/>
          <a:p>
            <a:r>
              <a:rPr lang="en-US" b="1" dirty="0"/>
              <a:t>Advance Electronic Evidence Challenges – Preparing for Court techniques</a:t>
            </a:r>
            <a:endParaRPr lang="en-US" sz="4000" dirty="0"/>
          </a:p>
        </p:txBody>
      </p:sp>
    </p:spTree>
    <p:extLst>
      <p:ext uri="{BB962C8B-B14F-4D97-AF65-F5344CB8AC3E}">
        <p14:creationId xmlns:p14="http://schemas.microsoft.com/office/powerpoint/2010/main" val="169370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02" y="1298815"/>
            <a:ext cx="8780420" cy="5141741"/>
          </a:xfrm>
        </p:spPr>
        <p:txBody>
          <a:bodyPr>
            <a:normAutofit fontScale="85000" lnSpcReduction="10000"/>
          </a:bodyPr>
          <a:lstStyle/>
          <a:p>
            <a:pPr algn="just"/>
            <a:r>
              <a:rPr lang="en-GB" sz="2000" b="1" dirty="0"/>
              <a:t>1</a:t>
            </a:r>
            <a:r>
              <a:rPr lang="en-GB" sz="2000" b="1" baseline="30000" dirty="0"/>
              <a:t>st</a:t>
            </a:r>
            <a:r>
              <a:rPr lang="en-GB" sz="2000" b="1" dirty="0"/>
              <a:t> mail </a:t>
            </a:r>
            <a:r>
              <a:rPr lang="en-GB" sz="2000" dirty="0"/>
              <a:t>- Emails between FBA Board and Head of FBA Logistics </a:t>
            </a:r>
            <a:r>
              <a:rPr lang="mr-IN" sz="2000" dirty="0"/>
              <a:t>–</a:t>
            </a:r>
            <a:r>
              <a:rPr lang="en-GB" sz="2000" dirty="0"/>
              <a:t> 21</a:t>
            </a:r>
            <a:r>
              <a:rPr lang="en-GB" sz="2000" baseline="30000" dirty="0"/>
              <a:t>st</a:t>
            </a:r>
            <a:r>
              <a:rPr lang="en-GB" sz="2000" dirty="0"/>
              <a:t> Sept 2017</a:t>
            </a:r>
          </a:p>
          <a:p>
            <a:pPr algn="just"/>
            <a:r>
              <a:rPr lang="en-GB" sz="2000" b="1" dirty="0"/>
              <a:t>2</a:t>
            </a:r>
            <a:r>
              <a:rPr lang="en-GB" sz="2000" b="1" baseline="30000" dirty="0"/>
              <a:t>nd</a:t>
            </a:r>
            <a:r>
              <a:rPr lang="en-GB" sz="2000" b="1" dirty="0"/>
              <a:t> mail </a:t>
            </a:r>
            <a:r>
              <a:rPr lang="en-GB" sz="2000" dirty="0"/>
              <a:t>- Emails between Head and Deputy Head of FBA Logistics </a:t>
            </a:r>
            <a:r>
              <a:rPr lang="mr-IN" sz="2000" dirty="0"/>
              <a:t>–</a:t>
            </a:r>
            <a:r>
              <a:rPr lang="en-GB" sz="2000" dirty="0"/>
              <a:t> 21</a:t>
            </a:r>
            <a:r>
              <a:rPr lang="en-GB" sz="2000" baseline="30000" dirty="0"/>
              <a:t>st</a:t>
            </a:r>
            <a:r>
              <a:rPr lang="en-GB" sz="2000" dirty="0"/>
              <a:t> Sept 2017</a:t>
            </a:r>
          </a:p>
          <a:p>
            <a:pPr algn="just"/>
            <a:r>
              <a:rPr lang="en-GB" sz="2000" b="1" dirty="0"/>
              <a:t>3</a:t>
            </a:r>
            <a:r>
              <a:rPr lang="en-GB" sz="2000" b="1" baseline="30000" dirty="0"/>
              <a:t>rd</a:t>
            </a:r>
            <a:r>
              <a:rPr lang="en-GB" sz="2000" b="1" dirty="0"/>
              <a:t> mail</a:t>
            </a:r>
            <a:r>
              <a:rPr lang="en-GB" sz="2000" dirty="0"/>
              <a:t> - Emails between Deputy Head of FBA Logistics and CEO UBP </a:t>
            </a:r>
            <a:r>
              <a:rPr lang="mr-IN" sz="2000" dirty="0"/>
              <a:t>–</a:t>
            </a:r>
            <a:r>
              <a:rPr lang="en-GB" sz="2000" dirty="0"/>
              <a:t> 21</a:t>
            </a:r>
            <a:r>
              <a:rPr lang="en-GB" sz="2000" baseline="30000" dirty="0"/>
              <a:t>st</a:t>
            </a:r>
            <a:r>
              <a:rPr lang="en-GB" sz="2000" dirty="0"/>
              <a:t> Sept 2017 </a:t>
            </a:r>
          </a:p>
          <a:p>
            <a:pPr algn="just"/>
            <a:r>
              <a:rPr lang="en-GB" sz="2000" b="1" dirty="0"/>
              <a:t>4</a:t>
            </a:r>
            <a:r>
              <a:rPr lang="en-GB" sz="2000" b="1" baseline="30000" dirty="0"/>
              <a:t>th</a:t>
            </a:r>
            <a:r>
              <a:rPr lang="en-GB" sz="2000" b="1" dirty="0"/>
              <a:t> mail </a:t>
            </a:r>
            <a:r>
              <a:rPr lang="en-GB" sz="2000" dirty="0"/>
              <a:t>- Various emails between FBA and UBP </a:t>
            </a:r>
            <a:r>
              <a:rPr lang="mr-IN" sz="2000" dirty="0"/>
              <a:t>–</a:t>
            </a:r>
            <a:r>
              <a:rPr lang="en-GB" sz="2000" dirty="0"/>
              <a:t> 21</a:t>
            </a:r>
            <a:r>
              <a:rPr lang="en-GB" sz="2000" baseline="30000" dirty="0"/>
              <a:t>st</a:t>
            </a:r>
            <a:r>
              <a:rPr lang="en-GB" sz="2000" dirty="0"/>
              <a:t> September 2017</a:t>
            </a:r>
          </a:p>
          <a:p>
            <a:pPr algn="just"/>
            <a:r>
              <a:rPr lang="en-GB" sz="2000" b="1" dirty="0"/>
              <a:t>5</a:t>
            </a:r>
            <a:r>
              <a:rPr lang="en-GB" sz="2000" b="1" baseline="30000" dirty="0"/>
              <a:t>th</a:t>
            </a:r>
            <a:r>
              <a:rPr lang="en-GB" sz="2000" b="1" dirty="0"/>
              <a:t> mail </a:t>
            </a:r>
            <a:r>
              <a:rPr lang="en-GB" sz="2000" dirty="0"/>
              <a:t>- Emails between Deputy Head of FBA Logistics  and Hermes </a:t>
            </a:r>
            <a:r>
              <a:rPr lang="en-GB" sz="2000" dirty="0" err="1"/>
              <a:t>Novas</a:t>
            </a:r>
            <a:r>
              <a:rPr lang="en-GB" sz="2000" dirty="0"/>
              <a:t> FBA </a:t>
            </a:r>
            <a:r>
              <a:rPr lang="mr-IN" sz="2000" dirty="0"/>
              <a:t>–</a:t>
            </a:r>
            <a:r>
              <a:rPr lang="en-GB" sz="2000" dirty="0"/>
              <a:t> 21</a:t>
            </a:r>
            <a:r>
              <a:rPr lang="en-GB" sz="2000" baseline="30000" dirty="0"/>
              <a:t>st</a:t>
            </a:r>
            <a:r>
              <a:rPr lang="en-GB" sz="2000" dirty="0"/>
              <a:t> September 2017</a:t>
            </a:r>
          </a:p>
          <a:p>
            <a:pPr algn="just"/>
            <a:r>
              <a:rPr lang="en-GB" sz="2000" b="1" dirty="0"/>
              <a:t>6</a:t>
            </a:r>
            <a:r>
              <a:rPr lang="en-GB" sz="2000" b="1" baseline="30000" dirty="0"/>
              <a:t>th</a:t>
            </a:r>
            <a:r>
              <a:rPr lang="en-GB" sz="2000" b="1" dirty="0"/>
              <a:t> ma</a:t>
            </a:r>
            <a:r>
              <a:rPr lang="en-GB" sz="2000" dirty="0"/>
              <a:t>il - Emails between Head of FBA Logistics and CFO of FBA</a:t>
            </a:r>
            <a:r>
              <a:rPr lang="mr-IN" sz="2000" dirty="0"/>
              <a:t> –</a:t>
            </a:r>
            <a:r>
              <a:rPr lang="en-GB" sz="2000" dirty="0"/>
              <a:t> 21</a:t>
            </a:r>
            <a:r>
              <a:rPr lang="en-GB" sz="2000" baseline="30000" dirty="0"/>
              <a:t>st</a:t>
            </a:r>
            <a:r>
              <a:rPr lang="en-GB" sz="2000" dirty="0"/>
              <a:t> September 2017</a:t>
            </a:r>
          </a:p>
          <a:p>
            <a:pPr algn="just"/>
            <a:r>
              <a:rPr lang="en-GB" sz="2000" b="1" dirty="0"/>
              <a:t>7</a:t>
            </a:r>
            <a:r>
              <a:rPr lang="en-GB" sz="2000" b="1" baseline="30000" dirty="0"/>
              <a:t>th</a:t>
            </a:r>
            <a:r>
              <a:rPr lang="en-GB" sz="2000" b="1" dirty="0"/>
              <a:t> mail </a:t>
            </a:r>
            <a:r>
              <a:rPr lang="en-GB" sz="2000" dirty="0"/>
              <a:t>- Emails between Deputy Head of FBA Logistics and CFO of FBA </a:t>
            </a:r>
            <a:r>
              <a:rPr lang="mr-IN" sz="2000" dirty="0"/>
              <a:t>–</a:t>
            </a:r>
            <a:r>
              <a:rPr lang="en-GB" sz="2000" dirty="0"/>
              <a:t> 21</a:t>
            </a:r>
            <a:r>
              <a:rPr lang="en-GB" sz="2000" baseline="30000" dirty="0"/>
              <a:t>st</a:t>
            </a:r>
            <a:r>
              <a:rPr lang="en-GB" sz="2000" dirty="0"/>
              <a:t> September 2017</a:t>
            </a:r>
          </a:p>
          <a:p>
            <a:pPr algn="just"/>
            <a:r>
              <a:rPr lang="en-GB" sz="2000" b="1" dirty="0"/>
              <a:t>8</a:t>
            </a:r>
            <a:r>
              <a:rPr lang="en-GB" sz="2000" b="1" baseline="30000" dirty="0"/>
              <a:t>th</a:t>
            </a:r>
            <a:r>
              <a:rPr lang="en-GB" sz="2000" b="1" dirty="0"/>
              <a:t> mail </a:t>
            </a:r>
            <a:r>
              <a:rPr lang="en-GB" sz="2000" dirty="0"/>
              <a:t>- Emails between CFO of FBA and </a:t>
            </a:r>
            <a:r>
              <a:rPr lang="en-GB" sz="2000" dirty="0" err="1"/>
              <a:t>Otos</a:t>
            </a:r>
            <a:r>
              <a:rPr lang="en-GB" sz="2000" dirty="0"/>
              <a:t> </a:t>
            </a:r>
            <a:r>
              <a:rPr lang="en-GB" sz="2000" dirty="0" err="1"/>
              <a:t>Polaroidos</a:t>
            </a:r>
            <a:r>
              <a:rPr lang="en-GB" sz="2000" dirty="0"/>
              <a:t> UBP </a:t>
            </a:r>
            <a:r>
              <a:rPr lang="mr-IN" sz="2000" dirty="0"/>
              <a:t>–</a:t>
            </a:r>
            <a:r>
              <a:rPr lang="en-GB" sz="2000" dirty="0"/>
              <a:t> 21</a:t>
            </a:r>
            <a:r>
              <a:rPr lang="en-GB" sz="2000" baseline="30000" dirty="0"/>
              <a:t>st</a:t>
            </a:r>
            <a:r>
              <a:rPr lang="en-GB" sz="2000" dirty="0"/>
              <a:t> September 2017</a:t>
            </a:r>
          </a:p>
          <a:p>
            <a:pPr algn="just"/>
            <a:r>
              <a:rPr lang="en-GB" sz="2000" b="1" dirty="0"/>
              <a:t>9</a:t>
            </a:r>
            <a:r>
              <a:rPr lang="en-GB" sz="2000" b="1" baseline="30000" dirty="0"/>
              <a:t>th</a:t>
            </a:r>
            <a:r>
              <a:rPr lang="en-GB" sz="2000" b="1" dirty="0"/>
              <a:t> mail </a:t>
            </a:r>
            <a:r>
              <a:rPr lang="en-GB" sz="2000" dirty="0"/>
              <a:t>- Emails between Deputy Head of FBA Logistics  and CFO FBA </a:t>
            </a:r>
            <a:r>
              <a:rPr lang="mr-IN" sz="2000" dirty="0"/>
              <a:t>–</a:t>
            </a:r>
            <a:r>
              <a:rPr lang="en-GB" sz="2000" dirty="0"/>
              <a:t> 21</a:t>
            </a:r>
            <a:r>
              <a:rPr lang="en-GB" sz="2000" baseline="30000" dirty="0"/>
              <a:t>st</a:t>
            </a:r>
            <a:r>
              <a:rPr lang="en-GB" sz="2000" dirty="0"/>
              <a:t> September 2017</a:t>
            </a:r>
          </a:p>
          <a:p>
            <a:pPr algn="just"/>
            <a:r>
              <a:rPr lang="en-GB" sz="2000" b="1" dirty="0"/>
              <a:t>10</a:t>
            </a:r>
            <a:r>
              <a:rPr lang="en-GB" sz="2000" b="1" baseline="30000" dirty="0"/>
              <a:t>th</a:t>
            </a:r>
            <a:r>
              <a:rPr lang="en-GB" sz="2000" b="1" dirty="0"/>
              <a:t> mail </a:t>
            </a:r>
            <a:r>
              <a:rPr lang="en-GB" sz="2000" dirty="0"/>
              <a:t>- Emails between </a:t>
            </a:r>
            <a:r>
              <a:rPr lang="en-GB" sz="2000" dirty="0" err="1"/>
              <a:t>Otos</a:t>
            </a:r>
            <a:r>
              <a:rPr lang="en-GB" sz="2000" dirty="0"/>
              <a:t> </a:t>
            </a:r>
            <a:r>
              <a:rPr lang="en-GB" sz="2000" dirty="0" err="1"/>
              <a:t>Polaroidos</a:t>
            </a:r>
            <a:r>
              <a:rPr lang="en-GB" sz="2000" dirty="0"/>
              <a:t> UBP and CFO of FBA </a:t>
            </a:r>
            <a:r>
              <a:rPr lang="mr-IN" sz="2000" dirty="0"/>
              <a:t>–</a:t>
            </a:r>
            <a:r>
              <a:rPr lang="en-GB" sz="2000" dirty="0"/>
              <a:t> 28</a:t>
            </a:r>
            <a:r>
              <a:rPr lang="en-GB" sz="2000" baseline="30000" dirty="0"/>
              <a:t>th</a:t>
            </a:r>
            <a:r>
              <a:rPr lang="en-GB" sz="2000" dirty="0"/>
              <a:t> September 2017</a:t>
            </a:r>
          </a:p>
          <a:p>
            <a:pPr algn="just"/>
            <a:r>
              <a:rPr lang="en-GB" sz="2000" b="1" dirty="0"/>
              <a:t>11</a:t>
            </a:r>
            <a:r>
              <a:rPr lang="en-GB" sz="2000" b="1" baseline="30000" dirty="0"/>
              <a:t>th</a:t>
            </a:r>
            <a:r>
              <a:rPr lang="en-GB" sz="2000" b="1" dirty="0"/>
              <a:t> mail </a:t>
            </a:r>
            <a:r>
              <a:rPr lang="en-GB" sz="2000" dirty="0"/>
              <a:t>- Emails between </a:t>
            </a:r>
            <a:r>
              <a:rPr lang="en-GB" sz="2000" dirty="0" err="1"/>
              <a:t>Otos</a:t>
            </a:r>
            <a:r>
              <a:rPr lang="en-GB" sz="2000" dirty="0"/>
              <a:t> </a:t>
            </a:r>
            <a:r>
              <a:rPr lang="en-GB" sz="2000" dirty="0" err="1"/>
              <a:t>Polaroidos</a:t>
            </a:r>
            <a:r>
              <a:rPr lang="en-GB" sz="2000" dirty="0"/>
              <a:t> UBP and CFO of FBA </a:t>
            </a:r>
            <a:r>
              <a:rPr lang="mr-IN" sz="2000" dirty="0"/>
              <a:t>–</a:t>
            </a:r>
            <a:r>
              <a:rPr lang="en-GB" sz="2000" dirty="0"/>
              <a:t> 28</a:t>
            </a:r>
            <a:r>
              <a:rPr lang="en-GB" sz="2000" baseline="30000" dirty="0"/>
              <a:t>th</a:t>
            </a:r>
            <a:r>
              <a:rPr lang="en-GB" sz="2000" dirty="0"/>
              <a:t> September 2017</a:t>
            </a:r>
          </a:p>
          <a:p>
            <a:endParaRPr lang="en-GB" dirty="0"/>
          </a:p>
        </p:txBody>
      </p:sp>
      <p:sp>
        <p:nvSpPr>
          <p:cNvPr id="4" name="TextBox 7">
            <a:extLst>
              <a:ext uri="{FF2B5EF4-FFF2-40B4-BE49-F238E27FC236}">
                <a16:creationId xmlns:a16="http://schemas.microsoft.com/office/drawing/2014/main" id="{A23C08DE-38F6-8144-B434-58B8730A5198}"/>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262347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57589" y="1197355"/>
            <a:ext cx="7886700" cy="697706"/>
          </a:xfrm>
        </p:spPr>
        <p:txBody>
          <a:bodyPr/>
          <a:lstStyle/>
          <a:p>
            <a:r>
              <a:rPr lang="en-GB" dirty="0">
                <a:latin typeface="+mn-lt"/>
              </a:rPr>
              <a:t>Case Investigation Evidence</a:t>
            </a:r>
          </a:p>
        </p:txBody>
      </p:sp>
      <p:sp>
        <p:nvSpPr>
          <p:cNvPr id="5" name="Content Placeholder 4"/>
          <p:cNvSpPr txBox="1">
            <a:spLocks noGrp="1"/>
          </p:cNvSpPr>
          <p:nvPr>
            <p:ph idx="1"/>
          </p:nvPr>
        </p:nvSpPr>
        <p:spPr>
          <a:xfrm>
            <a:off x="257589" y="2015198"/>
            <a:ext cx="5197643" cy="3182923"/>
          </a:xfrm>
          <a:prstGeom prst="rect">
            <a:avLst/>
          </a:prstGeom>
          <a:noFill/>
          <a:ln/>
        </p:spPr>
        <p:txBody>
          <a:bodyPr wrap="square" rtlCol="0">
            <a:spAutoFit/>
          </a:bodyPr>
          <a:lstStyle/>
          <a:p>
            <a:pPr marL="0" indent="0">
              <a:spcBef>
                <a:spcPts val="0"/>
              </a:spcBef>
              <a:spcAft>
                <a:spcPts val="1125"/>
              </a:spcAft>
              <a:buNone/>
            </a:pPr>
            <a:r>
              <a:rPr lang="en-GB" sz="2000" b="1" u="sng" dirty="0"/>
              <a:t>Miscellaneous Evidence</a:t>
            </a:r>
          </a:p>
          <a:p>
            <a:pPr>
              <a:spcBef>
                <a:spcPts val="0"/>
              </a:spcBef>
              <a:spcAft>
                <a:spcPts val="225"/>
              </a:spcAft>
            </a:pPr>
            <a:r>
              <a:rPr lang="en-GB" sz="2000" dirty="0"/>
              <a:t>Anti-spyware software scan results report</a:t>
            </a:r>
          </a:p>
          <a:p>
            <a:pPr>
              <a:spcBef>
                <a:spcPts val="0"/>
              </a:spcBef>
              <a:spcAft>
                <a:spcPts val="225"/>
              </a:spcAft>
            </a:pPr>
            <a:r>
              <a:rPr lang="en-GB" sz="2000" dirty="0"/>
              <a:t>DSBNO UBPO Account Registration</a:t>
            </a:r>
          </a:p>
          <a:p>
            <a:pPr>
              <a:spcBef>
                <a:spcPts val="0"/>
              </a:spcBef>
              <a:spcAft>
                <a:spcPts val="225"/>
              </a:spcAft>
            </a:pPr>
            <a:r>
              <a:rPr lang="en-GB" sz="2000" dirty="0"/>
              <a:t>FBA - UBP contract</a:t>
            </a:r>
          </a:p>
          <a:p>
            <a:pPr>
              <a:spcBef>
                <a:spcPts val="0"/>
              </a:spcBef>
              <a:spcAft>
                <a:spcPts val="225"/>
              </a:spcAft>
            </a:pPr>
            <a:r>
              <a:rPr lang="en-GB" sz="2000" dirty="0"/>
              <a:t>FBA Announcement of the Anniversary bond</a:t>
            </a:r>
          </a:p>
          <a:p>
            <a:pPr>
              <a:spcBef>
                <a:spcPts val="0"/>
              </a:spcBef>
              <a:spcAft>
                <a:spcPts val="225"/>
              </a:spcAft>
            </a:pPr>
            <a:r>
              <a:rPr lang="en-GB" sz="2000" dirty="0"/>
              <a:t>FBA Bond</a:t>
            </a:r>
          </a:p>
          <a:p>
            <a:pPr>
              <a:spcBef>
                <a:spcPts val="0"/>
              </a:spcBef>
              <a:spcAft>
                <a:spcPts val="225"/>
              </a:spcAft>
            </a:pPr>
            <a:r>
              <a:rPr lang="en-GB" sz="2000" dirty="0"/>
              <a:t>SMTP Server Company Bitcoin payment report</a:t>
            </a:r>
          </a:p>
          <a:p>
            <a:pPr>
              <a:spcBef>
                <a:spcPts val="0"/>
              </a:spcBef>
              <a:spcAft>
                <a:spcPts val="225"/>
              </a:spcAft>
            </a:pPr>
            <a:r>
              <a:rPr lang="en-GB" sz="2000" dirty="0"/>
              <a:t>SMTP server network tracing report</a:t>
            </a:r>
          </a:p>
          <a:p>
            <a:pPr>
              <a:spcBef>
                <a:spcPts val="0"/>
              </a:spcBef>
              <a:spcAft>
                <a:spcPts val="225"/>
              </a:spcAft>
            </a:pPr>
            <a:r>
              <a:rPr lang="en-GB" sz="2000" dirty="0"/>
              <a:t>UBPO dummy company registration</a:t>
            </a:r>
          </a:p>
        </p:txBody>
      </p:sp>
      <p:sp>
        <p:nvSpPr>
          <p:cNvPr id="6" name="TextBox 5"/>
          <p:cNvSpPr txBox="1"/>
          <p:nvPr/>
        </p:nvSpPr>
        <p:spPr>
          <a:xfrm>
            <a:off x="5768540" y="2015198"/>
            <a:ext cx="3204611" cy="1849224"/>
          </a:xfrm>
          <a:prstGeom prst="rect">
            <a:avLst/>
          </a:prstGeom>
          <a:noFill/>
          <a:ln/>
        </p:spPr>
        <p:txBody>
          <a:bodyPr wrap="square" rtlCol="0">
            <a:spAutoFit/>
          </a:bodyPr>
          <a:lstStyle/>
          <a:p>
            <a:pPr>
              <a:spcAft>
                <a:spcPts val="1125"/>
              </a:spcAft>
            </a:pPr>
            <a:r>
              <a:rPr lang="en-GB" sz="2000" b="1" u="sng" dirty="0"/>
              <a:t>Financial Information</a:t>
            </a:r>
          </a:p>
          <a:p>
            <a:pPr marL="257175" indent="-257175">
              <a:spcAft>
                <a:spcPts val="225"/>
              </a:spcAft>
              <a:buFont typeface="Arial" charset="0"/>
              <a:buChar char="•"/>
            </a:pPr>
            <a:r>
              <a:rPr lang="en-GB" sz="2000" dirty="0"/>
              <a:t>FBA Bank Statement</a:t>
            </a:r>
          </a:p>
          <a:p>
            <a:pPr marL="257175" indent="-257175">
              <a:spcAft>
                <a:spcPts val="225"/>
              </a:spcAft>
              <a:buFont typeface="Arial" charset="0"/>
              <a:buChar char="•"/>
            </a:pPr>
            <a:r>
              <a:rPr lang="en-GB" sz="2000" dirty="0"/>
              <a:t>UBP Bank Statement</a:t>
            </a:r>
          </a:p>
          <a:p>
            <a:pPr marL="257175" indent="-257175">
              <a:spcAft>
                <a:spcPts val="225"/>
              </a:spcAft>
              <a:buFont typeface="Arial" charset="0"/>
              <a:buChar char="•"/>
            </a:pPr>
            <a:r>
              <a:rPr lang="en-GB" sz="2000" dirty="0"/>
              <a:t>UBP false invoice</a:t>
            </a:r>
          </a:p>
          <a:p>
            <a:pPr marL="257175" indent="-257175">
              <a:spcAft>
                <a:spcPts val="225"/>
              </a:spcAft>
              <a:buFont typeface="Arial" charset="0"/>
              <a:buChar char="•"/>
            </a:pPr>
            <a:r>
              <a:rPr lang="en-GB" sz="2000" dirty="0"/>
              <a:t>UBP </a:t>
            </a:r>
            <a:r>
              <a:rPr lang="en-GB" sz="2000" dirty="0" err="1"/>
              <a:t>proforma</a:t>
            </a:r>
            <a:r>
              <a:rPr lang="en-GB" sz="2000" dirty="0"/>
              <a:t> invoice</a:t>
            </a:r>
          </a:p>
        </p:txBody>
      </p:sp>
      <p:sp>
        <p:nvSpPr>
          <p:cNvPr id="7" name="TextBox 6"/>
          <p:cNvSpPr txBox="1"/>
          <p:nvPr/>
        </p:nvSpPr>
        <p:spPr>
          <a:xfrm>
            <a:off x="5768540" y="3864422"/>
            <a:ext cx="2858102" cy="1515800"/>
          </a:xfrm>
          <a:prstGeom prst="rect">
            <a:avLst/>
          </a:prstGeom>
          <a:noFill/>
          <a:ln/>
        </p:spPr>
        <p:txBody>
          <a:bodyPr wrap="square" rtlCol="0">
            <a:spAutoFit/>
          </a:bodyPr>
          <a:lstStyle/>
          <a:p>
            <a:pPr>
              <a:spcAft>
                <a:spcPts val="1125"/>
              </a:spcAft>
            </a:pPr>
            <a:r>
              <a:rPr lang="en-GB" sz="2000" b="1" u="sng" dirty="0"/>
              <a:t>Witness Statements</a:t>
            </a:r>
          </a:p>
          <a:p>
            <a:pPr marL="257175" indent="-257175">
              <a:spcAft>
                <a:spcPts val="225"/>
              </a:spcAft>
              <a:buFont typeface="Arial" charset="0"/>
              <a:buChar char="•"/>
            </a:pPr>
            <a:r>
              <a:rPr lang="en-GB" sz="2000" dirty="0"/>
              <a:t>FBA DLO Statement</a:t>
            </a:r>
          </a:p>
          <a:p>
            <a:pPr marL="257175" indent="-257175">
              <a:spcAft>
                <a:spcPts val="225"/>
              </a:spcAft>
              <a:buFont typeface="Arial" charset="0"/>
              <a:buChar char="•"/>
            </a:pPr>
            <a:r>
              <a:rPr lang="en-GB" sz="2000" dirty="0"/>
              <a:t>FBA FD Statement</a:t>
            </a:r>
          </a:p>
          <a:p>
            <a:pPr marL="257175" indent="-257175">
              <a:spcAft>
                <a:spcPts val="225"/>
              </a:spcAft>
              <a:buFont typeface="Arial" charset="0"/>
              <a:buChar char="•"/>
            </a:pPr>
            <a:r>
              <a:rPr lang="en-GB" sz="2000" dirty="0"/>
              <a:t>FBA IT Statement</a:t>
            </a:r>
          </a:p>
        </p:txBody>
      </p:sp>
      <p:sp>
        <p:nvSpPr>
          <p:cNvPr id="8" name="TextBox 7">
            <a:extLst>
              <a:ext uri="{FF2B5EF4-FFF2-40B4-BE49-F238E27FC236}">
                <a16:creationId xmlns:a16="http://schemas.microsoft.com/office/drawing/2014/main" id="{EBA2597D-D8D4-CD41-BF24-9AA8EC2FC620}"/>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374263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25266"/>
            <a:ext cx="6708584" cy="3263504"/>
          </a:xfrm>
        </p:spPr>
        <p:txBody>
          <a:bodyPr>
            <a:normAutofit/>
          </a:bodyPr>
          <a:lstStyle/>
          <a:p>
            <a:r>
              <a:rPr lang="en-GB" sz="2400" b="1" dirty="0"/>
              <a:t>Please look at the two documents</a:t>
            </a:r>
            <a:r>
              <a:rPr lang="en-GB" sz="2400" dirty="0"/>
              <a:t>:</a:t>
            </a:r>
          </a:p>
          <a:p>
            <a:pPr lvl="1"/>
            <a:r>
              <a:rPr lang="en-GB" dirty="0"/>
              <a:t>Mail 11</a:t>
            </a:r>
          </a:p>
          <a:p>
            <a:pPr lvl="1"/>
            <a:r>
              <a:rPr lang="en-GB" dirty="0"/>
              <a:t>Mail 11 (hash)</a:t>
            </a:r>
          </a:p>
          <a:p>
            <a:pPr lvl="1"/>
            <a:endParaRPr lang="en-GB" dirty="0"/>
          </a:p>
          <a:p>
            <a:r>
              <a:rPr lang="en-GB" sz="2400" i="1" dirty="0"/>
              <a:t>Can you see any differences between the documents?</a:t>
            </a:r>
          </a:p>
        </p:txBody>
      </p:sp>
      <p:pic>
        <p:nvPicPr>
          <p:cNvPr id="5" name="Picture 4"/>
          <p:cNvPicPr>
            <a:picLocks noChangeAspect="1"/>
          </p:cNvPicPr>
          <p:nvPr/>
        </p:nvPicPr>
        <p:blipFill>
          <a:blip r:embed="rId3"/>
          <a:stretch>
            <a:fillRect/>
          </a:stretch>
        </p:blipFill>
        <p:spPr>
          <a:xfrm>
            <a:off x="7044092" y="2286030"/>
            <a:ext cx="1956689" cy="2285939"/>
          </a:xfrm>
          <a:prstGeom prst="rect">
            <a:avLst/>
          </a:prstGeom>
        </p:spPr>
      </p:pic>
      <p:sp>
        <p:nvSpPr>
          <p:cNvPr id="7" name="TextBox 6">
            <a:extLst>
              <a:ext uri="{FF2B5EF4-FFF2-40B4-BE49-F238E27FC236}">
                <a16:creationId xmlns:a16="http://schemas.microsoft.com/office/drawing/2014/main" id="{DF27110E-327D-8D4C-B005-06C10D706738}"/>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192305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160" y="1077218"/>
            <a:ext cx="4770401" cy="5271720"/>
          </a:xfrm>
          <a:prstGeom prst="rect">
            <a:avLst/>
          </a:prstGeom>
        </p:spPr>
      </p:pic>
      <p:sp>
        <p:nvSpPr>
          <p:cNvPr id="2" name="Rectangle 1"/>
          <p:cNvSpPr/>
          <p:nvPr/>
        </p:nvSpPr>
        <p:spPr>
          <a:xfrm>
            <a:off x="213303" y="1260786"/>
            <a:ext cx="2146742" cy="600164"/>
          </a:xfrm>
          <a:prstGeom prst="rect">
            <a:avLst/>
          </a:prstGeom>
          <a:ln/>
        </p:spPr>
        <p:txBody>
          <a:bodyPr wrap="none">
            <a:spAutoFit/>
          </a:bodyPr>
          <a:lstStyle/>
          <a:p>
            <a:r>
              <a:rPr lang="en-GB" sz="3300" b="1" dirty="0"/>
              <a:t>Mail11.doc</a:t>
            </a:r>
          </a:p>
        </p:txBody>
      </p:sp>
      <p:sp>
        <p:nvSpPr>
          <p:cNvPr id="5" name="TextBox 4">
            <a:extLst>
              <a:ext uri="{FF2B5EF4-FFF2-40B4-BE49-F238E27FC236}">
                <a16:creationId xmlns:a16="http://schemas.microsoft.com/office/drawing/2014/main" id="{0C029EDB-8487-1B40-A886-438EEA10E22B}"/>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107895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0020" y="1262252"/>
            <a:ext cx="7803960" cy="5003236"/>
          </a:xfrm>
        </p:spPr>
      </p:pic>
      <p:sp>
        <p:nvSpPr>
          <p:cNvPr id="5" name="TextBox 4"/>
          <p:cNvSpPr txBox="1"/>
          <p:nvPr/>
        </p:nvSpPr>
        <p:spPr>
          <a:xfrm>
            <a:off x="2955533" y="4112425"/>
            <a:ext cx="4849997" cy="461665"/>
          </a:xfrm>
          <a:prstGeom prst="rect">
            <a:avLst/>
          </a:prstGeom>
          <a:noFill/>
          <a:ln/>
        </p:spPr>
        <p:txBody>
          <a:bodyPr wrap="square" rtlCol="0">
            <a:spAutoFit/>
          </a:bodyPr>
          <a:lstStyle/>
          <a:p>
            <a:r>
              <a:rPr lang="en-GB" sz="2400" b="1" dirty="0"/>
              <a:t>b5d7a782e6e37df72beaffab61cf6db</a:t>
            </a:r>
          </a:p>
        </p:txBody>
      </p:sp>
      <p:cxnSp>
        <p:nvCxnSpPr>
          <p:cNvPr id="6" name="Straight Connector 5"/>
          <p:cNvCxnSpPr>
            <a:cxnSpLocks/>
          </p:cNvCxnSpPr>
          <p:nvPr/>
        </p:nvCxnSpPr>
        <p:spPr>
          <a:xfrm flipV="1">
            <a:off x="5327649" y="2235432"/>
            <a:ext cx="1146131" cy="1528438"/>
          </a:xfrm>
          <a:prstGeom prst="line">
            <a:avLst/>
          </a:prstGeom>
          <a:ln w="63500">
            <a:headEnd type="diamon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AC5059D-C24D-CE45-A024-32E8B70A4C90}"/>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1169446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9554" y="1077218"/>
            <a:ext cx="4609882" cy="5380383"/>
          </a:xfrm>
        </p:spPr>
      </p:pic>
      <p:sp>
        <p:nvSpPr>
          <p:cNvPr id="5" name="Rectangle 4"/>
          <p:cNvSpPr/>
          <p:nvPr/>
        </p:nvSpPr>
        <p:spPr>
          <a:xfrm>
            <a:off x="173547" y="1251390"/>
            <a:ext cx="3337773" cy="600164"/>
          </a:xfrm>
          <a:prstGeom prst="rect">
            <a:avLst/>
          </a:prstGeom>
          <a:ln/>
        </p:spPr>
        <p:txBody>
          <a:bodyPr wrap="none">
            <a:spAutoFit/>
          </a:bodyPr>
          <a:lstStyle/>
          <a:p>
            <a:r>
              <a:rPr lang="en-GB" sz="3300" b="1" dirty="0"/>
              <a:t>Mail11 (hash).doc</a:t>
            </a:r>
          </a:p>
        </p:txBody>
      </p:sp>
      <p:sp>
        <p:nvSpPr>
          <p:cNvPr id="6" name="TextBox 5">
            <a:extLst>
              <a:ext uri="{FF2B5EF4-FFF2-40B4-BE49-F238E27FC236}">
                <a16:creationId xmlns:a16="http://schemas.microsoft.com/office/drawing/2014/main" id="{7C46557E-4115-804A-AC3C-2737EC0FA602}"/>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94339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1334815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944" y="1224865"/>
            <a:ext cx="8205481" cy="5273925"/>
          </a:xfrm>
        </p:spPr>
      </p:pic>
      <p:sp>
        <p:nvSpPr>
          <p:cNvPr id="13" name="TextBox 12"/>
          <p:cNvSpPr txBox="1"/>
          <p:nvPr/>
        </p:nvSpPr>
        <p:spPr>
          <a:xfrm>
            <a:off x="2596892" y="4413284"/>
            <a:ext cx="5155629" cy="461665"/>
          </a:xfrm>
          <a:prstGeom prst="rect">
            <a:avLst/>
          </a:prstGeom>
          <a:noFill/>
          <a:ln/>
        </p:spPr>
        <p:txBody>
          <a:bodyPr wrap="square" rtlCol="0">
            <a:spAutoFit/>
          </a:bodyPr>
          <a:lstStyle/>
          <a:p>
            <a:r>
              <a:rPr lang="en-GB" sz="2400" b="1" dirty="0"/>
              <a:t>4358069e0c514e533356c1ada6701259</a:t>
            </a:r>
          </a:p>
        </p:txBody>
      </p:sp>
      <p:cxnSp>
        <p:nvCxnSpPr>
          <p:cNvPr id="14" name="Straight Connector 13"/>
          <p:cNvCxnSpPr/>
          <p:nvPr/>
        </p:nvCxnSpPr>
        <p:spPr>
          <a:xfrm flipV="1">
            <a:off x="5651600" y="2664781"/>
            <a:ext cx="1146131" cy="1528438"/>
          </a:xfrm>
          <a:prstGeom prst="line">
            <a:avLst/>
          </a:prstGeom>
          <a:ln w="63500">
            <a:headEnd type="diamo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AD7B7E0-0262-C544-87BD-414A408DB000}"/>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1614576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840" y="1617936"/>
            <a:ext cx="8430320" cy="4267200"/>
          </a:xfrm>
        </p:spPr>
      </p:pic>
      <p:sp>
        <p:nvSpPr>
          <p:cNvPr id="7" name="TextBox 6"/>
          <p:cNvSpPr txBox="1"/>
          <p:nvPr/>
        </p:nvSpPr>
        <p:spPr>
          <a:xfrm>
            <a:off x="600783" y="3221251"/>
            <a:ext cx="5097652" cy="461665"/>
          </a:xfrm>
          <a:prstGeom prst="rect">
            <a:avLst/>
          </a:prstGeom>
          <a:noFill/>
          <a:ln/>
        </p:spPr>
        <p:txBody>
          <a:bodyPr wrap="square" rtlCol="0">
            <a:spAutoFit/>
          </a:bodyPr>
          <a:lstStyle/>
          <a:p>
            <a:r>
              <a:rPr lang="en-GB" sz="2400" b="1" dirty="0"/>
              <a:t>b5d7a782e6e37df72beaffab61cf6dbb</a:t>
            </a:r>
          </a:p>
        </p:txBody>
      </p:sp>
      <p:sp>
        <p:nvSpPr>
          <p:cNvPr id="8" name="TextBox 7"/>
          <p:cNvSpPr txBox="1"/>
          <p:nvPr/>
        </p:nvSpPr>
        <p:spPr>
          <a:xfrm>
            <a:off x="3710924" y="4098229"/>
            <a:ext cx="5097652" cy="461665"/>
          </a:xfrm>
          <a:prstGeom prst="rect">
            <a:avLst/>
          </a:prstGeom>
          <a:noFill/>
          <a:ln/>
        </p:spPr>
        <p:txBody>
          <a:bodyPr wrap="square" rtlCol="0">
            <a:spAutoFit/>
          </a:bodyPr>
          <a:lstStyle/>
          <a:p>
            <a:r>
              <a:rPr lang="en-GB" sz="2400" b="1" dirty="0"/>
              <a:t>4358069e0c514e533356c1ada6701259</a:t>
            </a:r>
          </a:p>
        </p:txBody>
      </p:sp>
      <p:cxnSp>
        <p:nvCxnSpPr>
          <p:cNvPr id="10" name="Straight Connector 9"/>
          <p:cNvCxnSpPr/>
          <p:nvPr/>
        </p:nvCxnSpPr>
        <p:spPr>
          <a:xfrm flipV="1">
            <a:off x="3316582" y="2415468"/>
            <a:ext cx="2028434" cy="764222"/>
          </a:xfrm>
          <a:prstGeom prst="line">
            <a:avLst/>
          </a:prstGeom>
          <a:ln w="63500">
            <a:headEnd type="diamon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942378" y="2767308"/>
            <a:ext cx="634745" cy="1165694"/>
          </a:xfrm>
          <a:prstGeom prst="line">
            <a:avLst/>
          </a:prstGeom>
          <a:ln w="63500">
            <a:headEnd type="diamo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2C630F9-2713-E54C-86C9-7324B48AFA98}"/>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1182059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833" y="1378329"/>
            <a:ext cx="8515350" cy="5075479"/>
          </a:xfrm>
        </p:spPr>
        <p:txBody>
          <a:bodyPr>
            <a:normAutofit lnSpcReduction="10000"/>
          </a:bodyPr>
          <a:lstStyle/>
          <a:p>
            <a:r>
              <a:rPr lang="en-GB" b="1" dirty="0"/>
              <a:t>If handled correctly, electronic evidence is one of the best evidence types:</a:t>
            </a:r>
          </a:p>
          <a:p>
            <a:pPr lvl="1" algn="just"/>
            <a:r>
              <a:rPr lang="en-GB" sz="2600" b="1" dirty="0">
                <a:solidFill>
                  <a:srgbClr val="FF0000"/>
                </a:solidFill>
              </a:rPr>
              <a:t>There should be evidence at both ends </a:t>
            </a:r>
            <a:r>
              <a:rPr lang="en-GB" sz="2600" dirty="0"/>
              <a:t>of an email chain.</a:t>
            </a:r>
          </a:p>
          <a:p>
            <a:pPr lvl="1" algn="just"/>
            <a:r>
              <a:rPr lang="en-GB" sz="2600" b="1" dirty="0">
                <a:solidFill>
                  <a:srgbClr val="FF0000"/>
                </a:solidFill>
              </a:rPr>
              <a:t>It can be checked against the original </a:t>
            </a:r>
            <a:r>
              <a:rPr lang="en-GB" sz="2600" dirty="0"/>
              <a:t>or the evidence image.</a:t>
            </a:r>
          </a:p>
          <a:p>
            <a:pPr lvl="1" algn="just"/>
            <a:r>
              <a:rPr lang="en-GB" sz="2600" b="1" dirty="0">
                <a:solidFill>
                  <a:srgbClr val="FF0000"/>
                </a:solidFill>
              </a:rPr>
              <a:t>Judges can ask for any file to be checked</a:t>
            </a:r>
            <a:r>
              <a:rPr lang="en-GB" sz="2600" dirty="0"/>
              <a:t>.</a:t>
            </a:r>
          </a:p>
          <a:p>
            <a:pPr lvl="1" algn="just"/>
            <a:r>
              <a:rPr lang="en-GB" sz="2600" b="1" dirty="0">
                <a:solidFill>
                  <a:srgbClr val="FF0000"/>
                </a:solidFill>
              </a:rPr>
              <a:t>Judges can ask how the evidence was collected </a:t>
            </a:r>
            <a:r>
              <a:rPr lang="en-GB" sz="2600" dirty="0"/>
              <a:t>and handled.</a:t>
            </a:r>
          </a:p>
          <a:p>
            <a:pPr lvl="1" algn="just"/>
            <a:r>
              <a:rPr lang="en-GB" sz="2600" b="1" dirty="0">
                <a:solidFill>
                  <a:srgbClr val="FF0000"/>
                </a:solidFill>
              </a:rPr>
              <a:t>Emails have additional header information that can be checked</a:t>
            </a:r>
            <a:r>
              <a:rPr lang="en-GB" sz="2600" dirty="0"/>
              <a:t>.</a:t>
            </a:r>
          </a:p>
          <a:p>
            <a:pPr lvl="1" algn="just"/>
            <a:r>
              <a:rPr lang="en-GB" sz="2600" b="1" dirty="0">
                <a:solidFill>
                  <a:srgbClr val="FF0000"/>
                </a:solidFill>
              </a:rPr>
              <a:t>IP addresses in emails can sometimes be checked</a:t>
            </a:r>
            <a:r>
              <a:rPr lang="en-GB" sz="2600" dirty="0"/>
              <a:t>.</a:t>
            </a:r>
          </a:p>
          <a:p>
            <a:pPr lvl="1" algn="just"/>
            <a:r>
              <a:rPr lang="en-GB" sz="2600" b="1" dirty="0">
                <a:solidFill>
                  <a:srgbClr val="FF0000"/>
                </a:solidFill>
              </a:rPr>
              <a:t>Third party validation </a:t>
            </a:r>
            <a:r>
              <a:rPr lang="en-GB" sz="2600" dirty="0"/>
              <a:t>of evidence is preferable.</a:t>
            </a:r>
          </a:p>
        </p:txBody>
      </p:sp>
      <p:sp>
        <p:nvSpPr>
          <p:cNvPr id="4" name="TextBox 3">
            <a:extLst>
              <a:ext uri="{FF2B5EF4-FFF2-40B4-BE49-F238E27FC236}">
                <a16:creationId xmlns:a16="http://schemas.microsoft.com/office/drawing/2014/main" id="{077C9CBD-CD48-6F42-BAEB-51CB43923A44}"/>
              </a:ext>
            </a:extLst>
          </p:cNvPr>
          <p:cNvSpPr txBox="1">
            <a:spLocks noChangeArrowheads="1"/>
          </p:cNvSpPr>
          <p:nvPr/>
        </p:nvSpPr>
        <p:spPr bwMode="auto">
          <a:xfrm>
            <a:off x="1511300" y="0"/>
            <a:ext cx="7632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BEC case study specific considerations</a:t>
            </a:r>
          </a:p>
        </p:txBody>
      </p:sp>
    </p:spTree>
    <p:extLst>
      <p:ext uri="{BB962C8B-B14F-4D97-AF65-F5344CB8AC3E}">
        <p14:creationId xmlns:p14="http://schemas.microsoft.com/office/powerpoint/2010/main" val="510191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38C12043-5BFF-B24E-AE42-1100239B331F}"/>
              </a:ext>
            </a:extLst>
          </p:cNvPr>
          <p:cNvSpPr txBox="1">
            <a:spLocks noChangeArrowheads="1"/>
          </p:cNvSpPr>
          <p:nvPr/>
        </p:nvSpPr>
        <p:spPr bwMode="auto">
          <a:xfrm>
            <a:off x="1503363" y="220374"/>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considerations</a:t>
            </a:r>
          </a:p>
        </p:txBody>
      </p:sp>
      <p:pic>
        <p:nvPicPr>
          <p:cNvPr id="5" name="Graphic 2" descr="Questions outline">
            <a:extLst>
              <a:ext uri="{FF2B5EF4-FFF2-40B4-BE49-F238E27FC236}">
                <a16:creationId xmlns:a16="http://schemas.microsoft.com/office/drawing/2014/main" id="{F8C7C741-4DC0-4555-BEA4-DE1B891828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6273" y="1403273"/>
            <a:ext cx="4051453" cy="4051453"/>
          </a:xfrm>
          <a:prstGeom prst="rect">
            <a:avLst/>
          </a:prstGeom>
        </p:spPr>
      </p:pic>
    </p:spTree>
    <p:extLst>
      <p:ext uri="{BB962C8B-B14F-4D97-AF65-F5344CB8AC3E}">
        <p14:creationId xmlns:p14="http://schemas.microsoft.com/office/powerpoint/2010/main" val="366828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3600" b="1" dirty="0">
                <a:latin typeface="Verdana" panose="020B0604030504040204" pitchFamily="34" charset="0"/>
              </a:rPr>
              <a:t>Thank you</a:t>
            </a:r>
            <a:endParaRPr lang="en-GB" altLang="en-US" sz="16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en-GB" altLang="en-US" sz="1800" b="1" dirty="0" err="1">
                <a:latin typeface="Verdana" panose="020B0604030504040204" pitchFamily="34" charset="0"/>
              </a:rPr>
              <a:t>Xxxxx</a:t>
            </a:r>
            <a:r>
              <a:rPr lang="en-GB" altLang="en-US" sz="1800" b="1" dirty="0">
                <a:latin typeface="Verdana" panose="020B0604030504040204" pitchFamily="34" charset="0"/>
              </a:rPr>
              <a:t>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en-GB" altLang="en-US" sz="1400" i="1" dirty="0">
                <a:latin typeface="Verdana" panose="020B0604030504040204" pitchFamily="34" charset="0"/>
              </a:rPr>
              <a:t>Council of Europe</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2"/>
            </a:endParaRPr>
          </a:p>
          <a:p>
            <a:pPr algn="ctr" eaLnBrk="1" hangingPunct="1">
              <a:spcBef>
                <a:spcPct val="0"/>
              </a:spcBef>
              <a:buFontTx/>
              <a:buNone/>
            </a:pPr>
            <a:r>
              <a:rPr lang="en-GB" altLang="en-US" sz="1200" b="1" dirty="0">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en-GB" altLang="en-US" sz="1600" b="1" dirty="0">
                <a:latin typeface="Verdana" panose="020B0604030504040204" pitchFamily="34" charset="0"/>
              </a:rPr>
              <a:t>DD Month YYYY</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a:buNone/>
            </a:pPr>
            <a:r>
              <a:rPr lang="en-US" sz="1800" b="1" dirty="0"/>
              <a:t>Advanced Cybercrime and Electronic Evidence Training Course for Prosecutors and Judges </a:t>
            </a:r>
            <a:endParaRPr lang="en-US" sz="1800" dirty="0"/>
          </a:p>
        </p:txBody>
      </p:sp>
    </p:spTree>
    <p:extLst>
      <p:ext uri="{BB962C8B-B14F-4D97-AF65-F5344CB8AC3E}">
        <p14:creationId xmlns:p14="http://schemas.microsoft.com/office/powerpoint/2010/main" val="106430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en-GB" dirty="0"/>
              <a:t>Refresher on the electronic evidence</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a:xfrm>
            <a:off x="722312" y="2906713"/>
            <a:ext cx="7931357" cy="1500187"/>
          </a:xfrm>
        </p:spPr>
        <p:txBody>
          <a:bodyPr/>
          <a:lstStyle/>
          <a:p>
            <a:r>
              <a:rPr lang="en-US" b="1" dirty="0"/>
              <a:t>Advance Electronic Evidence Challenges – Preparing for Court techniques</a:t>
            </a:r>
            <a:endParaRPr lang="en-US" sz="4000" dirty="0"/>
          </a:p>
        </p:txBody>
      </p:sp>
    </p:spTree>
    <p:extLst>
      <p:ext uri="{BB962C8B-B14F-4D97-AF65-F5344CB8AC3E}">
        <p14:creationId xmlns:p14="http://schemas.microsoft.com/office/powerpoint/2010/main" val="244110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en-GB" sz="3200" dirty="0">
                <a:solidFill>
                  <a:schemeClr val="bg1"/>
                </a:solidFill>
                <a:latin typeface="Verdana" charset="0"/>
                <a:cs typeface="Verdana" charset="0"/>
              </a:rPr>
              <a:t>Definitions</a:t>
            </a:r>
            <a:endParaRPr lang="en-GB" sz="2000" dirty="0">
              <a:solidFill>
                <a:prstClr val="white"/>
              </a:solidFill>
              <a:latin typeface="Verdana" charset="0"/>
              <a:cs typeface="Verdana" charset="0"/>
            </a:endParaRPr>
          </a:p>
        </p:txBody>
      </p:sp>
      <p:sp>
        <p:nvSpPr>
          <p:cNvPr id="2" name="Content Placeholder 1"/>
          <p:cNvSpPr>
            <a:spLocks noGrp="1"/>
          </p:cNvSpPr>
          <p:nvPr>
            <p:ph idx="1"/>
          </p:nvPr>
        </p:nvSpPr>
        <p:spPr>
          <a:xfrm>
            <a:off x="457200" y="1270001"/>
            <a:ext cx="8229600" cy="4525963"/>
          </a:xfrm>
        </p:spPr>
        <p:txBody>
          <a:bodyPr/>
          <a:lstStyle/>
          <a:p>
            <a:pPr marL="0" indent="0">
              <a:buNone/>
            </a:pPr>
            <a:r>
              <a:rPr lang="en-GB" b="1" dirty="0">
                <a:solidFill>
                  <a:srgbClr val="0070C0"/>
                </a:solidFill>
              </a:rPr>
              <a:t>Evidence</a:t>
            </a:r>
          </a:p>
          <a:p>
            <a:pPr lvl="1" algn="just"/>
            <a:r>
              <a:rPr lang="en-US" dirty="0"/>
              <a:t>'any species of proof or probative matter, legally presented at the trial of an issue, by the act of parties and through the medium of witnesses, records, documents, exhibits, concrete objects, etc. for the purpose of inducing belief in the minds of the court or jury as their contention’</a:t>
            </a:r>
          </a:p>
          <a:p>
            <a:pPr marL="57150" indent="0">
              <a:buNone/>
            </a:pPr>
            <a:r>
              <a:rPr lang="en-US" b="1" dirty="0">
                <a:solidFill>
                  <a:srgbClr val="0070C0"/>
                </a:solidFill>
              </a:rPr>
              <a:t>Electronic Evidence?</a:t>
            </a:r>
          </a:p>
          <a:p>
            <a:pPr lvl="1" algn="just"/>
            <a:r>
              <a:rPr lang="en-US" dirty="0"/>
              <a:t>Evidence emanating from an electronic device</a:t>
            </a:r>
          </a:p>
          <a:p>
            <a:pPr lvl="1" algn="just"/>
            <a:r>
              <a:rPr lang="en-US" dirty="0"/>
              <a:t>Generally admissible into legal proceedings</a:t>
            </a:r>
            <a:endParaRPr lang="en-GB" dirty="0"/>
          </a:p>
          <a:p>
            <a:endParaRPr lang="en-US" dirty="0"/>
          </a:p>
        </p:txBody>
      </p:sp>
      <p:sp>
        <p:nvSpPr>
          <p:cNvPr id="13" name="TextBox 12">
            <a:extLst>
              <a:ext uri="{FF2B5EF4-FFF2-40B4-BE49-F238E27FC236}">
                <a16:creationId xmlns:a16="http://schemas.microsoft.com/office/drawing/2014/main" id="{B55BEA0C-5F17-494A-A733-C5B83EC6AFB8}"/>
              </a:ext>
            </a:extLst>
          </p:cNvPr>
          <p:cNvSpPr txBox="1"/>
          <p:nvPr/>
        </p:nvSpPr>
        <p:spPr>
          <a:xfrm>
            <a:off x="6357485" y="5587999"/>
            <a:ext cx="2411782" cy="307777"/>
          </a:xfrm>
          <a:prstGeom prst="rect">
            <a:avLst/>
          </a:prstGeom>
          <a:noFill/>
          <a:ln/>
        </p:spPr>
        <p:txBody>
          <a:bodyPr wrap="square" rtlCol="0">
            <a:spAutoFit/>
          </a:bodyPr>
          <a:lstStyle/>
          <a:p>
            <a:r>
              <a:rPr lang="en-US" sz="1400" dirty="0"/>
              <a:t>Source: Black’s Law Dictionary</a:t>
            </a:r>
          </a:p>
        </p:txBody>
      </p:sp>
    </p:spTree>
    <p:extLst>
      <p:ext uri="{BB962C8B-B14F-4D97-AF65-F5344CB8AC3E}">
        <p14:creationId xmlns:p14="http://schemas.microsoft.com/office/powerpoint/2010/main" val="400716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55873"/>
            <a:ext cx="8640960" cy="5328897"/>
          </a:xfrm>
        </p:spPr>
        <p:txBody>
          <a:bodyPr>
            <a:noAutofit/>
          </a:bodyPr>
          <a:lstStyle/>
          <a:p>
            <a:pPr marL="0" indent="0">
              <a:buNone/>
            </a:pPr>
            <a:r>
              <a:rPr lang="en-GB" sz="2000" b="1" dirty="0">
                <a:solidFill>
                  <a:srgbClr val="0070C0"/>
                </a:solidFill>
              </a:rPr>
              <a:t>Electronic Evidence Definitions:</a:t>
            </a:r>
          </a:p>
          <a:p>
            <a:pPr marL="0" indent="0">
              <a:lnSpc>
                <a:spcPct val="120000"/>
              </a:lnSpc>
              <a:buNone/>
            </a:pPr>
            <a:r>
              <a:rPr lang="en-US" sz="1600" b="1" dirty="0"/>
              <a:t>1. Council of Europe Electronic Evidence Guide</a:t>
            </a:r>
            <a:r>
              <a:rPr lang="en-US" sz="1600" dirty="0"/>
              <a:t>:</a:t>
            </a:r>
          </a:p>
          <a:p>
            <a:pPr marL="57150" indent="0" algn="just">
              <a:lnSpc>
                <a:spcPct val="120000"/>
              </a:lnSpc>
              <a:buNone/>
            </a:pPr>
            <a:r>
              <a:rPr lang="en-US" sz="1600" i="1" dirty="0"/>
              <a:t>”Any information generated, stored or transmitted in digital form that may later be needed to prove or disprove a fact disputed in legal proceedings”</a:t>
            </a:r>
          </a:p>
          <a:p>
            <a:pPr marL="0" indent="0" fontAlgn="base">
              <a:lnSpc>
                <a:spcPct val="120000"/>
              </a:lnSpc>
              <a:buNone/>
            </a:pPr>
            <a:r>
              <a:rPr lang="en-US" sz="1600" b="1" dirty="0"/>
              <a:t>2. Proposal for a Regulation of the European Parliament and of the Council on European Production and Preservation Orders for electronic evidence in criminal matters (2018):</a:t>
            </a:r>
          </a:p>
          <a:p>
            <a:pPr marL="57150" indent="0" algn="just">
              <a:lnSpc>
                <a:spcPct val="120000"/>
              </a:lnSpc>
              <a:buNone/>
            </a:pPr>
            <a:r>
              <a:rPr lang="en-US" sz="1600" i="1" dirty="0"/>
              <a:t>”Electronic evidence means evidence stored in electronic form by or on behalf of a service provider at the time of receipt of a production or preservation order certificate, consisting in stored subscriber data, access data, transactional data and content data”</a:t>
            </a:r>
          </a:p>
          <a:p>
            <a:pPr marL="0" indent="0">
              <a:lnSpc>
                <a:spcPct val="120000"/>
              </a:lnSpc>
              <a:buNone/>
            </a:pPr>
            <a:r>
              <a:rPr lang="en-US" sz="1600" b="1" dirty="0"/>
              <a:t>3. Guidelines of the Committee of Ministers of the Council of Europe on electronic evidence in civil and administrative proceedings (2019):</a:t>
            </a:r>
            <a:endParaRPr lang="en-US" sz="1600" b="1" dirty="0">
              <a:ea typeface="Verdana" panose="020B0604030504040204" pitchFamily="34" charset="0"/>
            </a:endParaRPr>
          </a:p>
          <a:p>
            <a:pPr marL="0" indent="0">
              <a:lnSpc>
                <a:spcPct val="120000"/>
              </a:lnSpc>
              <a:buNone/>
            </a:pPr>
            <a:r>
              <a:rPr lang="en-US" sz="1600" i="1" dirty="0"/>
              <a:t>“Electronic evidence” means any evidence derived from data contained in or produced by any device, the functioning of which depends on a software program or data stored on or transmitted over a computer system or network”</a:t>
            </a:r>
          </a:p>
        </p:txBody>
      </p:sp>
      <p:sp>
        <p:nvSpPr>
          <p:cNvPr id="18434" name="Rectangle 4"/>
          <p:cNvSpPr>
            <a:spLocks noChangeArrowheads="1"/>
          </p:cNvSpPr>
          <p:nvPr/>
        </p:nvSpPr>
        <p:spPr bwMode="auto">
          <a:xfrm>
            <a:off x="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lumMod val="10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eaLnBrk="0" fontAlgn="base" hangingPunct="0">
              <a:spcBef>
                <a:spcPct val="0"/>
              </a:spcBef>
              <a:spcAft>
                <a:spcPct val="0"/>
              </a:spcAft>
            </a:pPr>
            <a:endParaRPr lang="en-GB">
              <a:solidFill>
                <a:prstClr val="black"/>
              </a:solidFill>
              <a:ea typeface="MS PGothic" panose="020B0600070205080204" pitchFamily="34" charset="-128"/>
            </a:endParaRPr>
          </a:p>
        </p:txBody>
      </p:sp>
      <p:sp>
        <p:nvSpPr>
          <p:cNvPr id="7" name="Rectangle 6"/>
          <p:cNvSpPr/>
          <p:nvPr/>
        </p:nvSpPr>
        <p:spPr>
          <a:xfrm>
            <a:off x="184734" y="-26985"/>
            <a:ext cx="8959267"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18436" name="TextBox 7"/>
          <p:cNvSpPr txBox="1">
            <a:spLocks noChangeArrowheads="1"/>
          </p:cNvSpPr>
          <p:nvPr/>
        </p:nvSpPr>
        <p:spPr bwMode="auto">
          <a:xfrm>
            <a:off x="1403350" y="188640"/>
            <a:ext cx="763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en-GB" sz="3200" dirty="0">
                <a:solidFill>
                  <a:prstClr val="white"/>
                </a:solidFill>
                <a:latin typeface="Verdana" charset="0"/>
                <a:cs typeface="Verdana" charset="0"/>
              </a:rPr>
              <a:t> </a:t>
            </a:r>
            <a:r>
              <a:rPr lang="en-GB" sz="3200" dirty="0">
                <a:solidFill>
                  <a:schemeClr val="bg1"/>
                </a:solidFill>
                <a:latin typeface="Verdana" charset="0"/>
                <a:cs typeface="Verdana" charset="0"/>
              </a:rPr>
              <a:t>Definitions</a:t>
            </a:r>
            <a:endParaRPr lang="en-GB" sz="2000" dirty="0">
              <a:solidFill>
                <a:prstClr val="white"/>
              </a:solidFill>
              <a:latin typeface="Verdana" charset="0"/>
              <a:cs typeface="Verdana" charset="0"/>
            </a:endParaRPr>
          </a:p>
        </p:txBody>
      </p:sp>
      <p:sp>
        <p:nvSpPr>
          <p:cNvPr id="10" name="Rectangle 11"/>
          <p:cNvSpPr>
            <a:spLocks noChangeArrowheads="1"/>
          </p:cNvSpPr>
          <p:nvPr/>
        </p:nvSpPr>
        <p:spPr bwMode="auto">
          <a:xfrm>
            <a:off x="6697395" y="1378309"/>
            <a:ext cx="2470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wrap="square">
            <a:spAutoFit/>
          </a:bodyPr>
          <a:lstStyle/>
          <a:p>
            <a:pPr algn="r" defTabSz="914400" eaLnBrk="0" fontAlgn="base" hangingPunct="0">
              <a:spcBef>
                <a:spcPct val="0"/>
              </a:spcBef>
              <a:spcAft>
                <a:spcPct val="0"/>
              </a:spcAft>
            </a:pPr>
            <a:r>
              <a:rPr lang="en-US" sz="1200" b="1" dirty="0">
                <a:latin typeface="Verdana" charset="0"/>
                <a:ea typeface="MS PGothic" panose="020B0600070205080204" pitchFamily="34" charset="-128"/>
                <a:cs typeface="Verdana" charset="0"/>
              </a:rPr>
              <a:t>Source: OECD                    	</a:t>
            </a:r>
          </a:p>
        </p:txBody>
      </p:sp>
      <p:sp>
        <p:nvSpPr>
          <p:cNvPr id="2" name="Rectangle 1"/>
          <p:cNvSpPr/>
          <p:nvPr/>
        </p:nvSpPr>
        <p:spPr>
          <a:xfrm>
            <a:off x="184734" y="5879013"/>
            <a:ext cx="8851316" cy="276999"/>
          </a:xfrm>
          <a:prstGeom prst="rect">
            <a:avLst/>
          </a:prstGeom>
          <a:ln/>
        </p:spPr>
        <p:txBody>
          <a:bodyPr wrap="square">
            <a:spAutoFit/>
          </a:bodyPr>
          <a:lstStyle/>
          <a:p>
            <a:pPr defTabSz="914400" eaLnBrk="0" fontAlgn="base" hangingPunct="0">
              <a:spcBef>
                <a:spcPct val="0"/>
              </a:spcBef>
              <a:spcAft>
                <a:spcPct val="0"/>
              </a:spcAft>
            </a:pPr>
            <a:endParaRPr lang="en-US" sz="1200" dirty="0">
              <a:solidFill>
                <a:prstClr val="black"/>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044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A6C7AE-CB6D-46CA-A269-7676C38484D4}"/>
              </a:ext>
            </a:extLst>
          </p:cNvPr>
          <p:cNvSpPr/>
          <p:nvPr/>
        </p:nvSpPr>
        <p:spPr>
          <a:xfrm>
            <a:off x="0" y="6588125"/>
            <a:ext cx="9144000" cy="276999"/>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rgbClr val="FFFFFF"/>
                </a:solidFill>
                <a:latin typeface="Verdana" charset="0"/>
                <a:cs typeface="Verdana" charset="0"/>
              </a:rPr>
              <a:t>www.coe.int/cybercrime</a:t>
            </a:r>
            <a:endParaRPr lang="en-GB" sz="1200" dirty="0"/>
          </a:p>
        </p:txBody>
      </p:sp>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en-GB" sz="3200" dirty="0">
                <a:solidFill>
                  <a:schemeClr val="bg1"/>
                </a:solidFill>
                <a:latin typeface="Verdana" charset="0"/>
                <a:cs typeface="Verdana" charset="0"/>
              </a:rPr>
              <a:t>Differences</a:t>
            </a:r>
            <a:endParaRPr lang="en-GB" sz="2000" dirty="0">
              <a:solidFill>
                <a:schemeClr val="bg1"/>
              </a:solidFill>
              <a:latin typeface="Verdana" charset="0"/>
              <a:cs typeface="Verdana" charset="0"/>
            </a:endParaRPr>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640960" cy="5256584"/>
          </a:xfrm>
        </p:spPr>
        <p:txBody>
          <a:bodyPr/>
          <a:lstStyle/>
          <a:p>
            <a:pPr marL="0" indent="0">
              <a:buNone/>
            </a:pPr>
            <a:r>
              <a:rPr lang="en-GB" b="1" dirty="0">
                <a:solidFill>
                  <a:srgbClr val="0070C0"/>
                </a:solidFill>
              </a:rPr>
              <a:t>Electronic Evidence</a:t>
            </a:r>
          </a:p>
          <a:p>
            <a:pPr lvl="1"/>
            <a:r>
              <a:rPr lang="en-US" dirty="0"/>
              <a:t>Not different from traditional evidence</a:t>
            </a:r>
          </a:p>
          <a:p>
            <a:pPr lvl="1"/>
            <a:r>
              <a:rPr lang="en-US" dirty="0"/>
              <a:t>Necessary for the party introducing it into legal proceedings, to be able to demonstrate that it is no more and no less than it was, when it came into their possession</a:t>
            </a:r>
          </a:p>
          <a:p>
            <a:pPr lvl="1"/>
            <a:r>
              <a:rPr lang="en-US" dirty="0"/>
              <a:t>In other words, it shows that no changes, deletions, additions or other alterations have taken place</a:t>
            </a:r>
          </a:p>
        </p:txBody>
      </p:sp>
      <p:sp>
        <p:nvSpPr>
          <p:cNvPr id="7" name="TextBox 6">
            <a:extLst>
              <a:ext uri="{FF2B5EF4-FFF2-40B4-BE49-F238E27FC236}">
                <a16:creationId xmlns:a16="http://schemas.microsoft.com/office/drawing/2014/main" id="{E31F9DB2-737B-48F0-AABB-B436F92755A8}"/>
              </a:ext>
            </a:extLst>
          </p:cNvPr>
          <p:cNvSpPr txBox="1"/>
          <p:nvPr/>
        </p:nvSpPr>
        <p:spPr>
          <a:xfrm>
            <a:off x="1743693" y="5301208"/>
            <a:ext cx="5656614" cy="830997"/>
          </a:xfrm>
          <a:prstGeom prst="rect">
            <a:avLst/>
          </a:prstGeom>
          <a:noFill/>
          <a:ln/>
          <a:extLst>
            <a:ext uri="{909E8E84-426E-40DD-AFC4-6F175D3DCCD1}">
              <a14:hiddenFill xmlns:a14="http://schemas.microsoft.com/office/drawing/2010/main">
                <a:solidFill>
                  <a:srgbClr val="F08A34"/>
                </a:solidFill>
              </a14:hiddenFill>
            </a:ext>
          </a:extLst>
        </p:spPr>
        <p:txBody>
          <a:bodyPr wrap="square" rtlCol="0">
            <a:spAutoFit/>
          </a:bodyPr>
          <a:lstStyle/>
          <a:p>
            <a:pPr algn="ctr"/>
            <a:r>
              <a:rPr lang="en-GB" sz="2400" dirty="0">
                <a:solidFill>
                  <a:schemeClr val="bg1"/>
                </a:solidFill>
                <a:latin typeface="+mj-lt"/>
              </a:rPr>
              <a:t>That is the difficulty with </a:t>
            </a:r>
          </a:p>
          <a:p>
            <a:pPr algn="ctr"/>
            <a:r>
              <a:rPr lang="en-GB" sz="2400" dirty="0">
                <a:solidFill>
                  <a:schemeClr val="bg1"/>
                </a:solidFill>
                <a:latin typeface="+mj-lt"/>
              </a:rPr>
              <a:t>electronic evidence!</a:t>
            </a:r>
          </a:p>
        </p:txBody>
      </p:sp>
    </p:spTree>
    <p:extLst>
      <p:ext uri="{BB962C8B-B14F-4D97-AF65-F5344CB8AC3E}">
        <p14:creationId xmlns:p14="http://schemas.microsoft.com/office/powerpoint/2010/main" val="7377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DA9B38-D263-4F07-989F-D3738B8A2A3C}"/>
              </a:ext>
            </a:extLst>
          </p:cNvPr>
          <p:cNvSpPr/>
          <p:nvPr/>
        </p:nvSpPr>
        <p:spPr>
          <a:xfrm>
            <a:off x="7937" y="-26988"/>
            <a:ext cx="9136063" cy="1079501"/>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GB">
              <a:solidFill>
                <a:prstClr val="white"/>
              </a:solidFill>
            </a:endParaRPr>
          </a:p>
        </p:txBody>
      </p:sp>
      <p:sp>
        <p:nvSpPr>
          <p:cNvPr id="11" name="TextBox 7">
            <a:extLst>
              <a:ext uri="{FF2B5EF4-FFF2-40B4-BE49-F238E27FC236}">
                <a16:creationId xmlns:a16="http://schemas.microsoft.com/office/drawing/2014/main" id="{1424B29E-7F3A-4F27-BF43-CB0589A5871C}"/>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lumMod val="100000"/>
                  </a:srgbClr>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defTabSz="914400" eaLnBrk="0" fontAlgn="base" hangingPunct="0">
              <a:spcBef>
                <a:spcPct val="0"/>
              </a:spcBef>
              <a:spcAft>
                <a:spcPct val="0"/>
              </a:spcAft>
            </a:pPr>
            <a:r>
              <a:rPr lang="en-GB" sz="3200" dirty="0">
                <a:solidFill>
                  <a:prstClr val="white"/>
                </a:solidFill>
                <a:latin typeface="Verdana" charset="0"/>
                <a:cs typeface="Verdana" charset="0"/>
              </a:rPr>
              <a:t>Differences</a:t>
            </a:r>
            <a:endParaRPr lang="en-GB" sz="2000" dirty="0">
              <a:solidFill>
                <a:prstClr val="white"/>
              </a:solidFill>
              <a:latin typeface="Verdana" charset="0"/>
              <a:cs typeface="Verdana" charset="0"/>
            </a:endParaRPr>
          </a:p>
        </p:txBody>
      </p:sp>
      <p:sp>
        <p:nvSpPr>
          <p:cNvPr id="2" name="Content Placeholder 1">
            <a:extLst>
              <a:ext uri="{FF2B5EF4-FFF2-40B4-BE49-F238E27FC236}">
                <a16:creationId xmlns:a16="http://schemas.microsoft.com/office/drawing/2014/main" id="{8A88BFAC-15B2-48E9-8819-4E6DD11AE590}"/>
              </a:ext>
            </a:extLst>
          </p:cNvPr>
          <p:cNvSpPr>
            <a:spLocks noGrp="1"/>
          </p:cNvSpPr>
          <p:nvPr>
            <p:ph idx="1"/>
          </p:nvPr>
        </p:nvSpPr>
        <p:spPr>
          <a:xfrm>
            <a:off x="251520" y="1196752"/>
            <a:ext cx="8640960" cy="5256584"/>
          </a:xfrm>
        </p:spPr>
        <p:txBody>
          <a:bodyPr/>
          <a:lstStyle/>
          <a:p>
            <a:pPr marL="0" indent="0">
              <a:buNone/>
            </a:pPr>
            <a:r>
              <a:rPr lang="en-GB" b="1" dirty="0">
                <a:solidFill>
                  <a:srgbClr val="0070C0"/>
                </a:solidFill>
              </a:rPr>
              <a:t>Electronic Evidence</a:t>
            </a:r>
          </a:p>
          <a:p>
            <a:pPr lvl="1"/>
            <a:r>
              <a:rPr lang="en-US" dirty="0"/>
              <a:t>Nature of data and information held in electronic form makes it easier to manipulate than traditional forms </a:t>
            </a:r>
            <a:r>
              <a:rPr lang="en-US"/>
              <a:t>of evidence</a:t>
            </a:r>
            <a:endParaRPr lang="en-US" dirty="0"/>
          </a:p>
          <a:p>
            <a:pPr lvl="1"/>
            <a:r>
              <a:rPr lang="en-US" dirty="0"/>
              <a:t>Creates specific issues for the justice system and requires that the handling of such data is carried out in a manner that ensures the continued integrity of the information may be maintained and proved.</a:t>
            </a:r>
          </a:p>
        </p:txBody>
      </p:sp>
      <p:sp>
        <p:nvSpPr>
          <p:cNvPr id="7" name="TextBox 6">
            <a:extLst>
              <a:ext uri="{FF2B5EF4-FFF2-40B4-BE49-F238E27FC236}">
                <a16:creationId xmlns:a16="http://schemas.microsoft.com/office/drawing/2014/main" id="{E31F9DB2-737B-48F0-AABB-B436F92755A8}"/>
              </a:ext>
            </a:extLst>
          </p:cNvPr>
          <p:cNvSpPr txBox="1"/>
          <p:nvPr/>
        </p:nvSpPr>
        <p:spPr>
          <a:xfrm>
            <a:off x="1743693" y="5301208"/>
            <a:ext cx="5656614" cy="830997"/>
          </a:xfrm>
          <a:prstGeom prst="rect">
            <a:avLst/>
          </a:prstGeom>
          <a:noFill/>
          <a:ln/>
          <a:extLst>
            <a:ext uri="{909E8E84-426E-40DD-AFC4-6F175D3DCCD1}">
              <a14:hiddenFill xmlns:a14="http://schemas.microsoft.com/office/drawing/2010/main">
                <a:solidFill>
                  <a:srgbClr val="F08A34"/>
                </a:solidFill>
              </a14:hiddenFill>
            </a:ext>
          </a:extLst>
        </p:spPr>
        <p:txBody>
          <a:bodyPr wrap="square" rtlCol="0">
            <a:spAutoFit/>
          </a:bodyPr>
          <a:lstStyle/>
          <a:p>
            <a:pPr algn="ctr" defTabSz="914400" eaLnBrk="0" fontAlgn="base" hangingPunct="0">
              <a:spcBef>
                <a:spcPct val="0"/>
              </a:spcBef>
              <a:spcAft>
                <a:spcPct val="0"/>
              </a:spcAft>
            </a:pPr>
            <a:r>
              <a:rPr lang="en-GB" sz="2400" dirty="0">
                <a:solidFill>
                  <a:prstClr val="white"/>
                </a:solidFill>
                <a:ea typeface="MS PGothic" panose="020B0600070205080204" pitchFamily="34" charset="-128"/>
              </a:rPr>
              <a:t>That is the difficulty with </a:t>
            </a:r>
          </a:p>
          <a:p>
            <a:pPr algn="ctr" defTabSz="914400" eaLnBrk="0" fontAlgn="base" hangingPunct="0">
              <a:spcBef>
                <a:spcPct val="0"/>
              </a:spcBef>
              <a:spcAft>
                <a:spcPct val="0"/>
              </a:spcAft>
            </a:pPr>
            <a:r>
              <a:rPr lang="en-GB" sz="2400" dirty="0">
                <a:solidFill>
                  <a:prstClr val="white"/>
                </a:solidFill>
                <a:ea typeface="MS PGothic" panose="020B0600070205080204" pitchFamily="34" charset="-128"/>
              </a:rPr>
              <a:t>electronic evidence!</a:t>
            </a:r>
          </a:p>
        </p:txBody>
      </p:sp>
    </p:spTree>
    <p:extLst>
      <p:ext uri="{BB962C8B-B14F-4D97-AF65-F5344CB8AC3E}">
        <p14:creationId xmlns:p14="http://schemas.microsoft.com/office/powerpoint/2010/main" val="42649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2731</TotalTime>
  <Words>7086</Words>
  <Application>Microsoft Office PowerPoint</Application>
  <PresentationFormat>On-screen Show (4:3)</PresentationFormat>
  <Paragraphs>394</Paragraphs>
  <Slides>44</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(heading)</vt:lpstr>
      <vt:lpstr>Georgia</vt:lpstr>
      <vt:lpstr>Helvetica</vt:lpstr>
      <vt:lpstr>Verdana</vt:lpstr>
      <vt:lpstr>Wingdings</vt:lpstr>
      <vt:lpstr>PPT_theme_v7</vt:lpstr>
      <vt:lpstr>PowerPoint Presentation</vt:lpstr>
      <vt:lpstr>PowerPoint Presentation</vt:lpstr>
      <vt:lpstr>PowerPoint Presentation</vt:lpstr>
      <vt:lpstr>PowerPoint Presentation</vt:lpstr>
      <vt:lpstr>Refresher on the electronic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evidence and trial – preparation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evidence and trial –presentation considerations</vt:lpstr>
      <vt:lpstr>PowerPoint Presentation</vt:lpstr>
      <vt:lpstr>PowerPoint Presentation</vt:lpstr>
      <vt:lpstr>PowerPoint Presentation</vt:lpstr>
      <vt:lpstr>PowerPoint Presentation</vt:lpstr>
      <vt:lpstr>PowerPoint Presentation</vt:lpstr>
      <vt:lpstr>PowerPoint Presentation</vt:lpstr>
      <vt:lpstr>Investigation case study specific considerations (BEC Exercise only)</vt:lpstr>
      <vt:lpstr>PowerPoint Presentation</vt:lpstr>
      <vt:lpstr>Case Investigation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Hortensia Pasalau</cp:lastModifiedBy>
  <cp:revision>157</cp:revision>
  <dcterms:created xsi:type="dcterms:W3CDTF">2020-10-07T11:36:01Z</dcterms:created>
  <dcterms:modified xsi:type="dcterms:W3CDTF">2024-07-10T11:54:23Z</dcterms:modified>
</cp:coreProperties>
</file>