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75"/>
  </p:notesMasterIdLst>
  <p:sldIdLst>
    <p:sldId id="587" r:id="rId3"/>
    <p:sldId id="258" r:id="rId4"/>
    <p:sldId id="316" r:id="rId5"/>
    <p:sldId id="364" r:id="rId6"/>
    <p:sldId id="306" r:id="rId7"/>
    <p:sldId id="544" r:id="rId8"/>
    <p:sldId id="545" r:id="rId9"/>
    <p:sldId id="547" r:id="rId10"/>
    <p:sldId id="548" r:id="rId11"/>
    <p:sldId id="549" r:id="rId12"/>
    <p:sldId id="573" r:id="rId13"/>
    <p:sldId id="576" r:id="rId14"/>
    <p:sldId id="550" r:id="rId15"/>
    <p:sldId id="478" r:id="rId16"/>
    <p:sldId id="459" r:id="rId17"/>
    <p:sldId id="423" r:id="rId18"/>
    <p:sldId id="460" r:id="rId19"/>
    <p:sldId id="462" r:id="rId20"/>
    <p:sldId id="463" r:id="rId21"/>
    <p:sldId id="424" r:id="rId22"/>
    <p:sldId id="461" r:id="rId23"/>
    <p:sldId id="426" r:id="rId24"/>
    <p:sldId id="464" r:id="rId25"/>
    <p:sldId id="360" r:id="rId26"/>
    <p:sldId id="467" r:id="rId27"/>
    <p:sldId id="469" r:id="rId28"/>
    <p:sldId id="470" r:id="rId29"/>
    <p:sldId id="473" r:id="rId30"/>
    <p:sldId id="475" r:id="rId31"/>
    <p:sldId id="343" r:id="rId32"/>
    <p:sldId id="481" r:id="rId33"/>
    <p:sldId id="427" r:id="rId34"/>
    <p:sldId id="472" r:id="rId35"/>
    <p:sldId id="480" r:id="rId36"/>
    <p:sldId id="428" r:id="rId37"/>
    <p:sldId id="479" r:id="rId38"/>
    <p:sldId id="344" r:id="rId39"/>
    <p:sldId id="429" r:id="rId40"/>
    <p:sldId id="484" r:id="rId41"/>
    <p:sldId id="430" r:id="rId42"/>
    <p:sldId id="485" r:id="rId43"/>
    <p:sldId id="431" r:id="rId44"/>
    <p:sldId id="486" r:id="rId45"/>
    <p:sldId id="432" r:id="rId46"/>
    <p:sldId id="487" r:id="rId47"/>
    <p:sldId id="433" r:id="rId48"/>
    <p:sldId id="488" r:id="rId49"/>
    <p:sldId id="434" r:id="rId50"/>
    <p:sldId id="489" r:id="rId51"/>
    <p:sldId id="435" r:id="rId52"/>
    <p:sldId id="490" r:id="rId53"/>
    <p:sldId id="436" r:id="rId54"/>
    <p:sldId id="492" r:id="rId55"/>
    <p:sldId id="493" r:id="rId56"/>
    <p:sldId id="491" r:id="rId57"/>
    <p:sldId id="494" r:id="rId58"/>
    <p:sldId id="437" r:id="rId59"/>
    <p:sldId id="495" r:id="rId60"/>
    <p:sldId id="496" r:id="rId61"/>
    <p:sldId id="497" r:id="rId62"/>
    <p:sldId id="551" r:id="rId63"/>
    <p:sldId id="552" r:id="rId64"/>
    <p:sldId id="553" r:id="rId65"/>
    <p:sldId id="352" r:id="rId66"/>
    <p:sldId id="376" r:id="rId67"/>
    <p:sldId id="555" r:id="rId68"/>
    <p:sldId id="419" r:id="rId69"/>
    <p:sldId id="377" r:id="rId70"/>
    <p:sldId id="378" r:id="rId71"/>
    <p:sldId id="420" r:id="rId72"/>
    <p:sldId id="567" r:id="rId73"/>
    <p:sldId id="565" r:id="rId7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415" autoAdjust="0"/>
  </p:normalViewPr>
  <p:slideViewPr>
    <p:cSldViewPr snapToGrid="0">
      <p:cViewPr varScale="1">
        <p:scale>
          <a:sx n="96" d="100"/>
          <a:sy n="96" d="100"/>
        </p:scale>
        <p:origin x="199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27F02F-F020-439A-A592-AF27BF8D08ED}" type="datetimeFigureOut">
              <a:rPr lang="en-GB" smtClean="0"/>
              <a:t>22/09/2021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6DC035-BC4B-477E-89A6-9CFE624CFC35}" type="slidenum">
              <a:rPr lang="en-GB" smtClean="0"/>
              <a:t>‹#›</a:t>
            </a:fld>
            <a:endParaRPr lang="en-GB" dirty="0"/>
          </a:p>
        </p:txBody>
      </p:sp>
    </p:spTree>
    <p:extLst>
      <p:ext uri="{BB962C8B-B14F-4D97-AF65-F5344CB8AC3E}">
        <p14:creationId xmlns:p14="http://schemas.microsoft.com/office/powerpoint/2010/main" val="166196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3" Type="http://schemas.openxmlformats.org/officeDocument/2006/relationships/hyperlink" Target="https://www.epoolice.eu/" TargetMode="External"/><Relationship Id="rId2" Type="http://schemas.openxmlformats.org/officeDocument/2006/relationships/slide" Target="../slides/slide69.xml"/><Relationship Id="rId1" Type="http://schemas.openxmlformats.org/officeDocument/2006/relationships/notesMaster" Target="../notesMasters/notesMaster1.xml"/><Relationship Id="rId4" Type="http://schemas.openxmlformats.org/officeDocument/2006/relationships/hyperlink" Target="http://mandola-project.eu/publications/" TargetMode="Externa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Added for opening of course</a:t>
            </a:r>
          </a:p>
        </p:txBody>
      </p:sp>
      <p:sp>
        <p:nvSpPr>
          <p:cNvPr id="4" name="Slide Number Placeholder 3"/>
          <p:cNvSpPr>
            <a:spLocks noGrp="1"/>
          </p:cNvSpPr>
          <p:nvPr>
            <p:ph type="sldNum" sz="quarter" idx="5"/>
          </p:nvPr>
        </p:nvSpPr>
        <p:spPr/>
        <p:txBody>
          <a:bodyPr/>
          <a:lstStyle/>
          <a:p>
            <a:pPr marL="0" marR="0" lvl="0" indent="0" algn="r" defTabSz="471145" rtl="0" eaLnBrk="1" fontAlgn="auto" latinLnBrk="0" hangingPunct="1">
              <a:lnSpc>
                <a:spcPct val="100000"/>
              </a:lnSpc>
              <a:spcBef>
                <a:spcPts val="0"/>
              </a:spcBef>
              <a:spcAft>
                <a:spcPts val="0"/>
              </a:spcAft>
              <a:buClrTx/>
              <a:buSzTx/>
              <a:buFontTx/>
              <a:buNone/>
              <a:tabLst/>
              <a:defRPr/>
            </a:pPr>
            <a:fld id="{5827260C-95DC-194B-88B2-0B241DEC43BF}"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471145"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16390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a:t>According to Article 14, the Convention will be applicable – obviously -, when the crime under investigation is one of the offences listed in the Convention. </a:t>
            </a:r>
          </a:p>
          <a:p>
            <a:pPr eaLnBrk="1" hangingPunct="1">
              <a:spcBef>
                <a:spcPct val="0"/>
              </a:spcBef>
            </a:pPr>
            <a:endParaRPr lang="en-GB" dirty="0"/>
          </a:p>
          <a:p>
            <a:pPr eaLnBrk="1" hangingPunct="1">
              <a:spcBef>
                <a:spcPct val="0"/>
              </a:spcBef>
            </a:pPr>
            <a:r>
              <a:rPr lang="en-GB" dirty="0"/>
              <a:t>However, it also includes two extremely far reaching extensions: </a:t>
            </a:r>
          </a:p>
          <a:p>
            <a:pPr marL="171450" indent="-171450" eaLnBrk="1" hangingPunct="1">
              <a:spcBef>
                <a:spcPct val="0"/>
              </a:spcBef>
              <a:buFontTx/>
              <a:buChar char="-"/>
            </a:pPr>
            <a:r>
              <a:rPr lang="en-GB" dirty="0"/>
              <a:t>First, procedural rules can be used in the investigation of any crime if it was committed by the means of a computer system; </a:t>
            </a:r>
          </a:p>
          <a:p>
            <a:pPr marL="171450" indent="-171450" eaLnBrk="1" hangingPunct="1">
              <a:spcBef>
                <a:spcPct val="0"/>
              </a:spcBef>
              <a:buFontTx/>
              <a:buChar char="-"/>
            </a:pPr>
            <a:r>
              <a:rPr lang="en-GB" dirty="0"/>
              <a:t>Second, the rules can also be applicable to the gathering of evidence in any investigation if the evidence, in the case, is stored in any kind of digital record: this means that every crime potentially falls under the procedural rules of the cybercrime convention.</a:t>
            </a:r>
          </a:p>
          <a:p>
            <a:pPr eaLnBrk="1" hangingPunct="1">
              <a:spcBef>
                <a:spcPct val="0"/>
              </a:spcBef>
            </a:pPr>
            <a:endParaRPr lang="en-GB" dirty="0"/>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11</a:t>
            </a:fld>
            <a:endParaRPr lang="en-US" dirty="0">
              <a:cs typeface="Arial" charset="0"/>
            </a:endParaRPr>
          </a:p>
        </p:txBody>
      </p:sp>
    </p:spTree>
    <p:extLst>
      <p:ext uri="{BB962C8B-B14F-4D97-AF65-F5344CB8AC3E}">
        <p14:creationId xmlns:p14="http://schemas.microsoft.com/office/powerpoint/2010/main" val="2974151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a:t>According to Article 14, the Convention will be applicable – obviously -, when the crime under investigation is one of the offences listed in the Convention. </a:t>
            </a:r>
          </a:p>
          <a:p>
            <a:pPr eaLnBrk="1" hangingPunct="1">
              <a:spcBef>
                <a:spcPct val="0"/>
              </a:spcBef>
            </a:pPr>
            <a:endParaRPr lang="en-GB" dirty="0"/>
          </a:p>
          <a:p>
            <a:pPr eaLnBrk="1" hangingPunct="1">
              <a:spcBef>
                <a:spcPct val="0"/>
              </a:spcBef>
            </a:pPr>
            <a:r>
              <a:rPr lang="en-GB" dirty="0"/>
              <a:t>However, it also includes two extremely far reaching extensions: </a:t>
            </a:r>
          </a:p>
          <a:p>
            <a:pPr marL="171450" indent="-171450" eaLnBrk="1" hangingPunct="1">
              <a:spcBef>
                <a:spcPct val="0"/>
              </a:spcBef>
              <a:buFontTx/>
              <a:buChar char="-"/>
            </a:pPr>
            <a:r>
              <a:rPr lang="en-GB" dirty="0"/>
              <a:t>First, procedural rules can be used in the investigation of any crime if it was committed by the means of a computer system; </a:t>
            </a:r>
          </a:p>
          <a:p>
            <a:pPr marL="171450" indent="-171450" eaLnBrk="1" hangingPunct="1">
              <a:spcBef>
                <a:spcPct val="0"/>
              </a:spcBef>
              <a:buFontTx/>
              <a:buChar char="-"/>
            </a:pPr>
            <a:r>
              <a:rPr lang="en-GB" dirty="0"/>
              <a:t>Second, the rules can also be applicable to the gathering of evidence in any investigation if the evidence, in the case, is stored in any kind of digital record: this means that every crime potentially falls under the procedural rules of the cybercrime convention.</a:t>
            </a:r>
          </a:p>
          <a:p>
            <a:pPr eaLnBrk="1" hangingPunct="1">
              <a:spcBef>
                <a:spcPct val="0"/>
              </a:spcBef>
            </a:pPr>
            <a:endParaRPr lang="en-GB" dirty="0"/>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12</a:t>
            </a:fld>
            <a:endParaRPr lang="en-US" dirty="0">
              <a:cs typeface="Arial" charset="0"/>
            </a:endParaRPr>
          </a:p>
        </p:txBody>
      </p:sp>
    </p:spTree>
    <p:extLst>
      <p:ext uri="{BB962C8B-B14F-4D97-AF65-F5344CB8AC3E}">
        <p14:creationId xmlns:p14="http://schemas.microsoft.com/office/powerpoint/2010/main" val="2744608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zervirano mjesto slike slajd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Rezervirano mjesto bilježaka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0000" lnSpcReduction="20000"/>
          </a:bodyPr>
          <a:lstStyle/>
          <a:p>
            <a:pPr eaLnBrk="1" fontAlgn="auto" hangingPunct="1">
              <a:spcBef>
                <a:spcPts val="0"/>
              </a:spcBef>
              <a:spcAft>
                <a:spcPts val="0"/>
              </a:spcAft>
              <a:defRPr/>
            </a:pPr>
            <a:r>
              <a:rPr lang="en-GB" dirty="0"/>
              <a:t>Articles 16 and 17 describe </a:t>
            </a:r>
            <a:r>
              <a:rPr lang="en-US" dirty="0"/>
              <a:t>expeditious </a:t>
            </a:r>
            <a:r>
              <a:rPr lang="en-GB" dirty="0"/>
              <a:t>preservation of computer data and </a:t>
            </a:r>
            <a:r>
              <a:rPr lang="en-US" dirty="0"/>
              <a:t>expeditious </a:t>
            </a:r>
            <a:r>
              <a:rPr lang="en-GB" dirty="0"/>
              <a:t>preservation and disclosure of computer data. Both of the provisions are very innovative and extremely significant. </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a:t>Traditional pieces of evidence will stay on the crime scene, eventually, for a long period of time, but digital data – electronic evidence -, is very volatile and may disappear very quickly : once lost or destroyed, it will be difficult to recover. </a:t>
            </a:r>
          </a:p>
          <a:p>
            <a:pPr eaLnBrk="1" fontAlgn="auto" hangingPunct="1">
              <a:spcBef>
                <a:spcPts val="0"/>
              </a:spcBef>
              <a:spcAft>
                <a:spcPts val="0"/>
              </a:spcAft>
              <a:defRPr/>
            </a:pPr>
            <a:endParaRPr lang="en-GB" i="1" dirty="0"/>
          </a:p>
          <a:p>
            <a:pPr eaLnBrk="1" fontAlgn="auto" hangingPunct="1">
              <a:spcBef>
                <a:spcPts val="0"/>
              </a:spcBef>
              <a:spcAft>
                <a:spcPts val="0"/>
              </a:spcAft>
              <a:defRPr/>
            </a:pPr>
            <a:r>
              <a:rPr lang="en-GB" i="0" dirty="0"/>
              <a:t>Traffic data, for example, is very</a:t>
            </a:r>
            <a:r>
              <a:rPr lang="en-US" i="0" dirty="0"/>
              <a:t> helpful to identify the perpetrator of a crime. But this type of information is not systematically available.</a:t>
            </a:r>
            <a:r>
              <a:rPr lang="en-US" i="0" baseline="0" dirty="0"/>
              <a:t> T</a:t>
            </a:r>
            <a:r>
              <a:rPr lang="en-US" i="0" dirty="0"/>
              <a:t>herefore, ensuring</a:t>
            </a:r>
            <a:r>
              <a:rPr lang="en-US" i="0" baseline="0" dirty="0"/>
              <a:t> its preservation implies the existence of </a:t>
            </a:r>
            <a:r>
              <a:rPr lang="en-GB" i="0" dirty="0"/>
              <a:t>a legal instrument allowing law enforcement agents to order the preservation of such volatile information and to communicate it to other services.</a:t>
            </a:r>
            <a:endParaRPr lang="en-US" i="0" dirty="0"/>
          </a:p>
          <a:p>
            <a:pPr eaLnBrk="1" fontAlgn="auto" hangingPunct="1">
              <a:spcBef>
                <a:spcPts val="0"/>
              </a:spcBef>
              <a:spcAft>
                <a:spcPts val="0"/>
              </a:spcAft>
              <a:defRPr/>
            </a:pPr>
            <a:endParaRPr lang="en-US" i="1" dirty="0"/>
          </a:p>
          <a:p>
            <a:pPr eaLnBrk="1" fontAlgn="auto" hangingPunct="1">
              <a:spcBef>
                <a:spcPts val="0"/>
              </a:spcBef>
              <a:spcAft>
                <a:spcPts val="0"/>
              </a:spcAft>
              <a:defRPr/>
            </a:pPr>
            <a:r>
              <a:rPr lang="en-US" i="1" dirty="0"/>
              <a:t>  Some countries implemented data retention legislation. Outside Europe, most counties did not yet implement such legislation. </a:t>
            </a:r>
            <a:r>
              <a:rPr lang="en-US" b="0" i="1" u="none" dirty="0">
                <a:solidFill>
                  <a:srgbClr val="FF0000"/>
                </a:solidFill>
              </a:rPr>
              <a:t>Inside the European Union, some data</a:t>
            </a:r>
            <a:r>
              <a:rPr lang="en-US" b="0" i="1" u="none" baseline="0" dirty="0">
                <a:solidFill>
                  <a:srgbClr val="FF0000"/>
                </a:solidFill>
              </a:rPr>
              <a:t> retention national legislations have been declared contrary to the local constitution because of a lack of appropriate safeguards (for ex. in Germany and in Slovenia), and the EU </a:t>
            </a:r>
            <a:r>
              <a:rPr lang="en-US" b="0" i="1" u="none" dirty="0">
                <a:solidFill>
                  <a:srgbClr val="FF0000"/>
                </a:solidFill>
              </a:rPr>
              <a:t>data retention directive itself has been ruled disproportionate by the European Court of Justice (due to a too large scope and a lack of safeguards) and therefore contrary to the EU</a:t>
            </a:r>
            <a:r>
              <a:rPr lang="en-US" b="0" i="1" u="none" baseline="0" dirty="0">
                <a:solidFill>
                  <a:srgbClr val="FF0000"/>
                </a:solidFill>
              </a:rPr>
              <a:t> Charter of Fundamental Rights and the European Convention on Human Rights </a:t>
            </a:r>
            <a:r>
              <a:rPr lang="en-US" b="0" i="1" u="none" dirty="0">
                <a:solidFill>
                  <a:srgbClr val="FF0000"/>
                </a:solidFill>
              </a:rPr>
              <a:t>(</a:t>
            </a:r>
            <a:r>
              <a:rPr lang="en-GB" sz="1200" b="0" i="1" u="none" kern="1200" dirty="0">
                <a:solidFill>
                  <a:srgbClr val="FF0000"/>
                </a:solidFill>
                <a:effectLst/>
                <a:latin typeface="+mn-lt"/>
                <a:ea typeface="+mn-ea"/>
                <a:cs typeface="+mn-cs"/>
              </a:rPr>
              <a:t>Judgment of the Court, 8 April 2014, joined cases C-293/12 and C-594/12,</a:t>
            </a:r>
            <a:r>
              <a:rPr lang="en-GB" sz="1200" b="0" i="1" u="none" kern="1200" baseline="0" dirty="0">
                <a:solidFill>
                  <a:srgbClr val="FF0000"/>
                </a:solidFill>
                <a:effectLst/>
                <a:latin typeface="+mn-lt"/>
                <a:ea typeface="+mn-ea"/>
                <a:cs typeface="+mn-cs"/>
              </a:rPr>
              <a:t> c</a:t>
            </a:r>
            <a:r>
              <a:rPr lang="en-GB" sz="1200" b="0" i="1" u="none" kern="1200" dirty="0">
                <a:solidFill>
                  <a:srgbClr val="FF0000"/>
                </a:solidFill>
                <a:effectLst/>
                <a:latin typeface="+mn-lt"/>
                <a:ea typeface="+mn-ea"/>
                <a:cs typeface="+mn-cs"/>
              </a:rPr>
              <a:t>ase "Digital Rights Ireland Ltd“</a:t>
            </a:r>
            <a:r>
              <a:rPr lang="en-US" b="0" i="1" u="none" dirty="0">
                <a:solidFill>
                  <a:srgbClr val="FF0000"/>
                </a:solidFill>
              </a:rPr>
              <a:t>). This</a:t>
            </a:r>
            <a:r>
              <a:rPr lang="en-US" b="0" i="1" u="none" baseline="0" dirty="0">
                <a:solidFill>
                  <a:srgbClr val="FF0000"/>
                </a:solidFill>
              </a:rPr>
              <a:t> situation provides a first overview of the importance of Article 15 of the Budapest Convention on conditions and safeguards, which will be considered in Part II</a:t>
            </a:r>
            <a:r>
              <a:rPr lang="en-US" b="0" i="1" u="none" dirty="0">
                <a:solidFill>
                  <a:srgbClr val="FF0000"/>
                </a:solidFill>
              </a:rPr>
              <a:t>. </a:t>
            </a:r>
          </a:p>
          <a:p>
            <a:pPr eaLnBrk="1" fontAlgn="auto" hangingPunct="1">
              <a:spcBef>
                <a:spcPts val="0"/>
              </a:spcBef>
              <a:spcAft>
                <a:spcPts val="0"/>
              </a:spcAft>
              <a:defRPr/>
            </a:pPr>
            <a:endParaRPr lang="en-GB" dirty="0"/>
          </a:p>
          <a:p>
            <a:pPr marL="0" marR="0" indent="0" algn="l" defTabSz="457200" rtl="0" eaLnBrk="1" fontAlgn="auto" latinLnBrk="0" hangingPunct="1">
              <a:lnSpc>
                <a:spcPct val="100000"/>
              </a:lnSpc>
              <a:spcBef>
                <a:spcPts val="0"/>
              </a:spcBef>
              <a:spcAft>
                <a:spcPts val="0"/>
              </a:spcAft>
              <a:buClrTx/>
              <a:buSzTx/>
              <a:buFontTx/>
              <a:buNone/>
              <a:tabLst/>
              <a:defRPr/>
            </a:pPr>
            <a:r>
              <a:rPr lang="en-GB" dirty="0"/>
              <a:t>The Budapest Convention </a:t>
            </a:r>
            <a:r>
              <a:rPr lang="en-GB" sz="1200" kern="1200" dirty="0">
                <a:solidFill>
                  <a:schemeClr val="tx1"/>
                </a:solidFill>
                <a:effectLst/>
                <a:latin typeface="+mn-lt"/>
                <a:ea typeface="+mn-ea"/>
                <a:cs typeface="+mn-cs"/>
              </a:rPr>
              <a:t>does not have a data retention provision. Articles 16 and 17 refer to specific data needed in a specific investigation or proceeding. The do not apply</a:t>
            </a:r>
            <a:r>
              <a:rPr lang="en-GB" sz="1200" kern="1200" baseline="0" dirty="0">
                <a:solidFill>
                  <a:schemeClr val="tx1"/>
                </a:solidFill>
                <a:effectLst/>
                <a:latin typeface="+mn-lt"/>
                <a:ea typeface="+mn-ea"/>
                <a:cs typeface="+mn-cs"/>
              </a:rPr>
              <a:t> to the real-time collection and retention of future traffic data or real-time access to content data.</a:t>
            </a:r>
            <a:r>
              <a:rPr lang="en-GB" sz="1200" kern="1200" dirty="0">
                <a:solidFill>
                  <a:schemeClr val="tx1"/>
                </a:solidFill>
                <a:effectLst/>
                <a:latin typeface="+mn-lt"/>
                <a:ea typeface="+mn-ea"/>
                <a:cs typeface="+mn-cs"/>
              </a:rPr>
              <a:t> These articles organise </a:t>
            </a:r>
            <a:r>
              <a:rPr lang="en-GB" dirty="0"/>
              <a:t>“expedited preservation” as an immediate provisional measure to keep evidence and give time to obtain judicial orders for the seizure or disclosure of the data. Article 16 relates to traffic data and content data. Article 17 relates more specifically to traffic data. </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a:p>
            <a:pPr marL="0" marR="0" indent="0" algn="l" defTabSz="457200" rtl="0" eaLnBrk="1" fontAlgn="auto" latinLnBrk="0" hangingPunct="1">
              <a:lnSpc>
                <a:spcPct val="100000"/>
              </a:lnSpc>
              <a:spcBef>
                <a:spcPts val="0"/>
              </a:spcBef>
              <a:spcAft>
                <a:spcPts val="0"/>
              </a:spcAft>
              <a:buClrTx/>
              <a:buSzTx/>
              <a:buFontTx/>
              <a:buNone/>
              <a:tabLst/>
              <a:defRPr/>
            </a:pPr>
            <a:r>
              <a:rPr lang="en-GB" dirty="0"/>
              <a:t>Notes</a:t>
            </a:r>
            <a:r>
              <a:rPr lang="en-GB" baseline="0" dirty="0"/>
              <a:t>: </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en-GB" baseline="0" dirty="0"/>
              <a:t>T</a:t>
            </a:r>
            <a:r>
              <a:rPr lang="en-GB" dirty="0"/>
              <a:t>he distinction</a:t>
            </a:r>
            <a:r>
              <a:rPr lang="en-GB" baseline="0" dirty="0"/>
              <a:t> between traffic data and content data is justified by the fact that content data are more sensitive;</a:t>
            </a:r>
          </a:p>
          <a:p>
            <a:pPr marL="171450" marR="0" indent="-171450" algn="l" defTabSz="457200" rtl="0" eaLnBrk="1" fontAlgn="auto" latinLnBrk="0" hangingPunct="1">
              <a:lnSpc>
                <a:spcPct val="100000"/>
              </a:lnSpc>
              <a:spcBef>
                <a:spcPts val="0"/>
              </a:spcBef>
              <a:spcAft>
                <a:spcPts val="0"/>
              </a:spcAft>
              <a:buClrTx/>
              <a:buSzTx/>
              <a:buFontTx/>
              <a:buChar char="-"/>
              <a:tabLst/>
              <a:defRPr/>
            </a:pPr>
            <a:r>
              <a:rPr lang="en-GB" baseline="0" dirty="0"/>
              <a:t>P</a:t>
            </a:r>
            <a:r>
              <a:rPr lang="en-GB" dirty="0"/>
              <a:t>arties of the Convention can go further than the minimum levels described here.</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39620" name="Rezervirano mjesto broja slajd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42950" indent="-285750">
              <a:spcBef>
                <a:spcPct val="30000"/>
              </a:spcBef>
              <a:defRPr sz="1200">
                <a:solidFill>
                  <a:schemeClr val="tx1"/>
                </a:solidFill>
                <a:latin typeface="Calibri" pitchFamily="34" charset="0"/>
                <a:ea typeface="MS PGothic" pitchFamily="34" charset="-128"/>
              </a:defRPr>
            </a:lvl2pPr>
            <a:lvl3pPr marL="1143000" indent="-228600">
              <a:spcBef>
                <a:spcPct val="30000"/>
              </a:spcBef>
              <a:defRPr sz="1200">
                <a:solidFill>
                  <a:schemeClr val="tx1"/>
                </a:solidFill>
                <a:latin typeface="Calibri" pitchFamily="34" charset="0"/>
                <a:ea typeface="MS PGothic" pitchFamily="34" charset="-128"/>
              </a:defRPr>
            </a:lvl3pPr>
            <a:lvl4pPr marL="1600200" indent="-228600">
              <a:spcBef>
                <a:spcPct val="30000"/>
              </a:spcBef>
              <a:defRPr sz="1200">
                <a:solidFill>
                  <a:schemeClr val="tx1"/>
                </a:solidFill>
                <a:latin typeface="Calibri" pitchFamily="34" charset="0"/>
                <a:ea typeface="MS PGothic" pitchFamily="34" charset="-128"/>
              </a:defRPr>
            </a:lvl4pPr>
            <a:lvl5pPr marL="2057400" indent="-22860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a:spcBef>
                <a:spcPct val="0"/>
              </a:spcBef>
            </a:pPr>
            <a:fld id="{95DF85FF-EEC7-419B-981B-AF66FDD8CC38}" type="slidenum">
              <a:rPr lang="en-US" altLang="en-US" smtClean="0">
                <a:cs typeface="Arial" charset="0"/>
              </a:rPr>
              <a:pPr>
                <a:spcBef>
                  <a:spcPct val="0"/>
                </a:spcBef>
              </a:pPr>
              <a:t>13</a:t>
            </a:fld>
            <a:endParaRPr lang="en-US" altLang="en-US" dirty="0">
              <a:cs typeface="Arial" charset="0"/>
            </a:endParaRPr>
          </a:p>
        </p:txBody>
      </p:sp>
    </p:spTree>
    <p:extLst>
      <p:ext uri="{BB962C8B-B14F-4D97-AF65-F5344CB8AC3E}">
        <p14:creationId xmlns:p14="http://schemas.microsoft.com/office/powerpoint/2010/main" val="2215606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dirty="0"/>
              <a:t>Moreover,</a:t>
            </a:r>
            <a:r>
              <a:rPr lang="en-GB" baseline="0" dirty="0"/>
              <a:t> A</a:t>
            </a:r>
            <a:r>
              <a:rPr lang="en-GB" dirty="0"/>
              <a:t>rticle 16 ensures the preservation of the integrity of evidence. A time limit is indicated,</a:t>
            </a:r>
            <a:r>
              <a:rPr lang="en-GB" baseline="0" dirty="0"/>
              <a:t> since this is a very important safeguard to be implemented among the other “conditions and safeguards” to be considered according to Article 15 (these aspects will be studied in part II of the current lesson).</a:t>
            </a:r>
            <a:r>
              <a:rPr lang="en-GB" dirty="0"/>
              <a:t> </a:t>
            </a:r>
            <a:r>
              <a:rPr lang="en-US" dirty="0"/>
              <a:t>This slide displays the full text of Article 16,</a:t>
            </a:r>
            <a:r>
              <a:rPr lang="en-US" baseline="0" dirty="0"/>
              <a:t> </a:t>
            </a:r>
            <a:r>
              <a:rPr lang="en-US" u="none" baseline="0" dirty="0">
                <a:solidFill>
                  <a:srgbClr val="FF0000"/>
                </a:solidFill>
              </a:rPr>
              <a:t>§2.</a:t>
            </a:r>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14</a:t>
            </a:fld>
            <a:endParaRPr lang="en-US" dirty="0"/>
          </a:p>
        </p:txBody>
      </p:sp>
    </p:spTree>
    <p:extLst>
      <p:ext uri="{BB962C8B-B14F-4D97-AF65-F5344CB8AC3E}">
        <p14:creationId xmlns:p14="http://schemas.microsoft.com/office/powerpoint/2010/main" val="2028986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lists</a:t>
            </a:r>
            <a:r>
              <a:rPr lang="en-US" baseline="0" dirty="0"/>
              <a:t> the possible mediums through which the expedited preservation of stored computer data may be exercised. The Budapest Convention is flexible and enables parties to specify in their domestic legislation the means through which the power to expeditiously preserve stored computer data is to be exercised.</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15</a:t>
            </a:fld>
            <a:endParaRPr lang="en-US" dirty="0"/>
          </a:p>
        </p:txBody>
      </p:sp>
    </p:spTree>
    <p:extLst>
      <p:ext uri="{BB962C8B-B14F-4D97-AF65-F5344CB8AC3E}">
        <p14:creationId xmlns:p14="http://schemas.microsoft.com/office/powerpoint/2010/main" val="250355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§1. Explanation of this element is provided on the next slide.</a:t>
            </a:r>
            <a:endParaRPr lang="en-US" dirty="0"/>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16</a:t>
            </a:fld>
            <a:endParaRPr lang="en-US" dirty="0"/>
          </a:p>
        </p:txBody>
      </p:sp>
    </p:spTree>
    <p:extLst>
      <p:ext uri="{BB962C8B-B14F-4D97-AF65-F5344CB8AC3E}">
        <p14:creationId xmlns:p14="http://schemas.microsoft.com/office/powerpoint/2010/main" val="13666885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Expeditious preservation is one of the key procedural powers</a:t>
            </a:r>
            <a:r>
              <a:rPr lang="en-US" baseline="0" dirty="0"/>
              <a:t> in matters related to electronic evidence. Given the volatility of computer data and the ease with which it may be deleted, modified or altered, and given the fact that many service providers and persons do not retain for long periods of time computer data, it is necessary that there be a procedural power to ensure expeditious preservation.  The use of this power protects against deleting, altering, modifying or otherwise changing the condition or quality of computer data.</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17</a:t>
            </a:fld>
            <a:endParaRPr lang="en-US" dirty="0"/>
          </a:p>
        </p:txBody>
      </p:sp>
    </p:spTree>
    <p:extLst>
      <p:ext uri="{BB962C8B-B14F-4D97-AF65-F5344CB8AC3E}">
        <p14:creationId xmlns:p14="http://schemas.microsoft.com/office/powerpoint/2010/main" val="711874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§1. Explanation of this element is provided on the next slide.</a:t>
            </a:r>
            <a:endParaRPr lang="en-US" dirty="0"/>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18</a:t>
            </a:fld>
            <a:endParaRPr lang="en-US" dirty="0"/>
          </a:p>
        </p:txBody>
      </p:sp>
    </p:spTree>
    <p:extLst>
      <p:ext uri="{BB962C8B-B14F-4D97-AF65-F5344CB8AC3E}">
        <p14:creationId xmlns:p14="http://schemas.microsoft.com/office/powerpoint/2010/main" val="1535095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power to order or similarly</a:t>
            </a:r>
            <a:r>
              <a:rPr lang="en-US" baseline="0" dirty="0"/>
              <a:t> obtain </a:t>
            </a:r>
            <a:r>
              <a:rPr lang="en-US" dirty="0"/>
              <a:t>expeditious preservation of data is not equivalent to</a:t>
            </a:r>
            <a:r>
              <a:rPr lang="en-US" baseline="0" dirty="0"/>
              <a:t> the concept of data retention, and thus it is necessary that the competent authority that orders or similarly obtains expeditious preservation of stored computer data be allowed to do the same with respect to only specified data, and not generally impose an obligation for persons to retain unspecified data.</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19</a:t>
            </a:fld>
            <a:endParaRPr lang="en-US" dirty="0"/>
          </a:p>
        </p:txBody>
      </p:sp>
    </p:spTree>
    <p:extLst>
      <p:ext uri="{BB962C8B-B14F-4D97-AF65-F5344CB8AC3E}">
        <p14:creationId xmlns:p14="http://schemas.microsoft.com/office/powerpoint/2010/main" val="1320022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§1. Explanation of this element is provided on the next slide.</a:t>
            </a:r>
            <a:endParaRPr lang="en-US" dirty="0"/>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20</a:t>
            </a:fld>
            <a:endParaRPr lang="en-US" dirty="0"/>
          </a:p>
        </p:txBody>
      </p:sp>
    </p:spTree>
    <p:extLst>
      <p:ext uri="{BB962C8B-B14F-4D97-AF65-F5344CB8AC3E}">
        <p14:creationId xmlns:p14="http://schemas.microsoft.com/office/powerpoint/2010/main" val="416984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r>
              <a:rPr lang="en-US" sz="1400" b="1"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Objectives:</a:t>
            </a:r>
            <a:endPar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The objective of this session is to provide all the necessary information and background to judges and prosecutors to enable them to effectively use the procedural provisions in the local legislation to prosecute and adjudicate cases of cybercrime. By the end of the session the participants will be able to identify and explain :</a:t>
            </a:r>
          </a:p>
          <a:p>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 the procedural provisions of the Budapest Convention,</a:t>
            </a:r>
          </a:p>
          <a:p>
            <a:pPr marL="0" marR="0" indent="0" algn="l" defTabSz="457200" rtl="0" eaLnBrk="0" fontAlgn="base" latinLnBrk="0" hangingPunct="0">
              <a:lnSpc>
                <a:spcPct val="100000"/>
              </a:lnSpc>
              <a:spcBef>
                <a:spcPct val="30000"/>
              </a:spcBef>
              <a:spcAft>
                <a:spcPct val="0"/>
              </a:spcAft>
              <a:buClrTx/>
              <a:buSzTx/>
              <a:buFontTx/>
              <a:buNone/>
              <a:tabLst/>
              <a:defRPr/>
            </a:pPr>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 </a:t>
            </a:r>
            <a:r>
              <a:rPr lang="en-US" sz="1400" noProof="0" dirty="0">
                <a:latin typeface="Verdana" panose="020B0604030504040204" pitchFamily="34" charset="0"/>
                <a:ea typeface="Verdana" panose="020B0604030504040204" pitchFamily="34" charset="0"/>
                <a:cs typeface="Verdana" panose="020B0604030504040204" pitchFamily="34" charset="0"/>
              </a:rPr>
              <a:t>the importance of conditions and safeguards and have an idea of the way they can be determined.</a:t>
            </a:r>
            <a:endPar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endPar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More precisely, delegate will be able to identify and explain the provisions in the Budapest Convention pertaining to:</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--The scope of the procedural rules </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--Expedited preservation and disclosure of computer data</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--Production orders</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--Search and seizure</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--Real-time Collection of Traffic Data</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--Interception of content data</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--Conditions and safeguards.</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5FE1D5-F471-4C03-BE67-DC8136D58668}" type="slidenum">
              <a:rPr lang="en-GB">
                <a:cs typeface="Arial" charset="0"/>
              </a:rPr>
              <a:pPr fontAlgn="base">
                <a:spcBef>
                  <a:spcPct val="0"/>
                </a:spcBef>
                <a:spcAft>
                  <a:spcPct val="0"/>
                </a:spcAft>
                <a:defRPr/>
              </a:pPr>
              <a:t>2</a:t>
            </a:fld>
            <a:endParaRPr lang="en-GB" dirty="0">
              <a:cs typeface="Arial" charset="0"/>
            </a:endParaRPr>
          </a:p>
        </p:txBody>
      </p:sp>
    </p:spTree>
    <p:extLst>
      <p:ext uri="{BB962C8B-B14F-4D97-AF65-F5344CB8AC3E}">
        <p14:creationId xmlns:p14="http://schemas.microsoft.com/office/powerpoint/2010/main" val="15385507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procedural power cannot be used to obligate any person to preserve data that does not already exist; or has not been stored by means of a computer system.  This again distinguishes from the obligation to retain data, which may apply to data that does not exist.</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21</a:t>
            </a:fld>
            <a:endParaRPr lang="en-US" dirty="0"/>
          </a:p>
        </p:txBody>
      </p:sp>
    </p:spTree>
    <p:extLst>
      <p:ext uri="{BB962C8B-B14F-4D97-AF65-F5344CB8AC3E}">
        <p14:creationId xmlns:p14="http://schemas.microsoft.com/office/powerpoint/2010/main" val="361691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§1. Explanation of this element is provided on the next slide.</a:t>
            </a:r>
            <a:endParaRPr lang="en-US"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22</a:t>
            </a:fld>
            <a:endParaRPr lang="en-US" dirty="0"/>
          </a:p>
        </p:txBody>
      </p:sp>
    </p:spTree>
    <p:extLst>
      <p:ext uri="{BB962C8B-B14F-4D97-AF65-F5344CB8AC3E}">
        <p14:creationId xmlns:p14="http://schemas.microsoft.com/office/powerpoint/2010/main" val="39181227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jurisdictions, </a:t>
            </a:r>
            <a:r>
              <a:rPr lang="en-US" baseline="0" dirty="0"/>
              <a:t>law enforcement officials are required to satisfy competent authorities that the stored computer data with respect to which expeditious preservation is being sought is vulnerable to loss or modification. This includes both vulnerability to intended loss/modification of computer data, and unintended loss/modification as a result of insecure storage of computer data.</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23</a:t>
            </a:fld>
            <a:endParaRPr lang="en-US" dirty="0"/>
          </a:p>
        </p:txBody>
      </p:sp>
    </p:spTree>
    <p:extLst>
      <p:ext uri="{BB962C8B-B14F-4D97-AF65-F5344CB8AC3E}">
        <p14:creationId xmlns:p14="http://schemas.microsoft.com/office/powerpoint/2010/main" val="2422658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§2. Explanation of this element is provided on the next slide.</a:t>
            </a:r>
            <a:endParaRPr lang="en-US" dirty="0"/>
          </a:p>
          <a:p>
            <a:endParaRPr lang="en-US"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24</a:t>
            </a:fld>
            <a:endParaRPr lang="en-US" dirty="0"/>
          </a:p>
        </p:txBody>
      </p:sp>
    </p:spTree>
    <p:extLst>
      <p:ext uri="{BB962C8B-B14F-4D97-AF65-F5344CB8AC3E}">
        <p14:creationId xmlns:p14="http://schemas.microsoft.com/office/powerpoint/2010/main" val="27799139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a:t>The</a:t>
            </a:r>
            <a:r>
              <a:rPr lang="en-GB" baseline="0" dirty="0"/>
              <a:t> competent authority may only order a person to preserve stored computer data where such specified computer data is in either the possession or the control of such person. This slide distinguishes between possession (i.e. physical possession) and control (i.e. free control over the data, even if it may not be in their physical possession). </a:t>
            </a:r>
            <a:endParaRPr lang="en-GB"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25</a:t>
            </a:fld>
            <a:endParaRPr lang="en-US" dirty="0"/>
          </a:p>
        </p:txBody>
      </p:sp>
    </p:spTree>
    <p:extLst>
      <p:ext uri="{BB962C8B-B14F-4D97-AF65-F5344CB8AC3E}">
        <p14:creationId xmlns:p14="http://schemas.microsoft.com/office/powerpoint/2010/main" val="29794870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§2. Explanation of this element is provided on the next slide.</a:t>
            </a:r>
            <a:endParaRPr lang="en-US" dirty="0"/>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26</a:t>
            </a:fld>
            <a:endParaRPr lang="en-US" dirty="0"/>
          </a:p>
        </p:txBody>
      </p:sp>
    </p:spTree>
    <p:extLst>
      <p:ext uri="{BB962C8B-B14F-4D97-AF65-F5344CB8AC3E}">
        <p14:creationId xmlns:p14="http://schemas.microsoft.com/office/powerpoint/2010/main" val="30809662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It is important to recognize</a:t>
            </a:r>
            <a:r>
              <a:rPr lang="en-US" baseline="0" dirty="0"/>
              <a:t> that preservation is a temporary power; and does not enable law enforcement officials to order persons to preserve data indefinitely. It is merely a temporary measure that aims not to frustrate exercise of other procedural powers, namely the production of computer data or search and seizure of computer data. The Budapest Convention requires that Parties provide a maximum period of 90 days for which preservation can be ordered, while the specific period for a particular case must be specified in the order for preservation.</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27</a:t>
            </a:fld>
            <a:endParaRPr lang="en-US" dirty="0"/>
          </a:p>
        </p:txBody>
      </p:sp>
    </p:spTree>
    <p:extLst>
      <p:ext uri="{BB962C8B-B14F-4D97-AF65-F5344CB8AC3E}">
        <p14:creationId xmlns:p14="http://schemas.microsoft.com/office/powerpoint/2010/main" val="2569077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16, </a:t>
            </a:r>
            <a:r>
              <a:rPr lang="en-US" u="none" baseline="0" dirty="0">
                <a:solidFill>
                  <a:srgbClr val="FF0000"/>
                </a:solidFill>
              </a:rPr>
              <a:t>§3. Explanation of this element is provided on the next slide.</a:t>
            </a:r>
            <a:endParaRPr lang="en-US" dirty="0"/>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28</a:t>
            </a:fld>
            <a:endParaRPr lang="en-US" dirty="0"/>
          </a:p>
        </p:txBody>
      </p:sp>
    </p:spTree>
    <p:extLst>
      <p:ext uri="{BB962C8B-B14F-4D97-AF65-F5344CB8AC3E}">
        <p14:creationId xmlns:p14="http://schemas.microsoft.com/office/powerpoint/2010/main" val="26478763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a:t>
            </a:r>
            <a:r>
              <a:rPr lang="en-US" baseline="0" dirty="0"/>
              <a:t> is vital that the undertaking of preservation measures is kept confidential by the subject of the production order, or else the measure may be frustrated. </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29</a:t>
            </a:fld>
            <a:endParaRPr lang="en-US" dirty="0"/>
          </a:p>
        </p:txBody>
      </p:sp>
    </p:spTree>
    <p:extLst>
      <p:ext uri="{BB962C8B-B14F-4D97-AF65-F5344CB8AC3E}">
        <p14:creationId xmlns:p14="http://schemas.microsoft.com/office/powerpoint/2010/main" val="19734190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 the full text of Article 17,</a:t>
            </a:r>
            <a:r>
              <a:rPr lang="en-US" baseline="0" dirty="0"/>
              <a:t> </a:t>
            </a:r>
            <a:r>
              <a:rPr lang="en-US" u="none" baseline="0" dirty="0">
                <a:solidFill>
                  <a:srgbClr val="FF0000"/>
                </a:solidFill>
              </a:rPr>
              <a:t>§1.</a:t>
            </a:r>
            <a:endParaRPr lang="en-GB" sz="1200" kern="120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mn-ea"/>
                <a:cs typeface="+mn-cs"/>
              </a:rPr>
              <a:t>Article</a:t>
            </a:r>
            <a:r>
              <a:rPr lang="en-GB" sz="1200" kern="1200" baseline="0" dirty="0">
                <a:solidFill>
                  <a:schemeClr val="tx1"/>
                </a:solidFill>
                <a:effectLst/>
                <a:latin typeface="+mn-lt"/>
                <a:ea typeface="+mn-ea"/>
                <a:cs typeface="+mn-cs"/>
              </a:rPr>
              <a:t> 17 is more specific to traffic data. It organises the possibility for </a:t>
            </a:r>
            <a:r>
              <a:rPr lang="en-GB" sz="1200" kern="1200" dirty="0">
                <a:solidFill>
                  <a:schemeClr val="tx1"/>
                </a:solidFill>
                <a:effectLst/>
                <a:latin typeface="+mn-lt"/>
                <a:ea typeface="+mn-ea"/>
                <a:cs typeface="+mn-cs"/>
              </a:rPr>
              <a:t>law enforcement to order any provider along the path of a communication to preserve the data wanted, since communication on the Internet may not only involve one but several service providers. </a:t>
            </a:r>
          </a:p>
          <a:p>
            <a:pPr marL="0" marR="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mn-lt"/>
                <a:ea typeface="+mn-ea"/>
                <a:cs typeface="+mn-cs"/>
              </a:rPr>
              <a:t>More precisely, Article</a:t>
            </a:r>
            <a:r>
              <a:rPr lang="en-GB" sz="1200" kern="1200" baseline="0" dirty="0">
                <a:solidFill>
                  <a:schemeClr val="tx1"/>
                </a:solidFill>
                <a:effectLst/>
                <a:latin typeface="+mn-lt"/>
                <a:ea typeface="+mn-ea"/>
                <a:cs typeface="+mn-cs"/>
              </a:rPr>
              <a:t> 17 </a:t>
            </a:r>
            <a:r>
              <a:rPr lang="en-GB" sz="1200" dirty="0"/>
              <a:t>enables the disclosure to the requesting</a:t>
            </a:r>
            <a:r>
              <a:rPr lang="en-GB" sz="1200" baseline="0" dirty="0"/>
              <a:t> authorised Party of a </a:t>
            </a:r>
            <a:r>
              <a:rPr lang="en-GB" sz="1200" kern="1200" dirty="0">
                <a:solidFill>
                  <a:schemeClr val="tx1"/>
                </a:solidFill>
                <a:effectLst/>
                <a:latin typeface="+mn-lt"/>
                <a:ea typeface="+mn-ea"/>
                <a:cs typeface="+mn-cs"/>
              </a:rPr>
              <a:t>sufficient amount of traffic data to determine the path of the communication (§ b), and e</a:t>
            </a:r>
            <a:r>
              <a:rPr lang="en-GB" sz="1200" kern="1200" baseline="0" dirty="0">
                <a:solidFill>
                  <a:schemeClr val="tx1"/>
                </a:solidFill>
                <a:effectLst/>
                <a:latin typeface="+mn-lt"/>
                <a:ea typeface="+mn-ea"/>
                <a:cs typeface="+mn-cs"/>
              </a:rPr>
              <a:t>nsures that data are available </a:t>
            </a:r>
            <a:r>
              <a:rPr lang="en-GB" sz="1200" dirty="0"/>
              <a:t>regardless of whether one or more service providers were involved in the transmission of the concerned communication (§ a).</a:t>
            </a:r>
          </a:p>
          <a:p>
            <a:pPr marL="0" marR="0" indent="0" algn="l" defTabSz="457200" rtl="0" eaLnBrk="0" fontAlgn="base" latinLnBrk="0" hangingPunct="0">
              <a:lnSpc>
                <a:spcPct val="100000"/>
              </a:lnSpc>
              <a:spcBef>
                <a:spcPct val="30000"/>
              </a:spcBef>
              <a:spcAft>
                <a:spcPct val="0"/>
              </a:spcAft>
              <a:buClrTx/>
              <a:buSzTx/>
              <a:buFontTx/>
              <a:buNone/>
              <a:tabLst/>
              <a:defRPr/>
            </a:pPr>
            <a:endParaRPr lang="en-GB" sz="1200" kern="1200" dirty="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30</a:t>
            </a:fld>
            <a:endParaRPr lang="en-US" dirty="0"/>
          </a:p>
        </p:txBody>
      </p:sp>
    </p:spTree>
    <p:extLst>
      <p:ext uri="{BB962C8B-B14F-4D97-AF65-F5344CB8AC3E}">
        <p14:creationId xmlns:p14="http://schemas.microsoft.com/office/powerpoint/2010/main" val="2677986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GB" sz="1200" kern="1200" dirty="0">
                <a:solidFill>
                  <a:schemeClr val="tx1"/>
                </a:solidFill>
                <a:effectLst/>
                <a:latin typeface="+mn-lt"/>
                <a:ea typeface="+mn-ea"/>
                <a:cs typeface="+mn-cs"/>
              </a:rPr>
              <a:t>The trainer should give participants an opportunity to ask any questions that they may have in relation to previous slides.</a:t>
            </a:r>
          </a:p>
          <a:p>
            <a:pPr eaLnBrk="1" hangingPunct="1">
              <a:spcBef>
                <a:spcPct val="0"/>
              </a:spcBef>
            </a:pPr>
            <a:endParaRPr lang="en-GB" dirty="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BF2BA1-D7B6-438D-9DE4-F59F16A815D9}" type="slidenum">
              <a:rPr lang="en-GB">
                <a:cs typeface="Arial" charset="0"/>
              </a:rPr>
              <a:pPr fontAlgn="base">
                <a:spcBef>
                  <a:spcPct val="0"/>
                </a:spcBef>
                <a:spcAft>
                  <a:spcPct val="0"/>
                </a:spcAft>
                <a:defRPr/>
              </a:pPr>
              <a:t>3</a:t>
            </a:fld>
            <a:endParaRPr lang="en-GB" dirty="0">
              <a:cs typeface="Arial" charset="0"/>
            </a:endParaRPr>
          </a:p>
        </p:txBody>
      </p:sp>
    </p:spTree>
    <p:extLst>
      <p:ext uri="{BB962C8B-B14F-4D97-AF65-F5344CB8AC3E}">
        <p14:creationId xmlns:p14="http://schemas.microsoft.com/office/powerpoint/2010/main" val="36536605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 the full text of Article 17,</a:t>
            </a:r>
            <a:r>
              <a:rPr lang="en-US" baseline="0" dirty="0"/>
              <a:t> </a:t>
            </a:r>
            <a:r>
              <a:rPr lang="en-US" u="none" baseline="0" dirty="0">
                <a:solidFill>
                  <a:srgbClr val="FF0000"/>
                </a:solidFill>
              </a:rPr>
              <a:t>§2.</a:t>
            </a:r>
            <a:endParaRPr lang="en-GB"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31</a:t>
            </a:fld>
            <a:endParaRPr lang="en-US" dirty="0"/>
          </a:p>
        </p:txBody>
      </p:sp>
    </p:spTree>
    <p:extLst>
      <p:ext uri="{BB962C8B-B14F-4D97-AF65-F5344CB8AC3E}">
        <p14:creationId xmlns:p14="http://schemas.microsoft.com/office/powerpoint/2010/main" val="27303614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an element of Article 17, </a:t>
            </a:r>
            <a:r>
              <a:rPr lang="en-US" u="none" baseline="0" dirty="0">
                <a:solidFill>
                  <a:srgbClr val="FF0000"/>
                </a:solidFill>
              </a:rPr>
              <a:t>§1. Explanation of this element is provided on the next two slides.</a:t>
            </a:r>
            <a:endParaRPr lang="en-US" dirty="0"/>
          </a:p>
          <a:p>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32</a:t>
            </a:fld>
            <a:endParaRPr lang="en-US" dirty="0"/>
          </a:p>
        </p:txBody>
      </p:sp>
    </p:spTree>
    <p:extLst>
      <p:ext uri="{BB962C8B-B14F-4D97-AF65-F5344CB8AC3E}">
        <p14:creationId xmlns:p14="http://schemas.microsoft.com/office/powerpoint/2010/main" val="17937451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usually more than once service provider involved in the chain</a:t>
            </a:r>
            <a:r>
              <a:rPr lang="en-US" baseline="0" dirty="0"/>
              <a:t> of transmission of a communication. </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33</a:t>
            </a:fld>
            <a:endParaRPr lang="en-US" dirty="0"/>
          </a:p>
        </p:txBody>
      </p:sp>
    </p:spTree>
    <p:extLst>
      <p:ext uri="{BB962C8B-B14F-4D97-AF65-F5344CB8AC3E}">
        <p14:creationId xmlns:p14="http://schemas.microsoft.com/office/powerpoint/2010/main" val="21970853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Given that there is usually more than one service provider involved in the chain of transmission of any communication, it is difficult for law enforcement agencies to identify each service provider involved in the chain of transmission to be able to exercise other powers (including production orders; search &amp; seizures) on each service provider. Thus Article 18 of the Budapest Convention provides legal mandate to competent authorities to seek partial disclosure of traffic data to enable identification of the service providers involved in the chain. </a:t>
            </a:r>
          </a:p>
          <a:p>
            <a:endParaRPr lang="en-US" baseline="0" dirty="0"/>
          </a:p>
          <a:p>
            <a:r>
              <a:rPr lang="en-US" baseline="0" dirty="0"/>
              <a:t>This slide also provides the various ways in which orders can be served on multiple service providers (e.g. separate orders as each subsequent service provider involved in the chain of transmission is identified; single order that is served sequentially on each subsequent service provider as it is identified; or a single order served on a single service provider that is obligated through the order to notify the next service provider involved in the chain of transmission).</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34</a:t>
            </a:fld>
            <a:endParaRPr lang="en-US" dirty="0"/>
          </a:p>
        </p:txBody>
      </p:sp>
    </p:spTree>
    <p:extLst>
      <p:ext uri="{BB962C8B-B14F-4D97-AF65-F5344CB8AC3E}">
        <p14:creationId xmlns:p14="http://schemas.microsoft.com/office/powerpoint/2010/main" val="12850350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elements of Article 17, </a:t>
            </a:r>
            <a:r>
              <a:rPr lang="en-US" u="none" baseline="0" dirty="0">
                <a:solidFill>
                  <a:srgbClr val="FF0000"/>
                </a:solidFill>
              </a:rPr>
              <a:t>§1. Explanation of these elements are provided on the next slide.</a:t>
            </a:r>
            <a:endParaRPr lang="en-US"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35</a:t>
            </a:fld>
            <a:endParaRPr lang="en-US" dirty="0"/>
          </a:p>
        </p:txBody>
      </p:sp>
    </p:spTree>
    <p:extLst>
      <p:ext uri="{BB962C8B-B14F-4D97-AF65-F5344CB8AC3E}">
        <p14:creationId xmlns:p14="http://schemas.microsoft.com/office/powerpoint/2010/main" val="9664275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a:t>
            </a:r>
            <a:r>
              <a:rPr lang="en-US" baseline="0" dirty="0"/>
              <a:t> is important that the subject of the order for partial disclosure of traffic data be mandated with disclosing sufficient traffic data to be able to identify other service providers involved in the transmission of the communication. In the absence of this power, it would be highly challenging to identify the different service providers involved and thus exercise the appropriate powers accordingly. </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36</a:t>
            </a:fld>
            <a:endParaRPr lang="en-US" dirty="0"/>
          </a:p>
        </p:txBody>
      </p:sp>
    </p:spTree>
    <p:extLst>
      <p:ext uri="{BB962C8B-B14F-4D97-AF65-F5344CB8AC3E}">
        <p14:creationId xmlns:p14="http://schemas.microsoft.com/office/powerpoint/2010/main" val="31413142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eaLnBrk="1" fontAlgn="auto" hangingPunct="1">
              <a:spcBef>
                <a:spcPts val="0"/>
              </a:spcBef>
              <a:spcAft>
                <a:spcPts val="0"/>
              </a:spcAft>
              <a:defRPr/>
            </a:pPr>
            <a:r>
              <a:rPr lang="en-GB" dirty="0"/>
              <a:t>The provision of Article 18 is also very interesting. According to it, each Party must adopt legislative measures to empower its law enforcement authorities (LEA) with the possibility of giving “production orders”. This judicial order can be issued by law enforcement agencies to citizens and to Internet service providers, ordering them to provide the competent authorities with data stored in a computer system, under their responsibilities or provide subscribers data.</a:t>
            </a:r>
          </a:p>
          <a:p>
            <a:pPr eaLnBrk="1" fontAlgn="auto" hangingPunct="1">
              <a:spcBef>
                <a:spcPts val="0"/>
              </a:spcBef>
              <a:spcAft>
                <a:spcPts val="0"/>
              </a:spcAft>
              <a:defRPr/>
            </a:pPr>
            <a:r>
              <a:rPr lang="en-GB" dirty="0"/>
              <a:t> </a:t>
            </a:r>
          </a:p>
          <a:p>
            <a:pPr marL="0" marR="0" indent="0" algn="l" defTabSz="457200" rtl="0" eaLnBrk="1" fontAlgn="auto" latinLnBrk="0" hangingPunct="1">
              <a:lnSpc>
                <a:spcPct val="100000"/>
              </a:lnSpc>
              <a:spcBef>
                <a:spcPts val="0"/>
              </a:spcBef>
              <a:spcAft>
                <a:spcPts val="0"/>
              </a:spcAft>
              <a:buClrTx/>
              <a:buSzTx/>
              <a:buFontTx/>
              <a:buNone/>
              <a:tabLst/>
              <a:defRPr/>
            </a:pPr>
            <a:r>
              <a:rPr lang="en-GB" dirty="0"/>
              <a:t>According to the Convention, the production order must specify the nature and extent of the required data: it is very clear that the data required by the investigation must be previously determined, and that </a:t>
            </a:r>
            <a:r>
              <a:rPr lang="en-GB" i="1" dirty="0"/>
              <a:t>fishing expeditions</a:t>
            </a:r>
            <a:r>
              <a:rPr lang="en-GB" dirty="0"/>
              <a:t> are therefore prohibited. The purpose of this legal limit is to impose an important safeguard for the protection of human rights and liberties</a:t>
            </a:r>
            <a:r>
              <a:rPr lang="en-GB" baseline="0" dirty="0"/>
              <a:t> in the exercise </a:t>
            </a:r>
            <a:r>
              <a:rPr lang="en-GB" dirty="0"/>
              <a:t>of these investigative powers by law enforcement agents; it ensures that the search and seizure of information is restricted to information directly related to a case under investigation. This limitation is even more important than similar limitations that</a:t>
            </a:r>
            <a:r>
              <a:rPr lang="en-GB" baseline="0" dirty="0"/>
              <a:t> frame search and seizure in the real world, where these operations have most of the time a limited practical scope. </a:t>
            </a:r>
            <a:r>
              <a:rPr lang="en-GB" dirty="0"/>
              <a:t>In the digital world, if the rule was the complete permission of access to the whole information that comes with a piece of hardware, it would be permitted to access all kinds of information stored on that computer, often unrelated to the crime under investigation and (e.g. in the case of email communication) involving also third parties. </a:t>
            </a:r>
          </a:p>
          <a:p>
            <a:pPr eaLnBrk="1" fontAlgn="auto" hangingPunct="1">
              <a:spcBef>
                <a:spcPts val="0"/>
              </a:spcBef>
              <a:spcAft>
                <a:spcPts val="0"/>
              </a:spcAft>
              <a:defRPr/>
            </a:pPr>
            <a:endParaRPr lang="en-GB" dirty="0"/>
          </a:p>
          <a:p>
            <a:pPr eaLnBrk="1" fontAlgn="auto" hangingPunct="1">
              <a:spcBef>
                <a:spcPts val="0"/>
              </a:spcBef>
              <a:spcAft>
                <a:spcPts val="0"/>
              </a:spcAft>
              <a:defRPr/>
            </a:pPr>
            <a:r>
              <a:rPr lang="en-GB" dirty="0"/>
              <a:t>As it was already mentioned, Article 16 can create the obligation, to a service provider, to preserve computer data. The disclosure of traffic data to law enforcement agencies is organised by Article 17, just allows disclosure of traffic data. The possibility to disclose to LEA </a:t>
            </a:r>
            <a:r>
              <a:rPr lang="en-US" dirty="0"/>
              <a:t>any other type of information stored in a digital medium is organised by Article 18,</a:t>
            </a:r>
            <a:r>
              <a:rPr lang="en-US" baseline="0" dirty="0"/>
              <a:t> </a:t>
            </a:r>
            <a:r>
              <a:rPr lang="en-US" dirty="0"/>
              <a:t>pursuant or not a preservation order issued on the basis of Article 16. </a:t>
            </a:r>
            <a:endParaRPr lang="en-GB" dirty="0"/>
          </a:p>
        </p:txBody>
      </p:sp>
      <p:sp>
        <p:nvSpPr>
          <p:cNvPr id="1280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9B9A6E-D87B-4D15-9080-CF743934CFCD}" type="slidenum">
              <a:rPr lang="en-US">
                <a:cs typeface="Arial" charset="0"/>
              </a:rPr>
              <a:pPr fontAlgn="base">
                <a:spcBef>
                  <a:spcPct val="0"/>
                </a:spcBef>
                <a:spcAft>
                  <a:spcPct val="0"/>
                </a:spcAft>
                <a:defRPr/>
              </a:pPr>
              <a:t>37</a:t>
            </a:fld>
            <a:endParaRPr lang="en-US" dirty="0">
              <a:cs typeface="Arial" charset="0"/>
            </a:endParaRPr>
          </a:p>
        </p:txBody>
      </p:sp>
    </p:spTree>
    <p:extLst>
      <p:ext uri="{BB962C8B-B14F-4D97-AF65-F5344CB8AC3E}">
        <p14:creationId xmlns:p14="http://schemas.microsoft.com/office/powerpoint/2010/main" val="42398080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38</a:t>
            </a:fld>
            <a:endParaRPr lang="en-US" dirty="0"/>
          </a:p>
        </p:txBody>
      </p:sp>
    </p:spTree>
    <p:extLst>
      <p:ext uri="{BB962C8B-B14F-4D97-AF65-F5344CB8AC3E}">
        <p14:creationId xmlns:p14="http://schemas.microsoft.com/office/powerpoint/2010/main" val="9063185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Budapest</a:t>
            </a:r>
            <a:r>
              <a:rPr lang="en-US" baseline="0" dirty="0"/>
              <a:t> Convention uses the term “competent authorities” to provide a certain level of flexibility to parties to empower the appropriate authorities depending on their legal systems. </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39</a:t>
            </a:fld>
            <a:endParaRPr lang="en-US" dirty="0"/>
          </a:p>
        </p:txBody>
      </p:sp>
    </p:spTree>
    <p:extLst>
      <p:ext uri="{BB962C8B-B14F-4D97-AF65-F5344CB8AC3E}">
        <p14:creationId xmlns:p14="http://schemas.microsoft.com/office/powerpoint/2010/main" val="33640970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40</a:t>
            </a:fld>
            <a:endParaRPr lang="en-US" dirty="0"/>
          </a:p>
        </p:txBody>
      </p:sp>
    </p:spTree>
    <p:extLst>
      <p:ext uri="{BB962C8B-B14F-4D97-AF65-F5344CB8AC3E}">
        <p14:creationId xmlns:p14="http://schemas.microsoft.com/office/powerpoint/2010/main" val="1883895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a:t>Part</a:t>
            </a:r>
            <a:r>
              <a:rPr lang="en-GB" baseline="0" dirty="0"/>
              <a:t> One will present the procedural provisions of the Budapest Convention. </a:t>
            </a:r>
            <a:r>
              <a:rPr lang="en-GB" sz="1200" kern="1200" dirty="0">
                <a:solidFill>
                  <a:schemeClr val="tx1"/>
                </a:solidFill>
                <a:effectLst/>
                <a:latin typeface="+mn-lt"/>
                <a:ea typeface="+mn-ea"/>
                <a:cs typeface="+mn-cs"/>
              </a:rPr>
              <a:t>One of the most important aspects of the Convention, which must be strongly underlined, is its procedural dimension</a:t>
            </a:r>
          </a:p>
          <a:p>
            <a:endParaRPr lang="en-GB" baseline="0" dirty="0"/>
          </a:p>
          <a:p>
            <a:r>
              <a:rPr lang="en-GB" baseline="0" dirty="0"/>
              <a:t>Article 15 relating to conditions and safeguards, which belongs to the Section on procedural law, will not be presented in this part but will be the subject of Part Two.</a:t>
            </a:r>
            <a:endParaRPr lang="en-GB"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4</a:t>
            </a:fld>
            <a:endParaRPr lang="en-US" dirty="0"/>
          </a:p>
        </p:txBody>
      </p:sp>
    </p:spTree>
    <p:extLst>
      <p:ext uri="{BB962C8B-B14F-4D97-AF65-F5344CB8AC3E}">
        <p14:creationId xmlns:p14="http://schemas.microsoft.com/office/powerpoint/2010/main" val="37150954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Article</a:t>
            </a:r>
            <a:r>
              <a:rPr lang="en-US" baseline="0" dirty="0"/>
              <a:t> 18,1,a applies to persons in the territory of the Party. Thus while it does not require that the computer data that is the subject of a production order be located in the territory, the person to whom the order is made is required to be physically present in the territory. The term person is broad and it includes both natural persons and legal persons, including service providers.</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41</a:t>
            </a:fld>
            <a:endParaRPr lang="en-US" dirty="0"/>
          </a:p>
        </p:txBody>
      </p:sp>
    </p:spTree>
    <p:extLst>
      <p:ext uri="{BB962C8B-B14F-4D97-AF65-F5344CB8AC3E}">
        <p14:creationId xmlns:p14="http://schemas.microsoft.com/office/powerpoint/2010/main" val="62750879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42</a:t>
            </a:fld>
            <a:endParaRPr lang="en-US" dirty="0"/>
          </a:p>
        </p:txBody>
      </p:sp>
    </p:spTree>
    <p:extLst>
      <p:ext uri="{BB962C8B-B14F-4D97-AF65-F5344CB8AC3E}">
        <p14:creationId xmlns:p14="http://schemas.microsoft.com/office/powerpoint/2010/main" val="138760033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aseline="0" dirty="0"/>
              <a:t>It is necessary that the competent authority that orders production of computer data be allowed to do the same with respect to only specified data, and not generally request large volumes of data indiscriminately. Thus a production order to a person to produce all data stored in their computer system would not be allowed under Article 18.</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43</a:t>
            </a:fld>
            <a:endParaRPr lang="en-US" dirty="0"/>
          </a:p>
        </p:txBody>
      </p:sp>
    </p:spTree>
    <p:extLst>
      <p:ext uri="{BB962C8B-B14F-4D97-AF65-F5344CB8AC3E}">
        <p14:creationId xmlns:p14="http://schemas.microsoft.com/office/powerpoint/2010/main" val="25280264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44</a:t>
            </a:fld>
            <a:endParaRPr lang="en-US" dirty="0"/>
          </a:p>
        </p:txBody>
      </p:sp>
    </p:spTree>
    <p:extLst>
      <p:ext uri="{BB962C8B-B14F-4D97-AF65-F5344CB8AC3E}">
        <p14:creationId xmlns:p14="http://schemas.microsoft.com/office/powerpoint/2010/main" val="23014146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a:t>The</a:t>
            </a:r>
            <a:r>
              <a:rPr lang="en-GB" baseline="0" dirty="0"/>
              <a:t> competent authority may only order a person to produce computer data where such specified computer data is in either the possession or the control of such person. This slide distinguishes between possession (i.e. physical possession) and control (i.e. free control over the data, even if it may not be in their physical possession). </a:t>
            </a:r>
            <a:endParaRPr lang="en-GB" dirty="0"/>
          </a:p>
          <a:p>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45</a:t>
            </a:fld>
            <a:endParaRPr lang="en-US" dirty="0"/>
          </a:p>
        </p:txBody>
      </p:sp>
    </p:spTree>
    <p:extLst>
      <p:ext uri="{BB962C8B-B14F-4D97-AF65-F5344CB8AC3E}">
        <p14:creationId xmlns:p14="http://schemas.microsoft.com/office/powerpoint/2010/main" val="25076367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46</a:t>
            </a:fld>
            <a:endParaRPr lang="en-US" dirty="0"/>
          </a:p>
        </p:txBody>
      </p:sp>
    </p:spTree>
    <p:extLst>
      <p:ext uri="{BB962C8B-B14F-4D97-AF65-F5344CB8AC3E}">
        <p14:creationId xmlns:p14="http://schemas.microsoft.com/office/powerpoint/2010/main" val="146057661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Production</a:t>
            </a:r>
            <a:r>
              <a:rPr lang="en-US" baseline="0" dirty="0"/>
              <a:t> orders can only be made with respect to existing data that is either in a computer system or a computer-data storage medium. It cannot be used to order a person to retain data; or to produce data that will come into existence at a future date. </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47</a:t>
            </a:fld>
            <a:endParaRPr lang="en-US" dirty="0"/>
          </a:p>
        </p:txBody>
      </p:sp>
    </p:spTree>
    <p:extLst>
      <p:ext uri="{BB962C8B-B14F-4D97-AF65-F5344CB8AC3E}">
        <p14:creationId xmlns:p14="http://schemas.microsoft.com/office/powerpoint/2010/main" val="6078278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48</a:t>
            </a:fld>
            <a:endParaRPr lang="en-US" dirty="0"/>
          </a:p>
        </p:txBody>
      </p:sp>
    </p:spTree>
    <p:extLst>
      <p:ext uri="{BB962C8B-B14F-4D97-AF65-F5344CB8AC3E}">
        <p14:creationId xmlns:p14="http://schemas.microsoft.com/office/powerpoint/2010/main" val="19743543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a:t>
            </a:r>
            <a:r>
              <a:rPr lang="en-US" baseline="0" dirty="0"/>
              <a:t> provides an explanation of the definition of service provider under Article 1 of the Budapest Convention.</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49</a:t>
            </a:fld>
            <a:endParaRPr lang="en-US" dirty="0"/>
          </a:p>
        </p:txBody>
      </p:sp>
    </p:spTree>
    <p:extLst>
      <p:ext uri="{BB962C8B-B14F-4D97-AF65-F5344CB8AC3E}">
        <p14:creationId xmlns:p14="http://schemas.microsoft.com/office/powerpoint/2010/main" val="92540084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50</a:t>
            </a:fld>
            <a:endParaRPr lang="en-US" dirty="0"/>
          </a:p>
        </p:txBody>
      </p:sp>
    </p:spTree>
    <p:extLst>
      <p:ext uri="{BB962C8B-B14F-4D97-AF65-F5344CB8AC3E}">
        <p14:creationId xmlns:p14="http://schemas.microsoft.com/office/powerpoint/2010/main" val="2792341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zervirano mjesto slike slajda 1">
            <a:extLst>
              <a:ext uri="{FF2B5EF4-FFF2-40B4-BE49-F238E27FC236}">
                <a16:creationId xmlns:a16="http://schemas.microsoft.com/office/drawing/2014/main" id="{A7A89F3A-1B82-49E6-944B-6A3B38366A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zervirano mjesto bilježaka 2">
            <a:extLst>
              <a:ext uri="{FF2B5EF4-FFF2-40B4-BE49-F238E27FC236}">
                <a16:creationId xmlns:a16="http://schemas.microsoft.com/office/drawing/2014/main" id="{1192F314-88AE-49F6-8322-F19D03B75860}"/>
              </a:ext>
            </a:extLst>
          </p:cNvPr>
          <p:cNvSpPr>
            <a:spLocks noGrp="1"/>
          </p:cNvSpPr>
          <p:nvPr>
            <p:ph type="body" idx="1"/>
          </p:nvPr>
        </p:nvSpPr>
        <p:spPr/>
        <p:txBody>
          <a:bodyPr>
            <a:normAutofit fontScale="92500" lnSpcReduction="20000"/>
          </a:bodyPr>
          <a:lstStyle/>
          <a:p>
            <a:pPr>
              <a:defRPr/>
            </a:pPr>
            <a:r>
              <a:rPr lang="en-GB" dirty="0">
                <a:ea typeface="ＭＳ Ｐゴシック" pitchFamily="34" charset="-128"/>
              </a:rPr>
              <a:t>The treaty is open to accession by any State that is prepared to implement it into domestic law and to engage in cooperation.</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a:p>
            <a:pPr>
              <a:defRPr/>
            </a:pPr>
            <a:r>
              <a:rPr lang="en-GB" dirty="0">
                <a:ea typeface="ＭＳ Ｐゴシック" pitchFamily="34" charset="-128"/>
              </a:rPr>
              <a:t>The Convention requires States to do the following:</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a:p>
            <a:pPr>
              <a:defRPr/>
            </a:pPr>
            <a:r>
              <a:rPr lang="en-GB" dirty="0">
                <a:ea typeface="ＭＳ Ｐゴシック" pitchFamily="34" charset="-128"/>
              </a:rPr>
              <a:t>To criminalise offences against computer systems (illegal access, illegal interception, data and systems interference etc.) and offences by means of computers (such as fraud, child pornography and IPR offences). Important: the treaty is technology-neutral and covers conduct not technology or techniques (fraud and not phishing, illegal access and not hacking, system interference and not distributed denial of service attacks etc.)</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a:p>
            <a:pPr>
              <a:defRPr/>
            </a:pPr>
            <a:r>
              <a:rPr lang="en-GB" dirty="0">
                <a:ea typeface="ＭＳ Ｐゴシック" pitchFamily="34" charset="-128"/>
              </a:rPr>
              <a:t>To provide law enforcement with tools to secure electronic evidence (search and seizure, expedited preservation etc.). Important: </a:t>
            </a:r>
            <a:r>
              <a:rPr lang="en-GB" b="1" dirty="0">
                <a:ea typeface="ＭＳ Ｐゴシック" pitchFamily="34" charset="-128"/>
              </a:rPr>
              <a:t>these measures apply not only to cybercrime but to any crime involving electronic evidence on a computer system</a:t>
            </a:r>
            <a:r>
              <a:rPr lang="en-GB" dirty="0">
                <a:ea typeface="ＭＳ Ｐゴシック" pitchFamily="34" charset="-128"/>
              </a:rPr>
              <a:t>.</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a:p>
            <a:pPr>
              <a:defRPr/>
            </a:pPr>
            <a:r>
              <a:rPr lang="en-GB" dirty="0">
                <a:ea typeface="ＭＳ Ｐゴシック" pitchFamily="34" charset="-128"/>
              </a:rPr>
              <a:t>To engage in efficient international cooperation through a combination of immediate, provisional measures and formal mutual assistance as well as 24/7 points of contact.</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a:p>
            <a:pPr>
              <a:defRPr/>
            </a:pPr>
            <a:r>
              <a:rPr lang="en-GB" dirty="0">
                <a:ea typeface="ＭＳ Ｐゴシック" pitchFamily="34" charset="-128"/>
              </a:rPr>
              <a:t>All these measures – in particular the procedural law tools – are to meet human rights and rule of law requirements. Article 15 (conditions and safeguards) is therefore particularly important.</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a:p>
            <a:pPr>
              <a:defRPr/>
            </a:pPr>
            <a:r>
              <a:rPr lang="en-GB" dirty="0">
                <a:ea typeface="ＭＳ Ｐゴシック" pitchFamily="34" charset="-128"/>
              </a:rPr>
              <a:t>Overall, the Budapest Convention allows Governments to meet the positive obligation of protecting individuals against (cyber)</a:t>
            </a:r>
            <a:r>
              <a:rPr lang="hr-HR" dirty="0">
                <a:ea typeface="ＭＳ Ｐゴシック" pitchFamily="34" charset="-128"/>
              </a:rPr>
              <a:t> </a:t>
            </a:r>
            <a:r>
              <a:rPr lang="en-GB" dirty="0">
                <a:ea typeface="ＭＳ Ｐゴシック" pitchFamily="34" charset="-128"/>
              </a:rPr>
              <a:t>crime and at the same time to respect the rights of individuals when taking action against cybercrime.</a:t>
            </a:r>
            <a:endParaRPr lang="hr-HR" dirty="0">
              <a:ea typeface="ＭＳ Ｐゴシック" pitchFamily="34" charset="-128"/>
            </a:endParaRPr>
          </a:p>
          <a:p>
            <a:pPr>
              <a:defRPr/>
            </a:pPr>
            <a:r>
              <a:rPr lang="en-GB" dirty="0">
                <a:ea typeface="ＭＳ Ｐゴシック" pitchFamily="34" charset="-128"/>
              </a:rPr>
              <a:t> </a:t>
            </a:r>
            <a:endParaRPr lang="hr-HR" dirty="0">
              <a:ea typeface="ＭＳ Ｐゴシック" pitchFamily="34" charset="-128"/>
            </a:endParaRPr>
          </a:p>
        </p:txBody>
      </p:sp>
      <p:sp>
        <p:nvSpPr>
          <p:cNvPr id="70660" name="Rezervirano mjesto broja slajda 3">
            <a:extLst>
              <a:ext uri="{FF2B5EF4-FFF2-40B4-BE49-F238E27FC236}">
                <a16:creationId xmlns:a16="http://schemas.microsoft.com/office/drawing/2014/main" id="{CCF8EBB3-8113-433A-BE6A-2CE8471D00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11BB6AE-01AE-4217-9351-D59638912A1F}" type="slidenum">
              <a:rPr lang="en-US" altLang="en-US" smtClean="0"/>
              <a:pPr>
                <a:spcBef>
                  <a:spcPct val="0"/>
                </a:spcBef>
              </a:pPr>
              <a:t>5</a:t>
            </a:fld>
            <a:endParaRPr lang="en-US" altLang="en-US" dirty="0"/>
          </a:p>
        </p:txBody>
      </p:sp>
    </p:spTree>
    <p:extLst>
      <p:ext uri="{BB962C8B-B14F-4D97-AF65-F5344CB8AC3E}">
        <p14:creationId xmlns:p14="http://schemas.microsoft.com/office/powerpoint/2010/main" val="215211230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Article 18,1,b</a:t>
            </a:r>
            <a:r>
              <a:rPr lang="en-US" baseline="0" dirty="0"/>
              <a:t> has a more limited scope as compared to Article 18,1,a, in the sense that it applies only to service providers; and thus does not apply to any natural or legal persons that do not fall under the definition of service providers.</a:t>
            </a:r>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However, it is not limited in terms of physical location of the service provider, and applies so long as the service provider is offering services in the territory of the Party.</a:t>
            </a:r>
            <a:endParaRPr lang="en-US" sz="1200" kern="1200" dirty="0">
              <a:solidFill>
                <a:schemeClr val="tx1"/>
              </a:solidFill>
              <a:effectLst/>
              <a:latin typeface="+mn-lt"/>
              <a:ea typeface="+mn-ea"/>
              <a:cs typeface="+mn-cs"/>
            </a:endParaRPr>
          </a:p>
          <a:p>
            <a:endParaRPr lang="en-US" dirty="0"/>
          </a:p>
          <a:p>
            <a:r>
              <a:rPr lang="en-US" dirty="0"/>
              <a:t>The</a:t>
            </a:r>
            <a:r>
              <a:rPr lang="en-US" baseline="0" dirty="0"/>
              <a:t> slide lists some of the determining factors to be taken into account when gauging whether a service provider is offering services in a particular territory.</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51</a:t>
            </a:fld>
            <a:endParaRPr lang="en-US" dirty="0"/>
          </a:p>
        </p:txBody>
      </p:sp>
    </p:spTree>
    <p:extLst>
      <p:ext uri="{BB962C8B-B14F-4D97-AF65-F5344CB8AC3E}">
        <p14:creationId xmlns:p14="http://schemas.microsoft.com/office/powerpoint/2010/main" val="28339260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two slides.</a:t>
            </a:r>
            <a:endParaRPr lang="en-US"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52</a:t>
            </a:fld>
            <a:endParaRPr lang="en-US" dirty="0"/>
          </a:p>
        </p:txBody>
      </p:sp>
    </p:spTree>
    <p:extLst>
      <p:ext uri="{BB962C8B-B14F-4D97-AF65-F5344CB8AC3E}">
        <p14:creationId xmlns:p14="http://schemas.microsoft.com/office/powerpoint/2010/main" val="22204392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a:t>
            </a:r>
            <a:r>
              <a:rPr lang="en-US" baseline="0" dirty="0"/>
              <a:t> provides an explanation of the definition of subscriber information under Article 18 of the Budapest Convention. It is important to note that subscriber information may not necessarily be in the form of computer data; and thus includes physical records held by service providers in relation to their subscribers. </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53</a:t>
            </a:fld>
            <a:endParaRPr lang="en-US" dirty="0"/>
          </a:p>
        </p:txBody>
      </p:sp>
    </p:spTree>
    <p:extLst>
      <p:ext uri="{BB962C8B-B14F-4D97-AF65-F5344CB8AC3E}">
        <p14:creationId xmlns:p14="http://schemas.microsoft.com/office/powerpoint/2010/main" val="170284586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a:t>
            </a:r>
            <a:r>
              <a:rPr lang="en-US" baseline="0" dirty="0"/>
              <a:t> provides an explanation of the definition of subscriber information under Article 18 of the Budapest Convention. It lists various heads of information that would fall under the category of subscriber information.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54</a:t>
            </a:fld>
            <a:endParaRPr lang="en-US" dirty="0"/>
          </a:p>
        </p:txBody>
      </p:sp>
    </p:spTree>
    <p:extLst>
      <p:ext uri="{BB962C8B-B14F-4D97-AF65-F5344CB8AC3E}">
        <p14:creationId xmlns:p14="http://schemas.microsoft.com/office/powerpoint/2010/main" val="51692240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a:p>
            <a:pPr marL="0" marR="0" indent="0" algn="l" defTabSz="4572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55</a:t>
            </a:fld>
            <a:endParaRPr lang="en-US" dirty="0"/>
          </a:p>
        </p:txBody>
      </p:sp>
    </p:spTree>
    <p:extLst>
      <p:ext uri="{BB962C8B-B14F-4D97-AF65-F5344CB8AC3E}">
        <p14:creationId xmlns:p14="http://schemas.microsoft.com/office/powerpoint/2010/main" val="14086147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limits the</a:t>
            </a:r>
            <a:r>
              <a:rPr lang="en-US" baseline="0" dirty="0"/>
              <a:t> scope of subscriber information that may the subject of a production order to such subscriber information that is related to the services being offered by a service provider in the territory.</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56</a:t>
            </a:fld>
            <a:endParaRPr lang="en-US" dirty="0"/>
          </a:p>
        </p:txBody>
      </p:sp>
    </p:spTree>
    <p:extLst>
      <p:ext uri="{BB962C8B-B14F-4D97-AF65-F5344CB8AC3E}">
        <p14:creationId xmlns:p14="http://schemas.microsoft.com/office/powerpoint/2010/main" val="248017144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 displays</a:t>
            </a:r>
            <a:r>
              <a:rPr lang="en-US" baseline="0" dirty="0"/>
              <a:t> one element of Article 18, </a:t>
            </a:r>
            <a:r>
              <a:rPr lang="en-US" u="none" baseline="0" dirty="0">
                <a:solidFill>
                  <a:srgbClr val="FF0000"/>
                </a:solidFill>
              </a:rPr>
              <a:t>§1. Explanation of this element is provided on the next slide.</a:t>
            </a:r>
            <a:endParaRPr lang="en-US" dirty="0"/>
          </a:p>
        </p:txBody>
      </p:sp>
      <p:sp>
        <p:nvSpPr>
          <p:cNvPr id="4" name="Espace réservé du numéro de diapositive 3"/>
          <p:cNvSpPr>
            <a:spLocks noGrp="1"/>
          </p:cNvSpPr>
          <p:nvPr>
            <p:ph type="sldNum" sz="quarter" idx="10"/>
          </p:nvPr>
        </p:nvSpPr>
        <p:spPr/>
        <p:txBody>
          <a:bodyPr/>
          <a:lstStyle/>
          <a:p>
            <a:pPr>
              <a:defRPr/>
            </a:pPr>
            <a:fld id="{8088F57B-6717-4775-B66F-4AFB743CA85B}" type="slidenum">
              <a:rPr lang="en-US" smtClean="0"/>
              <a:pPr>
                <a:defRPr/>
              </a:pPr>
              <a:t>57</a:t>
            </a:fld>
            <a:endParaRPr lang="en-US" dirty="0"/>
          </a:p>
        </p:txBody>
      </p:sp>
    </p:spTree>
    <p:extLst>
      <p:ext uri="{BB962C8B-B14F-4D97-AF65-F5344CB8AC3E}">
        <p14:creationId xmlns:p14="http://schemas.microsoft.com/office/powerpoint/2010/main" val="87046671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GB" dirty="0"/>
              <a:t>The</a:t>
            </a:r>
            <a:r>
              <a:rPr lang="en-GB" baseline="0" dirty="0"/>
              <a:t> competent authority may only order a service provider to produce subscriber information where such subscriber information is in either the possession or the control of such service provider. This slide distinguishes between possession (i.e. physical possession) and control (i.e. free control over the information, even if it may not be in their physical possession). </a:t>
            </a:r>
            <a:endParaRPr lang="en-GB"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58</a:t>
            </a:fld>
            <a:endParaRPr lang="en-US" dirty="0"/>
          </a:p>
        </p:txBody>
      </p:sp>
    </p:spTree>
    <p:extLst>
      <p:ext uri="{BB962C8B-B14F-4D97-AF65-F5344CB8AC3E}">
        <p14:creationId xmlns:p14="http://schemas.microsoft.com/office/powerpoint/2010/main" val="153583815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a:t>
            </a:r>
            <a:r>
              <a:rPr lang="en-US" baseline="0" dirty="0"/>
              <a:t> summarizes the differences in the territorial and extra-territorial application of Article 18.1.a. and Article 18.1.b of the Budapest Convention.</a:t>
            </a:r>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59</a:t>
            </a:fld>
            <a:endParaRPr lang="en-US" dirty="0"/>
          </a:p>
        </p:txBody>
      </p:sp>
    </p:spTree>
    <p:extLst>
      <p:ext uri="{BB962C8B-B14F-4D97-AF65-F5344CB8AC3E}">
        <p14:creationId xmlns:p14="http://schemas.microsoft.com/office/powerpoint/2010/main" val="23613489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This slide</a:t>
            </a:r>
            <a:r>
              <a:rPr lang="en-US" baseline="0" dirty="0"/>
              <a:t> summarizes the differences in Article 18.1.a. and Article 18.1.b of the Budapest Convention. The inner circle depicts Article 18.1a. while the outer circle depicts Article 18.1.b.</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8088F57B-6717-4775-B66F-4AFB743CA85B}" type="slidenum">
              <a:rPr lang="en-US" smtClean="0"/>
              <a:pPr>
                <a:defRPr/>
              </a:pPr>
              <a:t>60</a:t>
            </a:fld>
            <a:endParaRPr lang="en-US" dirty="0"/>
          </a:p>
        </p:txBody>
      </p:sp>
    </p:spTree>
    <p:extLst>
      <p:ext uri="{BB962C8B-B14F-4D97-AF65-F5344CB8AC3E}">
        <p14:creationId xmlns:p14="http://schemas.microsoft.com/office/powerpoint/2010/main" val="1511871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baseline="0" dirty="0"/>
              <a:t>Many of the procedural powers under the Budapest Convention either enable cooperation with or mandate cooperation of service providers with law enforcement officials. This slide provides the definition of the term Service Provider in Article 1 of the Budapest Convention. The trainer should emphasise the importance of understanding the concept of service provider, including referring to the various provisions in domestic law that provide procedural powers to be exercised in relation to service providers (e.g. interception of content data, production orders). Explanation of the definition is provided on the next slide.</a:t>
            </a:r>
          </a:p>
        </p:txBody>
      </p:sp>
      <p:sp>
        <p:nvSpPr>
          <p:cNvPr id="4" name="Slide Number Placeholder 3"/>
          <p:cNvSpPr>
            <a:spLocks noGrp="1"/>
          </p:cNvSpPr>
          <p:nvPr>
            <p:ph type="sldNum" sz="quarter" idx="10"/>
          </p:nvPr>
        </p:nvSpPr>
        <p:spPr/>
        <p:txBody>
          <a:bodyPr/>
          <a:lstStyle/>
          <a:p>
            <a:fld id="{B2221978-7AB2-D644-A1FF-AF545A1745C1}" type="slidenum">
              <a:rPr lang="en-US" smtClean="0"/>
              <a:pPr/>
              <a:t>6</a:t>
            </a:fld>
            <a:endParaRPr lang="en-US" dirty="0"/>
          </a:p>
        </p:txBody>
      </p:sp>
    </p:spTree>
    <p:extLst>
      <p:ext uri="{BB962C8B-B14F-4D97-AF65-F5344CB8AC3E}">
        <p14:creationId xmlns:p14="http://schemas.microsoft.com/office/powerpoint/2010/main" val="185723673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0000" lnSpcReduction="20000"/>
          </a:bodyPr>
          <a:lstStyle/>
          <a:p>
            <a:pPr eaLnBrk="1" hangingPunct="1">
              <a:spcBef>
                <a:spcPct val="0"/>
              </a:spcBef>
            </a:pPr>
            <a:r>
              <a:rPr lang="en-GB" dirty="0"/>
              <a:t>Search and seizure are described by Article 19 of Budapest Convention. </a:t>
            </a:r>
          </a:p>
          <a:p>
            <a:pPr eaLnBrk="1" hangingPunct="1">
              <a:spcBef>
                <a:spcPct val="0"/>
              </a:spcBef>
            </a:pPr>
            <a:endParaRPr lang="en-GB" dirty="0"/>
          </a:p>
          <a:p>
            <a:pPr eaLnBrk="1" hangingPunct="1">
              <a:spcBef>
                <a:spcPct val="0"/>
              </a:spcBef>
            </a:pPr>
            <a:r>
              <a:rPr lang="en-GB" dirty="0"/>
              <a:t>Most of national procedural rules include general regulations for search and seizure, but not all of them have specific rules governing computer search and computer seizure. Many jurisdictions can live well just with traditional searches and seizures. However, the real world teaches that digital investigations face challenges previously unknown caused, for example, by the interconnectedness of computer systems.</a:t>
            </a:r>
          </a:p>
          <a:p>
            <a:pPr eaLnBrk="1" hangingPunct="1">
              <a:spcBef>
                <a:spcPct val="0"/>
              </a:spcBef>
            </a:pPr>
            <a:endParaRPr lang="en-GB" dirty="0"/>
          </a:p>
          <a:p>
            <a:pPr marL="0" marR="0" lvl="1" indent="0" algn="l" defTabSz="457200" rtl="0" eaLnBrk="1" fontAlgn="base" latinLnBrk="0" hangingPunct="1">
              <a:lnSpc>
                <a:spcPct val="100000"/>
              </a:lnSpc>
              <a:spcBef>
                <a:spcPct val="0"/>
              </a:spcBef>
              <a:spcAft>
                <a:spcPct val="0"/>
              </a:spcAft>
              <a:buClrTx/>
              <a:buSzTx/>
              <a:buFontTx/>
              <a:buNone/>
              <a:tabLst/>
              <a:defRPr/>
            </a:pPr>
            <a:r>
              <a:rPr lang="en-GB" dirty="0"/>
              <a:t>Enfacing that kind a new questions, the Budapest Convention created specific rules to deal with searches and seizures in the digital world. As a result, it organises the possibility to search in a computer system, in a storage medium, and in a computer system available</a:t>
            </a:r>
            <a:r>
              <a:rPr lang="en-GB" baseline="0" dirty="0"/>
              <a:t> from the initial one. This latter possibility enables the authority to </a:t>
            </a:r>
            <a:r>
              <a:rPr lang="en-GB" dirty="0"/>
              <a:t>“expeditiously” extend the search to an other system when, </a:t>
            </a:r>
            <a:r>
              <a:rPr lang="en-GB" sz="3000" kern="1200" dirty="0">
                <a:solidFill>
                  <a:schemeClr val="tx1"/>
                </a:solidFill>
                <a:latin typeface="+mn-lt"/>
                <a:ea typeface="+mn-ea"/>
                <a:cs typeface="+mn-cs"/>
              </a:rPr>
              <a:t>during a lawful search to a specific computer system or part of it, this authority </a:t>
            </a:r>
            <a:r>
              <a:rPr lang="en-GB" sz="3200" dirty="0"/>
              <a:t>forms a reasonable belief that the data sought are stored in another computer system in its territory. </a:t>
            </a:r>
          </a:p>
          <a:p>
            <a:pPr marL="0" marR="0" lvl="1" indent="0" algn="l" defTabSz="457200" rtl="0" eaLnBrk="1" fontAlgn="base" latinLnBrk="0" hangingPunct="1">
              <a:lnSpc>
                <a:spcPct val="100000"/>
              </a:lnSpc>
              <a:spcBef>
                <a:spcPct val="0"/>
              </a:spcBef>
              <a:spcAft>
                <a:spcPct val="0"/>
              </a:spcAft>
              <a:buClrTx/>
              <a:buSzTx/>
              <a:buFontTx/>
              <a:buNone/>
              <a:tabLst/>
              <a:defRPr/>
            </a:pPr>
            <a:endParaRPr lang="en-GB" sz="3200" kern="1200" dirty="0">
              <a:solidFill>
                <a:schemeClr val="tx1"/>
              </a:solidFill>
              <a:latin typeface="+mn-lt"/>
              <a:ea typeface="+mn-ea"/>
              <a:cs typeface="+mn-cs"/>
            </a:endParaRPr>
          </a:p>
          <a:p>
            <a:pPr eaLnBrk="1" hangingPunct="1">
              <a:spcBef>
                <a:spcPct val="0"/>
              </a:spcBef>
            </a:pPr>
            <a:r>
              <a:rPr lang="en-GB" dirty="0"/>
              <a:t>Regarding investigative powers, Article 19 requires that investigators are empowered to “seize or similarly secure” accessed computer data, and to </a:t>
            </a:r>
            <a:r>
              <a:rPr lang="en-GB" sz="1200" dirty="0"/>
              <a:t>order any person who has knowledge about the functioning of the computer system or measures applied to protect the computer data therein to provide, as is reasonable, the necessary information, to enable search</a:t>
            </a:r>
            <a:r>
              <a:rPr lang="en-GB" sz="1200" baseline="0" dirty="0"/>
              <a:t> and</a:t>
            </a:r>
            <a:r>
              <a:rPr lang="en-GB" sz="1200" dirty="0"/>
              <a:t> seizure.</a:t>
            </a:r>
            <a:endParaRPr lang="en-GB" dirty="0"/>
          </a:p>
          <a:p>
            <a:pPr eaLnBrk="1" hangingPunct="1">
              <a:spcBef>
                <a:spcPct val="0"/>
              </a:spcBef>
            </a:pPr>
            <a:endParaRPr lang="en-GB" dirty="0"/>
          </a:p>
          <a:p>
            <a:pPr eaLnBrk="1" hangingPunct="1">
              <a:spcBef>
                <a:spcPct val="0"/>
              </a:spcBef>
            </a:pPr>
            <a:r>
              <a:rPr lang="en-GB" dirty="0"/>
              <a:t>Given the various possibilities and more efficient ways that are available to seize computer data, the Budapest Convention provides a list of basic actions that investigators must be empowered to perform… (next slide)</a:t>
            </a:r>
          </a:p>
          <a:p>
            <a:pPr eaLnBrk="1" hangingPunct="1">
              <a:spcBef>
                <a:spcPct val="0"/>
              </a:spcBef>
            </a:pPr>
            <a:endParaRPr lang="en-GB" dirty="0"/>
          </a:p>
          <a:p>
            <a:pPr eaLnBrk="1" hangingPunct="1">
              <a:spcBef>
                <a:spcPct val="0"/>
              </a:spcBef>
            </a:pPr>
            <a:endParaRPr lang="en-GB" dirty="0"/>
          </a:p>
          <a:p>
            <a:pPr eaLnBrk="1" hangingPunct="1">
              <a:spcBef>
                <a:spcPct val="0"/>
              </a:spcBef>
            </a:pPr>
            <a:endParaRPr lang="en-US" dirty="0"/>
          </a:p>
        </p:txBody>
      </p:sp>
      <p:sp>
        <p:nvSpPr>
          <p:cNvPr id="1280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9B9A6E-D87B-4D15-9080-CF743934CFCD}" type="slidenum">
              <a:rPr lang="en-US">
                <a:cs typeface="Arial" charset="0"/>
              </a:rPr>
              <a:pPr fontAlgn="base">
                <a:spcBef>
                  <a:spcPct val="0"/>
                </a:spcBef>
                <a:spcAft>
                  <a:spcPct val="0"/>
                </a:spcAft>
                <a:defRPr/>
              </a:pPr>
              <a:t>61</a:t>
            </a:fld>
            <a:endParaRPr lang="en-US" dirty="0">
              <a:cs typeface="Arial" charset="0"/>
            </a:endParaRPr>
          </a:p>
        </p:txBody>
      </p:sp>
    </p:spTree>
    <p:extLst>
      <p:ext uri="{BB962C8B-B14F-4D97-AF65-F5344CB8AC3E}">
        <p14:creationId xmlns:p14="http://schemas.microsoft.com/office/powerpoint/2010/main" val="139403134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hangingPunct="1">
              <a:spcBef>
                <a:spcPct val="0"/>
              </a:spcBef>
            </a:pPr>
            <a:r>
              <a:rPr lang="en-GB" dirty="0"/>
              <a:t>Basic actions that investigators must be empowered by law to perform </a:t>
            </a:r>
            <a:r>
              <a:rPr lang="en-US" dirty="0"/>
              <a:t>during the process of a lawful seizure of computer data,</a:t>
            </a:r>
            <a:r>
              <a:rPr lang="en-US" baseline="0" dirty="0"/>
              <a:t> according to the Budapest Convention, are the following:</a:t>
            </a:r>
          </a:p>
          <a:p>
            <a:pPr eaLnBrk="1" hangingPunct="1">
              <a:spcBef>
                <a:spcPct val="0"/>
              </a:spcBef>
            </a:pPr>
            <a:endParaRPr lang="en-GB" dirty="0"/>
          </a:p>
          <a:p>
            <a:pPr eaLnBrk="1" hangingPunct="1">
              <a:spcBef>
                <a:spcPct val="0"/>
              </a:spcBef>
            </a:pPr>
            <a:r>
              <a:rPr lang="en-US" dirty="0"/>
              <a:t>a) seize physically a computer system,</a:t>
            </a:r>
            <a:endParaRPr lang="en-GB" dirty="0"/>
          </a:p>
          <a:p>
            <a:pPr eaLnBrk="1" hangingPunct="1">
              <a:spcBef>
                <a:spcPct val="0"/>
              </a:spcBef>
            </a:pPr>
            <a:endParaRPr lang="en-US" dirty="0"/>
          </a:p>
          <a:p>
            <a:pPr eaLnBrk="1" hangingPunct="1">
              <a:spcBef>
                <a:spcPct val="0"/>
              </a:spcBef>
            </a:pPr>
            <a:r>
              <a:rPr lang="en-US" dirty="0"/>
              <a:t>b) make and retain a copy of those computer data (which is important in case the data is stored on a major server, where physical removal is impossible, and also when physical seizure would interfere too significantly with the rights of other people who have access rights to that machine – for instance the a big company’s server)</a:t>
            </a:r>
            <a:endParaRPr lang="en-GB" dirty="0"/>
          </a:p>
          <a:p>
            <a:pPr eaLnBrk="1" hangingPunct="1">
              <a:spcBef>
                <a:spcPct val="0"/>
              </a:spcBef>
            </a:pPr>
            <a:endParaRPr lang="en-US" dirty="0"/>
          </a:p>
          <a:p>
            <a:pPr eaLnBrk="1" hangingPunct="1">
              <a:spcBef>
                <a:spcPct val="0"/>
              </a:spcBef>
            </a:pPr>
            <a:r>
              <a:rPr lang="en-US" dirty="0"/>
              <a:t>c) maintain the integrity of the relevant stored computer data and, finally, to </a:t>
            </a:r>
            <a:endParaRPr lang="en-GB" dirty="0"/>
          </a:p>
          <a:p>
            <a:pPr eaLnBrk="1" hangingPunct="1">
              <a:spcBef>
                <a:spcPct val="0"/>
              </a:spcBef>
            </a:pPr>
            <a:endParaRPr lang="en-US" dirty="0"/>
          </a:p>
          <a:p>
            <a:pPr eaLnBrk="1" hangingPunct="1">
              <a:spcBef>
                <a:spcPct val="0"/>
              </a:spcBef>
            </a:pPr>
            <a:r>
              <a:rPr lang="en-US" dirty="0"/>
              <a:t>d) render inaccessible or remove those computer data in the accessed computer system.</a:t>
            </a:r>
            <a:endParaRPr lang="en-GB" dirty="0"/>
          </a:p>
          <a:p>
            <a:pPr eaLnBrk="1" hangingPunct="1">
              <a:spcBef>
                <a:spcPct val="0"/>
              </a:spcBef>
            </a:pPr>
            <a:endParaRPr lang="en-US" dirty="0"/>
          </a:p>
          <a:p>
            <a:pPr eaLnBrk="1" hangingPunct="1">
              <a:spcBef>
                <a:spcPct val="0"/>
              </a:spcBef>
            </a:pPr>
            <a:r>
              <a:rPr lang="en-US" dirty="0"/>
              <a:t>This last provision is relevant for instance when physical seizure is impossible, but real harm could occur</a:t>
            </a:r>
            <a:r>
              <a:rPr lang="en-US" baseline="0" dirty="0"/>
              <a:t> </a:t>
            </a:r>
            <a:r>
              <a:rPr lang="en-US" dirty="0"/>
              <a:t>if a third party got access to the data.  </a:t>
            </a:r>
            <a:endParaRPr lang="en-GB" dirty="0"/>
          </a:p>
          <a:p>
            <a:pPr eaLnBrk="1" hangingPunct="1">
              <a:spcBef>
                <a:spcPct val="0"/>
              </a:spcBef>
            </a:pPr>
            <a:r>
              <a:rPr lang="en-GB" dirty="0"/>
              <a:t>With the exception of the mere seizure of data in its own and original record, all these procedural possibilities are specific measures in the digital environment.</a:t>
            </a:r>
          </a:p>
        </p:txBody>
      </p:sp>
      <p:sp>
        <p:nvSpPr>
          <p:cNvPr id="1280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9B9A6E-D87B-4D15-9080-CF743934CFCD}" type="slidenum">
              <a:rPr lang="en-US">
                <a:cs typeface="Arial" charset="0"/>
              </a:rPr>
              <a:pPr fontAlgn="base">
                <a:spcBef>
                  <a:spcPct val="0"/>
                </a:spcBef>
                <a:spcAft>
                  <a:spcPct val="0"/>
                </a:spcAft>
                <a:defRPr/>
              </a:pPr>
              <a:t>62</a:t>
            </a:fld>
            <a:endParaRPr lang="en-US" dirty="0">
              <a:cs typeface="Arial" charset="0"/>
            </a:endParaRPr>
          </a:p>
        </p:txBody>
      </p:sp>
    </p:spTree>
    <p:extLst>
      <p:ext uri="{BB962C8B-B14F-4D97-AF65-F5344CB8AC3E}">
        <p14:creationId xmlns:p14="http://schemas.microsoft.com/office/powerpoint/2010/main" val="171702641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eaLnBrk="1" hangingPunct="1">
              <a:spcBef>
                <a:spcPct val="0"/>
              </a:spcBef>
            </a:pPr>
            <a:r>
              <a:rPr lang="en-GB" dirty="0"/>
              <a:t>Sometimes, the investigator needs more fresh information, rather than that information provided by the search or seizure of stored data. </a:t>
            </a:r>
          </a:p>
          <a:p>
            <a:pPr eaLnBrk="1" hangingPunct="1">
              <a:spcBef>
                <a:spcPct val="0"/>
              </a:spcBef>
            </a:pPr>
            <a:endParaRPr lang="en-GB" i="1" dirty="0"/>
          </a:p>
          <a:p>
            <a:pPr eaLnBrk="1" hangingPunct="1">
              <a:spcBef>
                <a:spcPct val="0"/>
              </a:spcBef>
            </a:pPr>
            <a:r>
              <a:rPr lang="en-US" i="1" dirty="0"/>
              <a:t>Real-time </a:t>
            </a:r>
            <a:r>
              <a:rPr lang="en-US" dirty="0"/>
              <a:t>collection of computer data allows alive investigations and is described in Article 20 of Budapest Convention. Such kind of intrusive measure requires proper legislation to allow law enforcement authorities to collect or record, through technical means, data in real time, and also the power to compel service providers to collect or record data from their costumers, within its normal activity, in real time.</a:t>
            </a:r>
          </a:p>
          <a:p>
            <a:pPr eaLnBrk="1" hangingPunct="1">
              <a:spcBef>
                <a:spcPct val="0"/>
              </a:spcBef>
            </a:pPr>
            <a:endParaRPr lang="en-US" dirty="0"/>
          </a:p>
          <a:p>
            <a:pPr eaLnBrk="1" hangingPunct="1">
              <a:spcBef>
                <a:spcPct val="0"/>
              </a:spcBef>
            </a:pPr>
            <a:r>
              <a:rPr lang="en-US" dirty="0"/>
              <a:t>This kind of investigative tool can be very important, for example, to establish the source of a communication, in view of identifying a perpetrator, in real time.</a:t>
            </a:r>
          </a:p>
          <a:p>
            <a:pPr eaLnBrk="1" hangingPunct="1">
              <a:spcBef>
                <a:spcPct val="0"/>
              </a:spcBef>
            </a:pPr>
            <a:endParaRPr lang="en-US" dirty="0"/>
          </a:p>
          <a:p>
            <a:r>
              <a:rPr lang="en-US" dirty="0"/>
              <a:t>To be noted that §3 of</a:t>
            </a:r>
            <a:r>
              <a:rPr lang="en-US" baseline="0" dirty="0"/>
              <a:t> Article 20 imposes to </a:t>
            </a:r>
            <a:r>
              <a:rPr lang="en-GB" sz="1200" kern="1200" dirty="0">
                <a:solidFill>
                  <a:schemeClr val="tx1"/>
                </a:solidFill>
                <a:effectLst/>
                <a:latin typeface="+mn-lt"/>
                <a:ea typeface="+mn-ea"/>
                <a:cs typeface="+mn-cs"/>
              </a:rPr>
              <a:t>Parties to adopt such legislative and other measures as may be necessary to oblige service providers to keep confidential the fact of the execution of any power provided for in this article and any information relating to it.</a:t>
            </a:r>
          </a:p>
          <a:p>
            <a:r>
              <a:rPr lang="en-GB" sz="1200" kern="1200" dirty="0">
                <a:solidFill>
                  <a:schemeClr val="tx1"/>
                </a:solidFill>
                <a:effectLst/>
                <a:latin typeface="+mn-lt"/>
                <a:ea typeface="+mn-ea"/>
                <a:cs typeface="+mn-cs"/>
              </a:rPr>
              <a:t> </a:t>
            </a:r>
          </a:p>
          <a:p>
            <a:pPr marL="0" marR="0" indent="0" algn="l" defTabSz="457200" rtl="0" eaLnBrk="1" fontAlgn="base" latinLnBrk="0" hangingPunct="1">
              <a:lnSpc>
                <a:spcPct val="100000"/>
              </a:lnSpc>
              <a:spcBef>
                <a:spcPct val="0"/>
              </a:spcBef>
              <a:spcAft>
                <a:spcPct val="0"/>
              </a:spcAft>
              <a:buClrTx/>
              <a:buSzTx/>
              <a:buFontTx/>
              <a:buNone/>
              <a:tabLst/>
              <a:defRPr/>
            </a:pPr>
            <a:r>
              <a:rPr lang="en-US" dirty="0"/>
              <a:t>This slide displays the full text of Article 20,</a:t>
            </a:r>
            <a:r>
              <a:rPr lang="en-US" baseline="0" dirty="0"/>
              <a:t> </a:t>
            </a:r>
            <a:r>
              <a:rPr lang="en-US" u="none" baseline="0" dirty="0">
                <a:solidFill>
                  <a:srgbClr val="FF0000"/>
                </a:solidFill>
              </a:rPr>
              <a:t>§1.</a:t>
            </a:r>
            <a:endParaRPr lang="en-GB" sz="1200" kern="1200" dirty="0">
              <a:solidFill>
                <a:schemeClr val="tx1"/>
              </a:solidFill>
              <a:effectLst/>
              <a:latin typeface="+mn-lt"/>
              <a:ea typeface="+mn-ea"/>
              <a:cs typeface="+mn-cs"/>
            </a:endParaRPr>
          </a:p>
          <a:p>
            <a:pPr eaLnBrk="1" hangingPunct="1">
              <a:spcBef>
                <a:spcPct val="0"/>
              </a:spcBef>
            </a:pPr>
            <a:endParaRPr lang="en-US" dirty="0"/>
          </a:p>
        </p:txBody>
      </p:sp>
      <p:sp>
        <p:nvSpPr>
          <p:cNvPr id="1280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9B9A6E-D87B-4D15-9080-CF743934CFCD}" type="slidenum">
              <a:rPr lang="en-US">
                <a:cs typeface="Arial" charset="0"/>
              </a:rPr>
              <a:pPr fontAlgn="base">
                <a:spcBef>
                  <a:spcPct val="0"/>
                </a:spcBef>
                <a:spcAft>
                  <a:spcPct val="0"/>
                </a:spcAft>
                <a:defRPr/>
              </a:pPr>
              <a:t>63</a:t>
            </a:fld>
            <a:endParaRPr lang="en-US" dirty="0">
              <a:cs typeface="Arial" charset="0"/>
            </a:endParaRPr>
          </a:p>
        </p:txBody>
      </p:sp>
    </p:spTree>
    <p:extLst>
      <p:ext uri="{BB962C8B-B14F-4D97-AF65-F5344CB8AC3E}">
        <p14:creationId xmlns:p14="http://schemas.microsoft.com/office/powerpoint/2010/main" val="239961398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Slide Image Placeholder 1"/>
          <p:cNvSpPr>
            <a:spLocks noGrp="1" noRot="1" noChangeAspect="1"/>
          </p:cNvSpPr>
          <p:nvPr>
            <p:ph type="sldImg"/>
          </p:nvPr>
        </p:nvSpPr>
        <p:spPr bwMode="auto">
          <a:noFill/>
          <a:ln>
            <a:solidFill>
              <a:srgbClr val="000000"/>
            </a:solidFill>
            <a:miter lim="800000"/>
            <a:headEnd/>
            <a:tailEnd/>
          </a:ln>
        </p:spPr>
      </p:sp>
      <p:sp>
        <p:nvSpPr>
          <p:cNvPr id="142338"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10000"/>
          </a:bodyPr>
          <a:lstStyle/>
          <a:p>
            <a:pPr eaLnBrk="1" hangingPunct="1">
              <a:spcBef>
                <a:spcPct val="0"/>
              </a:spcBef>
            </a:pPr>
            <a:r>
              <a:rPr lang="en-US" dirty="0"/>
              <a:t>Last, but not least Article 21 describes interception of content data. </a:t>
            </a:r>
          </a:p>
          <a:p>
            <a:pPr eaLnBrk="1" hangingPunct="1">
              <a:spcBef>
                <a:spcPct val="0"/>
              </a:spcBef>
            </a:pPr>
            <a:r>
              <a:rPr lang="en-US" dirty="0"/>
              <a:t>Besides of traffic data, sometimes, law enforcement authorities might need to know the real content of communications between suspects of a crime. Some countries already have provisions on telephone interceptions, but not all of them allow the authorities to, specifically, intercept communications, other than by telephone.</a:t>
            </a:r>
            <a:endParaRPr lang="en-GB" dirty="0"/>
          </a:p>
          <a:p>
            <a:pPr eaLnBrk="1" hangingPunct="1">
              <a:spcBef>
                <a:spcPct val="0"/>
              </a:spcBef>
            </a:pPr>
            <a:endParaRPr lang="en-US" dirty="0"/>
          </a:p>
          <a:p>
            <a:pPr eaLnBrk="1" hangingPunct="1">
              <a:spcBef>
                <a:spcPct val="0"/>
              </a:spcBef>
            </a:pPr>
            <a:r>
              <a:rPr lang="en-US" dirty="0"/>
              <a:t>That is the reason why, on Article 21, specifically, Budapest Convention includes provisions that enable investigators to intercept and record data communications.</a:t>
            </a:r>
          </a:p>
          <a:p>
            <a:pPr eaLnBrk="1" hangingPunct="1">
              <a:spcBef>
                <a:spcPct val="0"/>
              </a:spcBef>
            </a:pPr>
            <a:endParaRPr lang="en-GB" dirty="0"/>
          </a:p>
          <a:p>
            <a:pPr eaLnBrk="1" hangingPunct="1">
              <a:spcBef>
                <a:spcPct val="0"/>
              </a:spcBef>
            </a:pPr>
            <a:r>
              <a:rPr lang="en-US" dirty="0"/>
              <a:t>Besides being a very powerful investigative tool, the interception of communications is also a very intrusive measure and is only allowed, by the terms of the Convention, in relation to a range of serious offences to be determined by national laws.</a:t>
            </a:r>
          </a:p>
          <a:p>
            <a:pPr eaLnBrk="1" hangingPunct="1">
              <a:spcBef>
                <a:spcPct val="0"/>
              </a:spcBef>
            </a:pPr>
            <a:endParaRPr lang="en-US" dirty="0"/>
          </a:p>
          <a:p>
            <a:r>
              <a:rPr lang="en-US" dirty="0"/>
              <a:t>For</a:t>
            </a:r>
            <a:r>
              <a:rPr lang="en-US" baseline="0" dirty="0"/>
              <a:t> additional safeguards regarding covert surveillance (including interception of content data) that need to be put in place in the national legislation by the Parties to the European Convention of Human Rights see a compilation of the relevant case-law of the European Court of Human Rights developed on the basis of Article 8 (</a:t>
            </a:r>
            <a:r>
              <a:rPr lang="en-GB" sz="1200" kern="1200" dirty="0">
                <a:solidFill>
                  <a:schemeClr val="tx1"/>
                </a:solidFill>
                <a:effectLst/>
                <a:latin typeface="+mn-lt"/>
                <a:ea typeface="+mn-ea"/>
                <a:cs typeface="+mn-cs"/>
              </a:rPr>
              <a:t>right to respect for private and family</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life, home and correspondence</a:t>
            </a:r>
            <a:r>
              <a:rPr lang="en-US" baseline="0" dirty="0"/>
              <a:t>): </a:t>
            </a:r>
            <a:r>
              <a:rPr lang="en-US" dirty="0"/>
              <a:t>http://www.echr.coe.int/Documents/FS_Mass_surveillance_ENG.pdf</a:t>
            </a:r>
          </a:p>
          <a:p>
            <a:pPr eaLnBrk="1" hangingPunct="1">
              <a:spcBef>
                <a:spcPct val="0"/>
              </a:spcBef>
            </a:pPr>
            <a:endParaRPr lang="en-US" dirty="0"/>
          </a:p>
          <a:p>
            <a:pPr marL="0" marR="0" indent="0" algn="l" defTabSz="457200" rtl="0" eaLnBrk="1" fontAlgn="base" latinLnBrk="0" hangingPunct="1">
              <a:lnSpc>
                <a:spcPct val="100000"/>
              </a:lnSpc>
              <a:spcBef>
                <a:spcPct val="0"/>
              </a:spcBef>
              <a:spcAft>
                <a:spcPct val="0"/>
              </a:spcAft>
              <a:buClrTx/>
              <a:buSzTx/>
              <a:buFontTx/>
              <a:buNone/>
              <a:tabLst/>
              <a:defRPr/>
            </a:pPr>
            <a:r>
              <a:rPr lang="en-US" dirty="0"/>
              <a:t>To be noted that §3 of</a:t>
            </a:r>
            <a:r>
              <a:rPr lang="en-US" baseline="0" dirty="0"/>
              <a:t> Article 21 imposes to </a:t>
            </a:r>
            <a:r>
              <a:rPr lang="en-GB" sz="1200" kern="1200" dirty="0">
                <a:solidFill>
                  <a:schemeClr val="tx1"/>
                </a:solidFill>
                <a:effectLst/>
                <a:latin typeface="+mn-lt"/>
                <a:ea typeface="+mn-ea"/>
                <a:cs typeface="+mn-cs"/>
              </a:rPr>
              <a:t>Parties to adopt such legislative and other measures as may be necessary to oblige service providers to keep confidential the fact of the execution of any power provided for in this article and any information relating to it.</a:t>
            </a:r>
          </a:p>
        </p:txBody>
      </p:sp>
      <p:sp>
        <p:nvSpPr>
          <p:cNvPr id="1423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4DB0A3-9752-41B1-B719-1061CEBAF326}" type="slidenum">
              <a:rPr lang="en-US">
                <a:cs typeface="Arial" charset="0"/>
              </a:rPr>
              <a:pPr fontAlgn="base">
                <a:spcBef>
                  <a:spcPct val="0"/>
                </a:spcBef>
                <a:spcAft>
                  <a:spcPct val="0"/>
                </a:spcAft>
                <a:defRPr/>
              </a:pPr>
              <a:t>64</a:t>
            </a:fld>
            <a:endParaRPr lang="en-US" dirty="0">
              <a:cs typeface="Arial" charset="0"/>
            </a:endParaRPr>
          </a:p>
        </p:txBody>
      </p:sp>
    </p:spTree>
    <p:extLst>
      <p:ext uri="{BB962C8B-B14F-4D97-AF65-F5344CB8AC3E}">
        <p14:creationId xmlns:p14="http://schemas.microsoft.com/office/powerpoint/2010/main" val="8863453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pPr eaLnBrk="1" hangingPunct="1">
              <a:spcBef>
                <a:spcPct val="0"/>
              </a:spcBef>
            </a:pPr>
            <a:r>
              <a:rPr lang="en-GB" dirty="0"/>
              <a:t>Conditions and safeguards are imposed by Article 15. Moreover, each</a:t>
            </a:r>
            <a:r>
              <a:rPr lang="en-GB" baseline="0" dirty="0"/>
              <a:t> subsequent article regulating procedural measures (</a:t>
            </a:r>
            <a:r>
              <a:rPr lang="en-GB" dirty="0"/>
              <a:t>Article</a:t>
            </a:r>
            <a:r>
              <a:rPr lang="en-GB" baseline="0" dirty="0"/>
              <a:t>s 16 to 21) contain a paragraph that recalls that powers and procedures referred to in that article must be subject to A</a:t>
            </a:r>
            <a:r>
              <a:rPr lang="en-GB" dirty="0"/>
              <a:t>rticle 15.  </a:t>
            </a:r>
          </a:p>
          <a:p>
            <a:pPr eaLnBrk="1" hangingPunct="1">
              <a:spcBef>
                <a:spcPct val="0"/>
              </a:spcBef>
            </a:pPr>
            <a:endParaRPr lang="en-GB" dirty="0"/>
          </a:p>
          <a:p>
            <a:pPr eaLnBrk="1" hangingPunct="1">
              <a:spcBef>
                <a:spcPct val="0"/>
              </a:spcBef>
            </a:pPr>
            <a:r>
              <a:rPr lang="en-GB" dirty="0"/>
              <a:t>1 - As</a:t>
            </a:r>
            <a:r>
              <a:rPr lang="en-GB" baseline="0" dirty="0"/>
              <a:t> previously explained, Ar</a:t>
            </a:r>
            <a:r>
              <a:rPr lang="en-GB" dirty="0"/>
              <a:t>ticle 15 is extremely important since it recalls</a:t>
            </a:r>
            <a:r>
              <a:rPr lang="en-GB" baseline="0" dirty="0"/>
              <a:t> that the fight against cybercrime cannot be detrimental to the protection of human rights and liberties. Therefore, the establishment, the implementation and the application of procedural rules must be accompanied by appropriate safeguards, which must be provided for by the domestic law. </a:t>
            </a:r>
          </a:p>
          <a:p>
            <a:pPr eaLnBrk="1" hangingPunct="1">
              <a:spcBef>
                <a:spcPct val="0"/>
              </a:spcBef>
            </a:pPr>
            <a:endParaRPr lang="en-GB" i="0" baseline="0" dirty="0"/>
          </a:p>
          <a:p>
            <a:pPr eaLnBrk="1" hangingPunct="1">
              <a:spcBef>
                <a:spcPct val="0"/>
              </a:spcBef>
            </a:pPr>
            <a:r>
              <a:rPr lang="en-GB" i="1" baseline="0" dirty="0"/>
              <a:t>This first sentence contains two important principles. </a:t>
            </a:r>
          </a:p>
          <a:p>
            <a:pPr eaLnBrk="1" hangingPunct="1">
              <a:spcBef>
                <a:spcPct val="0"/>
              </a:spcBef>
            </a:pPr>
            <a:endParaRPr lang="en-GB" i="1" baseline="0" dirty="0"/>
          </a:p>
          <a:p>
            <a:pPr algn="just" eaLnBrk="1" hangingPunct="1">
              <a:spcBef>
                <a:spcPct val="0"/>
              </a:spcBef>
            </a:pPr>
            <a:r>
              <a:rPr lang="en-GB" i="0" baseline="0" dirty="0"/>
              <a:t>The first one is that the </a:t>
            </a:r>
            <a:r>
              <a:rPr lang="en-GB" b="1" i="0" baseline="0" dirty="0"/>
              <a:t>preservation of human rights </a:t>
            </a:r>
            <a:r>
              <a:rPr lang="en-GB" i="0" baseline="0" dirty="0"/>
              <a:t>is an iterative process which must be ensured taking into account all precise circumstances. For this reason the determination of appropriate safeguards should be done at each step of the life of a procedural rule: </a:t>
            </a:r>
            <a:r>
              <a:rPr lang="en-GB" b="1" i="1" baseline="0" dirty="0"/>
              <a:t>its establishment </a:t>
            </a:r>
            <a:r>
              <a:rPr lang="en-GB" i="0" baseline="0" dirty="0"/>
              <a:t>(i.e. its incorporation into the domestic law), </a:t>
            </a:r>
            <a:r>
              <a:rPr lang="en-GB" b="1" i="1" baseline="0" dirty="0">
                <a:solidFill>
                  <a:srgbClr val="FF0000"/>
                </a:solidFill>
              </a:rPr>
              <a:t>its implementation </a:t>
            </a:r>
            <a:r>
              <a:rPr lang="en-GB" b="0" i="1" baseline="0" dirty="0">
                <a:solidFill>
                  <a:srgbClr val="FF0000"/>
                </a:solidFill>
              </a:rPr>
              <a:t>(i.e. the internal organisation in order to enable the power or procedure to take place)</a:t>
            </a:r>
            <a:r>
              <a:rPr lang="en-GB" b="1" i="1" baseline="0" dirty="0">
                <a:solidFill>
                  <a:srgbClr val="FF0000"/>
                </a:solidFill>
              </a:rPr>
              <a:t> and </a:t>
            </a:r>
            <a:r>
              <a:rPr lang="en-GB" b="0" i="1" baseline="0" dirty="0">
                <a:solidFill>
                  <a:srgbClr val="FF0000"/>
                </a:solidFill>
              </a:rPr>
              <a:t>afterward </a:t>
            </a:r>
            <a:r>
              <a:rPr lang="en-GB" b="1" i="1" baseline="0" dirty="0">
                <a:solidFill>
                  <a:srgbClr val="FF0000"/>
                </a:solidFill>
              </a:rPr>
              <a:t>its application </a:t>
            </a:r>
            <a:r>
              <a:rPr lang="en-GB" b="0" i="1" baseline="0" dirty="0">
                <a:solidFill>
                  <a:srgbClr val="FF0000"/>
                </a:solidFill>
              </a:rPr>
              <a:t>(i.e. its concrete application in a given particular case)</a:t>
            </a:r>
            <a:r>
              <a:rPr lang="en-GB" b="0" i="0" baseline="0" dirty="0"/>
              <a:t>. </a:t>
            </a:r>
            <a:r>
              <a:rPr lang="en-GB" i="0" baseline="0" dirty="0"/>
              <a:t>Anticipation is moreover a particular important action that enables the preservation of Human Rights “by design” – where appropriate – which means basically that, if a safeguard has been designed to be included in a given procedure at the time this procedure has been defined, this safeguard will be totally compatible with the application of  that procedure, which will enable both to save efforts in applying the safeguard and to ensure the correct application of the safeguard for the benefit of fundamental rights protection.</a:t>
            </a:r>
          </a:p>
          <a:p>
            <a:pPr algn="just" eaLnBrk="1" hangingPunct="1">
              <a:spcBef>
                <a:spcPct val="0"/>
              </a:spcBef>
            </a:pPr>
            <a:r>
              <a:rPr lang="en-GB" i="0" baseline="0" dirty="0"/>
              <a:t>	</a:t>
            </a:r>
          </a:p>
          <a:p>
            <a:pPr algn="just" eaLnBrk="1" hangingPunct="1">
              <a:spcBef>
                <a:spcPct val="0"/>
              </a:spcBef>
            </a:pPr>
            <a:r>
              <a:rPr lang="en-GB" i="0" baseline="0" dirty="0"/>
              <a:t>The second one is the principle of </a:t>
            </a:r>
            <a:r>
              <a:rPr lang="en-GB" b="1" i="0" baseline="0" dirty="0"/>
              <a:t>legal basis</a:t>
            </a:r>
            <a:r>
              <a:rPr lang="en-GB" i="0" baseline="0" dirty="0"/>
              <a:t>. Safeguards must be provided for by domestic law, which enables both their effectiveness and public knowledge (thanks to which citizen will be able to know their rights and obligations). However, the notion “Domestic law” is here understood in its </a:t>
            </a:r>
            <a:r>
              <a:rPr lang="en-GB" b="1" i="0" baseline="0" dirty="0"/>
              <a:t>substantive sense</a:t>
            </a:r>
            <a:r>
              <a:rPr lang="en-GB" i="0" baseline="0" dirty="0"/>
              <a:t>, and refers to legislative acts but also to constitutional rules and other legal sources such as constant jurisprudence (source: explanatory report to the Convention on Cybercrime, which corresponds to the position of the Council of Europe’s European Court of Human Rights - ECtHR).</a:t>
            </a:r>
          </a:p>
          <a:p>
            <a:pPr eaLnBrk="1" hangingPunct="1">
              <a:spcBef>
                <a:spcPct val="0"/>
              </a:spcBef>
            </a:pPr>
            <a:endParaRPr lang="en-GB" baseline="0" dirty="0"/>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65</a:t>
            </a:fld>
            <a:endParaRPr lang="en-US" dirty="0">
              <a:cs typeface="Arial" charset="0"/>
            </a:endParaRPr>
          </a:p>
        </p:txBody>
      </p:sp>
    </p:spTree>
    <p:extLst>
      <p:ext uri="{BB962C8B-B14F-4D97-AF65-F5344CB8AC3E}">
        <p14:creationId xmlns:p14="http://schemas.microsoft.com/office/powerpoint/2010/main" val="127877079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pPr eaLnBrk="1" hangingPunct="1">
              <a:spcBef>
                <a:spcPct val="0"/>
              </a:spcBef>
            </a:pPr>
            <a:r>
              <a:rPr lang="en-GB" baseline="0" dirty="0"/>
              <a:t>2 - The follow-up of the provision explains that the protection of human rights must be “adequate”, and include rights arising pursuant to obligations each country has undertaken. The two examples that are given are </a:t>
            </a:r>
            <a:r>
              <a:rPr lang="en-GB" sz="800" kern="1200" dirty="0">
                <a:solidFill>
                  <a:schemeClr val="tx1"/>
                </a:solidFill>
                <a:latin typeface="+mn-lt"/>
                <a:ea typeface="+mn-ea"/>
                <a:cs typeface="+mn-cs"/>
              </a:rPr>
              <a:t>the 1950 Council of Europe (CoE) Convention for the Protection of Human Rights and Fundamental Freedoms, often more simply called “European Convention of Human Rights” (ECHR) and the 1966 United Nations International Covenant on Civil and political Rights (ICCPR). Other examples might be the 1969 American Convention on Human Rights and the 1981 African Charter on Human Rights and Peoples’ Rights.</a:t>
            </a:r>
          </a:p>
          <a:p>
            <a:pPr eaLnBrk="1" hangingPunct="1">
              <a:spcBef>
                <a:spcPct val="0"/>
              </a:spcBef>
            </a:pPr>
            <a:endParaRPr lang="en-GB" sz="800" kern="1200" dirty="0">
              <a:solidFill>
                <a:schemeClr val="tx1"/>
              </a:solidFill>
              <a:latin typeface="+mn-lt"/>
              <a:ea typeface="+mn-ea"/>
              <a:cs typeface="+mn-cs"/>
            </a:endParaRPr>
          </a:p>
          <a:p>
            <a:pPr eaLnBrk="1" hangingPunct="1">
              <a:spcBef>
                <a:spcPct val="0"/>
              </a:spcBef>
            </a:pPr>
            <a:r>
              <a:rPr lang="en-GB" sz="800" i="1" kern="1200" dirty="0">
                <a:solidFill>
                  <a:schemeClr val="tx1"/>
                </a:solidFill>
                <a:latin typeface="+mn-lt"/>
                <a:ea typeface="+mn-ea"/>
                <a:cs typeface="+mn-cs"/>
              </a:rPr>
              <a:t>The notion of “adequacy” means</a:t>
            </a:r>
            <a:r>
              <a:rPr lang="en-GB" sz="800" i="1" kern="1200" baseline="0" dirty="0">
                <a:solidFill>
                  <a:schemeClr val="tx1"/>
                </a:solidFill>
                <a:latin typeface="+mn-lt"/>
                <a:ea typeface="+mn-ea"/>
                <a:cs typeface="+mn-cs"/>
              </a:rPr>
              <a:t> once again that safeguards in place must be adapted to specific circumstances, in order to effectively protect human rights taking these circumstances into account. </a:t>
            </a:r>
          </a:p>
          <a:p>
            <a:pPr eaLnBrk="1" hangingPunct="1">
              <a:spcBef>
                <a:spcPct val="0"/>
              </a:spcBef>
            </a:pPr>
            <a:endParaRPr lang="en-GB" sz="800" i="1" kern="1200" baseline="0" dirty="0">
              <a:solidFill>
                <a:schemeClr val="tx1"/>
              </a:solidFill>
              <a:latin typeface="+mn-lt"/>
              <a:ea typeface="+mn-ea"/>
              <a:cs typeface="+mn-cs"/>
            </a:endParaRPr>
          </a:p>
          <a:p>
            <a:pPr eaLnBrk="1" hangingPunct="1">
              <a:spcBef>
                <a:spcPct val="0"/>
              </a:spcBef>
            </a:pPr>
            <a:r>
              <a:rPr lang="en-GB" sz="800" i="1" kern="1200" baseline="0" dirty="0">
                <a:solidFill>
                  <a:schemeClr val="tx1"/>
                </a:solidFill>
                <a:latin typeface="+mn-lt"/>
                <a:ea typeface="+mn-ea"/>
                <a:cs typeface="+mn-cs"/>
              </a:rPr>
              <a:t>Several rights that are common to the ECHR and the ICCPR will be listed in the next slide.</a:t>
            </a:r>
          </a:p>
          <a:p>
            <a:pPr eaLnBrk="1" hangingPunct="1">
              <a:spcBef>
                <a:spcPct val="0"/>
              </a:spcBef>
            </a:pPr>
            <a:endParaRPr lang="en-GB" baseline="0" dirty="0"/>
          </a:p>
          <a:p>
            <a:pPr eaLnBrk="1" hangingPunct="1">
              <a:spcBef>
                <a:spcPct val="0"/>
              </a:spcBef>
            </a:pPr>
            <a:r>
              <a:rPr lang="en-GB" baseline="0" dirty="0"/>
              <a:t>3 - Finally, §1 of Article 15 explains that safeguards must ensure, at least, the principle of </a:t>
            </a:r>
            <a:r>
              <a:rPr lang="en-GB" b="1" baseline="0" dirty="0"/>
              <a:t>proportionality.</a:t>
            </a:r>
            <a:r>
              <a:rPr lang="en-GB" baseline="0" dirty="0"/>
              <a:t> The principle of proportionality is another important principle, whose meaning might vary depending on legal systems. </a:t>
            </a:r>
          </a:p>
          <a:p>
            <a:pPr eaLnBrk="1" hangingPunct="1">
              <a:spcBef>
                <a:spcPct val="0"/>
              </a:spcBef>
            </a:pPr>
            <a:endParaRPr lang="en-GB" baseline="0" dirty="0"/>
          </a:p>
          <a:p>
            <a:pPr eaLnBrk="1" hangingPunct="1">
              <a:spcBef>
                <a:spcPct val="0"/>
              </a:spcBef>
            </a:pPr>
            <a:r>
              <a:rPr lang="en-GB" dirty="0"/>
              <a:t>The principle of proportionality requires that there be a reasonable relationship between a particular objective to be achieved and the means used to achieve that objective.</a:t>
            </a:r>
            <a:r>
              <a:rPr lang="en-GB" baseline="0" dirty="0"/>
              <a:t> </a:t>
            </a:r>
          </a:p>
          <a:p>
            <a:pPr eaLnBrk="1" hangingPunct="1">
              <a:spcBef>
                <a:spcPct val="0"/>
              </a:spcBef>
            </a:pPr>
            <a:endParaRPr lang="en-GB" baseline="0" dirty="0"/>
          </a:p>
          <a:p>
            <a:pPr eaLnBrk="1" hangingPunct="1">
              <a:spcBef>
                <a:spcPct val="0"/>
              </a:spcBef>
            </a:pPr>
            <a:r>
              <a:rPr lang="en-GB" baseline="0" dirty="0"/>
              <a:t>In countries bounded by the ECHR the principle of proportionality ensures that no other less intrusive power or procedure could enable to reach adequately the objective of this power or procedure, taking into account both the nature and circumstances of the offence, and the nature and legitimacy of the impacted fundamental rights. </a:t>
            </a:r>
          </a:p>
          <a:p>
            <a:pPr eaLnBrk="1" hangingPunct="1">
              <a:spcBef>
                <a:spcPct val="0"/>
              </a:spcBef>
            </a:pPr>
            <a:endParaRPr lang="en-GB" baseline="0" dirty="0"/>
          </a:p>
          <a:p>
            <a:pPr eaLnBrk="1" hangingPunct="1">
              <a:spcBef>
                <a:spcPct val="0"/>
              </a:spcBef>
            </a:pPr>
            <a:r>
              <a:rPr lang="en-GB" baseline="0" dirty="0"/>
              <a:t>Within the framework of the ECHR, this principle is understood as either including, or being accompanied by another principle which is the principle of “necessity” of the power or procedure. It refers to :</a:t>
            </a:r>
          </a:p>
          <a:p>
            <a:pPr marL="171450" marR="0" indent="-17145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dirty="0"/>
              <a:t>is there a pressing social need for some restriction of the fundamental</a:t>
            </a:r>
            <a:r>
              <a:rPr lang="en-GB" baseline="0" dirty="0"/>
              <a:t> rights</a:t>
            </a:r>
            <a:r>
              <a:rPr lang="en-GB" dirty="0"/>
              <a:t>? </a:t>
            </a:r>
          </a:p>
          <a:p>
            <a:pPr marL="171450" marR="0" indent="-17145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dirty="0"/>
              <a:t>if so, does the particular restriction</a:t>
            </a:r>
            <a:r>
              <a:rPr lang="en-GB" baseline="0" dirty="0"/>
              <a:t> </a:t>
            </a:r>
            <a:r>
              <a:rPr lang="en-GB" dirty="0"/>
              <a:t>corresponds to this need? </a:t>
            </a:r>
          </a:p>
          <a:p>
            <a:pPr marL="171450" marR="0" indent="-17145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dirty="0"/>
              <a:t>if so, is it a proportionate response to that need? </a:t>
            </a:r>
          </a:p>
          <a:p>
            <a:pPr marL="0" marR="0" indent="0" algn="l" defTabSz="457200" rtl="0" eaLnBrk="1" fontAlgn="base" latinLnBrk="0" hangingPunct="1">
              <a:lnSpc>
                <a:spcPct val="100000"/>
              </a:lnSpc>
              <a:spcBef>
                <a:spcPct val="0"/>
              </a:spcBef>
              <a:spcAft>
                <a:spcPct val="0"/>
              </a:spcAft>
              <a:buClrTx/>
              <a:buSzTx/>
              <a:buFont typeface="Arial" panose="020B0604020202020204" pitchFamily="34" charset="0"/>
              <a:buNone/>
              <a:tabLst/>
              <a:defRPr/>
            </a:pPr>
            <a:endParaRPr lang="en-GB" i="1" baseline="0" dirty="0"/>
          </a:p>
          <a:p>
            <a:pPr marL="0" marR="0" indent="0" algn="l" defTabSz="457200" rtl="0" eaLnBrk="1" fontAlgn="base" latinLnBrk="0" hangingPunct="1">
              <a:lnSpc>
                <a:spcPct val="100000"/>
              </a:lnSpc>
              <a:spcBef>
                <a:spcPct val="0"/>
              </a:spcBef>
              <a:spcAft>
                <a:spcPct val="0"/>
              </a:spcAft>
              <a:buClrTx/>
              <a:buSzTx/>
              <a:buFont typeface="Arial" panose="020B0604020202020204" pitchFamily="34" charset="0"/>
              <a:buNone/>
              <a:tabLst/>
              <a:defRPr/>
            </a:pPr>
            <a:r>
              <a:rPr lang="en-GB" i="1" baseline="0" dirty="0"/>
              <a:t>As an example, the explicit limitation already mentioned in Article 21 that the application of interception measures are to be conducted in respect to a range of serious offences, determined by domestic law, is an explicit example of the application of the proportionality principle (see the explanatory report to the Budapest Convention).</a:t>
            </a:r>
            <a:endParaRPr lang="en-US" i="1" baseline="0" dirty="0"/>
          </a:p>
          <a:p>
            <a:pPr eaLnBrk="1" hangingPunct="1">
              <a:spcBef>
                <a:spcPct val="0"/>
              </a:spcBef>
            </a:pPr>
            <a:endParaRPr lang="en-US" baseline="0" dirty="0"/>
          </a:p>
          <a:p>
            <a:pPr eaLnBrk="1" hangingPunct="1">
              <a:spcBef>
                <a:spcPct val="0"/>
              </a:spcBef>
            </a:pPr>
            <a:endParaRPr lang="en-GB" baseline="0" dirty="0"/>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66</a:t>
            </a:fld>
            <a:endParaRPr lang="en-US" dirty="0">
              <a:cs typeface="Arial" charset="0"/>
            </a:endParaRPr>
          </a:p>
        </p:txBody>
      </p:sp>
    </p:spTree>
    <p:extLst>
      <p:ext uri="{BB962C8B-B14F-4D97-AF65-F5344CB8AC3E}">
        <p14:creationId xmlns:p14="http://schemas.microsoft.com/office/powerpoint/2010/main" val="39859826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GB" sz="1200" i="0" kern="1200" baseline="0" dirty="0">
                <a:solidFill>
                  <a:schemeClr val="tx1"/>
                </a:solidFill>
                <a:latin typeface="+mn-lt"/>
                <a:ea typeface="+mn-ea"/>
                <a:cs typeface="+mn-cs"/>
              </a:rPr>
              <a:t>Among rights that are guaranteed both by the ECHR and the ICCPR and that </a:t>
            </a:r>
            <a:r>
              <a:rPr lang="en-US" baseline="0" dirty="0"/>
              <a:t>might come into play during cybercrime investigations and prosecutions</a:t>
            </a:r>
            <a:r>
              <a:rPr lang="en-GB" sz="1200" i="0" kern="1200" baseline="0" dirty="0">
                <a:solidFill>
                  <a:schemeClr val="tx1"/>
                </a:solidFill>
                <a:latin typeface="+mn-lt"/>
                <a:ea typeface="+mn-ea"/>
                <a:cs typeface="+mn-cs"/>
              </a:rPr>
              <a:t> are:</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1200" i="0" kern="1200" baseline="0" dirty="0">
                <a:solidFill>
                  <a:schemeClr val="tx1"/>
                </a:solidFill>
                <a:latin typeface="+mn-lt"/>
                <a:ea typeface="+mn-ea"/>
                <a:cs typeface="+mn-cs"/>
              </a:rPr>
              <a:t>The right to liberty and security,</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1200" i="0" kern="1200" baseline="0" dirty="0">
                <a:solidFill>
                  <a:schemeClr val="tx1"/>
                </a:solidFill>
                <a:latin typeface="+mn-lt"/>
                <a:ea typeface="+mn-ea"/>
                <a:cs typeface="+mn-cs"/>
              </a:rPr>
              <a:t>The right to a fair trial and to presumption of innocence (including the right to remain silent and to not incriminate oneself) </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1200" i="0" kern="1200" baseline="0" dirty="0">
                <a:solidFill>
                  <a:schemeClr val="tx1"/>
                </a:solidFill>
                <a:latin typeface="+mn-lt"/>
                <a:ea typeface="+mn-ea"/>
                <a:cs typeface="+mn-cs"/>
              </a:rPr>
              <a:t>The right to not be held guilty </a:t>
            </a:r>
            <a:r>
              <a:rPr lang="en-GB" sz="2400" b="0" i="0" u="none" strike="noStrike" kern="1200" baseline="0" dirty="0">
                <a:solidFill>
                  <a:schemeClr val="tx1"/>
                </a:solidFill>
                <a:latin typeface="+mn-lt"/>
                <a:ea typeface="+mn-ea"/>
                <a:cs typeface="+mn-cs"/>
              </a:rPr>
              <a:t>of a criminal offence where his or her act or omission was not constituting a criminal offence under law at the time when it was committed, </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2400" b="0" i="0" u="none" strike="noStrike" kern="1200" baseline="0" dirty="0">
                <a:solidFill>
                  <a:schemeClr val="tx1"/>
                </a:solidFill>
                <a:latin typeface="+mn-lt"/>
                <a:ea typeface="+mn-ea"/>
                <a:cs typeface="+mn-cs"/>
              </a:rPr>
              <a:t>T</a:t>
            </a:r>
            <a:r>
              <a:rPr lang="en-GB" sz="1200" i="0" kern="1200" baseline="0" dirty="0">
                <a:solidFill>
                  <a:schemeClr val="tx1"/>
                </a:solidFill>
                <a:latin typeface="+mn-lt"/>
                <a:ea typeface="+mn-ea"/>
                <a:cs typeface="+mn-cs"/>
              </a:rPr>
              <a:t>he right to private life or “privacy”, </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1200" i="0" kern="1200" baseline="0" dirty="0">
                <a:solidFill>
                  <a:schemeClr val="tx1"/>
                </a:solidFill>
                <a:latin typeface="+mn-lt"/>
                <a:ea typeface="+mn-ea"/>
                <a:cs typeface="+mn-cs"/>
              </a:rPr>
              <a:t>Freedom of thought, conscience and religion, </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1200" i="0" kern="1200" baseline="0" dirty="0">
                <a:solidFill>
                  <a:schemeClr val="tx1"/>
                </a:solidFill>
                <a:latin typeface="+mn-lt"/>
                <a:ea typeface="+mn-ea"/>
                <a:cs typeface="+mn-cs"/>
              </a:rPr>
              <a:t>Freedom of expression, </a:t>
            </a:r>
          </a:p>
          <a:p>
            <a:pPr marL="171450" marR="0" indent="-171450" algn="l" defTabSz="457200" rtl="0" eaLnBrk="1" fontAlgn="base" latinLnBrk="0" hangingPunct="1">
              <a:lnSpc>
                <a:spcPct val="100000"/>
              </a:lnSpc>
              <a:spcBef>
                <a:spcPct val="0"/>
              </a:spcBef>
              <a:spcAft>
                <a:spcPct val="0"/>
              </a:spcAft>
              <a:buClrTx/>
              <a:buSzTx/>
              <a:buFontTx/>
              <a:buChar char="-"/>
              <a:tabLst/>
              <a:defRPr/>
            </a:pPr>
            <a:r>
              <a:rPr lang="en-GB" sz="1200" i="0" kern="1200" baseline="0" dirty="0">
                <a:solidFill>
                  <a:schemeClr val="tx1"/>
                </a:solidFill>
                <a:latin typeface="+mn-lt"/>
                <a:ea typeface="+mn-ea"/>
                <a:cs typeface="+mn-cs"/>
              </a:rPr>
              <a:t>Freedom of </a:t>
            </a:r>
            <a:r>
              <a:rPr lang="en-GB" sz="1200" i="0" dirty="0"/>
              <a:t>peaceful </a:t>
            </a:r>
            <a:r>
              <a:rPr lang="en-GB" sz="1200" i="0" kern="1200" baseline="0" dirty="0">
                <a:solidFill>
                  <a:schemeClr val="tx1"/>
                </a:solidFill>
                <a:latin typeface="+mn-lt"/>
                <a:ea typeface="+mn-ea"/>
                <a:cs typeface="+mn-cs"/>
              </a:rPr>
              <a:t>assembly and association. </a:t>
            </a:r>
          </a:p>
          <a:p>
            <a:pPr marL="171450" marR="0" indent="-171450" algn="l" defTabSz="457200" rtl="0" eaLnBrk="1" fontAlgn="base" latinLnBrk="0" hangingPunct="1">
              <a:lnSpc>
                <a:spcPct val="100000"/>
              </a:lnSpc>
              <a:spcBef>
                <a:spcPct val="0"/>
              </a:spcBef>
              <a:spcAft>
                <a:spcPct val="0"/>
              </a:spcAft>
              <a:buClrTx/>
              <a:buSzTx/>
              <a:buFontTx/>
              <a:buChar char="-"/>
              <a:tabLst/>
              <a:defRPr/>
            </a:pPr>
            <a:endParaRPr lang="en-GB" sz="1200" i="0" kern="1200" baseline="0" dirty="0">
              <a:solidFill>
                <a:schemeClr val="tx1"/>
              </a:solidFill>
              <a:latin typeface="+mn-lt"/>
              <a:ea typeface="+mn-ea"/>
              <a:cs typeface="+mn-cs"/>
            </a:endParaRPr>
          </a:p>
          <a:p>
            <a:pPr marL="171450" marR="0" indent="-171450" algn="l" defTabSz="457200" rtl="0" eaLnBrk="1" fontAlgn="base" latinLnBrk="0" hangingPunct="1">
              <a:lnSpc>
                <a:spcPct val="100000"/>
              </a:lnSpc>
              <a:spcBef>
                <a:spcPct val="0"/>
              </a:spcBef>
              <a:spcAft>
                <a:spcPct val="0"/>
              </a:spcAft>
              <a:buClrTx/>
              <a:buSzTx/>
              <a:buFontTx/>
              <a:buChar char="-"/>
              <a:tabLst/>
              <a:defRPr/>
            </a:pPr>
            <a:endParaRPr lang="en-GB" sz="1200" i="0" kern="1200" dirty="0">
              <a:solidFill>
                <a:schemeClr val="tx1"/>
              </a:solidFill>
              <a:latin typeface="+mn-lt"/>
              <a:ea typeface="+mn-ea"/>
              <a:cs typeface="+mn-cs"/>
            </a:endParaRPr>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67</a:t>
            </a:fld>
            <a:endParaRPr lang="en-US" dirty="0">
              <a:cs typeface="Arial" charset="0"/>
            </a:endParaRPr>
          </a:p>
        </p:txBody>
      </p:sp>
    </p:spTree>
    <p:extLst>
      <p:ext uri="{BB962C8B-B14F-4D97-AF65-F5344CB8AC3E}">
        <p14:creationId xmlns:p14="http://schemas.microsoft.com/office/powerpoint/2010/main" val="367436965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normAutofit fontScale="47500" lnSpcReduction="20000"/>
          </a:bodyPr>
          <a:lstStyle/>
          <a:p>
            <a:pPr eaLnBrk="1" hangingPunct="1">
              <a:spcBef>
                <a:spcPct val="0"/>
              </a:spcBef>
            </a:pPr>
            <a:r>
              <a:rPr lang="en-US" dirty="0"/>
              <a:t>Paragraph 2 of Article 15 </a:t>
            </a:r>
            <a:r>
              <a:rPr lang="en-GB" dirty="0"/>
              <a:t>does not limit the types of conditions and safeguards that could be applicable.</a:t>
            </a:r>
            <a:r>
              <a:rPr lang="en-GB" baseline="0" dirty="0"/>
              <a:t> This article only provides for a list of safeguards that must be implemented as a minimum, where appropriate in view of the nature of the procedure or power concerned (depending on </a:t>
            </a:r>
            <a:r>
              <a:rPr lang="en-GB" b="1" baseline="0" dirty="0"/>
              <a:t>the more or less intrusive nature of the power or procedure</a:t>
            </a:r>
            <a:r>
              <a:rPr lang="en-GB" baseline="0" dirty="0"/>
              <a:t>).</a:t>
            </a:r>
          </a:p>
          <a:p>
            <a:pPr eaLnBrk="1" hangingPunct="1">
              <a:spcBef>
                <a:spcPct val="0"/>
              </a:spcBef>
            </a:pPr>
            <a:endParaRPr lang="en-GB" baseline="0" dirty="0"/>
          </a:p>
          <a:p>
            <a:pPr eaLnBrk="1" hangingPunct="1">
              <a:spcBef>
                <a:spcPct val="0"/>
              </a:spcBef>
            </a:pPr>
            <a:r>
              <a:rPr lang="en-US" baseline="0" dirty="0"/>
              <a:t>These latter safeguards are:</a:t>
            </a:r>
          </a:p>
          <a:p>
            <a:pPr marL="171450" indent="-171450" eaLnBrk="1" hangingPunct="1">
              <a:spcBef>
                <a:spcPct val="0"/>
              </a:spcBef>
              <a:buFont typeface="Arial" panose="020B0604020202020204" pitchFamily="34" charset="0"/>
              <a:buChar char="•"/>
            </a:pPr>
            <a:r>
              <a:rPr lang="en-US" baseline="0" dirty="0"/>
              <a:t>a </a:t>
            </a:r>
            <a:r>
              <a:rPr lang="en-GB" dirty="0"/>
              <a:t>judicial or other independent supervision, </a:t>
            </a:r>
          </a:p>
          <a:p>
            <a:pPr marL="171450" indent="-171450" eaLnBrk="1" hangingPunct="1">
              <a:spcBef>
                <a:spcPct val="0"/>
              </a:spcBef>
              <a:buFont typeface="Arial" panose="020B0604020202020204" pitchFamily="34" charset="0"/>
              <a:buChar char="•"/>
            </a:pPr>
            <a:r>
              <a:rPr lang="en-GB" dirty="0"/>
              <a:t>grounds justifying application, </a:t>
            </a:r>
          </a:p>
          <a:p>
            <a:pPr marL="171450" indent="-171450" eaLnBrk="1" hangingPunct="1">
              <a:spcBef>
                <a:spcPct val="0"/>
              </a:spcBef>
              <a:buFont typeface="Arial" panose="020B0604020202020204" pitchFamily="34" charset="0"/>
              <a:buChar char="•"/>
            </a:pPr>
            <a:r>
              <a:rPr lang="en-GB" dirty="0"/>
              <a:t>and the limitation of the scope and the duration of such power or procedure. </a:t>
            </a:r>
          </a:p>
          <a:p>
            <a:pPr eaLnBrk="1" hangingPunct="1">
              <a:spcBef>
                <a:spcPct val="0"/>
              </a:spcBef>
            </a:pPr>
            <a:endParaRPr lang="en-GB" dirty="0"/>
          </a:p>
          <a:p>
            <a:pPr eaLnBrk="1" hangingPunct="1">
              <a:spcBef>
                <a:spcPct val="0"/>
              </a:spcBef>
            </a:pPr>
            <a:r>
              <a:rPr lang="en-GB" b="1" dirty="0"/>
              <a:t>Independent supervision </a:t>
            </a:r>
            <a:r>
              <a:rPr lang="en-GB" dirty="0"/>
              <a:t>and </a:t>
            </a:r>
            <a:r>
              <a:rPr lang="en-GB" b="1" dirty="0"/>
              <a:t>scope and time limitation </a:t>
            </a:r>
            <a:r>
              <a:rPr lang="en-GB" dirty="0"/>
              <a:t>are traditional safeguards</a:t>
            </a:r>
            <a:r>
              <a:rPr lang="en-GB" baseline="0" dirty="0"/>
              <a:t> that ensure the proportionality of the intrusive measures, by imposing limits to these measures and by enabling the independent verification of the respect of these limitations and of the other principles ensuring rights protection. </a:t>
            </a:r>
          </a:p>
          <a:p>
            <a:pPr eaLnBrk="1" hangingPunct="1">
              <a:spcBef>
                <a:spcPct val="0"/>
              </a:spcBef>
            </a:pPr>
            <a:endParaRPr lang="en-GB" baseline="0" dirty="0"/>
          </a:p>
          <a:p>
            <a:pPr eaLnBrk="1" hangingPunct="1">
              <a:spcBef>
                <a:spcPct val="0"/>
              </a:spcBef>
            </a:pPr>
            <a:r>
              <a:rPr lang="en-GB" baseline="0" dirty="0"/>
              <a:t>The </a:t>
            </a:r>
            <a:r>
              <a:rPr lang="en-GB" b="1" baseline="0" dirty="0"/>
              <a:t>specification of the grounds </a:t>
            </a:r>
            <a:r>
              <a:rPr lang="en-GB" baseline="0" dirty="0"/>
              <a:t>that justify the intrusive measure is another principle that traditionally ensures both the necessity and the proportionality of this measure (this specification enables to verify if the measure that limits freedoms is effectively needed, and if this measure is proportionate to the specific aim to be reached). </a:t>
            </a:r>
          </a:p>
          <a:p>
            <a:pPr eaLnBrk="1" hangingPunct="1">
              <a:spcBef>
                <a:spcPct val="0"/>
              </a:spcBef>
            </a:pPr>
            <a:endParaRPr lang="en-GB" baseline="0" dirty="0"/>
          </a:p>
          <a:p>
            <a:pPr eaLnBrk="1" hangingPunct="1">
              <a:spcBef>
                <a:spcPct val="0"/>
              </a:spcBef>
            </a:pPr>
            <a:r>
              <a:rPr lang="en-GB" baseline="0" dirty="0"/>
              <a:t>The idea that </a:t>
            </a:r>
            <a:r>
              <a:rPr lang="en-GB" dirty="0"/>
              <a:t>safeguards must be implemented to the extent they</a:t>
            </a:r>
            <a:r>
              <a:rPr lang="en-GB" baseline="0" dirty="0"/>
              <a:t> are “</a:t>
            </a:r>
            <a:r>
              <a:rPr lang="en-GB" i="1" baseline="0" dirty="0"/>
              <a:t>appropriate in view of the nature of the procedure or power concerned</a:t>
            </a:r>
            <a:r>
              <a:rPr lang="en-GB" baseline="0" dirty="0"/>
              <a:t>” deserves to be further detailed. This indication </a:t>
            </a:r>
            <a:r>
              <a:rPr lang="en-GB" dirty="0"/>
              <a:t>recalls </a:t>
            </a:r>
            <a:r>
              <a:rPr lang="en-GB" baseline="0" dirty="0"/>
              <a:t>for the third time the importance of taking into account the surrounding circumstances in the determination of appropriate safeguards. For example, as recalled in the explanatory report to the Convention on Cybercrime, “</a:t>
            </a:r>
            <a:r>
              <a:rPr lang="en-GB" sz="1200" b="0" i="1" u="none" strike="noStrike" kern="1200" baseline="0" dirty="0">
                <a:solidFill>
                  <a:schemeClr val="tx1"/>
                </a:solidFill>
                <a:latin typeface="+mn-lt"/>
                <a:ea typeface="+mn-ea"/>
                <a:cs typeface="+mn-cs"/>
              </a:rPr>
              <a:t>Parties should clearly apply conditions and safeguards such as</a:t>
            </a:r>
            <a:r>
              <a:rPr lang="en-GB" sz="1200" b="0" i="0" u="none" strike="noStrike" kern="1200" baseline="0" dirty="0">
                <a:solidFill>
                  <a:schemeClr val="tx1"/>
                </a:solidFill>
                <a:latin typeface="+mn-lt"/>
                <a:ea typeface="+mn-ea"/>
                <a:cs typeface="+mn-cs"/>
              </a:rPr>
              <a:t>” the ones mentioned in §2 mentioned in this slide “</a:t>
            </a:r>
            <a:r>
              <a:rPr lang="en-GB" sz="1200" b="0" i="1" u="none" strike="noStrike" kern="1200" baseline="0" dirty="0">
                <a:solidFill>
                  <a:schemeClr val="tx1"/>
                </a:solidFill>
                <a:latin typeface="+mn-lt"/>
                <a:ea typeface="+mn-ea"/>
                <a:cs typeface="+mn-cs"/>
              </a:rPr>
              <a:t>with respect to interception, given its intrusiveness</a:t>
            </a:r>
            <a:r>
              <a:rPr lang="en-GB" sz="1200" b="0" i="0" u="none" strike="noStrike" kern="1200" baseline="0" dirty="0">
                <a:solidFill>
                  <a:schemeClr val="tx1"/>
                </a:solidFill>
                <a:latin typeface="+mn-lt"/>
                <a:ea typeface="+mn-ea"/>
                <a:cs typeface="+mn-cs"/>
              </a:rPr>
              <a:t>”, but will not apply equally to data preservation. Specific circumstances might also call for safeguards that are not listed in Article 15. According to the explanatory report, these other safeguards “</a:t>
            </a:r>
            <a:r>
              <a:rPr lang="en-GB" sz="1200" b="0" i="1" u="none" strike="noStrike" kern="1200" baseline="0" dirty="0">
                <a:solidFill>
                  <a:schemeClr val="tx1"/>
                </a:solidFill>
                <a:latin typeface="+mn-lt"/>
                <a:ea typeface="+mn-ea"/>
                <a:cs typeface="+mn-cs"/>
              </a:rPr>
              <a:t>that should be addressed under domestic law include the right against self-incrimination, and legal privileges and specificity of individuals or places which are the object of the application of the measure</a:t>
            </a:r>
            <a:r>
              <a:rPr lang="en-GB" sz="1200" b="0" i="0" u="none" strike="noStrike" kern="1200" baseline="0" dirty="0">
                <a:solidFill>
                  <a:schemeClr val="tx1"/>
                </a:solidFill>
                <a:latin typeface="+mn-lt"/>
                <a:ea typeface="+mn-ea"/>
                <a:cs typeface="+mn-cs"/>
              </a:rPr>
              <a:t>” (for example, the protection of journalists, judges and attorney-at-law offices and correspondence should be reinforced). </a:t>
            </a:r>
            <a:endParaRPr lang="en-GB" dirty="0"/>
          </a:p>
          <a:p>
            <a:pPr eaLnBrk="1" hangingPunct="1">
              <a:spcBef>
                <a:spcPct val="0"/>
              </a:spcBef>
            </a:pPr>
            <a:endParaRPr lang="en-GB" dirty="0"/>
          </a:p>
          <a:p>
            <a:pPr marL="0" marR="0" indent="0" algn="l" defTabSz="457200" rtl="0" eaLnBrk="1" fontAlgn="base" latinLnBrk="0" hangingPunct="1">
              <a:lnSpc>
                <a:spcPct val="100000"/>
              </a:lnSpc>
              <a:spcBef>
                <a:spcPct val="0"/>
              </a:spcBef>
              <a:spcAft>
                <a:spcPct val="0"/>
              </a:spcAft>
              <a:buClrTx/>
              <a:buSzTx/>
              <a:buFontTx/>
              <a:buNone/>
              <a:tabLst/>
              <a:defRPr/>
            </a:pPr>
            <a:r>
              <a:rPr lang="en-GB" dirty="0"/>
              <a:t>Finally, paragraph 3 of Article 15 evokes the necessity to consider the impact of the powers and</a:t>
            </a:r>
            <a:r>
              <a:rPr lang="en-GB" baseline="0" dirty="0"/>
              <a:t> procedures upon the rights, responsibilities and legitimate interests of third parties, to the extent that it is consistent with the public interest, in particular the sound administration of justice. This requirement is the second aspect of the principle of proportionality, which was mentioned while defining this principle in the previous slide. </a:t>
            </a:r>
          </a:p>
          <a:p>
            <a:pPr marL="0" marR="0" indent="0" algn="l" defTabSz="457200" rtl="0" eaLnBrk="1" fontAlgn="base" latinLnBrk="0" hangingPunct="1">
              <a:lnSpc>
                <a:spcPct val="100000"/>
              </a:lnSpc>
              <a:spcBef>
                <a:spcPct val="0"/>
              </a:spcBef>
              <a:spcAft>
                <a:spcPct val="0"/>
              </a:spcAft>
              <a:buClrTx/>
              <a:buSzTx/>
              <a:buFontTx/>
              <a:buNone/>
              <a:tabLst/>
              <a:defRPr/>
            </a:pPr>
            <a:endParaRPr lang="en-GB" dirty="0"/>
          </a:p>
          <a:p>
            <a:pPr eaLnBrk="1" hangingPunct="1">
              <a:spcBef>
                <a:spcPct val="0"/>
              </a:spcBef>
            </a:pPr>
            <a:r>
              <a:rPr lang="en-GB" dirty="0"/>
              <a:t>The principle of proportionality</a:t>
            </a:r>
            <a:r>
              <a:rPr lang="en-GB" baseline="0" dirty="0"/>
              <a:t> is ensuring that no other less intrusive power or procedure could enable reaching adequately the objective of this power or procedure, taking into account both the nature and circumstances of the offence, and the nature and legitimacy of the impacted fundamental rights. Paragraph 3 of Article 15 addresses the last part of this latter sentence, by ensuring that implemented safeguards take into account the impact on fundamental rights, responsibilities and legitimate interests of third parties. </a:t>
            </a:r>
          </a:p>
          <a:p>
            <a:pPr eaLnBrk="1" hangingPunct="1">
              <a:spcBef>
                <a:spcPct val="0"/>
              </a:spcBef>
            </a:pPr>
            <a:endParaRPr lang="en-GB" baseline="0" dirty="0"/>
          </a:p>
          <a:p>
            <a:pPr eaLnBrk="1" hangingPunct="1">
              <a:spcBef>
                <a:spcPct val="0"/>
              </a:spcBef>
            </a:pPr>
            <a:r>
              <a:rPr lang="en-GB" baseline="0" dirty="0"/>
              <a:t>Paragraph 3 limits the necessity to reduce the impacts of the power or procedure to situation where this reduction is “consistent </a:t>
            </a:r>
            <a:r>
              <a:rPr lang="en-GB" dirty="0"/>
              <a:t>with the public interest, in particular the sound administration of justice”. This means that the impact of the powers or</a:t>
            </a:r>
            <a:r>
              <a:rPr lang="en-GB" baseline="0" dirty="0"/>
              <a:t> procedures must firstly be assessed in relation to </a:t>
            </a:r>
            <a:r>
              <a:rPr lang="en-GB" dirty="0"/>
              <a:t>the sound administration of justice and other public interests (e.g. public safety and public health and other 	interests, including the interests of victims and the respect for private life). In the extent that the limitation of the impact of the power or procedure on other rights and interests is compatible with the safeguard of these public</a:t>
            </a:r>
            <a:r>
              <a:rPr lang="en-GB" baseline="0" dirty="0"/>
              <a:t> interests, then other safeguards should be implemented in order to safeguard these other interests, such as “</a:t>
            </a:r>
            <a:r>
              <a:rPr lang="en-GB" dirty="0"/>
              <a:t>minimising disruption of consumer services, protection from liability for disclosure or facilitating disclosure under this Chapter, or protection of proprietary interests</a:t>
            </a:r>
            <a:r>
              <a:rPr lang="en-GB" baseline="0" dirty="0"/>
              <a:t>” </a:t>
            </a:r>
            <a:r>
              <a:rPr lang="en-GB" dirty="0"/>
              <a:t>(see </a:t>
            </a:r>
            <a:r>
              <a:rPr lang="en-GB" baseline="0" dirty="0"/>
              <a:t>[1] </a:t>
            </a:r>
            <a:r>
              <a:rPr lang="en-GB" dirty="0"/>
              <a:t>the explanatory report to the Convention on cybercrime, §</a:t>
            </a:r>
            <a:r>
              <a:rPr lang="en-GB" baseline="0" dirty="0"/>
              <a:t> 148)</a:t>
            </a:r>
            <a:r>
              <a:rPr lang="en-GB" dirty="0"/>
              <a:t>.</a:t>
            </a:r>
          </a:p>
          <a:p>
            <a:pPr eaLnBrk="1" hangingPunct="1">
              <a:spcBef>
                <a:spcPct val="0"/>
              </a:spcBef>
            </a:pPr>
            <a:endParaRPr lang="en-GB" baseline="0" dirty="0"/>
          </a:p>
          <a:p>
            <a:pPr marL="0" marR="0" indent="0" algn="l" defTabSz="457200" rtl="0" eaLnBrk="1" fontAlgn="base" latinLnBrk="0" hangingPunct="1">
              <a:lnSpc>
                <a:spcPct val="100000"/>
              </a:lnSpc>
              <a:spcBef>
                <a:spcPct val="0"/>
              </a:spcBef>
              <a:spcAft>
                <a:spcPct val="0"/>
              </a:spcAft>
              <a:buClrTx/>
              <a:buSzTx/>
              <a:buFontTx/>
              <a:buNone/>
              <a:tabLst/>
              <a:defRPr/>
            </a:pPr>
            <a:r>
              <a:rPr lang="en-GB" b="1" i="1" u="sng" dirty="0"/>
              <a:t>References:</a:t>
            </a:r>
          </a:p>
          <a:p>
            <a:pPr marL="0" marR="0" indent="0" algn="l" defTabSz="457200" rtl="0" eaLnBrk="1" fontAlgn="base" latinLnBrk="0" hangingPunct="1">
              <a:lnSpc>
                <a:spcPct val="100000"/>
              </a:lnSpc>
              <a:spcBef>
                <a:spcPct val="0"/>
              </a:spcBef>
              <a:spcAft>
                <a:spcPct val="0"/>
              </a:spcAft>
              <a:buClrTx/>
              <a:buSzTx/>
              <a:buFontTx/>
              <a:buNone/>
              <a:tabLst/>
              <a:defRPr/>
            </a:pPr>
            <a:r>
              <a:rPr lang="en-GB" sz="1200" baseline="30000" dirty="0"/>
              <a:t>[1] </a:t>
            </a:r>
            <a:r>
              <a:rPr lang="en-GB" sz="1200" dirty="0"/>
              <a:t>Explanatory report to the Convention on cybercrime, §148.</a:t>
            </a:r>
          </a:p>
          <a:p>
            <a:pPr eaLnBrk="1" hangingPunct="1">
              <a:spcBef>
                <a:spcPct val="0"/>
              </a:spcBef>
            </a:pPr>
            <a:endParaRPr lang="en-GB" baseline="0" dirty="0"/>
          </a:p>
          <a:p>
            <a:pPr eaLnBrk="1" hangingPunct="1">
              <a:spcBef>
                <a:spcPct val="0"/>
              </a:spcBef>
            </a:pPr>
            <a:endParaRPr lang="en-GB" baseline="0" dirty="0"/>
          </a:p>
          <a:p>
            <a:pPr eaLnBrk="1" hangingPunct="1">
              <a:spcBef>
                <a:spcPct val="0"/>
              </a:spcBef>
            </a:pPr>
            <a:r>
              <a:rPr lang="en-GB" baseline="0" dirty="0"/>
              <a:t> </a:t>
            </a:r>
            <a:endParaRPr lang="en-GB" dirty="0"/>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68</a:t>
            </a:fld>
            <a:endParaRPr lang="en-US" dirty="0">
              <a:cs typeface="Arial" charset="0"/>
            </a:endParaRPr>
          </a:p>
        </p:txBody>
      </p:sp>
    </p:spTree>
    <p:extLst>
      <p:ext uri="{BB962C8B-B14F-4D97-AF65-F5344CB8AC3E}">
        <p14:creationId xmlns:p14="http://schemas.microsoft.com/office/powerpoint/2010/main" val="177814810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normAutofit fontScale="40000" lnSpcReduction="20000"/>
          </a:bodyPr>
          <a:lstStyle/>
          <a:p>
            <a:pPr eaLnBrk="1" hangingPunct="1">
              <a:spcBef>
                <a:spcPct val="0"/>
              </a:spcBef>
            </a:pPr>
            <a:r>
              <a:rPr lang="en-US" dirty="0"/>
              <a:t>In order to give an example of one of the ways of how appropriate conditions and safeguards can</a:t>
            </a:r>
            <a:r>
              <a:rPr lang="en-US" baseline="0" dirty="0"/>
              <a:t> be determined, we will briefly refer to the requirements of the </a:t>
            </a:r>
            <a:r>
              <a:rPr lang="en-GB" dirty="0"/>
              <a:t>Council of Europe Convention for the Protection of Human Rights and Fundamental Freedoms (ECHR). </a:t>
            </a:r>
          </a:p>
          <a:p>
            <a:pPr eaLnBrk="1" hangingPunct="1">
              <a:spcBef>
                <a:spcPct val="0"/>
              </a:spcBef>
            </a:pPr>
            <a:endParaRPr lang="en-GB" b="1" dirty="0"/>
          </a:p>
          <a:p>
            <a:pPr marL="0" marR="0" indent="0" algn="l" defTabSz="457200" rtl="0" eaLnBrk="1" fontAlgn="base" latinLnBrk="0" hangingPunct="1">
              <a:lnSpc>
                <a:spcPct val="100000"/>
              </a:lnSpc>
              <a:spcBef>
                <a:spcPct val="0"/>
              </a:spcBef>
              <a:spcAft>
                <a:spcPct val="0"/>
              </a:spcAft>
              <a:buClrTx/>
              <a:buSzTx/>
              <a:buFontTx/>
              <a:buNone/>
              <a:tabLst/>
              <a:defRPr/>
            </a:pPr>
            <a:r>
              <a:rPr lang="en-GB" b="1" dirty="0"/>
              <a:t>The current</a:t>
            </a:r>
            <a:r>
              <a:rPr lang="en-GB" b="1" baseline="0" dirty="0"/>
              <a:t> </a:t>
            </a:r>
            <a:r>
              <a:rPr lang="en-GB" b="1" dirty="0"/>
              <a:t>synthesis </a:t>
            </a:r>
            <a:r>
              <a:rPr lang="en-GB" b="1" baseline="0" dirty="0"/>
              <a:t>can be adapted to each country taking into account the particularities of the country’s legal system</a:t>
            </a:r>
            <a:r>
              <a:rPr lang="en-GB" baseline="0" dirty="0"/>
              <a:t> </a:t>
            </a:r>
            <a:r>
              <a:rPr lang="en-GB" b="1" baseline="0" dirty="0"/>
              <a:t>and of its legal international commitments. </a:t>
            </a:r>
          </a:p>
          <a:p>
            <a:pPr marL="0" indent="0">
              <a:buNone/>
            </a:pPr>
            <a:endParaRPr lang="en-GB" sz="1200" kern="1200" baseline="0" dirty="0">
              <a:solidFill>
                <a:schemeClr val="tx1"/>
              </a:solidFill>
              <a:effectLst/>
              <a:latin typeface="+mn-lt"/>
              <a:ea typeface="+mn-ea"/>
              <a:cs typeface="+mn-cs"/>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kern="1200" baseline="0" dirty="0">
                <a:solidFill>
                  <a:schemeClr val="tx1"/>
                </a:solidFill>
                <a:effectLst/>
                <a:latin typeface="+mn-lt"/>
                <a:ea typeface="+mn-ea"/>
                <a:cs typeface="+mn-cs"/>
              </a:rPr>
              <a:t>The general principle to be respected when limiting a protected right (where the ECHR leaves the possibility to limit this right) is the following: “</a:t>
            </a:r>
            <a:r>
              <a:rPr lang="en-GB" dirty="0"/>
              <a:t>interferences” or “limitations” (notions</a:t>
            </a:r>
            <a:r>
              <a:rPr lang="en-GB" baseline="0" dirty="0"/>
              <a:t> which will m</a:t>
            </a:r>
            <a:r>
              <a:rPr lang="en-GB" dirty="0"/>
              <a:t>ean from</a:t>
            </a:r>
            <a:r>
              <a:rPr lang="en-GB" baseline="0" dirty="0"/>
              <a:t> this slide “</a:t>
            </a:r>
            <a:r>
              <a:rPr lang="en-GB" dirty="0"/>
              <a:t>limitations</a:t>
            </a:r>
            <a:r>
              <a:rPr lang="en-GB" baseline="0" dirty="0"/>
              <a:t> of third parties’ rights and freedoms due to a power or procedure) </a:t>
            </a:r>
            <a:r>
              <a:rPr lang="en-GB" dirty="0"/>
              <a:t>must be "prescribed by law", must have “an aim or aims that is or are legitimate” according to the article that declares this right and must</a:t>
            </a:r>
            <a:r>
              <a:rPr lang="en-GB" baseline="0" dirty="0"/>
              <a:t> </a:t>
            </a:r>
            <a:r>
              <a:rPr lang="en-GB" dirty="0"/>
              <a:t>be “necessary in a democratic society for the aforesaid aim or aims” </a:t>
            </a:r>
            <a:r>
              <a:rPr lang="en-GB" sz="1200" baseline="30000" dirty="0"/>
              <a:t>[</a:t>
            </a:r>
            <a:r>
              <a:rPr lang="en-GB" sz="1200" b="0" baseline="30000" dirty="0">
                <a:solidFill>
                  <a:srgbClr val="FF0000"/>
                </a:solidFill>
              </a:rPr>
              <a:t>2</a:t>
            </a:r>
            <a:r>
              <a:rPr lang="en-GB" baseline="30000" dirty="0"/>
              <a:t>§45]</a:t>
            </a:r>
            <a:r>
              <a:rPr lang="en-GB" baseline="0" dirty="0"/>
              <a:t> </a:t>
            </a:r>
            <a:r>
              <a:rPr lang="en-GB" baseline="30000" dirty="0"/>
              <a:t>[3]</a:t>
            </a:r>
            <a:r>
              <a:rPr lang="en-GB" dirty="0"/>
              <a:t>.</a:t>
            </a:r>
          </a:p>
          <a:p>
            <a:pPr marL="0" indent="0">
              <a:buNone/>
            </a:pPr>
            <a:endParaRPr lang="en-GB" dirty="0"/>
          </a:p>
          <a:p>
            <a:pPr eaLnBrk="1" hangingPunct="1">
              <a:spcBef>
                <a:spcPct val="0"/>
              </a:spcBef>
            </a:pPr>
            <a:r>
              <a:rPr lang="en-GB" dirty="0"/>
              <a:t>Therefore this general principle or “public order clause” </a:t>
            </a:r>
            <a:r>
              <a:rPr lang="en-GB" b="0" baseline="30000" dirty="0"/>
              <a:t>[4]</a:t>
            </a:r>
            <a:r>
              <a:rPr lang="en-GB" b="0" dirty="0"/>
              <a:t> </a:t>
            </a:r>
            <a:r>
              <a:rPr lang="en-GB" dirty="0"/>
              <a:t>contains four</a:t>
            </a:r>
            <a:r>
              <a:rPr lang="en-GB" baseline="0" dirty="0"/>
              <a:t> </a:t>
            </a:r>
            <a:r>
              <a:rPr lang="en-GB" dirty="0"/>
              <a:t>core principles :</a:t>
            </a:r>
          </a:p>
          <a:p>
            <a:pPr eaLnBrk="1" hangingPunct="1">
              <a:spcBef>
                <a:spcPct val="0"/>
              </a:spcBef>
            </a:pPr>
            <a:r>
              <a:rPr lang="en-GB" dirty="0"/>
              <a:t>	•</a:t>
            </a:r>
            <a:r>
              <a:rPr lang="en-GB" baseline="0" dirty="0"/>
              <a:t> </a:t>
            </a:r>
            <a:r>
              <a:rPr lang="en-GB" dirty="0"/>
              <a:t>the exclusive competence of the </a:t>
            </a:r>
            <a:r>
              <a:rPr lang="en-GB" b="1" dirty="0"/>
              <a:t>law</a:t>
            </a:r>
            <a:r>
              <a:rPr lang="en-GB" dirty="0"/>
              <a:t> in limiting freedoms </a:t>
            </a:r>
            <a:r>
              <a:rPr lang="en-GB" b="1" dirty="0"/>
              <a:t>(principle of legal basis)</a:t>
            </a:r>
            <a:r>
              <a:rPr lang="en-GB" dirty="0"/>
              <a:t>;</a:t>
            </a:r>
          </a:p>
          <a:p>
            <a:pPr eaLnBrk="1" hangingPunct="1">
              <a:spcBef>
                <a:spcPct val="0"/>
              </a:spcBef>
            </a:pPr>
            <a:r>
              <a:rPr lang="en-GB" dirty="0"/>
              <a:t>	•</a:t>
            </a:r>
            <a:r>
              <a:rPr lang="en-GB" baseline="0" dirty="0"/>
              <a:t> </a:t>
            </a:r>
            <a:r>
              <a:rPr lang="en-GB" dirty="0"/>
              <a:t>the need to pursue one of the </a:t>
            </a:r>
            <a:r>
              <a:rPr lang="en-GB" b="1" dirty="0"/>
              <a:t>legitimate aims </a:t>
            </a:r>
            <a:r>
              <a:rPr lang="en-GB" dirty="0"/>
              <a:t>listed by the Convention </a:t>
            </a:r>
            <a:r>
              <a:rPr lang="en-GB" b="1" dirty="0"/>
              <a:t>(principle of legitimate</a:t>
            </a:r>
            <a:r>
              <a:rPr lang="en-GB" b="1" baseline="0" dirty="0"/>
              <a:t> aim</a:t>
            </a:r>
            <a:r>
              <a:rPr lang="en-GB" b="1" dirty="0"/>
              <a:t>)</a:t>
            </a:r>
            <a:r>
              <a:rPr lang="en-GB" dirty="0"/>
              <a:t>;</a:t>
            </a:r>
          </a:p>
          <a:p>
            <a:pPr eaLnBrk="1" hangingPunct="1">
              <a:spcBef>
                <a:spcPct val="0"/>
              </a:spcBef>
            </a:pPr>
            <a:r>
              <a:rPr lang="en-GB" dirty="0"/>
              <a:t>	•</a:t>
            </a:r>
            <a:r>
              <a:rPr lang="en-GB" baseline="0" dirty="0"/>
              <a:t> </a:t>
            </a:r>
            <a:r>
              <a:rPr lang="en-GB" dirty="0"/>
              <a:t>the “necessity” of the interference “in a democratic country”, which is interpreted by the European Court of Human Right as implying that the interference, (“in a society that means to remain democratic” </a:t>
            </a:r>
            <a:r>
              <a:rPr lang="en-GB" sz="1200" baseline="30000" dirty="0"/>
              <a:t>[5] </a:t>
            </a:r>
            <a:r>
              <a:rPr lang="en-GB" sz="1200" baseline="0" dirty="0"/>
              <a:t>)</a:t>
            </a:r>
            <a:endParaRPr lang="en-GB" baseline="0" dirty="0"/>
          </a:p>
          <a:p>
            <a:pPr eaLnBrk="1" hangingPunct="1">
              <a:spcBef>
                <a:spcPct val="0"/>
              </a:spcBef>
            </a:pPr>
            <a:r>
              <a:rPr lang="en-GB" dirty="0"/>
              <a:t> 			o</a:t>
            </a:r>
            <a:r>
              <a:rPr lang="en-GB" baseline="0" dirty="0"/>
              <a:t> </a:t>
            </a:r>
            <a:r>
              <a:rPr lang="en-GB" dirty="0"/>
              <a:t>corresponds to a "</a:t>
            </a:r>
            <a:r>
              <a:rPr lang="en-GB" b="1" dirty="0"/>
              <a:t>pressing social need</a:t>
            </a:r>
            <a:r>
              <a:rPr lang="en-GB" dirty="0"/>
              <a:t>" </a:t>
            </a:r>
            <a:r>
              <a:rPr lang="en-GB" b="1" dirty="0"/>
              <a:t>(principle of necessity) </a:t>
            </a:r>
            <a:r>
              <a:rPr lang="en-GB" sz="1200" baseline="30000" dirty="0"/>
              <a:t>[2§59]</a:t>
            </a:r>
            <a:r>
              <a:rPr lang="en-GB" dirty="0"/>
              <a:t>, and</a:t>
            </a:r>
          </a:p>
          <a:p>
            <a:pPr eaLnBrk="1" hangingPunct="1">
              <a:spcBef>
                <a:spcPct val="0"/>
              </a:spcBef>
            </a:pPr>
            <a:r>
              <a:rPr lang="en-GB" dirty="0"/>
              <a:t>			o</a:t>
            </a:r>
            <a:r>
              <a:rPr lang="en-GB" baseline="0" dirty="0"/>
              <a:t> </a:t>
            </a:r>
            <a:r>
              <a:rPr lang="en-GB" dirty="0"/>
              <a:t>is “</a:t>
            </a:r>
            <a:r>
              <a:rPr lang="en-GB" b="1" dirty="0"/>
              <a:t>proportionate</a:t>
            </a:r>
            <a:r>
              <a:rPr lang="en-GB" dirty="0"/>
              <a:t> to the legitimate aim pursued” </a:t>
            </a:r>
            <a:r>
              <a:rPr lang="en-GB" b="1" dirty="0"/>
              <a:t>(principle of proportionality)</a:t>
            </a:r>
            <a:r>
              <a:rPr lang="en-GB" dirty="0"/>
              <a:t> </a:t>
            </a:r>
            <a:r>
              <a:rPr lang="en-GB" sz="1200" baseline="30000" dirty="0"/>
              <a:t>[2§63]</a:t>
            </a:r>
            <a:r>
              <a:rPr lang="en-GB" b="1" dirty="0"/>
              <a:t>.</a:t>
            </a:r>
          </a:p>
          <a:p>
            <a:pPr eaLnBrk="1" hangingPunct="1">
              <a:spcBef>
                <a:spcPct val="0"/>
              </a:spcBef>
            </a:pPr>
            <a:endParaRPr lang="en-GB" dirty="0"/>
          </a:p>
          <a:p>
            <a:pPr marL="0" marR="0" indent="0" algn="l" defTabSz="457200" rtl="0" eaLnBrk="1" fontAlgn="base" latinLnBrk="0" hangingPunct="1">
              <a:lnSpc>
                <a:spcPct val="100000"/>
              </a:lnSpc>
              <a:spcBef>
                <a:spcPct val="0"/>
              </a:spcBef>
              <a:spcAft>
                <a:spcPct val="0"/>
              </a:spcAft>
              <a:buClrTx/>
              <a:buSzTx/>
              <a:buFont typeface="Arial" charset="0"/>
              <a:buNone/>
              <a:tabLst/>
              <a:defRPr/>
            </a:pPr>
            <a:endParaRPr lang="en-US" sz="1200" kern="1200" baseline="0" dirty="0">
              <a:solidFill>
                <a:schemeClr val="tx1"/>
              </a:solidFill>
              <a:effectLst/>
              <a:latin typeface="+mn-lt"/>
              <a:ea typeface="+mn-ea"/>
              <a:cs typeface="+mn-cs"/>
            </a:endParaRP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en-GB" sz="1200" kern="1200" dirty="0">
                <a:solidFill>
                  <a:schemeClr val="tx1"/>
                </a:solidFill>
                <a:effectLst/>
                <a:latin typeface="+mn-lt"/>
                <a:ea typeface="+mn-ea"/>
                <a:cs typeface="+mn-cs"/>
              </a:rPr>
              <a:t>To be noted that the principles of necessity and proportionality are both implied by the sentence “necessity in a democratic country”. As a result, court decisions (national,</a:t>
            </a:r>
            <a:r>
              <a:rPr lang="en-GB" sz="1200" kern="1200" baseline="0" dirty="0">
                <a:solidFill>
                  <a:schemeClr val="tx1"/>
                </a:solidFill>
                <a:effectLst/>
                <a:latin typeface="+mn-lt"/>
                <a:ea typeface="+mn-ea"/>
                <a:cs typeface="+mn-cs"/>
              </a:rPr>
              <a:t> European and from the CoE European Court of Human Rights (</a:t>
            </a:r>
            <a:r>
              <a:rPr lang="en-US" sz="1200" kern="1200" baseline="0" dirty="0">
                <a:solidFill>
                  <a:schemeClr val="tx1"/>
                </a:solidFill>
                <a:effectLst/>
                <a:latin typeface="+mn-lt"/>
                <a:ea typeface="+mn-ea"/>
                <a:cs typeface="+mn-cs"/>
              </a:rPr>
              <a:t>ECtHR) </a:t>
            </a:r>
            <a:r>
              <a:rPr lang="en-GB" sz="1200" kern="1200" baseline="0" dirty="0">
                <a:solidFill>
                  <a:schemeClr val="tx1"/>
                </a:solidFill>
                <a:effectLst/>
                <a:latin typeface="+mn-lt"/>
                <a:ea typeface="+mn-ea"/>
                <a:cs typeface="+mn-cs"/>
              </a:rPr>
              <a:t>itself) </a:t>
            </a:r>
            <a:r>
              <a:rPr lang="en-GB" sz="1200" kern="1200" dirty="0">
                <a:solidFill>
                  <a:schemeClr val="tx1"/>
                </a:solidFill>
                <a:effectLst/>
                <a:latin typeface="+mn-lt"/>
                <a:ea typeface="+mn-ea"/>
                <a:cs typeface="+mn-cs"/>
              </a:rPr>
              <a:t>and experts make sometimes a confusion between both, assessing the “necessity” of a measure under the wording “proportionality”, or assessing the “proportionality” of a measure under the wording “necessity”. Such discordances of classification are not of importance since courts and experts recognise in all cases that the principles of necessity and proportionality taken together imply a certain number of obligations, which are the ones we will analyse in slide n°28 and in Part Two – Annex of the current lesson, whatever they are classified as obligations ensuring necessity or as obligations ensuring proportionality (in that sense see for example </a:t>
            </a:r>
            <a:r>
              <a:rPr lang="en-GB" dirty="0"/>
              <a:t>(</a:t>
            </a:r>
            <a:r>
              <a:rPr lang="en-GB" sz="1200" baseline="30000" dirty="0"/>
              <a:t>[6]</a:t>
            </a:r>
            <a:r>
              <a:rPr lang="en-GB" sz="1200" kern="1200" dirty="0">
                <a:solidFill>
                  <a:schemeClr val="tx1"/>
                </a:solidFill>
                <a:effectLst/>
                <a:latin typeface="+mn-lt"/>
                <a:ea typeface="+mn-ea"/>
                <a:cs typeface="+mn-cs"/>
              </a:rPr>
              <a:t>). </a:t>
            </a:r>
          </a:p>
          <a:p>
            <a:pPr marL="0" marR="0" indent="0" algn="l" defTabSz="457200" rtl="0" eaLnBrk="1" fontAlgn="base" latinLnBrk="0" hangingPunct="1">
              <a:lnSpc>
                <a:spcPct val="100000"/>
              </a:lnSpc>
              <a:spcBef>
                <a:spcPct val="0"/>
              </a:spcBef>
              <a:spcAft>
                <a:spcPct val="0"/>
              </a:spcAft>
              <a:buClrTx/>
              <a:buSzTx/>
              <a:buFont typeface="Arial" charset="0"/>
              <a:buNone/>
              <a:tabLst/>
              <a:defRPr/>
            </a:pPr>
            <a:endParaRPr lang="en-US" sz="1200" kern="1200" baseline="0" dirty="0">
              <a:solidFill>
                <a:schemeClr val="tx1"/>
              </a:solidFill>
              <a:effectLst/>
              <a:latin typeface="+mn-lt"/>
              <a:ea typeface="+mn-ea"/>
              <a:cs typeface="+mn-cs"/>
            </a:endParaRPr>
          </a:p>
          <a:p>
            <a:pPr marL="0" marR="0" indent="0" algn="l" defTabSz="457200" rtl="0" eaLnBrk="1" fontAlgn="base" latinLnBrk="0" hangingPunct="1">
              <a:lnSpc>
                <a:spcPct val="100000"/>
              </a:lnSpc>
              <a:spcBef>
                <a:spcPct val="0"/>
              </a:spcBef>
              <a:spcAft>
                <a:spcPct val="0"/>
              </a:spcAft>
              <a:buClrTx/>
              <a:buSzTx/>
              <a:buFont typeface="Arial" charset="0"/>
              <a:buNone/>
              <a:tabLst/>
              <a:defRPr/>
            </a:pPr>
            <a:endParaRPr lang="en-US" sz="1200" kern="1200" baseline="0" dirty="0">
              <a:solidFill>
                <a:schemeClr val="tx1"/>
              </a:solidFill>
              <a:effectLst/>
              <a:latin typeface="+mn-lt"/>
              <a:ea typeface="+mn-ea"/>
              <a:cs typeface="+mn-cs"/>
            </a:endParaRP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en-US" sz="1200" kern="1200" baseline="0" dirty="0">
                <a:solidFill>
                  <a:schemeClr val="tx1"/>
                </a:solidFill>
                <a:effectLst/>
                <a:latin typeface="+mn-lt"/>
                <a:ea typeface="+mn-ea"/>
                <a:cs typeface="+mn-cs"/>
              </a:rPr>
              <a:t>The content of these principles is further detailed in Part Two – Annex which immediately follows. Depending on the time available, the trainer can choose to teach the content of this annex or to provide delegates with print or electronic copies of it for their information. </a:t>
            </a:r>
          </a:p>
          <a:p>
            <a:pPr marL="0" marR="0" indent="0" algn="l" defTabSz="457200" rtl="0" eaLnBrk="1" fontAlgn="base" latinLnBrk="0" hangingPunct="1">
              <a:lnSpc>
                <a:spcPct val="100000"/>
              </a:lnSpc>
              <a:spcBef>
                <a:spcPct val="0"/>
              </a:spcBef>
              <a:spcAft>
                <a:spcPct val="0"/>
              </a:spcAft>
              <a:buClrTx/>
              <a:buSzTx/>
              <a:buFont typeface="Arial" charset="0"/>
              <a:buNone/>
              <a:tabLst/>
              <a:defRPr/>
            </a:pPr>
            <a:endParaRPr lang="en-US" sz="1200" kern="1200" baseline="0" dirty="0">
              <a:solidFill>
                <a:schemeClr val="tx1"/>
              </a:solidFill>
              <a:effectLst/>
              <a:latin typeface="+mn-lt"/>
              <a:ea typeface="+mn-ea"/>
              <a:cs typeface="+mn-cs"/>
            </a:endParaRP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en-US" sz="1200" kern="1200" baseline="30000" dirty="0">
                <a:solidFill>
                  <a:schemeClr val="tx1"/>
                </a:solidFill>
                <a:effectLst/>
                <a:latin typeface="+mn-lt"/>
                <a:ea typeface="+mn-ea"/>
                <a:cs typeface="+mn-cs"/>
              </a:rPr>
              <a:t>[2] </a:t>
            </a:r>
            <a:r>
              <a:rPr lang="en-US" sz="1200" kern="1200" baseline="0" dirty="0">
                <a:solidFill>
                  <a:schemeClr val="tx1"/>
                </a:solidFill>
                <a:effectLst/>
                <a:latin typeface="+mn-lt"/>
                <a:ea typeface="+mn-ea"/>
                <a:cs typeface="+mn-cs"/>
              </a:rPr>
              <a:t>ECtHR, case “</a:t>
            </a:r>
            <a:r>
              <a:rPr lang="en-GB" dirty="0"/>
              <a:t>Sunday Times v. The United Kingdom”, application n° 6538/74, 26 April 1979, Series A, n° 30, §§49 </a:t>
            </a:r>
            <a:r>
              <a:rPr lang="en-GB" i="1" dirty="0"/>
              <a:t>et seq.</a:t>
            </a: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en-US" sz="1200" kern="1200" baseline="30000" dirty="0">
                <a:solidFill>
                  <a:schemeClr val="tx1"/>
                </a:solidFill>
                <a:effectLst/>
                <a:latin typeface="+mn-lt"/>
                <a:ea typeface="+mn-ea"/>
                <a:cs typeface="+mn-cs"/>
              </a:rPr>
              <a:t>[3] </a:t>
            </a:r>
            <a:r>
              <a:rPr lang="en-US" sz="1200" kern="1200" baseline="0" dirty="0">
                <a:solidFill>
                  <a:schemeClr val="tx1"/>
                </a:solidFill>
                <a:effectLst/>
                <a:latin typeface="+mn-lt"/>
                <a:ea typeface="+mn-ea"/>
                <a:cs typeface="+mn-cs"/>
              </a:rPr>
              <a:t>For further reading see for example </a:t>
            </a:r>
            <a:r>
              <a:rPr lang="en-GB" sz="1200" kern="1200" dirty="0">
                <a:solidFill>
                  <a:schemeClr val="tx1"/>
                </a:solidFill>
                <a:effectLst/>
                <a:latin typeface="+mn-lt"/>
                <a:ea typeface="+mn-ea"/>
                <a:cs typeface="+mn-cs"/>
              </a:rPr>
              <a:t>Estelle De Marco </a:t>
            </a:r>
            <a:r>
              <a:rPr lang="en-US" sz="1200" kern="1200" dirty="0">
                <a:solidFill>
                  <a:schemeClr val="tx1"/>
                </a:solidFill>
                <a:effectLst/>
                <a:latin typeface="+mn-lt"/>
                <a:ea typeface="+mn-ea"/>
                <a:cs typeface="+mn-cs"/>
              </a:rPr>
              <a:t>in Estelle De Marco et al., Deliverable D3.3 - Legal recommendations - ePOOLICE EU project (early Pursuit against Organized crime using envirOnmental Scanning, the Law and Intelligence systems), project n° FP7-SEC-2012-312651, version 1.3 of 10 December 2014, Section 3.1.2, available at </a:t>
            </a:r>
            <a:r>
              <a:rPr lang="en-GB" sz="1200" u="sng" kern="1200" dirty="0">
                <a:solidFill>
                  <a:schemeClr val="tx1"/>
                </a:solidFill>
                <a:effectLst/>
                <a:latin typeface="+mn-lt"/>
                <a:ea typeface="+mn-ea"/>
                <a:cs typeface="+mn-cs"/>
                <a:hlinkClick r:id="rId3"/>
              </a:rPr>
              <a:t>https://www.epoolice.eu/</a:t>
            </a:r>
            <a:r>
              <a:rPr lang="en-US" sz="1200" u="none" kern="1200" dirty="0">
                <a:solidFill>
                  <a:schemeClr val="tx1"/>
                </a:solidFill>
                <a:effectLst/>
                <a:latin typeface="+mn-lt"/>
                <a:ea typeface="+mn-ea"/>
                <a:cs typeface="+mn-cs"/>
              </a:rPr>
              <a:t>;</a:t>
            </a:r>
            <a:r>
              <a:rPr lang="en-US" sz="1200" u="none"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Estelle De Marco, Deliverable D2.2 - Identification and analysis of the legal and ethical framework – MANDOLA  EU project (Monitoring and Detecting Online Hate Speech), 2017, GA n° JUST/2014/RRAC/AG/HATE/6652, Section 4.1.3, </a:t>
            </a:r>
            <a:r>
              <a:rPr lang="en-GB" sz="1200" kern="1200" baseline="0" dirty="0">
                <a:solidFill>
                  <a:schemeClr val="tx1"/>
                </a:solidFill>
                <a:effectLst/>
                <a:latin typeface="+mn-lt"/>
                <a:ea typeface="+mn-ea"/>
                <a:cs typeface="+mn-cs"/>
              </a:rPr>
              <a:t>available at </a:t>
            </a:r>
            <a:r>
              <a:rPr lang="en-GB" sz="1200" u="sng" kern="1200" dirty="0">
                <a:solidFill>
                  <a:schemeClr val="tx1"/>
                </a:solidFill>
                <a:effectLst/>
                <a:latin typeface="+mn-lt"/>
                <a:ea typeface="+mn-ea"/>
                <a:cs typeface="+mn-cs"/>
                <a:hlinkClick r:id="rId4"/>
              </a:rPr>
              <a:t>http://mandola-project.eu/publications/</a:t>
            </a:r>
            <a:r>
              <a:rPr lang="en-GB" sz="1200" kern="1200" dirty="0">
                <a:solidFill>
                  <a:schemeClr val="tx1"/>
                </a:solidFill>
                <a:effectLst/>
                <a:latin typeface="+mn-lt"/>
                <a:ea typeface="+mn-ea"/>
                <a:cs typeface="+mn-cs"/>
              </a:rPr>
              <a:t>; Jeremy McBride, “Proportionality and the European Convention on Human Rights", in </a:t>
            </a:r>
            <a:r>
              <a:rPr lang="en-GB" sz="1200" i="1" kern="1200" dirty="0">
                <a:solidFill>
                  <a:schemeClr val="tx1"/>
                </a:solidFill>
                <a:effectLst/>
                <a:latin typeface="+mn-lt"/>
                <a:ea typeface="+mn-ea"/>
                <a:cs typeface="+mn-cs"/>
              </a:rPr>
              <a:t>The principle of Proportionality in the Laws of Europe</a:t>
            </a:r>
            <a:r>
              <a:rPr lang="en-GB" sz="1200" kern="1200" dirty="0">
                <a:solidFill>
                  <a:schemeClr val="tx1"/>
                </a:solidFill>
                <a:effectLst/>
                <a:latin typeface="+mn-lt"/>
                <a:ea typeface="+mn-ea"/>
                <a:cs typeface="+mn-cs"/>
              </a:rPr>
              <a:t>, edited by Evelyn Ellis, Hart Publishing, 197 p., 1999, p. 23 </a:t>
            </a:r>
            <a:r>
              <a:rPr lang="en-GB" sz="1200" i="1" kern="1200" dirty="0">
                <a:solidFill>
                  <a:schemeClr val="tx1"/>
                </a:solidFill>
                <a:effectLst/>
                <a:latin typeface="+mn-lt"/>
                <a:ea typeface="+mn-ea"/>
                <a:cs typeface="+mn-cs"/>
              </a:rPr>
              <a:t>et seq</a:t>
            </a:r>
            <a:r>
              <a:rPr lang="en-GB" sz="1200" kern="1200" dirty="0">
                <a:solidFill>
                  <a:schemeClr val="tx1"/>
                </a:solidFill>
                <a:effectLst/>
                <a:latin typeface="+mn-lt"/>
                <a:ea typeface="+mn-ea"/>
                <a:cs typeface="+mn-cs"/>
              </a:rPr>
              <a:t>.</a:t>
            </a: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fr-FR" sz="1200" baseline="30000" dirty="0"/>
              <a:t>[4] </a:t>
            </a:r>
            <a:r>
              <a:rPr lang="en-US" sz="1200" kern="1200" baseline="0" dirty="0">
                <a:solidFill>
                  <a:schemeClr val="tx1"/>
                </a:solidFill>
                <a:effectLst/>
                <a:latin typeface="+mn-lt"/>
                <a:ea typeface="+mn-ea"/>
                <a:cs typeface="+mn-cs"/>
              </a:rPr>
              <a:t>This formula comes from Prof. </a:t>
            </a:r>
            <a:r>
              <a:rPr lang="fr-FR" sz="1200" dirty="0"/>
              <a:t>Frédéric Sudre, "La dimension internationale et européenne des libertés et droits fondamentaux", </a:t>
            </a:r>
            <a:r>
              <a:rPr lang="fr-FR" sz="1200" kern="1200" dirty="0">
                <a:solidFill>
                  <a:schemeClr val="tx1"/>
                </a:solidFill>
                <a:effectLst/>
                <a:latin typeface="+mn-lt"/>
                <a:ea typeface="+mn-ea"/>
                <a:cs typeface="+mn-cs"/>
              </a:rPr>
              <a:t>in </a:t>
            </a:r>
            <a:r>
              <a:rPr lang="fr-FR" sz="1200" i="1" kern="1200" dirty="0">
                <a:solidFill>
                  <a:schemeClr val="tx1"/>
                </a:solidFill>
                <a:effectLst/>
                <a:latin typeface="+mn-lt"/>
                <a:ea typeface="+mn-ea"/>
                <a:cs typeface="+mn-cs"/>
              </a:rPr>
              <a:t>Libertés et droits fondamentaux</a:t>
            </a:r>
            <a:r>
              <a:rPr lang="fr-FR" sz="1200" kern="1200" dirty="0">
                <a:solidFill>
                  <a:schemeClr val="tx1"/>
                </a:solidFill>
                <a:effectLst/>
                <a:latin typeface="+mn-lt"/>
                <a:ea typeface="+mn-ea"/>
                <a:cs typeface="+mn-cs"/>
              </a:rPr>
              <a:t>, under the dir. of Rémy Cabrillac, Marie-Anne Frison-Roche, Thierry Revet, ed. Dalloz, 11</a:t>
            </a:r>
            <a:r>
              <a:rPr lang="fr-FR" sz="1200" kern="1200" baseline="30000" dirty="0">
                <a:solidFill>
                  <a:schemeClr val="tx1"/>
                </a:solidFill>
                <a:effectLst/>
                <a:latin typeface="+mn-lt"/>
                <a:ea typeface="+mn-ea"/>
                <a:cs typeface="+mn-cs"/>
              </a:rPr>
              <a:t>th</a:t>
            </a:r>
            <a:r>
              <a:rPr lang="fr-FR" sz="1200" kern="1200" dirty="0">
                <a:solidFill>
                  <a:schemeClr val="tx1"/>
                </a:solidFill>
                <a:effectLst/>
                <a:latin typeface="+mn-lt"/>
                <a:ea typeface="+mn-ea"/>
                <a:cs typeface="+mn-cs"/>
              </a:rPr>
              <a:t> ed. 2005, </a:t>
            </a:r>
            <a:r>
              <a:rPr lang="fr-FR" sz="1200" dirty="0"/>
              <a:t>pages 44-45</a:t>
            </a:r>
            <a:r>
              <a:rPr lang="fr-FR" sz="1200" kern="1200" dirty="0">
                <a:solidFill>
                  <a:schemeClr val="tx1"/>
                </a:solidFill>
                <a:effectLst/>
                <a:latin typeface="+mn-lt"/>
                <a:ea typeface="+mn-ea"/>
                <a:cs typeface="+mn-cs"/>
              </a:rPr>
              <a:t>; see also Estelle De Marco, </a:t>
            </a:r>
            <a:r>
              <a:rPr lang="fr-FR" sz="1200" i="1" kern="1200" dirty="0">
                <a:solidFill>
                  <a:schemeClr val="tx1"/>
                </a:solidFill>
                <a:effectLst/>
                <a:latin typeface="+mn-lt"/>
                <a:ea typeface="+mn-ea"/>
                <a:cs typeface="+mn-cs"/>
              </a:rPr>
              <a:t>L’anonymat sur Internet et le droit</a:t>
            </a:r>
            <a:r>
              <a:rPr lang="fr-FR" sz="1200" kern="1200" dirty="0">
                <a:solidFill>
                  <a:schemeClr val="tx1"/>
                </a:solidFill>
                <a:effectLst/>
                <a:latin typeface="+mn-lt"/>
                <a:ea typeface="+mn-ea"/>
                <a:cs typeface="+mn-cs"/>
              </a:rPr>
              <a:t>, thesis, Montpellier 1, 2005, ANRT (ISBN : 978-2-7295-6899-3 ; Ref. : 05MON10067), n° 86.</a:t>
            </a: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en-US" sz="1200" kern="1200" baseline="30000" dirty="0">
                <a:solidFill>
                  <a:schemeClr val="tx1"/>
                </a:solidFill>
                <a:effectLst/>
                <a:latin typeface="+mn-lt"/>
                <a:ea typeface="+mn-ea"/>
                <a:cs typeface="+mn-cs"/>
              </a:rPr>
              <a:t>[5] </a:t>
            </a:r>
            <a:r>
              <a:rPr lang="en-US" sz="1200" kern="1200" baseline="0" dirty="0">
                <a:solidFill>
                  <a:schemeClr val="tx1"/>
                </a:solidFill>
                <a:effectLst/>
                <a:latin typeface="+mn-lt"/>
                <a:ea typeface="+mn-ea"/>
                <a:cs typeface="+mn-cs"/>
              </a:rPr>
              <a:t>See for example ECtHR, case “DL v. Bulgaria”, Application n° 7472/14, 19 May 2016, §105; see also </a:t>
            </a:r>
            <a:r>
              <a:rPr lang="en-GB" dirty="0"/>
              <a:t>Joint dissenting opinion of judges Wiarda, Cremona, Thór Vilhjálmsson, Ryssdal, Ganshof van der Meersch, Sir Gerald Fitzmaurice, Bindschedler-Robert, Liesch and Matscher, §8, available under the “Sunday Times” court case, </a:t>
            </a:r>
            <a:r>
              <a:rPr lang="en-GB" i="1" dirty="0"/>
              <a:t>op cit</a:t>
            </a:r>
            <a:r>
              <a:rPr lang="en-GB" dirty="0"/>
              <a:t>.</a:t>
            </a:r>
          </a:p>
          <a:p>
            <a:pPr marL="0" marR="0" indent="0" algn="l" defTabSz="457200" rtl="0" eaLnBrk="1" fontAlgn="base" latinLnBrk="0" hangingPunct="1">
              <a:lnSpc>
                <a:spcPct val="100000"/>
              </a:lnSpc>
              <a:spcBef>
                <a:spcPct val="0"/>
              </a:spcBef>
              <a:spcAft>
                <a:spcPct val="0"/>
              </a:spcAft>
              <a:buClrTx/>
              <a:buSzTx/>
              <a:buFont typeface="Arial" charset="0"/>
              <a:buNone/>
              <a:tabLst/>
              <a:defRPr/>
            </a:pPr>
            <a:r>
              <a:rPr lang="en-GB" sz="1200" kern="1200" baseline="30000" dirty="0">
                <a:solidFill>
                  <a:schemeClr val="tx1"/>
                </a:solidFill>
                <a:effectLst/>
                <a:latin typeface="+mn-lt"/>
                <a:ea typeface="+mn-ea"/>
                <a:cs typeface="+mn-cs"/>
              </a:rPr>
              <a:t>[6] </a:t>
            </a:r>
            <a:r>
              <a:rPr lang="en-GB" sz="1200" kern="1200" dirty="0">
                <a:solidFill>
                  <a:schemeClr val="tx1"/>
                </a:solidFill>
                <a:effectLst/>
                <a:latin typeface="+mn-lt"/>
                <a:ea typeface="+mn-ea"/>
                <a:cs typeface="+mn-cs"/>
              </a:rPr>
              <a:t>EUCJ, Digital Rights Ireland and Seitlinger e.a</a:t>
            </a:r>
            <a:r>
              <a:rPr lang="en-GB" sz="1200" i="1" kern="12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 joint cases C-293/12 and C-594/12, 8 April 2014;</a:t>
            </a:r>
            <a:r>
              <a:rPr lang="en-GB" sz="1200" kern="1200" baseline="0" dirty="0">
                <a:solidFill>
                  <a:schemeClr val="tx1"/>
                </a:solidFill>
                <a:effectLst/>
                <a:latin typeface="+mn-lt"/>
                <a:ea typeface="+mn-ea"/>
                <a:cs typeface="+mn-cs"/>
              </a:rPr>
              <a:t> ECHR, case “Handyside v. United Kingdom”, application 5493/72, judgment of the 7 December 1976, Series A, n° 24, p. 23, §58.</a:t>
            </a:r>
            <a:r>
              <a:rPr lang="en-GB" sz="1200" kern="1200" dirty="0">
                <a:solidFill>
                  <a:schemeClr val="tx1"/>
                </a:solidFill>
                <a:effectLst/>
                <a:latin typeface="+mn-lt"/>
                <a:ea typeface="+mn-ea"/>
                <a:cs typeface="+mn-cs"/>
              </a:rPr>
              <a:t> S</a:t>
            </a:r>
            <a:r>
              <a:rPr lang="en-GB" sz="1200" kern="1200" baseline="0" dirty="0">
                <a:solidFill>
                  <a:schemeClr val="tx1"/>
                </a:solidFill>
                <a:effectLst/>
                <a:latin typeface="+mn-lt"/>
                <a:ea typeface="+mn-ea"/>
                <a:cs typeface="+mn-cs"/>
              </a:rPr>
              <a:t>ee also the </a:t>
            </a:r>
            <a:r>
              <a:rPr lang="en-GB" sz="1200" kern="1200" dirty="0">
                <a:solidFill>
                  <a:schemeClr val="tx1"/>
                </a:solidFill>
                <a:effectLst/>
                <a:latin typeface="+mn-lt"/>
                <a:ea typeface="+mn-ea"/>
                <a:cs typeface="+mn-cs"/>
              </a:rPr>
              <a:t>Article 29 Data Protection Working Party, Opinion 01/2014 on the application of necessity and proportionality concepts and data protection within the law enforcement sector (WP 211), 5.7. The Article 29 Data Protection Working is</a:t>
            </a:r>
            <a:r>
              <a:rPr lang="en-GB" sz="1200" kern="1200" baseline="0" dirty="0">
                <a:solidFill>
                  <a:schemeClr val="tx1"/>
                </a:solidFill>
                <a:effectLst/>
                <a:latin typeface="+mn-lt"/>
                <a:ea typeface="+mn-ea"/>
                <a:cs typeface="+mn-cs"/>
              </a:rPr>
              <a:t> a EU independent authority and is generally analysing very accurately the ECHR provisions. </a:t>
            </a:r>
            <a:endParaRPr lang="en-GB" sz="1200" kern="1200" dirty="0">
              <a:solidFill>
                <a:schemeClr val="tx1"/>
              </a:solidFill>
              <a:effectLst/>
              <a:latin typeface="+mn-lt"/>
              <a:ea typeface="+mn-ea"/>
              <a:cs typeface="+mn-cs"/>
            </a:endParaRPr>
          </a:p>
          <a:p>
            <a:pPr marL="0" indent="0" eaLnBrk="1" hangingPunct="1">
              <a:spcBef>
                <a:spcPct val="0"/>
              </a:spcBef>
              <a:buFont typeface="Arial" charset="0"/>
              <a:buNone/>
            </a:pPr>
            <a:endParaRPr lang="fr-FR" sz="1200" kern="1200" dirty="0">
              <a:solidFill>
                <a:schemeClr val="tx1"/>
              </a:solidFill>
              <a:effectLst/>
              <a:latin typeface="+mn-lt"/>
              <a:ea typeface="+mn-ea"/>
              <a:cs typeface="+mn-cs"/>
            </a:endParaRPr>
          </a:p>
          <a:p>
            <a:pPr marL="0" marR="0" indent="0" algn="l" defTabSz="457200" rtl="0" eaLnBrk="1" fontAlgn="base" latinLnBrk="0" hangingPunct="1">
              <a:lnSpc>
                <a:spcPct val="100000"/>
              </a:lnSpc>
              <a:spcBef>
                <a:spcPct val="0"/>
              </a:spcBef>
              <a:spcAft>
                <a:spcPct val="0"/>
              </a:spcAft>
              <a:buClrTx/>
              <a:buSzTx/>
              <a:buFont typeface="Arial" charset="0"/>
              <a:buNone/>
              <a:tabLst/>
              <a:defRPr/>
            </a:pPr>
            <a:endParaRPr lang="en-US" sz="1200" kern="1200" baseline="0" dirty="0">
              <a:solidFill>
                <a:schemeClr val="tx1"/>
              </a:solidFill>
              <a:effectLst/>
              <a:latin typeface="+mn-lt"/>
              <a:ea typeface="+mn-ea"/>
              <a:cs typeface="+mn-cs"/>
            </a:endParaRPr>
          </a:p>
          <a:p>
            <a:pPr marL="0" marR="0" indent="0" algn="l" defTabSz="457200" rtl="0" eaLnBrk="1" fontAlgn="base" latinLnBrk="0" hangingPunct="1">
              <a:lnSpc>
                <a:spcPct val="100000"/>
              </a:lnSpc>
              <a:spcBef>
                <a:spcPct val="0"/>
              </a:spcBef>
              <a:spcAft>
                <a:spcPct val="0"/>
              </a:spcAft>
              <a:buClrTx/>
              <a:buSzTx/>
              <a:buFont typeface="Arial" charset="0"/>
              <a:buNone/>
              <a:tabLst/>
              <a:defRPr/>
            </a:pPr>
            <a:endParaRPr lang="en-US" sz="1200" kern="1200" baseline="0" dirty="0">
              <a:solidFill>
                <a:schemeClr val="tx1"/>
              </a:solidFill>
              <a:effectLst/>
              <a:latin typeface="+mn-lt"/>
              <a:ea typeface="+mn-ea"/>
              <a:cs typeface="+mn-cs"/>
            </a:endParaRPr>
          </a:p>
        </p:txBody>
      </p:sp>
      <p:sp>
        <p:nvSpPr>
          <p:cNvPr id="1208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E54F-BF29-479B-9793-7E3E7FF99A93}" type="slidenum">
              <a:rPr lang="en-US">
                <a:cs typeface="Arial" charset="0"/>
              </a:rPr>
              <a:pPr fontAlgn="base">
                <a:spcBef>
                  <a:spcPct val="0"/>
                </a:spcBef>
                <a:spcAft>
                  <a:spcPct val="0"/>
                </a:spcAft>
                <a:defRPr/>
              </a:pPr>
              <a:t>69</a:t>
            </a:fld>
            <a:endParaRPr lang="en-US" dirty="0">
              <a:cs typeface="Arial" charset="0"/>
            </a:endParaRPr>
          </a:p>
        </p:txBody>
      </p:sp>
    </p:spTree>
    <p:extLst>
      <p:ext uri="{BB962C8B-B14F-4D97-AF65-F5344CB8AC3E}">
        <p14:creationId xmlns:p14="http://schemas.microsoft.com/office/powerpoint/2010/main" val="303482837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6"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GB" sz="1200" kern="1200" dirty="0">
                <a:solidFill>
                  <a:schemeClr val="tx1"/>
                </a:solidFill>
                <a:effectLst/>
                <a:latin typeface="+mn-lt"/>
                <a:ea typeface="+mn-ea"/>
                <a:cs typeface="+mn-cs"/>
              </a:rPr>
              <a:t>The trainer should give participants an opportunity to ask any questions that they may have in relation to part Two of the lesson.</a:t>
            </a:r>
          </a:p>
          <a:p>
            <a:pPr eaLnBrk="1" hangingPunct="1">
              <a:spcBef>
                <a:spcPct val="0"/>
              </a:spcBef>
            </a:pPr>
            <a:endParaRPr lang="en-GB" dirty="0"/>
          </a:p>
        </p:txBody>
      </p:sp>
      <p:sp>
        <p:nvSpPr>
          <p:cNvPr id="144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8C9903-7113-4620-9A12-B83EADD40D0E}" type="slidenum">
              <a:rPr lang="en-GB">
                <a:cs typeface="Arial" charset="0"/>
              </a:rPr>
              <a:pPr fontAlgn="base">
                <a:spcBef>
                  <a:spcPct val="0"/>
                </a:spcBef>
                <a:spcAft>
                  <a:spcPct val="0"/>
                </a:spcAft>
                <a:defRPr/>
              </a:pPr>
              <a:t>70</a:t>
            </a:fld>
            <a:endParaRPr lang="en-GB" dirty="0">
              <a:cs typeface="Arial" charset="0"/>
            </a:endParaRPr>
          </a:p>
        </p:txBody>
      </p:sp>
    </p:spTree>
    <p:extLst>
      <p:ext uri="{BB962C8B-B14F-4D97-AF65-F5344CB8AC3E}">
        <p14:creationId xmlns:p14="http://schemas.microsoft.com/office/powerpoint/2010/main" val="3953408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gn="just"/>
            <a:r>
              <a:rPr lang="en-US" b="1" dirty="0"/>
              <a:t>Discuss re Georgia as system different but highlight other countries have the following model</a:t>
            </a:r>
            <a:r>
              <a:rPr lang="en-US" dirty="0"/>
              <a:t>. The</a:t>
            </a:r>
            <a:r>
              <a:rPr lang="en-US" baseline="0" dirty="0"/>
              <a:t> trainer should explain subscriber information </a:t>
            </a:r>
            <a:r>
              <a:rPr lang="en-US" dirty="0"/>
              <a:t>as information to identify user of specific IPs or IPs used by specific persons (including data from registrars on domain registrants).</a:t>
            </a:r>
            <a:r>
              <a:rPr lang="en-US" baseline="0" dirty="0"/>
              <a:t> The trainer should use examples of subscriber information (such as subscriber name, address, billing information etc.) to explain the scope of subscriber information.  At this stage, the trainer should also highlight the importance of subscriber information for the purposes of investigation. At a preliminary stage of an investigation, subscriber information is essential for the purposes of identifying and gaining information about potential suspects. Article 18 (Production orders) provides for a specific procedural power that relates to subscriber information. </a:t>
            </a:r>
            <a:endParaRPr lang="en-US" dirty="0"/>
          </a:p>
        </p:txBody>
      </p:sp>
      <p:sp>
        <p:nvSpPr>
          <p:cNvPr id="4" name="Slide Number Placeholder 3"/>
          <p:cNvSpPr>
            <a:spLocks noGrp="1"/>
          </p:cNvSpPr>
          <p:nvPr>
            <p:ph type="sldNum" sz="quarter" idx="10"/>
          </p:nvPr>
        </p:nvSpPr>
        <p:spPr/>
        <p:txBody>
          <a:bodyPr/>
          <a:lstStyle/>
          <a:p>
            <a:fld id="{B2221978-7AB2-D644-A1FF-AF545A1745C1}" type="slidenum">
              <a:rPr lang="en-US" smtClean="0"/>
              <a:pPr/>
              <a:t>8</a:t>
            </a:fld>
            <a:endParaRPr lang="en-US" dirty="0"/>
          </a:p>
        </p:txBody>
      </p:sp>
    </p:spTree>
    <p:extLst>
      <p:ext uri="{BB962C8B-B14F-4D97-AF65-F5344CB8AC3E}">
        <p14:creationId xmlns:p14="http://schemas.microsoft.com/office/powerpoint/2010/main" val="210606308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r>
              <a:rPr lang="en-US" sz="1400" b="1"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Objectives:</a:t>
            </a:r>
            <a:endPar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The objective of this session is to provide all the necessary information and background to judges and prosecutors to enable them to effectively use the procedural provisions in the local legislation to prosecute and adjudicate cases of cybercrime. By the end of the session the participants will be able to identify and explain :</a:t>
            </a:r>
          </a:p>
          <a:p>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 the procedural provisions of the Budapest Convention,</a:t>
            </a:r>
          </a:p>
          <a:p>
            <a:pPr marL="0" marR="0" indent="0" algn="l" defTabSz="457200" rtl="0" eaLnBrk="0" fontAlgn="base" latinLnBrk="0" hangingPunct="0">
              <a:lnSpc>
                <a:spcPct val="100000"/>
              </a:lnSpc>
              <a:spcBef>
                <a:spcPct val="30000"/>
              </a:spcBef>
              <a:spcAft>
                <a:spcPct val="0"/>
              </a:spcAft>
              <a:buClrTx/>
              <a:buSzTx/>
              <a:buFontTx/>
              <a:buNone/>
              <a:tabLst/>
              <a:defRPr/>
            </a:pPr>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 </a:t>
            </a:r>
            <a:r>
              <a:rPr lang="en-US" sz="1400" noProof="0" dirty="0">
                <a:latin typeface="Verdana" panose="020B0604030504040204" pitchFamily="34" charset="0"/>
                <a:ea typeface="Verdana" panose="020B0604030504040204" pitchFamily="34" charset="0"/>
                <a:cs typeface="Verdana" panose="020B0604030504040204" pitchFamily="34" charset="0"/>
              </a:rPr>
              <a:t>the importance of conditions and safeguards and have an idea of the way they can be determined.</a:t>
            </a:r>
            <a:endPar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endPar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More precisely, delegate will be able to identify and explain the provisions in the Budapest Convention pertaining to:</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--The scope of the procedural rules </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--Expedited preservation and disclosure of computer data</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--Production orders</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--Search and seizure</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--Real-time Collection of Traffic Data</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--Interception of content data</a:t>
            </a:r>
          </a:p>
          <a:p>
            <a:pPr lvl="0"/>
            <a:r>
              <a:rPr lang="en-US" sz="1400" kern="1200" noProof="0" dirty="0">
                <a:solidFill>
                  <a:schemeClr val="tx1"/>
                </a:solidFill>
                <a:effectLst/>
                <a:latin typeface="Verdana" panose="020B0604030504040204" pitchFamily="34" charset="0"/>
                <a:ea typeface="Verdana" panose="020B0604030504040204" pitchFamily="34" charset="0"/>
                <a:cs typeface="Verdana" panose="020B0604030504040204" pitchFamily="34" charset="0"/>
              </a:rPr>
              <a:t>--Conditions and safeguards.</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5FE1D5-F471-4C03-BE67-DC8136D58668}" type="slidenum">
              <a:rPr lang="en-GB">
                <a:cs typeface="Arial" charset="0"/>
              </a:rPr>
              <a:pPr fontAlgn="base">
                <a:spcBef>
                  <a:spcPct val="0"/>
                </a:spcBef>
                <a:spcAft>
                  <a:spcPct val="0"/>
                </a:spcAft>
                <a:defRPr/>
              </a:pPr>
              <a:t>71</a:t>
            </a:fld>
            <a:endParaRPr lang="en-GB" dirty="0">
              <a:cs typeface="Arial" charset="0"/>
            </a:endParaRPr>
          </a:p>
        </p:txBody>
      </p:sp>
    </p:spTree>
    <p:extLst>
      <p:ext uri="{BB962C8B-B14F-4D97-AF65-F5344CB8AC3E}">
        <p14:creationId xmlns:p14="http://schemas.microsoft.com/office/powerpoint/2010/main" val="380213899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2"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GB" sz="1200" kern="1200" dirty="0">
                <a:solidFill>
                  <a:schemeClr val="tx1"/>
                </a:solidFill>
                <a:effectLst/>
                <a:latin typeface="+mn-lt"/>
                <a:ea typeface="+mn-ea"/>
                <a:cs typeface="+mn-cs"/>
              </a:rPr>
              <a:t>The trainer should give participants an opportunity to ask any questions that they may have in relation to the lesson.</a:t>
            </a:r>
          </a:p>
          <a:p>
            <a:pPr marL="0" marR="0" indent="0" algn="l" defTabSz="457200" rtl="0" eaLnBrk="1" fontAlgn="base" latinLnBrk="0" hangingPunct="1">
              <a:lnSpc>
                <a:spcPct val="100000"/>
              </a:lnSpc>
              <a:spcBef>
                <a:spcPct val="0"/>
              </a:spcBef>
              <a:spcAft>
                <a:spcPct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Practical Exercises (if applicable)</a:t>
            </a:r>
          </a:p>
          <a:p>
            <a:r>
              <a:rPr lang="en-GB" sz="1200" kern="1200" dirty="0">
                <a:solidFill>
                  <a:schemeClr val="tx1"/>
                </a:solidFill>
                <a:effectLst/>
                <a:latin typeface="+mn-lt"/>
                <a:ea typeface="+mn-ea"/>
                <a:cs typeface="+mn-cs"/>
              </a:rPr>
              <a:t>No practical exercises are prepared for this session</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Knowledge Check</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trainer should check knowledge by asking relevant questions from each of the session aspects.</a:t>
            </a:r>
          </a:p>
          <a:p>
            <a:pPr eaLnBrk="1" hangingPunct="1">
              <a:spcBef>
                <a:spcPct val="0"/>
              </a:spcBef>
            </a:pPr>
            <a:endParaRPr lang="en-GB" dirty="0"/>
          </a:p>
          <a:p>
            <a:pPr eaLnBrk="1" hangingPunct="1">
              <a:spcBef>
                <a:spcPct val="0"/>
              </a:spcBef>
            </a:pPr>
            <a:endParaRPr lang="en-GB" dirty="0"/>
          </a:p>
        </p:txBody>
      </p:sp>
      <p:sp>
        <p:nvSpPr>
          <p:cNvPr id="148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228875-48AB-4064-881C-57EB98FFB372}" type="slidenum">
              <a:rPr lang="en-GB">
                <a:cs typeface="Arial" charset="0"/>
              </a:rPr>
              <a:pPr fontAlgn="base">
                <a:spcBef>
                  <a:spcPct val="0"/>
                </a:spcBef>
                <a:spcAft>
                  <a:spcPct val="0"/>
                </a:spcAft>
                <a:defRPr/>
              </a:pPr>
              <a:t>72</a:t>
            </a:fld>
            <a:endParaRPr lang="en-GB" dirty="0">
              <a:cs typeface="Arial" charset="0"/>
            </a:endParaRPr>
          </a:p>
        </p:txBody>
      </p:sp>
    </p:spTree>
    <p:extLst>
      <p:ext uri="{BB962C8B-B14F-4D97-AF65-F5344CB8AC3E}">
        <p14:creationId xmlns:p14="http://schemas.microsoft.com/office/powerpoint/2010/main" val="4145072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1" indent="0" algn="just" defTabSz="457200" rtl="0" eaLnBrk="1" fontAlgn="auto" latinLnBrk="0" hangingPunct="1">
              <a:lnSpc>
                <a:spcPct val="100000"/>
              </a:lnSpc>
              <a:spcBef>
                <a:spcPts val="0"/>
              </a:spcBef>
              <a:spcAft>
                <a:spcPts val="0"/>
              </a:spcAft>
              <a:buClrTx/>
              <a:buSzTx/>
              <a:buFontTx/>
              <a:buNone/>
              <a:tabLst/>
              <a:defRPr/>
            </a:pPr>
            <a:r>
              <a:rPr lang="en-US" dirty="0"/>
              <a:t>The trainer </a:t>
            </a:r>
            <a:r>
              <a:rPr lang="en-US" baseline="0" dirty="0"/>
              <a:t>should explain the meaning of the term “traffic data” - </a:t>
            </a:r>
            <a:r>
              <a:rPr lang="en-US" dirty="0"/>
              <a:t>traffic data are</a:t>
            </a:r>
            <a:r>
              <a:rPr lang="en-US" baseline="0" dirty="0"/>
              <a:t> anonymous log files that record activities of operating system of computer systems or of communication between computer systems.</a:t>
            </a:r>
            <a:r>
              <a:rPr lang="en-US" dirty="0"/>
              <a:t> The trainer</a:t>
            </a:r>
            <a:r>
              <a:rPr lang="en-US" baseline="0" dirty="0"/>
              <a:t> should also emphasise the importance of traffic data for the purposes of investigation and the procedural powers in domestic law specific to traffic data (e.g. expedited preservation and partial disclosure of traffic data and real-time collection of traffic data). It is important that the participants understand that traffic data is log data that indicates certain details regarding the communication (i.e. origin, destination, route, time, date, size, duration or type of underlying service).</a:t>
            </a:r>
            <a:endParaRPr lang="en-US" dirty="0"/>
          </a:p>
        </p:txBody>
      </p:sp>
      <p:sp>
        <p:nvSpPr>
          <p:cNvPr id="4" name="Slide Number Placeholder 3"/>
          <p:cNvSpPr>
            <a:spLocks noGrp="1"/>
          </p:cNvSpPr>
          <p:nvPr>
            <p:ph type="sldNum" sz="quarter" idx="10"/>
          </p:nvPr>
        </p:nvSpPr>
        <p:spPr/>
        <p:txBody>
          <a:bodyPr/>
          <a:lstStyle/>
          <a:p>
            <a:fld id="{B2221978-7AB2-D644-A1FF-AF545A1745C1}" type="slidenum">
              <a:rPr lang="en-US" smtClean="0"/>
              <a:pPr/>
              <a:t>9</a:t>
            </a:fld>
            <a:endParaRPr lang="en-US" dirty="0"/>
          </a:p>
        </p:txBody>
      </p:sp>
    </p:spTree>
    <p:extLst>
      <p:ext uri="{BB962C8B-B14F-4D97-AF65-F5344CB8AC3E}">
        <p14:creationId xmlns:p14="http://schemas.microsoft.com/office/powerpoint/2010/main" val="1236106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US" dirty="0"/>
              <a:t>The trainer should explain the</a:t>
            </a:r>
            <a:r>
              <a:rPr lang="en-US" baseline="0" dirty="0"/>
              <a:t> term “content data”. It may be useful for the trainer to focus on examples of content data so that participants are able to understand its scope. It is important that the trainer emphasise that content data is the most privacy-sensitive as it is not </a:t>
            </a:r>
            <a:r>
              <a:rPr lang="en-GB" baseline="0" noProof="0" dirty="0"/>
              <a:t>anonymised</a:t>
            </a:r>
            <a:r>
              <a:rPr lang="en-US" baseline="0" dirty="0"/>
              <a:t> data and it contains actual communication content and/or messages or information being conveyed.  This definition is relevant for the procedural power of interception of content data.</a:t>
            </a:r>
            <a:endParaRPr lang="en-US" dirty="0"/>
          </a:p>
        </p:txBody>
      </p:sp>
      <p:sp>
        <p:nvSpPr>
          <p:cNvPr id="4" name="Slide Number Placeholder 3"/>
          <p:cNvSpPr>
            <a:spLocks noGrp="1"/>
          </p:cNvSpPr>
          <p:nvPr>
            <p:ph type="sldNum" sz="quarter" idx="10"/>
          </p:nvPr>
        </p:nvSpPr>
        <p:spPr/>
        <p:txBody>
          <a:bodyPr/>
          <a:lstStyle/>
          <a:p>
            <a:fld id="{B2221978-7AB2-D644-A1FF-AF545A1745C1}" type="slidenum">
              <a:rPr lang="en-US" smtClean="0"/>
              <a:pPr/>
              <a:t>10</a:t>
            </a:fld>
            <a:endParaRPr lang="en-US" dirty="0"/>
          </a:p>
        </p:txBody>
      </p:sp>
    </p:spTree>
    <p:extLst>
      <p:ext uri="{BB962C8B-B14F-4D97-AF65-F5344CB8AC3E}">
        <p14:creationId xmlns:p14="http://schemas.microsoft.com/office/powerpoint/2010/main" val="2198068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5B8FA2-44E7-44B3-8121-3646E3C09DA4}" type="datetime1">
              <a:rPr lang="en-GB" smtClean="0"/>
              <a:t>22/09/2021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4200580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BBC3F4-0DE4-4D67-9676-1F008AA9C0B9}" type="datetime1">
              <a:rPr lang="en-GB" smtClean="0"/>
              <a:t>22/09/2021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526933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D119DF-B724-460C-AA0B-CD187012F4AE}" type="datetime1">
              <a:rPr lang="en-GB" smtClean="0"/>
              <a:t>22/09/2021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177001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2310942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3937430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22043963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AD3A59-0287-49DB-B623-F4C38F82B31F}"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2576139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AD3A59-0287-49DB-B623-F4C38F82B31F}" type="datetimeFigureOut">
              <a:rPr lang="en-GB" smtClean="0"/>
              <a:t>22/09/2021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1223155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AD3A59-0287-49DB-B623-F4C38F82B31F}" type="datetimeFigureOut">
              <a:rPr lang="en-GB" smtClean="0"/>
              <a:t>22/09/2021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3913784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AD3A59-0287-49DB-B623-F4C38F82B31F}" type="datetimeFigureOut">
              <a:rPr lang="en-GB" smtClean="0"/>
              <a:t>22/09/2021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15321143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AD3A59-0287-49DB-B623-F4C38F82B31F}"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3166494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EA1C49-F6EF-4808-9530-6CCDCFAB31FB}" type="datetime1">
              <a:rPr lang="en-GB" smtClean="0"/>
              <a:t>22/09/2021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446151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AD3A59-0287-49DB-B623-F4C38F82B31F}" type="datetimeFigureOut">
              <a:rPr lang="en-GB" smtClean="0"/>
              <a:t>22/09/2021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2733959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1283817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AD3A59-0287-49DB-B623-F4C38F82B31F}" type="datetimeFigureOut">
              <a:rPr lang="en-GB" smtClean="0"/>
              <a:t>22/09/2021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a:p>
        </p:txBody>
      </p:sp>
    </p:spTree>
    <p:extLst>
      <p:ext uri="{BB962C8B-B14F-4D97-AF65-F5344CB8AC3E}">
        <p14:creationId xmlns:p14="http://schemas.microsoft.com/office/powerpoint/2010/main" val="320975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AA181EC-F9E8-46D4-A0AF-15B986AB49E5}" type="datetime1">
              <a:rPr lang="en-GB" smtClean="0"/>
              <a:t>22/09/2021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67641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23F546-48D1-416E-96EE-5A480CC4EFA2}" type="datetime1">
              <a:rPr lang="en-GB" smtClean="0"/>
              <a:t>22/09/2021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942180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B5B61B-CED0-4BD0-9E0B-5686F7D150CD}" type="datetime1">
              <a:rPr lang="en-GB" smtClean="0"/>
              <a:t>22/09/2021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101764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A8D061-2CA2-4686-B371-8D12CCFEAF02}" type="datetime1">
              <a:rPr lang="en-GB" smtClean="0"/>
              <a:t>22/09/2021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428003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6D158-B1AB-4B29-8A4E-1EDC082663AB}" type="datetime1">
              <a:rPr lang="en-GB" smtClean="0"/>
              <a:t>22/09/2021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2818537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16795E-43BC-4D05-9274-FE9F3BAD490D}" type="datetime1">
              <a:rPr lang="en-GB" smtClean="0"/>
              <a:t>22/09/2021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829805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7FC3BF7-BEF8-4E11-926B-E8E8F164405F}" type="datetime1">
              <a:rPr lang="en-GB" smtClean="0"/>
              <a:t>22/09/2021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46708E8-5933-45CE-A8E6-0870F4F0539D}" type="slidenum">
              <a:rPr lang="en-GB" smtClean="0"/>
              <a:t>‹#›</a:t>
            </a:fld>
            <a:endParaRPr lang="en-GB" dirty="0"/>
          </a:p>
        </p:txBody>
      </p:sp>
    </p:spTree>
    <p:extLst>
      <p:ext uri="{BB962C8B-B14F-4D97-AF65-F5344CB8AC3E}">
        <p14:creationId xmlns:p14="http://schemas.microsoft.com/office/powerpoint/2010/main" val="2361437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6EC17-521E-42C5-B680-3599893EE7FA}" type="datetime1">
              <a:rPr lang="en-GB" smtClean="0"/>
              <a:t>22/09/2021</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708E8-5933-45CE-A8E6-0870F4F0539D}" type="slidenum">
              <a:rPr lang="en-GB" smtClean="0"/>
              <a:t>‹#›</a:t>
            </a:fld>
            <a:endParaRPr lang="en-GB" dirty="0"/>
          </a:p>
        </p:txBody>
      </p:sp>
      <p:pic>
        <p:nvPicPr>
          <p:cNvPr id="7" name="Picture 6">
            <a:extLst>
              <a:ext uri="{FF2B5EF4-FFF2-40B4-BE49-F238E27FC236}">
                <a16:creationId xmlns:a16="http://schemas.microsoft.com/office/drawing/2014/main" id="{CA6C967E-00FD-486E-8858-706BEDB5B0DA}"/>
              </a:ext>
            </a:extLst>
          </p:cNvPr>
          <p:cNvPicPr>
            <a:picLocks noChangeAspect="1"/>
          </p:cNvPicPr>
          <p:nvPr userDrawn="1"/>
        </p:nvPicPr>
        <p:blipFill>
          <a:blip r:embed="rId13"/>
          <a:stretch>
            <a:fillRect/>
          </a:stretch>
        </p:blipFill>
        <p:spPr>
          <a:xfrm>
            <a:off x="0" y="0"/>
            <a:ext cx="9144000" cy="6858000"/>
          </a:xfrm>
          <a:prstGeom prst="rect">
            <a:avLst/>
          </a:prstGeom>
        </p:spPr>
      </p:pic>
    </p:spTree>
    <p:extLst>
      <p:ext uri="{BB962C8B-B14F-4D97-AF65-F5344CB8AC3E}">
        <p14:creationId xmlns:p14="http://schemas.microsoft.com/office/powerpoint/2010/main" val="51480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AD3A59-0287-49DB-B623-F4C38F82B31F}" type="datetimeFigureOut">
              <a:rPr lang="en-GB" smtClean="0"/>
              <a:t>22/09/2021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708E8-5933-45CE-A8E6-0870F4F0539D}" type="slidenum">
              <a:rPr lang="en-GB" smtClean="0"/>
              <a:t>‹#›</a:t>
            </a:fld>
            <a:endParaRPr lang="en-GB"/>
          </a:p>
        </p:txBody>
      </p:sp>
      <p:pic>
        <p:nvPicPr>
          <p:cNvPr id="7" name="Picture 6">
            <a:extLst>
              <a:ext uri="{FF2B5EF4-FFF2-40B4-BE49-F238E27FC236}">
                <a16:creationId xmlns:a16="http://schemas.microsoft.com/office/drawing/2014/main" id="{CA6C967E-00FD-486E-8858-706BEDB5B0DA}"/>
              </a:ext>
            </a:extLst>
          </p:cNvPr>
          <p:cNvPicPr>
            <a:picLocks noChangeAspect="1"/>
          </p:cNvPicPr>
          <p:nvPr userDrawn="1"/>
        </p:nvPicPr>
        <p:blipFill>
          <a:blip r:embed="rId13"/>
          <a:stretch>
            <a:fillRect/>
          </a:stretch>
        </p:blipFill>
        <p:spPr>
          <a:xfrm>
            <a:off x="0" y="0"/>
            <a:ext cx="9144000" cy="6858000"/>
          </a:xfrm>
          <a:prstGeom prst="rect">
            <a:avLst/>
          </a:prstGeom>
        </p:spPr>
      </p:pic>
    </p:spTree>
    <p:extLst>
      <p:ext uri="{BB962C8B-B14F-4D97-AF65-F5344CB8AC3E}">
        <p14:creationId xmlns:p14="http://schemas.microsoft.com/office/powerpoint/2010/main" val="29770285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http://www.clker.com/clipart-10842.html" TargetMode="External"/><Relationship Id="rId2" Type="http://schemas.openxmlformats.org/officeDocument/2006/relationships/notesSlide" Target="../notesSlides/notesSlide6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clker.com/clipart-10842.html" TargetMode="External"/><Relationship Id="rId2" Type="http://schemas.openxmlformats.org/officeDocument/2006/relationships/notesSlide" Target="../notesSlides/notesSlide7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0A4B931-B7F0-403E-9F40-8A4054A04F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74216"/>
            <a:ext cx="9144000" cy="68584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9" name="Freeform 3">
            <a:extLst>
              <a:ext uri="{FF2B5EF4-FFF2-40B4-BE49-F238E27FC236}">
                <a16:creationId xmlns:a16="http://schemas.microsoft.com/office/drawing/2014/main" id="{4CEAF602-346E-4A18-BDCE-F489E035C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74216"/>
            <a:ext cx="7101525"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1" name="Freeform 4">
            <a:extLst>
              <a:ext uri="{FF2B5EF4-FFF2-40B4-BE49-F238E27FC236}">
                <a16:creationId xmlns:a16="http://schemas.microsoft.com/office/drawing/2014/main" id="{F74A1337-596D-453E-B873-BCF1760EE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74216"/>
            <a:ext cx="6058538"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itle 7">
            <a:extLst>
              <a:ext uri="{FF2B5EF4-FFF2-40B4-BE49-F238E27FC236}">
                <a16:creationId xmlns:a16="http://schemas.microsoft.com/office/drawing/2014/main" id="{4B25791A-369E-4E8E-8246-92C6E00B8B7B}"/>
              </a:ext>
            </a:extLst>
          </p:cNvPr>
          <p:cNvSpPr>
            <a:spLocks noGrp="1"/>
          </p:cNvSpPr>
          <p:nvPr>
            <p:ph type="ctrTitle"/>
          </p:nvPr>
        </p:nvSpPr>
        <p:spPr>
          <a:xfrm>
            <a:off x="132924" y="2680854"/>
            <a:ext cx="4732053" cy="2848329"/>
          </a:xfrm>
        </p:spPr>
        <p:txBody>
          <a:bodyPr vert="horz" lIns="91440" tIns="45720" rIns="91440" bIns="45720" rtlCol="0" anchor="t">
            <a:normAutofit fontScale="90000"/>
          </a:bodyPr>
          <a:lstStyle/>
          <a:p>
            <a:pPr algn="l" defTabSz="914400">
              <a:lnSpc>
                <a:spcPct val="90000"/>
              </a:lnSpc>
            </a:pPr>
            <a:r>
              <a:rPr lang="en-US" altLang="en-US" b="1" dirty="0"/>
              <a:t>CyberEast Project:</a:t>
            </a:r>
            <a:br>
              <a:rPr lang="en-US" altLang="en-US" sz="4000" b="1" dirty="0"/>
            </a:br>
            <a:endParaRPr lang="en-US" altLang="en-US" sz="4000" b="1" dirty="0"/>
          </a:p>
          <a:p>
            <a:pPr algn="l" defTabSz="914400">
              <a:lnSpc>
                <a:spcPct val="90000"/>
              </a:lnSpc>
            </a:pPr>
            <a:r>
              <a:rPr lang="en-US" altLang="en-US" sz="3600" b="1" dirty="0"/>
              <a:t>Action on Cybercrime for Cyber Resilience in the Eastern Partnership Region</a:t>
            </a:r>
          </a:p>
        </p:txBody>
      </p:sp>
      <p:pic>
        <p:nvPicPr>
          <p:cNvPr id="4" name="Picture 3">
            <a:extLst>
              <a:ext uri="{FF2B5EF4-FFF2-40B4-BE49-F238E27FC236}">
                <a16:creationId xmlns:a16="http://schemas.microsoft.com/office/drawing/2014/main" id="{AA89388D-66E3-4DDB-A4AB-83CFF44C2748}"/>
              </a:ext>
            </a:extLst>
          </p:cNvPr>
          <p:cNvPicPr>
            <a:picLocks noChangeAspect="1"/>
          </p:cNvPicPr>
          <p:nvPr/>
        </p:nvPicPr>
        <p:blipFill>
          <a:blip r:embed="rId3"/>
          <a:stretch>
            <a:fillRect/>
          </a:stretch>
        </p:blipFill>
        <p:spPr>
          <a:xfrm>
            <a:off x="0" y="0"/>
            <a:ext cx="9144000" cy="1939155"/>
          </a:xfrm>
          <a:prstGeom prst="rect">
            <a:avLst/>
          </a:prstGeom>
        </p:spPr>
      </p:pic>
      <p:pic>
        <p:nvPicPr>
          <p:cNvPr id="2" name="Picture 1">
            <a:extLst>
              <a:ext uri="{FF2B5EF4-FFF2-40B4-BE49-F238E27FC236}">
                <a16:creationId xmlns:a16="http://schemas.microsoft.com/office/drawing/2014/main" id="{C32B8735-DA72-43A2-9CCA-D13DCBBE2F6D}"/>
              </a:ext>
            </a:extLst>
          </p:cNvPr>
          <p:cNvPicPr>
            <a:picLocks noChangeAspect="1"/>
          </p:cNvPicPr>
          <p:nvPr/>
        </p:nvPicPr>
        <p:blipFill>
          <a:blip r:embed="rId4"/>
          <a:stretch>
            <a:fillRect/>
          </a:stretch>
        </p:blipFill>
        <p:spPr>
          <a:xfrm>
            <a:off x="0" y="0"/>
            <a:ext cx="2536011" cy="1939155"/>
          </a:xfrm>
          <a:prstGeom prst="rect">
            <a:avLst/>
          </a:prstGeom>
        </p:spPr>
      </p:pic>
      <p:pic>
        <p:nvPicPr>
          <p:cNvPr id="11" name="Picture 10">
            <a:extLst>
              <a:ext uri="{FF2B5EF4-FFF2-40B4-BE49-F238E27FC236}">
                <a16:creationId xmlns:a16="http://schemas.microsoft.com/office/drawing/2014/main" id="{6616E8B5-1669-4D9C-8950-5FA166121D92}"/>
              </a:ext>
            </a:extLst>
          </p:cNvPr>
          <p:cNvPicPr>
            <a:picLocks noChangeAspect="1"/>
          </p:cNvPicPr>
          <p:nvPr/>
        </p:nvPicPr>
        <p:blipFill>
          <a:blip r:embed="rId5"/>
          <a:stretch>
            <a:fillRect/>
          </a:stretch>
        </p:blipFill>
        <p:spPr>
          <a:xfrm>
            <a:off x="2723001" y="405546"/>
            <a:ext cx="6139787" cy="1206438"/>
          </a:xfrm>
          <a:prstGeom prst="rect">
            <a:avLst/>
          </a:prstGeom>
        </p:spPr>
      </p:pic>
      <p:sp>
        <p:nvSpPr>
          <p:cNvPr id="14" name="Rectangle 13">
            <a:extLst>
              <a:ext uri="{FF2B5EF4-FFF2-40B4-BE49-F238E27FC236}">
                <a16:creationId xmlns:a16="http://schemas.microsoft.com/office/drawing/2014/main" id="{AE84DB19-ACA5-441D-B5B7-48EF2A37D155}"/>
              </a:ext>
            </a:extLst>
          </p:cNvPr>
          <p:cNvSpPr/>
          <p:nvPr/>
        </p:nvSpPr>
        <p:spPr>
          <a:xfrm>
            <a:off x="5386471" y="2280654"/>
            <a:ext cx="3757529" cy="1569660"/>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a:ea typeface="+mn-ea"/>
                <a:cs typeface="+mn-cs"/>
              </a:rPr>
              <a:t>LEPL Academy of the Ministry of Finance of Georgia</a:t>
            </a:r>
            <a:endParaRPr kumimoji="0" lang="en-GB"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TextBox 17">
            <a:extLst>
              <a:ext uri="{FF2B5EF4-FFF2-40B4-BE49-F238E27FC236}">
                <a16:creationId xmlns:a16="http://schemas.microsoft.com/office/drawing/2014/main" id="{BBC3B905-D0EE-4950-9424-22652671FF13}"/>
              </a:ext>
            </a:extLst>
          </p:cNvPr>
          <p:cNvSpPr txBox="1"/>
          <p:nvPr/>
        </p:nvSpPr>
        <p:spPr>
          <a:xfrm>
            <a:off x="5362157" y="2172180"/>
            <a:ext cx="3783876" cy="18158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First Responder Training for Investigators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on Cybercrime and Electronic Evidence</a:t>
            </a:r>
          </a:p>
        </p:txBody>
      </p:sp>
    </p:spTree>
    <p:extLst>
      <p:ext uri="{BB962C8B-B14F-4D97-AF65-F5344CB8AC3E}">
        <p14:creationId xmlns:p14="http://schemas.microsoft.com/office/powerpoint/2010/main" val="1275627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262" y="704165"/>
            <a:ext cx="8166538" cy="1143000"/>
          </a:xfrm>
        </p:spPr>
        <p:txBody>
          <a:bodyPr/>
          <a:lstStyle/>
          <a:p>
            <a:r>
              <a:rPr lang="en-US" sz="4000" b="1" dirty="0"/>
              <a:t>Content data</a:t>
            </a:r>
            <a:r>
              <a:rPr lang="en-US" sz="3400" b="1" dirty="0"/>
              <a:t>	</a:t>
            </a:r>
          </a:p>
        </p:txBody>
      </p:sp>
      <p:sp>
        <p:nvSpPr>
          <p:cNvPr id="3" name="Content Placeholder 2"/>
          <p:cNvSpPr>
            <a:spLocks noGrp="1"/>
          </p:cNvSpPr>
          <p:nvPr>
            <p:ph idx="1"/>
          </p:nvPr>
        </p:nvSpPr>
        <p:spPr>
          <a:xfrm>
            <a:off x="435427" y="1847165"/>
            <a:ext cx="8338457" cy="4433660"/>
          </a:xfrm>
        </p:spPr>
        <p:txBody>
          <a:bodyPr>
            <a:normAutofit/>
          </a:bodyPr>
          <a:lstStyle/>
          <a:p>
            <a:pPr marL="342900" lvl="1" indent="-342900">
              <a:spcBef>
                <a:spcPts val="600"/>
              </a:spcBef>
              <a:spcAft>
                <a:spcPts val="1200"/>
              </a:spcAft>
              <a:buFont typeface="Arial"/>
              <a:buChar char="•"/>
            </a:pPr>
            <a:r>
              <a:rPr lang="en-US" sz="3200" b="1" u="sng" dirty="0"/>
              <a:t>Communication content</a:t>
            </a:r>
            <a:r>
              <a:rPr lang="en-US" sz="3200" dirty="0"/>
              <a:t> of the communication, i.e., the meaning or purport of the communication, or the </a:t>
            </a:r>
            <a:r>
              <a:rPr lang="en-US" sz="3200" b="1" u="sng" dirty="0"/>
              <a:t>message or information being conveyed</a:t>
            </a:r>
            <a:r>
              <a:rPr lang="en-US" sz="3200" b="1" dirty="0"/>
              <a:t> </a:t>
            </a:r>
            <a:r>
              <a:rPr lang="en-US" sz="3200" dirty="0"/>
              <a:t>by the communication (other than traffic data)</a:t>
            </a:r>
          </a:p>
          <a:p>
            <a:pPr marL="342900" lvl="1" indent="-342900">
              <a:spcBef>
                <a:spcPts val="600"/>
              </a:spcBef>
              <a:spcAft>
                <a:spcPts val="1200"/>
              </a:spcAft>
              <a:buFont typeface="Arial"/>
              <a:buChar char="•"/>
            </a:pPr>
            <a:r>
              <a:rPr lang="en-US" sz="3200" dirty="0"/>
              <a:t>Includes </a:t>
            </a:r>
            <a:r>
              <a:rPr lang="en-US" sz="3200" b="1" u="sng" dirty="0"/>
              <a:t>stored content</a:t>
            </a:r>
            <a:r>
              <a:rPr lang="en-US" sz="3200" b="1" dirty="0"/>
              <a:t> </a:t>
            </a:r>
            <a:r>
              <a:rPr lang="en-US" sz="3200" dirty="0"/>
              <a:t>and </a:t>
            </a:r>
            <a:r>
              <a:rPr lang="en-US" sz="3200" b="1" u="sng" dirty="0"/>
              <a:t>future content</a:t>
            </a:r>
          </a:p>
          <a:p>
            <a:pPr marL="342900" lvl="1" indent="-342900">
              <a:spcBef>
                <a:spcPts val="600"/>
              </a:spcBef>
              <a:spcAft>
                <a:spcPts val="1200"/>
              </a:spcAft>
              <a:buFont typeface="Arial"/>
              <a:buChar char="•"/>
            </a:pPr>
            <a:r>
              <a:rPr lang="en-US" sz="3200" dirty="0"/>
              <a:t>E.g. </a:t>
            </a:r>
            <a:r>
              <a:rPr lang="en-US" sz="3200" b="1" u="sng" dirty="0"/>
              <a:t>emails, images, movies, music</a:t>
            </a:r>
            <a:r>
              <a:rPr lang="en-US" sz="3200" dirty="0"/>
              <a:t> and other files</a:t>
            </a:r>
          </a:p>
        </p:txBody>
      </p:sp>
      <p:sp>
        <p:nvSpPr>
          <p:cNvPr id="4" name="Slide Number Placeholder 3"/>
          <p:cNvSpPr>
            <a:spLocks noGrp="1"/>
          </p:cNvSpPr>
          <p:nvPr>
            <p:ph type="sldNum" sz="quarter" idx="12"/>
          </p:nvPr>
        </p:nvSpPr>
        <p:spPr/>
        <p:txBody>
          <a:bodyPr/>
          <a:lstStyle/>
          <a:p>
            <a:fld id="{CBD56858-EB0B-D04D-B23C-7A827FD60C9F}" type="slidenum">
              <a:rPr lang="en-US" smtClean="0"/>
              <a:pPr/>
              <a:t>10</a:t>
            </a:fld>
            <a:endParaRPr lang="en-US" dirty="0"/>
          </a:p>
        </p:txBody>
      </p:sp>
      <p:sp>
        <p:nvSpPr>
          <p:cNvPr id="5"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a:t>
            </a:r>
            <a:fld id="{CBD56858-EB0B-D04D-B23C-7A827FD60C9F}" type="slidenum">
              <a:rPr lang="en-US" smtClean="0"/>
              <a:pPr/>
              <a:t>10</a:t>
            </a:fld>
            <a:endParaRPr lang="en-US" dirty="0"/>
          </a:p>
        </p:txBody>
      </p:sp>
    </p:spTree>
    <p:extLst>
      <p:ext uri="{BB962C8B-B14F-4D97-AF65-F5344CB8AC3E}">
        <p14:creationId xmlns:p14="http://schemas.microsoft.com/office/powerpoint/2010/main" val="2140499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285750" y="911947"/>
            <a:ext cx="8229600" cy="917575"/>
          </a:xfrm>
        </p:spPr>
        <p:txBody>
          <a:bodyPr>
            <a:normAutofit/>
          </a:bodyPr>
          <a:lstStyle/>
          <a:p>
            <a:r>
              <a:rPr lang="en-GB" b="1" dirty="0"/>
              <a:t>Section 2 – Procedural Law</a:t>
            </a:r>
          </a:p>
        </p:txBody>
      </p:sp>
      <p:sp>
        <p:nvSpPr>
          <p:cNvPr id="197635" name="Rectangle 3"/>
          <p:cNvSpPr>
            <a:spLocks noGrp="1" noChangeArrowheads="1"/>
          </p:cNvSpPr>
          <p:nvPr>
            <p:ph type="body" idx="1"/>
          </p:nvPr>
        </p:nvSpPr>
        <p:spPr>
          <a:xfrm>
            <a:off x="457200" y="2116364"/>
            <a:ext cx="8229600" cy="4741636"/>
          </a:xfrm>
        </p:spPr>
        <p:txBody>
          <a:bodyPr rtlCol="0">
            <a:normAutofit/>
          </a:bodyPr>
          <a:lstStyle/>
          <a:p>
            <a:pPr eaLnBrk="1" fontAlgn="auto" hangingPunct="1">
              <a:lnSpc>
                <a:spcPct val="110000"/>
              </a:lnSpc>
              <a:spcBef>
                <a:spcPts val="600"/>
              </a:spcBef>
              <a:spcAft>
                <a:spcPts val="1200"/>
              </a:spcAft>
              <a:buFont typeface="Arial"/>
              <a:buNone/>
              <a:defRPr/>
            </a:pPr>
            <a:r>
              <a:rPr lang="en-GB" b="1" dirty="0">
                <a:latin typeface="+mj-lt"/>
              </a:rPr>
              <a:t>Article 14 - Scope of the procedural rules </a:t>
            </a:r>
          </a:p>
          <a:p>
            <a:pPr eaLnBrk="1" fontAlgn="auto" hangingPunct="1">
              <a:lnSpc>
                <a:spcPct val="110000"/>
              </a:lnSpc>
              <a:spcBef>
                <a:spcPts val="600"/>
              </a:spcBef>
              <a:spcAft>
                <a:spcPts val="1200"/>
              </a:spcAft>
              <a:defRPr/>
            </a:pPr>
            <a:r>
              <a:rPr lang="en-GB" dirty="0">
                <a:latin typeface="+mj-lt"/>
              </a:rPr>
              <a:t>The rules of the Convention will be applicable</a:t>
            </a:r>
          </a:p>
          <a:p>
            <a:pPr lvl="1" eaLnBrk="1" fontAlgn="auto" hangingPunct="1">
              <a:lnSpc>
                <a:spcPct val="110000"/>
              </a:lnSpc>
              <a:spcBef>
                <a:spcPts val="600"/>
              </a:spcBef>
              <a:spcAft>
                <a:spcPts val="1200"/>
              </a:spcAft>
              <a:defRPr/>
            </a:pPr>
            <a:r>
              <a:rPr lang="en-GB" dirty="0">
                <a:latin typeface="+mj-lt"/>
              </a:rPr>
              <a:t>When the crime under investigation is one of the listed crimes in the Convention</a:t>
            </a:r>
          </a:p>
          <a:p>
            <a:pPr lvl="1" eaLnBrk="1" fontAlgn="auto" hangingPunct="1">
              <a:lnSpc>
                <a:spcPct val="110000"/>
              </a:lnSpc>
              <a:spcBef>
                <a:spcPts val="600"/>
              </a:spcBef>
              <a:spcAft>
                <a:spcPts val="1200"/>
              </a:spcAft>
              <a:defRPr/>
            </a:pPr>
            <a:r>
              <a:rPr lang="en-GB" dirty="0">
                <a:latin typeface="+mj-lt"/>
              </a:rPr>
              <a:t>In the investigation of any crime if it was committed by the means of a computer system</a:t>
            </a:r>
          </a:p>
          <a:p>
            <a:pPr lvl="1" eaLnBrk="1" fontAlgn="auto" hangingPunct="1">
              <a:lnSpc>
                <a:spcPct val="110000"/>
              </a:lnSpc>
              <a:spcBef>
                <a:spcPts val="600"/>
              </a:spcBef>
              <a:spcAft>
                <a:spcPts val="1200"/>
              </a:spcAft>
              <a:defRPr/>
            </a:pPr>
            <a:r>
              <a:rPr lang="en-GB" dirty="0">
                <a:latin typeface="+mj-lt"/>
              </a:rPr>
              <a:t>Gathering evidence in any investigation if the evidence, in the case, is kept in any kind of  digital record</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11</a:t>
            </a:fld>
            <a:endParaRPr lang="en-US" dirty="0"/>
          </a:p>
        </p:txBody>
      </p:sp>
    </p:spTree>
    <p:extLst>
      <p:ext uri="{BB962C8B-B14F-4D97-AF65-F5344CB8AC3E}">
        <p14:creationId xmlns:p14="http://schemas.microsoft.com/office/powerpoint/2010/main" val="1879042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285750" y="911947"/>
            <a:ext cx="8229600" cy="917575"/>
          </a:xfrm>
        </p:spPr>
        <p:txBody>
          <a:bodyPr/>
          <a:lstStyle/>
          <a:p>
            <a:pPr eaLnBrk="1" hangingPunct="1"/>
            <a:r>
              <a:rPr lang="en-GB" b="1" dirty="0"/>
              <a:t>Procedural Rules</a:t>
            </a:r>
          </a:p>
        </p:txBody>
      </p:sp>
      <p:sp>
        <p:nvSpPr>
          <p:cNvPr id="197635" name="Rectangle 3"/>
          <p:cNvSpPr>
            <a:spLocks noGrp="1" noChangeArrowheads="1"/>
          </p:cNvSpPr>
          <p:nvPr>
            <p:ph type="body" idx="1"/>
          </p:nvPr>
        </p:nvSpPr>
        <p:spPr>
          <a:xfrm>
            <a:off x="515256" y="1614714"/>
            <a:ext cx="8229600" cy="4741636"/>
          </a:xfrm>
        </p:spPr>
        <p:txBody>
          <a:bodyPr rtlCol="0">
            <a:normAutofit/>
          </a:bodyPr>
          <a:lstStyle/>
          <a:p>
            <a:pPr eaLnBrk="1" fontAlgn="auto" hangingPunct="1">
              <a:lnSpc>
                <a:spcPct val="110000"/>
              </a:lnSpc>
              <a:spcBef>
                <a:spcPts val="600"/>
              </a:spcBef>
              <a:spcAft>
                <a:spcPts val="1200"/>
              </a:spcAft>
              <a:buFont typeface="Arial"/>
              <a:buNone/>
              <a:defRPr/>
            </a:pPr>
            <a:r>
              <a:rPr lang="en-GB" b="1" dirty="0">
                <a:latin typeface="+mj-lt"/>
              </a:rPr>
              <a:t>Article 14 - scope of the procedural rules </a:t>
            </a:r>
          </a:p>
          <a:p>
            <a:pPr eaLnBrk="1" fontAlgn="auto" hangingPunct="1">
              <a:lnSpc>
                <a:spcPct val="110000"/>
              </a:lnSpc>
              <a:spcBef>
                <a:spcPts val="600"/>
              </a:spcBef>
              <a:spcAft>
                <a:spcPts val="1200"/>
              </a:spcAft>
              <a:defRPr/>
            </a:pPr>
            <a:r>
              <a:rPr lang="en-GB" dirty="0">
                <a:latin typeface="+mj-lt"/>
              </a:rPr>
              <a:t>The rules of the Convention will be applicable</a:t>
            </a:r>
          </a:p>
          <a:p>
            <a:pPr lvl="1" eaLnBrk="1" fontAlgn="auto" hangingPunct="1">
              <a:lnSpc>
                <a:spcPct val="110000"/>
              </a:lnSpc>
              <a:spcBef>
                <a:spcPts val="600"/>
              </a:spcBef>
              <a:spcAft>
                <a:spcPts val="1200"/>
              </a:spcAft>
              <a:defRPr/>
            </a:pPr>
            <a:r>
              <a:rPr lang="en-GB" dirty="0">
                <a:latin typeface="+mj-lt"/>
              </a:rPr>
              <a:t>When the crime under investigation is one of the listed crimes in the Convention</a:t>
            </a:r>
          </a:p>
          <a:p>
            <a:pPr lvl="1" eaLnBrk="1" fontAlgn="auto" hangingPunct="1">
              <a:lnSpc>
                <a:spcPct val="110000"/>
              </a:lnSpc>
              <a:spcBef>
                <a:spcPts val="600"/>
              </a:spcBef>
              <a:spcAft>
                <a:spcPts val="1200"/>
              </a:spcAft>
              <a:defRPr/>
            </a:pPr>
            <a:r>
              <a:rPr lang="en-GB" dirty="0">
                <a:latin typeface="+mj-lt"/>
              </a:rPr>
              <a:t>In the investigation of any crime if it was committed by the means of a computer system</a:t>
            </a:r>
          </a:p>
          <a:p>
            <a:pPr lvl="1" eaLnBrk="1" fontAlgn="auto" hangingPunct="1">
              <a:lnSpc>
                <a:spcPct val="110000"/>
              </a:lnSpc>
              <a:spcBef>
                <a:spcPts val="600"/>
              </a:spcBef>
              <a:spcAft>
                <a:spcPts val="1200"/>
              </a:spcAft>
              <a:defRPr/>
            </a:pPr>
            <a:r>
              <a:rPr lang="en-GB" dirty="0">
                <a:latin typeface="+mj-lt"/>
              </a:rPr>
              <a:t>Gathering evidence in any investigation if the evidence, in the case, is kept in any kind of  digital record</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12</a:t>
            </a:fld>
            <a:endParaRPr lang="en-US" dirty="0"/>
          </a:p>
        </p:txBody>
      </p:sp>
    </p:spTree>
    <p:extLst>
      <p:ext uri="{BB962C8B-B14F-4D97-AF65-F5344CB8AC3E}">
        <p14:creationId xmlns:p14="http://schemas.microsoft.com/office/powerpoint/2010/main" val="3446632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p:cNvSpPr>
          <p:nvPr>
            <p:ph type="body" idx="1"/>
          </p:nvPr>
        </p:nvSpPr>
        <p:spPr>
          <a:xfrm>
            <a:off x="312057" y="925328"/>
            <a:ext cx="8519885" cy="5835648"/>
          </a:xfrm>
          <a:ln w="38100">
            <a:solidFill>
              <a:srgbClr val="FF0000"/>
            </a:solidFill>
          </a:ln>
        </p:spPr>
        <p:txBody>
          <a:bodyPr>
            <a:normAutofit fontScale="92500"/>
          </a:bodyPr>
          <a:lstStyle/>
          <a:p>
            <a:pPr marL="0" indent="0" algn="ctr" eaLnBrk="1" hangingPunct="1">
              <a:lnSpc>
                <a:spcPct val="80000"/>
              </a:lnSpc>
              <a:spcBef>
                <a:spcPts val="600"/>
              </a:spcBef>
              <a:spcAft>
                <a:spcPts val="1200"/>
              </a:spcAft>
              <a:buFont typeface="Arial" pitchFamily="34" charset="0"/>
              <a:buNone/>
              <a:defRPr/>
            </a:pPr>
            <a:r>
              <a:rPr lang="en-GB" altLang="x-none" sz="3200" b="1" i="1" dirty="0">
                <a:ea typeface="ＭＳ Ｐゴシック" pitchFamily="34" charset="-128"/>
              </a:rPr>
              <a:t>Expedited preservation of computer data </a:t>
            </a:r>
          </a:p>
          <a:p>
            <a:pPr marL="0" indent="0" algn="ctr" eaLnBrk="1" hangingPunct="1">
              <a:lnSpc>
                <a:spcPct val="80000"/>
              </a:lnSpc>
              <a:spcBef>
                <a:spcPts val="600"/>
              </a:spcBef>
              <a:spcAft>
                <a:spcPts val="1200"/>
              </a:spcAft>
              <a:buFont typeface="Arial" pitchFamily="34" charset="0"/>
              <a:buNone/>
              <a:defRPr/>
            </a:pPr>
            <a:r>
              <a:rPr lang="en-GB" altLang="x-none" sz="3200" b="1" i="1" dirty="0">
                <a:ea typeface="ＭＳ Ｐゴシック" pitchFamily="34" charset="-128"/>
              </a:rPr>
              <a:t>Expedited preservation and disclosure of computer data</a:t>
            </a:r>
          </a:p>
          <a:p>
            <a:pPr marL="0" indent="0" algn="ctr" eaLnBrk="1" hangingPunct="1">
              <a:lnSpc>
                <a:spcPct val="80000"/>
              </a:lnSpc>
              <a:spcBef>
                <a:spcPts val="600"/>
              </a:spcBef>
              <a:spcAft>
                <a:spcPts val="1200"/>
              </a:spcAft>
              <a:buFont typeface="Arial" pitchFamily="34" charset="0"/>
              <a:buNone/>
              <a:defRPr/>
            </a:pPr>
            <a:r>
              <a:rPr lang="en-GB" altLang="x-none" sz="3200" b="1" i="1" dirty="0">
                <a:ea typeface="ＭＳ Ｐゴシック" pitchFamily="34" charset="-128"/>
              </a:rPr>
              <a:t>(Articles 16 and 17 – Budapest Convention)</a:t>
            </a:r>
          </a:p>
          <a:p>
            <a:pPr eaLnBrk="1" hangingPunct="1">
              <a:lnSpc>
                <a:spcPct val="80000"/>
              </a:lnSpc>
              <a:spcBef>
                <a:spcPts val="600"/>
              </a:spcBef>
              <a:spcAft>
                <a:spcPts val="1200"/>
              </a:spcAft>
              <a:defRPr/>
            </a:pPr>
            <a:endParaRPr lang="en-GB" altLang="x-none" sz="1800" dirty="0">
              <a:ea typeface="ＭＳ Ｐゴシック" pitchFamily="34" charset="-128"/>
            </a:endParaRPr>
          </a:p>
          <a:p>
            <a:pPr algn="ctr" eaLnBrk="1" hangingPunct="1">
              <a:lnSpc>
                <a:spcPct val="80000"/>
              </a:lnSpc>
              <a:spcBef>
                <a:spcPts val="600"/>
              </a:spcBef>
              <a:spcAft>
                <a:spcPts val="1200"/>
              </a:spcAft>
              <a:defRPr/>
            </a:pPr>
            <a:r>
              <a:rPr lang="en-GB" altLang="x-none" i="1" dirty="0">
                <a:ea typeface="ＭＳ Ｐゴシック" pitchFamily="34" charset="-128"/>
              </a:rPr>
              <a:t>Very innovative and extremely significant </a:t>
            </a:r>
          </a:p>
          <a:p>
            <a:pPr algn="ctr" eaLnBrk="1" hangingPunct="1">
              <a:lnSpc>
                <a:spcPct val="80000"/>
              </a:lnSpc>
              <a:spcBef>
                <a:spcPts val="600"/>
              </a:spcBef>
              <a:spcAft>
                <a:spcPts val="1200"/>
              </a:spcAft>
              <a:defRPr/>
            </a:pPr>
            <a:r>
              <a:rPr lang="en-GB" altLang="x-none" i="1" dirty="0">
                <a:ea typeface="ＭＳ Ｐゴシック" pitchFamily="34" charset="-128"/>
              </a:rPr>
              <a:t>Different focus </a:t>
            </a:r>
            <a:endParaRPr lang="en-GB" altLang="x-none" dirty="0">
              <a:ea typeface="ＭＳ Ｐゴシック" pitchFamily="34" charset="-128"/>
            </a:endParaRPr>
          </a:p>
          <a:p>
            <a:pPr eaLnBrk="1" hangingPunct="1">
              <a:lnSpc>
                <a:spcPct val="80000"/>
              </a:lnSpc>
              <a:spcBef>
                <a:spcPts val="600"/>
              </a:spcBef>
              <a:spcAft>
                <a:spcPts val="1200"/>
              </a:spcAft>
              <a:defRPr/>
            </a:pPr>
            <a:r>
              <a:rPr lang="en-GB" altLang="x-none" i="1" dirty="0">
                <a:ea typeface="ＭＳ Ｐゴシック" pitchFamily="34" charset="-128"/>
              </a:rPr>
              <a:t>Both of them are expedited to correspond to the speed of the circulation of information in the digital environment</a:t>
            </a:r>
          </a:p>
          <a:p>
            <a:pPr eaLnBrk="1" hangingPunct="1">
              <a:lnSpc>
                <a:spcPct val="80000"/>
              </a:lnSpc>
              <a:spcBef>
                <a:spcPts val="600"/>
              </a:spcBef>
              <a:spcAft>
                <a:spcPts val="1200"/>
              </a:spcAft>
              <a:defRPr/>
            </a:pPr>
            <a:r>
              <a:rPr lang="en-GB" altLang="x-none" i="1" dirty="0">
                <a:ea typeface="ＭＳ Ｐゴシック" pitchFamily="34" charset="-128"/>
              </a:rPr>
              <a:t>Their intrusiveness level is not very high</a:t>
            </a:r>
          </a:p>
          <a:p>
            <a:pPr eaLnBrk="1" hangingPunct="1">
              <a:lnSpc>
                <a:spcPct val="80000"/>
              </a:lnSpc>
              <a:spcBef>
                <a:spcPts val="600"/>
              </a:spcBef>
              <a:spcAft>
                <a:spcPts val="1200"/>
              </a:spcAft>
              <a:defRPr/>
            </a:pPr>
            <a:r>
              <a:rPr lang="en-GB" altLang="x-none" i="1" dirty="0">
                <a:ea typeface="ＭＳ Ｐゴシック" pitchFamily="34" charset="-128"/>
              </a:rPr>
              <a:t>Concerning traffic data there is also a provision allowing expedited disclosure</a:t>
            </a:r>
          </a:p>
        </p:txBody>
      </p:sp>
      <p:sp>
        <p:nvSpPr>
          <p:cNvPr id="90115"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ea typeface="MS PGothic" pitchFamily="34" charset="-128"/>
              </a:defRPr>
            </a:lvl1pPr>
            <a:lvl2pPr marL="742950" indent="-285750">
              <a:spcBef>
                <a:spcPct val="20000"/>
              </a:spcBef>
              <a:buFont typeface="Arial" charset="0"/>
              <a:buChar char="–"/>
              <a:defRPr sz="2800">
                <a:solidFill>
                  <a:schemeClr val="tx1"/>
                </a:solidFill>
                <a:latin typeface="Calibri" pitchFamily="34" charset="0"/>
                <a:ea typeface="MS PGothic" pitchFamily="34" charset="-128"/>
              </a:defRPr>
            </a:lvl2pPr>
            <a:lvl3pPr marL="1143000" indent="-228600">
              <a:spcBef>
                <a:spcPct val="20000"/>
              </a:spcBef>
              <a:buFont typeface="Arial" charset="0"/>
              <a:buChar char="•"/>
              <a:defRPr sz="2400">
                <a:solidFill>
                  <a:schemeClr val="tx1"/>
                </a:solidFill>
                <a:latin typeface="Calibri" pitchFamily="34" charset="0"/>
                <a:ea typeface="MS PGothic" pitchFamily="34" charset="-128"/>
              </a:defRPr>
            </a:lvl3pPr>
            <a:lvl4pPr marL="1600200" indent="-228600">
              <a:spcBef>
                <a:spcPct val="20000"/>
              </a:spcBef>
              <a:buFont typeface="Arial" charset="0"/>
              <a:buChar char="–"/>
              <a:defRPr sz="2000">
                <a:solidFill>
                  <a:schemeClr val="tx1"/>
                </a:solidFill>
                <a:latin typeface="Calibri" pitchFamily="34" charset="0"/>
                <a:ea typeface="MS PGothic" pitchFamily="34" charset="-128"/>
              </a:defRPr>
            </a:lvl4pPr>
            <a:lvl5pPr marL="2057400" indent="-228600">
              <a:spcBef>
                <a:spcPct val="20000"/>
              </a:spcBef>
              <a:buFont typeface="Arial" charset="0"/>
              <a:buChar char="»"/>
              <a:defRPr sz="2000">
                <a:solidFill>
                  <a:schemeClr val="tx1"/>
                </a:solidFill>
                <a:latin typeface="Calibri" pitchFamily="34" charset="0"/>
                <a:ea typeface="MS PGothic" pitchFamily="34"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ea typeface="MS PGothic" pitchFamily="34" charset="-128"/>
              </a:defRPr>
            </a:lvl9pPr>
          </a:lstStyle>
          <a:p>
            <a:pPr>
              <a:spcBef>
                <a:spcPct val="0"/>
              </a:spcBef>
              <a:buFontTx/>
              <a:buNone/>
            </a:pPr>
            <a:fld id="{019598C9-07BF-49CD-8715-32887A82D4AE}" type="slidenum">
              <a:rPr lang="en-US" altLang="fr-FR" sz="1200" smtClean="0">
                <a:solidFill>
                  <a:srgbClr val="898989"/>
                </a:solidFill>
                <a:cs typeface="Arial" charset="0"/>
              </a:rPr>
              <a:pPr>
                <a:spcBef>
                  <a:spcPct val="0"/>
                </a:spcBef>
                <a:buFontTx/>
                <a:buNone/>
              </a:pPr>
              <a:t>13</a:t>
            </a:fld>
            <a:endParaRPr lang="en-US" altLang="fr-FR" sz="1200" dirty="0">
              <a:solidFill>
                <a:srgbClr val="898989"/>
              </a:solidFill>
              <a:cs typeface="Arial" charset="0"/>
            </a:endParaRPr>
          </a:p>
        </p:txBody>
      </p:sp>
    </p:spTree>
    <p:extLst>
      <p:ext uri="{BB962C8B-B14F-4D97-AF65-F5344CB8AC3E}">
        <p14:creationId xmlns:p14="http://schemas.microsoft.com/office/powerpoint/2010/main" val="4147815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95513"/>
            <a:ext cx="8229600" cy="4525963"/>
          </a:xfrm>
        </p:spPr>
        <p:txBody>
          <a:bodyPr rtlCol="0">
            <a:normAutofit/>
          </a:bodyPr>
          <a:lstStyle/>
          <a:p>
            <a:pPr marL="514350" indent="-514350" algn="just" eaLnBrk="1" fontAlgn="auto" hangingPunct="1">
              <a:spcAft>
                <a:spcPts val="0"/>
              </a:spcAft>
              <a:buFont typeface="+mj-lt"/>
              <a:buAutoNum type="arabicPeriod" startAt="2"/>
              <a:defRPr/>
            </a:pPr>
            <a:r>
              <a:rPr lang="en-GB" dirty="0"/>
              <a:t>Where a Party gives effect to paragraph 1 above by means of an order to a person to preserve specified stored computer data in the person’s possession or control, the Party shall adopt such legislative and other measures as may be necessary to oblige that person to preserve and maintain the integrity of that computer data for a period of time as long as necessary, up to a maximum of ninety days, to enable the competent authorities to seek its disclosure. A Party may provide for such an order to be subsequently renewed.</a:t>
            </a:r>
            <a:endParaRPr lang="en-US" dirty="0"/>
          </a:p>
        </p:txBody>
      </p:sp>
      <p:sp>
        <p:nvSpPr>
          <p:cNvPr id="4" name="Rectangle 2"/>
          <p:cNvSpPr>
            <a:spLocks noGrp="1" noChangeArrowheads="1"/>
          </p:cNvSpPr>
          <p:nvPr>
            <p:ph type="title"/>
          </p:nvPr>
        </p:nvSpPr>
        <p:spPr>
          <a:xfrm>
            <a:off x="457200" y="763010"/>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14</a:t>
            </a:fld>
            <a:endParaRPr lang="en-US" dirty="0"/>
          </a:p>
        </p:txBody>
      </p:sp>
    </p:spTree>
    <p:extLst>
      <p:ext uri="{BB962C8B-B14F-4D97-AF65-F5344CB8AC3E}">
        <p14:creationId xmlns:p14="http://schemas.microsoft.com/office/powerpoint/2010/main" val="4170953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81037"/>
            <a:ext cx="7886700" cy="1325563"/>
          </a:xfrm>
        </p:spPr>
        <p:txBody>
          <a:bodyPr/>
          <a:lstStyle/>
          <a:p>
            <a:r>
              <a:rPr lang="en-US" sz="3600" b="1" dirty="0"/>
              <a:t>Order or similarly obtain</a:t>
            </a:r>
          </a:p>
        </p:txBody>
      </p:sp>
      <p:sp>
        <p:nvSpPr>
          <p:cNvPr id="3" name="Content Placeholder 2"/>
          <p:cNvSpPr>
            <a:spLocks noGrp="1"/>
          </p:cNvSpPr>
          <p:nvPr>
            <p:ph idx="1"/>
          </p:nvPr>
        </p:nvSpPr>
        <p:spPr>
          <a:xfrm>
            <a:off x="628650" y="2659929"/>
            <a:ext cx="7886700" cy="3878984"/>
          </a:xfrm>
        </p:spPr>
        <p:txBody>
          <a:bodyPr>
            <a:normAutofit/>
          </a:bodyPr>
          <a:lstStyle/>
          <a:p>
            <a:r>
              <a:rPr lang="en-US" dirty="0"/>
              <a:t>May be exercised through:</a:t>
            </a:r>
          </a:p>
          <a:p>
            <a:pPr lvl="1"/>
            <a:r>
              <a:rPr lang="en-US" sz="2800" dirty="0"/>
              <a:t>Judicial order;</a:t>
            </a:r>
          </a:p>
          <a:p>
            <a:pPr lvl="1"/>
            <a:r>
              <a:rPr lang="en-US" sz="2800" dirty="0"/>
              <a:t>Administrative order;</a:t>
            </a:r>
          </a:p>
          <a:p>
            <a:pPr lvl="1"/>
            <a:r>
              <a:rPr lang="en-US" sz="2800" dirty="0"/>
              <a:t>Directive;</a:t>
            </a:r>
          </a:p>
          <a:p>
            <a:pPr lvl="1"/>
            <a:r>
              <a:rPr lang="en-US" sz="2800" dirty="0"/>
              <a:t>Search &amp; seizure; or</a:t>
            </a:r>
          </a:p>
          <a:p>
            <a:pPr lvl="1"/>
            <a:r>
              <a:rPr lang="en-US" sz="2800" dirty="0"/>
              <a:t>Production order</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15</a:t>
            </a:fld>
            <a:endParaRPr lang="en-US" dirty="0">
              <a:solidFill>
                <a:schemeClr val="tx1"/>
              </a:solidFill>
            </a:endParaRPr>
          </a:p>
        </p:txBody>
      </p:sp>
    </p:spTree>
    <p:extLst>
      <p:ext uri="{BB962C8B-B14F-4D97-AF65-F5344CB8AC3E}">
        <p14:creationId xmlns:p14="http://schemas.microsoft.com/office/powerpoint/2010/main" val="3498850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887702"/>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123906" name="Rectangle 3"/>
          <p:cNvSpPr>
            <a:spLocks noGrp="1" noChangeArrowheads="1"/>
          </p:cNvSpPr>
          <p:nvPr>
            <p:ph type="body" idx="1"/>
          </p:nvPr>
        </p:nvSpPr>
        <p:spPr>
          <a:xfrm>
            <a:off x="468313" y="2263776"/>
            <a:ext cx="7988300" cy="4457700"/>
          </a:xfrm>
        </p:spPr>
        <p:txBody>
          <a:bodyPr/>
          <a:lstStyle/>
          <a:p>
            <a:pPr marL="514350" indent="-514350" algn="just" eaLnBrk="1" hangingPunct="1">
              <a:lnSpc>
                <a:spcPct val="90000"/>
              </a:lnSpc>
              <a:buFont typeface="+mj-lt"/>
              <a:buAutoNum type="arabicPeriod"/>
            </a:pPr>
            <a:r>
              <a:rPr lang="en-GB" sz="3000" dirty="0"/>
              <a:t>Each Party shall adopt such legislative and other measures as may be necessary to enable its competent authorities to order or similarly obtain the </a:t>
            </a:r>
            <a:r>
              <a:rPr lang="en-GB" sz="3600" b="1" dirty="0">
                <a:solidFill>
                  <a:srgbClr val="FF0000"/>
                </a:solidFill>
              </a:rPr>
              <a:t>expeditious preservation</a:t>
            </a:r>
            <a:r>
              <a:rPr lang="en-GB" sz="3600" dirty="0"/>
              <a:t> </a:t>
            </a:r>
            <a:r>
              <a:rPr lang="en-GB" sz="3000" dirty="0"/>
              <a:t>of specified computer data, including traffic data, that has been stored by means of a computer system, in particular where there are grounds to believe that the computer data is particularly vulnerable to loss or modification.</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16</a:t>
            </a:fld>
            <a:endParaRPr lang="en-US" dirty="0">
              <a:solidFill>
                <a:schemeClr val="tx1"/>
              </a:solidFill>
            </a:endParaRPr>
          </a:p>
        </p:txBody>
      </p:sp>
    </p:spTree>
    <p:extLst>
      <p:ext uri="{BB962C8B-B14F-4D97-AF65-F5344CB8AC3E}">
        <p14:creationId xmlns:p14="http://schemas.microsoft.com/office/powerpoint/2010/main" val="2027920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76854"/>
            <a:ext cx="7886700" cy="1325563"/>
          </a:xfrm>
        </p:spPr>
        <p:txBody>
          <a:bodyPr/>
          <a:lstStyle/>
          <a:p>
            <a:r>
              <a:rPr lang="en-US" sz="3600" b="1" dirty="0"/>
              <a:t>Expeditious preservation</a:t>
            </a:r>
          </a:p>
        </p:txBody>
      </p:sp>
      <p:sp>
        <p:nvSpPr>
          <p:cNvPr id="3" name="Content Placeholder 2"/>
          <p:cNvSpPr>
            <a:spLocks noGrp="1"/>
          </p:cNvSpPr>
          <p:nvPr>
            <p:ph idx="1"/>
          </p:nvPr>
        </p:nvSpPr>
        <p:spPr>
          <a:xfrm>
            <a:off x="457200" y="2195513"/>
            <a:ext cx="8229600" cy="4525963"/>
          </a:xfrm>
        </p:spPr>
        <p:txBody>
          <a:bodyPr/>
          <a:lstStyle/>
          <a:p>
            <a:pPr algn="just">
              <a:spcBef>
                <a:spcPts val="600"/>
              </a:spcBef>
              <a:spcAft>
                <a:spcPts val="1200"/>
              </a:spcAft>
            </a:pPr>
            <a:r>
              <a:rPr lang="en-US" sz="2800" dirty="0"/>
              <a:t>Manner of preservation may be determined by Parties</a:t>
            </a:r>
          </a:p>
          <a:p>
            <a:pPr algn="just">
              <a:spcBef>
                <a:spcPts val="600"/>
              </a:spcBef>
              <a:spcAft>
                <a:spcPts val="1200"/>
              </a:spcAft>
            </a:pPr>
            <a:r>
              <a:rPr lang="en-US" sz="2800" dirty="0"/>
              <a:t>Power enables protection of existing stored data from anything that would cause its current quality or condition to change or deteriorate</a:t>
            </a:r>
          </a:p>
          <a:p>
            <a:pPr algn="just">
              <a:spcBef>
                <a:spcPts val="600"/>
              </a:spcBef>
              <a:spcAft>
                <a:spcPts val="1200"/>
              </a:spcAft>
            </a:pPr>
            <a:r>
              <a:rPr lang="en-US" sz="2800" dirty="0"/>
              <a:t>Does not necessarily require:</a:t>
            </a:r>
          </a:p>
          <a:p>
            <a:pPr lvl="1" algn="just">
              <a:spcBef>
                <a:spcPts val="600"/>
              </a:spcBef>
              <a:spcAft>
                <a:spcPts val="1200"/>
              </a:spcAft>
            </a:pPr>
            <a:r>
              <a:rPr lang="en-US" sz="2400" dirty="0"/>
              <a:t>rendering preserved data inaccessible </a:t>
            </a:r>
          </a:p>
          <a:p>
            <a:pPr lvl="1" algn="just">
              <a:spcBef>
                <a:spcPts val="600"/>
              </a:spcBef>
              <a:spcAft>
                <a:spcPts val="1200"/>
              </a:spcAft>
            </a:pPr>
            <a:r>
              <a:rPr lang="en-US" sz="2400" dirty="0"/>
              <a:t>Preventing use of copy of data by legitimate users</a:t>
            </a:r>
          </a:p>
          <a:p>
            <a:pPr marL="457200" lvl="1" indent="0" algn="just">
              <a:spcBef>
                <a:spcPts val="600"/>
              </a:spcBef>
              <a:spcAft>
                <a:spcPts val="1200"/>
              </a:spcAft>
              <a:buNone/>
            </a:pPr>
            <a:endParaRPr lang="en-US" sz="2400"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17</a:t>
            </a:fld>
            <a:endParaRPr lang="en-US" dirty="0">
              <a:solidFill>
                <a:schemeClr val="tx1"/>
              </a:solidFill>
            </a:endParaRPr>
          </a:p>
        </p:txBody>
      </p:sp>
    </p:spTree>
    <p:extLst>
      <p:ext uri="{BB962C8B-B14F-4D97-AF65-F5344CB8AC3E}">
        <p14:creationId xmlns:p14="http://schemas.microsoft.com/office/powerpoint/2010/main" val="157816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2756" y="849311"/>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123906" name="Rectangle 3"/>
          <p:cNvSpPr>
            <a:spLocks noGrp="1" noChangeArrowheads="1"/>
          </p:cNvSpPr>
          <p:nvPr>
            <p:ph type="body" idx="1"/>
          </p:nvPr>
        </p:nvSpPr>
        <p:spPr>
          <a:xfrm>
            <a:off x="527050" y="2125662"/>
            <a:ext cx="7988300" cy="4457700"/>
          </a:xfrm>
        </p:spPr>
        <p:txBody>
          <a:bodyPr/>
          <a:lstStyle/>
          <a:p>
            <a:pPr marL="514350" indent="-514350" algn="just" eaLnBrk="1" hangingPunct="1">
              <a:lnSpc>
                <a:spcPct val="90000"/>
              </a:lnSpc>
              <a:buFont typeface="+mj-lt"/>
              <a:buAutoNum type="arabicPeriod"/>
            </a:pPr>
            <a:r>
              <a:rPr lang="en-GB" sz="3000" dirty="0"/>
              <a:t>Each Party shall adopt such legislative and other measures as may be necessary to enable its competent authorities to order or similarly obtain the expeditious preservation of </a:t>
            </a:r>
            <a:r>
              <a:rPr lang="en-GB" sz="3600" b="1" dirty="0">
                <a:solidFill>
                  <a:srgbClr val="FF0000"/>
                </a:solidFill>
              </a:rPr>
              <a:t>specified computer data, including traffic data</a:t>
            </a:r>
            <a:r>
              <a:rPr lang="en-GB" sz="3000" dirty="0"/>
              <a:t>, that has been stored by means of a computer system, in particular where there are grounds to believe that the computer data is particularly vulnerable to loss or modification.</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18</a:t>
            </a:fld>
            <a:endParaRPr lang="en-US" dirty="0">
              <a:solidFill>
                <a:schemeClr val="tx1"/>
              </a:solidFill>
            </a:endParaRPr>
          </a:p>
        </p:txBody>
      </p:sp>
    </p:spTree>
    <p:extLst>
      <p:ext uri="{BB962C8B-B14F-4D97-AF65-F5344CB8AC3E}">
        <p14:creationId xmlns:p14="http://schemas.microsoft.com/office/powerpoint/2010/main" val="3798955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83335"/>
            <a:ext cx="7886700" cy="1325563"/>
          </a:xfrm>
        </p:spPr>
        <p:txBody>
          <a:bodyPr/>
          <a:lstStyle/>
          <a:p>
            <a:r>
              <a:rPr lang="en-US" sz="3600" b="1" dirty="0"/>
              <a:t>Specified Computer Data</a:t>
            </a:r>
          </a:p>
        </p:txBody>
      </p:sp>
      <p:sp>
        <p:nvSpPr>
          <p:cNvPr id="3" name="Content Placeholder 2"/>
          <p:cNvSpPr>
            <a:spLocks noGrp="1"/>
          </p:cNvSpPr>
          <p:nvPr>
            <p:ph idx="1"/>
          </p:nvPr>
        </p:nvSpPr>
        <p:spPr>
          <a:xfrm>
            <a:off x="628650" y="2005013"/>
            <a:ext cx="7886700" cy="4351338"/>
          </a:xfrm>
        </p:spPr>
        <p:txBody>
          <a:bodyPr>
            <a:normAutofit/>
          </a:bodyPr>
          <a:lstStyle/>
          <a:p>
            <a:pPr algn="just">
              <a:spcBef>
                <a:spcPts val="600"/>
              </a:spcBef>
              <a:spcAft>
                <a:spcPts val="1200"/>
              </a:spcAft>
            </a:pPr>
            <a:r>
              <a:rPr lang="en-US" dirty="0"/>
              <a:t>Any kind of stored computer data including:</a:t>
            </a:r>
          </a:p>
          <a:p>
            <a:pPr lvl="1" algn="just">
              <a:spcBef>
                <a:spcPts val="600"/>
              </a:spcBef>
              <a:spcAft>
                <a:spcPts val="1200"/>
              </a:spcAft>
            </a:pPr>
            <a:r>
              <a:rPr lang="en-US" sz="2800" dirty="0"/>
              <a:t>Business, health, personal or other records</a:t>
            </a:r>
          </a:p>
          <a:p>
            <a:pPr lvl="1" algn="just">
              <a:spcBef>
                <a:spcPts val="600"/>
              </a:spcBef>
              <a:spcAft>
                <a:spcPts val="1200"/>
              </a:spcAft>
            </a:pPr>
            <a:r>
              <a:rPr lang="en-US" sz="2800" dirty="0"/>
              <a:t>Traffic data</a:t>
            </a:r>
          </a:p>
          <a:p>
            <a:pPr algn="just">
              <a:spcBef>
                <a:spcPts val="600"/>
              </a:spcBef>
              <a:spcAft>
                <a:spcPts val="1200"/>
              </a:spcAft>
            </a:pPr>
            <a:r>
              <a:rPr lang="en-US" dirty="0"/>
              <a:t>Measures may be applied to investigation in a particular case</a:t>
            </a:r>
          </a:p>
          <a:p>
            <a:pPr algn="just">
              <a:spcBef>
                <a:spcPts val="600"/>
              </a:spcBef>
              <a:spcAft>
                <a:spcPts val="1200"/>
              </a:spcAft>
            </a:pPr>
            <a:r>
              <a:rPr lang="en-US" dirty="0"/>
              <a:t>May not be used to order preservation generally and not with respect to specifically identified data</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19</a:t>
            </a:fld>
            <a:endParaRPr lang="en-US" dirty="0">
              <a:solidFill>
                <a:schemeClr val="tx1"/>
              </a:solidFill>
            </a:endParaRPr>
          </a:p>
        </p:txBody>
      </p:sp>
    </p:spTree>
    <p:extLst>
      <p:ext uri="{BB962C8B-B14F-4D97-AF65-F5344CB8AC3E}">
        <p14:creationId xmlns:p14="http://schemas.microsoft.com/office/powerpoint/2010/main" val="1705533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457200" y="850900"/>
            <a:ext cx="8229600" cy="933450"/>
          </a:xfrm>
        </p:spPr>
        <p:txBody>
          <a:bodyPr/>
          <a:lstStyle/>
          <a:p>
            <a:pPr eaLnBrk="1" hangingPunct="1"/>
            <a:r>
              <a:rPr lang="en-GB" b="1" dirty="0"/>
              <a:t>Session Objectives</a:t>
            </a:r>
          </a:p>
        </p:txBody>
      </p:sp>
      <p:sp>
        <p:nvSpPr>
          <p:cNvPr id="16386" name="Content Placeholder 2"/>
          <p:cNvSpPr>
            <a:spLocks noGrp="1"/>
          </p:cNvSpPr>
          <p:nvPr>
            <p:ph sz="quarter" idx="1"/>
          </p:nvPr>
        </p:nvSpPr>
        <p:spPr>
          <a:xfrm>
            <a:off x="457200" y="1370013"/>
            <a:ext cx="8229600" cy="4933950"/>
          </a:xfrm>
        </p:spPr>
        <p:txBody>
          <a:bodyPr>
            <a:normAutofit/>
          </a:bodyPr>
          <a:lstStyle/>
          <a:p>
            <a:pPr eaLnBrk="1" hangingPunct="1">
              <a:lnSpc>
                <a:spcPct val="80000"/>
              </a:lnSpc>
              <a:buFont typeface="Arial" charset="0"/>
              <a:buNone/>
            </a:pPr>
            <a:endParaRPr lang="en-GB" sz="2700" dirty="0"/>
          </a:p>
          <a:p>
            <a:pPr eaLnBrk="1" hangingPunct="1">
              <a:lnSpc>
                <a:spcPct val="80000"/>
              </a:lnSpc>
              <a:buFont typeface="Arial" charset="0"/>
              <a:buNone/>
            </a:pPr>
            <a:r>
              <a:rPr lang="en-GB" sz="2700" dirty="0"/>
              <a:t>By the end of this session delegates will be able to:</a:t>
            </a:r>
          </a:p>
          <a:p>
            <a:pPr eaLnBrk="1" hangingPunct="1">
              <a:lnSpc>
                <a:spcPct val="80000"/>
              </a:lnSpc>
            </a:pPr>
            <a:endParaRPr lang="en-GB" sz="2700" dirty="0"/>
          </a:p>
          <a:p>
            <a:pPr eaLnBrk="1" hangingPunct="1">
              <a:lnSpc>
                <a:spcPct val="80000"/>
              </a:lnSpc>
            </a:pPr>
            <a:r>
              <a:rPr lang="en-GB" sz="2700" dirty="0"/>
              <a:t>Explain the procedural provisions of the Budapest Convention. </a:t>
            </a:r>
          </a:p>
          <a:p>
            <a:pPr eaLnBrk="1" hangingPunct="1">
              <a:lnSpc>
                <a:spcPct val="80000"/>
              </a:lnSpc>
            </a:pPr>
            <a:r>
              <a:rPr lang="en-GB" sz="2700" dirty="0"/>
              <a:t>Explain the importance of conditions and safeguards and the way they can be determined.</a:t>
            </a:r>
          </a:p>
          <a:p>
            <a:pPr eaLnBrk="1" hangingPunct="1">
              <a:lnSpc>
                <a:spcPct val="80000"/>
              </a:lnSpc>
            </a:pPr>
            <a:r>
              <a:rPr lang="en-GB" sz="2700" dirty="0"/>
              <a:t>Identify the Budapest Cybercrime Convention Articles in national legislation.</a:t>
            </a:r>
          </a:p>
          <a:p>
            <a:pPr eaLnBrk="1" hangingPunct="1">
              <a:lnSpc>
                <a:spcPct val="80000"/>
              </a:lnSpc>
            </a:pPr>
            <a:endParaRPr lang="en-GB" sz="2700" dirty="0"/>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2</a:t>
            </a:fld>
            <a:endParaRPr lang="en-US" dirty="0"/>
          </a:p>
        </p:txBody>
      </p:sp>
    </p:spTree>
    <p:extLst>
      <p:ext uri="{BB962C8B-B14F-4D97-AF65-F5344CB8AC3E}">
        <p14:creationId xmlns:p14="http://schemas.microsoft.com/office/powerpoint/2010/main" val="26694620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866920"/>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123906" name="Rectangle 3"/>
          <p:cNvSpPr>
            <a:spLocks noGrp="1" noChangeArrowheads="1"/>
          </p:cNvSpPr>
          <p:nvPr>
            <p:ph type="body" idx="1"/>
          </p:nvPr>
        </p:nvSpPr>
        <p:spPr>
          <a:xfrm>
            <a:off x="468313" y="2081213"/>
            <a:ext cx="7988300" cy="4457700"/>
          </a:xfrm>
        </p:spPr>
        <p:txBody>
          <a:bodyPr/>
          <a:lstStyle/>
          <a:p>
            <a:pPr marL="514350" indent="-514350" algn="just" eaLnBrk="1" hangingPunct="1">
              <a:lnSpc>
                <a:spcPct val="90000"/>
              </a:lnSpc>
              <a:buFont typeface="+mj-lt"/>
              <a:buAutoNum type="arabicPeriod"/>
            </a:pPr>
            <a:r>
              <a:rPr lang="en-GB" sz="3000" dirty="0"/>
              <a:t>Each Party shall adopt such legislative and other measures as may be necessary to enable its competent authorities to order or similarly obtain the expeditious preservation of specified computer data, including traffic data, that has been </a:t>
            </a:r>
            <a:r>
              <a:rPr lang="en-GB" sz="3600" b="1" dirty="0">
                <a:solidFill>
                  <a:srgbClr val="FF0000"/>
                </a:solidFill>
              </a:rPr>
              <a:t>stored by means of a computer system</a:t>
            </a:r>
            <a:r>
              <a:rPr lang="en-GB" sz="3000" dirty="0"/>
              <a:t>, in particular where there are grounds to believe that the computer data is particularly vulnerable to loss or modification.</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20</a:t>
            </a:fld>
            <a:endParaRPr lang="en-US" dirty="0">
              <a:solidFill>
                <a:schemeClr val="tx1"/>
              </a:solidFill>
            </a:endParaRPr>
          </a:p>
        </p:txBody>
      </p:sp>
    </p:spTree>
    <p:extLst>
      <p:ext uri="{BB962C8B-B14F-4D97-AF65-F5344CB8AC3E}">
        <p14:creationId xmlns:p14="http://schemas.microsoft.com/office/powerpoint/2010/main" val="4180490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39199"/>
            <a:ext cx="7886700" cy="1325563"/>
          </a:xfrm>
        </p:spPr>
        <p:txBody>
          <a:bodyPr/>
          <a:lstStyle/>
          <a:p>
            <a:r>
              <a:rPr lang="en-US" sz="3600" b="1" dirty="0"/>
              <a:t>Stored by means of computer system</a:t>
            </a:r>
          </a:p>
        </p:txBody>
      </p:sp>
      <p:sp>
        <p:nvSpPr>
          <p:cNvPr id="3" name="Content Placeholder 2"/>
          <p:cNvSpPr>
            <a:spLocks noGrp="1"/>
          </p:cNvSpPr>
          <p:nvPr>
            <p:ph idx="1"/>
          </p:nvPr>
        </p:nvSpPr>
        <p:spPr>
          <a:xfrm>
            <a:off x="628650" y="2179639"/>
            <a:ext cx="8229600" cy="3687762"/>
          </a:xfrm>
        </p:spPr>
        <p:txBody>
          <a:bodyPr/>
          <a:lstStyle/>
          <a:p>
            <a:pPr algn="just"/>
            <a:r>
              <a:rPr lang="en-US" dirty="0"/>
              <a:t>Not general data retention obligation</a:t>
            </a:r>
          </a:p>
          <a:p>
            <a:pPr algn="just"/>
            <a:endParaRPr lang="en-US" dirty="0"/>
          </a:p>
          <a:p>
            <a:pPr algn="just"/>
            <a:r>
              <a:rPr lang="en-US" dirty="0"/>
              <a:t>Data to be preserved must:</a:t>
            </a:r>
          </a:p>
          <a:p>
            <a:pPr lvl="1" algn="just"/>
            <a:r>
              <a:rPr lang="en-US" sz="3200" dirty="0"/>
              <a:t>Already exist</a:t>
            </a:r>
          </a:p>
          <a:p>
            <a:pPr lvl="1" algn="just"/>
            <a:r>
              <a:rPr lang="en-US" sz="3200" dirty="0"/>
              <a:t>Already have been collected and is stored</a:t>
            </a:r>
          </a:p>
          <a:p>
            <a:pPr marL="0" indent="0" algn="just">
              <a:buNone/>
            </a:pPr>
            <a:endParaRPr lang="en-US" dirty="0"/>
          </a:p>
          <a:p>
            <a:pPr algn="just"/>
            <a:endParaRPr lang="en-US"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21</a:t>
            </a:fld>
            <a:endParaRPr lang="en-US" dirty="0">
              <a:solidFill>
                <a:schemeClr val="tx1"/>
              </a:solidFill>
            </a:endParaRPr>
          </a:p>
        </p:txBody>
      </p:sp>
    </p:spTree>
    <p:extLst>
      <p:ext uri="{BB962C8B-B14F-4D97-AF65-F5344CB8AC3E}">
        <p14:creationId xmlns:p14="http://schemas.microsoft.com/office/powerpoint/2010/main" val="11201534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2756" y="970828"/>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123906" name="Rectangle 3"/>
          <p:cNvSpPr>
            <a:spLocks noGrp="1" noChangeArrowheads="1"/>
          </p:cNvSpPr>
          <p:nvPr>
            <p:ph type="body" idx="1"/>
          </p:nvPr>
        </p:nvSpPr>
        <p:spPr>
          <a:xfrm>
            <a:off x="468313" y="2459760"/>
            <a:ext cx="7988300" cy="4079153"/>
          </a:xfrm>
        </p:spPr>
        <p:txBody>
          <a:bodyPr>
            <a:normAutofit lnSpcReduction="10000"/>
          </a:bodyPr>
          <a:lstStyle/>
          <a:p>
            <a:pPr algn="just" eaLnBrk="1" hangingPunct="1">
              <a:lnSpc>
                <a:spcPct val="90000"/>
              </a:lnSpc>
              <a:buFontTx/>
              <a:buNone/>
            </a:pPr>
            <a:r>
              <a:rPr lang="en-GB" sz="3000" dirty="0"/>
              <a:t>1	Each Party shall adopt such legislative and other measures as may be necessary to enable its competent authorities to order or similarly obtain the expeditious preservation of specified computer data, including traffic data, that has been stored by means of a computer system, in particular where there are</a:t>
            </a:r>
            <a:r>
              <a:rPr lang="en-GB" sz="3000" b="1" dirty="0"/>
              <a:t> </a:t>
            </a:r>
            <a:r>
              <a:rPr lang="en-GB" sz="3600" b="1" dirty="0">
                <a:solidFill>
                  <a:srgbClr val="FF0000"/>
                </a:solidFill>
              </a:rPr>
              <a:t>grounds to believe that the computer data is particularly vulnerable to loss or modification</a:t>
            </a:r>
            <a:r>
              <a:rPr lang="en-GB" sz="3000" dirty="0"/>
              <a:t>.</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22</a:t>
            </a:fld>
            <a:endParaRPr lang="en-US" dirty="0">
              <a:solidFill>
                <a:schemeClr val="tx1"/>
              </a:solidFill>
            </a:endParaRPr>
          </a:p>
        </p:txBody>
      </p:sp>
    </p:spTree>
    <p:extLst>
      <p:ext uri="{BB962C8B-B14F-4D97-AF65-F5344CB8AC3E}">
        <p14:creationId xmlns:p14="http://schemas.microsoft.com/office/powerpoint/2010/main" val="3115310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686811"/>
            <a:ext cx="7886700" cy="1325563"/>
          </a:xfrm>
        </p:spPr>
        <p:txBody>
          <a:bodyPr/>
          <a:lstStyle/>
          <a:p>
            <a:r>
              <a:rPr lang="en-US" sz="3600" b="1" dirty="0"/>
              <a:t>Vulnerable to loss or modification</a:t>
            </a:r>
          </a:p>
        </p:txBody>
      </p:sp>
      <p:sp>
        <p:nvSpPr>
          <p:cNvPr id="3" name="Content Placeholder 2"/>
          <p:cNvSpPr>
            <a:spLocks noGrp="1"/>
          </p:cNvSpPr>
          <p:nvPr>
            <p:ph idx="1"/>
          </p:nvPr>
        </p:nvSpPr>
        <p:spPr>
          <a:xfrm>
            <a:off x="635000" y="2343151"/>
            <a:ext cx="8229600" cy="4195762"/>
          </a:xfrm>
        </p:spPr>
        <p:txBody>
          <a:bodyPr/>
          <a:lstStyle/>
          <a:p>
            <a:pPr algn="just"/>
            <a:r>
              <a:rPr lang="en-US" dirty="0"/>
              <a:t>Grounds to believe computer data is particularly vulnerable to loss or modification</a:t>
            </a:r>
          </a:p>
          <a:p>
            <a:pPr algn="just"/>
            <a:endParaRPr lang="en-US" dirty="0"/>
          </a:p>
          <a:p>
            <a:pPr algn="just"/>
            <a:r>
              <a:rPr lang="en-US" dirty="0"/>
              <a:t>Examples:</a:t>
            </a:r>
          </a:p>
          <a:p>
            <a:pPr lvl="1" algn="just"/>
            <a:r>
              <a:rPr lang="en-US" sz="2800" dirty="0"/>
              <a:t>Policy to delete data after xx days</a:t>
            </a:r>
          </a:p>
          <a:p>
            <a:pPr lvl="1" algn="just"/>
            <a:r>
              <a:rPr lang="en-US" sz="2800" dirty="0"/>
              <a:t>Data stored in insecure manner</a:t>
            </a:r>
          </a:p>
          <a:p>
            <a:pPr lvl="1" algn="just"/>
            <a:r>
              <a:rPr lang="en-US" sz="2800" dirty="0"/>
              <a:t>Untrustworthy custodian of data</a:t>
            </a:r>
          </a:p>
          <a:p>
            <a:pPr marL="0" indent="0" algn="just">
              <a:buNone/>
            </a:pPr>
            <a:endParaRPr lang="en-US"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23</a:t>
            </a:fld>
            <a:endParaRPr lang="en-US" dirty="0">
              <a:solidFill>
                <a:schemeClr val="tx1"/>
              </a:solidFill>
            </a:endParaRPr>
          </a:p>
        </p:txBody>
      </p:sp>
    </p:spTree>
    <p:extLst>
      <p:ext uri="{BB962C8B-B14F-4D97-AF65-F5344CB8AC3E}">
        <p14:creationId xmlns:p14="http://schemas.microsoft.com/office/powerpoint/2010/main" val="3531071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95513"/>
            <a:ext cx="8229600" cy="4525963"/>
          </a:xfrm>
        </p:spPr>
        <p:txBody>
          <a:bodyPr rtlCol="0">
            <a:normAutofit lnSpcReduction="10000"/>
          </a:bodyPr>
          <a:lstStyle/>
          <a:p>
            <a:pPr marL="514350" indent="-514350" algn="just" eaLnBrk="1" fontAlgn="auto" hangingPunct="1">
              <a:spcAft>
                <a:spcPts val="0"/>
              </a:spcAft>
              <a:buFont typeface="+mj-lt"/>
              <a:buAutoNum type="arabicPeriod" startAt="2"/>
              <a:defRPr/>
            </a:pPr>
            <a:r>
              <a:rPr lang="en-GB" dirty="0"/>
              <a:t>Where a Party gives effect to paragraph 1 above by means of an order to a person to preserve specified stored computer data in the </a:t>
            </a:r>
            <a:r>
              <a:rPr lang="en-GB" sz="3800" b="1" dirty="0">
                <a:solidFill>
                  <a:srgbClr val="FF0000"/>
                </a:solidFill>
              </a:rPr>
              <a:t>person’s possession or control</a:t>
            </a:r>
            <a:r>
              <a:rPr lang="en-GB" dirty="0"/>
              <a:t>, the Party shall adopt such legislative and other measures as may be necessary to oblige that person to preserve and maintain the integrity of that computer data for a period of time as long as necessary, up to a maximum of ninety days, to enable the competent authorities to seek its disclosure. A Party may provide for such an order to be subsequently renewed.</a:t>
            </a:r>
            <a:endParaRPr lang="en-US" dirty="0"/>
          </a:p>
        </p:txBody>
      </p:sp>
      <p:sp>
        <p:nvSpPr>
          <p:cNvPr id="4" name="Rectangle 2"/>
          <p:cNvSpPr>
            <a:spLocks noGrp="1" noChangeArrowheads="1"/>
          </p:cNvSpPr>
          <p:nvPr>
            <p:ph type="title"/>
          </p:nvPr>
        </p:nvSpPr>
        <p:spPr>
          <a:xfrm>
            <a:off x="468313" y="804574"/>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24</a:t>
            </a:fld>
            <a:endParaRPr lang="en-US" dirty="0">
              <a:solidFill>
                <a:schemeClr val="tx1"/>
              </a:solidFill>
            </a:endParaRPr>
          </a:p>
        </p:txBody>
      </p:sp>
    </p:spTree>
    <p:extLst>
      <p:ext uri="{BB962C8B-B14F-4D97-AF65-F5344CB8AC3E}">
        <p14:creationId xmlns:p14="http://schemas.microsoft.com/office/powerpoint/2010/main" val="2976368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Possession or control</a:t>
            </a:r>
          </a:p>
        </p:txBody>
      </p:sp>
      <p:sp>
        <p:nvSpPr>
          <p:cNvPr id="3" name="Content Placeholder 2"/>
          <p:cNvSpPr>
            <a:spLocks noGrp="1"/>
          </p:cNvSpPr>
          <p:nvPr>
            <p:ph idx="1"/>
          </p:nvPr>
        </p:nvSpPr>
        <p:spPr>
          <a:xfrm>
            <a:off x="635000" y="1929259"/>
            <a:ext cx="8229600" cy="3992562"/>
          </a:xfrm>
        </p:spPr>
        <p:txBody>
          <a:bodyPr/>
          <a:lstStyle/>
          <a:p>
            <a:pPr algn="just">
              <a:spcBef>
                <a:spcPts val="600"/>
              </a:spcBef>
              <a:spcAft>
                <a:spcPts val="1200"/>
              </a:spcAft>
            </a:pPr>
            <a:r>
              <a:rPr lang="en-US" dirty="0"/>
              <a:t>Physical possession of data concerned; OR</a:t>
            </a:r>
          </a:p>
          <a:p>
            <a:pPr algn="just">
              <a:spcBef>
                <a:spcPts val="600"/>
              </a:spcBef>
              <a:spcAft>
                <a:spcPts val="1200"/>
              </a:spcAft>
            </a:pPr>
            <a:r>
              <a:rPr lang="en-US" dirty="0"/>
              <a:t>Free control over data concerned  (“constructive possession”)</a:t>
            </a:r>
          </a:p>
          <a:p>
            <a:pPr algn="just">
              <a:spcBef>
                <a:spcPts val="600"/>
              </a:spcBef>
              <a:spcAft>
                <a:spcPts val="1200"/>
              </a:spcAft>
            </a:pPr>
            <a:r>
              <a:rPr lang="en-US" dirty="0"/>
              <a:t>Does not include technical ability to access remotely stored data not within legitimate control</a:t>
            </a:r>
          </a:p>
          <a:p>
            <a:pPr algn="just">
              <a:spcBef>
                <a:spcPts val="600"/>
              </a:spcBef>
              <a:spcAft>
                <a:spcPts val="1200"/>
              </a:spcAft>
            </a:pPr>
            <a:endParaRPr lang="en-US"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25</a:t>
            </a:fld>
            <a:endParaRPr lang="en-US" dirty="0">
              <a:solidFill>
                <a:schemeClr val="tx1"/>
              </a:solidFill>
            </a:endParaRPr>
          </a:p>
        </p:txBody>
      </p:sp>
    </p:spTree>
    <p:extLst>
      <p:ext uri="{BB962C8B-B14F-4D97-AF65-F5344CB8AC3E}">
        <p14:creationId xmlns:p14="http://schemas.microsoft.com/office/powerpoint/2010/main" val="2919256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087" y="2067892"/>
            <a:ext cx="8229600" cy="4525963"/>
          </a:xfrm>
        </p:spPr>
        <p:txBody>
          <a:bodyPr rtlCol="0">
            <a:normAutofit fontScale="92500" lnSpcReduction="10000"/>
          </a:bodyPr>
          <a:lstStyle/>
          <a:p>
            <a:pPr marL="514350" indent="-514350" algn="just" eaLnBrk="1" fontAlgn="auto" hangingPunct="1">
              <a:spcAft>
                <a:spcPts val="0"/>
              </a:spcAft>
              <a:buFont typeface="+mj-lt"/>
              <a:buAutoNum type="arabicPeriod" startAt="2"/>
              <a:defRPr/>
            </a:pPr>
            <a:r>
              <a:rPr lang="en-GB" dirty="0"/>
              <a:t>Where a Party gives effect to paragraph 1 above by means of an order to a person to preserve specified stored computer data in the person’s possession or control, the Party shall adopt such legislative and other measures as may be necessary to oblige that person to preserve and maintain the integrity of that computer data </a:t>
            </a:r>
            <a:r>
              <a:rPr lang="en-GB" sz="3800" b="1" dirty="0">
                <a:solidFill>
                  <a:srgbClr val="FF0000"/>
                </a:solidFill>
              </a:rPr>
              <a:t>for a period of time as long as necessary, up to a maximum of ninety days</a:t>
            </a:r>
            <a:r>
              <a:rPr lang="en-GB" dirty="0"/>
              <a:t>, to enable the competent authorities to </a:t>
            </a:r>
            <a:r>
              <a:rPr lang="en-GB" sz="3800" b="1" dirty="0">
                <a:solidFill>
                  <a:srgbClr val="FF0000"/>
                </a:solidFill>
              </a:rPr>
              <a:t>seek its disclosure</a:t>
            </a:r>
            <a:r>
              <a:rPr lang="en-GB" dirty="0"/>
              <a:t>. A Party may provide for such an order to be </a:t>
            </a:r>
            <a:r>
              <a:rPr lang="en-GB" sz="3800" b="1" dirty="0">
                <a:solidFill>
                  <a:srgbClr val="FF0000"/>
                </a:solidFill>
              </a:rPr>
              <a:t>subsequently renewed</a:t>
            </a:r>
            <a:r>
              <a:rPr lang="en-GB" dirty="0"/>
              <a:t>.</a:t>
            </a:r>
            <a:endParaRPr lang="en-US" dirty="0"/>
          </a:p>
        </p:txBody>
      </p:sp>
      <p:sp>
        <p:nvSpPr>
          <p:cNvPr id="4" name="Rectangle 2"/>
          <p:cNvSpPr>
            <a:spLocks noGrp="1" noChangeArrowheads="1"/>
          </p:cNvSpPr>
          <p:nvPr>
            <p:ph type="title"/>
          </p:nvPr>
        </p:nvSpPr>
        <p:spPr>
          <a:xfrm>
            <a:off x="457200" y="751716"/>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26</a:t>
            </a:fld>
            <a:endParaRPr lang="en-US" dirty="0">
              <a:solidFill>
                <a:schemeClr val="tx1"/>
              </a:solidFill>
            </a:endParaRPr>
          </a:p>
        </p:txBody>
      </p:sp>
    </p:spTree>
    <p:extLst>
      <p:ext uri="{BB962C8B-B14F-4D97-AF65-F5344CB8AC3E}">
        <p14:creationId xmlns:p14="http://schemas.microsoft.com/office/powerpoint/2010/main" val="837838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662782"/>
            <a:ext cx="7886700" cy="1325563"/>
          </a:xfrm>
        </p:spPr>
        <p:txBody>
          <a:bodyPr/>
          <a:lstStyle/>
          <a:p>
            <a:r>
              <a:rPr lang="en-US" sz="3600" b="1" dirty="0"/>
              <a:t>Time period</a:t>
            </a:r>
          </a:p>
        </p:txBody>
      </p:sp>
      <p:sp>
        <p:nvSpPr>
          <p:cNvPr id="3" name="Content Placeholder 2"/>
          <p:cNvSpPr>
            <a:spLocks noGrp="1"/>
          </p:cNvSpPr>
          <p:nvPr>
            <p:ph idx="1"/>
          </p:nvPr>
        </p:nvSpPr>
        <p:spPr>
          <a:xfrm>
            <a:off x="635000" y="1988345"/>
            <a:ext cx="8229600" cy="4525963"/>
          </a:xfrm>
        </p:spPr>
        <p:txBody>
          <a:bodyPr>
            <a:normAutofit/>
          </a:bodyPr>
          <a:lstStyle/>
          <a:p>
            <a:pPr algn="just">
              <a:spcBef>
                <a:spcPts val="600"/>
              </a:spcBef>
              <a:spcAft>
                <a:spcPts val="1200"/>
              </a:spcAft>
            </a:pPr>
            <a:r>
              <a:rPr lang="en-US" dirty="0"/>
              <a:t>Preservation is temporary power to enable competent authorities to seek:</a:t>
            </a:r>
          </a:p>
          <a:p>
            <a:pPr lvl="1" algn="just">
              <a:spcBef>
                <a:spcPts val="600"/>
              </a:spcBef>
              <a:spcAft>
                <a:spcPts val="1200"/>
              </a:spcAft>
            </a:pPr>
            <a:r>
              <a:rPr lang="en-US" sz="2800" dirty="0"/>
              <a:t>Production of data; or</a:t>
            </a:r>
          </a:p>
          <a:p>
            <a:pPr lvl="1" algn="just">
              <a:spcBef>
                <a:spcPts val="600"/>
              </a:spcBef>
              <a:spcAft>
                <a:spcPts val="1200"/>
              </a:spcAft>
            </a:pPr>
            <a:r>
              <a:rPr lang="en-US" sz="2800" dirty="0"/>
              <a:t>Search &amp; seizure</a:t>
            </a:r>
          </a:p>
          <a:p>
            <a:pPr algn="just">
              <a:spcBef>
                <a:spcPts val="600"/>
              </a:spcBef>
              <a:spcAft>
                <a:spcPts val="1200"/>
              </a:spcAft>
            </a:pPr>
            <a:r>
              <a:rPr lang="en-US" dirty="0"/>
              <a:t>Law to provide maximum period (maximum 90 days)</a:t>
            </a:r>
          </a:p>
          <a:p>
            <a:pPr algn="just">
              <a:spcBef>
                <a:spcPts val="600"/>
              </a:spcBef>
              <a:spcAft>
                <a:spcPts val="1200"/>
              </a:spcAft>
            </a:pPr>
            <a:r>
              <a:rPr lang="en-US" dirty="0"/>
              <a:t>Order must specify exact time period</a:t>
            </a:r>
          </a:p>
          <a:p>
            <a:pPr algn="just">
              <a:spcBef>
                <a:spcPts val="600"/>
              </a:spcBef>
              <a:spcAft>
                <a:spcPts val="1200"/>
              </a:spcAft>
            </a:pPr>
            <a:r>
              <a:rPr lang="en-US" dirty="0"/>
              <a:t>Time period in order may be renewed</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27</a:t>
            </a:fld>
            <a:endParaRPr lang="en-US" dirty="0">
              <a:solidFill>
                <a:schemeClr val="tx1"/>
              </a:solidFill>
            </a:endParaRPr>
          </a:p>
        </p:txBody>
      </p:sp>
    </p:spTree>
    <p:extLst>
      <p:ext uri="{BB962C8B-B14F-4D97-AF65-F5344CB8AC3E}">
        <p14:creationId xmlns:p14="http://schemas.microsoft.com/office/powerpoint/2010/main" val="26939450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8695"/>
            <a:ext cx="8229600" cy="4525963"/>
          </a:xfrm>
        </p:spPr>
        <p:txBody>
          <a:bodyPr rtlCol="0">
            <a:normAutofit/>
          </a:bodyPr>
          <a:lstStyle/>
          <a:p>
            <a:pPr marL="514350" indent="-514350" algn="just" eaLnBrk="1" fontAlgn="auto" hangingPunct="1">
              <a:spcAft>
                <a:spcPts val="0"/>
              </a:spcAft>
              <a:buFont typeface="+mj-lt"/>
              <a:buAutoNum type="arabicPeriod" startAt="3"/>
              <a:defRPr/>
            </a:pPr>
            <a:r>
              <a:rPr lang="en-US" dirty="0"/>
              <a:t>Each Party shall adopt such legislative and other measures as may be necessary to oblige the custodian or other person who is to preserve the computer data to </a:t>
            </a:r>
            <a:r>
              <a:rPr lang="en-US" sz="4000" b="1" dirty="0">
                <a:solidFill>
                  <a:srgbClr val="FF0000"/>
                </a:solidFill>
              </a:rPr>
              <a:t>keep confidential the undertaking of such procedures</a:t>
            </a:r>
            <a:r>
              <a:rPr lang="en-US" dirty="0"/>
              <a:t> for the period of time provided for by its domestic law.</a:t>
            </a:r>
          </a:p>
        </p:txBody>
      </p:sp>
      <p:sp>
        <p:nvSpPr>
          <p:cNvPr id="4" name="Rectangle 2"/>
          <p:cNvSpPr>
            <a:spLocks noGrp="1" noChangeArrowheads="1"/>
          </p:cNvSpPr>
          <p:nvPr>
            <p:ph type="title"/>
          </p:nvPr>
        </p:nvSpPr>
        <p:spPr>
          <a:xfrm>
            <a:off x="468313" y="1057276"/>
            <a:ext cx="8218487" cy="1138237"/>
          </a:xfrm>
        </p:spPr>
        <p:txBody>
          <a:bodyPr rtlCol="0">
            <a:normAutofit fontScale="90000"/>
          </a:bodyPr>
          <a:lstStyle/>
          <a:p>
            <a:pPr eaLnBrk="1" fontAlgn="auto" hangingPunct="1">
              <a:spcAft>
                <a:spcPts val="0"/>
              </a:spcAft>
              <a:defRPr/>
            </a:pPr>
            <a:r>
              <a:rPr lang="en-GB" sz="4000" b="1" dirty="0"/>
              <a:t>Article 16 – Expedited Preservation of Stored Computer Data</a:t>
            </a:r>
            <a:endParaRPr lang="en-GB" sz="4000" dirty="0"/>
          </a:p>
        </p:txBody>
      </p:sp>
      <p:sp>
        <p:nvSpPr>
          <p:cNvPr id="2" name="Slide Number Placeholder 1"/>
          <p:cNvSpPr>
            <a:spLocks noGrp="1"/>
          </p:cNvSpPr>
          <p:nvPr>
            <p:ph type="sldNum" sz="quarter" idx="12"/>
          </p:nvPr>
        </p:nvSpPr>
        <p:spPr/>
        <p:txBody>
          <a:bodyPr/>
          <a:lstStyle/>
          <a:p>
            <a:pPr>
              <a:defRPr/>
            </a:pPr>
            <a:r>
              <a:rPr lang="en-US" dirty="0"/>
              <a:t>!</a:t>
            </a:r>
            <a:fld id="{A966BBF2-DA90-4DEB-8CEB-816DABC85824}" type="slidenum">
              <a:rPr lang="en-US" smtClean="0"/>
              <a:pPr>
                <a:defRPr/>
              </a:pPr>
              <a:t>28</a:t>
            </a:fld>
            <a:endParaRPr lang="en-US" dirty="0"/>
          </a:p>
        </p:txBody>
      </p:sp>
    </p:spTree>
    <p:extLst>
      <p:ext uri="{BB962C8B-B14F-4D97-AF65-F5344CB8AC3E}">
        <p14:creationId xmlns:p14="http://schemas.microsoft.com/office/powerpoint/2010/main" val="8334382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49590"/>
            <a:ext cx="7886700" cy="1325563"/>
          </a:xfrm>
        </p:spPr>
        <p:txBody>
          <a:bodyPr/>
          <a:lstStyle/>
          <a:p>
            <a:r>
              <a:rPr lang="en-US" sz="3600" b="1" dirty="0"/>
              <a:t>Keep confidential undertaking of procedures</a:t>
            </a:r>
          </a:p>
        </p:txBody>
      </p:sp>
      <p:sp>
        <p:nvSpPr>
          <p:cNvPr id="3" name="Content Placeholder 2"/>
          <p:cNvSpPr>
            <a:spLocks noGrp="1"/>
          </p:cNvSpPr>
          <p:nvPr>
            <p:ph idx="1"/>
          </p:nvPr>
        </p:nvSpPr>
        <p:spPr>
          <a:xfrm>
            <a:off x="306614" y="2268899"/>
            <a:ext cx="8530771" cy="4525963"/>
          </a:xfrm>
        </p:spPr>
        <p:txBody>
          <a:bodyPr>
            <a:normAutofit/>
          </a:bodyPr>
          <a:lstStyle/>
          <a:p>
            <a:pPr algn="just">
              <a:spcBef>
                <a:spcPts val="600"/>
              </a:spcBef>
              <a:spcAft>
                <a:spcPts val="1200"/>
              </a:spcAft>
            </a:pPr>
            <a:r>
              <a:rPr lang="en-US" dirty="0"/>
              <a:t>Obligation on person ordered to preserve data</a:t>
            </a:r>
          </a:p>
          <a:p>
            <a:pPr algn="just">
              <a:spcBef>
                <a:spcPts val="600"/>
              </a:spcBef>
              <a:spcAft>
                <a:spcPts val="1200"/>
              </a:spcAft>
            </a:pPr>
            <a:r>
              <a:rPr lang="en-US" dirty="0"/>
              <a:t>Order to specify time period of confidentiality</a:t>
            </a:r>
          </a:p>
          <a:p>
            <a:pPr algn="just">
              <a:spcBef>
                <a:spcPts val="600"/>
              </a:spcBef>
              <a:spcAft>
                <a:spcPts val="1200"/>
              </a:spcAft>
            </a:pPr>
            <a:r>
              <a:rPr lang="en-US" dirty="0"/>
              <a:t>Purpose:</a:t>
            </a:r>
          </a:p>
          <a:p>
            <a:pPr lvl="1" algn="just">
              <a:spcBef>
                <a:spcPts val="600"/>
              </a:spcBef>
              <a:spcAft>
                <a:spcPts val="600"/>
              </a:spcAft>
            </a:pPr>
            <a:r>
              <a:rPr lang="en-US" sz="2800" dirty="0"/>
              <a:t>Ensures suspects do not become aware of investigation</a:t>
            </a:r>
          </a:p>
          <a:p>
            <a:pPr lvl="1" algn="just">
              <a:spcBef>
                <a:spcPts val="600"/>
              </a:spcBef>
              <a:spcAft>
                <a:spcPts val="600"/>
              </a:spcAft>
            </a:pPr>
            <a:r>
              <a:rPr lang="en-US" sz="2800" dirty="0"/>
              <a:t>Protects right to privacy</a:t>
            </a:r>
          </a:p>
          <a:p>
            <a:pPr lvl="1" algn="just">
              <a:spcBef>
                <a:spcPts val="600"/>
              </a:spcBef>
              <a:spcAft>
                <a:spcPts val="600"/>
              </a:spcAft>
            </a:pPr>
            <a:r>
              <a:rPr lang="en-US" sz="2800" dirty="0"/>
              <a:t>Preservation is preliminary measure</a:t>
            </a:r>
          </a:p>
          <a:p>
            <a:pPr lvl="1" algn="just">
              <a:spcBef>
                <a:spcPts val="600"/>
              </a:spcBef>
              <a:spcAft>
                <a:spcPts val="600"/>
              </a:spcAft>
            </a:pPr>
            <a:r>
              <a:rPr lang="en-US" sz="2800" dirty="0"/>
              <a:t>Prevents tampering/deleting data by other persons</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29</a:t>
            </a:fld>
            <a:endParaRPr lang="en-US" dirty="0">
              <a:solidFill>
                <a:schemeClr val="tx1"/>
              </a:solidFill>
            </a:endParaRPr>
          </a:p>
        </p:txBody>
      </p:sp>
    </p:spTree>
    <p:extLst>
      <p:ext uri="{BB962C8B-B14F-4D97-AF65-F5344CB8AC3E}">
        <p14:creationId xmlns:p14="http://schemas.microsoft.com/office/powerpoint/2010/main" val="1340610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3"/>
          <p:cNvPicPr>
            <a:picLocks noChangeAspect="1" noChangeArrowheads="1"/>
          </p:cNvPicPr>
          <p:nvPr/>
        </p:nvPicPr>
        <p:blipFill>
          <a:blip r:embed="rId3"/>
          <a:srcRect/>
          <a:stretch>
            <a:fillRect/>
          </a:stretch>
        </p:blipFill>
        <p:spPr bwMode="auto">
          <a:xfrm>
            <a:off x="4763" y="3175"/>
            <a:ext cx="9139237" cy="6854825"/>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3</a:t>
            </a:fld>
            <a:endParaRPr lang="en-US" dirty="0"/>
          </a:p>
        </p:txBody>
      </p:sp>
    </p:spTree>
    <p:extLst>
      <p:ext uri="{BB962C8B-B14F-4D97-AF65-F5344CB8AC3E}">
        <p14:creationId xmlns:p14="http://schemas.microsoft.com/office/powerpoint/2010/main" val="30661128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783504"/>
            <a:ext cx="8229600" cy="1143000"/>
          </a:xfrm>
        </p:spPr>
        <p:txBody>
          <a:bodyPr rtlCol="0">
            <a:normAutofit fontScale="90000"/>
          </a:bodyPr>
          <a:lstStyle/>
          <a:p>
            <a:pPr eaLnBrk="1" fontAlgn="auto" hangingPunct="1">
              <a:spcAft>
                <a:spcPts val="0"/>
              </a:spcAft>
              <a:defRPr/>
            </a:pPr>
            <a:br>
              <a:rPr lang="en-GB" sz="3800" b="1" dirty="0"/>
            </a:br>
            <a:r>
              <a:rPr lang="en-GB" sz="3800" b="1" dirty="0"/>
              <a:t>Article 17 – Expedited Preservation and Partial Disclosure of Traffic Data</a:t>
            </a:r>
            <a:br>
              <a:rPr lang="en-GB" sz="3800" dirty="0"/>
            </a:br>
            <a:endParaRPr lang="en-GB" sz="3800" dirty="0"/>
          </a:p>
        </p:txBody>
      </p:sp>
      <p:sp>
        <p:nvSpPr>
          <p:cNvPr id="115715" name="Rectangle 3"/>
          <p:cNvSpPr>
            <a:spLocks noGrp="1" noChangeArrowheads="1"/>
          </p:cNvSpPr>
          <p:nvPr>
            <p:ph type="body" idx="1"/>
          </p:nvPr>
        </p:nvSpPr>
        <p:spPr>
          <a:xfrm>
            <a:off x="457200" y="2157797"/>
            <a:ext cx="8229600" cy="4611914"/>
          </a:xfrm>
        </p:spPr>
        <p:txBody>
          <a:bodyPr rtlCol="0">
            <a:normAutofit/>
          </a:bodyPr>
          <a:lstStyle/>
          <a:p>
            <a:pPr marL="457200" indent="-457200" algn="just" eaLnBrk="1" fontAlgn="auto" hangingPunct="1">
              <a:spcBef>
                <a:spcPts val="600"/>
              </a:spcBef>
              <a:spcAft>
                <a:spcPts val="1200"/>
              </a:spcAft>
              <a:buFontTx/>
              <a:buAutoNum type="arabicPlain"/>
              <a:defRPr/>
            </a:pPr>
            <a:r>
              <a:rPr lang="en-GB" sz="2600" dirty="0"/>
              <a:t>Each Party shall adopt, in respect of traffic data that is to be preserved under Article 16, such legislative and other measures as may be necessary to:</a:t>
            </a:r>
          </a:p>
          <a:p>
            <a:pPr marL="857250" lvl="1" indent="-457200" algn="just" eaLnBrk="1" fontAlgn="auto" hangingPunct="1">
              <a:spcBef>
                <a:spcPts val="600"/>
              </a:spcBef>
              <a:spcAft>
                <a:spcPts val="1200"/>
              </a:spcAft>
              <a:buFont typeface="+mj-lt"/>
              <a:buAutoNum type="alphaLcParenR"/>
              <a:defRPr/>
            </a:pPr>
            <a:r>
              <a:rPr lang="en-GB" sz="2200" dirty="0"/>
              <a:t>ensure that such expeditious preservation of traffic data is available regardless of whether one or more service providers were involved in the transmission of that communication; and</a:t>
            </a:r>
          </a:p>
          <a:p>
            <a:pPr marL="857250" lvl="1" indent="-457200" algn="just" eaLnBrk="1" fontAlgn="auto" hangingPunct="1">
              <a:spcBef>
                <a:spcPts val="600"/>
              </a:spcBef>
              <a:spcAft>
                <a:spcPts val="1200"/>
              </a:spcAft>
              <a:buFont typeface="+mj-lt"/>
              <a:buAutoNum type="alphaLcParenR"/>
              <a:defRPr/>
            </a:pPr>
            <a:r>
              <a:rPr lang="en-GB" sz="2200" dirty="0"/>
              <a:t>ensure the expeditious disclosure to the Party’s competent authority, or a person designated by that authority, of a sufficient amount of traffic data to enable the Party to identify the service providers and the path through which the communication was transmitted.</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solidFill>
                  <a:schemeClr val="tx1"/>
                </a:solidFill>
              </a:rPr>
              <a:pPr>
                <a:defRPr/>
              </a:pPr>
              <a:t>30</a:t>
            </a:fld>
            <a:endParaRPr lang="en-US" dirty="0">
              <a:solidFill>
                <a:schemeClr val="tx1"/>
              </a:solidFill>
            </a:endParaRPr>
          </a:p>
        </p:txBody>
      </p:sp>
    </p:spTree>
    <p:extLst>
      <p:ext uri="{BB962C8B-B14F-4D97-AF65-F5344CB8AC3E}">
        <p14:creationId xmlns:p14="http://schemas.microsoft.com/office/powerpoint/2010/main" val="23795453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949759"/>
            <a:ext cx="8229600" cy="1143000"/>
          </a:xfrm>
        </p:spPr>
        <p:txBody>
          <a:bodyPr rtlCol="0">
            <a:normAutofit fontScale="90000"/>
          </a:bodyPr>
          <a:lstStyle/>
          <a:p>
            <a:pPr eaLnBrk="1" fontAlgn="auto" hangingPunct="1">
              <a:spcAft>
                <a:spcPts val="0"/>
              </a:spcAft>
              <a:defRPr/>
            </a:pPr>
            <a:br>
              <a:rPr lang="en-GB" sz="3800" b="1" dirty="0"/>
            </a:br>
            <a:r>
              <a:rPr lang="en-GB" sz="3800" b="1" dirty="0"/>
              <a:t>Article 17 – Expedited Preservation and Partial Disclosure of Traffic Data</a:t>
            </a:r>
            <a:br>
              <a:rPr lang="en-GB" sz="3800" dirty="0"/>
            </a:br>
            <a:endParaRPr lang="en-GB" sz="3800" dirty="0"/>
          </a:p>
        </p:txBody>
      </p:sp>
      <p:sp>
        <p:nvSpPr>
          <p:cNvPr id="115715" name="Rectangle 3"/>
          <p:cNvSpPr>
            <a:spLocks noGrp="1" noChangeArrowheads="1"/>
          </p:cNvSpPr>
          <p:nvPr>
            <p:ph type="body" idx="1"/>
          </p:nvPr>
        </p:nvSpPr>
        <p:spPr>
          <a:xfrm>
            <a:off x="457200" y="2712842"/>
            <a:ext cx="8229600" cy="2086429"/>
          </a:xfrm>
        </p:spPr>
        <p:txBody>
          <a:bodyPr rtlCol="0">
            <a:normAutofit/>
          </a:bodyPr>
          <a:lstStyle/>
          <a:p>
            <a:pPr marL="514350" indent="-514350" algn="just" eaLnBrk="1" fontAlgn="auto" hangingPunct="1">
              <a:lnSpc>
                <a:spcPct val="90000"/>
              </a:lnSpc>
              <a:spcAft>
                <a:spcPts val="0"/>
              </a:spcAft>
              <a:buFont typeface="+mj-lt"/>
              <a:buAutoNum type="arabicPeriod" startAt="2"/>
              <a:defRPr/>
            </a:pPr>
            <a:r>
              <a:rPr lang="en-US" sz="2600" dirty="0"/>
              <a:t>The powers and procedures referred to in this article shall be subject to Articles 14 and 15.</a:t>
            </a:r>
            <a:endParaRPr lang="en-GB" sz="2600" dirty="0"/>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solidFill>
                  <a:schemeClr val="tx1"/>
                </a:solidFill>
              </a:rPr>
              <a:pPr>
                <a:defRPr/>
              </a:pPr>
              <a:t>31</a:t>
            </a:fld>
            <a:endParaRPr lang="en-US" dirty="0">
              <a:solidFill>
                <a:schemeClr val="tx1"/>
              </a:solidFill>
            </a:endParaRPr>
          </a:p>
        </p:txBody>
      </p:sp>
    </p:spTree>
    <p:extLst>
      <p:ext uri="{BB962C8B-B14F-4D97-AF65-F5344CB8AC3E}">
        <p14:creationId xmlns:p14="http://schemas.microsoft.com/office/powerpoint/2010/main" val="14159460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814677"/>
            <a:ext cx="8229600" cy="1143000"/>
          </a:xfrm>
        </p:spPr>
        <p:txBody>
          <a:bodyPr rtlCol="0">
            <a:normAutofit fontScale="90000"/>
          </a:bodyPr>
          <a:lstStyle/>
          <a:p>
            <a:pPr eaLnBrk="1" fontAlgn="auto" hangingPunct="1">
              <a:spcAft>
                <a:spcPts val="0"/>
              </a:spcAft>
              <a:defRPr/>
            </a:pPr>
            <a:br>
              <a:rPr lang="en-GB" sz="3800" b="1" dirty="0"/>
            </a:br>
            <a:r>
              <a:rPr lang="en-GB" sz="3800" b="1" dirty="0"/>
              <a:t>Article 17 – Expedited Preservation and Partial Disclosure of Traffic Data</a:t>
            </a:r>
            <a:br>
              <a:rPr lang="en-GB" sz="3800" dirty="0"/>
            </a:br>
            <a:endParaRPr lang="en-GB" sz="3800" dirty="0"/>
          </a:p>
        </p:txBody>
      </p:sp>
      <p:sp>
        <p:nvSpPr>
          <p:cNvPr id="115715" name="Rectangle 3"/>
          <p:cNvSpPr>
            <a:spLocks noGrp="1" noChangeArrowheads="1"/>
          </p:cNvSpPr>
          <p:nvPr>
            <p:ph type="body" idx="1"/>
          </p:nvPr>
        </p:nvSpPr>
        <p:spPr>
          <a:xfrm>
            <a:off x="457200" y="2110466"/>
            <a:ext cx="8229600" cy="4611010"/>
          </a:xfrm>
        </p:spPr>
        <p:txBody>
          <a:bodyPr rtlCol="0">
            <a:normAutofit/>
          </a:bodyPr>
          <a:lstStyle/>
          <a:p>
            <a:pPr marL="457200" indent="-457200" algn="just" eaLnBrk="1" fontAlgn="auto" hangingPunct="1">
              <a:lnSpc>
                <a:spcPct val="90000"/>
              </a:lnSpc>
              <a:spcBef>
                <a:spcPts val="600"/>
              </a:spcBef>
              <a:spcAft>
                <a:spcPts val="1200"/>
              </a:spcAft>
              <a:buFontTx/>
              <a:buAutoNum type="arabicPlain"/>
              <a:defRPr/>
            </a:pPr>
            <a:r>
              <a:rPr lang="en-GB" sz="2600" dirty="0"/>
              <a:t>Each Party shall adopt, in respect of traffic data that is to be preserved under Article 16, such legislative and other measures as may be necessary to:</a:t>
            </a:r>
          </a:p>
          <a:p>
            <a:pPr marL="857250" lvl="1" indent="-457200" algn="just" eaLnBrk="1" fontAlgn="auto" hangingPunct="1">
              <a:lnSpc>
                <a:spcPct val="90000"/>
              </a:lnSpc>
              <a:spcBef>
                <a:spcPts val="600"/>
              </a:spcBef>
              <a:spcAft>
                <a:spcPts val="1200"/>
              </a:spcAft>
              <a:buFont typeface="+mj-lt"/>
              <a:buAutoNum type="alphaLcParenR"/>
              <a:defRPr/>
            </a:pPr>
            <a:r>
              <a:rPr lang="en-GB" sz="2200" dirty="0"/>
              <a:t>ensure that such expeditious preservation of traffic data is available </a:t>
            </a:r>
            <a:r>
              <a:rPr lang="en-GB" b="1" dirty="0">
                <a:solidFill>
                  <a:srgbClr val="FF0000"/>
                </a:solidFill>
              </a:rPr>
              <a:t>regardless of whether one or more service providers were involved in the transmission of that communication</a:t>
            </a:r>
            <a:r>
              <a:rPr lang="en-GB" sz="2200" dirty="0"/>
              <a:t>; and </a:t>
            </a:r>
          </a:p>
          <a:p>
            <a:pPr marL="857250" lvl="1" indent="-457200" algn="just" eaLnBrk="1" fontAlgn="auto" hangingPunct="1">
              <a:lnSpc>
                <a:spcPct val="90000"/>
              </a:lnSpc>
              <a:spcBef>
                <a:spcPts val="600"/>
              </a:spcBef>
              <a:spcAft>
                <a:spcPts val="1200"/>
              </a:spcAft>
              <a:buFontTx/>
              <a:buAutoNum type="alphaLcParenR"/>
              <a:defRPr/>
            </a:pPr>
            <a:r>
              <a:rPr lang="en-GB" sz="2200" dirty="0"/>
              <a:t>ensure the expeditious disclosure to the Party’s competent authority, or a person designated by that authority, of a sufficient amount of traffic data to enable the Party to identify the service providers and the path through which the communication was transmitted.</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32</a:t>
            </a:fld>
            <a:endParaRPr lang="en-US" dirty="0">
              <a:solidFill>
                <a:schemeClr val="tx1"/>
              </a:solidFill>
            </a:endParaRPr>
          </a:p>
        </p:txBody>
      </p:sp>
    </p:spTree>
    <p:extLst>
      <p:ext uri="{BB962C8B-B14F-4D97-AF65-F5344CB8AC3E}">
        <p14:creationId xmlns:p14="http://schemas.microsoft.com/office/powerpoint/2010/main" val="37581893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41348"/>
            <a:ext cx="7886700" cy="1325563"/>
          </a:xfrm>
        </p:spPr>
        <p:txBody>
          <a:bodyPr/>
          <a:lstStyle/>
          <a:p>
            <a:r>
              <a:rPr lang="en-US" sz="3600" b="1" dirty="0"/>
              <a:t>One or more service providers</a:t>
            </a:r>
          </a:p>
        </p:txBody>
      </p:sp>
      <p:sp>
        <p:nvSpPr>
          <p:cNvPr id="3" name="Content Placeholder 2"/>
          <p:cNvSpPr>
            <a:spLocks noGrp="1"/>
          </p:cNvSpPr>
          <p:nvPr>
            <p:ph idx="1"/>
          </p:nvPr>
        </p:nvSpPr>
        <p:spPr>
          <a:xfrm>
            <a:off x="628650" y="1966911"/>
            <a:ext cx="8229600" cy="4525963"/>
          </a:xfrm>
        </p:spPr>
        <p:txBody>
          <a:bodyPr>
            <a:normAutofit/>
          </a:bodyPr>
          <a:lstStyle/>
          <a:p>
            <a:pPr algn="just"/>
            <a:r>
              <a:rPr lang="en-US" dirty="0"/>
              <a:t>Multiple service providers usually involved in transmissions of communications</a:t>
            </a:r>
          </a:p>
          <a:p>
            <a:pPr algn="just"/>
            <a:r>
              <a:rPr lang="en-US" dirty="0"/>
              <a:t>Traffic data often shared between service providers for commercial, security or technical purposes</a:t>
            </a:r>
          </a:p>
          <a:p>
            <a:pPr algn="just"/>
            <a:r>
              <a:rPr lang="en-US" dirty="0"/>
              <a:t>Each service provider may possess traffic data that is:</a:t>
            </a:r>
          </a:p>
          <a:p>
            <a:pPr lvl="1" algn="just"/>
            <a:r>
              <a:rPr lang="en-US" sz="2800" dirty="0"/>
              <a:t>Generated and retained by that service provider</a:t>
            </a:r>
          </a:p>
          <a:p>
            <a:pPr lvl="1" algn="just"/>
            <a:r>
              <a:rPr lang="en-US" sz="2800" dirty="0"/>
              <a:t>Provided by another service provider </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33</a:t>
            </a:fld>
            <a:endParaRPr lang="en-US" dirty="0">
              <a:solidFill>
                <a:schemeClr val="tx1"/>
              </a:solidFill>
            </a:endParaRPr>
          </a:p>
        </p:txBody>
      </p:sp>
    </p:spTree>
    <p:extLst>
      <p:ext uri="{BB962C8B-B14F-4D97-AF65-F5344CB8AC3E}">
        <p14:creationId xmlns:p14="http://schemas.microsoft.com/office/powerpoint/2010/main" val="9122566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33865"/>
            <a:ext cx="7886700" cy="1325563"/>
          </a:xfrm>
        </p:spPr>
        <p:txBody>
          <a:bodyPr/>
          <a:lstStyle/>
          <a:p>
            <a:r>
              <a:rPr lang="en-US" sz="3600" b="1" dirty="0"/>
              <a:t>One or more service providers</a:t>
            </a:r>
          </a:p>
        </p:txBody>
      </p:sp>
      <p:sp>
        <p:nvSpPr>
          <p:cNvPr id="3" name="Content Placeholder 2"/>
          <p:cNvSpPr>
            <a:spLocks noGrp="1"/>
          </p:cNvSpPr>
          <p:nvPr>
            <p:ph idx="1"/>
          </p:nvPr>
        </p:nvSpPr>
        <p:spPr>
          <a:xfrm>
            <a:off x="457200" y="1894908"/>
            <a:ext cx="8407400" cy="4525963"/>
          </a:xfrm>
        </p:spPr>
        <p:txBody>
          <a:bodyPr>
            <a:normAutofit lnSpcReduction="10000"/>
          </a:bodyPr>
          <a:lstStyle/>
          <a:p>
            <a:pPr algn="just">
              <a:spcBef>
                <a:spcPts val="600"/>
              </a:spcBef>
              <a:spcAft>
                <a:spcPts val="1200"/>
              </a:spcAft>
            </a:pPr>
            <a:r>
              <a:rPr lang="en-US" sz="2800" dirty="0"/>
              <a:t>Usually no single service provider possesses enough crucial traffic data to determine source &amp; destination of communication</a:t>
            </a:r>
          </a:p>
          <a:p>
            <a:pPr algn="just">
              <a:spcBef>
                <a:spcPts val="600"/>
              </a:spcBef>
              <a:spcAft>
                <a:spcPts val="1200"/>
              </a:spcAft>
            </a:pPr>
            <a:r>
              <a:rPr lang="en-US" sz="2800" dirty="0"/>
              <a:t>Each service provider possesses part of puzzle</a:t>
            </a:r>
          </a:p>
          <a:p>
            <a:pPr algn="just">
              <a:spcBef>
                <a:spcPts val="600"/>
              </a:spcBef>
              <a:spcAft>
                <a:spcPts val="1200"/>
              </a:spcAft>
            </a:pPr>
            <a:r>
              <a:rPr lang="en-US" sz="2800" dirty="0"/>
              <a:t>Ordering multiple service providers:</a:t>
            </a:r>
          </a:p>
          <a:p>
            <a:pPr lvl="1" algn="just">
              <a:spcBef>
                <a:spcPts val="600"/>
              </a:spcBef>
              <a:spcAft>
                <a:spcPts val="600"/>
              </a:spcAft>
            </a:pPr>
            <a:r>
              <a:rPr lang="en-US" sz="2400" dirty="0"/>
              <a:t>Separate orders on each service provider</a:t>
            </a:r>
          </a:p>
          <a:p>
            <a:pPr lvl="1" algn="just">
              <a:spcBef>
                <a:spcPts val="600"/>
              </a:spcBef>
              <a:spcAft>
                <a:spcPts val="600"/>
              </a:spcAft>
            </a:pPr>
            <a:r>
              <a:rPr lang="en-US" sz="2400" dirty="0"/>
              <a:t>Single order on all service providers; served sequentially as next service provider is identified </a:t>
            </a:r>
          </a:p>
          <a:p>
            <a:pPr lvl="1" algn="just">
              <a:spcBef>
                <a:spcPts val="600"/>
              </a:spcBef>
              <a:spcAft>
                <a:spcPts val="600"/>
              </a:spcAft>
            </a:pPr>
            <a:r>
              <a:rPr lang="en-US" sz="2400" dirty="0"/>
              <a:t>Single order on one service provider; which is obligated to notify next service provider involved</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34</a:t>
            </a:fld>
            <a:endParaRPr lang="en-US" dirty="0">
              <a:solidFill>
                <a:schemeClr val="tx1"/>
              </a:solidFill>
            </a:endParaRPr>
          </a:p>
        </p:txBody>
      </p:sp>
    </p:spTree>
    <p:extLst>
      <p:ext uri="{BB962C8B-B14F-4D97-AF65-F5344CB8AC3E}">
        <p14:creationId xmlns:p14="http://schemas.microsoft.com/office/powerpoint/2010/main" val="2785496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783504"/>
            <a:ext cx="8229600" cy="1143000"/>
          </a:xfrm>
        </p:spPr>
        <p:txBody>
          <a:bodyPr rtlCol="0">
            <a:normAutofit fontScale="90000"/>
          </a:bodyPr>
          <a:lstStyle/>
          <a:p>
            <a:pPr eaLnBrk="1" fontAlgn="auto" hangingPunct="1">
              <a:spcAft>
                <a:spcPts val="0"/>
              </a:spcAft>
              <a:defRPr/>
            </a:pPr>
            <a:br>
              <a:rPr lang="en-GB" sz="3800" b="1" dirty="0"/>
            </a:br>
            <a:r>
              <a:rPr lang="en-GB" sz="3800" b="1" dirty="0"/>
              <a:t>Article 17 – Expedited Preservation and Partial Disclosure of Traffic Data</a:t>
            </a:r>
            <a:br>
              <a:rPr lang="en-GB" sz="3800" dirty="0"/>
            </a:br>
            <a:endParaRPr lang="en-GB" sz="3800" dirty="0"/>
          </a:p>
        </p:txBody>
      </p:sp>
      <p:sp>
        <p:nvSpPr>
          <p:cNvPr id="115715" name="Rectangle 3"/>
          <p:cNvSpPr>
            <a:spLocks noGrp="1" noChangeArrowheads="1"/>
          </p:cNvSpPr>
          <p:nvPr>
            <p:ph type="body" idx="1"/>
          </p:nvPr>
        </p:nvSpPr>
        <p:spPr>
          <a:xfrm>
            <a:off x="457200" y="2257573"/>
            <a:ext cx="8229600" cy="4463903"/>
          </a:xfrm>
        </p:spPr>
        <p:txBody>
          <a:bodyPr rtlCol="0">
            <a:normAutofit/>
          </a:bodyPr>
          <a:lstStyle/>
          <a:p>
            <a:pPr marL="457200" indent="-457200" algn="just" eaLnBrk="1" fontAlgn="auto" hangingPunct="1">
              <a:spcBef>
                <a:spcPts val="600"/>
              </a:spcBef>
              <a:spcAft>
                <a:spcPts val="1200"/>
              </a:spcAft>
              <a:buFontTx/>
              <a:buAutoNum type="arabicPlain"/>
              <a:defRPr/>
            </a:pPr>
            <a:r>
              <a:rPr lang="en-GB" sz="2600" dirty="0"/>
              <a:t>Each Party shall adopt, in respect of traffic data that is to be preserved under Article 16, such legislative and other measures as may be necessary to:</a:t>
            </a:r>
          </a:p>
          <a:p>
            <a:pPr marL="857250" lvl="1" indent="-457200" algn="just" eaLnBrk="1" fontAlgn="auto" hangingPunct="1">
              <a:spcBef>
                <a:spcPts val="600"/>
              </a:spcBef>
              <a:spcAft>
                <a:spcPts val="1200"/>
              </a:spcAft>
              <a:buFont typeface="+mj-lt"/>
              <a:buAutoNum type="alphaLcParenR"/>
              <a:defRPr/>
            </a:pPr>
            <a:r>
              <a:rPr lang="en-GB" sz="2200" dirty="0"/>
              <a:t>ensure that such expeditious preservation of traffic data is available regardless of whether one or more service providers were involved in the transmission of that communication; and</a:t>
            </a:r>
          </a:p>
          <a:p>
            <a:pPr marL="857250" lvl="1" indent="-457200" algn="just" eaLnBrk="1" fontAlgn="auto" hangingPunct="1">
              <a:spcBef>
                <a:spcPts val="600"/>
              </a:spcBef>
              <a:spcAft>
                <a:spcPts val="1200"/>
              </a:spcAft>
              <a:buFont typeface="+mj-lt"/>
              <a:buAutoNum type="alphaLcParenR"/>
              <a:defRPr/>
            </a:pPr>
            <a:r>
              <a:rPr lang="en-GB" sz="2200" dirty="0"/>
              <a:t>ensure the </a:t>
            </a:r>
            <a:r>
              <a:rPr lang="en-GB" b="1" dirty="0">
                <a:solidFill>
                  <a:srgbClr val="FF0000"/>
                </a:solidFill>
              </a:rPr>
              <a:t>expeditious disclosure</a:t>
            </a:r>
            <a:r>
              <a:rPr lang="en-GB" dirty="0"/>
              <a:t> </a:t>
            </a:r>
            <a:r>
              <a:rPr lang="en-GB" sz="2200" dirty="0"/>
              <a:t>to the Party’s competent authority, or a person designated by that authority, of a </a:t>
            </a:r>
            <a:r>
              <a:rPr lang="en-GB" b="1" dirty="0">
                <a:solidFill>
                  <a:srgbClr val="FF0000"/>
                </a:solidFill>
              </a:rPr>
              <a:t>sufficient amount of traffic data to enable the Party to identify the service providers and the path</a:t>
            </a:r>
            <a:r>
              <a:rPr lang="en-GB" dirty="0"/>
              <a:t> </a:t>
            </a:r>
            <a:r>
              <a:rPr lang="en-GB" sz="2200" dirty="0"/>
              <a:t>through which the communication was transmitted.</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35</a:t>
            </a:fld>
            <a:endParaRPr lang="en-US" dirty="0">
              <a:solidFill>
                <a:schemeClr val="tx1"/>
              </a:solidFill>
            </a:endParaRPr>
          </a:p>
        </p:txBody>
      </p:sp>
    </p:spTree>
    <p:extLst>
      <p:ext uri="{BB962C8B-B14F-4D97-AF65-F5344CB8AC3E}">
        <p14:creationId xmlns:p14="http://schemas.microsoft.com/office/powerpoint/2010/main" val="13081632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759374"/>
            <a:ext cx="7886700" cy="1325563"/>
          </a:xfrm>
        </p:spPr>
        <p:txBody>
          <a:bodyPr/>
          <a:lstStyle/>
          <a:p>
            <a:r>
              <a:rPr lang="en-US" sz="3600" b="1" dirty="0"/>
              <a:t>Expeditious disclosure  of sufficient traffic data</a:t>
            </a:r>
          </a:p>
        </p:txBody>
      </p:sp>
      <p:sp>
        <p:nvSpPr>
          <p:cNvPr id="3" name="Content Placeholder 2"/>
          <p:cNvSpPr>
            <a:spLocks noGrp="1"/>
          </p:cNvSpPr>
          <p:nvPr>
            <p:ph idx="1"/>
          </p:nvPr>
        </p:nvSpPr>
        <p:spPr>
          <a:xfrm>
            <a:off x="635000" y="2344895"/>
            <a:ext cx="8229600" cy="3919991"/>
          </a:xfrm>
        </p:spPr>
        <p:txBody>
          <a:bodyPr/>
          <a:lstStyle/>
          <a:p>
            <a:pPr algn="just"/>
            <a:r>
              <a:rPr lang="en-US" dirty="0"/>
              <a:t>Disclosure of enough data to enable law enforcement to identify other service providers involved in transmission of communication </a:t>
            </a:r>
          </a:p>
          <a:p>
            <a:pPr algn="just"/>
            <a:endParaRPr lang="en-US" dirty="0"/>
          </a:p>
          <a:p>
            <a:pPr algn="just"/>
            <a:r>
              <a:rPr lang="en-US" dirty="0"/>
              <a:t>Purpose to enable identification of source and destination of communication</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36</a:t>
            </a:fld>
            <a:endParaRPr lang="en-US" dirty="0">
              <a:solidFill>
                <a:schemeClr val="tx1"/>
              </a:solidFill>
            </a:endParaRPr>
          </a:p>
        </p:txBody>
      </p:sp>
    </p:spTree>
    <p:extLst>
      <p:ext uri="{BB962C8B-B14F-4D97-AF65-F5344CB8AC3E}">
        <p14:creationId xmlns:p14="http://schemas.microsoft.com/office/powerpoint/2010/main" val="2385529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37</a:t>
            </a:fld>
            <a:endParaRPr lang="en-US" dirty="0"/>
          </a:p>
        </p:txBody>
      </p:sp>
      <p:sp>
        <p:nvSpPr>
          <p:cNvPr id="5" name="Rectangle 3"/>
          <p:cNvSpPr txBox="1">
            <a:spLocks/>
          </p:cNvSpPr>
          <p:nvPr/>
        </p:nvSpPr>
        <p:spPr bwMode="auto">
          <a:xfrm>
            <a:off x="312057" y="964910"/>
            <a:ext cx="8519885" cy="5756565"/>
          </a:xfrm>
          <a:prstGeom prst="rect">
            <a:avLst/>
          </a:prstGeom>
          <a:noFill/>
          <a:ln w="38100">
            <a:solidFill>
              <a:srgbClr val="FF0000"/>
            </a:solidFill>
            <a:miter lim="800000"/>
            <a:headEnd/>
            <a:tailEnd/>
          </a:ln>
        </p:spPr>
        <p:txBody>
          <a:bodyPr vert="horz" wrap="square" lIns="91440" tIns="45720" rIns="91440" bIns="45720" numCol="1" anchor="ctr"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r>
              <a:rPr lang="en-GB" altLang="x-none" sz="2800" b="1" i="1" dirty="0">
                <a:ea typeface="ＭＳ Ｐゴシック" pitchFamily="34" charset="-128"/>
              </a:rPr>
              <a:t>Production Orders</a:t>
            </a:r>
          </a:p>
          <a:p>
            <a:pPr marL="0" indent="0" algn="ctr" eaLnBrk="1" hangingPunct="1">
              <a:lnSpc>
                <a:spcPct val="80000"/>
              </a:lnSpc>
              <a:spcBef>
                <a:spcPts val="600"/>
              </a:spcBef>
              <a:spcAft>
                <a:spcPts val="1200"/>
              </a:spcAft>
              <a:buFont typeface="Arial" pitchFamily="34" charset="0"/>
              <a:buNone/>
              <a:defRPr/>
            </a:pPr>
            <a:r>
              <a:rPr lang="en-GB" altLang="x-none" sz="2800" b="1" i="1" dirty="0">
                <a:ea typeface="ＭＳ Ｐゴシック" pitchFamily="34" charset="-128"/>
              </a:rPr>
              <a:t>(Article 18 – Budapest Convention)</a:t>
            </a:r>
          </a:p>
          <a:p>
            <a:pPr algn="ctr" eaLnBrk="1" hangingPunct="1">
              <a:lnSpc>
                <a:spcPct val="80000"/>
              </a:lnSpc>
              <a:spcBef>
                <a:spcPts val="600"/>
              </a:spcBef>
              <a:spcAft>
                <a:spcPts val="1200"/>
              </a:spcAft>
              <a:defRPr/>
            </a:pPr>
            <a:r>
              <a:rPr lang="en-GB" altLang="x-none" sz="2400" i="1" dirty="0">
                <a:ea typeface="ＭＳ Ｐゴシック" pitchFamily="34" charset="-128"/>
              </a:rPr>
              <a:t>Also very innovative</a:t>
            </a:r>
          </a:p>
          <a:p>
            <a:pPr marL="539750" defTabSz="365125" eaLnBrk="1" hangingPunct="1">
              <a:lnSpc>
                <a:spcPct val="80000"/>
              </a:lnSpc>
              <a:spcBef>
                <a:spcPts val="600"/>
              </a:spcBef>
              <a:spcAft>
                <a:spcPts val="1200"/>
              </a:spcAft>
              <a:defRPr/>
            </a:pPr>
            <a:r>
              <a:rPr lang="en-GB" altLang="x-none" sz="2200" i="1" dirty="0">
                <a:ea typeface="ＭＳ Ｐゴシック" pitchFamily="34" charset="-128"/>
              </a:rPr>
              <a:t>To empower law enforcement authorities to issue production orders </a:t>
            </a:r>
          </a:p>
          <a:p>
            <a:pPr marL="539750" defTabSz="365125" eaLnBrk="1" hangingPunct="1">
              <a:lnSpc>
                <a:spcPct val="80000"/>
              </a:lnSpc>
              <a:spcBef>
                <a:spcPts val="600"/>
              </a:spcBef>
              <a:spcAft>
                <a:spcPts val="1200"/>
              </a:spcAft>
              <a:defRPr/>
            </a:pPr>
            <a:r>
              <a:rPr lang="en-GB" altLang="x-none" sz="2200" i="1" dirty="0">
                <a:ea typeface="ＭＳ Ｐゴシック" pitchFamily="34" charset="-128"/>
              </a:rPr>
              <a:t>This order can be issued by law enforcement agencies to individuals and to Service Providers</a:t>
            </a:r>
          </a:p>
          <a:p>
            <a:pPr marL="539750" defTabSz="365125" eaLnBrk="1" hangingPunct="1">
              <a:lnSpc>
                <a:spcPct val="80000"/>
              </a:lnSpc>
              <a:spcBef>
                <a:spcPts val="600"/>
              </a:spcBef>
              <a:spcAft>
                <a:spcPts val="1200"/>
              </a:spcAft>
              <a:defRPr/>
            </a:pPr>
            <a:r>
              <a:rPr lang="en-GB" altLang="x-none" sz="2200" i="1" dirty="0">
                <a:ea typeface="ＭＳ Ｐゴシック" pitchFamily="34" charset="-128"/>
              </a:rPr>
              <a:t>Order to provide </a:t>
            </a:r>
          </a:p>
          <a:p>
            <a:pPr marL="939800" lvl="1" defTabSz="365125" eaLnBrk="1" hangingPunct="1">
              <a:lnSpc>
                <a:spcPct val="80000"/>
              </a:lnSpc>
              <a:spcBef>
                <a:spcPts val="600"/>
              </a:spcBef>
              <a:spcAft>
                <a:spcPts val="1200"/>
              </a:spcAft>
              <a:defRPr/>
            </a:pPr>
            <a:r>
              <a:rPr lang="en-GB" altLang="x-none" sz="2200" i="1" dirty="0">
                <a:ea typeface="ＭＳ Ｐゴシック" pitchFamily="34" charset="-128"/>
              </a:rPr>
              <a:t>data stored in a computer system under their responsibilities </a:t>
            </a:r>
          </a:p>
          <a:p>
            <a:pPr marL="939800" lvl="1" defTabSz="365125" eaLnBrk="1" hangingPunct="1">
              <a:lnSpc>
                <a:spcPct val="80000"/>
              </a:lnSpc>
              <a:spcBef>
                <a:spcPts val="600"/>
              </a:spcBef>
              <a:spcAft>
                <a:spcPts val="1200"/>
              </a:spcAft>
              <a:defRPr/>
            </a:pPr>
            <a:r>
              <a:rPr lang="en-GB" altLang="x-none" sz="2200" i="1" dirty="0">
                <a:ea typeface="ＭＳ Ｐゴシック" pitchFamily="34" charset="-128"/>
              </a:rPr>
              <a:t>subscriber information</a:t>
            </a:r>
          </a:p>
          <a:p>
            <a:pPr marL="539750" defTabSz="365125" eaLnBrk="1" hangingPunct="1">
              <a:lnSpc>
                <a:spcPct val="80000"/>
              </a:lnSpc>
              <a:spcBef>
                <a:spcPts val="600"/>
              </a:spcBef>
              <a:spcAft>
                <a:spcPts val="1200"/>
              </a:spcAft>
              <a:defRPr/>
            </a:pPr>
            <a:r>
              <a:rPr lang="en-GB" altLang="x-none" sz="2200" i="1" dirty="0">
                <a:ea typeface="ＭＳ Ｐゴシック" pitchFamily="34" charset="-128"/>
              </a:rPr>
              <a:t>Production order must specify the nature and extent of the required data </a:t>
            </a:r>
          </a:p>
          <a:p>
            <a:pPr marL="539750" defTabSz="365125" eaLnBrk="1" hangingPunct="1">
              <a:lnSpc>
                <a:spcPct val="80000"/>
              </a:lnSpc>
              <a:spcBef>
                <a:spcPts val="600"/>
              </a:spcBef>
              <a:spcAft>
                <a:spcPts val="1200"/>
              </a:spcAft>
              <a:defRPr/>
            </a:pPr>
            <a:r>
              <a:rPr lang="en-GB" altLang="x-none" sz="2200" i="1" dirty="0">
                <a:ea typeface="ＭＳ Ｐゴシック" pitchFamily="34" charset="-128"/>
              </a:rPr>
              <a:t>The data required by the investigation must be previously determi</a:t>
            </a:r>
            <a:r>
              <a:rPr lang="en-GB" altLang="x-none" sz="2000" i="1" dirty="0">
                <a:ea typeface="ＭＳ Ｐゴシック" pitchFamily="34" charset="-128"/>
              </a:rPr>
              <a:t>ned</a:t>
            </a:r>
          </a:p>
        </p:txBody>
      </p:sp>
    </p:spTree>
    <p:extLst>
      <p:ext uri="{BB962C8B-B14F-4D97-AF65-F5344CB8AC3E}">
        <p14:creationId xmlns:p14="http://schemas.microsoft.com/office/powerpoint/2010/main" val="13022163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2056534"/>
            <a:ext cx="8229600" cy="4526828"/>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a:t>
            </a:r>
            <a:r>
              <a:rPr lang="en-GB" sz="3600" b="1" dirty="0">
                <a:solidFill>
                  <a:srgbClr val="FF0000"/>
                </a:solidFill>
              </a:rPr>
              <a:t>competent authorities to order</a:t>
            </a:r>
            <a:r>
              <a:rPr lang="en-GB" sz="2800" dirty="0"/>
              <a:t>:</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submit subscriber information relating to such services in that service provider’s possession or control.</a:t>
            </a:r>
          </a:p>
        </p:txBody>
      </p:sp>
      <p:sp>
        <p:nvSpPr>
          <p:cNvPr id="6" name="Rectangle 2"/>
          <p:cNvSpPr>
            <a:spLocks noGrp="1" noChangeArrowheads="1"/>
          </p:cNvSpPr>
          <p:nvPr>
            <p:ph type="title"/>
          </p:nvPr>
        </p:nvSpPr>
        <p:spPr>
          <a:xfrm>
            <a:off x="457200" y="711056"/>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38</a:t>
            </a:fld>
            <a:endParaRPr lang="en-US" dirty="0">
              <a:solidFill>
                <a:schemeClr val="tx1"/>
              </a:solidFill>
            </a:endParaRPr>
          </a:p>
        </p:txBody>
      </p:sp>
    </p:spTree>
    <p:extLst>
      <p:ext uri="{BB962C8B-B14F-4D97-AF65-F5344CB8AC3E}">
        <p14:creationId xmlns:p14="http://schemas.microsoft.com/office/powerpoint/2010/main" val="1804567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662782"/>
            <a:ext cx="7886700" cy="1325563"/>
          </a:xfrm>
        </p:spPr>
        <p:txBody>
          <a:bodyPr/>
          <a:lstStyle/>
          <a:p>
            <a:r>
              <a:rPr lang="en-US" sz="3600" b="1" dirty="0"/>
              <a:t>Competent authorities</a:t>
            </a:r>
          </a:p>
        </p:txBody>
      </p:sp>
      <p:sp>
        <p:nvSpPr>
          <p:cNvPr id="3" name="Content Placeholder 2"/>
          <p:cNvSpPr>
            <a:spLocks noGrp="1"/>
          </p:cNvSpPr>
          <p:nvPr>
            <p:ph idx="1"/>
          </p:nvPr>
        </p:nvSpPr>
        <p:spPr>
          <a:xfrm>
            <a:off x="622300" y="1830388"/>
            <a:ext cx="8229600" cy="4525963"/>
          </a:xfrm>
        </p:spPr>
        <p:txBody>
          <a:bodyPr/>
          <a:lstStyle/>
          <a:p>
            <a:pPr algn="just"/>
            <a:r>
              <a:rPr lang="en-US" dirty="0"/>
              <a:t>May be:</a:t>
            </a:r>
          </a:p>
          <a:p>
            <a:pPr lvl="1" algn="just"/>
            <a:r>
              <a:rPr lang="en-US" dirty="0"/>
              <a:t>Law enforcement officer</a:t>
            </a:r>
          </a:p>
          <a:p>
            <a:pPr lvl="1" algn="just"/>
            <a:r>
              <a:rPr lang="en-US" dirty="0"/>
              <a:t>Judicial officer</a:t>
            </a:r>
          </a:p>
          <a:p>
            <a:pPr lvl="1" algn="just"/>
            <a:r>
              <a:rPr lang="en-US" dirty="0"/>
              <a:t>Prosecutor or judge</a:t>
            </a:r>
          </a:p>
          <a:p>
            <a:pPr lvl="1" algn="just"/>
            <a:r>
              <a:rPr lang="en-US" dirty="0"/>
              <a:t>Administrative officer</a:t>
            </a:r>
          </a:p>
          <a:p>
            <a:pPr lvl="1" algn="just"/>
            <a:endParaRPr lang="en-US" dirty="0"/>
          </a:p>
          <a:p>
            <a:pPr algn="just"/>
            <a:r>
              <a:rPr lang="en-US" dirty="0"/>
              <a:t>May vary depending on type of computer data involved </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39</a:t>
            </a:fld>
            <a:endParaRPr lang="en-US" dirty="0">
              <a:solidFill>
                <a:schemeClr val="tx1"/>
              </a:solidFill>
            </a:endParaRPr>
          </a:p>
        </p:txBody>
      </p:sp>
    </p:spTree>
    <p:extLst>
      <p:ext uri="{BB962C8B-B14F-4D97-AF65-F5344CB8AC3E}">
        <p14:creationId xmlns:p14="http://schemas.microsoft.com/office/powerpoint/2010/main" val="760852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62250"/>
            <a:ext cx="8229600" cy="1143000"/>
          </a:xfrm>
        </p:spPr>
        <p:txBody>
          <a:bodyPr>
            <a:normAutofit fontScale="90000"/>
          </a:bodyPr>
          <a:lstStyle/>
          <a:p>
            <a:pPr eaLnBrk="1" hangingPunct="1"/>
            <a:r>
              <a:rPr lang="en-GB" sz="3600" b="1" dirty="0"/>
              <a:t>Part One</a:t>
            </a:r>
            <a:br>
              <a:rPr lang="en-GB" sz="3600" b="1" dirty="0"/>
            </a:br>
            <a:r>
              <a:rPr lang="en-GB" sz="3600" b="1" dirty="0"/>
              <a:t>Procedural provisions of the Budapest Convention</a:t>
            </a:r>
            <a:r>
              <a:rPr lang="en-GB" sz="4500" dirty="0"/>
              <a:t> </a:t>
            </a:r>
          </a:p>
        </p:txBody>
      </p:sp>
      <p:pic>
        <p:nvPicPr>
          <p:cNvPr id="151555" name="Picture 3"/>
          <p:cNvPicPr>
            <a:picLocks noGrp="1" noChangeAspect="1" noChangeArrowheads="1"/>
          </p:cNvPicPr>
          <p:nvPr>
            <p:ph sz="quarter" idx="4294967295"/>
          </p:nvPr>
        </p:nvPicPr>
        <p:blipFill>
          <a:blip r:embed="rId3"/>
          <a:srcRect/>
          <a:stretch>
            <a:fillRect/>
          </a:stretch>
        </p:blipFill>
        <p:spPr>
          <a:xfrm>
            <a:off x="6786563" y="4643438"/>
            <a:ext cx="1962150" cy="1766887"/>
          </a:xfrm>
        </p:spPr>
      </p:pic>
      <p:sp>
        <p:nvSpPr>
          <p:cNvPr id="3" name="Slide Number Placeholder 2"/>
          <p:cNvSpPr>
            <a:spLocks noGrp="1"/>
          </p:cNvSpPr>
          <p:nvPr>
            <p:ph type="sldNum" sz="quarter" idx="12"/>
          </p:nvPr>
        </p:nvSpPr>
        <p:spPr/>
        <p:txBody>
          <a:bodyPr/>
          <a:lstStyle/>
          <a:p>
            <a:pPr>
              <a:defRPr/>
            </a:pPr>
            <a:fld id="{CE2D7955-86E9-49F5-A72D-587346A0DA53}" type="slidenum">
              <a:rPr lang="en-US" smtClean="0"/>
              <a:pPr>
                <a:defRPr/>
              </a:pPr>
              <a:t>4</a:t>
            </a:fld>
            <a:endParaRPr lang="en-US" dirty="0"/>
          </a:p>
        </p:txBody>
      </p:sp>
    </p:spTree>
    <p:extLst>
      <p:ext uri="{BB962C8B-B14F-4D97-AF65-F5344CB8AC3E}">
        <p14:creationId xmlns:p14="http://schemas.microsoft.com/office/powerpoint/2010/main" val="32235719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285750" y="2043259"/>
            <a:ext cx="8229600" cy="4678217"/>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3200" b="1" dirty="0">
                <a:solidFill>
                  <a:srgbClr val="FF0000"/>
                </a:solidFill>
              </a:rPr>
              <a:t>a person in its territory</a:t>
            </a:r>
            <a:r>
              <a:rPr lang="en-GB" sz="3200" dirty="0"/>
              <a:t> </a:t>
            </a:r>
            <a:r>
              <a:rPr lang="en-GB" sz="2400" dirty="0"/>
              <a:t>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submit subscriber information relating to such services in that service provider’s possession or control.</a:t>
            </a:r>
          </a:p>
        </p:txBody>
      </p:sp>
      <p:sp>
        <p:nvSpPr>
          <p:cNvPr id="6" name="Rectangle 2"/>
          <p:cNvSpPr>
            <a:spLocks noGrp="1" noChangeArrowheads="1"/>
          </p:cNvSpPr>
          <p:nvPr>
            <p:ph type="title"/>
          </p:nvPr>
        </p:nvSpPr>
        <p:spPr>
          <a:xfrm>
            <a:off x="457200" y="887702"/>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40</a:t>
            </a:fld>
            <a:endParaRPr lang="en-US" dirty="0">
              <a:solidFill>
                <a:schemeClr val="tx1"/>
              </a:solidFill>
            </a:endParaRPr>
          </a:p>
        </p:txBody>
      </p:sp>
    </p:spTree>
    <p:extLst>
      <p:ext uri="{BB962C8B-B14F-4D97-AF65-F5344CB8AC3E}">
        <p14:creationId xmlns:p14="http://schemas.microsoft.com/office/powerpoint/2010/main" val="37374996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280" y="617537"/>
            <a:ext cx="7886700" cy="1325563"/>
          </a:xfrm>
        </p:spPr>
        <p:txBody>
          <a:bodyPr/>
          <a:lstStyle/>
          <a:p>
            <a:r>
              <a:rPr lang="en-US" sz="3600" b="1" dirty="0"/>
              <a:t>Person in its territory</a:t>
            </a:r>
          </a:p>
        </p:txBody>
      </p:sp>
      <p:sp>
        <p:nvSpPr>
          <p:cNvPr id="3" name="Content Placeholder 2"/>
          <p:cNvSpPr>
            <a:spLocks noGrp="1"/>
          </p:cNvSpPr>
          <p:nvPr>
            <p:ph idx="1"/>
          </p:nvPr>
        </p:nvSpPr>
        <p:spPr>
          <a:xfrm>
            <a:off x="589280" y="2012950"/>
            <a:ext cx="8051800" cy="4525963"/>
          </a:xfrm>
        </p:spPr>
        <p:txBody>
          <a:bodyPr/>
          <a:lstStyle/>
          <a:p>
            <a:pPr algn="just">
              <a:spcBef>
                <a:spcPts val="600"/>
              </a:spcBef>
              <a:spcAft>
                <a:spcPts val="1200"/>
              </a:spcAft>
            </a:pPr>
            <a:r>
              <a:rPr lang="en-US" dirty="0"/>
              <a:t>Person must be physically present in territory</a:t>
            </a:r>
          </a:p>
          <a:p>
            <a:pPr algn="just">
              <a:spcBef>
                <a:spcPts val="600"/>
              </a:spcBef>
              <a:spcAft>
                <a:spcPts val="1200"/>
              </a:spcAft>
            </a:pPr>
            <a:endParaRPr lang="en-US" dirty="0"/>
          </a:p>
          <a:p>
            <a:pPr algn="just">
              <a:spcBef>
                <a:spcPts val="600"/>
              </a:spcBef>
              <a:spcAft>
                <a:spcPts val="1200"/>
              </a:spcAft>
            </a:pPr>
            <a:r>
              <a:rPr lang="en-US" dirty="0"/>
              <a:t>Data does not need to physically be present in territory</a:t>
            </a:r>
          </a:p>
          <a:p>
            <a:pPr algn="just">
              <a:spcBef>
                <a:spcPts val="600"/>
              </a:spcBef>
              <a:spcAft>
                <a:spcPts val="1200"/>
              </a:spcAft>
            </a:pPr>
            <a:endParaRPr lang="en-US" dirty="0"/>
          </a:p>
          <a:p>
            <a:pPr algn="just">
              <a:spcBef>
                <a:spcPts val="600"/>
              </a:spcBef>
              <a:spcAft>
                <a:spcPts val="1200"/>
              </a:spcAft>
            </a:pPr>
            <a:r>
              <a:rPr lang="en-US" dirty="0"/>
              <a:t>Person includes natural &amp; legal persons including service providers</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41</a:t>
            </a:fld>
            <a:endParaRPr lang="en-US" dirty="0">
              <a:solidFill>
                <a:schemeClr val="tx1"/>
              </a:solidFill>
            </a:endParaRPr>
          </a:p>
        </p:txBody>
      </p:sp>
    </p:spTree>
    <p:extLst>
      <p:ext uri="{BB962C8B-B14F-4D97-AF65-F5344CB8AC3E}">
        <p14:creationId xmlns:p14="http://schemas.microsoft.com/office/powerpoint/2010/main" val="27514901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859972"/>
            <a:ext cx="8229600" cy="4555115"/>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a:t>
            </a:r>
            <a:r>
              <a:rPr lang="en-GB" sz="3200" b="1" dirty="0">
                <a:solidFill>
                  <a:srgbClr val="FF0000"/>
                </a:solidFill>
              </a:rPr>
              <a:t>submit specified computer data</a:t>
            </a:r>
            <a:r>
              <a:rPr lang="en-GB" sz="3200" dirty="0"/>
              <a:t> </a:t>
            </a:r>
            <a:r>
              <a:rPr lang="en-GB" sz="2400" dirty="0"/>
              <a:t>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submit subscriber information relating to such services in that service provider’s possession or control.</a:t>
            </a:r>
          </a:p>
        </p:txBody>
      </p:sp>
      <p:sp>
        <p:nvSpPr>
          <p:cNvPr id="5" name="Rectangle 2"/>
          <p:cNvSpPr>
            <a:spLocks noGrp="1" noChangeArrowheads="1"/>
          </p:cNvSpPr>
          <p:nvPr>
            <p:ph type="title"/>
          </p:nvPr>
        </p:nvSpPr>
        <p:spPr>
          <a:xfrm>
            <a:off x="457200" y="773402"/>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42</a:t>
            </a:fld>
            <a:endParaRPr lang="en-US" dirty="0">
              <a:solidFill>
                <a:schemeClr val="tx1"/>
              </a:solidFill>
            </a:endParaRPr>
          </a:p>
        </p:txBody>
      </p:sp>
    </p:spTree>
    <p:extLst>
      <p:ext uri="{BB962C8B-B14F-4D97-AF65-F5344CB8AC3E}">
        <p14:creationId xmlns:p14="http://schemas.microsoft.com/office/powerpoint/2010/main" val="42511821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577850"/>
            <a:ext cx="7886700" cy="1325563"/>
          </a:xfrm>
        </p:spPr>
        <p:txBody>
          <a:bodyPr/>
          <a:lstStyle/>
          <a:p>
            <a:r>
              <a:rPr lang="en-US" sz="3600" b="1" dirty="0"/>
              <a:t>Specified computer data</a:t>
            </a:r>
          </a:p>
        </p:txBody>
      </p:sp>
      <p:sp>
        <p:nvSpPr>
          <p:cNvPr id="3" name="Content Placeholder 2"/>
          <p:cNvSpPr>
            <a:spLocks noGrp="1"/>
          </p:cNvSpPr>
          <p:nvPr>
            <p:ph idx="1"/>
          </p:nvPr>
        </p:nvSpPr>
        <p:spPr>
          <a:xfrm>
            <a:off x="576580" y="1903413"/>
            <a:ext cx="7945120" cy="4618672"/>
          </a:xfrm>
        </p:spPr>
        <p:txBody>
          <a:bodyPr/>
          <a:lstStyle/>
          <a:p>
            <a:pPr algn="just">
              <a:spcBef>
                <a:spcPts val="600"/>
              </a:spcBef>
              <a:spcAft>
                <a:spcPts val="1200"/>
              </a:spcAft>
            </a:pPr>
            <a:r>
              <a:rPr lang="en-US" sz="2800" dirty="0"/>
              <a:t>Power may be exercised in </a:t>
            </a:r>
            <a:r>
              <a:rPr lang="en-US" sz="2800" i="1" dirty="0"/>
              <a:t>individual cases</a:t>
            </a:r>
            <a:r>
              <a:rPr lang="en-US" sz="2800" dirty="0"/>
              <a:t> concerning </a:t>
            </a:r>
            <a:r>
              <a:rPr lang="en-US" sz="2800" i="1" dirty="0"/>
              <a:t>specific persons </a:t>
            </a:r>
            <a:endParaRPr lang="en-US" sz="2800" dirty="0"/>
          </a:p>
          <a:p>
            <a:pPr algn="just">
              <a:spcBef>
                <a:spcPts val="600"/>
              </a:spcBef>
              <a:spcAft>
                <a:spcPts val="1200"/>
              </a:spcAft>
            </a:pPr>
            <a:r>
              <a:rPr lang="en-US" sz="2800" dirty="0"/>
              <a:t>Does not authorize issuance of orders requiring indiscriminate [ANY] data</a:t>
            </a:r>
          </a:p>
          <a:p>
            <a:pPr lvl="1" algn="just">
              <a:spcBef>
                <a:spcPts val="600"/>
              </a:spcBef>
              <a:spcAft>
                <a:spcPts val="1200"/>
              </a:spcAft>
            </a:pPr>
            <a:r>
              <a:rPr lang="en-US" sz="2400" dirty="0"/>
              <a:t>Allowed: production of email address associated with a particular name</a:t>
            </a:r>
          </a:p>
          <a:p>
            <a:pPr lvl="1" algn="just">
              <a:spcBef>
                <a:spcPts val="600"/>
              </a:spcBef>
              <a:spcAft>
                <a:spcPts val="1200"/>
              </a:spcAft>
            </a:pPr>
            <a:r>
              <a:rPr lang="en-US" sz="2400" dirty="0"/>
              <a:t>Not allowed: production of ALL email communications during last three years associated with a particular name</a:t>
            </a:r>
            <a:endParaRPr lang="en-US" sz="2800" dirty="0"/>
          </a:p>
          <a:p>
            <a:pPr algn="just">
              <a:spcBef>
                <a:spcPts val="600"/>
              </a:spcBef>
              <a:spcAft>
                <a:spcPts val="1200"/>
              </a:spcAft>
            </a:pPr>
            <a:r>
              <a:rPr lang="en-US" sz="2800" dirty="0"/>
              <a:t>Less intrusive than search &amp; seizure</a:t>
            </a:r>
          </a:p>
        </p:txBody>
      </p:sp>
      <p:sp>
        <p:nvSpPr>
          <p:cNvPr id="4" name="Slide Number Placeholder 3"/>
          <p:cNvSpPr>
            <a:spLocks noGrp="1"/>
          </p:cNvSpPr>
          <p:nvPr>
            <p:ph type="sldNum" sz="quarter" idx="12"/>
          </p:nvPr>
        </p:nvSpPr>
        <p:spPr>
          <a:xfrm>
            <a:off x="6568190" y="6356350"/>
            <a:ext cx="2133600" cy="365125"/>
          </a:xfrm>
        </p:spPr>
        <p:txBody>
          <a:bodyPr/>
          <a:lstStyle/>
          <a:p>
            <a:pPr>
              <a:defRPr/>
            </a:pPr>
            <a:r>
              <a:rPr lang="en-US" dirty="0">
                <a:solidFill>
                  <a:schemeClr val="tx1"/>
                </a:solidFill>
              </a:rPr>
              <a:t>!</a:t>
            </a:r>
            <a:fld id="{A966BBF2-DA90-4DEB-8CEB-816DABC85824}" type="slidenum">
              <a:rPr lang="en-US" smtClean="0">
                <a:solidFill>
                  <a:schemeClr val="tx1"/>
                </a:solidFill>
              </a:rPr>
              <a:pPr>
                <a:defRPr/>
              </a:pPr>
              <a:t>43</a:t>
            </a:fld>
            <a:endParaRPr lang="en-US" dirty="0">
              <a:solidFill>
                <a:schemeClr val="tx1"/>
              </a:solidFill>
            </a:endParaRPr>
          </a:p>
        </p:txBody>
      </p:sp>
    </p:spTree>
    <p:extLst>
      <p:ext uri="{BB962C8B-B14F-4D97-AF65-F5344CB8AC3E}">
        <p14:creationId xmlns:p14="http://schemas.microsoft.com/office/powerpoint/2010/main" val="6349838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860550"/>
            <a:ext cx="8229600" cy="4997450"/>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dirty="0"/>
              <a:t>a person in its territory to submit specified computer data in that person’s </a:t>
            </a:r>
            <a:r>
              <a:rPr lang="en-GB" sz="3600" b="1" dirty="0">
                <a:solidFill>
                  <a:srgbClr val="FF0000"/>
                </a:solidFill>
              </a:rPr>
              <a:t>possession or control</a:t>
            </a:r>
            <a:r>
              <a:rPr lang="en-GB" dirty="0"/>
              <a:t>,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dirty="0"/>
              <a:t>a service provider offering its services in the territory of the Party to submit subscriber information relating to such services in that service provider’s possession or control.</a:t>
            </a:r>
          </a:p>
        </p:txBody>
      </p:sp>
      <p:sp>
        <p:nvSpPr>
          <p:cNvPr id="5" name="Rectangle 2"/>
          <p:cNvSpPr>
            <a:spLocks noGrp="1" noChangeArrowheads="1"/>
          </p:cNvSpPr>
          <p:nvPr>
            <p:ph type="title"/>
          </p:nvPr>
        </p:nvSpPr>
        <p:spPr>
          <a:xfrm>
            <a:off x="457200" y="762001"/>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44</a:t>
            </a:fld>
            <a:endParaRPr lang="en-US" dirty="0">
              <a:solidFill>
                <a:schemeClr val="tx1"/>
              </a:solidFill>
            </a:endParaRPr>
          </a:p>
        </p:txBody>
      </p:sp>
    </p:spTree>
    <p:extLst>
      <p:ext uri="{BB962C8B-B14F-4D97-AF65-F5344CB8AC3E}">
        <p14:creationId xmlns:p14="http://schemas.microsoft.com/office/powerpoint/2010/main" val="37078943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87244"/>
            <a:ext cx="7886700" cy="1325563"/>
          </a:xfrm>
        </p:spPr>
        <p:txBody>
          <a:bodyPr/>
          <a:lstStyle/>
          <a:p>
            <a:r>
              <a:rPr lang="en-US" sz="3600" b="1" dirty="0"/>
              <a:t>Possession or control</a:t>
            </a:r>
          </a:p>
        </p:txBody>
      </p:sp>
      <p:sp>
        <p:nvSpPr>
          <p:cNvPr id="3" name="Content Placeholder 2"/>
          <p:cNvSpPr>
            <a:spLocks noGrp="1"/>
          </p:cNvSpPr>
          <p:nvPr>
            <p:ph idx="1"/>
          </p:nvPr>
        </p:nvSpPr>
        <p:spPr>
          <a:xfrm>
            <a:off x="628650" y="2195513"/>
            <a:ext cx="8229600" cy="4525963"/>
          </a:xfrm>
        </p:spPr>
        <p:txBody>
          <a:bodyPr/>
          <a:lstStyle/>
          <a:p>
            <a:pPr algn="just"/>
            <a:r>
              <a:rPr lang="en-US" dirty="0"/>
              <a:t>Physical possession of data concerned; OR</a:t>
            </a:r>
          </a:p>
          <a:p>
            <a:pPr algn="just"/>
            <a:endParaRPr lang="en-US" dirty="0"/>
          </a:p>
          <a:p>
            <a:pPr algn="just"/>
            <a:r>
              <a:rPr lang="en-US" dirty="0"/>
              <a:t>Free control over production of data concerned  (“constructive possession”) whether or not within territory</a:t>
            </a:r>
          </a:p>
          <a:p>
            <a:pPr algn="just"/>
            <a:endParaRPr lang="en-US" dirty="0"/>
          </a:p>
          <a:p>
            <a:pPr algn="just"/>
            <a:r>
              <a:rPr lang="en-US" dirty="0"/>
              <a:t>Does not include technical ability to access remotely stored data not within legitimate control</a:t>
            </a:r>
          </a:p>
          <a:p>
            <a:pPr algn="just"/>
            <a:endParaRPr lang="en-US"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45</a:t>
            </a:fld>
            <a:endParaRPr lang="en-US" dirty="0">
              <a:solidFill>
                <a:schemeClr val="tx1"/>
              </a:solidFill>
            </a:endParaRPr>
          </a:p>
        </p:txBody>
      </p:sp>
    </p:spTree>
    <p:extLst>
      <p:ext uri="{BB962C8B-B14F-4D97-AF65-F5344CB8AC3E}">
        <p14:creationId xmlns:p14="http://schemas.microsoft.com/office/powerpoint/2010/main" val="34459530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945119"/>
            <a:ext cx="8229600" cy="4638243"/>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a:t>
            </a:r>
            <a:r>
              <a:rPr lang="en-GB" sz="3200" b="1" dirty="0">
                <a:solidFill>
                  <a:srgbClr val="FF0000"/>
                </a:solidFill>
              </a:rPr>
              <a:t>stored in a computer system or a computer-data storage medium</a:t>
            </a:r>
            <a:r>
              <a:rPr lang="en-GB" sz="2400" dirty="0"/>
              <a:t>;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submit subscriber information relating to such services in that service provider’s possession or control.</a:t>
            </a:r>
          </a:p>
        </p:txBody>
      </p:sp>
      <p:sp>
        <p:nvSpPr>
          <p:cNvPr id="5" name="Rectangle 2"/>
          <p:cNvSpPr>
            <a:spLocks noGrp="1" noChangeArrowheads="1"/>
          </p:cNvSpPr>
          <p:nvPr>
            <p:ph type="title"/>
          </p:nvPr>
        </p:nvSpPr>
        <p:spPr>
          <a:xfrm>
            <a:off x="457200" y="763011"/>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46</a:t>
            </a:fld>
            <a:endParaRPr lang="en-US" dirty="0">
              <a:solidFill>
                <a:schemeClr val="tx1"/>
              </a:solidFill>
            </a:endParaRPr>
          </a:p>
        </p:txBody>
      </p:sp>
    </p:spTree>
    <p:extLst>
      <p:ext uri="{BB962C8B-B14F-4D97-AF65-F5344CB8AC3E}">
        <p14:creationId xmlns:p14="http://schemas.microsoft.com/office/powerpoint/2010/main" val="2477125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51164"/>
            <a:ext cx="7886700" cy="1325563"/>
          </a:xfrm>
        </p:spPr>
        <p:txBody>
          <a:bodyPr/>
          <a:lstStyle/>
          <a:p>
            <a:r>
              <a:rPr lang="en-US" sz="3600" b="1" dirty="0"/>
              <a:t>Stored in computer system</a:t>
            </a:r>
          </a:p>
        </p:txBody>
      </p:sp>
      <p:sp>
        <p:nvSpPr>
          <p:cNvPr id="3" name="Content Placeholder 2"/>
          <p:cNvSpPr>
            <a:spLocks noGrp="1"/>
          </p:cNvSpPr>
          <p:nvPr>
            <p:ph idx="1"/>
          </p:nvPr>
        </p:nvSpPr>
        <p:spPr>
          <a:xfrm>
            <a:off x="628650" y="2086120"/>
            <a:ext cx="8229600" cy="4525963"/>
          </a:xfrm>
        </p:spPr>
        <p:txBody>
          <a:bodyPr/>
          <a:lstStyle/>
          <a:p>
            <a:pPr algn="just"/>
            <a:r>
              <a:rPr lang="en-US" dirty="0"/>
              <a:t>Production only of stored (existing) data, either in:</a:t>
            </a:r>
          </a:p>
          <a:p>
            <a:pPr lvl="1" algn="just"/>
            <a:r>
              <a:rPr lang="en-US" dirty="0"/>
              <a:t>Computer system</a:t>
            </a:r>
          </a:p>
          <a:p>
            <a:pPr lvl="1" algn="just"/>
            <a:r>
              <a:rPr lang="en-US" dirty="0"/>
              <a:t>Computer-data storage medium</a:t>
            </a:r>
          </a:p>
          <a:p>
            <a:pPr lvl="1" algn="just"/>
            <a:endParaRPr lang="en-US" dirty="0"/>
          </a:p>
          <a:p>
            <a:pPr algn="just"/>
            <a:r>
              <a:rPr lang="en-US" dirty="0"/>
              <a:t>Does not impose obligation to retain data</a:t>
            </a:r>
          </a:p>
          <a:p>
            <a:pPr algn="just"/>
            <a:endParaRPr lang="en-US" dirty="0"/>
          </a:p>
          <a:p>
            <a:pPr algn="just"/>
            <a:r>
              <a:rPr lang="en-US" dirty="0"/>
              <a:t>However retention necessary for power to be effective</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47</a:t>
            </a:fld>
            <a:endParaRPr lang="en-US" dirty="0">
              <a:solidFill>
                <a:schemeClr val="tx1"/>
              </a:solidFill>
            </a:endParaRPr>
          </a:p>
        </p:txBody>
      </p:sp>
    </p:spTree>
    <p:extLst>
      <p:ext uri="{BB962C8B-B14F-4D97-AF65-F5344CB8AC3E}">
        <p14:creationId xmlns:p14="http://schemas.microsoft.com/office/powerpoint/2010/main" val="2303332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724026"/>
            <a:ext cx="8229600" cy="4997450"/>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a:t>
            </a:r>
            <a:r>
              <a:rPr lang="en-GB" sz="3200" b="1" dirty="0">
                <a:solidFill>
                  <a:srgbClr val="FF0000"/>
                </a:solidFill>
              </a:rPr>
              <a:t>service provider</a:t>
            </a:r>
            <a:r>
              <a:rPr lang="en-GB" sz="3200" dirty="0"/>
              <a:t> </a:t>
            </a:r>
            <a:r>
              <a:rPr lang="en-GB" sz="2400" dirty="0"/>
              <a:t>offering its services in the territory of the Party to submit subscriber information relating to such services in that service provider’s possession or control.</a:t>
            </a:r>
          </a:p>
        </p:txBody>
      </p:sp>
      <p:sp>
        <p:nvSpPr>
          <p:cNvPr id="6" name="Rectangle 2"/>
          <p:cNvSpPr>
            <a:spLocks noGrp="1" noChangeArrowheads="1"/>
          </p:cNvSpPr>
          <p:nvPr>
            <p:ph type="title"/>
          </p:nvPr>
        </p:nvSpPr>
        <p:spPr>
          <a:xfrm>
            <a:off x="457200" y="669493"/>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48</a:t>
            </a:fld>
            <a:endParaRPr lang="en-US" dirty="0">
              <a:solidFill>
                <a:schemeClr val="tx1"/>
              </a:solidFill>
            </a:endParaRPr>
          </a:p>
        </p:txBody>
      </p:sp>
    </p:spTree>
    <p:extLst>
      <p:ext uri="{BB962C8B-B14F-4D97-AF65-F5344CB8AC3E}">
        <p14:creationId xmlns:p14="http://schemas.microsoft.com/office/powerpoint/2010/main" val="12207485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48710"/>
            <a:ext cx="7886700" cy="1325563"/>
          </a:xfrm>
        </p:spPr>
        <p:txBody>
          <a:bodyPr/>
          <a:lstStyle/>
          <a:p>
            <a:r>
              <a:rPr lang="en-US" sz="3600" b="1" dirty="0"/>
              <a:t>Service Provider</a:t>
            </a:r>
          </a:p>
        </p:txBody>
      </p:sp>
      <p:sp>
        <p:nvSpPr>
          <p:cNvPr id="3" name="Content Placeholder 2"/>
          <p:cNvSpPr>
            <a:spLocks noGrp="1"/>
          </p:cNvSpPr>
          <p:nvPr>
            <p:ph idx="1"/>
          </p:nvPr>
        </p:nvSpPr>
        <p:spPr>
          <a:xfrm>
            <a:off x="628650" y="1902331"/>
            <a:ext cx="8229600" cy="4525963"/>
          </a:xfrm>
        </p:spPr>
        <p:txBody>
          <a:bodyPr/>
          <a:lstStyle/>
          <a:p>
            <a:pPr algn="just">
              <a:spcBef>
                <a:spcPts val="600"/>
              </a:spcBef>
              <a:spcAft>
                <a:spcPts val="1200"/>
              </a:spcAft>
            </a:pPr>
            <a:r>
              <a:rPr lang="en-US" sz="2800" dirty="0"/>
              <a:t>Includes any private or public entity that:</a:t>
            </a:r>
          </a:p>
          <a:p>
            <a:pPr lvl="1" algn="just">
              <a:spcBef>
                <a:spcPts val="600"/>
              </a:spcBef>
              <a:spcAft>
                <a:spcPts val="1200"/>
              </a:spcAft>
            </a:pPr>
            <a:r>
              <a:rPr lang="en-US" sz="2400" dirty="0"/>
              <a:t>Provides ability to communicate by means of computer system; OR</a:t>
            </a:r>
          </a:p>
          <a:p>
            <a:pPr lvl="1" algn="just">
              <a:spcBef>
                <a:spcPts val="600"/>
              </a:spcBef>
              <a:spcAft>
                <a:spcPts val="1200"/>
              </a:spcAft>
            </a:pPr>
            <a:r>
              <a:rPr lang="en-US" sz="2400" dirty="0"/>
              <a:t>Possesses or stores computer data on behalf of such entities </a:t>
            </a:r>
          </a:p>
          <a:p>
            <a:pPr algn="just">
              <a:spcBef>
                <a:spcPts val="600"/>
              </a:spcBef>
              <a:spcAft>
                <a:spcPts val="1200"/>
              </a:spcAft>
            </a:pPr>
            <a:r>
              <a:rPr lang="en-US" sz="2800" dirty="0"/>
              <a:t>May offer services:</a:t>
            </a:r>
          </a:p>
          <a:p>
            <a:pPr lvl="1" algn="just">
              <a:spcBef>
                <a:spcPts val="600"/>
              </a:spcBef>
              <a:spcAft>
                <a:spcPts val="1200"/>
              </a:spcAft>
            </a:pPr>
            <a:r>
              <a:rPr lang="en-US" sz="2400" dirty="0"/>
              <a:t>To closed group or to public </a:t>
            </a:r>
          </a:p>
          <a:p>
            <a:pPr lvl="1" algn="just">
              <a:spcBef>
                <a:spcPts val="600"/>
              </a:spcBef>
              <a:spcAft>
                <a:spcPts val="1200"/>
              </a:spcAft>
            </a:pPr>
            <a:r>
              <a:rPr lang="en-US" sz="2400" dirty="0"/>
              <a:t>Free of charge or for fee</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49</a:t>
            </a:fld>
            <a:endParaRPr lang="en-US" dirty="0">
              <a:solidFill>
                <a:schemeClr val="tx1"/>
              </a:solidFill>
            </a:endParaRPr>
          </a:p>
        </p:txBody>
      </p:sp>
    </p:spTree>
    <p:extLst>
      <p:ext uri="{BB962C8B-B14F-4D97-AF65-F5344CB8AC3E}">
        <p14:creationId xmlns:p14="http://schemas.microsoft.com/office/powerpoint/2010/main" val="268836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42C8923D-1BD5-4772-8337-641CA3588134}"/>
              </a:ext>
            </a:extLst>
          </p:cNvPr>
          <p:cNvSpPr>
            <a:spLocks noGrp="1"/>
          </p:cNvSpPr>
          <p:nvPr>
            <p:ph type="title"/>
          </p:nvPr>
        </p:nvSpPr>
        <p:spPr>
          <a:xfrm>
            <a:off x="457200" y="511166"/>
            <a:ext cx="8229600" cy="1143000"/>
          </a:xfrm>
        </p:spPr>
        <p:txBody>
          <a:bodyPr/>
          <a:lstStyle/>
          <a:p>
            <a:pPr eaLnBrk="1" hangingPunct="1"/>
            <a:r>
              <a:rPr lang="en-GB" altLang="sr-Latn-RS" b="1" dirty="0"/>
              <a:t>Budapest Convention: Scope</a:t>
            </a:r>
          </a:p>
        </p:txBody>
      </p:sp>
      <p:sp>
        <p:nvSpPr>
          <p:cNvPr id="69635" name="Čuvar mesta za broj slajda 1">
            <a:extLst>
              <a:ext uri="{FF2B5EF4-FFF2-40B4-BE49-F238E27FC236}">
                <a16:creationId xmlns:a16="http://schemas.microsoft.com/office/drawing/2014/main" id="{A5DF023B-EF3F-472B-91A0-95A47B6AD3E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US" altLang="en-US" sz="1200" dirty="0">
                <a:solidFill>
                  <a:srgbClr val="898989"/>
                </a:solidFill>
              </a:rPr>
              <a:t>!</a:t>
            </a:r>
            <a:fld id="{C6AF8DFB-FD32-410E-A9A1-FB30141F2CA1}" type="slidenum">
              <a:rPr lang="en-US" altLang="en-US" sz="1200" smtClean="0">
                <a:solidFill>
                  <a:srgbClr val="898989"/>
                </a:solidFill>
              </a:rPr>
              <a:pPr>
                <a:spcBef>
                  <a:spcPct val="0"/>
                </a:spcBef>
                <a:buFontTx/>
                <a:buNone/>
              </a:pPr>
              <a:t>5</a:t>
            </a:fld>
            <a:endParaRPr lang="en-US" altLang="en-US" sz="1200" dirty="0">
              <a:solidFill>
                <a:srgbClr val="898989"/>
              </a:solidFill>
            </a:endParaRPr>
          </a:p>
        </p:txBody>
      </p:sp>
      <p:sp>
        <p:nvSpPr>
          <p:cNvPr id="14" name="Textfeld 12">
            <a:extLst>
              <a:ext uri="{FF2B5EF4-FFF2-40B4-BE49-F238E27FC236}">
                <a16:creationId xmlns:a16="http://schemas.microsoft.com/office/drawing/2014/main" id="{7C0AC4AE-EE52-4CD4-A311-E12EBDFA09D8}"/>
              </a:ext>
            </a:extLst>
          </p:cNvPr>
          <p:cNvSpPr txBox="1"/>
          <p:nvPr/>
        </p:nvSpPr>
        <p:spPr>
          <a:xfrm>
            <a:off x="130969" y="1504157"/>
            <a:ext cx="2784475" cy="4892675"/>
          </a:xfrm>
          <a:prstGeom prst="rect">
            <a:avLst/>
          </a:prstGeom>
          <a:solidFill>
            <a:schemeClr val="bg1"/>
          </a:solidFill>
          <a:ln>
            <a:solidFill>
              <a:schemeClr val="bg1">
                <a:lumMod val="50000"/>
              </a:schemeClr>
            </a:solidFill>
          </a:ln>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Calibri"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Calibri"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Calibri"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Calibri" charset="0"/>
                <a:ea typeface="MS PGothic" charset="0"/>
                <a:cs typeface="MS PGothic" charset="0"/>
              </a:defRPr>
            </a:lvl5pPr>
            <a:lvl6pPr marL="2286000" algn="l" defTabSz="457200" rtl="0" eaLnBrk="1" latinLnBrk="0" hangingPunct="1">
              <a:defRPr kern="1200">
                <a:solidFill>
                  <a:schemeClr val="tx1"/>
                </a:solidFill>
                <a:latin typeface="Calibri" charset="0"/>
                <a:ea typeface="MS PGothic" charset="0"/>
                <a:cs typeface="MS PGothic" charset="0"/>
              </a:defRPr>
            </a:lvl6pPr>
            <a:lvl7pPr marL="2743200" algn="l" defTabSz="457200" rtl="0" eaLnBrk="1" latinLnBrk="0" hangingPunct="1">
              <a:defRPr kern="1200">
                <a:solidFill>
                  <a:schemeClr val="tx1"/>
                </a:solidFill>
                <a:latin typeface="Calibri" charset="0"/>
                <a:ea typeface="MS PGothic" charset="0"/>
                <a:cs typeface="MS PGothic" charset="0"/>
              </a:defRPr>
            </a:lvl7pPr>
            <a:lvl8pPr marL="3200400" algn="l" defTabSz="457200" rtl="0" eaLnBrk="1" latinLnBrk="0" hangingPunct="1">
              <a:defRPr kern="1200">
                <a:solidFill>
                  <a:schemeClr val="tx1"/>
                </a:solidFill>
                <a:latin typeface="Calibri" charset="0"/>
                <a:ea typeface="MS PGothic" charset="0"/>
                <a:cs typeface="MS PGothic" charset="0"/>
              </a:defRPr>
            </a:lvl8pPr>
            <a:lvl9pPr marL="3657600" algn="l" defTabSz="457200" rtl="0" eaLnBrk="1" latinLnBrk="0" hangingPunct="1">
              <a:defRPr kern="1200">
                <a:solidFill>
                  <a:schemeClr val="tx1"/>
                </a:solidFill>
                <a:latin typeface="Calibri" charset="0"/>
                <a:ea typeface="MS PGothic" charset="0"/>
                <a:cs typeface="MS PGothic" charset="0"/>
              </a:defRPr>
            </a:lvl9pPr>
          </a:lstStyle>
          <a:p>
            <a:pPr fontAlgn="auto">
              <a:spcBef>
                <a:spcPts val="0"/>
              </a:spcBef>
              <a:spcAft>
                <a:spcPts val="0"/>
              </a:spcAft>
              <a:defRPr/>
            </a:pPr>
            <a:r>
              <a:rPr lang="en-GB" sz="2400" b="1" dirty="0">
                <a:latin typeface="Calibri" panose="020F0502020204030204" pitchFamily="34" charset="0"/>
                <a:cs typeface="Verdana"/>
              </a:rPr>
              <a:t>Criminalising conduct</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Illegal access</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Illegal interception</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Data interference</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System interference</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Misuse of devices</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Fraud and forgery</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Child pornography</a:t>
            </a:r>
          </a:p>
          <a:p>
            <a:pPr marL="342900" indent="-342900" fontAlgn="auto">
              <a:spcBef>
                <a:spcPts val="0"/>
              </a:spcBef>
              <a:spcAft>
                <a:spcPts val="0"/>
              </a:spcAft>
              <a:buFont typeface="Wingdings" pitchFamily="2" charset="2"/>
              <a:buChar char="§"/>
              <a:defRPr/>
            </a:pPr>
            <a:r>
              <a:rPr lang="en-GB" sz="2400" dirty="0">
                <a:latin typeface="Calibri" panose="020F0502020204030204" pitchFamily="34" charset="0"/>
                <a:cs typeface="Verdana"/>
              </a:rPr>
              <a:t>IPR-offence</a:t>
            </a:r>
            <a:r>
              <a:rPr lang="de-DE" sz="2400" dirty="0">
                <a:latin typeface="Calibri" panose="020F0502020204030204" pitchFamily="34" charset="0"/>
                <a:cs typeface="Verdana"/>
              </a:rPr>
              <a:t>s</a:t>
            </a:r>
          </a:p>
        </p:txBody>
      </p:sp>
      <p:sp>
        <p:nvSpPr>
          <p:cNvPr id="15" name="Textfeld 4">
            <a:extLst>
              <a:ext uri="{FF2B5EF4-FFF2-40B4-BE49-F238E27FC236}">
                <a16:creationId xmlns:a16="http://schemas.microsoft.com/office/drawing/2014/main" id="{F4FFD8FE-3553-47CA-B056-BAEEF214A9C7}"/>
              </a:ext>
            </a:extLst>
          </p:cNvPr>
          <p:cNvSpPr txBox="1"/>
          <p:nvPr/>
        </p:nvSpPr>
        <p:spPr>
          <a:xfrm>
            <a:off x="6334125" y="1504157"/>
            <a:ext cx="2571750" cy="5170646"/>
          </a:xfrm>
          <a:prstGeom prst="rect">
            <a:avLst/>
          </a:prstGeom>
          <a:noFill/>
          <a:ln>
            <a:solidFill>
              <a:schemeClr val="bg1">
                <a:lumMod val="50000"/>
              </a:schemeClr>
            </a:solidFill>
          </a:ln>
        </p:spPr>
        <p:txBody>
          <a:bodyPr>
            <a:spAutoFit/>
          </a:bodyPr>
          <a:lstStyle>
            <a:defPPr>
              <a:defRPr lang="en-US"/>
            </a:defPPr>
            <a:lvl1pPr algn="l" rtl="0" eaLnBrk="0" fontAlgn="base" hangingPunct="0">
              <a:spcBef>
                <a:spcPct val="0"/>
              </a:spcBef>
              <a:spcAft>
                <a:spcPct val="0"/>
              </a:spcAft>
              <a:defRPr kern="1200">
                <a:solidFill>
                  <a:schemeClr val="tx1"/>
                </a:solidFill>
                <a:latin typeface="Calibri"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Calibri"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Calibri"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Calibri"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Calibri" charset="0"/>
                <a:ea typeface="MS PGothic" charset="0"/>
                <a:cs typeface="MS PGothic" charset="0"/>
              </a:defRPr>
            </a:lvl5pPr>
            <a:lvl6pPr marL="2286000" algn="l" defTabSz="457200" rtl="0" eaLnBrk="1" latinLnBrk="0" hangingPunct="1">
              <a:defRPr kern="1200">
                <a:solidFill>
                  <a:schemeClr val="tx1"/>
                </a:solidFill>
                <a:latin typeface="Calibri" charset="0"/>
                <a:ea typeface="MS PGothic" charset="0"/>
                <a:cs typeface="MS PGothic" charset="0"/>
              </a:defRPr>
            </a:lvl6pPr>
            <a:lvl7pPr marL="2743200" algn="l" defTabSz="457200" rtl="0" eaLnBrk="1" latinLnBrk="0" hangingPunct="1">
              <a:defRPr kern="1200">
                <a:solidFill>
                  <a:schemeClr val="tx1"/>
                </a:solidFill>
                <a:latin typeface="Calibri" charset="0"/>
                <a:ea typeface="MS PGothic" charset="0"/>
                <a:cs typeface="MS PGothic" charset="0"/>
              </a:defRPr>
            </a:lvl7pPr>
            <a:lvl8pPr marL="3200400" algn="l" defTabSz="457200" rtl="0" eaLnBrk="1" latinLnBrk="0" hangingPunct="1">
              <a:defRPr kern="1200">
                <a:solidFill>
                  <a:schemeClr val="tx1"/>
                </a:solidFill>
                <a:latin typeface="Calibri" charset="0"/>
                <a:ea typeface="MS PGothic" charset="0"/>
                <a:cs typeface="MS PGothic" charset="0"/>
              </a:defRPr>
            </a:lvl8pPr>
            <a:lvl9pPr marL="3657600" algn="l" defTabSz="457200" rtl="0" eaLnBrk="1" latinLnBrk="0" hangingPunct="1">
              <a:defRPr kern="1200">
                <a:solidFill>
                  <a:schemeClr val="tx1"/>
                </a:solidFill>
                <a:latin typeface="Calibri" charset="0"/>
                <a:ea typeface="MS PGothic" charset="0"/>
                <a:cs typeface="MS PGothic" charset="0"/>
              </a:defRPr>
            </a:lvl9pPr>
          </a:lstStyle>
          <a:p>
            <a:pPr fontAlgn="auto">
              <a:spcBef>
                <a:spcPts val="0"/>
              </a:spcBef>
              <a:spcAft>
                <a:spcPts val="0"/>
              </a:spcAft>
              <a:defRPr/>
            </a:pPr>
            <a:r>
              <a:rPr lang="en-GB" sz="2200" b="1" dirty="0">
                <a:latin typeface="Calibri" panose="020F0502020204030204" pitchFamily="34" charset="0"/>
                <a:cs typeface="Verdana"/>
              </a:rPr>
              <a:t>International cooperation</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Extradition</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MLA</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Spontaneous information</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Expedited preservation</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MLA for accessing computer data</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MLA for interception</a:t>
            </a:r>
          </a:p>
          <a:p>
            <a:pPr marL="361950" indent="-361950" fontAlgn="auto">
              <a:spcBef>
                <a:spcPts val="0"/>
              </a:spcBef>
              <a:spcAft>
                <a:spcPts val="0"/>
              </a:spcAft>
              <a:buFont typeface="Wingdings" pitchFamily="2" charset="2"/>
              <a:buChar char="§"/>
              <a:defRPr/>
            </a:pPr>
            <a:r>
              <a:rPr lang="en-GB" sz="2200" dirty="0">
                <a:latin typeface="Calibri" panose="020F0502020204030204" pitchFamily="34" charset="0"/>
                <a:cs typeface="Verdana"/>
              </a:rPr>
              <a:t>24/7 points of contact</a:t>
            </a:r>
          </a:p>
        </p:txBody>
      </p:sp>
      <p:sp>
        <p:nvSpPr>
          <p:cNvPr id="69638" name="Textfeld 16">
            <a:extLst>
              <a:ext uri="{FF2B5EF4-FFF2-40B4-BE49-F238E27FC236}">
                <a16:creationId xmlns:a16="http://schemas.microsoft.com/office/drawing/2014/main" id="{93CF7577-2611-4686-A30B-3ED25A3DA731}"/>
              </a:ext>
            </a:extLst>
          </p:cNvPr>
          <p:cNvSpPr txBox="1">
            <a:spLocks noChangeArrowheads="1"/>
          </p:cNvSpPr>
          <p:nvPr/>
        </p:nvSpPr>
        <p:spPr bwMode="auto">
          <a:xfrm>
            <a:off x="2891932" y="1338757"/>
            <a:ext cx="6413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de-DE" altLang="en-US" sz="4800" b="1" dirty="0">
                <a:cs typeface="Arial" panose="020B0604020202020204" pitchFamily="34" charset="0"/>
              </a:rPr>
              <a:t>+</a:t>
            </a:r>
          </a:p>
        </p:txBody>
      </p:sp>
      <p:sp>
        <p:nvSpPr>
          <p:cNvPr id="69639" name="Textfeld 17">
            <a:extLst>
              <a:ext uri="{FF2B5EF4-FFF2-40B4-BE49-F238E27FC236}">
                <a16:creationId xmlns:a16="http://schemas.microsoft.com/office/drawing/2014/main" id="{A6D44AAC-93D7-4F12-9F57-2661A6122E4E}"/>
              </a:ext>
            </a:extLst>
          </p:cNvPr>
          <p:cNvSpPr txBox="1">
            <a:spLocks noChangeArrowheads="1"/>
          </p:cNvSpPr>
          <p:nvPr/>
        </p:nvSpPr>
        <p:spPr bwMode="auto">
          <a:xfrm>
            <a:off x="5848448" y="1386549"/>
            <a:ext cx="6445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de-DE" altLang="en-US" sz="4800" b="1" dirty="0">
                <a:cs typeface="Arial" panose="020B0604020202020204" pitchFamily="34" charset="0"/>
              </a:rPr>
              <a:t>+</a:t>
            </a:r>
          </a:p>
        </p:txBody>
      </p:sp>
      <p:sp>
        <p:nvSpPr>
          <p:cNvPr id="18" name="Textfeld 18">
            <a:extLst>
              <a:ext uri="{FF2B5EF4-FFF2-40B4-BE49-F238E27FC236}">
                <a16:creationId xmlns:a16="http://schemas.microsoft.com/office/drawing/2014/main" id="{E4C6CA08-6306-4552-B8B0-5D50CDC2E9C3}"/>
              </a:ext>
            </a:extLst>
          </p:cNvPr>
          <p:cNvSpPr txBox="1"/>
          <p:nvPr/>
        </p:nvSpPr>
        <p:spPr>
          <a:xfrm>
            <a:off x="3389287" y="5987018"/>
            <a:ext cx="2438449" cy="523220"/>
          </a:xfrm>
          <a:prstGeom prst="rect">
            <a:avLst/>
          </a:prstGeom>
          <a:noFill/>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Calibri"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Calibri"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Calibri"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Calibri" charset="0"/>
                <a:ea typeface="MS PGothic" charset="0"/>
                <a:cs typeface="MS PGothic" charset="0"/>
              </a:defRPr>
            </a:lvl5pPr>
            <a:lvl6pPr marL="2286000" algn="l" defTabSz="457200" rtl="0" eaLnBrk="1" latinLnBrk="0" hangingPunct="1">
              <a:defRPr kern="1200">
                <a:solidFill>
                  <a:schemeClr val="tx1"/>
                </a:solidFill>
                <a:latin typeface="Calibri" charset="0"/>
                <a:ea typeface="MS PGothic" charset="0"/>
                <a:cs typeface="MS PGothic" charset="0"/>
              </a:defRPr>
            </a:lvl6pPr>
            <a:lvl7pPr marL="2743200" algn="l" defTabSz="457200" rtl="0" eaLnBrk="1" latinLnBrk="0" hangingPunct="1">
              <a:defRPr kern="1200">
                <a:solidFill>
                  <a:schemeClr val="tx1"/>
                </a:solidFill>
                <a:latin typeface="Calibri" charset="0"/>
                <a:ea typeface="MS PGothic" charset="0"/>
                <a:cs typeface="MS PGothic" charset="0"/>
              </a:defRPr>
            </a:lvl7pPr>
            <a:lvl8pPr marL="3200400" algn="l" defTabSz="457200" rtl="0" eaLnBrk="1" latinLnBrk="0" hangingPunct="1">
              <a:defRPr kern="1200">
                <a:solidFill>
                  <a:schemeClr val="tx1"/>
                </a:solidFill>
                <a:latin typeface="Calibri" charset="0"/>
                <a:ea typeface="MS PGothic" charset="0"/>
                <a:cs typeface="MS PGothic" charset="0"/>
              </a:defRPr>
            </a:lvl8pPr>
            <a:lvl9pPr marL="3657600" algn="l" defTabSz="457200" rtl="0" eaLnBrk="1" latinLnBrk="0" hangingPunct="1">
              <a:defRPr kern="1200">
                <a:solidFill>
                  <a:schemeClr val="tx1"/>
                </a:solidFill>
                <a:latin typeface="Calibri" charset="0"/>
                <a:ea typeface="MS PGothic" charset="0"/>
                <a:cs typeface="MS PGothic" charset="0"/>
              </a:defRPr>
            </a:lvl9pPr>
          </a:lstStyle>
          <a:p>
            <a:pPr fontAlgn="auto">
              <a:spcBef>
                <a:spcPts val="0"/>
              </a:spcBef>
              <a:spcAft>
                <a:spcPts val="0"/>
              </a:spcAft>
              <a:defRPr/>
            </a:pPr>
            <a:r>
              <a:rPr lang="en-GB" sz="2800" b="1" dirty="0">
                <a:solidFill>
                  <a:schemeClr val="tx1">
                    <a:lumMod val="65000"/>
                    <a:lumOff val="35000"/>
                  </a:schemeClr>
                </a:solidFill>
                <a:latin typeface="Calibri" panose="020F0502020204030204" pitchFamily="34" charset="0"/>
                <a:cs typeface="Verdana"/>
              </a:rPr>
              <a:t>Harmonisation </a:t>
            </a:r>
          </a:p>
        </p:txBody>
      </p:sp>
      <p:cxnSp>
        <p:nvCxnSpPr>
          <p:cNvPr id="19" name="Form 20">
            <a:extLst>
              <a:ext uri="{FF2B5EF4-FFF2-40B4-BE49-F238E27FC236}">
                <a16:creationId xmlns:a16="http://schemas.microsoft.com/office/drawing/2014/main" id="{86D5D90B-1EEF-4446-9E26-0B52E435D799}"/>
              </a:ext>
            </a:extLst>
          </p:cNvPr>
          <p:cNvCxnSpPr>
            <a:cxnSpLocks/>
          </p:cNvCxnSpPr>
          <p:nvPr/>
        </p:nvCxnSpPr>
        <p:spPr>
          <a:xfrm>
            <a:off x="2887416" y="5861027"/>
            <a:ext cx="3442193" cy="12700"/>
          </a:xfrm>
          <a:prstGeom prst="bentConnector3">
            <a:avLst>
              <a:gd name="adj1" fmla="val 50000"/>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0" name="Gerade Verbindung 27">
            <a:extLst>
              <a:ext uri="{FF2B5EF4-FFF2-40B4-BE49-F238E27FC236}">
                <a16:creationId xmlns:a16="http://schemas.microsoft.com/office/drawing/2014/main" id="{A7631F5A-8F55-4937-BBAF-B2B171B9D636}"/>
              </a:ext>
            </a:extLst>
          </p:cNvPr>
          <p:cNvCxnSpPr>
            <a:cxnSpLocks/>
            <a:stCxn id="21" idx="2"/>
          </p:cNvCxnSpPr>
          <p:nvPr/>
        </p:nvCxnSpPr>
        <p:spPr>
          <a:xfrm flipH="1">
            <a:off x="4608515" y="5017656"/>
            <a:ext cx="68990" cy="856071"/>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feld 3">
            <a:extLst>
              <a:ext uri="{FF2B5EF4-FFF2-40B4-BE49-F238E27FC236}">
                <a16:creationId xmlns:a16="http://schemas.microsoft.com/office/drawing/2014/main" id="{1A501C07-DD13-46AF-95AA-C75DAF47CA61}"/>
              </a:ext>
            </a:extLst>
          </p:cNvPr>
          <p:cNvSpPr txBox="1"/>
          <p:nvPr/>
        </p:nvSpPr>
        <p:spPr>
          <a:xfrm>
            <a:off x="3463067" y="1601356"/>
            <a:ext cx="2428875" cy="3416300"/>
          </a:xfrm>
          <a:prstGeom prst="rect">
            <a:avLst/>
          </a:prstGeom>
          <a:solidFill>
            <a:srgbClr val="FFFFFF"/>
          </a:solidFill>
          <a:ln>
            <a:solidFill>
              <a:schemeClr val="bg1">
                <a:lumMod val="50000"/>
              </a:schemeClr>
            </a:solidFill>
          </a:ln>
        </p:spPr>
        <p:txBody>
          <a:bodyPr>
            <a:spAutoFit/>
          </a:bodyPr>
          <a:lstStyle>
            <a:defPPr>
              <a:defRPr lang="en-US"/>
            </a:defPPr>
            <a:lvl1pPr algn="l" rtl="0" eaLnBrk="0" fontAlgn="base" hangingPunct="0">
              <a:spcBef>
                <a:spcPct val="0"/>
              </a:spcBef>
              <a:spcAft>
                <a:spcPct val="0"/>
              </a:spcAft>
              <a:defRPr kern="1200">
                <a:solidFill>
                  <a:schemeClr val="tx1"/>
                </a:solidFill>
                <a:latin typeface="Calibri" charset="0"/>
                <a:ea typeface="MS PGothic" charset="0"/>
                <a:cs typeface="MS PGothic" charset="0"/>
              </a:defRPr>
            </a:lvl1pPr>
            <a:lvl2pPr marL="457200" algn="l" rtl="0" eaLnBrk="0" fontAlgn="base" hangingPunct="0">
              <a:spcBef>
                <a:spcPct val="0"/>
              </a:spcBef>
              <a:spcAft>
                <a:spcPct val="0"/>
              </a:spcAft>
              <a:defRPr kern="1200">
                <a:solidFill>
                  <a:schemeClr val="tx1"/>
                </a:solidFill>
                <a:latin typeface="Calibri" charset="0"/>
                <a:ea typeface="MS PGothic" charset="0"/>
                <a:cs typeface="MS PGothic" charset="0"/>
              </a:defRPr>
            </a:lvl2pPr>
            <a:lvl3pPr marL="914400" algn="l" rtl="0" eaLnBrk="0" fontAlgn="base" hangingPunct="0">
              <a:spcBef>
                <a:spcPct val="0"/>
              </a:spcBef>
              <a:spcAft>
                <a:spcPct val="0"/>
              </a:spcAft>
              <a:defRPr kern="1200">
                <a:solidFill>
                  <a:schemeClr val="tx1"/>
                </a:solidFill>
                <a:latin typeface="Calibri" charset="0"/>
                <a:ea typeface="MS PGothic" charset="0"/>
                <a:cs typeface="MS PGothic" charset="0"/>
              </a:defRPr>
            </a:lvl3pPr>
            <a:lvl4pPr marL="1371600" algn="l" rtl="0" eaLnBrk="0" fontAlgn="base" hangingPunct="0">
              <a:spcBef>
                <a:spcPct val="0"/>
              </a:spcBef>
              <a:spcAft>
                <a:spcPct val="0"/>
              </a:spcAft>
              <a:defRPr kern="1200">
                <a:solidFill>
                  <a:schemeClr val="tx1"/>
                </a:solidFill>
                <a:latin typeface="Calibri" charset="0"/>
                <a:ea typeface="MS PGothic" charset="0"/>
                <a:cs typeface="MS PGothic" charset="0"/>
              </a:defRPr>
            </a:lvl4pPr>
            <a:lvl5pPr marL="1828800" algn="l" rtl="0" eaLnBrk="0" fontAlgn="base" hangingPunct="0">
              <a:spcBef>
                <a:spcPct val="0"/>
              </a:spcBef>
              <a:spcAft>
                <a:spcPct val="0"/>
              </a:spcAft>
              <a:defRPr kern="1200">
                <a:solidFill>
                  <a:schemeClr val="tx1"/>
                </a:solidFill>
                <a:latin typeface="Calibri" charset="0"/>
                <a:ea typeface="MS PGothic" charset="0"/>
                <a:cs typeface="MS PGothic" charset="0"/>
              </a:defRPr>
            </a:lvl5pPr>
            <a:lvl6pPr marL="2286000" algn="l" defTabSz="457200" rtl="0" eaLnBrk="1" latinLnBrk="0" hangingPunct="1">
              <a:defRPr kern="1200">
                <a:solidFill>
                  <a:schemeClr val="tx1"/>
                </a:solidFill>
                <a:latin typeface="Calibri" charset="0"/>
                <a:ea typeface="MS PGothic" charset="0"/>
                <a:cs typeface="MS PGothic" charset="0"/>
              </a:defRPr>
            </a:lvl6pPr>
            <a:lvl7pPr marL="2743200" algn="l" defTabSz="457200" rtl="0" eaLnBrk="1" latinLnBrk="0" hangingPunct="1">
              <a:defRPr kern="1200">
                <a:solidFill>
                  <a:schemeClr val="tx1"/>
                </a:solidFill>
                <a:latin typeface="Calibri" charset="0"/>
                <a:ea typeface="MS PGothic" charset="0"/>
                <a:cs typeface="MS PGothic" charset="0"/>
              </a:defRPr>
            </a:lvl7pPr>
            <a:lvl8pPr marL="3200400" algn="l" defTabSz="457200" rtl="0" eaLnBrk="1" latinLnBrk="0" hangingPunct="1">
              <a:defRPr kern="1200">
                <a:solidFill>
                  <a:schemeClr val="tx1"/>
                </a:solidFill>
                <a:latin typeface="Calibri" charset="0"/>
                <a:ea typeface="MS PGothic" charset="0"/>
                <a:cs typeface="MS PGothic" charset="0"/>
              </a:defRPr>
            </a:lvl8pPr>
            <a:lvl9pPr marL="3657600" algn="l" defTabSz="457200" rtl="0" eaLnBrk="1" latinLnBrk="0" hangingPunct="1">
              <a:defRPr kern="1200">
                <a:solidFill>
                  <a:schemeClr val="tx1"/>
                </a:solidFill>
                <a:latin typeface="Calibri" charset="0"/>
                <a:ea typeface="MS PGothic" charset="0"/>
                <a:cs typeface="MS PGothic" charset="0"/>
              </a:defRPr>
            </a:lvl9pPr>
          </a:lstStyle>
          <a:p>
            <a:pPr fontAlgn="auto">
              <a:spcBef>
                <a:spcPts val="0"/>
              </a:spcBef>
              <a:spcAft>
                <a:spcPts val="0"/>
              </a:spcAft>
              <a:defRPr/>
            </a:pPr>
            <a:r>
              <a:rPr lang="en-GB" sz="2400" b="1" dirty="0">
                <a:latin typeface="Calibri" panose="020F0502020204030204" pitchFamily="34" charset="0"/>
                <a:cs typeface="Verdana"/>
              </a:rPr>
              <a:t>Procedural tools</a:t>
            </a:r>
          </a:p>
          <a:p>
            <a:pPr marL="361950" indent="-361950" fontAlgn="auto">
              <a:spcBef>
                <a:spcPts val="0"/>
              </a:spcBef>
              <a:spcAft>
                <a:spcPts val="0"/>
              </a:spcAft>
              <a:buFont typeface="Wingdings" pitchFamily="2" charset="2"/>
              <a:buChar char="§"/>
              <a:defRPr/>
            </a:pPr>
            <a:r>
              <a:rPr lang="en-GB" sz="2400" dirty="0">
                <a:latin typeface="Calibri" panose="020F0502020204030204" pitchFamily="34" charset="0"/>
                <a:cs typeface="Verdana"/>
              </a:rPr>
              <a:t>Expedited preservation</a:t>
            </a:r>
          </a:p>
          <a:p>
            <a:pPr marL="361950" indent="-361950" fontAlgn="auto">
              <a:spcBef>
                <a:spcPts val="0"/>
              </a:spcBef>
              <a:spcAft>
                <a:spcPts val="0"/>
              </a:spcAft>
              <a:buFont typeface="Wingdings" pitchFamily="2" charset="2"/>
              <a:buChar char="§"/>
              <a:defRPr/>
            </a:pPr>
            <a:r>
              <a:rPr lang="en-GB" sz="2400" dirty="0">
                <a:latin typeface="Calibri" panose="020F0502020204030204" pitchFamily="34" charset="0"/>
                <a:cs typeface="Verdana"/>
              </a:rPr>
              <a:t>Search and seizure</a:t>
            </a:r>
          </a:p>
          <a:p>
            <a:pPr marL="361950" indent="-361950" fontAlgn="auto">
              <a:spcBef>
                <a:spcPts val="0"/>
              </a:spcBef>
              <a:spcAft>
                <a:spcPts val="0"/>
              </a:spcAft>
              <a:buFont typeface="Wingdings" pitchFamily="2" charset="2"/>
              <a:buChar char="§"/>
              <a:defRPr/>
            </a:pPr>
            <a:r>
              <a:rPr lang="en-GB" sz="2400" dirty="0">
                <a:latin typeface="Calibri" panose="020F0502020204030204" pitchFamily="34" charset="0"/>
                <a:cs typeface="Verdana"/>
              </a:rPr>
              <a:t>Production order</a:t>
            </a:r>
          </a:p>
          <a:p>
            <a:pPr marL="361950" indent="-361950" fontAlgn="auto">
              <a:spcBef>
                <a:spcPts val="0"/>
              </a:spcBef>
              <a:spcAft>
                <a:spcPts val="0"/>
              </a:spcAft>
              <a:buFont typeface="Wingdings" pitchFamily="2" charset="2"/>
              <a:buChar char="§"/>
              <a:defRPr/>
            </a:pPr>
            <a:r>
              <a:rPr lang="en-GB" sz="2400" dirty="0">
                <a:latin typeface="Calibri" panose="020F0502020204030204" pitchFamily="34" charset="0"/>
                <a:cs typeface="Verdana"/>
              </a:rPr>
              <a:t>Interception of computer data</a:t>
            </a:r>
          </a:p>
        </p:txBody>
      </p:sp>
    </p:spTree>
    <p:extLst>
      <p:ext uri="{BB962C8B-B14F-4D97-AF65-F5344CB8AC3E}">
        <p14:creationId xmlns:p14="http://schemas.microsoft.com/office/powerpoint/2010/main" val="31598040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2049175"/>
            <a:ext cx="8229600" cy="4672301"/>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a:t>
            </a:r>
            <a:r>
              <a:rPr lang="en-GB" sz="3200" b="1" dirty="0">
                <a:solidFill>
                  <a:srgbClr val="FF0000"/>
                </a:solidFill>
              </a:rPr>
              <a:t>offering its services in the territory of the Party</a:t>
            </a:r>
            <a:r>
              <a:rPr lang="en-GB" sz="2400" dirty="0"/>
              <a:t> to submit subscriber information relating to such services in that service provider’s possession or control.</a:t>
            </a:r>
          </a:p>
        </p:txBody>
      </p:sp>
      <p:sp>
        <p:nvSpPr>
          <p:cNvPr id="6" name="Rectangle 2"/>
          <p:cNvSpPr>
            <a:spLocks noGrp="1" noChangeArrowheads="1"/>
          </p:cNvSpPr>
          <p:nvPr>
            <p:ph type="title"/>
          </p:nvPr>
        </p:nvSpPr>
        <p:spPr>
          <a:xfrm>
            <a:off x="457200" y="866920"/>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50</a:t>
            </a:fld>
            <a:endParaRPr lang="en-US" dirty="0">
              <a:solidFill>
                <a:schemeClr val="tx1"/>
              </a:solidFill>
            </a:endParaRPr>
          </a:p>
        </p:txBody>
      </p:sp>
    </p:spTree>
    <p:extLst>
      <p:ext uri="{BB962C8B-B14F-4D97-AF65-F5344CB8AC3E}">
        <p14:creationId xmlns:p14="http://schemas.microsoft.com/office/powerpoint/2010/main" val="18354280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08026"/>
            <a:ext cx="7886700" cy="1325563"/>
          </a:xfrm>
        </p:spPr>
        <p:txBody>
          <a:bodyPr/>
          <a:lstStyle/>
          <a:p>
            <a:r>
              <a:rPr lang="en-US" sz="3600" b="1" dirty="0"/>
              <a:t>Offering services in territory</a:t>
            </a:r>
          </a:p>
        </p:txBody>
      </p:sp>
      <p:sp>
        <p:nvSpPr>
          <p:cNvPr id="3" name="Content Placeholder 2"/>
          <p:cNvSpPr>
            <a:spLocks noGrp="1"/>
          </p:cNvSpPr>
          <p:nvPr>
            <p:ph idx="1"/>
          </p:nvPr>
        </p:nvSpPr>
        <p:spPr>
          <a:xfrm>
            <a:off x="457200" y="1830388"/>
            <a:ext cx="8229600" cy="4525963"/>
          </a:xfrm>
        </p:spPr>
        <p:txBody>
          <a:bodyPr/>
          <a:lstStyle/>
          <a:p>
            <a:pPr algn="just">
              <a:spcBef>
                <a:spcPts val="600"/>
              </a:spcBef>
              <a:spcAft>
                <a:spcPts val="1200"/>
              </a:spcAft>
            </a:pPr>
            <a:r>
              <a:rPr lang="en-US" sz="2800" dirty="0"/>
              <a:t>Service provider enables persons to subscribe to its services in territory (e.g. does not block services); and</a:t>
            </a:r>
          </a:p>
          <a:p>
            <a:pPr algn="just">
              <a:spcBef>
                <a:spcPts val="600"/>
              </a:spcBef>
              <a:spcAft>
                <a:spcPts val="1200"/>
              </a:spcAft>
            </a:pPr>
            <a:r>
              <a:rPr lang="en-US" sz="2800" dirty="0"/>
              <a:t>Service provider has established real and  substantial connection to the Party - e.g.:</a:t>
            </a:r>
          </a:p>
          <a:p>
            <a:pPr lvl="1" algn="just">
              <a:spcBef>
                <a:spcPts val="600"/>
              </a:spcBef>
              <a:spcAft>
                <a:spcPts val="600"/>
              </a:spcAft>
            </a:pPr>
            <a:r>
              <a:rPr lang="en-US" sz="2400" dirty="0"/>
              <a:t>Local advertising and local language advertising</a:t>
            </a:r>
          </a:p>
          <a:p>
            <a:pPr lvl="1" algn="just">
              <a:spcBef>
                <a:spcPts val="600"/>
              </a:spcBef>
              <a:spcAft>
                <a:spcPts val="600"/>
              </a:spcAft>
            </a:pPr>
            <a:r>
              <a:rPr lang="en-US" sz="2400" dirty="0"/>
              <a:t>Using local subscriber information or associated traffic data in course of its activities</a:t>
            </a:r>
          </a:p>
          <a:p>
            <a:pPr lvl="1" algn="just">
              <a:spcBef>
                <a:spcPts val="600"/>
              </a:spcBef>
              <a:spcAft>
                <a:spcPts val="600"/>
              </a:spcAft>
            </a:pPr>
            <a:r>
              <a:rPr lang="en-US" sz="2400" dirty="0"/>
              <a:t>Interacts with local subscribers</a:t>
            </a:r>
          </a:p>
          <a:p>
            <a:pPr lvl="1" algn="just">
              <a:spcBef>
                <a:spcPts val="600"/>
              </a:spcBef>
              <a:spcAft>
                <a:spcPts val="600"/>
              </a:spcAft>
            </a:pPr>
            <a:r>
              <a:rPr lang="en-US" sz="2400" dirty="0"/>
              <a:t>Is otherwise considered established locally</a:t>
            </a:r>
          </a:p>
          <a:p>
            <a:pPr lvl="1" algn="just">
              <a:spcBef>
                <a:spcPts val="600"/>
              </a:spcBef>
              <a:spcAft>
                <a:spcPts val="1200"/>
              </a:spcAft>
            </a:pPr>
            <a:endParaRPr lang="en-US" sz="2400" dirty="0"/>
          </a:p>
          <a:p>
            <a:pPr algn="just">
              <a:spcBef>
                <a:spcPts val="600"/>
              </a:spcBef>
              <a:spcAft>
                <a:spcPts val="1200"/>
              </a:spcAft>
            </a:pPr>
            <a:endParaRPr lang="en-US" sz="2800"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51</a:t>
            </a:fld>
            <a:endParaRPr lang="en-US" dirty="0">
              <a:solidFill>
                <a:schemeClr val="tx1"/>
              </a:solidFill>
            </a:endParaRPr>
          </a:p>
        </p:txBody>
      </p:sp>
    </p:spTree>
    <p:extLst>
      <p:ext uri="{BB962C8B-B14F-4D97-AF65-F5344CB8AC3E}">
        <p14:creationId xmlns:p14="http://schemas.microsoft.com/office/powerpoint/2010/main" val="34289626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937183"/>
            <a:ext cx="8229600" cy="4536353"/>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a:t>
            </a:r>
            <a:r>
              <a:rPr lang="en-GB" sz="3200" b="1" dirty="0">
                <a:solidFill>
                  <a:srgbClr val="FF0000"/>
                </a:solidFill>
              </a:rPr>
              <a:t>submit subscriber information </a:t>
            </a:r>
            <a:r>
              <a:rPr lang="en-GB" sz="2400" dirty="0"/>
              <a:t>relating to such services in that service provider’s possession or control.</a:t>
            </a:r>
          </a:p>
        </p:txBody>
      </p:sp>
      <p:sp>
        <p:nvSpPr>
          <p:cNvPr id="5" name="Rectangle 2"/>
          <p:cNvSpPr>
            <a:spLocks noGrp="1" noChangeArrowheads="1"/>
          </p:cNvSpPr>
          <p:nvPr>
            <p:ph type="title"/>
          </p:nvPr>
        </p:nvSpPr>
        <p:spPr>
          <a:xfrm>
            <a:off x="457200" y="727218"/>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52</a:t>
            </a:fld>
            <a:endParaRPr lang="en-US" dirty="0">
              <a:solidFill>
                <a:schemeClr val="tx1"/>
              </a:solidFill>
            </a:endParaRPr>
          </a:p>
        </p:txBody>
      </p:sp>
    </p:spTree>
    <p:extLst>
      <p:ext uri="{BB962C8B-B14F-4D97-AF65-F5344CB8AC3E}">
        <p14:creationId xmlns:p14="http://schemas.microsoft.com/office/powerpoint/2010/main" val="32232019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54766"/>
            <a:ext cx="7886700" cy="1325563"/>
          </a:xfrm>
        </p:spPr>
        <p:txBody>
          <a:bodyPr/>
          <a:lstStyle/>
          <a:p>
            <a:r>
              <a:rPr lang="en-US" sz="3600" b="1" dirty="0"/>
              <a:t>Subscriber information</a:t>
            </a:r>
          </a:p>
        </p:txBody>
      </p:sp>
      <p:sp>
        <p:nvSpPr>
          <p:cNvPr id="3" name="Content Placeholder 2"/>
          <p:cNvSpPr>
            <a:spLocks noGrp="1"/>
          </p:cNvSpPr>
          <p:nvPr>
            <p:ph idx="1"/>
          </p:nvPr>
        </p:nvSpPr>
        <p:spPr>
          <a:xfrm>
            <a:off x="628650" y="1966911"/>
            <a:ext cx="8229600" cy="4525963"/>
          </a:xfrm>
        </p:spPr>
        <p:txBody>
          <a:bodyPr/>
          <a:lstStyle/>
          <a:p>
            <a:pPr algn="just"/>
            <a:r>
              <a:rPr lang="en-US" dirty="0"/>
              <a:t>Information:</a:t>
            </a:r>
          </a:p>
          <a:p>
            <a:pPr lvl="1" algn="just"/>
            <a:r>
              <a:rPr lang="en-US" sz="3200" dirty="0"/>
              <a:t>In form of computer data;</a:t>
            </a:r>
          </a:p>
          <a:p>
            <a:pPr lvl="1" algn="just"/>
            <a:r>
              <a:rPr lang="en-US" sz="3200" dirty="0"/>
              <a:t>In any other form;</a:t>
            </a:r>
          </a:p>
          <a:p>
            <a:pPr lvl="1" algn="just"/>
            <a:r>
              <a:rPr lang="en-US" sz="3200" dirty="0"/>
              <a:t>Relating to subscribers of services;</a:t>
            </a:r>
          </a:p>
          <a:p>
            <a:pPr lvl="1" algn="just"/>
            <a:r>
              <a:rPr lang="en-US" sz="3200" dirty="0"/>
              <a:t>Other than content data and traffic data </a:t>
            </a:r>
          </a:p>
          <a:p>
            <a:pPr algn="just"/>
            <a:r>
              <a:rPr lang="en-US" dirty="0"/>
              <a:t>Most frequently required in criminal investigations </a:t>
            </a:r>
          </a:p>
          <a:p>
            <a:pPr algn="just"/>
            <a:r>
              <a:rPr lang="en-US" dirty="0"/>
              <a:t>Obtained through production orders</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53</a:t>
            </a:fld>
            <a:endParaRPr lang="en-US" dirty="0">
              <a:solidFill>
                <a:schemeClr val="tx1"/>
              </a:solidFill>
            </a:endParaRPr>
          </a:p>
        </p:txBody>
      </p:sp>
    </p:spTree>
    <p:extLst>
      <p:ext uri="{BB962C8B-B14F-4D97-AF65-F5344CB8AC3E}">
        <p14:creationId xmlns:p14="http://schemas.microsoft.com/office/powerpoint/2010/main" val="37967804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18417"/>
            <a:ext cx="7886700" cy="1325563"/>
          </a:xfrm>
        </p:spPr>
        <p:txBody>
          <a:bodyPr/>
          <a:lstStyle/>
          <a:p>
            <a:r>
              <a:rPr lang="en-US" sz="3600" b="1" dirty="0"/>
              <a:t>Subscriber information</a:t>
            </a:r>
          </a:p>
        </p:txBody>
      </p:sp>
      <p:sp>
        <p:nvSpPr>
          <p:cNvPr id="3" name="Content Placeholder 2"/>
          <p:cNvSpPr>
            <a:spLocks noGrp="1"/>
          </p:cNvSpPr>
          <p:nvPr>
            <p:ph idx="1"/>
          </p:nvPr>
        </p:nvSpPr>
        <p:spPr>
          <a:xfrm>
            <a:off x="628650" y="1830388"/>
            <a:ext cx="8229600" cy="4525963"/>
          </a:xfrm>
        </p:spPr>
        <p:txBody>
          <a:bodyPr/>
          <a:lstStyle/>
          <a:p>
            <a:pPr algn="just"/>
            <a:r>
              <a:rPr lang="en-US" sz="2600" dirty="0"/>
              <a:t>Subscriber information enables establishment of:</a:t>
            </a:r>
          </a:p>
          <a:p>
            <a:pPr lvl="1" algn="just"/>
            <a:r>
              <a:rPr lang="en-US" sz="2600" dirty="0"/>
              <a:t>Type of communication service used;</a:t>
            </a:r>
          </a:p>
          <a:p>
            <a:pPr lvl="1" algn="just"/>
            <a:r>
              <a:rPr lang="en-US" sz="2600" dirty="0"/>
              <a:t>Period of service;</a:t>
            </a:r>
          </a:p>
          <a:p>
            <a:pPr lvl="1" algn="just"/>
            <a:r>
              <a:rPr lang="en-US" sz="2600" dirty="0"/>
              <a:t>Subscriber’s:</a:t>
            </a:r>
          </a:p>
          <a:p>
            <a:pPr lvl="2" algn="just"/>
            <a:r>
              <a:rPr lang="en-US" dirty="0"/>
              <a:t>Identity</a:t>
            </a:r>
          </a:p>
          <a:p>
            <a:pPr lvl="2" algn="just"/>
            <a:r>
              <a:rPr lang="en-US" dirty="0"/>
              <a:t>Postal address</a:t>
            </a:r>
          </a:p>
          <a:p>
            <a:pPr lvl="2" algn="just"/>
            <a:r>
              <a:rPr lang="en-US" dirty="0"/>
              <a:t>Telephone number</a:t>
            </a:r>
          </a:p>
          <a:p>
            <a:pPr lvl="2" algn="just"/>
            <a:r>
              <a:rPr lang="en-US" dirty="0"/>
              <a:t>Billing information </a:t>
            </a:r>
          </a:p>
          <a:p>
            <a:pPr lvl="2" algn="just"/>
            <a:r>
              <a:rPr lang="en-US" dirty="0"/>
              <a:t>Payment information</a:t>
            </a:r>
          </a:p>
          <a:p>
            <a:pPr lvl="1" algn="just"/>
            <a:r>
              <a:rPr lang="en-US" sz="2600" dirty="0"/>
              <a:t>Other information on site of communication equipment </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54</a:t>
            </a:fld>
            <a:endParaRPr lang="en-US" dirty="0">
              <a:solidFill>
                <a:schemeClr val="tx1"/>
              </a:solidFill>
            </a:endParaRPr>
          </a:p>
        </p:txBody>
      </p:sp>
    </p:spTree>
    <p:extLst>
      <p:ext uri="{BB962C8B-B14F-4D97-AF65-F5344CB8AC3E}">
        <p14:creationId xmlns:p14="http://schemas.microsoft.com/office/powerpoint/2010/main" val="38890606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860550"/>
            <a:ext cx="8229600" cy="4997450"/>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submit subscriber information </a:t>
            </a:r>
            <a:r>
              <a:rPr lang="en-GB" sz="3200" b="1" dirty="0">
                <a:solidFill>
                  <a:srgbClr val="FF0000"/>
                </a:solidFill>
              </a:rPr>
              <a:t>relating to such services</a:t>
            </a:r>
            <a:r>
              <a:rPr lang="en-GB" sz="2400" b="1" dirty="0">
                <a:solidFill>
                  <a:srgbClr val="FF0000"/>
                </a:solidFill>
              </a:rPr>
              <a:t> </a:t>
            </a:r>
            <a:r>
              <a:rPr lang="en-GB" sz="2400" dirty="0"/>
              <a:t>in that service provider’s possession or control.</a:t>
            </a:r>
          </a:p>
        </p:txBody>
      </p:sp>
      <p:sp>
        <p:nvSpPr>
          <p:cNvPr id="5" name="Rectangle 2"/>
          <p:cNvSpPr>
            <a:spLocks noGrp="1" noChangeArrowheads="1"/>
          </p:cNvSpPr>
          <p:nvPr>
            <p:ph type="title"/>
          </p:nvPr>
        </p:nvSpPr>
        <p:spPr>
          <a:xfrm>
            <a:off x="457200" y="898525"/>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55</a:t>
            </a:fld>
            <a:endParaRPr lang="en-US" dirty="0">
              <a:solidFill>
                <a:schemeClr val="tx1"/>
              </a:solidFill>
            </a:endParaRPr>
          </a:p>
        </p:txBody>
      </p:sp>
    </p:spTree>
    <p:extLst>
      <p:ext uri="{BB962C8B-B14F-4D97-AF65-F5344CB8AC3E}">
        <p14:creationId xmlns:p14="http://schemas.microsoft.com/office/powerpoint/2010/main" val="17038412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2300" y="666462"/>
            <a:ext cx="7886700" cy="1325563"/>
          </a:xfrm>
        </p:spPr>
        <p:txBody>
          <a:bodyPr/>
          <a:lstStyle/>
          <a:p>
            <a:r>
              <a:rPr lang="en-US" sz="3600" b="1" dirty="0"/>
              <a:t>Relating to such services</a:t>
            </a:r>
          </a:p>
        </p:txBody>
      </p:sp>
      <p:sp>
        <p:nvSpPr>
          <p:cNvPr id="3" name="Content Placeholder 2"/>
          <p:cNvSpPr>
            <a:spLocks noGrp="1"/>
          </p:cNvSpPr>
          <p:nvPr>
            <p:ph idx="1"/>
          </p:nvPr>
        </p:nvSpPr>
        <p:spPr>
          <a:xfrm>
            <a:off x="635000" y="1905000"/>
            <a:ext cx="7838440" cy="4038601"/>
          </a:xfrm>
        </p:spPr>
        <p:txBody>
          <a:bodyPr/>
          <a:lstStyle/>
          <a:p>
            <a:pPr algn="just"/>
            <a:r>
              <a:rPr lang="en-US" sz="2600" dirty="0"/>
              <a:t>Production order can be made to obtain subscriber information relating to services being offered in territory</a:t>
            </a:r>
          </a:p>
          <a:p>
            <a:pPr algn="just"/>
            <a:endParaRPr lang="en-US" sz="2600" dirty="0"/>
          </a:p>
          <a:p>
            <a:pPr algn="just"/>
            <a:r>
              <a:rPr lang="en-US" sz="2600" dirty="0"/>
              <a:t>Does not apply to subscriber information relating to services offered solely outside the territory of the ordering party</a:t>
            </a:r>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56</a:t>
            </a:fld>
            <a:endParaRPr lang="en-US" dirty="0">
              <a:solidFill>
                <a:schemeClr val="tx1"/>
              </a:solidFill>
            </a:endParaRPr>
          </a:p>
        </p:txBody>
      </p:sp>
    </p:spTree>
    <p:extLst>
      <p:ext uri="{BB962C8B-B14F-4D97-AF65-F5344CB8AC3E}">
        <p14:creationId xmlns:p14="http://schemas.microsoft.com/office/powerpoint/2010/main" val="30722478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Rectangle 3"/>
          <p:cNvSpPr>
            <a:spLocks noGrp="1" noChangeArrowheads="1"/>
          </p:cNvSpPr>
          <p:nvPr>
            <p:ph type="body" idx="1"/>
          </p:nvPr>
        </p:nvSpPr>
        <p:spPr>
          <a:xfrm>
            <a:off x="457200" y="1884363"/>
            <a:ext cx="8229600" cy="4563917"/>
          </a:xfrm>
        </p:spPr>
        <p:txBody>
          <a:bodyPr rtlCol="0">
            <a:normAutofit/>
          </a:bodyPr>
          <a:lstStyle/>
          <a:p>
            <a:pPr marL="514350" indent="-514350" algn="just" eaLnBrk="1" fontAlgn="auto" hangingPunct="1">
              <a:spcBef>
                <a:spcPts val="600"/>
              </a:spcBef>
              <a:spcAft>
                <a:spcPts val="1200"/>
              </a:spcAft>
              <a:buFont typeface="+mj-lt"/>
              <a:buAutoNum type="arabicPeriod"/>
              <a:defRPr/>
            </a:pPr>
            <a:r>
              <a:rPr lang="en-GB" sz="2800" dirty="0"/>
              <a:t>Each Party shall adopt such legislative and other measures as may be necessary to empower its competent authorities to order:</a:t>
            </a:r>
          </a:p>
          <a:p>
            <a:pPr marL="914400" lvl="1" indent="-514350" algn="just" eaLnBrk="1" fontAlgn="auto" hangingPunct="1">
              <a:spcBef>
                <a:spcPts val="600"/>
              </a:spcBef>
              <a:spcAft>
                <a:spcPts val="1200"/>
              </a:spcAft>
              <a:buFont typeface="+mj-lt"/>
              <a:buAutoNum type="alphaLcParenR"/>
              <a:defRPr/>
            </a:pPr>
            <a:r>
              <a:rPr lang="en-GB" sz="2400" dirty="0"/>
              <a:t>a person in its territory to submit specified computer data in that person’s possession or control, which is stored in a computer system or a computer-data storage medium; and</a:t>
            </a:r>
          </a:p>
          <a:p>
            <a:pPr marL="914400" lvl="1" indent="-514350" algn="just" eaLnBrk="1" fontAlgn="auto" hangingPunct="1">
              <a:spcBef>
                <a:spcPts val="600"/>
              </a:spcBef>
              <a:spcAft>
                <a:spcPts val="1200"/>
              </a:spcAft>
              <a:buFont typeface="+mj-lt"/>
              <a:buAutoNum type="alphaLcParenR"/>
              <a:defRPr/>
            </a:pPr>
            <a:r>
              <a:rPr lang="en-GB" sz="2400" dirty="0"/>
              <a:t>a service provider offering its services in the territory of the Party to submit subscriber information relating to such services in that service provider’s </a:t>
            </a:r>
            <a:r>
              <a:rPr lang="en-GB" sz="3200" b="1" dirty="0">
                <a:solidFill>
                  <a:srgbClr val="FF0000"/>
                </a:solidFill>
              </a:rPr>
              <a:t>possession or control</a:t>
            </a:r>
            <a:r>
              <a:rPr lang="en-GB" sz="2400" dirty="0"/>
              <a:t>.</a:t>
            </a:r>
          </a:p>
        </p:txBody>
      </p:sp>
      <p:sp>
        <p:nvSpPr>
          <p:cNvPr id="5" name="Rectangle 2"/>
          <p:cNvSpPr>
            <a:spLocks noGrp="1" noChangeArrowheads="1"/>
          </p:cNvSpPr>
          <p:nvPr>
            <p:ph type="title"/>
          </p:nvPr>
        </p:nvSpPr>
        <p:spPr>
          <a:xfrm>
            <a:off x="457200" y="752620"/>
            <a:ext cx="8229600" cy="962025"/>
          </a:xfrm>
        </p:spPr>
        <p:txBody>
          <a:bodyPr rtlCol="0">
            <a:normAutofit/>
          </a:bodyPr>
          <a:lstStyle/>
          <a:p>
            <a:pPr eaLnBrk="1" fontAlgn="auto" hangingPunct="1">
              <a:spcAft>
                <a:spcPts val="0"/>
              </a:spcAft>
              <a:defRPr/>
            </a:pPr>
            <a:r>
              <a:rPr lang="en-GB" sz="3400" b="1" dirty="0"/>
              <a:t>Article 18 - Production order</a:t>
            </a:r>
          </a:p>
        </p:txBody>
      </p:sp>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57</a:t>
            </a:fld>
            <a:endParaRPr lang="en-US" dirty="0">
              <a:solidFill>
                <a:schemeClr val="tx1"/>
              </a:solidFill>
            </a:endParaRPr>
          </a:p>
        </p:txBody>
      </p:sp>
    </p:spTree>
    <p:extLst>
      <p:ext uri="{BB962C8B-B14F-4D97-AF65-F5344CB8AC3E}">
        <p14:creationId xmlns:p14="http://schemas.microsoft.com/office/powerpoint/2010/main" val="33597452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00208"/>
            <a:ext cx="7886700" cy="1325563"/>
          </a:xfrm>
        </p:spPr>
        <p:txBody>
          <a:bodyPr/>
          <a:lstStyle/>
          <a:p>
            <a:r>
              <a:rPr lang="en-US" sz="3600" b="1" dirty="0"/>
              <a:t>Possession or control</a:t>
            </a:r>
          </a:p>
        </p:txBody>
      </p:sp>
      <p:sp>
        <p:nvSpPr>
          <p:cNvPr id="3" name="Content Placeholder 2"/>
          <p:cNvSpPr>
            <a:spLocks noGrp="1"/>
          </p:cNvSpPr>
          <p:nvPr>
            <p:ph idx="1"/>
          </p:nvPr>
        </p:nvSpPr>
        <p:spPr>
          <a:xfrm>
            <a:off x="628650" y="1554164"/>
            <a:ext cx="7945120" cy="4938712"/>
          </a:xfrm>
        </p:spPr>
        <p:txBody>
          <a:bodyPr/>
          <a:lstStyle/>
          <a:p>
            <a:pPr algn="just"/>
            <a:r>
              <a:rPr lang="en-US" dirty="0"/>
              <a:t>Includes</a:t>
            </a:r>
            <a:r>
              <a:rPr lang="en-US" sz="2800" dirty="0"/>
              <a:t>:</a:t>
            </a:r>
          </a:p>
          <a:p>
            <a:pPr lvl="1" algn="just"/>
            <a:r>
              <a:rPr lang="en-US" sz="2600" dirty="0"/>
              <a:t>Subscriber information in physical possession of service provider</a:t>
            </a:r>
          </a:p>
          <a:p>
            <a:pPr lvl="1" algn="just"/>
            <a:r>
              <a:rPr lang="en-US" sz="2600" dirty="0"/>
              <a:t>Locally or remotely stored subscriber information in control of service provider</a:t>
            </a:r>
          </a:p>
          <a:p>
            <a:pPr algn="just"/>
            <a:endParaRPr lang="en-US" sz="3000" dirty="0"/>
          </a:p>
          <a:p>
            <a:pPr algn="just"/>
            <a:r>
              <a:rPr lang="en-US" dirty="0"/>
              <a:t>Does not include</a:t>
            </a:r>
            <a:r>
              <a:rPr lang="en-US" sz="3000" dirty="0"/>
              <a:t>:</a:t>
            </a:r>
          </a:p>
          <a:p>
            <a:pPr lvl="1" algn="just"/>
            <a:r>
              <a:rPr lang="en-US" sz="2600" dirty="0"/>
              <a:t>Data not within legitimate control of service provider which service provider merely has technical ability to access</a:t>
            </a:r>
          </a:p>
          <a:p>
            <a:pPr lvl="1" algn="just"/>
            <a:endParaRPr lang="en-US" sz="2400" dirty="0"/>
          </a:p>
        </p:txBody>
      </p:sp>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58</a:t>
            </a:fld>
            <a:endParaRPr lang="en-US" dirty="0">
              <a:solidFill>
                <a:schemeClr val="tx1"/>
              </a:solidFill>
            </a:endParaRPr>
          </a:p>
        </p:txBody>
      </p:sp>
    </p:spTree>
    <p:extLst>
      <p:ext uri="{BB962C8B-B14F-4D97-AF65-F5344CB8AC3E}">
        <p14:creationId xmlns:p14="http://schemas.microsoft.com/office/powerpoint/2010/main" val="21163746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955965" y="149073"/>
            <a:ext cx="7422398" cy="6708927"/>
          </a:xfrm>
          <a:prstGeom prst="rect">
            <a:avLst/>
          </a:prstGeom>
        </p:spPr>
      </p:pic>
      <p:sp>
        <p:nvSpPr>
          <p:cNvPr id="2" name="Slide Number Placeholder 1"/>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59</a:t>
            </a:fld>
            <a:endParaRPr lang="en-US" dirty="0">
              <a:solidFill>
                <a:schemeClr val="tx1"/>
              </a:solidFill>
            </a:endParaRPr>
          </a:p>
        </p:txBody>
      </p:sp>
    </p:spTree>
    <p:extLst>
      <p:ext uri="{BB962C8B-B14F-4D97-AF65-F5344CB8AC3E}">
        <p14:creationId xmlns:p14="http://schemas.microsoft.com/office/powerpoint/2010/main" val="866163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34943"/>
            <a:ext cx="7886700" cy="1325563"/>
          </a:xfrm>
        </p:spPr>
        <p:txBody>
          <a:bodyPr>
            <a:normAutofit/>
          </a:bodyPr>
          <a:lstStyle/>
          <a:p>
            <a:r>
              <a:rPr lang="en-US" sz="4000" b="1" dirty="0"/>
              <a:t>Service Provider</a:t>
            </a:r>
          </a:p>
        </p:txBody>
      </p:sp>
      <p:sp>
        <p:nvSpPr>
          <p:cNvPr id="3" name="Content Placeholder 2"/>
          <p:cNvSpPr>
            <a:spLocks noGrp="1"/>
          </p:cNvSpPr>
          <p:nvPr>
            <p:ph idx="1"/>
          </p:nvPr>
        </p:nvSpPr>
        <p:spPr>
          <a:xfrm>
            <a:off x="494268" y="1590635"/>
            <a:ext cx="8229600" cy="4563033"/>
          </a:xfrm>
        </p:spPr>
        <p:txBody>
          <a:bodyPr>
            <a:noAutofit/>
          </a:bodyPr>
          <a:lstStyle/>
          <a:p>
            <a:pPr marL="0" indent="0">
              <a:spcBef>
                <a:spcPts val="600"/>
              </a:spcBef>
              <a:spcAft>
                <a:spcPts val="1200"/>
              </a:spcAft>
              <a:buNone/>
            </a:pPr>
            <a:r>
              <a:rPr lang="en-US" sz="3000" dirty="0"/>
              <a:t>Budapest Convention:</a:t>
            </a:r>
          </a:p>
          <a:p>
            <a:pPr marL="0" indent="0">
              <a:spcBef>
                <a:spcPts val="600"/>
              </a:spcBef>
              <a:spcAft>
                <a:spcPts val="1200"/>
              </a:spcAft>
              <a:buNone/>
            </a:pPr>
            <a:r>
              <a:rPr lang="en-US" sz="3000" b="1" dirty="0"/>
              <a:t>"service provider" </a:t>
            </a:r>
            <a:r>
              <a:rPr lang="en-US" sz="3000" dirty="0"/>
              <a:t>means:</a:t>
            </a:r>
          </a:p>
          <a:p>
            <a:pPr marL="571500" indent="-571500">
              <a:spcBef>
                <a:spcPts val="600"/>
              </a:spcBef>
              <a:spcAft>
                <a:spcPts val="1200"/>
              </a:spcAft>
              <a:buFont typeface="+mj-lt"/>
              <a:buAutoNum type="romanUcPeriod"/>
            </a:pPr>
            <a:r>
              <a:rPr lang="en-US" sz="3000" dirty="0"/>
              <a:t>any public or private entity that provides to users of its service the ability to communicate by means of a computer system, and</a:t>
            </a:r>
          </a:p>
          <a:p>
            <a:pPr marL="571500" indent="-571500">
              <a:spcBef>
                <a:spcPts val="600"/>
              </a:spcBef>
              <a:spcAft>
                <a:spcPts val="1200"/>
              </a:spcAft>
              <a:buFont typeface="+mj-lt"/>
              <a:buAutoNum type="romanUcPeriod"/>
            </a:pPr>
            <a:r>
              <a:rPr lang="en-US" sz="3000" dirty="0"/>
              <a:t>any other entity that processes or stores computer data on behalf of such communication service or users of such service.</a:t>
            </a:r>
          </a:p>
        </p:txBody>
      </p:sp>
      <p:sp>
        <p:nvSpPr>
          <p:cNvPr id="4" name="Slide Number Placeholder 3"/>
          <p:cNvSpPr>
            <a:spLocks noGrp="1"/>
          </p:cNvSpPr>
          <p:nvPr>
            <p:ph type="sldNum" sz="quarter" idx="12"/>
          </p:nvPr>
        </p:nvSpPr>
        <p:spPr/>
        <p:txBody>
          <a:bodyPr/>
          <a:lstStyle/>
          <a:p>
            <a:r>
              <a:rPr lang="en-US" dirty="0"/>
              <a:t>!</a:t>
            </a:r>
            <a:fld id="{CBD56858-EB0B-D04D-B23C-7A827FD60C9F}" type="slidenum">
              <a:rPr lang="en-US" smtClean="0"/>
              <a:pPr/>
              <a:t>6</a:t>
            </a:fld>
            <a:endParaRPr lang="en-US" dirty="0"/>
          </a:p>
        </p:txBody>
      </p:sp>
    </p:spTree>
    <p:extLst>
      <p:ext uri="{BB962C8B-B14F-4D97-AF65-F5344CB8AC3E}">
        <p14:creationId xmlns:p14="http://schemas.microsoft.com/office/powerpoint/2010/main" val="31830959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1252537" y="71438"/>
            <a:ext cx="6638925" cy="6378875"/>
          </a:xfrm>
          <a:prstGeom prst="rect">
            <a:avLst/>
          </a:prstGeom>
        </p:spPr>
      </p:pic>
      <p:sp>
        <p:nvSpPr>
          <p:cNvPr id="4" name="Slide Number Placeholder 3"/>
          <p:cNvSpPr>
            <a:spLocks noGrp="1"/>
          </p:cNvSpPr>
          <p:nvPr>
            <p:ph type="sldNum" sz="quarter" idx="12"/>
          </p:nvPr>
        </p:nvSpPr>
        <p:spPr/>
        <p:txBody>
          <a:bodyPr/>
          <a:lstStyle/>
          <a:p>
            <a:pPr>
              <a:defRPr/>
            </a:pPr>
            <a:r>
              <a:rPr lang="en-US" dirty="0">
                <a:solidFill>
                  <a:schemeClr val="tx1"/>
                </a:solidFill>
              </a:rPr>
              <a:t>!</a:t>
            </a:r>
            <a:fld id="{A966BBF2-DA90-4DEB-8CEB-816DABC85824}" type="slidenum">
              <a:rPr lang="en-US" smtClean="0">
                <a:solidFill>
                  <a:schemeClr val="tx1"/>
                </a:solidFill>
              </a:rPr>
              <a:pPr>
                <a:defRPr/>
              </a:pPr>
              <a:t>60</a:t>
            </a:fld>
            <a:endParaRPr lang="en-US" dirty="0">
              <a:solidFill>
                <a:schemeClr val="tx1"/>
              </a:solidFill>
            </a:endParaRPr>
          </a:p>
        </p:txBody>
      </p:sp>
    </p:spTree>
    <p:extLst>
      <p:ext uri="{BB962C8B-B14F-4D97-AF65-F5344CB8AC3E}">
        <p14:creationId xmlns:p14="http://schemas.microsoft.com/office/powerpoint/2010/main" val="20451865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61</a:t>
            </a:fld>
            <a:endParaRPr lang="en-US" dirty="0"/>
          </a:p>
        </p:txBody>
      </p:sp>
      <p:sp>
        <p:nvSpPr>
          <p:cNvPr id="5" name="Rectangle 3"/>
          <p:cNvSpPr txBox="1">
            <a:spLocks/>
          </p:cNvSpPr>
          <p:nvPr/>
        </p:nvSpPr>
        <p:spPr bwMode="auto">
          <a:xfrm>
            <a:off x="348344" y="893618"/>
            <a:ext cx="8519885" cy="5629102"/>
          </a:xfrm>
          <a:prstGeom prst="rect">
            <a:avLst/>
          </a:prstGeom>
          <a:noFill/>
          <a:ln w="38100">
            <a:solidFill>
              <a:srgbClr val="FF0000"/>
            </a:solidFill>
            <a:miter lim="800000"/>
            <a:headEnd/>
            <a:tailEnd/>
          </a:ln>
        </p:spPr>
        <p:txBody>
          <a:bodyPr vert="horz" wrap="square" lIns="91440" tIns="45720" rIns="91440" bIns="45720" numCol="1" anchor="ctr"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r>
              <a:rPr lang="en-GB" altLang="x-none" sz="2800" b="1" i="1" dirty="0">
                <a:ea typeface="ＭＳ Ｐゴシック" pitchFamily="34" charset="-128"/>
              </a:rPr>
              <a:t>Search and Seizure of stored computer data</a:t>
            </a:r>
          </a:p>
          <a:p>
            <a:pPr marL="0" indent="0" algn="ctr" eaLnBrk="1" hangingPunct="1">
              <a:lnSpc>
                <a:spcPct val="80000"/>
              </a:lnSpc>
              <a:spcBef>
                <a:spcPts val="600"/>
              </a:spcBef>
              <a:spcAft>
                <a:spcPts val="1200"/>
              </a:spcAft>
              <a:buFont typeface="Arial" pitchFamily="34" charset="0"/>
              <a:buNone/>
              <a:defRPr/>
            </a:pPr>
            <a:r>
              <a:rPr lang="en-GB" altLang="x-none" sz="2800" b="1" i="1" dirty="0">
                <a:ea typeface="ＭＳ Ｐゴシック" pitchFamily="34" charset="-128"/>
              </a:rPr>
              <a:t>(Article 19 – Budapest Convention)</a:t>
            </a:r>
          </a:p>
          <a:p>
            <a:pPr eaLnBrk="1" hangingPunct="1">
              <a:lnSpc>
                <a:spcPct val="80000"/>
              </a:lnSpc>
              <a:spcBef>
                <a:spcPts val="600"/>
              </a:spcBef>
              <a:spcAft>
                <a:spcPts val="1200"/>
              </a:spcAft>
              <a:defRPr/>
            </a:pPr>
            <a:endParaRPr lang="en-GB" altLang="x-none" sz="1800" dirty="0">
              <a:ea typeface="ＭＳ Ｐゴシック" pitchFamily="34" charset="-128"/>
            </a:endParaRPr>
          </a:p>
          <a:p>
            <a:pPr eaLnBrk="1" hangingPunct="1">
              <a:lnSpc>
                <a:spcPct val="80000"/>
              </a:lnSpc>
              <a:spcBef>
                <a:spcPts val="600"/>
              </a:spcBef>
              <a:spcAft>
                <a:spcPts val="1200"/>
              </a:spcAft>
              <a:defRPr/>
            </a:pPr>
            <a:r>
              <a:rPr lang="en-GB" altLang="x-none" sz="2400" b="1" i="1" dirty="0">
                <a:ea typeface="ＭＳ Ｐゴシック" pitchFamily="34" charset="-128"/>
              </a:rPr>
              <a:t>Where</a:t>
            </a:r>
            <a:r>
              <a:rPr lang="en-GB" altLang="x-none" sz="2400" i="1" dirty="0">
                <a:ea typeface="ＭＳ Ｐゴシック" pitchFamily="34" charset="-128"/>
              </a:rPr>
              <a:t>:</a:t>
            </a:r>
          </a:p>
          <a:p>
            <a:pPr lvl="1" eaLnBrk="1" hangingPunct="1">
              <a:lnSpc>
                <a:spcPct val="80000"/>
              </a:lnSpc>
              <a:spcBef>
                <a:spcPts val="600"/>
              </a:spcBef>
              <a:spcAft>
                <a:spcPts val="1200"/>
              </a:spcAft>
              <a:defRPr/>
            </a:pPr>
            <a:r>
              <a:rPr lang="en-GB" altLang="x-none" sz="2400" i="1" dirty="0">
                <a:ea typeface="ＭＳ Ｐゴシック" pitchFamily="34" charset="-128"/>
              </a:rPr>
              <a:t>In a computer system or part of it</a:t>
            </a:r>
          </a:p>
          <a:p>
            <a:pPr lvl="1" eaLnBrk="1" hangingPunct="1">
              <a:lnSpc>
                <a:spcPct val="80000"/>
              </a:lnSpc>
              <a:spcBef>
                <a:spcPts val="600"/>
              </a:spcBef>
              <a:spcAft>
                <a:spcPts val="1200"/>
              </a:spcAft>
              <a:defRPr/>
            </a:pPr>
            <a:r>
              <a:rPr lang="en-GB" altLang="x-none" sz="2400" i="1" dirty="0">
                <a:ea typeface="ＭＳ Ｐゴシック" pitchFamily="34" charset="-128"/>
              </a:rPr>
              <a:t>In a storage medium </a:t>
            </a:r>
          </a:p>
          <a:p>
            <a:pPr lvl="1" eaLnBrk="1" hangingPunct="1">
              <a:lnSpc>
                <a:spcPct val="80000"/>
              </a:lnSpc>
              <a:spcBef>
                <a:spcPts val="600"/>
              </a:spcBef>
              <a:spcAft>
                <a:spcPts val="1200"/>
              </a:spcAft>
              <a:defRPr/>
            </a:pPr>
            <a:r>
              <a:rPr lang="en-GB" altLang="x-none" sz="2400" i="1" dirty="0">
                <a:ea typeface="ＭＳ Ｐゴシック" pitchFamily="34" charset="-128"/>
              </a:rPr>
              <a:t>In a computer system accessible from the initial one (expeditious extension of the search)</a:t>
            </a:r>
          </a:p>
          <a:p>
            <a:pPr eaLnBrk="1" hangingPunct="1">
              <a:lnSpc>
                <a:spcPct val="80000"/>
              </a:lnSpc>
              <a:spcBef>
                <a:spcPts val="600"/>
              </a:spcBef>
              <a:spcAft>
                <a:spcPts val="1200"/>
              </a:spcAft>
              <a:defRPr/>
            </a:pPr>
            <a:r>
              <a:rPr lang="en-GB" altLang="x-none" sz="2400" b="1" i="1" dirty="0">
                <a:ea typeface="ＭＳ Ｐゴシック" pitchFamily="34" charset="-128"/>
              </a:rPr>
              <a:t>What</a:t>
            </a:r>
            <a:r>
              <a:rPr lang="en-GB" altLang="x-none" sz="2400" i="1" dirty="0">
                <a:ea typeface="ＭＳ Ｐゴシック" pitchFamily="34" charset="-128"/>
              </a:rPr>
              <a:t>: </a:t>
            </a:r>
          </a:p>
          <a:p>
            <a:pPr lvl="1" eaLnBrk="1" hangingPunct="1">
              <a:lnSpc>
                <a:spcPct val="80000"/>
              </a:lnSpc>
              <a:spcBef>
                <a:spcPts val="600"/>
              </a:spcBef>
              <a:spcAft>
                <a:spcPts val="1200"/>
              </a:spcAft>
              <a:defRPr/>
            </a:pPr>
            <a:r>
              <a:rPr lang="en-GB" altLang="x-none" sz="2400" i="1" dirty="0">
                <a:ea typeface="ＭＳ Ｐゴシック" pitchFamily="34" charset="-128"/>
              </a:rPr>
              <a:t>Seize or similarly secure accessed computer data</a:t>
            </a:r>
          </a:p>
          <a:p>
            <a:pPr lvl="1" eaLnBrk="1" hangingPunct="1">
              <a:lnSpc>
                <a:spcPct val="80000"/>
              </a:lnSpc>
              <a:spcBef>
                <a:spcPts val="600"/>
              </a:spcBef>
              <a:spcAft>
                <a:spcPts val="1200"/>
              </a:spcAft>
              <a:defRPr/>
            </a:pPr>
            <a:r>
              <a:rPr lang="en-GB" altLang="x-none" sz="2400" i="1" dirty="0">
                <a:ea typeface="ＭＳ Ｐゴシック" pitchFamily="34" charset="-128"/>
              </a:rPr>
              <a:t>Power  to require the necessary information to understand the functioning of the system</a:t>
            </a:r>
          </a:p>
        </p:txBody>
      </p:sp>
    </p:spTree>
    <p:extLst>
      <p:ext uri="{BB962C8B-B14F-4D97-AF65-F5344CB8AC3E}">
        <p14:creationId xmlns:p14="http://schemas.microsoft.com/office/powerpoint/2010/main" val="321504063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62</a:t>
            </a:fld>
            <a:endParaRPr lang="en-US" dirty="0"/>
          </a:p>
        </p:txBody>
      </p:sp>
      <p:sp>
        <p:nvSpPr>
          <p:cNvPr id="5" name="Rectangle 3"/>
          <p:cNvSpPr txBox="1">
            <a:spLocks/>
          </p:cNvSpPr>
          <p:nvPr/>
        </p:nvSpPr>
        <p:spPr bwMode="auto">
          <a:xfrm>
            <a:off x="348344" y="1173480"/>
            <a:ext cx="8519885" cy="5547996"/>
          </a:xfrm>
          <a:prstGeom prst="rect">
            <a:avLst/>
          </a:prstGeom>
          <a:noFill/>
          <a:ln w="38100">
            <a:solidFill>
              <a:srgbClr val="FF0000"/>
            </a:solidFill>
            <a:miter lim="800000"/>
            <a:headEnd/>
            <a:tailEnd/>
          </a:ln>
        </p:spPr>
        <p:txBody>
          <a:bodyPr vert="horz" wrap="square" lIns="91440" tIns="45720" rIns="91440" bIns="45720" numCol="1" anchor="ctr"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r>
              <a:rPr lang="en-GB" altLang="x-none" b="1" i="1" dirty="0">
                <a:ea typeface="ＭＳ Ｐゴシック" pitchFamily="34" charset="-128"/>
              </a:rPr>
              <a:t>Seize or similarly secure accessed computer data</a:t>
            </a:r>
          </a:p>
          <a:p>
            <a:pPr eaLnBrk="1" hangingPunct="1">
              <a:lnSpc>
                <a:spcPct val="80000"/>
              </a:lnSpc>
              <a:spcBef>
                <a:spcPts val="600"/>
              </a:spcBef>
              <a:spcAft>
                <a:spcPts val="1200"/>
              </a:spcAft>
              <a:defRPr/>
            </a:pPr>
            <a:endParaRPr lang="en-GB" altLang="x-none" sz="1800" dirty="0">
              <a:ea typeface="ＭＳ Ｐゴシック" pitchFamily="34" charset="-128"/>
            </a:endParaRPr>
          </a:p>
          <a:p>
            <a:pPr algn="ctr" eaLnBrk="1" hangingPunct="1">
              <a:lnSpc>
                <a:spcPct val="80000"/>
              </a:lnSpc>
              <a:spcBef>
                <a:spcPts val="600"/>
              </a:spcBef>
              <a:spcAft>
                <a:spcPts val="1200"/>
              </a:spcAft>
              <a:defRPr/>
            </a:pPr>
            <a:r>
              <a:rPr lang="en-GB" altLang="x-none" sz="2800" i="1" dirty="0">
                <a:ea typeface="ＭＳ Ｐゴシック" pitchFamily="34" charset="-128"/>
              </a:rPr>
              <a:t>Physical seizure</a:t>
            </a:r>
          </a:p>
          <a:p>
            <a:pPr algn="ctr" eaLnBrk="1" hangingPunct="1">
              <a:lnSpc>
                <a:spcPct val="80000"/>
              </a:lnSpc>
              <a:spcBef>
                <a:spcPts val="600"/>
              </a:spcBef>
              <a:spcAft>
                <a:spcPts val="1200"/>
              </a:spcAft>
              <a:defRPr/>
            </a:pPr>
            <a:r>
              <a:rPr lang="en-GB" altLang="x-none" sz="2800" i="1" dirty="0">
                <a:ea typeface="ＭＳ Ｐゴシック" pitchFamily="34" charset="-128"/>
              </a:rPr>
              <a:t>Seizure by simply making a copy of the data</a:t>
            </a:r>
          </a:p>
          <a:p>
            <a:pPr algn="ctr" eaLnBrk="1" hangingPunct="1">
              <a:lnSpc>
                <a:spcPct val="80000"/>
              </a:lnSpc>
              <a:spcBef>
                <a:spcPts val="600"/>
              </a:spcBef>
              <a:spcAft>
                <a:spcPts val="1200"/>
              </a:spcAft>
              <a:defRPr/>
            </a:pPr>
            <a:r>
              <a:rPr lang="en-GB" altLang="x-none" sz="2800" i="1" dirty="0">
                <a:ea typeface="ＭＳ Ｐゴシック" pitchFamily="34" charset="-128"/>
              </a:rPr>
              <a:t>Seizure as the maintenance of the integrity of those data, keeping the data in the computer where they are stored</a:t>
            </a:r>
          </a:p>
          <a:p>
            <a:pPr algn="ctr" eaLnBrk="1" hangingPunct="1">
              <a:lnSpc>
                <a:spcPct val="80000"/>
              </a:lnSpc>
              <a:spcBef>
                <a:spcPts val="600"/>
              </a:spcBef>
              <a:spcAft>
                <a:spcPts val="1200"/>
              </a:spcAft>
              <a:defRPr/>
            </a:pPr>
            <a:r>
              <a:rPr lang="en-GB" altLang="x-none" sz="2800" i="1" dirty="0">
                <a:ea typeface="ＭＳ Ｐゴシック" pitchFamily="34" charset="-128"/>
              </a:rPr>
              <a:t>Seizure, by imposing the impossibility of access to data, or even removal of specified data from a specified computer or computer system</a:t>
            </a:r>
          </a:p>
        </p:txBody>
      </p:sp>
    </p:spTree>
    <p:extLst>
      <p:ext uri="{BB962C8B-B14F-4D97-AF65-F5344CB8AC3E}">
        <p14:creationId xmlns:p14="http://schemas.microsoft.com/office/powerpoint/2010/main" val="38821573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63</a:t>
            </a:fld>
            <a:endParaRPr lang="en-US" dirty="0"/>
          </a:p>
        </p:txBody>
      </p:sp>
      <p:sp>
        <p:nvSpPr>
          <p:cNvPr id="5" name="Rectangle 3"/>
          <p:cNvSpPr txBox="1">
            <a:spLocks/>
          </p:cNvSpPr>
          <p:nvPr/>
        </p:nvSpPr>
        <p:spPr bwMode="auto">
          <a:xfrm>
            <a:off x="348344" y="899160"/>
            <a:ext cx="8519885" cy="5822316"/>
          </a:xfrm>
          <a:prstGeom prst="rect">
            <a:avLst/>
          </a:prstGeom>
          <a:noFill/>
          <a:ln w="38100">
            <a:solidFill>
              <a:srgbClr val="FF0000"/>
            </a:solidFill>
            <a:miter lim="800000"/>
            <a:headEnd/>
            <a:tailEnd/>
          </a:ln>
        </p:spPr>
        <p:txBody>
          <a:bodyPr vert="horz" wrap="square" lIns="91440" tIns="45720" rIns="91440" bIns="45720" numCol="1" anchor="ctr"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r>
              <a:rPr lang="en-GB" altLang="x-none" sz="2800" b="1" i="1" dirty="0">
                <a:ea typeface="ＭＳ Ｐゴシック" pitchFamily="34" charset="-128"/>
              </a:rPr>
              <a:t>Real-time Collection of Traffic Data</a:t>
            </a:r>
          </a:p>
          <a:p>
            <a:pPr marL="0" indent="0" algn="ctr" eaLnBrk="1" hangingPunct="1">
              <a:lnSpc>
                <a:spcPct val="80000"/>
              </a:lnSpc>
              <a:spcBef>
                <a:spcPts val="600"/>
              </a:spcBef>
              <a:spcAft>
                <a:spcPts val="1200"/>
              </a:spcAft>
              <a:buFont typeface="Arial" pitchFamily="34" charset="0"/>
              <a:buNone/>
              <a:defRPr/>
            </a:pPr>
            <a:r>
              <a:rPr lang="en-GB" altLang="x-none" sz="2800" b="1" i="1" dirty="0">
                <a:ea typeface="ＭＳ Ｐゴシック" pitchFamily="34" charset="-128"/>
              </a:rPr>
              <a:t>(Article 20 – Budapest Convention)</a:t>
            </a:r>
          </a:p>
          <a:p>
            <a:pPr marL="0" indent="0" algn="ctr" eaLnBrk="1" hangingPunct="1">
              <a:lnSpc>
                <a:spcPct val="80000"/>
              </a:lnSpc>
              <a:spcBef>
                <a:spcPts val="600"/>
              </a:spcBef>
              <a:spcAft>
                <a:spcPts val="1200"/>
              </a:spcAft>
              <a:buFont typeface="Arial" pitchFamily="34" charset="0"/>
              <a:buNone/>
              <a:defRPr/>
            </a:pPr>
            <a:endParaRPr lang="en-GB" altLang="x-none" sz="2800" b="1" i="1" dirty="0">
              <a:ea typeface="ＭＳ Ｐゴシック" pitchFamily="34" charset="-128"/>
            </a:endParaRPr>
          </a:p>
          <a:p>
            <a:pPr algn="ctr" eaLnBrk="1" hangingPunct="1">
              <a:lnSpc>
                <a:spcPct val="80000"/>
              </a:lnSpc>
              <a:spcBef>
                <a:spcPts val="600"/>
              </a:spcBef>
              <a:spcAft>
                <a:spcPts val="1200"/>
              </a:spcAft>
              <a:defRPr/>
            </a:pPr>
            <a:r>
              <a:rPr lang="en-GB" altLang="x-none" sz="2800" i="1" dirty="0">
                <a:ea typeface="ＭＳ Ｐゴシック" pitchFamily="34" charset="-128"/>
              </a:rPr>
              <a:t>Allows alive investigations</a:t>
            </a:r>
          </a:p>
          <a:p>
            <a:pPr algn="ctr" eaLnBrk="1" hangingPunct="1">
              <a:lnSpc>
                <a:spcPct val="80000"/>
              </a:lnSpc>
              <a:spcBef>
                <a:spcPts val="600"/>
              </a:spcBef>
              <a:spcAft>
                <a:spcPts val="1200"/>
              </a:spcAft>
              <a:defRPr/>
            </a:pPr>
            <a:r>
              <a:rPr lang="en-GB" altLang="x-none" sz="2800" i="1" dirty="0">
                <a:ea typeface="ＭＳ Ｐゴシック" pitchFamily="34" charset="-128"/>
              </a:rPr>
              <a:t>Intrusive measure, requires proper legislation </a:t>
            </a:r>
          </a:p>
          <a:p>
            <a:pPr algn="ctr" eaLnBrk="1" hangingPunct="1">
              <a:lnSpc>
                <a:spcPct val="80000"/>
              </a:lnSpc>
              <a:spcBef>
                <a:spcPts val="600"/>
              </a:spcBef>
              <a:spcAft>
                <a:spcPts val="1200"/>
              </a:spcAft>
              <a:defRPr/>
            </a:pPr>
            <a:r>
              <a:rPr lang="en-GB" altLang="x-none" sz="2800" i="1" dirty="0">
                <a:ea typeface="ＭＳ Ｐゴシック" pitchFamily="34" charset="-128"/>
              </a:rPr>
              <a:t>Law enforcement authorities to collect or record, through technical means, data in real time, and </a:t>
            </a:r>
          </a:p>
          <a:p>
            <a:pPr algn="ctr" eaLnBrk="1" hangingPunct="1">
              <a:lnSpc>
                <a:spcPct val="80000"/>
              </a:lnSpc>
              <a:spcBef>
                <a:spcPts val="600"/>
              </a:spcBef>
              <a:spcAft>
                <a:spcPts val="1200"/>
              </a:spcAft>
              <a:defRPr/>
            </a:pPr>
            <a:r>
              <a:rPr lang="en-GB" altLang="x-none" sz="2800" i="1" dirty="0">
                <a:ea typeface="ＭＳ Ｐゴシック" pitchFamily="34" charset="-128"/>
              </a:rPr>
              <a:t>Power to compel service providers to collect or record data from their costumers, in real time.</a:t>
            </a:r>
          </a:p>
        </p:txBody>
      </p:sp>
    </p:spTree>
    <p:extLst>
      <p:ext uri="{BB962C8B-B14F-4D97-AF65-F5344CB8AC3E}">
        <p14:creationId xmlns:p14="http://schemas.microsoft.com/office/powerpoint/2010/main" val="18352737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64</a:t>
            </a:fld>
            <a:endParaRPr lang="en-US" dirty="0"/>
          </a:p>
        </p:txBody>
      </p:sp>
      <p:sp>
        <p:nvSpPr>
          <p:cNvPr id="5" name="Rectangle 3"/>
          <p:cNvSpPr txBox="1">
            <a:spLocks/>
          </p:cNvSpPr>
          <p:nvPr/>
        </p:nvSpPr>
        <p:spPr bwMode="auto">
          <a:xfrm>
            <a:off x="348344" y="1051560"/>
            <a:ext cx="8519885" cy="4638040"/>
          </a:xfrm>
          <a:prstGeom prst="rect">
            <a:avLst/>
          </a:prstGeom>
          <a:noFill/>
          <a:ln w="38100">
            <a:solidFill>
              <a:srgbClr val="FF0000"/>
            </a:solidFill>
            <a:miter lim="800000"/>
            <a:headEnd/>
            <a:tailEnd/>
          </a:ln>
        </p:spPr>
        <p:txBody>
          <a:bodyPr vert="horz" wrap="square" lIns="91440" tIns="45720" rIns="91440" bIns="45720" numCol="1" anchor="ctr" anchorCtr="0" compatLnSpc="1">
            <a:prstTxWarp prst="textNoShape">
              <a:avLst/>
            </a:prstTxWarp>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eaLnBrk="1" hangingPunct="1">
              <a:lnSpc>
                <a:spcPct val="80000"/>
              </a:lnSpc>
              <a:spcBef>
                <a:spcPts val="600"/>
              </a:spcBef>
              <a:spcAft>
                <a:spcPts val="1200"/>
              </a:spcAft>
              <a:buFont typeface="Arial" pitchFamily="34" charset="0"/>
              <a:buNone/>
              <a:defRPr/>
            </a:pPr>
            <a:r>
              <a:rPr lang="en-GB" altLang="x-none" b="1" i="1" dirty="0">
                <a:ea typeface="ＭＳ Ｐゴシック" pitchFamily="34" charset="-128"/>
              </a:rPr>
              <a:t>Interception of Content Data</a:t>
            </a:r>
          </a:p>
          <a:p>
            <a:pPr marL="0" indent="0" algn="ctr" eaLnBrk="1" hangingPunct="1">
              <a:lnSpc>
                <a:spcPct val="80000"/>
              </a:lnSpc>
              <a:spcBef>
                <a:spcPts val="600"/>
              </a:spcBef>
              <a:spcAft>
                <a:spcPts val="1200"/>
              </a:spcAft>
              <a:buFont typeface="Arial" pitchFamily="34" charset="0"/>
              <a:buNone/>
              <a:defRPr/>
            </a:pPr>
            <a:r>
              <a:rPr lang="en-GB" altLang="x-none" b="1" i="1" dirty="0">
                <a:ea typeface="ＭＳ Ｐゴシック" pitchFamily="34" charset="-128"/>
              </a:rPr>
              <a:t>(Article 21 – Budapest Convention)</a:t>
            </a:r>
          </a:p>
          <a:p>
            <a:pPr algn="ctr" eaLnBrk="1" hangingPunct="1">
              <a:lnSpc>
                <a:spcPct val="80000"/>
              </a:lnSpc>
              <a:spcBef>
                <a:spcPts val="600"/>
              </a:spcBef>
              <a:spcAft>
                <a:spcPts val="1200"/>
              </a:spcAft>
              <a:defRPr/>
            </a:pPr>
            <a:endParaRPr lang="en-GB" altLang="x-none" sz="2800" i="1" dirty="0">
              <a:ea typeface="ＭＳ Ｐゴシック" pitchFamily="34" charset="-128"/>
            </a:endParaRPr>
          </a:p>
          <a:p>
            <a:pPr algn="ctr" eaLnBrk="1" hangingPunct="1">
              <a:lnSpc>
                <a:spcPct val="80000"/>
              </a:lnSpc>
              <a:spcBef>
                <a:spcPts val="600"/>
              </a:spcBef>
              <a:spcAft>
                <a:spcPts val="1200"/>
              </a:spcAft>
              <a:defRPr/>
            </a:pPr>
            <a:r>
              <a:rPr lang="en-GB" altLang="x-none" sz="2800" i="1" dirty="0">
                <a:ea typeface="ＭＳ Ｐゴシック" pitchFamily="34" charset="-128"/>
              </a:rPr>
              <a:t>Very powerful investigative tool, but also very intrusive </a:t>
            </a:r>
          </a:p>
          <a:p>
            <a:pPr algn="ctr" eaLnBrk="1" hangingPunct="1">
              <a:lnSpc>
                <a:spcPct val="80000"/>
              </a:lnSpc>
              <a:spcBef>
                <a:spcPts val="600"/>
              </a:spcBef>
              <a:spcAft>
                <a:spcPts val="1200"/>
              </a:spcAft>
              <a:defRPr/>
            </a:pPr>
            <a:r>
              <a:rPr lang="en-GB" altLang="x-none" sz="2800" i="1" dirty="0">
                <a:ea typeface="ＭＳ Ｐゴシック" pitchFamily="34" charset="-128"/>
              </a:rPr>
              <a:t>It is only allowed in relation to a range of serious offences to be determined by national laws</a:t>
            </a:r>
          </a:p>
          <a:p>
            <a:pPr algn="ctr" eaLnBrk="1" hangingPunct="1">
              <a:lnSpc>
                <a:spcPct val="80000"/>
              </a:lnSpc>
              <a:spcBef>
                <a:spcPts val="600"/>
              </a:spcBef>
              <a:spcAft>
                <a:spcPts val="1200"/>
              </a:spcAft>
              <a:defRPr/>
            </a:pPr>
            <a:r>
              <a:rPr lang="en-GB" altLang="x-none" sz="2800" i="1" dirty="0">
                <a:ea typeface="ＭＳ Ｐゴシック" pitchFamily="34" charset="-128"/>
              </a:rPr>
              <a:t>Adequate safeguards need to be put in place</a:t>
            </a:r>
          </a:p>
        </p:txBody>
      </p:sp>
    </p:spTree>
    <p:extLst>
      <p:ext uri="{BB962C8B-B14F-4D97-AF65-F5344CB8AC3E}">
        <p14:creationId xmlns:p14="http://schemas.microsoft.com/office/powerpoint/2010/main" val="21533359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457200" y="1140112"/>
            <a:ext cx="8229600" cy="917575"/>
          </a:xfrm>
        </p:spPr>
        <p:txBody>
          <a:bodyPr>
            <a:normAutofit fontScale="90000"/>
          </a:bodyPr>
          <a:lstStyle/>
          <a:p>
            <a:pPr eaLnBrk="1" hangingPunct="1"/>
            <a:r>
              <a:rPr lang="en-GB" sz="3600" b="1" dirty="0"/>
              <a:t>Article 15 § 1</a:t>
            </a:r>
            <a:br>
              <a:rPr lang="en-GB" sz="3600" b="1" dirty="0"/>
            </a:br>
            <a:r>
              <a:rPr lang="en-GB" sz="3600" b="1" dirty="0"/>
              <a:t>Conditions and safeguards </a:t>
            </a:r>
          </a:p>
        </p:txBody>
      </p:sp>
      <p:sp>
        <p:nvSpPr>
          <p:cNvPr id="197635" name="Rectangle 3"/>
          <p:cNvSpPr>
            <a:spLocks noGrp="1" noChangeArrowheads="1"/>
          </p:cNvSpPr>
          <p:nvPr>
            <p:ph type="body" idx="1"/>
          </p:nvPr>
        </p:nvSpPr>
        <p:spPr>
          <a:xfrm>
            <a:off x="457200" y="2601880"/>
            <a:ext cx="8229600" cy="3093782"/>
          </a:xfrm>
        </p:spPr>
        <p:txBody>
          <a:bodyPr rtlCol="0">
            <a:normAutofit/>
          </a:bodyPr>
          <a:lstStyle/>
          <a:p>
            <a:pPr marL="514350" indent="-514350" eaLnBrk="1" fontAlgn="auto" hangingPunct="1">
              <a:spcAft>
                <a:spcPts val="0"/>
              </a:spcAft>
              <a:buFont typeface="+mj-lt"/>
              <a:buAutoNum type="arabicPeriod"/>
              <a:defRPr/>
            </a:pPr>
            <a:r>
              <a:rPr lang="en-GB" dirty="0">
                <a:latin typeface="+mj-lt"/>
              </a:rPr>
              <a:t>“Each Party shall ensure that the </a:t>
            </a:r>
            <a:r>
              <a:rPr lang="en-GB" b="1" dirty="0">
                <a:solidFill>
                  <a:srgbClr val="FF0000"/>
                </a:solidFill>
                <a:latin typeface="+mj-lt"/>
              </a:rPr>
              <a:t>establishment, implementation and application </a:t>
            </a:r>
            <a:r>
              <a:rPr lang="en-GB" dirty="0">
                <a:latin typeface="+mj-lt"/>
              </a:rPr>
              <a:t>of the powers and procedures provided for in (Art. 14 to 21) are </a:t>
            </a:r>
            <a:r>
              <a:rPr lang="en-GB" b="1" dirty="0">
                <a:solidFill>
                  <a:srgbClr val="FF0000"/>
                </a:solidFill>
                <a:latin typeface="+mj-lt"/>
              </a:rPr>
              <a:t>subject to conditions and safeguards</a:t>
            </a:r>
            <a:r>
              <a:rPr lang="en-GB" dirty="0">
                <a:latin typeface="+mj-lt"/>
              </a:rPr>
              <a:t> provided for under its </a:t>
            </a:r>
            <a:r>
              <a:rPr lang="en-GB" b="1" dirty="0">
                <a:solidFill>
                  <a:srgbClr val="FF0000"/>
                </a:solidFill>
                <a:latin typeface="+mj-lt"/>
              </a:rPr>
              <a:t>domestic law </a:t>
            </a:r>
            <a:r>
              <a:rPr lang="en-GB" dirty="0">
                <a:latin typeface="+mj-lt"/>
              </a:rPr>
              <a:t>(…)”.</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65</a:t>
            </a:fld>
            <a:endParaRPr lang="en-US" dirty="0"/>
          </a:p>
        </p:txBody>
      </p:sp>
    </p:spTree>
    <p:extLst>
      <p:ext uri="{BB962C8B-B14F-4D97-AF65-F5344CB8AC3E}">
        <p14:creationId xmlns:p14="http://schemas.microsoft.com/office/powerpoint/2010/main" val="8611377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422029" y="908483"/>
            <a:ext cx="8229600" cy="917575"/>
          </a:xfrm>
        </p:spPr>
        <p:txBody>
          <a:bodyPr>
            <a:normAutofit fontScale="90000"/>
          </a:bodyPr>
          <a:lstStyle/>
          <a:p>
            <a:pPr eaLnBrk="1" hangingPunct="1"/>
            <a:r>
              <a:rPr lang="en-GB" sz="3600" b="1" dirty="0"/>
              <a:t>Article 15 § 1</a:t>
            </a:r>
            <a:br>
              <a:rPr lang="en-GB" sz="3600" b="1" dirty="0"/>
            </a:br>
            <a:r>
              <a:rPr lang="en-GB" sz="3600" b="1" dirty="0"/>
              <a:t>Conditions and safeguards </a:t>
            </a:r>
          </a:p>
        </p:txBody>
      </p:sp>
      <p:sp>
        <p:nvSpPr>
          <p:cNvPr id="197635" name="Rectangle 3"/>
          <p:cNvSpPr>
            <a:spLocks noGrp="1" noChangeArrowheads="1"/>
          </p:cNvSpPr>
          <p:nvPr>
            <p:ph type="body" idx="1"/>
          </p:nvPr>
        </p:nvSpPr>
        <p:spPr>
          <a:xfrm>
            <a:off x="422029" y="2005444"/>
            <a:ext cx="8370277" cy="4716032"/>
          </a:xfrm>
        </p:spPr>
        <p:txBody>
          <a:bodyPr rtlCol="0">
            <a:normAutofit lnSpcReduction="10000"/>
          </a:bodyPr>
          <a:lstStyle/>
          <a:p>
            <a:pPr eaLnBrk="1" fontAlgn="auto" hangingPunct="1">
              <a:lnSpc>
                <a:spcPct val="110000"/>
              </a:lnSpc>
              <a:spcBef>
                <a:spcPts val="600"/>
              </a:spcBef>
              <a:spcAft>
                <a:spcPts val="1200"/>
              </a:spcAft>
              <a:defRPr/>
            </a:pPr>
            <a:r>
              <a:rPr lang="en-GB" dirty="0">
                <a:latin typeface="+mj-lt"/>
              </a:rPr>
              <a:t>These safeguards must “provide for the adequate protection of human rights and liberties, </a:t>
            </a:r>
            <a:r>
              <a:rPr lang="en-GB" b="1" dirty="0">
                <a:solidFill>
                  <a:srgbClr val="FF0000"/>
                </a:solidFill>
                <a:latin typeface="+mj-lt"/>
              </a:rPr>
              <a:t>including rights arising pursuant to obligations</a:t>
            </a:r>
            <a:r>
              <a:rPr lang="en-GB" dirty="0">
                <a:solidFill>
                  <a:srgbClr val="FF0000"/>
                </a:solidFill>
                <a:latin typeface="+mj-lt"/>
              </a:rPr>
              <a:t> </a:t>
            </a:r>
            <a:r>
              <a:rPr lang="en-GB" b="1" dirty="0">
                <a:solidFill>
                  <a:srgbClr val="FF0000"/>
                </a:solidFill>
                <a:latin typeface="+mj-lt"/>
              </a:rPr>
              <a:t>it has undertaken </a:t>
            </a:r>
            <a:r>
              <a:rPr lang="en-GB" dirty="0">
                <a:latin typeface="+mj-lt"/>
              </a:rPr>
              <a:t>under applicable international human rights instruments (inter alia the 1950 Council of Europe “European Convention of Human Rights” and the 1966 United Nations International Covenant on Civil and political Rights). </a:t>
            </a:r>
          </a:p>
          <a:p>
            <a:pPr eaLnBrk="1" fontAlgn="auto" hangingPunct="1">
              <a:lnSpc>
                <a:spcPct val="110000"/>
              </a:lnSpc>
              <a:spcBef>
                <a:spcPts val="600"/>
              </a:spcBef>
              <a:spcAft>
                <a:spcPts val="1200"/>
              </a:spcAft>
              <a:defRPr/>
            </a:pPr>
            <a:r>
              <a:rPr lang="en-GB" dirty="0">
                <a:latin typeface="+mj-lt"/>
              </a:rPr>
              <a:t>These safeguards must incorporate “the principle of  </a:t>
            </a:r>
            <a:r>
              <a:rPr lang="en-GB" b="1" dirty="0">
                <a:solidFill>
                  <a:srgbClr val="FF0000"/>
                </a:solidFill>
                <a:latin typeface="+mj-lt"/>
              </a:rPr>
              <a:t>proportionality</a:t>
            </a:r>
            <a:r>
              <a:rPr lang="en-GB" dirty="0">
                <a:latin typeface="+mj-lt"/>
              </a:rPr>
              <a:t>”. </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66</a:t>
            </a:fld>
            <a:endParaRPr lang="en-US" dirty="0"/>
          </a:p>
        </p:txBody>
      </p:sp>
    </p:spTree>
    <p:extLst>
      <p:ext uri="{BB962C8B-B14F-4D97-AF65-F5344CB8AC3E}">
        <p14:creationId xmlns:p14="http://schemas.microsoft.com/office/powerpoint/2010/main" val="40982255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319314" y="859849"/>
            <a:ext cx="8505371" cy="917575"/>
          </a:xfrm>
        </p:spPr>
        <p:txBody>
          <a:bodyPr/>
          <a:lstStyle/>
          <a:p>
            <a:pPr marL="0" indent="0" eaLnBrk="1" fontAlgn="auto" hangingPunct="1">
              <a:spcAft>
                <a:spcPts val="0"/>
              </a:spcAft>
              <a:defRPr/>
            </a:pPr>
            <a:r>
              <a:rPr lang="en-GB" sz="3600" b="1" dirty="0">
                <a:ea typeface="Verdana" panose="020B0604030504040204" pitchFamily="34" charset="0"/>
                <a:cs typeface="Verdana" panose="020B0604030504040204" pitchFamily="34" charset="0"/>
              </a:rPr>
              <a:t>Rights guaranteed by ECHR and ICCPR</a:t>
            </a:r>
          </a:p>
        </p:txBody>
      </p:sp>
      <p:sp>
        <p:nvSpPr>
          <p:cNvPr id="197635" name="Rectangle 3"/>
          <p:cNvSpPr>
            <a:spLocks noGrp="1" noChangeArrowheads="1"/>
          </p:cNvSpPr>
          <p:nvPr>
            <p:ph type="body" idx="1"/>
          </p:nvPr>
        </p:nvSpPr>
        <p:spPr>
          <a:xfrm>
            <a:off x="457199" y="1777424"/>
            <a:ext cx="8541658" cy="4805938"/>
          </a:xfrm>
        </p:spPr>
        <p:txBody>
          <a:bodyPr rtlCol="0">
            <a:noAutofit/>
          </a:bodyPr>
          <a:lstStyle/>
          <a:p>
            <a:pPr marL="0" indent="0" eaLnBrk="1" hangingPunct="1">
              <a:spcBef>
                <a:spcPts val="600"/>
              </a:spcBef>
              <a:spcAft>
                <a:spcPts val="1200"/>
              </a:spcAft>
              <a:buNone/>
              <a:defRPr/>
            </a:pPr>
            <a:r>
              <a:rPr lang="en-GB" sz="2500" dirty="0">
                <a:latin typeface="Verdana" panose="020B0604030504040204" pitchFamily="34" charset="0"/>
                <a:ea typeface="Verdana" panose="020B0604030504040204" pitchFamily="34" charset="0"/>
                <a:cs typeface="Verdana" panose="020B0604030504040204" pitchFamily="34" charset="0"/>
              </a:rPr>
              <a:t>… </a:t>
            </a:r>
            <a:r>
              <a:rPr lang="en-GB" sz="2800" dirty="0"/>
              <a:t>that </a:t>
            </a:r>
            <a:r>
              <a:rPr lang="en-US" sz="2800" dirty="0"/>
              <a:t>might come into play </a:t>
            </a:r>
            <a:r>
              <a:rPr lang="en-US" sz="2800" b="1" dirty="0"/>
              <a:t>during investigations and prosecutions of cybercrime</a:t>
            </a:r>
            <a:r>
              <a:rPr lang="en-US" sz="2800" dirty="0"/>
              <a:t> :</a:t>
            </a:r>
            <a:endParaRPr lang="en-GB" sz="2500" dirty="0">
              <a:latin typeface="Verdana" panose="020B0604030504040204" pitchFamily="34" charset="0"/>
              <a:ea typeface="Verdana" panose="020B0604030504040204" pitchFamily="34" charset="0"/>
              <a:cs typeface="Verdana" panose="020B0604030504040204" pitchFamily="34" charset="0"/>
            </a:endParaRP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Right to liberty and security,</a:t>
            </a: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Right to a fair trial and the presumption of innocence (including the right to remain silent), </a:t>
            </a: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Right to not be held guilty of a criminal offence where his or her act or omission was not constituting a criminal offence under law at the time when it was committed, </a:t>
            </a: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Right to private life or “privacy”, </a:t>
            </a: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Freedom of thought, conscience and religion, </a:t>
            </a: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Freedom of expression, </a:t>
            </a:r>
          </a:p>
          <a:p>
            <a:pPr marL="517525" eaLnBrk="1" hangingPunct="1">
              <a:spcBef>
                <a:spcPts val="600"/>
              </a:spcBef>
              <a:spcAft>
                <a:spcPts val="600"/>
              </a:spcAft>
              <a:buFont typeface="Arial" panose="020B0604020202020204" pitchFamily="34" charset="0"/>
              <a:buChar char="•"/>
              <a:defRPr/>
            </a:pPr>
            <a:r>
              <a:rPr lang="en-GB" sz="2000" dirty="0">
                <a:latin typeface="Verdana" panose="020B0604030504040204" pitchFamily="34" charset="0"/>
                <a:ea typeface="Verdana" panose="020B0604030504040204" pitchFamily="34" charset="0"/>
                <a:cs typeface="Verdana" panose="020B0604030504040204" pitchFamily="34" charset="0"/>
              </a:rPr>
              <a:t>Freedom of peaceful assembly and association. </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67</a:t>
            </a:fld>
            <a:endParaRPr lang="en-US" dirty="0"/>
          </a:p>
        </p:txBody>
      </p:sp>
    </p:spTree>
    <p:extLst>
      <p:ext uri="{BB962C8B-B14F-4D97-AF65-F5344CB8AC3E}">
        <p14:creationId xmlns:p14="http://schemas.microsoft.com/office/powerpoint/2010/main" val="9901919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457200" y="884099"/>
            <a:ext cx="8229600" cy="917575"/>
          </a:xfrm>
        </p:spPr>
        <p:txBody>
          <a:bodyPr>
            <a:normAutofit fontScale="90000"/>
          </a:bodyPr>
          <a:lstStyle/>
          <a:p>
            <a:pPr eaLnBrk="1" hangingPunct="1"/>
            <a:r>
              <a:rPr lang="en-GB" sz="3600" b="1" dirty="0"/>
              <a:t>Article 15 § 2 and 3</a:t>
            </a:r>
            <a:br>
              <a:rPr lang="en-GB" sz="3600" b="1" dirty="0"/>
            </a:br>
            <a:r>
              <a:rPr lang="en-GB" sz="3600" b="1" dirty="0"/>
              <a:t>Conditions and safeguards </a:t>
            </a:r>
          </a:p>
        </p:txBody>
      </p:sp>
      <p:sp>
        <p:nvSpPr>
          <p:cNvPr id="197635" name="Rectangle 3"/>
          <p:cNvSpPr>
            <a:spLocks noGrp="1" noChangeArrowheads="1"/>
          </p:cNvSpPr>
          <p:nvPr>
            <p:ph type="body" idx="1"/>
          </p:nvPr>
        </p:nvSpPr>
        <p:spPr>
          <a:xfrm>
            <a:off x="457200" y="2123792"/>
            <a:ext cx="8229600" cy="4597684"/>
          </a:xfrm>
        </p:spPr>
        <p:txBody>
          <a:bodyPr rtlCol="0">
            <a:normAutofit fontScale="47500" lnSpcReduction="20000"/>
          </a:bodyPr>
          <a:lstStyle/>
          <a:p>
            <a:pPr marL="542925" indent="-542925" eaLnBrk="1" fontAlgn="auto" hangingPunct="1">
              <a:lnSpc>
                <a:spcPct val="120000"/>
              </a:lnSpc>
              <a:spcBef>
                <a:spcPts val="600"/>
              </a:spcBef>
              <a:spcAft>
                <a:spcPts val="1200"/>
              </a:spcAft>
              <a:buFont typeface="+mj-lt"/>
              <a:buAutoNum type="arabicPeriod" startAt="2"/>
              <a:defRPr/>
            </a:pPr>
            <a:r>
              <a:rPr lang="en-GB" sz="4700" dirty="0">
                <a:latin typeface="+mj-lt"/>
              </a:rPr>
              <a:t>Conditions and safeguards </a:t>
            </a:r>
            <a:r>
              <a:rPr lang="en-GB" sz="4700" b="1" dirty="0">
                <a:solidFill>
                  <a:srgbClr val="FF0000"/>
                </a:solidFill>
                <a:latin typeface="+mj-lt"/>
              </a:rPr>
              <a:t>must include, inter alia </a:t>
            </a:r>
            <a:r>
              <a:rPr lang="en-GB" sz="4700" dirty="0">
                <a:latin typeface="+mj-lt"/>
              </a:rPr>
              <a:t>and “as appropriate in view of the nature of the procedure or power concerned”: “judicial or other </a:t>
            </a:r>
            <a:r>
              <a:rPr lang="en-GB" sz="4700" b="1" dirty="0">
                <a:solidFill>
                  <a:srgbClr val="FF0000"/>
                </a:solidFill>
                <a:latin typeface="+mj-lt"/>
              </a:rPr>
              <a:t>independent supervision</a:t>
            </a:r>
            <a:r>
              <a:rPr lang="en-GB" sz="4700" dirty="0">
                <a:latin typeface="+mj-lt"/>
              </a:rPr>
              <a:t>, </a:t>
            </a:r>
            <a:r>
              <a:rPr lang="en-GB" sz="4700" b="1" dirty="0">
                <a:solidFill>
                  <a:srgbClr val="FF0000"/>
                </a:solidFill>
                <a:latin typeface="+mj-lt"/>
              </a:rPr>
              <a:t>grounds</a:t>
            </a:r>
            <a:r>
              <a:rPr lang="en-GB" sz="4700" dirty="0">
                <a:solidFill>
                  <a:srgbClr val="FF0000"/>
                </a:solidFill>
                <a:latin typeface="+mj-lt"/>
              </a:rPr>
              <a:t> </a:t>
            </a:r>
            <a:r>
              <a:rPr lang="en-GB" sz="4700" dirty="0">
                <a:latin typeface="+mj-lt"/>
              </a:rPr>
              <a:t>justifying application, and </a:t>
            </a:r>
            <a:r>
              <a:rPr lang="en-GB" sz="4700" b="1" dirty="0">
                <a:solidFill>
                  <a:srgbClr val="FF0000"/>
                </a:solidFill>
                <a:latin typeface="+mj-lt"/>
              </a:rPr>
              <a:t>limitation </a:t>
            </a:r>
            <a:r>
              <a:rPr lang="en-GB" sz="4700" dirty="0">
                <a:latin typeface="+mj-lt"/>
              </a:rPr>
              <a:t>of the scope and the duration of such power or procedure”.</a:t>
            </a:r>
          </a:p>
          <a:p>
            <a:pPr marL="542925" indent="-542925" eaLnBrk="1" fontAlgn="auto" hangingPunct="1">
              <a:lnSpc>
                <a:spcPct val="120000"/>
              </a:lnSpc>
              <a:spcBef>
                <a:spcPts val="600"/>
              </a:spcBef>
              <a:spcAft>
                <a:spcPts val="1200"/>
              </a:spcAft>
              <a:buFont typeface="+mj-lt"/>
              <a:buAutoNum type="arabicPeriod" startAt="2"/>
              <a:defRPr/>
            </a:pPr>
            <a:r>
              <a:rPr lang="en-GB" sz="4700" dirty="0"/>
              <a:t>Each Party must “</a:t>
            </a:r>
            <a:r>
              <a:rPr lang="en-GB" sz="4700" b="1" dirty="0">
                <a:solidFill>
                  <a:srgbClr val="FF0000"/>
                </a:solidFill>
              </a:rPr>
              <a:t>consider the impact </a:t>
            </a:r>
            <a:r>
              <a:rPr lang="en-GB" sz="4700" dirty="0"/>
              <a:t>of the powers and procedures in [Art. 14 to 21] </a:t>
            </a:r>
            <a:r>
              <a:rPr lang="en-GB" sz="4700" b="1" dirty="0">
                <a:solidFill>
                  <a:srgbClr val="FF0000"/>
                </a:solidFill>
              </a:rPr>
              <a:t>upon the rights</a:t>
            </a:r>
            <a:r>
              <a:rPr lang="en-GB" sz="4700" dirty="0"/>
              <a:t>, responsibilities and legitimate interests of third parties”, to the “extent that it is consistent with the public interest, in particular the sound administration of justice”. </a:t>
            </a:r>
            <a:r>
              <a:rPr lang="en-GB" sz="4300" baseline="30000" dirty="0"/>
              <a:t>[1]</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68</a:t>
            </a:fld>
            <a:endParaRPr lang="en-US" dirty="0"/>
          </a:p>
        </p:txBody>
      </p:sp>
    </p:spTree>
    <p:extLst>
      <p:ext uri="{BB962C8B-B14F-4D97-AF65-F5344CB8AC3E}">
        <p14:creationId xmlns:p14="http://schemas.microsoft.com/office/powerpoint/2010/main" val="29134760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457200" y="867726"/>
            <a:ext cx="8229600" cy="1209448"/>
          </a:xfrm>
        </p:spPr>
        <p:txBody>
          <a:bodyPr/>
          <a:lstStyle/>
          <a:p>
            <a:pPr eaLnBrk="1" hangingPunct="1"/>
            <a:r>
              <a:rPr lang="en-GB" sz="3000" b="1" dirty="0"/>
              <a:t>Conditions and safeguards under European Convention of Human Rights</a:t>
            </a:r>
          </a:p>
        </p:txBody>
      </p:sp>
      <p:sp>
        <p:nvSpPr>
          <p:cNvPr id="197635" name="Rectangle 3"/>
          <p:cNvSpPr>
            <a:spLocks noGrp="1" noChangeArrowheads="1"/>
          </p:cNvSpPr>
          <p:nvPr>
            <p:ph type="body" idx="1"/>
          </p:nvPr>
        </p:nvSpPr>
        <p:spPr>
          <a:xfrm>
            <a:off x="340963" y="2281326"/>
            <a:ext cx="8462073" cy="4285729"/>
          </a:xfrm>
        </p:spPr>
        <p:txBody>
          <a:bodyPr rtlCol="0">
            <a:noAutofit/>
          </a:bodyPr>
          <a:lstStyle/>
          <a:p>
            <a:pPr marL="0" indent="0" eaLnBrk="1" fontAlgn="auto" hangingPunct="1">
              <a:spcBef>
                <a:spcPts val="600"/>
              </a:spcBef>
              <a:spcAft>
                <a:spcPts val="1200"/>
              </a:spcAft>
              <a:buNone/>
              <a:defRPr/>
            </a:pPr>
            <a:r>
              <a:rPr lang="en-GB" sz="2400" b="1" dirty="0">
                <a:latin typeface="+mj-lt"/>
              </a:rPr>
              <a:t>Conditions to be met when limiting rights</a:t>
            </a:r>
            <a:r>
              <a:rPr lang="en-GB" sz="2400" dirty="0">
                <a:latin typeface="+mj-lt"/>
              </a:rPr>
              <a:t>:</a:t>
            </a:r>
          </a:p>
          <a:p>
            <a:pPr eaLnBrk="1" fontAlgn="auto" hangingPunct="1">
              <a:spcBef>
                <a:spcPts val="600"/>
              </a:spcBef>
              <a:spcAft>
                <a:spcPts val="600"/>
              </a:spcAft>
              <a:defRPr/>
            </a:pPr>
            <a:r>
              <a:rPr lang="en-GB" sz="2400" dirty="0"/>
              <a:t>Exclusive competence of the law (</a:t>
            </a:r>
            <a:r>
              <a:rPr lang="en-GB" sz="2400" b="1" dirty="0">
                <a:solidFill>
                  <a:srgbClr val="FF0000"/>
                </a:solidFill>
                <a:latin typeface="+mj-lt"/>
              </a:rPr>
              <a:t>legal basis</a:t>
            </a:r>
            <a:r>
              <a:rPr lang="en-GB" sz="2400" dirty="0">
                <a:latin typeface="+mj-lt"/>
              </a:rPr>
              <a:t>)</a:t>
            </a:r>
          </a:p>
          <a:p>
            <a:pPr eaLnBrk="1" fontAlgn="auto" hangingPunct="1">
              <a:spcBef>
                <a:spcPts val="600"/>
              </a:spcBef>
              <a:spcAft>
                <a:spcPts val="600"/>
              </a:spcAft>
              <a:defRPr/>
            </a:pPr>
            <a:r>
              <a:rPr lang="en-GB" sz="2400" dirty="0"/>
              <a:t>Need to pursue a legitimate aim (</a:t>
            </a:r>
            <a:r>
              <a:rPr lang="en-GB" sz="2400" b="1" dirty="0">
                <a:solidFill>
                  <a:srgbClr val="FF0000"/>
                </a:solidFill>
              </a:rPr>
              <a:t>l</a:t>
            </a:r>
            <a:r>
              <a:rPr lang="en-GB" sz="2400" b="1" dirty="0">
                <a:solidFill>
                  <a:srgbClr val="FF0000"/>
                </a:solidFill>
                <a:latin typeface="+mj-lt"/>
              </a:rPr>
              <a:t>egitimate aim</a:t>
            </a:r>
            <a:r>
              <a:rPr lang="en-GB" sz="2400" dirty="0">
                <a:latin typeface="+mj-lt"/>
              </a:rPr>
              <a:t>)</a:t>
            </a:r>
          </a:p>
          <a:p>
            <a:pPr eaLnBrk="1" fontAlgn="auto" hangingPunct="1">
              <a:spcBef>
                <a:spcPts val="600"/>
              </a:spcBef>
              <a:spcAft>
                <a:spcPts val="600"/>
              </a:spcAft>
              <a:defRPr/>
            </a:pPr>
            <a:r>
              <a:rPr lang="en-GB" sz="2400" dirty="0"/>
              <a:t>“Necessity of the interference in a democratic society”... which means that the interference must:</a:t>
            </a:r>
          </a:p>
          <a:p>
            <a:pPr marL="711200" lvl="1" indent="-342900" eaLnBrk="1" fontAlgn="auto" hangingPunct="1">
              <a:spcBef>
                <a:spcPts val="600"/>
              </a:spcBef>
              <a:spcAft>
                <a:spcPts val="600"/>
              </a:spcAft>
              <a:defRPr/>
            </a:pPr>
            <a:r>
              <a:rPr lang="en-GB" sz="2400" dirty="0">
                <a:latin typeface="+mj-lt"/>
              </a:rPr>
              <a:t>correspond </a:t>
            </a:r>
            <a:r>
              <a:rPr lang="en-GB" sz="2400" dirty="0"/>
              <a:t>to a "pressing social need“ (</a:t>
            </a:r>
            <a:r>
              <a:rPr lang="en-GB" sz="2400" b="1" dirty="0">
                <a:solidFill>
                  <a:srgbClr val="FF0000"/>
                </a:solidFill>
              </a:rPr>
              <a:t>necessity</a:t>
            </a:r>
            <a:r>
              <a:rPr lang="en-GB" sz="2400" dirty="0"/>
              <a:t>) </a:t>
            </a:r>
          </a:p>
          <a:p>
            <a:pPr marL="711200" lvl="1" indent="-342900" eaLnBrk="1" fontAlgn="auto" hangingPunct="1">
              <a:spcBef>
                <a:spcPts val="600"/>
              </a:spcBef>
              <a:spcAft>
                <a:spcPts val="600"/>
              </a:spcAft>
              <a:defRPr/>
            </a:pPr>
            <a:r>
              <a:rPr lang="en-GB" sz="2400" dirty="0">
                <a:latin typeface="+mj-lt"/>
              </a:rPr>
              <a:t>be </a:t>
            </a:r>
            <a:r>
              <a:rPr lang="en-GB" sz="2400" dirty="0"/>
              <a:t>proportionate to the aim pursued (</a:t>
            </a:r>
            <a:r>
              <a:rPr lang="en-GB" sz="2400" b="1" dirty="0">
                <a:solidFill>
                  <a:srgbClr val="FF0000"/>
                </a:solidFill>
              </a:rPr>
              <a:t>proportionality</a:t>
            </a:r>
            <a:r>
              <a:rPr lang="en-GB" sz="2400" dirty="0"/>
              <a:t>)</a:t>
            </a:r>
            <a:r>
              <a:rPr lang="en-GB" sz="2400" baseline="30000" dirty="0"/>
              <a:t> </a:t>
            </a:r>
          </a:p>
          <a:p>
            <a:pPr eaLnBrk="1" fontAlgn="auto" hangingPunct="1">
              <a:spcBef>
                <a:spcPts val="600"/>
              </a:spcBef>
              <a:spcAft>
                <a:spcPts val="600"/>
              </a:spcAft>
              <a:defRPr/>
            </a:pPr>
            <a:r>
              <a:rPr lang="en-GB" sz="2400" dirty="0"/>
              <a:t>Requirements implied by the “necessity” and “proportionality” principles might be classified under the one or the other notion.</a:t>
            </a:r>
            <a:r>
              <a:rPr lang="en-GB" sz="2400" baseline="30000" dirty="0"/>
              <a:t> </a:t>
            </a:r>
            <a:endParaRPr lang="en-GB" sz="2400" dirty="0"/>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69</a:t>
            </a:fld>
            <a:endParaRPr lang="en-US" dirty="0"/>
          </a:p>
        </p:txBody>
      </p:sp>
    </p:spTree>
    <p:extLst>
      <p:ext uri="{BB962C8B-B14F-4D97-AF65-F5344CB8AC3E}">
        <p14:creationId xmlns:p14="http://schemas.microsoft.com/office/powerpoint/2010/main" val="4105500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82692"/>
            <a:ext cx="7886700" cy="1325563"/>
          </a:xfrm>
        </p:spPr>
        <p:txBody>
          <a:bodyPr>
            <a:normAutofit/>
          </a:bodyPr>
          <a:lstStyle/>
          <a:p>
            <a:r>
              <a:rPr lang="en-US" sz="4000" b="1" dirty="0"/>
              <a:t>Service Provider</a:t>
            </a:r>
            <a:endParaRPr lang="en-US" sz="4000" dirty="0"/>
          </a:p>
        </p:txBody>
      </p:sp>
      <p:sp>
        <p:nvSpPr>
          <p:cNvPr id="3" name="Content Placeholder 2"/>
          <p:cNvSpPr>
            <a:spLocks noGrp="1"/>
          </p:cNvSpPr>
          <p:nvPr>
            <p:ph idx="1"/>
          </p:nvPr>
        </p:nvSpPr>
        <p:spPr>
          <a:xfrm>
            <a:off x="500742" y="1443237"/>
            <a:ext cx="8229600" cy="5191154"/>
          </a:xfrm>
        </p:spPr>
        <p:txBody>
          <a:bodyPr>
            <a:normAutofit/>
          </a:bodyPr>
          <a:lstStyle/>
          <a:p>
            <a:pPr algn="just">
              <a:spcBef>
                <a:spcPts val="600"/>
              </a:spcBef>
              <a:spcAft>
                <a:spcPts val="1200"/>
              </a:spcAft>
            </a:pPr>
            <a:r>
              <a:rPr lang="en-US" sz="2800" dirty="0"/>
              <a:t>Includes:	</a:t>
            </a:r>
          </a:p>
          <a:p>
            <a:pPr lvl="1" algn="just">
              <a:spcBef>
                <a:spcPts val="600"/>
              </a:spcBef>
              <a:spcAft>
                <a:spcPts val="1200"/>
              </a:spcAft>
            </a:pPr>
            <a:r>
              <a:rPr lang="en-US" sz="2400" dirty="0"/>
              <a:t>Entities that </a:t>
            </a:r>
            <a:r>
              <a:rPr lang="en-US" sz="2400" b="1" u="sng" dirty="0"/>
              <a:t>provide ability to communicate </a:t>
            </a:r>
            <a:r>
              <a:rPr lang="en-US" sz="2400" dirty="0"/>
              <a:t>by means of computer system</a:t>
            </a:r>
          </a:p>
          <a:p>
            <a:pPr lvl="1" algn="just">
              <a:spcBef>
                <a:spcPts val="600"/>
              </a:spcBef>
              <a:spcAft>
                <a:spcPts val="1200"/>
              </a:spcAft>
            </a:pPr>
            <a:r>
              <a:rPr lang="en-US" sz="2400" dirty="0"/>
              <a:t>Any entity that </a:t>
            </a:r>
            <a:r>
              <a:rPr lang="en-US" sz="2400" b="1" u="sng" dirty="0"/>
              <a:t>processes/stores computer data</a:t>
            </a:r>
            <a:r>
              <a:rPr lang="en-US" sz="2400" dirty="0"/>
              <a:t> on behalf of such entities</a:t>
            </a:r>
          </a:p>
          <a:p>
            <a:pPr algn="just">
              <a:spcBef>
                <a:spcPts val="600"/>
              </a:spcBef>
              <a:spcAft>
                <a:spcPts val="1200"/>
              </a:spcAft>
            </a:pPr>
            <a:r>
              <a:rPr lang="en-US" sz="2800" dirty="0"/>
              <a:t>Includes both </a:t>
            </a:r>
            <a:r>
              <a:rPr lang="en-US" sz="2800" b="1" u="sng" dirty="0"/>
              <a:t>private </a:t>
            </a:r>
            <a:r>
              <a:rPr lang="en-US" sz="2800" dirty="0"/>
              <a:t>and </a:t>
            </a:r>
            <a:r>
              <a:rPr lang="en-US" sz="2800" b="1" u="sng" dirty="0"/>
              <a:t>public </a:t>
            </a:r>
            <a:r>
              <a:rPr lang="en-US" sz="2800" dirty="0"/>
              <a:t>entities</a:t>
            </a:r>
          </a:p>
          <a:p>
            <a:pPr algn="just">
              <a:spcBef>
                <a:spcPts val="600"/>
              </a:spcBef>
              <a:spcAft>
                <a:spcPts val="1200"/>
              </a:spcAft>
            </a:pPr>
            <a:r>
              <a:rPr lang="en-US" sz="2800" dirty="0"/>
              <a:t>Irrelevant whether </a:t>
            </a:r>
            <a:r>
              <a:rPr lang="en-US" sz="2800" b="1" u="sng" dirty="0"/>
              <a:t>users form closed group </a:t>
            </a:r>
            <a:r>
              <a:rPr lang="en-US" sz="2800" dirty="0"/>
              <a:t>or whether </a:t>
            </a:r>
            <a:r>
              <a:rPr lang="en-US" sz="2800" b="1" u="sng" dirty="0"/>
              <a:t>providers offer services to public</a:t>
            </a:r>
          </a:p>
          <a:p>
            <a:pPr algn="just">
              <a:spcBef>
                <a:spcPts val="600"/>
              </a:spcBef>
              <a:spcAft>
                <a:spcPts val="1200"/>
              </a:spcAft>
            </a:pPr>
            <a:r>
              <a:rPr lang="en-US" sz="2800" dirty="0"/>
              <a:t>Irrelevant whether services provided </a:t>
            </a:r>
            <a:r>
              <a:rPr lang="en-US" sz="2800" b="1" u="sng" dirty="0"/>
              <a:t>free of charge </a:t>
            </a:r>
            <a:r>
              <a:rPr lang="en-US" sz="2800" dirty="0"/>
              <a:t>or </a:t>
            </a:r>
            <a:r>
              <a:rPr lang="en-US" sz="2800" b="1" u="sng" dirty="0"/>
              <a:t>for fee</a:t>
            </a:r>
          </a:p>
        </p:txBody>
      </p:sp>
      <p:sp>
        <p:nvSpPr>
          <p:cNvPr id="4" name="Slide Number Placeholder 3"/>
          <p:cNvSpPr>
            <a:spLocks noGrp="1"/>
          </p:cNvSpPr>
          <p:nvPr>
            <p:ph type="sldNum" sz="quarter" idx="12"/>
          </p:nvPr>
        </p:nvSpPr>
        <p:spPr/>
        <p:txBody>
          <a:bodyPr/>
          <a:lstStyle/>
          <a:p>
            <a:r>
              <a:rPr lang="en-US" dirty="0"/>
              <a:t>!</a:t>
            </a:r>
            <a:fld id="{CBD56858-EB0B-D04D-B23C-7A827FD60C9F}" type="slidenum">
              <a:rPr lang="en-US" smtClean="0"/>
              <a:pPr/>
              <a:t>7</a:t>
            </a:fld>
            <a:endParaRPr lang="en-US" dirty="0"/>
          </a:p>
        </p:txBody>
      </p:sp>
    </p:spTree>
    <p:extLst>
      <p:ext uri="{BB962C8B-B14F-4D97-AF65-F5344CB8AC3E}">
        <p14:creationId xmlns:p14="http://schemas.microsoft.com/office/powerpoint/2010/main" val="22716115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61" name="Picture 6" descr="Question Mark Clip Art">
            <a:hlinkClick r:id="rId3"/>
          </p:cNvPr>
          <p:cNvPicPr>
            <a:picLocks noChangeAspect="1" noChangeArrowheads="1"/>
          </p:cNvPicPr>
          <p:nvPr/>
        </p:nvPicPr>
        <p:blipFill>
          <a:blip r:embed="rId4"/>
          <a:srcRect/>
          <a:stretch>
            <a:fillRect/>
          </a:stretch>
        </p:blipFill>
        <p:spPr bwMode="auto">
          <a:xfrm>
            <a:off x="3143250" y="1357313"/>
            <a:ext cx="2857500" cy="2857500"/>
          </a:xfrm>
          <a:prstGeom prst="rect">
            <a:avLst/>
          </a:prstGeom>
          <a:noFill/>
          <a:ln w="9525">
            <a:noFill/>
            <a:miter lim="800000"/>
            <a:headEnd/>
            <a:tailEnd/>
          </a:ln>
        </p:spPr>
      </p:pic>
      <p:sp>
        <p:nvSpPr>
          <p:cNvPr id="143362" name="TextBox 3"/>
          <p:cNvSpPr txBox="1">
            <a:spLocks noChangeArrowheads="1"/>
          </p:cNvSpPr>
          <p:nvPr/>
        </p:nvSpPr>
        <p:spPr bwMode="auto">
          <a:xfrm>
            <a:off x="3071813" y="4500563"/>
            <a:ext cx="3081337" cy="923925"/>
          </a:xfrm>
          <a:prstGeom prst="rect">
            <a:avLst/>
          </a:prstGeom>
          <a:noFill/>
          <a:ln w="9525">
            <a:noFill/>
            <a:miter lim="800000"/>
            <a:headEnd/>
            <a:tailEnd/>
          </a:ln>
        </p:spPr>
        <p:txBody>
          <a:bodyPr wrap="none">
            <a:spAutoFit/>
          </a:bodyPr>
          <a:lstStyle/>
          <a:p>
            <a:r>
              <a:rPr lang="en-GB" sz="5400" b="1" dirty="0">
                <a:latin typeface="Calibri" pitchFamily="34" charset="0"/>
              </a:rPr>
              <a:t>Questions</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70</a:t>
            </a:fld>
            <a:endParaRPr lang="en-US" dirty="0"/>
          </a:p>
        </p:txBody>
      </p:sp>
    </p:spTree>
    <p:extLst>
      <p:ext uri="{BB962C8B-B14F-4D97-AF65-F5344CB8AC3E}">
        <p14:creationId xmlns:p14="http://schemas.microsoft.com/office/powerpoint/2010/main" val="139986000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457200" y="850900"/>
            <a:ext cx="8229600" cy="933450"/>
          </a:xfrm>
        </p:spPr>
        <p:txBody>
          <a:bodyPr/>
          <a:lstStyle/>
          <a:p>
            <a:pPr eaLnBrk="1" hangingPunct="1"/>
            <a:r>
              <a:rPr lang="en-GB" b="1" dirty="0"/>
              <a:t>Session Summary</a:t>
            </a:r>
          </a:p>
        </p:txBody>
      </p:sp>
      <p:sp>
        <p:nvSpPr>
          <p:cNvPr id="16386" name="Content Placeholder 2"/>
          <p:cNvSpPr>
            <a:spLocks noGrp="1"/>
          </p:cNvSpPr>
          <p:nvPr>
            <p:ph sz="quarter" idx="1"/>
          </p:nvPr>
        </p:nvSpPr>
        <p:spPr>
          <a:xfrm>
            <a:off x="457200" y="1370013"/>
            <a:ext cx="8229600" cy="4933950"/>
          </a:xfrm>
        </p:spPr>
        <p:txBody>
          <a:bodyPr>
            <a:normAutofit/>
          </a:bodyPr>
          <a:lstStyle/>
          <a:p>
            <a:pPr eaLnBrk="1" hangingPunct="1">
              <a:lnSpc>
                <a:spcPct val="80000"/>
              </a:lnSpc>
              <a:buFont typeface="Arial" charset="0"/>
              <a:buNone/>
            </a:pPr>
            <a:endParaRPr lang="en-GB" sz="2700" dirty="0"/>
          </a:p>
          <a:p>
            <a:pPr eaLnBrk="1" hangingPunct="1">
              <a:lnSpc>
                <a:spcPct val="80000"/>
              </a:lnSpc>
              <a:buFont typeface="Arial" charset="0"/>
              <a:buNone/>
            </a:pPr>
            <a:r>
              <a:rPr lang="en-GB" sz="2700" dirty="0"/>
              <a:t>By the end of this session delegates will be able to:</a:t>
            </a:r>
          </a:p>
          <a:p>
            <a:pPr eaLnBrk="1" hangingPunct="1">
              <a:lnSpc>
                <a:spcPct val="80000"/>
              </a:lnSpc>
            </a:pPr>
            <a:endParaRPr lang="en-GB" sz="2700" dirty="0"/>
          </a:p>
          <a:p>
            <a:pPr eaLnBrk="1" hangingPunct="1">
              <a:lnSpc>
                <a:spcPct val="80000"/>
              </a:lnSpc>
            </a:pPr>
            <a:r>
              <a:rPr lang="en-GB" sz="2700" dirty="0"/>
              <a:t>Understand the procedural provisions Articles 16-21 of the Budapest Convention. </a:t>
            </a:r>
          </a:p>
          <a:p>
            <a:pPr eaLnBrk="1" hangingPunct="1">
              <a:lnSpc>
                <a:spcPct val="80000"/>
              </a:lnSpc>
            </a:pPr>
            <a:r>
              <a:rPr lang="en-GB" sz="2700" dirty="0"/>
              <a:t>Explain the importance of conditions and safeguards and the way they can be determined.</a:t>
            </a:r>
          </a:p>
          <a:p>
            <a:pPr>
              <a:lnSpc>
                <a:spcPct val="80000"/>
              </a:lnSpc>
            </a:pPr>
            <a:r>
              <a:rPr lang="en-GB" sz="2700" dirty="0"/>
              <a:t>Recognise these Articles in national legislation.</a:t>
            </a:r>
          </a:p>
          <a:p>
            <a:pPr eaLnBrk="1" hangingPunct="1">
              <a:lnSpc>
                <a:spcPct val="80000"/>
              </a:lnSpc>
            </a:pPr>
            <a:endParaRPr lang="en-GB" sz="2700" dirty="0"/>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71</a:t>
            </a:fld>
            <a:endParaRPr lang="en-US" dirty="0"/>
          </a:p>
        </p:txBody>
      </p:sp>
    </p:spTree>
    <p:extLst>
      <p:ext uri="{BB962C8B-B14F-4D97-AF65-F5344CB8AC3E}">
        <p14:creationId xmlns:p14="http://schemas.microsoft.com/office/powerpoint/2010/main" val="30775712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7457" name="Picture 6" descr="Question Mark Clip Art">
            <a:hlinkClick r:id="rId3"/>
          </p:cNvPr>
          <p:cNvPicPr>
            <a:picLocks noChangeAspect="1" noChangeArrowheads="1"/>
          </p:cNvPicPr>
          <p:nvPr/>
        </p:nvPicPr>
        <p:blipFill>
          <a:blip r:embed="rId4"/>
          <a:srcRect/>
          <a:stretch>
            <a:fillRect/>
          </a:stretch>
        </p:blipFill>
        <p:spPr bwMode="auto">
          <a:xfrm>
            <a:off x="3143250" y="1357313"/>
            <a:ext cx="2857500" cy="2857500"/>
          </a:xfrm>
          <a:prstGeom prst="rect">
            <a:avLst/>
          </a:prstGeom>
          <a:noFill/>
          <a:ln w="9525">
            <a:noFill/>
            <a:miter lim="800000"/>
            <a:headEnd/>
            <a:tailEnd/>
          </a:ln>
        </p:spPr>
      </p:pic>
      <p:sp>
        <p:nvSpPr>
          <p:cNvPr id="147458" name="TextBox 3"/>
          <p:cNvSpPr txBox="1">
            <a:spLocks noChangeArrowheads="1"/>
          </p:cNvSpPr>
          <p:nvPr/>
        </p:nvSpPr>
        <p:spPr bwMode="auto">
          <a:xfrm>
            <a:off x="3071813" y="4500563"/>
            <a:ext cx="3081337" cy="923925"/>
          </a:xfrm>
          <a:prstGeom prst="rect">
            <a:avLst/>
          </a:prstGeom>
          <a:noFill/>
          <a:ln w="9525">
            <a:noFill/>
            <a:miter lim="800000"/>
            <a:headEnd/>
            <a:tailEnd/>
          </a:ln>
        </p:spPr>
        <p:txBody>
          <a:bodyPr wrap="none">
            <a:spAutoFit/>
          </a:bodyPr>
          <a:lstStyle/>
          <a:p>
            <a:r>
              <a:rPr lang="en-GB" sz="5400" b="1" dirty="0">
                <a:latin typeface="Calibri" pitchFamily="34" charset="0"/>
              </a:rPr>
              <a:t>Questions</a:t>
            </a:r>
          </a:p>
        </p:txBody>
      </p:sp>
      <p:sp>
        <p:nvSpPr>
          <p:cNvPr id="2" name="Slide Number Placeholder 1"/>
          <p:cNvSpPr>
            <a:spLocks noGrp="1"/>
          </p:cNvSpPr>
          <p:nvPr>
            <p:ph type="sldNum" sz="quarter" idx="12"/>
          </p:nvPr>
        </p:nvSpPr>
        <p:spPr/>
        <p:txBody>
          <a:bodyPr/>
          <a:lstStyle/>
          <a:p>
            <a:pPr>
              <a:defRPr/>
            </a:pPr>
            <a:fld id="{A966BBF2-DA90-4DEB-8CEB-816DABC85824}" type="slidenum">
              <a:rPr lang="en-US" smtClean="0"/>
              <a:pPr>
                <a:defRPr/>
              </a:pPr>
              <a:t>72</a:t>
            </a:fld>
            <a:endParaRPr lang="en-US" dirty="0"/>
          </a:p>
        </p:txBody>
      </p:sp>
    </p:spTree>
    <p:extLst>
      <p:ext uri="{BB962C8B-B14F-4D97-AF65-F5344CB8AC3E}">
        <p14:creationId xmlns:p14="http://schemas.microsoft.com/office/powerpoint/2010/main" val="2446518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2042"/>
            <a:ext cx="8229600" cy="1143000"/>
          </a:xfrm>
        </p:spPr>
        <p:txBody>
          <a:bodyPr>
            <a:normAutofit/>
          </a:bodyPr>
          <a:lstStyle/>
          <a:p>
            <a:r>
              <a:rPr lang="en-US" sz="4000" b="1" dirty="0"/>
              <a:t>Subscriber Information</a:t>
            </a:r>
          </a:p>
        </p:txBody>
      </p:sp>
      <p:sp>
        <p:nvSpPr>
          <p:cNvPr id="3" name="Content Placeholder 2"/>
          <p:cNvSpPr>
            <a:spLocks noGrp="1"/>
          </p:cNvSpPr>
          <p:nvPr>
            <p:ph idx="1"/>
          </p:nvPr>
        </p:nvSpPr>
        <p:spPr>
          <a:xfrm>
            <a:off x="269307" y="1805042"/>
            <a:ext cx="8246043" cy="5124538"/>
          </a:xfrm>
        </p:spPr>
        <p:txBody>
          <a:bodyPr>
            <a:normAutofit/>
          </a:bodyPr>
          <a:lstStyle/>
          <a:p>
            <a:pPr algn="just">
              <a:spcBef>
                <a:spcPts val="600"/>
              </a:spcBef>
              <a:spcAft>
                <a:spcPts val="1200"/>
              </a:spcAft>
            </a:pPr>
            <a:r>
              <a:rPr lang="en-US" sz="2800" b="1" u="sng" dirty="0"/>
              <a:t>Information </a:t>
            </a:r>
            <a:r>
              <a:rPr lang="en-US" sz="2800" dirty="0"/>
              <a:t>in form of computer data/any other form held by a service provider </a:t>
            </a:r>
            <a:r>
              <a:rPr lang="en-US" sz="2800" b="1" u="sng" dirty="0"/>
              <a:t>relating to subscribers</a:t>
            </a:r>
            <a:r>
              <a:rPr lang="en-US" sz="2800" b="1" dirty="0"/>
              <a:t> </a:t>
            </a:r>
            <a:r>
              <a:rPr lang="en-US" sz="2800" dirty="0"/>
              <a:t>of its services (other than content data and traffic data)</a:t>
            </a:r>
          </a:p>
          <a:p>
            <a:pPr algn="just">
              <a:spcBef>
                <a:spcPts val="600"/>
              </a:spcBef>
              <a:spcAft>
                <a:spcPts val="1200"/>
              </a:spcAft>
            </a:pPr>
            <a:r>
              <a:rPr lang="en-US" sz="2800" b="1" u="sng" dirty="0"/>
              <a:t>Most often sought information</a:t>
            </a:r>
            <a:r>
              <a:rPr lang="en-US" sz="2800" b="1" dirty="0"/>
              <a:t> </a:t>
            </a:r>
            <a:r>
              <a:rPr lang="en-US" sz="2800" dirty="0"/>
              <a:t>in criminal investigations</a:t>
            </a:r>
          </a:p>
          <a:p>
            <a:pPr algn="just">
              <a:spcBef>
                <a:spcPts val="600"/>
              </a:spcBef>
              <a:spcAft>
                <a:spcPts val="1200"/>
              </a:spcAft>
            </a:pPr>
            <a:r>
              <a:rPr lang="en-US" sz="2800" b="1" u="sng" dirty="0"/>
              <a:t>Less privacy sensitive </a:t>
            </a:r>
            <a:r>
              <a:rPr lang="en-US" sz="2800" dirty="0"/>
              <a:t>than traffic data and content data</a:t>
            </a:r>
          </a:p>
          <a:p>
            <a:pPr algn="just">
              <a:spcBef>
                <a:spcPts val="600"/>
              </a:spcBef>
              <a:spcAft>
                <a:spcPts val="1200"/>
              </a:spcAft>
            </a:pPr>
            <a:r>
              <a:rPr lang="en-US" sz="2800" dirty="0"/>
              <a:t>Usually </a:t>
            </a:r>
            <a:r>
              <a:rPr lang="en-US" sz="2800" b="1" u="sng" dirty="0"/>
              <a:t>held by private sector service providers</a:t>
            </a:r>
            <a:r>
              <a:rPr lang="en-US" sz="2800" dirty="0"/>
              <a:t>, obtained through production orders</a:t>
            </a:r>
          </a:p>
        </p:txBody>
      </p:sp>
      <p:sp>
        <p:nvSpPr>
          <p:cNvPr id="4" name="Slide Number Placeholder 3"/>
          <p:cNvSpPr>
            <a:spLocks noGrp="1"/>
          </p:cNvSpPr>
          <p:nvPr>
            <p:ph type="sldNum" sz="quarter" idx="12"/>
          </p:nvPr>
        </p:nvSpPr>
        <p:spPr/>
        <p:txBody>
          <a:bodyPr/>
          <a:lstStyle/>
          <a:p>
            <a:r>
              <a:rPr lang="en-US" dirty="0"/>
              <a:t>!</a:t>
            </a:r>
            <a:fld id="{CBD56858-EB0B-D04D-B23C-7A827FD60C9F}" type="slidenum">
              <a:rPr lang="en-US" smtClean="0"/>
              <a:pPr/>
              <a:t>8</a:t>
            </a:fld>
            <a:endParaRPr lang="en-US" dirty="0"/>
          </a:p>
        </p:txBody>
      </p:sp>
    </p:spTree>
    <p:extLst>
      <p:ext uri="{BB962C8B-B14F-4D97-AF65-F5344CB8AC3E}">
        <p14:creationId xmlns:p14="http://schemas.microsoft.com/office/powerpoint/2010/main" val="736481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53907"/>
            <a:ext cx="8229601" cy="1143000"/>
          </a:xfrm>
        </p:spPr>
        <p:txBody>
          <a:bodyPr>
            <a:normAutofit/>
          </a:bodyPr>
          <a:lstStyle/>
          <a:p>
            <a:r>
              <a:rPr lang="en-US" sz="4000" b="1" dirty="0"/>
              <a:t>Traffic Data</a:t>
            </a:r>
          </a:p>
        </p:txBody>
      </p:sp>
      <p:sp>
        <p:nvSpPr>
          <p:cNvPr id="3" name="Content Placeholder 2"/>
          <p:cNvSpPr>
            <a:spLocks noGrp="1"/>
          </p:cNvSpPr>
          <p:nvPr>
            <p:ph idx="1"/>
          </p:nvPr>
        </p:nvSpPr>
        <p:spPr>
          <a:xfrm>
            <a:off x="628650" y="2617615"/>
            <a:ext cx="7779657" cy="3738736"/>
          </a:xfrm>
        </p:spPr>
        <p:txBody>
          <a:bodyPr>
            <a:normAutofit/>
          </a:bodyPr>
          <a:lstStyle/>
          <a:p>
            <a:pPr algn="just">
              <a:spcBef>
                <a:spcPts val="600"/>
              </a:spcBef>
              <a:spcAft>
                <a:spcPts val="1200"/>
              </a:spcAft>
            </a:pPr>
            <a:r>
              <a:rPr lang="en-US" dirty="0"/>
              <a:t>Computer data </a:t>
            </a:r>
            <a:r>
              <a:rPr lang="en-US" b="1" u="sng" dirty="0"/>
              <a:t>relating to communication</a:t>
            </a:r>
            <a:r>
              <a:rPr lang="en-US" dirty="0"/>
              <a:t> by means of computer </a:t>
            </a:r>
            <a:r>
              <a:rPr lang="en-US" b="1" u="sng" dirty="0"/>
              <a:t>generated by a computer that formed a part in the chain of communication</a:t>
            </a:r>
          </a:p>
          <a:p>
            <a:pPr algn="just">
              <a:spcBef>
                <a:spcPts val="600"/>
              </a:spcBef>
              <a:spcAft>
                <a:spcPts val="1200"/>
              </a:spcAft>
            </a:pPr>
            <a:endParaRPr lang="en-US" b="1" u="sng" dirty="0"/>
          </a:p>
          <a:p>
            <a:pPr algn="just">
              <a:spcBef>
                <a:spcPts val="600"/>
              </a:spcBef>
              <a:spcAft>
                <a:spcPts val="1200"/>
              </a:spcAft>
            </a:pPr>
            <a:r>
              <a:rPr lang="en-US" dirty="0"/>
              <a:t>Indicates communication’s </a:t>
            </a:r>
            <a:r>
              <a:rPr lang="en-US" b="1" u="sng" dirty="0"/>
              <a:t>origin</a:t>
            </a:r>
            <a:r>
              <a:rPr lang="en-US" dirty="0"/>
              <a:t>, </a:t>
            </a:r>
            <a:r>
              <a:rPr lang="en-US" b="1" u="sng" dirty="0"/>
              <a:t>destination</a:t>
            </a:r>
            <a:r>
              <a:rPr lang="en-US" dirty="0"/>
              <a:t>, </a:t>
            </a:r>
            <a:r>
              <a:rPr lang="en-US" b="1" u="sng" dirty="0"/>
              <a:t>route</a:t>
            </a:r>
            <a:r>
              <a:rPr lang="en-US" dirty="0"/>
              <a:t>, </a:t>
            </a:r>
            <a:r>
              <a:rPr lang="en-US" b="1" u="sng" dirty="0"/>
              <a:t>time</a:t>
            </a:r>
            <a:r>
              <a:rPr lang="en-US" dirty="0"/>
              <a:t>, </a:t>
            </a:r>
            <a:r>
              <a:rPr lang="en-US" b="1" u="sng" dirty="0"/>
              <a:t>date</a:t>
            </a:r>
            <a:r>
              <a:rPr lang="en-US" dirty="0"/>
              <a:t>, </a:t>
            </a:r>
            <a:r>
              <a:rPr lang="en-US" b="1" u="sng" dirty="0"/>
              <a:t>size</a:t>
            </a:r>
            <a:r>
              <a:rPr lang="en-US" dirty="0"/>
              <a:t>, </a:t>
            </a:r>
            <a:r>
              <a:rPr lang="en-US" b="1" u="sng" dirty="0"/>
              <a:t>duration</a:t>
            </a:r>
            <a:r>
              <a:rPr lang="en-US" dirty="0"/>
              <a:t>, or </a:t>
            </a:r>
            <a:r>
              <a:rPr lang="en-US" b="1" u="sng" dirty="0"/>
              <a:t>type of underlying service</a:t>
            </a:r>
            <a:r>
              <a:rPr lang="en-US" dirty="0"/>
              <a:t>.</a:t>
            </a:r>
          </a:p>
        </p:txBody>
      </p:sp>
      <p:sp>
        <p:nvSpPr>
          <p:cNvPr id="4" name="Slide Number Placeholder 3"/>
          <p:cNvSpPr>
            <a:spLocks noGrp="1"/>
          </p:cNvSpPr>
          <p:nvPr>
            <p:ph type="sldNum" sz="quarter" idx="12"/>
          </p:nvPr>
        </p:nvSpPr>
        <p:spPr/>
        <p:txBody>
          <a:bodyPr/>
          <a:lstStyle/>
          <a:p>
            <a:r>
              <a:rPr lang="en-US" dirty="0"/>
              <a:t>!</a:t>
            </a:r>
            <a:fld id="{CBD56858-EB0B-D04D-B23C-7A827FD60C9F}" type="slidenum">
              <a:rPr lang="en-US" smtClean="0"/>
              <a:pPr/>
              <a:t>9</a:t>
            </a:fld>
            <a:endParaRPr lang="en-US" dirty="0"/>
          </a:p>
        </p:txBody>
      </p:sp>
    </p:spTree>
    <p:extLst>
      <p:ext uri="{BB962C8B-B14F-4D97-AF65-F5344CB8AC3E}">
        <p14:creationId xmlns:p14="http://schemas.microsoft.com/office/powerpoint/2010/main" val="2879160876"/>
      </p:ext>
    </p:extLst>
  </p:cSld>
  <p:clrMapOvr>
    <a:masterClrMapping/>
  </p:clrMapOvr>
</p:sld>
</file>

<file path=ppt/theme/theme1.xml><?xml version="1.0" encoding="utf-8"?>
<a:theme xmlns:a="http://schemas.openxmlformats.org/drawingml/2006/main" name="CyberEast theme 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East Template" id="{40A3B124-9129-4B9D-BC1A-B83ADD00B5B6}" vid="{129BBABC-C737-4432-8816-7CA6A819CDB0}"/>
    </a:ext>
  </a:extLst>
</a:theme>
</file>

<file path=ppt/theme/theme2.xml><?xml version="1.0" encoding="utf-8"?>
<a:theme xmlns:a="http://schemas.openxmlformats.org/drawingml/2006/main" name="1_CyberEast theme 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yberEast Template" id="{40A3B124-9129-4B9D-BC1A-B83ADD00B5B6}" vid="{129BBABC-C737-4432-8816-7CA6A819CDB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CyberEast Template</Template>
  <TotalTime>155</TotalTime>
  <Words>12320</Words>
  <Application>Microsoft Office PowerPoint</Application>
  <PresentationFormat>On-screen Show (4:3)</PresentationFormat>
  <Paragraphs>783</Paragraphs>
  <Slides>72</Slides>
  <Notes>71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72</vt:i4>
      </vt:variant>
    </vt:vector>
  </HeadingPairs>
  <TitlesOfParts>
    <vt:vector size="79" baseType="lpstr">
      <vt:lpstr>Arial</vt:lpstr>
      <vt:lpstr>Calibri</vt:lpstr>
      <vt:lpstr>Calibri Light</vt:lpstr>
      <vt:lpstr>Verdana</vt:lpstr>
      <vt:lpstr>Wingdings</vt:lpstr>
      <vt:lpstr>CyberEast theme template</vt:lpstr>
      <vt:lpstr>1_CyberEast theme template</vt:lpstr>
      <vt:lpstr>CyberEast Project:  Action on Cybercrime for Cyber Resilience in the Eastern Partnership Region</vt:lpstr>
      <vt:lpstr>Session Objectives</vt:lpstr>
      <vt:lpstr>PowerPoint Presentation</vt:lpstr>
      <vt:lpstr>Part One Procedural provisions of the Budapest Convention </vt:lpstr>
      <vt:lpstr>Budapest Convention: Scope</vt:lpstr>
      <vt:lpstr>Service Provider</vt:lpstr>
      <vt:lpstr>Service Provider</vt:lpstr>
      <vt:lpstr>Subscriber Information</vt:lpstr>
      <vt:lpstr>Traffic Data</vt:lpstr>
      <vt:lpstr>Content data </vt:lpstr>
      <vt:lpstr>Section 2 – Procedural Law</vt:lpstr>
      <vt:lpstr>Procedural Rules</vt:lpstr>
      <vt:lpstr>PowerPoint Presentation</vt:lpstr>
      <vt:lpstr>Article 16 – Expedited Preservation of Stored Computer Data</vt:lpstr>
      <vt:lpstr>Order or similarly obtain</vt:lpstr>
      <vt:lpstr>Article 16 – Expedited Preservation of Stored Computer Data</vt:lpstr>
      <vt:lpstr>Expeditious preservation</vt:lpstr>
      <vt:lpstr>Article 16 – Expedited Preservation of Stored Computer Data</vt:lpstr>
      <vt:lpstr>Specified Computer Data</vt:lpstr>
      <vt:lpstr>Article 16 – Expedited Preservation of Stored Computer Data</vt:lpstr>
      <vt:lpstr>Stored by means of computer system</vt:lpstr>
      <vt:lpstr>Article 16 – Expedited Preservation of Stored Computer Data</vt:lpstr>
      <vt:lpstr>Vulnerable to loss or modification</vt:lpstr>
      <vt:lpstr>Article 16 – Expedited Preservation of Stored Computer Data</vt:lpstr>
      <vt:lpstr>Possession or control</vt:lpstr>
      <vt:lpstr>Article 16 – Expedited Preservation of Stored Computer Data</vt:lpstr>
      <vt:lpstr>Time period</vt:lpstr>
      <vt:lpstr>Article 16 – Expedited Preservation of Stored Computer Data</vt:lpstr>
      <vt:lpstr>Keep confidential undertaking of procedures</vt:lpstr>
      <vt:lpstr> Article 17 – Expedited Preservation and Partial Disclosure of Traffic Data </vt:lpstr>
      <vt:lpstr> Article 17 – Expedited Preservation and Partial Disclosure of Traffic Data </vt:lpstr>
      <vt:lpstr> Article 17 – Expedited Preservation and Partial Disclosure of Traffic Data </vt:lpstr>
      <vt:lpstr>One or more service providers</vt:lpstr>
      <vt:lpstr>One or more service providers</vt:lpstr>
      <vt:lpstr> Article 17 – Expedited Preservation and Partial Disclosure of Traffic Data </vt:lpstr>
      <vt:lpstr>Expeditious disclosure  of sufficient traffic data</vt:lpstr>
      <vt:lpstr>PowerPoint Presentation</vt:lpstr>
      <vt:lpstr>Article 18 - Production order</vt:lpstr>
      <vt:lpstr>Competent authorities</vt:lpstr>
      <vt:lpstr>Article 18 - Production order</vt:lpstr>
      <vt:lpstr>Person in its territory</vt:lpstr>
      <vt:lpstr>Article 18 - Production order</vt:lpstr>
      <vt:lpstr>Specified computer data</vt:lpstr>
      <vt:lpstr>Article 18 - Production order</vt:lpstr>
      <vt:lpstr>Possession or control</vt:lpstr>
      <vt:lpstr>Article 18 - Production order</vt:lpstr>
      <vt:lpstr>Stored in computer system</vt:lpstr>
      <vt:lpstr>Article 18 - Production order</vt:lpstr>
      <vt:lpstr>Service Provider</vt:lpstr>
      <vt:lpstr>Article 18 - Production order</vt:lpstr>
      <vt:lpstr>Offering services in territory</vt:lpstr>
      <vt:lpstr>Article 18 - Production order</vt:lpstr>
      <vt:lpstr>Subscriber information</vt:lpstr>
      <vt:lpstr>Subscriber information</vt:lpstr>
      <vt:lpstr>Article 18 - Production order</vt:lpstr>
      <vt:lpstr>Relating to such services</vt:lpstr>
      <vt:lpstr>Article 18 - Production order</vt:lpstr>
      <vt:lpstr>Possession or control</vt:lpstr>
      <vt:lpstr>PowerPoint Presentation</vt:lpstr>
      <vt:lpstr>PowerPoint Presentation</vt:lpstr>
      <vt:lpstr>PowerPoint Presentation</vt:lpstr>
      <vt:lpstr>PowerPoint Presentation</vt:lpstr>
      <vt:lpstr>PowerPoint Presentation</vt:lpstr>
      <vt:lpstr>PowerPoint Presentation</vt:lpstr>
      <vt:lpstr>Article 15 § 1 Conditions and safeguards </vt:lpstr>
      <vt:lpstr>Article 15 § 1 Conditions and safeguards </vt:lpstr>
      <vt:lpstr>Rights guaranteed by ECHR and ICCPR</vt:lpstr>
      <vt:lpstr>Article 15 § 2 and 3 Conditions and safeguards </vt:lpstr>
      <vt:lpstr>Conditions and safeguards under European Convention of Human Rights</vt:lpstr>
      <vt:lpstr>PowerPoint Presentation</vt:lpstr>
      <vt:lpstr>Session 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Terry Baker</dc:creator>
  <cp:lastModifiedBy>JOKHADZE Giorgi</cp:lastModifiedBy>
  <cp:revision>20</cp:revision>
  <dcterms:created xsi:type="dcterms:W3CDTF">2020-01-28T06:12:24Z</dcterms:created>
  <dcterms:modified xsi:type="dcterms:W3CDTF">2021-09-22T13:27:56Z</dcterms:modified>
</cp:coreProperties>
</file>