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1"/>
  </p:notesMasterIdLst>
  <p:sldIdLst>
    <p:sldId id="256" r:id="rId2"/>
    <p:sldId id="336" r:id="rId3"/>
    <p:sldId id="257" r:id="rId4"/>
    <p:sldId id="258" r:id="rId5"/>
    <p:sldId id="263" r:id="rId6"/>
    <p:sldId id="264" r:id="rId7"/>
    <p:sldId id="261" r:id="rId8"/>
    <p:sldId id="268" r:id="rId9"/>
    <p:sldId id="269" r:id="rId10"/>
    <p:sldId id="288" r:id="rId11"/>
    <p:sldId id="298" r:id="rId12"/>
    <p:sldId id="315" r:id="rId13"/>
    <p:sldId id="317" r:id="rId14"/>
    <p:sldId id="323" r:id="rId15"/>
    <p:sldId id="308" r:id="rId16"/>
    <p:sldId id="309" r:id="rId17"/>
    <p:sldId id="337" r:id="rId18"/>
    <p:sldId id="310" r:id="rId19"/>
    <p:sldId id="287" r:id="rId20"/>
    <p:sldId id="324" r:id="rId21"/>
    <p:sldId id="276" r:id="rId22"/>
    <p:sldId id="278" r:id="rId23"/>
    <p:sldId id="318" r:id="rId24"/>
    <p:sldId id="286" r:id="rId25"/>
    <p:sldId id="279" r:id="rId26"/>
    <p:sldId id="280" r:id="rId27"/>
    <p:sldId id="325" r:id="rId28"/>
    <p:sldId id="326" r:id="rId29"/>
    <p:sldId id="327" r:id="rId30"/>
    <p:sldId id="328" r:id="rId31"/>
    <p:sldId id="329" r:id="rId32"/>
    <p:sldId id="330" r:id="rId33"/>
    <p:sldId id="331" r:id="rId34"/>
    <p:sldId id="332" r:id="rId35"/>
    <p:sldId id="333" r:id="rId36"/>
    <p:sldId id="334" r:id="rId37"/>
    <p:sldId id="335" r:id="rId38"/>
    <p:sldId id="338" r:id="rId39"/>
    <p:sldId id="259" r:id="rId40"/>
    <p:sldId id="267" r:id="rId41"/>
    <p:sldId id="262" r:id="rId42"/>
    <p:sldId id="265" r:id="rId43"/>
    <p:sldId id="266" r:id="rId44"/>
    <p:sldId id="271" r:id="rId45"/>
    <p:sldId id="270" r:id="rId46"/>
    <p:sldId id="321" r:id="rId47"/>
    <p:sldId id="320" r:id="rId48"/>
    <p:sldId id="319" r:id="rId49"/>
    <p:sldId id="260" r:id="rId5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021" autoAdjust="0"/>
    <p:restoredTop sz="64381"/>
  </p:normalViewPr>
  <p:slideViewPr>
    <p:cSldViewPr snapToGrid="0">
      <p:cViewPr varScale="1">
        <p:scale>
          <a:sx n="84" d="100"/>
          <a:sy n="84" d="100"/>
        </p:scale>
        <p:origin x="330" y="54"/>
      </p:cViewPr>
      <p:guideLst>
        <p:guide orient="horz" pos="2160"/>
        <p:guide pos="2880"/>
      </p:guideLst>
    </p:cSldViewPr>
  </p:slideViewPr>
  <p:notesTextViewPr>
    <p:cViewPr>
      <p:scale>
        <a:sx n="1" d="1"/>
        <a:sy n="1" d="1"/>
      </p:scale>
      <p:origin x="0" y="0"/>
    </p:cViewPr>
  </p:notesTextViewPr>
  <p:notesViewPr>
    <p:cSldViewPr snapToGrid="0">
      <p:cViewPr>
        <p:scale>
          <a:sx n="80" d="100"/>
          <a:sy n="80" d="100"/>
        </p:scale>
        <p:origin x="22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12:43:56.193"/>
    </inkml:context>
    <inkml:brush xml:id="br0">
      <inkml:brushProperty name="width" value="0.1" units="cm"/>
      <inkml:brushProperty name="height" value="0.1" units="cm"/>
    </inkml:brush>
  </inkml:definitions>
  <inkml:trace contextRef="#ctx0" brushRef="#br0">0 12615 24575,'39'0'0,"17"0"0,10 0 0,-18 0 0,4 0-1046,-1 0 1,3 0 1045,12 0 0,2 0 0,1 0 0,0 0-642,4 0 0,2 0 642,4 1 0,1-2-600,1-6 0,1-2 600,10 0 0,2-2 0,1-6 0,0-2-778,-28 4 1,1 0 0,0 0 777,-1 2 0,0 1 0,1-2 0,7-6 0,2-2 0,-2 0 0,-6 3 0,-1 0 0,3-1 0,12-2 0,3-2 0,-1 0-607,-6-1 0,-1 0 0,2-1 607,4 0 0,2-1 0,-1-1 0,0-2 0,-1 0 0,0-3 0,-2-2 0,-1-3 0,0 0 0,0 1 0,0-1 0,0 0 0,1 1 0,-1 0 0,0-2 0,1 0 0,-1-2 0,0 2 0,1 1 0,-1 0 0,0 1 0,-4 0 0,0 0 0,-1 0 0,5-3 0,-1 0 0,0 1 0,-7 2 0,-2 2 0,1-2 0,4-1 0,-1-2 0,1-1 0,0 0 0,0-2 0,-1 0 0,-1 0 0,-1 0 0,1-2 0,4-4 0,-1-2 0,1-1 0,-3 2 0,-1-1 0,0-1 0,1-2 0,-1 0 0,1-1-535,-1 1 1,1 0 0,-1-1 534,3-2 0,-1-2 0,-1 0 0,-2 1 0,-1 0 0,-1-1 0,2-2 0,-1-2 0,-1 1 0,-2 1 0,-1 0 0,-2 0 0,-1-2 0,-2 0 0,1-1 0,3 0 0,1 0 0,2-6-509,-8 3 1,2-6-1,1-1 1,-2 2 508,-5 8 0,-1 1 0,0 0 0,2-3 0,-7 4 0,2-3 0,-1-1 0,0 1 0,-1 1 0,5-7 0,-1 2 0,-1-1 0,1-3 0,-6 6 0,0-3 0,0-2 0,0 1 0,-1 2 0,9-10 0,-1 2 0,-1 0 0,-1-2 0,-9 10 0,-2-1 0,1 0 0,-1-2 0,0 0 0,2-2 0,1-2 0,-1 0 0,-1 1 0,-3 0 0,3-8 0,-4 2 0,-1-1 0,2-4 0,-2 7 0,1-4 0,1 0 0,-2-1 0,-2 4 0,1-9 0,-1 3 0,-2 0 0,0-2 0,-7 14 0,0-2 0,-1 0 0,0-1 0,1 1-335,2-2 0,1 0 0,-1 1 0,1-2 0,-1-1 335,0-5 0,-1-2 0,0-1 0,0 0 0,1 1-239,1-1 1,1 0 0,0-1 0,-1 1 0,0-1 238,-1-2 0,0-1 0,-1-1 0,0 3 0,-1 4 0,1-2 0,-2 4 0,1 1 0,0-4-117,-1 6 1,2-4 0,-1 0 0,0 2 0,-2 3 116,-1 2 0,-1 4 0,-1 1 0,2-4 19,-1 3 0,1-3 0,0-1 0,1 1 1,-2 3-20,3-8 0,0 2 0,-1 1 0,-1 0 215,-3 4 0,-2 0 0,1 2 0,0 2-215,7-10 0,0 3 0,-3 0 667,-7 4 1,-4 0-1,2 6-667,8-7 0,-2 4 1256,-6-2 1,-1 4-1257,-1 15 0,-1 2 3740,9-45-3740,-2 7 0,-9 33 3478,-5 10-3478,2 14 1784,-8 12-1784,4 7 0,-5 10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9000204-F48F-4689-AF79-DED0031B4B8C}" type="datetimeFigureOut">
              <a:rPr lang="en-GB" smtClean="0"/>
              <a:t>16/04/2022</a:t>
            </a:fld>
            <a:endParaRPr lang="en-GB"/>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6C4C16-745E-490D-ACBE-B1C8B174D5AA}" type="slidenum">
              <a:rPr lang="en-GB" smtClean="0"/>
              <a:t>‹N°›</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a:t>
            </a:fld>
            <a:endParaRPr lang="en-GB"/>
          </a:p>
        </p:txBody>
      </p:sp>
    </p:spTree>
    <p:extLst>
      <p:ext uri="{BB962C8B-B14F-4D97-AF65-F5344CB8AC3E}">
        <p14:creationId xmlns:p14="http://schemas.microsoft.com/office/powerpoint/2010/main" val="404864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10</a:t>
            </a:fld>
            <a:endParaRPr lang="en-GB"/>
          </a:p>
        </p:txBody>
      </p:sp>
    </p:spTree>
    <p:extLst>
      <p:ext uri="{BB962C8B-B14F-4D97-AF65-F5344CB8AC3E}">
        <p14:creationId xmlns:p14="http://schemas.microsoft.com/office/powerpoint/2010/main" val="21283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11</a:t>
            </a:fld>
            <a:endParaRPr lang="en-GB"/>
          </a:p>
        </p:txBody>
      </p:sp>
    </p:spTree>
    <p:extLst>
      <p:ext uri="{BB962C8B-B14F-4D97-AF65-F5344CB8AC3E}">
        <p14:creationId xmlns:p14="http://schemas.microsoft.com/office/powerpoint/2010/main" val="427586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001DF-6856-5245-B3C8-1957A0B7B05D}" type="slidenum">
              <a:rPr lang="en-GB"/>
              <a:pPr/>
              <a:t>12</a:t>
            </a:fld>
            <a:endParaRPr lang="en-GB"/>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001DF-6856-5245-B3C8-1957A0B7B05D}" type="slidenum">
              <a:rPr lang="en-GB"/>
              <a:pPr/>
              <a:t>13</a:t>
            </a:fld>
            <a:endParaRPr lang="en-GB"/>
          </a:p>
        </p:txBody>
      </p:sp>
      <p:sp>
        <p:nvSpPr>
          <p:cNvPr id="12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243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14</a:t>
            </a:fld>
            <a:endParaRPr lang="en-GB"/>
          </a:p>
        </p:txBody>
      </p:sp>
    </p:spTree>
    <p:extLst>
      <p:ext uri="{BB962C8B-B14F-4D97-AF65-F5344CB8AC3E}">
        <p14:creationId xmlns:p14="http://schemas.microsoft.com/office/powerpoint/2010/main" val="169081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15</a:t>
            </a:fld>
            <a:endParaRPr lang="en-GB"/>
          </a:p>
        </p:txBody>
      </p:sp>
    </p:spTree>
    <p:extLst>
      <p:ext uri="{BB962C8B-B14F-4D97-AF65-F5344CB8AC3E}">
        <p14:creationId xmlns:p14="http://schemas.microsoft.com/office/powerpoint/2010/main" val="4050706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16</a:t>
            </a:fld>
            <a:endParaRPr lang="en-GB"/>
          </a:p>
        </p:txBody>
      </p:sp>
    </p:spTree>
    <p:extLst>
      <p:ext uri="{BB962C8B-B14F-4D97-AF65-F5344CB8AC3E}">
        <p14:creationId xmlns:p14="http://schemas.microsoft.com/office/powerpoint/2010/main" val="254084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17</a:t>
            </a:fld>
            <a:endParaRPr lang="en-GB"/>
          </a:p>
        </p:txBody>
      </p:sp>
    </p:spTree>
    <p:extLst>
      <p:ext uri="{BB962C8B-B14F-4D97-AF65-F5344CB8AC3E}">
        <p14:creationId xmlns:p14="http://schemas.microsoft.com/office/powerpoint/2010/main" val="43809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C5CB4-09C2-4AEA-AA1D-D36982053166}" type="slidenum">
              <a:rPr lang="en-GB" smtClean="0"/>
              <a:pPr/>
              <a:t>24</a:t>
            </a:fld>
            <a:endParaRPr lang="en-GB"/>
          </a:p>
        </p:txBody>
      </p:sp>
      <p:sp>
        <p:nvSpPr>
          <p:cNvPr id="67587" name="Rectangle 2"/>
          <p:cNvSpPr>
            <a:spLocks noGrp="1" noRot="1" noChangeAspect="1" noChangeArrowheads="1" noTextEdit="1"/>
          </p:cNvSpPr>
          <p:nvPr>
            <p:ph type="sldImg"/>
          </p:nvPr>
        </p:nvSpPr>
        <p:spPr>
          <a:xfrm>
            <a:off x="2449513" y="361950"/>
            <a:ext cx="1927225" cy="1446213"/>
          </a:xfrm>
          <a:ln cap="flat"/>
        </p:spPr>
      </p:sp>
      <p:sp>
        <p:nvSpPr>
          <p:cNvPr id="67588" name="Rectangle 3"/>
          <p:cNvSpPr>
            <a:spLocks noGrp="1" noChangeArrowheads="1"/>
          </p:cNvSpPr>
          <p:nvPr>
            <p:ph type="body" idx="1"/>
          </p:nvPr>
        </p:nvSpPr>
        <p:spPr>
          <a:noFill/>
          <a:ln/>
        </p:spPr>
        <p:txBody>
          <a:bodyPr/>
          <a:lstStyle/>
          <a:p>
            <a:pPr eaLnBrk="1" hangingPunct="1">
              <a:lnSpc>
                <a:spcPct val="90000"/>
              </a:lnSpc>
            </a:pPr>
            <a:endParaRPr lang="en-GB"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789CC96-303C-4354-887D-ABE3BAF32AF3}" type="slidenum">
              <a:rPr lang="en-GB" smtClean="0"/>
              <a:pPr/>
              <a:t>25</a:t>
            </a:fld>
            <a:endParaRPr lang="en-GB"/>
          </a:p>
        </p:txBody>
      </p:sp>
      <p:sp>
        <p:nvSpPr>
          <p:cNvPr id="69635" name="Rectangle 2"/>
          <p:cNvSpPr>
            <a:spLocks noGrp="1" noRot="1" noChangeAspect="1" noChangeArrowheads="1" noTextEdit="1"/>
          </p:cNvSpPr>
          <p:nvPr>
            <p:ph type="sldImg"/>
          </p:nvPr>
        </p:nvSpPr>
        <p:spPr>
          <a:xfrm>
            <a:off x="2449513" y="361950"/>
            <a:ext cx="1927225" cy="1446213"/>
          </a:xfrm>
          <a:ln cap="flat"/>
        </p:spPr>
      </p:sp>
      <p:sp>
        <p:nvSpPr>
          <p:cNvPr id="69636" name="Rectangle 3"/>
          <p:cNvSpPr>
            <a:spLocks noGrp="1" noChangeArrowheads="1"/>
          </p:cNvSpPr>
          <p:nvPr>
            <p:ph type="body" idx="1"/>
          </p:nvPr>
        </p:nvSpPr>
        <p:spPr>
          <a:noFill/>
          <a:ln/>
        </p:spPr>
        <p:txBody>
          <a:bodyPr/>
          <a:lstStyle/>
          <a:p>
            <a:pPr eaLnBrk="1" hangingPunct="1">
              <a:lnSpc>
                <a:spcPct val="80000"/>
              </a:lnSpc>
            </a:pPr>
            <a:endParaRPr lang="en-GB" sz="9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6C4C16-745E-490D-ACBE-B1C8B174D5AA}" type="slidenum">
              <a:rPr lang="en-GB" smtClean="0"/>
              <a:t>2</a:t>
            </a:fld>
            <a:endParaRPr lang="en-GB"/>
          </a:p>
        </p:txBody>
      </p:sp>
    </p:spTree>
    <p:extLst>
      <p:ext uri="{BB962C8B-B14F-4D97-AF65-F5344CB8AC3E}">
        <p14:creationId xmlns:p14="http://schemas.microsoft.com/office/powerpoint/2010/main" val="3722774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1970s Peter Honey and Alan Mumford studied and expanded upon David Kolb’s learning model. Honey and Mumford proposed that individuals needed to use one of four different learning styles in order to complete activities. These four styles include: activists, reflectors, pragmatists and theorists.</a:t>
            </a:r>
            <a:endParaRPr lang="x-none" dirty="0"/>
          </a:p>
        </p:txBody>
      </p:sp>
      <p:sp>
        <p:nvSpPr>
          <p:cNvPr id="4" name="Slide Number Placeholder 3"/>
          <p:cNvSpPr>
            <a:spLocks noGrp="1"/>
          </p:cNvSpPr>
          <p:nvPr>
            <p:ph type="sldNum" sz="quarter" idx="5"/>
          </p:nvPr>
        </p:nvSpPr>
        <p:spPr/>
        <p:txBody>
          <a:bodyPr/>
          <a:lstStyle/>
          <a:p>
            <a:fld id="{DE6C4C16-745E-490D-ACBE-B1C8B174D5AA}" type="slidenum">
              <a:rPr lang="en-GB" smtClean="0"/>
              <a:t>27</a:t>
            </a:fld>
            <a:endParaRPr lang="en-GB"/>
          </a:p>
        </p:txBody>
      </p:sp>
    </p:spTree>
    <p:extLst>
      <p:ext uri="{BB962C8B-B14F-4D97-AF65-F5344CB8AC3E}">
        <p14:creationId xmlns:p14="http://schemas.microsoft.com/office/powerpoint/2010/main" val="1423958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28</a:t>
            </a:fld>
            <a:endParaRPr lang="en-GB"/>
          </a:p>
        </p:txBody>
      </p:sp>
    </p:spTree>
    <p:extLst>
      <p:ext uri="{BB962C8B-B14F-4D97-AF65-F5344CB8AC3E}">
        <p14:creationId xmlns:p14="http://schemas.microsoft.com/office/powerpoint/2010/main" val="194780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29</a:t>
            </a:fld>
            <a:endParaRPr lang="en-GB"/>
          </a:p>
        </p:txBody>
      </p:sp>
    </p:spTree>
    <p:extLst>
      <p:ext uri="{BB962C8B-B14F-4D97-AF65-F5344CB8AC3E}">
        <p14:creationId xmlns:p14="http://schemas.microsoft.com/office/powerpoint/2010/main" val="168963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30</a:t>
            </a:fld>
            <a:endParaRPr lang="en-GB"/>
          </a:p>
        </p:txBody>
      </p:sp>
    </p:spTree>
    <p:extLst>
      <p:ext uri="{BB962C8B-B14F-4D97-AF65-F5344CB8AC3E}">
        <p14:creationId xmlns:p14="http://schemas.microsoft.com/office/powerpoint/2010/main" val="170576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31</a:t>
            </a:fld>
            <a:endParaRPr lang="en-GB"/>
          </a:p>
        </p:txBody>
      </p:sp>
    </p:spTree>
    <p:extLst>
      <p:ext uri="{BB962C8B-B14F-4D97-AF65-F5344CB8AC3E}">
        <p14:creationId xmlns:p14="http://schemas.microsoft.com/office/powerpoint/2010/main" val="319909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32</a:t>
            </a:fld>
            <a:endParaRPr lang="en-GB"/>
          </a:p>
        </p:txBody>
      </p:sp>
    </p:spTree>
    <p:extLst>
      <p:ext uri="{BB962C8B-B14F-4D97-AF65-F5344CB8AC3E}">
        <p14:creationId xmlns:p14="http://schemas.microsoft.com/office/powerpoint/2010/main" val="1282177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33</a:t>
            </a:fld>
            <a:endParaRPr lang="en-GB"/>
          </a:p>
        </p:txBody>
      </p:sp>
    </p:spTree>
    <p:extLst>
      <p:ext uri="{BB962C8B-B14F-4D97-AF65-F5344CB8AC3E}">
        <p14:creationId xmlns:p14="http://schemas.microsoft.com/office/powerpoint/2010/main" val="2377669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34</a:t>
            </a:fld>
            <a:endParaRPr lang="en-GB"/>
          </a:p>
        </p:txBody>
      </p:sp>
    </p:spTree>
    <p:extLst>
      <p:ext uri="{BB962C8B-B14F-4D97-AF65-F5344CB8AC3E}">
        <p14:creationId xmlns:p14="http://schemas.microsoft.com/office/powerpoint/2010/main" val="2777397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35</a:t>
            </a:fld>
            <a:endParaRPr lang="en-GB"/>
          </a:p>
        </p:txBody>
      </p:sp>
    </p:spTree>
    <p:extLst>
      <p:ext uri="{BB962C8B-B14F-4D97-AF65-F5344CB8AC3E}">
        <p14:creationId xmlns:p14="http://schemas.microsoft.com/office/powerpoint/2010/main" val="1730448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36</a:t>
            </a:fld>
            <a:endParaRPr lang="en-GB"/>
          </a:p>
        </p:txBody>
      </p:sp>
    </p:spTree>
    <p:extLst>
      <p:ext uri="{BB962C8B-B14F-4D97-AF65-F5344CB8AC3E}">
        <p14:creationId xmlns:p14="http://schemas.microsoft.com/office/powerpoint/2010/main" val="147838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3</a:t>
            </a:fld>
            <a:endParaRPr lang="en-GB"/>
          </a:p>
        </p:txBody>
      </p:sp>
    </p:spTree>
    <p:extLst>
      <p:ext uri="{BB962C8B-B14F-4D97-AF65-F5344CB8AC3E}">
        <p14:creationId xmlns:p14="http://schemas.microsoft.com/office/powerpoint/2010/main" val="1652455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37</a:t>
            </a:fld>
            <a:endParaRPr lang="en-GB"/>
          </a:p>
        </p:txBody>
      </p:sp>
    </p:spTree>
    <p:extLst>
      <p:ext uri="{BB962C8B-B14F-4D97-AF65-F5344CB8AC3E}">
        <p14:creationId xmlns:p14="http://schemas.microsoft.com/office/powerpoint/2010/main" val="3925859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Original definitions by Honey and Mumford</a:t>
            </a:r>
          </a:p>
        </p:txBody>
      </p:sp>
      <p:sp>
        <p:nvSpPr>
          <p:cNvPr id="4" name="Slide Number Placeholder 3"/>
          <p:cNvSpPr>
            <a:spLocks noGrp="1"/>
          </p:cNvSpPr>
          <p:nvPr>
            <p:ph type="sldNum" sz="quarter" idx="5"/>
          </p:nvPr>
        </p:nvSpPr>
        <p:spPr/>
        <p:txBody>
          <a:bodyPr/>
          <a:lstStyle/>
          <a:p>
            <a:fld id="{DE6C4C16-745E-490D-ACBE-B1C8B174D5AA}" type="slidenum">
              <a:rPr lang="en-GB" smtClean="0"/>
              <a:t>38</a:t>
            </a:fld>
            <a:endParaRPr lang="en-GB"/>
          </a:p>
        </p:txBody>
      </p:sp>
    </p:spTree>
    <p:extLst>
      <p:ext uri="{BB962C8B-B14F-4D97-AF65-F5344CB8AC3E}">
        <p14:creationId xmlns:p14="http://schemas.microsoft.com/office/powerpoint/2010/main" val="330921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6C4C16-745E-490D-ACBE-B1C8B174D5AA}" type="slidenum">
              <a:rPr lang="en-GB" smtClean="0"/>
              <a:t>4</a:t>
            </a:fld>
            <a:endParaRPr lang="en-GB"/>
          </a:p>
        </p:txBody>
      </p:sp>
    </p:spTree>
    <p:extLst>
      <p:ext uri="{BB962C8B-B14F-4D97-AF65-F5344CB8AC3E}">
        <p14:creationId xmlns:p14="http://schemas.microsoft.com/office/powerpoint/2010/main" val="46224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5</a:t>
            </a:fld>
            <a:endParaRPr lang="en-GB"/>
          </a:p>
        </p:txBody>
      </p:sp>
    </p:spTree>
    <p:extLst>
      <p:ext uri="{BB962C8B-B14F-4D97-AF65-F5344CB8AC3E}">
        <p14:creationId xmlns:p14="http://schemas.microsoft.com/office/powerpoint/2010/main" val="99273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6</a:t>
            </a:fld>
            <a:endParaRPr lang="en-GB"/>
          </a:p>
        </p:txBody>
      </p:sp>
    </p:spTree>
    <p:extLst>
      <p:ext uri="{BB962C8B-B14F-4D97-AF65-F5344CB8AC3E}">
        <p14:creationId xmlns:p14="http://schemas.microsoft.com/office/powerpoint/2010/main" val="20654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6C4C16-745E-490D-ACBE-B1C8B174D5AA}" type="slidenum">
              <a:rPr lang="en-GB" smtClean="0"/>
              <a:t>7</a:t>
            </a:fld>
            <a:endParaRPr lang="en-GB"/>
          </a:p>
        </p:txBody>
      </p:sp>
    </p:spTree>
    <p:extLst>
      <p:ext uri="{BB962C8B-B14F-4D97-AF65-F5344CB8AC3E}">
        <p14:creationId xmlns:p14="http://schemas.microsoft.com/office/powerpoint/2010/main" val="151602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8</a:t>
            </a:fld>
            <a:endParaRPr lang="en-GB"/>
          </a:p>
        </p:txBody>
      </p:sp>
    </p:spTree>
    <p:extLst>
      <p:ext uri="{BB962C8B-B14F-4D97-AF65-F5344CB8AC3E}">
        <p14:creationId xmlns:p14="http://schemas.microsoft.com/office/powerpoint/2010/main" val="293422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C4C16-745E-490D-ACBE-B1C8B174D5AA}" type="slidenum">
              <a:rPr lang="en-GB" smtClean="0"/>
              <a:t>9</a:t>
            </a:fld>
            <a:endParaRPr lang="en-GB"/>
          </a:p>
        </p:txBody>
      </p:sp>
    </p:spTree>
    <p:extLst>
      <p:ext uri="{BB962C8B-B14F-4D97-AF65-F5344CB8AC3E}">
        <p14:creationId xmlns:p14="http://schemas.microsoft.com/office/powerpoint/2010/main" val="2296382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220"/>
            <a:ext cx="7772400" cy="1655763"/>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143000" y="3596125"/>
            <a:ext cx="6858000" cy="12501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pic>
        <p:nvPicPr>
          <p:cNvPr id="7" name="Picture 6">
            <a:extLst>
              <a:ext uri="{FF2B5EF4-FFF2-40B4-BE49-F238E27FC236}">
                <a16:creationId xmlns:a16="http://schemas.microsoft.com/office/drawing/2014/main" id="{400053B1-04E2-412B-A90B-92581A80C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6295" y="5295064"/>
            <a:ext cx="5691410" cy="954157"/>
          </a:xfrm>
          <a:prstGeom prst="rect">
            <a:avLst/>
          </a:prstGeom>
        </p:spPr>
      </p:pic>
    </p:spTree>
    <p:extLst>
      <p:ext uri="{BB962C8B-B14F-4D97-AF65-F5344CB8AC3E}">
        <p14:creationId xmlns:p14="http://schemas.microsoft.com/office/powerpoint/2010/main" val="163283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92581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09373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54441"/>
            <a:ext cx="3886200" cy="372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54441"/>
            <a:ext cx="3886200" cy="3722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2383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316" y="1039528"/>
            <a:ext cx="7886700" cy="10137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277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26080"/>
            <a:ext cx="3868340"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277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26080"/>
            <a:ext cx="3887391"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www.coe.int/cybercrime</a:t>
            </a:r>
            <a:endParaRPr lang="en-GB" dirty="0"/>
          </a:p>
        </p:txBody>
      </p:sp>
      <p:sp>
        <p:nvSpPr>
          <p:cNvPr id="9" name="Slide Number Placeholder 8"/>
          <p:cNvSpPr>
            <a:spLocks noGrp="1"/>
          </p:cNvSpPr>
          <p:nvPr>
            <p:ph type="sldNum" sz="quarter" idx="12"/>
          </p:nvPr>
        </p:nvSpPr>
        <p:spPr/>
        <p:txBody>
          <a:bodyPr/>
          <a:lstStyle/>
          <a:p>
            <a:fld id="{B1D9BA23-6223-4617-9598-728E7A9462B0}" type="slidenum">
              <a:rPr lang="en-GB" smtClean="0"/>
              <a:pPr/>
              <a:t>‹N°›</a:t>
            </a:fld>
            <a:endParaRPr lang="en-GB"/>
          </a:p>
        </p:txBody>
      </p:sp>
    </p:spTree>
    <p:extLst>
      <p:ext uri="{BB962C8B-B14F-4D97-AF65-F5344CB8AC3E}">
        <p14:creationId xmlns:p14="http://schemas.microsoft.com/office/powerpoint/2010/main" val="349932278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www.coe.int/cybercrime</a:t>
            </a:r>
          </a:p>
        </p:txBody>
      </p:sp>
      <p:sp>
        <p:nvSpPr>
          <p:cNvPr id="5" name="Slide Number Placeholder 4"/>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58762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www.coe.int/cybercrime</a:t>
            </a:r>
          </a:p>
        </p:txBody>
      </p:sp>
      <p:sp>
        <p:nvSpPr>
          <p:cNvPr id="4" name="Slide Number Placeholder 3"/>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83957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145406"/>
            <a:ext cx="2949178" cy="1222409"/>
          </a:xfrm>
        </p:spPr>
        <p:txBody>
          <a:bodyPr anchor="b">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5009" y="1145406"/>
            <a:ext cx="4629150" cy="51085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7459" y="2473693"/>
            <a:ext cx="2949178" cy="37803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70897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93533"/>
            <a:ext cx="2949178" cy="1194706"/>
          </a:xfrm>
        </p:spPr>
        <p:txBody>
          <a:bodyPr anchor="b">
            <a:no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5009" y="1193534"/>
            <a:ext cx="4629150" cy="51199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0185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25882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03158"/>
            <a:ext cx="7886700" cy="1161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454441"/>
            <a:ext cx="7886700" cy="37225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3A2350B-F9F3-476B-9008-ACA7547F402C}"/>
              </a:ext>
            </a:extLst>
          </p:cNvPr>
          <p:cNvSpPr/>
          <p:nvPr userDrawn="1"/>
        </p:nvSpPr>
        <p:spPr>
          <a:xfrm>
            <a:off x="0" y="6511789"/>
            <a:ext cx="9144000" cy="40957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1FF6E252-CD60-4B07-BD00-910E4255E7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9150"/>
            <a:ext cx="9144000" cy="971550"/>
          </a:xfrm>
          <a:prstGeom prst="rect">
            <a:avLst/>
          </a:prstGeom>
        </p:spPr>
      </p:pic>
      <p:sp>
        <p:nvSpPr>
          <p:cNvPr id="4" name="Date Placeholder 3"/>
          <p:cNvSpPr>
            <a:spLocks noGrp="1"/>
          </p:cNvSpPr>
          <p:nvPr>
            <p:ph type="dt" sz="half" idx="2"/>
          </p:nvPr>
        </p:nvSpPr>
        <p:spPr>
          <a:xfrm>
            <a:off x="628649" y="6531039"/>
            <a:ext cx="2364807" cy="365125"/>
          </a:xfrm>
          <a:prstGeom prst="rect">
            <a:avLst/>
          </a:prstGeom>
        </p:spPr>
        <p:txBody>
          <a:bodyPr vert="horz" lIns="91440" tIns="45720" rIns="91440" bIns="45720" rtlCol="0" anchor="ctr"/>
          <a:lstStyle>
            <a:lvl1pPr algn="l">
              <a:defRPr sz="1200" b="1">
                <a:solidFill>
                  <a:schemeClr val="bg1"/>
                </a:solidFill>
                <a:latin typeface="Verdana" panose="020B0604030504040204" pitchFamily="34" charset="0"/>
                <a:ea typeface="Verdana" panose="020B0604030504040204" pitchFamily="34" charset="0"/>
              </a:defRPr>
            </a:lvl1pPr>
          </a:lstStyle>
          <a:p>
            <a:r>
              <a:rPr lang="en-GB"/>
              <a:t>www.coe.int/cybercrime</a:t>
            </a:r>
            <a:endParaRPr lang="en-GB" dirty="0"/>
          </a:p>
        </p:txBody>
      </p:sp>
      <p:sp>
        <p:nvSpPr>
          <p:cNvPr id="6" name="Slide Number Placeholder 5"/>
          <p:cNvSpPr>
            <a:spLocks noGrp="1"/>
          </p:cNvSpPr>
          <p:nvPr>
            <p:ph type="sldNum" sz="quarter" idx="4"/>
          </p:nvPr>
        </p:nvSpPr>
        <p:spPr>
          <a:xfrm>
            <a:off x="6457950" y="6531039"/>
            <a:ext cx="2057400" cy="365125"/>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defRPr>
            </a:lvl1pPr>
          </a:lstStyle>
          <a:p>
            <a:fld id="{B1D9BA23-6223-4617-9598-728E7A9462B0}" type="slidenum">
              <a:rPr lang="en-GB" smtClean="0"/>
              <a:pPr/>
              <a:t>‹N°›</a:t>
            </a:fld>
            <a:endParaRPr lang="en-GB"/>
          </a:p>
        </p:txBody>
      </p:sp>
    </p:spTree>
    <p:extLst>
      <p:ext uri="{BB962C8B-B14F-4D97-AF65-F5344CB8AC3E}">
        <p14:creationId xmlns:p14="http://schemas.microsoft.com/office/powerpoint/2010/main" val="298624802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SArAggTULLU?feature=oembed"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v74nRbWSNqk?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jamestiffinjr.com/project/experimenting-with-pendulum-ar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ngimg.com/download/21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philosophicalanthropology.net/2011/09/understand-process-of-your-thinking.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jamestiffinjr.com/project/experimenting-with-pendulum-ar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philosophicalanthropology.net/2011/09/understand-process-of-your-thinking.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ngimg.com/download/69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publicdomainpictures.net/view-image.php?image=9638&amp;jazyk=F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BEE-F080-4497-B183-2AA405912103}"/>
              </a:ext>
            </a:extLst>
          </p:cNvPr>
          <p:cNvSpPr>
            <a:spLocks noGrp="1"/>
          </p:cNvSpPr>
          <p:nvPr>
            <p:ph type="ctrTitle"/>
          </p:nvPr>
        </p:nvSpPr>
        <p:spPr/>
        <p:txBody>
          <a:bodyPr>
            <a:normAutofit/>
          </a:bodyPr>
          <a:lstStyle/>
          <a:p>
            <a:r>
              <a:rPr lang="fr-FR" dirty="0"/>
              <a:t>L'art d'apprendre et d’aider à apprendre</a:t>
            </a:r>
            <a:endParaRPr lang="en-GB" dirty="0"/>
          </a:p>
        </p:txBody>
      </p:sp>
      <p:sp>
        <p:nvSpPr>
          <p:cNvPr id="3" name="Subtitle 2">
            <a:extLst>
              <a:ext uri="{FF2B5EF4-FFF2-40B4-BE49-F238E27FC236}">
                <a16:creationId xmlns:a16="http://schemas.microsoft.com/office/drawing/2014/main" id="{4DA3C767-8F6C-4238-A52C-53F1945DEC21}"/>
              </a:ext>
            </a:extLst>
          </p:cNvPr>
          <p:cNvSpPr>
            <a:spLocks noGrp="1"/>
          </p:cNvSpPr>
          <p:nvPr>
            <p:ph type="subTitle" idx="1"/>
          </p:nvPr>
        </p:nvSpPr>
        <p:spPr/>
        <p:txBody>
          <a:bodyPr/>
          <a:lstStyle/>
          <a:p>
            <a:r>
              <a:rPr lang="en-GB" dirty="0"/>
              <a:t>Nom du </a:t>
            </a:r>
            <a:r>
              <a:rPr lang="en-GB" dirty="0" err="1"/>
              <a:t>formateur</a:t>
            </a:r>
            <a:endParaRPr lang="en-GB" dirty="0"/>
          </a:p>
        </p:txBody>
      </p:sp>
      <p:sp>
        <p:nvSpPr>
          <p:cNvPr id="4" name="Date Placeholder 3">
            <a:extLst>
              <a:ext uri="{FF2B5EF4-FFF2-40B4-BE49-F238E27FC236}">
                <a16:creationId xmlns:a16="http://schemas.microsoft.com/office/drawing/2014/main" id="{9853E9CF-E1AD-4CAB-A3E8-27D4B78A612A}"/>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90D77E1A-6E83-4ECF-810B-CE5090C0F97E}"/>
              </a:ext>
            </a:extLst>
          </p:cNvPr>
          <p:cNvSpPr>
            <a:spLocks noGrp="1"/>
          </p:cNvSpPr>
          <p:nvPr>
            <p:ph type="sldNum" sz="quarter" idx="12"/>
          </p:nvPr>
        </p:nvSpPr>
        <p:spPr/>
        <p:txBody>
          <a:bodyPr/>
          <a:lstStyle/>
          <a:p>
            <a:fld id="{B1D9BA23-6223-4617-9598-728E7A9462B0}" type="slidenum">
              <a:rPr lang="en-GB" smtClean="0"/>
              <a:t>1</a:t>
            </a:fld>
            <a:endParaRPr lang="en-GB"/>
          </a:p>
        </p:txBody>
      </p:sp>
    </p:spTree>
    <p:extLst>
      <p:ext uri="{BB962C8B-B14F-4D97-AF65-F5344CB8AC3E}">
        <p14:creationId xmlns:p14="http://schemas.microsoft.com/office/powerpoint/2010/main" val="36980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2312678"/>
            <a:ext cx="8302336" cy="2062241"/>
          </a:xfrm>
        </p:spPr>
        <p:txBody>
          <a:bodyPr>
            <a:normAutofit/>
          </a:bodyPr>
          <a:lstStyle/>
          <a:p>
            <a:pPr algn="ctr"/>
            <a:r>
              <a:rPr lang="fr-FR" b="1" dirty="0"/>
              <a:t>L'andragogie et les fondamentaux de l'éducation des adultes</a:t>
            </a: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10</a:t>
            </a:fld>
            <a:endParaRPr lang="en-GB"/>
          </a:p>
        </p:txBody>
      </p:sp>
    </p:spTree>
    <p:extLst>
      <p:ext uri="{BB962C8B-B14F-4D97-AF65-F5344CB8AC3E}">
        <p14:creationId xmlns:p14="http://schemas.microsoft.com/office/powerpoint/2010/main" val="42806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629" y="2711513"/>
            <a:ext cx="9013371" cy="1143000"/>
          </a:xfrm>
        </p:spPr>
        <p:txBody>
          <a:bodyPr>
            <a:normAutofit fontScale="90000"/>
          </a:bodyPr>
          <a:lstStyle/>
          <a:p>
            <a:r>
              <a:rPr lang="en-GB" noProof="0" dirty="0" err="1"/>
              <a:t>Commençons</a:t>
            </a:r>
            <a:r>
              <a:rPr lang="en-GB" noProof="0" dirty="0"/>
              <a:t> par </a:t>
            </a:r>
            <a:r>
              <a:rPr lang="en-GB" noProof="0" dirty="0" err="1"/>
              <a:t>certaines</a:t>
            </a:r>
            <a:r>
              <a:rPr lang="en-GB" noProof="0" dirty="0"/>
              <a:t> </a:t>
            </a:r>
            <a:br>
              <a:rPr lang="en-GB" noProof="0" dirty="0"/>
            </a:br>
            <a:br>
              <a:rPr lang="en-GB" noProof="0" dirty="0"/>
            </a:br>
            <a:r>
              <a:rPr lang="en-GB" noProof="0" dirty="0"/>
              <a:t>notions de base…</a:t>
            </a:r>
          </a:p>
        </p:txBody>
      </p:sp>
      <p:sp>
        <p:nvSpPr>
          <p:cNvPr id="5" name="Segnaposto numero diapositiva 4"/>
          <p:cNvSpPr>
            <a:spLocks noGrp="1"/>
          </p:cNvSpPr>
          <p:nvPr>
            <p:ph type="sldNum" sz="quarter" idx="12"/>
          </p:nvPr>
        </p:nvSpPr>
        <p:spPr/>
        <p:txBody>
          <a:bodyPr/>
          <a:lstStyle/>
          <a:p>
            <a:fld id="{10ECD8D1-89E9-1045-8AF5-1B4F25AE41B0}" type="slidenum">
              <a:rPr lang="it-IT" smtClean="0"/>
              <a:t>11</a:t>
            </a:fld>
            <a:endParaRPr lang="it-IT"/>
          </a:p>
        </p:txBody>
      </p:sp>
    </p:spTree>
    <p:extLst>
      <p:ext uri="{BB962C8B-B14F-4D97-AF65-F5344CB8AC3E}">
        <p14:creationId xmlns:p14="http://schemas.microsoft.com/office/powerpoint/2010/main" val="273760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76945" y="1432436"/>
            <a:ext cx="8147855" cy="1143000"/>
          </a:xfrm>
        </p:spPr>
        <p:txBody>
          <a:bodyPr>
            <a:normAutofit/>
          </a:bodyPr>
          <a:lstStyle/>
          <a:p>
            <a:r>
              <a:rPr lang="en-GB" sz="3200" noProof="0" dirty="0" err="1"/>
              <a:t>Qu’est-ce</a:t>
            </a:r>
            <a:r>
              <a:rPr lang="en-GB" sz="3200" noProof="0" dirty="0"/>
              <a:t> que </a:t>
            </a:r>
            <a:r>
              <a:rPr lang="en-GB" sz="3200" noProof="0" dirty="0" err="1"/>
              <a:t>l’apprentissage</a:t>
            </a:r>
            <a:r>
              <a:rPr lang="en-GB" sz="3200" noProof="0" dirty="0"/>
              <a:t> ?</a:t>
            </a:r>
          </a:p>
        </p:txBody>
      </p:sp>
      <p:sp>
        <p:nvSpPr>
          <p:cNvPr id="122885" name="AutoShape 5" descr="img3_6"/>
          <p:cNvSpPr>
            <a:spLocks noChangeAspect="1" noChangeArrowheads="1"/>
          </p:cNvSpPr>
          <p:nvPr/>
        </p:nvSpPr>
        <p:spPr bwMode="auto">
          <a:xfrm>
            <a:off x="1474788" y="2503488"/>
            <a:ext cx="6194425" cy="18510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pic>
        <p:nvPicPr>
          <p:cNvPr id="12288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71"/>
          <a:stretch>
            <a:fillRect/>
          </a:stretch>
        </p:blipFill>
        <p:spPr>
          <a:xfrm>
            <a:off x="484554" y="979187"/>
            <a:ext cx="1980465" cy="216436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2891" name="Rectangle 11"/>
          <p:cNvSpPr>
            <a:spLocks noChangeArrowheads="1"/>
          </p:cNvSpPr>
          <p:nvPr/>
        </p:nvSpPr>
        <p:spPr bwMode="auto">
          <a:xfrm>
            <a:off x="287337" y="2912719"/>
            <a:ext cx="8569325" cy="388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152352" bIns="38088" anchor="ctr">
            <a:spAutoFit/>
          </a:bodyPr>
          <a:lstStyle/>
          <a:p>
            <a:pPr algn="just"/>
            <a:r>
              <a:rPr lang="fr-FR" sz="3000" dirty="0"/>
              <a:t>L'acquisition et le contrôle de </a:t>
            </a:r>
            <a:r>
              <a:rPr lang="fr-FR" sz="3000" b="1" dirty="0"/>
              <a:t>souvenirs</a:t>
            </a:r>
            <a:r>
              <a:rPr lang="fr-FR" sz="3000" dirty="0"/>
              <a:t> et de </a:t>
            </a:r>
            <a:r>
              <a:rPr lang="fr-FR" sz="3000" b="1" dirty="0"/>
              <a:t>comportements</a:t>
            </a:r>
            <a:r>
              <a:rPr lang="fr-FR" sz="3000" dirty="0"/>
              <a:t>, y compris des</a:t>
            </a:r>
            <a:r>
              <a:rPr lang="fr-FR" sz="3000" b="1" dirty="0"/>
              <a:t> compétences</a:t>
            </a:r>
            <a:r>
              <a:rPr lang="fr-FR" sz="3000" dirty="0"/>
              <a:t>, un</a:t>
            </a:r>
            <a:r>
              <a:rPr lang="fr-FR" sz="3000" b="1" dirty="0"/>
              <a:t> savoir</a:t>
            </a:r>
            <a:r>
              <a:rPr lang="fr-FR" sz="3000" dirty="0"/>
              <a:t>, de la </a:t>
            </a:r>
            <a:r>
              <a:rPr lang="fr-FR" sz="3000" b="1" dirty="0"/>
              <a:t>compréhension</a:t>
            </a:r>
            <a:r>
              <a:rPr lang="fr-FR" sz="3000" dirty="0"/>
              <a:t>, des </a:t>
            </a:r>
            <a:r>
              <a:rPr lang="fr-FR" sz="3000" b="1" dirty="0"/>
              <a:t>valeurs</a:t>
            </a:r>
            <a:r>
              <a:rPr lang="fr-FR" sz="3000" dirty="0"/>
              <a:t> et de la </a:t>
            </a:r>
            <a:r>
              <a:rPr lang="fr-FR" sz="3000" b="1" dirty="0"/>
              <a:t>maturité</a:t>
            </a:r>
            <a:r>
              <a:rPr lang="fr-FR" sz="3000" dirty="0"/>
              <a:t>. </a:t>
            </a:r>
          </a:p>
          <a:p>
            <a:pPr algn="just"/>
            <a:endParaRPr lang="fr-FR" sz="3000" dirty="0"/>
          </a:p>
          <a:p>
            <a:pPr algn="just"/>
            <a:r>
              <a:rPr lang="fr-FR" sz="3000" dirty="0"/>
              <a:t>C'est à la fois le produit de </a:t>
            </a:r>
            <a:r>
              <a:rPr lang="fr-FR" sz="3000" b="1" dirty="0"/>
              <a:t>l'expérience</a:t>
            </a:r>
            <a:r>
              <a:rPr lang="fr-FR" sz="3000" dirty="0"/>
              <a:t> et le but de </a:t>
            </a:r>
            <a:r>
              <a:rPr lang="fr-FR" sz="3000" b="1" dirty="0"/>
              <a:t>l'éducation</a:t>
            </a:r>
            <a:r>
              <a:rPr lang="fr-FR" sz="3000" dirty="0"/>
              <a:t>.</a:t>
            </a:r>
            <a:endParaRPr lang="it-IT" sz="3000" dirty="0"/>
          </a:p>
          <a:p>
            <a:pPr algn="just"/>
            <a:endParaRPr lang="it-IT" sz="3000" dirty="0"/>
          </a:p>
        </p:txBody>
      </p:sp>
    </p:spTree>
    <p:extLst>
      <p:ext uri="{BB962C8B-B14F-4D97-AF65-F5344CB8AC3E}">
        <p14:creationId xmlns:p14="http://schemas.microsoft.com/office/powerpoint/2010/main" val="19125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00645" y="1360488"/>
            <a:ext cx="7772400" cy="1143000"/>
          </a:xfrm>
          <a:ln>
            <a:solidFill>
              <a:srgbClr val="00B0F0"/>
            </a:solidFill>
          </a:ln>
        </p:spPr>
        <p:txBody>
          <a:bodyPr>
            <a:normAutofit/>
          </a:bodyPr>
          <a:lstStyle/>
          <a:p>
            <a:r>
              <a:rPr lang="en-GB" sz="3200" dirty="0" err="1"/>
              <a:t>Qu’est-ce</a:t>
            </a:r>
            <a:r>
              <a:rPr lang="en-GB" sz="3200" dirty="0"/>
              <a:t> que </a:t>
            </a:r>
            <a:r>
              <a:rPr lang="en-GB" sz="3200" dirty="0" err="1"/>
              <a:t>l’apprentissage</a:t>
            </a:r>
            <a:r>
              <a:rPr lang="en-GB" sz="3200" dirty="0"/>
              <a:t> ?</a:t>
            </a:r>
            <a:endParaRPr lang="en-GB" sz="3200" noProof="0" dirty="0"/>
          </a:p>
        </p:txBody>
      </p:sp>
      <p:sp>
        <p:nvSpPr>
          <p:cNvPr id="122885" name="AutoShape 5" descr="img3_6"/>
          <p:cNvSpPr>
            <a:spLocks noChangeAspect="1" noChangeArrowheads="1"/>
          </p:cNvSpPr>
          <p:nvPr/>
        </p:nvSpPr>
        <p:spPr bwMode="auto">
          <a:xfrm>
            <a:off x="1474788" y="2503488"/>
            <a:ext cx="6194425" cy="18510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pic>
        <p:nvPicPr>
          <p:cNvPr id="12288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71"/>
          <a:stretch>
            <a:fillRect/>
          </a:stretch>
        </p:blipFill>
        <p:spPr>
          <a:xfrm>
            <a:off x="484554" y="979187"/>
            <a:ext cx="1980465" cy="216436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2891" name="Rectangle 11"/>
          <p:cNvSpPr>
            <a:spLocks noChangeArrowheads="1"/>
          </p:cNvSpPr>
          <p:nvPr/>
        </p:nvSpPr>
        <p:spPr bwMode="auto">
          <a:xfrm>
            <a:off x="287337" y="3051219"/>
            <a:ext cx="8569325" cy="35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152352" bIns="38088" anchor="ctr">
            <a:spAutoFit/>
          </a:bodyPr>
          <a:lstStyle/>
          <a:p>
            <a:pPr algn="just"/>
            <a:r>
              <a:rPr lang="fr-FR" sz="3200" dirty="0"/>
              <a:t>Il peut comprendre aussi bien des formes simples comme </a:t>
            </a:r>
            <a:r>
              <a:rPr lang="fr-FR" sz="3200" b="1" dirty="0"/>
              <a:t>l'habituation et le conditionnement classique</a:t>
            </a:r>
            <a:r>
              <a:rPr lang="fr-FR" sz="3200" dirty="0"/>
              <a:t>, observées chez de nombreuses espèces animales, que des activités plus complexes comme </a:t>
            </a:r>
            <a:r>
              <a:rPr lang="fr-FR" sz="3200" b="1" dirty="0"/>
              <a:t>le jeu</a:t>
            </a:r>
            <a:r>
              <a:rPr lang="fr-FR" sz="3200" dirty="0"/>
              <a:t>, observées uniquement chez les animaux relativement intelligents</a:t>
            </a:r>
            <a:r>
              <a:rPr lang="it-IT" sz="3200" dirty="0"/>
              <a:t>.</a:t>
            </a:r>
            <a:r>
              <a:rPr lang="en-GB" sz="3200" dirty="0"/>
              <a:t> </a:t>
            </a:r>
          </a:p>
          <a:p>
            <a:pPr algn="just"/>
            <a:endParaRPr lang="it-IT" sz="2400" dirty="0"/>
          </a:p>
        </p:txBody>
      </p:sp>
    </p:spTree>
    <p:extLst>
      <p:ext uri="{BB962C8B-B14F-4D97-AF65-F5344CB8AC3E}">
        <p14:creationId xmlns:p14="http://schemas.microsoft.com/office/powerpoint/2010/main" val="25205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756" y="1203158"/>
            <a:ext cx="8692738" cy="1161588"/>
          </a:xfrm>
        </p:spPr>
        <p:txBody>
          <a:bodyPr>
            <a:normAutofit fontScale="90000"/>
          </a:bodyPr>
          <a:lstStyle/>
          <a:p>
            <a:r>
              <a:rPr lang="en-GB" noProof="0" dirty="0"/>
              <a:t>Les </a:t>
            </a:r>
            <a:r>
              <a:rPr lang="en-GB" noProof="0" dirty="0" err="1"/>
              <a:t>principes</a:t>
            </a:r>
            <a:r>
              <a:rPr lang="en-GB" noProof="0" dirty="0"/>
              <a:t> de Malcom Knowles</a:t>
            </a:r>
          </a:p>
        </p:txBody>
      </p:sp>
      <p:pic>
        <p:nvPicPr>
          <p:cNvPr id="4" name="Online Media 3" descr="Adult Learning Theory | Knowles' 6 Assumptions of Adult Learners">
            <a:hlinkClick r:id="" action="ppaction://media"/>
            <a:extLst>
              <a:ext uri="{FF2B5EF4-FFF2-40B4-BE49-F238E27FC236}">
                <a16:creationId xmlns:a16="http://schemas.microsoft.com/office/drawing/2014/main" id="{B9737146-21F9-134A-A793-A5DDDEB1C25D}"/>
              </a:ext>
            </a:extLst>
          </p:cNvPr>
          <p:cNvPicPr>
            <a:picLocks noGrp="1" noRot="1" noChangeAspect="1"/>
          </p:cNvPicPr>
          <p:nvPr>
            <p:ph idx="1"/>
            <a:videoFile r:link="rId1"/>
          </p:nvPr>
        </p:nvPicPr>
        <p:blipFill>
          <a:blip r:embed="rId4"/>
          <a:stretch>
            <a:fillRect/>
          </a:stretch>
        </p:blipFill>
        <p:spPr>
          <a:xfrm>
            <a:off x="1277938" y="2454275"/>
            <a:ext cx="6588125" cy="3722688"/>
          </a:xfrm>
          <a:prstGeom prst="rect">
            <a:avLst/>
          </a:prstGeom>
        </p:spPr>
      </p:pic>
      <p:sp>
        <p:nvSpPr>
          <p:cNvPr id="5" name="Segnaposto numero diapositiva 4"/>
          <p:cNvSpPr>
            <a:spLocks noGrp="1"/>
          </p:cNvSpPr>
          <p:nvPr>
            <p:ph type="sldNum" sz="quarter" idx="12"/>
          </p:nvPr>
        </p:nvSpPr>
        <p:spPr/>
        <p:txBody>
          <a:bodyPr/>
          <a:lstStyle/>
          <a:p>
            <a:fld id="{10ECD8D1-89E9-1045-8AF5-1B4F25AE41B0}" type="slidenum">
              <a:rPr lang="it-IT" smtClean="0"/>
              <a:t>14</a:t>
            </a:fld>
            <a:endParaRPr lang="it-IT"/>
          </a:p>
        </p:txBody>
      </p:sp>
    </p:spTree>
    <p:extLst>
      <p:ext uri="{BB962C8B-B14F-4D97-AF65-F5344CB8AC3E}">
        <p14:creationId xmlns:p14="http://schemas.microsoft.com/office/powerpoint/2010/main" val="1217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noProof="0" dirty="0" err="1"/>
              <a:t>Éléments</a:t>
            </a:r>
            <a:r>
              <a:rPr lang="en-GB" noProof="0" dirty="0"/>
              <a:t> </a:t>
            </a:r>
            <a:r>
              <a:rPr lang="en-GB" noProof="0" dirty="0" err="1"/>
              <a:t>essentiels</a:t>
            </a:r>
            <a:endParaRPr lang="en-GB" noProof="0" dirty="0"/>
          </a:p>
        </p:txBody>
      </p:sp>
      <p:sp>
        <p:nvSpPr>
          <p:cNvPr id="3" name="Segnaposto contenuto 2"/>
          <p:cNvSpPr>
            <a:spLocks noGrp="1"/>
          </p:cNvSpPr>
          <p:nvPr>
            <p:ph idx="1"/>
          </p:nvPr>
        </p:nvSpPr>
        <p:spPr/>
        <p:txBody>
          <a:bodyPr>
            <a:normAutofit/>
          </a:bodyPr>
          <a:lstStyle/>
          <a:p>
            <a:pPr>
              <a:buFont typeface="Wingdings" charset="2"/>
              <a:buChar char="²"/>
            </a:pPr>
            <a:r>
              <a:rPr lang="en-GB" noProof="0" dirty="0"/>
              <a:t> </a:t>
            </a:r>
            <a:r>
              <a:rPr lang="en-GB" noProof="0" dirty="0" err="1"/>
              <a:t>Autonomie</a:t>
            </a:r>
            <a:r>
              <a:rPr lang="en-GB" noProof="0" dirty="0"/>
              <a:t> des </a:t>
            </a:r>
            <a:r>
              <a:rPr lang="en-GB" noProof="0" dirty="0" err="1"/>
              <a:t>apprenants</a:t>
            </a:r>
            <a:endParaRPr lang="en-GB" noProof="0" dirty="0"/>
          </a:p>
          <a:p>
            <a:pPr>
              <a:buFont typeface="Wingdings" charset="2"/>
              <a:buChar char="²"/>
            </a:pPr>
            <a:r>
              <a:rPr lang="en-GB" noProof="0" dirty="0"/>
              <a:t> </a:t>
            </a:r>
            <a:r>
              <a:rPr lang="en-GB" dirty="0"/>
              <a:t>Aptitude à </a:t>
            </a:r>
            <a:r>
              <a:rPr lang="en-GB" dirty="0" err="1"/>
              <a:t>apprendre</a:t>
            </a:r>
            <a:endParaRPr lang="en-GB" noProof="0" dirty="0"/>
          </a:p>
          <a:p>
            <a:pPr>
              <a:buFont typeface="Wingdings" charset="2"/>
              <a:buChar char="²"/>
            </a:pPr>
            <a:r>
              <a:rPr lang="en-GB" noProof="0" dirty="0"/>
              <a:t> </a:t>
            </a:r>
            <a:r>
              <a:rPr lang="en-GB" dirty="0" err="1"/>
              <a:t>Expérience</a:t>
            </a:r>
            <a:r>
              <a:rPr lang="en-GB" dirty="0"/>
              <a:t> de </a:t>
            </a:r>
            <a:r>
              <a:rPr lang="en-GB" dirty="0" err="1"/>
              <a:t>l'apprenant</a:t>
            </a:r>
            <a:endParaRPr lang="en-GB" noProof="0" dirty="0"/>
          </a:p>
          <a:p>
            <a:pPr>
              <a:buFont typeface="Wingdings" charset="2"/>
              <a:buChar char="²"/>
            </a:pPr>
            <a:r>
              <a:rPr lang="en-GB" dirty="0"/>
              <a:t> Orientation </a:t>
            </a:r>
            <a:r>
              <a:rPr lang="en-GB" dirty="0" err="1"/>
              <a:t>vers</a:t>
            </a:r>
            <a:r>
              <a:rPr lang="en-GB" dirty="0"/>
              <a:t> </a:t>
            </a:r>
            <a:r>
              <a:rPr lang="en-GB" dirty="0" err="1"/>
              <a:t>l'apprentissage</a:t>
            </a: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15</a:t>
            </a:fld>
            <a:endParaRPr lang="it-IT"/>
          </a:p>
        </p:txBody>
      </p:sp>
    </p:spTree>
    <p:extLst>
      <p:ext uri="{BB962C8B-B14F-4D97-AF65-F5344CB8AC3E}">
        <p14:creationId xmlns:p14="http://schemas.microsoft.com/office/powerpoint/2010/main" val="147240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Principes applicables à l'apprentissage des adultes</a:t>
            </a:r>
            <a:endParaRPr lang="en-GB" noProof="0" dirty="0"/>
          </a:p>
        </p:txBody>
      </p:sp>
      <p:sp>
        <p:nvSpPr>
          <p:cNvPr id="3" name="Segnaposto contenuto 2"/>
          <p:cNvSpPr>
            <a:spLocks noGrp="1"/>
          </p:cNvSpPr>
          <p:nvPr>
            <p:ph idx="1"/>
          </p:nvPr>
        </p:nvSpPr>
        <p:spPr/>
        <p:txBody>
          <a:bodyPr>
            <a:normAutofit lnSpcReduction="10000"/>
          </a:bodyPr>
          <a:lstStyle/>
          <a:p>
            <a:pPr>
              <a:buFont typeface="Wingdings" charset="2"/>
              <a:buChar char="²"/>
            </a:pPr>
            <a:r>
              <a:rPr lang="fr-FR" dirty="0"/>
              <a:t>Les adultes ont besoin de savoir pourquoi ils doivent apprendre quelque chose.</a:t>
            </a:r>
          </a:p>
          <a:p>
            <a:pPr>
              <a:buFont typeface="Wingdings" charset="2"/>
              <a:buChar char="²"/>
            </a:pPr>
            <a:endParaRPr lang="en-GB" noProof="0" dirty="0"/>
          </a:p>
          <a:p>
            <a:pPr>
              <a:buFont typeface="Wingdings" charset="2"/>
              <a:buChar char="²"/>
            </a:pPr>
            <a:r>
              <a:rPr lang="en-GB" dirty="0" err="1"/>
              <a:t>Ils</a:t>
            </a:r>
            <a:r>
              <a:rPr lang="en-GB" dirty="0"/>
              <a:t> </a:t>
            </a:r>
            <a:r>
              <a:rPr lang="en-GB" dirty="0" err="1"/>
              <a:t>doivent</a:t>
            </a:r>
            <a:r>
              <a:rPr lang="en-GB" dirty="0"/>
              <a:t> </a:t>
            </a:r>
            <a:r>
              <a:rPr lang="en-GB" dirty="0" err="1"/>
              <a:t>pouvoir</a:t>
            </a:r>
            <a:r>
              <a:rPr lang="en-GB" dirty="0"/>
              <a:t> </a:t>
            </a:r>
            <a:r>
              <a:rPr lang="en-GB" dirty="0" err="1"/>
              <a:t>pratiquer</a:t>
            </a:r>
            <a:r>
              <a:rPr lang="en-GB" dirty="0"/>
              <a:t> </a:t>
            </a:r>
            <a:br>
              <a:rPr lang="en-GB" dirty="0"/>
            </a:br>
            <a:r>
              <a:rPr lang="en-GB" dirty="0" err="1"/>
              <a:t>l’auto</a:t>
            </a:r>
            <a:r>
              <a:rPr lang="en-GB" dirty="0"/>
              <a:t>-orientation </a:t>
            </a:r>
            <a:endParaRPr lang="en-GB" noProof="0" dirty="0"/>
          </a:p>
          <a:p>
            <a:pPr marL="0" indent="0">
              <a:buNone/>
            </a:pPr>
            <a:endParaRPr lang="en-GB" noProof="0" dirty="0"/>
          </a:p>
          <a:p>
            <a:pPr>
              <a:buFont typeface="Wingdings" charset="2"/>
              <a:buChar char="²"/>
            </a:pPr>
            <a:r>
              <a:rPr lang="en-GB" noProof="0" dirty="0" err="1"/>
              <a:t>Ils</a:t>
            </a:r>
            <a:r>
              <a:rPr lang="en-GB" noProof="0" dirty="0"/>
              <a:t> </a:t>
            </a:r>
            <a:r>
              <a:rPr lang="en-GB" noProof="0" dirty="0" err="1"/>
              <a:t>doivent</a:t>
            </a:r>
            <a:r>
              <a:rPr lang="en-GB" noProof="0" dirty="0"/>
              <a:t> </a:t>
            </a:r>
            <a:r>
              <a:rPr lang="en-GB" noProof="0" dirty="0" err="1"/>
              <a:t>apprendre</a:t>
            </a:r>
            <a:r>
              <a:rPr lang="en-GB" noProof="0" dirty="0"/>
              <a:t> sur la base </a:t>
            </a:r>
            <a:r>
              <a:rPr lang="en-GB" noProof="0" dirty="0" err="1"/>
              <a:t>d’expériences</a:t>
            </a:r>
            <a:r>
              <a:rPr lang="en-GB" noProof="0" dirty="0"/>
              <a:t> </a:t>
            </a:r>
            <a:r>
              <a:rPr lang="en-GB" noProof="0" dirty="0" err="1"/>
              <a:t>vécues</a:t>
            </a:r>
            <a:endParaRPr lang="en-GB"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16</a:t>
            </a:fld>
            <a:endParaRPr lang="it-IT"/>
          </a:p>
        </p:txBody>
      </p:sp>
    </p:spTree>
    <p:extLst>
      <p:ext uri="{BB962C8B-B14F-4D97-AF65-F5344CB8AC3E}">
        <p14:creationId xmlns:p14="http://schemas.microsoft.com/office/powerpoint/2010/main" val="349874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noProof="0" dirty="0" err="1"/>
              <a:t>Principes</a:t>
            </a:r>
            <a:r>
              <a:rPr lang="en-GB" noProof="0" dirty="0"/>
              <a:t> </a:t>
            </a:r>
            <a:r>
              <a:rPr lang="en-GB" noProof="0" dirty="0" err="1"/>
              <a:t>applicables</a:t>
            </a:r>
            <a:r>
              <a:rPr lang="en-GB" noProof="0" dirty="0"/>
              <a:t> à </a:t>
            </a:r>
            <a:r>
              <a:rPr lang="en-GB" noProof="0" dirty="0" err="1"/>
              <a:t>l’apprentissage</a:t>
            </a:r>
            <a:r>
              <a:rPr lang="en-GB" noProof="0" dirty="0"/>
              <a:t> des </a:t>
            </a:r>
            <a:r>
              <a:rPr lang="en-GB" noProof="0" dirty="0" err="1"/>
              <a:t>adultes</a:t>
            </a:r>
            <a:endParaRPr lang="en-GB" noProof="0" dirty="0"/>
          </a:p>
        </p:txBody>
      </p:sp>
      <p:sp>
        <p:nvSpPr>
          <p:cNvPr id="3" name="Segnaposto contenuto 2"/>
          <p:cNvSpPr>
            <a:spLocks noGrp="1"/>
          </p:cNvSpPr>
          <p:nvPr>
            <p:ph idx="1"/>
          </p:nvPr>
        </p:nvSpPr>
        <p:spPr/>
        <p:txBody>
          <a:bodyPr>
            <a:normAutofit fontScale="85000" lnSpcReduction="20000"/>
          </a:bodyPr>
          <a:lstStyle/>
          <a:p>
            <a:pPr>
              <a:buFont typeface="Wingdings" charset="2"/>
              <a:buChar char="²"/>
            </a:pPr>
            <a:endParaRPr lang="fr-FR" dirty="0"/>
          </a:p>
          <a:p>
            <a:pPr>
              <a:buFont typeface="Wingdings" charset="2"/>
              <a:buChar char="²"/>
            </a:pPr>
            <a:r>
              <a:rPr lang="fr-FR" dirty="0"/>
              <a:t>Les adultes abordent l'apprentissage comme la résolution de problèmes</a:t>
            </a:r>
          </a:p>
          <a:p>
            <a:pPr>
              <a:buFont typeface="Wingdings" charset="2"/>
              <a:buChar char="²"/>
            </a:pPr>
            <a:endParaRPr lang="en-GB" dirty="0"/>
          </a:p>
          <a:p>
            <a:pPr>
              <a:buFont typeface="Wingdings" charset="2"/>
              <a:buChar char="²"/>
            </a:pPr>
            <a:r>
              <a:rPr lang="fr-FR" dirty="0"/>
              <a:t>Les adultes apprennent mieux lorsque le sujet présente une valeur et une utilité immédiates à leurs yeux</a:t>
            </a:r>
          </a:p>
          <a:p>
            <a:pPr>
              <a:buFont typeface="Wingdings" charset="2"/>
              <a:buChar char="²"/>
            </a:pPr>
            <a:endParaRPr lang="en-GB" dirty="0"/>
          </a:p>
          <a:p>
            <a:pPr>
              <a:buFont typeface="Wingdings" charset="2"/>
              <a:buChar char="²"/>
            </a:pPr>
            <a:r>
              <a:rPr lang="fr-FR" dirty="0"/>
              <a:t>Les adultes considèrent l'apprentissage comme un processus actif de construction de sens (motivation).</a:t>
            </a:r>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17</a:t>
            </a:fld>
            <a:endParaRPr lang="it-IT"/>
          </a:p>
        </p:txBody>
      </p:sp>
    </p:spTree>
    <p:extLst>
      <p:ext uri="{BB962C8B-B14F-4D97-AF65-F5344CB8AC3E}">
        <p14:creationId xmlns:p14="http://schemas.microsoft.com/office/powerpoint/2010/main" val="345151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noProof="0" dirty="0" err="1"/>
              <a:t>Règles</a:t>
            </a:r>
            <a:r>
              <a:rPr lang="en-GB" noProof="0" dirty="0"/>
              <a:t> de </a:t>
            </a:r>
            <a:r>
              <a:rPr lang="en-GB" noProof="0" dirty="0" err="1"/>
              <a:t>l’apprentissage</a:t>
            </a:r>
            <a:endParaRPr lang="en-GB" noProof="0" dirty="0"/>
          </a:p>
        </p:txBody>
      </p:sp>
      <p:sp>
        <p:nvSpPr>
          <p:cNvPr id="3" name="Segnaposto contenuto 2"/>
          <p:cNvSpPr>
            <a:spLocks noGrp="1"/>
          </p:cNvSpPr>
          <p:nvPr>
            <p:ph idx="1"/>
          </p:nvPr>
        </p:nvSpPr>
        <p:spPr/>
        <p:txBody>
          <a:bodyPr>
            <a:normAutofit/>
          </a:bodyPr>
          <a:lstStyle/>
          <a:p>
            <a:pPr>
              <a:buFont typeface="Wingdings" charset="2"/>
              <a:buChar char="²"/>
            </a:pPr>
            <a:r>
              <a:rPr lang="en-GB" noProof="0" dirty="0"/>
              <a:t> </a:t>
            </a:r>
            <a:r>
              <a:rPr lang="en-GB" dirty="0"/>
              <a:t>R</a:t>
            </a:r>
            <a:r>
              <a:rPr lang="en-GB" noProof="0" dirty="0" err="1"/>
              <a:t>eadiness</a:t>
            </a:r>
            <a:r>
              <a:rPr lang="en-GB" noProof="0" dirty="0"/>
              <a:t> = Disposition </a:t>
            </a:r>
            <a:endParaRPr lang="en-GB" dirty="0"/>
          </a:p>
          <a:p>
            <a:pPr>
              <a:buFont typeface="Wingdings" charset="2"/>
              <a:buChar char="²"/>
            </a:pPr>
            <a:r>
              <a:rPr lang="en-GB" dirty="0"/>
              <a:t> </a:t>
            </a:r>
            <a:r>
              <a:rPr lang="en-GB" dirty="0" err="1"/>
              <a:t>Exercice</a:t>
            </a:r>
            <a:r>
              <a:rPr lang="en-GB" noProof="0" dirty="0"/>
              <a:t> </a:t>
            </a:r>
          </a:p>
          <a:p>
            <a:pPr>
              <a:buFont typeface="Wingdings" charset="2"/>
              <a:buChar char="²"/>
            </a:pPr>
            <a:r>
              <a:rPr lang="en-GB" noProof="0" dirty="0"/>
              <a:t> </a:t>
            </a:r>
            <a:r>
              <a:rPr lang="en-GB" dirty="0"/>
              <a:t>E</a:t>
            </a:r>
            <a:r>
              <a:rPr lang="en-GB" noProof="0" dirty="0" err="1"/>
              <a:t>ffet</a:t>
            </a:r>
            <a:r>
              <a:rPr lang="en-GB" noProof="0" dirty="0"/>
              <a:t> </a:t>
            </a:r>
          </a:p>
          <a:p>
            <a:pPr>
              <a:buFont typeface="Wingdings" charset="2"/>
              <a:buChar char="²"/>
            </a:pPr>
            <a:r>
              <a:rPr lang="en-GB" noProof="0" dirty="0"/>
              <a:t> </a:t>
            </a:r>
            <a:r>
              <a:rPr lang="en-GB" dirty="0" err="1"/>
              <a:t>Primauté</a:t>
            </a:r>
            <a:endParaRPr lang="en-GB" dirty="0"/>
          </a:p>
          <a:p>
            <a:pPr>
              <a:buFont typeface="Wingdings" charset="2"/>
              <a:buChar char="²"/>
            </a:pPr>
            <a:r>
              <a:rPr lang="en-GB" dirty="0"/>
              <a:t> </a:t>
            </a:r>
            <a:r>
              <a:rPr lang="en-GB" dirty="0" err="1"/>
              <a:t>Intensité</a:t>
            </a:r>
            <a:endParaRPr lang="en-GB" dirty="0"/>
          </a:p>
          <a:p>
            <a:pPr>
              <a:buFont typeface="Wingdings" charset="2"/>
              <a:buChar char="²"/>
            </a:pPr>
            <a:r>
              <a:rPr lang="en-GB" dirty="0"/>
              <a:t> </a:t>
            </a:r>
            <a:r>
              <a:rPr lang="en-GB" dirty="0" err="1"/>
              <a:t>Recency</a:t>
            </a:r>
            <a:r>
              <a:rPr lang="en-GB" dirty="0"/>
              <a:t> = </a:t>
            </a:r>
            <a:r>
              <a:rPr lang="en-GB" dirty="0" err="1"/>
              <a:t>Récence</a:t>
            </a:r>
            <a:endParaRPr lang="en-GB"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18</a:t>
            </a:fld>
            <a:endParaRPr lang="it-IT"/>
          </a:p>
        </p:txBody>
      </p:sp>
    </p:spTree>
    <p:extLst>
      <p:ext uri="{BB962C8B-B14F-4D97-AF65-F5344CB8AC3E}">
        <p14:creationId xmlns:p14="http://schemas.microsoft.com/office/powerpoint/2010/main" val="400234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marL="0" indent="0" algn="just">
              <a:buNone/>
            </a:pPr>
            <a:r>
              <a:rPr lang="en-US" sz="4000" dirty="0"/>
              <a:t>“</a:t>
            </a:r>
            <a:r>
              <a:rPr lang="fr-FR" sz="4000" dirty="0"/>
              <a:t>Il est établi que les adultes apprennent plus efficacement en mettant en pratique et en expérimentant</a:t>
            </a:r>
            <a:r>
              <a:rPr lang="en-US" sz="4000" dirty="0"/>
              <a:t>”</a:t>
            </a:r>
          </a:p>
          <a:p>
            <a:pPr marL="0" indent="0">
              <a:buNone/>
            </a:pPr>
            <a:r>
              <a:rPr lang="en-US" sz="3200" dirty="0"/>
              <a:t>(David Kolb)</a:t>
            </a:r>
          </a:p>
          <a:p>
            <a:endParaRPr lang="it-IT" dirty="0"/>
          </a:p>
        </p:txBody>
      </p:sp>
    </p:spTree>
    <p:extLst>
      <p:ext uri="{BB962C8B-B14F-4D97-AF65-F5344CB8AC3E}">
        <p14:creationId xmlns:p14="http://schemas.microsoft.com/office/powerpoint/2010/main" val="33291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38F34D-F64D-5946-8182-9402691A5C44}"/>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6578383-F8AD-2D45-A666-5C9EF1F875E8}"/>
              </a:ext>
            </a:extLst>
          </p:cNvPr>
          <p:cNvSpPr>
            <a:spLocks noGrp="1"/>
          </p:cNvSpPr>
          <p:nvPr>
            <p:ph type="sldNum" sz="quarter" idx="12"/>
          </p:nvPr>
        </p:nvSpPr>
        <p:spPr/>
        <p:txBody>
          <a:bodyPr/>
          <a:lstStyle/>
          <a:p>
            <a:fld id="{B1D9BA23-6223-4617-9598-728E7A9462B0}" type="slidenum">
              <a:rPr lang="en-GB" smtClean="0"/>
              <a:t>2</a:t>
            </a:fld>
            <a:endParaRPr lang="en-GB"/>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3973BCB5-7B04-C448-9890-A924963292D3}"/>
                  </a:ext>
                </a:extLst>
              </p14:cNvPr>
              <p14:cNvContentPartPr/>
              <p14:nvPr/>
            </p14:nvContentPartPr>
            <p14:xfrm>
              <a:off x="1242554" y="1635202"/>
              <a:ext cx="4412160" cy="4541760"/>
            </p14:xfrm>
          </p:contentPart>
        </mc:Choice>
        <mc:Fallback xmlns="">
          <p:pic>
            <p:nvPicPr>
              <p:cNvPr id="12" name="Ink 11">
                <a:extLst>
                  <a:ext uri="{FF2B5EF4-FFF2-40B4-BE49-F238E27FC236}">
                    <a16:creationId xmlns:a16="http://schemas.microsoft.com/office/drawing/2014/main" id="{3973BCB5-7B04-C448-9890-A924963292D3}"/>
                  </a:ext>
                </a:extLst>
              </p:cNvPr>
              <p:cNvPicPr/>
              <p:nvPr/>
            </p:nvPicPr>
            <p:blipFill>
              <a:blip r:embed="rId4"/>
              <a:stretch>
                <a:fillRect/>
              </a:stretch>
            </p:blipFill>
            <p:spPr>
              <a:xfrm>
                <a:off x="1224554" y="1617562"/>
                <a:ext cx="4447800" cy="4577400"/>
              </a:xfrm>
              <a:prstGeom prst="rect">
                <a:avLst/>
              </a:prstGeom>
            </p:spPr>
          </p:pic>
        </mc:Fallback>
      </mc:AlternateContent>
      <p:sp>
        <p:nvSpPr>
          <p:cNvPr id="13" name="Oval 12">
            <a:extLst>
              <a:ext uri="{FF2B5EF4-FFF2-40B4-BE49-F238E27FC236}">
                <a16:creationId xmlns:a16="http://schemas.microsoft.com/office/drawing/2014/main" id="{97CD6974-613E-1D47-BA06-8E4C510C259F}"/>
              </a:ext>
            </a:extLst>
          </p:cNvPr>
          <p:cNvSpPr/>
          <p:nvPr/>
        </p:nvSpPr>
        <p:spPr>
          <a:xfrm>
            <a:off x="5623822" y="1245888"/>
            <a:ext cx="580767" cy="57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t>5</a:t>
            </a:r>
          </a:p>
        </p:txBody>
      </p:sp>
      <p:sp>
        <p:nvSpPr>
          <p:cNvPr id="14" name="Oval 13">
            <a:extLst>
              <a:ext uri="{FF2B5EF4-FFF2-40B4-BE49-F238E27FC236}">
                <a16:creationId xmlns:a16="http://schemas.microsoft.com/office/drawing/2014/main" id="{493A2DE7-83B6-614E-8EB2-6243BD602AE2}"/>
              </a:ext>
            </a:extLst>
          </p:cNvPr>
          <p:cNvSpPr/>
          <p:nvPr/>
        </p:nvSpPr>
        <p:spPr>
          <a:xfrm>
            <a:off x="4709983" y="2542299"/>
            <a:ext cx="580767" cy="57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t>4</a:t>
            </a:r>
          </a:p>
        </p:txBody>
      </p:sp>
      <p:sp>
        <p:nvSpPr>
          <p:cNvPr id="15" name="Oval 14">
            <a:extLst>
              <a:ext uri="{FF2B5EF4-FFF2-40B4-BE49-F238E27FC236}">
                <a16:creationId xmlns:a16="http://schemas.microsoft.com/office/drawing/2014/main" id="{DF969891-AB91-884E-B9B0-4E223ABD9857}"/>
              </a:ext>
            </a:extLst>
          </p:cNvPr>
          <p:cNvSpPr/>
          <p:nvPr/>
        </p:nvSpPr>
        <p:spPr>
          <a:xfrm>
            <a:off x="4419598" y="3961897"/>
            <a:ext cx="580767" cy="57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t>3</a:t>
            </a:r>
          </a:p>
        </p:txBody>
      </p:sp>
      <p:sp>
        <p:nvSpPr>
          <p:cNvPr id="16" name="Oval 15">
            <a:extLst>
              <a:ext uri="{FF2B5EF4-FFF2-40B4-BE49-F238E27FC236}">
                <a16:creationId xmlns:a16="http://schemas.microsoft.com/office/drawing/2014/main" id="{8E9E2D7F-4934-FC40-A1AF-970B6E8BDD74}"/>
              </a:ext>
            </a:extLst>
          </p:cNvPr>
          <p:cNvSpPr/>
          <p:nvPr/>
        </p:nvSpPr>
        <p:spPr>
          <a:xfrm>
            <a:off x="3287876" y="4864779"/>
            <a:ext cx="580767" cy="57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t>2</a:t>
            </a:r>
          </a:p>
        </p:txBody>
      </p:sp>
      <p:sp>
        <p:nvSpPr>
          <p:cNvPr id="17" name="Oval 16">
            <a:extLst>
              <a:ext uri="{FF2B5EF4-FFF2-40B4-BE49-F238E27FC236}">
                <a16:creationId xmlns:a16="http://schemas.microsoft.com/office/drawing/2014/main" id="{9AA0EA3D-9E29-BD48-95C1-CFF60C857276}"/>
              </a:ext>
            </a:extLst>
          </p:cNvPr>
          <p:cNvSpPr/>
          <p:nvPr/>
        </p:nvSpPr>
        <p:spPr>
          <a:xfrm>
            <a:off x="952170" y="5600305"/>
            <a:ext cx="580767" cy="57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t>1</a:t>
            </a:r>
          </a:p>
        </p:txBody>
      </p:sp>
      <p:sp>
        <p:nvSpPr>
          <p:cNvPr id="18" name="Rounded Rectangle 17">
            <a:extLst>
              <a:ext uri="{FF2B5EF4-FFF2-40B4-BE49-F238E27FC236}">
                <a16:creationId xmlns:a16="http://schemas.microsoft.com/office/drawing/2014/main" id="{B050AFA4-3966-764D-8B0F-51D8EF262DC8}"/>
              </a:ext>
            </a:extLst>
          </p:cNvPr>
          <p:cNvSpPr/>
          <p:nvPr/>
        </p:nvSpPr>
        <p:spPr>
          <a:xfrm>
            <a:off x="6204589" y="1194399"/>
            <a:ext cx="2162432" cy="67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Méthodologie </a:t>
            </a:r>
            <a:r>
              <a:rPr lang="fr-FR" b="1" dirty="0" err="1"/>
              <a:t>FdF</a:t>
            </a:r>
            <a:r>
              <a:rPr lang="fr-FR" b="1" dirty="0"/>
              <a:t> fournie</a:t>
            </a:r>
            <a:endParaRPr lang="x-none" b="1" dirty="0"/>
          </a:p>
        </p:txBody>
      </p:sp>
      <p:sp>
        <p:nvSpPr>
          <p:cNvPr id="20" name="Rounded Rectangle 19">
            <a:extLst>
              <a:ext uri="{FF2B5EF4-FFF2-40B4-BE49-F238E27FC236}">
                <a16:creationId xmlns:a16="http://schemas.microsoft.com/office/drawing/2014/main" id="{8E5B9AC3-FE57-D149-8129-B3D3A7664FFF}"/>
              </a:ext>
            </a:extLst>
          </p:cNvPr>
          <p:cNvSpPr/>
          <p:nvPr/>
        </p:nvSpPr>
        <p:spPr>
          <a:xfrm>
            <a:off x="2547551" y="2220514"/>
            <a:ext cx="2162432" cy="67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Méthodologie </a:t>
            </a:r>
            <a:r>
              <a:rPr lang="fr-FR" b="1" dirty="0" err="1"/>
              <a:t>FdF</a:t>
            </a:r>
            <a:r>
              <a:rPr lang="fr-FR" b="1" dirty="0"/>
              <a:t> fournie</a:t>
            </a:r>
            <a:endParaRPr lang="x-none" b="1" dirty="0"/>
          </a:p>
        </p:txBody>
      </p:sp>
      <p:sp>
        <p:nvSpPr>
          <p:cNvPr id="26" name="Rounded Rectangle 25">
            <a:extLst>
              <a:ext uri="{FF2B5EF4-FFF2-40B4-BE49-F238E27FC236}">
                <a16:creationId xmlns:a16="http://schemas.microsoft.com/office/drawing/2014/main" id="{1DF18B13-3F1C-744F-95FD-6948C9A5A457}"/>
              </a:ext>
            </a:extLst>
          </p:cNvPr>
          <p:cNvSpPr/>
          <p:nvPr/>
        </p:nvSpPr>
        <p:spPr>
          <a:xfrm>
            <a:off x="5000366" y="4049946"/>
            <a:ext cx="2162432" cy="67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S’est entraîné sans méthodologie </a:t>
            </a:r>
            <a:r>
              <a:rPr lang="fr-FR" b="1" dirty="0" err="1"/>
              <a:t>FdF</a:t>
            </a:r>
            <a:endParaRPr lang="x-none" b="1" dirty="0"/>
          </a:p>
        </p:txBody>
      </p:sp>
      <p:sp>
        <p:nvSpPr>
          <p:cNvPr id="27" name="Rounded Rectangle 26">
            <a:extLst>
              <a:ext uri="{FF2B5EF4-FFF2-40B4-BE49-F238E27FC236}">
                <a16:creationId xmlns:a16="http://schemas.microsoft.com/office/drawing/2014/main" id="{427EA3BF-296D-5E44-BFBF-082E347C4D5B}"/>
              </a:ext>
            </a:extLst>
          </p:cNvPr>
          <p:cNvSpPr/>
          <p:nvPr/>
        </p:nvSpPr>
        <p:spPr>
          <a:xfrm>
            <a:off x="1242553" y="4272744"/>
            <a:ext cx="2162432" cy="67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 reçu une </a:t>
            </a:r>
            <a:r>
              <a:rPr lang="fr-FR" b="1" dirty="0" err="1"/>
              <a:t>FdF</a:t>
            </a:r>
            <a:r>
              <a:rPr lang="x-none" b="1"/>
              <a:t> – </a:t>
            </a:r>
            <a:r>
              <a:rPr lang="fr-FR" b="1" dirty="0"/>
              <a:t>ne s’est pas entraîné</a:t>
            </a:r>
            <a:endParaRPr lang="x-none" b="1" dirty="0"/>
          </a:p>
        </p:txBody>
      </p:sp>
      <p:sp>
        <p:nvSpPr>
          <p:cNvPr id="28" name="Rounded Rectangle 27">
            <a:extLst>
              <a:ext uri="{FF2B5EF4-FFF2-40B4-BE49-F238E27FC236}">
                <a16:creationId xmlns:a16="http://schemas.microsoft.com/office/drawing/2014/main" id="{2556A80A-4683-E246-B68E-76751F035563}"/>
              </a:ext>
            </a:extLst>
          </p:cNvPr>
          <p:cNvSpPr/>
          <p:nvPr/>
        </p:nvSpPr>
        <p:spPr>
          <a:xfrm>
            <a:off x="1532937" y="5837789"/>
            <a:ext cx="1969388" cy="576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Apprenant</a:t>
            </a:r>
            <a:endParaRPr lang="x-none" b="1" dirty="0"/>
          </a:p>
        </p:txBody>
      </p:sp>
    </p:spTree>
    <p:extLst>
      <p:ext uri="{BB962C8B-B14F-4D97-AF65-F5344CB8AC3E}">
        <p14:creationId xmlns:p14="http://schemas.microsoft.com/office/powerpoint/2010/main" val="428405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Online Media 3" descr="8 Things To Know About the Experiential Learning Cycle (FULL)">
            <a:hlinkClick r:id="" action="ppaction://media"/>
            <a:extLst>
              <a:ext uri="{FF2B5EF4-FFF2-40B4-BE49-F238E27FC236}">
                <a16:creationId xmlns:a16="http://schemas.microsoft.com/office/drawing/2014/main" id="{03A66EA1-A231-9D49-AD46-F4FA2763C5E2}"/>
              </a:ext>
            </a:extLst>
          </p:cNvPr>
          <p:cNvPicPr>
            <a:picLocks noGrp="1" noRot="1" noChangeAspect="1"/>
          </p:cNvPicPr>
          <p:nvPr>
            <p:ph idx="1"/>
            <a:videoFile r:link="rId1"/>
          </p:nvPr>
        </p:nvPicPr>
        <p:blipFill>
          <a:blip r:embed="rId3"/>
          <a:stretch>
            <a:fillRect/>
          </a:stretch>
        </p:blipFill>
        <p:spPr>
          <a:xfrm>
            <a:off x="1277938" y="2454275"/>
            <a:ext cx="6588125" cy="3722688"/>
          </a:xfrm>
          <a:prstGeom prst="rect">
            <a:avLst/>
          </a:prstGeom>
        </p:spPr>
      </p:pic>
    </p:spTree>
    <p:extLst>
      <p:ext uri="{BB962C8B-B14F-4D97-AF65-F5344CB8AC3E}">
        <p14:creationId xmlns:p14="http://schemas.microsoft.com/office/powerpoint/2010/main" val="18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05" y="985622"/>
            <a:ext cx="8192748" cy="490066"/>
          </a:xfrm>
        </p:spPr>
        <p:txBody>
          <a:bodyPr>
            <a:noAutofit/>
          </a:bodyPr>
          <a:lstStyle/>
          <a:p>
            <a:pPr algn="ctr"/>
            <a:r>
              <a:rPr lang="en-US" b="1" dirty="0">
                <a:effectLst/>
                <a:cs typeface="Verdana" panose="020B0604030504040204" pitchFamily="34" charset="0"/>
              </a:rPr>
              <a:t>La </a:t>
            </a:r>
            <a:r>
              <a:rPr lang="en-US" b="1" dirty="0" err="1">
                <a:effectLst/>
                <a:cs typeface="Verdana" panose="020B0604030504040204" pitchFamily="34" charset="0"/>
              </a:rPr>
              <a:t>théorie</a:t>
            </a:r>
            <a:r>
              <a:rPr lang="en-US" b="1" dirty="0">
                <a:effectLst/>
                <a:cs typeface="Verdana" panose="020B0604030504040204" pitchFamily="34" charset="0"/>
              </a:rPr>
              <a:t> de David Kolb</a:t>
            </a:r>
            <a:endParaRPr lang="ru-RU" b="1" dirty="0">
              <a:effectLst/>
              <a:cs typeface="Verdana" panose="020B0604030504040204"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5416" y="985622"/>
            <a:ext cx="993697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a:xfrm>
            <a:off x="264458" y="6275668"/>
            <a:ext cx="4840941"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4" name="Segnaposto numero diapositiva 3"/>
          <p:cNvSpPr>
            <a:spLocks noGrp="1"/>
          </p:cNvSpPr>
          <p:nvPr>
            <p:ph type="sldNum" sz="quarter" idx="12"/>
          </p:nvPr>
        </p:nvSpPr>
        <p:spPr/>
        <p:txBody>
          <a:bodyPr/>
          <a:lstStyle/>
          <a:p>
            <a:fld id="{4A2990C6-FF07-4C33-8573-DEB3121CA5F6}" type="slidenum">
              <a:rPr lang="ru-RU" smtClean="0"/>
              <a:t>21</a:t>
            </a:fld>
            <a:endParaRPr lang="ru-RU"/>
          </a:p>
        </p:txBody>
      </p:sp>
    </p:spTree>
    <p:extLst>
      <p:ext uri="{BB962C8B-B14F-4D97-AF65-F5344CB8AC3E}">
        <p14:creationId xmlns:p14="http://schemas.microsoft.com/office/powerpoint/2010/main" val="108495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9470" y="947076"/>
            <a:ext cx="956782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a:xfrm>
            <a:off x="264458" y="6275668"/>
            <a:ext cx="4840941"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4" name="Segnaposto numero diapositiva 3"/>
          <p:cNvSpPr>
            <a:spLocks noGrp="1"/>
          </p:cNvSpPr>
          <p:nvPr>
            <p:ph type="sldNum" sz="quarter" idx="12"/>
          </p:nvPr>
        </p:nvSpPr>
        <p:spPr/>
        <p:txBody>
          <a:bodyPr/>
          <a:lstStyle/>
          <a:p>
            <a:fld id="{4A2990C6-FF07-4C33-8573-DEB3121CA5F6}" type="slidenum">
              <a:rPr lang="ru-RU" smtClean="0"/>
              <a:t>22</a:t>
            </a:fld>
            <a:endParaRPr lang="ru-RU"/>
          </a:p>
        </p:txBody>
      </p:sp>
    </p:spTree>
    <p:extLst>
      <p:ext uri="{BB962C8B-B14F-4D97-AF65-F5344CB8AC3E}">
        <p14:creationId xmlns:p14="http://schemas.microsoft.com/office/powerpoint/2010/main" val="377013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0ECD8D1-89E9-1045-8AF5-1B4F25AE41B0}" type="slidenum">
              <a:rPr lang="it-IT" smtClean="0"/>
              <a:t>23</a:t>
            </a:fld>
            <a:endParaRPr lang="it-IT"/>
          </a:p>
        </p:txBody>
      </p:sp>
      <p:grpSp>
        <p:nvGrpSpPr>
          <p:cNvPr id="9" name="Group 8">
            <a:extLst>
              <a:ext uri="{FF2B5EF4-FFF2-40B4-BE49-F238E27FC236}">
                <a16:creationId xmlns:a16="http://schemas.microsoft.com/office/drawing/2014/main" id="{304B04B2-3603-7C40-BC9F-8A226865A680}"/>
              </a:ext>
            </a:extLst>
          </p:cNvPr>
          <p:cNvGrpSpPr>
            <a:grpSpLocks/>
          </p:cNvGrpSpPr>
          <p:nvPr/>
        </p:nvGrpSpPr>
        <p:grpSpPr bwMode="auto">
          <a:xfrm>
            <a:off x="316780" y="1403089"/>
            <a:ext cx="8238115" cy="5140912"/>
            <a:chOff x="-5572" y="-147"/>
            <a:chExt cx="67430" cy="41644"/>
          </a:xfrm>
        </p:grpSpPr>
        <p:grpSp>
          <p:nvGrpSpPr>
            <p:cNvPr id="10" name="Group 9">
              <a:extLst>
                <a:ext uri="{FF2B5EF4-FFF2-40B4-BE49-F238E27FC236}">
                  <a16:creationId xmlns:a16="http://schemas.microsoft.com/office/drawing/2014/main" id="{5D93A37D-6344-3547-AB0A-03D7DF8BEC0B}"/>
                </a:ext>
              </a:extLst>
            </p:cNvPr>
            <p:cNvGrpSpPr>
              <a:grpSpLocks/>
            </p:cNvGrpSpPr>
            <p:nvPr/>
          </p:nvGrpSpPr>
          <p:grpSpPr bwMode="auto">
            <a:xfrm>
              <a:off x="-5572" y="-147"/>
              <a:ext cx="67430" cy="41644"/>
              <a:chOff x="-5572" y="-147"/>
              <a:chExt cx="67430" cy="41644"/>
            </a:xfrm>
          </p:grpSpPr>
          <p:sp>
            <p:nvSpPr>
              <p:cNvPr id="11" name="Rectangle 10">
                <a:extLst>
                  <a:ext uri="{FF2B5EF4-FFF2-40B4-BE49-F238E27FC236}">
                    <a16:creationId xmlns:a16="http://schemas.microsoft.com/office/drawing/2014/main" id="{03C664EA-1798-694A-A8CB-5586061D8410}"/>
                  </a:ext>
                </a:extLst>
              </p:cNvPr>
              <p:cNvSpPr>
                <a:spLocks noChangeArrowheads="1"/>
              </p:cNvSpPr>
              <p:nvPr/>
            </p:nvSpPr>
            <p:spPr bwMode="auto">
              <a:xfrm>
                <a:off x="0" y="0"/>
                <a:ext cx="53568" cy="4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2" name="Rounded Rectangle 11">
                <a:extLst>
                  <a:ext uri="{FF2B5EF4-FFF2-40B4-BE49-F238E27FC236}">
                    <a16:creationId xmlns:a16="http://schemas.microsoft.com/office/drawing/2014/main" id="{151CEEC4-29CE-4942-B483-9DCBC39595A2}"/>
                  </a:ext>
                </a:extLst>
              </p:cNvPr>
              <p:cNvSpPr>
                <a:spLocks noChangeArrowheads="1"/>
              </p:cNvSpPr>
              <p:nvPr/>
            </p:nvSpPr>
            <p:spPr bwMode="auto">
              <a:xfrm>
                <a:off x="39926" y="26301"/>
                <a:ext cx="21932" cy="15196"/>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Text Box 4">
                <a:extLst>
                  <a:ext uri="{FF2B5EF4-FFF2-40B4-BE49-F238E27FC236}">
                    <a16:creationId xmlns:a16="http://schemas.microsoft.com/office/drawing/2014/main" id="{BD4DB117-FC4C-7B4E-8C90-99379F6E41A4}"/>
                  </a:ext>
                </a:extLst>
              </p:cNvPr>
              <p:cNvSpPr txBox="1">
                <a:spLocks noChangeArrowheads="1"/>
              </p:cNvSpPr>
              <p:nvPr/>
            </p:nvSpPr>
            <p:spPr bwMode="auto">
              <a:xfrm>
                <a:off x="41184" y="28009"/>
                <a:ext cx="16840" cy="1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4275" tIns="34275" rIns="34275" bIns="34275" anchor="t" anchorCtr="0" upright="1">
                <a:noAutofit/>
              </a:bodyPr>
              <a:lstStyle/>
              <a:p>
                <a:pPr marL="57150" indent="57150" algn="just">
                  <a:lnSpc>
                    <a:spcPct val="89000"/>
                  </a:lnSpc>
                  <a:spcBef>
                    <a:spcPts val="500"/>
                  </a:spcBef>
                  <a:spcAft>
                    <a:spcPts val="500"/>
                  </a:spcAft>
                </a:pPr>
                <a:r>
                  <a:rPr lang="en-US" sz="14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Les adultes sont plus intéressés par l'apprentissage de sujets ayant une pertinence et un impact immédiats sur leur travail ou leur vie personnelle</a:t>
                </a:r>
              </a:p>
            </p:txBody>
          </p:sp>
          <p:sp>
            <p:nvSpPr>
              <p:cNvPr id="14" name="Rounded Rectangle 13">
                <a:extLst>
                  <a:ext uri="{FF2B5EF4-FFF2-40B4-BE49-F238E27FC236}">
                    <a16:creationId xmlns:a16="http://schemas.microsoft.com/office/drawing/2014/main" id="{28AE7D07-EB86-3448-AEB5-3E28AD913069}"/>
                  </a:ext>
                </a:extLst>
              </p:cNvPr>
              <p:cNvSpPr>
                <a:spLocks noChangeArrowheads="1"/>
              </p:cNvSpPr>
              <p:nvPr/>
            </p:nvSpPr>
            <p:spPr bwMode="auto">
              <a:xfrm>
                <a:off x="-3343" y="28009"/>
                <a:ext cx="19849" cy="12989"/>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5" name="Text Box 6">
                <a:extLst>
                  <a:ext uri="{FF2B5EF4-FFF2-40B4-BE49-F238E27FC236}">
                    <a16:creationId xmlns:a16="http://schemas.microsoft.com/office/drawing/2014/main" id="{3E9A7DD3-B98B-B14F-8189-35AEB15C1926}"/>
                  </a:ext>
                </a:extLst>
              </p:cNvPr>
              <p:cNvSpPr txBox="1">
                <a:spLocks noChangeArrowheads="1"/>
              </p:cNvSpPr>
              <p:nvPr/>
            </p:nvSpPr>
            <p:spPr bwMode="auto">
              <a:xfrm>
                <a:off x="-3190" y="27591"/>
                <a:ext cx="14297" cy="1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just">
                  <a:lnSpc>
                    <a:spcPct val="89000"/>
                  </a:lnSpc>
                  <a:spcBef>
                    <a:spcPts val="500"/>
                  </a:spcBef>
                  <a:spcAft>
                    <a:spcPts val="500"/>
                  </a:spcAft>
                </a:pPr>
                <a:r>
                  <a:rPr lang="en-US"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57150">
                  <a:lnSpc>
                    <a:spcPct val="89000"/>
                  </a:lnSpc>
                  <a:spcBef>
                    <a:spcPts val="150"/>
                  </a:spcBef>
                  <a:spcAft>
                    <a:spcPts val="500"/>
                  </a:spcAft>
                </a:pPr>
                <a:r>
                  <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L'éducation des adultes doit être axée sur les problèmes plutôt que sur le contenu</a:t>
                </a:r>
                <a:endParaRPr lang="x-none"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6" name="Rounded Rectangle 15">
                <a:extLst>
                  <a:ext uri="{FF2B5EF4-FFF2-40B4-BE49-F238E27FC236}">
                    <a16:creationId xmlns:a16="http://schemas.microsoft.com/office/drawing/2014/main" id="{8B717DA9-3709-DB43-8303-8A3AEA4F509F}"/>
                  </a:ext>
                </a:extLst>
              </p:cNvPr>
              <p:cNvSpPr>
                <a:spLocks noChangeArrowheads="1"/>
              </p:cNvSpPr>
              <p:nvPr/>
            </p:nvSpPr>
            <p:spPr bwMode="auto">
              <a:xfrm>
                <a:off x="39030" y="-129"/>
                <a:ext cx="19849" cy="12857"/>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7" name="Text Box 9">
                <a:extLst>
                  <a:ext uri="{FF2B5EF4-FFF2-40B4-BE49-F238E27FC236}">
                    <a16:creationId xmlns:a16="http://schemas.microsoft.com/office/drawing/2014/main" id="{553923A9-0F00-8442-995A-F881D1691980}"/>
                  </a:ext>
                </a:extLst>
              </p:cNvPr>
              <p:cNvSpPr txBox="1">
                <a:spLocks noChangeArrowheads="1"/>
              </p:cNvSpPr>
              <p:nvPr/>
            </p:nvSpPr>
            <p:spPr bwMode="auto">
              <a:xfrm>
                <a:off x="43428" y="590"/>
                <a:ext cx="14596" cy="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just">
                  <a:lnSpc>
                    <a:spcPct val="89000"/>
                  </a:lnSpc>
                  <a:spcBef>
                    <a:spcPts val="500"/>
                  </a:spcBef>
                  <a:spcAft>
                    <a:spcPts val="500"/>
                  </a:spcAft>
                </a:pPr>
                <a:r>
                  <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Les adultes veulent que leurs expériences (y compris leurs erreurs) constituent la base de la formation</a:t>
                </a:r>
                <a:endParaRPr lang="x-none"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8" name="Rounded Rectangle 17">
                <a:extLst>
                  <a:ext uri="{FF2B5EF4-FFF2-40B4-BE49-F238E27FC236}">
                    <a16:creationId xmlns:a16="http://schemas.microsoft.com/office/drawing/2014/main" id="{DC41560D-2737-4A4E-A6A6-4B03DBC36AFE}"/>
                  </a:ext>
                </a:extLst>
              </p:cNvPr>
              <p:cNvSpPr>
                <a:spLocks noChangeArrowheads="1"/>
              </p:cNvSpPr>
              <p:nvPr/>
            </p:nvSpPr>
            <p:spPr bwMode="auto">
              <a:xfrm>
                <a:off x="-5572" y="-147"/>
                <a:ext cx="19850" cy="12857"/>
              </a:xfrm>
              <a:prstGeom prst="roundRect">
                <a:avLst>
                  <a:gd name="adj" fmla="val 10000"/>
                </a:avLst>
              </a:prstGeom>
              <a:solidFill>
                <a:srgbClr val="FFFFFF">
                  <a:alpha val="89803"/>
                </a:srgbClr>
              </a:solidFill>
              <a:ln w="12700">
                <a:solidFill>
                  <a:srgbClr val="599BD5"/>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9" name="Text Box 11">
                <a:extLst>
                  <a:ext uri="{FF2B5EF4-FFF2-40B4-BE49-F238E27FC236}">
                    <a16:creationId xmlns:a16="http://schemas.microsoft.com/office/drawing/2014/main" id="{E5DE5B4E-04E1-ED42-94B5-98521649C83C}"/>
                  </a:ext>
                </a:extLst>
              </p:cNvPr>
              <p:cNvSpPr txBox="1">
                <a:spLocks noChangeArrowheads="1"/>
              </p:cNvSpPr>
              <p:nvPr/>
            </p:nvSpPr>
            <p:spPr bwMode="auto">
              <a:xfrm>
                <a:off x="-4374" y="892"/>
                <a:ext cx="14513" cy="1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8100" tIns="38100" rIns="38100" bIns="38100" anchor="t" anchorCtr="0" upright="1">
                <a:noAutofit/>
              </a:bodyPr>
              <a:lstStyle/>
              <a:p>
                <a:pPr marL="57150" indent="63500" algn="just">
                  <a:lnSpc>
                    <a:spcPct val="89000"/>
                  </a:lnSpc>
                  <a:spcBef>
                    <a:spcPts val="500"/>
                  </a:spcBef>
                  <a:spcAft>
                    <a:spcPts val="500"/>
                  </a:spcAft>
                </a:pPr>
                <a:r>
                  <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Les adultes veulent participer à la fois à la planification et à l'évaluation de la formation</a:t>
                </a:r>
                <a:endParaRPr lang="x-none" sz="14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0" name="Freeform 19">
                <a:extLst>
                  <a:ext uri="{FF2B5EF4-FFF2-40B4-BE49-F238E27FC236}">
                    <a16:creationId xmlns:a16="http://schemas.microsoft.com/office/drawing/2014/main" id="{DB1D0FCF-24F6-4F44-A189-E3E3F9425CEA}"/>
                  </a:ext>
                </a:extLst>
              </p:cNvPr>
              <p:cNvSpPr>
                <a:spLocks/>
              </p:cNvSpPr>
              <p:nvPr/>
            </p:nvSpPr>
            <p:spPr bwMode="auto">
              <a:xfrm>
                <a:off x="7589" y="2679"/>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1" name="Text Box 13">
                <a:extLst>
                  <a:ext uri="{FF2B5EF4-FFF2-40B4-BE49-F238E27FC236}">
                    <a16:creationId xmlns:a16="http://schemas.microsoft.com/office/drawing/2014/main" id="{CB81FFBD-282C-EB40-B1FB-ACDAC8D0E58A}"/>
                  </a:ext>
                </a:extLst>
              </p:cNvPr>
              <p:cNvSpPr txBox="1">
                <a:spLocks noChangeArrowheads="1"/>
              </p:cNvSpPr>
              <p:nvPr/>
            </p:nvSpPr>
            <p:spPr bwMode="auto">
              <a:xfrm>
                <a:off x="11781" y="7717"/>
                <a:ext cx="13206" cy="1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9550" tIns="99550" rIns="99550" bIns="99550" anchor="ctr" anchorCtr="0" upright="1">
                <a:noAutofit/>
              </a:bodyPr>
              <a:lstStyle/>
              <a:p>
                <a:pPr algn="just">
                  <a:lnSpc>
                    <a:spcPct val="89000"/>
                  </a:lnSpc>
                  <a:spcBef>
                    <a:spcPts val="500"/>
                  </a:spcBef>
                  <a:spcAft>
                    <a:spcPts val="500"/>
                  </a:spcAft>
                </a:pPr>
                <a:r>
                  <a:rPr lang="en-US"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Participation active</a:t>
                </a:r>
                <a:endParaRPr lang="x-none"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2" name="Freeform 21">
                <a:extLst>
                  <a:ext uri="{FF2B5EF4-FFF2-40B4-BE49-F238E27FC236}">
                    <a16:creationId xmlns:a16="http://schemas.microsoft.com/office/drawing/2014/main" id="{0578BAC8-E505-4F48-A616-239F39DDE436}"/>
                  </a:ext>
                </a:extLst>
              </p:cNvPr>
              <p:cNvSpPr>
                <a:spLocks/>
              </p:cNvSpPr>
              <p:nvPr/>
            </p:nvSpPr>
            <p:spPr bwMode="auto">
              <a:xfrm rot="5400000">
                <a:off x="25462" y="2871"/>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3" name="Text Box 15">
                <a:extLst>
                  <a:ext uri="{FF2B5EF4-FFF2-40B4-BE49-F238E27FC236}">
                    <a16:creationId xmlns:a16="http://schemas.microsoft.com/office/drawing/2014/main" id="{A1A4AEE2-32DA-CF4C-B65E-1C7D416287C2}"/>
                  </a:ext>
                </a:extLst>
              </p:cNvPr>
              <p:cNvSpPr txBox="1">
                <a:spLocks noChangeArrowheads="1"/>
              </p:cNvSpPr>
              <p:nvPr/>
            </p:nvSpPr>
            <p:spPr bwMode="auto">
              <a:xfrm>
                <a:off x="27186" y="7412"/>
                <a:ext cx="13062" cy="1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fr-FR"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Mise à profit des expériences</a:t>
                </a:r>
                <a:endParaRPr lang="x-none"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4" name="Freeform 23">
                <a:extLst>
                  <a:ext uri="{FF2B5EF4-FFF2-40B4-BE49-F238E27FC236}">
                    <a16:creationId xmlns:a16="http://schemas.microsoft.com/office/drawing/2014/main" id="{45942CF8-8149-7444-928D-9844CEBBF737}"/>
                  </a:ext>
                </a:extLst>
              </p:cNvPr>
              <p:cNvSpPr>
                <a:spLocks/>
              </p:cNvSpPr>
              <p:nvPr/>
            </p:nvSpPr>
            <p:spPr bwMode="auto">
              <a:xfrm rot="10800000">
                <a:off x="25631" y="20621"/>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5" name="Text Box 17">
                <a:extLst>
                  <a:ext uri="{FF2B5EF4-FFF2-40B4-BE49-F238E27FC236}">
                    <a16:creationId xmlns:a16="http://schemas.microsoft.com/office/drawing/2014/main" id="{7D01A3AB-E02A-C141-BD49-131F493D6EDD}"/>
                  </a:ext>
                </a:extLst>
              </p:cNvPr>
              <p:cNvSpPr txBox="1">
                <a:spLocks noChangeArrowheads="1"/>
              </p:cNvSpPr>
              <p:nvPr/>
            </p:nvSpPr>
            <p:spPr bwMode="auto">
              <a:xfrm>
                <a:off x="24933" y="20982"/>
                <a:ext cx="15096" cy="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Apprentissage pertinent ayant un impact sur le travail ou la vie personnelle</a:t>
                </a:r>
              </a:p>
            </p:txBody>
          </p:sp>
          <p:sp>
            <p:nvSpPr>
              <p:cNvPr id="26" name="Freeform 25">
                <a:extLst>
                  <a:ext uri="{FF2B5EF4-FFF2-40B4-BE49-F238E27FC236}">
                    <a16:creationId xmlns:a16="http://schemas.microsoft.com/office/drawing/2014/main" id="{7DA4CE7C-A9F3-8249-8E85-20F9FC274E3A}"/>
                  </a:ext>
                </a:extLst>
              </p:cNvPr>
              <p:cNvSpPr>
                <a:spLocks/>
              </p:cNvSpPr>
              <p:nvPr/>
            </p:nvSpPr>
            <p:spPr bwMode="auto">
              <a:xfrm rot="16200000">
                <a:off x="7835" y="20576"/>
                <a:ext cx="17398" cy="17398"/>
              </a:xfrm>
              <a:custGeom>
                <a:avLst/>
                <a:gdLst>
                  <a:gd name="T0" fmla="*/ 0 w 120000"/>
                  <a:gd name="T1" fmla="*/ 120000 h 120000"/>
                  <a:gd name="T2" fmla="*/ 0 w 120000"/>
                  <a:gd name="T3" fmla="*/ 120000 h 120000"/>
                  <a:gd name="T4" fmla="*/ 119999 w 120000"/>
                  <a:gd name="T5" fmla="*/ 0 h 120000"/>
                  <a:gd name="T6" fmla="*/ 120000 w 120000"/>
                  <a:gd name="T7" fmla="*/ 120000 h 120000"/>
                  <a:gd name="T8" fmla="*/ 0 w 120000"/>
                  <a:gd name="T9" fmla="*/ 12000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120000"/>
                    </a:moveTo>
                    <a:lnTo>
                      <a:pt x="0" y="120000"/>
                    </a:lnTo>
                    <a:cubicBezTo>
                      <a:pt x="0" y="53725"/>
                      <a:pt x="53725" y="0"/>
                      <a:pt x="119999" y="0"/>
                    </a:cubicBezTo>
                    <a:lnTo>
                      <a:pt x="120000" y="120000"/>
                    </a:lnTo>
                    <a:lnTo>
                      <a:pt x="0" y="120000"/>
                    </a:lnTo>
                    <a:close/>
                  </a:path>
                </a:pathLst>
              </a:custGeom>
              <a:solidFill>
                <a:srgbClr val="599BD5"/>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7" name="Text Box 19">
                <a:extLst>
                  <a:ext uri="{FF2B5EF4-FFF2-40B4-BE49-F238E27FC236}">
                    <a16:creationId xmlns:a16="http://schemas.microsoft.com/office/drawing/2014/main" id="{E0B8493F-D64D-0845-9286-3BAAA9ACB125}"/>
                  </a:ext>
                </a:extLst>
              </p:cNvPr>
              <p:cNvSpPr txBox="1">
                <a:spLocks noChangeArrowheads="1"/>
              </p:cNvSpPr>
              <p:nvPr/>
            </p:nvSpPr>
            <p:spPr bwMode="auto">
              <a:xfrm>
                <a:off x="11107" y="20518"/>
                <a:ext cx="15275" cy="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9550" tIns="99550" rIns="99550" bIns="99550" anchor="ctr" anchorCtr="0" upright="1">
                <a:noAutofit/>
              </a:bodyPr>
              <a:lstStyle/>
              <a:p>
                <a:pPr algn="ctr">
                  <a:lnSpc>
                    <a:spcPct val="89000"/>
                  </a:lnSpc>
                  <a:spcBef>
                    <a:spcPts val="500"/>
                  </a:spcBef>
                  <a:spcAft>
                    <a:spcPts val="500"/>
                  </a:spcAft>
                </a:pPr>
                <a:r>
                  <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Apprentissage et enseignement centrés sur les problèmes</a:t>
                </a:r>
                <a:endParaRPr lang="x-none"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8" name="Freeform 27">
                <a:extLst>
                  <a:ext uri="{FF2B5EF4-FFF2-40B4-BE49-F238E27FC236}">
                    <a16:creationId xmlns:a16="http://schemas.microsoft.com/office/drawing/2014/main" id="{B9521444-AC9D-944C-A890-B41E60070D39}"/>
                  </a:ext>
                </a:extLst>
              </p:cNvPr>
              <p:cNvSpPr>
                <a:spLocks/>
              </p:cNvSpPr>
              <p:nvPr/>
            </p:nvSpPr>
            <p:spPr bwMode="auto">
              <a:xfrm>
                <a:off x="21984" y="15853"/>
                <a:ext cx="6007" cy="5224"/>
              </a:xfrm>
              <a:custGeom>
                <a:avLst/>
                <a:gdLst>
                  <a:gd name="T0" fmla="*/ 6521 w 120000"/>
                  <a:gd name="T1" fmla="*/ 60000 h 120000"/>
                  <a:gd name="T2" fmla="*/ 6521 w 120000"/>
                  <a:gd name="T3" fmla="*/ 60000 h 120000"/>
                  <a:gd name="T4" fmla="*/ 51107 w 120000"/>
                  <a:gd name="T5" fmla="*/ 8230 h 120000"/>
                  <a:gd name="T6" fmla="*/ 110520 w 120000"/>
                  <a:gd name="T7" fmla="*/ 42783 h 120000"/>
                  <a:gd name="T8" fmla="*/ 116427 w 120000"/>
                  <a:gd name="T9" fmla="*/ 42783 h 120000"/>
                  <a:gd name="T10" fmla="*/ 106956 w 120000"/>
                  <a:gd name="T11" fmla="*/ 59999 h 120000"/>
                  <a:gd name="T12" fmla="*/ 90340 w 120000"/>
                  <a:gd name="T13" fmla="*/ 42783 h 120000"/>
                  <a:gd name="T14" fmla="*/ 95921 w 120000"/>
                  <a:gd name="T15" fmla="*/ 42783 h 120000"/>
                  <a:gd name="T16" fmla="*/ 50447 w 120000"/>
                  <a:gd name="T17" fmla="*/ 23561 h 120000"/>
                  <a:gd name="T18" fmla="*/ 19565 w 120000"/>
                  <a:gd name="T19" fmla="*/ 60000 h 120000"/>
                  <a:gd name="T20" fmla="*/ 6521 w 120000"/>
                  <a:gd name="T21" fmla="*/ 6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lnTo>
                      <a:pt x="6521" y="60000"/>
                    </a:lnTo>
                    <a:close/>
                  </a:path>
                </a:pathLst>
              </a:custGeom>
              <a:solidFill>
                <a:srgbClr val="B3CAE7"/>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9" name="Freeform 28">
                <a:extLst>
                  <a:ext uri="{FF2B5EF4-FFF2-40B4-BE49-F238E27FC236}">
                    <a16:creationId xmlns:a16="http://schemas.microsoft.com/office/drawing/2014/main" id="{6BB00C8E-CA81-614F-8110-F707AF0888F6}"/>
                  </a:ext>
                </a:extLst>
              </p:cNvPr>
              <p:cNvSpPr>
                <a:spLocks/>
              </p:cNvSpPr>
              <p:nvPr/>
            </p:nvSpPr>
            <p:spPr bwMode="auto">
              <a:xfrm rot="10800000">
                <a:off x="21984" y="21371"/>
                <a:ext cx="6007" cy="5224"/>
              </a:xfrm>
              <a:custGeom>
                <a:avLst/>
                <a:gdLst>
                  <a:gd name="T0" fmla="*/ 6521 w 120000"/>
                  <a:gd name="T1" fmla="*/ 60000 h 120000"/>
                  <a:gd name="T2" fmla="*/ 6521 w 120000"/>
                  <a:gd name="T3" fmla="*/ 60000 h 120000"/>
                  <a:gd name="T4" fmla="*/ 51107 w 120000"/>
                  <a:gd name="T5" fmla="*/ 8230 h 120000"/>
                  <a:gd name="T6" fmla="*/ 110520 w 120000"/>
                  <a:gd name="T7" fmla="*/ 42783 h 120000"/>
                  <a:gd name="T8" fmla="*/ 116427 w 120000"/>
                  <a:gd name="T9" fmla="*/ 42783 h 120000"/>
                  <a:gd name="T10" fmla="*/ 106956 w 120000"/>
                  <a:gd name="T11" fmla="*/ 59999 h 120000"/>
                  <a:gd name="T12" fmla="*/ 90340 w 120000"/>
                  <a:gd name="T13" fmla="*/ 42783 h 120000"/>
                  <a:gd name="T14" fmla="*/ 95921 w 120000"/>
                  <a:gd name="T15" fmla="*/ 42783 h 120000"/>
                  <a:gd name="T16" fmla="*/ 50447 w 120000"/>
                  <a:gd name="T17" fmla="*/ 23561 h 120000"/>
                  <a:gd name="T18" fmla="*/ 19565 w 120000"/>
                  <a:gd name="T19" fmla="*/ 60000 h 120000"/>
                  <a:gd name="T20" fmla="*/ 6521 w 120000"/>
                  <a:gd name="T21" fmla="*/ 60000 h 120000"/>
                  <a:gd name="T22" fmla="*/ 0 w 120000"/>
                  <a:gd name="T23" fmla="*/ 0 h 120000"/>
                  <a:gd name="T24" fmla="*/ 120000 w 120000"/>
                  <a:gd name="T25"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60000"/>
                    </a:cubicBezTo>
                    <a:lnTo>
                      <a:pt x="6521" y="60000"/>
                    </a:lnTo>
                    <a:close/>
                  </a:path>
                </a:pathLst>
              </a:custGeom>
              <a:solidFill>
                <a:srgbClr val="B3CAE7"/>
              </a:solidFill>
              <a:ln w="12700">
                <a:solidFill>
                  <a:srgbClr val="FFFFFF"/>
                </a:solidFill>
                <a:miter lim="800000"/>
                <a:headEnd/>
                <a:tailEnd/>
              </a:ln>
            </p:spPr>
            <p:txBody>
              <a:bodyPr rot="0" vert="horz" wrap="square" lIns="91425" tIns="91425" rIns="91425" bIns="91425" anchor="ctr" anchorCtr="0" upright="1">
                <a:noAutofit/>
              </a:bodyPr>
              <a:lstStyle/>
              <a:p>
                <a:pPr algn="just">
                  <a:spcBef>
                    <a:spcPts val="500"/>
                  </a:spcBef>
                  <a:spcAft>
                    <a:spcPts val="500"/>
                  </a:spcAft>
                </a:pPr>
                <a:r>
                  <a:rPr lang="en-U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x-none"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grpSp>
      </p:grpSp>
    </p:spTree>
    <p:extLst>
      <p:ext uri="{BB962C8B-B14F-4D97-AF65-F5344CB8AC3E}">
        <p14:creationId xmlns:p14="http://schemas.microsoft.com/office/powerpoint/2010/main" val="10284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 y="1105308"/>
            <a:ext cx="9025246" cy="720626"/>
          </a:xfrm>
          <a:noFill/>
        </p:spPr>
        <p:txBody>
          <a:bodyPr>
            <a:normAutofit/>
          </a:bodyPr>
          <a:lstStyle/>
          <a:p>
            <a:r>
              <a:rPr lang="fr-FR" b="1" dirty="0"/>
              <a:t>Retenir les notions apprises</a:t>
            </a:r>
            <a:endParaRPr lang="en-GB" b="1" dirty="0"/>
          </a:p>
        </p:txBody>
      </p:sp>
      <p:sp>
        <p:nvSpPr>
          <p:cNvPr id="2" name="TextBox 1"/>
          <p:cNvSpPr txBox="1"/>
          <p:nvPr/>
        </p:nvSpPr>
        <p:spPr>
          <a:xfrm>
            <a:off x="539552" y="2253656"/>
            <a:ext cx="8081934" cy="7417415"/>
          </a:xfrm>
          <a:prstGeom prst="rect">
            <a:avLst/>
          </a:prstGeom>
          <a:noFill/>
        </p:spPr>
        <p:txBody>
          <a:bodyPr wrap="square" rtlCol="0">
            <a:spAutoFit/>
          </a:bodyPr>
          <a:lstStyle/>
          <a:p>
            <a:r>
              <a:rPr lang="fr-FR" sz="2800" dirty="0"/>
              <a:t>Les gens oublient ce qu'ils ont appris à hauteur de...</a:t>
            </a:r>
          </a:p>
          <a:p>
            <a:r>
              <a:rPr lang="fr-FR" sz="2800" dirty="0"/>
              <a:t>40 % en 2 jours</a:t>
            </a:r>
          </a:p>
          <a:p>
            <a:r>
              <a:rPr lang="fr-FR" sz="2800" dirty="0"/>
              <a:t>65 % en 8 jours</a:t>
            </a:r>
          </a:p>
          <a:p>
            <a:r>
              <a:rPr lang="fr-FR" sz="2800" dirty="0"/>
              <a:t>75 % en 30 jours</a:t>
            </a:r>
          </a:p>
          <a:p>
            <a:endParaRPr lang="fr-FR" sz="2800" dirty="0"/>
          </a:p>
          <a:p>
            <a:r>
              <a:rPr lang="fr-FR" sz="2800" dirty="0"/>
              <a:t>Dans le mois qui suit votre formation, la plupart des membres de votre auditoire auront oublié environ trois quarts des informations que vous leur avez transmises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83721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Segnaposto contenuto 1" descr="learningpyramid4.jpg"/>
          <p:cNvPicPr>
            <a:picLocks noGrp="1" noChangeAspect="1"/>
          </p:cNvPicPr>
          <p:nvPr>
            <p:ph idx="1"/>
          </p:nvPr>
        </p:nvPicPr>
        <p:blipFill>
          <a:blip r:embed="rId3">
            <a:extLst>
              <a:ext uri="{28A0092B-C50C-407E-A947-70E740481C1C}">
                <a14:useLocalDpi xmlns:a14="http://schemas.microsoft.com/office/drawing/2010/main" val="0"/>
              </a:ext>
            </a:extLst>
          </a:blip>
          <a:srcRect l="-27666" r="-27666"/>
          <a:stretch>
            <a:fillRect/>
          </a:stretch>
        </p:blipFill>
        <p:spPr/>
      </p:pic>
      <p:sp>
        <p:nvSpPr>
          <p:cNvPr id="4" name="Rectangle 2">
            <a:extLst>
              <a:ext uri="{FF2B5EF4-FFF2-40B4-BE49-F238E27FC236}">
                <a16:creationId xmlns:a16="http://schemas.microsoft.com/office/drawing/2014/main" id="{805046C7-FD71-5949-BD92-D1461E8DAA00}"/>
              </a:ext>
            </a:extLst>
          </p:cNvPr>
          <p:cNvSpPr txBox="1">
            <a:spLocks noChangeArrowheads="1"/>
          </p:cNvSpPr>
          <p:nvPr/>
        </p:nvSpPr>
        <p:spPr>
          <a:xfrm>
            <a:off x="539552" y="1105308"/>
            <a:ext cx="8229600" cy="720626"/>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mj-cs"/>
              </a:defRPr>
            </a:lvl1pPr>
          </a:lstStyle>
          <a:p>
            <a:r>
              <a:rPr lang="en-GB" b="1" dirty="0"/>
              <a:t>La </a:t>
            </a:r>
            <a:r>
              <a:rPr lang="en-GB" b="1" dirty="0" err="1"/>
              <a:t>pyramide</a:t>
            </a:r>
            <a:r>
              <a:rPr lang="en-GB" b="1" dirty="0"/>
              <a:t> de </a:t>
            </a:r>
            <a:r>
              <a:rPr lang="en-GB" b="1" dirty="0" err="1"/>
              <a:t>l’apprentissage</a:t>
            </a:r>
            <a:endParaRPr lang="en-GB" b="1" dirty="0"/>
          </a:p>
        </p:txBody>
      </p:sp>
    </p:spTree>
    <p:extLst>
      <p:ext uri="{BB962C8B-B14F-4D97-AF65-F5344CB8AC3E}">
        <p14:creationId xmlns:p14="http://schemas.microsoft.com/office/powerpoint/2010/main" val="366226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a:t>Styles </a:t>
            </a:r>
            <a:r>
              <a:rPr lang="en-GB" sz="3200" b="1" noProof="0" dirty="0" err="1"/>
              <a:t>d’apprentissage</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Les styles d'apprentissage sont les façons dont vous préférez aborder de nouvelles informations. </a:t>
            </a:r>
          </a:p>
          <a:p>
            <a:pPr marL="0" indent="0" algn="just">
              <a:buNone/>
            </a:pPr>
            <a:endParaRPr lang="fr-FR" dirty="0"/>
          </a:p>
          <a:p>
            <a:pPr marL="0" indent="0" algn="just">
              <a:buNone/>
            </a:pPr>
            <a:r>
              <a:rPr lang="fr-FR" b="1" dirty="0"/>
              <a:t>Que savez-vous de vous-même ? Faisons un test...</a:t>
            </a:r>
          </a:p>
          <a:p>
            <a:pPr marL="0" indent="0">
              <a:buNone/>
            </a:pP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26</a:t>
            </a:fld>
            <a:endParaRPr lang="it-IT"/>
          </a:p>
        </p:txBody>
      </p:sp>
    </p:spTree>
    <p:extLst>
      <p:ext uri="{BB962C8B-B14F-4D97-AF65-F5344CB8AC3E}">
        <p14:creationId xmlns:p14="http://schemas.microsoft.com/office/powerpoint/2010/main" val="113286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ACE7F1-A82F-0A42-9824-13C3603E8053}"/>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0EF56D20-8675-B649-BD38-B20DAE557EDE}"/>
              </a:ext>
            </a:extLst>
          </p:cNvPr>
          <p:cNvSpPr>
            <a:spLocks noGrp="1"/>
          </p:cNvSpPr>
          <p:nvPr>
            <p:ph type="sldNum" sz="quarter" idx="12"/>
          </p:nvPr>
        </p:nvSpPr>
        <p:spPr/>
        <p:txBody>
          <a:bodyPr/>
          <a:lstStyle/>
          <a:p>
            <a:fld id="{B1D9BA23-6223-4617-9598-728E7A9462B0}" type="slidenum">
              <a:rPr lang="en-GB" smtClean="0"/>
              <a:t>27</a:t>
            </a:fld>
            <a:endParaRPr lang="en-GB"/>
          </a:p>
        </p:txBody>
      </p:sp>
      <p:pic>
        <p:nvPicPr>
          <p:cNvPr id="1026" name="Picture 2" descr="Honey and Mumford Learning Styles | LaptrinhX">
            <a:extLst>
              <a:ext uri="{FF2B5EF4-FFF2-40B4-BE49-F238E27FC236}">
                <a16:creationId xmlns:a16="http://schemas.microsoft.com/office/drawing/2014/main" id="{07C18E01-BDDE-6C4F-9CB7-B7E37AB36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184" y="1210162"/>
            <a:ext cx="6325871" cy="494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5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46961" y="942085"/>
            <a:ext cx="5683724" cy="914400"/>
          </a:xfrm>
        </p:spPr>
        <p:txBody>
          <a:bodyPr>
            <a:normAutofit/>
          </a:bodyPr>
          <a:lstStyle/>
          <a:p>
            <a:pPr algn="ctr"/>
            <a:r>
              <a:rPr lang="en-GB" sz="3200" b="1" dirty="0" err="1"/>
              <a:t>Actifs</a:t>
            </a:r>
            <a:endParaRPr lang="en-GB" sz="3200" b="1" noProof="0" dirty="0"/>
          </a:p>
        </p:txBody>
      </p:sp>
      <p:sp>
        <p:nvSpPr>
          <p:cNvPr id="3" name="Segnaposto contenuto 2"/>
          <p:cNvSpPr>
            <a:spLocks noGrp="1"/>
          </p:cNvSpPr>
          <p:nvPr>
            <p:ph idx="1"/>
          </p:nvPr>
        </p:nvSpPr>
        <p:spPr>
          <a:xfrm>
            <a:off x="415636" y="1988840"/>
            <a:ext cx="8550234" cy="4277489"/>
          </a:xfrm>
        </p:spPr>
        <p:txBody>
          <a:bodyPr>
            <a:noAutofit/>
          </a:bodyPr>
          <a:lstStyle/>
          <a:p>
            <a:pPr marL="0" indent="0" algn="just">
              <a:buNone/>
            </a:pPr>
            <a:r>
              <a:rPr lang="fr-FR" dirty="0"/>
              <a:t>Les actifs s'impliquent pleinement et sans parti pris dans de nouvelles expériences. Ils apprécient l'ici et maintenant et acceptent volontiers de se laisser surprendre par des expériences immédiates. Ils sont ouverts d'esprit et confiants, ce qui explique leur enthousiasme à l'égard de toute nouveauté. Leur philosophie est la suivante : "Je suis prêt à tout essayer pour commencer". Ils ont tendance à agir d'abord et à réfléchir aux conséquences après coup.</a:t>
            </a:r>
          </a:p>
          <a:p>
            <a:pPr marL="0" indent="0" algn="just">
              <a:buNone/>
            </a:pPr>
            <a:r>
              <a:rPr lang="en-GB" dirty="0"/>
              <a:t>. </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28</a:t>
            </a:fld>
            <a:endParaRPr lang="it-IT"/>
          </a:p>
        </p:txBody>
      </p:sp>
      <p:pic>
        <p:nvPicPr>
          <p:cNvPr id="6" name="Picture 5">
            <a:extLst>
              <a:ext uri="{FF2B5EF4-FFF2-40B4-BE49-F238E27FC236}">
                <a16:creationId xmlns:a16="http://schemas.microsoft.com/office/drawing/2014/main" id="{DEA175C9-1F4F-7141-9BCD-9C925C1B6CF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01782" y="216458"/>
            <a:ext cx="1766612" cy="1324959"/>
          </a:xfrm>
          <a:prstGeom prst="rect">
            <a:avLst/>
          </a:prstGeom>
        </p:spPr>
      </p:pic>
    </p:spTree>
    <p:extLst>
      <p:ext uri="{BB962C8B-B14F-4D97-AF65-F5344CB8AC3E}">
        <p14:creationId xmlns:p14="http://schemas.microsoft.com/office/powerpoint/2010/main" val="62149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Actif</a:t>
            </a:r>
            <a:endParaRPr lang="en-GB" sz="3200" b="1" noProof="0" dirty="0"/>
          </a:p>
        </p:txBody>
      </p:sp>
      <p:sp>
        <p:nvSpPr>
          <p:cNvPr id="3" name="Segnaposto contenuto 2"/>
          <p:cNvSpPr>
            <a:spLocks noGrp="1"/>
          </p:cNvSpPr>
          <p:nvPr>
            <p:ph idx="1"/>
          </p:nvPr>
        </p:nvSpPr>
        <p:spPr>
          <a:xfrm>
            <a:off x="201881" y="1988840"/>
            <a:ext cx="8811490" cy="4277489"/>
          </a:xfrm>
        </p:spPr>
        <p:txBody>
          <a:bodyPr>
            <a:noAutofit/>
          </a:bodyPr>
          <a:lstStyle/>
          <a:p>
            <a:pPr marL="0" indent="0" algn="just">
              <a:buNone/>
            </a:pPr>
            <a:r>
              <a:rPr lang="fr-FR" dirty="0"/>
              <a:t>Leurs journées débordent d'activités. Ils s'attaquent aux problèmes en faisant du remue-méninges. Dès que l'excitation liée à une activité est retombée, ils se préoccupent de chercher la suivante. Ils tendent à s'épanouir dans le défi inhérent à de nouvelles expériences, mais s'ennuient lors de la mise en œuvre et de la consolidation à long terme. D'une nature très sociable, ils ne cessent de partager avec les autres tout en cherchant à centraliser les activités autour de leur personne.</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29</a:t>
            </a:fld>
            <a:endParaRPr lang="it-IT"/>
          </a:p>
        </p:txBody>
      </p:sp>
    </p:spTree>
    <p:extLst>
      <p:ext uri="{BB962C8B-B14F-4D97-AF65-F5344CB8AC3E}">
        <p14:creationId xmlns:p14="http://schemas.microsoft.com/office/powerpoint/2010/main" val="240227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C3F91-7BF0-4FEE-8D98-37A114D52EC0}"/>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AF6B0F37-B3A6-457D-90CA-5F70487860F8}"/>
              </a:ext>
            </a:extLst>
          </p:cNvPr>
          <p:cNvSpPr>
            <a:spLocks noGrp="1"/>
          </p:cNvSpPr>
          <p:nvPr>
            <p:ph type="sldNum" sz="quarter" idx="12"/>
          </p:nvPr>
        </p:nvSpPr>
        <p:spPr/>
        <p:txBody>
          <a:bodyPr/>
          <a:lstStyle/>
          <a:p>
            <a:fld id="{B1D9BA23-6223-4617-9598-728E7A9462B0}" type="slidenum">
              <a:rPr lang="en-GB" smtClean="0"/>
              <a:t>3</a:t>
            </a:fld>
            <a:endParaRPr lang="en-GB"/>
          </a:p>
        </p:txBody>
      </p:sp>
      <p:pic>
        <p:nvPicPr>
          <p:cNvPr id="6" name="Content Placeholder 5">
            <a:extLst>
              <a:ext uri="{FF2B5EF4-FFF2-40B4-BE49-F238E27FC236}">
                <a16:creationId xmlns:a16="http://schemas.microsoft.com/office/drawing/2014/main" id="{3F6A1265-A144-1B48-8C4A-2AF49E60735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68136" y="983388"/>
            <a:ext cx="7980218" cy="5547652"/>
          </a:xfrm>
          <a:prstGeom prst="rect">
            <a:avLst/>
          </a:prstGeom>
        </p:spPr>
      </p:pic>
      <p:sp>
        <p:nvSpPr>
          <p:cNvPr id="8" name="Rounded Rectangle 7">
            <a:extLst>
              <a:ext uri="{FF2B5EF4-FFF2-40B4-BE49-F238E27FC236}">
                <a16:creationId xmlns:a16="http://schemas.microsoft.com/office/drawing/2014/main" id="{61ED3971-DB9E-DF45-B115-A35A97E6428E}"/>
              </a:ext>
            </a:extLst>
          </p:cNvPr>
          <p:cNvSpPr/>
          <p:nvPr/>
        </p:nvSpPr>
        <p:spPr>
          <a:xfrm>
            <a:off x="2620981" y="2070264"/>
            <a:ext cx="1095005"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J’aimerais</a:t>
            </a:r>
            <a:r>
              <a:rPr lang="x-none" sz="1350" dirty="0"/>
              <a:t>…</a:t>
            </a:r>
          </a:p>
        </p:txBody>
      </p:sp>
      <p:sp>
        <p:nvSpPr>
          <p:cNvPr id="9" name="Rounded Rectangle 8">
            <a:extLst>
              <a:ext uri="{FF2B5EF4-FFF2-40B4-BE49-F238E27FC236}">
                <a16:creationId xmlns:a16="http://schemas.microsoft.com/office/drawing/2014/main" id="{6219C322-5F15-C142-B8A6-AB7EFA3D3DAE}"/>
              </a:ext>
            </a:extLst>
          </p:cNvPr>
          <p:cNvSpPr/>
          <p:nvPr/>
        </p:nvSpPr>
        <p:spPr>
          <a:xfrm>
            <a:off x="2372916" y="3183394"/>
            <a:ext cx="1095004"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J’aimerais</a:t>
            </a:r>
            <a:r>
              <a:rPr lang="x-none" sz="1350" dirty="0"/>
              <a:t>…</a:t>
            </a:r>
          </a:p>
        </p:txBody>
      </p:sp>
      <p:sp>
        <p:nvSpPr>
          <p:cNvPr id="10" name="Rounded Rectangle 9">
            <a:extLst>
              <a:ext uri="{FF2B5EF4-FFF2-40B4-BE49-F238E27FC236}">
                <a16:creationId xmlns:a16="http://schemas.microsoft.com/office/drawing/2014/main" id="{1B36CC96-0FAF-2343-BB2A-DFA8399F5FA5}"/>
              </a:ext>
            </a:extLst>
          </p:cNvPr>
          <p:cNvSpPr/>
          <p:nvPr/>
        </p:nvSpPr>
        <p:spPr>
          <a:xfrm>
            <a:off x="4135902" y="3845133"/>
            <a:ext cx="1110468"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J’aimerais</a:t>
            </a:r>
            <a:r>
              <a:rPr lang="x-none" sz="1350" dirty="0"/>
              <a:t>…</a:t>
            </a:r>
          </a:p>
        </p:txBody>
      </p:sp>
      <p:sp>
        <p:nvSpPr>
          <p:cNvPr id="11" name="Rounded Rectangle 10">
            <a:extLst>
              <a:ext uri="{FF2B5EF4-FFF2-40B4-BE49-F238E27FC236}">
                <a16:creationId xmlns:a16="http://schemas.microsoft.com/office/drawing/2014/main" id="{39AA0C71-A858-AB40-84E6-A5447B8A0C11}"/>
              </a:ext>
            </a:extLst>
          </p:cNvPr>
          <p:cNvSpPr/>
          <p:nvPr/>
        </p:nvSpPr>
        <p:spPr>
          <a:xfrm>
            <a:off x="6308270" y="3334986"/>
            <a:ext cx="1095004"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J’aimerais</a:t>
            </a:r>
            <a:r>
              <a:rPr lang="x-none" sz="1350" dirty="0"/>
              <a:t>…</a:t>
            </a:r>
          </a:p>
        </p:txBody>
      </p:sp>
      <p:sp>
        <p:nvSpPr>
          <p:cNvPr id="12" name="Rounded Rectangle 11">
            <a:extLst>
              <a:ext uri="{FF2B5EF4-FFF2-40B4-BE49-F238E27FC236}">
                <a16:creationId xmlns:a16="http://schemas.microsoft.com/office/drawing/2014/main" id="{479A901E-08DC-0542-962A-0ABC066C7B04}"/>
              </a:ext>
            </a:extLst>
          </p:cNvPr>
          <p:cNvSpPr/>
          <p:nvPr/>
        </p:nvSpPr>
        <p:spPr>
          <a:xfrm>
            <a:off x="5061532" y="2076696"/>
            <a:ext cx="1246737" cy="4680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J’aimerais </a:t>
            </a:r>
            <a:r>
              <a:rPr lang="x-none" sz="1350" dirty="0"/>
              <a:t>…</a:t>
            </a:r>
          </a:p>
        </p:txBody>
      </p:sp>
      <p:sp>
        <p:nvSpPr>
          <p:cNvPr id="13" name="Oval 12">
            <a:extLst>
              <a:ext uri="{FF2B5EF4-FFF2-40B4-BE49-F238E27FC236}">
                <a16:creationId xmlns:a16="http://schemas.microsoft.com/office/drawing/2014/main" id="{A713A339-9D02-3743-8945-DEAC7E4E08AC}"/>
              </a:ext>
            </a:extLst>
          </p:cNvPr>
          <p:cNvSpPr/>
          <p:nvPr/>
        </p:nvSpPr>
        <p:spPr>
          <a:xfrm>
            <a:off x="3715987" y="4959974"/>
            <a:ext cx="1808361"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Préoccupations</a:t>
            </a:r>
            <a:endParaRPr lang="x-none" sz="1350" dirty="0">
              <a:solidFill>
                <a:schemeClr val="tx1"/>
              </a:solidFill>
            </a:endParaRPr>
          </a:p>
        </p:txBody>
      </p:sp>
      <p:sp>
        <p:nvSpPr>
          <p:cNvPr id="14" name="Oval 13">
            <a:extLst>
              <a:ext uri="{FF2B5EF4-FFF2-40B4-BE49-F238E27FC236}">
                <a16:creationId xmlns:a16="http://schemas.microsoft.com/office/drawing/2014/main" id="{761511EF-60B0-9C49-9485-8731EC81DE84}"/>
              </a:ext>
            </a:extLst>
          </p:cNvPr>
          <p:cNvSpPr/>
          <p:nvPr/>
        </p:nvSpPr>
        <p:spPr>
          <a:xfrm>
            <a:off x="2549886" y="5613570"/>
            <a:ext cx="1808360"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Préoccupations</a:t>
            </a:r>
            <a:endParaRPr lang="x-none" sz="1350" dirty="0">
              <a:solidFill>
                <a:schemeClr val="tx1"/>
              </a:solidFill>
            </a:endParaRPr>
          </a:p>
        </p:txBody>
      </p:sp>
      <p:sp>
        <p:nvSpPr>
          <p:cNvPr id="15" name="Oval 14">
            <a:extLst>
              <a:ext uri="{FF2B5EF4-FFF2-40B4-BE49-F238E27FC236}">
                <a16:creationId xmlns:a16="http://schemas.microsoft.com/office/drawing/2014/main" id="{9F0843CD-F05A-A442-AB5E-C6CBA70E5D19}"/>
              </a:ext>
            </a:extLst>
          </p:cNvPr>
          <p:cNvSpPr/>
          <p:nvPr/>
        </p:nvSpPr>
        <p:spPr>
          <a:xfrm>
            <a:off x="4482744" y="5622132"/>
            <a:ext cx="1808360" cy="57694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Préoccupations</a:t>
            </a:r>
            <a:endParaRPr lang="x-none" sz="1350" dirty="0">
              <a:solidFill>
                <a:schemeClr val="tx1"/>
              </a:solidFill>
            </a:endParaRPr>
          </a:p>
        </p:txBody>
      </p:sp>
    </p:spTree>
    <p:extLst>
      <p:ext uri="{BB962C8B-B14F-4D97-AF65-F5344CB8AC3E}">
        <p14:creationId xmlns:p14="http://schemas.microsoft.com/office/powerpoint/2010/main" val="360772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Théoriciens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sz="2400" dirty="0"/>
              <a:t>Les théoriciens adaptent et intègrent les observations pour en faire des théories complexes mais solides sur le plan logique. Ils réfléchissent aux problèmes selon une logique verticale, étape par étape. Ils intègrent des faits épars dans des théories cohérentes. Ils ont tendance à faire preuve de perfectionnisme et ne se reposent pas tant que les choses ne sont pas ordonnées dans un schéma rationnel. Adeptes de l'analyse de la synthèse, ils affectionnent tout particulièrement les hypothèses de base, les principes, les théories, les modèles et la pensée systémique</a:t>
            </a:r>
            <a:r>
              <a:rPr lang="fr-FR" dirty="0"/>
              <a:t>.</a:t>
            </a:r>
            <a:r>
              <a:rPr lang="en-US" dirty="0"/>
              <a:t> </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30</a:t>
            </a:fld>
            <a:endParaRPr lang="it-IT"/>
          </a:p>
        </p:txBody>
      </p:sp>
      <p:pic>
        <p:nvPicPr>
          <p:cNvPr id="6" name="Picture 5">
            <a:extLst>
              <a:ext uri="{FF2B5EF4-FFF2-40B4-BE49-F238E27FC236}">
                <a16:creationId xmlns:a16="http://schemas.microsoft.com/office/drawing/2014/main" id="{5E5F2354-589B-C14C-BDF4-9AAEF97A932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7908" y="164845"/>
            <a:ext cx="1691640" cy="1691640"/>
          </a:xfrm>
          <a:prstGeom prst="rect">
            <a:avLst/>
          </a:prstGeom>
        </p:spPr>
      </p:pic>
    </p:spTree>
    <p:extLst>
      <p:ext uri="{BB962C8B-B14F-4D97-AF65-F5344CB8AC3E}">
        <p14:creationId xmlns:p14="http://schemas.microsoft.com/office/powerpoint/2010/main" val="130482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Théoriciens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Leur philosophie privilégie la rationalité et la logique. "Si c'est logique, ça fonctionne." Les questions qu'ils posent fréquemment sont : « Cela a-t-il un sens ? », « Comment ceci s'accorde-t-il avec cela ? » ou « Quelles sont les hypothèses de base ? ». Ils tendent à se montrer détachés, analytiques et adeptes de l'objectivité rationnelle et refusent en règle générale tout élément subjectif ou ambigu. </a:t>
            </a:r>
          </a:p>
          <a:p>
            <a:pPr marL="0" indent="0" algn="just">
              <a:buNone/>
            </a:pPr>
            <a:endParaRPr lang="fr-FR"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31</a:t>
            </a:fld>
            <a:endParaRPr lang="it-IT"/>
          </a:p>
        </p:txBody>
      </p:sp>
    </p:spTree>
    <p:extLst>
      <p:ext uri="{BB962C8B-B14F-4D97-AF65-F5344CB8AC3E}">
        <p14:creationId xmlns:p14="http://schemas.microsoft.com/office/powerpoint/2010/main" val="54439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Théoriciens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Leur approche des problèmes est toujours logique. Elle constitue leur « schéma mental» de sorte qu'ils rejettent catégoriquement tout élément non  conforme. Ils préfèrent la sécurité de la certitude et sont gênés par les jugements subjectifs, les idées hétérodoxes et tout ce qui présente un caractère fantaisiste.</a:t>
            </a:r>
          </a:p>
          <a:p>
            <a:pPr marL="0" indent="0" algn="just">
              <a:buNone/>
            </a:pPr>
            <a:endParaRPr lang="fr-FR"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32</a:t>
            </a:fld>
            <a:endParaRPr lang="it-IT"/>
          </a:p>
        </p:txBody>
      </p:sp>
    </p:spTree>
    <p:extLst>
      <p:ext uri="{BB962C8B-B14F-4D97-AF65-F5344CB8AC3E}">
        <p14:creationId xmlns:p14="http://schemas.microsoft.com/office/powerpoint/2010/main" val="126934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Pragmatistes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Les pragmatistes aiment tester les idées, les théories et les techniques pour voir si elles fonctionnent dans la pratique. Ils recherchent activement de nouvelles idées et saisissent la première occasion venue d'expérimenter des applications. Ils reviennent des cours avec de nouvelles idées qu'ils veulent mettre en pratique. Enclins à aller de l'avant, ils ont tendance à agir rapidement et en toute confiance quand une idée les séduit.</a:t>
            </a:r>
            <a:r>
              <a:rPr lang="en-US" dirty="0"/>
              <a:t> </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33</a:t>
            </a:fld>
            <a:endParaRPr lang="it-IT"/>
          </a:p>
        </p:txBody>
      </p:sp>
      <p:pic>
        <p:nvPicPr>
          <p:cNvPr id="6" name="Picture 5">
            <a:extLst>
              <a:ext uri="{FF2B5EF4-FFF2-40B4-BE49-F238E27FC236}">
                <a16:creationId xmlns:a16="http://schemas.microsoft.com/office/drawing/2014/main" id="{AC7890C0-D7D2-0F4F-8DB5-4FE79327320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9713" y="216458"/>
            <a:ext cx="1731777" cy="1298833"/>
          </a:xfrm>
          <a:prstGeom prst="rect">
            <a:avLst/>
          </a:prstGeom>
        </p:spPr>
      </p:pic>
    </p:spTree>
    <p:extLst>
      <p:ext uri="{BB962C8B-B14F-4D97-AF65-F5344CB8AC3E}">
        <p14:creationId xmlns:p14="http://schemas.microsoft.com/office/powerpoint/2010/main" val="3845042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Pragmatistes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Ils ont tendance à faire preuve d'impatience en ruminant  pendant les discussions ouvertes. Ce sont essentiellement des personnes pratiques et terre à terre qui aiment prendre des décisions concrètes et résoudre les problèmes. Les pragmatistes voient dans les problèmes et les opportunités « un défi à relever ». Leur philosophie peut se résumer comme suit : « Il y a toujours un meilleur moyen » et « Si ça fonctionne, c'est bon».</a:t>
            </a:r>
          </a:p>
        </p:txBody>
      </p:sp>
      <p:sp>
        <p:nvSpPr>
          <p:cNvPr id="5" name="Segnaposto numero diapositiva 4"/>
          <p:cNvSpPr>
            <a:spLocks noGrp="1"/>
          </p:cNvSpPr>
          <p:nvPr>
            <p:ph type="sldNum" sz="quarter" idx="12"/>
          </p:nvPr>
        </p:nvSpPr>
        <p:spPr/>
        <p:txBody>
          <a:bodyPr/>
          <a:lstStyle/>
          <a:p>
            <a:fld id="{10ECD8D1-89E9-1045-8AF5-1B4F25AE41B0}" type="slidenum">
              <a:rPr lang="it-IT" smtClean="0"/>
              <a:t>34</a:t>
            </a:fld>
            <a:endParaRPr lang="it-IT"/>
          </a:p>
        </p:txBody>
      </p:sp>
    </p:spTree>
    <p:extLst>
      <p:ext uri="{BB962C8B-B14F-4D97-AF65-F5344CB8AC3E}">
        <p14:creationId xmlns:p14="http://schemas.microsoft.com/office/powerpoint/2010/main" val="390851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Réfléchis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sz="2600" dirty="0"/>
              <a:t>Les réfléchis aiment prendre du recul pour réfléchir aux expériences et les observer sous différents angles. Ils collectent des données, de première main ou provenant d'autres personnes, et préfèrent y repenser en profondeur avant d'arriver à une conclusion. Privilégiant la collecte et l'analyse approfondies de données par rapport aux expériences et aux événements, ils ont tendance à reporter le plus longtemps possible la formulation de conclusions définitives. Leur philosophie consiste à faire preuve de prudence. </a:t>
            </a:r>
          </a:p>
          <a:p>
            <a:pPr marL="0" indent="0" algn="just">
              <a:buNone/>
            </a:pPr>
            <a:endParaRPr lang="fr-FR" sz="260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35</a:t>
            </a:fld>
            <a:endParaRPr lang="it-IT"/>
          </a:p>
        </p:txBody>
      </p:sp>
    </p:spTree>
    <p:extLst>
      <p:ext uri="{BB962C8B-B14F-4D97-AF65-F5344CB8AC3E}">
        <p14:creationId xmlns:p14="http://schemas.microsoft.com/office/powerpoint/2010/main" val="242133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Réfléchis</a:t>
            </a:r>
            <a:endParaRPr lang="en-GB" sz="3200" b="1" noProof="0" dirty="0"/>
          </a:p>
        </p:txBody>
      </p:sp>
      <p:sp>
        <p:nvSpPr>
          <p:cNvPr id="3" name="Segnaposto contenuto 2"/>
          <p:cNvSpPr>
            <a:spLocks noGrp="1"/>
          </p:cNvSpPr>
          <p:nvPr>
            <p:ph idx="1"/>
          </p:nvPr>
        </p:nvSpPr>
        <p:spPr>
          <a:xfrm>
            <a:off x="611560" y="1856486"/>
            <a:ext cx="8113340" cy="4409844"/>
          </a:xfrm>
        </p:spPr>
        <p:txBody>
          <a:bodyPr>
            <a:noAutofit/>
          </a:bodyPr>
          <a:lstStyle/>
          <a:p>
            <a:pPr marL="0" indent="0" algn="just">
              <a:buNone/>
            </a:pPr>
            <a:r>
              <a:rPr lang="fr-FR" dirty="0"/>
              <a:t>Ce sont des personnes pondérées qui aiment considérer tous les angles et toutes les implications possibles avant de faire un geste. Les réfléchis préfèrent rester en retrait lors des réunions et des discussions. Ils aiment observer les autres en action. </a:t>
            </a:r>
            <a:br>
              <a:rPr lang="fr-FR" dirty="0"/>
            </a:br>
            <a:r>
              <a:rPr lang="fr-FR" dirty="0"/>
              <a:t>Ils écoutent leurs interlocuteurs afin de saisir le sens de la discussion avant de faire valoir leurs propres arguments. Ils ont tendance à adopter un profil bas et à afficher un air légèrement distant, indulgent et imperturbable.</a:t>
            </a:r>
            <a:r>
              <a:rPr lang="en-US" dirty="0"/>
              <a:t> </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36</a:t>
            </a:fld>
            <a:endParaRPr lang="it-IT"/>
          </a:p>
        </p:txBody>
      </p:sp>
      <p:pic>
        <p:nvPicPr>
          <p:cNvPr id="9" name="Picture 8">
            <a:extLst>
              <a:ext uri="{FF2B5EF4-FFF2-40B4-BE49-F238E27FC236}">
                <a16:creationId xmlns:a16="http://schemas.microsoft.com/office/drawing/2014/main" id="{0F20E209-2097-DC44-9FBF-14D87CAB82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7908" y="164845"/>
            <a:ext cx="1691640" cy="1691640"/>
          </a:xfrm>
          <a:prstGeom prst="rect">
            <a:avLst/>
          </a:prstGeom>
        </p:spPr>
      </p:pic>
    </p:spTree>
    <p:extLst>
      <p:ext uri="{BB962C8B-B14F-4D97-AF65-F5344CB8AC3E}">
        <p14:creationId xmlns:p14="http://schemas.microsoft.com/office/powerpoint/2010/main" val="355784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noProof="0" dirty="0" err="1"/>
              <a:t>Réfléchis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Lorsqu'ils agissent, c'est dans le cadre d'un schéma plus large qui inclut le passé et le présent, les observations des autres et les leurs</a:t>
            </a:r>
            <a:r>
              <a:rPr lang="en-US" dirty="0"/>
              <a:t>.</a:t>
            </a:r>
            <a:endParaRPr lang="en-GB" sz="2800" noProof="0"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37</a:t>
            </a:fld>
            <a:endParaRPr lang="it-IT"/>
          </a:p>
        </p:txBody>
      </p:sp>
    </p:spTree>
    <p:extLst>
      <p:ext uri="{BB962C8B-B14F-4D97-AF65-F5344CB8AC3E}">
        <p14:creationId xmlns:p14="http://schemas.microsoft.com/office/powerpoint/2010/main" val="416065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28" y="942085"/>
            <a:ext cx="8913813" cy="914400"/>
          </a:xfrm>
        </p:spPr>
        <p:txBody>
          <a:bodyPr/>
          <a:lstStyle/>
          <a:p>
            <a:pPr algn="ctr"/>
            <a:r>
              <a:rPr lang="en-GB" sz="3200" b="1" dirty="0"/>
              <a:t>      </a:t>
            </a:r>
            <a:r>
              <a:rPr lang="en-GB" sz="3200" b="1" noProof="0" dirty="0" err="1"/>
              <a:t>Empathiques</a:t>
            </a:r>
            <a:endParaRPr lang="en-GB" sz="3200" b="1" noProof="0" dirty="0"/>
          </a:p>
        </p:txBody>
      </p:sp>
      <p:sp>
        <p:nvSpPr>
          <p:cNvPr id="3" name="Segnaposto contenuto 2"/>
          <p:cNvSpPr>
            <a:spLocks noGrp="1"/>
          </p:cNvSpPr>
          <p:nvPr>
            <p:ph idx="1"/>
          </p:nvPr>
        </p:nvSpPr>
        <p:spPr>
          <a:xfrm>
            <a:off x="611560" y="1988840"/>
            <a:ext cx="8113340" cy="4277489"/>
          </a:xfrm>
        </p:spPr>
        <p:txBody>
          <a:bodyPr>
            <a:noAutofit/>
          </a:bodyPr>
          <a:lstStyle/>
          <a:p>
            <a:pPr marL="0" indent="0" algn="just">
              <a:buNone/>
            </a:pPr>
            <a:r>
              <a:rPr lang="fr-FR" dirty="0"/>
              <a:t>Les empathiques apprennent en se concentrant sur les valeurs et les besoins humains. Ils sont prompts à reconnaître les conséquences humaines du savoir et de l'information, ainsi qu'à relier rapidement idées et concepts à leurs expériences personnelles. Enclins à pardonner et à faire la paix, ils excellent dans les situations où ils sont amenés à prodiguer des conseils. Ils recherchent les occasions de faire l'éloge des autres.</a:t>
            </a:r>
          </a:p>
          <a:p>
            <a:pPr marL="0" indent="0" algn="just">
              <a:buNone/>
            </a:pPr>
            <a:endParaRPr lang="fr-FR" dirty="0"/>
          </a:p>
          <a:p>
            <a:pPr marL="0" indent="0" algn="just">
              <a:buNone/>
            </a:pPr>
            <a:endParaRPr lang="fr-FR" dirty="0"/>
          </a:p>
        </p:txBody>
      </p:sp>
      <p:sp>
        <p:nvSpPr>
          <p:cNvPr id="5" name="Segnaposto numero diapositiva 4"/>
          <p:cNvSpPr>
            <a:spLocks noGrp="1"/>
          </p:cNvSpPr>
          <p:nvPr>
            <p:ph type="sldNum" sz="quarter" idx="12"/>
          </p:nvPr>
        </p:nvSpPr>
        <p:spPr/>
        <p:txBody>
          <a:bodyPr/>
          <a:lstStyle/>
          <a:p>
            <a:fld id="{10ECD8D1-89E9-1045-8AF5-1B4F25AE41B0}" type="slidenum">
              <a:rPr lang="it-IT" smtClean="0"/>
              <a:t>38</a:t>
            </a:fld>
            <a:endParaRPr lang="it-IT"/>
          </a:p>
        </p:txBody>
      </p:sp>
      <p:pic>
        <p:nvPicPr>
          <p:cNvPr id="6" name="Picture 5">
            <a:extLst>
              <a:ext uri="{FF2B5EF4-FFF2-40B4-BE49-F238E27FC236}">
                <a16:creationId xmlns:a16="http://schemas.microsoft.com/office/drawing/2014/main" id="{1C303303-D21E-6941-9588-926E35858A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46403" y="169817"/>
            <a:ext cx="2097922" cy="1819023"/>
          </a:xfrm>
          <a:prstGeom prst="rect">
            <a:avLst/>
          </a:prstGeom>
        </p:spPr>
      </p:pic>
    </p:spTree>
    <p:extLst>
      <p:ext uri="{BB962C8B-B14F-4D97-AF65-F5344CB8AC3E}">
        <p14:creationId xmlns:p14="http://schemas.microsoft.com/office/powerpoint/2010/main" val="299936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1161588"/>
          </a:xfrm>
        </p:spPr>
        <p:txBody>
          <a:bodyPr>
            <a:normAutofit fontScale="90000"/>
          </a:bodyPr>
          <a:lstStyle/>
          <a:p>
            <a:pPr algn="ctr"/>
            <a:r>
              <a:rPr lang="en-GB" b="1" dirty="0" err="1"/>
              <a:t>Récapitulatif</a:t>
            </a:r>
            <a:r>
              <a:rPr lang="en-GB" b="1" dirty="0"/>
              <a:t> des </a:t>
            </a:r>
            <a:r>
              <a:rPr lang="en-GB" b="1" dirty="0" err="1"/>
              <a:t>objectifs</a:t>
            </a:r>
            <a:r>
              <a:rPr lang="en-GB" b="1" dirty="0"/>
              <a:t> </a:t>
            </a:r>
            <a:r>
              <a:rPr lang="en-GB" b="1" dirty="0" err="1"/>
              <a:t>d'apprentissage</a:t>
            </a:r>
            <a:endParaRPr lang="en-GB" b="1" dirty="0"/>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39</a:t>
            </a:fld>
            <a:endParaRPr lang="en-GB"/>
          </a:p>
        </p:txBody>
      </p:sp>
    </p:spTree>
    <p:extLst>
      <p:ext uri="{BB962C8B-B14F-4D97-AF65-F5344CB8AC3E}">
        <p14:creationId xmlns:p14="http://schemas.microsoft.com/office/powerpoint/2010/main" val="42336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938776"/>
            <a:ext cx="7886700" cy="1161588"/>
          </a:xfrm>
        </p:spPr>
        <p:txBody>
          <a:bodyPr>
            <a:normAutofit fontScale="90000"/>
          </a:bodyPr>
          <a:lstStyle/>
          <a:p>
            <a:r>
              <a:rPr lang="en-GB" b="1" dirty="0" err="1"/>
              <a:t>Mes</a:t>
            </a:r>
            <a:r>
              <a:rPr lang="en-GB" b="1" dirty="0"/>
              <a:t> </a:t>
            </a:r>
            <a:r>
              <a:rPr lang="en-GB" b="1" dirty="0" err="1"/>
              <a:t>attentes</a:t>
            </a:r>
            <a:r>
              <a:rPr lang="en-GB" b="1" dirty="0"/>
              <a:t> </a:t>
            </a:r>
            <a:r>
              <a:rPr lang="en-GB" b="1" dirty="0" err="1"/>
              <a:t>en</a:t>
            </a:r>
            <a:r>
              <a:rPr lang="en-GB" b="1" dirty="0"/>
              <a:t> </a:t>
            </a:r>
            <a:r>
              <a:rPr lang="en-GB" b="1" dirty="0" err="1"/>
              <a:t>tant</a:t>
            </a:r>
            <a:r>
              <a:rPr lang="en-GB" b="1" dirty="0"/>
              <a:t> </a:t>
            </a:r>
            <a:r>
              <a:rPr lang="en-GB" b="1" dirty="0" err="1"/>
              <a:t>que</a:t>
            </a:r>
            <a:r>
              <a:rPr lang="en-GB" b="1" dirty="0"/>
              <a:t> </a:t>
            </a:r>
            <a:r>
              <a:rPr lang="en-GB" b="1" dirty="0" err="1"/>
              <a:t>formateur</a:t>
            </a:r>
            <a:endParaRPr lang="en-GB" b="1"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50" y="2196935"/>
            <a:ext cx="7886700" cy="3980027"/>
          </a:xfrm>
        </p:spPr>
        <p:txBody>
          <a:bodyPr>
            <a:normAutofit/>
          </a:bodyPr>
          <a:lstStyle/>
          <a:p>
            <a:pPr lvl="0"/>
            <a:r>
              <a:rPr lang="fr-FR" dirty="0"/>
              <a:t>avoir des participants actifs et ouverts d'esprit, prêts à expérimenter de nouvelles méthodes d'apprentissage et de formation</a:t>
            </a:r>
          </a:p>
          <a:p>
            <a:pPr lvl="0"/>
            <a:r>
              <a:rPr lang="fr-FR" dirty="0"/>
              <a:t>profiter des connaissances et des compétences déjà présentes dans la salle</a:t>
            </a:r>
          </a:p>
          <a:p>
            <a:pPr lvl="0"/>
            <a:r>
              <a:rPr lang="fr-FR" dirty="0"/>
              <a:t>tirer parti des critiques constructives</a:t>
            </a:r>
          </a:p>
          <a:p>
            <a:pPr lvl="0"/>
            <a:r>
              <a:rPr lang="fr-FR" dirty="0"/>
              <a:t>s'amuser et socialiser avec de nouvelles personnes</a:t>
            </a:r>
          </a:p>
          <a:p>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a:t>
            </a:fld>
            <a:endParaRPr lang="en-GB"/>
          </a:p>
        </p:txBody>
      </p:sp>
    </p:spTree>
    <p:extLst>
      <p:ext uri="{BB962C8B-B14F-4D97-AF65-F5344CB8AC3E}">
        <p14:creationId xmlns:p14="http://schemas.microsoft.com/office/powerpoint/2010/main" val="237976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Session introductive</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fr-FR" dirty="0"/>
              <a:t>Se familiariser avec les participants et les formateurs</a:t>
            </a:r>
          </a:p>
          <a:p>
            <a:pPr lvl="0"/>
            <a:r>
              <a:rPr lang="fr-FR" dirty="0"/>
              <a:t>Sentir que l'on fait partie d'une équipe </a:t>
            </a:r>
          </a:p>
          <a:p>
            <a:pPr lvl="0"/>
            <a:r>
              <a:rPr lang="fr-FR" dirty="0"/>
              <a:t>Partager ses attentes et les confronter au programme proposé </a:t>
            </a:r>
          </a:p>
          <a:p>
            <a:pPr lvl="0"/>
            <a:r>
              <a:rPr lang="fr-FR" dirty="0"/>
              <a:t>Se sentir habilité à donner son avis sur le déroulement des activités</a:t>
            </a:r>
            <a:endParaRPr lang="x-none"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40</a:t>
            </a:fld>
            <a:endParaRPr lang="en-GB"/>
          </a:p>
        </p:txBody>
      </p:sp>
    </p:spTree>
    <p:extLst>
      <p:ext uri="{BB962C8B-B14F-4D97-AF65-F5344CB8AC3E}">
        <p14:creationId xmlns:p14="http://schemas.microsoft.com/office/powerpoint/2010/main" val="401450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40525" y="2553195"/>
            <a:ext cx="7886700" cy="3980027"/>
          </a:xfrm>
        </p:spPr>
        <p:txBody>
          <a:bodyPr>
            <a:normAutofit/>
          </a:bodyPr>
          <a:lstStyle/>
          <a:p>
            <a:pPr lvl="0"/>
            <a:r>
              <a:rPr lang="fr-FR" dirty="0"/>
              <a:t>Apprendre l'objectif, le format et la méthodologie de la formation</a:t>
            </a:r>
          </a:p>
          <a:p>
            <a:pPr lvl="0"/>
            <a:r>
              <a:rPr lang="fr-FR" dirty="0"/>
              <a:t>Établir un environnement propice à la formation </a:t>
            </a:r>
          </a:p>
          <a:p>
            <a:pPr lvl="0"/>
            <a:r>
              <a:rPr lang="fr-FR" dirty="0"/>
              <a:t>Définir les règles de base</a:t>
            </a:r>
          </a:p>
          <a:p>
            <a:pPr lvl="0"/>
            <a:r>
              <a:rPr lang="fr-FR" dirty="0"/>
              <a:t>Énoncer la philosophie générale de la formation</a:t>
            </a:r>
            <a:endParaRPr lang="x-none"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41</a:t>
            </a:fld>
            <a:endParaRPr lang="en-GB"/>
          </a:p>
        </p:txBody>
      </p:sp>
      <p:sp>
        <p:nvSpPr>
          <p:cNvPr id="7" name="Title 6">
            <a:extLst>
              <a:ext uri="{FF2B5EF4-FFF2-40B4-BE49-F238E27FC236}">
                <a16:creationId xmlns:a16="http://schemas.microsoft.com/office/drawing/2014/main" id="{4D8C92D1-BD26-5840-A212-4CE2D7C0C8C0}"/>
              </a:ext>
            </a:extLst>
          </p:cNvPr>
          <p:cNvSpPr>
            <a:spLocks noGrp="1"/>
          </p:cNvSpPr>
          <p:nvPr>
            <p:ph type="title"/>
          </p:nvPr>
        </p:nvSpPr>
        <p:spPr/>
        <p:txBody>
          <a:bodyPr/>
          <a:lstStyle/>
          <a:p>
            <a:endParaRPr lang="x-none"/>
          </a:p>
        </p:txBody>
      </p:sp>
    </p:spTree>
    <p:extLst>
      <p:ext uri="{BB962C8B-B14F-4D97-AF65-F5344CB8AC3E}">
        <p14:creationId xmlns:p14="http://schemas.microsoft.com/office/powerpoint/2010/main" val="328826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0" y="1045654"/>
            <a:ext cx="9144000" cy="1161588"/>
          </a:xfrm>
        </p:spPr>
        <p:txBody>
          <a:bodyPr>
            <a:normAutofit/>
          </a:bodyPr>
          <a:lstStyle/>
          <a:p>
            <a:r>
              <a:rPr lang="en-US" sz="3400" b="1" dirty="0"/>
              <a:t>La formation </a:t>
            </a:r>
            <a:r>
              <a:rPr lang="en-US" sz="3400" b="1" dirty="0" err="1"/>
              <a:t>idéale</a:t>
            </a:r>
            <a:r>
              <a:rPr lang="en-US" sz="3400" b="1" dirty="0"/>
              <a:t> </a:t>
            </a:r>
            <a:r>
              <a:rPr lang="en-US" sz="3400" b="1" dirty="0" err="1"/>
              <a:t>commande</a:t>
            </a:r>
            <a:r>
              <a:rPr lang="en-US" sz="3400" b="1" dirty="0"/>
              <a:t> de…</a:t>
            </a:r>
            <a:endParaRPr lang="en-GB" sz="3400"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fr-FR" dirty="0"/>
              <a:t>identifier les multiples perspectives à prendre en compte lors de la planification d'une formation, </a:t>
            </a:r>
          </a:p>
          <a:p>
            <a:pPr lvl="0"/>
            <a:r>
              <a:rPr lang="fr-FR" dirty="0"/>
              <a:t>expérimenter l'écoute active, </a:t>
            </a:r>
          </a:p>
          <a:p>
            <a:pPr lvl="0"/>
            <a:r>
              <a:rPr lang="fr-FR" dirty="0"/>
              <a:t>définir les critères d'évaluation de la qualité des performances prévues pour le </a:t>
            </a:r>
            <a:r>
              <a:rPr lang="fr-FR" dirty="0">
                <a:highlight>
                  <a:srgbClr val="FFFF00"/>
                </a:highlight>
              </a:rPr>
              <a:t>**training </a:t>
            </a:r>
            <a:r>
              <a:rPr lang="fr-FR" dirty="0" err="1">
                <a:highlight>
                  <a:srgbClr val="FFFF00"/>
                </a:highlight>
              </a:rPr>
              <a:t>competition</a:t>
            </a:r>
            <a:r>
              <a:rPr lang="fr-FR" dirty="0">
                <a:highlight>
                  <a:srgbClr val="FFFF00"/>
                </a:highlight>
              </a:rPr>
              <a:t>**concours d'entraînement**à vérifier</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42</a:t>
            </a:fld>
            <a:endParaRPr lang="en-GB"/>
          </a:p>
        </p:txBody>
      </p:sp>
    </p:spTree>
    <p:extLst>
      <p:ext uri="{BB962C8B-B14F-4D97-AF65-F5344CB8AC3E}">
        <p14:creationId xmlns:p14="http://schemas.microsoft.com/office/powerpoint/2010/main" val="3515684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137160" y="1045654"/>
            <a:ext cx="9006840" cy="1161588"/>
          </a:xfrm>
        </p:spPr>
        <p:txBody>
          <a:bodyPr>
            <a:normAutofit/>
          </a:bodyPr>
          <a:lstStyle/>
          <a:p>
            <a:r>
              <a:rPr lang="en-US" sz="3400" b="1" dirty="0"/>
              <a:t>La formation </a:t>
            </a:r>
            <a:r>
              <a:rPr lang="en-US" sz="3400" b="1" dirty="0" err="1"/>
              <a:t>idéale</a:t>
            </a:r>
            <a:r>
              <a:rPr lang="en-US" sz="3400" b="1" dirty="0"/>
              <a:t> </a:t>
            </a:r>
            <a:r>
              <a:rPr lang="en-US" sz="3400" b="1" dirty="0" err="1"/>
              <a:t>commande</a:t>
            </a:r>
            <a:r>
              <a:rPr lang="en-US" sz="3400" b="1" dirty="0"/>
              <a:t> de…</a:t>
            </a:r>
            <a:endParaRPr lang="en-GB" sz="3400"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fr-FR" dirty="0"/>
              <a:t>commencer à élaborer votre propre liste de contrôle mental/manuel en vue de la formation.</a:t>
            </a:r>
            <a:endParaRPr lang="x-none"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43</a:t>
            </a:fld>
            <a:endParaRPr lang="en-GB"/>
          </a:p>
        </p:txBody>
      </p:sp>
    </p:spTree>
    <p:extLst>
      <p:ext uri="{BB962C8B-B14F-4D97-AF65-F5344CB8AC3E}">
        <p14:creationId xmlns:p14="http://schemas.microsoft.com/office/powerpoint/2010/main" val="355113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102870" y="1045654"/>
            <a:ext cx="8858249" cy="2223326"/>
          </a:xfrm>
        </p:spPr>
        <p:txBody>
          <a:bodyPr>
            <a:normAutofit fontScale="90000"/>
          </a:bodyPr>
          <a:lstStyle/>
          <a:p>
            <a:r>
              <a:rPr lang="fr-FR" sz="3800" b="1" dirty="0"/>
              <a:t>L'andragogie et les fondamentaux de l'éducation des adultes</a:t>
            </a:r>
            <a:br>
              <a:rPr lang="fr-FR" sz="3800" b="1" dirty="0"/>
            </a:br>
            <a:br>
              <a:rPr lang="fr-FR" b="1" dirty="0"/>
            </a:b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721592"/>
            <a:ext cx="7886700" cy="4409107"/>
          </a:xfrm>
        </p:spPr>
        <p:txBody>
          <a:bodyPr>
            <a:normAutofit/>
          </a:bodyPr>
          <a:lstStyle/>
          <a:p>
            <a:pPr lvl="0" algn="just"/>
            <a:r>
              <a:rPr lang="fr-FR" dirty="0"/>
              <a:t>Faire la différence entre pédagogie et andragogie</a:t>
            </a:r>
          </a:p>
          <a:p>
            <a:pPr lvl="0" algn="just"/>
            <a:r>
              <a:rPr lang="fr-FR" dirty="0"/>
              <a:t>Rappeler les principales théories liées à l'éducation des adultes</a:t>
            </a:r>
          </a:p>
          <a:p>
            <a:pPr lvl="0" algn="just"/>
            <a:r>
              <a:rPr lang="fr-FR" dirty="0"/>
              <a:t>Énumérer les principes élémentaires de l'éducation des adultes</a:t>
            </a:r>
            <a:endParaRPr lang="x-none"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44</a:t>
            </a:fld>
            <a:endParaRPr lang="en-GB"/>
          </a:p>
        </p:txBody>
      </p:sp>
    </p:spTree>
    <p:extLst>
      <p:ext uri="{BB962C8B-B14F-4D97-AF65-F5344CB8AC3E}">
        <p14:creationId xmlns:p14="http://schemas.microsoft.com/office/powerpoint/2010/main" val="19636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205740" y="1045654"/>
            <a:ext cx="8755379" cy="1161588"/>
          </a:xfrm>
        </p:spPr>
        <p:txBody>
          <a:bodyPr>
            <a:normAutofit fontScale="90000"/>
          </a:bodyPr>
          <a:lstStyle/>
          <a:p>
            <a:r>
              <a:rPr lang="fr-FR" sz="3800" b="1" dirty="0">
                <a:solidFill>
                  <a:prstClr val="black"/>
                </a:solidFill>
              </a:rPr>
              <a:t>L'andragogie et les fondamentaux de l'éducation des adultes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487057"/>
            <a:ext cx="7886700" cy="4409107"/>
          </a:xfrm>
        </p:spPr>
        <p:txBody>
          <a:bodyPr>
            <a:normAutofit/>
          </a:bodyPr>
          <a:lstStyle/>
          <a:p>
            <a:pPr lvl="0" algn="just"/>
            <a:r>
              <a:rPr lang="fr-FR" dirty="0"/>
              <a:t>Analyser l'application de ces principes à la formation actuelle </a:t>
            </a:r>
          </a:p>
          <a:p>
            <a:pPr lvl="0" algn="just"/>
            <a:r>
              <a:rPr lang="fr-FR" dirty="0"/>
              <a:t>Évaluer cette application à la formation actuelle et élaborer d'autres options</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45</a:t>
            </a:fld>
            <a:endParaRPr lang="en-GB"/>
          </a:p>
        </p:txBody>
      </p:sp>
    </p:spTree>
    <p:extLst>
      <p:ext uri="{BB962C8B-B14F-4D97-AF65-F5344CB8AC3E}">
        <p14:creationId xmlns:p14="http://schemas.microsoft.com/office/powerpoint/2010/main" val="105823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GB" b="1" dirty="0" err="1"/>
              <a:t>Méthodes</a:t>
            </a:r>
            <a:r>
              <a:rPr lang="en-GB" b="1" dirty="0"/>
              <a:t> de formation</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lnSpcReduction="10000"/>
          </a:bodyPr>
          <a:lstStyle/>
          <a:p>
            <a:pPr lvl="0"/>
            <a:r>
              <a:rPr lang="fr-FR" dirty="0"/>
              <a:t>Discuter des principales caractéristiques d'un certain nombre de méthodologies de formation sélectionnées</a:t>
            </a:r>
          </a:p>
          <a:p>
            <a:pPr lvl="0"/>
            <a:r>
              <a:rPr lang="fr-FR" dirty="0"/>
              <a:t>Identifier les avantages et les inconvénients de chacune des méthodologies présentées</a:t>
            </a:r>
          </a:p>
          <a:p>
            <a:pPr lvl="0"/>
            <a:r>
              <a:rPr lang="fr-FR" dirty="0"/>
              <a:t>Comprendre les défis et le travail préparatoire inhérents à la mise en œuvre des différentes méthodologies</a:t>
            </a:r>
          </a:p>
          <a:p>
            <a:pPr lvl="0"/>
            <a:r>
              <a:rPr lang="fr-FR" dirty="0"/>
              <a:t>Partager des expériences sur leur utilisation </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46</a:t>
            </a:fld>
            <a:endParaRPr lang="en-GB"/>
          </a:p>
        </p:txBody>
      </p:sp>
    </p:spTree>
    <p:extLst>
      <p:ext uri="{BB962C8B-B14F-4D97-AF65-F5344CB8AC3E}">
        <p14:creationId xmlns:p14="http://schemas.microsoft.com/office/powerpoint/2010/main" val="3050292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182880" y="1354772"/>
            <a:ext cx="8721089" cy="1161588"/>
          </a:xfrm>
        </p:spPr>
        <p:txBody>
          <a:bodyPr>
            <a:normAutofit fontScale="90000"/>
          </a:bodyPr>
          <a:lstStyle/>
          <a:p>
            <a:r>
              <a:rPr lang="fr-FR" b="1" dirty="0"/>
              <a:t>Pour savoir à quel type d'apprenants vous appartenez, vous devrez…</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388618" y="3144502"/>
            <a:ext cx="8515351" cy="4409107"/>
          </a:xfrm>
        </p:spPr>
        <p:txBody>
          <a:bodyPr>
            <a:normAutofit/>
          </a:bodyPr>
          <a:lstStyle/>
          <a:p>
            <a:pPr lvl="0"/>
            <a:r>
              <a:rPr lang="fr-FR" dirty="0"/>
              <a:t>vous familiariser avec la pyramide d’apprentissage,</a:t>
            </a:r>
          </a:p>
          <a:p>
            <a:pPr lvl="0"/>
            <a:r>
              <a:rPr lang="fr-FR" dirty="0"/>
              <a:t>dresser la liste des styles d'apprentissage,</a:t>
            </a:r>
          </a:p>
          <a:p>
            <a:pPr lvl="0"/>
            <a:r>
              <a:rPr lang="fr-FR" dirty="0"/>
              <a:t>identifier votre propre style d'apprentissage,</a:t>
            </a:r>
          </a:p>
          <a:p>
            <a:pPr lvl="0"/>
            <a:r>
              <a:rPr lang="fr-FR" dirty="0"/>
              <a:t>établir un lien entre ce type d'apprentissage et des méthodes de formation.</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47</a:t>
            </a:fld>
            <a:endParaRPr lang="en-GB"/>
          </a:p>
        </p:txBody>
      </p:sp>
    </p:spTree>
    <p:extLst>
      <p:ext uri="{BB962C8B-B14F-4D97-AF65-F5344CB8AC3E}">
        <p14:creationId xmlns:p14="http://schemas.microsoft.com/office/powerpoint/2010/main" val="3913499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Session de </a:t>
            </a:r>
            <a:r>
              <a:rPr lang="en-US" b="1" dirty="0" err="1"/>
              <a:t>clôture</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8598478" cy="4409107"/>
          </a:xfrm>
        </p:spPr>
        <p:txBody>
          <a:bodyPr>
            <a:normAutofit/>
          </a:bodyPr>
          <a:lstStyle/>
          <a:p>
            <a:pPr lvl="0"/>
            <a:r>
              <a:rPr lang="fr-FR" dirty="0"/>
              <a:t>Dresser la liste des principaux points/sujets/aspects présentés et discutés pendant la formation</a:t>
            </a:r>
          </a:p>
          <a:p>
            <a:pPr lvl="0"/>
            <a:r>
              <a:rPr lang="fr-FR" dirty="0"/>
              <a:t>Évaluer la qualité de la formation</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48</a:t>
            </a:fld>
            <a:endParaRPr lang="en-GB"/>
          </a:p>
        </p:txBody>
      </p:sp>
    </p:spTree>
    <p:extLst>
      <p:ext uri="{BB962C8B-B14F-4D97-AF65-F5344CB8AC3E}">
        <p14:creationId xmlns:p14="http://schemas.microsoft.com/office/powerpoint/2010/main" val="2763962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46C0-6E94-8341-91F1-229408F2FA00}"/>
              </a:ext>
            </a:extLst>
          </p:cNvPr>
          <p:cNvSpPr>
            <a:spLocks noGrp="1"/>
          </p:cNvSpPr>
          <p:nvPr>
            <p:ph type="title"/>
          </p:nvPr>
        </p:nvSpPr>
        <p:spPr>
          <a:xfrm>
            <a:off x="854281" y="1876301"/>
            <a:ext cx="7886700" cy="2459750"/>
          </a:xfrm>
        </p:spPr>
        <p:txBody>
          <a:bodyPr>
            <a:normAutofit/>
          </a:bodyPr>
          <a:lstStyle/>
          <a:p>
            <a:pPr algn="ctr"/>
            <a:r>
              <a:rPr lang="fr-FR" b="1" dirty="0"/>
              <a:t>Bravo ! La formation est terminée...</a:t>
            </a:r>
            <a:br>
              <a:rPr lang="fr-FR" b="1" dirty="0"/>
            </a:br>
            <a:br>
              <a:rPr lang="x-none"/>
            </a:br>
            <a:r>
              <a:rPr lang="en-GB" dirty="0" err="1"/>
              <a:t>Profitez</a:t>
            </a:r>
            <a:r>
              <a:rPr lang="en-GB" dirty="0"/>
              <a:t> </a:t>
            </a:r>
            <a:r>
              <a:rPr lang="en-GB" dirty="0" err="1"/>
              <a:t>bien</a:t>
            </a:r>
            <a:r>
              <a:rPr lang="en-GB" dirty="0"/>
              <a:t> de </a:t>
            </a:r>
            <a:r>
              <a:rPr lang="en-GB" dirty="0" err="1"/>
              <a:t>votre</a:t>
            </a:r>
            <a:r>
              <a:rPr lang="en-GB"/>
              <a:t> soirée</a:t>
            </a:r>
            <a:r>
              <a:rPr lang="en-GB">
                <a:sym typeface="Wingdings" pitchFamily="2" charset="2"/>
              </a:rPr>
              <a:t> </a:t>
            </a:r>
            <a:r>
              <a:rPr lang="en-GB"/>
              <a:t> </a:t>
            </a:r>
            <a:endParaRPr lang="x-none" dirty="0"/>
          </a:p>
        </p:txBody>
      </p:sp>
      <p:sp>
        <p:nvSpPr>
          <p:cNvPr id="3" name="Date Placeholder 2">
            <a:extLst>
              <a:ext uri="{FF2B5EF4-FFF2-40B4-BE49-F238E27FC236}">
                <a16:creationId xmlns:a16="http://schemas.microsoft.com/office/drawing/2014/main" id="{2DCF829C-7D14-BE46-9D06-7D79123FF023}"/>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CE14B28B-8D5C-B749-8F89-8C4B5AC6ADDA}"/>
              </a:ext>
            </a:extLst>
          </p:cNvPr>
          <p:cNvSpPr>
            <a:spLocks noGrp="1"/>
          </p:cNvSpPr>
          <p:nvPr>
            <p:ph type="sldNum" sz="quarter" idx="12"/>
          </p:nvPr>
        </p:nvSpPr>
        <p:spPr/>
        <p:txBody>
          <a:bodyPr/>
          <a:lstStyle/>
          <a:p>
            <a:fld id="{B1D9BA23-6223-4617-9598-728E7A9462B0}" type="slidenum">
              <a:rPr lang="en-GB" smtClean="0"/>
              <a:t>49</a:t>
            </a:fld>
            <a:endParaRPr lang="en-GB"/>
          </a:p>
        </p:txBody>
      </p:sp>
    </p:spTree>
    <p:extLst>
      <p:ext uri="{BB962C8B-B14F-4D97-AF65-F5344CB8AC3E}">
        <p14:creationId xmlns:p14="http://schemas.microsoft.com/office/powerpoint/2010/main" val="397688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2798826"/>
          </a:xfrm>
        </p:spPr>
        <p:txBody>
          <a:bodyPr>
            <a:normAutofit/>
          </a:bodyPr>
          <a:lstStyle/>
          <a:p>
            <a:pPr algn="ctr"/>
            <a:r>
              <a:rPr lang="fr-FR" b="1" dirty="0"/>
              <a:t>Penser comme un formateur.</a:t>
            </a:r>
            <a:br>
              <a:rPr lang="fr-FR" b="1" dirty="0"/>
            </a:br>
            <a:r>
              <a:rPr lang="fr-FR" b="1" dirty="0"/>
              <a:t>Se sentir comme un apprenant.</a:t>
            </a:r>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5</a:t>
            </a:fld>
            <a:endParaRPr lang="en-GB"/>
          </a:p>
        </p:txBody>
      </p:sp>
      <p:sp>
        <p:nvSpPr>
          <p:cNvPr id="5" name="TextBox 4">
            <a:extLst>
              <a:ext uri="{FF2B5EF4-FFF2-40B4-BE49-F238E27FC236}">
                <a16:creationId xmlns:a16="http://schemas.microsoft.com/office/drawing/2014/main" id="{5B42A5DA-050F-1D4E-ABC7-E08A57248E84}"/>
              </a:ext>
            </a:extLst>
          </p:cNvPr>
          <p:cNvSpPr txBox="1"/>
          <p:nvPr/>
        </p:nvSpPr>
        <p:spPr>
          <a:xfrm>
            <a:off x="2357251" y="1407746"/>
            <a:ext cx="4429496" cy="707886"/>
          </a:xfrm>
          <a:prstGeom prst="rect">
            <a:avLst/>
          </a:prstGeom>
          <a:noFill/>
        </p:spPr>
        <p:txBody>
          <a:bodyPr wrap="square" rtlCol="0">
            <a:spAutoFit/>
          </a:bodyPr>
          <a:lstStyle/>
          <a:p>
            <a:pPr algn="ctr"/>
            <a:r>
              <a:rPr lang="fr-FR" sz="4000" b="1" dirty="0">
                <a:latin typeface="Verdana" panose="020B0604030504040204" pitchFamily="34" charset="0"/>
                <a:ea typeface="Verdana" panose="020B0604030504040204" pitchFamily="34" charset="0"/>
                <a:cs typeface="Verdana" panose="020B0604030504040204" pitchFamily="34" charset="0"/>
              </a:rPr>
              <a:t>Notre devise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120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7855-401C-5745-9AE5-0C82720CD339}"/>
              </a:ext>
            </a:extLst>
          </p:cNvPr>
          <p:cNvSpPr>
            <a:spLocks noGrp="1"/>
          </p:cNvSpPr>
          <p:nvPr>
            <p:ph type="title"/>
          </p:nvPr>
        </p:nvSpPr>
        <p:spPr/>
        <p:txBody>
          <a:bodyPr/>
          <a:lstStyle/>
          <a:p>
            <a:r>
              <a:rPr lang="fr-FR" b="1" dirty="0"/>
              <a:t>Prêt </a:t>
            </a:r>
            <a:r>
              <a:rPr lang="x-none" b="1"/>
              <a:t>?</a:t>
            </a:r>
            <a:endParaRPr lang="x-none" b="1" dirty="0"/>
          </a:p>
        </p:txBody>
      </p:sp>
      <p:sp>
        <p:nvSpPr>
          <p:cNvPr id="3" name="Date Placeholder 2">
            <a:extLst>
              <a:ext uri="{FF2B5EF4-FFF2-40B4-BE49-F238E27FC236}">
                <a16:creationId xmlns:a16="http://schemas.microsoft.com/office/drawing/2014/main" id="{16D3D97B-F807-5045-A94C-B046FA76D73C}"/>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D4322F20-2A65-9945-8C0B-301FEA91EA97}"/>
              </a:ext>
            </a:extLst>
          </p:cNvPr>
          <p:cNvSpPr>
            <a:spLocks noGrp="1"/>
          </p:cNvSpPr>
          <p:nvPr>
            <p:ph type="sldNum" sz="quarter" idx="12"/>
          </p:nvPr>
        </p:nvSpPr>
        <p:spPr/>
        <p:txBody>
          <a:bodyPr/>
          <a:lstStyle/>
          <a:p>
            <a:fld id="{B1D9BA23-6223-4617-9598-728E7A9462B0}" type="slidenum">
              <a:rPr lang="en-GB" smtClean="0"/>
              <a:t>6</a:t>
            </a:fld>
            <a:endParaRPr lang="en-GB"/>
          </a:p>
        </p:txBody>
      </p:sp>
      <p:pic>
        <p:nvPicPr>
          <p:cNvPr id="6" name="Picture 5">
            <a:extLst>
              <a:ext uri="{FF2B5EF4-FFF2-40B4-BE49-F238E27FC236}">
                <a16:creationId xmlns:a16="http://schemas.microsoft.com/office/drawing/2014/main" id="{79D7E285-00ED-2B41-8E54-B5280F43EE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0711" y="1783952"/>
            <a:ext cx="5595175" cy="4611007"/>
          </a:xfrm>
          <a:prstGeom prst="rect">
            <a:avLst/>
          </a:prstGeom>
        </p:spPr>
      </p:pic>
    </p:spTree>
    <p:extLst>
      <p:ext uri="{BB962C8B-B14F-4D97-AF65-F5344CB8AC3E}">
        <p14:creationId xmlns:p14="http://schemas.microsoft.com/office/powerpoint/2010/main" val="37549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La formation </a:t>
            </a:r>
            <a:r>
              <a:rPr lang="en-US" b="1" dirty="0" err="1"/>
              <a:t>idéale</a:t>
            </a:r>
            <a:r>
              <a:rPr lang="en-US" b="1" dirty="0"/>
              <a:t> </a:t>
            </a:r>
            <a:r>
              <a:rPr lang="en-US" b="1" dirty="0" err="1"/>
              <a:t>est</a:t>
            </a:r>
            <a:r>
              <a:rPr lang="en-US" b="1" dirty="0"/>
              <a:t>…</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it-IT" dirty="0"/>
              <a:t>essentielle</a:t>
            </a:r>
          </a:p>
          <a:p>
            <a:pPr lvl="0"/>
            <a:endParaRPr lang="it-IT" dirty="0"/>
          </a:p>
          <a:p>
            <a:pPr lvl="0"/>
            <a:r>
              <a:rPr lang="it-IT" dirty="0"/>
              <a:t>souhaitable/facultative</a:t>
            </a:r>
          </a:p>
          <a:p>
            <a:pPr lvl="0"/>
            <a:endParaRPr lang="it-IT" dirty="0"/>
          </a:p>
          <a:p>
            <a:pPr lvl="0"/>
            <a:r>
              <a:rPr lang="it-IT" dirty="0"/>
              <a:t>à proscrire/à éviter</a:t>
            </a:r>
            <a:endParaRPr lang="x-none"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7</a:t>
            </a:fld>
            <a:endParaRPr lang="en-GB"/>
          </a:p>
        </p:txBody>
      </p:sp>
    </p:spTree>
    <p:extLst>
      <p:ext uri="{BB962C8B-B14F-4D97-AF65-F5344CB8AC3E}">
        <p14:creationId xmlns:p14="http://schemas.microsoft.com/office/powerpoint/2010/main" val="8490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fontScale="90000"/>
          </a:bodyPr>
          <a:lstStyle/>
          <a:p>
            <a:r>
              <a:rPr lang="en-US" b="1" dirty="0"/>
              <a:t>La </a:t>
            </a:r>
            <a:r>
              <a:rPr lang="en-US" b="1" dirty="0" err="1"/>
              <a:t>liste</a:t>
            </a:r>
            <a:r>
              <a:rPr lang="en-US" b="1" dirty="0"/>
              <a:t> des </a:t>
            </a:r>
            <a:r>
              <a:rPr lang="en-US" b="1" dirty="0" err="1"/>
              <a:t>objectifs</a:t>
            </a:r>
            <a:r>
              <a:rPr lang="en-US" b="1" dirty="0"/>
              <a:t> </a:t>
            </a:r>
            <a:r>
              <a:rPr lang="en-US" b="1" dirty="0" err="1"/>
              <a:t>devrait</a:t>
            </a:r>
            <a:r>
              <a:rPr lang="en-US" b="1" dirty="0"/>
              <a:t> </a:t>
            </a:r>
            <a:r>
              <a:rPr lang="en-US" b="1" dirty="0" err="1"/>
              <a:t>être</a:t>
            </a:r>
            <a:r>
              <a:rPr lang="en-US" b="1" dirty="0"/>
              <a:t>….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it-IT" b="1" dirty="0"/>
              <a:t>S</a:t>
            </a:r>
            <a:r>
              <a:rPr lang="it-IT" dirty="0"/>
              <a:t>pécifique</a:t>
            </a:r>
          </a:p>
          <a:p>
            <a:pPr lvl="0"/>
            <a:r>
              <a:rPr lang="it-IT" b="1" dirty="0"/>
              <a:t>M</a:t>
            </a:r>
            <a:r>
              <a:rPr lang="it-IT" dirty="0"/>
              <a:t>esurable</a:t>
            </a:r>
            <a:endParaRPr lang="it-IT" b="1" dirty="0"/>
          </a:p>
          <a:p>
            <a:pPr lvl="0"/>
            <a:r>
              <a:rPr lang="it-IT" b="1" dirty="0"/>
              <a:t>A</a:t>
            </a:r>
            <a:r>
              <a:rPr lang="it-IT" dirty="0"/>
              <a:t>tteignable (pour l’auditoire)</a:t>
            </a:r>
            <a:endParaRPr lang="it-IT" b="1" dirty="0"/>
          </a:p>
          <a:p>
            <a:pPr lvl="0"/>
            <a:r>
              <a:rPr lang="it-IT" b="1" dirty="0"/>
              <a:t>R</a:t>
            </a:r>
            <a:r>
              <a:rPr lang="it-IT" dirty="0"/>
              <a:t>éaliste (pertinente, raisonnable et accompagnée des ressources requises)</a:t>
            </a:r>
            <a:endParaRPr lang="it-IT" b="1" dirty="0"/>
          </a:p>
          <a:p>
            <a:pPr lvl="0"/>
            <a:r>
              <a:rPr lang="it-IT" b="1" dirty="0"/>
              <a:t>T</a:t>
            </a:r>
            <a:r>
              <a:rPr lang="it-IT" dirty="0"/>
              <a:t>emporellement circonscrit (durée/coût limités)</a:t>
            </a:r>
          </a:p>
          <a:p>
            <a:pPr lvl="0"/>
            <a:endParaRPr lang="x-none" b="1"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8</a:t>
            </a:fld>
            <a:endParaRPr lang="en-GB"/>
          </a:p>
        </p:txBody>
      </p:sp>
    </p:spTree>
    <p:extLst>
      <p:ext uri="{BB962C8B-B14F-4D97-AF65-F5344CB8AC3E}">
        <p14:creationId xmlns:p14="http://schemas.microsoft.com/office/powerpoint/2010/main" val="185666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fontScale="90000"/>
          </a:bodyPr>
          <a:lstStyle/>
          <a:p>
            <a:r>
              <a:rPr lang="en-US" b="1" dirty="0"/>
              <a:t>La </a:t>
            </a:r>
            <a:r>
              <a:rPr lang="en-US" b="1" dirty="0" err="1"/>
              <a:t>liste</a:t>
            </a:r>
            <a:r>
              <a:rPr lang="en-US" b="1" dirty="0"/>
              <a:t> des </a:t>
            </a:r>
            <a:r>
              <a:rPr lang="en-US" b="1" dirty="0" err="1"/>
              <a:t>objectifs</a:t>
            </a:r>
            <a:r>
              <a:rPr lang="en-US" b="1" dirty="0"/>
              <a:t> </a:t>
            </a:r>
            <a:r>
              <a:rPr lang="en-US" b="1" dirty="0" err="1"/>
              <a:t>devrait</a:t>
            </a:r>
            <a:r>
              <a:rPr lang="en-US" b="1" dirty="0"/>
              <a:t> </a:t>
            </a:r>
            <a:r>
              <a:rPr lang="en-US" b="1" dirty="0" err="1"/>
              <a:t>être</a:t>
            </a:r>
            <a:r>
              <a:rPr lang="en-US" b="1" dirty="0"/>
              <a:t> …. </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marL="0" lvl="0" indent="0">
              <a:buNone/>
            </a:pPr>
            <a:r>
              <a:rPr lang="en-US" dirty="0"/>
              <a:t>La </a:t>
            </a:r>
            <a:r>
              <a:rPr lang="en-US" dirty="0" err="1"/>
              <a:t>liste</a:t>
            </a:r>
            <a:r>
              <a:rPr lang="en-US" dirty="0"/>
              <a:t> </a:t>
            </a:r>
            <a:r>
              <a:rPr lang="en-US" dirty="0" err="1"/>
              <a:t>devrait</a:t>
            </a:r>
            <a:r>
              <a:rPr lang="en-US" dirty="0"/>
              <a:t> </a:t>
            </a:r>
            <a:r>
              <a:rPr lang="fr-FR" dirty="0"/>
              <a:t>embrasser tous les domaines: </a:t>
            </a:r>
          </a:p>
          <a:p>
            <a:pPr marL="0" lvl="0" indent="0">
              <a:buNone/>
            </a:pPr>
            <a:r>
              <a:rPr lang="fr-FR" dirty="0"/>
              <a:t>	aspects organisationnels </a:t>
            </a:r>
          </a:p>
          <a:p>
            <a:pPr marL="0" lvl="0" indent="0">
              <a:buNone/>
            </a:pPr>
            <a:r>
              <a:rPr lang="fr-FR" dirty="0"/>
              <a:t>	environnement de formation</a:t>
            </a:r>
          </a:p>
          <a:p>
            <a:pPr marL="0" lvl="0" indent="0">
              <a:buNone/>
            </a:pPr>
            <a:r>
              <a:rPr lang="fr-FR" dirty="0"/>
              <a:t>	qualités individuelles des formateurs </a:t>
            </a:r>
          </a:p>
          <a:p>
            <a:pPr marL="0" lvl="0" indent="0">
              <a:buNone/>
            </a:pPr>
            <a:r>
              <a:rPr lang="fr-FR" dirty="0"/>
              <a:t>	questions liées à la matière </a:t>
            </a:r>
          </a:p>
          <a:p>
            <a:pPr marL="0" lvl="0" indent="0">
              <a:buNone/>
            </a:pPr>
            <a:r>
              <a:rPr lang="fr-FR" dirty="0"/>
              <a:t>	méthodologie</a:t>
            </a:r>
          </a:p>
          <a:p>
            <a:pPr marL="0" lvl="0" indent="0">
              <a:buNone/>
            </a:pPr>
            <a:r>
              <a:rPr lang="fr-FR" dirty="0"/>
              <a:t>Pour n'en citer que quelques-uns...</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9</a:t>
            </a:fld>
            <a:endParaRPr lang="en-GB"/>
          </a:p>
        </p:txBody>
      </p:sp>
    </p:spTree>
    <p:extLst>
      <p:ext uri="{BB962C8B-B14F-4D97-AF65-F5344CB8AC3E}">
        <p14:creationId xmlns:p14="http://schemas.microsoft.com/office/powerpoint/2010/main" val="3710069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2715</TotalTime>
  <Words>2155</Words>
  <Application>Microsoft Office PowerPoint</Application>
  <PresentationFormat>Affichage à l'écran (4:3)</PresentationFormat>
  <Paragraphs>291</Paragraphs>
  <Slides>49</Slides>
  <Notes>31</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Calibri</vt:lpstr>
      <vt:lpstr>Century Gothic</vt:lpstr>
      <vt:lpstr>Verdana</vt:lpstr>
      <vt:lpstr>Wingdings</vt:lpstr>
      <vt:lpstr>Office Theme</vt:lpstr>
      <vt:lpstr>L'art d'apprendre et d’aider à apprendre</vt:lpstr>
      <vt:lpstr>Présentation PowerPoint</vt:lpstr>
      <vt:lpstr>Présentation PowerPoint</vt:lpstr>
      <vt:lpstr>Mes attentes en tant que formateur</vt:lpstr>
      <vt:lpstr>Penser comme un formateur. Se sentir comme un apprenant.</vt:lpstr>
      <vt:lpstr>Prêt ?</vt:lpstr>
      <vt:lpstr>La formation idéale est…</vt:lpstr>
      <vt:lpstr>La liste des objectifs devrait être…. </vt:lpstr>
      <vt:lpstr>La liste des objectifs devrait être …. </vt:lpstr>
      <vt:lpstr>L'andragogie et les fondamentaux de l'éducation des adultes</vt:lpstr>
      <vt:lpstr>Commençons par certaines   notions de base…</vt:lpstr>
      <vt:lpstr>Qu’est-ce que l’apprentissage ?</vt:lpstr>
      <vt:lpstr>Qu’est-ce que l’apprentissage ?</vt:lpstr>
      <vt:lpstr>Les principes de Malcom Knowles</vt:lpstr>
      <vt:lpstr>Éléments essentiels</vt:lpstr>
      <vt:lpstr>Principes applicables à l'apprentissage des adultes</vt:lpstr>
      <vt:lpstr>Principes applicables à l’apprentissage des adultes</vt:lpstr>
      <vt:lpstr>Règles de l’apprentissage</vt:lpstr>
      <vt:lpstr>Présentation PowerPoint</vt:lpstr>
      <vt:lpstr>Présentation PowerPoint</vt:lpstr>
      <vt:lpstr>La théorie de David Kolb</vt:lpstr>
      <vt:lpstr>Présentation PowerPoint</vt:lpstr>
      <vt:lpstr>Présentation PowerPoint</vt:lpstr>
      <vt:lpstr>Retenir les notions apprises</vt:lpstr>
      <vt:lpstr>Présentation PowerPoint</vt:lpstr>
      <vt:lpstr>Styles d’apprentissage</vt:lpstr>
      <vt:lpstr>Présentation PowerPoint</vt:lpstr>
      <vt:lpstr>Actifs</vt:lpstr>
      <vt:lpstr>Actif</vt:lpstr>
      <vt:lpstr>Théoriciens</vt:lpstr>
      <vt:lpstr>Théoriciens</vt:lpstr>
      <vt:lpstr>Théoriciens</vt:lpstr>
      <vt:lpstr>Pragmatistes</vt:lpstr>
      <vt:lpstr>Pragmatistes</vt:lpstr>
      <vt:lpstr>Réfléchis</vt:lpstr>
      <vt:lpstr>Réfléchis</vt:lpstr>
      <vt:lpstr>Réfléchis</vt:lpstr>
      <vt:lpstr>      Empathiques</vt:lpstr>
      <vt:lpstr>Récapitulatif des objectifs d'apprentissage</vt:lpstr>
      <vt:lpstr>Session introductive</vt:lpstr>
      <vt:lpstr>Présentation PowerPoint</vt:lpstr>
      <vt:lpstr>La formation idéale commande de…</vt:lpstr>
      <vt:lpstr>La formation idéale commande de…</vt:lpstr>
      <vt:lpstr>L'andragogie et les fondamentaux de l'éducation des adultes  </vt:lpstr>
      <vt:lpstr>L'andragogie et les fondamentaux de l'éducation des adultes</vt:lpstr>
      <vt:lpstr>Méthodes de formation</vt:lpstr>
      <vt:lpstr>Pour savoir à quel type d'apprenants vous appartenez, vous devrez…</vt:lpstr>
      <vt:lpstr>Session de clôture</vt:lpstr>
      <vt:lpstr>Bravo ! La formation est terminée...  Profitez bien de votre soirée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User</cp:lastModifiedBy>
  <cp:revision>69</cp:revision>
  <cp:lastPrinted>2022-04-03T09:26:03Z</cp:lastPrinted>
  <dcterms:created xsi:type="dcterms:W3CDTF">2019-11-14T14:27:48Z</dcterms:created>
  <dcterms:modified xsi:type="dcterms:W3CDTF">2022-04-16T15:25:28Z</dcterms:modified>
</cp:coreProperties>
</file>