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90"/>
  </p:notesMasterIdLst>
  <p:sldIdLst>
    <p:sldId id="418" r:id="rId2"/>
    <p:sldId id="567" r:id="rId3"/>
    <p:sldId id="568" r:id="rId4"/>
    <p:sldId id="456" r:id="rId5"/>
    <p:sldId id="588" r:id="rId6"/>
    <p:sldId id="553" r:id="rId7"/>
    <p:sldId id="799" r:id="rId8"/>
    <p:sldId id="800" r:id="rId9"/>
    <p:sldId id="801" r:id="rId10"/>
    <p:sldId id="1460" r:id="rId11"/>
    <p:sldId id="1469" r:id="rId12"/>
    <p:sldId id="309" r:id="rId13"/>
    <p:sldId id="1490" r:id="rId14"/>
    <p:sldId id="356" r:id="rId15"/>
    <p:sldId id="1491" r:id="rId16"/>
    <p:sldId id="314" r:id="rId17"/>
    <p:sldId id="1493" r:id="rId18"/>
    <p:sldId id="659" r:id="rId19"/>
    <p:sldId id="1495" r:id="rId20"/>
    <p:sldId id="319" r:id="rId21"/>
    <p:sldId id="1494" r:id="rId22"/>
    <p:sldId id="335" r:id="rId23"/>
    <p:sldId id="1496" r:id="rId24"/>
    <p:sldId id="359" r:id="rId25"/>
    <p:sldId id="1497" r:id="rId26"/>
    <p:sldId id="337" r:id="rId27"/>
    <p:sldId id="338" r:id="rId28"/>
    <p:sldId id="1498" r:id="rId29"/>
    <p:sldId id="344" r:id="rId30"/>
    <p:sldId id="1499" r:id="rId31"/>
    <p:sldId id="423" r:id="rId32"/>
    <p:sldId id="424" r:id="rId33"/>
    <p:sldId id="1500" r:id="rId34"/>
    <p:sldId id="376" r:id="rId35"/>
    <p:sldId id="1501" r:id="rId36"/>
    <p:sldId id="1502" r:id="rId37"/>
    <p:sldId id="642" r:id="rId38"/>
    <p:sldId id="1503" r:id="rId39"/>
    <p:sldId id="643" r:id="rId40"/>
    <p:sldId id="1504" r:id="rId41"/>
    <p:sldId id="645" r:id="rId42"/>
    <p:sldId id="1505" r:id="rId43"/>
    <p:sldId id="1507" r:id="rId44"/>
    <p:sldId id="1508" r:id="rId45"/>
    <p:sldId id="1506" r:id="rId46"/>
    <p:sldId id="1513" r:id="rId47"/>
    <p:sldId id="1509" r:id="rId48"/>
    <p:sldId id="1511" r:id="rId49"/>
    <p:sldId id="1510" r:id="rId50"/>
    <p:sldId id="1512" r:id="rId51"/>
    <p:sldId id="1470" r:id="rId52"/>
    <p:sldId id="1514" r:id="rId53"/>
    <p:sldId id="1515" r:id="rId54"/>
    <p:sldId id="651" r:id="rId55"/>
    <p:sldId id="1516" r:id="rId56"/>
    <p:sldId id="472" r:id="rId57"/>
    <p:sldId id="1517" r:id="rId58"/>
    <p:sldId id="1519" r:id="rId59"/>
    <p:sldId id="1518" r:id="rId60"/>
    <p:sldId id="1481" r:id="rId61"/>
    <p:sldId id="1520" r:id="rId62"/>
    <p:sldId id="1526" r:id="rId63"/>
    <p:sldId id="1527" r:id="rId64"/>
    <p:sldId id="1528" r:id="rId65"/>
    <p:sldId id="1529" r:id="rId66"/>
    <p:sldId id="1530" r:id="rId67"/>
    <p:sldId id="1531" r:id="rId68"/>
    <p:sldId id="1532" r:id="rId69"/>
    <p:sldId id="1533" r:id="rId70"/>
    <p:sldId id="1536" r:id="rId71"/>
    <p:sldId id="1534" r:id="rId72"/>
    <p:sldId id="1535" r:id="rId73"/>
    <p:sldId id="1537" r:id="rId74"/>
    <p:sldId id="1485" r:id="rId75"/>
    <p:sldId id="1486" r:id="rId76"/>
    <p:sldId id="1539" r:id="rId77"/>
    <p:sldId id="1540" r:id="rId78"/>
    <p:sldId id="1541" r:id="rId79"/>
    <p:sldId id="1542" r:id="rId80"/>
    <p:sldId id="1543" r:id="rId81"/>
    <p:sldId id="1544" r:id="rId82"/>
    <p:sldId id="1545" r:id="rId83"/>
    <p:sldId id="1521" r:id="rId84"/>
    <p:sldId id="1523" r:id="rId85"/>
    <p:sldId id="1522" r:id="rId86"/>
    <p:sldId id="1524" r:id="rId87"/>
    <p:sldId id="1525" r:id="rId88"/>
    <p:sldId id="1457"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tensia Pasalau" initials="HP" lastIdx="1" clrIdx="0">
    <p:extLst>
      <p:ext uri="{19B8F6BF-5375-455C-9EA6-DF929625EA0E}">
        <p15:presenceInfo xmlns:p15="http://schemas.microsoft.com/office/powerpoint/2012/main" userId="7c1951ed02b95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39" autoAdjust="0"/>
  </p:normalViewPr>
  <p:slideViewPr>
    <p:cSldViewPr snapToGrid="0">
      <p:cViewPr varScale="1">
        <p:scale>
          <a:sx n="87" d="100"/>
          <a:sy n="87" d="100"/>
        </p:scale>
        <p:origin x="22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10/07/2024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6a495e"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endParaRPr lang="en-US" altLang="en-US"/>
          </a:p>
        </p:txBody>
      </p:sp>
    </p:spTree>
    <p:extLst>
      <p:ext uri="{BB962C8B-B14F-4D97-AF65-F5344CB8AC3E}">
        <p14:creationId xmlns:p14="http://schemas.microsoft.com/office/powerpoint/2010/main" val="408116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11</a:t>
            </a:fld>
            <a:endParaRPr lang="en-GB"/>
          </a:p>
        </p:txBody>
      </p:sp>
    </p:spTree>
    <p:extLst>
      <p:ext uri="{BB962C8B-B14F-4D97-AF65-F5344CB8AC3E}">
        <p14:creationId xmlns:p14="http://schemas.microsoft.com/office/powerpoint/2010/main" val="84709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31</a:t>
            </a:fld>
            <a:endParaRPr lang="en-GB"/>
          </a:p>
        </p:txBody>
      </p:sp>
    </p:spTree>
    <p:extLst>
      <p:ext uri="{BB962C8B-B14F-4D97-AF65-F5344CB8AC3E}">
        <p14:creationId xmlns:p14="http://schemas.microsoft.com/office/powerpoint/2010/main" val="45370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According to Article 14, the Convention will be applicable – obviously -, when the crime under investigation is one of the offences listed in the Convention. </a:t>
            </a:r>
          </a:p>
          <a:p>
            <a:pPr eaLnBrk="1" hangingPunct="1">
              <a:spcBef>
                <a:spcPct val="0"/>
              </a:spcBef>
            </a:pPr>
            <a:endParaRPr lang="en-GB" dirty="0"/>
          </a:p>
          <a:p>
            <a:pPr eaLnBrk="1" hangingPunct="1">
              <a:spcBef>
                <a:spcPct val="0"/>
              </a:spcBef>
            </a:pPr>
            <a:r>
              <a:rPr lang="en-GB" dirty="0"/>
              <a:t>However, it also includes two extremely far reaching extensions: </a:t>
            </a:r>
          </a:p>
          <a:p>
            <a:pPr marL="171450" indent="-171450" eaLnBrk="1" hangingPunct="1">
              <a:spcBef>
                <a:spcPct val="0"/>
              </a:spcBef>
              <a:buFontTx/>
              <a:buChar char="-"/>
            </a:pPr>
            <a:r>
              <a:rPr lang="en-GB" dirty="0"/>
              <a:t>First, procedural rules can be used in the investigation of any crime if it was committed by the means of a computer system; </a:t>
            </a:r>
          </a:p>
          <a:p>
            <a:pPr marL="171450" indent="-171450" eaLnBrk="1" hangingPunct="1">
              <a:spcBef>
                <a:spcPct val="0"/>
              </a:spcBef>
              <a:buFontTx/>
              <a:buChar char="-"/>
            </a:pPr>
            <a:r>
              <a:rPr lang="en-GB" dirty="0"/>
              <a:t>Second, the rules can also be applicable to the gathering of evidence in any investigation if the evidence, in the case, is stored in any kind of digital record: this means that every crime potentially falls under the procedural rules of the cybercrime convention.</a:t>
            </a:r>
          </a:p>
          <a:p>
            <a:pPr eaLnBrk="1" hangingPunct="1">
              <a:spcBef>
                <a:spcPct val="0"/>
              </a:spcBef>
            </a:pPr>
            <a:endParaRPr lang="en-GB" dirty="0"/>
          </a:p>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32</a:t>
            </a:fld>
            <a:endParaRPr lang="en-GB"/>
          </a:p>
        </p:txBody>
      </p:sp>
    </p:spTree>
    <p:extLst>
      <p:ext uri="{BB962C8B-B14F-4D97-AF65-F5344CB8AC3E}">
        <p14:creationId xmlns:p14="http://schemas.microsoft.com/office/powerpoint/2010/main" val="301954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GB" dirty="0"/>
              <a:t>Conditions and safeguards are imposed by Article 15. Moreover, each</a:t>
            </a:r>
            <a:r>
              <a:rPr lang="en-GB" baseline="0" dirty="0"/>
              <a:t> subsequent article regulating procedural measures (</a:t>
            </a:r>
            <a:r>
              <a:rPr lang="en-GB" dirty="0"/>
              <a:t>Article</a:t>
            </a:r>
            <a:r>
              <a:rPr lang="en-GB" baseline="0" dirty="0"/>
              <a:t>s 16 to 21) contain a paragraph that recalls that powers and procedures referred to in that article must be subject to A</a:t>
            </a:r>
            <a:r>
              <a:rPr lang="en-GB" dirty="0"/>
              <a:t>rticle 15.  </a:t>
            </a:r>
          </a:p>
          <a:p>
            <a:pPr eaLnBrk="1" hangingPunct="1">
              <a:spcBef>
                <a:spcPct val="0"/>
              </a:spcBef>
            </a:pPr>
            <a:endParaRPr lang="en-GB" dirty="0"/>
          </a:p>
          <a:p>
            <a:pPr eaLnBrk="1" hangingPunct="1">
              <a:spcBef>
                <a:spcPct val="0"/>
              </a:spcBef>
            </a:pPr>
            <a:r>
              <a:rPr lang="en-GB" dirty="0"/>
              <a:t>1 - As</a:t>
            </a:r>
            <a:r>
              <a:rPr lang="en-GB" baseline="0" dirty="0"/>
              <a:t> previously explained, Ar</a:t>
            </a:r>
            <a:r>
              <a:rPr lang="en-GB" dirty="0"/>
              <a:t>ticle 15 is extremely important since it recalls</a:t>
            </a:r>
            <a:r>
              <a:rPr lang="en-GB" baseline="0" dirty="0"/>
              <a:t> that the fight against cybercrime cannot be detrimental to the protection of human rights and liberties. Therefore, the establishment, the implementation of procedural rules must be accompanied by appropriate safeguards, which must be provided for by the domestic law. </a:t>
            </a:r>
          </a:p>
          <a:p>
            <a:pPr eaLnBrk="1" hangingPunct="1">
              <a:spcBef>
                <a:spcPct val="0"/>
              </a:spcBef>
            </a:pPr>
            <a:endParaRPr lang="en-GB" i="0" baseline="0" dirty="0"/>
          </a:p>
          <a:p>
            <a:pPr eaLnBrk="1" hangingPunct="1">
              <a:spcBef>
                <a:spcPct val="0"/>
              </a:spcBef>
            </a:pPr>
            <a:r>
              <a:rPr lang="en-GB" i="1" baseline="0" dirty="0"/>
              <a:t>This first sentence contains two important principles. </a:t>
            </a:r>
          </a:p>
          <a:p>
            <a:pPr eaLnBrk="1" hangingPunct="1">
              <a:spcBef>
                <a:spcPct val="0"/>
              </a:spcBef>
            </a:pPr>
            <a:endParaRPr lang="en-GB" i="1" baseline="0" dirty="0"/>
          </a:p>
          <a:p>
            <a:pPr algn="just" eaLnBrk="1" hangingPunct="1">
              <a:spcBef>
                <a:spcPct val="0"/>
              </a:spcBef>
            </a:pPr>
            <a:r>
              <a:rPr lang="en-GB" i="0" baseline="0" dirty="0"/>
              <a:t>The first one is that the </a:t>
            </a:r>
            <a:r>
              <a:rPr lang="en-GB" b="1" i="0" baseline="0" dirty="0"/>
              <a:t>preservation of human rights </a:t>
            </a:r>
            <a:r>
              <a:rPr lang="en-GB" i="0" baseline="0" dirty="0"/>
              <a:t>is an iterative process which must be ensured taking into account all precise circumstances. For this reason the determination of appropriate safeguards should be done at each step of the life of a procedural rule: its establishment, its implementation, and afterward its application. Anticipation is moreover a particular important action that enables the preservation of Human Rights “by design” – where appropriate – which means basically that, if a safeguard has been designed to be included in a given procedure at the time this procedure has been defined, this safeguard will be totally compatible with the application of  that procedure, which will enable both to save efforts in applying the safeguard and to ensure the correct application of the safeguard for the benefit of fundamental rights protection.</a:t>
            </a:r>
          </a:p>
          <a:p>
            <a:pPr algn="just" eaLnBrk="1" hangingPunct="1">
              <a:spcBef>
                <a:spcPct val="0"/>
              </a:spcBef>
            </a:pPr>
            <a:r>
              <a:rPr lang="en-GB" i="0" baseline="0" dirty="0"/>
              <a:t>	</a:t>
            </a:r>
          </a:p>
          <a:p>
            <a:pPr algn="just" eaLnBrk="1" hangingPunct="1">
              <a:spcBef>
                <a:spcPct val="0"/>
              </a:spcBef>
            </a:pPr>
            <a:r>
              <a:rPr lang="en-GB" i="0" baseline="0" dirty="0"/>
              <a:t>The second one is the principle of </a:t>
            </a:r>
            <a:r>
              <a:rPr lang="en-GB" b="1" i="0" baseline="0" dirty="0"/>
              <a:t>legal basis</a:t>
            </a:r>
            <a:r>
              <a:rPr lang="en-GB" i="0" baseline="0" dirty="0"/>
              <a:t>. Safeguards must be provided for by domestic law, which enables both their effectiveness and public knowledge (thanks to which citizen will be able to know their rights and obligations). However, the notion “Domestic law” is here understood in its </a:t>
            </a:r>
            <a:r>
              <a:rPr lang="en-GB" b="1" i="0" baseline="0" dirty="0"/>
              <a:t>substantive sense</a:t>
            </a:r>
            <a:r>
              <a:rPr lang="en-GB" i="0" baseline="0" dirty="0"/>
              <a:t>, and refers to legislative acts but also to constitutional rules and other legal sources such as constant jurisprudence (source: explanatory report to the Convention on Cybercrime, which corresponds to the position of the Council of Europe’s European Court of Human Rights - ECtHR).</a:t>
            </a:r>
          </a:p>
          <a:p>
            <a:pPr eaLnBrk="1" hangingPunct="1">
              <a:spcBef>
                <a:spcPct val="0"/>
              </a:spcBef>
            </a:pPr>
            <a:endParaRPr lang="en-GB" baseline="0" dirty="0"/>
          </a:p>
          <a:p>
            <a:pPr eaLnBrk="1" hangingPunct="1">
              <a:spcBef>
                <a:spcPct val="0"/>
              </a:spcBef>
            </a:pPr>
            <a:r>
              <a:rPr lang="en-GB" baseline="0" dirty="0"/>
              <a:t>2 - The follow-up of the provision explains that the protection of human rights must be “adequate”, and include rights arising pursuant to obligations each country has undertaken. The two examples that are given are </a:t>
            </a:r>
            <a:r>
              <a:rPr lang="en-GB" sz="800" kern="1200" dirty="0">
                <a:solidFill>
                  <a:schemeClr val="tx1"/>
                </a:solidFill>
                <a:latin typeface="+mn-lt"/>
                <a:ea typeface="+mn-ea"/>
                <a:cs typeface="+mn-cs"/>
              </a:rPr>
              <a:t>the 1950 Council of Europe (CoE) Convention for the Protection of Human Rights and Fundamental Freedoms, often more simply called “European Convention of Human Rights” (ECHR) and the 1966 United Nations International Covenant on Civil and political Rights (ICCPR). Other examples might be the 1969 American Convention on Human Rights and the 1981 African Charter on Human Rights and Peoples’ Rights.</a:t>
            </a:r>
          </a:p>
          <a:p>
            <a:pPr eaLnBrk="1" hangingPunct="1">
              <a:spcBef>
                <a:spcPct val="0"/>
              </a:spcBef>
            </a:pPr>
            <a:endParaRPr lang="en-GB" sz="800" kern="1200" dirty="0">
              <a:solidFill>
                <a:schemeClr val="tx1"/>
              </a:solidFill>
              <a:latin typeface="+mn-lt"/>
              <a:ea typeface="+mn-ea"/>
              <a:cs typeface="+mn-cs"/>
            </a:endParaRPr>
          </a:p>
          <a:p>
            <a:pPr eaLnBrk="1" hangingPunct="1">
              <a:spcBef>
                <a:spcPct val="0"/>
              </a:spcBef>
            </a:pPr>
            <a:r>
              <a:rPr lang="en-GB" sz="800" i="1" kern="1200" dirty="0">
                <a:solidFill>
                  <a:schemeClr val="tx1"/>
                </a:solidFill>
                <a:latin typeface="+mn-lt"/>
                <a:ea typeface="+mn-ea"/>
                <a:cs typeface="+mn-cs"/>
              </a:rPr>
              <a:t>The notion of “adequacy” means</a:t>
            </a:r>
            <a:r>
              <a:rPr lang="en-GB" sz="800" i="1" kern="1200" baseline="0" dirty="0">
                <a:solidFill>
                  <a:schemeClr val="tx1"/>
                </a:solidFill>
                <a:latin typeface="+mn-lt"/>
                <a:ea typeface="+mn-ea"/>
                <a:cs typeface="+mn-cs"/>
              </a:rPr>
              <a:t> once again that safeguards in place must be adapted to specific circumstances, in order to effectively protect human rights taking these circumstances into account. </a:t>
            </a:r>
          </a:p>
          <a:p>
            <a:pPr eaLnBrk="1" hangingPunct="1">
              <a:spcBef>
                <a:spcPct val="0"/>
              </a:spcBef>
            </a:pPr>
            <a:endParaRPr lang="en-GB" sz="800" i="1" kern="1200" baseline="0" dirty="0">
              <a:solidFill>
                <a:schemeClr val="tx1"/>
              </a:solidFill>
              <a:latin typeface="+mn-lt"/>
              <a:ea typeface="+mn-ea"/>
              <a:cs typeface="+mn-cs"/>
            </a:endParaRPr>
          </a:p>
          <a:p>
            <a:pPr eaLnBrk="1" hangingPunct="1">
              <a:spcBef>
                <a:spcPct val="0"/>
              </a:spcBef>
            </a:pPr>
            <a:r>
              <a:rPr lang="en-GB" sz="800" i="1" kern="1200" baseline="0" dirty="0">
                <a:solidFill>
                  <a:schemeClr val="tx1"/>
                </a:solidFill>
                <a:latin typeface="+mn-lt"/>
                <a:ea typeface="+mn-ea"/>
                <a:cs typeface="+mn-cs"/>
              </a:rPr>
              <a:t>Several rights that are common to the ECHR and the ICCPR will be listed in the next slide.</a:t>
            </a:r>
          </a:p>
          <a:p>
            <a:pPr eaLnBrk="1" hangingPunct="1">
              <a:spcBef>
                <a:spcPct val="0"/>
              </a:spcBef>
            </a:pPr>
            <a:endParaRPr lang="en-GB" baseline="0" dirty="0"/>
          </a:p>
          <a:p>
            <a:pPr eaLnBrk="1" hangingPunct="1">
              <a:spcBef>
                <a:spcPct val="0"/>
              </a:spcBef>
            </a:pPr>
            <a:r>
              <a:rPr lang="en-GB" baseline="0" dirty="0"/>
              <a:t>3 - Finally, §1 of Article 15 explains that safeguards must ensure, at least, the principle of </a:t>
            </a:r>
            <a:r>
              <a:rPr lang="en-GB" b="1" baseline="0" dirty="0"/>
              <a:t>proportionality.</a:t>
            </a:r>
            <a:r>
              <a:rPr lang="en-GB" baseline="0" dirty="0"/>
              <a:t> The principle of proportionality is another important principle, whose meaning might vary depending on legal systems. </a:t>
            </a:r>
          </a:p>
          <a:p>
            <a:pPr eaLnBrk="1" hangingPunct="1">
              <a:spcBef>
                <a:spcPct val="0"/>
              </a:spcBef>
            </a:pPr>
            <a:endParaRPr lang="en-GB" baseline="0" dirty="0"/>
          </a:p>
          <a:p>
            <a:pPr eaLnBrk="1" hangingPunct="1">
              <a:spcBef>
                <a:spcPct val="0"/>
              </a:spcBef>
            </a:pPr>
            <a:r>
              <a:rPr lang="en-GB" dirty="0"/>
              <a:t>The principle of proportionality requires that there be a reasonable relationship between a particular objective to be achieved and the means used to achieve that objective.</a:t>
            </a:r>
            <a:r>
              <a:rPr lang="en-GB" baseline="0" dirty="0"/>
              <a:t> </a:t>
            </a:r>
          </a:p>
          <a:p>
            <a:pPr eaLnBrk="1" hangingPunct="1">
              <a:spcBef>
                <a:spcPct val="0"/>
              </a:spcBef>
            </a:pPr>
            <a:endParaRPr lang="en-GB" baseline="0" dirty="0"/>
          </a:p>
          <a:p>
            <a:pPr eaLnBrk="1" hangingPunct="1">
              <a:spcBef>
                <a:spcPct val="0"/>
              </a:spcBef>
            </a:pPr>
            <a:r>
              <a:rPr lang="en-GB" baseline="0" dirty="0"/>
              <a:t>In countries bounded by the ECHR the principle of proportionality ensures that no other less intrusive power or procedure could enable to reach adequately the objective of this power or procedure, taking into account both the nature and circumstances of the offence, and the nature and legitimacy of the impacted fundamental rights. </a:t>
            </a:r>
          </a:p>
          <a:p>
            <a:pPr eaLnBrk="1" hangingPunct="1">
              <a:spcBef>
                <a:spcPct val="0"/>
              </a:spcBef>
            </a:pPr>
            <a:endParaRPr lang="en-GB" baseline="0" dirty="0"/>
          </a:p>
          <a:p>
            <a:pPr eaLnBrk="1" hangingPunct="1">
              <a:spcBef>
                <a:spcPct val="0"/>
              </a:spcBef>
            </a:pPr>
            <a:r>
              <a:rPr lang="en-GB" baseline="0" dirty="0"/>
              <a:t>Within the framework of the ECHR, this principle is understood as either including, or being accompanied by another principle which is the principle of “necessity” of the power or procedure. It refers to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a:t>is there a pressing social need for some restriction of the fundamental</a:t>
            </a:r>
            <a:r>
              <a:rPr lang="en-GB" baseline="0" dirty="0"/>
              <a:t> rights</a:t>
            </a:r>
            <a:r>
              <a:rPr lang="en-GB" dirty="0"/>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a:t>if so, does the particular restriction</a:t>
            </a:r>
            <a:r>
              <a:rPr lang="en-GB" baseline="0" dirty="0"/>
              <a:t> </a:t>
            </a:r>
            <a:r>
              <a:rPr lang="en-GB" dirty="0"/>
              <a:t>corresponds to this need?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a:t>if so, is it a proportionate response to that need? </a:t>
            </a:r>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i="1" baseline="0" dirty="0"/>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i="1" baseline="0" dirty="0"/>
              <a:t>As an example, the explicit limitation already mentioned in Article 21 that the application of interception measures are to be conducted in respect to a range of serious offences, determined by domestic law, is an explicit example of the application of the proportionality principle (see the explanatory report to the Budapest Convention).</a:t>
            </a:r>
            <a:endParaRPr lang="en-US" i="1" baseline="0" dirty="0"/>
          </a:p>
          <a:p>
            <a:pPr eaLnBrk="1" hangingPunct="1">
              <a:spcBef>
                <a:spcPct val="0"/>
              </a:spcBef>
            </a:pPr>
            <a:endParaRPr lang="en-US" baseline="0" dirty="0"/>
          </a:p>
          <a:p>
            <a:pPr eaLnBrk="1" hangingPunct="1">
              <a:spcBef>
                <a:spcPct val="0"/>
              </a:spcBef>
            </a:pPr>
            <a:endParaRPr lang="en-GB" baseline="0"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34</a:t>
            </a:fld>
            <a:endParaRPr lang="en-US" dirty="0">
              <a:cs typeface="Arial" charset="0"/>
            </a:endParaRPr>
          </a:p>
        </p:txBody>
      </p:sp>
    </p:spTree>
    <p:extLst>
      <p:ext uri="{BB962C8B-B14F-4D97-AF65-F5344CB8AC3E}">
        <p14:creationId xmlns:p14="http://schemas.microsoft.com/office/powerpoint/2010/main" val="145382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Article 16 introduces “expedited preservation” as an immediate provisional measure to keep evidence and give time to obtain judicial orders for the seisure or disclosure of the data. This may be traffic data or content data. </a:t>
            </a:r>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37</a:t>
            </a:fld>
            <a:endParaRPr lang="en-US" dirty="0"/>
          </a:p>
        </p:txBody>
      </p:sp>
    </p:spTree>
    <p:extLst>
      <p:ext uri="{BB962C8B-B14F-4D97-AF65-F5344CB8AC3E}">
        <p14:creationId xmlns:p14="http://schemas.microsoft.com/office/powerpoint/2010/main" val="407474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Article</a:t>
            </a:r>
            <a:r>
              <a:rPr lang="en-GB" sz="1200" kern="1200" baseline="0" dirty="0">
                <a:solidFill>
                  <a:schemeClr val="tx1"/>
                </a:solidFill>
                <a:effectLst/>
                <a:latin typeface="+mn-lt"/>
                <a:ea typeface="+mn-ea"/>
                <a:cs typeface="+mn-cs"/>
              </a:rPr>
              <a:t> 17 is more specific to traffic data. It organises the possibility for </a:t>
            </a:r>
            <a:r>
              <a:rPr lang="en-GB" sz="1200" kern="1200" dirty="0">
                <a:solidFill>
                  <a:schemeClr val="tx1"/>
                </a:solidFill>
                <a:effectLst/>
                <a:latin typeface="+mn-lt"/>
                <a:ea typeface="+mn-ea"/>
                <a:cs typeface="+mn-cs"/>
              </a:rPr>
              <a:t>law enforcement to order any provider along the path of a communication to preserve the data wanted, since communication on the Internet may not only involve one but several service providers.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More precisely, Article</a:t>
            </a:r>
            <a:r>
              <a:rPr lang="en-GB" sz="1200" kern="1200" baseline="0" dirty="0">
                <a:solidFill>
                  <a:schemeClr val="tx1"/>
                </a:solidFill>
                <a:effectLst/>
                <a:latin typeface="+mn-lt"/>
                <a:ea typeface="+mn-ea"/>
                <a:cs typeface="+mn-cs"/>
              </a:rPr>
              <a:t> 17 </a:t>
            </a:r>
            <a:r>
              <a:rPr lang="en-GB" sz="1200" dirty="0"/>
              <a:t>enables the disclosure to the requesting</a:t>
            </a:r>
            <a:r>
              <a:rPr lang="en-GB" sz="1200" baseline="0" dirty="0"/>
              <a:t> authorised Party of a </a:t>
            </a:r>
            <a:r>
              <a:rPr lang="en-GB" sz="1200" kern="1200" dirty="0">
                <a:solidFill>
                  <a:schemeClr val="tx1"/>
                </a:solidFill>
                <a:effectLst/>
                <a:latin typeface="+mn-lt"/>
                <a:ea typeface="+mn-ea"/>
                <a:cs typeface="+mn-cs"/>
              </a:rPr>
              <a:t>sufficient amount of traffic data to determine the path of the communication (§ b), and e</a:t>
            </a:r>
            <a:r>
              <a:rPr lang="en-GB" sz="1200" kern="1200" baseline="0" dirty="0">
                <a:solidFill>
                  <a:schemeClr val="tx1"/>
                </a:solidFill>
                <a:effectLst/>
                <a:latin typeface="+mn-lt"/>
                <a:ea typeface="+mn-ea"/>
                <a:cs typeface="+mn-cs"/>
              </a:rPr>
              <a:t>nsures that data are available </a:t>
            </a:r>
            <a:r>
              <a:rPr lang="en-GB" sz="1200" dirty="0"/>
              <a:t>regardless of whether one or more service providers were involved in the transmission of the concerned communication (§ a).</a:t>
            </a:r>
            <a:endParaRPr lang="en-GB"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39</a:t>
            </a:fld>
            <a:endParaRPr lang="en-US" dirty="0"/>
          </a:p>
        </p:txBody>
      </p:sp>
    </p:spTree>
    <p:extLst>
      <p:ext uri="{BB962C8B-B14F-4D97-AF65-F5344CB8AC3E}">
        <p14:creationId xmlns:p14="http://schemas.microsoft.com/office/powerpoint/2010/main" val="338796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fontScale="32500" lnSpcReduction="20000"/>
          </a:bodyPr>
          <a:lstStyle/>
          <a:p>
            <a:r>
              <a:rPr lang="en-GB" dirty="0"/>
              <a:t>The first point of Article 18 enables to empower LEA to obtain specified computer data</a:t>
            </a:r>
            <a:r>
              <a:rPr lang="en-GB" baseline="0" dirty="0"/>
              <a:t> and subscriber information.</a:t>
            </a:r>
          </a:p>
          <a:p>
            <a:endParaRPr lang="en-GB" baseline="0" dirty="0"/>
          </a:p>
          <a:p>
            <a:r>
              <a:rPr lang="en-GB" sz="1200" kern="1200" dirty="0">
                <a:solidFill>
                  <a:schemeClr val="tx1"/>
                </a:solidFill>
                <a:effectLst/>
                <a:latin typeface="+mn-lt"/>
                <a:ea typeface="+mn-ea"/>
                <a:cs typeface="+mn-cs"/>
              </a:rPr>
              <a:t>In March 2017 T-CY adopted Guidance Note No. </a:t>
            </a:r>
            <a:r>
              <a:rPr lang="en-GB" sz="1200" b="0" kern="1200" dirty="0">
                <a:solidFill>
                  <a:schemeClr val="tx1"/>
                </a:solidFill>
                <a:effectLst/>
                <a:latin typeface="+mn-lt"/>
                <a:ea typeface="+mn-ea"/>
                <a:cs typeface="+mn-cs"/>
              </a:rPr>
              <a:t>10 </a:t>
            </a:r>
            <a:r>
              <a:rPr lang="en-GB" sz="1200" b="0" i="0" u="none" strike="noStrike" kern="1200" baseline="0" dirty="0">
                <a:solidFill>
                  <a:schemeClr val="tx1"/>
                </a:solidFill>
                <a:latin typeface="+mn-lt"/>
                <a:ea typeface="+mn-ea"/>
                <a:cs typeface="+mn-cs"/>
              </a:rPr>
              <a:t>Production orders for subscriber information </a:t>
            </a:r>
            <a:r>
              <a:rPr lang="en-US" sz="1200" b="0" i="0" u="none" strike="noStrike" kern="1200" baseline="0" dirty="0">
                <a:solidFill>
                  <a:schemeClr val="tx1"/>
                </a:solidFill>
                <a:latin typeface="+mn-lt"/>
                <a:ea typeface="+mn-ea"/>
                <a:cs typeface="+mn-cs"/>
              </a:rPr>
              <a:t>(Article 18 Budapest Convention): https://rm.coe.int/CoERMPublicCommonSearchServices/DisplayDCTMContent?documentId=09000016806f943e</a:t>
            </a:r>
            <a:endParaRPr lang="en-GB" b="0" baseline="0" dirty="0"/>
          </a:p>
          <a:p>
            <a:endParaRPr lang="en-GB" baseline="0" dirty="0"/>
          </a:p>
          <a:p>
            <a:r>
              <a:rPr lang="en-GB" sz="1200" b="1" i="0" u="none" strike="noStrike" kern="1200" baseline="0" dirty="0">
                <a:solidFill>
                  <a:schemeClr val="tx1"/>
                </a:solidFill>
                <a:latin typeface="+mn-lt"/>
                <a:ea typeface="+mn-ea"/>
                <a:cs typeface="+mn-cs"/>
              </a:rPr>
              <a:t>The scope of Article 18.1.a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The scope is broad: a “person” (which may include a “service provider”) that is present in the Party’s territory. </a:t>
            </a:r>
          </a:p>
          <a:p>
            <a:r>
              <a:rPr lang="en-GB" sz="1200" b="0" i="0" u="none" strike="noStrike" kern="1200" baseline="0" dirty="0">
                <a:solidFill>
                  <a:schemeClr val="tx1"/>
                </a:solidFill>
                <a:latin typeface="+mn-lt"/>
                <a:ea typeface="+mn-ea"/>
                <a:cs typeface="+mn-cs"/>
              </a:rPr>
              <a:t> With respect to computer data, the scope is broad but not indiscriminate: any “specified” computer data (hence Article 18.1.a is not restricted to “subscriber information” and covers all types of computer data). </a:t>
            </a:r>
          </a:p>
          <a:p>
            <a:r>
              <a:rPr lang="en-GB" sz="1200" b="0" i="0" u="none" strike="noStrike" kern="1200" baseline="0" dirty="0">
                <a:solidFill>
                  <a:schemeClr val="tx1"/>
                </a:solidFill>
                <a:latin typeface="+mn-lt"/>
                <a:ea typeface="+mn-ea"/>
                <a:cs typeface="+mn-cs"/>
              </a:rPr>
              <a:t> The specified computer data is in that person’s possession or, if the person has no physical possession, that person freely controls the computer data to be submitted under Article 18.1.a from within the Party’s territory. </a:t>
            </a:r>
          </a:p>
          <a:p>
            <a:r>
              <a:rPr lang="en-GB" sz="1200" b="0" i="0" u="none" strike="noStrike" kern="1200" baseline="0" dirty="0">
                <a:solidFill>
                  <a:schemeClr val="tx1"/>
                </a:solidFill>
                <a:latin typeface="+mn-lt"/>
                <a:ea typeface="+mn-ea"/>
                <a:cs typeface="+mn-cs"/>
              </a:rPr>
              <a:t> The specified computer data is stored in a computer system or a computer-data storage medium. </a:t>
            </a:r>
          </a:p>
          <a:p>
            <a:r>
              <a:rPr lang="en-GB" sz="1200" b="0" i="0" u="none" strike="noStrike" kern="1200" baseline="0" dirty="0">
                <a:solidFill>
                  <a:schemeClr val="tx1"/>
                </a:solidFill>
                <a:latin typeface="+mn-lt"/>
                <a:ea typeface="+mn-ea"/>
                <a:cs typeface="+mn-cs"/>
              </a:rPr>
              <a:t> The production order is issued and enforceable by the competent authorities in the Party in which the order is sought and granted.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The scope of Article 18.1.b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scope of Article 18.1.b is narrower than that of Article 18.1.a: </a:t>
            </a:r>
          </a:p>
          <a:p>
            <a:r>
              <a:rPr lang="en-GB" sz="1200" b="0" i="0" u="none" strike="noStrike" kern="1200" baseline="0" dirty="0">
                <a:solidFill>
                  <a:schemeClr val="tx1"/>
                </a:solidFill>
                <a:latin typeface="+mn-lt"/>
                <a:ea typeface="+mn-ea"/>
                <a:cs typeface="+mn-cs"/>
              </a:rPr>
              <a:t> Subsection b is restricted to a “service provider”.</a:t>
            </a:r>
          </a:p>
          <a:p>
            <a:r>
              <a:rPr lang="en-GB" sz="1200" b="0" i="0" u="none" strike="noStrike" kern="1200" baseline="0" dirty="0">
                <a:solidFill>
                  <a:schemeClr val="tx1"/>
                </a:solidFill>
                <a:latin typeface="+mn-lt"/>
                <a:ea typeface="+mn-ea"/>
                <a:cs typeface="+mn-cs"/>
              </a:rPr>
              <a:t> The service provider to which the order is issued is not necessarily present, but offers its services in the territory of the Party. </a:t>
            </a:r>
          </a:p>
          <a:p>
            <a:r>
              <a:rPr lang="en-GB" sz="1200" b="0" i="0" u="none" strike="noStrike" kern="1200" baseline="0" dirty="0">
                <a:solidFill>
                  <a:schemeClr val="tx1"/>
                </a:solidFill>
                <a:latin typeface="+mn-lt"/>
                <a:ea typeface="+mn-ea"/>
                <a:cs typeface="+mn-cs"/>
              </a:rPr>
              <a:t> It is restricted to “subscriber information.” </a:t>
            </a:r>
          </a:p>
          <a:p>
            <a:r>
              <a:rPr lang="en-GB" sz="1200" b="0" i="0" u="none" strike="noStrike" kern="1200" baseline="0" dirty="0">
                <a:solidFill>
                  <a:schemeClr val="tx1"/>
                </a:solidFill>
                <a:latin typeface="+mn-lt"/>
                <a:ea typeface="+mn-ea"/>
                <a:cs typeface="+mn-cs"/>
              </a:rPr>
              <a:t> The subscriber information relates to such services and is in that service provider’s possession or control.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contrast to Article 18.1.a which is restricted in scope of application to “persons present in the territory of the Party”, 18.1.b is silent on the issue of the location of the service provider. Parties could apply the provision in circumstances in which the service provider offering its services in the territory of the Party is neither legally nor physically present in the territory.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storage of subscriber information in another jurisdiction does not prevent the application of Article 18 Budapest Convention as long as such data is in the possession or control of the service provider. Regarding Article 18.1.b, a situation may include a service provider that has its headquarters in one jurisdiction, but stores the data in another jurisdiction. Data may also be mirrored in several jurisdictions or move between jurisdictions according to service provider discretion and without the knowledge or control of the subscriber. Legal regimes increasingly recognise, both in the criminal justice sphere and in the privacy and data protection sphere, that the location of the data is not the determining factor for establishing jurisdiction.  </a:t>
            </a:r>
          </a:p>
          <a:p>
            <a:endParaRPr lang="en-GB" sz="1200" b="0" i="0" u="none" strike="noStrike" kern="1200" baseline="0" dirty="0">
              <a:solidFill>
                <a:schemeClr val="tx1"/>
              </a:solidFill>
              <a:latin typeface="+mn-lt"/>
              <a:ea typeface="+mn-ea"/>
              <a:cs typeface="+mn-cs"/>
            </a:endParaRPr>
          </a:p>
          <a:p>
            <a:r>
              <a:rPr lang="en-GB" dirty="0"/>
              <a:t>The first paragraph of Article 18 enables LEA to obtain specified computer data</a:t>
            </a:r>
            <a:r>
              <a:rPr lang="en-GB" baseline="0" dirty="0"/>
              <a:t> and subscriber information.</a:t>
            </a:r>
          </a:p>
          <a:p>
            <a:endParaRPr lang="en-GB" baseline="0" dirty="0"/>
          </a:p>
          <a:p>
            <a:r>
              <a:rPr lang="en-GB" sz="1200" kern="1200" dirty="0">
                <a:solidFill>
                  <a:schemeClr val="tx1"/>
                </a:solidFill>
                <a:effectLst/>
                <a:latin typeface="+mn-lt"/>
                <a:ea typeface="+mn-ea"/>
                <a:cs typeface="+mn-cs"/>
              </a:rPr>
              <a:t>In March 2017 T-CY adopted Guidance Note No. </a:t>
            </a:r>
            <a:r>
              <a:rPr lang="en-GB" sz="1200" b="0" kern="1200" dirty="0">
                <a:solidFill>
                  <a:schemeClr val="tx1"/>
                </a:solidFill>
                <a:effectLst/>
                <a:latin typeface="+mn-lt"/>
                <a:ea typeface="+mn-ea"/>
                <a:cs typeface="+mn-cs"/>
              </a:rPr>
              <a:t>10 on </a:t>
            </a:r>
            <a:r>
              <a:rPr lang="en-GB" sz="1200" b="0" i="0" u="none" strike="noStrike" kern="1200" baseline="0" dirty="0">
                <a:solidFill>
                  <a:schemeClr val="tx1"/>
                </a:solidFill>
                <a:latin typeface="+mn-lt"/>
                <a:ea typeface="+mn-ea"/>
                <a:cs typeface="+mn-cs"/>
              </a:rPr>
              <a:t>Production orders for subscriber information </a:t>
            </a:r>
            <a:r>
              <a:rPr lang="en-US" sz="1200" b="0" i="0" u="none" strike="noStrike" kern="1200" baseline="0" dirty="0">
                <a:solidFill>
                  <a:schemeClr val="tx1"/>
                </a:solidFill>
                <a:latin typeface="+mn-lt"/>
                <a:ea typeface="+mn-ea"/>
                <a:cs typeface="+mn-cs"/>
              </a:rPr>
              <a:t>(Article 18 Budapest Convention): https://rm.coe.int/CoERMPublicCommonSearchServices/DisplayDCTMContent?documentId=09000016806f943e</a:t>
            </a:r>
            <a:endParaRPr lang="en-GB" b="0" baseline="0" dirty="0"/>
          </a:p>
          <a:p>
            <a:endParaRPr lang="en-GB" baseline="0" dirty="0"/>
          </a:p>
          <a:p>
            <a:r>
              <a:rPr lang="en-GB" sz="1200" b="1" i="0" u="none" strike="noStrike" kern="1200" baseline="0" dirty="0">
                <a:solidFill>
                  <a:schemeClr val="tx1"/>
                </a:solidFill>
                <a:latin typeface="+mn-lt"/>
                <a:ea typeface="+mn-ea"/>
                <a:cs typeface="+mn-cs"/>
              </a:rPr>
              <a:t>The scope of Article 18.1.a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The scope is broad: a “person” (which may include a “service provider”) that is present in the Party’s territory. </a:t>
            </a:r>
          </a:p>
          <a:p>
            <a:r>
              <a:rPr lang="en-GB" sz="1200" b="0" i="0" u="none" strike="noStrike" kern="1200" baseline="0" dirty="0">
                <a:solidFill>
                  <a:schemeClr val="tx1"/>
                </a:solidFill>
                <a:latin typeface="+mn-lt"/>
                <a:ea typeface="+mn-ea"/>
                <a:cs typeface="+mn-cs"/>
              </a:rPr>
              <a:t> With respect to computer data, the scope is broad but not indiscriminate: any “specified” computer data (hence Article 18.1.a is not restricted to “subscriber information” and covers all types of computer data). </a:t>
            </a:r>
          </a:p>
          <a:p>
            <a:r>
              <a:rPr lang="en-GB" sz="1200" b="0" i="0" u="none" strike="noStrike" kern="1200" baseline="0" dirty="0">
                <a:solidFill>
                  <a:schemeClr val="tx1"/>
                </a:solidFill>
                <a:latin typeface="+mn-lt"/>
                <a:ea typeface="+mn-ea"/>
                <a:cs typeface="+mn-cs"/>
              </a:rPr>
              <a:t> The specified computer data is in that person’s possession or, if the person has no physical possession, that person freely controls the computer data to be submitted under Article 18.1.a from within the Party’s territory. </a:t>
            </a:r>
          </a:p>
          <a:p>
            <a:r>
              <a:rPr lang="en-GB" sz="1200" b="0" i="0" u="none" strike="noStrike" kern="1200" baseline="0" dirty="0">
                <a:solidFill>
                  <a:schemeClr val="tx1"/>
                </a:solidFill>
                <a:latin typeface="+mn-lt"/>
                <a:ea typeface="+mn-ea"/>
                <a:cs typeface="+mn-cs"/>
              </a:rPr>
              <a:t> The specified computer data is stored in a computer system or a computer-data storage medium. </a:t>
            </a:r>
          </a:p>
          <a:p>
            <a:r>
              <a:rPr lang="en-GB" sz="1200" b="0" i="0" u="none" strike="noStrike" kern="1200" baseline="0" dirty="0">
                <a:solidFill>
                  <a:schemeClr val="tx1"/>
                </a:solidFill>
                <a:latin typeface="+mn-lt"/>
                <a:ea typeface="+mn-ea"/>
                <a:cs typeface="+mn-cs"/>
              </a:rPr>
              <a:t> The production order is issued and enforceable by the competent authorities in the Party in which the order is sought and granted.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The scope of Article 18.1.b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scope of Article 18.1.b is narrower than that of Article 18.1.a: </a:t>
            </a:r>
          </a:p>
          <a:p>
            <a:r>
              <a:rPr lang="en-GB" sz="1200" b="0" i="0" u="none" strike="noStrike" kern="1200" baseline="0" dirty="0">
                <a:solidFill>
                  <a:schemeClr val="tx1"/>
                </a:solidFill>
                <a:latin typeface="+mn-lt"/>
                <a:ea typeface="+mn-ea"/>
                <a:cs typeface="+mn-cs"/>
              </a:rPr>
              <a:t> Subsection b is restricted to a “service provider”.</a:t>
            </a:r>
          </a:p>
          <a:p>
            <a:r>
              <a:rPr lang="en-GB" sz="1200" b="0" i="0" u="none" strike="noStrike" kern="1200" baseline="0" dirty="0">
                <a:solidFill>
                  <a:schemeClr val="tx1"/>
                </a:solidFill>
                <a:latin typeface="+mn-lt"/>
                <a:ea typeface="+mn-ea"/>
                <a:cs typeface="+mn-cs"/>
              </a:rPr>
              <a:t> The service provider to which the order is issued is not necessarily present, but offers its services in the territory of the Party. </a:t>
            </a:r>
          </a:p>
          <a:p>
            <a:r>
              <a:rPr lang="en-GB" sz="1200" b="0" i="0" u="none" strike="noStrike" kern="1200" baseline="0" dirty="0">
                <a:solidFill>
                  <a:schemeClr val="tx1"/>
                </a:solidFill>
                <a:latin typeface="+mn-lt"/>
                <a:ea typeface="+mn-ea"/>
                <a:cs typeface="+mn-cs"/>
              </a:rPr>
              <a:t> It is restricted to “subscriber information.” </a:t>
            </a:r>
          </a:p>
          <a:p>
            <a:r>
              <a:rPr lang="en-GB" sz="1200" b="0" i="0" u="none" strike="noStrike" kern="1200" baseline="0" dirty="0">
                <a:solidFill>
                  <a:schemeClr val="tx1"/>
                </a:solidFill>
                <a:latin typeface="+mn-lt"/>
                <a:ea typeface="+mn-ea"/>
                <a:cs typeface="+mn-cs"/>
              </a:rPr>
              <a:t> The subscriber information relates to such services and is in that service provider’s possession or control.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contrast to Article 18.1.a which is restricted in scope of application to “persons present in the territory of the Party”, 18.1.b is silent on the issue of the location of the service provider. Parties could apply the provision in circumstances in which the service provider offering its services in the territory of the Party is neither legally nor physically present in the territory.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storage of subscriber information in another jurisdiction does not prevent the application of Article 18 Budapest Convention as long as such data is in the possession or control of the service provider. Regarding Article 18.1.b, a situation may include a service provider that has its headquarters in one jurisdiction, but stores the data in another jurisdiction. Data may also be mirrored in several jurisdictions or move between jurisdictions according to service provider discretion and without the knowledge or control of the subscriber. Legal regimes increasingly recognise, both in the criminal justice sphere and in the privacy and data protection sphere, that the location of the data is not the determining factor for establishing jurisdiction.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Consider the applicability of Article 18 through </a:t>
            </a:r>
            <a:r>
              <a:rPr lang="en-GB" sz="1200" i="1" kern="1200" dirty="0">
                <a:solidFill>
                  <a:schemeClr val="tx1"/>
                </a:solidFill>
                <a:effectLst/>
                <a:latin typeface="+mn-lt"/>
                <a:ea typeface="+mn-ea"/>
                <a:cs typeface="+mn-cs"/>
              </a:rPr>
              <a:t>Yahoo! case</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a:t>
            </a:r>
            <a:r>
              <a:rPr lang="en-GB" sz="1200" i="1" kern="1200" dirty="0">
                <a:solidFill>
                  <a:schemeClr val="tx1"/>
                </a:solidFill>
                <a:effectLst/>
                <a:latin typeface="+mn-lt"/>
                <a:ea typeface="+mn-ea"/>
                <a:cs typeface="+mn-cs"/>
              </a:rPr>
              <a:t>Yahoo! case </a:t>
            </a:r>
            <a:r>
              <a:rPr lang="en-GB" sz="1200" kern="1200" dirty="0">
                <a:solidFill>
                  <a:schemeClr val="tx1"/>
                </a:solidFill>
                <a:effectLst/>
                <a:latin typeface="+mn-lt"/>
                <a:ea typeface="+mn-ea"/>
                <a:cs typeface="+mn-cs"/>
              </a:rPr>
              <a:t>the Belgian Supreme Court considered if a Belgian public prosecutor was authorised to request a Yahoo! to produce subscriber information (namely IP addresses associated with e-mail accounts registered to Yahoo!’) although Yahoo! had no physical or legal presence in Belgium.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Belgian Court held that the duty of cooperation extends to any ISP that is offering services in Belgium. </a:t>
            </a: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41</a:t>
            </a:fld>
            <a:endParaRPr lang="en-US" dirty="0"/>
          </a:p>
        </p:txBody>
      </p:sp>
    </p:spTree>
    <p:extLst>
      <p:ext uri="{BB962C8B-B14F-4D97-AF65-F5344CB8AC3E}">
        <p14:creationId xmlns:p14="http://schemas.microsoft.com/office/powerpoint/2010/main" val="159774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Last, but not least Article 21 describes interception of content data. Besides of traffic data, sometimes, law enforcement authorities might need to know the real content of communications between suspects of a crime. Some countries already have provisions on telephone interceptions, but not all of them allow the authorities to, specifically, intercept communications, other than by telephone.</a:t>
            </a:r>
            <a:endParaRPr lang="en-GB" dirty="0"/>
          </a:p>
          <a:p>
            <a:pPr eaLnBrk="1" hangingPunct="1">
              <a:spcBef>
                <a:spcPct val="0"/>
              </a:spcBef>
            </a:pPr>
            <a:endParaRPr lang="en-US" dirty="0"/>
          </a:p>
          <a:p>
            <a:pPr eaLnBrk="1" hangingPunct="1">
              <a:spcBef>
                <a:spcPct val="0"/>
              </a:spcBef>
            </a:pPr>
            <a:r>
              <a:rPr lang="en-US" dirty="0"/>
              <a:t>That is the reason why, on Article 21, specifically, Budapest Convention includes provisions that enable investigators to intercept and record data communications.</a:t>
            </a:r>
          </a:p>
          <a:p>
            <a:pPr eaLnBrk="1" hangingPunct="1">
              <a:spcBef>
                <a:spcPct val="0"/>
              </a:spcBef>
            </a:pPr>
            <a:endParaRPr lang="en-GB" dirty="0"/>
          </a:p>
          <a:p>
            <a:pPr eaLnBrk="1" hangingPunct="1">
              <a:spcBef>
                <a:spcPct val="0"/>
              </a:spcBef>
            </a:pPr>
            <a:r>
              <a:rPr lang="en-US" dirty="0"/>
              <a:t>Besides being a very powerful investigative tool, the interception of communications is also a very intrusive measure and is only allowed, by the terms of the Convention, in relation to a range of serious offences to be determined by national laws.</a:t>
            </a:r>
          </a:p>
          <a:p>
            <a:pPr eaLnBrk="1" hangingPunct="1">
              <a:spcBef>
                <a:spcPct val="0"/>
              </a:spcBef>
            </a:pPr>
            <a:endParaRPr lang="en-US" dirty="0"/>
          </a:p>
          <a:p>
            <a:r>
              <a:rPr lang="en-US" dirty="0"/>
              <a:t>For</a:t>
            </a:r>
            <a:r>
              <a:rPr lang="en-US" baseline="0" dirty="0"/>
              <a:t> additional safeguards regarding covert surveillance (including interception of content data) that need to be put in place in the national legislation by the Parties to the European Convention of Human Rights see a compilation of the relevant case-law of the European Court of Human Rights developed on the basis of Article 8 (</a:t>
            </a:r>
            <a:r>
              <a:rPr lang="en-GB" sz="1200" kern="1200" dirty="0">
                <a:solidFill>
                  <a:schemeClr val="tx1"/>
                </a:solidFill>
                <a:effectLst/>
                <a:latin typeface="+mn-lt"/>
                <a:ea typeface="+mn-ea"/>
                <a:cs typeface="+mn-cs"/>
              </a:rPr>
              <a:t>right to respect for private and family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life, home and correspondence</a:t>
            </a:r>
            <a:r>
              <a:rPr lang="en-US" baseline="0" dirty="0"/>
              <a:t>): </a:t>
            </a:r>
            <a:r>
              <a:rPr lang="en-US" dirty="0"/>
              <a:t>http://www.echr.coe.int/Documents/FS_Mass_surveillance_ENG.pdf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dirty="0"/>
              <a:t>To be noted that §3 of</a:t>
            </a:r>
            <a:r>
              <a:rPr lang="en-US" baseline="0" dirty="0"/>
              <a:t> Article 21 imposes to </a:t>
            </a:r>
            <a:r>
              <a:rPr lang="en-GB" sz="1200" kern="1200" dirty="0">
                <a:solidFill>
                  <a:schemeClr val="tx1"/>
                </a:solidFill>
                <a:effectLst/>
                <a:latin typeface="+mn-lt"/>
                <a:ea typeface="+mn-ea"/>
                <a:cs typeface="+mn-cs"/>
              </a:rPr>
              <a:t>Parties to adopt such legislative and other measures as may be necessary to oblige service providers to keep confidential the fact of the execution of any power provided for in this article and any information relating to it.</a:t>
            </a:r>
          </a:p>
          <a:p>
            <a:pPr eaLnBrk="1" hangingPunct="1">
              <a:spcBef>
                <a:spcPct val="0"/>
              </a:spcBef>
            </a:pPr>
            <a:endParaRPr lang="en-GB" dirty="0"/>
          </a:p>
          <a:p>
            <a:pPr eaLnBrk="1" hangingPunct="1">
              <a:spcBef>
                <a:spcPct val="0"/>
              </a:spcBef>
            </a:pPr>
            <a:endParaRPr lang="en-US" dirty="0"/>
          </a:p>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49</a:t>
            </a:fld>
            <a:endParaRPr lang="en-GB"/>
          </a:p>
        </p:txBody>
      </p:sp>
    </p:spTree>
    <p:extLst>
      <p:ext uri="{BB962C8B-B14F-4D97-AF65-F5344CB8AC3E}">
        <p14:creationId xmlns:p14="http://schemas.microsoft.com/office/powerpoint/2010/main" val="287838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Last, but not least Article 21 describes interception of content data. Besides of traffic data, sometimes, law enforcement authorities might need to know the real content of communications between suspects of a crime. Some countries already have provisions on telephone interceptions, but not all of them allow the authorities to, specifically, intercept communications, other than by telephone.</a:t>
            </a:r>
            <a:endParaRPr lang="en-GB" dirty="0"/>
          </a:p>
          <a:p>
            <a:pPr eaLnBrk="1" hangingPunct="1">
              <a:spcBef>
                <a:spcPct val="0"/>
              </a:spcBef>
            </a:pPr>
            <a:endParaRPr lang="en-US" dirty="0"/>
          </a:p>
          <a:p>
            <a:pPr eaLnBrk="1" hangingPunct="1">
              <a:spcBef>
                <a:spcPct val="0"/>
              </a:spcBef>
            </a:pPr>
            <a:r>
              <a:rPr lang="en-US" dirty="0"/>
              <a:t>That is the reason why, on Article 21, specifically, Budapest Convention includes provisions that enable investigators to intercept and record data communications.</a:t>
            </a:r>
          </a:p>
          <a:p>
            <a:pPr eaLnBrk="1" hangingPunct="1">
              <a:spcBef>
                <a:spcPct val="0"/>
              </a:spcBef>
            </a:pPr>
            <a:endParaRPr lang="en-GB" dirty="0"/>
          </a:p>
          <a:p>
            <a:pPr eaLnBrk="1" hangingPunct="1">
              <a:spcBef>
                <a:spcPct val="0"/>
              </a:spcBef>
            </a:pPr>
            <a:r>
              <a:rPr lang="en-US" dirty="0"/>
              <a:t>Besides being a very powerful investigative tool, the interception of communications is also a very intrusive measure and is only allowed, by the terms of the Convention, in relation to a range of serious offences to be determined by national laws.</a:t>
            </a:r>
          </a:p>
          <a:p>
            <a:pPr eaLnBrk="1" hangingPunct="1">
              <a:spcBef>
                <a:spcPct val="0"/>
              </a:spcBef>
            </a:pPr>
            <a:endParaRPr lang="en-US" dirty="0"/>
          </a:p>
          <a:p>
            <a:r>
              <a:rPr lang="en-US" dirty="0"/>
              <a:t>For</a:t>
            </a:r>
            <a:r>
              <a:rPr lang="en-US" baseline="0" dirty="0"/>
              <a:t> additional safeguards regarding covert surveillance (including interception of content data) that need to be put in place in the national legislation by the Parties to the European Convention of Human Rights see a compilation of the relevant case-law of the European Court of Human Rights developed on the basis of Article 8 (</a:t>
            </a:r>
            <a:r>
              <a:rPr lang="en-GB" sz="1200" kern="1200" dirty="0">
                <a:solidFill>
                  <a:schemeClr val="tx1"/>
                </a:solidFill>
                <a:effectLst/>
                <a:latin typeface="+mn-lt"/>
                <a:ea typeface="+mn-ea"/>
                <a:cs typeface="+mn-cs"/>
              </a:rPr>
              <a:t>right to respect for private and family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life, home and correspondence</a:t>
            </a:r>
            <a:r>
              <a:rPr lang="en-US" baseline="0" dirty="0"/>
              <a:t>): </a:t>
            </a:r>
            <a:r>
              <a:rPr lang="en-US" dirty="0"/>
              <a:t>http://www.echr.coe.int/Documents/FS_Mass_surveillance_ENG.pdf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dirty="0"/>
              <a:t>To be noted that §3 of</a:t>
            </a:r>
            <a:r>
              <a:rPr lang="en-US" baseline="0" dirty="0"/>
              <a:t> Article 21 imposes to </a:t>
            </a:r>
            <a:r>
              <a:rPr lang="en-GB" sz="1200" kern="1200" dirty="0">
                <a:solidFill>
                  <a:schemeClr val="tx1"/>
                </a:solidFill>
                <a:effectLst/>
                <a:latin typeface="+mn-lt"/>
                <a:ea typeface="+mn-ea"/>
                <a:cs typeface="+mn-cs"/>
              </a:rPr>
              <a:t>Parties to adopt such legislative and other measures as may be necessary to oblige service providers to keep confidential the fact of the execution of any power provided for in this article and any information relating to it.</a:t>
            </a:r>
          </a:p>
          <a:p>
            <a:pPr eaLnBrk="1" hangingPunct="1">
              <a:spcBef>
                <a:spcPct val="0"/>
              </a:spcBef>
            </a:pPr>
            <a:endParaRPr lang="en-GB" dirty="0"/>
          </a:p>
          <a:p>
            <a:pPr eaLnBrk="1" hangingPunct="1">
              <a:spcBef>
                <a:spcPct val="0"/>
              </a:spcBef>
            </a:pPr>
            <a:endParaRPr lang="en-US" dirty="0"/>
          </a:p>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50</a:t>
            </a:fld>
            <a:endParaRPr lang="en-GB"/>
          </a:p>
        </p:txBody>
      </p:sp>
    </p:spTree>
    <p:extLst>
      <p:ext uri="{BB962C8B-B14F-4D97-AF65-F5344CB8AC3E}">
        <p14:creationId xmlns:p14="http://schemas.microsoft.com/office/powerpoint/2010/main" val="44238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51</a:t>
            </a:fld>
            <a:endParaRPr lang="en-GB"/>
          </a:p>
        </p:txBody>
      </p:sp>
    </p:spTree>
    <p:extLst>
      <p:ext uri="{BB962C8B-B14F-4D97-AF65-F5344CB8AC3E}">
        <p14:creationId xmlns:p14="http://schemas.microsoft.com/office/powerpoint/2010/main" val="3404104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slide displays the full text of Article 23.</a:t>
            </a: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3171307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53</a:t>
            </a:fld>
            <a:endParaRPr lang="en-GB"/>
          </a:p>
        </p:txBody>
      </p:sp>
    </p:spTree>
    <p:extLst>
      <p:ext uri="{BB962C8B-B14F-4D97-AF65-F5344CB8AC3E}">
        <p14:creationId xmlns:p14="http://schemas.microsoft.com/office/powerpoint/2010/main" val="3435478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slide displays the full text of Article 26.</a:t>
            </a: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217312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55</a:t>
            </a:fld>
            <a:endParaRPr lang="en-GB"/>
          </a:p>
        </p:txBody>
      </p:sp>
    </p:spTree>
    <p:extLst>
      <p:ext uri="{BB962C8B-B14F-4D97-AF65-F5344CB8AC3E}">
        <p14:creationId xmlns:p14="http://schemas.microsoft.com/office/powerpoint/2010/main" val="759984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slide displays the full text of Article 26.</a:t>
            </a: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2226378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57</a:t>
            </a:fld>
            <a:endParaRPr lang="en-GB"/>
          </a:p>
        </p:txBody>
      </p:sp>
    </p:spTree>
    <p:extLst>
      <p:ext uri="{BB962C8B-B14F-4D97-AF65-F5344CB8AC3E}">
        <p14:creationId xmlns:p14="http://schemas.microsoft.com/office/powerpoint/2010/main" val="154632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58</a:t>
            </a:fld>
            <a:endParaRPr lang="en-GB"/>
          </a:p>
        </p:txBody>
      </p:sp>
    </p:spTree>
    <p:extLst>
      <p:ext uri="{BB962C8B-B14F-4D97-AF65-F5344CB8AC3E}">
        <p14:creationId xmlns:p14="http://schemas.microsoft.com/office/powerpoint/2010/main" val="3584966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59</a:t>
            </a:fld>
            <a:endParaRPr lang="en-GB"/>
          </a:p>
        </p:txBody>
      </p:sp>
    </p:spTree>
    <p:extLst>
      <p:ext uri="{BB962C8B-B14F-4D97-AF65-F5344CB8AC3E}">
        <p14:creationId xmlns:p14="http://schemas.microsoft.com/office/powerpoint/2010/main" val="3718774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160347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511681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61</a:t>
            </a:fld>
            <a:endParaRPr lang="en-GB"/>
          </a:p>
        </p:txBody>
      </p:sp>
    </p:spTree>
    <p:extLst>
      <p:ext uri="{BB962C8B-B14F-4D97-AF65-F5344CB8AC3E}">
        <p14:creationId xmlns:p14="http://schemas.microsoft.com/office/powerpoint/2010/main" val="4170461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2874297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63</a:t>
            </a:fld>
            <a:endParaRPr lang="en-GB"/>
          </a:p>
        </p:txBody>
      </p:sp>
    </p:spTree>
    <p:extLst>
      <p:ext uri="{BB962C8B-B14F-4D97-AF65-F5344CB8AC3E}">
        <p14:creationId xmlns:p14="http://schemas.microsoft.com/office/powerpoint/2010/main" val="2178538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3294519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65</a:t>
            </a:fld>
            <a:endParaRPr lang="en-GB"/>
          </a:p>
        </p:txBody>
      </p:sp>
    </p:spTree>
    <p:extLst>
      <p:ext uri="{BB962C8B-B14F-4D97-AF65-F5344CB8AC3E}">
        <p14:creationId xmlns:p14="http://schemas.microsoft.com/office/powerpoint/2010/main" val="3422898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215654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67</a:t>
            </a:fld>
            <a:endParaRPr lang="en-GB"/>
          </a:p>
        </p:txBody>
      </p:sp>
    </p:spTree>
    <p:extLst>
      <p:ext uri="{BB962C8B-B14F-4D97-AF65-F5344CB8AC3E}">
        <p14:creationId xmlns:p14="http://schemas.microsoft.com/office/powerpoint/2010/main" val="942334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1763803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69</a:t>
            </a:fld>
            <a:endParaRPr lang="en-GB"/>
          </a:p>
        </p:txBody>
      </p:sp>
    </p:spTree>
    <p:extLst>
      <p:ext uri="{BB962C8B-B14F-4D97-AF65-F5344CB8AC3E}">
        <p14:creationId xmlns:p14="http://schemas.microsoft.com/office/powerpoint/2010/main" val="2793079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222473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a:t>
            </a:fld>
            <a:endParaRPr lang="en-US" altLang="en-US"/>
          </a:p>
        </p:txBody>
      </p:sp>
    </p:spTree>
    <p:extLst>
      <p:ext uri="{BB962C8B-B14F-4D97-AF65-F5344CB8AC3E}">
        <p14:creationId xmlns:p14="http://schemas.microsoft.com/office/powerpoint/2010/main" val="444726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u="none" dirty="0">
                <a:solidFill>
                  <a:srgbClr val="FF0000"/>
                </a:solidFill>
              </a:rPr>
              <a:t>This slide</a:t>
            </a:r>
            <a:r>
              <a:rPr lang="en-US" u="none" baseline="0" dirty="0">
                <a:solidFill>
                  <a:srgbClr val="FF0000"/>
                </a:solidFill>
              </a:rPr>
              <a:t> displays the text of Art. 29, §1.</a:t>
            </a:r>
          </a:p>
          <a:p>
            <a:pPr algn="just"/>
            <a:endParaRPr lang="en-US" dirty="0">
              <a:solidFill>
                <a:srgbClr val="FF0000"/>
              </a:solidFill>
            </a:endParaRPr>
          </a:p>
          <a:p>
            <a:endParaRPr lang="en-GB" dirty="0">
              <a:solidFill>
                <a:srgbClr val="FF0000"/>
              </a:solidFill>
            </a:endParaRPr>
          </a:p>
        </p:txBody>
      </p:sp>
      <p:sp>
        <p:nvSpPr>
          <p:cNvPr id="4" name="Espace réservé du numéro de diapositive 3"/>
          <p:cNvSpPr>
            <a:spLocks noGrp="1"/>
          </p:cNvSpPr>
          <p:nvPr>
            <p:ph type="sldNum" sz="quarter" idx="10"/>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3441487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72</a:t>
            </a:fld>
            <a:endParaRPr lang="en-GB"/>
          </a:p>
        </p:txBody>
      </p:sp>
    </p:spTree>
    <p:extLst>
      <p:ext uri="{BB962C8B-B14F-4D97-AF65-F5344CB8AC3E}">
        <p14:creationId xmlns:p14="http://schemas.microsoft.com/office/powerpoint/2010/main" val="2975460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73</a:t>
            </a:fld>
            <a:endParaRPr lang="en-GB"/>
          </a:p>
        </p:txBody>
      </p:sp>
    </p:spTree>
    <p:extLst>
      <p:ext uri="{BB962C8B-B14F-4D97-AF65-F5344CB8AC3E}">
        <p14:creationId xmlns:p14="http://schemas.microsoft.com/office/powerpoint/2010/main" val="1914216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74</a:t>
            </a:fld>
            <a:endParaRPr lang="en-US" altLang="en-US"/>
          </a:p>
        </p:txBody>
      </p:sp>
    </p:spTree>
    <p:extLst>
      <p:ext uri="{BB962C8B-B14F-4D97-AF65-F5344CB8AC3E}">
        <p14:creationId xmlns:p14="http://schemas.microsoft.com/office/powerpoint/2010/main" val="364147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75</a:t>
            </a:fld>
            <a:endParaRPr lang="en-US"/>
          </a:p>
        </p:txBody>
      </p:sp>
    </p:spTree>
    <p:extLst>
      <p:ext uri="{BB962C8B-B14F-4D97-AF65-F5344CB8AC3E}">
        <p14:creationId xmlns:p14="http://schemas.microsoft.com/office/powerpoint/2010/main" val="3354309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76</a:t>
            </a:fld>
            <a:endParaRPr lang="en-GB"/>
          </a:p>
        </p:txBody>
      </p:sp>
    </p:spTree>
    <p:extLst>
      <p:ext uri="{BB962C8B-B14F-4D97-AF65-F5344CB8AC3E}">
        <p14:creationId xmlns:p14="http://schemas.microsoft.com/office/powerpoint/2010/main" val="2159648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77</a:t>
            </a:fld>
            <a:endParaRPr lang="en-US"/>
          </a:p>
        </p:txBody>
      </p:sp>
    </p:spTree>
    <p:extLst>
      <p:ext uri="{BB962C8B-B14F-4D97-AF65-F5344CB8AC3E}">
        <p14:creationId xmlns:p14="http://schemas.microsoft.com/office/powerpoint/2010/main" val="1175346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78</a:t>
            </a:fld>
            <a:endParaRPr lang="en-GB"/>
          </a:p>
        </p:txBody>
      </p:sp>
    </p:spTree>
    <p:extLst>
      <p:ext uri="{BB962C8B-B14F-4D97-AF65-F5344CB8AC3E}">
        <p14:creationId xmlns:p14="http://schemas.microsoft.com/office/powerpoint/2010/main" val="3563020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79</a:t>
            </a:fld>
            <a:endParaRPr lang="en-US"/>
          </a:p>
        </p:txBody>
      </p:sp>
    </p:spTree>
    <p:extLst>
      <p:ext uri="{BB962C8B-B14F-4D97-AF65-F5344CB8AC3E}">
        <p14:creationId xmlns:p14="http://schemas.microsoft.com/office/powerpoint/2010/main" val="1643038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80</a:t>
            </a:fld>
            <a:endParaRPr lang="en-GB"/>
          </a:p>
        </p:txBody>
      </p:sp>
    </p:spTree>
    <p:extLst>
      <p:ext uri="{BB962C8B-B14F-4D97-AF65-F5344CB8AC3E}">
        <p14:creationId xmlns:p14="http://schemas.microsoft.com/office/powerpoint/2010/main" val="398570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This slide provides information about the total number of parties to the Budapest Convention (65) as well as countries which have signed the Budapest Convention but not yet ratified (3), and finally countries which have been invited to accede (9). The trainer should stress that 153 countries around the world, including countries which are not parties, which have not signed the Budapest Convention or invited to accede, have used the Budapest Convention as a guideline for their domestic legislation. </a:t>
            </a:r>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79761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81</a:t>
            </a:fld>
            <a:endParaRPr lang="en-US"/>
          </a:p>
        </p:txBody>
      </p:sp>
    </p:spTree>
    <p:extLst>
      <p:ext uri="{BB962C8B-B14F-4D97-AF65-F5344CB8AC3E}">
        <p14:creationId xmlns:p14="http://schemas.microsoft.com/office/powerpoint/2010/main" val="2305950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09ADFBB1-7B02-4717-AEA4-A0D2A92F6065}" type="slidenum">
              <a:rPr lang="en-GB" smtClean="0"/>
              <a:t>82</a:t>
            </a:fld>
            <a:endParaRPr lang="en-GB"/>
          </a:p>
        </p:txBody>
      </p:sp>
    </p:spTree>
    <p:extLst>
      <p:ext uri="{BB962C8B-B14F-4D97-AF65-F5344CB8AC3E}">
        <p14:creationId xmlns:p14="http://schemas.microsoft.com/office/powerpoint/2010/main" val="2398984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83</a:t>
            </a:fld>
            <a:endParaRPr lang="en-US" altLang="en-US"/>
          </a:p>
        </p:txBody>
      </p:sp>
    </p:spTree>
    <p:extLst>
      <p:ext uri="{BB962C8B-B14F-4D97-AF65-F5344CB8AC3E}">
        <p14:creationId xmlns:p14="http://schemas.microsoft.com/office/powerpoint/2010/main" val="2267100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some context to the development of the Second Additional Protocol. It explains that a major challenge faced by parties to the Budapest Convention was posed by the increasing use of servers in foreign, multiple, shifting or known jurisdictions – especially with respect to data stored on the cloud. The procedural powers under the Budapest Convention are restricted by territorial boundaries, so the Parties sought to work out a solution that would result in the evolution of the provisions of the Budapest Convention based on these technological developments. </a:t>
            </a:r>
            <a:endParaRPr lang="en-PK" dirty="0"/>
          </a:p>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84</a:t>
            </a:fld>
            <a:endParaRPr lang="en-US"/>
          </a:p>
        </p:txBody>
      </p:sp>
    </p:spTree>
    <p:extLst>
      <p:ext uri="{BB962C8B-B14F-4D97-AF65-F5344CB8AC3E}">
        <p14:creationId xmlns:p14="http://schemas.microsoft.com/office/powerpoint/2010/main" val="1513980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Transborder Group </a:t>
            </a:r>
            <a:r>
              <a:rPr lang="en-US" dirty="0"/>
              <a:t>(“Ad-hoc sub-group of the T-CY on jurisdiction and transborder access to data and data flows”) was tasked to develop an instrument – such as an amendment to the Convention, a Protocol or Recommendation– to further regulate the transborder access to data and data flows, as well as the use of transborder investigative measures on the Internet and related issues, and to present a report containing its findings to the Committee. Its findings culminated in the eventual adoption of the Guidance Note on Transborder Access (Guidance Note # 3). The Transborder Group also made a series of proposals to expand the scope of the ability to access data transborder, even beyond the provisions of Article 32 of the Budapest Convention. </a:t>
            </a:r>
            <a:endParaRPr lang="en-PK" dirty="0"/>
          </a:p>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85</a:t>
            </a:fld>
            <a:endParaRPr lang="en-US"/>
          </a:p>
        </p:txBody>
      </p:sp>
    </p:spTree>
    <p:extLst>
      <p:ext uri="{BB962C8B-B14F-4D97-AF65-F5344CB8AC3E}">
        <p14:creationId xmlns:p14="http://schemas.microsoft.com/office/powerpoint/2010/main" val="22316782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a:t>
            </a:r>
            <a:r>
              <a:rPr lang="en-US" b="1" dirty="0"/>
              <a:t>Cloud Evidence Group </a:t>
            </a:r>
            <a:r>
              <a:rPr lang="en-US" dirty="0"/>
              <a:t>met between 2015 and 2017 to explore solutions on criminal justice access to evidence stored on servers in the cloud and in foreign jurisdictions, including through mutual legal assistance. It identified a series of issues posed by cloud computing on the criminal justice capabilities of states, particularly when it comes to the transnational nature of electronic evidence storage. These include: </a:t>
            </a:r>
          </a:p>
          <a:p>
            <a:pPr lvl="0"/>
            <a:r>
              <a:rPr lang="en-GB" sz="1200" i="0" kern="1200" dirty="0">
                <a:solidFill>
                  <a:schemeClr val="tx1"/>
                </a:solidFill>
                <a:effectLst/>
                <a:latin typeface="+mn-lt"/>
                <a:ea typeface="ＭＳ Ｐゴシック" pitchFamily="-65" charset="-128"/>
                <a:cs typeface="ＭＳ Ｐゴシック" pitchFamily="-65" charset="-128"/>
              </a:rPr>
              <a:t>-          Location of evidence</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Location of offenders</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Location of victims</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Ownership of data</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Physical location of service provider</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Legal residence of service providers</a:t>
            </a:r>
            <a:endParaRPr lang="en-GB" i="0" dirty="0">
              <a:effectLst/>
            </a:endParaRPr>
          </a:p>
          <a:p>
            <a:endParaRPr lang="en-US" dirty="0"/>
          </a:p>
          <a:p>
            <a:r>
              <a:rPr lang="en-GB" sz="1200" kern="1200" dirty="0">
                <a:solidFill>
                  <a:schemeClr val="tx1"/>
                </a:solidFill>
                <a:effectLst/>
                <a:latin typeface="+mn-lt"/>
                <a:ea typeface="+mn-ea"/>
                <a:cs typeface="+mn-cs"/>
              </a:rPr>
              <a:t>The final document prepared by the Cloud Evidence Group may be found at: </a:t>
            </a:r>
            <a:r>
              <a:rPr lang="en-GB" sz="1200" u="sng" kern="1200" dirty="0">
                <a:solidFill>
                  <a:schemeClr val="tx1"/>
                </a:solidFill>
                <a:effectLst/>
                <a:latin typeface="+mn-lt"/>
                <a:ea typeface="+mn-ea"/>
                <a:cs typeface="+mn-cs"/>
                <a:hlinkClick r:id="rId3"/>
              </a:rPr>
              <a:t>https://rm.coe.int/CoERMPublicCommonSearchServices/DisplayDCTMContent?documentId=09000016806a495e</a:t>
            </a:r>
            <a:endParaRPr lang="en-PK"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86</a:t>
            </a:fld>
            <a:endParaRPr lang="en-US"/>
          </a:p>
        </p:txBody>
      </p:sp>
    </p:spTree>
    <p:extLst>
      <p:ext uri="{BB962C8B-B14F-4D97-AF65-F5344CB8AC3E}">
        <p14:creationId xmlns:p14="http://schemas.microsoft.com/office/powerpoint/2010/main" val="1090093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4FF903F-D39C-44F7-BA09-A3401097BBD0}" type="slidenum">
              <a:rPr lang="en-US" smtClean="0"/>
              <a:pPr>
                <a:defRPr/>
              </a:pPr>
              <a:t>87</a:t>
            </a:fld>
            <a:endParaRPr lang="en-US"/>
          </a:p>
        </p:txBody>
      </p:sp>
    </p:spTree>
    <p:extLst>
      <p:ext uri="{BB962C8B-B14F-4D97-AF65-F5344CB8AC3E}">
        <p14:creationId xmlns:p14="http://schemas.microsoft.com/office/powerpoint/2010/main" val="417917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This slide shows different states that have ratified the Budapest Convention, that have signed the Budapest Convention, that have been invited to accede the Budapest Convention and countries that have used the Budapest Convention as a guideline for developing domestic legislation. The trainer can use this slide to demonstrate that the Budapest Convention is truly a global treaty. </a:t>
            </a:r>
            <a:endParaRPr lang="aa-ET"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6</a:t>
            </a:fld>
            <a:endParaRPr lang="en-US"/>
          </a:p>
        </p:txBody>
      </p:sp>
    </p:spTree>
    <p:extLst>
      <p:ext uri="{BB962C8B-B14F-4D97-AF65-F5344CB8AC3E}">
        <p14:creationId xmlns:p14="http://schemas.microsoft.com/office/powerpoint/2010/main" val="88986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65887">
              <a:defRPr/>
            </a:pPr>
            <a:r>
              <a:rPr lang="en-GB" dirty="0">
                <a:ea typeface="MS PGothic" pitchFamily="34" charset="-128"/>
                <a:cs typeface="ＭＳ Ｐゴシック" charset="0"/>
              </a:rPr>
              <a:t>This slide shows the three pillars of the Budapest Convention – namely substantive law, procedural law and international cooperation. The highlighted pillar lists the different conduct that are criminalised under the Budapest Convention. This includes:</a:t>
            </a:r>
          </a:p>
          <a:p>
            <a:pPr marL="232943" indent="-232943" defTabSz="465887">
              <a:buFontTx/>
              <a:buAutoNum type="arabicPeriod"/>
              <a:defRPr/>
            </a:pPr>
            <a:r>
              <a:rPr lang="en-GB" dirty="0">
                <a:ea typeface="MS PGothic" pitchFamily="34" charset="-128"/>
                <a:cs typeface="ＭＳ Ｐゴシック" charset="0"/>
              </a:rPr>
              <a:t>Illegal access (Article 2)</a:t>
            </a:r>
          </a:p>
          <a:p>
            <a:pPr marL="232943" indent="-232943" defTabSz="465887">
              <a:buFontTx/>
              <a:buAutoNum type="arabicPeriod"/>
              <a:defRPr/>
            </a:pPr>
            <a:r>
              <a:rPr lang="en-GB" dirty="0">
                <a:ea typeface="MS PGothic" pitchFamily="34" charset="-128"/>
                <a:cs typeface="ＭＳ Ｐゴシック" charset="0"/>
              </a:rPr>
              <a:t>Illegal interception (Article 3)</a:t>
            </a:r>
          </a:p>
          <a:p>
            <a:pPr marL="232943" indent="-232943" defTabSz="465887">
              <a:buFontTx/>
              <a:buAutoNum type="arabicPeriod"/>
              <a:defRPr/>
            </a:pPr>
            <a:r>
              <a:rPr lang="en-GB" dirty="0">
                <a:ea typeface="MS PGothic" pitchFamily="34" charset="-128"/>
                <a:cs typeface="ＭＳ Ｐゴシック" charset="0"/>
              </a:rPr>
              <a:t>Data interference (Article 4)</a:t>
            </a:r>
          </a:p>
          <a:p>
            <a:pPr marL="232943" indent="-232943" defTabSz="465887">
              <a:buFontTx/>
              <a:buAutoNum type="arabicPeriod"/>
              <a:defRPr/>
            </a:pPr>
            <a:r>
              <a:rPr lang="en-GB" dirty="0">
                <a:ea typeface="MS PGothic" pitchFamily="34" charset="-128"/>
                <a:cs typeface="ＭＳ Ｐゴシック" charset="0"/>
              </a:rPr>
              <a:t>System interference (Article 5)</a:t>
            </a:r>
          </a:p>
          <a:p>
            <a:pPr marL="232943" indent="-232943" defTabSz="465887">
              <a:buFontTx/>
              <a:buAutoNum type="arabicPeriod"/>
              <a:defRPr/>
            </a:pPr>
            <a:r>
              <a:rPr lang="en-GB" dirty="0">
                <a:ea typeface="MS PGothic" pitchFamily="34" charset="-128"/>
                <a:cs typeface="ＭＳ Ｐゴシック" charset="0"/>
              </a:rPr>
              <a:t>Misuse of devices (Article 6)</a:t>
            </a:r>
          </a:p>
          <a:p>
            <a:pPr marL="232943" indent="-232943" defTabSz="465887">
              <a:buFontTx/>
              <a:buAutoNum type="arabicPeriod"/>
              <a:defRPr/>
            </a:pPr>
            <a:r>
              <a:rPr lang="en-GB" dirty="0">
                <a:ea typeface="MS PGothic" pitchFamily="34" charset="-128"/>
                <a:cs typeface="ＭＳ Ｐゴシック" charset="0"/>
              </a:rPr>
              <a:t>Computer-related forgery (Article 7)</a:t>
            </a:r>
          </a:p>
          <a:p>
            <a:pPr marL="232943" indent="-232943" defTabSz="465887">
              <a:buFontTx/>
              <a:buAutoNum type="arabicPeriod"/>
              <a:defRPr/>
            </a:pPr>
            <a:r>
              <a:rPr lang="en-GB" dirty="0">
                <a:ea typeface="MS PGothic" pitchFamily="34" charset="-128"/>
                <a:cs typeface="ＭＳ Ｐゴシック" charset="0"/>
              </a:rPr>
              <a:t>Computer-related fraud (Article 8)</a:t>
            </a:r>
          </a:p>
          <a:p>
            <a:pPr marL="232943" indent="-232943" defTabSz="465887">
              <a:buFontTx/>
              <a:buAutoNum type="arabicPeriod"/>
              <a:defRPr/>
            </a:pPr>
            <a:r>
              <a:rPr lang="en-GB" dirty="0">
                <a:ea typeface="MS PGothic" pitchFamily="34" charset="-128"/>
                <a:cs typeface="ＭＳ Ｐゴシック" charset="0"/>
              </a:rPr>
              <a:t>Child pornography (Article 9)</a:t>
            </a:r>
          </a:p>
          <a:p>
            <a:pPr marL="232943" indent="-232943" defTabSz="465887">
              <a:buFontTx/>
              <a:buAutoNum type="arabicPeriod"/>
              <a:defRPr/>
            </a:pPr>
            <a:r>
              <a:rPr lang="en-GB" dirty="0">
                <a:ea typeface="MS PGothic" pitchFamily="34" charset="-128"/>
                <a:cs typeface="ＭＳ Ｐゴシック" charset="0"/>
              </a:rPr>
              <a:t>Copyright infringement (Article 10)</a:t>
            </a:r>
          </a:p>
          <a:p>
            <a:pPr marL="232943" indent="-232943" defTabSz="465887">
              <a:buFontTx/>
              <a:buAutoNum type="arabicPeriod"/>
              <a:defRPr/>
            </a:pPr>
            <a:r>
              <a:rPr lang="en-GB" dirty="0">
                <a:ea typeface="MS PGothic" pitchFamily="34" charset="-128"/>
                <a:cs typeface="ＭＳ Ｐゴシック" charset="0"/>
              </a:rPr>
              <a:t>Attempt, aiding &amp; abetting (Article 11)</a:t>
            </a:r>
          </a:p>
          <a:p>
            <a:pPr marL="232943" indent="-232943" defTabSz="465887">
              <a:buFontTx/>
              <a:buAutoNum type="arabicPeriod"/>
              <a:defRPr/>
            </a:pPr>
            <a:r>
              <a:rPr lang="en-GB" dirty="0">
                <a:ea typeface="MS PGothic" pitchFamily="34" charset="-128"/>
                <a:cs typeface="ＭＳ Ｐゴシック" charset="0"/>
              </a:rPr>
              <a:t>Corporate liability (Article 12)</a:t>
            </a:r>
          </a:p>
          <a:p>
            <a:pPr marL="232943" indent="-232943" defTabSz="465887">
              <a:buFontTx/>
              <a:buAutoNum type="arabicPeriod"/>
              <a:defRPr/>
            </a:pPr>
            <a:endParaRPr lang="en-GB" dirty="0">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57066" indent="-291179">
              <a:defRPr sz="2400">
                <a:solidFill>
                  <a:schemeClr val="tx1"/>
                </a:solidFill>
                <a:latin typeface="Calibri" charset="0"/>
                <a:ea typeface="MS PGothic" charset="0"/>
                <a:cs typeface="MS PGothic" charset="0"/>
              </a:defRPr>
            </a:lvl2pPr>
            <a:lvl3pPr marL="1164717" indent="-232943">
              <a:defRPr sz="2400">
                <a:solidFill>
                  <a:schemeClr val="tx1"/>
                </a:solidFill>
                <a:latin typeface="Calibri" charset="0"/>
                <a:ea typeface="MS PGothic" charset="0"/>
                <a:cs typeface="MS PGothic" charset="0"/>
              </a:defRPr>
            </a:lvl3pPr>
            <a:lvl4pPr marL="1630604" indent="-232943">
              <a:defRPr sz="2400">
                <a:solidFill>
                  <a:schemeClr val="tx1"/>
                </a:solidFill>
                <a:latin typeface="Calibri" charset="0"/>
                <a:ea typeface="MS PGothic" charset="0"/>
                <a:cs typeface="MS PGothic" charset="0"/>
              </a:defRPr>
            </a:lvl4pPr>
            <a:lvl5pPr marL="2096491" indent="-232943">
              <a:defRPr sz="2400">
                <a:solidFill>
                  <a:schemeClr val="tx1"/>
                </a:solidFill>
                <a:latin typeface="Calibri"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Calibri"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Calibri"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Calibri"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7</a:t>
            </a:fld>
            <a:endParaRPr lang="fr-FR" sz="1200"/>
          </a:p>
        </p:txBody>
      </p:sp>
    </p:spTree>
    <p:extLst>
      <p:ext uri="{BB962C8B-B14F-4D97-AF65-F5344CB8AC3E}">
        <p14:creationId xmlns:p14="http://schemas.microsoft.com/office/powerpoint/2010/main" val="159090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65887">
              <a:defRPr/>
            </a:pPr>
            <a:r>
              <a:rPr lang="en-GB" dirty="0">
                <a:ea typeface="MS PGothic" pitchFamily="34" charset="-128"/>
                <a:cs typeface="ＭＳ Ｐゴシック" charset="0"/>
              </a:rPr>
              <a:t>This slide shows the three pillars of the Budapest Convention – namely substantive law, procedural law and international cooperation. The highlighted pillar lists the different procedural tools that to be incorporated into domestic law. This includes:</a:t>
            </a:r>
          </a:p>
          <a:p>
            <a:pPr marL="232943" indent="-232943" defTabSz="465887">
              <a:buFontTx/>
              <a:buAutoNum type="arabicPeriod"/>
              <a:defRPr/>
            </a:pPr>
            <a:r>
              <a:rPr lang="en-GB" dirty="0">
                <a:ea typeface="MS PGothic" pitchFamily="34" charset="-128"/>
                <a:cs typeface="ＭＳ Ｐゴシック" charset="0"/>
              </a:rPr>
              <a:t>Expedited preservation of stored computer data (Article 16)</a:t>
            </a:r>
          </a:p>
          <a:p>
            <a:pPr marL="232943" indent="-232943" defTabSz="465887">
              <a:buFontTx/>
              <a:buAutoNum type="arabicPeriod"/>
              <a:defRPr/>
            </a:pPr>
            <a:r>
              <a:rPr lang="en-GB" dirty="0">
                <a:ea typeface="MS PGothic" pitchFamily="34" charset="-128"/>
                <a:cs typeface="ＭＳ Ｐゴシック" charset="0"/>
              </a:rPr>
              <a:t>Expedited preservation and partial disclosure of traffic data  (Article 17)</a:t>
            </a:r>
          </a:p>
          <a:p>
            <a:pPr marL="232943" indent="-232943" defTabSz="465887">
              <a:buFontTx/>
              <a:buAutoNum type="arabicPeriod"/>
              <a:defRPr/>
            </a:pPr>
            <a:r>
              <a:rPr lang="en-GB" dirty="0">
                <a:ea typeface="MS PGothic" pitchFamily="34" charset="-128"/>
                <a:cs typeface="ＭＳ Ｐゴシック" charset="0"/>
              </a:rPr>
              <a:t>Production order (Article 18)</a:t>
            </a:r>
          </a:p>
          <a:p>
            <a:pPr marL="232943" indent="-232943" defTabSz="465887">
              <a:buFontTx/>
              <a:buAutoNum type="arabicPeriod"/>
              <a:defRPr/>
            </a:pPr>
            <a:r>
              <a:rPr lang="en-GB" dirty="0">
                <a:ea typeface="MS PGothic" pitchFamily="34" charset="-128"/>
                <a:cs typeface="ＭＳ Ｐゴシック" charset="0"/>
              </a:rPr>
              <a:t>Search and seizure of computer data (Article 19)</a:t>
            </a:r>
          </a:p>
          <a:p>
            <a:pPr marL="232943" indent="-232943" defTabSz="465887">
              <a:buFontTx/>
              <a:buAutoNum type="arabicPeriod"/>
              <a:defRPr/>
            </a:pPr>
            <a:r>
              <a:rPr lang="en-GB" dirty="0">
                <a:ea typeface="MS PGothic" pitchFamily="34" charset="-128"/>
                <a:cs typeface="ＭＳ Ｐゴシック" charset="0"/>
              </a:rPr>
              <a:t>Real-time collection of traffic data (Article 20)</a:t>
            </a:r>
          </a:p>
          <a:p>
            <a:pPr marL="232943" indent="-232943" defTabSz="465887">
              <a:buFontTx/>
              <a:buAutoNum type="arabicPeriod"/>
              <a:defRPr/>
            </a:pPr>
            <a:r>
              <a:rPr lang="en-GB" dirty="0">
                <a:ea typeface="MS PGothic" pitchFamily="34" charset="-128"/>
                <a:cs typeface="ＭＳ Ｐゴシック" charset="0"/>
              </a:rPr>
              <a:t>Interception of content data (Article 21)</a:t>
            </a:r>
          </a:p>
          <a:p>
            <a:pPr defTabSz="465887">
              <a:defRPr/>
            </a:pPr>
            <a:endParaRPr lang="en-GB" dirty="0">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57066" indent="-291179">
              <a:defRPr sz="2400">
                <a:solidFill>
                  <a:schemeClr val="tx1"/>
                </a:solidFill>
                <a:latin typeface="Calibri" charset="0"/>
                <a:ea typeface="MS PGothic" charset="0"/>
                <a:cs typeface="MS PGothic" charset="0"/>
              </a:defRPr>
            </a:lvl2pPr>
            <a:lvl3pPr marL="1164717" indent="-232943">
              <a:defRPr sz="2400">
                <a:solidFill>
                  <a:schemeClr val="tx1"/>
                </a:solidFill>
                <a:latin typeface="Calibri" charset="0"/>
                <a:ea typeface="MS PGothic" charset="0"/>
                <a:cs typeface="MS PGothic" charset="0"/>
              </a:defRPr>
            </a:lvl3pPr>
            <a:lvl4pPr marL="1630604" indent="-232943">
              <a:defRPr sz="2400">
                <a:solidFill>
                  <a:schemeClr val="tx1"/>
                </a:solidFill>
                <a:latin typeface="Calibri" charset="0"/>
                <a:ea typeface="MS PGothic" charset="0"/>
                <a:cs typeface="MS PGothic" charset="0"/>
              </a:defRPr>
            </a:lvl4pPr>
            <a:lvl5pPr marL="2096491" indent="-232943">
              <a:defRPr sz="2400">
                <a:solidFill>
                  <a:schemeClr val="tx1"/>
                </a:solidFill>
                <a:latin typeface="Calibri"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Calibri"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Calibri"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Calibri"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8</a:t>
            </a:fld>
            <a:endParaRPr lang="fr-FR" sz="1200"/>
          </a:p>
        </p:txBody>
      </p:sp>
    </p:spTree>
    <p:extLst>
      <p:ext uri="{BB962C8B-B14F-4D97-AF65-F5344CB8AC3E}">
        <p14:creationId xmlns:p14="http://schemas.microsoft.com/office/powerpoint/2010/main" val="266631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65887">
              <a:defRPr/>
            </a:pPr>
            <a:r>
              <a:rPr lang="en-GB" dirty="0">
                <a:ea typeface="MS PGothic" pitchFamily="34" charset="-128"/>
                <a:cs typeface="ＭＳ Ｐゴシック" charset="0"/>
              </a:rPr>
              <a:t>This slide shows the three pillars of the Budapest Convention – namely substantive law, procedural law and international cooperation. The highlighted pillar lists the different international cooperation provisions of the Budapest Convention. These include the following provisions:</a:t>
            </a:r>
          </a:p>
          <a:p>
            <a:pPr marL="232943" indent="-232943" defTabSz="465887">
              <a:buFontTx/>
              <a:buAutoNum type="arabicPeriod"/>
              <a:defRPr/>
            </a:pPr>
            <a:r>
              <a:rPr lang="en-GB" dirty="0">
                <a:ea typeface="MS PGothic" pitchFamily="34" charset="-128"/>
                <a:cs typeface="ＭＳ Ｐゴシック" charset="0"/>
              </a:rPr>
              <a:t>General principles related to international cooperation (Article 23)</a:t>
            </a:r>
          </a:p>
          <a:p>
            <a:pPr marL="232943" indent="-232943" defTabSz="465887">
              <a:buFontTx/>
              <a:buAutoNum type="arabicPeriod"/>
              <a:defRPr/>
            </a:pPr>
            <a:r>
              <a:rPr lang="en-GB" dirty="0">
                <a:ea typeface="MS PGothic" pitchFamily="34" charset="-128"/>
                <a:cs typeface="ＭＳ Ｐゴシック" charset="0"/>
              </a:rPr>
              <a:t>Extradition (Article 24)</a:t>
            </a:r>
          </a:p>
          <a:p>
            <a:pPr marL="232943" indent="-232943" defTabSz="465887">
              <a:buFontTx/>
              <a:buAutoNum type="arabicPeriod"/>
              <a:defRPr/>
            </a:pPr>
            <a:r>
              <a:rPr lang="en-GB" dirty="0">
                <a:ea typeface="MS PGothic" pitchFamily="34" charset="-128"/>
                <a:cs typeface="ＭＳ Ｐゴシック" charset="0"/>
              </a:rPr>
              <a:t>General principles related to mutual assistance (Article 25)</a:t>
            </a:r>
          </a:p>
          <a:p>
            <a:pPr marL="232943" indent="-232943" defTabSz="465887">
              <a:buFontTx/>
              <a:buAutoNum type="arabicPeriod"/>
              <a:defRPr/>
            </a:pPr>
            <a:r>
              <a:rPr lang="en-GB" dirty="0">
                <a:ea typeface="MS PGothic" pitchFamily="34" charset="-128"/>
                <a:cs typeface="ＭＳ Ｐゴシック" charset="0"/>
              </a:rPr>
              <a:t>Spontaneous information (Article 26)</a:t>
            </a:r>
          </a:p>
          <a:p>
            <a:pPr marL="232943" indent="-232943" defTabSz="465887">
              <a:buFontTx/>
              <a:buAutoNum type="arabicPeriod"/>
              <a:defRPr/>
            </a:pPr>
            <a:r>
              <a:rPr lang="en-GB" dirty="0">
                <a:ea typeface="MS PGothic" pitchFamily="34" charset="-128"/>
                <a:cs typeface="ＭＳ Ｐゴシック" charset="0"/>
              </a:rPr>
              <a:t>Procedures pertaining to mutual assistance in the absence of applicable international agreements (Article 27)</a:t>
            </a:r>
          </a:p>
          <a:p>
            <a:pPr marL="232943" indent="-232943" defTabSz="465887">
              <a:buFontTx/>
              <a:buAutoNum type="arabicPeriod"/>
              <a:defRPr/>
            </a:pPr>
            <a:r>
              <a:rPr lang="en-GB" dirty="0">
                <a:ea typeface="MS PGothic" pitchFamily="34" charset="-128"/>
                <a:cs typeface="ＭＳ Ｐゴシック" charset="0"/>
              </a:rPr>
              <a:t>Confidentiality and limitation of use</a:t>
            </a:r>
          </a:p>
          <a:p>
            <a:pPr marL="232943" indent="-232943" defTabSz="465887">
              <a:buFontTx/>
              <a:buAutoNum type="arabicPeriod"/>
              <a:defRPr/>
            </a:pPr>
            <a:r>
              <a:rPr lang="en-GB" dirty="0">
                <a:ea typeface="MS PGothic" pitchFamily="34" charset="-128"/>
                <a:cs typeface="ＭＳ Ｐゴシック" charset="0"/>
              </a:rPr>
              <a:t>Expedited preservation of stored computer data</a:t>
            </a:r>
          </a:p>
          <a:p>
            <a:pPr marL="232943" indent="-232943" defTabSz="465887">
              <a:buFontTx/>
              <a:buAutoNum type="arabicPeriod"/>
              <a:defRPr/>
            </a:pPr>
            <a:r>
              <a:rPr lang="en-GB" dirty="0">
                <a:ea typeface="MS PGothic" pitchFamily="34" charset="-128"/>
                <a:cs typeface="ＭＳ Ｐゴシック" charset="0"/>
              </a:rPr>
              <a:t>Expedited disclosure of preserved traffic data</a:t>
            </a:r>
          </a:p>
          <a:p>
            <a:pPr marL="232943" indent="-232943" defTabSz="465887">
              <a:buFontTx/>
              <a:buAutoNum type="arabicPeriod"/>
              <a:defRPr/>
            </a:pPr>
            <a:r>
              <a:rPr lang="en-GB" dirty="0">
                <a:ea typeface="MS PGothic" pitchFamily="34" charset="-128"/>
                <a:cs typeface="ＭＳ Ｐゴシック" charset="0"/>
              </a:rPr>
              <a:t>Mutual assistance regarding accessing of stored computer data</a:t>
            </a:r>
          </a:p>
          <a:p>
            <a:pPr marL="232943" indent="-232943" defTabSz="465887">
              <a:buFontTx/>
              <a:buAutoNum type="arabicPeriod"/>
              <a:defRPr/>
            </a:pPr>
            <a:r>
              <a:rPr lang="en-GB" dirty="0">
                <a:ea typeface="MS PGothic" pitchFamily="34" charset="-128"/>
                <a:cs typeface="ＭＳ Ｐゴシック" charset="0"/>
              </a:rPr>
              <a:t>Trans-border access to stored computer data with consent or where publicly available</a:t>
            </a:r>
          </a:p>
          <a:p>
            <a:pPr marL="232943" indent="-232943" defTabSz="465887">
              <a:buFontTx/>
              <a:buAutoNum type="arabicPeriod"/>
              <a:defRPr/>
            </a:pPr>
            <a:r>
              <a:rPr lang="en-GB" dirty="0">
                <a:ea typeface="MS PGothic" pitchFamily="34" charset="-128"/>
                <a:cs typeface="ＭＳ Ｐゴシック" charset="0"/>
              </a:rPr>
              <a:t>Mutual assistance regarding real-time collection of traffic data</a:t>
            </a:r>
          </a:p>
          <a:p>
            <a:pPr marL="232943" indent="-232943" defTabSz="465887">
              <a:buFontTx/>
              <a:buAutoNum type="arabicPeriod"/>
              <a:defRPr/>
            </a:pPr>
            <a:r>
              <a:rPr lang="en-GB" dirty="0">
                <a:ea typeface="MS PGothic" pitchFamily="34" charset="-128"/>
                <a:cs typeface="ＭＳ Ｐゴシック" charset="0"/>
              </a:rPr>
              <a:t>Mutual assistance regarding interception of content data</a:t>
            </a:r>
          </a:p>
          <a:p>
            <a:pPr marL="232943" indent="-232943" defTabSz="465887">
              <a:buFontTx/>
              <a:buAutoNum type="arabicPeriod"/>
              <a:defRPr/>
            </a:pPr>
            <a:r>
              <a:rPr lang="en-GB" dirty="0">
                <a:ea typeface="MS PGothic" pitchFamily="34" charset="-128"/>
                <a:cs typeface="ＭＳ Ｐゴシック" charset="0"/>
              </a:rPr>
              <a:t>24/7 Network </a:t>
            </a:r>
          </a:p>
          <a:p>
            <a:pPr eaLnBrk="1" hangingPunct="1">
              <a:spcBef>
                <a:spcPct val="0"/>
              </a:spcBef>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57066" indent="-291179">
              <a:defRPr sz="2400">
                <a:solidFill>
                  <a:schemeClr val="tx1"/>
                </a:solidFill>
                <a:latin typeface="Calibri" charset="0"/>
                <a:ea typeface="MS PGothic" charset="0"/>
                <a:cs typeface="MS PGothic" charset="0"/>
              </a:defRPr>
            </a:lvl2pPr>
            <a:lvl3pPr marL="1164717" indent="-232943">
              <a:defRPr sz="2400">
                <a:solidFill>
                  <a:schemeClr val="tx1"/>
                </a:solidFill>
                <a:latin typeface="Calibri" charset="0"/>
                <a:ea typeface="MS PGothic" charset="0"/>
                <a:cs typeface="MS PGothic" charset="0"/>
              </a:defRPr>
            </a:lvl3pPr>
            <a:lvl4pPr marL="1630604" indent="-232943">
              <a:defRPr sz="2400">
                <a:solidFill>
                  <a:schemeClr val="tx1"/>
                </a:solidFill>
                <a:latin typeface="Calibri" charset="0"/>
                <a:ea typeface="MS PGothic" charset="0"/>
                <a:cs typeface="MS PGothic" charset="0"/>
              </a:defRPr>
            </a:lvl4pPr>
            <a:lvl5pPr marL="2096491" indent="-232943">
              <a:defRPr sz="2400">
                <a:solidFill>
                  <a:schemeClr val="tx1"/>
                </a:solidFill>
                <a:latin typeface="Calibri"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Calibri"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Calibri"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Calibri"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9</a:t>
            </a:fld>
            <a:endParaRPr lang="fr-FR" sz="1200"/>
          </a:p>
        </p:txBody>
      </p:sp>
    </p:spTree>
    <p:extLst>
      <p:ext uri="{BB962C8B-B14F-4D97-AF65-F5344CB8AC3E}">
        <p14:creationId xmlns:p14="http://schemas.microsoft.com/office/powerpoint/2010/main" val="3347946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921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39345347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8711276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8440815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10/07/2024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85202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81098521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8880383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9184483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2252729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8247064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9865250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54625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7195955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E768A169-03D8-4024-9D85-E30A03B8EDF6}"/>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DCF2AB50-DFCC-473F-9014-A5B39A20607A}"/>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B69D4FB-5C2F-488D-92C6-BDD4CDA6081C}"/>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F270C673-FD5A-4D95-B141-2DA0E25A5406}"/>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7098EB21-8755-4362-AE9D-2A3DD8094D88}"/>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634453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76" r:id="rId14"/>
    <p:sldLayoutId id="2147483662" r:id="rId15"/>
    <p:sldLayoutId id="2147483672" r:id="rId16"/>
    <p:sldLayoutId id="2147483663" r:id="rId17"/>
    <p:sldLayoutId id="2147483664" r:id="rId18"/>
    <p:sldLayoutId id="2147483665" r:id="rId19"/>
    <p:sldLayoutId id="2147483666" r:id="rId20"/>
    <p:sldLayoutId id="2147483677"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hyperlink" Target="mailto:matteo.lucchetti@coe.in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173105" y="5161808"/>
            <a:ext cx="2867551" cy="103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600" b="1" dirty="0">
                <a:latin typeface="+mn-lt"/>
              </a:rPr>
              <a:t>Session 2</a:t>
            </a:r>
          </a:p>
          <a:p>
            <a:pPr algn="ctr">
              <a:buNone/>
            </a:pPr>
            <a:r>
              <a:rPr lang="en-US" sz="1200" b="1" dirty="0"/>
              <a:t>Refresher on the Budapest Convention and Contemporary Protocol and Legal Developments</a:t>
            </a:r>
            <a:endParaRPr lang="en-US" sz="1400" dirty="0"/>
          </a:p>
          <a:p>
            <a:pPr algn="ctr">
              <a:spcBef>
                <a:spcPct val="0"/>
              </a:spcBef>
              <a:buNone/>
            </a:pPr>
            <a:endParaRPr lang="en-GB" altLang="en-US" sz="700" b="1" dirty="0">
              <a:latin typeface="+mn-lt"/>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173105" y="2841429"/>
            <a:ext cx="61726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b="1" dirty="0"/>
              <a:t>Advanced Cybercrime and Electronic Evidence Training Course for Prosecutors and Judges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REFRESHER ON THE BUDAPEST CONVENTION</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Refresher on the Budapest Convention </a:t>
            </a:r>
            <a:endParaRPr lang="en-US" sz="4000" dirty="0"/>
          </a:p>
        </p:txBody>
      </p:sp>
    </p:spTree>
    <p:extLst>
      <p:ext uri="{BB962C8B-B14F-4D97-AF65-F5344CB8AC3E}">
        <p14:creationId xmlns:p14="http://schemas.microsoft.com/office/powerpoint/2010/main" val="53489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15677" y="597413"/>
            <a:ext cx="8137680" cy="52578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r>
              <a:rPr lang="en-US" sz="3600" b="1" kern="0" dirty="0">
                <a:solidFill>
                  <a:schemeClr val="accent1">
                    <a:lumMod val="75000"/>
                  </a:schemeClr>
                </a:solidFill>
                <a:cs typeface="Times New Roman" panose="02020603050405020304" pitchFamily="18" charset="0"/>
              </a:rPr>
              <a:t>Substantive Law</a:t>
            </a:r>
            <a:endParaRPr lang="en-GB" b="1" kern="0" dirty="0">
              <a:solidFill>
                <a:schemeClr val="accent1">
                  <a:lumMod val="75000"/>
                </a:schemeClr>
              </a:solidFill>
              <a:cs typeface="Times New Roman" panose="02020603050405020304" pitchFamily="18" charset="0"/>
            </a:endParaRPr>
          </a:p>
        </p:txBody>
      </p:sp>
    </p:spTree>
    <p:extLst>
      <p:ext uri="{BB962C8B-B14F-4D97-AF65-F5344CB8AC3E}">
        <p14:creationId xmlns:p14="http://schemas.microsoft.com/office/powerpoint/2010/main" val="42503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7261" y="1200814"/>
            <a:ext cx="8140148" cy="4893647"/>
          </a:xfrm>
          <a:prstGeom prst="rect">
            <a:avLst/>
          </a:prstGeom>
          <a:ln/>
        </p:spPr>
        <p:txBody>
          <a:bodyPr wrap="square">
            <a:spAutoFit/>
          </a:bodyPr>
          <a:lstStyle/>
          <a:p>
            <a:pPr algn="just"/>
            <a:r>
              <a:rPr lang="en-GB" sz="2400" b="1" i="1" dirty="0">
                <a:solidFill>
                  <a:srgbClr val="2E618E"/>
                </a:solidFill>
              </a:rPr>
              <a:t>Article 2 –	Illegal access</a:t>
            </a:r>
            <a:endParaRPr lang="en-US" sz="2400" i="1" dirty="0">
              <a:solidFill>
                <a:srgbClr val="2E618E"/>
              </a:solidFill>
            </a:endParaRPr>
          </a:p>
          <a:p>
            <a:pPr algn="just"/>
            <a:r>
              <a:rPr lang="en-GB" sz="2400" i="1" dirty="0">
                <a:solidFill>
                  <a:srgbClr val="2E618E"/>
                </a:solidFill>
              </a:rPr>
              <a:t> </a:t>
            </a:r>
            <a:endParaRPr lang="en-US" sz="2400" i="1" dirty="0">
              <a:solidFill>
                <a:srgbClr val="2E618E"/>
              </a:solidFill>
            </a:endParaRPr>
          </a:p>
          <a:p>
            <a:pPr algn="just"/>
            <a:r>
              <a:rPr lang="en-GB" sz="2400" i="1" dirty="0">
                <a:solidFill>
                  <a:srgbClr val="2E618E"/>
                </a:solidFill>
              </a:rPr>
              <a:t>		Each Party </a:t>
            </a:r>
            <a:r>
              <a:rPr lang="en-GB" sz="2400" b="1" i="1" u="sng" dirty="0">
                <a:solidFill>
                  <a:srgbClr val="2E618E"/>
                </a:solidFill>
              </a:rPr>
              <a:t>shall</a:t>
            </a:r>
            <a:r>
              <a:rPr lang="en-GB" sz="2400" i="1" dirty="0">
                <a:solidFill>
                  <a:srgbClr val="2E618E"/>
                </a:solidFill>
              </a:rPr>
              <a:t> adopt such legislative and other measures as may be necessary to establish as criminal offences under its domestic law, </a:t>
            </a:r>
            <a:r>
              <a:rPr lang="en-GB" sz="2400" b="1" i="1" dirty="0">
                <a:solidFill>
                  <a:srgbClr val="2E618E"/>
                </a:solidFill>
              </a:rPr>
              <a:t>when committed intentionally, </a:t>
            </a:r>
            <a:r>
              <a:rPr lang="en-GB" sz="2400" b="1" i="1" u="sng" dirty="0">
                <a:solidFill>
                  <a:srgbClr val="2E618E"/>
                </a:solidFill>
              </a:rPr>
              <a:t>the access to the whole or any part </a:t>
            </a:r>
            <a:r>
              <a:rPr lang="en-GB" sz="2400" b="1" i="1" dirty="0">
                <a:solidFill>
                  <a:srgbClr val="2E618E"/>
                </a:solidFill>
              </a:rPr>
              <a:t>of a computer system </a:t>
            </a:r>
            <a:r>
              <a:rPr lang="en-GB" sz="2400" b="1" i="1" u="sng" dirty="0">
                <a:solidFill>
                  <a:srgbClr val="2E618E"/>
                </a:solidFill>
              </a:rPr>
              <a:t>without right</a:t>
            </a:r>
            <a:r>
              <a:rPr lang="en-GB" sz="2400" b="1" i="1" dirty="0">
                <a:solidFill>
                  <a:srgbClr val="2E618E"/>
                </a:solidFill>
              </a:rPr>
              <a:t>. </a:t>
            </a:r>
          </a:p>
          <a:p>
            <a:pPr algn="just"/>
            <a:endParaRPr lang="en-GB" sz="2400" b="1" i="1" dirty="0">
              <a:solidFill>
                <a:srgbClr val="2E618E"/>
              </a:solidFill>
            </a:endParaRPr>
          </a:p>
          <a:p>
            <a:pPr algn="just"/>
            <a:r>
              <a:rPr lang="en-GB" sz="2400" i="1" dirty="0">
                <a:solidFill>
                  <a:srgbClr val="2E618E"/>
                </a:solidFill>
              </a:rPr>
              <a:t>A Party </a:t>
            </a:r>
            <a:r>
              <a:rPr lang="en-GB" sz="2400" b="1" i="1" u="sng" dirty="0">
                <a:solidFill>
                  <a:srgbClr val="2E618E"/>
                </a:solidFill>
              </a:rPr>
              <a:t>may</a:t>
            </a:r>
            <a:r>
              <a:rPr lang="en-GB" sz="2400" i="1" dirty="0">
                <a:solidFill>
                  <a:srgbClr val="2E618E"/>
                </a:solidFill>
              </a:rPr>
              <a:t> require that the offence be committed by </a:t>
            </a:r>
            <a:r>
              <a:rPr lang="en-GB" sz="2400" b="1" i="1" dirty="0">
                <a:solidFill>
                  <a:srgbClr val="2E618E"/>
                </a:solidFill>
              </a:rPr>
              <a:t>infringing security measures, with the intent of obtaining computer data or other dishonest intent, or in relation to a computer system</a:t>
            </a:r>
            <a:r>
              <a:rPr lang="en-GB" sz="2400" i="1" dirty="0">
                <a:solidFill>
                  <a:srgbClr val="2E618E"/>
                </a:solidFill>
              </a:rPr>
              <a:t> that is connected to another computer system.</a:t>
            </a:r>
            <a:endParaRPr lang="en-US" sz="2400" i="1" dirty="0">
              <a:solidFill>
                <a:srgbClr val="2E618E"/>
              </a:solidFill>
            </a:endParaRPr>
          </a:p>
        </p:txBody>
      </p:sp>
      <p:sp>
        <p:nvSpPr>
          <p:cNvPr id="5" name="TextBox 7">
            <a:extLst>
              <a:ext uri="{FF2B5EF4-FFF2-40B4-BE49-F238E27FC236}">
                <a16:creationId xmlns:a16="http://schemas.microsoft.com/office/drawing/2014/main" id="{D20DD7BD-8335-4CF7-8C59-CDB47FD20996}"/>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2 – Illegal access</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25461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0528" y="1620943"/>
            <a:ext cx="7462944" cy="4524315"/>
          </a:xfrm>
          <a:prstGeom prst="rect">
            <a:avLst/>
          </a:prstGeom>
          <a:ln/>
        </p:spPr>
        <p:txBody>
          <a:bodyPr wrap="square">
            <a:spAutoFit/>
          </a:bodyPr>
          <a:lstStyle/>
          <a:p>
            <a:pPr algn="just"/>
            <a:r>
              <a:rPr lang="en-US" sz="3200" b="1" i="1" dirty="0">
                <a:solidFill>
                  <a:srgbClr val="2E618E"/>
                </a:solidFill>
              </a:rPr>
              <a:t>Recalling the key elements:</a:t>
            </a:r>
          </a:p>
          <a:p>
            <a:pPr algn="just"/>
            <a:endParaRPr lang="en-US" sz="3200" b="1" i="1" dirty="0">
              <a:solidFill>
                <a:srgbClr val="2E618E"/>
              </a:solidFill>
            </a:endParaRPr>
          </a:p>
          <a:p>
            <a:pPr marL="457200" indent="-457200" algn="just">
              <a:buFont typeface="Arial" panose="020B0604020202020204" pitchFamily="34" charset="0"/>
              <a:buChar char="•"/>
            </a:pPr>
            <a:r>
              <a:rPr lang="en-US" sz="3200" dirty="0">
                <a:solidFill>
                  <a:srgbClr val="2E618E"/>
                </a:solidFill>
              </a:rPr>
              <a:t>intentionally </a:t>
            </a:r>
          </a:p>
          <a:p>
            <a:pPr marL="457200" indent="-457200" algn="just">
              <a:buFont typeface="Arial" panose="020B0604020202020204" pitchFamily="34" charset="0"/>
              <a:buChar char="•"/>
            </a:pPr>
            <a:endParaRPr lang="en-US" sz="3200" dirty="0">
              <a:solidFill>
                <a:srgbClr val="2E618E"/>
              </a:solidFill>
            </a:endParaRPr>
          </a:p>
          <a:p>
            <a:pPr marL="457200" indent="-457200" algn="just">
              <a:buFont typeface="Arial" panose="020B0604020202020204" pitchFamily="34" charset="0"/>
              <a:buChar char="•"/>
            </a:pPr>
            <a:r>
              <a:rPr lang="en-US" sz="3200" dirty="0">
                <a:solidFill>
                  <a:srgbClr val="2E618E"/>
                </a:solidFill>
              </a:rPr>
              <a:t>access </a:t>
            </a:r>
          </a:p>
          <a:p>
            <a:pPr marL="457200" indent="-457200" algn="just">
              <a:buFont typeface="Arial" panose="020B0604020202020204" pitchFamily="34" charset="0"/>
              <a:buChar char="•"/>
            </a:pPr>
            <a:endParaRPr lang="en-US" sz="3200" dirty="0">
              <a:solidFill>
                <a:srgbClr val="2E618E"/>
              </a:solidFill>
            </a:endParaRPr>
          </a:p>
          <a:p>
            <a:pPr marL="457200" indent="-457200" algn="just">
              <a:buFont typeface="Arial" panose="020B0604020202020204" pitchFamily="34" charset="0"/>
              <a:buChar char="•"/>
            </a:pPr>
            <a:r>
              <a:rPr lang="en-US" sz="3200" dirty="0">
                <a:solidFill>
                  <a:srgbClr val="2E618E"/>
                </a:solidFill>
              </a:rPr>
              <a:t>whole or part of a computer system</a:t>
            </a:r>
          </a:p>
          <a:p>
            <a:pPr marL="457200" indent="-457200" algn="just">
              <a:buFont typeface="Arial" panose="020B0604020202020204" pitchFamily="34" charset="0"/>
              <a:buChar char="•"/>
            </a:pPr>
            <a:endParaRPr lang="en-US" sz="3200" dirty="0">
              <a:solidFill>
                <a:srgbClr val="2E618E"/>
              </a:solidFill>
            </a:endParaRPr>
          </a:p>
          <a:p>
            <a:pPr marL="457200" indent="-457200" algn="just">
              <a:buFont typeface="Arial" panose="020B0604020202020204" pitchFamily="34" charset="0"/>
              <a:buChar char="•"/>
            </a:pPr>
            <a:r>
              <a:rPr lang="en-US" sz="3200" dirty="0">
                <a:solidFill>
                  <a:srgbClr val="2E618E"/>
                </a:solidFill>
              </a:rPr>
              <a:t>without right </a:t>
            </a:r>
          </a:p>
        </p:txBody>
      </p:sp>
      <p:sp>
        <p:nvSpPr>
          <p:cNvPr id="3" name="TextBox 7">
            <a:extLst>
              <a:ext uri="{FF2B5EF4-FFF2-40B4-BE49-F238E27FC236}">
                <a16:creationId xmlns:a16="http://schemas.microsoft.com/office/drawing/2014/main" id="{B692C672-3A6B-4A34-A857-974E4FDCF60C}"/>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2 – Illegal access</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113818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6957" y="1495852"/>
            <a:ext cx="8378686" cy="4431983"/>
          </a:xfrm>
          <a:prstGeom prst="rect">
            <a:avLst/>
          </a:prstGeom>
          <a:ln/>
        </p:spPr>
        <p:txBody>
          <a:bodyPr wrap="square">
            <a:spAutoFit/>
          </a:bodyPr>
          <a:lstStyle/>
          <a:p>
            <a:pPr algn="just"/>
            <a:r>
              <a:rPr lang="en-GB" sz="2600" b="1" i="1" dirty="0">
                <a:solidFill>
                  <a:srgbClr val="2E618E"/>
                </a:solidFill>
              </a:rPr>
              <a:t>Article 3 –	Illegal interception</a:t>
            </a:r>
            <a:endParaRPr lang="en-US" sz="2600" b="1" i="1" dirty="0">
              <a:solidFill>
                <a:srgbClr val="2E618E"/>
              </a:solidFill>
            </a:endParaRPr>
          </a:p>
          <a:p>
            <a:pPr algn="just"/>
            <a:endParaRPr lang="en-US" sz="2600" b="1" i="1" dirty="0">
              <a:solidFill>
                <a:srgbClr val="2E618E"/>
              </a:solidFill>
            </a:endParaRPr>
          </a:p>
          <a:p>
            <a:pPr algn="just"/>
            <a:r>
              <a:rPr lang="en-US" sz="2300" i="1" dirty="0">
                <a:solidFill>
                  <a:schemeClr val="accent1">
                    <a:lumMod val="50000"/>
                  </a:schemeClr>
                </a:solidFill>
              </a:rPr>
              <a:t>Each Party shall adopt such legislative and other measures as may be necessary to establish as criminal offences under its domestic law, when committed </a:t>
            </a:r>
            <a:r>
              <a:rPr lang="en-US" sz="2300" b="1" i="1" u="sng" dirty="0">
                <a:solidFill>
                  <a:schemeClr val="accent1">
                    <a:lumMod val="50000"/>
                  </a:schemeClr>
                </a:solidFill>
              </a:rPr>
              <a:t>intentionally</a:t>
            </a:r>
            <a:r>
              <a:rPr lang="en-US" sz="2300" i="1" dirty="0">
                <a:solidFill>
                  <a:schemeClr val="accent1">
                    <a:lumMod val="50000"/>
                  </a:schemeClr>
                </a:solidFill>
              </a:rPr>
              <a:t>, the </a:t>
            </a:r>
            <a:r>
              <a:rPr lang="en-US" sz="2300" b="1" i="1" u="sng" dirty="0">
                <a:solidFill>
                  <a:schemeClr val="accent1">
                    <a:lumMod val="50000"/>
                  </a:schemeClr>
                </a:solidFill>
              </a:rPr>
              <a:t>interception without right</a:t>
            </a:r>
            <a:r>
              <a:rPr lang="en-US" sz="2300" i="1" dirty="0">
                <a:solidFill>
                  <a:schemeClr val="accent1">
                    <a:lumMod val="50000"/>
                  </a:schemeClr>
                </a:solidFill>
              </a:rPr>
              <a:t>, made by </a:t>
            </a:r>
            <a:r>
              <a:rPr lang="en-US" sz="2300" b="1" i="1" u="sng" dirty="0">
                <a:solidFill>
                  <a:schemeClr val="accent1">
                    <a:lumMod val="50000"/>
                  </a:schemeClr>
                </a:solidFill>
              </a:rPr>
              <a:t>technical means</a:t>
            </a:r>
            <a:r>
              <a:rPr lang="en-US" sz="2300" i="1" dirty="0">
                <a:solidFill>
                  <a:schemeClr val="accent1">
                    <a:lumMod val="50000"/>
                  </a:schemeClr>
                </a:solidFill>
              </a:rPr>
              <a:t>, of </a:t>
            </a:r>
            <a:r>
              <a:rPr lang="en-US" sz="2300" b="1" i="1" u="sng" dirty="0">
                <a:solidFill>
                  <a:schemeClr val="accent1">
                    <a:lumMod val="50000"/>
                  </a:schemeClr>
                </a:solidFill>
              </a:rPr>
              <a:t>non-public transmissions</a:t>
            </a:r>
            <a:r>
              <a:rPr lang="en-US" sz="2300" i="1" dirty="0">
                <a:solidFill>
                  <a:schemeClr val="accent1">
                    <a:lumMod val="50000"/>
                  </a:schemeClr>
                </a:solidFill>
              </a:rPr>
              <a:t> of computer data </a:t>
            </a:r>
            <a:r>
              <a:rPr lang="en-US" sz="2300" b="1" i="1" u="sng" dirty="0">
                <a:solidFill>
                  <a:schemeClr val="accent1">
                    <a:lumMod val="50000"/>
                  </a:schemeClr>
                </a:solidFill>
              </a:rPr>
              <a:t>to</a:t>
            </a:r>
            <a:r>
              <a:rPr lang="en-US" sz="2300" i="1" dirty="0">
                <a:solidFill>
                  <a:schemeClr val="accent1">
                    <a:lumMod val="50000"/>
                  </a:schemeClr>
                </a:solidFill>
              </a:rPr>
              <a:t>, </a:t>
            </a:r>
            <a:r>
              <a:rPr lang="en-US" sz="2300" b="1" i="1" u="sng" dirty="0">
                <a:solidFill>
                  <a:schemeClr val="accent1">
                    <a:lumMod val="50000"/>
                  </a:schemeClr>
                </a:solidFill>
              </a:rPr>
              <a:t>from</a:t>
            </a:r>
            <a:r>
              <a:rPr lang="en-US" sz="2300" i="1" dirty="0">
                <a:solidFill>
                  <a:schemeClr val="accent1">
                    <a:lumMod val="50000"/>
                  </a:schemeClr>
                </a:solidFill>
              </a:rPr>
              <a:t> or </a:t>
            </a:r>
            <a:r>
              <a:rPr lang="en-US" sz="2300" b="1" i="1" u="sng" dirty="0">
                <a:solidFill>
                  <a:schemeClr val="accent1">
                    <a:lumMod val="50000"/>
                  </a:schemeClr>
                </a:solidFill>
              </a:rPr>
              <a:t>within</a:t>
            </a:r>
            <a:r>
              <a:rPr lang="en-US" sz="2300" i="1" dirty="0">
                <a:solidFill>
                  <a:schemeClr val="accent1">
                    <a:lumMod val="50000"/>
                  </a:schemeClr>
                </a:solidFill>
              </a:rPr>
              <a:t> a </a:t>
            </a:r>
            <a:r>
              <a:rPr lang="en-US" sz="2300" b="1" i="1" u="sng" dirty="0">
                <a:solidFill>
                  <a:schemeClr val="accent1">
                    <a:lumMod val="50000"/>
                  </a:schemeClr>
                </a:solidFill>
              </a:rPr>
              <a:t>computer system</a:t>
            </a:r>
            <a:r>
              <a:rPr lang="en-US" sz="2300" i="1" dirty="0">
                <a:solidFill>
                  <a:schemeClr val="accent1">
                    <a:lumMod val="50000"/>
                  </a:schemeClr>
                </a:solidFill>
              </a:rPr>
              <a:t>, including </a:t>
            </a:r>
            <a:r>
              <a:rPr lang="en-US" sz="2300" b="1" i="1" u="sng" dirty="0">
                <a:solidFill>
                  <a:schemeClr val="accent1">
                    <a:lumMod val="50000"/>
                  </a:schemeClr>
                </a:solidFill>
              </a:rPr>
              <a:t>electromagnetic emissions</a:t>
            </a:r>
            <a:r>
              <a:rPr lang="en-US" sz="2300" i="1" dirty="0">
                <a:solidFill>
                  <a:schemeClr val="accent1">
                    <a:lumMod val="50000"/>
                  </a:schemeClr>
                </a:solidFill>
              </a:rPr>
              <a:t> from a computer system carrying such computer data. A Party may require that the offence be committed with </a:t>
            </a:r>
            <a:r>
              <a:rPr lang="en-US" sz="2300" b="1" i="1" u="sng" dirty="0">
                <a:solidFill>
                  <a:schemeClr val="accent1">
                    <a:lumMod val="50000"/>
                  </a:schemeClr>
                </a:solidFill>
              </a:rPr>
              <a:t>dishonest intent</a:t>
            </a:r>
            <a:r>
              <a:rPr lang="en-US" sz="2300" i="1" dirty="0">
                <a:solidFill>
                  <a:schemeClr val="accent1">
                    <a:lumMod val="50000"/>
                  </a:schemeClr>
                </a:solidFill>
              </a:rPr>
              <a:t>, or </a:t>
            </a:r>
            <a:r>
              <a:rPr lang="en-US" sz="2300" b="1" i="1" u="sng" dirty="0">
                <a:solidFill>
                  <a:schemeClr val="accent1">
                    <a:lumMod val="50000"/>
                  </a:schemeClr>
                </a:solidFill>
              </a:rPr>
              <a:t>in relation to a computer system that is connected to another computer system</a:t>
            </a:r>
            <a:r>
              <a:rPr lang="en-US" sz="2300" i="1" dirty="0">
                <a:solidFill>
                  <a:schemeClr val="accent1">
                    <a:lumMod val="50000"/>
                  </a:schemeClr>
                </a:solidFill>
              </a:rPr>
              <a:t>.</a:t>
            </a:r>
            <a:endParaRPr lang="en-GB" sz="2300" b="1" i="1" dirty="0">
              <a:solidFill>
                <a:schemeClr val="accent1">
                  <a:lumMod val="50000"/>
                </a:schemeClr>
              </a:solidFill>
            </a:endParaRPr>
          </a:p>
        </p:txBody>
      </p:sp>
      <p:sp>
        <p:nvSpPr>
          <p:cNvPr id="3" name="TextBox 7">
            <a:extLst>
              <a:ext uri="{FF2B5EF4-FFF2-40B4-BE49-F238E27FC236}">
                <a16:creationId xmlns:a16="http://schemas.microsoft.com/office/drawing/2014/main" id="{779B5508-5CF7-4178-9585-A87A0484E101}"/>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3 – Illegal interception</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382020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0528" y="1137392"/>
            <a:ext cx="7462944" cy="5324535"/>
          </a:xfrm>
          <a:prstGeom prst="rect">
            <a:avLst/>
          </a:prstGeom>
          <a:ln/>
        </p:spPr>
        <p:txBody>
          <a:bodyPr wrap="square">
            <a:spAutoFit/>
          </a:bodyPr>
          <a:lstStyle/>
          <a:p>
            <a:pPr algn="just"/>
            <a:r>
              <a:rPr lang="en-US" sz="2500" b="1" i="1" dirty="0">
                <a:solidFill>
                  <a:srgbClr val="2E618E"/>
                </a:solidFill>
              </a:rPr>
              <a:t>Recalling the key elements:</a:t>
            </a:r>
          </a:p>
          <a:p>
            <a:pPr algn="just"/>
            <a:endParaRPr lang="en-US" sz="2500" b="1" i="1" dirty="0">
              <a:solidFill>
                <a:srgbClr val="2E618E"/>
              </a:solidFill>
            </a:endParaRPr>
          </a:p>
          <a:p>
            <a:pPr marL="457200" indent="-457200" algn="just">
              <a:buFont typeface="Arial" panose="020B0604020202020204" pitchFamily="34" charset="0"/>
              <a:buChar char="•"/>
            </a:pPr>
            <a:r>
              <a:rPr lang="en-US" sz="2500" dirty="0">
                <a:solidFill>
                  <a:srgbClr val="2E618E"/>
                </a:solidFill>
              </a:rPr>
              <a:t>intentionally </a:t>
            </a:r>
          </a:p>
          <a:p>
            <a:pPr marL="457200" indent="-457200" algn="just">
              <a:buFont typeface="Arial" panose="020B0604020202020204" pitchFamily="34" charset="0"/>
              <a:buChar char="•"/>
            </a:pPr>
            <a:endParaRPr lang="en-US" sz="1500" dirty="0">
              <a:solidFill>
                <a:srgbClr val="2E618E"/>
              </a:solidFill>
            </a:endParaRPr>
          </a:p>
          <a:p>
            <a:pPr marL="457200" indent="-457200" algn="just">
              <a:buFont typeface="Arial" panose="020B0604020202020204" pitchFamily="34" charset="0"/>
              <a:buChar char="•"/>
            </a:pPr>
            <a:r>
              <a:rPr lang="en-US" sz="2500" dirty="0">
                <a:solidFill>
                  <a:srgbClr val="2E618E"/>
                </a:solidFill>
              </a:rPr>
              <a:t>interception </a:t>
            </a:r>
          </a:p>
          <a:p>
            <a:pPr marL="457200" indent="-457200" algn="just">
              <a:buFont typeface="Arial" panose="020B0604020202020204" pitchFamily="34" charset="0"/>
              <a:buChar char="•"/>
            </a:pPr>
            <a:endParaRPr lang="en-US" sz="1500" dirty="0">
              <a:solidFill>
                <a:srgbClr val="2E618E"/>
              </a:solidFill>
            </a:endParaRPr>
          </a:p>
          <a:p>
            <a:pPr marL="457200" indent="-457200" algn="just">
              <a:buFont typeface="Arial" panose="020B0604020202020204" pitchFamily="34" charset="0"/>
              <a:buChar char="•"/>
            </a:pPr>
            <a:r>
              <a:rPr lang="en-US" sz="2500" dirty="0">
                <a:solidFill>
                  <a:srgbClr val="2E618E"/>
                </a:solidFill>
              </a:rPr>
              <a:t>technical means</a:t>
            </a:r>
          </a:p>
          <a:p>
            <a:pPr marL="457200" indent="-457200" algn="just">
              <a:buFont typeface="Arial" panose="020B0604020202020204" pitchFamily="34" charset="0"/>
              <a:buChar char="•"/>
            </a:pPr>
            <a:endParaRPr lang="en-US" sz="1500" dirty="0">
              <a:solidFill>
                <a:srgbClr val="2E618E"/>
              </a:solidFill>
            </a:endParaRPr>
          </a:p>
          <a:p>
            <a:pPr marL="457200" indent="-457200" algn="just">
              <a:buFont typeface="Arial" panose="020B0604020202020204" pitchFamily="34" charset="0"/>
              <a:buChar char="•"/>
            </a:pPr>
            <a:r>
              <a:rPr lang="en-US" sz="2500" dirty="0">
                <a:solidFill>
                  <a:srgbClr val="2E618E"/>
                </a:solidFill>
              </a:rPr>
              <a:t>non-public </a:t>
            </a:r>
          </a:p>
          <a:p>
            <a:pPr marL="457200" indent="-457200" algn="just">
              <a:buFont typeface="Arial" panose="020B0604020202020204" pitchFamily="34" charset="0"/>
              <a:buChar char="•"/>
            </a:pPr>
            <a:endParaRPr lang="en-US" sz="1500" dirty="0">
              <a:solidFill>
                <a:srgbClr val="2E618E"/>
              </a:solidFill>
            </a:endParaRPr>
          </a:p>
          <a:p>
            <a:pPr marL="457200" indent="-457200" algn="just">
              <a:buFont typeface="Arial" panose="020B0604020202020204" pitchFamily="34" charset="0"/>
              <a:buChar char="•"/>
            </a:pPr>
            <a:r>
              <a:rPr lang="en-US" sz="2500" dirty="0">
                <a:solidFill>
                  <a:srgbClr val="2E618E"/>
                </a:solidFill>
              </a:rPr>
              <a:t>transmissions of computer data including electromagnetic emissions </a:t>
            </a:r>
          </a:p>
          <a:p>
            <a:pPr marL="457200" indent="-457200" algn="just">
              <a:buFont typeface="Arial" panose="020B0604020202020204" pitchFamily="34" charset="0"/>
              <a:buChar char="•"/>
            </a:pPr>
            <a:endParaRPr lang="en-US" sz="1500" dirty="0">
              <a:solidFill>
                <a:srgbClr val="2E618E"/>
              </a:solidFill>
            </a:endParaRPr>
          </a:p>
          <a:p>
            <a:pPr marL="457200" indent="-457200" algn="just">
              <a:buFont typeface="Arial" panose="020B0604020202020204" pitchFamily="34" charset="0"/>
              <a:buChar char="•"/>
            </a:pPr>
            <a:r>
              <a:rPr lang="en-US" sz="2500" dirty="0">
                <a:solidFill>
                  <a:srgbClr val="2E618E"/>
                </a:solidFill>
              </a:rPr>
              <a:t>to, from or within a computer system </a:t>
            </a:r>
          </a:p>
          <a:p>
            <a:pPr marL="457200" indent="-457200" algn="just">
              <a:buFont typeface="Arial" panose="020B0604020202020204" pitchFamily="34" charset="0"/>
              <a:buChar char="•"/>
            </a:pPr>
            <a:endParaRPr lang="en-US" sz="1500" dirty="0">
              <a:solidFill>
                <a:srgbClr val="2E618E"/>
              </a:solidFill>
            </a:endParaRPr>
          </a:p>
          <a:p>
            <a:pPr marL="457200" indent="-457200" algn="just">
              <a:buFont typeface="Arial" panose="020B0604020202020204" pitchFamily="34" charset="0"/>
              <a:buChar char="•"/>
            </a:pPr>
            <a:r>
              <a:rPr lang="en-US" sz="2500" dirty="0">
                <a:solidFill>
                  <a:srgbClr val="2E618E"/>
                </a:solidFill>
              </a:rPr>
              <a:t>without right</a:t>
            </a:r>
          </a:p>
        </p:txBody>
      </p:sp>
      <p:sp>
        <p:nvSpPr>
          <p:cNvPr id="3" name="TextBox 7">
            <a:extLst>
              <a:ext uri="{FF2B5EF4-FFF2-40B4-BE49-F238E27FC236}">
                <a16:creationId xmlns:a16="http://schemas.microsoft.com/office/drawing/2014/main" id="{45E90A37-B1D0-4F57-9818-B0087BDD3670}"/>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3 – Illegal interception</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38308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7990" y="1367918"/>
            <a:ext cx="8378687" cy="4154984"/>
          </a:xfrm>
          <a:prstGeom prst="rect">
            <a:avLst/>
          </a:prstGeom>
          <a:ln/>
        </p:spPr>
        <p:txBody>
          <a:bodyPr wrap="square">
            <a:spAutoFit/>
          </a:bodyPr>
          <a:lstStyle/>
          <a:p>
            <a:pPr algn="just"/>
            <a:r>
              <a:rPr lang="en-GB" sz="2400" b="1" i="1" dirty="0">
                <a:solidFill>
                  <a:srgbClr val="2E618E"/>
                </a:solidFill>
              </a:rPr>
              <a:t>Article 4 –	Data interference</a:t>
            </a:r>
            <a:endParaRPr lang="en-US" sz="2400" i="1" dirty="0">
              <a:solidFill>
                <a:srgbClr val="2E618E"/>
              </a:solidFill>
            </a:endParaRPr>
          </a:p>
          <a:p>
            <a:pPr marL="514350" indent="-514350" algn="just">
              <a:buAutoNum type="arabicPlain"/>
            </a:pPr>
            <a:r>
              <a:rPr lang="en-GB" sz="2400" i="1" dirty="0">
                <a:solidFill>
                  <a:srgbClr val="2E618E"/>
                </a:solidFill>
              </a:rPr>
              <a:t>Each Party shall adopt such legislative and other measures as may be necessary to establish as criminal offences under its domestic law, when committed intentionally, the </a:t>
            </a:r>
            <a:r>
              <a:rPr lang="en-GB" sz="2400" b="1" i="1" dirty="0">
                <a:solidFill>
                  <a:srgbClr val="2E618E"/>
                </a:solidFill>
              </a:rPr>
              <a:t>damaging, deletion, deterioration, alteration or suppression </a:t>
            </a:r>
            <a:r>
              <a:rPr lang="en-GB" sz="2400" i="1" dirty="0">
                <a:solidFill>
                  <a:srgbClr val="2E618E"/>
                </a:solidFill>
              </a:rPr>
              <a:t>of computer data </a:t>
            </a:r>
            <a:r>
              <a:rPr lang="en-GB" sz="2400" b="1" i="1" dirty="0">
                <a:solidFill>
                  <a:srgbClr val="2E618E"/>
                </a:solidFill>
              </a:rPr>
              <a:t>without right</a:t>
            </a:r>
            <a:r>
              <a:rPr lang="en-GB" sz="2400" i="1" dirty="0">
                <a:solidFill>
                  <a:srgbClr val="2E618E"/>
                </a:solidFill>
              </a:rPr>
              <a:t>.</a:t>
            </a:r>
          </a:p>
          <a:p>
            <a:pPr marL="514350" indent="-514350" algn="just">
              <a:buAutoNum type="arabicPlain"/>
            </a:pPr>
            <a:endParaRPr lang="en-GB" sz="2400" i="1" dirty="0">
              <a:solidFill>
                <a:srgbClr val="2E618E"/>
              </a:solidFill>
            </a:endParaRPr>
          </a:p>
          <a:p>
            <a:pPr marL="514350" indent="-514350" algn="just">
              <a:buAutoNum type="arabicPlain"/>
            </a:pPr>
            <a:r>
              <a:rPr lang="en-GB" sz="2400" i="1" dirty="0">
                <a:solidFill>
                  <a:srgbClr val="2E618E"/>
                </a:solidFill>
              </a:rPr>
              <a:t>A Party may reserve the right to require that the conduct described in paragraph 1 result in serious harm.</a:t>
            </a:r>
          </a:p>
        </p:txBody>
      </p:sp>
      <p:sp>
        <p:nvSpPr>
          <p:cNvPr id="3" name="TextBox 7">
            <a:extLst>
              <a:ext uri="{FF2B5EF4-FFF2-40B4-BE49-F238E27FC236}">
                <a16:creationId xmlns:a16="http://schemas.microsoft.com/office/drawing/2014/main" id="{AD06BAB3-5CCA-47FB-B23D-8AC501D87812}"/>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4 – Data interference</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103797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0528" y="1398522"/>
            <a:ext cx="7462944" cy="5016758"/>
          </a:xfrm>
          <a:prstGeom prst="rect">
            <a:avLst/>
          </a:prstGeom>
          <a:ln/>
        </p:spPr>
        <p:txBody>
          <a:bodyPr wrap="square">
            <a:spAutoFit/>
          </a:bodyPr>
          <a:lstStyle/>
          <a:p>
            <a:pPr algn="just"/>
            <a:r>
              <a:rPr lang="en-US" sz="3200" b="1" i="1" dirty="0">
                <a:solidFill>
                  <a:srgbClr val="2E618E"/>
                </a:solidFill>
              </a:rPr>
              <a:t>Recalling the key elements:</a:t>
            </a:r>
          </a:p>
          <a:p>
            <a:pPr algn="just"/>
            <a:endParaRPr lang="en-US" sz="3200" b="1" i="1" dirty="0">
              <a:solidFill>
                <a:srgbClr val="2E618E"/>
              </a:solidFill>
            </a:endParaRPr>
          </a:p>
          <a:p>
            <a:pPr marL="457200" indent="-457200" algn="just">
              <a:buFont typeface="Arial" panose="020B0604020202020204" pitchFamily="34" charset="0"/>
              <a:buChar char="•"/>
            </a:pPr>
            <a:r>
              <a:rPr lang="en-US" sz="3200" dirty="0">
                <a:solidFill>
                  <a:srgbClr val="2E618E"/>
                </a:solidFill>
              </a:rPr>
              <a:t>intentionally</a:t>
            </a:r>
          </a:p>
          <a:p>
            <a:pPr marL="457200" indent="-457200" algn="just">
              <a:buFont typeface="Arial" panose="020B0604020202020204" pitchFamily="34" charset="0"/>
              <a:buChar char="•"/>
            </a:pPr>
            <a:endParaRPr lang="en-US" sz="3200" dirty="0">
              <a:solidFill>
                <a:srgbClr val="2E618E"/>
              </a:solidFill>
            </a:endParaRPr>
          </a:p>
          <a:p>
            <a:pPr marL="457200" indent="-457200" algn="just">
              <a:buFont typeface="Arial" panose="020B0604020202020204" pitchFamily="34" charset="0"/>
              <a:buChar char="•"/>
            </a:pPr>
            <a:r>
              <a:rPr lang="en-GB" sz="3200" dirty="0">
                <a:solidFill>
                  <a:srgbClr val="2E618E"/>
                </a:solidFill>
              </a:rPr>
              <a:t>damaging, deletion, deterioration, alteration or suppression</a:t>
            </a:r>
          </a:p>
          <a:p>
            <a:pPr marL="457200" indent="-457200" algn="just">
              <a:buFont typeface="Arial" panose="020B0604020202020204" pitchFamily="34" charset="0"/>
              <a:buChar char="•"/>
            </a:pPr>
            <a:endParaRPr lang="en-US" sz="3200" dirty="0">
              <a:solidFill>
                <a:srgbClr val="2E618E"/>
              </a:solidFill>
            </a:endParaRPr>
          </a:p>
          <a:p>
            <a:pPr marL="457200" indent="-457200" algn="just">
              <a:buFont typeface="Arial" panose="020B0604020202020204" pitchFamily="34" charset="0"/>
              <a:buChar char="•"/>
            </a:pPr>
            <a:r>
              <a:rPr lang="en-US" sz="3200" dirty="0">
                <a:solidFill>
                  <a:srgbClr val="2E618E"/>
                </a:solidFill>
              </a:rPr>
              <a:t>computer data</a:t>
            </a:r>
          </a:p>
          <a:p>
            <a:pPr marL="457200" indent="-457200" algn="just">
              <a:buFont typeface="Arial" panose="020B0604020202020204" pitchFamily="34" charset="0"/>
              <a:buChar char="•"/>
            </a:pPr>
            <a:endParaRPr lang="en-US" sz="3200" dirty="0">
              <a:solidFill>
                <a:srgbClr val="2E618E"/>
              </a:solidFill>
            </a:endParaRPr>
          </a:p>
          <a:p>
            <a:pPr marL="457200" indent="-457200" algn="just">
              <a:buFont typeface="Arial" panose="020B0604020202020204" pitchFamily="34" charset="0"/>
              <a:buChar char="•"/>
            </a:pPr>
            <a:r>
              <a:rPr lang="en-US" sz="3200" dirty="0">
                <a:solidFill>
                  <a:srgbClr val="2E618E"/>
                </a:solidFill>
              </a:rPr>
              <a:t>without right </a:t>
            </a:r>
          </a:p>
        </p:txBody>
      </p:sp>
      <p:sp>
        <p:nvSpPr>
          <p:cNvPr id="3" name="TextBox 7">
            <a:extLst>
              <a:ext uri="{FF2B5EF4-FFF2-40B4-BE49-F238E27FC236}">
                <a16:creationId xmlns:a16="http://schemas.microsoft.com/office/drawing/2014/main" id="{1DAB72E1-B272-40F5-B59B-F9F38D61D25B}"/>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4 – Data interference</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153968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64704" y="1367919"/>
            <a:ext cx="7523922" cy="4832092"/>
          </a:xfrm>
          <a:prstGeom prst="rect">
            <a:avLst/>
          </a:prstGeom>
          <a:ln/>
        </p:spPr>
        <p:txBody>
          <a:bodyPr wrap="square">
            <a:spAutoFit/>
          </a:bodyPr>
          <a:lstStyle/>
          <a:p>
            <a:pPr algn="just"/>
            <a:r>
              <a:rPr lang="en-GB" sz="2800" b="1" i="1" dirty="0">
                <a:solidFill>
                  <a:srgbClr val="2E618E"/>
                </a:solidFill>
              </a:rPr>
              <a:t>Article 5 –	System interference</a:t>
            </a:r>
            <a:endParaRPr lang="en-US" sz="2800" i="1" dirty="0">
              <a:solidFill>
                <a:srgbClr val="2E618E"/>
              </a:solidFill>
            </a:endParaRPr>
          </a:p>
          <a:p>
            <a:pPr algn="just"/>
            <a:endParaRPr lang="en-GB" sz="2800" i="1" dirty="0">
              <a:solidFill>
                <a:srgbClr val="2E618E"/>
              </a:solidFill>
            </a:endParaRPr>
          </a:p>
          <a:p>
            <a:pPr algn="just"/>
            <a:r>
              <a:rPr lang="en-GB" sz="2800" i="1" dirty="0">
                <a:solidFill>
                  <a:srgbClr val="2E618E"/>
                </a:solidFill>
              </a:rPr>
              <a:t>Each Party shall adopt such legislative and other measures as may be necessary to establish as criminal offences under its domestic law, when committed intentionally, the </a:t>
            </a:r>
            <a:r>
              <a:rPr lang="en-GB" sz="2800" b="1" i="1" dirty="0">
                <a:solidFill>
                  <a:srgbClr val="2E618E"/>
                </a:solidFill>
              </a:rPr>
              <a:t>serious hindering without right of the functioning of a computer system by inputting, transmitting, damaging, deleting, deteriorating, altering or suppressing computer data.</a:t>
            </a:r>
            <a:endParaRPr lang="en-US" sz="2800" b="1" i="1" dirty="0">
              <a:solidFill>
                <a:srgbClr val="2E618E"/>
              </a:solidFill>
            </a:endParaRPr>
          </a:p>
        </p:txBody>
      </p:sp>
      <p:sp>
        <p:nvSpPr>
          <p:cNvPr id="5" name="TextBox 7">
            <a:extLst>
              <a:ext uri="{FF2B5EF4-FFF2-40B4-BE49-F238E27FC236}">
                <a16:creationId xmlns:a16="http://schemas.microsoft.com/office/drawing/2014/main" id="{E2C077FC-BD97-45FF-A913-A6877DC85157}"/>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5 – System interference</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291313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0528" y="1084985"/>
            <a:ext cx="7462944" cy="5447645"/>
          </a:xfrm>
          <a:prstGeom prst="rect">
            <a:avLst/>
          </a:prstGeom>
          <a:ln/>
        </p:spPr>
        <p:txBody>
          <a:bodyPr wrap="square">
            <a:spAutoFit/>
          </a:bodyPr>
          <a:lstStyle/>
          <a:p>
            <a:pPr algn="just"/>
            <a:r>
              <a:rPr lang="en-US" sz="2800" b="1" i="1" dirty="0">
                <a:solidFill>
                  <a:srgbClr val="2E618E"/>
                </a:solidFill>
              </a:rPr>
              <a:t>Recalling the key elements:</a:t>
            </a:r>
          </a:p>
          <a:p>
            <a:pPr algn="just"/>
            <a:endParaRPr lang="en-US" sz="2400" b="1" i="1" dirty="0">
              <a:solidFill>
                <a:srgbClr val="2E618E"/>
              </a:solidFill>
            </a:endParaRPr>
          </a:p>
          <a:p>
            <a:pPr marL="457200" indent="-457200" algn="just">
              <a:buFont typeface="Arial" panose="020B0604020202020204" pitchFamily="34" charset="0"/>
              <a:buChar char="•"/>
            </a:pPr>
            <a:r>
              <a:rPr lang="en-US" sz="2800" dirty="0">
                <a:solidFill>
                  <a:srgbClr val="2E618E"/>
                </a:solidFill>
              </a:rPr>
              <a:t>intentionally</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GB" sz="2800" dirty="0">
                <a:solidFill>
                  <a:srgbClr val="2E618E"/>
                </a:solidFill>
              </a:rPr>
              <a:t>serious </a:t>
            </a:r>
          </a:p>
          <a:p>
            <a:pPr marL="457200" indent="-457200" algn="just">
              <a:buFont typeface="Arial" panose="020B0604020202020204" pitchFamily="34" charset="0"/>
              <a:buChar char="•"/>
            </a:pPr>
            <a:endParaRPr lang="en-GB" sz="2400" dirty="0">
              <a:solidFill>
                <a:srgbClr val="2E618E"/>
              </a:solidFill>
            </a:endParaRPr>
          </a:p>
          <a:p>
            <a:pPr marL="457200" indent="-457200" algn="just">
              <a:buFont typeface="Arial" panose="020B0604020202020204" pitchFamily="34" charset="0"/>
              <a:buChar char="•"/>
            </a:pPr>
            <a:r>
              <a:rPr lang="en-GB" sz="2800" dirty="0">
                <a:solidFill>
                  <a:srgbClr val="2E618E"/>
                </a:solidFill>
              </a:rPr>
              <a:t>hindering with functioning of computer system</a:t>
            </a:r>
          </a:p>
          <a:p>
            <a:pPr marL="457200" indent="-457200" algn="just">
              <a:buFont typeface="Arial" panose="020B0604020202020204" pitchFamily="34" charset="0"/>
              <a:buChar char="•"/>
            </a:pPr>
            <a:endParaRPr lang="en-GB" sz="2400" dirty="0">
              <a:solidFill>
                <a:srgbClr val="2E618E"/>
              </a:solidFill>
            </a:endParaRPr>
          </a:p>
          <a:p>
            <a:pPr marL="457200" indent="-457200" algn="just">
              <a:buFont typeface="Arial" panose="020B0604020202020204" pitchFamily="34" charset="0"/>
              <a:buChar char="•"/>
            </a:pPr>
            <a:r>
              <a:rPr lang="en-US" sz="2800" dirty="0">
                <a:solidFill>
                  <a:srgbClr val="2E618E"/>
                </a:solidFill>
              </a:rPr>
              <a:t>by inputting, transmitting, damaging, deleting, deteriorating, altering or suppressing computer data</a:t>
            </a:r>
            <a:endParaRPr lang="en-GB" sz="2800" dirty="0">
              <a:solidFill>
                <a:srgbClr val="2E618E"/>
              </a:solidFill>
            </a:endParaRP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800" dirty="0">
                <a:solidFill>
                  <a:srgbClr val="2E618E"/>
                </a:solidFill>
              </a:rPr>
              <a:t>without right </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5 – System interference</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243016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solidFill>
                  <a:schemeClr val="bg1"/>
                </a:solidFill>
                <a:latin typeface="Verdana" charset="0"/>
                <a:cs typeface="Verdana" charset="0"/>
              </a:rPr>
              <a:t>Agenda</a:t>
            </a:r>
            <a:endParaRPr lang="en-GB" sz="2000" dirty="0">
              <a:solidFill>
                <a:schemeClr val="bg1"/>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a:ln/>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
        <p:nvSpPr>
          <p:cNvPr id="7" name="Rectangle 6">
            <a:extLst>
              <a:ext uri="{FF2B5EF4-FFF2-40B4-BE49-F238E27FC236}">
                <a16:creationId xmlns:a16="http://schemas.microsoft.com/office/drawing/2014/main" id="{7FA81925-418B-D44C-9255-2AEBBFBC0ADA}"/>
              </a:ext>
            </a:extLst>
          </p:cNvPr>
          <p:cNvSpPr/>
          <p:nvPr/>
        </p:nvSpPr>
        <p:spPr>
          <a:xfrm>
            <a:off x="375007" y="1730598"/>
            <a:ext cx="4196993" cy="4524315"/>
          </a:xfrm>
          <a:prstGeom prst="rect">
            <a:avLst/>
          </a:prstGeom>
          <a:ln/>
        </p:spPr>
        <p:txBody>
          <a:bodyPr wrap="square">
            <a:spAutoFit/>
          </a:bodyPr>
          <a:lstStyle/>
          <a:p>
            <a:pPr marL="457200" indent="-457200">
              <a:buFont typeface="+mj-lt"/>
              <a:buAutoNum type="arabicPeriod"/>
            </a:pPr>
            <a:r>
              <a:rPr lang="en-US" sz="2400" i="1" dirty="0"/>
              <a:t>Introduction to the Budapest Convention</a:t>
            </a:r>
          </a:p>
          <a:p>
            <a:pPr marL="457200" indent="-457200" algn="just">
              <a:buFont typeface="+mj-lt"/>
              <a:buAutoNum type="arabicPeriod"/>
            </a:pPr>
            <a:endParaRPr lang="en-US" sz="2400" i="1" dirty="0">
              <a:ea typeface="Verdana" panose="020B0604030504040204" pitchFamily="34" charset="0"/>
            </a:endParaRPr>
          </a:p>
          <a:p>
            <a:pPr marL="457200" indent="-457200" algn="just">
              <a:buFont typeface="+mj-lt"/>
              <a:buAutoNum type="arabicPeriod"/>
            </a:pPr>
            <a:r>
              <a:rPr lang="en-US" sz="2400" i="1" dirty="0">
                <a:ea typeface="Verdana" panose="020B0604030504040204" pitchFamily="34" charset="0"/>
              </a:rPr>
              <a:t>Refresher on the Budapest Convention </a:t>
            </a:r>
          </a:p>
          <a:p>
            <a:pPr marL="457200" indent="-457200" algn="just">
              <a:buFont typeface="+mj-lt"/>
              <a:buAutoNum type="arabicPeriod"/>
            </a:pPr>
            <a:endParaRPr lang="en-US" sz="2400" i="1" dirty="0">
              <a:ea typeface="Verdana" panose="020B0604030504040204" pitchFamily="34" charset="0"/>
            </a:endParaRPr>
          </a:p>
          <a:p>
            <a:pPr marL="457200" indent="-457200" algn="just">
              <a:buFont typeface="+mj-lt"/>
              <a:buAutoNum type="arabicPeriod"/>
            </a:pPr>
            <a:r>
              <a:rPr lang="en-US" sz="2400" i="1" dirty="0">
                <a:ea typeface="Verdana" panose="020B0604030504040204" pitchFamily="34" charset="0"/>
              </a:rPr>
              <a:t>Additional Protocol on Xenophobia and Racism </a:t>
            </a:r>
          </a:p>
          <a:p>
            <a:pPr marL="457200" indent="-457200" algn="just">
              <a:buFont typeface="+mj-lt"/>
              <a:buAutoNum type="arabicPeriod"/>
            </a:pPr>
            <a:endParaRPr lang="en-GB" sz="2400" i="1" dirty="0">
              <a:ea typeface="Verdana" panose="020B0604030504040204" pitchFamily="34" charset="0"/>
            </a:endParaRPr>
          </a:p>
          <a:p>
            <a:pPr marL="457200" indent="-457200" algn="just">
              <a:buFont typeface="+mj-lt"/>
              <a:buAutoNum type="arabicPeriod"/>
            </a:pPr>
            <a:r>
              <a:rPr lang="en-GB" sz="2400" i="1" dirty="0">
                <a:ea typeface="Verdana" panose="020B0604030504040204" pitchFamily="34" charset="0"/>
              </a:rPr>
              <a:t>Second Additional Protocol – Current status and key provisions </a:t>
            </a:r>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5063857"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8782" y="1069012"/>
            <a:ext cx="8875644" cy="4801314"/>
          </a:xfrm>
          <a:prstGeom prst="rect">
            <a:avLst/>
          </a:prstGeom>
          <a:ln/>
        </p:spPr>
        <p:txBody>
          <a:bodyPr wrap="square">
            <a:spAutoFit/>
          </a:bodyPr>
          <a:lstStyle/>
          <a:p>
            <a:pPr algn="just"/>
            <a:r>
              <a:rPr lang="en-US" b="1" i="1" dirty="0">
                <a:solidFill>
                  <a:srgbClr val="2E618E"/>
                </a:solidFill>
              </a:rPr>
              <a:t>Article 6 – Misuse of devices</a:t>
            </a:r>
          </a:p>
          <a:p>
            <a:pPr algn="just"/>
            <a:r>
              <a:rPr lang="en-US" i="1" dirty="0">
                <a:solidFill>
                  <a:srgbClr val="2E618E"/>
                </a:solidFill>
              </a:rPr>
              <a:t>1 Each Party shall adopt such legislative and other measures as may be necessary to establish as criminal offences under its domestic law, when committed intentionally and without right:</a:t>
            </a:r>
          </a:p>
          <a:p>
            <a:pPr algn="just"/>
            <a:r>
              <a:rPr lang="en-US" i="1" dirty="0">
                <a:solidFill>
                  <a:srgbClr val="2E618E"/>
                </a:solidFill>
              </a:rPr>
              <a:t>a the </a:t>
            </a:r>
            <a:r>
              <a:rPr lang="en-US" b="1" i="1" dirty="0">
                <a:solidFill>
                  <a:srgbClr val="2E618E"/>
                </a:solidFill>
              </a:rPr>
              <a:t>production, sale, procurement for use, import, distribution </a:t>
            </a:r>
            <a:r>
              <a:rPr lang="en-US" i="1" dirty="0">
                <a:solidFill>
                  <a:srgbClr val="2E618E"/>
                </a:solidFill>
              </a:rPr>
              <a:t>or otherwise </a:t>
            </a:r>
            <a:r>
              <a:rPr lang="en-US" b="1" i="1" dirty="0">
                <a:solidFill>
                  <a:srgbClr val="2E618E"/>
                </a:solidFill>
              </a:rPr>
              <a:t>making available</a:t>
            </a:r>
            <a:r>
              <a:rPr lang="en-US" i="1" dirty="0">
                <a:solidFill>
                  <a:srgbClr val="2E618E"/>
                </a:solidFill>
              </a:rPr>
              <a:t> of:</a:t>
            </a:r>
          </a:p>
          <a:p>
            <a:pPr lvl="1" algn="just"/>
            <a:r>
              <a:rPr lang="en-US" i="1" dirty="0" err="1">
                <a:solidFill>
                  <a:srgbClr val="2E618E"/>
                </a:solidFill>
              </a:rPr>
              <a:t>i</a:t>
            </a:r>
            <a:r>
              <a:rPr lang="en-US" i="1" dirty="0">
                <a:solidFill>
                  <a:srgbClr val="2E618E"/>
                </a:solidFill>
              </a:rPr>
              <a:t> a </a:t>
            </a:r>
            <a:r>
              <a:rPr lang="en-US" b="1" i="1" dirty="0">
                <a:solidFill>
                  <a:srgbClr val="2E618E"/>
                </a:solidFill>
              </a:rPr>
              <a:t>device, including a computer program</a:t>
            </a:r>
            <a:r>
              <a:rPr lang="en-US" i="1" dirty="0">
                <a:solidFill>
                  <a:srgbClr val="2E618E"/>
                </a:solidFill>
              </a:rPr>
              <a:t>, designed or adapted </a:t>
            </a:r>
            <a:r>
              <a:rPr lang="en-US" b="1" i="1" dirty="0">
                <a:solidFill>
                  <a:srgbClr val="2E618E"/>
                </a:solidFill>
              </a:rPr>
              <a:t>primarily</a:t>
            </a:r>
            <a:r>
              <a:rPr lang="en-US" i="1" dirty="0">
                <a:solidFill>
                  <a:srgbClr val="2E618E"/>
                </a:solidFill>
              </a:rPr>
              <a:t> for the purpose of committing any of the offences established in accordance with Articles 2 through 5;</a:t>
            </a:r>
          </a:p>
          <a:p>
            <a:pPr lvl="1" algn="just"/>
            <a:r>
              <a:rPr lang="en-US" i="1" dirty="0">
                <a:solidFill>
                  <a:srgbClr val="2E618E"/>
                </a:solidFill>
              </a:rPr>
              <a:t>ii a </a:t>
            </a:r>
            <a:r>
              <a:rPr lang="en-US" b="1" i="1" dirty="0">
                <a:solidFill>
                  <a:srgbClr val="2E618E"/>
                </a:solidFill>
              </a:rPr>
              <a:t>computer password, access code, or similar data </a:t>
            </a:r>
            <a:r>
              <a:rPr lang="en-US" i="1" dirty="0">
                <a:solidFill>
                  <a:srgbClr val="2E618E"/>
                </a:solidFill>
              </a:rPr>
              <a:t>by which the whole or any part of a computer system is capable of being accessed,</a:t>
            </a:r>
          </a:p>
          <a:p>
            <a:pPr algn="just"/>
            <a:r>
              <a:rPr lang="en-US" i="1" dirty="0">
                <a:solidFill>
                  <a:srgbClr val="2E618E"/>
                </a:solidFill>
              </a:rPr>
              <a:t>with intent that it be used for the purpose of committing any of the offences established in Articles 2 through 5; and</a:t>
            </a:r>
          </a:p>
          <a:p>
            <a:pPr algn="just"/>
            <a:r>
              <a:rPr lang="en-US" i="1" dirty="0">
                <a:solidFill>
                  <a:srgbClr val="2E618E"/>
                </a:solidFill>
              </a:rPr>
              <a:t>b the possession of an item referred to in paragraphs </a:t>
            </a:r>
            <a:r>
              <a:rPr lang="en-US" i="1" dirty="0" err="1">
                <a:solidFill>
                  <a:srgbClr val="2E618E"/>
                </a:solidFill>
              </a:rPr>
              <a:t>a.i</a:t>
            </a:r>
            <a:r>
              <a:rPr lang="en-US" i="1" dirty="0">
                <a:solidFill>
                  <a:srgbClr val="2E618E"/>
                </a:solidFill>
              </a:rPr>
              <a:t> or ii above, with intent that it be used for the purpose of committing any of the offences established in Articles 2 through 5. A Party may require by law that a number of such items be possessed before criminal liability attaches.</a:t>
            </a:r>
          </a:p>
        </p:txBody>
      </p:sp>
      <p:sp>
        <p:nvSpPr>
          <p:cNvPr id="3" name="TextBox 7">
            <a:extLst>
              <a:ext uri="{FF2B5EF4-FFF2-40B4-BE49-F238E27FC236}">
                <a16:creationId xmlns:a16="http://schemas.microsoft.com/office/drawing/2014/main" id="{8BB6F167-5C7B-482C-B2B6-2608A7CE40D0}"/>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6 – Misuse of devices</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183594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56053" y="1213167"/>
            <a:ext cx="8143103" cy="4847481"/>
          </a:xfrm>
          <a:prstGeom prst="rect">
            <a:avLst/>
          </a:prstGeom>
          <a:ln/>
        </p:spPr>
        <p:txBody>
          <a:bodyPr wrap="square">
            <a:spAutoFit/>
          </a:bodyPr>
          <a:lstStyle/>
          <a:p>
            <a:pPr algn="just"/>
            <a:r>
              <a:rPr lang="en-US" sz="2000" b="1" i="1" dirty="0">
                <a:solidFill>
                  <a:srgbClr val="2E618E"/>
                </a:solidFill>
              </a:rPr>
              <a:t>Recalling the key elements:</a:t>
            </a:r>
          </a:p>
          <a:p>
            <a:pPr algn="just"/>
            <a:endParaRPr lang="en-US" sz="1200" b="1" i="1" dirty="0">
              <a:solidFill>
                <a:srgbClr val="2E618E"/>
              </a:solidFill>
            </a:endParaRPr>
          </a:p>
          <a:p>
            <a:pPr marL="457200" indent="-457200" algn="just">
              <a:buFont typeface="Arial" panose="020B0604020202020204" pitchFamily="34" charset="0"/>
              <a:buChar char="•"/>
            </a:pPr>
            <a:r>
              <a:rPr lang="en-US" sz="2000" dirty="0">
                <a:solidFill>
                  <a:srgbClr val="2E618E"/>
                </a:solidFill>
              </a:rPr>
              <a:t>intentionally</a:t>
            </a:r>
          </a:p>
          <a:p>
            <a:pPr marL="457200" indent="-457200" algn="just">
              <a:buFont typeface="Arial" panose="020B0604020202020204" pitchFamily="34" charset="0"/>
              <a:buChar char="•"/>
            </a:pPr>
            <a:endParaRPr lang="en-US" dirty="0">
              <a:solidFill>
                <a:srgbClr val="2E618E"/>
              </a:solidFill>
            </a:endParaRPr>
          </a:p>
          <a:p>
            <a:pPr marL="457200" indent="-457200" algn="just">
              <a:buFont typeface="Arial" panose="020B0604020202020204" pitchFamily="34" charset="0"/>
              <a:buChar char="•"/>
            </a:pPr>
            <a:r>
              <a:rPr lang="en-US" sz="2000" dirty="0">
                <a:solidFill>
                  <a:srgbClr val="2E618E"/>
                </a:solidFill>
              </a:rPr>
              <a:t>production, sale, procurement for use, import, possession, distribution or otherwise making available of:</a:t>
            </a:r>
          </a:p>
          <a:p>
            <a:pPr marL="914400" lvl="1" indent="-457200" algn="just">
              <a:buFont typeface="Arial" panose="020B0604020202020204" pitchFamily="34" charset="0"/>
              <a:buChar char="•"/>
            </a:pPr>
            <a:r>
              <a:rPr lang="en-US" sz="2000" dirty="0">
                <a:solidFill>
                  <a:srgbClr val="2E618E"/>
                </a:solidFill>
              </a:rPr>
              <a:t>devices (including computer program)</a:t>
            </a:r>
          </a:p>
          <a:p>
            <a:pPr marL="914400" lvl="1" indent="-457200" algn="just">
              <a:buFont typeface="Arial" panose="020B0604020202020204" pitchFamily="34" charset="0"/>
              <a:buChar char="•"/>
            </a:pPr>
            <a:r>
              <a:rPr lang="en-US" sz="2000" dirty="0">
                <a:solidFill>
                  <a:srgbClr val="2E618E"/>
                </a:solidFill>
              </a:rPr>
              <a:t>passwords </a:t>
            </a:r>
          </a:p>
          <a:p>
            <a:pPr marL="914400" lvl="1" indent="-457200" algn="just">
              <a:buFont typeface="Arial" panose="020B0604020202020204" pitchFamily="34" charset="0"/>
              <a:buChar char="•"/>
            </a:pPr>
            <a:endParaRPr lang="en-GB" dirty="0">
              <a:solidFill>
                <a:srgbClr val="2E618E"/>
              </a:solidFill>
            </a:endParaRPr>
          </a:p>
          <a:p>
            <a:pPr marL="457200" indent="-457200" algn="just">
              <a:buFont typeface="Arial" panose="020B0604020202020204" pitchFamily="34" charset="0"/>
              <a:buChar char="•"/>
            </a:pPr>
            <a:r>
              <a:rPr lang="en-US" sz="2000" dirty="0">
                <a:solidFill>
                  <a:srgbClr val="2E618E"/>
                </a:solidFill>
              </a:rPr>
              <a:t>designed or adapted primarily for purpose of committing offence under Art 2 - 5</a:t>
            </a:r>
          </a:p>
          <a:p>
            <a:pPr marL="457200" indent="-457200" algn="just">
              <a:buFont typeface="Arial" panose="020B0604020202020204" pitchFamily="34" charset="0"/>
              <a:buChar char="•"/>
            </a:pPr>
            <a:endParaRPr lang="en-US" dirty="0">
              <a:solidFill>
                <a:srgbClr val="2E618E"/>
              </a:solidFill>
            </a:endParaRPr>
          </a:p>
          <a:p>
            <a:pPr marL="457200" indent="-457200" algn="just">
              <a:buFont typeface="Arial" panose="020B0604020202020204" pitchFamily="34" charset="0"/>
              <a:buChar char="•"/>
            </a:pPr>
            <a:r>
              <a:rPr lang="en-US" sz="2000" dirty="0">
                <a:solidFill>
                  <a:srgbClr val="2E618E"/>
                </a:solidFill>
              </a:rPr>
              <a:t>intent that it be used for purpose of committing offence under Art 2 - 5</a:t>
            </a:r>
          </a:p>
          <a:p>
            <a:pPr marL="457200" indent="-457200" algn="just">
              <a:buFont typeface="Arial" panose="020B0604020202020204" pitchFamily="34" charset="0"/>
              <a:buChar char="•"/>
            </a:pPr>
            <a:endParaRPr lang="en-US" dirty="0">
              <a:solidFill>
                <a:srgbClr val="2E618E"/>
              </a:solidFill>
            </a:endParaRPr>
          </a:p>
          <a:p>
            <a:pPr marL="457200" indent="-457200" algn="just">
              <a:buFont typeface="Arial" panose="020B0604020202020204" pitchFamily="34" charset="0"/>
              <a:buChar char="•"/>
            </a:pPr>
            <a:r>
              <a:rPr lang="en-US" sz="2000" dirty="0">
                <a:solidFill>
                  <a:srgbClr val="2E618E"/>
                </a:solidFill>
              </a:rPr>
              <a:t>without right</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141073"/>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Article 6 – Misuse of devices</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347019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021" y="1213306"/>
            <a:ext cx="8497957" cy="4154984"/>
          </a:xfrm>
          <a:prstGeom prst="rect">
            <a:avLst/>
          </a:prstGeom>
          <a:ln/>
        </p:spPr>
        <p:txBody>
          <a:bodyPr wrap="square">
            <a:spAutoFit/>
          </a:bodyPr>
          <a:lstStyle/>
          <a:p>
            <a:pPr algn="just"/>
            <a:r>
              <a:rPr lang="en-US" sz="2400" b="1" i="1" dirty="0">
                <a:solidFill>
                  <a:srgbClr val="2E618E"/>
                </a:solidFill>
              </a:rPr>
              <a:t>Article 7 – Computer-related forgery</a:t>
            </a:r>
          </a:p>
          <a:p>
            <a:pPr algn="just"/>
            <a:r>
              <a:rPr lang="en-US" sz="2400" i="1" dirty="0">
                <a:solidFill>
                  <a:srgbClr val="2E618E"/>
                </a:solidFill>
              </a:rPr>
              <a:t>Each Party shall adopt such legislative and other measures as may be necessary to establish as criminal offences under its domestic law, when committed </a:t>
            </a:r>
            <a:r>
              <a:rPr lang="en-US" sz="2400" b="1" i="1" dirty="0">
                <a:solidFill>
                  <a:srgbClr val="2E618E"/>
                </a:solidFill>
              </a:rPr>
              <a:t>intentionally</a:t>
            </a:r>
            <a:r>
              <a:rPr lang="en-US" sz="2400" i="1" dirty="0">
                <a:solidFill>
                  <a:srgbClr val="2E618E"/>
                </a:solidFill>
              </a:rPr>
              <a:t> and </a:t>
            </a:r>
            <a:r>
              <a:rPr lang="en-US" sz="2400" b="1" i="1" dirty="0">
                <a:solidFill>
                  <a:srgbClr val="2E618E"/>
                </a:solidFill>
              </a:rPr>
              <a:t>without right</a:t>
            </a:r>
            <a:r>
              <a:rPr lang="en-US" sz="2400" i="1" dirty="0">
                <a:solidFill>
                  <a:srgbClr val="2E618E"/>
                </a:solidFill>
              </a:rPr>
              <a:t>, the input, alteration, deletion, or suppression of computer data, resulting in </a:t>
            </a:r>
            <a:r>
              <a:rPr lang="en-US" sz="2400" b="1" i="1" dirty="0">
                <a:solidFill>
                  <a:srgbClr val="2E618E"/>
                </a:solidFill>
              </a:rPr>
              <a:t>inauthentic data </a:t>
            </a:r>
            <a:r>
              <a:rPr lang="en-US" sz="2400" i="1" dirty="0">
                <a:solidFill>
                  <a:srgbClr val="2E618E"/>
                </a:solidFill>
              </a:rPr>
              <a:t>with the intent that it be considered or acted upon for legal purposes as if it were authentic, regardless whether or not the data is directly readable and intelligible. A Party may require an intent to defraud, or similar dishonest intent, before criminal liability attaches.</a:t>
            </a:r>
          </a:p>
        </p:txBody>
      </p:sp>
      <p:sp>
        <p:nvSpPr>
          <p:cNvPr id="3" name="TextBox 7">
            <a:extLst>
              <a:ext uri="{FF2B5EF4-FFF2-40B4-BE49-F238E27FC236}">
                <a16:creationId xmlns:a16="http://schemas.microsoft.com/office/drawing/2014/main" id="{C4E9846F-0E1A-483B-AC46-3574BB274274}"/>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7 – Computer-related forgery</a:t>
            </a:r>
          </a:p>
        </p:txBody>
      </p:sp>
    </p:spTree>
    <p:extLst>
      <p:ext uri="{BB962C8B-B14F-4D97-AF65-F5344CB8AC3E}">
        <p14:creationId xmlns:p14="http://schemas.microsoft.com/office/powerpoint/2010/main" val="373569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0448" y="1460303"/>
            <a:ext cx="8143103" cy="4832092"/>
          </a:xfrm>
          <a:prstGeom prst="rect">
            <a:avLst/>
          </a:prstGeom>
          <a:ln/>
        </p:spPr>
        <p:txBody>
          <a:bodyPr wrap="square">
            <a:spAutoFit/>
          </a:bodyPr>
          <a:lstStyle/>
          <a:p>
            <a:pPr algn="just"/>
            <a:r>
              <a:rPr lang="en-US" sz="2800" b="1" i="1" dirty="0">
                <a:solidFill>
                  <a:srgbClr val="2E618E"/>
                </a:solidFill>
              </a:rPr>
              <a:t>Recalling the key elements:</a:t>
            </a:r>
          </a:p>
          <a:p>
            <a:pPr algn="just"/>
            <a:endParaRPr lang="en-US" sz="2800" b="1" i="1" dirty="0">
              <a:solidFill>
                <a:srgbClr val="2E618E"/>
              </a:solidFill>
            </a:endParaRPr>
          </a:p>
          <a:p>
            <a:pPr marL="457200" indent="-457200" algn="just">
              <a:buFont typeface="Arial" panose="020B0604020202020204" pitchFamily="34" charset="0"/>
              <a:buChar char="•"/>
            </a:pPr>
            <a:r>
              <a:rPr lang="en-US" sz="2800" dirty="0">
                <a:solidFill>
                  <a:srgbClr val="2E618E"/>
                </a:solidFill>
              </a:rPr>
              <a:t>intentionally</a:t>
            </a:r>
          </a:p>
          <a:p>
            <a:pPr marL="457200" indent="-457200" algn="just">
              <a:buFont typeface="Arial" panose="020B0604020202020204" pitchFamily="34" charset="0"/>
              <a:buChar char="•"/>
            </a:pPr>
            <a:endParaRPr lang="en-US" sz="2800" dirty="0">
              <a:solidFill>
                <a:srgbClr val="2E618E"/>
              </a:solidFill>
            </a:endParaRPr>
          </a:p>
          <a:p>
            <a:pPr marL="457200" indent="-457200" algn="just">
              <a:buFont typeface="Arial" panose="020B0604020202020204" pitchFamily="34" charset="0"/>
              <a:buChar char="•"/>
            </a:pPr>
            <a:r>
              <a:rPr lang="en-US" sz="2800" dirty="0">
                <a:solidFill>
                  <a:srgbClr val="2E618E"/>
                </a:solidFill>
              </a:rPr>
              <a:t>input, alteration, deletion, or suppression of computer data resulting in inauthentic data</a:t>
            </a:r>
          </a:p>
          <a:p>
            <a:pPr marL="914400" lvl="1" indent="-457200" algn="just">
              <a:buFont typeface="Arial" panose="020B0604020202020204" pitchFamily="34" charset="0"/>
              <a:buChar char="•"/>
            </a:pPr>
            <a:endParaRPr lang="en-GB" sz="2800" dirty="0">
              <a:solidFill>
                <a:srgbClr val="2E618E"/>
              </a:solidFill>
            </a:endParaRPr>
          </a:p>
          <a:p>
            <a:pPr marL="457200" indent="-457200" algn="just">
              <a:buFont typeface="Arial" panose="020B0604020202020204" pitchFamily="34" charset="0"/>
              <a:buChar char="•"/>
            </a:pPr>
            <a:r>
              <a:rPr lang="en-US" sz="2800" dirty="0">
                <a:solidFill>
                  <a:srgbClr val="2E618E"/>
                </a:solidFill>
              </a:rPr>
              <a:t>intent that it be considered or acted upon for legal purposes as if it was authentic</a:t>
            </a:r>
          </a:p>
          <a:p>
            <a:pPr marL="457200" indent="-457200" algn="just">
              <a:buFont typeface="Arial" panose="020B0604020202020204" pitchFamily="34" charset="0"/>
              <a:buChar char="•"/>
            </a:pPr>
            <a:endParaRPr lang="en-US" sz="2800" dirty="0">
              <a:solidFill>
                <a:srgbClr val="2E618E"/>
              </a:solidFill>
            </a:endParaRPr>
          </a:p>
          <a:p>
            <a:pPr marL="457200" indent="-457200" algn="just">
              <a:buFont typeface="Arial" panose="020B0604020202020204" pitchFamily="34" charset="0"/>
              <a:buChar char="•"/>
            </a:pPr>
            <a:r>
              <a:rPr lang="en-US" sz="2800" dirty="0">
                <a:solidFill>
                  <a:srgbClr val="2E618E"/>
                </a:solidFill>
              </a:rPr>
              <a:t>without right </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7 – Computer-related forgery</a:t>
            </a:r>
          </a:p>
        </p:txBody>
      </p:sp>
    </p:spTree>
    <p:extLst>
      <p:ext uri="{BB962C8B-B14F-4D97-AF65-F5344CB8AC3E}">
        <p14:creationId xmlns:p14="http://schemas.microsoft.com/office/powerpoint/2010/main" val="123310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3868" y="1148294"/>
            <a:ext cx="8596264" cy="4524315"/>
          </a:xfrm>
          <a:prstGeom prst="rect">
            <a:avLst/>
          </a:prstGeom>
          <a:ln/>
        </p:spPr>
        <p:txBody>
          <a:bodyPr wrap="square">
            <a:spAutoFit/>
          </a:bodyPr>
          <a:lstStyle/>
          <a:p>
            <a:pPr algn="just"/>
            <a:r>
              <a:rPr lang="en-US" sz="2400" b="1" i="1" dirty="0">
                <a:solidFill>
                  <a:srgbClr val="2E618E"/>
                </a:solidFill>
              </a:rPr>
              <a:t>Article 8 – Computer-related fraud</a:t>
            </a:r>
          </a:p>
          <a:p>
            <a:pPr algn="just"/>
            <a:r>
              <a:rPr lang="en-US" sz="2400" i="1" dirty="0">
                <a:solidFill>
                  <a:srgbClr val="2E618E"/>
                </a:solidFill>
              </a:rPr>
              <a:t>Each Party shall adopt such legislative and other measures as may be necessary to establish as criminal offences under its domestic law, when committed intentionally and without right, the </a:t>
            </a:r>
            <a:r>
              <a:rPr lang="en-US" sz="2400" b="1" i="1" dirty="0">
                <a:solidFill>
                  <a:srgbClr val="2E618E"/>
                </a:solidFill>
              </a:rPr>
              <a:t>causing of a loss of property to another person </a:t>
            </a:r>
            <a:r>
              <a:rPr lang="en-US" sz="2400" i="1" dirty="0">
                <a:solidFill>
                  <a:srgbClr val="2E618E"/>
                </a:solidFill>
              </a:rPr>
              <a:t>by:</a:t>
            </a:r>
          </a:p>
          <a:p>
            <a:pPr algn="just"/>
            <a:r>
              <a:rPr lang="en-US" sz="2400" i="1" dirty="0">
                <a:solidFill>
                  <a:srgbClr val="2E618E"/>
                </a:solidFill>
              </a:rPr>
              <a:t>a any input, alteration, deletion or suppression of computer data,</a:t>
            </a:r>
          </a:p>
          <a:p>
            <a:pPr algn="just"/>
            <a:r>
              <a:rPr lang="en-US" sz="2400" i="1" dirty="0">
                <a:solidFill>
                  <a:srgbClr val="2E618E"/>
                </a:solidFill>
              </a:rPr>
              <a:t>b any interference with the functioning of a computer system,</a:t>
            </a:r>
          </a:p>
          <a:p>
            <a:pPr algn="just"/>
            <a:r>
              <a:rPr lang="en-US" sz="2400" i="1" dirty="0">
                <a:solidFill>
                  <a:srgbClr val="2E618E"/>
                </a:solidFill>
              </a:rPr>
              <a:t>with </a:t>
            </a:r>
            <a:r>
              <a:rPr lang="en-US" sz="2400" b="1" i="1" dirty="0">
                <a:solidFill>
                  <a:srgbClr val="2E618E"/>
                </a:solidFill>
              </a:rPr>
              <a:t>fraudulent or dishonest intent </a:t>
            </a:r>
            <a:r>
              <a:rPr lang="en-US" sz="2400" i="1" dirty="0">
                <a:solidFill>
                  <a:srgbClr val="2E618E"/>
                </a:solidFill>
              </a:rPr>
              <a:t>of </a:t>
            </a:r>
            <a:r>
              <a:rPr lang="en-US" sz="2400" b="1" i="1" dirty="0">
                <a:solidFill>
                  <a:srgbClr val="2E618E"/>
                </a:solidFill>
              </a:rPr>
              <a:t>procuring</a:t>
            </a:r>
            <a:r>
              <a:rPr lang="en-US" sz="2400" i="1" dirty="0">
                <a:solidFill>
                  <a:srgbClr val="2E618E"/>
                </a:solidFill>
              </a:rPr>
              <a:t>, without right, an </a:t>
            </a:r>
            <a:r>
              <a:rPr lang="en-US" sz="2400" b="1" i="1" dirty="0">
                <a:solidFill>
                  <a:srgbClr val="2E618E"/>
                </a:solidFill>
              </a:rPr>
              <a:t>economic benefit for oneself or for another person</a:t>
            </a:r>
            <a:r>
              <a:rPr lang="en-US" sz="2400" i="1" dirty="0">
                <a:solidFill>
                  <a:srgbClr val="2E618E"/>
                </a:solidFill>
              </a:rPr>
              <a:t>.</a:t>
            </a:r>
          </a:p>
        </p:txBody>
      </p:sp>
      <p:sp>
        <p:nvSpPr>
          <p:cNvPr id="3" name="TextBox 7">
            <a:extLst>
              <a:ext uri="{FF2B5EF4-FFF2-40B4-BE49-F238E27FC236}">
                <a16:creationId xmlns:a16="http://schemas.microsoft.com/office/drawing/2014/main" id="{72074A06-B9E1-4C88-A0E3-B0863EDB9C20}"/>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8 – Computer-related fraud</a:t>
            </a:r>
          </a:p>
        </p:txBody>
      </p:sp>
    </p:spTree>
    <p:extLst>
      <p:ext uri="{BB962C8B-B14F-4D97-AF65-F5344CB8AC3E}">
        <p14:creationId xmlns:p14="http://schemas.microsoft.com/office/powerpoint/2010/main" val="29636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0448" y="1102854"/>
            <a:ext cx="8143103" cy="5078313"/>
          </a:xfrm>
          <a:prstGeom prst="rect">
            <a:avLst/>
          </a:prstGeom>
          <a:ln/>
        </p:spPr>
        <p:txBody>
          <a:bodyPr wrap="square">
            <a:spAutoFit/>
          </a:bodyPr>
          <a:lstStyle/>
          <a:p>
            <a:pPr algn="just"/>
            <a:r>
              <a:rPr lang="en-US" sz="2400" b="1" i="1" dirty="0">
                <a:solidFill>
                  <a:srgbClr val="2E618E"/>
                </a:solidFill>
              </a:rPr>
              <a:t>Recalling the key elements:</a:t>
            </a:r>
          </a:p>
          <a:p>
            <a:pPr algn="just"/>
            <a:endParaRPr lang="en-US" sz="24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intentionally</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without right</a:t>
            </a:r>
          </a:p>
          <a:p>
            <a:pPr marL="914400" lvl="1" indent="-457200" algn="just">
              <a:buFont typeface="Arial" panose="020B0604020202020204" pitchFamily="34" charset="0"/>
              <a:buChar char="•"/>
            </a:pPr>
            <a:endParaRPr lang="en-GB"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causing loss of property to another person by:</a:t>
            </a:r>
          </a:p>
          <a:p>
            <a:pPr marL="914400" lvl="1" indent="-457200" algn="just">
              <a:buFont typeface="Arial" panose="020B0604020202020204" pitchFamily="34" charset="0"/>
              <a:buChar char="•"/>
            </a:pPr>
            <a:r>
              <a:rPr lang="en-US" sz="2400" dirty="0">
                <a:solidFill>
                  <a:srgbClr val="2E618E"/>
                </a:solidFill>
              </a:rPr>
              <a:t>input, alteration, deletion or suppression of computer data</a:t>
            </a:r>
          </a:p>
          <a:p>
            <a:pPr marL="914400" lvl="1" indent="-457200" algn="just">
              <a:buFont typeface="Arial" panose="020B0604020202020204" pitchFamily="34" charset="0"/>
              <a:buChar char="•"/>
            </a:pPr>
            <a:r>
              <a:rPr lang="en-US" sz="2400" dirty="0">
                <a:solidFill>
                  <a:srgbClr val="2E618E"/>
                </a:solidFill>
              </a:rPr>
              <a:t>interference with functioning of computer system</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fraudulent or dishonest intent of procuring economic benefit</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8 – Computer-related fraud</a:t>
            </a:r>
          </a:p>
        </p:txBody>
      </p:sp>
    </p:spTree>
    <p:extLst>
      <p:ext uri="{BB962C8B-B14F-4D97-AF65-F5344CB8AC3E}">
        <p14:creationId xmlns:p14="http://schemas.microsoft.com/office/powerpoint/2010/main" val="288587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1143002" y="722953"/>
            <a:ext cx="138564" cy="27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endParaRPr lang="en-GB" sz="1351"/>
          </a:p>
        </p:txBody>
      </p:sp>
      <p:sp>
        <p:nvSpPr>
          <p:cNvPr id="21" name="Slide Number Placeholder 20"/>
          <p:cNvSpPr>
            <a:spLocks noGrp="1"/>
          </p:cNvSpPr>
          <p:nvPr>
            <p:ph type="sldNum" sz="quarter" idx="12"/>
          </p:nvPr>
        </p:nvSpPr>
        <p:spPr>
          <a:prstGeom prst="rect">
            <a:avLst/>
          </a:prstGeom>
          <a:ln/>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660D1ACE-C798-4152-BAA2-F98E2F4CEDC5}" type="slidenum">
              <a:rPr lang="en-US" altLang="en-US" smtClean="0"/>
              <a:pPr>
                <a:defRPr/>
              </a:pPr>
              <a:t>26</a:t>
            </a:fld>
            <a:endParaRPr lang="fr-FR" sz="751" dirty="0">
              <a:solidFill>
                <a:schemeClr val="bg1"/>
              </a:solidFill>
            </a:endParaRPr>
          </a:p>
        </p:txBody>
      </p:sp>
      <p:sp>
        <p:nvSpPr>
          <p:cNvPr id="10" name="Rectangle 3"/>
          <p:cNvSpPr txBox="1">
            <a:spLocks noChangeArrowheads="1"/>
          </p:cNvSpPr>
          <p:nvPr/>
        </p:nvSpPr>
        <p:spPr bwMode="auto">
          <a:xfrm>
            <a:off x="283943" y="1262554"/>
            <a:ext cx="8576114" cy="43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vert="horz" wrap="square" lIns="68580" tIns="34291" rIns="68580" bIns="34291"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GB" sz="2200" b="1" i="1" dirty="0">
                <a:solidFill>
                  <a:srgbClr val="2E618E"/>
                </a:solidFill>
                <a:cs typeface="Times New Roman" panose="02020603050405020304" pitchFamily="18" charset="0"/>
              </a:rPr>
              <a:t>Article 9 –	Offences related to child pornography</a:t>
            </a:r>
            <a:endParaRPr lang="en-US" sz="2200" b="1" i="1" dirty="0">
              <a:solidFill>
                <a:srgbClr val="2E618E"/>
              </a:solidFill>
              <a:cs typeface="Times New Roman" panose="02020603050405020304" pitchFamily="18" charset="0"/>
            </a:endParaRPr>
          </a:p>
          <a:p>
            <a:pPr algn="just">
              <a:buAutoNum type="arabicPeriod"/>
            </a:pPr>
            <a:r>
              <a:rPr lang="en-GB" sz="2200" i="1" dirty="0">
                <a:solidFill>
                  <a:srgbClr val="2E618E"/>
                </a:solidFill>
                <a:cs typeface="Times New Roman" panose="02020603050405020304" pitchFamily="18" charset="0"/>
              </a:rPr>
              <a:t>Each Party shall adopt such legislative and other measures as may be necessary to establish as criminal offences under its domestic law, when committed intentionally and without right, the following conduct:</a:t>
            </a:r>
          </a:p>
          <a:p>
            <a:pPr marL="457200" indent="-457200" algn="just">
              <a:buAutoNum type="alphaLcParenR"/>
            </a:pPr>
            <a:r>
              <a:rPr lang="en-GB" sz="2200" b="1" i="1" dirty="0">
                <a:solidFill>
                  <a:srgbClr val="2E618E"/>
                </a:solidFill>
                <a:cs typeface="Times New Roman" panose="02020603050405020304" pitchFamily="18" charset="0"/>
              </a:rPr>
              <a:t>producing</a:t>
            </a:r>
            <a:r>
              <a:rPr lang="en-GB" sz="2200" i="1" dirty="0">
                <a:solidFill>
                  <a:srgbClr val="2E618E"/>
                </a:solidFill>
                <a:cs typeface="Times New Roman" panose="02020603050405020304" pitchFamily="18" charset="0"/>
              </a:rPr>
              <a:t> child pornography for the purpose of its distribution through a computer system;</a:t>
            </a:r>
          </a:p>
          <a:p>
            <a:pPr marL="457200" indent="-457200" algn="just">
              <a:buAutoNum type="alphaLcParenR"/>
            </a:pPr>
            <a:r>
              <a:rPr lang="en-GB" sz="2200" b="1" i="1" dirty="0">
                <a:solidFill>
                  <a:srgbClr val="2E618E"/>
                </a:solidFill>
                <a:cs typeface="Times New Roman" panose="02020603050405020304" pitchFamily="18" charset="0"/>
              </a:rPr>
              <a:t>offering</a:t>
            </a:r>
            <a:r>
              <a:rPr lang="en-GB" sz="2200" i="1" dirty="0">
                <a:solidFill>
                  <a:srgbClr val="2E618E"/>
                </a:solidFill>
                <a:cs typeface="Times New Roman" panose="02020603050405020304" pitchFamily="18" charset="0"/>
              </a:rPr>
              <a:t> or </a:t>
            </a:r>
            <a:r>
              <a:rPr lang="en-GB" sz="2200" b="1" i="1" dirty="0">
                <a:solidFill>
                  <a:srgbClr val="2E618E"/>
                </a:solidFill>
                <a:cs typeface="Times New Roman" panose="02020603050405020304" pitchFamily="18" charset="0"/>
              </a:rPr>
              <a:t>making available </a:t>
            </a:r>
            <a:r>
              <a:rPr lang="en-GB" sz="2200" i="1" dirty="0">
                <a:solidFill>
                  <a:srgbClr val="2E618E"/>
                </a:solidFill>
                <a:cs typeface="Times New Roman" panose="02020603050405020304" pitchFamily="18" charset="0"/>
              </a:rPr>
              <a:t>child pornography through a computer system</a:t>
            </a:r>
            <a:endParaRPr lang="en-US" sz="2200" i="1" dirty="0">
              <a:solidFill>
                <a:srgbClr val="2E618E"/>
              </a:solidFill>
              <a:cs typeface="Times New Roman" panose="02020603050405020304" pitchFamily="18" charset="0"/>
            </a:endParaRPr>
          </a:p>
          <a:p>
            <a:pPr marL="457200" indent="-457200" algn="just">
              <a:buAutoNum type="alphaLcParenR"/>
            </a:pPr>
            <a:r>
              <a:rPr lang="en-GB" sz="2200" b="1" i="1" dirty="0">
                <a:solidFill>
                  <a:srgbClr val="2E618E"/>
                </a:solidFill>
                <a:cs typeface="Times New Roman" panose="02020603050405020304" pitchFamily="18" charset="0"/>
              </a:rPr>
              <a:t>distributing</a:t>
            </a:r>
            <a:r>
              <a:rPr lang="en-GB" sz="2200" i="1" dirty="0">
                <a:solidFill>
                  <a:srgbClr val="2E618E"/>
                </a:solidFill>
                <a:cs typeface="Times New Roman" panose="02020603050405020304" pitchFamily="18" charset="0"/>
              </a:rPr>
              <a:t> or </a:t>
            </a:r>
            <a:r>
              <a:rPr lang="en-GB" sz="2200" b="1" i="1" dirty="0">
                <a:solidFill>
                  <a:srgbClr val="2E618E"/>
                </a:solidFill>
                <a:cs typeface="Times New Roman" panose="02020603050405020304" pitchFamily="18" charset="0"/>
              </a:rPr>
              <a:t>transmitting</a:t>
            </a:r>
            <a:r>
              <a:rPr lang="en-GB" sz="2200" i="1" dirty="0">
                <a:solidFill>
                  <a:srgbClr val="2E618E"/>
                </a:solidFill>
                <a:cs typeface="Times New Roman" panose="02020603050405020304" pitchFamily="18" charset="0"/>
              </a:rPr>
              <a:t> child pornography through a computer system;</a:t>
            </a:r>
            <a:endParaRPr lang="en-US" sz="2200" i="1" dirty="0">
              <a:solidFill>
                <a:srgbClr val="2E618E"/>
              </a:solidFill>
              <a:cs typeface="Times New Roman" panose="02020603050405020304" pitchFamily="18" charset="0"/>
            </a:endParaRPr>
          </a:p>
          <a:p>
            <a:pPr marL="457200" indent="-457200" algn="just">
              <a:buAutoNum type="alphaLcParenR"/>
            </a:pPr>
            <a:r>
              <a:rPr lang="en-GB" sz="2200" b="1" i="1" dirty="0">
                <a:solidFill>
                  <a:srgbClr val="2E618E"/>
                </a:solidFill>
                <a:cs typeface="Times New Roman" panose="02020603050405020304" pitchFamily="18" charset="0"/>
              </a:rPr>
              <a:t>procuring</a:t>
            </a:r>
            <a:r>
              <a:rPr lang="en-GB" sz="2200" i="1" dirty="0">
                <a:solidFill>
                  <a:srgbClr val="2E618E"/>
                </a:solidFill>
                <a:cs typeface="Times New Roman" panose="02020603050405020304" pitchFamily="18" charset="0"/>
              </a:rPr>
              <a:t> child pornography through a computer system for oneself or for another person;</a:t>
            </a:r>
            <a:endParaRPr lang="en-US" sz="2200" i="1" dirty="0">
              <a:solidFill>
                <a:srgbClr val="2E618E"/>
              </a:solidFill>
              <a:cs typeface="Times New Roman" panose="02020603050405020304" pitchFamily="18" charset="0"/>
            </a:endParaRPr>
          </a:p>
          <a:p>
            <a:pPr marL="457200" indent="-457200" algn="just">
              <a:buAutoNum type="alphaLcParenR"/>
            </a:pPr>
            <a:r>
              <a:rPr lang="en-GB" sz="2200" b="1" i="1" dirty="0">
                <a:solidFill>
                  <a:srgbClr val="2E618E"/>
                </a:solidFill>
                <a:cs typeface="Times New Roman" panose="02020603050405020304" pitchFamily="18" charset="0"/>
              </a:rPr>
              <a:t>possessing</a:t>
            </a:r>
            <a:r>
              <a:rPr lang="en-GB" sz="2200" i="1" dirty="0">
                <a:solidFill>
                  <a:srgbClr val="2E618E"/>
                </a:solidFill>
                <a:cs typeface="Times New Roman" panose="02020603050405020304" pitchFamily="18" charset="0"/>
              </a:rPr>
              <a:t> child pornography in a computer system or on a computer-data storage medium.</a:t>
            </a:r>
            <a:endParaRPr lang="en-US" sz="2200" i="1" dirty="0">
              <a:solidFill>
                <a:srgbClr val="2E618E"/>
              </a:solidFill>
              <a:cs typeface="Times New Roman" panose="02020603050405020304" pitchFamily="18" charset="0"/>
            </a:endParaRPr>
          </a:p>
          <a:p>
            <a:pPr marL="0" indent="0" algn="just">
              <a:buNone/>
            </a:pPr>
            <a:r>
              <a:rPr lang="en-GB" sz="2200" i="1" dirty="0">
                <a:solidFill>
                  <a:srgbClr val="2E618E"/>
                </a:solidFill>
                <a:cs typeface="Times New Roman" panose="02020603050405020304" pitchFamily="18" charset="0"/>
              </a:rPr>
              <a:t> </a:t>
            </a:r>
          </a:p>
        </p:txBody>
      </p:sp>
      <p:sp>
        <p:nvSpPr>
          <p:cNvPr id="5" name="TextBox 7">
            <a:extLst>
              <a:ext uri="{FF2B5EF4-FFF2-40B4-BE49-F238E27FC236}">
                <a16:creationId xmlns:a16="http://schemas.microsoft.com/office/drawing/2014/main" id="{7572961F-D63F-440B-9F8C-5976C103D0ED}"/>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9 – Child pornography</a:t>
            </a:r>
          </a:p>
        </p:txBody>
      </p:sp>
    </p:spTree>
    <p:extLst>
      <p:ext uri="{BB962C8B-B14F-4D97-AF65-F5344CB8AC3E}">
        <p14:creationId xmlns:p14="http://schemas.microsoft.com/office/powerpoint/2010/main" val="396020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7662" y="1435299"/>
            <a:ext cx="8676862" cy="4555093"/>
          </a:xfrm>
          <a:prstGeom prst="rect">
            <a:avLst/>
          </a:prstGeom>
          <a:ln/>
        </p:spPr>
        <p:txBody>
          <a:bodyPr wrap="square">
            <a:spAutoFit/>
          </a:bodyPr>
          <a:lstStyle/>
          <a:p>
            <a:pPr algn="just"/>
            <a:endParaRPr lang="en-GB" sz="2900" i="1" dirty="0">
              <a:solidFill>
                <a:srgbClr val="2E618E"/>
              </a:solidFill>
              <a:cs typeface="Arial" panose="020B0604020202020204" pitchFamily="34" charset="0"/>
            </a:endParaRPr>
          </a:p>
          <a:p>
            <a:pPr algn="just"/>
            <a:r>
              <a:rPr lang="en-GB" sz="2900" i="1" dirty="0">
                <a:solidFill>
                  <a:srgbClr val="2E618E"/>
                </a:solidFill>
                <a:cs typeface="Arial" panose="020B0604020202020204" pitchFamily="34" charset="0"/>
              </a:rPr>
              <a:t>2. For the purpose of paragraph 1 above, the term “child pornography” shall include pornographic material that </a:t>
            </a:r>
            <a:r>
              <a:rPr lang="en-GB" sz="2900" b="1" i="1" dirty="0">
                <a:solidFill>
                  <a:srgbClr val="2E618E"/>
                </a:solidFill>
                <a:cs typeface="Arial" panose="020B0604020202020204" pitchFamily="34" charset="0"/>
              </a:rPr>
              <a:t>visually depicts</a:t>
            </a:r>
            <a:r>
              <a:rPr lang="en-GB" sz="2900" i="1" dirty="0">
                <a:solidFill>
                  <a:srgbClr val="2E618E"/>
                </a:solidFill>
                <a:cs typeface="Arial" panose="020B0604020202020204" pitchFamily="34" charset="0"/>
              </a:rPr>
              <a:t>:</a:t>
            </a:r>
            <a:endParaRPr lang="en-US" sz="2900" i="1" dirty="0">
              <a:solidFill>
                <a:srgbClr val="2E618E"/>
              </a:solidFill>
              <a:cs typeface="Arial" panose="020B0604020202020204" pitchFamily="34" charset="0"/>
            </a:endParaRPr>
          </a:p>
          <a:p>
            <a:pPr algn="just"/>
            <a:r>
              <a:rPr lang="en-GB" sz="2900" i="1" dirty="0">
                <a:solidFill>
                  <a:srgbClr val="2E618E"/>
                </a:solidFill>
                <a:cs typeface="Arial" panose="020B0604020202020204" pitchFamily="34" charset="0"/>
              </a:rPr>
              <a:t>a) a minor engaged in </a:t>
            </a:r>
            <a:r>
              <a:rPr lang="en-GB" sz="2900" b="1" i="1" dirty="0">
                <a:solidFill>
                  <a:srgbClr val="2E618E"/>
                </a:solidFill>
                <a:cs typeface="Arial" panose="020B0604020202020204" pitchFamily="34" charset="0"/>
              </a:rPr>
              <a:t>sexually explicit conduct</a:t>
            </a:r>
            <a:r>
              <a:rPr lang="en-GB" sz="2900" i="1" dirty="0">
                <a:solidFill>
                  <a:srgbClr val="2E618E"/>
                </a:solidFill>
                <a:cs typeface="Arial" panose="020B0604020202020204" pitchFamily="34" charset="0"/>
              </a:rPr>
              <a:t>;</a:t>
            </a:r>
            <a:endParaRPr lang="en-US" sz="2900" i="1" dirty="0">
              <a:solidFill>
                <a:srgbClr val="2E618E"/>
              </a:solidFill>
              <a:cs typeface="Arial" panose="020B0604020202020204" pitchFamily="34" charset="0"/>
            </a:endParaRPr>
          </a:p>
          <a:p>
            <a:pPr algn="just"/>
            <a:r>
              <a:rPr lang="en-GB" sz="2900" i="1" dirty="0">
                <a:solidFill>
                  <a:srgbClr val="2E618E"/>
                </a:solidFill>
                <a:cs typeface="Arial" panose="020B0604020202020204" pitchFamily="34" charset="0"/>
              </a:rPr>
              <a:t>b) a person </a:t>
            </a:r>
            <a:r>
              <a:rPr lang="en-GB" sz="2900" b="1" i="1" dirty="0">
                <a:solidFill>
                  <a:srgbClr val="2E618E"/>
                </a:solidFill>
                <a:cs typeface="Arial" panose="020B0604020202020204" pitchFamily="34" charset="0"/>
              </a:rPr>
              <a:t>appearing to be a minor </a:t>
            </a:r>
            <a:r>
              <a:rPr lang="en-GB" sz="2900" i="1" dirty="0">
                <a:solidFill>
                  <a:srgbClr val="2E618E"/>
                </a:solidFill>
                <a:cs typeface="Arial" panose="020B0604020202020204" pitchFamily="34" charset="0"/>
              </a:rPr>
              <a:t>engaged in sexually explicit conduct;</a:t>
            </a:r>
            <a:endParaRPr lang="en-US" sz="2900" i="1" dirty="0">
              <a:solidFill>
                <a:srgbClr val="2E618E"/>
              </a:solidFill>
              <a:cs typeface="Arial" panose="020B0604020202020204" pitchFamily="34" charset="0"/>
            </a:endParaRPr>
          </a:p>
          <a:p>
            <a:pPr algn="just"/>
            <a:r>
              <a:rPr lang="en-GB" sz="2900" i="1" dirty="0">
                <a:solidFill>
                  <a:srgbClr val="2E618E"/>
                </a:solidFill>
                <a:cs typeface="Arial" panose="020B0604020202020204" pitchFamily="34" charset="0"/>
              </a:rPr>
              <a:t>c) </a:t>
            </a:r>
            <a:r>
              <a:rPr lang="en-GB" sz="2900" b="1" i="1" dirty="0">
                <a:solidFill>
                  <a:srgbClr val="2E618E"/>
                </a:solidFill>
                <a:cs typeface="Arial" panose="020B0604020202020204" pitchFamily="34" charset="0"/>
              </a:rPr>
              <a:t>realistic images </a:t>
            </a:r>
            <a:r>
              <a:rPr lang="en-GB" sz="2900" i="1" dirty="0">
                <a:solidFill>
                  <a:srgbClr val="2E618E"/>
                </a:solidFill>
                <a:cs typeface="Arial" panose="020B0604020202020204" pitchFamily="34" charset="0"/>
              </a:rPr>
              <a:t>representing a minor engaged in sexually explicit conduct.</a:t>
            </a:r>
            <a:endParaRPr lang="en-US" sz="2900" i="1" dirty="0">
              <a:solidFill>
                <a:srgbClr val="2E618E"/>
              </a:solidFill>
              <a:cs typeface="Arial" panose="020B0604020202020204" pitchFamily="34" charset="0"/>
            </a:endParaRPr>
          </a:p>
          <a:p>
            <a:pPr algn="just"/>
            <a:endParaRPr lang="en-US" sz="2900" i="1" dirty="0">
              <a:solidFill>
                <a:srgbClr val="2E618E"/>
              </a:solidFill>
              <a:cs typeface="Arial" panose="020B0604020202020204" pitchFamily="34" charset="0"/>
            </a:endParaRPr>
          </a:p>
        </p:txBody>
      </p:sp>
      <p:sp>
        <p:nvSpPr>
          <p:cNvPr id="3" name="TextBox 7">
            <a:extLst>
              <a:ext uri="{FF2B5EF4-FFF2-40B4-BE49-F238E27FC236}">
                <a16:creationId xmlns:a16="http://schemas.microsoft.com/office/drawing/2014/main" id="{68409020-96BF-4C80-B936-0ABCFDD645F0}"/>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9 – Child pornography</a:t>
            </a:r>
          </a:p>
        </p:txBody>
      </p:sp>
    </p:spTree>
    <p:extLst>
      <p:ext uri="{BB962C8B-B14F-4D97-AF65-F5344CB8AC3E}">
        <p14:creationId xmlns:p14="http://schemas.microsoft.com/office/powerpoint/2010/main" val="332577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144418"/>
            <a:ext cx="8319356" cy="5509200"/>
          </a:xfrm>
          <a:prstGeom prst="rect">
            <a:avLst/>
          </a:prstGeom>
          <a:ln/>
        </p:spPr>
        <p:txBody>
          <a:bodyPr wrap="square">
            <a:spAutoFit/>
          </a:bodyPr>
          <a:lstStyle/>
          <a:p>
            <a:pPr algn="just"/>
            <a:r>
              <a:rPr lang="en-US" sz="2600" b="1" i="1" dirty="0">
                <a:solidFill>
                  <a:srgbClr val="2E618E"/>
                </a:solidFill>
              </a:rPr>
              <a:t>Recalling the key elements:</a:t>
            </a:r>
          </a:p>
          <a:p>
            <a:pPr marL="457200" indent="-457200" algn="just">
              <a:buFont typeface="Arial" panose="020B0604020202020204" pitchFamily="34" charset="0"/>
              <a:buChar char="•"/>
            </a:pPr>
            <a:r>
              <a:rPr lang="en-US" sz="2600" dirty="0">
                <a:solidFill>
                  <a:srgbClr val="2E618E"/>
                </a:solidFill>
              </a:rPr>
              <a:t>intentionally</a:t>
            </a:r>
          </a:p>
          <a:p>
            <a:pPr marL="457200" indent="-457200" algn="just">
              <a:buFont typeface="Arial" panose="020B0604020202020204" pitchFamily="34" charset="0"/>
              <a:buChar char="•"/>
            </a:pPr>
            <a:endParaRPr lang="en-US" sz="2200" dirty="0">
              <a:solidFill>
                <a:srgbClr val="2E618E"/>
              </a:solidFill>
            </a:endParaRPr>
          </a:p>
          <a:p>
            <a:pPr marL="457200" indent="-457200" algn="just">
              <a:buFont typeface="Arial" panose="020B0604020202020204" pitchFamily="34" charset="0"/>
              <a:buChar char="•"/>
            </a:pPr>
            <a:r>
              <a:rPr lang="en-US" sz="2600" dirty="0">
                <a:solidFill>
                  <a:srgbClr val="2E618E"/>
                </a:solidFill>
              </a:rPr>
              <a:t>without right</a:t>
            </a:r>
          </a:p>
          <a:p>
            <a:pPr marL="914400" lvl="1" indent="-457200" algn="just">
              <a:buFont typeface="Arial" panose="020B0604020202020204" pitchFamily="34" charset="0"/>
              <a:buChar char="•"/>
            </a:pPr>
            <a:endParaRPr lang="en-GB" sz="2200" dirty="0">
              <a:solidFill>
                <a:srgbClr val="2E618E"/>
              </a:solidFill>
            </a:endParaRPr>
          </a:p>
          <a:p>
            <a:pPr marL="457200" indent="-457200" algn="just">
              <a:buFont typeface="Arial" panose="020B0604020202020204" pitchFamily="34" charset="0"/>
              <a:buChar char="•"/>
            </a:pPr>
            <a:r>
              <a:rPr lang="en-US" sz="2600" dirty="0">
                <a:solidFill>
                  <a:srgbClr val="2E618E"/>
                </a:solidFill>
              </a:rPr>
              <a:t>producing, offering, making available, distributing, transmitting, procuring or possessing  </a:t>
            </a:r>
          </a:p>
          <a:p>
            <a:pPr marL="457200" indent="-457200" algn="just">
              <a:buFont typeface="Arial" panose="020B0604020202020204" pitchFamily="34" charset="0"/>
              <a:buChar char="•"/>
            </a:pPr>
            <a:endParaRPr lang="en-US" sz="2200" dirty="0">
              <a:solidFill>
                <a:srgbClr val="2E618E"/>
              </a:solidFill>
            </a:endParaRPr>
          </a:p>
          <a:p>
            <a:pPr marL="457200" indent="-457200" algn="just">
              <a:buFont typeface="Arial" panose="020B0604020202020204" pitchFamily="34" charset="0"/>
              <a:buChar char="•"/>
            </a:pPr>
            <a:r>
              <a:rPr lang="en-US" sz="2600" dirty="0">
                <a:solidFill>
                  <a:srgbClr val="2E618E"/>
                </a:solidFill>
              </a:rPr>
              <a:t>child pornography – pornographic material which visually depicts:</a:t>
            </a:r>
          </a:p>
          <a:p>
            <a:pPr marL="914400" lvl="1" indent="-457200" algn="just">
              <a:buFont typeface="Arial" panose="020B0604020202020204" pitchFamily="34" charset="0"/>
              <a:buChar char="•"/>
            </a:pPr>
            <a:r>
              <a:rPr lang="en-US" sz="2600" dirty="0">
                <a:solidFill>
                  <a:srgbClr val="2E618E"/>
                </a:solidFill>
              </a:rPr>
              <a:t>minor engaged in sexually explicit conduct</a:t>
            </a:r>
          </a:p>
          <a:p>
            <a:pPr marL="914400" lvl="1" indent="-457200" algn="just">
              <a:buFont typeface="Arial" panose="020B0604020202020204" pitchFamily="34" charset="0"/>
              <a:buChar char="•"/>
            </a:pPr>
            <a:r>
              <a:rPr lang="en-US" sz="2600" dirty="0">
                <a:solidFill>
                  <a:srgbClr val="2E618E"/>
                </a:solidFill>
              </a:rPr>
              <a:t>person appearing to be a minor</a:t>
            </a:r>
          </a:p>
          <a:p>
            <a:pPr marL="914400" lvl="1" indent="-457200" algn="just">
              <a:buFont typeface="Arial" panose="020B0604020202020204" pitchFamily="34" charset="0"/>
              <a:buChar char="•"/>
            </a:pPr>
            <a:r>
              <a:rPr lang="en-US" sz="2600" dirty="0">
                <a:solidFill>
                  <a:srgbClr val="2E618E"/>
                </a:solidFill>
              </a:rPr>
              <a:t>realistic images representing a minor </a:t>
            </a:r>
          </a:p>
          <a:p>
            <a:pPr marL="914400" lvl="1" indent="-457200" algn="just">
              <a:buFont typeface="Arial" panose="020B0604020202020204" pitchFamily="34" charset="0"/>
              <a:buChar char="•"/>
            </a:pPr>
            <a:endParaRPr lang="en-US" sz="2600" dirty="0">
              <a:solidFill>
                <a:srgbClr val="2E618E"/>
              </a:solidFill>
            </a:endParaRP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9 – Child pornography</a:t>
            </a:r>
          </a:p>
        </p:txBody>
      </p:sp>
    </p:spTree>
    <p:extLst>
      <p:ext uri="{BB962C8B-B14F-4D97-AF65-F5344CB8AC3E}">
        <p14:creationId xmlns:p14="http://schemas.microsoft.com/office/powerpoint/2010/main" val="3551684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1143002" y="722953"/>
            <a:ext cx="138564" cy="27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endParaRPr lang="en-GB" sz="1351"/>
          </a:p>
        </p:txBody>
      </p:sp>
      <p:sp>
        <p:nvSpPr>
          <p:cNvPr id="10" name="Rectangle 3"/>
          <p:cNvSpPr txBox="1">
            <a:spLocks noChangeArrowheads="1"/>
          </p:cNvSpPr>
          <p:nvPr/>
        </p:nvSpPr>
        <p:spPr bwMode="auto">
          <a:xfrm>
            <a:off x="332669" y="1164355"/>
            <a:ext cx="8478662" cy="529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vert="horz" wrap="square" lIns="68580" tIns="34291" rIns="68580" bIns="34291"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GB" sz="2400" b="1" i="1" dirty="0">
                <a:solidFill>
                  <a:srgbClr val="2E618E"/>
                </a:solidFill>
              </a:rPr>
              <a:t>Article 10 –	Offences related to infringements of copyright and related rights</a:t>
            </a:r>
          </a:p>
          <a:p>
            <a:pPr marL="0" indent="0" algn="just">
              <a:buNone/>
            </a:pPr>
            <a:r>
              <a:rPr lang="en-GB" sz="2400" i="1" dirty="0">
                <a:solidFill>
                  <a:srgbClr val="2E618E"/>
                </a:solidFill>
              </a:rPr>
              <a:t> 1	Each Party shall adopt such legislative and other measures as may be necessary to establish as criminal offences under its domestic law the </a:t>
            </a:r>
            <a:r>
              <a:rPr lang="en-GB" sz="2400" b="1" i="1" dirty="0">
                <a:solidFill>
                  <a:srgbClr val="2E618E"/>
                </a:solidFill>
              </a:rPr>
              <a:t>infringement of copyright</a:t>
            </a:r>
            <a:r>
              <a:rPr lang="en-GB" sz="2400" i="1" dirty="0">
                <a:solidFill>
                  <a:srgbClr val="2E618E"/>
                </a:solidFill>
              </a:rPr>
              <a:t>, as defined under the law of that Party, </a:t>
            </a:r>
            <a:r>
              <a:rPr lang="en-GB" sz="2400" b="1" i="1" dirty="0">
                <a:solidFill>
                  <a:srgbClr val="2E618E"/>
                </a:solidFill>
              </a:rPr>
              <a:t>pursuant to the obligations </a:t>
            </a:r>
            <a:r>
              <a:rPr lang="en-GB" sz="2400" i="1" dirty="0">
                <a:solidFill>
                  <a:srgbClr val="2E618E"/>
                </a:solidFill>
              </a:rPr>
              <a:t>it has undertaken under the Paris Act of 24 July 1971 revising the Bern Convention for the Protection of Literary and Artistic Works, the Agreement on Trade-Related Aspects of Intellectual Property Rights and the WIPO Copyright Treaty, with the exception of any moral rights conferred by such conventions, where such acts are committed wilfully, on a commercial scale and </a:t>
            </a:r>
            <a:r>
              <a:rPr lang="en-GB" sz="2400" b="1" i="1" dirty="0">
                <a:solidFill>
                  <a:srgbClr val="2E618E"/>
                </a:solidFill>
              </a:rPr>
              <a:t>by means of a computer system</a:t>
            </a:r>
            <a:r>
              <a:rPr lang="en-GB" sz="2400" i="1" dirty="0">
                <a:solidFill>
                  <a:srgbClr val="2E618E"/>
                </a:solidFill>
              </a:rPr>
              <a:t>.</a:t>
            </a:r>
            <a:endParaRPr lang="en-US" sz="2400" i="1" dirty="0">
              <a:solidFill>
                <a:srgbClr val="2E618E"/>
              </a:solidFill>
            </a:endParaRPr>
          </a:p>
        </p:txBody>
      </p:sp>
      <p:sp>
        <p:nvSpPr>
          <p:cNvPr id="4" name="TextBox 7">
            <a:extLst>
              <a:ext uri="{FF2B5EF4-FFF2-40B4-BE49-F238E27FC236}">
                <a16:creationId xmlns:a16="http://schemas.microsoft.com/office/drawing/2014/main" id="{4A3A74AB-DE4B-4281-83C6-648B386E1645}"/>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10 – Copyright infringement</a:t>
            </a:r>
          </a:p>
        </p:txBody>
      </p:sp>
    </p:spTree>
    <p:extLst>
      <p:ext uri="{BB962C8B-B14F-4D97-AF65-F5344CB8AC3E}">
        <p14:creationId xmlns:p14="http://schemas.microsoft.com/office/powerpoint/2010/main" val="38942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Objectives</a:t>
            </a:r>
          </a:p>
        </p:txBody>
      </p:sp>
      <p:sp>
        <p:nvSpPr>
          <p:cNvPr id="5" name="Rectangle 4">
            <a:extLst>
              <a:ext uri="{FF2B5EF4-FFF2-40B4-BE49-F238E27FC236}">
                <a16:creationId xmlns:a16="http://schemas.microsoft.com/office/drawing/2014/main" id="{7FA81925-418B-D44C-9255-2AEBBFBC0ADA}"/>
              </a:ext>
            </a:extLst>
          </p:cNvPr>
          <p:cNvSpPr/>
          <p:nvPr/>
        </p:nvSpPr>
        <p:spPr>
          <a:xfrm>
            <a:off x="290911" y="1349059"/>
            <a:ext cx="4982129" cy="3816429"/>
          </a:xfrm>
          <a:prstGeom prst="rect">
            <a:avLst/>
          </a:prstGeom>
          <a:ln/>
        </p:spPr>
        <p:txBody>
          <a:bodyPr wrap="square">
            <a:spAutoFit/>
          </a:bodyPr>
          <a:lstStyle/>
          <a:p>
            <a:pPr marL="342900" indent="-342900">
              <a:buFont typeface="Wingdings" panose="05000000000000000000" pitchFamily="2" charset="2"/>
              <a:buChar char="Ø"/>
            </a:pPr>
            <a:r>
              <a:rPr lang="en-GB" sz="2200" i="1" dirty="0">
                <a:ea typeface="Verdana" panose="020B0604030504040204" pitchFamily="34" charset="0"/>
              </a:rPr>
              <a:t>Providing an updated picture about the reach of the Budapest Convention </a:t>
            </a:r>
          </a:p>
          <a:p>
            <a:pPr marL="342900" indent="-342900">
              <a:buFont typeface="Wingdings" panose="05000000000000000000" pitchFamily="2" charset="2"/>
              <a:buChar char="Ø"/>
            </a:pPr>
            <a:endParaRPr lang="en-GB" sz="2200" i="1" dirty="0">
              <a:ea typeface="Verdana" panose="020B0604030504040204" pitchFamily="34" charset="0"/>
            </a:endParaRPr>
          </a:p>
          <a:p>
            <a:pPr marL="342900" indent="-342900">
              <a:buFont typeface="Wingdings" panose="05000000000000000000" pitchFamily="2" charset="2"/>
              <a:buChar char="Ø"/>
            </a:pPr>
            <a:r>
              <a:rPr lang="en-GB" sz="2200" i="1" dirty="0">
                <a:ea typeface="Verdana" panose="020B0604030504040204" pitchFamily="34" charset="0"/>
              </a:rPr>
              <a:t>Refreshing what we have learned about the Budapest Convention and the Additional Protocol on Xenophobia and Racism </a:t>
            </a:r>
          </a:p>
          <a:p>
            <a:pPr marL="342900" indent="-342900">
              <a:buFont typeface="Wingdings" panose="05000000000000000000" pitchFamily="2" charset="2"/>
              <a:buChar char="Ø"/>
            </a:pPr>
            <a:endParaRPr lang="en-US" sz="2200" i="1" dirty="0">
              <a:ea typeface="Verdana" panose="020B0604030504040204" pitchFamily="34" charset="0"/>
            </a:endParaRPr>
          </a:p>
          <a:p>
            <a:pPr marL="342900" indent="-342900">
              <a:buFont typeface="Wingdings" panose="05000000000000000000" pitchFamily="2" charset="2"/>
              <a:buChar char="Ø"/>
            </a:pPr>
            <a:r>
              <a:rPr lang="en-US" sz="2200" i="1" dirty="0">
                <a:ea typeface="Verdana" panose="020B0604030504040204" pitchFamily="34" charset="0"/>
              </a:rPr>
              <a:t>Reviewing some of the key provisions of the proposed Second Additional Protocol </a:t>
            </a:r>
            <a:endParaRPr lang="en-GB" sz="2400" i="1" dirty="0">
              <a:ea typeface="Verdana" panose="020B0604030504040204" pitchFamily="34" charset="0"/>
            </a:endParaRPr>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144418"/>
            <a:ext cx="8319356" cy="5047536"/>
          </a:xfrm>
          <a:prstGeom prst="rect">
            <a:avLst/>
          </a:prstGeom>
          <a:ln/>
        </p:spPr>
        <p:txBody>
          <a:bodyPr wrap="square">
            <a:spAutoFit/>
          </a:bodyPr>
          <a:lstStyle/>
          <a:p>
            <a:pPr algn="just"/>
            <a:r>
              <a:rPr lang="en-US" sz="2600" b="1" i="1" dirty="0">
                <a:solidFill>
                  <a:srgbClr val="2E618E"/>
                </a:solidFill>
              </a:rPr>
              <a:t>Recalling the key elements:</a:t>
            </a:r>
          </a:p>
          <a:p>
            <a:pPr algn="just"/>
            <a:endParaRPr lang="en-US" sz="2200" b="1" i="1" dirty="0">
              <a:solidFill>
                <a:srgbClr val="2E618E"/>
              </a:solidFill>
            </a:endParaRPr>
          </a:p>
          <a:p>
            <a:pPr marL="457200" indent="-457200" algn="just">
              <a:buFont typeface="Arial" panose="020B0604020202020204" pitchFamily="34" charset="0"/>
              <a:buChar char="•"/>
            </a:pPr>
            <a:r>
              <a:rPr lang="en-US" sz="2600" dirty="0">
                <a:solidFill>
                  <a:srgbClr val="2E618E"/>
                </a:solidFill>
              </a:rPr>
              <a:t>intentional</a:t>
            </a:r>
          </a:p>
          <a:p>
            <a:pPr marL="914400" lvl="1" indent="-457200" algn="just">
              <a:buFont typeface="Arial" panose="020B0604020202020204" pitchFamily="34" charset="0"/>
              <a:buChar char="•"/>
            </a:pPr>
            <a:endParaRPr lang="en-GB" sz="2200" dirty="0">
              <a:solidFill>
                <a:srgbClr val="2E618E"/>
              </a:solidFill>
            </a:endParaRPr>
          </a:p>
          <a:p>
            <a:pPr marL="457200" indent="-457200" algn="just">
              <a:buFont typeface="Arial" panose="020B0604020202020204" pitchFamily="34" charset="0"/>
              <a:buChar char="•"/>
            </a:pPr>
            <a:r>
              <a:rPr lang="en-US" sz="2600" dirty="0">
                <a:solidFill>
                  <a:srgbClr val="2E618E"/>
                </a:solidFill>
              </a:rPr>
              <a:t>infringement of copyright (or related rights) by means of a computer system</a:t>
            </a:r>
          </a:p>
          <a:p>
            <a:pPr marL="457200" indent="-457200" algn="just">
              <a:buFont typeface="Arial" panose="020B0604020202020204" pitchFamily="34" charset="0"/>
              <a:buChar char="•"/>
            </a:pPr>
            <a:endParaRPr lang="en-US" sz="2200" dirty="0">
              <a:solidFill>
                <a:srgbClr val="2E618E"/>
              </a:solidFill>
            </a:endParaRPr>
          </a:p>
          <a:p>
            <a:pPr marL="457200" indent="-457200" algn="just">
              <a:buFont typeface="Arial" panose="020B0604020202020204" pitchFamily="34" charset="0"/>
              <a:buChar char="•"/>
            </a:pPr>
            <a:r>
              <a:rPr lang="en-US" sz="2600" dirty="0">
                <a:solidFill>
                  <a:srgbClr val="2E618E"/>
                </a:solidFill>
              </a:rPr>
              <a:t>pursuant to international obligations</a:t>
            </a:r>
          </a:p>
          <a:p>
            <a:pPr marL="914400" lvl="1" indent="-457200" algn="just">
              <a:buFont typeface="Arial" panose="020B0604020202020204" pitchFamily="34" charset="0"/>
              <a:buChar char="•"/>
            </a:pPr>
            <a:r>
              <a:rPr lang="en-US" sz="2600" dirty="0">
                <a:solidFill>
                  <a:srgbClr val="2E618E"/>
                </a:solidFill>
              </a:rPr>
              <a:t>Berne Convention</a:t>
            </a:r>
          </a:p>
          <a:p>
            <a:pPr marL="914400" lvl="1" indent="-457200" algn="just">
              <a:buFont typeface="Arial" panose="020B0604020202020204" pitchFamily="34" charset="0"/>
              <a:buChar char="•"/>
            </a:pPr>
            <a:r>
              <a:rPr lang="en-US" sz="2600" dirty="0">
                <a:solidFill>
                  <a:srgbClr val="2E618E"/>
                </a:solidFill>
              </a:rPr>
              <a:t>TRIPS Agreement </a:t>
            </a:r>
          </a:p>
          <a:p>
            <a:pPr marL="914400" lvl="1" indent="-457200" algn="just">
              <a:buFont typeface="Arial" panose="020B0604020202020204" pitchFamily="34" charset="0"/>
              <a:buChar char="•"/>
            </a:pPr>
            <a:r>
              <a:rPr lang="en-US" sz="2600" dirty="0">
                <a:solidFill>
                  <a:srgbClr val="2E618E"/>
                </a:solidFill>
              </a:rPr>
              <a:t>WIPO Copyright Treaty </a:t>
            </a:r>
          </a:p>
          <a:p>
            <a:pPr marL="914400" lvl="1" indent="-457200" algn="just">
              <a:buFont typeface="Arial" panose="020B0604020202020204" pitchFamily="34" charset="0"/>
              <a:buChar char="•"/>
            </a:pPr>
            <a:endParaRPr lang="en-US" sz="2200" dirty="0">
              <a:solidFill>
                <a:srgbClr val="2E618E"/>
              </a:solidFill>
            </a:endParaRPr>
          </a:p>
          <a:p>
            <a:pPr marL="457200" indent="-457200" algn="just">
              <a:buFont typeface="Arial" panose="020B0604020202020204" pitchFamily="34" charset="0"/>
              <a:buChar char="•"/>
            </a:pPr>
            <a:r>
              <a:rPr lang="en-US" sz="2600" dirty="0">
                <a:solidFill>
                  <a:srgbClr val="2E618E"/>
                </a:solidFill>
              </a:rPr>
              <a:t>on commercial scale</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141073"/>
            <a:ext cx="76327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100" dirty="0">
                <a:solidFill>
                  <a:schemeClr val="bg1"/>
                </a:solidFill>
                <a:latin typeface="Verdana" charset="0"/>
                <a:cs typeface="Verdana" charset="0"/>
              </a:rPr>
              <a:t>Article 10 – Copyright infringement</a:t>
            </a:r>
          </a:p>
        </p:txBody>
      </p:sp>
    </p:spTree>
    <p:extLst>
      <p:ext uri="{BB962C8B-B14F-4D97-AF65-F5344CB8AC3E}">
        <p14:creationId xmlns:p14="http://schemas.microsoft.com/office/powerpoint/2010/main" val="2445957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15677" y="597413"/>
            <a:ext cx="8137680" cy="52578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r>
              <a:rPr lang="en-US" sz="3600" b="1" kern="0" dirty="0">
                <a:solidFill>
                  <a:schemeClr val="accent1">
                    <a:lumMod val="75000"/>
                  </a:schemeClr>
                </a:solidFill>
                <a:cs typeface="Times New Roman" panose="02020603050405020304" pitchFamily="18" charset="0"/>
              </a:rPr>
              <a:t>Procedural Law</a:t>
            </a:r>
            <a:endParaRPr lang="en-GB" b="1" kern="0" dirty="0">
              <a:solidFill>
                <a:schemeClr val="accent1">
                  <a:lumMod val="75000"/>
                </a:schemeClr>
              </a:solidFill>
              <a:cs typeface="Times New Roman" panose="02020603050405020304" pitchFamily="18" charset="0"/>
            </a:endParaRPr>
          </a:p>
        </p:txBody>
      </p:sp>
    </p:spTree>
    <p:extLst>
      <p:ext uri="{BB962C8B-B14F-4D97-AF65-F5344CB8AC3E}">
        <p14:creationId xmlns:p14="http://schemas.microsoft.com/office/powerpoint/2010/main" val="362407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012050"/>
            <a:ext cx="8856984" cy="48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r>
              <a:rPr lang="en-GB" sz="2800" b="1" kern="0" dirty="0">
                <a:solidFill>
                  <a:schemeClr val="accent1">
                    <a:lumMod val="75000"/>
                  </a:schemeClr>
                </a:solidFill>
                <a:cs typeface="Times New Roman" panose="02020603050405020304" pitchFamily="18" charset="0"/>
              </a:rPr>
              <a:t>Article 14 - Collection of Evidence</a:t>
            </a:r>
          </a:p>
          <a:p>
            <a:pPr marL="0" indent="0">
              <a:buNone/>
            </a:pPr>
            <a:r>
              <a:rPr lang="en-GB" sz="2400" dirty="0">
                <a:solidFill>
                  <a:schemeClr val="accent1">
                    <a:lumMod val="75000"/>
                  </a:schemeClr>
                </a:solidFill>
                <a:cs typeface="Times New Roman" panose="02020603050405020304" pitchFamily="18" charset="0"/>
              </a:rPr>
              <a:t>Except as specifically provided otherwise in Article 21, each Party shall apply the powers and procedures referred to in paragraph 1 of this article to:</a:t>
            </a:r>
          </a:p>
          <a:p>
            <a:pPr marL="0" indent="0">
              <a:buNone/>
            </a:pPr>
            <a:endParaRPr lang="en-US" sz="2400" dirty="0">
              <a:solidFill>
                <a:schemeClr val="accent1">
                  <a:lumMod val="75000"/>
                </a:schemeClr>
              </a:solidFill>
              <a:cs typeface="Times New Roman" panose="02020603050405020304" pitchFamily="18" charset="0"/>
            </a:endParaRPr>
          </a:p>
          <a:p>
            <a:pPr marL="0" indent="0">
              <a:buNone/>
            </a:pPr>
            <a:r>
              <a:rPr lang="en-GB" sz="2400" dirty="0">
                <a:solidFill>
                  <a:schemeClr val="accent1">
                    <a:lumMod val="75000"/>
                  </a:schemeClr>
                </a:solidFill>
                <a:cs typeface="Times New Roman" panose="02020603050405020304" pitchFamily="18" charset="0"/>
              </a:rPr>
              <a:t>(a) the </a:t>
            </a:r>
            <a:r>
              <a:rPr lang="en-GB" sz="2400" b="1" u="sng" dirty="0">
                <a:solidFill>
                  <a:schemeClr val="accent1">
                    <a:lumMod val="75000"/>
                  </a:schemeClr>
                </a:solidFill>
                <a:cs typeface="Times New Roman" panose="02020603050405020304" pitchFamily="18" charset="0"/>
              </a:rPr>
              <a:t>criminal offences established </a:t>
            </a:r>
            <a:r>
              <a:rPr lang="en-GB" sz="2400" dirty="0">
                <a:solidFill>
                  <a:schemeClr val="accent1">
                    <a:lumMod val="75000"/>
                  </a:schemeClr>
                </a:solidFill>
                <a:cs typeface="Times New Roman" panose="02020603050405020304" pitchFamily="18" charset="0"/>
              </a:rPr>
              <a:t>in accordance with Articles 2 	through 11 of this Convention;</a:t>
            </a:r>
            <a:endParaRPr lang="en-US" sz="2400" dirty="0">
              <a:solidFill>
                <a:schemeClr val="accent1">
                  <a:lumMod val="75000"/>
                </a:schemeClr>
              </a:solidFill>
              <a:cs typeface="Times New Roman" panose="02020603050405020304" pitchFamily="18" charset="0"/>
            </a:endParaRPr>
          </a:p>
          <a:p>
            <a:pPr marL="0" indent="0">
              <a:buNone/>
            </a:pPr>
            <a:r>
              <a:rPr lang="en-GB" sz="2400" dirty="0">
                <a:solidFill>
                  <a:schemeClr val="accent1">
                    <a:lumMod val="75000"/>
                  </a:schemeClr>
                </a:solidFill>
                <a:cs typeface="Times New Roman" panose="02020603050405020304" pitchFamily="18" charset="0"/>
              </a:rPr>
              <a:t> </a:t>
            </a:r>
            <a:endParaRPr lang="en-US" sz="2400" dirty="0">
              <a:solidFill>
                <a:schemeClr val="accent1">
                  <a:lumMod val="75000"/>
                </a:schemeClr>
              </a:solidFill>
              <a:cs typeface="Times New Roman" panose="02020603050405020304" pitchFamily="18" charset="0"/>
            </a:endParaRPr>
          </a:p>
          <a:p>
            <a:pPr marL="0" indent="0">
              <a:buNone/>
            </a:pPr>
            <a:r>
              <a:rPr lang="en-GB" sz="2400" dirty="0">
                <a:solidFill>
                  <a:schemeClr val="accent1">
                    <a:lumMod val="75000"/>
                  </a:schemeClr>
                </a:solidFill>
                <a:cs typeface="Times New Roman" panose="02020603050405020304" pitchFamily="18" charset="0"/>
              </a:rPr>
              <a:t>(b) </a:t>
            </a:r>
            <a:r>
              <a:rPr lang="en-GB" sz="2400" b="1" u="sng" dirty="0">
                <a:solidFill>
                  <a:schemeClr val="accent1">
                    <a:lumMod val="75000"/>
                  </a:schemeClr>
                </a:solidFill>
                <a:cs typeface="Times New Roman" panose="02020603050405020304" pitchFamily="18" charset="0"/>
              </a:rPr>
              <a:t>other criminal offences committed by means of a computer </a:t>
            </a:r>
            <a:r>
              <a:rPr lang="en-GB" sz="2400" b="1" dirty="0">
                <a:solidFill>
                  <a:schemeClr val="accent1">
                    <a:lumMod val="75000"/>
                  </a:schemeClr>
                </a:solidFill>
                <a:cs typeface="Times New Roman" panose="02020603050405020304" pitchFamily="18" charset="0"/>
              </a:rPr>
              <a:t>	</a:t>
            </a:r>
            <a:r>
              <a:rPr lang="en-GB" sz="2400" b="1" u="sng" dirty="0">
                <a:solidFill>
                  <a:schemeClr val="accent1">
                    <a:lumMod val="75000"/>
                  </a:schemeClr>
                </a:solidFill>
                <a:cs typeface="Times New Roman" panose="02020603050405020304" pitchFamily="18" charset="0"/>
              </a:rPr>
              <a:t>system</a:t>
            </a:r>
            <a:r>
              <a:rPr lang="en-GB" sz="2400" dirty="0">
                <a:solidFill>
                  <a:schemeClr val="accent1">
                    <a:lumMod val="75000"/>
                  </a:schemeClr>
                </a:solidFill>
                <a:cs typeface="Times New Roman" panose="02020603050405020304" pitchFamily="18" charset="0"/>
              </a:rPr>
              <a:t>; and</a:t>
            </a:r>
            <a:endParaRPr lang="en-US" sz="2400" dirty="0">
              <a:solidFill>
                <a:schemeClr val="accent1">
                  <a:lumMod val="75000"/>
                </a:schemeClr>
              </a:solidFill>
              <a:cs typeface="Times New Roman" panose="02020603050405020304" pitchFamily="18" charset="0"/>
            </a:endParaRPr>
          </a:p>
          <a:p>
            <a:pPr marL="0" indent="0">
              <a:buNone/>
            </a:pPr>
            <a:endParaRPr lang="en-GB" sz="2400" dirty="0">
              <a:solidFill>
                <a:schemeClr val="accent1">
                  <a:lumMod val="75000"/>
                </a:schemeClr>
              </a:solidFill>
              <a:cs typeface="Times New Roman" panose="02020603050405020304" pitchFamily="18" charset="0"/>
            </a:endParaRPr>
          </a:p>
          <a:p>
            <a:pPr marL="0" indent="0">
              <a:buNone/>
            </a:pPr>
            <a:r>
              <a:rPr lang="en-GB" sz="2400" dirty="0">
                <a:solidFill>
                  <a:schemeClr val="accent1">
                    <a:lumMod val="75000"/>
                  </a:schemeClr>
                </a:solidFill>
                <a:cs typeface="Times New Roman" panose="02020603050405020304" pitchFamily="18" charset="0"/>
              </a:rPr>
              <a:t>(c) the collection of </a:t>
            </a:r>
            <a:r>
              <a:rPr lang="en-GB" sz="2400" b="1" u="sng" dirty="0">
                <a:solidFill>
                  <a:schemeClr val="accent1">
                    <a:lumMod val="75000"/>
                  </a:schemeClr>
                </a:solidFill>
                <a:cs typeface="Times New Roman" panose="02020603050405020304" pitchFamily="18" charset="0"/>
              </a:rPr>
              <a:t>evidence</a:t>
            </a:r>
            <a:r>
              <a:rPr lang="en-GB" sz="2400" dirty="0">
                <a:solidFill>
                  <a:schemeClr val="accent1">
                    <a:lumMod val="75000"/>
                  </a:schemeClr>
                </a:solidFill>
                <a:cs typeface="Times New Roman" panose="02020603050405020304" pitchFamily="18" charset="0"/>
              </a:rPr>
              <a:t> in </a:t>
            </a:r>
            <a:r>
              <a:rPr lang="en-GB" sz="2400" b="1" u="sng" dirty="0">
                <a:solidFill>
                  <a:schemeClr val="accent1">
                    <a:lumMod val="75000"/>
                  </a:schemeClr>
                </a:solidFill>
                <a:cs typeface="Times New Roman" panose="02020603050405020304" pitchFamily="18" charset="0"/>
              </a:rPr>
              <a:t>electronic form of a criminal </a:t>
            </a:r>
            <a:r>
              <a:rPr lang="en-GB" sz="2400" b="1" dirty="0">
                <a:solidFill>
                  <a:schemeClr val="accent1">
                    <a:lumMod val="75000"/>
                  </a:schemeClr>
                </a:solidFill>
                <a:cs typeface="Times New Roman" panose="02020603050405020304" pitchFamily="18" charset="0"/>
              </a:rPr>
              <a:t>	</a:t>
            </a:r>
            <a:r>
              <a:rPr lang="en-GB" sz="2400" b="1" u="sng" dirty="0">
                <a:solidFill>
                  <a:schemeClr val="accent1">
                    <a:lumMod val="75000"/>
                  </a:schemeClr>
                </a:solidFill>
                <a:cs typeface="Times New Roman" panose="02020603050405020304" pitchFamily="18" charset="0"/>
              </a:rPr>
              <a:t>offence</a:t>
            </a:r>
            <a:r>
              <a:rPr lang="en-GB" sz="2400" dirty="0">
                <a:solidFill>
                  <a:schemeClr val="accent1">
                    <a:lumMod val="75000"/>
                  </a:schemeClr>
                </a:solidFill>
                <a:cs typeface="Times New Roman" panose="02020603050405020304" pitchFamily="18" charset="0"/>
              </a:rPr>
              <a:t>.</a:t>
            </a:r>
            <a:endParaRPr lang="en-US" sz="2400" dirty="0">
              <a:solidFill>
                <a:schemeClr val="accent1">
                  <a:lumMod val="75000"/>
                </a:schemeClr>
              </a:solidFill>
              <a:cs typeface="Times New Roman" panose="02020603050405020304" pitchFamily="18" charset="0"/>
            </a:endParaRPr>
          </a:p>
          <a:p>
            <a:pPr marL="0" indent="0" algn="ctr">
              <a:lnSpc>
                <a:spcPct val="90000"/>
              </a:lnSpc>
              <a:buNone/>
              <a:defRPr/>
            </a:pPr>
            <a:endParaRPr lang="en-GB" sz="2400" b="1" kern="0" dirty="0">
              <a:solidFill>
                <a:schemeClr val="accent1">
                  <a:lumMod val="75000"/>
                </a:schemeClr>
              </a:solidFill>
              <a:cs typeface="Times New Roman" panose="02020603050405020304" pitchFamily="18" charset="0"/>
            </a:endParaRPr>
          </a:p>
        </p:txBody>
      </p:sp>
      <p:sp>
        <p:nvSpPr>
          <p:cNvPr id="3" name="TextBox 7">
            <a:extLst>
              <a:ext uri="{FF2B5EF4-FFF2-40B4-BE49-F238E27FC236}">
                <a16:creationId xmlns:a16="http://schemas.microsoft.com/office/drawing/2014/main" id="{0AD8F542-0C87-4079-B52D-FD23850AF1F2}"/>
              </a:ext>
            </a:extLst>
          </p:cNvPr>
          <p:cNvSpPr txBox="1">
            <a:spLocks noChangeArrowheads="1"/>
          </p:cNvSpPr>
          <p:nvPr/>
        </p:nvSpPr>
        <p:spPr bwMode="auto">
          <a:xfrm>
            <a:off x="1403350" y="5794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14 – Scope of procedural provisions</a:t>
            </a:r>
          </a:p>
        </p:txBody>
      </p:sp>
    </p:spTree>
    <p:extLst>
      <p:ext uri="{BB962C8B-B14F-4D97-AF65-F5344CB8AC3E}">
        <p14:creationId xmlns:p14="http://schemas.microsoft.com/office/powerpoint/2010/main" val="3120835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012050"/>
            <a:ext cx="8319356" cy="5601533"/>
          </a:xfrm>
          <a:prstGeom prst="rect">
            <a:avLst/>
          </a:prstGeom>
          <a:ln/>
        </p:spPr>
        <p:txBody>
          <a:bodyPr wrap="square">
            <a:spAutoFit/>
          </a:bodyPr>
          <a:lstStyle/>
          <a:p>
            <a:pPr algn="just"/>
            <a:r>
              <a:rPr lang="en-US" sz="2500" b="1" i="1" dirty="0">
                <a:solidFill>
                  <a:srgbClr val="2E618E"/>
                </a:solidFill>
              </a:rPr>
              <a:t>Recalling the key elements:</a:t>
            </a:r>
          </a:p>
          <a:p>
            <a:pPr algn="just"/>
            <a:endParaRPr lang="en-US" sz="2000" b="1" i="1" dirty="0">
              <a:solidFill>
                <a:srgbClr val="2E618E"/>
              </a:solidFill>
            </a:endParaRPr>
          </a:p>
          <a:p>
            <a:pPr marL="457200" indent="-457200" algn="just">
              <a:buFont typeface="Arial" panose="020B0604020202020204" pitchFamily="34" charset="0"/>
              <a:buChar char="•"/>
            </a:pPr>
            <a:r>
              <a:rPr lang="en-US" sz="2500" dirty="0">
                <a:solidFill>
                  <a:srgbClr val="2E618E"/>
                </a:solidFill>
              </a:rPr>
              <a:t>Establishing powers and procedures for specific criminal investigations or proceedings </a:t>
            </a:r>
          </a:p>
          <a:p>
            <a:pPr marL="457200" indent="-457200" algn="just">
              <a:buFont typeface="Arial" panose="020B0604020202020204" pitchFamily="34" charset="0"/>
              <a:buChar char="•"/>
            </a:pPr>
            <a:endParaRPr lang="en-US" sz="2000" dirty="0">
              <a:solidFill>
                <a:srgbClr val="2E618E"/>
              </a:solidFill>
            </a:endParaRPr>
          </a:p>
          <a:p>
            <a:pPr marL="457200" indent="-457200" algn="just">
              <a:buFont typeface="Arial" panose="020B0604020202020204" pitchFamily="34" charset="0"/>
              <a:buChar char="•"/>
            </a:pPr>
            <a:r>
              <a:rPr lang="en-US" sz="2500" dirty="0">
                <a:solidFill>
                  <a:srgbClr val="2E618E"/>
                </a:solidFill>
              </a:rPr>
              <a:t>Scope of powers and procedures:</a:t>
            </a:r>
          </a:p>
          <a:p>
            <a:pPr marL="1371600" lvl="2" indent="-457200" algn="just">
              <a:buFont typeface="Arial" panose="020B0604020202020204" pitchFamily="34" charset="0"/>
              <a:buChar char="•"/>
            </a:pPr>
            <a:endParaRPr lang="en-US" sz="2000" dirty="0">
              <a:solidFill>
                <a:srgbClr val="2E618E"/>
              </a:solidFill>
            </a:endParaRPr>
          </a:p>
          <a:p>
            <a:pPr marL="1371600" lvl="2" indent="-457200" algn="just">
              <a:buFont typeface="Arial" panose="020B0604020202020204" pitchFamily="34" charset="0"/>
              <a:buChar char="•"/>
            </a:pPr>
            <a:r>
              <a:rPr lang="en-US" sz="2500" dirty="0">
                <a:solidFill>
                  <a:srgbClr val="2E618E"/>
                </a:solidFill>
              </a:rPr>
              <a:t>Criminal offences established pursuant to Budapest Convention</a:t>
            </a:r>
          </a:p>
          <a:p>
            <a:pPr marL="1371600" lvl="2" indent="-457200" algn="just">
              <a:buFont typeface="Arial" panose="020B0604020202020204" pitchFamily="34" charset="0"/>
              <a:buChar char="•"/>
            </a:pPr>
            <a:endParaRPr lang="en-US" sz="2000" dirty="0">
              <a:solidFill>
                <a:srgbClr val="2E618E"/>
              </a:solidFill>
            </a:endParaRPr>
          </a:p>
          <a:p>
            <a:pPr marL="1371600" lvl="2" indent="-457200" algn="just">
              <a:buFont typeface="Arial" panose="020B0604020202020204" pitchFamily="34" charset="0"/>
              <a:buChar char="•"/>
            </a:pPr>
            <a:r>
              <a:rPr lang="en-US" sz="2500" dirty="0">
                <a:solidFill>
                  <a:srgbClr val="2E618E"/>
                </a:solidFill>
              </a:rPr>
              <a:t>Other criminal offences committed by means of computer system</a:t>
            </a:r>
          </a:p>
          <a:p>
            <a:pPr marL="1371600" lvl="2" indent="-457200" algn="just">
              <a:buFont typeface="Arial" panose="020B0604020202020204" pitchFamily="34" charset="0"/>
              <a:buChar char="•"/>
            </a:pPr>
            <a:endParaRPr lang="en-US" sz="2000" dirty="0">
              <a:solidFill>
                <a:srgbClr val="2E618E"/>
              </a:solidFill>
            </a:endParaRPr>
          </a:p>
          <a:p>
            <a:pPr marL="1371600" lvl="2" indent="-457200" algn="just">
              <a:buFont typeface="Arial" panose="020B0604020202020204" pitchFamily="34" charset="0"/>
              <a:buChar char="•"/>
            </a:pPr>
            <a:r>
              <a:rPr lang="en-US" sz="2500" dirty="0">
                <a:solidFill>
                  <a:srgbClr val="2E618E"/>
                </a:solidFill>
              </a:rPr>
              <a:t>Collection of evidence in electronic form of criminal offence</a:t>
            </a:r>
          </a:p>
        </p:txBody>
      </p:sp>
      <p:sp>
        <p:nvSpPr>
          <p:cNvPr id="4" name="TextBox 7">
            <a:extLst>
              <a:ext uri="{FF2B5EF4-FFF2-40B4-BE49-F238E27FC236}">
                <a16:creationId xmlns:a16="http://schemas.microsoft.com/office/drawing/2014/main" id="{01E4AA1C-6EA4-4A93-BF44-DF118093BEF6}"/>
              </a:ext>
            </a:extLst>
          </p:cNvPr>
          <p:cNvSpPr txBox="1">
            <a:spLocks noChangeArrowheads="1"/>
          </p:cNvSpPr>
          <p:nvPr/>
        </p:nvSpPr>
        <p:spPr bwMode="auto">
          <a:xfrm>
            <a:off x="1403350" y="5794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14 – Scope of procedural provisions</a:t>
            </a:r>
          </a:p>
        </p:txBody>
      </p:sp>
    </p:spTree>
    <p:extLst>
      <p:ext uri="{BB962C8B-B14F-4D97-AF65-F5344CB8AC3E}">
        <p14:creationId xmlns:p14="http://schemas.microsoft.com/office/powerpoint/2010/main" val="2820553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5" name="Rectangle 3"/>
          <p:cNvSpPr>
            <a:spLocks noGrp="1" noChangeArrowheads="1"/>
          </p:cNvSpPr>
          <p:nvPr>
            <p:ph idx="1"/>
          </p:nvPr>
        </p:nvSpPr>
        <p:spPr>
          <a:xfrm>
            <a:off x="457200" y="1280161"/>
            <a:ext cx="8229600" cy="5159968"/>
          </a:xfrm>
        </p:spPr>
        <p:txBody>
          <a:bodyPr rtlCol="0">
            <a:noAutofit/>
          </a:bodyPr>
          <a:lstStyle/>
          <a:p>
            <a:pPr marL="0" indent="0" algn="just">
              <a:buNone/>
              <a:defRPr/>
            </a:pPr>
            <a:r>
              <a:rPr lang="en-US" sz="1800" dirty="0">
                <a:solidFill>
                  <a:schemeClr val="accent1">
                    <a:lumMod val="75000"/>
                  </a:schemeClr>
                </a:solidFill>
              </a:rPr>
              <a:t>1 Each Party shall ensure that the establishment, implementation and application of the powers and procedures provided for in this Section are subject to </a:t>
            </a:r>
            <a:r>
              <a:rPr lang="en-US" sz="1800" b="1" dirty="0">
                <a:solidFill>
                  <a:schemeClr val="accent1">
                    <a:lumMod val="75000"/>
                  </a:schemeClr>
                </a:solidFill>
              </a:rPr>
              <a:t>conditions and safeguards </a:t>
            </a:r>
            <a:r>
              <a:rPr lang="en-US" sz="1800" dirty="0">
                <a:solidFill>
                  <a:schemeClr val="accent1">
                    <a:lumMod val="75000"/>
                  </a:schemeClr>
                </a:solidFill>
              </a:rPr>
              <a:t>provided for under its domestic law, which shall provide for the </a:t>
            </a:r>
            <a:r>
              <a:rPr lang="en-US" sz="1800" b="1" dirty="0">
                <a:solidFill>
                  <a:schemeClr val="accent1">
                    <a:lumMod val="75000"/>
                  </a:schemeClr>
                </a:solidFill>
              </a:rPr>
              <a:t>adequate protection of human rights and liberties</a:t>
            </a:r>
            <a:r>
              <a:rPr lang="en-US" sz="1800" dirty="0">
                <a:solidFill>
                  <a:schemeClr val="accent1">
                    <a:lumMod val="75000"/>
                  </a:schemeClr>
                </a:solidFill>
              </a:rPr>
              <a:t>, including rights arising pursuant to obligations it has undertaken under the 1950 Council of Europe Convention for the Protection of Human Rights and Fundamental Freedoms, the 1966 United Nations International Covenant on Civil and Political Rights, and other applicable international human rights instruments, and which shall incorporate the </a:t>
            </a:r>
            <a:r>
              <a:rPr lang="en-US" sz="1800" b="1" dirty="0">
                <a:solidFill>
                  <a:schemeClr val="accent1">
                    <a:lumMod val="75000"/>
                  </a:schemeClr>
                </a:solidFill>
              </a:rPr>
              <a:t>principle of proportionality</a:t>
            </a:r>
            <a:r>
              <a:rPr lang="en-US" sz="1800" dirty="0">
                <a:solidFill>
                  <a:schemeClr val="accent1">
                    <a:lumMod val="75000"/>
                  </a:schemeClr>
                </a:solidFill>
              </a:rPr>
              <a:t>.</a:t>
            </a:r>
          </a:p>
          <a:p>
            <a:pPr marL="0" indent="0" algn="just">
              <a:buNone/>
              <a:defRPr/>
            </a:pPr>
            <a:r>
              <a:rPr lang="en-US" sz="1800" dirty="0">
                <a:solidFill>
                  <a:schemeClr val="accent1">
                    <a:lumMod val="75000"/>
                  </a:schemeClr>
                </a:solidFill>
              </a:rPr>
              <a:t>2 Such conditions and safeguards shall, as appropriate </a:t>
            </a:r>
            <a:r>
              <a:rPr lang="en-US" sz="1800" b="1" dirty="0">
                <a:solidFill>
                  <a:schemeClr val="accent1">
                    <a:lumMod val="75000"/>
                  </a:schemeClr>
                </a:solidFill>
              </a:rPr>
              <a:t>in view of the nature of the procedure or power concerned</a:t>
            </a:r>
            <a:r>
              <a:rPr lang="en-US" sz="1800" dirty="0">
                <a:solidFill>
                  <a:schemeClr val="accent1">
                    <a:lumMod val="75000"/>
                  </a:schemeClr>
                </a:solidFill>
              </a:rPr>
              <a:t>, inter alia, include </a:t>
            </a:r>
            <a:r>
              <a:rPr lang="en-US" sz="1800" b="1" dirty="0">
                <a:solidFill>
                  <a:schemeClr val="accent1">
                    <a:lumMod val="75000"/>
                  </a:schemeClr>
                </a:solidFill>
              </a:rPr>
              <a:t>judicial or other independent supervision</a:t>
            </a:r>
            <a:r>
              <a:rPr lang="en-US" sz="1800" dirty="0">
                <a:solidFill>
                  <a:schemeClr val="accent1">
                    <a:lumMod val="75000"/>
                  </a:schemeClr>
                </a:solidFill>
              </a:rPr>
              <a:t>, </a:t>
            </a:r>
            <a:r>
              <a:rPr lang="en-US" sz="1800" b="1" dirty="0">
                <a:solidFill>
                  <a:schemeClr val="accent1">
                    <a:lumMod val="75000"/>
                  </a:schemeClr>
                </a:solidFill>
              </a:rPr>
              <a:t>grounds</a:t>
            </a:r>
            <a:r>
              <a:rPr lang="en-US" sz="1800" dirty="0">
                <a:solidFill>
                  <a:schemeClr val="accent1">
                    <a:lumMod val="75000"/>
                  </a:schemeClr>
                </a:solidFill>
              </a:rPr>
              <a:t> justifying application, and </a:t>
            </a:r>
            <a:r>
              <a:rPr lang="en-US" sz="1800" b="1" dirty="0">
                <a:solidFill>
                  <a:schemeClr val="accent1">
                    <a:lumMod val="75000"/>
                  </a:schemeClr>
                </a:solidFill>
              </a:rPr>
              <a:t>limitation of the scope and the duration</a:t>
            </a:r>
            <a:r>
              <a:rPr lang="en-US" sz="1800" dirty="0">
                <a:solidFill>
                  <a:schemeClr val="accent1">
                    <a:lumMod val="75000"/>
                  </a:schemeClr>
                </a:solidFill>
              </a:rPr>
              <a:t> of such power or procedure.</a:t>
            </a:r>
          </a:p>
          <a:p>
            <a:pPr marL="0" indent="0" algn="just">
              <a:buNone/>
              <a:defRPr/>
            </a:pPr>
            <a:r>
              <a:rPr lang="en-US" sz="1800" dirty="0">
                <a:solidFill>
                  <a:schemeClr val="accent1">
                    <a:lumMod val="75000"/>
                  </a:schemeClr>
                </a:solidFill>
              </a:rPr>
              <a:t>3 To the extent that it is consistent with the public interest, in particular the sound administration of justice, each Party shall consider the </a:t>
            </a:r>
            <a:r>
              <a:rPr lang="en-US" sz="1800" b="1" dirty="0">
                <a:solidFill>
                  <a:schemeClr val="accent1">
                    <a:lumMod val="75000"/>
                  </a:schemeClr>
                </a:solidFill>
              </a:rPr>
              <a:t>impact</a:t>
            </a:r>
            <a:r>
              <a:rPr lang="en-US" sz="1800" dirty="0">
                <a:solidFill>
                  <a:schemeClr val="accent1">
                    <a:lumMod val="75000"/>
                  </a:schemeClr>
                </a:solidFill>
              </a:rPr>
              <a:t> of the powers and procedures in this section upon the</a:t>
            </a:r>
            <a:r>
              <a:rPr lang="en-US" sz="1800" b="1" dirty="0">
                <a:solidFill>
                  <a:schemeClr val="accent1">
                    <a:lumMod val="75000"/>
                  </a:schemeClr>
                </a:solidFill>
              </a:rPr>
              <a:t> rights, responsibilities and legitimate interests of third parties</a:t>
            </a:r>
            <a:r>
              <a:rPr lang="en-US" sz="1800" dirty="0">
                <a:solidFill>
                  <a:schemeClr val="accent1">
                    <a:lumMod val="75000"/>
                  </a:schemeClr>
                </a:solidFill>
              </a:rPr>
              <a:t>.</a:t>
            </a:r>
            <a:endParaRPr lang="en-GB" sz="1800" dirty="0">
              <a:solidFill>
                <a:schemeClr val="accent1">
                  <a:lumMod val="75000"/>
                </a:schemeClr>
              </a:solidFill>
            </a:endParaRPr>
          </a:p>
        </p:txBody>
      </p:sp>
      <p:sp>
        <p:nvSpPr>
          <p:cNvPr id="4" name="TextBox 7">
            <a:extLst>
              <a:ext uri="{FF2B5EF4-FFF2-40B4-BE49-F238E27FC236}">
                <a16:creationId xmlns:a16="http://schemas.microsoft.com/office/drawing/2014/main" id="{F8579CA6-E2C3-41AF-BB2B-20268F18071E}"/>
              </a:ext>
            </a:extLst>
          </p:cNvPr>
          <p:cNvSpPr txBox="1">
            <a:spLocks noChangeArrowheads="1"/>
          </p:cNvSpPr>
          <p:nvPr/>
        </p:nvSpPr>
        <p:spPr bwMode="auto">
          <a:xfrm>
            <a:off x="1403350" y="21588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15 – Conditions and safeguards</a:t>
            </a:r>
          </a:p>
        </p:txBody>
      </p:sp>
    </p:spTree>
    <p:extLst>
      <p:ext uri="{BB962C8B-B14F-4D97-AF65-F5344CB8AC3E}">
        <p14:creationId xmlns:p14="http://schemas.microsoft.com/office/powerpoint/2010/main" val="391834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354483"/>
            <a:ext cx="8319356" cy="4893647"/>
          </a:xfrm>
          <a:prstGeom prst="rect">
            <a:avLst/>
          </a:prstGeom>
          <a:ln/>
        </p:spPr>
        <p:txBody>
          <a:bodyPr wrap="square">
            <a:spAutoFit/>
          </a:bodyPr>
          <a:lstStyle/>
          <a:p>
            <a:pPr algn="just"/>
            <a:r>
              <a:rPr lang="en-US" sz="2400" b="1" i="1" dirty="0">
                <a:solidFill>
                  <a:srgbClr val="2E618E"/>
                </a:solidFill>
              </a:rPr>
              <a:t>Recalling the key elements (Part 1):</a:t>
            </a:r>
          </a:p>
          <a:p>
            <a:pPr algn="just"/>
            <a:endParaRPr lang="en-US" sz="24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conditions and safeguards to protect human rights, pursuant to international obligations:</a:t>
            </a:r>
          </a:p>
          <a:p>
            <a:pPr marL="914400" lvl="1" indent="-457200" algn="just">
              <a:buFont typeface="Arial" panose="020B0604020202020204" pitchFamily="34" charset="0"/>
              <a:buChar char="•"/>
            </a:pPr>
            <a:r>
              <a:rPr lang="en-US" sz="2400" dirty="0" err="1">
                <a:solidFill>
                  <a:srgbClr val="2E618E"/>
                </a:solidFill>
              </a:rPr>
              <a:t>CoE</a:t>
            </a:r>
            <a:r>
              <a:rPr lang="en-US" sz="2400" dirty="0">
                <a:solidFill>
                  <a:srgbClr val="2E618E"/>
                </a:solidFill>
              </a:rPr>
              <a:t> Convention for the Protection of Human Rights and Fundamental Freedoms (1950)</a:t>
            </a:r>
          </a:p>
          <a:p>
            <a:pPr marL="914400" lvl="1" indent="-457200" algn="just">
              <a:buFont typeface="Arial" panose="020B0604020202020204" pitchFamily="34" charset="0"/>
              <a:buChar char="•"/>
            </a:pPr>
            <a:r>
              <a:rPr lang="en-US" sz="2400" dirty="0">
                <a:solidFill>
                  <a:srgbClr val="2E618E"/>
                </a:solidFill>
              </a:rPr>
              <a:t>United Nations ICCPR (1966) </a:t>
            </a:r>
          </a:p>
          <a:p>
            <a:pPr marL="914400" lvl="1" indent="-457200" algn="just">
              <a:buFont typeface="Arial" panose="020B0604020202020204" pitchFamily="34" charset="0"/>
              <a:buChar char="•"/>
            </a:pPr>
            <a:r>
              <a:rPr lang="en-US" sz="2400" dirty="0">
                <a:solidFill>
                  <a:srgbClr val="2E618E"/>
                </a:solidFill>
              </a:rPr>
              <a:t>other applicable human rights instruments </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principle of proportionality </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appropriate conditions and safeguards in view of nature of powers</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20285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15 – Conditions and safeguards</a:t>
            </a:r>
          </a:p>
        </p:txBody>
      </p:sp>
    </p:spTree>
    <p:extLst>
      <p:ext uri="{BB962C8B-B14F-4D97-AF65-F5344CB8AC3E}">
        <p14:creationId xmlns:p14="http://schemas.microsoft.com/office/powerpoint/2010/main" val="365266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354483"/>
            <a:ext cx="8319356" cy="3785652"/>
          </a:xfrm>
          <a:prstGeom prst="rect">
            <a:avLst/>
          </a:prstGeom>
          <a:ln/>
        </p:spPr>
        <p:txBody>
          <a:bodyPr wrap="square">
            <a:spAutoFit/>
          </a:bodyPr>
          <a:lstStyle/>
          <a:p>
            <a:pPr algn="just"/>
            <a:r>
              <a:rPr lang="en-US" sz="2400" b="1" i="1" dirty="0">
                <a:solidFill>
                  <a:srgbClr val="2E618E"/>
                </a:solidFill>
              </a:rPr>
              <a:t>Recalling the key elements (Part 2):</a:t>
            </a:r>
          </a:p>
          <a:p>
            <a:pPr algn="just"/>
            <a:endParaRPr lang="en-US" sz="24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conditions and safeguards may include:</a:t>
            </a:r>
          </a:p>
          <a:p>
            <a:pPr marL="914400" lvl="1" indent="-457200" algn="just">
              <a:buFont typeface="Arial" panose="020B0604020202020204" pitchFamily="34" charset="0"/>
              <a:buChar char="•"/>
            </a:pPr>
            <a:r>
              <a:rPr lang="en-US" sz="2400" dirty="0">
                <a:solidFill>
                  <a:srgbClr val="2E618E"/>
                </a:solidFill>
              </a:rPr>
              <a:t>judicial or other independent supervision </a:t>
            </a:r>
          </a:p>
          <a:p>
            <a:pPr marL="914400" lvl="1" indent="-457200" algn="just">
              <a:buFont typeface="Arial" panose="020B0604020202020204" pitchFamily="34" charset="0"/>
              <a:buChar char="•"/>
            </a:pPr>
            <a:r>
              <a:rPr lang="en-US" sz="2400" dirty="0">
                <a:solidFill>
                  <a:srgbClr val="2E618E"/>
                </a:solidFill>
              </a:rPr>
              <a:t>grounds justifying application</a:t>
            </a:r>
          </a:p>
          <a:p>
            <a:pPr marL="914400" lvl="1" indent="-457200" algn="just">
              <a:buFont typeface="Arial" panose="020B0604020202020204" pitchFamily="34" charset="0"/>
              <a:buChar char="•"/>
            </a:pPr>
            <a:r>
              <a:rPr lang="en-US" sz="2400" dirty="0">
                <a:solidFill>
                  <a:srgbClr val="2E618E"/>
                </a:solidFill>
              </a:rPr>
              <a:t>limitation on scope of power</a:t>
            </a:r>
          </a:p>
          <a:p>
            <a:pPr marL="914400" lvl="1" indent="-457200" algn="just">
              <a:buFont typeface="Arial" panose="020B0604020202020204" pitchFamily="34" charset="0"/>
              <a:buChar char="•"/>
            </a:pPr>
            <a:r>
              <a:rPr lang="en-US" sz="2400" dirty="0">
                <a:solidFill>
                  <a:srgbClr val="2E618E"/>
                </a:solidFill>
              </a:rPr>
              <a:t>limitation on duration of power</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consider impact on rights, responsibilities and legitimate interests of third parties </a:t>
            </a:r>
          </a:p>
        </p:txBody>
      </p:sp>
      <p:sp>
        <p:nvSpPr>
          <p:cNvPr id="3" name="TextBox 7">
            <a:extLst>
              <a:ext uri="{FF2B5EF4-FFF2-40B4-BE49-F238E27FC236}">
                <a16:creationId xmlns:a16="http://schemas.microsoft.com/office/drawing/2014/main" id="{D428799A-C52C-4C66-9F30-B8A2224CE3C2}"/>
              </a:ext>
            </a:extLst>
          </p:cNvPr>
          <p:cNvSpPr txBox="1">
            <a:spLocks noChangeArrowheads="1"/>
          </p:cNvSpPr>
          <p:nvPr/>
        </p:nvSpPr>
        <p:spPr bwMode="auto">
          <a:xfrm>
            <a:off x="1403350" y="20285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15 – Conditions and safeguards</a:t>
            </a:r>
          </a:p>
        </p:txBody>
      </p:sp>
    </p:spTree>
    <p:extLst>
      <p:ext uri="{BB962C8B-B14F-4D97-AF65-F5344CB8AC3E}">
        <p14:creationId xmlns:p14="http://schemas.microsoft.com/office/powerpoint/2010/main" val="4214433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432486" y="1272744"/>
            <a:ext cx="8241958" cy="5888039"/>
          </a:xfrm>
        </p:spPr>
        <p:txBody>
          <a:bodyPr>
            <a:noAutofit/>
          </a:bodyPr>
          <a:lstStyle/>
          <a:p>
            <a:pPr marL="514350" indent="-514350" algn="just" eaLnBrk="1" hangingPunct="1">
              <a:lnSpc>
                <a:spcPct val="90000"/>
              </a:lnSpc>
              <a:buFontTx/>
              <a:buAutoNum type="arabicPlain"/>
            </a:pPr>
            <a:r>
              <a:rPr lang="en-GB" sz="1800" dirty="0">
                <a:solidFill>
                  <a:schemeClr val="accent1">
                    <a:lumMod val="75000"/>
                  </a:schemeClr>
                </a:solidFill>
              </a:rPr>
              <a:t>Each Party shall adopt such legislative and other measures as may be necessary to enable its competent authorities to </a:t>
            </a:r>
            <a:r>
              <a:rPr lang="en-GB" sz="1800" b="1" dirty="0">
                <a:solidFill>
                  <a:schemeClr val="accent1">
                    <a:lumMod val="75000"/>
                  </a:schemeClr>
                </a:solidFill>
              </a:rPr>
              <a:t>order or similarly obtain the expeditious preservation of specified computer data, including traffic data</a:t>
            </a:r>
            <a:r>
              <a:rPr lang="en-GB" sz="1800" dirty="0">
                <a:solidFill>
                  <a:schemeClr val="accent1">
                    <a:lumMod val="75000"/>
                  </a:schemeClr>
                </a:solidFill>
              </a:rPr>
              <a:t>, that has been </a:t>
            </a:r>
            <a:r>
              <a:rPr lang="en-GB" sz="1800" b="1" dirty="0">
                <a:solidFill>
                  <a:schemeClr val="accent1">
                    <a:lumMod val="75000"/>
                  </a:schemeClr>
                </a:solidFill>
              </a:rPr>
              <a:t>stored by means of a computer system</a:t>
            </a:r>
            <a:r>
              <a:rPr lang="en-GB" sz="1800" dirty="0">
                <a:solidFill>
                  <a:schemeClr val="accent1">
                    <a:lumMod val="75000"/>
                  </a:schemeClr>
                </a:solidFill>
              </a:rPr>
              <a:t>, in particular where there are grounds to believe that the computer data is particularly vulnerable to loss or modification.</a:t>
            </a:r>
          </a:p>
          <a:p>
            <a:pPr marL="514350" indent="-514350" algn="just" eaLnBrk="1" hangingPunct="1">
              <a:lnSpc>
                <a:spcPct val="90000"/>
              </a:lnSpc>
              <a:buFontTx/>
              <a:buAutoNum type="arabicPlain"/>
            </a:pPr>
            <a:r>
              <a:rPr lang="en-GB" sz="1800" dirty="0">
                <a:solidFill>
                  <a:schemeClr val="accent1">
                    <a:lumMod val="75000"/>
                  </a:schemeClr>
                </a:solidFill>
              </a:rPr>
              <a:t>Where a Party gives effect to paragraph 1 above by means of an order to a person to preserve specified stored computer data in the person’s possession or control, the Party shall adopt such legislative and other measures as may be necessary </a:t>
            </a:r>
            <a:r>
              <a:rPr lang="en-GB" sz="1800" b="1" dirty="0">
                <a:solidFill>
                  <a:schemeClr val="accent1">
                    <a:lumMod val="75000"/>
                  </a:schemeClr>
                </a:solidFill>
              </a:rPr>
              <a:t>to oblige that person to preserve and maintain the integrity of that computer data for a period of time as long as necessary, up to a maximum of ninety days</a:t>
            </a:r>
            <a:r>
              <a:rPr lang="en-GB" sz="1800" dirty="0">
                <a:solidFill>
                  <a:schemeClr val="accent1">
                    <a:lumMod val="75000"/>
                  </a:schemeClr>
                </a:solidFill>
              </a:rPr>
              <a:t>, to enable the competent authorities to seek its disclosure. A Party may provide for such an order to be subsequently renewed.</a:t>
            </a:r>
          </a:p>
          <a:p>
            <a:pPr marL="514350" indent="-514350" algn="just" eaLnBrk="1" hangingPunct="1">
              <a:lnSpc>
                <a:spcPct val="90000"/>
              </a:lnSpc>
              <a:buFontTx/>
              <a:buAutoNum type="arabicPlain"/>
            </a:pPr>
            <a:r>
              <a:rPr lang="en-US" sz="1800" dirty="0">
                <a:solidFill>
                  <a:schemeClr val="accent1">
                    <a:lumMod val="75000"/>
                  </a:schemeClr>
                </a:solidFill>
              </a:rPr>
              <a:t>Each Party shall adopt such legislative and other measures as may be necessary to oblige the custodian or other person who is to preserve the computer data to </a:t>
            </a:r>
            <a:r>
              <a:rPr lang="en-US" sz="1800" b="1" dirty="0">
                <a:solidFill>
                  <a:schemeClr val="accent1">
                    <a:lumMod val="75000"/>
                  </a:schemeClr>
                </a:solidFill>
              </a:rPr>
              <a:t>keep confidential </a:t>
            </a:r>
            <a:r>
              <a:rPr lang="en-US" sz="1800" dirty="0">
                <a:solidFill>
                  <a:schemeClr val="accent1">
                    <a:lumMod val="75000"/>
                  </a:schemeClr>
                </a:solidFill>
              </a:rPr>
              <a:t>the undertaking of such procedures for the period of time provided for by its domestic law.</a:t>
            </a:r>
            <a:endParaRPr lang="en-GB" sz="1800" dirty="0">
              <a:solidFill>
                <a:schemeClr val="accent1">
                  <a:lumMod val="75000"/>
                </a:schemeClr>
              </a:solidFill>
            </a:endParaRPr>
          </a:p>
        </p:txBody>
      </p:sp>
      <p:sp>
        <p:nvSpPr>
          <p:cNvPr id="4" name="TextBox 7">
            <a:extLst>
              <a:ext uri="{FF2B5EF4-FFF2-40B4-BE49-F238E27FC236}">
                <a16:creationId xmlns:a16="http://schemas.microsoft.com/office/drawing/2014/main" id="{75F2A6B3-E6CB-4FA0-A09F-CE3C1DDF8148}"/>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16 – Expedited preservation of stored computer data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082594"/>
            <a:ext cx="8319356" cy="5401479"/>
          </a:xfrm>
          <a:prstGeom prst="rect">
            <a:avLst/>
          </a:prstGeom>
          <a:ln/>
        </p:spPr>
        <p:txBody>
          <a:bodyPr wrap="square">
            <a:spAutoFit/>
          </a:bodyPr>
          <a:lstStyle/>
          <a:p>
            <a:pPr algn="just"/>
            <a:r>
              <a:rPr lang="en-US" sz="2400" b="1" i="1" dirty="0">
                <a:solidFill>
                  <a:srgbClr val="2E618E"/>
                </a:solidFill>
              </a:rPr>
              <a:t>Recalling the key elements:</a:t>
            </a:r>
          </a:p>
          <a:p>
            <a:pPr algn="just"/>
            <a:endParaRPr lang="en-US" sz="21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expeditious preservation </a:t>
            </a:r>
          </a:p>
          <a:p>
            <a:pPr marL="457200" indent="-457200" algn="just">
              <a:buFont typeface="Arial" panose="020B0604020202020204" pitchFamily="34" charset="0"/>
              <a:buChar char="•"/>
            </a:pPr>
            <a:endParaRPr lang="en-US" sz="2100" dirty="0">
              <a:solidFill>
                <a:srgbClr val="2E618E"/>
              </a:solidFill>
            </a:endParaRPr>
          </a:p>
          <a:p>
            <a:pPr marL="457200" indent="-457200" algn="just">
              <a:buFont typeface="Arial" panose="020B0604020202020204" pitchFamily="34" charset="0"/>
              <a:buChar char="•"/>
            </a:pPr>
            <a:r>
              <a:rPr lang="en-US" sz="2400" dirty="0">
                <a:solidFill>
                  <a:srgbClr val="2E618E"/>
                </a:solidFill>
              </a:rPr>
              <a:t>specified stored computer data (including traffic data)</a:t>
            </a:r>
          </a:p>
          <a:p>
            <a:pPr marL="457200" indent="-457200" algn="just">
              <a:buFont typeface="Arial" panose="020B0604020202020204" pitchFamily="34" charset="0"/>
              <a:buChar char="•"/>
            </a:pPr>
            <a:endParaRPr lang="en-US" sz="2100" dirty="0">
              <a:solidFill>
                <a:srgbClr val="2E618E"/>
              </a:solidFill>
            </a:endParaRPr>
          </a:p>
          <a:p>
            <a:pPr marL="457200" indent="-457200" algn="just">
              <a:buFont typeface="Arial" panose="020B0604020202020204" pitchFamily="34" charset="0"/>
              <a:buChar char="•"/>
            </a:pPr>
            <a:r>
              <a:rPr lang="en-US" sz="2400" dirty="0">
                <a:solidFill>
                  <a:srgbClr val="2E618E"/>
                </a:solidFill>
              </a:rPr>
              <a:t>grounds to believe that the computer data is particularly vulnerable to loss or modification</a:t>
            </a:r>
          </a:p>
          <a:p>
            <a:pPr marL="457200" indent="-457200" algn="just">
              <a:buFont typeface="Arial" panose="020B0604020202020204" pitchFamily="34" charset="0"/>
              <a:buChar char="•"/>
            </a:pPr>
            <a:endParaRPr lang="en-US" sz="2100" dirty="0">
              <a:solidFill>
                <a:srgbClr val="2E618E"/>
              </a:solidFill>
            </a:endParaRPr>
          </a:p>
          <a:p>
            <a:pPr marL="457200" indent="-457200" algn="just">
              <a:buFont typeface="Arial" panose="020B0604020202020204" pitchFamily="34" charset="0"/>
              <a:buChar char="•"/>
            </a:pPr>
            <a:r>
              <a:rPr lang="en-US" sz="2400" dirty="0">
                <a:solidFill>
                  <a:srgbClr val="2E618E"/>
                </a:solidFill>
              </a:rPr>
              <a:t>oblige person in possession or control of computer data to preserve and maintain integrity </a:t>
            </a:r>
          </a:p>
          <a:p>
            <a:pPr marL="457200" indent="-457200" algn="just">
              <a:buFont typeface="Arial" panose="020B0604020202020204" pitchFamily="34" charset="0"/>
              <a:buChar char="•"/>
            </a:pPr>
            <a:endParaRPr lang="en-US" sz="2100" dirty="0">
              <a:solidFill>
                <a:srgbClr val="2E618E"/>
              </a:solidFill>
            </a:endParaRPr>
          </a:p>
          <a:p>
            <a:pPr marL="457200" indent="-457200" algn="just">
              <a:buFont typeface="Arial" panose="020B0604020202020204" pitchFamily="34" charset="0"/>
              <a:buChar char="•"/>
            </a:pPr>
            <a:r>
              <a:rPr lang="en-US" sz="2400" dirty="0">
                <a:solidFill>
                  <a:srgbClr val="2E618E"/>
                </a:solidFill>
              </a:rPr>
              <a:t>maximum of 90 days, subsequent renewals</a:t>
            </a:r>
          </a:p>
          <a:p>
            <a:pPr marL="457200" indent="-457200" algn="just">
              <a:buFont typeface="Arial" panose="020B0604020202020204" pitchFamily="34" charset="0"/>
              <a:buChar char="•"/>
            </a:pPr>
            <a:endParaRPr lang="en-US" sz="2100" dirty="0">
              <a:solidFill>
                <a:srgbClr val="2E618E"/>
              </a:solidFill>
            </a:endParaRPr>
          </a:p>
          <a:p>
            <a:pPr marL="457200" indent="-457200" algn="just">
              <a:buFont typeface="Arial" panose="020B0604020202020204" pitchFamily="34" charset="0"/>
              <a:buChar char="•"/>
            </a:pPr>
            <a:r>
              <a:rPr lang="en-US" sz="2400" dirty="0">
                <a:solidFill>
                  <a:srgbClr val="2E618E"/>
                </a:solidFill>
              </a:rPr>
              <a:t>maintaining confidentiality</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16 – Expedited preservation of stored computer data</a:t>
            </a:r>
          </a:p>
        </p:txBody>
      </p:sp>
    </p:spTree>
    <p:extLst>
      <p:ext uri="{BB962C8B-B14F-4D97-AF65-F5344CB8AC3E}">
        <p14:creationId xmlns:p14="http://schemas.microsoft.com/office/powerpoint/2010/main" val="1080774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1396314"/>
            <a:ext cx="8229600" cy="5898585"/>
          </a:xfrm>
        </p:spPr>
        <p:txBody>
          <a:bodyPr rtlCol="0">
            <a:normAutofit/>
          </a:bodyPr>
          <a:lstStyle/>
          <a:p>
            <a:pPr marL="457189" indent="-457189" algn="just">
              <a:buFontTx/>
              <a:buAutoNum type="arabicPlain"/>
              <a:defRPr/>
            </a:pPr>
            <a:r>
              <a:rPr lang="en-GB" sz="2600" dirty="0">
                <a:solidFill>
                  <a:schemeClr val="accent1">
                    <a:lumMod val="75000"/>
                  </a:schemeClr>
                </a:solidFill>
              </a:rPr>
              <a:t>Each Party shall adopt, in respect of traffic data that is to be preserved under Article 16, such legislative and other measures as may be necessary to:</a:t>
            </a:r>
          </a:p>
          <a:p>
            <a:pPr marL="457189" indent="-457189" algn="just">
              <a:buNone/>
              <a:defRPr/>
            </a:pPr>
            <a:r>
              <a:rPr lang="en-GB" sz="2600" dirty="0">
                <a:solidFill>
                  <a:schemeClr val="accent1">
                    <a:lumMod val="75000"/>
                  </a:schemeClr>
                </a:solidFill>
              </a:rPr>
              <a:t>a)	</a:t>
            </a:r>
            <a:r>
              <a:rPr lang="en-GB" sz="2600" b="1" dirty="0">
                <a:solidFill>
                  <a:schemeClr val="accent1">
                    <a:lumMod val="75000"/>
                  </a:schemeClr>
                </a:solidFill>
              </a:rPr>
              <a:t>ensure that such expeditious preservation of traffic data is available</a:t>
            </a:r>
            <a:r>
              <a:rPr lang="en-GB" sz="2600" dirty="0">
                <a:solidFill>
                  <a:schemeClr val="accent1">
                    <a:lumMod val="75000"/>
                  </a:schemeClr>
                </a:solidFill>
              </a:rPr>
              <a:t> regardless of whether one or more service providers were involved in the transmission of that communication; and</a:t>
            </a:r>
          </a:p>
          <a:p>
            <a:pPr marL="457189" indent="-457189" algn="just">
              <a:buNone/>
              <a:defRPr/>
            </a:pPr>
            <a:r>
              <a:rPr lang="en-GB" sz="2600" dirty="0">
                <a:solidFill>
                  <a:schemeClr val="accent1">
                    <a:lumMod val="75000"/>
                  </a:schemeClr>
                </a:solidFill>
              </a:rPr>
              <a:t>b)	</a:t>
            </a:r>
            <a:r>
              <a:rPr lang="en-GB" sz="2600" b="1" dirty="0">
                <a:solidFill>
                  <a:schemeClr val="accent1">
                    <a:lumMod val="75000"/>
                  </a:schemeClr>
                </a:solidFill>
              </a:rPr>
              <a:t>ensure the expeditious disclosure to the Party’s competent authority</a:t>
            </a:r>
            <a:r>
              <a:rPr lang="en-GB" sz="2600" dirty="0">
                <a:solidFill>
                  <a:schemeClr val="accent1">
                    <a:lumMod val="75000"/>
                  </a:schemeClr>
                </a:solidFill>
              </a:rPr>
              <a:t>, or a person designated by that authority, of a </a:t>
            </a:r>
            <a:r>
              <a:rPr lang="en-GB" sz="2600" b="1" dirty="0">
                <a:solidFill>
                  <a:schemeClr val="accent1">
                    <a:lumMod val="75000"/>
                  </a:schemeClr>
                </a:solidFill>
              </a:rPr>
              <a:t>sufficient amount of traffic data</a:t>
            </a:r>
            <a:r>
              <a:rPr lang="en-GB" sz="2600" dirty="0">
                <a:solidFill>
                  <a:schemeClr val="accent1">
                    <a:lumMod val="75000"/>
                  </a:schemeClr>
                </a:solidFill>
              </a:rPr>
              <a:t> to enable the Party </a:t>
            </a:r>
            <a:r>
              <a:rPr lang="en-GB" sz="2600" b="1" dirty="0">
                <a:solidFill>
                  <a:schemeClr val="accent1">
                    <a:lumMod val="75000"/>
                  </a:schemeClr>
                </a:solidFill>
              </a:rPr>
              <a:t>to identify the service providers and the path</a:t>
            </a:r>
            <a:r>
              <a:rPr lang="en-GB" sz="2600" dirty="0">
                <a:solidFill>
                  <a:schemeClr val="accent1">
                    <a:lumMod val="75000"/>
                  </a:schemeClr>
                </a:solidFill>
              </a:rPr>
              <a:t> through which the communication was transmitted.</a:t>
            </a:r>
          </a:p>
        </p:txBody>
      </p:sp>
      <p:sp>
        <p:nvSpPr>
          <p:cNvPr id="6" name="TextBox 7">
            <a:extLst>
              <a:ext uri="{FF2B5EF4-FFF2-40B4-BE49-F238E27FC236}">
                <a16:creationId xmlns:a16="http://schemas.microsoft.com/office/drawing/2014/main" id="{C5E15D81-4377-474D-AC5C-19D094CA7A14}"/>
              </a:ext>
            </a:extLst>
          </p:cNvPr>
          <p:cNvSpPr txBox="1">
            <a:spLocks noChangeArrowheads="1"/>
          </p:cNvSpPr>
          <p:nvPr/>
        </p:nvSpPr>
        <p:spPr bwMode="auto">
          <a:xfrm>
            <a:off x="1334530" y="0"/>
            <a:ext cx="77015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17 – Expedited preservation and partial disclosure of traffic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Refresher on the Budapest Convention </a:t>
            </a:r>
            <a:endParaRPr lang="en-US" sz="4000" dirty="0"/>
          </a:p>
        </p:txBody>
      </p:sp>
    </p:spTree>
    <p:extLst>
      <p:ext uri="{BB962C8B-B14F-4D97-AF65-F5344CB8AC3E}">
        <p14:creationId xmlns:p14="http://schemas.microsoft.com/office/powerpoint/2010/main" val="320481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3693319"/>
          </a:xfrm>
          <a:prstGeom prst="rect">
            <a:avLst/>
          </a:prstGeom>
          <a:ln/>
        </p:spPr>
        <p:txBody>
          <a:bodyPr wrap="square">
            <a:spAutoFit/>
          </a:bodyPr>
          <a:lstStyle/>
          <a:p>
            <a:pPr algn="just"/>
            <a:r>
              <a:rPr lang="en-US" sz="2400" b="1" i="1" dirty="0">
                <a:solidFill>
                  <a:srgbClr val="2E618E"/>
                </a:solidFill>
              </a:rPr>
              <a:t>Recalling the key elements:</a:t>
            </a:r>
          </a:p>
          <a:p>
            <a:pPr algn="just"/>
            <a:endParaRPr lang="en-US" sz="21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expeditious preservation of traffic data regardless of one or more service providers involved in transmission </a:t>
            </a:r>
          </a:p>
          <a:p>
            <a:pPr marL="457200" indent="-457200" algn="just">
              <a:buFont typeface="Arial" panose="020B0604020202020204" pitchFamily="34" charset="0"/>
              <a:buChar char="•"/>
            </a:pPr>
            <a:endParaRPr lang="en-US" sz="2100" dirty="0">
              <a:solidFill>
                <a:srgbClr val="2E618E"/>
              </a:solidFill>
            </a:endParaRPr>
          </a:p>
          <a:p>
            <a:pPr marL="457200" indent="-457200" algn="just">
              <a:buFont typeface="Arial" panose="020B0604020202020204" pitchFamily="34" charset="0"/>
              <a:buChar char="•"/>
            </a:pPr>
            <a:r>
              <a:rPr lang="en-US" sz="2400" dirty="0">
                <a:solidFill>
                  <a:srgbClr val="2E618E"/>
                </a:solidFill>
              </a:rPr>
              <a:t>expeditious disclosure of sufficient traffic data to identify:</a:t>
            </a:r>
          </a:p>
          <a:p>
            <a:pPr marL="914400" lvl="1" indent="-457200" algn="just">
              <a:buFont typeface="Arial" panose="020B0604020202020204" pitchFamily="34" charset="0"/>
              <a:buChar char="•"/>
            </a:pPr>
            <a:endParaRPr lang="en-US" sz="2400" dirty="0">
              <a:solidFill>
                <a:srgbClr val="2E618E"/>
              </a:solidFill>
            </a:endParaRPr>
          </a:p>
          <a:p>
            <a:pPr marL="914400" lvl="1" indent="-457200" algn="just">
              <a:buFont typeface="Arial" panose="020B0604020202020204" pitchFamily="34" charset="0"/>
              <a:buChar char="•"/>
            </a:pPr>
            <a:r>
              <a:rPr lang="en-US" sz="2400" dirty="0">
                <a:solidFill>
                  <a:srgbClr val="2E618E"/>
                </a:solidFill>
              </a:rPr>
              <a:t>service providers involved </a:t>
            </a:r>
          </a:p>
          <a:p>
            <a:pPr marL="914400" lvl="1" indent="-457200" algn="just">
              <a:buFont typeface="Arial" panose="020B0604020202020204" pitchFamily="34" charset="0"/>
              <a:buChar char="•"/>
            </a:pPr>
            <a:endParaRPr lang="en-US" sz="2400" dirty="0">
              <a:solidFill>
                <a:srgbClr val="2E618E"/>
              </a:solidFill>
            </a:endParaRPr>
          </a:p>
          <a:p>
            <a:pPr marL="914400" lvl="1" indent="-457200" algn="just">
              <a:buFont typeface="Arial" panose="020B0604020202020204" pitchFamily="34" charset="0"/>
              <a:buChar char="•"/>
            </a:pPr>
            <a:r>
              <a:rPr lang="en-US" sz="2400" dirty="0">
                <a:solidFill>
                  <a:srgbClr val="2E618E"/>
                </a:solidFill>
              </a:rPr>
              <a:t>path through which communication was transmitted</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17 – Expedited preservation and partial disclosure of traffic data</a:t>
            </a:r>
          </a:p>
        </p:txBody>
      </p:sp>
    </p:spTree>
    <p:extLst>
      <p:ext uri="{BB962C8B-B14F-4D97-AF65-F5344CB8AC3E}">
        <p14:creationId xmlns:p14="http://schemas.microsoft.com/office/powerpoint/2010/main" val="351244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106193"/>
            <a:ext cx="8229600" cy="5652656"/>
          </a:xfrm>
        </p:spPr>
        <p:txBody>
          <a:bodyPr rtlCol="0">
            <a:noAutofit/>
          </a:bodyPr>
          <a:lstStyle/>
          <a:p>
            <a:pPr marL="514338" indent="-514338" algn="just">
              <a:lnSpc>
                <a:spcPct val="80000"/>
              </a:lnSpc>
              <a:buFont typeface="Arial"/>
              <a:buAutoNum type="arabicPlain"/>
              <a:defRPr/>
            </a:pPr>
            <a:r>
              <a:rPr lang="en-GB" sz="1800" dirty="0">
                <a:solidFill>
                  <a:schemeClr val="accent1">
                    <a:lumMod val="75000"/>
                  </a:schemeClr>
                </a:solidFill>
              </a:rPr>
              <a:t>Each Party shall adopt such legislative and other measures as may be necessary to empower its competent authorities </a:t>
            </a:r>
            <a:r>
              <a:rPr lang="en-GB" sz="1800" b="1" dirty="0">
                <a:solidFill>
                  <a:schemeClr val="accent1">
                    <a:lumMod val="75000"/>
                  </a:schemeClr>
                </a:solidFill>
              </a:rPr>
              <a:t>to order:</a:t>
            </a:r>
          </a:p>
          <a:p>
            <a:pPr marL="514350" indent="-514350" algn="just">
              <a:lnSpc>
                <a:spcPct val="80000"/>
              </a:lnSpc>
              <a:buAutoNum type="alphaLcParenR"/>
              <a:defRPr/>
            </a:pPr>
            <a:r>
              <a:rPr lang="en-GB" sz="1800" b="1" dirty="0">
                <a:solidFill>
                  <a:schemeClr val="accent1">
                    <a:lumMod val="75000"/>
                  </a:schemeClr>
                </a:solidFill>
              </a:rPr>
              <a:t>a person</a:t>
            </a:r>
            <a:r>
              <a:rPr lang="en-GB" sz="1800" dirty="0">
                <a:solidFill>
                  <a:schemeClr val="accent1">
                    <a:lumMod val="75000"/>
                  </a:schemeClr>
                </a:solidFill>
              </a:rPr>
              <a:t> in its territory </a:t>
            </a:r>
            <a:r>
              <a:rPr lang="en-GB" sz="1800" b="1" dirty="0">
                <a:solidFill>
                  <a:schemeClr val="accent1">
                    <a:lumMod val="75000"/>
                  </a:schemeClr>
                </a:solidFill>
              </a:rPr>
              <a:t>to submit specified computer data in that person’s possession or control</a:t>
            </a:r>
            <a:r>
              <a:rPr lang="en-GB" sz="1800" dirty="0">
                <a:solidFill>
                  <a:schemeClr val="accent1">
                    <a:lumMod val="75000"/>
                  </a:schemeClr>
                </a:solidFill>
              </a:rPr>
              <a:t>, which is stored in a computer system or a computer-data storage medium; and</a:t>
            </a:r>
          </a:p>
          <a:p>
            <a:pPr marL="514350" indent="-514350" algn="just">
              <a:lnSpc>
                <a:spcPct val="80000"/>
              </a:lnSpc>
              <a:buAutoNum type="alphaLcParenR"/>
              <a:defRPr/>
            </a:pPr>
            <a:r>
              <a:rPr lang="en-GB" sz="1800" b="1" dirty="0">
                <a:solidFill>
                  <a:schemeClr val="accent1">
                    <a:lumMod val="75000"/>
                  </a:schemeClr>
                </a:solidFill>
              </a:rPr>
              <a:t>a service provider offering its services in the territory of the Party to submit subscriber information</a:t>
            </a:r>
            <a:r>
              <a:rPr lang="en-GB" sz="1800" dirty="0">
                <a:solidFill>
                  <a:schemeClr val="accent1">
                    <a:lumMod val="75000"/>
                  </a:schemeClr>
                </a:solidFill>
              </a:rPr>
              <a:t> relating to such services in that service provider’s possession or control.</a:t>
            </a:r>
          </a:p>
          <a:p>
            <a:pPr marL="514350" indent="-514350" algn="just">
              <a:lnSpc>
                <a:spcPct val="80000"/>
              </a:lnSpc>
              <a:buAutoNum type="arabicPlain" startAt="3"/>
              <a:defRPr/>
            </a:pPr>
            <a:r>
              <a:rPr lang="en-US" sz="1800" dirty="0">
                <a:solidFill>
                  <a:schemeClr val="accent1">
                    <a:lumMod val="75000"/>
                  </a:schemeClr>
                </a:solidFill>
              </a:rPr>
              <a:t>For the purpose of this article, the term “</a:t>
            </a:r>
            <a:r>
              <a:rPr lang="en-US" sz="1800" b="1" dirty="0">
                <a:solidFill>
                  <a:schemeClr val="accent1">
                    <a:lumMod val="75000"/>
                  </a:schemeClr>
                </a:solidFill>
              </a:rPr>
              <a:t>subscriber information</a:t>
            </a:r>
            <a:r>
              <a:rPr lang="en-US" sz="1800" dirty="0">
                <a:solidFill>
                  <a:schemeClr val="accent1">
                    <a:lumMod val="75000"/>
                  </a:schemeClr>
                </a:solidFill>
              </a:rPr>
              <a:t>” means any information contained in the form of computer data or any other form that is held by a service provider, relating to subscribers of its services other than traffic or content data and by which can be established: </a:t>
            </a:r>
          </a:p>
          <a:p>
            <a:pPr marL="457200" indent="-457200" algn="just">
              <a:lnSpc>
                <a:spcPct val="80000"/>
              </a:lnSpc>
              <a:buAutoNum type="alphaLcParenR"/>
              <a:defRPr/>
            </a:pPr>
            <a:r>
              <a:rPr lang="en-US" sz="1800" dirty="0">
                <a:solidFill>
                  <a:schemeClr val="accent1">
                    <a:lumMod val="75000"/>
                  </a:schemeClr>
                </a:solidFill>
              </a:rPr>
              <a:t>the type of communication service used, the technical provisions taken thereto and the period of service; </a:t>
            </a:r>
          </a:p>
          <a:p>
            <a:pPr marL="457200" indent="-457200" algn="just">
              <a:lnSpc>
                <a:spcPct val="80000"/>
              </a:lnSpc>
              <a:buAutoNum type="alphaLcParenR"/>
              <a:defRPr/>
            </a:pPr>
            <a:r>
              <a:rPr lang="en-US" sz="1800" dirty="0">
                <a:solidFill>
                  <a:schemeClr val="accent1">
                    <a:lumMod val="75000"/>
                  </a:schemeClr>
                </a:solidFill>
              </a:rPr>
              <a:t>the subscriber’s identity, postal or geographic address, telephone and other access number, billing and payment information, available on the basis of the service agreement or arrangement; </a:t>
            </a:r>
          </a:p>
          <a:p>
            <a:pPr marL="457200" indent="-457200" algn="just">
              <a:lnSpc>
                <a:spcPct val="80000"/>
              </a:lnSpc>
              <a:buAutoNum type="alphaLcParenR"/>
              <a:defRPr/>
            </a:pPr>
            <a:r>
              <a:rPr lang="en-US" sz="1800" dirty="0">
                <a:solidFill>
                  <a:schemeClr val="accent1">
                    <a:lumMod val="75000"/>
                  </a:schemeClr>
                </a:solidFill>
              </a:rPr>
              <a:t>any other information on the site of the installation of communication equipment, available on the basis of the service agreement or arrangement.</a:t>
            </a:r>
            <a:endParaRPr lang="en-GB" sz="1800" dirty="0">
              <a:solidFill>
                <a:schemeClr val="accent1">
                  <a:lumMod val="75000"/>
                </a:schemeClr>
              </a:solidFill>
            </a:endParaRPr>
          </a:p>
        </p:txBody>
      </p:sp>
      <p:sp>
        <p:nvSpPr>
          <p:cNvPr id="6" name="TextBox 7">
            <a:extLst>
              <a:ext uri="{FF2B5EF4-FFF2-40B4-BE49-F238E27FC236}">
                <a16:creationId xmlns:a16="http://schemas.microsoft.com/office/drawing/2014/main" id="{0702D393-76A2-4B44-BA36-BEEAB6D1E18B}"/>
              </a:ext>
            </a:extLst>
          </p:cNvPr>
          <p:cNvSpPr txBox="1">
            <a:spLocks noChangeArrowheads="1"/>
          </p:cNvSpPr>
          <p:nvPr/>
        </p:nvSpPr>
        <p:spPr bwMode="auto">
          <a:xfrm>
            <a:off x="1403350" y="20285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18 – Production order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5216813"/>
          </a:xfrm>
          <a:prstGeom prst="rect">
            <a:avLst/>
          </a:prstGeom>
          <a:ln/>
        </p:spPr>
        <p:txBody>
          <a:bodyPr wrap="square">
            <a:spAutoFit/>
          </a:bodyPr>
          <a:lstStyle/>
          <a:p>
            <a:pPr algn="just"/>
            <a:r>
              <a:rPr lang="en-US" sz="2400" b="1" i="1" dirty="0">
                <a:solidFill>
                  <a:srgbClr val="2E618E"/>
                </a:solidFill>
              </a:rPr>
              <a:t>Recalling the key elements:</a:t>
            </a:r>
          </a:p>
          <a:p>
            <a:pPr algn="just"/>
            <a:endParaRPr lang="en-US" sz="21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Ordering person in territory to submit specified stored computer data in their possession or control </a:t>
            </a:r>
          </a:p>
          <a:p>
            <a:pPr marL="457200"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Ordering service provider offering services in territory to submit subscriber information related to such services in their possession or control 	</a:t>
            </a:r>
          </a:p>
          <a:p>
            <a:pPr marL="914400" lvl="1" indent="-457200" algn="just">
              <a:buFont typeface="Arial" panose="020B0604020202020204" pitchFamily="34" charset="0"/>
              <a:buChar char="•"/>
            </a:pPr>
            <a:endParaRPr lang="en-US" sz="2400" dirty="0">
              <a:solidFill>
                <a:srgbClr val="2E618E"/>
              </a:solidFill>
            </a:endParaRPr>
          </a:p>
          <a:p>
            <a:pPr marL="914400" lvl="1" indent="-457200" algn="just">
              <a:buFont typeface="Arial" panose="020B0604020202020204" pitchFamily="34" charset="0"/>
              <a:buChar char="•"/>
            </a:pPr>
            <a:r>
              <a:rPr lang="en-US" sz="2400" dirty="0">
                <a:solidFill>
                  <a:srgbClr val="2E618E"/>
                </a:solidFill>
              </a:rPr>
              <a:t>Service providers outside territory offering services in territory can be subject to production order (Guidance Note # 10)</a:t>
            </a:r>
          </a:p>
          <a:p>
            <a:pPr marL="914400" lvl="1" indent="-457200" algn="just">
              <a:buFont typeface="Arial" panose="020B0604020202020204" pitchFamily="34" charset="0"/>
              <a:buChar char="•"/>
            </a:pPr>
            <a:endParaRPr lang="en-US" sz="2400" dirty="0">
              <a:solidFill>
                <a:srgbClr val="2E618E"/>
              </a:solidFill>
            </a:endParaRPr>
          </a:p>
          <a:p>
            <a:pPr algn="just"/>
            <a:endParaRPr lang="en-US" sz="2400" dirty="0">
              <a:solidFill>
                <a:srgbClr val="2E618E"/>
              </a:solidFill>
            </a:endParaRPr>
          </a:p>
        </p:txBody>
      </p:sp>
      <p:sp>
        <p:nvSpPr>
          <p:cNvPr id="5" name="TextBox 7">
            <a:extLst>
              <a:ext uri="{FF2B5EF4-FFF2-40B4-BE49-F238E27FC236}">
                <a16:creationId xmlns:a16="http://schemas.microsoft.com/office/drawing/2014/main" id="{28A473B6-B0C3-493E-98C4-080101DEF604}"/>
              </a:ext>
            </a:extLst>
          </p:cNvPr>
          <p:cNvSpPr txBox="1">
            <a:spLocks noChangeArrowheads="1"/>
          </p:cNvSpPr>
          <p:nvPr/>
        </p:nvSpPr>
        <p:spPr bwMode="auto">
          <a:xfrm>
            <a:off x="1403350" y="20285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18 – Production order</a:t>
            </a:r>
          </a:p>
        </p:txBody>
      </p:sp>
    </p:spTree>
    <p:extLst>
      <p:ext uri="{BB962C8B-B14F-4D97-AF65-F5344CB8AC3E}">
        <p14:creationId xmlns:p14="http://schemas.microsoft.com/office/powerpoint/2010/main" val="3642805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4278094"/>
          </a:xfrm>
          <a:prstGeom prst="rect">
            <a:avLst/>
          </a:prstGeom>
          <a:ln/>
        </p:spPr>
        <p:txBody>
          <a:bodyPr wrap="square">
            <a:spAutoFit/>
          </a:bodyPr>
          <a:lstStyle/>
          <a:p>
            <a:pPr marL="457189" indent="-457189" algn="just">
              <a:lnSpc>
                <a:spcPct val="80000"/>
              </a:lnSpc>
              <a:buFont typeface="Arial"/>
              <a:buAutoNum type="arabicPlain"/>
              <a:defRPr/>
            </a:pPr>
            <a:r>
              <a:rPr lang="en-GB" sz="2000" dirty="0">
                <a:solidFill>
                  <a:schemeClr val="accent1">
                    <a:lumMod val="75000"/>
                  </a:schemeClr>
                </a:solidFill>
                <a:latin typeface="+mn-lt"/>
              </a:rPr>
              <a:t>Each Party shall adopt such legislative and other measures as may be necessary to </a:t>
            </a:r>
            <a:r>
              <a:rPr lang="en-GB" sz="2000" b="1" dirty="0">
                <a:solidFill>
                  <a:schemeClr val="accent1">
                    <a:lumMod val="75000"/>
                  </a:schemeClr>
                </a:solidFill>
                <a:latin typeface="+mn-lt"/>
              </a:rPr>
              <a:t>empower its competent authorities to search or similarly access</a:t>
            </a:r>
            <a:r>
              <a:rPr lang="en-GB" sz="2000" dirty="0">
                <a:solidFill>
                  <a:schemeClr val="accent1">
                    <a:lumMod val="75000"/>
                  </a:schemeClr>
                </a:solidFill>
                <a:latin typeface="+mn-lt"/>
              </a:rPr>
              <a:t>: </a:t>
            </a:r>
          </a:p>
          <a:p>
            <a:pPr marL="457189" indent="-457189" algn="just">
              <a:lnSpc>
                <a:spcPct val="80000"/>
              </a:lnSpc>
              <a:buFont typeface="Arial"/>
              <a:buAutoNum type="alphaLcParenR"/>
              <a:defRPr/>
            </a:pPr>
            <a:r>
              <a:rPr lang="en-GB" sz="2000" b="1" dirty="0">
                <a:solidFill>
                  <a:schemeClr val="accent1">
                    <a:lumMod val="75000"/>
                  </a:schemeClr>
                </a:solidFill>
                <a:latin typeface="+mn-lt"/>
              </a:rPr>
              <a:t>a computer system</a:t>
            </a:r>
            <a:r>
              <a:rPr lang="en-GB" sz="2000" dirty="0">
                <a:solidFill>
                  <a:schemeClr val="accent1">
                    <a:lumMod val="75000"/>
                  </a:schemeClr>
                </a:solidFill>
                <a:latin typeface="+mn-lt"/>
              </a:rPr>
              <a:t> or part of it and computer data stored therein; and</a:t>
            </a:r>
          </a:p>
          <a:p>
            <a:pPr marL="457189" indent="-457189" algn="just">
              <a:lnSpc>
                <a:spcPct val="80000"/>
              </a:lnSpc>
              <a:buFont typeface="Arial" charset="0"/>
              <a:buAutoNum type="alphaLcParenR"/>
              <a:defRPr/>
            </a:pPr>
            <a:r>
              <a:rPr lang="en-GB" sz="2000" dirty="0">
                <a:solidFill>
                  <a:schemeClr val="accent1">
                    <a:lumMod val="75000"/>
                  </a:schemeClr>
                </a:solidFill>
                <a:latin typeface="+mn-lt"/>
              </a:rPr>
              <a:t>a </a:t>
            </a:r>
            <a:r>
              <a:rPr lang="en-GB" sz="2000" b="1" dirty="0">
                <a:solidFill>
                  <a:schemeClr val="accent1">
                    <a:lumMod val="75000"/>
                  </a:schemeClr>
                </a:solidFill>
                <a:latin typeface="+mn-lt"/>
              </a:rPr>
              <a:t>computer-data storage medium</a:t>
            </a:r>
            <a:r>
              <a:rPr lang="en-GB" sz="2000" dirty="0">
                <a:solidFill>
                  <a:schemeClr val="accent1">
                    <a:lumMod val="75000"/>
                  </a:schemeClr>
                </a:solidFill>
                <a:latin typeface="+mn-lt"/>
              </a:rPr>
              <a:t> in which computer data may be stored in its territory</a:t>
            </a:r>
          </a:p>
          <a:p>
            <a:pPr algn="just">
              <a:lnSpc>
                <a:spcPct val="80000"/>
              </a:lnSpc>
              <a:defRPr/>
            </a:pPr>
            <a:endParaRPr lang="en-GB" sz="2000" dirty="0">
              <a:solidFill>
                <a:schemeClr val="accent1">
                  <a:lumMod val="75000"/>
                </a:schemeClr>
              </a:solidFill>
            </a:endParaRPr>
          </a:p>
          <a:p>
            <a:pPr marL="449263" indent="-449263" algn="just">
              <a:lnSpc>
                <a:spcPct val="80000"/>
              </a:lnSpc>
              <a:defRPr/>
            </a:pPr>
            <a:r>
              <a:rPr lang="en-GB" sz="2000" dirty="0">
                <a:solidFill>
                  <a:schemeClr val="accent1">
                    <a:lumMod val="75000"/>
                  </a:schemeClr>
                </a:solidFill>
              </a:rPr>
              <a:t>2 	Each Party shall adopt such legislative and other measures as may be necessary to ensure that where its authorities search or similarly access a specific computer system or part of it, pursuant to paragraph 1.a, and </a:t>
            </a:r>
            <a:r>
              <a:rPr lang="en-GB" sz="2000" b="1" dirty="0">
                <a:solidFill>
                  <a:schemeClr val="accent1">
                    <a:lumMod val="75000"/>
                  </a:schemeClr>
                </a:solidFill>
              </a:rPr>
              <a:t>have grounds to believe that the data sought is stored in another computer system</a:t>
            </a:r>
            <a:r>
              <a:rPr lang="en-GB" sz="2000" dirty="0">
                <a:solidFill>
                  <a:schemeClr val="accent1">
                    <a:lumMod val="75000"/>
                  </a:schemeClr>
                </a:solidFill>
              </a:rPr>
              <a:t> or part of it in its territory, and </a:t>
            </a:r>
            <a:r>
              <a:rPr lang="en-GB" sz="2000" b="1" dirty="0">
                <a:solidFill>
                  <a:schemeClr val="accent1">
                    <a:lumMod val="75000"/>
                  </a:schemeClr>
                </a:solidFill>
              </a:rPr>
              <a:t>such data is lawfully accessible from or available to the initial system</a:t>
            </a:r>
            <a:r>
              <a:rPr lang="en-GB" sz="2000" dirty="0">
                <a:solidFill>
                  <a:schemeClr val="accent1">
                    <a:lumMod val="75000"/>
                  </a:schemeClr>
                </a:solidFill>
              </a:rPr>
              <a:t>, the authorities shall be able to expeditiously </a:t>
            </a:r>
            <a:r>
              <a:rPr lang="en-GB" sz="2000" b="1" u="sng" dirty="0">
                <a:solidFill>
                  <a:schemeClr val="accent1">
                    <a:lumMod val="75000"/>
                  </a:schemeClr>
                </a:solidFill>
              </a:rPr>
              <a:t>extend the search</a:t>
            </a:r>
            <a:r>
              <a:rPr lang="en-GB" sz="2000" dirty="0">
                <a:solidFill>
                  <a:schemeClr val="accent1">
                    <a:lumMod val="75000"/>
                  </a:schemeClr>
                </a:solidFill>
              </a:rPr>
              <a:t> or similar accessing to the other system.</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19 – Search and seizure of stored computer data</a:t>
            </a:r>
          </a:p>
        </p:txBody>
      </p:sp>
    </p:spTree>
    <p:extLst>
      <p:ext uri="{BB962C8B-B14F-4D97-AF65-F5344CB8AC3E}">
        <p14:creationId xmlns:p14="http://schemas.microsoft.com/office/powerpoint/2010/main" val="2569245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12266"/>
            <a:ext cx="8319356" cy="4801314"/>
          </a:xfrm>
          <a:prstGeom prst="rect">
            <a:avLst/>
          </a:prstGeom>
          <a:ln/>
        </p:spPr>
        <p:txBody>
          <a:bodyPr wrap="square">
            <a:spAutoFit/>
          </a:bodyPr>
          <a:lstStyle/>
          <a:p>
            <a:pPr marL="514338" indent="-514338" algn="just">
              <a:buFont typeface="Arial"/>
              <a:buAutoNum type="arabicPlain" startAt="3"/>
              <a:defRPr/>
            </a:pPr>
            <a:r>
              <a:rPr lang="en-GB" dirty="0">
                <a:solidFill>
                  <a:schemeClr val="accent1">
                    <a:lumMod val="75000"/>
                  </a:schemeClr>
                </a:solidFill>
              </a:rPr>
              <a:t>Each Party shall adopt such legislative and other measures as may be necessary to </a:t>
            </a:r>
            <a:r>
              <a:rPr lang="en-GB" b="1" dirty="0">
                <a:solidFill>
                  <a:schemeClr val="accent1">
                    <a:lumMod val="75000"/>
                  </a:schemeClr>
                </a:solidFill>
              </a:rPr>
              <a:t>empower its competent authorities to </a:t>
            </a:r>
            <a:r>
              <a:rPr lang="en-GB" b="1" dirty="0" err="1">
                <a:solidFill>
                  <a:schemeClr val="accent1">
                    <a:lumMod val="75000"/>
                  </a:schemeClr>
                </a:solidFill>
              </a:rPr>
              <a:t>seise</a:t>
            </a:r>
            <a:r>
              <a:rPr lang="en-GB" b="1" dirty="0">
                <a:solidFill>
                  <a:schemeClr val="accent1">
                    <a:lumMod val="75000"/>
                  </a:schemeClr>
                </a:solidFill>
              </a:rPr>
              <a:t> or similarly secure computer data</a:t>
            </a:r>
            <a:r>
              <a:rPr lang="en-GB" dirty="0">
                <a:solidFill>
                  <a:schemeClr val="accent1">
                    <a:lumMod val="75000"/>
                  </a:schemeClr>
                </a:solidFill>
              </a:rPr>
              <a:t> accessed according to paragraphs 1 or 2. These measures shall include the power to:</a:t>
            </a:r>
          </a:p>
          <a:p>
            <a:pPr marL="457200" indent="-457200" algn="just">
              <a:buAutoNum type="alphaLcParenR"/>
              <a:defRPr/>
            </a:pPr>
            <a:r>
              <a:rPr lang="en-GB" b="1" dirty="0">
                <a:solidFill>
                  <a:schemeClr val="accent1">
                    <a:lumMod val="75000"/>
                  </a:schemeClr>
                </a:solidFill>
              </a:rPr>
              <a:t>seize or similarly</a:t>
            </a:r>
            <a:r>
              <a:rPr lang="en-GB" dirty="0">
                <a:solidFill>
                  <a:schemeClr val="accent1">
                    <a:lumMod val="75000"/>
                  </a:schemeClr>
                </a:solidFill>
              </a:rPr>
              <a:t> </a:t>
            </a:r>
            <a:r>
              <a:rPr lang="en-GB" b="1" dirty="0">
                <a:solidFill>
                  <a:schemeClr val="accent1">
                    <a:lumMod val="75000"/>
                  </a:schemeClr>
                </a:solidFill>
              </a:rPr>
              <a:t>secure</a:t>
            </a:r>
            <a:r>
              <a:rPr lang="en-GB" dirty="0">
                <a:solidFill>
                  <a:schemeClr val="accent1">
                    <a:lumMod val="75000"/>
                  </a:schemeClr>
                </a:solidFill>
              </a:rPr>
              <a:t> a computer system or part of it or a computer-data storage medium;</a:t>
            </a:r>
          </a:p>
          <a:p>
            <a:pPr marL="536561" indent="-514338" algn="just">
              <a:buFontTx/>
              <a:buAutoNum type="alphaLcParenR"/>
              <a:defRPr/>
            </a:pPr>
            <a:r>
              <a:rPr lang="en-GB" b="1" dirty="0">
                <a:solidFill>
                  <a:schemeClr val="accent1">
                    <a:lumMod val="75000"/>
                  </a:schemeClr>
                </a:solidFill>
              </a:rPr>
              <a:t>make and retain a copy</a:t>
            </a:r>
            <a:r>
              <a:rPr lang="en-GB" dirty="0">
                <a:solidFill>
                  <a:schemeClr val="accent1">
                    <a:lumMod val="75000"/>
                  </a:schemeClr>
                </a:solidFill>
              </a:rPr>
              <a:t> of those computer data;</a:t>
            </a:r>
          </a:p>
          <a:p>
            <a:pPr marL="536561" indent="-514338" algn="just">
              <a:buFontTx/>
              <a:buAutoNum type="alphaLcParenR"/>
              <a:defRPr/>
            </a:pPr>
            <a:r>
              <a:rPr lang="en-GB" b="1" dirty="0">
                <a:solidFill>
                  <a:schemeClr val="accent1">
                    <a:lumMod val="75000"/>
                  </a:schemeClr>
                </a:solidFill>
              </a:rPr>
              <a:t>maintain the integrity of the relevant</a:t>
            </a:r>
            <a:r>
              <a:rPr lang="en-GB" dirty="0">
                <a:solidFill>
                  <a:schemeClr val="accent1">
                    <a:lumMod val="75000"/>
                  </a:schemeClr>
                </a:solidFill>
              </a:rPr>
              <a:t> stored computer data;</a:t>
            </a:r>
          </a:p>
          <a:p>
            <a:pPr marL="536561" indent="-514338" algn="just">
              <a:buFontTx/>
              <a:buAutoNum type="alphaLcParenR"/>
              <a:defRPr/>
            </a:pPr>
            <a:r>
              <a:rPr lang="en-GB" b="1" dirty="0">
                <a:solidFill>
                  <a:schemeClr val="accent1">
                    <a:lumMod val="75000"/>
                  </a:schemeClr>
                </a:solidFill>
              </a:rPr>
              <a:t>render inaccessible or remove</a:t>
            </a:r>
            <a:r>
              <a:rPr lang="en-GB" dirty="0">
                <a:solidFill>
                  <a:schemeClr val="accent1">
                    <a:lumMod val="75000"/>
                  </a:schemeClr>
                </a:solidFill>
              </a:rPr>
              <a:t> those computer data in the accessed computer system.</a:t>
            </a:r>
          </a:p>
          <a:p>
            <a:pPr algn="just" eaLnBrk="1" hangingPunct="1">
              <a:buFont typeface="Arial" charset="0"/>
              <a:buNone/>
            </a:pPr>
            <a:endParaRPr lang="en-GB" dirty="0">
              <a:solidFill>
                <a:schemeClr val="accent1">
                  <a:lumMod val="75000"/>
                </a:schemeClr>
              </a:solidFill>
            </a:endParaRPr>
          </a:p>
          <a:p>
            <a:pPr marL="449263" indent="-449263" algn="just" eaLnBrk="1" hangingPunct="1">
              <a:buFont typeface="Arial" charset="0"/>
              <a:buNone/>
            </a:pPr>
            <a:r>
              <a:rPr lang="en-GB" dirty="0">
                <a:solidFill>
                  <a:schemeClr val="accent1">
                    <a:lumMod val="75000"/>
                  </a:schemeClr>
                </a:solidFill>
              </a:rPr>
              <a:t>4	Each Party shall adopt such legislative and other measures as may be necessary to empower its competent authorities to order any </a:t>
            </a:r>
            <a:r>
              <a:rPr lang="en-GB" b="1" dirty="0">
                <a:solidFill>
                  <a:schemeClr val="accent1">
                    <a:lumMod val="75000"/>
                  </a:schemeClr>
                </a:solidFill>
              </a:rPr>
              <a:t>person who has knowledge</a:t>
            </a:r>
            <a:r>
              <a:rPr lang="en-GB" dirty="0">
                <a:solidFill>
                  <a:schemeClr val="accent1">
                    <a:lumMod val="75000"/>
                  </a:schemeClr>
                </a:solidFill>
              </a:rPr>
              <a:t> about the functioning of the computer system or measures applied to protect the computer data therein to provide, as is </a:t>
            </a:r>
            <a:r>
              <a:rPr lang="en-GB" b="1" dirty="0">
                <a:solidFill>
                  <a:schemeClr val="accent1">
                    <a:lumMod val="75000"/>
                  </a:schemeClr>
                </a:solidFill>
              </a:rPr>
              <a:t>reasonable</a:t>
            </a:r>
            <a:r>
              <a:rPr lang="en-GB" dirty="0">
                <a:solidFill>
                  <a:schemeClr val="accent1">
                    <a:lumMod val="75000"/>
                  </a:schemeClr>
                </a:solidFill>
              </a:rPr>
              <a:t>, the </a:t>
            </a:r>
            <a:r>
              <a:rPr lang="en-GB" b="1" dirty="0">
                <a:solidFill>
                  <a:schemeClr val="accent1">
                    <a:lumMod val="75000"/>
                  </a:schemeClr>
                </a:solidFill>
              </a:rPr>
              <a:t>necessary information</a:t>
            </a:r>
            <a:r>
              <a:rPr lang="en-GB" dirty="0">
                <a:solidFill>
                  <a:schemeClr val="accent1">
                    <a:lumMod val="75000"/>
                  </a:schemeClr>
                </a:solidFill>
              </a:rPr>
              <a:t>, to enable the undertaking of the measures referred to in paragraphs 1 and 2.</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19 – Search and seizure of stored computer data</a:t>
            </a:r>
          </a:p>
        </p:txBody>
      </p:sp>
    </p:spTree>
    <p:extLst>
      <p:ext uri="{BB962C8B-B14F-4D97-AF65-F5344CB8AC3E}">
        <p14:creationId xmlns:p14="http://schemas.microsoft.com/office/powerpoint/2010/main" val="1103560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4708981"/>
          </a:xfrm>
          <a:prstGeom prst="rect">
            <a:avLst/>
          </a:prstGeom>
          <a:ln/>
        </p:spPr>
        <p:txBody>
          <a:bodyPr wrap="square">
            <a:spAutoFit/>
          </a:bodyPr>
          <a:lstStyle/>
          <a:p>
            <a:pPr algn="just"/>
            <a:r>
              <a:rPr lang="en-US" sz="2000" b="1" i="1" dirty="0">
                <a:solidFill>
                  <a:srgbClr val="2E618E"/>
                </a:solidFill>
              </a:rPr>
              <a:t>Recalling the key elements (Part 1):</a:t>
            </a:r>
          </a:p>
          <a:p>
            <a:pPr algn="just"/>
            <a:endParaRPr lang="en-US" sz="2000" b="1" i="1" dirty="0">
              <a:solidFill>
                <a:srgbClr val="2E618E"/>
              </a:solidFill>
            </a:endParaRPr>
          </a:p>
          <a:p>
            <a:pPr marL="457200" indent="-457200" algn="just">
              <a:buFont typeface="Arial" panose="020B0604020202020204" pitchFamily="34" charset="0"/>
              <a:buChar char="•"/>
            </a:pPr>
            <a:r>
              <a:rPr lang="en-US" sz="2000" dirty="0">
                <a:solidFill>
                  <a:srgbClr val="2E618E"/>
                </a:solidFill>
              </a:rPr>
              <a:t>Power to search or similarly access:</a:t>
            </a:r>
          </a:p>
          <a:p>
            <a:pPr marL="914400" lvl="1" indent="-457200" algn="just">
              <a:buFont typeface="Arial" panose="020B0604020202020204" pitchFamily="34" charset="0"/>
              <a:buChar char="•"/>
            </a:pPr>
            <a:r>
              <a:rPr lang="en-US" sz="2000" dirty="0">
                <a:solidFill>
                  <a:srgbClr val="2E618E"/>
                </a:solidFill>
              </a:rPr>
              <a:t>Computer system</a:t>
            </a:r>
          </a:p>
          <a:p>
            <a:pPr marL="914400" lvl="1" indent="-457200" algn="just">
              <a:buFont typeface="Arial" panose="020B0604020202020204" pitchFamily="34" charset="0"/>
              <a:buChar char="•"/>
            </a:pPr>
            <a:r>
              <a:rPr lang="en-US" sz="2000" dirty="0">
                <a:solidFill>
                  <a:srgbClr val="2E618E"/>
                </a:solidFill>
              </a:rPr>
              <a:t>Computer data</a:t>
            </a:r>
          </a:p>
          <a:p>
            <a:pPr marL="914400" lvl="1" indent="-457200" algn="just">
              <a:buFont typeface="Arial" panose="020B0604020202020204" pitchFamily="34" charset="0"/>
              <a:buChar char="•"/>
            </a:pPr>
            <a:r>
              <a:rPr lang="en-US" sz="2000" dirty="0">
                <a:solidFill>
                  <a:srgbClr val="2E618E"/>
                </a:solidFill>
              </a:rPr>
              <a:t>Computer-data storage medium</a:t>
            </a:r>
          </a:p>
          <a:p>
            <a:pPr marL="457200" indent="-457200" algn="just">
              <a:buFont typeface="Arial" panose="020B0604020202020204" pitchFamily="34" charset="0"/>
              <a:buChar char="•"/>
            </a:pPr>
            <a:endParaRPr lang="en-US" sz="2000" dirty="0">
              <a:solidFill>
                <a:srgbClr val="2E618E"/>
              </a:solidFill>
            </a:endParaRPr>
          </a:p>
          <a:p>
            <a:pPr marL="457200" indent="-457200" algn="just">
              <a:buFont typeface="Arial" panose="020B0604020202020204" pitchFamily="34" charset="0"/>
              <a:buChar char="•"/>
            </a:pPr>
            <a:r>
              <a:rPr lang="en-US" sz="2000" dirty="0">
                <a:solidFill>
                  <a:srgbClr val="2E618E"/>
                </a:solidFill>
              </a:rPr>
              <a:t>Power to expeditiously extend search or similar access to other systems lawfully accessible from initial system </a:t>
            </a:r>
          </a:p>
          <a:p>
            <a:pPr marL="457200" indent="-457200" algn="just">
              <a:buFont typeface="Arial" panose="020B0604020202020204" pitchFamily="34" charset="0"/>
              <a:buChar char="•"/>
            </a:pPr>
            <a:endParaRPr lang="en-US" sz="2000" dirty="0">
              <a:solidFill>
                <a:srgbClr val="2E618E"/>
              </a:solidFill>
            </a:endParaRPr>
          </a:p>
          <a:p>
            <a:pPr marL="457200" indent="-457200" algn="just">
              <a:buFont typeface="Arial" panose="020B0604020202020204" pitchFamily="34" charset="0"/>
              <a:buChar char="•"/>
            </a:pPr>
            <a:r>
              <a:rPr lang="en-US" sz="2000" dirty="0">
                <a:solidFill>
                  <a:srgbClr val="2E618E"/>
                </a:solidFill>
              </a:rPr>
              <a:t>Power to seize or similarly secure includes:</a:t>
            </a:r>
          </a:p>
          <a:p>
            <a:pPr marL="914400" lvl="1" indent="-457200" algn="just">
              <a:buFont typeface="Arial" panose="020B0604020202020204" pitchFamily="34" charset="0"/>
              <a:buChar char="•"/>
            </a:pPr>
            <a:r>
              <a:rPr lang="en-US" sz="2000" dirty="0">
                <a:solidFill>
                  <a:srgbClr val="2E618E"/>
                </a:solidFill>
              </a:rPr>
              <a:t>Seizing computer system or computer data storage medium</a:t>
            </a:r>
          </a:p>
          <a:p>
            <a:pPr marL="914400" lvl="1" indent="-457200" algn="just">
              <a:buFont typeface="Arial" panose="020B0604020202020204" pitchFamily="34" charset="0"/>
              <a:buChar char="•"/>
            </a:pPr>
            <a:r>
              <a:rPr lang="en-US" sz="2000" dirty="0">
                <a:solidFill>
                  <a:srgbClr val="2E618E"/>
                </a:solidFill>
              </a:rPr>
              <a:t>Maintaining integrity of computer data</a:t>
            </a:r>
          </a:p>
          <a:p>
            <a:pPr marL="914400" lvl="1" indent="-457200" algn="just">
              <a:buFont typeface="Arial" panose="020B0604020202020204" pitchFamily="34" charset="0"/>
              <a:buChar char="•"/>
            </a:pPr>
            <a:r>
              <a:rPr lang="en-US" sz="2000" dirty="0">
                <a:solidFill>
                  <a:srgbClr val="2E618E"/>
                </a:solidFill>
              </a:rPr>
              <a:t>Rendering </a:t>
            </a:r>
            <a:r>
              <a:rPr lang="en-US" sz="2000" dirty="0" err="1">
                <a:solidFill>
                  <a:srgbClr val="2E618E"/>
                </a:solidFill>
              </a:rPr>
              <a:t>compueters</a:t>
            </a:r>
            <a:r>
              <a:rPr lang="en-US" sz="2000" dirty="0">
                <a:solidFill>
                  <a:srgbClr val="2E618E"/>
                </a:solidFill>
              </a:rPr>
              <a:t> inaccessible </a:t>
            </a:r>
          </a:p>
          <a:p>
            <a:pPr marL="914400" lvl="1" indent="-457200" algn="just">
              <a:buFont typeface="Arial" panose="020B0604020202020204" pitchFamily="34" charset="0"/>
              <a:buChar char="•"/>
            </a:pPr>
            <a:endParaRPr lang="en-US" sz="2000" dirty="0">
              <a:solidFill>
                <a:srgbClr val="2E618E"/>
              </a:solidFill>
            </a:endParaRP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19 – Search and seizure of stored computer data</a:t>
            </a:r>
          </a:p>
        </p:txBody>
      </p:sp>
    </p:spTree>
    <p:extLst>
      <p:ext uri="{BB962C8B-B14F-4D97-AF65-F5344CB8AC3E}">
        <p14:creationId xmlns:p14="http://schemas.microsoft.com/office/powerpoint/2010/main" val="2270224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4847481"/>
          </a:xfrm>
          <a:prstGeom prst="rect">
            <a:avLst/>
          </a:prstGeom>
          <a:ln/>
        </p:spPr>
        <p:txBody>
          <a:bodyPr wrap="square">
            <a:spAutoFit/>
          </a:bodyPr>
          <a:lstStyle/>
          <a:p>
            <a:pPr algn="just"/>
            <a:r>
              <a:rPr lang="en-US" sz="2400" b="1" i="1" dirty="0">
                <a:solidFill>
                  <a:srgbClr val="2E618E"/>
                </a:solidFill>
              </a:rPr>
              <a:t>Recalling the key elements (Part 2):</a:t>
            </a:r>
          </a:p>
          <a:p>
            <a:pPr algn="just"/>
            <a:endParaRPr lang="en-US" sz="2100" b="1" i="1" dirty="0">
              <a:solidFill>
                <a:srgbClr val="2E618E"/>
              </a:solidFill>
            </a:endParaRPr>
          </a:p>
          <a:p>
            <a:pPr marL="457200" indent="-457200" algn="just">
              <a:buFont typeface="Arial" panose="020B0604020202020204" pitchFamily="34" charset="0"/>
              <a:buChar char="•"/>
            </a:pPr>
            <a:r>
              <a:rPr lang="en-US" sz="2400" dirty="0">
                <a:solidFill>
                  <a:srgbClr val="2E618E"/>
                </a:solidFill>
              </a:rPr>
              <a:t>Power to seize or similarly secure includes:</a:t>
            </a:r>
          </a:p>
          <a:p>
            <a:pPr marL="914400" lvl="1" indent="-457200" algn="just">
              <a:buFont typeface="Arial" panose="020B0604020202020204" pitchFamily="34" charset="0"/>
              <a:buChar char="•"/>
            </a:pPr>
            <a:r>
              <a:rPr lang="en-US" sz="2400" dirty="0">
                <a:solidFill>
                  <a:srgbClr val="2E618E"/>
                </a:solidFill>
              </a:rPr>
              <a:t>Seizing or similarly securing computer system or computer data storage medium </a:t>
            </a:r>
          </a:p>
          <a:p>
            <a:pPr marL="914400" lvl="1" indent="-457200" algn="just">
              <a:buFont typeface="Arial" panose="020B0604020202020204" pitchFamily="34" charset="0"/>
              <a:buChar char="•"/>
            </a:pPr>
            <a:r>
              <a:rPr lang="en-US" sz="2400" dirty="0">
                <a:solidFill>
                  <a:srgbClr val="2E618E"/>
                </a:solidFill>
              </a:rPr>
              <a:t>Making and retaining copy of computer data</a:t>
            </a:r>
          </a:p>
          <a:p>
            <a:pPr marL="914400" lvl="1" indent="-457200" algn="just">
              <a:buFont typeface="Arial" panose="020B0604020202020204" pitchFamily="34" charset="0"/>
              <a:buChar char="•"/>
            </a:pPr>
            <a:r>
              <a:rPr lang="en-US" sz="2400" dirty="0">
                <a:solidFill>
                  <a:srgbClr val="2E618E"/>
                </a:solidFill>
              </a:rPr>
              <a:t>Maintaining integrity of computer data</a:t>
            </a:r>
          </a:p>
          <a:p>
            <a:pPr marL="914400" lvl="1" indent="-457200" algn="just">
              <a:buFont typeface="Arial" panose="020B0604020202020204" pitchFamily="34" charset="0"/>
              <a:buChar char="•"/>
            </a:pPr>
            <a:r>
              <a:rPr lang="en-US" sz="2400" dirty="0">
                <a:solidFill>
                  <a:srgbClr val="2E618E"/>
                </a:solidFill>
              </a:rPr>
              <a:t>Rendering inaccessible computer data</a:t>
            </a:r>
          </a:p>
          <a:p>
            <a:pPr marL="914400" lvl="1" indent="-457200" algn="just">
              <a:buFont typeface="Arial" panose="020B0604020202020204" pitchFamily="34" charset="0"/>
              <a:buChar char="•"/>
            </a:pPr>
            <a:endParaRPr lang="en-US" sz="2400" dirty="0">
              <a:solidFill>
                <a:srgbClr val="2E618E"/>
              </a:solidFill>
            </a:endParaRPr>
          </a:p>
          <a:p>
            <a:pPr marL="457200" indent="-457200" algn="just">
              <a:buFont typeface="Arial" panose="020B0604020202020204" pitchFamily="34" charset="0"/>
              <a:buChar char="•"/>
            </a:pPr>
            <a:r>
              <a:rPr lang="en-US" sz="2400" dirty="0">
                <a:solidFill>
                  <a:srgbClr val="2E618E"/>
                </a:solidFill>
              </a:rPr>
              <a:t>Power to order person who has knowledge about functioning of computer system or measures to protect a computer system to provide, </a:t>
            </a:r>
            <a:r>
              <a:rPr lang="en-US" sz="2400" u="sng" dirty="0">
                <a:solidFill>
                  <a:srgbClr val="2E618E"/>
                </a:solidFill>
              </a:rPr>
              <a:t>as is reasonable</a:t>
            </a:r>
            <a:r>
              <a:rPr lang="en-US" sz="2400" dirty="0">
                <a:solidFill>
                  <a:srgbClr val="2E618E"/>
                </a:solidFill>
              </a:rPr>
              <a:t>, necessary information to exercise powers under Article 19.</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19 – Search and seizure of stored computer data</a:t>
            </a:r>
          </a:p>
        </p:txBody>
      </p:sp>
    </p:spTree>
    <p:extLst>
      <p:ext uri="{BB962C8B-B14F-4D97-AF65-F5344CB8AC3E}">
        <p14:creationId xmlns:p14="http://schemas.microsoft.com/office/powerpoint/2010/main" val="125484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10965"/>
            <a:ext cx="8319356" cy="4893647"/>
          </a:xfrm>
          <a:prstGeom prst="rect">
            <a:avLst/>
          </a:prstGeom>
          <a:ln/>
        </p:spPr>
        <p:txBody>
          <a:bodyPr wrap="square">
            <a:spAutoFit/>
          </a:bodyPr>
          <a:lstStyle/>
          <a:p>
            <a:pPr marL="457189" indent="-457189">
              <a:buNone/>
              <a:defRPr/>
            </a:pPr>
            <a:r>
              <a:rPr lang="en-GB" sz="2400" dirty="0">
                <a:solidFill>
                  <a:schemeClr val="accent1">
                    <a:lumMod val="75000"/>
                  </a:schemeClr>
                </a:solidFill>
              </a:rPr>
              <a:t>1	Each Party shall adopt such legislative and other measures as may be necessary to </a:t>
            </a:r>
            <a:r>
              <a:rPr lang="en-GB" sz="2400" b="1" dirty="0">
                <a:solidFill>
                  <a:schemeClr val="accent1">
                    <a:lumMod val="75000"/>
                  </a:schemeClr>
                </a:solidFill>
              </a:rPr>
              <a:t>empower its competent authorities to</a:t>
            </a:r>
            <a:r>
              <a:rPr lang="en-GB" sz="2400" dirty="0">
                <a:solidFill>
                  <a:schemeClr val="accent1">
                    <a:lumMod val="75000"/>
                  </a:schemeClr>
                </a:solidFill>
              </a:rPr>
              <a:t>:</a:t>
            </a:r>
          </a:p>
          <a:p>
            <a:pPr marL="457189" indent="-457189">
              <a:buNone/>
              <a:defRPr/>
            </a:pPr>
            <a:r>
              <a:rPr lang="en-GB" sz="2400" dirty="0">
                <a:solidFill>
                  <a:schemeClr val="accent1">
                    <a:lumMod val="75000"/>
                  </a:schemeClr>
                </a:solidFill>
              </a:rPr>
              <a:t>a)	</a:t>
            </a:r>
            <a:r>
              <a:rPr lang="en-GB" sz="2400" b="1" dirty="0">
                <a:solidFill>
                  <a:schemeClr val="accent1">
                    <a:lumMod val="75000"/>
                  </a:schemeClr>
                </a:solidFill>
              </a:rPr>
              <a:t>collect or record</a:t>
            </a:r>
            <a:r>
              <a:rPr lang="en-GB" sz="2400" dirty="0">
                <a:solidFill>
                  <a:schemeClr val="accent1">
                    <a:lumMod val="75000"/>
                  </a:schemeClr>
                </a:solidFill>
              </a:rPr>
              <a:t> through the application of technical means on the territory of that Party, and </a:t>
            </a:r>
          </a:p>
          <a:p>
            <a:pPr marL="457189" indent="-457189">
              <a:buNone/>
              <a:defRPr/>
            </a:pPr>
            <a:r>
              <a:rPr lang="en-GB" sz="2400" dirty="0">
                <a:solidFill>
                  <a:schemeClr val="accent1">
                    <a:lumMod val="75000"/>
                  </a:schemeClr>
                </a:solidFill>
              </a:rPr>
              <a:t>b)	</a:t>
            </a:r>
            <a:r>
              <a:rPr lang="en-GB" sz="2400" b="1" dirty="0">
                <a:solidFill>
                  <a:schemeClr val="accent1">
                    <a:lumMod val="75000"/>
                  </a:schemeClr>
                </a:solidFill>
              </a:rPr>
              <a:t>compel a service provider</a:t>
            </a:r>
            <a:r>
              <a:rPr lang="en-GB" sz="2400" dirty="0">
                <a:solidFill>
                  <a:schemeClr val="accent1">
                    <a:lumMod val="75000"/>
                  </a:schemeClr>
                </a:solidFill>
              </a:rPr>
              <a:t>, within its existing technical capability:</a:t>
            </a:r>
          </a:p>
          <a:p>
            <a:pPr marL="442902">
              <a:buNone/>
              <a:defRPr/>
            </a:pPr>
            <a:r>
              <a:rPr lang="en-GB" sz="2400" dirty="0">
                <a:solidFill>
                  <a:schemeClr val="accent1">
                    <a:lumMod val="75000"/>
                  </a:schemeClr>
                </a:solidFill>
              </a:rPr>
              <a:t>	i) to collect or record through the application of technical means on the territory of that Party; or</a:t>
            </a:r>
          </a:p>
          <a:p>
            <a:pPr marL="442902">
              <a:buNone/>
              <a:defRPr/>
            </a:pPr>
            <a:r>
              <a:rPr lang="en-GB" sz="2400" dirty="0">
                <a:solidFill>
                  <a:schemeClr val="accent1">
                    <a:lumMod val="75000"/>
                  </a:schemeClr>
                </a:solidFill>
              </a:rPr>
              <a:t>ii) to co-operate and assist the competent authorities in the collection or recording of,</a:t>
            </a:r>
          </a:p>
          <a:p>
            <a:pPr marL="442902">
              <a:buNone/>
              <a:defRPr/>
            </a:pPr>
            <a:r>
              <a:rPr lang="en-GB" sz="2400" dirty="0">
                <a:solidFill>
                  <a:schemeClr val="accent1">
                    <a:lumMod val="75000"/>
                  </a:schemeClr>
                </a:solidFill>
              </a:rPr>
              <a:t>	</a:t>
            </a:r>
            <a:r>
              <a:rPr lang="en-GB" sz="2400" b="1" dirty="0">
                <a:solidFill>
                  <a:schemeClr val="accent1">
                    <a:lumMod val="75000"/>
                  </a:schemeClr>
                </a:solidFill>
              </a:rPr>
              <a:t>traffic data, in real-time</a:t>
            </a:r>
            <a:r>
              <a:rPr lang="en-GB" sz="2400" dirty="0">
                <a:solidFill>
                  <a:schemeClr val="accent1">
                    <a:lumMod val="75000"/>
                  </a:schemeClr>
                </a:solidFill>
              </a:rPr>
              <a:t>, associated with specified communications in its territory transmitted by means of a computer system.</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20 – Real-time collection of traffic data</a:t>
            </a:r>
          </a:p>
        </p:txBody>
      </p:sp>
    </p:spTree>
    <p:extLst>
      <p:ext uri="{BB962C8B-B14F-4D97-AF65-F5344CB8AC3E}">
        <p14:creationId xmlns:p14="http://schemas.microsoft.com/office/powerpoint/2010/main" val="4157970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4524315"/>
          </a:xfrm>
          <a:prstGeom prst="rect">
            <a:avLst/>
          </a:prstGeom>
          <a:ln/>
        </p:spPr>
        <p:txBody>
          <a:bodyPr wrap="square">
            <a:spAutoFit/>
          </a:bodyPr>
          <a:lstStyle/>
          <a:p>
            <a:pPr marL="457189" indent="-457189">
              <a:buNone/>
              <a:defRPr/>
            </a:pPr>
            <a:r>
              <a:rPr lang="en-GB" sz="2400" b="1" i="1" dirty="0">
                <a:solidFill>
                  <a:schemeClr val="accent1">
                    <a:lumMod val="75000"/>
                  </a:schemeClr>
                </a:solidFill>
              </a:rPr>
              <a:t>Recalling the key elements:</a:t>
            </a:r>
          </a:p>
          <a:p>
            <a:pPr marL="457189" indent="-457189">
              <a:buNone/>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Competent authority directly collecting or ordering service provider to collect or cooperate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Traffic data associated with specified communications in territory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Existing technical capabilities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In real-time </a:t>
            </a:r>
          </a:p>
          <a:p>
            <a:pPr marL="457189" indent="-457189">
              <a:buFont typeface="Arial" panose="020B0604020202020204" pitchFamily="34" charset="0"/>
              <a:buChar char="•"/>
              <a:defRPr/>
            </a:pPr>
            <a:endParaRPr lang="en-GB" sz="2400" dirty="0">
              <a:solidFill>
                <a:schemeClr val="accent1">
                  <a:lumMod val="75000"/>
                </a:schemeClr>
              </a:solidFill>
            </a:endParaRP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66931"/>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a:solidFill>
                  <a:schemeClr val="bg1"/>
                </a:solidFill>
                <a:latin typeface="Verdana" charset="0"/>
                <a:cs typeface="Verdana" charset="0"/>
              </a:rPr>
              <a:t>Article 20 – Real-time collection of traffic data</a:t>
            </a:r>
          </a:p>
        </p:txBody>
      </p:sp>
    </p:spTree>
    <p:extLst>
      <p:ext uri="{BB962C8B-B14F-4D97-AF65-F5344CB8AC3E}">
        <p14:creationId xmlns:p14="http://schemas.microsoft.com/office/powerpoint/2010/main" val="1007366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12267"/>
            <a:ext cx="8319356" cy="4401205"/>
          </a:xfrm>
          <a:prstGeom prst="rect">
            <a:avLst/>
          </a:prstGeom>
          <a:ln/>
        </p:spPr>
        <p:txBody>
          <a:bodyPr wrap="square">
            <a:spAutoFit/>
          </a:bodyPr>
          <a:lstStyle/>
          <a:p>
            <a:pPr marL="457189" indent="-457189" algn="just">
              <a:buNone/>
              <a:defRPr/>
            </a:pPr>
            <a:r>
              <a:rPr lang="en-GB" sz="2000" dirty="0">
                <a:solidFill>
                  <a:schemeClr val="accent1">
                    <a:lumMod val="75000"/>
                  </a:schemeClr>
                </a:solidFill>
              </a:rPr>
              <a:t>1	</a:t>
            </a:r>
            <a:r>
              <a:rPr lang="en-GB" sz="2000" dirty="0">
                <a:solidFill>
                  <a:schemeClr val="accent1">
                    <a:lumMod val="75000"/>
                  </a:schemeClr>
                </a:solidFill>
                <a:latin typeface="+mn-lt"/>
              </a:rPr>
              <a:t> Each Party shall adopt such legislative and other measures as may be necessary, </a:t>
            </a:r>
            <a:r>
              <a:rPr lang="en-GB" sz="2000" b="1" dirty="0">
                <a:solidFill>
                  <a:schemeClr val="accent1">
                    <a:lumMod val="75000"/>
                  </a:schemeClr>
                </a:solidFill>
                <a:latin typeface="+mn-lt"/>
              </a:rPr>
              <a:t>in relation to a range of serious offences to be determined by domestic law</a:t>
            </a:r>
            <a:r>
              <a:rPr lang="en-GB" sz="2000" dirty="0">
                <a:solidFill>
                  <a:schemeClr val="accent1">
                    <a:lumMod val="75000"/>
                  </a:schemeClr>
                </a:solidFill>
                <a:latin typeface="+mn-lt"/>
              </a:rPr>
              <a:t>, to empower its competent authorities to:</a:t>
            </a:r>
            <a:endParaRPr lang="en-GB" sz="2000" dirty="0">
              <a:solidFill>
                <a:schemeClr val="accent1">
                  <a:lumMod val="75000"/>
                </a:schemeClr>
              </a:solidFill>
            </a:endParaRPr>
          </a:p>
          <a:p>
            <a:pPr marL="457189" indent="-457189">
              <a:buNone/>
              <a:defRPr/>
            </a:pPr>
            <a:r>
              <a:rPr lang="en-GB" sz="2000" dirty="0">
                <a:solidFill>
                  <a:schemeClr val="accent1">
                    <a:lumMod val="75000"/>
                  </a:schemeClr>
                </a:solidFill>
              </a:rPr>
              <a:t>a)	</a:t>
            </a:r>
            <a:r>
              <a:rPr lang="en-GB" sz="2000" b="1" dirty="0">
                <a:solidFill>
                  <a:schemeClr val="accent1">
                    <a:lumMod val="75000"/>
                  </a:schemeClr>
                </a:solidFill>
                <a:latin typeface="+mn-lt"/>
              </a:rPr>
              <a:t>collect or record</a:t>
            </a:r>
            <a:r>
              <a:rPr lang="en-GB" sz="2000" dirty="0">
                <a:solidFill>
                  <a:schemeClr val="accent1">
                    <a:lumMod val="75000"/>
                  </a:schemeClr>
                </a:solidFill>
                <a:latin typeface="+mn-lt"/>
              </a:rPr>
              <a:t> through the application of technical means on the territory of that Party, and </a:t>
            </a:r>
            <a:endParaRPr lang="en-GB" sz="2000" dirty="0">
              <a:solidFill>
                <a:schemeClr val="accent1">
                  <a:lumMod val="75000"/>
                </a:schemeClr>
              </a:solidFill>
            </a:endParaRPr>
          </a:p>
          <a:p>
            <a:pPr marL="457189" indent="-457189">
              <a:buNone/>
              <a:defRPr/>
            </a:pPr>
            <a:r>
              <a:rPr lang="en-GB" sz="2000" dirty="0">
                <a:solidFill>
                  <a:schemeClr val="accent1">
                    <a:lumMod val="75000"/>
                  </a:schemeClr>
                </a:solidFill>
              </a:rPr>
              <a:t>b)	</a:t>
            </a:r>
            <a:r>
              <a:rPr lang="en-GB" sz="2000" b="1" dirty="0">
                <a:solidFill>
                  <a:schemeClr val="accent1">
                    <a:lumMod val="75000"/>
                  </a:schemeClr>
                </a:solidFill>
              </a:rPr>
              <a:t>compel a service provider</a:t>
            </a:r>
            <a:r>
              <a:rPr lang="en-GB" sz="2000" dirty="0">
                <a:solidFill>
                  <a:schemeClr val="accent1">
                    <a:lumMod val="75000"/>
                  </a:schemeClr>
                </a:solidFill>
              </a:rPr>
              <a:t>, within its existing technical capability:</a:t>
            </a:r>
          </a:p>
          <a:p>
            <a:pPr marL="442902">
              <a:buNone/>
              <a:defRPr/>
            </a:pPr>
            <a:r>
              <a:rPr lang="en-GB" sz="2000" dirty="0">
                <a:solidFill>
                  <a:schemeClr val="accent1">
                    <a:lumMod val="75000"/>
                  </a:schemeClr>
                </a:solidFill>
              </a:rPr>
              <a:t>	i) to collect or record through the application of technical means on the territory of that Party; or</a:t>
            </a:r>
          </a:p>
          <a:p>
            <a:pPr marL="442902">
              <a:buNone/>
              <a:defRPr/>
            </a:pPr>
            <a:r>
              <a:rPr lang="en-GB" sz="2000" dirty="0">
                <a:solidFill>
                  <a:schemeClr val="accent1">
                    <a:lumMod val="75000"/>
                  </a:schemeClr>
                </a:solidFill>
              </a:rPr>
              <a:t>ii) to co-operate and assist the competent authorities in the collection or recording of,</a:t>
            </a:r>
          </a:p>
          <a:p>
            <a:pPr marL="442902">
              <a:buNone/>
              <a:defRPr/>
            </a:pPr>
            <a:r>
              <a:rPr lang="en-GB" sz="2000" b="1" dirty="0">
                <a:solidFill>
                  <a:schemeClr val="accent1">
                    <a:lumMod val="75000"/>
                  </a:schemeClr>
                </a:solidFill>
                <a:latin typeface="+mn-lt"/>
              </a:rPr>
              <a:t>content data, in real-time, of specified communications</a:t>
            </a:r>
            <a:r>
              <a:rPr lang="en-GB" sz="2000" dirty="0">
                <a:solidFill>
                  <a:schemeClr val="accent1">
                    <a:lumMod val="75000"/>
                  </a:schemeClr>
                </a:solidFill>
                <a:latin typeface="+mn-lt"/>
              </a:rPr>
              <a:t> in its territory transmitted by means of a computer system.</a:t>
            </a:r>
            <a:endParaRPr lang="en-GB" sz="2000" dirty="0">
              <a:solidFill>
                <a:schemeClr val="accent1">
                  <a:lumMod val="75000"/>
                </a:schemeClr>
              </a:solidFill>
            </a:endParaRP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208247"/>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21 – Interception of content data </a:t>
            </a:r>
          </a:p>
        </p:txBody>
      </p:sp>
    </p:spTree>
    <p:extLst>
      <p:ext uri="{BB962C8B-B14F-4D97-AF65-F5344CB8AC3E}">
        <p14:creationId xmlns:p14="http://schemas.microsoft.com/office/powerpoint/2010/main" val="193156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29788" y="47430"/>
            <a:ext cx="771421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2400" b="1" dirty="0"/>
              <a:t>The Budapest Convention on Cybercrime </a:t>
            </a:r>
            <a:br>
              <a:rPr lang="en-GB" altLang="sr-Latn-RS" sz="2400" b="1" dirty="0"/>
            </a:br>
            <a:r>
              <a:rPr lang="en-GB" altLang="sr-Latn-RS" sz="2400" b="1" dirty="0"/>
              <a:t>of the Council of Europe</a:t>
            </a:r>
            <a:endParaRPr lang="en-GB" sz="2400" dirty="0"/>
          </a:p>
        </p:txBody>
      </p:sp>
      <p:sp>
        <p:nvSpPr>
          <p:cNvPr id="7" name="Rectangle 6">
            <a:extLst>
              <a:ext uri="{FF2B5EF4-FFF2-40B4-BE49-F238E27FC236}">
                <a16:creationId xmlns:a16="http://schemas.microsoft.com/office/drawing/2014/main" id="{1FCE5F71-B62F-4840-AD46-7690CB1F70D4}"/>
              </a:ext>
            </a:extLst>
          </p:cNvPr>
          <p:cNvSpPr/>
          <p:nvPr/>
        </p:nvSpPr>
        <p:spPr>
          <a:xfrm>
            <a:off x="88522" y="1072937"/>
            <a:ext cx="4572000" cy="4247317"/>
          </a:xfrm>
          <a:prstGeom prst="rect">
            <a:avLst/>
          </a:prstGeom>
          <a:ln/>
        </p:spPr>
        <p:txBody>
          <a:bodyPr>
            <a:spAutoFit/>
          </a:bodyPr>
          <a:lstStyle/>
          <a:p>
            <a:pPr marL="342900" indent="-342900">
              <a:buFont typeface="Wingdings" pitchFamily="2" charset="2"/>
              <a:buChar char="ü"/>
              <a:defRPr/>
            </a:pPr>
            <a:r>
              <a:rPr lang="en-GB" b="1" dirty="0"/>
              <a:t>Opened for signature on 23 November 2001 in Budapest</a:t>
            </a:r>
          </a:p>
          <a:p>
            <a:pPr marL="342900" indent="-342900">
              <a:buFont typeface="Wingdings" pitchFamily="2" charset="2"/>
              <a:buChar char="ü"/>
              <a:defRPr/>
            </a:pPr>
            <a:r>
              <a:rPr lang="en-GB" b="1" dirty="0"/>
              <a:t>Followed by Cybercrime Convention Committee (T-CY) </a:t>
            </a:r>
          </a:p>
          <a:p>
            <a:pPr marL="342900" indent="-342900">
              <a:buFont typeface="Wingdings" pitchFamily="2" charset="2"/>
              <a:buChar char="ü"/>
              <a:defRPr/>
            </a:pPr>
            <a:r>
              <a:rPr lang="en-GB" b="1" dirty="0"/>
              <a:t>Open for accession by any State</a:t>
            </a:r>
          </a:p>
          <a:p>
            <a:pPr>
              <a:defRPr/>
            </a:pPr>
            <a:endParaRPr lang="en-GB" b="1" dirty="0"/>
          </a:p>
          <a:p>
            <a:pPr marL="457200" indent="-457200">
              <a:buFont typeface="Wingdings" pitchFamily="2" charset="2"/>
              <a:buChar char="ü"/>
              <a:defRPr/>
            </a:pPr>
            <a:r>
              <a:rPr lang="en-GB" b="1" dirty="0"/>
              <a:t>As of </a:t>
            </a:r>
            <a:r>
              <a:rPr lang="en-US" b="1" dirty="0"/>
              <a:t>November</a:t>
            </a:r>
            <a:r>
              <a:rPr lang="hr-HR" b="1" dirty="0"/>
              <a:t> 2020</a:t>
            </a:r>
            <a:r>
              <a:rPr lang="en-GB" b="1" dirty="0"/>
              <a:t>:</a:t>
            </a:r>
          </a:p>
          <a:p>
            <a:pPr marL="342900" indent="-342900">
              <a:buFont typeface="Arial" pitchFamily="34" charset="0"/>
              <a:buChar char="•"/>
              <a:defRPr/>
            </a:pPr>
            <a:r>
              <a:rPr lang="hr-HR" b="1" dirty="0"/>
              <a:t>6</a:t>
            </a:r>
            <a:r>
              <a:rPr lang="fr-FR" b="1" dirty="0"/>
              <a:t>6</a:t>
            </a:r>
            <a:r>
              <a:rPr lang="en-GB" b="1" dirty="0"/>
              <a:t> parties </a:t>
            </a:r>
            <a:r>
              <a:rPr lang="en-GB" dirty="0"/>
              <a:t>(</a:t>
            </a:r>
            <a:r>
              <a:rPr lang="hr-HR" dirty="0"/>
              <a:t>4</a:t>
            </a:r>
            <a:r>
              <a:rPr lang="fr-FR" dirty="0"/>
              <a:t>5 </a:t>
            </a:r>
            <a:r>
              <a:rPr lang="en-US" dirty="0"/>
              <a:t>States members of the Council of Europe</a:t>
            </a:r>
            <a:r>
              <a:rPr lang="hr-HR" dirty="0"/>
              <a:t>, </a:t>
            </a:r>
            <a:r>
              <a:rPr lang="fr-FR" dirty="0"/>
              <a:t>in addition to Argentina, </a:t>
            </a:r>
            <a:r>
              <a:rPr lang="en-GB" dirty="0"/>
              <a:t>Australia, Cabo Verde, Canada, Chile, Colombia, Costa Rica, Dominican Republic, Ghana, </a:t>
            </a:r>
            <a:r>
              <a:rPr lang="en-US" dirty="0"/>
              <a:t>Israel</a:t>
            </a:r>
            <a:r>
              <a:rPr lang="hr-HR" dirty="0"/>
              <a:t>, </a:t>
            </a:r>
            <a:r>
              <a:rPr lang="en-GB" dirty="0"/>
              <a:t> </a:t>
            </a:r>
            <a:r>
              <a:rPr lang="hr-HR" dirty="0"/>
              <a:t>Japan, </a:t>
            </a:r>
            <a:r>
              <a:rPr lang="en-US" dirty="0"/>
              <a:t>Mauritius</a:t>
            </a:r>
            <a:r>
              <a:rPr lang="hr-HR" dirty="0"/>
              <a:t>, </a:t>
            </a:r>
            <a:r>
              <a:rPr lang="hr-HR" dirty="0" err="1"/>
              <a:t>Morocco</a:t>
            </a:r>
            <a:r>
              <a:rPr lang="hr-HR" dirty="0"/>
              <a:t>, </a:t>
            </a:r>
            <a:r>
              <a:rPr lang="en-GB" dirty="0"/>
              <a:t>Panama, Paraguay, Peru, Philippines, Senegal</a:t>
            </a:r>
            <a:r>
              <a:rPr lang="hr-HR" dirty="0"/>
              <a:t>, </a:t>
            </a:r>
            <a:r>
              <a:rPr lang="en-US" dirty="0"/>
              <a:t>Sri</a:t>
            </a:r>
            <a:r>
              <a:rPr lang="hr-HR" dirty="0"/>
              <a:t> Lanka, Tonga</a:t>
            </a:r>
            <a:r>
              <a:rPr lang="en-GB" dirty="0"/>
              <a:t> and USA)</a:t>
            </a:r>
            <a:endParaRPr lang="en-GB" sz="2000" dirty="0"/>
          </a:p>
        </p:txBody>
      </p:sp>
      <p:sp>
        <p:nvSpPr>
          <p:cNvPr id="5" name="Rectangle 4">
            <a:extLst>
              <a:ext uri="{FF2B5EF4-FFF2-40B4-BE49-F238E27FC236}">
                <a16:creationId xmlns:a16="http://schemas.microsoft.com/office/drawing/2014/main" id="{CBF6D94C-E963-2548-B312-315B2A8ACCD5}"/>
              </a:ext>
            </a:extLst>
          </p:cNvPr>
          <p:cNvSpPr/>
          <p:nvPr/>
        </p:nvSpPr>
        <p:spPr>
          <a:xfrm>
            <a:off x="4572000" y="1085294"/>
            <a:ext cx="4572000" cy="4801314"/>
          </a:xfrm>
          <a:prstGeom prst="rect">
            <a:avLst/>
          </a:prstGeom>
          <a:ln/>
        </p:spPr>
        <p:txBody>
          <a:bodyPr>
            <a:spAutoFit/>
          </a:bodyPr>
          <a:lstStyle/>
          <a:p>
            <a:pPr marL="342900" indent="-342900">
              <a:buFont typeface="Arial" pitchFamily="34" charset="0"/>
              <a:buChar char="•"/>
              <a:defRPr/>
            </a:pPr>
            <a:r>
              <a:rPr lang="en-US" b="1" dirty="0"/>
              <a:t>Total number of signatures not followed by ratifications: 2 </a:t>
            </a:r>
          </a:p>
          <a:p>
            <a:pPr marL="342900" indent="-342900">
              <a:buFont typeface="Arial" pitchFamily="34" charset="0"/>
              <a:buChar char="•"/>
              <a:defRPr/>
            </a:pPr>
            <a:r>
              <a:rPr lang="en-US" dirty="0"/>
              <a:t>(Ireland and South Africa)</a:t>
            </a:r>
          </a:p>
          <a:p>
            <a:pPr marL="342900" indent="-342900">
              <a:buFont typeface="Arial" pitchFamily="34" charset="0"/>
              <a:buChar char="•"/>
              <a:defRPr/>
            </a:pPr>
            <a:endParaRPr lang="en-US" dirty="0"/>
          </a:p>
          <a:p>
            <a:pPr marL="342900" indent="-342900">
              <a:buFont typeface="Arial" pitchFamily="34" charset="0"/>
              <a:buChar char="•"/>
              <a:defRPr/>
            </a:pPr>
            <a:r>
              <a:rPr lang="en-US" b="1" dirty="0"/>
              <a:t>Total number of invitations to sign and ratify</a:t>
            </a:r>
            <a:r>
              <a:rPr lang="en-US" dirty="0"/>
              <a:t>: </a:t>
            </a:r>
            <a:r>
              <a:rPr lang="en-US" b="1" dirty="0"/>
              <a:t>9</a:t>
            </a:r>
            <a:r>
              <a:rPr lang="en-US" dirty="0"/>
              <a:t> </a:t>
            </a:r>
          </a:p>
          <a:p>
            <a:pPr marL="342900" indent="-342900">
              <a:buFont typeface="Arial" pitchFamily="34" charset="0"/>
              <a:buChar char="•"/>
              <a:defRPr/>
            </a:pPr>
            <a:r>
              <a:rPr lang="en-US" dirty="0"/>
              <a:t>(Benin, Brazil, Burkina Faso, Guatemala, New Zealand, Niger, Nigeria, Tunisia)</a:t>
            </a:r>
          </a:p>
          <a:p>
            <a:pPr marL="342900" indent="-342900">
              <a:buFont typeface="Arial" pitchFamily="34" charset="0"/>
              <a:buChar char="•"/>
              <a:defRPr/>
            </a:pPr>
            <a:endParaRPr lang="en-US" dirty="0"/>
          </a:p>
          <a:p>
            <a:pPr marL="342900" indent="-342900">
              <a:buFont typeface="Arial" pitchFamily="34" charset="0"/>
              <a:buChar char="•"/>
              <a:defRPr/>
            </a:pPr>
            <a:r>
              <a:rPr lang="en-US" b="1" dirty="0"/>
              <a:t>Total number of ratifications, signatures and invitations at May 2021: 77</a:t>
            </a:r>
          </a:p>
          <a:p>
            <a:pPr>
              <a:defRPr/>
            </a:pPr>
            <a:r>
              <a:rPr lang="en-US" b="1" dirty="0"/>
              <a:t> </a:t>
            </a:r>
          </a:p>
          <a:p>
            <a:pPr marL="342900" indent="-342900">
              <a:buFont typeface="Arial" panose="020B0604020202020204" pitchFamily="34" charset="0"/>
              <a:buChar char="•"/>
              <a:defRPr/>
            </a:pPr>
            <a:r>
              <a:rPr lang="en-US" b="1" dirty="0"/>
              <a:t>Many more have used the Budapest Convention as a guideline for domestic legislation</a:t>
            </a:r>
          </a:p>
        </p:txBody>
      </p:sp>
    </p:spTree>
    <p:extLst>
      <p:ext uri="{BB962C8B-B14F-4D97-AF65-F5344CB8AC3E}">
        <p14:creationId xmlns:p14="http://schemas.microsoft.com/office/powerpoint/2010/main" val="1044192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4524315"/>
          </a:xfrm>
          <a:prstGeom prst="rect">
            <a:avLst/>
          </a:prstGeom>
          <a:ln/>
        </p:spPr>
        <p:txBody>
          <a:bodyPr wrap="square">
            <a:spAutoFit/>
          </a:bodyPr>
          <a:lstStyle/>
          <a:p>
            <a:pPr marL="457189" indent="-457189">
              <a:buNone/>
              <a:defRPr/>
            </a:pPr>
            <a:r>
              <a:rPr lang="en-GB" sz="2400" b="1" i="1" dirty="0">
                <a:solidFill>
                  <a:schemeClr val="accent1">
                    <a:lumMod val="75000"/>
                  </a:schemeClr>
                </a:solidFill>
              </a:rPr>
              <a:t>Recalling the key elements:</a:t>
            </a:r>
          </a:p>
          <a:p>
            <a:pPr marL="457189" indent="-457189">
              <a:buNone/>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Competent authority directly collecting or ordering service provider to collect or cooperate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Content data of specified communications in territory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Existing technical capabilities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In real-time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Limited to ‘serious offences’</a:t>
            </a:r>
          </a:p>
        </p:txBody>
      </p:sp>
      <p:sp>
        <p:nvSpPr>
          <p:cNvPr id="4" name="TextBox 7">
            <a:extLst>
              <a:ext uri="{FF2B5EF4-FFF2-40B4-BE49-F238E27FC236}">
                <a16:creationId xmlns:a16="http://schemas.microsoft.com/office/drawing/2014/main" id="{4A5C0F83-0E97-4052-B18D-1C885A263F4F}"/>
              </a:ext>
            </a:extLst>
          </p:cNvPr>
          <p:cNvSpPr txBox="1">
            <a:spLocks noChangeArrowheads="1"/>
          </p:cNvSpPr>
          <p:nvPr/>
        </p:nvSpPr>
        <p:spPr bwMode="auto">
          <a:xfrm>
            <a:off x="1403350" y="208247"/>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21 – Interception of content data </a:t>
            </a:r>
          </a:p>
        </p:txBody>
      </p:sp>
    </p:spTree>
    <p:extLst>
      <p:ext uri="{BB962C8B-B14F-4D97-AF65-F5344CB8AC3E}">
        <p14:creationId xmlns:p14="http://schemas.microsoft.com/office/powerpoint/2010/main" val="268609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15677" y="597413"/>
            <a:ext cx="8137680" cy="52578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endParaRPr lang="en-US" sz="3600" b="1" kern="0" dirty="0">
              <a:solidFill>
                <a:schemeClr val="accent1">
                  <a:lumMod val="75000"/>
                </a:schemeClr>
              </a:solidFill>
              <a:cs typeface="Times New Roman" panose="02020603050405020304" pitchFamily="18" charset="0"/>
            </a:endParaRPr>
          </a:p>
          <a:p>
            <a:pPr algn="ctr">
              <a:lnSpc>
                <a:spcPct val="90000"/>
              </a:lnSpc>
              <a:buNone/>
              <a:defRPr/>
            </a:pPr>
            <a:r>
              <a:rPr lang="en-US" sz="3600" b="1" kern="0" dirty="0">
                <a:solidFill>
                  <a:schemeClr val="accent1">
                    <a:lumMod val="75000"/>
                  </a:schemeClr>
                </a:solidFill>
                <a:cs typeface="Times New Roman" panose="02020603050405020304" pitchFamily="18" charset="0"/>
              </a:rPr>
              <a:t>International Cooperation </a:t>
            </a:r>
            <a:endParaRPr lang="en-GB" b="1" kern="0" dirty="0">
              <a:solidFill>
                <a:schemeClr val="accent1">
                  <a:lumMod val="75000"/>
                </a:schemeClr>
              </a:solidFill>
              <a:cs typeface="Times New Roman" panose="02020603050405020304" pitchFamily="18" charset="0"/>
            </a:endParaRPr>
          </a:p>
        </p:txBody>
      </p:sp>
    </p:spTree>
    <p:extLst>
      <p:ext uri="{BB962C8B-B14F-4D97-AF65-F5344CB8AC3E}">
        <p14:creationId xmlns:p14="http://schemas.microsoft.com/office/powerpoint/2010/main" val="779037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Marcador de Posição de Conteúdo 2"/>
          <p:cNvSpPr>
            <a:spLocks noGrp="1"/>
          </p:cNvSpPr>
          <p:nvPr>
            <p:ph idx="1"/>
          </p:nvPr>
        </p:nvSpPr>
        <p:spPr>
          <a:xfrm>
            <a:off x="360456" y="1263535"/>
            <a:ext cx="8369300" cy="6018382"/>
          </a:xfrm>
        </p:spPr>
        <p:txBody>
          <a:bodyPr>
            <a:normAutofit/>
          </a:bodyPr>
          <a:lstStyle/>
          <a:p>
            <a:pPr marL="0" indent="0" algn="just">
              <a:buNone/>
            </a:pPr>
            <a:endParaRPr lang="en-US" dirty="0">
              <a:solidFill>
                <a:schemeClr val="accent1">
                  <a:lumMod val="75000"/>
                </a:schemeClr>
              </a:solidFill>
              <a:latin typeface="+mn-lt"/>
              <a:ea typeface="ＭＳ Ｐゴシック" pitchFamily="34" charset="-128"/>
              <a:cs typeface="Times New Roman" panose="02020603050405020304" pitchFamily="18" charset="0"/>
            </a:endParaRPr>
          </a:p>
          <a:p>
            <a:pPr marL="0" indent="0" algn="just">
              <a:buNone/>
            </a:pPr>
            <a:r>
              <a:rPr lang="en-US" dirty="0">
                <a:solidFill>
                  <a:schemeClr val="accent1">
                    <a:lumMod val="75000"/>
                  </a:schemeClr>
                </a:solidFill>
                <a:latin typeface="+mn-lt"/>
                <a:ea typeface="ＭＳ Ｐゴシック" pitchFamily="34" charset="-128"/>
                <a:cs typeface="Times New Roman" panose="02020603050405020304" pitchFamily="18" charset="0"/>
              </a:rPr>
              <a:t>The Parties shall co-operate with each other, in accordance with the provisions of this chapter, and through the application of </a:t>
            </a:r>
            <a:r>
              <a:rPr lang="en-US" b="1" dirty="0">
                <a:solidFill>
                  <a:schemeClr val="accent1">
                    <a:lumMod val="75000"/>
                  </a:schemeClr>
                </a:solidFill>
                <a:latin typeface="+mn-lt"/>
                <a:ea typeface="ＭＳ Ｐゴシック" pitchFamily="34" charset="-128"/>
                <a:cs typeface="Times New Roman" panose="02020603050405020304" pitchFamily="18" charset="0"/>
              </a:rPr>
              <a:t>relevant international instruments</a:t>
            </a:r>
            <a:r>
              <a:rPr lang="en-US" dirty="0">
                <a:solidFill>
                  <a:schemeClr val="accent1">
                    <a:lumMod val="75000"/>
                  </a:schemeClr>
                </a:solidFill>
                <a:latin typeface="+mn-lt"/>
                <a:ea typeface="ＭＳ Ｐゴシック" pitchFamily="34" charset="-128"/>
                <a:cs typeface="Times New Roman" panose="02020603050405020304" pitchFamily="18" charset="0"/>
              </a:rPr>
              <a:t> on international cooperation in criminal matters, arrangements agreed on the basis of uniform or reciprocal legislation, and domestic laws, to the </a:t>
            </a:r>
            <a:r>
              <a:rPr lang="en-US" b="1" dirty="0">
                <a:solidFill>
                  <a:schemeClr val="accent1">
                    <a:lumMod val="75000"/>
                  </a:schemeClr>
                </a:solidFill>
                <a:latin typeface="+mn-lt"/>
                <a:ea typeface="ＭＳ Ｐゴシック" pitchFamily="34" charset="-128"/>
                <a:cs typeface="Times New Roman" panose="02020603050405020304" pitchFamily="18" charset="0"/>
              </a:rPr>
              <a:t>widest extent possible </a:t>
            </a:r>
            <a:r>
              <a:rPr lang="en-US" dirty="0">
                <a:solidFill>
                  <a:schemeClr val="accent1">
                    <a:lumMod val="75000"/>
                  </a:schemeClr>
                </a:solidFill>
                <a:latin typeface="+mn-lt"/>
                <a:ea typeface="ＭＳ Ｐゴシック" pitchFamily="34" charset="-128"/>
                <a:cs typeface="Times New Roman" panose="02020603050405020304" pitchFamily="18" charset="0"/>
              </a:rPr>
              <a:t>for the purposes of investigations or proceedings concerning </a:t>
            </a:r>
            <a:r>
              <a:rPr lang="en-US" b="1" dirty="0">
                <a:solidFill>
                  <a:schemeClr val="accent1">
                    <a:lumMod val="75000"/>
                  </a:schemeClr>
                </a:solidFill>
                <a:latin typeface="+mn-lt"/>
                <a:ea typeface="ＭＳ Ｐゴシック" pitchFamily="34" charset="-128"/>
                <a:cs typeface="Times New Roman" panose="02020603050405020304" pitchFamily="18" charset="0"/>
              </a:rPr>
              <a:t>criminal offences related to computer systems and data</a:t>
            </a:r>
            <a:r>
              <a:rPr lang="en-US" dirty="0">
                <a:solidFill>
                  <a:schemeClr val="accent1">
                    <a:lumMod val="75000"/>
                  </a:schemeClr>
                </a:solidFill>
                <a:latin typeface="+mn-lt"/>
                <a:ea typeface="ＭＳ Ｐゴシック" pitchFamily="34" charset="-128"/>
                <a:cs typeface="Times New Roman" panose="02020603050405020304" pitchFamily="18" charset="0"/>
              </a:rPr>
              <a:t>, or for the </a:t>
            </a:r>
            <a:r>
              <a:rPr lang="en-US" b="1" dirty="0">
                <a:solidFill>
                  <a:schemeClr val="accent1">
                    <a:lumMod val="75000"/>
                  </a:schemeClr>
                </a:solidFill>
                <a:latin typeface="+mn-lt"/>
                <a:ea typeface="ＭＳ Ｐゴシック" pitchFamily="34" charset="-128"/>
                <a:cs typeface="Times New Roman" panose="02020603050405020304" pitchFamily="18" charset="0"/>
              </a:rPr>
              <a:t>collection of evidence in electronic form of a criminal offence.</a:t>
            </a:r>
            <a:endParaRPr lang="en-GB" b="1" dirty="0">
              <a:solidFill>
                <a:schemeClr val="accent1">
                  <a:lumMod val="75000"/>
                </a:schemeClr>
              </a:solidFill>
              <a:latin typeface="+mn-lt"/>
              <a:ea typeface="ＭＳ Ｐゴシック" pitchFamily="34" charset="-128"/>
              <a:cs typeface="Times New Roman" panose="02020603050405020304" pitchFamily="18" charset="0"/>
            </a:endParaRPr>
          </a:p>
        </p:txBody>
      </p:sp>
      <p:sp>
        <p:nvSpPr>
          <p:cNvPr id="6" name="TextBox 7">
            <a:extLst>
              <a:ext uri="{FF2B5EF4-FFF2-40B4-BE49-F238E27FC236}">
                <a16:creationId xmlns:a16="http://schemas.microsoft.com/office/drawing/2014/main" id="{9019BA6A-8296-403C-A5BD-C637C81A9744}"/>
              </a:ext>
            </a:extLst>
          </p:cNvPr>
          <p:cNvSpPr txBox="1">
            <a:spLocks noChangeArrowheads="1"/>
          </p:cNvSpPr>
          <p:nvPr/>
        </p:nvSpPr>
        <p:spPr bwMode="auto">
          <a:xfrm>
            <a:off x="1403350" y="6693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23 – General principles relating to international cooperation</a:t>
            </a:r>
          </a:p>
        </p:txBody>
      </p:sp>
    </p:spTree>
    <p:extLst>
      <p:ext uri="{BB962C8B-B14F-4D97-AF65-F5344CB8AC3E}">
        <p14:creationId xmlns:p14="http://schemas.microsoft.com/office/powerpoint/2010/main" val="2731708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3785652"/>
          </a:xfrm>
          <a:prstGeom prst="rect">
            <a:avLst/>
          </a:prstGeom>
          <a:ln/>
        </p:spPr>
        <p:txBody>
          <a:bodyPr wrap="square">
            <a:spAutoFit/>
          </a:bodyPr>
          <a:lstStyle/>
          <a:p>
            <a:pPr marL="457189" indent="-457189">
              <a:buNone/>
              <a:defRPr/>
            </a:pPr>
            <a:r>
              <a:rPr lang="en-GB" sz="2400" b="1" i="1" dirty="0">
                <a:solidFill>
                  <a:schemeClr val="accent1">
                    <a:lumMod val="75000"/>
                  </a:schemeClr>
                </a:solidFill>
              </a:rPr>
              <a:t>Recalling the key elements:</a:t>
            </a:r>
          </a:p>
          <a:p>
            <a:pPr marL="457189" indent="-457189">
              <a:buNone/>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Cooperation to the widest extent possible based on:</a:t>
            </a:r>
          </a:p>
          <a:p>
            <a:pPr marL="914389" lvl="1" indent="-457189">
              <a:buFont typeface="Arial" panose="020B0604020202020204" pitchFamily="34" charset="0"/>
              <a:buChar char="•"/>
              <a:defRPr/>
            </a:pPr>
            <a:r>
              <a:rPr lang="en-GB" sz="2400" dirty="0">
                <a:solidFill>
                  <a:schemeClr val="accent1">
                    <a:lumMod val="75000"/>
                  </a:schemeClr>
                </a:solidFill>
              </a:rPr>
              <a:t>International instruments </a:t>
            </a:r>
          </a:p>
          <a:p>
            <a:pPr marL="914389" lvl="1" indent="-457189">
              <a:buFont typeface="Arial" panose="020B0604020202020204" pitchFamily="34" charset="0"/>
              <a:buChar char="•"/>
              <a:defRPr/>
            </a:pPr>
            <a:r>
              <a:rPr lang="en-GB" sz="2400" dirty="0">
                <a:solidFill>
                  <a:schemeClr val="accent1">
                    <a:lumMod val="75000"/>
                  </a:schemeClr>
                </a:solidFill>
              </a:rPr>
              <a:t>Arrangements based on uniform/reciprocal legislation</a:t>
            </a:r>
          </a:p>
          <a:p>
            <a:pPr marL="914389" lvl="1" indent="-457189">
              <a:buFont typeface="Arial" panose="020B0604020202020204" pitchFamily="34" charset="0"/>
              <a:buChar char="•"/>
              <a:defRPr/>
            </a:pPr>
            <a:r>
              <a:rPr lang="en-GB" sz="2400" dirty="0">
                <a:solidFill>
                  <a:schemeClr val="accent1">
                    <a:lumMod val="75000"/>
                  </a:schemeClr>
                </a:solidFill>
              </a:rPr>
              <a:t>Domestic laws</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Scope:</a:t>
            </a:r>
          </a:p>
          <a:p>
            <a:pPr marL="914389" lvl="1" indent="-457189">
              <a:buFont typeface="Arial" panose="020B0604020202020204" pitchFamily="34" charset="0"/>
              <a:buChar char="•"/>
              <a:defRPr/>
            </a:pPr>
            <a:r>
              <a:rPr lang="en-GB" sz="2400" dirty="0">
                <a:solidFill>
                  <a:schemeClr val="accent1">
                    <a:lumMod val="75000"/>
                  </a:schemeClr>
                </a:solidFill>
              </a:rPr>
              <a:t>Offences related to computer systems and data</a:t>
            </a:r>
          </a:p>
          <a:p>
            <a:pPr marL="914389" lvl="1" indent="-457189">
              <a:buFont typeface="Arial" panose="020B0604020202020204" pitchFamily="34" charset="0"/>
              <a:buChar char="•"/>
              <a:defRPr/>
            </a:pPr>
            <a:r>
              <a:rPr lang="en-GB" sz="2400" dirty="0">
                <a:solidFill>
                  <a:schemeClr val="accent1">
                    <a:lumMod val="75000"/>
                  </a:schemeClr>
                </a:solidFill>
              </a:rPr>
              <a:t>Collection of electronic evidence of all criminal offences</a:t>
            </a:r>
          </a:p>
        </p:txBody>
      </p:sp>
      <p:sp>
        <p:nvSpPr>
          <p:cNvPr id="5" name="TextBox 7">
            <a:extLst>
              <a:ext uri="{FF2B5EF4-FFF2-40B4-BE49-F238E27FC236}">
                <a16:creationId xmlns:a16="http://schemas.microsoft.com/office/drawing/2014/main" id="{CCE646B5-3E0B-4E70-BC26-9FEFC8C0BAAF}"/>
              </a:ext>
            </a:extLst>
          </p:cNvPr>
          <p:cNvSpPr txBox="1">
            <a:spLocks noChangeArrowheads="1"/>
          </p:cNvSpPr>
          <p:nvPr/>
        </p:nvSpPr>
        <p:spPr bwMode="auto">
          <a:xfrm>
            <a:off x="1403350" y="6693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23 – General principles relating to international cooperation</a:t>
            </a:r>
          </a:p>
        </p:txBody>
      </p:sp>
    </p:spTree>
    <p:extLst>
      <p:ext uri="{BB962C8B-B14F-4D97-AF65-F5344CB8AC3E}">
        <p14:creationId xmlns:p14="http://schemas.microsoft.com/office/powerpoint/2010/main" val="3271535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Marcador de Posição de Conteúdo 2"/>
          <p:cNvSpPr>
            <a:spLocks noGrp="1"/>
          </p:cNvSpPr>
          <p:nvPr>
            <p:ph idx="1"/>
          </p:nvPr>
        </p:nvSpPr>
        <p:spPr>
          <a:xfrm>
            <a:off x="360456" y="1263535"/>
            <a:ext cx="8369300" cy="6018382"/>
          </a:xfrm>
        </p:spPr>
        <p:txBody>
          <a:bodyPr>
            <a:normAutofit fontScale="62500" lnSpcReduction="20000"/>
          </a:bodyPr>
          <a:lstStyle/>
          <a:p>
            <a:pPr marL="0" indent="0" algn="just">
              <a:buNone/>
            </a:pPr>
            <a:r>
              <a:rPr lang="en-US" sz="2800" dirty="0">
                <a:solidFill>
                  <a:schemeClr val="accent1">
                    <a:lumMod val="75000"/>
                  </a:schemeClr>
                </a:solidFill>
                <a:latin typeface="+mn-lt"/>
                <a:ea typeface="ＭＳ Ｐゴシック" pitchFamily="34" charset="-128"/>
                <a:cs typeface="Times New Roman" panose="02020603050405020304" pitchFamily="18" charset="0"/>
              </a:rPr>
              <a:t>1 The Parties shall afford one another mutual assistance to the </a:t>
            </a:r>
            <a:r>
              <a:rPr lang="en-US" sz="2800" b="1" dirty="0">
                <a:solidFill>
                  <a:schemeClr val="accent1">
                    <a:lumMod val="75000"/>
                  </a:schemeClr>
                </a:solidFill>
                <a:latin typeface="+mn-lt"/>
                <a:ea typeface="ＭＳ Ｐゴシック" pitchFamily="34" charset="-128"/>
                <a:cs typeface="Times New Roman" panose="02020603050405020304" pitchFamily="18" charset="0"/>
              </a:rPr>
              <a:t>widest extent possible</a:t>
            </a:r>
            <a:r>
              <a:rPr lang="en-US" sz="2800" dirty="0">
                <a:solidFill>
                  <a:schemeClr val="accent1">
                    <a:lumMod val="75000"/>
                  </a:schemeClr>
                </a:solidFill>
                <a:latin typeface="+mn-lt"/>
                <a:ea typeface="ＭＳ Ｐゴシック" pitchFamily="34" charset="-128"/>
                <a:cs typeface="Times New Roman" panose="02020603050405020304" pitchFamily="18" charset="0"/>
              </a:rPr>
              <a:t> for the purpose of investigations or proceedings concerning </a:t>
            </a:r>
            <a:r>
              <a:rPr lang="en-US" sz="2800" b="1" dirty="0">
                <a:solidFill>
                  <a:schemeClr val="accent1">
                    <a:lumMod val="75000"/>
                  </a:schemeClr>
                </a:solidFill>
                <a:latin typeface="+mn-lt"/>
                <a:ea typeface="ＭＳ Ｐゴシック" pitchFamily="34" charset="-128"/>
                <a:cs typeface="Times New Roman" panose="02020603050405020304" pitchFamily="18" charset="0"/>
              </a:rPr>
              <a:t>criminal offences related to computer systems and data</a:t>
            </a:r>
            <a:r>
              <a:rPr lang="en-US" sz="2800" dirty="0">
                <a:solidFill>
                  <a:schemeClr val="accent1">
                    <a:lumMod val="75000"/>
                  </a:schemeClr>
                </a:solidFill>
                <a:latin typeface="+mn-lt"/>
                <a:ea typeface="ＭＳ Ｐゴシック" pitchFamily="34" charset="-128"/>
                <a:cs typeface="Times New Roman" panose="02020603050405020304" pitchFamily="18" charset="0"/>
              </a:rPr>
              <a:t>, or for the </a:t>
            </a:r>
            <a:r>
              <a:rPr lang="en-US" sz="2800" b="1" dirty="0">
                <a:solidFill>
                  <a:schemeClr val="accent1">
                    <a:lumMod val="75000"/>
                  </a:schemeClr>
                </a:solidFill>
                <a:latin typeface="+mn-lt"/>
                <a:ea typeface="ＭＳ Ｐゴシック" pitchFamily="34" charset="-128"/>
                <a:cs typeface="Times New Roman" panose="02020603050405020304" pitchFamily="18" charset="0"/>
              </a:rPr>
              <a:t>collection of evidence in electronic form of a criminal offence</a:t>
            </a:r>
            <a:r>
              <a:rPr lang="en-US" sz="2800" dirty="0">
                <a:solidFill>
                  <a:schemeClr val="accent1">
                    <a:lumMod val="75000"/>
                  </a:schemeClr>
                </a:solidFill>
                <a:latin typeface="+mn-lt"/>
                <a:ea typeface="ＭＳ Ｐゴシック" pitchFamily="34" charset="-128"/>
                <a:cs typeface="Times New Roman" panose="02020603050405020304" pitchFamily="18" charset="0"/>
              </a:rPr>
              <a:t>.</a:t>
            </a:r>
          </a:p>
          <a:p>
            <a:pPr marL="0" indent="0" algn="just">
              <a:buNone/>
            </a:pPr>
            <a:r>
              <a:rPr lang="en-US" sz="2800" dirty="0">
                <a:solidFill>
                  <a:schemeClr val="accent1">
                    <a:lumMod val="75000"/>
                  </a:schemeClr>
                </a:solidFill>
                <a:latin typeface="+mn-lt"/>
                <a:ea typeface="ＭＳ Ｐゴシック" pitchFamily="34" charset="-128"/>
                <a:cs typeface="Times New Roman" panose="02020603050405020304" pitchFamily="18" charset="0"/>
              </a:rPr>
              <a:t>2 Each Party shall also adopt such </a:t>
            </a:r>
            <a:r>
              <a:rPr lang="en-US" sz="2800" b="1" dirty="0">
                <a:solidFill>
                  <a:schemeClr val="accent1">
                    <a:lumMod val="75000"/>
                  </a:schemeClr>
                </a:solidFill>
                <a:latin typeface="+mn-lt"/>
                <a:ea typeface="ＭＳ Ｐゴシック" pitchFamily="34" charset="-128"/>
                <a:cs typeface="Times New Roman" panose="02020603050405020304" pitchFamily="18" charset="0"/>
              </a:rPr>
              <a:t>legislative and other measures</a:t>
            </a:r>
            <a:r>
              <a:rPr lang="en-US" sz="2800" dirty="0">
                <a:solidFill>
                  <a:schemeClr val="accent1">
                    <a:lumMod val="75000"/>
                  </a:schemeClr>
                </a:solidFill>
                <a:latin typeface="+mn-lt"/>
                <a:ea typeface="ＭＳ Ｐゴシック" pitchFamily="34" charset="-128"/>
                <a:cs typeface="Times New Roman" panose="02020603050405020304" pitchFamily="18" charset="0"/>
              </a:rPr>
              <a:t> as may be necessary to carry out the obligations set forth in Articles 27 through 35.</a:t>
            </a:r>
          </a:p>
          <a:p>
            <a:pPr marL="0" indent="0" algn="just">
              <a:buNone/>
            </a:pPr>
            <a:r>
              <a:rPr lang="en-US" sz="2800" dirty="0">
                <a:solidFill>
                  <a:schemeClr val="accent1">
                    <a:lumMod val="75000"/>
                  </a:schemeClr>
                </a:solidFill>
                <a:latin typeface="+mn-lt"/>
                <a:ea typeface="ＭＳ Ｐゴシック" pitchFamily="34" charset="-128"/>
                <a:cs typeface="Times New Roman" panose="02020603050405020304" pitchFamily="18" charset="0"/>
              </a:rPr>
              <a:t>3 Each Party may, in </a:t>
            </a:r>
            <a:r>
              <a:rPr lang="en-US" sz="2800" b="1" dirty="0">
                <a:solidFill>
                  <a:schemeClr val="accent1">
                    <a:lumMod val="75000"/>
                  </a:schemeClr>
                </a:solidFill>
                <a:latin typeface="+mn-lt"/>
                <a:ea typeface="ＭＳ Ｐゴシック" pitchFamily="34" charset="-128"/>
                <a:cs typeface="Times New Roman" panose="02020603050405020304" pitchFamily="18" charset="0"/>
              </a:rPr>
              <a:t>urgent circumstances</a:t>
            </a:r>
            <a:r>
              <a:rPr lang="en-US" sz="2800" dirty="0">
                <a:solidFill>
                  <a:schemeClr val="accent1">
                    <a:lumMod val="75000"/>
                  </a:schemeClr>
                </a:solidFill>
                <a:latin typeface="+mn-lt"/>
                <a:ea typeface="ＭＳ Ｐゴシック" pitchFamily="34" charset="-128"/>
                <a:cs typeface="Times New Roman" panose="02020603050405020304" pitchFamily="18" charset="0"/>
              </a:rPr>
              <a:t>, make requests … by </a:t>
            </a:r>
            <a:r>
              <a:rPr lang="en-US" sz="2800" b="1" dirty="0">
                <a:solidFill>
                  <a:schemeClr val="accent1">
                    <a:lumMod val="75000"/>
                  </a:schemeClr>
                </a:solidFill>
                <a:latin typeface="+mn-lt"/>
                <a:ea typeface="ＭＳ Ｐゴシック" pitchFamily="34" charset="-128"/>
                <a:cs typeface="Times New Roman" panose="02020603050405020304" pitchFamily="18" charset="0"/>
              </a:rPr>
              <a:t>expedited means of communication</a:t>
            </a:r>
            <a:r>
              <a:rPr lang="en-US" sz="2800" dirty="0">
                <a:solidFill>
                  <a:schemeClr val="accent1">
                    <a:lumMod val="75000"/>
                  </a:schemeClr>
                </a:solidFill>
                <a:latin typeface="+mn-lt"/>
                <a:ea typeface="ＭＳ Ｐゴシック" pitchFamily="34" charset="-128"/>
                <a:cs typeface="Times New Roman" panose="02020603050405020304" pitchFamily="18" charset="0"/>
              </a:rPr>
              <a:t>, fax or e-mail, to the extent that such means provide appropriate levels of security and authentication … with formal confirmation to follow…</a:t>
            </a:r>
          </a:p>
          <a:p>
            <a:pPr marL="0" indent="0" algn="just">
              <a:buNone/>
            </a:pPr>
            <a:r>
              <a:rPr lang="en-US" sz="2800" dirty="0">
                <a:solidFill>
                  <a:schemeClr val="accent1">
                    <a:lumMod val="75000"/>
                  </a:schemeClr>
                </a:solidFill>
                <a:latin typeface="+mn-lt"/>
                <a:ea typeface="ＭＳ Ｐゴシック" pitchFamily="34" charset="-128"/>
                <a:cs typeface="Times New Roman" panose="02020603050405020304" pitchFamily="18" charset="0"/>
              </a:rPr>
              <a:t>4 Except as otherwise specifically provided in articles in this chapter, mutual assistance shall be </a:t>
            </a:r>
            <a:r>
              <a:rPr lang="en-US" sz="2800" b="1" dirty="0">
                <a:solidFill>
                  <a:schemeClr val="accent1">
                    <a:lumMod val="75000"/>
                  </a:schemeClr>
                </a:solidFill>
                <a:latin typeface="+mn-lt"/>
                <a:ea typeface="ＭＳ Ｐゴシック" pitchFamily="34" charset="-128"/>
                <a:cs typeface="Times New Roman" panose="02020603050405020304" pitchFamily="18" charset="0"/>
              </a:rPr>
              <a:t>subject to the conditions provided for by the law of the requested Party </a:t>
            </a:r>
            <a:r>
              <a:rPr lang="en-US" sz="2800" dirty="0">
                <a:solidFill>
                  <a:schemeClr val="accent1">
                    <a:lumMod val="75000"/>
                  </a:schemeClr>
                </a:solidFill>
                <a:latin typeface="+mn-lt"/>
                <a:ea typeface="ＭＳ Ｐゴシック" pitchFamily="34" charset="-128"/>
                <a:cs typeface="Times New Roman" panose="02020603050405020304" pitchFamily="18" charset="0"/>
              </a:rPr>
              <a:t>… </a:t>
            </a:r>
            <a:r>
              <a:rPr lang="en-US" sz="2800" b="1" dirty="0">
                <a:solidFill>
                  <a:schemeClr val="accent1">
                    <a:lumMod val="75000"/>
                  </a:schemeClr>
                </a:solidFill>
                <a:latin typeface="+mn-lt"/>
                <a:ea typeface="ＭＳ Ｐゴシック" pitchFamily="34" charset="-128"/>
                <a:cs typeface="Times New Roman" panose="02020603050405020304" pitchFamily="18" charset="0"/>
              </a:rPr>
              <a:t>including the grounds</a:t>
            </a:r>
            <a:r>
              <a:rPr lang="en-US" sz="2800" dirty="0">
                <a:solidFill>
                  <a:schemeClr val="accent1">
                    <a:lumMod val="75000"/>
                  </a:schemeClr>
                </a:solidFill>
                <a:latin typeface="+mn-lt"/>
                <a:ea typeface="ＭＳ Ｐゴシック" pitchFamily="34" charset="-128"/>
                <a:cs typeface="Times New Roman" panose="02020603050405020304" pitchFamily="18" charset="0"/>
              </a:rPr>
              <a:t> on which the requested Party may </a:t>
            </a:r>
            <a:r>
              <a:rPr lang="en-US" sz="2800" b="1" dirty="0">
                <a:solidFill>
                  <a:schemeClr val="accent1">
                    <a:lumMod val="75000"/>
                  </a:schemeClr>
                </a:solidFill>
                <a:latin typeface="+mn-lt"/>
                <a:ea typeface="ＭＳ Ｐゴシック" pitchFamily="34" charset="-128"/>
                <a:cs typeface="Times New Roman" panose="02020603050405020304" pitchFamily="18" charset="0"/>
              </a:rPr>
              <a:t>refuse co-operation</a:t>
            </a:r>
            <a:r>
              <a:rPr lang="en-US" sz="2800" dirty="0">
                <a:solidFill>
                  <a:schemeClr val="accent1">
                    <a:lumMod val="75000"/>
                  </a:schemeClr>
                </a:solidFill>
                <a:latin typeface="+mn-lt"/>
                <a:ea typeface="ＭＳ Ｐゴシック" pitchFamily="34" charset="-128"/>
                <a:cs typeface="Times New Roman" panose="02020603050405020304" pitchFamily="18" charset="0"/>
              </a:rPr>
              <a:t>. The requested Party shall not exercise the right to refuse mutual assistance … solely on the ground that the request concerns an offence which it considers a </a:t>
            </a:r>
            <a:r>
              <a:rPr lang="en-US" sz="2800" b="1" dirty="0">
                <a:solidFill>
                  <a:schemeClr val="accent1">
                    <a:lumMod val="75000"/>
                  </a:schemeClr>
                </a:solidFill>
                <a:latin typeface="+mn-lt"/>
                <a:ea typeface="ＭＳ Ｐゴシック" pitchFamily="34" charset="-128"/>
                <a:cs typeface="Times New Roman" panose="02020603050405020304" pitchFamily="18" charset="0"/>
              </a:rPr>
              <a:t>fiscal offence</a:t>
            </a:r>
            <a:r>
              <a:rPr lang="en-US" sz="2800" dirty="0">
                <a:solidFill>
                  <a:schemeClr val="accent1">
                    <a:lumMod val="75000"/>
                  </a:schemeClr>
                </a:solidFill>
                <a:latin typeface="+mn-lt"/>
                <a:ea typeface="ＭＳ Ｐゴシック" pitchFamily="34" charset="-128"/>
                <a:cs typeface="Times New Roman" panose="02020603050405020304" pitchFamily="18" charset="0"/>
              </a:rPr>
              <a:t>.</a:t>
            </a:r>
            <a:endParaRPr lang="en-GB" sz="2800" dirty="0">
              <a:solidFill>
                <a:schemeClr val="accent1">
                  <a:lumMod val="75000"/>
                </a:schemeClr>
              </a:solidFill>
              <a:latin typeface="+mn-lt"/>
              <a:ea typeface="ＭＳ Ｐゴシック" pitchFamily="34" charset="-128"/>
              <a:cs typeface="Times New Roman" panose="02020603050405020304" pitchFamily="18" charset="0"/>
            </a:endParaRPr>
          </a:p>
          <a:p>
            <a:pPr marL="0" indent="0" algn="just">
              <a:buNone/>
            </a:pPr>
            <a:r>
              <a:rPr lang="en-US" sz="2800" dirty="0">
                <a:solidFill>
                  <a:schemeClr val="accent1">
                    <a:lumMod val="75000"/>
                  </a:schemeClr>
                </a:solidFill>
                <a:latin typeface="+mn-lt"/>
                <a:ea typeface="ＭＳ Ｐゴシック" pitchFamily="34" charset="-128"/>
                <a:cs typeface="Times New Roman" panose="02020603050405020304" pitchFamily="18" charset="0"/>
              </a:rPr>
              <a:t>5 Where … the requested Party is permitted to make mutual assistance conditional upon the existence of </a:t>
            </a:r>
            <a:r>
              <a:rPr lang="en-US" sz="2800" b="1" dirty="0">
                <a:solidFill>
                  <a:schemeClr val="accent1">
                    <a:lumMod val="75000"/>
                  </a:schemeClr>
                </a:solidFill>
                <a:latin typeface="+mn-lt"/>
                <a:ea typeface="ＭＳ Ｐゴシック" pitchFamily="34" charset="-128"/>
                <a:cs typeface="Times New Roman" panose="02020603050405020304" pitchFamily="18" charset="0"/>
              </a:rPr>
              <a:t>dual criminality</a:t>
            </a:r>
            <a:r>
              <a:rPr lang="en-US" sz="2800" dirty="0">
                <a:solidFill>
                  <a:schemeClr val="accent1">
                    <a:lumMod val="75000"/>
                  </a:schemeClr>
                </a:solidFill>
                <a:latin typeface="+mn-lt"/>
                <a:ea typeface="ＭＳ Ｐゴシック" pitchFamily="34" charset="-128"/>
                <a:cs typeface="Times New Roman" panose="02020603050405020304" pitchFamily="18" charset="0"/>
              </a:rPr>
              <a:t>, that condition shall be deemed fulfilled, irrespective of whether its laws place the offence within the same category of offence or denominate the offence by the same terminology as the 	requesting Party, if the </a:t>
            </a:r>
            <a:r>
              <a:rPr lang="en-US" sz="2800" b="1" dirty="0">
                <a:solidFill>
                  <a:schemeClr val="accent1">
                    <a:lumMod val="75000"/>
                  </a:schemeClr>
                </a:solidFill>
                <a:latin typeface="+mn-lt"/>
                <a:ea typeface="ＭＳ Ｐゴシック" pitchFamily="34" charset="-128"/>
                <a:cs typeface="Times New Roman" panose="02020603050405020304" pitchFamily="18" charset="0"/>
              </a:rPr>
              <a:t>conduct underlying the offence </a:t>
            </a:r>
            <a:r>
              <a:rPr lang="en-US" sz="2800" dirty="0">
                <a:solidFill>
                  <a:schemeClr val="accent1">
                    <a:lumMod val="75000"/>
                  </a:schemeClr>
                </a:solidFill>
                <a:latin typeface="+mn-lt"/>
                <a:ea typeface="ＭＳ Ｐゴシック" pitchFamily="34" charset="-128"/>
                <a:cs typeface="Times New Roman" panose="02020603050405020304" pitchFamily="18" charset="0"/>
              </a:rPr>
              <a:t>for which assistance is sought is a criminal offence under its laws.</a:t>
            </a:r>
            <a:endParaRPr lang="en-GB" sz="2800" dirty="0">
              <a:solidFill>
                <a:schemeClr val="accent1">
                  <a:lumMod val="75000"/>
                </a:schemeClr>
              </a:solidFill>
              <a:latin typeface="+mn-lt"/>
              <a:ea typeface="ＭＳ Ｐゴシック" pitchFamily="34" charset="-128"/>
              <a:cs typeface="Times New Roman" panose="02020603050405020304" pitchFamily="18" charset="0"/>
            </a:endParaRPr>
          </a:p>
        </p:txBody>
      </p:sp>
      <p:sp>
        <p:nvSpPr>
          <p:cNvPr id="6" name="TextBox 7">
            <a:extLst>
              <a:ext uri="{FF2B5EF4-FFF2-40B4-BE49-F238E27FC236}">
                <a16:creationId xmlns:a16="http://schemas.microsoft.com/office/drawing/2014/main" id="{9019BA6A-8296-403C-A5BD-C637C81A9744}"/>
              </a:ext>
            </a:extLst>
          </p:cNvPr>
          <p:cNvSpPr txBox="1">
            <a:spLocks noChangeArrowheads="1"/>
          </p:cNvSpPr>
          <p:nvPr/>
        </p:nvSpPr>
        <p:spPr bwMode="auto">
          <a:xfrm>
            <a:off x="1403350" y="6693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25 – General principles relating to mutual assistance</a:t>
            </a:r>
          </a:p>
        </p:txBody>
      </p:sp>
    </p:spTree>
    <p:extLst>
      <p:ext uri="{BB962C8B-B14F-4D97-AF65-F5344CB8AC3E}">
        <p14:creationId xmlns:p14="http://schemas.microsoft.com/office/powerpoint/2010/main" val="4141480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4524315"/>
          </a:xfrm>
          <a:prstGeom prst="rect">
            <a:avLst/>
          </a:prstGeom>
          <a:ln/>
        </p:spPr>
        <p:txBody>
          <a:bodyPr wrap="square">
            <a:spAutoFit/>
          </a:bodyPr>
          <a:lstStyle/>
          <a:p>
            <a:pPr marL="457189" indent="-457189">
              <a:buNone/>
              <a:defRPr/>
            </a:pPr>
            <a:r>
              <a:rPr lang="en-GB" sz="2400" b="1" i="1" dirty="0">
                <a:solidFill>
                  <a:schemeClr val="accent1">
                    <a:lumMod val="75000"/>
                  </a:schemeClr>
                </a:solidFill>
              </a:rPr>
              <a:t>Recalling the key elements:</a:t>
            </a:r>
          </a:p>
          <a:p>
            <a:pPr marL="457189" indent="-457189">
              <a:buNone/>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Mutual assistance to the widest extent possible based</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Expedited means of communication for urgent requests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Conditions and grounds for refusal under domestic law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No refusal solely on ground that offence is a fiscal offence</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Requirement for dual criminality fulfilled as long as underlying offence is criminalised in both jurisdictions </a:t>
            </a:r>
          </a:p>
        </p:txBody>
      </p:sp>
      <p:sp>
        <p:nvSpPr>
          <p:cNvPr id="5" name="TextBox 7">
            <a:extLst>
              <a:ext uri="{FF2B5EF4-FFF2-40B4-BE49-F238E27FC236}">
                <a16:creationId xmlns:a16="http://schemas.microsoft.com/office/drawing/2014/main" id="{CCE646B5-3E0B-4E70-BC26-9FEFC8C0BAAF}"/>
              </a:ext>
            </a:extLst>
          </p:cNvPr>
          <p:cNvSpPr txBox="1">
            <a:spLocks noChangeArrowheads="1"/>
          </p:cNvSpPr>
          <p:nvPr/>
        </p:nvSpPr>
        <p:spPr bwMode="auto">
          <a:xfrm>
            <a:off x="1403350" y="6693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25 – General principles relating to mutual assistance </a:t>
            </a:r>
          </a:p>
        </p:txBody>
      </p:sp>
    </p:spTree>
    <p:extLst>
      <p:ext uri="{BB962C8B-B14F-4D97-AF65-F5344CB8AC3E}">
        <p14:creationId xmlns:p14="http://schemas.microsoft.com/office/powerpoint/2010/main" val="3988429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Marcador de Posição de Conteúdo 2"/>
          <p:cNvSpPr>
            <a:spLocks noGrp="1"/>
          </p:cNvSpPr>
          <p:nvPr>
            <p:ph idx="1"/>
          </p:nvPr>
        </p:nvSpPr>
        <p:spPr>
          <a:xfrm>
            <a:off x="430306" y="1197030"/>
            <a:ext cx="8369300" cy="6248609"/>
          </a:xfrm>
        </p:spPr>
        <p:txBody>
          <a:bodyPr>
            <a:noAutofit/>
          </a:bodyPr>
          <a:lstStyle/>
          <a:p>
            <a:pPr marL="0" indent="0" algn="just">
              <a:buFont typeface="Arial" pitchFamily="34" charset="0"/>
              <a:buNone/>
            </a:pPr>
            <a:r>
              <a:rPr lang="en-GB" sz="2000" dirty="0">
                <a:solidFill>
                  <a:schemeClr val="accent1">
                    <a:lumMod val="75000"/>
                  </a:schemeClr>
                </a:solidFill>
                <a:latin typeface="+mn-lt"/>
                <a:ea typeface="ＭＳ Ｐゴシック" pitchFamily="34" charset="-128"/>
                <a:cs typeface="Times New Roman" panose="02020603050405020304" pitchFamily="18" charset="0"/>
              </a:rPr>
              <a:t> 1 - A Party may, within the limits of its domestic law and </a:t>
            </a:r>
            <a:r>
              <a:rPr lang="en-GB" sz="2000" b="1" dirty="0">
                <a:solidFill>
                  <a:schemeClr val="accent1">
                    <a:lumMod val="75000"/>
                  </a:schemeClr>
                </a:solidFill>
                <a:latin typeface="+mn-lt"/>
                <a:ea typeface="ＭＳ Ｐゴシック" pitchFamily="34" charset="-128"/>
                <a:cs typeface="Times New Roman" panose="02020603050405020304" pitchFamily="18" charset="0"/>
              </a:rPr>
              <a:t>without prior request</a:t>
            </a:r>
            <a:r>
              <a:rPr lang="en-GB" sz="2000" dirty="0">
                <a:solidFill>
                  <a:schemeClr val="accent1">
                    <a:lumMod val="75000"/>
                  </a:schemeClr>
                </a:solidFill>
                <a:latin typeface="+mn-lt"/>
                <a:ea typeface="ＭＳ Ｐゴシック" pitchFamily="34" charset="-128"/>
                <a:cs typeface="Times New Roman" panose="02020603050405020304" pitchFamily="18" charset="0"/>
              </a:rPr>
              <a:t>, </a:t>
            </a:r>
            <a:r>
              <a:rPr lang="en-GB" sz="2000" b="1" dirty="0">
                <a:solidFill>
                  <a:schemeClr val="accent1">
                    <a:lumMod val="75000"/>
                  </a:schemeClr>
                </a:solidFill>
                <a:latin typeface="+mn-lt"/>
                <a:ea typeface="ＭＳ Ｐゴシック" pitchFamily="34" charset="-128"/>
                <a:cs typeface="Times New Roman" panose="02020603050405020304" pitchFamily="18" charset="0"/>
              </a:rPr>
              <a:t>forward to another Party information obtained within the framework of its own investigations</a:t>
            </a:r>
            <a:r>
              <a:rPr lang="en-GB" sz="2000" dirty="0">
                <a:solidFill>
                  <a:schemeClr val="accent1">
                    <a:lumMod val="75000"/>
                  </a:schemeClr>
                </a:solidFill>
                <a:latin typeface="+mn-lt"/>
                <a:ea typeface="ＭＳ Ｐゴシック" pitchFamily="34" charset="-128"/>
                <a:cs typeface="Times New Roman" panose="02020603050405020304" pitchFamily="18" charset="0"/>
              </a:rPr>
              <a:t> when it considers that the disclosure of such information might assist the receiving Party in initiating or carrying out investigations or proceedings concerning criminal offences established in accordance with this Convention or might lead to a request for co-operation by that Party under this chapter.</a:t>
            </a:r>
          </a:p>
          <a:p>
            <a:pPr marL="0" indent="0" algn="just">
              <a:buFont typeface="Arial" pitchFamily="34" charset="0"/>
              <a:buNone/>
            </a:pPr>
            <a:r>
              <a:rPr lang="en-US" sz="2000" dirty="0">
                <a:solidFill>
                  <a:schemeClr val="accent1">
                    <a:lumMod val="75000"/>
                  </a:schemeClr>
                </a:solidFill>
                <a:latin typeface="+mn-lt"/>
                <a:ea typeface="ＭＳ Ｐゴシック" pitchFamily="34" charset="-128"/>
                <a:cs typeface="Times New Roman" panose="02020603050405020304" pitchFamily="18" charset="0"/>
              </a:rPr>
              <a:t>2 - Prior to providing such information, the providing Party may request that it be kept confidential or only used subject to conditions. If the receiving Party cannot comply with such request, it shall notify the providing Party, which shall then determine whether the information should nevertheless be provided. If the receiving Party accepts the information subject to the conditions, it shall be bound by them.</a:t>
            </a:r>
            <a:endParaRPr lang="en-GB" sz="2000" dirty="0">
              <a:solidFill>
                <a:schemeClr val="accent1">
                  <a:lumMod val="75000"/>
                </a:schemeClr>
              </a:solidFill>
              <a:latin typeface="+mn-lt"/>
              <a:ea typeface="ＭＳ Ｐゴシック" pitchFamily="34" charset="-128"/>
              <a:cs typeface="Times New Roman" panose="02020603050405020304" pitchFamily="18" charset="0"/>
            </a:endParaRPr>
          </a:p>
          <a:p>
            <a:pPr marL="0" indent="0" algn="just">
              <a:buFont typeface="Arial" pitchFamily="34" charset="0"/>
              <a:buNone/>
            </a:pPr>
            <a:endParaRPr lang="en-GB" sz="2000" dirty="0">
              <a:solidFill>
                <a:schemeClr val="accent1">
                  <a:lumMod val="75000"/>
                </a:schemeClr>
              </a:solidFill>
              <a:latin typeface="+mn-lt"/>
              <a:ea typeface="ＭＳ Ｐゴシック" pitchFamily="34" charset="-128"/>
              <a:cs typeface="Times New Roman" panose="02020603050405020304" pitchFamily="18" charset="0"/>
            </a:endParaRPr>
          </a:p>
        </p:txBody>
      </p:sp>
      <p:sp>
        <p:nvSpPr>
          <p:cNvPr id="4" name="TextBox 7">
            <a:extLst>
              <a:ext uri="{FF2B5EF4-FFF2-40B4-BE49-F238E27FC236}">
                <a16:creationId xmlns:a16="http://schemas.microsoft.com/office/drawing/2014/main" id="{F5AAE240-CAA7-4DBD-83B2-16D03E2F465C}"/>
              </a:ext>
            </a:extLst>
          </p:cNvPr>
          <p:cNvSpPr txBox="1">
            <a:spLocks noChangeArrowheads="1"/>
          </p:cNvSpPr>
          <p:nvPr/>
        </p:nvSpPr>
        <p:spPr bwMode="auto">
          <a:xfrm>
            <a:off x="1403350" y="208247"/>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26 – Spontaneous information</a:t>
            </a:r>
          </a:p>
        </p:txBody>
      </p:sp>
    </p:spTree>
    <p:extLst>
      <p:ext uri="{BB962C8B-B14F-4D97-AF65-F5344CB8AC3E}">
        <p14:creationId xmlns:p14="http://schemas.microsoft.com/office/powerpoint/2010/main" val="1886621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53336"/>
            <a:ext cx="8319356" cy="3416320"/>
          </a:xfrm>
          <a:prstGeom prst="rect">
            <a:avLst/>
          </a:prstGeom>
          <a:ln/>
        </p:spPr>
        <p:txBody>
          <a:bodyPr wrap="square">
            <a:spAutoFit/>
          </a:bodyPr>
          <a:lstStyle/>
          <a:p>
            <a:pPr marL="457189" indent="-457189">
              <a:buNone/>
              <a:defRPr/>
            </a:pPr>
            <a:r>
              <a:rPr lang="en-GB" sz="2400" b="1" i="1" dirty="0">
                <a:solidFill>
                  <a:schemeClr val="accent1">
                    <a:lumMod val="75000"/>
                  </a:schemeClr>
                </a:solidFill>
              </a:rPr>
              <a:t>Recalling the key elements:</a:t>
            </a:r>
          </a:p>
          <a:p>
            <a:pPr marL="457189" indent="-457189">
              <a:buNone/>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Disclosure of information to other jurisdictions it considers that information can be used by receiving party to carry out criminal investigation or lead to request for cooperation </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Disclosure is made without receiving a request</a:t>
            </a:r>
          </a:p>
          <a:p>
            <a:pPr marL="457189" indent="-457189">
              <a:buFont typeface="Arial" panose="020B0604020202020204" pitchFamily="34" charset="0"/>
              <a:buChar char="•"/>
              <a:defRPr/>
            </a:pPr>
            <a:endParaRPr lang="en-GB" sz="2400" dirty="0">
              <a:solidFill>
                <a:schemeClr val="accent1">
                  <a:lumMod val="75000"/>
                </a:schemeClr>
              </a:solidFill>
            </a:endParaRPr>
          </a:p>
          <a:p>
            <a:pPr marL="457189" indent="-457189">
              <a:buFont typeface="Arial" panose="020B0604020202020204" pitchFamily="34" charset="0"/>
              <a:buChar char="•"/>
              <a:defRPr/>
            </a:pPr>
            <a:r>
              <a:rPr lang="en-GB" sz="2400" dirty="0">
                <a:solidFill>
                  <a:schemeClr val="accent1">
                    <a:lumMod val="75000"/>
                  </a:schemeClr>
                </a:solidFill>
              </a:rPr>
              <a:t>Disclosure may be subject to conditions or confidentiality </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208247"/>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26 – Spontaneous information</a:t>
            </a:r>
          </a:p>
        </p:txBody>
      </p:sp>
    </p:spTree>
    <p:extLst>
      <p:ext uri="{BB962C8B-B14F-4D97-AF65-F5344CB8AC3E}">
        <p14:creationId xmlns:p14="http://schemas.microsoft.com/office/powerpoint/2010/main" val="1214981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29 – Expedited preservation of stored computer data</a:t>
            </a:r>
          </a:p>
        </p:txBody>
      </p:sp>
      <p:sp>
        <p:nvSpPr>
          <p:cNvPr id="5" name="Marcador de Posição de Conteúdo 2">
            <a:extLst>
              <a:ext uri="{FF2B5EF4-FFF2-40B4-BE49-F238E27FC236}">
                <a16:creationId xmlns:a16="http://schemas.microsoft.com/office/drawing/2014/main" id="{D4D8E470-B88E-4DB8-82A2-7AD55EE5ECAB}"/>
              </a:ext>
            </a:extLst>
          </p:cNvPr>
          <p:cNvSpPr txBox="1">
            <a:spLocks/>
          </p:cNvSpPr>
          <p:nvPr/>
        </p:nvSpPr>
        <p:spPr>
          <a:xfrm>
            <a:off x="430306" y="1184673"/>
            <a:ext cx="8369300" cy="5314981"/>
          </a:xfrm>
          <a:prstGeom prst="rect">
            <a:avLst/>
          </a:prstGeom>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GB" sz="1800" dirty="0">
                <a:solidFill>
                  <a:schemeClr val="accent1">
                    <a:lumMod val="75000"/>
                  </a:schemeClr>
                </a:solidFill>
                <a:latin typeface="+mn-lt"/>
                <a:ea typeface="+mn-ea"/>
                <a:cs typeface="Times New Roman" panose="02020603050405020304" pitchFamily="18" charset="0"/>
              </a:rPr>
              <a:t>1 A Party may request another Party to </a:t>
            </a:r>
            <a:r>
              <a:rPr lang="en-GB" sz="1800" b="1" dirty="0">
                <a:solidFill>
                  <a:schemeClr val="accent1">
                    <a:lumMod val="75000"/>
                  </a:schemeClr>
                </a:solidFill>
                <a:latin typeface="+mn-lt"/>
                <a:ea typeface="+mn-ea"/>
                <a:cs typeface="Times New Roman" panose="02020603050405020304" pitchFamily="18" charset="0"/>
              </a:rPr>
              <a:t>order or otherwise obtain the expeditious preservation of data</a:t>
            </a:r>
            <a:r>
              <a:rPr lang="en-GB" sz="1800" dirty="0">
                <a:solidFill>
                  <a:schemeClr val="accent1">
                    <a:lumMod val="75000"/>
                  </a:schemeClr>
                </a:solidFill>
                <a:latin typeface="+mn-lt"/>
                <a:ea typeface="+mn-ea"/>
                <a:cs typeface="Times New Roman" panose="02020603050405020304" pitchFamily="18" charset="0"/>
              </a:rPr>
              <a:t> </a:t>
            </a:r>
            <a:r>
              <a:rPr lang="en-GB" sz="1800" b="1" dirty="0">
                <a:solidFill>
                  <a:schemeClr val="accent1">
                    <a:lumMod val="75000"/>
                  </a:schemeClr>
                </a:solidFill>
                <a:latin typeface="+mn-lt"/>
                <a:ea typeface="+mn-ea"/>
                <a:cs typeface="Times New Roman" panose="02020603050405020304" pitchFamily="18" charset="0"/>
              </a:rPr>
              <a:t>stored by means of a computer system</a:t>
            </a:r>
            <a:r>
              <a:rPr lang="en-GB" sz="1800" dirty="0">
                <a:solidFill>
                  <a:schemeClr val="accent1">
                    <a:lumMod val="75000"/>
                  </a:schemeClr>
                </a:solidFill>
                <a:latin typeface="+mn-lt"/>
                <a:ea typeface="+mn-ea"/>
                <a:cs typeface="Times New Roman" panose="02020603050405020304" pitchFamily="18" charset="0"/>
              </a:rPr>
              <a:t>, which is located within the territory of that other Party and in respect of which the requesting Party intends to submit a request for mutual assistance for the search or similar access, seizure or similar securing, or disclosure of the data.</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A request for preservation made under paragraph 1 shall specify: </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a the </a:t>
            </a:r>
            <a:r>
              <a:rPr lang="en-US" sz="1800" b="1" dirty="0">
                <a:solidFill>
                  <a:schemeClr val="accent1">
                    <a:lumMod val="75000"/>
                  </a:schemeClr>
                </a:solidFill>
                <a:latin typeface="+mn-lt"/>
                <a:ea typeface="+mn-ea"/>
                <a:cs typeface="Times New Roman" panose="02020603050405020304" pitchFamily="18" charset="0"/>
              </a:rPr>
              <a:t>authority </a:t>
            </a:r>
            <a:r>
              <a:rPr lang="en-US" sz="1800" dirty="0">
                <a:solidFill>
                  <a:schemeClr val="accent1">
                    <a:lumMod val="75000"/>
                  </a:schemeClr>
                </a:solidFill>
                <a:latin typeface="+mn-lt"/>
                <a:ea typeface="+mn-ea"/>
                <a:cs typeface="Times New Roman" panose="02020603050405020304" pitchFamily="18" charset="0"/>
              </a:rPr>
              <a:t>seeking the preservation; </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b the </a:t>
            </a:r>
            <a:r>
              <a:rPr lang="en-US" sz="1800" b="1" dirty="0">
                <a:solidFill>
                  <a:schemeClr val="accent1">
                    <a:lumMod val="75000"/>
                  </a:schemeClr>
                </a:solidFill>
                <a:latin typeface="+mn-lt"/>
                <a:ea typeface="+mn-ea"/>
                <a:cs typeface="Times New Roman" panose="02020603050405020304" pitchFamily="18" charset="0"/>
              </a:rPr>
              <a:t>offence </a:t>
            </a:r>
            <a:r>
              <a:rPr lang="en-US" sz="1800" dirty="0">
                <a:solidFill>
                  <a:schemeClr val="accent1">
                    <a:lumMod val="75000"/>
                  </a:schemeClr>
                </a:solidFill>
                <a:latin typeface="+mn-lt"/>
                <a:ea typeface="+mn-ea"/>
                <a:cs typeface="Times New Roman" panose="02020603050405020304" pitchFamily="18" charset="0"/>
              </a:rPr>
              <a:t>that is the subject of a criminal investigation or proceedings and a brief summary of the related facts; </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c the stored computer </a:t>
            </a:r>
            <a:r>
              <a:rPr lang="en-US" sz="1800" b="1" dirty="0">
                <a:solidFill>
                  <a:schemeClr val="accent1">
                    <a:lumMod val="75000"/>
                  </a:schemeClr>
                </a:solidFill>
                <a:latin typeface="+mn-lt"/>
                <a:ea typeface="+mn-ea"/>
                <a:cs typeface="Times New Roman" panose="02020603050405020304" pitchFamily="18" charset="0"/>
              </a:rPr>
              <a:t>data to be preserved </a:t>
            </a:r>
            <a:r>
              <a:rPr lang="en-US" sz="1800" dirty="0">
                <a:solidFill>
                  <a:schemeClr val="accent1">
                    <a:lumMod val="75000"/>
                  </a:schemeClr>
                </a:solidFill>
                <a:latin typeface="+mn-lt"/>
                <a:ea typeface="+mn-ea"/>
                <a:cs typeface="Times New Roman" panose="02020603050405020304" pitchFamily="18" charset="0"/>
              </a:rPr>
              <a:t>and its </a:t>
            </a:r>
            <a:r>
              <a:rPr lang="en-US" sz="1800" b="1" dirty="0">
                <a:solidFill>
                  <a:schemeClr val="accent1">
                    <a:lumMod val="75000"/>
                  </a:schemeClr>
                </a:solidFill>
                <a:latin typeface="+mn-lt"/>
                <a:ea typeface="+mn-ea"/>
                <a:cs typeface="Times New Roman" panose="02020603050405020304" pitchFamily="18" charset="0"/>
              </a:rPr>
              <a:t>relationship </a:t>
            </a:r>
            <a:r>
              <a:rPr lang="en-US" sz="1800" dirty="0">
                <a:solidFill>
                  <a:schemeClr val="accent1">
                    <a:lumMod val="75000"/>
                  </a:schemeClr>
                </a:solidFill>
                <a:latin typeface="+mn-lt"/>
                <a:ea typeface="+mn-ea"/>
                <a:cs typeface="Times New Roman" panose="02020603050405020304" pitchFamily="18" charset="0"/>
              </a:rPr>
              <a:t>to the offence; </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d any available information identifying the </a:t>
            </a:r>
            <a:r>
              <a:rPr lang="en-US" sz="1800" b="1" dirty="0">
                <a:solidFill>
                  <a:schemeClr val="accent1">
                    <a:lumMod val="75000"/>
                  </a:schemeClr>
                </a:solidFill>
                <a:latin typeface="+mn-lt"/>
                <a:ea typeface="+mn-ea"/>
                <a:cs typeface="Times New Roman" panose="02020603050405020304" pitchFamily="18" charset="0"/>
              </a:rPr>
              <a:t>custodian </a:t>
            </a:r>
            <a:r>
              <a:rPr lang="en-US" sz="1800" dirty="0">
                <a:solidFill>
                  <a:schemeClr val="accent1">
                    <a:lumMod val="75000"/>
                  </a:schemeClr>
                </a:solidFill>
                <a:latin typeface="+mn-lt"/>
                <a:ea typeface="+mn-ea"/>
                <a:cs typeface="Times New Roman" panose="02020603050405020304" pitchFamily="18" charset="0"/>
              </a:rPr>
              <a:t>of the stored computer data or the </a:t>
            </a:r>
            <a:r>
              <a:rPr lang="en-US" sz="1800" b="1" dirty="0">
                <a:solidFill>
                  <a:schemeClr val="accent1">
                    <a:lumMod val="75000"/>
                  </a:schemeClr>
                </a:solidFill>
                <a:latin typeface="+mn-lt"/>
                <a:ea typeface="+mn-ea"/>
                <a:cs typeface="Times New Roman" panose="02020603050405020304" pitchFamily="18" charset="0"/>
              </a:rPr>
              <a:t>location</a:t>
            </a:r>
            <a:r>
              <a:rPr lang="en-US" sz="1800" dirty="0">
                <a:solidFill>
                  <a:schemeClr val="accent1">
                    <a:lumMod val="75000"/>
                  </a:schemeClr>
                </a:solidFill>
                <a:latin typeface="+mn-lt"/>
                <a:ea typeface="+mn-ea"/>
                <a:cs typeface="Times New Roman" panose="02020603050405020304" pitchFamily="18" charset="0"/>
              </a:rPr>
              <a:t> of the computer system; </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e the necessity of the preservation; and </a:t>
            </a:r>
          </a:p>
          <a:p>
            <a:pPr marL="0" indent="0" algn="just">
              <a:buNone/>
              <a:defRPr/>
            </a:pPr>
            <a:r>
              <a:rPr lang="en-US" sz="1800" dirty="0">
                <a:solidFill>
                  <a:schemeClr val="accent1">
                    <a:lumMod val="75000"/>
                  </a:schemeClr>
                </a:solidFill>
                <a:latin typeface="+mn-lt"/>
                <a:ea typeface="+mn-ea"/>
                <a:cs typeface="Times New Roman" panose="02020603050405020304" pitchFamily="18" charset="0"/>
              </a:rPr>
              <a:t>f that the Party intends to submit a request for mutual assistance for the search or similar access, seizure or similar securing, or disclosure of the stored computer data</a:t>
            </a:r>
            <a:endParaRPr lang="en-GB" sz="1800" dirty="0">
              <a:solidFill>
                <a:schemeClr val="accent1">
                  <a:lumMod val="75000"/>
                </a:schemeClr>
              </a:solidFill>
              <a:latin typeface="+mn-lt"/>
              <a:ea typeface="+mn-ea"/>
              <a:cs typeface="Times New Roman" panose="02020603050405020304" pitchFamily="18" charset="0"/>
            </a:endParaRPr>
          </a:p>
        </p:txBody>
      </p:sp>
    </p:spTree>
    <p:extLst>
      <p:ext uri="{BB962C8B-B14F-4D97-AF65-F5344CB8AC3E}">
        <p14:creationId xmlns:p14="http://schemas.microsoft.com/office/powerpoint/2010/main" val="3873327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082034"/>
            <a:ext cx="8319356" cy="5262979"/>
          </a:xfrm>
          <a:prstGeom prst="rect">
            <a:avLst/>
          </a:prstGeom>
          <a:ln/>
        </p:spPr>
        <p:txBody>
          <a:bodyPr wrap="square">
            <a:spAutoFit/>
          </a:bodyPr>
          <a:lstStyle/>
          <a:p>
            <a:pPr marL="457189" indent="-457189" algn="just">
              <a:buNone/>
              <a:defRPr/>
            </a:pPr>
            <a:r>
              <a:rPr lang="en-GB" sz="2400" b="1" i="1" dirty="0">
                <a:solidFill>
                  <a:schemeClr val="accent1">
                    <a:lumMod val="75000"/>
                  </a:schemeClr>
                </a:solidFill>
              </a:rPr>
              <a:t>Recalling the key elements:</a:t>
            </a:r>
          </a:p>
          <a:p>
            <a:pPr marL="457189" indent="-457189" algn="just">
              <a:buNone/>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Expeditious preservation of stored computer data</a:t>
            </a:r>
          </a:p>
          <a:p>
            <a:pPr marL="457189"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Preliminary investigative measure to protect data vulnerable to loss or modification </a:t>
            </a:r>
          </a:p>
          <a:p>
            <a:pPr marL="457189"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Interim measure to allow for submission of mutual assistance request to obtain data </a:t>
            </a:r>
          </a:p>
          <a:p>
            <a:pPr marL="457189"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Request should specify authority, offence, data to be preserved and its relation to offence, custodian of data, location of computer system, necessity of preservation and intention to submit mutual assistance request</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29 – Expedited preservation of stored computer data</a:t>
            </a:r>
          </a:p>
        </p:txBody>
      </p:sp>
    </p:spTree>
    <p:extLst>
      <p:ext uri="{BB962C8B-B14F-4D97-AF65-F5344CB8AC3E}">
        <p14:creationId xmlns:p14="http://schemas.microsoft.com/office/powerpoint/2010/main" val="302428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Rectangle 4">
            <a:extLst>
              <a:ext uri="{FF2B5EF4-FFF2-40B4-BE49-F238E27FC236}">
                <a16:creationId xmlns:a16="http://schemas.microsoft.com/office/drawing/2014/main" id="{26E2B977-3E39-4EB8-A757-980081B3190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9" name="Rectangle 148">
            <a:extLst>
              <a:ext uri="{FF2B5EF4-FFF2-40B4-BE49-F238E27FC236}">
                <a16:creationId xmlns:a16="http://schemas.microsoft.com/office/drawing/2014/main" id="{95C3929D-C5B5-49F9-AC3F-CF6DA2F8E7C1}"/>
              </a:ext>
            </a:extLst>
          </p:cNvPr>
          <p:cNvSpPr/>
          <p:nvPr/>
        </p:nvSpPr>
        <p:spPr>
          <a:xfrm>
            <a:off x="1454944" y="47433"/>
            <a:ext cx="76890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2400" b="1" dirty="0"/>
              <a:t>The Budapest Convention on Cybercrime </a:t>
            </a:r>
            <a:br>
              <a:rPr lang="en-GB" altLang="sr-Latn-RS" sz="2400" b="1" dirty="0"/>
            </a:br>
            <a:r>
              <a:rPr lang="en-GB" altLang="sr-Latn-RS" sz="2400" b="1" dirty="0"/>
              <a:t>of the Council of Europe</a:t>
            </a:r>
            <a:endParaRPr lang="en-GB" sz="2400" dirty="0"/>
          </a:p>
        </p:txBody>
      </p:sp>
      <p:sp>
        <p:nvSpPr>
          <p:cNvPr id="152" name="TextBox 143">
            <a:extLst>
              <a:ext uri="{FF2B5EF4-FFF2-40B4-BE49-F238E27FC236}">
                <a16:creationId xmlns:a16="http://schemas.microsoft.com/office/drawing/2014/main" id="{8924E649-95E3-442F-83CA-C58BD9265267}"/>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4800" b="1" dirty="0">
                <a:latin typeface="Verdana" charset="0"/>
                <a:cs typeface="Verdana" charset="0"/>
              </a:rPr>
              <a:t>130</a:t>
            </a:r>
            <a:r>
              <a:rPr lang="en-GB" sz="4000" b="1" dirty="0">
                <a:latin typeface="Verdana" charset="0"/>
                <a:cs typeface="Verdana" charset="0"/>
              </a:rPr>
              <a:t>+</a:t>
            </a:r>
          </a:p>
        </p:txBody>
      </p:sp>
      <p:grpSp>
        <p:nvGrpSpPr>
          <p:cNvPr id="153" name="Group 152">
            <a:extLst>
              <a:ext uri="{FF2B5EF4-FFF2-40B4-BE49-F238E27FC236}">
                <a16:creationId xmlns:a16="http://schemas.microsoft.com/office/drawing/2014/main" id="{3C6D1116-DD8A-440A-8F9A-09E08F7313B9}"/>
              </a:ext>
            </a:extLst>
          </p:cNvPr>
          <p:cNvGrpSpPr>
            <a:grpSpLocks/>
          </p:cNvGrpSpPr>
          <p:nvPr/>
        </p:nvGrpSpPr>
        <p:grpSpPr bwMode="auto">
          <a:xfrm>
            <a:off x="359569" y="1180646"/>
            <a:ext cx="8424862" cy="3757613"/>
            <a:chOff x="-30650" y="0"/>
            <a:chExt cx="9372924" cy="4653136"/>
          </a:xfrm>
        </p:grpSpPr>
        <p:pic>
          <p:nvPicPr>
            <p:cNvPr id="154" name="Picture 153">
              <a:extLst>
                <a:ext uri="{FF2B5EF4-FFF2-40B4-BE49-F238E27FC236}">
                  <a16:creationId xmlns:a16="http://schemas.microsoft.com/office/drawing/2014/main" id="{415785B4-F620-43B8-B88A-F85CF2ED1AF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285" name="Oval 284">
              <a:extLst>
                <a:ext uri="{FF2B5EF4-FFF2-40B4-BE49-F238E27FC236}">
                  <a16:creationId xmlns:a16="http://schemas.microsoft.com/office/drawing/2014/main" id="{77925D23-D596-4830-8EEF-78C0496F222D}"/>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6" name="Oval 285">
              <a:extLst>
                <a:ext uri="{FF2B5EF4-FFF2-40B4-BE49-F238E27FC236}">
                  <a16:creationId xmlns:a16="http://schemas.microsoft.com/office/drawing/2014/main" id="{27B4CF88-4594-4720-9193-E39E9A628211}"/>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7" name="Oval 286">
              <a:extLst>
                <a:ext uri="{FF2B5EF4-FFF2-40B4-BE49-F238E27FC236}">
                  <a16:creationId xmlns:a16="http://schemas.microsoft.com/office/drawing/2014/main" id="{1210C7AF-7DA3-49C0-ACCC-2C9628934E67}"/>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8" name="Oval 287">
              <a:extLst>
                <a:ext uri="{FF2B5EF4-FFF2-40B4-BE49-F238E27FC236}">
                  <a16:creationId xmlns:a16="http://schemas.microsoft.com/office/drawing/2014/main" id="{A9D43B90-345E-4117-B3B8-9FA656B35534}"/>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9" name="Oval 288">
              <a:extLst>
                <a:ext uri="{FF2B5EF4-FFF2-40B4-BE49-F238E27FC236}">
                  <a16:creationId xmlns:a16="http://schemas.microsoft.com/office/drawing/2014/main" id="{6FFA30A7-11BA-4872-BAFE-D75CCD1F11EA}"/>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0" name="Oval 289">
              <a:extLst>
                <a:ext uri="{FF2B5EF4-FFF2-40B4-BE49-F238E27FC236}">
                  <a16:creationId xmlns:a16="http://schemas.microsoft.com/office/drawing/2014/main" id="{F6FBE6A4-1363-46F0-849C-42968F662A0C}"/>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1" name="Oval 290">
              <a:extLst>
                <a:ext uri="{FF2B5EF4-FFF2-40B4-BE49-F238E27FC236}">
                  <a16:creationId xmlns:a16="http://schemas.microsoft.com/office/drawing/2014/main" id="{F2B51B40-742E-4630-BD28-954CFE20505D}"/>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2" name="Oval 291">
              <a:extLst>
                <a:ext uri="{FF2B5EF4-FFF2-40B4-BE49-F238E27FC236}">
                  <a16:creationId xmlns:a16="http://schemas.microsoft.com/office/drawing/2014/main" id="{8242A950-A306-4FE5-B8D6-E682E099FBA2}"/>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3" name="Oval 292">
              <a:extLst>
                <a:ext uri="{FF2B5EF4-FFF2-40B4-BE49-F238E27FC236}">
                  <a16:creationId xmlns:a16="http://schemas.microsoft.com/office/drawing/2014/main" id="{85DE0FD9-611F-418C-9D89-68155C6EBCED}"/>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4" name="Oval 293">
              <a:extLst>
                <a:ext uri="{FF2B5EF4-FFF2-40B4-BE49-F238E27FC236}">
                  <a16:creationId xmlns:a16="http://schemas.microsoft.com/office/drawing/2014/main" id="{B444F594-EBCF-4AF9-8991-EB9F9E0CCBA1}"/>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5" name="Oval 294">
              <a:extLst>
                <a:ext uri="{FF2B5EF4-FFF2-40B4-BE49-F238E27FC236}">
                  <a16:creationId xmlns:a16="http://schemas.microsoft.com/office/drawing/2014/main" id="{CB0EFBB4-5EF5-4F2C-8507-D27CAB758462}"/>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6" name="Oval 295">
              <a:extLst>
                <a:ext uri="{FF2B5EF4-FFF2-40B4-BE49-F238E27FC236}">
                  <a16:creationId xmlns:a16="http://schemas.microsoft.com/office/drawing/2014/main" id="{A74B40BF-2335-4AF0-A535-100024720AF1}"/>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a16="http://schemas.microsoft.com/office/drawing/2014/main" id="{AC38FE48-43B7-45D6-934E-6A2FC41AC5EC}"/>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a16="http://schemas.microsoft.com/office/drawing/2014/main" id="{1F64CEDF-E211-49BD-AAAD-348AC3E9A7C7}"/>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a16="http://schemas.microsoft.com/office/drawing/2014/main" id="{EB5794F3-2E98-4B00-9B3A-D9FDBC266395}"/>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Oval 299">
              <a:extLst>
                <a:ext uri="{FF2B5EF4-FFF2-40B4-BE49-F238E27FC236}">
                  <a16:creationId xmlns:a16="http://schemas.microsoft.com/office/drawing/2014/main" id="{BE8E1D08-2749-4555-995B-1A8F993C38E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1" name="Oval 300">
              <a:extLst>
                <a:ext uri="{FF2B5EF4-FFF2-40B4-BE49-F238E27FC236}">
                  <a16:creationId xmlns:a16="http://schemas.microsoft.com/office/drawing/2014/main" id="{1FA1FEC6-BA6F-4D5A-89B5-03D64723FF4C}"/>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a16="http://schemas.microsoft.com/office/drawing/2014/main" id="{498C363D-FDA1-4D11-A3DA-0148B1DFDBCF}"/>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a16="http://schemas.microsoft.com/office/drawing/2014/main" id="{2A76B685-4BAE-4550-ACB1-9CD05A30D466}"/>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a16="http://schemas.microsoft.com/office/drawing/2014/main" id="{00D54C92-9EAB-4DA5-95C7-1AEA81CD598C}"/>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a16="http://schemas.microsoft.com/office/drawing/2014/main" id="{6C43D362-0D82-431F-BD04-22AEE6473A9E}"/>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a16="http://schemas.microsoft.com/office/drawing/2014/main" id="{17589F2A-1658-41F9-8D4D-400AFE4425E4}"/>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a16="http://schemas.microsoft.com/office/drawing/2014/main" id="{395EB7E4-7454-4466-8D58-CF33EDB2A239}"/>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a16="http://schemas.microsoft.com/office/drawing/2014/main" id="{700F2B98-9254-402D-9E46-695F9FC632DB}"/>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a16="http://schemas.microsoft.com/office/drawing/2014/main" id="{8C8BCFAA-0542-4EFC-9E5F-C6E303D3F169}"/>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a16="http://schemas.microsoft.com/office/drawing/2014/main" id="{6F992C04-8975-491A-AA3E-79D35F0981FD}"/>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a16="http://schemas.microsoft.com/office/drawing/2014/main" id="{25D52023-EEDE-4E08-98CE-09B18CFD884E}"/>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2" name="Oval 311">
              <a:extLst>
                <a:ext uri="{FF2B5EF4-FFF2-40B4-BE49-F238E27FC236}">
                  <a16:creationId xmlns:a16="http://schemas.microsoft.com/office/drawing/2014/main" id="{EC420DD7-03E1-4E11-AB68-AD3C6EE230CC}"/>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3" name="Oval 312">
              <a:extLst>
                <a:ext uri="{FF2B5EF4-FFF2-40B4-BE49-F238E27FC236}">
                  <a16:creationId xmlns:a16="http://schemas.microsoft.com/office/drawing/2014/main" id="{2FB32B8E-2E05-46EE-9F85-EDC41B4AB13A}"/>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a16="http://schemas.microsoft.com/office/drawing/2014/main" id="{59A690A9-3599-47DF-B828-B44795F19F52}"/>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a16="http://schemas.microsoft.com/office/drawing/2014/main" id="{6558B9E2-28B6-4ED1-B934-A0FE7F0A2E80}"/>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a16="http://schemas.microsoft.com/office/drawing/2014/main" id="{CCCD3717-7AB5-4A52-A549-736AE3A4C6D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a16="http://schemas.microsoft.com/office/drawing/2014/main" id="{72F3AFEA-94EE-4D2A-99E2-3A0FAB5959DC}"/>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a16="http://schemas.microsoft.com/office/drawing/2014/main" id="{F28D4986-868C-4C40-BA1A-43FC3D9A96B0}"/>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a16="http://schemas.microsoft.com/office/drawing/2014/main" id="{3B738AF6-9A52-49E8-9D37-A0CBD4ED8A65}"/>
                </a:ext>
              </a:extLst>
            </p:cNvPr>
            <p:cNvSpPr/>
            <p:nvPr/>
          </p:nvSpPr>
          <p:spPr>
            <a:xfrm>
              <a:off x="4148046" y="648726"/>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a16="http://schemas.microsoft.com/office/drawing/2014/main" id="{C1899B9B-BAE3-419B-BA59-68C8CB0155E7}"/>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a16="http://schemas.microsoft.com/office/drawing/2014/main" id="{24C985DB-3A36-4C38-94F7-79C1B332DE8A}"/>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a16="http://schemas.microsoft.com/office/drawing/2014/main" id="{ECC87AE7-4C2A-44FB-A8A3-3CE4E0CD7D70}"/>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a16="http://schemas.microsoft.com/office/drawing/2014/main" id="{CBE1B54A-4A9F-4BAC-A14A-D74DE8BE5066}"/>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a16="http://schemas.microsoft.com/office/drawing/2014/main" id="{8ECCB599-CB4B-413F-867F-12FFAB046D31}"/>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a16="http://schemas.microsoft.com/office/drawing/2014/main" id="{5959D785-AB56-4A8C-884E-3740CFF59C71}"/>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a16="http://schemas.microsoft.com/office/drawing/2014/main" id="{901E991F-E5C3-49E0-9AF1-48AB3C337A7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a16="http://schemas.microsoft.com/office/drawing/2014/main" id="{974AE864-433A-4404-AB69-BBC7983D11D1}"/>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a16="http://schemas.microsoft.com/office/drawing/2014/main" id="{108E7D24-7B02-4B1F-B136-189B96D20653}"/>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a16="http://schemas.microsoft.com/office/drawing/2014/main" id="{B2D53190-C640-42FB-9071-F25599798158}"/>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a16="http://schemas.microsoft.com/office/drawing/2014/main" id="{5D5AC11A-2B5D-49F0-85D7-BE666B33E2BB}"/>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a16="http://schemas.microsoft.com/office/drawing/2014/main" id="{C8AB4A9B-F091-4E0B-A486-56AA4BFF5E97}"/>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a16="http://schemas.microsoft.com/office/drawing/2014/main" id="{AB30A656-4416-4758-8F06-2AD17008A9F4}"/>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a16="http://schemas.microsoft.com/office/drawing/2014/main" id="{41DC3904-238A-40B4-9237-571C683DD5A6}"/>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a16="http://schemas.microsoft.com/office/drawing/2014/main" id="{D080842B-28FB-42FB-BEF3-EC6064E1C0B5}"/>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a16="http://schemas.microsoft.com/office/drawing/2014/main" id="{153692B9-9076-43D2-8227-323965C92569}"/>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a16="http://schemas.microsoft.com/office/drawing/2014/main" id="{54209E90-88CA-4BB3-96AE-4FC207679F41}"/>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a16="http://schemas.microsoft.com/office/drawing/2014/main" id="{97C78444-BEFC-4422-BA55-6C1D7C968AAF}"/>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a16="http://schemas.microsoft.com/office/drawing/2014/main" id="{DAC85E00-AFCB-49B5-856E-2FF57AC7D782}"/>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a16="http://schemas.microsoft.com/office/drawing/2014/main" id="{FD718EC8-642A-4256-861D-D56F006E2DB1}"/>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a16="http://schemas.microsoft.com/office/drawing/2014/main" id="{4943296F-0683-44CD-9826-53088D85D3F0}"/>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a16="http://schemas.microsoft.com/office/drawing/2014/main" id="{2AB8B266-30BB-4776-803F-BC7C8C62DCE7}"/>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a16="http://schemas.microsoft.com/office/drawing/2014/main" id="{F2B7F067-C074-4027-8D6F-5584DE4F469A}"/>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a16="http://schemas.microsoft.com/office/drawing/2014/main" id="{BCE74A74-8FB0-464B-A6C7-961D469F8DC1}"/>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a16="http://schemas.microsoft.com/office/drawing/2014/main" id="{C5B824BF-7C00-4125-976D-0651CFE8B0EE}"/>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a16="http://schemas.microsoft.com/office/drawing/2014/main" id="{378834A3-FE07-44EB-BE0B-98D93F1ACAF1}"/>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a16="http://schemas.microsoft.com/office/drawing/2014/main" id="{418EBE18-0658-49CF-A050-025481F4AEF6}"/>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a16="http://schemas.microsoft.com/office/drawing/2014/main" id="{5DFF1007-D870-4D69-B112-42A97E4CB8EC}"/>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a16="http://schemas.microsoft.com/office/drawing/2014/main" id="{2EF979C9-9F7E-4BE0-AB20-8E8A3039A94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a16="http://schemas.microsoft.com/office/drawing/2014/main" id="{3E29011A-ABC8-4273-99D2-B8AD0B891238}"/>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a16="http://schemas.microsoft.com/office/drawing/2014/main" id="{5C618181-DD37-4CAF-BD94-463D1ED19693}"/>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a16="http://schemas.microsoft.com/office/drawing/2014/main" id="{FD606C4E-E08A-48B4-A082-E47E0AAADD25}"/>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a16="http://schemas.microsoft.com/office/drawing/2014/main" id="{C84CC3C6-FB43-4F79-A00F-239279BEB24F}"/>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a16="http://schemas.microsoft.com/office/drawing/2014/main" id="{D72A1F37-AD2F-41F8-B668-E08DC81FDE8F}"/>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a16="http://schemas.microsoft.com/office/drawing/2014/main" id="{8909500A-578D-4071-B203-E2FF5D82C3D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a16="http://schemas.microsoft.com/office/drawing/2014/main" id="{DBABA28A-4518-41B6-A23C-C193CE81A596}"/>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a16="http://schemas.microsoft.com/office/drawing/2014/main" id="{6A32943A-D4B9-4E42-AE66-12EC980BDB6D}"/>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a16="http://schemas.microsoft.com/office/drawing/2014/main" id="{6099E4E4-19D6-4FFF-A6C7-DF478467D942}"/>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a16="http://schemas.microsoft.com/office/drawing/2014/main" id="{A03D84F7-7E56-4F6A-AABC-EB62C1F2E3DF}"/>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a16="http://schemas.microsoft.com/office/drawing/2014/main" id="{A5A62327-1A2B-4129-B743-00DEDF2523FB}"/>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a16="http://schemas.microsoft.com/office/drawing/2014/main" id="{5BE47995-2FA8-41EF-953D-9E1740BAC19F}"/>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a16="http://schemas.microsoft.com/office/drawing/2014/main" id="{9FF3C24F-B20F-4A75-8029-ED49E935C7F1}"/>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a16="http://schemas.microsoft.com/office/drawing/2014/main" id="{4F465A89-B204-4F2B-8B82-9DF95E570331}"/>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a16="http://schemas.microsoft.com/office/drawing/2014/main" id="{10DA4821-9B08-464F-95AB-42421A32FF33}"/>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a16="http://schemas.microsoft.com/office/drawing/2014/main" id="{E36A43BA-D375-4BD2-9F39-325AB8BF6625}"/>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a16="http://schemas.microsoft.com/office/drawing/2014/main" id="{C6EDAF8C-BCDC-4007-9A46-1AEB177A879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a16="http://schemas.microsoft.com/office/drawing/2014/main" id="{E12A3704-79D7-4E0D-AC3C-207557786465}"/>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a16="http://schemas.microsoft.com/office/drawing/2014/main" id="{D7AF4E50-71C9-475B-8568-9C025A36DF21}"/>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a16="http://schemas.microsoft.com/office/drawing/2014/main" id="{D61DBFA4-28C2-4172-98BE-FF50DB547A2D}"/>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a16="http://schemas.microsoft.com/office/drawing/2014/main" id="{53A2D64F-0A6F-44BF-AEF1-DA8B68EBA71F}"/>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a16="http://schemas.microsoft.com/office/drawing/2014/main" id="{A0AFAE5B-926F-45F9-B1C7-3826128A5B4E}"/>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a16="http://schemas.microsoft.com/office/drawing/2014/main" id="{96493444-CF67-49DF-BA13-3672F53901D8}"/>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a16="http://schemas.microsoft.com/office/drawing/2014/main" id="{ABB6AB7E-2BAA-4FF6-BC10-1FF56A4031DC}"/>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a16="http://schemas.microsoft.com/office/drawing/2014/main" id="{50F23429-D574-46D8-B823-8B8D304DC566}"/>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a16="http://schemas.microsoft.com/office/drawing/2014/main" id="{E1E35B13-0760-4722-8AFE-C2F98C42B676}"/>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a16="http://schemas.microsoft.com/office/drawing/2014/main" id="{0FD5195D-3F94-4E66-9198-16C5E1CB522D}"/>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a16="http://schemas.microsoft.com/office/drawing/2014/main" id="{D6153574-DCBF-4C1E-96F5-EF59418C6292}"/>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a16="http://schemas.microsoft.com/office/drawing/2014/main" id="{246CE9CD-D2CD-4BCA-ABF5-349405F40B14}"/>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a16="http://schemas.microsoft.com/office/drawing/2014/main" id="{D1E10E4E-116A-499F-8B80-DD0D04996A8E}"/>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a16="http://schemas.microsoft.com/office/drawing/2014/main" id="{EC221C07-76A9-4921-B52D-2EE69B837B19}"/>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a16="http://schemas.microsoft.com/office/drawing/2014/main" id="{B807EE3B-E703-4AD2-9E2B-AF134FBDED7A}"/>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a16="http://schemas.microsoft.com/office/drawing/2014/main" id="{679D8A16-7947-47E7-B82C-686DAED67234}"/>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a16="http://schemas.microsoft.com/office/drawing/2014/main" id="{0AC9CB91-08F0-4E5C-A492-144063872693}"/>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a16="http://schemas.microsoft.com/office/drawing/2014/main" id="{7DE1491D-9F3A-4882-8B64-74EC9B4F367C}"/>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a16="http://schemas.microsoft.com/office/drawing/2014/main" id="{27443F79-9B72-495C-ACE9-4AAE0E5E94D3}"/>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a16="http://schemas.microsoft.com/office/drawing/2014/main" id="{A6FED8AB-F102-41C3-A95A-0097CB267C5E}"/>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a16="http://schemas.microsoft.com/office/drawing/2014/main" id="{D3A747DF-41E9-44C2-BFE7-0B1D1FBD870C}"/>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a16="http://schemas.microsoft.com/office/drawing/2014/main" id="{579E20CB-5D5F-44A5-8AB7-6DEDE4471C04}"/>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a16="http://schemas.microsoft.com/office/drawing/2014/main" id="{A10AC7A8-5EFC-4E48-8829-235A6AFD965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a16="http://schemas.microsoft.com/office/drawing/2014/main" id="{0089E05E-D829-4FF9-A5FB-31DA1D609FCB}"/>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a16="http://schemas.microsoft.com/office/drawing/2014/main" id="{31C10C76-9203-4F7A-B9AA-9C165F41C817}"/>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a16="http://schemas.microsoft.com/office/drawing/2014/main" id="{D004386F-AED8-46B2-B8ED-9C0F81847921}"/>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a16="http://schemas.microsoft.com/office/drawing/2014/main" id="{B3517CCB-C680-466B-9A34-3C299615EF37}"/>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a16="http://schemas.microsoft.com/office/drawing/2014/main" id="{6D48013A-67FC-406B-AFEF-22B18DF3D945}"/>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a16="http://schemas.microsoft.com/office/drawing/2014/main" id="{3050709B-3FFC-4D36-A533-5574E621CBBE}"/>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a16="http://schemas.microsoft.com/office/drawing/2014/main" id="{FF70EEDE-8BFD-43E6-B84C-33FF3C3E8EB2}"/>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a16="http://schemas.microsoft.com/office/drawing/2014/main" id="{191AD4F1-548B-4E80-828E-57DCAC422B22}"/>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a16="http://schemas.microsoft.com/office/drawing/2014/main" id="{4BC386E8-53A7-4F73-A3D5-2E701C5629EB}"/>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a16="http://schemas.microsoft.com/office/drawing/2014/main" id="{4724BBF6-8B75-4843-BD66-8C1C78A3E598}"/>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a16="http://schemas.microsoft.com/office/drawing/2014/main" id="{65B87422-0FC1-4967-A3F6-002DA88E56CE}"/>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a16="http://schemas.microsoft.com/office/drawing/2014/main" id="{7BB83C0C-8500-4044-AF34-764250AEDB92}"/>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a16="http://schemas.microsoft.com/office/drawing/2014/main" id="{249D161F-C9D2-4E4E-861C-D9D0FADF7009}"/>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a16="http://schemas.microsoft.com/office/drawing/2014/main" id="{9617F5C9-58E4-4037-A08A-D4637A3DCCC3}"/>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403" name="TextBox 134">
            <a:extLst>
              <a:ext uri="{FF2B5EF4-FFF2-40B4-BE49-F238E27FC236}">
                <a16:creationId xmlns:a16="http://schemas.microsoft.com/office/drawing/2014/main" id="{2E5AA73A-AC34-40C9-A612-CE0DBB9DB8CA}"/>
              </a:ext>
            </a:extLst>
          </p:cNvPr>
          <p:cNvSpPr txBox="1">
            <a:spLocks noChangeArrowheads="1"/>
          </p:cNvSpPr>
          <p:nvPr/>
        </p:nvSpPr>
        <p:spPr bwMode="auto">
          <a:xfrm>
            <a:off x="143669" y="5063671"/>
            <a:ext cx="2759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dirty="0">
                <a:latin typeface="Verdana" charset="0"/>
                <a:cs typeface="Verdana" charset="0"/>
              </a:rPr>
              <a:t>Budapest Convention</a:t>
            </a:r>
          </a:p>
          <a:p>
            <a:r>
              <a:rPr lang="en-GB" sz="1400" b="1" dirty="0">
                <a:latin typeface="Verdana" charset="0"/>
                <a:cs typeface="Verdana" charset="0"/>
              </a:rPr>
              <a:t>Ratified/acceded: </a:t>
            </a:r>
            <a:r>
              <a:rPr lang="en-GB" sz="2800" b="1" dirty="0">
                <a:solidFill>
                  <a:srgbClr val="FF0000"/>
                </a:solidFill>
                <a:latin typeface="Verdana" charset="0"/>
                <a:cs typeface="Verdana" charset="0"/>
              </a:rPr>
              <a:t>66</a:t>
            </a:r>
          </a:p>
        </p:txBody>
      </p:sp>
      <p:sp>
        <p:nvSpPr>
          <p:cNvPr id="404" name="TextBox 135">
            <a:extLst>
              <a:ext uri="{FF2B5EF4-FFF2-40B4-BE49-F238E27FC236}">
                <a16:creationId xmlns:a16="http://schemas.microsoft.com/office/drawing/2014/main" id="{ACA3C856-3FDF-4EAB-A18B-80766F4ED767}"/>
              </a:ext>
            </a:extLst>
          </p:cNvPr>
          <p:cNvSpPr txBox="1">
            <a:spLocks noChangeArrowheads="1"/>
          </p:cNvSpPr>
          <p:nvPr/>
        </p:nvSpPr>
        <p:spPr bwMode="auto">
          <a:xfrm>
            <a:off x="143669" y="5781692"/>
            <a:ext cx="275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dirty="0">
                <a:latin typeface="Verdana" charset="0"/>
                <a:cs typeface="Verdana" charset="0"/>
              </a:rPr>
              <a:t>Signed: 2</a:t>
            </a:r>
          </a:p>
        </p:txBody>
      </p:sp>
      <p:sp>
        <p:nvSpPr>
          <p:cNvPr id="405" name="TextBox 136">
            <a:extLst>
              <a:ext uri="{FF2B5EF4-FFF2-40B4-BE49-F238E27FC236}">
                <a16:creationId xmlns:a16="http://schemas.microsoft.com/office/drawing/2014/main" id="{A8808567-EB31-4853-B41D-F107788F9B34}"/>
              </a:ext>
            </a:extLst>
          </p:cNvPr>
          <p:cNvSpPr txBox="1">
            <a:spLocks noChangeArrowheads="1"/>
          </p:cNvSpPr>
          <p:nvPr/>
        </p:nvSpPr>
        <p:spPr bwMode="auto">
          <a:xfrm>
            <a:off x="143669" y="6213938"/>
            <a:ext cx="275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dirty="0">
                <a:latin typeface="Verdana" charset="0"/>
                <a:cs typeface="Verdana" charset="0"/>
              </a:rPr>
              <a:t>Invited to accede:  9</a:t>
            </a:r>
          </a:p>
        </p:txBody>
      </p:sp>
      <p:sp>
        <p:nvSpPr>
          <p:cNvPr id="406" name="TextBox 137">
            <a:extLst>
              <a:ext uri="{FF2B5EF4-FFF2-40B4-BE49-F238E27FC236}">
                <a16:creationId xmlns:a16="http://schemas.microsoft.com/office/drawing/2014/main" id="{B38F34A9-9CD3-4DF5-B0F9-6BD415C585D2}"/>
              </a:ext>
            </a:extLst>
          </p:cNvPr>
          <p:cNvSpPr txBox="1">
            <a:spLocks noChangeArrowheads="1"/>
          </p:cNvSpPr>
          <p:nvPr/>
        </p:nvSpPr>
        <p:spPr bwMode="auto">
          <a:xfrm>
            <a:off x="3759994" y="5206546"/>
            <a:ext cx="498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a:latin typeface="Verdana" charset="0"/>
                <a:cs typeface="Verdana" charset="0"/>
              </a:rPr>
              <a:t>Other States with laws/draft laws largely in line with Budapest Convention = 20</a:t>
            </a:r>
          </a:p>
        </p:txBody>
      </p:sp>
      <p:sp>
        <p:nvSpPr>
          <p:cNvPr id="407" name="Oval 406">
            <a:extLst>
              <a:ext uri="{FF2B5EF4-FFF2-40B4-BE49-F238E27FC236}">
                <a16:creationId xmlns:a16="http://schemas.microsoft.com/office/drawing/2014/main" id="{E6228F80-1499-4074-A9FB-ED59F091663E}"/>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a16="http://schemas.microsoft.com/office/drawing/2014/main" id="{56CAD098-44FA-4DAC-ADC9-239C13FD0907}"/>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a16="http://schemas.microsoft.com/office/drawing/2014/main" id="{37896D79-0902-4D38-94DF-4C554EDC7B04}"/>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a16="http://schemas.microsoft.com/office/drawing/2014/main" id="{3886BC1B-5305-4224-9603-49255AB944F5}"/>
              </a:ext>
            </a:extLst>
          </p:cNvPr>
          <p:cNvSpPr/>
          <p:nvPr/>
        </p:nvSpPr>
        <p:spPr>
          <a:xfrm>
            <a:off x="8352631" y="5314496"/>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TextBox 142">
            <a:extLst>
              <a:ext uri="{FF2B5EF4-FFF2-40B4-BE49-F238E27FC236}">
                <a16:creationId xmlns:a16="http://schemas.microsoft.com/office/drawing/2014/main" id="{3C21835E-06FB-4565-A6C5-C37241B38012}"/>
              </a:ext>
            </a:extLst>
          </p:cNvPr>
          <p:cNvSpPr txBox="1">
            <a:spLocks noChangeArrowheads="1"/>
          </p:cNvSpPr>
          <p:nvPr/>
        </p:nvSpPr>
        <p:spPr bwMode="auto">
          <a:xfrm>
            <a:off x="3796506" y="5801859"/>
            <a:ext cx="4981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dirty="0">
                <a:latin typeface="Verdana" charset="0"/>
                <a:cs typeface="Verdana" charset="0"/>
              </a:rPr>
              <a:t>Further States drawing on Budapest Convention for legislation = 50+</a:t>
            </a:r>
          </a:p>
        </p:txBody>
      </p:sp>
      <p:sp>
        <p:nvSpPr>
          <p:cNvPr id="412" name="Oval 411">
            <a:extLst>
              <a:ext uri="{FF2B5EF4-FFF2-40B4-BE49-F238E27FC236}">
                <a16:creationId xmlns:a16="http://schemas.microsoft.com/office/drawing/2014/main" id="{02CC6723-D6F6-4BBA-BE43-0F7D1345F030}"/>
              </a:ext>
            </a:extLst>
          </p:cNvPr>
          <p:cNvSpPr/>
          <p:nvPr/>
        </p:nvSpPr>
        <p:spPr>
          <a:xfrm>
            <a:off x="8352631" y="5882821"/>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a16="http://schemas.microsoft.com/office/drawing/2014/main" id="{397467F4-1061-4C5F-9F3B-EAA042330D28}"/>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a16="http://schemas.microsoft.com/office/drawing/2014/main" id="{B75B7AC2-9E91-4DDF-A12C-49E4B74BB4E7}"/>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a16="http://schemas.microsoft.com/office/drawing/2014/main" id="{BA46FF39-9A88-402C-B6C9-61304B8DFDBA}"/>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a16="http://schemas.microsoft.com/office/drawing/2014/main" id="{86A8DD70-4295-4B72-A216-3724DB3FC66D}"/>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a16="http://schemas.microsoft.com/office/drawing/2014/main" id="{21DBB2C2-4356-4F43-BE1E-2D541DC4B822}"/>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a16="http://schemas.microsoft.com/office/drawing/2014/main" id="{34221BB5-FC16-4621-AA74-F7FC8BD52EE4}"/>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a16="http://schemas.microsoft.com/office/drawing/2014/main" id="{208DD957-1890-4451-9361-FF9E49F85ADA}"/>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a16="http://schemas.microsoft.com/office/drawing/2014/main" id="{CB13EFBA-94DA-4855-BD33-936E7F4DC15D}"/>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a16="http://schemas.microsoft.com/office/drawing/2014/main" id="{A52044E6-E7DB-4141-9E62-1E409FC076AC}"/>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a16="http://schemas.microsoft.com/office/drawing/2014/main" id="{1B02A170-5D1F-4BA4-8416-B919DDCB376B}"/>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TextBox 282">
            <a:extLst>
              <a:ext uri="{FF2B5EF4-FFF2-40B4-BE49-F238E27FC236}">
                <a16:creationId xmlns:a16="http://schemas.microsoft.com/office/drawing/2014/main" id="{FC0339A4-032B-4EEE-A5CB-F60FFC2D33FF}"/>
              </a:ext>
            </a:extLst>
          </p:cNvPr>
          <p:cNvSpPr txBox="1"/>
          <p:nvPr/>
        </p:nvSpPr>
        <p:spPr>
          <a:xfrm>
            <a:off x="291640" y="4233282"/>
            <a:ext cx="2328529" cy="707886"/>
          </a:xfrm>
          <a:prstGeom prst="rect">
            <a:avLst/>
          </a:prstGeom>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accent1">
                    <a:lumMod val="50000"/>
                  </a:schemeClr>
                </a:solidFill>
                <a:latin typeface="Verdana" panose="020B0604030504040204" pitchFamily="34" charset="0"/>
                <a:ea typeface="Verdana" panose="020B0604030504040204" pitchFamily="34" charset="0"/>
              </a:rPr>
              <a:t>150+</a:t>
            </a:r>
          </a:p>
        </p:txBody>
      </p:sp>
    </p:spTree>
    <p:extLst>
      <p:ext uri="{BB962C8B-B14F-4D97-AF65-F5344CB8AC3E}">
        <p14:creationId xmlns:p14="http://schemas.microsoft.com/office/powerpoint/2010/main" val="147010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70703" y="1248033"/>
            <a:ext cx="8353167" cy="5982058"/>
          </a:xfrm>
        </p:spPr>
        <p:txBody>
          <a:bodyPr>
            <a:noAutofit/>
          </a:bodyPr>
          <a:lstStyle/>
          <a:p>
            <a:pPr marL="514350" indent="-514350" algn="just">
              <a:buAutoNum type="arabicPeriod"/>
              <a:defRPr/>
            </a:pPr>
            <a:r>
              <a:rPr lang="en-US" sz="2000" dirty="0">
                <a:solidFill>
                  <a:schemeClr val="accent1">
                    <a:lumMod val="75000"/>
                  </a:schemeClr>
                </a:solidFill>
                <a:latin typeface="+mn-lt"/>
                <a:ea typeface="ＭＳ Ｐゴシック" charset="0"/>
                <a:cs typeface="Times New Roman" panose="02020603050405020304" pitchFamily="18" charset="0"/>
              </a:rPr>
              <a:t>Where, in the </a:t>
            </a:r>
            <a:r>
              <a:rPr lang="en-US" sz="2000" b="1" dirty="0">
                <a:solidFill>
                  <a:schemeClr val="accent1">
                    <a:lumMod val="75000"/>
                  </a:schemeClr>
                </a:solidFill>
                <a:latin typeface="+mn-lt"/>
                <a:ea typeface="ＭＳ Ｐゴシック" charset="0"/>
                <a:cs typeface="Times New Roman" panose="02020603050405020304" pitchFamily="18" charset="0"/>
              </a:rPr>
              <a:t>course of the execution of a request</a:t>
            </a:r>
            <a:r>
              <a:rPr lang="en-US" sz="2000" dirty="0">
                <a:solidFill>
                  <a:schemeClr val="accent1">
                    <a:lumMod val="75000"/>
                  </a:schemeClr>
                </a:solidFill>
                <a:latin typeface="+mn-lt"/>
                <a:ea typeface="ＭＳ Ｐゴシック" charset="0"/>
                <a:cs typeface="Times New Roman" panose="02020603050405020304" pitchFamily="18" charset="0"/>
              </a:rPr>
              <a:t> made pursuant to Article 29 to preserve traffic data concerning a specific communication, the requested Party </a:t>
            </a:r>
            <a:r>
              <a:rPr lang="en-US" sz="2000" b="1" dirty="0">
                <a:solidFill>
                  <a:schemeClr val="accent1">
                    <a:lumMod val="75000"/>
                  </a:schemeClr>
                </a:solidFill>
                <a:latin typeface="+mn-lt"/>
                <a:ea typeface="ＭＳ Ｐゴシック" charset="0"/>
                <a:cs typeface="Times New Roman" panose="02020603050405020304" pitchFamily="18" charset="0"/>
              </a:rPr>
              <a:t>discovers that a service provider in another State was involved</a:t>
            </a:r>
            <a:r>
              <a:rPr lang="en-US" sz="2000" dirty="0">
                <a:solidFill>
                  <a:schemeClr val="accent1">
                    <a:lumMod val="75000"/>
                  </a:schemeClr>
                </a:solidFill>
                <a:latin typeface="+mn-lt"/>
                <a:ea typeface="ＭＳ Ｐゴシック" charset="0"/>
                <a:cs typeface="Times New Roman" panose="02020603050405020304" pitchFamily="18" charset="0"/>
              </a:rPr>
              <a:t> in the transmission of the communication, the requested Party shall </a:t>
            </a:r>
            <a:r>
              <a:rPr lang="en-US" sz="2000" b="1" dirty="0">
                <a:solidFill>
                  <a:schemeClr val="accent1">
                    <a:lumMod val="75000"/>
                  </a:schemeClr>
                </a:solidFill>
                <a:latin typeface="+mn-lt"/>
                <a:ea typeface="ＭＳ Ｐゴシック" charset="0"/>
                <a:cs typeface="Times New Roman" panose="02020603050405020304" pitchFamily="18" charset="0"/>
              </a:rPr>
              <a:t>expeditiously disclose </a:t>
            </a:r>
            <a:r>
              <a:rPr lang="en-US" sz="2000" dirty="0">
                <a:solidFill>
                  <a:schemeClr val="accent1">
                    <a:lumMod val="75000"/>
                  </a:schemeClr>
                </a:solidFill>
                <a:latin typeface="+mn-lt"/>
                <a:ea typeface="ＭＳ Ｐゴシック" charset="0"/>
                <a:cs typeface="Times New Roman" panose="02020603050405020304" pitchFamily="18" charset="0"/>
              </a:rPr>
              <a:t>to the requesting Party a </a:t>
            </a:r>
            <a:r>
              <a:rPr lang="en-US" sz="2000" b="1" dirty="0">
                <a:solidFill>
                  <a:schemeClr val="accent1">
                    <a:lumMod val="75000"/>
                  </a:schemeClr>
                </a:solidFill>
                <a:latin typeface="+mn-lt"/>
                <a:ea typeface="ＭＳ Ｐゴシック" charset="0"/>
                <a:cs typeface="Times New Roman" panose="02020603050405020304" pitchFamily="18" charset="0"/>
              </a:rPr>
              <a:t>sufficient amount of traffic data </a:t>
            </a:r>
            <a:r>
              <a:rPr lang="en-US" sz="2000" dirty="0">
                <a:solidFill>
                  <a:schemeClr val="accent1">
                    <a:lumMod val="75000"/>
                  </a:schemeClr>
                </a:solidFill>
                <a:latin typeface="+mn-lt"/>
                <a:ea typeface="ＭＳ Ｐゴシック" charset="0"/>
                <a:cs typeface="Times New Roman" panose="02020603050405020304" pitchFamily="18" charset="0"/>
              </a:rPr>
              <a:t>to identify that service provider and the path through which the communication was transmitted.</a:t>
            </a:r>
          </a:p>
          <a:p>
            <a:pPr marL="514350" indent="-514350" algn="just">
              <a:buAutoNum type="arabicPeriod"/>
              <a:defRPr/>
            </a:pPr>
            <a:r>
              <a:rPr lang="en-US" sz="2000" dirty="0">
                <a:solidFill>
                  <a:schemeClr val="accent1">
                    <a:lumMod val="75000"/>
                  </a:schemeClr>
                </a:solidFill>
                <a:latin typeface="+mn-lt"/>
                <a:ea typeface="ＭＳ Ｐゴシック" charset="0"/>
                <a:cs typeface="Times New Roman" panose="02020603050405020304" pitchFamily="18" charset="0"/>
              </a:rPr>
              <a:t>Disclosure of traffic data under paragraph 1 may only be </a:t>
            </a:r>
            <a:r>
              <a:rPr lang="en-US" sz="2000" b="1" dirty="0">
                <a:solidFill>
                  <a:schemeClr val="accent1">
                    <a:lumMod val="75000"/>
                  </a:schemeClr>
                </a:solidFill>
                <a:latin typeface="+mn-lt"/>
                <a:ea typeface="ＭＳ Ｐゴシック" charset="0"/>
                <a:cs typeface="Times New Roman" panose="02020603050405020304" pitchFamily="18" charset="0"/>
              </a:rPr>
              <a:t>withheld if</a:t>
            </a:r>
            <a:r>
              <a:rPr lang="en-US" sz="2000" dirty="0">
                <a:solidFill>
                  <a:schemeClr val="accent1">
                    <a:lumMod val="75000"/>
                  </a:schemeClr>
                </a:solidFill>
                <a:latin typeface="+mn-lt"/>
                <a:ea typeface="ＭＳ Ｐゴシック" charset="0"/>
                <a:cs typeface="Times New Roman" panose="02020603050405020304" pitchFamily="18" charset="0"/>
              </a:rPr>
              <a:t>: </a:t>
            </a:r>
          </a:p>
          <a:p>
            <a:pPr marL="514350" indent="-514350" algn="just">
              <a:buAutoNum type="alphaLcPeriod"/>
              <a:defRPr/>
            </a:pPr>
            <a:r>
              <a:rPr lang="en-US" sz="2000" dirty="0">
                <a:solidFill>
                  <a:schemeClr val="accent1">
                    <a:lumMod val="75000"/>
                  </a:schemeClr>
                </a:solidFill>
                <a:latin typeface="+mn-lt"/>
                <a:ea typeface="ＭＳ Ｐゴシック" charset="0"/>
                <a:cs typeface="Times New Roman" panose="02020603050405020304" pitchFamily="18" charset="0"/>
              </a:rPr>
              <a:t>the request concerns an offence which the requested Party considers a </a:t>
            </a:r>
            <a:r>
              <a:rPr lang="en-US" sz="2000" b="1" dirty="0">
                <a:solidFill>
                  <a:schemeClr val="accent1">
                    <a:lumMod val="75000"/>
                  </a:schemeClr>
                </a:solidFill>
                <a:latin typeface="+mn-lt"/>
                <a:ea typeface="ＭＳ Ｐゴシック" charset="0"/>
                <a:cs typeface="Times New Roman" panose="02020603050405020304" pitchFamily="18" charset="0"/>
              </a:rPr>
              <a:t>political offence </a:t>
            </a:r>
            <a:r>
              <a:rPr lang="en-US" sz="2000" dirty="0">
                <a:solidFill>
                  <a:schemeClr val="accent1">
                    <a:lumMod val="75000"/>
                  </a:schemeClr>
                </a:solidFill>
                <a:latin typeface="+mn-lt"/>
                <a:ea typeface="ＭＳ Ｐゴシック" charset="0"/>
                <a:cs typeface="Times New Roman" panose="02020603050405020304" pitchFamily="18" charset="0"/>
              </a:rPr>
              <a:t>or an offence connected with a political offence; or </a:t>
            </a:r>
          </a:p>
          <a:p>
            <a:pPr marL="514350" indent="-514350" algn="just">
              <a:buAutoNum type="alphaLcPeriod"/>
              <a:defRPr/>
            </a:pPr>
            <a:r>
              <a:rPr lang="en-US" sz="2000" dirty="0">
                <a:solidFill>
                  <a:schemeClr val="accent1">
                    <a:lumMod val="75000"/>
                  </a:schemeClr>
                </a:solidFill>
                <a:latin typeface="+mn-lt"/>
                <a:ea typeface="ＭＳ Ｐゴシック" charset="0"/>
                <a:cs typeface="Times New Roman" panose="02020603050405020304" pitchFamily="18" charset="0"/>
              </a:rPr>
              <a:t>the requested Party considers that execution of the request is likely to </a:t>
            </a:r>
            <a:r>
              <a:rPr lang="en-US" sz="2000" b="1" dirty="0">
                <a:solidFill>
                  <a:schemeClr val="accent1">
                    <a:lumMod val="75000"/>
                  </a:schemeClr>
                </a:solidFill>
                <a:latin typeface="+mn-lt"/>
                <a:ea typeface="ＭＳ Ｐゴシック" charset="0"/>
                <a:cs typeface="Times New Roman" panose="02020603050405020304" pitchFamily="18" charset="0"/>
              </a:rPr>
              <a:t>prejudice its sovereignty, security, </a:t>
            </a:r>
            <a:r>
              <a:rPr lang="en-US" sz="2000" b="1" dirty="0" err="1">
                <a:solidFill>
                  <a:schemeClr val="accent1">
                    <a:lumMod val="75000"/>
                  </a:schemeClr>
                </a:solidFill>
                <a:latin typeface="+mn-lt"/>
                <a:ea typeface="ＭＳ Ｐゴシック" charset="0"/>
                <a:cs typeface="Times New Roman" panose="02020603050405020304" pitchFamily="18" charset="0"/>
              </a:rPr>
              <a:t>ordre</a:t>
            </a:r>
            <a:r>
              <a:rPr lang="en-US" sz="2000" b="1" dirty="0">
                <a:solidFill>
                  <a:schemeClr val="accent1">
                    <a:lumMod val="75000"/>
                  </a:schemeClr>
                </a:solidFill>
                <a:latin typeface="+mn-lt"/>
                <a:ea typeface="ＭＳ Ｐゴシック" charset="0"/>
                <a:cs typeface="Times New Roman" panose="02020603050405020304" pitchFamily="18" charset="0"/>
              </a:rPr>
              <a:t> public or other essential interests</a:t>
            </a:r>
            <a:r>
              <a:rPr lang="en-US" sz="2000" dirty="0">
                <a:solidFill>
                  <a:schemeClr val="accent1">
                    <a:lumMod val="75000"/>
                  </a:schemeClr>
                </a:solidFill>
                <a:latin typeface="+mn-lt"/>
                <a:ea typeface="ＭＳ Ｐゴシック" charset="0"/>
                <a:cs typeface="Times New Roman" panose="02020603050405020304" pitchFamily="18" charset="0"/>
              </a:rPr>
              <a:t>.</a:t>
            </a:r>
            <a:endParaRPr lang="en-GB" sz="2000" dirty="0">
              <a:solidFill>
                <a:schemeClr val="accent1">
                  <a:lumMod val="75000"/>
                </a:schemeClr>
              </a:solidFill>
              <a:latin typeface="+mn-lt"/>
              <a:ea typeface="+mn-ea"/>
              <a:cs typeface="Times New Roman" panose="02020603050405020304" pitchFamily="18" charset="0"/>
            </a:endParaRPr>
          </a:p>
        </p:txBody>
      </p:sp>
      <p:sp>
        <p:nvSpPr>
          <p:cNvPr id="4" name="TextBox 7">
            <a:extLst>
              <a:ext uri="{FF2B5EF4-FFF2-40B4-BE49-F238E27FC236}">
                <a16:creationId xmlns:a16="http://schemas.microsoft.com/office/drawing/2014/main" id="{A926719B-AA05-48E3-816B-E5724998EFF8}"/>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30 – Expedited disclosure of traffic data </a:t>
            </a:r>
          </a:p>
        </p:txBody>
      </p:sp>
    </p:spTree>
    <p:extLst>
      <p:ext uri="{BB962C8B-B14F-4D97-AF65-F5344CB8AC3E}">
        <p14:creationId xmlns:p14="http://schemas.microsoft.com/office/powerpoint/2010/main" val="3426626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80338"/>
            <a:ext cx="8319356" cy="4154984"/>
          </a:xfrm>
          <a:prstGeom prst="rect">
            <a:avLst/>
          </a:prstGeom>
          <a:ln/>
        </p:spPr>
        <p:txBody>
          <a:bodyPr wrap="square">
            <a:spAutoFit/>
          </a:bodyPr>
          <a:lstStyle/>
          <a:p>
            <a:pPr marL="457189" indent="-457189" algn="just">
              <a:buNone/>
              <a:defRPr/>
            </a:pPr>
            <a:r>
              <a:rPr lang="en-GB" sz="2400" b="1" i="1" dirty="0">
                <a:solidFill>
                  <a:schemeClr val="accent1">
                    <a:lumMod val="75000"/>
                  </a:schemeClr>
                </a:solidFill>
              </a:rPr>
              <a:t>Recalling the key elements:</a:t>
            </a:r>
          </a:p>
          <a:p>
            <a:pPr marL="457189" indent="-457189" algn="just">
              <a:buNone/>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If a party receives a request for preservation and discovers that service provider in another state was involved in transmission, it must disclose traffic data</a:t>
            </a:r>
          </a:p>
          <a:p>
            <a:pPr marL="457189"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Traffic data disclosed must be sufficient to identify:</a:t>
            </a:r>
          </a:p>
          <a:p>
            <a:pPr marL="914389" lvl="1" indent="-457189" algn="just">
              <a:buFont typeface="Arial" panose="020B0604020202020204" pitchFamily="34" charset="0"/>
              <a:buChar char="•"/>
              <a:defRPr/>
            </a:pPr>
            <a:r>
              <a:rPr lang="en-GB" sz="2400" dirty="0">
                <a:solidFill>
                  <a:schemeClr val="accent1">
                    <a:lumMod val="75000"/>
                  </a:schemeClr>
                </a:solidFill>
              </a:rPr>
              <a:t>Service providers in other states</a:t>
            </a:r>
          </a:p>
          <a:p>
            <a:pPr marL="914389" lvl="1" indent="-457189" algn="just">
              <a:buFont typeface="Arial" panose="020B0604020202020204" pitchFamily="34" charset="0"/>
              <a:buChar char="•"/>
              <a:defRPr/>
            </a:pPr>
            <a:r>
              <a:rPr lang="en-GB" sz="2400" dirty="0">
                <a:solidFill>
                  <a:schemeClr val="accent1">
                    <a:lumMod val="75000"/>
                  </a:schemeClr>
                </a:solidFill>
              </a:rPr>
              <a:t>Path of the communication </a:t>
            </a:r>
          </a:p>
          <a:p>
            <a:pPr marL="914389" lvl="1"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endParaRPr lang="en-GB" sz="2400" dirty="0">
              <a:solidFill>
                <a:schemeClr val="accent1">
                  <a:lumMod val="75000"/>
                </a:schemeClr>
              </a:solidFill>
            </a:endParaRP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Article 30 – Expedited disclosure of traffic data </a:t>
            </a:r>
          </a:p>
        </p:txBody>
      </p:sp>
    </p:spTree>
    <p:extLst>
      <p:ext uri="{BB962C8B-B14F-4D97-AF65-F5344CB8AC3E}">
        <p14:creationId xmlns:p14="http://schemas.microsoft.com/office/powerpoint/2010/main" val="1331521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70703" y="1248033"/>
            <a:ext cx="8353167" cy="5982058"/>
          </a:xfrm>
        </p:spPr>
        <p:txBody>
          <a:bodyPr>
            <a:noAutofit/>
          </a:bodyPr>
          <a:lstStyle/>
          <a:p>
            <a:pPr marL="514350" indent="-514350" algn="just">
              <a:buAutoNum type="arabicPeriod"/>
              <a:defRPr/>
            </a:pPr>
            <a:r>
              <a:rPr lang="en-US" sz="2000" dirty="0">
                <a:solidFill>
                  <a:schemeClr val="accent1">
                    <a:lumMod val="75000"/>
                  </a:schemeClr>
                </a:solidFill>
                <a:latin typeface="+mn-lt"/>
                <a:ea typeface="ＭＳ Ｐゴシック" charset="0"/>
                <a:cs typeface="Times New Roman" panose="02020603050405020304" pitchFamily="18" charset="0"/>
              </a:rPr>
              <a:t>A Party may request another Party to </a:t>
            </a:r>
            <a:r>
              <a:rPr lang="en-US" sz="2000" b="1" dirty="0">
                <a:solidFill>
                  <a:schemeClr val="accent1">
                    <a:lumMod val="75000"/>
                  </a:schemeClr>
                </a:solidFill>
                <a:latin typeface="+mn-lt"/>
                <a:ea typeface="ＭＳ Ｐゴシック" charset="0"/>
                <a:cs typeface="Times New Roman" panose="02020603050405020304" pitchFamily="18" charset="0"/>
              </a:rPr>
              <a:t>search</a:t>
            </a:r>
            <a:r>
              <a:rPr lang="en-US" sz="2000" dirty="0">
                <a:solidFill>
                  <a:schemeClr val="accent1">
                    <a:lumMod val="75000"/>
                  </a:schemeClr>
                </a:solidFill>
                <a:latin typeface="+mn-lt"/>
                <a:ea typeface="ＭＳ Ｐゴシック" charset="0"/>
                <a:cs typeface="Times New Roman" panose="02020603050405020304" pitchFamily="18" charset="0"/>
              </a:rPr>
              <a:t> or </a:t>
            </a:r>
            <a:r>
              <a:rPr lang="en-US" sz="2000" b="1" dirty="0">
                <a:solidFill>
                  <a:schemeClr val="accent1">
                    <a:lumMod val="75000"/>
                  </a:schemeClr>
                </a:solidFill>
                <a:latin typeface="+mn-lt"/>
                <a:ea typeface="ＭＳ Ｐゴシック" charset="0"/>
                <a:cs typeface="Times New Roman" panose="02020603050405020304" pitchFamily="18" charset="0"/>
              </a:rPr>
              <a:t>similarly access</a:t>
            </a:r>
            <a:r>
              <a:rPr lang="en-US" sz="2000" dirty="0">
                <a:solidFill>
                  <a:schemeClr val="accent1">
                    <a:lumMod val="75000"/>
                  </a:schemeClr>
                </a:solidFill>
                <a:latin typeface="+mn-lt"/>
                <a:ea typeface="ＭＳ Ｐゴシック" charset="0"/>
                <a:cs typeface="Times New Roman" panose="02020603050405020304" pitchFamily="18" charset="0"/>
              </a:rPr>
              <a:t>, </a:t>
            </a:r>
            <a:r>
              <a:rPr lang="en-US" sz="2000" b="1" dirty="0">
                <a:solidFill>
                  <a:schemeClr val="accent1">
                    <a:lumMod val="75000"/>
                  </a:schemeClr>
                </a:solidFill>
                <a:latin typeface="+mn-lt"/>
                <a:ea typeface="ＭＳ Ｐゴシック" charset="0"/>
                <a:cs typeface="Times New Roman" panose="02020603050405020304" pitchFamily="18" charset="0"/>
              </a:rPr>
              <a:t>seize</a:t>
            </a:r>
            <a:r>
              <a:rPr lang="en-US" sz="2000" dirty="0">
                <a:solidFill>
                  <a:schemeClr val="accent1">
                    <a:lumMod val="75000"/>
                  </a:schemeClr>
                </a:solidFill>
                <a:latin typeface="+mn-lt"/>
                <a:ea typeface="ＭＳ Ｐゴシック" charset="0"/>
                <a:cs typeface="Times New Roman" panose="02020603050405020304" pitchFamily="18" charset="0"/>
              </a:rPr>
              <a:t> or </a:t>
            </a:r>
            <a:r>
              <a:rPr lang="en-US" sz="2000" b="1" dirty="0">
                <a:solidFill>
                  <a:schemeClr val="accent1">
                    <a:lumMod val="75000"/>
                  </a:schemeClr>
                </a:solidFill>
                <a:latin typeface="+mn-lt"/>
                <a:ea typeface="ＭＳ Ｐゴシック" charset="0"/>
                <a:cs typeface="Times New Roman" panose="02020603050405020304" pitchFamily="18" charset="0"/>
              </a:rPr>
              <a:t>similarly secure</a:t>
            </a:r>
            <a:r>
              <a:rPr lang="en-US" sz="2000" dirty="0">
                <a:solidFill>
                  <a:schemeClr val="accent1">
                    <a:lumMod val="75000"/>
                  </a:schemeClr>
                </a:solidFill>
                <a:latin typeface="+mn-lt"/>
                <a:ea typeface="ＭＳ Ｐゴシック" charset="0"/>
                <a:cs typeface="Times New Roman" panose="02020603050405020304" pitchFamily="18" charset="0"/>
              </a:rPr>
              <a:t>, and </a:t>
            </a:r>
            <a:r>
              <a:rPr lang="en-US" sz="2000" b="1" dirty="0">
                <a:solidFill>
                  <a:schemeClr val="accent1">
                    <a:lumMod val="75000"/>
                  </a:schemeClr>
                </a:solidFill>
                <a:latin typeface="+mn-lt"/>
                <a:ea typeface="ＭＳ Ｐゴシック" charset="0"/>
                <a:cs typeface="Times New Roman" panose="02020603050405020304" pitchFamily="18" charset="0"/>
              </a:rPr>
              <a:t>disclose data </a:t>
            </a:r>
            <a:r>
              <a:rPr lang="en-US" sz="2000" dirty="0">
                <a:solidFill>
                  <a:schemeClr val="accent1">
                    <a:lumMod val="75000"/>
                  </a:schemeClr>
                </a:solidFill>
                <a:latin typeface="+mn-lt"/>
                <a:ea typeface="ＭＳ Ｐゴシック" charset="0"/>
                <a:cs typeface="Times New Roman" panose="02020603050405020304" pitchFamily="18" charset="0"/>
              </a:rPr>
              <a:t>stored by means of a computer system located within the territory of the requested Party, </a:t>
            </a:r>
            <a:r>
              <a:rPr lang="en-US" sz="2000" b="1" dirty="0">
                <a:solidFill>
                  <a:schemeClr val="accent1">
                    <a:lumMod val="75000"/>
                  </a:schemeClr>
                </a:solidFill>
                <a:latin typeface="+mn-lt"/>
                <a:ea typeface="ＭＳ Ｐゴシック" charset="0"/>
                <a:cs typeface="Times New Roman" panose="02020603050405020304" pitchFamily="18" charset="0"/>
              </a:rPr>
              <a:t>including data that has been preserved </a:t>
            </a:r>
            <a:r>
              <a:rPr lang="en-US" sz="2000" dirty="0">
                <a:solidFill>
                  <a:schemeClr val="accent1">
                    <a:lumMod val="75000"/>
                  </a:schemeClr>
                </a:solidFill>
                <a:latin typeface="+mn-lt"/>
                <a:ea typeface="ＭＳ Ｐゴシック" charset="0"/>
                <a:cs typeface="Times New Roman" panose="02020603050405020304" pitchFamily="18" charset="0"/>
              </a:rPr>
              <a:t>pursuant to Article 29 </a:t>
            </a:r>
          </a:p>
          <a:p>
            <a:pPr marL="514350" indent="-514350" algn="just">
              <a:buAutoNum type="arabicPeriod"/>
              <a:defRPr/>
            </a:pPr>
            <a:r>
              <a:rPr lang="en-US" sz="2000" dirty="0">
                <a:solidFill>
                  <a:schemeClr val="accent1">
                    <a:lumMod val="75000"/>
                  </a:schemeClr>
                </a:solidFill>
                <a:latin typeface="+mn-lt"/>
                <a:ea typeface="ＭＳ Ｐゴシック" charset="0"/>
                <a:cs typeface="Times New Roman" panose="02020603050405020304" pitchFamily="18" charset="0"/>
              </a:rPr>
              <a:t>The requested Party shall respond to the request through the </a:t>
            </a:r>
            <a:r>
              <a:rPr lang="en-US" sz="2000" b="1" dirty="0">
                <a:solidFill>
                  <a:schemeClr val="accent1">
                    <a:lumMod val="75000"/>
                  </a:schemeClr>
                </a:solidFill>
                <a:latin typeface="+mn-lt"/>
                <a:ea typeface="ＭＳ Ｐゴシック" charset="0"/>
                <a:cs typeface="Times New Roman" panose="02020603050405020304" pitchFamily="18" charset="0"/>
              </a:rPr>
              <a:t>application of international instruments</a:t>
            </a:r>
            <a:r>
              <a:rPr lang="en-US" sz="2000" dirty="0">
                <a:solidFill>
                  <a:schemeClr val="accent1">
                    <a:lumMod val="75000"/>
                  </a:schemeClr>
                </a:solidFill>
                <a:latin typeface="+mn-lt"/>
                <a:ea typeface="ＭＳ Ｐゴシック" charset="0"/>
                <a:cs typeface="Times New Roman" panose="02020603050405020304" pitchFamily="18" charset="0"/>
              </a:rPr>
              <a:t>, arrangements and laws referred to in Article 23, and in accordance with other relevant provisions of this chapter</a:t>
            </a:r>
          </a:p>
          <a:p>
            <a:pPr marL="514350" indent="-514350" algn="just">
              <a:buFont typeface="+mj-lt"/>
              <a:buAutoNum type="arabicPeriod" startAt="3"/>
              <a:defRPr/>
            </a:pPr>
            <a:r>
              <a:rPr lang="en-US" sz="2000" dirty="0">
                <a:solidFill>
                  <a:schemeClr val="accent1">
                    <a:lumMod val="75000"/>
                  </a:schemeClr>
                </a:solidFill>
                <a:latin typeface="+mn-lt"/>
                <a:ea typeface="ＭＳ Ｐゴシック" charset="0"/>
                <a:cs typeface="Times New Roman" panose="02020603050405020304" pitchFamily="18" charset="0"/>
              </a:rPr>
              <a:t>The request shall be responded to on an </a:t>
            </a:r>
            <a:r>
              <a:rPr lang="en-US" sz="2000" b="1" dirty="0">
                <a:solidFill>
                  <a:schemeClr val="accent1">
                    <a:lumMod val="75000"/>
                  </a:schemeClr>
                </a:solidFill>
                <a:latin typeface="+mn-lt"/>
                <a:ea typeface="ＭＳ Ｐゴシック" charset="0"/>
                <a:cs typeface="Times New Roman" panose="02020603050405020304" pitchFamily="18" charset="0"/>
              </a:rPr>
              <a:t>expedited basis </a:t>
            </a:r>
            <a:r>
              <a:rPr lang="en-US" sz="2000" dirty="0">
                <a:solidFill>
                  <a:schemeClr val="accent1">
                    <a:lumMod val="75000"/>
                  </a:schemeClr>
                </a:solidFill>
                <a:latin typeface="+mn-lt"/>
                <a:ea typeface="ＭＳ Ｐゴシック" charset="0"/>
                <a:cs typeface="Times New Roman" panose="02020603050405020304" pitchFamily="18" charset="0"/>
              </a:rPr>
              <a:t>where:</a:t>
            </a:r>
          </a:p>
          <a:p>
            <a:pPr marL="457200" indent="-457200" algn="just">
              <a:buAutoNum type="alphaLcPeriod"/>
              <a:defRPr/>
            </a:pPr>
            <a:r>
              <a:rPr lang="en-US" sz="2000" dirty="0">
                <a:solidFill>
                  <a:schemeClr val="accent1">
                    <a:lumMod val="75000"/>
                  </a:schemeClr>
                </a:solidFill>
                <a:latin typeface="+mn-lt"/>
                <a:ea typeface="ＭＳ Ｐゴシック" charset="0"/>
                <a:cs typeface="Times New Roman" panose="02020603050405020304" pitchFamily="18" charset="0"/>
              </a:rPr>
              <a:t>there are grounds to believe that relevant data is </a:t>
            </a:r>
            <a:r>
              <a:rPr lang="en-US" sz="2000" b="1" dirty="0">
                <a:solidFill>
                  <a:schemeClr val="accent1">
                    <a:lumMod val="75000"/>
                  </a:schemeClr>
                </a:solidFill>
                <a:latin typeface="+mn-lt"/>
                <a:ea typeface="ＭＳ Ｐゴシック" charset="0"/>
                <a:cs typeface="Times New Roman" panose="02020603050405020304" pitchFamily="18" charset="0"/>
              </a:rPr>
              <a:t>particularly vulnerable to loss or modification</a:t>
            </a:r>
            <a:r>
              <a:rPr lang="en-US" sz="2000" dirty="0">
                <a:solidFill>
                  <a:schemeClr val="accent1">
                    <a:lumMod val="75000"/>
                  </a:schemeClr>
                </a:solidFill>
                <a:latin typeface="+mn-lt"/>
                <a:ea typeface="ＭＳ Ｐゴシック" charset="0"/>
                <a:cs typeface="Times New Roman" panose="02020603050405020304" pitchFamily="18" charset="0"/>
              </a:rPr>
              <a:t>; or</a:t>
            </a:r>
          </a:p>
          <a:p>
            <a:pPr marL="457200" indent="-457200" algn="just">
              <a:buAutoNum type="alphaLcPeriod"/>
              <a:defRPr/>
            </a:pPr>
            <a:r>
              <a:rPr lang="en-US" sz="2000" dirty="0">
                <a:solidFill>
                  <a:schemeClr val="accent1">
                    <a:lumMod val="75000"/>
                  </a:schemeClr>
                </a:solidFill>
                <a:latin typeface="+mn-lt"/>
                <a:ea typeface="ＭＳ Ｐゴシック" charset="0"/>
                <a:cs typeface="Times New Roman" panose="02020603050405020304" pitchFamily="18" charset="0"/>
              </a:rPr>
              <a:t>the </a:t>
            </a:r>
            <a:r>
              <a:rPr lang="en-US" sz="2000" b="1" dirty="0">
                <a:solidFill>
                  <a:schemeClr val="accent1">
                    <a:lumMod val="75000"/>
                  </a:schemeClr>
                </a:solidFill>
                <a:latin typeface="+mn-lt"/>
                <a:ea typeface="ＭＳ Ｐゴシック" charset="0"/>
                <a:cs typeface="Times New Roman" panose="02020603050405020304" pitchFamily="18" charset="0"/>
              </a:rPr>
              <a:t>instruments</a:t>
            </a:r>
            <a:r>
              <a:rPr lang="en-US" sz="2000" dirty="0">
                <a:solidFill>
                  <a:schemeClr val="accent1">
                    <a:lumMod val="75000"/>
                  </a:schemeClr>
                </a:solidFill>
                <a:latin typeface="+mn-lt"/>
                <a:ea typeface="ＭＳ Ｐゴシック" charset="0"/>
                <a:cs typeface="Times New Roman" panose="02020603050405020304" pitchFamily="18" charset="0"/>
              </a:rPr>
              <a:t>, arrangements and laws referred to in paragraph 2 otherwise </a:t>
            </a:r>
            <a:r>
              <a:rPr lang="en-US" sz="2000" b="1" dirty="0">
                <a:solidFill>
                  <a:schemeClr val="accent1">
                    <a:lumMod val="75000"/>
                  </a:schemeClr>
                </a:solidFill>
                <a:latin typeface="+mn-lt"/>
                <a:ea typeface="ＭＳ Ｐゴシック" charset="0"/>
                <a:cs typeface="Times New Roman" panose="02020603050405020304" pitchFamily="18" charset="0"/>
              </a:rPr>
              <a:t>provide for expedited co-operation</a:t>
            </a:r>
            <a:r>
              <a:rPr lang="en-US" sz="2000" dirty="0">
                <a:solidFill>
                  <a:schemeClr val="accent1">
                    <a:lumMod val="75000"/>
                  </a:schemeClr>
                </a:solidFill>
                <a:latin typeface="+mn-lt"/>
                <a:ea typeface="ＭＳ Ｐゴシック" charset="0"/>
                <a:cs typeface="Times New Roman" panose="02020603050405020304" pitchFamily="18" charset="0"/>
              </a:rPr>
              <a:t>.</a:t>
            </a:r>
          </a:p>
        </p:txBody>
      </p:sp>
      <p:sp>
        <p:nvSpPr>
          <p:cNvPr id="4" name="TextBox 7">
            <a:extLst>
              <a:ext uri="{FF2B5EF4-FFF2-40B4-BE49-F238E27FC236}">
                <a16:creationId xmlns:a16="http://schemas.microsoft.com/office/drawing/2014/main" id="{A926719B-AA05-48E3-816B-E5724998EFF8}"/>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31 - Mutual Assistance Regarding Accessing of Stored Computer Data</a:t>
            </a:r>
            <a:endParaRPr lang="en-GB" sz="2800" dirty="0">
              <a:solidFill>
                <a:schemeClr val="bg1"/>
              </a:solidFill>
              <a:latin typeface="Verdana" charset="0"/>
              <a:cs typeface="Verdana" charset="0"/>
            </a:endParaRPr>
          </a:p>
        </p:txBody>
      </p:sp>
    </p:spTree>
    <p:extLst>
      <p:ext uri="{BB962C8B-B14F-4D97-AF65-F5344CB8AC3E}">
        <p14:creationId xmlns:p14="http://schemas.microsoft.com/office/powerpoint/2010/main" val="183819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80338"/>
            <a:ext cx="8319356" cy="4524315"/>
          </a:xfrm>
          <a:prstGeom prst="rect">
            <a:avLst/>
          </a:prstGeom>
          <a:ln/>
        </p:spPr>
        <p:txBody>
          <a:bodyPr wrap="square">
            <a:spAutoFit/>
          </a:bodyPr>
          <a:lstStyle/>
          <a:p>
            <a:pPr marL="457189" indent="-457189" algn="just">
              <a:buNone/>
              <a:defRPr/>
            </a:pPr>
            <a:r>
              <a:rPr lang="en-GB" sz="2400" b="1" i="1" dirty="0">
                <a:solidFill>
                  <a:schemeClr val="accent1">
                    <a:lumMod val="75000"/>
                  </a:schemeClr>
                </a:solidFill>
              </a:rPr>
              <a:t>Recalling the key elements:</a:t>
            </a:r>
          </a:p>
          <a:p>
            <a:pPr marL="457189" indent="-457189" algn="just">
              <a:buNone/>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Requesting other party to:</a:t>
            </a:r>
          </a:p>
          <a:p>
            <a:pPr marL="914389" lvl="1" indent="-457189" algn="just">
              <a:buFont typeface="Arial" panose="020B0604020202020204" pitchFamily="34" charset="0"/>
              <a:buChar char="•"/>
              <a:defRPr/>
            </a:pPr>
            <a:r>
              <a:rPr lang="en-GB" sz="2400" dirty="0">
                <a:solidFill>
                  <a:schemeClr val="accent1">
                    <a:lumMod val="75000"/>
                  </a:schemeClr>
                </a:solidFill>
              </a:rPr>
              <a:t>search or similarly access stored computer data</a:t>
            </a:r>
          </a:p>
          <a:p>
            <a:pPr marL="914389" lvl="1" indent="-457189" algn="just">
              <a:buFont typeface="Arial" panose="020B0604020202020204" pitchFamily="34" charset="0"/>
              <a:buChar char="•"/>
              <a:defRPr/>
            </a:pPr>
            <a:r>
              <a:rPr lang="en-GB" sz="2400" dirty="0">
                <a:solidFill>
                  <a:schemeClr val="accent1">
                    <a:lumMod val="75000"/>
                  </a:schemeClr>
                </a:solidFill>
              </a:rPr>
              <a:t>seize or similarly secure stored computer data</a:t>
            </a:r>
          </a:p>
          <a:p>
            <a:pPr marL="914389" lvl="1" indent="-457189" algn="just">
              <a:buFont typeface="Arial" panose="020B0604020202020204" pitchFamily="34" charset="0"/>
              <a:buChar char="•"/>
              <a:defRPr/>
            </a:pPr>
            <a:r>
              <a:rPr lang="en-GB" sz="2400" dirty="0">
                <a:solidFill>
                  <a:schemeClr val="accent1">
                    <a:lumMod val="75000"/>
                  </a:schemeClr>
                </a:solidFill>
              </a:rPr>
              <a:t>disclose seized or similarly secured computer data </a:t>
            </a:r>
          </a:p>
          <a:p>
            <a:pPr marL="914389" lvl="1"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Cooperation on basis of Budapest Convention or other arrangements</a:t>
            </a:r>
          </a:p>
          <a:p>
            <a:pPr marL="457189" indent="-457189" algn="just">
              <a:buFont typeface="Arial" panose="020B0604020202020204" pitchFamily="34" charset="0"/>
              <a:buChar char="•"/>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Expedited response where data is particularly vulnerable to loss or modification</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31 - Mutual Assistance Regarding Accessing of Stored Computer Data</a:t>
            </a:r>
            <a:endParaRPr lang="en-GB" sz="2800" dirty="0">
              <a:solidFill>
                <a:schemeClr val="bg1"/>
              </a:solidFill>
              <a:latin typeface="Verdana" charset="0"/>
              <a:cs typeface="Verdana" charset="0"/>
            </a:endParaRPr>
          </a:p>
        </p:txBody>
      </p:sp>
    </p:spTree>
    <p:extLst>
      <p:ext uri="{BB962C8B-B14F-4D97-AF65-F5344CB8AC3E}">
        <p14:creationId xmlns:p14="http://schemas.microsoft.com/office/powerpoint/2010/main" val="73816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95416" y="1116579"/>
            <a:ext cx="8353167" cy="5982058"/>
          </a:xfrm>
        </p:spPr>
        <p:txBody>
          <a:bodyPr>
            <a:noAutofit/>
          </a:bodyPr>
          <a:lstStyle/>
          <a:p>
            <a:pPr marL="0" indent="0" algn="just">
              <a:buFont typeface="Arial" pitchFamily="34" charset="0"/>
              <a:buNone/>
            </a:pPr>
            <a:r>
              <a:rPr lang="en-GB" sz="2600" dirty="0">
                <a:solidFill>
                  <a:schemeClr val="accent1">
                    <a:lumMod val="75000"/>
                  </a:schemeClr>
                </a:solidFill>
                <a:latin typeface="+mn-lt"/>
                <a:ea typeface="ＭＳ Ｐゴシック" pitchFamily="34" charset="-128"/>
                <a:cs typeface="Times New Roman" panose="02020603050405020304" pitchFamily="18" charset="0"/>
              </a:rPr>
              <a:t>A Party may, </a:t>
            </a:r>
            <a:r>
              <a:rPr lang="en-GB" sz="2600" b="1" dirty="0">
                <a:solidFill>
                  <a:schemeClr val="accent1">
                    <a:lumMod val="75000"/>
                  </a:schemeClr>
                </a:solidFill>
                <a:latin typeface="+mn-lt"/>
                <a:ea typeface="ＭＳ Ｐゴシック" pitchFamily="34" charset="-128"/>
                <a:cs typeface="Times New Roman" panose="02020603050405020304" pitchFamily="18" charset="0"/>
              </a:rPr>
              <a:t>without the authorisation </a:t>
            </a:r>
            <a:r>
              <a:rPr lang="en-GB" sz="2600" dirty="0">
                <a:solidFill>
                  <a:schemeClr val="accent1">
                    <a:lumMod val="75000"/>
                  </a:schemeClr>
                </a:solidFill>
                <a:latin typeface="+mn-lt"/>
                <a:ea typeface="ＭＳ Ｐゴシック" pitchFamily="34" charset="-128"/>
                <a:cs typeface="Times New Roman" panose="02020603050405020304" pitchFamily="18" charset="0"/>
              </a:rPr>
              <a:t>of another Party:</a:t>
            </a:r>
          </a:p>
          <a:p>
            <a:pPr marL="0" indent="0" algn="just">
              <a:buFont typeface="Arial" pitchFamily="34" charset="0"/>
              <a:buNone/>
            </a:pPr>
            <a:endParaRPr lang="en-GB" sz="2600" dirty="0">
              <a:solidFill>
                <a:schemeClr val="accent1">
                  <a:lumMod val="75000"/>
                </a:schemeClr>
              </a:solidFill>
              <a:latin typeface="+mn-lt"/>
              <a:ea typeface="ＭＳ Ｐゴシック" pitchFamily="34" charset="-128"/>
              <a:cs typeface="Times New Roman" panose="02020603050405020304" pitchFamily="18" charset="0"/>
            </a:endParaRPr>
          </a:p>
          <a:p>
            <a:pPr marL="457200" indent="-457200" algn="just">
              <a:buFont typeface="Arial" pitchFamily="34" charset="0"/>
              <a:buAutoNum type="alphaLcParenR"/>
            </a:pPr>
            <a:r>
              <a:rPr lang="en-GB" sz="2600" b="1" dirty="0">
                <a:solidFill>
                  <a:schemeClr val="accent1">
                    <a:lumMod val="75000"/>
                  </a:schemeClr>
                </a:solidFill>
                <a:latin typeface="+mn-lt"/>
                <a:ea typeface="ＭＳ Ｐゴシック" pitchFamily="34" charset="-128"/>
                <a:cs typeface="Times New Roman" panose="02020603050405020304" pitchFamily="18" charset="0"/>
              </a:rPr>
              <a:t>access publicly available (open source) stored computer data</a:t>
            </a:r>
            <a:r>
              <a:rPr lang="en-GB" sz="2600" dirty="0">
                <a:solidFill>
                  <a:schemeClr val="accent1">
                    <a:lumMod val="75000"/>
                  </a:schemeClr>
                </a:solidFill>
                <a:latin typeface="+mn-lt"/>
                <a:ea typeface="ＭＳ Ｐゴシック" pitchFamily="34" charset="-128"/>
                <a:cs typeface="Times New Roman" panose="02020603050405020304" pitchFamily="18" charset="0"/>
              </a:rPr>
              <a:t>, regardless of where the data is located geographically; or</a:t>
            </a:r>
            <a:endParaRPr lang="en-US" sz="2600" dirty="0">
              <a:solidFill>
                <a:schemeClr val="accent1">
                  <a:lumMod val="75000"/>
                </a:schemeClr>
              </a:solidFill>
              <a:latin typeface="+mn-lt"/>
              <a:ea typeface="ＭＳ Ｐゴシック" pitchFamily="34" charset="-128"/>
              <a:cs typeface="Times New Roman" panose="02020603050405020304" pitchFamily="18" charset="0"/>
            </a:endParaRPr>
          </a:p>
          <a:p>
            <a:pPr marL="457200" indent="-457200" algn="just">
              <a:buFont typeface="Arial" pitchFamily="34" charset="0"/>
              <a:buAutoNum type="alphaLcParenR"/>
            </a:pPr>
            <a:endParaRPr lang="en-US" sz="2600" b="1" dirty="0">
              <a:solidFill>
                <a:schemeClr val="accent1">
                  <a:lumMod val="75000"/>
                </a:schemeClr>
              </a:solidFill>
              <a:latin typeface="+mn-lt"/>
              <a:ea typeface="ＭＳ Ｐゴシック" pitchFamily="34" charset="-128"/>
              <a:cs typeface="Times New Roman" panose="02020603050405020304" pitchFamily="18" charset="0"/>
            </a:endParaRPr>
          </a:p>
          <a:p>
            <a:pPr marL="457200" indent="-457200" algn="just">
              <a:buFont typeface="Arial" pitchFamily="34" charset="0"/>
              <a:buAutoNum type="alphaLcParenR"/>
            </a:pPr>
            <a:r>
              <a:rPr lang="en-GB" sz="2600" b="1" dirty="0">
                <a:solidFill>
                  <a:schemeClr val="accent1">
                    <a:lumMod val="75000"/>
                  </a:schemeClr>
                </a:solidFill>
                <a:latin typeface="+mn-lt"/>
                <a:ea typeface="ＭＳ Ｐゴシック" pitchFamily="34" charset="-128"/>
                <a:cs typeface="Times New Roman" panose="02020603050405020304" pitchFamily="18" charset="0"/>
              </a:rPr>
              <a:t>access or receive, through a computer system in its territory, stored computer data located in another Party</a:t>
            </a:r>
            <a:r>
              <a:rPr lang="en-GB" sz="2600" dirty="0">
                <a:solidFill>
                  <a:schemeClr val="accent1">
                    <a:lumMod val="75000"/>
                  </a:schemeClr>
                </a:solidFill>
                <a:latin typeface="+mn-lt"/>
                <a:ea typeface="ＭＳ Ｐゴシック" pitchFamily="34" charset="-128"/>
                <a:cs typeface="Times New Roman" panose="02020603050405020304" pitchFamily="18" charset="0"/>
              </a:rPr>
              <a:t>, if the Party obtains the </a:t>
            </a:r>
            <a:r>
              <a:rPr lang="en-GB" sz="2600" b="1" dirty="0">
                <a:solidFill>
                  <a:schemeClr val="accent1">
                    <a:lumMod val="75000"/>
                  </a:schemeClr>
                </a:solidFill>
                <a:latin typeface="+mn-lt"/>
                <a:ea typeface="ＭＳ Ｐゴシック" pitchFamily="34" charset="-128"/>
                <a:cs typeface="Times New Roman" panose="02020603050405020304" pitchFamily="18" charset="0"/>
              </a:rPr>
              <a:t>lawful and voluntary consent</a:t>
            </a:r>
            <a:r>
              <a:rPr lang="en-GB" sz="2600" dirty="0">
                <a:solidFill>
                  <a:schemeClr val="accent1">
                    <a:lumMod val="75000"/>
                  </a:schemeClr>
                </a:solidFill>
                <a:latin typeface="+mn-lt"/>
                <a:ea typeface="ＭＳ Ｐゴシック" pitchFamily="34" charset="-128"/>
                <a:cs typeface="Times New Roman" panose="02020603050405020304" pitchFamily="18" charset="0"/>
              </a:rPr>
              <a:t> of the person who has the lawful authority to disclose the data to the Party through that computer system.</a:t>
            </a:r>
            <a:endParaRPr lang="pt-PT" sz="2600" dirty="0">
              <a:solidFill>
                <a:schemeClr val="accent1">
                  <a:lumMod val="75000"/>
                </a:schemeClr>
              </a:solidFill>
              <a:latin typeface="+mn-lt"/>
              <a:ea typeface="ＭＳ Ｐゴシック" pitchFamily="34" charset="-128"/>
              <a:cs typeface="Times New Roman" panose="02020603050405020304" pitchFamily="18" charset="0"/>
            </a:endParaRPr>
          </a:p>
        </p:txBody>
      </p:sp>
      <p:sp>
        <p:nvSpPr>
          <p:cNvPr id="5" name="TextBox 7">
            <a:extLst>
              <a:ext uri="{FF2B5EF4-FFF2-40B4-BE49-F238E27FC236}">
                <a16:creationId xmlns:a16="http://schemas.microsoft.com/office/drawing/2014/main" id="{65AB3CF4-0422-4510-8751-A5345DF8E05F}"/>
              </a:ext>
            </a:extLst>
          </p:cNvPr>
          <p:cNvSpPr txBox="1">
            <a:spLocks noChangeArrowheads="1"/>
          </p:cNvSpPr>
          <p:nvPr/>
        </p:nvSpPr>
        <p:spPr bwMode="auto">
          <a:xfrm>
            <a:off x="1403350" y="97034"/>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dirty="0">
                <a:solidFill>
                  <a:schemeClr val="bg1"/>
                </a:solidFill>
                <a:latin typeface="Verdana" charset="0"/>
                <a:cs typeface="Verdana" charset="0"/>
              </a:rPr>
              <a:t>Article 32 – Trans-border access to computer data with consent or where publicly available</a:t>
            </a:r>
            <a:endParaRPr lang="en-GB" dirty="0">
              <a:solidFill>
                <a:schemeClr val="bg1"/>
              </a:solidFill>
              <a:latin typeface="Verdana" charset="0"/>
              <a:cs typeface="Verdana" charset="0"/>
            </a:endParaRPr>
          </a:p>
        </p:txBody>
      </p:sp>
    </p:spTree>
    <p:extLst>
      <p:ext uri="{BB962C8B-B14F-4D97-AF65-F5344CB8AC3E}">
        <p14:creationId xmlns:p14="http://schemas.microsoft.com/office/powerpoint/2010/main" val="2515867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78048"/>
            <a:ext cx="8319356" cy="4524315"/>
          </a:xfrm>
          <a:prstGeom prst="rect">
            <a:avLst/>
          </a:prstGeom>
          <a:ln/>
        </p:spPr>
        <p:txBody>
          <a:bodyPr wrap="square">
            <a:spAutoFit/>
          </a:bodyPr>
          <a:lstStyle/>
          <a:p>
            <a:pPr marL="457189" indent="-457189" algn="just">
              <a:buNone/>
              <a:defRPr/>
            </a:pPr>
            <a:r>
              <a:rPr lang="en-GB" sz="2400" b="1" i="1" dirty="0">
                <a:solidFill>
                  <a:schemeClr val="accent1">
                    <a:lumMod val="75000"/>
                  </a:schemeClr>
                </a:solidFill>
              </a:rPr>
              <a:t>Recalling the key elements:</a:t>
            </a:r>
          </a:p>
          <a:p>
            <a:pPr marL="457189" indent="-457189" algn="just">
              <a:buNone/>
              <a:defRPr/>
            </a:pPr>
            <a:endParaRPr lang="en-GB" sz="2400"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Allows party to access data </a:t>
            </a:r>
            <a:r>
              <a:rPr lang="en-GB" sz="2400" u="sng" dirty="0">
                <a:solidFill>
                  <a:schemeClr val="accent1">
                    <a:lumMod val="75000"/>
                  </a:schemeClr>
                </a:solidFill>
              </a:rPr>
              <a:t>without mutual assistance request</a:t>
            </a:r>
          </a:p>
          <a:p>
            <a:pPr marL="457189" indent="-457189" algn="just">
              <a:buFont typeface="Arial" panose="020B0604020202020204" pitchFamily="34" charset="0"/>
              <a:buChar char="•"/>
              <a:defRPr/>
            </a:pPr>
            <a:endParaRPr lang="en-GB" sz="2400" u="sng" dirty="0">
              <a:solidFill>
                <a:schemeClr val="accent1">
                  <a:lumMod val="75000"/>
                </a:schemeClr>
              </a:solidFill>
            </a:endParaRPr>
          </a:p>
          <a:p>
            <a:pPr marL="457189" indent="-457189" algn="just">
              <a:buFont typeface="Arial" panose="020B0604020202020204" pitchFamily="34" charset="0"/>
              <a:buChar char="•"/>
              <a:defRPr/>
            </a:pPr>
            <a:r>
              <a:rPr lang="en-GB" sz="2400" dirty="0">
                <a:solidFill>
                  <a:schemeClr val="accent1">
                    <a:lumMod val="75000"/>
                  </a:schemeClr>
                </a:solidFill>
              </a:rPr>
              <a:t>This only allows direct access to:</a:t>
            </a:r>
          </a:p>
          <a:p>
            <a:pPr marL="914389" lvl="1" indent="-457189" algn="just">
              <a:buFont typeface="Arial" panose="020B0604020202020204" pitchFamily="34" charset="0"/>
              <a:buChar char="•"/>
              <a:defRPr/>
            </a:pPr>
            <a:endParaRPr lang="en-GB" sz="2400" dirty="0">
              <a:solidFill>
                <a:schemeClr val="accent1">
                  <a:lumMod val="75000"/>
                </a:schemeClr>
              </a:solidFill>
            </a:endParaRPr>
          </a:p>
          <a:p>
            <a:pPr marL="914389" lvl="1" indent="-457189" algn="just">
              <a:buFont typeface="Arial" panose="020B0604020202020204" pitchFamily="34" charset="0"/>
              <a:buChar char="•"/>
              <a:defRPr/>
            </a:pPr>
            <a:r>
              <a:rPr lang="en-GB" sz="2400" dirty="0">
                <a:solidFill>
                  <a:schemeClr val="accent1">
                    <a:lumMod val="75000"/>
                  </a:schemeClr>
                </a:solidFill>
              </a:rPr>
              <a:t>Open source data (irrespective of its geographical location)</a:t>
            </a:r>
          </a:p>
          <a:p>
            <a:pPr marL="914389" lvl="1" indent="-457189" algn="just">
              <a:buFont typeface="Arial" panose="020B0604020202020204" pitchFamily="34" charset="0"/>
              <a:buChar char="•"/>
              <a:defRPr/>
            </a:pPr>
            <a:endParaRPr lang="en-GB" sz="2400" dirty="0">
              <a:solidFill>
                <a:schemeClr val="accent1">
                  <a:lumMod val="75000"/>
                </a:schemeClr>
              </a:solidFill>
            </a:endParaRPr>
          </a:p>
          <a:p>
            <a:pPr marL="914389" lvl="1" indent="-457189" algn="just">
              <a:buFont typeface="Arial" panose="020B0604020202020204" pitchFamily="34" charset="0"/>
              <a:buChar char="•"/>
              <a:defRPr/>
            </a:pPr>
            <a:r>
              <a:rPr lang="en-GB" sz="2400" dirty="0">
                <a:solidFill>
                  <a:schemeClr val="accent1">
                    <a:lumMod val="75000"/>
                  </a:schemeClr>
                </a:solidFill>
              </a:rPr>
              <a:t>Stored computer data located in another Party, with lawful and voluntary consent of person with lawful authority to disclose data </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97034"/>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dirty="0">
                <a:solidFill>
                  <a:schemeClr val="bg1"/>
                </a:solidFill>
                <a:latin typeface="Verdana" charset="0"/>
                <a:cs typeface="Verdana" charset="0"/>
              </a:rPr>
              <a:t>Article 32 – Trans-border access to computer data with consent or where publicly available</a:t>
            </a:r>
            <a:endParaRPr lang="en-GB" dirty="0">
              <a:solidFill>
                <a:schemeClr val="bg1"/>
              </a:solidFill>
              <a:latin typeface="Verdana" charset="0"/>
              <a:cs typeface="Verdana" charset="0"/>
            </a:endParaRPr>
          </a:p>
        </p:txBody>
      </p:sp>
    </p:spTree>
    <p:extLst>
      <p:ext uri="{BB962C8B-B14F-4D97-AF65-F5344CB8AC3E}">
        <p14:creationId xmlns:p14="http://schemas.microsoft.com/office/powerpoint/2010/main" val="3046396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70703" y="1458102"/>
            <a:ext cx="8353167" cy="5982058"/>
          </a:xfrm>
        </p:spPr>
        <p:txBody>
          <a:bodyPr>
            <a:noAutofit/>
          </a:bodyPr>
          <a:lstStyle/>
          <a:p>
            <a:pPr marL="457200" indent="-457200" algn="just">
              <a:lnSpc>
                <a:spcPct val="80000"/>
              </a:lnSpc>
              <a:buAutoNum type="arabicPeriod"/>
              <a:defRPr/>
            </a:pPr>
            <a:r>
              <a:rPr lang="en-GB" sz="2800" dirty="0">
                <a:solidFill>
                  <a:schemeClr val="accent1">
                    <a:lumMod val="75000"/>
                  </a:schemeClr>
                </a:solidFill>
                <a:latin typeface="+mn-lt"/>
                <a:ea typeface="ＭＳ Ｐゴシック" pitchFamily="34" charset="-128"/>
                <a:cs typeface="Times New Roman" panose="02020603050405020304" pitchFamily="18" charset="0"/>
              </a:rPr>
              <a:t>The Parties shall provide mutual assistance to each other with respect to the </a:t>
            </a:r>
            <a:r>
              <a:rPr lang="en-GB" sz="2800" b="1" dirty="0">
                <a:solidFill>
                  <a:schemeClr val="accent1">
                    <a:lumMod val="75000"/>
                  </a:schemeClr>
                </a:solidFill>
                <a:latin typeface="+mn-lt"/>
                <a:ea typeface="ＭＳ Ｐゴシック" pitchFamily="34" charset="-128"/>
                <a:cs typeface="Times New Roman" panose="02020603050405020304" pitchFamily="18" charset="0"/>
              </a:rPr>
              <a:t>real-time collection of traffic data</a:t>
            </a:r>
            <a:r>
              <a:rPr lang="en-GB" sz="2800" dirty="0">
                <a:solidFill>
                  <a:schemeClr val="accent1">
                    <a:lumMod val="75000"/>
                  </a:schemeClr>
                </a:solidFill>
                <a:latin typeface="+mn-lt"/>
                <a:ea typeface="ＭＳ Ｐゴシック" pitchFamily="34" charset="-128"/>
                <a:cs typeface="Times New Roman" panose="02020603050405020304" pitchFamily="18" charset="0"/>
              </a:rPr>
              <a:t> associated with </a:t>
            </a:r>
            <a:r>
              <a:rPr lang="en-GB" sz="2800" b="1" dirty="0">
                <a:solidFill>
                  <a:schemeClr val="accent1">
                    <a:lumMod val="75000"/>
                  </a:schemeClr>
                </a:solidFill>
                <a:latin typeface="+mn-lt"/>
                <a:ea typeface="ＭＳ Ｐゴシック" pitchFamily="34" charset="-128"/>
                <a:cs typeface="Times New Roman" panose="02020603050405020304" pitchFamily="18" charset="0"/>
              </a:rPr>
              <a:t>specified communications</a:t>
            </a:r>
            <a:r>
              <a:rPr lang="en-GB" sz="2800" dirty="0">
                <a:solidFill>
                  <a:schemeClr val="accent1">
                    <a:lumMod val="75000"/>
                  </a:schemeClr>
                </a:solidFill>
                <a:latin typeface="+mn-lt"/>
                <a:ea typeface="ＭＳ Ｐゴシック" pitchFamily="34" charset="-128"/>
                <a:cs typeface="Times New Roman" panose="02020603050405020304" pitchFamily="18" charset="0"/>
              </a:rPr>
              <a:t> in its territory transmitted by means of a computer system. Subject to paragraph 2, assistance shall be governed </a:t>
            </a:r>
            <a:r>
              <a:rPr lang="en-GB" sz="2800" b="1" dirty="0">
                <a:solidFill>
                  <a:schemeClr val="accent1">
                    <a:lumMod val="75000"/>
                  </a:schemeClr>
                </a:solidFill>
                <a:latin typeface="+mn-lt"/>
                <a:ea typeface="ＭＳ Ｐゴシック" pitchFamily="34" charset="-128"/>
                <a:cs typeface="Times New Roman" panose="02020603050405020304" pitchFamily="18" charset="0"/>
              </a:rPr>
              <a:t>by the conditions and procedures provided for under domestic law</a:t>
            </a:r>
            <a:r>
              <a:rPr lang="en-GB" sz="2800" dirty="0">
                <a:solidFill>
                  <a:schemeClr val="accent1">
                    <a:lumMod val="75000"/>
                  </a:schemeClr>
                </a:solidFill>
                <a:latin typeface="+mn-lt"/>
                <a:ea typeface="ＭＳ Ｐゴシック" pitchFamily="34" charset="-128"/>
                <a:cs typeface="Times New Roman" panose="02020603050405020304" pitchFamily="18" charset="0"/>
              </a:rPr>
              <a:t>.</a:t>
            </a:r>
          </a:p>
          <a:p>
            <a:pPr marL="457200" indent="-457200" algn="just">
              <a:lnSpc>
                <a:spcPct val="80000"/>
              </a:lnSpc>
              <a:buAutoNum type="arabicPeriod"/>
              <a:defRPr/>
            </a:pPr>
            <a:endParaRPr lang="en-GB" sz="2800" dirty="0">
              <a:solidFill>
                <a:schemeClr val="accent1">
                  <a:lumMod val="75000"/>
                </a:schemeClr>
              </a:solidFill>
              <a:latin typeface="+mn-lt"/>
              <a:ea typeface="ＭＳ Ｐゴシック" pitchFamily="34" charset="-128"/>
              <a:cs typeface="Times New Roman" panose="02020603050405020304" pitchFamily="18" charset="0"/>
            </a:endParaRPr>
          </a:p>
          <a:p>
            <a:pPr marL="457200" indent="-457200" algn="just">
              <a:lnSpc>
                <a:spcPct val="80000"/>
              </a:lnSpc>
              <a:buAutoNum type="arabicPeriod"/>
              <a:defRPr/>
            </a:pPr>
            <a:r>
              <a:rPr lang="en-GB" sz="2800" dirty="0">
                <a:solidFill>
                  <a:schemeClr val="accent1">
                    <a:lumMod val="75000"/>
                  </a:schemeClr>
                </a:solidFill>
                <a:latin typeface="+mn-lt"/>
                <a:ea typeface="ＭＳ Ｐゴシック" pitchFamily="34" charset="-128"/>
                <a:cs typeface="Times New Roman" panose="02020603050405020304" pitchFamily="18" charset="0"/>
              </a:rPr>
              <a:t>Each Party shall </a:t>
            </a:r>
            <a:r>
              <a:rPr lang="en-GB" sz="2800" b="1" dirty="0">
                <a:solidFill>
                  <a:schemeClr val="accent1">
                    <a:lumMod val="75000"/>
                  </a:schemeClr>
                </a:solidFill>
                <a:latin typeface="+mn-lt"/>
                <a:ea typeface="ＭＳ Ｐゴシック" pitchFamily="34" charset="-128"/>
                <a:cs typeface="Times New Roman" panose="02020603050405020304" pitchFamily="18" charset="0"/>
              </a:rPr>
              <a:t>provide such assistance</a:t>
            </a:r>
            <a:r>
              <a:rPr lang="en-GB" sz="2800" dirty="0">
                <a:solidFill>
                  <a:schemeClr val="accent1">
                    <a:lumMod val="75000"/>
                  </a:schemeClr>
                </a:solidFill>
                <a:latin typeface="+mn-lt"/>
                <a:ea typeface="ＭＳ Ｐゴシック" pitchFamily="34" charset="-128"/>
                <a:cs typeface="Times New Roman" panose="02020603050405020304" pitchFamily="18" charset="0"/>
              </a:rPr>
              <a:t> at least with respect to criminal offences for which real-time collection of traffic data would be available </a:t>
            </a:r>
            <a:r>
              <a:rPr lang="en-GB" sz="2800" b="1" dirty="0">
                <a:solidFill>
                  <a:schemeClr val="accent1">
                    <a:lumMod val="75000"/>
                  </a:schemeClr>
                </a:solidFill>
                <a:latin typeface="+mn-lt"/>
                <a:ea typeface="ＭＳ Ｐゴシック" pitchFamily="34" charset="-128"/>
                <a:cs typeface="Times New Roman" panose="02020603050405020304" pitchFamily="18" charset="0"/>
              </a:rPr>
              <a:t>in a similar domestic case</a:t>
            </a:r>
            <a:r>
              <a:rPr lang="en-GB" sz="2800" dirty="0">
                <a:solidFill>
                  <a:schemeClr val="accent1">
                    <a:lumMod val="75000"/>
                  </a:schemeClr>
                </a:solidFill>
                <a:latin typeface="+mn-lt"/>
                <a:ea typeface="ＭＳ Ｐゴシック" pitchFamily="34" charset="-128"/>
                <a:cs typeface="Times New Roman" panose="02020603050405020304" pitchFamily="18" charset="0"/>
              </a:rPr>
              <a:t>.</a:t>
            </a:r>
          </a:p>
        </p:txBody>
      </p:sp>
      <p:sp>
        <p:nvSpPr>
          <p:cNvPr id="4" name="TextBox 7">
            <a:extLst>
              <a:ext uri="{FF2B5EF4-FFF2-40B4-BE49-F238E27FC236}">
                <a16:creationId xmlns:a16="http://schemas.microsoft.com/office/drawing/2014/main" id="{A926719B-AA05-48E3-816B-E5724998EFF8}"/>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33 - Mutual Assistance Regarding Real Time Collection of Traffic Data</a:t>
            </a:r>
            <a:endParaRPr lang="en-GB" sz="2800" dirty="0">
              <a:solidFill>
                <a:schemeClr val="bg1"/>
              </a:solidFill>
              <a:latin typeface="Verdana" charset="0"/>
              <a:cs typeface="Verdana" charset="0"/>
            </a:endParaRPr>
          </a:p>
        </p:txBody>
      </p:sp>
    </p:spTree>
    <p:extLst>
      <p:ext uri="{BB962C8B-B14F-4D97-AF65-F5344CB8AC3E}">
        <p14:creationId xmlns:p14="http://schemas.microsoft.com/office/powerpoint/2010/main" val="1349020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13643"/>
            <a:ext cx="8319356" cy="4832092"/>
          </a:xfrm>
          <a:prstGeom prst="rect">
            <a:avLst/>
          </a:prstGeom>
          <a:ln/>
        </p:spPr>
        <p:txBody>
          <a:bodyPr wrap="square">
            <a:spAutoFit/>
          </a:bodyPr>
          <a:lstStyle/>
          <a:p>
            <a:pPr marL="457189" indent="-457189" algn="just">
              <a:buNone/>
              <a:defRPr/>
            </a:pPr>
            <a:r>
              <a:rPr lang="en-GB" sz="2800" b="1" i="1" dirty="0">
                <a:solidFill>
                  <a:schemeClr val="accent1">
                    <a:lumMod val="75000"/>
                  </a:schemeClr>
                </a:solidFill>
              </a:rPr>
              <a:t>Recalling the key elements:</a:t>
            </a:r>
          </a:p>
          <a:p>
            <a:pPr marL="457189" indent="-457189" algn="just">
              <a:buNone/>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Requesting other party to collect traffic data associated with specified communications in real-time</a:t>
            </a: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Conditions and procedures under domestic law will apply </a:t>
            </a: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Assistance to be provided where real-time collection of traffic data available in similar domestic case </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33 - Mutual Assistance Regarding Real Time Collection of Traffic Data</a:t>
            </a:r>
            <a:endParaRPr lang="en-GB" sz="2800" dirty="0">
              <a:solidFill>
                <a:schemeClr val="bg1"/>
              </a:solidFill>
              <a:latin typeface="Verdana" charset="0"/>
              <a:cs typeface="Verdana" charset="0"/>
            </a:endParaRPr>
          </a:p>
        </p:txBody>
      </p:sp>
    </p:spTree>
    <p:extLst>
      <p:ext uri="{BB962C8B-B14F-4D97-AF65-F5344CB8AC3E}">
        <p14:creationId xmlns:p14="http://schemas.microsoft.com/office/powerpoint/2010/main" val="3754532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70703" y="1458102"/>
            <a:ext cx="8353167" cy="5982058"/>
          </a:xfrm>
        </p:spPr>
        <p:txBody>
          <a:bodyPr>
            <a:noAutofit/>
          </a:bodyPr>
          <a:lstStyle/>
          <a:p>
            <a:pPr marL="0" indent="0" algn="just">
              <a:lnSpc>
                <a:spcPct val="80000"/>
              </a:lnSpc>
              <a:buNone/>
              <a:defRPr/>
            </a:pPr>
            <a:r>
              <a:rPr lang="en-US" sz="3200" dirty="0">
                <a:solidFill>
                  <a:schemeClr val="accent1">
                    <a:lumMod val="75000"/>
                  </a:schemeClr>
                </a:solidFill>
                <a:latin typeface="+mn-lt"/>
                <a:ea typeface="ＭＳ Ｐゴシック" pitchFamily="34" charset="-128"/>
                <a:cs typeface="Times New Roman" panose="02020603050405020304" pitchFamily="18" charset="0"/>
              </a:rPr>
              <a:t>The Parties shall provide mutual assistance to each other in the </a:t>
            </a:r>
            <a:r>
              <a:rPr lang="en-US" sz="3200" b="1" dirty="0">
                <a:solidFill>
                  <a:schemeClr val="accent1">
                    <a:lumMod val="75000"/>
                  </a:schemeClr>
                </a:solidFill>
                <a:latin typeface="+mn-lt"/>
                <a:ea typeface="ＭＳ Ｐゴシック" pitchFamily="34" charset="-128"/>
                <a:cs typeface="Times New Roman" panose="02020603050405020304" pitchFamily="18" charset="0"/>
              </a:rPr>
              <a:t>real-time collection or recording of content data</a:t>
            </a:r>
            <a:r>
              <a:rPr lang="en-US" sz="3200" dirty="0">
                <a:solidFill>
                  <a:schemeClr val="accent1">
                    <a:lumMod val="75000"/>
                  </a:schemeClr>
                </a:solidFill>
                <a:latin typeface="+mn-lt"/>
                <a:ea typeface="ＭＳ Ｐゴシック" pitchFamily="34" charset="-128"/>
                <a:cs typeface="Times New Roman" panose="02020603050405020304" pitchFamily="18" charset="0"/>
              </a:rPr>
              <a:t> of </a:t>
            </a:r>
            <a:r>
              <a:rPr lang="en-US" sz="3200" b="1" dirty="0">
                <a:solidFill>
                  <a:schemeClr val="accent1">
                    <a:lumMod val="75000"/>
                  </a:schemeClr>
                </a:solidFill>
                <a:latin typeface="+mn-lt"/>
                <a:ea typeface="ＭＳ Ｐゴシック" pitchFamily="34" charset="-128"/>
                <a:cs typeface="Times New Roman" panose="02020603050405020304" pitchFamily="18" charset="0"/>
              </a:rPr>
              <a:t>specified </a:t>
            </a:r>
            <a:r>
              <a:rPr lang="en-US" sz="3200" dirty="0">
                <a:solidFill>
                  <a:schemeClr val="accent1">
                    <a:lumMod val="75000"/>
                  </a:schemeClr>
                </a:solidFill>
                <a:latin typeface="+mn-lt"/>
                <a:ea typeface="ＭＳ Ｐゴシック" pitchFamily="34" charset="-128"/>
                <a:cs typeface="Times New Roman" panose="02020603050405020304" pitchFamily="18" charset="0"/>
              </a:rPr>
              <a:t>communications transmitted by means of a computer system to the extent permitted under their applicable treaties and domestic laws.</a:t>
            </a:r>
          </a:p>
          <a:p>
            <a:pPr marL="457200" indent="-457200" algn="just">
              <a:lnSpc>
                <a:spcPct val="80000"/>
              </a:lnSpc>
              <a:buAutoNum type="arabicPeriod"/>
              <a:defRPr/>
            </a:pPr>
            <a:endParaRPr lang="en-US" sz="3200" dirty="0">
              <a:solidFill>
                <a:schemeClr val="accent1">
                  <a:lumMod val="75000"/>
                </a:schemeClr>
              </a:solidFill>
              <a:latin typeface="+mn-lt"/>
              <a:ea typeface="ＭＳ Ｐゴシック" pitchFamily="34" charset="-128"/>
              <a:cs typeface="Times New Roman" panose="02020603050405020304" pitchFamily="18" charset="0"/>
            </a:endParaRPr>
          </a:p>
          <a:p>
            <a:pPr marL="457200" indent="-457200" algn="just">
              <a:lnSpc>
                <a:spcPct val="80000"/>
              </a:lnSpc>
              <a:buAutoNum type="arabicPeriod"/>
              <a:defRPr/>
            </a:pPr>
            <a:endParaRPr lang="en-GB" sz="2900" dirty="0">
              <a:solidFill>
                <a:schemeClr val="accent1">
                  <a:lumMod val="75000"/>
                </a:schemeClr>
              </a:solidFill>
              <a:latin typeface="+mn-lt"/>
              <a:ea typeface="ＭＳ Ｐゴシック" pitchFamily="34" charset="-128"/>
              <a:cs typeface="Times New Roman" panose="02020603050405020304" pitchFamily="18" charset="0"/>
            </a:endParaRPr>
          </a:p>
        </p:txBody>
      </p:sp>
      <p:sp>
        <p:nvSpPr>
          <p:cNvPr id="4" name="TextBox 7">
            <a:extLst>
              <a:ext uri="{FF2B5EF4-FFF2-40B4-BE49-F238E27FC236}">
                <a16:creationId xmlns:a16="http://schemas.microsoft.com/office/drawing/2014/main" id="{A926719B-AA05-48E3-816B-E5724998EFF8}"/>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34 - Mutual assistance regarding the interception of content data</a:t>
            </a:r>
            <a:endParaRPr lang="en-GB" sz="2800" dirty="0">
              <a:solidFill>
                <a:schemeClr val="bg1"/>
              </a:solidFill>
              <a:latin typeface="Verdana" charset="0"/>
              <a:cs typeface="Verdana" charset="0"/>
            </a:endParaRPr>
          </a:p>
        </p:txBody>
      </p:sp>
    </p:spTree>
    <p:extLst>
      <p:ext uri="{BB962C8B-B14F-4D97-AF65-F5344CB8AC3E}">
        <p14:creationId xmlns:p14="http://schemas.microsoft.com/office/powerpoint/2010/main" val="3991344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478048"/>
            <a:ext cx="8319356" cy="3539430"/>
          </a:xfrm>
          <a:prstGeom prst="rect">
            <a:avLst/>
          </a:prstGeom>
          <a:ln/>
        </p:spPr>
        <p:txBody>
          <a:bodyPr wrap="square">
            <a:spAutoFit/>
          </a:bodyPr>
          <a:lstStyle/>
          <a:p>
            <a:pPr marL="457189" indent="-457189" algn="just">
              <a:buNone/>
              <a:defRPr/>
            </a:pPr>
            <a:r>
              <a:rPr lang="en-GB" sz="2800" b="1" i="1" dirty="0">
                <a:solidFill>
                  <a:schemeClr val="accent1">
                    <a:lumMod val="75000"/>
                  </a:schemeClr>
                </a:solidFill>
              </a:rPr>
              <a:t>Recalling the key elements:</a:t>
            </a:r>
          </a:p>
          <a:p>
            <a:pPr marL="457189" indent="-457189" algn="just">
              <a:buNone/>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Requesting other party to collect or record content data associated with specified communications in real-time</a:t>
            </a: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Power limited to extent permissible under applicable treaty or domestic law </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34 - Mutual assistance regarding the interception of content data</a:t>
            </a:r>
            <a:endParaRPr lang="en-GB" sz="2800" dirty="0">
              <a:solidFill>
                <a:schemeClr val="bg1"/>
              </a:solidFill>
              <a:latin typeface="Verdana" charset="0"/>
              <a:cs typeface="Verdana" charset="0"/>
            </a:endParaRPr>
          </a:p>
        </p:txBody>
      </p:sp>
    </p:spTree>
    <p:extLst>
      <p:ext uri="{BB962C8B-B14F-4D97-AF65-F5344CB8AC3E}">
        <p14:creationId xmlns:p14="http://schemas.microsoft.com/office/powerpoint/2010/main" val="265909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feld 12"/>
          <p:cNvSpPr txBox="1"/>
          <p:nvPr/>
        </p:nvSpPr>
        <p:spPr>
          <a:xfrm>
            <a:off x="179389" y="1104056"/>
            <a:ext cx="2786062" cy="447814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rgbClr val="FFFFFF">
                    <a:lumMod val="100000"/>
                  </a:srgbClr>
                </a:solidFill>
              </a14:hiddenLine>
            </a:ext>
          </a:extLst>
        </p:spPr>
        <p:txBody>
          <a:bodyPr>
            <a:spAutoFit/>
          </a:bodyPr>
          <a:lstStyle/>
          <a:p>
            <a:pPr fontAlgn="auto">
              <a:spcBef>
                <a:spcPts val="0"/>
              </a:spcBef>
              <a:spcAft>
                <a:spcPts val="0"/>
              </a:spcAft>
              <a:defRPr/>
            </a:pPr>
            <a:r>
              <a:rPr lang="en-GB" sz="1900" b="1" dirty="0">
                <a:latin typeface="Verdana"/>
                <a:cs typeface="Verdana"/>
              </a:rPr>
              <a:t>Criminalising conduct</a:t>
            </a:r>
          </a:p>
          <a:p>
            <a:pPr marL="342900" indent="-342900" fontAlgn="auto">
              <a:spcBef>
                <a:spcPts val="0"/>
              </a:spcBef>
              <a:spcAft>
                <a:spcPts val="0"/>
              </a:spcAft>
              <a:buFont typeface="Wingdings" pitchFamily="2" charset="2"/>
              <a:buChar char="§"/>
              <a:defRPr/>
            </a:pPr>
            <a:r>
              <a:rPr lang="en-GB" sz="1900" dirty="0">
                <a:latin typeface="Verdana"/>
                <a:cs typeface="Verdana"/>
              </a:rPr>
              <a:t>Illegal access</a:t>
            </a:r>
          </a:p>
          <a:p>
            <a:pPr marL="342900" indent="-342900" fontAlgn="auto">
              <a:spcBef>
                <a:spcPts val="0"/>
              </a:spcBef>
              <a:spcAft>
                <a:spcPts val="0"/>
              </a:spcAft>
              <a:buFont typeface="Wingdings" pitchFamily="2" charset="2"/>
              <a:buChar char="§"/>
              <a:defRPr/>
            </a:pPr>
            <a:r>
              <a:rPr lang="en-GB" sz="1900" dirty="0">
                <a:latin typeface="Verdana"/>
                <a:cs typeface="Verdana"/>
              </a:rPr>
              <a:t>Illegal interception</a:t>
            </a:r>
          </a:p>
          <a:p>
            <a:pPr marL="342900" indent="-342900" fontAlgn="auto">
              <a:spcBef>
                <a:spcPts val="0"/>
              </a:spcBef>
              <a:spcAft>
                <a:spcPts val="0"/>
              </a:spcAft>
              <a:buFont typeface="Wingdings" pitchFamily="2" charset="2"/>
              <a:buChar char="§"/>
              <a:defRPr/>
            </a:pPr>
            <a:r>
              <a:rPr lang="en-GB" sz="1900" dirty="0">
                <a:latin typeface="Verdana"/>
                <a:cs typeface="Verdana"/>
              </a:rPr>
              <a:t>Data interference</a:t>
            </a:r>
          </a:p>
          <a:p>
            <a:pPr marL="342900" indent="-342900" fontAlgn="auto">
              <a:spcBef>
                <a:spcPts val="0"/>
              </a:spcBef>
              <a:spcAft>
                <a:spcPts val="0"/>
              </a:spcAft>
              <a:buFont typeface="Wingdings" pitchFamily="2" charset="2"/>
              <a:buChar char="§"/>
              <a:defRPr/>
            </a:pPr>
            <a:r>
              <a:rPr lang="en-GB" sz="1900" dirty="0">
                <a:latin typeface="Verdana"/>
                <a:cs typeface="Verdana"/>
              </a:rPr>
              <a:t>System interference</a:t>
            </a:r>
          </a:p>
          <a:p>
            <a:pPr marL="342900" indent="-342900" fontAlgn="auto">
              <a:spcBef>
                <a:spcPts val="0"/>
              </a:spcBef>
              <a:spcAft>
                <a:spcPts val="0"/>
              </a:spcAft>
              <a:buFont typeface="Wingdings" pitchFamily="2" charset="2"/>
              <a:buChar char="§"/>
              <a:defRPr/>
            </a:pPr>
            <a:r>
              <a:rPr lang="en-GB" sz="1900" dirty="0">
                <a:latin typeface="Verdana"/>
                <a:cs typeface="Verdana"/>
              </a:rPr>
              <a:t>Misuse of devices</a:t>
            </a:r>
          </a:p>
          <a:p>
            <a:pPr marL="342900" indent="-342900" fontAlgn="auto">
              <a:spcBef>
                <a:spcPts val="0"/>
              </a:spcBef>
              <a:spcAft>
                <a:spcPts val="0"/>
              </a:spcAft>
              <a:buFont typeface="Wingdings" pitchFamily="2" charset="2"/>
              <a:buChar char="§"/>
              <a:defRPr/>
            </a:pPr>
            <a:r>
              <a:rPr lang="en-GB" sz="1900" dirty="0">
                <a:latin typeface="Verdana"/>
                <a:cs typeface="Verdana"/>
              </a:rPr>
              <a:t>Fraud and forgery</a:t>
            </a:r>
          </a:p>
          <a:p>
            <a:pPr marL="342900" indent="-342900" fontAlgn="auto">
              <a:spcBef>
                <a:spcPts val="0"/>
              </a:spcBef>
              <a:spcAft>
                <a:spcPts val="0"/>
              </a:spcAft>
              <a:buFont typeface="Wingdings" pitchFamily="2" charset="2"/>
              <a:buChar char="§"/>
              <a:defRPr/>
            </a:pPr>
            <a:r>
              <a:rPr lang="en-GB" sz="1900" dirty="0">
                <a:latin typeface="Verdana"/>
                <a:cs typeface="Verdana"/>
              </a:rPr>
              <a:t>Child pornography</a:t>
            </a:r>
          </a:p>
          <a:p>
            <a:pPr marL="342900" indent="-342900" fontAlgn="auto">
              <a:spcBef>
                <a:spcPts val="0"/>
              </a:spcBef>
              <a:spcAft>
                <a:spcPts val="0"/>
              </a:spcAft>
              <a:buFont typeface="Wingdings" pitchFamily="2" charset="2"/>
              <a:buChar char="§"/>
              <a:defRPr/>
            </a:pPr>
            <a:r>
              <a:rPr lang="en-GB" sz="1900" dirty="0">
                <a:latin typeface="Verdana"/>
                <a:cs typeface="Verdana"/>
              </a:rPr>
              <a:t>IPR-offence</a:t>
            </a:r>
            <a:r>
              <a:rPr lang="de-DE" sz="1900" dirty="0">
                <a:latin typeface="Verdana"/>
                <a:cs typeface="Verdana"/>
              </a:rPr>
              <a:t>s</a:t>
            </a:r>
            <a:endParaRPr lang="en-US" sz="1900" dirty="0">
              <a:latin typeface="Verdana"/>
              <a:cs typeface="Verdana"/>
            </a:endParaRPr>
          </a:p>
          <a:p>
            <a:pPr marL="342900" indent="-342900" fontAlgn="auto">
              <a:spcBef>
                <a:spcPts val="0"/>
              </a:spcBef>
              <a:spcAft>
                <a:spcPts val="0"/>
              </a:spcAft>
              <a:buFont typeface="Wingdings" pitchFamily="2" charset="2"/>
              <a:buChar char="§"/>
              <a:defRPr/>
            </a:pPr>
            <a:r>
              <a:rPr lang="en-US" sz="1900" dirty="0">
                <a:latin typeface="Verdana"/>
                <a:cs typeface="Verdana"/>
              </a:rPr>
              <a:t>Attempt, Aiding &amp; Abetting</a:t>
            </a:r>
          </a:p>
          <a:p>
            <a:pPr marL="342900" indent="-342900" fontAlgn="auto">
              <a:spcBef>
                <a:spcPts val="0"/>
              </a:spcBef>
              <a:spcAft>
                <a:spcPts val="0"/>
              </a:spcAft>
              <a:buFont typeface="Wingdings" pitchFamily="2" charset="2"/>
              <a:buChar char="§"/>
              <a:defRPr/>
            </a:pPr>
            <a:r>
              <a:rPr lang="en-US" sz="1900" dirty="0">
                <a:latin typeface="Verdana"/>
                <a:cs typeface="Verdana"/>
              </a:rPr>
              <a:t>Corporate Liability</a:t>
            </a:r>
          </a:p>
        </p:txBody>
      </p:sp>
      <p:sp>
        <p:nvSpPr>
          <p:cNvPr id="21" name="Textfeld 4"/>
          <p:cNvSpPr txBox="1"/>
          <p:nvPr/>
        </p:nvSpPr>
        <p:spPr>
          <a:xfrm>
            <a:off x="6394447" y="988127"/>
            <a:ext cx="2570163" cy="5355312"/>
          </a:xfrm>
          <a:prstGeom prst="rect">
            <a:avLst/>
          </a:prstGeom>
          <a:noFill/>
          <a:ln>
            <a:noFill/>
          </a:ln>
          <a:extLst>
            <a:ext uri="{91240B29-F687-4F45-9708-019B960494DF}">
              <a14:hiddenLine xmlns:a14="http://schemas.microsoft.com/office/drawing/2010/main">
                <a:solidFill>
                  <a:srgbClr val="FFFFFF">
                    <a:lumMod val="100000"/>
                  </a:srgbClr>
                </a:solidFill>
              </a14:hiddenLine>
            </a:ext>
          </a:extLst>
        </p:spPr>
        <p:txBody>
          <a:bodyPr wrap="square">
            <a:spAutoFit/>
          </a:bodyPr>
          <a:lstStyle/>
          <a:p>
            <a:pPr fontAlgn="auto">
              <a:spcBef>
                <a:spcPts val="0"/>
              </a:spcBef>
              <a:spcAft>
                <a:spcPts val="0"/>
              </a:spcAft>
              <a:defRPr/>
            </a:pPr>
            <a:r>
              <a:rPr lang="en-GB" sz="1900" b="1" dirty="0">
                <a:latin typeface="Verdana"/>
                <a:cs typeface="Verdana"/>
              </a:rPr>
              <a:t>International cooperation</a:t>
            </a:r>
          </a:p>
          <a:p>
            <a:pPr marL="361950" indent="-361950" fontAlgn="auto">
              <a:spcBef>
                <a:spcPts val="0"/>
              </a:spcBef>
              <a:spcAft>
                <a:spcPts val="0"/>
              </a:spcAft>
              <a:buFont typeface="Wingdings" pitchFamily="2" charset="2"/>
              <a:buChar char="§"/>
              <a:defRPr/>
            </a:pPr>
            <a:r>
              <a:rPr lang="en-GB" sz="1900" dirty="0">
                <a:latin typeface="Verdana"/>
                <a:cs typeface="Verdana"/>
              </a:rPr>
              <a:t>Extradition</a:t>
            </a:r>
          </a:p>
          <a:p>
            <a:pPr marL="361950" indent="-361950" fontAlgn="auto">
              <a:spcBef>
                <a:spcPts val="0"/>
              </a:spcBef>
              <a:spcAft>
                <a:spcPts val="0"/>
              </a:spcAft>
              <a:buFont typeface="Wingdings" pitchFamily="2" charset="2"/>
              <a:buChar char="§"/>
              <a:defRPr/>
            </a:pPr>
            <a:r>
              <a:rPr lang="en-GB" sz="1900" dirty="0">
                <a:latin typeface="Verdana"/>
                <a:cs typeface="Verdana"/>
              </a:rPr>
              <a:t>MLA</a:t>
            </a:r>
          </a:p>
          <a:p>
            <a:pPr marL="361950" indent="-361950" fontAlgn="auto">
              <a:spcBef>
                <a:spcPts val="0"/>
              </a:spcBef>
              <a:spcAft>
                <a:spcPts val="0"/>
              </a:spcAft>
              <a:buFont typeface="Wingdings" pitchFamily="2" charset="2"/>
              <a:buChar char="§"/>
              <a:defRPr/>
            </a:pPr>
            <a:r>
              <a:rPr lang="en-GB" sz="1900" dirty="0">
                <a:latin typeface="Verdana"/>
                <a:cs typeface="Verdana"/>
              </a:rPr>
              <a:t>Spontaneous information</a:t>
            </a:r>
          </a:p>
          <a:p>
            <a:pPr marL="361950" indent="-361950" fontAlgn="auto">
              <a:spcBef>
                <a:spcPts val="0"/>
              </a:spcBef>
              <a:spcAft>
                <a:spcPts val="0"/>
              </a:spcAft>
              <a:buFont typeface="Wingdings" pitchFamily="2" charset="2"/>
              <a:buChar char="§"/>
              <a:defRPr/>
            </a:pPr>
            <a:r>
              <a:rPr lang="en-GB" sz="1900" dirty="0">
                <a:latin typeface="Verdana"/>
                <a:cs typeface="Verdana"/>
              </a:rPr>
              <a:t>Expedited preservation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Expedited Disclosure of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MLA for access</a:t>
            </a:r>
          </a:p>
          <a:p>
            <a:pPr marL="361950" indent="-361950">
              <a:buFont typeface="Wingdings" pitchFamily="2" charset="2"/>
              <a:buChar char="§"/>
              <a:defRPr/>
            </a:pPr>
            <a:r>
              <a:rPr lang="en-US" sz="1900" dirty="0">
                <a:latin typeface="Verdana"/>
                <a:cs typeface="Verdana"/>
              </a:rPr>
              <a:t>Transborder access</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MLA for RT TD</a:t>
            </a:r>
          </a:p>
          <a:p>
            <a:pPr marL="361950" indent="-361950" fontAlgn="auto">
              <a:spcBef>
                <a:spcPts val="0"/>
              </a:spcBef>
              <a:spcAft>
                <a:spcPts val="0"/>
              </a:spcAft>
              <a:buFont typeface="Wingdings" pitchFamily="2" charset="2"/>
              <a:buChar char="§"/>
              <a:defRPr/>
            </a:pPr>
            <a:r>
              <a:rPr lang="en-GB" sz="1900" dirty="0">
                <a:latin typeface="Verdana"/>
                <a:cs typeface="Verdana"/>
              </a:rPr>
              <a:t>MLA for interception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24/7 points of contact</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cxnSpLocks/>
          </p:cNvCxnSpPr>
          <p:nvPr/>
        </p:nvCxnSpPr>
        <p:spPr>
          <a:xfrm>
            <a:off x="1572420" y="5689490"/>
            <a:ext cx="4822027" cy="385029"/>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lumMod val="100000"/>
                  </a:srgbClr>
                </a:solidFill>
              </a14:hiddenLine>
            </a:ext>
          </a:extLst>
        </p:spPr>
        <p:txBody>
          <a:bodyPr wrap="square">
            <a:spAutoFit/>
          </a:bodyPr>
          <a:lstStyle/>
          <a:p>
            <a:pPr fontAlgn="auto">
              <a:spcBef>
                <a:spcPts val="0"/>
              </a:spcBef>
              <a:spcAft>
                <a:spcPts val="0"/>
              </a:spcAft>
              <a:defRPr/>
            </a:pPr>
            <a:r>
              <a:rPr lang="en-GB" sz="1900" b="1" dirty="0">
                <a:latin typeface="Verdana"/>
                <a:cs typeface="Verdana"/>
              </a:rPr>
              <a:t>Procedural tools</a:t>
            </a:r>
          </a:p>
          <a:p>
            <a:pPr marL="361950" indent="-361950" fontAlgn="auto">
              <a:spcBef>
                <a:spcPts val="0"/>
              </a:spcBef>
              <a:spcAft>
                <a:spcPts val="0"/>
              </a:spcAft>
              <a:buFont typeface="Wingdings" pitchFamily="2" charset="2"/>
              <a:buChar char="§"/>
              <a:defRPr/>
            </a:pPr>
            <a:r>
              <a:rPr lang="en-GB" sz="1900" dirty="0">
                <a:latin typeface="Verdana"/>
                <a:cs typeface="Verdana"/>
              </a:rPr>
              <a:t>Expedited preservation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Disclose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Search and seizure</a:t>
            </a:r>
          </a:p>
          <a:p>
            <a:pPr marL="361950" indent="-361950" fontAlgn="auto">
              <a:spcBef>
                <a:spcPts val="0"/>
              </a:spcBef>
              <a:spcAft>
                <a:spcPts val="0"/>
              </a:spcAft>
              <a:buFont typeface="Wingdings" pitchFamily="2" charset="2"/>
              <a:buChar char="§"/>
              <a:defRPr/>
            </a:pPr>
            <a:r>
              <a:rPr lang="en-GB" sz="1900" dirty="0">
                <a:latin typeface="Verdana"/>
                <a:cs typeface="Verdana"/>
              </a:rPr>
              <a:t>Production order</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Real Time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Interception of content data</a:t>
            </a:r>
            <a:endParaRPr lang="en-US" sz="1900" dirty="0">
              <a:latin typeface="Verdana"/>
              <a:cs typeface="Verdana"/>
            </a:endParaRP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9725"/>
          </a:xfrm>
          <a:prstGeom prst="rect">
            <a:avLst/>
          </a:prstGeom>
          <a:noFill/>
          <a:ln/>
        </p:spPr>
        <p:txBody>
          <a:bodyPr>
            <a:spAutoFit/>
          </a:bodyPr>
          <a:lstStyle/>
          <a:p>
            <a:pPr fontAlgn="auto">
              <a:spcBef>
                <a:spcPts val="0"/>
              </a:spcBef>
              <a:spcAft>
                <a:spcPts val="0"/>
              </a:spcAft>
              <a:defRPr/>
            </a:pPr>
            <a:r>
              <a:rPr lang="en-GB" sz="1600" b="1" dirty="0">
                <a:solidFill>
                  <a:schemeClr val="tx1">
                    <a:lumMod val="65000"/>
                    <a:lumOff val="35000"/>
                  </a:schemeClr>
                </a:solidFill>
                <a:latin typeface="Verdana"/>
                <a:cs typeface="Verdana"/>
              </a:rPr>
              <a:t>Harmonisation </a:t>
            </a:r>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1487978" y="39120"/>
            <a:ext cx="765602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2400" b="1" dirty="0"/>
              <a:t>The Budapest Convention on Cybercrime </a:t>
            </a:r>
            <a:br>
              <a:rPr lang="en-GB" altLang="sr-Latn-RS" sz="2400" b="1" dirty="0"/>
            </a:br>
            <a:r>
              <a:rPr lang="en-GB" altLang="sr-Latn-RS" sz="2400" b="1" dirty="0"/>
              <a:t>of the Council of Europe</a:t>
            </a:r>
            <a:endParaRPr lang="en-GB" sz="2400" dirty="0"/>
          </a:p>
        </p:txBody>
      </p:sp>
    </p:spTree>
    <p:extLst>
      <p:ext uri="{BB962C8B-B14F-4D97-AF65-F5344CB8AC3E}">
        <p14:creationId xmlns:p14="http://schemas.microsoft.com/office/powerpoint/2010/main" val="38781535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70703" y="1210964"/>
            <a:ext cx="8353167" cy="5982058"/>
          </a:xfrm>
        </p:spPr>
        <p:txBody>
          <a:bodyPr>
            <a:noAutofit/>
          </a:bodyPr>
          <a:lstStyle/>
          <a:p>
            <a:pPr marL="457200" indent="-457200" algn="just">
              <a:buAutoNum type="arabicPeriod"/>
              <a:defRPr/>
            </a:pPr>
            <a:r>
              <a:rPr lang="en-US" sz="2400" dirty="0">
                <a:solidFill>
                  <a:schemeClr val="accent1">
                    <a:lumMod val="75000"/>
                  </a:schemeClr>
                </a:solidFill>
                <a:latin typeface="+mn-lt"/>
                <a:cs typeface="Times New Roman" panose="02020603050405020304" pitchFamily="18" charset="0"/>
              </a:rPr>
              <a:t>Each Party shall designate a </a:t>
            </a:r>
            <a:r>
              <a:rPr lang="en-US" sz="2400" b="1" dirty="0">
                <a:solidFill>
                  <a:schemeClr val="accent1">
                    <a:lumMod val="75000"/>
                  </a:schemeClr>
                </a:solidFill>
                <a:latin typeface="+mn-lt"/>
                <a:cs typeface="Times New Roman" panose="02020603050405020304" pitchFamily="18" charset="0"/>
              </a:rPr>
              <a:t>point of contact </a:t>
            </a:r>
            <a:r>
              <a:rPr lang="en-US" sz="2400" dirty="0">
                <a:solidFill>
                  <a:schemeClr val="accent1">
                    <a:lumMod val="75000"/>
                  </a:schemeClr>
                </a:solidFill>
                <a:latin typeface="+mn-lt"/>
                <a:cs typeface="Times New Roman" panose="02020603050405020304" pitchFamily="18" charset="0"/>
              </a:rPr>
              <a:t>available on a </a:t>
            </a:r>
            <a:r>
              <a:rPr lang="en-US" sz="2400" b="1" dirty="0">
                <a:solidFill>
                  <a:schemeClr val="accent1">
                    <a:lumMod val="75000"/>
                  </a:schemeClr>
                </a:solidFill>
                <a:latin typeface="+mn-lt"/>
                <a:cs typeface="Times New Roman" panose="02020603050405020304" pitchFamily="18" charset="0"/>
              </a:rPr>
              <a:t>twenty-four hour, seven-day-a-week</a:t>
            </a:r>
            <a:r>
              <a:rPr lang="en-US" sz="2400" dirty="0">
                <a:solidFill>
                  <a:schemeClr val="accent1">
                    <a:lumMod val="75000"/>
                  </a:schemeClr>
                </a:solidFill>
                <a:latin typeface="+mn-lt"/>
                <a:cs typeface="Times New Roman" panose="02020603050405020304" pitchFamily="18" charset="0"/>
              </a:rPr>
              <a:t> basis, in order to ensure the provision of </a:t>
            </a:r>
            <a:r>
              <a:rPr lang="en-US" sz="2400" b="1" dirty="0">
                <a:solidFill>
                  <a:schemeClr val="accent1">
                    <a:lumMod val="75000"/>
                  </a:schemeClr>
                </a:solidFill>
                <a:latin typeface="+mn-lt"/>
                <a:cs typeface="Times New Roman" panose="02020603050405020304" pitchFamily="18" charset="0"/>
              </a:rPr>
              <a:t>immediate assistance </a:t>
            </a:r>
            <a:r>
              <a:rPr lang="en-US" sz="2400" dirty="0">
                <a:solidFill>
                  <a:schemeClr val="accent1">
                    <a:lumMod val="75000"/>
                  </a:schemeClr>
                </a:solidFill>
                <a:latin typeface="+mn-lt"/>
                <a:cs typeface="Times New Roman" panose="02020603050405020304" pitchFamily="18" charset="0"/>
              </a:rPr>
              <a:t>for the purpose of investigations or proceedings concerning </a:t>
            </a:r>
            <a:r>
              <a:rPr lang="en-US" sz="2400" b="1" dirty="0">
                <a:solidFill>
                  <a:schemeClr val="accent1">
                    <a:lumMod val="75000"/>
                  </a:schemeClr>
                </a:solidFill>
                <a:latin typeface="+mn-lt"/>
                <a:cs typeface="Times New Roman" panose="02020603050405020304" pitchFamily="18" charset="0"/>
              </a:rPr>
              <a:t>criminal offences related to computer systems and data</a:t>
            </a:r>
            <a:r>
              <a:rPr lang="en-US" sz="2400" dirty="0">
                <a:solidFill>
                  <a:schemeClr val="accent1">
                    <a:lumMod val="75000"/>
                  </a:schemeClr>
                </a:solidFill>
                <a:latin typeface="+mn-lt"/>
                <a:cs typeface="Times New Roman" panose="02020603050405020304" pitchFamily="18" charset="0"/>
              </a:rPr>
              <a:t>, or for the </a:t>
            </a:r>
            <a:r>
              <a:rPr lang="en-US" sz="2400" b="1" dirty="0">
                <a:solidFill>
                  <a:schemeClr val="accent1">
                    <a:lumMod val="75000"/>
                  </a:schemeClr>
                </a:solidFill>
                <a:latin typeface="+mn-lt"/>
                <a:cs typeface="Times New Roman" panose="02020603050405020304" pitchFamily="18" charset="0"/>
              </a:rPr>
              <a:t>collection of evidence in electronic form of a criminal offence</a:t>
            </a:r>
            <a:r>
              <a:rPr lang="en-US" sz="2400" dirty="0">
                <a:solidFill>
                  <a:schemeClr val="accent1">
                    <a:lumMod val="75000"/>
                  </a:schemeClr>
                </a:solidFill>
                <a:latin typeface="+mn-lt"/>
                <a:cs typeface="Times New Roman" panose="02020603050405020304" pitchFamily="18" charset="0"/>
              </a:rPr>
              <a:t>. Such assistance shall include facilitating, or, if permitted by its domestic law and practice, directly carrying out the following measures:</a:t>
            </a:r>
          </a:p>
          <a:p>
            <a:pPr marL="457200" indent="-457200" algn="just">
              <a:buAutoNum type="alphaLcPeriod"/>
              <a:defRPr/>
            </a:pPr>
            <a:r>
              <a:rPr lang="en-US" sz="2400" dirty="0">
                <a:solidFill>
                  <a:schemeClr val="accent1">
                    <a:lumMod val="75000"/>
                  </a:schemeClr>
                </a:solidFill>
                <a:latin typeface="+mn-lt"/>
                <a:cs typeface="Times New Roman" panose="02020603050405020304" pitchFamily="18" charset="0"/>
              </a:rPr>
              <a:t>the provision of technical advice</a:t>
            </a:r>
          </a:p>
          <a:p>
            <a:pPr marL="457200" indent="-457200" algn="just">
              <a:buAutoNum type="alphaLcPeriod"/>
              <a:defRPr/>
            </a:pPr>
            <a:r>
              <a:rPr lang="en-US" sz="2400" dirty="0">
                <a:solidFill>
                  <a:schemeClr val="accent1">
                    <a:lumMod val="75000"/>
                  </a:schemeClr>
                </a:solidFill>
                <a:latin typeface="+mn-lt"/>
                <a:cs typeface="Times New Roman" panose="02020603050405020304" pitchFamily="18" charset="0"/>
              </a:rPr>
              <a:t>the preservation of data pursuant to Articles 29 and 30; </a:t>
            </a:r>
          </a:p>
          <a:p>
            <a:pPr marL="457200" indent="-457200" algn="just">
              <a:buAutoNum type="alphaLcPeriod"/>
              <a:defRPr/>
            </a:pPr>
            <a:r>
              <a:rPr lang="en-US" sz="2400" dirty="0">
                <a:solidFill>
                  <a:schemeClr val="accent1">
                    <a:lumMod val="75000"/>
                  </a:schemeClr>
                </a:solidFill>
                <a:latin typeface="+mn-lt"/>
                <a:cs typeface="Times New Roman" panose="02020603050405020304" pitchFamily="18" charset="0"/>
              </a:rPr>
              <a:t>the collection of evidence, the provision of legal information, and locating of suspects.</a:t>
            </a:r>
            <a:endParaRPr lang="en-GB" sz="2400" dirty="0">
              <a:solidFill>
                <a:schemeClr val="accent1">
                  <a:lumMod val="75000"/>
                </a:schemeClr>
              </a:solidFill>
              <a:latin typeface="+mn-lt"/>
              <a:cs typeface="Times New Roman" panose="02020603050405020304" pitchFamily="18" charset="0"/>
            </a:endParaRPr>
          </a:p>
        </p:txBody>
      </p:sp>
      <p:sp>
        <p:nvSpPr>
          <p:cNvPr id="5" name="TextBox 7">
            <a:extLst>
              <a:ext uri="{FF2B5EF4-FFF2-40B4-BE49-F238E27FC236}">
                <a16:creationId xmlns:a16="http://schemas.microsoft.com/office/drawing/2014/main" id="{D29D8D92-C53A-4BB9-AFBC-3DE29C6A4D1A}"/>
              </a:ext>
            </a:extLst>
          </p:cNvPr>
          <p:cNvSpPr txBox="1">
            <a:spLocks noChangeArrowheads="1"/>
          </p:cNvSpPr>
          <p:nvPr/>
        </p:nvSpPr>
        <p:spPr bwMode="auto">
          <a:xfrm>
            <a:off x="1403350" y="220601"/>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35 – 24/7 Network</a:t>
            </a:r>
          </a:p>
        </p:txBody>
      </p:sp>
    </p:spTree>
    <p:extLst>
      <p:ext uri="{BB962C8B-B14F-4D97-AF65-F5344CB8AC3E}">
        <p14:creationId xmlns:p14="http://schemas.microsoft.com/office/powerpoint/2010/main" val="2179087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1" name="Rectangle 3" descr="Rectangle: Click to edit Master text styles&#10;Second level&#10;Third level&#10;Fourth level&#10;Fifth level"/>
          <p:cNvSpPr>
            <a:spLocks noGrp="1" noChangeArrowheads="1"/>
          </p:cNvSpPr>
          <p:nvPr>
            <p:ph idx="1"/>
          </p:nvPr>
        </p:nvSpPr>
        <p:spPr>
          <a:xfrm>
            <a:off x="370703" y="1235678"/>
            <a:ext cx="8353167" cy="5982058"/>
          </a:xfrm>
        </p:spPr>
        <p:txBody>
          <a:bodyPr>
            <a:noAutofit/>
          </a:bodyPr>
          <a:lstStyle/>
          <a:p>
            <a:pPr marL="457200" indent="-457200" algn="just">
              <a:buFont typeface="+mj-lt"/>
              <a:buAutoNum type="arabicPeriod" startAt="2"/>
            </a:pPr>
            <a:r>
              <a:rPr lang="en-US" sz="2700" dirty="0">
                <a:solidFill>
                  <a:schemeClr val="accent1">
                    <a:lumMod val="75000"/>
                  </a:schemeClr>
                </a:solidFill>
                <a:latin typeface="+mn-lt"/>
                <a:cs typeface="Times New Roman" panose="02020603050405020304" pitchFamily="18" charset="0"/>
              </a:rPr>
              <a:t>a. A Party’s point of contact shall have the </a:t>
            </a:r>
            <a:r>
              <a:rPr lang="en-US" sz="2700" b="1" dirty="0">
                <a:solidFill>
                  <a:schemeClr val="accent1">
                    <a:lumMod val="75000"/>
                  </a:schemeClr>
                </a:solidFill>
                <a:latin typeface="+mn-lt"/>
                <a:cs typeface="Times New Roman" panose="02020603050405020304" pitchFamily="18" charset="0"/>
              </a:rPr>
              <a:t>capacity </a:t>
            </a:r>
            <a:r>
              <a:rPr lang="en-US" sz="2700" dirty="0">
                <a:solidFill>
                  <a:schemeClr val="accent1">
                    <a:lumMod val="75000"/>
                  </a:schemeClr>
                </a:solidFill>
                <a:latin typeface="+mn-lt"/>
                <a:cs typeface="Times New Roman" panose="02020603050405020304" pitchFamily="18" charset="0"/>
              </a:rPr>
              <a:t>to </a:t>
            </a:r>
            <a:r>
              <a:rPr lang="en-US" sz="2700" b="1" dirty="0">
                <a:solidFill>
                  <a:schemeClr val="accent1">
                    <a:lumMod val="75000"/>
                  </a:schemeClr>
                </a:solidFill>
                <a:latin typeface="+mn-lt"/>
                <a:cs typeface="Times New Roman" panose="02020603050405020304" pitchFamily="18" charset="0"/>
              </a:rPr>
              <a:t>carry out communications</a:t>
            </a:r>
            <a:r>
              <a:rPr lang="en-US" sz="2700" dirty="0">
                <a:solidFill>
                  <a:schemeClr val="accent1">
                    <a:lumMod val="75000"/>
                  </a:schemeClr>
                </a:solidFill>
                <a:latin typeface="+mn-lt"/>
                <a:cs typeface="Times New Roman" panose="02020603050405020304" pitchFamily="18" charset="0"/>
              </a:rPr>
              <a:t> with the point of contact of another Party </a:t>
            </a:r>
            <a:r>
              <a:rPr lang="en-US" sz="2700" b="1" dirty="0">
                <a:solidFill>
                  <a:schemeClr val="accent1">
                    <a:lumMod val="75000"/>
                  </a:schemeClr>
                </a:solidFill>
                <a:latin typeface="+mn-lt"/>
                <a:cs typeface="Times New Roman" panose="02020603050405020304" pitchFamily="18" charset="0"/>
              </a:rPr>
              <a:t>on an expedited basis</a:t>
            </a:r>
            <a:r>
              <a:rPr lang="en-US" sz="2700" dirty="0">
                <a:solidFill>
                  <a:schemeClr val="accent1">
                    <a:lumMod val="75000"/>
                  </a:schemeClr>
                </a:solidFill>
                <a:latin typeface="+mn-lt"/>
                <a:cs typeface="Times New Roman" panose="02020603050405020304" pitchFamily="18" charset="0"/>
              </a:rPr>
              <a:t>.</a:t>
            </a:r>
          </a:p>
          <a:p>
            <a:pPr marL="444500" indent="0" algn="just">
              <a:buNone/>
            </a:pPr>
            <a:r>
              <a:rPr lang="en-US" sz="2700" dirty="0">
                <a:solidFill>
                  <a:schemeClr val="accent1">
                    <a:lumMod val="75000"/>
                  </a:schemeClr>
                </a:solidFill>
                <a:latin typeface="+mn-lt"/>
                <a:cs typeface="Times New Roman" panose="02020603050405020304" pitchFamily="18" charset="0"/>
              </a:rPr>
              <a:t>b. If the point of contact designated by a Party is not part of that Party’s authority or authorities responsible for international mutual assistance or extradition, the point of contact shall ensure that it is able to co-ordinate with such authority or authorities on an expedited basis.</a:t>
            </a:r>
          </a:p>
          <a:p>
            <a:pPr marL="457200" indent="-457200" algn="just">
              <a:buFont typeface="+mj-lt"/>
              <a:buAutoNum type="arabicPeriod" startAt="3"/>
            </a:pPr>
            <a:r>
              <a:rPr lang="en-US" sz="2700" dirty="0">
                <a:solidFill>
                  <a:schemeClr val="accent1">
                    <a:lumMod val="75000"/>
                  </a:schemeClr>
                </a:solidFill>
                <a:latin typeface="+mn-lt"/>
                <a:cs typeface="Times New Roman" panose="02020603050405020304" pitchFamily="18" charset="0"/>
              </a:rPr>
              <a:t>Each Party shall ensure that </a:t>
            </a:r>
            <a:r>
              <a:rPr lang="en-US" sz="2700" b="1" dirty="0">
                <a:solidFill>
                  <a:schemeClr val="accent1">
                    <a:lumMod val="75000"/>
                  </a:schemeClr>
                </a:solidFill>
                <a:latin typeface="+mn-lt"/>
                <a:cs typeface="Times New Roman" panose="02020603050405020304" pitchFamily="18" charset="0"/>
              </a:rPr>
              <a:t>trained </a:t>
            </a:r>
            <a:r>
              <a:rPr lang="en-US" sz="2700" dirty="0">
                <a:solidFill>
                  <a:schemeClr val="accent1">
                    <a:lumMod val="75000"/>
                  </a:schemeClr>
                </a:solidFill>
                <a:latin typeface="+mn-lt"/>
                <a:cs typeface="Times New Roman" panose="02020603050405020304" pitchFamily="18" charset="0"/>
              </a:rPr>
              <a:t>and </a:t>
            </a:r>
            <a:r>
              <a:rPr lang="en-US" sz="2700" b="1" dirty="0">
                <a:solidFill>
                  <a:schemeClr val="accent1">
                    <a:lumMod val="75000"/>
                  </a:schemeClr>
                </a:solidFill>
                <a:latin typeface="+mn-lt"/>
                <a:cs typeface="Times New Roman" panose="02020603050405020304" pitchFamily="18" charset="0"/>
              </a:rPr>
              <a:t>equipped personnel </a:t>
            </a:r>
            <a:r>
              <a:rPr lang="en-US" sz="2700" dirty="0">
                <a:solidFill>
                  <a:schemeClr val="accent1">
                    <a:lumMod val="75000"/>
                  </a:schemeClr>
                </a:solidFill>
                <a:latin typeface="+mn-lt"/>
                <a:cs typeface="Times New Roman" panose="02020603050405020304" pitchFamily="18" charset="0"/>
              </a:rPr>
              <a:t>are available, in order to facilitate the operation of the network.</a:t>
            </a:r>
            <a:endParaRPr lang="en-GB" sz="2700" dirty="0">
              <a:solidFill>
                <a:schemeClr val="accent1">
                  <a:lumMod val="75000"/>
                </a:schemeClr>
              </a:solidFill>
              <a:latin typeface="+mn-lt"/>
              <a:cs typeface="Times New Roman" panose="02020603050405020304" pitchFamily="18" charset="0"/>
            </a:endParaRPr>
          </a:p>
        </p:txBody>
      </p:sp>
      <p:sp>
        <p:nvSpPr>
          <p:cNvPr id="5" name="TextBox 7">
            <a:extLst>
              <a:ext uri="{FF2B5EF4-FFF2-40B4-BE49-F238E27FC236}">
                <a16:creationId xmlns:a16="http://schemas.microsoft.com/office/drawing/2014/main" id="{D29D8D92-C53A-4BB9-AFBC-3DE29C6A4D1A}"/>
              </a:ext>
            </a:extLst>
          </p:cNvPr>
          <p:cNvSpPr txBox="1">
            <a:spLocks noChangeArrowheads="1"/>
          </p:cNvSpPr>
          <p:nvPr/>
        </p:nvSpPr>
        <p:spPr bwMode="auto">
          <a:xfrm>
            <a:off x="1403350" y="220601"/>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35 – 24/7 Network</a:t>
            </a:r>
          </a:p>
        </p:txBody>
      </p:sp>
    </p:spTree>
    <p:extLst>
      <p:ext uri="{BB962C8B-B14F-4D97-AF65-F5344CB8AC3E}">
        <p14:creationId xmlns:p14="http://schemas.microsoft.com/office/powerpoint/2010/main" val="552768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03726"/>
            <a:ext cx="8319356" cy="6124754"/>
          </a:xfrm>
          <a:prstGeom prst="rect">
            <a:avLst/>
          </a:prstGeom>
          <a:ln/>
        </p:spPr>
        <p:txBody>
          <a:bodyPr wrap="square">
            <a:spAutoFit/>
          </a:bodyPr>
          <a:lstStyle/>
          <a:p>
            <a:pPr marL="457189" indent="-457189" algn="just">
              <a:buNone/>
              <a:defRPr/>
            </a:pPr>
            <a:r>
              <a:rPr lang="en-GB" sz="2800" b="1" i="1" dirty="0">
                <a:solidFill>
                  <a:schemeClr val="accent1">
                    <a:lumMod val="75000"/>
                  </a:schemeClr>
                </a:solidFill>
              </a:rPr>
              <a:t>Recalling the key elements (Part 1):</a:t>
            </a:r>
          </a:p>
          <a:p>
            <a:pPr marL="457189" indent="-457189" algn="just">
              <a:buNone/>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24/7 point of contact</a:t>
            </a:r>
          </a:p>
          <a:p>
            <a:pPr marL="457189" indent="-457189" algn="just">
              <a:buFont typeface="Arial" panose="020B0604020202020204" pitchFamily="34" charset="0"/>
              <a:buChar char="•"/>
              <a:defRPr/>
            </a:pPr>
            <a:r>
              <a:rPr lang="en-GB" sz="2800" dirty="0">
                <a:solidFill>
                  <a:schemeClr val="accent1">
                    <a:lumMod val="75000"/>
                  </a:schemeClr>
                </a:solidFill>
              </a:rPr>
              <a:t>Immediate assistance regarding:</a:t>
            </a:r>
          </a:p>
          <a:p>
            <a:pPr marL="914389" lvl="1" indent="-457189" algn="just">
              <a:buFont typeface="Arial" panose="020B0604020202020204" pitchFamily="34" charset="0"/>
              <a:buChar char="•"/>
              <a:defRPr/>
            </a:pPr>
            <a:r>
              <a:rPr lang="en-GB" sz="2800" dirty="0">
                <a:solidFill>
                  <a:schemeClr val="accent1">
                    <a:lumMod val="75000"/>
                  </a:schemeClr>
                </a:solidFill>
              </a:rPr>
              <a:t>Offences concerning computer systems</a:t>
            </a:r>
          </a:p>
          <a:p>
            <a:pPr marL="914389" lvl="1" indent="-457189" algn="just">
              <a:buFont typeface="Arial" panose="020B0604020202020204" pitchFamily="34" charset="0"/>
              <a:buChar char="•"/>
              <a:defRPr/>
            </a:pPr>
            <a:r>
              <a:rPr lang="en-GB" sz="2800" dirty="0">
                <a:solidFill>
                  <a:schemeClr val="accent1">
                    <a:lumMod val="75000"/>
                  </a:schemeClr>
                </a:solidFill>
              </a:rPr>
              <a:t>Collection of electronic evidence </a:t>
            </a:r>
          </a:p>
          <a:p>
            <a:pPr marL="457189" indent="-457189" algn="just">
              <a:buFont typeface="Arial" panose="020B0604020202020204" pitchFamily="34" charset="0"/>
              <a:buChar char="•"/>
              <a:defRPr/>
            </a:pPr>
            <a:r>
              <a:rPr lang="en-GB" sz="2800" dirty="0">
                <a:solidFill>
                  <a:schemeClr val="accent1">
                    <a:lumMod val="75000"/>
                  </a:schemeClr>
                </a:solidFill>
              </a:rPr>
              <a:t>Directly carrying out the following:</a:t>
            </a:r>
          </a:p>
          <a:p>
            <a:pPr marL="914389" lvl="1" indent="-457189" algn="just">
              <a:buFont typeface="Arial" panose="020B0604020202020204" pitchFamily="34" charset="0"/>
              <a:buChar char="•"/>
              <a:defRPr/>
            </a:pPr>
            <a:r>
              <a:rPr lang="en-GB" sz="2800" dirty="0">
                <a:solidFill>
                  <a:schemeClr val="accent1">
                    <a:lumMod val="75000"/>
                  </a:schemeClr>
                </a:solidFill>
              </a:rPr>
              <a:t>Provision of technical advice</a:t>
            </a:r>
          </a:p>
          <a:p>
            <a:pPr marL="914389" lvl="1" indent="-457189" algn="just">
              <a:buFont typeface="Arial" panose="020B0604020202020204" pitchFamily="34" charset="0"/>
              <a:buChar char="•"/>
              <a:defRPr/>
            </a:pPr>
            <a:r>
              <a:rPr lang="en-GB" sz="2800" dirty="0">
                <a:solidFill>
                  <a:schemeClr val="accent1">
                    <a:lumMod val="75000"/>
                  </a:schemeClr>
                </a:solidFill>
              </a:rPr>
              <a:t>Preservation of data (Art. 29 &amp; 30)</a:t>
            </a:r>
          </a:p>
          <a:p>
            <a:pPr marL="914389" lvl="1" indent="-457189" algn="just">
              <a:buFont typeface="Arial" panose="020B0604020202020204" pitchFamily="34" charset="0"/>
              <a:buChar char="•"/>
              <a:defRPr/>
            </a:pPr>
            <a:r>
              <a:rPr lang="en-GB" sz="2800" dirty="0">
                <a:solidFill>
                  <a:schemeClr val="accent1">
                    <a:lumMod val="75000"/>
                  </a:schemeClr>
                </a:solidFill>
              </a:rPr>
              <a:t>Collection of evidence</a:t>
            </a:r>
          </a:p>
          <a:p>
            <a:pPr marL="914389" lvl="1" indent="-457189" algn="just">
              <a:buFont typeface="Arial" panose="020B0604020202020204" pitchFamily="34" charset="0"/>
              <a:buChar char="•"/>
              <a:defRPr/>
            </a:pPr>
            <a:r>
              <a:rPr lang="en-GB" sz="2800" dirty="0">
                <a:solidFill>
                  <a:schemeClr val="accent1">
                    <a:lumMod val="75000"/>
                  </a:schemeClr>
                </a:solidFill>
              </a:rPr>
              <a:t>Provision of legal information</a:t>
            </a:r>
          </a:p>
          <a:p>
            <a:pPr marL="914389" lvl="1" indent="-457189" algn="just">
              <a:buFont typeface="Arial" panose="020B0604020202020204" pitchFamily="34" charset="0"/>
              <a:buChar char="•"/>
              <a:defRPr/>
            </a:pPr>
            <a:r>
              <a:rPr lang="en-GB" sz="2800" dirty="0">
                <a:solidFill>
                  <a:schemeClr val="accent1">
                    <a:lumMod val="75000"/>
                  </a:schemeClr>
                </a:solidFill>
              </a:rPr>
              <a:t>Locating of suspects </a:t>
            </a:r>
          </a:p>
          <a:p>
            <a:pPr marL="914389" lvl="1" indent="-457189" algn="just">
              <a:buFont typeface="Arial" panose="020B0604020202020204" pitchFamily="34" charset="0"/>
              <a:buChar char="•"/>
              <a:defRPr/>
            </a:pPr>
            <a:endParaRPr lang="en-GB" sz="2800" dirty="0">
              <a:solidFill>
                <a:schemeClr val="accent1">
                  <a:lumMod val="75000"/>
                </a:schemeClr>
              </a:solidFill>
            </a:endParaRPr>
          </a:p>
          <a:p>
            <a:pPr algn="just">
              <a:defRPr/>
            </a:pPr>
            <a:endParaRPr lang="en-GB" sz="2800" dirty="0">
              <a:solidFill>
                <a:schemeClr val="accent1">
                  <a:lumMod val="75000"/>
                </a:schemeClr>
              </a:solidFill>
            </a:endParaRP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220601"/>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35 – 24/7 Network</a:t>
            </a:r>
          </a:p>
        </p:txBody>
      </p:sp>
    </p:spTree>
    <p:extLst>
      <p:ext uri="{BB962C8B-B14F-4D97-AF65-F5344CB8AC3E}">
        <p14:creationId xmlns:p14="http://schemas.microsoft.com/office/powerpoint/2010/main" val="1174055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203726"/>
            <a:ext cx="8319356" cy="5693866"/>
          </a:xfrm>
          <a:prstGeom prst="rect">
            <a:avLst/>
          </a:prstGeom>
          <a:ln/>
        </p:spPr>
        <p:txBody>
          <a:bodyPr wrap="square">
            <a:spAutoFit/>
          </a:bodyPr>
          <a:lstStyle/>
          <a:p>
            <a:pPr marL="457189" indent="-457189" algn="just">
              <a:buNone/>
              <a:defRPr/>
            </a:pPr>
            <a:r>
              <a:rPr lang="en-GB" sz="2800" b="1" i="1" dirty="0">
                <a:solidFill>
                  <a:schemeClr val="accent1">
                    <a:lumMod val="75000"/>
                  </a:schemeClr>
                </a:solidFill>
              </a:rPr>
              <a:t>Recalling the key elements (Part 2):</a:t>
            </a:r>
          </a:p>
          <a:p>
            <a:pPr marL="457189" indent="-457189" algn="just">
              <a:buNone/>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GB" sz="2800" dirty="0">
                <a:solidFill>
                  <a:schemeClr val="accent1">
                    <a:lumMod val="75000"/>
                  </a:schemeClr>
                </a:solidFill>
              </a:rPr>
              <a:t>Legal and technical capacity for expedited communication </a:t>
            </a:r>
          </a:p>
          <a:p>
            <a:pPr marL="457189" indent="-457189" algn="just">
              <a:buFont typeface="Arial" panose="020B0604020202020204" pitchFamily="34" charset="0"/>
              <a:buChar char="•"/>
              <a:defRPr/>
            </a:pPr>
            <a:r>
              <a:rPr lang="en-GB" sz="2800" dirty="0">
                <a:solidFill>
                  <a:schemeClr val="accent1">
                    <a:lumMod val="75000"/>
                  </a:schemeClr>
                </a:solidFill>
              </a:rPr>
              <a:t>Coordination with relevant domestic bodies on expedited basis</a:t>
            </a:r>
          </a:p>
          <a:p>
            <a:pPr marL="457189" indent="-457189" algn="just">
              <a:buFont typeface="Arial" panose="020B0604020202020204" pitchFamily="34" charset="0"/>
              <a:buChar char="•"/>
              <a:defRPr/>
            </a:pPr>
            <a:r>
              <a:rPr lang="en-GB" sz="2800" dirty="0">
                <a:solidFill>
                  <a:schemeClr val="accent1">
                    <a:lumMod val="75000"/>
                  </a:schemeClr>
                </a:solidFill>
              </a:rPr>
              <a:t>Trained and equipped personnel </a:t>
            </a: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endParaRPr lang="en-GB" sz="2800" dirty="0">
              <a:solidFill>
                <a:schemeClr val="accent1">
                  <a:lumMod val="75000"/>
                </a:schemeClr>
              </a:solidFill>
            </a:endParaRPr>
          </a:p>
          <a:p>
            <a:pPr marL="457189" indent="-457189" algn="just">
              <a:buFont typeface="Arial" panose="020B0604020202020204" pitchFamily="34" charset="0"/>
              <a:buChar char="•"/>
              <a:defRPr/>
            </a:pPr>
            <a:endParaRPr lang="en-GB" sz="2800" dirty="0">
              <a:solidFill>
                <a:schemeClr val="accent1">
                  <a:lumMod val="75000"/>
                </a:schemeClr>
              </a:solidFill>
            </a:endParaRPr>
          </a:p>
          <a:p>
            <a:pPr algn="just">
              <a:defRPr/>
            </a:pPr>
            <a:endParaRPr lang="en-GB" sz="2800" dirty="0">
              <a:solidFill>
                <a:schemeClr val="accent1">
                  <a:lumMod val="75000"/>
                </a:schemeClr>
              </a:solidFill>
            </a:endParaRP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220601"/>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35 – 24/7 Network</a:t>
            </a:r>
          </a:p>
        </p:txBody>
      </p:sp>
    </p:spTree>
    <p:extLst>
      <p:ext uri="{BB962C8B-B14F-4D97-AF65-F5344CB8AC3E}">
        <p14:creationId xmlns:p14="http://schemas.microsoft.com/office/powerpoint/2010/main" val="887111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ADDITIONAL PROTOCOL on racism and xenophobia</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Refresher on the Budapest Convention </a:t>
            </a:r>
            <a:endParaRPr lang="en-US" sz="4000" dirty="0"/>
          </a:p>
        </p:txBody>
      </p:sp>
    </p:spTree>
    <p:extLst>
      <p:ext uri="{BB962C8B-B14F-4D97-AF65-F5344CB8AC3E}">
        <p14:creationId xmlns:p14="http://schemas.microsoft.com/office/powerpoint/2010/main" val="355519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594237-0637-48DA-98A2-C6D52AE86CE1}"/>
              </a:ext>
            </a:extLst>
          </p:cNvPr>
          <p:cNvSpPr txBox="1">
            <a:spLocks/>
          </p:cNvSpPr>
          <p:nvPr/>
        </p:nvSpPr>
        <p:spPr>
          <a:xfrm>
            <a:off x="609600" y="1122302"/>
            <a:ext cx="8229600" cy="9779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GB" sz="3600" b="1" dirty="0">
              <a:solidFill>
                <a:schemeClr val="accent1">
                  <a:lumMod val="75000"/>
                </a:schemeClr>
              </a:solidFill>
              <a:latin typeface="+mn-lt"/>
              <a:ea typeface="ＭＳ Ｐゴシック" charset="0"/>
              <a:cs typeface="Times New Roman" panose="02020603050405020304" pitchFamily="18" charset="0"/>
            </a:endParaRPr>
          </a:p>
        </p:txBody>
      </p:sp>
      <p:sp>
        <p:nvSpPr>
          <p:cNvPr id="5" name="TextBox 7">
            <a:extLst>
              <a:ext uri="{FF2B5EF4-FFF2-40B4-BE49-F238E27FC236}">
                <a16:creationId xmlns:a16="http://schemas.microsoft.com/office/drawing/2014/main" id="{F52B42EF-C644-4F1F-95AB-EAE2C9D1AD43}"/>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3 - Dissemination of Racist and Xenophobic Materials</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746B1D30-6A16-417B-A1BA-EA350C724B80}"/>
              </a:ext>
            </a:extLst>
          </p:cNvPr>
          <p:cNvSpPr txBox="1">
            <a:spLocks noChangeArrowheads="1"/>
          </p:cNvSpPr>
          <p:nvPr/>
        </p:nvSpPr>
        <p:spPr>
          <a:xfrm>
            <a:off x="839035" y="1242393"/>
            <a:ext cx="7770729" cy="4906496"/>
          </a:xfrm>
          <a:prstGeom prst="rect">
            <a:avLst/>
          </a:prstGeom>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dirty="0">
              <a:solidFill>
                <a:schemeClr val="accent1">
                  <a:lumMod val="75000"/>
                </a:schemeClr>
              </a:solidFill>
              <a:latin typeface="+mn-lt"/>
              <a:cs typeface="Arial" panose="020B0604020202020204" pitchFamily="34" charset="0"/>
            </a:endParaRPr>
          </a:p>
          <a:p>
            <a:pPr marL="0" indent="0" algn="just">
              <a:buFont typeface="Arial" panose="020B0604020202020204" pitchFamily="34" charset="0"/>
              <a:buNone/>
            </a:pPr>
            <a:r>
              <a:rPr lang="en-US" dirty="0">
                <a:solidFill>
                  <a:schemeClr val="accent1">
                    <a:lumMod val="75000"/>
                  </a:schemeClr>
                </a:solidFill>
                <a:latin typeface="+mn-lt"/>
                <a:cs typeface="Arial" panose="020B0604020202020204" pitchFamily="34" charset="0"/>
              </a:rPr>
              <a:t>1 Each Party shall adopt such legislative and other measures as may be necessary to establish as criminal offences under its domestic law, when committed </a:t>
            </a:r>
            <a:r>
              <a:rPr lang="en-US" b="1" dirty="0">
                <a:solidFill>
                  <a:schemeClr val="accent1">
                    <a:lumMod val="75000"/>
                  </a:schemeClr>
                </a:solidFill>
                <a:latin typeface="+mn-lt"/>
                <a:cs typeface="Arial" panose="020B0604020202020204" pitchFamily="34" charset="0"/>
              </a:rPr>
              <a:t>intentionally </a:t>
            </a:r>
            <a:r>
              <a:rPr lang="en-US" dirty="0">
                <a:solidFill>
                  <a:schemeClr val="accent1">
                    <a:lumMod val="75000"/>
                  </a:schemeClr>
                </a:solidFill>
                <a:latin typeface="+mn-lt"/>
                <a:cs typeface="Arial" panose="020B0604020202020204" pitchFamily="34" charset="0"/>
              </a:rPr>
              <a:t>and </a:t>
            </a:r>
            <a:r>
              <a:rPr lang="en-US" b="1" dirty="0">
                <a:solidFill>
                  <a:schemeClr val="accent1">
                    <a:lumMod val="75000"/>
                  </a:schemeClr>
                </a:solidFill>
                <a:latin typeface="+mn-lt"/>
                <a:cs typeface="Arial" panose="020B0604020202020204" pitchFamily="34" charset="0"/>
              </a:rPr>
              <a:t>without right</a:t>
            </a:r>
            <a:r>
              <a:rPr lang="en-US" dirty="0">
                <a:solidFill>
                  <a:schemeClr val="accent1">
                    <a:lumMod val="75000"/>
                  </a:schemeClr>
                </a:solidFill>
                <a:latin typeface="+mn-lt"/>
                <a:cs typeface="Arial" panose="020B0604020202020204" pitchFamily="34" charset="0"/>
              </a:rPr>
              <a:t>, the following conduct:</a:t>
            </a:r>
          </a:p>
          <a:p>
            <a:pPr marL="0" indent="0" algn="just">
              <a:buFont typeface="Arial" panose="020B0604020202020204" pitchFamily="34" charset="0"/>
              <a:buNone/>
            </a:pPr>
            <a:endParaRPr lang="en-US" dirty="0">
              <a:solidFill>
                <a:schemeClr val="accent1">
                  <a:lumMod val="75000"/>
                </a:schemeClr>
              </a:solidFill>
              <a:latin typeface="+mn-lt"/>
              <a:cs typeface="Arial" panose="020B0604020202020204" pitchFamily="34" charset="0"/>
            </a:endParaRPr>
          </a:p>
          <a:p>
            <a:pPr marL="0" indent="0" algn="just">
              <a:buFont typeface="Arial" panose="020B0604020202020204" pitchFamily="34" charset="0"/>
              <a:buNone/>
            </a:pPr>
            <a:r>
              <a:rPr lang="en-US" b="1" dirty="0">
                <a:solidFill>
                  <a:schemeClr val="accent1">
                    <a:lumMod val="75000"/>
                  </a:schemeClr>
                </a:solidFill>
                <a:latin typeface="+mn-lt"/>
                <a:cs typeface="Arial" panose="020B0604020202020204" pitchFamily="34" charset="0"/>
              </a:rPr>
              <a:t>distributing</a:t>
            </a:r>
            <a:r>
              <a:rPr lang="en-US" dirty="0">
                <a:solidFill>
                  <a:schemeClr val="accent1">
                    <a:lumMod val="75000"/>
                  </a:schemeClr>
                </a:solidFill>
                <a:latin typeface="+mn-lt"/>
                <a:cs typeface="Arial" panose="020B0604020202020204" pitchFamily="34" charset="0"/>
              </a:rPr>
              <a:t>, or </a:t>
            </a:r>
            <a:r>
              <a:rPr lang="en-US" b="1" dirty="0">
                <a:solidFill>
                  <a:schemeClr val="accent1">
                    <a:lumMod val="75000"/>
                  </a:schemeClr>
                </a:solidFill>
                <a:latin typeface="+mn-lt"/>
                <a:cs typeface="Arial" panose="020B0604020202020204" pitchFamily="34" charset="0"/>
              </a:rPr>
              <a:t>otherwise making available</a:t>
            </a:r>
            <a:r>
              <a:rPr lang="en-US" dirty="0">
                <a:solidFill>
                  <a:schemeClr val="accent1">
                    <a:lumMod val="75000"/>
                  </a:schemeClr>
                </a:solidFill>
                <a:latin typeface="+mn-lt"/>
                <a:cs typeface="Arial" panose="020B0604020202020204" pitchFamily="34" charset="0"/>
              </a:rPr>
              <a:t>, </a:t>
            </a:r>
            <a:r>
              <a:rPr lang="en-US" b="1" dirty="0">
                <a:solidFill>
                  <a:schemeClr val="accent1">
                    <a:lumMod val="75000"/>
                  </a:schemeClr>
                </a:solidFill>
                <a:latin typeface="+mn-lt"/>
                <a:cs typeface="Arial" panose="020B0604020202020204" pitchFamily="34" charset="0"/>
              </a:rPr>
              <a:t>racist and xenophobic material </a:t>
            </a:r>
            <a:r>
              <a:rPr lang="en-US" dirty="0">
                <a:solidFill>
                  <a:schemeClr val="accent1">
                    <a:lumMod val="75000"/>
                  </a:schemeClr>
                </a:solidFill>
                <a:latin typeface="+mn-lt"/>
                <a:cs typeface="Arial" panose="020B0604020202020204" pitchFamily="34" charset="0"/>
              </a:rPr>
              <a:t>to the </a:t>
            </a:r>
            <a:r>
              <a:rPr lang="en-US" b="1" dirty="0">
                <a:solidFill>
                  <a:schemeClr val="accent1">
                    <a:lumMod val="75000"/>
                  </a:schemeClr>
                </a:solidFill>
                <a:latin typeface="+mn-lt"/>
                <a:cs typeface="Arial" panose="020B0604020202020204" pitchFamily="34" charset="0"/>
              </a:rPr>
              <a:t>public </a:t>
            </a:r>
            <a:r>
              <a:rPr lang="en-US" dirty="0">
                <a:solidFill>
                  <a:schemeClr val="accent1">
                    <a:lumMod val="75000"/>
                  </a:schemeClr>
                </a:solidFill>
                <a:latin typeface="+mn-lt"/>
                <a:cs typeface="Arial" panose="020B0604020202020204" pitchFamily="34" charset="0"/>
              </a:rPr>
              <a:t>through a computer system.</a:t>
            </a:r>
          </a:p>
        </p:txBody>
      </p:sp>
    </p:spTree>
    <p:extLst>
      <p:ext uri="{BB962C8B-B14F-4D97-AF65-F5344CB8AC3E}">
        <p14:creationId xmlns:p14="http://schemas.microsoft.com/office/powerpoint/2010/main" val="313579759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569488"/>
            <a:ext cx="8319356" cy="4832092"/>
          </a:xfrm>
          <a:prstGeom prst="rect">
            <a:avLst/>
          </a:prstGeom>
          <a:ln/>
        </p:spPr>
        <p:txBody>
          <a:bodyPr wrap="square">
            <a:spAutoFit/>
          </a:bodyPr>
          <a:lstStyle/>
          <a:p>
            <a:pPr marL="457189" indent="-457189" algn="just">
              <a:buNone/>
              <a:defRPr/>
            </a:pPr>
            <a:r>
              <a:rPr lang="en-GB" sz="2800" b="1" i="1" dirty="0">
                <a:solidFill>
                  <a:schemeClr val="accent1">
                    <a:lumMod val="75000"/>
                  </a:schemeClr>
                </a:solidFill>
              </a:rPr>
              <a:t>Recalling the key elements:</a:t>
            </a:r>
          </a:p>
          <a:p>
            <a:pPr marL="457189" indent="-457189" algn="just">
              <a:buNone/>
              <a:defRPr/>
            </a:pPr>
            <a:endParaRPr lang="en-GB" sz="2800" dirty="0">
              <a:solidFill>
                <a:schemeClr val="accent1">
                  <a:lumMod val="75000"/>
                </a:schemeClr>
              </a:solidFill>
            </a:endParaRPr>
          </a:p>
          <a:p>
            <a:pPr marL="457189" indent="-457189" algn="just">
              <a:buFont typeface="Arial" panose="020B0604020202020204" pitchFamily="34" charset="0"/>
              <a:buChar char="•"/>
              <a:defRPr/>
            </a:pPr>
            <a:r>
              <a:rPr lang="en-US" sz="2800" dirty="0">
                <a:solidFill>
                  <a:schemeClr val="accent1">
                    <a:lumMod val="75000"/>
                  </a:schemeClr>
                </a:solidFill>
              </a:rPr>
              <a:t>Intentionally, without right</a:t>
            </a:r>
          </a:p>
          <a:p>
            <a:pPr marL="457189" indent="-457189" algn="just">
              <a:buFont typeface="Arial" panose="020B0604020202020204" pitchFamily="34" charset="0"/>
              <a:buChar char="•"/>
              <a:defRPr/>
            </a:pPr>
            <a:endParaRPr lang="en-US" sz="2800" dirty="0">
              <a:solidFill>
                <a:schemeClr val="accent1">
                  <a:lumMod val="75000"/>
                </a:schemeClr>
              </a:solidFill>
            </a:endParaRPr>
          </a:p>
          <a:p>
            <a:pPr marL="457189" indent="-457189" algn="just">
              <a:buFont typeface="Arial" panose="020B0604020202020204" pitchFamily="34" charset="0"/>
              <a:buChar char="•"/>
              <a:defRPr/>
            </a:pPr>
            <a:r>
              <a:rPr lang="en-US" sz="2800" dirty="0">
                <a:solidFill>
                  <a:schemeClr val="accent1">
                    <a:lumMod val="75000"/>
                  </a:schemeClr>
                </a:solidFill>
              </a:rPr>
              <a:t>Distributing or otherwise making available</a:t>
            </a:r>
          </a:p>
          <a:p>
            <a:pPr marL="457189" indent="-457189" algn="just">
              <a:buFont typeface="Arial" panose="020B0604020202020204" pitchFamily="34" charset="0"/>
              <a:buChar char="•"/>
              <a:defRPr/>
            </a:pPr>
            <a:endParaRPr lang="en-US" sz="2800" dirty="0">
              <a:solidFill>
                <a:schemeClr val="accent1">
                  <a:lumMod val="75000"/>
                </a:schemeClr>
              </a:solidFill>
            </a:endParaRPr>
          </a:p>
          <a:p>
            <a:pPr marL="457189" indent="-457189" algn="just">
              <a:buFont typeface="Arial" panose="020B0604020202020204" pitchFamily="34" charset="0"/>
              <a:buChar char="•"/>
              <a:defRPr/>
            </a:pPr>
            <a:r>
              <a:rPr lang="en-US" sz="2800" dirty="0">
                <a:solidFill>
                  <a:schemeClr val="accent1">
                    <a:lumMod val="75000"/>
                  </a:schemeClr>
                </a:solidFill>
              </a:rPr>
              <a:t>Racist and xenophobic material </a:t>
            </a:r>
          </a:p>
          <a:p>
            <a:pPr marL="457189" indent="-457189" algn="just">
              <a:buFont typeface="Arial" panose="020B0604020202020204" pitchFamily="34" charset="0"/>
              <a:buChar char="•"/>
              <a:defRPr/>
            </a:pPr>
            <a:endParaRPr lang="en-US" sz="2800" dirty="0">
              <a:solidFill>
                <a:schemeClr val="accent1">
                  <a:lumMod val="75000"/>
                </a:schemeClr>
              </a:solidFill>
            </a:endParaRPr>
          </a:p>
          <a:p>
            <a:pPr marL="457189" indent="-457189" algn="just">
              <a:buFont typeface="Arial" panose="020B0604020202020204" pitchFamily="34" charset="0"/>
              <a:buChar char="•"/>
              <a:defRPr/>
            </a:pPr>
            <a:r>
              <a:rPr lang="en-US" sz="2800" dirty="0">
                <a:solidFill>
                  <a:schemeClr val="accent1">
                    <a:lumMod val="75000"/>
                  </a:schemeClr>
                </a:solidFill>
              </a:rPr>
              <a:t>to the public </a:t>
            </a:r>
          </a:p>
          <a:p>
            <a:pPr marL="457189" indent="-457189" algn="just">
              <a:buFont typeface="Arial" panose="020B0604020202020204" pitchFamily="34" charset="0"/>
              <a:buChar char="•"/>
              <a:defRPr/>
            </a:pPr>
            <a:endParaRPr lang="en-US" sz="2800" dirty="0">
              <a:solidFill>
                <a:schemeClr val="accent1">
                  <a:lumMod val="75000"/>
                </a:schemeClr>
              </a:solidFill>
            </a:endParaRPr>
          </a:p>
          <a:p>
            <a:pPr marL="457189" indent="-457189" algn="just">
              <a:buFont typeface="Arial" panose="020B0604020202020204" pitchFamily="34" charset="0"/>
              <a:buChar char="•"/>
              <a:defRPr/>
            </a:pPr>
            <a:r>
              <a:rPr lang="en-US" sz="2800" dirty="0">
                <a:solidFill>
                  <a:schemeClr val="accent1">
                    <a:lumMod val="75000"/>
                  </a:schemeClr>
                </a:solidFill>
              </a:rPr>
              <a:t>through computer system.</a:t>
            </a: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3 - Dissemination of Racist and Xenophobic Materials</a:t>
            </a:r>
          </a:p>
        </p:txBody>
      </p:sp>
    </p:spTree>
    <p:extLst>
      <p:ext uri="{BB962C8B-B14F-4D97-AF65-F5344CB8AC3E}">
        <p14:creationId xmlns:p14="http://schemas.microsoft.com/office/powerpoint/2010/main" val="250696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594237-0637-48DA-98A2-C6D52AE86CE1}"/>
              </a:ext>
            </a:extLst>
          </p:cNvPr>
          <p:cNvSpPr txBox="1">
            <a:spLocks/>
          </p:cNvSpPr>
          <p:nvPr/>
        </p:nvSpPr>
        <p:spPr>
          <a:xfrm>
            <a:off x="609600" y="1122302"/>
            <a:ext cx="8229600" cy="9779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GB" sz="3600" b="1" dirty="0">
              <a:solidFill>
                <a:schemeClr val="accent1">
                  <a:lumMod val="75000"/>
                </a:schemeClr>
              </a:solidFill>
              <a:latin typeface="+mn-lt"/>
              <a:ea typeface="ＭＳ Ｐゴシック" charset="0"/>
              <a:cs typeface="Times New Roman" panose="02020603050405020304" pitchFamily="18" charset="0"/>
            </a:endParaRPr>
          </a:p>
        </p:txBody>
      </p:sp>
      <p:sp>
        <p:nvSpPr>
          <p:cNvPr id="5" name="TextBox 7">
            <a:extLst>
              <a:ext uri="{FF2B5EF4-FFF2-40B4-BE49-F238E27FC236}">
                <a16:creationId xmlns:a16="http://schemas.microsoft.com/office/drawing/2014/main" id="{F52B42EF-C644-4F1F-95AB-EAE2C9D1AD43}"/>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4 - Racist and Xenophobic Motivated Threat</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746B1D30-6A16-417B-A1BA-EA350C724B80}"/>
              </a:ext>
            </a:extLst>
          </p:cNvPr>
          <p:cNvSpPr txBox="1">
            <a:spLocks noChangeArrowheads="1"/>
          </p:cNvSpPr>
          <p:nvPr/>
        </p:nvSpPr>
        <p:spPr>
          <a:xfrm>
            <a:off x="839035" y="1242393"/>
            <a:ext cx="7770729" cy="4906496"/>
          </a:xfrm>
          <a:prstGeom prst="rect">
            <a:avLst/>
          </a:prstGeom>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chemeClr val="accent1">
                    <a:lumMod val="75000"/>
                  </a:schemeClr>
                </a:solidFill>
                <a:latin typeface="+mn-lt"/>
                <a:cs typeface="Arial" panose="020B0604020202020204" pitchFamily="34" charset="0"/>
              </a:rPr>
              <a:t>Each Party shall adopt such legislative and other measures as may be necessary to establish as criminal offences under its domestic law, when committed </a:t>
            </a:r>
            <a:r>
              <a:rPr lang="en-US" sz="2400" b="1" dirty="0">
                <a:solidFill>
                  <a:schemeClr val="accent1">
                    <a:lumMod val="75000"/>
                  </a:schemeClr>
                </a:solidFill>
                <a:latin typeface="+mn-lt"/>
                <a:cs typeface="Arial" panose="020B0604020202020204" pitchFamily="34" charset="0"/>
              </a:rPr>
              <a:t>intentionally </a:t>
            </a:r>
            <a:r>
              <a:rPr lang="en-US" sz="2400" dirty="0">
                <a:solidFill>
                  <a:schemeClr val="accent1">
                    <a:lumMod val="75000"/>
                  </a:schemeClr>
                </a:solidFill>
                <a:latin typeface="+mn-lt"/>
                <a:cs typeface="Arial" panose="020B0604020202020204" pitchFamily="34" charset="0"/>
              </a:rPr>
              <a:t>and </a:t>
            </a:r>
            <a:r>
              <a:rPr lang="en-US" sz="2400" b="1" dirty="0">
                <a:solidFill>
                  <a:schemeClr val="accent1">
                    <a:lumMod val="75000"/>
                  </a:schemeClr>
                </a:solidFill>
                <a:latin typeface="+mn-lt"/>
                <a:cs typeface="Arial" panose="020B0604020202020204" pitchFamily="34" charset="0"/>
              </a:rPr>
              <a:t>without right</a:t>
            </a:r>
            <a:r>
              <a:rPr lang="en-US" sz="2400" dirty="0">
                <a:solidFill>
                  <a:schemeClr val="accent1">
                    <a:lumMod val="75000"/>
                  </a:schemeClr>
                </a:solidFill>
                <a:latin typeface="+mn-lt"/>
                <a:cs typeface="Arial" panose="020B0604020202020204" pitchFamily="34" charset="0"/>
              </a:rPr>
              <a:t>, the following conduct: </a:t>
            </a:r>
          </a:p>
          <a:p>
            <a:pPr marL="0" indent="0" algn="just">
              <a:buNone/>
            </a:pPr>
            <a:r>
              <a:rPr lang="en-US" sz="2400" b="1" dirty="0">
                <a:solidFill>
                  <a:schemeClr val="accent1">
                    <a:lumMod val="75000"/>
                  </a:schemeClr>
                </a:solidFill>
                <a:latin typeface="+mn-lt"/>
                <a:cs typeface="Arial" panose="020B0604020202020204" pitchFamily="34" charset="0"/>
              </a:rPr>
              <a:t>threatening</a:t>
            </a:r>
            <a:r>
              <a:rPr lang="en-US" sz="2400" dirty="0">
                <a:solidFill>
                  <a:schemeClr val="accent1">
                    <a:lumMod val="75000"/>
                  </a:schemeClr>
                </a:solidFill>
                <a:latin typeface="+mn-lt"/>
                <a:cs typeface="Arial" panose="020B0604020202020204" pitchFamily="34" charset="0"/>
              </a:rPr>
              <a:t>, through a computer system, with the </a:t>
            </a:r>
            <a:r>
              <a:rPr lang="en-US" sz="2400" b="1" dirty="0">
                <a:solidFill>
                  <a:schemeClr val="accent1">
                    <a:lumMod val="75000"/>
                  </a:schemeClr>
                </a:solidFill>
                <a:latin typeface="+mn-lt"/>
                <a:cs typeface="Arial" panose="020B0604020202020204" pitchFamily="34" charset="0"/>
              </a:rPr>
              <a:t>commission of a serious criminal offence</a:t>
            </a:r>
            <a:r>
              <a:rPr lang="en-US" sz="2400" dirty="0">
                <a:solidFill>
                  <a:schemeClr val="accent1">
                    <a:lumMod val="75000"/>
                  </a:schemeClr>
                </a:solidFill>
                <a:latin typeface="+mn-lt"/>
                <a:cs typeface="Arial" panose="020B0604020202020204" pitchFamily="34" charset="0"/>
              </a:rPr>
              <a:t> as defined under its domestic law, </a:t>
            </a:r>
          </a:p>
          <a:p>
            <a:pPr marL="571500" indent="-571500" algn="just">
              <a:buAutoNum type="romanLcParenBoth"/>
            </a:pPr>
            <a:r>
              <a:rPr lang="en-US" sz="2400" b="1" dirty="0">
                <a:solidFill>
                  <a:schemeClr val="accent1">
                    <a:lumMod val="75000"/>
                  </a:schemeClr>
                </a:solidFill>
                <a:latin typeface="+mn-lt"/>
                <a:cs typeface="Arial" panose="020B0604020202020204" pitchFamily="34" charset="0"/>
              </a:rPr>
              <a:t>persons</a:t>
            </a:r>
            <a:r>
              <a:rPr lang="en-US" sz="2400" dirty="0">
                <a:solidFill>
                  <a:schemeClr val="accent1">
                    <a:lumMod val="75000"/>
                  </a:schemeClr>
                </a:solidFill>
                <a:latin typeface="+mn-lt"/>
                <a:cs typeface="Arial" panose="020B0604020202020204" pitchFamily="34" charset="0"/>
              </a:rPr>
              <a:t> for the reason that they </a:t>
            </a:r>
            <a:r>
              <a:rPr lang="en-US" sz="2400" b="1" dirty="0">
                <a:solidFill>
                  <a:schemeClr val="accent1">
                    <a:lumMod val="75000"/>
                  </a:schemeClr>
                </a:solidFill>
                <a:latin typeface="+mn-lt"/>
                <a:cs typeface="Arial" panose="020B0604020202020204" pitchFamily="34" charset="0"/>
              </a:rPr>
              <a:t>belong to a group</a:t>
            </a:r>
            <a:r>
              <a:rPr lang="en-US" sz="2400" dirty="0">
                <a:solidFill>
                  <a:schemeClr val="accent1">
                    <a:lumMod val="75000"/>
                  </a:schemeClr>
                </a:solidFill>
                <a:latin typeface="+mn-lt"/>
                <a:cs typeface="Arial" panose="020B0604020202020204" pitchFamily="34" charset="0"/>
              </a:rPr>
              <a:t>, distinguished by race, </a:t>
            </a:r>
            <a:r>
              <a:rPr lang="en-US" sz="2400" dirty="0" err="1">
                <a:solidFill>
                  <a:schemeClr val="accent1">
                    <a:lumMod val="75000"/>
                  </a:schemeClr>
                </a:solidFill>
                <a:latin typeface="+mn-lt"/>
                <a:cs typeface="Arial" panose="020B0604020202020204" pitchFamily="34" charset="0"/>
              </a:rPr>
              <a:t>colour</a:t>
            </a:r>
            <a:r>
              <a:rPr lang="en-US" sz="2400" dirty="0">
                <a:solidFill>
                  <a:schemeClr val="accent1">
                    <a:lumMod val="75000"/>
                  </a:schemeClr>
                </a:solidFill>
                <a:latin typeface="+mn-lt"/>
                <a:cs typeface="Arial" panose="020B0604020202020204" pitchFamily="34" charset="0"/>
              </a:rPr>
              <a:t>, descent or national or ethnic origin, as well as religion, if used as a pretext for any of these factors, or </a:t>
            </a:r>
          </a:p>
          <a:p>
            <a:pPr marL="571500" indent="-571500" algn="just">
              <a:buAutoNum type="romanLcParenBoth"/>
            </a:pPr>
            <a:r>
              <a:rPr lang="en-US" sz="2400" dirty="0">
                <a:solidFill>
                  <a:schemeClr val="accent1">
                    <a:lumMod val="75000"/>
                  </a:schemeClr>
                </a:solidFill>
                <a:latin typeface="+mn-lt"/>
                <a:cs typeface="Arial" panose="020B0604020202020204" pitchFamily="34" charset="0"/>
              </a:rPr>
              <a:t>a </a:t>
            </a:r>
            <a:r>
              <a:rPr lang="en-US" sz="2400" b="1" dirty="0">
                <a:solidFill>
                  <a:schemeClr val="accent1">
                    <a:lumMod val="75000"/>
                  </a:schemeClr>
                </a:solidFill>
                <a:latin typeface="+mn-lt"/>
                <a:cs typeface="Arial" panose="020B0604020202020204" pitchFamily="34" charset="0"/>
              </a:rPr>
              <a:t>group of persons</a:t>
            </a:r>
            <a:r>
              <a:rPr lang="en-US" sz="2400" dirty="0">
                <a:solidFill>
                  <a:schemeClr val="accent1">
                    <a:lumMod val="75000"/>
                  </a:schemeClr>
                </a:solidFill>
                <a:latin typeface="+mn-lt"/>
                <a:cs typeface="Arial" panose="020B0604020202020204" pitchFamily="34" charset="0"/>
              </a:rPr>
              <a:t> which is distinguished by any of these characteristics.</a:t>
            </a:r>
          </a:p>
        </p:txBody>
      </p:sp>
    </p:spTree>
    <p:extLst>
      <p:ext uri="{BB962C8B-B14F-4D97-AF65-F5344CB8AC3E}">
        <p14:creationId xmlns:p14="http://schemas.microsoft.com/office/powerpoint/2010/main" val="174256701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118391"/>
            <a:ext cx="8319356" cy="4893647"/>
          </a:xfrm>
          <a:prstGeom prst="rect">
            <a:avLst/>
          </a:prstGeom>
          <a:ln/>
        </p:spPr>
        <p:txBody>
          <a:bodyPr wrap="square">
            <a:spAutoFit/>
          </a:bodyPr>
          <a:lstStyle/>
          <a:p>
            <a:pPr marL="457189" indent="-457189" algn="just">
              <a:buNone/>
              <a:defRPr/>
            </a:pPr>
            <a:r>
              <a:rPr lang="en-GB" sz="2600" b="1" i="1" dirty="0">
                <a:solidFill>
                  <a:schemeClr val="accent1">
                    <a:lumMod val="75000"/>
                  </a:schemeClr>
                </a:solidFill>
              </a:rPr>
              <a:t>Recalling the key elements:</a:t>
            </a:r>
          </a:p>
          <a:p>
            <a:pPr marL="457189" indent="-457189" algn="just">
              <a:buNone/>
              <a:defRPr/>
            </a:pPr>
            <a:endParaRPr lang="en-GB"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Intentionally, without right</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Threatening with commission of serious offence</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through computer system</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any person belonging to a group </a:t>
            </a:r>
            <a:r>
              <a:rPr lang="en-US" sz="2600" dirty="0">
                <a:solidFill>
                  <a:schemeClr val="accent1">
                    <a:lumMod val="75000"/>
                  </a:schemeClr>
                </a:solidFill>
                <a:latin typeface="+mn-lt"/>
                <a:cs typeface="Arial" panose="020B0604020202020204" pitchFamily="34" charset="0"/>
              </a:rPr>
              <a:t>distinguished by race, </a:t>
            </a:r>
            <a:r>
              <a:rPr lang="en-US" sz="2600" dirty="0" err="1">
                <a:solidFill>
                  <a:schemeClr val="accent1">
                    <a:lumMod val="75000"/>
                  </a:schemeClr>
                </a:solidFill>
                <a:latin typeface="+mn-lt"/>
                <a:cs typeface="Arial" panose="020B0604020202020204" pitchFamily="34" charset="0"/>
              </a:rPr>
              <a:t>colour</a:t>
            </a:r>
            <a:r>
              <a:rPr lang="en-US" sz="2600" dirty="0">
                <a:solidFill>
                  <a:schemeClr val="accent1">
                    <a:lumMod val="75000"/>
                  </a:schemeClr>
                </a:solidFill>
                <a:latin typeface="+mn-lt"/>
                <a:cs typeface="Arial" panose="020B0604020202020204" pitchFamily="34" charset="0"/>
              </a:rPr>
              <a:t>, descent or national or ethnic origin, and religion, if used as a pretext for any of these factors, or any group of persons distinguished by these characteristics </a:t>
            </a:r>
            <a:endParaRPr lang="en-US" sz="2600" dirty="0">
              <a:solidFill>
                <a:schemeClr val="accent1">
                  <a:lumMod val="75000"/>
                </a:schemeClr>
              </a:solidFill>
            </a:endParaRP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4 - Racist and Xenophobic Motivated Threat</a:t>
            </a:r>
          </a:p>
        </p:txBody>
      </p:sp>
    </p:spTree>
    <p:extLst>
      <p:ext uri="{BB962C8B-B14F-4D97-AF65-F5344CB8AC3E}">
        <p14:creationId xmlns:p14="http://schemas.microsoft.com/office/powerpoint/2010/main" val="1150759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594237-0637-48DA-98A2-C6D52AE86CE1}"/>
              </a:ext>
            </a:extLst>
          </p:cNvPr>
          <p:cNvSpPr txBox="1">
            <a:spLocks/>
          </p:cNvSpPr>
          <p:nvPr/>
        </p:nvSpPr>
        <p:spPr>
          <a:xfrm>
            <a:off x="609600" y="1122302"/>
            <a:ext cx="8229600" cy="9779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GB" sz="3600" b="1" dirty="0">
              <a:solidFill>
                <a:schemeClr val="accent1">
                  <a:lumMod val="75000"/>
                </a:schemeClr>
              </a:solidFill>
              <a:latin typeface="+mn-lt"/>
              <a:ea typeface="ＭＳ Ｐゴシック" charset="0"/>
              <a:cs typeface="Times New Roman" panose="02020603050405020304" pitchFamily="18" charset="0"/>
            </a:endParaRPr>
          </a:p>
        </p:txBody>
      </p:sp>
      <p:sp>
        <p:nvSpPr>
          <p:cNvPr id="5" name="TextBox 7">
            <a:extLst>
              <a:ext uri="{FF2B5EF4-FFF2-40B4-BE49-F238E27FC236}">
                <a16:creationId xmlns:a16="http://schemas.microsoft.com/office/drawing/2014/main" id="{F52B42EF-C644-4F1F-95AB-EAE2C9D1AD43}"/>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5 - Racist and Xenophobic Motivated Insult</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746B1D30-6A16-417B-A1BA-EA350C724B80}"/>
              </a:ext>
            </a:extLst>
          </p:cNvPr>
          <p:cNvSpPr txBox="1">
            <a:spLocks noChangeArrowheads="1"/>
          </p:cNvSpPr>
          <p:nvPr/>
        </p:nvSpPr>
        <p:spPr>
          <a:xfrm>
            <a:off x="571918" y="1011311"/>
            <a:ext cx="8000164" cy="4906496"/>
          </a:xfrm>
          <a:prstGeom prst="rect">
            <a:avLst/>
          </a:prstGeom>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700" dirty="0">
                <a:solidFill>
                  <a:schemeClr val="accent1">
                    <a:lumMod val="75000"/>
                  </a:schemeClr>
                </a:solidFill>
                <a:latin typeface="+mn-lt"/>
                <a:cs typeface="Arial" panose="020B0604020202020204" pitchFamily="34" charset="0"/>
              </a:rPr>
              <a:t>Each Party shall adopt such legislative and other measures as may be necessary to establish as criminal offences under its domestic law, when committed </a:t>
            </a:r>
            <a:r>
              <a:rPr lang="en-US" sz="2700" b="1" dirty="0">
                <a:solidFill>
                  <a:schemeClr val="accent1">
                    <a:lumMod val="75000"/>
                  </a:schemeClr>
                </a:solidFill>
                <a:latin typeface="+mn-lt"/>
                <a:cs typeface="Arial" panose="020B0604020202020204" pitchFamily="34" charset="0"/>
              </a:rPr>
              <a:t>intentionally</a:t>
            </a:r>
            <a:r>
              <a:rPr lang="en-US" sz="2700" dirty="0">
                <a:solidFill>
                  <a:schemeClr val="accent1">
                    <a:lumMod val="75000"/>
                  </a:schemeClr>
                </a:solidFill>
                <a:latin typeface="+mn-lt"/>
                <a:cs typeface="Arial" panose="020B0604020202020204" pitchFamily="34" charset="0"/>
              </a:rPr>
              <a:t> and </a:t>
            </a:r>
            <a:r>
              <a:rPr lang="en-US" sz="2700" b="1" dirty="0">
                <a:solidFill>
                  <a:schemeClr val="accent1">
                    <a:lumMod val="75000"/>
                  </a:schemeClr>
                </a:solidFill>
                <a:latin typeface="+mn-lt"/>
                <a:cs typeface="Arial" panose="020B0604020202020204" pitchFamily="34" charset="0"/>
              </a:rPr>
              <a:t>without right</a:t>
            </a:r>
            <a:r>
              <a:rPr lang="en-US" sz="2700" dirty="0">
                <a:solidFill>
                  <a:schemeClr val="accent1">
                    <a:lumMod val="75000"/>
                  </a:schemeClr>
                </a:solidFill>
                <a:latin typeface="+mn-lt"/>
                <a:cs typeface="Arial" panose="020B0604020202020204" pitchFamily="34" charset="0"/>
              </a:rPr>
              <a:t>, the following conduct:</a:t>
            </a:r>
          </a:p>
          <a:p>
            <a:pPr marL="0" indent="0" algn="just">
              <a:buNone/>
            </a:pPr>
            <a:endParaRPr lang="en-US" sz="2700" b="1" dirty="0">
              <a:solidFill>
                <a:schemeClr val="accent1">
                  <a:lumMod val="75000"/>
                </a:schemeClr>
              </a:solidFill>
              <a:latin typeface="+mn-lt"/>
              <a:cs typeface="Arial" panose="020B0604020202020204" pitchFamily="34" charset="0"/>
            </a:endParaRPr>
          </a:p>
          <a:p>
            <a:pPr marL="0" indent="0" algn="just">
              <a:buNone/>
            </a:pPr>
            <a:r>
              <a:rPr lang="en-US" sz="2700" b="1" dirty="0">
                <a:solidFill>
                  <a:schemeClr val="accent1">
                    <a:lumMod val="75000"/>
                  </a:schemeClr>
                </a:solidFill>
                <a:latin typeface="+mn-lt"/>
                <a:cs typeface="Arial" panose="020B0604020202020204" pitchFamily="34" charset="0"/>
              </a:rPr>
              <a:t>insulting publicly</a:t>
            </a:r>
            <a:r>
              <a:rPr lang="en-US" sz="2700" dirty="0">
                <a:solidFill>
                  <a:schemeClr val="accent1">
                    <a:lumMod val="75000"/>
                  </a:schemeClr>
                </a:solidFill>
                <a:latin typeface="+mn-lt"/>
                <a:cs typeface="Arial" panose="020B0604020202020204" pitchFamily="34" charset="0"/>
              </a:rPr>
              <a:t>, through a computer system, </a:t>
            </a:r>
          </a:p>
          <a:p>
            <a:pPr marL="571500" indent="-571500" algn="just">
              <a:buAutoNum type="romanLcParenBoth"/>
            </a:pPr>
            <a:r>
              <a:rPr lang="en-US" sz="2700" b="1" dirty="0">
                <a:solidFill>
                  <a:schemeClr val="accent1">
                    <a:lumMod val="75000"/>
                  </a:schemeClr>
                </a:solidFill>
                <a:latin typeface="+mn-lt"/>
                <a:cs typeface="Arial" panose="020B0604020202020204" pitchFamily="34" charset="0"/>
              </a:rPr>
              <a:t>persons </a:t>
            </a:r>
            <a:r>
              <a:rPr lang="en-US" sz="2700" dirty="0">
                <a:solidFill>
                  <a:schemeClr val="accent1">
                    <a:lumMod val="75000"/>
                  </a:schemeClr>
                </a:solidFill>
                <a:latin typeface="+mn-lt"/>
                <a:cs typeface="Arial" panose="020B0604020202020204" pitchFamily="34" charset="0"/>
              </a:rPr>
              <a:t>for the reason that they </a:t>
            </a:r>
            <a:r>
              <a:rPr lang="en-US" sz="2700" b="1" dirty="0">
                <a:solidFill>
                  <a:schemeClr val="accent1">
                    <a:lumMod val="75000"/>
                  </a:schemeClr>
                </a:solidFill>
                <a:latin typeface="+mn-lt"/>
                <a:cs typeface="Arial" panose="020B0604020202020204" pitchFamily="34" charset="0"/>
              </a:rPr>
              <a:t>belong to a group </a:t>
            </a:r>
            <a:r>
              <a:rPr lang="en-US" sz="2700" dirty="0">
                <a:solidFill>
                  <a:schemeClr val="accent1">
                    <a:lumMod val="75000"/>
                  </a:schemeClr>
                </a:solidFill>
                <a:latin typeface="+mn-lt"/>
                <a:cs typeface="Arial" panose="020B0604020202020204" pitchFamily="34" charset="0"/>
              </a:rPr>
              <a:t>distinguished by race, </a:t>
            </a:r>
            <a:r>
              <a:rPr lang="en-US" sz="2700" dirty="0" err="1">
                <a:solidFill>
                  <a:schemeClr val="accent1">
                    <a:lumMod val="75000"/>
                  </a:schemeClr>
                </a:solidFill>
                <a:latin typeface="+mn-lt"/>
                <a:cs typeface="Arial" panose="020B0604020202020204" pitchFamily="34" charset="0"/>
              </a:rPr>
              <a:t>colour</a:t>
            </a:r>
            <a:r>
              <a:rPr lang="en-US" sz="2700" dirty="0">
                <a:solidFill>
                  <a:schemeClr val="accent1">
                    <a:lumMod val="75000"/>
                  </a:schemeClr>
                </a:solidFill>
                <a:latin typeface="+mn-lt"/>
                <a:cs typeface="Arial" panose="020B0604020202020204" pitchFamily="34" charset="0"/>
              </a:rPr>
              <a:t>, descent or national or ethnic origin, as well as religion, if used as a pretext for any of these factors; or </a:t>
            </a:r>
          </a:p>
          <a:p>
            <a:pPr marL="571500" indent="-571500" algn="just">
              <a:buAutoNum type="romanLcParenBoth"/>
            </a:pPr>
            <a:r>
              <a:rPr lang="en-US" sz="2700" dirty="0">
                <a:solidFill>
                  <a:schemeClr val="accent1">
                    <a:lumMod val="75000"/>
                  </a:schemeClr>
                </a:solidFill>
                <a:latin typeface="+mn-lt"/>
                <a:cs typeface="Arial" panose="020B0604020202020204" pitchFamily="34" charset="0"/>
              </a:rPr>
              <a:t>a group of persons which is distinguished by any of these characteristics.</a:t>
            </a:r>
          </a:p>
        </p:txBody>
      </p:sp>
    </p:spTree>
    <p:extLst>
      <p:ext uri="{BB962C8B-B14F-4D97-AF65-F5344CB8AC3E}">
        <p14:creationId xmlns:p14="http://schemas.microsoft.com/office/powerpoint/2010/main" val="32539411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feld 12"/>
          <p:cNvSpPr txBox="1"/>
          <p:nvPr/>
        </p:nvSpPr>
        <p:spPr>
          <a:xfrm>
            <a:off x="179389" y="1104056"/>
            <a:ext cx="2786062" cy="447814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solidFill>
                  <a:srgbClr val="FFFFFF">
                    <a:lumMod val="100000"/>
                  </a:srgbClr>
                </a:solidFill>
              </a14:hiddenLine>
            </a:ext>
          </a:extLst>
        </p:spPr>
        <p:txBody>
          <a:bodyPr>
            <a:spAutoFit/>
          </a:bodyPr>
          <a:lstStyle/>
          <a:p>
            <a:pPr fontAlgn="auto">
              <a:spcBef>
                <a:spcPts val="0"/>
              </a:spcBef>
              <a:spcAft>
                <a:spcPts val="0"/>
              </a:spcAft>
              <a:defRPr/>
            </a:pPr>
            <a:r>
              <a:rPr lang="en-GB" sz="1900" b="1" dirty="0">
                <a:latin typeface="Verdana"/>
                <a:cs typeface="Verdana"/>
              </a:rPr>
              <a:t>Criminalising conduct</a:t>
            </a:r>
          </a:p>
          <a:p>
            <a:pPr marL="342900" indent="-342900" fontAlgn="auto">
              <a:spcBef>
                <a:spcPts val="0"/>
              </a:spcBef>
              <a:spcAft>
                <a:spcPts val="0"/>
              </a:spcAft>
              <a:buFont typeface="Wingdings" pitchFamily="2" charset="2"/>
              <a:buChar char="§"/>
              <a:defRPr/>
            </a:pPr>
            <a:r>
              <a:rPr lang="en-GB" sz="1900" dirty="0">
                <a:latin typeface="Verdana"/>
                <a:cs typeface="Verdana"/>
              </a:rPr>
              <a:t>Illegal access</a:t>
            </a:r>
          </a:p>
          <a:p>
            <a:pPr marL="342900" indent="-342900" fontAlgn="auto">
              <a:spcBef>
                <a:spcPts val="0"/>
              </a:spcBef>
              <a:spcAft>
                <a:spcPts val="0"/>
              </a:spcAft>
              <a:buFont typeface="Wingdings" pitchFamily="2" charset="2"/>
              <a:buChar char="§"/>
              <a:defRPr/>
            </a:pPr>
            <a:r>
              <a:rPr lang="en-GB" sz="1900" dirty="0">
                <a:latin typeface="Verdana"/>
                <a:cs typeface="Verdana"/>
              </a:rPr>
              <a:t>Illegal interception</a:t>
            </a:r>
          </a:p>
          <a:p>
            <a:pPr marL="342900" indent="-342900" fontAlgn="auto">
              <a:spcBef>
                <a:spcPts val="0"/>
              </a:spcBef>
              <a:spcAft>
                <a:spcPts val="0"/>
              </a:spcAft>
              <a:buFont typeface="Wingdings" pitchFamily="2" charset="2"/>
              <a:buChar char="§"/>
              <a:defRPr/>
            </a:pPr>
            <a:r>
              <a:rPr lang="en-GB" sz="1900" dirty="0">
                <a:latin typeface="Verdana"/>
                <a:cs typeface="Verdana"/>
              </a:rPr>
              <a:t>Data interference</a:t>
            </a:r>
          </a:p>
          <a:p>
            <a:pPr marL="342900" indent="-342900" fontAlgn="auto">
              <a:spcBef>
                <a:spcPts val="0"/>
              </a:spcBef>
              <a:spcAft>
                <a:spcPts val="0"/>
              </a:spcAft>
              <a:buFont typeface="Wingdings" pitchFamily="2" charset="2"/>
              <a:buChar char="§"/>
              <a:defRPr/>
            </a:pPr>
            <a:r>
              <a:rPr lang="en-GB" sz="1900" dirty="0">
                <a:latin typeface="Verdana"/>
                <a:cs typeface="Verdana"/>
              </a:rPr>
              <a:t>System interference</a:t>
            </a:r>
          </a:p>
          <a:p>
            <a:pPr marL="342900" indent="-342900" fontAlgn="auto">
              <a:spcBef>
                <a:spcPts val="0"/>
              </a:spcBef>
              <a:spcAft>
                <a:spcPts val="0"/>
              </a:spcAft>
              <a:buFont typeface="Wingdings" pitchFamily="2" charset="2"/>
              <a:buChar char="§"/>
              <a:defRPr/>
            </a:pPr>
            <a:r>
              <a:rPr lang="en-GB" sz="1900" dirty="0">
                <a:latin typeface="Verdana"/>
                <a:cs typeface="Verdana"/>
              </a:rPr>
              <a:t>Misuse of devices</a:t>
            </a:r>
          </a:p>
          <a:p>
            <a:pPr marL="342900" indent="-342900" fontAlgn="auto">
              <a:spcBef>
                <a:spcPts val="0"/>
              </a:spcBef>
              <a:spcAft>
                <a:spcPts val="0"/>
              </a:spcAft>
              <a:buFont typeface="Wingdings" pitchFamily="2" charset="2"/>
              <a:buChar char="§"/>
              <a:defRPr/>
            </a:pPr>
            <a:r>
              <a:rPr lang="en-GB" sz="1900" dirty="0">
                <a:latin typeface="Verdana"/>
                <a:cs typeface="Verdana"/>
              </a:rPr>
              <a:t>Fraud and forgery</a:t>
            </a:r>
          </a:p>
          <a:p>
            <a:pPr marL="342900" indent="-342900" fontAlgn="auto">
              <a:spcBef>
                <a:spcPts val="0"/>
              </a:spcBef>
              <a:spcAft>
                <a:spcPts val="0"/>
              </a:spcAft>
              <a:buFont typeface="Wingdings" pitchFamily="2" charset="2"/>
              <a:buChar char="§"/>
              <a:defRPr/>
            </a:pPr>
            <a:r>
              <a:rPr lang="en-GB" sz="1900" dirty="0">
                <a:latin typeface="Verdana"/>
                <a:cs typeface="Verdana"/>
              </a:rPr>
              <a:t>Child pornography</a:t>
            </a:r>
          </a:p>
          <a:p>
            <a:pPr marL="342900" indent="-342900" fontAlgn="auto">
              <a:spcBef>
                <a:spcPts val="0"/>
              </a:spcBef>
              <a:spcAft>
                <a:spcPts val="0"/>
              </a:spcAft>
              <a:buFont typeface="Wingdings" pitchFamily="2" charset="2"/>
              <a:buChar char="§"/>
              <a:defRPr/>
            </a:pPr>
            <a:r>
              <a:rPr lang="en-GB" sz="1900" dirty="0">
                <a:latin typeface="Verdana"/>
                <a:cs typeface="Verdana"/>
              </a:rPr>
              <a:t>IPR-offence</a:t>
            </a:r>
            <a:r>
              <a:rPr lang="de-DE" sz="1900" dirty="0">
                <a:latin typeface="Verdana"/>
                <a:cs typeface="Verdana"/>
              </a:rPr>
              <a:t>s</a:t>
            </a:r>
            <a:endParaRPr lang="en-US" sz="1900" dirty="0">
              <a:latin typeface="Verdana"/>
              <a:cs typeface="Verdana"/>
            </a:endParaRPr>
          </a:p>
          <a:p>
            <a:pPr marL="342900" indent="-342900" fontAlgn="auto">
              <a:spcBef>
                <a:spcPts val="0"/>
              </a:spcBef>
              <a:spcAft>
                <a:spcPts val="0"/>
              </a:spcAft>
              <a:buFont typeface="Wingdings" pitchFamily="2" charset="2"/>
              <a:buChar char="§"/>
              <a:defRPr/>
            </a:pPr>
            <a:r>
              <a:rPr lang="en-US" sz="1900" dirty="0">
                <a:latin typeface="Verdana"/>
                <a:cs typeface="Verdana"/>
              </a:rPr>
              <a:t>Attempt, Aiding &amp; Abetting</a:t>
            </a:r>
          </a:p>
          <a:p>
            <a:pPr marL="342900" indent="-342900" fontAlgn="auto">
              <a:spcBef>
                <a:spcPts val="0"/>
              </a:spcBef>
              <a:spcAft>
                <a:spcPts val="0"/>
              </a:spcAft>
              <a:buFont typeface="Wingdings" pitchFamily="2" charset="2"/>
              <a:buChar char="§"/>
              <a:defRPr/>
            </a:pPr>
            <a:r>
              <a:rPr lang="en-US" sz="1900" dirty="0">
                <a:latin typeface="Verdana"/>
                <a:cs typeface="Verdana"/>
              </a:rPr>
              <a:t>Corporate Liability</a:t>
            </a:r>
          </a:p>
        </p:txBody>
      </p:sp>
      <p:sp>
        <p:nvSpPr>
          <p:cNvPr id="21" name="Textfeld 4"/>
          <p:cNvSpPr txBox="1"/>
          <p:nvPr/>
        </p:nvSpPr>
        <p:spPr>
          <a:xfrm>
            <a:off x="6394447" y="988127"/>
            <a:ext cx="2570163" cy="5355312"/>
          </a:xfrm>
          <a:prstGeom prst="rect">
            <a:avLst/>
          </a:prstGeom>
          <a:noFill/>
          <a:ln>
            <a:noFill/>
          </a:ln>
          <a:extLst>
            <a:ext uri="{91240B29-F687-4F45-9708-019B960494DF}">
              <a14:hiddenLine xmlns:a14="http://schemas.microsoft.com/office/drawing/2010/main">
                <a:solidFill>
                  <a:srgbClr val="FFFFFF">
                    <a:lumMod val="100000"/>
                  </a:srgbClr>
                </a:solidFill>
              </a14:hiddenLine>
            </a:ext>
          </a:extLst>
        </p:spPr>
        <p:txBody>
          <a:bodyPr wrap="square">
            <a:spAutoFit/>
          </a:bodyPr>
          <a:lstStyle/>
          <a:p>
            <a:pPr fontAlgn="auto">
              <a:spcBef>
                <a:spcPts val="0"/>
              </a:spcBef>
              <a:spcAft>
                <a:spcPts val="0"/>
              </a:spcAft>
              <a:defRPr/>
            </a:pPr>
            <a:r>
              <a:rPr lang="en-GB" sz="1900" b="1" dirty="0">
                <a:latin typeface="Verdana"/>
                <a:cs typeface="Verdana"/>
              </a:rPr>
              <a:t>International cooperation</a:t>
            </a:r>
          </a:p>
          <a:p>
            <a:pPr marL="361950" indent="-361950" fontAlgn="auto">
              <a:spcBef>
                <a:spcPts val="0"/>
              </a:spcBef>
              <a:spcAft>
                <a:spcPts val="0"/>
              </a:spcAft>
              <a:buFont typeface="Wingdings" pitchFamily="2" charset="2"/>
              <a:buChar char="§"/>
              <a:defRPr/>
            </a:pPr>
            <a:r>
              <a:rPr lang="en-GB" sz="1900" dirty="0">
                <a:latin typeface="Verdana"/>
                <a:cs typeface="Verdana"/>
              </a:rPr>
              <a:t>Extradition</a:t>
            </a:r>
          </a:p>
          <a:p>
            <a:pPr marL="361950" indent="-361950" fontAlgn="auto">
              <a:spcBef>
                <a:spcPts val="0"/>
              </a:spcBef>
              <a:spcAft>
                <a:spcPts val="0"/>
              </a:spcAft>
              <a:buFont typeface="Wingdings" pitchFamily="2" charset="2"/>
              <a:buChar char="§"/>
              <a:defRPr/>
            </a:pPr>
            <a:r>
              <a:rPr lang="en-GB" sz="1900" dirty="0">
                <a:latin typeface="Verdana"/>
                <a:cs typeface="Verdana"/>
              </a:rPr>
              <a:t>MLA</a:t>
            </a:r>
          </a:p>
          <a:p>
            <a:pPr marL="361950" indent="-361950" fontAlgn="auto">
              <a:spcBef>
                <a:spcPts val="0"/>
              </a:spcBef>
              <a:spcAft>
                <a:spcPts val="0"/>
              </a:spcAft>
              <a:buFont typeface="Wingdings" pitchFamily="2" charset="2"/>
              <a:buChar char="§"/>
              <a:defRPr/>
            </a:pPr>
            <a:r>
              <a:rPr lang="en-GB" sz="1900" dirty="0">
                <a:latin typeface="Verdana"/>
                <a:cs typeface="Verdana"/>
              </a:rPr>
              <a:t>Spontaneous information</a:t>
            </a:r>
          </a:p>
          <a:p>
            <a:pPr marL="361950" indent="-361950" fontAlgn="auto">
              <a:spcBef>
                <a:spcPts val="0"/>
              </a:spcBef>
              <a:spcAft>
                <a:spcPts val="0"/>
              </a:spcAft>
              <a:buFont typeface="Wingdings" pitchFamily="2" charset="2"/>
              <a:buChar char="§"/>
              <a:defRPr/>
            </a:pPr>
            <a:r>
              <a:rPr lang="en-GB" sz="1900" dirty="0">
                <a:latin typeface="Verdana"/>
                <a:cs typeface="Verdana"/>
              </a:rPr>
              <a:t>Expedited preservation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Expedited Disclosure of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MLA for access</a:t>
            </a:r>
          </a:p>
          <a:p>
            <a:pPr marL="361950" indent="-361950">
              <a:buFont typeface="Wingdings" pitchFamily="2" charset="2"/>
              <a:buChar char="§"/>
              <a:defRPr/>
            </a:pPr>
            <a:r>
              <a:rPr lang="en-US" sz="1900" dirty="0">
                <a:latin typeface="Verdana"/>
                <a:cs typeface="Verdana"/>
              </a:rPr>
              <a:t>Transborder access</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MLA for RT TD</a:t>
            </a:r>
          </a:p>
          <a:p>
            <a:pPr marL="361950" indent="-361950" fontAlgn="auto">
              <a:spcBef>
                <a:spcPts val="0"/>
              </a:spcBef>
              <a:spcAft>
                <a:spcPts val="0"/>
              </a:spcAft>
              <a:buFont typeface="Wingdings" pitchFamily="2" charset="2"/>
              <a:buChar char="§"/>
              <a:defRPr/>
            </a:pPr>
            <a:r>
              <a:rPr lang="en-GB" sz="1900" dirty="0">
                <a:latin typeface="Verdana"/>
                <a:cs typeface="Verdana"/>
              </a:rPr>
              <a:t>MLA for interception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24/7 points of contact</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cxnSpLocks/>
          </p:cNvCxnSpPr>
          <p:nvPr/>
        </p:nvCxnSpPr>
        <p:spPr>
          <a:xfrm>
            <a:off x="1379913" y="5689490"/>
            <a:ext cx="4869021" cy="402880"/>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330859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rgbClr val="FFFFFF">
                    <a:lumMod val="100000"/>
                  </a:srgbClr>
                </a:solidFill>
              </a14:hiddenLine>
            </a:ext>
          </a:extLst>
        </p:spPr>
        <p:txBody>
          <a:bodyPr wrap="square">
            <a:spAutoFit/>
          </a:bodyPr>
          <a:lstStyle/>
          <a:p>
            <a:pPr fontAlgn="auto">
              <a:spcBef>
                <a:spcPts val="0"/>
              </a:spcBef>
              <a:spcAft>
                <a:spcPts val="0"/>
              </a:spcAft>
              <a:defRPr/>
            </a:pPr>
            <a:r>
              <a:rPr lang="en-GB" sz="1900" b="1" dirty="0">
                <a:latin typeface="Verdana"/>
                <a:cs typeface="Verdana"/>
              </a:rPr>
              <a:t>Procedural tools</a:t>
            </a:r>
          </a:p>
          <a:p>
            <a:pPr marL="361950" indent="-361950" fontAlgn="auto">
              <a:spcBef>
                <a:spcPts val="0"/>
              </a:spcBef>
              <a:spcAft>
                <a:spcPts val="0"/>
              </a:spcAft>
              <a:buFont typeface="Wingdings" pitchFamily="2" charset="2"/>
              <a:buChar char="§"/>
              <a:defRPr/>
            </a:pPr>
            <a:r>
              <a:rPr lang="en-GB" sz="1900" dirty="0">
                <a:latin typeface="Verdana"/>
                <a:cs typeface="Verdana"/>
              </a:rPr>
              <a:t>Expedited preservation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Disclose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Search and seizure</a:t>
            </a:r>
          </a:p>
          <a:p>
            <a:pPr marL="361950" indent="-361950" fontAlgn="auto">
              <a:spcBef>
                <a:spcPts val="0"/>
              </a:spcBef>
              <a:spcAft>
                <a:spcPts val="0"/>
              </a:spcAft>
              <a:buFont typeface="Wingdings" pitchFamily="2" charset="2"/>
              <a:buChar char="§"/>
              <a:defRPr/>
            </a:pPr>
            <a:r>
              <a:rPr lang="en-GB" sz="1900" dirty="0">
                <a:latin typeface="Verdana"/>
                <a:cs typeface="Verdana"/>
              </a:rPr>
              <a:t>Production order</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Real Time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Interception of content data</a:t>
            </a:r>
            <a:endParaRPr lang="en-US" sz="1900" dirty="0">
              <a:latin typeface="Verdana"/>
              <a:cs typeface="Verdana"/>
            </a:endParaRP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9725"/>
          </a:xfrm>
          <a:prstGeom prst="rect">
            <a:avLst/>
          </a:prstGeom>
          <a:noFill/>
          <a:ln/>
        </p:spPr>
        <p:txBody>
          <a:bodyPr>
            <a:spAutoFit/>
          </a:bodyPr>
          <a:lstStyle/>
          <a:p>
            <a:pPr fontAlgn="auto">
              <a:spcBef>
                <a:spcPts val="0"/>
              </a:spcBef>
              <a:spcAft>
                <a:spcPts val="0"/>
              </a:spcAft>
              <a:defRPr/>
            </a:pPr>
            <a:r>
              <a:rPr lang="en-GB" sz="1600" b="1" dirty="0">
                <a:solidFill>
                  <a:schemeClr val="tx1">
                    <a:lumMod val="65000"/>
                    <a:lumOff val="35000"/>
                  </a:schemeClr>
                </a:solidFill>
                <a:latin typeface="Verdana"/>
                <a:cs typeface="Verdana"/>
              </a:rPr>
              <a:t>Harmonisation </a:t>
            </a:r>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1379913" y="47446"/>
            <a:ext cx="776408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2400" b="1" dirty="0"/>
              <a:t>The Budapest Convention on Cybercrime </a:t>
            </a:r>
            <a:br>
              <a:rPr lang="en-GB" altLang="sr-Latn-RS" sz="2400" b="1" dirty="0"/>
            </a:br>
            <a:r>
              <a:rPr lang="en-GB" altLang="sr-Latn-RS" sz="2400" b="1" dirty="0"/>
              <a:t>of the Council of Europe</a:t>
            </a:r>
            <a:endParaRPr lang="en-GB" sz="2400" dirty="0"/>
          </a:p>
        </p:txBody>
      </p:sp>
    </p:spTree>
    <p:extLst>
      <p:ext uri="{BB962C8B-B14F-4D97-AF65-F5344CB8AC3E}">
        <p14:creationId xmlns:p14="http://schemas.microsoft.com/office/powerpoint/2010/main" val="30546299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121068"/>
            <a:ext cx="8319356" cy="4893647"/>
          </a:xfrm>
          <a:prstGeom prst="rect">
            <a:avLst/>
          </a:prstGeom>
          <a:ln/>
        </p:spPr>
        <p:txBody>
          <a:bodyPr wrap="square">
            <a:spAutoFit/>
          </a:bodyPr>
          <a:lstStyle/>
          <a:p>
            <a:pPr marL="457189" indent="-457189" algn="just">
              <a:buNone/>
              <a:defRPr/>
            </a:pPr>
            <a:r>
              <a:rPr lang="en-GB" sz="2600" b="1" i="1" dirty="0">
                <a:solidFill>
                  <a:schemeClr val="accent1">
                    <a:lumMod val="75000"/>
                  </a:schemeClr>
                </a:solidFill>
              </a:rPr>
              <a:t>Recalling the key elements:</a:t>
            </a:r>
          </a:p>
          <a:p>
            <a:pPr marL="457189" indent="-457189" algn="just">
              <a:buNone/>
              <a:defRPr/>
            </a:pPr>
            <a:endParaRPr lang="en-GB"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insulting </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publicly </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through computer system</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any person belonging to a group </a:t>
            </a:r>
            <a:r>
              <a:rPr lang="en-US" sz="2600" dirty="0">
                <a:solidFill>
                  <a:schemeClr val="accent1">
                    <a:lumMod val="75000"/>
                  </a:schemeClr>
                </a:solidFill>
                <a:latin typeface="+mn-lt"/>
                <a:cs typeface="Arial" panose="020B0604020202020204" pitchFamily="34" charset="0"/>
              </a:rPr>
              <a:t>distinguished by race, </a:t>
            </a:r>
            <a:r>
              <a:rPr lang="en-US" sz="2600" dirty="0" err="1">
                <a:solidFill>
                  <a:schemeClr val="accent1">
                    <a:lumMod val="75000"/>
                  </a:schemeClr>
                </a:solidFill>
                <a:latin typeface="+mn-lt"/>
                <a:cs typeface="Arial" panose="020B0604020202020204" pitchFamily="34" charset="0"/>
              </a:rPr>
              <a:t>colour</a:t>
            </a:r>
            <a:r>
              <a:rPr lang="en-US" sz="2600" dirty="0">
                <a:solidFill>
                  <a:schemeClr val="accent1">
                    <a:lumMod val="75000"/>
                  </a:schemeClr>
                </a:solidFill>
                <a:latin typeface="+mn-lt"/>
                <a:cs typeface="Arial" panose="020B0604020202020204" pitchFamily="34" charset="0"/>
              </a:rPr>
              <a:t>, descent or national or ethnic origin, and religion, if used as a pretext for any of these factors, or any group of persons distinguished by these characteristics </a:t>
            </a:r>
            <a:endParaRPr lang="en-US" sz="2600" dirty="0">
              <a:solidFill>
                <a:schemeClr val="accent1">
                  <a:lumMod val="75000"/>
                </a:schemeClr>
              </a:solidFill>
            </a:endParaRPr>
          </a:p>
        </p:txBody>
      </p:sp>
      <p:sp>
        <p:nvSpPr>
          <p:cNvPr id="4" name="TextBox 7">
            <a:extLst>
              <a:ext uri="{FF2B5EF4-FFF2-40B4-BE49-F238E27FC236}">
                <a16:creationId xmlns:a16="http://schemas.microsoft.com/office/drawing/2014/main" id="{E4C23A12-77D4-41DA-BDDE-E8FC32DA45BE}"/>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Verdana" charset="0"/>
                <a:cs typeface="Verdana" charset="0"/>
              </a:rPr>
              <a:t>Article 5 - Racist and Xenophobic Motivated Insult</a:t>
            </a:r>
          </a:p>
        </p:txBody>
      </p:sp>
    </p:spTree>
    <p:extLst>
      <p:ext uri="{BB962C8B-B14F-4D97-AF65-F5344CB8AC3E}">
        <p14:creationId xmlns:p14="http://schemas.microsoft.com/office/powerpoint/2010/main" val="42338985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594237-0637-48DA-98A2-C6D52AE86CE1}"/>
              </a:ext>
            </a:extLst>
          </p:cNvPr>
          <p:cNvSpPr txBox="1">
            <a:spLocks/>
          </p:cNvSpPr>
          <p:nvPr/>
        </p:nvSpPr>
        <p:spPr>
          <a:xfrm>
            <a:off x="609600" y="1122302"/>
            <a:ext cx="8229600" cy="9779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GB" sz="3600" b="1" dirty="0">
              <a:solidFill>
                <a:schemeClr val="accent1">
                  <a:lumMod val="75000"/>
                </a:schemeClr>
              </a:solidFill>
              <a:latin typeface="+mn-lt"/>
              <a:ea typeface="ＭＳ Ｐゴシック" charset="0"/>
              <a:cs typeface="Times New Roman" panose="02020603050405020304" pitchFamily="18" charset="0"/>
            </a:endParaRPr>
          </a:p>
        </p:txBody>
      </p:sp>
      <p:sp>
        <p:nvSpPr>
          <p:cNvPr id="5" name="TextBox 7">
            <a:extLst>
              <a:ext uri="{FF2B5EF4-FFF2-40B4-BE49-F238E27FC236}">
                <a16:creationId xmlns:a16="http://schemas.microsoft.com/office/drawing/2014/main" id="{F52B42EF-C644-4F1F-95AB-EAE2C9D1AD43}"/>
              </a:ext>
            </a:extLst>
          </p:cNvPr>
          <p:cNvSpPr txBox="1">
            <a:spLocks noChangeArrowheads="1"/>
          </p:cNvSpPr>
          <p:nvPr/>
        </p:nvSpPr>
        <p:spPr bwMode="auto">
          <a:xfrm>
            <a:off x="1403350" y="109391"/>
            <a:ext cx="7632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200" dirty="0">
                <a:solidFill>
                  <a:schemeClr val="bg1"/>
                </a:solidFill>
                <a:latin typeface="Verdana" charset="0"/>
                <a:cs typeface="Verdana" charset="0"/>
              </a:rPr>
              <a:t>Article 6 – Denial, gross </a:t>
            </a:r>
            <a:r>
              <a:rPr lang="en-US" sz="2200" dirty="0" err="1">
                <a:solidFill>
                  <a:schemeClr val="bg1"/>
                </a:solidFill>
                <a:latin typeface="Verdana" charset="0"/>
                <a:cs typeface="Verdana" charset="0"/>
              </a:rPr>
              <a:t>minimisation</a:t>
            </a:r>
            <a:r>
              <a:rPr lang="en-US" sz="2200" dirty="0">
                <a:solidFill>
                  <a:schemeClr val="bg1"/>
                </a:solidFill>
                <a:latin typeface="Verdana" charset="0"/>
                <a:cs typeface="Verdana" charset="0"/>
              </a:rPr>
              <a:t>, approval or justification of genocide or crimes against humanity</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746B1D30-6A16-417B-A1BA-EA350C724B80}"/>
              </a:ext>
            </a:extLst>
          </p:cNvPr>
          <p:cNvSpPr txBox="1">
            <a:spLocks noChangeArrowheads="1"/>
          </p:cNvSpPr>
          <p:nvPr/>
        </p:nvSpPr>
        <p:spPr>
          <a:xfrm>
            <a:off x="839035" y="1242393"/>
            <a:ext cx="7770729" cy="4906496"/>
          </a:xfrm>
          <a:prstGeom prst="rect">
            <a:avLst/>
          </a:prstGeom>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accent1">
                    <a:lumMod val="75000"/>
                  </a:schemeClr>
                </a:solidFill>
                <a:latin typeface="+mn-lt"/>
                <a:cs typeface="Arial" panose="020B0604020202020204" pitchFamily="34" charset="0"/>
              </a:rPr>
              <a:t>Each Party shall adopt such legislative and other measures as may be necessary to establish as criminal offences under its domestic law, when committed </a:t>
            </a:r>
            <a:r>
              <a:rPr lang="en-US" sz="2000" b="1" dirty="0">
                <a:solidFill>
                  <a:schemeClr val="accent1">
                    <a:lumMod val="75000"/>
                  </a:schemeClr>
                </a:solidFill>
                <a:latin typeface="+mn-lt"/>
                <a:cs typeface="Arial" panose="020B0604020202020204" pitchFamily="34" charset="0"/>
              </a:rPr>
              <a:t>intentionally</a:t>
            </a:r>
            <a:r>
              <a:rPr lang="en-US" sz="2000" dirty="0">
                <a:solidFill>
                  <a:schemeClr val="accent1">
                    <a:lumMod val="75000"/>
                  </a:schemeClr>
                </a:solidFill>
                <a:latin typeface="+mn-lt"/>
                <a:cs typeface="Arial" panose="020B0604020202020204" pitchFamily="34" charset="0"/>
              </a:rPr>
              <a:t> and </a:t>
            </a:r>
            <a:r>
              <a:rPr lang="en-US" sz="2000" b="1" dirty="0">
                <a:solidFill>
                  <a:schemeClr val="accent1">
                    <a:lumMod val="75000"/>
                  </a:schemeClr>
                </a:solidFill>
                <a:latin typeface="+mn-lt"/>
                <a:cs typeface="Arial" panose="020B0604020202020204" pitchFamily="34" charset="0"/>
              </a:rPr>
              <a:t>without right</a:t>
            </a:r>
            <a:r>
              <a:rPr lang="en-US" sz="2000" dirty="0">
                <a:solidFill>
                  <a:schemeClr val="accent1">
                    <a:lumMod val="75000"/>
                  </a:schemeClr>
                </a:solidFill>
                <a:latin typeface="+mn-lt"/>
                <a:cs typeface="Arial" panose="020B0604020202020204" pitchFamily="34" charset="0"/>
              </a:rPr>
              <a:t>, the following conduct:</a:t>
            </a:r>
          </a:p>
          <a:p>
            <a:pPr marL="0" indent="0" algn="just">
              <a:buNone/>
            </a:pPr>
            <a:endParaRPr lang="en-US" sz="2000" dirty="0">
              <a:solidFill>
                <a:schemeClr val="accent1">
                  <a:lumMod val="75000"/>
                </a:schemeClr>
              </a:solidFill>
              <a:latin typeface="+mn-lt"/>
              <a:cs typeface="Arial" panose="020B0604020202020204" pitchFamily="34" charset="0"/>
            </a:endParaRPr>
          </a:p>
          <a:p>
            <a:pPr marL="0" indent="0" algn="just">
              <a:buNone/>
            </a:pPr>
            <a:r>
              <a:rPr lang="en-US" sz="2000" b="1" dirty="0">
                <a:solidFill>
                  <a:schemeClr val="accent1">
                    <a:lumMod val="75000"/>
                  </a:schemeClr>
                </a:solidFill>
                <a:latin typeface="+mn-lt"/>
                <a:cs typeface="Arial" panose="020B0604020202020204" pitchFamily="34" charset="0"/>
              </a:rPr>
              <a:t>distributing</a:t>
            </a:r>
            <a:r>
              <a:rPr lang="en-US" sz="2000" dirty="0">
                <a:solidFill>
                  <a:schemeClr val="accent1">
                    <a:lumMod val="75000"/>
                  </a:schemeClr>
                </a:solidFill>
                <a:latin typeface="+mn-lt"/>
                <a:cs typeface="Arial" panose="020B0604020202020204" pitchFamily="34" charset="0"/>
              </a:rPr>
              <a:t> or otherwise </a:t>
            </a:r>
            <a:r>
              <a:rPr lang="en-US" sz="2000" b="1" dirty="0">
                <a:solidFill>
                  <a:schemeClr val="accent1">
                    <a:lumMod val="75000"/>
                  </a:schemeClr>
                </a:solidFill>
                <a:latin typeface="+mn-lt"/>
                <a:cs typeface="Arial" panose="020B0604020202020204" pitchFamily="34" charset="0"/>
              </a:rPr>
              <a:t>making available</a:t>
            </a:r>
            <a:r>
              <a:rPr lang="en-US" sz="2000" dirty="0">
                <a:solidFill>
                  <a:schemeClr val="accent1">
                    <a:lumMod val="75000"/>
                  </a:schemeClr>
                </a:solidFill>
                <a:latin typeface="+mn-lt"/>
                <a:cs typeface="Arial" panose="020B0604020202020204" pitchFamily="34" charset="0"/>
              </a:rPr>
              <a:t>, through a computer system </a:t>
            </a:r>
            <a:r>
              <a:rPr lang="en-US" sz="2000" b="1" dirty="0">
                <a:solidFill>
                  <a:schemeClr val="accent1">
                    <a:lumMod val="75000"/>
                  </a:schemeClr>
                </a:solidFill>
                <a:latin typeface="+mn-lt"/>
                <a:cs typeface="Arial" panose="020B0604020202020204" pitchFamily="34" charset="0"/>
              </a:rPr>
              <a:t>to the public</a:t>
            </a:r>
            <a:r>
              <a:rPr lang="en-US" sz="2000" dirty="0">
                <a:solidFill>
                  <a:schemeClr val="accent1">
                    <a:lumMod val="75000"/>
                  </a:schemeClr>
                </a:solidFill>
                <a:latin typeface="+mn-lt"/>
                <a:cs typeface="Arial" panose="020B0604020202020204" pitchFamily="34" charset="0"/>
              </a:rPr>
              <a:t>, material which </a:t>
            </a:r>
            <a:r>
              <a:rPr lang="en-US" sz="2000" b="1" dirty="0">
                <a:solidFill>
                  <a:schemeClr val="accent1">
                    <a:lumMod val="75000"/>
                  </a:schemeClr>
                </a:solidFill>
                <a:latin typeface="+mn-lt"/>
                <a:cs typeface="Arial" panose="020B0604020202020204" pitchFamily="34" charset="0"/>
              </a:rPr>
              <a:t>denies, grossly </a:t>
            </a:r>
            <a:r>
              <a:rPr lang="en-US" sz="2000" b="1" dirty="0" err="1">
                <a:solidFill>
                  <a:schemeClr val="accent1">
                    <a:lumMod val="75000"/>
                  </a:schemeClr>
                </a:solidFill>
                <a:latin typeface="+mn-lt"/>
                <a:cs typeface="Arial" panose="020B0604020202020204" pitchFamily="34" charset="0"/>
              </a:rPr>
              <a:t>minimises</a:t>
            </a:r>
            <a:r>
              <a:rPr lang="en-US" sz="2000" b="1" dirty="0">
                <a:solidFill>
                  <a:schemeClr val="accent1">
                    <a:lumMod val="75000"/>
                  </a:schemeClr>
                </a:solidFill>
                <a:latin typeface="+mn-lt"/>
                <a:cs typeface="Arial" panose="020B0604020202020204" pitchFamily="34" charset="0"/>
              </a:rPr>
              <a:t>, approves or justifies acts constituting genocide or crimes against humanity</a:t>
            </a:r>
            <a:r>
              <a:rPr lang="en-US" sz="2000" dirty="0">
                <a:solidFill>
                  <a:schemeClr val="accent1">
                    <a:lumMod val="75000"/>
                  </a:schemeClr>
                </a:solidFill>
                <a:latin typeface="+mn-lt"/>
                <a:cs typeface="Arial" panose="020B0604020202020204" pitchFamily="34" charset="0"/>
              </a:rPr>
              <a:t>, as defined by international law and </a:t>
            </a:r>
            <a:r>
              <a:rPr lang="en-US" sz="2000" dirty="0" err="1">
                <a:solidFill>
                  <a:schemeClr val="accent1">
                    <a:lumMod val="75000"/>
                  </a:schemeClr>
                </a:solidFill>
                <a:latin typeface="+mn-lt"/>
                <a:cs typeface="Arial" panose="020B0604020202020204" pitchFamily="34" charset="0"/>
              </a:rPr>
              <a:t>recognised</a:t>
            </a:r>
            <a:r>
              <a:rPr lang="en-US" sz="2000" dirty="0">
                <a:solidFill>
                  <a:schemeClr val="accent1">
                    <a:lumMod val="75000"/>
                  </a:schemeClr>
                </a:solidFill>
                <a:latin typeface="+mn-lt"/>
                <a:cs typeface="Arial" panose="020B0604020202020204" pitchFamily="34" charset="0"/>
              </a:rPr>
              <a:t> as such by final and binding decisions of the International Military Tribunal, established by the London Agreement of 8 August 1945, or of any other international court established by relevant international instruments and whose jurisdiction is </a:t>
            </a:r>
            <a:r>
              <a:rPr lang="en-US" sz="2000" dirty="0" err="1">
                <a:solidFill>
                  <a:schemeClr val="accent1">
                    <a:lumMod val="75000"/>
                  </a:schemeClr>
                </a:solidFill>
                <a:latin typeface="+mn-lt"/>
                <a:cs typeface="Arial" panose="020B0604020202020204" pitchFamily="34" charset="0"/>
              </a:rPr>
              <a:t>recognised</a:t>
            </a:r>
            <a:r>
              <a:rPr lang="en-US" sz="2000" dirty="0">
                <a:solidFill>
                  <a:schemeClr val="accent1">
                    <a:lumMod val="75000"/>
                  </a:schemeClr>
                </a:solidFill>
                <a:latin typeface="+mn-lt"/>
                <a:cs typeface="Arial" panose="020B0604020202020204" pitchFamily="34" charset="0"/>
              </a:rPr>
              <a:t> by that Party.</a:t>
            </a:r>
          </a:p>
        </p:txBody>
      </p:sp>
    </p:spTree>
    <p:extLst>
      <p:ext uri="{BB962C8B-B14F-4D97-AF65-F5344CB8AC3E}">
        <p14:creationId xmlns:p14="http://schemas.microsoft.com/office/powerpoint/2010/main" val="257402590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2322" y="1396490"/>
            <a:ext cx="8319356" cy="4893647"/>
          </a:xfrm>
          <a:prstGeom prst="rect">
            <a:avLst/>
          </a:prstGeom>
          <a:ln/>
        </p:spPr>
        <p:txBody>
          <a:bodyPr wrap="square">
            <a:spAutoFit/>
          </a:bodyPr>
          <a:lstStyle/>
          <a:p>
            <a:pPr marL="457189" indent="-457189" algn="just">
              <a:buNone/>
              <a:defRPr/>
            </a:pPr>
            <a:r>
              <a:rPr lang="en-GB" sz="2600" b="1" i="1" dirty="0">
                <a:solidFill>
                  <a:schemeClr val="accent1">
                    <a:lumMod val="75000"/>
                  </a:schemeClr>
                </a:solidFill>
              </a:rPr>
              <a:t>Recalling the key elements:</a:t>
            </a:r>
          </a:p>
          <a:p>
            <a:pPr marL="457189" indent="-457189" algn="just">
              <a:buNone/>
              <a:defRPr/>
            </a:pPr>
            <a:endParaRPr lang="en-GB"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Intentionally, without right</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Distributing or making available to public</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through computer system</a:t>
            </a:r>
          </a:p>
          <a:p>
            <a:pPr marL="457189" indent="-457189" algn="just">
              <a:buFont typeface="Arial" panose="020B0604020202020204" pitchFamily="34" charset="0"/>
              <a:buChar char="•"/>
              <a:defRPr/>
            </a:pPr>
            <a:endParaRPr lang="en-US" sz="2600" dirty="0">
              <a:solidFill>
                <a:schemeClr val="accent1">
                  <a:lumMod val="75000"/>
                </a:schemeClr>
              </a:solidFill>
            </a:endParaRPr>
          </a:p>
          <a:p>
            <a:pPr marL="457189" indent="-457189" algn="just">
              <a:buFont typeface="Arial" panose="020B0604020202020204" pitchFamily="34" charset="0"/>
              <a:buChar char="•"/>
              <a:defRPr/>
            </a:pPr>
            <a:r>
              <a:rPr lang="en-US" sz="2600" dirty="0">
                <a:solidFill>
                  <a:schemeClr val="accent1">
                    <a:lumMod val="75000"/>
                  </a:schemeClr>
                </a:solidFill>
              </a:rPr>
              <a:t>Material denying, grossly </a:t>
            </a:r>
            <a:r>
              <a:rPr lang="en-US" sz="2600" dirty="0" err="1">
                <a:solidFill>
                  <a:schemeClr val="accent1">
                    <a:lumMod val="75000"/>
                  </a:schemeClr>
                </a:solidFill>
              </a:rPr>
              <a:t>minimising</a:t>
            </a:r>
            <a:r>
              <a:rPr lang="en-US" sz="2600" dirty="0">
                <a:solidFill>
                  <a:schemeClr val="accent1">
                    <a:lumMod val="75000"/>
                  </a:schemeClr>
                </a:solidFill>
              </a:rPr>
              <a:t>, approving or justifying genocide or crimes against humanity (as recognized under recognized international tribunals and courts)</a:t>
            </a:r>
          </a:p>
        </p:txBody>
      </p:sp>
      <p:sp>
        <p:nvSpPr>
          <p:cNvPr id="5" name="TextBox 7">
            <a:extLst>
              <a:ext uri="{FF2B5EF4-FFF2-40B4-BE49-F238E27FC236}">
                <a16:creationId xmlns:a16="http://schemas.microsoft.com/office/drawing/2014/main" id="{67A3E5CA-5B45-4085-A89C-46FF138CD530}"/>
              </a:ext>
            </a:extLst>
          </p:cNvPr>
          <p:cNvSpPr txBox="1">
            <a:spLocks noChangeArrowheads="1"/>
          </p:cNvSpPr>
          <p:nvPr/>
        </p:nvSpPr>
        <p:spPr bwMode="auto">
          <a:xfrm>
            <a:off x="1403350" y="109391"/>
            <a:ext cx="7632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200" dirty="0">
                <a:solidFill>
                  <a:schemeClr val="bg1"/>
                </a:solidFill>
                <a:latin typeface="Verdana" charset="0"/>
                <a:cs typeface="Verdana" charset="0"/>
              </a:rPr>
              <a:t>Article 6 – Denial, gross </a:t>
            </a:r>
            <a:r>
              <a:rPr lang="en-US" sz="2200" dirty="0" err="1">
                <a:solidFill>
                  <a:schemeClr val="bg1"/>
                </a:solidFill>
                <a:latin typeface="Verdana" charset="0"/>
                <a:cs typeface="Verdana" charset="0"/>
              </a:rPr>
              <a:t>minimisation</a:t>
            </a:r>
            <a:r>
              <a:rPr lang="en-US" sz="2200" dirty="0">
                <a:solidFill>
                  <a:schemeClr val="bg1"/>
                </a:solidFill>
                <a:latin typeface="Verdana" charset="0"/>
                <a:cs typeface="Verdana" charset="0"/>
              </a:rPr>
              <a:t>, approval or justification of genocide or crimes against humanity</a:t>
            </a:r>
          </a:p>
        </p:txBody>
      </p:sp>
    </p:spTree>
    <p:extLst>
      <p:ext uri="{BB962C8B-B14F-4D97-AF65-F5344CB8AC3E}">
        <p14:creationId xmlns:p14="http://schemas.microsoft.com/office/powerpoint/2010/main" val="3080184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722313" y="3609580"/>
            <a:ext cx="7772400" cy="1362075"/>
          </a:xfrm>
        </p:spPr>
        <p:txBody>
          <a:bodyPr>
            <a:normAutofit fontScale="90000"/>
          </a:bodyPr>
          <a:lstStyle/>
          <a:p>
            <a:r>
              <a:rPr lang="en-GB" dirty="0"/>
              <a:t>Draft second ADDITIONAL PROTOCOL on enhanced cooperation and disclosure of electronic evidence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051203"/>
            <a:ext cx="7772400" cy="1500187"/>
          </a:xfrm>
        </p:spPr>
        <p:txBody>
          <a:bodyPr/>
          <a:lstStyle/>
          <a:p>
            <a:r>
              <a:rPr lang="en-US" b="1" dirty="0"/>
              <a:t>Refresher on the Budapest Convention </a:t>
            </a:r>
            <a:endParaRPr lang="en-US" sz="4000" dirty="0"/>
          </a:p>
        </p:txBody>
      </p:sp>
    </p:spTree>
    <p:extLst>
      <p:ext uri="{BB962C8B-B14F-4D97-AF65-F5344CB8AC3E}">
        <p14:creationId xmlns:p14="http://schemas.microsoft.com/office/powerpoint/2010/main" val="2546878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DCDA1-30B3-470C-85B1-3B9B55912A81}"/>
              </a:ext>
            </a:extLst>
          </p:cNvPr>
          <p:cNvSpPr/>
          <p:nvPr/>
        </p:nvSpPr>
        <p:spPr>
          <a:xfrm>
            <a:off x="3724102" y="1628370"/>
            <a:ext cx="5090536" cy="4493538"/>
          </a:xfrm>
          <a:prstGeom prst="rect">
            <a:avLst/>
          </a:prstGeom>
          <a:ln/>
        </p:spPr>
        <p:txBody>
          <a:bodyPr wrap="square">
            <a:spAutoFit/>
          </a:bodyPr>
          <a:lstStyle/>
          <a:p>
            <a:pPr marL="342900" indent="-342900" algn="just">
              <a:buFont typeface="Wingdings" pitchFamily="2" charset="2"/>
              <a:buChar char="Ø"/>
            </a:pPr>
            <a:r>
              <a:rPr lang="en-US" sz="2200" dirty="0">
                <a:solidFill>
                  <a:srgbClr val="2E618E"/>
                </a:solidFill>
              </a:rPr>
              <a:t>Increasing use of servers in foreign, multiple, shifting or unknown jurisdictions (cloud) to storage evidence</a:t>
            </a:r>
          </a:p>
          <a:p>
            <a:pPr marL="342900" indent="-342900" algn="just">
              <a:buFont typeface="Wingdings" pitchFamily="2" charset="2"/>
              <a:buChar char="Ø"/>
            </a:pPr>
            <a:endParaRPr lang="en-US" sz="2200" dirty="0">
              <a:solidFill>
                <a:srgbClr val="2E618E"/>
              </a:solidFill>
            </a:endParaRPr>
          </a:p>
          <a:p>
            <a:pPr marL="342900" indent="-342900" algn="just">
              <a:buFont typeface="Wingdings" pitchFamily="2" charset="2"/>
              <a:buChar char="Ø"/>
            </a:pPr>
            <a:r>
              <a:rPr lang="en-US" sz="2200" dirty="0">
                <a:solidFill>
                  <a:srgbClr val="2E618E"/>
                </a:solidFill>
              </a:rPr>
              <a:t>Law enforcement powers are increasingly limited by territorial boundaries</a:t>
            </a:r>
          </a:p>
          <a:p>
            <a:pPr marL="342900" indent="-342900" algn="just">
              <a:buFont typeface="Wingdings" pitchFamily="2" charset="2"/>
              <a:buChar char="Ø"/>
            </a:pPr>
            <a:endParaRPr lang="en-US" sz="2200" dirty="0">
              <a:solidFill>
                <a:srgbClr val="2E618E"/>
              </a:solidFill>
            </a:endParaRPr>
          </a:p>
          <a:p>
            <a:pPr marL="342900" indent="-342900" algn="just">
              <a:buFont typeface="Wingdings" pitchFamily="2" charset="2"/>
              <a:buChar char="Ø"/>
            </a:pPr>
            <a:r>
              <a:rPr lang="en-US" sz="2200" dirty="0">
                <a:solidFill>
                  <a:srgbClr val="2E618E"/>
                </a:solidFill>
              </a:rPr>
              <a:t>Parties to the Budapest Convention have been trying to develop a solution	</a:t>
            </a:r>
          </a:p>
          <a:p>
            <a:pPr marL="800100" lvl="1" indent="-342900" algn="just">
              <a:buFont typeface="Wingdings" pitchFamily="2" charset="2"/>
              <a:buChar char="Ø"/>
            </a:pPr>
            <a:r>
              <a:rPr lang="en-US" sz="2200" dirty="0">
                <a:solidFill>
                  <a:srgbClr val="2E618E"/>
                </a:solidFill>
              </a:rPr>
              <a:t>Transborder Working Group</a:t>
            </a:r>
          </a:p>
          <a:p>
            <a:pPr marL="800100" lvl="1" indent="-342900" algn="just">
              <a:buFont typeface="Wingdings" pitchFamily="2" charset="2"/>
              <a:buChar char="Ø"/>
            </a:pPr>
            <a:r>
              <a:rPr lang="en-US" sz="2200" dirty="0">
                <a:solidFill>
                  <a:srgbClr val="2E618E"/>
                </a:solidFill>
              </a:rPr>
              <a:t>Cloud Evidence Group </a:t>
            </a:r>
            <a:endParaRPr lang="en-GB" sz="2200" dirty="0">
              <a:solidFill>
                <a:srgbClr val="2E618E"/>
              </a:solidFill>
            </a:endParaRPr>
          </a:p>
        </p:txBody>
      </p:sp>
      <p:pic>
        <p:nvPicPr>
          <p:cNvPr id="6" name="Picture 6" descr="Council of Europe - Wikipedia">
            <a:extLst>
              <a:ext uri="{FF2B5EF4-FFF2-40B4-BE49-F238E27FC236}">
                <a16:creationId xmlns:a16="http://schemas.microsoft.com/office/drawing/2014/main" id="{199C4447-D466-4041-81D7-34E5AC264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62" y="2682658"/>
            <a:ext cx="2978235" cy="2384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3B4F7D-DBB9-470B-92E2-845FD28ADF8D}"/>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Overview of the  Second Additional Protocol</a:t>
            </a:r>
          </a:p>
        </p:txBody>
      </p:sp>
    </p:spTree>
    <p:extLst>
      <p:ext uri="{BB962C8B-B14F-4D97-AF65-F5344CB8AC3E}">
        <p14:creationId xmlns:p14="http://schemas.microsoft.com/office/powerpoint/2010/main" val="100314655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DCDA1-30B3-470C-85B1-3B9B55912A81}"/>
              </a:ext>
            </a:extLst>
          </p:cNvPr>
          <p:cNvSpPr/>
          <p:nvPr/>
        </p:nvSpPr>
        <p:spPr>
          <a:xfrm>
            <a:off x="4899344" y="1797646"/>
            <a:ext cx="3935067" cy="4154984"/>
          </a:xfrm>
          <a:prstGeom prst="rect">
            <a:avLst/>
          </a:prstGeom>
          <a:ln/>
        </p:spPr>
        <p:txBody>
          <a:bodyPr wrap="square">
            <a:spAutoFit/>
          </a:bodyPr>
          <a:lstStyle/>
          <a:p>
            <a:pPr marL="342900" indent="-342900" algn="just">
              <a:buFont typeface="Wingdings" pitchFamily="2" charset="2"/>
              <a:buChar char="Ø"/>
            </a:pPr>
            <a:r>
              <a:rPr lang="en-US" sz="2200" dirty="0">
                <a:solidFill>
                  <a:srgbClr val="2E618E"/>
                </a:solidFill>
              </a:rPr>
              <a:t>Period: 2012-2014 </a:t>
            </a:r>
          </a:p>
          <a:p>
            <a:pPr marL="342900" indent="-342900" algn="just">
              <a:buFont typeface="Wingdings" pitchFamily="2" charset="2"/>
              <a:buChar char="Ø"/>
            </a:pPr>
            <a:endParaRPr lang="en-US" sz="2200" dirty="0">
              <a:solidFill>
                <a:srgbClr val="2E618E"/>
              </a:solidFill>
            </a:endParaRPr>
          </a:p>
          <a:p>
            <a:pPr marL="342900" indent="-342900" algn="just">
              <a:buFont typeface="Wingdings" pitchFamily="2" charset="2"/>
              <a:buChar char="Ø"/>
            </a:pPr>
            <a:r>
              <a:rPr lang="en-US" sz="2200" dirty="0">
                <a:solidFill>
                  <a:srgbClr val="2E618E"/>
                </a:solidFill>
              </a:rPr>
              <a:t>Culminated in Guidance Note # 3 Trans-border access to data)</a:t>
            </a:r>
          </a:p>
          <a:p>
            <a:pPr marL="342900" indent="-342900" algn="just">
              <a:buFont typeface="Wingdings" pitchFamily="2" charset="2"/>
              <a:buChar char="Ø"/>
            </a:pPr>
            <a:endParaRPr lang="en-US" sz="2200" dirty="0">
              <a:solidFill>
                <a:srgbClr val="2E618E"/>
              </a:solidFill>
            </a:endParaRPr>
          </a:p>
          <a:p>
            <a:pPr marL="342900" indent="-342900" algn="just">
              <a:buFont typeface="Wingdings" pitchFamily="2" charset="2"/>
              <a:buChar char="Ø"/>
            </a:pPr>
            <a:r>
              <a:rPr lang="en-US" sz="2200" dirty="0">
                <a:solidFill>
                  <a:srgbClr val="2E618E"/>
                </a:solidFill>
              </a:rPr>
              <a:t>Made a series of proposals for an additional protocol that would expand scope of transborder access (beyond Article 32b)</a:t>
            </a:r>
          </a:p>
          <a:p>
            <a:pPr marL="342900" indent="-342900" algn="just">
              <a:buFont typeface="Wingdings" pitchFamily="2" charset="2"/>
              <a:buChar char="Ø"/>
            </a:pPr>
            <a:endParaRPr lang="en-US" sz="2200" dirty="0">
              <a:solidFill>
                <a:srgbClr val="2E618E"/>
              </a:solidFill>
            </a:endParaRPr>
          </a:p>
        </p:txBody>
      </p:sp>
      <p:sp>
        <p:nvSpPr>
          <p:cNvPr id="8" name="TextBox 7">
            <a:extLst>
              <a:ext uri="{FF2B5EF4-FFF2-40B4-BE49-F238E27FC236}">
                <a16:creationId xmlns:a16="http://schemas.microsoft.com/office/drawing/2014/main" id="{473B4F7D-DBB9-470B-92E2-845FD28ADF8D}"/>
              </a:ext>
            </a:extLst>
          </p:cNvPr>
          <p:cNvSpPr txBox="1">
            <a:spLocks noChangeArrowheads="1"/>
          </p:cNvSpPr>
          <p:nvPr/>
        </p:nvSpPr>
        <p:spPr bwMode="auto">
          <a:xfrm>
            <a:off x="1403350" y="476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Overview of the  Second Additional Protocol</a:t>
            </a:r>
          </a:p>
        </p:txBody>
      </p:sp>
      <p:pic>
        <p:nvPicPr>
          <p:cNvPr id="9" name="Picture 8">
            <a:extLst>
              <a:ext uri="{FF2B5EF4-FFF2-40B4-BE49-F238E27FC236}">
                <a16:creationId xmlns:a16="http://schemas.microsoft.com/office/drawing/2014/main" id="{B1D79153-51C1-41A6-9ED4-C7686722135C}"/>
              </a:ext>
            </a:extLst>
          </p:cNvPr>
          <p:cNvPicPr>
            <a:picLocks noChangeAspect="1"/>
          </p:cNvPicPr>
          <p:nvPr/>
        </p:nvPicPr>
        <p:blipFill>
          <a:blip r:embed="rId3"/>
          <a:stretch>
            <a:fillRect/>
          </a:stretch>
        </p:blipFill>
        <p:spPr>
          <a:xfrm>
            <a:off x="207402" y="1984682"/>
            <a:ext cx="4479501" cy="3177521"/>
          </a:xfrm>
          <a:prstGeom prst="rect">
            <a:avLst/>
          </a:prstGeom>
        </p:spPr>
      </p:pic>
    </p:spTree>
    <p:extLst>
      <p:ext uri="{BB962C8B-B14F-4D97-AF65-F5344CB8AC3E}">
        <p14:creationId xmlns:p14="http://schemas.microsoft.com/office/powerpoint/2010/main" val="91146374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DCDA1-30B3-470C-85B1-3B9B55912A81}"/>
              </a:ext>
            </a:extLst>
          </p:cNvPr>
          <p:cNvSpPr/>
          <p:nvPr/>
        </p:nvSpPr>
        <p:spPr>
          <a:xfrm>
            <a:off x="3724102" y="1237672"/>
            <a:ext cx="5090536" cy="5324535"/>
          </a:xfrm>
          <a:prstGeom prst="rect">
            <a:avLst/>
          </a:prstGeom>
          <a:ln/>
        </p:spPr>
        <p:txBody>
          <a:bodyPr wrap="square">
            <a:spAutoFit/>
          </a:bodyPr>
          <a:lstStyle/>
          <a:p>
            <a:pPr marL="342900" indent="-342900" algn="just">
              <a:buFont typeface="Wingdings" pitchFamily="2" charset="2"/>
              <a:buChar char="Ø"/>
            </a:pPr>
            <a:r>
              <a:rPr lang="en-US" sz="2000" dirty="0">
                <a:solidFill>
                  <a:srgbClr val="2E618E"/>
                </a:solidFill>
              </a:rPr>
              <a:t>Period: 2015-2017</a:t>
            </a:r>
          </a:p>
          <a:p>
            <a:pPr marL="342900" indent="-342900" algn="just">
              <a:buFont typeface="Wingdings" pitchFamily="2" charset="2"/>
              <a:buChar char="Ø"/>
            </a:pPr>
            <a:endParaRPr lang="en-US" sz="2000" dirty="0">
              <a:solidFill>
                <a:srgbClr val="2E618E"/>
              </a:solidFill>
            </a:endParaRPr>
          </a:p>
          <a:p>
            <a:pPr marL="342900" indent="-342900" algn="just">
              <a:buFont typeface="Wingdings" pitchFamily="2" charset="2"/>
              <a:buChar char="Ø"/>
            </a:pPr>
            <a:r>
              <a:rPr lang="en-US" sz="2000" dirty="0">
                <a:solidFill>
                  <a:srgbClr val="2E618E"/>
                </a:solidFill>
              </a:rPr>
              <a:t>Identified issues to be addressed in Additional Protocol including:</a:t>
            </a:r>
          </a:p>
          <a:p>
            <a:pPr marL="342900" indent="-342900" algn="just">
              <a:buFont typeface="Wingdings" pitchFamily="2" charset="2"/>
              <a:buChar char="Ø"/>
            </a:pPr>
            <a:r>
              <a:rPr lang="en-US" sz="2000" dirty="0">
                <a:solidFill>
                  <a:srgbClr val="2E618E"/>
                </a:solidFill>
              </a:rPr>
              <a:t>Need to distinguish between thresholds for subscriber, traffic and content data</a:t>
            </a:r>
          </a:p>
          <a:p>
            <a:pPr marL="342900" indent="-342900" algn="just">
              <a:buFont typeface="Wingdings" pitchFamily="2" charset="2"/>
              <a:buChar char="Ø"/>
            </a:pPr>
            <a:r>
              <a:rPr lang="en-US" sz="2000" dirty="0">
                <a:solidFill>
                  <a:srgbClr val="2E618E"/>
                </a:solidFill>
              </a:rPr>
              <a:t>Limited effectiveness of MLA for securing volatile electronic evidence</a:t>
            </a:r>
          </a:p>
          <a:p>
            <a:pPr marL="342900" indent="-342900" algn="just">
              <a:buFont typeface="Wingdings" pitchFamily="2" charset="2"/>
              <a:buChar char="Ø"/>
            </a:pPr>
            <a:r>
              <a:rPr lang="en-US" sz="2000" dirty="0">
                <a:solidFill>
                  <a:srgbClr val="2E618E"/>
                </a:solidFill>
              </a:rPr>
              <a:t>Situations of loss of knowledge of location of data</a:t>
            </a:r>
          </a:p>
          <a:p>
            <a:pPr marL="342900" indent="-342900" algn="just">
              <a:buFont typeface="Wingdings" pitchFamily="2" charset="2"/>
              <a:buChar char="Ø"/>
            </a:pPr>
            <a:r>
              <a:rPr lang="en-US" sz="2000" dirty="0">
                <a:solidFill>
                  <a:srgbClr val="2E618E"/>
                </a:solidFill>
              </a:rPr>
              <a:t>Question as to whether service provider is sufficiently present or offering services in territory</a:t>
            </a:r>
          </a:p>
          <a:p>
            <a:pPr marL="342900" indent="-342900" algn="just">
              <a:buFont typeface="Wingdings" pitchFamily="2" charset="2"/>
              <a:buChar char="Ø"/>
            </a:pPr>
            <a:r>
              <a:rPr lang="en-US" sz="2000" dirty="0">
                <a:solidFill>
                  <a:srgbClr val="2E618E"/>
                </a:solidFill>
              </a:rPr>
              <a:t>Regime of voluntary disclosure by US providers</a:t>
            </a:r>
          </a:p>
          <a:p>
            <a:pPr marL="342900" indent="-342900" algn="just">
              <a:buFont typeface="Wingdings" pitchFamily="2" charset="2"/>
              <a:buChar char="Ø"/>
            </a:pPr>
            <a:r>
              <a:rPr lang="en-US" sz="2000" dirty="0">
                <a:solidFill>
                  <a:srgbClr val="2E618E"/>
                </a:solidFill>
              </a:rPr>
              <a:t>Expedited disclosure in emergencies </a:t>
            </a:r>
          </a:p>
          <a:p>
            <a:pPr marL="342900" indent="-342900" algn="just">
              <a:buFont typeface="Wingdings" pitchFamily="2" charset="2"/>
              <a:buChar char="Ø"/>
            </a:pPr>
            <a:r>
              <a:rPr lang="en-US" sz="2000" dirty="0">
                <a:solidFill>
                  <a:srgbClr val="2E618E"/>
                </a:solidFill>
              </a:rPr>
              <a:t>Data protection &amp; rule of law safeguards</a:t>
            </a:r>
          </a:p>
        </p:txBody>
      </p:sp>
      <p:sp>
        <p:nvSpPr>
          <p:cNvPr id="8" name="TextBox 7">
            <a:extLst>
              <a:ext uri="{FF2B5EF4-FFF2-40B4-BE49-F238E27FC236}">
                <a16:creationId xmlns:a16="http://schemas.microsoft.com/office/drawing/2014/main" id="{473B4F7D-DBB9-470B-92E2-845FD28ADF8D}"/>
              </a:ext>
            </a:extLst>
          </p:cNvPr>
          <p:cNvSpPr txBox="1">
            <a:spLocks noChangeArrowheads="1"/>
          </p:cNvSpPr>
          <p:nvPr/>
        </p:nvSpPr>
        <p:spPr bwMode="auto">
          <a:xfrm>
            <a:off x="1403350" y="222173"/>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Cloud Evidence Group</a:t>
            </a:r>
          </a:p>
        </p:txBody>
      </p:sp>
      <p:pic>
        <p:nvPicPr>
          <p:cNvPr id="7" name="Picture 6">
            <a:extLst>
              <a:ext uri="{FF2B5EF4-FFF2-40B4-BE49-F238E27FC236}">
                <a16:creationId xmlns:a16="http://schemas.microsoft.com/office/drawing/2014/main" id="{6A138F97-AD33-4988-93FE-0909D5668D8B}"/>
              </a:ext>
            </a:extLst>
          </p:cNvPr>
          <p:cNvPicPr>
            <a:picLocks noChangeAspect="1"/>
          </p:cNvPicPr>
          <p:nvPr/>
        </p:nvPicPr>
        <p:blipFill>
          <a:blip r:embed="rId3"/>
          <a:stretch>
            <a:fillRect/>
          </a:stretch>
        </p:blipFill>
        <p:spPr>
          <a:xfrm>
            <a:off x="223639" y="2196481"/>
            <a:ext cx="3404287" cy="3032224"/>
          </a:xfrm>
          <a:prstGeom prst="rect">
            <a:avLst/>
          </a:prstGeom>
        </p:spPr>
      </p:pic>
    </p:spTree>
    <p:extLst>
      <p:ext uri="{BB962C8B-B14F-4D97-AF65-F5344CB8AC3E}">
        <p14:creationId xmlns:p14="http://schemas.microsoft.com/office/powerpoint/2010/main" val="20487859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3B4F7D-DBB9-470B-92E2-845FD28ADF8D}"/>
              </a:ext>
            </a:extLst>
          </p:cNvPr>
          <p:cNvSpPr txBox="1">
            <a:spLocks noChangeArrowheads="1"/>
          </p:cNvSpPr>
          <p:nvPr/>
        </p:nvSpPr>
        <p:spPr bwMode="auto">
          <a:xfrm>
            <a:off x="1403350" y="222173"/>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a:solidFill>
                  <a:schemeClr val="bg1"/>
                </a:solidFill>
                <a:latin typeface="Verdana" charset="0"/>
                <a:cs typeface="Verdana" charset="0"/>
              </a:rPr>
              <a:t>Draft Protocol Version 2</a:t>
            </a:r>
          </a:p>
        </p:txBody>
      </p:sp>
      <p:sp>
        <p:nvSpPr>
          <p:cNvPr id="9" name="Rectangle 8">
            <a:extLst>
              <a:ext uri="{FF2B5EF4-FFF2-40B4-BE49-F238E27FC236}">
                <a16:creationId xmlns:a16="http://schemas.microsoft.com/office/drawing/2014/main" id="{C75FEDEE-496C-452B-9A16-8297344594E3}"/>
              </a:ext>
            </a:extLst>
          </p:cNvPr>
          <p:cNvSpPr/>
          <p:nvPr/>
        </p:nvSpPr>
        <p:spPr>
          <a:xfrm>
            <a:off x="326640" y="1116737"/>
            <a:ext cx="8171671" cy="5324535"/>
          </a:xfrm>
          <a:prstGeom prst="rect">
            <a:avLst/>
          </a:prstGeom>
          <a:ln/>
        </p:spPr>
        <p:txBody>
          <a:bodyPr wrap="square">
            <a:spAutoFit/>
          </a:bodyPr>
          <a:lstStyle/>
          <a:p>
            <a:pPr marL="342900" indent="-342900">
              <a:buFont typeface="Wingdings" pitchFamily="2" charset="2"/>
              <a:buChar char="Ø"/>
            </a:pPr>
            <a:r>
              <a:rPr lang="en-US" sz="2000" dirty="0">
                <a:solidFill>
                  <a:srgbClr val="2E618E"/>
                </a:solidFill>
              </a:rPr>
              <a:t>Language of requests</a:t>
            </a:r>
          </a:p>
          <a:p>
            <a:pPr marL="342900" indent="-342900">
              <a:buFont typeface="Wingdings" pitchFamily="2" charset="2"/>
              <a:buChar char="Ø"/>
            </a:pPr>
            <a:endParaRPr lang="en-US" sz="2000" dirty="0">
              <a:solidFill>
                <a:srgbClr val="2E618E"/>
              </a:solidFill>
            </a:endParaRPr>
          </a:p>
          <a:p>
            <a:pPr marL="342900" indent="-342900">
              <a:buFont typeface="Wingdings" pitchFamily="2" charset="2"/>
              <a:buChar char="Ø"/>
            </a:pPr>
            <a:r>
              <a:rPr lang="en-US" sz="2000" dirty="0">
                <a:solidFill>
                  <a:srgbClr val="2E618E"/>
                </a:solidFill>
              </a:rPr>
              <a:t>Request for domain name registration information </a:t>
            </a:r>
          </a:p>
          <a:p>
            <a:pPr marL="342900" indent="-342900">
              <a:buFont typeface="Wingdings" pitchFamily="2" charset="2"/>
              <a:buChar char="Ø"/>
            </a:pPr>
            <a:endParaRPr lang="en-US" sz="2000" dirty="0">
              <a:solidFill>
                <a:srgbClr val="2E618E"/>
              </a:solidFill>
            </a:endParaRPr>
          </a:p>
          <a:p>
            <a:pPr marL="342900" indent="-342900">
              <a:buFont typeface="Wingdings" pitchFamily="2" charset="2"/>
              <a:buChar char="Ø"/>
            </a:pPr>
            <a:r>
              <a:rPr lang="en-US" sz="2000" dirty="0">
                <a:solidFill>
                  <a:srgbClr val="2E618E"/>
                </a:solidFill>
              </a:rPr>
              <a:t>Expedited production of subscriber information and traffic data</a:t>
            </a:r>
          </a:p>
          <a:p>
            <a:pPr marL="342900" indent="-342900">
              <a:buFont typeface="Wingdings" pitchFamily="2" charset="2"/>
              <a:buChar char="Ø"/>
            </a:pPr>
            <a:endParaRPr lang="en-US" sz="2000" dirty="0">
              <a:solidFill>
                <a:srgbClr val="2E618E"/>
              </a:solidFill>
            </a:endParaRPr>
          </a:p>
          <a:p>
            <a:pPr marL="342900" indent="-342900">
              <a:buFont typeface="Wingdings" pitchFamily="2" charset="2"/>
              <a:buChar char="Ø"/>
            </a:pPr>
            <a:r>
              <a:rPr lang="en-US" sz="2000" dirty="0">
                <a:solidFill>
                  <a:srgbClr val="2E618E"/>
                </a:solidFill>
              </a:rPr>
              <a:t>Expedited disclosure of stored computer data</a:t>
            </a:r>
          </a:p>
          <a:p>
            <a:pPr marL="342900" indent="-342900">
              <a:buFont typeface="Wingdings" pitchFamily="2" charset="2"/>
              <a:buChar char="Ø"/>
            </a:pPr>
            <a:endParaRPr lang="en-US" sz="2000" dirty="0">
              <a:solidFill>
                <a:srgbClr val="2E618E"/>
              </a:solidFill>
            </a:endParaRPr>
          </a:p>
          <a:p>
            <a:pPr marL="342900" indent="-342900">
              <a:buFont typeface="Wingdings" pitchFamily="2" charset="2"/>
              <a:buChar char="Ø"/>
            </a:pPr>
            <a:r>
              <a:rPr lang="en-GB" sz="2000" dirty="0">
                <a:solidFill>
                  <a:srgbClr val="2E618E"/>
                </a:solidFill>
              </a:rPr>
              <a:t>Emergency mutual assistance</a:t>
            </a:r>
          </a:p>
          <a:p>
            <a:pPr marL="342900" indent="-342900">
              <a:buFont typeface="Wingdings" pitchFamily="2" charset="2"/>
              <a:buChar char="Ø"/>
            </a:pPr>
            <a:endParaRPr lang="en-GB" sz="2000" dirty="0">
              <a:solidFill>
                <a:srgbClr val="2E618E"/>
              </a:solidFill>
            </a:endParaRPr>
          </a:p>
          <a:p>
            <a:pPr marL="342900" indent="-342900">
              <a:buFont typeface="Wingdings" pitchFamily="2" charset="2"/>
              <a:buChar char="Ø"/>
            </a:pPr>
            <a:r>
              <a:rPr lang="en-GB" sz="2000" dirty="0">
                <a:solidFill>
                  <a:srgbClr val="2E618E"/>
                </a:solidFill>
              </a:rPr>
              <a:t>Video conferencing </a:t>
            </a:r>
          </a:p>
          <a:p>
            <a:pPr marL="342900" indent="-342900">
              <a:buFont typeface="Wingdings" pitchFamily="2" charset="2"/>
              <a:buChar char="Ø"/>
            </a:pPr>
            <a:endParaRPr lang="en-GB" sz="2000" dirty="0">
              <a:solidFill>
                <a:srgbClr val="2E618E"/>
              </a:solidFill>
            </a:endParaRPr>
          </a:p>
          <a:p>
            <a:pPr marL="342900" indent="-342900">
              <a:buFont typeface="Wingdings" pitchFamily="2" charset="2"/>
              <a:buChar char="Ø"/>
            </a:pPr>
            <a:r>
              <a:rPr lang="en-GB" sz="2000" dirty="0">
                <a:solidFill>
                  <a:srgbClr val="2E618E"/>
                </a:solidFill>
              </a:rPr>
              <a:t>Joint investigation teams &amp; joint investigations </a:t>
            </a:r>
          </a:p>
          <a:p>
            <a:pPr marL="342900" indent="-342900">
              <a:buFont typeface="Wingdings" pitchFamily="2" charset="2"/>
              <a:buChar char="Ø"/>
            </a:pPr>
            <a:endParaRPr lang="en-GB" sz="2000" dirty="0">
              <a:solidFill>
                <a:srgbClr val="2E618E"/>
              </a:solidFill>
            </a:endParaRPr>
          </a:p>
          <a:p>
            <a:pPr marL="342900" indent="-342900">
              <a:buFont typeface="Wingdings" pitchFamily="2" charset="2"/>
              <a:buChar char="Ø"/>
            </a:pPr>
            <a:r>
              <a:rPr lang="en-GB" sz="2000" dirty="0">
                <a:solidFill>
                  <a:srgbClr val="2E618E"/>
                </a:solidFill>
              </a:rPr>
              <a:t>Conditions and safeguards </a:t>
            </a:r>
          </a:p>
          <a:p>
            <a:pPr marL="342900" indent="-342900">
              <a:buFont typeface="Wingdings" pitchFamily="2" charset="2"/>
              <a:buChar char="Ø"/>
            </a:pPr>
            <a:endParaRPr lang="en-GB" sz="2000" dirty="0">
              <a:solidFill>
                <a:srgbClr val="2E618E"/>
              </a:solidFill>
            </a:endParaRPr>
          </a:p>
          <a:p>
            <a:pPr marL="342900" indent="-342900">
              <a:buFont typeface="Wingdings" pitchFamily="2" charset="2"/>
              <a:buChar char="Ø"/>
            </a:pPr>
            <a:r>
              <a:rPr lang="en-GB" sz="2000" dirty="0">
                <a:solidFill>
                  <a:srgbClr val="2E618E"/>
                </a:solidFill>
              </a:rPr>
              <a:t>Personal data protection </a:t>
            </a:r>
          </a:p>
        </p:txBody>
      </p:sp>
    </p:spTree>
    <p:extLst>
      <p:ext uri="{BB962C8B-B14F-4D97-AF65-F5344CB8AC3E}">
        <p14:creationId xmlns:p14="http://schemas.microsoft.com/office/powerpoint/2010/main" val="53984606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2"/>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260450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feld 12"/>
          <p:cNvSpPr txBox="1"/>
          <p:nvPr/>
        </p:nvSpPr>
        <p:spPr>
          <a:xfrm>
            <a:off x="179389" y="1104056"/>
            <a:ext cx="2786062" cy="447814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solidFill>
                  <a:srgbClr val="FFFFFF">
                    <a:lumMod val="100000"/>
                  </a:srgbClr>
                </a:solidFill>
              </a14:hiddenLine>
            </a:ext>
          </a:extLst>
        </p:spPr>
        <p:txBody>
          <a:bodyPr>
            <a:spAutoFit/>
          </a:bodyPr>
          <a:lstStyle/>
          <a:p>
            <a:pPr fontAlgn="auto">
              <a:spcBef>
                <a:spcPts val="0"/>
              </a:spcBef>
              <a:spcAft>
                <a:spcPts val="0"/>
              </a:spcAft>
              <a:defRPr/>
            </a:pPr>
            <a:r>
              <a:rPr lang="en-GB" sz="1900" b="1" dirty="0">
                <a:latin typeface="Verdana"/>
                <a:cs typeface="Verdana"/>
              </a:rPr>
              <a:t>Criminalising conduct</a:t>
            </a:r>
          </a:p>
          <a:p>
            <a:pPr marL="342900" indent="-342900" fontAlgn="auto">
              <a:spcBef>
                <a:spcPts val="0"/>
              </a:spcBef>
              <a:spcAft>
                <a:spcPts val="0"/>
              </a:spcAft>
              <a:buFont typeface="Wingdings" pitchFamily="2" charset="2"/>
              <a:buChar char="§"/>
              <a:defRPr/>
            </a:pPr>
            <a:r>
              <a:rPr lang="en-GB" sz="1900" dirty="0">
                <a:latin typeface="Verdana"/>
                <a:cs typeface="Verdana"/>
              </a:rPr>
              <a:t>Illegal access</a:t>
            </a:r>
          </a:p>
          <a:p>
            <a:pPr marL="342900" indent="-342900" fontAlgn="auto">
              <a:spcBef>
                <a:spcPts val="0"/>
              </a:spcBef>
              <a:spcAft>
                <a:spcPts val="0"/>
              </a:spcAft>
              <a:buFont typeface="Wingdings" pitchFamily="2" charset="2"/>
              <a:buChar char="§"/>
              <a:defRPr/>
            </a:pPr>
            <a:r>
              <a:rPr lang="en-GB" sz="1900" dirty="0">
                <a:latin typeface="Verdana"/>
                <a:cs typeface="Verdana"/>
              </a:rPr>
              <a:t>Illegal interception</a:t>
            </a:r>
          </a:p>
          <a:p>
            <a:pPr marL="342900" indent="-342900" fontAlgn="auto">
              <a:spcBef>
                <a:spcPts val="0"/>
              </a:spcBef>
              <a:spcAft>
                <a:spcPts val="0"/>
              </a:spcAft>
              <a:buFont typeface="Wingdings" pitchFamily="2" charset="2"/>
              <a:buChar char="§"/>
              <a:defRPr/>
            </a:pPr>
            <a:r>
              <a:rPr lang="en-GB" sz="1900" dirty="0">
                <a:latin typeface="Verdana"/>
                <a:cs typeface="Verdana"/>
              </a:rPr>
              <a:t>Data interference</a:t>
            </a:r>
          </a:p>
          <a:p>
            <a:pPr marL="342900" indent="-342900" fontAlgn="auto">
              <a:spcBef>
                <a:spcPts val="0"/>
              </a:spcBef>
              <a:spcAft>
                <a:spcPts val="0"/>
              </a:spcAft>
              <a:buFont typeface="Wingdings" pitchFamily="2" charset="2"/>
              <a:buChar char="§"/>
              <a:defRPr/>
            </a:pPr>
            <a:r>
              <a:rPr lang="en-GB" sz="1900" dirty="0">
                <a:latin typeface="Verdana"/>
                <a:cs typeface="Verdana"/>
              </a:rPr>
              <a:t>System interference</a:t>
            </a:r>
          </a:p>
          <a:p>
            <a:pPr marL="342900" indent="-342900" fontAlgn="auto">
              <a:spcBef>
                <a:spcPts val="0"/>
              </a:spcBef>
              <a:spcAft>
                <a:spcPts val="0"/>
              </a:spcAft>
              <a:buFont typeface="Wingdings" pitchFamily="2" charset="2"/>
              <a:buChar char="§"/>
              <a:defRPr/>
            </a:pPr>
            <a:r>
              <a:rPr lang="en-GB" sz="1900" dirty="0">
                <a:latin typeface="Verdana"/>
                <a:cs typeface="Verdana"/>
              </a:rPr>
              <a:t>Misuse of devices</a:t>
            </a:r>
          </a:p>
          <a:p>
            <a:pPr marL="342900" indent="-342900" fontAlgn="auto">
              <a:spcBef>
                <a:spcPts val="0"/>
              </a:spcBef>
              <a:spcAft>
                <a:spcPts val="0"/>
              </a:spcAft>
              <a:buFont typeface="Wingdings" pitchFamily="2" charset="2"/>
              <a:buChar char="§"/>
              <a:defRPr/>
            </a:pPr>
            <a:r>
              <a:rPr lang="en-GB" sz="1900" dirty="0">
                <a:latin typeface="Verdana"/>
                <a:cs typeface="Verdana"/>
              </a:rPr>
              <a:t>Fraud and forgery</a:t>
            </a:r>
          </a:p>
          <a:p>
            <a:pPr marL="342900" indent="-342900" fontAlgn="auto">
              <a:spcBef>
                <a:spcPts val="0"/>
              </a:spcBef>
              <a:spcAft>
                <a:spcPts val="0"/>
              </a:spcAft>
              <a:buFont typeface="Wingdings" pitchFamily="2" charset="2"/>
              <a:buChar char="§"/>
              <a:defRPr/>
            </a:pPr>
            <a:r>
              <a:rPr lang="en-GB" sz="1900" dirty="0">
                <a:latin typeface="Verdana"/>
                <a:cs typeface="Verdana"/>
              </a:rPr>
              <a:t>Child pornography</a:t>
            </a:r>
          </a:p>
          <a:p>
            <a:pPr marL="342900" indent="-342900" fontAlgn="auto">
              <a:spcBef>
                <a:spcPts val="0"/>
              </a:spcBef>
              <a:spcAft>
                <a:spcPts val="0"/>
              </a:spcAft>
              <a:buFont typeface="Wingdings" pitchFamily="2" charset="2"/>
              <a:buChar char="§"/>
              <a:defRPr/>
            </a:pPr>
            <a:r>
              <a:rPr lang="en-GB" sz="1900" dirty="0">
                <a:latin typeface="Verdana"/>
                <a:cs typeface="Verdana"/>
              </a:rPr>
              <a:t>IPR-offence</a:t>
            </a:r>
            <a:r>
              <a:rPr lang="de-DE" sz="1900" dirty="0">
                <a:latin typeface="Verdana"/>
                <a:cs typeface="Verdana"/>
              </a:rPr>
              <a:t>s</a:t>
            </a:r>
            <a:endParaRPr lang="en-US" sz="1900" dirty="0">
              <a:latin typeface="Verdana"/>
              <a:cs typeface="Verdana"/>
            </a:endParaRPr>
          </a:p>
          <a:p>
            <a:pPr marL="342900" indent="-342900" fontAlgn="auto">
              <a:spcBef>
                <a:spcPts val="0"/>
              </a:spcBef>
              <a:spcAft>
                <a:spcPts val="0"/>
              </a:spcAft>
              <a:buFont typeface="Wingdings" pitchFamily="2" charset="2"/>
              <a:buChar char="§"/>
              <a:defRPr/>
            </a:pPr>
            <a:r>
              <a:rPr lang="en-US" sz="1900" dirty="0">
                <a:latin typeface="Verdana"/>
                <a:cs typeface="Verdana"/>
              </a:rPr>
              <a:t>Attempt, Aiding &amp; Abetting</a:t>
            </a:r>
          </a:p>
          <a:p>
            <a:pPr marL="342900" indent="-342900" fontAlgn="auto">
              <a:spcBef>
                <a:spcPts val="0"/>
              </a:spcBef>
              <a:spcAft>
                <a:spcPts val="0"/>
              </a:spcAft>
              <a:buFont typeface="Wingdings" pitchFamily="2" charset="2"/>
              <a:buChar char="§"/>
              <a:defRPr/>
            </a:pPr>
            <a:r>
              <a:rPr lang="en-US" sz="1900" dirty="0">
                <a:latin typeface="Verdana"/>
                <a:cs typeface="Verdana"/>
              </a:rPr>
              <a:t>Corporate Liability</a:t>
            </a:r>
          </a:p>
        </p:txBody>
      </p:sp>
      <p:sp>
        <p:nvSpPr>
          <p:cNvPr id="21" name="Textfeld 4"/>
          <p:cNvSpPr txBox="1"/>
          <p:nvPr/>
        </p:nvSpPr>
        <p:spPr>
          <a:xfrm>
            <a:off x="6394447" y="988127"/>
            <a:ext cx="2570163" cy="53553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rgbClr val="FFFFFF">
                    <a:lumMod val="100000"/>
                  </a:srgbClr>
                </a:solidFill>
              </a14:hiddenLine>
            </a:ext>
          </a:extLst>
        </p:spPr>
        <p:txBody>
          <a:bodyPr wrap="square">
            <a:spAutoFit/>
          </a:bodyPr>
          <a:lstStyle/>
          <a:p>
            <a:pPr fontAlgn="auto">
              <a:spcBef>
                <a:spcPts val="0"/>
              </a:spcBef>
              <a:spcAft>
                <a:spcPts val="0"/>
              </a:spcAft>
              <a:defRPr/>
            </a:pPr>
            <a:r>
              <a:rPr lang="en-GB" sz="1900" b="1" dirty="0">
                <a:latin typeface="Verdana"/>
                <a:cs typeface="Verdana"/>
              </a:rPr>
              <a:t>International cooperation</a:t>
            </a:r>
          </a:p>
          <a:p>
            <a:pPr marL="361950" indent="-361950" fontAlgn="auto">
              <a:spcBef>
                <a:spcPts val="0"/>
              </a:spcBef>
              <a:spcAft>
                <a:spcPts val="0"/>
              </a:spcAft>
              <a:buFont typeface="Wingdings" pitchFamily="2" charset="2"/>
              <a:buChar char="§"/>
              <a:defRPr/>
            </a:pPr>
            <a:r>
              <a:rPr lang="en-GB" sz="1900" dirty="0">
                <a:latin typeface="Verdana"/>
                <a:cs typeface="Verdana"/>
              </a:rPr>
              <a:t>Extradition</a:t>
            </a:r>
          </a:p>
          <a:p>
            <a:pPr marL="361950" indent="-361950" fontAlgn="auto">
              <a:spcBef>
                <a:spcPts val="0"/>
              </a:spcBef>
              <a:spcAft>
                <a:spcPts val="0"/>
              </a:spcAft>
              <a:buFont typeface="Wingdings" pitchFamily="2" charset="2"/>
              <a:buChar char="§"/>
              <a:defRPr/>
            </a:pPr>
            <a:r>
              <a:rPr lang="en-GB" sz="1900" dirty="0">
                <a:latin typeface="Verdana"/>
                <a:cs typeface="Verdana"/>
              </a:rPr>
              <a:t>MLA</a:t>
            </a:r>
          </a:p>
          <a:p>
            <a:pPr marL="361950" indent="-361950" fontAlgn="auto">
              <a:spcBef>
                <a:spcPts val="0"/>
              </a:spcBef>
              <a:spcAft>
                <a:spcPts val="0"/>
              </a:spcAft>
              <a:buFont typeface="Wingdings" pitchFamily="2" charset="2"/>
              <a:buChar char="§"/>
              <a:defRPr/>
            </a:pPr>
            <a:r>
              <a:rPr lang="en-GB" sz="1900" dirty="0">
                <a:latin typeface="Verdana"/>
                <a:cs typeface="Verdana"/>
              </a:rPr>
              <a:t>Spontaneous information</a:t>
            </a:r>
          </a:p>
          <a:p>
            <a:pPr marL="361950" indent="-361950" fontAlgn="auto">
              <a:spcBef>
                <a:spcPts val="0"/>
              </a:spcBef>
              <a:spcAft>
                <a:spcPts val="0"/>
              </a:spcAft>
              <a:buFont typeface="Wingdings" pitchFamily="2" charset="2"/>
              <a:buChar char="§"/>
              <a:defRPr/>
            </a:pPr>
            <a:r>
              <a:rPr lang="en-GB" sz="1900" dirty="0">
                <a:latin typeface="Verdana"/>
                <a:cs typeface="Verdana"/>
              </a:rPr>
              <a:t>Expedited preservation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Expedited Disclosure of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MLA for access</a:t>
            </a:r>
          </a:p>
          <a:p>
            <a:pPr marL="361950" indent="-361950">
              <a:buFont typeface="Wingdings" pitchFamily="2" charset="2"/>
              <a:buChar char="§"/>
              <a:defRPr/>
            </a:pPr>
            <a:r>
              <a:rPr lang="en-US" sz="1900" dirty="0">
                <a:latin typeface="Verdana"/>
                <a:cs typeface="Verdana"/>
              </a:rPr>
              <a:t>Transborder access</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MLA for RT TD</a:t>
            </a:r>
          </a:p>
          <a:p>
            <a:pPr marL="361950" indent="-361950" fontAlgn="auto">
              <a:spcBef>
                <a:spcPts val="0"/>
              </a:spcBef>
              <a:spcAft>
                <a:spcPts val="0"/>
              </a:spcAft>
              <a:buFont typeface="Wingdings" pitchFamily="2" charset="2"/>
              <a:buChar char="§"/>
              <a:defRPr/>
            </a:pPr>
            <a:r>
              <a:rPr lang="en-GB" sz="1900" dirty="0">
                <a:latin typeface="Verdana"/>
                <a:cs typeface="Verdana"/>
              </a:rPr>
              <a:t>MLA for interception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24/7 points of contact</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cxnSpLocks/>
          </p:cNvCxnSpPr>
          <p:nvPr/>
        </p:nvCxnSpPr>
        <p:spPr>
          <a:xfrm>
            <a:off x="1068636" y="5640157"/>
            <a:ext cx="5325814" cy="455802"/>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lumMod val="100000"/>
                  </a:srgbClr>
                </a:solidFill>
              </a14:hiddenLine>
            </a:ext>
          </a:extLst>
        </p:spPr>
        <p:txBody>
          <a:bodyPr wrap="square">
            <a:spAutoFit/>
          </a:bodyPr>
          <a:lstStyle/>
          <a:p>
            <a:pPr fontAlgn="auto">
              <a:spcBef>
                <a:spcPts val="0"/>
              </a:spcBef>
              <a:spcAft>
                <a:spcPts val="0"/>
              </a:spcAft>
              <a:defRPr/>
            </a:pPr>
            <a:r>
              <a:rPr lang="en-GB" sz="1900" b="1" dirty="0">
                <a:latin typeface="Verdana"/>
                <a:cs typeface="Verdana"/>
              </a:rPr>
              <a:t>Procedural tools</a:t>
            </a:r>
          </a:p>
          <a:p>
            <a:pPr marL="361950" indent="-361950" fontAlgn="auto">
              <a:spcBef>
                <a:spcPts val="0"/>
              </a:spcBef>
              <a:spcAft>
                <a:spcPts val="0"/>
              </a:spcAft>
              <a:buFont typeface="Wingdings" pitchFamily="2" charset="2"/>
              <a:buChar char="§"/>
              <a:defRPr/>
            </a:pPr>
            <a:r>
              <a:rPr lang="en-GB" sz="1900" dirty="0">
                <a:latin typeface="Verdana"/>
                <a:cs typeface="Verdana"/>
              </a:rPr>
              <a:t>Expedited preservation</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Disclose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Search and seizure</a:t>
            </a:r>
          </a:p>
          <a:p>
            <a:pPr marL="361950" indent="-361950" fontAlgn="auto">
              <a:spcBef>
                <a:spcPts val="0"/>
              </a:spcBef>
              <a:spcAft>
                <a:spcPts val="0"/>
              </a:spcAft>
              <a:buFont typeface="Wingdings" pitchFamily="2" charset="2"/>
              <a:buChar char="§"/>
              <a:defRPr/>
            </a:pPr>
            <a:r>
              <a:rPr lang="en-GB" sz="1900" dirty="0">
                <a:latin typeface="Verdana"/>
                <a:cs typeface="Verdana"/>
              </a:rPr>
              <a:t>Production order</a:t>
            </a:r>
            <a:endParaRPr lang="en-US" sz="1900" dirty="0">
              <a:latin typeface="Verdana"/>
              <a:cs typeface="Verdana"/>
            </a:endParaRPr>
          </a:p>
          <a:p>
            <a:pPr marL="361950" indent="-361950" fontAlgn="auto">
              <a:spcBef>
                <a:spcPts val="0"/>
              </a:spcBef>
              <a:spcAft>
                <a:spcPts val="0"/>
              </a:spcAft>
              <a:buFont typeface="Wingdings" pitchFamily="2" charset="2"/>
              <a:buChar char="§"/>
              <a:defRPr/>
            </a:pPr>
            <a:r>
              <a:rPr lang="en-US" sz="1900" dirty="0">
                <a:latin typeface="Verdana"/>
                <a:cs typeface="Verdana"/>
              </a:rPr>
              <a:t>Real Time TD</a:t>
            </a:r>
            <a:endParaRPr lang="en-GB" sz="1900" dirty="0">
              <a:latin typeface="Verdana"/>
              <a:cs typeface="Verdana"/>
            </a:endParaRPr>
          </a:p>
          <a:p>
            <a:pPr marL="361950" indent="-361950" fontAlgn="auto">
              <a:spcBef>
                <a:spcPts val="0"/>
              </a:spcBef>
              <a:spcAft>
                <a:spcPts val="0"/>
              </a:spcAft>
              <a:buFont typeface="Wingdings" pitchFamily="2" charset="2"/>
              <a:buChar char="§"/>
              <a:defRPr/>
            </a:pPr>
            <a:r>
              <a:rPr lang="en-GB" sz="1900" dirty="0">
                <a:latin typeface="Verdana"/>
                <a:cs typeface="Verdana"/>
              </a:rPr>
              <a:t>Interception of content data</a:t>
            </a:r>
            <a:endParaRPr lang="en-US" sz="1900" dirty="0">
              <a:latin typeface="Verdana"/>
              <a:cs typeface="Verdana"/>
            </a:endParaRP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9725"/>
          </a:xfrm>
          <a:prstGeom prst="rect">
            <a:avLst/>
          </a:prstGeom>
          <a:noFill/>
          <a:ln/>
        </p:spPr>
        <p:txBody>
          <a:bodyPr>
            <a:spAutoFit/>
          </a:bodyPr>
          <a:lstStyle/>
          <a:p>
            <a:pPr fontAlgn="auto">
              <a:spcBef>
                <a:spcPts val="0"/>
              </a:spcBef>
              <a:spcAft>
                <a:spcPts val="0"/>
              </a:spcAft>
              <a:defRPr/>
            </a:pPr>
            <a:r>
              <a:rPr lang="en-GB" sz="1600" b="1" dirty="0">
                <a:solidFill>
                  <a:schemeClr val="tx1">
                    <a:lumMod val="65000"/>
                    <a:lumOff val="35000"/>
                  </a:schemeClr>
                </a:solidFill>
                <a:latin typeface="Verdana"/>
                <a:cs typeface="Verdana"/>
              </a:rPr>
              <a:t>Harmonisation </a:t>
            </a: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1572420" y="-27384"/>
            <a:ext cx="757158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2400" b="1" dirty="0"/>
              <a:t>The Budapest Convention on Cybercrime </a:t>
            </a:r>
            <a:br>
              <a:rPr lang="en-GB" altLang="sr-Latn-RS" sz="2400" b="1" dirty="0"/>
            </a:br>
            <a:r>
              <a:rPr lang="en-GB" altLang="sr-Latn-RS" sz="2400" b="1" dirty="0"/>
              <a:t>of the Council of Europe</a:t>
            </a:r>
            <a:endParaRPr lang="en-GB" sz="2400" dirty="0"/>
          </a:p>
        </p:txBody>
      </p:sp>
    </p:spTree>
    <p:extLst>
      <p:ext uri="{BB962C8B-B14F-4D97-AF65-F5344CB8AC3E}">
        <p14:creationId xmlns:p14="http://schemas.microsoft.com/office/powerpoint/2010/main" val="1417162938"/>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4657</TotalTime>
  <Words>10768</Words>
  <Application>Microsoft Office PowerPoint</Application>
  <PresentationFormat>On-screen Show (4:3)</PresentationFormat>
  <Paragraphs>1001</Paragraphs>
  <Slides>88</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Calibri (heading)</vt:lpstr>
      <vt:lpstr>Georgia</vt:lpstr>
      <vt:lpstr>Helvetica</vt:lpstr>
      <vt:lpstr>Verdana</vt:lpstr>
      <vt:lpstr>Wingdings</vt:lpstr>
      <vt:lpstr>PPT_theme_v7</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REFRESHER ON THE BUDAPEST CONVENTION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PROTOCOL on racism and xenophobia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second ADDITIONAL PROTOCOL on enhanced cooperation and disclosure of electronic evidence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286</cp:revision>
  <dcterms:created xsi:type="dcterms:W3CDTF">2020-10-07T11:36:01Z</dcterms:created>
  <dcterms:modified xsi:type="dcterms:W3CDTF">2024-07-10T11:34:22Z</dcterms:modified>
</cp:coreProperties>
</file>