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Lst>
  <p:notesMasterIdLst>
    <p:notesMasterId r:id="rId66"/>
  </p:notesMasterIdLst>
  <p:sldIdLst>
    <p:sldId id="418" r:id="rId2"/>
    <p:sldId id="567" r:id="rId3"/>
    <p:sldId id="568" r:id="rId4"/>
    <p:sldId id="456" r:id="rId5"/>
    <p:sldId id="737" r:id="rId6"/>
    <p:sldId id="484" r:id="rId7"/>
    <p:sldId id="1458" r:id="rId8"/>
    <p:sldId id="1459" r:id="rId9"/>
    <p:sldId id="1461" r:id="rId10"/>
    <p:sldId id="1460" r:id="rId11"/>
    <p:sldId id="1462" r:id="rId12"/>
    <p:sldId id="1435" r:id="rId13"/>
    <p:sldId id="1463" r:id="rId14"/>
    <p:sldId id="721" r:id="rId15"/>
    <p:sldId id="739" r:id="rId16"/>
    <p:sldId id="732" r:id="rId17"/>
    <p:sldId id="1481" r:id="rId18"/>
    <p:sldId id="1482" r:id="rId19"/>
    <p:sldId id="1483" r:id="rId20"/>
    <p:sldId id="1484" r:id="rId21"/>
    <p:sldId id="1485" r:id="rId22"/>
    <p:sldId id="1486" r:id="rId23"/>
    <p:sldId id="1487" r:id="rId24"/>
    <p:sldId id="259" r:id="rId25"/>
    <p:sldId id="1522" r:id="rId26"/>
    <p:sldId id="1513" r:id="rId27"/>
    <p:sldId id="289" r:id="rId28"/>
    <p:sldId id="1518" r:id="rId29"/>
    <p:sldId id="1515" r:id="rId30"/>
    <p:sldId id="1514" r:id="rId31"/>
    <p:sldId id="1519" r:id="rId32"/>
    <p:sldId id="1468" r:id="rId33"/>
    <p:sldId id="1526" r:id="rId34"/>
    <p:sldId id="1488" r:id="rId35"/>
    <p:sldId id="1489" r:id="rId36"/>
    <p:sldId id="1473" r:id="rId37"/>
    <p:sldId id="1495" r:id="rId38"/>
    <p:sldId id="1469" r:id="rId39"/>
    <p:sldId id="1493" r:id="rId40"/>
    <p:sldId id="1475" r:id="rId41"/>
    <p:sldId id="1476" r:id="rId42"/>
    <p:sldId id="1492" r:id="rId43"/>
    <p:sldId id="1491" r:id="rId44"/>
    <p:sldId id="1494" r:id="rId45"/>
    <p:sldId id="1477" r:id="rId46"/>
    <p:sldId id="1527" r:id="rId47"/>
    <p:sldId id="778" r:id="rId48"/>
    <p:sldId id="1529" r:id="rId49"/>
    <p:sldId id="1496" r:id="rId50"/>
    <p:sldId id="1497" r:id="rId51"/>
    <p:sldId id="1498" r:id="rId52"/>
    <p:sldId id="1500" r:id="rId53"/>
    <p:sldId id="1517" r:id="rId54"/>
    <p:sldId id="1499" r:id="rId55"/>
    <p:sldId id="1501" r:id="rId56"/>
    <p:sldId id="1502" r:id="rId57"/>
    <p:sldId id="1503" r:id="rId58"/>
    <p:sldId id="1505" r:id="rId59"/>
    <p:sldId id="1508" r:id="rId60"/>
    <p:sldId id="1511" r:id="rId61"/>
    <p:sldId id="1506" r:id="rId62"/>
    <p:sldId id="1528" r:id="rId63"/>
    <p:sldId id="1509" r:id="rId64"/>
    <p:sldId id="1457"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939" autoAdjust="0"/>
  </p:normalViewPr>
  <p:slideViewPr>
    <p:cSldViewPr snapToGrid="0">
      <p:cViewPr varScale="1">
        <p:scale>
          <a:sx n="87" d="100"/>
          <a:sy n="87" d="100"/>
        </p:scale>
        <p:origin x="22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09/07/2024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dirty="0"/>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is 90 minutes in length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dirty="0"/>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dirty="0"/>
          </a:p>
        </p:txBody>
      </p:sp>
    </p:spTree>
    <p:extLst>
      <p:ext uri="{BB962C8B-B14F-4D97-AF65-F5344CB8AC3E}">
        <p14:creationId xmlns:p14="http://schemas.microsoft.com/office/powerpoint/2010/main" val="4081160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slide distinguishes “virtual currency” from “e-money”.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dirty="0"/>
          </a:p>
        </p:txBody>
      </p:sp>
    </p:spTree>
    <p:extLst>
      <p:ext uri="{BB962C8B-B14F-4D97-AF65-F5344CB8AC3E}">
        <p14:creationId xmlns:p14="http://schemas.microsoft.com/office/powerpoint/2010/main" val="3587103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dirty="0"/>
          </a:p>
        </p:txBody>
      </p:sp>
    </p:spTree>
    <p:extLst>
      <p:ext uri="{BB962C8B-B14F-4D97-AF65-F5344CB8AC3E}">
        <p14:creationId xmlns:p14="http://schemas.microsoft.com/office/powerpoint/2010/main" val="305828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dirty="0"/>
          </a:p>
        </p:txBody>
      </p:sp>
    </p:spTree>
    <p:extLst>
      <p:ext uri="{BB962C8B-B14F-4D97-AF65-F5344CB8AC3E}">
        <p14:creationId xmlns:p14="http://schemas.microsoft.com/office/powerpoint/2010/main" val="3796182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https://www.statista.com/statistics/863917/number-crypto-coins-tokens/ </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14</a:t>
            </a:fld>
            <a:endParaRPr lang="en-US" dirty="0"/>
          </a:p>
        </p:txBody>
      </p:sp>
    </p:spTree>
    <p:extLst>
      <p:ext uri="{BB962C8B-B14F-4D97-AF65-F5344CB8AC3E}">
        <p14:creationId xmlns:p14="http://schemas.microsoft.com/office/powerpoint/2010/main" val="224116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https://www.statista.com/statistics/863917/number-crypto-coins-tokens/ </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15</a:t>
            </a:fld>
            <a:endParaRPr lang="en-US" dirty="0"/>
          </a:p>
        </p:txBody>
      </p:sp>
    </p:spTree>
    <p:extLst>
      <p:ext uri="{BB962C8B-B14F-4D97-AF65-F5344CB8AC3E}">
        <p14:creationId xmlns:p14="http://schemas.microsoft.com/office/powerpoint/2010/main" val="122680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https://www.euromoney.com/learning/blockchain-explained/what-is-blockchain</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16</a:t>
            </a:fld>
            <a:endParaRPr lang="en-US" dirty="0"/>
          </a:p>
        </p:txBody>
      </p:sp>
    </p:spTree>
    <p:extLst>
      <p:ext uri="{BB962C8B-B14F-4D97-AF65-F5344CB8AC3E}">
        <p14:creationId xmlns:p14="http://schemas.microsoft.com/office/powerpoint/2010/main" val="398700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dirty="0"/>
          </a:p>
        </p:txBody>
      </p:sp>
    </p:spTree>
    <p:extLst>
      <p:ext uri="{BB962C8B-B14F-4D97-AF65-F5344CB8AC3E}">
        <p14:creationId xmlns:p14="http://schemas.microsoft.com/office/powerpoint/2010/main" val="407296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dirty="0"/>
          </a:p>
        </p:txBody>
      </p:sp>
    </p:spTree>
    <p:extLst>
      <p:ext uri="{BB962C8B-B14F-4D97-AF65-F5344CB8AC3E}">
        <p14:creationId xmlns:p14="http://schemas.microsoft.com/office/powerpoint/2010/main" val="2662404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dirty="0"/>
          </a:p>
        </p:txBody>
      </p:sp>
    </p:spTree>
    <p:extLst>
      <p:ext uri="{BB962C8B-B14F-4D97-AF65-F5344CB8AC3E}">
        <p14:creationId xmlns:p14="http://schemas.microsoft.com/office/powerpoint/2010/main" val="62248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a:t>
            </a:fld>
            <a:endParaRPr lang="en-US" dirty="0"/>
          </a:p>
        </p:txBody>
      </p:sp>
    </p:spTree>
    <p:extLst>
      <p:ext uri="{BB962C8B-B14F-4D97-AF65-F5344CB8AC3E}">
        <p14:creationId xmlns:p14="http://schemas.microsoft.com/office/powerpoint/2010/main" val="103898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dirty="0"/>
          </a:p>
        </p:txBody>
      </p:sp>
    </p:spTree>
    <p:extLst>
      <p:ext uri="{BB962C8B-B14F-4D97-AF65-F5344CB8AC3E}">
        <p14:creationId xmlns:p14="http://schemas.microsoft.com/office/powerpoint/2010/main" val="30455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dirty="0"/>
          </a:p>
        </p:txBody>
      </p:sp>
    </p:spTree>
    <p:extLst>
      <p:ext uri="{BB962C8B-B14F-4D97-AF65-F5344CB8AC3E}">
        <p14:creationId xmlns:p14="http://schemas.microsoft.com/office/powerpoint/2010/main" val="35436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dirty="0"/>
          </a:p>
        </p:txBody>
      </p:sp>
    </p:spTree>
    <p:extLst>
      <p:ext uri="{BB962C8B-B14F-4D97-AF65-F5344CB8AC3E}">
        <p14:creationId xmlns:p14="http://schemas.microsoft.com/office/powerpoint/2010/main" val="131364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dirty="0"/>
          </a:p>
        </p:txBody>
      </p:sp>
    </p:spTree>
    <p:extLst>
      <p:ext uri="{BB962C8B-B14F-4D97-AF65-F5344CB8AC3E}">
        <p14:creationId xmlns:p14="http://schemas.microsoft.com/office/powerpoint/2010/main" val="168465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3255963" y="504825"/>
            <a:ext cx="3362325" cy="2520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987425" y="3194050"/>
            <a:ext cx="7899400" cy="3025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dirty="0"/>
              <a:t>https://unsplash.com/photos/jEgQpfkHEWY</a:t>
            </a:r>
            <a:endParaRPr dirty="0"/>
          </a:p>
        </p:txBody>
      </p:sp>
      <p:sp>
        <p:nvSpPr>
          <p:cNvPr id="124" name="Google Shape;124;p4:notes"/>
          <p:cNvSpPr txBox="1">
            <a:spLocks noGrp="1"/>
          </p:cNvSpPr>
          <p:nvPr>
            <p:ph type="sldNum" idx="12"/>
          </p:nvPr>
        </p:nvSpPr>
        <p:spPr>
          <a:xfrm>
            <a:off x="5592763" y="6386513"/>
            <a:ext cx="4279900" cy="3365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dirty="0"/>
          </a:p>
        </p:txBody>
      </p:sp>
    </p:spTree>
    <p:extLst>
      <p:ext uri="{BB962C8B-B14F-4D97-AF65-F5344CB8AC3E}">
        <p14:creationId xmlns:p14="http://schemas.microsoft.com/office/powerpoint/2010/main" val="247108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n-US" altLang="en-US" dirty="0"/>
          </a:p>
        </p:txBody>
      </p:sp>
    </p:spTree>
    <p:extLst>
      <p:ext uri="{BB962C8B-B14F-4D97-AF65-F5344CB8AC3E}">
        <p14:creationId xmlns:p14="http://schemas.microsoft.com/office/powerpoint/2010/main" val="881438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4:notes"/>
          <p:cNvSpPr>
            <a:spLocks noGrp="1" noRot="1" noChangeAspect="1"/>
          </p:cNvSpPr>
          <p:nvPr>
            <p:ph type="sldImg" idx="2"/>
          </p:nvPr>
        </p:nvSpPr>
        <p:spPr>
          <a:xfrm>
            <a:off x="3255963" y="504825"/>
            <a:ext cx="3362325" cy="2520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4:notes"/>
          <p:cNvSpPr txBox="1">
            <a:spLocks noGrp="1"/>
          </p:cNvSpPr>
          <p:nvPr>
            <p:ph type="body" idx="1"/>
          </p:nvPr>
        </p:nvSpPr>
        <p:spPr>
          <a:xfrm>
            <a:off x="987425" y="3194050"/>
            <a:ext cx="7899400" cy="3025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IE" dirty="0"/>
              <a:t>https://blenderbit.com/index.html#whymix</a:t>
            </a:r>
            <a:endParaRPr dirty="0"/>
          </a:p>
        </p:txBody>
      </p:sp>
      <p:sp>
        <p:nvSpPr>
          <p:cNvPr id="497" name="Google Shape;497;p34:notes"/>
          <p:cNvSpPr txBox="1">
            <a:spLocks noGrp="1"/>
          </p:cNvSpPr>
          <p:nvPr>
            <p:ph type="sldNum" idx="12"/>
          </p:nvPr>
        </p:nvSpPr>
        <p:spPr>
          <a:xfrm>
            <a:off x="5592763" y="6386513"/>
            <a:ext cx="4279900" cy="3365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n-US" altLang="en-US" dirty="0"/>
          </a:p>
        </p:txBody>
      </p:sp>
    </p:spTree>
    <p:extLst>
      <p:ext uri="{BB962C8B-B14F-4D97-AF65-F5344CB8AC3E}">
        <p14:creationId xmlns:p14="http://schemas.microsoft.com/office/powerpoint/2010/main" val="2014681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dirty="0"/>
          </a:p>
        </p:txBody>
      </p:sp>
    </p:spTree>
    <p:extLst>
      <p:ext uri="{BB962C8B-B14F-4D97-AF65-F5344CB8AC3E}">
        <p14:creationId xmlns:p14="http://schemas.microsoft.com/office/powerpoint/2010/main" val="158173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objectives. Delegates should be introduced with what is expected to be achieved by the end of the session.</a:t>
            </a:r>
          </a:p>
          <a:p>
            <a:pPr marL="0" marR="0" lvl="0" indent="0" algn="just" defTabSz="457200" rtl="0" eaLnBrk="0" fontAlgn="base" latinLnBrk="0" hangingPunct="0">
              <a:lnSpc>
                <a:spcPct val="100000"/>
              </a:lnSpc>
              <a:spcBef>
                <a:spcPct val="30000"/>
              </a:spcBef>
              <a:spcAft>
                <a:spcPct val="0"/>
              </a:spcAft>
              <a:buClrTx/>
              <a:buSzTx/>
              <a:buFontTx/>
              <a:buNone/>
              <a:tabLst/>
              <a:defRPr/>
            </a:pPr>
            <a:endParaRPr lang="en-US" dirty="0"/>
          </a:p>
          <a:p>
            <a:pPr algn="just"/>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a:t>
            </a:fld>
            <a:endParaRPr lang="en-US" dirty="0"/>
          </a:p>
        </p:txBody>
      </p:sp>
    </p:spTree>
    <p:extLst>
      <p:ext uri="{BB962C8B-B14F-4D97-AF65-F5344CB8AC3E}">
        <p14:creationId xmlns:p14="http://schemas.microsoft.com/office/powerpoint/2010/main" val="1511681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n-US" altLang="en-US" dirty="0"/>
          </a:p>
        </p:txBody>
      </p:sp>
    </p:spTree>
    <p:extLst>
      <p:ext uri="{BB962C8B-B14F-4D97-AF65-F5344CB8AC3E}">
        <p14:creationId xmlns:p14="http://schemas.microsoft.com/office/powerpoint/2010/main" val="135336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n-US" altLang="en-US" dirty="0"/>
          </a:p>
        </p:txBody>
      </p:sp>
    </p:spTree>
    <p:extLst>
      <p:ext uri="{BB962C8B-B14F-4D97-AF65-F5344CB8AC3E}">
        <p14:creationId xmlns:p14="http://schemas.microsoft.com/office/powerpoint/2010/main" val="2757143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n-US" altLang="en-US" dirty="0"/>
          </a:p>
        </p:txBody>
      </p:sp>
    </p:spTree>
    <p:extLst>
      <p:ext uri="{BB962C8B-B14F-4D97-AF65-F5344CB8AC3E}">
        <p14:creationId xmlns:p14="http://schemas.microsoft.com/office/powerpoint/2010/main" val="922388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34</a:t>
            </a:fld>
            <a:endParaRPr lang="en-US" altLang="en-US" dirty="0"/>
          </a:p>
        </p:txBody>
      </p:sp>
    </p:spTree>
    <p:extLst>
      <p:ext uri="{BB962C8B-B14F-4D97-AF65-F5344CB8AC3E}">
        <p14:creationId xmlns:p14="http://schemas.microsoft.com/office/powerpoint/2010/main" val="3776240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n-US" altLang="en-US" dirty="0"/>
          </a:p>
        </p:txBody>
      </p:sp>
    </p:spTree>
    <p:extLst>
      <p:ext uri="{BB962C8B-B14F-4D97-AF65-F5344CB8AC3E}">
        <p14:creationId xmlns:p14="http://schemas.microsoft.com/office/powerpoint/2010/main" val="1426300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n-US" altLang="en-US" dirty="0"/>
          </a:p>
        </p:txBody>
      </p:sp>
    </p:spTree>
    <p:extLst>
      <p:ext uri="{BB962C8B-B14F-4D97-AF65-F5344CB8AC3E}">
        <p14:creationId xmlns:p14="http://schemas.microsoft.com/office/powerpoint/2010/main" val="470680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dirty="0"/>
          </a:p>
        </p:txBody>
      </p:sp>
    </p:spTree>
    <p:extLst>
      <p:ext uri="{BB962C8B-B14F-4D97-AF65-F5344CB8AC3E}">
        <p14:creationId xmlns:p14="http://schemas.microsoft.com/office/powerpoint/2010/main" val="828921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n-US" altLang="en-US" dirty="0"/>
          </a:p>
        </p:txBody>
      </p:sp>
    </p:spTree>
    <p:extLst>
      <p:ext uri="{BB962C8B-B14F-4D97-AF65-F5344CB8AC3E}">
        <p14:creationId xmlns:p14="http://schemas.microsoft.com/office/powerpoint/2010/main" val="54553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dirty="0"/>
          </a:p>
        </p:txBody>
      </p:sp>
    </p:spTree>
    <p:extLst>
      <p:ext uri="{BB962C8B-B14F-4D97-AF65-F5344CB8AC3E}">
        <p14:creationId xmlns:p14="http://schemas.microsoft.com/office/powerpoint/2010/main" val="175490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n-US" altLang="en-US" dirty="0"/>
          </a:p>
        </p:txBody>
      </p:sp>
    </p:spTree>
    <p:extLst>
      <p:ext uri="{BB962C8B-B14F-4D97-AF65-F5344CB8AC3E}">
        <p14:creationId xmlns:p14="http://schemas.microsoft.com/office/powerpoint/2010/main" val="125116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a:t>
            </a:fld>
            <a:endParaRPr lang="en-US" altLang="en-US" dirty="0"/>
          </a:p>
        </p:txBody>
      </p:sp>
    </p:spTree>
    <p:extLst>
      <p:ext uri="{BB962C8B-B14F-4D97-AF65-F5344CB8AC3E}">
        <p14:creationId xmlns:p14="http://schemas.microsoft.com/office/powerpoint/2010/main" val="444726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n-US" altLang="en-US" dirty="0"/>
          </a:p>
        </p:txBody>
      </p:sp>
    </p:spTree>
    <p:extLst>
      <p:ext uri="{BB962C8B-B14F-4D97-AF65-F5344CB8AC3E}">
        <p14:creationId xmlns:p14="http://schemas.microsoft.com/office/powerpoint/2010/main" val="662618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n-US" altLang="en-US" dirty="0"/>
          </a:p>
        </p:txBody>
      </p:sp>
    </p:spTree>
    <p:extLst>
      <p:ext uri="{BB962C8B-B14F-4D97-AF65-F5344CB8AC3E}">
        <p14:creationId xmlns:p14="http://schemas.microsoft.com/office/powerpoint/2010/main" val="836547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n-US" altLang="en-US" dirty="0"/>
          </a:p>
        </p:txBody>
      </p:sp>
    </p:spTree>
    <p:extLst>
      <p:ext uri="{BB962C8B-B14F-4D97-AF65-F5344CB8AC3E}">
        <p14:creationId xmlns:p14="http://schemas.microsoft.com/office/powerpoint/2010/main" val="1109388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dirty="0"/>
          </a:p>
        </p:txBody>
      </p:sp>
    </p:spTree>
    <p:extLst>
      <p:ext uri="{BB962C8B-B14F-4D97-AF65-F5344CB8AC3E}">
        <p14:creationId xmlns:p14="http://schemas.microsoft.com/office/powerpoint/2010/main" val="1470559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dirty="0"/>
          </a:p>
        </p:txBody>
      </p:sp>
    </p:spTree>
    <p:extLst>
      <p:ext uri="{BB962C8B-B14F-4D97-AF65-F5344CB8AC3E}">
        <p14:creationId xmlns:p14="http://schemas.microsoft.com/office/powerpoint/2010/main" val="3506658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dirty="0"/>
          </a:p>
        </p:txBody>
      </p:sp>
    </p:spTree>
    <p:extLst>
      <p:ext uri="{BB962C8B-B14F-4D97-AF65-F5344CB8AC3E}">
        <p14:creationId xmlns:p14="http://schemas.microsoft.com/office/powerpoint/2010/main" val="2600193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Bitcoin and Cryptocurrencies – Law Enforcement Investigative Guide IACP Cybercenter  https://www.iacpcybercenter.org/wp-content/uploads/2018/03/Bitcoin.pdf</a:t>
            </a:r>
          </a:p>
          <a:p>
            <a:r>
              <a:rPr lang="en-GB" dirty="0"/>
              <a:t>Europol EC3 – Available to LEA only</a:t>
            </a:r>
          </a:p>
          <a:p>
            <a:r>
              <a:rPr lang="en-GB" dirty="0"/>
              <a:t>Europol 2021  https://www.europol.europa.eu/cms/sites/default/files/documents/Europol%20Spotlight%20-%20Cryptocurrencies%20-%20Tracing%20the%20evolution%20of%20criminal%20finances.pdf</a:t>
            </a:r>
          </a:p>
          <a:p>
            <a:r>
              <a:rPr lang="en-GB" dirty="0"/>
              <a:t>Private sector – Datawalk - https://datawalk.com/wp-content/uploads/2020/11/Cryptocurrency-Investigations-101-What-Every-Analyst-Should-Know-DataWalk-ebook.pdf</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47</a:t>
            </a:fld>
            <a:endParaRPr lang="en-US" dirty="0"/>
          </a:p>
        </p:txBody>
      </p:sp>
    </p:spTree>
    <p:extLst>
      <p:ext uri="{BB962C8B-B14F-4D97-AF65-F5344CB8AC3E}">
        <p14:creationId xmlns:p14="http://schemas.microsoft.com/office/powerpoint/2010/main" val="1680934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https://eur-lex.europa.eu/legal-content/EN/TXT/?uri=celex%3A32014L0042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The reference </a:t>
            </a:r>
            <a:r>
              <a:rPr lang="en-GB" sz="1200" b="1" i="0" u="none" strike="noStrike" kern="1200" dirty="0">
                <a:solidFill>
                  <a:schemeClr val="tx1"/>
                </a:solidFill>
                <a:effectLst/>
                <a:latin typeface="+mn-lt"/>
                <a:ea typeface="ＭＳ Ｐゴシック" charset="0"/>
                <a:cs typeface="ＭＳ Ｐゴシック" charset="0"/>
              </a:rPr>
              <a:t>DIRECTIVE 2014/42/EU OF THE EUROPEAN PARLIAMENT AND OF THE COUNCIL</a:t>
            </a:r>
          </a:p>
          <a:p>
            <a:r>
              <a:rPr lang="en-GB" sz="1200" b="1" i="0" u="none" strike="noStrike" kern="1200" dirty="0">
                <a:solidFill>
                  <a:schemeClr val="tx1"/>
                </a:solidFill>
                <a:effectLst/>
                <a:latin typeface="+mn-lt"/>
                <a:ea typeface="ＭＳ Ｐゴシック" charset="0"/>
                <a:cs typeface="ＭＳ Ｐゴシック" charset="0"/>
              </a:rPr>
              <a:t>of 3 April 2014</a:t>
            </a:r>
          </a:p>
          <a:p>
            <a:r>
              <a:rPr lang="en-GB" sz="1200" b="1" i="0" u="none" strike="noStrike" kern="1200" dirty="0">
                <a:solidFill>
                  <a:schemeClr val="tx1"/>
                </a:solidFill>
                <a:effectLst/>
                <a:latin typeface="+mn-lt"/>
                <a:ea typeface="ＭＳ Ｐゴシック" charset="0"/>
                <a:cs typeface="ＭＳ Ｐゴシック" charset="0"/>
              </a:rPr>
              <a:t>on the freezing and confiscation of instrumentalities and proceeds of crime in the European Union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r>
              <a:rPr lang="en-US" dirty="0"/>
              <a:t> </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48</a:t>
            </a:fld>
            <a:endParaRPr lang="en-US" dirty="0"/>
          </a:p>
        </p:txBody>
      </p:sp>
    </p:spTree>
    <p:extLst>
      <p:ext uri="{BB962C8B-B14F-4D97-AF65-F5344CB8AC3E}">
        <p14:creationId xmlns:p14="http://schemas.microsoft.com/office/powerpoint/2010/main" val="3896615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n-US" altLang="en-US" dirty="0"/>
          </a:p>
        </p:txBody>
      </p:sp>
    </p:spTree>
    <p:extLst>
      <p:ext uri="{BB962C8B-B14F-4D97-AF65-F5344CB8AC3E}">
        <p14:creationId xmlns:p14="http://schemas.microsoft.com/office/powerpoint/2010/main" val="4214930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n-US" altLang="en-US" dirty="0"/>
          </a:p>
        </p:txBody>
      </p:sp>
    </p:spTree>
    <p:extLst>
      <p:ext uri="{BB962C8B-B14F-4D97-AF65-F5344CB8AC3E}">
        <p14:creationId xmlns:p14="http://schemas.microsoft.com/office/powerpoint/2010/main" val="54540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https://www.bis.org/publ/othp33.htm </a:t>
            </a:r>
          </a:p>
          <a:p>
            <a:r>
              <a:rPr lang="en-US" dirty="0"/>
              <a:t>https://www.bbva.com/en/what-are-the-differences-between-a-digital-currency-and-a-cryptocurrency/ </a:t>
            </a:r>
          </a:p>
        </p:txBody>
      </p:sp>
      <p:sp>
        <p:nvSpPr>
          <p:cNvPr id="4" name="Slide Number Placeholder 3"/>
          <p:cNvSpPr>
            <a:spLocks noGrp="1"/>
          </p:cNvSpPr>
          <p:nvPr>
            <p:ph type="sldNum" sz="quarter" idx="5"/>
          </p:nvPr>
        </p:nvSpPr>
        <p:spPr/>
        <p:txBody>
          <a:bodyPr/>
          <a:lstStyle/>
          <a:p>
            <a:pPr>
              <a:defRPr/>
            </a:pPr>
            <a:fld id="{0A9CA34D-D136-324F-8C5C-F0F921B45548}" type="slidenum">
              <a:rPr lang="en-US" smtClean="0"/>
              <a:pPr>
                <a:defRPr/>
              </a:pPr>
              <a:t>5</a:t>
            </a:fld>
            <a:endParaRPr lang="en-US" dirty="0"/>
          </a:p>
        </p:txBody>
      </p:sp>
    </p:spTree>
    <p:extLst>
      <p:ext uri="{BB962C8B-B14F-4D97-AF65-F5344CB8AC3E}">
        <p14:creationId xmlns:p14="http://schemas.microsoft.com/office/powerpoint/2010/main" val="440428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dirty="0"/>
          </a:p>
        </p:txBody>
      </p:sp>
    </p:spTree>
    <p:extLst>
      <p:ext uri="{BB962C8B-B14F-4D97-AF65-F5344CB8AC3E}">
        <p14:creationId xmlns:p14="http://schemas.microsoft.com/office/powerpoint/2010/main" val="2699576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dirty="0"/>
          </a:p>
        </p:txBody>
      </p:sp>
    </p:spTree>
    <p:extLst>
      <p:ext uri="{BB962C8B-B14F-4D97-AF65-F5344CB8AC3E}">
        <p14:creationId xmlns:p14="http://schemas.microsoft.com/office/powerpoint/2010/main" val="1182947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dirty="0"/>
          </a:p>
        </p:txBody>
      </p:sp>
    </p:spTree>
    <p:extLst>
      <p:ext uri="{BB962C8B-B14F-4D97-AF65-F5344CB8AC3E}">
        <p14:creationId xmlns:p14="http://schemas.microsoft.com/office/powerpoint/2010/main" val="2086085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n-US" altLang="en-US" dirty="0"/>
          </a:p>
        </p:txBody>
      </p:sp>
    </p:spTree>
    <p:extLst>
      <p:ext uri="{BB962C8B-B14F-4D97-AF65-F5344CB8AC3E}">
        <p14:creationId xmlns:p14="http://schemas.microsoft.com/office/powerpoint/2010/main" val="2248364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n-US" altLang="en-US" dirty="0"/>
          </a:p>
        </p:txBody>
      </p:sp>
    </p:spTree>
    <p:extLst>
      <p:ext uri="{BB962C8B-B14F-4D97-AF65-F5344CB8AC3E}">
        <p14:creationId xmlns:p14="http://schemas.microsoft.com/office/powerpoint/2010/main" val="2634864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dirty="0"/>
          </a:p>
        </p:txBody>
      </p:sp>
    </p:spTree>
    <p:extLst>
      <p:ext uri="{BB962C8B-B14F-4D97-AF65-F5344CB8AC3E}">
        <p14:creationId xmlns:p14="http://schemas.microsoft.com/office/powerpoint/2010/main" val="2143268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dirty="0"/>
          </a:p>
        </p:txBody>
      </p:sp>
    </p:spTree>
    <p:extLst>
      <p:ext uri="{BB962C8B-B14F-4D97-AF65-F5344CB8AC3E}">
        <p14:creationId xmlns:p14="http://schemas.microsoft.com/office/powerpoint/2010/main" val="524706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dirty="0"/>
          </a:p>
        </p:txBody>
      </p:sp>
    </p:spTree>
    <p:extLst>
      <p:ext uri="{BB962C8B-B14F-4D97-AF65-F5344CB8AC3E}">
        <p14:creationId xmlns:p14="http://schemas.microsoft.com/office/powerpoint/2010/main" val="3128910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n-US" altLang="en-US" dirty="0"/>
          </a:p>
        </p:txBody>
      </p:sp>
    </p:spTree>
    <p:extLst>
      <p:ext uri="{BB962C8B-B14F-4D97-AF65-F5344CB8AC3E}">
        <p14:creationId xmlns:p14="http://schemas.microsoft.com/office/powerpoint/2010/main" val="74900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slide defines what is a virtual currency as per the FATF Report on Virtual Currencies available at https://www.fatf-gafi.org/media/fatf/documents/reports/Virtual-currency-key-definitions-and-potential-aml-cft-risks.pdf. The trainer should explain that virtual currencies are not issued by a specific jurisdiction nor are they guaranteed by any particular jurisdiction. The functions listed on the slide are only fulfilled by agreement within the community of users of the virtual currency.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dirty="0"/>
          </a:p>
        </p:txBody>
      </p:sp>
    </p:spTree>
    <p:extLst>
      <p:ext uri="{BB962C8B-B14F-4D97-AF65-F5344CB8AC3E}">
        <p14:creationId xmlns:p14="http://schemas.microsoft.com/office/powerpoint/2010/main" val="52090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slide distinguishes “virtual currency” from “fiat currency”.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dirty="0"/>
          </a:p>
        </p:txBody>
      </p:sp>
    </p:spTree>
    <p:extLst>
      <p:ext uri="{BB962C8B-B14F-4D97-AF65-F5344CB8AC3E}">
        <p14:creationId xmlns:p14="http://schemas.microsoft.com/office/powerpoint/2010/main" val="269018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slide distinguishes “virtual currency” from “e-money”.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dirty="0"/>
          </a:p>
        </p:txBody>
      </p:sp>
    </p:spTree>
    <p:extLst>
      <p:ext uri="{BB962C8B-B14F-4D97-AF65-F5344CB8AC3E}">
        <p14:creationId xmlns:p14="http://schemas.microsoft.com/office/powerpoint/2010/main" val="86222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slide distinguishes “virtual currency” from “e-money”.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dirty="0"/>
          </a:p>
        </p:txBody>
      </p:sp>
    </p:spTree>
    <p:extLst>
      <p:ext uri="{BB962C8B-B14F-4D97-AF65-F5344CB8AC3E}">
        <p14:creationId xmlns:p14="http://schemas.microsoft.com/office/powerpoint/2010/main" val="2894369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11134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F8A3FA-4EB1-4A10-9AFE-2313F8D14348}" type="slidenum">
              <a:rPr lang="en-GB" smtClean="0"/>
              <a:t>‹#›</a:t>
            </a:fld>
            <a:endParaRPr lang="en-GB"/>
          </a:p>
        </p:txBody>
      </p:sp>
    </p:spTree>
    <p:extLst>
      <p:ext uri="{BB962C8B-B14F-4D97-AF65-F5344CB8AC3E}">
        <p14:creationId xmlns:p14="http://schemas.microsoft.com/office/powerpoint/2010/main" val="397077220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2797733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3928422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09/07/2024</a:t>
            </a:fld>
            <a:endParaRPr lang="en-GB" dirty="0"/>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25897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2156129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4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9526516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77249638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28555876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93684902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19957910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62575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45888606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DCF8A3FA-4EB1-4A10-9AFE-2313F8D14348}" type="slidenum">
              <a:rPr lang="en-GB" smtClean="0"/>
              <a:pPr/>
              <a:t>‹#›</a:t>
            </a:fld>
            <a:endParaRPr lang="en-GB" dirty="0"/>
          </a:p>
        </p:txBody>
      </p:sp>
      <p:sp>
        <p:nvSpPr>
          <p:cNvPr id="6" name="Rectangle 5">
            <a:extLst>
              <a:ext uri="{FF2B5EF4-FFF2-40B4-BE49-F238E27FC236}">
                <a16:creationId xmlns:a16="http://schemas.microsoft.com/office/drawing/2014/main" id="{EF42DD3D-76D2-4C01-8F97-044F121E2D9B}"/>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7" name="Picture 4">
            <a:extLst>
              <a:ext uri="{FF2B5EF4-FFF2-40B4-BE49-F238E27FC236}">
                <a16:creationId xmlns:a16="http://schemas.microsoft.com/office/drawing/2014/main" id="{3402B550-EA0A-46AC-9DED-805FC18E8FBB}"/>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8CD9CAAE-2772-4F15-A4AF-A4FC7E780625}"/>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9" name="Rectangle 11">
            <a:extLst>
              <a:ext uri="{FF2B5EF4-FFF2-40B4-BE49-F238E27FC236}">
                <a16:creationId xmlns:a16="http://schemas.microsoft.com/office/drawing/2014/main" id="{A345B609-2CF3-43E8-B6C9-E32D3C0FF864}"/>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i="0" baseline="0" dirty="0">
                <a:solidFill>
                  <a:srgbClr val="FFFFFF"/>
                </a:solidFill>
                <a:latin typeface="Verdana" panose="020B0604030504040204" pitchFamily="34" charset="0"/>
                <a:ea typeface="Verdana" panose="020B0604030504040204" pitchFamily="34" charset="0"/>
              </a:rPr>
              <a:t>www.coe.int/cybercrime			</a:t>
            </a:r>
          </a:p>
        </p:txBody>
      </p:sp>
      <p:sp>
        <p:nvSpPr>
          <p:cNvPr id="10" name="Slide Number Placeholder 4">
            <a:extLst>
              <a:ext uri="{FF2B5EF4-FFF2-40B4-BE49-F238E27FC236}">
                <a16:creationId xmlns:a16="http://schemas.microsoft.com/office/drawing/2014/main" id="{DF936627-313E-4A79-A5C4-8E1D1FCE83D6}"/>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n-GB"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03503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76" r:id="rId14"/>
    <p:sldLayoutId id="2147483662" r:id="rId15"/>
    <p:sldLayoutId id="2147483672" r:id="rId16"/>
    <p:sldLayoutId id="2147483663" r:id="rId17"/>
    <p:sldLayoutId id="2147483664" r:id="rId18"/>
    <p:sldLayoutId id="2147483665" r:id="rId19"/>
    <p:sldLayoutId id="2147483666" r:id="rId20"/>
    <p:sldLayoutId id="2147483677" r:id="rId21"/>
    <p:sldLayoutId id="2147483671" r:id="rId22"/>
    <p:sldLayoutId id="2147483681" r:id="rId23"/>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mailto:matteo.lucchetti@coe.int" TargetMode="External"/><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13394" y="5232211"/>
            <a:ext cx="2937429"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1800" b="1" dirty="0">
                <a:latin typeface="+mn-lt"/>
              </a:rPr>
              <a:t>Session 4</a:t>
            </a:r>
          </a:p>
          <a:p>
            <a:pPr algn="ctr">
              <a:buNone/>
            </a:pPr>
            <a:r>
              <a:rPr lang="en-US" sz="1600" b="1" dirty="0"/>
              <a:t>Virtual Currencies Advanced </a:t>
            </a:r>
            <a:endParaRPr lang="en-US" sz="1800" dirty="0"/>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213394" y="2848770"/>
            <a:ext cx="595605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b="1" dirty="0"/>
              <a:t>Advanced Cybercrime and Electronic Evidence Training Course for Prosecutors and Judges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TYPES OF VIRTUAL currencies </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53489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Classifications of virtual currencies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971690"/>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000" i="1" dirty="0"/>
              <a:t>There are different ways to classify virtual currencies:</a:t>
            </a:r>
          </a:p>
          <a:p>
            <a:pPr marL="0" indent="0" algn="just">
              <a:buNone/>
            </a:pPr>
            <a:endParaRPr lang="en-US" sz="3000" i="1" dirty="0"/>
          </a:p>
          <a:p>
            <a:pPr algn="just"/>
            <a:r>
              <a:rPr lang="en-US" sz="3000" i="1" dirty="0"/>
              <a:t>Centralised vs Decentralised 	</a:t>
            </a:r>
          </a:p>
          <a:p>
            <a:pPr algn="just"/>
            <a:endParaRPr lang="en-US" sz="3000" i="1" dirty="0"/>
          </a:p>
          <a:p>
            <a:pPr algn="just"/>
            <a:r>
              <a:rPr lang="en-US" sz="3000" i="1" dirty="0"/>
              <a:t>Convertible vs Non-Convertible </a:t>
            </a:r>
          </a:p>
        </p:txBody>
      </p:sp>
    </p:spTree>
    <p:extLst>
      <p:ext uri="{BB962C8B-B14F-4D97-AF65-F5344CB8AC3E}">
        <p14:creationId xmlns:p14="http://schemas.microsoft.com/office/powerpoint/2010/main" val="374474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Centralized vs Decentralised </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5026318" y="1272173"/>
            <a:ext cx="4009732" cy="42190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500" b="1" i="1" dirty="0"/>
              <a:t>Decentralised/Distributed </a:t>
            </a:r>
          </a:p>
          <a:p>
            <a:pPr algn="just"/>
            <a:r>
              <a:rPr lang="en-US" sz="2000" dirty="0"/>
              <a:t>Not controlled by single admin</a:t>
            </a:r>
          </a:p>
          <a:p>
            <a:pPr algn="just"/>
            <a:endParaRPr lang="en-US" sz="2000" dirty="0"/>
          </a:p>
          <a:p>
            <a:pPr algn="just"/>
            <a:r>
              <a:rPr lang="en-US" sz="2000" dirty="0"/>
              <a:t>Distributed, open-source, peer-to-peer</a:t>
            </a:r>
          </a:p>
          <a:p>
            <a:pPr algn="just"/>
            <a:endParaRPr lang="en-US" sz="2000" dirty="0"/>
          </a:p>
          <a:p>
            <a:pPr algn="just"/>
            <a:r>
              <a:rPr lang="en-US" sz="2000" dirty="0"/>
              <a:t>includes cryptography-based virtual currencies </a:t>
            </a:r>
          </a:p>
          <a:p>
            <a:pPr algn="just"/>
            <a:endParaRPr lang="en-US" sz="2000" dirty="0"/>
          </a:p>
          <a:p>
            <a:pPr algn="just"/>
            <a:endParaRPr lang="en-US" sz="2000" dirty="0"/>
          </a:p>
          <a:p>
            <a:pPr algn="just"/>
            <a:endParaRPr lang="en-US" sz="2000" dirty="0"/>
          </a:p>
        </p:txBody>
      </p:sp>
      <p:sp>
        <p:nvSpPr>
          <p:cNvPr id="4" name="Content Placeholder 13">
            <a:extLst>
              <a:ext uri="{FF2B5EF4-FFF2-40B4-BE49-F238E27FC236}">
                <a16:creationId xmlns:a16="http://schemas.microsoft.com/office/drawing/2014/main" id="{5F9C1AFA-59D2-4A07-A291-1D6755B038DF}"/>
              </a:ext>
            </a:extLst>
          </p:cNvPr>
          <p:cNvSpPr txBox="1">
            <a:spLocks/>
          </p:cNvSpPr>
          <p:nvPr/>
        </p:nvSpPr>
        <p:spPr>
          <a:xfrm>
            <a:off x="231228" y="1272173"/>
            <a:ext cx="4340772" cy="42190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500" b="1" i="1" dirty="0"/>
              <a:t>Centralised </a:t>
            </a:r>
            <a:endParaRPr lang="en-US" sz="2500" b="1" dirty="0"/>
          </a:p>
          <a:p>
            <a:pPr algn="just"/>
            <a:r>
              <a:rPr lang="en-US" sz="2000" dirty="0"/>
              <a:t>Controlled by a single admin</a:t>
            </a:r>
          </a:p>
          <a:p>
            <a:pPr algn="just"/>
            <a:endParaRPr lang="en-US" sz="2000" dirty="0"/>
          </a:p>
          <a:p>
            <a:pPr algn="just"/>
            <a:r>
              <a:rPr lang="en-US" sz="2000" dirty="0"/>
              <a:t>Administrator is responsible for:</a:t>
            </a:r>
          </a:p>
          <a:p>
            <a:pPr lvl="1" algn="just"/>
            <a:r>
              <a:rPr lang="en-US" sz="1800" dirty="0"/>
              <a:t>Issuing &amp; redeeming currency</a:t>
            </a:r>
          </a:p>
          <a:p>
            <a:pPr lvl="1" algn="just"/>
            <a:r>
              <a:rPr lang="en-US" sz="1800" dirty="0"/>
              <a:t>Establishing rules for use</a:t>
            </a:r>
          </a:p>
          <a:p>
            <a:pPr lvl="1" algn="just"/>
            <a:r>
              <a:rPr lang="en-US" sz="1800" dirty="0"/>
              <a:t>Maintaining central payment ledger</a:t>
            </a:r>
          </a:p>
          <a:p>
            <a:pPr lvl="1" algn="just"/>
            <a:r>
              <a:rPr lang="en-US" sz="1800" dirty="0"/>
              <a:t>Fix exchange rate (if pegged)</a:t>
            </a:r>
          </a:p>
          <a:p>
            <a:pPr algn="just"/>
            <a:endParaRPr lang="en-US" sz="2000" dirty="0"/>
          </a:p>
          <a:p>
            <a:pPr algn="just"/>
            <a:endParaRPr lang="en-US" sz="2000" dirty="0"/>
          </a:p>
        </p:txBody>
      </p:sp>
      <p:pic>
        <p:nvPicPr>
          <p:cNvPr id="2050" name="Picture 2" descr="Wow gold (RUS) + 10% bonus | Game keys and accounts shop dsaap">
            <a:extLst>
              <a:ext uri="{FF2B5EF4-FFF2-40B4-BE49-F238E27FC236}">
                <a16:creationId xmlns:a16="http://schemas.microsoft.com/office/drawing/2014/main" id="{D2758EB9-EE67-4B1A-9C80-5D9BDB5A6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53" y="3775842"/>
            <a:ext cx="3226929" cy="32269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tcoin bag, bitcoin cash, bitcoin pouch, bitcoin sack, cryptocurrency bag  icon - Download on Iconfinder">
            <a:extLst>
              <a:ext uri="{FF2B5EF4-FFF2-40B4-BE49-F238E27FC236}">
                <a16:creationId xmlns:a16="http://schemas.microsoft.com/office/drawing/2014/main" id="{789431D5-0772-44EC-B534-E643EC37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962" y="4376164"/>
            <a:ext cx="2131088" cy="200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Convertible vs Non-Convertible</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5026318" y="1272173"/>
            <a:ext cx="4009732" cy="42190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500" b="1" i="1" dirty="0"/>
              <a:t>Non-Convertible</a:t>
            </a:r>
          </a:p>
          <a:p>
            <a:pPr algn="just"/>
            <a:r>
              <a:rPr lang="en-US" sz="2000" dirty="0"/>
              <a:t>Cannot be exchanged for fiat currency</a:t>
            </a:r>
          </a:p>
          <a:p>
            <a:pPr algn="just"/>
            <a:endParaRPr lang="en-US" sz="2000" dirty="0"/>
          </a:p>
          <a:p>
            <a:pPr algn="just"/>
            <a:r>
              <a:rPr lang="en-US" sz="2000" dirty="0"/>
              <a:t>Created for use in a specific virtual environment (e.g. games)</a:t>
            </a:r>
          </a:p>
          <a:p>
            <a:pPr algn="just"/>
            <a:endParaRPr lang="en-US" sz="2000" dirty="0"/>
          </a:p>
          <a:p>
            <a:pPr algn="just"/>
            <a:endParaRPr lang="en-US" sz="2000" dirty="0"/>
          </a:p>
          <a:p>
            <a:pPr algn="just"/>
            <a:endParaRPr lang="en-US" sz="2000" dirty="0"/>
          </a:p>
          <a:p>
            <a:pPr algn="just"/>
            <a:endParaRPr lang="en-US" sz="2000" dirty="0"/>
          </a:p>
        </p:txBody>
      </p:sp>
      <p:sp>
        <p:nvSpPr>
          <p:cNvPr id="4" name="Content Placeholder 13">
            <a:extLst>
              <a:ext uri="{FF2B5EF4-FFF2-40B4-BE49-F238E27FC236}">
                <a16:creationId xmlns:a16="http://schemas.microsoft.com/office/drawing/2014/main" id="{5F9C1AFA-59D2-4A07-A291-1D6755B038DF}"/>
              </a:ext>
            </a:extLst>
          </p:cNvPr>
          <p:cNvSpPr txBox="1">
            <a:spLocks/>
          </p:cNvSpPr>
          <p:nvPr/>
        </p:nvSpPr>
        <p:spPr>
          <a:xfrm>
            <a:off x="231228" y="1272173"/>
            <a:ext cx="4340772" cy="42190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500" b="1" i="1" dirty="0"/>
              <a:t>Convertible </a:t>
            </a:r>
            <a:endParaRPr lang="en-US" sz="2500" b="1" dirty="0"/>
          </a:p>
          <a:p>
            <a:pPr algn="just"/>
            <a:r>
              <a:rPr lang="en-US" sz="2000" dirty="0"/>
              <a:t>Can be exchanged for fiat currency </a:t>
            </a:r>
            <a:endParaRPr lang="en-US" sz="1800" dirty="0"/>
          </a:p>
          <a:p>
            <a:pPr algn="just"/>
            <a:endParaRPr lang="en-US" sz="2000" dirty="0"/>
          </a:p>
          <a:p>
            <a:pPr algn="just"/>
            <a:r>
              <a:rPr lang="en-US" sz="2000" dirty="0"/>
              <a:t>Has exchange rate with fiat currency (pegged or floating)</a:t>
            </a:r>
          </a:p>
          <a:p>
            <a:pPr algn="just"/>
            <a:endParaRPr lang="en-US" sz="2000" dirty="0"/>
          </a:p>
        </p:txBody>
      </p:sp>
      <p:pic>
        <p:nvPicPr>
          <p:cNvPr id="3074" name="Picture 2" descr="GeneratorGame.com | Candy crush soda saga, Candy crush, Candy crush saga">
            <a:extLst>
              <a:ext uri="{FF2B5EF4-FFF2-40B4-BE49-F238E27FC236}">
                <a16:creationId xmlns:a16="http://schemas.microsoft.com/office/drawing/2014/main" id="{9022A263-78B4-4322-8EFD-4A3D240C3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 r="26896" b="6117"/>
          <a:stretch/>
        </p:blipFill>
        <p:spPr bwMode="auto">
          <a:xfrm>
            <a:off x="5454870" y="3775843"/>
            <a:ext cx="350258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th Coin HD Stock Images | Shutterstock">
            <a:extLst>
              <a:ext uri="{FF2B5EF4-FFF2-40B4-BE49-F238E27FC236}">
                <a16:creationId xmlns:a16="http://schemas.microsoft.com/office/drawing/2014/main" id="{ED698116-2BD6-4713-989A-BE854CA659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972"/>
          <a:stretch/>
        </p:blipFill>
        <p:spPr bwMode="auto">
          <a:xfrm>
            <a:off x="371585" y="3599068"/>
            <a:ext cx="4440457" cy="14984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at is the Difference Between Ripple XRP &amp;amp; Other Cryptocurrencies? |  Plus500">
            <a:extLst>
              <a:ext uri="{FF2B5EF4-FFF2-40B4-BE49-F238E27FC236}">
                <a16:creationId xmlns:a16="http://schemas.microsoft.com/office/drawing/2014/main" id="{3AA991A2-5266-4C4C-BE0D-91F3B056B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45" y="4289393"/>
            <a:ext cx="4026193" cy="259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31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9"/>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400" b="1" dirty="0">
                <a:solidFill>
                  <a:prstClr val="white"/>
                </a:solidFill>
                <a:latin typeface="Verdana" pitchFamily="34" charset="0"/>
                <a:ea typeface="Verdana" pitchFamily="34" charset="0"/>
              </a:rPr>
              <a:t>Crypto-currencies</a:t>
            </a:r>
          </a:p>
        </p:txBody>
      </p:sp>
      <p:sp>
        <p:nvSpPr>
          <p:cNvPr id="3" name="TextBox 2">
            <a:extLst>
              <a:ext uri="{FF2B5EF4-FFF2-40B4-BE49-F238E27FC236}">
                <a16:creationId xmlns:a16="http://schemas.microsoft.com/office/drawing/2014/main" id="{3D123C2C-E6BF-EC4C-ABED-A5B220447C4F}"/>
              </a:ext>
            </a:extLst>
          </p:cNvPr>
          <p:cNvSpPr txBox="1"/>
          <p:nvPr/>
        </p:nvSpPr>
        <p:spPr>
          <a:xfrm>
            <a:off x="443269" y="1502427"/>
            <a:ext cx="7344816" cy="738664"/>
          </a:xfrm>
          <a:prstGeom prst="rect">
            <a:avLst/>
          </a:prstGeom>
          <a:noFill/>
          <a:ln/>
        </p:spPr>
        <p:txBody>
          <a:bodyPr wrap="square" rtlCol="0">
            <a:spAutoFit/>
          </a:bodyPr>
          <a:lstStyle/>
          <a:p>
            <a:pPr algn="ctr"/>
            <a:r>
              <a:rPr lang="en-GB" sz="2400" b="1" dirty="0">
                <a:latin typeface="+mn-lt"/>
              </a:rPr>
              <a:t>Currently there are 6,044 crypto-currencies</a:t>
            </a:r>
          </a:p>
          <a:p>
            <a:endParaRPr lang="en-GB" dirty="0"/>
          </a:p>
        </p:txBody>
      </p:sp>
      <p:pic>
        <p:nvPicPr>
          <p:cNvPr id="9" name="Picture 2">
            <a:extLst>
              <a:ext uri="{FF2B5EF4-FFF2-40B4-BE49-F238E27FC236}">
                <a16:creationId xmlns:a16="http://schemas.microsoft.com/office/drawing/2014/main" id="{EAE26EFD-4538-9745-9486-AEC7E2D1A5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5856" y="2226761"/>
            <a:ext cx="7752287" cy="3797300"/>
          </a:xfrm>
          <a:prstGeom prst="rect">
            <a:avLst/>
          </a:prstGeom>
          <a:noFill/>
          <a:ln w="9525">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34CD7ED-0902-7148-B215-20E46B6D65C8}"/>
              </a:ext>
            </a:extLst>
          </p:cNvPr>
          <p:cNvSpPr txBox="1"/>
          <p:nvPr/>
        </p:nvSpPr>
        <p:spPr>
          <a:xfrm>
            <a:off x="6209642" y="6024061"/>
            <a:ext cx="2139560" cy="369332"/>
          </a:xfrm>
          <a:prstGeom prst="rect">
            <a:avLst/>
          </a:prstGeom>
          <a:noFill/>
          <a:ln/>
        </p:spPr>
        <p:txBody>
          <a:bodyPr wrap="none" rtlCol="0">
            <a:spAutoFit/>
          </a:bodyPr>
          <a:lstStyle/>
          <a:p>
            <a:r>
              <a:rPr lang="en-US" dirty="0"/>
              <a:t>Dated – August 2021</a:t>
            </a:r>
          </a:p>
        </p:txBody>
      </p:sp>
    </p:spTree>
    <p:extLst>
      <p:ext uri="{BB962C8B-B14F-4D97-AF65-F5344CB8AC3E}">
        <p14:creationId xmlns:p14="http://schemas.microsoft.com/office/powerpoint/2010/main" val="17653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9"/>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400" b="1" dirty="0">
                <a:solidFill>
                  <a:prstClr val="white"/>
                </a:solidFill>
                <a:latin typeface="Verdana" pitchFamily="34" charset="0"/>
                <a:ea typeface="Verdana" pitchFamily="34" charset="0"/>
              </a:rPr>
              <a:t>Crypto-currencies</a:t>
            </a:r>
          </a:p>
        </p:txBody>
      </p:sp>
      <p:sp>
        <p:nvSpPr>
          <p:cNvPr id="3" name="TextBox 2">
            <a:extLst>
              <a:ext uri="{FF2B5EF4-FFF2-40B4-BE49-F238E27FC236}">
                <a16:creationId xmlns:a16="http://schemas.microsoft.com/office/drawing/2014/main" id="{3D123C2C-E6BF-EC4C-ABED-A5B220447C4F}"/>
              </a:ext>
            </a:extLst>
          </p:cNvPr>
          <p:cNvSpPr txBox="1"/>
          <p:nvPr/>
        </p:nvSpPr>
        <p:spPr>
          <a:xfrm>
            <a:off x="443269" y="1502427"/>
            <a:ext cx="7344816" cy="738664"/>
          </a:xfrm>
          <a:prstGeom prst="rect">
            <a:avLst/>
          </a:prstGeom>
          <a:noFill/>
          <a:ln/>
        </p:spPr>
        <p:txBody>
          <a:bodyPr wrap="square" rtlCol="0">
            <a:spAutoFit/>
          </a:bodyPr>
          <a:lstStyle/>
          <a:p>
            <a:pPr algn="ctr"/>
            <a:r>
              <a:rPr lang="en-GB" sz="2400" b="1" dirty="0">
                <a:latin typeface="+mn-lt"/>
              </a:rPr>
              <a:t>Crypto-currencies 2013 - 2021</a:t>
            </a:r>
          </a:p>
          <a:p>
            <a:endParaRPr lang="en-GB" dirty="0"/>
          </a:p>
        </p:txBody>
      </p:sp>
      <p:pic>
        <p:nvPicPr>
          <p:cNvPr id="7" name="Picture 6" descr="Chart, bar chart&#10;&#10;Description automatically generated">
            <a:extLst>
              <a:ext uri="{FF2B5EF4-FFF2-40B4-BE49-F238E27FC236}">
                <a16:creationId xmlns:a16="http://schemas.microsoft.com/office/drawing/2014/main" id="{836EA436-00CD-A845-85FF-58B87283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88" y="1943869"/>
            <a:ext cx="6581597" cy="4090258"/>
          </a:xfrm>
          <a:prstGeom prst="rect">
            <a:avLst/>
          </a:prstGeom>
        </p:spPr>
      </p:pic>
      <p:sp>
        <p:nvSpPr>
          <p:cNvPr id="8" name="TextBox 7">
            <a:extLst>
              <a:ext uri="{FF2B5EF4-FFF2-40B4-BE49-F238E27FC236}">
                <a16:creationId xmlns:a16="http://schemas.microsoft.com/office/drawing/2014/main" id="{E87F5E16-6D8B-1E4A-A7D3-FBCF4918BAA2}"/>
              </a:ext>
            </a:extLst>
          </p:cNvPr>
          <p:cNvSpPr txBox="1"/>
          <p:nvPr/>
        </p:nvSpPr>
        <p:spPr>
          <a:xfrm>
            <a:off x="6766004" y="5983511"/>
            <a:ext cx="2256452" cy="369332"/>
          </a:xfrm>
          <a:prstGeom prst="rect">
            <a:avLst/>
          </a:prstGeom>
          <a:noFill/>
          <a:ln/>
        </p:spPr>
        <p:txBody>
          <a:bodyPr wrap="none" rtlCol="0">
            <a:spAutoFit/>
          </a:bodyPr>
          <a:lstStyle/>
          <a:p>
            <a:r>
              <a:rPr lang="en-US" dirty="0"/>
              <a:t>Source – Statista 2021</a:t>
            </a:r>
          </a:p>
        </p:txBody>
      </p:sp>
    </p:spTree>
    <p:extLst>
      <p:ext uri="{BB962C8B-B14F-4D97-AF65-F5344CB8AC3E}">
        <p14:creationId xmlns:p14="http://schemas.microsoft.com/office/powerpoint/2010/main" val="291079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9"/>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800" b="1" dirty="0">
                <a:solidFill>
                  <a:prstClr val="white"/>
                </a:solidFill>
                <a:latin typeface="Verdana" pitchFamily="34" charset="0"/>
                <a:ea typeface="Verdana" pitchFamily="34" charset="0"/>
              </a:rPr>
              <a:t>Blockchain</a:t>
            </a:r>
          </a:p>
        </p:txBody>
      </p:sp>
      <p:sp>
        <p:nvSpPr>
          <p:cNvPr id="8" name="Rectangle 2">
            <a:extLst>
              <a:ext uri="{FF2B5EF4-FFF2-40B4-BE49-F238E27FC236}">
                <a16:creationId xmlns:a16="http://schemas.microsoft.com/office/drawing/2014/main" id="{D174CC1E-C3EC-2D44-ADB1-0271195CEEF6}"/>
              </a:ext>
            </a:extLst>
          </p:cNvPr>
          <p:cNvSpPr txBox="1">
            <a:spLocks noChangeArrowheads="1"/>
          </p:cNvSpPr>
          <p:nvPr/>
        </p:nvSpPr>
        <p:spPr>
          <a:xfrm>
            <a:off x="186531" y="1199564"/>
            <a:ext cx="8770937" cy="5174953"/>
          </a:xfrm>
          <a:prstGeom prst="rect">
            <a:avLst/>
          </a:prstGeom>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altLang="ja-JP" b="1" dirty="0">
                <a:cs typeface="Arial" panose="020B0604020202020204" pitchFamily="34" charset="0"/>
              </a:rPr>
              <a:t>Definition</a:t>
            </a:r>
          </a:p>
          <a:p>
            <a:pPr algn="just"/>
            <a:endParaRPr lang="en-GB" sz="2200" b="1" dirty="0"/>
          </a:p>
          <a:p>
            <a:pPr algn="just"/>
            <a:r>
              <a:rPr lang="en-GB" sz="2200" b="1" dirty="0"/>
              <a:t>Blockchain is a system of recording information </a:t>
            </a:r>
            <a:r>
              <a:rPr lang="en-GB" sz="2200" dirty="0"/>
              <a:t>in a way that makes it difficult or impossible to change, hack, or cheat the system.</a:t>
            </a:r>
          </a:p>
          <a:p>
            <a:pPr algn="just"/>
            <a:r>
              <a:rPr lang="en-GB" sz="2200" b="1" dirty="0"/>
              <a:t>A blockchain is essentially a digital ledger of transactions </a:t>
            </a:r>
            <a:r>
              <a:rPr lang="en-GB" sz="2200" dirty="0"/>
              <a:t>that is duplicated and distributed across the entire network of computer systems on the blockchain. Each block in the chain contains a number of transactions, and every time a new transaction occurs on the blockchain, a record of that transaction is added to every participant’s ledger. </a:t>
            </a:r>
          </a:p>
          <a:p>
            <a:pPr algn="just"/>
            <a:r>
              <a:rPr lang="en-GB" sz="2200" b="1" dirty="0"/>
              <a:t>The decentralised database managed by multiple participants is known as Distributed Ledger Technology (DLT)</a:t>
            </a:r>
            <a:r>
              <a:rPr lang="en-GB" sz="2200" dirty="0"/>
              <a:t>.</a:t>
            </a:r>
          </a:p>
        </p:txBody>
      </p:sp>
    </p:spTree>
    <p:extLst>
      <p:ext uri="{BB962C8B-B14F-4D97-AF65-F5344CB8AC3E}">
        <p14:creationId xmlns:p14="http://schemas.microsoft.com/office/powerpoint/2010/main" val="164955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normAutofit fontScale="90000"/>
          </a:bodyPr>
          <a:lstStyle/>
          <a:p>
            <a:r>
              <a:rPr lang="en-GB" dirty="0"/>
              <a:t>Relevance of virtual currencies to criminal investigations AND CYBERCRIME</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142374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2800" dirty="0">
                <a:solidFill>
                  <a:schemeClr val="bg1"/>
                </a:solidFill>
                <a:latin typeface="Verdana" charset="0"/>
                <a:cs typeface="Verdana" charset="0"/>
              </a:rPr>
              <a:t>Typologies of offences involving virtual currencies</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6506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3000" dirty="0"/>
          </a:p>
          <a:p>
            <a:pPr algn="just"/>
            <a:r>
              <a:rPr lang="en-US" sz="3000" dirty="0"/>
              <a:t>Virtual currency as subject of crime</a:t>
            </a:r>
          </a:p>
          <a:p>
            <a:pPr algn="just"/>
            <a:endParaRPr lang="en-US" sz="3000" dirty="0"/>
          </a:p>
          <a:p>
            <a:pPr algn="just"/>
            <a:r>
              <a:rPr lang="en-US" sz="3000" dirty="0"/>
              <a:t>Virtual currency as object of a crime</a:t>
            </a:r>
          </a:p>
          <a:p>
            <a:pPr algn="just"/>
            <a:endParaRPr lang="en-US" sz="3000" dirty="0"/>
          </a:p>
          <a:p>
            <a:pPr algn="just"/>
            <a:r>
              <a:rPr lang="en-US" sz="3000" dirty="0"/>
              <a:t>Virtual currency as modus operandi of a crime </a:t>
            </a:r>
          </a:p>
          <a:p>
            <a:pPr algn="just"/>
            <a:endParaRPr lang="en-US" sz="3000" dirty="0"/>
          </a:p>
          <a:p>
            <a:pPr algn="just"/>
            <a:r>
              <a:rPr lang="en-US" sz="3000" dirty="0"/>
              <a:t>Virtual currency used for money laundering </a:t>
            </a:r>
          </a:p>
        </p:txBody>
      </p:sp>
    </p:spTree>
    <p:extLst>
      <p:ext uri="{BB962C8B-B14F-4D97-AF65-F5344CB8AC3E}">
        <p14:creationId xmlns:p14="http://schemas.microsoft.com/office/powerpoint/2010/main" val="342368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3000" dirty="0">
                <a:solidFill>
                  <a:schemeClr val="bg1"/>
                </a:solidFill>
                <a:latin typeface="Verdana" charset="0"/>
                <a:cs typeface="Verdana" charset="0"/>
              </a:rPr>
              <a:t>Virtual currency as subject of crime</a:t>
            </a:r>
            <a:endParaRPr lang="en-GB" sz="3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247135" y="921364"/>
            <a:ext cx="5251622"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3000" dirty="0"/>
          </a:p>
          <a:p>
            <a:pPr algn="just"/>
            <a:r>
              <a:rPr lang="en-US" sz="3000" dirty="0"/>
              <a:t>Some jurisdictions have imposed criminal offences on the possession or operation of virtual currencies  </a:t>
            </a:r>
          </a:p>
          <a:p>
            <a:pPr algn="just"/>
            <a:r>
              <a:rPr lang="en-US" sz="3000" dirty="0"/>
              <a:t>Such offences may include illegal possession of an unlicensed currency or operation of an unlicensed money exchange business</a:t>
            </a:r>
          </a:p>
        </p:txBody>
      </p:sp>
      <p:pic>
        <p:nvPicPr>
          <p:cNvPr id="2050" name="Picture 2" descr="Foreign Exchange shop which accepts Bitcoin. Istanbul, Turkey Stock Photo -  Alamy">
            <a:extLst>
              <a:ext uri="{FF2B5EF4-FFF2-40B4-BE49-F238E27FC236}">
                <a16:creationId xmlns:a16="http://schemas.microsoft.com/office/drawing/2014/main" id="{34E62189-433C-4E43-8F73-809338614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33"/>
          <a:stretch/>
        </p:blipFill>
        <p:spPr bwMode="auto">
          <a:xfrm>
            <a:off x="5755546" y="1384472"/>
            <a:ext cx="3363740" cy="502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12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9350" y="106467"/>
            <a:ext cx="7734650" cy="921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375007" y="1558140"/>
            <a:ext cx="4196993" cy="4524315"/>
          </a:xfrm>
          <a:prstGeom prst="rect">
            <a:avLst/>
          </a:prstGeom>
          <a:ln/>
        </p:spPr>
        <p:txBody>
          <a:bodyPr wrap="square">
            <a:spAutoFit/>
          </a:bodyPr>
          <a:lstStyle/>
          <a:p>
            <a:pPr marL="457200" indent="-457200">
              <a:buFont typeface="+mj-lt"/>
              <a:buAutoNum type="arabicPeriod"/>
            </a:pPr>
            <a:r>
              <a:rPr lang="en-US" sz="2400" i="1" dirty="0"/>
              <a:t>Introduction </a:t>
            </a:r>
          </a:p>
          <a:p>
            <a:pPr marL="457200" indent="-457200" algn="just">
              <a:buFont typeface="+mj-lt"/>
              <a:buAutoNum type="arabicPeriod"/>
            </a:pPr>
            <a:r>
              <a:rPr lang="en-US" sz="2400" i="1" dirty="0">
                <a:ea typeface="Verdana" panose="020B0604030504040204" pitchFamily="34" charset="0"/>
              </a:rPr>
              <a:t>Types of virtual currencies</a:t>
            </a:r>
          </a:p>
          <a:p>
            <a:pPr marL="457200" indent="-457200" algn="just">
              <a:buFont typeface="+mj-lt"/>
              <a:buAutoNum type="arabicPeriod"/>
            </a:pPr>
            <a:r>
              <a:rPr lang="en-GB" sz="2400" i="1" dirty="0">
                <a:ea typeface="Verdana" panose="020B0604030504040204" pitchFamily="34" charset="0"/>
              </a:rPr>
              <a:t>Virtual goods and cybercrime</a:t>
            </a:r>
          </a:p>
          <a:p>
            <a:pPr marL="457200" indent="-457200" algn="just">
              <a:buFont typeface="+mj-lt"/>
              <a:buAutoNum type="arabicPeriod"/>
            </a:pPr>
            <a:r>
              <a:rPr lang="en-GB" sz="2400" i="1" dirty="0">
                <a:ea typeface="Verdana" panose="020B0604030504040204" pitchFamily="34" charset="0"/>
              </a:rPr>
              <a:t>Identifying money trails</a:t>
            </a:r>
          </a:p>
          <a:p>
            <a:pPr marL="457200" indent="-457200" algn="just">
              <a:buFont typeface="+mj-lt"/>
              <a:buAutoNum type="arabicPeriod"/>
            </a:pPr>
            <a:r>
              <a:rPr lang="en-GB" sz="2400" i="1" dirty="0">
                <a:ea typeface="Verdana" panose="020B0604030504040204" pitchFamily="34" charset="0"/>
              </a:rPr>
              <a:t>Investigative measures with respect to virtual currencies </a:t>
            </a:r>
          </a:p>
          <a:p>
            <a:pPr marL="457200" indent="-457200">
              <a:buFont typeface="+mj-lt"/>
              <a:buAutoNum type="arabicPeriod"/>
            </a:pPr>
            <a:r>
              <a:rPr lang="en-GB" sz="2400" i="1" dirty="0">
                <a:ea typeface="Verdana" panose="020B0604030504040204" pitchFamily="34" charset="0"/>
              </a:rPr>
              <a:t>Public-private cooperation with exchanges </a:t>
            </a:r>
          </a:p>
        </p:txBody>
      </p:sp>
      <p:pic>
        <p:nvPicPr>
          <p:cNvPr id="8" name="Picture 7">
            <a:extLst>
              <a:ext uri="{FF2B5EF4-FFF2-40B4-BE49-F238E27FC236}">
                <a16:creationId xmlns:a16="http://schemas.microsoft.com/office/drawing/2014/main" id="{F1C6340C-3120-7B4F-8C6E-D20141E89477}"/>
              </a:ext>
            </a:extLst>
          </p:cNvPr>
          <p:cNvPicPr>
            <a:picLocks noChangeAspect="1"/>
          </p:cNvPicPr>
          <p:nvPr/>
        </p:nvPicPr>
        <p:blipFill>
          <a:blip r:embed="rId3"/>
          <a:stretch>
            <a:fillRect/>
          </a:stretch>
        </p:blipFill>
        <p:spPr>
          <a:xfrm>
            <a:off x="5063857" y="2607361"/>
            <a:ext cx="3345197" cy="2221992"/>
          </a:xfrm>
          <a:prstGeom prst="rect">
            <a:avLst/>
          </a:prstGeom>
        </p:spPr>
      </p:pic>
    </p:spTree>
    <p:extLst>
      <p:ext uri="{BB962C8B-B14F-4D97-AF65-F5344CB8AC3E}">
        <p14:creationId xmlns:p14="http://schemas.microsoft.com/office/powerpoint/2010/main" val="2297255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3000" dirty="0">
                <a:solidFill>
                  <a:schemeClr val="bg1"/>
                </a:solidFill>
                <a:latin typeface="Verdana" charset="0"/>
                <a:cs typeface="Verdana" charset="0"/>
              </a:rPr>
              <a:t>Virtual currency as object of crime</a:t>
            </a:r>
            <a:endParaRPr lang="en-GB" sz="3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148282" y="710460"/>
            <a:ext cx="5189837"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3000" dirty="0"/>
          </a:p>
          <a:p>
            <a:pPr algn="just"/>
            <a:r>
              <a:rPr lang="en-US" sz="3000" dirty="0"/>
              <a:t>Traditional offences with fiat currency as the object of a crime can also extend to virtual currency </a:t>
            </a:r>
          </a:p>
          <a:p>
            <a:pPr algn="just"/>
            <a:endParaRPr lang="en-US" sz="3000" dirty="0"/>
          </a:p>
          <a:p>
            <a:pPr algn="just"/>
            <a:r>
              <a:rPr lang="en-US" sz="3000" dirty="0"/>
              <a:t>For instance, traditional offences may criminalise:</a:t>
            </a:r>
          </a:p>
          <a:p>
            <a:pPr lvl="1" algn="just"/>
            <a:r>
              <a:rPr lang="en-US" sz="3000" dirty="0"/>
              <a:t>Theft of virtual currency</a:t>
            </a:r>
          </a:p>
          <a:p>
            <a:pPr lvl="1" algn="just"/>
            <a:r>
              <a:rPr lang="en-US" sz="3000" dirty="0"/>
              <a:t>Fraudulently obtaining virtual currency  </a:t>
            </a:r>
          </a:p>
        </p:txBody>
      </p:sp>
      <p:pic>
        <p:nvPicPr>
          <p:cNvPr id="3" name="Picture 2">
            <a:extLst>
              <a:ext uri="{FF2B5EF4-FFF2-40B4-BE49-F238E27FC236}">
                <a16:creationId xmlns:a16="http://schemas.microsoft.com/office/drawing/2014/main" id="{DA883999-27E9-4883-B1DA-F73FFC076086}"/>
              </a:ext>
            </a:extLst>
          </p:cNvPr>
          <p:cNvPicPr>
            <a:picLocks noChangeAspect="1"/>
          </p:cNvPicPr>
          <p:nvPr/>
        </p:nvPicPr>
        <p:blipFill>
          <a:blip r:embed="rId3"/>
          <a:stretch>
            <a:fillRect/>
          </a:stretch>
        </p:blipFill>
        <p:spPr>
          <a:xfrm>
            <a:off x="5508898" y="1943494"/>
            <a:ext cx="3653458" cy="3233987"/>
          </a:xfrm>
          <a:prstGeom prst="rect">
            <a:avLst/>
          </a:prstGeom>
        </p:spPr>
      </p:pic>
    </p:spTree>
    <p:extLst>
      <p:ext uri="{BB962C8B-B14F-4D97-AF65-F5344CB8AC3E}">
        <p14:creationId xmlns:p14="http://schemas.microsoft.com/office/powerpoint/2010/main" val="92669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3000" dirty="0">
                <a:solidFill>
                  <a:schemeClr val="bg1"/>
                </a:solidFill>
                <a:latin typeface="Verdana" charset="0"/>
                <a:cs typeface="Verdana" charset="0"/>
              </a:rPr>
              <a:t>Virtual currency as modus operandi </a:t>
            </a:r>
            <a:endParaRPr lang="en-GB" sz="3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178143" y="1094359"/>
            <a:ext cx="5041557"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dirty="0"/>
              <a:t>Virtual currencies can also act as the instrumentalities of an offence </a:t>
            </a:r>
          </a:p>
          <a:p>
            <a:pPr algn="just"/>
            <a:r>
              <a:rPr lang="en-US" sz="2800" dirty="0"/>
              <a:t>For instance, virtual currencies may be used to:</a:t>
            </a:r>
          </a:p>
          <a:p>
            <a:pPr lvl="1" algn="just"/>
            <a:r>
              <a:rPr lang="en-US" dirty="0"/>
              <a:t>Purchase illicit goods (weapons, drugs, child abuse materials)</a:t>
            </a:r>
          </a:p>
          <a:p>
            <a:pPr lvl="1" algn="just"/>
            <a:r>
              <a:rPr lang="en-US" dirty="0"/>
              <a:t>Pay for regulated services (e.g. online gambling)</a:t>
            </a:r>
          </a:p>
          <a:p>
            <a:pPr lvl="1" algn="just"/>
            <a:r>
              <a:rPr lang="en-US" dirty="0"/>
              <a:t>Finance terrorism </a:t>
            </a:r>
          </a:p>
        </p:txBody>
      </p:sp>
      <p:pic>
        <p:nvPicPr>
          <p:cNvPr id="3074" name="Picture 2">
            <a:extLst>
              <a:ext uri="{FF2B5EF4-FFF2-40B4-BE49-F238E27FC236}">
                <a16:creationId xmlns:a16="http://schemas.microsoft.com/office/drawing/2014/main" id="{C45C075D-E7CC-43AD-9C4E-753E8EFF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89" y="1443424"/>
            <a:ext cx="3793524" cy="2133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 Seizes $2 Million in Cryptocurrency from Terrorist Groups">
            <a:extLst>
              <a:ext uri="{FF2B5EF4-FFF2-40B4-BE49-F238E27FC236}">
                <a16:creationId xmlns:a16="http://schemas.microsoft.com/office/drawing/2014/main" id="{A59E9900-660B-42BC-AA39-B86A95AD9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289" y="4013683"/>
            <a:ext cx="3794711" cy="229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14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Virtual currency used for money laundering</a:t>
            </a:r>
            <a:endParaRPr lang="en-GB" sz="27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514489"/>
            <a:ext cx="4386649"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000" dirty="0"/>
              <a:t>Virtual currencies can be used to convert or transfer property, knowing that the property constitutes proceeds of crime, for the purpose of concealing or disguising its illicit origin</a:t>
            </a:r>
          </a:p>
        </p:txBody>
      </p:sp>
      <p:pic>
        <p:nvPicPr>
          <p:cNvPr id="4100" name="Picture 4" descr="Money Laundering Through Cryptocurrencies">
            <a:extLst>
              <a:ext uri="{FF2B5EF4-FFF2-40B4-BE49-F238E27FC236}">
                <a16:creationId xmlns:a16="http://schemas.microsoft.com/office/drawing/2014/main" id="{8FB9F51E-5103-400A-9B02-8DA70705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087" y="2231870"/>
            <a:ext cx="4182913" cy="239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85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Relationship between virtual currencies and cybercrime</a:t>
            </a:r>
            <a:endParaRPr lang="en-GB" sz="2700" dirty="0">
              <a:solidFill>
                <a:schemeClr val="bg1"/>
              </a:solidFill>
              <a:latin typeface="Verdana" charset="0"/>
              <a:cs typeface="Verdana" charset="0"/>
            </a:endParaRPr>
          </a:p>
        </p:txBody>
      </p:sp>
      <p:sp>
        <p:nvSpPr>
          <p:cNvPr id="2" name="Rectangle 1">
            <a:extLst>
              <a:ext uri="{FF2B5EF4-FFF2-40B4-BE49-F238E27FC236}">
                <a16:creationId xmlns:a16="http://schemas.microsoft.com/office/drawing/2014/main" id="{8F18983D-4A97-4C9B-B937-1328281DB0C1}"/>
              </a:ext>
            </a:extLst>
          </p:cNvPr>
          <p:cNvSpPr/>
          <p:nvPr/>
        </p:nvSpPr>
        <p:spPr>
          <a:xfrm>
            <a:off x="524107" y="1518925"/>
            <a:ext cx="3869473" cy="163687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Hacking virtual currency wallet = Illegal access</a:t>
            </a:r>
          </a:p>
          <a:p>
            <a:pPr algn="ctr"/>
            <a:r>
              <a:rPr lang="en-US" sz="2600" b="1" dirty="0"/>
              <a:t>(Article 2)</a:t>
            </a:r>
            <a:endParaRPr lang="en-PK" sz="2600" b="1" dirty="0"/>
          </a:p>
        </p:txBody>
      </p:sp>
      <p:sp>
        <p:nvSpPr>
          <p:cNvPr id="5" name="Rectangle 4">
            <a:extLst>
              <a:ext uri="{FF2B5EF4-FFF2-40B4-BE49-F238E27FC236}">
                <a16:creationId xmlns:a16="http://schemas.microsoft.com/office/drawing/2014/main" id="{F6F8B8E7-927C-4F54-8334-F6F8CCBD0050}"/>
              </a:ext>
            </a:extLst>
          </p:cNvPr>
          <p:cNvSpPr/>
          <p:nvPr/>
        </p:nvSpPr>
        <p:spPr>
          <a:xfrm>
            <a:off x="4772724" y="1518925"/>
            <a:ext cx="3869472" cy="163687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Obtaining virtual currency through fraud = Computer-related fraud</a:t>
            </a:r>
          </a:p>
          <a:p>
            <a:pPr algn="ctr"/>
            <a:r>
              <a:rPr lang="en-US" sz="2600" b="1" dirty="0"/>
              <a:t>(Article 8)</a:t>
            </a:r>
            <a:endParaRPr lang="en-PK" sz="2600" b="1" dirty="0"/>
          </a:p>
        </p:txBody>
      </p:sp>
      <p:sp>
        <p:nvSpPr>
          <p:cNvPr id="6" name="Rectangle 5">
            <a:extLst>
              <a:ext uri="{FF2B5EF4-FFF2-40B4-BE49-F238E27FC236}">
                <a16:creationId xmlns:a16="http://schemas.microsoft.com/office/drawing/2014/main" id="{8C96DCE2-4B7A-4CE3-813F-C030E1BC8318}"/>
              </a:ext>
            </a:extLst>
          </p:cNvPr>
          <p:cNvSpPr/>
          <p:nvPr/>
        </p:nvSpPr>
        <p:spPr>
          <a:xfrm>
            <a:off x="2866239" y="3610317"/>
            <a:ext cx="3411521" cy="222045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Procuring online child sexual abuse materials using virtual currency = Child pornography </a:t>
            </a:r>
          </a:p>
          <a:p>
            <a:pPr algn="ctr"/>
            <a:r>
              <a:rPr lang="en-US" sz="2600" b="1" dirty="0"/>
              <a:t>(Article 9)</a:t>
            </a:r>
          </a:p>
        </p:txBody>
      </p:sp>
    </p:spTree>
    <p:extLst>
      <p:ext uri="{BB962C8B-B14F-4D97-AF65-F5344CB8AC3E}">
        <p14:creationId xmlns:p14="http://schemas.microsoft.com/office/powerpoint/2010/main" val="392620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sp>
        <p:nvSpPr>
          <p:cNvPr id="127" name="Google Shape;127;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8" name="Google Shape;128;p4"/>
          <p:cNvSpPr/>
          <p:nvPr/>
        </p:nvSpPr>
        <p:spPr>
          <a:xfrm>
            <a:off x="0" y="6588125"/>
            <a:ext cx="9144000" cy="296863"/>
          </a:xfrm>
          <a:prstGeom prst="rect">
            <a:avLst/>
          </a:prstGeom>
          <a:noFill/>
          <a:ln>
            <a:noFill/>
          </a:ln>
          <a:extLst>
            <a:ext uri="{909E8E84-426E-40DD-AFC4-6F175D3DCCD1}">
              <a14:hiddenFill xmlns:a14="http://schemas.microsoft.com/office/drawing/2010/main">
                <a:solidFill>
                  <a:schemeClr val="dk2"/>
                </a:solidFill>
              </a14:hiddenFill>
            </a:ext>
          </a:extLst>
        </p:spPr>
        <p:txBody>
          <a:bodyPr spcFirstLastPara="1" wrap="square" lIns="91425" tIns="45700" rIns="91425" bIns="45700" anchor="ctr" anchorCtr="0">
            <a:noAutofit/>
          </a:bodyPr>
          <a:lstStyle/>
          <a:p>
            <a:pPr marL="0" marR="0" lvl="0" indent="0" algn="l" rtl="0">
              <a:spcBef>
                <a:spcPts val="0"/>
              </a:spcBef>
              <a:spcAft>
                <a:spcPts val="0"/>
              </a:spcAft>
              <a:buNone/>
            </a:pPr>
            <a:r>
              <a:rPr lang="en-IE" sz="1800" b="1" dirty="0">
                <a:solidFill>
                  <a:srgbClr val="FFFFFF"/>
                </a:solidFill>
                <a:latin typeface="Arial Narrow"/>
                <a:ea typeface="Arial Narrow"/>
                <a:cs typeface="Arial Narrow"/>
                <a:sym typeface="Arial Narrow"/>
              </a:rPr>
              <a:t>www.coe.int/cybercrime</a:t>
            </a:r>
            <a:endParaRPr sz="1800" dirty="0">
              <a:solidFill>
                <a:schemeClr val="lt1"/>
              </a:solidFill>
              <a:latin typeface="Calibri"/>
              <a:ea typeface="Calibri"/>
              <a:cs typeface="Calibri"/>
              <a:sym typeface="Calibri"/>
            </a:endParaRPr>
          </a:p>
        </p:txBody>
      </p:sp>
      <p:sp>
        <p:nvSpPr>
          <p:cNvPr id="130" name="Google Shape;130;p4"/>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txBody>
          <a:bodyPr spcFirstLastPara="1" wrap="square" lIns="91425" tIns="45700" rIns="91425" bIns="45700" anchor="ctr" anchorCtr="0">
            <a:noAutofit/>
          </a:bodyPr>
          <a:lstStyle/>
          <a:p>
            <a:pPr marL="0" marR="0" lvl="0" indent="0" algn="r" rtl="0">
              <a:spcBef>
                <a:spcPts val="0"/>
              </a:spcBef>
              <a:spcAft>
                <a:spcPts val="0"/>
              </a:spcAft>
              <a:buNone/>
            </a:pPr>
            <a:r>
              <a:rPr lang="en-IE" sz="2400" dirty="0">
                <a:solidFill>
                  <a:srgbClr val="FFFFFF"/>
                </a:solidFill>
                <a:latin typeface="Verdana"/>
                <a:ea typeface="Verdana"/>
                <a:cs typeface="Verdana"/>
                <a:sym typeface="Verdana"/>
              </a:rPr>
              <a:t>Basic concepts of cryptocurrencies </a:t>
            </a:r>
            <a:endParaRPr dirty="0"/>
          </a:p>
        </p:txBody>
      </p:sp>
      <p:sp>
        <p:nvSpPr>
          <p:cNvPr id="132" name="Google Shape;132;p4"/>
          <p:cNvSpPr txBox="1"/>
          <p:nvPr/>
        </p:nvSpPr>
        <p:spPr>
          <a:xfrm>
            <a:off x="431550" y="1208602"/>
            <a:ext cx="8280900" cy="5940047"/>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Font typeface="Wingdings" panose="05000000000000000000" pitchFamily="2" charset="2"/>
              <a:buChar char="ü"/>
            </a:pPr>
            <a:r>
              <a:rPr lang="en-IE" sz="2000" dirty="0">
                <a:solidFill>
                  <a:schemeClr val="dk1"/>
                </a:solidFill>
                <a:latin typeface="Calibri"/>
                <a:ea typeface="Calibri"/>
                <a:cs typeface="Calibri"/>
                <a:sym typeface="Calibri"/>
              </a:rPr>
              <a:t>Although there are around 12,000 different cryptocurrencies, Bitcoins are the cryptocurrency used is 40% of the cryptocurrency transactions and has the largest market cap Ethereum is the second largest and represents 20% of crypto-transactions. </a:t>
            </a:r>
            <a:endParaRPr dirty="0"/>
          </a:p>
          <a:p>
            <a:pPr marL="342900" marR="0" lvl="0" indent="-342900" algn="just" rtl="0">
              <a:spcBef>
                <a:spcPts val="0"/>
              </a:spcBef>
              <a:spcAft>
                <a:spcPts val="0"/>
              </a:spcAft>
              <a:buFont typeface="Wingdings" panose="05000000000000000000" pitchFamily="2" charset="2"/>
              <a:buChar char="ü"/>
            </a:pP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Font typeface="Wingdings" panose="05000000000000000000" pitchFamily="2" charset="2"/>
              <a:buChar char="ü"/>
            </a:pPr>
            <a:r>
              <a:rPr lang="en-IE" sz="2000" b="1" dirty="0">
                <a:solidFill>
                  <a:schemeClr val="dk1"/>
                </a:solidFill>
                <a:latin typeface="Calibri"/>
                <a:ea typeface="Calibri"/>
                <a:cs typeface="Calibri"/>
                <a:sym typeface="Calibri"/>
              </a:rPr>
              <a:t>A crypto-wallet </a:t>
            </a:r>
            <a:r>
              <a:rPr lang="en-IE" sz="2000" dirty="0">
                <a:solidFill>
                  <a:schemeClr val="dk1"/>
                </a:solidFill>
                <a:latin typeface="Calibri"/>
                <a:ea typeface="Calibri"/>
                <a:cs typeface="Calibri"/>
                <a:sym typeface="Calibri"/>
              </a:rPr>
              <a:t>is an electronic signature in which the public key is the wallet address or identifier. </a:t>
            </a:r>
            <a:endParaRPr dirty="0"/>
          </a:p>
          <a:p>
            <a:pPr marL="342900" marR="0" lvl="0" indent="-342900" algn="just" rtl="0">
              <a:spcBef>
                <a:spcPts val="0"/>
              </a:spcBef>
              <a:spcAft>
                <a:spcPts val="0"/>
              </a:spcAft>
              <a:buFont typeface="Wingdings" panose="05000000000000000000" pitchFamily="2" charset="2"/>
              <a:buChar char="ü"/>
            </a:pP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Font typeface="Wingdings" panose="05000000000000000000" pitchFamily="2" charset="2"/>
              <a:buChar char="ü"/>
            </a:pPr>
            <a:r>
              <a:rPr lang="en-IE" sz="2000" b="1" dirty="0">
                <a:solidFill>
                  <a:schemeClr val="dk1"/>
                </a:solidFill>
                <a:latin typeface="Calibri"/>
                <a:ea typeface="Calibri"/>
                <a:cs typeface="Calibri"/>
                <a:sym typeface="Calibri"/>
              </a:rPr>
              <a:t>The blockchain </a:t>
            </a:r>
            <a:r>
              <a:rPr lang="en-IE" sz="2000" dirty="0">
                <a:solidFill>
                  <a:schemeClr val="dk1"/>
                </a:solidFill>
                <a:latin typeface="Calibri"/>
                <a:ea typeface="Calibri"/>
                <a:cs typeface="Calibri"/>
                <a:sym typeface="Calibri"/>
              </a:rPr>
              <a:t>is a publicly available decentralized ledger of all transactions to ensure that a coin owner can only spend his coin once. It is a chain, similar to the “chain of custody” used in investigations to ensure authenticity of evidence. </a:t>
            </a:r>
            <a:endParaRPr dirty="0"/>
          </a:p>
          <a:p>
            <a:pPr marL="342900" marR="0" lvl="0" indent="-342900" algn="just" rtl="0">
              <a:spcBef>
                <a:spcPts val="0"/>
              </a:spcBef>
              <a:spcAft>
                <a:spcPts val="0"/>
              </a:spcAft>
              <a:buFont typeface="Wingdings" panose="05000000000000000000" pitchFamily="2" charset="2"/>
              <a:buChar char="ü"/>
            </a:pP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Font typeface="Wingdings" panose="05000000000000000000" pitchFamily="2" charset="2"/>
              <a:buChar char="ü"/>
            </a:pPr>
            <a:r>
              <a:rPr lang="en-IE" sz="2000" b="1" dirty="0">
                <a:solidFill>
                  <a:schemeClr val="dk1"/>
                </a:solidFill>
                <a:latin typeface="Calibri"/>
                <a:ea typeface="Calibri"/>
                <a:cs typeface="Calibri"/>
                <a:sym typeface="Calibri"/>
              </a:rPr>
              <a:t>Mining</a:t>
            </a:r>
            <a:r>
              <a:rPr lang="en-IE" sz="2000" dirty="0">
                <a:solidFill>
                  <a:schemeClr val="dk1"/>
                </a:solidFill>
                <a:latin typeface="Calibri"/>
                <a:ea typeface="Calibri"/>
                <a:cs typeface="Calibri"/>
                <a:sym typeface="Calibri"/>
              </a:rPr>
              <a:t> is done by the nodes in the blockchain. The function is to set the cost of computational calculations so high for modifying the blockchain, that it becomes economically unfeasible. This ensures that a coin cannot be stolen. </a:t>
            </a:r>
            <a:endParaRPr dirty="0"/>
          </a:p>
          <a:p>
            <a:pPr marL="342900" marR="0" lvl="0" indent="-342900" algn="just" rtl="0">
              <a:spcBef>
                <a:spcPts val="0"/>
              </a:spcBef>
              <a:spcAft>
                <a:spcPts val="0"/>
              </a:spcAft>
              <a:buFont typeface="Wingdings" panose="05000000000000000000" pitchFamily="2" charset="2"/>
              <a:buChar char="ü"/>
            </a:pPr>
            <a:endParaRPr sz="2000" dirty="0">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IDENTIFYING MONEY TRAILS</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390514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Identifying money trails</a:t>
            </a:r>
            <a:endParaRPr lang="en-GB" sz="27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5633"/>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b="1" dirty="0"/>
              <a:t>Identifying a money trail </a:t>
            </a:r>
            <a:r>
              <a:rPr lang="en-US" sz="2800" dirty="0"/>
              <a:t>involves tracing currency from its start point to its end point</a:t>
            </a:r>
          </a:p>
          <a:p>
            <a:pPr algn="just"/>
            <a:endParaRPr lang="en-US" sz="2800" dirty="0"/>
          </a:p>
          <a:p>
            <a:pPr algn="just"/>
            <a:r>
              <a:rPr lang="en-US" sz="2800" b="1" dirty="0"/>
              <a:t>Methods to identify </a:t>
            </a:r>
            <a:r>
              <a:rPr lang="en-US" sz="2800" dirty="0"/>
              <a:t>cryptocurrency money trails varies from traditional methods used for fiat currency </a:t>
            </a:r>
          </a:p>
          <a:p>
            <a:pPr algn="just"/>
            <a:endParaRPr lang="en-US" sz="2800" dirty="0"/>
          </a:p>
          <a:p>
            <a:pPr algn="just"/>
            <a:r>
              <a:rPr lang="en-US" sz="2800" b="1" dirty="0"/>
              <a:t>The ledger for cryptocurrency is public </a:t>
            </a:r>
            <a:r>
              <a:rPr lang="en-US" sz="2800" dirty="0"/>
              <a:t>and open to inspection, but “mixing” and “tumbler” services can be used to obfuscate funds</a:t>
            </a:r>
          </a:p>
        </p:txBody>
      </p:sp>
    </p:spTree>
    <p:extLst>
      <p:ext uri="{BB962C8B-B14F-4D97-AF65-F5344CB8AC3E}">
        <p14:creationId xmlns:p14="http://schemas.microsoft.com/office/powerpoint/2010/main" val="77431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98"/>
        <p:cNvGrpSpPr/>
        <p:nvPr/>
      </p:nvGrpSpPr>
      <p:grpSpPr>
        <a:xfrm>
          <a:off x="0" y="0"/>
          <a:ext cx="0" cy="0"/>
          <a:chOff x="0" y="0"/>
          <a:chExt cx="0" cy="0"/>
        </a:xfrm>
      </p:grpSpPr>
      <p:sp>
        <p:nvSpPr>
          <p:cNvPr id="500" name="Google Shape;500;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01" name="Google Shape;501;p34"/>
          <p:cNvSpPr/>
          <p:nvPr/>
        </p:nvSpPr>
        <p:spPr>
          <a:xfrm>
            <a:off x="0" y="6588125"/>
            <a:ext cx="9144000" cy="296863"/>
          </a:xfrm>
          <a:prstGeom prst="rect">
            <a:avLst/>
          </a:prstGeom>
          <a:noFill/>
          <a:ln>
            <a:noFill/>
          </a:ln>
          <a:extLst>
            <a:ext uri="{909E8E84-426E-40DD-AFC4-6F175D3DCCD1}">
              <a14:hiddenFill xmlns:a14="http://schemas.microsoft.com/office/drawing/2010/main">
                <a:solidFill>
                  <a:schemeClr val="dk2"/>
                </a:solidFill>
              </a14:hiddenFill>
            </a:ext>
          </a:extLst>
        </p:spPr>
        <p:txBody>
          <a:bodyPr spcFirstLastPara="1" wrap="square" lIns="91425" tIns="45700" rIns="91425" bIns="45700" anchor="ctr" anchorCtr="0">
            <a:noAutofit/>
          </a:bodyPr>
          <a:lstStyle/>
          <a:p>
            <a:pPr marL="0" marR="0" lvl="0" indent="0" algn="l" rtl="0">
              <a:spcBef>
                <a:spcPts val="0"/>
              </a:spcBef>
              <a:spcAft>
                <a:spcPts val="0"/>
              </a:spcAft>
              <a:buNone/>
            </a:pPr>
            <a:r>
              <a:rPr lang="en-IE" sz="1800" b="1" dirty="0">
                <a:solidFill>
                  <a:srgbClr val="FFFFFF"/>
                </a:solidFill>
                <a:latin typeface="Arial Narrow"/>
                <a:ea typeface="Arial Narrow"/>
                <a:cs typeface="Arial Narrow"/>
                <a:sym typeface="Arial Narrow"/>
              </a:rPr>
              <a:t>www.coe.int/cybercrime</a:t>
            </a:r>
            <a:endParaRPr sz="1800" dirty="0">
              <a:solidFill>
                <a:schemeClr val="lt1"/>
              </a:solidFill>
              <a:latin typeface="Calibri"/>
              <a:ea typeface="Calibri"/>
              <a:cs typeface="Calibri"/>
              <a:sym typeface="Calibri"/>
            </a:endParaRPr>
          </a:p>
        </p:txBody>
      </p:sp>
      <p:sp>
        <p:nvSpPr>
          <p:cNvPr id="503" name="Google Shape;503;p34"/>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txBody>
          <a:bodyPr spcFirstLastPara="1" wrap="square" lIns="91425" tIns="45700" rIns="91425" bIns="45700" anchor="ctr" anchorCtr="0">
            <a:noAutofit/>
          </a:bodyPr>
          <a:lstStyle/>
          <a:p>
            <a:pPr marL="0" marR="0" lvl="0" indent="0" algn="r" rtl="0">
              <a:spcBef>
                <a:spcPts val="0"/>
              </a:spcBef>
              <a:spcAft>
                <a:spcPts val="0"/>
              </a:spcAft>
              <a:buNone/>
            </a:pPr>
            <a:r>
              <a:rPr lang="en-IE" sz="2400" dirty="0">
                <a:solidFill>
                  <a:srgbClr val="FFFFFF"/>
                </a:solidFill>
                <a:latin typeface="Verdana"/>
                <a:ea typeface="Verdana"/>
                <a:cs typeface="Verdana"/>
                <a:sym typeface="Verdana"/>
              </a:rPr>
              <a:t>Mixers and Tumblers</a:t>
            </a:r>
            <a:endParaRPr dirty="0"/>
          </a:p>
        </p:txBody>
      </p:sp>
      <p:sp>
        <p:nvSpPr>
          <p:cNvPr id="505" name="Google Shape;505;p34"/>
          <p:cNvSpPr txBox="1"/>
          <p:nvPr/>
        </p:nvSpPr>
        <p:spPr>
          <a:xfrm>
            <a:off x="107504" y="1335255"/>
            <a:ext cx="4464496" cy="923289"/>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Font typeface="Arial" panose="020B0604020202020204" pitchFamily="34" charset="0"/>
              <a:buChar char="•"/>
            </a:pPr>
            <a:r>
              <a:rPr lang="en-IE" b="1" dirty="0">
                <a:solidFill>
                  <a:schemeClr val="dk1"/>
                </a:solidFill>
                <a:latin typeface="Calibri"/>
                <a:ea typeface="Calibri"/>
                <a:cs typeface="Calibri"/>
                <a:sym typeface="Calibri"/>
              </a:rPr>
              <a:t>To avoid tracking </a:t>
            </a:r>
            <a:r>
              <a:rPr lang="en-IE" dirty="0">
                <a:solidFill>
                  <a:schemeClr val="dk1"/>
                </a:solidFill>
                <a:latin typeface="Calibri"/>
                <a:ea typeface="Calibri"/>
                <a:cs typeface="Calibri"/>
                <a:sym typeface="Calibri"/>
              </a:rPr>
              <a:t>in the blockchain of wallet transfers, mixers and tumblers offer to anonymize the coins. </a:t>
            </a:r>
            <a:endParaRPr lang="sr-Latn-RS" dirty="0">
              <a:solidFill>
                <a:schemeClr val="dk1"/>
              </a:solidFill>
              <a:latin typeface="Calibri"/>
              <a:ea typeface="Calibri"/>
              <a:cs typeface="Calibri"/>
              <a:sym typeface="Calibri"/>
            </a:endParaRPr>
          </a:p>
        </p:txBody>
      </p:sp>
      <p:pic>
        <p:nvPicPr>
          <p:cNvPr id="506" name="Google Shape;506;p34"/>
          <p:cNvPicPr preferRelativeResize="0"/>
          <p:nvPr/>
        </p:nvPicPr>
        <p:blipFill rotWithShape="1">
          <a:blip r:embed="rId3">
            <a:alphaModFix/>
          </a:blip>
          <a:srcRect/>
          <a:stretch/>
        </p:blipFill>
        <p:spPr>
          <a:xfrm>
            <a:off x="1041163" y="2815726"/>
            <a:ext cx="7452320" cy="3317617"/>
          </a:xfrm>
          <a:prstGeom prst="rect">
            <a:avLst/>
          </a:prstGeom>
          <a:noFill/>
          <a:ln>
            <a:noFill/>
          </a:ln>
          <a:effectLst>
            <a:outerShdw blurRad="292100" dist="139700" dir="2700000" algn="tl" rotWithShape="0">
              <a:srgbClr val="333333">
                <a:alpha val="64705"/>
              </a:srgbClr>
            </a:outerShdw>
          </a:effectLst>
        </p:spPr>
      </p:pic>
      <p:sp>
        <p:nvSpPr>
          <p:cNvPr id="11" name="TextBox 10">
            <a:extLst>
              <a:ext uri="{FF2B5EF4-FFF2-40B4-BE49-F238E27FC236}">
                <a16:creationId xmlns:a16="http://schemas.microsoft.com/office/drawing/2014/main" id="{B2887570-2083-56EF-FCC1-717E3792DF03}"/>
              </a:ext>
            </a:extLst>
          </p:cNvPr>
          <p:cNvSpPr txBox="1"/>
          <p:nvPr/>
        </p:nvSpPr>
        <p:spPr>
          <a:xfrm>
            <a:off x="4495800" y="1338398"/>
            <a:ext cx="4648200" cy="1477328"/>
          </a:xfrm>
          <a:prstGeom prst="rect">
            <a:avLst/>
          </a:prstGeom>
          <a:noFill/>
          <a:ln/>
        </p:spPr>
        <p:txBody>
          <a:bodyPr wrap="square">
            <a:spAutoFit/>
          </a:bodyPr>
          <a:lstStyle/>
          <a:p>
            <a:pPr marL="285750" marR="0" lvl="0" indent="-285750" algn="just" rtl="0">
              <a:spcBef>
                <a:spcPts val="0"/>
              </a:spcBef>
              <a:spcAft>
                <a:spcPts val="0"/>
              </a:spcAft>
              <a:buFont typeface="Arial" panose="020B0604020202020204" pitchFamily="34" charset="0"/>
              <a:buChar char="•"/>
            </a:pPr>
            <a:r>
              <a:rPr lang="en-GB" sz="1800" b="1" dirty="0">
                <a:solidFill>
                  <a:schemeClr val="dk1"/>
                </a:solidFill>
                <a:latin typeface="Calibri"/>
                <a:ea typeface="Calibri"/>
                <a:cs typeface="Calibri"/>
                <a:sym typeface="Calibri"/>
              </a:rPr>
              <a:t>They do this by putting them in a “washer” </a:t>
            </a:r>
            <a:r>
              <a:rPr lang="en-GB" sz="1800" dirty="0">
                <a:solidFill>
                  <a:schemeClr val="dk1"/>
                </a:solidFill>
                <a:latin typeface="Calibri"/>
                <a:ea typeface="Calibri"/>
                <a:cs typeface="Calibri"/>
                <a:sym typeface="Calibri"/>
              </a:rPr>
              <a:t>which transfers the money back and forth, in various sizes, so it is more difficult, at least for humans, to understand where the coins ended up. </a:t>
            </a:r>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What is a Bitcoin Mixer and Why Do People Use It - Scramblerz">
            <a:extLst>
              <a:ext uri="{FF2B5EF4-FFF2-40B4-BE49-F238E27FC236}">
                <a16:creationId xmlns:a16="http://schemas.microsoft.com/office/drawing/2014/main" id="{CB1E4A51-9329-4F81-BFC0-9BB41F09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903"/>
            <a:ext cx="9144000" cy="433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E8939D-9D32-4135-AF1F-C65030127D8B}"/>
              </a:ext>
            </a:extLst>
          </p:cNvPr>
          <p:cNvSpPr txBox="1"/>
          <p:nvPr/>
        </p:nvSpPr>
        <p:spPr>
          <a:xfrm>
            <a:off x="0" y="5645877"/>
            <a:ext cx="9144000" cy="707886"/>
          </a:xfrm>
          <a:prstGeom prst="rect">
            <a:avLst/>
          </a:prstGeom>
          <a:noFill/>
          <a:ln/>
        </p:spPr>
        <p:txBody>
          <a:bodyPr wrap="square" rtlCol="0">
            <a:spAutoFit/>
          </a:bodyPr>
          <a:lstStyle/>
          <a:p>
            <a:pPr algn="ctr"/>
            <a:r>
              <a:rPr lang="en-US" sz="4000" b="1" dirty="0"/>
              <a:t>Mixer / Tumbler</a:t>
            </a:r>
            <a:endParaRPr lang="en-PK" sz="4000" b="1" dirty="0"/>
          </a:p>
        </p:txBody>
      </p:sp>
      <p:sp>
        <p:nvSpPr>
          <p:cNvPr id="4" name="TextBox 7">
            <a:extLst>
              <a:ext uri="{FF2B5EF4-FFF2-40B4-BE49-F238E27FC236}">
                <a16:creationId xmlns:a16="http://schemas.microsoft.com/office/drawing/2014/main" id="{B932B38B-EB7F-4B23-B23B-FC4783725313}"/>
              </a:ext>
            </a:extLst>
          </p:cNvPr>
          <p:cNvSpPr txBox="1">
            <a:spLocks noChangeArrowheads="1"/>
          </p:cNvSpPr>
          <p:nvPr/>
        </p:nvSpPr>
        <p:spPr bwMode="auto">
          <a:xfrm>
            <a:off x="1272746" y="141073"/>
            <a:ext cx="787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Identifying money trails</a:t>
            </a:r>
            <a:endParaRPr lang="en-GB" sz="2700" dirty="0">
              <a:solidFill>
                <a:schemeClr val="bg1"/>
              </a:solidFill>
              <a:latin typeface="Verdana" charset="0"/>
              <a:cs typeface="Verdana" charset="0"/>
            </a:endParaRPr>
          </a:p>
        </p:txBody>
      </p:sp>
    </p:spTree>
    <p:extLst>
      <p:ext uri="{BB962C8B-B14F-4D97-AF65-F5344CB8AC3E}">
        <p14:creationId xmlns:p14="http://schemas.microsoft.com/office/powerpoint/2010/main" val="3434515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Identifying money trails</a:t>
            </a:r>
            <a:endParaRPr lang="en-GB" sz="27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58831"/>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500" dirty="0"/>
          </a:p>
          <a:p>
            <a:pPr algn="just"/>
            <a:r>
              <a:rPr lang="en-US" sz="2500" dirty="0"/>
              <a:t>Visualization programs and services can be helpful tools to establish the money trail where mixers and tumblers have been used </a:t>
            </a:r>
          </a:p>
          <a:p>
            <a:pPr algn="just"/>
            <a:endParaRPr lang="en-US" sz="2500" dirty="0"/>
          </a:p>
          <a:p>
            <a:pPr algn="just"/>
            <a:r>
              <a:rPr lang="en-US" sz="2500" dirty="0"/>
              <a:t>Programs and services include:</a:t>
            </a:r>
          </a:p>
        </p:txBody>
      </p:sp>
      <p:pic>
        <p:nvPicPr>
          <p:cNvPr id="2050" name="Picture 2" descr="Loop Health Jobs | AngelList Talent">
            <a:extLst>
              <a:ext uri="{FF2B5EF4-FFF2-40B4-BE49-F238E27FC236}">
                <a16:creationId xmlns:a16="http://schemas.microsoft.com/office/drawing/2014/main" id="{52DC277F-DF96-4EF1-8B9E-8424CBE40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00" b="42800"/>
          <a:stretch/>
        </p:blipFill>
        <p:spPr bwMode="auto">
          <a:xfrm>
            <a:off x="457200" y="3949487"/>
            <a:ext cx="4284183" cy="8739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inalysis – Blockchain Working Group">
            <a:extLst>
              <a:ext uri="{FF2B5EF4-FFF2-40B4-BE49-F238E27FC236}">
                <a16:creationId xmlns:a16="http://schemas.microsoft.com/office/drawing/2014/main" id="{BCD7EA40-0A9A-4943-8C3E-19287C1F7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56" y="3429000"/>
            <a:ext cx="3527444" cy="1847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CX Partners With Elliptic to Strengthen Crypto Compliance">
            <a:extLst>
              <a:ext uri="{FF2B5EF4-FFF2-40B4-BE49-F238E27FC236}">
                <a16:creationId xmlns:a16="http://schemas.microsoft.com/office/drawing/2014/main" id="{478A3C13-7690-441E-BAFA-9FBF2FD3D4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2" t="37333" r="50000" b="36272"/>
          <a:stretch/>
        </p:blipFill>
        <p:spPr bwMode="auto">
          <a:xfrm>
            <a:off x="2205887" y="4914877"/>
            <a:ext cx="4411775" cy="135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2080" y="82052"/>
            <a:ext cx="774192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Session Objectives</a:t>
            </a:r>
          </a:p>
        </p:txBody>
      </p:sp>
      <p:sp>
        <p:nvSpPr>
          <p:cNvPr id="5" name="Rectangle 4">
            <a:extLst>
              <a:ext uri="{FF2B5EF4-FFF2-40B4-BE49-F238E27FC236}">
                <a16:creationId xmlns:a16="http://schemas.microsoft.com/office/drawing/2014/main" id="{7FA81925-418B-D44C-9255-2AEBBFBC0ADA}"/>
              </a:ext>
            </a:extLst>
          </p:cNvPr>
          <p:cNvSpPr/>
          <p:nvPr/>
        </p:nvSpPr>
        <p:spPr>
          <a:xfrm>
            <a:off x="303268" y="1522056"/>
            <a:ext cx="6053465" cy="4524315"/>
          </a:xfrm>
          <a:prstGeom prst="rect">
            <a:avLst/>
          </a:prstGeom>
          <a:ln/>
        </p:spPr>
        <p:txBody>
          <a:bodyPr wrap="square">
            <a:spAutoFit/>
          </a:bodyPr>
          <a:lstStyle/>
          <a:p>
            <a:pPr marL="342900" indent="-342900">
              <a:buFont typeface="Wingdings" panose="05000000000000000000" pitchFamily="2" charset="2"/>
              <a:buChar char="Ø"/>
            </a:pPr>
            <a:r>
              <a:rPr lang="en-GB" sz="2400" i="1" dirty="0">
                <a:ea typeface="Verdana" panose="020B0604030504040204" pitchFamily="34" charset="0"/>
              </a:rPr>
              <a:t>Refreshing what we have learned about virtual currencies </a:t>
            </a:r>
          </a:p>
          <a:p>
            <a:pPr marL="342900" indent="-342900">
              <a:buFont typeface="Wingdings" panose="05000000000000000000" pitchFamily="2" charset="2"/>
              <a:buChar char="Ø"/>
            </a:pPr>
            <a:r>
              <a:rPr lang="en-GB" sz="2400" i="1" dirty="0">
                <a:ea typeface="Verdana" panose="020B0604030504040204" pitchFamily="34" charset="0"/>
              </a:rPr>
              <a:t>Understanding the different types of virtual currencies </a:t>
            </a:r>
          </a:p>
          <a:p>
            <a:pPr marL="342900" indent="-342900">
              <a:buFont typeface="Wingdings" panose="05000000000000000000" pitchFamily="2" charset="2"/>
              <a:buChar char="Ø"/>
            </a:pPr>
            <a:r>
              <a:rPr lang="en-GB" sz="2400" i="1" dirty="0">
                <a:ea typeface="Verdana" panose="020B0604030504040204" pitchFamily="34" charset="0"/>
              </a:rPr>
              <a:t>Learning how to identify money trails involving virtual currencies</a:t>
            </a:r>
          </a:p>
          <a:p>
            <a:pPr marL="342900" indent="-342900">
              <a:buFont typeface="Wingdings" panose="05000000000000000000" pitchFamily="2" charset="2"/>
              <a:buChar char="Ø"/>
            </a:pPr>
            <a:r>
              <a:rPr lang="en-GB" sz="2400" i="1" dirty="0">
                <a:ea typeface="Verdana" panose="020B0604030504040204" pitchFamily="34" charset="0"/>
              </a:rPr>
              <a:t>Understanding key players in the virtual currencies' ecosystem </a:t>
            </a:r>
          </a:p>
          <a:p>
            <a:pPr marL="342900" indent="-342900">
              <a:buFont typeface="Wingdings" panose="05000000000000000000" pitchFamily="2" charset="2"/>
              <a:buChar char="Ø"/>
            </a:pPr>
            <a:r>
              <a:rPr lang="en-GB" sz="2400" i="1" dirty="0">
                <a:ea typeface="Verdana" panose="020B0604030504040204" pitchFamily="34" charset="0"/>
              </a:rPr>
              <a:t>Covering the seizure of centralised and decentralised virtual currencies</a:t>
            </a:r>
          </a:p>
          <a:p>
            <a:pPr marL="342900" indent="-342900">
              <a:buFont typeface="Wingdings" panose="05000000000000000000" pitchFamily="2" charset="2"/>
              <a:buChar char="Ø"/>
            </a:pPr>
            <a:r>
              <a:rPr lang="en-US" sz="2400" i="1" dirty="0"/>
              <a:t>Exploring how to cooperate with virtual currency exchanges</a:t>
            </a:r>
          </a:p>
        </p:txBody>
      </p:sp>
      <p:pic>
        <p:nvPicPr>
          <p:cNvPr id="7" name="Picture 6">
            <a:extLst>
              <a:ext uri="{FF2B5EF4-FFF2-40B4-BE49-F238E27FC236}">
                <a16:creationId xmlns:a16="http://schemas.microsoft.com/office/drawing/2014/main" id="{EF3A38F1-629E-D64F-8FB1-A26347BAB099}"/>
              </a:ext>
            </a:extLst>
          </p:cNvPr>
          <p:cNvPicPr>
            <a:picLocks noChangeAspect="1"/>
          </p:cNvPicPr>
          <p:nvPr/>
        </p:nvPicPr>
        <p:blipFill>
          <a:blip r:embed="rId3"/>
          <a:stretch>
            <a:fillRect/>
          </a:stretch>
        </p:blipFill>
        <p:spPr>
          <a:xfrm>
            <a:off x="6228977" y="2430730"/>
            <a:ext cx="2808317" cy="2150117"/>
          </a:xfrm>
          <a:prstGeom prst="rect">
            <a:avLst/>
          </a:prstGeom>
        </p:spPr>
      </p:pic>
    </p:spTree>
    <p:extLst>
      <p:ext uri="{BB962C8B-B14F-4D97-AF65-F5344CB8AC3E}">
        <p14:creationId xmlns:p14="http://schemas.microsoft.com/office/powerpoint/2010/main" val="130140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Blockseer shows WannaCry ransomware converting Bitcoin to Monero</a:t>
            </a:r>
            <a:endParaRPr lang="en-GB" sz="2700" dirty="0">
              <a:solidFill>
                <a:schemeClr val="bg1"/>
              </a:solidFill>
              <a:latin typeface="Verdana" charset="0"/>
              <a:cs typeface="Verdana" charset="0"/>
            </a:endParaRPr>
          </a:p>
        </p:txBody>
      </p:sp>
      <p:pic>
        <p:nvPicPr>
          <p:cNvPr id="1026" name="Picture 2" descr="Image">
            <a:extLst>
              <a:ext uri="{FF2B5EF4-FFF2-40B4-BE49-F238E27FC236}">
                <a16:creationId xmlns:a16="http://schemas.microsoft.com/office/drawing/2014/main" id="{58F0C58C-0052-4D22-9251-B81F30F02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549" y="1064403"/>
            <a:ext cx="7284901" cy="5228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919B0E-DA6B-43BE-B90D-1697466344A6}"/>
              </a:ext>
            </a:extLst>
          </p:cNvPr>
          <p:cNvSpPr txBox="1"/>
          <p:nvPr/>
        </p:nvSpPr>
        <p:spPr>
          <a:xfrm rot="16200000">
            <a:off x="-2341491" y="3598418"/>
            <a:ext cx="5437362" cy="369332"/>
          </a:xfrm>
          <a:prstGeom prst="rect">
            <a:avLst/>
          </a:prstGeom>
          <a:noFill/>
          <a:ln/>
        </p:spPr>
        <p:txBody>
          <a:bodyPr wrap="square">
            <a:spAutoFit/>
          </a:bodyPr>
          <a:lstStyle/>
          <a:p>
            <a:pPr marL="0" lvl="1" indent="0" algn="ctr">
              <a:buNone/>
            </a:pPr>
            <a:r>
              <a:rPr lang="en-US" sz="1800" i="1" dirty="0"/>
              <a:t>Source: Blockseer.com </a:t>
            </a:r>
            <a:endParaRPr lang="en-US" sz="1800" dirty="0"/>
          </a:p>
        </p:txBody>
      </p:sp>
    </p:spTree>
    <p:extLst>
      <p:ext uri="{BB962C8B-B14F-4D97-AF65-F5344CB8AC3E}">
        <p14:creationId xmlns:p14="http://schemas.microsoft.com/office/powerpoint/2010/main" val="148681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272746" y="141073"/>
            <a:ext cx="787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US" sz="2700" dirty="0">
                <a:solidFill>
                  <a:schemeClr val="bg1"/>
                </a:solidFill>
                <a:latin typeface="Verdana" charset="0"/>
                <a:cs typeface="Verdana" charset="0"/>
              </a:rPr>
              <a:t>Identifying money trails</a:t>
            </a:r>
            <a:endParaRPr lang="en-GB" sz="27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636373" y="1764316"/>
            <a:ext cx="7871254"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dirty="0"/>
              <a:t>Identifying the money trail is usually the first stage of investigation involving virtual currencies as it helps identify different individuals and entities involved in a transaction</a:t>
            </a:r>
          </a:p>
          <a:p>
            <a:pPr algn="just"/>
            <a:endParaRPr lang="en-US" sz="2800" dirty="0"/>
          </a:p>
        </p:txBody>
      </p:sp>
    </p:spTree>
    <p:extLst>
      <p:ext uri="{BB962C8B-B14F-4D97-AF65-F5344CB8AC3E}">
        <p14:creationId xmlns:p14="http://schemas.microsoft.com/office/powerpoint/2010/main" val="1016662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normAutofit fontScale="90000"/>
          </a:bodyPr>
          <a:lstStyle/>
          <a:p>
            <a:r>
              <a:rPr lang="en-GB" dirty="0"/>
              <a:t>INVESTIGATIVE MEASURES AND SEIZRE OF VIRTUAL CURRENCIES</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2934407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2394673"/>
            <a:ext cx="8229600" cy="3775386"/>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000" b="1" dirty="0"/>
              <a:t>Participants in the Virtual Currency Ecosystem</a:t>
            </a:r>
          </a:p>
        </p:txBody>
      </p:sp>
    </p:spTree>
    <p:extLst>
      <p:ext uri="{BB962C8B-B14F-4D97-AF65-F5344CB8AC3E}">
        <p14:creationId xmlns:p14="http://schemas.microsoft.com/office/powerpoint/2010/main" val="1566413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Investigative measures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248033"/>
            <a:ext cx="8229600" cy="467624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dirty="0"/>
              <a:t>Investigations with a virtual currency component usually involve electronic evidence</a:t>
            </a:r>
          </a:p>
          <a:p>
            <a:pPr algn="just"/>
            <a:r>
              <a:rPr lang="en-US" sz="2800" dirty="0"/>
              <a:t>All the following measures may be exercised in such investigations:</a:t>
            </a:r>
          </a:p>
          <a:p>
            <a:pPr lvl="1" algn="just"/>
            <a:r>
              <a:rPr lang="en-US" sz="2600" dirty="0"/>
              <a:t>Expedited preservation of stored computer data</a:t>
            </a:r>
          </a:p>
          <a:p>
            <a:pPr lvl="1" algn="just"/>
            <a:r>
              <a:rPr lang="en-US" sz="2600" dirty="0"/>
              <a:t>Expedited preservation and partial disclosure of traffic data</a:t>
            </a:r>
          </a:p>
          <a:p>
            <a:pPr lvl="1" algn="just"/>
            <a:r>
              <a:rPr lang="en-US" sz="2600" dirty="0"/>
              <a:t>Production orders</a:t>
            </a:r>
          </a:p>
          <a:p>
            <a:pPr lvl="1" algn="just"/>
            <a:r>
              <a:rPr lang="en-US" sz="2600" dirty="0"/>
              <a:t>Search and seizure of stored computer data</a:t>
            </a:r>
          </a:p>
          <a:p>
            <a:pPr lvl="1" algn="just"/>
            <a:r>
              <a:rPr lang="en-US" sz="2600" dirty="0"/>
              <a:t>Real-time collection of traffic data</a:t>
            </a:r>
          </a:p>
          <a:p>
            <a:pPr lvl="1" algn="just"/>
            <a:r>
              <a:rPr lang="en-US" sz="2600" dirty="0"/>
              <a:t>Interception of content data</a:t>
            </a:r>
          </a:p>
        </p:txBody>
      </p:sp>
    </p:spTree>
    <p:extLst>
      <p:ext uri="{BB962C8B-B14F-4D97-AF65-F5344CB8AC3E}">
        <p14:creationId xmlns:p14="http://schemas.microsoft.com/office/powerpoint/2010/main" val="2530567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Investigative measures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248033"/>
            <a:ext cx="8229600" cy="1198605"/>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Who can such investigative measures be applied to for virtual currency investigations?</a:t>
            </a:r>
          </a:p>
          <a:p>
            <a:pPr marL="0" indent="0" algn="ctr">
              <a:buNone/>
            </a:pPr>
            <a:endParaRPr lang="en-US" sz="3000" dirty="0"/>
          </a:p>
          <a:p>
            <a:pPr marL="0" indent="0" algn="ctr">
              <a:buNone/>
            </a:pPr>
            <a:endParaRPr lang="en-US" sz="2600" dirty="0"/>
          </a:p>
        </p:txBody>
      </p:sp>
      <p:sp>
        <p:nvSpPr>
          <p:cNvPr id="4" name="Content Placeholder 13">
            <a:extLst>
              <a:ext uri="{FF2B5EF4-FFF2-40B4-BE49-F238E27FC236}">
                <a16:creationId xmlns:a16="http://schemas.microsoft.com/office/drawing/2014/main" id="{161FBFD8-BAF5-4E8C-A7E5-538DEE9BE35A}"/>
              </a:ext>
            </a:extLst>
          </p:cNvPr>
          <p:cNvSpPr txBox="1">
            <a:spLocks/>
          </p:cNvSpPr>
          <p:nvPr/>
        </p:nvSpPr>
        <p:spPr>
          <a:xfrm>
            <a:off x="634315" y="2969398"/>
            <a:ext cx="3035643" cy="1198605"/>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Centralised virtual currencies</a:t>
            </a:r>
            <a:endParaRPr lang="en-US" sz="2600" dirty="0"/>
          </a:p>
        </p:txBody>
      </p:sp>
      <p:sp>
        <p:nvSpPr>
          <p:cNvPr id="7" name="Content Placeholder 13">
            <a:extLst>
              <a:ext uri="{FF2B5EF4-FFF2-40B4-BE49-F238E27FC236}">
                <a16:creationId xmlns:a16="http://schemas.microsoft.com/office/drawing/2014/main" id="{4BBBD464-175A-4A54-867A-720C8BB08428}"/>
              </a:ext>
            </a:extLst>
          </p:cNvPr>
          <p:cNvSpPr txBox="1">
            <a:spLocks/>
          </p:cNvSpPr>
          <p:nvPr/>
        </p:nvSpPr>
        <p:spPr>
          <a:xfrm>
            <a:off x="675505" y="4542482"/>
            <a:ext cx="3202431" cy="11244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b="1" dirty="0">
                <a:solidFill>
                  <a:srgbClr val="FF0000"/>
                </a:solidFill>
              </a:rPr>
              <a:t>Administrator</a:t>
            </a:r>
            <a:endParaRPr lang="en-US" sz="2600" b="1" dirty="0">
              <a:solidFill>
                <a:srgbClr val="FF0000"/>
              </a:solidFill>
            </a:endParaRPr>
          </a:p>
        </p:txBody>
      </p:sp>
      <p:sp>
        <p:nvSpPr>
          <p:cNvPr id="8" name="Content Placeholder 13">
            <a:extLst>
              <a:ext uri="{FF2B5EF4-FFF2-40B4-BE49-F238E27FC236}">
                <a16:creationId xmlns:a16="http://schemas.microsoft.com/office/drawing/2014/main" id="{78266F5A-CDEB-4FAC-A23E-3B54FA0C6482}"/>
              </a:ext>
            </a:extLst>
          </p:cNvPr>
          <p:cNvSpPr txBox="1">
            <a:spLocks/>
          </p:cNvSpPr>
          <p:nvPr/>
        </p:nvSpPr>
        <p:spPr>
          <a:xfrm>
            <a:off x="5366953" y="4542482"/>
            <a:ext cx="2994452" cy="11244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b="1" dirty="0">
              <a:solidFill>
                <a:srgbClr val="FF0000"/>
              </a:solidFill>
            </a:endParaRPr>
          </a:p>
        </p:txBody>
      </p:sp>
    </p:spTree>
    <p:extLst>
      <p:ext uri="{BB962C8B-B14F-4D97-AF65-F5344CB8AC3E}">
        <p14:creationId xmlns:p14="http://schemas.microsoft.com/office/powerpoint/2010/main" val="1037270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Centralized virtual currencies </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92226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000" dirty="0"/>
              <a:t>The administrator of a </a:t>
            </a:r>
            <a:r>
              <a:rPr lang="en-US" sz="3000" b="1" dirty="0"/>
              <a:t>centralised </a:t>
            </a:r>
            <a:r>
              <a:rPr lang="en-US" sz="3000" dirty="0"/>
              <a:t>virtual currency has full control over a virtual currency, transaction and user data </a:t>
            </a:r>
          </a:p>
          <a:p>
            <a:pPr algn="just"/>
            <a:endParaRPr lang="en-US" sz="3000" dirty="0"/>
          </a:p>
          <a:p>
            <a:pPr algn="just"/>
            <a:r>
              <a:rPr lang="en-US" sz="3000" dirty="0"/>
              <a:t>All investigative measures may be undertaken against the legal entity which is the administrator of the centralised virtual currency </a:t>
            </a:r>
          </a:p>
          <a:p>
            <a:pPr algn="just"/>
            <a:endParaRPr lang="en-US" sz="3000" dirty="0"/>
          </a:p>
        </p:txBody>
      </p:sp>
    </p:spTree>
    <p:extLst>
      <p:ext uri="{BB962C8B-B14F-4D97-AF65-F5344CB8AC3E}">
        <p14:creationId xmlns:p14="http://schemas.microsoft.com/office/powerpoint/2010/main" val="605157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Investigative measures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248033"/>
            <a:ext cx="8229600" cy="1198605"/>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Who can such investigative measures be applied to for virtual currency investigations?</a:t>
            </a:r>
          </a:p>
          <a:p>
            <a:pPr marL="0" indent="0" algn="ctr">
              <a:buNone/>
            </a:pPr>
            <a:endParaRPr lang="en-US" sz="3000" dirty="0"/>
          </a:p>
          <a:p>
            <a:pPr marL="0" indent="0" algn="ctr">
              <a:buNone/>
            </a:pPr>
            <a:endParaRPr lang="en-US" sz="2600" dirty="0"/>
          </a:p>
        </p:txBody>
      </p:sp>
      <p:sp>
        <p:nvSpPr>
          <p:cNvPr id="4" name="Content Placeholder 13">
            <a:extLst>
              <a:ext uri="{FF2B5EF4-FFF2-40B4-BE49-F238E27FC236}">
                <a16:creationId xmlns:a16="http://schemas.microsoft.com/office/drawing/2014/main" id="{161FBFD8-BAF5-4E8C-A7E5-538DEE9BE35A}"/>
              </a:ext>
            </a:extLst>
          </p:cNvPr>
          <p:cNvSpPr txBox="1">
            <a:spLocks/>
          </p:cNvSpPr>
          <p:nvPr/>
        </p:nvSpPr>
        <p:spPr>
          <a:xfrm>
            <a:off x="634315" y="2969398"/>
            <a:ext cx="3035643" cy="1198605"/>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Centralised virtual currencies</a:t>
            </a:r>
            <a:endParaRPr lang="en-US" sz="2600" dirty="0"/>
          </a:p>
        </p:txBody>
      </p:sp>
      <p:sp>
        <p:nvSpPr>
          <p:cNvPr id="7" name="Content Placeholder 13">
            <a:extLst>
              <a:ext uri="{FF2B5EF4-FFF2-40B4-BE49-F238E27FC236}">
                <a16:creationId xmlns:a16="http://schemas.microsoft.com/office/drawing/2014/main" id="{4BBBD464-175A-4A54-867A-720C8BB08428}"/>
              </a:ext>
            </a:extLst>
          </p:cNvPr>
          <p:cNvSpPr txBox="1">
            <a:spLocks/>
          </p:cNvSpPr>
          <p:nvPr/>
        </p:nvSpPr>
        <p:spPr>
          <a:xfrm>
            <a:off x="675506" y="4542482"/>
            <a:ext cx="3101542" cy="11244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b="1" dirty="0">
                <a:solidFill>
                  <a:srgbClr val="FF0000"/>
                </a:solidFill>
              </a:rPr>
              <a:t>Administrator</a:t>
            </a:r>
            <a:endParaRPr lang="en-US" sz="2600" b="1" dirty="0">
              <a:solidFill>
                <a:srgbClr val="FF0000"/>
              </a:solidFill>
            </a:endParaRPr>
          </a:p>
        </p:txBody>
      </p:sp>
      <p:sp>
        <p:nvSpPr>
          <p:cNvPr id="8" name="Content Placeholder 13">
            <a:extLst>
              <a:ext uri="{FF2B5EF4-FFF2-40B4-BE49-F238E27FC236}">
                <a16:creationId xmlns:a16="http://schemas.microsoft.com/office/drawing/2014/main" id="{78266F5A-CDEB-4FAC-A23E-3B54FA0C6482}"/>
              </a:ext>
            </a:extLst>
          </p:cNvPr>
          <p:cNvSpPr txBox="1">
            <a:spLocks/>
          </p:cNvSpPr>
          <p:nvPr/>
        </p:nvSpPr>
        <p:spPr>
          <a:xfrm>
            <a:off x="5366953" y="4542482"/>
            <a:ext cx="2994452" cy="11244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b="1" dirty="0">
              <a:solidFill>
                <a:srgbClr val="FF0000"/>
              </a:solidFill>
            </a:endParaRPr>
          </a:p>
        </p:txBody>
      </p:sp>
      <p:sp>
        <p:nvSpPr>
          <p:cNvPr id="9" name="Content Placeholder 13">
            <a:extLst>
              <a:ext uri="{FF2B5EF4-FFF2-40B4-BE49-F238E27FC236}">
                <a16:creationId xmlns:a16="http://schemas.microsoft.com/office/drawing/2014/main" id="{6E99E274-89EF-4800-961D-49E142B48AD2}"/>
              </a:ext>
            </a:extLst>
          </p:cNvPr>
          <p:cNvSpPr txBox="1">
            <a:spLocks/>
          </p:cNvSpPr>
          <p:nvPr/>
        </p:nvSpPr>
        <p:spPr>
          <a:xfrm>
            <a:off x="5161020" y="2961158"/>
            <a:ext cx="3035643" cy="1198605"/>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Decentralised virtual currencies</a:t>
            </a:r>
            <a:endParaRPr lang="en-US" sz="2600" dirty="0"/>
          </a:p>
        </p:txBody>
      </p:sp>
      <p:sp>
        <p:nvSpPr>
          <p:cNvPr id="10" name="Content Placeholder 13">
            <a:extLst>
              <a:ext uri="{FF2B5EF4-FFF2-40B4-BE49-F238E27FC236}">
                <a16:creationId xmlns:a16="http://schemas.microsoft.com/office/drawing/2014/main" id="{A41D37C7-1A49-43AC-8FDF-EAC2BB97E32D}"/>
              </a:ext>
            </a:extLst>
          </p:cNvPr>
          <p:cNvSpPr txBox="1">
            <a:spLocks/>
          </p:cNvSpPr>
          <p:nvPr/>
        </p:nvSpPr>
        <p:spPr>
          <a:xfrm>
            <a:off x="5202211" y="4534242"/>
            <a:ext cx="2994452" cy="11244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b="1" dirty="0">
                <a:solidFill>
                  <a:srgbClr val="FF0000"/>
                </a:solidFill>
              </a:rPr>
              <a:t>?</a:t>
            </a:r>
            <a:endParaRPr lang="en-US" sz="2600" b="1" dirty="0">
              <a:solidFill>
                <a:srgbClr val="FF0000"/>
              </a:solidFill>
            </a:endParaRPr>
          </a:p>
        </p:txBody>
      </p:sp>
    </p:spTree>
    <p:extLst>
      <p:ext uri="{BB962C8B-B14F-4D97-AF65-F5344CB8AC3E}">
        <p14:creationId xmlns:p14="http://schemas.microsoft.com/office/powerpoint/2010/main" val="2279643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Decentralized virtual currencies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000" dirty="0"/>
              <a:t>Inherent challenges for law enforcement when investigating </a:t>
            </a:r>
            <a:r>
              <a:rPr lang="en-US" sz="3000" b="1" dirty="0"/>
              <a:t>decentralized virtual currencies </a:t>
            </a:r>
            <a:r>
              <a:rPr lang="en-US" sz="3000" dirty="0"/>
              <a:t>include:</a:t>
            </a:r>
          </a:p>
          <a:p>
            <a:pPr algn="just"/>
            <a:r>
              <a:rPr lang="en-US" sz="3000" dirty="0"/>
              <a:t>No administrator </a:t>
            </a:r>
          </a:p>
          <a:p>
            <a:pPr algn="just"/>
            <a:r>
              <a:rPr lang="en-US" sz="3000" dirty="0"/>
              <a:t>Fast, irreversible transactions</a:t>
            </a:r>
          </a:p>
          <a:p>
            <a:pPr algn="just"/>
            <a:r>
              <a:rPr lang="en-US" sz="3000" dirty="0"/>
              <a:t>Pseudonymity </a:t>
            </a:r>
          </a:p>
          <a:p>
            <a:pPr algn="just"/>
            <a:r>
              <a:rPr lang="en-US" sz="3000" dirty="0"/>
              <a:t>Traceability </a:t>
            </a:r>
          </a:p>
          <a:p>
            <a:pPr algn="just"/>
            <a:r>
              <a:rPr lang="en-US" sz="3000" dirty="0"/>
              <a:t>Trans-jurisdictional transactions </a:t>
            </a:r>
          </a:p>
          <a:p>
            <a:pPr algn="just"/>
            <a:r>
              <a:rPr lang="en-US" sz="3000" dirty="0"/>
              <a:t>Absence of funding limits</a:t>
            </a:r>
          </a:p>
        </p:txBody>
      </p:sp>
    </p:spTree>
    <p:extLst>
      <p:ext uri="{BB962C8B-B14F-4D97-AF65-F5344CB8AC3E}">
        <p14:creationId xmlns:p14="http://schemas.microsoft.com/office/powerpoint/2010/main" val="2478069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Decentralized currency ecosystem</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endParaRPr lang="en-US" dirty="0"/>
          </a:p>
          <a:p>
            <a:pPr marL="0" indent="0" algn="ctr">
              <a:buNone/>
            </a:pPr>
            <a:r>
              <a:rPr lang="en-US" dirty="0"/>
              <a:t>In the absence of a central administrator, investigative measures may be applied to other actors in the decentralized currency ecosystem</a:t>
            </a:r>
          </a:p>
        </p:txBody>
      </p:sp>
    </p:spTree>
    <p:extLst>
      <p:ext uri="{BB962C8B-B14F-4D97-AF65-F5344CB8AC3E}">
        <p14:creationId xmlns:p14="http://schemas.microsoft.com/office/powerpoint/2010/main" val="202385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Introduction TO VIRTUAL CURRENCY </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3204817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exchange</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b="1" dirty="0"/>
              <a:t>Virtual currency exchanges (aka exchangers)</a:t>
            </a:r>
          </a:p>
          <a:p>
            <a:pPr marL="0" indent="0" algn="ctr">
              <a:buNone/>
            </a:pPr>
            <a:endParaRPr lang="en-US" sz="3000" b="1" dirty="0"/>
          </a:p>
          <a:p>
            <a:pPr marL="0" indent="0" algn="ctr">
              <a:buNone/>
            </a:pPr>
            <a:r>
              <a:rPr lang="en-US" sz="3000" dirty="0"/>
              <a:t>“person or entity engaged as a business in the exchange of virtual currency for real currency, funds, or other forms of virtual currency and also precious metals, and vice versa, for a fee”</a:t>
            </a:r>
          </a:p>
          <a:p>
            <a:pPr marL="0" indent="0" algn="ctr">
              <a:buNone/>
            </a:pPr>
            <a:endParaRPr lang="en-US" sz="3000" dirty="0"/>
          </a:p>
          <a:p>
            <a:pPr marL="0" indent="0" algn="ctr">
              <a:buNone/>
            </a:pPr>
            <a:endParaRPr lang="en-US" sz="3000" dirty="0"/>
          </a:p>
          <a:p>
            <a:pPr marL="0" marR="0" lvl="1"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Source: FATF Report on Virtual Currencies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gn="ctr">
              <a:buNone/>
            </a:pPr>
            <a:endParaRPr lang="en-US" sz="3000" dirty="0"/>
          </a:p>
        </p:txBody>
      </p:sp>
    </p:spTree>
    <p:extLst>
      <p:ext uri="{BB962C8B-B14F-4D97-AF65-F5344CB8AC3E}">
        <p14:creationId xmlns:p14="http://schemas.microsoft.com/office/powerpoint/2010/main" val="3836390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exchange</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000" dirty="0"/>
              <a:t>Many virtual currency exchanges collect KYC information  before completing transactions. This may include:</a:t>
            </a:r>
          </a:p>
          <a:p>
            <a:pPr algn="just">
              <a:buFontTx/>
              <a:buChar char="-"/>
            </a:pPr>
            <a:r>
              <a:rPr lang="en-US" sz="3000" dirty="0"/>
              <a:t>Full name </a:t>
            </a:r>
          </a:p>
          <a:p>
            <a:pPr algn="just">
              <a:buFontTx/>
              <a:buChar char="-"/>
            </a:pPr>
            <a:r>
              <a:rPr lang="en-US" sz="3000" dirty="0"/>
              <a:t>Residential address</a:t>
            </a:r>
          </a:p>
          <a:p>
            <a:pPr algn="just">
              <a:buFontTx/>
              <a:buChar char="-"/>
            </a:pPr>
            <a:r>
              <a:rPr lang="en-US" sz="3000" dirty="0"/>
              <a:t>Date of birth</a:t>
            </a:r>
          </a:p>
          <a:p>
            <a:pPr algn="just">
              <a:buFontTx/>
              <a:buChar char="-"/>
            </a:pPr>
            <a:r>
              <a:rPr lang="en-US" sz="3000" dirty="0"/>
              <a:t>Passport copy</a:t>
            </a:r>
          </a:p>
          <a:p>
            <a:pPr algn="just">
              <a:buFontTx/>
              <a:buChar char="-"/>
            </a:pPr>
            <a:r>
              <a:rPr lang="en-US" sz="3000" dirty="0"/>
              <a:t>Driver’s license copy</a:t>
            </a:r>
          </a:p>
          <a:p>
            <a:pPr algn="just">
              <a:buFontTx/>
              <a:buChar char="-"/>
            </a:pPr>
            <a:r>
              <a:rPr lang="en-US" sz="3000" dirty="0"/>
              <a:t>Photograph</a:t>
            </a:r>
          </a:p>
          <a:p>
            <a:pPr algn="just"/>
            <a:endParaRPr lang="en-US" sz="3000" dirty="0"/>
          </a:p>
          <a:p>
            <a:pPr algn="just"/>
            <a:endParaRPr lang="en-US" sz="3000" dirty="0"/>
          </a:p>
          <a:p>
            <a:pPr algn="just"/>
            <a:r>
              <a:rPr lang="en-US" sz="3000" dirty="0"/>
              <a:t>They may have , including cash, bank transfer, payment card, PayPal and other virtual currencies </a:t>
            </a:r>
          </a:p>
          <a:p>
            <a:pPr algn="just"/>
            <a:endParaRPr lang="en-US" sz="3000" dirty="0"/>
          </a:p>
          <a:p>
            <a:pPr algn="just"/>
            <a:endParaRPr lang="en-US" sz="3000" dirty="0"/>
          </a:p>
        </p:txBody>
      </p:sp>
      <p:pic>
        <p:nvPicPr>
          <p:cNvPr id="2050" name="Picture 2" descr="Identity document verification | Coinbase Help">
            <a:extLst>
              <a:ext uri="{FF2B5EF4-FFF2-40B4-BE49-F238E27FC236}">
                <a16:creationId xmlns:a16="http://schemas.microsoft.com/office/drawing/2014/main" id="{A481F8EC-874B-4662-9D33-AA8B2870AA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713" y="2643316"/>
            <a:ext cx="4759287" cy="349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46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wallet provider</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000" b="1" dirty="0"/>
          </a:p>
          <a:p>
            <a:pPr marL="0" indent="0" algn="ctr">
              <a:buNone/>
            </a:pPr>
            <a:r>
              <a:rPr lang="en-US" sz="3000" b="1" dirty="0"/>
              <a:t>Virtual Currency Wallet Provider</a:t>
            </a:r>
          </a:p>
          <a:p>
            <a:pPr marL="0" indent="0" algn="ctr">
              <a:buNone/>
            </a:pPr>
            <a:endParaRPr lang="en-US" sz="3000" b="1" dirty="0"/>
          </a:p>
          <a:p>
            <a:pPr marL="0" indent="0" algn="ctr">
              <a:buNone/>
            </a:pPr>
            <a:r>
              <a:rPr lang="en-US" sz="3000" dirty="0"/>
              <a:t>“an entity that provides a virtual currency wallet (i.e., a means (software application or other mechanism/medium) for holding, storing and transferring bitcoins or other virtual currency).”</a:t>
            </a:r>
          </a:p>
          <a:p>
            <a:pPr marL="0" indent="0" algn="ctr">
              <a:buNone/>
            </a:pPr>
            <a:endParaRPr lang="en-US" sz="3000" dirty="0"/>
          </a:p>
          <a:p>
            <a:pPr marL="0" marR="0" lvl="1"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Source: FATF Report on Virtual Currencies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931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wallet provider</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000" dirty="0"/>
              <a:t>Many virtual currency wallets collect KYC information  for wallet holders. This may include:</a:t>
            </a:r>
          </a:p>
          <a:p>
            <a:pPr algn="just">
              <a:buFontTx/>
              <a:buChar char="-"/>
            </a:pPr>
            <a:r>
              <a:rPr lang="en-US" sz="3000" dirty="0"/>
              <a:t>Full name </a:t>
            </a:r>
          </a:p>
          <a:p>
            <a:pPr algn="just">
              <a:buFontTx/>
              <a:buChar char="-"/>
            </a:pPr>
            <a:r>
              <a:rPr lang="en-US" sz="3000" dirty="0"/>
              <a:t>Residential address</a:t>
            </a:r>
          </a:p>
          <a:p>
            <a:pPr algn="just">
              <a:buFontTx/>
              <a:buChar char="-"/>
            </a:pPr>
            <a:r>
              <a:rPr lang="en-US" sz="3000" dirty="0"/>
              <a:t>Date of birth</a:t>
            </a:r>
          </a:p>
          <a:p>
            <a:pPr algn="just">
              <a:buFontTx/>
              <a:buChar char="-"/>
            </a:pPr>
            <a:r>
              <a:rPr lang="en-US" sz="3000" dirty="0"/>
              <a:t>Passport copy</a:t>
            </a:r>
          </a:p>
          <a:p>
            <a:pPr algn="just">
              <a:buFontTx/>
              <a:buChar char="-"/>
            </a:pPr>
            <a:r>
              <a:rPr lang="en-US" sz="3000" dirty="0"/>
              <a:t>Driver’s license copy</a:t>
            </a:r>
          </a:p>
          <a:p>
            <a:pPr algn="just">
              <a:buFontTx/>
              <a:buChar char="-"/>
            </a:pPr>
            <a:r>
              <a:rPr lang="en-US" sz="3000" dirty="0"/>
              <a:t>Photograph</a:t>
            </a:r>
          </a:p>
        </p:txBody>
      </p:sp>
      <p:pic>
        <p:nvPicPr>
          <p:cNvPr id="1026" name="Picture 2" descr="How to Complete the Identity Verification for SEPA and Faster payments | KYC,verification,SEPA,how  to">
            <a:extLst>
              <a:ext uri="{FF2B5EF4-FFF2-40B4-BE49-F238E27FC236}">
                <a16:creationId xmlns:a16="http://schemas.microsoft.com/office/drawing/2014/main" id="{60B587B4-195D-48CA-99F4-EC3123C4D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86" y="2564780"/>
            <a:ext cx="4684313" cy="369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97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390993" y="31584"/>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exchanges and wallets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279711"/>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dirty="0"/>
              <a:t>Virtual currency exchanges and wallets may also have:</a:t>
            </a:r>
          </a:p>
          <a:p>
            <a:pPr lvl="1" algn="just"/>
            <a:r>
              <a:rPr lang="en-US" sz="3200" dirty="0"/>
              <a:t>bank account information</a:t>
            </a:r>
          </a:p>
          <a:p>
            <a:pPr lvl="1" algn="just"/>
            <a:r>
              <a:rPr lang="en-US" sz="3200" dirty="0"/>
              <a:t>payment card information </a:t>
            </a:r>
          </a:p>
          <a:p>
            <a:pPr lvl="1" algn="just"/>
            <a:r>
              <a:rPr lang="en-US" sz="3200" dirty="0"/>
              <a:t>e-money wallets such as PayPal</a:t>
            </a:r>
          </a:p>
          <a:p>
            <a:pPr lvl="1" algn="just"/>
            <a:r>
              <a:rPr lang="en-US" sz="3200" dirty="0"/>
              <a:t>other virtual currency wallets</a:t>
            </a:r>
          </a:p>
        </p:txBody>
      </p:sp>
      <p:pic>
        <p:nvPicPr>
          <p:cNvPr id="3074" name="Picture 2" descr="Bank Account Icons - Download Free Vector Icons | Noun Project">
            <a:extLst>
              <a:ext uri="{FF2B5EF4-FFF2-40B4-BE49-F238E27FC236}">
                <a16:creationId xmlns:a16="http://schemas.microsoft.com/office/drawing/2014/main" id="{04F8DA13-5633-4526-AA0B-EDB0ACE41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09" y="462578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ypal Credit Card Logos Transparent &amp;amp; PNG Clipart Free Download - YWD  #1675702 - PNG Images - PNGio">
            <a:extLst>
              <a:ext uri="{FF2B5EF4-FFF2-40B4-BE49-F238E27FC236}">
                <a16:creationId xmlns:a16="http://schemas.microsoft.com/office/drawing/2014/main" id="{6340B893-DF80-42EF-BE38-8C464C7D19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042727" y="5578288"/>
            <a:ext cx="2766450" cy="78159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ypal Credit Card Logos Transparent &amp;amp; PNG Clipart Free Download - YWD  #1675702 - PNG Images - PNGio">
            <a:extLst>
              <a:ext uri="{FF2B5EF4-FFF2-40B4-BE49-F238E27FC236}">
                <a16:creationId xmlns:a16="http://schemas.microsoft.com/office/drawing/2014/main" id="{B514787B-6BBC-4DCF-B377-1C1F1FFDBA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1998963" y="4687571"/>
            <a:ext cx="2810214" cy="78159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ayPal &amp;amp; Skrill Payments.. Dear users, Introducing PayPal &amp;amp; Skrill… | by  Masscoinex | Medium">
            <a:extLst>
              <a:ext uri="{FF2B5EF4-FFF2-40B4-BE49-F238E27FC236}">
                <a16:creationId xmlns:a16="http://schemas.microsoft.com/office/drawing/2014/main" id="{DBD837D7-91F9-475B-9B39-0EEC36E12E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04" t="3394" r="11993" b="22236"/>
          <a:stretch/>
        </p:blipFill>
        <p:spPr bwMode="auto">
          <a:xfrm>
            <a:off x="4831059" y="5118249"/>
            <a:ext cx="2185952" cy="126189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New Linking Feature Connects Coinbase Account to the Coinbase Wallet">
            <a:extLst>
              <a:ext uri="{FF2B5EF4-FFF2-40B4-BE49-F238E27FC236}">
                <a16:creationId xmlns:a16="http://schemas.microsoft.com/office/drawing/2014/main" id="{7FF125BC-8BE7-4C98-B1C9-4D9867C030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242" t="38152" r="15947" b="37898"/>
          <a:stretch/>
        </p:blipFill>
        <p:spPr bwMode="auto">
          <a:xfrm>
            <a:off x="7282148" y="5292091"/>
            <a:ext cx="1839569" cy="98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036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1"/>
            <a:ext cx="7632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000" dirty="0">
                <a:solidFill>
                  <a:schemeClr val="bg1"/>
                </a:solidFill>
                <a:latin typeface="Verdana" charset="0"/>
                <a:cs typeface="Verdana" charset="0"/>
              </a:rPr>
              <a:t>Financial Institutions &amp; Payment Cards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427992"/>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b="1" dirty="0"/>
              <a:t>Financial Institutions &amp; Payment Cards </a:t>
            </a:r>
          </a:p>
          <a:p>
            <a:pPr marL="0" indent="0" algn="ctr">
              <a:buNone/>
            </a:pPr>
            <a:endParaRPr lang="en-US" sz="3000" b="1" dirty="0"/>
          </a:p>
          <a:p>
            <a:pPr algn="just"/>
            <a:r>
              <a:rPr lang="en-US" sz="3000" dirty="0"/>
              <a:t>Bank accounts &amp; payment cards can be:</a:t>
            </a:r>
          </a:p>
          <a:p>
            <a:pPr lvl="1" algn="just"/>
            <a:r>
              <a:rPr lang="en-US" sz="2600" dirty="0"/>
              <a:t>a funding source for virtual currencies</a:t>
            </a:r>
          </a:p>
          <a:p>
            <a:pPr lvl="1" algn="just"/>
            <a:r>
              <a:rPr lang="en-US" sz="2600" dirty="0"/>
              <a:t>destination for withdrawing virtual currencies</a:t>
            </a:r>
          </a:p>
          <a:p>
            <a:pPr algn="just"/>
            <a:endParaRPr lang="en-US" sz="3000" dirty="0"/>
          </a:p>
          <a:p>
            <a:pPr algn="just"/>
            <a:r>
              <a:rPr lang="en-US" sz="3000" dirty="0"/>
              <a:t>Bank accounts &amp; payment cards usually have transaction information involving the purchase and sale of virtual currencies </a:t>
            </a:r>
          </a:p>
          <a:p>
            <a:pPr marL="0" indent="0" algn="just">
              <a:buNone/>
            </a:pPr>
            <a:endParaRPr lang="en-US" sz="3000" dirty="0"/>
          </a:p>
        </p:txBody>
      </p:sp>
    </p:spTree>
    <p:extLst>
      <p:ext uri="{BB962C8B-B14F-4D97-AF65-F5344CB8AC3E}">
        <p14:creationId xmlns:p14="http://schemas.microsoft.com/office/powerpoint/2010/main" val="230975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523701" y="2095416"/>
            <a:ext cx="8229600" cy="5485792"/>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000" b="1" dirty="0"/>
          </a:p>
          <a:p>
            <a:pPr marL="0" indent="0" algn="ctr">
              <a:buNone/>
            </a:pPr>
            <a:r>
              <a:rPr lang="en-US" sz="6000" b="1" dirty="0"/>
              <a:t>Seizing virtual currencies</a:t>
            </a:r>
          </a:p>
        </p:txBody>
      </p:sp>
    </p:spTree>
    <p:extLst>
      <p:ext uri="{BB962C8B-B14F-4D97-AF65-F5344CB8AC3E}">
        <p14:creationId xmlns:p14="http://schemas.microsoft.com/office/powerpoint/2010/main" val="3292208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9"/>
          <p:cNvSpPr/>
          <p:nvPr/>
        </p:nvSpPr>
        <p:spPr>
          <a:xfrm>
            <a:off x="0" y="2321"/>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400" b="1" dirty="0">
                <a:solidFill>
                  <a:prstClr val="white"/>
                </a:solidFill>
                <a:latin typeface="Verdana" pitchFamily="34" charset="0"/>
                <a:ea typeface="Verdana" pitchFamily="34" charset="0"/>
              </a:rPr>
              <a:t>Reference Documents</a:t>
            </a:r>
          </a:p>
        </p:txBody>
      </p:sp>
      <p:pic>
        <p:nvPicPr>
          <p:cNvPr id="8" name="Picture 7" descr="Text, letter&#10;&#10;Description automatically generated">
            <a:extLst>
              <a:ext uri="{FF2B5EF4-FFF2-40B4-BE49-F238E27FC236}">
                <a16:creationId xmlns:a16="http://schemas.microsoft.com/office/drawing/2014/main" id="{3114AC8C-6D20-694A-AB46-2BA5FF345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529" y="1130828"/>
            <a:ext cx="2857363" cy="3328603"/>
          </a:xfrm>
          <a:prstGeom prst="rect">
            <a:avLst/>
          </a:prstGeom>
          <a:ln>
            <a:solidFill>
              <a:schemeClr val="accent1"/>
            </a:solidFill>
          </a:ln>
        </p:spPr>
      </p:pic>
      <p:pic>
        <p:nvPicPr>
          <p:cNvPr id="6" name="Picture 5" descr="A picture containing text, electronics, circuit&#10;&#10;Description automatically generated">
            <a:extLst>
              <a:ext uri="{FF2B5EF4-FFF2-40B4-BE49-F238E27FC236}">
                <a16:creationId xmlns:a16="http://schemas.microsoft.com/office/drawing/2014/main" id="{2354EFD6-A3E9-0948-8C72-EB27286A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125" y="1156473"/>
            <a:ext cx="2585323" cy="3328603"/>
          </a:xfrm>
          <a:prstGeom prst="rect">
            <a:avLst/>
          </a:prstGeom>
        </p:spPr>
      </p:pic>
      <p:pic>
        <p:nvPicPr>
          <p:cNvPr id="3" name="Picture 2">
            <a:extLst>
              <a:ext uri="{FF2B5EF4-FFF2-40B4-BE49-F238E27FC236}">
                <a16:creationId xmlns:a16="http://schemas.microsoft.com/office/drawing/2014/main" id="{429982E6-80A1-B313-B217-3D453898839F}"/>
              </a:ext>
            </a:extLst>
          </p:cNvPr>
          <p:cNvPicPr>
            <a:picLocks noChangeAspect="1"/>
          </p:cNvPicPr>
          <p:nvPr/>
        </p:nvPicPr>
        <p:blipFill>
          <a:blip r:embed="rId5"/>
          <a:stretch>
            <a:fillRect/>
          </a:stretch>
        </p:blipFill>
        <p:spPr>
          <a:xfrm>
            <a:off x="3514616" y="3529689"/>
            <a:ext cx="3407253" cy="2834751"/>
          </a:xfrm>
          <a:prstGeom prst="rect">
            <a:avLst/>
          </a:prstGeom>
        </p:spPr>
      </p:pic>
      <p:pic>
        <p:nvPicPr>
          <p:cNvPr id="7" name="Picture 6">
            <a:extLst>
              <a:ext uri="{FF2B5EF4-FFF2-40B4-BE49-F238E27FC236}">
                <a16:creationId xmlns:a16="http://schemas.microsoft.com/office/drawing/2014/main" id="{2ED31EEA-6A6D-D664-C3E4-0E44309243B3}"/>
              </a:ext>
            </a:extLst>
          </p:cNvPr>
          <p:cNvPicPr>
            <a:picLocks noChangeAspect="1"/>
          </p:cNvPicPr>
          <p:nvPr/>
        </p:nvPicPr>
        <p:blipFill>
          <a:blip r:embed="rId6"/>
          <a:stretch>
            <a:fillRect/>
          </a:stretch>
        </p:blipFill>
        <p:spPr>
          <a:xfrm>
            <a:off x="366552" y="1114997"/>
            <a:ext cx="2586478" cy="3655167"/>
          </a:xfrm>
          <a:prstGeom prst="rect">
            <a:avLst/>
          </a:prstGeom>
        </p:spPr>
      </p:pic>
      <p:pic>
        <p:nvPicPr>
          <p:cNvPr id="11" name="Picture 10">
            <a:extLst>
              <a:ext uri="{FF2B5EF4-FFF2-40B4-BE49-F238E27FC236}">
                <a16:creationId xmlns:a16="http://schemas.microsoft.com/office/drawing/2014/main" id="{04054658-4732-0730-BDE0-432B6991FE75}"/>
              </a:ext>
            </a:extLst>
          </p:cNvPr>
          <p:cNvPicPr>
            <a:picLocks noChangeAspect="1"/>
          </p:cNvPicPr>
          <p:nvPr/>
        </p:nvPicPr>
        <p:blipFill>
          <a:blip r:embed="rId7"/>
          <a:stretch>
            <a:fillRect/>
          </a:stretch>
        </p:blipFill>
        <p:spPr>
          <a:xfrm>
            <a:off x="293750" y="4614743"/>
            <a:ext cx="3288022" cy="1749697"/>
          </a:xfrm>
          <a:prstGeom prst="rect">
            <a:avLst/>
          </a:prstGeom>
        </p:spPr>
      </p:pic>
    </p:spTree>
    <p:extLst>
      <p:ext uri="{BB962C8B-B14F-4D97-AF65-F5344CB8AC3E}">
        <p14:creationId xmlns:p14="http://schemas.microsoft.com/office/powerpoint/2010/main" val="1325018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4"/>
          <p:cNvSpPr txBox="1">
            <a:spLocks/>
          </p:cNvSpPr>
          <p:nvPr/>
        </p:nvSpPr>
        <p:spPr>
          <a:xfrm>
            <a:off x="8532440" y="6521212"/>
            <a:ext cx="490016" cy="436180"/>
          </a:xfrm>
          <a:prstGeom prst="rect">
            <a:avLst/>
          </a:prstGeom>
          <a:ln/>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48</a:t>
            </a:fld>
            <a:endParaRPr lang="en-GB" dirty="0">
              <a:solidFill>
                <a:schemeClr val="tx1"/>
              </a:solidFill>
            </a:endParaRPr>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2" name="Rectangle 11"/>
          <p:cNvSpPr/>
          <p:nvPr/>
        </p:nvSpPr>
        <p:spPr>
          <a:xfrm>
            <a:off x="0" y="6588125"/>
            <a:ext cx="9144000" cy="296863"/>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solidFill>
                  <a:srgbClr val="FFFFFF"/>
                </a:solidFill>
                <a:latin typeface="Arial Narrow" panose="020B0606020202030204" pitchFamily="34" charset="0"/>
                <a:cs typeface="Verdana" charset="0"/>
              </a:rPr>
              <a:t>www.coe.int/cybercrime</a:t>
            </a:r>
            <a:endParaRPr lang="en-GB" dirty="0"/>
          </a:p>
        </p:txBody>
      </p:sp>
      <p:sp>
        <p:nvSpPr>
          <p:cNvPr id="10" name="Rectangle 9"/>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800" b="1" dirty="0">
                <a:solidFill>
                  <a:prstClr val="white"/>
                </a:solidFill>
                <a:latin typeface="Verdana" pitchFamily="34" charset="0"/>
                <a:ea typeface="Verdana" pitchFamily="34" charset="0"/>
              </a:rPr>
              <a:t>Seizure and confiscation</a:t>
            </a:r>
          </a:p>
        </p:txBody>
      </p:sp>
      <p:sp>
        <p:nvSpPr>
          <p:cNvPr id="3" name="TextBox 2">
            <a:extLst>
              <a:ext uri="{FF2B5EF4-FFF2-40B4-BE49-F238E27FC236}">
                <a16:creationId xmlns:a16="http://schemas.microsoft.com/office/drawing/2014/main" id="{8C77F484-0C75-2A47-BAD0-6A59185C9D25}"/>
              </a:ext>
            </a:extLst>
          </p:cNvPr>
          <p:cNvSpPr txBox="1"/>
          <p:nvPr/>
        </p:nvSpPr>
        <p:spPr>
          <a:xfrm>
            <a:off x="467544" y="1700808"/>
            <a:ext cx="7776863" cy="4801314"/>
          </a:xfrm>
          <a:prstGeom prst="rect">
            <a:avLst/>
          </a:prstGeom>
          <a:noFill/>
          <a:ln/>
        </p:spPr>
        <p:txBody>
          <a:bodyPr wrap="square" rtlCol="0">
            <a:spAutoFit/>
          </a:bodyPr>
          <a:lstStyle/>
          <a:p>
            <a:pPr algn="just"/>
            <a:r>
              <a:rPr lang="en-GB" altLang="ja-JP" b="1" dirty="0">
                <a:cs typeface="Arial" panose="020B0604020202020204" pitchFamily="34" charset="0"/>
              </a:rPr>
              <a:t>What is seizing/confiscation – Section 3.1 COE Guidelines</a:t>
            </a:r>
          </a:p>
          <a:p>
            <a:pPr algn="just"/>
            <a:endParaRPr lang="en-GB" dirty="0">
              <a:latin typeface="+mn-lt"/>
            </a:endParaRPr>
          </a:p>
          <a:p>
            <a:r>
              <a:rPr lang="en-GB" dirty="0"/>
              <a:t>Seizure or confiscation is the act of taking the criminal related assets or evidence by legal process or force, such as the seizure of evidence found at the scene of a crime. </a:t>
            </a:r>
          </a:p>
          <a:p>
            <a:endParaRPr lang="en-GB" dirty="0"/>
          </a:p>
          <a:p>
            <a:r>
              <a:rPr lang="en-GB" dirty="0"/>
              <a:t>In the European Union, the 2014/42/EU Directive on the freezing and confiscation of instrumentalities and proceeds of crime in the EU widen the scope of the law enforcement authorities to trace, freeze, manage and confiscate the proceeds of crime. </a:t>
            </a:r>
          </a:p>
          <a:p>
            <a:endParaRPr lang="en-GB" dirty="0"/>
          </a:p>
          <a:p>
            <a:r>
              <a:rPr lang="en-GB" dirty="0"/>
              <a:t>The Directive underlines that the Member States must take the necessary measures to enable the confiscation of instrumentalities and proceeds or property the value of which corresponds to such instrumentalities or proceeds, subject to a final conviction for a criminal offence, which may also result from proceedings in absentia. </a:t>
            </a:r>
          </a:p>
          <a:p>
            <a:pPr algn="just"/>
            <a:endParaRPr lang="en-US" dirty="0"/>
          </a:p>
        </p:txBody>
      </p:sp>
    </p:spTree>
    <p:extLst>
      <p:ext uri="{BB962C8B-B14F-4D97-AF65-F5344CB8AC3E}">
        <p14:creationId xmlns:p14="http://schemas.microsoft.com/office/powerpoint/2010/main" val="188821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4107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Decentralized currency ecosystem</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699841"/>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dirty="0"/>
              <a:t>The different participants may have certain categories of data that are useful in investigations</a:t>
            </a:r>
          </a:p>
          <a:p>
            <a:pPr marL="0" indent="0" algn="ctr">
              <a:buNone/>
            </a:pPr>
            <a:endParaRPr lang="en-US" dirty="0"/>
          </a:p>
          <a:p>
            <a:pPr marL="0" indent="0" algn="ctr">
              <a:buNone/>
            </a:pPr>
            <a:r>
              <a:rPr lang="en-US" dirty="0"/>
              <a:t>However, for seizure of a decentralized virtual currency itself, the target of the seizure must be the individual user</a:t>
            </a:r>
          </a:p>
        </p:txBody>
      </p:sp>
    </p:spTree>
    <p:extLst>
      <p:ext uri="{BB962C8B-B14F-4D97-AF65-F5344CB8AC3E}">
        <p14:creationId xmlns:p14="http://schemas.microsoft.com/office/powerpoint/2010/main" val="111817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9"/>
          <p:cNvSpPr/>
          <p:nvPr/>
        </p:nvSpPr>
        <p:spPr>
          <a:xfrm>
            <a:off x="0" y="-25063"/>
            <a:ext cx="9144000" cy="101566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800" b="1" dirty="0">
                <a:solidFill>
                  <a:prstClr val="white"/>
                </a:solidFill>
                <a:latin typeface="Verdana" pitchFamily="34" charset="0"/>
                <a:ea typeface="Verdana" pitchFamily="34" charset="0"/>
              </a:rPr>
              <a:t>Digital Currencies</a:t>
            </a:r>
          </a:p>
        </p:txBody>
      </p:sp>
      <p:sp>
        <p:nvSpPr>
          <p:cNvPr id="3" name="TextBox 2">
            <a:extLst>
              <a:ext uri="{FF2B5EF4-FFF2-40B4-BE49-F238E27FC236}">
                <a16:creationId xmlns:a16="http://schemas.microsoft.com/office/drawing/2014/main" id="{8C77F484-0C75-2A47-BAD0-6A59185C9D25}"/>
              </a:ext>
            </a:extLst>
          </p:cNvPr>
          <p:cNvSpPr txBox="1"/>
          <p:nvPr/>
        </p:nvSpPr>
        <p:spPr>
          <a:xfrm>
            <a:off x="506992" y="1013341"/>
            <a:ext cx="7776863" cy="5816977"/>
          </a:xfrm>
          <a:prstGeom prst="rect">
            <a:avLst/>
          </a:prstGeom>
          <a:noFill/>
          <a:ln/>
        </p:spPr>
        <p:txBody>
          <a:bodyPr wrap="square" rtlCol="0">
            <a:spAutoFit/>
          </a:bodyPr>
          <a:lstStyle/>
          <a:p>
            <a:pPr algn="just"/>
            <a:r>
              <a:rPr lang="en-GB" altLang="ja-JP" sz="3200" b="1" dirty="0">
                <a:cs typeface="Arial" panose="020B0604020202020204" pitchFamily="34" charset="0"/>
              </a:rPr>
              <a:t>Definition</a:t>
            </a:r>
          </a:p>
          <a:p>
            <a:pPr algn="just"/>
            <a:endParaRPr lang="en-GB" dirty="0">
              <a:latin typeface="+mn-lt"/>
            </a:endParaRPr>
          </a:p>
          <a:p>
            <a:pPr marL="285750" indent="-285750" algn="just">
              <a:buFont typeface="Wingdings" panose="05000000000000000000" pitchFamily="2" charset="2"/>
              <a:buChar char="ü"/>
            </a:pPr>
            <a:r>
              <a:rPr lang="en-GB" sz="1900" b="1" dirty="0"/>
              <a:t>Digital currency </a:t>
            </a:r>
            <a:r>
              <a:rPr lang="en-GB" sz="1900" dirty="0"/>
              <a:t>is a form of currency that is available only in digital or electronic form, and not in physical form. It is also called digital money, electronic money, electronic currency, or cybercash.</a:t>
            </a:r>
          </a:p>
          <a:p>
            <a:pPr marL="285750" indent="-285750" algn="just">
              <a:buFont typeface="Wingdings" panose="05000000000000000000" pitchFamily="2" charset="2"/>
              <a:buChar char="ü"/>
            </a:pPr>
            <a:endParaRPr lang="en-GB" sz="1900" dirty="0"/>
          </a:p>
          <a:p>
            <a:pPr marL="285750" indent="-285750" algn="just">
              <a:buFont typeface="Wingdings" panose="05000000000000000000" pitchFamily="2" charset="2"/>
              <a:buChar char="ü"/>
            </a:pPr>
            <a:r>
              <a:rPr lang="en-GB" sz="1900" b="1" dirty="0"/>
              <a:t>Crypto-currencies</a:t>
            </a:r>
            <a:r>
              <a:rPr lang="en-GB" sz="1900" dirty="0"/>
              <a:t> are a form of digital currency, </a:t>
            </a:r>
            <a:r>
              <a:rPr lang="en-GB" sz="1900" b="1" dirty="0">
                <a:solidFill>
                  <a:srgbClr val="FF0000"/>
                </a:solidFill>
              </a:rPr>
              <a:t>but not all digital currencies are crypto-currencies. </a:t>
            </a:r>
          </a:p>
          <a:p>
            <a:pPr marL="285750" indent="-285750" algn="just">
              <a:buFont typeface="Wingdings" panose="05000000000000000000" pitchFamily="2" charset="2"/>
              <a:buChar char="ü"/>
            </a:pPr>
            <a:endParaRPr lang="en-GB" sz="1900" dirty="0"/>
          </a:p>
          <a:p>
            <a:pPr marL="285750" indent="-285750" algn="just">
              <a:buFont typeface="Wingdings" panose="05000000000000000000" pitchFamily="2" charset="2"/>
              <a:buChar char="ü"/>
            </a:pPr>
            <a:r>
              <a:rPr lang="en-GB" sz="1900" b="1" dirty="0"/>
              <a:t>Digital currencies </a:t>
            </a:r>
            <a:r>
              <a:rPr lang="en-GB" sz="1900" dirty="0"/>
              <a:t>have many of the intrinsic properties of physical currency, and they allow for instantaneous transactions that can be seamlessly executed for making payments across borders when connected to supported devices and networks.</a:t>
            </a:r>
          </a:p>
          <a:p>
            <a:pPr marL="285750" indent="-285750" algn="just">
              <a:buFont typeface="Wingdings" panose="05000000000000000000" pitchFamily="2" charset="2"/>
              <a:buChar char="ü"/>
            </a:pPr>
            <a:endParaRPr lang="en-GB" sz="1900" dirty="0"/>
          </a:p>
          <a:p>
            <a:pPr marL="285750" indent="-285750" algn="just">
              <a:buFont typeface="Wingdings" panose="05000000000000000000" pitchFamily="2" charset="2"/>
              <a:buChar char="ü"/>
            </a:pPr>
            <a:r>
              <a:rPr lang="en-GB" sz="1900" dirty="0"/>
              <a:t>For instance, it is possible for a person in Europe to make payments in digital currency to a distant counterparty residing in Asia, provided that they both are connected to the same network required for transacting in the digital currency.</a:t>
            </a:r>
          </a:p>
          <a:p>
            <a:pPr algn="just"/>
            <a:endParaRPr lang="en-US" dirty="0"/>
          </a:p>
        </p:txBody>
      </p:sp>
    </p:spTree>
    <p:extLst>
      <p:ext uri="{BB962C8B-B14F-4D97-AF65-F5344CB8AC3E}">
        <p14:creationId xmlns:p14="http://schemas.microsoft.com/office/powerpoint/2010/main" val="951941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42217"/>
            <a:ext cx="7632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000" dirty="0">
                <a:solidFill>
                  <a:schemeClr val="bg1"/>
                </a:solidFill>
                <a:latin typeface="Verdana" charset="0"/>
                <a:cs typeface="Verdana" charset="0"/>
              </a:rPr>
              <a:t>Seizing decentralized virtual currencies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Options to seize decentralized virtual currencies:</a:t>
            </a:r>
          </a:p>
          <a:p>
            <a:pPr algn="just"/>
            <a:r>
              <a:rPr lang="en-US" dirty="0"/>
              <a:t>Option 1: Compel the user to surrender login credentials associated with their virtual currency wallet</a:t>
            </a:r>
          </a:p>
          <a:p>
            <a:pPr algn="just"/>
            <a:endParaRPr lang="en-US" dirty="0"/>
          </a:p>
          <a:p>
            <a:pPr algn="just"/>
            <a:r>
              <a:rPr lang="en-US" dirty="0"/>
              <a:t>Challenges:</a:t>
            </a:r>
          </a:p>
          <a:p>
            <a:pPr lvl="1" algn="just"/>
            <a:r>
              <a:rPr lang="en-US" dirty="0"/>
              <a:t>Some jurisdictions do not have legal power to compel a person to surrender login credentials</a:t>
            </a:r>
          </a:p>
          <a:p>
            <a:pPr lvl="1" algn="just"/>
            <a:r>
              <a:rPr lang="en-US" dirty="0"/>
              <a:t>The user or an associate may regain control over the wallet </a:t>
            </a:r>
          </a:p>
        </p:txBody>
      </p:sp>
    </p:spTree>
    <p:extLst>
      <p:ext uri="{BB962C8B-B14F-4D97-AF65-F5344CB8AC3E}">
        <p14:creationId xmlns:p14="http://schemas.microsoft.com/office/powerpoint/2010/main" val="2331905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2986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Seizing decentralized virtual currencies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Options to seize decentralized virtual currencies:</a:t>
            </a:r>
          </a:p>
          <a:p>
            <a:pPr algn="just"/>
            <a:endParaRPr lang="en-US" dirty="0"/>
          </a:p>
          <a:p>
            <a:pPr algn="just"/>
            <a:r>
              <a:rPr lang="en-US" dirty="0"/>
              <a:t>Option 2: Transfer the virtual currency from “hot wallet” controlled by an individual to “cold wallet” controlled by the law enforcement agency</a:t>
            </a:r>
          </a:p>
        </p:txBody>
      </p:sp>
    </p:spTree>
    <p:extLst>
      <p:ext uri="{BB962C8B-B14F-4D97-AF65-F5344CB8AC3E}">
        <p14:creationId xmlns:p14="http://schemas.microsoft.com/office/powerpoint/2010/main" val="1310452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2986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Seizing decentralized virtual currencies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t>Process to transfer virtual currency to law enforcement wallet: </a:t>
            </a:r>
          </a:p>
          <a:p>
            <a:pPr algn="just"/>
            <a:endParaRPr lang="en-US" sz="2800" dirty="0"/>
          </a:p>
          <a:p>
            <a:pPr algn="just"/>
            <a:r>
              <a:rPr lang="en-US" sz="2800" dirty="0"/>
              <a:t>Step 1: Determine amount of virtual currency/ wallets to be seized </a:t>
            </a:r>
          </a:p>
          <a:p>
            <a:pPr algn="just"/>
            <a:r>
              <a:rPr lang="en-US" sz="2800" dirty="0"/>
              <a:t>Step 2: Exercise control over the wallet by:</a:t>
            </a:r>
          </a:p>
          <a:p>
            <a:pPr lvl="1" algn="just"/>
            <a:r>
              <a:rPr lang="en-US" dirty="0"/>
              <a:t>Seeking suspect’s cooperation</a:t>
            </a:r>
          </a:p>
          <a:p>
            <a:pPr lvl="1" algn="just"/>
            <a:r>
              <a:rPr lang="en-US" dirty="0"/>
              <a:t>Exercise other legal measures to gain control of wallet</a:t>
            </a:r>
          </a:p>
          <a:p>
            <a:pPr algn="just"/>
            <a:r>
              <a:rPr lang="en-US" sz="2800" dirty="0"/>
              <a:t>Step 3: Transfer funds to government-controlled wallet</a:t>
            </a:r>
          </a:p>
        </p:txBody>
      </p:sp>
    </p:spTree>
    <p:extLst>
      <p:ext uri="{BB962C8B-B14F-4D97-AF65-F5344CB8AC3E}">
        <p14:creationId xmlns:p14="http://schemas.microsoft.com/office/powerpoint/2010/main" val="4085248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2986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Seizing decentralized virtual currencies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t>Good practices for seizing decentralized virtual currencies:</a:t>
            </a:r>
          </a:p>
          <a:p>
            <a:pPr algn="just"/>
            <a:r>
              <a:rPr lang="en-US" sz="2800" dirty="0"/>
              <a:t>Conduct transfer in presence of witness</a:t>
            </a:r>
          </a:p>
          <a:p>
            <a:pPr algn="just"/>
            <a:r>
              <a:rPr lang="en-US" sz="2800" dirty="0"/>
              <a:t>Use a screen capturing solution</a:t>
            </a:r>
          </a:p>
          <a:p>
            <a:pPr algn="just"/>
            <a:r>
              <a:rPr lang="en-US" sz="2800" dirty="0"/>
              <a:t>Complete a “test transfer” of a small amount to cold wallet</a:t>
            </a:r>
          </a:p>
          <a:p>
            <a:pPr algn="just"/>
            <a:r>
              <a:rPr lang="en-US" sz="2800" dirty="0"/>
              <a:t>After successful test transfer, complete transfer of remaining virtual currency</a:t>
            </a:r>
          </a:p>
          <a:p>
            <a:pPr algn="just"/>
            <a:r>
              <a:rPr lang="en-US" sz="2800" dirty="0"/>
              <a:t>Create separate wallets for each wallet that is being seized (avoid comingling)</a:t>
            </a:r>
          </a:p>
          <a:p>
            <a:pPr algn="just"/>
            <a:r>
              <a:rPr lang="en-US" sz="2800" dirty="0"/>
              <a:t>Create physical and digital backup of cold wallet</a:t>
            </a:r>
          </a:p>
          <a:p>
            <a:pPr algn="just"/>
            <a:endParaRPr lang="en-US" sz="2800" dirty="0"/>
          </a:p>
        </p:txBody>
      </p:sp>
    </p:spTree>
    <p:extLst>
      <p:ext uri="{BB962C8B-B14F-4D97-AF65-F5344CB8AC3E}">
        <p14:creationId xmlns:p14="http://schemas.microsoft.com/office/powerpoint/2010/main" val="1146593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C3E6D-ACFC-41D2-8382-BED731323054}"/>
              </a:ext>
            </a:extLst>
          </p:cNvPr>
          <p:cNvPicPr>
            <a:picLocks noChangeAspect="1"/>
          </p:cNvPicPr>
          <p:nvPr/>
        </p:nvPicPr>
        <p:blipFill>
          <a:blip r:embed="rId2"/>
          <a:stretch>
            <a:fillRect/>
          </a:stretch>
        </p:blipFill>
        <p:spPr>
          <a:xfrm>
            <a:off x="0" y="1107078"/>
            <a:ext cx="9144000" cy="5335479"/>
          </a:xfrm>
          <a:prstGeom prst="rect">
            <a:avLst/>
          </a:prstGeom>
        </p:spPr>
      </p:pic>
      <p:sp>
        <p:nvSpPr>
          <p:cNvPr id="4" name="TextBox 7">
            <a:extLst>
              <a:ext uri="{FF2B5EF4-FFF2-40B4-BE49-F238E27FC236}">
                <a16:creationId xmlns:a16="http://schemas.microsoft.com/office/drawing/2014/main" id="{C47CEDF6-2A66-4A09-8E8F-6C0D511B909E}"/>
              </a:ext>
            </a:extLst>
          </p:cNvPr>
          <p:cNvSpPr txBox="1">
            <a:spLocks noChangeArrowheads="1"/>
          </p:cNvSpPr>
          <p:nvPr/>
        </p:nvSpPr>
        <p:spPr bwMode="auto">
          <a:xfrm>
            <a:off x="1403350" y="2986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Example of the Department of Justice transferring </a:t>
            </a:r>
          </a:p>
        </p:txBody>
      </p:sp>
    </p:spTree>
    <p:extLst>
      <p:ext uri="{BB962C8B-B14F-4D97-AF65-F5344CB8AC3E}">
        <p14:creationId xmlns:p14="http://schemas.microsoft.com/office/powerpoint/2010/main" val="4173245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2986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Seizing decentralized virtual currencies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t>Process to transfer virtual currency to law enforcement wallet: </a:t>
            </a:r>
          </a:p>
          <a:p>
            <a:pPr algn="just"/>
            <a:endParaRPr lang="en-US" sz="2800" dirty="0"/>
          </a:p>
          <a:p>
            <a:pPr marL="0" indent="0" algn="ctr">
              <a:buNone/>
            </a:pPr>
            <a:r>
              <a:rPr lang="en-US" sz="2800" dirty="0"/>
              <a:t>What if it is not possible to exercise control over the user’s wallet? </a:t>
            </a:r>
          </a:p>
          <a:p>
            <a:pPr marL="0" indent="0" algn="ctr">
              <a:buNone/>
            </a:pPr>
            <a:endParaRPr lang="en-US" sz="2800" dirty="0"/>
          </a:p>
          <a:p>
            <a:pPr marL="0" indent="0" algn="ctr">
              <a:buNone/>
            </a:pPr>
            <a:r>
              <a:rPr lang="en-US" sz="2800" dirty="0"/>
              <a:t>Initiate value-based recovery by imposing a fine on the individual, which can be realized against other assets of that individual </a:t>
            </a:r>
          </a:p>
        </p:txBody>
      </p:sp>
    </p:spTree>
    <p:extLst>
      <p:ext uri="{BB962C8B-B14F-4D97-AF65-F5344CB8AC3E}">
        <p14:creationId xmlns:p14="http://schemas.microsoft.com/office/powerpoint/2010/main" val="331700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normAutofit fontScale="90000"/>
          </a:bodyPr>
          <a:lstStyle/>
          <a:p>
            <a:r>
              <a:rPr lang="en-GB" dirty="0"/>
              <a:t>PUBLIC PRIVATE COOPERATION WITH EXCHANGERS</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Virtual Currencies Advanced </a:t>
            </a:r>
            <a:endParaRPr lang="en-US" sz="4000" dirty="0"/>
          </a:p>
        </p:txBody>
      </p:sp>
    </p:spTree>
    <p:extLst>
      <p:ext uri="{BB962C8B-B14F-4D97-AF65-F5344CB8AC3E}">
        <p14:creationId xmlns:p14="http://schemas.microsoft.com/office/powerpoint/2010/main" val="1051948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2986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Some virtual currency exchangers</a:t>
            </a:r>
          </a:p>
          <a:p>
            <a:pPr algn="r"/>
            <a:r>
              <a:rPr lang="en-GB" sz="2000" dirty="0">
                <a:solidFill>
                  <a:schemeClr val="bg1"/>
                </a:solidFill>
                <a:latin typeface="Verdana" charset="0"/>
                <a:cs typeface="Verdana" charset="0"/>
              </a:rPr>
              <a:t>Source: coinmarketcap.com</a:t>
            </a:r>
          </a:p>
        </p:txBody>
      </p:sp>
      <p:pic>
        <p:nvPicPr>
          <p:cNvPr id="3" name="Picture 2">
            <a:extLst>
              <a:ext uri="{FF2B5EF4-FFF2-40B4-BE49-F238E27FC236}">
                <a16:creationId xmlns:a16="http://schemas.microsoft.com/office/drawing/2014/main" id="{DFB1062F-C3BC-46F4-8B85-CE80D305F7F1}"/>
              </a:ext>
            </a:extLst>
          </p:cNvPr>
          <p:cNvPicPr>
            <a:picLocks noChangeAspect="1"/>
          </p:cNvPicPr>
          <p:nvPr/>
        </p:nvPicPr>
        <p:blipFill>
          <a:blip r:embed="rId3"/>
          <a:stretch>
            <a:fillRect/>
          </a:stretch>
        </p:blipFill>
        <p:spPr>
          <a:xfrm>
            <a:off x="0" y="933429"/>
            <a:ext cx="9144000" cy="5632789"/>
          </a:xfrm>
          <a:prstGeom prst="rect">
            <a:avLst/>
          </a:prstGeom>
        </p:spPr>
      </p:pic>
    </p:spTree>
    <p:extLst>
      <p:ext uri="{BB962C8B-B14F-4D97-AF65-F5344CB8AC3E}">
        <p14:creationId xmlns:p14="http://schemas.microsoft.com/office/powerpoint/2010/main" val="762230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28288" y="204427"/>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Public Private Cooperation </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8085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800" dirty="0"/>
          </a:p>
          <a:p>
            <a:pPr algn="just"/>
            <a:r>
              <a:rPr lang="en-US" sz="2800" dirty="0"/>
              <a:t>Cooperation with service providers is important for investigations involving electronic evidence</a:t>
            </a:r>
          </a:p>
          <a:p>
            <a:pPr algn="just"/>
            <a:endParaRPr lang="en-US" sz="2800" dirty="0"/>
          </a:p>
          <a:p>
            <a:pPr algn="just"/>
            <a:r>
              <a:rPr lang="en-US" sz="2800" dirty="0"/>
              <a:t>Similarly, cooperation with exchangers is important for investigations involving virtual currencies </a:t>
            </a:r>
          </a:p>
        </p:txBody>
      </p:sp>
    </p:spTree>
    <p:extLst>
      <p:ext uri="{BB962C8B-B14F-4D97-AF65-F5344CB8AC3E}">
        <p14:creationId xmlns:p14="http://schemas.microsoft.com/office/powerpoint/2010/main" val="1047492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28288" y="204427"/>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Regulated exchangers</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11050"/>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dirty="0"/>
              <a:t>Exchangers are regulated in some jurisdictions</a:t>
            </a:r>
          </a:p>
          <a:p>
            <a:pPr algn="just"/>
            <a:endParaRPr lang="en-US" sz="2800" dirty="0"/>
          </a:p>
          <a:p>
            <a:pPr algn="just"/>
            <a:r>
              <a:rPr lang="en-US" sz="2800" dirty="0"/>
              <a:t>Exchangers in many jurisdictions are subject to AML/KYC requirements which require:</a:t>
            </a:r>
          </a:p>
          <a:p>
            <a:pPr lvl="1" algn="just"/>
            <a:r>
              <a:rPr lang="en-US" sz="2400" dirty="0"/>
              <a:t>Records retention</a:t>
            </a:r>
          </a:p>
          <a:p>
            <a:pPr lvl="1" algn="just"/>
            <a:r>
              <a:rPr lang="en-US" sz="2400" dirty="0"/>
              <a:t>Reporting suspicious transactions </a:t>
            </a:r>
          </a:p>
          <a:p>
            <a:pPr lvl="1" algn="just"/>
            <a:r>
              <a:rPr lang="en-US" sz="2400" dirty="0"/>
              <a:t>Transaction monitoring </a:t>
            </a:r>
          </a:p>
          <a:p>
            <a:pPr algn="just"/>
            <a:endParaRPr lang="en-US" sz="2800" dirty="0"/>
          </a:p>
          <a:p>
            <a:pPr algn="just"/>
            <a:r>
              <a:rPr lang="en-US" sz="2800" dirty="0"/>
              <a:t>Regulated exchangers may be required to cooperate with regulators and other law enforcement agencies</a:t>
            </a:r>
          </a:p>
        </p:txBody>
      </p:sp>
    </p:spTree>
    <p:extLst>
      <p:ext uri="{BB962C8B-B14F-4D97-AF65-F5344CB8AC3E}">
        <p14:creationId xmlns:p14="http://schemas.microsoft.com/office/powerpoint/2010/main" val="424151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What is a virtual currency?</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514490"/>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US" sz="3000" i="1" dirty="0"/>
          </a:p>
          <a:p>
            <a:pPr marL="0" indent="0" algn="just">
              <a:buNone/>
            </a:pPr>
            <a:r>
              <a:rPr lang="en-US" sz="3000" i="1" dirty="0"/>
              <a:t>Virtual currency is a digital representation of value that can be digitally traded and functions as:</a:t>
            </a:r>
          </a:p>
          <a:p>
            <a:pPr marL="800100" lvl="1" indent="-342900" algn="just">
              <a:buAutoNum type="arabicParenBoth"/>
            </a:pPr>
            <a:r>
              <a:rPr lang="en-US" sz="3000" i="1" dirty="0"/>
              <a:t> a medium of exchange; and/or</a:t>
            </a:r>
          </a:p>
          <a:p>
            <a:pPr marL="800100" lvl="1" indent="-342900" algn="just">
              <a:buAutoNum type="arabicParenBoth"/>
            </a:pPr>
            <a:r>
              <a:rPr lang="en-US" sz="3000" i="1" dirty="0"/>
              <a:t> a unit of account; and/or </a:t>
            </a:r>
          </a:p>
          <a:p>
            <a:pPr marL="800100" lvl="1" indent="-342900" algn="just">
              <a:buAutoNum type="arabicParenBoth"/>
            </a:pPr>
            <a:r>
              <a:rPr lang="en-US" sz="3000" i="1" dirty="0"/>
              <a:t> a store of value, </a:t>
            </a:r>
          </a:p>
          <a:p>
            <a:pPr marL="0" lvl="1" indent="0" algn="just">
              <a:buNone/>
            </a:pPr>
            <a:r>
              <a:rPr lang="en-US" sz="3000" i="1" dirty="0"/>
              <a:t>but does not have legal tender status. </a:t>
            </a:r>
          </a:p>
          <a:p>
            <a:pPr marL="0" lvl="1" indent="0" algn="r">
              <a:buNone/>
            </a:pPr>
            <a:r>
              <a:rPr lang="en-US" sz="2000" i="1" dirty="0"/>
              <a:t>Source: FATF Report on Virtual Currencies</a:t>
            </a:r>
            <a:endParaRPr lang="en-US" sz="2000" dirty="0"/>
          </a:p>
        </p:txBody>
      </p:sp>
    </p:spTree>
    <p:extLst>
      <p:ext uri="{BB962C8B-B14F-4D97-AF65-F5344CB8AC3E}">
        <p14:creationId xmlns:p14="http://schemas.microsoft.com/office/powerpoint/2010/main" val="365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28288" y="204427"/>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Unregulated exchangers</a:t>
            </a: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546617"/>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800" dirty="0"/>
              <a:t>Countries may apply production orders or other investigative measures on exchangers operating within their territory </a:t>
            </a:r>
          </a:p>
          <a:p>
            <a:pPr algn="just"/>
            <a:endParaRPr lang="en-US" sz="2800" dirty="0"/>
          </a:p>
          <a:p>
            <a:pPr algn="just"/>
            <a:r>
              <a:rPr lang="en-US" sz="2800" dirty="0"/>
              <a:t>Other countries may make mutual assistance requests seeking the application of investigative measures on exchangers operating outside their territory through the Budapest Convention or other mutual legal assistance treaties </a:t>
            </a:r>
          </a:p>
          <a:p>
            <a:pPr algn="just"/>
            <a:endParaRPr lang="en-US" sz="2800" dirty="0"/>
          </a:p>
          <a:p>
            <a:pPr algn="just"/>
            <a:endParaRPr lang="en-US" sz="2800" dirty="0"/>
          </a:p>
        </p:txBody>
      </p:sp>
    </p:spTree>
    <p:extLst>
      <p:ext uri="{BB962C8B-B14F-4D97-AF65-F5344CB8AC3E}">
        <p14:creationId xmlns:p14="http://schemas.microsoft.com/office/powerpoint/2010/main" val="41806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BBBFA-6871-494E-9951-F324C5768A97}"/>
              </a:ext>
            </a:extLst>
          </p:cNvPr>
          <p:cNvPicPr>
            <a:picLocks noChangeAspect="1"/>
          </p:cNvPicPr>
          <p:nvPr/>
        </p:nvPicPr>
        <p:blipFill>
          <a:blip r:embed="rId2"/>
          <a:stretch>
            <a:fillRect/>
          </a:stretch>
        </p:blipFill>
        <p:spPr>
          <a:xfrm>
            <a:off x="0" y="1023951"/>
            <a:ext cx="9144000" cy="5312434"/>
          </a:xfrm>
          <a:prstGeom prst="rect">
            <a:avLst/>
          </a:prstGeom>
        </p:spPr>
      </p:pic>
      <p:sp>
        <p:nvSpPr>
          <p:cNvPr id="4" name="TextBox 7">
            <a:extLst>
              <a:ext uri="{FF2B5EF4-FFF2-40B4-BE49-F238E27FC236}">
                <a16:creationId xmlns:a16="http://schemas.microsoft.com/office/drawing/2014/main" id="{FF4C9E5A-F7B2-456F-BF00-C3490C591DD3}"/>
              </a:ext>
            </a:extLst>
          </p:cNvPr>
          <p:cNvSpPr txBox="1">
            <a:spLocks noChangeArrowheads="1"/>
          </p:cNvSpPr>
          <p:nvPr/>
        </p:nvSpPr>
        <p:spPr bwMode="auto">
          <a:xfrm>
            <a:off x="1428288" y="-53267"/>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Example of Law Enforcement Request System</a:t>
            </a:r>
          </a:p>
        </p:txBody>
      </p:sp>
    </p:spTree>
    <p:extLst>
      <p:ext uri="{BB962C8B-B14F-4D97-AF65-F5344CB8AC3E}">
        <p14:creationId xmlns:p14="http://schemas.microsoft.com/office/powerpoint/2010/main" val="3176363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FF4C9E5A-F7B2-456F-BF00-C3490C591DD3}"/>
              </a:ext>
            </a:extLst>
          </p:cNvPr>
          <p:cNvSpPr txBox="1">
            <a:spLocks noChangeArrowheads="1"/>
          </p:cNvSpPr>
          <p:nvPr/>
        </p:nvSpPr>
        <p:spPr bwMode="auto">
          <a:xfrm>
            <a:off x="1428288" y="-53267"/>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Example of Law Enforcement Request Process</a:t>
            </a:r>
          </a:p>
        </p:txBody>
      </p:sp>
      <p:pic>
        <p:nvPicPr>
          <p:cNvPr id="5" name="Picture 4">
            <a:extLst>
              <a:ext uri="{FF2B5EF4-FFF2-40B4-BE49-F238E27FC236}">
                <a16:creationId xmlns:a16="http://schemas.microsoft.com/office/drawing/2014/main" id="{043AF643-906A-454C-9E30-98CF0F664A16}"/>
              </a:ext>
            </a:extLst>
          </p:cNvPr>
          <p:cNvPicPr>
            <a:picLocks noChangeAspect="1"/>
          </p:cNvPicPr>
          <p:nvPr/>
        </p:nvPicPr>
        <p:blipFill rotWithShape="1">
          <a:blip r:embed="rId2"/>
          <a:srcRect b="22138"/>
          <a:stretch/>
        </p:blipFill>
        <p:spPr>
          <a:xfrm>
            <a:off x="1243012" y="1023951"/>
            <a:ext cx="6657975" cy="5339779"/>
          </a:xfrm>
          <a:prstGeom prst="rect">
            <a:avLst/>
          </a:prstGeom>
        </p:spPr>
      </p:pic>
    </p:spTree>
    <p:extLst>
      <p:ext uri="{BB962C8B-B14F-4D97-AF65-F5344CB8AC3E}">
        <p14:creationId xmlns:p14="http://schemas.microsoft.com/office/powerpoint/2010/main" val="3032703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B41FC-85AB-41C6-98B0-B679A4B3F790}"/>
              </a:ext>
            </a:extLst>
          </p:cNvPr>
          <p:cNvPicPr>
            <a:picLocks noChangeAspect="1"/>
          </p:cNvPicPr>
          <p:nvPr/>
        </p:nvPicPr>
        <p:blipFill>
          <a:blip r:embed="rId2"/>
          <a:stretch>
            <a:fillRect/>
          </a:stretch>
        </p:blipFill>
        <p:spPr>
          <a:xfrm>
            <a:off x="827307" y="1020388"/>
            <a:ext cx="7632700" cy="5320106"/>
          </a:xfrm>
          <a:prstGeom prst="rect">
            <a:avLst/>
          </a:prstGeom>
        </p:spPr>
      </p:pic>
      <p:sp>
        <p:nvSpPr>
          <p:cNvPr id="7" name="TextBox 7">
            <a:extLst>
              <a:ext uri="{FF2B5EF4-FFF2-40B4-BE49-F238E27FC236}">
                <a16:creationId xmlns:a16="http://schemas.microsoft.com/office/drawing/2014/main" id="{96816465-0E46-4232-A8D2-F7FE1356CDB8}"/>
              </a:ext>
            </a:extLst>
          </p:cNvPr>
          <p:cNvSpPr txBox="1">
            <a:spLocks noChangeArrowheads="1"/>
          </p:cNvSpPr>
          <p:nvPr/>
        </p:nvSpPr>
        <p:spPr bwMode="auto">
          <a:xfrm>
            <a:off x="1428288" y="-5683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Coinbase Exchanger Transparency Report (H2 2020)</a:t>
            </a:r>
          </a:p>
        </p:txBody>
      </p:sp>
    </p:spTree>
    <p:extLst>
      <p:ext uri="{BB962C8B-B14F-4D97-AF65-F5344CB8AC3E}">
        <p14:creationId xmlns:p14="http://schemas.microsoft.com/office/powerpoint/2010/main" val="1251717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3600" b="1" dirty="0">
                <a:latin typeface="Verdana" panose="020B0604030504040204" pitchFamily="34" charset="0"/>
              </a:rPr>
              <a:t>Thank you</a:t>
            </a:r>
            <a:endParaRPr lang="en-GB" altLang="en-US" sz="16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en-GB" altLang="en-US" sz="1800" b="1" dirty="0">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en-GB" altLang="en-US" sz="1400" i="1" dirty="0">
                <a:latin typeface="Verdana" panose="020B0604030504040204" pitchFamily="34" charset="0"/>
              </a:rPr>
              <a:t>Council of Europe</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3"/>
            </a:endParaRPr>
          </a:p>
          <a:p>
            <a:pPr algn="ctr" eaLnBrk="1" hangingPunct="1">
              <a:spcBef>
                <a:spcPct val="0"/>
              </a:spcBef>
              <a:buFontTx/>
              <a:buNone/>
            </a:pPr>
            <a:r>
              <a:rPr lang="en-GB" altLang="en-US" sz="1200" b="1" dirty="0">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en-GB" altLang="en-US" sz="1600" b="1" dirty="0">
                <a:latin typeface="Verdana" panose="020B0604030504040204" pitchFamily="34" charset="0"/>
              </a:rPr>
              <a:t>DD Month YYYY</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sz="1800" b="1" dirty="0"/>
              <a:t>Advanced Cybercrime and Electronic Evidence Training Course for Prosecutors and Judges </a:t>
            </a:r>
            <a:endParaRPr lang="en-US" sz="1800" dirty="0"/>
          </a:p>
        </p:txBody>
      </p:sp>
    </p:spTree>
    <p:extLst>
      <p:ext uri="{BB962C8B-B14F-4D97-AF65-F5344CB8AC3E}">
        <p14:creationId xmlns:p14="http://schemas.microsoft.com/office/powerpoint/2010/main" val="2604508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vs fiat currency </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90056"/>
            <a:ext cx="8229600" cy="447788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US" sz="3000" i="1" dirty="0"/>
          </a:p>
          <a:p>
            <a:pPr marL="0" indent="0" algn="just">
              <a:buNone/>
            </a:pPr>
            <a:r>
              <a:rPr lang="en-US" sz="3000" i="1" dirty="0"/>
              <a:t>Virtual currency is different from “fiat currency” (also known as “real currency”, “real money” or “national currency”)</a:t>
            </a:r>
          </a:p>
          <a:p>
            <a:pPr marL="0" indent="0" algn="just">
              <a:buNone/>
            </a:pPr>
            <a:endParaRPr lang="en-US" sz="3000" i="1" dirty="0"/>
          </a:p>
          <a:p>
            <a:pPr marL="0" indent="0" algn="just">
              <a:buNone/>
            </a:pPr>
            <a:r>
              <a:rPr lang="en-US" sz="3000" i="1" dirty="0"/>
              <a:t>This is because virtual currency is:</a:t>
            </a:r>
          </a:p>
          <a:p>
            <a:pPr algn="just"/>
            <a:r>
              <a:rPr lang="en-US" sz="3000" i="1" dirty="0"/>
              <a:t>not issued by any country</a:t>
            </a:r>
          </a:p>
          <a:p>
            <a:pPr algn="just"/>
            <a:r>
              <a:rPr lang="en-US" sz="3000" i="1" dirty="0"/>
              <a:t>not guaranteed by any country</a:t>
            </a:r>
          </a:p>
          <a:p>
            <a:pPr algn="just"/>
            <a:r>
              <a:rPr lang="en-US" sz="3000" i="1" dirty="0"/>
              <a:t>not legal tender in any jurisdiction </a:t>
            </a:r>
            <a:endParaRPr lang="en-US" sz="2000" dirty="0"/>
          </a:p>
        </p:txBody>
      </p:sp>
    </p:spTree>
    <p:extLst>
      <p:ext uri="{BB962C8B-B14F-4D97-AF65-F5344CB8AC3E}">
        <p14:creationId xmlns:p14="http://schemas.microsoft.com/office/powerpoint/2010/main" val="373508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Virtual currency vs e-Money</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971690"/>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US" sz="3000" i="1" dirty="0"/>
          </a:p>
          <a:p>
            <a:pPr marL="0" indent="0" algn="ctr">
              <a:buNone/>
            </a:pPr>
            <a:r>
              <a:rPr lang="en-US" sz="3000" i="1" dirty="0"/>
              <a:t>Virtual currency is different from “e-money”</a:t>
            </a:r>
          </a:p>
          <a:p>
            <a:pPr marL="0" indent="0" algn="ctr">
              <a:buNone/>
            </a:pPr>
            <a:endParaRPr lang="en-US" sz="3000" i="1" dirty="0"/>
          </a:p>
          <a:p>
            <a:pPr marL="0" indent="0" algn="ctr">
              <a:buNone/>
            </a:pPr>
            <a:r>
              <a:rPr lang="en-US" sz="3000" i="1" dirty="0"/>
              <a:t>This is because “e-money” is a digital representation or digital transfer mechanism for fiat currency</a:t>
            </a:r>
          </a:p>
        </p:txBody>
      </p:sp>
    </p:spTree>
    <p:extLst>
      <p:ext uri="{BB962C8B-B14F-4D97-AF65-F5344CB8AC3E}">
        <p14:creationId xmlns:p14="http://schemas.microsoft.com/office/powerpoint/2010/main" val="9453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Examples</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160637" y="1613344"/>
            <a:ext cx="2743201"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000" i="1" dirty="0"/>
              <a:t>Virtual Currency </a:t>
            </a:r>
          </a:p>
        </p:txBody>
      </p:sp>
      <p:sp>
        <p:nvSpPr>
          <p:cNvPr id="4" name="Content Placeholder 13">
            <a:extLst>
              <a:ext uri="{FF2B5EF4-FFF2-40B4-BE49-F238E27FC236}">
                <a16:creationId xmlns:a16="http://schemas.microsoft.com/office/drawing/2014/main" id="{18294B32-B361-4DE4-8068-2C66203FEA4C}"/>
              </a:ext>
            </a:extLst>
          </p:cNvPr>
          <p:cNvSpPr txBox="1">
            <a:spLocks/>
          </p:cNvSpPr>
          <p:nvPr/>
        </p:nvSpPr>
        <p:spPr>
          <a:xfrm>
            <a:off x="3326027" y="1613342"/>
            <a:ext cx="2743201"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i="1" dirty="0"/>
              <a:t>Fiat Currency </a:t>
            </a:r>
          </a:p>
        </p:txBody>
      </p:sp>
      <p:sp>
        <p:nvSpPr>
          <p:cNvPr id="5" name="Content Placeholder 13">
            <a:extLst>
              <a:ext uri="{FF2B5EF4-FFF2-40B4-BE49-F238E27FC236}">
                <a16:creationId xmlns:a16="http://schemas.microsoft.com/office/drawing/2014/main" id="{E9EE2E2F-6D83-404C-9066-240F959C62F3}"/>
              </a:ext>
            </a:extLst>
          </p:cNvPr>
          <p:cNvSpPr txBox="1">
            <a:spLocks/>
          </p:cNvSpPr>
          <p:nvPr/>
        </p:nvSpPr>
        <p:spPr>
          <a:xfrm>
            <a:off x="6491417" y="1613343"/>
            <a:ext cx="2743201"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i="1" dirty="0"/>
              <a:t>E-Money</a:t>
            </a:r>
          </a:p>
        </p:txBody>
      </p:sp>
      <p:pic>
        <p:nvPicPr>
          <p:cNvPr id="3" name="Picture 2">
            <a:extLst>
              <a:ext uri="{FF2B5EF4-FFF2-40B4-BE49-F238E27FC236}">
                <a16:creationId xmlns:a16="http://schemas.microsoft.com/office/drawing/2014/main" id="{795AF731-9FC8-4C09-9354-35CD7582C361}"/>
              </a:ext>
            </a:extLst>
          </p:cNvPr>
          <p:cNvPicPr>
            <a:picLocks noChangeAspect="1"/>
          </p:cNvPicPr>
          <p:nvPr/>
        </p:nvPicPr>
        <p:blipFill rotWithShape="1">
          <a:blip r:embed="rId3"/>
          <a:srcRect b="11145"/>
          <a:stretch/>
        </p:blipFill>
        <p:spPr>
          <a:xfrm>
            <a:off x="6734090" y="2524463"/>
            <a:ext cx="2330793" cy="1553268"/>
          </a:xfrm>
          <a:prstGeom prst="rect">
            <a:avLst/>
          </a:prstGeom>
        </p:spPr>
      </p:pic>
      <p:pic>
        <p:nvPicPr>
          <p:cNvPr id="1028" name="Picture 4" descr="How to Transfer a PayPal Balance to GCash in the Philippines - ToughNickel">
            <a:extLst>
              <a:ext uri="{FF2B5EF4-FFF2-40B4-BE49-F238E27FC236}">
                <a16:creationId xmlns:a16="http://schemas.microsoft.com/office/drawing/2014/main" id="{660BCA23-BB19-4690-A0FF-24FE37337E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4" b="74159"/>
          <a:stretch/>
        </p:blipFill>
        <p:spPr bwMode="auto">
          <a:xfrm>
            <a:off x="6734090" y="4333538"/>
            <a:ext cx="2381464" cy="11528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eign Currency Notes High-Res Stock Photo - Getty Images">
            <a:extLst>
              <a:ext uri="{FF2B5EF4-FFF2-40B4-BE49-F238E27FC236}">
                <a16:creationId xmlns:a16="http://schemas.microsoft.com/office/drawing/2014/main" id="{47609F27-707C-4074-B6FF-A4270F28B4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810"/>
          <a:stretch/>
        </p:blipFill>
        <p:spPr bwMode="auto">
          <a:xfrm>
            <a:off x="3000611" y="2496118"/>
            <a:ext cx="3142777" cy="29902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yptocurrencies logo set Royalty Free Vector Image">
            <a:extLst>
              <a:ext uri="{FF2B5EF4-FFF2-40B4-BE49-F238E27FC236}">
                <a16:creationId xmlns:a16="http://schemas.microsoft.com/office/drawing/2014/main" id="{5BE5BAAA-7D47-4E9B-924F-7FF6B1F76B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108" b="32997"/>
          <a:stretch/>
        </p:blipFill>
        <p:spPr bwMode="auto">
          <a:xfrm>
            <a:off x="12185" y="2155467"/>
            <a:ext cx="2581896" cy="346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72897"/>
      </p:ext>
    </p:extLst>
  </p:cSld>
  <p:clrMapOvr>
    <a:masterClrMapping/>
  </p:clrMapOvr>
</p:sld>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PPT_theme_v7</Template>
  <TotalTime>3254</TotalTime>
  <Words>2830</Words>
  <Application>Microsoft Office PowerPoint</Application>
  <PresentationFormat>On-screen Show (4:3)</PresentationFormat>
  <Paragraphs>433</Paragraphs>
  <Slides>64</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Arial Narrow</vt:lpstr>
      <vt:lpstr>Calibri</vt:lpstr>
      <vt:lpstr>Calibri (heading)</vt:lpstr>
      <vt:lpstr>Georgia</vt:lpstr>
      <vt:lpstr>Helvetica</vt:lpstr>
      <vt:lpstr>Verdana</vt:lpstr>
      <vt:lpstr>Wingdings</vt:lpstr>
      <vt:lpstr>PPT_theme_v7</vt:lpstr>
      <vt:lpstr>PowerPoint Presentation</vt:lpstr>
      <vt:lpstr>PowerPoint Presentation</vt:lpstr>
      <vt:lpstr>PowerPoint Presentation</vt:lpstr>
      <vt:lpstr>Introduction TO VIRTUAL CURRENCY </vt:lpstr>
      <vt:lpstr>PowerPoint Presentation</vt:lpstr>
      <vt:lpstr>PowerPoint Presentation</vt:lpstr>
      <vt:lpstr>PowerPoint Presentation</vt:lpstr>
      <vt:lpstr>PowerPoint Presentation</vt:lpstr>
      <vt:lpstr>PowerPoint Presentation</vt:lpstr>
      <vt:lpstr>TYPES OF VIRTUAL currencies </vt:lpstr>
      <vt:lpstr>PowerPoint Presentation</vt:lpstr>
      <vt:lpstr>PowerPoint Presentation</vt:lpstr>
      <vt:lpstr>PowerPoint Presentation</vt:lpstr>
      <vt:lpstr>PowerPoint Presentation</vt:lpstr>
      <vt:lpstr>PowerPoint Presentation</vt:lpstr>
      <vt:lpstr>PowerPoint Presentation</vt:lpstr>
      <vt:lpstr>Relevance of virtual currencies to criminal investigations AND CYBERCRIME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MONEY TRAILS</vt:lpstr>
      <vt:lpstr>PowerPoint Presentation</vt:lpstr>
      <vt:lpstr>PowerPoint Presentation</vt:lpstr>
      <vt:lpstr>PowerPoint Presentation</vt:lpstr>
      <vt:lpstr>PowerPoint Presentation</vt:lpstr>
      <vt:lpstr>PowerPoint Presentation</vt:lpstr>
      <vt:lpstr>PowerPoint Presentation</vt:lpstr>
      <vt:lpstr>INVESTIGATIVE MEASURES AND SEIZRE OF VIRTUAL CURRENCIES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PRIVATE COOPERATION WITH EXCHANGERS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Hortensia Pasalau</cp:lastModifiedBy>
  <cp:revision>243</cp:revision>
  <dcterms:created xsi:type="dcterms:W3CDTF">2020-10-07T11:36:01Z</dcterms:created>
  <dcterms:modified xsi:type="dcterms:W3CDTF">2024-07-09T14:04:26Z</dcterms:modified>
</cp:coreProperties>
</file>