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0"/>
  </p:notesMasterIdLst>
  <p:sldIdLst>
    <p:sldId id="355" r:id="rId2"/>
    <p:sldId id="567" r:id="rId3"/>
    <p:sldId id="568" r:id="rId4"/>
    <p:sldId id="735" r:id="rId5"/>
    <p:sldId id="574" r:id="rId6"/>
    <p:sldId id="878" r:id="rId7"/>
    <p:sldId id="1118" r:id="rId8"/>
    <p:sldId id="1117" r:id="rId9"/>
    <p:sldId id="856" r:id="rId10"/>
    <p:sldId id="874" r:id="rId11"/>
    <p:sldId id="872" r:id="rId12"/>
    <p:sldId id="875" r:id="rId13"/>
    <p:sldId id="873" r:id="rId14"/>
    <p:sldId id="876" r:id="rId15"/>
    <p:sldId id="877" r:id="rId16"/>
    <p:sldId id="879" r:id="rId17"/>
    <p:sldId id="880" r:id="rId18"/>
    <p:sldId id="881" r:id="rId19"/>
    <p:sldId id="1120" r:id="rId20"/>
    <p:sldId id="1119" r:id="rId21"/>
    <p:sldId id="883" r:id="rId22"/>
    <p:sldId id="884" r:id="rId23"/>
    <p:sldId id="886" r:id="rId24"/>
    <p:sldId id="887" r:id="rId25"/>
    <p:sldId id="896" r:id="rId26"/>
    <p:sldId id="888" r:id="rId27"/>
    <p:sldId id="889" r:id="rId28"/>
    <p:sldId id="890" r:id="rId29"/>
    <p:sldId id="891" r:id="rId30"/>
    <p:sldId id="897" r:id="rId31"/>
    <p:sldId id="893" r:id="rId32"/>
    <p:sldId id="894" r:id="rId33"/>
    <p:sldId id="899" r:id="rId34"/>
    <p:sldId id="900" r:id="rId35"/>
    <p:sldId id="895" r:id="rId36"/>
    <p:sldId id="907" r:id="rId37"/>
    <p:sldId id="1121" r:id="rId38"/>
    <p:sldId id="1122" r:id="rId39"/>
    <p:sldId id="586" r:id="rId40"/>
    <p:sldId id="587" r:id="rId41"/>
    <p:sldId id="912" r:id="rId42"/>
    <p:sldId id="870" r:id="rId43"/>
    <p:sldId id="871" r:id="rId44"/>
    <p:sldId id="908" r:id="rId45"/>
    <p:sldId id="909" r:id="rId46"/>
    <p:sldId id="910" r:id="rId47"/>
    <p:sldId id="915" r:id="rId48"/>
    <p:sldId id="916" r:id="rId49"/>
    <p:sldId id="913" r:id="rId50"/>
    <p:sldId id="914" r:id="rId51"/>
    <p:sldId id="918" r:id="rId52"/>
    <p:sldId id="917" r:id="rId53"/>
    <p:sldId id="1123" r:id="rId54"/>
    <p:sldId id="919" r:id="rId55"/>
    <p:sldId id="920" r:id="rId56"/>
    <p:sldId id="921" r:id="rId57"/>
    <p:sldId id="922" r:id="rId58"/>
    <p:sldId id="923" r:id="rId59"/>
    <p:sldId id="826" r:id="rId60"/>
    <p:sldId id="847" r:id="rId61"/>
    <p:sldId id="848" r:id="rId62"/>
    <p:sldId id="827" r:id="rId63"/>
    <p:sldId id="849" r:id="rId64"/>
    <p:sldId id="1125" r:id="rId65"/>
    <p:sldId id="1126" r:id="rId66"/>
    <p:sldId id="924" r:id="rId67"/>
    <p:sldId id="928" r:id="rId68"/>
    <p:sldId id="929" r:id="rId69"/>
    <p:sldId id="930" r:id="rId70"/>
    <p:sldId id="925" r:id="rId71"/>
    <p:sldId id="931" r:id="rId72"/>
    <p:sldId id="932" r:id="rId73"/>
    <p:sldId id="1128" r:id="rId74"/>
    <p:sldId id="1127" r:id="rId75"/>
    <p:sldId id="926" r:id="rId76"/>
    <p:sldId id="933" r:id="rId77"/>
    <p:sldId id="934" r:id="rId78"/>
    <p:sldId id="927" r:id="rId79"/>
    <p:sldId id="935" r:id="rId80"/>
    <p:sldId id="590" r:id="rId81"/>
    <p:sldId id="811" r:id="rId82"/>
    <p:sldId id="937" r:id="rId83"/>
    <p:sldId id="938" r:id="rId84"/>
    <p:sldId id="911" r:id="rId85"/>
    <p:sldId id="939" r:id="rId86"/>
    <p:sldId id="940" r:id="rId87"/>
    <p:sldId id="941" r:id="rId88"/>
    <p:sldId id="942" r:id="rId89"/>
    <p:sldId id="943" r:id="rId90"/>
    <p:sldId id="944" r:id="rId91"/>
    <p:sldId id="945" r:id="rId92"/>
    <p:sldId id="946" r:id="rId93"/>
    <p:sldId id="947" r:id="rId94"/>
    <p:sldId id="948" r:id="rId95"/>
    <p:sldId id="949" r:id="rId96"/>
    <p:sldId id="950" r:id="rId97"/>
    <p:sldId id="951" r:id="rId98"/>
    <p:sldId id="952" r:id="rId99"/>
    <p:sldId id="953" r:id="rId100"/>
    <p:sldId id="813" r:id="rId101"/>
    <p:sldId id="609" r:id="rId102"/>
    <p:sldId id="610" r:id="rId103"/>
    <p:sldId id="853" r:id="rId104"/>
    <p:sldId id="854" r:id="rId105"/>
    <p:sldId id="469" r:id="rId106"/>
    <p:sldId id="470" r:id="rId107"/>
    <p:sldId id="857" r:id="rId108"/>
    <p:sldId id="868" r:id="rId109"/>
    <p:sldId id="869" r:id="rId110"/>
    <p:sldId id="472" r:id="rId111"/>
    <p:sldId id="864" r:id="rId112"/>
    <p:sldId id="865" r:id="rId113"/>
    <p:sldId id="866" r:id="rId114"/>
    <p:sldId id="867" r:id="rId115"/>
    <p:sldId id="851" r:id="rId116"/>
    <p:sldId id="616" r:id="rId117"/>
    <p:sldId id="850" r:id="rId118"/>
    <p:sldId id="852" r:id="rId11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7204" autoAdjust="0"/>
  </p:normalViewPr>
  <p:slideViewPr>
    <p:cSldViewPr snapToGrid="0">
      <p:cViewPr varScale="1">
        <p:scale>
          <a:sx n="64" d="100"/>
          <a:sy n="64" d="100"/>
        </p:scale>
        <p:origin x="1930"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7029F5E8-D056-AE49-BD66-3C193010DDE8}">
      <dgm:prSet phldrT="[Text]"/>
      <dgm:spPr/>
      <dgm:t>
        <a:bodyPr/>
        <a:lstStyle/>
        <a:p>
          <a:pPr algn="l" rtl="0"/>
          <a:r>
            <a:rPr lang="tr-TR" b="1" noProof="0" dirty="0"/>
            <a:t>a) </a:t>
          </a:r>
          <a:r>
            <a:rPr lang="tr-TR" b="1" noProof="0" dirty="0">
              <a:latin typeface="Calibri"/>
            </a:rPr>
            <a:t>Bilgisayar korsanlığı</a:t>
          </a:r>
          <a:endParaRPr lang="tr-TR" b="1" noProof="0" dirty="0"/>
        </a:p>
      </dgm:t>
    </dgm:pt>
    <dgm:pt modelId="{ACE97453-93D9-C642-95ED-D55F9984F778}" type="parTrans" cxnId="{99EB5834-3593-6644-A836-6C8D5595A820}">
      <dgm:prSet/>
      <dgm:spPr/>
      <dgm:t>
        <a:bodyPr/>
        <a:lstStyle/>
        <a:p>
          <a:endParaRPr lang="en-US" b="1"/>
        </a:p>
      </dgm:t>
    </dgm:pt>
    <dgm:pt modelId="{3346CD8C-3206-F84A-BEA2-B5492B6B7347}" type="sibTrans" cxnId="{99EB5834-3593-6644-A836-6C8D5595A820}">
      <dgm:prSet/>
      <dgm:spPr/>
      <dgm:t>
        <a:bodyPr/>
        <a:lstStyle/>
        <a:p>
          <a:endParaRPr lang="en-US" b="1"/>
        </a:p>
      </dgm:t>
    </dgm:pt>
    <dgm:pt modelId="{412DA8CB-B9E5-F44F-9FDD-EF35DF68306D}">
      <dgm:prSet phldrT="[Text]"/>
      <dgm:spPr/>
      <dgm:t>
        <a:bodyPr/>
        <a:lstStyle/>
        <a:p>
          <a:pPr rtl="0"/>
          <a:r>
            <a:rPr lang="tr-TR" b="1" noProof="0" dirty="0"/>
            <a:t>b) </a:t>
          </a:r>
          <a:r>
            <a:rPr lang="tr-TR" b="1" noProof="0" dirty="0">
              <a:latin typeface="Calibri"/>
            </a:rPr>
            <a:t>Siyasi suçlar</a:t>
          </a:r>
          <a:endParaRPr lang="tr-TR" b="1" noProof="0" dirty="0"/>
        </a:p>
      </dgm:t>
    </dgm:pt>
    <dgm:pt modelId="{7E8B7982-18DC-F246-BFD4-7B9D4C9DB2CA}" type="parTrans" cxnId="{AFD2487F-444F-4C44-A623-9AAFEB90AC49}">
      <dgm:prSet/>
      <dgm:spPr/>
      <dgm:t>
        <a:bodyPr/>
        <a:lstStyle/>
        <a:p>
          <a:endParaRPr lang="en-US" b="1"/>
        </a:p>
      </dgm:t>
    </dgm:pt>
    <dgm:pt modelId="{960A4A2E-B23E-7544-9A93-1312898E2DC4}" type="sibTrans" cxnId="{AFD2487F-444F-4C44-A623-9AAFEB90AC49}">
      <dgm:prSet/>
      <dgm:spPr/>
      <dgm:t>
        <a:bodyPr/>
        <a:lstStyle/>
        <a:p>
          <a:endParaRPr lang="en-US" b="1"/>
        </a:p>
      </dgm:t>
    </dgm:pt>
    <dgm:pt modelId="{D907F82D-4934-4260-A319-D0C1005DB73A}">
      <dgm:prSet phldrT="[Text]"/>
      <dgm:spPr/>
      <dgm:t>
        <a:bodyPr/>
        <a:lstStyle/>
        <a:p>
          <a:pPr rtl="0"/>
          <a:r>
            <a:rPr lang="tr-TR" b="1" noProof="0" dirty="0"/>
            <a:t>c) </a:t>
          </a:r>
          <a:r>
            <a:rPr lang="tr-TR" b="1" noProof="0" dirty="0">
              <a:latin typeface="Calibri"/>
            </a:rPr>
            <a:t>Bilgisayar destekli sahtecilik</a:t>
          </a:r>
          <a:endParaRPr lang="tr-TR" b="1" noProof="0" dirty="0"/>
        </a:p>
      </dgm:t>
    </dgm:pt>
    <dgm:pt modelId="{6643C99F-6929-4115-B10C-449964C298DB}" type="parTrans" cxnId="{5441ACF7-001D-47E8-BE90-D77A819FBE03}">
      <dgm:prSet/>
      <dgm:spPr/>
      <dgm:t>
        <a:bodyPr/>
        <a:lstStyle/>
        <a:p>
          <a:endParaRPr lang="x-none" b="1"/>
        </a:p>
      </dgm:t>
    </dgm:pt>
    <dgm:pt modelId="{9EB8D1B3-16DB-4A75-A7E2-3B79ADD997CE}" type="sibTrans" cxnId="{5441ACF7-001D-47E8-BE90-D77A819FBE03}">
      <dgm:prSet/>
      <dgm:spPr/>
      <dgm:t>
        <a:bodyPr/>
        <a:lstStyle/>
        <a:p>
          <a:endParaRPr lang="x-none" b="1"/>
        </a:p>
      </dgm:t>
    </dgm:pt>
    <dgm:pt modelId="{9EFF4F62-79ED-4EA0-85C1-51F88755C8EE}">
      <dgm:prSet phldrT="[Text]"/>
      <dgm:spPr/>
      <dgm:t>
        <a:bodyPr/>
        <a:lstStyle/>
        <a:p>
          <a:pPr rtl="0"/>
          <a:r>
            <a:rPr lang="tr-TR" b="1" noProof="0" dirty="0"/>
            <a:t>d) Dağıtılmış Hizmet Reddi (</a:t>
          </a:r>
          <a:r>
            <a:rPr lang="tr-TR" b="1" noProof="0" dirty="0" err="1"/>
            <a:t>DDos</a:t>
          </a:r>
          <a:r>
            <a:rPr lang="tr-TR" b="1" noProof="0" dirty="0"/>
            <a:t>) </a:t>
          </a:r>
          <a:r>
            <a:rPr lang="tr-TR" b="1" noProof="0" dirty="0">
              <a:latin typeface="Calibri"/>
            </a:rPr>
            <a:t>saldırısı</a:t>
          </a:r>
          <a:endParaRPr lang="tr-TR" b="1" noProof="0" dirty="0"/>
        </a:p>
      </dgm:t>
    </dgm:pt>
    <dgm:pt modelId="{8EAFCDE7-4869-4D95-9359-6DA608AB28F0}" type="parTrans" cxnId="{40F08CBE-C0FF-49E9-A14D-59F0F70F60CC}">
      <dgm:prSet/>
      <dgm:spPr/>
      <dgm:t>
        <a:bodyPr/>
        <a:lstStyle/>
        <a:p>
          <a:endParaRPr lang="x-none" b="1"/>
        </a:p>
      </dgm:t>
    </dgm:pt>
    <dgm:pt modelId="{D3274077-7919-4B64-B4D8-786A32E9EF73}" type="sibTrans" cxnId="{40F08CBE-C0FF-49E9-A14D-59F0F70F60CC}">
      <dgm:prSet/>
      <dgm:spPr/>
      <dgm:t>
        <a:bodyPr/>
        <a:lstStyle/>
        <a:p>
          <a:endParaRPr lang="x-none" b="1"/>
        </a:p>
      </dgm:t>
    </dgm:pt>
    <dgm:pt modelId="{2D567ECC-EE11-40BE-8D44-12DF75E7AAA4}">
      <dgm:prSet phldrT="[Text]"/>
      <dgm:spPr/>
      <dgm:t>
        <a:bodyPr/>
        <a:lstStyle/>
        <a:p>
          <a:pPr rtl="0"/>
          <a:r>
            <a:rPr lang="tr-TR" b="1" noProof="0" dirty="0"/>
            <a:t>e) </a:t>
          </a:r>
          <a:r>
            <a:rPr lang="tr-TR" b="1" noProof="0" dirty="0">
              <a:latin typeface="Calibri"/>
            </a:rPr>
            <a:t>USB içerisinde çocuk pornografisi bulundurma </a:t>
          </a:r>
          <a:endParaRPr lang="tr-TR" b="1" noProof="0" dirty="0"/>
        </a:p>
      </dgm:t>
    </dgm:pt>
    <dgm:pt modelId="{096A135B-3D51-4C14-B762-4DFFB46136C9}" type="parTrans" cxnId="{45629286-2642-481F-BB3F-C9DC76E6A851}">
      <dgm:prSet/>
      <dgm:spPr/>
      <dgm:t>
        <a:bodyPr/>
        <a:lstStyle/>
        <a:p>
          <a:endParaRPr lang="x-none" b="1"/>
        </a:p>
      </dgm:t>
    </dgm:pt>
    <dgm:pt modelId="{352CE29C-C095-4E8D-B62B-E607F5416469}" type="sibTrans" cxnId="{45629286-2642-481F-BB3F-C9DC76E6A851}">
      <dgm:prSet/>
      <dgm:spPr/>
      <dgm:t>
        <a:bodyPr/>
        <a:lstStyle/>
        <a:p>
          <a:endParaRPr lang="x-none" b="1"/>
        </a:p>
      </dgm:t>
    </dgm:pt>
    <dgm:pt modelId="{DCABFB91-F30B-458E-BC8D-A4082B3594BB}">
      <dgm:prSet phldr="0" custT="1"/>
      <dgm:spPr/>
      <dgm:t>
        <a:bodyPr/>
        <a:lstStyle/>
        <a:p>
          <a:pPr algn="just" rtl="0"/>
          <a:r>
            <a:rPr lang="tr-TR" sz="2600" b="1" noProof="0" dirty="0">
              <a:latin typeface="Calibri"/>
            </a:rPr>
            <a:t>Aşağıdaki suçlardan hangisi Budapeşte Sözleşmesi uyarınca uluslararası işbirliğini gerektirir?</a:t>
          </a:r>
        </a:p>
      </dgm:t>
    </dgm:pt>
    <dgm:pt modelId="{D7F69B71-006F-4CCC-934C-79AF1AA91A9F}" type="parTrans" cxnId="{0182735F-7F90-4DF2-84D8-982A40899D34}">
      <dgm:prSet/>
      <dgm:spPr/>
      <dgm:t>
        <a:bodyPr/>
        <a:lstStyle/>
        <a:p>
          <a:endParaRPr lang="en-US"/>
        </a:p>
      </dgm:t>
    </dgm:pt>
    <dgm:pt modelId="{A4904B90-A729-445B-8382-71842BF81D0C}" type="sibTrans" cxnId="{0182735F-7F90-4DF2-84D8-982A40899D34}">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tr-TR"/>
        </a:p>
      </dgm:t>
    </dgm:pt>
    <dgm:pt modelId="{FED1222B-3BAF-4523-A313-6A1E2EB13936}" type="pres">
      <dgm:prSet presAssocID="{DCABFB91-F30B-458E-BC8D-A4082B3594BB}" presName="thickLine" presStyleLbl="alignNode1" presStyleIdx="0" presStyleCnt="1"/>
      <dgm:spPr/>
    </dgm:pt>
    <dgm:pt modelId="{27EABB7E-8275-4F88-8819-D352A288BA92}" type="pres">
      <dgm:prSet presAssocID="{DCABFB91-F30B-458E-BC8D-A4082B3594BB}" presName="horz1" presStyleCnt="0"/>
      <dgm:spPr/>
    </dgm:pt>
    <dgm:pt modelId="{0A8BEC5E-0841-4DFC-9F4E-0B758B4CF825}" type="pres">
      <dgm:prSet presAssocID="{DCABFB91-F30B-458E-BC8D-A4082B3594BB}" presName="tx1" presStyleLbl="revTx" presStyleIdx="0" presStyleCnt="6" custScaleX="198703"/>
      <dgm:spPr/>
      <dgm:t>
        <a:bodyPr/>
        <a:lstStyle/>
        <a:p>
          <a:endParaRPr lang="tr-TR"/>
        </a:p>
      </dgm:t>
    </dgm:pt>
    <dgm:pt modelId="{8EE1A025-1D04-498D-9133-4519B7BCDA7D}" type="pres">
      <dgm:prSet presAssocID="{DCABFB91-F30B-458E-BC8D-A4082B3594BB}"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t>
        <a:bodyPr/>
        <a:lstStyle/>
        <a:p>
          <a:endParaRPr lang="tr-TR"/>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t>
        <a:bodyPr/>
        <a:lstStyle/>
        <a:p>
          <a:endParaRPr lang="tr-TR"/>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t>
        <a:bodyPr/>
        <a:lstStyle/>
        <a:p>
          <a:endParaRPr lang="tr-TR"/>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t>
        <a:bodyPr/>
        <a:lstStyle/>
        <a:p>
          <a:endParaRPr lang="tr-TR"/>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t>
        <a:bodyPr/>
        <a:lstStyle/>
        <a:p>
          <a:endParaRPr lang="tr-TR"/>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EE5D769B-7FE5-418D-B635-43695E6E7DCB}" type="presOf" srcId="{7029F5E8-D056-AE49-BD66-3C193010DDE8}" destId="{5D9EDF3F-7B20-8E47-A431-F9F24450F874}" srcOrd="0" destOrd="0" presId="urn:microsoft.com/office/officeart/2008/layout/LinedList"/>
    <dgm:cxn modelId="{5441ACF7-001D-47E8-BE90-D77A819FBE03}" srcId="{DCABFB91-F30B-458E-BC8D-A4082B3594BB}" destId="{D907F82D-4934-4260-A319-D0C1005DB73A}" srcOrd="2" destOrd="0" parTransId="{6643C99F-6929-4115-B10C-449964C298DB}" sibTransId="{9EB8D1B3-16DB-4A75-A7E2-3B79ADD997CE}"/>
    <dgm:cxn modelId="{7F572DF4-28D7-4E7C-AFF1-D8291EA50B07}" type="presOf" srcId="{DCABFB91-F30B-458E-BC8D-A4082B3594BB}" destId="{0A8BEC5E-0841-4DFC-9F4E-0B758B4CF825}" srcOrd="0" destOrd="0" presId="urn:microsoft.com/office/officeart/2008/layout/LinedList"/>
    <dgm:cxn modelId="{AFD2487F-444F-4C44-A623-9AAFEB90AC49}" srcId="{DCABFB91-F30B-458E-BC8D-A4082B3594BB}" destId="{412DA8CB-B9E5-F44F-9FDD-EF35DF68306D}" srcOrd="1" destOrd="0" parTransId="{7E8B7982-18DC-F246-BFD4-7B9D4C9DB2CA}" sibTransId="{960A4A2E-B23E-7544-9A93-1312898E2DC4}"/>
    <dgm:cxn modelId="{0182735F-7F90-4DF2-84D8-982A40899D34}" srcId="{3C774A1C-BB1C-4347-A758-A94A436F7244}" destId="{DCABFB91-F30B-458E-BC8D-A4082B3594BB}" srcOrd="0" destOrd="0" parTransId="{D7F69B71-006F-4CCC-934C-79AF1AA91A9F}" sibTransId="{A4904B90-A729-445B-8382-71842BF81D0C}"/>
    <dgm:cxn modelId="{B7396B30-5537-DB48-BB49-F8121197A4DF}" type="presOf" srcId="{3C774A1C-BB1C-4347-A758-A94A436F7244}" destId="{9CA50A65-40FA-E945-A868-9E3FE840B07E}" srcOrd="0" destOrd="0" presId="urn:microsoft.com/office/officeart/2008/layout/LinedList"/>
    <dgm:cxn modelId="{4A140CE4-4A0E-43B4-B035-FA63C2CFFE81}" type="presOf" srcId="{D907F82D-4934-4260-A319-D0C1005DB73A}" destId="{576A2C98-791A-4E50-8CB8-1914215BEA2D}" srcOrd="0" destOrd="0" presId="urn:microsoft.com/office/officeart/2008/layout/LinedList"/>
    <dgm:cxn modelId="{45629286-2642-481F-BB3F-C9DC76E6A851}" srcId="{DCABFB91-F30B-458E-BC8D-A4082B3594BB}" destId="{2D567ECC-EE11-40BE-8D44-12DF75E7AAA4}" srcOrd="4" destOrd="0" parTransId="{096A135B-3D51-4C14-B762-4DFFB46136C9}" sibTransId="{352CE29C-C095-4E8D-B62B-E607F5416469}"/>
    <dgm:cxn modelId="{40F08CBE-C0FF-49E9-A14D-59F0F70F60CC}" srcId="{DCABFB91-F30B-458E-BC8D-A4082B3594BB}" destId="{9EFF4F62-79ED-4EA0-85C1-51F88755C8EE}" srcOrd="3" destOrd="0" parTransId="{8EAFCDE7-4869-4D95-9359-6DA608AB28F0}" sibTransId="{D3274077-7919-4B64-B4D8-786A32E9EF73}"/>
    <dgm:cxn modelId="{434FC7EC-A07A-40E7-BAB1-82B82A4A2245}" type="presOf" srcId="{9EFF4F62-79ED-4EA0-85C1-51F88755C8EE}" destId="{0DEDE790-6650-4E13-B812-9DA3ABBAEB7C}" srcOrd="0" destOrd="0" presId="urn:microsoft.com/office/officeart/2008/layout/LinedList"/>
    <dgm:cxn modelId="{2A8D35B7-C5B6-40F7-937C-78A082691211}" type="presOf" srcId="{412DA8CB-B9E5-F44F-9FDD-EF35DF68306D}" destId="{B9E57DF2-F223-F848-B6AB-FEB0F6FB4076}" srcOrd="0" destOrd="0" presId="urn:microsoft.com/office/officeart/2008/layout/LinedList"/>
    <dgm:cxn modelId="{99EB5834-3593-6644-A836-6C8D5595A820}" srcId="{DCABFB91-F30B-458E-BC8D-A4082B3594BB}" destId="{7029F5E8-D056-AE49-BD66-3C193010DDE8}" srcOrd="0" destOrd="0" parTransId="{ACE97453-93D9-C642-95ED-D55F9984F778}" sibTransId="{3346CD8C-3206-F84A-BEA2-B5492B6B7347}"/>
    <dgm:cxn modelId="{7469A41E-B134-4404-A479-651BB7AB2180}" type="presOf" srcId="{2D567ECC-EE11-40BE-8D44-12DF75E7AAA4}" destId="{27817E14-DB1F-4D8F-A68A-7A628C5AB32E}" srcOrd="0" destOrd="0" presId="urn:microsoft.com/office/officeart/2008/layout/LinedList"/>
    <dgm:cxn modelId="{4EA94DED-0B7F-42C2-A83D-E6451CD958B7}" type="presParOf" srcId="{9CA50A65-40FA-E945-A868-9E3FE840B07E}" destId="{FED1222B-3BAF-4523-A313-6A1E2EB13936}" srcOrd="0" destOrd="0" presId="urn:microsoft.com/office/officeart/2008/layout/LinedList"/>
    <dgm:cxn modelId="{27ACF210-E428-444E-8800-0BBF063B695F}" type="presParOf" srcId="{9CA50A65-40FA-E945-A868-9E3FE840B07E}" destId="{27EABB7E-8275-4F88-8819-D352A288BA92}" srcOrd="1" destOrd="0" presId="urn:microsoft.com/office/officeart/2008/layout/LinedList"/>
    <dgm:cxn modelId="{F7AF3DAF-2B95-4B12-A309-370E1B36D508}" type="presParOf" srcId="{27EABB7E-8275-4F88-8819-D352A288BA92}" destId="{0A8BEC5E-0841-4DFC-9F4E-0B758B4CF825}" srcOrd="0" destOrd="0" presId="urn:microsoft.com/office/officeart/2008/layout/LinedList"/>
    <dgm:cxn modelId="{C6AC9996-E7C3-49B8-93A2-7316FF3C8084}" type="presParOf" srcId="{27EABB7E-8275-4F88-8819-D352A288BA92}" destId="{8EE1A025-1D04-498D-9133-4519B7BCDA7D}" srcOrd="1" destOrd="0" presId="urn:microsoft.com/office/officeart/2008/layout/LinedList"/>
    <dgm:cxn modelId="{2677EF1B-F27A-455D-9623-51779EA13B42}" type="presParOf" srcId="{8EE1A025-1D04-498D-9133-4519B7BCDA7D}" destId="{D0431CA8-5100-6745-A242-ED330061BD73}" srcOrd="0" destOrd="0" presId="urn:microsoft.com/office/officeart/2008/layout/LinedList"/>
    <dgm:cxn modelId="{EF763A18-B6B9-4C73-B2D5-BC504897EB9A}" type="presParOf" srcId="{8EE1A025-1D04-498D-9133-4519B7BCDA7D}" destId="{FE55CC5A-C0EF-DF45-AF1E-C9A5EF0E713C}" srcOrd="1" destOrd="0" presId="urn:microsoft.com/office/officeart/2008/layout/LinedList"/>
    <dgm:cxn modelId="{4E367600-D777-491E-841D-A8EA1134B529}" type="presParOf" srcId="{FE55CC5A-C0EF-DF45-AF1E-C9A5EF0E713C}" destId="{D79F8CF2-80EE-C747-9C26-26414E55692C}" srcOrd="0" destOrd="0" presId="urn:microsoft.com/office/officeart/2008/layout/LinedList"/>
    <dgm:cxn modelId="{086EA9C0-1760-4EF4-A961-D6CE2F93D139}" type="presParOf" srcId="{FE55CC5A-C0EF-DF45-AF1E-C9A5EF0E713C}" destId="{5D9EDF3F-7B20-8E47-A431-F9F24450F874}" srcOrd="1" destOrd="0" presId="urn:microsoft.com/office/officeart/2008/layout/LinedList"/>
    <dgm:cxn modelId="{D3325BD4-0E33-4DC6-BA6A-0F800A093D31}" type="presParOf" srcId="{FE55CC5A-C0EF-DF45-AF1E-C9A5EF0E713C}" destId="{EB933D24-ABB6-0C44-A5A7-05F1CB99F1EB}" srcOrd="2" destOrd="0" presId="urn:microsoft.com/office/officeart/2008/layout/LinedList"/>
    <dgm:cxn modelId="{A704974D-6B6D-409C-8C4A-B0527908E839}" type="presParOf" srcId="{8EE1A025-1D04-498D-9133-4519B7BCDA7D}" destId="{EB798B99-5590-864A-A2C1-F553D99D3FAA}" srcOrd="2" destOrd="0" presId="urn:microsoft.com/office/officeart/2008/layout/LinedList"/>
    <dgm:cxn modelId="{F28D40DB-C562-4238-9EBE-80615CA15E42}" type="presParOf" srcId="{8EE1A025-1D04-498D-9133-4519B7BCDA7D}" destId="{9C715A5E-13B0-3F4D-85BD-4FA3A97839C5}" srcOrd="3" destOrd="0" presId="urn:microsoft.com/office/officeart/2008/layout/LinedList"/>
    <dgm:cxn modelId="{5AB6F6AC-B1CE-4FFD-AD3B-D919FDAE74D9}" type="presParOf" srcId="{8EE1A025-1D04-498D-9133-4519B7BCDA7D}" destId="{A4B3FD2E-63E5-E445-B87B-210177B3706B}" srcOrd="4" destOrd="0" presId="urn:microsoft.com/office/officeart/2008/layout/LinedList"/>
    <dgm:cxn modelId="{598CB9A7-C00D-4A34-88A0-3E081FBBE345}" type="presParOf" srcId="{A4B3FD2E-63E5-E445-B87B-210177B3706B}" destId="{B4FE7B28-4407-5045-AAC1-7786FB86FE88}" srcOrd="0" destOrd="0" presId="urn:microsoft.com/office/officeart/2008/layout/LinedList"/>
    <dgm:cxn modelId="{DF6023B8-E9B5-44C2-8CC6-5787F0AAF832}" type="presParOf" srcId="{A4B3FD2E-63E5-E445-B87B-210177B3706B}" destId="{B9E57DF2-F223-F848-B6AB-FEB0F6FB4076}" srcOrd="1" destOrd="0" presId="urn:microsoft.com/office/officeart/2008/layout/LinedList"/>
    <dgm:cxn modelId="{335CCE0D-ACCE-45AC-9495-53620768434D}" type="presParOf" srcId="{A4B3FD2E-63E5-E445-B87B-210177B3706B}" destId="{84017E13-6661-1647-9DB1-F43BB49DC0FD}" srcOrd="2" destOrd="0" presId="urn:microsoft.com/office/officeart/2008/layout/LinedList"/>
    <dgm:cxn modelId="{B8A66331-E2F6-4BA5-AE1A-4E2C89991CED}" type="presParOf" srcId="{8EE1A025-1D04-498D-9133-4519B7BCDA7D}" destId="{1E88F2A9-FC8F-2A4F-ABF4-2C5837CA76E5}" srcOrd="5" destOrd="0" presId="urn:microsoft.com/office/officeart/2008/layout/LinedList"/>
    <dgm:cxn modelId="{4B505B22-BC10-4050-9B5C-655FA5379C22}" type="presParOf" srcId="{8EE1A025-1D04-498D-9133-4519B7BCDA7D}" destId="{02B19E4E-8333-4B4F-AA1E-19B5E7CAD48B}" srcOrd="6" destOrd="0" presId="urn:microsoft.com/office/officeart/2008/layout/LinedList"/>
    <dgm:cxn modelId="{B26ABA0E-0BA7-456C-8737-7AA09CEF89B9}" type="presParOf" srcId="{8EE1A025-1D04-498D-9133-4519B7BCDA7D}" destId="{5121BA32-9249-455A-8A20-08E85B86269F}" srcOrd="7" destOrd="0" presId="urn:microsoft.com/office/officeart/2008/layout/LinedList"/>
    <dgm:cxn modelId="{7549AE01-B18A-4710-AB77-B8FA1F883C48}" type="presParOf" srcId="{5121BA32-9249-455A-8A20-08E85B86269F}" destId="{E379A0C3-13D3-46B9-950A-CF0A08724A6D}" srcOrd="0" destOrd="0" presId="urn:microsoft.com/office/officeart/2008/layout/LinedList"/>
    <dgm:cxn modelId="{23611422-7449-400A-9595-A3F8C6640E71}" type="presParOf" srcId="{5121BA32-9249-455A-8A20-08E85B86269F}" destId="{576A2C98-791A-4E50-8CB8-1914215BEA2D}" srcOrd="1" destOrd="0" presId="urn:microsoft.com/office/officeart/2008/layout/LinedList"/>
    <dgm:cxn modelId="{6428756D-BAE7-4382-81EF-76481B31735F}" type="presParOf" srcId="{5121BA32-9249-455A-8A20-08E85B86269F}" destId="{3EC880A3-8E6D-40A4-857F-9A4C9ED1B22A}" srcOrd="2" destOrd="0" presId="urn:microsoft.com/office/officeart/2008/layout/LinedList"/>
    <dgm:cxn modelId="{457CF95D-9B8E-448B-A8BB-936312801558}" type="presParOf" srcId="{8EE1A025-1D04-498D-9133-4519B7BCDA7D}" destId="{45167FBC-5EE3-4C8A-A94C-30BB5DE89AD6}" srcOrd="8" destOrd="0" presId="urn:microsoft.com/office/officeart/2008/layout/LinedList"/>
    <dgm:cxn modelId="{530CCD87-1E30-4100-BF61-EBE0F1F639D4}" type="presParOf" srcId="{8EE1A025-1D04-498D-9133-4519B7BCDA7D}" destId="{BC5CA65E-0C6F-472F-B2E2-282C2CDDDC9F}" srcOrd="9" destOrd="0" presId="urn:microsoft.com/office/officeart/2008/layout/LinedList"/>
    <dgm:cxn modelId="{9D15349F-2AB1-4EE2-AFA3-F464DCA34F9D}" type="presParOf" srcId="{8EE1A025-1D04-498D-9133-4519B7BCDA7D}" destId="{DFE917DE-2459-4110-B5CA-909F8A25E9B3}" srcOrd="10" destOrd="0" presId="urn:microsoft.com/office/officeart/2008/layout/LinedList"/>
    <dgm:cxn modelId="{93FDBB4C-C4F7-428D-A24D-27718693AC5C}" type="presParOf" srcId="{DFE917DE-2459-4110-B5CA-909F8A25E9B3}" destId="{BFFB7145-8402-485B-85FA-7C375AFB0A2C}" srcOrd="0" destOrd="0" presId="urn:microsoft.com/office/officeart/2008/layout/LinedList"/>
    <dgm:cxn modelId="{392B5BEE-FA1E-490C-BBB5-116E061183E3}" type="presParOf" srcId="{DFE917DE-2459-4110-B5CA-909F8A25E9B3}" destId="{0DEDE790-6650-4E13-B812-9DA3ABBAEB7C}" srcOrd="1" destOrd="0" presId="urn:microsoft.com/office/officeart/2008/layout/LinedList"/>
    <dgm:cxn modelId="{6B19E8B4-6F9E-43C5-BEE2-DF562707BF94}" type="presParOf" srcId="{DFE917DE-2459-4110-B5CA-909F8A25E9B3}" destId="{CC02E1CA-72BE-493C-916D-08B08D649491}" srcOrd="2" destOrd="0" presId="urn:microsoft.com/office/officeart/2008/layout/LinedList"/>
    <dgm:cxn modelId="{E09653C3-D67A-4B84-AD6C-D204F228023C}" type="presParOf" srcId="{8EE1A025-1D04-498D-9133-4519B7BCDA7D}" destId="{41DAB04F-B76E-41A3-BF92-19D36F058A9E}" srcOrd="11" destOrd="0" presId="urn:microsoft.com/office/officeart/2008/layout/LinedList"/>
    <dgm:cxn modelId="{D621E40F-0A72-4EE5-8C45-AB6204A1AD39}" type="presParOf" srcId="{8EE1A025-1D04-498D-9133-4519B7BCDA7D}" destId="{E5F9CA9F-91E3-425C-B99F-A98D8F0B0A7F}" srcOrd="12" destOrd="0" presId="urn:microsoft.com/office/officeart/2008/layout/LinedList"/>
    <dgm:cxn modelId="{44DA058F-C5CC-45B6-A3F0-1AD50842880A}" type="presParOf" srcId="{8EE1A025-1D04-498D-9133-4519B7BCDA7D}" destId="{B3DB48DB-4C93-4596-9AC6-3B83B01CF220}" srcOrd="13" destOrd="0" presId="urn:microsoft.com/office/officeart/2008/layout/LinedList"/>
    <dgm:cxn modelId="{5E75CB5D-C978-4E78-A5DA-A07889CC6DD4}" type="presParOf" srcId="{B3DB48DB-4C93-4596-9AC6-3B83B01CF220}" destId="{40B7A97C-3464-43FE-BFE9-19588B33F0C0}" srcOrd="0" destOrd="0" presId="urn:microsoft.com/office/officeart/2008/layout/LinedList"/>
    <dgm:cxn modelId="{3D4E0F83-C2CC-4DD8-AD6B-D336828B8BDC}" type="presParOf" srcId="{B3DB48DB-4C93-4596-9AC6-3B83B01CF220}" destId="{27817E14-DB1F-4D8F-A68A-7A628C5AB32E}" srcOrd="1" destOrd="0" presId="urn:microsoft.com/office/officeart/2008/layout/LinedList"/>
    <dgm:cxn modelId="{DEDE30F6-FA0C-46AA-A92C-25599D7CA64E}" type="presParOf" srcId="{B3DB48DB-4C93-4596-9AC6-3B83B01CF220}" destId="{4DA3FBF6-D5DD-4780-9A67-BC9D183196BA}" srcOrd="2" destOrd="0" presId="urn:microsoft.com/office/officeart/2008/layout/LinedList"/>
    <dgm:cxn modelId="{D2B8A2C4-E57A-4A67-BD40-1C66EC4FFDDE}" type="presParOf" srcId="{8EE1A025-1D04-498D-9133-4519B7BCDA7D}" destId="{9B1E8AEA-2A8D-4500-8486-4DCED5C7B4CD}" srcOrd="14" destOrd="0" presId="urn:microsoft.com/office/officeart/2008/layout/LinedList"/>
    <dgm:cxn modelId="{8F96F1B6-49B9-4E9D-8FE5-8D79F4FEBC51}" type="presParOf" srcId="{8EE1A025-1D04-498D-9133-4519B7BCDA7D}"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412DA8CB-B9E5-F44F-9FDD-EF35DF68306D}">
      <dgm:prSet phldrT="[Text]"/>
      <dgm:spPr/>
      <dgm:t>
        <a:bodyPr/>
        <a:lstStyle/>
        <a:p>
          <a:r>
            <a:rPr lang="tr-TR" b="1" dirty="0">
              <a:solidFill>
                <a:schemeClr val="tx1"/>
              </a:solidFill>
            </a:rPr>
            <a:t>Doğru</a:t>
          </a:r>
          <a:endParaRPr lang="en-US" b="1" dirty="0">
            <a:solidFill>
              <a:schemeClr val="tx1"/>
            </a:solidFill>
          </a:endParaRP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r>
            <a:rPr lang="tr-TR" b="1" dirty="0">
              <a:solidFill>
                <a:schemeClr val="tx1"/>
              </a:solidFill>
            </a:rPr>
            <a:t>Yanlış</a:t>
          </a:r>
          <a:endParaRPr lang="en-US" b="1" dirty="0">
            <a:solidFill>
              <a:schemeClr val="tx1"/>
            </a:solidFill>
          </a:endParaRPr>
        </a:p>
      </dgm:t>
    </dgm:pt>
    <dgm:pt modelId="{9EB8D1B3-16DB-4A75-A7E2-3B79ADD997CE}" type="sibTrans" cxnId="{5441ACF7-001D-47E8-BE90-D77A819FBE03}">
      <dgm:prSet/>
      <dgm:spPr/>
      <dgm:t>
        <a:bodyPr/>
        <a:lstStyle/>
        <a:p>
          <a:endParaRPr lang="x-none"/>
        </a:p>
      </dgm:t>
    </dgm:pt>
    <dgm:pt modelId="{6643C99F-6929-4115-B10C-449964C298DB}" type="parTrans" cxnId="{5441ACF7-001D-47E8-BE90-D77A819FBE03}">
      <dgm:prSet/>
      <dgm:spPr/>
      <dgm:t>
        <a:bodyPr/>
        <a:lstStyle/>
        <a:p>
          <a:endParaRPr lang="x-none"/>
        </a:p>
      </dgm:t>
    </dgm:pt>
    <dgm:pt modelId="{9EFF4F62-79ED-4EA0-85C1-51F88755C8EE}">
      <dgm:prSet phldrT="[Text]"/>
      <dgm:spPr/>
      <dgm:t>
        <a:bodyPr/>
        <a:lstStyle/>
        <a:p>
          <a:endParaRPr lang="en-US" b="1">
            <a:solidFill>
              <a:schemeClr val="tx1"/>
            </a:solidFill>
          </a:endParaRPr>
        </a:p>
      </dgm:t>
    </dgm:pt>
    <dgm:pt modelId="{D3274077-7919-4B64-B4D8-786A32E9EF73}" type="sibTrans" cxnId="{40F08CBE-C0FF-49E9-A14D-59F0F70F60CC}">
      <dgm:prSet/>
      <dgm:spPr/>
      <dgm:t>
        <a:bodyPr/>
        <a:lstStyle/>
        <a:p>
          <a:endParaRPr lang="x-none"/>
        </a:p>
      </dgm:t>
    </dgm:pt>
    <dgm:pt modelId="{8EAFCDE7-4869-4D95-9359-6DA608AB28F0}" type="parTrans" cxnId="{40F08CBE-C0FF-49E9-A14D-59F0F70F60CC}">
      <dgm:prSet/>
      <dgm:spPr/>
      <dgm:t>
        <a:bodyPr/>
        <a:lstStyle/>
        <a:p>
          <a:endParaRPr lang="x-none"/>
        </a:p>
      </dgm:t>
    </dgm:pt>
    <dgm:pt modelId="{2D567ECC-EE11-40BE-8D44-12DF75E7AAA4}">
      <dgm:prSet phldrT="[Text]"/>
      <dgm:spPr/>
      <dgm:t>
        <a:bodyPr/>
        <a:lstStyle/>
        <a:p>
          <a:endParaRPr lang="en-US" b="1" dirty="0">
            <a:solidFill>
              <a:schemeClr val="tx1"/>
            </a:solidFill>
          </a:endParaRPr>
        </a:p>
      </dgm:t>
    </dgm:pt>
    <dgm:pt modelId="{352CE29C-C095-4E8D-B62B-E607F5416469}" type="sibTrans" cxnId="{45629286-2642-481F-BB3F-C9DC76E6A851}">
      <dgm:prSet/>
      <dgm:spPr/>
      <dgm:t>
        <a:bodyPr/>
        <a:lstStyle/>
        <a:p>
          <a:endParaRPr lang="x-none"/>
        </a:p>
      </dgm:t>
    </dgm:pt>
    <dgm:pt modelId="{096A135B-3D51-4C14-B762-4DFFB46136C9}" type="parTrans" cxnId="{45629286-2642-481F-BB3F-C9DC76E6A851}">
      <dgm:prSet/>
      <dgm:spPr/>
      <dgm:t>
        <a:bodyPr/>
        <a:lstStyle/>
        <a:p>
          <a:endParaRPr lang="x-none"/>
        </a:p>
      </dgm:t>
    </dgm:pt>
    <dgm:pt modelId="{75F5A296-44A1-4109-9820-301D829ADF4B}">
      <dgm:prSet phldrT="[Text]" custT="1"/>
      <dgm:spPr/>
      <dgm:t>
        <a:bodyPr/>
        <a:lstStyle/>
        <a:p>
          <a:pPr algn="just"/>
          <a:r>
            <a:rPr lang="tr-TR" sz="3200" b="1" dirty="0">
              <a:solidFill>
                <a:schemeClr val="tx1"/>
              </a:solidFill>
            </a:rPr>
            <a:t>Taraflardan biri, iç hukuku izin vermediği için içerik verisine müdahale konusunda diğer tarafa karşılıklı yardım sağlamayı reddetmektedir. Bu taraf Budapeşte Sözleşmesi’nin 34. maddesini ihlal etmiştir.</a:t>
          </a:r>
          <a:endParaRPr lang="en-US" sz="3200" b="1" dirty="0">
            <a:solidFill>
              <a:schemeClr val="tx1"/>
            </a:solidFill>
          </a:endParaRPr>
        </a:p>
      </dgm:t>
    </dgm:pt>
    <dgm:pt modelId="{0947B658-C96F-49BA-AB6E-1170D9DB8F41}" type="parTrans" cxnId="{019F818B-B4DF-47F4-93E3-E7EFEDCD794B}">
      <dgm:prSet/>
      <dgm:spPr/>
      <dgm:t>
        <a:bodyPr/>
        <a:lstStyle/>
        <a:p>
          <a:endParaRPr lang="tr-TR"/>
        </a:p>
      </dgm:t>
    </dgm:pt>
    <dgm:pt modelId="{BC9D76EB-80EC-4037-B411-6465FA97E3A6}" type="sibTrans" cxnId="{019F818B-B4DF-47F4-93E3-E7EFEDCD794B}">
      <dgm:prSet/>
      <dgm:spPr/>
      <dgm:t>
        <a:bodyPr/>
        <a:lstStyle/>
        <a:p>
          <a:endParaRPr lang="tr-TR"/>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tr-TR"/>
        </a:p>
      </dgm:t>
    </dgm:pt>
    <dgm:pt modelId="{09426E99-EE43-47F0-AF9D-1F877A43E7D2}" type="pres">
      <dgm:prSet presAssocID="{75F5A296-44A1-4109-9820-301D829ADF4B}" presName="thickLine" presStyleLbl="alignNode1" presStyleIdx="0" presStyleCnt="1"/>
      <dgm:spPr/>
    </dgm:pt>
    <dgm:pt modelId="{A755AEE1-246E-4E29-AE10-2F972DB4D517}" type="pres">
      <dgm:prSet presAssocID="{75F5A296-44A1-4109-9820-301D829ADF4B}" presName="horz1" presStyleCnt="0"/>
      <dgm:spPr/>
    </dgm:pt>
    <dgm:pt modelId="{DEAABEC9-A717-43B6-945A-66BA8209A6FA}" type="pres">
      <dgm:prSet presAssocID="{75F5A296-44A1-4109-9820-301D829ADF4B}" presName="tx1" presStyleLbl="revTx" presStyleIdx="0" presStyleCnt="5" custScaleX="414799"/>
      <dgm:spPr/>
      <dgm:t>
        <a:bodyPr/>
        <a:lstStyle/>
        <a:p>
          <a:endParaRPr lang="tr-TR"/>
        </a:p>
      </dgm:t>
    </dgm:pt>
    <dgm:pt modelId="{D92A8F73-17B5-41A5-911A-4E1241C0499B}" type="pres">
      <dgm:prSet presAssocID="{75F5A296-44A1-4109-9820-301D829ADF4B}" presName="vert1" presStyleCnt="0"/>
      <dgm:spPr/>
    </dgm:pt>
    <dgm:pt modelId="{0E49A851-0FA3-49EF-B294-B69288BE90C3}" type="pres">
      <dgm:prSet presAssocID="{412DA8CB-B9E5-F44F-9FDD-EF35DF68306D}" presName="vertSpace2a"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1" presStyleCnt="5"/>
      <dgm:spPr/>
      <dgm:t>
        <a:bodyPr/>
        <a:lstStyle/>
        <a:p>
          <a:endParaRPr lang="tr-TR"/>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0" presStyleCnt="4"/>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2" presStyleCnt="5"/>
      <dgm:spPr/>
      <dgm:t>
        <a:bodyPr/>
        <a:lstStyle/>
        <a:p>
          <a:endParaRPr lang="tr-TR"/>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1" presStyleCnt="4"/>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3" presStyleCnt="5" custLinFactNeighborX="706"/>
      <dgm:spPr/>
      <dgm:t>
        <a:bodyPr/>
        <a:lstStyle/>
        <a:p>
          <a:endParaRPr lang="tr-TR"/>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2" presStyleCnt="4"/>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4" presStyleCnt="5"/>
      <dgm:spPr/>
      <dgm:t>
        <a:bodyPr/>
        <a:lstStyle/>
        <a:p>
          <a:endParaRPr lang="tr-TR"/>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3" presStyleCnt="4"/>
      <dgm:spPr/>
    </dgm:pt>
    <dgm:pt modelId="{E3E8A01D-29A2-442B-B2D9-9A8138A25142}" type="pres">
      <dgm:prSet presAssocID="{2D567ECC-EE11-40BE-8D44-12DF75E7AAA4}" presName="vertSpace2b" presStyleCnt="0"/>
      <dgm:spPr/>
    </dgm:pt>
  </dgm:ptLst>
  <dgm:cxnLst>
    <dgm:cxn modelId="{907D647B-D932-4C47-8184-A8B64146710E}" type="presOf" srcId="{9EFF4F62-79ED-4EA0-85C1-51F88755C8EE}" destId="{0DEDE790-6650-4E13-B812-9DA3ABBAEB7C}" srcOrd="0" destOrd="0" presId="urn:microsoft.com/office/officeart/2008/layout/LinedList"/>
    <dgm:cxn modelId="{5441ACF7-001D-47E8-BE90-D77A819FBE03}" srcId="{75F5A296-44A1-4109-9820-301D829ADF4B}" destId="{D907F82D-4934-4260-A319-D0C1005DB73A}" srcOrd="1" destOrd="0" parTransId="{6643C99F-6929-4115-B10C-449964C298DB}" sibTransId="{9EB8D1B3-16DB-4A75-A7E2-3B79ADD997CE}"/>
    <dgm:cxn modelId="{1FDA571F-F836-4679-A811-F09AA800BED6}" type="presOf" srcId="{2D567ECC-EE11-40BE-8D44-12DF75E7AAA4}" destId="{27817E14-DB1F-4D8F-A68A-7A628C5AB32E}" srcOrd="0" destOrd="0" presId="urn:microsoft.com/office/officeart/2008/layout/LinedList"/>
    <dgm:cxn modelId="{40F08CBE-C0FF-49E9-A14D-59F0F70F60CC}" srcId="{75F5A296-44A1-4109-9820-301D829ADF4B}" destId="{9EFF4F62-79ED-4EA0-85C1-51F88755C8EE}" srcOrd="2" destOrd="0" parTransId="{8EAFCDE7-4869-4D95-9359-6DA608AB28F0}" sibTransId="{D3274077-7919-4B64-B4D8-786A32E9EF73}"/>
    <dgm:cxn modelId="{C14CFD00-56D4-47C3-B770-4C6A01C0DBD7}" type="presOf" srcId="{D907F82D-4934-4260-A319-D0C1005DB73A}" destId="{576A2C98-791A-4E50-8CB8-1914215BEA2D}"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D5CCB0B9-ED75-438E-BEE5-62738CD88378}" type="presOf" srcId="{75F5A296-44A1-4109-9820-301D829ADF4B}" destId="{DEAABEC9-A717-43B6-945A-66BA8209A6FA}" srcOrd="0" destOrd="0" presId="urn:microsoft.com/office/officeart/2008/layout/LinedList"/>
    <dgm:cxn modelId="{AFD2487F-444F-4C44-A623-9AAFEB90AC49}" srcId="{75F5A296-44A1-4109-9820-301D829ADF4B}" destId="{412DA8CB-B9E5-F44F-9FDD-EF35DF68306D}" srcOrd="0" destOrd="0" parTransId="{7E8B7982-18DC-F246-BFD4-7B9D4C9DB2CA}" sibTransId="{960A4A2E-B23E-7544-9A93-1312898E2DC4}"/>
    <dgm:cxn modelId="{45629286-2642-481F-BB3F-C9DC76E6A851}" srcId="{75F5A296-44A1-4109-9820-301D829ADF4B}" destId="{2D567ECC-EE11-40BE-8D44-12DF75E7AAA4}" srcOrd="3" destOrd="0" parTransId="{096A135B-3D51-4C14-B762-4DFFB46136C9}" sibTransId="{352CE29C-C095-4E8D-B62B-E607F5416469}"/>
    <dgm:cxn modelId="{019F818B-B4DF-47F4-93E3-E7EFEDCD794B}" srcId="{3C774A1C-BB1C-4347-A758-A94A436F7244}" destId="{75F5A296-44A1-4109-9820-301D829ADF4B}" srcOrd="0" destOrd="0" parTransId="{0947B658-C96F-49BA-AB6E-1170D9DB8F41}" sibTransId="{BC9D76EB-80EC-4037-B411-6465FA97E3A6}"/>
    <dgm:cxn modelId="{43D6382F-9679-42E5-A472-94C44260BA70}" type="presOf" srcId="{412DA8CB-B9E5-F44F-9FDD-EF35DF68306D}" destId="{B9E57DF2-F223-F848-B6AB-FEB0F6FB4076}" srcOrd="0" destOrd="0" presId="urn:microsoft.com/office/officeart/2008/layout/LinedList"/>
    <dgm:cxn modelId="{2616D32A-DB1C-475D-BDC3-F15DB7FB02C2}" type="presParOf" srcId="{9CA50A65-40FA-E945-A868-9E3FE840B07E}" destId="{09426E99-EE43-47F0-AF9D-1F877A43E7D2}" srcOrd="0" destOrd="0" presId="urn:microsoft.com/office/officeart/2008/layout/LinedList"/>
    <dgm:cxn modelId="{99E07DD0-6EF7-4698-8429-F2A0D38B1C68}" type="presParOf" srcId="{9CA50A65-40FA-E945-A868-9E3FE840B07E}" destId="{A755AEE1-246E-4E29-AE10-2F972DB4D517}" srcOrd="1" destOrd="0" presId="urn:microsoft.com/office/officeart/2008/layout/LinedList"/>
    <dgm:cxn modelId="{C22916D9-0D92-40D8-85CC-4CDAF5BA7F53}" type="presParOf" srcId="{A755AEE1-246E-4E29-AE10-2F972DB4D517}" destId="{DEAABEC9-A717-43B6-945A-66BA8209A6FA}" srcOrd="0" destOrd="0" presId="urn:microsoft.com/office/officeart/2008/layout/LinedList"/>
    <dgm:cxn modelId="{4C1CAB30-6724-43EA-98DA-2990E5B32203}" type="presParOf" srcId="{A755AEE1-246E-4E29-AE10-2F972DB4D517}" destId="{D92A8F73-17B5-41A5-911A-4E1241C0499B}" srcOrd="1" destOrd="0" presId="urn:microsoft.com/office/officeart/2008/layout/LinedList"/>
    <dgm:cxn modelId="{F5E6CD17-011D-4DDD-AE82-F2819DE72B6B}" type="presParOf" srcId="{D92A8F73-17B5-41A5-911A-4E1241C0499B}" destId="{0E49A851-0FA3-49EF-B294-B69288BE90C3}" srcOrd="0" destOrd="0" presId="urn:microsoft.com/office/officeart/2008/layout/LinedList"/>
    <dgm:cxn modelId="{54817557-EF26-4B7B-A36A-C69AD9D160E0}" type="presParOf" srcId="{D92A8F73-17B5-41A5-911A-4E1241C0499B}" destId="{A4B3FD2E-63E5-E445-B87B-210177B3706B}" srcOrd="1" destOrd="0" presId="urn:microsoft.com/office/officeart/2008/layout/LinedList"/>
    <dgm:cxn modelId="{B3AB202F-9634-45A0-AE4E-647B49A33776}" type="presParOf" srcId="{A4B3FD2E-63E5-E445-B87B-210177B3706B}" destId="{B4FE7B28-4407-5045-AAC1-7786FB86FE88}" srcOrd="0" destOrd="0" presId="urn:microsoft.com/office/officeart/2008/layout/LinedList"/>
    <dgm:cxn modelId="{6B02F469-39D0-411A-ACE3-2975D405A9FA}" type="presParOf" srcId="{A4B3FD2E-63E5-E445-B87B-210177B3706B}" destId="{B9E57DF2-F223-F848-B6AB-FEB0F6FB4076}" srcOrd="1" destOrd="0" presId="urn:microsoft.com/office/officeart/2008/layout/LinedList"/>
    <dgm:cxn modelId="{F028FD67-80DE-49D8-BCDA-E0331C4D9D0C}" type="presParOf" srcId="{A4B3FD2E-63E5-E445-B87B-210177B3706B}" destId="{84017E13-6661-1647-9DB1-F43BB49DC0FD}" srcOrd="2" destOrd="0" presId="urn:microsoft.com/office/officeart/2008/layout/LinedList"/>
    <dgm:cxn modelId="{D359B4CC-FB38-4FF8-86F4-6B1B20810BFB}" type="presParOf" srcId="{D92A8F73-17B5-41A5-911A-4E1241C0499B}" destId="{1E88F2A9-FC8F-2A4F-ABF4-2C5837CA76E5}" srcOrd="2" destOrd="0" presId="urn:microsoft.com/office/officeart/2008/layout/LinedList"/>
    <dgm:cxn modelId="{321899FC-F20F-40A7-97D6-2F1B0BA222A9}" type="presParOf" srcId="{D92A8F73-17B5-41A5-911A-4E1241C0499B}" destId="{02B19E4E-8333-4B4F-AA1E-19B5E7CAD48B}" srcOrd="3" destOrd="0" presId="urn:microsoft.com/office/officeart/2008/layout/LinedList"/>
    <dgm:cxn modelId="{59BAD5DD-D2EA-4266-8001-D478B67E6729}" type="presParOf" srcId="{D92A8F73-17B5-41A5-911A-4E1241C0499B}" destId="{5121BA32-9249-455A-8A20-08E85B86269F}" srcOrd="4" destOrd="0" presId="urn:microsoft.com/office/officeart/2008/layout/LinedList"/>
    <dgm:cxn modelId="{64D2154A-3BDE-49E7-90F7-8C617C336857}" type="presParOf" srcId="{5121BA32-9249-455A-8A20-08E85B86269F}" destId="{E379A0C3-13D3-46B9-950A-CF0A08724A6D}" srcOrd="0" destOrd="0" presId="urn:microsoft.com/office/officeart/2008/layout/LinedList"/>
    <dgm:cxn modelId="{7C48C395-CCD4-4BBE-BABC-E79623647D65}" type="presParOf" srcId="{5121BA32-9249-455A-8A20-08E85B86269F}" destId="{576A2C98-791A-4E50-8CB8-1914215BEA2D}" srcOrd="1" destOrd="0" presId="urn:microsoft.com/office/officeart/2008/layout/LinedList"/>
    <dgm:cxn modelId="{58846DCC-6785-4BEA-B8B9-3A66A287B0F3}" type="presParOf" srcId="{5121BA32-9249-455A-8A20-08E85B86269F}" destId="{3EC880A3-8E6D-40A4-857F-9A4C9ED1B22A}" srcOrd="2" destOrd="0" presId="urn:microsoft.com/office/officeart/2008/layout/LinedList"/>
    <dgm:cxn modelId="{C214DE7A-CE80-420A-8C77-0F7A214D4C24}" type="presParOf" srcId="{D92A8F73-17B5-41A5-911A-4E1241C0499B}" destId="{45167FBC-5EE3-4C8A-A94C-30BB5DE89AD6}" srcOrd="5" destOrd="0" presId="urn:microsoft.com/office/officeart/2008/layout/LinedList"/>
    <dgm:cxn modelId="{68BF6EAA-02FA-4DD3-B31B-E78F3A7B37B0}" type="presParOf" srcId="{D92A8F73-17B5-41A5-911A-4E1241C0499B}" destId="{BC5CA65E-0C6F-472F-B2E2-282C2CDDDC9F}" srcOrd="6" destOrd="0" presId="urn:microsoft.com/office/officeart/2008/layout/LinedList"/>
    <dgm:cxn modelId="{28B0E5C7-FCD2-4BAF-BF27-18D4EC004DF7}" type="presParOf" srcId="{D92A8F73-17B5-41A5-911A-4E1241C0499B}" destId="{DFE917DE-2459-4110-B5CA-909F8A25E9B3}" srcOrd="7" destOrd="0" presId="urn:microsoft.com/office/officeart/2008/layout/LinedList"/>
    <dgm:cxn modelId="{C4C0228D-0B2C-4099-89D7-9A3AE17C7FBB}" type="presParOf" srcId="{DFE917DE-2459-4110-B5CA-909F8A25E9B3}" destId="{BFFB7145-8402-485B-85FA-7C375AFB0A2C}" srcOrd="0" destOrd="0" presId="urn:microsoft.com/office/officeart/2008/layout/LinedList"/>
    <dgm:cxn modelId="{F66814CA-FB97-404B-8D90-C91ECC0445A2}" type="presParOf" srcId="{DFE917DE-2459-4110-B5CA-909F8A25E9B3}" destId="{0DEDE790-6650-4E13-B812-9DA3ABBAEB7C}" srcOrd="1" destOrd="0" presId="urn:microsoft.com/office/officeart/2008/layout/LinedList"/>
    <dgm:cxn modelId="{154D880C-DCDD-412C-A32B-2C369A624736}" type="presParOf" srcId="{DFE917DE-2459-4110-B5CA-909F8A25E9B3}" destId="{CC02E1CA-72BE-493C-916D-08B08D649491}" srcOrd="2" destOrd="0" presId="urn:microsoft.com/office/officeart/2008/layout/LinedList"/>
    <dgm:cxn modelId="{047C57CF-6AB4-40EF-8B52-E3698A7E81D0}" type="presParOf" srcId="{D92A8F73-17B5-41A5-911A-4E1241C0499B}" destId="{41DAB04F-B76E-41A3-BF92-19D36F058A9E}" srcOrd="8" destOrd="0" presId="urn:microsoft.com/office/officeart/2008/layout/LinedList"/>
    <dgm:cxn modelId="{57E51130-63DF-42C6-A792-27EF56AA5387}" type="presParOf" srcId="{D92A8F73-17B5-41A5-911A-4E1241C0499B}" destId="{E5F9CA9F-91E3-425C-B99F-A98D8F0B0A7F}" srcOrd="9" destOrd="0" presId="urn:microsoft.com/office/officeart/2008/layout/LinedList"/>
    <dgm:cxn modelId="{C168B278-446B-4ABC-9CC8-6F83CD5D8448}" type="presParOf" srcId="{D92A8F73-17B5-41A5-911A-4E1241C0499B}" destId="{B3DB48DB-4C93-4596-9AC6-3B83B01CF220}" srcOrd="10" destOrd="0" presId="urn:microsoft.com/office/officeart/2008/layout/LinedList"/>
    <dgm:cxn modelId="{44881B05-E314-4EFC-961B-78BADF128092}" type="presParOf" srcId="{B3DB48DB-4C93-4596-9AC6-3B83B01CF220}" destId="{40B7A97C-3464-43FE-BFE9-19588B33F0C0}" srcOrd="0" destOrd="0" presId="urn:microsoft.com/office/officeart/2008/layout/LinedList"/>
    <dgm:cxn modelId="{D000DA6F-D832-4D64-8561-5F8D70B6CABE}" type="presParOf" srcId="{B3DB48DB-4C93-4596-9AC6-3B83B01CF220}" destId="{27817E14-DB1F-4D8F-A68A-7A628C5AB32E}" srcOrd="1" destOrd="0" presId="urn:microsoft.com/office/officeart/2008/layout/LinedList"/>
    <dgm:cxn modelId="{8572B8AE-4922-41EC-929B-44ADE628B3B7}" type="presParOf" srcId="{B3DB48DB-4C93-4596-9AC6-3B83B01CF220}" destId="{4DA3FBF6-D5DD-4780-9A67-BC9D183196BA}" srcOrd="2" destOrd="0" presId="urn:microsoft.com/office/officeart/2008/layout/LinedList"/>
    <dgm:cxn modelId="{99F2E674-6124-48FA-9B2C-3A10961F72B5}" type="presParOf" srcId="{D92A8F73-17B5-41A5-911A-4E1241C0499B}" destId="{9B1E8AEA-2A8D-4500-8486-4DCED5C7B4CD}" srcOrd="11" destOrd="0" presId="urn:microsoft.com/office/officeart/2008/layout/LinedList"/>
    <dgm:cxn modelId="{BBAB2B3C-F97A-41EE-804D-789B9CE31B82}" type="presParOf" srcId="{D92A8F73-17B5-41A5-911A-4E1241C0499B}" destId="{E3E8A01D-29A2-442B-B2D9-9A8138A25142}" srcOrd="12"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tr-TR" sz="3400" b="1" dirty="0">
              <a:solidFill>
                <a:schemeClr val="tx1"/>
              </a:solidFill>
            </a:rPr>
            <a:t>Taraflardan biri, iç hukuku izin vermediği için içerik verisine müdahale konusunda diğer tarafa karşılıklı yardım sağlamayı reddetmektedir. Bu taraf Budapeşte Sözleşmesi’nin 34. maddesini ihlal etmiştir.</a:t>
          </a:r>
          <a:endParaRPr lang="en-US" sz="3400" b="1" dirty="0">
            <a:solidFill>
              <a:schemeClr val="tx1"/>
            </a:solidFill>
          </a:endParaRP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dgm:spPr/>
      <dgm:t>
        <a:bodyPr/>
        <a:lstStyle/>
        <a:p>
          <a:pPr algn="l"/>
          <a:r>
            <a:rPr lang="tr-TR" b="1" dirty="0">
              <a:solidFill>
                <a:schemeClr val="tx1"/>
              </a:solidFill>
            </a:rPr>
            <a:t>Doğru</a:t>
          </a:r>
          <a:endParaRPr lang="en-US" b="1" dirty="0">
            <a:solidFill>
              <a:schemeClr val="tx1"/>
            </a:solidFill>
          </a:endParaRP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tr-TR" b="1" dirty="0">
              <a:solidFill>
                <a:srgbClr val="FF0000"/>
              </a:solidFill>
            </a:rPr>
            <a:t>Yanlış</a:t>
          </a:r>
          <a:endParaRPr lang="en-US" b="1" dirty="0">
            <a:solidFill>
              <a:srgbClr val="FF0000"/>
            </a:solidFill>
          </a:endParaRP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en-US" b="1">
            <a:solidFill>
              <a:schemeClr val="tx1"/>
            </a:solidFill>
          </a:endParaRPr>
        </a:p>
      </dgm:t>
    </dgm:pt>
    <dgm:pt modelId="{9EB8D1B3-16DB-4A75-A7E2-3B79ADD997CE}" type="sibTrans" cxnId="{5441ACF7-001D-47E8-BE90-D77A819FBE03}">
      <dgm:prSet/>
      <dgm:spPr/>
      <dgm:t>
        <a:bodyPr/>
        <a:lstStyle/>
        <a:p>
          <a:endParaRPr lang="x-none"/>
        </a:p>
      </dgm:t>
    </dgm:pt>
    <dgm:pt modelId="{6643C99F-6929-4115-B10C-449964C298DB}" type="parTrans" cxnId="{5441ACF7-001D-47E8-BE90-D77A819FBE03}">
      <dgm:prSet/>
      <dgm:spPr/>
      <dgm:t>
        <a:bodyPr/>
        <a:lstStyle/>
        <a:p>
          <a:endParaRPr lang="x-none"/>
        </a:p>
      </dgm:t>
    </dgm:pt>
    <dgm:pt modelId="{9EFF4F62-79ED-4EA0-85C1-51F88755C8EE}">
      <dgm:prSet phldrT="[Text]"/>
      <dgm:spPr/>
      <dgm:t>
        <a:bodyPr/>
        <a:lstStyle/>
        <a:p>
          <a:endParaRPr lang="en-US" b="1">
            <a:solidFill>
              <a:schemeClr val="tx1"/>
            </a:solidFill>
          </a:endParaRPr>
        </a:p>
      </dgm:t>
    </dgm:pt>
    <dgm:pt modelId="{D3274077-7919-4B64-B4D8-786A32E9EF73}" type="sibTrans" cxnId="{40F08CBE-C0FF-49E9-A14D-59F0F70F60CC}">
      <dgm:prSet/>
      <dgm:spPr/>
      <dgm:t>
        <a:bodyPr/>
        <a:lstStyle/>
        <a:p>
          <a:endParaRPr lang="x-none"/>
        </a:p>
      </dgm:t>
    </dgm:pt>
    <dgm:pt modelId="{8EAFCDE7-4869-4D95-9359-6DA608AB28F0}" type="parTrans" cxnId="{40F08CBE-C0FF-49E9-A14D-59F0F70F60CC}">
      <dgm:prSet/>
      <dgm:spPr/>
      <dgm:t>
        <a:bodyPr/>
        <a:lstStyle/>
        <a:p>
          <a:endParaRPr lang="x-none"/>
        </a:p>
      </dgm:t>
    </dgm:pt>
    <dgm:pt modelId="{2D567ECC-EE11-40BE-8D44-12DF75E7AAA4}">
      <dgm:prSet phldrT="[Text]"/>
      <dgm:spPr/>
      <dgm:t>
        <a:bodyPr/>
        <a:lstStyle/>
        <a:p>
          <a:endParaRPr lang="en-US" b="1">
            <a:solidFill>
              <a:schemeClr val="tx1"/>
            </a:solidFill>
          </a:endParaRPr>
        </a:p>
      </dgm:t>
    </dgm:pt>
    <dgm:pt modelId="{352CE29C-C095-4E8D-B62B-E607F5416469}" type="sibTrans" cxnId="{45629286-2642-481F-BB3F-C9DC76E6A851}">
      <dgm:prSet/>
      <dgm:spPr/>
      <dgm:t>
        <a:bodyPr/>
        <a:lstStyle/>
        <a:p>
          <a:endParaRPr lang="x-none"/>
        </a:p>
      </dgm:t>
    </dgm:pt>
    <dgm:pt modelId="{096A135B-3D51-4C14-B762-4DFFB46136C9}" type="parTrans" cxnId="{45629286-2642-481F-BB3F-C9DC76E6A851}">
      <dgm:prSet/>
      <dgm:spPr/>
      <dgm:t>
        <a:bodyPr/>
        <a:lstStyle/>
        <a:p>
          <a:endParaRPr lang="x-none"/>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tr-TR"/>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t>
        <a:bodyPr/>
        <a:lstStyle/>
        <a:p>
          <a:endParaRPr lang="tr-TR"/>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t>
        <a:bodyPr/>
        <a:lstStyle/>
        <a:p>
          <a:endParaRPr lang="tr-TR"/>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t>
        <a:bodyPr/>
        <a:lstStyle/>
        <a:p>
          <a:endParaRPr lang="tr-TR"/>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t>
        <a:bodyPr/>
        <a:lstStyle/>
        <a:p>
          <a:endParaRPr lang="tr-TR"/>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t>
        <a:bodyPr/>
        <a:lstStyle/>
        <a:p>
          <a:endParaRPr lang="tr-TR"/>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t>
        <a:bodyPr/>
        <a:lstStyle/>
        <a:p>
          <a:endParaRPr lang="tr-TR"/>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1659B53A-B0D8-4FDB-81D9-7CC7CA347ADA}" type="presOf" srcId="{9EFF4F62-79ED-4EA0-85C1-51F88755C8EE}" destId="{0DEDE790-6650-4E13-B812-9DA3ABBAEB7C}"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4DAC53F3-3AC5-2A4F-8860-05DE12816360}" type="presOf" srcId="{7029F5E8-D056-AE49-BD66-3C193010DDE8}" destId="{5D9EDF3F-7B20-8E47-A431-F9F24450F874}"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45629286-2642-481F-BB3F-C9DC76E6A851}" srcId="{8E61202A-36DD-0240-811A-270D9611A395}" destId="{2D567ECC-EE11-40BE-8D44-12DF75E7AAA4}" srcOrd="4" destOrd="0" parTransId="{096A135B-3D51-4C14-B762-4DFFB46136C9}" sibTransId="{352CE29C-C095-4E8D-B62B-E607F5416469}"/>
    <dgm:cxn modelId="{40F08CBE-C0FF-49E9-A14D-59F0F70F60CC}" srcId="{8E61202A-36DD-0240-811A-270D9611A395}" destId="{9EFF4F62-79ED-4EA0-85C1-51F88755C8EE}" srcOrd="3" destOrd="0" parTransId="{8EAFCDE7-4869-4D95-9359-6DA608AB28F0}" sibTransId="{D3274077-7919-4B64-B4D8-786A32E9EF73}"/>
    <dgm:cxn modelId="{AFD2487F-444F-4C44-A623-9AAFEB90AC49}" srcId="{8E61202A-36DD-0240-811A-270D9611A395}" destId="{412DA8CB-B9E5-F44F-9FDD-EF35DF68306D}" srcOrd="1" destOrd="0" parTransId="{7E8B7982-18DC-F246-BFD4-7B9D4C9DB2CA}" sibTransId="{960A4A2E-B23E-7544-9A93-1312898E2DC4}"/>
    <dgm:cxn modelId="{5D951241-AB7E-4F09-8C62-6D80C3079C3A}" type="presOf" srcId="{D907F82D-4934-4260-A319-D0C1005DB73A}" destId="{576A2C98-791A-4E50-8CB8-1914215BEA2D}"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5441ACF7-001D-47E8-BE90-D77A819FBE03}" srcId="{8E61202A-36DD-0240-811A-270D9611A395}" destId="{D907F82D-4934-4260-A319-D0C1005DB73A}" srcOrd="2" destOrd="0" parTransId="{6643C99F-6929-4115-B10C-449964C298DB}" sibTransId="{9EB8D1B3-16DB-4A75-A7E2-3B79ADD997CE}"/>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tr-TR" sz="2600" b="1" noProof="0" dirty="0"/>
            <a:t>Aşağıdaki suçlardan hangisi Budapeşte Sözleşmesi uyarınca uluslararası işbirliğini gerektirir?</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l"/>
          <a:r>
            <a:rPr lang="tr-TR" b="1" noProof="0" dirty="0">
              <a:solidFill>
                <a:srgbClr val="FF0000"/>
              </a:solidFill>
            </a:rPr>
            <a:t>a) Bilgisayar korsanlığı</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r>
            <a:rPr lang="tr-TR" b="1" noProof="0" dirty="0"/>
            <a:t>b) Siyasi suçlar</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r>
            <a:rPr lang="tr-TR" b="1" noProof="0" dirty="0">
              <a:solidFill>
                <a:srgbClr val="FF0000"/>
              </a:solidFill>
            </a:rPr>
            <a:t>c) Bilgisayar destekli sahtecilik</a:t>
          </a:r>
        </a:p>
      </dgm:t>
    </dgm:pt>
    <dgm:pt modelId="{6643C99F-6929-4115-B10C-449964C298DB}" type="parTrans" cxnId="{5441ACF7-001D-47E8-BE90-D77A819FBE03}">
      <dgm:prSet/>
      <dgm:spPr/>
      <dgm:t>
        <a:bodyPr/>
        <a:lstStyle/>
        <a:p>
          <a:endParaRPr lang="x-none"/>
        </a:p>
      </dgm:t>
    </dgm:pt>
    <dgm:pt modelId="{9EB8D1B3-16DB-4A75-A7E2-3B79ADD997CE}" type="sibTrans" cxnId="{5441ACF7-001D-47E8-BE90-D77A819FBE03}">
      <dgm:prSet/>
      <dgm:spPr/>
      <dgm:t>
        <a:bodyPr/>
        <a:lstStyle/>
        <a:p>
          <a:endParaRPr lang="x-none"/>
        </a:p>
      </dgm:t>
    </dgm:pt>
    <dgm:pt modelId="{9EFF4F62-79ED-4EA0-85C1-51F88755C8EE}">
      <dgm:prSet phldrT="[Text]"/>
      <dgm:spPr/>
      <dgm:t>
        <a:bodyPr/>
        <a:lstStyle/>
        <a:p>
          <a:r>
            <a:rPr lang="tr-TR" b="1" noProof="0" dirty="0">
              <a:solidFill>
                <a:srgbClr val="FF0000"/>
              </a:solidFill>
            </a:rPr>
            <a:t>d) Dağıtılmış Hizmet Reddi (</a:t>
          </a:r>
          <a:r>
            <a:rPr lang="tr-TR" b="1" noProof="0" dirty="0" err="1">
              <a:solidFill>
                <a:srgbClr val="FF0000"/>
              </a:solidFill>
            </a:rPr>
            <a:t>DDos</a:t>
          </a:r>
          <a:r>
            <a:rPr lang="tr-TR" b="1" noProof="0" dirty="0">
              <a:solidFill>
                <a:srgbClr val="FF0000"/>
              </a:solidFill>
            </a:rPr>
            <a:t>) saldırısı</a:t>
          </a:r>
        </a:p>
      </dgm:t>
    </dgm:pt>
    <dgm:pt modelId="{8EAFCDE7-4869-4D95-9359-6DA608AB28F0}" type="parTrans" cxnId="{40F08CBE-C0FF-49E9-A14D-59F0F70F60CC}">
      <dgm:prSet/>
      <dgm:spPr/>
      <dgm:t>
        <a:bodyPr/>
        <a:lstStyle/>
        <a:p>
          <a:endParaRPr lang="x-none"/>
        </a:p>
      </dgm:t>
    </dgm:pt>
    <dgm:pt modelId="{D3274077-7919-4B64-B4D8-786A32E9EF73}" type="sibTrans" cxnId="{40F08CBE-C0FF-49E9-A14D-59F0F70F60CC}">
      <dgm:prSet/>
      <dgm:spPr/>
      <dgm:t>
        <a:bodyPr/>
        <a:lstStyle/>
        <a:p>
          <a:endParaRPr lang="x-none"/>
        </a:p>
      </dgm:t>
    </dgm:pt>
    <dgm:pt modelId="{2D567ECC-EE11-40BE-8D44-12DF75E7AAA4}">
      <dgm:prSet phldrT="[Text]"/>
      <dgm:spPr/>
      <dgm:t>
        <a:bodyPr/>
        <a:lstStyle/>
        <a:p>
          <a:r>
            <a:rPr lang="tr-TR" b="1" noProof="0" dirty="0">
              <a:solidFill>
                <a:srgbClr val="FF0000"/>
              </a:solidFill>
            </a:rPr>
            <a:t>e) USB içerisinde çocuk pornografisi bulundurma </a:t>
          </a:r>
        </a:p>
      </dgm:t>
    </dgm:pt>
    <dgm:pt modelId="{096A135B-3D51-4C14-B762-4DFFB46136C9}" type="parTrans" cxnId="{45629286-2642-481F-BB3F-C9DC76E6A851}">
      <dgm:prSet/>
      <dgm:spPr/>
      <dgm:t>
        <a:bodyPr/>
        <a:lstStyle/>
        <a:p>
          <a:endParaRPr lang="x-none"/>
        </a:p>
      </dgm:t>
    </dgm:pt>
    <dgm:pt modelId="{352CE29C-C095-4E8D-B62B-E607F5416469}" type="sibTrans" cxnId="{45629286-2642-481F-BB3F-C9DC76E6A851}">
      <dgm:prSet/>
      <dgm:spPr/>
      <dgm:t>
        <a:bodyPr/>
        <a:lstStyle/>
        <a:p>
          <a:endParaRPr lang="x-none"/>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tr-TR"/>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194813" custScaleY="100196" custLinFactNeighborX="-1407"/>
      <dgm:spPr/>
      <dgm:t>
        <a:bodyPr/>
        <a:lstStyle/>
        <a:p>
          <a:endParaRPr lang="tr-TR"/>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t>
        <a:bodyPr/>
        <a:lstStyle/>
        <a:p>
          <a:endParaRPr lang="tr-TR"/>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t>
        <a:bodyPr/>
        <a:lstStyle/>
        <a:p>
          <a:endParaRPr lang="tr-TR"/>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t>
        <a:bodyPr/>
        <a:lstStyle/>
        <a:p>
          <a:endParaRPr lang="tr-TR"/>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t>
        <a:bodyPr/>
        <a:lstStyle/>
        <a:p>
          <a:endParaRPr lang="tr-TR"/>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t>
        <a:bodyPr/>
        <a:lstStyle/>
        <a:p>
          <a:endParaRPr lang="tr-TR"/>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5441ACF7-001D-47E8-BE90-D77A819FBE03}" srcId="{8E61202A-36DD-0240-811A-270D9611A395}" destId="{D907F82D-4934-4260-A319-D0C1005DB73A}" srcOrd="2" destOrd="0" parTransId="{6643C99F-6929-4115-B10C-449964C298DB}" sibTransId="{9EB8D1B3-16DB-4A75-A7E2-3B79ADD997CE}"/>
    <dgm:cxn modelId="{D2E56886-729D-45B9-95A3-2472CC9F4434}" type="presOf" srcId="{2D567ECC-EE11-40BE-8D44-12DF75E7AAA4}" destId="{27817E14-DB1F-4D8F-A68A-7A628C5AB32E}"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EE067887-3C49-4445-A086-209FD3B8E0D7}" type="presOf" srcId="{7029F5E8-D056-AE49-BD66-3C193010DDE8}" destId="{5D9EDF3F-7B20-8E47-A431-F9F24450F874}"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0853D710-AFFB-4906-B4BE-38F5317B1DFD}" type="presOf" srcId="{D907F82D-4934-4260-A319-D0C1005DB73A}" destId="{576A2C98-791A-4E50-8CB8-1914215BEA2D}" srcOrd="0" destOrd="0" presId="urn:microsoft.com/office/officeart/2008/layout/LinedList"/>
    <dgm:cxn modelId="{93F33123-08C1-49CA-B159-7C76A23341C3}" type="presOf" srcId="{8E61202A-36DD-0240-811A-270D9611A395}" destId="{CFE00427-EDF8-324F-9A5C-A181E81A4D48}" srcOrd="0" destOrd="0" presId="urn:microsoft.com/office/officeart/2008/layout/LinedList"/>
    <dgm:cxn modelId="{3B0E7A87-2B13-4F12-8E0A-D0772DA308DC}" type="presOf" srcId="{412DA8CB-B9E5-F44F-9FDD-EF35DF68306D}" destId="{B9E57DF2-F223-F848-B6AB-FEB0F6FB4076}" srcOrd="0" destOrd="0" presId="urn:microsoft.com/office/officeart/2008/layout/LinedList"/>
    <dgm:cxn modelId="{4C4F9C7E-46F2-4F8E-B6B8-AD8869989644}" type="presOf" srcId="{9EFF4F62-79ED-4EA0-85C1-51F88755C8EE}" destId="{0DEDE790-6650-4E13-B812-9DA3ABBAEB7C}" srcOrd="0" destOrd="0" presId="urn:microsoft.com/office/officeart/2008/layout/LinedList"/>
    <dgm:cxn modelId="{45629286-2642-481F-BB3F-C9DC76E6A851}" srcId="{8E61202A-36DD-0240-811A-270D9611A395}" destId="{2D567ECC-EE11-40BE-8D44-12DF75E7AAA4}" srcOrd="4" destOrd="0" parTransId="{096A135B-3D51-4C14-B762-4DFFB46136C9}" sibTransId="{352CE29C-C095-4E8D-B62B-E607F5416469}"/>
    <dgm:cxn modelId="{40F08CBE-C0FF-49E9-A14D-59F0F70F60CC}" srcId="{8E61202A-36DD-0240-811A-270D9611A395}" destId="{9EFF4F62-79ED-4EA0-85C1-51F88755C8EE}" srcOrd="3" destOrd="0" parTransId="{8EAFCDE7-4869-4D95-9359-6DA608AB28F0}" sibTransId="{D3274077-7919-4B64-B4D8-786A32E9EF73}"/>
    <dgm:cxn modelId="{99EB5834-3593-6644-A836-6C8D5595A820}" srcId="{8E61202A-36DD-0240-811A-270D9611A395}" destId="{7029F5E8-D056-AE49-BD66-3C193010DDE8}" srcOrd="0" destOrd="0" parTransId="{ACE97453-93D9-C642-95ED-D55F9984F778}" sibTransId="{3346CD8C-3206-F84A-BEA2-B5492B6B7347}"/>
    <dgm:cxn modelId="{E709DB4E-864D-4117-8C11-605EF9D8CAC2}" type="presParOf" srcId="{9CA50A65-40FA-E945-A868-9E3FE840B07E}" destId="{D5C7DCB4-3723-4443-ADD7-DBEB1005841A}" srcOrd="0" destOrd="0" presId="urn:microsoft.com/office/officeart/2008/layout/LinedList"/>
    <dgm:cxn modelId="{F140C11C-C51C-47BA-AA47-CD478574B2FF}" type="presParOf" srcId="{9CA50A65-40FA-E945-A868-9E3FE840B07E}" destId="{9F8ADD56-4647-5947-BF4A-89820DB0503F}" srcOrd="1" destOrd="0" presId="urn:microsoft.com/office/officeart/2008/layout/LinedList"/>
    <dgm:cxn modelId="{98A1DA0B-57ED-449D-8D23-894A1F6A3329}" type="presParOf" srcId="{9F8ADD56-4647-5947-BF4A-89820DB0503F}" destId="{CFE00427-EDF8-324F-9A5C-A181E81A4D48}" srcOrd="0" destOrd="0" presId="urn:microsoft.com/office/officeart/2008/layout/LinedList"/>
    <dgm:cxn modelId="{D63EBA5F-8E0E-436D-8179-B8D8E62CBB29}" type="presParOf" srcId="{9F8ADD56-4647-5947-BF4A-89820DB0503F}" destId="{71554259-89F3-DC41-AF38-A80F6823C6AB}" srcOrd="1" destOrd="0" presId="urn:microsoft.com/office/officeart/2008/layout/LinedList"/>
    <dgm:cxn modelId="{AAD3EB58-6614-4EF2-A7B5-E4204A3903F3}" type="presParOf" srcId="{71554259-89F3-DC41-AF38-A80F6823C6AB}" destId="{D0431CA8-5100-6745-A242-ED330061BD73}" srcOrd="0" destOrd="0" presId="urn:microsoft.com/office/officeart/2008/layout/LinedList"/>
    <dgm:cxn modelId="{5F325497-34DA-4EDE-8367-73C84641976F}" type="presParOf" srcId="{71554259-89F3-DC41-AF38-A80F6823C6AB}" destId="{FE55CC5A-C0EF-DF45-AF1E-C9A5EF0E713C}" srcOrd="1" destOrd="0" presId="urn:microsoft.com/office/officeart/2008/layout/LinedList"/>
    <dgm:cxn modelId="{4D884C0A-2526-419F-AF17-374AE0F9E528}" type="presParOf" srcId="{FE55CC5A-C0EF-DF45-AF1E-C9A5EF0E713C}" destId="{D79F8CF2-80EE-C747-9C26-26414E55692C}" srcOrd="0" destOrd="0" presId="urn:microsoft.com/office/officeart/2008/layout/LinedList"/>
    <dgm:cxn modelId="{8FB8C283-0B49-4B9D-9F7B-107FE0DAC0CB}" type="presParOf" srcId="{FE55CC5A-C0EF-DF45-AF1E-C9A5EF0E713C}" destId="{5D9EDF3F-7B20-8E47-A431-F9F24450F874}" srcOrd="1" destOrd="0" presId="urn:microsoft.com/office/officeart/2008/layout/LinedList"/>
    <dgm:cxn modelId="{5AFB8CDF-B3A8-4A5D-AF0C-F3B3B121E1B3}" type="presParOf" srcId="{FE55CC5A-C0EF-DF45-AF1E-C9A5EF0E713C}" destId="{EB933D24-ABB6-0C44-A5A7-05F1CB99F1EB}" srcOrd="2" destOrd="0" presId="urn:microsoft.com/office/officeart/2008/layout/LinedList"/>
    <dgm:cxn modelId="{62C914F6-1F5B-4FD2-809E-28671FEFB43B}" type="presParOf" srcId="{71554259-89F3-DC41-AF38-A80F6823C6AB}" destId="{EB798B99-5590-864A-A2C1-F553D99D3FAA}" srcOrd="2" destOrd="0" presId="urn:microsoft.com/office/officeart/2008/layout/LinedList"/>
    <dgm:cxn modelId="{773D137D-BE93-4D9B-A54E-8DF579C1268B}" type="presParOf" srcId="{71554259-89F3-DC41-AF38-A80F6823C6AB}" destId="{9C715A5E-13B0-3F4D-85BD-4FA3A97839C5}" srcOrd="3" destOrd="0" presId="urn:microsoft.com/office/officeart/2008/layout/LinedList"/>
    <dgm:cxn modelId="{326E1D8F-BC5E-481D-84E8-3761C8BF261F}" type="presParOf" srcId="{71554259-89F3-DC41-AF38-A80F6823C6AB}" destId="{A4B3FD2E-63E5-E445-B87B-210177B3706B}" srcOrd="4" destOrd="0" presId="urn:microsoft.com/office/officeart/2008/layout/LinedList"/>
    <dgm:cxn modelId="{C2E52B10-C5BF-4A2F-9EC7-ACBC7E223310}" type="presParOf" srcId="{A4B3FD2E-63E5-E445-B87B-210177B3706B}" destId="{B4FE7B28-4407-5045-AAC1-7786FB86FE88}" srcOrd="0" destOrd="0" presId="urn:microsoft.com/office/officeart/2008/layout/LinedList"/>
    <dgm:cxn modelId="{70729472-1063-4EC0-A24D-C9D92CF4D73F}" type="presParOf" srcId="{A4B3FD2E-63E5-E445-B87B-210177B3706B}" destId="{B9E57DF2-F223-F848-B6AB-FEB0F6FB4076}" srcOrd="1" destOrd="0" presId="urn:microsoft.com/office/officeart/2008/layout/LinedList"/>
    <dgm:cxn modelId="{FFE2EFB2-147B-4180-AC78-D2C4CB595773}" type="presParOf" srcId="{A4B3FD2E-63E5-E445-B87B-210177B3706B}" destId="{84017E13-6661-1647-9DB1-F43BB49DC0FD}" srcOrd="2" destOrd="0" presId="urn:microsoft.com/office/officeart/2008/layout/LinedList"/>
    <dgm:cxn modelId="{D91AB09E-254B-4442-98A3-AD8C0D1D0A63}" type="presParOf" srcId="{71554259-89F3-DC41-AF38-A80F6823C6AB}" destId="{1E88F2A9-FC8F-2A4F-ABF4-2C5837CA76E5}" srcOrd="5" destOrd="0" presId="urn:microsoft.com/office/officeart/2008/layout/LinedList"/>
    <dgm:cxn modelId="{0A7BF3DB-33F4-4718-9E33-76ABAD136086}" type="presParOf" srcId="{71554259-89F3-DC41-AF38-A80F6823C6AB}" destId="{02B19E4E-8333-4B4F-AA1E-19B5E7CAD48B}" srcOrd="6" destOrd="0" presId="urn:microsoft.com/office/officeart/2008/layout/LinedList"/>
    <dgm:cxn modelId="{AAECDF9F-299F-415D-9807-DB0832B53014}" type="presParOf" srcId="{71554259-89F3-DC41-AF38-A80F6823C6AB}" destId="{5121BA32-9249-455A-8A20-08E85B86269F}" srcOrd="7" destOrd="0" presId="urn:microsoft.com/office/officeart/2008/layout/LinedList"/>
    <dgm:cxn modelId="{BA48646F-B952-4743-9597-1793FFD8219A}" type="presParOf" srcId="{5121BA32-9249-455A-8A20-08E85B86269F}" destId="{E379A0C3-13D3-46B9-950A-CF0A08724A6D}" srcOrd="0" destOrd="0" presId="urn:microsoft.com/office/officeart/2008/layout/LinedList"/>
    <dgm:cxn modelId="{9A2952BA-E85A-45A6-80B2-6E4C693236C2}" type="presParOf" srcId="{5121BA32-9249-455A-8A20-08E85B86269F}" destId="{576A2C98-791A-4E50-8CB8-1914215BEA2D}" srcOrd="1" destOrd="0" presId="urn:microsoft.com/office/officeart/2008/layout/LinedList"/>
    <dgm:cxn modelId="{0D410302-C8F7-48E1-A559-C02C4874B10B}" type="presParOf" srcId="{5121BA32-9249-455A-8A20-08E85B86269F}" destId="{3EC880A3-8E6D-40A4-857F-9A4C9ED1B22A}" srcOrd="2" destOrd="0" presId="urn:microsoft.com/office/officeart/2008/layout/LinedList"/>
    <dgm:cxn modelId="{15137954-0CEC-47EF-9A84-A3FBFB1CA83F}" type="presParOf" srcId="{71554259-89F3-DC41-AF38-A80F6823C6AB}" destId="{45167FBC-5EE3-4C8A-A94C-30BB5DE89AD6}" srcOrd="8" destOrd="0" presId="urn:microsoft.com/office/officeart/2008/layout/LinedList"/>
    <dgm:cxn modelId="{FCDBA1DC-2249-4876-A5C2-541E716CC8B3}" type="presParOf" srcId="{71554259-89F3-DC41-AF38-A80F6823C6AB}" destId="{BC5CA65E-0C6F-472F-B2E2-282C2CDDDC9F}" srcOrd="9" destOrd="0" presId="urn:microsoft.com/office/officeart/2008/layout/LinedList"/>
    <dgm:cxn modelId="{A137BE1A-9C8A-4C23-83BC-BA5E9EDFF0C6}" type="presParOf" srcId="{71554259-89F3-DC41-AF38-A80F6823C6AB}" destId="{DFE917DE-2459-4110-B5CA-909F8A25E9B3}" srcOrd="10" destOrd="0" presId="urn:microsoft.com/office/officeart/2008/layout/LinedList"/>
    <dgm:cxn modelId="{7287684B-C0B4-4E1F-A4F0-FA35D5039446}" type="presParOf" srcId="{DFE917DE-2459-4110-B5CA-909F8A25E9B3}" destId="{BFFB7145-8402-485B-85FA-7C375AFB0A2C}" srcOrd="0" destOrd="0" presId="urn:microsoft.com/office/officeart/2008/layout/LinedList"/>
    <dgm:cxn modelId="{CA2BB6A2-927F-417C-9CDF-4F09439ED2B5}" type="presParOf" srcId="{DFE917DE-2459-4110-B5CA-909F8A25E9B3}" destId="{0DEDE790-6650-4E13-B812-9DA3ABBAEB7C}" srcOrd="1" destOrd="0" presId="urn:microsoft.com/office/officeart/2008/layout/LinedList"/>
    <dgm:cxn modelId="{A238373D-EA7A-4D51-BCA8-B33970C1FC94}" type="presParOf" srcId="{DFE917DE-2459-4110-B5CA-909F8A25E9B3}" destId="{CC02E1CA-72BE-493C-916D-08B08D649491}" srcOrd="2" destOrd="0" presId="urn:microsoft.com/office/officeart/2008/layout/LinedList"/>
    <dgm:cxn modelId="{503EA62B-0E7F-4827-888B-6E7B2D68284C}" type="presParOf" srcId="{71554259-89F3-DC41-AF38-A80F6823C6AB}" destId="{41DAB04F-B76E-41A3-BF92-19D36F058A9E}" srcOrd="11" destOrd="0" presId="urn:microsoft.com/office/officeart/2008/layout/LinedList"/>
    <dgm:cxn modelId="{656C2C1C-D79A-4CDC-8BF3-8F3BD96F9A30}" type="presParOf" srcId="{71554259-89F3-DC41-AF38-A80F6823C6AB}" destId="{E5F9CA9F-91E3-425C-B99F-A98D8F0B0A7F}" srcOrd="12" destOrd="0" presId="urn:microsoft.com/office/officeart/2008/layout/LinedList"/>
    <dgm:cxn modelId="{02027C5F-4056-4C2E-BC1E-37F30B484E71}" type="presParOf" srcId="{71554259-89F3-DC41-AF38-A80F6823C6AB}" destId="{B3DB48DB-4C93-4596-9AC6-3B83B01CF220}" srcOrd="13" destOrd="0" presId="urn:microsoft.com/office/officeart/2008/layout/LinedList"/>
    <dgm:cxn modelId="{A236F11C-4D90-4C49-9348-0187513972C7}" type="presParOf" srcId="{B3DB48DB-4C93-4596-9AC6-3B83B01CF220}" destId="{40B7A97C-3464-43FE-BFE9-19588B33F0C0}" srcOrd="0" destOrd="0" presId="urn:microsoft.com/office/officeart/2008/layout/LinedList"/>
    <dgm:cxn modelId="{67AC90D4-E3E8-4596-8E75-A363202DA014}" type="presParOf" srcId="{B3DB48DB-4C93-4596-9AC6-3B83B01CF220}" destId="{27817E14-DB1F-4D8F-A68A-7A628C5AB32E}" srcOrd="1" destOrd="0" presId="urn:microsoft.com/office/officeart/2008/layout/LinedList"/>
    <dgm:cxn modelId="{86357A2F-6FCD-4E44-A3D4-3F92BAA9DACC}" type="presParOf" srcId="{B3DB48DB-4C93-4596-9AC6-3B83B01CF220}" destId="{4DA3FBF6-D5DD-4780-9A67-BC9D183196BA}" srcOrd="2" destOrd="0" presId="urn:microsoft.com/office/officeart/2008/layout/LinedList"/>
    <dgm:cxn modelId="{BE6717F2-F78D-444E-A0A6-AE0BDB78B5B0}" type="presParOf" srcId="{71554259-89F3-DC41-AF38-A80F6823C6AB}" destId="{9B1E8AEA-2A8D-4500-8486-4DCED5C7B4CD}" srcOrd="14" destOrd="0" presId="urn:microsoft.com/office/officeart/2008/layout/LinedList"/>
    <dgm:cxn modelId="{9D739A91-81AA-474A-B42D-DCA0B82ADDAC}"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7029F5E8-D056-AE49-BD66-3C193010DDE8}">
      <dgm:prSet phldrT="[Text]" phldr="0"/>
      <dgm:spPr/>
      <dgm:t>
        <a:bodyPr/>
        <a:lstStyle/>
        <a:p>
          <a:pPr algn="l" rtl="0"/>
          <a:r>
            <a:rPr lang="tr-TR" b="1">
              <a:solidFill>
                <a:schemeClr val="tx1"/>
              </a:solidFill>
              <a:latin typeface="Calibri"/>
            </a:rPr>
            <a:t>Doğru</a:t>
          </a:r>
          <a:endParaRPr lang="tr-TR" b="1">
            <a:solidFill>
              <a:schemeClr val="tx1"/>
            </a:solidFill>
          </a:endParaRP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phldr="0"/>
      <dgm:spPr/>
      <dgm:t>
        <a:bodyPr/>
        <a:lstStyle/>
        <a:p>
          <a:r>
            <a:rPr lang="tr-TR" b="1" dirty="0">
              <a:solidFill>
                <a:schemeClr val="tx1"/>
              </a:solidFill>
              <a:latin typeface="Calibri"/>
            </a:rPr>
            <a:t>Yanlış</a:t>
          </a:r>
          <a:endParaRPr lang="tr-TR" b="1" dirty="0">
            <a:solidFill>
              <a:schemeClr val="tx1"/>
            </a:solidFill>
          </a:endParaRP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82F3F0EE-E6EB-44EC-B895-827E382063CD}">
      <dgm:prSet phldr="0"/>
      <dgm:spPr/>
      <dgm:t>
        <a:bodyPr/>
        <a:lstStyle/>
        <a:p>
          <a:pPr algn="just" rtl="0"/>
          <a:r>
            <a:rPr lang="tr-TR" b="1" dirty="0">
              <a:latin typeface="Calibri"/>
            </a:rPr>
            <a:t>Budapeşte Sözleşmesi, suçun altında yatan eylem her iki ülkede de suç sayılsa dahi, eğer bir taraf bu suçu tanımlamak için farklı bir terminoloji </a:t>
          </a:r>
          <a:r>
            <a:rPr lang="tr-TR" b="1" dirty="0" smtClean="0">
              <a:latin typeface="Calibri"/>
            </a:rPr>
            <a:t>kullanıyorsa,</a:t>
          </a:r>
          <a:r>
            <a:rPr lang="tr-TR" b="1" dirty="0">
              <a:latin typeface="Calibri"/>
            </a:rPr>
            <a:t> diğer </a:t>
          </a:r>
          <a:r>
            <a:rPr lang="tr-TR" b="1" dirty="0" smtClean="0">
              <a:latin typeface="Calibri"/>
            </a:rPr>
            <a:t>tarafa </a:t>
          </a:r>
          <a:r>
            <a:rPr lang="tr-TR" b="1" dirty="0">
              <a:latin typeface="Calibri"/>
            </a:rPr>
            <a:t>yardım sağlamayı reddetme hakkı tanımaktadır.</a:t>
          </a:r>
          <a:endParaRPr lang="tr-TR" b="1" dirty="0"/>
        </a:p>
      </dgm:t>
    </dgm:pt>
    <dgm:pt modelId="{6F76B62F-A84F-482A-A965-0666B7717D97}" type="parTrans" cxnId="{7518700B-3897-4D1A-996E-1BC3DCFB6F40}">
      <dgm:prSet/>
      <dgm:spPr/>
    </dgm:pt>
    <dgm:pt modelId="{D10667B0-8975-4C55-BD6A-AC5B67636A6A}" type="sibTrans" cxnId="{7518700B-3897-4D1A-996E-1BC3DCFB6F40}">
      <dgm:prSet/>
      <dgm:spPr/>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tr-TR"/>
        </a:p>
      </dgm:t>
    </dgm:pt>
    <dgm:pt modelId="{3759EB5C-62D7-4519-9323-D7B9528492D8}" type="pres">
      <dgm:prSet presAssocID="{82F3F0EE-E6EB-44EC-B895-827E382063CD}" presName="thickLine" presStyleLbl="alignNode1" presStyleIdx="0" presStyleCnt="1"/>
      <dgm:spPr/>
    </dgm:pt>
    <dgm:pt modelId="{20345D3E-AF89-4A94-A548-659B14B6860A}" type="pres">
      <dgm:prSet presAssocID="{82F3F0EE-E6EB-44EC-B895-827E382063CD}" presName="horz1" presStyleCnt="0"/>
      <dgm:spPr/>
    </dgm:pt>
    <dgm:pt modelId="{C13EB1BB-7E96-4B0D-B7CE-7080E50E35E1}" type="pres">
      <dgm:prSet presAssocID="{82F3F0EE-E6EB-44EC-B895-827E382063CD}" presName="tx1" presStyleLbl="revTx" presStyleIdx="0" presStyleCnt="3" custScaleX="394072"/>
      <dgm:spPr/>
      <dgm:t>
        <a:bodyPr/>
        <a:lstStyle/>
        <a:p>
          <a:endParaRPr lang="tr-TR"/>
        </a:p>
      </dgm:t>
    </dgm:pt>
    <dgm:pt modelId="{D2132BE3-05A3-4C44-8587-66FD47699FB3}" type="pres">
      <dgm:prSet presAssocID="{82F3F0EE-E6EB-44EC-B895-827E382063CD}"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3"/>
      <dgm:spPr/>
      <dgm:t>
        <a:bodyPr/>
        <a:lstStyle/>
        <a:p>
          <a:endParaRPr lang="tr-TR"/>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2"/>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3"/>
      <dgm:spPr/>
      <dgm:t>
        <a:bodyPr/>
        <a:lstStyle/>
        <a:p>
          <a:endParaRPr lang="tr-TR"/>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2"/>
      <dgm:spPr/>
    </dgm:pt>
    <dgm:pt modelId="{02B19E4E-8333-4B4F-AA1E-19B5E7CAD48B}" type="pres">
      <dgm:prSet presAssocID="{412DA8CB-B9E5-F44F-9FDD-EF35DF68306D}" presName="vertSpace2b" presStyleCnt="0"/>
      <dgm:spPr/>
    </dgm:pt>
  </dgm:ptLst>
  <dgm:cxnLst>
    <dgm:cxn modelId="{BB6A03E1-BF91-4514-AB45-47DE79ABB232}" type="presOf" srcId="{412DA8CB-B9E5-F44F-9FDD-EF35DF68306D}" destId="{B9E57DF2-F223-F848-B6AB-FEB0F6FB4076}"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7518700B-3897-4D1A-996E-1BC3DCFB6F40}" srcId="{3C774A1C-BB1C-4347-A758-A94A436F7244}" destId="{82F3F0EE-E6EB-44EC-B895-827E382063CD}" srcOrd="0" destOrd="0" parTransId="{6F76B62F-A84F-482A-A965-0666B7717D97}" sibTransId="{D10667B0-8975-4C55-BD6A-AC5B67636A6A}"/>
    <dgm:cxn modelId="{99EB5834-3593-6644-A836-6C8D5595A820}" srcId="{82F3F0EE-E6EB-44EC-B895-827E382063CD}" destId="{7029F5E8-D056-AE49-BD66-3C193010DDE8}" srcOrd="0" destOrd="0" parTransId="{ACE97453-93D9-C642-95ED-D55F9984F778}" sibTransId="{3346CD8C-3206-F84A-BEA2-B5492B6B7347}"/>
    <dgm:cxn modelId="{AFD2487F-444F-4C44-A623-9AAFEB90AC49}" srcId="{82F3F0EE-E6EB-44EC-B895-827E382063CD}" destId="{412DA8CB-B9E5-F44F-9FDD-EF35DF68306D}" srcOrd="1" destOrd="0" parTransId="{7E8B7982-18DC-F246-BFD4-7B9D4C9DB2CA}" sibTransId="{960A4A2E-B23E-7544-9A93-1312898E2DC4}"/>
    <dgm:cxn modelId="{7928AA45-B11A-48CD-876D-5892AF1AD666}" type="presOf" srcId="{7029F5E8-D056-AE49-BD66-3C193010DDE8}" destId="{5D9EDF3F-7B20-8E47-A431-F9F24450F874}" srcOrd="0" destOrd="0" presId="urn:microsoft.com/office/officeart/2008/layout/LinedList"/>
    <dgm:cxn modelId="{CD0D9AAC-D54F-4146-820F-F4EC49EBD7BA}" type="presOf" srcId="{82F3F0EE-E6EB-44EC-B895-827E382063CD}" destId="{C13EB1BB-7E96-4B0D-B7CE-7080E50E35E1}" srcOrd="0" destOrd="0" presId="urn:microsoft.com/office/officeart/2008/layout/LinedList"/>
    <dgm:cxn modelId="{1E320CAC-67F7-4F33-86F8-BDE143F46FE9}" type="presParOf" srcId="{9CA50A65-40FA-E945-A868-9E3FE840B07E}" destId="{3759EB5C-62D7-4519-9323-D7B9528492D8}" srcOrd="0" destOrd="0" presId="urn:microsoft.com/office/officeart/2008/layout/LinedList"/>
    <dgm:cxn modelId="{8C093C92-C6B9-40C9-A581-88B75EF18298}" type="presParOf" srcId="{9CA50A65-40FA-E945-A868-9E3FE840B07E}" destId="{20345D3E-AF89-4A94-A548-659B14B6860A}" srcOrd="1" destOrd="0" presId="urn:microsoft.com/office/officeart/2008/layout/LinedList"/>
    <dgm:cxn modelId="{7A61202A-F549-4027-9E41-3E518961716A}" type="presParOf" srcId="{20345D3E-AF89-4A94-A548-659B14B6860A}" destId="{C13EB1BB-7E96-4B0D-B7CE-7080E50E35E1}" srcOrd="0" destOrd="0" presId="urn:microsoft.com/office/officeart/2008/layout/LinedList"/>
    <dgm:cxn modelId="{0E1B737C-40BC-443D-B502-1D99F6585A63}" type="presParOf" srcId="{20345D3E-AF89-4A94-A548-659B14B6860A}" destId="{D2132BE3-05A3-4C44-8587-66FD47699FB3}" srcOrd="1" destOrd="0" presId="urn:microsoft.com/office/officeart/2008/layout/LinedList"/>
    <dgm:cxn modelId="{A2842E65-D7BF-41EC-B1B2-7E7E97C2C5A1}" type="presParOf" srcId="{D2132BE3-05A3-4C44-8587-66FD47699FB3}" destId="{D0431CA8-5100-6745-A242-ED330061BD73}" srcOrd="0" destOrd="0" presId="urn:microsoft.com/office/officeart/2008/layout/LinedList"/>
    <dgm:cxn modelId="{F381744C-5842-43D4-A6B3-F8BFF792CED3}" type="presParOf" srcId="{D2132BE3-05A3-4C44-8587-66FD47699FB3}" destId="{FE55CC5A-C0EF-DF45-AF1E-C9A5EF0E713C}" srcOrd="1" destOrd="0" presId="urn:microsoft.com/office/officeart/2008/layout/LinedList"/>
    <dgm:cxn modelId="{FB8A1EF3-8467-4D1E-91CE-C4A376045F31}" type="presParOf" srcId="{FE55CC5A-C0EF-DF45-AF1E-C9A5EF0E713C}" destId="{D79F8CF2-80EE-C747-9C26-26414E55692C}" srcOrd="0" destOrd="0" presId="urn:microsoft.com/office/officeart/2008/layout/LinedList"/>
    <dgm:cxn modelId="{EADD99B5-86FD-4266-A288-C1266682D786}" type="presParOf" srcId="{FE55CC5A-C0EF-DF45-AF1E-C9A5EF0E713C}" destId="{5D9EDF3F-7B20-8E47-A431-F9F24450F874}" srcOrd="1" destOrd="0" presId="urn:microsoft.com/office/officeart/2008/layout/LinedList"/>
    <dgm:cxn modelId="{7C1EE8C8-638E-47E3-BDC4-EFE6A5C77B5A}" type="presParOf" srcId="{FE55CC5A-C0EF-DF45-AF1E-C9A5EF0E713C}" destId="{EB933D24-ABB6-0C44-A5A7-05F1CB99F1EB}" srcOrd="2" destOrd="0" presId="urn:microsoft.com/office/officeart/2008/layout/LinedList"/>
    <dgm:cxn modelId="{DA5234F0-F633-449B-AC60-2D9ADE392608}" type="presParOf" srcId="{D2132BE3-05A3-4C44-8587-66FD47699FB3}" destId="{EB798B99-5590-864A-A2C1-F553D99D3FAA}" srcOrd="2" destOrd="0" presId="urn:microsoft.com/office/officeart/2008/layout/LinedList"/>
    <dgm:cxn modelId="{6FB86B99-AA8F-4E0F-97FB-931154F3EA82}" type="presParOf" srcId="{D2132BE3-05A3-4C44-8587-66FD47699FB3}" destId="{9C715A5E-13B0-3F4D-85BD-4FA3A97839C5}" srcOrd="3" destOrd="0" presId="urn:microsoft.com/office/officeart/2008/layout/LinedList"/>
    <dgm:cxn modelId="{08E5C954-200A-49B4-92FE-41091A68C6B4}" type="presParOf" srcId="{D2132BE3-05A3-4C44-8587-66FD47699FB3}" destId="{A4B3FD2E-63E5-E445-B87B-210177B3706B}" srcOrd="4" destOrd="0" presId="urn:microsoft.com/office/officeart/2008/layout/LinedList"/>
    <dgm:cxn modelId="{060C32F7-365F-4A21-A9B5-F4945A457649}" type="presParOf" srcId="{A4B3FD2E-63E5-E445-B87B-210177B3706B}" destId="{B4FE7B28-4407-5045-AAC1-7786FB86FE88}" srcOrd="0" destOrd="0" presId="urn:microsoft.com/office/officeart/2008/layout/LinedList"/>
    <dgm:cxn modelId="{977014A1-E334-4DCE-A04C-8CF1EE6818F6}" type="presParOf" srcId="{A4B3FD2E-63E5-E445-B87B-210177B3706B}" destId="{B9E57DF2-F223-F848-B6AB-FEB0F6FB4076}" srcOrd="1" destOrd="0" presId="urn:microsoft.com/office/officeart/2008/layout/LinedList"/>
    <dgm:cxn modelId="{CD2ECB75-CE50-4628-BF87-81B84C3B384B}" type="presParOf" srcId="{A4B3FD2E-63E5-E445-B87B-210177B3706B}" destId="{84017E13-6661-1647-9DB1-F43BB49DC0FD}" srcOrd="2" destOrd="0" presId="urn:microsoft.com/office/officeart/2008/layout/LinedList"/>
    <dgm:cxn modelId="{616F0F87-E3B1-461C-BE92-1B19E4E00A35}" type="presParOf" srcId="{D2132BE3-05A3-4C44-8587-66FD47699FB3}" destId="{1E88F2A9-FC8F-2A4F-ABF4-2C5837CA76E5}" srcOrd="5" destOrd="0" presId="urn:microsoft.com/office/officeart/2008/layout/LinedList"/>
    <dgm:cxn modelId="{C32F66CC-764B-4AB1-A319-703AFB03E72C}" type="presParOf" srcId="{D2132BE3-05A3-4C44-8587-66FD47699FB3}" destId="{02B19E4E-8333-4B4F-AA1E-19B5E7CAD48B}" srcOrd="6"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tr-TR" sz="3400" b="1" dirty="0">
              <a:latin typeface="Calibri"/>
            </a:rPr>
            <a:t>Budapeşte Sözleşmesi, suçun altında yatan eylem her iki ülkede de suç sayılsa dahi, eğer bir taraf bu suçu tanımlamak için farklı bir terminoloji </a:t>
          </a:r>
          <a:r>
            <a:rPr lang="tr-TR" sz="3400" b="1" dirty="0" smtClean="0">
              <a:latin typeface="Calibri"/>
            </a:rPr>
            <a:t>kullanıyorsa,</a:t>
          </a:r>
          <a:r>
            <a:rPr lang="tr-TR" sz="3400" b="1" dirty="0">
              <a:latin typeface="Calibri"/>
            </a:rPr>
            <a:t> diğer </a:t>
          </a:r>
          <a:r>
            <a:rPr lang="tr-TR" sz="3400" b="1" dirty="0" smtClean="0">
              <a:latin typeface="Calibri"/>
            </a:rPr>
            <a:t>tarafa </a:t>
          </a:r>
          <a:r>
            <a:rPr lang="tr-TR" sz="3400" b="1" dirty="0">
              <a:latin typeface="Calibri"/>
            </a:rPr>
            <a:t>yardım sağlamayı reddetme hakkı tanımaktadır.</a:t>
          </a:r>
          <a:endParaRPr lang="tr-TR" sz="3400" b="0" dirty="0"/>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D907F82D-4934-4260-A319-D0C1005DB73A}">
      <dgm:prSet phldrT="[Text]" phldr="0"/>
      <dgm:spPr/>
      <dgm:t>
        <a:bodyPr/>
        <a:lstStyle/>
        <a:p>
          <a:pPr algn="l"/>
          <a:r>
            <a:rPr lang="tr-TR" b="0"/>
            <a:t>Doğru</a:t>
          </a:r>
          <a:endParaRPr lang="en-US" b="0"/>
        </a:p>
      </dgm:t>
    </dgm:pt>
    <dgm:pt modelId="{9EB8D1B3-16DB-4A75-A7E2-3B79ADD997CE}" type="sibTrans" cxnId="{5441ACF7-001D-47E8-BE90-D77A819FBE03}">
      <dgm:prSet/>
      <dgm:spPr/>
      <dgm:t>
        <a:bodyPr/>
        <a:lstStyle/>
        <a:p>
          <a:endParaRPr lang="x-none"/>
        </a:p>
      </dgm:t>
    </dgm:pt>
    <dgm:pt modelId="{6643C99F-6929-4115-B10C-449964C298DB}" type="parTrans" cxnId="{5441ACF7-001D-47E8-BE90-D77A819FBE03}">
      <dgm:prSet/>
      <dgm:spPr/>
      <dgm:t>
        <a:bodyPr/>
        <a:lstStyle/>
        <a:p>
          <a:endParaRPr lang="x-none"/>
        </a:p>
      </dgm:t>
    </dgm:pt>
    <dgm:pt modelId="{9EFF4F62-79ED-4EA0-85C1-51F88755C8EE}">
      <dgm:prSet phldrT="[Text]" phldr="0"/>
      <dgm:spPr/>
      <dgm:t>
        <a:bodyPr/>
        <a:lstStyle/>
        <a:p>
          <a:r>
            <a:rPr lang="tr-TR" b="1">
              <a:solidFill>
                <a:srgbClr val="FF0000"/>
              </a:solidFill>
            </a:rPr>
            <a:t>Yanlış</a:t>
          </a:r>
          <a:endParaRPr lang="en-US" b="1">
            <a:solidFill>
              <a:srgbClr val="FF0000"/>
            </a:solidFill>
          </a:endParaRPr>
        </a:p>
      </dgm:t>
    </dgm:pt>
    <dgm:pt modelId="{D3274077-7919-4B64-B4D8-786A32E9EF73}" type="sibTrans" cxnId="{40F08CBE-C0FF-49E9-A14D-59F0F70F60CC}">
      <dgm:prSet/>
      <dgm:spPr/>
      <dgm:t>
        <a:bodyPr/>
        <a:lstStyle/>
        <a:p>
          <a:endParaRPr lang="x-none"/>
        </a:p>
      </dgm:t>
    </dgm:pt>
    <dgm:pt modelId="{8EAFCDE7-4869-4D95-9359-6DA608AB28F0}" type="parTrans" cxnId="{40F08CBE-C0FF-49E9-A14D-59F0F70F60CC}">
      <dgm:prSet/>
      <dgm:spPr/>
      <dgm:t>
        <a:bodyPr/>
        <a:lstStyle/>
        <a:p>
          <a:endParaRPr lang="x-none"/>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tr-TR"/>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3" custScaleX="579355" custScaleY="100196" custLinFactNeighborX="-1407"/>
      <dgm:spPr/>
      <dgm:t>
        <a:bodyPr/>
        <a:lstStyle/>
        <a:p>
          <a:endParaRPr lang="tr-TR"/>
        </a:p>
      </dgm:t>
    </dgm:pt>
    <dgm:pt modelId="{71554259-89F3-DC41-AF38-A80F6823C6AB}" type="pres">
      <dgm:prSet presAssocID="{8E61202A-36DD-0240-811A-270D9611A395}" presName="vert1" presStyleCnt="0"/>
      <dgm:spPr/>
    </dgm:pt>
    <dgm:pt modelId="{79397563-5564-4773-8714-A84B1D86FDF4}" type="pres">
      <dgm:prSet presAssocID="{D907F82D-4934-4260-A319-D0C1005DB73A}" presName="vertSpace2a"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1" presStyleCnt="3"/>
      <dgm:spPr/>
      <dgm:t>
        <a:bodyPr/>
        <a:lstStyle/>
        <a:p>
          <a:endParaRPr lang="tr-TR"/>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0" presStyleCnt="2"/>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2" presStyleCnt="3" custLinFactNeighborX="706"/>
      <dgm:spPr/>
      <dgm:t>
        <a:bodyPr/>
        <a:lstStyle/>
        <a:p>
          <a:endParaRPr lang="tr-TR"/>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1" presStyleCnt="2"/>
      <dgm:spPr/>
    </dgm:pt>
    <dgm:pt modelId="{E5F9CA9F-91E3-425C-B99F-A98D8F0B0A7F}" type="pres">
      <dgm:prSet presAssocID="{9EFF4F62-79ED-4EA0-85C1-51F88755C8EE}" presName="vertSpace2b" presStyleCnt="0"/>
      <dgm:spPr/>
    </dgm:pt>
  </dgm:ptLst>
  <dgm:cxnLst>
    <dgm:cxn modelId="{5441ACF7-001D-47E8-BE90-D77A819FBE03}" srcId="{8E61202A-36DD-0240-811A-270D9611A395}" destId="{D907F82D-4934-4260-A319-D0C1005DB73A}" srcOrd="0" destOrd="0" parTransId="{6643C99F-6929-4115-B10C-449964C298DB}" sibTransId="{9EB8D1B3-16DB-4A75-A7E2-3B79ADD997CE}"/>
    <dgm:cxn modelId="{4A928294-59B4-4105-BF03-0BD944FDE288}" type="presOf" srcId="{9EFF4F62-79ED-4EA0-85C1-51F88755C8EE}" destId="{0DEDE790-6650-4E13-B812-9DA3ABBAEB7C}" srcOrd="0" destOrd="0" presId="urn:microsoft.com/office/officeart/2008/layout/LinedList"/>
    <dgm:cxn modelId="{40F08CBE-C0FF-49E9-A14D-59F0F70F60CC}" srcId="{8E61202A-36DD-0240-811A-270D9611A395}" destId="{9EFF4F62-79ED-4EA0-85C1-51F88755C8EE}" srcOrd="1" destOrd="0" parTransId="{8EAFCDE7-4869-4D95-9359-6DA608AB28F0}" sibTransId="{D3274077-7919-4B64-B4D8-786A32E9EF73}"/>
    <dgm:cxn modelId="{E55D64AA-E119-49FD-BC87-833DB3B9E64C}" type="presOf" srcId="{8E61202A-36DD-0240-811A-270D9611A395}" destId="{CFE00427-EDF8-324F-9A5C-A181E81A4D48}"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7C97BF23-C4FD-4A7C-A912-2AD13BEB3B4D}" type="presOf" srcId="{D907F82D-4934-4260-A319-D0C1005DB73A}" destId="{576A2C98-791A-4E50-8CB8-1914215BEA2D}" srcOrd="0" destOrd="0" presId="urn:microsoft.com/office/officeart/2008/layout/LinedList"/>
    <dgm:cxn modelId="{EBF704E9-1571-4B23-B0FE-D3453B182A41}" type="presParOf" srcId="{9CA50A65-40FA-E945-A868-9E3FE840B07E}" destId="{D5C7DCB4-3723-4443-ADD7-DBEB1005841A}" srcOrd="0" destOrd="0" presId="urn:microsoft.com/office/officeart/2008/layout/LinedList"/>
    <dgm:cxn modelId="{41C9A99E-28A5-4658-96BA-CF4B637BC81F}" type="presParOf" srcId="{9CA50A65-40FA-E945-A868-9E3FE840B07E}" destId="{9F8ADD56-4647-5947-BF4A-89820DB0503F}" srcOrd="1" destOrd="0" presId="urn:microsoft.com/office/officeart/2008/layout/LinedList"/>
    <dgm:cxn modelId="{C1541A60-FA0B-43B5-9EFB-B4E879950B69}" type="presParOf" srcId="{9F8ADD56-4647-5947-BF4A-89820DB0503F}" destId="{CFE00427-EDF8-324F-9A5C-A181E81A4D48}" srcOrd="0" destOrd="0" presId="urn:microsoft.com/office/officeart/2008/layout/LinedList"/>
    <dgm:cxn modelId="{9F123036-FC49-412C-83A2-0B54B9BAB232}" type="presParOf" srcId="{9F8ADD56-4647-5947-BF4A-89820DB0503F}" destId="{71554259-89F3-DC41-AF38-A80F6823C6AB}" srcOrd="1" destOrd="0" presId="urn:microsoft.com/office/officeart/2008/layout/LinedList"/>
    <dgm:cxn modelId="{C59EC8FE-15CB-4292-953D-40E7E152A58D}" type="presParOf" srcId="{71554259-89F3-DC41-AF38-A80F6823C6AB}" destId="{79397563-5564-4773-8714-A84B1D86FDF4}" srcOrd="0" destOrd="0" presId="urn:microsoft.com/office/officeart/2008/layout/LinedList"/>
    <dgm:cxn modelId="{73167A62-CBF4-45CC-8AFD-1C21FF62EC99}" type="presParOf" srcId="{71554259-89F3-DC41-AF38-A80F6823C6AB}" destId="{5121BA32-9249-455A-8A20-08E85B86269F}" srcOrd="1" destOrd="0" presId="urn:microsoft.com/office/officeart/2008/layout/LinedList"/>
    <dgm:cxn modelId="{3154340B-0F67-415E-A993-99CFFA400D81}" type="presParOf" srcId="{5121BA32-9249-455A-8A20-08E85B86269F}" destId="{E379A0C3-13D3-46B9-950A-CF0A08724A6D}" srcOrd="0" destOrd="0" presId="urn:microsoft.com/office/officeart/2008/layout/LinedList"/>
    <dgm:cxn modelId="{FF3F342E-EFD9-4739-B133-14E7BC642C19}" type="presParOf" srcId="{5121BA32-9249-455A-8A20-08E85B86269F}" destId="{576A2C98-791A-4E50-8CB8-1914215BEA2D}" srcOrd="1" destOrd="0" presId="urn:microsoft.com/office/officeart/2008/layout/LinedList"/>
    <dgm:cxn modelId="{1ACE12D2-889A-4A14-A78B-19327165C9B6}" type="presParOf" srcId="{5121BA32-9249-455A-8A20-08E85B86269F}" destId="{3EC880A3-8E6D-40A4-857F-9A4C9ED1B22A}" srcOrd="2" destOrd="0" presId="urn:microsoft.com/office/officeart/2008/layout/LinedList"/>
    <dgm:cxn modelId="{A0A469FC-9A3A-4D43-9D54-3D80A5B93867}" type="presParOf" srcId="{71554259-89F3-DC41-AF38-A80F6823C6AB}" destId="{45167FBC-5EE3-4C8A-A94C-30BB5DE89AD6}" srcOrd="2" destOrd="0" presId="urn:microsoft.com/office/officeart/2008/layout/LinedList"/>
    <dgm:cxn modelId="{5B2AE4AE-D4A4-4D04-8B7A-D728DC1EE733}" type="presParOf" srcId="{71554259-89F3-DC41-AF38-A80F6823C6AB}" destId="{BC5CA65E-0C6F-472F-B2E2-282C2CDDDC9F}" srcOrd="3" destOrd="0" presId="urn:microsoft.com/office/officeart/2008/layout/LinedList"/>
    <dgm:cxn modelId="{FC6BE17F-AC05-420B-8E11-D9CF585F3A1D}" type="presParOf" srcId="{71554259-89F3-DC41-AF38-A80F6823C6AB}" destId="{DFE917DE-2459-4110-B5CA-909F8A25E9B3}" srcOrd="4" destOrd="0" presId="urn:microsoft.com/office/officeart/2008/layout/LinedList"/>
    <dgm:cxn modelId="{78524A65-01A6-4B26-84B5-3737CBC060D1}" type="presParOf" srcId="{DFE917DE-2459-4110-B5CA-909F8A25E9B3}" destId="{BFFB7145-8402-485B-85FA-7C375AFB0A2C}" srcOrd="0" destOrd="0" presId="urn:microsoft.com/office/officeart/2008/layout/LinedList"/>
    <dgm:cxn modelId="{66D7912F-1B1D-46E8-A32C-2C6F7C5F6767}" type="presParOf" srcId="{DFE917DE-2459-4110-B5CA-909F8A25E9B3}" destId="{0DEDE790-6650-4E13-B812-9DA3ABBAEB7C}" srcOrd="1" destOrd="0" presId="urn:microsoft.com/office/officeart/2008/layout/LinedList"/>
    <dgm:cxn modelId="{B6459865-8D95-4741-A6CF-0812E62475CE}" type="presParOf" srcId="{DFE917DE-2459-4110-B5CA-909F8A25E9B3}" destId="{CC02E1CA-72BE-493C-916D-08B08D649491}" srcOrd="2" destOrd="0" presId="urn:microsoft.com/office/officeart/2008/layout/LinedList"/>
    <dgm:cxn modelId="{0ED52AF6-82E0-41FC-9675-568C1920839C}" type="presParOf" srcId="{71554259-89F3-DC41-AF38-A80F6823C6AB}" destId="{41DAB04F-B76E-41A3-BF92-19D36F058A9E}" srcOrd="5" destOrd="0" presId="urn:microsoft.com/office/officeart/2008/layout/LinedList"/>
    <dgm:cxn modelId="{BE34AC43-1BE2-4196-991C-8AE88BD3A399}" type="presParOf" srcId="{71554259-89F3-DC41-AF38-A80F6823C6AB}" destId="{E5F9CA9F-91E3-425C-B99F-A98D8F0B0A7F}" srcOrd="6"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7029F5E8-D056-AE49-BD66-3C193010DDE8}">
      <dgm:prSet phldrT="[Text]"/>
      <dgm:spPr/>
      <dgm:t>
        <a:bodyPr/>
        <a:lstStyle/>
        <a:p>
          <a:pPr algn="l" rtl="0"/>
          <a:r>
            <a:rPr lang="tr-TR" b="1">
              <a:solidFill>
                <a:schemeClr val="tx1"/>
              </a:solidFill>
              <a:latin typeface="Calibri"/>
            </a:rPr>
            <a:t>Doğru</a:t>
          </a:r>
          <a:endParaRPr lang="tr-TR" b="1">
            <a:solidFill>
              <a:schemeClr val="tx1"/>
            </a:solidFill>
          </a:endParaRP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phldr="0"/>
      <dgm:spPr/>
      <dgm:t>
        <a:bodyPr/>
        <a:lstStyle/>
        <a:p>
          <a:r>
            <a:rPr lang="tr-TR" b="1">
              <a:solidFill>
                <a:schemeClr val="tx1"/>
              </a:solidFill>
              <a:latin typeface="Calibri"/>
            </a:rPr>
            <a:t>Yanlış</a:t>
          </a:r>
          <a:endParaRPr lang="tr-TR" b="1">
            <a:solidFill>
              <a:schemeClr val="tx1"/>
            </a:solidFill>
          </a:endParaRP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tr-TR" b="1">
            <a:solidFill>
              <a:schemeClr val="tx1"/>
            </a:solidFill>
          </a:endParaRPr>
        </a:p>
      </dgm:t>
    </dgm:pt>
    <dgm:pt modelId="{9EB8D1B3-16DB-4A75-A7E2-3B79ADD997CE}" type="sibTrans" cxnId="{5441ACF7-001D-47E8-BE90-D77A819FBE03}">
      <dgm:prSet/>
      <dgm:spPr/>
      <dgm:t>
        <a:bodyPr/>
        <a:lstStyle/>
        <a:p>
          <a:endParaRPr lang="x-none"/>
        </a:p>
      </dgm:t>
    </dgm:pt>
    <dgm:pt modelId="{6643C99F-6929-4115-B10C-449964C298DB}" type="parTrans" cxnId="{5441ACF7-001D-47E8-BE90-D77A819FBE03}">
      <dgm:prSet/>
      <dgm:spPr/>
      <dgm:t>
        <a:bodyPr/>
        <a:lstStyle/>
        <a:p>
          <a:endParaRPr lang="x-none"/>
        </a:p>
      </dgm:t>
    </dgm:pt>
    <dgm:pt modelId="{9EFF4F62-79ED-4EA0-85C1-51F88755C8EE}">
      <dgm:prSet phldrT="[Text]"/>
      <dgm:spPr/>
      <dgm:t>
        <a:bodyPr/>
        <a:lstStyle/>
        <a:p>
          <a:endParaRPr lang="tr-TR" b="1">
            <a:solidFill>
              <a:schemeClr val="tx1"/>
            </a:solidFill>
          </a:endParaRPr>
        </a:p>
      </dgm:t>
    </dgm:pt>
    <dgm:pt modelId="{D3274077-7919-4B64-B4D8-786A32E9EF73}" type="sibTrans" cxnId="{40F08CBE-C0FF-49E9-A14D-59F0F70F60CC}">
      <dgm:prSet/>
      <dgm:spPr/>
      <dgm:t>
        <a:bodyPr/>
        <a:lstStyle/>
        <a:p>
          <a:endParaRPr lang="x-none"/>
        </a:p>
      </dgm:t>
    </dgm:pt>
    <dgm:pt modelId="{8EAFCDE7-4869-4D95-9359-6DA608AB28F0}" type="parTrans" cxnId="{40F08CBE-C0FF-49E9-A14D-59F0F70F60CC}">
      <dgm:prSet/>
      <dgm:spPr/>
      <dgm:t>
        <a:bodyPr/>
        <a:lstStyle/>
        <a:p>
          <a:endParaRPr lang="x-none"/>
        </a:p>
      </dgm:t>
    </dgm:pt>
    <dgm:pt modelId="{2D567ECC-EE11-40BE-8D44-12DF75E7AAA4}">
      <dgm:prSet phldrT="[Text]"/>
      <dgm:spPr/>
      <dgm:t>
        <a:bodyPr/>
        <a:lstStyle/>
        <a:p>
          <a:endParaRPr lang="tr-TR" b="1" dirty="0">
            <a:solidFill>
              <a:schemeClr val="tx1"/>
            </a:solidFill>
          </a:endParaRPr>
        </a:p>
      </dgm:t>
    </dgm:pt>
    <dgm:pt modelId="{352CE29C-C095-4E8D-B62B-E607F5416469}" type="sibTrans" cxnId="{45629286-2642-481F-BB3F-C9DC76E6A851}">
      <dgm:prSet/>
      <dgm:spPr/>
      <dgm:t>
        <a:bodyPr/>
        <a:lstStyle/>
        <a:p>
          <a:endParaRPr lang="x-none"/>
        </a:p>
      </dgm:t>
    </dgm:pt>
    <dgm:pt modelId="{096A135B-3D51-4C14-B762-4DFFB46136C9}" type="parTrans" cxnId="{45629286-2642-481F-BB3F-C9DC76E6A851}">
      <dgm:prSet/>
      <dgm:spPr/>
      <dgm:t>
        <a:bodyPr/>
        <a:lstStyle/>
        <a:p>
          <a:endParaRPr lang="x-none"/>
        </a:p>
      </dgm:t>
    </dgm:pt>
    <dgm:pt modelId="{5FDFA0EC-D2B8-4FC6-B637-A4F74C039F91}">
      <dgm:prSet phldr="0"/>
      <dgm:spPr/>
      <dgm:t>
        <a:bodyPr/>
        <a:lstStyle/>
        <a:p>
          <a:pPr algn="just" rtl="0"/>
          <a:r>
            <a:rPr lang="tr-TR" b="1" dirty="0">
              <a:latin typeface="Calibri"/>
            </a:rPr>
            <a:t>Budapeşte Sözleşmesi, ceza konularında karşılıklı yardımlaşma ile ilgili ülkeler arasındaki mevcut düzenlemelerin usule ve gizliliğe ilişkin kurallarına üstün gelir.</a:t>
          </a:r>
        </a:p>
      </dgm:t>
    </dgm:pt>
    <dgm:pt modelId="{B886B11D-8B8F-4E6D-9B64-2CEF4448FDB6}" type="parTrans" cxnId="{A6A21A51-61CB-485E-A994-AEA2879998B0}">
      <dgm:prSet/>
      <dgm:spPr/>
    </dgm:pt>
    <dgm:pt modelId="{968FE9D9-8753-48FD-B353-820FA2170619}" type="sibTrans" cxnId="{A6A21A51-61CB-485E-A994-AEA2879998B0}">
      <dgm:prSet/>
      <dgm:spPr/>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tr-TR"/>
        </a:p>
      </dgm:t>
    </dgm:pt>
    <dgm:pt modelId="{773B3CD9-E0C8-4404-BF55-FE9AB318E9FD}" type="pres">
      <dgm:prSet presAssocID="{5FDFA0EC-D2B8-4FC6-B637-A4F74C039F91}" presName="thickLine" presStyleLbl="alignNode1" presStyleIdx="0" presStyleCnt="1"/>
      <dgm:spPr/>
    </dgm:pt>
    <dgm:pt modelId="{7F505300-3857-4589-9A8F-6E1AABD815E5}" type="pres">
      <dgm:prSet presAssocID="{5FDFA0EC-D2B8-4FC6-B637-A4F74C039F91}" presName="horz1" presStyleCnt="0"/>
      <dgm:spPr/>
    </dgm:pt>
    <dgm:pt modelId="{120967E3-1540-4481-AAA6-25C8655EDFD0}" type="pres">
      <dgm:prSet presAssocID="{5FDFA0EC-D2B8-4FC6-B637-A4F74C039F91}" presName="tx1" presStyleLbl="revTx" presStyleIdx="0" presStyleCnt="6" custScaleX="317897"/>
      <dgm:spPr/>
      <dgm:t>
        <a:bodyPr/>
        <a:lstStyle/>
        <a:p>
          <a:endParaRPr lang="tr-TR"/>
        </a:p>
      </dgm:t>
    </dgm:pt>
    <dgm:pt modelId="{4E44A1DE-608C-4ABD-B745-01D2BAF608D9}" type="pres">
      <dgm:prSet presAssocID="{5FDFA0EC-D2B8-4FC6-B637-A4F74C039F91}"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t>
        <a:bodyPr/>
        <a:lstStyle/>
        <a:p>
          <a:endParaRPr lang="tr-TR"/>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t>
        <a:bodyPr/>
        <a:lstStyle/>
        <a:p>
          <a:endParaRPr lang="tr-TR"/>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t>
        <a:bodyPr/>
        <a:lstStyle/>
        <a:p>
          <a:endParaRPr lang="tr-TR"/>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t>
        <a:bodyPr/>
        <a:lstStyle/>
        <a:p>
          <a:endParaRPr lang="tr-TR"/>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t>
        <a:bodyPr/>
        <a:lstStyle/>
        <a:p>
          <a:endParaRPr lang="tr-TR"/>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5441ACF7-001D-47E8-BE90-D77A819FBE03}" srcId="{5FDFA0EC-D2B8-4FC6-B637-A4F74C039F91}" destId="{D907F82D-4934-4260-A319-D0C1005DB73A}" srcOrd="2" destOrd="0" parTransId="{6643C99F-6929-4115-B10C-449964C298DB}" sibTransId="{9EB8D1B3-16DB-4A75-A7E2-3B79ADD997CE}"/>
    <dgm:cxn modelId="{AFD2487F-444F-4C44-A623-9AAFEB90AC49}" srcId="{5FDFA0EC-D2B8-4FC6-B637-A4F74C039F91}" destId="{412DA8CB-B9E5-F44F-9FDD-EF35DF68306D}" srcOrd="1" destOrd="0" parTransId="{7E8B7982-18DC-F246-BFD4-7B9D4C9DB2CA}" sibTransId="{960A4A2E-B23E-7544-9A93-1312898E2DC4}"/>
    <dgm:cxn modelId="{A6A21A51-61CB-485E-A994-AEA2879998B0}" srcId="{3C774A1C-BB1C-4347-A758-A94A436F7244}" destId="{5FDFA0EC-D2B8-4FC6-B637-A4F74C039F91}" srcOrd="0" destOrd="0" parTransId="{B886B11D-8B8F-4E6D-9B64-2CEF4448FDB6}" sibTransId="{968FE9D9-8753-48FD-B353-820FA2170619}"/>
    <dgm:cxn modelId="{2D3050DE-B2DD-4E16-A5A6-E6D7A6DFBC92}" type="presOf" srcId="{7029F5E8-D056-AE49-BD66-3C193010DDE8}" destId="{5D9EDF3F-7B20-8E47-A431-F9F24450F874}"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B02CE5E3-CCE6-4C3A-BE96-294510B9A2FD}" type="presOf" srcId="{2D567ECC-EE11-40BE-8D44-12DF75E7AAA4}" destId="{27817E14-DB1F-4D8F-A68A-7A628C5AB32E}" srcOrd="0" destOrd="0" presId="urn:microsoft.com/office/officeart/2008/layout/LinedList"/>
    <dgm:cxn modelId="{A54FAA67-2FBC-420B-AFAB-70977310334A}" type="presOf" srcId="{D907F82D-4934-4260-A319-D0C1005DB73A}" destId="{576A2C98-791A-4E50-8CB8-1914215BEA2D}" srcOrd="0" destOrd="0" presId="urn:microsoft.com/office/officeart/2008/layout/LinedList"/>
    <dgm:cxn modelId="{EEF567FC-C17B-4CBC-8976-3FB9643CC656}" type="presOf" srcId="{412DA8CB-B9E5-F44F-9FDD-EF35DF68306D}" destId="{B9E57DF2-F223-F848-B6AB-FEB0F6FB4076}" srcOrd="0" destOrd="0" presId="urn:microsoft.com/office/officeart/2008/layout/LinedList"/>
    <dgm:cxn modelId="{517702EC-95FA-4E82-8DB4-44116B16BDB3}" type="presOf" srcId="{9EFF4F62-79ED-4EA0-85C1-51F88755C8EE}" destId="{0DEDE790-6650-4E13-B812-9DA3ABBAEB7C}" srcOrd="0" destOrd="0" presId="urn:microsoft.com/office/officeart/2008/layout/LinedList"/>
    <dgm:cxn modelId="{5FFBF5E0-BC9E-4729-B96F-FD513A913CC4}" type="presOf" srcId="{5FDFA0EC-D2B8-4FC6-B637-A4F74C039F91}" destId="{120967E3-1540-4481-AAA6-25C8655EDFD0}" srcOrd="0" destOrd="0" presId="urn:microsoft.com/office/officeart/2008/layout/LinedList"/>
    <dgm:cxn modelId="{45629286-2642-481F-BB3F-C9DC76E6A851}" srcId="{5FDFA0EC-D2B8-4FC6-B637-A4F74C039F91}" destId="{2D567ECC-EE11-40BE-8D44-12DF75E7AAA4}" srcOrd="4" destOrd="0" parTransId="{096A135B-3D51-4C14-B762-4DFFB46136C9}" sibTransId="{352CE29C-C095-4E8D-B62B-E607F5416469}"/>
    <dgm:cxn modelId="{40F08CBE-C0FF-49E9-A14D-59F0F70F60CC}" srcId="{5FDFA0EC-D2B8-4FC6-B637-A4F74C039F91}" destId="{9EFF4F62-79ED-4EA0-85C1-51F88755C8EE}" srcOrd="3" destOrd="0" parTransId="{8EAFCDE7-4869-4D95-9359-6DA608AB28F0}" sibTransId="{D3274077-7919-4B64-B4D8-786A32E9EF73}"/>
    <dgm:cxn modelId="{99EB5834-3593-6644-A836-6C8D5595A820}" srcId="{5FDFA0EC-D2B8-4FC6-B637-A4F74C039F91}" destId="{7029F5E8-D056-AE49-BD66-3C193010DDE8}" srcOrd="0" destOrd="0" parTransId="{ACE97453-93D9-C642-95ED-D55F9984F778}" sibTransId="{3346CD8C-3206-F84A-BEA2-B5492B6B7347}"/>
    <dgm:cxn modelId="{F77D8AD6-0606-48FA-9E8A-C5B42E7DA12B}" type="presParOf" srcId="{9CA50A65-40FA-E945-A868-9E3FE840B07E}" destId="{773B3CD9-E0C8-4404-BF55-FE9AB318E9FD}" srcOrd="0" destOrd="0" presId="urn:microsoft.com/office/officeart/2008/layout/LinedList"/>
    <dgm:cxn modelId="{E0EA496B-4C6A-4321-B46F-B179D64F1860}" type="presParOf" srcId="{9CA50A65-40FA-E945-A868-9E3FE840B07E}" destId="{7F505300-3857-4589-9A8F-6E1AABD815E5}" srcOrd="1" destOrd="0" presId="urn:microsoft.com/office/officeart/2008/layout/LinedList"/>
    <dgm:cxn modelId="{A9C34406-DCB7-49DD-BBC5-46BBD59F7C2A}" type="presParOf" srcId="{7F505300-3857-4589-9A8F-6E1AABD815E5}" destId="{120967E3-1540-4481-AAA6-25C8655EDFD0}" srcOrd="0" destOrd="0" presId="urn:microsoft.com/office/officeart/2008/layout/LinedList"/>
    <dgm:cxn modelId="{ABA646B2-5755-49A0-A574-8B82D2382E74}" type="presParOf" srcId="{7F505300-3857-4589-9A8F-6E1AABD815E5}" destId="{4E44A1DE-608C-4ABD-B745-01D2BAF608D9}" srcOrd="1" destOrd="0" presId="urn:microsoft.com/office/officeart/2008/layout/LinedList"/>
    <dgm:cxn modelId="{DC36D9EF-5218-4A42-AB0F-CE395B3C9627}" type="presParOf" srcId="{4E44A1DE-608C-4ABD-B745-01D2BAF608D9}" destId="{D0431CA8-5100-6745-A242-ED330061BD73}" srcOrd="0" destOrd="0" presId="urn:microsoft.com/office/officeart/2008/layout/LinedList"/>
    <dgm:cxn modelId="{430E0BA0-6D88-4AC5-AF86-9AFAB061E69B}" type="presParOf" srcId="{4E44A1DE-608C-4ABD-B745-01D2BAF608D9}" destId="{FE55CC5A-C0EF-DF45-AF1E-C9A5EF0E713C}" srcOrd="1" destOrd="0" presId="urn:microsoft.com/office/officeart/2008/layout/LinedList"/>
    <dgm:cxn modelId="{A71E9278-F836-47E8-88CD-92A50DD72761}" type="presParOf" srcId="{FE55CC5A-C0EF-DF45-AF1E-C9A5EF0E713C}" destId="{D79F8CF2-80EE-C747-9C26-26414E55692C}" srcOrd="0" destOrd="0" presId="urn:microsoft.com/office/officeart/2008/layout/LinedList"/>
    <dgm:cxn modelId="{B3C8CF24-907C-4675-92FB-2231D194B770}" type="presParOf" srcId="{FE55CC5A-C0EF-DF45-AF1E-C9A5EF0E713C}" destId="{5D9EDF3F-7B20-8E47-A431-F9F24450F874}" srcOrd="1" destOrd="0" presId="urn:microsoft.com/office/officeart/2008/layout/LinedList"/>
    <dgm:cxn modelId="{CFE3C9F7-EFF6-4EEA-9F60-B4ECC55390B4}" type="presParOf" srcId="{FE55CC5A-C0EF-DF45-AF1E-C9A5EF0E713C}" destId="{EB933D24-ABB6-0C44-A5A7-05F1CB99F1EB}" srcOrd="2" destOrd="0" presId="urn:microsoft.com/office/officeart/2008/layout/LinedList"/>
    <dgm:cxn modelId="{361B0799-C268-43CB-872D-51380CFE2732}" type="presParOf" srcId="{4E44A1DE-608C-4ABD-B745-01D2BAF608D9}" destId="{EB798B99-5590-864A-A2C1-F553D99D3FAA}" srcOrd="2" destOrd="0" presId="urn:microsoft.com/office/officeart/2008/layout/LinedList"/>
    <dgm:cxn modelId="{8D99953D-3772-47DD-80C4-BED61309A4BA}" type="presParOf" srcId="{4E44A1DE-608C-4ABD-B745-01D2BAF608D9}" destId="{9C715A5E-13B0-3F4D-85BD-4FA3A97839C5}" srcOrd="3" destOrd="0" presId="urn:microsoft.com/office/officeart/2008/layout/LinedList"/>
    <dgm:cxn modelId="{86EB337F-BD45-4596-AB7D-9B16490C7D48}" type="presParOf" srcId="{4E44A1DE-608C-4ABD-B745-01D2BAF608D9}" destId="{A4B3FD2E-63E5-E445-B87B-210177B3706B}" srcOrd="4" destOrd="0" presId="urn:microsoft.com/office/officeart/2008/layout/LinedList"/>
    <dgm:cxn modelId="{0A0CF7C7-FE07-4693-BA02-832B836D9B22}" type="presParOf" srcId="{A4B3FD2E-63E5-E445-B87B-210177B3706B}" destId="{B4FE7B28-4407-5045-AAC1-7786FB86FE88}" srcOrd="0" destOrd="0" presId="urn:microsoft.com/office/officeart/2008/layout/LinedList"/>
    <dgm:cxn modelId="{A7B1174F-E954-4C34-953D-D4DEBB159984}" type="presParOf" srcId="{A4B3FD2E-63E5-E445-B87B-210177B3706B}" destId="{B9E57DF2-F223-F848-B6AB-FEB0F6FB4076}" srcOrd="1" destOrd="0" presId="urn:microsoft.com/office/officeart/2008/layout/LinedList"/>
    <dgm:cxn modelId="{B098FFBB-5C79-49DA-8227-1157E4BB3DFE}" type="presParOf" srcId="{A4B3FD2E-63E5-E445-B87B-210177B3706B}" destId="{84017E13-6661-1647-9DB1-F43BB49DC0FD}" srcOrd="2" destOrd="0" presId="urn:microsoft.com/office/officeart/2008/layout/LinedList"/>
    <dgm:cxn modelId="{AA613F85-4431-4B7C-A296-93E05EB53C93}" type="presParOf" srcId="{4E44A1DE-608C-4ABD-B745-01D2BAF608D9}" destId="{1E88F2A9-FC8F-2A4F-ABF4-2C5837CA76E5}" srcOrd="5" destOrd="0" presId="urn:microsoft.com/office/officeart/2008/layout/LinedList"/>
    <dgm:cxn modelId="{3B1EBC06-BBB6-44DB-AA9D-6F7F3A4D9524}" type="presParOf" srcId="{4E44A1DE-608C-4ABD-B745-01D2BAF608D9}" destId="{02B19E4E-8333-4B4F-AA1E-19B5E7CAD48B}" srcOrd="6" destOrd="0" presId="urn:microsoft.com/office/officeart/2008/layout/LinedList"/>
    <dgm:cxn modelId="{2D6C90D5-F969-494A-9E0E-E20EF235B6A2}" type="presParOf" srcId="{4E44A1DE-608C-4ABD-B745-01D2BAF608D9}" destId="{5121BA32-9249-455A-8A20-08E85B86269F}" srcOrd="7" destOrd="0" presId="urn:microsoft.com/office/officeart/2008/layout/LinedList"/>
    <dgm:cxn modelId="{8FE2EBBA-2FEC-433E-8CE6-20C712615CD5}" type="presParOf" srcId="{5121BA32-9249-455A-8A20-08E85B86269F}" destId="{E379A0C3-13D3-46B9-950A-CF0A08724A6D}" srcOrd="0" destOrd="0" presId="urn:microsoft.com/office/officeart/2008/layout/LinedList"/>
    <dgm:cxn modelId="{3F48F632-E668-4DEB-A06B-30FE2DE2C0ED}" type="presParOf" srcId="{5121BA32-9249-455A-8A20-08E85B86269F}" destId="{576A2C98-791A-4E50-8CB8-1914215BEA2D}" srcOrd="1" destOrd="0" presId="urn:microsoft.com/office/officeart/2008/layout/LinedList"/>
    <dgm:cxn modelId="{15F62A56-21DE-4E82-A886-03E26EC256A0}" type="presParOf" srcId="{5121BA32-9249-455A-8A20-08E85B86269F}" destId="{3EC880A3-8E6D-40A4-857F-9A4C9ED1B22A}" srcOrd="2" destOrd="0" presId="urn:microsoft.com/office/officeart/2008/layout/LinedList"/>
    <dgm:cxn modelId="{83B54510-0A9D-4ACE-96B7-6DCD7F3A3204}" type="presParOf" srcId="{4E44A1DE-608C-4ABD-B745-01D2BAF608D9}" destId="{45167FBC-5EE3-4C8A-A94C-30BB5DE89AD6}" srcOrd="8" destOrd="0" presId="urn:microsoft.com/office/officeart/2008/layout/LinedList"/>
    <dgm:cxn modelId="{14636565-ABE9-4E73-BDE8-B0A6BE3A30D8}" type="presParOf" srcId="{4E44A1DE-608C-4ABD-B745-01D2BAF608D9}" destId="{BC5CA65E-0C6F-472F-B2E2-282C2CDDDC9F}" srcOrd="9" destOrd="0" presId="urn:microsoft.com/office/officeart/2008/layout/LinedList"/>
    <dgm:cxn modelId="{85798322-11E5-4F9A-A958-3611D98C64B6}" type="presParOf" srcId="{4E44A1DE-608C-4ABD-B745-01D2BAF608D9}" destId="{DFE917DE-2459-4110-B5CA-909F8A25E9B3}" srcOrd="10" destOrd="0" presId="urn:microsoft.com/office/officeart/2008/layout/LinedList"/>
    <dgm:cxn modelId="{C706363A-F89E-4ECE-A527-0AEE11122742}" type="presParOf" srcId="{DFE917DE-2459-4110-B5CA-909F8A25E9B3}" destId="{BFFB7145-8402-485B-85FA-7C375AFB0A2C}" srcOrd="0" destOrd="0" presId="urn:microsoft.com/office/officeart/2008/layout/LinedList"/>
    <dgm:cxn modelId="{9717F141-D01C-4F0D-BC60-BE5DFF545140}" type="presParOf" srcId="{DFE917DE-2459-4110-B5CA-909F8A25E9B3}" destId="{0DEDE790-6650-4E13-B812-9DA3ABBAEB7C}" srcOrd="1" destOrd="0" presId="urn:microsoft.com/office/officeart/2008/layout/LinedList"/>
    <dgm:cxn modelId="{81DFE41F-3DA8-4058-AAE5-0F2A576C57A0}" type="presParOf" srcId="{DFE917DE-2459-4110-B5CA-909F8A25E9B3}" destId="{CC02E1CA-72BE-493C-916D-08B08D649491}" srcOrd="2" destOrd="0" presId="urn:microsoft.com/office/officeart/2008/layout/LinedList"/>
    <dgm:cxn modelId="{6E9FEF6A-4A46-4F22-B98F-9ACC3BA696F9}" type="presParOf" srcId="{4E44A1DE-608C-4ABD-B745-01D2BAF608D9}" destId="{41DAB04F-B76E-41A3-BF92-19D36F058A9E}" srcOrd="11" destOrd="0" presId="urn:microsoft.com/office/officeart/2008/layout/LinedList"/>
    <dgm:cxn modelId="{CC21E035-C826-42CB-89F4-EA5259F8B4B4}" type="presParOf" srcId="{4E44A1DE-608C-4ABD-B745-01D2BAF608D9}" destId="{E5F9CA9F-91E3-425C-B99F-A98D8F0B0A7F}" srcOrd="12" destOrd="0" presId="urn:microsoft.com/office/officeart/2008/layout/LinedList"/>
    <dgm:cxn modelId="{57DFA422-5265-4895-86AC-6FCCBC72D13B}" type="presParOf" srcId="{4E44A1DE-608C-4ABD-B745-01D2BAF608D9}" destId="{B3DB48DB-4C93-4596-9AC6-3B83B01CF220}" srcOrd="13" destOrd="0" presId="urn:microsoft.com/office/officeart/2008/layout/LinedList"/>
    <dgm:cxn modelId="{945E32D8-B21D-4CFB-8CB1-B33857E501D6}" type="presParOf" srcId="{B3DB48DB-4C93-4596-9AC6-3B83B01CF220}" destId="{40B7A97C-3464-43FE-BFE9-19588B33F0C0}" srcOrd="0" destOrd="0" presId="urn:microsoft.com/office/officeart/2008/layout/LinedList"/>
    <dgm:cxn modelId="{26A7438D-1E3D-454B-B6F9-69C6F8891954}" type="presParOf" srcId="{B3DB48DB-4C93-4596-9AC6-3B83B01CF220}" destId="{27817E14-DB1F-4D8F-A68A-7A628C5AB32E}" srcOrd="1" destOrd="0" presId="urn:microsoft.com/office/officeart/2008/layout/LinedList"/>
    <dgm:cxn modelId="{7E984F04-6CAE-46A4-87D7-0A420D1DF6D9}" type="presParOf" srcId="{B3DB48DB-4C93-4596-9AC6-3B83B01CF220}" destId="{4DA3FBF6-D5DD-4780-9A67-BC9D183196BA}" srcOrd="2" destOrd="0" presId="urn:microsoft.com/office/officeart/2008/layout/LinedList"/>
    <dgm:cxn modelId="{F03B835B-573F-479F-B75D-9E753CD4C7E6}" type="presParOf" srcId="{4E44A1DE-608C-4ABD-B745-01D2BAF608D9}" destId="{9B1E8AEA-2A8D-4500-8486-4DCED5C7B4CD}" srcOrd="14" destOrd="0" presId="urn:microsoft.com/office/officeart/2008/layout/LinedList"/>
    <dgm:cxn modelId="{5441805E-CAE4-4CD0-9979-6B117787BB99}" type="presParOf" srcId="{4E44A1DE-608C-4ABD-B745-01D2BAF608D9}"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tr-TR" sz="5500" b="1" dirty="0"/>
            <a:t>Doğru</a:t>
          </a: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dgm:spPr/>
      <dgm:t>
        <a:bodyPr/>
        <a:lstStyle/>
        <a:p>
          <a:r>
            <a:rPr lang="tr-TR" b="1" dirty="0">
              <a:solidFill>
                <a:srgbClr val="FF0000"/>
              </a:solidFill>
            </a:rPr>
            <a:t>Yanlış</a:t>
          </a: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endParaRPr lang="tr-TR" b="0"/>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tr-TR" b="0"/>
        </a:p>
      </dgm:t>
    </dgm:pt>
    <dgm:pt modelId="{9EB8D1B3-16DB-4A75-A7E2-3B79ADD997CE}" type="sibTrans" cxnId="{5441ACF7-001D-47E8-BE90-D77A819FBE03}">
      <dgm:prSet/>
      <dgm:spPr/>
      <dgm:t>
        <a:bodyPr/>
        <a:lstStyle/>
        <a:p>
          <a:endParaRPr lang="x-none"/>
        </a:p>
      </dgm:t>
    </dgm:pt>
    <dgm:pt modelId="{6643C99F-6929-4115-B10C-449964C298DB}" type="parTrans" cxnId="{5441ACF7-001D-47E8-BE90-D77A819FBE03}">
      <dgm:prSet/>
      <dgm:spPr/>
      <dgm:t>
        <a:bodyPr/>
        <a:lstStyle/>
        <a:p>
          <a:endParaRPr lang="x-none"/>
        </a:p>
      </dgm:t>
    </dgm:pt>
    <dgm:pt modelId="{C219E3A5-27CB-433C-98F4-83EFDD7AA1BA}">
      <dgm:prSet phldr="0"/>
      <dgm:spPr/>
      <dgm:t>
        <a:bodyPr/>
        <a:lstStyle/>
        <a:p>
          <a:pPr algn="just"/>
          <a:r>
            <a:rPr lang="tr-TR" b="1" dirty="0"/>
            <a:t>Budapeşte Sözleşmesi, ceza konularında karşılıklı yardımlaşma ile ilgili ülkeler arasındaki mevcut düzenlemelerin usule ve gizliliğe ilişkin kurallarına üstün </a:t>
          </a:r>
          <a:r>
            <a:rPr lang="tr-TR" b="1" dirty="0">
              <a:latin typeface="Calibri"/>
            </a:rPr>
            <a:t>gelir</a:t>
          </a:r>
          <a:endParaRPr lang="tr-TR" b="1" dirty="0"/>
        </a:p>
      </dgm:t>
    </dgm:pt>
    <dgm:pt modelId="{2896D680-7C17-4307-97A9-E9A99BBCBD5F}" type="parTrans" cxnId="{2CEC951D-C7C8-4190-9414-4D2586486B2C}">
      <dgm:prSet/>
      <dgm:spPr/>
    </dgm:pt>
    <dgm:pt modelId="{BC378677-DF62-40C3-BDED-F45741C6EFCF}" type="sibTrans" cxnId="{2CEC951D-C7C8-4190-9414-4D2586486B2C}">
      <dgm:prSet/>
      <dgm:spPr/>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tr-TR"/>
        </a:p>
      </dgm:t>
    </dgm:pt>
    <dgm:pt modelId="{C390CB33-FD4B-4799-AA43-41C4C6C8934D}" type="pres">
      <dgm:prSet presAssocID="{C219E3A5-27CB-433C-98F4-83EFDD7AA1BA}" presName="thickLine" presStyleLbl="alignNode1" presStyleIdx="0" presStyleCnt="1"/>
      <dgm:spPr/>
    </dgm:pt>
    <dgm:pt modelId="{44287B81-FE92-49DF-8321-DB12A55C42A0}" type="pres">
      <dgm:prSet presAssocID="{C219E3A5-27CB-433C-98F4-83EFDD7AA1BA}" presName="horz1" presStyleCnt="0"/>
      <dgm:spPr/>
    </dgm:pt>
    <dgm:pt modelId="{503FC325-8D03-4E25-8B86-9405A569BDD4}" type="pres">
      <dgm:prSet presAssocID="{C219E3A5-27CB-433C-98F4-83EFDD7AA1BA}" presName="tx1" presStyleLbl="revTx" presStyleIdx="0" presStyleCnt="5" custScaleX="375622"/>
      <dgm:spPr/>
      <dgm:t>
        <a:bodyPr/>
        <a:lstStyle/>
        <a:p>
          <a:endParaRPr lang="tr-TR"/>
        </a:p>
      </dgm:t>
    </dgm:pt>
    <dgm:pt modelId="{EA74BB3A-0E00-458F-9D19-CB00A497794A}" type="pres">
      <dgm:prSet presAssocID="{C219E3A5-27CB-433C-98F4-83EFDD7AA1BA}" presName="vert1" presStyleCnt="0"/>
      <dgm:spPr/>
    </dgm:pt>
    <dgm:pt modelId="{D9E23884-584B-4DDB-AC81-9A2CE481E2B2}" type="pres">
      <dgm:prSet presAssocID="{8E61202A-36DD-0240-811A-270D9611A395}" presName="vertSpace2a" presStyleCnt="0"/>
      <dgm:spPr/>
    </dgm:pt>
    <dgm:pt modelId="{E141EDF6-F31B-4192-8B40-60BF024382AB}" type="pres">
      <dgm:prSet presAssocID="{8E61202A-36DD-0240-811A-270D9611A395}" presName="horz2" presStyleCnt="0"/>
      <dgm:spPr/>
    </dgm:pt>
    <dgm:pt modelId="{46291F12-674E-4CAB-8BE3-A2083999914A}" type="pres">
      <dgm:prSet presAssocID="{8E61202A-36DD-0240-811A-270D9611A395}" presName="horzSpace2" presStyleCnt="0"/>
      <dgm:spPr/>
    </dgm:pt>
    <dgm:pt modelId="{36A6DC55-B7E1-41C6-BCE0-1DBCB6914A25}" type="pres">
      <dgm:prSet presAssocID="{8E61202A-36DD-0240-811A-270D9611A395}" presName="tx2" presStyleLbl="revTx" presStyleIdx="1" presStyleCnt="5"/>
      <dgm:spPr/>
      <dgm:t>
        <a:bodyPr/>
        <a:lstStyle/>
        <a:p>
          <a:endParaRPr lang="tr-TR"/>
        </a:p>
      </dgm:t>
    </dgm:pt>
    <dgm:pt modelId="{E1BA2516-AF7A-4C51-87D1-B349E4642270}" type="pres">
      <dgm:prSet presAssocID="{8E61202A-36DD-0240-811A-270D9611A395}" presName="vert2" presStyleCnt="0"/>
      <dgm:spPr/>
    </dgm:pt>
    <dgm:pt modelId="{6FAE54DA-F5A5-4099-AFCA-85A2FFDDD2A0}" type="pres">
      <dgm:prSet presAssocID="{8E61202A-36DD-0240-811A-270D9611A395}" presName="thinLine2b" presStyleLbl="callout" presStyleIdx="0" presStyleCnt="4"/>
      <dgm:spPr/>
    </dgm:pt>
    <dgm:pt modelId="{D66BBC45-0328-45AC-A15B-553DC6D37595}" type="pres">
      <dgm:prSet presAssocID="{8E61202A-36DD-0240-811A-270D9611A395}" presName="vertSpace2b"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2" presStyleCnt="5"/>
      <dgm:spPr/>
      <dgm:t>
        <a:bodyPr/>
        <a:lstStyle/>
        <a:p>
          <a:endParaRPr lang="tr-TR"/>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1" presStyleCnt="4"/>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3" presStyleCnt="5"/>
      <dgm:spPr/>
      <dgm:t>
        <a:bodyPr/>
        <a:lstStyle/>
        <a:p>
          <a:endParaRPr lang="tr-TR"/>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2" presStyleCnt="4"/>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4" presStyleCnt="5"/>
      <dgm:spPr/>
      <dgm:t>
        <a:bodyPr/>
        <a:lstStyle/>
        <a:p>
          <a:endParaRPr lang="tr-TR"/>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3" presStyleCnt="4"/>
      <dgm:spPr/>
    </dgm:pt>
    <dgm:pt modelId="{BC5CA65E-0C6F-472F-B2E2-282C2CDDDC9F}" type="pres">
      <dgm:prSet presAssocID="{D907F82D-4934-4260-A319-D0C1005DB73A}" presName="vertSpace2b" presStyleCnt="0"/>
      <dgm:spPr/>
    </dgm:pt>
  </dgm:ptLst>
  <dgm:cxnLst>
    <dgm:cxn modelId="{5441ACF7-001D-47E8-BE90-D77A819FBE03}" srcId="{C219E3A5-27CB-433C-98F4-83EFDD7AA1BA}" destId="{D907F82D-4934-4260-A319-D0C1005DB73A}" srcOrd="3" destOrd="0" parTransId="{6643C99F-6929-4115-B10C-449964C298DB}" sibTransId="{9EB8D1B3-16DB-4A75-A7E2-3B79ADD997CE}"/>
    <dgm:cxn modelId="{AFD2487F-444F-4C44-A623-9AAFEB90AC49}" srcId="{C219E3A5-27CB-433C-98F4-83EFDD7AA1BA}" destId="{412DA8CB-B9E5-F44F-9FDD-EF35DF68306D}" srcOrd="2" destOrd="0" parTransId="{7E8B7982-18DC-F246-BFD4-7B9D4C9DB2CA}" sibTransId="{960A4A2E-B23E-7544-9A93-1312898E2DC4}"/>
    <dgm:cxn modelId="{D2DD020B-3DFC-B348-B676-6EC163FF5FEB}" srcId="{C219E3A5-27CB-433C-98F4-83EFDD7AA1BA}"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7C981506-5F42-4B73-A83E-1FC4289388A0}" type="presOf" srcId="{C219E3A5-27CB-433C-98F4-83EFDD7AA1BA}" destId="{503FC325-8D03-4E25-8B86-9405A569BDD4}" srcOrd="0" destOrd="0" presId="urn:microsoft.com/office/officeart/2008/layout/LinedList"/>
    <dgm:cxn modelId="{2CEC951D-C7C8-4190-9414-4D2586486B2C}" srcId="{3C774A1C-BB1C-4347-A758-A94A436F7244}" destId="{C219E3A5-27CB-433C-98F4-83EFDD7AA1BA}" srcOrd="0" destOrd="0" parTransId="{2896D680-7C17-4307-97A9-E9A99BBCBD5F}" sibTransId="{BC378677-DF62-40C3-BDED-F45741C6EFCF}"/>
    <dgm:cxn modelId="{90EAF578-54B3-4AB6-9DC6-11A154E35804}" type="presOf" srcId="{7029F5E8-D056-AE49-BD66-3C193010DDE8}" destId="{5D9EDF3F-7B20-8E47-A431-F9F24450F874}" srcOrd="0" destOrd="0" presId="urn:microsoft.com/office/officeart/2008/layout/LinedList"/>
    <dgm:cxn modelId="{2CF00689-77E5-45CB-806E-B70CB618D99C}" type="presOf" srcId="{D907F82D-4934-4260-A319-D0C1005DB73A}" destId="{576A2C98-791A-4E50-8CB8-1914215BEA2D}" srcOrd="0" destOrd="0" presId="urn:microsoft.com/office/officeart/2008/layout/LinedList"/>
    <dgm:cxn modelId="{413CFCFC-8A84-447F-9B33-B12D44D382E4}" type="presOf" srcId="{8E61202A-36DD-0240-811A-270D9611A395}" destId="{36A6DC55-B7E1-41C6-BCE0-1DBCB6914A25}" srcOrd="0" destOrd="0" presId="urn:microsoft.com/office/officeart/2008/layout/LinedList"/>
    <dgm:cxn modelId="{FCDAFD28-81CA-46DD-83B7-3E3D3346D156}" type="presOf" srcId="{412DA8CB-B9E5-F44F-9FDD-EF35DF68306D}" destId="{B9E57DF2-F223-F848-B6AB-FEB0F6FB4076}" srcOrd="0" destOrd="0" presId="urn:microsoft.com/office/officeart/2008/layout/LinedList"/>
    <dgm:cxn modelId="{99EB5834-3593-6644-A836-6C8D5595A820}" srcId="{C219E3A5-27CB-433C-98F4-83EFDD7AA1BA}" destId="{7029F5E8-D056-AE49-BD66-3C193010DDE8}" srcOrd="1" destOrd="0" parTransId="{ACE97453-93D9-C642-95ED-D55F9984F778}" sibTransId="{3346CD8C-3206-F84A-BEA2-B5492B6B7347}"/>
    <dgm:cxn modelId="{E56FA5A1-0F9D-49FF-9BFE-C69CCC327374}" type="presParOf" srcId="{9CA50A65-40FA-E945-A868-9E3FE840B07E}" destId="{C390CB33-FD4B-4799-AA43-41C4C6C8934D}" srcOrd="0" destOrd="0" presId="urn:microsoft.com/office/officeart/2008/layout/LinedList"/>
    <dgm:cxn modelId="{57292AB0-51E8-4980-BDF3-E100693598B5}" type="presParOf" srcId="{9CA50A65-40FA-E945-A868-9E3FE840B07E}" destId="{44287B81-FE92-49DF-8321-DB12A55C42A0}" srcOrd="1" destOrd="0" presId="urn:microsoft.com/office/officeart/2008/layout/LinedList"/>
    <dgm:cxn modelId="{26D98894-4B04-4F26-8D74-D2A21C17C229}" type="presParOf" srcId="{44287B81-FE92-49DF-8321-DB12A55C42A0}" destId="{503FC325-8D03-4E25-8B86-9405A569BDD4}" srcOrd="0" destOrd="0" presId="urn:microsoft.com/office/officeart/2008/layout/LinedList"/>
    <dgm:cxn modelId="{816D3659-E25A-42AD-8582-D95B75648C96}" type="presParOf" srcId="{44287B81-FE92-49DF-8321-DB12A55C42A0}" destId="{EA74BB3A-0E00-458F-9D19-CB00A497794A}" srcOrd="1" destOrd="0" presId="urn:microsoft.com/office/officeart/2008/layout/LinedList"/>
    <dgm:cxn modelId="{E774C994-8647-4DB8-B1D4-BB88D9C030C7}" type="presParOf" srcId="{EA74BB3A-0E00-458F-9D19-CB00A497794A}" destId="{D9E23884-584B-4DDB-AC81-9A2CE481E2B2}" srcOrd="0" destOrd="0" presId="urn:microsoft.com/office/officeart/2008/layout/LinedList"/>
    <dgm:cxn modelId="{FEB0AA6B-9E60-40D1-87E7-A410E393B40D}" type="presParOf" srcId="{EA74BB3A-0E00-458F-9D19-CB00A497794A}" destId="{E141EDF6-F31B-4192-8B40-60BF024382AB}" srcOrd="1" destOrd="0" presId="urn:microsoft.com/office/officeart/2008/layout/LinedList"/>
    <dgm:cxn modelId="{A5BF8A76-DBBF-4104-B87B-36FE6E5CFF96}" type="presParOf" srcId="{E141EDF6-F31B-4192-8B40-60BF024382AB}" destId="{46291F12-674E-4CAB-8BE3-A2083999914A}" srcOrd="0" destOrd="0" presId="urn:microsoft.com/office/officeart/2008/layout/LinedList"/>
    <dgm:cxn modelId="{FA9385A8-3EEB-47B2-80BB-428893B2F6B6}" type="presParOf" srcId="{E141EDF6-F31B-4192-8B40-60BF024382AB}" destId="{36A6DC55-B7E1-41C6-BCE0-1DBCB6914A25}" srcOrd="1" destOrd="0" presId="urn:microsoft.com/office/officeart/2008/layout/LinedList"/>
    <dgm:cxn modelId="{E2DAB27F-CD1F-4CA9-A8CA-C86A1AF493D6}" type="presParOf" srcId="{E141EDF6-F31B-4192-8B40-60BF024382AB}" destId="{E1BA2516-AF7A-4C51-87D1-B349E4642270}" srcOrd="2" destOrd="0" presId="urn:microsoft.com/office/officeart/2008/layout/LinedList"/>
    <dgm:cxn modelId="{421FC264-5042-4446-8461-529C79403692}" type="presParOf" srcId="{EA74BB3A-0E00-458F-9D19-CB00A497794A}" destId="{6FAE54DA-F5A5-4099-AFCA-85A2FFDDD2A0}" srcOrd="2" destOrd="0" presId="urn:microsoft.com/office/officeart/2008/layout/LinedList"/>
    <dgm:cxn modelId="{3C90BE33-9EA9-4524-B8E8-E914A2EA5734}" type="presParOf" srcId="{EA74BB3A-0E00-458F-9D19-CB00A497794A}" destId="{D66BBC45-0328-45AC-A15B-553DC6D37595}" srcOrd="3" destOrd="0" presId="urn:microsoft.com/office/officeart/2008/layout/LinedList"/>
    <dgm:cxn modelId="{D5B66FF2-4CF9-4960-BA8F-1680FDF80A81}" type="presParOf" srcId="{EA74BB3A-0E00-458F-9D19-CB00A497794A}" destId="{FE55CC5A-C0EF-DF45-AF1E-C9A5EF0E713C}" srcOrd="4" destOrd="0" presId="urn:microsoft.com/office/officeart/2008/layout/LinedList"/>
    <dgm:cxn modelId="{9A707E4E-D40A-41C3-AE2D-F426D29441D2}" type="presParOf" srcId="{FE55CC5A-C0EF-DF45-AF1E-C9A5EF0E713C}" destId="{D79F8CF2-80EE-C747-9C26-26414E55692C}" srcOrd="0" destOrd="0" presId="urn:microsoft.com/office/officeart/2008/layout/LinedList"/>
    <dgm:cxn modelId="{BC78DF74-9AA1-47A5-994A-B9C903CEF7D1}" type="presParOf" srcId="{FE55CC5A-C0EF-DF45-AF1E-C9A5EF0E713C}" destId="{5D9EDF3F-7B20-8E47-A431-F9F24450F874}" srcOrd="1" destOrd="0" presId="urn:microsoft.com/office/officeart/2008/layout/LinedList"/>
    <dgm:cxn modelId="{2254E801-649F-4024-A299-4B238FFBCD65}" type="presParOf" srcId="{FE55CC5A-C0EF-DF45-AF1E-C9A5EF0E713C}" destId="{EB933D24-ABB6-0C44-A5A7-05F1CB99F1EB}" srcOrd="2" destOrd="0" presId="urn:microsoft.com/office/officeart/2008/layout/LinedList"/>
    <dgm:cxn modelId="{1B7779DE-0E49-40D9-A01A-B023A01BFBE0}" type="presParOf" srcId="{EA74BB3A-0E00-458F-9D19-CB00A497794A}" destId="{EB798B99-5590-864A-A2C1-F553D99D3FAA}" srcOrd="5" destOrd="0" presId="urn:microsoft.com/office/officeart/2008/layout/LinedList"/>
    <dgm:cxn modelId="{AC5BBFA5-3279-4A7A-ADA5-87E80A82AA30}" type="presParOf" srcId="{EA74BB3A-0E00-458F-9D19-CB00A497794A}" destId="{9C715A5E-13B0-3F4D-85BD-4FA3A97839C5}" srcOrd="6" destOrd="0" presId="urn:microsoft.com/office/officeart/2008/layout/LinedList"/>
    <dgm:cxn modelId="{0A279E64-E643-47FC-821E-C1A77A6FA69F}" type="presParOf" srcId="{EA74BB3A-0E00-458F-9D19-CB00A497794A}" destId="{A4B3FD2E-63E5-E445-B87B-210177B3706B}" srcOrd="7" destOrd="0" presId="urn:microsoft.com/office/officeart/2008/layout/LinedList"/>
    <dgm:cxn modelId="{BC157737-4E99-4608-90C3-56DE14C7551D}" type="presParOf" srcId="{A4B3FD2E-63E5-E445-B87B-210177B3706B}" destId="{B4FE7B28-4407-5045-AAC1-7786FB86FE88}" srcOrd="0" destOrd="0" presId="urn:microsoft.com/office/officeart/2008/layout/LinedList"/>
    <dgm:cxn modelId="{EEE37B4D-28E6-4ED7-9AB8-60215ECC99E7}" type="presParOf" srcId="{A4B3FD2E-63E5-E445-B87B-210177B3706B}" destId="{B9E57DF2-F223-F848-B6AB-FEB0F6FB4076}" srcOrd="1" destOrd="0" presId="urn:microsoft.com/office/officeart/2008/layout/LinedList"/>
    <dgm:cxn modelId="{FCEA2EB5-617B-411F-99AB-B5BBAE3DFCF4}" type="presParOf" srcId="{A4B3FD2E-63E5-E445-B87B-210177B3706B}" destId="{84017E13-6661-1647-9DB1-F43BB49DC0FD}" srcOrd="2" destOrd="0" presId="urn:microsoft.com/office/officeart/2008/layout/LinedList"/>
    <dgm:cxn modelId="{3480BA2E-DB45-4637-AA1A-551F3E93CDC8}" type="presParOf" srcId="{EA74BB3A-0E00-458F-9D19-CB00A497794A}" destId="{1E88F2A9-FC8F-2A4F-ABF4-2C5837CA76E5}" srcOrd="8" destOrd="0" presId="urn:microsoft.com/office/officeart/2008/layout/LinedList"/>
    <dgm:cxn modelId="{BD574113-3A14-4AE4-B4CE-5A87C9A9FE0C}" type="presParOf" srcId="{EA74BB3A-0E00-458F-9D19-CB00A497794A}" destId="{02B19E4E-8333-4B4F-AA1E-19B5E7CAD48B}" srcOrd="9" destOrd="0" presId="urn:microsoft.com/office/officeart/2008/layout/LinedList"/>
    <dgm:cxn modelId="{C1203799-7936-48C7-B9C5-DBFE93164C51}" type="presParOf" srcId="{EA74BB3A-0E00-458F-9D19-CB00A497794A}" destId="{5121BA32-9249-455A-8A20-08E85B86269F}" srcOrd="10" destOrd="0" presId="urn:microsoft.com/office/officeart/2008/layout/LinedList"/>
    <dgm:cxn modelId="{7593B8F3-A847-44FD-B843-929D31E693A9}" type="presParOf" srcId="{5121BA32-9249-455A-8A20-08E85B86269F}" destId="{E379A0C3-13D3-46B9-950A-CF0A08724A6D}" srcOrd="0" destOrd="0" presId="urn:microsoft.com/office/officeart/2008/layout/LinedList"/>
    <dgm:cxn modelId="{E578692D-22B0-49E4-A7E9-9EAF262434B9}" type="presParOf" srcId="{5121BA32-9249-455A-8A20-08E85B86269F}" destId="{576A2C98-791A-4E50-8CB8-1914215BEA2D}" srcOrd="1" destOrd="0" presId="urn:microsoft.com/office/officeart/2008/layout/LinedList"/>
    <dgm:cxn modelId="{0A8B4BE8-237D-4878-8943-E03B89D48365}" type="presParOf" srcId="{5121BA32-9249-455A-8A20-08E85B86269F}" destId="{3EC880A3-8E6D-40A4-857F-9A4C9ED1B22A}" srcOrd="2" destOrd="0" presId="urn:microsoft.com/office/officeart/2008/layout/LinedList"/>
    <dgm:cxn modelId="{FED4E76E-76B7-40B0-BD90-7C685EE9731C}" type="presParOf" srcId="{EA74BB3A-0E00-458F-9D19-CB00A497794A}" destId="{45167FBC-5EE3-4C8A-A94C-30BB5DE89AD6}" srcOrd="11" destOrd="0" presId="urn:microsoft.com/office/officeart/2008/layout/LinedList"/>
    <dgm:cxn modelId="{39689F04-E272-4957-9DBE-DF822C8E9E57}" type="presParOf" srcId="{EA74BB3A-0E00-458F-9D19-CB00A497794A}" destId="{BC5CA65E-0C6F-472F-B2E2-282C2CDDDC9F}" srcOrd="12"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7029F5E8-D056-AE49-BD66-3C193010DDE8}">
      <dgm:prSet phldrT="[Text]"/>
      <dgm:spPr/>
      <dgm:t>
        <a:bodyPr/>
        <a:lstStyle/>
        <a:p>
          <a:pPr algn="l"/>
          <a:r>
            <a:rPr lang="tr-TR" b="1" noProof="0" dirty="0">
              <a:solidFill>
                <a:srgbClr val="FF0000"/>
              </a:solidFill>
              <a:latin typeface="Calibri"/>
            </a:rPr>
            <a:t>Doğru</a:t>
          </a:r>
          <a:endParaRPr lang="tr-TR" b="1" noProof="0" dirty="0">
            <a:solidFill>
              <a:srgbClr val="FF0000"/>
            </a:solidFill>
          </a:endParaRP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tr-TR" b="1" noProof="0" dirty="0">
              <a:solidFill>
                <a:schemeClr val="tx1"/>
              </a:solidFill>
              <a:latin typeface="Calibri"/>
            </a:rPr>
            <a:t>Yanlış</a:t>
          </a:r>
          <a:endParaRPr lang="tr-TR" b="1" noProof="0" dirty="0">
            <a:solidFill>
              <a:schemeClr val="tx1"/>
            </a:solidFill>
          </a:endParaRP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tr-TR" b="1" noProof="0" dirty="0">
            <a:solidFill>
              <a:schemeClr val="tx1"/>
            </a:solidFill>
          </a:endParaRPr>
        </a:p>
      </dgm:t>
    </dgm:pt>
    <dgm:pt modelId="{9EB8D1B3-16DB-4A75-A7E2-3B79ADD997CE}" type="sibTrans" cxnId="{5441ACF7-001D-47E8-BE90-D77A819FBE03}">
      <dgm:prSet/>
      <dgm:spPr/>
      <dgm:t>
        <a:bodyPr/>
        <a:lstStyle/>
        <a:p>
          <a:endParaRPr lang="x-none"/>
        </a:p>
      </dgm:t>
    </dgm:pt>
    <dgm:pt modelId="{6643C99F-6929-4115-B10C-449964C298DB}" type="parTrans" cxnId="{5441ACF7-001D-47E8-BE90-D77A819FBE03}">
      <dgm:prSet/>
      <dgm:spPr/>
      <dgm:t>
        <a:bodyPr/>
        <a:lstStyle/>
        <a:p>
          <a:endParaRPr lang="x-none"/>
        </a:p>
      </dgm:t>
    </dgm:pt>
    <dgm:pt modelId="{9EFF4F62-79ED-4EA0-85C1-51F88755C8EE}">
      <dgm:prSet phldrT="[Text]"/>
      <dgm:spPr/>
      <dgm:t>
        <a:bodyPr/>
        <a:lstStyle/>
        <a:p>
          <a:endParaRPr lang="tr-TR" b="1" noProof="0" dirty="0">
            <a:solidFill>
              <a:schemeClr val="tx1"/>
            </a:solidFill>
          </a:endParaRPr>
        </a:p>
      </dgm:t>
    </dgm:pt>
    <dgm:pt modelId="{D3274077-7919-4B64-B4D8-786A32E9EF73}" type="sibTrans" cxnId="{40F08CBE-C0FF-49E9-A14D-59F0F70F60CC}">
      <dgm:prSet/>
      <dgm:spPr/>
      <dgm:t>
        <a:bodyPr/>
        <a:lstStyle/>
        <a:p>
          <a:endParaRPr lang="x-none"/>
        </a:p>
      </dgm:t>
    </dgm:pt>
    <dgm:pt modelId="{8EAFCDE7-4869-4D95-9359-6DA608AB28F0}" type="parTrans" cxnId="{40F08CBE-C0FF-49E9-A14D-59F0F70F60CC}">
      <dgm:prSet/>
      <dgm:spPr/>
      <dgm:t>
        <a:bodyPr/>
        <a:lstStyle/>
        <a:p>
          <a:endParaRPr lang="x-none"/>
        </a:p>
      </dgm:t>
    </dgm:pt>
    <dgm:pt modelId="{2D567ECC-EE11-40BE-8D44-12DF75E7AAA4}">
      <dgm:prSet phldrT="[Text]"/>
      <dgm:spPr/>
      <dgm:t>
        <a:bodyPr/>
        <a:lstStyle/>
        <a:p>
          <a:endParaRPr lang="tr-TR" b="1" noProof="0" dirty="0">
            <a:solidFill>
              <a:schemeClr val="tx1"/>
            </a:solidFill>
          </a:endParaRPr>
        </a:p>
      </dgm:t>
    </dgm:pt>
    <dgm:pt modelId="{352CE29C-C095-4E8D-B62B-E607F5416469}" type="sibTrans" cxnId="{45629286-2642-481F-BB3F-C9DC76E6A851}">
      <dgm:prSet/>
      <dgm:spPr/>
      <dgm:t>
        <a:bodyPr/>
        <a:lstStyle/>
        <a:p>
          <a:endParaRPr lang="x-none"/>
        </a:p>
      </dgm:t>
    </dgm:pt>
    <dgm:pt modelId="{096A135B-3D51-4C14-B762-4DFFB46136C9}" type="parTrans" cxnId="{45629286-2642-481F-BB3F-C9DC76E6A851}">
      <dgm:prSet/>
      <dgm:spPr/>
      <dgm:t>
        <a:bodyPr/>
        <a:lstStyle/>
        <a:p>
          <a:endParaRPr lang="x-none"/>
        </a:p>
      </dgm:t>
    </dgm:pt>
    <dgm:pt modelId="{F182CEDB-D64F-4A90-AE2D-93E2EEDE69FF}">
      <dgm:prSet phldr="0"/>
      <dgm:spPr/>
      <dgm:t>
        <a:bodyPr/>
        <a:lstStyle/>
        <a:p>
          <a:pPr algn="just" rtl="0"/>
          <a:r>
            <a:rPr lang="tr-TR" b="1" noProof="0" dirty="0">
              <a:latin typeface="Calibri"/>
            </a:rPr>
            <a:t>Taraflar, veri koruması talebi uyarınca diğer tarafın topladığı trafik verilerinin açıklanması için karşılıklı yardımlaşma talebinde bulunmak zorunda değildir. Diğer taraf ilgili trafik verisini, talep gerekmeksizin, açıklamalıdır.</a:t>
          </a:r>
        </a:p>
      </dgm:t>
    </dgm:pt>
    <dgm:pt modelId="{8EF7C2E1-8689-4295-A3F5-85F90DEE5BDB}" type="parTrans" cxnId="{2CDC6D1B-086C-4448-B5DE-C4539EFD66B5}">
      <dgm:prSet/>
      <dgm:spPr/>
      <dgm:t>
        <a:bodyPr/>
        <a:lstStyle/>
        <a:p>
          <a:endParaRPr lang="en-US"/>
        </a:p>
      </dgm:t>
    </dgm:pt>
    <dgm:pt modelId="{1DBF2079-903A-4541-8301-98ADB7110BA5}" type="sibTrans" cxnId="{2CDC6D1B-086C-4448-B5DE-C4539EFD66B5}">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tr-TR"/>
        </a:p>
      </dgm:t>
    </dgm:pt>
    <dgm:pt modelId="{BEE67206-CA0D-4929-8102-FB50A8B94356}" type="pres">
      <dgm:prSet presAssocID="{F182CEDB-D64F-4A90-AE2D-93E2EEDE69FF}" presName="thickLine" presStyleLbl="alignNode1" presStyleIdx="0" presStyleCnt="1"/>
      <dgm:spPr/>
    </dgm:pt>
    <dgm:pt modelId="{CCB61795-8493-452B-83A4-18C2577E6882}" type="pres">
      <dgm:prSet presAssocID="{F182CEDB-D64F-4A90-AE2D-93E2EEDE69FF}" presName="horz1" presStyleCnt="0"/>
      <dgm:spPr/>
    </dgm:pt>
    <dgm:pt modelId="{33850927-9BE6-45CD-AAA9-C13E292B2552}" type="pres">
      <dgm:prSet presAssocID="{F182CEDB-D64F-4A90-AE2D-93E2EEDE69FF}" presName="tx1" presStyleLbl="revTx" presStyleIdx="0" presStyleCnt="6" custScaleX="338655"/>
      <dgm:spPr/>
      <dgm:t>
        <a:bodyPr/>
        <a:lstStyle/>
        <a:p>
          <a:endParaRPr lang="tr-TR"/>
        </a:p>
      </dgm:t>
    </dgm:pt>
    <dgm:pt modelId="{E7CA31F6-3DFB-4020-9D8A-31E4AA1DD7EA}" type="pres">
      <dgm:prSet presAssocID="{F182CEDB-D64F-4A90-AE2D-93E2EEDE69FF}"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t>
        <a:bodyPr/>
        <a:lstStyle/>
        <a:p>
          <a:endParaRPr lang="tr-TR"/>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t>
        <a:bodyPr/>
        <a:lstStyle/>
        <a:p>
          <a:endParaRPr lang="tr-TR"/>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t>
        <a:bodyPr/>
        <a:lstStyle/>
        <a:p>
          <a:endParaRPr lang="tr-TR"/>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t>
        <a:bodyPr/>
        <a:lstStyle/>
        <a:p>
          <a:endParaRPr lang="tr-TR"/>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t>
        <a:bodyPr/>
        <a:lstStyle/>
        <a:p>
          <a:endParaRPr lang="tr-TR"/>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5441ACF7-001D-47E8-BE90-D77A819FBE03}" srcId="{F182CEDB-D64F-4A90-AE2D-93E2EEDE69FF}" destId="{D907F82D-4934-4260-A319-D0C1005DB73A}" srcOrd="2" destOrd="0" parTransId="{6643C99F-6929-4115-B10C-449964C298DB}" sibTransId="{9EB8D1B3-16DB-4A75-A7E2-3B79ADD997CE}"/>
    <dgm:cxn modelId="{2138FF19-8048-4ADC-B2A0-FE60B857121B}" type="presOf" srcId="{7029F5E8-D056-AE49-BD66-3C193010DDE8}" destId="{5D9EDF3F-7B20-8E47-A431-F9F24450F874}" srcOrd="0" destOrd="0" presId="urn:microsoft.com/office/officeart/2008/layout/LinedList"/>
    <dgm:cxn modelId="{3A6AA5AA-056D-423B-A240-050F55645123}" type="presOf" srcId="{F182CEDB-D64F-4A90-AE2D-93E2EEDE69FF}" destId="{33850927-9BE6-45CD-AAA9-C13E292B2552}" srcOrd="0" destOrd="0" presId="urn:microsoft.com/office/officeart/2008/layout/LinedList"/>
    <dgm:cxn modelId="{AFD2487F-444F-4C44-A623-9AAFEB90AC49}" srcId="{F182CEDB-D64F-4A90-AE2D-93E2EEDE69FF}" destId="{412DA8CB-B9E5-F44F-9FDD-EF35DF68306D}" srcOrd="1" destOrd="0" parTransId="{7E8B7982-18DC-F246-BFD4-7B9D4C9DB2CA}" sibTransId="{960A4A2E-B23E-7544-9A93-1312898E2DC4}"/>
    <dgm:cxn modelId="{44340C5F-C7B3-4798-9B83-80D3EA9806F4}" type="presOf" srcId="{9EFF4F62-79ED-4EA0-85C1-51F88755C8EE}" destId="{0DEDE790-6650-4E13-B812-9DA3ABBAEB7C}"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B638FBAF-1FD5-4D26-A046-67FF428133F2}" type="presOf" srcId="{2D567ECC-EE11-40BE-8D44-12DF75E7AAA4}" destId="{27817E14-DB1F-4D8F-A68A-7A628C5AB32E}" srcOrd="0" destOrd="0" presId="urn:microsoft.com/office/officeart/2008/layout/LinedList"/>
    <dgm:cxn modelId="{9596D215-BC78-4BD6-82DB-7005530F4107}" type="presOf" srcId="{412DA8CB-B9E5-F44F-9FDD-EF35DF68306D}" destId="{B9E57DF2-F223-F848-B6AB-FEB0F6FB4076}" srcOrd="0" destOrd="0" presId="urn:microsoft.com/office/officeart/2008/layout/LinedList"/>
    <dgm:cxn modelId="{2CDC6D1B-086C-4448-B5DE-C4539EFD66B5}" srcId="{3C774A1C-BB1C-4347-A758-A94A436F7244}" destId="{F182CEDB-D64F-4A90-AE2D-93E2EEDE69FF}" srcOrd="0" destOrd="0" parTransId="{8EF7C2E1-8689-4295-A3F5-85F90DEE5BDB}" sibTransId="{1DBF2079-903A-4541-8301-98ADB7110BA5}"/>
    <dgm:cxn modelId="{B55608AB-8B76-4672-8361-3DAD32D65516}" type="presOf" srcId="{D907F82D-4934-4260-A319-D0C1005DB73A}" destId="{576A2C98-791A-4E50-8CB8-1914215BEA2D}" srcOrd="0" destOrd="0" presId="urn:microsoft.com/office/officeart/2008/layout/LinedList"/>
    <dgm:cxn modelId="{45629286-2642-481F-BB3F-C9DC76E6A851}" srcId="{F182CEDB-D64F-4A90-AE2D-93E2EEDE69FF}" destId="{2D567ECC-EE11-40BE-8D44-12DF75E7AAA4}" srcOrd="4" destOrd="0" parTransId="{096A135B-3D51-4C14-B762-4DFFB46136C9}" sibTransId="{352CE29C-C095-4E8D-B62B-E607F5416469}"/>
    <dgm:cxn modelId="{40F08CBE-C0FF-49E9-A14D-59F0F70F60CC}" srcId="{F182CEDB-D64F-4A90-AE2D-93E2EEDE69FF}" destId="{9EFF4F62-79ED-4EA0-85C1-51F88755C8EE}" srcOrd="3" destOrd="0" parTransId="{8EAFCDE7-4869-4D95-9359-6DA608AB28F0}" sibTransId="{D3274077-7919-4B64-B4D8-786A32E9EF73}"/>
    <dgm:cxn modelId="{99EB5834-3593-6644-A836-6C8D5595A820}" srcId="{F182CEDB-D64F-4A90-AE2D-93E2EEDE69FF}" destId="{7029F5E8-D056-AE49-BD66-3C193010DDE8}" srcOrd="0" destOrd="0" parTransId="{ACE97453-93D9-C642-95ED-D55F9984F778}" sibTransId="{3346CD8C-3206-F84A-BEA2-B5492B6B7347}"/>
    <dgm:cxn modelId="{8D3697BA-D916-4CCB-9A7F-E0D1DFA69A01}" type="presParOf" srcId="{9CA50A65-40FA-E945-A868-9E3FE840B07E}" destId="{BEE67206-CA0D-4929-8102-FB50A8B94356}" srcOrd="0" destOrd="0" presId="urn:microsoft.com/office/officeart/2008/layout/LinedList"/>
    <dgm:cxn modelId="{58072E75-73F3-43DC-9602-FA241C2476BE}" type="presParOf" srcId="{9CA50A65-40FA-E945-A868-9E3FE840B07E}" destId="{CCB61795-8493-452B-83A4-18C2577E6882}" srcOrd="1" destOrd="0" presId="urn:microsoft.com/office/officeart/2008/layout/LinedList"/>
    <dgm:cxn modelId="{40265A06-DB21-452B-BF1D-D879984AF132}" type="presParOf" srcId="{CCB61795-8493-452B-83A4-18C2577E6882}" destId="{33850927-9BE6-45CD-AAA9-C13E292B2552}" srcOrd="0" destOrd="0" presId="urn:microsoft.com/office/officeart/2008/layout/LinedList"/>
    <dgm:cxn modelId="{E61678EC-D163-4164-A9FD-D09B0DBCE38F}" type="presParOf" srcId="{CCB61795-8493-452B-83A4-18C2577E6882}" destId="{E7CA31F6-3DFB-4020-9D8A-31E4AA1DD7EA}" srcOrd="1" destOrd="0" presId="urn:microsoft.com/office/officeart/2008/layout/LinedList"/>
    <dgm:cxn modelId="{A0319F94-46EF-4204-8524-53E839358CBF}" type="presParOf" srcId="{E7CA31F6-3DFB-4020-9D8A-31E4AA1DD7EA}" destId="{D0431CA8-5100-6745-A242-ED330061BD73}" srcOrd="0" destOrd="0" presId="urn:microsoft.com/office/officeart/2008/layout/LinedList"/>
    <dgm:cxn modelId="{3302CF6E-E490-481B-8403-7152820D5606}" type="presParOf" srcId="{E7CA31F6-3DFB-4020-9D8A-31E4AA1DD7EA}" destId="{FE55CC5A-C0EF-DF45-AF1E-C9A5EF0E713C}" srcOrd="1" destOrd="0" presId="urn:microsoft.com/office/officeart/2008/layout/LinedList"/>
    <dgm:cxn modelId="{D6654F6F-4753-4375-8E56-391CD0833F51}" type="presParOf" srcId="{FE55CC5A-C0EF-DF45-AF1E-C9A5EF0E713C}" destId="{D79F8CF2-80EE-C747-9C26-26414E55692C}" srcOrd="0" destOrd="0" presId="urn:microsoft.com/office/officeart/2008/layout/LinedList"/>
    <dgm:cxn modelId="{D9F7BD8F-0385-4E7E-B1EF-8FF1831D8F23}" type="presParOf" srcId="{FE55CC5A-C0EF-DF45-AF1E-C9A5EF0E713C}" destId="{5D9EDF3F-7B20-8E47-A431-F9F24450F874}" srcOrd="1" destOrd="0" presId="urn:microsoft.com/office/officeart/2008/layout/LinedList"/>
    <dgm:cxn modelId="{0E6BF9A1-F11B-434F-BA38-A53FB8C77E6B}" type="presParOf" srcId="{FE55CC5A-C0EF-DF45-AF1E-C9A5EF0E713C}" destId="{EB933D24-ABB6-0C44-A5A7-05F1CB99F1EB}" srcOrd="2" destOrd="0" presId="urn:microsoft.com/office/officeart/2008/layout/LinedList"/>
    <dgm:cxn modelId="{70E8F483-5B75-4599-89ED-353070958891}" type="presParOf" srcId="{E7CA31F6-3DFB-4020-9D8A-31E4AA1DD7EA}" destId="{EB798B99-5590-864A-A2C1-F553D99D3FAA}" srcOrd="2" destOrd="0" presId="urn:microsoft.com/office/officeart/2008/layout/LinedList"/>
    <dgm:cxn modelId="{1B8513EF-843D-4707-9B43-E7708E88D15F}" type="presParOf" srcId="{E7CA31F6-3DFB-4020-9D8A-31E4AA1DD7EA}" destId="{9C715A5E-13B0-3F4D-85BD-4FA3A97839C5}" srcOrd="3" destOrd="0" presId="urn:microsoft.com/office/officeart/2008/layout/LinedList"/>
    <dgm:cxn modelId="{97693B35-2740-4734-8351-B03ED0BC6F9C}" type="presParOf" srcId="{E7CA31F6-3DFB-4020-9D8A-31E4AA1DD7EA}" destId="{A4B3FD2E-63E5-E445-B87B-210177B3706B}" srcOrd="4" destOrd="0" presId="urn:microsoft.com/office/officeart/2008/layout/LinedList"/>
    <dgm:cxn modelId="{94EF13B3-C845-4652-902A-892673ABE076}" type="presParOf" srcId="{A4B3FD2E-63E5-E445-B87B-210177B3706B}" destId="{B4FE7B28-4407-5045-AAC1-7786FB86FE88}" srcOrd="0" destOrd="0" presId="urn:microsoft.com/office/officeart/2008/layout/LinedList"/>
    <dgm:cxn modelId="{CAA21A16-B4F1-433A-A8D1-43ADA7F5B2EE}" type="presParOf" srcId="{A4B3FD2E-63E5-E445-B87B-210177B3706B}" destId="{B9E57DF2-F223-F848-B6AB-FEB0F6FB4076}" srcOrd="1" destOrd="0" presId="urn:microsoft.com/office/officeart/2008/layout/LinedList"/>
    <dgm:cxn modelId="{AB145C30-B119-47B3-B9E9-A34A8BD0CE7F}" type="presParOf" srcId="{A4B3FD2E-63E5-E445-B87B-210177B3706B}" destId="{84017E13-6661-1647-9DB1-F43BB49DC0FD}" srcOrd="2" destOrd="0" presId="urn:microsoft.com/office/officeart/2008/layout/LinedList"/>
    <dgm:cxn modelId="{F593C2BE-9E2C-4295-89A9-812B20B21F8E}" type="presParOf" srcId="{E7CA31F6-3DFB-4020-9D8A-31E4AA1DD7EA}" destId="{1E88F2A9-FC8F-2A4F-ABF4-2C5837CA76E5}" srcOrd="5" destOrd="0" presId="urn:microsoft.com/office/officeart/2008/layout/LinedList"/>
    <dgm:cxn modelId="{1ED5094D-238A-457C-A6E4-7268A36FBEDB}" type="presParOf" srcId="{E7CA31F6-3DFB-4020-9D8A-31E4AA1DD7EA}" destId="{02B19E4E-8333-4B4F-AA1E-19B5E7CAD48B}" srcOrd="6" destOrd="0" presId="urn:microsoft.com/office/officeart/2008/layout/LinedList"/>
    <dgm:cxn modelId="{D5F92A18-7194-4346-8D49-117BFF39AE3B}" type="presParOf" srcId="{E7CA31F6-3DFB-4020-9D8A-31E4AA1DD7EA}" destId="{5121BA32-9249-455A-8A20-08E85B86269F}" srcOrd="7" destOrd="0" presId="urn:microsoft.com/office/officeart/2008/layout/LinedList"/>
    <dgm:cxn modelId="{06C61F6E-8AB3-4BF7-8C98-E231EE385218}" type="presParOf" srcId="{5121BA32-9249-455A-8A20-08E85B86269F}" destId="{E379A0C3-13D3-46B9-950A-CF0A08724A6D}" srcOrd="0" destOrd="0" presId="urn:microsoft.com/office/officeart/2008/layout/LinedList"/>
    <dgm:cxn modelId="{67B694F7-D54A-4860-9E58-2C31AF6D74CC}" type="presParOf" srcId="{5121BA32-9249-455A-8A20-08E85B86269F}" destId="{576A2C98-791A-4E50-8CB8-1914215BEA2D}" srcOrd="1" destOrd="0" presId="urn:microsoft.com/office/officeart/2008/layout/LinedList"/>
    <dgm:cxn modelId="{C861F63B-4EA1-45F4-BF44-F1AADB928E1B}" type="presParOf" srcId="{5121BA32-9249-455A-8A20-08E85B86269F}" destId="{3EC880A3-8E6D-40A4-857F-9A4C9ED1B22A}" srcOrd="2" destOrd="0" presId="urn:microsoft.com/office/officeart/2008/layout/LinedList"/>
    <dgm:cxn modelId="{77E885FE-44F6-4841-9397-95B48F33F165}" type="presParOf" srcId="{E7CA31F6-3DFB-4020-9D8A-31E4AA1DD7EA}" destId="{45167FBC-5EE3-4C8A-A94C-30BB5DE89AD6}" srcOrd="8" destOrd="0" presId="urn:microsoft.com/office/officeart/2008/layout/LinedList"/>
    <dgm:cxn modelId="{17D1928B-17E8-486E-8B65-E8A97366A509}" type="presParOf" srcId="{E7CA31F6-3DFB-4020-9D8A-31E4AA1DD7EA}" destId="{BC5CA65E-0C6F-472F-B2E2-282C2CDDDC9F}" srcOrd="9" destOrd="0" presId="urn:microsoft.com/office/officeart/2008/layout/LinedList"/>
    <dgm:cxn modelId="{623AC617-3C87-4FF7-A752-6C4E80DD2AAC}" type="presParOf" srcId="{E7CA31F6-3DFB-4020-9D8A-31E4AA1DD7EA}" destId="{DFE917DE-2459-4110-B5CA-909F8A25E9B3}" srcOrd="10" destOrd="0" presId="urn:microsoft.com/office/officeart/2008/layout/LinedList"/>
    <dgm:cxn modelId="{25A937D9-7A50-403E-A9D1-B1D45288FD91}" type="presParOf" srcId="{DFE917DE-2459-4110-B5CA-909F8A25E9B3}" destId="{BFFB7145-8402-485B-85FA-7C375AFB0A2C}" srcOrd="0" destOrd="0" presId="urn:microsoft.com/office/officeart/2008/layout/LinedList"/>
    <dgm:cxn modelId="{64FA8EA6-03FF-409D-A773-FC2AF2C141FD}" type="presParOf" srcId="{DFE917DE-2459-4110-B5CA-909F8A25E9B3}" destId="{0DEDE790-6650-4E13-B812-9DA3ABBAEB7C}" srcOrd="1" destOrd="0" presId="urn:microsoft.com/office/officeart/2008/layout/LinedList"/>
    <dgm:cxn modelId="{FD432DE7-8E8C-4103-AD0B-AE3F6E9BA8C4}" type="presParOf" srcId="{DFE917DE-2459-4110-B5CA-909F8A25E9B3}" destId="{CC02E1CA-72BE-493C-916D-08B08D649491}" srcOrd="2" destOrd="0" presId="urn:microsoft.com/office/officeart/2008/layout/LinedList"/>
    <dgm:cxn modelId="{F161CAF2-458D-4A87-AB07-012C16A2C2D4}" type="presParOf" srcId="{E7CA31F6-3DFB-4020-9D8A-31E4AA1DD7EA}" destId="{41DAB04F-B76E-41A3-BF92-19D36F058A9E}" srcOrd="11" destOrd="0" presId="urn:microsoft.com/office/officeart/2008/layout/LinedList"/>
    <dgm:cxn modelId="{85C1802C-38D4-4FF1-9D5B-10F3FF95B6D1}" type="presParOf" srcId="{E7CA31F6-3DFB-4020-9D8A-31E4AA1DD7EA}" destId="{E5F9CA9F-91E3-425C-B99F-A98D8F0B0A7F}" srcOrd="12" destOrd="0" presId="urn:microsoft.com/office/officeart/2008/layout/LinedList"/>
    <dgm:cxn modelId="{142F41D6-BE2A-4DB9-8356-1BD4C42DA29A}" type="presParOf" srcId="{E7CA31F6-3DFB-4020-9D8A-31E4AA1DD7EA}" destId="{B3DB48DB-4C93-4596-9AC6-3B83B01CF220}" srcOrd="13" destOrd="0" presId="urn:microsoft.com/office/officeart/2008/layout/LinedList"/>
    <dgm:cxn modelId="{4C971C12-D990-4372-8AE5-442A1BDD05EB}" type="presParOf" srcId="{B3DB48DB-4C93-4596-9AC6-3B83B01CF220}" destId="{40B7A97C-3464-43FE-BFE9-19588B33F0C0}" srcOrd="0" destOrd="0" presId="urn:microsoft.com/office/officeart/2008/layout/LinedList"/>
    <dgm:cxn modelId="{279C2A7E-8EF7-4B46-A577-D9B8BFD0D36D}" type="presParOf" srcId="{B3DB48DB-4C93-4596-9AC6-3B83B01CF220}" destId="{27817E14-DB1F-4D8F-A68A-7A628C5AB32E}" srcOrd="1" destOrd="0" presId="urn:microsoft.com/office/officeart/2008/layout/LinedList"/>
    <dgm:cxn modelId="{12295A14-830E-4576-B12F-E265F5B20B7B}" type="presParOf" srcId="{B3DB48DB-4C93-4596-9AC6-3B83B01CF220}" destId="{4DA3FBF6-D5DD-4780-9A67-BC9D183196BA}" srcOrd="2" destOrd="0" presId="urn:microsoft.com/office/officeart/2008/layout/LinedList"/>
    <dgm:cxn modelId="{5288B539-76FD-4792-B1C7-F8F5856CA640}" type="presParOf" srcId="{E7CA31F6-3DFB-4020-9D8A-31E4AA1DD7EA}" destId="{9B1E8AEA-2A8D-4500-8486-4DCED5C7B4CD}" srcOrd="14" destOrd="0" presId="urn:microsoft.com/office/officeart/2008/layout/LinedList"/>
    <dgm:cxn modelId="{421FF233-5628-450A-8F6A-18098CEAD936}" type="presParOf" srcId="{E7CA31F6-3DFB-4020-9D8A-31E4AA1DD7EA}"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7029F5E8-D056-AE49-BD66-3C193010DDE8}">
      <dgm:prSet phldrT="[Text]"/>
      <dgm:spPr/>
      <dgm:t>
        <a:bodyPr/>
        <a:lstStyle/>
        <a:p>
          <a:pPr algn="l" rtl="0"/>
          <a:r>
            <a:rPr lang="tr-TR" b="1" dirty="0"/>
            <a:t>a) </a:t>
          </a:r>
          <a:r>
            <a:rPr lang="tr-TR" b="1" dirty="0">
              <a:latin typeface="Calibri"/>
            </a:rPr>
            <a:t>Özel veriler</a:t>
          </a:r>
          <a:endParaRPr lang="tr-TR" b="1" dirty="0"/>
        </a:p>
      </dgm:t>
    </dgm:pt>
    <dgm:pt modelId="{ACE97453-93D9-C642-95ED-D55F9984F778}" type="parTrans" cxnId="{99EB5834-3593-6644-A836-6C8D5595A820}">
      <dgm:prSet/>
      <dgm:spPr/>
      <dgm:t>
        <a:bodyPr/>
        <a:lstStyle/>
        <a:p>
          <a:endParaRPr lang="en-US" b="1"/>
        </a:p>
      </dgm:t>
    </dgm:pt>
    <dgm:pt modelId="{3346CD8C-3206-F84A-BEA2-B5492B6B7347}" type="sibTrans" cxnId="{99EB5834-3593-6644-A836-6C8D5595A820}">
      <dgm:prSet/>
      <dgm:spPr/>
      <dgm:t>
        <a:bodyPr/>
        <a:lstStyle/>
        <a:p>
          <a:endParaRPr lang="en-US" b="1"/>
        </a:p>
      </dgm:t>
    </dgm:pt>
    <dgm:pt modelId="{412DA8CB-B9E5-F44F-9FDD-EF35DF68306D}">
      <dgm:prSet phldrT="[Text]"/>
      <dgm:spPr/>
      <dgm:t>
        <a:bodyPr/>
        <a:lstStyle/>
        <a:p>
          <a:pPr rtl="0"/>
          <a:r>
            <a:rPr lang="tr-TR" b="1" dirty="0"/>
            <a:t>b) </a:t>
          </a:r>
          <a:r>
            <a:rPr lang="tr-TR" b="1" dirty="0">
              <a:latin typeface="Calibri"/>
            </a:rPr>
            <a:t>Kamuya açık veri</a:t>
          </a:r>
          <a:endParaRPr lang="tr-TR" b="1" dirty="0"/>
        </a:p>
      </dgm:t>
    </dgm:pt>
    <dgm:pt modelId="{7E8B7982-18DC-F246-BFD4-7B9D4C9DB2CA}" type="parTrans" cxnId="{AFD2487F-444F-4C44-A623-9AAFEB90AC49}">
      <dgm:prSet/>
      <dgm:spPr/>
      <dgm:t>
        <a:bodyPr/>
        <a:lstStyle/>
        <a:p>
          <a:endParaRPr lang="en-US" b="1"/>
        </a:p>
      </dgm:t>
    </dgm:pt>
    <dgm:pt modelId="{960A4A2E-B23E-7544-9A93-1312898E2DC4}" type="sibTrans" cxnId="{AFD2487F-444F-4C44-A623-9AAFEB90AC49}">
      <dgm:prSet/>
      <dgm:spPr/>
      <dgm:t>
        <a:bodyPr/>
        <a:lstStyle/>
        <a:p>
          <a:endParaRPr lang="en-US" b="1"/>
        </a:p>
      </dgm:t>
    </dgm:pt>
    <dgm:pt modelId="{D907F82D-4934-4260-A319-D0C1005DB73A}">
      <dgm:prSet phldrT="[Text]"/>
      <dgm:spPr/>
      <dgm:t>
        <a:bodyPr/>
        <a:lstStyle/>
        <a:p>
          <a:pPr rtl="0"/>
          <a:r>
            <a:rPr lang="tr-TR" b="1" dirty="0"/>
            <a:t>c) </a:t>
          </a:r>
          <a:r>
            <a:rPr lang="tr-TR" b="1" dirty="0">
              <a:latin typeface="Calibri"/>
            </a:rPr>
            <a:t>Veriyi açıklama yetkisine sahip kişinin hukuka uygun veya gönüllü rızasına dayanan depolanmış her türlü veri</a:t>
          </a:r>
        </a:p>
      </dgm:t>
    </dgm:pt>
    <dgm:pt modelId="{6643C99F-6929-4115-B10C-449964C298DB}" type="parTrans" cxnId="{5441ACF7-001D-47E8-BE90-D77A819FBE03}">
      <dgm:prSet/>
      <dgm:spPr/>
      <dgm:t>
        <a:bodyPr/>
        <a:lstStyle/>
        <a:p>
          <a:endParaRPr lang="x-none" b="1"/>
        </a:p>
      </dgm:t>
    </dgm:pt>
    <dgm:pt modelId="{9EB8D1B3-16DB-4A75-A7E2-3B79ADD997CE}" type="sibTrans" cxnId="{5441ACF7-001D-47E8-BE90-D77A819FBE03}">
      <dgm:prSet/>
      <dgm:spPr/>
      <dgm:t>
        <a:bodyPr/>
        <a:lstStyle/>
        <a:p>
          <a:endParaRPr lang="x-none" b="1"/>
        </a:p>
      </dgm:t>
    </dgm:pt>
    <dgm:pt modelId="{9EFF4F62-79ED-4EA0-85C1-51F88755C8EE}">
      <dgm:prSet phldrT="[Text]"/>
      <dgm:spPr/>
      <dgm:t>
        <a:bodyPr/>
        <a:lstStyle/>
        <a:p>
          <a:pPr rtl="0"/>
          <a:r>
            <a:rPr lang="tr-TR" b="1"/>
            <a:t>d) </a:t>
          </a:r>
          <a:r>
            <a:rPr lang="tr-TR" b="1">
              <a:latin typeface="Calibri"/>
            </a:rPr>
            <a:t>Trafik verisi</a:t>
          </a:r>
        </a:p>
      </dgm:t>
    </dgm:pt>
    <dgm:pt modelId="{8EAFCDE7-4869-4D95-9359-6DA608AB28F0}" type="parTrans" cxnId="{40F08CBE-C0FF-49E9-A14D-59F0F70F60CC}">
      <dgm:prSet/>
      <dgm:spPr/>
      <dgm:t>
        <a:bodyPr/>
        <a:lstStyle/>
        <a:p>
          <a:endParaRPr lang="x-none" b="1"/>
        </a:p>
      </dgm:t>
    </dgm:pt>
    <dgm:pt modelId="{D3274077-7919-4B64-B4D8-786A32E9EF73}" type="sibTrans" cxnId="{40F08CBE-C0FF-49E9-A14D-59F0F70F60CC}">
      <dgm:prSet/>
      <dgm:spPr/>
      <dgm:t>
        <a:bodyPr/>
        <a:lstStyle/>
        <a:p>
          <a:endParaRPr lang="x-none" b="1"/>
        </a:p>
      </dgm:t>
    </dgm:pt>
    <dgm:pt modelId="{E278EE81-AFF0-4E35-A056-FEC46AD27364}">
      <dgm:prSet phldr="0"/>
      <dgm:spPr/>
      <dgm:t>
        <a:bodyPr/>
        <a:lstStyle/>
        <a:p>
          <a:pPr algn="just" rtl="0"/>
          <a:r>
            <a:rPr lang="tr-TR" b="1" dirty="0">
              <a:latin typeface="Calibri"/>
            </a:rPr>
            <a:t>Hangi durumlarda Budapeşte Sözleşmesi tarafa, bir diğer tarafın izni gerekmeksizin, başka bir yargı yetkisindeki veriye erişim sağlama izni vermektedir?</a:t>
          </a:r>
        </a:p>
      </dgm:t>
    </dgm:pt>
    <dgm:pt modelId="{E712C70C-8C21-49E4-B256-A98E1C7A7660}" type="parTrans" cxnId="{7124B004-6F46-4532-BC18-9F1918E27652}">
      <dgm:prSet/>
      <dgm:spPr/>
      <dgm:t>
        <a:bodyPr/>
        <a:lstStyle/>
        <a:p>
          <a:endParaRPr lang="en-US"/>
        </a:p>
      </dgm:t>
    </dgm:pt>
    <dgm:pt modelId="{89EEF6EB-9197-4C29-8F09-F2538FF1B22D}" type="sibTrans" cxnId="{7124B004-6F46-4532-BC18-9F1918E27652}">
      <dgm:prSet/>
      <dgm:spPr/>
      <dgm:t>
        <a:bodyPr/>
        <a:lstStyle/>
        <a:p>
          <a:endParaRPr lang="en-US"/>
        </a:p>
      </dgm:t>
    </dgm:pt>
    <dgm:pt modelId="{898534C0-7650-466B-944A-B692B3EFCB36}">
      <dgm:prSet phldr="0"/>
      <dgm:spPr/>
      <dgm:t>
        <a:bodyPr/>
        <a:lstStyle/>
        <a:p>
          <a:pPr rtl="0"/>
          <a:r>
            <a:rPr lang="tr-TR" b="1" dirty="0">
              <a:latin typeface="Calibri"/>
            </a:rPr>
            <a:t>e</a:t>
          </a:r>
          <a:r>
            <a:rPr lang="tr-TR" b="1" dirty="0"/>
            <a:t>) </a:t>
          </a:r>
          <a:r>
            <a:rPr lang="tr-TR" b="1" dirty="0">
              <a:latin typeface="Calibri"/>
            </a:rPr>
            <a:t>İçerik verisi</a:t>
          </a:r>
          <a:endParaRPr lang="tr-TR" dirty="0"/>
        </a:p>
      </dgm:t>
    </dgm:pt>
    <dgm:pt modelId="{9ACE1F16-AFF1-4F36-854E-0305F7CD7D7F}" type="parTrans" cxnId="{98D6BAF5-EE24-4EEB-83AF-FA1FEA5CEC43}">
      <dgm:prSet/>
      <dgm:spPr/>
      <dgm:t>
        <a:bodyPr/>
        <a:lstStyle/>
        <a:p>
          <a:endParaRPr lang="en-US"/>
        </a:p>
      </dgm:t>
    </dgm:pt>
    <dgm:pt modelId="{50C16A6A-E3D2-4333-84EA-4AD22E2D5DC9}" type="sibTrans" cxnId="{98D6BAF5-EE24-4EEB-83AF-FA1FEA5CEC43}">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tr-TR"/>
        </a:p>
      </dgm:t>
    </dgm:pt>
    <dgm:pt modelId="{5BCA5BAD-DE5A-479B-86AE-A5425F1475BF}" type="pres">
      <dgm:prSet presAssocID="{E278EE81-AFF0-4E35-A056-FEC46AD27364}" presName="thickLine" presStyleLbl="alignNode1" presStyleIdx="0" presStyleCnt="1"/>
      <dgm:spPr/>
    </dgm:pt>
    <dgm:pt modelId="{F378D66F-0A4D-42ED-89FF-01B9675FD49B}" type="pres">
      <dgm:prSet presAssocID="{E278EE81-AFF0-4E35-A056-FEC46AD27364}" presName="horz1" presStyleCnt="0"/>
      <dgm:spPr/>
    </dgm:pt>
    <dgm:pt modelId="{423C5605-6969-4628-86D9-8E1C9905929C}" type="pres">
      <dgm:prSet presAssocID="{E278EE81-AFF0-4E35-A056-FEC46AD27364}" presName="tx1" presStyleLbl="revTx" presStyleIdx="0" presStyleCnt="6" custScaleX="329151"/>
      <dgm:spPr/>
      <dgm:t>
        <a:bodyPr/>
        <a:lstStyle/>
        <a:p>
          <a:endParaRPr lang="tr-TR"/>
        </a:p>
      </dgm:t>
    </dgm:pt>
    <dgm:pt modelId="{9AE965CA-267F-409E-87E1-DDE4031F68AC}" type="pres">
      <dgm:prSet presAssocID="{E278EE81-AFF0-4E35-A056-FEC46AD27364}"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t>
        <a:bodyPr/>
        <a:lstStyle/>
        <a:p>
          <a:endParaRPr lang="tr-TR"/>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t>
        <a:bodyPr/>
        <a:lstStyle/>
        <a:p>
          <a:endParaRPr lang="tr-TR"/>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custScaleX="130152" custLinFactNeighborX="4150" custLinFactNeighborY="2410"/>
      <dgm:spPr/>
      <dgm:t>
        <a:bodyPr/>
        <a:lstStyle/>
        <a:p>
          <a:endParaRPr lang="tr-TR"/>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t>
        <a:bodyPr/>
        <a:lstStyle/>
        <a:p>
          <a:endParaRPr lang="tr-TR"/>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813A3EBA-D8E7-4E43-B7F3-15CBE746D8FA}" type="pres">
      <dgm:prSet presAssocID="{898534C0-7650-466B-944A-B692B3EFCB36}" presName="horz2" presStyleCnt="0"/>
      <dgm:spPr/>
    </dgm:pt>
    <dgm:pt modelId="{48F4AF41-B242-418D-8E0B-CA249412972C}" type="pres">
      <dgm:prSet presAssocID="{898534C0-7650-466B-944A-B692B3EFCB36}" presName="horzSpace2" presStyleCnt="0"/>
      <dgm:spPr/>
    </dgm:pt>
    <dgm:pt modelId="{372DE1F4-14DD-4518-AE14-2FB631C537A9}" type="pres">
      <dgm:prSet presAssocID="{898534C0-7650-466B-944A-B692B3EFCB36}" presName="tx2" presStyleLbl="revTx" presStyleIdx="5" presStyleCnt="6"/>
      <dgm:spPr/>
      <dgm:t>
        <a:bodyPr/>
        <a:lstStyle/>
        <a:p>
          <a:endParaRPr lang="tr-TR"/>
        </a:p>
      </dgm:t>
    </dgm:pt>
    <dgm:pt modelId="{0A179F00-3C58-47C1-B015-C61D864384E9}" type="pres">
      <dgm:prSet presAssocID="{898534C0-7650-466B-944A-B692B3EFCB36}" presName="vert2" presStyleCnt="0"/>
      <dgm:spPr/>
    </dgm:pt>
    <dgm:pt modelId="{37D83D14-E0B9-4F7C-A2FC-A528CB518C1E}" type="pres">
      <dgm:prSet presAssocID="{898534C0-7650-466B-944A-B692B3EFCB36}" presName="thinLine2b" presStyleLbl="callout" presStyleIdx="4" presStyleCnt="5"/>
      <dgm:spPr/>
    </dgm:pt>
    <dgm:pt modelId="{1AA6447E-C2BB-4440-860B-631338C05550}" type="pres">
      <dgm:prSet presAssocID="{898534C0-7650-466B-944A-B692B3EFCB36}" presName="vertSpace2b" presStyleCnt="0"/>
      <dgm:spPr/>
    </dgm:pt>
  </dgm:ptLst>
  <dgm:cxnLst>
    <dgm:cxn modelId="{5441ACF7-001D-47E8-BE90-D77A819FBE03}" srcId="{E278EE81-AFF0-4E35-A056-FEC46AD27364}" destId="{D907F82D-4934-4260-A319-D0C1005DB73A}" srcOrd="2" destOrd="0" parTransId="{6643C99F-6929-4115-B10C-449964C298DB}" sibTransId="{9EB8D1B3-16DB-4A75-A7E2-3B79ADD997CE}"/>
    <dgm:cxn modelId="{AFD2487F-444F-4C44-A623-9AAFEB90AC49}" srcId="{E278EE81-AFF0-4E35-A056-FEC46AD27364}" destId="{412DA8CB-B9E5-F44F-9FDD-EF35DF68306D}" srcOrd="1" destOrd="0" parTransId="{7E8B7982-18DC-F246-BFD4-7B9D4C9DB2CA}" sibTransId="{960A4A2E-B23E-7544-9A93-1312898E2DC4}"/>
    <dgm:cxn modelId="{98D6BAF5-EE24-4EEB-83AF-FA1FEA5CEC43}" srcId="{E278EE81-AFF0-4E35-A056-FEC46AD27364}" destId="{898534C0-7650-466B-944A-B692B3EFCB36}" srcOrd="4" destOrd="0" parTransId="{9ACE1F16-AFF1-4F36-854E-0305F7CD7D7F}" sibTransId="{50C16A6A-E3D2-4333-84EA-4AD22E2D5DC9}"/>
    <dgm:cxn modelId="{B7396B30-5537-DB48-BB49-F8121197A4DF}" type="presOf" srcId="{3C774A1C-BB1C-4347-A758-A94A436F7244}" destId="{9CA50A65-40FA-E945-A868-9E3FE840B07E}" srcOrd="0" destOrd="0" presId="urn:microsoft.com/office/officeart/2008/layout/LinedList"/>
    <dgm:cxn modelId="{E0127656-559C-4685-AC29-0E55CD2651E5}" type="presOf" srcId="{9EFF4F62-79ED-4EA0-85C1-51F88755C8EE}" destId="{0DEDE790-6650-4E13-B812-9DA3ABBAEB7C}" srcOrd="0" destOrd="0" presId="urn:microsoft.com/office/officeart/2008/layout/LinedList"/>
    <dgm:cxn modelId="{7124B004-6F46-4532-BC18-9F1918E27652}" srcId="{3C774A1C-BB1C-4347-A758-A94A436F7244}" destId="{E278EE81-AFF0-4E35-A056-FEC46AD27364}" srcOrd="0" destOrd="0" parTransId="{E712C70C-8C21-49E4-B256-A98E1C7A7660}" sibTransId="{89EEF6EB-9197-4C29-8F09-F2538FF1B22D}"/>
    <dgm:cxn modelId="{4BF65825-6DD8-46FE-8B51-ABA1B956755A}" type="presOf" srcId="{E278EE81-AFF0-4E35-A056-FEC46AD27364}" destId="{423C5605-6969-4628-86D9-8E1C9905929C}" srcOrd="0" destOrd="0" presId="urn:microsoft.com/office/officeart/2008/layout/LinedList"/>
    <dgm:cxn modelId="{01661E16-2BC3-4AF3-9BB2-B67090CA85C3}" type="presOf" srcId="{412DA8CB-B9E5-F44F-9FDD-EF35DF68306D}" destId="{B9E57DF2-F223-F848-B6AB-FEB0F6FB4076}" srcOrd="0" destOrd="0" presId="urn:microsoft.com/office/officeart/2008/layout/LinedList"/>
    <dgm:cxn modelId="{B919B8E4-CA7B-464C-8435-59482EAAB33E}" type="presOf" srcId="{898534C0-7650-466B-944A-B692B3EFCB36}" destId="{372DE1F4-14DD-4518-AE14-2FB631C537A9}" srcOrd="0" destOrd="0" presId="urn:microsoft.com/office/officeart/2008/layout/LinedList"/>
    <dgm:cxn modelId="{40F08CBE-C0FF-49E9-A14D-59F0F70F60CC}" srcId="{E278EE81-AFF0-4E35-A056-FEC46AD27364}" destId="{9EFF4F62-79ED-4EA0-85C1-51F88755C8EE}" srcOrd="3" destOrd="0" parTransId="{8EAFCDE7-4869-4D95-9359-6DA608AB28F0}" sibTransId="{D3274077-7919-4B64-B4D8-786A32E9EF73}"/>
    <dgm:cxn modelId="{CC235E3C-2F0D-4EFF-8716-3F3C97F9B60B}" type="presOf" srcId="{7029F5E8-D056-AE49-BD66-3C193010DDE8}" destId="{5D9EDF3F-7B20-8E47-A431-F9F24450F874}" srcOrd="0" destOrd="0" presId="urn:microsoft.com/office/officeart/2008/layout/LinedList"/>
    <dgm:cxn modelId="{E805B71A-D0EA-46A0-975F-9DBBD2937DCE}" type="presOf" srcId="{D907F82D-4934-4260-A319-D0C1005DB73A}" destId="{576A2C98-791A-4E50-8CB8-1914215BEA2D}" srcOrd="0" destOrd="0" presId="urn:microsoft.com/office/officeart/2008/layout/LinedList"/>
    <dgm:cxn modelId="{99EB5834-3593-6644-A836-6C8D5595A820}" srcId="{E278EE81-AFF0-4E35-A056-FEC46AD27364}" destId="{7029F5E8-D056-AE49-BD66-3C193010DDE8}" srcOrd="0" destOrd="0" parTransId="{ACE97453-93D9-C642-95ED-D55F9984F778}" sibTransId="{3346CD8C-3206-F84A-BEA2-B5492B6B7347}"/>
    <dgm:cxn modelId="{BCFA53A5-D008-4DB2-928A-3B5F676B12E1}" type="presParOf" srcId="{9CA50A65-40FA-E945-A868-9E3FE840B07E}" destId="{5BCA5BAD-DE5A-479B-86AE-A5425F1475BF}" srcOrd="0" destOrd="0" presId="urn:microsoft.com/office/officeart/2008/layout/LinedList"/>
    <dgm:cxn modelId="{31B4612F-2BF0-4236-86B8-7B3D89256292}" type="presParOf" srcId="{9CA50A65-40FA-E945-A868-9E3FE840B07E}" destId="{F378D66F-0A4D-42ED-89FF-01B9675FD49B}" srcOrd="1" destOrd="0" presId="urn:microsoft.com/office/officeart/2008/layout/LinedList"/>
    <dgm:cxn modelId="{2422826C-C790-48D6-9F8C-8F0F7E0C80EF}" type="presParOf" srcId="{F378D66F-0A4D-42ED-89FF-01B9675FD49B}" destId="{423C5605-6969-4628-86D9-8E1C9905929C}" srcOrd="0" destOrd="0" presId="urn:microsoft.com/office/officeart/2008/layout/LinedList"/>
    <dgm:cxn modelId="{3D1CCEA9-C8F2-41EE-A559-B5AD49680FE2}" type="presParOf" srcId="{F378D66F-0A4D-42ED-89FF-01B9675FD49B}" destId="{9AE965CA-267F-409E-87E1-DDE4031F68AC}" srcOrd="1" destOrd="0" presId="urn:microsoft.com/office/officeart/2008/layout/LinedList"/>
    <dgm:cxn modelId="{C1F75ECC-D633-4399-B92F-22150423E408}" type="presParOf" srcId="{9AE965CA-267F-409E-87E1-DDE4031F68AC}" destId="{D0431CA8-5100-6745-A242-ED330061BD73}" srcOrd="0" destOrd="0" presId="urn:microsoft.com/office/officeart/2008/layout/LinedList"/>
    <dgm:cxn modelId="{EDB7B03B-835A-4B2E-9E4B-A49FBCA93FDF}" type="presParOf" srcId="{9AE965CA-267F-409E-87E1-DDE4031F68AC}" destId="{FE55CC5A-C0EF-DF45-AF1E-C9A5EF0E713C}" srcOrd="1" destOrd="0" presId="urn:microsoft.com/office/officeart/2008/layout/LinedList"/>
    <dgm:cxn modelId="{5B77586A-A684-4C90-A55D-8B625A2B4E6D}" type="presParOf" srcId="{FE55CC5A-C0EF-DF45-AF1E-C9A5EF0E713C}" destId="{D79F8CF2-80EE-C747-9C26-26414E55692C}" srcOrd="0" destOrd="0" presId="urn:microsoft.com/office/officeart/2008/layout/LinedList"/>
    <dgm:cxn modelId="{1AF909B9-0B7A-435F-8CE8-A9893FB25009}" type="presParOf" srcId="{FE55CC5A-C0EF-DF45-AF1E-C9A5EF0E713C}" destId="{5D9EDF3F-7B20-8E47-A431-F9F24450F874}" srcOrd="1" destOrd="0" presId="urn:microsoft.com/office/officeart/2008/layout/LinedList"/>
    <dgm:cxn modelId="{1B4B6BBC-58F5-4E5B-93C0-D643C32D0BF2}" type="presParOf" srcId="{FE55CC5A-C0EF-DF45-AF1E-C9A5EF0E713C}" destId="{EB933D24-ABB6-0C44-A5A7-05F1CB99F1EB}" srcOrd="2" destOrd="0" presId="urn:microsoft.com/office/officeart/2008/layout/LinedList"/>
    <dgm:cxn modelId="{90114834-2346-4706-987F-2E1949F1047A}" type="presParOf" srcId="{9AE965CA-267F-409E-87E1-DDE4031F68AC}" destId="{EB798B99-5590-864A-A2C1-F553D99D3FAA}" srcOrd="2" destOrd="0" presId="urn:microsoft.com/office/officeart/2008/layout/LinedList"/>
    <dgm:cxn modelId="{580572C0-4C45-45B5-A27B-D694521562DD}" type="presParOf" srcId="{9AE965CA-267F-409E-87E1-DDE4031F68AC}" destId="{9C715A5E-13B0-3F4D-85BD-4FA3A97839C5}" srcOrd="3" destOrd="0" presId="urn:microsoft.com/office/officeart/2008/layout/LinedList"/>
    <dgm:cxn modelId="{3A925983-4A6E-472F-9484-030118C0FD34}" type="presParOf" srcId="{9AE965CA-267F-409E-87E1-DDE4031F68AC}" destId="{A4B3FD2E-63E5-E445-B87B-210177B3706B}" srcOrd="4" destOrd="0" presId="urn:microsoft.com/office/officeart/2008/layout/LinedList"/>
    <dgm:cxn modelId="{5A3D5A8E-949C-4309-87F0-2039612F3C58}" type="presParOf" srcId="{A4B3FD2E-63E5-E445-B87B-210177B3706B}" destId="{B4FE7B28-4407-5045-AAC1-7786FB86FE88}" srcOrd="0" destOrd="0" presId="urn:microsoft.com/office/officeart/2008/layout/LinedList"/>
    <dgm:cxn modelId="{60C2D812-A61B-4103-A55F-32D7C6447659}" type="presParOf" srcId="{A4B3FD2E-63E5-E445-B87B-210177B3706B}" destId="{B9E57DF2-F223-F848-B6AB-FEB0F6FB4076}" srcOrd="1" destOrd="0" presId="urn:microsoft.com/office/officeart/2008/layout/LinedList"/>
    <dgm:cxn modelId="{79E8CAE0-1314-4CCE-851B-86E8555A7260}" type="presParOf" srcId="{A4B3FD2E-63E5-E445-B87B-210177B3706B}" destId="{84017E13-6661-1647-9DB1-F43BB49DC0FD}" srcOrd="2" destOrd="0" presId="urn:microsoft.com/office/officeart/2008/layout/LinedList"/>
    <dgm:cxn modelId="{C375064E-F597-4447-A67A-737A680F7431}" type="presParOf" srcId="{9AE965CA-267F-409E-87E1-DDE4031F68AC}" destId="{1E88F2A9-FC8F-2A4F-ABF4-2C5837CA76E5}" srcOrd="5" destOrd="0" presId="urn:microsoft.com/office/officeart/2008/layout/LinedList"/>
    <dgm:cxn modelId="{B14A2386-DE2B-4D75-A6E8-7C246D5A89DE}" type="presParOf" srcId="{9AE965CA-267F-409E-87E1-DDE4031F68AC}" destId="{02B19E4E-8333-4B4F-AA1E-19B5E7CAD48B}" srcOrd="6" destOrd="0" presId="urn:microsoft.com/office/officeart/2008/layout/LinedList"/>
    <dgm:cxn modelId="{8022502B-F23F-4520-8CE5-52F52F6B3635}" type="presParOf" srcId="{9AE965CA-267F-409E-87E1-DDE4031F68AC}" destId="{5121BA32-9249-455A-8A20-08E85B86269F}" srcOrd="7" destOrd="0" presId="urn:microsoft.com/office/officeart/2008/layout/LinedList"/>
    <dgm:cxn modelId="{D51AE9BF-2BC5-4C63-8B74-1210506077A8}" type="presParOf" srcId="{5121BA32-9249-455A-8A20-08E85B86269F}" destId="{E379A0C3-13D3-46B9-950A-CF0A08724A6D}" srcOrd="0" destOrd="0" presId="urn:microsoft.com/office/officeart/2008/layout/LinedList"/>
    <dgm:cxn modelId="{45E22FF7-09E4-4434-A145-38A457BBFED9}" type="presParOf" srcId="{5121BA32-9249-455A-8A20-08E85B86269F}" destId="{576A2C98-791A-4E50-8CB8-1914215BEA2D}" srcOrd="1" destOrd="0" presId="urn:microsoft.com/office/officeart/2008/layout/LinedList"/>
    <dgm:cxn modelId="{7E12B018-3B8B-4234-A55E-B38C7195A6C3}" type="presParOf" srcId="{5121BA32-9249-455A-8A20-08E85B86269F}" destId="{3EC880A3-8E6D-40A4-857F-9A4C9ED1B22A}" srcOrd="2" destOrd="0" presId="urn:microsoft.com/office/officeart/2008/layout/LinedList"/>
    <dgm:cxn modelId="{7C5DCBA1-FF76-43D4-9D34-54C6BAC1A397}" type="presParOf" srcId="{9AE965CA-267F-409E-87E1-DDE4031F68AC}" destId="{45167FBC-5EE3-4C8A-A94C-30BB5DE89AD6}" srcOrd="8" destOrd="0" presId="urn:microsoft.com/office/officeart/2008/layout/LinedList"/>
    <dgm:cxn modelId="{C9FBCD95-3D1A-4735-9193-F8BF41B81B59}" type="presParOf" srcId="{9AE965CA-267F-409E-87E1-DDE4031F68AC}" destId="{BC5CA65E-0C6F-472F-B2E2-282C2CDDDC9F}" srcOrd="9" destOrd="0" presId="urn:microsoft.com/office/officeart/2008/layout/LinedList"/>
    <dgm:cxn modelId="{96DAF211-4617-493A-BC7B-A57368D3E727}" type="presParOf" srcId="{9AE965CA-267F-409E-87E1-DDE4031F68AC}" destId="{DFE917DE-2459-4110-B5CA-909F8A25E9B3}" srcOrd="10" destOrd="0" presId="urn:microsoft.com/office/officeart/2008/layout/LinedList"/>
    <dgm:cxn modelId="{AB2D365A-A21B-4716-A4D4-FDAB16F8D6B3}" type="presParOf" srcId="{DFE917DE-2459-4110-B5CA-909F8A25E9B3}" destId="{BFFB7145-8402-485B-85FA-7C375AFB0A2C}" srcOrd="0" destOrd="0" presId="urn:microsoft.com/office/officeart/2008/layout/LinedList"/>
    <dgm:cxn modelId="{60B509C0-4D3C-4D33-A50C-96482FDD9296}" type="presParOf" srcId="{DFE917DE-2459-4110-B5CA-909F8A25E9B3}" destId="{0DEDE790-6650-4E13-B812-9DA3ABBAEB7C}" srcOrd="1" destOrd="0" presId="urn:microsoft.com/office/officeart/2008/layout/LinedList"/>
    <dgm:cxn modelId="{367EED80-0E4A-4F2B-BF2F-AB9703C8DD97}" type="presParOf" srcId="{DFE917DE-2459-4110-B5CA-909F8A25E9B3}" destId="{CC02E1CA-72BE-493C-916D-08B08D649491}" srcOrd="2" destOrd="0" presId="urn:microsoft.com/office/officeart/2008/layout/LinedList"/>
    <dgm:cxn modelId="{27816433-305D-4BB0-BA41-54695D829E65}" type="presParOf" srcId="{9AE965CA-267F-409E-87E1-DDE4031F68AC}" destId="{41DAB04F-B76E-41A3-BF92-19D36F058A9E}" srcOrd="11" destOrd="0" presId="urn:microsoft.com/office/officeart/2008/layout/LinedList"/>
    <dgm:cxn modelId="{4D390ADF-854A-40B7-9318-63EBA5C409CC}" type="presParOf" srcId="{9AE965CA-267F-409E-87E1-DDE4031F68AC}" destId="{E5F9CA9F-91E3-425C-B99F-A98D8F0B0A7F}" srcOrd="12" destOrd="0" presId="urn:microsoft.com/office/officeart/2008/layout/LinedList"/>
    <dgm:cxn modelId="{75CC7ED8-656A-448F-98C5-C60F2A7EA237}" type="presParOf" srcId="{9AE965CA-267F-409E-87E1-DDE4031F68AC}" destId="{813A3EBA-D8E7-4E43-B7F3-15CBE746D8FA}" srcOrd="13" destOrd="0" presId="urn:microsoft.com/office/officeart/2008/layout/LinedList"/>
    <dgm:cxn modelId="{68AAA574-6313-4E17-A953-D645ACAC31E7}" type="presParOf" srcId="{813A3EBA-D8E7-4E43-B7F3-15CBE746D8FA}" destId="{48F4AF41-B242-418D-8E0B-CA249412972C}" srcOrd="0" destOrd="0" presId="urn:microsoft.com/office/officeart/2008/layout/LinedList"/>
    <dgm:cxn modelId="{21D3EEB6-F528-47C8-9866-83F99E0856FB}" type="presParOf" srcId="{813A3EBA-D8E7-4E43-B7F3-15CBE746D8FA}" destId="{372DE1F4-14DD-4518-AE14-2FB631C537A9}" srcOrd="1" destOrd="0" presId="urn:microsoft.com/office/officeart/2008/layout/LinedList"/>
    <dgm:cxn modelId="{A799ED97-0BAB-4776-92F8-273D1C0A4219}" type="presParOf" srcId="{813A3EBA-D8E7-4E43-B7F3-15CBE746D8FA}" destId="{0A179F00-3C58-47C1-B015-C61D864384E9}" srcOrd="2" destOrd="0" presId="urn:microsoft.com/office/officeart/2008/layout/LinedList"/>
    <dgm:cxn modelId="{E525D900-CE25-489A-B440-C8FE4118A2CD}" type="presParOf" srcId="{9AE965CA-267F-409E-87E1-DDE4031F68AC}" destId="{37D83D14-E0B9-4F7C-A2FC-A528CB518C1E}" srcOrd="14" destOrd="0" presId="urn:microsoft.com/office/officeart/2008/layout/LinedList"/>
    <dgm:cxn modelId="{DAD30296-1F94-4AF9-8351-5D2588304CA6}" type="presParOf" srcId="{9AE965CA-267F-409E-87E1-DDE4031F68AC}" destId="{1AA6447E-C2BB-4440-860B-631338C05550}"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tr-TR" sz="3100" b="1" dirty="0">
              <a:latin typeface="Calibri"/>
            </a:rPr>
            <a:t>Hangi durumlarda Budapeşte Sözleşmesi tarafa, bir diğer tarafın izni gerekmeksizin, başka bir yargı yetkisindeki veriye erişim sağlama izni vermektedir?</a:t>
          </a:r>
          <a:endParaRPr lang="tr-TR" sz="3100" b="1" dirty="0"/>
        </a:p>
      </dgm:t>
    </dgm:pt>
    <dgm:pt modelId="{B1168E5A-BE86-1A40-8851-D878ACC39274}" type="parTrans" cxnId="{D2DD020B-3DFC-B348-B676-6EC163FF5FEB}">
      <dgm:prSet/>
      <dgm:spPr/>
      <dgm:t>
        <a:bodyPr/>
        <a:lstStyle/>
        <a:p>
          <a:endParaRPr lang="en-US" b="1"/>
        </a:p>
      </dgm:t>
    </dgm:pt>
    <dgm:pt modelId="{8978AB35-F5FB-FF43-BA08-4C259A445311}" type="sibTrans" cxnId="{D2DD020B-3DFC-B348-B676-6EC163FF5FEB}">
      <dgm:prSet/>
      <dgm:spPr/>
      <dgm:t>
        <a:bodyPr/>
        <a:lstStyle/>
        <a:p>
          <a:endParaRPr lang="en-US" b="1"/>
        </a:p>
      </dgm:t>
    </dgm:pt>
    <dgm:pt modelId="{A9304058-1EB3-D74A-9EEB-BD0F9688C0BF}">
      <dgm:prSet phldrT="[Text]"/>
      <dgm:spPr/>
      <dgm:t>
        <a:bodyPr/>
        <a:lstStyle/>
        <a:p>
          <a:pPr rtl="0"/>
          <a:r>
            <a:rPr lang="tr-TR" b="1" dirty="0"/>
            <a:t>a) </a:t>
          </a:r>
          <a:r>
            <a:rPr lang="tr-TR" b="1" dirty="0">
              <a:latin typeface="Calibri"/>
            </a:rPr>
            <a:t>Özel veriler</a:t>
          </a:r>
          <a:endParaRPr lang="tr-TR" b="1" dirty="0"/>
        </a:p>
      </dgm:t>
    </dgm:pt>
    <dgm:pt modelId="{5ED56E51-A54C-754A-B9FF-2D224C187EAA}" type="parTrans" cxnId="{0A1DA206-B0DA-F144-9A44-A7B6DFCBCA08}">
      <dgm:prSet/>
      <dgm:spPr/>
      <dgm:t>
        <a:bodyPr/>
        <a:lstStyle/>
        <a:p>
          <a:endParaRPr lang="en-US"/>
        </a:p>
      </dgm:t>
    </dgm:pt>
    <dgm:pt modelId="{36514495-2C18-AE4A-AFF6-B7512005B17D}" type="sibTrans" cxnId="{0A1DA206-B0DA-F144-9A44-A7B6DFCBCA08}">
      <dgm:prSet/>
      <dgm:spPr/>
      <dgm:t>
        <a:bodyPr/>
        <a:lstStyle/>
        <a:p>
          <a:endParaRPr lang="en-US"/>
        </a:p>
      </dgm:t>
    </dgm:pt>
    <dgm:pt modelId="{382228E4-218D-074F-B620-0490A98FE69E}">
      <dgm:prSet phldrT="[Text]"/>
      <dgm:spPr/>
      <dgm:t>
        <a:bodyPr/>
        <a:lstStyle/>
        <a:p>
          <a:pPr rtl="0"/>
          <a:r>
            <a:rPr lang="tr-TR" b="1" dirty="0">
              <a:solidFill>
                <a:srgbClr val="FF0000"/>
              </a:solidFill>
            </a:rPr>
            <a:t>b) </a:t>
          </a:r>
          <a:r>
            <a:rPr lang="tr-TR" b="1" dirty="0">
              <a:solidFill>
                <a:srgbClr val="FF0000"/>
              </a:solidFill>
              <a:latin typeface="Calibri"/>
            </a:rPr>
            <a:t>Kamuya açık veri</a:t>
          </a:r>
          <a:endParaRPr lang="tr-TR" b="1" dirty="0">
            <a:solidFill>
              <a:srgbClr val="FF0000"/>
            </a:solidFill>
          </a:endParaRPr>
        </a:p>
      </dgm:t>
    </dgm:pt>
    <dgm:pt modelId="{CDA3C95C-74B9-7849-AF8C-08D236B953EB}" type="parTrans" cxnId="{DD752855-5F5C-3640-886F-2955D19F7302}">
      <dgm:prSet/>
      <dgm:spPr/>
      <dgm:t>
        <a:bodyPr/>
        <a:lstStyle/>
        <a:p>
          <a:endParaRPr lang="en-US"/>
        </a:p>
      </dgm:t>
    </dgm:pt>
    <dgm:pt modelId="{AD324BDD-A28A-1642-A39C-8876670199DA}" type="sibTrans" cxnId="{DD752855-5F5C-3640-886F-2955D19F7302}">
      <dgm:prSet/>
      <dgm:spPr/>
      <dgm:t>
        <a:bodyPr/>
        <a:lstStyle/>
        <a:p>
          <a:endParaRPr lang="en-US"/>
        </a:p>
      </dgm:t>
    </dgm:pt>
    <dgm:pt modelId="{8CB221FB-ED42-6B4C-92AA-99D8C3A0722A}">
      <dgm:prSet phldrT="[Text]"/>
      <dgm:spPr/>
      <dgm:t>
        <a:bodyPr/>
        <a:lstStyle/>
        <a:p>
          <a:pPr rtl="0"/>
          <a:r>
            <a:rPr lang="tr-TR" b="1" dirty="0">
              <a:solidFill>
                <a:srgbClr val="FF0000"/>
              </a:solidFill>
            </a:rPr>
            <a:t>c) </a:t>
          </a:r>
          <a:r>
            <a:rPr lang="tr-TR" b="1" dirty="0">
              <a:solidFill>
                <a:srgbClr val="FF0000"/>
              </a:solidFill>
              <a:latin typeface="Calibri"/>
            </a:rPr>
            <a:t>Veriyi açıklama yetkisine sahip kişinin hukuka uygun veya gönüllü rızasına dayanan depolanmış her türlü veri</a:t>
          </a:r>
        </a:p>
      </dgm:t>
    </dgm:pt>
    <dgm:pt modelId="{9EF176E4-540D-004B-BA97-5BEFD29E0BC0}" type="parTrans" cxnId="{3912313A-2B7D-0641-8ECE-EA252305C3E7}">
      <dgm:prSet/>
      <dgm:spPr/>
      <dgm:t>
        <a:bodyPr/>
        <a:lstStyle/>
        <a:p>
          <a:endParaRPr lang="en-US"/>
        </a:p>
      </dgm:t>
    </dgm:pt>
    <dgm:pt modelId="{FC14D276-836B-A940-A884-D6FDB5366783}" type="sibTrans" cxnId="{3912313A-2B7D-0641-8ECE-EA252305C3E7}">
      <dgm:prSet/>
      <dgm:spPr/>
      <dgm:t>
        <a:bodyPr/>
        <a:lstStyle/>
        <a:p>
          <a:endParaRPr lang="en-US"/>
        </a:p>
      </dgm:t>
    </dgm:pt>
    <dgm:pt modelId="{952BE6B9-6225-D247-AC62-F06EC1276CCE}">
      <dgm:prSet phldrT="[Text]"/>
      <dgm:spPr/>
      <dgm:t>
        <a:bodyPr/>
        <a:lstStyle/>
        <a:p>
          <a:pPr rtl="0"/>
          <a:r>
            <a:rPr lang="tr-TR" b="1"/>
            <a:t>d) </a:t>
          </a:r>
          <a:r>
            <a:rPr lang="tr-TR" b="1">
              <a:latin typeface="Calibri"/>
            </a:rPr>
            <a:t>Trafik verisi</a:t>
          </a:r>
        </a:p>
      </dgm:t>
    </dgm:pt>
    <dgm:pt modelId="{0FAD877C-09E0-6A4F-A2DC-D1CC25409FEF}" type="parTrans" cxnId="{DCE08919-E481-4D4A-9673-FE8CC2319085}">
      <dgm:prSet/>
      <dgm:spPr/>
      <dgm:t>
        <a:bodyPr/>
        <a:lstStyle/>
        <a:p>
          <a:endParaRPr lang="en-US"/>
        </a:p>
      </dgm:t>
    </dgm:pt>
    <dgm:pt modelId="{5B038E03-FE45-EE49-AFC1-380C8548F403}" type="sibTrans" cxnId="{DCE08919-E481-4D4A-9673-FE8CC2319085}">
      <dgm:prSet/>
      <dgm:spPr/>
      <dgm:t>
        <a:bodyPr/>
        <a:lstStyle/>
        <a:p>
          <a:endParaRPr lang="en-US"/>
        </a:p>
      </dgm:t>
    </dgm:pt>
    <dgm:pt modelId="{A44827EC-7109-AC4B-A462-3A8A01172EDB}">
      <dgm:prSet phldr="0"/>
      <dgm:spPr/>
      <dgm:t>
        <a:bodyPr/>
        <a:lstStyle/>
        <a:p>
          <a:pPr rtl="0"/>
          <a:r>
            <a:rPr lang="tr-TR" b="1" dirty="0">
              <a:latin typeface="Calibri"/>
            </a:rPr>
            <a:t>e</a:t>
          </a:r>
          <a:r>
            <a:rPr lang="tr-TR" b="1" dirty="0"/>
            <a:t>) </a:t>
          </a:r>
          <a:r>
            <a:rPr lang="tr-TR" b="1" dirty="0">
              <a:latin typeface="Calibri"/>
            </a:rPr>
            <a:t>İçerik verisi</a:t>
          </a:r>
          <a:endParaRPr lang="tr-TR" dirty="0"/>
        </a:p>
      </dgm:t>
    </dgm:pt>
    <dgm:pt modelId="{D706917F-F643-4D47-B0DC-83E1722C9FE0}" type="parTrans" cxnId="{C40BEA88-6491-9A4B-95DA-8321A5F9CFE4}">
      <dgm:prSet/>
      <dgm:spPr/>
      <dgm:t>
        <a:bodyPr/>
        <a:lstStyle/>
        <a:p>
          <a:endParaRPr lang="en-US"/>
        </a:p>
      </dgm:t>
    </dgm:pt>
    <dgm:pt modelId="{7D184C57-1075-8C4F-ADC3-C594D4DAE5F8}" type="sibTrans" cxnId="{C40BEA88-6491-9A4B-95DA-8321A5F9CFE4}">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tr-TR"/>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417071" custScaleY="193666" custLinFactNeighborX="-1407"/>
      <dgm:spPr/>
      <dgm:t>
        <a:bodyPr/>
        <a:lstStyle/>
        <a:p>
          <a:endParaRPr lang="tr-TR"/>
        </a:p>
      </dgm:t>
    </dgm:pt>
    <dgm:pt modelId="{71554259-89F3-DC41-AF38-A80F6823C6AB}" type="pres">
      <dgm:prSet presAssocID="{8E61202A-36DD-0240-811A-270D9611A395}" presName="vert1" presStyleCnt="0"/>
      <dgm:spPr/>
    </dgm:pt>
    <dgm:pt modelId="{73758523-ACC4-614C-88C8-8CD3AC32994E}" type="pres">
      <dgm:prSet presAssocID="{A9304058-1EB3-D74A-9EEB-BD0F9688C0BF}" presName="vertSpace2a" presStyleCnt="0"/>
      <dgm:spPr/>
    </dgm:pt>
    <dgm:pt modelId="{8141F68A-1A0E-0F45-9B7B-CDC2E1320603}" type="pres">
      <dgm:prSet presAssocID="{A9304058-1EB3-D74A-9EEB-BD0F9688C0BF}" presName="horz2" presStyleCnt="0"/>
      <dgm:spPr/>
    </dgm:pt>
    <dgm:pt modelId="{12492EA0-6DE0-2844-8262-77F9E7970F01}" type="pres">
      <dgm:prSet presAssocID="{A9304058-1EB3-D74A-9EEB-BD0F9688C0BF}" presName="horzSpace2" presStyleCnt="0"/>
      <dgm:spPr/>
    </dgm:pt>
    <dgm:pt modelId="{FC515E62-1350-0E48-9429-DE464063D659}" type="pres">
      <dgm:prSet presAssocID="{A9304058-1EB3-D74A-9EEB-BD0F9688C0BF}" presName="tx2" presStyleLbl="revTx" presStyleIdx="1" presStyleCnt="6"/>
      <dgm:spPr/>
      <dgm:t>
        <a:bodyPr/>
        <a:lstStyle/>
        <a:p>
          <a:endParaRPr lang="tr-TR"/>
        </a:p>
      </dgm:t>
    </dgm:pt>
    <dgm:pt modelId="{B21F53D9-329A-1A4C-BBC7-FAF7852DD79E}" type="pres">
      <dgm:prSet presAssocID="{A9304058-1EB3-D74A-9EEB-BD0F9688C0BF}" presName="vert2" presStyleCnt="0"/>
      <dgm:spPr/>
    </dgm:pt>
    <dgm:pt modelId="{E8AB6ED2-68BC-734E-AF5F-1AE5AA280314}" type="pres">
      <dgm:prSet presAssocID="{A9304058-1EB3-D74A-9EEB-BD0F9688C0BF}" presName="thinLine2b" presStyleLbl="callout" presStyleIdx="0" presStyleCnt="5"/>
      <dgm:spPr/>
    </dgm:pt>
    <dgm:pt modelId="{C3847498-5AEE-0649-A882-F58A505ED8E5}" type="pres">
      <dgm:prSet presAssocID="{A9304058-1EB3-D74A-9EEB-BD0F9688C0BF}" presName="vertSpace2b" presStyleCnt="0"/>
      <dgm:spPr/>
    </dgm:pt>
    <dgm:pt modelId="{625ED3B7-65AC-D944-86AD-5B99AA78B87B}" type="pres">
      <dgm:prSet presAssocID="{382228E4-218D-074F-B620-0490A98FE69E}" presName="horz2" presStyleCnt="0"/>
      <dgm:spPr/>
    </dgm:pt>
    <dgm:pt modelId="{9C554C5E-827B-CF49-8E95-3417D79D57D3}" type="pres">
      <dgm:prSet presAssocID="{382228E4-218D-074F-B620-0490A98FE69E}" presName="horzSpace2" presStyleCnt="0"/>
      <dgm:spPr/>
    </dgm:pt>
    <dgm:pt modelId="{124EE7A8-68E8-5D4B-BA98-A6029C0F215F}" type="pres">
      <dgm:prSet presAssocID="{382228E4-218D-074F-B620-0490A98FE69E}" presName="tx2" presStyleLbl="revTx" presStyleIdx="2" presStyleCnt="6"/>
      <dgm:spPr/>
      <dgm:t>
        <a:bodyPr/>
        <a:lstStyle/>
        <a:p>
          <a:endParaRPr lang="tr-TR"/>
        </a:p>
      </dgm:t>
    </dgm:pt>
    <dgm:pt modelId="{2278B73F-BCC4-A740-A7FB-740B8C5E2BF5}" type="pres">
      <dgm:prSet presAssocID="{382228E4-218D-074F-B620-0490A98FE69E}" presName="vert2" presStyleCnt="0"/>
      <dgm:spPr/>
    </dgm:pt>
    <dgm:pt modelId="{5443136F-FA03-7045-B3C6-9857F056E0AD}" type="pres">
      <dgm:prSet presAssocID="{382228E4-218D-074F-B620-0490A98FE69E}" presName="thinLine2b" presStyleLbl="callout" presStyleIdx="1" presStyleCnt="5"/>
      <dgm:spPr/>
    </dgm:pt>
    <dgm:pt modelId="{AB9BEE53-FEEE-DB4F-BADC-C18BB41FC28D}" type="pres">
      <dgm:prSet presAssocID="{382228E4-218D-074F-B620-0490A98FE69E}" presName="vertSpace2b" presStyleCnt="0"/>
      <dgm:spPr/>
    </dgm:pt>
    <dgm:pt modelId="{BB4BDB61-5DB6-1542-8079-717A2839195B}" type="pres">
      <dgm:prSet presAssocID="{8CB221FB-ED42-6B4C-92AA-99D8C3A0722A}" presName="horz2" presStyleCnt="0"/>
      <dgm:spPr/>
    </dgm:pt>
    <dgm:pt modelId="{AD009622-4A91-3542-A955-850FBEF5915E}" type="pres">
      <dgm:prSet presAssocID="{8CB221FB-ED42-6B4C-92AA-99D8C3A0722A}" presName="horzSpace2" presStyleCnt="0"/>
      <dgm:spPr/>
    </dgm:pt>
    <dgm:pt modelId="{D871667A-B41A-3E43-A0A6-4AB76B374030}" type="pres">
      <dgm:prSet presAssocID="{8CB221FB-ED42-6B4C-92AA-99D8C3A0722A}" presName="tx2" presStyleLbl="revTx" presStyleIdx="3" presStyleCnt="6" custScaleX="130152" custLinFactNeighborX="4150" custLinFactNeighborY="2410"/>
      <dgm:spPr/>
      <dgm:t>
        <a:bodyPr/>
        <a:lstStyle/>
        <a:p>
          <a:endParaRPr lang="tr-TR"/>
        </a:p>
      </dgm:t>
    </dgm:pt>
    <dgm:pt modelId="{7E17CA9B-4385-A545-A5FF-48EA3257C4C7}" type="pres">
      <dgm:prSet presAssocID="{8CB221FB-ED42-6B4C-92AA-99D8C3A0722A}" presName="vert2" presStyleCnt="0"/>
      <dgm:spPr/>
    </dgm:pt>
    <dgm:pt modelId="{9AD8F315-B13B-CC46-8348-20125A2B988E}" type="pres">
      <dgm:prSet presAssocID="{8CB221FB-ED42-6B4C-92AA-99D8C3A0722A}" presName="thinLine2b" presStyleLbl="callout" presStyleIdx="2" presStyleCnt="5"/>
      <dgm:spPr/>
    </dgm:pt>
    <dgm:pt modelId="{AFA9939E-1B7D-424D-83BB-0A0A8E445A13}" type="pres">
      <dgm:prSet presAssocID="{8CB221FB-ED42-6B4C-92AA-99D8C3A0722A}" presName="vertSpace2b" presStyleCnt="0"/>
      <dgm:spPr/>
    </dgm:pt>
    <dgm:pt modelId="{BF4C8B35-DDD7-7841-834F-9806BEAB151B}" type="pres">
      <dgm:prSet presAssocID="{952BE6B9-6225-D247-AC62-F06EC1276CCE}" presName="horz2" presStyleCnt="0"/>
      <dgm:spPr/>
    </dgm:pt>
    <dgm:pt modelId="{7A68EF2E-DCCD-3C42-9F97-9196FAC0E507}" type="pres">
      <dgm:prSet presAssocID="{952BE6B9-6225-D247-AC62-F06EC1276CCE}" presName="horzSpace2" presStyleCnt="0"/>
      <dgm:spPr/>
    </dgm:pt>
    <dgm:pt modelId="{FD4F2932-48FD-714F-9ED6-3F6068EA995B}" type="pres">
      <dgm:prSet presAssocID="{952BE6B9-6225-D247-AC62-F06EC1276CCE}" presName="tx2" presStyleLbl="revTx" presStyleIdx="4" presStyleCnt="6" custLinFactNeighborX="706"/>
      <dgm:spPr/>
      <dgm:t>
        <a:bodyPr/>
        <a:lstStyle/>
        <a:p>
          <a:endParaRPr lang="tr-TR"/>
        </a:p>
      </dgm:t>
    </dgm:pt>
    <dgm:pt modelId="{A75C46E8-F670-5443-9BEC-2413A8CB475D}" type="pres">
      <dgm:prSet presAssocID="{952BE6B9-6225-D247-AC62-F06EC1276CCE}" presName="vert2" presStyleCnt="0"/>
      <dgm:spPr/>
    </dgm:pt>
    <dgm:pt modelId="{FDBB7838-6EB0-754C-B8FC-CC8FFF613B6F}" type="pres">
      <dgm:prSet presAssocID="{952BE6B9-6225-D247-AC62-F06EC1276CCE}" presName="thinLine2b" presStyleLbl="callout" presStyleIdx="3" presStyleCnt="5"/>
      <dgm:spPr/>
    </dgm:pt>
    <dgm:pt modelId="{8935768A-0E69-4F4F-BE7D-7A36A5013C51}" type="pres">
      <dgm:prSet presAssocID="{952BE6B9-6225-D247-AC62-F06EC1276CCE}" presName="vertSpace2b" presStyleCnt="0"/>
      <dgm:spPr/>
    </dgm:pt>
    <dgm:pt modelId="{636F66E5-E7D2-7A43-B9F8-F6EA927336A3}" type="pres">
      <dgm:prSet presAssocID="{A44827EC-7109-AC4B-A462-3A8A01172EDB}" presName="horz2" presStyleCnt="0"/>
      <dgm:spPr/>
    </dgm:pt>
    <dgm:pt modelId="{4F84D4A5-2059-4F4A-BA36-BD77730C0E7B}" type="pres">
      <dgm:prSet presAssocID="{A44827EC-7109-AC4B-A462-3A8A01172EDB}" presName="horzSpace2" presStyleCnt="0"/>
      <dgm:spPr/>
    </dgm:pt>
    <dgm:pt modelId="{94FDC72B-70E1-7E4B-9244-FB2A33EAC31E}" type="pres">
      <dgm:prSet presAssocID="{A44827EC-7109-AC4B-A462-3A8A01172EDB}" presName="tx2" presStyleLbl="revTx" presStyleIdx="5" presStyleCnt="6"/>
      <dgm:spPr/>
      <dgm:t>
        <a:bodyPr/>
        <a:lstStyle/>
        <a:p>
          <a:endParaRPr lang="tr-TR"/>
        </a:p>
      </dgm:t>
    </dgm:pt>
    <dgm:pt modelId="{9279C5FC-6FBA-0948-A2BD-F971C1DC96EA}" type="pres">
      <dgm:prSet presAssocID="{A44827EC-7109-AC4B-A462-3A8A01172EDB}" presName="vert2" presStyleCnt="0"/>
      <dgm:spPr/>
    </dgm:pt>
    <dgm:pt modelId="{53A917B4-9F59-B646-A765-F2F9AC62C1D5}" type="pres">
      <dgm:prSet presAssocID="{A44827EC-7109-AC4B-A462-3A8A01172EDB}" presName="thinLine2b" presStyleLbl="callout" presStyleIdx="4" presStyleCnt="5"/>
      <dgm:spPr/>
    </dgm:pt>
    <dgm:pt modelId="{374717E8-2C74-2241-B1D0-28D8DDA8B4C0}" type="pres">
      <dgm:prSet presAssocID="{A44827EC-7109-AC4B-A462-3A8A01172EDB}" presName="vertSpace2b" presStyleCnt="0"/>
      <dgm:spPr/>
    </dgm:pt>
  </dgm:ptLst>
  <dgm:cxnLst>
    <dgm:cxn modelId="{2D573CE8-D943-A041-8388-CA9527C4ACA0}" type="presOf" srcId="{952BE6B9-6225-D247-AC62-F06EC1276CCE}" destId="{FD4F2932-48FD-714F-9ED6-3F6068EA995B}" srcOrd="0" destOrd="0" presId="urn:microsoft.com/office/officeart/2008/layout/LinedList"/>
    <dgm:cxn modelId="{C40BEA88-6491-9A4B-95DA-8321A5F9CFE4}" srcId="{8E61202A-36DD-0240-811A-270D9611A395}" destId="{A44827EC-7109-AC4B-A462-3A8A01172EDB}" srcOrd="4" destOrd="0" parTransId="{D706917F-F643-4D47-B0DC-83E1722C9FE0}" sibTransId="{7D184C57-1075-8C4F-ADC3-C594D4DAE5F8}"/>
    <dgm:cxn modelId="{D2DD020B-3DFC-B348-B676-6EC163FF5FEB}" srcId="{3C774A1C-BB1C-4347-A758-A94A436F7244}" destId="{8E61202A-36DD-0240-811A-270D9611A395}" srcOrd="0" destOrd="0" parTransId="{B1168E5A-BE86-1A40-8851-D878ACC39274}" sibTransId="{8978AB35-F5FB-FF43-BA08-4C259A445311}"/>
    <dgm:cxn modelId="{C01ACF46-8E77-4F00-BE0F-240AC77D97C6}" type="presOf" srcId="{8E61202A-36DD-0240-811A-270D9611A395}" destId="{CFE00427-EDF8-324F-9A5C-A181E81A4D48}"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DCE08919-E481-4D4A-9673-FE8CC2319085}" srcId="{8E61202A-36DD-0240-811A-270D9611A395}" destId="{952BE6B9-6225-D247-AC62-F06EC1276CCE}" srcOrd="3" destOrd="0" parTransId="{0FAD877C-09E0-6A4F-A2DC-D1CC25409FEF}" sibTransId="{5B038E03-FE45-EE49-AFC1-380C8548F403}"/>
    <dgm:cxn modelId="{036CE087-9D1B-8A4D-A2EE-4C3CA39737C9}" type="presOf" srcId="{382228E4-218D-074F-B620-0490A98FE69E}" destId="{124EE7A8-68E8-5D4B-BA98-A6029C0F215F}" srcOrd="0" destOrd="0" presId="urn:microsoft.com/office/officeart/2008/layout/LinedList"/>
    <dgm:cxn modelId="{0A1DA206-B0DA-F144-9A44-A7B6DFCBCA08}" srcId="{8E61202A-36DD-0240-811A-270D9611A395}" destId="{A9304058-1EB3-D74A-9EEB-BD0F9688C0BF}" srcOrd="0" destOrd="0" parTransId="{5ED56E51-A54C-754A-B9FF-2D224C187EAA}" sibTransId="{36514495-2C18-AE4A-AFF6-B7512005B17D}"/>
    <dgm:cxn modelId="{A7742897-61DF-8847-BE83-FB0458C86510}" type="presOf" srcId="{A9304058-1EB3-D74A-9EEB-BD0F9688C0BF}" destId="{FC515E62-1350-0E48-9429-DE464063D659}" srcOrd="0" destOrd="0" presId="urn:microsoft.com/office/officeart/2008/layout/LinedList"/>
    <dgm:cxn modelId="{AE0A2844-7713-DC41-9B8A-1EE7D8BE761C}" type="presOf" srcId="{8CB221FB-ED42-6B4C-92AA-99D8C3A0722A}" destId="{D871667A-B41A-3E43-A0A6-4AB76B374030}" srcOrd="0" destOrd="0" presId="urn:microsoft.com/office/officeart/2008/layout/LinedList"/>
    <dgm:cxn modelId="{3912313A-2B7D-0641-8ECE-EA252305C3E7}" srcId="{8E61202A-36DD-0240-811A-270D9611A395}" destId="{8CB221FB-ED42-6B4C-92AA-99D8C3A0722A}" srcOrd="2" destOrd="0" parTransId="{9EF176E4-540D-004B-BA97-5BEFD29E0BC0}" sibTransId="{FC14D276-836B-A940-A884-D6FDB5366783}"/>
    <dgm:cxn modelId="{E5684691-299C-9E4C-9E0E-78B6ABAD6CEE}" type="presOf" srcId="{A44827EC-7109-AC4B-A462-3A8A01172EDB}" destId="{94FDC72B-70E1-7E4B-9244-FB2A33EAC31E}" srcOrd="0" destOrd="0" presId="urn:microsoft.com/office/officeart/2008/layout/LinedList"/>
    <dgm:cxn modelId="{DD752855-5F5C-3640-886F-2955D19F7302}" srcId="{8E61202A-36DD-0240-811A-270D9611A395}" destId="{382228E4-218D-074F-B620-0490A98FE69E}" srcOrd="1" destOrd="0" parTransId="{CDA3C95C-74B9-7849-AF8C-08D236B953EB}" sibTransId="{AD324BDD-A28A-1642-A39C-8876670199DA}"/>
    <dgm:cxn modelId="{9B37600A-F7F5-4B6B-968C-C0B79F4A1089}" type="presParOf" srcId="{9CA50A65-40FA-E945-A868-9E3FE840B07E}" destId="{D5C7DCB4-3723-4443-ADD7-DBEB1005841A}" srcOrd="0" destOrd="0" presId="urn:microsoft.com/office/officeart/2008/layout/LinedList"/>
    <dgm:cxn modelId="{B1A9667E-9401-4435-805A-FCA5282FB0DF}" type="presParOf" srcId="{9CA50A65-40FA-E945-A868-9E3FE840B07E}" destId="{9F8ADD56-4647-5947-BF4A-89820DB0503F}" srcOrd="1" destOrd="0" presId="urn:microsoft.com/office/officeart/2008/layout/LinedList"/>
    <dgm:cxn modelId="{3400E1B5-CF94-4D28-A2BC-EB234554B020}" type="presParOf" srcId="{9F8ADD56-4647-5947-BF4A-89820DB0503F}" destId="{CFE00427-EDF8-324F-9A5C-A181E81A4D48}" srcOrd="0" destOrd="0" presId="urn:microsoft.com/office/officeart/2008/layout/LinedList"/>
    <dgm:cxn modelId="{B89EDF0C-8694-4115-AC42-9A83110C99D8}" type="presParOf" srcId="{9F8ADD56-4647-5947-BF4A-89820DB0503F}" destId="{71554259-89F3-DC41-AF38-A80F6823C6AB}" srcOrd="1" destOrd="0" presId="urn:microsoft.com/office/officeart/2008/layout/LinedList"/>
    <dgm:cxn modelId="{6722490D-AA8B-F948-95EC-E0C9808EEA6A}" type="presParOf" srcId="{71554259-89F3-DC41-AF38-A80F6823C6AB}" destId="{73758523-ACC4-614C-88C8-8CD3AC32994E}" srcOrd="0" destOrd="0" presId="urn:microsoft.com/office/officeart/2008/layout/LinedList"/>
    <dgm:cxn modelId="{EAFEF9AC-2286-B34D-B057-FA29F5E5679A}" type="presParOf" srcId="{71554259-89F3-DC41-AF38-A80F6823C6AB}" destId="{8141F68A-1A0E-0F45-9B7B-CDC2E1320603}" srcOrd="1" destOrd="0" presId="urn:microsoft.com/office/officeart/2008/layout/LinedList"/>
    <dgm:cxn modelId="{69AADEB3-1346-F24B-9831-D2FF0FCD005A}" type="presParOf" srcId="{8141F68A-1A0E-0F45-9B7B-CDC2E1320603}" destId="{12492EA0-6DE0-2844-8262-77F9E7970F01}" srcOrd="0" destOrd="0" presId="urn:microsoft.com/office/officeart/2008/layout/LinedList"/>
    <dgm:cxn modelId="{0D6167AA-212C-4143-9166-28617758167B}" type="presParOf" srcId="{8141F68A-1A0E-0F45-9B7B-CDC2E1320603}" destId="{FC515E62-1350-0E48-9429-DE464063D659}" srcOrd="1" destOrd="0" presId="urn:microsoft.com/office/officeart/2008/layout/LinedList"/>
    <dgm:cxn modelId="{2C576025-E2CF-7B47-990E-219B348727BD}" type="presParOf" srcId="{8141F68A-1A0E-0F45-9B7B-CDC2E1320603}" destId="{B21F53D9-329A-1A4C-BBC7-FAF7852DD79E}" srcOrd="2" destOrd="0" presId="urn:microsoft.com/office/officeart/2008/layout/LinedList"/>
    <dgm:cxn modelId="{7727A256-FBDE-844A-9543-C09E2A97C58C}" type="presParOf" srcId="{71554259-89F3-DC41-AF38-A80F6823C6AB}" destId="{E8AB6ED2-68BC-734E-AF5F-1AE5AA280314}" srcOrd="2" destOrd="0" presId="urn:microsoft.com/office/officeart/2008/layout/LinedList"/>
    <dgm:cxn modelId="{04BD73A4-3273-CB47-BF57-A9FE7746B0B7}" type="presParOf" srcId="{71554259-89F3-DC41-AF38-A80F6823C6AB}" destId="{C3847498-5AEE-0649-A882-F58A505ED8E5}" srcOrd="3" destOrd="0" presId="urn:microsoft.com/office/officeart/2008/layout/LinedList"/>
    <dgm:cxn modelId="{452706FB-DA57-524F-938C-59E9CACE3E5E}" type="presParOf" srcId="{71554259-89F3-DC41-AF38-A80F6823C6AB}" destId="{625ED3B7-65AC-D944-86AD-5B99AA78B87B}" srcOrd="4" destOrd="0" presId="urn:microsoft.com/office/officeart/2008/layout/LinedList"/>
    <dgm:cxn modelId="{347CB225-17B0-AE43-B8A5-129639E18648}" type="presParOf" srcId="{625ED3B7-65AC-D944-86AD-5B99AA78B87B}" destId="{9C554C5E-827B-CF49-8E95-3417D79D57D3}" srcOrd="0" destOrd="0" presId="urn:microsoft.com/office/officeart/2008/layout/LinedList"/>
    <dgm:cxn modelId="{40286E66-9F14-674D-9E7E-4A04C9B9F147}" type="presParOf" srcId="{625ED3B7-65AC-D944-86AD-5B99AA78B87B}" destId="{124EE7A8-68E8-5D4B-BA98-A6029C0F215F}" srcOrd="1" destOrd="0" presId="urn:microsoft.com/office/officeart/2008/layout/LinedList"/>
    <dgm:cxn modelId="{1BB1376D-761F-7547-B3D5-05914D0A0C8C}" type="presParOf" srcId="{625ED3B7-65AC-D944-86AD-5B99AA78B87B}" destId="{2278B73F-BCC4-A740-A7FB-740B8C5E2BF5}" srcOrd="2" destOrd="0" presId="urn:microsoft.com/office/officeart/2008/layout/LinedList"/>
    <dgm:cxn modelId="{FBF46B6E-7D0F-6141-8A5D-59A083030557}" type="presParOf" srcId="{71554259-89F3-DC41-AF38-A80F6823C6AB}" destId="{5443136F-FA03-7045-B3C6-9857F056E0AD}" srcOrd="5" destOrd="0" presId="urn:microsoft.com/office/officeart/2008/layout/LinedList"/>
    <dgm:cxn modelId="{54BF9626-4121-5746-8B63-724A478F5D6E}" type="presParOf" srcId="{71554259-89F3-DC41-AF38-A80F6823C6AB}" destId="{AB9BEE53-FEEE-DB4F-BADC-C18BB41FC28D}" srcOrd="6" destOrd="0" presId="urn:microsoft.com/office/officeart/2008/layout/LinedList"/>
    <dgm:cxn modelId="{9AE9C306-A2FA-9342-AA98-38A6A023EF4C}" type="presParOf" srcId="{71554259-89F3-DC41-AF38-A80F6823C6AB}" destId="{BB4BDB61-5DB6-1542-8079-717A2839195B}" srcOrd="7" destOrd="0" presId="urn:microsoft.com/office/officeart/2008/layout/LinedList"/>
    <dgm:cxn modelId="{14209C25-E56F-6F42-92BB-9D40555D42AF}" type="presParOf" srcId="{BB4BDB61-5DB6-1542-8079-717A2839195B}" destId="{AD009622-4A91-3542-A955-850FBEF5915E}" srcOrd="0" destOrd="0" presId="urn:microsoft.com/office/officeart/2008/layout/LinedList"/>
    <dgm:cxn modelId="{C6F4722E-3C68-E247-B686-9807EA118865}" type="presParOf" srcId="{BB4BDB61-5DB6-1542-8079-717A2839195B}" destId="{D871667A-B41A-3E43-A0A6-4AB76B374030}" srcOrd="1" destOrd="0" presId="urn:microsoft.com/office/officeart/2008/layout/LinedList"/>
    <dgm:cxn modelId="{77268421-894A-6A4B-9620-EB1D5447F938}" type="presParOf" srcId="{BB4BDB61-5DB6-1542-8079-717A2839195B}" destId="{7E17CA9B-4385-A545-A5FF-48EA3257C4C7}" srcOrd="2" destOrd="0" presId="urn:microsoft.com/office/officeart/2008/layout/LinedList"/>
    <dgm:cxn modelId="{76CFB937-F68C-384B-ABE8-7651D6C5A4CA}" type="presParOf" srcId="{71554259-89F3-DC41-AF38-A80F6823C6AB}" destId="{9AD8F315-B13B-CC46-8348-20125A2B988E}" srcOrd="8" destOrd="0" presId="urn:microsoft.com/office/officeart/2008/layout/LinedList"/>
    <dgm:cxn modelId="{365AA6D6-1A1B-684C-AC3B-F542B40ED6AF}" type="presParOf" srcId="{71554259-89F3-DC41-AF38-A80F6823C6AB}" destId="{AFA9939E-1B7D-424D-83BB-0A0A8E445A13}" srcOrd="9" destOrd="0" presId="urn:microsoft.com/office/officeart/2008/layout/LinedList"/>
    <dgm:cxn modelId="{0A472FAC-0ABF-0D4F-843B-14805AB0EDBC}" type="presParOf" srcId="{71554259-89F3-DC41-AF38-A80F6823C6AB}" destId="{BF4C8B35-DDD7-7841-834F-9806BEAB151B}" srcOrd="10" destOrd="0" presId="urn:microsoft.com/office/officeart/2008/layout/LinedList"/>
    <dgm:cxn modelId="{FCD4EDD2-DC07-0A41-B3D5-DC76D698D976}" type="presParOf" srcId="{BF4C8B35-DDD7-7841-834F-9806BEAB151B}" destId="{7A68EF2E-DCCD-3C42-9F97-9196FAC0E507}" srcOrd="0" destOrd="0" presId="urn:microsoft.com/office/officeart/2008/layout/LinedList"/>
    <dgm:cxn modelId="{C4572EC4-DB03-8944-8596-C9F54964D0A6}" type="presParOf" srcId="{BF4C8B35-DDD7-7841-834F-9806BEAB151B}" destId="{FD4F2932-48FD-714F-9ED6-3F6068EA995B}" srcOrd="1" destOrd="0" presId="urn:microsoft.com/office/officeart/2008/layout/LinedList"/>
    <dgm:cxn modelId="{91C49850-5FCA-1940-A30A-2F4E8314416B}" type="presParOf" srcId="{BF4C8B35-DDD7-7841-834F-9806BEAB151B}" destId="{A75C46E8-F670-5443-9BEC-2413A8CB475D}" srcOrd="2" destOrd="0" presId="urn:microsoft.com/office/officeart/2008/layout/LinedList"/>
    <dgm:cxn modelId="{6D946451-FE09-4043-B443-F301C0E6DEEC}" type="presParOf" srcId="{71554259-89F3-DC41-AF38-A80F6823C6AB}" destId="{FDBB7838-6EB0-754C-B8FC-CC8FFF613B6F}" srcOrd="11" destOrd="0" presId="urn:microsoft.com/office/officeart/2008/layout/LinedList"/>
    <dgm:cxn modelId="{005311F2-A08A-3442-B1ED-635B3A996DCB}" type="presParOf" srcId="{71554259-89F3-DC41-AF38-A80F6823C6AB}" destId="{8935768A-0E69-4F4F-BE7D-7A36A5013C51}" srcOrd="12" destOrd="0" presId="urn:microsoft.com/office/officeart/2008/layout/LinedList"/>
    <dgm:cxn modelId="{F82122C8-88F9-134A-9A71-D3424FE87181}" type="presParOf" srcId="{71554259-89F3-DC41-AF38-A80F6823C6AB}" destId="{636F66E5-E7D2-7A43-B9F8-F6EA927336A3}" srcOrd="13" destOrd="0" presId="urn:microsoft.com/office/officeart/2008/layout/LinedList"/>
    <dgm:cxn modelId="{54A72F55-D227-9D4E-96CF-DEEE14CC50D6}" type="presParOf" srcId="{636F66E5-E7D2-7A43-B9F8-F6EA927336A3}" destId="{4F84D4A5-2059-4F4A-BA36-BD77730C0E7B}" srcOrd="0" destOrd="0" presId="urn:microsoft.com/office/officeart/2008/layout/LinedList"/>
    <dgm:cxn modelId="{B5F80535-3E5A-3942-B02F-BBF9E7550C75}" type="presParOf" srcId="{636F66E5-E7D2-7A43-B9F8-F6EA927336A3}" destId="{94FDC72B-70E1-7E4B-9244-FB2A33EAC31E}" srcOrd="1" destOrd="0" presId="urn:microsoft.com/office/officeart/2008/layout/LinedList"/>
    <dgm:cxn modelId="{BD3FDEBA-E2D3-8C46-9D15-3D813A8D300E}" type="presParOf" srcId="{636F66E5-E7D2-7A43-B9F8-F6EA927336A3}" destId="{9279C5FC-6FBA-0948-A2BD-F971C1DC96EA}" srcOrd="2" destOrd="0" presId="urn:microsoft.com/office/officeart/2008/layout/LinedList"/>
    <dgm:cxn modelId="{5F42E574-E20B-7740-9289-D27FAA559C43}" type="presParOf" srcId="{71554259-89F3-DC41-AF38-A80F6823C6AB}" destId="{53A917B4-9F59-B646-A765-F2F9AC62C1D5}" srcOrd="14" destOrd="0" presId="urn:microsoft.com/office/officeart/2008/layout/LinedList"/>
    <dgm:cxn modelId="{E903ACD2-89B6-9744-9AD4-9A00DD50A8A2}" type="presParOf" srcId="{71554259-89F3-DC41-AF38-A80F6823C6AB}" destId="{374717E8-2C74-2241-B1D0-28D8DDA8B4C0}"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D1222B-3BAF-4523-A313-6A1E2EB13936}">
      <dsp:nvSpPr>
        <dsp:cNvPr id="0" name=""/>
        <dsp:cNvSpPr/>
      </dsp:nvSpPr>
      <dsp:spPr>
        <a:xfrm>
          <a:off x="0" y="0"/>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8BEC5E-0841-4DFC-9F4E-0B758B4CF825}">
      <dsp:nvSpPr>
        <dsp:cNvPr id="0" name=""/>
        <dsp:cNvSpPr/>
      </dsp:nvSpPr>
      <dsp:spPr>
        <a:xfrm>
          <a:off x="0" y="0"/>
          <a:ext cx="2909416" cy="5056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just" defTabSz="1155700" rtl="0">
            <a:lnSpc>
              <a:spcPct val="90000"/>
            </a:lnSpc>
            <a:spcBef>
              <a:spcPct val="0"/>
            </a:spcBef>
            <a:spcAft>
              <a:spcPct val="35000"/>
            </a:spcAft>
          </a:pPr>
          <a:r>
            <a:rPr lang="tr-TR" sz="2600" b="1" kern="1200" noProof="0" dirty="0">
              <a:latin typeface="Calibri"/>
            </a:rPr>
            <a:t>Aşağıdaki suçlardan hangisi Budapeşte Sözleşmesi uyarınca uluslararası işbirliğini gerektirir?</a:t>
          </a:r>
        </a:p>
      </dsp:txBody>
      <dsp:txXfrm>
        <a:off x="0" y="0"/>
        <a:ext cx="2909416" cy="5056978"/>
      </dsp:txXfrm>
    </dsp:sp>
    <dsp:sp modelId="{5D9EDF3F-7B20-8E47-A431-F9F24450F874}">
      <dsp:nvSpPr>
        <dsp:cNvPr id="0" name=""/>
        <dsp:cNvSpPr/>
      </dsp:nvSpPr>
      <dsp:spPr>
        <a:xfrm>
          <a:off x="3019231" y="47656"/>
          <a:ext cx="5746998" cy="953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tr-TR" sz="2600" b="1" kern="1200" noProof="0" dirty="0"/>
            <a:t>a) </a:t>
          </a:r>
          <a:r>
            <a:rPr lang="tr-TR" sz="2600" b="1" kern="1200" noProof="0" dirty="0">
              <a:latin typeface="Calibri"/>
            </a:rPr>
            <a:t>Bilgisayar korsanlığı</a:t>
          </a:r>
          <a:endParaRPr lang="tr-TR" sz="2600" b="1" kern="1200" noProof="0" dirty="0"/>
        </a:p>
      </dsp:txBody>
      <dsp:txXfrm>
        <a:off x="3019231" y="47656"/>
        <a:ext cx="5746998" cy="953121"/>
      </dsp:txXfrm>
    </dsp:sp>
    <dsp:sp modelId="{EB798B99-5590-864A-A2C1-F553D99D3FAA}">
      <dsp:nvSpPr>
        <dsp:cNvPr id="0" name=""/>
        <dsp:cNvSpPr/>
      </dsp:nvSpPr>
      <dsp:spPr>
        <a:xfrm>
          <a:off x="2909416" y="1000777"/>
          <a:ext cx="585681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3019231" y="1048434"/>
          <a:ext cx="5746998" cy="953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tr-TR" sz="2600" b="1" kern="1200" noProof="0" dirty="0"/>
            <a:t>b) </a:t>
          </a:r>
          <a:r>
            <a:rPr lang="tr-TR" sz="2600" b="1" kern="1200" noProof="0" dirty="0">
              <a:latin typeface="Calibri"/>
            </a:rPr>
            <a:t>Siyasi suçlar</a:t>
          </a:r>
          <a:endParaRPr lang="tr-TR" sz="2600" b="1" kern="1200" noProof="0" dirty="0"/>
        </a:p>
      </dsp:txBody>
      <dsp:txXfrm>
        <a:off x="3019231" y="1048434"/>
        <a:ext cx="5746998" cy="953121"/>
      </dsp:txXfrm>
    </dsp:sp>
    <dsp:sp modelId="{1E88F2A9-FC8F-2A4F-ABF4-2C5837CA76E5}">
      <dsp:nvSpPr>
        <dsp:cNvPr id="0" name=""/>
        <dsp:cNvSpPr/>
      </dsp:nvSpPr>
      <dsp:spPr>
        <a:xfrm>
          <a:off x="2909416" y="2001555"/>
          <a:ext cx="585681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3019231" y="2049211"/>
          <a:ext cx="5746998" cy="953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tr-TR" sz="2600" b="1" kern="1200" noProof="0" dirty="0"/>
            <a:t>c) </a:t>
          </a:r>
          <a:r>
            <a:rPr lang="tr-TR" sz="2600" b="1" kern="1200" noProof="0" dirty="0">
              <a:latin typeface="Calibri"/>
            </a:rPr>
            <a:t>Bilgisayar destekli sahtecilik</a:t>
          </a:r>
          <a:endParaRPr lang="tr-TR" sz="2600" b="1" kern="1200" noProof="0" dirty="0"/>
        </a:p>
      </dsp:txBody>
      <dsp:txXfrm>
        <a:off x="3019231" y="2049211"/>
        <a:ext cx="5746998" cy="953121"/>
      </dsp:txXfrm>
    </dsp:sp>
    <dsp:sp modelId="{45167FBC-5EE3-4C8A-A94C-30BB5DE89AD6}">
      <dsp:nvSpPr>
        <dsp:cNvPr id="0" name=""/>
        <dsp:cNvSpPr/>
      </dsp:nvSpPr>
      <dsp:spPr>
        <a:xfrm>
          <a:off x="2909416" y="3002333"/>
          <a:ext cx="585681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3021096" y="3049989"/>
          <a:ext cx="5746998" cy="953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tr-TR" sz="2600" b="1" kern="1200" noProof="0" dirty="0"/>
            <a:t>d) Dağıtılmış Hizmet Reddi (</a:t>
          </a:r>
          <a:r>
            <a:rPr lang="tr-TR" sz="2600" b="1" kern="1200" noProof="0" dirty="0" err="1"/>
            <a:t>DDos</a:t>
          </a:r>
          <a:r>
            <a:rPr lang="tr-TR" sz="2600" b="1" kern="1200" noProof="0" dirty="0"/>
            <a:t>) </a:t>
          </a:r>
          <a:r>
            <a:rPr lang="tr-TR" sz="2600" b="1" kern="1200" noProof="0" dirty="0">
              <a:latin typeface="Calibri"/>
            </a:rPr>
            <a:t>saldırısı</a:t>
          </a:r>
          <a:endParaRPr lang="tr-TR" sz="2600" b="1" kern="1200" noProof="0" dirty="0"/>
        </a:p>
      </dsp:txBody>
      <dsp:txXfrm>
        <a:off x="3021096" y="3049989"/>
        <a:ext cx="5746998" cy="953121"/>
      </dsp:txXfrm>
    </dsp:sp>
    <dsp:sp modelId="{41DAB04F-B76E-41A3-BF92-19D36F058A9E}">
      <dsp:nvSpPr>
        <dsp:cNvPr id="0" name=""/>
        <dsp:cNvSpPr/>
      </dsp:nvSpPr>
      <dsp:spPr>
        <a:xfrm>
          <a:off x="2909416" y="4003111"/>
          <a:ext cx="585681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3019231" y="4050767"/>
          <a:ext cx="5746998" cy="953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tr-TR" sz="2600" b="1" kern="1200" noProof="0" dirty="0"/>
            <a:t>e) </a:t>
          </a:r>
          <a:r>
            <a:rPr lang="tr-TR" sz="2600" b="1" kern="1200" noProof="0" dirty="0">
              <a:latin typeface="Calibri"/>
            </a:rPr>
            <a:t>USB içerisinde çocuk pornografisi bulundurma </a:t>
          </a:r>
          <a:endParaRPr lang="tr-TR" sz="2600" b="1" kern="1200" noProof="0" dirty="0"/>
        </a:p>
      </dsp:txBody>
      <dsp:txXfrm>
        <a:off x="3019231" y="4050767"/>
        <a:ext cx="5746998" cy="953121"/>
      </dsp:txXfrm>
    </dsp:sp>
    <dsp:sp modelId="{9B1E8AEA-2A8D-4500-8486-4DCED5C7B4CD}">
      <dsp:nvSpPr>
        <dsp:cNvPr id="0" name=""/>
        <dsp:cNvSpPr/>
      </dsp:nvSpPr>
      <dsp:spPr>
        <a:xfrm>
          <a:off x="2909416" y="5003889"/>
          <a:ext cx="585681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26E99-EE43-47F0-AF9D-1F877A43E7D2}">
      <dsp:nvSpPr>
        <dsp:cNvPr id="0" name=""/>
        <dsp:cNvSpPr/>
      </dsp:nvSpPr>
      <dsp:spPr>
        <a:xfrm>
          <a:off x="0" y="0"/>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AABEC9-A717-43B6-945A-66BA8209A6FA}">
      <dsp:nvSpPr>
        <dsp:cNvPr id="0" name=""/>
        <dsp:cNvSpPr/>
      </dsp:nvSpPr>
      <dsp:spPr>
        <a:xfrm>
          <a:off x="0" y="0"/>
          <a:ext cx="4461004" cy="5056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just" defTabSz="1422400">
            <a:lnSpc>
              <a:spcPct val="90000"/>
            </a:lnSpc>
            <a:spcBef>
              <a:spcPct val="0"/>
            </a:spcBef>
            <a:spcAft>
              <a:spcPct val="35000"/>
            </a:spcAft>
          </a:pPr>
          <a:r>
            <a:rPr lang="tr-TR" sz="3200" b="1" kern="1200" dirty="0">
              <a:solidFill>
                <a:schemeClr val="tx1"/>
              </a:solidFill>
            </a:rPr>
            <a:t>Taraflardan biri, iç hukuku izin vermediği için içerik verisine müdahale konusunda diğer tarafa karşılıklı yardım sağlamayı reddetmektedir. Bu taraf Budapeşte Sözleşmesi’nin 34. maddesini ihlal etmiştir.</a:t>
          </a:r>
          <a:endParaRPr lang="en-US" sz="3200" b="1" kern="1200" dirty="0">
            <a:solidFill>
              <a:schemeClr val="tx1"/>
            </a:solidFill>
          </a:endParaRPr>
        </a:p>
      </dsp:txBody>
      <dsp:txXfrm>
        <a:off x="0" y="0"/>
        <a:ext cx="4461004" cy="5056978"/>
      </dsp:txXfrm>
    </dsp:sp>
    <dsp:sp modelId="{B9E57DF2-F223-F848-B6AB-FEB0F6FB4076}">
      <dsp:nvSpPr>
        <dsp:cNvPr id="0" name=""/>
        <dsp:cNvSpPr/>
      </dsp:nvSpPr>
      <dsp:spPr>
        <a:xfrm>
          <a:off x="4541663" y="59446"/>
          <a:ext cx="4221186" cy="1188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0" tIns="209550" rIns="209550" bIns="209550" numCol="1" spcCol="1270" anchor="t" anchorCtr="0">
          <a:noAutofit/>
        </a:bodyPr>
        <a:lstStyle/>
        <a:p>
          <a:pPr lvl="0" algn="l" defTabSz="2444750">
            <a:lnSpc>
              <a:spcPct val="90000"/>
            </a:lnSpc>
            <a:spcBef>
              <a:spcPct val="0"/>
            </a:spcBef>
            <a:spcAft>
              <a:spcPct val="35000"/>
            </a:spcAft>
          </a:pPr>
          <a:r>
            <a:rPr lang="tr-TR" sz="5500" b="1" kern="1200" dirty="0">
              <a:solidFill>
                <a:schemeClr val="tx1"/>
              </a:solidFill>
            </a:rPr>
            <a:t>Doğru</a:t>
          </a:r>
          <a:endParaRPr lang="en-US" sz="5500" b="1" kern="1200" dirty="0">
            <a:solidFill>
              <a:schemeClr val="tx1"/>
            </a:solidFill>
          </a:endParaRPr>
        </a:p>
      </dsp:txBody>
      <dsp:txXfrm>
        <a:off x="4541663" y="59446"/>
        <a:ext cx="4221186" cy="1188933"/>
      </dsp:txXfrm>
    </dsp:sp>
    <dsp:sp modelId="{1E88F2A9-FC8F-2A4F-ABF4-2C5837CA76E5}">
      <dsp:nvSpPr>
        <dsp:cNvPr id="0" name=""/>
        <dsp:cNvSpPr/>
      </dsp:nvSpPr>
      <dsp:spPr>
        <a:xfrm>
          <a:off x="4461004" y="1248379"/>
          <a:ext cx="430184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4541663" y="1307826"/>
          <a:ext cx="4221186" cy="1188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0" tIns="209550" rIns="209550" bIns="209550" numCol="1" spcCol="1270" anchor="t" anchorCtr="0">
          <a:noAutofit/>
        </a:bodyPr>
        <a:lstStyle/>
        <a:p>
          <a:pPr lvl="0" algn="l" defTabSz="2444750">
            <a:lnSpc>
              <a:spcPct val="90000"/>
            </a:lnSpc>
            <a:spcBef>
              <a:spcPct val="0"/>
            </a:spcBef>
            <a:spcAft>
              <a:spcPct val="35000"/>
            </a:spcAft>
          </a:pPr>
          <a:r>
            <a:rPr lang="tr-TR" sz="5500" b="1" kern="1200" dirty="0">
              <a:solidFill>
                <a:schemeClr val="tx1"/>
              </a:solidFill>
            </a:rPr>
            <a:t>Yanlış</a:t>
          </a:r>
          <a:endParaRPr lang="en-US" sz="5500" b="1" kern="1200" dirty="0">
            <a:solidFill>
              <a:schemeClr val="tx1"/>
            </a:solidFill>
          </a:endParaRPr>
        </a:p>
      </dsp:txBody>
      <dsp:txXfrm>
        <a:off x="4541663" y="1307826"/>
        <a:ext cx="4221186" cy="1188933"/>
      </dsp:txXfrm>
    </dsp:sp>
    <dsp:sp modelId="{45167FBC-5EE3-4C8A-A94C-30BB5DE89AD6}">
      <dsp:nvSpPr>
        <dsp:cNvPr id="0" name=""/>
        <dsp:cNvSpPr/>
      </dsp:nvSpPr>
      <dsp:spPr>
        <a:xfrm>
          <a:off x="4461004" y="2496759"/>
          <a:ext cx="430184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4546908" y="2556206"/>
          <a:ext cx="4221186" cy="1188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0" tIns="209550" rIns="209550" bIns="209550" numCol="1" spcCol="1270" anchor="t" anchorCtr="0">
          <a:noAutofit/>
        </a:bodyPr>
        <a:lstStyle/>
        <a:p>
          <a:pPr lvl="0" algn="l" defTabSz="2444750">
            <a:lnSpc>
              <a:spcPct val="90000"/>
            </a:lnSpc>
            <a:spcBef>
              <a:spcPct val="0"/>
            </a:spcBef>
            <a:spcAft>
              <a:spcPct val="35000"/>
            </a:spcAft>
          </a:pPr>
          <a:endParaRPr lang="en-US" sz="5500" b="1" kern="1200">
            <a:solidFill>
              <a:schemeClr val="tx1"/>
            </a:solidFill>
          </a:endParaRPr>
        </a:p>
      </dsp:txBody>
      <dsp:txXfrm>
        <a:off x="4546908" y="2556206"/>
        <a:ext cx="4221186" cy="1188933"/>
      </dsp:txXfrm>
    </dsp:sp>
    <dsp:sp modelId="{41DAB04F-B76E-41A3-BF92-19D36F058A9E}">
      <dsp:nvSpPr>
        <dsp:cNvPr id="0" name=""/>
        <dsp:cNvSpPr/>
      </dsp:nvSpPr>
      <dsp:spPr>
        <a:xfrm>
          <a:off x="4461004" y="3745139"/>
          <a:ext cx="430184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4541663" y="3804585"/>
          <a:ext cx="4221186" cy="1188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0" tIns="209550" rIns="209550" bIns="209550" numCol="1" spcCol="1270" anchor="t" anchorCtr="0">
          <a:noAutofit/>
        </a:bodyPr>
        <a:lstStyle/>
        <a:p>
          <a:pPr lvl="0" algn="l" defTabSz="2444750">
            <a:lnSpc>
              <a:spcPct val="90000"/>
            </a:lnSpc>
            <a:spcBef>
              <a:spcPct val="0"/>
            </a:spcBef>
            <a:spcAft>
              <a:spcPct val="35000"/>
            </a:spcAft>
          </a:pPr>
          <a:endParaRPr lang="en-US" sz="5500" b="1" kern="1200" dirty="0">
            <a:solidFill>
              <a:schemeClr val="tx1"/>
            </a:solidFill>
          </a:endParaRPr>
        </a:p>
      </dsp:txBody>
      <dsp:txXfrm>
        <a:off x="4541663" y="3804585"/>
        <a:ext cx="4221186" cy="1188933"/>
      </dsp:txXfrm>
    </dsp:sp>
    <dsp:sp modelId="{9B1E8AEA-2A8D-4500-8486-4DCED5C7B4CD}">
      <dsp:nvSpPr>
        <dsp:cNvPr id="0" name=""/>
        <dsp:cNvSpPr/>
      </dsp:nvSpPr>
      <dsp:spPr>
        <a:xfrm>
          <a:off x="4461004" y="4993518"/>
          <a:ext cx="430184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5627991"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just" defTabSz="1511300">
            <a:lnSpc>
              <a:spcPct val="90000"/>
            </a:lnSpc>
            <a:spcBef>
              <a:spcPct val="0"/>
            </a:spcBef>
            <a:spcAft>
              <a:spcPct val="35000"/>
            </a:spcAft>
          </a:pPr>
          <a:r>
            <a:rPr lang="tr-TR" sz="3400" b="1" kern="1200" dirty="0">
              <a:solidFill>
                <a:schemeClr val="tx1"/>
              </a:solidFill>
            </a:rPr>
            <a:t>Taraflardan biri, iç hukuku izin vermediği için içerik verisine müdahale konusunda diğer tarafa karşılıklı yardım sağlamayı reddetmektedir. Bu taraf Budapeşte Sözleşmesi’nin 34. maddesini ihlal etmiştir.</a:t>
          </a:r>
          <a:endParaRPr lang="en-US" sz="3400" b="1" kern="1200" dirty="0">
            <a:solidFill>
              <a:schemeClr val="tx1"/>
            </a:solidFill>
          </a:endParaRPr>
        </a:p>
      </dsp:txBody>
      <dsp:txXfrm>
        <a:off x="0" y="2466"/>
        <a:ext cx="5627991" cy="5052045"/>
      </dsp:txXfrm>
    </dsp:sp>
    <dsp:sp modelId="{5D9EDF3F-7B20-8E47-A431-F9F24450F874}">
      <dsp:nvSpPr>
        <dsp:cNvPr id="0" name=""/>
        <dsp:cNvSpPr/>
      </dsp:nvSpPr>
      <dsp:spPr>
        <a:xfrm>
          <a:off x="5686752" y="49982"/>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tr-TR" sz="4400" b="1" kern="1200" dirty="0">
              <a:solidFill>
                <a:schemeClr val="tx1"/>
              </a:solidFill>
            </a:rPr>
            <a:t>Doğru</a:t>
          </a:r>
          <a:endParaRPr lang="en-US" sz="4400" b="1" kern="1200" dirty="0">
            <a:solidFill>
              <a:schemeClr val="tx1"/>
            </a:solidFill>
          </a:endParaRPr>
        </a:p>
      </dsp:txBody>
      <dsp:txXfrm>
        <a:off x="5686752" y="49982"/>
        <a:ext cx="3075148" cy="950329"/>
      </dsp:txXfrm>
    </dsp:sp>
    <dsp:sp modelId="{EB798B99-5590-864A-A2C1-F553D99D3FAA}">
      <dsp:nvSpPr>
        <dsp:cNvPr id="0" name=""/>
        <dsp:cNvSpPr/>
      </dsp:nvSpPr>
      <dsp:spPr>
        <a:xfrm>
          <a:off x="5627991" y="1000312"/>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5686752" y="1047828"/>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tr-TR" sz="4400" b="1" kern="1200" dirty="0">
              <a:solidFill>
                <a:srgbClr val="FF0000"/>
              </a:solidFill>
            </a:rPr>
            <a:t>Yanlış</a:t>
          </a:r>
          <a:endParaRPr lang="en-US" sz="4400" b="1" kern="1200" dirty="0">
            <a:solidFill>
              <a:srgbClr val="FF0000"/>
            </a:solidFill>
          </a:endParaRPr>
        </a:p>
      </dsp:txBody>
      <dsp:txXfrm>
        <a:off x="5686752" y="1047828"/>
        <a:ext cx="3075148" cy="950329"/>
      </dsp:txXfrm>
    </dsp:sp>
    <dsp:sp modelId="{1E88F2A9-FC8F-2A4F-ABF4-2C5837CA76E5}">
      <dsp:nvSpPr>
        <dsp:cNvPr id="0" name=""/>
        <dsp:cNvSpPr/>
      </dsp:nvSpPr>
      <dsp:spPr>
        <a:xfrm>
          <a:off x="5627991" y="1998158"/>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5686752" y="2045674"/>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en-US" sz="4400" b="1" kern="1200">
            <a:solidFill>
              <a:schemeClr val="tx1"/>
            </a:solidFill>
          </a:endParaRPr>
        </a:p>
      </dsp:txBody>
      <dsp:txXfrm>
        <a:off x="5686752" y="2045674"/>
        <a:ext cx="3075148" cy="950329"/>
      </dsp:txXfrm>
    </dsp:sp>
    <dsp:sp modelId="{45167FBC-5EE3-4C8A-A94C-30BB5DE89AD6}">
      <dsp:nvSpPr>
        <dsp:cNvPr id="0" name=""/>
        <dsp:cNvSpPr/>
      </dsp:nvSpPr>
      <dsp:spPr>
        <a:xfrm>
          <a:off x="5627991" y="2996004"/>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5692946" y="3043520"/>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en-US" sz="4400" b="1" kern="1200">
            <a:solidFill>
              <a:schemeClr val="tx1"/>
            </a:solidFill>
          </a:endParaRPr>
        </a:p>
      </dsp:txBody>
      <dsp:txXfrm>
        <a:off x="5692946" y="3043520"/>
        <a:ext cx="3075148" cy="950329"/>
      </dsp:txXfrm>
    </dsp:sp>
    <dsp:sp modelId="{41DAB04F-B76E-41A3-BF92-19D36F058A9E}">
      <dsp:nvSpPr>
        <dsp:cNvPr id="0" name=""/>
        <dsp:cNvSpPr/>
      </dsp:nvSpPr>
      <dsp:spPr>
        <a:xfrm>
          <a:off x="5627991" y="3993850"/>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5686752" y="4041366"/>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en-US" sz="4400" b="1" kern="1200">
            <a:solidFill>
              <a:schemeClr val="tx1"/>
            </a:solidFill>
          </a:endParaRPr>
        </a:p>
      </dsp:txBody>
      <dsp:txXfrm>
        <a:off x="5686752" y="4041366"/>
        <a:ext cx="3075148" cy="950329"/>
      </dsp:txXfrm>
    </dsp:sp>
    <dsp:sp modelId="{9B1E8AEA-2A8D-4500-8486-4DCED5C7B4CD}">
      <dsp:nvSpPr>
        <dsp:cNvPr id="0" name=""/>
        <dsp:cNvSpPr/>
      </dsp:nvSpPr>
      <dsp:spPr>
        <a:xfrm>
          <a:off x="5627991" y="4991696"/>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2869139"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just" defTabSz="1155700">
            <a:lnSpc>
              <a:spcPct val="90000"/>
            </a:lnSpc>
            <a:spcBef>
              <a:spcPct val="0"/>
            </a:spcBef>
            <a:spcAft>
              <a:spcPct val="35000"/>
            </a:spcAft>
          </a:pPr>
          <a:r>
            <a:rPr lang="tr-TR" sz="2600" b="1" kern="1200" noProof="0" dirty="0"/>
            <a:t>Aşağıdaki suçlardan hangisi Budapeşte Sözleşmesi uyarınca uluslararası işbirliğini gerektirir?</a:t>
          </a:r>
        </a:p>
      </dsp:txBody>
      <dsp:txXfrm>
        <a:off x="0" y="2466"/>
        <a:ext cx="2869139" cy="5052045"/>
      </dsp:txXfrm>
    </dsp:sp>
    <dsp:sp modelId="{5D9EDF3F-7B20-8E47-A431-F9F24450F874}">
      <dsp:nvSpPr>
        <dsp:cNvPr id="0" name=""/>
        <dsp:cNvSpPr/>
      </dsp:nvSpPr>
      <dsp:spPr>
        <a:xfrm>
          <a:off x="2979596" y="49982"/>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tr-TR" sz="2600" b="1" kern="1200" noProof="0" dirty="0">
              <a:solidFill>
                <a:srgbClr val="FF0000"/>
              </a:solidFill>
            </a:rPr>
            <a:t>a) Bilgisayar korsanlığı</a:t>
          </a:r>
        </a:p>
      </dsp:txBody>
      <dsp:txXfrm>
        <a:off x="2979596" y="49982"/>
        <a:ext cx="5780606" cy="950329"/>
      </dsp:txXfrm>
    </dsp:sp>
    <dsp:sp modelId="{EB798B99-5590-864A-A2C1-F553D99D3FAA}">
      <dsp:nvSpPr>
        <dsp:cNvPr id="0" name=""/>
        <dsp:cNvSpPr/>
      </dsp:nvSpPr>
      <dsp:spPr>
        <a:xfrm>
          <a:off x="2869139" y="1000312"/>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979596" y="1047828"/>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tr-TR" sz="2600" b="1" kern="1200" noProof="0" dirty="0"/>
            <a:t>b) Siyasi suçlar</a:t>
          </a:r>
        </a:p>
      </dsp:txBody>
      <dsp:txXfrm>
        <a:off x="2979596" y="1047828"/>
        <a:ext cx="5780606" cy="950329"/>
      </dsp:txXfrm>
    </dsp:sp>
    <dsp:sp modelId="{1E88F2A9-FC8F-2A4F-ABF4-2C5837CA76E5}">
      <dsp:nvSpPr>
        <dsp:cNvPr id="0" name=""/>
        <dsp:cNvSpPr/>
      </dsp:nvSpPr>
      <dsp:spPr>
        <a:xfrm>
          <a:off x="2869139" y="1998158"/>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979596" y="2045674"/>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tr-TR" sz="2600" b="1" kern="1200" noProof="0" dirty="0">
              <a:solidFill>
                <a:srgbClr val="FF0000"/>
              </a:solidFill>
            </a:rPr>
            <a:t>c) Bilgisayar destekli sahtecilik</a:t>
          </a:r>
        </a:p>
      </dsp:txBody>
      <dsp:txXfrm>
        <a:off x="2979596" y="2045674"/>
        <a:ext cx="5780606" cy="950329"/>
      </dsp:txXfrm>
    </dsp:sp>
    <dsp:sp modelId="{45167FBC-5EE3-4C8A-A94C-30BB5DE89AD6}">
      <dsp:nvSpPr>
        <dsp:cNvPr id="0" name=""/>
        <dsp:cNvSpPr/>
      </dsp:nvSpPr>
      <dsp:spPr>
        <a:xfrm>
          <a:off x="2869139" y="2996004"/>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2987488" y="3043520"/>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tr-TR" sz="2600" b="1" kern="1200" noProof="0" dirty="0">
              <a:solidFill>
                <a:srgbClr val="FF0000"/>
              </a:solidFill>
            </a:rPr>
            <a:t>d) Dağıtılmış Hizmet Reddi (</a:t>
          </a:r>
          <a:r>
            <a:rPr lang="tr-TR" sz="2600" b="1" kern="1200" noProof="0" dirty="0" err="1">
              <a:solidFill>
                <a:srgbClr val="FF0000"/>
              </a:solidFill>
            </a:rPr>
            <a:t>DDos</a:t>
          </a:r>
          <a:r>
            <a:rPr lang="tr-TR" sz="2600" b="1" kern="1200" noProof="0" dirty="0">
              <a:solidFill>
                <a:srgbClr val="FF0000"/>
              </a:solidFill>
            </a:rPr>
            <a:t>) saldırısı</a:t>
          </a:r>
        </a:p>
      </dsp:txBody>
      <dsp:txXfrm>
        <a:off x="2987488" y="3043520"/>
        <a:ext cx="5780606" cy="950329"/>
      </dsp:txXfrm>
    </dsp:sp>
    <dsp:sp modelId="{41DAB04F-B76E-41A3-BF92-19D36F058A9E}">
      <dsp:nvSpPr>
        <dsp:cNvPr id="0" name=""/>
        <dsp:cNvSpPr/>
      </dsp:nvSpPr>
      <dsp:spPr>
        <a:xfrm>
          <a:off x="2869139" y="3993850"/>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2979596" y="4041366"/>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tr-TR" sz="2600" b="1" kern="1200" noProof="0" dirty="0">
              <a:solidFill>
                <a:srgbClr val="FF0000"/>
              </a:solidFill>
            </a:rPr>
            <a:t>e) USB içerisinde çocuk pornografisi bulundurma </a:t>
          </a:r>
        </a:p>
      </dsp:txBody>
      <dsp:txXfrm>
        <a:off x="2979596" y="4041366"/>
        <a:ext cx="5780606" cy="950329"/>
      </dsp:txXfrm>
    </dsp:sp>
    <dsp:sp modelId="{9B1E8AEA-2A8D-4500-8486-4DCED5C7B4CD}">
      <dsp:nvSpPr>
        <dsp:cNvPr id="0" name=""/>
        <dsp:cNvSpPr/>
      </dsp:nvSpPr>
      <dsp:spPr>
        <a:xfrm>
          <a:off x="2869139" y="4991696"/>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59EB5C-62D7-4519-9323-D7B9528492D8}">
      <dsp:nvSpPr>
        <dsp:cNvPr id="0" name=""/>
        <dsp:cNvSpPr/>
      </dsp:nvSpPr>
      <dsp:spPr>
        <a:xfrm>
          <a:off x="0" y="0"/>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3EB1BB-7E96-4B0D-B7CE-7080E50E35E1}">
      <dsp:nvSpPr>
        <dsp:cNvPr id="0" name=""/>
        <dsp:cNvSpPr/>
      </dsp:nvSpPr>
      <dsp:spPr>
        <a:xfrm>
          <a:off x="0" y="0"/>
          <a:ext cx="4346070" cy="5056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just" defTabSz="1377950" rtl="0">
            <a:lnSpc>
              <a:spcPct val="90000"/>
            </a:lnSpc>
            <a:spcBef>
              <a:spcPct val="0"/>
            </a:spcBef>
            <a:spcAft>
              <a:spcPct val="35000"/>
            </a:spcAft>
          </a:pPr>
          <a:r>
            <a:rPr lang="tr-TR" sz="3100" b="1" kern="1200" dirty="0">
              <a:latin typeface="Calibri"/>
            </a:rPr>
            <a:t>Budapeşte Sözleşmesi, suçun altında yatan eylem her iki ülkede de suç sayılsa dahi, eğer bir taraf bu suçu tanımlamak için farklı bir terminoloji </a:t>
          </a:r>
          <a:r>
            <a:rPr lang="tr-TR" sz="3100" b="1" kern="1200" dirty="0" smtClean="0">
              <a:latin typeface="Calibri"/>
            </a:rPr>
            <a:t>kullanıyorsa,</a:t>
          </a:r>
          <a:r>
            <a:rPr lang="tr-TR" sz="3100" b="1" kern="1200" dirty="0">
              <a:latin typeface="Calibri"/>
            </a:rPr>
            <a:t> diğer </a:t>
          </a:r>
          <a:r>
            <a:rPr lang="tr-TR" sz="3100" b="1" kern="1200" dirty="0" smtClean="0">
              <a:latin typeface="Calibri"/>
            </a:rPr>
            <a:t>tarafa </a:t>
          </a:r>
          <a:r>
            <a:rPr lang="tr-TR" sz="3100" b="1" kern="1200" dirty="0">
              <a:latin typeface="Calibri"/>
            </a:rPr>
            <a:t>yardım sağlamayı reddetme hakkı tanımaktadır.</a:t>
          </a:r>
          <a:endParaRPr lang="tr-TR" sz="3100" b="1" kern="1200" dirty="0"/>
        </a:p>
      </dsp:txBody>
      <dsp:txXfrm>
        <a:off x="0" y="0"/>
        <a:ext cx="4346070" cy="5056978"/>
      </dsp:txXfrm>
    </dsp:sp>
    <dsp:sp modelId="{5D9EDF3F-7B20-8E47-A431-F9F24450F874}">
      <dsp:nvSpPr>
        <dsp:cNvPr id="0" name=""/>
        <dsp:cNvSpPr/>
      </dsp:nvSpPr>
      <dsp:spPr>
        <a:xfrm>
          <a:off x="4428784" y="117535"/>
          <a:ext cx="4328733" cy="2350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rtl="0">
            <a:lnSpc>
              <a:spcPct val="90000"/>
            </a:lnSpc>
            <a:spcBef>
              <a:spcPct val="0"/>
            </a:spcBef>
            <a:spcAft>
              <a:spcPct val="35000"/>
            </a:spcAft>
          </a:pPr>
          <a:r>
            <a:rPr lang="tr-TR" sz="6500" b="1" kern="1200">
              <a:solidFill>
                <a:schemeClr val="tx1"/>
              </a:solidFill>
              <a:latin typeface="Calibri"/>
            </a:rPr>
            <a:t>Doğru</a:t>
          </a:r>
          <a:endParaRPr lang="tr-TR" sz="6500" b="1" kern="1200">
            <a:solidFill>
              <a:schemeClr val="tx1"/>
            </a:solidFill>
          </a:endParaRPr>
        </a:p>
      </dsp:txBody>
      <dsp:txXfrm>
        <a:off x="4428784" y="117535"/>
        <a:ext cx="4328733" cy="2350704"/>
      </dsp:txXfrm>
    </dsp:sp>
    <dsp:sp modelId="{EB798B99-5590-864A-A2C1-F553D99D3FAA}">
      <dsp:nvSpPr>
        <dsp:cNvPr id="0" name=""/>
        <dsp:cNvSpPr/>
      </dsp:nvSpPr>
      <dsp:spPr>
        <a:xfrm>
          <a:off x="4346070" y="2468239"/>
          <a:ext cx="441144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4428784" y="2585775"/>
          <a:ext cx="4328733" cy="2350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tr-TR" sz="6500" b="1" kern="1200" dirty="0">
              <a:solidFill>
                <a:schemeClr val="tx1"/>
              </a:solidFill>
              <a:latin typeface="Calibri"/>
            </a:rPr>
            <a:t>Yanlış</a:t>
          </a:r>
          <a:endParaRPr lang="tr-TR" sz="6500" b="1" kern="1200" dirty="0">
            <a:solidFill>
              <a:schemeClr val="tx1"/>
            </a:solidFill>
          </a:endParaRPr>
        </a:p>
      </dsp:txBody>
      <dsp:txXfrm>
        <a:off x="4428784" y="2585775"/>
        <a:ext cx="4328733" cy="2350704"/>
      </dsp:txXfrm>
    </dsp:sp>
    <dsp:sp modelId="{1E88F2A9-FC8F-2A4F-ABF4-2C5837CA76E5}">
      <dsp:nvSpPr>
        <dsp:cNvPr id="0" name=""/>
        <dsp:cNvSpPr/>
      </dsp:nvSpPr>
      <dsp:spPr>
        <a:xfrm>
          <a:off x="4346070" y="4936479"/>
          <a:ext cx="441144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5179055"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just" defTabSz="1511300">
            <a:lnSpc>
              <a:spcPct val="90000"/>
            </a:lnSpc>
            <a:spcBef>
              <a:spcPct val="0"/>
            </a:spcBef>
            <a:spcAft>
              <a:spcPct val="35000"/>
            </a:spcAft>
          </a:pPr>
          <a:r>
            <a:rPr lang="tr-TR" sz="3400" b="1" kern="1200" dirty="0">
              <a:latin typeface="Calibri"/>
            </a:rPr>
            <a:t>Budapeşte Sözleşmesi, suçun altında yatan eylem her iki ülkede de suç sayılsa dahi, eğer bir taraf bu suçu tanımlamak için farklı bir terminoloji </a:t>
          </a:r>
          <a:r>
            <a:rPr lang="tr-TR" sz="3400" b="1" kern="1200" dirty="0" smtClean="0">
              <a:latin typeface="Calibri"/>
            </a:rPr>
            <a:t>kullanıyorsa,</a:t>
          </a:r>
          <a:r>
            <a:rPr lang="tr-TR" sz="3400" b="1" kern="1200" dirty="0">
              <a:latin typeface="Calibri"/>
            </a:rPr>
            <a:t> diğer </a:t>
          </a:r>
          <a:r>
            <a:rPr lang="tr-TR" sz="3400" b="1" kern="1200" dirty="0" smtClean="0">
              <a:latin typeface="Calibri"/>
            </a:rPr>
            <a:t>tarafa </a:t>
          </a:r>
          <a:r>
            <a:rPr lang="tr-TR" sz="3400" b="1" kern="1200" dirty="0">
              <a:latin typeface="Calibri"/>
            </a:rPr>
            <a:t>yardım sağlamayı reddetme hakkı tanımaktadır.</a:t>
          </a:r>
          <a:endParaRPr lang="tr-TR" sz="3400" b="0" kern="1200" dirty="0"/>
        </a:p>
      </dsp:txBody>
      <dsp:txXfrm>
        <a:off x="0" y="2466"/>
        <a:ext cx="5179055" cy="5052045"/>
      </dsp:txXfrm>
    </dsp:sp>
    <dsp:sp modelId="{576A2C98-791A-4E50-8CB8-1914215BEA2D}">
      <dsp:nvSpPr>
        <dsp:cNvPr id="0" name=""/>
        <dsp:cNvSpPr/>
      </dsp:nvSpPr>
      <dsp:spPr>
        <a:xfrm>
          <a:off x="5246100" y="119657"/>
          <a:ext cx="3508693"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tr-TR" sz="6500" b="0" kern="1200"/>
            <a:t>Doğru</a:t>
          </a:r>
          <a:endParaRPr lang="en-US" sz="6500" b="0" kern="1200"/>
        </a:p>
      </dsp:txBody>
      <dsp:txXfrm>
        <a:off x="5246100" y="119657"/>
        <a:ext cx="3508693" cy="2343817"/>
      </dsp:txXfrm>
    </dsp:sp>
    <dsp:sp modelId="{45167FBC-5EE3-4C8A-A94C-30BB5DE89AD6}">
      <dsp:nvSpPr>
        <dsp:cNvPr id="0" name=""/>
        <dsp:cNvSpPr/>
      </dsp:nvSpPr>
      <dsp:spPr>
        <a:xfrm>
          <a:off x="5179055" y="2463475"/>
          <a:ext cx="357573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5259401" y="2580665"/>
          <a:ext cx="3508693"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tr-TR" sz="6500" b="1" kern="1200">
              <a:solidFill>
                <a:srgbClr val="FF0000"/>
              </a:solidFill>
            </a:rPr>
            <a:t>Yanlış</a:t>
          </a:r>
          <a:endParaRPr lang="en-US" sz="6500" b="1" kern="1200">
            <a:solidFill>
              <a:srgbClr val="FF0000"/>
            </a:solidFill>
          </a:endParaRPr>
        </a:p>
      </dsp:txBody>
      <dsp:txXfrm>
        <a:off x="5259401" y="2580665"/>
        <a:ext cx="3508693" cy="2343817"/>
      </dsp:txXfrm>
    </dsp:sp>
    <dsp:sp modelId="{41DAB04F-B76E-41A3-BF92-19D36F058A9E}">
      <dsp:nvSpPr>
        <dsp:cNvPr id="0" name=""/>
        <dsp:cNvSpPr/>
      </dsp:nvSpPr>
      <dsp:spPr>
        <a:xfrm>
          <a:off x="5179055" y="4924483"/>
          <a:ext cx="357573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3B3CD9-E0C8-4404-BF55-FE9AB318E9FD}">
      <dsp:nvSpPr>
        <dsp:cNvPr id="0" name=""/>
        <dsp:cNvSpPr/>
      </dsp:nvSpPr>
      <dsp:spPr>
        <a:xfrm>
          <a:off x="0" y="0"/>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0967E3-1540-4481-AAA6-25C8655EDFD0}">
      <dsp:nvSpPr>
        <dsp:cNvPr id="0" name=""/>
        <dsp:cNvSpPr/>
      </dsp:nvSpPr>
      <dsp:spPr>
        <a:xfrm>
          <a:off x="0" y="0"/>
          <a:ext cx="3881604" cy="5056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just" defTabSz="1466850" rtl="0">
            <a:lnSpc>
              <a:spcPct val="90000"/>
            </a:lnSpc>
            <a:spcBef>
              <a:spcPct val="0"/>
            </a:spcBef>
            <a:spcAft>
              <a:spcPct val="35000"/>
            </a:spcAft>
          </a:pPr>
          <a:r>
            <a:rPr lang="tr-TR" sz="3300" b="1" kern="1200" dirty="0">
              <a:latin typeface="Calibri"/>
            </a:rPr>
            <a:t>Budapeşte Sözleşmesi, ceza konularında karşılıklı yardımlaşma ile ilgili ülkeler arasındaki mevcut düzenlemelerin usule ve gizliliğe ilişkin kurallarına üstün gelir.</a:t>
          </a:r>
        </a:p>
      </dsp:txBody>
      <dsp:txXfrm>
        <a:off x="0" y="0"/>
        <a:ext cx="3881604" cy="5056978"/>
      </dsp:txXfrm>
    </dsp:sp>
    <dsp:sp modelId="{5D9EDF3F-7B20-8E47-A431-F9F24450F874}">
      <dsp:nvSpPr>
        <dsp:cNvPr id="0" name=""/>
        <dsp:cNvSpPr/>
      </dsp:nvSpPr>
      <dsp:spPr>
        <a:xfrm>
          <a:off x="3973181" y="47656"/>
          <a:ext cx="4792525" cy="953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rtl="0">
            <a:lnSpc>
              <a:spcPct val="90000"/>
            </a:lnSpc>
            <a:spcBef>
              <a:spcPct val="0"/>
            </a:spcBef>
            <a:spcAft>
              <a:spcPct val="35000"/>
            </a:spcAft>
          </a:pPr>
          <a:r>
            <a:rPr lang="tr-TR" sz="4400" b="1" kern="1200">
              <a:solidFill>
                <a:schemeClr val="tx1"/>
              </a:solidFill>
              <a:latin typeface="Calibri"/>
            </a:rPr>
            <a:t>Doğru</a:t>
          </a:r>
          <a:endParaRPr lang="tr-TR" sz="4400" b="1" kern="1200">
            <a:solidFill>
              <a:schemeClr val="tx1"/>
            </a:solidFill>
          </a:endParaRPr>
        </a:p>
      </dsp:txBody>
      <dsp:txXfrm>
        <a:off x="3973181" y="47656"/>
        <a:ext cx="4792525" cy="953121"/>
      </dsp:txXfrm>
    </dsp:sp>
    <dsp:sp modelId="{EB798B99-5590-864A-A2C1-F553D99D3FAA}">
      <dsp:nvSpPr>
        <dsp:cNvPr id="0" name=""/>
        <dsp:cNvSpPr/>
      </dsp:nvSpPr>
      <dsp:spPr>
        <a:xfrm>
          <a:off x="3881604" y="1000777"/>
          <a:ext cx="488410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3973181" y="1048434"/>
          <a:ext cx="4792525" cy="953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tr-TR" sz="4400" b="1" kern="1200">
              <a:solidFill>
                <a:schemeClr val="tx1"/>
              </a:solidFill>
              <a:latin typeface="Calibri"/>
            </a:rPr>
            <a:t>Yanlış</a:t>
          </a:r>
          <a:endParaRPr lang="tr-TR" sz="4400" b="1" kern="1200">
            <a:solidFill>
              <a:schemeClr val="tx1"/>
            </a:solidFill>
          </a:endParaRPr>
        </a:p>
      </dsp:txBody>
      <dsp:txXfrm>
        <a:off x="3973181" y="1048434"/>
        <a:ext cx="4792525" cy="953121"/>
      </dsp:txXfrm>
    </dsp:sp>
    <dsp:sp modelId="{1E88F2A9-FC8F-2A4F-ABF4-2C5837CA76E5}">
      <dsp:nvSpPr>
        <dsp:cNvPr id="0" name=""/>
        <dsp:cNvSpPr/>
      </dsp:nvSpPr>
      <dsp:spPr>
        <a:xfrm>
          <a:off x="3881604" y="2001555"/>
          <a:ext cx="488410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3973181" y="2049211"/>
          <a:ext cx="4792525" cy="953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tr-TR" sz="4400" b="1" kern="1200">
            <a:solidFill>
              <a:schemeClr val="tx1"/>
            </a:solidFill>
          </a:endParaRPr>
        </a:p>
      </dsp:txBody>
      <dsp:txXfrm>
        <a:off x="3973181" y="2049211"/>
        <a:ext cx="4792525" cy="953121"/>
      </dsp:txXfrm>
    </dsp:sp>
    <dsp:sp modelId="{45167FBC-5EE3-4C8A-A94C-30BB5DE89AD6}">
      <dsp:nvSpPr>
        <dsp:cNvPr id="0" name=""/>
        <dsp:cNvSpPr/>
      </dsp:nvSpPr>
      <dsp:spPr>
        <a:xfrm>
          <a:off x="3881604" y="3002333"/>
          <a:ext cx="488410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3975569" y="3049989"/>
          <a:ext cx="4792525" cy="953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tr-TR" sz="4400" b="1" kern="1200">
            <a:solidFill>
              <a:schemeClr val="tx1"/>
            </a:solidFill>
          </a:endParaRPr>
        </a:p>
      </dsp:txBody>
      <dsp:txXfrm>
        <a:off x="3975569" y="3049989"/>
        <a:ext cx="4792525" cy="953121"/>
      </dsp:txXfrm>
    </dsp:sp>
    <dsp:sp modelId="{41DAB04F-B76E-41A3-BF92-19D36F058A9E}">
      <dsp:nvSpPr>
        <dsp:cNvPr id="0" name=""/>
        <dsp:cNvSpPr/>
      </dsp:nvSpPr>
      <dsp:spPr>
        <a:xfrm>
          <a:off x="3881604" y="4003111"/>
          <a:ext cx="488410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3973181" y="4050767"/>
          <a:ext cx="4792525" cy="953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tr-TR" sz="4400" b="1" kern="1200" dirty="0">
            <a:solidFill>
              <a:schemeClr val="tx1"/>
            </a:solidFill>
          </a:endParaRPr>
        </a:p>
      </dsp:txBody>
      <dsp:txXfrm>
        <a:off x="3973181" y="4050767"/>
        <a:ext cx="4792525" cy="953121"/>
      </dsp:txXfrm>
    </dsp:sp>
    <dsp:sp modelId="{9B1E8AEA-2A8D-4500-8486-4DCED5C7B4CD}">
      <dsp:nvSpPr>
        <dsp:cNvPr id="0" name=""/>
        <dsp:cNvSpPr/>
      </dsp:nvSpPr>
      <dsp:spPr>
        <a:xfrm>
          <a:off x="3881604" y="5003889"/>
          <a:ext cx="488410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90CB33-FD4B-4799-AA43-41C4C6C8934D}">
      <dsp:nvSpPr>
        <dsp:cNvPr id="0" name=""/>
        <dsp:cNvSpPr/>
      </dsp:nvSpPr>
      <dsp:spPr>
        <a:xfrm>
          <a:off x="0" y="0"/>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3FC325-8D03-4E25-8B86-9405A569BDD4}">
      <dsp:nvSpPr>
        <dsp:cNvPr id="0" name=""/>
        <dsp:cNvSpPr/>
      </dsp:nvSpPr>
      <dsp:spPr>
        <a:xfrm>
          <a:off x="0" y="0"/>
          <a:ext cx="4245513" cy="5056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just" defTabSz="1511300">
            <a:lnSpc>
              <a:spcPct val="90000"/>
            </a:lnSpc>
            <a:spcBef>
              <a:spcPct val="0"/>
            </a:spcBef>
            <a:spcAft>
              <a:spcPct val="35000"/>
            </a:spcAft>
          </a:pPr>
          <a:r>
            <a:rPr lang="tr-TR" sz="3400" b="1" kern="1200" dirty="0"/>
            <a:t>Budapeşte Sözleşmesi, ceza konularında karşılıklı yardımlaşma ile ilgili ülkeler arasındaki mevcut düzenlemelerin usule ve gizliliğe ilişkin kurallarına üstün </a:t>
          </a:r>
          <a:r>
            <a:rPr lang="tr-TR" sz="3400" b="1" kern="1200" dirty="0">
              <a:latin typeface="Calibri"/>
            </a:rPr>
            <a:t>gelir</a:t>
          </a:r>
          <a:endParaRPr lang="tr-TR" sz="3400" b="1" kern="1200" dirty="0"/>
        </a:p>
      </dsp:txBody>
      <dsp:txXfrm>
        <a:off x="0" y="0"/>
        <a:ext cx="4245513" cy="5056978"/>
      </dsp:txXfrm>
    </dsp:sp>
    <dsp:sp modelId="{36A6DC55-B7E1-41C6-BCE0-1DBCB6914A25}">
      <dsp:nvSpPr>
        <dsp:cNvPr id="0" name=""/>
        <dsp:cNvSpPr/>
      </dsp:nvSpPr>
      <dsp:spPr>
        <a:xfrm>
          <a:off x="4330283" y="59446"/>
          <a:ext cx="4436279" cy="1188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0" tIns="209550" rIns="209550" bIns="209550" numCol="1" spcCol="1270" anchor="t" anchorCtr="0">
          <a:noAutofit/>
        </a:bodyPr>
        <a:lstStyle/>
        <a:p>
          <a:pPr lvl="0" algn="l" defTabSz="2444750">
            <a:lnSpc>
              <a:spcPct val="90000"/>
            </a:lnSpc>
            <a:spcBef>
              <a:spcPct val="0"/>
            </a:spcBef>
            <a:spcAft>
              <a:spcPct val="35000"/>
            </a:spcAft>
          </a:pPr>
          <a:r>
            <a:rPr lang="tr-TR" sz="5500" b="1" kern="1200" dirty="0"/>
            <a:t>Doğru</a:t>
          </a:r>
        </a:p>
      </dsp:txBody>
      <dsp:txXfrm>
        <a:off x="4330283" y="59446"/>
        <a:ext cx="4436279" cy="1188933"/>
      </dsp:txXfrm>
    </dsp:sp>
    <dsp:sp modelId="{6FAE54DA-F5A5-4099-AFCA-85A2FFDDD2A0}">
      <dsp:nvSpPr>
        <dsp:cNvPr id="0" name=""/>
        <dsp:cNvSpPr/>
      </dsp:nvSpPr>
      <dsp:spPr>
        <a:xfrm>
          <a:off x="4245513" y="1248379"/>
          <a:ext cx="452104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9EDF3F-7B20-8E47-A431-F9F24450F874}">
      <dsp:nvSpPr>
        <dsp:cNvPr id="0" name=""/>
        <dsp:cNvSpPr/>
      </dsp:nvSpPr>
      <dsp:spPr>
        <a:xfrm>
          <a:off x="4330283" y="1307826"/>
          <a:ext cx="4436279" cy="1188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0" tIns="209550" rIns="209550" bIns="209550" numCol="1" spcCol="1270" anchor="t" anchorCtr="0">
          <a:noAutofit/>
        </a:bodyPr>
        <a:lstStyle/>
        <a:p>
          <a:pPr lvl="0" algn="l" defTabSz="2444750">
            <a:lnSpc>
              <a:spcPct val="90000"/>
            </a:lnSpc>
            <a:spcBef>
              <a:spcPct val="0"/>
            </a:spcBef>
            <a:spcAft>
              <a:spcPct val="35000"/>
            </a:spcAft>
          </a:pPr>
          <a:r>
            <a:rPr lang="tr-TR" sz="5500" b="1" kern="1200" dirty="0">
              <a:solidFill>
                <a:srgbClr val="FF0000"/>
              </a:solidFill>
            </a:rPr>
            <a:t>Yanlış</a:t>
          </a:r>
        </a:p>
      </dsp:txBody>
      <dsp:txXfrm>
        <a:off x="4330283" y="1307826"/>
        <a:ext cx="4436279" cy="1188933"/>
      </dsp:txXfrm>
    </dsp:sp>
    <dsp:sp modelId="{EB798B99-5590-864A-A2C1-F553D99D3FAA}">
      <dsp:nvSpPr>
        <dsp:cNvPr id="0" name=""/>
        <dsp:cNvSpPr/>
      </dsp:nvSpPr>
      <dsp:spPr>
        <a:xfrm>
          <a:off x="4245513" y="2496759"/>
          <a:ext cx="452104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4330283" y="2556206"/>
          <a:ext cx="4436279" cy="1188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0" tIns="209550" rIns="209550" bIns="209550" numCol="1" spcCol="1270" anchor="t" anchorCtr="0">
          <a:noAutofit/>
        </a:bodyPr>
        <a:lstStyle/>
        <a:p>
          <a:pPr lvl="0" algn="l" defTabSz="2444750">
            <a:lnSpc>
              <a:spcPct val="90000"/>
            </a:lnSpc>
            <a:spcBef>
              <a:spcPct val="0"/>
            </a:spcBef>
            <a:spcAft>
              <a:spcPct val="35000"/>
            </a:spcAft>
          </a:pPr>
          <a:endParaRPr lang="tr-TR" sz="5500" b="0" kern="1200"/>
        </a:p>
      </dsp:txBody>
      <dsp:txXfrm>
        <a:off x="4330283" y="2556206"/>
        <a:ext cx="4436279" cy="1188933"/>
      </dsp:txXfrm>
    </dsp:sp>
    <dsp:sp modelId="{1E88F2A9-FC8F-2A4F-ABF4-2C5837CA76E5}">
      <dsp:nvSpPr>
        <dsp:cNvPr id="0" name=""/>
        <dsp:cNvSpPr/>
      </dsp:nvSpPr>
      <dsp:spPr>
        <a:xfrm>
          <a:off x="4245513" y="3745139"/>
          <a:ext cx="452104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4330283" y="3804585"/>
          <a:ext cx="4436279" cy="1188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0" tIns="209550" rIns="209550" bIns="209550" numCol="1" spcCol="1270" anchor="t" anchorCtr="0">
          <a:noAutofit/>
        </a:bodyPr>
        <a:lstStyle/>
        <a:p>
          <a:pPr lvl="0" algn="l" defTabSz="2444750">
            <a:lnSpc>
              <a:spcPct val="90000"/>
            </a:lnSpc>
            <a:spcBef>
              <a:spcPct val="0"/>
            </a:spcBef>
            <a:spcAft>
              <a:spcPct val="35000"/>
            </a:spcAft>
          </a:pPr>
          <a:endParaRPr lang="tr-TR" sz="5500" b="0" kern="1200"/>
        </a:p>
      </dsp:txBody>
      <dsp:txXfrm>
        <a:off x="4330283" y="3804585"/>
        <a:ext cx="4436279" cy="1188933"/>
      </dsp:txXfrm>
    </dsp:sp>
    <dsp:sp modelId="{45167FBC-5EE3-4C8A-A94C-30BB5DE89AD6}">
      <dsp:nvSpPr>
        <dsp:cNvPr id="0" name=""/>
        <dsp:cNvSpPr/>
      </dsp:nvSpPr>
      <dsp:spPr>
        <a:xfrm>
          <a:off x="4245513" y="4993518"/>
          <a:ext cx="452104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67206-CA0D-4929-8102-FB50A8B94356}">
      <dsp:nvSpPr>
        <dsp:cNvPr id="0" name=""/>
        <dsp:cNvSpPr/>
      </dsp:nvSpPr>
      <dsp:spPr>
        <a:xfrm>
          <a:off x="0" y="0"/>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850927-9BE6-45CD-AAA9-C13E292B2552}">
      <dsp:nvSpPr>
        <dsp:cNvPr id="0" name=""/>
        <dsp:cNvSpPr/>
      </dsp:nvSpPr>
      <dsp:spPr>
        <a:xfrm>
          <a:off x="0" y="0"/>
          <a:ext cx="4019074" cy="5056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just" defTabSz="1377950" rtl="0">
            <a:lnSpc>
              <a:spcPct val="90000"/>
            </a:lnSpc>
            <a:spcBef>
              <a:spcPct val="0"/>
            </a:spcBef>
            <a:spcAft>
              <a:spcPct val="35000"/>
            </a:spcAft>
          </a:pPr>
          <a:r>
            <a:rPr lang="tr-TR" sz="3100" b="1" kern="1200" noProof="0" dirty="0">
              <a:latin typeface="Calibri"/>
            </a:rPr>
            <a:t>Taraflar, veri koruması talebi uyarınca diğer tarafın topladığı trafik verilerinin açıklanması için karşılıklı yardımlaşma talebinde bulunmak zorunda değildir. Diğer taraf ilgili trafik verisini, talep gerekmeksizin, açıklamalıdır.</a:t>
          </a:r>
        </a:p>
      </dsp:txBody>
      <dsp:txXfrm>
        <a:off x="0" y="0"/>
        <a:ext cx="4019074" cy="5056978"/>
      </dsp:txXfrm>
    </dsp:sp>
    <dsp:sp modelId="{5D9EDF3F-7B20-8E47-A431-F9F24450F874}">
      <dsp:nvSpPr>
        <dsp:cNvPr id="0" name=""/>
        <dsp:cNvSpPr/>
      </dsp:nvSpPr>
      <dsp:spPr>
        <a:xfrm>
          <a:off x="4108082" y="47656"/>
          <a:ext cx="4658093" cy="953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tr-TR" sz="4400" b="1" kern="1200" noProof="0" dirty="0">
              <a:solidFill>
                <a:srgbClr val="FF0000"/>
              </a:solidFill>
              <a:latin typeface="Calibri"/>
            </a:rPr>
            <a:t>Doğru</a:t>
          </a:r>
          <a:endParaRPr lang="tr-TR" sz="4400" b="1" kern="1200" noProof="0" dirty="0">
            <a:solidFill>
              <a:srgbClr val="FF0000"/>
            </a:solidFill>
          </a:endParaRPr>
        </a:p>
      </dsp:txBody>
      <dsp:txXfrm>
        <a:off x="4108082" y="47656"/>
        <a:ext cx="4658093" cy="953121"/>
      </dsp:txXfrm>
    </dsp:sp>
    <dsp:sp modelId="{EB798B99-5590-864A-A2C1-F553D99D3FAA}">
      <dsp:nvSpPr>
        <dsp:cNvPr id="0" name=""/>
        <dsp:cNvSpPr/>
      </dsp:nvSpPr>
      <dsp:spPr>
        <a:xfrm>
          <a:off x="4019074" y="1000777"/>
          <a:ext cx="4747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4108082" y="1048434"/>
          <a:ext cx="4658093" cy="953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tr-TR" sz="4400" b="1" kern="1200" noProof="0" dirty="0">
              <a:solidFill>
                <a:schemeClr val="tx1"/>
              </a:solidFill>
              <a:latin typeface="Calibri"/>
            </a:rPr>
            <a:t>Yanlış</a:t>
          </a:r>
          <a:endParaRPr lang="tr-TR" sz="4400" b="1" kern="1200" noProof="0" dirty="0">
            <a:solidFill>
              <a:schemeClr val="tx1"/>
            </a:solidFill>
          </a:endParaRPr>
        </a:p>
      </dsp:txBody>
      <dsp:txXfrm>
        <a:off x="4108082" y="1048434"/>
        <a:ext cx="4658093" cy="953121"/>
      </dsp:txXfrm>
    </dsp:sp>
    <dsp:sp modelId="{1E88F2A9-FC8F-2A4F-ABF4-2C5837CA76E5}">
      <dsp:nvSpPr>
        <dsp:cNvPr id="0" name=""/>
        <dsp:cNvSpPr/>
      </dsp:nvSpPr>
      <dsp:spPr>
        <a:xfrm>
          <a:off x="4019074" y="2001555"/>
          <a:ext cx="4747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4108082" y="2049211"/>
          <a:ext cx="4658093" cy="953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tr-TR" sz="4400" b="1" kern="1200" noProof="0" dirty="0">
            <a:solidFill>
              <a:schemeClr val="tx1"/>
            </a:solidFill>
          </a:endParaRPr>
        </a:p>
      </dsp:txBody>
      <dsp:txXfrm>
        <a:off x="4108082" y="2049211"/>
        <a:ext cx="4658093" cy="953121"/>
      </dsp:txXfrm>
    </dsp:sp>
    <dsp:sp modelId="{45167FBC-5EE3-4C8A-A94C-30BB5DE89AD6}">
      <dsp:nvSpPr>
        <dsp:cNvPr id="0" name=""/>
        <dsp:cNvSpPr/>
      </dsp:nvSpPr>
      <dsp:spPr>
        <a:xfrm>
          <a:off x="4019074" y="3002333"/>
          <a:ext cx="4747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4110001" y="3049989"/>
          <a:ext cx="4658093" cy="953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tr-TR" sz="4400" b="1" kern="1200" noProof="0" dirty="0">
            <a:solidFill>
              <a:schemeClr val="tx1"/>
            </a:solidFill>
          </a:endParaRPr>
        </a:p>
      </dsp:txBody>
      <dsp:txXfrm>
        <a:off x="4110001" y="3049989"/>
        <a:ext cx="4658093" cy="953121"/>
      </dsp:txXfrm>
    </dsp:sp>
    <dsp:sp modelId="{41DAB04F-B76E-41A3-BF92-19D36F058A9E}">
      <dsp:nvSpPr>
        <dsp:cNvPr id="0" name=""/>
        <dsp:cNvSpPr/>
      </dsp:nvSpPr>
      <dsp:spPr>
        <a:xfrm>
          <a:off x="4019074" y="4003111"/>
          <a:ext cx="4747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4108082" y="4050767"/>
          <a:ext cx="4658093" cy="953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tr-TR" sz="4400" b="1" kern="1200" noProof="0" dirty="0">
            <a:solidFill>
              <a:schemeClr val="tx1"/>
            </a:solidFill>
          </a:endParaRPr>
        </a:p>
      </dsp:txBody>
      <dsp:txXfrm>
        <a:off x="4108082" y="4050767"/>
        <a:ext cx="4658093" cy="953121"/>
      </dsp:txXfrm>
    </dsp:sp>
    <dsp:sp modelId="{9B1E8AEA-2A8D-4500-8486-4DCED5C7B4CD}">
      <dsp:nvSpPr>
        <dsp:cNvPr id="0" name=""/>
        <dsp:cNvSpPr/>
      </dsp:nvSpPr>
      <dsp:spPr>
        <a:xfrm>
          <a:off x="4019074" y="5003889"/>
          <a:ext cx="4747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A5BAD-DE5A-479B-86AE-A5425F1475BF}">
      <dsp:nvSpPr>
        <dsp:cNvPr id="0" name=""/>
        <dsp:cNvSpPr/>
      </dsp:nvSpPr>
      <dsp:spPr>
        <a:xfrm>
          <a:off x="0" y="0"/>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3C5605-6969-4628-86D9-8E1C9905929C}">
      <dsp:nvSpPr>
        <dsp:cNvPr id="0" name=""/>
        <dsp:cNvSpPr/>
      </dsp:nvSpPr>
      <dsp:spPr>
        <a:xfrm>
          <a:off x="0" y="0"/>
          <a:ext cx="3404610" cy="5056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just" defTabSz="1422400" rtl="0">
            <a:lnSpc>
              <a:spcPct val="90000"/>
            </a:lnSpc>
            <a:spcBef>
              <a:spcPct val="0"/>
            </a:spcBef>
            <a:spcAft>
              <a:spcPct val="35000"/>
            </a:spcAft>
          </a:pPr>
          <a:r>
            <a:rPr lang="tr-TR" sz="3200" b="1" kern="1200" dirty="0">
              <a:latin typeface="Calibri"/>
            </a:rPr>
            <a:t>Hangi durumlarda Budapeşte Sözleşmesi tarafa, bir diğer tarafın izni gerekmeksizin, başka bir yargı yetkisindeki veriye erişim sağlama izni vermektedir?</a:t>
          </a:r>
        </a:p>
      </dsp:txBody>
      <dsp:txXfrm>
        <a:off x="0" y="0"/>
        <a:ext cx="3404610" cy="5056978"/>
      </dsp:txXfrm>
    </dsp:sp>
    <dsp:sp modelId="{5D9EDF3F-7B20-8E47-A431-F9F24450F874}">
      <dsp:nvSpPr>
        <dsp:cNvPr id="0" name=""/>
        <dsp:cNvSpPr/>
      </dsp:nvSpPr>
      <dsp:spPr>
        <a:xfrm>
          <a:off x="3482187" y="47656"/>
          <a:ext cx="4059867" cy="953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tr-TR" sz="1900" b="1" kern="1200" dirty="0"/>
            <a:t>a) </a:t>
          </a:r>
          <a:r>
            <a:rPr lang="tr-TR" sz="1900" b="1" kern="1200" dirty="0">
              <a:latin typeface="Calibri"/>
            </a:rPr>
            <a:t>Özel veriler</a:t>
          </a:r>
          <a:endParaRPr lang="tr-TR" sz="1900" b="1" kern="1200" dirty="0"/>
        </a:p>
      </dsp:txBody>
      <dsp:txXfrm>
        <a:off x="3482187" y="47656"/>
        <a:ext cx="4059867" cy="953121"/>
      </dsp:txXfrm>
    </dsp:sp>
    <dsp:sp modelId="{EB798B99-5590-864A-A2C1-F553D99D3FAA}">
      <dsp:nvSpPr>
        <dsp:cNvPr id="0" name=""/>
        <dsp:cNvSpPr/>
      </dsp:nvSpPr>
      <dsp:spPr>
        <a:xfrm>
          <a:off x="3404610" y="1000777"/>
          <a:ext cx="41374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3482187" y="1048434"/>
          <a:ext cx="4059867" cy="953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tr-TR" sz="1900" b="1" kern="1200" dirty="0"/>
            <a:t>b) </a:t>
          </a:r>
          <a:r>
            <a:rPr lang="tr-TR" sz="1900" b="1" kern="1200" dirty="0">
              <a:latin typeface="Calibri"/>
            </a:rPr>
            <a:t>Kamuya açık veri</a:t>
          </a:r>
          <a:endParaRPr lang="tr-TR" sz="1900" b="1" kern="1200" dirty="0"/>
        </a:p>
      </dsp:txBody>
      <dsp:txXfrm>
        <a:off x="3482187" y="1048434"/>
        <a:ext cx="4059867" cy="953121"/>
      </dsp:txXfrm>
    </dsp:sp>
    <dsp:sp modelId="{1E88F2A9-FC8F-2A4F-ABF4-2C5837CA76E5}">
      <dsp:nvSpPr>
        <dsp:cNvPr id="0" name=""/>
        <dsp:cNvSpPr/>
      </dsp:nvSpPr>
      <dsp:spPr>
        <a:xfrm>
          <a:off x="3404610" y="2001555"/>
          <a:ext cx="41374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3484095" y="2072182"/>
          <a:ext cx="5283999" cy="953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tr-TR" sz="1900" b="1" kern="1200" dirty="0"/>
            <a:t>c) </a:t>
          </a:r>
          <a:r>
            <a:rPr lang="tr-TR" sz="1900" b="1" kern="1200" dirty="0">
              <a:latin typeface="Calibri"/>
            </a:rPr>
            <a:t>Veriyi açıklama yetkisine sahip kişinin hukuka uygun veya gönüllü rızasına dayanan depolanmış her türlü veri</a:t>
          </a:r>
        </a:p>
      </dsp:txBody>
      <dsp:txXfrm>
        <a:off x="3484095" y="2072182"/>
        <a:ext cx="5283999" cy="953121"/>
      </dsp:txXfrm>
    </dsp:sp>
    <dsp:sp modelId="{45167FBC-5EE3-4C8A-A94C-30BB5DE89AD6}">
      <dsp:nvSpPr>
        <dsp:cNvPr id="0" name=""/>
        <dsp:cNvSpPr/>
      </dsp:nvSpPr>
      <dsp:spPr>
        <a:xfrm>
          <a:off x="3404610" y="3002333"/>
          <a:ext cx="41374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3510850" y="3049989"/>
          <a:ext cx="4059867" cy="953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tr-TR" sz="1900" b="1" kern="1200"/>
            <a:t>d) </a:t>
          </a:r>
          <a:r>
            <a:rPr lang="tr-TR" sz="1900" b="1" kern="1200">
              <a:latin typeface="Calibri"/>
            </a:rPr>
            <a:t>Trafik verisi</a:t>
          </a:r>
        </a:p>
      </dsp:txBody>
      <dsp:txXfrm>
        <a:off x="3510850" y="3049989"/>
        <a:ext cx="4059867" cy="953121"/>
      </dsp:txXfrm>
    </dsp:sp>
    <dsp:sp modelId="{41DAB04F-B76E-41A3-BF92-19D36F058A9E}">
      <dsp:nvSpPr>
        <dsp:cNvPr id="0" name=""/>
        <dsp:cNvSpPr/>
      </dsp:nvSpPr>
      <dsp:spPr>
        <a:xfrm>
          <a:off x="3404610" y="4003111"/>
          <a:ext cx="41374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2DE1F4-14DD-4518-AE14-2FB631C537A9}">
      <dsp:nvSpPr>
        <dsp:cNvPr id="0" name=""/>
        <dsp:cNvSpPr/>
      </dsp:nvSpPr>
      <dsp:spPr>
        <a:xfrm>
          <a:off x="3482187" y="4050767"/>
          <a:ext cx="4059867" cy="953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tr-TR" sz="1900" b="1" kern="1200" dirty="0">
              <a:latin typeface="Calibri"/>
            </a:rPr>
            <a:t>e</a:t>
          </a:r>
          <a:r>
            <a:rPr lang="tr-TR" sz="1900" b="1" kern="1200" dirty="0"/>
            <a:t>) </a:t>
          </a:r>
          <a:r>
            <a:rPr lang="tr-TR" sz="1900" b="1" kern="1200" dirty="0">
              <a:latin typeface="Calibri"/>
            </a:rPr>
            <a:t>İçerik verisi</a:t>
          </a:r>
          <a:endParaRPr lang="tr-TR" sz="1900" kern="1200" dirty="0"/>
        </a:p>
      </dsp:txBody>
      <dsp:txXfrm>
        <a:off x="3482187" y="4050767"/>
        <a:ext cx="4059867" cy="953121"/>
      </dsp:txXfrm>
    </dsp:sp>
    <dsp:sp modelId="{37D83D14-E0B9-4F7C-A2FC-A528CB518C1E}">
      <dsp:nvSpPr>
        <dsp:cNvPr id="0" name=""/>
        <dsp:cNvSpPr/>
      </dsp:nvSpPr>
      <dsp:spPr>
        <a:xfrm>
          <a:off x="3404610" y="5003889"/>
          <a:ext cx="41374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3564"/>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3564"/>
          <a:ext cx="3906902" cy="5049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just" defTabSz="1377950">
            <a:lnSpc>
              <a:spcPct val="90000"/>
            </a:lnSpc>
            <a:spcBef>
              <a:spcPct val="0"/>
            </a:spcBef>
            <a:spcAft>
              <a:spcPct val="35000"/>
            </a:spcAft>
          </a:pPr>
          <a:r>
            <a:rPr lang="tr-TR" sz="3100" b="1" kern="1200" dirty="0">
              <a:latin typeface="Calibri"/>
            </a:rPr>
            <a:t>Hangi durumlarda Budapeşte Sözleşmesi tarafa, bir diğer tarafın izni gerekmeksizin, başka bir yargı yetkisindeki veriye erişim sağlama izni vermektedir?</a:t>
          </a:r>
          <a:endParaRPr lang="tr-TR" sz="3100" b="1" kern="1200" dirty="0"/>
        </a:p>
      </dsp:txBody>
      <dsp:txXfrm>
        <a:off x="0" y="3564"/>
        <a:ext cx="3906902" cy="5049849"/>
      </dsp:txXfrm>
    </dsp:sp>
    <dsp:sp modelId="{FC515E62-1350-0E48-9429-DE464063D659}">
      <dsp:nvSpPr>
        <dsp:cNvPr id="0" name=""/>
        <dsp:cNvSpPr/>
      </dsp:nvSpPr>
      <dsp:spPr>
        <a:xfrm>
          <a:off x="3977158" y="28137"/>
          <a:ext cx="3676734" cy="49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tr-TR" sz="1300" b="1" kern="1200" dirty="0"/>
            <a:t>a) </a:t>
          </a:r>
          <a:r>
            <a:rPr lang="tr-TR" sz="1300" b="1" kern="1200" dirty="0">
              <a:latin typeface="Calibri"/>
            </a:rPr>
            <a:t>Özel veriler</a:t>
          </a:r>
          <a:endParaRPr lang="tr-TR" sz="1300" b="1" kern="1200" dirty="0"/>
        </a:p>
      </dsp:txBody>
      <dsp:txXfrm>
        <a:off x="3977158" y="28137"/>
        <a:ext cx="3676734" cy="491453"/>
      </dsp:txXfrm>
    </dsp:sp>
    <dsp:sp modelId="{E8AB6ED2-68BC-734E-AF5F-1AE5AA280314}">
      <dsp:nvSpPr>
        <dsp:cNvPr id="0" name=""/>
        <dsp:cNvSpPr/>
      </dsp:nvSpPr>
      <dsp:spPr>
        <a:xfrm>
          <a:off x="3906902" y="519590"/>
          <a:ext cx="374699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4EE7A8-68E8-5D4B-BA98-A6029C0F215F}">
      <dsp:nvSpPr>
        <dsp:cNvPr id="0" name=""/>
        <dsp:cNvSpPr/>
      </dsp:nvSpPr>
      <dsp:spPr>
        <a:xfrm>
          <a:off x="3977158" y="544163"/>
          <a:ext cx="3676734" cy="49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tr-TR" sz="1300" b="1" kern="1200" dirty="0">
              <a:solidFill>
                <a:srgbClr val="FF0000"/>
              </a:solidFill>
            </a:rPr>
            <a:t>b) </a:t>
          </a:r>
          <a:r>
            <a:rPr lang="tr-TR" sz="1300" b="1" kern="1200" dirty="0">
              <a:solidFill>
                <a:srgbClr val="FF0000"/>
              </a:solidFill>
              <a:latin typeface="Calibri"/>
            </a:rPr>
            <a:t>Kamuya açık veri</a:t>
          </a:r>
          <a:endParaRPr lang="tr-TR" sz="1300" b="1" kern="1200" dirty="0">
            <a:solidFill>
              <a:srgbClr val="FF0000"/>
            </a:solidFill>
          </a:endParaRPr>
        </a:p>
      </dsp:txBody>
      <dsp:txXfrm>
        <a:off x="3977158" y="544163"/>
        <a:ext cx="3676734" cy="491453"/>
      </dsp:txXfrm>
    </dsp:sp>
    <dsp:sp modelId="{5443136F-FA03-7045-B3C6-9857F056E0AD}">
      <dsp:nvSpPr>
        <dsp:cNvPr id="0" name=""/>
        <dsp:cNvSpPr/>
      </dsp:nvSpPr>
      <dsp:spPr>
        <a:xfrm>
          <a:off x="3906902" y="1035616"/>
          <a:ext cx="374699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71667A-B41A-3E43-A0A6-4AB76B374030}">
      <dsp:nvSpPr>
        <dsp:cNvPr id="0" name=""/>
        <dsp:cNvSpPr/>
      </dsp:nvSpPr>
      <dsp:spPr>
        <a:xfrm>
          <a:off x="3982751" y="1072033"/>
          <a:ext cx="4785343" cy="49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tr-TR" sz="1300" b="1" kern="1200" dirty="0">
              <a:solidFill>
                <a:srgbClr val="FF0000"/>
              </a:solidFill>
            </a:rPr>
            <a:t>c) </a:t>
          </a:r>
          <a:r>
            <a:rPr lang="tr-TR" sz="1300" b="1" kern="1200" dirty="0">
              <a:solidFill>
                <a:srgbClr val="FF0000"/>
              </a:solidFill>
              <a:latin typeface="Calibri"/>
            </a:rPr>
            <a:t>Veriyi açıklama yetkisine sahip kişinin hukuka uygun veya gönüllü rızasına dayanan depolanmış her türlü veri</a:t>
          </a:r>
        </a:p>
      </dsp:txBody>
      <dsp:txXfrm>
        <a:off x="3982751" y="1072033"/>
        <a:ext cx="4785343" cy="491453"/>
      </dsp:txXfrm>
    </dsp:sp>
    <dsp:sp modelId="{9AD8F315-B13B-CC46-8348-20125A2B988E}">
      <dsp:nvSpPr>
        <dsp:cNvPr id="0" name=""/>
        <dsp:cNvSpPr/>
      </dsp:nvSpPr>
      <dsp:spPr>
        <a:xfrm>
          <a:off x="3906902" y="1551642"/>
          <a:ext cx="374699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4F2932-48FD-714F-9ED6-3F6068EA995B}">
      <dsp:nvSpPr>
        <dsp:cNvPr id="0" name=""/>
        <dsp:cNvSpPr/>
      </dsp:nvSpPr>
      <dsp:spPr>
        <a:xfrm>
          <a:off x="4003116" y="1576215"/>
          <a:ext cx="3676734" cy="49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tr-TR" sz="1300" b="1" kern="1200"/>
            <a:t>d) </a:t>
          </a:r>
          <a:r>
            <a:rPr lang="tr-TR" sz="1300" b="1" kern="1200">
              <a:latin typeface="Calibri"/>
            </a:rPr>
            <a:t>Trafik verisi</a:t>
          </a:r>
        </a:p>
      </dsp:txBody>
      <dsp:txXfrm>
        <a:off x="4003116" y="1576215"/>
        <a:ext cx="3676734" cy="491453"/>
      </dsp:txXfrm>
    </dsp:sp>
    <dsp:sp modelId="{FDBB7838-6EB0-754C-B8FC-CC8FFF613B6F}">
      <dsp:nvSpPr>
        <dsp:cNvPr id="0" name=""/>
        <dsp:cNvSpPr/>
      </dsp:nvSpPr>
      <dsp:spPr>
        <a:xfrm>
          <a:off x="3906902" y="2067668"/>
          <a:ext cx="374699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FDC72B-70E1-7E4B-9244-FB2A33EAC31E}">
      <dsp:nvSpPr>
        <dsp:cNvPr id="0" name=""/>
        <dsp:cNvSpPr/>
      </dsp:nvSpPr>
      <dsp:spPr>
        <a:xfrm>
          <a:off x="3977158" y="2092241"/>
          <a:ext cx="3676734" cy="49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tr-TR" sz="1300" b="1" kern="1200" dirty="0">
              <a:latin typeface="Calibri"/>
            </a:rPr>
            <a:t>e</a:t>
          </a:r>
          <a:r>
            <a:rPr lang="tr-TR" sz="1300" b="1" kern="1200" dirty="0"/>
            <a:t>) </a:t>
          </a:r>
          <a:r>
            <a:rPr lang="tr-TR" sz="1300" b="1" kern="1200" dirty="0">
              <a:latin typeface="Calibri"/>
            </a:rPr>
            <a:t>İçerik verisi</a:t>
          </a:r>
          <a:endParaRPr lang="tr-TR" sz="1300" kern="1200" dirty="0"/>
        </a:p>
      </dsp:txBody>
      <dsp:txXfrm>
        <a:off x="3977158" y="2092241"/>
        <a:ext cx="3676734" cy="491453"/>
      </dsp:txXfrm>
    </dsp:sp>
    <dsp:sp modelId="{53A917B4-9F59-B646-A765-F2F9AC62C1D5}">
      <dsp:nvSpPr>
        <dsp:cNvPr id="0" name=""/>
        <dsp:cNvSpPr/>
      </dsp:nvSpPr>
      <dsp:spPr>
        <a:xfrm>
          <a:off x="3906902" y="2583694"/>
          <a:ext cx="374699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C1B3EDF1-F18A-45C1-B6F1-897AB80CF26C}" type="datetime1">
              <a:rPr lang="en-US"/>
              <a:pPr>
                <a:defRPr/>
              </a:pPr>
              <a:t>4/12/2021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26CF4C01-59D1-40AC-ABAA-0AE036E9F18B}" type="slidenum">
              <a:rPr lang="en-US"/>
              <a:pPr>
                <a:defRPr/>
              </a:pPr>
              <a:t>‹#›</a:t>
            </a:fld>
            <a:endParaRPr lang="en-US"/>
          </a:p>
        </p:txBody>
      </p:sp>
    </p:spTree>
    <p:extLst>
      <p:ext uri="{BB962C8B-B14F-4D97-AF65-F5344CB8AC3E}">
        <p14:creationId xmlns:p14="http://schemas.microsoft.com/office/powerpoint/2010/main" val="102870491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Bu oturum 5 bölümden oluşmaktadır.</a:t>
            </a:r>
          </a:p>
          <a:p>
            <a:r>
              <a:rPr lang="tr-TR" dirty="0">
                <a:ea typeface="ＭＳ Ｐゴシック"/>
                <a:cs typeface="Calibri"/>
              </a:rPr>
              <a:t>Oturumun birinci bölümü Budapeşte Sözleşmesi'nin uluslararası işbirliği ve karşılıklı yardımlaşmaya ilişkin genel hükümlerini ele alacaktır.</a:t>
            </a:r>
            <a:endParaRPr lang="tr-TR" dirty="0">
              <a:cs typeface="Calibri"/>
            </a:endParaRPr>
          </a:p>
          <a:p>
            <a:r>
              <a:rPr lang="tr-TR" dirty="0">
                <a:ea typeface="ＭＳ Ｐゴシック"/>
                <a:cs typeface="Calibri"/>
              </a:rPr>
              <a:t>Oturumun ikinci bölümü uluslararası işbirliği ve karşılıklı yardımlaşmaya ilişkin özel hükümleri ele alacaktır.</a:t>
            </a:r>
          </a:p>
          <a:p>
            <a:r>
              <a:rPr lang="tr-TR" dirty="0">
                <a:ea typeface="ＭＳ Ｐゴシック"/>
                <a:cs typeface="Calibri"/>
              </a:rPr>
              <a:t>Oturumun üçüncü bölümü Budapeşte </a:t>
            </a:r>
            <a:r>
              <a:rPr lang="tr-TR" dirty="0" smtClean="0">
                <a:ea typeface="ＭＳ Ｐゴシック"/>
                <a:cs typeface="Calibri"/>
              </a:rPr>
              <a:t>Sözleşmesi'nin</a:t>
            </a:r>
            <a:r>
              <a:rPr lang="tr-TR" baseline="0" dirty="0" smtClean="0">
                <a:ea typeface="ＭＳ Ｐゴシック"/>
                <a:cs typeface="Calibri"/>
              </a:rPr>
              <a:t> </a:t>
            </a:r>
            <a:r>
              <a:rPr lang="tr-TR" dirty="0" smtClean="0">
                <a:ea typeface="ＭＳ Ｐゴシック"/>
                <a:cs typeface="Calibri"/>
              </a:rPr>
              <a:t>İkinci Ek</a:t>
            </a:r>
            <a:r>
              <a:rPr lang="tr-TR" baseline="0" dirty="0" smtClean="0">
                <a:ea typeface="ＭＳ Ｐゴシック"/>
                <a:cs typeface="Calibri"/>
              </a:rPr>
              <a:t> </a:t>
            </a:r>
            <a:r>
              <a:rPr lang="tr-TR" dirty="0" smtClean="0">
                <a:ea typeface="ＭＳ Ｐゴシック"/>
                <a:cs typeface="Calibri"/>
              </a:rPr>
              <a:t>Protokol </a:t>
            </a:r>
            <a:r>
              <a:rPr lang="tr-TR" dirty="0">
                <a:ea typeface="ＭＳ Ｐゴシック"/>
                <a:cs typeface="Calibri"/>
              </a:rPr>
              <a:t>taslağının bazı hükümlerini ele alacaktır. </a:t>
            </a:r>
          </a:p>
          <a:p>
            <a:r>
              <a:rPr lang="tr-TR" dirty="0">
                <a:ea typeface="ＭＳ Ｐゴシック"/>
                <a:cs typeface="Calibri"/>
              </a:rPr>
              <a:t>Oturumun dördüncü bölümü karşılıklı adli yardımlaşma formu şablonlarını ele alacaktır.</a:t>
            </a:r>
            <a:endParaRPr lang="tr-TR" dirty="0">
              <a:cs typeface="Calibri"/>
            </a:endParaRPr>
          </a:p>
          <a:p>
            <a:r>
              <a:rPr lang="tr-TR" dirty="0">
                <a:ea typeface="ＭＳ Ｐゴシック"/>
                <a:cs typeface="Calibri"/>
              </a:rPr>
              <a:t>Oturumun beşinci bölümü oturum hedeflerini özetleyecektir.</a:t>
            </a:r>
          </a:p>
          <a:p>
            <a:endParaRPr lang="tr-TR" dirty="0">
              <a:ea typeface="ＭＳ Ｐゴシック"/>
              <a:cs typeface="Calibri"/>
            </a:endParaRPr>
          </a:p>
          <a:p>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a:t>
            </a:fld>
            <a:endParaRPr lang="en-US" dirty="0"/>
          </a:p>
        </p:txBody>
      </p:sp>
    </p:spTree>
    <p:extLst>
      <p:ext uri="{BB962C8B-B14F-4D97-AF65-F5344CB8AC3E}">
        <p14:creationId xmlns:p14="http://schemas.microsoft.com/office/powerpoint/2010/main" val="3069958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24. maddesi metni "suçluların iadesi antlaşmasına taraf olmayan...bu Sözleşmeyi...1. paragrafında belirtilen herhangi bir suça ilişkin suçluların iadesi konusunda hukuki dayanak olarak kabul edebilir" unsurları öne çıkarılarak aktarılmaktadır.</a:t>
            </a:r>
          </a:p>
          <a:p>
            <a:endParaRPr lang="tr-TR" dirty="0"/>
          </a:p>
          <a:p>
            <a:r>
              <a:rPr lang="tr-TR" dirty="0">
                <a:ea typeface="ＭＳ Ｐゴシック"/>
                <a:cs typeface="Calibri"/>
              </a:rPr>
              <a:t>Sağ tarafta ise öne çıkarılan unsurlar açıklanmaktadır.</a:t>
            </a:r>
          </a:p>
          <a:p>
            <a:endParaRPr lang="tr-TR" dirty="0">
              <a:ea typeface="ＭＳ Ｐゴシック"/>
              <a:cs typeface="Calibri"/>
            </a:endParaRPr>
          </a:p>
          <a:p>
            <a:r>
              <a:rPr lang="tr-TR" dirty="0">
                <a:ea typeface="ＭＳ Ｐゴシック"/>
                <a:cs typeface="Calibri"/>
              </a:rPr>
              <a:t>Bu hüküm, suçluların iadesine ilişkin herhangi bir antlaşmanın yokluğunda, Budapeşte Sözleşmesi'nde düzenlenen suçlara ilişkin suçluların iadesini düzenlemektedir. Buna göre eğer taraflardan biri suçlu iadesi için hukuki dayanağa ihtiyaç duyarsa, Budapeşte Sözleşmesi, bu suçlarla ilgili hukuki dayanak olarak kabul edilecektir. Bu kısıtlı koşullar çerçevesinde Budapeşte Sözleşmesi, suçluların iadesine ilişkin bir antlaşma görevi görecektir.</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a:t>
            </a:fld>
            <a:endParaRPr lang="en-US"/>
          </a:p>
        </p:txBody>
      </p:sp>
    </p:spTree>
    <p:extLst>
      <p:ext uri="{BB962C8B-B14F-4D97-AF65-F5344CB8AC3E}">
        <p14:creationId xmlns:p14="http://schemas.microsoft.com/office/powerpoint/2010/main" val="230996656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noProof="0" dirty="0"/>
              <a:t>Bu slayt Çin Halk Cumhuriyeti Hong Kong Özel İdari Bölgesi’ne sunulacak Ceza Konularında Yardımlaşma Standart Talep Formunu göstermektedir. Bu form, Çin Halk Cumhuriyeti Hong Kong Özel İdari Bölgesi Adalet Bakanlığının yayınladığı Ceza Konularında Karşılıklı Adli Yardımlaşma Kararnamesi’nin Başvuru </a:t>
            </a:r>
            <a:r>
              <a:rPr lang="tr-TR" noProof="0" dirty="0" err="1"/>
              <a:t>Kılavuzu’dan</a:t>
            </a:r>
            <a:r>
              <a:rPr lang="tr-TR" noProof="0" dirty="0"/>
              <a:t> alınmıştır. </a:t>
            </a:r>
          </a:p>
          <a:p>
            <a:endParaRPr lang="tr-TR" noProof="0" dirty="0"/>
          </a:p>
          <a:p>
            <a:r>
              <a:rPr lang="tr-TR" noProof="0" dirty="0"/>
              <a:t>Form aşağıdakileri içerir:</a:t>
            </a:r>
          </a:p>
          <a:p>
            <a:pPr marL="228600" indent="-228600">
              <a:buAutoNum type="alphaLcParenR"/>
            </a:pPr>
            <a:r>
              <a:rPr lang="tr-TR" noProof="0" dirty="0"/>
              <a:t>Talepte bulunan kişinin ve birimin tanıtılması</a:t>
            </a:r>
          </a:p>
          <a:p>
            <a:pPr marL="228600" indent="-228600">
              <a:buAutoNum type="alphaLcParenR"/>
            </a:pPr>
            <a:r>
              <a:rPr lang="tr-TR" noProof="0" dirty="0"/>
              <a:t>Talebin niteliği hakkında zorunlu teminatlar (örneğin talebin siyasi bir suça ilişkin olmaması veya talebin, ilgili kişinin koruma altındaki hakları göz önünde bulundurularak hakkında yargısız hüküm kurulması amacıyla yöneltilmemiş olması, aynı suçtan iki kez yargılanma halinin bulunmaması veya mali bir suçun bulunmaması gibi)</a:t>
            </a:r>
          </a:p>
          <a:p>
            <a:pPr marL="228600" indent="-228600">
              <a:buAutoNum type="alphaLcParenR"/>
            </a:pPr>
            <a:r>
              <a:rPr lang="tr-TR" noProof="0" dirty="0"/>
              <a:t>Olguların özeti</a:t>
            </a:r>
          </a:p>
          <a:p>
            <a:pPr marL="228600" indent="-228600">
              <a:buAutoNum type="alphaLcParenR"/>
            </a:pPr>
            <a:r>
              <a:rPr lang="tr-TR" noProof="0" dirty="0"/>
              <a:t>Talep edilen yardımın tanımlanması</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103</a:t>
            </a:fld>
            <a:endParaRPr lang="en-US"/>
          </a:p>
        </p:txBody>
      </p:sp>
    </p:spTree>
    <p:extLst>
      <p:ext uri="{BB962C8B-B14F-4D97-AF65-F5344CB8AC3E}">
        <p14:creationId xmlns:p14="http://schemas.microsoft.com/office/powerpoint/2010/main" val="226662459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noProof="0" dirty="0"/>
              <a:t>Bu slayt  Birleşik Krallık İçişleri Bakanlığı’nın yayınladığı “Ceza Konularında Karşılıklı Adli Yardımlaşma Talepleri – Birleşik Krallık Dışındaki Makamlar için Kılavuz – 2015” başlıklı metnin ekran görüntüsünü sergilemektedir. Eğitici slayt üzerindeki URL’yi, kılavuzu görmek isteyen katılımcılar ile paylaşabilir.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104</a:t>
            </a:fld>
            <a:endParaRPr lang="en-US"/>
          </a:p>
        </p:txBody>
      </p:sp>
    </p:spTree>
    <p:extLst>
      <p:ext uri="{BB962C8B-B14F-4D97-AF65-F5344CB8AC3E}">
        <p14:creationId xmlns:p14="http://schemas.microsoft.com/office/powerpoint/2010/main" val="52235448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tr-TR" b="0" noProof="0" dirty="0"/>
              <a:t>Eğitici katılımcılara, Budapeşte Sözleşmesi’nin 29. maddesi ve 31. maddesi uyarınca veri koruması taleplerine ilişkin Avrupa Konseyi şablonlarını açıklayabilir. Eğitici, Avrupa Konseyinin 29. ve 30. maddelerini düzenleme sebeplerini – taleplerin kısa sürede hazırlanması, </a:t>
            </a:r>
            <a:r>
              <a:rPr lang="tr-TR" sz="1200" b="0" noProof="0" dirty="0">
                <a:latin typeface="Verdana" panose="020B0604030504040204" pitchFamily="34" charset="0"/>
                <a:ea typeface="Verdana" panose="020B0604030504040204" pitchFamily="34" charset="0"/>
              </a:rPr>
              <a:t>y</a:t>
            </a:r>
            <a:r>
              <a:rPr lang="tr-TR" sz="1200" b="0" dirty="0">
                <a:latin typeface="Verdana" panose="020B0604030504040204" pitchFamily="34" charset="0"/>
                <a:ea typeface="Verdana" panose="020B0604030504040204" pitchFamily="34" charset="0"/>
              </a:rPr>
              <a:t>eni irtibat noktalarına rehberlik sağlamak ve uzun vadede koruma taleplerine yönelik yeknesak bir uygulama çerçevesi yaratmak gibi </a:t>
            </a:r>
            <a:r>
              <a:rPr lang="tr-TR" b="0" noProof="0" dirty="0"/>
              <a:t>–</a:t>
            </a:r>
            <a:r>
              <a:rPr lang="tr-TR" sz="1200" b="0" dirty="0">
                <a:latin typeface="Verdana" panose="020B0604030504040204" pitchFamily="34" charset="0"/>
                <a:ea typeface="Verdana" panose="020B0604030504040204" pitchFamily="34" charset="0"/>
              </a:rPr>
              <a:t> açıklayabilir. </a:t>
            </a:r>
            <a:r>
              <a:rPr lang="tr-TR" sz="1200" b="0" dirty="0">
                <a:latin typeface="Arial"/>
                <a:ea typeface="ＭＳ Ｐゴシック"/>
                <a:cs typeface="Arial"/>
              </a:rPr>
              <a:t>Siber </a:t>
            </a:r>
            <a:r>
              <a:rPr lang="tr-TR" sz="1200" b="0" dirty="0" err="1">
                <a:latin typeface="Arial"/>
                <a:ea typeface="ＭＳ Ｐゴシック"/>
                <a:cs typeface="Arial"/>
              </a:rPr>
              <a:t>suç@EAP</a:t>
            </a:r>
            <a:r>
              <a:rPr lang="tr-TR" sz="1200" b="0" dirty="0">
                <a:latin typeface="Arial"/>
                <a:ea typeface="ＭＳ Ｐゴシック"/>
                <a:cs typeface="Arial"/>
              </a:rPr>
              <a:t> Projesinin kapasite geliştirme çabalarının bir parçası olarak, Budapeşte Sözleşmesi’nin 29. maddesi ve 30. maddesi şablonları pek çok devlet tarafından denenmiş ve geliştirilmiştir. Şablonlar Eylül 2017’de Lahey’de gerçekleşen ilk 7/24 İrtibat Noktaları toplantısında sunulmuş ve değerlendirilmiştir. Şablonlar bağlayıcı olmayan belge olarak kabul edilmiştir. </a:t>
            </a:r>
            <a:r>
              <a:rPr lang="tr-TR" sz="1200" dirty="0">
                <a:latin typeface="Verdana" panose="020B0604030504040204" pitchFamily="34" charset="0"/>
                <a:ea typeface="Verdana" panose="020B0604030504040204" pitchFamily="34" charset="0"/>
              </a:rPr>
              <a:t>2017 ve 2018 yıllarında </a:t>
            </a:r>
            <a:r>
              <a:rPr lang="tr-TR" sz="1200" b="0" dirty="0">
                <a:latin typeface="Verdana" panose="020B0604030504040204" pitchFamily="34" charset="0"/>
                <a:ea typeface="Verdana" panose="020B0604030504040204" pitchFamily="34" charset="0"/>
                <a:cs typeface="Arial"/>
              </a:rPr>
              <a:t>e</a:t>
            </a:r>
            <a:r>
              <a:rPr lang="tr-TR" sz="1200" dirty="0">
                <a:latin typeface="Verdana" panose="020B0604030504040204" pitchFamily="34" charset="0"/>
                <a:ea typeface="Verdana" panose="020B0604030504040204" pitchFamily="34" charset="0"/>
              </a:rPr>
              <a:t>-posta listeleri ve T-CY Bürosu aracılığıyla yürütülen daha detaylı sunumlar ve tartışmalar sonrası son hali T-CY 19. Genel Kurulunda (9-10 Temmuz 2018) incelenmiş ve kabul edilmiştir.</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105</a:t>
            </a:fld>
            <a:endParaRPr lang="en-US"/>
          </a:p>
        </p:txBody>
      </p:sp>
    </p:spTree>
    <p:extLst>
      <p:ext uri="{BB962C8B-B14F-4D97-AF65-F5344CB8AC3E}">
        <p14:creationId xmlns:p14="http://schemas.microsoft.com/office/powerpoint/2010/main" val="51890707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noProof="0" dirty="0"/>
              <a:t>Bu slayt Madde 29/30 şablonunun ana unsurlarını sıralamaktadır.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106</a:t>
            </a:fld>
            <a:endParaRPr lang="en-US"/>
          </a:p>
        </p:txBody>
      </p:sp>
    </p:spTree>
    <p:extLst>
      <p:ext uri="{BB962C8B-B14F-4D97-AF65-F5344CB8AC3E}">
        <p14:creationId xmlns:p14="http://schemas.microsoft.com/office/powerpoint/2010/main" val="44003146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noProof="0" dirty="0"/>
              <a:t>Bu slaytlar Madde 29/30 şablonunun ekran görüntüsünü sergilemektedir.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107</a:t>
            </a:fld>
            <a:endParaRPr lang="en-US"/>
          </a:p>
        </p:txBody>
      </p:sp>
    </p:spTree>
    <p:extLst>
      <p:ext uri="{BB962C8B-B14F-4D97-AF65-F5344CB8AC3E}">
        <p14:creationId xmlns:p14="http://schemas.microsoft.com/office/powerpoint/2010/main" val="357713808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noProof="0" dirty="0"/>
              <a:t>Bu slaytlar Madde 29/30 şablonunun ekran görüntüsünü sergilemektedir.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108</a:t>
            </a:fld>
            <a:endParaRPr lang="en-US"/>
          </a:p>
        </p:txBody>
      </p:sp>
    </p:spTree>
    <p:extLst>
      <p:ext uri="{BB962C8B-B14F-4D97-AF65-F5344CB8AC3E}">
        <p14:creationId xmlns:p14="http://schemas.microsoft.com/office/powerpoint/2010/main" val="287479529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tr-TR" noProof="0" dirty="0"/>
              <a:t>Bu slaytlar Madde 29/30 şablonunun ekran görüntüsünü sergilemektedir.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109</a:t>
            </a:fld>
            <a:endParaRPr lang="en-US"/>
          </a:p>
        </p:txBody>
      </p:sp>
    </p:spTree>
    <p:extLst>
      <p:ext uri="{BB962C8B-B14F-4D97-AF65-F5344CB8AC3E}">
        <p14:creationId xmlns:p14="http://schemas.microsoft.com/office/powerpoint/2010/main" val="312049489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tr-TR" noProof="0" dirty="0"/>
              <a:t>Bu slayt 31. madde şablonunun ana unsurlarını sıralamaktadır.</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110</a:t>
            </a:fld>
            <a:endParaRPr lang="en-US"/>
          </a:p>
        </p:txBody>
      </p:sp>
    </p:spTree>
    <p:extLst>
      <p:ext uri="{BB962C8B-B14F-4D97-AF65-F5344CB8AC3E}">
        <p14:creationId xmlns:p14="http://schemas.microsoft.com/office/powerpoint/2010/main" val="182845944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tr-TR" noProof="0" dirty="0"/>
              <a:t>Bu slayt 31. madde şablonunun ana unsurlarını sıralamaktadır.</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111</a:t>
            </a:fld>
            <a:endParaRPr lang="en-US"/>
          </a:p>
        </p:txBody>
      </p:sp>
    </p:spTree>
    <p:extLst>
      <p:ext uri="{BB962C8B-B14F-4D97-AF65-F5344CB8AC3E}">
        <p14:creationId xmlns:p14="http://schemas.microsoft.com/office/powerpoint/2010/main" val="70299451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tr-TR" noProof="0" dirty="0"/>
              <a:t>Bu slaytlar 31. madde şablonunun ekran görüntüsünü sergilemektedir.</a:t>
            </a:r>
          </a:p>
          <a:p>
            <a:endParaRPr lang="x-none"/>
          </a:p>
          <a:p>
            <a:endParaRPr lang="x-none"/>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112</a:t>
            </a:fld>
            <a:endParaRPr lang="en-US"/>
          </a:p>
        </p:txBody>
      </p:sp>
    </p:spTree>
    <p:extLst>
      <p:ext uri="{BB962C8B-B14F-4D97-AF65-F5344CB8AC3E}">
        <p14:creationId xmlns:p14="http://schemas.microsoft.com/office/powerpoint/2010/main" val="1668297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ct val="0"/>
              </a:spcBef>
            </a:pPr>
            <a:r>
              <a:rPr lang="tr-TR" dirty="0">
                <a:ea typeface="ＭＳ Ｐゴシック"/>
                <a:cs typeface="Calibri"/>
              </a:rPr>
              <a:t>Sol tarafta Budapeşte Sözleşmesi'nin 24. maddesi metni "Suçluların iadesini, bir antlaşmanın varlığına bağlamayan... aralarında, suçluların iadesine konu olabilir suçlardan sayacaktır" unsurları öne çıkarılarak aktarılmaktadır.</a:t>
            </a:r>
          </a:p>
          <a:p>
            <a:endParaRPr lang="tr-TR" dirty="0"/>
          </a:p>
          <a:p>
            <a:r>
              <a:rPr lang="tr-TR" dirty="0">
                <a:ea typeface="ＭＳ Ｐゴシック"/>
                <a:cs typeface="Calibri"/>
              </a:rPr>
              <a:t>Sağ tarafta ise öne çıkarılan unsurlar açıklanmaktadır.</a:t>
            </a:r>
          </a:p>
          <a:p>
            <a:endParaRPr lang="tr-TR" altLang="sr-Latn-RS" dirty="0">
              <a:cs typeface="Calibri"/>
            </a:endParaRPr>
          </a:p>
          <a:p>
            <a:pPr>
              <a:defRPr/>
            </a:pPr>
            <a:r>
              <a:rPr lang="tr-TR" dirty="0">
                <a:ea typeface="ＭＳ Ｐゴシック"/>
                <a:cs typeface="Calibri"/>
              </a:rPr>
              <a:t>Bu hüküm, suçluların iadesine ilişkin herhangi bir antlaşmanın yokluğunda, Budapeşte Sözleşmesi'nde düzenlenen suçlara ilişkin suçluların iadesini düzenlemektedir. Buna göre eğer taraflardan biri suçlu iadesi için hukuki dayanağa ihtiyaç duyarsa, Budapeşte Sözleşmesi, bu suçlarla ilgili hukuki dayanak olarak kabul edilecektir. Bu kısıtlı koşullar çerçevesinde Budapeşte Sözleşmesi, suçluların iadesine ilişkin bir antlaşma görevi görecektir.</a:t>
            </a:r>
          </a:p>
          <a:p>
            <a:pPr marL="0" marR="0" lvl="0" indent="0" algn="l" defTabSz="457200">
              <a:lnSpc>
                <a:spcPct val="100000"/>
              </a:lnSpc>
              <a:spcBef>
                <a:spcPct val="30000"/>
              </a:spcBef>
              <a:spcAft>
                <a:spcPct val="0"/>
              </a:spcAft>
              <a:buClrTx/>
              <a:buSzTx/>
              <a:buFontTx/>
              <a:buNone/>
              <a:tabLst/>
              <a:defRPr/>
            </a:pPr>
            <a:endParaRPr lang="tr-TR" sz="1200"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a:t>
            </a:fld>
            <a:endParaRPr lang="en-US"/>
          </a:p>
        </p:txBody>
      </p:sp>
    </p:spTree>
    <p:extLst>
      <p:ext uri="{BB962C8B-B14F-4D97-AF65-F5344CB8AC3E}">
        <p14:creationId xmlns:p14="http://schemas.microsoft.com/office/powerpoint/2010/main" val="139265723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tr-TR" noProof="0" dirty="0"/>
              <a:t>Bu slaytlar 31. madde şablonunun ekran görüntüsünü sergilemektedir.</a:t>
            </a:r>
          </a:p>
          <a:p>
            <a:endParaRPr lang="x-none"/>
          </a:p>
          <a:p>
            <a:endParaRPr lang="x-none"/>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113</a:t>
            </a:fld>
            <a:endParaRPr lang="en-US"/>
          </a:p>
        </p:txBody>
      </p:sp>
    </p:spTree>
    <p:extLst>
      <p:ext uri="{BB962C8B-B14F-4D97-AF65-F5344CB8AC3E}">
        <p14:creationId xmlns:p14="http://schemas.microsoft.com/office/powerpoint/2010/main" val="238211965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tr-TR" noProof="0" dirty="0"/>
              <a:t>Bu slaytlar 31. madde şablonunun ekran görüntüsünü sergilemektedir.</a:t>
            </a:r>
          </a:p>
          <a:p>
            <a:endParaRPr lang="x-none"/>
          </a:p>
          <a:p>
            <a:endParaRPr lang="x-none"/>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114</a:t>
            </a:fld>
            <a:endParaRPr lang="en-US"/>
          </a:p>
        </p:txBody>
      </p:sp>
    </p:spTree>
    <p:extLst>
      <p:ext uri="{BB962C8B-B14F-4D97-AF65-F5344CB8AC3E}">
        <p14:creationId xmlns:p14="http://schemas.microsoft.com/office/powerpoint/2010/main" val="175637407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tr-TR" dirty="0">
                <a:ea typeface="ＭＳ Ｐゴシック"/>
                <a:cs typeface="Calibri"/>
              </a:rPr>
              <a:t>Bu slayt oturum hedeflerini tekrarlamaktadır. Eğitici bu konuların bu modül kapsamında ele alındığından emin olmak için hedeflerin üzerinden tekrar geçebilir.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117</a:t>
            </a:fld>
            <a:endParaRPr lang="en-US"/>
          </a:p>
        </p:txBody>
      </p:sp>
    </p:spTree>
    <p:extLst>
      <p:ext uri="{BB962C8B-B14F-4D97-AF65-F5344CB8AC3E}">
        <p14:creationId xmlns:p14="http://schemas.microsoft.com/office/powerpoint/2010/main" val="1722851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24. maddesi metni "talebi alan Tarafın hukuku... suçluların iadesi hakkındaki … antlaşmalar uyarınca belirlenen koşullara tabi olacaktır" unsurları öne çıkarılarak aktarılmaktadır.</a:t>
            </a:r>
          </a:p>
          <a:p>
            <a:endParaRPr lang="tr-TR" dirty="0"/>
          </a:p>
          <a:p>
            <a:r>
              <a:rPr lang="tr-TR" dirty="0">
                <a:ea typeface="ＭＳ Ｐゴシック"/>
                <a:cs typeface="Calibri"/>
              </a:rPr>
              <a:t>Sağ tarafta ise öne çıkarılan unsurlar açıklanmaktadır.</a:t>
            </a:r>
          </a:p>
          <a:p>
            <a:endParaRPr lang="tr-TR" dirty="0">
              <a:ea typeface="ＭＳ Ｐゴシック"/>
              <a:cs typeface="Calibri"/>
            </a:endParaRPr>
          </a:p>
          <a:p>
            <a:r>
              <a:rPr lang="tr-TR" altLang="sr-Latn-RS" dirty="0">
                <a:ea typeface="ＭＳ Ｐゴシック"/>
                <a:cs typeface="Calibri"/>
              </a:rPr>
              <a:t>Budapeşte Sözleşmesi'nin suçluların iadesine ilişkin hükümleri, </a:t>
            </a:r>
            <a:r>
              <a:rPr lang="tr-TR" dirty="0">
                <a:ea typeface="ＭＳ Ｐゴシック"/>
                <a:cs typeface="Calibri"/>
              </a:rPr>
              <a:t>talebi alan Tarafın suçlu iadesini reddi gerekçeleri de dahil olmak üzere, </a:t>
            </a:r>
            <a:r>
              <a:rPr lang="tr-TR" altLang="sr-Latn-RS" dirty="0">
                <a:ea typeface="ＭＳ Ｐゴシック"/>
                <a:cs typeface="Calibri"/>
              </a:rPr>
              <a:t>suçluların iadesi hakkındaki antlaşmalar uyarınca belirlenmiş koşullara üstün gelmemektedir. Bu, tarafların, suçluların iadesine ilişkin mevcut antlaşmalara dayanarak, karşılıklı kabul ettikleri koşullar uyarınca suçlu iadesini kabul etme veya reddetme esnekliğine sahip olmaya devam edecekleri anlamına gelir. </a:t>
            </a:r>
            <a:endParaRPr lang="tr-TR" altLang="sr-Latn-RS"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a:t>
            </a:fld>
            <a:endParaRPr lang="en-US"/>
          </a:p>
        </p:txBody>
      </p:sp>
    </p:spTree>
    <p:extLst>
      <p:ext uri="{BB962C8B-B14F-4D97-AF65-F5344CB8AC3E}">
        <p14:creationId xmlns:p14="http://schemas.microsoft.com/office/powerpoint/2010/main" val="808130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24. maddesi metni "yalnızca uyruğuna... talebi alan Tarafın ilgili suça ilişkin yargı yetkisini haiz olduğu kanaati...talebi alan Taraf" unsurları öne çıkarılarak aktarılmaktadır.</a:t>
            </a:r>
          </a:p>
          <a:p>
            <a:endParaRPr lang="tr-TR" dirty="0"/>
          </a:p>
          <a:p>
            <a:r>
              <a:rPr lang="tr-TR" dirty="0">
                <a:ea typeface="ＭＳ Ｐゴシック"/>
                <a:cs typeface="Calibri"/>
              </a:rPr>
              <a:t>Sağ tarafta ise öne çıkarılan unsurlar açıklanmaktadır.</a:t>
            </a:r>
          </a:p>
          <a:p>
            <a:endParaRPr lang="tr-TR" dirty="0">
              <a:cs typeface="Calibri"/>
            </a:endParaRPr>
          </a:p>
          <a:p>
            <a:pPr algn="just">
              <a:spcBef>
                <a:spcPct val="0"/>
              </a:spcBef>
              <a:defRPr/>
            </a:pPr>
            <a:r>
              <a:rPr lang="tr-TR" dirty="0">
                <a:ea typeface="ＭＳ Ｐゴシック"/>
                <a:cs typeface="Calibri"/>
              </a:rPr>
              <a:t>Eğer talebi alan taraf, suçlu iadesini, kişinin uyruğu veya suça ilişkin yargı yetkisini haiz olduğu kanaatini taşıması sebebiyle reddederse, bu kişiyi kovuşturacak ve talepte bulunan tarafa kovuşturma sonucu hakkında bilgi verecektir. Ancak soruşturma ve kovuşturma yerel hukuk uyarınca karşılaştırılabilir bir diğer suçun tabi olduğu yöntemlerle aynı yöntemlere tabi olmalıdır.</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a:t>
            </a:fld>
            <a:endParaRPr lang="en-US"/>
          </a:p>
        </p:txBody>
      </p:sp>
    </p:spTree>
    <p:extLst>
      <p:ext uri="{BB962C8B-B14F-4D97-AF65-F5344CB8AC3E}">
        <p14:creationId xmlns:p14="http://schemas.microsoft.com/office/powerpoint/2010/main" val="4236234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25. maddesi metni "bilgisayar sistemlerine ve verilerine ilişkin suçlar...bir suçun elektronik delillerinin toplanması...mümkün olan en geniş ölçüde" unsurları öne çıkarılarak aktarılmaktadır.</a:t>
            </a:r>
          </a:p>
          <a:p>
            <a:endParaRPr lang="tr-TR" dirty="0"/>
          </a:p>
          <a:p>
            <a:r>
              <a:rPr lang="tr-TR" dirty="0">
                <a:ea typeface="ＭＳ Ｐゴシック"/>
                <a:cs typeface="Calibri"/>
              </a:rPr>
              <a:t>Sağ tarafta ise öne çıkarılan unsurlar açıklanmaktadır.</a:t>
            </a:r>
          </a:p>
          <a:p>
            <a:endParaRPr lang="tr-TR" altLang="sr-Latn-RS" dirty="0">
              <a:cs typeface="Calibri"/>
            </a:endParaRPr>
          </a:p>
          <a:p>
            <a:pPr>
              <a:defRPr/>
            </a:pPr>
            <a:r>
              <a:rPr lang="tr-TR" dirty="0">
                <a:ea typeface="ＭＳ Ｐゴシック"/>
                <a:cs typeface="Calibri"/>
              </a:rPr>
              <a:t>Her ne kadar Budapeşte Sözleşmesi ağırlıklı olarak siber suçlara ilişkin karşılıklı yardımlaşma sağlayan bir siber suç sözleşmesi olarak düşünülmüşse de kapsamı aslında çok daha geniştir. Öne çıkarılan unsurlar, Budapeşte Sözleşmesi'nin aşağıdaki iki konuda da karşılıklı yardımlaşma öngördüğünü göstermektedir:</a:t>
            </a:r>
          </a:p>
          <a:p>
            <a:pPr>
              <a:defRPr/>
            </a:pPr>
            <a:endParaRPr lang="tr-TR" dirty="0"/>
          </a:p>
          <a:p>
            <a:pPr marL="228600" indent="-228600">
              <a:buAutoNum type="alphaLcParenR"/>
              <a:defRPr/>
            </a:pPr>
            <a:r>
              <a:rPr lang="tr-TR" dirty="0">
                <a:ea typeface="ＭＳ Ｐゴシック"/>
                <a:cs typeface="Calibri"/>
              </a:rPr>
              <a:t>Bilgisayar sistemlerine ve verilerine ilişkin suçlar (siber suç)</a:t>
            </a:r>
          </a:p>
          <a:p>
            <a:pPr marL="228600" indent="-228600">
              <a:buAutoNum type="alphaLcParenR"/>
              <a:defRPr/>
            </a:pPr>
            <a:r>
              <a:rPr lang="tr-TR" dirty="0">
                <a:ea typeface="ＭＳ Ｐゴシック"/>
                <a:cs typeface="Calibri"/>
              </a:rPr>
              <a:t>Herhangi bir suçun delillerinin toplanması (siber suç veya değil).</a:t>
            </a:r>
          </a:p>
          <a:p>
            <a:pPr>
              <a:defRPr/>
            </a:pPr>
            <a:endParaRPr lang="tr-TR" dirty="0"/>
          </a:p>
          <a:p>
            <a:pPr>
              <a:defRPr/>
            </a:pPr>
            <a:r>
              <a:rPr lang="tr-TR" dirty="0">
                <a:ea typeface="ＭＳ Ｐゴシック"/>
                <a:cs typeface="Calibri"/>
              </a:rPr>
              <a:t>Bu, Budapeşte Sözleşmesi'nin ilgili suçun bir siber suç olarak soruşturulup soruşturulmadığına bakılmaksızın, elektronik delil değiş tokuşu ile ilgili karşılıklı yardımlaşma öngördüğü anlamına gelmektedir.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a:t>
            </a:fld>
            <a:endParaRPr lang="en-US"/>
          </a:p>
        </p:txBody>
      </p:sp>
    </p:spTree>
    <p:extLst>
      <p:ext uri="{BB962C8B-B14F-4D97-AF65-F5344CB8AC3E}">
        <p14:creationId xmlns:p14="http://schemas.microsoft.com/office/powerpoint/2010/main" val="1480210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tr-TR" dirty="0">
                <a:ea typeface="ＭＳ Ｐゴシック"/>
                <a:cs typeface="Calibri"/>
              </a:rPr>
              <a:t>Sol tarafta Budapeşte Sözleşmesi'nin 25. maddesi metni "acil durumlarda, faks... e-posta... hızlandırılmış haberleşme araçları... güvenlik... doğrulama" unsurları öne çıkarılarak aktarılmaktadır.</a:t>
            </a:r>
          </a:p>
          <a:p>
            <a:endParaRPr lang="tr-TR" dirty="0"/>
          </a:p>
          <a:p>
            <a:r>
              <a:rPr lang="tr-TR" dirty="0">
                <a:ea typeface="ＭＳ Ｐゴシック"/>
                <a:cs typeface="Calibri"/>
              </a:rPr>
              <a:t>Sağ tarafta ise öne çıkarılan unsurlar açıklanmaktadır.</a:t>
            </a:r>
          </a:p>
          <a:p>
            <a:endParaRPr lang="tr-TR" altLang="sr-Latn-RS" dirty="0">
              <a:cs typeface="Calibri"/>
            </a:endParaRPr>
          </a:p>
          <a:p>
            <a:r>
              <a:rPr lang="tr-TR" sz="1800" dirty="0">
                <a:solidFill>
                  <a:srgbClr val="000000"/>
                </a:solidFill>
                <a:latin typeface="Arial"/>
                <a:ea typeface="ＭＳ Ｐゴシック"/>
                <a:cs typeface="Arial"/>
              </a:rPr>
              <a:t>Bilgisayar verileri kaybolmaya bir hayli elverişlidir. Bir kaç tuşa basarak veya otomatik programların çalıştırılması yoluyla silinebilir, suçu faili ile ilişkilendirmek imkansız hale gelebilir veya kritik nitelikli deliller yok edilebilir. Bilgisayar verilerinin bazı türleri silinmeden önce, kısa bir zaman dilimi boyunca depolanmaktadır. Öte yandan delillerin hızlı bir biçimde toplanmadığı hallerde kişiler veya mallar önemli zararlar görebilir. Böyle acil durumların varlığı halinde, yalnızca talepler değil fakat aynı zamanda cevaplar da hızlandırılmış biçimde iletilmelidir. Bu sebeple Budapeşte Sözleşmesi'nin yukarıda öne çıkarılan hükmü, acil durumlarda karşılıklı yardımlaşma talepleri için hızlandırılmış haberleşme araçlarının (faks ve e-posta gibi ancak bunlarla kısıtlı olmamak üzere) kullanılmasına imkan sağlamaktadır. Hızlandırılmış bu haberleşme araçlarını, eğer talebi alan Taraf zorunlu kılıyorsa, diplomatik çantalar veya posta teslim sistemleri aracılığıyla iletilen yazılı ve mühürlü geleneksel belgeler takip edecektir. </a:t>
            </a:r>
          </a:p>
          <a:p>
            <a:endParaRPr lang="tr-TR" sz="1800" dirty="0">
              <a:solidFill>
                <a:srgbClr val="000000"/>
              </a:solidFill>
              <a:latin typeface="Arial"/>
              <a:ea typeface="ＭＳ Ｐゴシック"/>
              <a:cs typeface="Arial"/>
            </a:endParaRPr>
          </a:p>
          <a:p>
            <a:r>
              <a:rPr lang="tr-TR" sz="1800" dirty="0">
                <a:solidFill>
                  <a:srgbClr val="000000"/>
                </a:solidFill>
                <a:latin typeface="Arial"/>
                <a:ea typeface="ＭＳ Ｐゴシック"/>
                <a:cs typeface="Arial"/>
              </a:rPr>
              <a:t>Hızlandırılmış haberleşme araçlarına imkan sağlamasının yanında Budapeşte Sözleşmesi aynı zamanda, haberleşmenin doğruluğunun nasıl sağlanacağına ve özellikle hassas bir vakada gerekebilecek (şifreleme de dahil olmak üzere) özel güvenlik koruması ihtiyacının bulunup bulunmadığına yönelik kararları taraflara bırakmaktadır. </a:t>
            </a:r>
            <a:endParaRPr lang="tr-TR" sz="1800" dirty="0">
              <a:solidFill>
                <a:srgbClr val="000000"/>
              </a:solidFill>
              <a:latin typeface="Arial" panose="020B0604020202020204" pitchFamily="34" charset="0"/>
              <a:cs typeface="Arial"/>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a:t>
            </a:fld>
            <a:endParaRPr lang="en-US"/>
          </a:p>
        </p:txBody>
      </p:sp>
    </p:spTree>
    <p:extLst>
      <p:ext uri="{BB962C8B-B14F-4D97-AF65-F5344CB8AC3E}">
        <p14:creationId xmlns:p14="http://schemas.microsoft.com/office/powerpoint/2010/main" val="300652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25. maddesi metni "karşılıklı yardımlaşma... talebi alan Tarafın hukuku... koşullara tabi olacaktır... mali suç" unsurları öne çıkarılarak aktarılmaktadır.</a:t>
            </a:r>
          </a:p>
          <a:p>
            <a:endParaRPr lang="tr-TR" dirty="0"/>
          </a:p>
          <a:p>
            <a:r>
              <a:rPr lang="tr-TR" dirty="0">
                <a:ea typeface="ＭＳ Ｐゴシック"/>
                <a:cs typeface="Calibri"/>
              </a:rPr>
              <a:t>Sağ tarafta ise öne çıkarılan unsurlar açıklanmaktadır.</a:t>
            </a:r>
          </a:p>
          <a:p>
            <a:endParaRPr lang="tr-TR" altLang="sr-Latn-RS" dirty="0">
              <a:cs typeface="Calibri"/>
            </a:endParaRPr>
          </a:p>
          <a:p>
            <a:r>
              <a:rPr lang="tr-TR" altLang="sr-Latn-RS" dirty="0">
                <a:ea typeface="ＭＳ Ｐゴシック"/>
                <a:cs typeface="Calibri"/>
              </a:rPr>
              <a:t>Budapeşte Sözleşmesi'ne ilişkin genel bir yanılgı, belirli bir ülkenin verilerine sınırsız erişime izin verdiği yönündedir. Aslında Budapeşte Sözleşmesi karşılıklı yardımlaşmanın açıkça, karşılıklı adli yardımlaşma antlaşmaları veya talebi alan tarafın iç hukuku uyarınca belirlenen koşullara tabi olacağını kabul etmektedir. Buna ret sebepleri de dahildir. Budapeşte Sözleşmesi tarafların münhasıran, talebin, mali bir suç olarak kabul ettiği bir suç hakkında olduğu yönündeki gerekçeye dayanarak karşılıklı yardımlaşmayı reddetmesini yasaklamaktadır.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a:t>
            </a:fld>
            <a:endParaRPr lang="en-US"/>
          </a:p>
        </p:txBody>
      </p:sp>
    </p:spTree>
    <p:extLst>
      <p:ext uri="{BB962C8B-B14F-4D97-AF65-F5344CB8AC3E}">
        <p14:creationId xmlns:p14="http://schemas.microsoft.com/office/powerpoint/2010/main" val="4152575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tr-TR" dirty="0">
                <a:ea typeface="ＭＳ Ｐゴシック"/>
                <a:cs typeface="Calibri"/>
              </a:rPr>
              <a:t>Sol tarafta Budapeşte Sözleşmesi'nin 25. maddesi metni "çifte suçluluğun varlığı şartı...suçun altında yatan eylem.. farklı bir kategori... farklı bir terminoloji... olsa dahi" unsurları öne çıkarılarak aktarılmaktadır.</a:t>
            </a:r>
          </a:p>
          <a:p>
            <a:endParaRPr lang="tr-TR" dirty="0"/>
          </a:p>
          <a:p>
            <a:r>
              <a:rPr lang="tr-TR" dirty="0">
                <a:ea typeface="ＭＳ Ｐゴシック"/>
                <a:cs typeface="Calibri"/>
              </a:rPr>
              <a:t>Sağ tarafta ise öne çıkarılan unsurlar açıklanmaktadır.</a:t>
            </a:r>
          </a:p>
          <a:p>
            <a:endParaRPr lang="tr-TR" altLang="sr-Latn-RS" dirty="0">
              <a:cs typeface="Calibri"/>
            </a:endParaRPr>
          </a:p>
          <a:p>
            <a:r>
              <a:rPr lang="tr-TR" altLang="sr-Latn-RS" dirty="0">
                <a:ea typeface="ＭＳ Ｐゴシック"/>
                <a:cs typeface="Calibri"/>
              </a:rPr>
              <a:t>Bu slayt açık bir biçimde çifte suçluluğu tanımlamaktadır. Budapeşte Sözleşmesi Açıklayıcı Raporu'nda belirtildiği üzere: "</a:t>
            </a:r>
            <a:r>
              <a:rPr lang="tr-TR" dirty="0">
                <a:ea typeface="ＭＳ Ｐゴシック"/>
                <a:cs typeface="Calibri"/>
              </a:rPr>
              <a:t>Hakkında yardım talep edilen suçun altında yatan eylem, talebi alan Tarafın yasaları uyarınca, bu yasalar ilgili suçu farklı bir kategori altında düzenlemiş veya suçu tanımlayan farklı bir terminoloji kullanılmış olsa dahi, suç olarak düzenlenmişse çifte suçluluktan bahsedilecektir. Bu kural, talebi alan Tarafların çifte suçluluğu uygularken çok katı bir yaklaşım benimsememesi açısından gerekli görülmüştür. Ulusal hukuk sistemlerindeki farklılıklar göz önünde bulundurulduğunda, ceza gerektiren eylemlerin tanımlarına ve gruplandırılmalarına ilişkin farklılıklar söz konusu olabilir. Eğer eylem her iki sistemde de ceza gerektiren bir ihlal niteliğindeyse, teknik farklılıklar yardımlaşmayı engellememelidir. Çifte suçluluk standardının uygulandığı hallerde, yardımlaşmayı kolaylaştıracak esnek bir yaklaşım benimsenmelidir." (259. Paragraf).</a:t>
            </a:r>
            <a:endParaRPr lang="tr-TR" altLang="sr-Latn-RS" dirty="0">
              <a:cs typeface="Calibri"/>
            </a:endParaRPr>
          </a:p>
          <a:p>
            <a:endParaRPr lang="tr-TR" dirty="0">
              <a:ea typeface="ＭＳ Ｐゴシック"/>
              <a:cs typeface="Calibri"/>
            </a:endParaRPr>
          </a:p>
          <a:p>
            <a:r>
              <a:rPr lang="tr-TR" dirty="0">
                <a:ea typeface="ＭＳ Ｐゴシック"/>
                <a:cs typeface="Calibri"/>
              </a:rPr>
              <a:t>Taraflar, Budapeşte Sözleşmesi'nin 29.4 maddesi uyarınca verilerin korunması ile ilgili bazı haller dışında, çifte suçluluğu her türlü karşılıklı yardımlaşmanın şartı olarak belirleyebilir. </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a:t>
            </a:fld>
            <a:endParaRPr lang="en-US"/>
          </a:p>
        </p:txBody>
      </p:sp>
    </p:spTree>
    <p:extLst>
      <p:ext uri="{BB962C8B-B14F-4D97-AF65-F5344CB8AC3E}">
        <p14:creationId xmlns:p14="http://schemas.microsoft.com/office/powerpoint/2010/main" val="710840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tr-TR" dirty="0">
                <a:ea typeface="ＭＳ Ｐゴシック"/>
                <a:cs typeface="Calibri"/>
              </a:rPr>
              <a:t>Doğru cevap: </a:t>
            </a:r>
            <a:r>
              <a:rPr lang="tr-TR" b="1" dirty="0">
                <a:ea typeface="ＭＳ Ｐゴシック"/>
                <a:cs typeface="Calibri"/>
              </a:rPr>
              <a:t>Yanlış</a:t>
            </a:r>
            <a:r>
              <a:rPr lang="tr-TR" dirty="0">
                <a:ea typeface="ＭＳ Ｐゴシック"/>
                <a:cs typeface="Calibri"/>
              </a:rPr>
              <a:t>. </a:t>
            </a:r>
            <a:endParaRPr lang="tr-TR" dirty="0">
              <a:cs typeface="Calibri"/>
            </a:endParaRPr>
          </a:p>
          <a:p>
            <a:pPr>
              <a:defRPr/>
            </a:pPr>
            <a:endParaRPr lang="tr-TR" dirty="0">
              <a:ea typeface="ＭＳ Ｐゴシック"/>
              <a:cs typeface="Calibri"/>
            </a:endParaRPr>
          </a:p>
          <a:p>
            <a:pPr>
              <a:defRPr/>
            </a:pPr>
            <a:r>
              <a:rPr lang="tr-TR" dirty="0">
                <a:ea typeface="ＭＳ Ｐゴシック"/>
                <a:cs typeface="Calibri"/>
              </a:rPr>
              <a:t>Her ne kadar Budapeşte Sözleşmesi taraflara, çifte suçluluğun yokluğunda işbirliğini reddetme hakkı tanısa da, çifte suçluluğu, kullanılan terminolojiden bağımsız olarak, suçun altında yatan eylemin her iki ülkede de suç sayılıp sayılmadığına bakarak belirlemektedir. Başka bir deyişle, taraflar bir suçu tanımlamak için farklı bir terminolojiden yararlanmış olsalar dahi, altta yatan eylem her iki ülkede de suç sayılıyorsa, çifte suçluluğun yokluğu ileri sürülemez.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19</a:t>
            </a:fld>
            <a:endParaRPr lang="en-US"/>
          </a:p>
        </p:txBody>
      </p:sp>
    </p:spTree>
    <p:extLst>
      <p:ext uri="{BB962C8B-B14F-4D97-AF65-F5344CB8AC3E}">
        <p14:creationId xmlns:p14="http://schemas.microsoft.com/office/powerpoint/2010/main" val="3889265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tr-TR" dirty="0">
                <a:ea typeface="ＭＳ Ｐゴシック"/>
                <a:cs typeface="Calibri"/>
              </a:rPr>
              <a:t>Doğru cevap: </a:t>
            </a:r>
            <a:r>
              <a:rPr lang="tr-TR" b="1" dirty="0">
                <a:ea typeface="ＭＳ Ｐゴシック"/>
                <a:cs typeface="Calibri"/>
              </a:rPr>
              <a:t>Yanlış</a:t>
            </a:r>
            <a:r>
              <a:rPr lang="tr-TR" dirty="0">
                <a:ea typeface="ＭＳ Ｐゴシック"/>
                <a:cs typeface="Calibri"/>
              </a:rPr>
              <a:t>. </a:t>
            </a:r>
          </a:p>
          <a:p>
            <a:pPr marL="0" marR="0" lvl="0" indent="0" algn="l" defTabSz="457200">
              <a:lnSpc>
                <a:spcPct val="100000"/>
              </a:lnSpc>
              <a:spcBef>
                <a:spcPct val="30000"/>
              </a:spcBef>
              <a:spcAft>
                <a:spcPct val="0"/>
              </a:spcAft>
              <a:buNone/>
              <a:tabLst/>
              <a:defRPr/>
            </a:pPr>
            <a:endParaRPr lang="tr-TR" dirty="0"/>
          </a:p>
          <a:p>
            <a:pPr>
              <a:defRPr/>
            </a:pPr>
            <a:r>
              <a:rPr lang="tr-TR" dirty="0">
                <a:ea typeface="ＭＳ Ｐゴシック"/>
                <a:cs typeface="Calibri"/>
              </a:rPr>
              <a:t>Her ne kadar Budapeşte Sözleşmesi taraflara, çifte suçluluğun yokluğunda işbirliğini reddetme hakkı tanısa da, çifte suçluluğu, kullanılan terminolojiden bağımsız olarak, suçun altında yatan eylemin her iki ülkede de suç sayılıp sayılmadığına bakarak belirlemektedir. Başka bir deyişle, taraflar bir suçu tanımlamak için farklı bir terminolojiden yararlanmış olsalar dahi, altta yatan eylem her iki ülkede de suç sayılıyorsa, çifte suçluluğun yokluğu ileri sürülemez. </a:t>
            </a:r>
            <a:endParaRPr lang="en-US" dirty="0">
              <a:ea typeface="ＭＳ Ｐゴシック"/>
              <a:cs typeface="Calibri"/>
            </a:endParaRPr>
          </a:p>
          <a:p>
            <a:pPr marL="0" marR="0" lvl="0" indent="0" algn="l" defTabSz="457200">
              <a:lnSpc>
                <a:spcPct val="100000"/>
              </a:lnSpc>
              <a:spcBef>
                <a:spcPct val="30000"/>
              </a:spcBef>
              <a:spcAft>
                <a:spcPct val="0"/>
              </a:spcAft>
              <a:buClrTx/>
              <a:buSzTx/>
              <a:buFontTx/>
              <a:buNone/>
              <a:tabLst/>
              <a:defRPr/>
            </a:pPr>
            <a:endParaRPr lang="en-US"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20</a:t>
            </a:fld>
            <a:endParaRPr lang="en-US"/>
          </a:p>
        </p:txBody>
      </p:sp>
    </p:spTree>
    <p:extLst>
      <p:ext uri="{BB962C8B-B14F-4D97-AF65-F5344CB8AC3E}">
        <p14:creationId xmlns:p14="http://schemas.microsoft.com/office/powerpoint/2010/main" val="1755567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tr-TR" dirty="0">
                <a:ea typeface="ＭＳ Ｐゴシック"/>
                <a:cs typeface="Calibri"/>
              </a:rPr>
              <a:t>Bu slayt oturumun hedeflerini özetlemektedir. Katılımcıların slaytlardan ne öğrenmelerinin beklendiği vurgulanmaktadır. Katılımcılar, oturumun sonunda, hedeflere ulaşılıp ulaşılmadığını değerlendirmek için bu </a:t>
            </a:r>
            <a:r>
              <a:rPr lang="tr-TR" dirty="0" err="1">
                <a:ea typeface="ＭＳ Ｐゴシック"/>
                <a:cs typeface="Calibri"/>
              </a:rPr>
              <a:t>slayta</a:t>
            </a:r>
            <a:r>
              <a:rPr lang="tr-TR" dirty="0">
                <a:ea typeface="ＭＳ Ｐゴシック"/>
                <a:cs typeface="Calibri"/>
              </a:rPr>
              <a:t> tekrar dönüleceği hakkında bilgilendirilebilir. </a:t>
            </a:r>
            <a:endParaRPr lang="en-GB" dirty="0">
              <a:ea typeface="ＭＳ Ｐゴシック"/>
              <a:cs typeface="Calibri"/>
            </a:endParaRPr>
          </a:p>
          <a:p>
            <a:endParaRPr lang="en-GB" sz="1200" dirty="0">
              <a:cs typeface="Calibri"/>
            </a:endParaRPr>
          </a:p>
          <a:p>
            <a:endParaRPr lang="en-GB" dirty="0"/>
          </a:p>
          <a:p>
            <a:endParaRPr lang="x-none"/>
          </a:p>
          <a:p>
            <a:endParaRPr lang="x-none"/>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a:t>
            </a:fld>
            <a:endParaRPr lang="en-US" dirty="0"/>
          </a:p>
        </p:txBody>
      </p:sp>
    </p:spTree>
    <p:extLst>
      <p:ext uri="{BB962C8B-B14F-4D97-AF65-F5344CB8AC3E}">
        <p14:creationId xmlns:p14="http://schemas.microsoft.com/office/powerpoint/2010/main" val="1678478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26. maddesi metni "önceden talebe gerek olmaksızın....bilgilerin açıklanmasının, bilgiyi alacak Tarafın, destekleyeceği kanaatinde ise, bu bilgileri diğer Tarafa iletebilir" unsurları öne çıkarılarak aktarılmaktadır.</a:t>
            </a:r>
          </a:p>
          <a:p>
            <a:endParaRPr lang="tr-TR" dirty="0"/>
          </a:p>
          <a:p>
            <a:r>
              <a:rPr lang="tr-TR" dirty="0"/>
              <a:t>Sağ tarafta ise öne çıkarılan unsurlar açıklanmaktadır.</a:t>
            </a:r>
            <a:endParaRPr lang="tr-TR" dirty="0">
              <a:cs typeface="Calibri"/>
            </a:endParaRPr>
          </a:p>
          <a:p>
            <a:endParaRPr lang="tr-TR" dirty="0">
              <a:cs typeface="Calibri"/>
            </a:endParaRPr>
          </a:p>
          <a:p>
            <a:pPr>
              <a:defRPr/>
            </a:pPr>
            <a:r>
              <a:rPr lang="tr-TR" dirty="0">
                <a:ea typeface="ＭＳ Ｐゴシック"/>
                <a:cs typeface="Calibri"/>
              </a:rPr>
              <a:t>Bir ülkenin başka bir ülkenin ceza soruşturmasına veya kovuşturmasına yardım edebileceğini düşündüğü değerli bir bilgiye sahip olması ve soruşturma veya kovuşturma yürüten diğer ülkenin böyle bir bilgiden haberdar olmaması sık rastlanan bir durumdur ve böyle durumlarda karşılıklı yardımlaşma talebi yöneltilememektedir. Budapeşte Sözleşmesi, diğer pek çok uluslararası sözleşme gibi, bilgiyi bulunduran Tarafın bu bilgiyi, önceden talep gerekmeksizin diğer Tarafa iletebileceğini düzenlemektedir. Devletlerin bir diğer devlete bilgi gönderebilmesinin pozitif hukuk düzenlemesine veya yetkisine bağlı olduğu durumlarda bu hüküm özelikle yararlıdır. Bununla birlikte bu hüküm işbirliği yükümlülüğü doğurmaz.</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21</a:t>
            </a:fld>
            <a:endParaRPr lang="en-US"/>
          </a:p>
        </p:txBody>
      </p:sp>
    </p:spTree>
    <p:extLst>
      <p:ext uri="{BB962C8B-B14F-4D97-AF65-F5344CB8AC3E}">
        <p14:creationId xmlns:p14="http://schemas.microsoft.com/office/powerpoint/2010/main" val="1375703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noProof="0" dirty="0">
                <a:ea typeface="ＭＳ Ｐゴシック"/>
                <a:cs typeface="Calibri"/>
              </a:rPr>
              <a:t>Sol tarafta Budapeşte Sözleşmesi'nin 26. maddesi metni "gizli....koşullar dahilinde kullanılması...bilgiyi alacak Taraf.... bu koşullarla bağlı" unsurları öne çıkarılarak aktarılmaktadır.</a:t>
            </a:r>
          </a:p>
          <a:p>
            <a:endParaRPr lang="tr-TR" noProof="0" dirty="0"/>
          </a:p>
          <a:p>
            <a:r>
              <a:rPr lang="tr-TR" noProof="0" dirty="0"/>
              <a:t>Sağ tarafta ise öne çıkarılan unsurlar açıklanmaktadır.</a:t>
            </a:r>
          </a:p>
          <a:p>
            <a:endParaRPr lang="tr-TR" altLang="sr-Latn-RS" noProof="0" dirty="0"/>
          </a:p>
          <a:p>
            <a:r>
              <a:rPr lang="tr-TR" altLang="sr-Latn-RS" noProof="0" dirty="0">
                <a:ea typeface="ＭＳ Ｐゴシック"/>
                <a:cs typeface="Calibri"/>
              </a:rPr>
              <a:t>Hassas bilgilerin varlığı halinde bilgi gönderen ülkeler, bunların gizli tutulmasını veya bazı belirli koşullara uygun olarak kullanılmasını talep edebilir. Budapeşte Sözleşmesi, tarafların kendiliğinden paylaşılacak bu bilgileri gizli tutmasına veya bazı koşullar altında kullanmalarına izin vermektedir. Eğer bilgiyi alan ülke bu koşulları kabul ederse, bunlarla bağlı olacaktır. Ancak diğer ülkeye, bu koşullara uyamayacağını bildirme imkanına da sahiptir. Bu durumda bilgiyi sağlayan ülke, koşullara tabi olmadan bilgiyi paylaşıp paylaşmama hususunu tekrar değerlendirebilecektir.</a:t>
            </a:r>
            <a:endParaRPr lang="tr-TR" noProof="0"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22</a:t>
            </a:fld>
            <a:endParaRPr lang="en-US"/>
          </a:p>
        </p:txBody>
      </p:sp>
    </p:spTree>
    <p:extLst>
      <p:ext uri="{BB962C8B-B14F-4D97-AF65-F5344CB8AC3E}">
        <p14:creationId xmlns:p14="http://schemas.microsoft.com/office/powerpoint/2010/main" val="684002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27. maddesi metni "karşılıklı yardımlaşma antlaşmasının veya düzenlemelerinin bulunmadığı... bu madde... uygulanır" unsurları öne çıkarılarak aktarılmaktadır.</a:t>
            </a:r>
          </a:p>
          <a:p>
            <a:endParaRPr lang="tr-TR" dirty="0"/>
          </a:p>
          <a:p>
            <a:r>
              <a:rPr lang="tr-TR" dirty="0">
                <a:ea typeface="ＭＳ Ｐゴシック"/>
                <a:cs typeface="Calibri"/>
              </a:rPr>
              <a:t>Sağ tarafta ise öne çıkarılan unsurlar açıklanmaktadır.</a:t>
            </a:r>
          </a:p>
          <a:p>
            <a:endParaRPr lang="tr-TR" dirty="0">
              <a:ea typeface="ＭＳ Ｐゴシック"/>
              <a:cs typeface="Calibri"/>
            </a:endParaRPr>
          </a:p>
          <a:p>
            <a:pPr>
              <a:defRPr/>
            </a:pPr>
            <a:r>
              <a:rPr lang="tr-TR" dirty="0">
                <a:ea typeface="ＭＳ Ｐゴシック"/>
                <a:cs typeface="Calibri"/>
              </a:rPr>
              <a:t>Her ne kadar Budapeşte Sözleşmesi karşılıklı yardımlaşma için öncelikle mevcut kanallara (karşılıklı adli yardımlaşma antlaşmaları veya uygulanabilir diğer uluslararası düzenlemeler gibi) başvurmayı tercih etse de 27. madde, Budapeşte Sözleşmesi'nin uygulanmasını sağlayacak taraflar arası karşılıklı adli yardımlaşma antlaşmalarının veya uluslararası düzenlemelerin bulunmadığı hallerde karşılıklı yardımlaşmaya ilişkin bir prosedür öngörmektedir. </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23</a:t>
            </a:fld>
            <a:endParaRPr lang="en-US"/>
          </a:p>
        </p:txBody>
      </p:sp>
    </p:spTree>
    <p:extLst>
      <p:ext uri="{BB962C8B-B14F-4D97-AF65-F5344CB8AC3E}">
        <p14:creationId xmlns:p14="http://schemas.microsoft.com/office/powerpoint/2010/main" val="874540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tr-TR" dirty="0">
                <a:ea typeface="ＭＳ Ｐゴシック"/>
                <a:cs typeface="Calibri"/>
              </a:rPr>
              <a:t>Sol tarafta Budapeşte Sözleşmesi'nin 27. maddesi metni "taleplerinin gönderilmesinden ve kabul edilmesinden... yürütülmesinden... iletilmesinden sorumlu... merkezi makam…doğrudan iletişim" unsurları öne çıkarılarak aktarılmaktadır.</a:t>
            </a:r>
          </a:p>
          <a:p>
            <a:endParaRPr lang="tr-TR" dirty="0"/>
          </a:p>
          <a:p>
            <a:r>
              <a:rPr lang="tr-TR" dirty="0">
                <a:ea typeface="ＭＳ Ｐゴシック"/>
                <a:cs typeface="Calibri"/>
              </a:rPr>
              <a:t>Sağ tarafta ise öne çıkarılan unsurlar açıklanmaktadır.</a:t>
            </a:r>
          </a:p>
          <a:p>
            <a:endParaRPr lang="tr-TR" dirty="0">
              <a:ea typeface="ＭＳ Ｐゴシック"/>
              <a:cs typeface="Calibri"/>
            </a:endParaRPr>
          </a:p>
          <a:p>
            <a:r>
              <a:rPr lang="tr-TR" dirty="0">
                <a:ea typeface="ＭＳ Ｐゴシック"/>
                <a:cs typeface="Calibri"/>
              </a:rPr>
              <a:t>Budapeşte Sözleşmesi yardımlaşma taleplerinin gönderilmesinden ve bu taleplere cevap verilmesinden sorumlu merkezi makamların öngörülmesini şart koşmaktadır. Merkezi makamlar ceza konularında karşılıklı yardımlaşma antlaşmalarının ortak bir özelliğidir. Dahası merkezi makamın varlığı, elektronik delillerle ilgili işbirliğinin niteliği gereği, hızlı ve etkili iletişimin sürdürülmesi ve gerek gelen gerek gönderilen taleplerin özenli bir biçimde takibinin sağlanması, talebi alan ülkenin hukuki gerekliliklerine en uygun biçimde nasıl uyulacağı konusunda yabancı kolluk ortaklarına tavsiye verilmesi ve özellikle acil ve hassas taleplerin gereğine uygun yürütülmesi bakımından önemli bir husustur.</a:t>
            </a:r>
            <a:endParaRPr lang="tr-TR" dirty="0">
              <a:cs typeface="Calibri"/>
            </a:endParaRPr>
          </a:p>
          <a:p>
            <a:pPr>
              <a:defRPr/>
            </a:pPr>
            <a:endParaRPr lang="tr-TR" altLang="sr-Latn-RS" dirty="0">
              <a:cs typeface="Calibri"/>
            </a:endParaRPr>
          </a:p>
          <a:p>
            <a:pPr>
              <a:defRPr/>
            </a:pPr>
            <a:r>
              <a:rPr lang="tr-TR" dirty="0">
                <a:ea typeface="ＭＳ Ｐゴシック"/>
                <a:cs typeface="Calibri"/>
              </a:rPr>
              <a:t>Hukuk sistemlerine uygun olduğu ölçüde devletler, birden fazla merkezi makama sahip olabilir ancak tek bir merkezi makam daha etkilidir. </a:t>
            </a:r>
          </a:p>
          <a:p>
            <a:endParaRPr lang="tr-TR" dirty="0">
              <a:cs typeface="Calibri"/>
            </a:endParaRPr>
          </a:p>
          <a:p>
            <a:r>
              <a:rPr lang="tr-TR" dirty="0">
                <a:ea typeface="ＭＳ Ｐゴシック"/>
                <a:cs typeface="Calibri"/>
              </a:rPr>
              <a:t>Merkezi makamların etkili bir şekilde çalışması için birbiriyle doğrudan iletişim kurma yetkisine ve kapasitesine sahip olması önemlidir.</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24</a:t>
            </a:fld>
            <a:endParaRPr lang="en-US"/>
          </a:p>
        </p:txBody>
      </p:sp>
    </p:spTree>
    <p:extLst>
      <p:ext uri="{BB962C8B-B14F-4D97-AF65-F5344CB8AC3E}">
        <p14:creationId xmlns:p14="http://schemas.microsoft.com/office/powerpoint/2010/main" val="1092690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27. maddesi metni "talebi alan Tarafın... aykırı olmamak şartıyla, talepte bulunan Tarafın belirlediği prosedürler" unsurları öne çıkarılarak aktarılmaktadır.</a:t>
            </a:r>
          </a:p>
          <a:p>
            <a:endParaRPr lang="tr-TR" dirty="0"/>
          </a:p>
          <a:p>
            <a:r>
              <a:rPr lang="tr-TR" dirty="0">
                <a:ea typeface="ＭＳ Ｐゴシック"/>
                <a:cs typeface="Calibri"/>
              </a:rPr>
              <a:t>Sağ tarafta ise öne çıkarılan unsurlar açıklanmaktadır.</a:t>
            </a:r>
          </a:p>
          <a:p>
            <a:endParaRPr lang="tr-TR" dirty="0">
              <a:cs typeface="Calibri"/>
            </a:endParaRPr>
          </a:p>
          <a:p>
            <a:pPr>
              <a:defRPr/>
            </a:pPr>
            <a:r>
              <a:rPr lang="tr-TR" dirty="0">
                <a:ea typeface="ＭＳ Ｐゴシック"/>
                <a:cs typeface="Calibri"/>
              </a:rPr>
              <a:t>Budapeşte Sözleşmesi uyarınca karşılıklı yardımlaşmaya başvurmanın temel amacı ceza yargılamalarında kullanılmak üzere elektronik delil elde etmek olduğundan, delillerin, talepte bulunan ülkenin belirlediği prosedürlere uygun bir biçimde toplanması önem taşımaktadır. Böylece deliller, talepte bulunan ülkenin ceza yargılamasında kullanılabilecektir. Ancak talepte bulunan ülkenin belirlediği prosedür, talebi alan ülkenin iç hukukuyla uyumlu değilse uygulanmayabilir.</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25</a:t>
            </a:fld>
            <a:endParaRPr lang="en-US"/>
          </a:p>
        </p:txBody>
      </p:sp>
    </p:spTree>
    <p:extLst>
      <p:ext uri="{BB962C8B-B14F-4D97-AF65-F5344CB8AC3E}">
        <p14:creationId xmlns:p14="http://schemas.microsoft.com/office/powerpoint/2010/main" val="26604138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27. maddesi metni "yardım sağlamayı reddedebilir.... siyasi suç...egemenliğini, güvenliğini, kamu düzenini... temel çıkarlarını" unsurları öne çıkarılarak aktarılmaktadır.</a:t>
            </a:r>
          </a:p>
          <a:p>
            <a:endParaRPr lang="tr-TR" dirty="0"/>
          </a:p>
          <a:p>
            <a:r>
              <a:rPr lang="tr-TR" dirty="0">
                <a:ea typeface="ＭＳ Ｐゴシック"/>
                <a:cs typeface="Calibri"/>
              </a:rPr>
              <a:t>Sağ tarafta ise öne çıkarılan unsurlar açıklanmaktadır.</a:t>
            </a:r>
          </a:p>
          <a:p>
            <a:endParaRPr lang="tr-TR" altLang="sr-Latn-RS" dirty="0">
              <a:cs typeface="Calibri"/>
            </a:endParaRPr>
          </a:p>
          <a:p>
            <a:pPr>
              <a:defRPr/>
            </a:pPr>
            <a:r>
              <a:rPr lang="tr-TR" altLang="sr-Latn-RS" dirty="0">
                <a:ea typeface="ＭＳ Ｐゴシック"/>
                <a:cs typeface="Calibri"/>
              </a:rPr>
              <a:t>Budapeşte Sözleşmesi, taleplerin iç hukuklarda veya karşılıklı adli yardımlaşma antlaşmalarında belirlenen sebepler dışındaki sebeplere dayanarak reddedilebilmesini düzenlemektedir. Bu sebepler şunlardır:</a:t>
            </a:r>
          </a:p>
          <a:p>
            <a:pPr marL="228600" indent="-228600">
              <a:buFontTx/>
              <a:buAutoNum type="alphaLcParenR"/>
              <a:defRPr/>
            </a:pPr>
            <a:r>
              <a:rPr lang="tr-TR" altLang="sr-Latn-RS" dirty="0">
                <a:ea typeface="ＭＳ Ｐゴシック"/>
                <a:cs typeface="Calibri"/>
              </a:rPr>
              <a:t>Suçun siyasi bir suç olması</a:t>
            </a:r>
          </a:p>
          <a:p>
            <a:pPr marL="228600" indent="-228600">
              <a:buFontTx/>
              <a:buAutoNum type="alphaLcParenR"/>
              <a:defRPr/>
            </a:pPr>
            <a:r>
              <a:rPr lang="tr-TR" altLang="sr-Latn-RS" dirty="0">
                <a:ea typeface="ＭＳ Ｐゴシック"/>
                <a:cs typeface="Calibri"/>
              </a:rPr>
              <a:t>Talebin yürütülmesinin aşağıdakiler üzerinde etki doğurma ihtimalinin bulunması:</a:t>
            </a:r>
          </a:p>
          <a:p>
            <a:pPr marL="685800" marR="0" lvl="1" indent="-228600" algn="l" defTabSz="457200">
              <a:lnSpc>
                <a:spcPct val="100000"/>
              </a:lnSpc>
              <a:spcBef>
                <a:spcPct val="30000"/>
              </a:spcBef>
              <a:spcAft>
                <a:spcPct val="0"/>
              </a:spcAft>
              <a:buClrTx/>
              <a:buSzTx/>
              <a:buFontTx/>
              <a:buAutoNum type="alphaLcParenR"/>
              <a:tabLst/>
              <a:defRPr/>
            </a:pPr>
            <a:r>
              <a:rPr lang="tr-TR" altLang="sr-Latn-RS" dirty="0">
                <a:ea typeface="ＭＳ Ｐゴシック"/>
              </a:rPr>
              <a:t>Egemenlik</a:t>
            </a:r>
            <a:endParaRPr lang="tr-TR" altLang="sr-Latn-RS" dirty="0">
              <a:cs typeface="Calibri"/>
            </a:endParaRPr>
          </a:p>
          <a:p>
            <a:pPr marL="685800" lvl="1" indent="-228600">
              <a:buFontTx/>
              <a:buAutoNum type="alphaLcParenR"/>
              <a:defRPr/>
            </a:pPr>
            <a:r>
              <a:rPr lang="tr-TR" altLang="sr-Latn-RS" dirty="0">
                <a:ea typeface="ＭＳ Ｐゴシック"/>
              </a:rPr>
              <a:t>Güvenlik</a:t>
            </a:r>
            <a:endParaRPr lang="tr-TR" altLang="sr-Latn-RS" dirty="0">
              <a:cs typeface="Calibri"/>
            </a:endParaRPr>
          </a:p>
          <a:p>
            <a:pPr marL="685800" lvl="1" indent="-228600">
              <a:buFontTx/>
              <a:buAutoNum type="alphaLcParenR"/>
              <a:defRPr/>
            </a:pPr>
            <a:r>
              <a:rPr lang="tr-TR" altLang="sr-Latn-RS" dirty="0">
                <a:ea typeface="ＭＳ Ｐゴシック"/>
                <a:cs typeface="Calibri"/>
              </a:rPr>
              <a:t>Kamu düzeni</a:t>
            </a:r>
          </a:p>
          <a:p>
            <a:pPr marL="685800" lvl="1" indent="-228600">
              <a:buFontTx/>
              <a:buAutoNum type="alphaLcParenR"/>
              <a:defRPr/>
            </a:pPr>
            <a:r>
              <a:rPr lang="tr-TR" altLang="sr-Latn-RS" dirty="0">
                <a:ea typeface="ＭＳ Ｐゴシック"/>
              </a:rPr>
              <a:t>Diğer temel çıkarlar</a:t>
            </a:r>
            <a:endParaRPr lang="tr-TR" altLang="sr-Latn-RS" dirty="0">
              <a:ea typeface="ＭＳ Ｐゴシック"/>
              <a:cs typeface="Calibri"/>
            </a:endParaRPr>
          </a:p>
          <a:p>
            <a:pPr>
              <a:defRPr/>
            </a:pPr>
            <a:endParaRPr lang="tr-TR" altLang="sr-Latn-RS" dirty="0">
              <a:ea typeface="ＭＳ Ｐゴシック" pitchFamily="-65" charset="-128"/>
              <a:cs typeface="Calibri"/>
            </a:endParaRPr>
          </a:p>
          <a:p>
            <a:pPr>
              <a:defRPr/>
            </a:pPr>
            <a:r>
              <a:rPr lang="tr-TR" altLang="sr-Latn-RS" dirty="0">
                <a:ea typeface="ＭＳ Ｐゴシック"/>
                <a:cs typeface="Calibri"/>
              </a:rPr>
              <a:t>Ülkelerin bu sebepleri dar yorumlaması ve kısıtlara tabi olarak uygulaması beklenir.</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26</a:t>
            </a:fld>
            <a:endParaRPr lang="en-US"/>
          </a:p>
        </p:txBody>
      </p:sp>
    </p:spTree>
    <p:extLst>
      <p:ext uri="{BB962C8B-B14F-4D97-AF65-F5344CB8AC3E}">
        <p14:creationId xmlns:p14="http://schemas.microsoft.com/office/powerpoint/2010/main" val="2730121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tr-TR" dirty="0">
                <a:ea typeface="ＭＳ Ｐゴシック"/>
                <a:cs typeface="Calibri"/>
              </a:rPr>
              <a:t>Sol tarafta Budapeşte Sözleşmesi'nin 27. maddesi metni "harekete geçmeyi erteleyebilir" unsuru öne çıkarılarak aktarılmaktadır.</a:t>
            </a:r>
          </a:p>
          <a:p>
            <a:endParaRPr lang="tr-TR" dirty="0"/>
          </a:p>
          <a:p>
            <a:r>
              <a:rPr lang="tr-TR" dirty="0">
                <a:ea typeface="ＭＳ Ｐゴシック"/>
                <a:cs typeface="Calibri"/>
              </a:rPr>
              <a:t>Sağ tarafta ise öne çıkarılan unsur açıklanmaktadır.</a:t>
            </a:r>
          </a:p>
          <a:p>
            <a:endParaRPr lang="tr-TR" dirty="0">
              <a:ea typeface="ＭＳ Ｐゴシック"/>
              <a:cs typeface="Calibri"/>
            </a:endParaRPr>
          </a:p>
          <a:p>
            <a:pPr>
              <a:defRPr/>
            </a:pPr>
            <a:r>
              <a:rPr lang="tr-TR" sz="1800" dirty="0">
                <a:solidFill>
                  <a:srgbClr val="000000"/>
                </a:solidFill>
                <a:latin typeface="Arial"/>
                <a:ea typeface="ＭＳ Ｐゴシック"/>
                <a:cs typeface="Arial"/>
              </a:rPr>
              <a:t>Budapeşte Sözleşmesi talebi alan Tarafa, talep üzerine derhal harekete geçmesinin, talebi alan Tarafın soruşturmalarını veya kovuşturmalarını etkileyebilecek nitelikte olması halinde, talebi reddetmek yerine erteleme imkanı tanımaktadır. Örneğin talepte bulunan Tarafın kendi soruşturması veya yargılaması için gerekli bir delil veya tanık ifadesi talep ettiği durumlarda, aynı delile veya ifadeye, talebi alan Devlette başlamak üzere olan bir duruşmada ihtiyaç duyuluyor olabilir. Bu durumda talebi alan Tarafın, yardım sağlamayı erteleme gerekçesi doğacaktır.</a:t>
            </a:r>
            <a:endParaRPr lang="tr-TR" sz="1800" dirty="0">
              <a:solidFill>
                <a:srgbClr val="000000"/>
              </a:solidFill>
              <a:latin typeface="Arial"/>
              <a:cs typeface="Arial"/>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27</a:t>
            </a:fld>
            <a:endParaRPr lang="en-US"/>
          </a:p>
        </p:txBody>
      </p:sp>
    </p:spTree>
    <p:extLst>
      <p:ext uri="{BB962C8B-B14F-4D97-AF65-F5344CB8AC3E}">
        <p14:creationId xmlns:p14="http://schemas.microsoft.com/office/powerpoint/2010/main" val="9682895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27. maddesi metni "kısmen veya gerekiyorsa şartlara tabi olarak kabul edip edemeyeceğini" unsuru öne çıkarılarak aktarılmaktadır.</a:t>
            </a:r>
          </a:p>
          <a:p>
            <a:endParaRPr lang="tr-TR" dirty="0"/>
          </a:p>
          <a:p>
            <a:r>
              <a:rPr lang="tr-TR" dirty="0">
                <a:ea typeface="ＭＳ Ｐゴシック"/>
                <a:cs typeface="Calibri"/>
              </a:rPr>
              <a:t>Sağ tarafta ise öne çıkarılan unsur açıklanmaktadır.</a:t>
            </a:r>
          </a:p>
          <a:p>
            <a:endParaRPr lang="tr-TR" dirty="0">
              <a:ea typeface="ＭＳ Ｐゴシック"/>
              <a:cs typeface="Calibri"/>
            </a:endParaRPr>
          </a:p>
          <a:p>
            <a:pPr>
              <a:defRPr/>
            </a:pPr>
            <a:r>
              <a:rPr lang="tr-TR" dirty="0">
                <a:solidFill>
                  <a:srgbClr val="000000"/>
                </a:solidFill>
                <a:latin typeface="Arial"/>
                <a:ea typeface="ＭＳ Ｐゴシック"/>
                <a:cs typeface="Arial"/>
              </a:rPr>
              <a:t>Budapeşte</a:t>
            </a:r>
            <a:r>
              <a:rPr lang="tr-TR" sz="1200" dirty="0">
                <a:solidFill>
                  <a:srgbClr val="000000"/>
                </a:solidFill>
                <a:latin typeface="Arial"/>
                <a:ea typeface="ＭＳ Ｐゴシック"/>
                <a:cs typeface="Arial"/>
              </a:rPr>
              <a:t> </a:t>
            </a:r>
            <a:r>
              <a:rPr lang="tr-TR" dirty="0">
                <a:solidFill>
                  <a:srgbClr val="000000"/>
                </a:solidFill>
                <a:latin typeface="Arial"/>
                <a:ea typeface="ＭＳ Ｐゴシック"/>
                <a:cs typeface="Arial"/>
              </a:rPr>
              <a:t>Sözleşmesi talebi alan Tarafa, yardımlaşmayı reddetmeden veya ertelemeden önce, belirli bir talebi kısmen veya şarta tabi kılarak karşılayıp karşılayamayacağını inceleme imkanı tanımaktadır. Bu, talepte bulunan Taraf ile danışma prosedürleri yürütülerek sağlanabilir. </a:t>
            </a:r>
            <a:endParaRPr lang="tr-TR" dirty="0">
              <a:solidFill>
                <a:srgbClr val="000000"/>
              </a:solidFill>
              <a:latin typeface="Arial"/>
              <a:cs typeface="Arial"/>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28</a:t>
            </a:fld>
            <a:endParaRPr lang="en-US"/>
          </a:p>
        </p:txBody>
      </p:sp>
    </p:spTree>
    <p:extLst>
      <p:ext uri="{BB962C8B-B14F-4D97-AF65-F5344CB8AC3E}">
        <p14:creationId xmlns:p14="http://schemas.microsoft.com/office/powerpoint/2010/main" val="23465705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27. maddesi metni "zamanında bilgilendirir.... yürütülmesini imkansız kılan her türlü sebebi" unsuru öne çıkarılarak aktarılmaktadır.</a:t>
            </a:r>
          </a:p>
          <a:p>
            <a:endParaRPr lang="tr-TR" dirty="0"/>
          </a:p>
          <a:p>
            <a:r>
              <a:rPr lang="tr-TR" dirty="0">
                <a:ea typeface="ＭＳ Ｐゴシック"/>
                <a:cs typeface="Calibri"/>
              </a:rPr>
              <a:t>Sağ tarafta ise öne çıkarılan unsur açıklanmaktadır.</a:t>
            </a:r>
          </a:p>
          <a:p>
            <a:endParaRPr lang="tr-TR" dirty="0">
              <a:ea typeface="ＭＳ Ｐゴシック"/>
              <a:cs typeface="Calibri"/>
            </a:endParaRPr>
          </a:p>
          <a:p>
            <a:r>
              <a:rPr lang="tr-TR" dirty="0">
                <a:solidFill>
                  <a:srgbClr val="000000"/>
                </a:solidFill>
                <a:latin typeface="Arial"/>
                <a:ea typeface="ＭＳ Ｐゴシック"/>
                <a:cs typeface="Arial"/>
              </a:rPr>
              <a:t>Talepte bulunan Taraf, talebin sonucu hakkında bilgilendirilmelidir ve yardımlaşmanın reddedilmesi veya ertelenmesi halinde buna ilişkin sebepler belirtilmelidir. Sebep belirtme, aynı zamanda, talepte bulunan Tarafın, talebi alan Tarafın bu madde yükümlülüklerini nasıl yorumladığını anlamasını, karşılıklı yardımlaşmanın gelecekteki etkililiğinin geliştirilmesi amacıyla danışma görevi görmesini ve talepte bulunan Tarafın, tanıkların veya delillerin koşullarına veya bunların mevcut olup olmadığına ilişkin önceden bilinmeyen olguların sunulmasını sağlar. </a:t>
            </a:r>
            <a:endParaRPr lang="tr-TR" dirty="0">
              <a:latin typeface="Arial"/>
              <a:ea typeface="ＭＳ Ｐゴシック"/>
              <a:cs typeface="Arial"/>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29</a:t>
            </a:fld>
            <a:endParaRPr lang="en-US"/>
          </a:p>
        </p:txBody>
      </p:sp>
    </p:spTree>
    <p:extLst>
      <p:ext uri="{BB962C8B-B14F-4D97-AF65-F5344CB8AC3E}">
        <p14:creationId xmlns:p14="http://schemas.microsoft.com/office/powerpoint/2010/main" val="36188616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27. maddesi metni "talebin yürütülmesi için gerekliği olan kısımlar hariç .... talebe ilişkin her türlü olguyu gizli tutmasını" unsuru öne çıkarılarak aktarılmaktadır.</a:t>
            </a:r>
            <a:endParaRPr lang="en-US" dirty="0">
              <a:ea typeface="ＭＳ Ｐゴシック"/>
              <a:cs typeface="Calibri"/>
            </a:endParaRPr>
          </a:p>
          <a:p>
            <a:endParaRPr lang="tr-TR" dirty="0"/>
          </a:p>
          <a:p>
            <a:r>
              <a:rPr lang="tr-TR" dirty="0"/>
              <a:t>Sağ tarafta ise öne çıkarılan unsur açıklanmaktadır.</a:t>
            </a:r>
            <a:endParaRPr lang="en-US" dirty="0"/>
          </a:p>
          <a:p>
            <a:endParaRPr lang="en-US" altLang="sr-Latn-RS" dirty="0">
              <a:cs typeface="Calibri"/>
            </a:endParaRPr>
          </a:p>
          <a:p>
            <a:r>
              <a:rPr lang="tr-TR" noProof="0" dirty="0">
                <a:solidFill>
                  <a:srgbClr val="000000"/>
                </a:solidFill>
                <a:latin typeface="Arial"/>
                <a:ea typeface="ＭＳ Ｐゴシック"/>
                <a:cs typeface="Arial"/>
              </a:rPr>
              <a:t>Budapeşte Sözleşmesi uyarınca talepte bulunan Taraf, iletilen talebe ilişkin olguların gizli tutulmasını talep etme hakkına sahiptir. Bu, talebin kamuya açıklanmasının soruşturmaya zarar verebileceği hassas nitelikli vakalar için özellikle önemlidir. Bu durum, slaytta belirtilen koşulları taşıyan taleplerin yürütülmesi için gerekli bilgilerin açıklanmasını kısıtlamayacaktır. </a:t>
            </a:r>
            <a:endParaRPr lang="tr-TR" noProof="0" dirty="0">
              <a:solidFill>
                <a:srgbClr val="000000"/>
              </a:solidFill>
              <a:latin typeface="Calibri"/>
              <a:cs typeface="Arial"/>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30</a:t>
            </a:fld>
            <a:endParaRPr lang="en-US"/>
          </a:p>
        </p:txBody>
      </p:sp>
    </p:spTree>
    <p:extLst>
      <p:ext uri="{BB962C8B-B14F-4D97-AF65-F5344CB8AC3E}">
        <p14:creationId xmlns:p14="http://schemas.microsoft.com/office/powerpoint/2010/main" val="4005967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tr-TR" dirty="0">
                <a:ea typeface="ＭＳ Ｐゴシック"/>
                <a:cs typeface="Calibri"/>
              </a:rPr>
              <a:t>Birinci bölüm Budapeşte Sözleşmesi'nin uluslararası işbirliği ve karşılıklı yardımlaşmaya ilişkin genel hükümlerini ele alacaktır.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a:t>
            </a:fld>
            <a:endParaRPr lang="en-US" dirty="0"/>
          </a:p>
        </p:txBody>
      </p:sp>
    </p:spTree>
    <p:extLst>
      <p:ext uri="{BB962C8B-B14F-4D97-AF65-F5344CB8AC3E}">
        <p14:creationId xmlns:p14="http://schemas.microsoft.com/office/powerpoint/2010/main" val="37833988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27. maddesi metni "acil ....  yargı mercileri tarafından… doğrudan… merkezi makamına... talep veya haberleşme... (İnterpol)… zorlayıcı tedbir içermeyen....  yetkili makamlarına doğrudan iletilebilir" unsurları öne çıkarılarak aktarılmaktadır.</a:t>
            </a:r>
          </a:p>
          <a:p>
            <a:endParaRPr lang="tr-TR" dirty="0">
              <a:cs typeface="Calibri"/>
            </a:endParaRPr>
          </a:p>
          <a:p>
            <a:r>
              <a:rPr lang="tr-TR" dirty="0">
                <a:ea typeface="ＭＳ Ｐゴシック"/>
                <a:cs typeface="Calibri"/>
              </a:rPr>
              <a:t>Sağ tarafta ise öne çıkarılan unsurlar açıklanmaktadır.</a:t>
            </a:r>
          </a:p>
          <a:p>
            <a:endParaRPr lang="tr-TR" dirty="0">
              <a:ea typeface="ＭＳ Ｐゴシック"/>
              <a:cs typeface="Calibri"/>
            </a:endParaRPr>
          </a:p>
          <a:p>
            <a:pPr algn="just"/>
            <a:r>
              <a:rPr lang="tr-TR" dirty="0">
                <a:ea typeface="ＭＳ Ｐゴシック"/>
                <a:cs typeface="Calibri"/>
              </a:rPr>
              <a:t>Her ne kadar Budapeşte Sözleşmesi, karşılıklı yardımlaşma taleplerine ilişkin olarak merkezi makamların birbiriyle doğrudan iletişim kurmasını öngörse de, acil durumlarda, talepte bulunan Tarafın yargıçları ve savcıları, talebi alan Tarafın yargıçlarına ve savcılarına doğrudan karşılıklı adli yardım talebi gönderilebilir. Bu prosedürü takip eden yargıç veya savcı, talebi alan Tarafın merkezi makamına iletilmek üzere, bu talebin bir örneğini kendi merkezi makamına da göndermelidir. Budapeşte Sözleşmesi ayı zamanda, acil bir durum söz konusu olmasa dahi, eğer talebi alan Taraf bu talebi zorlayıcı tedbire başvurmadan yerine getirebiliyorsa, İnterpol aracılığıyla gönderilen taleplerin veya diğer haberleşmelerin de merkezi makamların müdahalesi olmadan doğrudan iletilmesini sağlamaktadır. </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31</a:t>
            </a:fld>
            <a:endParaRPr lang="en-US"/>
          </a:p>
        </p:txBody>
      </p:sp>
    </p:spTree>
    <p:extLst>
      <p:ext uri="{BB962C8B-B14F-4D97-AF65-F5344CB8AC3E}">
        <p14:creationId xmlns:p14="http://schemas.microsoft.com/office/powerpoint/2010/main" val="3453703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28. maddesi metni "karşılıklı yardımlaşma antlaşmasının veya düzenlemelerinin bulunmadığı" unsuru öne çıkarılarak aktarılmaktadır.</a:t>
            </a:r>
          </a:p>
          <a:p>
            <a:endParaRPr lang="tr-TR" dirty="0"/>
          </a:p>
          <a:p>
            <a:r>
              <a:rPr lang="tr-TR" dirty="0">
                <a:ea typeface="ＭＳ Ｐゴシック"/>
                <a:cs typeface="Calibri"/>
              </a:rPr>
              <a:t>Sağ tarafta ise öne çıkarılan unsur açıklanmaktadır.</a:t>
            </a:r>
          </a:p>
          <a:p>
            <a:endParaRPr lang="tr-TR" dirty="0"/>
          </a:p>
          <a:p>
            <a:pPr algn="just"/>
            <a:r>
              <a:rPr lang="tr-TR" dirty="0">
                <a:ea typeface="ＭＳ Ｐゴシック"/>
                <a:cs typeface="Calibri"/>
              </a:rPr>
              <a:t>27. madde gibi 28. madde de yalnızca, Budapeşte Sözleşmesi tarafından öngörülen karşılıklı yardımlaşmaya izin verecek bir karşılıklı yardımlaşma antlaşmasının veya düzenlemelerinin bulunmadığı hallerde uygulanır. Eğer böyle bir antlaşma veya düzenleme mevcutsa, taraflarca aksi öngörülmediği sürece, bu antlaşmanın veya düzenlemenin gizlilik ve kullanımın sınırlandırılması hükümleri uygulanacaktır. Bu, tarafların, birbiriyle yarışan ve çelişebilecek iki tasarruf yerine halihazırda mevcut ve iyi anlaşılmış bir rejimden yararlanmasını sağlamak içindir.</a:t>
            </a:r>
            <a:endParaRPr lang="tr-TR" dirty="0">
              <a:cs typeface="Calibri"/>
            </a:endParaRPr>
          </a:p>
          <a:p>
            <a:pPr algn="just">
              <a:defRPr/>
            </a:pPr>
            <a:endParaRPr lang="tr-TR" dirty="0">
              <a:ea typeface="ＭＳ Ｐゴシック"/>
              <a:cs typeface="Calibri"/>
            </a:endParaRPr>
          </a:p>
          <a:p>
            <a:pPr>
              <a:defRPr/>
            </a:pPr>
            <a:endParaRPr lang="tr-TR" altLang="sr-Latn-RS" dirty="0">
              <a:cs typeface="Calibri"/>
            </a:endParaRPr>
          </a:p>
          <a:p>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32</a:t>
            </a:fld>
            <a:endParaRPr lang="en-US"/>
          </a:p>
        </p:txBody>
      </p:sp>
    </p:spTree>
    <p:extLst>
      <p:ext uri="{BB962C8B-B14F-4D97-AF65-F5344CB8AC3E}">
        <p14:creationId xmlns:p14="http://schemas.microsoft.com/office/powerpoint/2010/main" val="19310051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28. maddesi metni "koşullar.... gizli tutulmaması halinde.... yerine getirilemiyorsa" unsurları öne çıkarılarak aktarılmaktadır.</a:t>
            </a:r>
          </a:p>
          <a:p>
            <a:endParaRPr lang="tr-TR" dirty="0"/>
          </a:p>
          <a:p>
            <a:r>
              <a:rPr lang="tr-TR" dirty="0"/>
              <a:t>Sağ tarafta ise öne çıkarılan unsurlar açıklanmaktadır.</a:t>
            </a:r>
            <a:endParaRPr lang="en-US" dirty="0"/>
          </a:p>
          <a:p>
            <a:pPr algn="just">
              <a:buNone/>
            </a:pPr>
            <a:endParaRPr lang="en-US" dirty="0">
              <a:cs typeface="Calibri"/>
            </a:endParaRPr>
          </a:p>
          <a:p>
            <a:pPr>
              <a:defRPr/>
            </a:pPr>
            <a:r>
              <a:rPr lang="tr-TR" altLang="sr-Latn-RS" noProof="0" dirty="0">
                <a:ea typeface="ＭＳ Ｐゴシック"/>
                <a:cs typeface="Calibri"/>
              </a:rPr>
              <a:t>Talebi alan Taraf, karşılıklı yardımlaşma talebine cevap verirken iki tür şart ileri sürebilir. Birincisi, bu slaytta belirtildiği üzere, talebi alan Tarafın, örneğin gizli muhbirin kimliğinin açıklanmaması gibi, gizlilik şartının yokluğunda talep yerine getirilemeyecekse, sağlanan bilginin veya materyalin gizli tutulması talebinde bulunabilmesine ilişkindir. Talebi alan Taraf, talep edilen yardımı sağlamakla yükümlü ise, bu vakalara ilişkin olarak mutlak gizlilik talep etmek uygun değildir çünkü bu, talepte bulunan Tarafın, örneğin delilin kamuya açık duruşmada kullanılması suretiyle (zorunlu açıklama da dahil olmak üzere), suçu başarılı bir biçimde soruşturma veya kovuşturma yetkinliğini bozabilir.</a:t>
            </a:r>
            <a:endParaRPr lang="tr-TR" altLang="sr-Latn-RS" noProof="0"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33</a:t>
            </a:fld>
            <a:endParaRPr lang="en-US"/>
          </a:p>
        </p:txBody>
      </p:sp>
    </p:spTree>
    <p:extLst>
      <p:ext uri="{BB962C8B-B14F-4D97-AF65-F5344CB8AC3E}">
        <p14:creationId xmlns:p14="http://schemas.microsoft.com/office/powerpoint/2010/main" val="20434587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28. maddesi metni "koşullar.... talepte belirtilenler dışındaki.... için kullanılmaması" unsurları öne çıkarılarak aktarılmaktadır.</a:t>
            </a:r>
          </a:p>
          <a:p>
            <a:endParaRPr lang="tr-TR" dirty="0"/>
          </a:p>
          <a:p>
            <a:r>
              <a:rPr lang="tr-TR" dirty="0"/>
              <a:t>Sağ tarafta ise öne çıkarılan unsurlar açıklanmaktadır.</a:t>
            </a:r>
            <a:endParaRPr lang="tr-TR" dirty="0">
              <a:cs typeface="Calibri"/>
            </a:endParaRPr>
          </a:p>
          <a:p>
            <a:pPr algn="just">
              <a:buNone/>
            </a:pPr>
            <a:endParaRPr lang="tr-TR" dirty="0">
              <a:ea typeface="ＭＳ Ｐゴシック"/>
              <a:cs typeface="Calibri"/>
            </a:endParaRPr>
          </a:p>
          <a:p>
            <a:r>
              <a:rPr lang="tr-TR" dirty="0">
                <a:ea typeface="ＭＳ Ｐゴシック"/>
                <a:cs typeface="Calibri"/>
              </a:rPr>
              <a:t>Talebi alan Taraf, karşılıklı yardımlaşma talebine cevap verirken iki tür şart ileri sürebilir. İkincisi, bu slaytta belirtildiği üzere, talebi alan Tarafın, sağlanan bilginin veya materyalin talepte belirtilenler dışındaki soruşturmalar veya kovuşturmalar için kullanılmaması talebine ilişkindir. Bu şartın uygulanabilmesi, talebi alan Tarafın açıkça bunu ileri sürmesine bağlıdır, aksi takdirde, talepte bulunan Tarafın kullanımı üzerinde sınırlama söz konusu olmayacaktır. Bu şartın ileri sürüldüğü durumlarda, ilgili bilgi ve materyal yalnızca talepte öngörülen amaçlarla kullanılabilecektir, bu sebeple, talebi alan Tarafın rızası olmaksızın başka amaçlarla kullanılamayacaktır.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34</a:t>
            </a:fld>
            <a:endParaRPr lang="en-US"/>
          </a:p>
        </p:txBody>
      </p:sp>
    </p:spTree>
    <p:extLst>
      <p:ext uri="{BB962C8B-B14F-4D97-AF65-F5344CB8AC3E}">
        <p14:creationId xmlns:p14="http://schemas.microsoft.com/office/powerpoint/2010/main" val="6552663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tr-TR" dirty="0">
                <a:ea typeface="ＭＳ Ｐゴシック"/>
                <a:cs typeface="Calibri"/>
              </a:rPr>
              <a:t>Sol tarafta Budapeşte Sözleşmesi'nin 28. maddesi metni "koşulu karşılayamıyorsa... zamanında bilgilendirir....koşulu kabul ederse, bununla bağlı olacaktır" unsurları öne çıkarılarak aktarılmaktadır.</a:t>
            </a:r>
            <a:endParaRPr lang="tr-TR" dirty="0">
              <a:cs typeface="Calibri"/>
            </a:endParaRPr>
          </a:p>
          <a:p>
            <a:pPr>
              <a:defRPr/>
            </a:pPr>
            <a:endParaRPr lang="tr-TR" dirty="0"/>
          </a:p>
          <a:p>
            <a:pPr>
              <a:defRPr/>
            </a:pPr>
            <a:r>
              <a:rPr lang="tr-TR" dirty="0"/>
              <a:t>Sağ tarafta ise öne çıkarılan unsurlar açıklanmaktadır.</a:t>
            </a:r>
            <a:endParaRPr lang="tr-TR" dirty="0">
              <a:cs typeface="Calibri"/>
            </a:endParaRPr>
          </a:p>
          <a:p>
            <a:pPr marL="0" marR="0" lvl="0" indent="0" algn="just" defTabSz="457200">
              <a:lnSpc>
                <a:spcPct val="100000"/>
              </a:lnSpc>
              <a:spcBef>
                <a:spcPct val="30000"/>
              </a:spcBef>
              <a:spcAft>
                <a:spcPct val="0"/>
              </a:spcAft>
              <a:buClrTx/>
              <a:buSzTx/>
              <a:buFontTx/>
              <a:buNone/>
              <a:tabLst/>
              <a:defRPr/>
            </a:pPr>
            <a:endParaRPr lang="tr-TR" dirty="0">
              <a:cs typeface="Calibri"/>
            </a:endParaRPr>
          </a:p>
          <a:p>
            <a:pPr algn="just">
              <a:defRPr/>
            </a:pPr>
            <a:r>
              <a:rPr lang="tr-TR" dirty="0">
                <a:ea typeface="ＭＳ Ｐゴシック"/>
                <a:cs typeface="Calibri"/>
              </a:rPr>
              <a:t>Bilginin iletildiği Taraf ilgili koşulu karşılayamıyorsa, bilgiyi sağlayan Tarafı bilgilendirmelidir. Bilgiyi sağlayan taraf bu durumda bilgiyi sağlamama seçeneğine sahip olacaktır. Eğer bilgiyi alan Taraf koşulu kabul ederse, gereğine uygun davranmalıdır. </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35</a:t>
            </a:fld>
            <a:endParaRPr lang="en-US"/>
          </a:p>
        </p:txBody>
      </p:sp>
    </p:spTree>
    <p:extLst>
      <p:ext uri="{BB962C8B-B14F-4D97-AF65-F5344CB8AC3E}">
        <p14:creationId xmlns:p14="http://schemas.microsoft.com/office/powerpoint/2010/main" val="2032147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tr-TR" dirty="0">
                <a:ea typeface="ＭＳ Ｐゴシック"/>
                <a:cs typeface="Calibri"/>
              </a:rPr>
              <a:t>Sol tarafta Budapeşte Sözleşmesi'nin 28. maddesi metni "kullanımını... zorunlu tutabilir" unsurları öne çıkarılarak aktarılmaktadır.</a:t>
            </a:r>
            <a:endParaRPr lang="tr-TR" dirty="0">
              <a:cs typeface="Calibri"/>
            </a:endParaRPr>
          </a:p>
          <a:p>
            <a:pPr>
              <a:defRPr/>
            </a:pPr>
            <a:endParaRPr lang="tr-TR" dirty="0"/>
          </a:p>
          <a:p>
            <a:pPr>
              <a:defRPr/>
            </a:pPr>
            <a:r>
              <a:rPr lang="tr-TR" dirty="0"/>
              <a:t>Sağ tarafta ise öne çıkarılan unsurlar açıklanmaktadır.</a:t>
            </a:r>
            <a:endParaRPr lang="tr-TR" dirty="0">
              <a:cs typeface="Calibri"/>
            </a:endParaRPr>
          </a:p>
          <a:p>
            <a:pPr marL="0" marR="0" lvl="0" indent="0" algn="just" defTabSz="457200">
              <a:lnSpc>
                <a:spcPct val="100000"/>
              </a:lnSpc>
              <a:spcBef>
                <a:spcPct val="30000"/>
              </a:spcBef>
              <a:spcAft>
                <a:spcPct val="0"/>
              </a:spcAft>
              <a:buClrTx/>
              <a:buSzTx/>
              <a:buFontTx/>
              <a:buNone/>
              <a:tabLst/>
              <a:defRPr/>
            </a:pPr>
            <a:endParaRPr lang="tr-TR" dirty="0">
              <a:cs typeface="Calibri"/>
            </a:endParaRPr>
          </a:p>
          <a:p>
            <a:pPr algn="just"/>
            <a:r>
              <a:rPr lang="tr-TR" dirty="0">
                <a:ea typeface="ＭＳ Ｐゴシック"/>
                <a:cs typeface="Calibri"/>
              </a:rPr>
              <a:t>Talepte bulunan Taraf, talebi alan Tarafın ilgili koşulların karşılanıp karşılanmadığını değerlendirmesi için koşullara tabi olarak kabul ettiği bilginin veya materyalin kullanımına ilişkin açıklama yapmak zorunda bırakılabilir. Talebi alan Tarafın, ilgili materyale veya bilgiye her erişim sağlandığında talepte bulunan Tarafı hesap vermeye çağırması gibi külfetli bir sorumluluk yükleyemeyeceği kabul edilmiştir. </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36</a:t>
            </a:fld>
            <a:endParaRPr lang="en-US"/>
          </a:p>
        </p:txBody>
      </p:sp>
    </p:spTree>
    <p:extLst>
      <p:ext uri="{BB962C8B-B14F-4D97-AF65-F5344CB8AC3E}">
        <p14:creationId xmlns:p14="http://schemas.microsoft.com/office/powerpoint/2010/main" val="19769690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tr-TR" dirty="0">
                <a:ea typeface="ＭＳ Ｐゴシック"/>
                <a:cs typeface="Calibri"/>
              </a:rPr>
              <a:t>Doğru cevap: </a:t>
            </a:r>
            <a:r>
              <a:rPr lang="tr-TR" b="1" dirty="0">
                <a:ea typeface="ＭＳ Ｐゴシック"/>
                <a:cs typeface="Calibri"/>
              </a:rPr>
              <a:t>Yanlış</a:t>
            </a:r>
            <a:r>
              <a:rPr lang="tr-TR" dirty="0">
                <a:ea typeface="ＭＳ Ｐゴシック"/>
                <a:cs typeface="Calibri"/>
              </a:rPr>
              <a:t>. </a:t>
            </a:r>
            <a:endParaRPr lang="tr-TR" dirty="0">
              <a:cs typeface="Calibri"/>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tr-TR" dirty="0">
              <a:cs typeface="Calibri"/>
            </a:endParaRPr>
          </a:p>
          <a:p>
            <a:pPr>
              <a:defRPr/>
            </a:pPr>
            <a:r>
              <a:rPr lang="tr-TR" dirty="0">
                <a:ea typeface="ＭＳ Ｐゴシック"/>
                <a:cs typeface="Calibri"/>
              </a:rPr>
              <a:t>Budapeşte Sözleşmesi mevcut düzenlemelerin usule ve gizliliğe ilişkin kurallarına saygı göstermektedir. Budapeşte Sözleşmesi'nin 27. maddesi yalnızca mevcut düzenlemelerin yokluğunda uygulanacak prosedür öngörmektedir. Öte yandan Budapeşte Sözleşmesi'nin 28. maddesi de yalnızca mevcut düzenlemelerin yokluğunda uygulanacak gizlilik yükümlülükleri öngörmektedir.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37</a:t>
            </a:fld>
            <a:endParaRPr lang="en-US"/>
          </a:p>
        </p:txBody>
      </p:sp>
    </p:spTree>
    <p:extLst>
      <p:ext uri="{BB962C8B-B14F-4D97-AF65-F5344CB8AC3E}">
        <p14:creationId xmlns:p14="http://schemas.microsoft.com/office/powerpoint/2010/main" val="16930571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tr-TR" dirty="0">
                <a:ea typeface="ＭＳ Ｐゴシック"/>
                <a:cs typeface="Calibri"/>
              </a:rPr>
              <a:t>Doğru cevap: </a:t>
            </a:r>
            <a:r>
              <a:rPr lang="tr-TR" b="1" dirty="0">
                <a:ea typeface="ＭＳ Ｐゴシック"/>
                <a:cs typeface="Calibri"/>
              </a:rPr>
              <a:t>Yanlış</a:t>
            </a:r>
            <a:r>
              <a:rPr lang="tr-TR" dirty="0">
                <a:ea typeface="ＭＳ Ｐゴシック"/>
                <a:cs typeface="Calibri"/>
              </a:rPr>
              <a:t>. </a:t>
            </a:r>
          </a:p>
          <a:p>
            <a:pPr marL="0" marR="0" lvl="0" indent="0" algn="l" defTabSz="457200">
              <a:lnSpc>
                <a:spcPct val="100000"/>
              </a:lnSpc>
              <a:spcBef>
                <a:spcPct val="30000"/>
              </a:spcBef>
              <a:spcAft>
                <a:spcPct val="0"/>
              </a:spcAft>
              <a:buNone/>
              <a:tabLst/>
              <a:defRPr/>
            </a:pPr>
            <a:endParaRPr lang="tr-TR" dirty="0">
              <a:cs typeface="Calibri"/>
            </a:endParaRPr>
          </a:p>
          <a:p>
            <a:pPr>
              <a:defRPr/>
            </a:pPr>
            <a:r>
              <a:rPr lang="tr-TR" dirty="0">
                <a:ea typeface="ＭＳ Ｐゴシック"/>
                <a:cs typeface="Calibri"/>
              </a:rPr>
              <a:t>Budapeşte Sözleşmesi mevcut düzenlemelerin usule ve gizliliğe ilişkin kurallarına saygı göstermektedir. Budapeşte Sözleşmesi'nin 27. maddesi yalnızca mevcut düzenlemelerin yokluğunda uygulanacak bir prosedür öngörmektedir. Öte yandan Budapeşte Sözleşmesi'nin 28. maddesi de yalnızca mevcut düzenlemelerin yokluğunda uygulanacak gizlilik yükümlülükleri öngörmektedir.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38</a:t>
            </a:fld>
            <a:endParaRPr lang="en-US"/>
          </a:p>
        </p:txBody>
      </p:sp>
    </p:spTree>
    <p:extLst>
      <p:ext uri="{BB962C8B-B14F-4D97-AF65-F5344CB8AC3E}">
        <p14:creationId xmlns:p14="http://schemas.microsoft.com/office/powerpoint/2010/main" val="4004262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tr-TR" dirty="0">
                <a:ea typeface="ＭＳ Ｐゴシック"/>
                <a:cs typeface="Calibri"/>
              </a:rPr>
              <a:t>İkinci bölüm Budapeşte Sözleşmesi'nin uluslararası işbirliği ve karşılıklı yardımlaşmaya ilişkin özel hükümlerini ele alacaktır.</a:t>
            </a:r>
          </a:p>
          <a:p>
            <a:pPr>
              <a:defRPr/>
            </a:pPr>
            <a:endParaRPr lang="tr-TR" dirty="0">
              <a:ea typeface="ＭＳ Ｐゴシック"/>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40</a:t>
            </a:fld>
            <a:endParaRPr lang="en-US"/>
          </a:p>
        </p:txBody>
      </p:sp>
    </p:spTree>
    <p:extLst>
      <p:ext uri="{BB962C8B-B14F-4D97-AF65-F5344CB8AC3E}">
        <p14:creationId xmlns:p14="http://schemas.microsoft.com/office/powerpoint/2010/main" val="36385208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tr-TR" dirty="0">
                <a:ea typeface="ＭＳ Ｐゴシック"/>
                <a:cs typeface="Calibri"/>
              </a:rPr>
              <a:t>Bu slayt Budapeşte Sözleşmesi'nin başka bir yargı yetkisinde depolanmış bilgisayar verilerinin süratli şekilde korunmasına ilişkin 29. maddesinin ana hatlarını özetlemektedir. </a:t>
            </a:r>
            <a:endParaRPr lang="en-US" dirty="0"/>
          </a:p>
          <a:p>
            <a:pPr>
              <a:defRPr/>
            </a:pPr>
            <a:r>
              <a:rPr lang="tr-TR" dirty="0">
                <a:ea typeface="ＭＳ Ｐゴシック"/>
                <a:cs typeface="Calibri"/>
              </a:rPr>
              <a:t>Budapeşte Sözleşmesi'nin 16. maddesinde düzenlenen ulusal yetkilerin uluslararası dengidir.</a:t>
            </a:r>
            <a:endParaRPr lang="tr-TR" dirty="0"/>
          </a:p>
          <a:p>
            <a:pPr>
              <a:defRPr/>
            </a:pPr>
            <a:endParaRPr lang="tr-TR" dirty="0">
              <a:ea typeface="ＭＳ Ｐゴシック"/>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41</a:t>
            </a:fld>
            <a:endParaRPr lang="en-US"/>
          </a:p>
        </p:txBody>
      </p:sp>
    </p:spTree>
    <p:extLst>
      <p:ext uri="{BB962C8B-B14F-4D97-AF65-F5344CB8AC3E}">
        <p14:creationId xmlns:p14="http://schemas.microsoft.com/office/powerpoint/2010/main" val="1921240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23. maddesi metni "ilgili uluslararası belgelerin, aynı veya karşılıklı mevzuat temelinde anlaşılmış düzenlemelerin... iç hukukların" unsuru öne çıkarılarak aktarılmaktadır.</a:t>
            </a:r>
          </a:p>
          <a:p>
            <a:endParaRPr lang="tr-TR" dirty="0">
              <a:cs typeface="Calibri"/>
            </a:endParaRPr>
          </a:p>
          <a:p>
            <a:r>
              <a:rPr lang="tr-TR" dirty="0">
                <a:ea typeface="ＭＳ Ｐゴシック"/>
                <a:cs typeface="Calibri"/>
              </a:rPr>
              <a:t>Sağ tarafta ise öne çıkarılan unsur açıklanmaktadır.</a:t>
            </a:r>
          </a:p>
          <a:p>
            <a:endParaRPr lang="tr-TR" dirty="0">
              <a:ea typeface="ＭＳ Ｐゴシック"/>
              <a:cs typeface="Calibri"/>
            </a:endParaRPr>
          </a:p>
          <a:p>
            <a:pPr>
              <a:defRPr/>
            </a:pPr>
            <a:r>
              <a:rPr lang="tr-TR" dirty="0">
                <a:ea typeface="ＭＳ Ｐゴシック"/>
                <a:cs typeface="Calibri"/>
              </a:rPr>
              <a:t>Budapeşte Sözleşmesi, uluslararası işbirliği ile ilgili uluslararası ve iki taraflı belgeleri olduğu kadar iç hukukları da tanımaktadır. Ceza konularında uluslararası işbirliği için bu belgelere ve iç hukuklara başvurulmasını zorunlu kılmaktadır.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a:t>
            </a:fld>
            <a:endParaRPr lang="en-US"/>
          </a:p>
        </p:txBody>
      </p:sp>
    </p:spTree>
    <p:extLst>
      <p:ext uri="{BB962C8B-B14F-4D97-AF65-F5344CB8AC3E}">
        <p14:creationId xmlns:p14="http://schemas.microsoft.com/office/powerpoint/2010/main" val="24985558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tr-TR" dirty="0">
                <a:ea typeface="ＭＳ Ｐゴシック"/>
                <a:cs typeface="Calibri"/>
              </a:rPr>
              <a:t>Sol tarafta Budapeşte Sözleşmesi'nin 29. maddesi metni "talepte bulunan Tarafın... karşılıklı yardımlaşma talebinde bulunma niyeti" unsuru öne çıkarılarak aktarılmaktadır.</a:t>
            </a:r>
          </a:p>
          <a:p>
            <a:pPr>
              <a:defRPr/>
            </a:pPr>
            <a:endParaRPr lang="tr-TR" dirty="0"/>
          </a:p>
          <a:p>
            <a:pPr>
              <a:defRPr/>
            </a:pPr>
            <a:r>
              <a:rPr lang="tr-TR" dirty="0">
                <a:ea typeface="ＭＳ Ｐゴシック"/>
                <a:cs typeface="Calibri"/>
              </a:rPr>
              <a:t>Sağ tarafta ise öne çıkarılan unsur açıklanmaktadır.</a:t>
            </a:r>
          </a:p>
          <a:p>
            <a:pPr marL="0" marR="0" lvl="0" indent="0" algn="just" defTabSz="457200">
              <a:lnSpc>
                <a:spcPct val="100000"/>
              </a:lnSpc>
              <a:spcBef>
                <a:spcPct val="30000"/>
              </a:spcBef>
              <a:spcAft>
                <a:spcPct val="0"/>
              </a:spcAft>
              <a:buClrTx/>
              <a:buSzTx/>
              <a:buFontTx/>
              <a:buNone/>
              <a:tabLst/>
              <a:defRPr/>
            </a:pPr>
            <a:endParaRPr lang="tr-TR" dirty="0">
              <a:cs typeface="Calibri"/>
            </a:endParaRPr>
          </a:p>
          <a:p>
            <a:r>
              <a:rPr lang="tr-TR" dirty="0">
                <a:ea typeface="ＭＳ Ｐゴシック"/>
                <a:cs typeface="Calibri"/>
              </a:rPr>
              <a:t>Koruma talep etme yetkisi, talepte bulunan taraf, daha yavaş olan karşılıklı yardımlaşma kanalları aracılığıyla verilerin açıklanması talebinde bulunurken, kaybolmaya elverişli elektronik delillerin süratli şekilde korunmasını amaçlayan geçici bir tedbirdir. Bu sebeple Budapeşte Sözleşmesi, talepte bulunan tarafın (31. madde uyarınca) ilgili verilerin korunması amacıyla verilerin açıklanmasına yönelik karşılıklı yardım talebinde bulunması niyetini aramaktadır. </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42</a:t>
            </a:fld>
            <a:endParaRPr lang="en-US"/>
          </a:p>
        </p:txBody>
      </p:sp>
    </p:spTree>
    <p:extLst>
      <p:ext uri="{BB962C8B-B14F-4D97-AF65-F5344CB8AC3E}">
        <p14:creationId xmlns:p14="http://schemas.microsoft.com/office/powerpoint/2010/main" val="3322466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29. maddesi metni "içermelidir... makam... suç... olgular... depolanmış bilgisayar verisi... koruyucusuna…yere ilişkin mevcut bilgiler... gerekliliği... karşılıklı yardımlaşma talebinde bulunma niyeti" unsurları öne çıkarılarak aktarılmaktadır.</a:t>
            </a:r>
          </a:p>
          <a:p>
            <a:endParaRPr lang="tr-TR" dirty="0"/>
          </a:p>
          <a:p>
            <a:r>
              <a:rPr lang="tr-TR" dirty="0"/>
              <a:t>Sağ tarafta ise öne çıkarılan unsur açıklanmaktadır.</a:t>
            </a:r>
            <a:endParaRPr lang="tr-TR" dirty="0">
              <a:cs typeface="Calibri"/>
            </a:endParaRPr>
          </a:p>
          <a:p>
            <a:endParaRPr lang="tr-TR" dirty="0">
              <a:ea typeface="ＭＳ Ｐゴシック"/>
              <a:cs typeface="Calibri"/>
            </a:endParaRPr>
          </a:p>
          <a:p>
            <a:r>
              <a:rPr lang="tr-TR" dirty="0">
                <a:ea typeface="ＭＳ Ｐゴシック"/>
                <a:cs typeface="Calibri"/>
              </a:rPr>
              <a:t>Bu slayt koruma talebinin içeriğini aktarmaktadır. Yalnızca asgari düzeyde bilginin sunulması gerekmektedir. Bu bilgiler slaytta sıralanmıştır.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43</a:t>
            </a:fld>
            <a:endParaRPr lang="en-US"/>
          </a:p>
        </p:txBody>
      </p:sp>
    </p:spTree>
    <p:extLst>
      <p:ext uri="{BB962C8B-B14F-4D97-AF65-F5344CB8AC3E}">
        <p14:creationId xmlns:p14="http://schemas.microsoft.com/office/powerpoint/2010/main" val="7754743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b="0" dirty="0">
                <a:ea typeface="ＭＳ Ｐゴシック"/>
                <a:cs typeface="Calibri"/>
              </a:rPr>
              <a:t>Sol tarafta Budapeşte Sözleşmesi'nin 29. maddesi metni "söz konusu verileri süratli şekilde korumak için tüm uygun tedbirler… çifte suçluluk şartı aranmayacaktır" unsuru öne çıkarılarak aktarılmaktadır.</a:t>
            </a:r>
            <a:endParaRPr lang="tr-TR" b="0" dirty="0">
              <a:cs typeface="Calibri"/>
            </a:endParaRPr>
          </a:p>
          <a:p>
            <a:endParaRPr lang="tr-TR" dirty="0"/>
          </a:p>
          <a:p>
            <a:r>
              <a:rPr lang="tr-TR" dirty="0">
                <a:ea typeface="ＭＳ Ｐゴシック"/>
                <a:cs typeface="Calibri"/>
              </a:rPr>
              <a:t>Sağ tarafta ise öne çıkarılan unsur açıklanmaktadır.</a:t>
            </a:r>
          </a:p>
          <a:p>
            <a:endParaRPr lang="tr-TR" dirty="0"/>
          </a:p>
          <a:p>
            <a:pPr algn="just"/>
            <a:r>
              <a:rPr lang="tr-TR" dirty="0">
                <a:ea typeface="ＭＳ Ｐゴシック"/>
                <a:cs typeface="Calibri"/>
              </a:rPr>
              <a:t>Bu slayt Budapeşte Sözleşmesi'nin karşılıklı yardımlaşmaya ilişkin diğer hükümlerinin aksine, çifte suçluluğun koruma için bir ön koşul niteliğinde olmadığına ilişkin genel kuralı ortaya koymaktadır. Çünkü koruma, verilerin açıklanmasını içermediğinden müdahaleci bir tedbir değildir. Çifte suçluluğun bulunup bulunmadığı belirlemek ise genellikle zaman almaktadır, bu da koruma konusu delillerin, korunamadan önce silinmesi riskini doğurmaktadır.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44</a:t>
            </a:fld>
            <a:endParaRPr lang="en-US"/>
          </a:p>
        </p:txBody>
      </p:sp>
    </p:spTree>
    <p:extLst>
      <p:ext uri="{BB962C8B-B14F-4D97-AF65-F5344CB8AC3E}">
        <p14:creationId xmlns:p14="http://schemas.microsoft.com/office/powerpoint/2010/main" val="26839389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29. maddesi metni "karşılıklı yardımlaşma talebine cevap vermek için çifte suçluluk şartını arayan Taraf... çifte suçluluk şartının gerçekleşmeyeceği... koruma talebini reddetme hakkını saklı tutar" unsurları öne çıkarılarak aktarılmaktadır.</a:t>
            </a:r>
            <a:endParaRPr lang="tr-TR" dirty="0">
              <a:cs typeface="Calibri"/>
            </a:endParaRPr>
          </a:p>
          <a:p>
            <a:endParaRPr lang="tr-TR" dirty="0"/>
          </a:p>
          <a:p>
            <a:r>
              <a:rPr lang="tr-TR" dirty="0">
                <a:ea typeface="ＭＳ Ｐゴシック"/>
                <a:cs typeface="Calibri"/>
              </a:rPr>
              <a:t>Sağ tarafta ise öne çıkarılan unsur açıklanmaktadır.</a:t>
            </a:r>
          </a:p>
          <a:p>
            <a:pPr algn="just">
              <a:buNone/>
            </a:pPr>
            <a:endParaRPr lang="tr-TR" dirty="0">
              <a:ea typeface="ＭＳ Ｐゴシック"/>
              <a:cs typeface="Calibri"/>
            </a:endParaRPr>
          </a:p>
          <a:p>
            <a:pPr algn="just">
              <a:defRPr/>
            </a:pPr>
            <a:r>
              <a:rPr lang="tr-TR" dirty="0">
                <a:ea typeface="ＭＳ Ｐゴシック"/>
                <a:cs typeface="Calibri"/>
              </a:rPr>
              <a:t>Her ne kadar çifte suçluluk, koruma için bir ön koşul olarak öngörülemese de, Taraflar (i) veriye ilişkin arama veya benzer şekilde erişim, el koyma veya benzer şekilde güvence altına alma veya açıklama konularında karşılıklı yardımlaşma için çifte suçluluk şartının arandığı durumlarda ve (ii) eğer verinin açıklanacağı tarihte çifte suçluluk şartının gerçekleşmeyeceği yönünde gerekçeler mevcutsa koruma talebini reddedebilir. Bu, süratli korumanın çifte suçluluk halinin yokluğu sebebiyle reddedilemeyeceğine ilişkin genel kuralın sınırlı bir istisnasıdır.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45</a:t>
            </a:fld>
            <a:endParaRPr lang="en-US"/>
          </a:p>
        </p:txBody>
      </p:sp>
    </p:spTree>
    <p:extLst>
      <p:ext uri="{BB962C8B-B14F-4D97-AF65-F5344CB8AC3E}">
        <p14:creationId xmlns:p14="http://schemas.microsoft.com/office/powerpoint/2010/main" val="28119412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29. maddesi metni "reddedebilir.... siyasi suç...egemenliğini, güvenliğini, kamu düzenini veya diğer temel çıkarlarını etkileyebilecek" unsurları öne çıkarılarak aktarılmaktadır.</a:t>
            </a:r>
          </a:p>
          <a:p>
            <a:endParaRPr lang="tr-TR" dirty="0"/>
          </a:p>
          <a:p>
            <a:r>
              <a:rPr lang="tr-TR" dirty="0">
                <a:ea typeface="ＭＳ Ｐゴシック"/>
                <a:cs typeface="Calibri"/>
              </a:rPr>
              <a:t>Sağ tarafta ise öne çıkarılan unsurlar açıklanmaktadır.</a:t>
            </a:r>
          </a:p>
          <a:p>
            <a:pPr algn="just">
              <a:buNone/>
            </a:pPr>
            <a:endParaRPr lang="tr-TR" dirty="0">
              <a:cs typeface="Calibri"/>
            </a:endParaRPr>
          </a:p>
          <a:p>
            <a:pPr algn="just"/>
            <a:r>
              <a:rPr lang="tr-TR" dirty="0">
                <a:ea typeface="ＭＳ Ｐゴシック"/>
                <a:cs typeface="Calibri"/>
              </a:rPr>
              <a:t>Bu slayt süratli şekilde korumanın reddedilebileceği sınırlı sebepleri sıralamaktadır.</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46</a:t>
            </a:fld>
            <a:endParaRPr lang="en-US"/>
          </a:p>
        </p:txBody>
      </p:sp>
    </p:spTree>
    <p:extLst>
      <p:ext uri="{BB962C8B-B14F-4D97-AF65-F5344CB8AC3E}">
        <p14:creationId xmlns:p14="http://schemas.microsoft.com/office/powerpoint/2010/main" val="17079237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b="0" dirty="0">
                <a:ea typeface="ＭＳ Ｐゴシック"/>
                <a:cs typeface="Calibri"/>
              </a:rPr>
              <a:t>Sol tarafta Budapeşte Sözleşmesi'nin 29. maddesi metni "gelecekte ulaşılamamasına sebep olacağını… verinin gizliliğini tehdit edeceğini… talepte bulunan Tarafın soruşturmasını etkileyeceğini… zamanında bilgilendirir" unsurları öne çıkarılarak aktarılmaktadır.</a:t>
            </a:r>
          </a:p>
          <a:p>
            <a:endParaRPr lang="tr-TR" dirty="0"/>
          </a:p>
          <a:p>
            <a:r>
              <a:rPr lang="tr-TR" dirty="0"/>
              <a:t>Sağ tarafta ise öne çıkarılan unsurlar açıklanmaktadır.</a:t>
            </a:r>
            <a:endParaRPr lang="tr-TR" dirty="0">
              <a:cs typeface="Calibri"/>
            </a:endParaRPr>
          </a:p>
          <a:p>
            <a:pPr algn="just">
              <a:buNone/>
            </a:pPr>
            <a:endParaRPr lang="tr-TR" dirty="0">
              <a:cs typeface="Calibri"/>
            </a:endParaRPr>
          </a:p>
          <a:p>
            <a:pPr algn="just"/>
            <a:r>
              <a:rPr lang="tr-TR" dirty="0">
                <a:ea typeface="ＭＳ Ｐゴシック"/>
                <a:cs typeface="Calibri"/>
              </a:rPr>
              <a:t>Eğer talebi alan Taraf verilerin korunmasının, talepte bulunan tarafın soruşturmasının gizliliğini tehdit edeceğini veya soruşturmayı başka yollarla etkileyebileceğini düşünüyorsa (örneğin, korunacak verinin bir suç grubu tarafından veya soruşturmanın bizzat hedefi tarafından kontrol edilen hizmet sağlayıcısının elinde bulunması), bunu talepte bulunan Tarafa zamanında bildirmelidir. Böylece talepte bulunan Taraf, koruma talebinin doğurduğu riskleri alıp almayacağını veya üretim veya arama ve el koyma gibi daha müdahaleci ancak daha güvenli karşılıklı yardımlaşma yöntemlerine başvurup başvurmayacağını değerlendirecektir. </a:t>
            </a:r>
          </a:p>
          <a:p>
            <a:endParaRPr lang="tr-TR" dirty="0">
              <a:ea typeface="ＭＳ Ｐゴシック"/>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47</a:t>
            </a:fld>
            <a:endParaRPr lang="en-US"/>
          </a:p>
        </p:txBody>
      </p:sp>
    </p:spTree>
    <p:extLst>
      <p:ext uri="{BB962C8B-B14F-4D97-AF65-F5344CB8AC3E}">
        <p14:creationId xmlns:p14="http://schemas.microsoft.com/office/powerpoint/2010/main" val="23315900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noProof="0" dirty="0">
                <a:ea typeface="ＭＳ Ｐゴシック"/>
                <a:cs typeface="Calibri"/>
              </a:rPr>
              <a:t>Sol tarafta Budapeşte Sözleşmesi'nin 29. maddesi metni "en az altmış gün süre... veri, söz konusu talep hakkında bir karar verilene kadar korunacaktır" unsurları öne çıkarılarak aktarılmaktadır.</a:t>
            </a:r>
          </a:p>
          <a:p>
            <a:endParaRPr lang="tr-TR" noProof="0" dirty="0"/>
          </a:p>
          <a:p>
            <a:r>
              <a:rPr lang="tr-TR" noProof="0" dirty="0"/>
              <a:t>Sağ tarafta ise öne çıkarılan unsurlar açıklanmaktadır.</a:t>
            </a:r>
          </a:p>
          <a:p>
            <a:pPr algn="just">
              <a:buNone/>
            </a:pPr>
            <a:endParaRPr lang="tr-TR" noProof="0" dirty="0">
              <a:cs typeface="Calibri"/>
            </a:endParaRPr>
          </a:p>
          <a:p>
            <a:pPr algn="just"/>
            <a:r>
              <a:rPr lang="tr-TR" noProof="0" dirty="0">
                <a:ea typeface="ＭＳ Ｐゴシック"/>
                <a:cs typeface="Calibri"/>
              </a:rPr>
              <a:t>Süratli korumanın amacı talepte bulunan tarafa, verinin açıklanması talebinde bulunması için zaman tanımaktır. Asgari koruma süresi bu sebeple, veriye ilişkin arama veya benzer şekilde erişim, el koyma veya benzer şekilde güvence altına alma veya açıklama konularında talepte bulunmak için yeterli zaman sağlanması adına 60 gün olarak belirlenmiştir. Talepte bulunulduğunda veri, nihai karar verilene kadar korunmalıdır. Bu, verinin yeterli biçimde korunmasını ve eğer talebi alan taraf talebi kabul ederse, verinin açıklanabilmesini sağlamak içindir.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48</a:t>
            </a:fld>
            <a:endParaRPr lang="en-US"/>
          </a:p>
        </p:txBody>
      </p:sp>
    </p:spTree>
    <p:extLst>
      <p:ext uri="{BB962C8B-B14F-4D97-AF65-F5344CB8AC3E}">
        <p14:creationId xmlns:p14="http://schemas.microsoft.com/office/powerpoint/2010/main" val="41779071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tr-TR" dirty="0">
                <a:ea typeface="ＭＳ Ｐゴシック"/>
                <a:cs typeface="Calibri"/>
              </a:rPr>
              <a:t>Bu slayt Budapeşte Sözleşmesi'nin başka bir yargı yetkisi içerisinde bulunan trafik verilerinin açıklanmasına ilişkin 30. maddesinin ana hatlarını özetlemektedir. </a:t>
            </a:r>
          </a:p>
          <a:p>
            <a:pPr>
              <a:defRPr/>
            </a:pPr>
            <a:r>
              <a:rPr lang="tr-TR" dirty="0"/>
              <a:t>Budapeşte Sözleşmesi'nin 17. maddesinde düzenlenen ulusal yetkilerin uluslararası dengidir.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49</a:t>
            </a:fld>
            <a:endParaRPr lang="en-US"/>
          </a:p>
        </p:txBody>
      </p:sp>
    </p:spTree>
    <p:extLst>
      <p:ext uri="{BB962C8B-B14F-4D97-AF65-F5344CB8AC3E}">
        <p14:creationId xmlns:p14="http://schemas.microsoft.com/office/powerpoint/2010/main" val="16706268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30. maddesi metni “29. madde uyarınca … talebinin yürütülmesi sırasında, talebi alan Tarafın, başka bir devletteki hizmet sağlayıcısının ... dahil olduğunu öğrenmesi... talebi alan Taraf... süratli şekilde açıklar"  unsurları öne çıkarılarak aktarılmaktadır.</a:t>
            </a:r>
          </a:p>
          <a:p>
            <a:endParaRPr lang="tr-TR" dirty="0"/>
          </a:p>
          <a:p>
            <a:r>
              <a:rPr lang="tr-TR" dirty="0"/>
              <a:t>Sağ tarafta ise öne çıkarılan unsurlar açıklanmaktadır.</a:t>
            </a:r>
            <a:endParaRPr lang="tr-TR" dirty="0">
              <a:cs typeface="Calibri"/>
            </a:endParaRPr>
          </a:p>
          <a:p>
            <a:pPr algn="just">
              <a:spcBef>
                <a:spcPct val="0"/>
              </a:spcBef>
            </a:pPr>
            <a:endParaRPr lang="tr-TR" dirty="0">
              <a:ea typeface="ＭＳ Ｐゴシック"/>
              <a:cs typeface="Calibri"/>
            </a:endParaRPr>
          </a:p>
          <a:p>
            <a:pPr algn="just">
              <a:spcBef>
                <a:spcPct val="0"/>
              </a:spcBef>
              <a:defRPr/>
            </a:pPr>
            <a:r>
              <a:rPr lang="tr-TR" dirty="0">
                <a:ea typeface="ＭＳ Ｐゴシック"/>
                <a:cs typeface="Calibri"/>
              </a:rPr>
              <a:t>Budapeşte Sözleşmesi'nin karşılıklı yardımlaşmaya ilişkin diğer pek çok kuralının aksine 30. madde, tarafın, diğer tarafa talep yöneltmesini gerekli kılmamaktadır. Bunun yerine 29. madde uyarınca koruma talebini yürüten tarafın, başka bir yargı yetkisi içerisindeki hizmet sağlayıcısının, iletişimin iletilmesine dahil olduğunu öğrenmesi halinde, kendiliğinden ve talebe gerek olmaksızın, trafik verilerini diğer tarafa süratli şekilde açıklaması yükümlülüğünü öngörmektedir. Bu, koruma talep eden tarafın, başka bir yargı yetkisi içerisindeki hizmet sağlayıcılarında bulunan veriye süratli biçimde ulaşmasını sağlar ve söz konusu iletişimle ilgili delil zincirinin tümünün tespit edilmesi ve korunması açısından önemli bir yetkidir. </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50</a:t>
            </a:fld>
            <a:endParaRPr lang="en-US"/>
          </a:p>
        </p:txBody>
      </p:sp>
    </p:spTree>
    <p:extLst>
      <p:ext uri="{BB962C8B-B14F-4D97-AF65-F5344CB8AC3E}">
        <p14:creationId xmlns:p14="http://schemas.microsoft.com/office/powerpoint/2010/main" val="39239588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30. maddesi metni “hizmet sağlayıcısını... güzergahı tespit etmek... yeterli... trafik verisini" unsurları öne çıkarılarak aktarılmaktadır.</a:t>
            </a:r>
          </a:p>
          <a:p>
            <a:r>
              <a:rPr lang="tr-TR" dirty="0">
                <a:ea typeface="ＭＳ Ｐゴシック"/>
                <a:cs typeface="Calibri"/>
              </a:rPr>
              <a:t>Sağ tarafta ise öne çıkarılan unsurlar açıklanmaktadır.</a:t>
            </a:r>
          </a:p>
          <a:p>
            <a:pPr algn="just">
              <a:buNone/>
            </a:pPr>
            <a:endParaRPr lang="tr-TR" dirty="0">
              <a:cs typeface="Calibri"/>
            </a:endParaRPr>
          </a:p>
          <a:p>
            <a:pPr algn="just"/>
            <a:r>
              <a:rPr lang="tr-TR" dirty="0">
                <a:ea typeface="ＭＳ Ｐゴシック"/>
                <a:cs typeface="Calibri"/>
              </a:rPr>
              <a:t>Başka bir yargı yetkisindeki hizmet sağlayıcısının söz konusu iletişime dahil olduğunu öğrenen taraf, aşağıdakilerin tespit edilmesini sağlayacak yeterli trafik verisini açıklamakla yükümlüdür:</a:t>
            </a:r>
          </a:p>
          <a:p>
            <a:pPr marL="800100" lvl="1" indent="-342900" algn="just">
              <a:buFont typeface="Wingdings" panose="05000000000000000000" pitchFamily="2" charset="2"/>
              <a:buChar char="Ø"/>
            </a:pPr>
            <a:endParaRPr lang="tr-TR" dirty="0">
              <a:ea typeface="ＭＳ Ｐゴシック"/>
              <a:cs typeface="Calibri"/>
            </a:endParaRPr>
          </a:p>
          <a:p>
            <a:pPr marL="800100" lvl="1" indent="-342900" algn="just">
              <a:buFont typeface="Wingdings" panose="05000000000000000000" pitchFamily="2" charset="2"/>
              <a:buChar char="Ø"/>
            </a:pPr>
            <a:r>
              <a:rPr lang="tr-TR" dirty="0">
                <a:ea typeface="ＭＳ Ｐゴシック"/>
              </a:rPr>
              <a:t>İletişimin iletilmesine dahil olmuş başka bir yargı yetkisi içerisindeki hizmet sağlayıcısı</a:t>
            </a:r>
            <a:endParaRPr lang="tr-TR" dirty="0">
              <a:cs typeface="Calibri"/>
            </a:endParaRPr>
          </a:p>
          <a:p>
            <a:pPr marL="800100" lvl="1" indent="-342900" algn="just">
              <a:buFont typeface="Wingdings" panose="05000000000000000000" pitchFamily="2" charset="2"/>
              <a:buChar char="Ø"/>
              <a:defRPr/>
            </a:pPr>
            <a:r>
              <a:rPr lang="tr-TR" dirty="0">
                <a:ea typeface="ＭＳ Ｐゴシック"/>
                <a:cs typeface="Calibri"/>
              </a:rPr>
              <a:t>İletişimin iletildiği güzergah</a:t>
            </a:r>
            <a:endParaRPr lang="tr-TR" dirty="0">
              <a:ea typeface="ＭＳ Ｐゴシック"/>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51</a:t>
            </a:fld>
            <a:endParaRPr lang="en-US"/>
          </a:p>
        </p:txBody>
      </p:sp>
    </p:spTree>
    <p:extLst>
      <p:ext uri="{BB962C8B-B14F-4D97-AF65-F5344CB8AC3E}">
        <p14:creationId xmlns:p14="http://schemas.microsoft.com/office/powerpoint/2010/main" val="614891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23. maddesi metni "bilgisayar sistemlerine ve verilerine ilişkin suçlar...bir suçun elektronik delillerinin toplanması...mümkün olan en geniş ölçüde" unsurları öne çıkarılarak aktarılmaktadır.</a:t>
            </a:r>
          </a:p>
          <a:p>
            <a:endParaRPr lang="tr-TR" dirty="0"/>
          </a:p>
          <a:p>
            <a:r>
              <a:rPr lang="tr-TR" dirty="0">
                <a:ea typeface="ＭＳ Ｐゴシック"/>
                <a:cs typeface="Calibri"/>
              </a:rPr>
              <a:t>Sağ tarafta ise öne çıkarılan unsurlar açıklanmaktadır.</a:t>
            </a:r>
          </a:p>
          <a:p>
            <a:endParaRPr lang="tr-TR" dirty="0">
              <a:ea typeface="ＭＳ Ｐゴシック"/>
              <a:cs typeface="Calibri"/>
            </a:endParaRPr>
          </a:p>
          <a:p>
            <a:pPr>
              <a:defRPr/>
            </a:pPr>
            <a:r>
              <a:rPr lang="tr-TR" dirty="0">
                <a:ea typeface="ＭＳ Ｐゴシック"/>
                <a:cs typeface="Calibri"/>
              </a:rPr>
              <a:t>Her ne kadar Budapeşte Sözleşmesi ağırlıklı olarak siber suçlara ilişkin uluslararası işbirliğini sağlayan bir siber suç sözleşmesi olarak düşünülmüşse de kapsamı aslında çok daha geniştir. Öne çıkarılan unsurlar, Budapeşte Sözleşmesi'nin aşağıdaki iki konuda da uluslararası işbirliğini öngördüğünü göstermektedir:</a:t>
            </a:r>
          </a:p>
          <a:p>
            <a:pPr>
              <a:defRPr/>
            </a:pPr>
            <a:endParaRPr lang="tr-TR" dirty="0">
              <a:ea typeface="ＭＳ Ｐゴシック"/>
              <a:cs typeface="Calibri"/>
            </a:endParaRPr>
          </a:p>
          <a:p>
            <a:pPr marL="228600" indent="-228600">
              <a:buFontTx/>
              <a:buAutoNum type="alphaLcParenR"/>
              <a:defRPr/>
            </a:pPr>
            <a:r>
              <a:rPr lang="tr-TR" altLang="sr-Latn-RS" dirty="0">
                <a:ea typeface="ＭＳ Ｐゴシック"/>
                <a:cs typeface="Calibri"/>
              </a:rPr>
              <a:t>Bilgisayar sistemlerine ve verilerine ilişkin suçlar (siber suç)</a:t>
            </a:r>
          </a:p>
          <a:p>
            <a:pPr marL="228600" indent="-228600">
              <a:buFontTx/>
              <a:buAutoNum type="alphaLcParenR"/>
              <a:defRPr/>
            </a:pPr>
            <a:r>
              <a:rPr lang="tr-TR" altLang="sr-Latn-RS" dirty="0">
                <a:ea typeface="ＭＳ Ｐゴシック"/>
                <a:cs typeface="Calibri"/>
              </a:rPr>
              <a:t>Herhangi bir suçun delillerinin toplanması (siber suç veya değil).</a:t>
            </a:r>
          </a:p>
          <a:p>
            <a:pPr marR="0" lvl="0" algn="l" defTabSz="457200">
              <a:lnSpc>
                <a:spcPct val="100000"/>
              </a:lnSpc>
              <a:spcBef>
                <a:spcPct val="30000"/>
              </a:spcBef>
              <a:spcAft>
                <a:spcPct val="0"/>
              </a:spcAft>
              <a:buClrTx/>
              <a:buSzTx/>
              <a:tabLst/>
              <a:defRPr/>
            </a:pPr>
            <a:endParaRPr lang="tr-TR" altLang="sr-Latn-RS" dirty="0">
              <a:cs typeface="Calibri"/>
            </a:endParaRPr>
          </a:p>
          <a:p>
            <a:pPr>
              <a:defRPr/>
            </a:pPr>
            <a:r>
              <a:rPr lang="tr-TR" altLang="sr-Latn-RS" dirty="0">
                <a:ea typeface="ＭＳ Ｐゴシック"/>
                <a:cs typeface="Calibri"/>
              </a:rPr>
              <a:t>Bu, Budapeşte Sözleşmesi'nin ilgili suçun bir siber suç olarak soruşturulup soruşturulmadığına bakılmaksızın, elektronik delil değiş tokuşu ile ilgili işbirliğini öngördüğü anlamına gelmektedir.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a:t>
            </a:fld>
            <a:endParaRPr lang="en-US"/>
          </a:p>
        </p:txBody>
      </p:sp>
    </p:spTree>
    <p:extLst>
      <p:ext uri="{BB962C8B-B14F-4D97-AF65-F5344CB8AC3E}">
        <p14:creationId xmlns:p14="http://schemas.microsoft.com/office/powerpoint/2010/main" val="6793331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30. maddesi metni “kısıtlanabilir... siyasi suç...... egemenliğini, güvenliğini, kamu düzenini... temel çıkarlarını" unsurları öne çıkarılarak aktarılmaktadır.</a:t>
            </a:r>
            <a:endParaRPr lang="tr-TR" dirty="0">
              <a:cs typeface="Calibri"/>
            </a:endParaRPr>
          </a:p>
          <a:p>
            <a:r>
              <a:rPr lang="tr-TR" dirty="0"/>
              <a:t>Sağ tarafta ise öne çıkarılan unsurlar açıklanmaktadır.</a:t>
            </a:r>
            <a:endParaRPr lang="tr-TR" dirty="0">
              <a:cs typeface="Calibri"/>
            </a:endParaRPr>
          </a:p>
          <a:p>
            <a:endParaRPr lang="tr-TR" dirty="0">
              <a:ea typeface="ＭＳ Ｐゴシック"/>
              <a:cs typeface="Calibri"/>
            </a:endParaRPr>
          </a:p>
          <a:p>
            <a:r>
              <a:rPr lang="tr-TR" dirty="0">
                <a:ea typeface="ＭＳ Ｐゴシック"/>
                <a:cs typeface="Calibri"/>
              </a:rPr>
              <a:t>Bu slayt tarafların, 30. madde uyarınca veri açıklamakla yükümlü olduğu hallerin sınırlı istisnalarını düzenlemektedir.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52</a:t>
            </a:fld>
            <a:endParaRPr lang="en-US"/>
          </a:p>
        </p:txBody>
      </p:sp>
    </p:spTree>
    <p:extLst>
      <p:ext uri="{BB962C8B-B14F-4D97-AF65-F5344CB8AC3E}">
        <p14:creationId xmlns:p14="http://schemas.microsoft.com/office/powerpoint/2010/main" val="19445866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tr-TR" dirty="0">
                <a:ea typeface="ＭＳ Ｐゴシック"/>
                <a:cs typeface="Calibri"/>
              </a:rPr>
              <a:t>Doğru cevap: </a:t>
            </a:r>
            <a:r>
              <a:rPr lang="tr-TR" b="1" dirty="0">
                <a:ea typeface="ＭＳ Ｐゴシック"/>
                <a:cs typeface="Calibri"/>
              </a:rPr>
              <a:t>Doğru</a:t>
            </a:r>
            <a:r>
              <a:rPr lang="tr-TR" dirty="0">
                <a:ea typeface="ＭＳ Ｐゴシック"/>
                <a:cs typeface="Calibri"/>
              </a:rPr>
              <a:t>. </a:t>
            </a:r>
            <a:endParaRPr lang="tr-TR" dirty="0">
              <a:cs typeface="Calibri"/>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tr-TR" dirty="0">
              <a:cs typeface="Calibri"/>
            </a:endParaRPr>
          </a:p>
          <a:p>
            <a:pPr>
              <a:defRPr/>
            </a:pPr>
            <a:r>
              <a:rPr lang="tr-TR" dirty="0">
                <a:ea typeface="ＭＳ Ｐゴシック"/>
                <a:cs typeface="Calibri"/>
              </a:rPr>
              <a:t>30. madde tarafların, diğer tarafın veri koruma talebi uyarınca topladığı ve yargı yetkisi dışındaki hizmet sağlayıcılarını tespit eden trafik verilerini, diğer tarafın talebine gerek olmaksızın, açıklamasını zorunlu kılmaktadır. </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53</a:t>
            </a:fld>
            <a:endParaRPr lang="en-US"/>
          </a:p>
        </p:txBody>
      </p:sp>
    </p:spTree>
    <p:extLst>
      <p:ext uri="{BB962C8B-B14F-4D97-AF65-F5344CB8AC3E}">
        <p14:creationId xmlns:p14="http://schemas.microsoft.com/office/powerpoint/2010/main" val="32763562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tr-TR" dirty="0">
                <a:ea typeface="ＭＳ Ｐゴシック"/>
                <a:cs typeface="Calibri"/>
              </a:rPr>
              <a:t>Bu slayt, Budapeşte Sözleşmesi'nin, bilgisayar sistemi aracılığıyla başka bir yargı yetkisi içerisinde depolanmış veriye ilişkin arama veya benzer şekilde erişim, el koyma veya benzer şekilde güvence altına alma ve açıklama konularında karşılıklı yardımlaşmayı düzenleyen 31. maddesinin ana hatlarını özetlemektedir. </a:t>
            </a:r>
          </a:p>
          <a:p>
            <a:pPr>
              <a:defRPr/>
            </a:pPr>
            <a:endParaRPr lang="tr-TR" dirty="0">
              <a:ea typeface="ＭＳ Ｐゴシック"/>
              <a:cs typeface="Calibri"/>
            </a:endParaRPr>
          </a:p>
          <a:p>
            <a:pPr>
              <a:defRPr/>
            </a:pPr>
            <a:r>
              <a:rPr lang="tr-TR" dirty="0">
                <a:ea typeface="ＭＳ Ｐゴシック"/>
                <a:cs typeface="Calibri"/>
              </a:rPr>
              <a:t>Budapeşte Sözleşmesi'nin 19. maddesinde düzenlenen ulusal yetkinin uluslararası dengidir.</a:t>
            </a:r>
          </a:p>
          <a:p>
            <a:pPr>
              <a:defRPr/>
            </a:pPr>
            <a:endParaRPr lang="tr-TR" dirty="0">
              <a:ea typeface="ＭＳ Ｐゴシック"/>
              <a:cs typeface="Calibri"/>
            </a:endParaRPr>
          </a:p>
          <a:p>
            <a:pPr>
              <a:defRPr/>
            </a:pPr>
            <a:endParaRPr lang="tr-TR" dirty="0">
              <a:cs typeface="Calibri"/>
            </a:endParaRPr>
          </a:p>
          <a:p>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54</a:t>
            </a:fld>
            <a:endParaRPr lang="en-US"/>
          </a:p>
        </p:txBody>
      </p:sp>
    </p:spTree>
    <p:extLst>
      <p:ext uri="{BB962C8B-B14F-4D97-AF65-F5344CB8AC3E}">
        <p14:creationId xmlns:p14="http://schemas.microsoft.com/office/powerpoint/2010/main" val="31307953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tr-TR" dirty="0">
                <a:ea typeface="ＭＳ Ｐゴシック"/>
                <a:cs typeface="Calibri"/>
              </a:rPr>
              <a:t>Sol tarafta Budapeşte Sözleşmesi'nin 31. maddesi metni “29. madde uyarınca korunan veriler de dahil olmak üzere... arama veya benzer şekilde erişim, el koyma veya benzer şekilde güvence altına alma ve açıklama" unsurları öne çıkarılarak aktarılmaktadır.</a:t>
            </a:r>
          </a:p>
          <a:p>
            <a:pPr>
              <a:defRPr/>
            </a:pPr>
            <a:endParaRPr lang="tr-TR" dirty="0">
              <a:ea typeface="ＭＳ Ｐゴシック"/>
              <a:cs typeface="Calibri"/>
            </a:endParaRPr>
          </a:p>
          <a:p>
            <a:pPr>
              <a:defRPr/>
            </a:pPr>
            <a:r>
              <a:rPr lang="tr-TR" dirty="0">
                <a:ea typeface="ＭＳ Ｐゴシック"/>
                <a:cs typeface="Calibri"/>
              </a:rPr>
              <a:t>Sağ tarafta ise öne çıkarılan unsurlar açıklanmaktadır.</a:t>
            </a:r>
          </a:p>
          <a:p>
            <a:pPr algn="just">
              <a:defRPr/>
            </a:pPr>
            <a:endParaRPr lang="tr-TR" dirty="0">
              <a:ea typeface="ＭＳ Ｐゴシック"/>
              <a:cs typeface="Calibri"/>
            </a:endParaRPr>
          </a:p>
          <a:p>
            <a:pPr algn="just">
              <a:spcBef>
                <a:spcPct val="0"/>
              </a:spcBef>
              <a:defRPr/>
            </a:pPr>
            <a:r>
              <a:rPr lang="tr-TR" dirty="0">
                <a:ea typeface="ＭＳ Ｐゴシック"/>
                <a:cs typeface="Calibri"/>
              </a:rPr>
              <a:t>31. madde Taraflara, Budapeşte Sözleşmesi'nin 29. maddesi uyarınca korunan veriler de dahil olmak üzere, diğer tarafın yargı yetkisi içerisindeki bilgisayar sisteminde depolanmış verilere ilişkin arama veya benzer şekilde erişim, el koyma veya benzer şekilde güvence altına alma ve açıklama taleplerinde bulunma imkanı sağlamaktadır. Budapeşte Sözleşmesi'nin 19. maddesinde düzenlenen ulusal yetkinin uluslararası dengidir.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55</a:t>
            </a:fld>
            <a:endParaRPr lang="en-US"/>
          </a:p>
        </p:txBody>
      </p:sp>
    </p:spTree>
    <p:extLst>
      <p:ext uri="{BB962C8B-B14F-4D97-AF65-F5344CB8AC3E}">
        <p14:creationId xmlns:p14="http://schemas.microsoft.com/office/powerpoint/2010/main" val="11560789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tr-TR" dirty="0">
                <a:ea typeface="ＭＳ Ｐゴシック"/>
                <a:cs typeface="Calibri"/>
              </a:rPr>
              <a:t>Sol tarafta Budapeşte Sözleşmesi'nin 31. maddesi metni “uluslararası belgelerin, düzenlemelerin ve yasaların... aracılığıyla... bu bölümün ilgili diğer hükümlerine... cevap verir" unsurları öne çıkarılarak aktarılmaktadır.</a:t>
            </a:r>
          </a:p>
          <a:p>
            <a:pPr>
              <a:defRPr/>
            </a:pPr>
            <a:endParaRPr lang="tr-TR" dirty="0"/>
          </a:p>
          <a:p>
            <a:pPr>
              <a:defRPr/>
            </a:pPr>
            <a:r>
              <a:rPr lang="tr-TR" dirty="0">
                <a:ea typeface="ＭＳ Ｐゴシック"/>
                <a:cs typeface="Calibri"/>
              </a:rPr>
              <a:t>Sağ tarafta ise öne çıkarılan unsurlar açıklanmaktadır.</a:t>
            </a:r>
          </a:p>
          <a:p>
            <a:pPr algn="just">
              <a:defRPr/>
            </a:pPr>
            <a:endParaRPr lang="tr-TR" dirty="0"/>
          </a:p>
          <a:p>
            <a:pPr algn="just">
              <a:defRPr/>
            </a:pPr>
            <a:r>
              <a:rPr lang="tr-TR" dirty="0">
                <a:ea typeface="ＭＳ Ｐゴシック"/>
                <a:cs typeface="Calibri"/>
              </a:rPr>
              <a:t>31. madde uyarınca karşılıklı yardımlaşmanın sağlanmasına ilişkin koşullar, karşılıklı adli yardımlaşma hakkındaki uygulanabilir antlaşmalarda, düzenlemelerde ve ulusal hukuklarda, bunların yokluğunda ise Budapeşte Sözleşmesi'nin 27. maddesinde ve 28. maddesinde öngörülenlerle aynı olacaktır.</a:t>
            </a:r>
          </a:p>
          <a:p>
            <a:pPr>
              <a:defRPr/>
            </a:pP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56</a:t>
            </a:fld>
            <a:endParaRPr lang="en-US"/>
          </a:p>
        </p:txBody>
      </p:sp>
    </p:spTree>
    <p:extLst>
      <p:ext uri="{BB962C8B-B14F-4D97-AF65-F5344CB8AC3E}">
        <p14:creationId xmlns:p14="http://schemas.microsoft.com/office/powerpoint/2010/main" val="25054005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31. maddesi metni “süratli şekilde...verinin kaybolmaya veya değiştirilmeye özellikle elverişli olduğuna... belgelerin... süratli işbirliği öngörmesi" unsurları öne çıkarılarak aktarılmaktadır.</a:t>
            </a:r>
          </a:p>
          <a:p>
            <a:endParaRPr lang="tr-TR" dirty="0"/>
          </a:p>
          <a:p>
            <a:r>
              <a:rPr lang="tr-TR" dirty="0">
                <a:ea typeface="ＭＳ Ｐゴシック"/>
                <a:cs typeface="Calibri"/>
              </a:rPr>
              <a:t>Sağ tarafta ise öne çıkarılan unsurlar açıklanmaktadır.</a:t>
            </a:r>
          </a:p>
          <a:p>
            <a:pPr algn="just">
              <a:buNone/>
            </a:pPr>
            <a:endParaRPr lang="tr-TR" dirty="0">
              <a:cs typeface="Calibri"/>
            </a:endParaRPr>
          </a:p>
          <a:p>
            <a:pPr algn="just"/>
            <a:r>
              <a:rPr lang="tr-TR" dirty="0">
                <a:ea typeface="ＭＳ Ｐゴシック"/>
                <a:cs typeface="Calibri"/>
              </a:rPr>
              <a:t>31. madde uyarınca talepler, (1) ilgili verinin kaybolmaya veya değiştirilmeye özellikle elverişli olduğuna dair gerekçelerin mevcut olması veya (2) ilgili antlaşmaların, düzenlemelerin veya yasaların bunu öngörmesi halinde süratli şekilde cevaplanmalıdır.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57</a:t>
            </a:fld>
            <a:endParaRPr lang="en-US"/>
          </a:p>
        </p:txBody>
      </p:sp>
    </p:spTree>
    <p:extLst>
      <p:ext uri="{BB962C8B-B14F-4D97-AF65-F5344CB8AC3E}">
        <p14:creationId xmlns:p14="http://schemas.microsoft.com/office/powerpoint/2010/main" val="23693021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tr-TR" dirty="0">
                <a:ea typeface="ＭＳ Ｐゴシック"/>
                <a:cs typeface="Calibri"/>
              </a:rPr>
              <a:t>Bu slayt Budapeşte Sözleşmesi'nin, bilgisayar verilerine rıza ile veya bu verilerin kamuya açık olduğu durumlarda sınır ötesi erişimi düzenleyen 32. maddesinin ana hatlarını özetlemektedir.</a:t>
            </a:r>
            <a:endParaRPr lang="tr-TR" dirty="0">
              <a:cs typeface="Calibri"/>
            </a:endParaRPr>
          </a:p>
          <a:p>
            <a:pPr>
              <a:defRPr/>
            </a:pPr>
            <a:endParaRPr lang="tr-TR" dirty="0">
              <a:cs typeface="Calibri"/>
            </a:endParaRPr>
          </a:p>
          <a:p>
            <a:pPr>
              <a:defRPr/>
            </a:pPr>
            <a:endParaRPr lang="tr-TR" dirty="0">
              <a:cs typeface="Calibri"/>
            </a:endParaRPr>
          </a:p>
          <a:p>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58</a:t>
            </a:fld>
            <a:endParaRPr lang="en-US"/>
          </a:p>
        </p:txBody>
      </p:sp>
    </p:spTree>
    <p:extLst>
      <p:ext uri="{BB962C8B-B14F-4D97-AF65-F5344CB8AC3E}">
        <p14:creationId xmlns:p14="http://schemas.microsoft.com/office/powerpoint/2010/main" val="40096135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32. maddesi metni “diğer Tarafın iznine gerek olmaksızın" unsuru öne çıkarılarak aktarılmaktadır.</a:t>
            </a:r>
          </a:p>
          <a:p>
            <a:endParaRPr lang="tr-TR" dirty="0"/>
          </a:p>
          <a:p>
            <a:r>
              <a:rPr lang="tr-TR" dirty="0">
                <a:ea typeface="ＭＳ Ｐゴシック"/>
                <a:cs typeface="Calibri"/>
              </a:rPr>
              <a:t>Sağ tarafta ise öne çıkarılan unsur açıklanmaktadır.</a:t>
            </a:r>
          </a:p>
          <a:p>
            <a:endParaRPr lang="tr-TR" dirty="0">
              <a:cs typeface="Calibri"/>
            </a:endParaRPr>
          </a:p>
          <a:p>
            <a:r>
              <a:rPr lang="tr-TR" dirty="0">
                <a:ea typeface="ＭＳ Ｐゴシック"/>
                <a:cs typeface="Calibri"/>
              </a:rPr>
              <a:t>Eğitici Budapeşte Sözleşmesi'nin uluslararası işbirliğine ilişkin çoğu kuralında diğer ülkenin izninin arandığını, 32. maddenin ise, başka bir yargı yetkisindeki elektronik delillerin elde edilmesinin, ilgili delilin bulunduğu ülke iznine tabi olmaması bakımından diğerlerinden ayrıldığını vurgulamalıdır.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59</a:t>
            </a:fld>
            <a:endParaRPr lang="en-US"/>
          </a:p>
        </p:txBody>
      </p:sp>
    </p:spTree>
    <p:extLst>
      <p:ext uri="{BB962C8B-B14F-4D97-AF65-F5344CB8AC3E}">
        <p14:creationId xmlns:p14="http://schemas.microsoft.com/office/powerpoint/2010/main" val="32238962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a:ea typeface="ＭＳ Ｐゴシック"/>
                <a:cs typeface="Calibri"/>
              </a:rPr>
              <a:t>Sol tarafta Budapeşte Sözleşmesi'nin 32. maddesi metni “verinin... konumuna bakılmaksızın, kamuya açık (açık kaynaklı)" unsuru öne çıkarılarak aktarılmaktadır.</a:t>
            </a:r>
          </a:p>
          <a:p>
            <a:endParaRPr lang="tr-TR" dirty="0"/>
          </a:p>
          <a:p>
            <a:r>
              <a:rPr lang="tr-TR" dirty="0"/>
              <a:t>Sağ tarafta ise öne çıkarılan unsur açıklanmaktadır.</a:t>
            </a:r>
          </a:p>
          <a:p>
            <a:endParaRPr lang="tr-TR" dirty="0">
              <a:cs typeface="Calibri"/>
            </a:endParaRPr>
          </a:p>
          <a:p>
            <a:r>
              <a:rPr lang="tr-TR" dirty="0">
                <a:ea typeface="ＭＳ Ｐゴシック"/>
                <a:cs typeface="Calibri"/>
              </a:rPr>
              <a:t>Verinin depolandığı tarafın izni gerekmeksizin sınır ötesi erişim sağlanmasının koşullarından biri –verinin kamuya açık (açık kaynaklı) bir veri olmasıdır. Bu slayt, web sitesinin bir kısmı genel olarak kamuya açık değilse, 32.a maddesinin amaçları doğrultusunda kamuya açık olarak değerlendirilemeyeceğini açıklamaktadır. Kamuya açık veriye erişirken verinin coğrafi konumu, yani Budapeşte Sözleşmesi'ne taraf bir ülkede depolanıp depolanmadığı önemli değildir.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60</a:t>
            </a:fld>
            <a:endParaRPr lang="en-US"/>
          </a:p>
        </p:txBody>
      </p:sp>
    </p:spTree>
    <p:extLst>
      <p:ext uri="{BB962C8B-B14F-4D97-AF65-F5344CB8AC3E}">
        <p14:creationId xmlns:p14="http://schemas.microsoft.com/office/powerpoint/2010/main" val="6192044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32. maddesi metni “diğer Tarafta bulunan depolanmış bilgisayar verisi" unsuru öne çıkarılarak aktarılmaktadır.</a:t>
            </a:r>
          </a:p>
          <a:p>
            <a:endParaRPr lang="tr-TR" dirty="0"/>
          </a:p>
          <a:p>
            <a:r>
              <a:rPr lang="tr-TR" dirty="0">
                <a:ea typeface="ＭＳ Ｐゴシック"/>
                <a:cs typeface="Calibri"/>
              </a:rPr>
              <a:t>Sağ tarafta ise öne çıkarılan unsur açıklanmaktadır.</a:t>
            </a:r>
          </a:p>
          <a:p>
            <a:endParaRPr lang="tr-TR" dirty="0">
              <a:ea typeface="ＭＳ Ｐゴシック"/>
              <a:cs typeface="Calibri"/>
            </a:endParaRPr>
          </a:p>
          <a:p>
            <a:pPr>
              <a:defRPr/>
            </a:pPr>
            <a:r>
              <a:rPr lang="tr-TR" dirty="0">
                <a:ea typeface="ＭＳ Ｐゴシック"/>
                <a:cs typeface="Calibri"/>
              </a:rPr>
              <a:t>Herhangi bir yerde depolanmış verinin konu olabileceği kamuya açık veriye erişim yetkisinin aksine, rıza ile veriye erişim yalnızca Budapeşte Sözleşmesi'ne taraf başka bir ülkede bulunan veriye ilişkin söz konusu olabilir.</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61</a:t>
            </a:fld>
            <a:endParaRPr lang="en-US"/>
          </a:p>
        </p:txBody>
      </p:sp>
    </p:spTree>
    <p:extLst>
      <p:ext uri="{BB962C8B-B14F-4D97-AF65-F5344CB8AC3E}">
        <p14:creationId xmlns:p14="http://schemas.microsoft.com/office/powerpoint/2010/main" val="2371658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tr-TR" dirty="0">
                <a:ea typeface="ＭＳ Ｐゴシック"/>
                <a:cs typeface="Calibri"/>
              </a:rPr>
              <a:t>Doğru cevaplar: a) Bilgisayar Korsanlığı (c) Bilgisayar destekli sahtecilik (d) </a:t>
            </a:r>
            <a:r>
              <a:rPr lang="tr-TR" dirty="0" err="1">
                <a:ea typeface="ＭＳ Ｐゴシック"/>
                <a:cs typeface="Calibri"/>
              </a:rPr>
              <a:t>DDoS</a:t>
            </a:r>
            <a:r>
              <a:rPr lang="tr-TR" dirty="0">
                <a:ea typeface="ＭＳ Ｐゴシック"/>
                <a:cs typeface="Calibri"/>
              </a:rPr>
              <a:t> saldırısı (e) USB içerisinde çocuk pornografisi bulundurma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a:t>
            </a:fld>
            <a:endParaRPr lang="en-US"/>
          </a:p>
        </p:txBody>
      </p:sp>
    </p:spTree>
    <p:extLst>
      <p:ext uri="{BB962C8B-B14F-4D97-AF65-F5344CB8AC3E}">
        <p14:creationId xmlns:p14="http://schemas.microsoft.com/office/powerpoint/2010/main" val="36847286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32. maddesi metni “hukuka uygun ve gönüllü rıza" unsuru öne çıkarılarak aktarılmaktadır.</a:t>
            </a:r>
          </a:p>
          <a:p>
            <a:endParaRPr lang="tr-TR" dirty="0">
              <a:cs typeface="Calibri"/>
            </a:endParaRPr>
          </a:p>
          <a:p>
            <a:r>
              <a:rPr lang="tr-TR" dirty="0">
                <a:ea typeface="ＭＳ Ｐゴシック"/>
                <a:cs typeface="Calibri"/>
              </a:rPr>
              <a:t>Sağ tarafta ise öne çıkarılan unsur açıklanmaktadır.</a:t>
            </a:r>
          </a:p>
          <a:p>
            <a:endParaRPr lang="tr-TR" dirty="0">
              <a:cs typeface="Calibri"/>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tr-TR" dirty="0">
                <a:ea typeface="ＭＳ Ｐゴシック"/>
                <a:cs typeface="Calibri"/>
              </a:rPr>
              <a:t>Veriye sınır ötesi erişim, veriyi açıklama yetkisine sahip kişinin hukuka uygun ve gönüllü rızasına dayanmak suretiyle gerçekleştirilebilir. Bu slayt, hukuka uygun ve gönüllü rızanın kapsamını ve bu rızanın, karşılıklı yardımlaşma kanallarına başvurmadan, yabancı hizmet sağlayıcılarından veri elde etmek amacıyla nasıl kullanılabileceğini açıklamaktadır. Hizmet sağlayıcıları tarafından sunulan "genel hizmet </a:t>
            </a:r>
            <a:r>
              <a:rPr lang="tr-TR" dirty="0" err="1">
                <a:ea typeface="ＭＳ Ｐゴシック"/>
                <a:cs typeface="Calibri"/>
              </a:rPr>
              <a:t>koşulları"nın</a:t>
            </a:r>
            <a:r>
              <a:rPr lang="tr-TR" dirty="0">
                <a:ea typeface="ＭＳ Ｐゴシック"/>
                <a:cs typeface="Calibri"/>
              </a:rPr>
              <a:t> kabul edilmesi, pek çok yargı yetkisinde yabancı devletlerin bilgi açıklamasını zorunlu kılacak açık rıza olarak değerlendirilmeyebilir.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62</a:t>
            </a:fld>
            <a:endParaRPr lang="en-US"/>
          </a:p>
        </p:txBody>
      </p:sp>
    </p:spTree>
    <p:extLst>
      <p:ext uri="{BB962C8B-B14F-4D97-AF65-F5344CB8AC3E}">
        <p14:creationId xmlns:p14="http://schemas.microsoft.com/office/powerpoint/2010/main" val="1295730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32. maddesi metni “depolanmış bilgisayar verisini açıklamak için hukuka uygun biçimde yetkilendirilmiş kişi" unsuru öne çıkarılarak aktarılmaktadır.</a:t>
            </a:r>
            <a:endParaRPr lang="tr-TR" dirty="0">
              <a:cs typeface="Calibri"/>
            </a:endParaRPr>
          </a:p>
          <a:p>
            <a:endParaRPr lang="tr-TR" dirty="0"/>
          </a:p>
          <a:p>
            <a:r>
              <a:rPr lang="tr-TR" dirty="0">
                <a:ea typeface="ＭＳ Ｐゴシック"/>
                <a:cs typeface="Calibri"/>
              </a:rPr>
              <a:t>Sağ tarafta ise öne çıkarılan unsur açıklanmaktadır.</a:t>
            </a:r>
          </a:p>
          <a:p>
            <a:endParaRPr lang="tr-TR" dirty="0">
              <a:cs typeface="Calibri"/>
            </a:endParaRPr>
          </a:p>
          <a:p>
            <a:r>
              <a:rPr lang="tr-TR" dirty="0">
                <a:ea typeface="ＭＳ Ｐゴシック"/>
                <a:cs typeface="Calibri"/>
              </a:rPr>
              <a:t>Verinin açıklanması konusunda "hukuka uygun biçimde yetkilendirilmiş" kişi, olayın koşullarına, kişinin niteliğine ve uygulanabilir hukuka göre farklılık gösterebilir. Örneğin kişinin e-posta hesabı, başka bir ülkedeki bir hizmet sağlayıcısı tarafından depolanmış olabilir veya kişi, kendi isteğiyle, başka bir ülkede veri depolayabilir. Bu kişiler verilerini çekebilir ve hukuka uygun bir yetkiye sahip olmaları şartıyla, kolluk personeline veriyi gönüllü olarak açıklayabilir veya 32. madde uyarınca bu personele veriye erişim izni verebilir.</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63</a:t>
            </a:fld>
            <a:endParaRPr lang="en-US"/>
          </a:p>
        </p:txBody>
      </p:sp>
    </p:spTree>
    <p:extLst>
      <p:ext uri="{BB962C8B-B14F-4D97-AF65-F5344CB8AC3E}">
        <p14:creationId xmlns:p14="http://schemas.microsoft.com/office/powerpoint/2010/main" val="18704857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tr-TR" dirty="0">
                <a:ea typeface="ＭＳ Ｐゴシック"/>
                <a:cs typeface="Calibri"/>
              </a:rPr>
              <a:t>Doğru cevaplar: b) Kamuya açık veri (c) Veriyi açıklama yetkisine sahip kişinin hukuka uygun veya gönüllü rızasına dayanan depolanmış her türlü veri.</a:t>
            </a:r>
            <a:endParaRPr lang="tr-TR" dirty="0">
              <a:cs typeface="Calibri"/>
            </a:endParaRPr>
          </a:p>
          <a:p>
            <a:pPr>
              <a:defRPr/>
            </a:pPr>
            <a:endParaRPr lang="tr-TR" dirty="0">
              <a:ea typeface="ＭＳ Ｐゴシック"/>
              <a:cs typeface="Calibri"/>
            </a:endParaRPr>
          </a:p>
          <a:p>
            <a:pPr>
              <a:defRPr/>
            </a:pPr>
            <a:r>
              <a:rPr lang="tr-TR" dirty="0">
                <a:ea typeface="ＭＳ Ｐゴシック"/>
                <a:cs typeface="Calibri"/>
              </a:rPr>
              <a:t>Bu yetkiler Budapeşte Sözleşmesi'nin 32. maddesinde düzenlenmiştir.</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64</a:t>
            </a:fld>
            <a:endParaRPr lang="en-US"/>
          </a:p>
        </p:txBody>
      </p:sp>
    </p:spTree>
    <p:extLst>
      <p:ext uri="{BB962C8B-B14F-4D97-AF65-F5344CB8AC3E}">
        <p14:creationId xmlns:p14="http://schemas.microsoft.com/office/powerpoint/2010/main" val="39332035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tr-TR" dirty="0"/>
              <a:t>Doğru cevaplar: b) Kamuya açık veri (c) Veriyi açıklama yetkisine sahip kişinin hukuka uygun veya gönüllü rızasına dayanan depolanmış her türlü veri.</a:t>
            </a:r>
          </a:p>
          <a:p>
            <a:pPr marL="0" marR="0" lvl="0" indent="0" algn="l" defTabSz="457200">
              <a:lnSpc>
                <a:spcPct val="100000"/>
              </a:lnSpc>
              <a:spcBef>
                <a:spcPct val="30000"/>
              </a:spcBef>
              <a:spcAft>
                <a:spcPct val="0"/>
              </a:spcAft>
              <a:buNone/>
              <a:tabLst/>
              <a:defRPr/>
            </a:pPr>
            <a:endParaRPr lang="tr-TR" dirty="0"/>
          </a:p>
          <a:p>
            <a:pPr>
              <a:defRPr/>
            </a:pPr>
            <a:r>
              <a:rPr lang="tr-TR" dirty="0"/>
              <a:t>Bu yetkiler Budapeşte Sözleşmesi'nin 32. maddesinde düzenlenmiştir.</a:t>
            </a:r>
          </a:p>
          <a:p>
            <a:pPr marL="0" marR="0" lvl="0" indent="0" algn="l" defTabSz="457200">
              <a:lnSpc>
                <a:spcPct val="100000"/>
              </a:lnSpc>
              <a:spcBef>
                <a:spcPct val="30000"/>
              </a:spcBef>
              <a:spcAft>
                <a:spcPct val="0"/>
              </a:spcAft>
              <a:buClrTx/>
              <a:buSzTx/>
              <a:buFontTx/>
              <a:buNone/>
              <a:tabLst/>
              <a:defRPr/>
            </a:pPr>
            <a:endParaRPr lang="en-US"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65</a:t>
            </a:fld>
            <a:endParaRPr lang="en-US"/>
          </a:p>
        </p:txBody>
      </p:sp>
    </p:spTree>
    <p:extLst>
      <p:ext uri="{BB962C8B-B14F-4D97-AF65-F5344CB8AC3E}">
        <p14:creationId xmlns:p14="http://schemas.microsoft.com/office/powerpoint/2010/main" val="24304417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33. maddesi metni “trafik verilerinin gerçek zamanlı toplanması" unsuru öne çıkarılarak aktarılmaktadır.</a:t>
            </a:r>
          </a:p>
          <a:p>
            <a:endParaRPr lang="tr-TR" dirty="0"/>
          </a:p>
          <a:p>
            <a:r>
              <a:rPr lang="tr-TR" dirty="0">
                <a:ea typeface="ＭＳ Ｐゴシック"/>
                <a:cs typeface="Calibri"/>
              </a:rPr>
              <a:t>Sağ tarafta ise öne çıkarılan unsur açıklanmaktadır.</a:t>
            </a:r>
          </a:p>
          <a:p>
            <a:endParaRPr lang="tr-TR" dirty="0">
              <a:ea typeface="ＭＳ Ｐゴシック"/>
              <a:cs typeface="Calibri"/>
            </a:endParaRPr>
          </a:p>
          <a:p>
            <a:pPr algn="just">
              <a:spcBef>
                <a:spcPct val="0"/>
              </a:spcBef>
              <a:defRPr/>
            </a:pPr>
            <a:r>
              <a:rPr lang="tr-TR" dirty="0">
                <a:ea typeface="ＭＳ Ｐゴシック"/>
                <a:cs typeface="Calibri"/>
              </a:rPr>
              <a:t>Bu kural soruşturmacıları, diğer taraflarda bulunan bilgisayar sistemlerinden geçen haberleşmelere ilişkin trafik verilerinin gerçek zamanlı toplanması konusunda yetkilendirmektedir. Budapeşte Sözleşmesi'nin 20. maddesinde düzenlenen ulusal yetkinin uluslararası dengidir. Bu, haberleşmelerin genellikle yargı yetkisi sınırlarını aşan iletildiği göz önünde bulundurulduğunda önemli bir yetkidir. </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66</a:t>
            </a:fld>
            <a:endParaRPr lang="en-US"/>
          </a:p>
        </p:txBody>
      </p:sp>
    </p:spTree>
    <p:extLst>
      <p:ext uri="{BB962C8B-B14F-4D97-AF65-F5344CB8AC3E}">
        <p14:creationId xmlns:p14="http://schemas.microsoft.com/office/powerpoint/2010/main" val="40184075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33. maddesi metni “belirli iletişimler" unsuru öne çıkarılarak aktarılmaktadır.</a:t>
            </a:r>
          </a:p>
          <a:p>
            <a:endParaRPr lang="tr-TR" dirty="0"/>
          </a:p>
          <a:p>
            <a:r>
              <a:rPr lang="tr-TR" dirty="0">
                <a:ea typeface="ＭＳ Ｐゴシック"/>
                <a:cs typeface="Calibri"/>
              </a:rPr>
              <a:t>Sağ tarafta ise öne çıkarılan unsur açıklanmaktadır.</a:t>
            </a:r>
          </a:p>
          <a:p>
            <a:endParaRPr lang="tr-TR" dirty="0">
              <a:cs typeface="Calibri"/>
            </a:endParaRPr>
          </a:p>
          <a:p>
            <a:r>
              <a:rPr lang="tr-TR" dirty="0">
                <a:ea typeface="ＭＳ Ｐゴシック"/>
                <a:cs typeface="Calibri"/>
              </a:rPr>
              <a:t>Slaytta belirtildiği üzere, 33. madde uyarınca trafik verilerinin toplanması talepleri, talepte bulunan devletlerin tespit ettiği belirli haberleşmelere ilişkin olmalıdır. Trafik verilerinin gerçek zamanlı toplanması ile ilgili gizlilik kaygıları göz önünde bulundurulduğunda, bu maddede öngörülen yetkinin yalnızca belirli haberleşmelerle ilgili olması ve yetkili makamlara genel veya gelişigüzel izleme yetkilerinin tanınmaması gerekir. </a:t>
            </a:r>
            <a:endParaRPr lang="tr-TR" sz="1200" dirty="0">
              <a:cs typeface="Calibri"/>
            </a:endParaRPr>
          </a:p>
          <a:p>
            <a:pPr marL="0" indent="0" algn="just">
              <a:buFontTx/>
              <a:buNone/>
            </a:pPr>
            <a:endParaRPr lang="tr-TR" sz="1200" dirty="0">
              <a:ea typeface="ＭＳ Ｐゴシック"/>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67</a:t>
            </a:fld>
            <a:endParaRPr lang="en-US"/>
          </a:p>
        </p:txBody>
      </p:sp>
    </p:spTree>
    <p:extLst>
      <p:ext uri="{BB962C8B-B14F-4D97-AF65-F5344CB8AC3E}">
        <p14:creationId xmlns:p14="http://schemas.microsoft.com/office/powerpoint/2010/main" val="37130899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33. maddesi metni “yardımlaşma, iç hukuklar... koşullara ve usullere göre düzenlenir" unsuru öne çıkarılarak aktarılmaktadır.</a:t>
            </a:r>
          </a:p>
          <a:p>
            <a:endParaRPr lang="tr-TR" dirty="0"/>
          </a:p>
          <a:p>
            <a:r>
              <a:rPr lang="tr-TR" dirty="0">
                <a:ea typeface="ＭＳ Ｐゴシック"/>
                <a:cs typeface="Calibri"/>
              </a:rPr>
              <a:t>Sağ tarafta ise öne çıkarılan unsur açıklanmaktadır.</a:t>
            </a:r>
          </a:p>
          <a:p>
            <a:endParaRPr lang="tr-TR" dirty="0">
              <a:ea typeface="ＭＳ Ｐゴシック"/>
              <a:cs typeface="Calibri"/>
            </a:endParaRPr>
          </a:p>
          <a:p>
            <a:pPr>
              <a:defRPr/>
            </a:pPr>
            <a:r>
              <a:rPr lang="tr-TR" dirty="0">
                <a:ea typeface="ＭＳ Ｐゴシック"/>
                <a:cs typeface="Calibri"/>
              </a:rPr>
              <a:t>33. maddede düzenlenen karşılıklı yardımlaşma, talebi alan tarafın iç hukukunda öngörülen (yani Budapeşte Sözleşmesi'nin 20. maddesinde düzenlenen yetkiler) uygulanabilir koşullara ve usullere göre uygulanacaktır. </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68</a:t>
            </a:fld>
            <a:endParaRPr lang="en-US"/>
          </a:p>
        </p:txBody>
      </p:sp>
    </p:spTree>
    <p:extLst>
      <p:ext uri="{BB962C8B-B14F-4D97-AF65-F5344CB8AC3E}">
        <p14:creationId xmlns:p14="http://schemas.microsoft.com/office/powerpoint/2010/main" val="306146170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33. maddesi metni “en azından...benzer bir vaka" unsuru öne çıkarılarak aktarılmaktadır.</a:t>
            </a:r>
          </a:p>
          <a:p>
            <a:endParaRPr lang="tr-TR" dirty="0"/>
          </a:p>
          <a:p>
            <a:r>
              <a:rPr lang="tr-TR" dirty="0">
                <a:ea typeface="ＭＳ Ｐゴシック"/>
                <a:cs typeface="Calibri"/>
              </a:rPr>
              <a:t>Sağ tarafta ise öne çıkarılan unsur açıklanmaktadır.</a:t>
            </a:r>
          </a:p>
          <a:p>
            <a:endParaRPr lang="tr-TR" dirty="0">
              <a:cs typeface="Calibri"/>
            </a:endParaRPr>
          </a:p>
          <a:p>
            <a:r>
              <a:rPr lang="tr-TR" dirty="0">
                <a:ea typeface="ＭＳ Ｐゴシック"/>
                <a:cs typeface="Calibri"/>
              </a:rPr>
              <a:t>Taraflar 33. maddede düzenlenen karşılıklı yardımlaşmayı, aynı yetkiler en azından ulusal vakalarda (Budapeşte Sözleşmesi'nin 20. maddesinde düzenlenen yetkiler çerçevesinde) geçerli olacak şekilde sağlamalıdır.</a:t>
            </a:r>
            <a:endParaRPr lang="tr-TR" dirty="0">
              <a:cs typeface="Calibri"/>
            </a:endParaRPr>
          </a:p>
          <a:p>
            <a:pPr marL="0" indent="0">
              <a:buFontTx/>
              <a:buNone/>
            </a:pPr>
            <a:endParaRPr lang="tr-TR" sz="1200"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69</a:t>
            </a:fld>
            <a:endParaRPr lang="en-US"/>
          </a:p>
        </p:txBody>
      </p:sp>
    </p:spTree>
    <p:extLst>
      <p:ext uri="{BB962C8B-B14F-4D97-AF65-F5344CB8AC3E}">
        <p14:creationId xmlns:p14="http://schemas.microsoft.com/office/powerpoint/2010/main" val="85373211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34. maddesi metni “içerik verisinin gerçek zamanlı toplanması veya kayıt altına alınması" unsuru öne çıkarılarak aktarılmaktadır.</a:t>
            </a:r>
            <a:endParaRPr lang="tr-TR" dirty="0">
              <a:cs typeface="Calibri"/>
            </a:endParaRPr>
          </a:p>
          <a:p>
            <a:endParaRPr lang="tr-TR" dirty="0"/>
          </a:p>
          <a:p>
            <a:r>
              <a:rPr lang="tr-TR" dirty="0">
                <a:ea typeface="ＭＳ Ｐゴシック"/>
                <a:cs typeface="Calibri"/>
              </a:rPr>
              <a:t>Sağ tarafta ise öne çıkarılan unsur açıklanmaktadır.</a:t>
            </a:r>
          </a:p>
          <a:p>
            <a:endParaRPr lang="tr-TR" dirty="0">
              <a:ea typeface="ＭＳ Ｐゴシック"/>
              <a:cs typeface="Calibri"/>
            </a:endParaRPr>
          </a:p>
          <a:p>
            <a:pPr>
              <a:defRPr/>
            </a:pPr>
            <a:r>
              <a:rPr lang="tr-TR" dirty="0">
                <a:ea typeface="ＭＳ Ｐゴシック"/>
                <a:cs typeface="Calibri"/>
              </a:rPr>
              <a:t>Bu kural soruşturmacıların, bir diğer tarafta bulunan bilgisayar sistemi aracılığıyla iletilen belirli haberleşmelere ilişkin içerik verilerini elde edebilmelerini sağlamaktadır. Budapeşte Sözleşmesi'nin 21. maddesinde düzenlenen ulusal yetkinin uluslararası dengidir. Bu, haberleşmelerin genellikle yargı yetkisi sınırlarını aşarak iletildiği göz önünde bulundurulduğunda önemli bir yetkidir.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70</a:t>
            </a:fld>
            <a:endParaRPr lang="en-US"/>
          </a:p>
        </p:txBody>
      </p:sp>
    </p:spTree>
    <p:extLst>
      <p:ext uri="{BB962C8B-B14F-4D97-AF65-F5344CB8AC3E}">
        <p14:creationId xmlns:p14="http://schemas.microsoft.com/office/powerpoint/2010/main" val="61725661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34. maddesi metni “belirli iletişimler" unsuru öne çıkarılarak aktarılmaktadır.</a:t>
            </a:r>
          </a:p>
          <a:p>
            <a:endParaRPr lang="tr-TR" dirty="0"/>
          </a:p>
          <a:p>
            <a:r>
              <a:rPr lang="tr-TR" dirty="0">
                <a:ea typeface="ＭＳ Ｐゴシック"/>
                <a:cs typeface="Calibri"/>
              </a:rPr>
              <a:t>Sağ tarafta ise öne çıkarılan unsur açıklanmaktadır.</a:t>
            </a:r>
          </a:p>
          <a:p>
            <a:endParaRPr lang="tr-TR" b="0" dirty="0"/>
          </a:p>
          <a:p>
            <a:pPr marL="0" marR="0" lvl="0" indent="0" algn="just" defTabSz="457200" rtl="0" eaLnBrk="0" fontAlgn="base" latinLnBrk="0" hangingPunct="0">
              <a:lnSpc>
                <a:spcPct val="100000"/>
              </a:lnSpc>
              <a:spcBef>
                <a:spcPct val="30000"/>
              </a:spcBef>
              <a:spcAft>
                <a:spcPct val="0"/>
              </a:spcAft>
              <a:buClrTx/>
              <a:buSzTx/>
              <a:buFont typeface="Wingdings" pitchFamily="2" charset="2"/>
              <a:buNone/>
              <a:tabLst/>
              <a:defRPr/>
            </a:pPr>
            <a:r>
              <a:rPr lang="tr-TR" sz="1200" dirty="0"/>
              <a:t>Slaytta belirtildiği üzere, 34. madde uyarınca içerik verisinin kayıt altına alınması veya toplanması talepleri, talepte bulunan devletlerce tespit edilmiş </a:t>
            </a:r>
            <a:r>
              <a:rPr lang="tr-TR" dirty="0">
                <a:ea typeface="ＭＳ Ｐゴシック"/>
                <a:cs typeface="Calibri"/>
              </a:rPr>
              <a:t>belirli haberleşmelere ilişkin olmalıdır. Bu yetkiyle ilişkili yüksek gizlilik kaygıları göz önünde bulundurulduğunda, bu maddede öngörülen yetkinin yalnızca belirli haberleşmelerle ilgili olması ve yetkili makamlara genel veya gelişigüzel izleme yetkilerinin tanınmaması gerekir. </a:t>
            </a:r>
            <a:endParaRPr lang="x-none" dirty="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71</a:t>
            </a:fld>
            <a:endParaRPr lang="en-US"/>
          </a:p>
        </p:txBody>
      </p:sp>
    </p:spTree>
    <p:extLst>
      <p:ext uri="{BB962C8B-B14F-4D97-AF65-F5344CB8AC3E}">
        <p14:creationId xmlns:p14="http://schemas.microsoft.com/office/powerpoint/2010/main" val="3208328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tr-TR" dirty="0">
                <a:ea typeface="ＭＳ Ｐゴシック"/>
                <a:cs typeface="Calibri"/>
              </a:rPr>
              <a:t>Doğru cevaplar: a) Bilgisayar Korsanlığı (c) Bilgisayar destekli sahtecilik (d) </a:t>
            </a:r>
            <a:r>
              <a:rPr lang="tr-TR" dirty="0" err="1">
                <a:ea typeface="ＭＳ Ｐゴシック"/>
                <a:cs typeface="Calibri"/>
              </a:rPr>
              <a:t>DDoS</a:t>
            </a:r>
            <a:r>
              <a:rPr lang="tr-TR" dirty="0">
                <a:ea typeface="ＭＳ Ｐゴシック"/>
                <a:cs typeface="Calibri"/>
              </a:rPr>
              <a:t> saldırısı (e) USB içerisinde çocuk pornografisi bulundurma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a:t>
            </a:fld>
            <a:endParaRPr lang="en-US"/>
          </a:p>
        </p:txBody>
      </p:sp>
    </p:spTree>
    <p:extLst>
      <p:ext uri="{BB962C8B-B14F-4D97-AF65-F5344CB8AC3E}">
        <p14:creationId xmlns:p14="http://schemas.microsoft.com/office/powerpoint/2010/main" val="116697453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b="0" dirty="0">
                <a:ea typeface="ＭＳ Ｐゴシック"/>
                <a:cs typeface="Calibri"/>
              </a:rPr>
              <a:t>Sol tarafta Budapeşte Sözleşmesi'nin 34. maddesi metni “</a:t>
            </a:r>
            <a:r>
              <a:rPr lang="tr-TR" sz="1200" b="0" dirty="0">
                <a:effectLst/>
                <a:ea typeface="ＭＳ Ｐゴシック"/>
                <a:cs typeface="Arial" panose="020B0604020202020204" pitchFamily="34" charset="0"/>
              </a:rPr>
              <a:t>u</a:t>
            </a:r>
            <a:r>
              <a:rPr lang="tr-TR" sz="1200" b="0" dirty="0">
                <a:solidFill>
                  <a:srgbClr val="FF0000"/>
                </a:solidFill>
                <a:effectLst/>
                <a:ea typeface="Times New Roman" panose="02020603050405020304" pitchFamily="18" charset="0"/>
                <a:cs typeface="Arial" panose="020B0604020202020204" pitchFamily="34" charset="0"/>
              </a:rPr>
              <a:t>ygulanabilir antlaşmaları ve i</a:t>
            </a:r>
            <a:r>
              <a:rPr lang="en-US" sz="1200" b="0" dirty="0">
                <a:solidFill>
                  <a:srgbClr val="FF0000"/>
                </a:solidFill>
                <a:effectLst/>
                <a:ea typeface="Times New Roman" panose="02020603050405020304" pitchFamily="18" charset="0"/>
                <a:cs typeface="Arial" panose="020B0604020202020204" pitchFamily="34" charset="0"/>
              </a:rPr>
              <a:t>ç</a:t>
            </a:r>
            <a:r>
              <a:rPr lang="tr-TR" sz="1200" b="0" dirty="0">
                <a:solidFill>
                  <a:srgbClr val="FF0000"/>
                </a:solidFill>
                <a:effectLst/>
                <a:ea typeface="Times New Roman" panose="02020603050405020304" pitchFamily="18" charset="0"/>
                <a:cs typeface="Arial" panose="020B0604020202020204" pitchFamily="34" charset="0"/>
              </a:rPr>
              <a:t> hukukları izin verdiği </a:t>
            </a:r>
            <a:r>
              <a:rPr lang="en-US" sz="1200" b="0" dirty="0">
                <a:solidFill>
                  <a:srgbClr val="FF0000"/>
                </a:solidFill>
                <a:effectLst/>
                <a:ea typeface="Times New Roman" panose="02020603050405020304" pitchFamily="18" charset="0"/>
                <a:cs typeface="Arial" panose="020B0604020202020204" pitchFamily="34" charset="0"/>
              </a:rPr>
              <a:t>ö</a:t>
            </a:r>
            <a:r>
              <a:rPr lang="tr-TR" sz="1200" b="0" dirty="0">
                <a:solidFill>
                  <a:srgbClr val="FF0000"/>
                </a:solidFill>
                <a:effectLst/>
                <a:ea typeface="Times New Roman" panose="02020603050405020304" pitchFamily="18" charset="0"/>
                <a:cs typeface="Arial" panose="020B0604020202020204" pitchFamily="34" charset="0"/>
              </a:rPr>
              <a:t>l</a:t>
            </a:r>
            <a:r>
              <a:rPr lang="tr-TR" sz="1200" b="0" dirty="0">
                <a:solidFill>
                  <a:srgbClr val="FF0000"/>
                </a:solidFill>
                <a:ea typeface="Times New Roman" panose="02020603050405020304" pitchFamily="18" charset="0"/>
                <a:cs typeface="Arial" panose="020B0604020202020204" pitchFamily="34" charset="0"/>
              </a:rPr>
              <a:t>ç</a:t>
            </a:r>
            <a:r>
              <a:rPr lang="en-US" sz="1200" b="0" dirty="0">
                <a:solidFill>
                  <a:srgbClr val="FF0000"/>
                </a:solidFill>
                <a:effectLst/>
                <a:ea typeface="Times New Roman" panose="02020603050405020304" pitchFamily="18" charset="0"/>
                <a:cs typeface="Arial" panose="020B0604020202020204" pitchFamily="34" charset="0"/>
              </a:rPr>
              <a:t>ü</a:t>
            </a:r>
            <a:r>
              <a:rPr lang="tr-TR" sz="1200" b="0" dirty="0">
                <a:solidFill>
                  <a:srgbClr val="FF0000"/>
                </a:solidFill>
                <a:effectLst/>
                <a:ea typeface="Times New Roman" panose="02020603050405020304" pitchFamily="18" charset="0"/>
                <a:cs typeface="Arial" panose="020B0604020202020204" pitchFamily="34" charset="0"/>
              </a:rPr>
              <a:t>de</a:t>
            </a:r>
            <a:r>
              <a:rPr lang="tr-TR" b="0" dirty="0">
                <a:ea typeface="ＭＳ Ｐゴシック"/>
                <a:cs typeface="Calibri"/>
              </a:rPr>
              <a:t>" unsuru öne çıkarılarak aktarılmaktadır.</a:t>
            </a:r>
          </a:p>
          <a:p>
            <a:endParaRPr lang="tr-TR" dirty="0"/>
          </a:p>
          <a:p>
            <a:r>
              <a:rPr lang="tr-TR" dirty="0">
                <a:ea typeface="ＭＳ Ｐゴシック"/>
                <a:cs typeface="Calibri"/>
              </a:rPr>
              <a:t>Sağ tarafta ise öne çıkarılan unsur açıklanmaktadır.</a:t>
            </a:r>
          </a:p>
          <a:p>
            <a:endParaRPr lang="tr-TR" b="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tr-TR" sz="1200" dirty="0"/>
              <a:t>Taraflar 34. madde uyarınca iç hukukları izin verdiği ölçüde karşılıklı yardım sağlamakla yükümlüdür. Bu, son derece müdahaleci bir tedbir olduğundan taraflar, içerik verisine müdahale ile ilgili karşılıklı yardımlaşma kapsamını kısıtlama konusunda mutlak takdir yetkisine sahiptir.</a:t>
            </a:r>
            <a:endParaRPr lang="en-US" sz="120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72</a:t>
            </a:fld>
            <a:endParaRPr lang="en-US"/>
          </a:p>
        </p:txBody>
      </p:sp>
    </p:spTree>
    <p:extLst>
      <p:ext uri="{BB962C8B-B14F-4D97-AF65-F5344CB8AC3E}">
        <p14:creationId xmlns:p14="http://schemas.microsoft.com/office/powerpoint/2010/main" val="141473853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tr-TR" dirty="0"/>
              <a:t>Doğru cevap</a:t>
            </a:r>
            <a:r>
              <a:rPr lang="en-US" dirty="0"/>
              <a:t>: </a:t>
            </a:r>
            <a:r>
              <a:rPr lang="tr-TR" b="1" dirty="0"/>
              <a:t>Yanlış</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tr-TR" dirty="0"/>
              <a:t>Budapeşte Sözleşmesi’nin 34. maddesi taraflara, iç hukukunun izin vermediği yönündeki gerekçeye dayanarak içerik verisine müdahale ile ilgili karşılıklı yardımlaşmayı reddetme hakkı tanımaktadır.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73</a:t>
            </a:fld>
            <a:endParaRPr lang="en-US"/>
          </a:p>
        </p:txBody>
      </p:sp>
    </p:spTree>
    <p:extLst>
      <p:ext uri="{BB962C8B-B14F-4D97-AF65-F5344CB8AC3E}">
        <p14:creationId xmlns:p14="http://schemas.microsoft.com/office/powerpoint/2010/main" val="4934114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tr-TR" dirty="0"/>
              <a:t>Doğru cevap</a:t>
            </a:r>
            <a:r>
              <a:rPr lang="en-US" dirty="0"/>
              <a:t>: </a:t>
            </a:r>
            <a:r>
              <a:rPr lang="tr-TR" b="1" dirty="0"/>
              <a:t>Yanlış</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tr-TR" dirty="0"/>
              <a:t>Budapeşte Sözleşmesi’nin 34. maddesi taraflara, iç hukukunun izin vermediği yönündeki gerekçeye dayanarak içerik verisine müdahale ile ilgili karşılıklı yardımlaşmayı reddetme hakkı tanımaktadır.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74</a:t>
            </a:fld>
            <a:endParaRPr lang="en-US"/>
          </a:p>
        </p:txBody>
      </p:sp>
    </p:spTree>
    <p:extLst>
      <p:ext uri="{BB962C8B-B14F-4D97-AF65-F5344CB8AC3E}">
        <p14:creationId xmlns:p14="http://schemas.microsoft.com/office/powerpoint/2010/main" val="94450972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tr-TR" b="0" dirty="0">
                <a:ea typeface="ＭＳ Ｐゴシック"/>
                <a:cs typeface="Calibri"/>
              </a:rPr>
              <a:t>Sol tarafta Budapeşte Sözleşmesi'nin 35. maddesi metni “</a:t>
            </a:r>
            <a:r>
              <a:rPr lang="tr-TR" b="0" dirty="0">
                <a:solidFill>
                  <a:srgbClr val="FF0000"/>
                </a:solidFill>
                <a:effectLst/>
                <a:ea typeface="Times New Roman" panose="02020603050405020304" pitchFamily="18" charset="0"/>
                <a:cs typeface="Arial" panose="020B0604020202020204" pitchFamily="34" charset="0"/>
              </a:rPr>
              <a:t>anında yardım... haftanın yedi günü... günün yirmi dört saati... irtibat noktası</a:t>
            </a:r>
            <a:r>
              <a:rPr lang="tr-TR" b="0" dirty="0">
                <a:ea typeface="ＭＳ Ｐゴシック"/>
                <a:cs typeface="Calibri"/>
              </a:rPr>
              <a:t>" unsurları öne çıkarılarak aktarılmaktadır.</a:t>
            </a:r>
          </a:p>
          <a:p>
            <a:endParaRPr lang="tr-TR" b="0" dirty="0"/>
          </a:p>
          <a:p>
            <a:r>
              <a:rPr lang="tr-TR" b="0" dirty="0">
                <a:ea typeface="ＭＳ Ｐゴシック"/>
                <a:cs typeface="Calibri"/>
              </a:rPr>
              <a:t>Sağ tarafta ise öne çıkarılan unsurlar açıklanmaktadır.</a:t>
            </a:r>
          </a:p>
          <a:p>
            <a:endParaRPr lang="tr-TR" b="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tr-TR" sz="1200" dirty="0"/>
              <a:t>Budapeşte Sözleşmesi’nin Açıklayıcı Raporu’nda belirtildiği üzere</a:t>
            </a:r>
            <a:r>
              <a:rPr lang="en-US" sz="1200" dirty="0"/>
              <a:t> “</a:t>
            </a:r>
            <a:r>
              <a:rPr lang="tr-TR" sz="1200" dirty="0"/>
              <a:t>bilgisayar sistemlerinin kullanılması aracılığıyla işlenen suçlarla etkili mücadele ve elektronik delillerin etkili bir biçimde toplanması hızlı tepki verilmesini gerektirir. </a:t>
            </a:r>
            <a:r>
              <a:rPr lang="tr-TR" dirty="0">
                <a:latin typeface="Arial"/>
                <a:ea typeface="ＭＳ Ｐゴシック"/>
                <a:cs typeface="Arial"/>
              </a:rPr>
              <a:t>Dahası dünyanın herhangi bir yerinde, binlerce kilometre uzaktan ve pek çok zaman diliminin ötesinden birkaç tuşa basılması anında sonuçlar doğurabilmektedir. Bu sebeple mevcut polis işbirliği ve karşılıklı yardımlaşma yöntemleri, bilgisayar çağının zorluklarını etkili bir biçimde aşacak ek kanalların geliştirilmesini gerektirmiştir. Bu maddede düzenlenen kanal, G8 devletlerinin himayesinde halihazırda işleyen bir ağ örneğinden yola çıkılarak kurulmuştur</a:t>
            </a:r>
            <a:r>
              <a:rPr lang="en-US" sz="1200" dirty="0"/>
              <a:t>.”</a:t>
            </a:r>
            <a:endParaRPr lang="tr-TR" sz="1200"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tr-TR" sz="120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tr-TR" dirty="0">
                <a:latin typeface="Arial"/>
                <a:ea typeface="ＭＳ Ｐゴシック"/>
                <a:cs typeface="Arial"/>
              </a:rPr>
              <a:t>Bu bağlamda 35. madde tarafların, Budapeşte Sözleşmesi’nin III. Bölümü kapsamına giren soruşturmalar ve kovuşturmalar çerçevesinde anında yardımlaşma sağlamaları için haftanın 7 günü, günün 24 saati erişilebilir bir irtibat noktası belirlemesini zorunu kılmaktadır. </a:t>
            </a:r>
            <a:endParaRPr lang="en-US" sz="120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75</a:t>
            </a:fld>
            <a:endParaRPr lang="en-US"/>
          </a:p>
        </p:txBody>
      </p:sp>
    </p:spTree>
    <p:extLst>
      <p:ext uri="{BB962C8B-B14F-4D97-AF65-F5344CB8AC3E}">
        <p14:creationId xmlns:p14="http://schemas.microsoft.com/office/powerpoint/2010/main" val="2784645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b="0" dirty="0">
                <a:ea typeface="ＭＳ Ｐゴシック"/>
                <a:cs typeface="Calibri"/>
              </a:rPr>
              <a:t>Sol tarafta Budapeşte Sözleşmesi'nin 35. maddesi metni “</a:t>
            </a:r>
            <a:r>
              <a:rPr lang="tr-TR" b="0" dirty="0">
                <a:solidFill>
                  <a:srgbClr val="FF0000"/>
                </a:solidFill>
                <a:effectLst/>
                <a:ea typeface="Times New Roman" panose="02020603050405020304" pitchFamily="18" charset="0"/>
                <a:cs typeface="Arial" panose="020B0604020202020204" pitchFamily="34" charset="0"/>
              </a:rPr>
              <a:t>bilgisayar sistemleri ve verileriyle </a:t>
            </a:r>
            <a:r>
              <a:rPr lang="tr-TR" b="0" dirty="0">
                <a:solidFill>
                  <a:srgbClr val="FF0000"/>
                </a:solidFill>
                <a:ea typeface="Times New Roman" panose="02020603050405020304" pitchFamily="18" charset="0"/>
                <a:cs typeface="Arial" panose="020B0604020202020204" pitchFamily="34" charset="0"/>
              </a:rPr>
              <a:t>ilgili suçların soruşturulması veya kovuşturulması… bir suçun elektronik delillerinin toplanması</a:t>
            </a:r>
            <a:r>
              <a:rPr lang="tr-TR" b="0" dirty="0">
                <a:ea typeface="ＭＳ Ｐゴシック"/>
                <a:cs typeface="Calibri"/>
              </a:rPr>
              <a:t>" unsurları öne çıkarılarak aktarılmaktadır.</a:t>
            </a:r>
          </a:p>
          <a:p>
            <a:endParaRPr lang="tr-TR" b="0" dirty="0"/>
          </a:p>
          <a:p>
            <a:r>
              <a:rPr lang="tr-TR" b="0" dirty="0">
                <a:ea typeface="ＭＳ Ｐゴシック"/>
                <a:cs typeface="Calibri"/>
              </a:rPr>
              <a:t>Sağ tarafta ise öne çıkarılan unsurlar açıklanmaktadır.</a:t>
            </a:r>
          </a:p>
          <a:p>
            <a:endParaRPr lang="tr-TR" b="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tr-TR" sz="1200" dirty="0"/>
              <a:t>7/24 İrtibat Ağının amacı, aşağıdaki konularda yürütülen soruşturma ve kovuşturmalarla ilgili anında yardım sağlamaktır:</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tr-TR" sz="1200" dirty="0"/>
              <a:t>a) Bilgisayar sistemleri ve verileriyle ilgili suçlar</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b)</a:t>
            </a:r>
            <a:r>
              <a:rPr lang="tr-TR" sz="1200" u="none" dirty="0"/>
              <a:t> Herhangi</a:t>
            </a:r>
            <a:r>
              <a:rPr lang="tr-TR" sz="1200" dirty="0"/>
              <a:t> bir suçla ilgili delillerin toplanması</a:t>
            </a:r>
          </a:p>
          <a:p>
            <a:endParaRPr lang="en-US" dirty="0"/>
          </a:p>
          <a:p>
            <a:r>
              <a:rPr lang="tr-TR" dirty="0"/>
              <a:t>Bu, Budapeşte Sözleşmesi’nin uluslararası işbirliğine ve karşılıklı yardımlaşmaya ilişkin diğer hükümlerinde olduğu gibi, 35. maddenin yalnızca siber suçları değil fakat daha geniş bir biçimde elektronik delilleri de kapsadığı anlamına gelmektedir.</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76</a:t>
            </a:fld>
            <a:endParaRPr lang="en-US" dirty="0"/>
          </a:p>
        </p:txBody>
      </p:sp>
    </p:spTree>
    <p:extLst>
      <p:ext uri="{BB962C8B-B14F-4D97-AF65-F5344CB8AC3E}">
        <p14:creationId xmlns:p14="http://schemas.microsoft.com/office/powerpoint/2010/main" val="67323887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b="0" dirty="0">
                <a:ea typeface="ＭＳ Ｐゴシック"/>
                <a:cs typeface="Calibri"/>
              </a:rPr>
              <a:t>Sol tarafta Budapeşte Sözleşmesi'nin 35. maddesi metni “</a:t>
            </a:r>
            <a:r>
              <a:rPr lang="tr-TR" b="0" dirty="0">
                <a:solidFill>
                  <a:srgbClr val="FF0000"/>
                </a:solidFill>
                <a:effectLst/>
                <a:ea typeface="Times New Roman" panose="02020603050405020304" pitchFamily="18" charset="0"/>
                <a:cs typeface="Arial" panose="020B0604020202020204" pitchFamily="34" charset="0"/>
              </a:rPr>
              <a:t>kolaylaştırılmasını... iç hukukunda... kabul edilmişse</a:t>
            </a:r>
            <a:r>
              <a:rPr lang="tr-TR" b="0" dirty="0">
                <a:effectLst/>
                <a:ea typeface="Times New Roman" panose="02020603050405020304" pitchFamily="18" charset="0"/>
                <a:cs typeface="Arial" panose="020B0604020202020204" pitchFamily="34" charset="0"/>
              </a:rPr>
              <a:t>, </a:t>
            </a:r>
            <a:r>
              <a:rPr lang="tr-TR" b="0" dirty="0">
                <a:solidFill>
                  <a:srgbClr val="FF0000"/>
                </a:solidFill>
                <a:effectLst/>
                <a:ea typeface="Times New Roman" panose="02020603050405020304" pitchFamily="18" charset="0"/>
                <a:cs typeface="Arial" panose="020B0604020202020204" pitchFamily="34" charset="0"/>
              </a:rPr>
              <a:t>doğrudan yürütülmesini...</a:t>
            </a:r>
            <a:r>
              <a:rPr lang="tr-TR" b="0" dirty="0">
                <a:cs typeface="Arial" panose="020B0604020202020204" pitchFamily="34" charset="0"/>
              </a:rPr>
              <a:t> </a:t>
            </a:r>
            <a:r>
              <a:rPr lang="tr-TR" b="0" dirty="0">
                <a:solidFill>
                  <a:srgbClr val="FF0000"/>
                </a:solidFill>
                <a:cs typeface="Arial" panose="020B0604020202020204" pitchFamily="34" charset="0"/>
              </a:rPr>
              <a:t>teknik tavsiye</a:t>
            </a:r>
            <a:r>
              <a:rPr lang="tr-TR" b="0" dirty="0">
                <a:solidFill>
                  <a:srgbClr val="FF0000"/>
                </a:solidFill>
                <a:effectLst/>
                <a:cs typeface="Arial" panose="020B0604020202020204" pitchFamily="34" charset="0"/>
              </a:rPr>
              <a:t>... korumak...</a:t>
            </a:r>
            <a:r>
              <a:rPr lang="tr-TR" b="0" dirty="0">
                <a:solidFill>
                  <a:srgbClr val="FF0000"/>
                </a:solidFill>
                <a:effectLst/>
                <a:ea typeface="Times New Roman" panose="02020603050405020304" pitchFamily="18" charset="0"/>
                <a:cs typeface="Arial" panose="020B0604020202020204" pitchFamily="34" charset="0"/>
              </a:rPr>
              <a:t> delil toplamak</a:t>
            </a:r>
            <a:r>
              <a:rPr lang="tr-TR" b="0" dirty="0">
                <a:effectLst/>
                <a:ea typeface="Times New Roman" panose="02020603050405020304" pitchFamily="18" charset="0"/>
                <a:cs typeface="Arial" panose="020B0604020202020204" pitchFamily="34" charset="0"/>
              </a:rPr>
              <a:t>, </a:t>
            </a:r>
            <a:r>
              <a:rPr lang="tr-TR" b="0" dirty="0">
                <a:solidFill>
                  <a:srgbClr val="FF0000"/>
                </a:solidFill>
                <a:effectLst/>
                <a:ea typeface="Times New Roman" panose="02020603050405020304" pitchFamily="18" charset="0"/>
                <a:cs typeface="Arial" panose="020B0604020202020204" pitchFamily="34" charset="0"/>
              </a:rPr>
              <a:t>hukuki bilgi... şüphelilerin yerini tespit etmek</a:t>
            </a:r>
            <a:r>
              <a:rPr lang="tr-TR" b="0" dirty="0">
                <a:ea typeface="ＭＳ Ｐゴシック"/>
                <a:cs typeface="Calibri"/>
              </a:rPr>
              <a:t>" unsurları öne çıkarılarak aktarılmaktadır.</a:t>
            </a:r>
          </a:p>
          <a:p>
            <a:endParaRPr lang="tr-TR" b="0" dirty="0"/>
          </a:p>
          <a:p>
            <a:r>
              <a:rPr lang="tr-TR" b="0" dirty="0">
                <a:ea typeface="ＭＳ Ｐゴシック"/>
                <a:cs typeface="Calibri"/>
              </a:rPr>
              <a:t>Sağ tarafta ise öne çıkarılan unsurlar açıklanmaktadır.</a:t>
            </a:r>
          </a:p>
          <a:p>
            <a:pPr marL="0" indent="0" algn="just">
              <a:buFont typeface="Wingdings" pitchFamily="2" charset="2"/>
              <a:buNone/>
            </a:pPr>
            <a:endParaRPr lang="tr-TR" b="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tr-TR" sz="1200" dirty="0"/>
              <a:t>Bu slayt 7/24 İrtibat Ağı tarafından sağlanabilecek yardımlaşma türleri hakkında, bu listeyle sınırlı olmayan örnekler vermektedir.</a:t>
            </a:r>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77</a:t>
            </a:fld>
            <a:endParaRPr lang="en-US" dirty="0"/>
          </a:p>
        </p:txBody>
      </p:sp>
    </p:spTree>
    <p:extLst>
      <p:ext uri="{BB962C8B-B14F-4D97-AF65-F5344CB8AC3E}">
        <p14:creationId xmlns:p14="http://schemas.microsoft.com/office/powerpoint/2010/main" val="47485650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b="0" dirty="0">
                <a:ea typeface="ＭＳ Ｐゴシック"/>
                <a:cs typeface="Calibri"/>
              </a:rPr>
              <a:t>Sol tarafta Budapeşte Sözleşmesi'nin 35. maddesi metni “</a:t>
            </a:r>
            <a:r>
              <a:rPr lang="tr-TR" sz="1200" b="0" dirty="0">
                <a:solidFill>
                  <a:srgbClr val="FF0000"/>
                </a:solidFill>
                <a:effectLst/>
                <a:ea typeface="Times New Roman" panose="02020603050405020304" pitchFamily="18" charset="0"/>
                <a:cs typeface="Arial" panose="020B0604020202020204" pitchFamily="34" charset="0"/>
              </a:rPr>
              <a:t>hızlı bir şekilde iletişim kurabilecek kapasite... bu makam... ile</a:t>
            </a:r>
            <a:r>
              <a:rPr lang="tr-TR" sz="1200" b="0" dirty="0">
                <a:effectLst/>
                <a:ea typeface="Times New Roman" panose="02020603050405020304" pitchFamily="18" charset="0"/>
                <a:cs typeface="Arial" panose="020B0604020202020204" pitchFamily="34" charset="0"/>
              </a:rPr>
              <a:t> </a:t>
            </a:r>
            <a:r>
              <a:rPr lang="tr-TR" sz="1200" b="0" dirty="0">
                <a:solidFill>
                  <a:srgbClr val="FF0000"/>
                </a:solidFill>
                <a:effectLst/>
                <a:ea typeface="Times New Roman" panose="02020603050405020304" pitchFamily="18" charset="0"/>
                <a:cs typeface="Arial" panose="020B0604020202020204" pitchFamily="34" charset="0"/>
              </a:rPr>
              <a:t>hızlı bir şekilde işbirliğinde bulunma</a:t>
            </a:r>
            <a:r>
              <a:rPr lang="tr-TR" b="0" dirty="0">
                <a:ea typeface="ＭＳ Ｐゴシック"/>
                <a:cs typeface="Calibri"/>
              </a:rPr>
              <a:t>" unsurları öne çıkarılarak aktarılmaktadır.</a:t>
            </a:r>
          </a:p>
          <a:p>
            <a:endParaRPr lang="tr-TR" b="0" dirty="0"/>
          </a:p>
          <a:p>
            <a:r>
              <a:rPr lang="tr-TR" b="0" dirty="0">
                <a:ea typeface="ＭＳ Ｐゴシック"/>
                <a:cs typeface="Calibri"/>
              </a:rPr>
              <a:t>Sağ tarafta ise öne çıkarılan unsurlar açıklanmaktadır.</a:t>
            </a:r>
          </a:p>
          <a:p>
            <a:pPr marL="0" indent="0" algn="just">
              <a:buFont typeface="Wingdings" pitchFamily="2" charset="2"/>
              <a:buNone/>
            </a:pPr>
            <a:endParaRPr lang="tr-TR" b="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tr-TR" sz="1200" dirty="0"/>
              <a:t>Bu slayt 7/24 İrtibat Ağının taşıması gereken özelliklerin altını çizmektedir.</a:t>
            </a:r>
            <a:endParaRPr lang="x-none" dirty="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78</a:t>
            </a:fld>
            <a:endParaRPr lang="en-US"/>
          </a:p>
        </p:txBody>
      </p:sp>
    </p:spTree>
    <p:extLst>
      <p:ext uri="{BB962C8B-B14F-4D97-AF65-F5344CB8AC3E}">
        <p14:creationId xmlns:p14="http://schemas.microsoft.com/office/powerpoint/2010/main" val="388431119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b="0" dirty="0">
                <a:ea typeface="ＭＳ Ｐゴシック"/>
                <a:cs typeface="Calibri"/>
              </a:rPr>
              <a:t>Sol tarafta Budapeşte Sözleşmesi'nin 35. maddesi metni “</a:t>
            </a:r>
            <a:r>
              <a:rPr lang="tr-TR" sz="1200" b="0" dirty="0">
                <a:solidFill>
                  <a:srgbClr val="FF0000"/>
                </a:solidFill>
                <a:effectLst/>
                <a:ea typeface="Times New Roman" panose="02020603050405020304" pitchFamily="18" charset="0"/>
                <a:cs typeface="Arial" panose="020B0604020202020204" pitchFamily="34" charset="0"/>
              </a:rPr>
              <a:t>eğitimli... donanımlı personel</a:t>
            </a:r>
            <a:r>
              <a:rPr lang="tr-TR" b="0" dirty="0">
                <a:ea typeface="ＭＳ Ｐゴシック"/>
                <a:cs typeface="Calibri"/>
              </a:rPr>
              <a:t>" unsuru öne çıkarılarak aktarılmaktadır.</a:t>
            </a:r>
          </a:p>
          <a:p>
            <a:endParaRPr lang="tr-TR" b="0" dirty="0"/>
          </a:p>
          <a:p>
            <a:r>
              <a:rPr lang="tr-TR" b="0" dirty="0">
                <a:ea typeface="ＭＳ Ｐゴシック"/>
                <a:cs typeface="Calibri"/>
              </a:rPr>
              <a:t>Sağ tarafta ise öne çıkarılan unsur açıklanmaktadır.</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tr-TR" sz="1200" dirty="0"/>
              <a:t>Bu slayt 7/24 İrtibat Ağının taşıması gereken özelliklerin altını çizmektedir.</a:t>
            </a:r>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79</a:t>
            </a:fld>
            <a:endParaRPr lang="en-US"/>
          </a:p>
        </p:txBody>
      </p:sp>
    </p:spTree>
    <p:extLst>
      <p:ext uri="{BB962C8B-B14F-4D97-AF65-F5344CB8AC3E}">
        <p14:creationId xmlns:p14="http://schemas.microsoft.com/office/powerpoint/2010/main" val="88076876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tr-TR" dirty="0">
                <a:ea typeface="ＭＳ Ｐゴシック"/>
                <a:cs typeface="Calibri"/>
              </a:rPr>
              <a:t>İlk kısım Budapeşte Sözleşmesi'ne Ek İkinci Protokol taslağının bazı hükümlerini ele alacak ve değerlendirecektir.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80</a:t>
            </a:fld>
            <a:endParaRPr lang="en-US"/>
          </a:p>
        </p:txBody>
      </p:sp>
    </p:spTree>
    <p:extLst>
      <p:ext uri="{BB962C8B-B14F-4D97-AF65-F5344CB8AC3E}">
        <p14:creationId xmlns:p14="http://schemas.microsoft.com/office/powerpoint/2010/main" val="30166830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defRPr/>
            </a:pPr>
            <a:r>
              <a:rPr lang="tr-TR" b="1" dirty="0">
                <a:ea typeface="ＭＳ Ｐゴシック"/>
                <a:cs typeface="Calibri"/>
              </a:rPr>
              <a:t>Talep dili</a:t>
            </a:r>
            <a:r>
              <a:rPr lang="tr-TR" dirty="0">
                <a:ea typeface="ＭＳ Ｐゴシック"/>
                <a:cs typeface="Calibri"/>
              </a:rPr>
              <a:t>: Bu madde Taraflara ve hizmet sağlayıcılarına yöneltilen taleplerde kullanılacak diller için bir çerçeve sağlamaktadır. Her ne kadar uygulamada Taraflar kendi resmi dilleri dışındaki dillerde iletişim kurabilseler de, böyle bir düzenleme ulusal hukuklarda veya antlaşmalarda öngörülmemiş olabilir. Bu maddenin amacı bu Protokol uyarınca bu konuya ilişkin ek bir esneklik sağlamaktır. </a:t>
            </a:r>
            <a:endParaRPr lang="tr-TR" dirty="0">
              <a:cs typeface="Calibri"/>
            </a:endParaRPr>
          </a:p>
          <a:p>
            <a:pPr>
              <a:defRPr/>
            </a:pPr>
            <a:endParaRPr lang="tr-TR" dirty="0">
              <a:cs typeface="Calibri"/>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tr-TR" b="1" dirty="0">
                <a:ea typeface="ＭＳ Ｐゴシック"/>
                <a:cs typeface="Calibri"/>
              </a:rPr>
              <a:t>Video konferans</a:t>
            </a:r>
            <a:r>
              <a:rPr lang="tr-TR" dirty="0">
                <a:ea typeface="ＭＳ Ｐゴシック"/>
                <a:cs typeface="Calibri"/>
              </a:rPr>
              <a:t>: Madde öncelikli olarak ifade veya beyan alınmasında video konferans teknolojisinin kullanılmasına ilişkindir. Bu işbirliği türü, mevcut iki taraflı veya çok taraflı karşılıklı yardımlaşma antlaşmalarında, örneğin ETS 182 (Ceza İşlerinde Karşılıklı Yardım Sözleşmesi’ne İkinci Ek Protokol) çerçevesinde öngörülmüş olabilir. Tarafların, bu antlaşmalarda ve sözleşmelerde öngörülen yükümlülüklerine yönelik özel olarak tasarlanmış kurallarla çatışmaması için Madde [ ], Protokol kapsamındaki diğer pek çok madde gibi, </a:t>
            </a:r>
            <a:r>
              <a:rPr lang="tr-TR" sz="1200" dirty="0">
                <a:effectLst/>
                <a:latin typeface="Calibri" panose="020F0502020204030204" pitchFamily="34" charset="0"/>
                <a:ea typeface="Times New Roman" panose="02020603050405020304" pitchFamily="18" charset="0"/>
                <a:cs typeface="Calibri" panose="020F0502020204030204" pitchFamily="34" charset="0"/>
              </a:rPr>
              <a:t>Talepte bulunan Taraf ile talebi alan Taraf arasında yürürlükte bulunan aynı veya karşılıklı mevzuat temelinde karşılıklı yardımlaşma antlaşmasının veya düzenlemelerinin bulunmadığı hallerde uygulanır. Bu maddeler Budapeşte Sözleşmesi’nin 27. maddesi yaklaşımını takip etmektedir.</a:t>
            </a:r>
            <a:endParaRPr lang="tr-TR" sz="1200" dirty="0">
              <a:effectLst/>
              <a:latin typeface="Calibri" panose="020F0502020204030204" pitchFamily="34" charset="0"/>
              <a:ea typeface="Times New Roman" panose="02020603050405020304" pitchFamily="18" charset="0"/>
              <a:cs typeface="Times New Roman" panose="02020603050405020304" pitchFamily="18" charset="0"/>
            </a:endParaRPr>
          </a:p>
          <a:p>
            <a:pPr>
              <a:defRPr/>
            </a:pPr>
            <a:endParaRPr lang="tr-TR" dirty="0">
              <a:ea typeface="ＭＳ Ｐゴシック"/>
              <a:cs typeface="Calibri"/>
            </a:endParaRPr>
          </a:p>
          <a:p>
            <a:r>
              <a:rPr lang="tr-TR" b="1" dirty="0">
                <a:ea typeface="ＭＳ Ｐゴシック"/>
                <a:cs typeface="Calibri"/>
              </a:rPr>
              <a:t>Ortak soruşturma ekipleri ve</a:t>
            </a:r>
            <a:r>
              <a:rPr lang="tr-TR" sz="1200" b="1" kern="1200" dirty="0">
                <a:solidFill>
                  <a:schemeClr val="tx1"/>
                </a:solidFill>
                <a:effectLst/>
                <a:latin typeface="+mn-lt"/>
                <a:ea typeface="ＭＳ Ｐゴシック"/>
                <a:cs typeface="Calibri"/>
              </a:rPr>
              <a:t> </a:t>
            </a:r>
            <a:r>
              <a:rPr lang="tr-TR" b="1" dirty="0">
                <a:ea typeface="ＭＳ Ｐゴシック"/>
                <a:cs typeface="Calibri"/>
              </a:rPr>
              <a:t>ortak soruşturmalar: </a:t>
            </a:r>
            <a:r>
              <a:rPr lang="tr-TR" dirty="0">
                <a:ea typeface="ＭＳ Ｐゴシック"/>
                <a:cs typeface="Calibri"/>
              </a:rPr>
              <a:t>Siber suçların ve elektronik delillerin uluslar aşırı niteliği göz önünde bulundurulduğunda, siber suçlar ve elektronik delillerle ilgili soruşturmalar ve kovuşturmalar genellikle diğer ülkelerle bağlantılıdır. Ortak soruşturma ekipleri iki veya daha fazla ülke arasındaki operasyon işbirliği ve koordinasyonu için etkili bir araç olabilir. Madde [ ] bu işbirliği türünün dayanağını düzenlemektedir.</a:t>
            </a:r>
          </a:p>
          <a:p>
            <a:r>
              <a:rPr lang="tr-TR" dirty="0">
                <a:ea typeface="ＭＳ Ｐゴシック"/>
                <a:cs typeface="Calibri"/>
              </a:rPr>
              <a:t> </a:t>
            </a:r>
            <a:endParaRPr lang="tr-TR" dirty="0">
              <a:cs typeface="Calibri"/>
            </a:endParaRPr>
          </a:p>
          <a:p>
            <a:r>
              <a:rPr lang="tr-TR" b="1" dirty="0">
                <a:ea typeface="ＭＳ Ｐゴシック"/>
                <a:cs typeface="Calibri"/>
              </a:rPr>
              <a:t>Acil karşılıklı yardım</a:t>
            </a:r>
            <a:r>
              <a:rPr lang="tr-TR" sz="1200" kern="1200" dirty="0">
                <a:solidFill>
                  <a:schemeClr val="tx1"/>
                </a:solidFill>
                <a:effectLst/>
                <a:latin typeface="+mn-lt"/>
                <a:ea typeface="ＭＳ Ｐゴシック"/>
                <a:cs typeface="Calibri"/>
              </a:rPr>
              <a:t>:</a:t>
            </a:r>
            <a:r>
              <a:rPr lang="tr-TR" dirty="0">
                <a:ea typeface="ＭＳ Ｐゴシック"/>
                <a:cs typeface="Calibri"/>
              </a:rPr>
              <a:t> Bu madde acil durumlarda yöneltilen karşılıklı yardım taleplerine yönelik azami ölçüde hızlandırılmış bir prosedür öngörmektedir. Acil durum 1. paragrafta, gerçek kişinin yaşamına veya güvenliğine yönelik önemli ve çok yakın bir riskin bulunduğu haller olarak tanımlanmıştır. Tanım, riskin yakın olduğu halleri kapsamaktadır ki bu, kişinin yaşamına veya güvenliğine yönelik riskin geçmiş olduğu halleri veya riskin yakın zamanda doğmayacağı halleri kapsamaz. Bu kesin tanımın sebebi maddenin, hem talepte bulunan Tarafa hem de talebi alan Tarafa acil durumlarda daha hızlı harekete geçmeleri için yoğun emek gerektiren yükümlülükler yüklemesidir ki böylece acil durum talepleri, daha önce sunulmuş olsalar dahi, diğer önemli fakat acil olmayan vakalara göre yüksek öncelik kazanacaktır.   </a:t>
            </a:r>
            <a:endParaRPr lang="tr-TR" dirty="0">
              <a:cs typeface="Calibri"/>
            </a:endParaRPr>
          </a:p>
          <a:p>
            <a:endParaRPr lang="tr-TR" dirty="0">
              <a:ea typeface="ＭＳ Ｐゴシック"/>
              <a:cs typeface="Calibri"/>
            </a:endParaRPr>
          </a:p>
          <a:p>
            <a:pPr>
              <a:defRPr/>
            </a:pPr>
            <a:r>
              <a:rPr lang="tr-TR" b="1" dirty="0">
                <a:ea typeface="ＭＳ Ｐゴシック"/>
                <a:cs typeface="Calibri"/>
              </a:rPr>
              <a:t>Abone bilgilerinin doğrudan açıklanması</a:t>
            </a:r>
            <a:r>
              <a:rPr lang="tr-TR" sz="1200" b="1" kern="1200" dirty="0">
                <a:solidFill>
                  <a:schemeClr val="tx1"/>
                </a:solidFill>
                <a:effectLst/>
                <a:latin typeface="+mn-lt"/>
                <a:ea typeface="ＭＳ Ｐゴシック"/>
                <a:cs typeface="Calibri"/>
              </a:rPr>
              <a:t>: </a:t>
            </a:r>
            <a:r>
              <a:rPr lang="tr-TR" dirty="0">
                <a:ea typeface="ＭＳ Ｐゴシック"/>
                <a:cs typeface="Calibri"/>
              </a:rPr>
              <a:t>Bu madde, abone bilgilerinin elde edilmesi için bir Tarafın makamları ile bir diğer Tarafın sınırları içerisinde bulunan hizmet sağlayıcısı arasında doğrudan işbirliği sağlayan bir prosedür öngörmektedir. Prosedür, diğer ülkelerdeki hizmet sağlayıcılarından elektronik delil elde edilmesine ilişkin mevcut prosedürlerin doğurduğu zorluklar karşısında, ceza soruşturmalarında ve yargılamalarında elektronik delillere sınır ötesi erişimin zamanında sağlanmasının önemini kabul eden, Sözleşme Komitesi Bulut Delilleri Grubu ile Sözleşme'nin 18. maddeye ilişkin Kılavuz Notu çerçevesinde geliştirilmiştir. </a:t>
            </a:r>
            <a:endParaRPr lang="tr-TR" dirty="0">
              <a:cs typeface="Calibri"/>
            </a:endParaRPr>
          </a:p>
          <a:p>
            <a:pPr>
              <a:defRPr/>
            </a:pPr>
            <a:endParaRPr lang="tr-TR" dirty="0">
              <a:ea typeface="ＭＳ Ｐゴシック"/>
              <a:cs typeface="Calibri"/>
            </a:endParaRPr>
          </a:p>
          <a:p>
            <a:r>
              <a:rPr lang="tr-TR" b="1" dirty="0">
                <a:ea typeface="ＭＳ Ｐゴシック"/>
                <a:cs typeface="Calibri"/>
              </a:rPr>
              <a:t>Talimatların geçerliliği: </a:t>
            </a:r>
            <a:r>
              <a:rPr lang="tr-TR" dirty="0">
                <a:ea typeface="ＭＳ Ｐゴシック"/>
                <a:cs typeface="Calibri"/>
              </a:rPr>
              <a:t>Bu maddenin amacı talebi alan Tarafın, talepte bulunan Tarafa sunulmak üzere talimat veya emir çıkarabilmesini ve talepte bulunan Tarafın sınırları içerisinde bulunan hizmet sağlayıcısını, bulundurduğu veya tasarrufu altındaki abone bilgilerini veya trafik verilerini sağlamaya zorlayarak bu emre veya talimata geçerlilik kazandırmasını sağlamaktır. </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81</a:t>
            </a:fld>
            <a:endParaRPr lang="en-US"/>
          </a:p>
        </p:txBody>
      </p:sp>
    </p:spTree>
    <p:extLst>
      <p:ext uri="{BB962C8B-B14F-4D97-AF65-F5344CB8AC3E}">
        <p14:creationId xmlns:p14="http://schemas.microsoft.com/office/powerpoint/2010/main" val="590840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24. maddesi metni "en az bir yıl... daha fazla... cezalandırılması...farklı bir asgari ceza" unsurları öne çıkarılarak aktarılmaktadır.</a:t>
            </a:r>
          </a:p>
          <a:p>
            <a:endParaRPr lang="tr-TR" dirty="0"/>
          </a:p>
          <a:p>
            <a:r>
              <a:rPr lang="tr-TR" dirty="0">
                <a:ea typeface="ＭＳ Ｐゴシック"/>
                <a:cs typeface="Calibri"/>
              </a:rPr>
              <a:t>Sağ tarafta ise öne çıkarılan unsurlar açıklanmaktadır.</a:t>
            </a:r>
          </a:p>
          <a:p>
            <a:endParaRPr lang="tr-TR" dirty="0">
              <a:cs typeface="Calibri"/>
            </a:endParaRPr>
          </a:p>
          <a:p>
            <a:pPr>
              <a:defRPr/>
            </a:pPr>
            <a:r>
              <a:rPr lang="tr-TR" dirty="0">
                <a:ea typeface="ＭＳ Ｐゴシック"/>
                <a:cs typeface="Calibri"/>
              </a:rPr>
              <a:t>Budapeşte Sözleşmesi aslında suçluların iadesine ilişkin bir antlaşma değildir</a:t>
            </a:r>
            <a:r>
              <a:rPr lang="tr-TR" sz="1200" dirty="0">
                <a:ea typeface="ＭＳ Ｐゴシック"/>
                <a:cs typeface="Calibri"/>
              </a:rPr>
              <a:t> – </a:t>
            </a:r>
            <a:r>
              <a:rPr lang="tr-TR" dirty="0">
                <a:ea typeface="ＭＳ Ｐゴシック"/>
                <a:cs typeface="Calibri"/>
              </a:rPr>
              <a:t>ancak Budapeşte Sözleşmesi'nde düzenlenen suçlarla ilgili olarak bazı koşullarda şüpheli sanıkların iade edilmesini zorunlu kılmaktadır. Suç, her iki ülkede de en az bir yıl hapis cezası ile cezalandırılabilir olmalıdır ancak taraflar uygulanabilir diğer düzenlemeler veya suçluların iadesi antlaşmasına dayanarak farklı bir asgari ceza kararlaştırabilirler.</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a:t>
            </a:fld>
            <a:endParaRPr lang="en-US"/>
          </a:p>
        </p:txBody>
      </p:sp>
    </p:spTree>
    <p:extLst>
      <p:ext uri="{BB962C8B-B14F-4D97-AF65-F5344CB8AC3E}">
        <p14:creationId xmlns:p14="http://schemas.microsoft.com/office/powerpoint/2010/main" val="199102814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tr-TR" b="1" dirty="0">
                <a:ea typeface="ＭＳ Ｐゴシック"/>
                <a:cs typeface="Calibri"/>
              </a:rPr>
              <a:t>Talep dili</a:t>
            </a:r>
            <a:r>
              <a:rPr lang="tr-TR" dirty="0">
                <a:ea typeface="ＭＳ Ｐゴシック"/>
                <a:cs typeface="Calibri"/>
              </a:rPr>
              <a:t>: Bu madde Taraflara ve hizmet sağlayıcılarına yöneltilen taleplerde kullanılacak diller için bir çerçeve sağlamaktadır. Her ne kadar uygulamada Taraflar kendi resmi dilleri dışındaki dillerde iletişim kurabilseler de, böyle bir düzenleme ulusal hukuklarda veya antlaşmalarda öngörülmemiş olabilir. Bu maddenin amacı bu Protokol uyarınca bu konuya ilişkin ek bir esneklik sağlamaktır. </a:t>
            </a:r>
            <a:endParaRPr lang="tr-TR" dirty="0">
              <a:cs typeface="Calibri"/>
            </a:endParaRPr>
          </a:p>
          <a:p>
            <a:endParaRPr lang="en-US" sz="1200" kern="1200" dirty="0">
              <a:solidFill>
                <a:schemeClr val="tx1"/>
              </a:solidFill>
              <a:effectLst/>
              <a:latin typeface="+mn-lt"/>
              <a:ea typeface="ＭＳ Ｐゴシック" pitchFamily="-65" charset="-128"/>
              <a:cs typeface="ＭＳ Ｐゴシック" pitchFamily="-65" charset="-128"/>
            </a:endParaRPr>
          </a:p>
          <a:p>
            <a:r>
              <a:rPr lang="tr-TR" dirty="0"/>
              <a:t>Elektronik suça ilişkin karşılıklı yardımlaşma taleplerinin yanlış veya maliyetli tercümeleri, acil dikkat gerektiren kronikleşmiş bir şikayet konusudur. Bu engel, veri elde edilmesine ve kamu yararının korunmasına yönelik hukuki süreçlere zarar vermektedir. Aynı değerlendirmeler, örneğin Tarafın </a:t>
            </a:r>
            <a:r>
              <a:rPr lang="en-US" sz="1200" kern="1200" dirty="0">
                <a:solidFill>
                  <a:schemeClr val="tx1"/>
                </a:solidFill>
                <a:effectLst/>
                <a:latin typeface="+mn-lt"/>
                <a:ea typeface="ＭＳ Ｐゴシック" pitchFamily="-65" charset="-128"/>
                <a:cs typeface="ＭＳ Ｐゴシック" pitchFamily="-65" charset="-128"/>
              </a:rPr>
              <a:t>[ ]</a:t>
            </a:r>
            <a:r>
              <a:rPr lang="tr-TR" sz="1200" kern="1200" dirty="0">
                <a:solidFill>
                  <a:schemeClr val="tx1"/>
                </a:solidFill>
                <a:effectLst/>
                <a:latin typeface="+mn-lt"/>
                <a:ea typeface="ＭＳ Ｐゴシック" pitchFamily="-65" charset="-128"/>
                <a:cs typeface="ＭＳ Ｐゴシック" pitchFamily="-65" charset="-128"/>
              </a:rPr>
              <a:t> Maddesi uyarınca diğer Tarafın yargı yetkisi içerisindeki hizmet sağlayıcısına doğrudan talimat iletmesi veya  </a:t>
            </a:r>
            <a:r>
              <a:rPr lang="en-US" sz="1200" kern="1200" dirty="0">
                <a:solidFill>
                  <a:schemeClr val="tx1"/>
                </a:solidFill>
                <a:effectLst/>
                <a:latin typeface="+mn-lt"/>
                <a:ea typeface="ＭＳ Ｐゴシック" pitchFamily="-65" charset="-128"/>
                <a:cs typeface="ＭＳ Ｐゴシック" pitchFamily="-65" charset="-128"/>
              </a:rPr>
              <a:t>[ ]</a:t>
            </a:r>
            <a:r>
              <a:rPr lang="tr-TR" sz="1200" kern="1200" dirty="0">
                <a:solidFill>
                  <a:schemeClr val="tx1"/>
                </a:solidFill>
                <a:effectLst/>
                <a:latin typeface="+mn-lt"/>
                <a:ea typeface="ＭＳ Ｐゴシック" pitchFamily="-65" charset="-128"/>
                <a:cs typeface="ＭＳ Ｐゴシック" pitchFamily="-65" charset="-128"/>
              </a:rPr>
              <a:t> Maddesi uyarınca talimata geçerlilik kazandırılması talepleri gibi geleneksel karşılıklı yardımlaşma dışındaki durumlar için de geçerlidir. Her ne kadar bilgisayar tercümelerinin giderek gelişmesi beklense de, şimdilik halen yetersizdir. Bu sebeplerle tercüme problemi protokole dahil edilecek maddeler hakkındaki önerilerde sık sık tekrarlanmıştır.</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82</a:t>
            </a:fld>
            <a:endParaRPr lang="en-US"/>
          </a:p>
        </p:txBody>
      </p:sp>
    </p:spTree>
    <p:extLst>
      <p:ext uri="{BB962C8B-B14F-4D97-AF65-F5344CB8AC3E}">
        <p14:creationId xmlns:p14="http://schemas.microsoft.com/office/powerpoint/2010/main" val="360368292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tr-TR" dirty="0">
                <a:ea typeface="ＭＳ Ｐゴシック"/>
                <a:cs typeface="Calibri"/>
              </a:rPr>
              <a:t>Madde öncelikli olarak ifade veya beyan alınmasında video konferans teknolojisinin kullanılmasına ilişkindir. Bu işbirliği türü, mevcut iki taraflı veya çok taraflı karşılıklı yardımlaşma antlaşmalarında, örneğin ETS 182 (Ceza İşlerinde Karşılıklı Yardım Sözleşmesi’ne İkinci Ek Protokol) çerçevesinde öngörülmüş olabilir. Tarafların, bu antlaşmalarda ve sözleşmelerde öngörülen yükümlülüklerine yönelik özel olarak tasarlanmış kurallarla çatışmaması için Madde [ ], Protokol kapsamındaki diğer pek çok madde gibi, </a:t>
            </a:r>
            <a:r>
              <a:rPr lang="tr-TR" sz="1200" dirty="0">
                <a:effectLst/>
                <a:latin typeface="Calibri" panose="020F0502020204030204" pitchFamily="34" charset="0"/>
                <a:ea typeface="Times New Roman" panose="02020603050405020304" pitchFamily="18" charset="0"/>
                <a:cs typeface="Calibri" panose="020F0502020204030204" pitchFamily="34" charset="0"/>
              </a:rPr>
              <a:t>Talepte bulunan Taraf ile talebi alan Taraf arasında yürürlükte bulunan aynı veya karşılıklı mevzuat temelinde karşılıklı yardımlaşma antlaşmasının veya düzenlemelerinin bulunmadığı hallerde uygulanır. Bu maddeler Budapeşte Sözleşmesi’nin 27. maddesi yaklaşımını takip etmektedir.</a:t>
            </a:r>
            <a:endParaRPr lang="tr-TR"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tr-TR" sz="1200" kern="1200" dirty="0">
              <a:solidFill>
                <a:schemeClr val="tx1"/>
              </a:solidFill>
              <a:effectLst/>
              <a:latin typeface="+mn-lt"/>
              <a:ea typeface="ＭＳ Ｐゴシック" pitchFamily="-65" charset="-128"/>
              <a:cs typeface="ＭＳ Ｐゴシック" pitchFamily="-65" charset="-128"/>
            </a:endParaRPr>
          </a:p>
          <a:p>
            <a:r>
              <a:rPr lang="tr-TR" sz="1200" kern="1200" dirty="0">
                <a:solidFill>
                  <a:schemeClr val="tx1"/>
                </a:solidFill>
                <a:effectLst/>
                <a:latin typeface="+mn-lt"/>
                <a:ea typeface="ＭＳ Ｐゴシック" pitchFamily="-65" charset="-128"/>
                <a:cs typeface="ＭＳ Ｐゴシック" pitchFamily="-65" charset="-128"/>
              </a:rPr>
              <a:t>Ek olarak [ ] Maddesi Budapeşte Sözleşmesi’nin 25. maddesinin </a:t>
            </a:r>
            <a:r>
              <a:rPr lang="en-US" sz="1200" b="0" kern="1200" dirty="0">
                <a:solidFill>
                  <a:schemeClr val="tx1"/>
                </a:solidFill>
                <a:effectLst/>
                <a:latin typeface="+mn-lt"/>
                <a:ea typeface="ＭＳ Ｐゴシック" pitchFamily="-65" charset="-128"/>
                <a:cs typeface="ＭＳ Ｐゴシック" pitchFamily="-65" charset="-128"/>
              </a:rPr>
              <a:t>“</a:t>
            </a:r>
            <a:r>
              <a:rPr lang="tr-TR" sz="1200" b="0" dirty="0">
                <a:solidFill>
                  <a:srgbClr val="FF0000"/>
                </a:solidFill>
                <a:latin typeface="Arial"/>
                <a:ea typeface="ＭＳ Ｐゴシック"/>
                <a:cs typeface="Arial"/>
              </a:rPr>
              <a:t>bilgisayar sistemlerine ve verilerine ilişkin suçlar</a:t>
            </a:r>
            <a:r>
              <a:rPr lang="tr-TR" sz="1200" b="0" dirty="0">
                <a:latin typeface="Arial"/>
                <a:ea typeface="ＭＳ Ｐゴシック"/>
                <a:cs typeface="Arial"/>
              </a:rPr>
              <a:t>la ilgili soruşturmalar ve kovuşturmalar veya </a:t>
            </a:r>
            <a:r>
              <a:rPr lang="tr-TR" sz="1200" b="0" dirty="0">
                <a:solidFill>
                  <a:srgbClr val="FF0000"/>
                </a:solidFill>
                <a:latin typeface="Arial"/>
                <a:ea typeface="ＭＳ Ｐゴシック"/>
                <a:cs typeface="Arial"/>
              </a:rPr>
              <a:t>bir suçun elektronik delillerinin toplanması</a:t>
            </a:r>
            <a:r>
              <a:rPr lang="tr-TR" sz="1200" b="0" dirty="0">
                <a:latin typeface="Arial"/>
                <a:ea typeface="ＭＳ Ｐゴシック"/>
                <a:cs typeface="Arial"/>
              </a:rPr>
              <a:t> amaçları doğrultusunda</a:t>
            </a:r>
            <a:r>
              <a:rPr lang="en-US" sz="1200" kern="1200" dirty="0">
                <a:solidFill>
                  <a:schemeClr val="tx1"/>
                </a:solidFill>
                <a:effectLst/>
                <a:latin typeface="+mn-lt"/>
                <a:ea typeface="ＭＳ Ｐゴシック" pitchFamily="-65" charset="-128"/>
                <a:cs typeface="ＭＳ Ｐゴシック" pitchFamily="-65" charset="-128"/>
              </a:rPr>
              <a:t>”</a:t>
            </a:r>
            <a:r>
              <a:rPr lang="tr-TR" sz="1200" kern="1200" dirty="0">
                <a:solidFill>
                  <a:schemeClr val="tx1"/>
                </a:solidFill>
                <a:effectLst/>
                <a:latin typeface="+mn-lt"/>
                <a:ea typeface="ＭＳ Ｐゴシック" pitchFamily="-65" charset="-128"/>
                <a:cs typeface="ＭＳ Ｐゴシック" pitchFamily="-65" charset="-128"/>
              </a:rPr>
              <a:t> şeklindeki maddi kapsam ile aynı kapsamdan yararlanmaktadır. Budapeşte Sözleşmesi’nin Açıklayıcı Raporu’nun 253. paragrafında belirtildiği üzere </a:t>
            </a:r>
            <a:r>
              <a:rPr lang="en-US" sz="1200" kern="1200" dirty="0">
                <a:solidFill>
                  <a:schemeClr val="tx1"/>
                </a:solidFill>
                <a:effectLst/>
                <a:latin typeface="+mn-lt"/>
                <a:ea typeface="ＭＳ Ｐゴシック" pitchFamily="-65" charset="-128"/>
                <a:cs typeface="ＭＳ Ｐゴシック" pitchFamily="-65" charset="-128"/>
              </a:rPr>
              <a:t>“</a:t>
            </a:r>
            <a:r>
              <a:rPr lang="tr-TR" sz="1200" kern="1200" dirty="0">
                <a:solidFill>
                  <a:schemeClr val="tx1"/>
                </a:solidFill>
                <a:effectLst/>
                <a:latin typeface="+mn-lt"/>
                <a:ea typeface="ＭＳ Ｐゴシック" pitchFamily="-65" charset="-128"/>
                <a:cs typeface="ＭＳ Ｐゴシック" pitchFamily="-65" charset="-128"/>
              </a:rPr>
              <a:t>bilgisayar sistemlerine ve verilerine ilişkin suçlar</a:t>
            </a:r>
            <a:r>
              <a:rPr lang="en-US" sz="1200" kern="1200" dirty="0">
                <a:solidFill>
                  <a:schemeClr val="tx1"/>
                </a:solidFill>
                <a:effectLst/>
                <a:latin typeface="+mn-lt"/>
                <a:ea typeface="ＭＳ Ｐゴシック" pitchFamily="-65" charset="-128"/>
                <a:cs typeface="ＭＳ Ｐゴシック" pitchFamily="-65" charset="-128"/>
              </a:rPr>
              <a:t>”</a:t>
            </a:r>
            <a:r>
              <a:rPr lang="tr-TR" sz="1200" kern="1200" dirty="0">
                <a:solidFill>
                  <a:schemeClr val="tx1"/>
                </a:solidFill>
                <a:effectLst/>
                <a:latin typeface="+mn-lt"/>
                <a:ea typeface="ＭＳ Ｐゴシック" pitchFamily="-65" charset="-128"/>
                <a:cs typeface="ＭＳ Ｐゴシック" pitchFamily="-65" charset="-128"/>
              </a:rPr>
              <a:t>; Budapeşte Sözleşmesi’nin </a:t>
            </a:r>
            <a:r>
              <a:rPr lang="en-US" sz="1200" b="0" kern="1200" dirty="0">
                <a:solidFill>
                  <a:schemeClr val="tx1"/>
                </a:solidFill>
                <a:effectLst/>
                <a:latin typeface="+mn-lt"/>
                <a:ea typeface="ＭＳ Ｐゴシック" pitchFamily="-65" charset="-128"/>
                <a:cs typeface="ＭＳ Ｐゴシック" pitchFamily="-65" charset="-128"/>
              </a:rPr>
              <a:t>“</a:t>
            </a:r>
            <a:r>
              <a:rPr lang="tr-TR" sz="1200" b="0" kern="1200" dirty="0">
                <a:solidFill>
                  <a:schemeClr val="tx1"/>
                </a:solidFill>
                <a:effectLst/>
                <a:latin typeface="+mn-lt"/>
                <a:ea typeface="ＭＳ Ｐゴシック" pitchFamily="-65" charset="-128"/>
                <a:cs typeface="ＭＳ Ｐゴシック" pitchFamily="-65" charset="-128"/>
              </a:rPr>
              <a:t>14. maddesinin, 2. paragrafının a ila b fıkralarında düzenlenen suçlar</a:t>
            </a:r>
            <a:r>
              <a:rPr lang="en-US" sz="1200" kern="1200" dirty="0">
                <a:solidFill>
                  <a:schemeClr val="tx1"/>
                </a:solidFill>
                <a:effectLst/>
                <a:latin typeface="+mn-lt"/>
                <a:ea typeface="ＭＳ Ｐゴシック" pitchFamily="-65" charset="-128"/>
                <a:cs typeface="ＭＳ Ｐゴシック" pitchFamily="-65" charset="-128"/>
              </a:rPr>
              <a:t>”</a:t>
            </a:r>
            <a:r>
              <a:rPr lang="tr-TR" sz="1200" kern="1200" dirty="0">
                <a:solidFill>
                  <a:schemeClr val="tx1"/>
                </a:solidFill>
                <a:effectLst/>
                <a:latin typeface="+mn-lt"/>
                <a:ea typeface="ＭＳ Ｐゴシック" pitchFamily="-65" charset="-128"/>
                <a:cs typeface="ＭＳ Ｐゴシック" pitchFamily="-65" charset="-128"/>
              </a:rPr>
              <a:t> yani </a:t>
            </a:r>
            <a:r>
              <a:rPr lang="en-US" sz="1200" kern="1200" dirty="0">
                <a:solidFill>
                  <a:schemeClr val="tx1"/>
                </a:solidFill>
                <a:effectLst/>
                <a:latin typeface="+mn-lt"/>
                <a:ea typeface="ＭＳ Ｐゴシック" pitchFamily="-65" charset="-128"/>
                <a:cs typeface="ＭＳ Ｐゴシック" pitchFamily="-65" charset="-128"/>
              </a:rPr>
              <a:t>”</a:t>
            </a:r>
            <a:r>
              <a:rPr lang="tr-TR" sz="1200" kern="1200" dirty="0">
                <a:solidFill>
                  <a:schemeClr val="tx1"/>
                </a:solidFill>
                <a:effectLst/>
                <a:latin typeface="+mn-lt"/>
                <a:ea typeface="ＭＳ Ｐゴシック" pitchFamily="-65" charset="-128"/>
                <a:cs typeface="ＭＳ Ｐゴシック" pitchFamily="-65" charset="-128"/>
              </a:rPr>
              <a:t>bu Sözleşme’nin 2 ila 11. maddelerinden düzenlenen suçlar</a:t>
            </a:r>
            <a:r>
              <a:rPr lang="en-US" sz="1200" kern="1200" dirty="0">
                <a:solidFill>
                  <a:schemeClr val="tx1"/>
                </a:solidFill>
                <a:effectLst/>
                <a:latin typeface="+mn-lt"/>
                <a:ea typeface="ＭＳ Ｐゴシック" pitchFamily="-65" charset="-128"/>
                <a:cs typeface="ＭＳ Ｐゴシック" pitchFamily="-65" charset="-128"/>
              </a:rPr>
              <a:t>”</a:t>
            </a:r>
            <a:r>
              <a:rPr lang="tr-TR" sz="1200" kern="1200" dirty="0">
                <a:solidFill>
                  <a:schemeClr val="tx1"/>
                </a:solidFill>
                <a:effectLst/>
                <a:latin typeface="+mn-lt"/>
                <a:ea typeface="ＭＳ Ｐゴシック" pitchFamily="-65" charset="-128"/>
                <a:cs typeface="ＭＳ Ｐゴシック" pitchFamily="-65" charset="-128"/>
              </a:rPr>
              <a:t> ile </a:t>
            </a:r>
            <a:r>
              <a:rPr lang="en-US" sz="1200" kern="1200" dirty="0">
                <a:solidFill>
                  <a:schemeClr val="tx1"/>
                </a:solidFill>
                <a:effectLst/>
                <a:latin typeface="+mn-lt"/>
                <a:ea typeface="ＭＳ Ｐゴシック" pitchFamily="-65" charset="-128"/>
                <a:cs typeface="ＭＳ Ｐゴシック" pitchFamily="-65" charset="-128"/>
              </a:rPr>
              <a:t>”</a:t>
            </a:r>
            <a:r>
              <a:rPr lang="tr-TR" sz="1200" kern="1200" dirty="0">
                <a:solidFill>
                  <a:schemeClr val="tx1"/>
                </a:solidFill>
                <a:effectLst/>
                <a:latin typeface="+mn-lt"/>
                <a:ea typeface="ＭＳ Ｐゴシック" pitchFamily="-65" charset="-128"/>
                <a:cs typeface="ＭＳ Ｐゴシック" pitchFamily="-65" charset="-128"/>
              </a:rPr>
              <a:t>bilgisayar sistemi aracılığıyla işlenen diğer suçlar ....</a:t>
            </a:r>
            <a:r>
              <a:rPr lang="en-US" sz="1200" kern="1200" dirty="0">
                <a:solidFill>
                  <a:schemeClr val="tx1"/>
                </a:solidFill>
                <a:effectLst/>
                <a:latin typeface="+mn-lt"/>
                <a:ea typeface="ＭＳ Ｐゴシック" pitchFamily="-65" charset="-128"/>
                <a:cs typeface="ＭＳ Ｐゴシック" pitchFamily="-65" charset="-128"/>
              </a:rPr>
              <a:t>”</a:t>
            </a:r>
            <a:r>
              <a:rPr lang="tr-TR" sz="1200" kern="1200" dirty="0" err="1">
                <a:solidFill>
                  <a:schemeClr val="tx1"/>
                </a:solidFill>
                <a:effectLst/>
                <a:latin typeface="+mn-lt"/>
                <a:ea typeface="ＭＳ Ｐゴシック" pitchFamily="-65" charset="-128"/>
                <a:cs typeface="ＭＳ Ｐゴシック" pitchFamily="-65" charset="-128"/>
              </a:rPr>
              <a:t>dır</a:t>
            </a:r>
            <a:r>
              <a:rPr lang="tr-TR" sz="1200" kern="1200" dirty="0">
                <a:solidFill>
                  <a:schemeClr val="tx1"/>
                </a:solidFill>
                <a:effectLst/>
                <a:latin typeface="+mn-lt"/>
                <a:ea typeface="ＭＳ Ｐゴシック" pitchFamily="-65" charset="-128"/>
                <a:cs typeface="ＭＳ Ｐゴシック" pitchFamily="-65" charset="-128"/>
              </a:rPr>
              <a:t>.</a:t>
            </a:r>
          </a:p>
          <a:p>
            <a:endParaRPr lang="tr-TR" sz="1200" kern="1200" dirty="0">
              <a:solidFill>
                <a:schemeClr val="tx1"/>
              </a:solidFill>
              <a:effectLst/>
              <a:latin typeface="+mn-lt"/>
              <a:ea typeface="ＭＳ Ｐゴシック" pitchFamily="-65" charset="-128"/>
              <a:cs typeface="ＭＳ Ｐゴシック" pitchFamily="-65" charset="-128"/>
            </a:endParaRPr>
          </a:p>
          <a:p>
            <a:endParaRPr lang="en-US" sz="1200" kern="1200" dirty="0">
              <a:solidFill>
                <a:schemeClr val="tx1"/>
              </a:solidFill>
              <a:effectLst/>
              <a:latin typeface="+mn-lt"/>
              <a:ea typeface="ＭＳ Ｐゴシック" pitchFamily="-65" charset="-128"/>
              <a:cs typeface="ＭＳ Ｐゴシック" pitchFamily="-65" charset="-128"/>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83</a:t>
            </a:fld>
            <a:endParaRPr lang="en-US"/>
          </a:p>
        </p:txBody>
      </p:sp>
    </p:spTree>
    <p:extLst>
      <p:ext uri="{BB962C8B-B14F-4D97-AF65-F5344CB8AC3E}">
        <p14:creationId xmlns:p14="http://schemas.microsoft.com/office/powerpoint/2010/main" val="350900075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84</a:t>
            </a:fld>
            <a:endParaRPr lang="en-US"/>
          </a:p>
        </p:txBody>
      </p:sp>
    </p:spTree>
    <p:extLst>
      <p:ext uri="{BB962C8B-B14F-4D97-AF65-F5344CB8AC3E}">
        <p14:creationId xmlns:p14="http://schemas.microsoft.com/office/powerpoint/2010/main" val="392890949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85</a:t>
            </a:fld>
            <a:endParaRPr lang="en-US"/>
          </a:p>
        </p:txBody>
      </p:sp>
    </p:spTree>
    <p:extLst>
      <p:ext uri="{BB962C8B-B14F-4D97-AF65-F5344CB8AC3E}">
        <p14:creationId xmlns:p14="http://schemas.microsoft.com/office/powerpoint/2010/main" val="38375719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sz="1200" kern="1200" dirty="0">
                <a:solidFill>
                  <a:schemeClr val="tx1"/>
                </a:solidFill>
                <a:effectLst/>
                <a:latin typeface="+mn-lt"/>
                <a:ea typeface="ＭＳ Ｐゴシック" pitchFamily="-65" charset="-128"/>
                <a:cs typeface="ＭＳ Ｐゴシック" pitchFamily="-65" charset="-128"/>
              </a:rPr>
              <a:t>Deneyimler göstermiştir ki siber suçlarla ilgili veya elektronik delillerin elde edilmesinin gerekli olduğu sınır ötesi boyutu bulunan bir suçu soruşturan bir Devlet için, başka bir Devlet aynı veya ilgili bir eylemi soruşturuyorsa veya işbirliği yararlı olacaksa, diğer Devletin makamlarının katılımı soruşturmaya yarar sağlayabilir. </a:t>
            </a:r>
          </a:p>
          <a:p>
            <a:endParaRPr lang="tr-TR"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tr-TR" dirty="0"/>
              <a:t>Bu Protokol’ün </a:t>
            </a:r>
            <a:r>
              <a:rPr lang="en-US" sz="1200" kern="1200" dirty="0">
                <a:solidFill>
                  <a:schemeClr val="tx1"/>
                </a:solidFill>
                <a:effectLst/>
                <a:latin typeface="+mn-lt"/>
                <a:ea typeface="ＭＳ Ｐゴシック" pitchFamily="-65" charset="-128"/>
                <a:cs typeface="ＭＳ Ｐゴシック" pitchFamily="-65" charset="-128"/>
              </a:rPr>
              <a:t>[</a:t>
            </a:r>
            <a:r>
              <a:rPr lang="tr-TR" sz="1200" kern="1200" dirty="0">
                <a:solidFill>
                  <a:schemeClr val="tx1"/>
                </a:solidFill>
                <a:effectLst/>
                <a:latin typeface="+mn-lt"/>
                <a:ea typeface="ＭＳ Ｐゴシック" pitchFamily="-65" charset="-128"/>
                <a:cs typeface="ＭＳ Ｐゴシック" pitchFamily="-65" charset="-128"/>
              </a:rPr>
              <a:t>genel ilkeler</a:t>
            </a:r>
            <a:r>
              <a:rPr lang="en-US" sz="1200" kern="1200" dirty="0">
                <a:solidFill>
                  <a:schemeClr val="tx1"/>
                </a:solidFill>
                <a:effectLst/>
                <a:latin typeface="+mn-lt"/>
                <a:ea typeface="ＭＳ Ｐゴシック" pitchFamily="-65" charset="-128"/>
                <a:cs typeface="ＭＳ Ｐゴシック" pitchFamily="-65" charset="-128"/>
              </a:rPr>
              <a:t>] </a:t>
            </a:r>
            <a:r>
              <a:rPr lang="tr-TR" sz="1200" kern="1200" dirty="0">
                <a:solidFill>
                  <a:schemeClr val="tx1"/>
                </a:solidFill>
                <a:effectLst/>
                <a:latin typeface="+mn-lt"/>
                <a:ea typeface="ＭＳ Ｐゴシック" pitchFamily="-65" charset="-128"/>
                <a:cs typeface="ＭＳ Ｐゴシック" pitchFamily="-65" charset="-128"/>
              </a:rPr>
              <a:t>Maddesinde ve Açıklayıcı Rapor’un [x ila y] paragraflarında belirtildiği üzere, bu madde hükümleri, </a:t>
            </a:r>
            <a:r>
              <a:rPr lang="tr-TR" sz="1800" dirty="0">
                <a:latin typeface="Arial"/>
                <a:cs typeface="Arial"/>
              </a:rPr>
              <a:t>ilgili Taraflar, bu maddenin tümünü veya bir kısmını uygulama konusunda anlaşmadığı sürece, </a:t>
            </a:r>
            <a:r>
              <a:rPr lang="tr-TR" sz="1800" dirty="0">
                <a:effectLst/>
                <a:latin typeface="Calibri" panose="020F0502020204030204" pitchFamily="34" charset="0"/>
                <a:ea typeface="Times New Roman" panose="02020603050405020304" pitchFamily="18" charset="0"/>
                <a:cs typeface="Calibri" panose="020F0502020204030204" pitchFamily="34" charset="0"/>
              </a:rPr>
              <a:t>Talepte bulunan Taraf ile talebi alan Taraf arasında yürürlükte bulunan aynı veya karşılıklı mevzuat temelinde karşılıklı yardımlaşma antlaşmasının veya düzenlemelerinin bulunmadığı hallerde uygulanır.</a:t>
            </a:r>
            <a:endParaRPr lang="tr-T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86</a:t>
            </a:fld>
            <a:endParaRPr lang="en-US"/>
          </a:p>
        </p:txBody>
      </p:sp>
    </p:spTree>
    <p:extLst>
      <p:ext uri="{BB962C8B-B14F-4D97-AF65-F5344CB8AC3E}">
        <p14:creationId xmlns:p14="http://schemas.microsoft.com/office/powerpoint/2010/main" val="149602430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87</a:t>
            </a:fld>
            <a:endParaRPr lang="en-US"/>
          </a:p>
        </p:txBody>
      </p:sp>
    </p:spTree>
    <p:extLst>
      <p:ext uri="{BB962C8B-B14F-4D97-AF65-F5344CB8AC3E}">
        <p14:creationId xmlns:p14="http://schemas.microsoft.com/office/powerpoint/2010/main" val="181881732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tr-TR" dirty="0">
                <a:ea typeface="ＭＳ Ｐゴシック"/>
                <a:cs typeface="Calibri"/>
              </a:rPr>
              <a:t>Bu madde acil durumlarda yöneltilen karşılıklı yardım taleplerine yönelik azami ölçüde hızlandırılmış bir prosedür öngörmektedir. Acil durum 1. paragrafta, gerçek kişinin yaşamına veya güvenliğine yönelik önemli ve çok yakın bir riskin bulunduğu haller olarak tanımlanmıştır. Tanım, riskin yakın olduğu halleri kapsamaktadır ki bu, kişinin yaşamına veya güvenliğine yönelik riskin geçmiş olduğu halleri veya riskin yakın zamanda doğmayacağı halleri kapsamaz. Bu kesin tanımın sebebi maddenin, hem talepte bulunan Tarafa hem de talebi alan Tarafa acil durumlarda daha hızlı harekete geçmeleri için yoğun emek gerektiren yükümlülükler yüklemesidir ki böylece acil durum talepleri, daha önce sunulmuş olsalar dahi, diğer önemli fakat acil olmayan vakalara göre yüksek öncelik kazanacaktır.   </a:t>
            </a:r>
            <a:endParaRPr lang="tr-TR" dirty="0">
              <a:cs typeface="Calibri"/>
            </a:endParaRPr>
          </a:p>
          <a:p>
            <a:endParaRPr lang="en-US" sz="1200" kern="1200" dirty="0">
              <a:solidFill>
                <a:schemeClr val="tx1"/>
              </a:solidFill>
              <a:effectLst/>
              <a:latin typeface="+mn-lt"/>
              <a:ea typeface="ＭＳ Ｐゴシック" pitchFamily="-65" charset="-128"/>
              <a:cs typeface="ＭＳ Ｐゴシック" pitchFamily="-65" charset="-128"/>
            </a:endParaRPr>
          </a:p>
          <a:p>
            <a:r>
              <a:rPr lang="en-US" sz="1200" kern="1200" dirty="0">
                <a:solidFill>
                  <a:schemeClr val="tx1"/>
                </a:solidFill>
                <a:effectLst/>
                <a:latin typeface="+mn-lt"/>
                <a:ea typeface="ＭＳ Ｐゴシック" pitchFamily="-65" charset="-128"/>
                <a:cs typeface="ＭＳ Ｐゴシック" pitchFamily="-65" charset="-128"/>
              </a:rPr>
              <a:t>[ ]</a:t>
            </a:r>
            <a:r>
              <a:rPr lang="tr-TR" sz="1200" kern="1200" dirty="0">
                <a:solidFill>
                  <a:schemeClr val="tx1"/>
                </a:solidFill>
                <a:effectLst/>
                <a:latin typeface="+mn-lt"/>
                <a:ea typeface="ＭＳ Ｐゴシック" pitchFamily="-65" charset="-128"/>
                <a:cs typeface="ＭＳ Ｐゴシック" pitchFamily="-65" charset="-128"/>
              </a:rPr>
              <a:t> Protokol Maddesi, hızlandırılmış eylemi gerekçelendiren bu koşullarla sınırlı olduğundan, Sözleşme’nin, karşılıklı yardımlaşma taleplerinin, burada tanımlanan acil durum seviyesine erişmeyen diğer acil koşullar için hızlandırılmş iletişim araçları ile yapılmasını öngören 25(3) maddesinden farklıdır. Başka bir deyişle 25(3) maddesinin kapsamı, [ ] Maddesi kapsamına girmeyen, kişilerin yaşamına veya güvenliğine karşı yakın olmayan ancak süregelen riskler, gecikme sebebiyle delillerin yok edilme ihtimali, yakın tarihli bir duruşma veya diğer acil durumlara ilişkin olduğu için daha geniştir. 25(3) Maddesi çerçevesinde öngörülen mekanizma, talebin iletilmesi ve cevaplanması için daha hızlı bir yöntem sunarken, [ ] Protokol Maddesinde düzenlenen acil durumdan doğan yükümlülükler çok daha geniştir; örneğin karşılıklı adli yardımlaşmanın </a:t>
            </a:r>
            <a:r>
              <a:rPr lang="tr-TR" dirty="0">
                <a:ea typeface="ＭＳ Ｐゴシック"/>
                <a:cs typeface="Calibri"/>
              </a:rPr>
              <a:t>gerçek kişinin yaşamına veya güvenliğine yönelik önemli ve çok yakın bir riskin önlenmesi için gerekli olduğu hallerde, buna ilişkin </a:t>
            </a:r>
            <a:r>
              <a:rPr lang="tr-TR" sz="1200" kern="1200" dirty="0">
                <a:solidFill>
                  <a:schemeClr val="tx1"/>
                </a:solidFill>
                <a:effectLst/>
                <a:latin typeface="+mn-lt"/>
                <a:ea typeface="ＭＳ Ｐゴシック" pitchFamily="-65" charset="-128"/>
                <a:cs typeface="ＭＳ Ｐゴシック" pitchFamily="-65" charset="-128"/>
              </a:rPr>
              <a:t>prosedür daha da hızlanacaktır. </a:t>
            </a:r>
            <a:r>
              <a:rPr lang="tr-TR" sz="1200" kern="1200" dirty="0">
                <a:solidFill>
                  <a:schemeClr val="tx1"/>
                </a:solidFill>
                <a:effectLst/>
                <a:latin typeface="+mn-lt"/>
                <a:ea typeface="ＭＳ Ｐゴシック"/>
                <a:cs typeface="Calibri"/>
              </a:rPr>
              <a:t>K</a:t>
            </a:r>
            <a:r>
              <a:rPr lang="tr-TR" dirty="0">
                <a:ea typeface="ＭＳ Ｐゴシック"/>
                <a:cs typeface="Calibri"/>
              </a:rPr>
              <a:t>işinin yaşamına veya güvenliğine yönelik önemli ve çok yakın bir riskin bulunduğu acil durumlar genellikle, yakın zamanda gerçekleşecek ölüm, ciddi yaralanma veya mağdura yönelik diğer zararların doğması gibi inandırıcı riskler içeren rehin alma durumlarına ilişkindir. Şüpheli e-posta veya sosyal medya aracılığıyla fidye görüşmeleri gerçekleştirdiğinde mağdurun konumu, sağlayıcı tarafından depolanan veriler aracılığıyla tespit edilebilir, çocuğun cinsel sömürüsüne veya istismarına veya diğer istismar türlerine ilişkin yakın zamanda üretilmiş materyallerinin bulunmasıyla çocuğun cinsel istismarı kanıtlanmış olabilir, makamlar, terör saldırısı sonrası yakın zamanda daha fazla saldırının gerçekleşip gerçekleşmeyeceğini belirlemek için saldırganlarla iletişim kurma yolları arayabilir ve gerçek kişinin yaşamına veya güvenliğine yönelik önemli ve çok yakın bir riskin bulunduğu kritik nitelikli alt yapıların güvenliğine yönelik tehditler söz konusu olabilir. </a:t>
            </a:r>
            <a:endParaRPr lang="tr-TR" sz="1200" kern="1200" dirty="0">
              <a:solidFill>
                <a:schemeClr val="tx1"/>
              </a:solidFill>
              <a:effectLst/>
              <a:latin typeface="+mn-lt"/>
              <a:ea typeface="ＭＳ Ｐゴシック" pitchFamily="-65" charset="-128"/>
              <a:cs typeface="ＭＳ Ｐゴシック" pitchFamily="-65" charset="-128"/>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88</a:t>
            </a:fld>
            <a:endParaRPr lang="en-US"/>
          </a:p>
        </p:txBody>
      </p:sp>
    </p:spTree>
    <p:extLst>
      <p:ext uri="{BB962C8B-B14F-4D97-AF65-F5344CB8AC3E}">
        <p14:creationId xmlns:p14="http://schemas.microsoft.com/office/powerpoint/2010/main" val="406824472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89</a:t>
            </a:fld>
            <a:endParaRPr lang="en-US"/>
          </a:p>
        </p:txBody>
      </p:sp>
    </p:spTree>
    <p:extLst>
      <p:ext uri="{BB962C8B-B14F-4D97-AF65-F5344CB8AC3E}">
        <p14:creationId xmlns:p14="http://schemas.microsoft.com/office/powerpoint/2010/main" val="322251549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tr-TR" noProof="0" dirty="0">
                <a:ea typeface="ＭＳ Ｐゴシック"/>
                <a:cs typeface="Calibri"/>
              </a:rPr>
              <a:t>Bu madde, abone bilgilerinin elde edilmesi için bir Tarafın makamları ile bir diğer Tarafın sınırları içerisinde bulunan hizmet sağlayıcısı arasında doğrudan işbirliği sağlayan bir prosedür öngörmektedir. Prosedür, diğer ülkelerdeki hizmet sağlayıcılarından elektronik delil elde edilmesine ilişkin mevcut prosedürlerin doğurduğu zorluklar karşısında, ceza soruşturmalarında ve kovuşturmalarında elektronik delillere sınır ötesi erişimin zamanında sağlanmasının önemini kabul eden, Sözleşme Komitesi Bulut Delilleri Grubu ile Sözleşme'nin 18. maddeye ilişkin Kılavuz Notu çerçevesinde geliştirilmiştir. </a:t>
            </a:r>
            <a:endParaRPr lang="tr-TR" noProof="0" dirty="0">
              <a:cs typeface="Calibri"/>
            </a:endParaRPr>
          </a:p>
          <a:p>
            <a:pPr>
              <a:defRPr/>
            </a:pPr>
            <a:endParaRPr lang="tr-TR" noProof="0" dirty="0">
              <a:ea typeface="ＭＳ Ｐゴシック"/>
              <a:cs typeface="Calibri"/>
            </a:endParaRPr>
          </a:p>
          <a:p>
            <a:r>
              <a:rPr lang="tr-TR" sz="1200" kern="1200" noProof="0" dirty="0">
                <a:solidFill>
                  <a:schemeClr val="tx1"/>
                </a:solidFill>
                <a:effectLst/>
                <a:latin typeface="+mn-lt"/>
                <a:ea typeface="ＭＳ Ｐゴシック" pitchFamily="-65" charset="-128"/>
                <a:cs typeface="ＭＳ Ｐゴシック" pitchFamily="-65" charset="-128"/>
              </a:rPr>
              <a:t>Günümüzde giderek artan sayıda soruşturma ve kovuşturma, diğer ülkelerde bulunan hizmet sağlayıcılarından elektronik delil elde edilmesini gerektirmektedir. Mağdurun, sanığın ve soruşturma yürüten makamın aynı ülkede bulunduğu tümüyle ulusal nitelikli suçlarda dahi elektronik deliller, başka bir ülkede bulunan hizmet sağlayıcısı tarafından tutuluyor olabilir. Pek çok durumda, bir suçu soruşturan makamlar, elektronik delil konulu taleplerin giderek artması sonucu soruşturmanın veya yargılamaların gereksinimleri doğrultusunda her zaman yeterince hızlı veya etkili yardım sağlamayan karşılıklı yardımlaşma gibi uluslararası işbirliği prosedürlerine başvurmak zorunda kalabilir.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90</a:t>
            </a:fld>
            <a:endParaRPr lang="en-US"/>
          </a:p>
        </p:txBody>
      </p:sp>
    </p:spTree>
    <p:extLst>
      <p:ext uri="{BB962C8B-B14F-4D97-AF65-F5344CB8AC3E}">
        <p14:creationId xmlns:p14="http://schemas.microsoft.com/office/powerpoint/2010/main" val="36138308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91</a:t>
            </a:fld>
            <a:endParaRPr lang="en-US"/>
          </a:p>
        </p:txBody>
      </p:sp>
    </p:spTree>
    <p:extLst>
      <p:ext uri="{BB962C8B-B14F-4D97-AF65-F5344CB8AC3E}">
        <p14:creationId xmlns:p14="http://schemas.microsoft.com/office/powerpoint/2010/main" val="3369531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24. maddesi metni "suçlar...suçluların iadesi antlaşması çerçevesinde suçluların iadesine konu olabilen suçlar arasında sayılmalıdır" unsurları öne çıkarılarak aktarılmaktadır.</a:t>
            </a:r>
          </a:p>
          <a:p>
            <a:endParaRPr lang="tr-TR" dirty="0"/>
          </a:p>
          <a:p>
            <a:r>
              <a:rPr lang="tr-TR" dirty="0">
                <a:ea typeface="ＭＳ Ｐゴシック"/>
                <a:cs typeface="Calibri"/>
              </a:rPr>
              <a:t>Sağ tarafta ise öne çıkarılan unsurlar açıklanmaktadır.</a:t>
            </a:r>
          </a:p>
          <a:p>
            <a:endParaRPr lang="tr-TR" altLang="sr-Latn-RS" dirty="0">
              <a:cs typeface="Calibri"/>
            </a:endParaRPr>
          </a:p>
          <a:p>
            <a:pPr>
              <a:defRPr/>
            </a:pPr>
            <a:r>
              <a:rPr lang="tr-TR" altLang="sr-Latn-RS" dirty="0">
                <a:ea typeface="ＭＳ Ｐゴシック"/>
                <a:cs typeface="Calibri"/>
              </a:rPr>
              <a:t>Budapeşte Sözleşmesi esasen suçluların iadesine ilişkin bir antlaşma değildir ve suçluların iadesine ilişkin özel bir prosedür öngörmeyip Budapeşte Sözleşmesi'nde düzenlenen suçların herhangi bir suçluların iadesi antlaşması çerçevesinde, suçluların iadesine konu olabilen suçlardan sayılmasını sağlamaktadır. Bu, her bir tarafın kabul ettiği mevcut prosedürlerin Budapeşte Sözleşmesi'nde düzenlenen suçlarla ilgili olarak da uygulanacağı anlamına gelmektedir.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a:t>
            </a:fld>
            <a:endParaRPr lang="en-US"/>
          </a:p>
        </p:txBody>
      </p:sp>
    </p:spTree>
    <p:extLst>
      <p:ext uri="{BB962C8B-B14F-4D97-AF65-F5344CB8AC3E}">
        <p14:creationId xmlns:p14="http://schemas.microsoft.com/office/powerpoint/2010/main" val="209170102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92</a:t>
            </a:fld>
            <a:endParaRPr lang="en-US"/>
          </a:p>
        </p:txBody>
      </p:sp>
    </p:spTree>
    <p:extLst>
      <p:ext uri="{BB962C8B-B14F-4D97-AF65-F5344CB8AC3E}">
        <p14:creationId xmlns:p14="http://schemas.microsoft.com/office/powerpoint/2010/main" val="26292113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93</a:t>
            </a:fld>
            <a:endParaRPr lang="en-US"/>
          </a:p>
        </p:txBody>
      </p:sp>
    </p:spTree>
    <p:extLst>
      <p:ext uri="{BB962C8B-B14F-4D97-AF65-F5344CB8AC3E}">
        <p14:creationId xmlns:p14="http://schemas.microsoft.com/office/powerpoint/2010/main" val="129141422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94</a:t>
            </a:fld>
            <a:endParaRPr lang="en-US"/>
          </a:p>
        </p:txBody>
      </p:sp>
    </p:spTree>
    <p:extLst>
      <p:ext uri="{BB962C8B-B14F-4D97-AF65-F5344CB8AC3E}">
        <p14:creationId xmlns:p14="http://schemas.microsoft.com/office/powerpoint/2010/main" val="100572523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tr-TR" noProof="0" dirty="0">
                <a:ea typeface="ＭＳ Ｐゴシック"/>
                <a:cs typeface="Calibri"/>
              </a:rPr>
              <a:t>Bu maddenin amacı talebi alan Tarafın, talepte bulunan Tarafa sunulmak üzere talimat veya emir çıkarabilmesini ve talepte bulunan Tarafın sınırları içerisinde bulunan hizmet sağlayıcısını, bulundurduğu veya tasarrufu altındaki abone bilgilerini veya trafik verilerini sağlamaya zorlayarak bu emre veya talimata geçerlilik kazandırmasını sağlamaktır. </a:t>
            </a:r>
            <a:endParaRPr lang="tr-TR" noProof="0" dirty="0">
              <a:cs typeface="Calibri"/>
            </a:endParaRPr>
          </a:p>
          <a:p>
            <a:endParaRPr lang="tr-TR" noProof="0" dirty="0"/>
          </a:p>
          <a:p>
            <a:r>
              <a:rPr lang="tr-TR" noProof="0" dirty="0"/>
              <a:t>Madde Sözleşme’nin karşılıklı yardımlaşma hükümlerine ek bir mekanizma öngörmektedir. Talepte bulunan Tarafın sağladığı bilginin daha kısıtlı olması ve verinin elde edilmesine yönelik prosedürün daha hızlı olması bakımından, mevcut karşılıklı yardımlaşma yöntemlerine göre daha elverişlidir. Bu Madde, Sözleşme uyarınca düzenlenen diğer karşılıklı yardımlaşma prosedürlerine eklendiğinden, bunların veya çok taraflı veya iki taraflı diğer anlaşmaların geçerliliğini etkilememektedir ve Taraflar bu yola başvurmakta serbesttir. Örneğin, talepte bulunan Tarafın, bu maddenin trafik verilerinin talep edilmesine ilişkin kısmına çekince koyan Taraftan trafik verisi istemesi halinde, talepte bulunan Taraf diğer karşılıklı yardımlaşma yöntemlerine başvurabilir. Abone bilgileri, trafik verileri ve depolanmış içerik verileri genelde birlikte aranmaktadır ve bu üç tür verinin tek bir geleneksel karşılıklı yardımlaşma talebiyle aynı hesap için talep edilmesi, verilerin bu Maddenin sağladığı yöntem aracılığıyla ve ayrı karşılıklı yardımlaşma talepleri aracılığıyla istenmesinden daha etkili olabilir.</a:t>
            </a:r>
          </a:p>
          <a:p>
            <a:endParaRPr lang="tr-TR" sz="1200" kern="1200" noProof="0" dirty="0">
              <a:solidFill>
                <a:schemeClr val="tx1"/>
              </a:solidFill>
              <a:effectLst/>
              <a:latin typeface="+mn-lt"/>
              <a:ea typeface="ＭＳ Ｐゴシック" pitchFamily="-65" charset="-128"/>
              <a:cs typeface="ＭＳ Ｐゴシック" pitchFamily="-65" charset="-128"/>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95</a:t>
            </a:fld>
            <a:endParaRPr lang="en-US"/>
          </a:p>
        </p:txBody>
      </p:sp>
    </p:spTree>
    <p:extLst>
      <p:ext uri="{BB962C8B-B14F-4D97-AF65-F5344CB8AC3E}">
        <p14:creationId xmlns:p14="http://schemas.microsoft.com/office/powerpoint/2010/main" val="148907227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96</a:t>
            </a:fld>
            <a:endParaRPr lang="en-US"/>
          </a:p>
        </p:txBody>
      </p:sp>
    </p:spTree>
    <p:extLst>
      <p:ext uri="{BB962C8B-B14F-4D97-AF65-F5344CB8AC3E}">
        <p14:creationId xmlns:p14="http://schemas.microsoft.com/office/powerpoint/2010/main" val="16032474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97</a:t>
            </a:fld>
            <a:endParaRPr lang="en-US"/>
          </a:p>
        </p:txBody>
      </p:sp>
    </p:spTree>
    <p:extLst>
      <p:ext uri="{BB962C8B-B14F-4D97-AF65-F5344CB8AC3E}">
        <p14:creationId xmlns:p14="http://schemas.microsoft.com/office/powerpoint/2010/main" val="367496439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98</a:t>
            </a:fld>
            <a:endParaRPr lang="en-US"/>
          </a:p>
        </p:txBody>
      </p:sp>
    </p:spTree>
    <p:extLst>
      <p:ext uri="{BB962C8B-B14F-4D97-AF65-F5344CB8AC3E}">
        <p14:creationId xmlns:p14="http://schemas.microsoft.com/office/powerpoint/2010/main" val="74692162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99</a:t>
            </a:fld>
            <a:endParaRPr lang="en-US"/>
          </a:p>
        </p:txBody>
      </p:sp>
    </p:spTree>
    <p:extLst>
      <p:ext uri="{BB962C8B-B14F-4D97-AF65-F5344CB8AC3E}">
        <p14:creationId xmlns:p14="http://schemas.microsoft.com/office/powerpoint/2010/main" val="254463466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tr-TR" sz="1200" b="0" dirty="0"/>
              <a:t>Taslak protokol </a:t>
            </a:r>
            <a:r>
              <a:rPr lang="tr-TR" b="0" dirty="0">
                <a:ea typeface="ＭＳ Ｐゴシック"/>
                <a:cs typeface="Calibri"/>
              </a:rPr>
              <a:t>grubu toplantıları COVID 19 pandemisi boyunca çevrim içi olarak devam etmiştir. Gizli soruşturmaların uluslararası işbirliği unsurunun uygulanabilirliği hakkındaki tartışmalarla birlikte artı değer yaratabilecek çeşitli konularda tartışmalar halen devam etmektedir.</a:t>
            </a:r>
          </a:p>
          <a:p>
            <a:endParaRPr lang="tr-TR" sz="1200" kern="1200" dirty="0">
              <a:solidFill>
                <a:schemeClr val="tx1"/>
              </a:solidFill>
              <a:effectLst/>
              <a:latin typeface="+mn-lt"/>
              <a:ea typeface="ＭＳ Ｐゴシック" pitchFamily="-65" charset="-128"/>
              <a:cs typeface="Calibri"/>
            </a:endParaRPr>
          </a:p>
          <a:p>
            <a:r>
              <a:rPr lang="tr-TR" dirty="0">
                <a:ea typeface="ＭＳ Ｐゴシック"/>
                <a:cs typeface="Calibri"/>
              </a:rPr>
              <a:t>Önceki slaytlar, taslak kuralların kabulüne ilişkin çalışmaların gelişimi doğrultusunda güncellenmelidir.</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100</a:t>
            </a:fld>
            <a:endParaRPr lang="en-US"/>
          </a:p>
        </p:txBody>
      </p:sp>
    </p:spTree>
    <p:extLst>
      <p:ext uri="{BB962C8B-B14F-4D97-AF65-F5344CB8AC3E}">
        <p14:creationId xmlns:p14="http://schemas.microsoft.com/office/powerpoint/2010/main" val="17979154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tr-TR" dirty="0">
                <a:ea typeface="ＭＳ Ｐゴシック"/>
                <a:cs typeface="Calibri"/>
              </a:rPr>
              <a:t>Dördüncü bölüm bazı karşılıklı adli yardımlaşma formlarını ele alacaktır.</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tr-TR" dirty="0">
              <a:ea typeface="ＭＳ Ｐゴシック"/>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102</a:t>
            </a:fld>
            <a:endParaRPr lang="en-US"/>
          </a:p>
        </p:txBody>
      </p:sp>
    </p:spTree>
    <p:extLst>
      <p:ext uri="{BB962C8B-B14F-4D97-AF65-F5344CB8AC3E}">
        <p14:creationId xmlns:p14="http://schemas.microsoft.com/office/powerpoint/2010/main" val="2574085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F985A80-396C-432A-AED1-BB91A46A9726}" type="datetime1">
              <a:rPr lang="en-US" smtClean="0"/>
              <a:pPr>
                <a:defRPr/>
              </a:pPr>
              <a:t>4/12/2021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AC3DF9-EB27-4BC5-A9AA-9B5C3DCB30A7}" type="slidenum">
              <a:rPr lang="en-US"/>
              <a:pPr>
                <a:defRPr/>
              </a:pPr>
              <a:t>‹#›</a:t>
            </a:fld>
            <a:endParaRPr lang="en-US"/>
          </a:p>
        </p:txBody>
      </p:sp>
    </p:spTree>
    <p:extLst>
      <p:ext uri="{BB962C8B-B14F-4D97-AF65-F5344CB8AC3E}">
        <p14:creationId xmlns:p14="http://schemas.microsoft.com/office/powerpoint/2010/main" val="3041356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65D87E4E-3D49-4E25-B91F-1AF555572B9A}" type="datetime1">
              <a:rPr lang="en-US" smtClean="0"/>
              <a:pPr>
                <a:defRPr/>
              </a:pPr>
              <a:t>4/12/2021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8759AC-EF4E-4891-8C4E-2B6B0574FFCB}" type="slidenum">
              <a:rPr lang="en-US"/>
              <a:pPr>
                <a:defRPr/>
              </a:pPr>
              <a:t>‹#›</a:t>
            </a:fld>
            <a:endParaRPr lang="en-US"/>
          </a:p>
        </p:txBody>
      </p:sp>
    </p:spTree>
    <p:extLst>
      <p:ext uri="{BB962C8B-B14F-4D97-AF65-F5344CB8AC3E}">
        <p14:creationId xmlns:p14="http://schemas.microsoft.com/office/powerpoint/2010/main" val="3127994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1FA30660-A67E-4513-A4DA-263C7D4FFDA1}" type="datetime1">
              <a:rPr lang="en-US" smtClean="0"/>
              <a:pPr>
                <a:defRPr/>
              </a:pPr>
              <a:t>4/12/2021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1468EF-0C7D-4815-977B-643162CBB358}" type="slidenum">
              <a:rPr lang="en-US"/>
              <a:pPr>
                <a:defRPr/>
              </a:pPr>
              <a:t>‹#›</a:t>
            </a:fld>
            <a:endParaRPr lang="en-US"/>
          </a:p>
        </p:txBody>
      </p:sp>
    </p:spTree>
    <p:extLst>
      <p:ext uri="{BB962C8B-B14F-4D97-AF65-F5344CB8AC3E}">
        <p14:creationId xmlns:p14="http://schemas.microsoft.com/office/powerpoint/2010/main" val="952416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02A1A101-F5D9-4E0F-A2E3-31653A394A9B}" type="datetime1">
              <a:rPr lang="en-US" smtClean="0"/>
              <a:pPr>
                <a:defRPr/>
              </a:pPr>
              <a:t>4/12/2021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62E50F-F83A-42AC-8BE7-462956D58F63}" type="slidenum">
              <a:rPr lang="en-US"/>
              <a:pPr>
                <a:defRPr/>
              </a:pPr>
              <a:t>‹#›</a:t>
            </a:fld>
            <a:endParaRPr lang="en-US"/>
          </a:p>
        </p:txBody>
      </p:sp>
    </p:spTree>
    <p:extLst>
      <p:ext uri="{BB962C8B-B14F-4D97-AF65-F5344CB8AC3E}">
        <p14:creationId xmlns:p14="http://schemas.microsoft.com/office/powerpoint/2010/main" val="234558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F237E559-1D42-4C9E-AF2B-8C267B8483A3}" type="datetime1">
              <a:rPr lang="en-US" smtClean="0"/>
              <a:pPr>
                <a:defRPr/>
              </a:pPr>
              <a:t>4/12/2021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AF6ED3-4F23-422B-A4EE-4F2AB80A7581}" type="slidenum">
              <a:rPr lang="en-US"/>
              <a:pPr>
                <a:defRPr/>
              </a:pPr>
              <a:t>‹#›</a:t>
            </a:fld>
            <a:endParaRPr lang="en-US"/>
          </a:p>
        </p:txBody>
      </p:sp>
    </p:spTree>
    <p:extLst>
      <p:ext uri="{BB962C8B-B14F-4D97-AF65-F5344CB8AC3E}">
        <p14:creationId xmlns:p14="http://schemas.microsoft.com/office/powerpoint/2010/main" val="1030461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1D44EE50-C615-4D24-A3C7-A3917EF0D195}" type="datetime1">
              <a:rPr lang="en-US" smtClean="0"/>
              <a:pPr>
                <a:defRPr/>
              </a:pPr>
              <a:t>4/12/2021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016F37-E157-4A71-B74F-13F2098F89EA}" type="slidenum">
              <a:rPr lang="en-US"/>
              <a:pPr>
                <a:defRPr/>
              </a:pPr>
              <a:t>‹#›</a:t>
            </a:fld>
            <a:endParaRPr lang="en-US"/>
          </a:p>
        </p:txBody>
      </p:sp>
    </p:spTree>
    <p:extLst>
      <p:ext uri="{BB962C8B-B14F-4D97-AF65-F5344CB8AC3E}">
        <p14:creationId xmlns:p14="http://schemas.microsoft.com/office/powerpoint/2010/main" val="2411197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73BDF75B-5A96-4B4E-909F-7188D5946C4A}" type="datetime1">
              <a:rPr lang="en-US" smtClean="0"/>
              <a:pPr>
                <a:defRPr/>
              </a:pPr>
              <a:t>4/12/2021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6CED92E-D081-4650-BDA2-FDC72F732BC2}" type="slidenum">
              <a:rPr lang="en-US"/>
              <a:pPr>
                <a:defRPr/>
              </a:pPr>
              <a:t>‹#›</a:t>
            </a:fld>
            <a:endParaRPr lang="en-US"/>
          </a:p>
        </p:txBody>
      </p:sp>
    </p:spTree>
    <p:extLst>
      <p:ext uri="{BB962C8B-B14F-4D97-AF65-F5344CB8AC3E}">
        <p14:creationId xmlns:p14="http://schemas.microsoft.com/office/powerpoint/2010/main" val="2968236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C745634-5B54-4CAE-83D1-A8AF6AAE209A}" type="datetime1">
              <a:rPr lang="en-US" smtClean="0"/>
              <a:pPr>
                <a:defRPr/>
              </a:pPr>
              <a:t>4/12/2021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1119672-D0A0-4718-8BBB-2A72124EA1FA}" type="slidenum">
              <a:rPr lang="en-US"/>
              <a:pPr>
                <a:defRPr/>
              </a:pPr>
              <a:t>‹#›</a:t>
            </a:fld>
            <a:endParaRPr lang="en-US"/>
          </a:p>
        </p:txBody>
      </p:sp>
    </p:spTree>
    <p:extLst>
      <p:ext uri="{BB962C8B-B14F-4D97-AF65-F5344CB8AC3E}">
        <p14:creationId xmlns:p14="http://schemas.microsoft.com/office/powerpoint/2010/main" val="44210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F79A50-A670-4F3D-AEBB-FB493323224A}" type="datetime1">
              <a:rPr lang="en-US" smtClean="0"/>
              <a:pPr>
                <a:defRPr/>
              </a:pPr>
              <a:t>4/12/2021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1F2CE5-82EE-4D86-A1BA-A62E2F853B8E}" type="slidenum">
              <a:rPr lang="en-US"/>
              <a:pPr>
                <a:defRPr/>
              </a:pPr>
              <a:t>‹#›</a:t>
            </a:fld>
            <a:endParaRPr lang="en-US"/>
          </a:p>
        </p:txBody>
      </p:sp>
    </p:spTree>
    <p:extLst>
      <p:ext uri="{BB962C8B-B14F-4D97-AF65-F5344CB8AC3E}">
        <p14:creationId xmlns:p14="http://schemas.microsoft.com/office/powerpoint/2010/main" val="1194574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4292BC24-DDCD-4AF4-94D4-31CBBA7DC30E}" type="datetime1">
              <a:rPr lang="en-US" smtClean="0"/>
              <a:pPr>
                <a:defRPr/>
              </a:pPr>
              <a:t>4/12/2021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0783FF-B27A-4DA4-8DF3-25C8A2D9A4EA}" type="slidenum">
              <a:rPr lang="en-US"/>
              <a:pPr>
                <a:defRPr/>
              </a:pPr>
              <a:t>‹#›</a:t>
            </a:fld>
            <a:endParaRPr lang="en-US"/>
          </a:p>
        </p:txBody>
      </p:sp>
    </p:spTree>
    <p:extLst>
      <p:ext uri="{BB962C8B-B14F-4D97-AF65-F5344CB8AC3E}">
        <p14:creationId xmlns:p14="http://schemas.microsoft.com/office/powerpoint/2010/main" val="1259578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99F740F2-BF0B-43DC-8CFA-2E210D9DDBF7}" type="datetime1">
              <a:rPr lang="en-US" smtClean="0"/>
              <a:pPr>
                <a:defRPr/>
              </a:pPr>
              <a:t>4/12/2021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79B6B6-9482-44D1-B9B3-C0B6ADDE66E2}" type="slidenum">
              <a:rPr lang="en-US"/>
              <a:pPr>
                <a:defRPr/>
              </a:pPr>
              <a:t>‹#›</a:t>
            </a:fld>
            <a:endParaRPr lang="en-US"/>
          </a:p>
        </p:txBody>
      </p:sp>
    </p:spTree>
    <p:extLst>
      <p:ext uri="{BB962C8B-B14F-4D97-AF65-F5344CB8AC3E}">
        <p14:creationId xmlns:p14="http://schemas.microsoft.com/office/powerpoint/2010/main" val="3314257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3D6731DF-1C75-45F0-AD20-F5D76F80E562}" type="datetime1">
              <a:rPr lang="en-US" smtClean="0"/>
              <a:pPr>
                <a:defRPr/>
              </a:pPr>
              <a:t>4/12/2021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33356E94-CB88-43B7-8FBD-51FAC28F17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doj.gov.hk/lawdoc/mla.pdf" TargetMode="External"/><Relationship Id="rId2" Type="http://schemas.openxmlformats.org/officeDocument/2006/relationships/notesSlide" Target="../notesSlides/notesSlide100.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www.gov.uk/government/uploads/system/uploads/attachment_data/file/415038/MLA_Guidelines_2015.pdf" TargetMode="External"/></Relationships>
</file>

<file path=ppt/slides/_rels/slide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5.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6.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8.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9.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0.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1.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png"/><Relationship Id="rId7" Type="http://schemas.openxmlformats.org/officeDocument/2006/relationships/diagramColors" Target="../diagrams/colors4.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png"/><Relationship Id="rId7" Type="http://schemas.openxmlformats.org/officeDocument/2006/relationships/diagramColors" Target="../diagrams/colors5.xm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3.jpeg"/></Relationships>
</file>

<file path=ppt/slides/_rels/slide3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png"/><Relationship Id="rId7" Type="http://schemas.openxmlformats.org/officeDocument/2006/relationships/diagramColors" Target="../diagrams/colors6.xm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png"/><Relationship Id="rId7" Type="http://schemas.openxmlformats.org/officeDocument/2006/relationships/diagramColors" Target="../diagrams/colors7.xml"/><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3.jpe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png"/><Relationship Id="rId7" Type="http://schemas.openxmlformats.org/officeDocument/2006/relationships/diagramColors" Target="../diagrams/colors8.xml"/><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3.jpeg"/></Relationships>
</file>

<file path=ppt/slides/_rels/slide6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png"/><Relationship Id="rId7" Type="http://schemas.openxmlformats.org/officeDocument/2006/relationships/diagramColors" Target="../diagrams/colors9.xml"/><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image" Target="../media/image3.jpe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jpe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png"/><Relationship Id="rId7" Type="http://schemas.openxmlformats.org/officeDocument/2006/relationships/diagramColors" Target="../diagrams/colors10.xml"/><Relationship Id="rId2" Type="http://schemas.openxmlformats.org/officeDocument/2006/relationships/notesSlide" Target="../notesSlides/notesSlide71.xml"/><Relationship Id="rId1" Type="http://schemas.openxmlformats.org/officeDocument/2006/relationships/slideLayout" Target="../slideLayouts/slideLayout7.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 Id="rId9" Type="http://schemas.openxmlformats.org/officeDocument/2006/relationships/image" Target="../media/image3.jpeg"/></Relationships>
</file>

<file path=ppt/slides/_rels/slide74.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png"/><Relationship Id="rId7" Type="http://schemas.openxmlformats.org/officeDocument/2006/relationships/diagramColors" Target="../diagrams/colors11.xml"/><Relationship Id="rId2" Type="http://schemas.openxmlformats.org/officeDocument/2006/relationships/notesSlide" Target="../notesSlides/notesSlide72.xml"/><Relationship Id="rId1" Type="http://schemas.openxmlformats.org/officeDocument/2006/relationships/slideLayout" Target="../slideLayouts/slideLayout7.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 Id="rId9" Type="http://schemas.openxmlformats.org/officeDocument/2006/relationships/image" Target="../media/image3.jpeg"/></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jpeg"/></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928926" y="6279703"/>
            <a:ext cx="30721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400" b="1" i="0" u="none" strike="noStrike" cap="none" normalizeH="0" baseline="0" dirty="0">
                <a:ln>
                  <a:noFill/>
                </a:ln>
                <a:solidFill>
                  <a:srgbClr val="2F618F"/>
                </a:solidFill>
                <a:effectLst/>
                <a:latin typeface="Arial Narrow" panose="020B0606020202030204" pitchFamily="34" charset="0"/>
                <a:ea typeface="Calibri" pitchFamily="34" charset="0"/>
                <a:cs typeface="Times New Roman" pitchFamily="18" charset="0"/>
              </a:rPr>
              <a:t>www.coe.int/cybercrime</a:t>
            </a:r>
            <a:endParaRPr kumimoji="0" lang="en-GB" altLang="en-US" sz="2400" b="0" i="0" u="none" strike="noStrike" cap="none" normalizeH="0" baseline="0" dirty="0">
              <a:ln>
                <a:noFill/>
              </a:ln>
              <a:solidFill>
                <a:schemeClr val="tx1"/>
              </a:solidFill>
              <a:effectLst/>
              <a:latin typeface="Arial Narrow" panose="020B0606020202030204" pitchFamily="34" charset="0"/>
              <a:cs typeface="Arial" pitchFamily="34" charset="0"/>
            </a:endParaRPr>
          </a:p>
        </p:txBody>
      </p:sp>
      <p:sp>
        <p:nvSpPr>
          <p:cNvPr id="10" name="Rectangle 9"/>
          <p:cNvSpPr/>
          <p:nvPr/>
        </p:nvSpPr>
        <p:spPr>
          <a:xfrm>
            <a:off x="179512" y="1727299"/>
            <a:ext cx="8750206" cy="3016210"/>
          </a:xfrm>
          <a:prstGeom prst="rect">
            <a:avLst/>
          </a:prstGeom>
          <a:ln>
            <a:noFill/>
          </a:ln>
        </p:spPr>
        <p:txBody>
          <a:bodyPr wrap="square" lIns="91440" tIns="45720" rIns="91440" bIns="45720" anchor="t">
            <a:spAutoFit/>
          </a:bodyPr>
          <a:lstStyle/>
          <a:p>
            <a:pPr algn="ctr"/>
            <a:r>
              <a:rPr lang="tr-TR" sz="3600" b="1" i="1" dirty="0">
                <a:solidFill>
                  <a:schemeClr val="tx2"/>
                </a:solidFill>
                <a:latin typeface="Arial"/>
                <a:ea typeface="ＭＳ Ｐゴシック"/>
                <a:cs typeface="Arial"/>
              </a:rPr>
              <a:t>Adli Personel için Uluslararası İşbirliğine İlişkin Uzmanlık </a:t>
            </a:r>
            <a:r>
              <a:rPr lang="tr-TR" sz="3600" b="1" i="1" dirty="0" smtClean="0">
                <a:solidFill>
                  <a:schemeClr val="tx2"/>
                </a:solidFill>
                <a:latin typeface="Arial"/>
                <a:ea typeface="ＭＳ Ｐゴシック"/>
                <a:cs typeface="Arial"/>
              </a:rPr>
              <a:t>Eğitimi</a:t>
            </a:r>
          </a:p>
          <a:p>
            <a:pPr algn="ctr"/>
            <a:endParaRPr lang="tr-TR" sz="3600" b="1" i="1" dirty="0">
              <a:solidFill>
                <a:schemeClr val="tx2"/>
              </a:solidFill>
              <a:latin typeface="Arial"/>
              <a:ea typeface="ＭＳ Ｐゴシック"/>
              <a:cs typeface="Arial"/>
            </a:endParaRPr>
          </a:p>
          <a:p>
            <a:pPr algn="ctr"/>
            <a:endParaRPr lang="tr-TR" b="1" dirty="0">
              <a:cs typeface="Arial"/>
            </a:endParaRPr>
          </a:p>
          <a:p>
            <a:pPr algn="ctr">
              <a:defRPr/>
            </a:pPr>
            <a:r>
              <a:rPr lang="tr-TR" sz="3200" b="1" dirty="0">
                <a:solidFill>
                  <a:schemeClr val="tx2"/>
                </a:solidFill>
                <a:latin typeface="Arial"/>
                <a:ea typeface="ＭＳ Ｐゴシック"/>
                <a:cs typeface="Arial"/>
              </a:rPr>
              <a:t>Oturum 2.1</a:t>
            </a:r>
          </a:p>
          <a:p>
            <a:pPr algn="ctr">
              <a:buFont typeface="Arial" charset="0"/>
              <a:defRPr/>
            </a:pPr>
            <a:r>
              <a:rPr lang="tr-TR" sz="3200" b="1" dirty="0">
                <a:solidFill>
                  <a:schemeClr val="tx2"/>
                </a:solidFill>
                <a:latin typeface="Arial"/>
                <a:ea typeface="ＭＳ Ｐゴシック"/>
                <a:cs typeface="Arial"/>
              </a:rPr>
              <a:t>Budapeşte Sözleşmesi Mekanizmaları</a:t>
            </a:r>
            <a:endParaRPr lang="tr-TR" sz="3200" b="1" dirty="0">
              <a:solidFill>
                <a:schemeClr val="tx2"/>
              </a:solidFill>
              <a:cs typeface="Arial"/>
            </a:endParaRPr>
          </a:p>
        </p:txBody>
      </p:sp>
      <p:sp>
        <p:nvSpPr>
          <p:cNvPr id="11" name="Rectangle 10">
            <a:extLst>
              <a:ext uri="{FF2B5EF4-FFF2-40B4-BE49-F238E27FC236}">
                <a16:creationId xmlns:a16="http://schemas.microsoft.com/office/drawing/2014/main" id="{28D03BE2-FB8E-7347-AE47-AF895B0A6135}"/>
              </a:ext>
            </a:extLst>
          </p:cNvPr>
          <p:cNvSpPr/>
          <p:nvPr/>
        </p:nvSpPr>
        <p:spPr>
          <a:xfrm>
            <a:off x="-16565" y="-4763"/>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19" name="Picture 4">
            <a:extLst>
              <a:ext uri="{FF2B5EF4-FFF2-40B4-BE49-F238E27FC236}">
                <a16:creationId xmlns:a16="http://schemas.microsoft.com/office/drawing/2014/main" id="{753D533C-3528-6B42-B05B-8356FF76F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5" y="-4254"/>
            <a:ext cx="1321766" cy="107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3">
            <a:extLst>
              <a:ext uri="{FF2B5EF4-FFF2-40B4-BE49-F238E27FC236}">
                <a16:creationId xmlns:a16="http://schemas.microsoft.com/office/drawing/2014/main" id="{E9D04F56-8666-F64D-B157-6DE9DDF12FF0}"/>
              </a:ext>
            </a:extLst>
          </p:cNvPr>
          <p:cNvSpPr txBox="1">
            <a:spLocks noChangeArrowheads="1"/>
          </p:cNvSpPr>
          <p:nvPr/>
        </p:nvSpPr>
        <p:spPr bwMode="auto">
          <a:xfrm>
            <a:off x="1278836" y="-11113"/>
            <a:ext cx="38179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r-Latn-CS" altLang="en-US" sz="1400">
              <a:solidFill>
                <a:schemeClr val="bg1"/>
              </a:solidFill>
              <a:ea typeface="MS PGothic" panose="020B0600070205080204" pitchFamily="34" charset="-128"/>
            </a:endParaRPr>
          </a:p>
          <a:p>
            <a:pPr eaLnBrk="1" hangingPunct="1">
              <a:spcBef>
                <a:spcPct val="0"/>
              </a:spcBef>
              <a:buFontTx/>
              <a:buNone/>
            </a:pPr>
            <a:endParaRPr lang="sr-Latn-CS" altLang="en-US" sz="1600" b="1">
              <a:solidFill>
                <a:schemeClr val="bg1"/>
              </a:solidFill>
              <a:latin typeface="Arial Narrow" panose="020B0604020202020204" pitchFamily="34" charset="0"/>
              <a:ea typeface="MS PGothic" panose="020B0600070205080204" pitchFamily="34" charset="-128"/>
            </a:endParaRPr>
          </a:p>
        </p:txBody>
      </p:sp>
      <p:pic>
        <p:nvPicPr>
          <p:cNvPr id="21" name="Picture 8" descr="http://www.coe.int/documents/16695/995226/Funded+EU%2BCOE+-+Implemented+COE+dark+background.png/643b8f9d-517b-4fad-82f4-488bde2625b0?t=1375371137000?t=1375371137000">
            <a:extLst>
              <a:ext uri="{FF2B5EF4-FFF2-40B4-BE49-F238E27FC236}">
                <a16:creationId xmlns:a16="http://schemas.microsoft.com/office/drawing/2014/main" id="{5F39A16C-F9D3-2A4D-98FE-6E0DFED1E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748" y="211138"/>
            <a:ext cx="40878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2328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24 – Suçluların İadesi</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058073"/>
            <a:ext cx="4476172" cy="5586145"/>
          </a:xfrm>
          <a:prstGeom prst="rect">
            <a:avLst/>
          </a:prstGeom>
        </p:spPr>
        <p:txBody>
          <a:bodyPr wrap="square" lIns="91440" tIns="45720" rIns="91440" bIns="45720" anchor="t">
            <a:spAutoFit/>
          </a:bodyPr>
          <a:lstStyle/>
          <a:p>
            <a:pPr marL="342900" indent="-342900" algn="just">
              <a:buFont typeface="Wingdings" pitchFamily="2" charset="2"/>
              <a:buChar char="Ø"/>
            </a:pPr>
            <a:r>
              <a:rPr lang="tr-TR" sz="1700" dirty="0">
                <a:latin typeface="Arial"/>
                <a:ea typeface="ＭＳ Ｐゴシック"/>
                <a:cs typeface="Arial"/>
              </a:rPr>
              <a:t>2 Bu maddenin 1. paragrafında belirtilen </a:t>
            </a:r>
            <a:r>
              <a:rPr lang="tr-TR" sz="1700" b="1" dirty="0">
                <a:solidFill>
                  <a:srgbClr val="FF0000"/>
                </a:solidFill>
                <a:latin typeface="Arial"/>
                <a:ea typeface="ＭＳ Ｐゴシック"/>
                <a:cs typeface="Arial"/>
              </a:rPr>
              <a:t>suçlar</a:t>
            </a:r>
            <a:r>
              <a:rPr lang="tr-TR" sz="1700" dirty="0">
                <a:latin typeface="Arial"/>
                <a:ea typeface="ＭＳ Ｐゴシック"/>
                <a:cs typeface="Arial"/>
              </a:rPr>
              <a:t>, Taraflar arasındaki mevcut </a:t>
            </a:r>
            <a:r>
              <a:rPr lang="tr-TR" sz="1700" b="1" dirty="0">
                <a:solidFill>
                  <a:srgbClr val="FF0000"/>
                </a:solidFill>
                <a:latin typeface="Arial"/>
                <a:ea typeface="ＭＳ Ｐゴシック"/>
                <a:cs typeface="Arial"/>
              </a:rPr>
              <a:t>suçluların iadesi antlaşması çerçevesinde suçluların iadesine konu olabilen suçlar arasında sayılmalıdır</a:t>
            </a:r>
            <a:r>
              <a:rPr lang="tr-TR" sz="1700" dirty="0">
                <a:latin typeface="Arial"/>
                <a:ea typeface="ＭＳ Ｐゴシック"/>
                <a:cs typeface="Arial"/>
              </a:rPr>
              <a:t>. Taraflar bu suçları, aralarında akdettikleri suçluların iadesi antlaşmalarında, suçluların iadesine konu olabilen suçlar arasında sayacakları taahhüdünde bulunurlar. </a:t>
            </a:r>
            <a:endParaRPr lang="tr-TR" sz="1700" dirty="0">
              <a:cs typeface="Arial"/>
            </a:endParaRPr>
          </a:p>
          <a:p>
            <a:pPr marL="342900" indent="-342900" algn="just">
              <a:buFont typeface="Wingdings" pitchFamily="2" charset="2"/>
              <a:buChar char="Ø"/>
            </a:pPr>
            <a:endParaRPr lang="tr-TR" sz="1700" dirty="0">
              <a:cs typeface="Arial"/>
            </a:endParaRPr>
          </a:p>
          <a:p>
            <a:pPr marL="342900" indent="-342900" algn="just">
              <a:buFont typeface="Wingdings" pitchFamily="2" charset="2"/>
              <a:buChar char="Ø"/>
            </a:pPr>
            <a:r>
              <a:rPr lang="tr-TR" sz="1700" dirty="0">
                <a:latin typeface="Arial"/>
                <a:ea typeface="ＭＳ Ｐゴシック"/>
                <a:cs typeface="Arial"/>
              </a:rPr>
              <a:t>3 Eğer suçluların iadesini, antlaşmanın varlığına dayanarak şarta bağlı tutan bir Taraf, suçluların iadesi antlaşmasına taraf olmayan başka bir Taraftan suçluların iadesine ilişkin bir talep alırsa, bu Sözleşmeyi, bu maddenin 1. paragrafında belirtilen herhangi bir suça ilişkin suçluların iadesi konusunda hukuki dayanak olarak kabul edebilir. </a:t>
            </a:r>
          </a:p>
          <a:p>
            <a:pPr marL="342900" indent="-342900" algn="just">
              <a:buFont typeface="Wingdings" pitchFamily="2" charset="2"/>
              <a:buChar char="Ø"/>
            </a:pPr>
            <a:endParaRPr lang="tr-TR" sz="1700" dirty="0">
              <a:cs typeface="Arial"/>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3477875"/>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dirty="0">
                <a:latin typeface="Arial"/>
                <a:ea typeface="ＭＳ Ｐゴシック"/>
                <a:cs typeface="Arial"/>
              </a:rPr>
              <a:t>Budapeşte Sözleşmesi esasen suçluların iadesine ilişkin bir antlaşma değildir</a:t>
            </a:r>
          </a:p>
          <a:p>
            <a:pPr marL="342900" indent="-342900" algn="just">
              <a:buFont typeface="Wingdings" pitchFamily="2" charset="2"/>
              <a:buChar char="ü"/>
            </a:pPr>
            <a:endParaRPr lang="tr-TR" sz="2200" dirty="0">
              <a:cs typeface="Arial"/>
            </a:endParaRPr>
          </a:p>
          <a:p>
            <a:pPr marL="342900" indent="-342900" algn="just">
              <a:buFont typeface="Wingdings" pitchFamily="2" charset="2"/>
              <a:buChar char="ü"/>
            </a:pPr>
            <a:r>
              <a:rPr lang="tr-TR" sz="2200" dirty="0">
                <a:latin typeface="Arial"/>
                <a:ea typeface="ＭＳ Ｐゴシック"/>
                <a:cs typeface="Arial"/>
              </a:rPr>
              <a:t>Budapeşte Sözleşmesi'nde düzenlenen suçlar, taraflar arasındaki mevcut antlaşmalar kapsamında suçluların iadesine konu olabilen suçlar arasında sayılır</a:t>
            </a:r>
            <a:endParaRPr lang="tr-TR" sz="2200" dirty="0">
              <a:cs typeface="Arial"/>
            </a:endParaRPr>
          </a:p>
        </p:txBody>
      </p:sp>
    </p:spTree>
    <p:extLst>
      <p:ext uri="{BB962C8B-B14F-4D97-AF65-F5344CB8AC3E}">
        <p14:creationId xmlns:p14="http://schemas.microsoft.com/office/powerpoint/2010/main" val="288815259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100</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100</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t>Taslak Protokol Grubu</a:t>
            </a:r>
            <a:endParaRPr lang="tr-TR" sz="3200" dirty="0">
              <a:cs typeface="Calibri"/>
            </a:endParaRPr>
          </a:p>
          <a:p>
            <a:pPr algn="r"/>
            <a:r>
              <a:rPr lang="tr-TR" sz="3200" b="1" dirty="0"/>
              <a:t>Kabul Edilen Taslak Maddeler (Mayıs 2020)</a:t>
            </a:r>
            <a:endParaRPr lang="tr-TR" sz="3200" b="1"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44658" y="1166842"/>
            <a:ext cx="4572000" cy="5170646"/>
          </a:xfrm>
          <a:prstGeom prst="rect">
            <a:avLst/>
          </a:prstGeom>
        </p:spPr>
        <p:txBody>
          <a:bodyPr>
            <a:spAutoFit/>
          </a:bodyPr>
          <a:lstStyle/>
          <a:p>
            <a:pPr marL="342900" indent="-342900">
              <a:buFont typeface="Wingdings" pitchFamily="2" charset="2"/>
              <a:buChar char="Ø"/>
            </a:pPr>
            <a:r>
              <a:rPr lang="tr-TR" sz="2200" dirty="0">
                <a:latin typeface="Arial"/>
                <a:ea typeface="ＭＳ Ｐゴシック"/>
                <a:cs typeface="Arial"/>
              </a:rPr>
              <a:t>Ortak hükümler</a:t>
            </a:r>
            <a:endParaRPr lang="tr-TR" sz="2400" dirty="0">
              <a:cs typeface="Arial"/>
            </a:endParaRPr>
          </a:p>
          <a:p>
            <a:pPr marL="342900" indent="-342900">
              <a:buFont typeface="Wingdings" pitchFamily="2" charset="2"/>
              <a:buChar char="Ø"/>
            </a:pPr>
            <a:endParaRPr lang="tr-TR" sz="2200" dirty="0">
              <a:cs typeface="Arial"/>
            </a:endParaRPr>
          </a:p>
          <a:p>
            <a:pPr marL="342900" indent="-342900">
              <a:buFont typeface="Wingdings" pitchFamily="2" charset="2"/>
              <a:buChar char="Ø"/>
            </a:pPr>
            <a:r>
              <a:rPr lang="tr-TR" sz="2200" dirty="0">
                <a:latin typeface="Arial"/>
                <a:ea typeface="ＭＳ Ｐゴシック"/>
                <a:cs typeface="Arial"/>
              </a:rPr>
              <a:t>Koşullar ve teminatlar </a:t>
            </a:r>
            <a:endParaRPr lang="tr-TR" sz="2200" dirty="0">
              <a:cs typeface="Arial"/>
            </a:endParaRPr>
          </a:p>
          <a:p>
            <a:pPr marL="342900" indent="-342900">
              <a:buFont typeface="Wingdings" pitchFamily="2" charset="2"/>
              <a:buChar char="Ø"/>
            </a:pPr>
            <a:endParaRPr lang="tr-TR" sz="2200" dirty="0">
              <a:cs typeface="Arial"/>
            </a:endParaRPr>
          </a:p>
          <a:p>
            <a:pPr marL="342900" indent="-342900">
              <a:buFont typeface="Wingdings" pitchFamily="2" charset="2"/>
              <a:buChar char="Ø"/>
            </a:pPr>
            <a:r>
              <a:rPr lang="tr-TR" sz="2200" dirty="0">
                <a:latin typeface="Arial"/>
                <a:ea typeface="ＭＳ Ｐゴシック"/>
                <a:cs typeface="Arial"/>
              </a:rPr>
              <a:t>Bağlı bilgisayara ilişkin aramanın genişletilmesi</a:t>
            </a:r>
          </a:p>
          <a:p>
            <a:pPr marL="342900" indent="-342900">
              <a:buFont typeface="Wingdings" pitchFamily="2" charset="2"/>
              <a:buChar char="Ø"/>
            </a:pPr>
            <a:endParaRPr lang="tr-TR" sz="2200" dirty="0">
              <a:cs typeface="Arial"/>
            </a:endParaRPr>
          </a:p>
          <a:p>
            <a:pPr marL="342900" indent="-342900">
              <a:buFont typeface="Wingdings" pitchFamily="2" charset="2"/>
              <a:buChar char="Ø"/>
            </a:pPr>
            <a:r>
              <a:rPr lang="tr-TR" sz="2200" dirty="0">
                <a:latin typeface="Arial"/>
                <a:ea typeface="ＭＳ Ｐゴシック"/>
                <a:cs typeface="Arial"/>
              </a:rPr>
              <a:t>Bilgisayar sistemi araçlarıyla yürütülen gizli soruşturmalar (ulusal düzeyde)</a:t>
            </a:r>
          </a:p>
          <a:p>
            <a:pPr marL="342900" indent="-342900">
              <a:buFont typeface="Wingdings" pitchFamily="2" charset="2"/>
              <a:buChar char="Ø"/>
            </a:pPr>
            <a:endParaRPr lang="tr-TR" sz="2200" dirty="0">
              <a:cs typeface="Arial"/>
            </a:endParaRPr>
          </a:p>
          <a:p>
            <a:pPr marL="342900" indent="-342900">
              <a:buFont typeface="Wingdings" pitchFamily="2" charset="2"/>
              <a:buChar char="Ø"/>
            </a:pPr>
            <a:r>
              <a:rPr lang="tr-TR" sz="2200" dirty="0">
                <a:latin typeface="Arial"/>
                <a:ea typeface="ＭＳ Ｐゴシック"/>
                <a:cs typeface="Arial"/>
              </a:rPr>
              <a:t>Gizli soruşturmalar (uluslararası düzeyde)</a:t>
            </a:r>
          </a:p>
          <a:p>
            <a:pPr marL="342900" indent="-342900">
              <a:buFont typeface="Wingdings" pitchFamily="2" charset="2"/>
              <a:buChar char="Ø"/>
            </a:pPr>
            <a:endParaRPr lang="tr-TR" sz="2200" dirty="0">
              <a:cs typeface="Arial"/>
            </a:endParaRPr>
          </a:p>
          <a:p>
            <a:pPr marL="342900" indent="-342900">
              <a:buFont typeface="Wingdings" pitchFamily="2" charset="2"/>
              <a:buChar char="Ø"/>
            </a:pPr>
            <a:r>
              <a:rPr lang="tr-TR" sz="2200" dirty="0">
                <a:latin typeface="Arial"/>
                <a:ea typeface="ＭＳ Ｐゴシック"/>
                <a:cs typeface="Arial"/>
              </a:rPr>
              <a:t>Genel ilkeler</a:t>
            </a:r>
            <a:endParaRPr lang="tr-TR" sz="2400" dirty="0">
              <a:cs typeface="Arial"/>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687258" y="1166842"/>
            <a:ext cx="4361935" cy="4154984"/>
          </a:xfrm>
          <a:prstGeom prst="rect">
            <a:avLst/>
          </a:prstGeom>
        </p:spPr>
        <p:txBody>
          <a:bodyPr wrap="square">
            <a:spAutoFit/>
          </a:bodyPr>
          <a:lstStyle/>
          <a:p>
            <a:pPr marL="342900" indent="-342900">
              <a:buFont typeface="Wingdings" pitchFamily="2" charset="2"/>
              <a:buChar char="Ø"/>
            </a:pPr>
            <a:r>
              <a:rPr lang="tr-TR" sz="2200" dirty="0">
                <a:latin typeface="Arial"/>
                <a:ea typeface="ＭＳ Ｐゴシック"/>
                <a:cs typeface="Arial"/>
              </a:rPr>
              <a:t>Verilerin hizmet sağlayıcıları tarafından doğrudan korunması</a:t>
            </a:r>
          </a:p>
          <a:p>
            <a:pPr marL="342900" indent="-342900">
              <a:buFont typeface="Wingdings" pitchFamily="2" charset="2"/>
              <a:buChar char="Ø"/>
            </a:pPr>
            <a:endParaRPr lang="tr-TR" sz="2200" dirty="0">
              <a:cs typeface="Arial"/>
            </a:endParaRPr>
          </a:p>
          <a:p>
            <a:pPr marL="342900" indent="-342900">
              <a:buFont typeface="Wingdings" pitchFamily="2" charset="2"/>
              <a:buChar char="Ø"/>
            </a:pPr>
            <a:r>
              <a:rPr lang="tr-TR" sz="2200" dirty="0">
                <a:latin typeface="Arial"/>
                <a:ea typeface="ＭＳ Ｐゴシック"/>
                <a:cs typeface="Arial"/>
              </a:rPr>
              <a:t>Acil durumlarda verilerin açıklanması</a:t>
            </a:r>
          </a:p>
          <a:p>
            <a:pPr marL="342900" indent="-342900">
              <a:buFont typeface="Wingdings" pitchFamily="2" charset="2"/>
              <a:buChar char="Ø"/>
            </a:pPr>
            <a:endParaRPr lang="tr-TR" sz="2200" dirty="0">
              <a:cs typeface="Arial"/>
            </a:endParaRPr>
          </a:p>
          <a:p>
            <a:pPr marL="342900" indent="-342900">
              <a:buFont typeface="Wingdings" pitchFamily="2" charset="2"/>
              <a:buChar char="Ø"/>
            </a:pPr>
            <a:r>
              <a:rPr lang="tr-TR" sz="2200" dirty="0">
                <a:latin typeface="Arial"/>
                <a:ea typeface="ＭＳ Ｐゴシック"/>
                <a:cs typeface="Arial"/>
              </a:rPr>
              <a:t>Kayıtlı internet alan adı bilgisine erişim   – Alan adı kayıt bilgisi talebi [WHOIS]</a:t>
            </a:r>
          </a:p>
          <a:p>
            <a:pPr marL="342900" indent="-342900">
              <a:buFont typeface="Wingdings" pitchFamily="2" charset="2"/>
              <a:buChar char="Ø"/>
            </a:pPr>
            <a:endParaRPr lang="tr-TR" sz="2200" dirty="0">
              <a:cs typeface="Arial"/>
            </a:endParaRPr>
          </a:p>
          <a:p>
            <a:pPr marL="342900" indent="-342900">
              <a:buFont typeface="Wingdings" pitchFamily="2" charset="2"/>
              <a:buChar char="Ø"/>
            </a:pPr>
            <a:r>
              <a:rPr lang="tr-TR" sz="2200" dirty="0">
                <a:latin typeface="Arial"/>
                <a:ea typeface="ＭＳ Ｐゴシック"/>
                <a:cs typeface="Arial"/>
              </a:rPr>
              <a:t>Nihai hükümler</a:t>
            </a:r>
            <a:endParaRPr lang="tr-TR" sz="2400" dirty="0">
              <a:cs typeface="Arial"/>
            </a:endParaRPr>
          </a:p>
        </p:txBody>
      </p:sp>
    </p:spTree>
    <p:extLst>
      <p:ext uri="{BB962C8B-B14F-4D97-AF65-F5344CB8AC3E}">
        <p14:creationId xmlns:p14="http://schemas.microsoft.com/office/powerpoint/2010/main" val="411499524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101</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101</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solidFill>
                  <a:schemeClr val="bg1"/>
                </a:solidFill>
                <a:ea typeface="+mn-lt"/>
                <a:cs typeface="+mn-lt"/>
              </a:rPr>
              <a:t>Adli Personel için Uluslararası İşbirliğine İlişkin Uzmanlık </a:t>
            </a:r>
            <a:r>
              <a:rPr lang="tr-TR" sz="3200" b="1" dirty="0" smtClean="0">
                <a:solidFill>
                  <a:schemeClr val="bg1"/>
                </a:solidFill>
                <a:ea typeface="+mn-lt"/>
                <a:cs typeface="+mn-lt"/>
              </a:rPr>
              <a:t>Eğitimi</a:t>
            </a:r>
            <a:endParaRPr lang="tr-TR" sz="3200" b="1" dirty="0">
              <a:solidFill>
                <a:schemeClr val="bg1"/>
              </a:solidFill>
              <a:ea typeface="+mn-lt"/>
              <a:cs typeface="+mn-lt"/>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182670064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102</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102</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solidFill>
                  <a:schemeClr val="bg1"/>
                </a:solidFill>
                <a:ea typeface="+mn-lt"/>
                <a:cs typeface="+mn-lt"/>
              </a:rPr>
              <a:t>Adli Personel için Uluslararası İşbirliğine İlişkin Uzmanlık </a:t>
            </a:r>
            <a:r>
              <a:rPr lang="tr-TR" sz="3200" b="1" dirty="0" smtClean="0">
                <a:solidFill>
                  <a:schemeClr val="bg1"/>
                </a:solidFill>
                <a:ea typeface="+mn-lt"/>
                <a:cs typeface="+mn-lt"/>
              </a:rPr>
              <a:t>Eğitimi</a:t>
            </a:r>
            <a:endParaRPr lang="tr-TR" sz="3200" b="1" dirty="0">
              <a:solidFill>
                <a:schemeClr val="bg1"/>
              </a:solidFill>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41689" y="2692650"/>
            <a:ext cx="8525021" cy="2062103"/>
          </a:xfrm>
          <a:prstGeom prst="rect">
            <a:avLst/>
          </a:prstGeom>
        </p:spPr>
        <p:txBody>
          <a:bodyPr wrap="square">
            <a:spAutoFit/>
          </a:bodyPr>
          <a:lstStyle/>
          <a:p>
            <a:pPr algn="ctr" eaLnBrk="1" hangingPunct="1">
              <a:lnSpc>
                <a:spcPct val="80000"/>
              </a:lnSpc>
            </a:pPr>
            <a:r>
              <a:rPr lang="tr-TR" sz="3200" b="1" dirty="0">
                <a:ea typeface="ＭＳ Ｐゴシック" charset="0"/>
                <a:cs typeface="ＭＳ Ｐゴシック" charset="0"/>
              </a:rPr>
              <a:t>Dördüncü Bölüm</a:t>
            </a:r>
          </a:p>
          <a:p>
            <a:pPr algn="just">
              <a:lnSpc>
                <a:spcPct val="80000"/>
              </a:lnSpc>
            </a:pPr>
            <a:endParaRPr lang="tr-TR" sz="3200" i="1" dirty="0">
              <a:latin typeface="Arial"/>
              <a:ea typeface="ＭＳ Ｐゴシック"/>
              <a:cs typeface="Arial"/>
            </a:endParaRPr>
          </a:p>
          <a:p>
            <a:pPr algn="ctr">
              <a:lnSpc>
                <a:spcPct val="80000"/>
              </a:lnSpc>
            </a:pPr>
            <a:r>
              <a:rPr lang="tr-TR" sz="3200" b="1" dirty="0">
                <a:latin typeface="Arial"/>
                <a:ea typeface="ＭＳ Ｐゴシック"/>
                <a:cs typeface="Arial"/>
              </a:rPr>
              <a:t>Karşılıklı adli yardımlaşma formu şablonları</a:t>
            </a:r>
          </a:p>
          <a:p>
            <a:pPr algn="ctr">
              <a:lnSpc>
                <a:spcPct val="80000"/>
              </a:lnSpc>
            </a:pPr>
            <a:endParaRPr lang="tr-TR" sz="3200" b="1" dirty="0"/>
          </a:p>
        </p:txBody>
      </p:sp>
    </p:spTree>
    <p:extLst>
      <p:ext uri="{BB962C8B-B14F-4D97-AF65-F5344CB8AC3E}">
        <p14:creationId xmlns:p14="http://schemas.microsoft.com/office/powerpoint/2010/main" val="411307073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30C376-D321-42BE-ABB3-EBD7149C9889}"/>
              </a:ext>
            </a:extLst>
          </p:cNvPr>
          <p:cNvSpPr>
            <a:spLocks noGrp="1"/>
          </p:cNvSpPr>
          <p:nvPr>
            <p:ph type="sldNum" sz="quarter" idx="12"/>
          </p:nvPr>
        </p:nvSpPr>
        <p:spPr/>
        <p:txBody>
          <a:bodyPr/>
          <a:lstStyle/>
          <a:p>
            <a:pPr>
              <a:defRPr/>
            </a:pPr>
            <a:fld id="{0E1F2CE5-82EE-4D86-A1BA-A62E2F853B8E}" type="slidenum">
              <a:rPr lang="en-US" smtClean="0"/>
              <a:pPr>
                <a:defRPr/>
              </a:pPr>
              <a:t>103</a:t>
            </a:fld>
            <a:endParaRPr lang="en-US"/>
          </a:p>
        </p:txBody>
      </p:sp>
      <p:sp>
        <p:nvSpPr>
          <p:cNvPr id="6" name="Slide Number Placeholder 1">
            <a:extLst>
              <a:ext uri="{FF2B5EF4-FFF2-40B4-BE49-F238E27FC236}">
                <a16:creationId xmlns:a16="http://schemas.microsoft.com/office/drawing/2014/main" id="{B28B046C-C827-402F-B244-E8F4BA253C08}"/>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103</a:t>
            </a:fld>
            <a:endParaRPr lang="en-GB"/>
          </a:p>
        </p:txBody>
      </p:sp>
      <p:sp>
        <p:nvSpPr>
          <p:cNvPr id="7" name="TextBox 6">
            <a:extLst>
              <a:ext uri="{FF2B5EF4-FFF2-40B4-BE49-F238E27FC236}">
                <a16:creationId xmlns:a16="http://schemas.microsoft.com/office/drawing/2014/main" id="{BCE5EC4C-E27D-44C1-AF2E-0EBFBD211E17}"/>
              </a:ext>
            </a:extLst>
          </p:cNvPr>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8" name="Slide Number Placeholder 4">
            <a:extLst>
              <a:ext uri="{FF2B5EF4-FFF2-40B4-BE49-F238E27FC236}">
                <a16:creationId xmlns:a16="http://schemas.microsoft.com/office/drawing/2014/main" id="{90A4357B-F1AA-4BA1-B304-CD38932E67F8}"/>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103</a:t>
            </a:fld>
            <a:endParaRPr lang="en-GB">
              <a:solidFill>
                <a:schemeClr val="tx1"/>
              </a:solidFill>
            </a:endParaRPr>
          </a:p>
        </p:txBody>
      </p:sp>
      <p:sp>
        <p:nvSpPr>
          <p:cNvPr id="9" name="Rectangle 8">
            <a:extLst>
              <a:ext uri="{FF2B5EF4-FFF2-40B4-BE49-F238E27FC236}">
                <a16:creationId xmlns:a16="http://schemas.microsoft.com/office/drawing/2014/main" id="{099944F8-F78B-40CF-B8AA-04CA47C3C798}"/>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4">
            <a:extLst>
              <a:ext uri="{FF2B5EF4-FFF2-40B4-BE49-F238E27FC236}">
                <a16:creationId xmlns:a16="http://schemas.microsoft.com/office/drawing/2014/main" id="{A9162D57-721B-4426-A8C9-C8CDAAD1E63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10">
            <a:extLst>
              <a:ext uri="{FF2B5EF4-FFF2-40B4-BE49-F238E27FC236}">
                <a16:creationId xmlns:a16="http://schemas.microsoft.com/office/drawing/2014/main" id="{621EBC79-D2A1-47DD-A91A-819727E62787}"/>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a:solidFill>
                  <a:schemeClr val="bg1"/>
                </a:solidFill>
              </a:rPr>
              <a:t>Hong Kong</a:t>
            </a:r>
            <a:endParaRPr lang="fr-FR" sz="3200" b="1">
              <a:solidFill>
                <a:schemeClr val="bg1"/>
              </a:solidFill>
            </a:endParaRPr>
          </a:p>
        </p:txBody>
      </p:sp>
      <p:pic>
        <p:nvPicPr>
          <p:cNvPr id="12" name="Picture 4">
            <a:extLst>
              <a:ext uri="{FF2B5EF4-FFF2-40B4-BE49-F238E27FC236}">
                <a16:creationId xmlns:a16="http://schemas.microsoft.com/office/drawing/2014/main" id="{9BC95FD7-8661-4A96-B842-E2AFDA1A05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a:extLst>
              <a:ext uri="{FF2B5EF4-FFF2-40B4-BE49-F238E27FC236}">
                <a16:creationId xmlns:a16="http://schemas.microsoft.com/office/drawing/2014/main" id="{DCE1EA93-59A1-4752-8D03-B7F0322D76D3}"/>
              </a:ext>
            </a:extLst>
          </p:cNvPr>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pic>
        <p:nvPicPr>
          <p:cNvPr id="15" name="Picture 14">
            <a:extLst>
              <a:ext uri="{FF2B5EF4-FFF2-40B4-BE49-F238E27FC236}">
                <a16:creationId xmlns:a16="http://schemas.microsoft.com/office/drawing/2014/main" id="{7E8C42C6-8FFB-475E-8246-A94ABE46ED19}"/>
              </a:ext>
            </a:extLst>
          </p:cNvPr>
          <p:cNvPicPr>
            <a:picLocks noChangeAspect="1"/>
          </p:cNvPicPr>
          <p:nvPr/>
        </p:nvPicPr>
        <p:blipFill rotWithShape="1">
          <a:blip r:embed="rId4"/>
          <a:srcRect l="22881" t="7344" r="22881" b="-2072"/>
          <a:stretch/>
        </p:blipFill>
        <p:spPr>
          <a:xfrm>
            <a:off x="0" y="894204"/>
            <a:ext cx="2415153" cy="2951664"/>
          </a:xfrm>
          <a:prstGeom prst="rect">
            <a:avLst/>
          </a:prstGeom>
        </p:spPr>
      </p:pic>
      <p:pic>
        <p:nvPicPr>
          <p:cNvPr id="17" name="Picture 16">
            <a:extLst>
              <a:ext uri="{FF2B5EF4-FFF2-40B4-BE49-F238E27FC236}">
                <a16:creationId xmlns:a16="http://schemas.microsoft.com/office/drawing/2014/main" id="{08A743B8-DC44-434F-912F-23735B617CDE}"/>
              </a:ext>
            </a:extLst>
          </p:cNvPr>
          <p:cNvPicPr>
            <a:picLocks noChangeAspect="1"/>
          </p:cNvPicPr>
          <p:nvPr/>
        </p:nvPicPr>
        <p:blipFill rotWithShape="1">
          <a:blip r:embed="rId5"/>
          <a:srcRect l="25422" t="11299" r="24860" b="-3012"/>
          <a:stretch/>
        </p:blipFill>
        <p:spPr>
          <a:xfrm>
            <a:off x="1588576" y="2145868"/>
            <a:ext cx="4210373" cy="5519454"/>
          </a:xfrm>
          <a:prstGeom prst="rect">
            <a:avLst/>
          </a:prstGeom>
        </p:spPr>
      </p:pic>
      <p:pic>
        <p:nvPicPr>
          <p:cNvPr id="19" name="Picture 18">
            <a:extLst>
              <a:ext uri="{FF2B5EF4-FFF2-40B4-BE49-F238E27FC236}">
                <a16:creationId xmlns:a16="http://schemas.microsoft.com/office/drawing/2014/main" id="{7BF5E73E-3A24-4325-A847-D977AF3A9892}"/>
              </a:ext>
            </a:extLst>
          </p:cNvPr>
          <p:cNvPicPr>
            <a:picLocks noChangeAspect="1"/>
          </p:cNvPicPr>
          <p:nvPr/>
        </p:nvPicPr>
        <p:blipFill rotWithShape="1">
          <a:blip r:embed="rId6"/>
          <a:srcRect l="26695" t="8475" r="25283"/>
          <a:stretch/>
        </p:blipFill>
        <p:spPr>
          <a:xfrm>
            <a:off x="5189222" y="1332205"/>
            <a:ext cx="3954778" cy="5295255"/>
          </a:xfrm>
          <a:prstGeom prst="rect">
            <a:avLst/>
          </a:prstGeom>
        </p:spPr>
      </p:pic>
      <p:sp>
        <p:nvSpPr>
          <p:cNvPr id="20" name="Content Placeholder 2">
            <a:extLst>
              <a:ext uri="{FF2B5EF4-FFF2-40B4-BE49-F238E27FC236}">
                <a16:creationId xmlns:a16="http://schemas.microsoft.com/office/drawing/2014/main" id="{6F696F04-ED89-495D-88EC-B2E1359976E5}"/>
              </a:ext>
            </a:extLst>
          </p:cNvPr>
          <p:cNvSpPr txBox="1">
            <a:spLocks/>
          </p:cNvSpPr>
          <p:nvPr/>
        </p:nvSpPr>
        <p:spPr>
          <a:xfrm>
            <a:off x="604653" y="902550"/>
            <a:ext cx="8786217" cy="5184576"/>
          </a:xfrm>
          <a:prstGeom prst="rect">
            <a:avLst/>
          </a:prstGeom>
        </p:spPr>
        <p:txBody>
          <a:bodyPr>
            <a:noAutofit/>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itchFamily="34" charset="0"/>
              <a:buNone/>
            </a:pPr>
            <a:r>
              <a:rPr lang="en-GB" sz="2400" b="1" dirty="0">
                <a:hlinkClick r:id="rId7"/>
              </a:rPr>
              <a:t>http://www.doj.gov.hk/lawdoc/mla.pdf</a:t>
            </a:r>
            <a:endParaRPr lang="en-US" sz="2400" b="1" dirty="0"/>
          </a:p>
          <a:p>
            <a:pPr marL="0" indent="0" algn="ctr">
              <a:buFont typeface="Arial" pitchFamily="34" charset="0"/>
              <a:buNone/>
            </a:pPr>
            <a:endParaRPr lang="en-US" sz="2000" b="1" dirty="0"/>
          </a:p>
          <a:p>
            <a:pPr marL="0" indent="0" algn="ctr">
              <a:buFont typeface="Arial" pitchFamily="34" charset="0"/>
              <a:buNone/>
            </a:pPr>
            <a:endParaRPr lang="en-US" sz="2000" b="1" dirty="0"/>
          </a:p>
        </p:txBody>
      </p:sp>
    </p:spTree>
    <p:extLst>
      <p:ext uri="{BB962C8B-B14F-4D97-AF65-F5344CB8AC3E}">
        <p14:creationId xmlns:p14="http://schemas.microsoft.com/office/powerpoint/2010/main" val="2301467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30C376-D321-42BE-ABB3-EBD7149C9889}"/>
              </a:ext>
            </a:extLst>
          </p:cNvPr>
          <p:cNvSpPr>
            <a:spLocks noGrp="1"/>
          </p:cNvSpPr>
          <p:nvPr>
            <p:ph type="sldNum" sz="quarter" idx="12"/>
          </p:nvPr>
        </p:nvSpPr>
        <p:spPr/>
        <p:txBody>
          <a:bodyPr/>
          <a:lstStyle/>
          <a:p>
            <a:pPr>
              <a:defRPr/>
            </a:pPr>
            <a:fld id="{0E1F2CE5-82EE-4D86-A1BA-A62E2F853B8E}" type="slidenum">
              <a:rPr lang="en-US" smtClean="0"/>
              <a:pPr>
                <a:defRPr/>
              </a:pPr>
              <a:t>104</a:t>
            </a:fld>
            <a:endParaRPr lang="en-US"/>
          </a:p>
        </p:txBody>
      </p:sp>
      <p:sp>
        <p:nvSpPr>
          <p:cNvPr id="6" name="Slide Number Placeholder 1">
            <a:extLst>
              <a:ext uri="{FF2B5EF4-FFF2-40B4-BE49-F238E27FC236}">
                <a16:creationId xmlns:a16="http://schemas.microsoft.com/office/drawing/2014/main" id="{B28B046C-C827-402F-B244-E8F4BA253C08}"/>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104</a:t>
            </a:fld>
            <a:endParaRPr lang="en-GB"/>
          </a:p>
        </p:txBody>
      </p:sp>
      <p:sp>
        <p:nvSpPr>
          <p:cNvPr id="7" name="TextBox 6">
            <a:extLst>
              <a:ext uri="{FF2B5EF4-FFF2-40B4-BE49-F238E27FC236}">
                <a16:creationId xmlns:a16="http://schemas.microsoft.com/office/drawing/2014/main" id="{BCE5EC4C-E27D-44C1-AF2E-0EBFBD211E17}"/>
              </a:ext>
            </a:extLst>
          </p:cNvPr>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8" name="Slide Number Placeholder 4">
            <a:extLst>
              <a:ext uri="{FF2B5EF4-FFF2-40B4-BE49-F238E27FC236}">
                <a16:creationId xmlns:a16="http://schemas.microsoft.com/office/drawing/2014/main" id="{90A4357B-F1AA-4BA1-B304-CD38932E67F8}"/>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104</a:t>
            </a:fld>
            <a:endParaRPr lang="en-GB">
              <a:solidFill>
                <a:schemeClr val="tx1"/>
              </a:solidFill>
            </a:endParaRPr>
          </a:p>
        </p:txBody>
      </p:sp>
      <p:sp>
        <p:nvSpPr>
          <p:cNvPr id="9" name="Rectangle 8">
            <a:extLst>
              <a:ext uri="{FF2B5EF4-FFF2-40B4-BE49-F238E27FC236}">
                <a16:creationId xmlns:a16="http://schemas.microsoft.com/office/drawing/2014/main" id="{099944F8-F78B-40CF-B8AA-04CA47C3C798}"/>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4">
            <a:extLst>
              <a:ext uri="{FF2B5EF4-FFF2-40B4-BE49-F238E27FC236}">
                <a16:creationId xmlns:a16="http://schemas.microsoft.com/office/drawing/2014/main" id="{A9162D57-721B-4426-A8C9-C8CDAAD1E63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10">
            <a:extLst>
              <a:ext uri="{FF2B5EF4-FFF2-40B4-BE49-F238E27FC236}">
                <a16:creationId xmlns:a16="http://schemas.microsoft.com/office/drawing/2014/main" id="{621EBC79-D2A1-47DD-A91A-819727E62787}"/>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solidFill>
                  <a:schemeClr val="bg1"/>
                </a:solidFill>
              </a:rPr>
              <a:t>Birleşik Krallık</a:t>
            </a:r>
          </a:p>
        </p:txBody>
      </p:sp>
      <p:pic>
        <p:nvPicPr>
          <p:cNvPr id="12" name="Picture 4">
            <a:extLst>
              <a:ext uri="{FF2B5EF4-FFF2-40B4-BE49-F238E27FC236}">
                <a16:creationId xmlns:a16="http://schemas.microsoft.com/office/drawing/2014/main" id="{9BC95FD7-8661-4A96-B842-E2AFDA1A05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a:extLst>
              <a:ext uri="{FF2B5EF4-FFF2-40B4-BE49-F238E27FC236}">
                <a16:creationId xmlns:a16="http://schemas.microsoft.com/office/drawing/2014/main" id="{DCE1EA93-59A1-4752-8D03-B7F0322D76D3}"/>
              </a:ext>
            </a:extLst>
          </p:cNvPr>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20" name="Content Placeholder 2">
            <a:extLst>
              <a:ext uri="{FF2B5EF4-FFF2-40B4-BE49-F238E27FC236}">
                <a16:creationId xmlns:a16="http://schemas.microsoft.com/office/drawing/2014/main" id="{6F696F04-ED89-495D-88EC-B2E1359976E5}"/>
              </a:ext>
            </a:extLst>
          </p:cNvPr>
          <p:cNvSpPr txBox="1">
            <a:spLocks/>
          </p:cNvSpPr>
          <p:nvPr/>
        </p:nvSpPr>
        <p:spPr>
          <a:xfrm>
            <a:off x="215039" y="902550"/>
            <a:ext cx="8786217" cy="5184576"/>
          </a:xfrm>
          <a:prstGeom prst="rect">
            <a:avLst/>
          </a:prstGeom>
        </p:spPr>
        <p:txBody>
          <a:bodyPr>
            <a:noAutofit/>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400" b="1">
                <a:hlinkClick r:id="rId4"/>
              </a:rPr>
              <a:t>https://www.gov.uk/government/uploads/system/uploads/attachment_data/file/415038/MLA_Guidelines_2015.pdf</a:t>
            </a:r>
            <a:endParaRPr lang="en-US" sz="2400" b="1"/>
          </a:p>
        </p:txBody>
      </p:sp>
      <p:pic>
        <p:nvPicPr>
          <p:cNvPr id="3" name="Picture 2">
            <a:extLst>
              <a:ext uri="{FF2B5EF4-FFF2-40B4-BE49-F238E27FC236}">
                <a16:creationId xmlns:a16="http://schemas.microsoft.com/office/drawing/2014/main" id="{6E0A357F-EB73-4F96-8CE7-27E701FE095A}"/>
              </a:ext>
            </a:extLst>
          </p:cNvPr>
          <p:cNvPicPr>
            <a:picLocks noChangeAspect="1"/>
          </p:cNvPicPr>
          <p:nvPr/>
        </p:nvPicPr>
        <p:blipFill rotWithShape="1">
          <a:blip r:embed="rId5"/>
          <a:srcRect l="23305" t="1507" r="23164" b="4520"/>
          <a:stretch/>
        </p:blipFill>
        <p:spPr>
          <a:xfrm>
            <a:off x="65278" y="1853558"/>
            <a:ext cx="3384236" cy="4455762"/>
          </a:xfrm>
          <a:prstGeom prst="rect">
            <a:avLst/>
          </a:prstGeom>
        </p:spPr>
      </p:pic>
      <p:pic>
        <p:nvPicPr>
          <p:cNvPr id="4" name="Picture 3">
            <a:extLst>
              <a:ext uri="{FF2B5EF4-FFF2-40B4-BE49-F238E27FC236}">
                <a16:creationId xmlns:a16="http://schemas.microsoft.com/office/drawing/2014/main" id="{9472174A-DF34-4A4D-B7CB-715F3FA0AF1A}"/>
              </a:ext>
            </a:extLst>
          </p:cNvPr>
          <p:cNvPicPr>
            <a:picLocks noChangeAspect="1"/>
          </p:cNvPicPr>
          <p:nvPr/>
        </p:nvPicPr>
        <p:blipFill rotWithShape="1">
          <a:blip r:embed="rId6"/>
          <a:srcRect l="23729" t="9913" r="23446"/>
          <a:stretch/>
        </p:blipFill>
        <p:spPr>
          <a:xfrm>
            <a:off x="3096181" y="1853558"/>
            <a:ext cx="6367220" cy="5168920"/>
          </a:xfrm>
          <a:prstGeom prst="rect">
            <a:avLst/>
          </a:prstGeom>
        </p:spPr>
      </p:pic>
    </p:spTree>
    <p:extLst>
      <p:ext uri="{BB962C8B-B14F-4D97-AF65-F5344CB8AC3E}">
        <p14:creationId xmlns:p14="http://schemas.microsoft.com/office/powerpoint/2010/main" val="354346739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105</a:t>
            </a:fld>
            <a:endParaRPr lang="en-GB">
              <a:solidFill>
                <a:schemeClr val="tx1"/>
              </a:solidFill>
            </a:endParaRPr>
          </a:p>
        </p:txBody>
      </p:sp>
      <p:sp>
        <p:nvSpPr>
          <p:cNvPr id="5" name="TextBox 4"/>
          <p:cNvSpPr txBox="1"/>
          <p:nvPr/>
        </p:nvSpPr>
        <p:spPr>
          <a:xfrm>
            <a:off x="88522" y="1011207"/>
            <a:ext cx="8933934" cy="5339923"/>
          </a:xfrm>
          <a:prstGeom prst="rect">
            <a:avLst/>
          </a:prstGeom>
          <a:noFill/>
        </p:spPr>
        <p:txBody>
          <a:bodyPr wrap="square" rtlCol="0">
            <a:spAutoFit/>
          </a:bodyPr>
          <a:lstStyle/>
          <a:p>
            <a:r>
              <a:rPr lang="tr-TR" sz="1600" b="1" dirty="0">
                <a:solidFill>
                  <a:schemeClr val="tx2"/>
                </a:solidFill>
                <a:latin typeface="Verdana" panose="020B0604030504040204" pitchFamily="34" charset="0"/>
                <a:ea typeface="Verdana" panose="020B0604030504040204" pitchFamily="34" charset="0"/>
              </a:rPr>
              <a:t>Arka plan</a:t>
            </a:r>
          </a:p>
          <a:p>
            <a:endParaRPr lang="tr-TR" sz="1600" b="1" dirty="0">
              <a:latin typeface="Verdana" panose="020B0604030504040204" pitchFamily="34" charset="0"/>
              <a:ea typeface="Verdana" panose="020B0604030504040204" pitchFamily="34" charset="0"/>
            </a:endParaRPr>
          </a:p>
          <a:p>
            <a:pPr marL="457200" lvl="0" indent="-457200">
              <a:spcBef>
                <a:spcPts val="600"/>
              </a:spcBef>
              <a:spcAft>
                <a:spcPts val="600"/>
              </a:spcAft>
              <a:buFont typeface="Arial" pitchFamily="34" charset="0"/>
              <a:buChar char="•"/>
            </a:pPr>
            <a:r>
              <a:rPr lang="tr-TR" sz="1600" dirty="0">
                <a:latin typeface="Verdana" panose="020B0604030504040204" pitchFamily="34" charset="0"/>
                <a:ea typeface="Verdana" panose="020B0604030504040204" pitchFamily="34" charset="0"/>
              </a:rPr>
              <a:t>Madde 29/30 uyarınca veri korumaya ilişkin şablon geliştirilmesinin sebepleri:</a:t>
            </a:r>
          </a:p>
          <a:p>
            <a:pPr marL="914400" lvl="1" indent="-457200">
              <a:spcBef>
                <a:spcPts val="600"/>
              </a:spcBef>
              <a:spcAft>
                <a:spcPts val="600"/>
              </a:spcAft>
              <a:buFont typeface="Arial" pitchFamily="34" charset="0"/>
              <a:buChar char="•"/>
            </a:pPr>
            <a:r>
              <a:rPr lang="tr-TR" sz="1600" dirty="0">
                <a:latin typeface="Verdana" panose="020B0604030504040204" pitchFamily="34" charset="0"/>
                <a:ea typeface="Verdana" panose="020B0604030504040204" pitchFamily="34" charset="0"/>
              </a:rPr>
              <a:t>Sözleşme’nin 35. maddesi metninin zorunlu alanlar için örnek olarak kabul edilmiş olması;</a:t>
            </a:r>
          </a:p>
          <a:p>
            <a:pPr marL="914400" lvl="1" indent="-457200">
              <a:spcBef>
                <a:spcPts val="600"/>
              </a:spcBef>
              <a:spcAft>
                <a:spcPts val="600"/>
              </a:spcAft>
              <a:buFont typeface="Arial" pitchFamily="34" charset="0"/>
              <a:buChar char="•"/>
            </a:pPr>
            <a:r>
              <a:rPr lang="tr-TR" sz="1600" dirty="0">
                <a:latin typeface="Verdana" panose="020B0604030504040204" pitchFamily="34" charset="0"/>
                <a:ea typeface="Verdana" panose="020B0604030504040204" pitchFamily="34" charset="0"/>
              </a:rPr>
              <a:t>Girdilerin en aza indirgenmesi ve böylece işlem süresinin kısaltılması;</a:t>
            </a:r>
          </a:p>
          <a:p>
            <a:pPr marL="914400" lvl="1" indent="-457200">
              <a:spcBef>
                <a:spcPts val="600"/>
              </a:spcBef>
              <a:spcAft>
                <a:spcPts val="600"/>
              </a:spcAft>
              <a:buFont typeface="Arial" pitchFamily="34" charset="0"/>
              <a:buChar char="•"/>
            </a:pPr>
            <a:r>
              <a:rPr lang="tr-TR" sz="1600" dirty="0">
                <a:latin typeface="Verdana" panose="020B0604030504040204" pitchFamily="34" charset="0"/>
                <a:ea typeface="Verdana" panose="020B0604030504040204" pitchFamily="34" charset="0"/>
              </a:rPr>
              <a:t>Yeni kurulan veya kurulacak olan irtibat noktaları için rehberlik sağlamak;</a:t>
            </a:r>
          </a:p>
          <a:p>
            <a:pPr marL="914400" lvl="1" indent="-457200">
              <a:spcBef>
                <a:spcPts val="600"/>
              </a:spcBef>
              <a:spcAft>
                <a:spcPts val="600"/>
              </a:spcAft>
              <a:buFont typeface="Arial" pitchFamily="34" charset="0"/>
              <a:buChar char="•"/>
            </a:pPr>
            <a:r>
              <a:rPr lang="tr-TR" sz="1600" dirty="0">
                <a:latin typeface="Verdana" panose="020B0604030504040204" pitchFamily="34" charset="0"/>
                <a:ea typeface="Verdana" panose="020B0604030504040204" pitchFamily="34" charset="0"/>
              </a:rPr>
              <a:t>Farklı yargı yetkilerinde koruma taleplerine yönelik yeknesak bir uygulama sağlamak.</a:t>
            </a:r>
          </a:p>
          <a:p>
            <a:pPr marL="457200" lvl="0" indent="-457200">
              <a:spcBef>
                <a:spcPts val="600"/>
              </a:spcBef>
              <a:spcAft>
                <a:spcPts val="600"/>
              </a:spcAft>
              <a:buFont typeface="Arial" pitchFamily="34" charset="0"/>
              <a:buChar char="•"/>
            </a:pPr>
            <a:r>
              <a:rPr lang="tr-TR" sz="1600" dirty="0">
                <a:latin typeface="Verdana" panose="020B0604030504040204" pitchFamily="34" charset="0"/>
                <a:ea typeface="Verdana" panose="020B0604030504040204" pitchFamily="34" charset="0"/>
              </a:rPr>
              <a:t>2016 ve 2017 yılları kapasite geliştirme çabaları (bölgesel toplantılar, eğitim);</a:t>
            </a:r>
          </a:p>
          <a:p>
            <a:pPr marL="457200" lvl="0" indent="-457200">
              <a:spcBef>
                <a:spcPts val="600"/>
              </a:spcBef>
              <a:spcAft>
                <a:spcPts val="600"/>
              </a:spcAft>
              <a:buFont typeface="Arial" pitchFamily="34" charset="0"/>
              <a:buChar char="•"/>
            </a:pPr>
            <a:r>
              <a:rPr lang="tr-TR" sz="1600" dirty="0">
                <a:latin typeface="Verdana" panose="020B0604030504040204" pitchFamily="34" charset="0"/>
                <a:ea typeface="Verdana" panose="020B0604030504040204" pitchFamily="34" charset="0"/>
              </a:rPr>
              <a:t>İlk şablonlar (Budapeşte Sözleşmesi’nin 29. ve 31. maddeleri) pek çok devlet tarafından denenmiştir</a:t>
            </a:r>
          </a:p>
          <a:p>
            <a:pPr marL="457200" lvl="0" indent="-457200">
              <a:spcBef>
                <a:spcPts val="600"/>
              </a:spcBef>
              <a:spcAft>
                <a:spcPts val="600"/>
              </a:spcAft>
              <a:buFont typeface="Arial" pitchFamily="34" charset="0"/>
              <a:buChar char="•"/>
            </a:pPr>
            <a:r>
              <a:rPr lang="tr-TR" sz="1600" dirty="0">
                <a:latin typeface="Verdana" panose="020B0604030504040204" pitchFamily="34" charset="0"/>
                <a:ea typeface="Verdana" panose="020B0604030504040204" pitchFamily="34" charset="0"/>
              </a:rPr>
              <a:t>Daha detaylı sunumlar ve tartışmalar, e-posta listeleri ve T-CY Bürosu aracılığıyla yürütülmüştür (2017 ve 2018);</a:t>
            </a:r>
          </a:p>
          <a:p>
            <a:pPr marL="457200" lvl="0" indent="-457200">
              <a:spcBef>
                <a:spcPts val="600"/>
              </a:spcBef>
              <a:spcAft>
                <a:spcPts val="600"/>
              </a:spcAft>
              <a:buFont typeface="Arial" pitchFamily="34" charset="0"/>
              <a:buChar char="•"/>
            </a:pPr>
            <a:r>
              <a:rPr lang="tr-TR" sz="1600" dirty="0">
                <a:latin typeface="Verdana" panose="020B0604030504040204" pitchFamily="34" charset="0"/>
                <a:ea typeface="Verdana" panose="020B0604030504040204" pitchFamily="34" charset="0"/>
              </a:rPr>
              <a:t>Son hali T-CY 19. Genel Kurulunda (9-10 Temmuz 2018) incelenmiş ve kabul edilmiştir </a:t>
            </a:r>
          </a:p>
        </p:txBody>
      </p:sp>
      <p:sp>
        <p:nvSpPr>
          <p:cNvPr id="12" name="Rectangle 11"/>
          <p:cNvSpPr/>
          <p:nvPr/>
        </p:nvSpPr>
        <p:spPr>
          <a:xfrm>
            <a:off x="0" y="6588125"/>
            <a:ext cx="9144000" cy="2968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a:solidFill>
                  <a:srgbClr val="FFFFFF"/>
                </a:solidFill>
                <a:latin typeface="Arial Narrow" panose="020B0606020202030204" pitchFamily="34" charset="0"/>
                <a:cs typeface="Verdana" charset="0"/>
              </a:rPr>
              <a:t>www.coe.int/cybercrime</a:t>
            </a:r>
            <a:endParaRPr lang="en-GB"/>
          </a:p>
        </p:txBody>
      </p:sp>
      <p:sp>
        <p:nvSpPr>
          <p:cNvPr id="6" name="Rectangle 4">
            <a:extLst>
              <a:ext uri="{FF2B5EF4-FFF2-40B4-BE49-F238E27FC236}">
                <a16:creationId xmlns:a16="http://schemas.microsoft.com/office/drawing/2014/main" id="{C88053CA-270D-410B-9EE3-CE117A0E464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a:extLst>
              <a:ext uri="{FF2B5EF4-FFF2-40B4-BE49-F238E27FC236}">
                <a16:creationId xmlns:a16="http://schemas.microsoft.com/office/drawing/2014/main" id="{A2D56477-F1A4-4CAA-8455-82A0B63ABF54}"/>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solidFill>
                  <a:schemeClr val="bg1"/>
                </a:solidFill>
              </a:rPr>
              <a:t>Avrupa Konseyi şablonları: Arka plan</a:t>
            </a:r>
          </a:p>
        </p:txBody>
      </p:sp>
      <p:pic>
        <p:nvPicPr>
          <p:cNvPr id="8" name="Picture 4">
            <a:extLst>
              <a:ext uri="{FF2B5EF4-FFF2-40B4-BE49-F238E27FC236}">
                <a16:creationId xmlns:a16="http://schemas.microsoft.com/office/drawing/2014/main" id="{7806AF4A-3E52-420F-9625-BE23585789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452013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496" y="1000755"/>
            <a:ext cx="8933934" cy="5555367"/>
          </a:xfrm>
          <a:prstGeom prst="rect">
            <a:avLst/>
          </a:prstGeom>
          <a:noFill/>
        </p:spPr>
        <p:txBody>
          <a:bodyPr wrap="square" rtlCol="0">
            <a:spAutoFit/>
          </a:bodyPr>
          <a:lstStyle/>
          <a:p>
            <a:pPr>
              <a:spcAft>
                <a:spcPts val="600"/>
              </a:spcAft>
            </a:pPr>
            <a:r>
              <a:rPr lang="tr-TR" b="1" dirty="0">
                <a:solidFill>
                  <a:schemeClr val="tx2"/>
                </a:solidFill>
                <a:latin typeface="Verdana" panose="020B0604030504040204" pitchFamily="34" charset="0"/>
                <a:ea typeface="Verdana" panose="020B0604030504040204" pitchFamily="34" charset="0"/>
              </a:rPr>
              <a:t>Madde 29/30 şablon – ana unsurlar:</a:t>
            </a:r>
          </a:p>
          <a:p>
            <a:pPr marL="457200" lvl="0" indent="-457200">
              <a:spcAft>
                <a:spcPts val="600"/>
              </a:spcAft>
              <a:buFont typeface="Arial" pitchFamily="34" charset="0"/>
              <a:buChar char="•"/>
            </a:pPr>
            <a:r>
              <a:rPr lang="tr-TR" sz="1700" dirty="0">
                <a:latin typeface="Verdana" panose="020B0604030504040204" pitchFamily="34" charset="0"/>
                <a:ea typeface="Verdana" panose="020B0604030504040204" pitchFamily="34" charset="0"/>
              </a:rPr>
              <a:t>Zorunlu hususların yıldız işareti ile işaretlenmesi (35. madde yükümlülükleri);</a:t>
            </a:r>
          </a:p>
          <a:p>
            <a:pPr marL="457200" lvl="0" indent="-457200">
              <a:spcAft>
                <a:spcPts val="600"/>
              </a:spcAft>
              <a:buFont typeface="Arial" pitchFamily="34" charset="0"/>
              <a:buChar char="•"/>
            </a:pPr>
            <a:r>
              <a:rPr lang="tr-TR" sz="1700" dirty="0">
                <a:latin typeface="Verdana" panose="020B0604030504040204" pitchFamily="34" charset="0"/>
                <a:ea typeface="Verdana" panose="020B0604030504040204" pitchFamily="34" charset="0"/>
              </a:rPr>
              <a:t>Referans/dosya statüsü;</a:t>
            </a:r>
          </a:p>
          <a:p>
            <a:pPr marL="457200" lvl="0" indent="-457200">
              <a:spcAft>
                <a:spcPts val="600"/>
              </a:spcAft>
              <a:buFont typeface="Arial" pitchFamily="34" charset="0"/>
              <a:buChar char="•"/>
            </a:pPr>
            <a:r>
              <a:rPr lang="tr-TR" sz="1700" dirty="0">
                <a:latin typeface="Verdana" panose="020B0604030504040204" pitchFamily="34" charset="0"/>
                <a:ea typeface="Verdana" panose="020B0604030504040204" pitchFamily="34" charset="0"/>
              </a:rPr>
              <a:t>Genel olarak daha az detay / talepte bulunan makama ilişkin daha fazla detay;</a:t>
            </a:r>
          </a:p>
          <a:p>
            <a:pPr marL="457200" indent="-457200">
              <a:spcAft>
                <a:spcPts val="600"/>
              </a:spcAft>
              <a:buFont typeface="Arial" pitchFamily="34" charset="0"/>
              <a:buChar char="•"/>
            </a:pPr>
            <a:r>
              <a:rPr lang="tr-TR" sz="1700" dirty="0">
                <a:latin typeface="Verdana" panose="020B0604030504040204" pitchFamily="34" charset="0"/>
                <a:ea typeface="Verdana" panose="020B0604030504040204" pitchFamily="34" charset="0"/>
              </a:rPr>
              <a:t>Soruşturmadan ve kovuşturmadan sorumlu makamlara ilişkin detaylar (ayrı ayrı);</a:t>
            </a:r>
          </a:p>
          <a:p>
            <a:pPr marL="457200" indent="-457200">
              <a:spcAft>
                <a:spcPts val="600"/>
              </a:spcAft>
              <a:buFont typeface="Arial" pitchFamily="34" charset="0"/>
              <a:buChar char="•"/>
            </a:pPr>
            <a:r>
              <a:rPr lang="tr-TR" sz="1700" dirty="0">
                <a:latin typeface="Verdana" panose="020B0604030504040204" pitchFamily="34" charset="0"/>
                <a:ea typeface="Verdana" panose="020B0604030504040204" pitchFamily="34" charset="0"/>
              </a:rPr>
              <a:t>Ek teyit için irtibat kurulacak kişinin detayları;</a:t>
            </a:r>
          </a:p>
          <a:p>
            <a:pPr marL="457200" lvl="0" indent="-457200">
              <a:spcAft>
                <a:spcPts val="600"/>
              </a:spcAft>
              <a:buFont typeface="Arial" pitchFamily="34" charset="0"/>
              <a:buChar char="•"/>
            </a:pPr>
            <a:r>
              <a:rPr lang="tr-TR" sz="1700" dirty="0">
                <a:latin typeface="Verdana" panose="020B0604030504040204" pitchFamily="34" charset="0"/>
                <a:ea typeface="Verdana" panose="020B0604030504040204" pitchFamily="34" charset="0"/>
              </a:rPr>
              <a:t>Hangi cevap yönteminin kullanılacağı;</a:t>
            </a:r>
          </a:p>
          <a:p>
            <a:pPr marL="457200" lvl="0" indent="-457200">
              <a:spcAft>
                <a:spcPts val="600"/>
              </a:spcAft>
              <a:buFont typeface="Arial" pitchFamily="34" charset="0"/>
              <a:buChar char="•"/>
            </a:pPr>
            <a:r>
              <a:rPr lang="tr-TR" sz="1700" dirty="0">
                <a:latin typeface="Verdana" panose="020B0604030504040204" pitchFamily="34" charset="0"/>
                <a:ea typeface="Verdana" panose="020B0604030504040204" pitchFamily="34" charset="0"/>
              </a:rPr>
              <a:t>Karşılıklı adli yardımlaşma talebinin eklenebilmesi seçeneği;</a:t>
            </a:r>
          </a:p>
          <a:p>
            <a:pPr marL="457200" lvl="0" indent="-457200">
              <a:spcAft>
                <a:spcPts val="600"/>
              </a:spcAft>
              <a:buFont typeface="Arial" pitchFamily="34" charset="0"/>
              <a:buChar char="•"/>
            </a:pPr>
            <a:r>
              <a:rPr lang="tr-TR" sz="1700" dirty="0">
                <a:latin typeface="Verdana" panose="020B0604030504040204" pitchFamily="34" charset="0"/>
                <a:ea typeface="Verdana" panose="020B0604030504040204" pitchFamily="34" charset="0"/>
              </a:rPr>
              <a:t>“Suçlar” kısmının daha elverişli niteliği;</a:t>
            </a:r>
          </a:p>
          <a:p>
            <a:pPr marL="457200" lvl="0" indent="-457200">
              <a:spcAft>
                <a:spcPts val="600"/>
              </a:spcAft>
              <a:buFont typeface="Arial" pitchFamily="34" charset="0"/>
              <a:buChar char="•"/>
            </a:pPr>
            <a:r>
              <a:rPr lang="tr-TR" sz="1700" dirty="0">
                <a:latin typeface="Verdana" panose="020B0604030504040204" pitchFamily="34" charset="0"/>
                <a:ea typeface="Verdana" panose="020B0604030504040204" pitchFamily="34" charset="0"/>
              </a:rPr>
              <a:t>Talep edilen verinin tanımı / ek (açıklayıcı form);</a:t>
            </a:r>
          </a:p>
          <a:p>
            <a:pPr marL="457200" lvl="0" indent="-457200">
              <a:spcAft>
                <a:spcPts val="600"/>
              </a:spcAft>
              <a:buFont typeface="Arial" pitchFamily="34" charset="0"/>
              <a:buChar char="•"/>
            </a:pPr>
            <a:r>
              <a:rPr lang="tr-TR" sz="1700" dirty="0">
                <a:latin typeface="Verdana" panose="020B0604030504040204" pitchFamily="34" charset="0"/>
                <a:ea typeface="Verdana" panose="020B0604030504040204" pitchFamily="34" charset="0"/>
              </a:rPr>
              <a:t>Kişinin veya örgütün tespitine yönelik bilgi;</a:t>
            </a:r>
          </a:p>
          <a:p>
            <a:pPr marL="457200" lvl="0" indent="-457200">
              <a:spcAft>
                <a:spcPts val="600"/>
              </a:spcAft>
              <a:buFont typeface="Arial" pitchFamily="34" charset="0"/>
              <a:buChar char="•"/>
            </a:pPr>
            <a:r>
              <a:rPr lang="tr-TR" sz="1700" dirty="0">
                <a:latin typeface="Verdana" panose="020B0604030504040204" pitchFamily="34" charset="0"/>
                <a:ea typeface="Verdana" panose="020B0604030504040204" pitchFamily="34" charset="0"/>
              </a:rPr>
              <a:t>30. maddeye atıf;</a:t>
            </a:r>
          </a:p>
          <a:p>
            <a:pPr marL="457200" lvl="0" indent="-457200">
              <a:spcAft>
                <a:spcPts val="600"/>
              </a:spcAft>
              <a:buFont typeface="Arial" pitchFamily="34" charset="0"/>
              <a:buChar char="•"/>
            </a:pPr>
            <a:r>
              <a:rPr lang="tr-TR" sz="1700" dirty="0">
                <a:latin typeface="Verdana" panose="020B0604030504040204" pitchFamily="34" charset="0"/>
                <a:ea typeface="Verdana" panose="020B0604030504040204" pitchFamily="34" charset="0"/>
              </a:rPr>
              <a:t>Dosya statüsü / acil durum (daha önceden tanımlanmış unsurlar) / gizlilik;</a:t>
            </a:r>
          </a:p>
          <a:p>
            <a:pPr marL="457200" lvl="0" indent="-457200">
              <a:spcAft>
                <a:spcPts val="600"/>
              </a:spcAft>
              <a:buFont typeface="Arial" pitchFamily="34" charset="0"/>
              <a:buChar char="•"/>
            </a:pPr>
            <a:r>
              <a:rPr lang="tr-TR" sz="1700" dirty="0">
                <a:latin typeface="Verdana" panose="020B0604030504040204" pitchFamily="34" charset="0"/>
                <a:ea typeface="Verdana" panose="020B0604030504040204" pitchFamily="34" charset="0"/>
              </a:rPr>
              <a:t>Teyit/bildirim seçenekleri.</a:t>
            </a:r>
          </a:p>
        </p:txBody>
      </p:sp>
      <p:sp>
        <p:nvSpPr>
          <p:cNvPr id="9" name="Slide Number Placeholder 1">
            <a:extLst>
              <a:ext uri="{FF2B5EF4-FFF2-40B4-BE49-F238E27FC236}">
                <a16:creationId xmlns:a16="http://schemas.microsoft.com/office/drawing/2014/main" id="{CBEEFD16-46E2-4732-BBFC-C085508B06B1}"/>
              </a:ext>
            </a:extLst>
          </p:cNvPr>
          <p:cNvSpPr>
            <a:spLocks noGrp="1"/>
          </p:cNvSpPr>
          <p:nvPr>
            <p:ph type="sldNum" sz="quarter" idx="12"/>
          </p:nvPr>
        </p:nvSpPr>
        <p:spPr>
          <a:xfrm>
            <a:off x="6409184" y="6495281"/>
            <a:ext cx="2133600" cy="365125"/>
          </a:xfrm>
        </p:spPr>
        <p:txBody>
          <a:bodyPr/>
          <a:lstStyle/>
          <a:p>
            <a:fld id="{B517EF97-6CC0-48A9-BC0E-433EC7B55211}" type="slidenum">
              <a:rPr lang="en-GB" smtClean="0"/>
              <a:pPr/>
              <a:t>106</a:t>
            </a:fld>
            <a:endParaRPr lang="en-GB"/>
          </a:p>
        </p:txBody>
      </p:sp>
      <p:sp>
        <p:nvSpPr>
          <p:cNvPr id="10" name="TextBox 9">
            <a:extLst>
              <a:ext uri="{FF2B5EF4-FFF2-40B4-BE49-F238E27FC236}">
                <a16:creationId xmlns:a16="http://schemas.microsoft.com/office/drawing/2014/main" id="{51B8798A-0019-4545-9A12-131724C55B94}"/>
              </a:ext>
            </a:extLst>
          </p:cNvPr>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11" name="Slide Number Placeholder 4">
            <a:extLst>
              <a:ext uri="{FF2B5EF4-FFF2-40B4-BE49-F238E27FC236}">
                <a16:creationId xmlns:a16="http://schemas.microsoft.com/office/drawing/2014/main" id="{40F22D54-68B0-4E70-9EF6-B2B192F8334B}"/>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106</a:t>
            </a:fld>
            <a:endParaRPr lang="en-GB">
              <a:solidFill>
                <a:schemeClr val="tx1"/>
              </a:solidFill>
            </a:endParaRPr>
          </a:p>
        </p:txBody>
      </p:sp>
      <p:sp>
        <p:nvSpPr>
          <p:cNvPr id="13" name="Rectangle 12">
            <a:extLst>
              <a:ext uri="{FF2B5EF4-FFF2-40B4-BE49-F238E27FC236}">
                <a16:creationId xmlns:a16="http://schemas.microsoft.com/office/drawing/2014/main" id="{312C2593-7C60-46C1-91B2-377889D21D4E}"/>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4">
            <a:extLst>
              <a:ext uri="{FF2B5EF4-FFF2-40B4-BE49-F238E27FC236}">
                <a16:creationId xmlns:a16="http://schemas.microsoft.com/office/drawing/2014/main" id="{61FE5FAA-D5B9-4BAA-B107-AF34C01FFEE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6" name="Rectangle 15">
            <a:extLst>
              <a:ext uri="{FF2B5EF4-FFF2-40B4-BE49-F238E27FC236}">
                <a16:creationId xmlns:a16="http://schemas.microsoft.com/office/drawing/2014/main" id="{5D3DE080-A417-415F-91A9-A71615912EF9}"/>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solidFill>
                  <a:schemeClr val="bg1"/>
                </a:solidFill>
              </a:rPr>
              <a:t>Madde 29/30 örneği – Koruma için Karşılıklı </a:t>
            </a:r>
          </a:p>
          <a:p>
            <a:pPr algn="r"/>
            <a:r>
              <a:rPr lang="tr-TR" sz="3200" b="1" dirty="0">
                <a:solidFill>
                  <a:schemeClr val="bg1"/>
                </a:solidFill>
              </a:rPr>
              <a:t>Adli Yardımlaşma Talebi</a:t>
            </a:r>
          </a:p>
        </p:txBody>
      </p:sp>
      <p:pic>
        <p:nvPicPr>
          <p:cNvPr id="17" name="Picture 4">
            <a:extLst>
              <a:ext uri="{FF2B5EF4-FFF2-40B4-BE49-F238E27FC236}">
                <a16:creationId xmlns:a16="http://schemas.microsoft.com/office/drawing/2014/main" id="{4D73E5F6-2FA0-440C-A9BA-3233BA207A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a:extLst>
              <a:ext uri="{FF2B5EF4-FFF2-40B4-BE49-F238E27FC236}">
                <a16:creationId xmlns:a16="http://schemas.microsoft.com/office/drawing/2014/main" id="{39E63EE2-FAFE-40D7-9581-D2538CA7E641}"/>
              </a:ext>
            </a:extLst>
          </p:cNvPr>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147725350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384D79-2A4D-412C-907F-D67CAC7599F6}"/>
              </a:ext>
            </a:extLst>
          </p:cNvPr>
          <p:cNvSpPr>
            <a:spLocks noGrp="1"/>
          </p:cNvSpPr>
          <p:nvPr>
            <p:ph type="sldNum" sz="quarter" idx="12"/>
          </p:nvPr>
        </p:nvSpPr>
        <p:spPr/>
        <p:txBody>
          <a:bodyPr/>
          <a:lstStyle/>
          <a:p>
            <a:pPr>
              <a:defRPr/>
            </a:pPr>
            <a:fld id="{0E1F2CE5-82EE-4D86-A1BA-A62E2F853B8E}" type="slidenum">
              <a:rPr lang="en-US" smtClean="0"/>
              <a:pPr>
                <a:defRPr/>
              </a:pPr>
              <a:t>107</a:t>
            </a:fld>
            <a:endParaRPr lang="en-US"/>
          </a:p>
        </p:txBody>
      </p:sp>
      <p:sp>
        <p:nvSpPr>
          <p:cNvPr id="5" name="Slide Number Placeholder 1">
            <a:extLst>
              <a:ext uri="{FF2B5EF4-FFF2-40B4-BE49-F238E27FC236}">
                <a16:creationId xmlns:a16="http://schemas.microsoft.com/office/drawing/2014/main" id="{3D2F1540-F454-477B-ABD6-65E7DF458A37}"/>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107</a:t>
            </a:fld>
            <a:endParaRPr lang="en-GB"/>
          </a:p>
        </p:txBody>
      </p:sp>
      <p:sp>
        <p:nvSpPr>
          <p:cNvPr id="6" name="TextBox 5">
            <a:extLst>
              <a:ext uri="{FF2B5EF4-FFF2-40B4-BE49-F238E27FC236}">
                <a16:creationId xmlns:a16="http://schemas.microsoft.com/office/drawing/2014/main" id="{B8E0D8EE-E824-4D1D-9767-2ACCB4A4B33D}"/>
              </a:ext>
            </a:extLst>
          </p:cNvPr>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7" name="Slide Number Placeholder 4">
            <a:extLst>
              <a:ext uri="{FF2B5EF4-FFF2-40B4-BE49-F238E27FC236}">
                <a16:creationId xmlns:a16="http://schemas.microsoft.com/office/drawing/2014/main" id="{3479F51C-5799-4145-95F3-F6F0ECBF5138}"/>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107</a:t>
            </a:fld>
            <a:endParaRPr lang="en-GB">
              <a:solidFill>
                <a:schemeClr val="tx1"/>
              </a:solidFill>
            </a:endParaRPr>
          </a:p>
        </p:txBody>
      </p:sp>
      <p:sp>
        <p:nvSpPr>
          <p:cNvPr id="8" name="Rectangle 7">
            <a:extLst>
              <a:ext uri="{FF2B5EF4-FFF2-40B4-BE49-F238E27FC236}">
                <a16:creationId xmlns:a16="http://schemas.microsoft.com/office/drawing/2014/main" id="{4068A039-3F42-468A-9F91-13C2C68B1C40}"/>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4">
            <a:extLst>
              <a:ext uri="{FF2B5EF4-FFF2-40B4-BE49-F238E27FC236}">
                <a16:creationId xmlns:a16="http://schemas.microsoft.com/office/drawing/2014/main" id="{928D622E-9B44-4511-BFDE-E0EF91574C8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9">
            <a:extLst>
              <a:ext uri="{FF2B5EF4-FFF2-40B4-BE49-F238E27FC236}">
                <a16:creationId xmlns:a16="http://schemas.microsoft.com/office/drawing/2014/main" id="{E876876C-07F0-4F48-A787-63F2E19F1836}"/>
              </a:ext>
            </a:extLst>
          </p:cNvPr>
          <p:cNvSpPr/>
          <p:nvPr/>
        </p:nvSpPr>
        <p:spPr>
          <a:xfrm>
            <a:off x="0" y="-27384"/>
            <a:ext cx="9144000" cy="600280"/>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solidFill>
                  <a:schemeClr val="bg1"/>
                </a:solidFill>
              </a:rPr>
              <a:t>Madde 29/30 şablonu</a:t>
            </a:r>
          </a:p>
        </p:txBody>
      </p:sp>
      <p:pic>
        <p:nvPicPr>
          <p:cNvPr id="11" name="Picture 4">
            <a:extLst>
              <a:ext uri="{FF2B5EF4-FFF2-40B4-BE49-F238E27FC236}">
                <a16:creationId xmlns:a16="http://schemas.microsoft.com/office/drawing/2014/main" id="{649A2C75-E24E-43D9-AF0E-16E5717D6E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586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a:extLst>
              <a:ext uri="{FF2B5EF4-FFF2-40B4-BE49-F238E27FC236}">
                <a16:creationId xmlns:a16="http://schemas.microsoft.com/office/drawing/2014/main" id="{87DCFC30-9C4A-4205-B533-136042A953C8}"/>
              </a:ext>
            </a:extLst>
          </p:cNvPr>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pic>
        <p:nvPicPr>
          <p:cNvPr id="17" name="Picture 16">
            <a:extLst>
              <a:ext uri="{FF2B5EF4-FFF2-40B4-BE49-F238E27FC236}">
                <a16:creationId xmlns:a16="http://schemas.microsoft.com/office/drawing/2014/main" id="{6BD1C26D-1F22-4B98-A214-032715ED6FBB}"/>
              </a:ext>
            </a:extLst>
          </p:cNvPr>
          <p:cNvPicPr>
            <a:picLocks noChangeAspect="1"/>
          </p:cNvPicPr>
          <p:nvPr/>
        </p:nvPicPr>
        <p:blipFill>
          <a:blip r:embed="rId4"/>
          <a:stretch>
            <a:fillRect/>
          </a:stretch>
        </p:blipFill>
        <p:spPr>
          <a:xfrm>
            <a:off x="0" y="558835"/>
            <a:ext cx="4592499" cy="5962377"/>
          </a:xfrm>
          <a:prstGeom prst="rect">
            <a:avLst/>
          </a:prstGeom>
        </p:spPr>
      </p:pic>
      <p:pic>
        <p:nvPicPr>
          <p:cNvPr id="18" name="Picture 17">
            <a:extLst>
              <a:ext uri="{FF2B5EF4-FFF2-40B4-BE49-F238E27FC236}">
                <a16:creationId xmlns:a16="http://schemas.microsoft.com/office/drawing/2014/main" id="{4EE12ACF-86D3-4F3A-813D-61C197F27D57}"/>
              </a:ext>
            </a:extLst>
          </p:cNvPr>
          <p:cNvPicPr>
            <a:picLocks noChangeAspect="1"/>
          </p:cNvPicPr>
          <p:nvPr/>
        </p:nvPicPr>
        <p:blipFill>
          <a:blip r:embed="rId5"/>
          <a:stretch>
            <a:fillRect/>
          </a:stretch>
        </p:blipFill>
        <p:spPr>
          <a:xfrm>
            <a:off x="4597728" y="558835"/>
            <a:ext cx="4546272" cy="5998447"/>
          </a:xfrm>
          <a:prstGeom prst="rect">
            <a:avLst/>
          </a:prstGeom>
        </p:spPr>
      </p:pic>
    </p:spTree>
    <p:extLst>
      <p:ext uri="{BB962C8B-B14F-4D97-AF65-F5344CB8AC3E}">
        <p14:creationId xmlns:p14="http://schemas.microsoft.com/office/powerpoint/2010/main" val="31516176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384D79-2A4D-412C-907F-D67CAC7599F6}"/>
              </a:ext>
            </a:extLst>
          </p:cNvPr>
          <p:cNvSpPr>
            <a:spLocks noGrp="1"/>
          </p:cNvSpPr>
          <p:nvPr>
            <p:ph type="sldNum" sz="quarter" idx="12"/>
          </p:nvPr>
        </p:nvSpPr>
        <p:spPr/>
        <p:txBody>
          <a:bodyPr/>
          <a:lstStyle/>
          <a:p>
            <a:pPr>
              <a:defRPr/>
            </a:pPr>
            <a:fld id="{0E1F2CE5-82EE-4D86-A1BA-A62E2F853B8E}" type="slidenum">
              <a:rPr lang="en-US" smtClean="0"/>
              <a:pPr>
                <a:defRPr/>
              </a:pPr>
              <a:t>108</a:t>
            </a:fld>
            <a:endParaRPr lang="en-US"/>
          </a:p>
        </p:txBody>
      </p:sp>
      <p:sp>
        <p:nvSpPr>
          <p:cNvPr id="5" name="Slide Number Placeholder 1">
            <a:extLst>
              <a:ext uri="{FF2B5EF4-FFF2-40B4-BE49-F238E27FC236}">
                <a16:creationId xmlns:a16="http://schemas.microsoft.com/office/drawing/2014/main" id="{3D2F1540-F454-477B-ABD6-65E7DF458A37}"/>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108</a:t>
            </a:fld>
            <a:endParaRPr lang="en-GB"/>
          </a:p>
        </p:txBody>
      </p:sp>
      <p:sp>
        <p:nvSpPr>
          <p:cNvPr id="6" name="TextBox 5">
            <a:extLst>
              <a:ext uri="{FF2B5EF4-FFF2-40B4-BE49-F238E27FC236}">
                <a16:creationId xmlns:a16="http://schemas.microsoft.com/office/drawing/2014/main" id="{B8E0D8EE-E824-4D1D-9767-2ACCB4A4B33D}"/>
              </a:ext>
            </a:extLst>
          </p:cNvPr>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7" name="Slide Number Placeholder 4">
            <a:extLst>
              <a:ext uri="{FF2B5EF4-FFF2-40B4-BE49-F238E27FC236}">
                <a16:creationId xmlns:a16="http://schemas.microsoft.com/office/drawing/2014/main" id="{3479F51C-5799-4145-95F3-F6F0ECBF5138}"/>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108</a:t>
            </a:fld>
            <a:endParaRPr lang="en-GB">
              <a:solidFill>
                <a:schemeClr val="tx1"/>
              </a:solidFill>
            </a:endParaRPr>
          </a:p>
        </p:txBody>
      </p:sp>
      <p:sp>
        <p:nvSpPr>
          <p:cNvPr id="8" name="Rectangle 7">
            <a:extLst>
              <a:ext uri="{FF2B5EF4-FFF2-40B4-BE49-F238E27FC236}">
                <a16:creationId xmlns:a16="http://schemas.microsoft.com/office/drawing/2014/main" id="{4068A039-3F42-468A-9F91-13C2C68B1C40}"/>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4">
            <a:extLst>
              <a:ext uri="{FF2B5EF4-FFF2-40B4-BE49-F238E27FC236}">
                <a16:creationId xmlns:a16="http://schemas.microsoft.com/office/drawing/2014/main" id="{928D622E-9B44-4511-BFDE-E0EF91574C8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9">
            <a:extLst>
              <a:ext uri="{FF2B5EF4-FFF2-40B4-BE49-F238E27FC236}">
                <a16:creationId xmlns:a16="http://schemas.microsoft.com/office/drawing/2014/main" id="{E876876C-07F0-4F48-A787-63F2E19F1836}"/>
              </a:ext>
            </a:extLst>
          </p:cNvPr>
          <p:cNvSpPr/>
          <p:nvPr/>
        </p:nvSpPr>
        <p:spPr>
          <a:xfrm>
            <a:off x="0" y="-27384"/>
            <a:ext cx="9144000" cy="600280"/>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solidFill>
                  <a:schemeClr val="bg1"/>
                </a:solidFill>
              </a:rPr>
              <a:t>Madde 29/30 şablonu</a:t>
            </a:r>
          </a:p>
        </p:txBody>
      </p:sp>
      <p:pic>
        <p:nvPicPr>
          <p:cNvPr id="11" name="Picture 4">
            <a:extLst>
              <a:ext uri="{FF2B5EF4-FFF2-40B4-BE49-F238E27FC236}">
                <a16:creationId xmlns:a16="http://schemas.microsoft.com/office/drawing/2014/main" id="{649A2C75-E24E-43D9-AF0E-16E5717D6E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586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a:extLst>
              <a:ext uri="{FF2B5EF4-FFF2-40B4-BE49-F238E27FC236}">
                <a16:creationId xmlns:a16="http://schemas.microsoft.com/office/drawing/2014/main" id="{87DCFC30-9C4A-4205-B533-136042A953C8}"/>
              </a:ext>
            </a:extLst>
          </p:cNvPr>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pic>
        <p:nvPicPr>
          <p:cNvPr id="3" name="Picture 2">
            <a:extLst>
              <a:ext uri="{FF2B5EF4-FFF2-40B4-BE49-F238E27FC236}">
                <a16:creationId xmlns:a16="http://schemas.microsoft.com/office/drawing/2014/main" id="{10A514D6-C5F9-4F10-9260-560C136ACD23}"/>
              </a:ext>
            </a:extLst>
          </p:cNvPr>
          <p:cNvPicPr>
            <a:picLocks noChangeAspect="1"/>
          </p:cNvPicPr>
          <p:nvPr/>
        </p:nvPicPr>
        <p:blipFill>
          <a:blip r:embed="rId4"/>
          <a:stretch>
            <a:fillRect/>
          </a:stretch>
        </p:blipFill>
        <p:spPr>
          <a:xfrm>
            <a:off x="0" y="564647"/>
            <a:ext cx="4597727" cy="5994747"/>
          </a:xfrm>
          <a:prstGeom prst="rect">
            <a:avLst/>
          </a:prstGeom>
        </p:spPr>
      </p:pic>
      <p:pic>
        <p:nvPicPr>
          <p:cNvPr id="4" name="Picture 3">
            <a:extLst>
              <a:ext uri="{FF2B5EF4-FFF2-40B4-BE49-F238E27FC236}">
                <a16:creationId xmlns:a16="http://schemas.microsoft.com/office/drawing/2014/main" id="{53CB7484-BBEF-41A1-91C0-C44710C4363D}"/>
              </a:ext>
            </a:extLst>
          </p:cNvPr>
          <p:cNvPicPr>
            <a:picLocks noChangeAspect="1"/>
          </p:cNvPicPr>
          <p:nvPr/>
        </p:nvPicPr>
        <p:blipFill>
          <a:blip r:embed="rId5"/>
          <a:stretch>
            <a:fillRect/>
          </a:stretch>
        </p:blipFill>
        <p:spPr>
          <a:xfrm>
            <a:off x="4572000" y="600280"/>
            <a:ext cx="4450476" cy="5920932"/>
          </a:xfrm>
          <a:prstGeom prst="rect">
            <a:avLst/>
          </a:prstGeom>
        </p:spPr>
      </p:pic>
    </p:spTree>
    <p:extLst>
      <p:ext uri="{BB962C8B-B14F-4D97-AF65-F5344CB8AC3E}">
        <p14:creationId xmlns:p14="http://schemas.microsoft.com/office/powerpoint/2010/main" val="381457465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384D79-2A4D-412C-907F-D67CAC7599F6}"/>
              </a:ext>
            </a:extLst>
          </p:cNvPr>
          <p:cNvSpPr>
            <a:spLocks noGrp="1"/>
          </p:cNvSpPr>
          <p:nvPr>
            <p:ph type="sldNum" sz="quarter" idx="12"/>
          </p:nvPr>
        </p:nvSpPr>
        <p:spPr/>
        <p:txBody>
          <a:bodyPr/>
          <a:lstStyle/>
          <a:p>
            <a:pPr>
              <a:defRPr/>
            </a:pPr>
            <a:fld id="{0E1F2CE5-82EE-4D86-A1BA-A62E2F853B8E}" type="slidenum">
              <a:rPr lang="en-US" smtClean="0"/>
              <a:pPr>
                <a:defRPr/>
              </a:pPr>
              <a:t>109</a:t>
            </a:fld>
            <a:endParaRPr lang="en-US"/>
          </a:p>
        </p:txBody>
      </p:sp>
      <p:sp>
        <p:nvSpPr>
          <p:cNvPr id="5" name="Slide Number Placeholder 1">
            <a:extLst>
              <a:ext uri="{FF2B5EF4-FFF2-40B4-BE49-F238E27FC236}">
                <a16:creationId xmlns:a16="http://schemas.microsoft.com/office/drawing/2014/main" id="{3D2F1540-F454-477B-ABD6-65E7DF458A37}"/>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109</a:t>
            </a:fld>
            <a:endParaRPr lang="en-GB"/>
          </a:p>
        </p:txBody>
      </p:sp>
      <p:sp>
        <p:nvSpPr>
          <p:cNvPr id="6" name="TextBox 5">
            <a:extLst>
              <a:ext uri="{FF2B5EF4-FFF2-40B4-BE49-F238E27FC236}">
                <a16:creationId xmlns:a16="http://schemas.microsoft.com/office/drawing/2014/main" id="{B8E0D8EE-E824-4D1D-9767-2ACCB4A4B33D}"/>
              </a:ext>
            </a:extLst>
          </p:cNvPr>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7" name="Slide Number Placeholder 4">
            <a:extLst>
              <a:ext uri="{FF2B5EF4-FFF2-40B4-BE49-F238E27FC236}">
                <a16:creationId xmlns:a16="http://schemas.microsoft.com/office/drawing/2014/main" id="{3479F51C-5799-4145-95F3-F6F0ECBF5138}"/>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109</a:t>
            </a:fld>
            <a:endParaRPr lang="en-GB">
              <a:solidFill>
                <a:schemeClr val="tx1"/>
              </a:solidFill>
            </a:endParaRPr>
          </a:p>
        </p:txBody>
      </p:sp>
      <p:sp>
        <p:nvSpPr>
          <p:cNvPr id="8" name="Rectangle 7">
            <a:extLst>
              <a:ext uri="{FF2B5EF4-FFF2-40B4-BE49-F238E27FC236}">
                <a16:creationId xmlns:a16="http://schemas.microsoft.com/office/drawing/2014/main" id="{4068A039-3F42-468A-9F91-13C2C68B1C40}"/>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4">
            <a:extLst>
              <a:ext uri="{FF2B5EF4-FFF2-40B4-BE49-F238E27FC236}">
                <a16:creationId xmlns:a16="http://schemas.microsoft.com/office/drawing/2014/main" id="{928D622E-9B44-4511-BFDE-E0EF91574C8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9">
            <a:extLst>
              <a:ext uri="{FF2B5EF4-FFF2-40B4-BE49-F238E27FC236}">
                <a16:creationId xmlns:a16="http://schemas.microsoft.com/office/drawing/2014/main" id="{E876876C-07F0-4F48-A787-63F2E19F1836}"/>
              </a:ext>
            </a:extLst>
          </p:cNvPr>
          <p:cNvSpPr/>
          <p:nvPr/>
        </p:nvSpPr>
        <p:spPr>
          <a:xfrm>
            <a:off x="0" y="-27384"/>
            <a:ext cx="9144000" cy="600280"/>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solidFill>
                  <a:schemeClr val="bg1"/>
                </a:solidFill>
              </a:rPr>
              <a:t>Madde 29/30 şablonu</a:t>
            </a:r>
          </a:p>
        </p:txBody>
      </p:sp>
      <p:pic>
        <p:nvPicPr>
          <p:cNvPr id="11" name="Picture 4">
            <a:extLst>
              <a:ext uri="{FF2B5EF4-FFF2-40B4-BE49-F238E27FC236}">
                <a16:creationId xmlns:a16="http://schemas.microsoft.com/office/drawing/2014/main" id="{649A2C75-E24E-43D9-AF0E-16E5717D6E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586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a:extLst>
              <a:ext uri="{FF2B5EF4-FFF2-40B4-BE49-F238E27FC236}">
                <a16:creationId xmlns:a16="http://schemas.microsoft.com/office/drawing/2014/main" id="{87DCFC30-9C4A-4205-B533-136042A953C8}"/>
              </a:ext>
            </a:extLst>
          </p:cNvPr>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pic>
        <p:nvPicPr>
          <p:cNvPr id="14" name="Picture 13">
            <a:extLst>
              <a:ext uri="{FF2B5EF4-FFF2-40B4-BE49-F238E27FC236}">
                <a16:creationId xmlns:a16="http://schemas.microsoft.com/office/drawing/2014/main" id="{D39A2F3C-8579-4334-938F-99D4C1479C6D}"/>
              </a:ext>
            </a:extLst>
          </p:cNvPr>
          <p:cNvPicPr>
            <a:picLocks noChangeAspect="1"/>
          </p:cNvPicPr>
          <p:nvPr/>
        </p:nvPicPr>
        <p:blipFill>
          <a:blip r:embed="rId4"/>
          <a:stretch>
            <a:fillRect/>
          </a:stretch>
        </p:blipFill>
        <p:spPr>
          <a:xfrm>
            <a:off x="36563" y="586219"/>
            <a:ext cx="4535437" cy="5966981"/>
          </a:xfrm>
          <a:prstGeom prst="rect">
            <a:avLst/>
          </a:prstGeom>
        </p:spPr>
      </p:pic>
      <p:pic>
        <p:nvPicPr>
          <p:cNvPr id="15" name="Picture 14">
            <a:extLst>
              <a:ext uri="{FF2B5EF4-FFF2-40B4-BE49-F238E27FC236}">
                <a16:creationId xmlns:a16="http://schemas.microsoft.com/office/drawing/2014/main" id="{9BB72623-5C38-4BAE-BB08-361AACEC5F14}"/>
              </a:ext>
            </a:extLst>
          </p:cNvPr>
          <p:cNvPicPr>
            <a:picLocks noChangeAspect="1"/>
          </p:cNvPicPr>
          <p:nvPr/>
        </p:nvPicPr>
        <p:blipFill>
          <a:blip r:embed="rId5"/>
          <a:stretch>
            <a:fillRect/>
          </a:stretch>
        </p:blipFill>
        <p:spPr>
          <a:xfrm>
            <a:off x="4662928" y="558835"/>
            <a:ext cx="4474346" cy="5994365"/>
          </a:xfrm>
          <a:prstGeom prst="rect">
            <a:avLst/>
          </a:prstGeom>
        </p:spPr>
      </p:pic>
    </p:spTree>
    <p:extLst>
      <p:ext uri="{BB962C8B-B14F-4D97-AF65-F5344CB8AC3E}">
        <p14:creationId xmlns:p14="http://schemas.microsoft.com/office/powerpoint/2010/main" val="762621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24 – Suçluların İadesi</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0" y="948690"/>
            <a:ext cx="4476172" cy="5909310"/>
          </a:xfrm>
          <a:prstGeom prst="rect">
            <a:avLst/>
          </a:prstGeom>
        </p:spPr>
        <p:txBody>
          <a:bodyPr wrap="square" lIns="91440" tIns="45720" rIns="91440" bIns="45720" anchor="t">
            <a:spAutoFit/>
          </a:bodyPr>
          <a:lstStyle/>
          <a:p>
            <a:pPr marL="342900" indent="-342900" algn="just">
              <a:buFont typeface="Wingdings" pitchFamily="2" charset="2"/>
              <a:buChar char="Ø"/>
            </a:pPr>
            <a:r>
              <a:rPr lang="tr-TR" dirty="0">
                <a:latin typeface="Arial"/>
                <a:ea typeface="ＭＳ Ｐゴシック"/>
                <a:cs typeface="Arial"/>
              </a:rPr>
              <a:t>2 Bu maddenin 1. paragrafında belirtilen suçlar, Taraflar arasındaki mevcut suçluların iadesi antlaşması çerçevesinde suçluların iadesine konu olabilen suçlar arasında sayılmalıdır. Taraflar bu suçları, aralarında akdettikleri suçluların iadesi antlaşmalarında, suçluların iadesine konu olabilen suçlar arasında sayacakları taahhüdünde bulunurlar.  </a:t>
            </a:r>
          </a:p>
          <a:p>
            <a:pPr marL="342900" indent="-342900" algn="just">
              <a:buFont typeface="Wingdings" pitchFamily="2" charset="2"/>
              <a:buChar char="Ø"/>
            </a:pPr>
            <a:r>
              <a:rPr lang="tr-TR" dirty="0">
                <a:latin typeface="Arial"/>
                <a:ea typeface="ＭＳ Ｐゴシック"/>
                <a:cs typeface="Arial"/>
              </a:rPr>
              <a:t>3 Eğer suçluların iadesini, antlaşmanın varlığına dayanarak şarta bağlı tutan bir Taraf, </a:t>
            </a:r>
            <a:r>
              <a:rPr lang="tr-TR" b="1" dirty="0">
                <a:solidFill>
                  <a:srgbClr val="FF0000"/>
                </a:solidFill>
                <a:latin typeface="Arial"/>
                <a:ea typeface="ＭＳ Ｐゴシック"/>
                <a:cs typeface="Arial"/>
              </a:rPr>
              <a:t>suçluların iadesi antlaşmasına taraf olmayan</a:t>
            </a:r>
            <a:r>
              <a:rPr lang="tr-TR" dirty="0">
                <a:latin typeface="Arial"/>
                <a:ea typeface="ＭＳ Ｐゴシック"/>
                <a:cs typeface="Arial"/>
              </a:rPr>
              <a:t> başka bir Taraftan suçluların iadesine ilişkin bir talep alırsa,</a:t>
            </a:r>
            <a:r>
              <a:rPr lang="tr-TR" b="1" dirty="0">
                <a:solidFill>
                  <a:srgbClr val="FF0000"/>
                </a:solidFill>
                <a:latin typeface="Arial"/>
                <a:ea typeface="ＭＳ Ｐゴシック"/>
                <a:cs typeface="Arial"/>
              </a:rPr>
              <a:t> bu Sözleşmeyi</a:t>
            </a:r>
            <a:r>
              <a:rPr lang="tr-TR" dirty="0">
                <a:latin typeface="Arial"/>
                <a:ea typeface="ＭＳ Ｐゴシック"/>
                <a:cs typeface="Arial"/>
              </a:rPr>
              <a:t>, bu maddenin </a:t>
            </a:r>
            <a:r>
              <a:rPr lang="tr-TR" b="1" dirty="0">
                <a:solidFill>
                  <a:srgbClr val="FF0000"/>
                </a:solidFill>
                <a:latin typeface="Arial"/>
                <a:ea typeface="ＭＳ Ｐゴシック"/>
                <a:cs typeface="Arial"/>
              </a:rPr>
              <a:t>1. paragrafında belirtilen herhangi bir suça</a:t>
            </a:r>
            <a:r>
              <a:rPr lang="tr-TR" dirty="0">
                <a:latin typeface="Arial"/>
                <a:ea typeface="ＭＳ Ｐゴシック"/>
                <a:cs typeface="Arial"/>
              </a:rPr>
              <a:t> </a:t>
            </a:r>
            <a:r>
              <a:rPr lang="tr-TR" b="1" dirty="0">
                <a:solidFill>
                  <a:srgbClr val="FF0000"/>
                </a:solidFill>
                <a:latin typeface="Arial"/>
                <a:ea typeface="ＭＳ Ｐゴシック"/>
                <a:cs typeface="Arial"/>
              </a:rPr>
              <a:t>ilişkin suçluların iadesi konusunda hukuki dayanak olarak kabul edebilir. </a:t>
            </a:r>
            <a:endParaRPr lang="tr-TR" b="1" dirty="0">
              <a:solidFill>
                <a:srgbClr val="FF0000"/>
              </a:solidFill>
              <a:cs typeface="Arial"/>
            </a:endParaRPr>
          </a:p>
          <a:p>
            <a:pPr marL="342900" indent="-342900" algn="just">
              <a:buFont typeface="Wingdings" pitchFamily="2" charset="2"/>
              <a:buChar char="Ø"/>
            </a:pPr>
            <a:endParaRPr lang="tr-TR" dirty="0">
              <a:cs typeface="Arial" pitchFamily="34" charset="0"/>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3816429"/>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dirty="0">
                <a:latin typeface="Arial"/>
                <a:ea typeface="ＭＳ Ｐゴシック"/>
                <a:cs typeface="Arial"/>
              </a:rPr>
              <a:t>Eğer suçluların iadesi, antlaşma şartına bağlı ise ve tarafın, diğer taraf ile suçluların iadesine ilişkin bir antlaşması mevcut değilse, Budapeşte Sözleşmesi'ni, Budapeşte Sözleşmesi'nde düzenlenen suçlara ilişkin suçluların iadesi konusunda dayanak olarak kabul edebilir</a:t>
            </a:r>
            <a:endParaRPr lang="tr-TR" sz="2200" dirty="0">
              <a:cs typeface="Arial"/>
            </a:endParaRPr>
          </a:p>
        </p:txBody>
      </p:sp>
    </p:spTree>
    <p:extLst>
      <p:ext uri="{BB962C8B-B14F-4D97-AF65-F5344CB8AC3E}">
        <p14:creationId xmlns:p14="http://schemas.microsoft.com/office/powerpoint/2010/main" val="5154508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522" y="961736"/>
            <a:ext cx="8933934" cy="6017032"/>
          </a:xfrm>
          <a:prstGeom prst="rect">
            <a:avLst/>
          </a:prstGeom>
          <a:noFill/>
        </p:spPr>
        <p:txBody>
          <a:bodyPr wrap="square" rtlCol="0">
            <a:spAutoFit/>
          </a:bodyPr>
          <a:lstStyle/>
          <a:p>
            <a:pPr>
              <a:spcAft>
                <a:spcPts val="600"/>
              </a:spcAft>
            </a:pPr>
            <a:r>
              <a:rPr lang="tr-TR" b="1" dirty="0">
                <a:solidFill>
                  <a:schemeClr val="tx2"/>
                </a:solidFill>
                <a:latin typeface="Verdana" panose="020B0604030504040204" pitchFamily="34" charset="0"/>
                <a:ea typeface="Verdana" panose="020B0604030504040204" pitchFamily="34" charset="0"/>
              </a:rPr>
              <a:t>Madde 31 şablonu – Abone bilgisi için Karşılıklı Adli Yardımlaşma Talebi</a:t>
            </a:r>
            <a:endParaRPr lang="tr-TR" sz="1600" b="1" dirty="0">
              <a:solidFill>
                <a:schemeClr val="tx2"/>
              </a:solidFill>
              <a:latin typeface="Verdana" panose="020B0604030504040204" pitchFamily="34" charset="0"/>
              <a:ea typeface="Verdana" panose="020B0604030504040204" pitchFamily="34" charset="0"/>
            </a:endParaRPr>
          </a:p>
          <a:p>
            <a:pPr marL="457200" lvl="0" indent="-457200">
              <a:spcAft>
                <a:spcPts val="600"/>
              </a:spcAft>
              <a:buFont typeface="Arial" pitchFamily="34" charset="0"/>
              <a:buChar char="•"/>
            </a:pPr>
            <a:r>
              <a:rPr lang="tr-TR" sz="1700" dirty="0">
                <a:latin typeface="Verdana" panose="020B0604030504040204" pitchFamily="34" charset="0"/>
                <a:ea typeface="Verdana" panose="020B0604030504040204" pitchFamily="34" charset="0"/>
              </a:rPr>
              <a:t>Madde 29/30 şablonunun uygulanabilir içeriği ile senkronize edilmiş; </a:t>
            </a:r>
          </a:p>
          <a:p>
            <a:pPr marL="457200" lvl="0" indent="-457200">
              <a:spcAft>
                <a:spcPts val="600"/>
              </a:spcAft>
              <a:buFont typeface="Arial" pitchFamily="34" charset="0"/>
              <a:buChar char="•"/>
            </a:pPr>
            <a:r>
              <a:rPr lang="tr-TR" sz="1700" dirty="0">
                <a:latin typeface="Verdana" panose="020B0604030504040204" pitchFamily="34" charset="0"/>
                <a:ea typeface="Verdana" panose="020B0604030504040204" pitchFamily="34" charset="0"/>
              </a:rPr>
              <a:t>Yalnızca abone bilgilerine odaklı;</a:t>
            </a:r>
          </a:p>
          <a:p>
            <a:pPr marL="457200" lvl="0" indent="-457200">
              <a:spcAft>
                <a:spcPts val="600"/>
              </a:spcAft>
              <a:buFont typeface="Arial" pitchFamily="34" charset="0"/>
              <a:buChar char="•"/>
            </a:pPr>
            <a:r>
              <a:rPr lang="tr-TR" sz="1700" dirty="0">
                <a:latin typeface="Verdana" panose="020B0604030504040204" pitchFamily="34" charset="0"/>
                <a:ea typeface="Verdana" panose="020B0604030504040204" pitchFamily="34" charset="0"/>
              </a:rPr>
              <a:t>Özel olarak zorunlu unsur öngörülmediğinden daha fazla esneklik sağlanması;</a:t>
            </a:r>
          </a:p>
          <a:p>
            <a:pPr marL="457200" lvl="0" indent="-457200">
              <a:spcAft>
                <a:spcPts val="600"/>
              </a:spcAft>
              <a:buFont typeface="Arial" pitchFamily="34" charset="0"/>
              <a:buChar char="•"/>
            </a:pPr>
            <a:r>
              <a:rPr lang="tr-TR" sz="1700" dirty="0">
                <a:latin typeface="Verdana" panose="020B0604030504040204" pitchFamily="34" charset="0"/>
                <a:ea typeface="Verdana" panose="020B0604030504040204" pitchFamily="34" charset="0"/>
              </a:rPr>
              <a:t>Önceki karşılıklı adli yardımlaşmaya </a:t>
            </a:r>
            <a:r>
              <a:rPr lang="tr-TR" sz="1700" dirty="0" smtClean="0">
                <a:latin typeface="Verdana" panose="020B0604030504040204" pitchFamily="34" charset="0"/>
                <a:ea typeface="Verdana" panose="020B0604030504040204" pitchFamily="34" charset="0"/>
              </a:rPr>
              <a:t>(</a:t>
            </a:r>
            <a:r>
              <a:rPr lang="tr-TR" sz="1700" dirty="0" err="1" smtClean="0">
                <a:latin typeface="Verdana" panose="020B0604030504040204" pitchFamily="34" charset="0"/>
                <a:ea typeface="Verdana" panose="020B0604030504040204" pitchFamily="34" charset="0"/>
              </a:rPr>
              <a:t>MLA</a:t>
            </a:r>
            <a:r>
              <a:rPr lang="tr-TR" sz="1700" dirty="0" smtClean="0">
                <a:latin typeface="Verdana" panose="020B0604030504040204" pitchFamily="34" charset="0"/>
                <a:ea typeface="Verdana" panose="020B0604030504040204" pitchFamily="34" charset="0"/>
              </a:rPr>
              <a:t>) veya </a:t>
            </a:r>
            <a:r>
              <a:rPr lang="tr-TR" sz="1700" dirty="0">
                <a:latin typeface="Verdana" panose="020B0604030504040204" pitchFamily="34" charset="0"/>
                <a:ea typeface="Verdana" panose="020B0604030504040204" pitchFamily="34" charset="0"/>
              </a:rPr>
              <a:t>koruma talebine ilişkin detaylar;</a:t>
            </a:r>
          </a:p>
          <a:p>
            <a:pPr marL="457200" lvl="0" indent="-457200">
              <a:spcAft>
                <a:spcPts val="600"/>
              </a:spcAft>
              <a:buFont typeface="Arial" pitchFamily="34" charset="0"/>
              <a:buChar char="•"/>
            </a:pPr>
            <a:r>
              <a:rPr lang="tr-TR" sz="1700" dirty="0">
                <a:latin typeface="Verdana" panose="020B0604030504040204" pitchFamily="34" charset="0"/>
                <a:ea typeface="Verdana" panose="020B0604030504040204" pitchFamily="34" charset="0"/>
              </a:rPr>
              <a:t>Suçlar listesinin daha elverişli oluşu;</a:t>
            </a:r>
          </a:p>
          <a:p>
            <a:pPr marL="457200" lvl="0" indent="-457200">
              <a:spcAft>
                <a:spcPts val="600"/>
              </a:spcAft>
              <a:buFont typeface="Arial" pitchFamily="34" charset="0"/>
              <a:buChar char="•"/>
            </a:pPr>
            <a:r>
              <a:rPr lang="tr-TR" sz="1700" dirty="0">
                <a:latin typeface="Verdana" panose="020B0604030504040204" pitchFamily="34" charset="0"/>
                <a:ea typeface="Verdana" panose="020B0604030504040204" pitchFamily="34" charset="0"/>
              </a:rPr>
              <a:t>İç hukuk dayanaklarına ilişkin ayrı bölüm;</a:t>
            </a:r>
          </a:p>
          <a:p>
            <a:pPr marL="457200" lvl="0" indent="-457200">
              <a:spcAft>
                <a:spcPts val="600"/>
              </a:spcAft>
              <a:buFont typeface="Arial" pitchFamily="34" charset="0"/>
              <a:buChar char="•"/>
            </a:pPr>
            <a:r>
              <a:rPr lang="tr-TR" sz="1700" dirty="0">
                <a:latin typeface="Verdana" panose="020B0604030504040204" pitchFamily="34" charset="0"/>
                <a:ea typeface="Verdana" panose="020B0604030504040204" pitchFamily="34" charset="0"/>
              </a:rPr>
              <a:t>Hizmet sağlayıcısını tespit eden bilgilere odaklı;</a:t>
            </a:r>
          </a:p>
          <a:p>
            <a:pPr marL="457200" lvl="0" indent="-457200">
              <a:spcAft>
                <a:spcPts val="600"/>
              </a:spcAft>
              <a:buFont typeface="Arial" pitchFamily="34" charset="0"/>
              <a:buChar char="•"/>
            </a:pPr>
            <a:r>
              <a:rPr lang="tr-TR" sz="1700" dirty="0">
                <a:latin typeface="Verdana" panose="020B0604030504040204" pitchFamily="34" charset="0"/>
                <a:ea typeface="Verdana" panose="020B0604030504040204" pitchFamily="34" charset="0"/>
              </a:rPr>
              <a:t>IP adresleri için gerekli abone bilgilerine ve hesaplar için gerekli abone bilgilerine ilişkin ayrı ekler;</a:t>
            </a:r>
          </a:p>
          <a:p>
            <a:pPr marL="457200" lvl="0" indent="-457200">
              <a:spcAft>
                <a:spcPts val="600"/>
              </a:spcAft>
              <a:buFont typeface="Arial" pitchFamily="34" charset="0"/>
              <a:buChar char="•"/>
            </a:pPr>
            <a:r>
              <a:rPr lang="tr-TR" sz="1700" dirty="0">
                <a:latin typeface="Verdana" panose="020B0604030504040204" pitchFamily="34" charset="0"/>
                <a:ea typeface="Verdana" panose="020B0604030504040204" pitchFamily="34" charset="0"/>
              </a:rPr>
              <a:t>Gelecek gelişmeler: </a:t>
            </a:r>
          </a:p>
          <a:p>
            <a:pPr marL="914400" lvl="1" indent="-457200">
              <a:spcAft>
                <a:spcPts val="600"/>
              </a:spcAft>
              <a:buFont typeface="Arial" pitchFamily="34" charset="0"/>
              <a:buChar char="•"/>
            </a:pPr>
            <a:r>
              <a:rPr lang="tr-TR" sz="1700" dirty="0">
                <a:latin typeface="Verdana" panose="020B0604030504040204" pitchFamily="34" charset="0"/>
                <a:ea typeface="Verdana" panose="020B0604030504040204" pitchFamily="34" charset="0"/>
              </a:rPr>
              <a:t>Karşılıklı adli yardımlaşma şablonları, tercüme ve işlem zamanından kazanmak için çok dilli olmalıdır;</a:t>
            </a:r>
          </a:p>
          <a:p>
            <a:pPr marL="914400" lvl="1" indent="-457200">
              <a:spcAft>
                <a:spcPts val="600"/>
              </a:spcAft>
              <a:buFont typeface="Arial" pitchFamily="34" charset="0"/>
              <a:buChar char="•"/>
            </a:pPr>
            <a:r>
              <a:rPr lang="tr-TR" sz="1700" dirty="0">
                <a:latin typeface="Verdana" panose="020B0604030504040204" pitchFamily="34" charset="0"/>
                <a:ea typeface="Verdana" panose="020B0604030504040204" pitchFamily="34" charset="0"/>
              </a:rPr>
              <a:t>Şablonun elektronik olması planı / şu anda düzenlenebilir PDF formatında;</a:t>
            </a:r>
          </a:p>
          <a:p>
            <a:pPr marL="914400" lvl="1" indent="-457200">
              <a:spcAft>
                <a:spcPts val="600"/>
              </a:spcAft>
              <a:buFont typeface="Arial" pitchFamily="34" charset="0"/>
              <a:buChar char="•"/>
            </a:pPr>
            <a:r>
              <a:rPr lang="tr-TR" sz="1700" dirty="0">
                <a:latin typeface="Verdana" panose="020B0604030504040204" pitchFamily="34" charset="0"/>
                <a:ea typeface="Verdana" panose="020B0604030504040204" pitchFamily="34" charset="0"/>
              </a:rPr>
              <a:t>Kimlik doğrulama / imza (7/24 Ağı ile benzer)</a:t>
            </a:r>
          </a:p>
        </p:txBody>
      </p:sp>
      <p:sp>
        <p:nvSpPr>
          <p:cNvPr id="19" name="Slide Number Placeholder 1">
            <a:extLst>
              <a:ext uri="{FF2B5EF4-FFF2-40B4-BE49-F238E27FC236}">
                <a16:creationId xmlns:a16="http://schemas.microsoft.com/office/drawing/2014/main" id="{CBA86D5C-9A17-4181-AB57-DB705070B1E2}"/>
              </a:ext>
            </a:extLst>
          </p:cNvPr>
          <p:cNvSpPr>
            <a:spLocks noGrp="1"/>
          </p:cNvSpPr>
          <p:nvPr>
            <p:ph type="sldNum" sz="quarter" idx="12"/>
          </p:nvPr>
        </p:nvSpPr>
        <p:spPr>
          <a:xfrm>
            <a:off x="6409184" y="6495281"/>
            <a:ext cx="2133600" cy="365125"/>
          </a:xfrm>
        </p:spPr>
        <p:txBody>
          <a:bodyPr/>
          <a:lstStyle/>
          <a:p>
            <a:fld id="{B517EF97-6CC0-48A9-BC0E-433EC7B55211}" type="slidenum">
              <a:rPr lang="en-GB" smtClean="0"/>
              <a:pPr/>
              <a:t>110</a:t>
            </a:fld>
            <a:endParaRPr lang="en-GB"/>
          </a:p>
        </p:txBody>
      </p:sp>
      <p:sp>
        <p:nvSpPr>
          <p:cNvPr id="20" name="TextBox 19">
            <a:extLst>
              <a:ext uri="{FF2B5EF4-FFF2-40B4-BE49-F238E27FC236}">
                <a16:creationId xmlns:a16="http://schemas.microsoft.com/office/drawing/2014/main" id="{D68F6C8B-9755-4CEF-A975-484422E3F9A9}"/>
              </a:ext>
            </a:extLst>
          </p:cNvPr>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21" name="Slide Number Placeholder 4">
            <a:extLst>
              <a:ext uri="{FF2B5EF4-FFF2-40B4-BE49-F238E27FC236}">
                <a16:creationId xmlns:a16="http://schemas.microsoft.com/office/drawing/2014/main" id="{523E7629-9AC2-4AF2-89E6-65293C7C280B}"/>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110</a:t>
            </a:fld>
            <a:endParaRPr lang="en-GB">
              <a:solidFill>
                <a:schemeClr val="tx1"/>
              </a:solidFill>
            </a:endParaRPr>
          </a:p>
        </p:txBody>
      </p:sp>
      <p:sp>
        <p:nvSpPr>
          <p:cNvPr id="22" name="Rectangle 21">
            <a:extLst>
              <a:ext uri="{FF2B5EF4-FFF2-40B4-BE49-F238E27FC236}">
                <a16:creationId xmlns:a16="http://schemas.microsoft.com/office/drawing/2014/main" id="{CC2238F6-4243-40B8-83DB-193C09FF9BD7}"/>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4">
            <a:extLst>
              <a:ext uri="{FF2B5EF4-FFF2-40B4-BE49-F238E27FC236}">
                <a16:creationId xmlns:a16="http://schemas.microsoft.com/office/drawing/2014/main" id="{E8BC2B71-582D-46D8-B4C4-8C452E00A81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7" name="Rectangle 26">
            <a:extLst>
              <a:ext uri="{FF2B5EF4-FFF2-40B4-BE49-F238E27FC236}">
                <a16:creationId xmlns:a16="http://schemas.microsoft.com/office/drawing/2014/main" id="{FF34D282-F752-4725-8F2A-0D1CCAAD4448}"/>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solidFill>
                  <a:schemeClr val="bg1"/>
                </a:solidFill>
              </a:rPr>
              <a:t>Madde 31 şablonu – Abone Bilgisi için Karşılıklı </a:t>
            </a:r>
          </a:p>
          <a:p>
            <a:pPr algn="r"/>
            <a:r>
              <a:rPr lang="tr-TR" sz="3200" b="1" dirty="0">
                <a:solidFill>
                  <a:schemeClr val="bg1"/>
                </a:solidFill>
              </a:rPr>
              <a:t>Adli Yardımlaşma Talebi</a:t>
            </a:r>
          </a:p>
        </p:txBody>
      </p:sp>
      <p:pic>
        <p:nvPicPr>
          <p:cNvPr id="28" name="Picture 4">
            <a:extLst>
              <a:ext uri="{FF2B5EF4-FFF2-40B4-BE49-F238E27FC236}">
                <a16:creationId xmlns:a16="http://schemas.microsoft.com/office/drawing/2014/main" id="{BF285362-B678-4178-83C1-EF22EA7BA0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xtBox 28">
            <a:extLst>
              <a:ext uri="{FF2B5EF4-FFF2-40B4-BE49-F238E27FC236}">
                <a16:creationId xmlns:a16="http://schemas.microsoft.com/office/drawing/2014/main" id="{4B238654-FB1C-418A-B995-11E9ED90F0D0}"/>
              </a:ext>
            </a:extLst>
          </p:cNvPr>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34992462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384D79-2A4D-412C-907F-D67CAC7599F6}"/>
              </a:ext>
            </a:extLst>
          </p:cNvPr>
          <p:cNvSpPr>
            <a:spLocks noGrp="1"/>
          </p:cNvSpPr>
          <p:nvPr>
            <p:ph type="sldNum" sz="quarter" idx="12"/>
          </p:nvPr>
        </p:nvSpPr>
        <p:spPr/>
        <p:txBody>
          <a:bodyPr/>
          <a:lstStyle/>
          <a:p>
            <a:pPr>
              <a:defRPr/>
            </a:pPr>
            <a:fld id="{0E1F2CE5-82EE-4D86-A1BA-A62E2F853B8E}" type="slidenum">
              <a:rPr lang="en-US" smtClean="0"/>
              <a:pPr>
                <a:defRPr/>
              </a:pPr>
              <a:t>111</a:t>
            </a:fld>
            <a:endParaRPr lang="en-US"/>
          </a:p>
        </p:txBody>
      </p:sp>
      <p:sp>
        <p:nvSpPr>
          <p:cNvPr id="5" name="Slide Number Placeholder 1">
            <a:extLst>
              <a:ext uri="{FF2B5EF4-FFF2-40B4-BE49-F238E27FC236}">
                <a16:creationId xmlns:a16="http://schemas.microsoft.com/office/drawing/2014/main" id="{3D2F1540-F454-477B-ABD6-65E7DF458A37}"/>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111</a:t>
            </a:fld>
            <a:endParaRPr lang="en-GB"/>
          </a:p>
        </p:txBody>
      </p:sp>
      <p:sp>
        <p:nvSpPr>
          <p:cNvPr id="6" name="TextBox 5">
            <a:extLst>
              <a:ext uri="{FF2B5EF4-FFF2-40B4-BE49-F238E27FC236}">
                <a16:creationId xmlns:a16="http://schemas.microsoft.com/office/drawing/2014/main" id="{B8E0D8EE-E824-4D1D-9767-2ACCB4A4B33D}"/>
              </a:ext>
            </a:extLst>
          </p:cNvPr>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7" name="Slide Number Placeholder 4">
            <a:extLst>
              <a:ext uri="{FF2B5EF4-FFF2-40B4-BE49-F238E27FC236}">
                <a16:creationId xmlns:a16="http://schemas.microsoft.com/office/drawing/2014/main" id="{3479F51C-5799-4145-95F3-F6F0ECBF5138}"/>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111</a:t>
            </a:fld>
            <a:endParaRPr lang="en-GB">
              <a:solidFill>
                <a:schemeClr val="tx1"/>
              </a:solidFill>
            </a:endParaRPr>
          </a:p>
        </p:txBody>
      </p:sp>
      <p:sp>
        <p:nvSpPr>
          <p:cNvPr id="8" name="Rectangle 7">
            <a:extLst>
              <a:ext uri="{FF2B5EF4-FFF2-40B4-BE49-F238E27FC236}">
                <a16:creationId xmlns:a16="http://schemas.microsoft.com/office/drawing/2014/main" id="{4068A039-3F42-468A-9F91-13C2C68B1C40}"/>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4">
            <a:extLst>
              <a:ext uri="{FF2B5EF4-FFF2-40B4-BE49-F238E27FC236}">
                <a16:creationId xmlns:a16="http://schemas.microsoft.com/office/drawing/2014/main" id="{928D622E-9B44-4511-BFDE-E0EF91574C8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9">
            <a:extLst>
              <a:ext uri="{FF2B5EF4-FFF2-40B4-BE49-F238E27FC236}">
                <a16:creationId xmlns:a16="http://schemas.microsoft.com/office/drawing/2014/main" id="{E876876C-07F0-4F48-A787-63F2E19F1836}"/>
              </a:ext>
            </a:extLst>
          </p:cNvPr>
          <p:cNvSpPr/>
          <p:nvPr/>
        </p:nvSpPr>
        <p:spPr>
          <a:xfrm>
            <a:off x="0" y="-27384"/>
            <a:ext cx="9144000" cy="600280"/>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solidFill>
                  <a:schemeClr val="bg1"/>
                </a:solidFill>
              </a:rPr>
              <a:t>Madde 31 şablonu</a:t>
            </a:r>
          </a:p>
        </p:txBody>
      </p:sp>
      <p:pic>
        <p:nvPicPr>
          <p:cNvPr id="11" name="Picture 4">
            <a:extLst>
              <a:ext uri="{FF2B5EF4-FFF2-40B4-BE49-F238E27FC236}">
                <a16:creationId xmlns:a16="http://schemas.microsoft.com/office/drawing/2014/main" id="{649A2C75-E24E-43D9-AF0E-16E5717D6E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586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a:extLst>
              <a:ext uri="{FF2B5EF4-FFF2-40B4-BE49-F238E27FC236}">
                <a16:creationId xmlns:a16="http://schemas.microsoft.com/office/drawing/2014/main" id="{87DCFC30-9C4A-4205-B533-136042A953C8}"/>
              </a:ext>
            </a:extLst>
          </p:cNvPr>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pic>
        <p:nvPicPr>
          <p:cNvPr id="15" name="Picture 14">
            <a:extLst>
              <a:ext uri="{FF2B5EF4-FFF2-40B4-BE49-F238E27FC236}">
                <a16:creationId xmlns:a16="http://schemas.microsoft.com/office/drawing/2014/main" id="{198C62AB-3921-4492-A72B-2AC1A07B4F0A}"/>
              </a:ext>
            </a:extLst>
          </p:cNvPr>
          <p:cNvPicPr>
            <a:picLocks noChangeAspect="1"/>
          </p:cNvPicPr>
          <p:nvPr/>
        </p:nvPicPr>
        <p:blipFill>
          <a:blip r:embed="rId4"/>
          <a:stretch>
            <a:fillRect/>
          </a:stretch>
        </p:blipFill>
        <p:spPr>
          <a:xfrm>
            <a:off x="-2654" y="600280"/>
            <a:ext cx="4554102" cy="5952919"/>
          </a:xfrm>
          <a:prstGeom prst="rect">
            <a:avLst/>
          </a:prstGeom>
        </p:spPr>
      </p:pic>
      <p:pic>
        <p:nvPicPr>
          <p:cNvPr id="16" name="Picture 15">
            <a:extLst>
              <a:ext uri="{FF2B5EF4-FFF2-40B4-BE49-F238E27FC236}">
                <a16:creationId xmlns:a16="http://schemas.microsoft.com/office/drawing/2014/main" id="{93A874A7-F9C3-49D2-B88F-1DC6014AB941}"/>
              </a:ext>
            </a:extLst>
          </p:cNvPr>
          <p:cNvPicPr>
            <a:picLocks noChangeAspect="1"/>
          </p:cNvPicPr>
          <p:nvPr/>
        </p:nvPicPr>
        <p:blipFill>
          <a:blip r:embed="rId5"/>
          <a:stretch>
            <a:fillRect/>
          </a:stretch>
        </p:blipFill>
        <p:spPr>
          <a:xfrm>
            <a:off x="4760315" y="550424"/>
            <a:ext cx="4337538" cy="6002772"/>
          </a:xfrm>
          <a:prstGeom prst="rect">
            <a:avLst/>
          </a:prstGeom>
        </p:spPr>
      </p:pic>
    </p:spTree>
    <p:extLst>
      <p:ext uri="{BB962C8B-B14F-4D97-AF65-F5344CB8AC3E}">
        <p14:creationId xmlns:p14="http://schemas.microsoft.com/office/powerpoint/2010/main" val="119100648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384D79-2A4D-412C-907F-D67CAC7599F6}"/>
              </a:ext>
            </a:extLst>
          </p:cNvPr>
          <p:cNvSpPr>
            <a:spLocks noGrp="1"/>
          </p:cNvSpPr>
          <p:nvPr>
            <p:ph type="sldNum" sz="quarter" idx="12"/>
          </p:nvPr>
        </p:nvSpPr>
        <p:spPr/>
        <p:txBody>
          <a:bodyPr/>
          <a:lstStyle/>
          <a:p>
            <a:pPr>
              <a:defRPr/>
            </a:pPr>
            <a:fld id="{0E1F2CE5-82EE-4D86-A1BA-A62E2F853B8E}" type="slidenum">
              <a:rPr lang="en-US" smtClean="0"/>
              <a:pPr>
                <a:defRPr/>
              </a:pPr>
              <a:t>112</a:t>
            </a:fld>
            <a:endParaRPr lang="en-US"/>
          </a:p>
        </p:txBody>
      </p:sp>
      <p:sp>
        <p:nvSpPr>
          <p:cNvPr id="5" name="Slide Number Placeholder 1">
            <a:extLst>
              <a:ext uri="{FF2B5EF4-FFF2-40B4-BE49-F238E27FC236}">
                <a16:creationId xmlns:a16="http://schemas.microsoft.com/office/drawing/2014/main" id="{3D2F1540-F454-477B-ABD6-65E7DF458A37}"/>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112</a:t>
            </a:fld>
            <a:endParaRPr lang="en-GB"/>
          </a:p>
        </p:txBody>
      </p:sp>
      <p:sp>
        <p:nvSpPr>
          <p:cNvPr id="6" name="TextBox 5">
            <a:extLst>
              <a:ext uri="{FF2B5EF4-FFF2-40B4-BE49-F238E27FC236}">
                <a16:creationId xmlns:a16="http://schemas.microsoft.com/office/drawing/2014/main" id="{B8E0D8EE-E824-4D1D-9767-2ACCB4A4B33D}"/>
              </a:ext>
            </a:extLst>
          </p:cNvPr>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7" name="Slide Number Placeholder 4">
            <a:extLst>
              <a:ext uri="{FF2B5EF4-FFF2-40B4-BE49-F238E27FC236}">
                <a16:creationId xmlns:a16="http://schemas.microsoft.com/office/drawing/2014/main" id="{3479F51C-5799-4145-95F3-F6F0ECBF5138}"/>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112</a:t>
            </a:fld>
            <a:endParaRPr lang="en-GB">
              <a:solidFill>
                <a:schemeClr val="tx1"/>
              </a:solidFill>
            </a:endParaRPr>
          </a:p>
        </p:txBody>
      </p:sp>
      <p:sp>
        <p:nvSpPr>
          <p:cNvPr id="8" name="Rectangle 7">
            <a:extLst>
              <a:ext uri="{FF2B5EF4-FFF2-40B4-BE49-F238E27FC236}">
                <a16:creationId xmlns:a16="http://schemas.microsoft.com/office/drawing/2014/main" id="{4068A039-3F42-468A-9F91-13C2C68B1C40}"/>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4">
            <a:extLst>
              <a:ext uri="{FF2B5EF4-FFF2-40B4-BE49-F238E27FC236}">
                <a16:creationId xmlns:a16="http://schemas.microsoft.com/office/drawing/2014/main" id="{928D622E-9B44-4511-BFDE-E0EF91574C8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9">
            <a:extLst>
              <a:ext uri="{FF2B5EF4-FFF2-40B4-BE49-F238E27FC236}">
                <a16:creationId xmlns:a16="http://schemas.microsoft.com/office/drawing/2014/main" id="{E876876C-07F0-4F48-A787-63F2E19F1836}"/>
              </a:ext>
            </a:extLst>
          </p:cNvPr>
          <p:cNvSpPr/>
          <p:nvPr/>
        </p:nvSpPr>
        <p:spPr>
          <a:xfrm>
            <a:off x="0" y="-27384"/>
            <a:ext cx="9144000" cy="600280"/>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solidFill>
                  <a:schemeClr val="bg1"/>
                </a:solidFill>
              </a:rPr>
              <a:t>Madde 31 şablonu</a:t>
            </a:r>
          </a:p>
        </p:txBody>
      </p:sp>
      <p:pic>
        <p:nvPicPr>
          <p:cNvPr id="11" name="Picture 4">
            <a:extLst>
              <a:ext uri="{FF2B5EF4-FFF2-40B4-BE49-F238E27FC236}">
                <a16:creationId xmlns:a16="http://schemas.microsoft.com/office/drawing/2014/main" id="{649A2C75-E24E-43D9-AF0E-16E5717D6E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586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a:extLst>
              <a:ext uri="{FF2B5EF4-FFF2-40B4-BE49-F238E27FC236}">
                <a16:creationId xmlns:a16="http://schemas.microsoft.com/office/drawing/2014/main" id="{87DCFC30-9C4A-4205-B533-136042A953C8}"/>
              </a:ext>
            </a:extLst>
          </p:cNvPr>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pic>
        <p:nvPicPr>
          <p:cNvPr id="3" name="Picture 2">
            <a:extLst>
              <a:ext uri="{FF2B5EF4-FFF2-40B4-BE49-F238E27FC236}">
                <a16:creationId xmlns:a16="http://schemas.microsoft.com/office/drawing/2014/main" id="{DFE457A1-3B6E-46D6-A77B-E70BCD439BD2}"/>
              </a:ext>
            </a:extLst>
          </p:cNvPr>
          <p:cNvPicPr>
            <a:picLocks noChangeAspect="1"/>
          </p:cNvPicPr>
          <p:nvPr/>
        </p:nvPicPr>
        <p:blipFill>
          <a:blip r:embed="rId4"/>
          <a:stretch>
            <a:fillRect/>
          </a:stretch>
        </p:blipFill>
        <p:spPr>
          <a:xfrm>
            <a:off x="-10355" y="558835"/>
            <a:ext cx="4661640" cy="5954306"/>
          </a:xfrm>
          <a:prstGeom prst="rect">
            <a:avLst/>
          </a:prstGeom>
        </p:spPr>
      </p:pic>
      <p:pic>
        <p:nvPicPr>
          <p:cNvPr id="4" name="Picture 3">
            <a:extLst>
              <a:ext uri="{FF2B5EF4-FFF2-40B4-BE49-F238E27FC236}">
                <a16:creationId xmlns:a16="http://schemas.microsoft.com/office/drawing/2014/main" id="{6EA6DBFC-3F39-4757-B156-4AA9C435722C}"/>
              </a:ext>
            </a:extLst>
          </p:cNvPr>
          <p:cNvPicPr>
            <a:picLocks noChangeAspect="1"/>
          </p:cNvPicPr>
          <p:nvPr/>
        </p:nvPicPr>
        <p:blipFill>
          <a:blip r:embed="rId5"/>
          <a:stretch>
            <a:fillRect/>
          </a:stretch>
        </p:blipFill>
        <p:spPr>
          <a:xfrm>
            <a:off x="4744150" y="588646"/>
            <a:ext cx="4306984" cy="5940941"/>
          </a:xfrm>
          <a:prstGeom prst="rect">
            <a:avLst/>
          </a:prstGeom>
        </p:spPr>
      </p:pic>
    </p:spTree>
    <p:extLst>
      <p:ext uri="{BB962C8B-B14F-4D97-AF65-F5344CB8AC3E}">
        <p14:creationId xmlns:p14="http://schemas.microsoft.com/office/powerpoint/2010/main" val="73609249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384D79-2A4D-412C-907F-D67CAC7599F6}"/>
              </a:ext>
            </a:extLst>
          </p:cNvPr>
          <p:cNvSpPr>
            <a:spLocks noGrp="1"/>
          </p:cNvSpPr>
          <p:nvPr>
            <p:ph type="sldNum" sz="quarter" idx="12"/>
          </p:nvPr>
        </p:nvSpPr>
        <p:spPr/>
        <p:txBody>
          <a:bodyPr/>
          <a:lstStyle/>
          <a:p>
            <a:pPr>
              <a:defRPr/>
            </a:pPr>
            <a:fld id="{0E1F2CE5-82EE-4D86-A1BA-A62E2F853B8E}" type="slidenum">
              <a:rPr lang="en-US" smtClean="0"/>
              <a:pPr>
                <a:defRPr/>
              </a:pPr>
              <a:t>113</a:t>
            </a:fld>
            <a:endParaRPr lang="en-US"/>
          </a:p>
        </p:txBody>
      </p:sp>
      <p:sp>
        <p:nvSpPr>
          <p:cNvPr id="5" name="Slide Number Placeholder 1">
            <a:extLst>
              <a:ext uri="{FF2B5EF4-FFF2-40B4-BE49-F238E27FC236}">
                <a16:creationId xmlns:a16="http://schemas.microsoft.com/office/drawing/2014/main" id="{3D2F1540-F454-477B-ABD6-65E7DF458A37}"/>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113</a:t>
            </a:fld>
            <a:endParaRPr lang="en-GB"/>
          </a:p>
        </p:txBody>
      </p:sp>
      <p:sp>
        <p:nvSpPr>
          <p:cNvPr id="6" name="TextBox 5">
            <a:extLst>
              <a:ext uri="{FF2B5EF4-FFF2-40B4-BE49-F238E27FC236}">
                <a16:creationId xmlns:a16="http://schemas.microsoft.com/office/drawing/2014/main" id="{B8E0D8EE-E824-4D1D-9767-2ACCB4A4B33D}"/>
              </a:ext>
            </a:extLst>
          </p:cNvPr>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7" name="Slide Number Placeholder 4">
            <a:extLst>
              <a:ext uri="{FF2B5EF4-FFF2-40B4-BE49-F238E27FC236}">
                <a16:creationId xmlns:a16="http://schemas.microsoft.com/office/drawing/2014/main" id="{3479F51C-5799-4145-95F3-F6F0ECBF5138}"/>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113</a:t>
            </a:fld>
            <a:endParaRPr lang="en-GB">
              <a:solidFill>
                <a:schemeClr val="tx1"/>
              </a:solidFill>
            </a:endParaRPr>
          </a:p>
        </p:txBody>
      </p:sp>
      <p:sp>
        <p:nvSpPr>
          <p:cNvPr id="8" name="Rectangle 7">
            <a:extLst>
              <a:ext uri="{FF2B5EF4-FFF2-40B4-BE49-F238E27FC236}">
                <a16:creationId xmlns:a16="http://schemas.microsoft.com/office/drawing/2014/main" id="{4068A039-3F42-468A-9F91-13C2C68B1C40}"/>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4">
            <a:extLst>
              <a:ext uri="{FF2B5EF4-FFF2-40B4-BE49-F238E27FC236}">
                <a16:creationId xmlns:a16="http://schemas.microsoft.com/office/drawing/2014/main" id="{928D622E-9B44-4511-BFDE-E0EF91574C8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9">
            <a:extLst>
              <a:ext uri="{FF2B5EF4-FFF2-40B4-BE49-F238E27FC236}">
                <a16:creationId xmlns:a16="http://schemas.microsoft.com/office/drawing/2014/main" id="{E876876C-07F0-4F48-A787-63F2E19F1836}"/>
              </a:ext>
            </a:extLst>
          </p:cNvPr>
          <p:cNvSpPr/>
          <p:nvPr/>
        </p:nvSpPr>
        <p:spPr>
          <a:xfrm>
            <a:off x="0" y="-27384"/>
            <a:ext cx="9144000" cy="600280"/>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solidFill>
                  <a:schemeClr val="bg1"/>
                </a:solidFill>
              </a:rPr>
              <a:t>Madde 31 şablonu</a:t>
            </a:r>
          </a:p>
        </p:txBody>
      </p:sp>
      <p:pic>
        <p:nvPicPr>
          <p:cNvPr id="11" name="Picture 4">
            <a:extLst>
              <a:ext uri="{FF2B5EF4-FFF2-40B4-BE49-F238E27FC236}">
                <a16:creationId xmlns:a16="http://schemas.microsoft.com/office/drawing/2014/main" id="{649A2C75-E24E-43D9-AF0E-16E5717D6E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586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a:extLst>
              <a:ext uri="{FF2B5EF4-FFF2-40B4-BE49-F238E27FC236}">
                <a16:creationId xmlns:a16="http://schemas.microsoft.com/office/drawing/2014/main" id="{87DCFC30-9C4A-4205-B533-136042A953C8}"/>
              </a:ext>
            </a:extLst>
          </p:cNvPr>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pic>
        <p:nvPicPr>
          <p:cNvPr id="13" name="Picture 12">
            <a:extLst>
              <a:ext uri="{FF2B5EF4-FFF2-40B4-BE49-F238E27FC236}">
                <a16:creationId xmlns:a16="http://schemas.microsoft.com/office/drawing/2014/main" id="{247949AA-96DB-4699-A77A-31787E4E28E9}"/>
              </a:ext>
            </a:extLst>
          </p:cNvPr>
          <p:cNvPicPr>
            <a:picLocks noChangeAspect="1"/>
          </p:cNvPicPr>
          <p:nvPr/>
        </p:nvPicPr>
        <p:blipFill>
          <a:blip r:embed="rId4"/>
          <a:stretch>
            <a:fillRect/>
          </a:stretch>
        </p:blipFill>
        <p:spPr>
          <a:xfrm>
            <a:off x="1" y="572897"/>
            <a:ext cx="4572000" cy="5922384"/>
          </a:xfrm>
          <a:prstGeom prst="rect">
            <a:avLst/>
          </a:prstGeom>
        </p:spPr>
      </p:pic>
      <p:pic>
        <p:nvPicPr>
          <p:cNvPr id="14" name="Picture 13">
            <a:extLst>
              <a:ext uri="{FF2B5EF4-FFF2-40B4-BE49-F238E27FC236}">
                <a16:creationId xmlns:a16="http://schemas.microsoft.com/office/drawing/2014/main" id="{B6B02872-75A1-411D-84D7-3582E6E88586}"/>
              </a:ext>
            </a:extLst>
          </p:cNvPr>
          <p:cNvPicPr>
            <a:picLocks noChangeAspect="1"/>
          </p:cNvPicPr>
          <p:nvPr/>
        </p:nvPicPr>
        <p:blipFill>
          <a:blip r:embed="rId5"/>
          <a:stretch>
            <a:fillRect/>
          </a:stretch>
        </p:blipFill>
        <p:spPr>
          <a:xfrm>
            <a:off x="4573380" y="600280"/>
            <a:ext cx="4570619" cy="5889124"/>
          </a:xfrm>
          <a:prstGeom prst="rect">
            <a:avLst/>
          </a:prstGeom>
        </p:spPr>
      </p:pic>
    </p:spTree>
    <p:extLst>
      <p:ext uri="{BB962C8B-B14F-4D97-AF65-F5344CB8AC3E}">
        <p14:creationId xmlns:p14="http://schemas.microsoft.com/office/powerpoint/2010/main" val="205581412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384D79-2A4D-412C-907F-D67CAC7599F6}"/>
              </a:ext>
            </a:extLst>
          </p:cNvPr>
          <p:cNvSpPr>
            <a:spLocks noGrp="1"/>
          </p:cNvSpPr>
          <p:nvPr>
            <p:ph type="sldNum" sz="quarter" idx="12"/>
          </p:nvPr>
        </p:nvSpPr>
        <p:spPr/>
        <p:txBody>
          <a:bodyPr/>
          <a:lstStyle/>
          <a:p>
            <a:pPr>
              <a:defRPr/>
            </a:pPr>
            <a:fld id="{0E1F2CE5-82EE-4D86-A1BA-A62E2F853B8E}" type="slidenum">
              <a:rPr lang="en-US" smtClean="0"/>
              <a:pPr>
                <a:defRPr/>
              </a:pPr>
              <a:t>114</a:t>
            </a:fld>
            <a:endParaRPr lang="en-US"/>
          </a:p>
        </p:txBody>
      </p:sp>
      <p:sp>
        <p:nvSpPr>
          <p:cNvPr id="5" name="Slide Number Placeholder 1">
            <a:extLst>
              <a:ext uri="{FF2B5EF4-FFF2-40B4-BE49-F238E27FC236}">
                <a16:creationId xmlns:a16="http://schemas.microsoft.com/office/drawing/2014/main" id="{3D2F1540-F454-477B-ABD6-65E7DF458A37}"/>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114</a:t>
            </a:fld>
            <a:endParaRPr lang="en-GB"/>
          </a:p>
        </p:txBody>
      </p:sp>
      <p:sp>
        <p:nvSpPr>
          <p:cNvPr id="6" name="TextBox 5">
            <a:extLst>
              <a:ext uri="{FF2B5EF4-FFF2-40B4-BE49-F238E27FC236}">
                <a16:creationId xmlns:a16="http://schemas.microsoft.com/office/drawing/2014/main" id="{B8E0D8EE-E824-4D1D-9767-2ACCB4A4B33D}"/>
              </a:ext>
            </a:extLst>
          </p:cNvPr>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7" name="Slide Number Placeholder 4">
            <a:extLst>
              <a:ext uri="{FF2B5EF4-FFF2-40B4-BE49-F238E27FC236}">
                <a16:creationId xmlns:a16="http://schemas.microsoft.com/office/drawing/2014/main" id="{3479F51C-5799-4145-95F3-F6F0ECBF5138}"/>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114</a:t>
            </a:fld>
            <a:endParaRPr lang="en-GB">
              <a:solidFill>
                <a:schemeClr val="tx1"/>
              </a:solidFill>
            </a:endParaRPr>
          </a:p>
        </p:txBody>
      </p:sp>
      <p:sp>
        <p:nvSpPr>
          <p:cNvPr id="8" name="Rectangle 7">
            <a:extLst>
              <a:ext uri="{FF2B5EF4-FFF2-40B4-BE49-F238E27FC236}">
                <a16:creationId xmlns:a16="http://schemas.microsoft.com/office/drawing/2014/main" id="{4068A039-3F42-468A-9F91-13C2C68B1C40}"/>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4">
            <a:extLst>
              <a:ext uri="{FF2B5EF4-FFF2-40B4-BE49-F238E27FC236}">
                <a16:creationId xmlns:a16="http://schemas.microsoft.com/office/drawing/2014/main" id="{928D622E-9B44-4511-BFDE-E0EF91574C8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9">
            <a:extLst>
              <a:ext uri="{FF2B5EF4-FFF2-40B4-BE49-F238E27FC236}">
                <a16:creationId xmlns:a16="http://schemas.microsoft.com/office/drawing/2014/main" id="{E876876C-07F0-4F48-A787-63F2E19F1836}"/>
              </a:ext>
            </a:extLst>
          </p:cNvPr>
          <p:cNvSpPr/>
          <p:nvPr/>
        </p:nvSpPr>
        <p:spPr>
          <a:xfrm>
            <a:off x="0" y="-27384"/>
            <a:ext cx="9144000" cy="600280"/>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solidFill>
                  <a:schemeClr val="bg1"/>
                </a:solidFill>
              </a:rPr>
              <a:t>Madde 31 şablonu</a:t>
            </a:r>
          </a:p>
        </p:txBody>
      </p:sp>
      <p:pic>
        <p:nvPicPr>
          <p:cNvPr id="11" name="Picture 4">
            <a:extLst>
              <a:ext uri="{FF2B5EF4-FFF2-40B4-BE49-F238E27FC236}">
                <a16:creationId xmlns:a16="http://schemas.microsoft.com/office/drawing/2014/main" id="{649A2C75-E24E-43D9-AF0E-16E5717D6E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586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a:extLst>
              <a:ext uri="{FF2B5EF4-FFF2-40B4-BE49-F238E27FC236}">
                <a16:creationId xmlns:a16="http://schemas.microsoft.com/office/drawing/2014/main" id="{87DCFC30-9C4A-4205-B533-136042A953C8}"/>
              </a:ext>
            </a:extLst>
          </p:cNvPr>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pic>
        <p:nvPicPr>
          <p:cNvPr id="3" name="Picture 2">
            <a:extLst>
              <a:ext uri="{FF2B5EF4-FFF2-40B4-BE49-F238E27FC236}">
                <a16:creationId xmlns:a16="http://schemas.microsoft.com/office/drawing/2014/main" id="{3F92EE19-E334-4A5D-A751-826E4E7BD712}"/>
              </a:ext>
            </a:extLst>
          </p:cNvPr>
          <p:cNvPicPr>
            <a:picLocks noChangeAspect="1"/>
          </p:cNvPicPr>
          <p:nvPr/>
        </p:nvPicPr>
        <p:blipFill>
          <a:blip r:embed="rId4"/>
          <a:stretch>
            <a:fillRect/>
          </a:stretch>
        </p:blipFill>
        <p:spPr>
          <a:xfrm>
            <a:off x="2271633" y="585413"/>
            <a:ext cx="4281567" cy="5971869"/>
          </a:xfrm>
          <a:prstGeom prst="rect">
            <a:avLst/>
          </a:prstGeom>
        </p:spPr>
      </p:pic>
    </p:spTree>
    <p:extLst>
      <p:ext uri="{BB962C8B-B14F-4D97-AF65-F5344CB8AC3E}">
        <p14:creationId xmlns:p14="http://schemas.microsoft.com/office/powerpoint/2010/main" val="377151446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115</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115</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solidFill>
                  <a:schemeClr val="bg1"/>
                </a:solidFill>
                <a:ea typeface="+mn-lt"/>
                <a:cs typeface="+mn-lt"/>
              </a:rPr>
              <a:t>Adli Personel için Uluslararası İşbirliğine İlişkin Uzmanlık </a:t>
            </a:r>
            <a:r>
              <a:rPr lang="tr-TR" sz="3200" b="1" dirty="0" smtClean="0">
                <a:solidFill>
                  <a:schemeClr val="bg1"/>
                </a:solidFill>
                <a:ea typeface="+mn-lt"/>
                <a:cs typeface="+mn-lt"/>
              </a:rPr>
              <a:t>Eğitimi</a:t>
            </a:r>
            <a:endParaRPr lang="tr-TR" sz="3200" b="1" dirty="0">
              <a:solidFill>
                <a:schemeClr val="bg1"/>
              </a:solidFill>
              <a:ea typeface="+mn-lt"/>
              <a:cs typeface="+mn-lt"/>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199962262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116</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116</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solidFill>
                  <a:schemeClr val="bg1"/>
                </a:solidFill>
                <a:ea typeface="+mn-lt"/>
                <a:cs typeface="+mn-lt"/>
              </a:rPr>
              <a:t>Adli Personel için Uluslararası İşbirliğine İlişkin Uzmanlık </a:t>
            </a:r>
            <a:r>
              <a:rPr lang="tr-TR" sz="3200" b="1" dirty="0" smtClean="0">
                <a:solidFill>
                  <a:schemeClr val="bg1"/>
                </a:solidFill>
                <a:ea typeface="+mn-lt"/>
                <a:cs typeface="+mn-lt"/>
              </a:rPr>
              <a:t>Eğitimi</a:t>
            </a:r>
            <a:endParaRPr lang="tr-TR" sz="3200" b="1" dirty="0">
              <a:solidFill>
                <a:schemeClr val="bg1"/>
              </a:solidFill>
              <a:ea typeface="+mn-lt"/>
              <a:cs typeface="+mn-lt"/>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41689" y="2692650"/>
            <a:ext cx="8525021" cy="1668149"/>
          </a:xfrm>
          <a:prstGeom prst="rect">
            <a:avLst/>
          </a:prstGeom>
        </p:spPr>
        <p:txBody>
          <a:bodyPr wrap="square">
            <a:spAutoFit/>
          </a:bodyPr>
          <a:lstStyle/>
          <a:p>
            <a:pPr algn="ctr" eaLnBrk="1" hangingPunct="1">
              <a:lnSpc>
                <a:spcPct val="80000"/>
              </a:lnSpc>
            </a:pPr>
            <a:r>
              <a:rPr lang="tr-TR" sz="3200" b="1" dirty="0">
                <a:ea typeface="ＭＳ Ｐゴシック" charset="0"/>
                <a:cs typeface="ＭＳ Ｐゴシック" charset="0"/>
              </a:rPr>
              <a:t>Beşinci Bölüm</a:t>
            </a:r>
          </a:p>
          <a:p>
            <a:pPr algn="ctr" eaLnBrk="1" hangingPunct="1">
              <a:lnSpc>
                <a:spcPct val="80000"/>
              </a:lnSpc>
            </a:pPr>
            <a:endParaRPr lang="tr-TR" sz="3200" b="1" dirty="0">
              <a:ea typeface="ＭＳ Ｐゴシック" charset="0"/>
            </a:endParaRPr>
          </a:p>
          <a:p>
            <a:pPr algn="ctr" eaLnBrk="1" hangingPunct="1">
              <a:lnSpc>
                <a:spcPct val="80000"/>
              </a:lnSpc>
            </a:pPr>
            <a:r>
              <a:rPr lang="tr-TR" sz="3200" b="1" dirty="0">
                <a:ea typeface="ＭＳ Ｐゴシック" charset="0"/>
              </a:rPr>
              <a:t>Özet</a:t>
            </a:r>
            <a:endParaRPr lang="tr-TR" sz="3200" b="1" dirty="0"/>
          </a:p>
          <a:p>
            <a:pPr algn="ctr">
              <a:lnSpc>
                <a:spcPct val="80000"/>
              </a:lnSpc>
            </a:pPr>
            <a:endParaRPr lang="tr-TR" sz="3200" b="1" dirty="0"/>
          </a:p>
        </p:txBody>
      </p:sp>
    </p:spTree>
    <p:extLst>
      <p:ext uri="{BB962C8B-B14F-4D97-AF65-F5344CB8AC3E}">
        <p14:creationId xmlns:p14="http://schemas.microsoft.com/office/powerpoint/2010/main" val="416769158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117</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117</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ea typeface="ＭＳ Ｐゴシック" pitchFamily="34" charset="-128"/>
              </a:rPr>
              <a:t>Özet</a:t>
            </a:r>
            <a:endParaRPr lang="tr-TR"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B338D81B-42B2-4194-AE0C-6E899516B38D}"/>
              </a:ext>
            </a:extLst>
          </p:cNvPr>
          <p:cNvSpPr/>
          <p:nvPr/>
        </p:nvSpPr>
        <p:spPr>
          <a:xfrm>
            <a:off x="211015" y="1193778"/>
            <a:ext cx="4677508" cy="3884140"/>
          </a:xfrm>
          <a:prstGeom prst="rect">
            <a:avLst/>
          </a:prstGeom>
        </p:spPr>
        <p:txBody>
          <a:bodyPr wrap="square">
            <a:spAutoFit/>
          </a:bodyPr>
          <a:lstStyle/>
          <a:p>
            <a:pPr marL="342900" indent="-342900" algn="just">
              <a:lnSpc>
                <a:spcPct val="80000"/>
              </a:lnSpc>
              <a:buFont typeface="Wingdings" pitchFamily="2" charset="2"/>
              <a:buChar char="ü"/>
            </a:pPr>
            <a:r>
              <a:rPr lang="tr-TR" sz="2200" i="1" dirty="0">
                <a:latin typeface="Arial"/>
                <a:ea typeface="ＭＳ Ｐゴシック"/>
                <a:cs typeface="Arial"/>
              </a:rPr>
              <a:t>Budapeşte Sözleşmesi kapsamında uluslararası işbirliği ve karşılıklı yardımlaşmaya ilişkin genel hükümleri gözden geçirmek</a:t>
            </a:r>
          </a:p>
          <a:p>
            <a:pPr marL="342900" indent="-342900" algn="just">
              <a:lnSpc>
                <a:spcPct val="80000"/>
              </a:lnSpc>
              <a:buFont typeface="Wingdings" pitchFamily="2" charset="2"/>
              <a:buChar char="ü"/>
            </a:pPr>
            <a:endParaRPr lang="tr-TR" sz="2200" i="1" dirty="0">
              <a:latin typeface="Arial"/>
              <a:ea typeface="ＭＳ Ｐゴシック"/>
              <a:cs typeface="Arial"/>
            </a:endParaRPr>
          </a:p>
          <a:p>
            <a:pPr marL="342900" indent="-342900" algn="just">
              <a:lnSpc>
                <a:spcPct val="80000"/>
              </a:lnSpc>
              <a:buFont typeface="Wingdings" pitchFamily="2" charset="2"/>
              <a:buChar char="ü"/>
            </a:pPr>
            <a:r>
              <a:rPr lang="tr-TR" sz="2200" i="1" dirty="0">
                <a:latin typeface="Arial"/>
                <a:ea typeface="ＭＳ Ｐゴシック"/>
                <a:cs typeface="Arial"/>
              </a:rPr>
              <a:t>Budapeşte Sözleşmesi kapsamında uluslararası işbirliği ve karşılıklı yardımlaşmaya ilişkin özel hükümleri gözden geçirmek</a:t>
            </a:r>
          </a:p>
          <a:p>
            <a:pPr marL="342900" indent="-342900" algn="just">
              <a:lnSpc>
                <a:spcPct val="80000"/>
              </a:lnSpc>
              <a:buFont typeface="Wingdings" pitchFamily="2" charset="2"/>
              <a:buChar char="ü"/>
            </a:pPr>
            <a:endParaRPr lang="tr-TR" sz="2200" i="1" dirty="0">
              <a:latin typeface="Arial"/>
              <a:ea typeface="ＭＳ Ｐゴシック"/>
              <a:cs typeface="Arial"/>
            </a:endParaRPr>
          </a:p>
          <a:p>
            <a:pPr marL="342900" indent="-342900" algn="just">
              <a:lnSpc>
                <a:spcPct val="80000"/>
              </a:lnSpc>
              <a:buFont typeface="Wingdings" pitchFamily="2" charset="2"/>
              <a:buChar char="ü"/>
            </a:pPr>
            <a:r>
              <a:rPr lang="tr-TR" sz="2200" i="1" dirty="0">
                <a:latin typeface="Arial"/>
                <a:ea typeface="ＭＳ Ｐゴシック"/>
                <a:cs typeface="Arial"/>
              </a:rPr>
              <a:t>Budapeşte Sözleşmesi'ne İkinci Ek Protokolünün hükümlerini </a:t>
            </a:r>
            <a:r>
              <a:rPr lang="tr-TR" sz="2200" i="1" dirty="0" smtClean="0">
                <a:latin typeface="Arial"/>
                <a:ea typeface="ＭＳ Ｐゴシック"/>
                <a:cs typeface="Arial"/>
              </a:rPr>
              <a:t>görüşmek</a:t>
            </a:r>
            <a:endParaRPr lang="tr-TR" sz="2200" i="1" dirty="0">
              <a:latin typeface="Arial"/>
              <a:ea typeface="ＭＳ Ｐゴシック"/>
              <a:cs typeface="Arial"/>
            </a:endParaRPr>
          </a:p>
        </p:txBody>
      </p:sp>
      <p:sp>
        <p:nvSpPr>
          <p:cNvPr id="8" name="Rectangle 7">
            <a:extLst>
              <a:ext uri="{FF2B5EF4-FFF2-40B4-BE49-F238E27FC236}">
                <a16:creationId xmlns:a16="http://schemas.microsoft.com/office/drawing/2014/main" id="{A27DFFE5-5774-48A6-8BAF-2D64A772C845}"/>
              </a:ext>
            </a:extLst>
          </p:cNvPr>
          <p:cNvSpPr/>
          <p:nvPr/>
        </p:nvSpPr>
        <p:spPr>
          <a:xfrm>
            <a:off x="4732127" y="1193778"/>
            <a:ext cx="4290329" cy="2259080"/>
          </a:xfrm>
          <a:prstGeom prst="rect">
            <a:avLst/>
          </a:prstGeom>
        </p:spPr>
        <p:txBody>
          <a:bodyPr wrap="square">
            <a:spAutoFit/>
          </a:bodyPr>
          <a:lstStyle/>
          <a:p>
            <a:pPr marL="342900" indent="-342900" algn="just">
              <a:lnSpc>
                <a:spcPct val="80000"/>
              </a:lnSpc>
              <a:buFont typeface="Wingdings" pitchFamily="2" charset="2"/>
              <a:buChar char="ü"/>
            </a:pPr>
            <a:r>
              <a:rPr lang="tr-TR" sz="2200" i="1" dirty="0">
                <a:latin typeface="Arial"/>
                <a:ea typeface="ＭＳ Ｐゴシック"/>
                <a:cs typeface="Arial"/>
              </a:rPr>
              <a:t>Budapeşte Sözleşmesi kapsamında farklı işbirliği mekanizmalarının nasıl kullanılabileceğini kavramak</a:t>
            </a:r>
          </a:p>
          <a:p>
            <a:pPr marL="342900" indent="-342900" algn="just">
              <a:lnSpc>
                <a:spcPct val="80000"/>
              </a:lnSpc>
              <a:buFont typeface="Wingdings" pitchFamily="2" charset="2"/>
              <a:buChar char="ü"/>
            </a:pPr>
            <a:endParaRPr lang="tr-TR" sz="2200" i="1" dirty="0">
              <a:latin typeface="Arial"/>
              <a:ea typeface="ＭＳ Ｐゴシック"/>
              <a:cs typeface="Arial"/>
            </a:endParaRPr>
          </a:p>
          <a:p>
            <a:pPr marL="342900" indent="-342900" algn="just">
              <a:lnSpc>
                <a:spcPct val="80000"/>
              </a:lnSpc>
              <a:buFont typeface="Wingdings" pitchFamily="2" charset="2"/>
              <a:buChar char="ü"/>
            </a:pPr>
            <a:r>
              <a:rPr lang="tr-TR" sz="2200" i="1" dirty="0">
                <a:latin typeface="Arial"/>
                <a:ea typeface="ＭＳ Ｐゴシック"/>
                <a:cs typeface="Arial"/>
              </a:rPr>
              <a:t>Karşılıklı adli </a:t>
            </a:r>
            <a:r>
              <a:rPr lang="tr-TR" sz="2200" i="1" dirty="0" smtClean="0">
                <a:latin typeface="Arial"/>
                <a:ea typeface="ＭＳ Ｐゴシック"/>
                <a:cs typeface="Arial"/>
              </a:rPr>
              <a:t>yardımlaşma (</a:t>
            </a:r>
            <a:r>
              <a:rPr lang="tr-TR" sz="2200" i="1" dirty="0" err="1" smtClean="0">
                <a:latin typeface="Arial"/>
                <a:ea typeface="ＭＳ Ｐゴシック"/>
                <a:cs typeface="Arial"/>
              </a:rPr>
              <a:t>MLA</a:t>
            </a:r>
            <a:r>
              <a:rPr lang="tr-TR" sz="2200" i="1" smtClean="0">
                <a:latin typeface="Arial"/>
                <a:ea typeface="ＭＳ Ｐゴシック"/>
                <a:cs typeface="Arial"/>
              </a:rPr>
              <a:t>) için </a:t>
            </a:r>
            <a:r>
              <a:rPr lang="tr-TR" sz="2200" i="1" dirty="0">
                <a:latin typeface="Arial"/>
                <a:ea typeface="ＭＳ Ｐゴシック"/>
                <a:cs typeface="Arial"/>
              </a:rPr>
              <a:t>farklı talep şablonlarını </a:t>
            </a:r>
            <a:r>
              <a:rPr lang="tr-TR" sz="2200" i="1" dirty="0" smtClean="0">
                <a:latin typeface="Arial"/>
                <a:ea typeface="ＭＳ Ｐゴシック"/>
                <a:cs typeface="Arial"/>
              </a:rPr>
              <a:t>incelemek</a:t>
            </a:r>
            <a:endParaRPr lang="tr-TR" sz="2200" i="1" dirty="0">
              <a:latin typeface="Arial"/>
              <a:ea typeface="ＭＳ Ｐゴシック"/>
              <a:cs typeface="Arial"/>
            </a:endParaRPr>
          </a:p>
        </p:txBody>
      </p:sp>
    </p:spTree>
    <p:extLst>
      <p:ext uri="{BB962C8B-B14F-4D97-AF65-F5344CB8AC3E}">
        <p14:creationId xmlns:p14="http://schemas.microsoft.com/office/powerpoint/2010/main" val="373278282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118</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118</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solidFill>
                  <a:schemeClr val="bg1"/>
                </a:solidFill>
                <a:ea typeface="+mn-lt"/>
                <a:cs typeface="+mn-lt"/>
              </a:rPr>
              <a:t>Adli Personel için Uluslararası İşbirliğine İlişkin Uzmanlık </a:t>
            </a:r>
            <a:r>
              <a:rPr lang="tr-TR" sz="3200" b="1" dirty="0" smtClean="0">
                <a:solidFill>
                  <a:schemeClr val="bg1"/>
                </a:solidFill>
                <a:ea typeface="+mn-lt"/>
                <a:cs typeface="+mn-lt"/>
              </a:rPr>
              <a:t>Eğitimi</a:t>
            </a:r>
            <a:endParaRPr lang="tr-TR" sz="3200" b="1" dirty="0">
              <a:solidFill>
                <a:schemeClr val="bg1"/>
              </a:solidFill>
              <a:ea typeface="+mn-lt"/>
              <a:cs typeface="+mn-lt"/>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2539882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12</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12</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24 – Suçluların İadesi</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90721"/>
            <a:ext cx="4476172" cy="5355312"/>
          </a:xfrm>
          <a:prstGeom prst="rect">
            <a:avLst/>
          </a:prstGeom>
        </p:spPr>
        <p:txBody>
          <a:bodyPr wrap="square" lIns="91440" tIns="45720" rIns="91440" bIns="45720" anchor="t">
            <a:spAutoFit/>
          </a:bodyPr>
          <a:lstStyle/>
          <a:p>
            <a:pPr marL="342900" indent="-342900" algn="just">
              <a:buFont typeface="Wingdings" pitchFamily="2" charset="2"/>
              <a:buChar char="Ø"/>
            </a:pPr>
            <a:r>
              <a:rPr lang="tr-TR" dirty="0">
                <a:latin typeface="Arial"/>
                <a:ea typeface="ＭＳ Ｐゴシック"/>
                <a:cs typeface="Arial"/>
              </a:rPr>
              <a:t>4</a:t>
            </a:r>
            <a:r>
              <a:rPr lang="tr-TR" dirty="0">
                <a:solidFill>
                  <a:srgbClr val="000000"/>
                </a:solidFill>
                <a:latin typeface="Arial"/>
                <a:ea typeface="ＭＳ Ｐゴシック"/>
                <a:cs typeface="Arial"/>
              </a:rPr>
              <a:t> </a:t>
            </a:r>
            <a:r>
              <a:rPr lang="tr-TR" b="1" dirty="0">
                <a:solidFill>
                  <a:srgbClr val="FF0000"/>
                </a:solidFill>
                <a:latin typeface="Arial"/>
                <a:ea typeface="ＭＳ Ｐゴシック"/>
                <a:cs typeface="Arial"/>
              </a:rPr>
              <a:t>Suçluların iadesini, bir antlaşmanın varlığına bağlamayan</a:t>
            </a:r>
            <a:r>
              <a:rPr lang="tr-TR" dirty="0">
                <a:latin typeface="Arial"/>
                <a:ea typeface="ＭＳ Ｐゴシック"/>
                <a:cs typeface="Arial"/>
              </a:rPr>
              <a:t> Taraflar bu maddenin 1. paragrafında belirtilen suçları </a:t>
            </a:r>
            <a:r>
              <a:rPr lang="tr-TR" b="1" dirty="0">
                <a:solidFill>
                  <a:srgbClr val="FF0000"/>
                </a:solidFill>
                <a:latin typeface="Arial"/>
                <a:ea typeface="ＭＳ Ｐゴシック"/>
                <a:cs typeface="Arial"/>
              </a:rPr>
              <a:t>aralarında, suçluların iadesine konu olabilir suçlardan sayacaktır</a:t>
            </a:r>
            <a:r>
              <a:rPr lang="tr-TR" dirty="0">
                <a:latin typeface="Arial"/>
                <a:ea typeface="ＭＳ Ｐゴシック"/>
                <a:cs typeface="Arial"/>
              </a:rPr>
              <a:t>. </a:t>
            </a:r>
            <a:endParaRPr lang="tr-TR" dirty="0">
              <a:latin typeface="Arial"/>
              <a:cs typeface="Arial"/>
            </a:endParaRPr>
          </a:p>
          <a:p>
            <a:pPr marL="342900" indent="-342900" algn="just">
              <a:buFont typeface="Wingdings,Sans-Serif" pitchFamily="2" charset="2"/>
              <a:buChar char="Ø"/>
            </a:pPr>
            <a:endParaRPr lang="tr-TR" dirty="0">
              <a:latin typeface="Arial"/>
              <a:cs typeface="Arial"/>
            </a:endParaRPr>
          </a:p>
          <a:p>
            <a:pPr marL="342900" indent="-342900" algn="just">
              <a:buFont typeface="Wingdings,Sans-Serif" pitchFamily="2" charset="2"/>
              <a:buChar char="Ø"/>
            </a:pPr>
            <a:r>
              <a:rPr lang="tr-TR" dirty="0">
                <a:latin typeface="Arial"/>
                <a:ea typeface="ＭＳ Ｐゴシック"/>
                <a:cs typeface="Arial"/>
              </a:rPr>
              <a:t>5 Suçluların iadesi, talebi alan Tarafın suçlu iadesini reddi gerekçeleri de dahil olmak üzere, talebi alan Tarafın hukuku veya suçluların iadesi hakkındaki uygulanabilir antlaşmalar uyarınca belirlenen koşullara tabi olacaktır. </a:t>
            </a:r>
          </a:p>
          <a:p>
            <a:pPr marL="342900" indent="-342900" algn="just">
              <a:buFont typeface="Wingdings,Sans-Serif" pitchFamily="2" charset="2"/>
              <a:buChar char="Ø"/>
            </a:pPr>
            <a:endParaRPr lang="tr-TR" dirty="0">
              <a:latin typeface="Arial"/>
              <a:cs typeface="Arial"/>
            </a:endParaRPr>
          </a:p>
          <a:p>
            <a:pPr marL="342900" indent="-342900" algn="just">
              <a:buFont typeface="Wingdings,Sans-Serif" pitchFamily="2" charset="2"/>
              <a:buChar char="Ø"/>
            </a:pPr>
            <a:endParaRPr lang="tr-TR" dirty="0">
              <a:latin typeface="Arial"/>
              <a:cs typeface="Arial"/>
            </a:endParaRPr>
          </a:p>
          <a:p>
            <a:pPr marL="342900" indent="-342900" algn="just">
              <a:buFont typeface="Wingdings" pitchFamily="2" charset="2"/>
              <a:buChar char="Ø"/>
            </a:pPr>
            <a:endParaRPr lang="tr-TR" dirty="0">
              <a:cs typeface="Arial"/>
            </a:endParaRPr>
          </a:p>
          <a:p>
            <a:pPr marL="342900" indent="-342900" algn="just">
              <a:buFont typeface="Wingdings" pitchFamily="2" charset="2"/>
              <a:buChar char="Ø"/>
            </a:pPr>
            <a:endParaRPr lang="tr-TR" dirty="0">
              <a:cs typeface="Arial"/>
            </a:endParaRPr>
          </a:p>
          <a:p>
            <a:pPr marL="342900" indent="-342900" algn="just">
              <a:buFont typeface="Wingdings" pitchFamily="2" charset="2"/>
              <a:buChar char="Ø"/>
            </a:pPr>
            <a:endParaRPr lang="tr-TR" dirty="0">
              <a:cs typeface="Arial"/>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2400657"/>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dirty="0">
                <a:latin typeface="Arial"/>
                <a:ea typeface="ＭＳ Ｐゴシック"/>
                <a:cs typeface="Arial"/>
              </a:rPr>
              <a:t>Suçlu iadesi eğer antlaşmaya bağlı kılınmamışsa, taraflar Budapeşte Sözleşmesi'nde düzenlenen suçları, suçluların iadesine konu olabilir suçlardan saymalıdır</a:t>
            </a:r>
          </a:p>
          <a:p>
            <a:pPr marL="342900" indent="-342900" algn="just">
              <a:buFont typeface="Wingdings" pitchFamily="2" charset="2"/>
              <a:buChar char="ü"/>
            </a:pPr>
            <a:endParaRPr lang="en-GB" dirty="0">
              <a:latin typeface="Arial"/>
              <a:ea typeface="ＭＳ Ｐゴシック"/>
              <a:cs typeface="Arial"/>
            </a:endParaRPr>
          </a:p>
        </p:txBody>
      </p:sp>
    </p:spTree>
    <p:extLst>
      <p:ext uri="{BB962C8B-B14F-4D97-AF65-F5344CB8AC3E}">
        <p14:creationId xmlns:p14="http://schemas.microsoft.com/office/powerpoint/2010/main" val="4163776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13</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13</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24 – Suçluların İadesi</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90721"/>
            <a:ext cx="4476172" cy="4247317"/>
          </a:xfrm>
          <a:prstGeom prst="rect">
            <a:avLst/>
          </a:prstGeom>
        </p:spPr>
        <p:txBody>
          <a:bodyPr wrap="square" lIns="91440" tIns="45720" rIns="91440" bIns="45720" anchor="t">
            <a:spAutoFit/>
          </a:bodyPr>
          <a:lstStyle/>
          <a:p>
            <a:pPr marL="342900" indent="-342900" algn="just">
              <a:buFont typeface="Wingdings" pitchFamily="2" charset="2"/>
              <a:buChar char="Ø"/>
            </a:pPr>
            <a:r>
              <a:rPr lang="tr-TR" dirty="0">
                <a:latin typeface="Arial"/>
                <a:ea typeface="ＭＳ Ｐゴシック"/>
                <a:cs typeface="Arial"/>
              </a:rPr>
              <a:t>4 Suçluların iadesini, bir antlaşmanın varlığına bağlamayan Taraflar bu maddenin 1. paragrafında belirtilen suçları aralarında, suçluların iadesine konu olabilir suçlardan sayacaktır. </a:t>
            </a:r>
            <a:endParaRPr lang="tr-TR" dirty="0">
              <a:cs typeface="Arial"/>
            </a:endParaRPr>
          </a:p>
          <a:p>
            <a:pPr marL="342900" indent="-342900" algn="just">
              <a:buFont typeface="Wingdings" pitchFamily="2" charset="2"/>
              <a:buChar char="Ø"/>
            </a:pPr>
            <a:endParaRPr lang="tr-TR" dirty="0">
              <a:cs typeface="Arial"/>
            </a:endParaRPr>
          </a:p>
          <a:p>
            <a:pPr marL="342900" indent="-342900" algn="just">
              <a:buFont typeface="Wingdings" pitchFamily="2" charset="2"/>
              <a:buChar char="Ø"/>
            </a:pPr>
            <a:r>
              <a:rPr lang="tr-TR" dirty="0">
                <a:latin typeface="Arial"/>
                <a:ea typeface="ＭＳ Ｐゴシック"/>
                <a:cs typeface="Arial"/>
              </a:rPr>
              <a:t>5 Suçluların iadesi, talebi alan Tarafın suçlu iadesini reddi gerekçeleri de dahil olmak üzere, </a:t>
            </a:r>
            <a:r>
              <a:rPr lang="tr-TR" b="1" dirty="0">
                <a:solidFill>
                  <a:srgbClr val="FF0000"/>
                </a:solidFill>
                <a:latin typeface="Arial"/>
                <a:ea typeface="ＭＳ Ｐゴシック"/>
                <a:cs typeface="Arial"/>
              </a:rPr>
              <a:t>talebi alan</a:t>
            </a:r>
            <a:r>
              <a:rPr lang="tr-TR" dirty="0">
                <a:latin typeface="Arial"/>
                <a:ea typeface="ＭＳ Ｐゴシック"/>
                <a:cs typeface="Arial"/>
              </a:rPr>
              <a:t> </a:t>
            </a:r>
            <a:r>
              <a:rPr lang="tr-TR" b="1" dirty="0">
                <a:solidFill>
                  <a:srgbClr val="FF0000"/>
                </a:solidFill>
                <a:latin typeface="Arial"/>
                <a:ea typeface="ＭＳ Ｐゴシック"/>
                <a:cs typeface="Arial"/>
              </a:rPr>
              <a:t>Tarafın hukuku</a:t>
            </a:r>
            <a:r>
              <a:rPr lang="tr-TR" dirty="0">
                <a:latin typeface="Arial"/>
                <a:ea typeface="ＭＳ Ｐゴシック"/>
                <a:cs typeface="Arial"/>
              </a:rPr>
              <a:t> veya </a:t>
            </a:r>
            <a:r>
              <a:rPr lang="tr-TR" b="1" dirty="0">
                <a:solidFill>
                  <a:srgbClr val="FF0000"/>
                </a:solidFill>
                <a:latin typeface="Arial"/>
                <a:ea typeface="ＭＳ Ｐゴシック"/>
                <a:cs typeface="Arial"/>
              </a:rPr>
              <a:t>suçluların iadesi hakkındaki</a:t>
            </a:r>
            <a:r>
              <a:rPr lang="tr-TR" dirty="0">
                <a:latin typeface="Arial"/>
                <a:ea typeface="ＭＳ Ｐゴシック"/>
                <a:cs typeface="Arial"/>
              </a:rPr>
              <a:t> uygulanabilir </a:t>
            </a:r>
            <a:r>
              <a:rPr lang="tr-TR" b="1" dirty="0">
                <a:solidFill>
                  <a:srgbClr val="FF0000"/>
                </a:solidFill>
                <a:latin typeface="Arial"/>
                <a:ea typeface="ＭＳ Ｐゴシック"/>
                <a:cs typeface="Arial"/>
              </a:rPr>
              <a:t>antlaşmalar uyarınca belirlenen koşullara tabi olacaktır</a:t>
            </a:r>
            <a:r>
              <a:rPr lang="tr-TR" dirty="0">
                <a:latin typeface="Arial"/>
                <a:ea typeface="ＭＳ Ｐゴシック"/>
                <a:cs typeface="Arial"/>
              </a:rPr>
              <a:t>. </a:t>
            </a:r>
            <a:endParaRPr lang="tr-TR" dirty="0">
              <a:cs typeface="Arial"/>
            </a:endParaRPr>
          </a:p>
          <a:p>
            <a:pPr marL="342900" indent="-342900" algn="just">
              <a:buFont typeface="Wingdings" pitchFamily="2" charset="2"/>
              <a:buChar char="Ø"/>
            </a:pPr>
            <a:endParaRPr lang="tr-TR" dirty="0">
              <a:cs typeface="Arial"/>
            </a:endParaRPr>
          </a:p>
          <a:p>
            <a:pPr marL="342900" indent="-342900" algn="just">
              <a:buFont typeface="Wingdings" pitchFamily="2" charset="2"/>
              <a:buChar char="Ø"/>
            </a:pPr>
            <a:endParaRPr lang="tr-TR" dirty="0">
              <a:cs typeface="Arial"/>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3139321"/>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dirty="0">
                <a:latin typeface="Arial"/>
                <a:ea typeface="ＭＳ Ｐゴシック"/>
                <a:cs typeface="Arial"/>
              </a:rPr>
              <a:t>Suçluların iadesine ilişkin tüm talepler, suçluların iadesine ilişkin antlaşmalar veya talebi alan tarafın hukuku uyarınca belirlenen koşullara bağlıdır</a:t>
            </a:r>
          </a:p>
          <a:p>
            <a:pPr marL="342900" indent="-342900" algn="just">
              <a:buFont typeface="Wingdings" pitchFamily="2" charset="2"/>
              <a:buChar char="ü"/>
            </a:pPr>
            <a:endParaRPr lang="tr-TR" sz="2200" dirty="0">
              <a:cs typeface="Arial"/>
            </a:endParaRPr>
          </a:p>
          <a:p>
            <a:pPr marL="342900" indent="-342900" algn="just">
              <a:buFont typeface="Wingdings" pitchFamily="2" charset="2"/>
              <a:buChar char="ü"/>
            </a:pPr>
            <a:r>
              <a:rPr lang="tr-TR" sz="2200" dirty="0">
                <a:latin typeface="Arial"/>
                <a:ea typeface="ＭＳ Ｐゴシック"/>
                <a:cs typeface="Arial"/>
              </a:rPr>
              <a:t>Bu antlaşmalar veya talebi alan Tarafın hukuku ret sebeplerini de içerebilir</a:t>
            </a:r>
            <a:endParaRPr lang="tr-TR" sz="2200" dirty="0">
              <a:cs typeface="Arial"/>
            </a:endParaRPr>
          </a:p>
        </p:txBody>
      </p:sp>
    </p:spTree>
    <p:extLst>
      <p:ext uri="{BB962C8B-B14F-4D97-AF65-F5344CB8AC3E}">
        <p14:creationId xmlns:p14="http://schemas.microsoft.com/office/powerpoint/2010/main" val="1852980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14</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14</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24 – Suçluların İadesi</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90721"/>
            <a:ext cx="4476172" cy="5078313"/>
          </a:xfrm>
          <a:prstGeom prst="rect">
            <a:avLst/>
          </a:prstGeom>
        </p:spPr>
        <p:txBody>
          <a:bodyPr wrap="square" lIns="91440" tIns="45720" rIns="91440" bIns="45720" anchor="t">
            <a:spAutoFit/>
          </a:bodyPr>
          <a:lstStyle/>
          <a:p>
            <a:pPr marL="285750" indent="-285750" algn="just">
              <a:buFont typeface="Wingdings" pitchFamily="2" charset="2"/>
              <a:buChar char="Ø"/>
            </a:pPr>
            <a:r>
              <a:rPr lang="tr-TR" dirty="0">
                <a:latin typeface="Arial"/>
                <a:ea typeface="ＭＳ Ｐゴシック"/>
                <a:cs typeface="Arial"/>
              </a:rPr>
              <a:t>6 Bu maddenin 1. paragrafında belirtilen suçlarla ilgili suçlu iadesinin, iadesi talep edilen kişinin </a:t>
            </a:r>
            <a:r>
              <a:rPr lang="tr-TR" b="1" dirty="0">
                <a:solidFill>
                  <a:srgbClr val="FF0000"/>
                </a:solidFill>
                <a:latin typeface="Arial"/>
                <a:ea typeface="ＭＳ Ｐゴシック"/>
                <a:cs typeface="Arial"/>
              </a:rPr>
              <a:t>yalnızca uyruğuna</a:t>
            </a:r>
            <a:r>
              <a:rPr lang="tr-TR" dirty="0">
                <a:latin typeface="Arial"/>
                <a:ea typeface="ＭＳ Ｐゴシック"/>
                <a:cs typeface="Arial"/>
              </a:rPr>
              <a:t> veya </a:t>
            </a:r>
            <a:r>
              <a:rPr lang="tr-TR" b="1" dirty="0">
                <a:solidFill>
                  <a:srgbClr val="FF0000"/>
                </a:solidFill>
                <a:latin typeface="Arial"/>
                <a:ea typeface="ＭＳ Ｐゴシック"/>
                <a:cs typeface="Arial"/>
              </a:rPr>
              <a:t>talebi alan Tarafın ilgili suça ilişkin yargı yetkisini haiz olduğu kanaati</a:t>
            </a:r>
            <a:r>
              <a:rPr lang="tr-TR" dirty="0">
                <a:latin typeface="Arial"/>
                <a:ea typeface="ＭＳ Ｐゴシック"/>
                <a:cs typeface="Arial"/>
              </a:rPr>
              <a:t>ne dayanarak reddedilmesi halinde, </a:t>
            </a:r>
            <a:r>
              <a:rPr lang="tr-TR" b="1" dirty="0">
                <a:solidFill>
                  <a:srgbClr val="FF0000"/>
                </a:solidFill>
                <a:latin typeface="Arial"/>
                <a:ea typeface="ＭＳ Ｐゴシック"/>
                <a:cs typeface="Arial"/>
              </a:rPr>
              <a:t>talebi alan Taraf</a:t>
            </a:r>
            <a:r>
              <a:rPr lang="tr-TR" dirty="0">
                <a:latin typeface="Arial"/>
                <a:ea typeface="ＭＳ Ｐゴシック"/>
                <a:cs typeface="Arial"/>
              </a:rPr>
              <a:t>, talepte bulunan Tarafın talebi üzerine, vakayı, kovuşturulması amacıyla yetkili makamlarına iletecek ve nihai sonucu talepte bulunan Tarafa zamanında bildirecektir. İlgili Tarafın bu makamları, Tarafın hukuku uyarınca karşılaştırılabilir bir diğer suça ilişkin yürüttükleri aynı soruşturma ve kovuşturma yöntemleriyle soruşturma ve kovuşturma yürütecek ve karar alacaklardır.</a:t>
            </a:r>
            <a:endParaRPr lang="tr-TR" dirty="0">
              <a:ea typeface="ＭＳ Ｐゴシック"/>
              <a:cs typeface="Arial"/>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5170646"/>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dirty="0">
                <a:latin typeface="Arial"/>
                <a:ea typeface="ＭＳ Ｐゴシック"/>
                <a:cs typeface="Arial"/>
              </a:rPr>
              <a:t>Eğer talebi alan taraf suçlu iadesini, kişinin uyruğu veya suça ilişkin yargı yetkisini haiz olduğu kanaatini taşıması sebebiyle reddederse, bu kişiyi kovuşturacak ve talepte bulunan tarafa kovuşturma sonucu hakkında bilgi verecektir</a:t>
            </a:r>
          </a:p>
          <a:p>
            <a:pPr marL="342900" indent="-342900" algn="just">
              <a:buFont typeface="Wingdings" pitchFamily="2" charset="2"/>
              <a:buChar char="ü"/>
            </a:pPr>
            <a:endParaRPr lang="tr-TR" sz="2200" dirty="0">
              <a:cs typeface="Arial"/>
            </a:endParaRPr>
          </a:p>
          <a:p>
            <a:pPr marL="342900" indent="-342900" algn="just">
              <a:buFont typeface="Wingdings" pitchFamily="2" charset="2"/>
              <a:buChar char="ü"/>
            </a:pPr>
            <a:r>
              <a:rPr lang="tr-TR" sz="2200" dirty="0">
                <a:latin typeface="Arial"/>
                <a:ea typeface="ＭＳ Ｐゴシック"/>
                <a:cs typeface="Arial"/>
              </a:rPr>
              <a:t>Soruşturma ve kovuşturma, yerel hukuk uyarınca karşılaştırılabilir bir diğer suçun tabi olduğu yöntemlerle aynı yöntemlere tabi olmalıdır</a:t>
            </a:r>
            <a:endParaRPr lang="tr-TR" sz="2200" dirty="0">
              <a:cs typeface="Arial"/>
            </a:endParaRPr>
          </a:p>
        </p:txBody>
      </p:sp>
    </p:spTree>
    <p:extLst>
      <p:ext uri="{BB962C8B-B14F-4D97-AF65-F5344CB8AC3E}">
        <p14:creationId xmlns:p14="http://schemas.microsoft.com/office/powerpoint/2010/main" val="2329078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t>Madde 25 – </a:t>
            </a:r>
            <a:r>
              <a:rPr lang="tr-TR" sz="3200" b="1" dirty="0">
                <a:ea typeface="+mn-lt"/>
                <a:cs typeface="+mn-lt"/>
              </a:rPr>
              <a:t>Karşılıklı Yardımlaşmaya </a:t>
            </a:r>
            <a:endParaRPr lang="tr-TR" b="1" dirty="0">
              <a:ea typeface="+mn-lt"/>
              <a:cs typeface="+mn-lt"/>
            </a:endParaRPr>
          </a:p>
          <a:p>
            <a:pPr algn="r"/>
            <a:r>
              <a:rPr lang="tr-TR" sz="3200" b="1" dirty="0">
                <a:ea typeface="+mn-lt"/>
                <a:cs typeface="+mn-lt"/>
              </a:rPr>
              <a:t>ilişkin Genel İlkeler </a:t>
            </a:r>
            <a:r>
              <a:rPr lang="tr-TR" sz="3200" b="1" dirty="0"/>
              <a:t> </a:t>
            </a:r>
            <a:endParaRPr lang="tr-TR" b="1"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90721"/>
            <a:ext cx="4476172" cy="5509200"/>
          </a:xfrm>
          <a:prstGeom prst="rect">
            <a:avLst/>
          </a:prstGeom>
        </p:spPr>
        <p:txBody>
          <a:bodyPr wrap="square" lIns="91440" tIns="45720" rIns="91440" bIns="45720" anchor="t">
            <a:spAutoFit/>
          </a:bodyPr>
          <a:lstStyle/>
          <a:p>
            <a:pPr marL="342900" indent="-342900" algn="just">
              <a:buFont typeface="Wingdings" pitchFamily="2" charset="2"/>
              <a:buChar char="Ø"/>
            </a:pPr>
            <a:r>
              <a:rPr lang="tr-TR" sz="1600" dirty="0">
                <a:latin typeface="Arial"/>
                <a:ea typeface="ＭＳ Ｐゴシック"/>
                <a:cs typeface="Arial"/>
              </a:rPr>
              <a:t>1 Taraflar, </a:t>
            </a:r>
            <a:r>
              <a:rPr lang="tr-TR" sz="1600" b="1" dirty="0">
                <a:solidFill>
                  <a:srgbClr val="FF0000"/>
                </a:solidFill>
                <a:latin typeface="Arial"/>
                <a:ea typeface="ＭＳ Ｐゴシック"/>
                <a:cs typeface="Arial"/>
              </a:rPr>
              <a:t>bilgisayar sistemlerine ve verilerine ilişkin suçlar</a:t>
            </a:r>
            <a:r>
              <a:rPr lang="tr-TR" sz="1600" dirty="0">
                <a:latin typeface="Arial"/>
                <a:ea typeface="ＭＳ Ｐゴシック"/>
                <a:cs typeface="Arial"/>
              </a:rPr>
              <a:t>la ilgili soruşturmalar ve kovuşturmalar veya </a:t>
            </a:r>
            <a:r>
              <a:rPr lang="tr-TR" sz="1600" b="1" dirty="0">
                <a:solidFill>
                  <a:srgbClr val="FF0000"/>
                </a:solidFill>
                <a:latin typeface="Arial"/>
                <a:ea typeface="ＭＳ Ｐゴシック"/>
                <a:cs typeface="Arial"/>
              </a:rPr>
              <a:t>bir suçun elektronik delillerinin toplanması</a:t>
            </a:r>
            <a:r>
              <a:rPr lang="tr-TR" sz="1600" dirty="0">
                <a:latin typeface="Arial"/>
                <a:ea typeface="ＭＳ Ｐゴシック"/>
                <a:cs typeface="Arial"/>
              </a:rPr>
              <a:t> amaçları doğrultusunda birbirlerine </a:t>
            </a:r>
            <a:r>
              <a:rPr lang="tr-TR" sz="1600" b="1" dirty="0">
                <a:solidFill>
                  <a:srgbClr val="FF0000"/>
                </a:solidFill>
                <a:latin typeface="Arial"/>
                <a:ea typeface="ＭＳ Ｐゴシック"/>
                <a:cs typeface="Arial"/>
              </a:rPr>
              <a:t>mümkün olan en geniş ölçüde</a:t>
            </a:r>
            <a:r>
              <a:rPr lang="tr-TR" sz="1600" dirty="0">
                <a:latin typeface="Arial"/>
                <a:ea typeface="ＭＳ Ｐゴシック"/>
                <a:cs typeface="Arial"/>
              </a:rPr>
              <a:t> karşılıklı yardım sağlarlar.  </a:t>
            </a:r>
            <a:endParaRPr lang="tr-TR" sz="1600" dirty="0">
              <a:cs typeface="Arial"/>
            </a:endParaRPr>
          </a:p>
          <a:p>
            <a:pPr algn="just"/>
            <a:endParaRPr lang="tr-TR" sz="1600" dirty="0">
              <a:latin typeface="Arial"/>
              <a:ea typeface="ＭＳ Ｐゴシック"/>
              <a:cs typeface="Arial"/>
            </a:endParaRPr>
          </a:p>
          <a:p>
            <a:pPr marL="342900" indent="-342900" algn="just">
              <a:buFont typeface="Wingdings" pitchFamily="2" charset="2"/>
              <a:buChar char="Ø"/>
            </a:pPr>
            <a:r>
              <a:rPr lang="tr-TR" sz="1600" dirty="0">
                <a:latin typeface="Arial"/>
                <a:ea typeface="ＭＳ Ｐゴシック"/>
                <a:cs typeface="Arial"/>
              </a:rPr>
              <a:t>3 Taraflar, acil durumlarda, faks veya e-posta da dahil olmak üzere hızlandırılmış haberleşme araçları (gerekli olduğu hallerde şifreleme kullanımı da dahil olmak üzere) uygun düzeyde güvenlik ve doğrulama sağlıyorsa, talebi alan Tarafça zorunlu kılındığı hallerde, sonradan resmi onaya tabi olmak üzere, karşılıklı adli yardımlaşma taleplerini veya haberleşmelerini bu araçlarla yaparlar. Talebi alan Taraf hızlandırılmış bu haberleşme araçları ile yapılmış talepleri kabul etmeli ve bunlara cevap vermelidir. </a:t>
            </a:r>
            <a:endParaRPr lang="tr-TR" sz="1600" dirty="0">
              <a:cs typeface="Arial" pitchFamily="34" charset="0"/>
            </a:endParaRPr>
          </a:p>
          <a:p>
            <a:pPr marL="342900" indent="-342900" algn="just">
              <a:buFont typeface="Wingdings" pitchFamily="2" charset="2"/>
              <a:buChar char="Ø"/>
            </a:pPr>
            <a:endParaRPr lang="tr-TR" sz="1600" dirty="0">
              <a:cs typeface="Arial" pitchFamily="34" charset="0"/>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5509200"/>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dirty="0">
                <a:latin typeface="Arial"/>
                <a:ea typeface="ＭＳ Ｐゴシック"/>
                <a:cs typeface="Arial"/>
              </a:rPr>
              <a:t>Budapeşte Sözleşmesi karşılıklı yardımlaşmayı aşağıdakiler hakkında öngörmektedir: </a:t>
            </a:r>
            <a:endParaRPr lang="tr-TR" dirty="0">
              <a:latin typeface="Arial"/>
              <a:ea typeface="ＭＳ Ｐゴシック"/>
              <a:cs typeface="Arial"/>
            </a:endParaRPr>
          </a:p>
          <a:p>
            <a:pPr marL="800100" lvl="1" indent="-342900" algn="just">
              <a:buFont typeface="Wingdings" pitchFamily="2" charset="2"/>
              <a:buChar char="ü"/>
            </a:pPr>
            <a:endParaRPr lang="tr-TR" sz="2200" dirty="0">
              <a:cs typeface="Arial" pitchFamily="34" charset="0"/>
            </a:endParaRPr>
          </a:p>
          <a:p>
            <a:pPr marL="800100" lvl="1" indent="-342900" algn="just">
              <a:buFont typeface="Wingdings" pitchFamily="2" charset="2"/>
              <a:buChar char="ü"/>
            </a:pPr>
            <a:r>
              <a:rPr lang="tr-TR" sz="2200" dirty="0">
                <a:latin typeface="Arial"/>
                <a:ea typeface="ＭＳ Ｐゴシック"/>
                <a:cs typeface="Arial"/>
              </a:rPr>
              <a:t>Bilgisayar sistemlerine ve verilerine ilişkin suçlar </a:t>
            </a:r>
          </a:p>
          <a:p>
            <a:pPr lvl="1" algn="just"/>
            <a:endParaRPr lang="tr-TR" sz="2200" dirty="0">
              <a:latin typeface="Arial"/>
              <a:ea typeface="ＭＳ Ｐゴシック"/>
              <a:cs typeface="Arial"/>
            </a:endParaRPr>
          </a:p>
          <a:p>
            <a:pPr marL="800100" lvl="1" indent="-342900" algn="just">
              <a:buFont typeface="Wingdings" pitchFamily="2" charset="2"/>
              <a:buChar char="ü"/>
            </a:pPr>
            <a:r>
              <a:rPr lang="tr-TR" sz="2200" u="sng" dirty="0">
                <a:latin typeface="Arial"/>
                <a:ea typeface="ＭＳ Ｐゴシック"/>
                <a:cs typeface="Arial"/>
              </a:rPr>
              <a:t>Herhangi</a:t>
            </a:r>
            <a:r>
              <a:rPr lang="tr-TR" sz="2200" dirty="0">
                <a:latin typeface="Arial"/>
                <a:ea typeface="ＭＳ Ｐゴシック"/>
                <a:cs typeface="Arial"/>
              </a:rPr>
              <a:t> bir suçun elektronik delillerinin toplanması </a:t>
            </a:r>
          </a:p>
          <a:p>
            <a:pPr marL="800100" lvl="1" indent="-342900" algn="just">
              <a:buFont typeface="Wingdings" pitchFamily="2" charset="2"/>
              <a:buChar char="ü"/>
            </a:pPr>
            <a:endParaRPr lang="tr-TR" sz="2200" dirty="0">
              <a:latin typeface="Arial"/>
              <a:ea typeface="ＭＳ Ｐゴシック"/>
              <a:cs typeface="Arial"/>
            </a:endParaRPr>
          </a:p>
          <a:p>
            <a:pPr marL="342900" indent="-342900" algn="just">
              <a:buFont typeface="Wingdings" pitchFamily="2" charset="2"/>
              <a:buChar char="ü"/>
            </a:pPr>
            <a:r>
              <a:rPr lang="tr-TR" sz="2200" dirty="0">
                <a:latin typeface="Arial"/>
                <a:ea typeface="ＭＳ Ｐゴシック"/>
                <a:cs typeface="Arial"/>
              </a:rPr>
              <a:t>Karşılıklı yardımlaşma mümkün olan en geniş ölçüde sağlanmalıdır </a:t>
            </a:r>
            <a:endParaRPr lang="tr-TR" sz="2200" dirty="0">
              <a:cs typeface="Arial"/>
            </a:endParaRPr>
          </a:p>
          <a:p>
            <a:pPr algn="just"/>
            <a:endParaRPr lang="tr-TR" sz="2200" dirty="0">
              <a:cs typeface="Arial"/>
            </a:endParaRPr>
          </a:p>
        </p:txBody>
      </p:sp>
    </p:spTree>
    <p:extLst>
      <p:ext uri="{BB962C8B-B14F-4D97-AF65-F5344CB8AC3E}">
        <p14:creationId xmlns:p14="http://schemas.microsoft.com/office/powerpoint/2010/main" val="2899075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16</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Madde 25 – </a:t>
            </a:r>
            <a:r>
              <a:rPr lang="tr-TR" sz="3200" b="1" dirty="0"/>
              <a:t>Karşılıklı Yardımlaşmaya </a:t>
            </a:r>
            <a:endParaRPr lang="tr-TR" sz="3200" dirty="0">
              <a:ea typeface="+mn-lt"/>
              <a:cs typeface="+mn-lt"/>
            </a:endParaRPr>
          </a:p>
          <a:p>
            <a:pPr algn="r"/>
            <a:r>
              <a:rPr lang="tr-TR" sz="3200" b="1" dirty="0"/>
              <a:t>ilişkin Genel İlkeler </a:t>
            </a:r>
            <a:r>
              <a:rPr lang="tr-TR" sz="3200" b="1" dirty="0">
                <a:ea typeface="+mn-lt"/>
                <a:cs typeface="+mn-lt"/>
              </a:rPr>
              <a:t> </a:t>
            </a:r>
            <a:endParaRPr lang="tr-TR"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11005"/>
            <a:ext cx="4476172" cy="5016758"/>
          </a:xfrm>
          <a:prstGeom prst="rect">
            <a:avLst/>
          </a:prstGeom>
        </p:spPr>
        <p:txBody>
          <a:bodyPr wrap="square" lIns="91440" tIns="45720" rIns="91440" bIns="45720" anchor="t">
            <a:spAutoFit/>
          </a:bodyPr>
          <a:lstStyle/>
          <a:p>
            <a:pPr marL="285750" indent="-285750" algn="just">
              <a:buFont typeface="Wingdings"/>
              <a:buChar char="Ø"/>
            </a:pPr>
            <a:r>
              <a:rPr lang="tr-TR" sz="1600" dirty="0">
                <a:latin typeface="Arial"/>
                <a:ea typeface="ＭＳ Ｐゴシック"/>
                <a:cs typeface="Arial"/>
              </a:rPr>
              <a:t>1 Taraflar, bilgisayar sistemlerine ve verilerine ilişkin suçlarla ilgili soruşturmalar ve kovuşturmalar veya bir suçun elektronik delillerinin toplanması amaçları doğrultusunda birbirlerine mümkün olan en geniş ölçüde yardım sağlarlar.  </a:t>
            </a:r>
            <a:endParaRPr lang="tr-TR" dirty="0">
              <a:cs typeface="Arial" pitchFamily="34" charset="0"/>
            </a:endParaRPr>
          </a:p>
          <a:p>
            <a:pPr algn="just"/>
            <a:endParaRPr lang="tr-TR" sz="1600" dirty="0">
              <a:cs typeface="Arial"/>
            </a:endParaRPr>
          </a:p>
          <a:p>
            <a:pPr marL="285750" indent="-285750" algn="just">
              <a:buFont typeface="Wingdings" pitchFamily="2" charset="2"/>
              <a:buChar char="Ø"/>
            </a:pPr>
            <a:r>
              <a:rPr lang="tr-TR" sz="1600" dirty="0">
                <a:latin typeface="Arial"/>
                <a:ea typeface="ＭＳ Ｐゴシック"/>
                <a:cs typeface="Arial"/>
              </a:rPr>
              <a:t>3 Taraflar, </a:t>
            </a:r>
            <a:r>
              <a:rPr lang="tr-TR" sz="1600" b="1" dirty="0">
                <a:solidFill>
                  <a:srgbClr val="FF0000"/>
                </a:solidFill>
                <a:latin typeface="Arial"/>
                <a:ea typeface="ＭＳ Ｐゴシック"/>
                <a:cs typeface="Arial"/>
              </a:rPr>
              <a:t>acil durumlarda</a:t>
            </a:r>
            <a:r>
              <a:rPr lang="tr-TR" sz="1600" dirty="0">
                <a:latin typeface="Arial"/>
                <a:ea typeface="ＭＳ Ｐゴシック"/>
                <a:cs typeface="Arial"/>
              </a:rPr>
              <a:t>, </a:t>
            </a:r>
            <a:r>
              <a:rPr lang="tr-TR" sz="1600" b="1" dirty="0">
                <a:solidFill>
                  <a:srgbClr val="FF0000"/>
                </a:solidFill>
                <a:latin typeface="Arial"/>
                <a:ea typeface="ＭＳ Ｐゴシック"/>
                <a:cs typeface="Arial"/>
              </a:rPr>
              <a:t>faks </a:t>
            </a:r>
            <a:r>
              <a:rPr lang="tr-TR" sz="1600" dirty="0">
                <a:latin typeface="Arial"/>
                <a:ea typeface="ＭＳ Ｐゴシック"/>
                <a:cs typeface="Arial"/>
              </a:rPr>
              <a:t>veya </a:t>
            </a:r>
            <a:r>
              <a:rPr lang="tr-TR" sz="1600" b="1" dirty="0">
                <a:solidFill>
                  <a:srgbClr val="FF0000"/>
                </a:solidFill>
                <a:latin typeface="Arial"/>
                <a:ea typeface="ＭＳ Ｐゴシック"/>
                <a:cs typeface="Arial"/>
              </a:rPr>
              <a:t>e-posta</a:t>
            </a:r>
            <a:r>
              <a:rPr lang="tr-TR" sz="1600" dirty="0">
                <a:latin typeface="Arial"/>
                <a:ea typeface="ＭＳ Ｐゴシック"/>
                <a:cs typeface="Arial"/>
              </a:rPr>
              <a:t> da dahil olmak üzere </a:t>
            </a:r>
            <a:r>
              <a:rPr lang="tr-TR" sz="1600" b="1" dirty="0">
                <a:solidFill>
                  <a:srgbClr val="FF0000"/>
                </a:solidFill>
                <a:latin typeface="Arial"/>
                <a:ea typeface="ＭＳ Ｐゴシック"/>
                <a:cs typeface="Arial"/>
              </a:rPr>
              <a:t>hızlandırılmış haberleşme araçları</a:t>
            </a:r>
            <a:r>
              <a:rPr lang="tr-TR" sz="1600" dirty="0">
                <a:latin typeface="Arial"/>
                <a:ea typeface="ＭＳ Ｐゴシック"/>
                <a:cs typeface="Arial"/>
              </a:rPr>
              <a:t> (gerekli olduğu hallerde şifreleme kullanımı da dahil olmak üzere) uygun düzeyde </a:t>
            </a:r>
            <a:r>
              <a:rPr lang="tr-TR" sz="1600" b="1" dirty="0">
                <a:solidFill>
                  <a:srgbClr val="FF0000"/>
                </a:solidFill>
                <a:latin typeface="Arial"/>
                <a:ea typeface="ＭＳ Ｐゴシック"/>
                <a:cs typeface="Arial"/>
              </a:rPr>
              <a:t>güvenlik </a:t>
            </a:r>
            <a:r>
              <a:rPr lang="tr-TR" sz="1600" dirty="0">
                <a:latin typeface="Arial"/>
                <a:ea typeface="ＭＳ Ｐゴシック"/>
                <a:cs typeface="Arial"/>
              </a:rPr>
              <a:t>ve </a:t>
            </a:r>
            <a:r>
              <a:rPr lang="tr-TR" sz="1600" b="1" dirty="0">
                <a:solidFill>
                  <a:srgbClr val="FF0000"/>
                </a:solidFill>
                <a:latin typeface="Arial"/>
                <a:ea typeface="ＭＳ Ｐゴシック"/>
                <a:cs typeface="Arial"/>
              </a:rPr>
              <a:t>doğrulama </a:t>
            </a:r>
            <a:r>
              <a:rPr lang="tr-TR" sz="1600" dirty="0">
                <a:latin typeface="Arial"/>
                <a:ea typeface="ＭＳ Ｐゴシック"/>
                <a:cs typeface="Arial"/>
              </a:rPr>
              <a:t>sağlıyorsa, talebi alan Tarafça zorunlu kılındığı hallerde, sonradan resmi onaya tabi olmak üzere, karşılıklı adli yardımlaşma taleplerini veya haberleşmelerini bu araçlarla yaparlar. Talebi alan Taraf hızlandırılmış bu haberleşme araçları ile yapılmış talepleri kabul etmeli ve bunlara cevap vermelidir. </a:t>
            </a:r>
            <a:endParaRPr lang="tr-TR" dirty="0">
              <a:cs typeface="Arial"/>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5016758"/>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000" dirty="0">
                <a:latin typeface="Arial"/>
                <a:ea typeface="ＭＳ Ｐゴシック"/>
                <a:cs typeface="Arial"/>
              </a:rPr>
              <a:t>Geleneksel karşılıklı yardımlaşma talepleri genellikle diplomatik çantalar veya posta teslim sistemleri aracılığıyla yazılı ve mühürlü belgeler şeklinde gönderilirler</a:t>
            </a:r>
          </a:p>
          <a:p>
            <a:pPr marL="342900" indent="-342900" algn="just">
              <a:buFont typeface="Wingdings" pitchFamily="2" charset="2"/>
              <a:buChar char="ü"/>
            </a:pPr>
            <a:endParaRPr lang="tr-TR" sz="2000" dirty="0">
              <a:cs typeface="Arial"/>
            </a:endParaRPr>
          </a:p>
          <a:p>
            <a:pPr marL="342900" indent="-342900" algn="just">
              <a:buFont typeface="Wingdings" pitchFamily="2" charset="2"/>
              <a:buChar char="ü"/>
            </a:pPr>
            <a:r>
              <a:rPr lang="tr-TR" sz="2000" dirty="0">
                <a:latin typeface="Arial"/>
                <a:ea typeface="ＭＳ Ｐゴシック"/>
                <a:cs typeface="Arial"/>
              </a:rPr>
              <a:t>Budapeşte Sözleşmesi bilgisayar verilerini kaybolmaya elverişli olarak değerlendirmektedir ve bazı taleplerin acil gönderilmesi gerekebilir</a:t>
            </a:r>
          </a:p>
          <a:p>
            <a:pPr algn="just"/>
            <a:endParaRPr lang="tr-TR" sz="2000" dirty="0">
              <a:latin typeface="Arial"/>
              <a:ea typeface="ＭＳ Ｐゴシック"/>
              <a:cs typeface="Arial"/>
            </a:endParaRPr>
          </a:p>
          <a:p>
            <a:pPr marL="342900" indent="-342900" algn="just">
              <a:buFont typeface="Wingdings" pitchFamily="2" charset="2"/>
              <a:buChar char="ü"/>
            </a:pPr>
            <a:r>
              <a:rPr lang="tr-TR" sz="2000" dirty="0">
                <a:latin typeface="Arial"/>
                <a:ea typeface="ＭＳ Ｐゴシック"/>
                <a:cs typeface="Arial"/>
              </a:rPr>
              <a:t>Taraflar (kısıtlı olmamak kaydıyla) faks ve e-posta gibi hızlandırılmış haberleşme araçlarını kullanabilir</a:t>
            </a:r>
            <a:endParaRPr lang="tr-TR" sz="2000" dirty="0">
              <a:cs typeface="Arial"/>
            </a:endParaRPr>
          </a:p>
        </p:txBody>
      </p:sp>
    </p:spTree>
    <p:extLst>
      <p:ext uri="{BB962C8B-B14F-4D97-AF65-F5344CB8AC3E}">
        <p14:creationId xmlns:p14="http://schemas.microsoft.com/office/powerpoint/2010/main" val="1079766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17</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Madde 25 – </a:t>
            </a:r>
            <a:r>
              <a:rPr lang="tr-TR" sz="3200" b="1" dirty="0"/>
              <a:t>Karşılıklı Yardımlaşmaya </a:t>
            </a:r>
            <a:endParaRPr lang="tr-TR" sz="3200" dirty="0">
              <a:ea typeface="+mn-lt"/>
              <a:cs typeface="+mn-lt"/>
            </a:endParaRPr>
          </a:p>
          <a:p>
            <a:pPr algn="r"/>
            <a:r>
              <a:rPr lang="tr-TR" sz="3200" b="1" dirty="0"/>
              <a:t>ilişkin Genel İlkeler</a:t>
            </a:r>
            <a:endParaRPr lang="tr-TR" sz="3200" b="1"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11005"/>
            <a:ext cx="4476172" cy="5447645"/>
          </a:xfrm>
          <a:prstGeom prst="rect">
            <a:avLst/>
          </a:prstGeom>
        </p:spPr>
        <p:txBody>
          <a:bodyPr wrap="square" lIns="91440" tIns="45720" rIns="91440" bIns="45720" anchor="t">
            <a:spAutoFit/>
          </a:bodyPr>
          <a:lstStyle/>
          <a:p>
            <a:pPr marL="342900" indent="-342900" algn="just">
              <a:buFont typeface="Wingdings" pitchFamily="2" charset="2"/>
              <a:buChar char="Ø"/>
            </a:pPr>
            <a:r>
              <a:rPr lang="tr-TR" sz="1450" dirty="0">
                <a:latin typeface="Arial"/>
                <a:ea typeface="ＭＳ Ｐゴシック"/>
                <a:cs typeface="Arial"/>
              </a:rPr>
              <a:t>4 Bu bölüm maddelerinde aksi öngörülmediği sürece, </a:t>
            </a:r>
            <a:r>
              <a:rPr lang="tr-TR" sz="1450" b="1" dirty="0">
                <a:solidFill>
                  <a:srgbClr val="FF0000"/>
                </a:solidFill>
                <a:latin typeface="Arial"/>
                <a:ea typeface="ＭＳ Ｐゴシック"/>
                <a:cs typeface="Arial"/>
              </a:rPr>
              <a:t>karşılıklı yardımlaşma,</a:t>
            </a:r>
            <a:r>
              <a:rPr lang="tr-TR" sz="1450" dirty="0">
                <a:latin typeface="Arial"/>
                <a:ea typeface="ＭＳ Ｐゴシック"/>
                <a:cs typeface="Arial"/>
              </a:rPr>
              <a:t> talebi alan Tarafın işbirliği reddi gerekçeleri de dahil olmak üzere, </a:t>
            </a:r>
            <a:r>
              <a:rPr lang="tr-TR" sz="1450" b="1" dirty="0">
                <a:solidFill>
                  <a:srgbClr val="FF0000"/>
                </a:solidFill>
                <a:latin typeface="Arial"/>
                <a:ea typeface="ＭＳ Ｐゴシック"/>
                <a:cs typeface="Arial"/>
              </a:rPr>
              <a:t>talebi alan Tarafın hukuku</a:t>
            </a:r>
            <a:r>
              <a:rPr lang="tr-TR" sz="1450" dirty="0">
                <a:latin typeface="Arial"/>
                <a:ea typeface="ＭＳ Ｐゴシック"/>
                <a:cs typeface="Arial"/>
              </a:rPr>
              <a:t> veya uygulanabilir karşılıklı yardımlaşma antlaşmaları uyarınca belirlenen </a:t>
            </a:r>
            <a:r>
              <a:rPr lang="tr-TR" sz="1450" b="1" dirty="0">
                <a:solidFill>
                  <a:srgbClr val="FF0000"/>
                </a:solidFill>
                <a:latin typeface="Arial"/>
                <a:ea typeface="ＭＳ Ｐゴシック"/>
                <a:cs typeface="Arial"/>
              </a:rPr>
              <a:t>koşullara tabi olacaktır</a:t>
            </a:r>
            <a:r>
              <a:rPr lang="tr-TR" sz="1450" dirty="0">
                <a:latin typeface="Arial"/>
                <a:ea typeface="ＭＳ Ｐゴシック"/>
                <a:cs typeface="Arial"/>
              </a:rPr>
              <a:t>. Talebi alan Taraf, 2 ila 10. maddeler arasında düzenlenen suçlara ilişkin olarak, karşılıklı yardımlaşma talebini münhasıran, talebin </a:t>
            </a:r>
            <a:r>
              <a:rPr lang="tr-TR" sz="1450" b="1" dirty="0">
                <a:solidFill>
                  <a:srgbClr val="FF0000"/>
                </a:solidFill>
                <a:latin typeface="Arial"/>
                <a:ea typeface="ＭＳ Ｐゴシック"/>
                <a:cs typeface="Arial"/>
              </a:rPr>
              <a:t>mali suç </a:t>
            </a:r>
            <a:r>
              <a:rPr lang="tr-TR" sz="1450" dirty="0">
                <a:latin typeface="Arial"/>
                <a:ea typeface="ＭＳ Ｐゴシック"/>
                <a:cs typeface="Arial"/>
              </a:rPr>
              <a:t>olarak kabul ettiği bir suçla ilgili olduğu yönündeki gerekçeye dayanarak reddetme hakkını kullanamaz. </a:t>
            </a:r>
            <a:endParaRPr lang="tr-TR" sz="1450" dirty="0">
              <a:latin typeface="Arial"/>
              <a:cs typeface="Arial"/>
            </a:endParaRPr>
          </a:p>
          <a:p>
            <a:pPr marL="342900" indent="-342900" algn="just">
              <a:buFont typeface="Wingdings" pitchFamily="2" charset="2"/>
              <a:buChar char="Ø"/>
            </a:pPr>
            <a:endParaRPr lang="tr-TR" sz="1450" dirty="0">
              <a:cs typeface="Arial"/>
            </a:endParaRPr>
          </a:p>
          <a:p>
            <a:pPr marL="342900" indent="-342900" algn="just">
              <a:buFont typeface="Wingdings" pitchFamily="2" charset="2"/>
              <a:buChar char="Ø"/>
            </a:pPr>
            <a:r>
              <a:rPr lang="tr-TR" sz="1450" dirty="0">
                <a:latin typeface="Arial"/>
                <a:ea typeface="ＭＳ Ｐゴシック"/>
                <a:cs typeface="Arial"/>
              </a:rPr>
              <a:t>5 Talebi alan Tarafın, bu bölüm hükümlerine uygun olarak, karşılıklı yardımlaşmayı çifte suçluluğun varlığı şartına bağlı kılmasına izin verildiği hallerde, hakkında yardım talep edilen suçun altında yatan eylem, ilgili suç talebi alan Tarafın yasalarında farklı bir kategori altında düzenlenmiş veya talepte bulunan Tarafın tanımladığından farklı bir terminoloji ile tanımlanmış olsa dahi, suç olarak düzenlenmişse, bu şart gerçekleşmiş sayılacaktır. </a:t>
            </a:r>
          </a:p>
        </p:txBody>
      </p:sp>
      <p:sp>
        <p:nvSpPr>
          <p:cNvPr id="6" name="Rectangle 5">
            <a:extLst>
              <a:ext uri="{FF2B5EF4-FFF2-40B4-BE49-F238E27FC236}">
                <a16:creationId xmlns:a16="http://schemas.microsoft.com/office/drawing/2014/main" id="{524B6456-681F-2F44-A01A-AD3514E81BD2}"/>
              </a:ext>
            </a:extLst>
          </p:cNvPr>
          <p:cNvSpPr/>
          <p:nvPr/>
        </p:nvSpPr>
        <p:spPr>
          <a:xfrm>
            <a:off x="4572000" y="1168625"/>
            <a:ext cx="4450456" cy="5016758"/>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000" dirty="0">
                <a:latin typeface="Arial"/>
                <a:ea typeface="ＭＳ Ｐゴシック"/>
                <a:cs typeface="Arial"/>
              </a:rPr>
              <a:t>Karşılıklı yardımlaşma (ret sebepleri de dahil olmak üzere) karşılıklı adli yardımlaşma antlaşmalarına </a:t>
            </a:r>
            <a:r>
              <a:rPr lang="tr-TR" sz="2000" dirty="0" smtClean="0">
                <a:latin typeface="Arial"/>
                <a:ea typeface="ＭＳ Ｐゴシック"/>
                <a:cs typeface="Arial"/>
              </a:rPr>
              <a:t>(</a:t>
            </a:r>
            <a:r>
              <a:rPr lang="tr-TR" sz="2000" dirty="0" err="1" smtClean="0">
                <a:latin typeface="Arial"/>
                <a:ea typeface="ＭＳ Ｐゴシック"/>
                <a:cs typeface="Arial"/>
              </a:rPr>
              <a:t>MLATs</a:t>
            </a:r>
            <a:r>
              <a:rPr lang="tr-TR" sz="2000" dirty="0" smtClean="0">
                <a:latin typeface="Arial"/>
                <a:ea typeface="ＭＳ Ｐゴシック"/>
                <a:cs typeface="Arial"/>
              </a:rPr>
              <a:t>) ve </a:t>
            </a:r>
            <a:r>
              <a:rPr lang="tr-TR" sz="2000" dirty="0">
                <a:latin typeface="Arial"/>
                <a:ea typeface="ＭＳ Ｐゴシック"/>
                <a:cs typeface="Arial"/>
              </a:rPr>
              <a:t>ulusal hukuklara tabidir.</a:t>
            </a:r>
          </a:p>
          <a:p>
            <a:pPr marL="342900" indent="-342900" algn="just">
              <a:buFont typeface="Wingdings" pitchFamily="2" charset="2"/>
              <a:buChar char="ü"/>
            </a:pPr>
            <a:endParaRPr lang="tr-TR" sz="2000" dirty="0">
              <a:cs typeface="Arial"/>
            </a:endParaRPr>
          </a:p>
          <a:p>
            <a:pPr marL="342900" indent="-342900" algn="just">
              <a:buFont typeface="Wingdings" pitchFamily="2" charset="2"/>
              <a:buChar char="ü"/>
            </a:pPr>
            <a:r>
              <a:rPr lang="tr-TR" sz="2000" dirty="0">
                <a:latin typeface="Arial"/>
                <a:ea typeface="ＭＳ Ｐゴシック"/>
                <a:cs typeface="Arial"/>
              </a:rPr>
              <a:t>Ancak bu takdir yetkisi Budapeşte Sözleşmesi'nin tarafları, talebi alan Tarafın münhasıran suçu mali suç olarak kabul ettiği yönündeki gerekçeye dayanarak işbirliğinde bulunmaya zorladığı (</a:t>
            </a:r>
            <a:r>
              <a:rPr lang="tr-TR" sz="2000" dirty="0" err="1">
                <a:latin typeface="Arial"/>
                <a:ea typeface="ＭＳ Ｐゴシック"/>
                <a:cs typeface="Arial"/>
              </a:rPr>
              <a:t>örn</a:t>
            </a:r>
            <a:r>
              <a:rPr lang="tr-TR" sz="2000" dirty="0">
                <a:latin typeface="Arial"/>
                <a:ea typeface="ＭＳ Ｐゴシック"/>
                <a:cs typeface="Arial"/>
              </a:rPr>
              <a:t>. koruma, verilerin gerçek zamanlı toplanması, arama ve el koyma ve 7/24 irtibat ağı) hallerde uygulanmaz.</a:t>
            </a:r>
            <a:endParaRPr lang="tr-TR" sz="2000" dirty="0">
              <a:cs typeface="Arial"/>
            </a:endParaRPr>
          </a:p>
        </p:txBody>
      </p:sp>
    </p:spTree>
    <p:extLst>
      <p:ext uri="{BB962C8B-B14F-4D97-AF65-F5344CB8AC3E}">
        <p14:creationId xmlns:p14="http://schemas.microsoft.com/office/powerpoint/2010/main" val="3507622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18</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18</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t>Madde 25 – </a:t>
            </a:r>
            <a:r>
              <a:rPr lang="tr-TR" sz="3200" b="1">
                <a:ea typeface="+mn-lt"/>
                <a:cs typeface="+mn-lt"/>
              </a:rPr>
              <a:t>Karşılıklı Yardımlaşmaya </a:t>
            </a:r>
            <a:endParaRPr lang="tr-TR" sz="3200">
              <a:ea typeface="+mn-lt"/>
              <a:cs typeface="+mn-lt"/>
            </a:endParaRPr>
          </a:p>
          <a:p>
            <a:pPr algn="r"/>
            <a:r>
              <a:rPr lang="tr-TR" sz="3200" b="1">
                <a:ea typeface="+mn-lt"/>
                <a:cs typeface="+mn-lt"/>
              </a:rPr>
              <a:t>ilişkin Genel İlkeler</a:t>
            </a:r>
            <a:endParaRPr lang="tr-TR"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11005"/>
            <a:ext cx="4476172" cy="5447645"/>
          </a:xfrm>
          <a:prstGeom prst="rect">
            <a:avLst/>
          </a:prstGeom>
        </p:spPr>
        <p:txBody>
          <a:bodyPr wrap="square" lIns="91440" tIns="45720" rIns="91440" bIns="45720" anchor="t">
            <a:spAutoFit/>
          </a:bodyPr>
          <a:lstStyle/>
          <a:p>
            <a:pPr marL="342900" indent="-342900" algn="just">
              <a:buFont typeface="Wingdings" pitchFamily="2" charset="2"/>
              <a:buChar char="Ø"/>
            </a:pPr>
            <a:r>
              <a:rPr lang="tr-TR" sz="1450" dirty="0">
                <a:latin typeface="Arial"/>
                <a:ea typeface="ＭＳ Ｐゴシック"/>
                <a:cs typeface="Arial"/>
              </a:rPr>
              <a:t>4 Bu bölüm maddelerinde aksi öngörülmediği sürece, karşılıklı yardımlaşma, talebi alan Tarafın işbirliği reddi gerekçeleri de dahil olmak üzere, talebi alan Tarafın hukuku veya uygulanabilir karşılıklı yardımlaşma antlaşmaları uyarınca belirlenen koşullara tabi olacaktır. Talebi alan Taraf, 2 ila 10. maddeler arasında düzenlenen suçlara ilişkin olarak, karşılıklı yardımlaşma talebini münhasıran, talebin mali suç olarak kabul ettiği bir suçla ilgili olduğu yönündeki gerekçeye dayanarak reddetme hakkını kullanamaz.  </a:t>
            </a:r>
            <a:endParaRPr lang="tr-TR" sz="1450" dirty="0">
              <a:cs typeface="Arial"/>
            </a:endParaRPr>
          </a:p>
          <a:p>
            <a:pPr marL="342900" indent="-342900" algn="just">
              <a:buFont typeface="Wingdings" pitchFamily="2" charset="2"/>
              <a:buChar char="Ø"/>
            </a:pPr>
            <a:endParaRPr lang="tr-TR" sz="1450" dirty="0">
              <a:cs typeface="Arial"/>
            </a:endParaRPr>
          </a:p>
          <a:p>
            <a:pPr marL="342900" indent="-342900" algn="just">
              <a:buFont typeface="Wingdings" pitchFamily="2" charset="2"/>
              <a:buChar char="Ø"/>
            </a:pPr>
            <a:r>
              <a:rPr lang="tr-TR" sz="1450" dirty="0">
                <a:latin typeface="Arial"/>
                <a:ea typeface="ＭＳ Ｐゴシック"/>
                <a:cs typeface="Arial"/>
              </a:rPr>
              <a:t>5 Talebi alan Tarafın, bu bölüm hükümlerine uygun olarak, karşılıklı yardımlaşmayı </a:t>
            </a:r>
            <a:r>
              <a:rPr lang="tr-TR" sz="1450" b="1" dirty="0">
                <a:solidFill>
                  <a:srgbClr val="FF0000"/>
                </a:solidFill>
                <a:latin typeface="Arial"/>
                <a:ea typeface="ＭＳ Ｐゴシック"/>
                <a:cs typeface="Arial"/>
              </a:rPr>
              <a:t>çifte suçluluğun varlığı şartı</a:t>
            </a:r>
            <a:r>
              <a:rPr lang="tr-TR" sz="1450" dirty="0">
                <a:latin typeface="Arial"/>
                <a:ea typeface="ＭＳ Ｐゴシック"/>
                <a:cs typeface="Arial"/>
              </a:rPr>
              <a:t>na bağlı kılmasına izin verildiği hallerde, hakkında yardım talep edilen </a:t>
            </a:r>
            <a:r>
              <a:rPr lang="tr-TR" sz="1450" b="1" dirty="0">
                <a:solidFill>
                  <a:srgbClr val="FF0000"/>
                </a:solidFill>
                <a:latin typeface="Arial"/>
                <a:ea typeface="ＭＳ Ｐゴシック"/>
                <a:cs typeface="Arial"/>
              </a:rPr>
              <a:t>suçun altında yatan eylem</a:t>
            </a:r>
            <a:r>
              <a:rPr lang="tr-TR" sz="1450" dirty="0">
                <a:latin typeface="Arial"/>
                <a:ea typeface="ＭＳ Ｐゴシック"/>
                <a:cs typeface="Arial"/>
              </a:rPr>
              <a:t>, ilgili suç talebi alan Tarafın yasalarında </a:t>
            </a:r>
            <a:r>
              <a:rPr lang="tr-TR" sz="1450" b="1" dirty="0">
                <a:solidFill>
                  <a:srgbClr val="FF0000"/>
                </a:solidFill>
                <a:latin typeface="Arial"/>
                <a:ea typeface="ＭＳ Ｐゴシック"/>
                <a:cs typeface="Arial"/>
              </a:rPr>
              <a:t>farklı bir kategori </a:t>
            </a:r>
            <a:r>
              <a:rPr lang="tr-TR" sz="1450" dirty="0">
                <a:latin typeface="Arial"/>
                <a:ea typeface="ＭＳ Ｐゴシック"/>
                <a:cs typeface="Arial"/>
              </a:rPr>
              <a:t>altında düzenlenmiş veya talepte bulunan Tarafın tanımladığından </a:t>
            </a:r>
            <a:r>
              <a:rPr lang="tr-TR" sz="1450" b="1" dirty="0">
                <a:solidFill>
                  <a:srgbClr val="FF0000"/>
                </a:solidFill>
                <a:latin typeface="Arial"/>
                <a:ea typeface="ＭＳ Ｐゴシック"/>
                <a:cs typeface="Arial"/>
              </a:rPr>
              <a:t>farklı bir terminoloji </a:t>
            </a:r>
            <a:r>
              <a:rPr lang="tr-TR" sz="1450" dirty="0">
                <a:latin typeface="Arial"/>
                <a:ea typeface="ＭＳ Ｐゴシック"/>
                <a:cs typeface="Arial"/>
              </a:rPr>
              <a:t>ile tanımlanmış </a:t>
            </a:r>
            <a:r>
              <a:rPr lang="tr-TR" sz="1450" b="1" dirty="0">
                <a:solidFill>
                  <a:srgbClr val="FF0000"/>
                </a:solidFill>
                <a:latin typeface="Arial"/>
                <a:ea typeface="ＭＳ Ｐゴシック"/>
                <a:cs typeface="Arial"/>
              </a:rPr>
              <a:t>olsa dahi</a:t>
            </a:r>
            <a:r>
              <a:rPr lang="tr-TR" sz="1450" dirty="0">
                <a:latin typeface="Arial"/>
                <a:ea typeface="ＭＳ Ｐゴシック"/>
                <a:cs typeface="Arial"/>
              </a:rPr>
              <a:t>, suç olarak düzenlenmişse, bu şart gerçekleşmiş sayılacaktır. </a:t>
            </a:r>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3477875"/>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dirty="0">
                <a:latin typeface="Arial"/>
                <a:ea typeface="ＭＳ Ｐゴシック"/>
                <a:cs typeface="Arial"/>
              </a:rPr>
              <a:t>Budapeşte Sözleşmesi uyarınca çifte suçluluk tanımı:</a:t>
            </a:r>
          </a:p>
          <a:p>
            <a:pPr marL="800100" lvl="1" indent="-342900" algn="just">
              <a:buFont typeface="Wingdings" pitchFamily="2" charset="2"/>
              <a:buChar char="ü"/>
            </a:pPr>
            <a:r>
              <a:rPr lang="tr-TR" sz="2200" dirty="0">
                <a:latin typeface="Arial"/>
                <a:ea typeface="ＭＳ Ｐゴシック"/>
                <a:cs typeface="Arial"/>
              </a:rPr>
              <a:t>Suçun altında yatan eylem her iki ülkede de suç sayılmalıdır</a:t>
            </a:r>
          </a:p>
          <a:p>
            <a:pPr marL="800100" lvl="1" indent="-342900" algn="just">
              <a:buFont typeface="Wingdings" pitchFamily="2" charset="2"/>
              <a:buChar char="ü"/>
            </a:pPr>
            <a:r>
              <a:rPr lang="tr-TR" sz="2200" dirty="0">
                <a:latin typeface="Arial"/>
                <a:ea typeface="ＭＳ Ｐゴシック"/>
                <a:cs typeface="Arial"/>
              </a:rPr>
              <a:t>Suçların aynı kategori altında düzenlenmesi veya aynı terminolojinin kullanılması gerekmemektedir</a:t>
            </a:r>
          </a:p>
        </p:txBody>
      </p:sp>
    </p:spTree>
    <p:extLst>
      <p:ext uri="{BB962C8B-B14F-4D97-AF65-F5344CB8AC3E}">
        <p14:creationId xmlns:p14="http://schemas.microsoft.com/office/powerpoint/2010/main" val="1220962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19</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19</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lnSpc>
                <a:spcPct val="80000"/>
              </a:lnSpc>
            </a:pPr>
            <a:r>
              <a:rPr lang="tr-TR" sz="3200" b="1"/>
              <a:t>Sorular</a:t>
            </a:r>
            <a:endParaRPr lang="tr-TR">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3887716293"/>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3066412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smtClean="0">
                <a:ea typeface="ＭＳ Ｐゴシック" pitchFamily="34" charset="-128"/>
              </a:rPr>
              <a:t>Gündem</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36290" y="1043731"/>
            <a:ext cx="3791244" cy="2308324"/>
          </a:xfrm>
          <a:prstGeom prst="rect">
            <a:avLst/>
          </a:prstGeom>
        </p:spPr>
        <p:txBody>
          <a:bodyPr wrap="square" lIns="91440" tIns="45720" rIns="91440" bIns="45720" anchor="t">
            <a:spAutoFit/>
          </a:bodyPr>
          <a:lstStyle/>
          <a:p>
            <a:pPr marL="342900" indent="-342900" algn="just">
              <a:lnSpc>
                <a:spcPct val="80000"/>
              </a:lnSpc>
              <a:buFont typeface="Wingdings" pitchFamily="2" charset="2"/>
              <a:buChar char="Ø"/>
            </a:pPr>
            <a:r>
              <a:rPr lang="tr-TR" sz="2000" b="1" dirty="0">
                <a:latin typeface="Arial"/>
                <a:ea typeface="ＭＳ Ｐゴシック"/>
                <a:cs typeface="Arial"/>
              </a:rPr>
              <a:t>Birinci Bölüm</a:t>
            </a:r>
          </a:p>
          <a:p>
            <a:pPr marL="342900" indent="-342900" algn="just">
              <a:lnSpc>
                <a:spcPct val="80000"/>
              </a:lnSpc>
              <a:buFont typeface="Wingdings" pitchFamily="2" charset="2"/>
              <a:buChar char="ü"/>
            </a:pPr>
            <a:r>
              <a:rPr lang="tr-TR" sz="2000" i="1" dirty="0">
                <a:latin typeface="Arial"/>
                <a:ea typeface="ＭＳ Ｐゴシック"/>
                <a:cs typeface="Arial"/>
              </a:rPr>
              <a:t>Genel hükümler</a:t>
            </a:r>
          </a:p>
          <a:p>
            <a:pPr marL="342900" indent="-342900" algn="just" eaLnBrk="1" hangingPunct="1">
              <a:lnSpc>
                <a:spcPct val="80000"/>
              </a:lnSpc>
              <a:buFont typeface="Wingdings" pitchFamily="2" charset="2"/>
              <a:buChar char="ü"/>
            </a:pPr>
            <a:endParaRPr lang="tr-TR" sz="2000" dirty="0">
              <a:cs typeface="Arial"/>
            </a:endParaRPr>
          </a:p>
          <a:p>
            <a:pPr marL="342900" indent="-342900" algn="just">
              <a:lnSpc>
                <a:spcPct val="80000"/>
              </a:lnSpc>
              <a:buFont typeface="Wingdings" pitchFamily="2" charset="2"/>
              <a:buChar char="Ø"/>
            </a:pPr>
            <a:r>
              <a:rPr lang="tr-TR" sz="2000" b="1" dirty="0">
                <a:latin typeface="Arial"/>
                <a:ea typeface="ＭＳ Ｐゴシック"/>
                <a:cs typeface="Arial"/>
              </a:rPr>
              <a:t>İkinci Bölüm</a:t>
            </a:r>
          </a:p>
          <a:p>
            <a:pPr marL="342900" indent="-342900" algn="just">
              <a:lnSpc>
                <a:spcPct val="80000"/>
              </a:lnSpc>
              <a:buFont typeface="Wingdings" pitchFamily="2" charset="2"/>
              <a:buChar char="ü"/>
            </a:pPr>
            <a:r>
              <a:rPr lang="tr-TR" sz="2000" i="1" dirty="0">
                <a:latin typeface="Arial"/>
                <a:ea typeface="ＭＳ Ｐゴシック"/>
                <a:cs typeface="Arial"/>
              </a:rPr>
              <a:t>Özel hükümler</a:t>
            </a:r>
            <a:endParaRPr lang="tr-TR" sz="2000" i="1" dirty="0">
              <a:cs typeface="Arial"/>
            </a:endParaRPr>
          </a:p>
          <a:p>
            <a:pPr marL="0" indent="0" algn="just" eaLnBrk="1" hangingPunct="1">
              <a:lnSpc>
                <a:spcPct val="80000"/>
              </a:lnSpc>
              <a:buNone/>
            </a:pPr>
            <a:endParaRPr lang="tr-TR" sz="2000" dirty="0">
              <a:cs typeface="Arial"/>
            </a:endParaRPr>
          </a:p>
          <a:p>
            <a:pPr marL="342900" indent="-342900" algn="just">
              <a:lnSpc>
                <a:spcPct val="80000"/>
              </a:lnSpc>
              <a:buFont typeface="Wingdings" pitchFamily="2" charset="2"/>
              <a:buChar char="Ø"/>
            </a:pPr>
            <a:r>
              <a:rPr lang="tr-TR" sz="2000" b="1" dirty="0">
                <a:latin typeface="Arial"/>
                <a:ea typeface="ＭＳ Ｐゴシック"/>
                <a:cs typeface="Arial"/>
              </a:rPr>
              <a:t>Üçüncü Bölüm</a:t>
            </a:r>
            <a:endParaRPr lang="tr-TR" sz="2000" b="1" dirty="0">
              <a:cs typeface="Arial"/>
            </a:endParaRPr>
          </a:p>
          <a:p>
            <a:pPr marL="342900" indent="-342900" algn="just">
              <a:lnSpc>
                <a:spcPct val="80000"/>
              </a:lnSpc>
              <a:buFont typeface="Wingdings" pitchFamily="2" charset="2"/>
              <a:buChar char="ü"/>
            </a:pPr>
            <a:r>
              <a:rPr lang="tr-TR" sz="2000" i="1" dirty="0">
                <a:latin typeface="Arial"/>
                <a:ea typeface="ＭＳ Ｐゴシック"/>
                <a:cs typeface="Arial"/>
              </a:rPr>
              <a:t>Taslak </a:t>
            </a:r>
            <a:r>
              <a:rPr lang="tr-TR" sz="2000" i="1" dirty="0" smtClean="0">
                <a:latin typeface="Arial"/>
                <a:ea typeface="ＭＳ Ｐゴシック"/>
                <a:cs typeface="Arial"/>
              </a:rPr>
              <a:t>İkinci Ek Protokol </a:t>
            </a:r>
            <a:r>
              <a:rPr lang="tr-TR" sz="2000" i="1" dirty="0">
                <a:latin typeface="Arial"/>
                <a:ea typeface="ＭＳ Ｐゴシック"/>
                <a:cs typeface="Arial"/>
              </a:rPr>
              <a:t>Hükümleri</a:t>
            </a:r>
            <a:endParaRPr lang="tr-TR" dirty="0">
              <a:latin typeface="Arial"/>
              <a:ea typeface="ＭＳ Ｐゴシック"/>
              <a:cs typeface="Arial"/>
            </a:endParaRPr>
          </a:p>
        </p:txBody>
      </p:sp>
      <p:sp>
        <p:nvSpPr>
          <p:cNvPr id="6" name="Rectangle 5">
            <a:extLst>
              <a:ext uri="{FF2B5EF4-FFF2-40B4-BE49-F238E27FC236}">
                <a16:creationId xmlns:a16="http://schemas.microsoft.com/office/drawing/2014/main" id="{EA3FFC4F-A0C7-6241-A6A3-D4D1CB58E595}"/>
              </a:ext>
            </a:extLst>
          </p:cNvPr>
          <p:cNvSpPr/>
          <p:nvPr/>
        </p:nvSpPr>
        <p:spPr>
          <a:xfrm>
            <a:off x="4450456" y="1043731"/>
            <a:ext cx="4357254" cy="1815882"/>
          </a:xfrm>
          <a:prstGeom prst="rect">
            <a:avLst/>
          </a:prstGeom>
        </p:spPr>
        <p:txBody>
          <a:bodyPr wrap="square" lIns="91440" tIns="45720" rIns="91440" bIns="45720" anchor="t">
            <a:spAutoFit/>
          </a:bodyPr>
          <a:lstStyle/>
          <a:p>
            <a:pPr marL="342900" indent="-342900" algn="just">
              <a:lnSpc>
                <a:spcPct val="80000"/>
              </a:lnSpc>
              <a:buFont typeface="Wingdings" pitchFamily="2" charset="2"/>
              <a:buChar char="Ø"/>
            </a:pPr>
            <a:r>
              <a:rPr lang="tr-TR" sz="2000" b="1" dirty="0">
                <a:latin typeface="Arial"/>
                <a:ea typeface="ＭＳ Ｐゴシック"/>
                <a:cs typeface="Arial"/>
              </a:rPr>
              <a:t>Dördüncü Bölüm</a:t>
            </a:r>
            <a:endParaRPr lang="tr-TR" dirty="0">
              <a:cs typeface="Arial"/>
            </a:endParaRPr>
          </a:p>
          <a:p>
            <a:pPr marL="342900" indent="-342900" algn="just">
              <a:lnSpc>
                <a:spcPct val="80000"/>
              </a:lnSpc>
              <a:buFont typeface="Wingdings" pitchFamily="2" charset="2"/>
              <a:buChar char="ü"/>
            </a:pPr>
            <a:r>
              <a:rPr lang="tr-TR" sz="2000" i="1" dirty="0">
                <a:latin typeface="Arial"/>
                <a:ea typeface="ＭＳ Ｐゴシック"/>
                <a:cs typeface="Arial"/>
              </a:rPr>
              <a:t>Karşılıklı adli yardımlaşma formu şablonları</a:t>
            </a:r>
          </a:p>
          <a:p>
            <a:pPr marL="342900" indent="-342900" algn="just">
              <a:lnSpc>
                <a:spcPct val="80000"/>
              </a:lnSpc>
              <a:buFont typeface="Wingdings" pitchFamily="2" charset="2"/>
              <a:buChar char="ü"/>
            </a:pPr>
            <a:endParaRPr lang="tr-TR" sz="2000" i="1" dirty="0">
              <a:latin typeface="Arial"/>
              <a:ea typeface="ＭＳ Ｐゴシック"/>
              <a:cs typeface="Arial"/>
            </a:endParaRPr>
          </a:p>
          <a:p>
            <a:pPr marL="342900" indent="-342900" algn="just">
              <a:lnSpc>
                <a:spcPct val="80000"/>
              </a:lnSpc>
              <a:buFont typeface="Wingdings"/>
              <a:buChar char="Ø"/>
            </a:pPr>
            <a:r>
              <a:rPr lang="tr-TR" sz="2000" b="1" dirty="0">
                <a:latin typeface="Arial"/>
                <a:ea typeface="ＭＳ Ｐゴシック"/>
                <a:cs typeface="Arial"/>
              </a:rPr>
              <a:t>Beşinci Bölüm</a:t>
            </a:r>
          </a:p>
          <a:p>
            <a:pPr marL="342900" indent="-342900" algn="just">
              <a:lnSpc>
                <a:spcPct val="80000"/>
              </a:lnSpc>
              <a:buFont typeface="Wingdings" pitchFamily="2" charset="2"/>
              <a:buChar char="ü"/>
            </a:pPr>
            <a:r>
              <a:rPr lang="tr-TR" sz="2000" i="1" dirty="0">
                <a:latin typeface="Arial"/>
                <a:ea typeface="ＭＳ Ｐゴシック"/>
                <a:cs typeface="Arial"/>
              </a:rPr>
              <a:t>Özet</a:t>
            </a:r>
            <a:endParaRPr lang="tr-TR" sz="2000" i="1" dirty="0">
              <a:cs typeface="Arial"/>
            </a:endParaRPr>
          </a:p>
          <a:p>
            <a:pPr algn="just">
              <a:lnSpc>
                <a:spcPct val="80000"/>
              </a:lnSpc>
            </a:pPr>
            <a:endParaRPr lang="tr-TR" sz="2000" i="1" dirty="0">
              <a:cs typeface="Arial"/>
            </a:endParaRPr>
          </a:p>
        </p:txBody>
      </p:sp>
    </p:spTree>
    <p:extLst>
      <p:ext uri="{BB962C8B-B14F-4D97-AF65-F5344CB8AC3E}">
        <p14:creationId xmlns:p14="http://schemas.microsoft.com/office/powerpoint/2010/main" val="2297255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20</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20</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lnSpc>
                <a:spcPct val="80000"/>
              </a:lnSpc>
            </a:pPr>
            <a:r>
              <a:rPr lang="tr-TR" sz="3200" b="1"/>
              <a:t>Sorular</a:t>
            </a:r>
            <a:endParaRPr lang="tr-TR">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4097588422"/>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3094247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21</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21</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t>Madde 26 – </a:t>
            </a:r>
            <a:r>
              <a:rPr lang="tr-TR" sz="3200" b="1" dirty="0" smtClean="0"/>
              <a:t>Kendiliğinden İletilen Bilgi</a:t>
            </a:r>
            <a:endParaRPr lang="tr-TR" sz="3200" b="1"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8522" y="1001915"/>
            <a:ext cx="4476172" cy="5578450"/>
          </a:xfrm>
          <a:prstGeom prst="rect">
            <a:avLst/>
          </a:prstGeom>
        </p:spPr>
        <p:txBody>
          <a:bodyPr wrap="square" lIns="91440" tIns="45720" rIns="91440" bIns="45720" anchor="t">
            <a:spAutoFit/>
          </a:bodyPr>
          <a:lstStyle/>
          <a:p>
            <a:pPr marL="342900" indent="-342900" algn="just">
              <a:buFont typeface="Wingdings" pitchFamily="2" charset="2"/>
              <a:buChar char="Ø"/>
            </a:pPr>
            <a:r>
              <a:rPr lang="tr-TR" sz="1550" dirty="0">
                <a:latin typeface="Arial"/>
                <a:ea typeface="ＭＳ Ｐゴシック"/>
                <a:cs typeface="Arial"/>
              </a:rPr>
              <a:t>1 Taraflar, iç hukuklarının öngördüğü sınırlar içerisinde ve </a:t>
            </a:r>
            <a:r>
              <a:rPr lang="tr-TR" sz="1550" b="1" dirty="0">
                <a:solidFill>
                  <a:srgbClr val="FF0000"/>
                </a:solidFill>
                <a:latin typeface="Arial"/>
                <a:ea typeface="ＭＳ Ｐゴシック"/>
                <a:cs typeface="Arial"/>
              </a:rPr>
              <a:t>önceden talebe gerek olmaksızın</a:t>
            </a:r>
            <a:r>
              <a:rPr lang="tr-TR" sz="1550" dirty="0">
                <a:latin typeface="Arial"/>
                <a:ea typeface="ＭＳ Ｐゴシック"/>
                <a:cs typeface="Arial"/>
              </a:rPr>
              <a:t>, kendi soruşturmaları çerçevesinde edindikleri bilgileri, eğer </a:t>
            </a:r>
            <a:r>
              <a:rPr lang="tr-TR" sz="1550" b="1" dirty="0">
                <a:solidFill>
                  <a:srgbClr val="FF0000"/>
                </a:solidFill>
                <a:latin typeface="Arial"/>
                <a:ea typeface="ＭＳ Ｐゴシック"/>
                <a:cs typeface="Arial"/>
              </a:rPr>
              <a:t>bu bilgilerin açıklanmasının</a:t>
            </a:r>
            <a:r>
              <a:rPr lang="tr-TR" sz="1550" dirty="0">
                <a:latin typeface="Arial"/>
                <a:ea typeface="ＭＳ Ｐゴシック"/>
                <a:cs typeface="Arial"/>
              </a:rPr>
              <a:t>, </a:t>
            </a:r>
            <a:r>
              <a:rPr lang="tr-TR" sz="1550" b="1" dirty="0">
                <a:solidFill>
                  <a:srgbClr val="FF0000"/>
                </a:solidFill>
                <a:latin typeface="Arial"/>
                <a:ea typeface="ＭＳ Ｐゴシック"/>
                <a:cs typeface="Arial"/>
              </a:rPr>
              <a:t>bilgiyi alacak Tarafın</a:t>
            </a:r>
            <a:r>
              <a:rPr lang="tr-TR" sz="1550" dirty="0">
                <a:latin typeface="Arial"/>
                <a:ea typeface="ＭＳ Ｐゴシック"/>
                <a:cs typeface="Arial"/>
              </a:rPr>
              <a:t>, bu </a:t>
            </a:r>
            <a:r>
              <a:rPr lang="tr-TR" sz="1550" dirty="0" err="1">
                <a:latin typeface="Arial"/>
                <a:ea typeface="ＭＳ Ｐゴシック"/>
                <a:cs typeface="Arial"/>
              </a:rPr>
              <a:t>Sözleşme'de</a:t>
            </a:r>
            <a:r>
              <a:rPr lang="tr-TR" sz="1550" dirty="0">
                <a:latin typeface="Arial"/>
                <a:ea typeface="ＭＳ Ｐゴシック"/>
                <a:cs typeface="Arial"/>
              </a:rPr>
              <a:t> düzenlenen suçlarla ilgili soruşturma veya kovuşturma başlatmasını veya bu Tarafın bu bölüm uyarınca işbirliği talebinde bulunmasını </a:t>
            </a:r>
            <a:r>
              <a:rPr lang="tr-TR" sz="1550" b="1" dirty="0">
                <a:solidFill>
                  <a:srgbClr val="FF0000"/>
                </a:solidFill>
                <a:latin typeface="Arial"/>
                <a:ea typeface="ＭＳ Ｐゴシック"/>
                <a:cs typeface="Arial"/>
              </a:rPr>
              <a:t>destekleyeceği kanaatinde ise</a:t>
            </a:r>
            <a:r>
              <a:rPr lang="tr-TR" sz="1550" dirty="0">
                <a:latin typeface="Arial"/>
                <a:ea typeface="ＭＳ Ｐゴシック"/>
                <a:cs typeface="Arial"/>
              </a:rPr>
              <a:t>, </a:t>
            </a:r>
            <a:r>
              <a:rPr lang="tr-TR" sz="1550" b="1" dirty="0">
                <a:solidFill>
                  <a:srgbClr val="FF0000"/>
                </a:solidFill>
                <a:latin typeface="Arial"/>
                <a:ea typeface="ＭＳ Ｐゴシック"/>
                <a:cs typeface="Arial"/>
              </a:rPr>
              <a:t>bu bilgileri diğer Tarafa iletebilir</a:t>
            </a:r>
            <a:r>
              <a:rPr lang="tr-TR" sz="1550" dirty="0">
                <a:latin typeface="Arial"/>
                <a:ea typeface="ＭＳ Ｐゴシック"/>
                <a:cs typeface="Arial"/>
              </a:rPr>
              <a:t>.</a:t>
            </a:r>
          </a:p>
          <a:p>
            <a:pPr marL="342900" indent="-342900" algn="just">
              <a:buFont typeface="Wingdings" pitchFamily="2" charset="2"/>
              <a:buChar char="Ø"/>
            </a:pPr>
            <a:endParaRPr lang="tr-TR" sz="1550" dirty="0">
              <a:cs typeface="Arial" pitchFamily="34" charset="0"/>
            </a:endParaRPr>
          </a:p>
          <a:p>
            <a:pPr marL="342900" indent="-342900" algn="just">
              <a:buFont typeface="Wingdings" pitchFamily="2" charset="2"/>
              <a:buChar char="Ø"/>
            </a:pPr>
            <a:r>
              <a:rPr lang="tr-TR" sz="1550" dirty="0">
                <a:latin typeface="Arial"/>
                <a:ea typeface="ＭＳ Ｐゴシック"/>
                <a:cs typeface="Arial"/>
              </a:rPr>
              <a:t>2 Böyle bir bilgiyi sağlamadan önce bilgiyi sağlayacak Taraf,  bunun gizli tutulmasını veya ancak bazı koşullar dahilinde kullanılmasını talep edebilir. Eğer bilgiyi alacak Taraf bu talebe uyamıyorsa, bilgiyi sağlayacak Tarafı bilgilendirir, bunun üzerine bilgiyi sağlayacak Taraf bilgiyi sağlayıp sağlamayacağına karar verir. Eğer bilgiyi alacak Taraf koşullara tabi bu bilgiyi kabul ederse, bu koşullarla bağlı olacaktır. </a:t>
            </a:r>
          </a:p>
          <a:p>
            <a:pPr algn="just"/>
            <a:endParaRPr lang="tr-TR" sz="1550" dirty="0">
              <a:latin typeface="Arial"/>
              <a:ea typeface="ＭＳ Ｐゴシック"/>
              <a:cs typeface="Arial"/>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5170646"/>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dirty="0">
                <a:latin typeface="Arial"/>
                <a:ea typeface="ＭＳ Ｐゴシック"/>
                <a:cs typeface="Arial"/>
              </a:rPr>
              <a:t>Bazı ülkeler diğer ülkelerle bilgi paylaşılması için, buna ilişkin bir yetkinin varlığını aramaktadır</a:t>
            </a:r>
          </a:p>
          <a:p>
            <a:pPr marL="342900" indent="-342900" algn="just">
              <a:buFont typeface="Wingdings" pitchFamily="2" charset="2"/>
              <a:buChar char="ü"/>
            </a:pPr>
            <a:endParaRPr lang="tr-TR" sz="2200" dirty="0">
              <a:cs typeface="Arial" pitchFamily="34" charset="0"/>
            </a:endParaRPr>
          </a:p>
          <a:p>
            <a:pPr marL="342900" indent="-342900" algn="just">
              <a:buFont typeface="Wingdings" pitchFamily="2" charset="2"/>
              <a:buChar char="ü"/>
            </a:pPr>
            <a:r>
              <a:rPr lang="tr-TR" sz="2200" dirty="0">
                <a:latin typeface="Arial"/>
                <a:ea typeface="ＭＳ Ｐゴシック"/>
                <a:cs typeface="Arial"/>
              </a:rPr>
              <a:t>Bu hüküm diğer taraflara kendiliğinden bilgi verme yükümlülüğü öngörmemektedir - bu, ilgili tarafın takdirindedir</a:t>
            </a:r>
            <a:endParaRPr lang="tr-TR" sz="2200" dirty="0">
              <a:cs typeface="Arial"/>
            </a:endParaRPr>
          </a:p>
          <a:p>
            <a:pPr marL="342900" indent="-342900" algn="just">
              <a:buFont typeface="Wingdings" pitchFamily="2" charset="2"/>
              <a:buChar char="ü"/>
            </a:pPr>
            <a:endParaRPr lang="tr-TR" sz="2200" dirty="0">
              <a:cs typeface="Arial"/>
            </a:endParaRPr>
          </a:p>
          <a:p>
            <a:pPr marL="342900" indent="-342900" algn="just">
              <a:buFont typeface="Wingdings" pitchFamily="2" charset="2"/>
              <a:buChar char="ü"/>
            </a:pPr>
            <a:r>
              <a:rPr lang="tr-TR" sz="2200" dirty="0">
                <a:latin typeface="Arial"/>
                <a:ea typeface="ＭＳ Ｐゴシック"/>
                <a:cs typeface="Arial"/>
              </a:rPr>
              <a:t>Bilgi verme, bilgi veren tarafın açıklanan olgulara yönelik soruşturma veya kovuşturma yürütmesini engellemez</a:t>
            </a:r>
            <a:endParaRPr lang="tr-TR" sz="2200" dirty="0">
              <a:cs typeface="Arial"/>
            </a:endParaRPr>
          </a:p>
        </p:txBody>
      </p:sp>
    </p:spTree>
    <p:extLst>
      <p:ext uri="{BB962C8B-B14F-4D97-AF65-F5344CB8AC3E}">
        <p14:creationId xmlns:p14="http://schemas.microsoft.com/office/powerpoint/2010/main" val="1035610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22</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22</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Madde 26 – </a:t>
            </a:r>
            <a:r>
              <a:rPr lang="tr-TR" sz="3200" b="1" dirty="0" smtClean="0">
                <a:ea typeface="+mn-lt"/>
                <a:cs typeface="+mn-lt"/>
              </a:rPr>
              <a:t>Kendiliğinden İletilen Bilgi</a:t>
            </a:r>
            <a:endParaRPr lang="en-GB"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8522" y="1001915"/>
            <a:ext cx="4476172" cy="5339923"/>
          </a:xfrm>
          <a:prstGeom prst="rect">
            <a:avLst/>
          </a:prstGeom>
        </p:spPr>
        <p:txBody>
          <a:bodyPr wrap="square" lIns="91440" tIns="45720" rIns="91440" bIns="45720" anchor="t">
            <a:spAutoFit/>
          </a:bodyPr>
          <a:lstStyle/>
          <a:p>
            <a:pPr marL="285750" indent="-285750" algn="just">
              <a:buFont typeface="Wingdings"/>
              <a:buChar char="Ø"/>
            </a:pPr>
            <a:r>
              <a:rPr lang="tr-TR" sz="1550" dirty="0">
                <a:latin typeface="Arial"/>
                <a:ea typeface="ＭＳ Ｐゴシック"/>
                <a:cs typeface="Arial"/>
              </a:rPr>
              <a:t>1 Taraflar, iç hukuklarının öngördüğü sınırlar içerisinde ve önceden talebe gerek olmaksızın, kendi soruşturmaları çerçevesinde edindikleri bilgileri, eğer bu bilgilerin açıklanmasının, bilgiyi alacak Tarafın, bu </a:t>
            </a:r>
            <a:r>
              <a:rPr lang="tr-TR" sz="1550" dirty="0" err="1">
                <a:latin typeface="Arial"/>
                <a:ea typeface="ＭＳ Ｐゴシック"/>
                <a:cs typeface="Arial"/>
              </a:rPr>
              <a:t>Sözleşme'de</a:t>
            </a:r>
            <a:r>
              <a:rPr lang="tr-TR" sz="1550" dirty="0">
                <a:latin typeface="Arial"/>
                <a:ea typeface="ＭＳ Ｐゴシック"/>
                <a:cs typeface="Arial"/>
              </a:rPr>
              <a:t> düzenlenen suçlarla ilgili soruşturma veya kovuşturma başlatmasını veya bu Tarafın bu bölüm uyarınca işbirliği talebinde bulunmasını destekleyeceği kanaatinde ise, bu bilgileri diğer Tarafa iletebilir.</a:t>
            </a:r>
            <a:endParaRPr lang="tr-TR" sz="1550" dirty="0">
              <a:cs typeface="Arial"/>
            </a:endParaRPr>
          </a:p>
          <a:p>
            <a:pPr algn="just"/>
            <a:endParaRPr lang="tr-TR" sz="1550" dirty="0">
              <a:latin typeface="Arial"/>
              <a:ea typeface="ＭＳ Ｐゴシック"/>
              <a:cs typeface="Arial"/>
            </a:endParaRPr>
          </a:p>
          <a:p>
            <a:pPr marL="285750" indent="-285750" algn="just">
              <a:buFont typeface="Wingdings"/>
              <a:buChar char="Ø"/>
            </a:pPr>
            <a:r>
              <a:rPr lang="tr-TR" sz="1550" dirty="0" smtClean="0">
                <a:latin typeface="Arial"/>
                <a:ea typeface="ＭＳ Ｐゴシック"/>
                <a:cs typeface="Arial"/>
              </a:rPr>
              <a:t>2 Böyle </a:t>
            </a:r>
            <a:r>
              <a:rPr lang="tr-TR" sz="1550" dirty="0">
                <a:latin typeface="Arial"/>
                <a:ea typeface="ＭＳ Ｐゴシック"/>
                <a:cs typeface="Arial"/>
              </a:rPr>
              <a:t>bir bilgiyi sağlamadan önce bilgiyi sağlayacak Taraf,  bunun </a:t>
            </a:r>
            <a:r>
              <a:rPr lang="tr-TR" sz="1550" b="1" dirty="0">
                <a:solidFill>
                  <a:srgbClr val="FF0000"/>
                </a:solidFill>
                <a:latin typeface="Arial"/>
                <a:ea typeface="ＭＳ Ｐゴシック"/>
                <a:cs typeface="Arial"/>
              </a:rPr>
              <a:t>gizli </a:t>
            </a:r>
            <a:r>
              <a:rPr lang="tr-TR" sz="1550" dirty="0">
                <a:latin typeface="Arial"/>
                <a:ea typeface="ＭＳ Ｐゴシック"/>
                <a:cs typeface="Arial"/>
              </a:rPr>
              <a:t>tutulmasını veya ancak bazı </a:t>
            </a:r>
            <a:r>
              <a:rPr lang="tr-TR" sz="1550" b="1" dirty="0">
                <a:solidFill>
                  <a:srgbClr val="FF0000"/>
                </a:solidFill>
                <a:latin typeface="Arial"/>
                <a:ea typeface="ＭＳ Ｐゴシック"/>
                <a:cs typeface="Arial"/>
              </a:rPr>
              <a:t>koşullar dahilinde kullanılması</a:t>
            </a:r>
            <a:r>
              <a:rPr lang="tr-TR" sz="1550" dirty="0">
                <a:latin typeface="Arial"/>
                <a:ea typeface="ＭＳ Ｐゴシック"/>
                <a:cs typeface="Arial"/>
              </a:rPr>
              <a:t>nı talep edebilir. Eğer bilgiyi alacak Taraf bu talebe uyamıyorsa, bilgiyi sağlayacak Tarafı bilgilendirir, bunun üzerine bilgiyi sağlayacak Taraf bilgiyi sağlayıp sağlamayacağına karar verir. Eğer </a:t>
            </a:r>
            <a:r>
              <a:rPr lang="tr-TR" sz="1550" b="1" dirty="0">
                <a:solidFill>
                  <a:srgbClr val="FF0000"/>
                </a:solidFill>
                <a:latin typeface="Arial"/>
                <a:ea typeface="ＭＳ Ｐゴシック"/>
                <a:cs typeface="Arial"/>
              </a:rPr>
              <a:t>bilgiyi alacak Taraf</a:t>
            </a:r>
            <a:r>
              <a:rPr lang="tr-TR" sz="1550" dirty="0">
                <a:latin typeface="Arial"/>
                <a:ea typeface="ＭＳ Ｐゴシック"/>
                <a:cs typeface="Arial"/>
              </a:rPr>
              <a:t> koşullara tabi bu bilgiyi kabul ederse, </a:t>
            </a:r>
            <a:r>
              <a:rPr lang="tr-TR" sz="1550" b="1" dirty="0">
                <a:solidFill>
                  <a:srgbClr val="FF0000"/>
                </a:solidFill>
                <a:latin typeface="Arial"/>
                <a:ea typeface="ＭＳ Ｐゴシック"/>
                <a:cs typeface="Arial"/>
              </a:rPr>
              <a:t>bu koşullarla bağlı </a:t>
            </a:r>
            <a:r>
              <a:rPr lang="tr-TR" sz="1550" dirty="0">
                <a:latin typeface="Arial"/>
                <a:ea typeface="ＭＳ Ｐゴシック"/>
                <a:cs typeface="Arial"/>
              </a:rPr>
              <a:t>olacaktır. </a:t>
            </a:r>
            <a:endParaRPr lang="tr-TR" sz="1550" dirty="0">
              <a:latin typeface="Arial"/>
              <a:cs typeface="Arial"/>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564694" y="1040990"/>
            <a:ext cx="4450456" cy="5586145"/>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100" dirty="0">
                <a:latin typeface="Arial"/>
                <a:ea typeface="ＭＳ Ｐゴシック"/>
                <a:cs typeface="Arial"/>
              </a:rPr>
              <a:t>Bilgiyi açıklayan taraf iletilen bilginin gizli tutulmasını veya yalnızca bazı koşullar dahilinde kullanılmasını talep edebilir. Bu koşullar, bilgiyi alacak tarafça kabul edildiği takdirde bağlayıcı olacaktır</a:t>
            </a:r>
          </a:p>
          <a:p>
            <a:pPr marL="342900" indent="-342900" algn="just">
              <a:buFont typeface="Wingdings" pitchFamily="2" charset="2"/>
              <a:buChar char="ü"/>
            </a:pPr>
            <a:endParaRPr lang="tr-TR" sz="2100" dirty="0">
              <a:cs typeface="Arial" pitchFamily="34" charset="0"/>
            </a:endParaRPr>
          </a:p>
          <a:p>
            <a:pPr marL="342900" indent="-342900" algn="just">
              <a:buFont typeface="Wingdings" pitchFamily="2" charset="2"/>
              <a:buChar char="ü"/>
            </a:pPr>
            <a:r>
              <a:rPr lang="tr-TR" sz="2100" dirty="0">
                <a:latin typeface="Arial"/>
                <a:ea typeface="ＭＳ Ｐゴシック"/>
                <a:cs typeface="Arial"/>
              </a:rPr>
              <a:t>Eğer bilgiyi alacak taraf bu koşulları yerine getiremiyosa (örneğin bilginin kamuya açık bir duruşmada kullanılması gibi) bilgiyi açıklayan tarafa bunu bildirmelidir  – bilgiyi açıklayan taraf bu bilgiyi sağlayıp sağlamayacağına karar verecektir</a:t>
            </a:r>
            <a:endParaRPr lang="tr-TR" sz="2100" dirty="0">
              <a:cs typeface="Arial"/>
            </a:endParaRPr>
          </a:p>
        </p:txBody>
      </p:sp>
    </p:spTree>
    <p:extLst>
      <p:ext uri="{BB962C8B-B14F-4D97-AF65-F5344CB8AC3E}">
        <p14:creationId xmlns:p14="http://schemas.microsoft.com/office/powerpoint/2010/main" val="3166137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23</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23</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2400" b="1" dirty="0"/>
              <a:t>Madde 27 – </a:t>
            </a:r>
            <a:r>
              <a:rPr lang="tr-TR" sz="2400" b="1" dirty="0">
                <a:ea typeface="+mn-lt"/>
                <a:cs typeface="+mn-lt"/>
              </a:rPr>
              <a:t>Uluslararası anlaşmaların yürürlükte olmadığı </a:t>
            </a:r>
          </a:p>
          <a:p>
            <a:pPr algn="r"/>
            <a:r>
              <a:rPr lang="tr-TR" sz="2400" b="1" dirty="0">
                <a:ea typeface="+mn-lt"/>
                <a:cs typeface="+mn-lt"/>
              </a:rPr>
              <a:t>hallerde karşılıklı yardımlaşma taleplerine hakim usuller</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8522" y="1001915"/>
            <a:ext cx="4476172" cy="4478149"/>
          </a:xfrm>
          <a:prstGeom prst="rect">
            <a:avLst/>
          </a:prstGeom>
        </p:spPr>
        <p:txBody>
          <a:bodyPr wrap="square" lIns="91440" tIns="45720" rIns="91440" bIns="45720" anchor="t">
            <a:spAutoFit/>
          </a:bodyPr>
          <a:lstStyle/>
          <a:p>
            <a:pPr marL="342900" indent="-342900" algn="just">
              <a:buFont typeface="Wingdings" pitchFamily="2" charset="2"/>
              <a:buChar char="Ø"/>
            </a:pPr>
            <a:r>
              <a:rPr lang="tr-TR" sz="1900" dirty="0">
                <a:solidFill>
                  <a:schemeClr val="accent1">
                    <a:lumMod val="50000"/>
                  </a:schemeClr>
                </a:solidFill>
                <a:latin typeface="Arial"/>
                <a:ea typeface="+mn-ea"/>
                <a:cs typeface="Arial"/>
              </a:rPr>
              <a:t>1 Talepte bulunan Taraf ile talebi alan Taraf arasında yürürlükte bulunan aynı veya karşılıklı mevzuat temelinde </a:t>
            </a:r>
            <a:r>
              <a:rPr lang="tr-TR" sz="1900" b="1" dirty="0">
                <a:solidFill>
                  <a:srgbClr val="FF0000"/>
                </a:solidFill>
                <a:latin typeface="Arial"/>
                <a:ea typeface="+mn-ea"/>
                <a:cs typeface="Arial"/>
              </a:rPr>
              <a:t>karşılıklı yardımlaşma antlaşmasının veya düzenlemelerinin bulunmadığı</a:t>
            </a:r>
            <a:r>
              <a:rPr lang="tr-TR" sz="1900" dirty="0">
                <a:solidFill>
                  <a:schemeClr val="accent1">
                    <a:lumMod val="50000"/>
                  </a:schemeClr>
                </a:solidFill>
                <a:latin typeface="Arial"/>
                <a:ea typeface="+mn-ea"/>
                <a:cs typeface="Arial"/>
              </a:rPr>
              <a:t> hallerde, </a:t>
            </a:r>
            <a:r>
              <a:rPr lang="tr-TR" sz="1900" b="1" dirty="0">
                <a:solidFill>
                  <a:srgbClr val="FF0000"/>
                </a:solidFill>
                <a:latin typeface="Arial"/>
                <a:ea typeface="+mn-ea"/>
                <a:cs typeface="Arial"/>
              </a:rPr>
              <a:t>bu madde</a:t>
            </a:r>
            <a:r>
              <a:rPr lang="tr-TR" sz="1900" dirty="0">
                <a:solidFill>
                  <a:schemeClr val="accent1">
                    <a:lumMod val="50000"/>
                  </a:schemeClr>
                </a:solidFill>
                <a:latin typeface="Arial"/>
                <a:ea typeface="+mn-ea"/>
                <a:cs typeface="Arial"/>
              </a:rPr>
              <a:t>nin 2 ila 9. paragrafları </a:t>
            </a:r>
            <a:r>
              <a:rPr lang="tr-TR" sz="1900" b="1" dirty="0">
                <a:solidFill>
                  <a:srgbClr val="FF0000"/>
                </a:solidFill>
                <a:latin typeface="Arial"/>
                <a:ea typeface="+mn-ea"/>
                <a:cs typeface="Arial"/>
              </a:rPr>
              <a:t>uygulanır</a:t>
            </a:r>
            <a:r>
              <a:rPr lang="tr-TR" sz="1900" dirty="0">
                <a:solidFill>
                  <a:schemeClr val="accent1">
                    <a:lumMod val="50000"/>
                  </a:schemeClr>
                </a:solidFill>
                <a:latin typeface="Arial"/>
                <a:ea typeface="+mn-ea"/>
                <a:cs typeface="Arial"/>
              </a:rPr>
              <a:t>. Bu madde hükümleri, ilgili Taraflar, bu maddenin tümünü veya bir kısmını uygulama konusunda anlaşmadığı sürece, böyle bir antlaşmanın, düzenlemenin veya mevzuatın bulunduğu hallerde uygulanmaz.</a:t>
            </a:r>
            <a:endParaRPr lang="tr-TR" sz="1900" dirty="0">
              <a:solidFill>
                <a:schemeClr val="accent1">
                  <a:lumMod val="50000"/>
                </a:schemeClr>
              </a:solidFill>
              <a:cs typeface="Arial"/>
            </a:endParaRPr>
          </a:p>
          <a:p>
            <a:pPr algn="just"/>
            <a:endParaRPr lang="tr-TR" sz="1900" dirty="0">
              <a:solidFill>
                <a:srgbClr val="000000"/>
              </a:solidFill>
              <a:cs typeface="Arial" panose="020B0604020202020204" pitchFamily="34" charset="0"/>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5324535"/>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000" dirty="0">
                <a:latin typeface="Arial"/>
                <a:ea typeface="ＭＳ Ｐゴシック"/>
                <a:cs typeface="Arial"/>
              </a:rPr>
              <a:t>Budapeşte Sözleşmesi karşılıklı adli yardımlaşma </a:t>
            </a:r>
            <a:r>
              <a:rPr lang="tr-TR" sz="2000" dirty="0" smtClean="0">
                <a:latin typeface="Arial"/>
                <a:ea typeface="ＭＳ Ｐゴシック"/>
                <a:cs typeface="Arial"/>
              </a:rPr>
              <a:t>antlaşmaları (</a:t>
            </a:r>
            <a:r>
              <a:rPr lang="tr-TR" sz="2000" dirty="0" err="1" smtClean="0">
                <a:latin typeface="Arial"/>
                <a:ea typeface="ＭＳ Ｐゴシック"/>
                <a:cs typeface="Arial"/>
              </a:rPr>
              <a:t>MLAT</a:t>
            </a:r>
            <a:r>
              <a:rPr lang="tr-TR" sz="2000" dirty="0" smtClean="0">
                <a:latin typeface="Arial"/>
                <a:ea typeface="ＭＳ Ｐゴシック"/>
                <a:cs typeface="Arial"/>
              </a:rPr>
              <a:t>)  </a:t>
            </a:r>
            <a:r>
              <a:rPr lang="tr-TR" sz="2000" dirty="0">
                <a:latin typeface="Arial"/>
                <a:ea typeface="ＭＳ Ｐゴシック"/>
                <a:cs typeface="Arial"/>
              </a:rPr>
              <a:t>veya diğer düzenlemeler kapsamındaki mevcut prosedürlere öncelik vermektedir</a:t>
            </a:r>
          </a:p>
          <a:p>
            <a:pPr marL="342900" indent="-342900" algn="just">
              <a:buFont typeface="Wingdings" pitchFamily="2" charset="2"/>
              <a:buChar char="ü"/>
            </a:pPr>
            <a:endParaRPr lang="tr-TR" sz="2000" dirty="0">
              <a:cs typeface="Arial"/>
            </a:endParaRPr>
          </a:p>
          <a:p>
            <a:pPr marL="342900" indent="-342900" algn="just">
              <a:buFont typeface="Wingdings" pitchFamily="2" charset="2"/>
              <a:buChar char="ü"/>
            </a:pPr>
            <a:r>
              <a:rPr lang="tr-TR" sz="2000" dirty="0">
                <a:latin typeface="Arial"/>
                <a:ea typeface="ＭＳ Ｐゴシック"/>
                <a:cs typeface="Arial"/>
              </a:rPr>
              <a:t>Bu hüküm yalnızca karşılıklı yardımlaşma için taraflar arasında karşılıklı adli yardımlaşma </a:t>
            </a:r>
            <a:r>
              <a:rPr lang="tr-TR" sz="2000" dirty="0" smtClean="0">
                <a:latin typeface="Arial"/>
                <a:ea typeface="ＭＳ Ｐゴシック"/>
                <a:cs typeface="Arial"/>
              </a:rPr>
              <a:t>antlaşmasının (</a:t>
            </a:r>
            <a:r>
              <a:rPr lang="tr-TR" sz="2000" dirty="0" err="1" smtClean="0">
                <a:latin typeface="Arial"/>
                <a:ea typeface="ＭＳ Ｐゴシック"/>
                <a:cs typeface="Arial"/>
              </a:rPr>
              <a:t>MLAT</a:t>
            </a:r>
            <a:r>
              <a:rPr lang="tr-TR" sz="2000" dirty="0" smtClean="0">
                <a:latin typeface="Arial"/>
                <a:ea typeface="ＭＳ Ｐゴシック"/>
                <a:cs typeface="Arial"/>
              </a:rPr>
              <a:t>) </a:t>
            </a:r>
            <a:r>
              <a:rPr lang="tr-TR" sz="2000" dirty="0">
                <a:latin typeface="Arial"/>
                <a:ea typeface="ＭＳ Ｐゴシック"/>
                <a:cs typeface="Arial"/>
              </a:rPr>
              <a:t>veya diğer düzenlemelerin bulunmadığı hallerde uygulanır</a:t>
            </a:r>
          </a:p>
          <a:p>
            <a:pPr marL="342900" indent="-342900" algn="just">
              <a:buFont typeface="Wingdings" pitchFamily="2" charset="2"/>
              <a:buChar char="ü"/>
            </a:pPr>
            <a:endParaRPr lang="tr-TR" sz="2000" dirty="0">
              <a:cs typeface="Arial"/>
            </a:endParaRPr>
          </a:p>
          <a:p>
            <a:pPr marL="342900" indent="-342900" algn="just">
              <a:buFont typeface="Wingdings" pitchFamily="2" charset="2"/>
              <a:buChar char="ü"/>
            </a:pPr>
            <a:r>
              <a:rPr lang="tr-TR" sz="2000" dirty="0">
                <a:latin typeface="Arial"/>
                <a:ea typeface="ＭＳ Ｐゴシック"/>
                <a:cs typeface="Arial"/>
              </a:rPr>
              <a:t>Bu hüküm karşılıklı adli taleplere yönelik prosedürün altını çizmektedir.</a:t>
            </a:r>
          </a:p>
          <a:p>
            <a:pPr marL="342900" indent="-342900" algn="just">
              <a:buFont typeface="Wingdings" pitchFamily="2" charset="2"/>
              <a:buChar char="ü"/>
            </a:pPr>
            <a:endParaRPr lang="tr-TR" sz="2000" dirty="0">
              <a:cs typeface="Arial"/>
            </a:endParaRPr>
          </a:p>
        </p:txBody>
      </p:sp>
    </p:spTree>
    <p:extLst>
      <p:ext uri="{BB962C8B-B14F-4D97-AF65-F5344CB8AC3E}">
        <p14:creationId xmlns:p14="http://schemas.microsoft.com/office/powerpoint/2010/main" val="2427345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24</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24</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2400" b="1" dirty="0">
                <a:ea typeface="+mn-lt"/>
                <a:cs typeface="+mn-lt"/>
              </a:rPr>
              <a:t>Madde 27 – Uluslararası anlaşmaların yürürlükte olmadığı </a:t>
            </a:r>
            <a:endParaRPr lang="en-US" sz="2400" dirty="0">
              <a:ea typeface="+mn-lt"/>
              <a:cs typeface="+mn-lt"/>
            </a:endParaRPr>
          </a:p>
          <a:p>
            <a:pPr algn="r"/>
            <a:r>
              <a:rPr lang="tr-TR" sz="2400" b="1" dirty="0">
                <a:ea typeface="+mn-lt"/>
                <a:cs typeface="+mn-lt"/>
              </a:rPr>
              <a:t>hallerde karşılıklı yardımlaşma taleplerine hakim usuller</a:t>
            </a:r>
            <a:endParaRPr lang="en-US" sz="24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8522" y="1001915"/>
            <a:ext cx="4476172" cy="5786199"/>
          </a:xfrm>
          <a:prstGeom prst="rect">
            <a:avLst/>
          </a:prstGeom>
        </p:spPr>
        <p:txBody>
          <a:bodyPr wrap="square" lIns="91440" tIns="45720" rIns="91440" bIns="45720" anchor="t">
            <a:spAutoFit/>
          </a:bodyPr>
          <a:lstStyle/>
          <a:p>
            <a:pPr marL="342900" indent="-342900" algn="just">
              <a:buFont typeface="Wingdings" pitchFamily="2" charset="2"/>
              <a:buChar char="Ø"/>
            </a:pPr>
            <a:r>
              <a:rPr lang="tr-TR" sz="1850" dirty="0">
                <a:solidFill>
                  <a:schemeClr val="accent1">
                    <a:lumMod val="50000"/>
                  </a:schemeClr>
                </a:solidFill>
                <a:latin typeface="Arial"/>
                <a:ea typeface="+mn-ea"/>
                <a:cs typeface="Arial"/>
              </a:rPr>
              <a:t>2 </a:t>
            </a:r>
            <a:r>
              <a:rPr lang="tr-TR" sz="1850" dirty="0" smtClean="0">
                <a:solidFill>
                  <a:schemeClr val="accent1">
                    <a:lumMod val="50000"/>
                  </a:schemeClr>
                </a:solidFill>
                <a:latin typeface="Arial"/>
                <a:ea typeface="+mn-ea"/>
                <a:cs typeface="Arial"/>
              </a:rPr>
              <a:t>a Taraflardan </a:t>
            </a:r>
            <a:r>
              <a:rPr lang="tr-TR" sz="1850" dirty="0">
                <a:solidFill>
                  <a:schemeClr val="accent1">
                    <a:lumMod val="50000"/>
                  </a:schemeClr>
                </a:solidFill>
                <a:latin typeface="Arial"/>
                <a:ea typeface="+mn-ea"/>
                <a:cs typeface="Arial"/>
              </a:rPr>
              <a:t>her biri, karşılıklı yardımlaşma </a:t>
            </a:r>
            <a:r>
              <a:rPr lang="tr-TR" sz="1850" b="1" dirty="0">
                <a:solidFill>
                  <a:srgbClr val="FF0000"/>
                </a:solidFill>
                <a:latin typeface="Arial"/>
                <a:ea typeface="+mn-ea"/>
                <a:cs typeface="Arial"/>
              </a:rPr>
              <a:t>taleplerinin gönderilmesinden ve kabul edilmesinden</a:t>
            </a:r>
            <a:r>
              <a:rPr lang="tr-TR" sz="1850" dirty="0">
                <a:solidFill>
                  <a:schemeClr val="accent1">
                    <a:lumMod val="50000"/>
                  </a:schemeClr>
                </a:solidFill>
                <a:latin typeface="Arial"/>
                <a:ea typeface="+mn-ea"/>
                <a:cs typeface="Arial"/>
              </a:rPr>
              <a:t>, bu taleplerin </a:t>
            </a:r>
            <a:r>
              <a:rPr lang="tr-TR" sz="1850" b="1" dirty="0">
                <a:solidFill>
                  <a:srgbClr val="FF0000"/>
                </a:solidFill>
                <a:latin typeface="Arial"/>
                <a:ea typeface="+mn-ea"/>
                <a:cs typeface="Arial"/>
              </a:rPr>
              <a:t>yürütülmesinden </a:t>
            </a:r>
            <a:r>
              <a:rPr lang="tr-TR" sz="1850" dirty="0">
                <a:solidFill>
                  <a:schemeClr val="accent1">
                    <a:lumMod val="50000"/>
                  </a:schemeClr>
                </a:solidFill>
                <a:latin typeface="Arial"/>
                <a:ea typeface="+mn-ea"/>
                <a:cs typeface="Arial"/>
              </a:rPr>
              <a:t>veya bu taleplerin yürütülmesi için yetkili makamlara </a:t>
            </a:r>
            <a:r>
              <a:rPr lang="tr-TR" sz="1850" b="1" dirty="0">
                <a:solidFill>
                  <a:srgbClr val="FF0000"/>
                </a:solidFill>
                <a:latin typeface="Arial"/>
                <a:ea typeface="+mn-ea"/>
                <a:cs typeface="Arial"/>
              </a:rPr>
              <a:t>iletilmesinden sorumlu </a:t>
            </a:r>
            <a:r>
              <a:rPr lang="tr-TR" sz="1850" dirty="0">
                <a:solidFill>
                  <a:schemeClr val="accent1">
                    <a:lumMod val="50000"/>
                  </a:schemeClr>
                </a:solidFill>
                <a:latin typeface="Arial"/>
                <a:ea typeface="+mn-ea"/>
                <a:cs typeface="Arial"/>
              </a:rPr>
              <a:t>bir </a:t>
            </a:r>
            <a:r>
              <a:rPr lang="tr-TR" sz="1850" b="1" dirty="0">
                <a:solidFill>
                  <a:srgbClr val="FF0000"/>
                </a:solidFill>
                <a:latin typeface="Arial"/>
                <a:ea typeface="+mn-ea"/>
                <a:cs typeface="Arial"/>
              </a:rPr>
              <a:t>merkezi makam</a:t>
            </a:r>
            <a:r>
              <a:rPr lang="tr-TR" sz="1850" dirty="0">
                <a:solidFill>
                  <a:schemeClr val="accent1">
                    <a:lumMod val="50000"/>
                  </a:schemeClr>
                </a:solidFill>
                <a:latin typeface="Arial"/>
                <a:ea typeface="+mn-ea"/>
                <a:cs typeface="Arial"/>
              </a:rPr>
              <a:t> veya makamlar belirler.</a:t>
            </a:r>
            <a:endParaRPr lang="tr-TR" sz="1850" dirty="0">
              <a:solidFill>
                <a:schemeClr val="accent1">
                  <a:lumMod val="50000"/>
                </a:schemeClr>
              </a:solidFill>
              <a:cs typeface="Arial" pitchFamily="34" charset="0"/>
            </a:endParaRPr>
          </a:p>
          <a:p>
            <a:pPr marL="342900" indent="-342900" algn="just">
              <a:buFont typeface="Wingdings" pitchFamily="2" charset="2"/>
              <a:buChar char="Ø"/>
            </a:pPr>
            <a:endParaRPr lang="tr-TR" sz="1850" dirty="0">
              <a:solidFill>
                <a:schemeClr val="accent1">
                  <a:lumMod val="50000"/>
                </a:schemeClr>
              </a:solidFill>
              <a:cs typeface="Arial" pitchFamily="34" charset="0"/>
            </a:endParaRPr>
          </a:p>
          <a:p>
            <a:pPr marL="342900" indent="-342900" algn="just">
              <a:buFont typeface="Wingdings" pitchFamily="2" charset="2"/>
              <a:buChar char="Ø"/>
            </a:pPr>
            <a:r>
              <a:rPr lang="tr-TR" sz="1850" dirty="0">
                <a:latin typeface="Arial"/>
                <a:ea typeface="ＭＳ Ｐゴシック"/>
                <a:cs typeface="Arial"/>
              </a:rPr>
              <a:t>b Merkezi makamlar birbirleriyle </a:t>
            </a:r>
            <a:r>
              <a:rPr lang="tr-TR" sz="1850" b="1" dirty="0">
                <a:solidFill>
                  <a:srgbClr val="FF0000"/>
                </a:solidFill>
                <a:latin typeface="Arial"/>
                <a:ea typeface="ＭＳ Ｐゴシック"/>
                <a:cs typeface="Arial"/>
              </a:rPr>
              <a:t>doğrudan iletişim</a:t>
            </a:r>
            <a:r>
              <a:rPr lang="tr-TR" sz="1850" dirty="0">
                <a:latin typeface="Arial"/>
                <a:ea typeface="ＭＳ Ｐゴシック"/>
                <a:cs typeface="Arial"/>
              </a:rPr>
              <a:t> kurarlar</a:t>
            </a:r>
            <a:endParaRPr lang="tr-TR" sz="1850" dirty="0">
              <a:cs typeface="Arial" panose="020B0604020202020204" pitchFamily="34" charset="0"/>
            </a:endParaRPr>
          </a:p>
          <a:p>
            <a:pPr marL="342900" indent="-342900" algn="just">
              <a:buFont typeface="Wingdings" pitchFamily="2" charset="2"/>
              <a:buChar char="Ø"/>
            </a:pPr>
            <a:endParaRPr lang="tr-TR" sz="1850" dirty="0">
              <a:latin typeface="Arial"/>
              <a:ea typeface="ＭＳ Ｐゴシック"/>
              <a:cs typeface="Arial"/>
            </a:endParaRPr>
          </a:p>
          <a:p>
            <a:pPr marL="342900" indent="-342900" algn="just">
              <a:buFont typeface="Wingdings" pitchFamily="2" charset="2"/>
              <a:buChar char="Ø"/>
            </a:pPr>
            <a:r>
              <a:rPr lang="tr-TR" sz="1850" dirty="0">
                <a:latin typeface="Arial"/>
                <a:ea typeface="ＭＳ Ｐゴシック"/>
                <a:cs typeface="Arial"/>
              </a:rPr>
              <a:t>3 Bu madde uyarınca karşılıklı yardımlaşma talepleri, talebi alan Tarafın hukukuna aykırı olmamak şartıyla, talepte bulunan Tarafın belirlediği prosedürlere uygun bir biçimde yürütülür.</a:t>
            </a:r>
            <a:endParaRPr lang="tr-TR" sz="1850" dirty="0">
              <a:cs typeface="Arial" panose="020B0604020202020204" pitchFamily="34" charset="0"/>
            </a:endParaRPr>
          </a:p>
          <a:p>
            <a:pPr marL="342900" indent="-342900" algn="just">
              <a:buFont typeface="Wingdings" pitchFamily="2" charset="2"/>
              <a:buChar char="Ø"/>
            </a:pPr>
            <a:endParaRPr lang="tr-TR" sz="1850" dirty="0">
              <a:latin typeface="Arial"/>
              <a:ea typeface="ＭＳ Ｐゴシック"/>
              <a:cs typeface="Arial"/>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4493538"/>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dirty="0">
                <a:latin typeface="Arial"/>
                <a:ea typeface="ＭＳ Ｐゴシック"/>
                <a:cs typeface="Arial"/>
              </a:rPr>
              <a:t>Merkezi makam:</a:t>
            </a:r>
            <a:endParaRPr lang="tr-TR" dirty="0">
              <a:cs typeface="Arial"/>
            </a:endParaRPr>
          </a:p>
          <a:p>
            <a:pPr marL="800100" lvl="1" indent="-342900" algn="just">
              <a:buFont typeface="Wingdings" pitchFamily="2" charset="2"/>
              <a:buChar char="ü"/>
            </a:pPr>
            <a:r>
              <a:rPr lang="tr-TR" sz="2200" dirty="0">
                <a:latin typeface="Arial"/>
                <a:ea typeface="ＭＳ Ｐゴシック"/>
                <a:cs typeface="Arial"/>
              </a:rPr>
              <a:t>Talep gönderir</a:t>
            </a:r>
          </a:p>
          <a:p>
            <a:pPr marL="800100" lvl="1" indent="-342900" algn="just">
              <a:buFont typeface="Wingdings" pitchFamily="2" charset="2"/>
              <a:buChar char="ü"/>
            </a:pPr>
            <a:r>
              <a:rPr lang="tr-TR" sz="2200" dirty="0">
                <a:latin typeface="Arial"/>
                <a:ea typeface="ＭＳ Ｐゴシック"/>
                <a:cs typeface="Arial"/>
              </a:rPr>
              <a:t>Taleplere cevap verir</a:t>
            </a:r>
            <a:endParaRPr lang="tr-TR" dirty="0">
              <a:cs typeface="Arial"/>
            </a:endParaRPr>
          </a:p>
          <a:p>
            <a:pPr marL="800100" lvl="1" indent="-342900" algn="just">
              <a:buFont typeface="Wingdings" pitchFamily="2" charset="2"/>
              <a:buChar char="ü"/>
            </a:pPr>
            <a:r>
              <a:rPr lang="tr-TR" sz="2200" dirty="0">
                <a:latin typeface="Arial"/>
                <a:ea typeface="ＭＳ Ｐゴシック"/>
                <a:cs typeface="Arial"/>
              </a:rPr>
              <a:t>Talepleri yürütür</a:t>
            </a:r>
          </a:p>
          <a:p>
            <a:pPr marL="800100" lvl="1" indent="-342900" algn="just">
              <a:buFont typeface="Wingdings" pitchFamily="2" charset="2"/>
              <a:buChar char="ü"/>
            </a:pPr>
            <a:r>
              <a:rPr lang="tr-TR" sz="2200" dirty="0">
                <a:latin typeface="Arial"/>
                <a:ea typeface="ＭＳ Ｐゴシック"/>
                <a:cs typeface="Arial"/>
              </a:rPr>
              <a:t>Talepleri, ülke içerisinde yürütecek yetkili makamlara iletir</a:t>
            </a:r>
          </a:p>
          <a:p>
            <a:pPr marL="800100" lvl="1" indent="-342900" algn="just">
              <a:buFont typeface="Wingdings" pitchFamily="2" charset="2"/>
              <a:buChar char="ü"/>
            </a:pPr>
            <a:r>
              <a:rPr lang="tr-TR" sz="2200" dirty="0">
                <a:latin typeface="Arial"/>
                <a:ea typeface="ＭＳ Ｐゴシック"/>
                <a:cs typeface="Arial"/>
              </a:rPr>
              <a:t>Diğer merkezi makamlarla doğrudan iletişim kurar</a:t>
            </a:r>
          </a:p>
          <a:p>
            <a:pPr marL="800100" lvl="1" indent="-342900" algn="just">
              <a:buFont typeface="Wingdings" pitchFamily="2" charset="2"/>
              <a:buChar char="ü"/>
            </a:pPr>
            <a:endParaRPr lang="tr-TR" sz="2200" dirty="0">
              <a:cs typeface="Arial"/>
            </a:endParaRPr>
          </a:p>
          <a:p>
            <a:pPr marL="342900" indent="-342900" algn="just">
              <a:buFont typeface="Wingdings" pitchFamily="2" charset="2"/>
              <a:buChar char="ü"/>
            </a:pPr>
            <a:r>
              <a:rPr lang="tr-TR" sz="2200" dirty="0">
                <a:latin typeface="Arial"/>
                <a:ea typeface="ＭＳ Ｐゴシック"/>
                <a:cs typeface="Arial"/>
              </a:rPr>
              <a:t>Merkezi makamların diplomatik kanallardan daha hızlı olması beklenir</a:t>
            </a:r>
            <a:endParaRPr lang="tr-TR" sz="2200" dirty="0">
              <a:cs typeface="Arial"/>
            </a:endParaRPr>
          </a:p>
        </p:txBody>
      </p:sp>
    </p:spTree>
    <p:extLst>
      <p:ext uri="{BB962C8B-B14F-4D97-AF65-F5344CB8AC3E}">
        <p14:creationId xmlns:p14="http://schemas.microsoft.com/office/powerpoint/2010/main" val="3369428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25</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25</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2400" b="1" dirty="0">
                <a:ea typeface="+mn-lt"/>
                <a:cs typeface="+mn-lt"/>
              </a:rPr>
              <a:t>Madde 27 – Uluslararası anlaşmaların yürürlükte olmadığı </a:t>
            </a:r>
            <a:endParaRPr lang="en-US" sz="2400" dirty="0">
              <a:ea typeface="+mn-lt"/>
              <a:cs typeface="+mn-lt"/>
            </a:endParaRPr>
          </a:p>
          <a:p>
            <a:pPr algn="r"/>
            <a:r>
              <a:rPr lang="tr-TR" sz="2400" b="1" dirty="0">
                <a:ea typeface="+mn-lt"/>
                <a:cs typeface="+mn-lt"/>
              </a:rPr>
              <a:t>hallerde karşılıklı yardımlaşma taleplerine hakim usuller</a:t>
            </a:r>
            <a:endParaRPr lang="en-US" sz="24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8522" y="1001915"/>
            <a:ext cx="4476172" cy="5216813"/>
          </a:xfrm>
          <a:prstGeom prst="rect">
            <a:avLst/>
          </a:prstGeom>
        </p:spPr>
        <p:txBody>
          <a:bodyPr wrap="square" lIns="91440" tIns="45720" rIns="91440" bIns="45720" anchor="t">
            <a:spAutoFit/>
          </a:bodyPr>
          <a:lstStyle/>
          <a:p>
            <a:pPr marL="342900" indent="-342900" algn="just">
              <a:buFont typeface="Wingdings" pitchFamily="2" charset="2"/>
              <a:buChar char="Ø"/>
            </a:pPr>
            <a:r>
              <a:rPr lang="tr-TR" sz="1850" dirty="0">
                <a:latin typeface="Arial"/>
                <a:ea typeface="+mn-ea"/>
                <a:cs typeface="Arial"/>
              </a:rPr>
              <a:t>2 </a:t>
            </a:r>
            <a:r>
              <a:rPr lang="tr-TR" sz="1850" dirty="0" smtClean="0">
                <a:latin typeface="Arial"/>
                <a:ea typeface="+mn-ea"/>
                <a:cs typeface="Arial"/>
              </a:rPr>
              <a:t>a Taraflardan </a:t>
            </a:r>
            <a:r>
              <a:rPr lang="tr-TR" sz="1850" dirty="0">
                <a:latin typeface="Arial"/>
                <a:ea typeface="+mn-ea"/>
                <a:cs typeface="Arial"/>
              </a:rPr>
              <a:t>her biri, karşılıklı yardımlaşma taleplerinin gönderilmesinden ve kabul edilmesinden, bu taleplerin yürütülmesinden veya bu taleplerin yürütülmesi için yetkili makamlara iletilmesinden sorumlu bir merkezi makam veya makamlar belirler.</a:t>
            </a:r>
          </a:p>
          <a:p>
            <a:pPr marL="342900" indent="-342900" algn="just">
              <a:buFont typeface="Wingdings" pitchFamily="2" charset="2"/>
              <a:buChar char="Ø"/>
            </a:pPr>
            <a:endParaRPr lang="tr-TR" sz="1850" dirty="0">
              <a:cs typeface="Arial" panose="020B0604020202020204" pitchFamily="34" charset="0"/>
            </a:endParaRPr>
          </a:p>
          <a:p>
            <a:pPr marL="342900" indent="-342900" algn="just">
              <a:buFont typeface="Wingdings" pitchFamily="2" charset="2"/>
              <a:buChar char="Ø"/>
            </a:pPr>
            <a:r>
              <a:rPr lang="tr-TR" sz="1850" dirty="0">
                <a:latin typeface="Arial"/>
                <a:ea typeface="ＭＳ Ｐゴシック"/>
                <a:cs typeface="Arial"/>
              </a:rPr>
              <a:t>b Merkezi makamlar birbirleriyle doğrudan iletişim kurarlar.</a:t>
            </a:r>
          </a:p>
          <a:p>
            <a:pPr marL="342900" indent="-342900" algn="just">
              <a:buFont typeface="Wingdings" pitchFamily="2" charset="2"/>
              <a:buChar char="Ø"/>
            </a:pPr>
            <a:endParaRPr lang="tr-TR" sz="1850" dirty="0">
              <a:latin typeface="Arial"/>
              <a:ea typeface="ＭＳ Ｐゴシック"/>
              <a:cs typeface="Arial"/>
            </a:endParaRPr>
          </a:p>
          <a:p>
            <a:pPr marL="342900" indent="-342900" algn="just">
              <a:buFont typeface="Wingdings" pitchFamily="2" charset="2"/>
              <a:buChar char="Ø"/>
            </a:pPr>
            <a:r>
              <a:rPr lang="tr-TR" sz="1850" dirty="0">
                <a:latin typeface="Arial"/>
                <a:ea typeface="ＭＳ Ｐゴシック"/>
                <a:cs typeface="Arial"/>
              </a:rPr>
              <a:t>3 Bu madde uyarınca karşılıklı yardımlaşma talepleri, </a:t>
            </a:r>
            <a:r>
              <a:rPr lang="tr-TR" sz="1850" b="1" dirty="0">
                <a:solidFill>
                  <a:srgbClr val="FF0000"/>
                </a:solidFill>
                <a:latin typeface="Arial"/>
                <a:ea typeface="ＭＳ Ｐゴシック"/>
                <a:cs typeface="Arial"/>
              </a:rPr>
              <a:t>talebi alan Tarafın</a:t>
            </a:r>
            <a:r>
              <a:rPr lang="tr-TR" sz="1850" dirty="0">
                <a:latin typeface="Arial"/>
                <a:ea typeface="ＭＳ Ｐゴシック"/>
                <a:cs typeface="Arial"/>
              </a:rPr>
              <a:t> hukukuna </a:t>
            </a:r>
            <a:r>
              <a:rPr lang="tr-TR" sz="1850" b="1" dirty="0">
                <a:solidFill>
                  <a:srgbClr val="FF0000"/>
                </a:solidFill>
                <a:latin typeface="Arial"/>
                <a:ea typeface="ＭＳ Ｐゴシック"/>
                <a:cs typeface="Arial"/>
              </a:rPr>
              <a:t>aykırı olmamak şartıyla</a:t>
            </a:r>
            <a:r>
              <a:rPr lang="tr-TR" sz="1850" dirty="0">
                <a:latin typeface="Arial"/>
                <a:ea typeface="ＭＳ Ｐゴシック"/>
                <a:cs typeface="Arial"/>
              </a:rPr>
              <a:t>, </a:t>
            </a:r>
            <a:r>
              <a:rPr lang="tr-TR" sz="1850" b="1" dirty="0">
                <a:solidFill>
                  <a:srgbClr val="FF0000"/>
                </a:solidFill>
                <a:latin typeface="Arial"/>
                <a:ea typeface="ＭＳ Ｐゴシック"/>
                <a:cs typeface="Arial"/>
              </a:rPr>
              <a:t>talepte bulunan Tarafın belirlediği prosedürler</a:t>
            </a:r>
            <a:r>
              <a:rPr lang="tr-TR" sz="1850" dirty="0">
                <a:latin typeface="Arial"/>
                <a:ea typeface="ＭＳ Ｐゴシック"/>
                <a:cs typeface="Arial"/>
              </a:rPr>
              <a:t>e uygun bir biçimde yürütülür.</a:t>
            </a:r>
            <a:endParaRPr lang="tr-TR" dirty="0">
              <a:latin typeface="Arial"/>
              <a:ea typeface="ＭＳ Ｐゴシック"/>
              <a:cs typeface="Arial"/>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572000" y="1157399"/>
            <a:ext cx="4450456" cy="4832092"/>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dirty="0">
                <a:latin typeface="Arial"/>
                <a:ea typeface="ＭＳ Ｐゴシック"/>
                <a:cs typeface="Arial"/>
              </a:rPr>
              <a:t>Talepte bulunan devletin kabul edeceği delilin, yerel delil rejimi ile uyumlu olması gerekir</a:t>
            </a:r>
            <a:endParaRPr lang="tr-TR" sz="2200" dirty="0">
              <a:cs typeface="Arial"/>
            </a:endParaRPr>
          </a:p>
          <a:p>
            <a:pPr marL="342900" indent="-342900" algn="just">
              <a:buFont typeface="Wingdings" pitchFamily="2" charset="2"/>
              <a:buChar char="ü"/>
            </a:pPr>
            <a:endParaRPr lang="tr-TR" sz="2200" dirty="0">
              <a:latin typeface="Arial"/>
              <a:ea typeface="ＭＳ Ｐゴシック"/>
              <a:cs typeface="Arial"/>
            </a:endParaRPr>
          </a:p>
          <a:p>
            <a:pPr marL="342900" indent="-342900" algn="just">
              <a:buFont typeface="Wingdings" pitchFamily="2" charset="2"/>
              <a:buChar char="ü"/>
            </a:pPr>
            <a:r>
              <a:rPr lang="tr-TR" sz="2200" dirty="0">
                <a:latin typeface="Arial"/>
                <a:ea typeface="ＭＳ Ｐゴシック"/>
                <a:cs typeface="Arial"/>
              </a:rPr>
              <a:t>Talepte bulunan taraf, talebi içerisinde usul şartlarını belirtebilir – bu talepler, talebi alan tarafın hukuk ilkelerine aykırı olmadığı sürece yerine getirilmelidir</a:t>
            </a:r>
            <a:endParaRPr lang="tr-TR" dirty="0">
              <a:latin typeface="Arial"/>
              <a:ea typeface="ＭＳ Ｐゴシック"/>
              <a:cs typeface="Arial"/>
            </a:endParaRPr>
          </a:p>
          <a:p>
            <a:pPr marL="342900" indent="-342900" algn="just">
              <a:buFont typeface="Wingdings" pitchFamily="2" charset="2"/>
              <a:buChar char="ü"/>
            </a:pPr>
            <a:endParaRPr lang="tr-TR" sz="2200" dirty="0">
              <a:cs typeface="Arial"/>
            </a:endParaRPr>
          </a:p>
          <a:p>
            <a:pPr marL="342900" indent="-342900" algn="just">
              <a:buFont typeface="Wingdings" pitchFamily="2" charset="2"/>
              <a:buChar char="ü"/>
            </a:pPr>
            <a:r>
              <a:rPr lang="tr-TR" sz="2200" dirty="0">
                <a:latin typeface="Arial"/>
                <a:ea typeface="ＭＳ Ｐゴシック"/>
                <a:cs typeface="Arial"/>
              </a:rPr>
              <a:t>Talebi alan taraf açısından temel usul teminatları uygulanmaya devam edecektir</a:t>
            </a:r>
            <a:endParaRPr lang="tr-TR" sz="2200" dirty="0">
              <a:cs typeface="Arial"/>
            </a:endParaRPr>
          </a:p>
        </p:txBody>
      </p:sp>
    </p:spTree>
    <p:extLst>
      <p:ext uri="{BB962C8B-B14F-4D97-AF65-F5344CB8AC3E}">
        <p14:creationId xmlns:p14="http://schemas.microsoft.com/office/powerpoint/2010/main" val="3121645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26</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26</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2400" b="1" dirty="0">
                <a:ea typeface="+mn-lt"/>
                <a:cs typeface="+mn-lt"/>
              </a:rPr>
              <a:t>Madde 27 – Uluslararası anlaşmaların yürürlükte olmadığı </a:t>
            </a:r>
            <a:endParaRPr lang="en-US" sz="2400" dirty="0">
              <a:ea typeface="+mn-lt"/>
              <a:cs typeface="+mn-lt"/>
            </a:endParaRPr>
          </a:p>
          <a:p>
            <a:pPr algn="r"/>
            <a:r>
              <a:rPr lang="tr-TR" sz="2400" b="1" dirty="0">
                <a:ea typeface="+mn-lt"/>
                <a:cs typeface="+mn-lt"/>
              </a:rPr>
              <a:t>hallerde karşılıklı yardımlaşma taleplerine hakim usuller</a:t>
            </a:r>
            <a:endParaRPr lang="en-US" sz="24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8522" y="1001915"/>
            <a:ext cx="4476172" cy="5355312"/>
          </a:xfrm>
          <a:prstGeom prst="rect">
            <a:avLst/>
          </a:prstGeom>
        </p:spPr>
        <p:txBody>
          <a:bodyPr wrap="square" lIns="91440" tIns="45720" rIns="91440" bIns="45720" anchor="t">
            <a:spAutoFit/>
          </a:bodyPr>
          <a:lstStyle/>
          <a:p>
            <a:pPr marL="342900" indent="-342900" algn="just">
              <a:buFont typeface="Wingdings" pitchFamily="2" charset="2"/>
              <a:buChar char="Ø"/>
            </a:pPr>
            <a:r>
              <a:rPr lang="tr-TR" sz="1900" dirty="0">
                <a:latin typeface="Arial"/>
                <a:ea typeface="+mn-ea"/>
                <a:cs typeface="Arial"/>
              </a:rPr>
              <a:t>4 Talebi alan Taraf, 25. maddenin 4. paragrafında düzenlenen ret gerekçelerine ek olarak aşağıdaki hallerde </a:t>
            </a:r>
            <a:r>
              <a:rPr lang="tr-TR" sz="1900" b="1" dirty="0">
                <a:solidFill>
                  <a:srgbClr val="FF0000"/>
                </a:solidFill>
                <a:latin typeface="Arial"/>
                <a:ea typeface="+mn-ea"/>
                <a:cs typeface="Arial"/>
              </a:rPr>
              <a:t>yardım sağlamayı reddedebilir</a:t>
            </a:r>
            <a:r>
              <a:rPr lang="tr-TR" sz="1900" dirty="0">
                <a:latin typeface="Arial"/>
                <a:ea typeface="+mn-ea"/>
                <a:cs typeface="Arial"/>
              </a:rPr>
              <a:t>:</a:t>
            </a:r>
            <a:endParaRPr lang="tr-TR" dirty="0">
              <a:cs typeface="Arial" pitchFamily="34" charset="0"/>
            </a:endParaRPr>
          </a:p>
          <a:p>
            <a:pPr marL="342900" indent="-342900" algn="just">
              <a:buFont typeface="Wingdings" pitchFamily="2" charset="2"/>
              <a:buChar char="Ø"/>
            </a:pPr>
            <a:endParaRPr lang="tr-TR" sz="1900" dirty="0">
              <a:ea typeface="+mn-ea"/>
              <a:cs typeface="Arial" panose="020B0604020202020204" pitchFamily="34" charset="0"/>
            </a:endParaRPr>
          </a:p>
          <a:p>
            <a:pPr marL="800100" lvl="1" indent="-342900" algn="just">
              <a:buFont typeface="Wingdings" pitchFamily="2" charset="2"/>
              <a:buChar char="Ø"/>
            </a:pPr>
            <a:r>
              <a:rPr lang="tr-TR" sz="1900" dirty="0">
                <a:latin typeface="Arial"/>
                <a:ea typeface="+mn-ea"/>
                <a:cs typeface="Arial"/>
              </a:rPr>
              <a:t>a talebin, talebi alan Tarafın bir </a:t>
            </a:r>
            <a:r>
              <a:rPr lang="tr-TR" sz="1900" b="1" dirty="0">
                <a:solidFill>
                  <a:srgbClr val="FF0000"/>
                </a:solidFill>
                <a:latin typeface="Arial"/>
                <a:ea typeface="+mn-ea"/>
                <a:cs typeface="Arial"/>
              </a:rPr>
              <a:t>siyasi suç</a:t>
            </a:r>
            <a:r>
              <a:rPr lang="tr-TR" sz="1900" dirty="0">
                <a:latin typeface="Arial"/>
                <a:ea typeface="+mn-ea"/>
                <a:cs typeface="Arial"/>
              </a:rPr>
              <a:t> veya siyasi suçla bağlantılı bir suç olarak değerlendirdiği bir suçla ilgili olması veya</a:t>
            </a:r>
            <a:endParaRPr lang="tr-TR" sz="1900" dirty="0">
              <a:ea typeface="+mn-ea"/>
              <a:cs typeface="Arial" panose="020B0604020202020204" pitchFamily="34" charset="0"/>
            </a:endParaRPr>
          </a:p>
          <a:p>
            <a:pPr marL="800100" lvl="1" indent="-342900" algn="just">
              <a:buFont typeface="Wingdings" pitchFamily="2" charset="2"/>
              <a:buChar char="Ø"/>
            </a:pPr>
            <a:endParaRPr lang="tr-TR" sz="1900" dirty="0">
              <a:ea typeface="+mn-ea"/>
              <a:cs typeface="Arial" panose="020B0604020202020204" pitchFamily="34" charset="0"/>
            </a:endParaRPr>
          </a:p>
          <a:p>
            <a:pPr marL="800100" lvl="1" indent="-342900" algn="just">
              <a:buFont typeface="Wingdings" pitchFamily="2" charset="2"/>
              <a:buChar char="Ø"/>
            </a:pPr>
            <a:r>
              <a:rPr lang="tr-TR" sz="1900" dirty="0">
                <a:latin typeface="Arial"/>
                <a:ea typeface="+mn-ea"/>
                <a:cs typeface="Arial"/>
              </a:rPr>
              <a:t>b </a:t>
            </a:r>
            <a:r>
              <a:rPr lang="tr-TR" sz="1900" dirty="0">
                <a:latin typeface="Arial"/>
                <a:ea typeface="ＭＳ Ｐゴシック"/>
                <a:cs typeface="Arial"/>
              </a:rPr>
              <a:t>talebi alan Tarafın, talebin yürütülmesinin </a:t>
            </a:r>
            <a:r>
              <a:rPr lang="tr-TR" sz="1900" b="1" dirty="0">
                <a:solidFill>
                  <a:srgbClr val="FF0000"/>
                </a:solidFill>
                <a:latin typeface="Arial"/>
                <a:ea typeface="ＭＳ Ｐゴシック"/>
                <a:cs typeface="Arial"/>
              </a:rPr>
              <a:t>egemenliğini</a:t>
            </a:r>
            <a:r>
              <a:rPr lang="tr-TR" sz="1900" dirty="0">
                <a:latin typeface="Arial"/>
                <a:ea typeface="ＭＳ Ｐゴシック"/>
                <a:cs typeface="Arial"/>
              </a:rPr>
              <a:t>, </a:t>
            </a:r>
            <a:r>
              <a:rPr lang="tr-TR" sz="1900" b="1" dirty="0">
                <a:solidFill>
                  <a:srgbClr val="FF0000"/>
                </a:solidFill>
                <a:latin typeface="Arial"/>
                <a:ea typeface="ＭＳ Ｐゴシック"/>
                <a:cs typeface="Arial"/>
              </a:rPr>
              <a:t>güvenliğini</a:t>
            </a:r>
            <a:r>
              <a:rPr lang="tr-TR" sz="1900" dirty="0">
                <a:latin typeface="Arial"/>
                <a:ea typeface="ＭＳ Ｐゴシック"/>
                <a:cs typeface="Arial"/>
              </a:rPr>
              <a:t>, </a:t>
            </a:r>
            <a:r>
              <a:rPr lang="tr-TR" sz="1900" b="1" dirty="0">
                <a:solidFill>
                  <a:srgbClr val="FF0000"/>
                </a:solidFill>
                <a:latin typeface="Arial"/>
                <a:ea typeface="ＭＳ Ｐゴシック"/>
                <a:cs typeface="Arial"/>
              </a:rPr>
              <a:t>kamu düzenini</a:t>
            </a:r>
            <a:r>
              <a:rPr lang="tr-TR" sz="1900" dirty="0">
                <a:latin typeface="Arial"/>
                <a:ea typeface="ＭＳ Ｐゴシック"/>
                <a:cs typeface="Arial"/>
              </a:rPr>
              <a:t> veya diğer </a:t>
            </a:r>
            <a:r>
              <a:rPr lang="tr-TR" sz="1900" b="1" dirty="0">
                <a:solidFill>
                  <a:srgbClr val="FF0000"/>
                </a:solidFill>
                <a:latin typeface="Arial"/>
                <a:ea typeface="ＭＳ Ｐゴシック"/>
                <a:cs typeface="Arial"/>
              </a:rPr>
              <a:t>temel çıkarlarını</a:t>
            </a:r>
            <a:r>
              <a:rPr lang="tr-TR" sz="1900" dirty="0">
                <a:latin typeface="Arial"/>
                <a:ea typeface="ＭＳ Ｐゴシック"/>
                <a:cs typeface="Arial"/>
              </a:rPr>
              <a:t> etkileyebilecek nitelikte olduğu kanaatini taşıması.</a:t>
            </a:r>
            <a:endParaRPr lang="tr-TR" sz="1900" dirty="0">
              <a:latin typeface="Arial"/>
              <a:cs typeface="Arial"/>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564694" y="1001915"/>
            <a:ext cx="4450456" cy="5632311"/>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000" dirty="0">
                <a:latin typeface="Arial"/>
                <a:ea typeface="ＭＳ Ｐゴシック"/>
                <a:cs typeface="Arial"/>
              </a:rPr>
              <a:t>Bu hüküm, talebi alan tarafın hukukunda düzenlenen sebepler dışında ret sebepleri öngörmektedir</a:t>
            </a:r>
            <a:endParaRPr lang="tr-TR" sz="2000" dirty="0">
              <a:cs typeface="Arial"/>
            </a:endParaRPr>
          </a:p>
          <a:p>
            <a:pPr marL="342900" indent="-342900" algn="just">
              <a:buFont typeface="Wingdings" pitchFamily="2" charset="2"/>
              <a:buChar char="ü"/>
            </a:pPr>
            <a:endParaRPr lang="tr-TR" sz="2000" dirty="0">
              <a:cs typeface="Arial" pitchFamily="34" charset="0"/>
            </a:endParaRPr>
          </a:p>
          <a:p>
            <a:pPr marL="342900" indent="-342900" algn="just">
              <a:buFont typeface="Wingdings" pitchFamily="2" charset="2"/>
              <a:buChar char="ü"/>
            </a:pPr>
            <a:r>
              <a:rPr lang="tr-TR" sz="2000" dirty="0">
                <a:latin typeface="Arial"/>
                <a:ea typeface="ＭＳ Ｐゴシック"/>
                <a:cs typeface="Arial"/>
              </a:rPr>
              <a:t>Düzenlenen ret sebepleri dar yorumlanmalıdır ve sınırlara tabi olmalıdır</a:t>
            </a:r>
          </a:p>
          <a:p>
            <a:pPr marL="342900" indent="-342900" algn="just">
              <a:buFont typeface="Wingdings" pitchFamily="2" charset="2"/>
              <a:buChar char="ü"/>
            </a:pPr>
            <a:endParaRPr lang="tr-TR" sz="2000" dirty="0">
              <a:cs typeface="Arial"/>
            </a:endParaRPr>
          </a:p>
          <a:p>
            <a:pPr marL="342900" indent="-342900" algn="just">
              <a:buFont typeface="Wingdings" pitchFamily="2" charset="2"/>
              <a:buChar char="ü"/>
            </a:pPr>
            <a:r>
              <a:rPr lang="tr-TR" sz="2000" dirty="0">
                <a:latin typeface="Arial"/>
                <a:ea typeface="ＭＳ Ｐゴシック"/>
                <a:cs typeface="Arial"/>
              </a:rPr>
              <a:t>Örneğin veri koruma ilkelerinin işbirliğini reddedecek şekilde geniş, kategorik veya sistematik uygulanması önlenmiştir</a:t>
            </a:r>
          </a:p>
          <a:p>
            <a:pPr marL="342900" indent="-342900" algn="just">
              <a:buFont typeface="Wingdings" pitchFamily="2" charset="2"/>
              <a:buChar char="ü"/>
            </a:pPr>
            <a:endParaRPr lang="tr-TR" sz="2000" dirty="0">
              <a:cs typeface="Arial"/>
            </a:endParaRPr>
          </a:p>
          <a:p>
            <a:pPr marL="342900" indent="-342900" algn="just">
              <a:buFont typeface="Wingdings" pitchFamily="2" charset="2"/>
              <a:buChar char="ü"/>
            </a:pPr>
            <a:r>
              <a:rPr lang="tr-TR" sz="2000" dirty="0">
                <a:latin typeface="Arial"/>
                <a:ea typeface="ＭＳ Ｐゴシック"/>
                <a:cs typeface="Arial"/>
              </a:rPr>
              <a:t>Taraflar işbirliğini reddetmek yerine şartlar öngörmeyi tercih etmelidir</a:t>
            </a:r>
            <a:endParaRPr lang="tr-TR" sz="2000" dirty="0">
              <a:cs typeface="Arial"/>
            </a:endParaRPr>
          </a:p>
        </p:txBody>
      </p:sp>
    </p:spTree>
    <p:extLst>
      <p:ext uri="{BB962C8B-B14F-4D97-AF65-F5344CB8AC3E}">
        <p14:creationId xmlns:p14="http://schemas.microsoft.com/office/powerpoint/2010/main" val="2296216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27</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27</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2400" b="1" dirty="0">
                <a:ea typeface="+mn-lt"/>
                <a:cs typeface="+mn-lt"/>
              </a:rPr>
              <a:t>Madde 27 – Uluslararası anlaşmaların yürürlükte olmadığı </a:t>
            </a:r>
            <a:endParaRPr lang="en-US" sz="2400" dirty="0">
              <a:ea typeface="+mn-lt"/>
              <a:cs typeface="+mn-lt"/>
            </a:endParaRPr>
          </a:p>
          <a:p>
            <a:pPr algn="r"/>
            <a:r>
              <a:rPr lang="tr-TR" sz="2400" b="1" dirty="0">
                <a:ea typeface="+mn-lt"/>
                <a:cs typeface="+mn-lt"/>
              </a:rPr>
              <a:t>hallerde karşılıklı yardımlaşma taleplerine hakim usuller</a:t>
            </a:r>
            <a:endParaRPr lang="en-US" sz="24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8522" y="1237809"/>
            <a:ext cx="4476172" cy="4708981"/>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pPr>
            <a:r>
              <a:rPr lang="tr-TR" sz="2000" dirty="0">
                <a:latin typeface="Arial"/>
                <a:ea typeface="ＭＳ Ｐゴシック"/>
                <a:cs typeface="Arial"/>
              </a:rPr>
              <a:t>5 Talebi alan Taraf, makamlarının yürüttüğü ceza soruşturmalarını veya kovuşturmalarını etkileyebilecek nitelikte ise, talep üzerine </a:t>
            </a:r>
            <a:r>
              <a:rPr lang="tr-TR" sz="2000" b="1" dirty="0">
                <a:solidFill>
                  <a:srgbClr val="FF0000"/>
                </a:solidFill>
                <a:latin typeface="Arial"/>
                <a:ea typeface="ＭＳ Ｐゴシック"/>
                <a:cs typeface="Arial"/>
              </a:rPr>
              <a:t>harekete geçmeyi erteleyebilir</a:t>
            </a:r>
            <a:r>
              <a:rPr lang="tr-TR" sz="2000" dirty="0">
                <a:latin typeface="Arial"/>
                <a:ea typeface="ＭＳ Ｐゴシック"/>
                <a:cs typeface="Arial"/>
              </a:rPr>
              <a:t>.</a:t>
            </a:r>
            <a:endParaRPr lang="tr-TR" sz="2000" b="1" dirty="0">
              <a:solidFill>
                <a:srgbClr val="FF0000"/>
              </a:solidFill>
              <a:latin typeface="Arial"/>
              <a:ea typeface="ＭＳ Ｐゴシック"/>
              <a:cs typeface="Arial"/>
            </a:endParaRPr>
          </a:p>
          <a:p>
            <a:pPr marL="342900" indent="-342900" algn="just">
              <a:buFont typeface="Wingdings" panose="05000000000000000000" pitchFamily="2" charset="2"/>
              <a:buChar char="Ø"/>
            </a:pPr>
            <a:endParaRPr lang="tr-TR" sz="2000" dirty="0">
              <a:cs typeface="Arial"/>
            </a:endParaRPr>
          </a:p>
          <a:p>
            <a:pPr marL="342900" indent="-342900" algn="just">
              <a:buFont typeface="Wingdings" panose="05000000000000000000" pitchFamily="2" charset="2"/>
              <a:buChar char="Ø"/>
            </a:pPr>
            <a:r>
              <a:rPr lang="tr-TR" sz="2000" dirty="0">
                <a:latin typeface="Arial"/>
                <a:ea typeface="ＭＳ Ｐゴシック"/>
                <a:cs typeface="Arial"/>
              </a:rPr>
              <a:t>6 Yardımlaşmayı reddetmeden veya ertelemeden önce, talebi alan Taraf, uygun koşullar mevcutsa, talepte bulunan Tarafa danıştıktan sonra, talebi kısmen veya gerekiyorsa şartlara tabi olarak kabul edip edemeyeceğini değerlendirir. </a:t>
            </a:r>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4493538"/>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dirty="0">
                <a:latin typeface="Arial"/>
                <a:ea typeface="ＭＳ Ｐゴシック"/>
                <a:cs typeface="Arial"/>
              </a:rPr>
              <a:t>Yardımın derhal sunulmasının yerel soruşturmaları veya kovuşturmaları etkileyebileceği haller söz konusu olabilir.</a:t>
            </a:r>
          </a:p>
          <a:p>
            <a:pPr marL="342900" indent="-342900" algn="just">
              <a:buFont typeface="Wingdings" pitchFamily="2" charset="2"/>
              <a:buChar char="ü"/>
            </a:pPr>
            <a:endParaRPr lang="tr-TR" sz="2200" dirty="0">
              <a:cs typeface="Arial"/>
            </a:endParaRPr>
          </a:p>
          <a:p>
            <a:pPr marL="342900" indent="-342900" algn="just">
              <a:buFont typeface="Wingdings" pitchFamily="2" charset="2"/>
              <a:buChar char="ü"/>
            </a:pPr>
            <a:r>
              <a:rPr lang="tr-TR" sz="2200" dirty="0" err="1">
                <a:latin typeface="Arial"/>
                <a:ea typeface="ＭＳ Ｐゴシック"/>
                <a:cs typeface="Arial"/>
              </a:rPr>
              <a:t>Örn</a:t>
            </a:r>
            <a:r>
              <a:rPr lang="tr-TR" sz="2200" dirty="0">
                <a:latin typeface="Arial"/>
                <a:ea typeface="ＭＳ Ｐゴシック"/>
                <a:cs typeface="Arial"/>
              </a:rPr>
              <a:t>. A Devleti B Devletinden, A Devletindeki bir duruşma için tanık ifadesi talep etmektedir. Aynı ifadeye B Devletinde başlayacak duruşma için de ihtiyaç vardır. B Devleti bu konuda yardım sağlamayı erteleyebilir</a:t>
            </a:r>
            <a:endParaRPr lang="tr-TR" sz="2200" dirty="0">
              <a:cs typeface="Arial"/>
            </a:endParaRPr>
          </a:p>
        </p:txBody>
      </p:sp>
    </p:spTree>
    <p:extLst>
      <p:ext uri="{BB962C8B-B14F-4D97-AF65-F5344CB8AC3E}">
        <p14:creationId xmlns:p14="http://schemas.microsoft.com/office/powerpoint/2010/main" val="3904300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28</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28</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2400" b="1" dirty="0">
                <a:ea typeface="+mn-lt"/>
                <a:cs typeface="+mn-lt"/>
              </a:rPr>
              <a:t>Madde 27 – Uluslararası anlaşmaların yürürlükte olmadığı </a:t>
            </a:r>
            <a:endParaRPr lang="en-US" sz="2400" dirty="0">
              <a:ea typeface="+mn-lt"/>
              <a:cs typeface="+mn-lt"/>
            </a:endParaRPr>
          </a:p>
          <a:p>
            <a:pPr algn="r"/>
            <a:r>
              <a:rPr lang="tr-TR" sz="2400" b="1" dirty="0">
                <a:ea typeface="+mn-lt"/>
                <a:cs typeface="+mn-lt"/>
              </a:rPr>
              <a:t>hallerde karşılıklı yardımlaşma taleplerine hakim usuller</a:t>
            </a:r>
            <a:endParaRPr lang="en-US" sz="24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8522" y="1237809"/>
            <a:ext cx="4476172" cy="4708981"/>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pPr>
            <a:r>
              <a:rPr lang="tr-TR" sz="2000" dirty="0">
                <a:latin typeface="Arial"/>
                <a:ea typeface="ＭＳ Ｐゴシック"/>
                <a:cs typeface="Arial"/>
              </a:rPr>
              <a:t>5 Talebi alan Taraf, makamlarının yürüttüğü ceza soruşturmalarını veya kovuşturmalarını etkileyebilecek nitelikte ise, talep üzerine harekete geçmeyi erteleyebilir.</a:t>
            </a:r>
          </a:p>
          <a:p>
            <a:pPr marL="342900" indent="-342900" algn="just">
              <a:buFont typeface="Wingdings" panose="05000000000000000000" pitchFamily="2" charset="2"/>
              <a:buChar char="Ø"/>
            </a:pPr>
            <a:endParaRPr lang="tr-TR" sz="2000" dirty="0">
              <a:latin typeface="Arial"/>
              <a:ea typeface="ＭＳ Ｐゴシック"/>
              <a:cs typeface="Arial"/>
            </a:endParaRPr>
          </a:p>
          <a:p>
            <a:pPr marL="342900" indent="-342900" algn="just">
              <a:buFont typeface="Wingdings" panose="05000000000000000000" pitchFamily="2" charset="2"/>
              <a:buChar char="Ø"/>
            </a:pPr>
            <a:r>
              <a:rPr lang="tr-TR" sz="2000" dirty="0">
                <a:latin typeface="Arial"/>
                <a:ea typeface="ＭＳ Ｐゴシック"/>
                <a:cs typeface="Arial"/>
              </a:rPr>
              <a:t>6 Yardımlaşmayı reddetmeden veya ertelemeden önce, talebi alan Taraf, uygun koşullar mevcutsa, talepte bulunan Tarafa danıştıktan sonra, talebi </a:t>
            </a:r>
            <a:r>
              <a:rPr lang="tr-TR" sz="2000" b="1" dirty="0">
                <a:solidFill>
                  <a:srgbClr val="FF0000"/>
                </a:solidFill>
                <a:latin typeface="Arial"/>
                <a:ea typeface="ＭＳ Ｐゴシック"/>
                <a:cs typeface="Arial"/>
              </a:rPr>
              <a:t>kısmen veya gerekiyorsa şartlara tabi olarak kabul edip edemeyeceğini</a:t>
            </a:r>
            <a:r>
              <a:rPr lang="tr-TR" sz="2000" dirty="0">
                <a:latin typeface="Arial"/>
                <a:ea typeface="ＭＳ Ｐゴシック"/>
                <a:cs typeface="Arial"/>
              </a:rPr>
              <a:t> değerlendirir. </a:t>
            </a:r>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3139321"/>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dirty="0">
                <a:latin typeface="Arial"/>
                <a:ea typeface="ＭＳ Ｐゴシック"/>
                <a:cs typeface="Arial"/>
              </a:rPr>
              <a:t>Yardımlaşmanın aksi takdirde reddedileceği veya erteleneceği hallerde, talebi alan taraf, şartlara tabi yardım sunabilir</a:t>
            </a:r>
          </a:p>
          <a:p>
            <a:pPr marL="342900" indent="-342900" algn="just">
              <a:buFont typeface="Wingdings" pitchFamily="2" charset="2"/>
              <a:buChar char="ü"/>
            </a:pPr>
            <a:endParaRPr lang="tr-TR" sz="2200" dirty="0">
              <a:cs typeface="Arial"/>
            </a:endParaRPr>
          </a:p>
          <a:p>
            <a:pPr marL="342900" indent="-342900" algn="just">
              <a:buFont typeface="Wingdings" pitchFamily="2" charset="2"/>
              <a:buChar char="ü"/>
            </a:pPr>
            <a:r>
              <a:rPr lang="tr-TR" sz="2200" dirty="0">
                <a:latin typeface="Arial"/>
                <a:ea typeface="ＭＳ Ｐゴシック"/>
                <a:cs typeface="Arial"/>
              </a:rPr>
              <a:t>Talebi alan taraf her türlü şartı öngörebilir ancak kısıtlı biçimde uygulanmalıdır</a:t>
            </a:r>
            <a:endParaRPr lang="tr-TR" sz="2200" dirty="0">
              <a:cs typeface="Arial"/>
            </a:endParaRPr>
          </a:p>
        </p:txBody>
      </p:sp>
    </p:spTree>
    <p:extLst>
      <p:ext uri="{BB962C8B-B14F-4D97-AF65-F5344CB8AC3E}">
        <p14:creationId xmlns:p14="http://schemas.microsoft.com/office/powerpoint/2010/main" val="608317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29</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29</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2400" b="1" dirty="0">
                <a:ea typeface="+mn-lt"/>
                <a:cs typeface="+mn-lt"/>
              </a:rPr>
              <a:t>Madde 27 – Uluslararası anlaşmaların yürürlükte olmadığı </a:t>
            </a:r>
            <a:endParaRPr lang="en-US" sz="2400" dirty="0">
              <a:ea typeface="+mn-lt"/>
              <a:cs typeface="+mn-lt"/>
            </a:endParaRPr>
          </a:p>
          <a:p>
            <a:pPr algn="r"/>
            <a:r>
              <a:rPr lang="tr-TR" sz="2400" b="1" dirty="0">
                <a:ea typeface="+mn-lt"/>
                <a:cs typeface="+mn-lt"/>
              </a:rPr>
              <a:t>hallerde karşılıklı yardımlaşma taleplerine hakim usuller</a:t>
            </a:r>
            <a:endParaRPr lang="en-US" sz="24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8522" y="1202297"/>
            <a:ext cx="4476172" cy="5678478"/>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pPr>
            <a:r>
              <a:rPr lang="tr-TR" sz="1650" dirty="0">
                <a:latin typeface="Arial"/>
                <a:ea typeface="ＭＳ Ｐゴシック"/>
                <a:cs typeface="Arial"/>
              </a:rPr>
              <a:t>7 Talebi alan Taraf, yardımlaşma talebinin yürütülmesinden doğan sonuçlar hakkında talepte bulunan Tarafı </a:t>
            </a:r>
            <a:r>
              <a:rPr lang="tr-TR" sz="1650" b="1" dirty="0">
                <a:solidFill>
                  <a:srgbClr val="FF0000"/>
                </a:solidFill>
                <a:latin typeface="Arial"/>
                <a:ea typeface="ＭＳ Ｐゴシック"/>
                <a:cs typeface="Arial"/>
              </a:rPr>
              <a:t>zamanında bilgilendirir</a:t>
            </a:r>
            <a:r>
              <a:rPr lang="tr-TR" sz="1650" dirty="0">
                <a:latin typeface="Arial"/>
                <a:ea typeface="ＭＳ Ｐゴシック"/>
                <a:cs typeface="Arial"/>
              </a:rPr>
              <a:t>. Talebin reddine veya ertelenmesine ilişkin gerekçeler bildirilmelidir. Talebi alan Taraf, talebin </a:t>
            </a:r>
            <a:r>
              <a:rPr lang="tr-TR" sz="1650" b="1" dirty="0">
                <a:solidFill>
                  <a:srgbClr val="FF0000"/>
                </a:solidFill>
                <a:latin typeface="Arial"/>
                <a:ea typeface="ＭＳ Ｐゴシック"/>
                <a:cs typeface="Arial"/>
              </a:rPr>
              <a:t>yürütülmesini imkansız kılan</a:t>
            </a:r>
            <a:r>
              <a:rPr lang="tr-TR" sz="1650" dirty="0">
                <a:latin typeface="Arial"/>
                <a:ea typeface="ＭＳ Ｐゴシック"/>
                <a:cs typeface="Arial"/>
              </a:rPr>
              <a:t> veya önemli ölçüde geciktirebilecek </a:t>
            </a:r>
            <a:r>
              <a:rPr lang="tr-TR" sz="1650" b="1" dirty="0">
                <a:solidFill>
                  <a:srgbClr val="FF0000"/>
                </a:solidFill>
                <a:latin typeface="Arial"/>
                <a:ea typeface="ＭＳ Ｐゴシック"/>
                <a:cs typeface="Arial"/>
              </a:rPr>
              <a:t>her türlü sebebi </a:t>
            </a:r>
            <a:r>
              <a:rPr lang="tr-TR" sz="1650" dirty="0">
                <a:latin typeface="Arial"/>
                <a:ea typeface="ＭＳ Ｐゴシック"/>
                <a:cs typeface="Arial"/>
              </a:rPr>
              <a:t>de talepte bulunan Tarafa bildirir.</a:t>
            </a:r>
            <a:endParaRPr lang="tr-TR" sz="1650" dirty="0">
              <a:latin typeface="Arial"/>
              <a:cs typeface="Arial"/>
            </a:endParaRPr>
          </a:p>
          <a:p>
            <a:pPr marL="342900" indent="-342900" algn="just">
              <a:buFont typeface="Wingdings" panose="05000000000000000000" pitchFamily="2" charset="2"/>
              <a:buChar char="Ø"/>
            </a:pPr>
            <a:endParaRPr lang="tr-TR" sz="1650" dirty="0">
              <a:cs typeface="Arial"/>
            </a:endParaRPr>
          </a:p>
          <a:p>
            <a:pPr marL="342900" indent="-342900" algn="just">
              <a:buFont typeface="Arial" panose="05000000000000000000" pitchFamily="2" charset="2"/>
              <a:buChar char="•"/>
            </a:pPr>
            <a:r>
              <a:rPr lang="tr-TR" sz="1650" dirty="0">
                <a:latin typeface="Arial"/>
                <a:ea typeface="ＭＳ Ｐゴシック"/>
                <a:cs typeface="Arial"/>
              </a:rPr>
              <a:t>8 Talepte bulunan Taraf talebi alan Tarafın, talebin yürütülmesi için gerekli olan kısımlar hariç .... konusu da dahil olmak üzere talebe ilişkin her türlü olguyu gizli tutmasını talep edebilir. Eğer talebi alan Taraf gizlilik talebini karşılayamıyorsa, talepte bulunan Tarafı zamanında bilgilendirir, bunun üzerine talepte bulunan Taraf talebin yine de yürütülüp yürütülmemesi gerektiğine karar verecektir.</a:t>
            </a:r>
          </a:p>
          <a:p>
            <a:pPr marL="342900" indent="-342900" algn="just">
              <a:buFont typeface="Wingdings" panose="05000000000000000000" pitchFamily="2" charset="2"/>
              <a:buChar char="Ø"/>
            </a:pPr>
            <a:endParaRPr lang="tr-TR" sz="1650" dirty="0">
              <a:latin typeface="Arial"/>
              <a:ea typeface="ＭＳ Ｐゴシック"/>
              <a:cs typeface="Arial"/>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572000" y="1237759"/>
            <a:ext cx="4450456" cy="4939814"/>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100" dirty="0">
                <a:latin typeface="Arial"/>
                <a:ea typeface="ＭＳ Ｐゴシック"/>
                <a:cs typeface="Arial"/>
              </a:rPr>
              <a:t>Talebi alan taraf, talepte bulunan tarafı talebin sonucu hakkında bilgilendirmeli &amp; ret sebeplerini belirtmelidir</a:t>
            </a:r>
          </a:p>
          <a:p>
            <a:pPr marL="342900" indent="-342900" algn="just">
              <a:buFont typeface="Wingdings" pitchFamily="2" charset="2"/>
              <a:buChar char="ü"/>
            </a:pPr>
            <a:endParaRPr lang="tr-TR" sz="2100" dirty="0">
              <a:cs typeface="Arial" pitchFamily="34" charset="0"/>
            </a:endParaRPr>
          </a:p>
          <a:p>
            <a:pPr marL="342900" indent="-342900" algn="just">
              <a:buFont typeface="Wingdings" pitchFamily="2" charset="2"/>
              <a:buChar char="ü"/>
            </a:pPr>
            <a:r>
              <a:rPr lang="tr-TR" sz="2100" dirty="0">
                <a:latin typeface="Arial"/>
                <a:ea typeface="ＭＳ Ｐゴシック"/>
                <a:cs typeface="Arial"/>
              </a:rPr>
              <a:t>Talebi alan taraf, tanıkların veya delillerin koşullarına veya bunların mevcut olup olmadığına ilişkin önceden bilinmeyen her türlü olguyu paylaşmalıdır</a:t>
            </a:r>
            <a:endParaRPr lang="tr-TR" sz="2100" dirty="0">
              <a:cs typeface="Arial"/>
            </a:endParaRPr>
          </a:p>
          <a:p>
            <a:pPr marL="342900" indent="-342900" algn="just">
              <a:buFont typeface="Wingdings" pitchFamily="2" charset="2"/>
              <a:buChar char="ü"/>
            </a:pPr>
            <a:endParaRPr lang="tr-TR" sz="2100" dirty="0">
              <a:cs typeface="Arial"/>
            </a:endParaRPr>
          </a:p>
          <a:p>
            <a:pPr marL="342900" indent="-342900" algn="just">
              <a:buFont typeface="Wingdings" pitchFamily="2" charset="2"/>
              <a:buChar char="ü"/>
            </a:pPr>
            <a:r>
              <a:rPr lang="tr-TR" sz="2100" dirty="0">
                <a:latin typeface="Arial"/>
                <a:ea typeface="ＭＳ Ｐゴシック"/>
                <a:cs typeface="Arial"/>
              </a:rPr>
              <a:t>Talebi alan taraf karşılıklı yardımlaşmanın gelecekteki etkililiğini geliştirmek amacıyla da danışma sunabilir</a:t>
            </a:r>
            <a:endParaRPr lang="tr-TR" sz="2100" dirty="0">
              <a:cs typeface="Arial"/>
            </a:endParaRPr>
          </a:p>
        </p:txBody>
      </p:sp>
    </p:spTree>
    <p:extLst>
      <p:ext uri="{BB962C8B-B14F-4D97-AF65-F5344CB8AC3E}">
        <p14:creationId xmlns:p14="http://schemas.microsoft.com/office/powerpoint/2010/main" val="1420765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ＭＳ Ｐゴシック"/>
              </a:rPr>
              <a:t>Oturum Hedefleri</a:t>
            </a:r>
            <a:endParaRPr lang="tr-TR"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211015" y="1193778"/>
            <a:ext cx="4677508" cy="3884140"/>
          </a:xfrm>
          <a:prstGeom prst="rect">
            <a:avLst/>
          </a:prstGeom>
        </p:spPr>
        <p:txBody>
          <a:bodyPr wrap="square" lIns="91440" tIns="45720" rIns="91440" bIns="45720" anchor="t">
            <a:spAutoFit/>
          </a:bodyPr>
          <a:lstStyle/>
          <a:p>
            <a:pPr marL="342900" indent="-342900" algn="just">
              <a:lnSpc>
                <a:spcPct val="80000"/>
              </a:lnSpc>
              <a:buFont typeface="Wingdings" pitchFamily="2" charset="2"/>
              <a:buChar char="ü"/>
            </a:pPr>
            <a:r>
              <a:rPr lang="tr-TR" sz="2200" i="1" dirty="0" smtClean="0">
                <a:latin typeface="Arial"/>
                <a:ea typeface="ＭＳ Ｐゴシック"/>
                <a:cs typeface="Arial"/>
              </a:rPr>
              <a:t>Budapeşte </a:t>
            </a:r>
            <a:r>
              <a:rPr lang="tr-TR" sz="2200" i="1" dirty="0">
                <a:latin typeface="Arial"/>
                <a:ea typeface="ＭＳ Ｐゴシック"/>
                <a:cs typeface="Arial"/>
              </a:rPr>
              <a:t>Sözleşmesi kapsamında uluslararası işbirliği ve karşılıklı </a:t>
            </a:r>
            <a:r>
              <a:rPr lang="tr-TR" sz="2200" i="1" dirty="0" smtClean="0">
                <a:latin typeface="Arial"/>
                <a:ea typeface="ＭＳ Ｐゴシック"/>
                <a:cs typeface="Arial"/>
              </a:rPr>
              <a:t>yardımlaşmaya ilişkin </a:t>
            </a:r>
            <a:r>
              <a:rPr lang="tr-TR" sz="2200" i="1" dirty="0">
                <a:latin typeface="Arial"/>
                <a:ea typeface="ＭＳ Ｐゴシック"/>
                <a:cs typeface="Arial"/>
              </a:rPr>
              <a:t>genel </a:t>
            </a:r>
            <a:r>
              <a:rPr lang="tr-TR" sz="2200" i="1" dirty="0" smtClean="0">
                <a:latin typeface="Arial"/>
                <a:ea typeface="ＭＳ Ｐゴシック"/>
                <a:cs typeface="Arial"/>
              </a:rPr>
              <a:t>hükümleri </a:t>
            </a:r>
            <a:r>
              <a:rPr lang="tr-TR" sz="2200" i="1" dirty="0">
                <a:latin typeface="Arial"/>
                <a:ea typeface="ＭＳ Ｐゴシック"/>
                <a:cs typeface="Arial"/>
              </a:rPr>
              <a:t>gözden </a:t>
            </a:r>
            <a:r>
              <a:rPr lang="tr-TR" sz="2200" i="1" dirty="0" smtClean="0">
                <a:latin typeface="Arial"/>
                <a:ea typeface="ＭＳ Ｐゴシック"/>
                <a:cs typeface="Arial"/>
              </a:rPr>
              <a:t>geçirmek</a:t>
            </a:r>
            <a:endParaRPr lang="tr-TR" sz="2200" i="1" dirty="0">
              <a:cs typeface="Arial"/>
            </a:endParaRPr>
          </a:p>
          <a:p>
            <a:pPr marL="342900" indent="-342900" algn="just">
              <a:lnSpc>
                <a:spcPct val="80000"/>
              </a:lnSpc>
              <a:buFont typeface="Wingdings" pitchFamily="2" charset="2"/>
              <a:buChar char="ü"/>
            </a:pPr>
            <a:endParaRPr lang="tr-TR" sz="2200" i="1" dirty="0">
              <a:latin typeface="Arial"/>
              <a:ea typeface="ＭＳ Ｐゴシック"/>
              <a:cs typeface="Arial"/>
            </a:endParaRPr>
          </a:p>
          <a:p>
            <a:pPr marL="342900" indent="-342900" algn="just">
              <a:lnSpc>
                <a:spcPct val="80000"/>
              </a:lnSpc>
              <a:buFont typeface="Wingdings" pitchFamily="2" charset="2"/>
              <a:buChar char="ü"/>
            </a:pPr>
            <a:r>
              <a:rPr lang="tr-TR" sz="2200" i="1" dirty="0" smtClean="0">
                <a:latin typeface="Arial"/>
                <a:ea typeface="ＭＳ Ｐゴシック"/>
                <a:cs typeface="Arial"/>
              </a:rPr>
              <a:t>Budapeşte </a:t>
            </a:r>
            <a:r>
              <a:rPr lang="tr-TR" sz="2200" i="1" dirty="0">
                <a:latin typeface="Arial"/>
                <a:ea typeface="ＭＳ Ｐゴシック"/>
                <a:cs typeface="Arial"/>
              </a:rPr>
              <a:t>Sözleşmesi kapsamında uluslararası işbirliği ve karşılıklı </a:t>
            </a:r>
            <a:r>
              <a:rPr lang="tr-TR" sz="2200" i="1" dirty="0" smtClean="0">
                <a:latin typeface="Arial"/>
                <a:ea typeface="ＭＳ Ｐゴシック"/>
                <a:cs typeface="Arial"/>
              </a:rPr>
              <a:t>yardımlaşmaya ilişkin </a:t>
            </a:r>
            <a:r>
              <a:rPr lang="tr-TR" sz="2200" i="1" dirty="0">
                <a:latin typeface="Arial"/>
                <a:ea typeface="ＭＳ Ｐゴシック"/>
                <a:cs typeface="Arial"/>
              </a:rPr>
              <a:t>özel </a:t>
            </a:r>
            <a:r>
              <a:rPr lang="tr-TR" sz="2200" i="1" dirty="0" smtClean="0">
                <a:latin typeface="Arial"/>
                <a:ea typeface="ＭＳ Ｐゴシック"/>
                <a:cs typeface="Arial"/>
              </a:rPr>
              <a:t>hükümleri </a:t>
            </a:r>
            <a:r>
              <a:rPr lang="tr-TR" sz="2200" i="1" dirty="0">
                <a:latin typeface="Arial"/>
                <a:ea typeface="ＭＳ Ｐゴシック"/>
                <a:cs typeface="Arial"/>
              </a:rPr>
              <a:t>gözden </a:t>
            </a:r>
            <a:r>
              <a:rPr lang="tr-TR" sz="2200" i="1" dirty="0" smtClean="0">
                <a:latin typeface="Arial"/>
                <a:ea typeface="ＭＳ Ｐゴシック"/>
                <a:cs typeface="Arial"/>
              </a:rPr>
              <a:t>geçirmek</a:t>
            </a:r>
          </a:p>
          <a:p>
            <a:pPr algn="just">
              <a:lnSpc>
                <a:spcPct val="80000"/>
              </a:lnSpc>
            </a:pPr>
            <a:endParaRPr lang="tr-TR" sz="2200" i="1" dirty="0">
              <a:cs typeface="Arial"/>
            </a:endParaRPr>
          </a:p>
          <a:p>
            <a:pPr marL="342900" indent="-342900" algn="just">
              <a:lnSpc>
                <a:spcPct val="80000"/>
              </a:lnSpc>
              <a:buFont typeface="Wingdings" pitchFamily="2" charset="2"/>
              <a:buChar char="ü"/>
            </a:pPr>
            <a:r>
              <a:rPr lang="tr-TR" sz="2200" i="1" dirty="0">
                <a:latin typeface="Arial"/>
                <a:ea typeface="ＭＳ Ｐゴシック"/>
                <a:cs typeface="Arial"/>
              </a:rPr>
              <a:t>Budapeşte Sözleşmesi'ne </a:t>
            </a:r>
            <a:r>
              <a:rPr lang="tr-TR" sz="2200" i="1" dirty="0" smtClean="0">
                <a:latin typeface="Arial"/>
                <a:ea typeface="ＭＳ Ｐゴシック"/>
                <a:cs typeface="Arial"/>
              </a:rPr>
              <a:t>İkinci Ek Protokolünün </a:t>
            </a:r>
            <a:r>
              <a:rPr lang="tr-TR" sz="2200" i="1" dirty="0">
                <a:latin typeface="Arial"/>
                <a:ea typeface="ＭＳ Ｐゴシック"/>
                <a:cs typeface="Arial"/>
              </a:rPr>
              <a:t>hükümlerini </a:t>
            </a:r>
            <a:r>
              <a:rPr lang="tr-TR" sz="2200" i="1" dirty="0" smtClean="0">
                <a:latin typeface="Arial"/>
                <a:ea typeface="ＭＳ Ｐゴシック"/>
                <a:cs typeface="Arial"/>
              </a:rPr>
              <a:t>görüşmek</a:t>
            </a:r>
            <a:endParaRPr lang="tr-TR" sz="2400" dirty="0">
              <a:cs typeface="Arial"/>
            </a:endParaRPr>
          </a:p>
        </p:txBody>
      </p:sp>
      <p:sp>
        <p:nvSpPr>
          <p:cNvPr id="6" name="Rectangle 5">
            <a:extLst>
              <a:ext uri="{FF2B5EF4-FFF2-40B4-BE49-F238E27FC236}">
                <a16:creationId xmlns:a16="http://schemas.microsoft.com/office/drawing/2014/main" id="{3B867BBA-A7A7-F84C-B403-7348B8834D1F}"/>
              </a:ext>
            </a:extLst>
          </p:cNvPr>
          <p:cNvSpPr/>
          <p:nvPr/>
        </p:nvSpPr>
        <p:spPr>
          <a:xfrm>
            <a:off x="4732127" y="1193778"/>
            <a:ext cx="4290329" cy="2259080"/>
          </a:xfrm>
          <a:prstGeom prst="rect">
            <a:avLst/>
          </a:prstGeom>
        </p:spPr>
        <p:txBody>
          <a:bodyPr wrap="square" lIns="91440" tIns="45720" rIns="91440" bIns="45720" anchor="t">
            <a:spAutoFit/>
          </a:bodyPr>
          <a:lstStyle/>
          <a:p>
            <a:pPr marL="342900" indent="-342900" algn="just">
              <a:lnSpc>
                <a:spcPct val="80000"/>
              </a:lnSpc>
              <a:buFont typeface="Wingdings" pitchFamily="2" charset="2"/>
              <a:buChar char="ü"/>
            </a:pPr>
            <a:r>
              <a:rPr lang="tr-TR" sz="2200" i="1" dirty="0" smtClean="0">
                <a:latin typeface="Arial"/>
                <a:ea typeface="ＭＳ Ｐゴシック"/>
                <a:cs typeface="Arial"/>
              </a:rPr>
              <a:t>Budapeşte </a:t>
            </a:r>
            <a:r>
              <a:rPr lang="tr-TR" sz="2200" i="1" dirty="0">
                <a:latin typeface="Arial"/>
                <a:ea typeface="ＭＳ Ｐゴシック"/>
                <a:cs typeface="Arial"/>
              </a:rPr>
              <a:t>Sözleşmesi kapsamında farklı </a:t>
            </a:r>
            <a:r>
              <a:rPr lang="tr-TR" sz="2200" i="1" dirty="0" smtClean="0">
                <a:latin typeface="Arial"/>
                <a:ea typeface="ＭＳ Ｐゴシック"/>
                <a:cs typeface="Arial"/>
              </a:rPr>
              <a:t>işbirliği mekanizmalarının </a:t>
            </a:r>
            <a:r>
              <a:rPr lang="tr-TR" sz="2200" i="1" dirty="0">
                <a:latin typeface="Arial"/>
                <a:ea typeface="ＭＳ Ｐゴシック"/>
                <a:cs typeface="Arial"/>
              </a:rPr>
              <a:t>nasıl kullanılabileceğini </a:t>
            </a:r>
            <a:r>
              <a:rPr lang="tr-TR" sz="2200" i="1" dirty="0" smtClean="0">
                <a:latin typeface="Arial"/>
                <a:ea typeface="ＭＳ Ｐゴシック"/>
                <a:cs typeface="Arial"/>
              </a:rPr>
              <a:t>kavramak</a:t>
            </a:r>
            <a:endParaRPr lang="tr-TR" sz="2200" i="1" dirty="0">
              <a:latin typeface="Arial"/>
              <a:ea typeface="ＭＳ Ｐゴシック"/>
              <a:cs typeface="Arial"/>
            </a:endParaRPr>
          </a:p>
          <a:p>
            <a:pPr marL="342900" indent="-342900" algn="just">
              <a:lnSpc>
                <a:spcPct val="80000"/>
              </a:lnSpc>
              <a:buFont typeface="Wingdings" pitchFamily="2" charset="2"/>
              <a:buChar char="ü"/>
            </a:pPr>
            <a:endParaRPr lang="tr-TR" sz="2200" i="1" dirty="0">
              <a:cs typeface="Arial" pitchFamily="34" charset="0"/>
            </a:endParaRPr>
          </a:p>
          <a:p>
            <a:pPr marL="342900" indent="-342900" algn="just">
              <a:lnSpc>
                <a:spcPct val="80000"/>
              </a:lnSpc>
              <a:buFont typeface="Wingdings" pitchFamily="2" charset="2"/>
              <a:buChar char="ü"/>
            </a:pPr>
            <a:r>
              <a:rPr lang="tr-TR" sz="2200" i="1" dirty="0">
                <a:latin typeface="Arial"/>
                <a:ea typeface="ＭＳ Ｐゴシック"/>
                <a:cs typeface="Arial"/>
              </a:rPr>
              <a:t>Karşılıklı adli yardımlaşma </a:t>
            </a:r>
            <a:r>
              <a:rPr lang="tr-TR" sz="2200" i="1" dirty="0" smtClean="0">
                <a:latin typeface="Arial"/>
                <a:ea typeface="ＭＳ Ｐゴシック"/>
                <a:cs typeface="Arial"/>
              </a:rPr>
              <a:t>(</a:t>
            </a:r>
            <a:r>
              <a:rPr lang="tr-TR" sz="2200" i="1" dirty="0" err="1" smtClean="0">
                <a:latin typeface="Arial"/>
                <a:ea typeface="ＭＳ Ｐゴシック"/>
                <a:cs typeface="Arial"/>
              </a:rPr>
              <a:t>MLA</a:t>
            </a:r>
            <a:r>
              <a:rPr lang="tr-TR" sz="2200" i="1" dirty="0" smtClean="0">
                <a:latin typeface="Arial"/>
                <a:ea typeface="ＭＳ Ｐゴシック"/>
                <a:cs typeface="Arial"/>
              </a:rPr>
              <a:t>) için </a:t>
            </a:r>
            <a:r>
              <a:rPr lang="tr-TR" sz="2200" i="1" dirty="0">
                <a:latin typeface="Arial"/>
                <a:ea typeface="ＭＳ Ｐゴシック"/>
                <a:cs typeface="Arial"/>
              </a:rPr>
              <a:t>farklı talep şablonlarını incelemek</a:t>
            </a:r>
            <a:endParaRPr lang="tr-TR" sz="2200" i="1" dirty="0">
              <a:cs typeface="Arial"/>
            </a:endParaRPr>
          </a:p>
        </p:txBody>
      </p:sp>
    </p:spTree>
    <p:extLst>
      <p:ext uri="{BB962C8B-B14F-4D97-AF65-F5344CB8AC3E}">
        <p14:creationId xmlns:p14="http://schemas.microsoft.com/office/powerpoint/2010/main" val="1301409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30</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30</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2400" b="1" dirty="0">
                <a:ea typeface="+mn-lt"/>
                <a:cs typeface="+mn-lt"/>
              </a:rPr>
              <a:t>Madde 27 – Uluslararası anlaşmaların yürürlükte olmadığı </a:t>
            </a:r>
            <a:endParaRPr lang="en-US" sz="2400" dirty="0">
              <a:ea typeface="+mn-lt"/>
              <a:cs typeface="+mn-lt"/>
            </a:endParaRPr>
          </a:p>
          <a:p>
            <a:pPr algn="r"/>
            <a:r>
              <a:rPr lang="tr-TR" sz="2400" b="1" dirty="0">
                <a:ea typeface="+mn-lt"/>
                <a:cs typeface="+mn-lt"/>
              </a:rPr>
              <a:t>hallerde karşılıklı yardımlaşma taleplerine hakim usuller</a:t>
            </a:r>
            <a:endParaRPr lang="en-US" sz="24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8522" y="1202297"/>
            <a:ext cx="4476172" cy="5678478"/>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pPr>
            <a:r>
              <a:rPr lang="tr-TR" sz="1650" dirty="0">
                <a:latin typeface="Arial"/>
                <a:ea typeface="ＭＳ Ｐゴシック"/>
                <a:cs typeface="Arial"/>
              </a:rPr>
              <a:t>7 Talebi alan Taraf, yardımlaşma talebinin yürütülmesinden doğan sonuçlar hakkında talepte bulunan Tarafı zamanında bilgilendirir. Talebin reddine veya ertelenmesine ilişkin gerekçeler bildirilmelidir. Talebi alan Taraf, talebin yürütülmesini imkansız kılan veya önemli ölçüde geciktirebilecek her türlü sebebi de talepte bulunan Tarafa bildirir. </a:t>
            </a:r>
            <a:endParaRPr lang="tr-TR" sz="1650" dirty="0">
              <a:cs typeface="Arial"/>
            </a:endParaRPr>
          </a:p>
          <a:p>
            <a:pPr marL="342900" indent="-342900" algn="just">
              <a:buFont typeface="Wingdings" panose="05000000000000000000" pitchFamily="2" charset="2"/>
              <a:buChar char="Ø"/>
            </a:pPr>
            <a:endParaRPr lang="tr-TR" sz="1650" dirty="0">
              <a:cs typeface="Arial"/>
            </a:endParaRPr>
          </a:p>
          <a:p>
            <a:pPr marL="342900" indent="-342900" algn="just">
              <a:buFont typeface="Wingdings" panose="05000000000000000000" pitchFamily="2" charset="2"/>
              <a:buChar char="Ø"/>
            </a:pPr>
            <a:r>
              <a:rPr lang="tr-TR" sz="1650" dirty="0">
                <a:latin typeface="Arial"/>
                <a:ea typeface="ＭＳ Ｐゴシック"/>
                <a:cs typeface="Arial"/>
              </a:rPr>
              <a:t>8 Talepte bulunan Taraf talebi alan Tarafın, </a:t>
            </a:r>
            <a:r>
              <a:rPr lang="tr-TR" sz="1650" b="1" dirty="0">
                <a:solidFill>
                  <a:srgbClr val="FF0000"/>
                </a:solidFill>
                <a:latin typeface="Arial"/>
                <a:ea typeface="ＭＳ Ｐゴシック"/>
                <a:cs typeface="Arial"/>
              </a:rPr>
              <a:t>talebin yürütülmesi için gerekli olan kısımlar hariç</a:t>
            </a:r>
            <a:r>
              <a:rPr lang="tr-TR" sz="1650" dirty="0">
                <a:latin typeface="Arial"/>
                <a:ea typeface="ＭＳ Ｐゴシック"/>
                <a:cs typeface="Arial"/>
              </a:rPr>
              <a:t> .... konusu da dahil olmak üzere</a:t>
            </a:r>
            <a:r>
              <a:rPr lang="tr-TR" sz="1650" b="1" dirty="0">
                <a:solidFill>
                  <a:srgbClr val="FF0000"/>
                </a:solidFill>
                <a:latin typeface="Arial"/>
                <a:ea typeface="ＭＳ Ｐゴシック"/>
                <a:cs typeface="Arial"/>
              </a:rPr>
              <a:t> talebe ilişkin her türlü olguyu</a:t>
            </a:r>
            <a:r>
              <a:rPr lang="tr-TR" sz="1650" dirty="0">
                <a:latin typeface="Arial"/>
                <a:ea typeface="ＭＳ Ｐゴシック"/>
                <a:cs typeface="Arial"/>
              </a:rPr>
              <a:t> </a:t>
            </a:r>
            <a:r>
              <a:rPr lang="tr-TR" sz="1650" b="1" dirty="0">
                <a:solidFill>
                  <a:srgbClr val="FF0000"/>
                </a:solidFill>
                <a:latin typeface="Arial"/>
                <a:ea typeface="ＭＳ Ｐゴシック"/>
                <a:cs typeface="Arial"/>
              </a:rPr>
              <a:t>gizli tutmasını</a:t>
            </a:r>
            <a:r>
              <a:rPr lang="tr-TR" sz="1650" dirty="0">
                <a:latin typeface="Arial"/>
                <a:ea typeface="ＭＳ Ｐゴシック"/>
                <a:cs typeface="Arial"/>
              </a:rPr>
              <a:t> talep edebilir. Eğer talebi alan Taraf gizlilik talebini karşılayamıyorsa, talepte bulunan Tarafı zamanında bilgilendirir, bunun üzerine talepte bulunan Taraf talebin yine de yürütülüp yürütülmemesi gerektiğine karar verecektir.</a:t>
            </a:r>
            <a:endParaRPr lang="tr-TR" sz="1650" dirty="0">
              <a:cs typeface="Arial"/>
            </a:endParaRPr>
          </a:p>
          <a:p>
            <a:pPr marL="342900" indent="-342900" algn="just">
              <a:buFont typeface="Wingdings" panose="05000000000000000000" pitchFamily="2" charset="2"/>
              <a:buChar char="Ø"/>
            </a:pPr>
            <a:endParaRPr lang="tr-TR" sz="1650" dirty="0">
              <a:cs typeface="Arial"/>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572000" y="1237759"/>
            <a:ext cx="4450456" cy="5262979"/>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100" dirty="0">
                <a:latin typeface="Arial"/>
                <a:ea typeface="ＭＳ Ｐゴシック"/>
                <a:cs typeface="Arial"/>
              </a:rPr>
              <a:t>Talebin konusunun ve olgularının zamanından önce açıklanması halinde bazı hassas nitelikli davalar zarar görebilir</a:t>
            </a:r>
          </a:p>
          <a:p>
            <a:pPr marL="342900" indent="-342900" algn="just">
              <a:buFont typeface="Wingdings" pitchFamily="2" charset="2"/>
              <a:buChar char="ü"/>
            </a:pPr>
            <a:r>
              <a:rPr lang="tr-TR" sz="2100" dirty="0">
                <a:latin typeface="Arial"/>
                <a:ea typeface="ＭＳ Ｐゴシック"/>
                <a:cs typeface="Arial"/>
              </a:rPr>
              <a:t>Talepte bulunan taraf, talep olgularının ve konusunun gizli tutulmasını talep edebilir</a:t>
            </a:r>
          </a:p>
          <a:p>
            <a:pPr marL="342900" indent="-342900" algn="just">
              <a:buFont typeface="Wingdings" pitchFamily="2" charset="2"/>
              <a:buChar char="ü"/>
            </a:pPr>
            <a:r>
              <a:rPr lang="tr-TR" sz="2100" dirty="0">
                <a:latin typeface="Arial"/>
                <a:ea typeface="ＭＳ Ｐゴシック"/>
                <a:cs typeface="Arial"/>
              </a:rPr>
              <a:t>Gizlilik, aşağıdakilere yönelik taleplerin yürütülmesi için gerekli bilgilerin açıklanmasını kısıtlayamaz:</a:t>
            </a:r>
            <a:endParaRPr lang="tr-TR" sz="2100" dirty="0">
              <a:cs typeface="Arial"/>
            </a:endParaRPr>
          </a:p>
          <a:p>
            <a:pPr marL="800100" lvl="1" indent="-342900" algn="just">
              <a:buFont typeface="Wingdings" pitchFamily="2" charset="2"/>
              <a:buChar char="ü"/>
            </a:pPr>
            <a:r>
              <a:rPr lang="tr-TR" sz="2100" dirty="0">
                <a:latin typeface="Arial"/>
                <a:ea typeface="ＭＳ Ｐゴシック"/>
                <a:cs typeface="Arial"/>
              </a:rPr>
              <a:t>delil bulunduran gerçek kişilere yönelik talepler</a:t>
            </a:r>
          </a:p>
          <a:p>
            <a:pPr marL="800100" lvl="1" indent="-342900" algn="just">
              <a:buFont typeface="Wingdings" pitchFamily="2" charset="2"/>
              <a:buChar char="ü"/>
            </a:pPr>
            <a:r>
              <a:rPr lang="tr-TR" sz="2100" dirty="0">
                <a:latin typeface="Arial"/>
                <a:ea typeface="ＭＳ Ｐゴシック"/>
                <a:cs typeface="Arial"/>
              </a:rPr>
              <a:t>mahkeme emri çıkarılması için mahkemeye yönelik talepler</a:t>
            </a:r>
          </a:p>
        </p:txBody>
      </p:sp>
    </p:spTree>
    <p:extLst>
      <p:ext uri="{BB962C8B-B14F-4D97-AF65-F5344CB8AC3E}">
        <p14:creationId xmlns:p14="http://schemas.microsoft.com/office/powerpoint/2010/main" val="2866893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31</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31</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2400" b="1" dirty="0">
                <a:ea typeface="+mn-lt"/>
                <a:cs typeface="+mn-lt"/>
              </a:rPr>
              <a:t>Madde 27 – Uluslararası anlaşmaların yürürlükte olmadığı </a:t>
            </a:r>
            <a:endParaRPr lang="en-US" sz="2400" dirty="0">
              <a:ea typeface="+mn-lt"/>
              <a:cs typeface="+mn-lt"/>
            </a:endParaRPr>
          </a:p>
          <a:p>
            <a:pPr algn="r"/>
            <a:r>
              <a:rPr lang="tr-TR" sz="2400" b="1" dirty="0">
                <a:ea typeface="+mn-lt"/>
                <a:cs typeface="+mn-lt"/>
              </a:rPr>
              <a:t>hallerde karşılıklı yardımlaşma taleplerine hakim usuller</a:t>
            </a:r>
            <a:endParaRPr lang="en-US" sz="24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1544" y="1069133"/>
            <a:ext cx="4476172" cy="5478423"/>
          </a:xfrm>
          <a:prstGeom prst="rect">
            <a:avLst/>
          </a:prstGeom>
        </p:spPr>
        <p:txBody>
          <a:bodyPr wrap="square" lIns="91440" tIns="45720" rIns="91440" bIns="45720" anchor="t">
            <a:spAutoFit/>
          </a:bodyPr>
          <a:lstStyle/>
          <a:p>
            <a:pPr algn="just">
              <a:buNone/>
            </a:pPr>
            <a:r>
              <a:rPr lang="tr-TR" sz="1400" dirty="0">
                <a:latin typeface="Arial"/>
                <a:ea typeface="ＭＳ Ｐゴシック"/>
                <a:cs typeface="Arial"/>
              </a:rPr>
              <a:t>9 </a:t>
            </a:r>
            <a:r>
              <a:rPr lang="tr-TR" sz="1400" dirty="0" smtClean="0">
                <a:latin typeface="Arial"/>
                <a:ea typeface="ＭＳ Ｐゴシック"/>
                <a:cs typeface="Arial"/>
              </a:rPr>
              <a:t>a  </a:t>
            </a:r>
            <a:r>
              <a:rPr lang="tr-TR" sz="1400" b="1" dirty="0" smtClean="0">
                <a:solidFill>
                  <a:srgbClr val="FF0000"/>
                </a:solidFill>
                <a:latin typeface="Arial"/>
                <a:ea typeface="ＭＳ Ｐゴシック"/>
                <a:cs typeface="Arial"/>
              </a:rPr>
              <a:t>Acil </a:t>
            </a:r>
            <a:r>
              <a:rPr lang="tr-TR" sz="1400" dirty="0">
                <a:latin typeface="Arial"/>
                <a:ea typeface="ＭＳ Ｐゴシック"/>
                <a:cs typeface="Arial"/>
              </a:rPr>
              <a:t>durumlarda, karşılıklı yardımlaşma talepleri veya bununla ilgili haberleşmeler, talepte bulunan Tarafın </a:t>
            </a:r>
            <a:r>
              <a:rPr lang="tr-TR" sz="1400" b="1" dirty="0">
                <a:solidFill>
                  <a:srgbClr val="FF0000"/>
                </a:solidFill>
                <a:latin typeface="Arial"/>
                <a:ea typeface="ＭＳ Ｐゴシック"/>
                <a:cs typeface="Arial"/>
              </a:rPr>
              <a:t>yargı mercileri tarafından</a:t>
            </a:r>
            <a:r>
              <a:rPr lang="tr-TR" sz="1400" dirty="0">
                <a:latin typeface="Arial"/>
                <a:ea typeface="ＭＳ Ｐゴシック"/>
                <a:cs typeface="Arial"/>
              </a:rPr>
              <a:t> talebi alan Tarafın yargı mercilerine </a:t>
            </a:r>
            <a:r>
              <a:rPr lang="tr-TR" sz="1400" b="1" dirty="0">
                <a:solidFill>
                  <a:srgbClr val="FF0000"/>
                </a:solidFill>
                <a:latin typeface="Arial"/>
                <a:ea typeface="ＭＳ Ｐゴシック"/>
                <a:cs typeface="Arial"/>
              </a:rPr>
              <a:t>doğrudan </a:t>
            </a:r>
            <a:r>
              <a:rPr lang="tr-TR" sz="1400" dirty="0">
                <a:latin typeface="Arial"/>
                <a:ea typeface="ＭＳ Ｐゴシック"/>
                <a:cs typeface="Arial"/>
              </a:rPr>
              <a:t>gönderilebilir. Böyle bir durumda, aynı anda, talebi alan Tarafın </a:t>
            </a:r>
            <a:r>
              <a:rPr lang="tr-TR" sz="1400" b="1" dirty="0">
                <a:solidFill>
                  <a:srgbClr val="FF0000"/>
                </a:solidFill>
                <a:latin typeface="Arial"/>
                <a:ea typeface="ＭＳ Ｐゴシック"/>
                <a:cs typeface="Arial"/>
              </a:rPr>
              <a:t>merkezi makamına</a:t>
            </a:r>
            <a:r>
              <a:rPr lang="tr-TR" sz="1400" dirty="0">
                <a:latin typeface="Arial"/>
                <a:ea typeface="ＭＳ Ｐゴシック"/>
                <a:cs typeface="Arial"/>
              </a:rPr>
              <a:t>, talepte bulunan Tarafın merkezi makamı aracılığıyla söz konusu talebin veya haberleşmenin bir </a:t>
            </a:r>
            <a:r>
              <a:rPr lang="tr-TR" sz="1400" b="1" dirty="0">
                <a:solidFill>
                  <a:srgbClr val="FF0000"/>
                </a:solidFill>
                <a:latin typeface="Arial"/>
                <a:ea typeface="ＭＳ Ｐゴシック"/>
                <a:cs typeface="Arial"/>
              </a:rPr>
              <a:t>örneği </a:t>
            </a:r>
            <a:r>
              <a:rPr lang="tr-TR" sz="1400" dirty="0">
                <a:latin typeface="Arial"/>
                <a:ea typeface="ＭＳ Ｐゴシック"/>
                <a:cs typeface="Arial"/>
              </a:rPr>
              <a:t>gönderilir. </a:t>
            </a:r>
            <a:endParaRPr lang="tr-TR" dirty="0">
              <a:cs typeface="Arial"/>
            </a:endParaRPr>
          </a:p>
          <a:p>
            <a:pPr algn="just"/>
            <a:r>
              <a:rPr lang="tr-TR" sz="1400" dirty="0">
                <a:latin typeface="Arial"/>
                <a:ea typeface="ＭＳ Ｐゴシック"/>
                <a:cs typeface="Arial"/>
              </a:rPr>
              <a:t>b ... her türlü </a:t>
            </a:r>
            <a:r>
              <a:rPr lang="tr-TR" sz="1400" b="1" dirty="0">
                <a:solidFill>
                  <a:srgbClr val="FF0000"/>
                </a:solidFill>
                <a:latin typeface="Arial"/>
                <a:ea typeface="ＭＳ Ｐゴシック"/>
                <a:cs typeface="Arial"/>
              </a:rPr>
              <a:t>talep veya haberleşme</a:t>
            </a:r>
            <a:r>
              <a:rPr lang="tr-TR" sz="1400" dirty="0">
                <a:latin typeface="Arial"/>
                <a:ea typeface="ＭＳ Ｐゴシック"/>
                <a:cs typeface="Arial"/>
              </a:rPr>
              <a:t> ... (</a:t>
            </a:r>
            <a:r>
              <a:rPr lang="tr-TR" sz="1400" b="1" dirty="0">
                <a:solidFill>
                  <a:srgbClr val="FF0000"/>
                </a:solidFill>
                <a:latin typeface="Arial"/>
                <a:ea typeface="ＭＳ Ｐゴシック"/>
                <a:cs typeface="Arial"/>
              </a:rPr>
              <a:t>Interpol</a:t>
            </a:r>
            <a:r>
              <a:rPr lang="tr-TR" sz="1400" dirty="0">
                <a:latin typeface="Arial"/>
                <a:ea typeface="ＭＳ Ｐゴシック"/>
                <a:cs typeface="Arial"/>
              </a:rPr>
              <a:t>) aracılığıyla gönderilebilir.</a:t>
            </a:r>
          </a:p>
          <a:p>
            <a:pPr algn="just">
              <a:buNone/>
            </a:pPr>
            <a:r>
              <a:rPr lang="tr-TR" sz="1400" dirty="0">
                <a:latin typeface="Arial"/>
                <a:ea typeface="ＭＳ Ｐゴシック"/>
                <a:cs typeface="Arial"/>
              </a:rPr>
              <a:t>c Talebin, bu maddenin a paragrafı uyarınca gönderilmesi  ve ilgili merciin talep konusunda yetkili olmaması halinde, ilgili merci talebi yetkili ulusal makama iletir ve bunu, talepte bulunan Tarafa doğrudan bildirir.</a:t>
            </a:r>
          </a:p>
          <a:p>
            <a:pPr algn="just"/>
            <a:r>
              <a:rPr lang="tr-TR" sz="1400" dirty="0">
                <a:latin typeface="Arial"/>
                <a:ea typeface="ＭＳ Ｐゴシック"/>
                <a:cs typeface="Arial"/>
              </a:rPr>
              <a:t>d Bu paragraf uyarınca gönderilen ve </a:t>
            </a:r>
            <a:r>
              <a:rPr lang="tr-TR" sz="1400" b="1" dirty="0">
                <a:solidFill>
                  <a:srgbClr val="FF0000"/>
                </a:solidFill>
                <a:latin typeface="Arial"/>
                <a:ea typeface="ＭＳ Ｐゴシック"/>
                <a:cs typeface="Arial"/>
              </a:rPr>
              <a:t>zorlayıcı tedbir içermeyen</a:t>
            </a:r>
            <a:r>
              <a:rPr lang="tr-TR" sz="1400" dirty="0">
                <a:latin typeface="Arial"/>
                <a:ea typeface="ＭＳ Ｐゴシック"/>
                <a:cs typeface="Arial"/>
              </a:rPr>
              <a:t> talepler veya haberleşmeler, talepte bulunan Tarafın yetkili makamlarınca, talebi alan Tarafın </a:t>
            </a:r>
            <a:r>
              <a:rPr lang="tr-TR" sz="1400" b="1" dirty="0">
                <a:solidFill>
                  <a:srgbClr val="FF0000"/>
                </a:solidFill>
                <a:latin typeface="Arial"/>
                <a:ea typeface="ＭＳ Ｐゴシック"/>
                <a:cs typeface="Arial"/>
              </a:rPr>
              <a:t>yetkili makamlarına</a:t>
            </a:r>
            <a:r>
              <a:rPr lang="tr-TR" sz="1400" dirty="0">
                <a:latin typeface="Arial"/>
                <a:ea typeface="ＭＳ Ｐゴシック"/>
                <a:cs typeface="Arial"/>
              </a:rPr>
              <a:t> </a:t>
            </a:r>
            <a:r>
              <a:rPr lang="tr-TR" sz="1400" b="1" dirty="0">
                <a:solidFill>
                  <a:srgbClr val="FF0000"/>
                </a:solidFill>
                <a:latin typeface="Arial"/>
                <a:ea typeface="ＭＳ Ｐゴシック"/>
                <a:cs typeface="Arial"/>
              </a:rPr>
              <a:t>doğrudan iletilebilir</a:t>
            </a:r>
            <a:r>
              <a:rPr lang="tr-TR" sz="1400" dirty="0">
                <a:latin typeface="Arial"/>
                <a:ea typeface="ＭＳ Ｐゴシック"/>
                <a:cs typeface="Arial"/>
              </a:rPr>
              <a:t>.</a:t>
            </a:r>
            <a:endParaRPr lang="tr-TR" sz="1400" dirty="0">
              <a:cs typeface="Arial"/>
            </a:endParaRPr>
          </a:p>
          <a:p>
            <a:pPr algn="just"/>
            <a:r>
              <a:rPr lang="tr-TR" sz="1400" dirty="0">
                <a:latin typeface="Arial"/>
                <a:ea typeface="ＭＳ Ｐゴシック"/>
                <a:cs typeface="Arial"/>
              </a:rPr>
              <a:t>e Taraflar, etkililik gerekçeleriyle, imza sırasında veya onay, kabul, uygun bulma veya taraf olma belgesini tevdi ederken, bu paragraf uyarınca gönderilen taleplerin merkezi makamına yöneltilmesi gerektiği hususunu Avrupa Konseyi Genel Sekreterine bildirebilir.</a:t>
            </a:r>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5170646"/>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dirty="0">
                <a:latin typeface="Arial"/>
                <a:ea typeface="ＭＳ Ｐゴシック"/>
                <a:cs typeface="Arial"/>
              </a:rPr>
              <a:t>27. madde aşağıdakileri sağlamaktadır:</a:t>
            </a:r>
          </a:p>
          <a:p>
            <a:pPr marL="800100" lvl="1" indent="-342900" algn="just">
              <a:buFont typeface="Wingdings" pitchFamily="2" charset="2"/>
              <a:buChar char="ü"/>
            </a:pPr>
            <a:r>
              <a:rPr lang="tr-TR" sz="2200" dirty="0">
                <a:latin typeface="Arial"/>
                <a:ea typeface="ＭＳ Ｐゴシック"/>
                <a:cs typeface="Arial"/>
              </a:rPr>
              <a:t>bir ülkenin yargı mercilerinin, </a:t>
            </a:r>
            <a:r>
              <a:rPr lang="tr-TR" sz="2200" u="sng" dirty="0">
                <a:latin typeface="Arial"/>
                <a:ea typeface="ＭＳ Ｐゴシック"/>
                <a:cs typeface="Arial"/>
              </a:rPr>
              <a:t>acil durumların varlığı halinde</a:t>
            </a:r>
            <a:r>
              <a:rPr lang="tr-TR" sz="2200" dirty="0">
                <a:latin typeface="Arial"/>
                <a:ea typeface="ＭＳ Ｐゴシック"/>
                <a:cs typeface="Arial"/>
              </a:rPr>
              <a:t>, bir diğerine talep göndermesi (örneği merkezi makama gönderilmek üzere) </a:t>
            </a:r>
          </a:p>
          <a:p>
            <a:pPr marL="800100" lvl="1" indent="-342900" algn="just">
              <a:buFont typeface="Wingdings" pitchFamily="2" charset="2"/>
              <a:buChar char="ü"/>
            </a:pPr>
            <a:r>
              <a:rPr lang="tr-TR" sz="2200" dirty="0">
                <a:latin typeface="Arial"/>
                <a:ea typeface="ＭＳ Ｐゴシック"/>
                <a:cs typeface="Arial"/>
              </a:rPr>
              <a:t>taleplerin İnterpol aracılığıyla gönderilmesi</a:t>
            </a:r>
          </a:p>
          <a:p>
            <a:pPr marL="800100" lvl="1" indent="-342900" algn="just">
              <a:buFont typeface="Wingdings" pitchFamily="2" charset="2"/>
              <a:buChar char="ü"/>
            </a:pPr>
            <a:r>
              <a:rPr lang="tr-TR" sz="2200" u="sng" dirty="0">
                <a:latin typeface="Arial"/>
                <a:ea typeface="ＭＳ Ｐゴシック"/>
                <a:cs typeface="Arial"/>
              </a:rPr>
              <a:t>zorlayıcı tedbir söz konusu değilse</a:t>
            </a:r>
            <a:r>
              <a:rPr lang="tr-TR" sz="2200" dirty="0">
                <a:latin typeface="Arial"/>
                <a:ea typeface="ＭＳ Ｐゴシック"/>
                <a:cs typeface="Arial"/>
              </a:rPr>
              <a:t>, bir ülkenin yetkili makamının bir diğer ülkenin yetkili makamına doğrudan talep göndermesi</a:t>
            </a:r>
            <a:endParaRPr lang="tr-TR" sz="2200" u="sng" dirty="0">
              <a:cs typeface="Arial"/>
            </a:endParaRPr>
          </a:p>
        </p:txBody>
      </p:sp>
    </p:spTree>
    <p:extLst>
      <p:ext uri="{BB962C8B-B14F-4D97-AF65-F5344CB8AC3E}">
        <p14:creationId xmlns:p14="http://schemas.microsoft.com/office/powerpoint/2010/main" val="1377938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32</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32</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2400" b="1" dirty="0"/>
              <a:t>Madde 28 – </a:t>
            </a:r>
            <a:r>
              <a:rPr lang="tr-TR" sz="2400" b="1" dirty="0" smtClean="0"/>
              <a:t>Kullanımda </a:t>
            </a:r>
            <a:r>
              <a:rPr lang="tr-TR" sz="2400" b="1" dirty="0" smtClean="0">
                <a:ea typeface="+mn-lt"/>
                <a:cs typeface="+mn-lt"/>
              </a:rPr>
              <a:t>Gizlilik </a:t>
            </a:r>
            <a:r>
              <a:rPr lang="tr-TR" sz="2400" b="1" dirty="0">
                <a:ea typeface="+mn-lt"/>
                <a:cs typeface="+mn-lt"/>
              </a:rPr>
              <a:t>ve </a:t>
            </a:r>
            <a:r>
              <a:rPr lang="tr-TR" sz="2400" b="1" dirty="0" smtClean="0">
                <a:ea typeface="+mn-lt"/>
                <a:cs typeface="+mn-lt"/>
              </a:rPr>
              <a:t>Sınırlama</a:t>
            </a:r>
            <a:endParaRPr lang="tr-TR" sz="2400" b="1"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1132" y="1051377"/>
            <a:ext cx="4476172" cy="6247864"/>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pPr>
            <a:r>
              <a:rPr lang="tr-TR" sz="1600" dirty="0">
                <a:latin typeface="Arial"/>
                <a:ea typeface="ＭＳ Ｐゴシック"/>
                <a:cs typeface="Arial"/>
              </a:rPr>
              <a:t>1 Talepte bulunan Taraf ile talebi alan Taraf arasında yürürlükte bulunan aynı veya karşılıklı mevzuat temelinde </a:t>
            </a:r>
            <a:r>
              <a:rPr lang="tr-TR" sz="1600" b="1" dirty="0">
                <a:solidFill>
                  <a:srgbClr val="FF0000"/>
                </a:solidFill>
                <a:latin typeface="Arial"/>
                <a:ea typeface="ＭＳ Ｐゴシック"/>
                <a:cs typeface="Arial"/>
              </a:rPr>
              <a:t>karşılıklı yardımlaşma antlaşmasının veya düzenlemelerinin bulunmadığı</a:t>
            </a:r>
            <a:r>
              <a:rPr lang="tr-TR" sz="1600" dirty="0">
                <a:latin typeface="Arial"/>
                <a:ea typeface="ＭＳ Ｐゴシック"/>
                <a:cs typeface="Arial"/>
              </a:rPr>
              <a:t> hallerde, bu madde hükümleri uygulanır. Bu madde hükümleri, ilgili Taraflar, bu maddenin tümünü veya bir kısmını uygulama konusunda anlaşmadığı sürece, böyle bir antlaşmanın, düzenlemenin veya mevzuatın bulunduğu hallerde uygulanmaz. </a:t>
            </a:r>
            <a:endParaRPr lang="tr-TR" dirty="0">
              <a:cs typeface="Arial"/>
            </a:endParaRPr>
          </a:p>
          <a:p>
            <a:pPr marL="342900" indent="-342900" algn="just">
              <a:buFont typeface="Wingdings" panose="05000000000000000000" pitchFamily="2" charset="2"/>
              <a:buChar char="Ø"/>
            </a:pPr>
            <a:r>
              <a:rPr lang="tr-TR" sz="1600" dirty="0">
                <a:latin typeface="Arial"/>
                <a:ea typeface="ＭＳ Ｐゴシック"/>
                <a:cs typeface="Arial"/>
              </a:rPr>
              <a:t>2 Talebi alan Taraf, bir talebe istinaden, aşağıdaki koşullara bağlı  olarak, bilgi ya da materyal sağlayabilir:</a:t>
            </a:r>
          </a:p>
          <a:p>
            <a:pPr lvl="1" algn="just"/>
            <a:r>
              <a:rPr lang="tr-TR" sz="1600" dirty="0">
                <a:latin typeface="Arial"/>
                <a:ea typeface="ＭＳ Ｐゴシック"/>
                <a:cs typeface="Arial"/>
              </a:rPr>
              <a:t>a gizli tutulmaması halinde karşılıklı adli yardım talebi yerine getirilemiyorsa, bu bilgi veya materyalin gizli tutulması veya</a:t>
            </a:r>
            <a:endParaRPr lang="tr-TR" sz="1600" dirty="0">
              <a:ea typeface="ＭＳ Ｐゴシック"/>
              <a:cs typeface="Arial"/>
            </a:endParaRPr>
          </a:p>
          <a:p>
            <a:pPr lvl="1" algn="just"/>
            <a:r>
              <a:rPr lang="tr-TR" sz="1600" dirty="0">
                <a:latin typeface="Arial"/>
                <a:ea typeface="ＭＳ Ｐゴシック"/>
                <a:cs typeface="Arial"/>
              </a:rPr>
              <a:t>b bu bilgi veya materyalin talepte belirtilenler dışındaki soruşturmalar veya kovuşturmalar için kullanılmaması</a:t>
            </a:r>
            <a:r>
              <a:rPr lang="en-US" sz="1600" dirty="0">
                <a:latin typeface="Arial"/>
                <a:ea typeface="ＭＳ Ｐゴシック"/>
                <a:cs typeface="Arial"/>
              </a:rPr>
              <a:t>. </a:t>
            </a:r>
          </a:p>
          <a:p>
            <a:pPr lvl="1" algn="just"/>
            <a:endParaRPr lang="tr-TR" sz="1600" dirty="0">
              <a:latin typeface="Arial"/>
              <a:cs typeface="Arial"/>
            </a:endParaRPr>
          </a:p>
          <a:p>
            <a:pPr lvl="1" algn="just"/>
            <a:endParaRPr lang="tr-TR" sz="1600" dirty="0">
              <a:cs typeface="Arial"/>
            </a:endParaRPr>
          </a:p>
          <a:p>
            <a:pPr marL="342900" indent="-342900" algn="just">
              <a:buFont typeface="Wingdings" panose="05000000000000000000" pitchFamily="2" charset="2"/>
              <a:buChar char="Ø"/>
            </a:pPr>
            <a:endParaRPr lang="tr-TR" sz="1600" dirty="0">
              <a:cs typeface="Arial"/>
            </a:endParaRPr>
          </a:p>
          <a:p>
            <a:pPr marL="342900" indent="-342900" algn="just">
              <a:buFont typeface="Wingdings" panose="05000000000000000000" pitchFamily="2" charset="2"/>
              <a:buChar char="Ø"/>
            </a:pPr>
            <a:endParaRPr lang="tr-TR" sz="1600" dirty="0">
              <a:cs typeface="Arial"/>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5632311"/>
          </a:xfrm>
          <a:prstGeom prst="rect">
            <a:avLst/>
          </a:prstGeom>
        </p:spPr>
        <p:txBody>
          <a:bodyPr wrap="square" lIns="91440" tIns="45720" rIns="91440" bIns="45720" anchor="t">
            <a:spAutoFit/>
          </a:bodyPr>
          <a:lstStyle/>
          <a:p>
            <a:pPr marL="342900" indent="-342900" algn="just">
              <a:buFont typeface="Wingdings"/>
              <a:buChar char="Ø"/>
            </a:pPr>
            <a:r>
              <a:rPr lang="tr-TR" sz="2000" dirty="0">
                <a:latin typeface="Arial"/>
                <a:ea typeface="ＭＳ Ｐゴシック"/>
                <a:cs typeface="Arial"/>
              </a:rPr>
              <a:t>Budapeşte Sözleşmesi karşılıklı adli yardımlaşma </a:t>
            </a:r>
            <a:r>
              <a:rPr lang="tr-TR" sz="2000" dirty="0" smtClean="0">
                <a:latin typeface="Arial"/>
                <a:ea typeface="ＭＳ Ｐゴシック"/>
                <a:cs typeface="Arial"/>
              </a:rPr>
              <a:t>antlaşmaları (</a:t>
            </a:r>
            <a:r>
              <a:rPr lang="tr-TR" sz="2000" dirty="0" err="1" smtClean="0">
                <a:latin typeface="Arial"/>
                <a:ea typeface="ＭＳ Ｐゴシック"/>
                <a:cs typeface="Arial"/>
              </a:rPr>
              <a:t>MLAT</a:t>
            </a:r>
            <a:r>
              <a:rPr lang="tr-TR" sz="2000" dirty="0" smtClean="0">
                <a:latin typeface="Arial"/>
                <a:ea typeface="ＭＳ Ｐゴシック"/>
                <a:cs typeface="Arial"/>
              </a:rPr>
              <a:t>)  </a:t>
            </a:r>
            <a:r>
              <a:rPr lang="tr-TR" sz="2000" dirty="0">
                <a:latin typeface="Arial"/>
                <a:ea typeface="ＭＳ Ｐゴシック"/>
                <a:cs typeface="Arial"/>
              </a:rPr>
              <a:t>veya diğer düzenlemeler kapsamındaki mevcut prosedürlere öncelik vermektedir </a:t>
            </a:r>
          </a:p>
          <a:p>
            <a:pPr marL="342900" indent="-342900" algn="just">
              <a:buFont typeface="Wingdings"/>
              <a:buChar char="Ø"/>
            </a:pPr>
            <a:r>
              <a:rPr lang="tr-TR" sz="2000" dirty="0">
                <a:latin typeface="Arial"/>
                <a:ea typeface="ＭＳ Ｐゴシック"/>
                <a:cs typeface="Arial"/>
              </a:rPr>
              <a:t>Bu hüküm yalnızca karşılıklı yardımlaşma için taraflar arasında karşılıklı adli yardımlaşma </a:t>
            </a:r>
            <a:r>
              <a:rPr lang="tr-TR" sz="2000" dirty="0" smtClean="0">
                <a:latin typeface="Arial"/>
                <a:ea typeface="ＭＳ Ｐゴシック"/>
                <a:cs typeface="Arial"/>
              </a:rPr>
              <a:t>antlaşmasının (</a:t>
            </a:r>
            <a:r>
              <a:rPr lang="tr-TR" sz="2000" dirty="0" err="1" smtClean="0">
                <a:latin typeface="Arial"/>
                <a:ea typeface="ＭＳ Ｐゴシック"/>
                <a:cs typeface="Arial"/>
              </a:rPr>
              <a:t>MLAT</a:t>
            </a:r>
            <a:r>
              <a:rPr lang="tr-TR" sz="2000" dirty="0" smtClean="0">
                <a:latin typeface="Arial"/>
                <a:ea typeface="ＭＳ Ｐゴシック"/>
                <a:cs typeface="Arial"/>
              </a:rPr>
              <a:t>) </a:t>
            </a:r>
            <a:r>
              <a:rPr lang="tr-TR" sz="2000" dirty="0">
                <a:latin typeface="Arial"/>
                <a:ea typeface="ＭＳ Ｐゴシック"/>
                <a:cs typeface="Arial"/>
              </a:rPr>
              <a:t>veya diğer düzenlemelerin bulunmadığı hallerde uygulanır </a:t>
            </a:r>
            <a:endParaRPr lang="tr-TR" sz="2000" dirty="0">
              <a:cs typeface="Arial"/>
            </a:endParaRPr>
          </a:p>
          <a:p>
            <a:pPr marL="342900" indent="-342900" algn="just">
              <a:buFont typeface="Wingdings"/>
              <a:buChar char="Ø"/>
            </a:pPr>
            <a:r>
              <a:rPr lang="tr-TR" sz="2000" dirty="0">
                <a:latin typeface="Arial"/>
                <a:ea typeface="ＭＳ Ｐゴシック"/>
                <a:cs typeface="Arial"/>
              </a:rPr>
              <a:t>Bu hüküm tarafların, karşılıklı adli yardımlaşma </a:t>
            </a:r>
            <a:r>
              <a:rPr lang="tr-TR" sz="2000" dirty="0" smtClean="0">
                <a:latin typeface="Arial"/>
                <a:ea typeface="ＭＳ Ｐゴシック"/>
                <a:cs typeface="Arial"/>
              </a:rPr>
              <a:t>(</a:t>
            </a:r>
            <a:r>
              <a:rPr lang="tr-TR" sz="2000" dirty="0" err="1" smtClean="0">
                <a:latin typeface="Arial"/>
                <a:ea typeface="ＭＳ Ｐゴシック"/>
                <a:cs typeface="Arial"/>
              </a:rPr>
              <a:t>MLA</a:t>
            </a:r>
            <a:r>
              <a:rPr lang="tr-TR" sz="2000" dirty="0" smtClean="0">
                <a:latin typeface="Arial"/>
                <a:ea typeface="ＭＳ Ｐゴシック"/>
                <a:cs typeface="Arial"/>
              </a:rPr>
              <a:t>) aracılığıyla </a:t>
            </a:r>
            <a:r>
              <a:rPr lang="tr-TR" sz="2000" dirty="0">
                <a:latin typeface="Arial"/>
                <a:ea typeface="ＭＳ Ｐゴシック"/>
                <a:cs typeface="Arial"/>
              </a:rPr>
              <a:t>elde edilmiş verilere ilişkin gizlilik ve kullanım kısıtlaması koşullarını uygulayabilmesinin altını çizmektedir </a:t>
            </a:r>
            <a:endParaRPr lang="tr-TR" sz="2000" dirty="0">
              <a:cs typeface="Arial"/>
            </a:endParaRPr>
          </a:p>
          <a:p>
            <a:pPr algn="just"/>
            <a:endParaRPr lang="tr-TR" sz="2000" dirty="0">
              <a:cs typeface="Arial"/>
            </a:endParaRPr>
          </a:p>
        </p:txBody>
      </p:sp>
    </p:spTree>
    <p:extLst>
      <p:ext uri="{BB962C8B-B14F-4D97-AF65-F5344CB8AC3E}">
        <p14:creationId xmlns:p14="http://schemas.microsoft.com/office/powerpoint/2010/main" val="206052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33</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33</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2400" b="1" dirty="0">
                <a:ea typeface="+mn-lt"/>
                <a:cs typeface="+mn-lt"/>
              </a:rPr>
              <a:t>Madde 28 – </a:t>
            </a:r>
            <a:r>
              <a:rPr lang="tr-TR" sz="2400" b="1" dirty="0" smtClean="0">
                <a:ea typeface="+mn-lt"/>
                <a:cs typeface="+mn-lt"/>
              </a:rPr>
              <a:t>Kullanımda </a:t>
            </a:r>
            <a:r>
              <a:rPr lang="tr-TR" sz="2400" b="1" dirty="0" smtClean="0"/>
              <a:t>Gizlilik </a:t>
            </a:r>
            <a:r>
              <a:rPr lang="tr-TR" sz="2400" b="1" dirty="0"/>
              <a:t>ve </a:t>
            </a:r>
            <a:r>
              <a:rPr lang="tr-TR" sz="2400" b="1" dirty="0" smtClean="0"/>
              <a:t>Sınırlama</a:t>
            </a:r>
            <a:endParaRPr lang="en-US" sz="24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1132" y="1051377"/>
            <a:ext cx="4476172" cy="6001643"/>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pPr>
            <a:r>
              <a:rPr lang="tr-TR" sz="1600" dirty="0">
                <a:latin typeface="Arial"/>
                <a:ea typeface="ＭＳ Ｐゴシック"/>
                <a:cs typeface="Arial"/>
              </a:rPr>
              <a:t>1 Talepte bulunan Taraf ile talebi alan Taraf arasında yürürlükte bulunan aynı veya karşılıklı mevzuat temelinde karşılıklı yardımlaşma antlaşmasının veya düzenlemelerinin bulunmadığı hallerde, bu madde hükümleri uygulanır. Bu madde hükümleri, ilgili Taraflar, bu maddenin tümünü veya bir kısmını uygulama konusunda anlaşmadığı sürece, böyle bir antlaşmanın, düzenlemenin veya mevzuatın bulunduğu hallerde uygulanmaz. </a:t>
            </a:r>
            <a:endParaRPr lang="tr-TR" sz="1600" dirty="0"/>
          </a:p>
          <a:p>
            <a:pPr marL="342900" indent="-342900" algn="just">
              <a:buFont typeface="Wingdings" panose="05000000000000000000" pitchFamily="2" charset="2"/>
              <a:buChar char="Ø"/>
            </a:pPr>
            <a:endParaRPr lang="tr-TR" sz="1600" dirty="0"/>
          </a:p>
          <a:p>
            <a:pPr marL="342900" indent="-342900" algn="just">
              <a:buFont typeface="Wingdings" panose="05000000000000000000" pitchFamily="2" charset="2"/>
              <a:buChar char="Ø"/>
            </a:pPr>
            <a:r>
              <a:rPr lang="tr-TR" sz="1600" dirty="0">
                <a:latin typeface="Arial"/>
                <a:ea typeface="ＭＳ Ｐゴシック"/>
                <a:cs typeface="Arial"/>
              </a:rPr>
              <a:t>2 Talebi alan Taraf, bir talebe istinaden, aşağıdaki </a:t>
            </a:r>
            <a:r>
              <a:rPr lang="tr-TR" sz="1600" b="1" dirty="0">
                <a:solidFill>
                  <a:srgbClr val="FF0000"/>
                </a:solidFill>
                <a:latin typeface="Arial"/>
                <a:ea typeface="ＭＳ Ｐゴシック"/>
                <a:cs typeface="Arial"/>
              </a:rPr>
              <a:t>koşullar</a:t>
            </a:r>
            <a:r>
              <a:rPr lang="tr-TR" sz="1600" dirty="0">
                <a:latin typeface="Arial"/>
                <a:ea typeface="ＭＳ Ｐゴシック"/>
                <a:cs typeface="Arial"/>
              </a:rPr>
              <a:t>a bağlı olarak, bilgi ya da materyal sağlayabilir:</a:t>
            </a:r>
          </a:p>
          <a:p>
            <a:pPr lvl="1" algn="just"/>
            <a:r>
              <a:rPr lang="tr-TR" sz="1600" dirty="0">
                <a:latin typeface="Arial"/>
                <a:ea typeface="ＭＳ Ｐゴシック"/>
                <a:cs typeface="Arial"/>
              </a:rPr>
              <a:t>a </a:t>
            </a:r>
            <a:r>
              <a:rPr lang="tr-TR" sz="1600" b="1" dirty="0">
                <a:solidFill>
                  <a:srgbClr val="FF0000"/>
                </a:solidFill>
                <a:latin typeface="Arial"/>
                <a:ea typeface="ＭＳ Ｐゴシック"/>
                <a:cs typeface="Arial"/>
              </a:rPr>
              <a:t>gizli tutulmaması halinde</a:t>
            </a:r>
            <a:r>
              <a:rPr lang="tr-TR" sz="1600" dirty="0">
                <a:latin typeface="Arial"/>
                <a:ea typeface="ＭＳ Ｐゴシック"/>
                <a:cs typeface="Arial"/>
              </a:rPr>
              <a:t> karşılıklı adli yardım talebi </a:t>
            </a:r>
            <a:r>
              <a:rPr lang="tr-TR" sz="1600" b="1" dirty="0">
                <a:solidFill>
                  <a:srgbClr val="FF0000"/>
                </a:solidFill>
                <a:latin typeface="Arial"/>
                <a:ea typeface="ＭＳ Ｐゴシック"/>
                <a:cs typeface="Arial"/>
              </a:rPr>
              <a:t>yerine getirilemiyorsa</a:t>
            </a:r>
            <a:r>
              <a:rPr lang="tr-TR" sz="1600" dirty="0">
                <a:latin typeface="Arial"/>
                <a:ea typeface="ＭＳ Ｐゴシック"/>
                <a:cs typeface="Arial"/>
              </a:rPr>
              <a:t>, bu bilgi veya materyalin gizli tutulması veya</a:t>
            </a:r>
          </a:p>
          <a:p>
            <a:pPr lvl="1" algn="just"/>
            <a:r>
              <a:rPr lang="tr-TR" sz="1600" dirty="0">
                <a:latin typeface="Arial"/>
                <a:ea typeface="ＭＳ Ｐゴシック"/>
                <a:cs typeface="Arial"/>
              </a:rPr>
              <a:t>b bu bilgi veya materyalin talepte belirtilenler dışındaki soruşturmalar veya kovuşturmalar için kullanılmaması. </a:t>
            </a:r>
            <a:endParaRPr lang="tr-TR" sz="1600" dirty="0">
              <a:ea typeface="ＭＳ Ｐゴシック"/>
              <a:cs typeface="Arial"/>
            </a:endParaRPr>
          </a:p>
          <a:p>
            <a:pPr marL="342900" indent="-342900" algn="just">
              <a:buFont typeface="Wingdings" panose="05000000000000000000" pitchFamily="2" charset="2"/>
              <a:buChar char="Ø"/>
            </a:pPr>
            <a:endParaRPr lang="tr-TR" sz="1600" dirty="0"/>
          </a:p>
          <a:p>
            <a:pPr marL="342900" indent="-342900" algn="just">
              <a:buFont typeface="Wingdings" panose="05000000000000000000" pitchFamily="2" charset="2"/>
              <a:buChar char="Ø"/>
            </a:pPr>
            <a:endParaRPr lang="tr-TR" sz="1600"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4493538"/>
          </a:xfrm>
          <a:prstGeom prst="rect">
            <a:avLst/>
          </a:prstGeom>
        </p:spPr>
        <p:txBody>
          <a:bodyPr wrap="square" lIns="91440" tIns="45720" rIns="91440" bIns="45720" anchor="t">
            <a:spAutoFit/>
          </a:bodyPr>
          <a:lstStyle/>
          <a:p>
            <a:pPr marL="342900" indent="-342900" algn="just">
              <a:buFont typeface="Wingdings"/>
              <a:buChar char="Ø"/>
            </a:pPr>
            <a:r>
              <a:rPr lang="tr-TR" sz="2200" dirty="0">
                <a:latin typeface="Arial"/>
                <a:ea typeface="ＭＳ Ｐゴシック"/>
                <a:cs typeface="Arial"/>
              </a:rPr>
              <a:t>İlk koşul gizliliktir</a:t>
            </a:r>
            <a:endParaRPr lang="tr-TR" sz="2200" dirty="0">
              <a:cs typeface="Arial" pitchFamily="34" charset="0"/>
            </a:endParaRPr>
          </a:p>
          <a:p>
            <a:pPr marL="342900" indent="-342900" algn="just">
              <a:buFont typeface="Wingdings" pitchFamily="2" charset="2"/>
              <a:buChar char="ü"/>
            </a:pPr>
            <a:endParaRPr lang="tr-TR" sz="2200" dirty="0">
              <a:cs typeface="Arial"/>
            </a:endParaRPr>
          </a:p>
          <a:p>
            <a:pPr marL="342900" indent="-342900" algn="just">
              <a:buFont typeface="Wingdings" pitchFamily="2" charset="2"/>
              <a:buChar char="ü"/>
            </a:pPr>
            <a:r>
              <a:rPr lang="tr-TR" sz="2200" dirty="0">
                <a:latin typeface="Arial"/>
                <a:ea typeface="ＭＳ Ｐゴシック"/>
                <a:cs typeface="Arial"/>
              </a:rPr>
              <a:t>Bu gizlilik yalnızca, talebin, gizlilik yokluğunda yerine getirilememesi halinde uygulanabilir (örn. gizli muhbirin ismi)</a:t>
            </a:r>
          </a:p>
          <a:p>
            <a:pPr marL="342900" indent="-342900" algn="just">
              <a:buFont typeface="Wingdings" pitchFamily="2" charset="2"/>
              <a:buChar char="ü"/>
            </a:pPr>
            <a:endParaRPr lang="tr-TR" sz="2200" dirty="0">
              <a:cs typeface="Arial"/>
            </a:endParaRPr>
          </a:p>
          <a:p>
            <a:pPr marL="342900" indent="-342900" algn="just">
              <a:buFont typeface="Wingdings" pitchFamily="2" charset="2"/>
              <a:buChar char="ü"/>
            </a:pPr>
            <a:r>
              <a:rPr lang="tr-TR" sz="2200" dirty="0">
                <a:latin typeface="Arial"/>
                <a:ea typeface="ＭＳ Ｐゴシック"/>
                <a:cs typeface="Arial"/>
              </a:rPr>
              <a:t>Talepte bulunan taraf delili mahkemede kullanamayacağı için mutlak gizlilik talebi uygun değildir (kamuya açıklanmasını gerektirir)</a:t>
            </a:r>
            <a:endParaRPr lang="tr-TR" sz="2200" dirty="0">
              <a:cs typeface="Arial"/>
            </a:endParaRPr>
          </a:p>
        </p:txBody>
      </p:sp>
    </p:spTree>
    <p:extLst>
      <p:ext uri="{BB962C8B-B14F-4D97-AF65-F5344CB8AC3E}">
        <p14:creationId xmlns:p14="http://schemas.microsoft.com/office/powerpoint/2010/main" val="41048801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34</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34</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2400" b="1" dirty="0">
                <a:ea typeface="+mn-lt"/>
                <a:cs typeface="+mn-lt"/>
              </a:rPr>
              <a:t>Madde 28 – </a:t>
            </a:r>
            <a:r>
              <a:rPr lang="tr-TR" sz="2400" b="1" dirty="0" smtClean="0">
                <a:ea typeface="+mn-lt"/>
                <a:cs typeface="+mn-lt"/>
              </a:rPr>
              <a:t>Kullanımda </a:t>
            </a:r>
            <a:r>
              <a:rPr lang="tr-TR" sz="2400" b="1" dirty="0" smtClean="0"/>
              <a:t>Gizlilik </a:t>
            </a:r>
            <a:r>
              <a:rPr lang="tr-TR" sz="2400" b="1" dirty="0"/>
              <a:t>ve </a:t>
            </a:r>
            <a:r>
              <a:rPr lang="tr-TR" sz="2400" b="1" dirty="0" smtClean="0"/>
              <a:t>Sınırlama</a:t>
            </a:r>
            <a:endParaRPr lang="en-US" sz="24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1132" y="1051377"/>
            <a:ext cx="4476172" cy="5755422"/>
          </a:xfrm>
          <a:prstGeom prst="rect">
            <a:avLst/>
          </a:prstGeom>
        </p:spPr>
        <p:txBody>
          <a:bodyPr wrap="square" lIns="91440" tIns="45720" rIns="91440" bIns="45720" anchor="t">
            <a:spAutoFit/>
          </a:bodyPr>
          <a:lstStyle/>
          <a:p>
            <a:pPr marL="285750" indent="-285750" algn="just">
              <a:buFont typeface="Wingdings"/>
              <a:buChar char="Ø"/>
            </a:pPr>
            <a:r>
              <a:rPr lang="tr-TR" sz="1600" dirty="0">
                <a:latin typeface="Arial"/>
                <a:ea typeface="ＭＳ Ｐゴシック"/>
                <a:cs typeface="Arial"/>
              </a:rPr>
              <a:t>1 Talepte</a:t>
            </a:r>
            <a:r>
              <a:rPr lang="tr-TR" sz="1600" dirty="0">
                <a:latin typeface="Arial"/>
                <a:cs typeface="Arial"/>
              </a:rPr>
              <a:t> bulunan Taraf ile talebi alan Taraf arasında yürürlükte bulunan aynı veya karşılıklı mevzuat temelinde karşılıklı yardımlaşma antlaşmasının veya düzenlemelerinin bulunmadığı hallerde, bu madde hükümleri uygulanır. Bu madde hükümleri, ilgili Taraflar, bu maddenin tümünü veya bir kısmını uygulama konusunda anlaşmadığı sürece, böyle bir antlaşmanın, düzenlemenin veya mevzuatın bulunduğu hallerde uygulanmaz. </a:t>
            </a:r>
            <a:endParaRPr lang="tr-TR" dirty="0">
              <a:cs typeface="Arial" pitchFamily="34" charset="0"/>
            </a:endParaRPr>
          </a:p>
          <a:p>
            <a:pPr algn="just"/>
            <a:endParaRPr lang="tr-TR" sz="1600" dirty="0">
              <a:latin typeface="Arial"/>
              <a:ea typeface="ＭＳ Ｐゴシック"/>
              <a:cs typeface="Arial"/>
            </a:endParaRPr>
          </a:p>
          <a:p>
            <a:pPr marL="342900" indent="-342900" algn="just">
              <a:buFont typeface="Wingdings" panose="05000000000000000000" pitchFamily="2" charset="2"/>
              <a:buChar char="Ø"/>
            </a:pPr>
            <a:r>
              <a:rPr lang="tr-TR" sz="1600" dirty="0">
                <a:latin typeface="Arial"/>
                <a:ea typeface="ＭＳ Ｐゴシック"/>
                <a:cs typeface="Arial"/>
              </a:rPr>
              <a:t>2 Talebi alan Taraf, bir talebe istinaden, aşağıdaki </a:t>
            </a:r>
            <a:r>
              <a:rPr lang="tr-TR" sz="1600" b="1" dirty="0">
                <a:solidFill>
                  <a:srgbClr val="FF0000"/>
                </a:solidFill>
                <a:latin typeface="Arial"/>
                <a:ea typeface="ＭＳ Ｐゴシック"/>
                <a:cs typeface="Arial"/>
              </a:rPr>
              <a:t>koşullar</a:t>
            </a:r>
            <a:r>
              <a:rPr lang="tr-TR" sz="1600" dirty="0">
                <a:latin typeface="Arial"/>
                <a:ea typeface="ＭＳ Ｐゴシック"/>
                <a:cs typeface="Arial"/>
              </a:rPr>
              <a:t>a bağlı olarak, bilgi ya da materyal sağlayabilir:</a:t>
            </a:r>
            <a:endParaRPr lang="tr-TR" dirty="0">
              <a:latin typeface="Arial"/>
              <a:ea typeface="ＭＳ Ｐゴシック"/>
              <a:cs typeface="Arial"/>
            </a:endParaRPr>
          </a:p>
          <a:p>
            <a:pPr lvl="1" algn="just"/>
            <a:r>
              <a:rPr lang="tr-TR" sz="1600" dirty="0">
                <a:latin typeface="Arial"/>
                <a:ea typeface="ＭＳ Ｐゴシック"/>
                <a:cs typeface="Arial"/>
              </a:rPr>
              <a:t>a gizli tutulmaması halinde karşılıklı adli yardım talebi yerine getirilemiyorsa, bu bilgi veya materyalin gizli tutulması veya</a:t>
            </a:r>
          </a:p>
          <a:p>
            <a:pPr lvl="1" algn="just"/>
            <a:r>
              <a:rPr lang="tr-TR" sz="1600" dirty="0">
                <a:latin typeface="Arial"/>
                <a:ea typeface="ＭＳ Ｐゴシック"/>
                <a:cs typeface="Arial"/>
              </a:rPr>
              <a:t>b bu bilgi veya materyalin </a:t>
            </a:r>
            <a:r>
              <a:rPr lang="tr-TR" sz="1600" b="1" dirty="0">
                <a:solidFill>
                  <a:srgbClr val="FF0000"/>
                </a:solidFill>
                <a:latin typeface="Arial"/>
                <a:ea typeface="ＭＳ Ｐゴシック"/>
                <a:cs typeface="Arial"/>
              </a:rPr>
              <a:t>talepte belirtilenler dışındaki </a:t>
            </a:r>
            <a:r>
              <a:rPr lang="tr-TR" sz="1600" dirty="0">
                <a:latin typeface="Arial"/>
                <a:ea typeface="ＭＳ Ｐゴシック"/>
                <a:cs typeface="Arial"/>
              </a:rPr>
              <a:t>soruşturmalar veya kovuşturmalar </a:t>
            </a:r>
            <a:r>
              <a:rPr lang="tr-TR" sz="1600" b="1" dirty="0">
                <a:solidFill>
                  <a:srgbClr val="FF0000"/>
                </a:solidFill>
                <a:latin typeface="Arial"/>
                <a:ea typeface="ＭＳ Ｐゴシック"/>
                <a:cs typeface="Arial"/>
              </a:rPr>
              <a:t>için kullanılmaması</a:t>
            </a:r>
            <a:r>
              <a:rPr lang="tr-TR" sz="1600" dirty="0">
                <a:latin typeface="Arial"/>
                <a:ea typeface="ＭＳ Ｐゴシック"/>
                <a:cs typeface="Arial"/>
              </a:rPr>
              <a:t>. </a:t>
            </a:r>
            <a:endParaRPr lang="tr-TR" sz="1600" dirty="0">
              <a:solidFill>
                <a:srgbClr val="000000"/>
              </a:solidFill>
              <a:latin typeface="Arial"/>
              <a:ea typeface="ＭＳ Ｐゴシック"/>
              <a:cs typeface="Arial"/>
            </a:endParaRPr>
          </a:p>
          <a:p>
            <a:pPr marL="342900" indent="-342900" algn="just">
              <a:buFont typeface="Wingdings" panose="05000000000000000000" pitchFamily="2" charset="2"/>
              <a:buChar char="Ø"/>
            </a:pPr>
            <a:endParaRPr lang="tr-TR" sz="1600" dirty="0"/>
          </a:p>
          <a:p>
            <a:pPr marL="342900" indent="-342900" algn="just">
              <a:buFont typeface="Wingdings" panose="05000000000000000000" pitchFamily="2" charset="2"/>
              <a:buChar char="Ø"/>
            </a:pPr>
            <a:endParaRPr lang="tr-TR" sz="1600"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2462213"/>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dirty="0">
                <a:latin typeface="Arial"/>
                <a:ea typeface="ＭＳ Ｐゴシック"/>
                <a:cs typeface="Arial"/>
              </a:rPr>
              <a:t>İkinci koşul kullanımın sınırlandırılmasına ilişkindir</a:t>
            </a:r>
          </a:p>
          <a:p>
            <a:pPr marL="342900" indent="-342900" algn="just">
              <a:buFont typeface="Wingdings" pitchFamily="2" charset="2"/>
              <a:buChar char="ü"/>
            </a:pPr>
            <a:endParaRPr lang="tr-TR" sz="2200" dirty="0">
              <a:cs typeface="Arial" pitchFamily="34" charset="0"/>
            </a:endParaRPr>
          </a:p>
          <a:p>
            <a:pPr marL="342900" indent="-342900" algn="just">
              <a:buFont typeface="Wingdings" pitchFamily="2" charset="2"/>
              <a:buChar char="ü"/>
            </a:pPr>
            <a:r>
              <a:rPr lang="tr-TR" sz="2200" dirty="0">
                <a:latin typeface="Arial"/>
                <a:ea typeface="ＭＳ Ｐゴシック"/>
                <a:cs typeface="Arial"/>
              </a:rPr>
              <a:t>Bu koşul, talebi alan tarafça açıkça ileri sürülmelidir</a:t>
            </a:r>
            <a:endParaRPr lang="tr-TR" sz="2200" dirty="0">
              <a:cs typeface="Arial"/>
            </a:endParaRPr>
          </a:p>
          <a:p>
            <a:pPr marL="342900" indent="-342900" algn="just">
              <a:buFont typeface="Wingdings" pitchFamily="2" charset="2"/>
              <a:buChar char="ü"/>
            </a:pPr>
            <a:endParaRPr lang="en-US" sz="2200" dirty="0"/>
          </a:p>
          <a:p>
            <a:pPr algn="just"/>
            <a:endParaRPr lang="en-US" sz="2200" dirty="0"/>
          </a:p>
        </p:txBody>
      </p:sp>
    </p:spTree>
    <p:extLst>
      <p:ext uri="{BB962C8B-B14F-4D97-AF65-F5344CB8AC3E}">
        <p14:creationId xmlns:p14="http://schemas.microsoft.com/office/powerpoint/2010/main" val="3112406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35</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35</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2400" b="1" dirty="0">
                <a:ea typeface="+mn-lt"/>
                <a:cs typeface="+mn-lt"/>
              </a:rPr>
              <a:t>Madde 28 – </a:t>
            </a:r>
            <a:r>
              <a:rPr lang="tr-TR" sz="2400" b="1" dirty="0" smtClean="0">
                <a:ea typeface="+mn-lt"/>
                <a:cs typeface="+mn-lt"/>
              </a:rPr>
              <a:t>Kullanımda </a:t>
            </a:r>
            <a:r>
              <a:rPr lang="tr-TR" sz="2400" b="1" dirty="0" smtClean="0"/>
              <a:t>Gizlilik </a:t>
            </a:r>
            <a:r>
              <a:rPr lang="tr-TR" sz="2400" b="1" dirty="0"/>
              <a:t>ve </a:t>
            </a:r>
            <a:r>
              <a:rPr lang="tr-TR" sz="2400" b="1" dirty="0" smtClean="0"/>
              <a:t>Sınırlama</a:t>
            </a:r>
            <a:endParaRPr lang="en-US" sz="24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1132" y="1051377"/>
            <a:ext cx="4476172" cy="6217087"/>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pPr>
            <a:r>
              <a:rPr lang="tr-TR" sz="2000">
                <a:latin typeface="Arial"/>
                <a:ea typeface="ＭＳ Ｐゴシック"/>
                <a:cs typeface="Arial"/>
              </a:rPr>
              <a:t>3 Eğer talepte bulunan Taraf 2. paragrafta düzenlenen </a:t>
            </a:r>
            <a:r>
              <a:rPr lang="tr-TR" sz="2000" b="1">
                <a:solidFill>
                  <a:srgbClr val="FF0000"/>
                </a:solidFill>
                <a:latin typeface="Arial"/>
                <a:ea typeface="ＭＳ Ｐゴシック"/>
                <a:cs typeface="Arial"/>
              </a:rPr>
              <a:t>koşulu karşılayamıyorsa</a:t>
            </a:r>
            <a:r>
              <a:rPr lang="tr-TR" sz="2000">
                <a:latin typeface="Arial"/>
                <a:ea typeface="ＭＳ Ｐゴシック"/>
                <a:cs typeface="Arial"/>
              </a:rPr>
              <a:t>, diğer Tarafı </a:t>
            </a:r>
            <a:r>
              <a:rPr lang="tr-TR" sz="2000" b="1">
                <a:solidFill>
                  <a:srgbClr val="FF0000"/>
                </a:solidFill>
                <a:latin typeface="Arial"/>
                <a:ea typeface="ＭＳ Ｐゴシック"/>
                <a:cs typeface="Arial"/>
              </a:rPr>
              <a:t>zamanında bilgilendirir</a:t>
            </a:r>
            <a:r>
              <a:rPr lang="tr-TR" sz="2000">
                <a:latin typeface="Arial"/>
                <a:ea typeface="ＭＳ Ｐゴシック"/>
                <a:cs typeface="Arial"/>
              </a:rPr>
              <a:t>, bunun üzerine diğer Taraf bilginin yine de sağlanıp sağlanmaması gerektiğine karar verecektir. Eğer talepte bulunan Taraf </a:t>
            </a:r>
            <a:r>
              <a:rPr lang="tr-TR" sz="2000" b="1">
                <a:solidFill>
                  <a:srgbClr val="FF0000"/>
                </a:solidFill>
                <a:latin typeface="Arial"/>
                <a:ea typeface="ＭＳ Ｐゴシック"/>
                <a:cs typeface="Arial"/>
              </a:rPr>
              <a:t>koşulu kabul ederse</a:t>
            </a:r>
            <a:r>
              <a:rPr lang="tr-TR" sz="2000">
                <a:latin typeface="Arial"/>
                <a:ea typeface="ＭＳ Ｐゴシック"/>
                <a:cs typeface="Arial"/>
              </a:rPr>
              <a:t>, </a:t>
            </a:r>
            <a:r>
              <a:rPr lang="tr-TR" sz="2000" b="1">
                <a:solidFill>
                  <a:srgbClr val="FF0000"/>
                </a:solidFill>
                <a:latin typeface="Arial"/>
                <a:ea typeface="ＭＳ Ｐゴシック"/>
                <a:cs typeface="Arial"/>
              </a:rPr>
              <a:t>bununla bağlı</a:t>
            </a:r>
            <a:r>
              <a:rPr lang="tr-TR" sz="2000">
                <a:latin typeface="Arial"/>
                <a:ea typeface="ＭＳ Ｐゴシック"/>
                <a:cs typeface="Arial"/>
              </a:rPr>
              <a:t> </a:t>
            </a:r>
            <a:r>
              <a:rPr lang="tr-TR" sz="2000" b="1">
                <a:solidFill>
                  <a:srgbClr val="FF0000"/>
                </a:solidFill>
                <a:latin typeface="Arial"/>
                <a:ea typeface="ＭＳ Ｐゴシック"/>
                <a:cs typeface="Arial"/>
              </a:rPr>
              <a:t>olacaktır</a:t>
            </a:r>
            <a:r>
              <a:rPr lang="tr-TR" sz="2000">
                <a:latin typeface="Arial"/>
                <a:ea typeface="ＭＳ Ｐゴシック"/>
                <a:cs typeface="Arial"/>
              </a:rPr>
              <a:t>.</a:t>
            </a:r>
            <a:endParaRPr lang="tr-TR" sz="2000">
              <a:cs typeface="Arial"/>
            </a:endParaRPr>
          </a:p>
          <a:p>
            <a:pPr marL="342900" indent="-342900" algn="just">
              <a:buFont typeface="Wingdings" panose="05000000000000000000" pitchFamily="2" charset="2"/>
              <a:buChar char="Ø"/>
            </a:pPr>
            <a:endParaRPr lang="tr-TR" sz="2000">
              <a:latin typeface="Arial"/>
              <a:ea typeface="ＭＳ Ｐゴシック"/>
              <a:cs typeface="Arial"/>
            </a:endParaRPr>
          </a:p>
          <a:p>
            <a:pPr marL="342900" indent="-342900" algn="just">
              <a:buFont typeface="Wingdings" panose="05000000000000000000" pitchFamily="2" charset="2"/>
              <a:buChar char="Ø"/>
            </a:pPr>
            <a:r>
              <a:rPr lang="tr-TR" sz="2000">
                <a:latin typeface="Arial"/>
                <a:ea typeface="ＭＳ Ｐゴシック"/>
                <a:cs typeface="Arial"/>
              </a:rPr>
              <a:t>4 2. paragrafta düzenlenen koşula tabi bilgiyi veya materyali sağlayan Taraf, bu koşulla ilgili olarak, diğer tarafın ilgili bilginin veya materyalin kullanımını açıklamasını zorunlu tutabilir.</a:t>
            </a:r>
            <a:endParaRPr lang="tr-TR" sz="2000">
              <a:cs typeface="Arial" pitchFamily="34" charset="0"/>
            </a:endParaRPr>
          </a:p>
          <a:p>
            <a:pPr algn="just">
              <a:buFont typeface="Arial" panose="05000000000000000000" pitchFamily="2" charset="2"/>
              <a:buChar char="•"/>
            </a:pPr>
            <a:endParaRPr lang="tr-TR">
              <a:cs typeface="Arial"/>
            </a:endParaRPr>
          </a:p>
          <a:p>
            <a:pPr marL="342900" indent="-342900" algn="just">
              <a:buFont typeface="Wingdings" panose="05000000000000000000" pitchFamily="2" charset="2"/>
              <a:buChar char="Ø"/>
            </a:pPr>
            <a:endParaRPr lang="tr-TR" sz="2000">
              <a:cs typeface="Arial"/>
            </a:endParaRPr>
          </a:p>
          <a:p>
            <a:pPr marL="342900" indent="-342900" algn="just">
              <a:buFont typeface="Wingdings" panose="05000000000000000000" pitchFamily="2" charset="2"/>
              <a:buChar char="Ø"/>
            </a:pPr>
            <a:endParaRPr lang="tr-TR" sz="2000">
              <a:cs typeface="Arial"/>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3816429"/>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dirty="0">
                <a:latin typeface="Arial"/>
                <a:ea typeface="ＭＳ Ｐゴシック"/>
                <a:cs typeface="Arial"/>
              </a:rPr>
              <a:t>Eğer talepte bulunan taraf koşulu karşılayamıyorsa, talebi alan tarafı bilgilendirmelidir</a:t>
            </a:r>
          </a:p>
          <a:p>
            <a:pPr marL="342900" indent="-342900" algn="just">
              <a:buFont typeface="Wingdings" pitchFamily="2" charset="2"/>
              <a:buChar char="ü"/>
            </a:pPr>
            <a:endParaRPr lang="tr-TR" sz="2200" dirty="0">
              <a:cs typeface="Arial"/>
            </a:endParaRPr>
          </a:p>
          <a:p>
            <a:pPr marL="342900" indent="-342900" algn="just">
              <a:buFont typeface="Wingdings" pitchFamily="2" charset="2"/>
              <a:buChar char="ü"/>
            </a:pPr>
            <a:r>
              <a:rPr lang="tr-TR" sz="2200" dirty="0">
                <a:latin typeface="Arial"/>
                <a:ea typeface="ＭＳ Ｐゴシック"/>
                <a:cs typeface="Arial"/>
              </a:rPr>
              <a:t>Talebi alan taraf işbirliğinde bulunma veya işbirliğini reddetme kararı alabilir</a:t>
            </a:r>
          </a:p>
          <a:p>
            <a:pPr marL="342900" indent="-342900" algn="just">
              <a:buFont typeface="Wingdings" pitchFamily="2" charset="2"/>
              <a:buChar char="ü"/>
            </a:pPr>
            <a:endParaRPr lang="tr-TR" sz="2200" dirty="0">
              <a:cs typeface="Arial"/>
            </a:endParaRPr>
          </a:p>
          <a:p>
            <a:pPr marL="342900" indent="-342900" algn="just">
              <a:buFont typeface="Wingdings" pitchFamily="2" charset="2"/>
              <a:buChar char="ü"/>
            </a:pPr>
            <a:r>
              <a:rPr lang="tr-TR" sz="2200" dirty="0">
                <a:latin typeface="Arial"/>
                <a:ea typeface="ＭＳ Ｐゴシック"/>
                <a:cs typeface="Arial"/>
              </a:rPr>
              <a:t>Talebi alan taraf koşulu kabul ederse, gereğine uygun davranmalıdır</a:t>
            </a:r>
          </a:p>
        </p:txBody>
      </p:sp>
    </p:spTree>
    <p:extLst>
      <p:ext uri="{BB962C8B-B14F-4D97-AF65-F5344CB8AC3E}">
        <p14:creationId xmlns:p14="http://schemas.microsoft.com/office/powerpoint/2010/main" val="33324199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36</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36</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2400" b="1" dirty="0">
                <a:ea typeface="+mn-lt"/>
                <a:cs typeface="+mn-lt"/>
              </a:rPr>
              <a:t>Madde 28 – </a:t>
            </a:r>
            <a:r>
              <a:rPr lang="tr-TR" sz="2400" b="1" dirty="0" smtClean="0">
                <a:ea typeface="+mn-lt"/>
                <a:cs typeface="+mn-lt"/>
              </a:rPr>
              <a:t>Kullanımda </a:t>
            </a:r>
            <a:r>
              <a:rPr lang="tr-TR" sz="2400" b="1" dirty="0" smtClean="0"/>
              <a:t>Gizlilik </a:t>
            </a:r>
            <a:r>
              <a:rPr lang="tr-TR" sz="2400" b="1" dirty="0"/>
              <a:t>ve </a:t>
            </a:r>
            <a:r>
              <a:rPr lang="tr-TR" sz="2400" b="1" dirty="0" smtClean="0"/>
              <a:t>Sınırlama</a:t>
            </a:r>
            <a:endParaRPr lang="en-US" sz="24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1132" y="1051377"/>
            <a:ext cx="4476172" cy="5324535"/>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pPr>
            <a:r>
              <a:rPr lang="tr-TR" sz="2000">
                <a:latin typeface="Arial"/>
                <a:ea typeface="ＭＳ Ｐゴシック"/>
                <a:cs typeface="Arial"/>
              </a:rPr>
              <a:t>3 Eğer talepte bulunan Taraf 2. paragrafta düzenlenen koşulu karşılayamıyorsa, diğer Tarafı zamanında bilgilendirir, bunun üzerine diğer Taraf bilginin yine de sağlanıp sağlanmaması gerektiğine karar verecektir. Eğer talepte bulunan Taraf koşulu kabul ederse, bununla bağlı olacaktır. </a:t>
            </a:r>
            <a:endParaRPr lang="tr-TR" sz="2000">
              <a:cs typeface="Arial"/>
            </a:endParaRPr>
          </a:p>
          <a:p>
            <a:pPr marL="342900" indent="-342900" algn="just">
              <a:buFont typeface="Wingdings" panose="05000000000000000000" pitchFamily="2" charset="2"/>
              <a:buChar char="Ø"/>
            </a:pPr>
            <a:endParaRPr lang="tr-TR" sz="2000">
              <a:cs typeface="Arial"/>
            </a:endParaRPr>
          </a:p>
          <a:p>
            <a:pPr marL="342900" indent="-342900" algn="just">
              <a:buFont typeface="Wingdings" panose="05000000000000000000" pitchFamily="2" charset="2"/>
              <a:buChar char="Ø"/>
            </a:pPr>
            <a:r>
              <a:rPr lang="tr-TR" sz="2000">
                <a:latin typeface="Arial"/>
                <a:ea typeface="ＭＳ Ｐゴシック"/>
                <a:cs typeface="Arial"/>
              </a:rPr>
              <a:t>4 2. paragrafta düzenlenen koşula tabi bilgiyi veya materyali sağlayan Taraf, bu koşulla ilgili olarak, diğer tarafın ilgili bilginin veya materyalin </a:t>
            </a:r>
            <a:r>
              <a:rPr lang="tr-TR" sz="2000" b="1">
                <a:solidFill>
                  <a:srgbClr val="FF0000"/>
                </a:solidFill>
                <a:latin typeface="Arial"/>
                <a:ea typeface="ＭＳ Ｐゴシック"/>
                <a:cs typeface="Arial"/>
              </a:rPr>
              <a:t>kullanımını </a:t>
            </a:r>
            <a:r>
              <a:rPr lang="tr-TR" sz="2000">
                <a:latin typeface="Arial"/>
                <a:ea typeface="ＭＳ Ｐゴシック"/>
                <a:cs typeface="Arial"/>
              </a:rPr>
              <a:t>açıklamasını </a:t>
            </a:r>
            <a:r>
              <a:rPr lang="tr-TR" sz="2000" b="1">
                <a:solidFill>
                  <a:srgbClr val="FF0000"/>
                </a:solidFill>
                <a:latin typeface="Arial"/>
                <a:ea typeface="ＭＳ Ｐゴシック"/>
                <a:cs typeface="Arial"/>
              </a:rPr>
              <a:t>zorunlu tutabilir</a:t>
            </a:r>
            <a:r>
              <a:rPr lang="tr-TR" sz="2000">
                <a:latin typeface="Arial"/>
                <a:ea typeface="ＭＳ Ｐゴシック"/>
                <a:cs typeface="Arial"/>
              </a:rPr>
              <a:t>.</a:t>
            </a:r>
          </a:p>
          <a:p>
            <a:pPr marL="342900" indent="-342900" algn="just">
              <a:buFont typeface="Wingdings" panose="05000000000000000000" pitchFamily="2" charset="2"/>
              <a:buChar char="Ø"/>
            </a:pPr>
            <a:endParaRPr lang="tr-TR" sz="2000">
              <a:cs typeface="Arial" pitchFamily="34" charset="0"/>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3816429"/>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dirty="0">
                <a:latin typeface="Arial"/>
                <a:ea typeface="ＭＳ Ｐゴシック"/>
                <a:cs typeface="Arial"/>
              </a:rPr>
              <a:t>Talepte bulunan taraf, bilginin nasıl kullanılacağını açıklamak  zorunda bırakılabilir böylece talebi alan taraf koşulların karşılanıp karşılanmadığını değerlendirebilecektir</a:t>
            </a:r>
          </a:p>
          <a:p>
            <a:pPr marL="342900" indent="-342900" algn="just">
              <a:buFont typeface="Wingdings" pitchFamily="2" charset="2"/>
              <a:buChar char="ü"/>
            </a:pPr>
            <a:endParaRPr lang="tr-TR" sz="2200" dirty="0">
              <a:latin typeface="Arial"/>
              <a:ea typeface="ＭＳ Ｐゴシック"/>
              <a:cs typeface="Arial"/>
            </a:endParaRPr>
          </a:p>
          <a:p>
            <a:pPr marL="342900" indent="-342900" algn="just">
              <a:buFont typeface="Wingdings" pitchFamily="2" charset="2"/>
              <a:buChar char="ü"/>
            </a:pPr>
            <a:r>
              <a:rPr lang="tr-TR" sz="2200" dirty="0">
                <a:latin typeface="Arial"/>
                <a:ea typeface="ＭＳ Ｐゴシック"/>
                <a:cs typeface="Arial"/>
              </a:rPr>
              <a:t>Talep edilen açıklama külfetli bir sorumluluk yüklememelidir</a:t>
            </a:r>
          </a:p>
          <a:p>
            <a:pPr algn="just"/>
            <a:endParaRPr lang="tr-TR" sz="2200" dirty="0">
              <a:cs typeface="Arial" pitchFamily="34" charset="0"/>
            </a:endParaRPr>
          </a:p>
        </p:txBody>
      </p:sp>
    </p:spTree>
    <p:extLst>
      <p:ext uri="{BB962C8B-B14F-4D97-AF65-F5344CB8AC3E}">
        <p14:creationId xmlns:p14="http://schemas.microsoft.com/office/powerpoint/2010/main" val="32066000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37</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37</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lnSpc>
                <a:spcPct val="80000"/>
              </a:lnSpc>
            </a:pPr>
            <a:r>
              <a:rPr lang="tr-TR" sz="3200" b="1"/>
              <a:t>Sorular</a:t>
            </a:r>
            <a:endParaRPr lang="tr-TR">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3998393210"/>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38953150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38</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38</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lnSpc>
                <a:spcPct val="80000"/>
              </a:lnSpc>
            </a:pPr>
            <a:r>
              <a:rPr lang="tr-TR" sz="3200" b="1"/>
              <a:t>Sorular</a:t>
            </a:r>
            <a:endParaRPr lang="tr-T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1689954878"/>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39518654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39</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39</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solidFill>
                  <a:schemeClr val="bg1"/>
                </a:solidFill>
                <a:ea typeface="+mn-lt"/>
                <a:cs typeface="+mn-lt"/>
              </a:rPr>
              <a:t>Adli Personel için Uluslararası İşbirliğine İlişkin Uzmanlık </a:t>
            </a:r>
            <a:r>
              <a:rPr lang="tr-TR" sz="3200" b="1" dirty="0" smtClean="0">
                <a:solidFill>
                  <a:schemeClr val="bg1"/>
                </a:solidFill>
                <a:ea typeface="+mn-lt"/>
                <a:cs typeface="+mn-lt"/>
              </a:rPr>
              <a:t>Eğitimi</a:t>
            </a:r>
            <a:endParaRPr lang="tr-TR" sz="3200" b="1" dirty="0">
              <a:solidFill>
                <a:schemeClr val="bg1"/>
              </a:solidFill>
              <a:ea typeface="+mn-lt"/>
              <a:cs typeface="+mn-lt"/>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635341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solidFill>
                  <a:schemeClr val="bg1"/>
                </a:solidFill>
              </a:rPr>
              <a:t>Adli Personel için Uluslararası İşbirliğine İlişkin Uzmanlık </a:t>
            </a:r>
            <a:r>
              <a:rPr lang="tr-TR" sz="3200" b="1" dirty="0" smtClean="0">
                <a:solidFill>
                  <a:schemeClr val="bg1"/>
                </a:solidFill>
              </a:rPr>
              <a:t>Eğitimi</a:t>
            </a:r>
            <a:endParaRPr lang="tr-TR"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594925"/>
            <a:ext cx="8525021" cy="1274195"/>
          </a:xfrm>
          <a:prstGeom prst="rect">
            <a:avLst/>
          </a:prstGeom>
        </p:spPr>
        <p:txBody>
          <a:bodyPr wrap="square" lIns="91440" tIns="45720" rIns="91440" bIns="45720" anchor="t">
            <a:spAutoFit/>
          </a:bodyPr>
          <a:lstStyle/>
          <a:p>
            <a:pPr algn="ctr">
              <a:lnSpc>
                <a:spcPct val="80000"/>
              </a:lnSpc>
            </a:pPr>
            <a:r>
              <a:rPr lang="tr-TR" sz="3200" b="1" dirty="0">
                <a:latin typeface="Arial"/>
                <a:ea typeface="ＭＳ Ｐゴシック"/>
              </a:rPr>
              <a:t>Birinci Bölüm</a:t>
            </a:r>
            <a:endParaRPr lang="tr-TR" sz="3200" b="1" dirty="0">
              <a:cs typeface="Arial"/>
            </a:endParaRPr>
          </a:p>
          <a:p>
            <a:pPr algn="ctr">
              <a:lnSpc>
                <a:spcPct val="80000"/>
              </a:lnSpc>
            </a:pPr>
            <a:endParaRPr lang="tr-TR" sz="3200" b="1" dirty="0">
              <a:latin typeface="Arial"/>
              <a:ea typeface="ＭＳ Ｐゴシック"/>
              <a:cs typeface="Arial"/>
            </a:endParaRPr>
          </a:p>
          <a:p>
            <a:pPr algn="ctr">
              <a:lnSpc>
                <a:spcPct val="80000"/>
              </a:lnSpc>
            </a:pPr>
            <a:r>
              <a:rPr lang="tr-TR" sz="3200" b="1" dirty="0">
                <a:latin typeface="Arial"/>
                <a:ea typeface="ＭＳ Ｐゴシック"/>
                <a:cs typeface="Arial"/>
              </a:rPr>
              <a:t>Genel</a:t>
            </a:r>
            <a:r>
              <a:rPr lang="tr-TR" sz="3200" b="1" dirty="0">
                <a:latin typeface="Arial"/>
                <a:ea typeface="ＭＳ Ｐゴシック"/>
              </a:rPr>
              <a:t> Hükümler</a:t>
            </a:r>
            <a:endParaRPr lang="tr-TR" dirty="0">
              <a:cs typeface="Arial"/>
            </a:endParaRPr>
          </a:p>
        </p:txBody>
      </p:sp>
    </p:spTree>
    <p:extLst>
      <p:ext uri="{BB962C8B-B14F-4D97-AF65-F5344CB8AC3E}">
        <p14:creationId xmlns:p14="http://schemas.microsoft.com/office/powerpoint/2010/main" val="20641575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40</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40</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solidFill>
                  <a:schemeClr val="bg1"/>
                </a:solidFill>
                <a:ea typeface="+mn-lt"/>
                <a:cs typeface="+mn-lt"/>
              </a:rPr>
              <a:t>Adli Personel için Uluslararası İşbirliğine İlişkin Uzmanlık </a:t>
            </a:r>
            <a:r>
              <a:rPr lang="tr-TR" sz="3200" b="1" dirty="0" smtClean="0">
                <a:solidFill>
                  <a:schemeClr val="bg1"/>
                </a:solidFill>
                <a:ea typeface="+mn-lt"/>
                <a:cs typeface="+mn-lt"/>
              </a:rPr>
              <a:t>Eğitimi</a:t>
            </a:r>
            <a:endParaRPr lang="tr-TR" sz="3200" b="1" dirty="0">
              <a:solidFill>
                <a:schemeClr val="bg1"/>
              </a:solidFill>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262190"/>
            <a:ext cx="8525021" cy="1668149"/>
          </a:xfrm>
          <a:prstGeom prst="rect">
            <a:avLst/>
          </a:prstGeom>
        </p:spPr>
        <p:txBody>
          <a:bodyPr wrap="square" lIns="91440" tIns="45720" rIns="91440" bIns="45720" anchor="t">
            <a:spAutoFit/>
          </a:bodyPr>
          <a:lstStyle/>
          <a:p>
            <a:pPr algn="ctr">
              <a:lnSpc>
                <a:spcPct val="80000"/>
              </a:lnSpc>
            </a:pPr>
            <a:r>
              <a:rPr lang="tr-TR" sz="3200" b="1" dirty="0">
                <a:latin typeface="Arial"/>
                <a:ea typeface="ＭＳ Ｐゴシック"/>
              </a:rPr>
              <a:t>İkinci Bölüm</a:t>
            </a:r>
            <a:endParaRPr lang="tr-TR" sz="3200" b="1" dirty="0">
              <a:cs typeface="Arial"/>
            </a:endParaRPr>
          </a:p>
          <a:p>
            <a:pPr algn="ctr">
              <a:lnSpc>
                <a:spcPct val="80000"/>
              </a:lnSpc>
            </a:pPr>
            <a:endParaRPr lang="tr-TR" sz="3200" b="1" dirty="0">
              <a:latin typeface="Arial"/>
              <a:ea typeface="ＭＳ Ｐゴシック"/>
              <a:cs typeface="Arial"/>
            </a:endParaRPr>
          </a:p>
          <a:p>
            <a:pPr algn="ctr">
              <a:lnSpc>
                <a:spcPct val="80000"/>
              </a:lnSpc>
            </a:pPr>
            <a:r>
              <a:rPr lang="tr-TR" sz="3200" b="1" dirty="0">
                <a:latin typeface="Arial"/>
                <a:ea typeface="ＭＳ Ｐゴシック"/>
              </a:rPr>
              <a:t>Özel Hükümler</a:t>
            </a:r>
            <a:endParaRPr lang="tr-TR" dirty="0">
              <a:cs typeface="Arial"/>
            </a:endParaRPr>
          </a:p>
          <a:p>
            <a:pPr algn="ctr" eaLnBrk="1" hangingPunct="1">
              <a:lnSpc>
                <a:spcPct val="80000"/>
              </a:lnSpc>
            </a:pPr>
            <a:endParaRPr lang="tr-TR" sz="3200" dirty="0">
              <a:cs typeface="Arial"/>
            </a:endParaRPr>
          </a:p>
        </p:txBody>
      </p:sp>
    </p:spTree>
    <p:extLst>
      <p:ext uri="{BB962C8B-B14F-4D97-AF65-F5344CB8AC3E}">
        <p14:creationId xmlns:p14="http://schemas.microsoft.com/office/powerpoint/2010/main" val="39030927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41</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41</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t>Madde 29 – Süratli Koruma</a:t>
            </a:r>
            <a:endParaRPr lang="tr-TR" sz="3200" b="1"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D10CC973-3048-4480-AF1E-5EDA3830CFDE}"/>
              </a:ext>
            </a:extLst>
          </p:cNvPr>
          <p:cNvSpPr/>
          <p:nvPr/>
        </p:nvSpPr>
        <p:spPr>
          <a:xfrm>
            <a:off x="26375" y="1231374"/>
            <a:ext cx="4449615" cy="5016758"/>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pPr>
            <a:r>
              <a:rPr lang="tr-TR" sz="2000" dirty="0">
                <a:latin typeface="Arial"/>
                <a:ea typeface="Verdana"/>
                <a:cs typeface="Arial"/>
              </a:rPr>
              <a:t>Bilgisayar sistemlerinde depolanmış verilerin süratli şekilde korunması</a:t>
            </a:r>
          </a:p>
          <a:p>
            <a:pPr marL="342900" indent="-342900" algn="just">
              <a:buFont typeface="Wingdings" panose="05000000000000000000" pitchFamily="2" charset="2"/>
              <a:buChar char="Ø"/>
            </a:pPr>
            <a:endParaRPr lang="tr-TR" sz="2000" dirty="0">
              <a:ea typeface="Verdana"/>
              <a:cs typeface="Arial"/>
            </a:endParaRPr>
          </a:p>
          <a:p>
            <a:pPr marL="342900" indent="-342900" algn="just">
              <a:buFont typeface="Wingdings" panose="05000000000000000000" pitchFamily="2" charset="2"/>
              <a:buChar char="Ø"/>
            </a:pPr>
            <a:r>
              <a:rPr lang="tr-TR" sz="2000" dirty="0">
                <a:latin typeface="Arial"/>
                <a:ea typeface="Verdana"/>
                <a:cs typeface="Arial"/>
              </a:rPr>
              <a:t>İç hukuk düzenlemelerine paralel olarak, Tarafın bir diğer Taraftan verileri süratli biçimde korumasını talep etme imkanı tanır, aynı zamanda arama, el koyma veya benzer bir tedbire ilişki resmi talep gönderme niyetini ortaya koyar</a:t>
            </a:r>
            <a:endParaRPr lang="tr-TR" sz="2000" dirty="0">
              <a:ea typeface="Verdana" panose="020B0604030504040204" pitchFamily="34" charset="0"/>
              <a:cs typeface="Arial" panose="020B0604020202020204" pitchFamily="34" charset="0"/>
            </a:endParaRPr>
          </a:p>
          <a:p>
            <a:pPr marL="342900" indent="-342900" algn="just">
              <a:buFont typeface="Wingdings" panose="05000000000000000000" pitchFamily="2" charset="2"/>
              <a:buChar char="Ø"/>
            </a:pPr>
            <a:endParaRPr lang="tr-TR" sz="2000" dirty="0">
              <a:ea typeface="Verdana" panose="020B0604030504040204" pitchFamily="34" charset="0"/>
              <a:cs typeface="Arial" panose="020B0604020202020204" pitchFamily="34" charset="0"/>
            </a:endParaRPr>
          </a:p>
          <a:p>
            <a:pPr marL="342900" indent="-342900" algn="just">
              <a:buFont typeface="Wingdings" panose="05000000000000000000" pitchFamily="2" charset="2"/>
              <a:buChar char="Ø"/>
            </a:pPr>
            <a:r>
              <a:rPr lang="tr-TR" sz="2000" dirty="0">
                <a:latin typeface="Arial"/>
                <a:ea typeface="Verdana"/>
                <a:cs typeface="Arial"/>
              </a:rPr>
              <a:t>Talebi alan Taraf, talep edilen veriyi, kendi ulusal hukuku uyarınca korumak için özenle hareket etmelidir</a:t>
            </a:r>
            <a:endParaRPr lang="tr-TR" sz="2000" dirty="0">
              <a:ea typeface="Verdana" panose="020B060403050404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EB3A8DE-CAA7-46E1-96C8-6203F1982BD2}"/>
              </a:ext>
            </a:extLst>
          </p:cNvPr>
          <p:cNvSpPr/>
          <p:nvPr/>
        </p:nvSpPr>
        <p:spPr>
          <a:xfrm>
            <a:off x="4475991" y="1166842"/>
            <a:ext cx="4572000" cy="2554545"/>
          </a:xfrm>
          <a:prstGeom prst="rect">
            <a:avLst/>
          </a:prstGeom>
        </p:spPr>
        <p:txBody>
          <a:bodyPr lIns="91440" tIns="45720" rIns="91440" bIns="45720" anchor="t">
            <a:spAutoFit/>
          </a:bodyPr>
          <a:lstStyle/>
          <a:p>
            <a:pPr marL="342900" indent="-342900" algn="just">
              <a:buFont typeface="Wingdings" panose="05000000000000000000" pitchFamily="2" charset="2"/>
              <a:buChar char="Ø"/>
            </a:pPr>
            <a:r>
              <a:rPr lang="tr-TR" sz="2000" dirty="0">
                <a:latin typeface="Arial"/>
                <a:ea typeface="Verdana"/>
                <a:cs typeface="Arial"/>
              </a:rPr>
              <a:t>Talebi alan Taraf, verilerin korunmasının bir koşulu olarak çifte suçluluk öngöremez (2 ila 11. maddelerde düzenlenen suçlar dışındaki suçlar ve siyasete, egemenliğe, güvenliğe, kamu düzenine ilişkin veya diğer temel çıkarlar hariç olmak üzere)</a:t>
            </a:r>
          </a:p>
        </p:txBody>
      </p:sp>
      <p:pic>
        <p:nvPicPr>
          <p:cNvPr id="5" name="Picture 2" descr="Image result for data preservation cartoon">
            <a:extLst>
              <a:ext uri="{FF2B5EF4-FFF2-40B4-BE49-F238E27FC236}">
                <a16:creationId xmlns:a16="http://schemas.microsoft.com/office/drawing/2014/main" id="{C2CCE09C-8029-464A-9CFE-9ABBC65EE9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7589" y="4287035"/>
            <a:ext cx="1812268" cy="2111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3681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42</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42</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29 – Süratli Koruma</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8"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073567"/>
            <a:ext cx="4742502" cy="5893921"/>
          </a:xfrm>
          <a:prstGeom prst="rect">
            <a:avLst/>
          </a:prstGeom>
        </p:spPr>
        <p:txBody>
          <a:bodyPr wrap="square" lIns="91440" tIns="45720" rIns="91440" bIns="45720" anchor="t">
            <a:spAutoFit/>
          </a:bodyPr>
          <a:lstStyle/>
          <a:p>
            <a:pPr algn="just">
              <a:buNone/>
            </a:pPr>
            <a:r>
              <a:rPr lang="tr-TR" sz="1450" dirty="0">
                <a:latin typeface="Arial"/>
                <a:ea typeface="ＭＳ Ｐゴシック"/>
                <a:cs typeface="Arial"/>
              </a:rPr>
              <a:t>1 Taraflar, diğer Tarafın, yargı yetkisi içerisinde bulunan ve bilgisayar sistemi araçlarıyla depolanmış bilgisayar verisini, </a:t>
            </a:r>
            <a:r>
              <a:rPr lang="tr-TR" sz="1450" b="1" dirty="0">
                <a:solidFill>
                  <a:srgbClr val="FF0000"/>
                </a:solidFill>
                <a:latin typeface="Arial"/>
                <a:ea typeface="ＭＳ Ｐゴシック"/>
                <a:cs typeface="Arial"/>
              </a:rPr>
              <a:t>talepte bulunan Tarafın</a:t>
            </a:r>
            <a:r>
              <a:rPr lang="tr-TR" sz="1450" dirty="0">
                <a:latin typeface="Arial"/>
                <a:ea typeface="ＭＳ Ｐゴシック"/>
                <a:cs typeface="Arial"/>
              </a:rPr>
              <a:t> bu veriye ilişkin arama veya benzer şekilde erişim, el koyma veya benzer şekilde güvence altına alma veya açıklama konularında </a:t>
            </a:r>
            <a:r>
              <a:rPr lang="tr-TR" sz="1450" b="1" dirty="0">
                <a:solidFill>
                  <a:srgbClr val="FF0000"/>
                </a:solidFill>
                <a:latin typeface="Arial"/>
                <a:ea typeface="ＭＳ Ｐゴシック"/>
                <a:cs typeface="Arial"/>
              </a:rPr>
              <a:t>karşılıklı yardımlaşma talebinde bulunma niyeti</a:t>
            </a:r>
            <a:r>
              <a:rPr lang="tr-TR" sz="1450" dirty="0">
                <a:latin typeface="Arial"/>
                <a:ea typeface="ＭＳ Ｐゴシック"/>
                <a:cs typeface="Arial"/>
              </a:rPr>
              <a:t>ni taşıdığı durumlara ilişkin olarak, süratli şekilde korunması yönünde talimat vermesini veya bu korumayı benzer yollarla elde etmesini talep edebilir</a:t>
            </a:r>
            <a:endParaRPr lang="tr-TR" dirty="0">
              <a:ea typeface="ＭＳ Ｐゴシック"/>
              <a:cs typeface="Arial"/>
            </a:endParaRPr>
          </a:p>
          <a:p>
            <a:pPr algn="just"/>
            <a:r>
              <a:rPr lang="tr-TR" sz="1450" dirty="0">
                <a:latin typeface="Arial"/>
                <a:ea typeface="ＭＳ Ｐゴシック"/>
                <a:cs typeface="Arial"/>
              </a:rPr>
              <a:t>2 1. paragraf uyarınca koruma talebi aşağıdakileri içermelidir:</a:t>
            </a:r>
          </a:p>
          <a:p>
            <a:pPr algn="just"/>
            <a:r>
              <a:rPr lang="tr-TR" sz="1450" dirty="0">
                <a:latin typeface="Arial"/>
                <a:ea typeface="ＭＳ Ｐゴシック"/>
                <a:cs typeface="Arial"/>
              </a:rPr>
              <a:t>a korumayı isteyen makam; </a:t>
            </a:r>
            <a:endParaRPr lang="tr-TR" dirty="0">
              <a:cs typeface="Arial"/>
            </a:endParaRPr>
          </a:p>
          <a:p>
            <a:pPr algn="just"/>
            <a:r>
              <a:rPr lang="tr-TR" sz="1450" dirty="0">
                <a:latin typeface="Arial"/>
                <a:ea typeface="ＭＳ Ｐゴシック"/>
                <a:cs typeface="Arial"/>
              </a:rPr>
              <a:t>b ceza soruşturmasına ve kovuşturmasına konu suç ve ilgili olguların kısa bir özeti;</a:t>
            </a:r>
            <a:endParaRPr lang="tr-TR" dirty="0">
              <a:cs typeface="Arial"/>
            </a:endParaRPr>
          </a:p>
          <a:p>
            <a:pPr algn="just"/>
            <a:r>
              <a:rPr lang="tr-TR" sz="1450" dirty="0">
                <a:latin typeface="Arial"/>
                <a:ea typeface="ＭＳ Ｐゴシック"/>
                <a:cs typeface="Arial"/>
              </a:rPr>
              <a:t>c korunacak depolanmış bilgisayar verisi ve suçla ilgisi;</a:t>
            </a:r>
            <a:endParaRPr lang="tr-TR" dirty="0">
              <a:cs typeface="Arial"/>
            </a:endParaRPr>
          </a:p>
          <a:p>
            <a:pPr algn="just"/>
            <a:r>
              <a:rPr lang="tr-TR" sz="1450" dirty="0">
                <a:latin typeface="Arial"/>
                <a:ea typeface="ＭＳ Ｐゴシック"/>
                <a:cs typeface="Arial"/>
              </a:rPr>
              <a:t>d depolanmış bilgisayar verisi koruyucusuna veya bilgisayar sisteminin bulunduğu yere ilişkin mevcut bilgiler;</a:t>
            </a:r>
            <a:endParaRPr lang="tr-TR" dirty="0">
              <a:cs typeface="Arial"/>
            </a:endParaRPr>
          </a:p>
          <a:p>
            <a:pPr algn="just"/>
            <a:r>
              <a:rPr lang="tr-TR" sz="1450" dirty="0">
                <a:latin typeface="Arial"/>
                <a:ea typeface="ＭＳ Ｐゴシック"/>
                <a:cs typeface="Arial"/>
              </a:rPr>
              <a:t>e korumanın gerekliliği ve</a:t>
            </a:r>
            <a:endParaRPr lang="tr-TR" dirty="0">
              <a:cs typeface="Arial"/>
            </a:endParaRPr>
          </a:p>
          <a:p>
            <a:pPr algn="just"/>
            <a:r>
              <a:rPr lang="tr-TR" sz="1450" dirty="0">
                <a:latin typeface="Arial"/>
                <a:ea typeface="ＭＳ Ｐゴシック"/>
                <a:cs typeface="Arial"/>
              </a:rPr>
              <a:t>f Tarafın depolanmış bilgisayar verisine ilişkin arama veya benzer şekilde erişim, el koyma veya benzer şekilde güvence altına alma veya açıklama konularında karşılıklı yardımlaşma talebinde bulunma niyetini taşıması.</a:t>
            </a:r>
            <a:endParaRPr lang="tr-TR" dirty="0">
              <a:cs typeface="Arial"/>
            </a:endParaRPr>
          </a:p>
          <a:p>
            <a:pPr algn="just">
              <a:buNone/>
            </a:pPr>
            <a:endParaRPr lang="tr-TR" sz="1450" dirty="0">
              <a:latin typeface="Arial"/>
              <a:ea typeface="ＭＳ Ｐゴシック"/>
              <a:cs typeface="Arial"/>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998128" y="1276964"/>
            <a:ext cx="4050044" cy="4093428"/>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defRPr/>
            </a:pPr>
            <a:r>
              <a:rPr lang="tr-TR" sz="2000" dirty="0">
                <a:latin typeface="Arial"/>
                <a:ea typeface="+mn-ea"/>
                <a:cs typeface="Arial"/>
              </a:rPr>
              <a:t>Koruma, tarafın veriye ilişkin arama/benzer şekilde erişim, el koyma/benzer şekilde güvence altına alma veya açıklama konularındaki talebini içeren, veriyi değiştirilmeye/silinmeye karşı koruyacak kısıtlı, geçici bir tedbir niteliğindedir</a:t>
            </a:r>
          </a:p>
          <a:p>
            <a:pPr marL="342900" indent="-342900" algn="just">
              <a:buFont typeface="Wingdings" panose="05000000000000000000" pitchFamily="2" charset="2"/>
              <a:buChar char="Ø"/>
              <a:defRPr/>
            </a:pPr>
            <a:endParaRPr lang="tr-TR" sz="2000" dirty="0">
              <a:ea typeface="+mn-ea"/>
              <a:cs typeface="Arial" panose="020B0604020202020204" pitchFamily="34" charset="0"/>
            </a:endParaRPr>
          </a:p>
          <a:p>
            <a:pPr marL="342900" indent="-342900" algn="just">
              <a:buFont typeface="Wingdings" panose="05000000000000000000" pitchFamily="2" charset="2"/>
              <a:buChar char="Ø"/>
              <a:defRPr/>
            </a:pPr>
            <a:r>
              <a:rPr lang="tr-TR" sz="2000" dirty="0">
                <a:latin typeface="Arial"/>
                <a:ea typeface="+mn-ea"/>
                <a:cs typeface="Arial"/>
              </a:rPr>
              <a:t>Korumanın, diğer karşılıklı yardımlaşma taleplerine göre daha hızlı yerine getirilmesi beklenir</a:t>
            </a:r>
            <a:endParaRPr lang="tr-TR" sz="2000" dirty="0">
              <a:ea typeface="+mn-ea"/>
              <a:cs typeface="Arial" panose="020B0604020202020204" pitchFamily="34" charset="0"/>
            </a:endParaRPr>
          </a:p>
        </p:txBody>
      </p:sp>
    </p:spTree>
    <p:extLst>
      <p:ext uri="{BB962C8B-B14F-4D97-AF65-F5344CB8AC3E}">
        <p14:creationId xmlns:p14="http://schemas.microsoft.com/office/powerpoint/2010/main" val="41413289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43</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43</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29 – Süratli Koruma</a:t>
            </a:r>
            <a:endParaRPr lang="tr-TR"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8"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073567"/>
            <a:ext cx="4742502" cy="5670783"/>
          </a:xfrm>
          <a:prstGeom prst="rect">
            <a:avLst/>
          </a:prstGeom>
        </p:spPr>
        <p:txBody>
          <a:bodyPr wrap="square" lIns="91440" tIns="45720" rIns="91440" bIns="45720" anchor="t">
            <a:spAutoFit/>
          </a:bodyPr>
          <a:lstStyle/>
          <a:p>
            <a:pPr algn="just"/>
            <a:r>
              <a:rPr lang="tr-TR" sz="1450" dirty="0">
                <a:latin typeface="Arial"/>
                <a:ea typeface="ＭＳ Ｐゴシック"/>
                <a:cs typeface="Arial"/>
              </a:rPr>
              <a:t>1 Taraflar, diğer Tarafın, yargı yetkisi içerisinde bulunan ve bilgisayar sistemi araçlarıyla depolanmış bilgisayar verisini, talepte bulunan Tarafın bu veriye ilişkin arama veya benzer şekilde erişim, el koyma veya benzer şekilde güvence altına alma veya açıklama konularında karşılıklı yardımlaşma talebinde bulunma niyetini taşıdığı durumlara ilişkin olarak, süratli şekilde korunması yönünde talimat vermesini veya bu korumayı benzer yollarla elde etmesini talep edebilir</a:t>
            </a:r>
            <a:endParaRPr lang="tr-TR" dirty="0">
              <a:ea typeface="ＭＳ Ｐゴシック"/>
              <a:cs typeface="Arial" pitchFamily="34" charset="0"/>
            </a:endParaRPr>
          </a:p>
          <a:p>
            <a:pPr algn="just"/>
            <a:r>
              <a:rPr lang="tr-TR" sz="1450" dirty="0">
                <a:latin typeface="Arial"/>
                <a:ea typeface="ＭＳ Ｐゴシック"/>
                <a:cs typeface="Arial"/>
              </a:rPr>
              <a:t>2 1. paragraf uyarınca koruma talebi aşağıdakileri </a:t>
            </a:r>
            <a:r>
              <a:rPr lang="tr-TR" sz="1450" b="1" dirty="0">
                <a:solidFill>
                  <a:srgbClr val="FF0000"/>
                </a:solidFill>
                <a:latin typeface="Arial"/>
                <a:ea typeface="ＭＳ Ｐゴシック"/>
                <a:cs typeface="Arial"/>
              </a:rPr>
              <a:t>içermelidir</a:t>
            </a:r>
            <a:r>
              <a:rPr lang="tr-TR" sz="1450" dirty="0">
                <a:latin typeface="Arial"/>
                <a:ea typeface="ＭＳ Ｐゴシック"/>
                <a:cs typeface="Arial"/>
              </a:rPr>
              <a:t>:</a:t>
            </a:r>
            <a:endParaRPr lang="tr-TR" sz="1450" dirty="0">
              <a:cs typeface="Arial"/>
            </a:endParaRPr>
          </a:p>
          <a:p>
            <a:pPr algn="just"/>
            <a:r>
              <a:rPr lang="tr-TR" sz="1450" dirty="0">
                <a:latin typeface="Arial"/>
                <a:ea typeface="ＭＳ Ｐゴシック"/>
                <a:cs typeface="Arial"/>
              </a:rPr>
              <a:t>a korumayı isteyen </a:t>
            </a:r>
            <a:r>
              <a:rPr lang="tr-TR" sz="1450" b="1" dirty="0">
                <a:solidFill>
                  <a:srgbClr val="FF0000"/>
                </a:solidFill>
                <a:latin typeface="Arial"/>
                <a:ea typeface="ＭＳ Ｐゴシック"/>
                <a:cs typeface="Arial"/>
              </a:rPr>
              <a:t>makam</a:t>
            </a:r>
            <a:r>
              <a:rPr lang="tr-TR" sz="1450" dirty="0">
                <a:latin typeface="Arial"/>
                <a:ea typeface="ＭＳ Ｐゴシック"/>
                <a:cs typeface="Arial"/>
              </a:rPr>
              <a:t>; </a:t>
            </a:r>
            <a:endParaRPr lang="tr-TR" sz="1450" dirty="0">
              <a:latin typeface="Arial"/>
              <a:cs typeface="Arial"/>
            </a:endParaRPr>
          </a:p>
          <a:p>
            <a:pPr algn="just"/>
            <a:r>
              <a:rPr lang="tr-TR" sz="1450" dirty="0">
                <a:latin typeface="Arial"/>
                <a:ea typeface="ＭＳ Ｐゴシック"/>
                <a:cs typeface="Arial"/>
              </a:rPr>
              <a:t>b ceza soruşturmasına ve kovuşturmasına konu </a:t>
            </a:r>
            <a:r>
              <a:rPr lang="tr-TR" sz="1450" b="1" dirty="0">
                <a:solidFill>
                  <a:srgbClr val="FF0000"/>
                </a:solidFill>
                <a:latin typeface="Arial"/>
                <a:ea typeface="ＭＳ Ｐゴシック"/>
                <a:cs typeface="Arial"/>
              </a:rPr>
              <a:t>suç </a:t>
            </a:r>
            <a:r>
              <a:rPr lang="tr-TR" sz="1450" dirty="0">
                <a:latin typeface="Arial"/>
                <a:ea typeface="ＭＳ Ｐゴシック"/>
                <a:cs typeface="Arial"/>
              </a:rPr>
              <a:t>ve ilgili </a:t>
            </a:r>
            <a:r>
              <a:rPr lang="tr-TR" sz="1450" b="1" dirty="0">
                <a:solidFill>
                  <a:srgbClr val="FF0000"/>
                </a:solidFill>
                <a:latin typeface="Arial"/>
                <a:ea typeface="ＭＳ Ｐゴシック"/>
                <a:cs typeface="Arial"/>
              </a:rPr>
              <a:t>olgular</a:t>
            </a:r>
            <a:r>
              <a:rPr lang="tr-TR" sz="1450" dirty="0">
                <a:latin typeface="Arial"/>
                <a:ea typeface="ＭＳ Ｐゴシック"/>
                <a:cs typeface="Arial"/>
              </a:rPr>
              <a:t>ın kısa bir özeti;</a:t>
            </a:r>
          </a:p>
          <a:p>
            <a:pPr algn="just"/>
            <a:r>
              <a:rPr lang="tr-TR" sz="1450" dirty="0">
                <a:latin typeface="Arial"/>
                <a:ea typeface="ＭＳ Ｐゴシック"/>
                <a:cs typeface="Arial"/>
              </a:rPr>
              <a:t>c korunacak </a:t>
            </a:r>
            <a:r>
              <a:rPr lang="tr-TR" sz="1450" b="1" dirty="0">
                <a:solidFill>
                  <a:srgbClr val="FF0000"/>
                </a:solidFill>
                <a:latin typeface="Arial"/>
                <a:ea typeface="ＭＳ Ｐゴシック"/>
                <a:cs typeface="Arial"/>
              </a:rPr>
              <a:t>depolanmış bilgisayar verisi </a:t>
            </a:r>
            <a:r>
              <a:rPr lang="tr-TR" sz="1450" dirty="0">
                <a:latin typeface="Arial"/>
                <a:ea typeface="ＭＳ Ｐゴシック"/>
                <a:cs typeface="Arial"/>
              </a:rPr>
              <a:t>ve suçla ilgisi;</a:t>
            </a:r>
            <a:endParaRPr lang="tr-TR" dirty="0">
              <a:cs typeface="Arial"/>
            </a:endParaRPr>
          </a:p>
          <a:p>
            <a:pPr algn="just"/>
            <a:r>
              <a:rPr lang="tr-TR" sz="1450" dirty="0">
                <a:latin typeface="Arial"/>
                <a:ea typeface="ＭＳ Ｐゴシック"/>
                <a:cs typeface="Arial"/>
              </a:rPr>
              <a:t>d depolanmış bilgisayar verisi </a:t>
            </a:r>
            <a:r>
              <a:rPr lang="tr-TR" sz="1450" b="1" dirty="0">
                <a:solidFill>
                  <a:srgbClr val="FF0000"/>
                </a:solidFill>
                <a:latin typeface="Arial"/>
                <a:ea typeface="ＭＳ Ｐゴシック"/>
                <a:cs typeface="Arial"/>
              </a:rPr>
              <a:t>koruyucusuna</a:t>
            </a:r>
            <a:r>
              <a:rPr lang="tr-TR" sz="1450" dirty="0">
                <a:latin typeface="Arial"/>
                <a:ea typeface="ＭＳ Ｐゴシック"/>
                <a:cs typeface="Arial"/>
              </a:rPr>
              <a:t> veya bilgisayar sisteminin bulunduğu </a:t>
            </a:r>
            <a:r>
              <a:rPr lang="tr-TR" sz="1450" b="1" dirty="0">
                <a:solidFill>
                  <a:srgbClr val="FF0000"/>
                </a:solidFill>
                <a:latin typeface="Arial"/>
                <a:ea typeface="ＭＳ Ｐゴシック"/>
                <a:cs typeface="Arial"/>
              </a:rPr>
              <a:t>yere</a:t>
            </a:r>
            <a:r>
              <a:rPr lang="tr-TR" sz="1450" dirty="0">
                <a:latin typeface="Arial"/>
                <a:ea typeface="ＭＳ Ｐゴシック"/>
                <a:cs typeface="Arial"/>
              </a:rPr>
              <a:t> </a:t>
            </a:r>
            <a:r>
              <a:rPr lang="tr-TR" sz="1450" b="1" dirty="0">
                <a:solidFill>
                  <a:srgbClr val="FF0000"/>
                </a:solidFill>
                <a:latin typeface="Arial"/>
                <a:ea typeface="ＭＳ Ｐゴシック"/>
                <a:cs typeface="Arial"/>
              </a:rPr>
              <a:t>ilişkin mevcut bilgiler</a:t>
            </a:r>
            <a:r>
              <a:rPr lang="tr-TR" sz="1450" dirty="0">
                <a:latin typeface="Arial"/>
                <a:ea typeface="ＭＳ Ｐゴシック"/>
                <a:cs typeface="Arial"/>
              </a:rPr>
              <a:t>;</a:t>
            </a:r>
            <a:endParaRPr lang="tr-TR" dirty="0">
              <a:cs typeface="Arial"/>
            </a:endParaRPr>
          </a:p>
          <a:p>
            <a:pPr algn="just"/>
            <a:r>
              <a:rPr lang="tr-TR" sz="1450" dirty="0">
                <a:latin typeface="Arial"/>
                <a:ea typeface="ＭＳ Ｐゴシック"/>
                <a:cs typeface="Arial"/>
              </a:rPr>
              <a:t>e korumanın </a:t>
            </a:r>
            <a:r>
              <a:rPr lang="tr-TR" sz="1450" b="1" dirty="0">
                <a:solidFill>
                  <a:srgbClr val="FF0000"/>
                </a:solidFill>
                <a:latin typeface="Arial"/>
                <a:ea typeface="ＭＳ Ｐゴシック"/>
                <a:cs typeface="Arial"/>
              </a:rPr>
              <a:t>gerekliliği </a:t>
            </a:r>
            <a:r>
              <a:rPr lang="tr-TR" sz="1450" dirty="0">
                <a:latin typeface="Arial"/>
                <a:ea typeface="ＭＳ Ｐゴシック"/>
                <a:cs typeface="Arial"/>
              </a:rPr>
              <a:t>ve</a:t>
            </a:r>
            <a:endParaRPr lang="tr-TR" dirty="0">
              <a:cs typeface="Arial"/>
            </a:endParaRPr>
          </a:p>
          <a:p>
            <a:pPr algn="just"/>
            <a:r>
              <a:rPr lang="tr-TR" sz="1450" dirty="0">
                <a:latin typeface="Arial"/>
                <a:ea typeface="ＭＳ Ｐゴシック"/>
                <a:cs typeface="Arial"/>
              </a:rPr>
              <a:t>f Tarafın depolanmış bilgisayar verisine ilişkin arama veya benzer şekilde erişim, el koyma veya benzer şekilde güvence altına alma veya açıklama konularında </a:t>
            </a:r>
            <a:r>
              <a:rPr lang="tr-TR" sz="1450" b="1" dirty="0">
                <a:solidFill>
                  <a:srgbClr val="FF0000"/>
                </a:solidFill>
                <a:latin typeface="Arial"/>
                <a:ea typeface="ＭＳ Ｐゴシック"/>
                <a:cs typeface="Arial"/>
              </a:rPr>
              <a:t>karşılıklı yardımlaşma talebinde bulunma niyeti</a:t>
            </a:r>
            <a:r>
              <a:rPr lang="tr-TR" sz="1450" dirty="0">
                <a:latin typeface="Arial"/>
                <a:ea typeface="ＭＳ Ｐゴシック"/>
                <a:cs typeface="Arial"/>
              </a:rPr>
              <a:t>ni taşıması.</a:t>
            </a:r>
          </a:p>
        </p:txBody>
      </p:sp>
      <p:sp>
        <p:nvSpPr>
          <p:cNvPr id="6" name="Rectangle 5">
            <a:extLst>
              <a:ext uri="{FF2B5EF4-FFF2-40B4-BE49-F238E27FC236}">
                <a16:creationId xmlns:a16="http://schemas.microsoft.com/office/drawing/2014/main" id="{524B6456-681F-2F44-A01A-AD3514E81BD2}"/>
              </a:ext>
            </a:extLst>
          </p:cNvPr>
          <p:cNvSpPr/>
          <p:nvPr/>
        </p:nvSpPr>
        <p:spPr>
          <a:xfrm>
            <a:off x="4909351" y="1109462"/>
            <a:ext cx="4138821" cy="4809009"/>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defRPr/>
            </a:pPr>
            <a:r>
              <a:rPr lang="tr-TR" sz="2000" dirty="0">
                <a:latin typeface="Arial"/>
                <a:ea typeface="+mn-ea"/>
                <a:cs typeface="Arial"/>
              </a:rPr>
              <a:t>Koruma talebinin içeriği</a:t>
            </a:r>
          </a:p>
          <a:p>
            <a:pPr marL="342900" indent="-342900" algn="just">
              <a:buFont typeface="Wingdings" panose="05000000000000000000" pitchFamily="2" charset="2"/>
              <a:buChar char="Ø"/>
              <a:defRPr/>
            </a:pPr>
            <a:endParaRPr lang="tr-TR" sz="2000" dirty="0">
              <a:ea typeface="+mn-ea"/>
              <a:cs typeface="Arial" panose="020B0604020202020204" pitchFamily="34" charset="0"/>
            </a:endParaRPr>
          </a:p>
          <a:p>
            <a:pPr marL="342900" indent="-342900" algn="just">
              <a:buFont typeface="Wingdings" panose="05000000000000000000" pitchFamily="2" charset="2"/>
              <a:buChar char="Ø"/>
              <a:defRPr/>
            </a:pPr>
            <a:r>
              <a:rPr lang="tr-TR" sz="2000" dirty="0">
                <a:latin typeface="Arial"/>
                <a:ea typeface="+mn-ea"/>
                <a:cs typeface="Arial"/>
              </a:rPr>
              <a:t>Bilgi özet niteliğinde olmalıdır ve veri korumasını sağlayacak düzeyde olması yeterlidir</a:t>
            </a:r>
          </a:p>
          <a:p>
            <a:pPr marL="342900" indent="-342900" algn="just">
              <a:buFont typeface="Wingdings" panose="05000000000000000000" pitchFamily="2" charset="2"/>
              <a:buChar char="Ø"/>
              <a:defRPr/>
            </a:pPr>
            <a:endParaRPr lang="tr-TR" sz="2000" dirty="0">
              <a:ea typeface="+mn-ea"/>
              <a:cs typeface="Arial" panose="020B0604020202020204" pitchFamily="34" charset="0"/>
            </a:endParaRPr>
          </a:p>
          <a:p>
            <a:pPr marL="342900" indent="-342900" algn="just">
              <a:buFont typeface="Wingdings" panose="05000000000000000000" pitchFamily="2" charset="2"/>
              <a:buChar char="Ø"/>
              <a:defRPr/>
            </a:pPr>
            <a:r>
              <a:rPr lang="tr-TR" sz="2000" dirty="0">
                <a:latin typeface="Arial"/>
                <a:ea typeface="+mn-ea"/>
                <a:cs typeface="Arial"/>
              </a:rPr>
              <a:t>Talepler şunları içermelidir:</a:t>
            </a:r>
          </a:p>
          <a:p>
            <a:pPr marL="800100" lvl="1" indent="-342900" algn="just">
              <a:buFont typeface="Wingdings" panose="05000000000000000000" pitchFamily="2" charset="2"/>
              <a:buChar char="Ø"/>
              <a:defRPr/>
            </a:pPr>
            <a:r>
              <a:rPr lang="tr-TR" sz="1850" dirty="0">
                <a:latin typeface="Arial"/>
                <a:ea typeface="+mn-ea"/>
                <a:cs typeface="Arial"/>
              </a:rPr>
              <a:t>Koruma isteyen makam</a:t>
            </a:r>
          </a:p>
          <a:p>
            <a:pPr marL="800100" lvl="1" indent="-342900" algn="just">
              <a:buFont typeface="Wingdings" panose="05000000000000000000" pitchFamily="2" charset="2"/>
              <a:buChar char="Ø"/>
              <a:defRPr/>
            </a:pPr>
            <a:r>
              <a:rPr lang="tr-TR" sz="1850" dirty="0">
                <a:latin typeface="Arial"/>
                <a:ea typeface="+mn-ea"/>
                <a:cs typeface="Arial"/>
              </a:rPr>
              <a:t>Suç </a:t>
            </a:r>
          </a:p>
          <a:p>
            <a:pPr marL="800100" lvl="1" indent="-342900" algn="just">
              <a:buFont typeface="Wingdings" panose="05000000000000000000" pitchFamily="2" charset="2"/>
              <a:buChar char="Ø"/>
              <a:defRPr/>
            </a:pPr>
            <a:r>
              <a:rPr lang="tr-TR" sz="1850" dirty="0">
                <a:latin typeface="Arial"/>
                <a:ea typeface="+mn-ea"/>
                <a:cs typeface="Arial"/>
              </a:rPr>
              <a:t>Olguların özeti </a:t>
            </a:r>
          </a:p>
          <a:p>
            <a:pPr marL="800100" lvl="1" indent="-342900" algn="just">
              <a:buFont typeface="Wingdings" panose="05000000000000000000" pitchFamily="2" charset="2"/>
              <a:buChar char="Ø"/>
              <a:defRPr/>
            </a:pPr>
            <a:r>
              <a:rPr lang="tr-TR" sz="1850" dirty="0">
                <a:latin typeface="Arial"/>
                <a:ea typeface="+mn-ea"/>
                <a:cs typeface="Arial"/>
              </a:rPr>
              <a:t>Veriyi ve konumunu tespit etmek için yeterli bilgi</a:t>
            </a:r>
          </a:p>
          <a:p>
            <a:pPr marL="800100" lvl="1" indent="-342900" algn="just">
              <a:buFont typeface="Wingdings" panose="05000000000000000000" pitchFamily="2" charset="2"/>
              <a:buChar char="Ø"/>
              <a:defRPr/>
            </a:pPr>
            <a:r>
              <a:rPr lang="tr-TR" sz="1850" dirty="0">
                <a:latin typeface="Arial"/>
                <a:ea typeface="+mn-ea"/>
                <a:cs typeface="Arial"/>
              </a:rPr>
              <a:t>Verilerin ilgisi</a:t>
            </a:r>
          </a:p>
          <a:p>
            <a:pPr marL="800100" lvl="1" indent="-342900" algn="just">
              <a:buFont typeface="Wingdings" panose="05000000000000000000" pitchFamily="2" charset="2"/>
              <a:buChar char="Ø"/>
              <a:defRPr/>
            </a:pPr>
            <a:r>
              <a:rPr lang="tr-TR" sz="1850" dirty="0">
                <a:latin typeface="Arial"/>
                <a:ea typeface="+mn-ea"/>
                <a:cs typeface="Arial"/>
              </a:rPr>
              <a:t>Korumanın gerekliliği</a:t>
            </a:r>
          </a:p>
          <a:p>
            <a:pPr marL="800100" lvl="1" indent="-342900" algn="just">
              <a:buFont typeface="Wingdings" panose="05000000000000000000" pitchFamily="2" charset="2"/>
              <a:buChar char="Ø"/>
              <a:defRPr/>
            </a:pPr>
            <a:r>
              <a:rPr lang="tr-TR" sz="1850" dirty="0">
                <a:latin typeface="Arial"/>
                <a:ea typeface="+mn-ea"/>
                <a:cs typeface="Arial"/>
              </a:rPr>
              <a:t>Karşılıklı adli yardımlaşma talebinin sunulacağı taahhüdü</a:t>
            </a:r>
            <a:endParaRPr lang="tr-TR" dirty="0">
              <a:ea typeface="+mn-ea"/>
              <a:cs typeface="Arial"/>
            </a:endParaRPr>
          </a:p>
        </p:txBody>
      </p:sp>
    </p:spTree>
    <p:extLst>
      <p:ext uri="{BB962C8B-B14F-4D97-AF65-F5344CB8AC3E}">
        <p14:creationId xmlns:p14="http://schemas.microsoft.com/office/powerpoint/2010/main" val="29850705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44</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44</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29 – Süratli Koruma</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8"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7867" y="921588"/>
            <a:ext cx="4742502" cy="5909310"/>
          </a:xfrm>
          <a:prstGeom prst="rect">
            <a:avLst/>
          </a:prstGeom>
        </p:spPr>
        <p:txBody>
          <a:bodyPr wrap="square" lIns="91440" tIns="45720" rIns="91440" bIns="45720" anchor="t">
            <a:spAutoFit/>
          </a:bodyPr>
          <a:lstStyle/>
          <a:p>
            <a:pPr algn="just">
              <a:buNone/>
            </a:pPr>
            <a:r>
              <a:rPr lang="tr-TR" sz="1400" dirty="0">
                <a:latin typeface="Arial"/>
                <a:ea typeface="ＭＳ Ｐゴシック"/>
                <a:cs typeface="Arial"/>
              </a:rPr>
              <a:t>3 Diğer Tarafın talebi üzerine talebi alan Taraf, iç hukuku uyarınca </a:t>
            </a:r>
            <a:r>
              <a:rPr lang="tr-TR" sz="1400" b="1" dirty="0">
                <a:solidFill>
                  <a:srgbClr val="FF0000"/>
                </a:solidFill>
                <a:latin typeface="Arial"/>
                <a:ea typeface="ＭＳ Ｐゴシック"/>
                <a:cs typeface="Arial"/>
              </a:rPr>
              <a:t>söz konusu verileri süratli şekilde korumak için tüm uygun tedbirler</a:t>
            </a:r>
            <a:r>
              <a:rPr lang="tr-TR" sz="1400" dirty="0">
                <a:latin typeface="Arial"/>
                <a:ea typeface="ＭＳ Ｐゴシック"/>
                <a:cs typeface="Arial"/>
              </a:rPr>
              <a:t>i almakla yükümlüdür. Talebe cevap verme amaçları doğrultusunda, korumanın sağlanması için </a:t>
            </a:r>
            <a:r>
              <a:rPr lang="tr-TR" sz="1400" b="1" dirty="0">
                <a:solidFill>
                  <a:srgbClr val="FF0000"/>
                </a:solidFill>
                <a:latin typeface="Arial"/>
                <a:ea typeface="ＭＳ Ｐゴシック"/>
                <a:cs typeface="Arial"/>
              </a:rPr>
              <a:t>çifte suçluluk şartı aranmayacaktır</a:t>
            </a:r>
            <a:r>
              <a:rPr lang="tr-TR" sz="1400" dirty="0">
                <a:latin typeface="Arial"/>
                <a:ea typeface="ＭＳ Ｐゴシック"/>
                <a:cs typeface="Arial"/>
              </a:rPr>
              <a:t>. </a:t>
            </a:r>
            <a:endParaRPr lang="tr-TR" dirty="0">
              <a:cs typeface="Arial"/>
            </a:endParaRPr>
          </a:p>
          <a:p>
            <a:pPr algn="just"/>
            <a:endParaRPr lang="tr-TR" sz="1400" dirty="0">
              <a:cs typeface="Arial"/>
            </a:endParaRPr>
          </a:p>
          <a:p>
            <a:pPr algn="just"/>
            <a:r>
              <a:rPr lang="tr-TR" sz="1400" dirty="0">
                <a:latin typeface="Arial"/>
                <a:ea typeface="ＭＳ Ｐゴシック"/>
                <a:cs typeface="Arial"/>
              </a:rPr>
              <a:t>4 Bu Sözleşme'nin 2 ila 11. maddeleri arasında düzenlenen suçlar dışındaki suçlarla ilgili olarak, depolanmış veriye ilişkin arama veya benzer şekilde erişim, el koyma veya benzer şekilde güvence altına alma veya açıklama konularında karşılıklı yardımlaşma talebine cevap vermek için çifte suçluluk şartını arayan Taraf, eğer verinin açıklanacağı tarihte çifte suçluluk şartının gerçekleşmeyeceğine ilişkin gerekçeleri mevcutsa, bu madde uyarınca koruma talebini reddetme hakkını saklı tutar. </a:t>
            </a:r>
            <a:endParaRPr lang="tr-TR" sz="1400" dirty="0">
              <a:cs typeface="Arial"/>
            </a:endParaRPr>
          </a:p>
          <a:p>
            <a:pPr algn="just">
              <a:buNone/>
            </a:pPr>
            <a:endParaRPr lang="tr-TR" sz="1400" dirty="0">
              <a:cs typeface="Arial"/>
            </a:endParaRPr>
          </a:p>
          <a:p>
            <a:pPr algn="just"/>
            <a:r>
              <a:rPr lang="tr-TR" sz="1400" dirty="0">
                <a:latin typeface="Arial"/>
                <a:ea typeface="ＭＳ Ｐゴシック"/>
                <a:cs typeface="Arial"/>
              </a:rPr>
              <a:t>5 Ek olarak, koruma talebi yalnızca aşağıdakiler gerçekleşmişse reddedilebilir:</a:t>
            </a:r>
          </a:p>
          <a:p>
            <a:pPr algn="just"/>
            <a:r>
              <a:rPr lang="tr-TR" sz="1400" dirty="0">
                <a:latin typeface="Arial"/>
                <a:ea typeface="ＭＳ Ｐゴシック"/>
                <a:cs typeface="Arial"/>
              </a:rPr>
              <a:t>a talebin, talebi alan Tarafın bir siyasi suç veya siyasi suçla bağlantılı bir suç olarak değerlendirdiği bir suçla ilgili olması veya </a:t>
            </a:r>
            <a:endParaRPr lang="tr-TR" dirty="0">
              <a:cs typeface="Arial"/>
            </a:endParaRPr>
          </a:p>
          <a:p>
            <a:pPr algn="just"/>
            <a:r>
              <a:rPr lang="tr-TR" sz="1400" dirty="0">
                <a:latin typeface="Arial"/>
                <a:ea typeface="ＭＳ Ｐゴシック"/>
                <a:cs typeface="Arial"/>
              </a:rPr>
              <a:t>b talebi alan Tarafın, talebin yürütülmesinin egemenliğini, güvenliğini, kamu düzenini veya diğer temel çıkarlarını etkileyebilecek nitelikte olduğu kanaatini taşıması.</a:t>
            </a:r>
            <a:endParaRPr lang="tr-TR" dirty="0">
              <a:latin typeface="Arial"/>
              <a:ea typeface="ＭＳ Ｐゴシック"/>
              <a:cs typeface="Arial"/>
            </a:endParaRPr>
          </a:p>
          <a:p>
            <a:pPr algn="just">
              <a:buNone/>
            </a:pPr>
            <a:endParaRPr lang="tr-TR" sz="1400" dirty="0">
              <a:cs typeface="Arial"/>
            </a:endParaRPr>
          </a:p>
          <a:p>
            <a:pPr algn="just">
              <a:buNone/>
            </a:pPr>
            <a:endParaRPr lang="tr-TR" sz="1400" dirty="0">
              <a:cs typeface="Arial"/>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907525" y="1023048"/>
            <a:ext cx="4138821" cy="4708981"/>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defRPr/>
            </a:pPr>
            <a:r>
              <a:rPr lang="tr-TR" sz="2000" dirty="0">
                <a:latin typeface="Arial"/>
                <a:ea typeface="+mn-ea"/>
                <a:cs typeface="Arial"/>
              </a:rPr>
              <a:t>Çifte suçluluk, koruma için bir ön koşul değildir</a:t>
            </a:r>
          </a:p>
          <a:p>
            <a:pPr marL="342900" indent="-342900" algn="just">
              <a:buFont typeface="Wingdings" panose="05000000000000000000" pitchFamily="2" charset="2"/>
              <a:buChar char="Ø"/>
              <a:defRPr/>
            </a:pPr>
            <a:endParaRPr lang="tr-TR" sz="2000" dirty="0">
              <a:ea typeface="+mn-ea"/>
              <a:cs typeface="Arial" panose="020B0604020202020204" pitchFamily="34" charset="0"/>
            </a:endParaRPr>
          </a:p>
          <a:p>
            <a:pPr marL="342900" indent="-342900" algn="just">
              <a:buFont typeface="Wingdings" panose="05000000000000000000" pitchFamily="2" charset="2"/>
              <a:buChar char="Ø"/>
              <a:defRPr/>
            </a:pPr>
            <a:r>
              <a:rPr lang="tr-TR" sz="2000" dirty="0">
                <a:latin typeface="Arial"/>
                <a:ea typeface="+mn-ea"/>
                <a:cs typeface="Arial"/>
              </a:rPr>
              <a:t>Küresel eğilim çifte suçluluğun yalnızca müdahaleci tedbirler için kullanılması yönündedir ve koruma, verinin açıklanmasını içermediğinden müdahaleci nitelikte değildir</a:t>
            </a:r>
          </a:p>
          <a:p>
            <a:pPr marL="342900" indent="-342900" algn="just">
              <a:buFont typeface="Wingdings" panose="05000000000000000000" pitchFamily="2" charset="2"/>
              <a:buChar char="Ø"/>
              <a:defRPr/>
            </a:pPr>
            <a:endParaRPr lang="tr-TR" sz="2000" dirty="0">
              <a:ea typeface="+mn-ea"/>
              <a:cs typeface="Arial" panose="020B0604020202020204" pitchFamily="34" charset="0"/>
            </a:endParaRPr>
          </a:p>
          <a:p>
            <a:pPr marL="342900" indent="-342900" algn="just">
              <a:buFont typeface="Wingdings" panose="05000000000000000000" pitchFamily="2" charset="2"/>
              <a:buChar char="Ø"/>
              <a:defRPr/>
            </a:pPr>
            <a:r>
              <a:rPr lang="tr-TR" sz="2000" dirty="0">
                <a:latin typeface="Arial"/>
                <a:ea typeface="+mn-ea"/>
                <a:cs typeface="Arial"/>
              </a:rPr>
              <a:t>Çifte suçluluğun varlığının kesin olarak tespiti zaman almaktadır ve bu zaman içerisinde kaybolmaya elverişli veri değiştirilebilir veya silinebilir</a:t>
            </a:r>
            <a:endParaRPr lang="tr-TR" dirty="0">
              <a:ea typeface="+mn-ea"/>
              <a:cs typeface="Arial"/>
            </a:endParaRPr>
          </a:p>
        </p:txBody>
      </p:sp>
    </p:spTree>
    <p:extLst>
      <p:ext uri="{BB962C8B-B14F-4D97-AF65-F5344CB8AC3E}">
        <p14:creationId xmlns:p14="http://schemas.microsoft.com/office/powerpoint/2010/main" val="857706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45</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45</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29 – Süratli Koruma</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8"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7867" y="921588"/>
            <a:ext cx="4742502" cy="5909310"/>
          </a:xfrm>
          <a:prstGeom prst="rect">
            <a:avLst/>
          </a:prstGeom>
        </p:spPr>
        <p:txBody>
          <a:bodyPr wrap="square" lIns="91440" tIns="45720" rIns="91440" bIns="45720" anchor="t">
            <a:spAutoFit/>
          </a:bodyPr>
          <a:lstStyle/>
          <a:p>
            <a:pPr algn="just">
              <a:buNone/>
            </a:pPr>
            <a:r>
              <a:rPr lang="tr-TR" sz="1400" dirty="0">
                <a:latin typeface="Arial"/>
                <a:ea typeface="ＭＳ Ｐゴシック"/>
                <a:cs typeface="Arial"/>
              </a:rPr>
              <a:t>3 Diğer Tarafın talebi üzerine talebi alan Taraf, iç hukuku uyarınca söz konusu verileri süratli şekilde korumak için tüm uygun tedbirleri almakla yükümlüdür. Talebe cevap verme amaçları doğrultusunda, korumanın sağlanması için çifte suçluluk şartı aranmayacaktır. </a:t>
            </a:r>
            <a:endParaRPr lang="tr-TR" dirty="0">
              <a:cs typeface="Arial"/>
            </a:endParaRPr>
          </a:p>
          <a:p>
            <a:pPr algn="just">
              <a:buNone/>
            </a:pPr>
            <a:endParaRPr lang="tr-TR" sz="1400" dirty="0">
              <a:cs typeface="Arial"/>
            </a:endParaRPr>
          </a:p>
          <a:p>
            <a:pPr algn="just">
              <a:buNone/>
            </a:pPr>
            <a:r>
              <a:rPr lang="tr-TR" sz="1400" dirty="0">
                <a:latin typeface="Arial"/>
                <a:ea typeface="ＭＳ Ｐゴシック"/>
                <a:cs typeface="Arial"/>
              </a:rPr>
              <a:t>4 Bu Sözleşme'nin 2 ila 11. maddeleri arasında düzenlenen suçlar dışındaki suçlarla ilgili olarak, depolanmış veriye ilişkin arama veya benzer şekilde erişim, el koyma veya benzer şekilde güvence altına alma veya açıklama konularında </a:t>
            </a:r>
            <a:r>
              <a:rPr lang="tr-TR" sz="1400" b="1" dirty="0">
                <a:solidFill>
                  <a:srgbClr val="FF0000"/>
                </a:solidFill>
                <a:latin typeface="Arial"/>
                <a:ea typeface="ＭＳ Ｐゴシック"/>
                <a:cs typeface="Arial"/>
              </a:rPr>
              <a:t>karşılıklı yardımlaşma talebine cevap vermek için çifte suçluluk şartını arayan Taraf</a:t>
            </a:r>
            <a:r>
              <a:rPr lang="tr-TR" sz="1400" dirty="0">
                <a:latin typeface="Arial"/>
                <a:ea typeface="ＭＳ Ｐゴシック"/>
                <a:cs typeface="Arial"/>
              </a:rPr>
              <a:t>, eğer verinin açıklanacağı tarihte </a:t>
            </a:r>
            <a:r>
              <a:rPr lang="tr-TR" sz="1400" b="1" dirty="0">
                <a:solidFill>
                  <a:srgbClr val="FF0000"/>
                </a:solidFill>
                <a:latin typeface="Arial"/>
                <a:ea typeface="ＭＳ Ｐゴシック"/>
                <a:cs typeface="Arial"/>
              </a:rPr>
              <a:t>çifte suçluluk şartının gerçekleşmeyeceği</a:t>
            </a:r>
            <a:r>
              <a:rPr lang="tr-TR" sz="1400" dirty="0">
                <a:latin typeface="Arial"/>
                <a:ea typeface="ＭＳ Ｐゴシック"/>
                <a:cs typeface="Arial"/>
              </a:rPr>
              <a:t>ne ilişkin gerekçeleri mevcutsa, bu madde uyarınca </a:t>
            </a:r>
            <a:r>
              <a:rPr lang="tr-TR" sz="1400" b="1" dirty="0">
                <a:solidFill>
                  <a:srgbClr val="FF0000"/>
                </a:solidFill>
                <a:latin typeface="Arial"/>
                <a:ea typeface="ＭＳ Ｐゴシック"/>
                <a:cs typeface="Arial"/>
              </a:rPr>
              <a:t>koruma talebini reddetme hakkını saklı tutar</a:t>
            </a:r>
            <a:r>
              <a:rPr lang="tr-TR" sz="1400" dirty="0">
                <a:latin typeface="Arial"/>
                <a:ea typeface="ＭＳ Ｐゴシック"/>
                <a:cs typeface="Arial"/>
              </a:rPr>
              <a:t>. </a:t>
            </a:r>
            <a:endParaRPr lang="tr-TR" dirty="0">
              <a:cs typeface="Arial"/>
            </a:endParaRPr>
          </a:p>
          <a:p>
            <a:pPr algn="just"/>
            <a:endParaRPr lang="tr-TR" sz="1400" dirty="0">
              <a:cs typeface="Arial"/>
            </a:endParaRPr>
          </a:p>
          <a:p>
            <a:pPr algn="just"/>
            <a:r>
              <a:rPr lang="tr-TR" sz="1400" dirty="0">
                <a:latin typeface="Arial"/>
                <a:ea typeface="ＭＳ Ｐゴシック"/>
                <a:cs typeface="Arial"/>
              </a:rPr>
              <a:t>5 Ek olarak, koruma talebi yalnızca aşağıdakiler gerçekleşmişse reddedilebilir:</a:t>
            </a:r>
          </a:p>
          <a:p>
            <a:pPr algn="just"/>
            <a:r>
              <a:rPr lang="tr-TR" sz="1400" dirty="0">
                <a:latin typeface="Arial"/>
                <a:ea typeface="ＭＳ Ｐゴシック"/>
                <a:cs typeface="Arial"/>
              </a:rPr>
              <a:t>a talebin, talebi alan Tarafın bir siyasi suç veya siyasi suçla bağlantılı bir suç olarak değerlendirdiği bir suçla ilgili olması veya </a:t>
            </a:r>
            <a:endParaRPr lang="tr-TR" dirty="0">
              <a:cs typeface="Arial"/>
            </a:endParaRPr>
          </a:p>
          <a:p>
            <a:pPr algn="just"/>
            <a:r>
              <a:rPr lang="tr-TR" sz="1400" dirty="0">
                <a:latin typeface="Arial"/>
                <a:ea typeface="ＭＳ Ｐゴシック"/>
                <a:cs typeface="Arial"/>
              </a:rPr>
              <a:t>b talebi alan Tarafın, talebin yürütülmesinin egemenliğini, güvenliğini, kamu düzenini veya diğer temel çıkarlarını etkileyebilecek nitelikte olduğu kanaatini taşıması.</a:t>
            </a:r>
            <a:endParaRPr lang="tr-TR" dirty="0">
              <a:cs typeface="Arial"/>
            </a:endParaRPr>
          </a:p>
          <a:p>
            <a:pPr algn="just">
              <a:buNone/>
            </a:pPr>
            <a:endParaRPr lang="tr-TR" sz="1400" dirty="0">
              <a:latin typeface="Arial"/>
              <a:ea typeface="ＭＳ Ｐゴシック"/>
              <a:cs typeface="Arial"/>
            </a:endParaRPr>
          </a:p>
          <a:p>
            <a:pPr algn="just">
              <a:buNone/>
            </a:pPr>
            <a:endParaRPr lang="tr-TR" sz="1400" dirty="0">
              <a:cs typeface="Arial"/>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907525" y="1023048"/>
            <a:ext cx="4138821" cy="5663089"/>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defRPr/>
            </a:pPr>
            <a:r>
              <a:rPr lang="tr-TR" sz="2000" dirty="0">
                <a:latin typeface="Arial"/>
                <a:ea typeface="+mn-ea"/>
                <a:cs typeface="Arial"/>
              </a:rPr>
              <a:t>Çifte suçluluğun yokluğu sebebiyle koruma talebinin reddedilmesine izin veren sınırlı bir istisna</a:t>
            </a:r>
          </a:p>
          <a:p>
            <a:pPr marL="342900" indent="-342900" algn="just">
              <a:buFont typeface="Wingdings" panose="05000000000000000000" pitchFamily="2" charset="2"/>
              <a:buChar char="Ø"/>
              <a:defRPr/>
            </a:pPr>
            <a:endParaRPr lang="tr-TR" sz="2000" dirty="0">
              <a:ea typeface="+mn-ea"/>
              <a:cs typeface="Arial" panose="020B0604020202020204" pitchFamily="34" charset="0"/>
            </a:endParaRPr>
          </a:p>
          <a:p>
            <a:pPr marL="342900" indent="-342900" algn="just">
              <a:buFont typeface="Wingdings" panose="05000000000000000000" pitchFamily="2" charset="2"/>
              <a:buChar char="Ø"/>
              <a:defRPr/>
            </a:pPr>
            <a:r>
              <a:rPr lang="tr-TR" sz="2000" dirty="0">
                <a:latin typeface="Arial"/>
                <a:ea typeface="+mn-ea"/>
                <a:cs typeface="Arial"/>
              </a:rPr>
              <a:t>Bu, ancak aşağıdaki koşullarda gerçekleşir:</a:t>
            </a:r>
            <a:endParaRPr lang="tr-TR" sz="2000" dirty="0">
              <a:ea typeface="+mn-ea"/>
              <a:cs typeface="Arial" panose="020B0604020202020204" pitchFamily="34" charset="0"/>
            </a:endParaRPr>
          </a:p>
          <a:p>
            <a:pPr marL="800100" lvl="1" indent="-342900" algn="just">
              <a:buFont typeface="Wingdings" panose="05000000000000000000" pitchFamily="2" charset="2"/>
              <a:buChar char="Ø"/>
              <a:defRPr/>
            </a:pPr>
            <a:r>
              <a:rPr lang="tr-TR" sz="1850" dirty="0">
                <a:latin typeface="Arial"/>
                <a:ea typeface="+mn-ea"/>
                <a:cs typeface="Arial"/>
              </a:rPr>
              <a:t>Budapeşte Sözleşmesi'nde düzenlenen suçlar dışındaki suçların söz konusu olması</a:t>
            </a:r>
          </a:p>
          <a:p>
            <a:pPr marL="800100" lvl="1" indent="-342900" algn="just">
              <a:buFont typeface="Wingdings" panose="05000000000000000000" pitchFamily="2" charset="2"/>
              <a:buChar char="Ø"/>
              <a:defRPr/>
            </a:pPr>
            <a:r>
              <a:rPr lang="tr-TR" sz="1850" dirty="0">
                <a:latin typeface="Arial"/>
                <a:ea typeface="+mn-ea"/>
                <a:cs typeface="Arial"/>
              </a:rPr>
              <a:t>Talebi alan tarafın, veri açıklanmasına ilişkin karşılıklı adli yardımlaşma talebi için çifte suçluluk şartını araması</a:t>
            </a:r>
          </a:p>
          <a:p>
            <a:pPr marL="800100" lvl="1" indent="-342900" algn="just">
              <a:buFont typeface="Wingdings" panose="05000000000000000000" pitchFamily="2" charset="2"/>
              <a:buChar char="Ø"/>
              <a:defRPr/>
            </a:pPr>
            <a:r>
              <a:rPr lang="tr-TR" sz="1850" dirty="0">
                <a:latin typeface="Arial"/>
                <a:ea typeface="+mn-ea"/>
                <a:cs typeface="Arial"/>
              </a:rPr>
              <a:t>Talebi alan tarafın verinin açıklandığı tarihte çifte suçluluk şartının gerçekleşmeyeceği yönünde gerekçelerinin bulunması</a:t>
            </a:r>
            <a:endParaRPr lang="tr-TR" dirty="0">
              <a:ea typeface="+mn-ea"/>
              <a:cs typeface="Arial"/>
            </a:endParaRPr>
          </a:p>
        </p:txBody>
      </p:sp>
    </p:spTree>
    <p:extLst>
      <p:ext uri="{BB962C8B-B14F-4D97-AF65-F5344CB8AC3E}">
        <p14:creationId xmlns:p14="http://schemas.microsoft.com/office/powerpoint/2010/main" val="35279442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46</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46</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29 – Süratli Koruma</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8"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7867" y="921588"/>
            <a:ext cx="4742502" cy="5909310"/>
          </a:xfrm>
          <a:prstGeom prst="rect">
            <a:avLst/>
          </a:prstGeom>
        </p:spPr>
        <p:txBody>
          <a:bodyPr wrap="square" lIns="91440" tIns="45720" rIns="91440" bIns="45720" anchor="t">
            <a:spAutoFit/>
          </a:bodyPr>
          <a:lstStyle/>
          <a:p>
            <a:pPr algn="just"/>
            <a:r>
              <a:rPr lang="tr-TR" sz="1400" dirty="0">
                <a:latin typeface="Arial"/>
                <a:ea typeface="ＭＳ Ｐゴシック"/>
                <a:cs typeface="Arial"/>
              </a:rPr>
              <a:t>3 Diğer Tarafın talebi üzerine talebi alan Taraf, iç hukuku uyarınca söz konusu verileri süratli şekilde korumak için tüm uygun tedbirleri almakla yükümlüdür. Talebe cevap verme amaçları doğrultusunda, korumanın sağlanması için çifte suçluluk şartı aranmayacaktır. </a:t>
            </a:r>
            <a:endParaRPr lang="tr-TR" dirty="0">
              <a:latin typeface="Arial"/>
              <a:cs typeface="Arial"/>
            </a:endParaRPr>
          </a:p>
          <a:p>
            <a:pPr algn="just">
              <a:buNone/>
            </a:pPr>
            <a:endParaRPr lang="tr-TR" sz="1400" dirty="0">
              <a:cs typeface="Arial"/>
            </a:endParaRPr>
          </a:p>
          <a:p>
            <a:pPr algn="just"/>
            <a:r>
              <a:rPr lang="tr-TR" sz="1400" dirty="0">
                <a:latin typeface="Arial"/>
                <a:ea typeface="ＭＳ Ｐゴシック"/>
                <a:cs typeface="Arial"/>
              </a:rPr>
              <a:t>4 Bu Sözleşme'nin 2 ila 11. maddeleri arasında düzenlenen suçlar dışındaki suçlarla ilgili olarak, depolanmış veriye ilişkin arama veya benzer şekilde erişim, el koyma veya benzer şekilde güvence altına alma veya açıklama konularında karşılıklı yardımlaşma talebine cevap vermek için çifte suçluluk şartını arayan Taraf, eğer verinin açıklanacağı tarihte çifte suçluluk şartının gerçekleşmeyeceğine ilişkin gerekçeleri mevcutsa, bu madde uyarınca koruma talebini reddetme hakkını saklı tutar. </a:t>
            </a:r>
            <a:endParaRPr lang="tr-TR" sz="1400" dirty="0">
              <a:cs typeface="Arial"/>
            </a:endParaRPr>
          </a:p>
          <a:p>
            <a:pPr algn="just">
              <a:buNone/>
            </a:pPr>
            <a:endParaRPr lang="tr-TR" sz="1400" dirty="0">
              <a:cs typeface="Arial"/>
            </a:endParaRPr>
          </a:p>
          <a:p>
            <a:pPr algn="just"/>
            <a:r>
              <a:rPr lang="tr-TR" sz="1400" dirty="0">
                <a:latin typeface="Arial"/>
                <a:ea typeface="ＭＳ Ｐゴシック"/>
                <a:cs typeface="Arial"/>
              </a:rPr>
              <a:t>5 Ek olarak, koruma talebi yalnızca aşağıdakiler gerçekleşmişse </a:t>
            </a:r>
            <a:r>
              <a:rPr lang="tr-TR" sz="1400" b="1" dirty="0">
                <a:solidFill>
                  <a:srgbClr val="FF0000"/>
                </a:solidFill>
                <a:latin typeface="Arial"/>
                <a:ea typeface="ＭＳ Ｐゴシック"/>
                <a:cs typeface="Arial"/>
              </a:rPr>
              <a:t>reddedilebilir</a:t>
            </a:r>
            <a:r>
              <a:rPr lang="tr-TR" sz="1400" dirty="0">
                <a:latin typeface="Arial"/>
                <a:ea typeface="ＭＳ Ｐゴシック"/>
                <a:cs typeface="Arial"/>
              </a:rPr>
              <a:t>:</a:t>
            </a:r>
          </a:p>
          <a:p>
            <a:pPr algn="just"/>
            <a:r>
              <a:rPr lang="tr-TR" sz="1400" dirty="0">
                <a:latin typeface="Arial"/>
                <a:ea typeface="ＭＳ Ｐゴシック"/>
                <a:cs typeface="Arial"/>
              </a:rPr>
              <a:t>a talebin, talebi alan Tarafın bir </a:t>
            </a:r>
            <a:r>
              <a:rPr lang="tr-TR" sz="1400" b="1" dirty="0">
                <a:solidFill>
                  <a:srgbClr val="FF0000"/>
                </a:solidFill>
                <a:latin typeface="Arial"/>
                <a:ea typeface="ＭＳ Ｐゴシック"/>
                <a:cs typeface="Arial"/>
              </a:rPr>
              <a:t>siyasi suç</a:t>
            </a:r>
            <a:r>
              <a:rPr lang="tr-TR" sz="1400" dirty="0">
                <a:latin typeface="Arial"/>
                <a:ea typeface="ＭＳ Ｐゴシック"/>
                <a:cs typeface="Arial"/>
              </a:rPr>
              <a:t> veya siyasi suçla bağlantılı bir suç olarak değerlendirdiği bir suçla ilgili olması veya </a:t>
            </a:r>
            <a:endParaRPr lang="tr-TR" dirty="0">
              <a:cs typeface="Arial"/>
            </a:endParaRPr>
          </a:p>
          <a:p>
            <a:pPr algn="just"/>
            <a:r>
              <a:rPr lang="tr-TR" sz="1400" dirty="0">
                <a:latin typeface="Arial"/>
                <a:ea typeface="ＭＳ Ｐゴシック"/>
                <a:cs typeface="Arial"/>
              </a:rPr>
              <a:t>b talebi alan Tarafın, talebin yürütülmesinin </a:t>
            </a:r>
            <a:r>
              <a:rPr lang="tr-TR" sz="1400" b="1" dirty="0">
                <a:solidFill>
                  <a:srgbClr val="FF0000"/>
                </a:solidFill>
                <a:latin typeface="Arial"/>
                <a:ea typeface="ＭＳ Ｐゴシック"/>
                <a:cs typeface="Arial"/>
              </a:rPr>
              <a:t>egemenliğini, güvenliğini, kamu düzenini veya diğer temel çıkarlarını etkileyebilecek</a:t>
            </a:r>
            <a:r>
              <a:rPr lang="tr-TR" sz="1400" dirty="0">
                <a:latin typeface="Arial"/>
                <a:ea typeface="ＭＳ Ｐゴシック"/>
                <a:cs typeface="Arial"/>
              </a:rPr>
              <a:t> nitelikte olduğu kanaatini taşıması.</a:t>
            </a:r>
            <a:endParaRPr lang="tr-TR" dirty="0">
              <a:cs typeface="Arial" pitchFamily="34" charset="0"/>
            </a:endParaRPr>
          </a:p>
          <a:p>
            <a:pPr algn="just"/>
            <a:endParaRPr lang="tr-TR" sz="1400" dirty="0">
              <a:cs typeface="Arial" pitchFamily="34" charset="0"/>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907525" y="1023048"/>
            <a:ext cx="4138821" cy="5355312"/>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defRPr/>
            </a:pPr>
            <a:r>
              <a:rPr lang="tr-TR" dirty="0">
                <a:latin typeface="Arial"/>
                <a:ea typeface="+mn-ea"/>
                <a:cs typeface="Arial"/>
              </a:rPr>
              <a:t>Koruma talebinin reddi için sınırlı sebepler öngörülmüştür</a:t>
            </a:r>
          </a:p>
          <a:p>
            <a:pPr marL="342900" indent="-342900" algn="just">
              <a:buFont typeface="Wingdings" panose="05000000000000000000" pitchFamily="2" charset="2"/>
              <a:buChar char="Ø"/>
              <a:defRPr/>
            </a:pPr>
            <a:endParaRPr lang="tr-TR" dirty="0">
              <a:ea typeface="+mn-ea"/>
              <a:cs typeface="Arial" panose="020B0604020202020204" pitchFamily="34" charset="0"/>
            </a:endParaRPr>
          </a:p>
          <a:p>
            <a:pPr marL="342900" indent="-342900" algn="just">
              <a:buFont typeface="Wingdings" panose="05000000000000000000" pitchFamily="2" charset="2"/>
              <a:buChar char="Ø"/>
              <a:defRPr/>
            </a:pPr>
            <a:r>
              <a:rPr lang="tr-TR" dirty="0">
                <a:latin typeface="Arial"/>
                <a:ea typeface="+mn-ea"/>
                <a:cs typeface="Arial"/>
              </a:rPr>
              <a:t>Taraflar yalnızca aşağıdaki hallerde reddedebilir:</a:t>
            </a:r>
            <a:endParaRPr lang="tr-TR" dirty="0">
              <a:ea typeface="+mn-ea"/>
              <a:cs typeface="Arial" panose="020B0604020202020204" pitchFamily="34" charset="0"/>
            </a:endParaRPr>
          </a:p>
          <a:p>
            <a:pPr marL="800100" lvl="1" indent="-342900" algn="just">
              <a:buFont typeface="Wingdings" panose="05000000000000000000" pitchFamily="2" charset="2"/>
              <a:buChar char="Ø"/>
              <a:defRPr/>
            </a:pPr>
            <a:r>
              <a:rPr lang="tr-TR" dirty="0">
                <a:latin typeface="Arial"/>
                <a:ea typeface="+mn-ea"/>
                <a:cs typeface="Arial"/>
              </a:rPr>
              <a:t>Talebin yürütülmesinin egemenliğini, güvenliğini, kamu düzenini ve diğer temel çıkarlarını etkileyecek nitelikte olduğu kanaatini taşıması</a:t>
            </a:r>
            <a:endParaRPr lang="tr-TR" dirty="0">
              <a:ea typeface="+mn-ea"/>
              <a:cs typeface="Arial" panose="020B0604020202020204" pitchFamily="34" charset="0"/>
            </a:endParaRPr>
          </a:p>
          <a:p>
            <a:pPr marL="800100" lvl="1" indent="-342900" algn="just">
              <a:buFont typeface="Wingdings" panose="05000000000000000000" pitchFamily="2" charset="2"/>
              <a:buChar char="Ø"/>
              <a:defRPr/>
            </a:pPr>
            <a:r>
              <a:rPr lang="tr-TR" dirty="0">
                <a:latin typeface="Arial"/>
                <a:ea typeface="+mn-ea"/>
                <a:cs typeface="Arial"/>
              </a:rPr>
              <a:t>Suçu, siyasi veya siyasi suçla bağlantılı bir suç olarak değerlendirmesi</a:t>
            </a:r>
          </a:p>
          <a:p>
            <a:pPr marL="800100" lvl="1" indent="-342900" algn="just">
              <a:buFont typeface="Wingdings" panose="05000000000000000000" pitchFamily="2" charset="2"/>
              <a:buChar char="Ø"/>
              <a:defRPr/>
            </a:pPr>
            <a:endParaRPr lang="tr-TR" dirty="0">
              <a:ea typeface="+mn-ea"/>
              <a:cs typeface="Arial" panose="020B0604020202020204" pitchFamily="34" charset="0"/>
            </a:endParaRPr>
          </a:p>
          <a:p>
            <a:pPr marL="342900" indent="-342900" algn="just">
              <a:buFont typeface="Wingdings" panose="05000000000000000000" pitchFamily="2" charset="2"/>
              <a:buChar char="Ø"/>
              <a:defRPr/>
            </a:pPr>
            <a:r>
              <a:rPr lang="tr-TR" dirty="0">
                <a:latin typeface="Arial"/>
                <a:ea typeface="+mn-ea"/>
                <a:cs typeface="Arial"/>
              </a:rPr>
              <a:t>Koruma, elektronik delil içeren soruşturma ve kovuşturmalar için kritik öneme sahip olduğundan ret sebepleri bu hallerle sınırlıdır</a:t>
            </a:r>
            <a:endParaRPr lang="tr-TR" dirty="0">
              <a:ea typeface="+mn-ea"/>
              <a:cs typeface="Arial" panose="020B0604020202020204" pitchFamily="34" charset="0"/>
            </a:endParaRPr>
          </a:p>
        </p:txBody>
      </p:sp>
    </p:spTree>
    <p:extLst>
      <p:ext uri="{BB962C8B-B14F-4D97-AF65-F5344CB8AC3E}">
        <p14:creationId xmlns:p14="http://schemas.microsoft.com/office/powerpoint/2010/main" val="921864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47</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47</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29 – Süratli Koruma</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8"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7867" y="921588"/>
            <a:ext cx="4742502" cy="5324535"/>
          </a:xfrm>
          <a:prstGeom prst="rect">
            <a:avLst/>
          </a:prstGeom>
        </p:spPr>
        <p:txBody>
          <a:bodyPr wrap="square" lIns="91440" tIns="45720" rIns="91440" bIns="45720" anchor="t">
            <a:spAutoFit/>
          </a:bodyPr>
          <a:lstStyle/>
          <a:p>
            <a:pPr marL="285750" indent="-285750" algn="just">
              <a:buFont typeface="Wingdings" panose="05000000000000000000" pitchFamily="2" charset="2"/>
              <a:buChar char="Ø"/>
            </a:pPr>
            <a:r>
              <a:rPr lang="tr-TR" sz="1700" dirty="0">
                <a:latin typeface="Arial"/>
                <a:ea typeface="ＭＳ Ｐゴシック"/>
                <a:cs typeface="Arial"/>
              </a:rPr>
              <a:t>6 Talebi alan Taraf, koruma tedbirinin, veriye </a:t>
            </a:r>
            <a:r>
              <a:rPr lang="tr-TR" sz="1700" b="1" dirty="0">
                <a:solidFill>
                  <a:srgbClr val="FF0000"/>
                </a:solidFill>
                <a:latin typeface="Arial"/>
                <a:ea typeface="ＭＳ Ｐゴシック"/>
                <a:cs typeface="Arial"/>
              </a:rPr>
              <a:t>gelecekte ulaşılamamasına sebep olacağını</a:t>
            </a:r>
            <a:r>
              <a:rPr lang="tr-TR" sz="1700" dirty="0">
                <a:latin typeface="Arial"/>
                <a:ea typeface="ＭＳ Ｐゴシック"/>
                <a:cs typeface="Arial"/>
              </a:rPr>
              <a:t> veya verinin </a:t>
            </a:r>
            <a:r>
              <a:rPr lang="tr-TR" sz="1700" b="1" dirty="0">
                <a:solidFill>
                  <a:srgbClr val="FF0000"/>
                </a:solidFill>
                <a:latin typeface="Arial"/>
                <a:ea typeface="ＭＳ Ｐゴシック"/>
                <a:cs typeface="Arial"/>
              </a:rPr>
              <a:t>gizliliğini tehdit edeceğini</a:t>
            </a:r>
            <a:r>
              <a:rPr lang="tr-TR" sz="1700" dirty="0">
                <a:latin typeface="Arial"/>
                <a:ea typeface="ＭＳ Ｐゴシック"/>
                <a:cs typeface="Arial"/>
              </a:rPr>
              <a:t> veya başka yollarla </a:t>
            </a:r>
            <a:r>
              <a:rPr lang="tr-TR" sz="1700" b="1" dirty="0">
                <a:solidFill>
                  <a:srgbClr val="FF0000"/>
                </a:solidFill>
                <a:latin typeface="Arial"/>
                <a:ea typeface="ＭＳ Ｐゴシック"/>
                <a:cs typeface="Arial"/>
              </a:rPr>
              <a:t>talepte bulunan Tarafın soruşturmasını etkileyeceğini</a:t>
            </a:r>
            <a:r>
              <a:rPr lang="tr-TR" sz="1700" dirty="0">
                <a:latin typeface="Arial"/>
                <a:ea typeface="ＭＳ Ｐゴシック"/>
                <a:cs typeface="Arial"/>
              </a:rPr>
              <a:t> düşünüyorsa, talepte bulunan Tarafı </a:t>
            </a:r>
            <a:r>
              <a:rPr lang="tr-TR" sz="1700" b="1" dirty="0">
                <a:solidFill>
                  <a:srgbClr val="FF0000"/>
                </a:solidFill>
                <a:latin typeface="Arial"/>
                <a:ea typeface="ＭＳ Ｐゴシック"/>
                <a:cs typeface="Arial"/>
              </a:rPr>
              <a:t>zamanında bilgilendirir</a:t>
            </a:r>
            <a:r>
              <a:rPr lang="tr-TR" sz="1700" dirty="0">
                <a:latin typeface="Arial"/>
                <a:ea typeface="ＭＳ Ｐゴシック"/>
                <a:cs typeface="Arial"/>
              </a:rPr>
              <a:t>, bunun üzerine talepte bulunan Taraf, talebin yine de yürütülüp yürütülmemesi gerektiğine karar verecektir.</a:t>
            </a:r>
            <a:endParaRPr lang="tr-TR" sz="1700" dirty="0">
              <a:ea typeface="ＭＳ Ｐゴシック"/>
              <a:cs typeface="Arial"/>
            </a:endParaRPr>
          </a:p>
          <a:p>
            <a:pPr marL="285750" indent="-285750" algn="just">
              <a:buFont typeface="Wingdings" panose="05000000000000000000" pitchFamily="2" charset="2"/>
              <a:buChar char="Ø"/>
            </a:pPr>
            <a:r>
              <a:rPr lang="tr-TR" sz="1700" dirty="0">
                <a:latin typeface="Arial"/>
                <a:ea typeface="ＭＳ Ｐゴシック"/>
                <a:cs typeface="Arial"/>
              </a:rPr>
              <a:t>7 1. paragrafta düzenlenen talebe cevap çerçevesinde doğan her türlü koruma, talepte bulunan Tarafın, veriye ilişkin arama veya benzer şekilde erişim, el koyma veya benzer şekilde güvence altına alma veya açıklama konularında talepte bulunmasını sağlamak adına en az altmış gün süre ile geçerli olacaktır. Bu talebin alınmasını takiben veri, söz konusu talep hakkında bir karar verilene kadar korunacaktır. </a:t>
            </a:r>
            <a:endParaRPr lang="tr-TR" sz="1700" dirty="0">
              <a:cs typeface="Arial"/>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907525" y="1023048"/>
            <a:ext cx="4138821" cy="5016758"/>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defRPr/>
            </a:pPr>
            <a:r>
              <a:rPr lang="tr-TR" sz="2000" dirty="0">
                <a:latin typeface="Arial"/>
                <a:ea typeface="+mn-ea"/>
                <a:cs typeface="Arial"/>
              </a:rPr>
              <a:t>Eğer talebi alan taraf, verilerin korunmasının, gizliliği veya başka yollarla talepte bulunan tarafın soruşturmasını etkileyebileceğini düşünüyorsa, bunu talepte bulunan tarafa bildirmelidir, talepte bulunan taraf bunun üzerine, talebin yürütülüp yürütülmemesi gerektiğine karar verecektir.</a:t>
            </a:r>
          </a:p>
          <a:p>
            <a:pPr marL="342900" indent="-342900" algn="just">
              <a:buFont typeface="Wingdings" panose="05000000000000000000" pitchFamily="2" charset="2"/>
              <a:buChar char="Ø"/>
              <a:defRPr/>
            </a:pPr>
            <a:endParaRPr lang="tr-TR" sz="2000" dirty="0">
              <a:ea typeface="+mn-ea"/>
              <a:cs typeface="Arial" panose="020B0604020202020204" pitchFamily="34" charset="0"/>
            </a:endParaRPr>
          </a:p>
          <a:p>
            <a:pPr marL="342900" indent="-342900" algn="just">
              <a:buFont typeface="Wingdings" panose="05000000000000000000" pitchFamily="2" charset="2"/>
              <a:buChar char="Ø"/>
              <a:defRPr/>
            </a:pPr>
            <a:r>
              <a:rPr lang="tr-TR" sz="2000" dirty="0">
                <a:latin typeface="Arial"/>
                <a:ea typeface="+mn-ea"/>
                <a:cs typeface="Arial"/>
              </a:rPr>
              <a:t>Örneğin  – korunması talep edilen verinin bir suç grubu tarafından kontrol edilen hizmet sağlayıcısının elinde bulunması</a:t>
            </a:r>
          </a:p>
          <a:p>
            <a:pPr marL="342900" indent="-342900" algn="just">
              <a:buFont typeface="Wingdings" panose="05000000000000000000" pitchFamily="2" charset="2"/>
              <a:buChar char="Ø"/>
              <a:defRPr/>
            </a:pPr>
            <a:endParaRPr lang="tr-TR" sz="2000" dirty="0">
              <a:ea typeface="+mn-ea"/>
              <a:cs typeface="Arial" panose="020B0604020202020204" pitchFamily="34" charset="0"/>
            </a:endParaRPr>
          </a:p>
        </p:txBody>
      </p:sp>
    </p:spTree>
    <p:extLst>
      <p:ext uri="{BB962C8B-B14F-4D97-AF65-F5344CB8AC3E}">
        <p14:creationId xmlns:p14="http://schemas.microsoft.com/office/powerpoint/2010/main" val="28559744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48</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48</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29 – Süratli Koruma</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8"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7867" y="921588"/>
            <a:ext cx="4742502" cy="5062924"/>
          </a:xfrm>
          <a:prstGeom prst="rect">
            <a:avLst/>
          </a:prstGeom>
        </p:spPr>
        <p:txBody>
          <a:bodyPr wrap="square" lIns="91440" tIns="45720" rIns="91440" bIns="45720" anchor="t">
            <a:spAutoFit/>
          </a:bodyPr>
          <a:lstStyle/>
          <a:p>
            <a:pPr marL="285750" indent="-285750" algn="just">
              <a:buFont typeface="Wingdings" panose="05000000000000000000" pitchFamily="2" charset="2"/>
              <a:buChar char="Ø"/>
            </a:pPr>
            <a:r>
              <a:rPr lang="tr-TR" sz="1700" dirty="0">
                <a:latin typeface="Arial"/>
                <a:ea typeface="ＭＳ Ｐゴシック"/>
                <a:cs typeface="Arial"/>
              </a:rPr>
              <a:t>6 Talebi alan Taraf, koruma tedbirinin, veriye gelecekte ulaşılamamasına sebep olacağını veya verinin gizliliğini tehdit edeceğini veya başka yollarla talepte bulunan Tarafın soruşturmasını etkileyeceğini düşünüyorsa, talepte bulunan Tarafı zamanında bilgilendirir, bunun üzerine talepte bulunan Taraf talebin yine de yürütülüp yürütülmemesi gerektiğine karar verecektir.</a:t>
            </a:r>
          </a:p>
          <a:p>
            <a:pPr marL="285750" indent="-285750" algn="just">
              <a:buFont typeface="Wingdings" panose="05000000000000000000" pitchFamily="2" charset="2"/>
              <a:buChar char="Ø"/>
            </a:pPr>
            <a:r>
              <a:rPr lang="tr-TR" sz="1700" dirty="0">
                <a:latin typeface="Arial"/>
                <a:ea typeface="ＭＳ Ｐゴシック"/>
                <a:cs typeface="Arial"/>
              </a:rPr>
              <a:t>7 1. paragrafta düzenlenen talebe cevap çerçevesinde doğan her türlü koruma, talepte bulunan Tarafın, veriye ilişkin arama veya benzer şekilde erişim, el koyma veya benzer şekilde güvence altına alma veya açıklama konularında talepte bulunmasını sağlamak adına </a:t>
            </a:r>
            <a:r>
              <a:rPr lang="tr-TR" sz="1700" b="1" dirty="0">
                <a:solidFill>
                  <a:srgbClr val="FF0000"/>
                </a:solidFill>
                <a:latin typeface="Arial"/>
                <a:ea typeface="ＭＳ Ｐゴシック"/>
                <a:cs typeface="Arial"/>
              </a:rPr>
              <a:t>en az altmış gün süre</a:t>
            </a:r>
            <a:r>
              <a:rPr lang="tr-TR" sz="1700" dirty="0">
                <a:latin typeface="Arial"/>
                <a:ea typeface="ＭＳ Ｐゴシック"/>
                <a:cs typeface="Arial"/>
              </a:rPr>
              <a:t> ile geçerli olacaktır. Bu talebin alınmasını takiben </a:t>
            </a:r>
            <a:r>
              <a:rPr lang="tr-TR" sz="1700" b="1" dirty="0">
                <a:solidFill>
                  <a:srgbClr val="FF0000"/>
                </a:solidFill>
                <a:latin typeface="Arial"/>
                <a:ea typeface="ＭＳ Ｐゴシック"/>
                <a:cs typeface="Arial"/>
              </a:rPr>
              <a:t>veri, söz konusu talep hakkında bir karar verilene kadar korunacaktır</a:t>
            </a:r>
            <a:r>
              <a:rPr lang="tr-TR" sz="1700" dirty="0">
                <a:latin typeface="Arial"/>
                <a:ea typeface="ＭＳ Ｐゴシック"/>
                <a:cs typeface="Arial"/>
              </a:rPr>
              <a:t>. </a:t>
            </a:r>
          </a:p>
        </p:txBody>
      </p:sp>
      <p:sp>
        <p:nvSpPr>
          <p:cNvPr id="6" name="Rectangle 5">
            <a:extLst>
              <a:ext uri="{FF2B5EF4-FFF2-40B4-BE49-F238E27FC236}">
                <a16:creationId xmlns:a16="http://schemas.microsoft.com/office/drawing/2014/main" id="{524B6456-681F-2F44-A01A-AD3514E81BD2}"/>
              </a:ext>
            </a:extLst>
          </p:cNvPr>
          <p:cNvSpPr/>
          <p:nvPr/>
        </p:nvSpPr>
        <p:spPr>
          <a:xfrm>
            <a:off x="4907525" y="1023048"/>
            <a:ext cx="4138821" cy="3477875"/>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defRPr/>
            </a:pPr>
            <a:r>
              <a:rPr lang="tr-TR" sz="2000" dirty="0">
                <a:latin typeface="Arial"/>
                <a:ea typeface="+mn-ea"/>
                <a:cs typeface="Arial"/>
              </a:rPr>
              <a:t>Süratli korumanın amacı talepte bulunan tarafa arama / el koyma talebi için zaman tanımaktır</a:t>
            </a:r>
          </a:p>
          <a:p>
            <a:pPr marL="342900" indent="-342900" algn="just">
              <a:buFont typeface="Wingdings" panose="05000000000000000000" pitchFamily="2" charset="2"/>
              <a:buChar char="Ø"/>
              <a:defRPr/>
            </a:pPr>
            <a:endParaRPr lang="tr-TR" sz="2000" dirty="0">
              <a:ea typeface="+mn-ea"/>
              <a:cs typeface="Arial" panose="020B0604020202020204" pitchFamily="34" charset="0"/>
            </a:endParaRPr>
          </a:p>
          <a:p>
            <a:pPr marL="342900" indent="-342900" algn="just">
              <a:buFont typeface="Wingdings" panose="05000000000000000000" pitchFamily="2" charset="2"/>
              <a:buChar char="Ø"/>
              <a:defRPr/>
            </a:pPr>
            <a:r>
              <a:rPr lang="tr-TR" sz="2000" dirty="0">
                <a:latin typeface="Arial"/>
                <a:ea typeface="+mn-ea"/>
                <a:cs typeface="Arial"/>
              </a:rPr>
              <a:t>Asgari koruma süresi 60 gündür</a:t>
            </a:r>
          </a:p>
          <a:p>
            <a:pPr marL="342900" indent="-342900" algn="just">
              <a:buFont typeface="Wingdings" panose="05000000000000000000" pitchFamily="2" charset="2"/>
              <a:buChar char="Ø"/>
              <a:defRPr/>
            </a:pPr>
            <a:endParaRPr lang="tr-TR" sz="2000" dirty="0">
              <a:ea typeface="+mn-ea"/>
              <a:cs typeface="Arial" panose="020B0604020202020204" pitchFamily="34" charset="0"/>
            </a:endParaRPr>
          </a:p>
          <a:p>
            <a:pPr marL="342900" indent="-342900" algn="just">
              <a:buFont typeface="Wingdings" panose="05000000000000000000" pitchFamily="2" charset="2"/>
              <a:buChar char="Ø"/>
              <a:defRPr/>
            </a:pPr>
            <a:r>
              <a:rPr lang="tr-TR" sz="2000" dirty="0">
                <a:latin typeface="Arial"/>
                <a:ea typeface="+mn-ea"/>
                <a:cs typeface="Arial"/>
              </a:rPr>
              <a:t>Arama / el koyma talebinde bulunulduğunda veri, bu talebe ilişkin karar verilene kadar korunacaktır</a:t>
            </a:r>
            <a:endParaRPr lang="tr-TR" sz="2000" dirty="0">
              <a:ea typeface="+mn-ea"/>
              <a:cs typeface="Arial" panose="020B0604020202020204" pitchFamily="34" charset="0"/>
            </a:endParaRPr>
          </a:p>
        </p:txBody>
      </p:sp>
    </p:spTree>
    <p:extLst>
      <p:ext uri="{BB962C8B-B14F-4D97-AF65-F5344CB8AC3E}">
        <p14:creationId xmlns:p14="http://schemas.microsoft.com/office/powerpoint/2010/main" val="29560017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49</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49</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t>Madde 30 – Trafik Verilerinin Açıklanması</a:t>
            </a:r>
            <a:endParaRPr lang="tr-TR" sz="3200" b="1"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D10CC973-3048-4480-AF1E-5EDA3830CFDE}"/>
              </a:ext>
            </a:extLst>
          </p:cNvPr>
          <p:cNvSpPr/>
          <p:nvPr/>
        </p:nvSpPr>
        <p:spPr>
          <a:xfrm>
            <a:off x="26375" y="1231374"/>
            <a:ext cx="4449615" cy="4832092"/>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pPr>
            <a:r>
              <a:rPr lang="tr-TR" sz="2200" dirty="0">
                <a:latin typeface="Arial"/>
                <a:ea typeface="Verdana"/>
                <a:cs typeface="Arial"/>
              </a:rPr>
              <a:t>Yeterli miktarda trafik verisinin açıklanması, hizmet sağlayıcısını ve iletişimin güzergahını tespit etmeye yöneliktir</a:t>
            </a:r>
          </a:p>
          <a:p>
            <a:pPr marL="342900" indent="-342900" algn="just">
              <a:buFont typeface="Wingdings" panose="05000000000000000000" pitchFamily="2" charset="2"/>
              <a:buChar char="Ø"/>
            </a:pPr>
            <a:endParaRPr lang="tr-TR" sz="2200" dirty="0">
              <a:ea typeface="Verdana" panose="020B0604030504040204" pitchFamily="34" charset="0"/>
              <a:cs typeface="Arial" panose="020B0604020202020204" pitchFamily="34" charset="0"/>
            </a:endParaRPr>
          </a:p>
          <a:p>
            <a:pPr marL="342900" indent="-342900" algn="just">
              <a:buFont typeface="Wingdings" panose="05000000000000000000" pitchFamily="2" charset="2"/>
              <a:buChar char="Ø"/>
            </a:pPr>
            <a:r>
              <a:rPr lang="tr-TR" sz="2200" dirty="0">
                <a:latin typeface="Arial"/>
                <a:ea typeface="Verdana"/>
                <a:cs typeface="Arial"/>
              </a:rPr>
              <a:t>Açıklama aşağıdaki hallerde kısıtlanabilir:</a:t>
            </a:r>
            <a:endParaRPr lang="tr-TR" sz="2200" dirty="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Ø"/>
            </a:pPr>
            <a:r>
              <a:rPr lang="tr-TR" sz="2200" dirty="0">
                <a:latin typeface="Arial"/>
                <a:ea typeface="Verdana"/>
                <a:cs typeface="Arial"/>
              </a:rPr>
              <a:t>Siyasi suçlara ilişkin talebin varlığı</a:t>
            </a:r>
          </a:p>
          <a:p>
            <a:pPr marL="800100" lvl="1" indent="-342900" algn="just">
              <a:buFont typeface="Wingdings" panose="05000000000000000000" pitchFamily="2" charset="2"/>
              <a:buChar char="Ø"/>
            </a:pPr>
            <a:r>
              <a:rPr lang="tr-TR" sz="2200" dirty="0">
                <a:latin typeface="Arial"/>
                <a:ea typeface="Verdana"/>
                <a:cs typeface="Arial"/>
              </a:rPr>
              <a:t>Talebin yürütülmesinin egemenliği, güvenliği, kamu düzenini ve diğer temel çıkarları etkileyecek olması</a:t>
            </a:r>
            <a:endParaRPr lang="tr-TR" sz="2200" dirty="0">
              <a:ea typeface="Verdana"/>
              <a:cs typeface="Arial"/>
            </a:endParaRPr>
          </a:p>
        </p:txBody>
      </p:sp>
      <p:pic>
        <p:nvPicPr>
          <p:cNvPr id="5" name="Picture 2" descr="http://research.dyn.com/wp-content/uploads/2013/11/jim_blog_nov_2013_path1_wired-01.jpg">
            <a:extLst>
              <a:ext uri="{FF2B5EF4-FFF2-40B4-BE49-F238E27FC236}">
                <a16:creationId xmlns:a16="http://schemas.microsoft.com/office/drawing/2014/main" id="{77FA6447-7365-490A-A606-08E19680758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4039" y="1179839"/>
            <a:ext cx="4261282" cy="20665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international &quot;traffic data&quot;">
            <a:extLst>
              <a:ext uri="{FF2B5EF4-FFF2-40B4-BE49-F238E27FC236}">
                <a16:creationId xmlns:a16="http://schemas.microsoft.com/office/drawing/2014/main" id="{72BB1A86-B64D-448C-B19A-F08E149DAD9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0002" b="30692"/>
          <a:stretch/>
        </p:blipFill>
        <p:spPr bwMode="auto">
          <a:xfrm>
            <a:off x="4738296" y="3546718"/>
            <a:ext cx="4210650" cy="2689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476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t>Madde</a:t>
            </a:r>
            <a:r>
              <a:rPr lang="en-GB" sz="3200" b="1" dirty="0"/>
              <a:t> 23 – </a:t>
            </a:r>
            <a:r>
              <a:rPr lang="tr-TR" sz="3200" b="1" dirty="0">
                <a:ea typeface="+mn-lt"/>
                <a:cs typeface="+mn-lt"/>
              </a:rPr>
              <a:t>Uluslararası İşbirliğine </a:t>
            </a:r>
            <a:endParaRPr lang="en-US" b="1" dirty="0">
              <a:ea typeface="+mn-lt"/>
              <a:cs typeface="+mn-lt"/>
            </a:endParaRPr>
          </a:p>
          <a:p>
            <a:pPr algn="r"/>
            <a:r>
              <a:rPr lang="tr-TR" sz="3200" b="1" dirty="0">
                <a:ea typeface="+mn-lt"/>
                <a:cs typeface="+mn-lt"/>
              </a:rPr>
              <a:t>ilişkin Genel İlkeler</a:t>
            </a:r>
            <a:r>
              <a:rPr lang="en-GB" sz="3200" b="1" dirty="0"/>
              <a:t> </a:t>
            </a:r>
            <a:endParaRPr lang="en-US" b="1"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90721"/>
            <a:ext cx="4476172" cy="4478149"/>
          </a:xfrm>
          <a:prstGeom prst="rect">
            <a:avLst/>
          </a:prstGeom>
        </p:spPr>
        <p:txBody>
          <a:bodyPr wrap="square" lIns="91440" tIns="45720" rIns="91440" bIns="45720" anchor="t">
            <a:spAutoFit/>
          </a:bodyPr>
          <a:lstStyle/>
          <a:p>
            <a:pPr marL="342900" indent="-342900" algn="just">
              <a:buFont typeface="Wingdings" pitchFamily="2" charset="2"/>
              <a:buChar char="Ø"/>
            </a:pPr>
            <a:r>
              <a:rPr lang="tr-TR" sz="1900" dirty="0">
                <a:latin typeface="Arial"/>
                <a:ea typeface="ＭＳ Ｐゴシック"/>
                <a:cs typeface="Arial"/>
              </a:rPr>
              <a:t>Taraflar, bu bölüm hükümlerine uygun olarak ve ceza konularında uluslararası işbirliğine ilişkin </a:t>
            </a:r>
            <a:r>
              <a:rPr lang="tr-TR" sz="1900" b="1" dirty="0">
                <a:solidFill>
                  <a:srgbClr val="FF0000"/>
                </a:solidFill>
                <a:latin typeface="Arial"/>
                <a:ea typeface="ＭＳ Ｐゴシック"/>
                <a:cs typeface="Arial"/>
              </a:rPr>
              <a:t>ilgili uluslararası belgelerin</a:t>
            </a:r>
            <a:r>
              <a:rPr lang="tr-TR" sz="1900" dirty="0">
                <a:latin typeface="Arial"/>
                <a:ea typeface="ＭＳ Ｐゴシック"/>
                <a:cs typeface="Arial"/>
              </a:rPr>
              <a:t>, </a:t>
            </a:r>
            <a:r>
              <a:rPr lang="tr-TR" sz="1900" b="1" dirty="0">
                <a:solidFill>
                  <a:srgbClr val="FF0000"/>
                </a:solidFill>
                <a:latin typeface="Arial"/>
                <a:ea typeface="ＭＳ Ｐゴシック"/>
                <a:cs typeface="Arial"/>
              </a:rPr>
              <a:t>aynı veya karşılıklı mevzuat temelinde anlaşılmış düzenlemelerin </a:t>
            </a:r>
            <a:r>
              <a:rPr lang="tr-TR" sz="1900" dirty="0">
                <a:solidFill>
                  <a:srgbClr val="000000"/>
                </a:solidFill>
                <a:latin typeface="Arial"/>
                <a:ea typeface="ＭＳ Ｐゴシック"/>
                <a:cs typeface="Arial"/>
              </a:rPr>
              <a:t>ve</a:t>
            </a:r>
            <a:r>
              <a:rPr lang="tr-TR" sz="1900" dirty="0">
                <a:latin typeface="Arial"/>
                <a:ea typeface="ＭＳ Ｐゴシック"/>
                <a:cs typeface="Arial"/>
              </a:rPr>
              <a:t> </a:t>
            </a:r>
            <a:r>
              <a:rPr lang="tr-TR" sz="1900" b="1" dirty="0">
                <a:solidFill>
                  <a:srgbClr val="FF0000"/>
                </a:solidFill>
                <a:latin typeface="Arial"/>
                <a:ea typeface="ＭＳ Ｐゴシック"/>
                <a:cs typeface="Arial"/>
              </a:rPr>
              <a:t>iç hukukların</a:t>
            </a:r>
            <a:r>
              <a:rPr lang="tr-TR" sz="1900" dirty="0">
                <a:latin typeface="Arial"/>
                <a:ea typeface="ＭＳ Ｐゴシック"/>
                <a:cs typeface="Arial"/>
              </a:rPr>
              <a:t> uygulanması aracılığıyla, bilgisayar sistemlerine ve  verilere ilişkin suçlarla ilgili soruşturmalar ve kovuşturmalar veya bir suçun elektronik delillerinin toplanması amaçları doğrultusunda birbirleriyle mümkün olan en geniş ölçüde işbirliği yaparlar.  </a:t>
            </a:r>
            <a:endParaRPr lang="tr-TR" sz="1900" dirty="0">
              <a:latin typeface="Arial"/>
              <a:cs typeface="Arial"/>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4154984"/>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dirty="0">
                <a:latin typeface="Arial"/>
                <a:ea typeface="ＭＳ Ｐゴシック"/>
                <a:cs typeface="Arial"/>
              </a:rPr>
              <a:t>Uluslararası işbirliği aşağıdakiler aracılığıyla yönetilir:</a:t>
            </a:r>
          </a:p>
          <a:p>
            <a:pPr marL="800100" lvl="1" indent="-342900" algn="just">
              <a:buFont typeface="Wingdings" pitchFamily="2" charset="2"/>
              <a:buChar char="ü"/>
            </a:pPr>
            <a:r>
              <a:rPr lang="tr-TR" sz="2200" dirty="0">
                <a:latin typeface="Arial"/>
                <a:ea typeface="ＭＳ Ｐゴシック"/>
                <a:cs typeface="Arial"/>
              </a:rPr>
              <a:t>Ceza konularında uluslararası işbirliğine ilişkin ilgili belgelerin uygulanması (örn. UNCAC, UNTOC vb.)</a:t>
            </a:r>
            <a:endParaRPr lang="tr-TR" dirty="0">
              <a:latin typeface="Arial"/>
              <a:ea typeface="ＭＳ Ｐゴシック"/>
              <a:cs typeface="Arial"/>
            </a:endParaRPr>
          </a:p>
          <a:p>
            <a:pPr marL="800100" lvl="1" indent="-342900" algn="just">
              <a:buFont typeface="Wingdings" pitchFamily="2" charset="2"/>
              <a:buChar char="ü"/>
            </a:pPr>
            <a:r>
              <a:rPr lang="tr-TR" sz="2200" dirty="0">
                <a:latin typeface="Arial"/>
                <a:ea typeface="ＭＳ Ｐゴシック"/>
                <a:cs typeface="Arial"/>
              </a:rPr>
              <a:t>Aynı veya karşılıklı mevzuat temelindeki düzenlemeler (örn. iki taraflı anlaşmalar)</a:t>
            </a:r>
          </a:p>
          <a:p>
            <a:pPr marL="800100" lvl="1" indent="-342900" algn="just">
              <a:buFont typeface="Wingdings" pitchFamily="2" charset="2"/>
              <a:buChar char="ü"/>
            </a:pPr>
            <a:r>
              <a:rPr lang="tr-TR" sz="2200" dirty="0">
                <a:latin typeface="Arial"/>
                <a:ea typeface="ＭＳ Ｐゴシック"/>
                <a:cs typeface="Arial"/>
              </a:rPr>
              <a:t>İç hukuklar</a:t>
            </a:r>
            <a:endParaRPr lang="tr-TR" sz="2200" dirty="0">
              <a:cs typeface="Arial"/>
            </a:endParaRPr>
          </a:p>
        </p:txBody>
      </p:sp>
    </p:spTree>
    <p:extLst>
      <p:ext uri="{BB962C8B-B14F-4D97-AF65-F5344CB8AC3E}">
        <p14:creationId xmlns:p14="http://schemas.microsoft.com/office/powerpoint/2010/main" val="11890469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50</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50</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30 – Trafik Verilerinin Açıklanması</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8"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967055"/>
            <a:ext cx="4742502" cy="5170646"/>
          </a:xfrm>
          <a:prstGeom prst="rect">
            <a:avLst/>
          </a:prstGeom>
        </p:spPr>
        <p:txBody>
          <a:bodyPr wrap="square" lIns="91440" tIns="45720" rIns="91440" bIns="45720" anchor="t">
            <a:spAutoFit/>
          </a:bodyPr>
          <a:lstStyle/>
          <a:p>
            <a:pPr algn="just"/>
            <a:r>
              <a:rPr lang="tr-TR" sz="1650" dirty="0">
                <a:latin typeface="Arial"/>
                <a:ea typeface="ＭＳ Ｐゴシック"/>
                <a:cs typeface="Arial"/>
              </a:rPr>
              <a:t>1 </a:t>
            </a:r>
            <a:r>
              <a:rPr lang="tr-TR" sz="1650" b="1" dirty="0">
                <a:solidFill>
                  <a:srgbClr val="FF0000"/>
                </a:solidFill>
                <a:latin typeface="Arial"/>
                <a:ea typeface="ＭＳ Ｐゴシック"/>
                <a:cs typeface="Arial"/>
              </a:rPr>
              <a:t>29. madde uyarınca</a:t>
            </a:r>
            <a:r>
              <a:rPr lang="tr-TR" sz="1650" dirty="0">
                <a:latin typeface="Arial"/>
                <a:ea typeface="ＭＳ Ｐゴシック"/>
                <a:cs typeface="Arial"/>
              </a:rPr>
              <a:t> belirli bir iletişime ilişkin trafik verisinin korunması </a:t>
            </a:r>
            <a:r>
              <a:rPr lang="tr-TR" sz="1650" b="1" dirty="0">
                <a:solidFill>
                  <a:srgbClr val="FF0000"/>
                </a:solidFill>
                <a:latin typeface="Arial"/>
                <a:ea typeface="ＭＳ Ｐゴシック"/>
                <a:cs typeface="Arial"/>
              </a:rPr>
              <a:t>talebinin yürütülmesi sırasında</a:t>
            </a:r>
            <a:r>
              <a:rPr lang="tr-TR" sz="1650" dirty="0">
                <a:latin typeface="Arial"/>
                <a:ea typeface="ＭＳ Ｐゴシック"/>
                <a:cs typeface="Arial"/>
              </a:rPr>
              <a:t>, </a:t>
            </a:r>
            <a:r>
              <a:rPr lang="tr-TR" sz="1650" b="1" dirty="0">
                <a:solidFill>
                  <a:srgbClr val="FF0000"/>
                </a:solidFill>
                <a:latin typeface="Arial"/>
                <a:ea typeface="ＭＳ Ｐゴシック"/>
                <a:cs typeface="Arial"/>
              </a:rPr>
              <a:t>talebi alan Tarafın</a:t>
            </a:r>
            <a:r>
              <a:rPr lang="tr-TR" sz="1650" dirty="0">
                <a:latin typeface="Arial"/>
                <a:ea typeface="ＭＳ Ｐゴシック"/>
                <a:cs typeface="Arial"/>
              </a:rPr>
              <a:t>,</a:t>
            </a:r>
            <a:r>
              <a:rPr lang="tr-TR" sz="1650" dirty="0">
                <a:solidFill>
                  <a:srgbClr val="000000"/>
                </a:solidFill>
                <a:latin typeface="Arial"/>
                <a:ea typeface="ＭＳ Ｐゴシック"/>
                <a:cs typeface="Arial"/>
              </a:rPr>
              <a:t> </a:t>
            </a:r>
            <a:r>
              <a:rPr lang="tr-TR" sz="1650" b="1" dirty="0">
                <a:solidFill>
                  <a:srgbClr val="FF0000"/>
                </a:solidFill>
                <a:latin typeface="Arial"/>
                <a:ea typeface="ＭＳ Ｐゴシック"/>
                <a:cs typeface="Arial"/>
              </a:rPr>
              <a:t>başka bir devletteki hizmet sağlayıcısının </a:t>
            </a:r>
            <a:r>
              <a:rPr lang="tr-TR" sz="1650" dirty="0">
                <a:latin typeface="Arial"/>
                <a:ea typeface="ＭＳ Ｐゴシック"/>
                <a:cs typeface="Arial"/>
              </a:rPr>
              <a:t>söz konusu iletişimin iletilmesine </a:t>
            </a:r>
            <a:r>
              <a:rPr lang="tr-TR" sz="1650" b="1" dirty="0">
                <a:solidFill>
                  <a:srgbClr val="FF0000"/>
                </a:solidFill>
                <a:latin typeface="Arial"/>
                <a:ea typeface="ＭＳ Ｐゴシック"/>
                <a:cs typeface="Arial"/>
              </a:rPr>
              <a:t>dahil olduğunu öğrenmesi </a:t>
            </a:r>
            <a:r>
              <a:rPr lang="tr-TR" sz="1650" dirty="0">
                <a:latin typeface="Arial"/>
                <a:ea typeface="ＭＳ Ｐゴシック"/>
                <a:cs typeface="Arial"/>
              </a:rPr>
              <a:t>halinde, </a:t>
            </a:r>
            <a:r>
              <a:rPr lang="tr-TR" sz="1650" b="1" dirty="0">
                <a:solidFill>
                  <a:srgbClr val="FF0000"/>
                </a:solidFill>
                <a:latin typeface="Arial"/>
                <a:ea typeface="ＭＳ Ｐゴシック"/>
                <a:cs typeface="Arial"/>
              </a:rPr>
              <a:t>talebi alan Taraf</a:t>
            </a:r>
            <a:r>
              <a:rPr lang="tr-TR" sz="1650" dirty="0">
                <a:latin typeface="Arial"/>
                <a:ea typeface="ＭＳ Ｐゴシック"/>
                <a:cs typeface="Arial"/>
              </a:rPr>
              <a:t>, hizmet sağlayıcısını ve söz konusu iletişimin iletildiği güzergahı tespit etmek amacıyla yeterli miktardaki trafik verisini talepte bulunan Tarafa </a:t>
            </a:r>
            <a:r>
              <a:rPr lang="tr-TR" sz="1650" b="1" dirty="0">
                <a:solidFill>
                  <a:srgbClr val="FF0000"/>
                </a:solidFill>
                <a:latin typeface="Arial"/>
                <a:ea typeface="ＭＳ Ｐゴシック"/>
                <a:cs typeface="Arial"/>
              </a:rPr>
              <a:t>süratli şekilde açıklar</a:t>
            </a:r>
            <a:r>
              <a:rPr lang="tr-TR" sz="1650" dirty="0">
                <a:latin typeface="Arial"/>
                <a:ea typeface="ＭＳ Ｐゴシック"/>
                <a:cs typeface="Arial"/>
              </a:rPr>
              <a:t>. </a:t>
            </a:r>
            <a:endParaRPr lang="tr-TR" sz="1650" dirty="0">
              <a:cs typeface="Arial"/>
            </a:endParaRPr>
          </a:p>
          <a:p>
            <a:pPr algn="just"/>
            <a:r>
              <a:rPr lang="tr-TR" sz="1650" dirty="0">
                <a:latin typeface="Arial"/>
                <a:ea typeface="ＭＳ Ｐゴシック"/>
                <a:cs typeface="Arial"/>
              </a:rPr>
              <a:t>2 1. paragraf uyarınca trafik verisinin açıklanması yalnızca aşağıdaki hallerde kısıtlanabilir:</a:t>
            </a:r>
          </a:p>
          <a:p>
            <a:pPr algn="just"/>
            <a:r>
              <a:rPr lang="tr-TR" sz="1650" dirty="0">
                <a:latin typeface="Arial"/>
                <a:ea typeface="ＭＳ Ｐゴシック"/>
                <a:cs typeface="Arial"/>
              </a:rPr>
              <a:t>a talebin, talebi alan Tarafın bir siyasi suç veya siyasi suçla bağlantılı bir suç olarak değerlendirdiği bir suçla ilgili olması veya </a:t>
            </a:r>
          </a:p>
          <a:p>
            <a:pPr algn="just"/>
            <a:r>
              <a:rPr lang="tr-TR" sz="1650" dirty="0">
                <a:latin typeface="Arial"/>
                <a:ea typeface="ＭＳ Ｐゴシック"/>
                <a:cs typeface="Arial"/>
              </a:rPr>
              <a:t>b talebi alan Tarafın, trafik verilerinin açıklanmasının egemenliğini, güvenliğini, kamu düzenini veya diğer temel çıkarlarını etkileyebilecek nitelikte olduğu kanaatini taşıması. </a:t>
            </a:r>
            <a:endParaRPr lang="tr-TR" sz="1650" dirty="0">
              <a:cs typeface="Arial"/>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919146" y="1197062"/>
            <a:ext cx="4050044" cy="5355312"/>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defRPr/>
            </a:pPr>
            <a:r>
              <a:rPr lang="tr-TR" sz="1900">
                <a:latin typeface="Arial"/>
                <a:ea typeface="+mn-ea"/>
                <a:cs typeface="Arial"/>
              </a:rPr>
              <a:t>Trafik verisinin açıklanması için karşılıklı yardım talebi gerekmemektedir</a:t>
            </a:r>
          </a:p>
          <a:p>
            <a:pPr marL="342900" indent="-342900" algn="just">
              <a:buFont typeface="Wingdings" panose="05000000000000000000" pitchFamily="2" charset="2"/>
              <a:buChar char="Ø"/>
              <a:defRPr/>
            </a:pPr>
            <a:endParaRPr lang="tr-TR" sz="1900">
              <a:ea typeface="+mn-ea"/>
              <a:cs typeface="Arial" panose="020B0604020202020204" pitchFamily="34" charset="0"/>
            </a:endParaRPr>
          </a:p>
          <a:p>
            <a:pPr marL="342900" indent="-342900" algn="just">
              <a:buFont typeface="Wingdings" panose="05000000000000000000" pitchFamily="2" charset="2"/>
              <a:buChar char="Ø"/>
              <a:defRPr/>
            </a:pPr>
            <a:r>
              <a:rPr lang="tr-TR" sz="1900">
                <a:latin typeface="Arial"/>
                <a:ea typeface="+mn-ea"/>
                <a:cs typeface="Arial"/>
              </a:rPr>
              <a:t>29. madde uyarınca talebi yürüten taraf, eğer başka bir ülkedeki hizmet sağlayıcısının iletişimin iletilmesine dahil olduğunu öğrenirse (talep gerekmeksizin) trafik verisini süratli şekilde açıklamalıdır</a:t>
            </a:r>
          </a:p>
          <a:p>
            <a:pPr marL="342900" indent="-342900" algn="just">
              <a:buFont typeface="Wingdings" panose="05000000000000000000" pitchFamily="2" charset="2"/>
              <a:buChar char="Ø"/>
              <a:defRPr/>
            </a:pPr>
            <a:endParaRPr lang="tr-TR" sz="1900">
              <a:latin typeface="Arial"/>
              <a:ea typeface="+mn-ea"/>
              <a:cs typeface="Arial"/>
            </a:endParaRPr>
          </a:p>
          <a:p>
            <a:pPr marL="342900" indent="-342900" algn="just">
              <a:buFont typeface="Wingdings" panose="05000000000000000000" pitchFamily="2" charset="2"/>
              <a:buChar char="Ø"/>
              <a:defRPr/>
            </a:pPr>
            <a:r>
              <a:rPr lang="tr-TR" sz="1900">
                <a:latin typeface="Arial"/>
                <a:ea typeface="+mn-ea"/>
                <a:cs typeface="Arial"/>
              </a:rPr>
              <a:t>Bu, 29. madde uyarınca koruma talep eden tarafın, başka bir yargı yetkisi içerisindeki hizmet sağlayıcılarında bulunan veriye süratli biçimde ulaşmasını sağlar</a:t>
            </a:r>
          </a:p>
        </p:txBody>
      </p:sp>
    </p:spTree>
    <p:extLst>
      <p:ext uri="{BB962C8B-B14F-4D97-AF65-F5344CB8AC3E}">
        <p14:creationId xmlns:p14="http://schemas.microsoft.com/office/powerpoint/2010/main" val="14034213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51</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51</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30 – Trafik Verilerinin Açıklanması</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8" y="-36262"/>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967055"/>
            <a:ext cx="4742502" cy="5586145"/>
          </a:xfrm>
          <a:prstGeom prst="rect">
            <a:avLst/>
          </a:prstGeom>
        </p:spPr>
        <p:txBody>
          <a:bodyPr wrap="square" lIns="91440" tIns="45720" rIns="91440" bIns="45720" anchor="t">
            <a:spAutoFit/>
          </a:bodyPr>
          <a:lstStyle/>
          <a:p>
            <a:pPr algn="just">
              <a:buNone/>
            </a:pPr>
            <a:r>
              <a:rPr lang="tr-TR" sz="1700">
                <a:latin typeface="Arial"/>
                <a:ea typeface="ＭＳ Ｐゴシック"/>
                <a:cs typeface="Arial"/>
              </a:rPr>
              <a:t>1 29. madde uyarınca belirli bir iletişime ilişkin trafik verisinin korunması talebinin yürütülmesi sırasında, talebi alan Tarafın, başka bir devletteki hizmet sağlayıcısının söz konusu iletişimin iletilmesine dahil olduğunu öğrenmesi halinde, talebi alan Taraf, </a:t>
            </a:r>
            <a:r>
              <a:rPr lang="tr-TR" sz="1700" b="1">
                <a:solidFill>
                  <a:srgbClr val="FF0000"/>
                </a:solidFill>
                <a:latin typeface="Arial"/>
                <a:ea typeface="ＭＳ Ｐゴシック"/>
                <a:cs typeface="Arial"/>
              </a:rPr>
              <a:t>hizmet sağlayıcısını</a:t>
            </a:r>
            <a:r>
              <a:rPr lang="tr-TR" sz="1700">
                <a:latin typeface="Arial"/>
                <a:ea typeface="ＭＳ Ｐゴシック"/>
                <a:cs typeface="Arial"/>
              </a:rPr>
              <a:t> ve söz konusu iletişimin iletildiği </a:t>
            </a:r>
            <a:r>
              <a:rPr lang="tr-TR" sz="1700" b="1">
                <a:solidFill>
                  <a:srgbClr val="FF0000"/>
                </a:solidFill>
                <a:latin typeface="Arial"/>
                <a:ea typeface="ＭＳ Ｐゴシック"/>
                <a:cs typeface="Arial"/>
              </a:rPr>
              <a:t>güzergahı tespit etmek</a:t>
            </a:r>
            <a:r>
              <a:rPr lang="tr-TR" sz="1700">
                <a:latin typeface="Arial"/>
                <a:ea typeface="ＭＳ Ｐゴシック"/>
                <a:cs typeface="Arial"/>
              </a:rPr>
              <a:t> amacıyla </a:t>
            </a:r>
            <a:r>
              <a:rPr lang="tr-TR" sz="1700" b="1">
                <a:solidFill>
                  <a:srgbClr val="FF0000"/>
                </a:solidFill>
                <a:latin typeface="Arial"/>
                <a:ea typeface="ＭＳ Ｐゴシック"/>
                <a:cs typeface="Arial"/>
              </a:rPr>
              <a:t>yeterli </a:t>
            </a:r>
            <a:r>
              <a:rPr lang="tr-TR" sz="1700">
                <a:latin typeface="Arial"/>
                <a:ea typeface="ＭＳ Ｐゴシック"/>
                <a:cs typeface="Arial"/>
              </a:rPr>
              <a:t>miktardaki </a:t>
            </a:r>
            <a:r>
              <a:rPr lang="tr-TR" sz="1700" b="1">
                <a:solidFill>
                  <a:srgbClr val="FF0000"/>
                </a:solidFill>
                <a:latin typeface="Arial"/>
                <a:ea typeface="ＭＳ Ｐゴシック"/>
                <a:cs typeface="Arial"/>
              </a:rPr>
              <a:t>trafik verisi</a:t>
            </a:r>
            <a:r>
              <a:rPr lang="tr-TR" sz="1700">
                <a:latin typeface="Arial"/>
                <a:ea typeface="ＭＳ Ｐゴシック"/>
                <a:cs typeface="Arial"/>
              </a:rPr>
              <a:t>ni talepte bulunan Tarafa süratli şekilde açıklar. </a:t>
            </a:r>
            <a:endParaRPr lang="tr-TR">
              <a:latin typeface="Arial"/>
              <a:cs typeface="Arial"/>
            </a:endParaRPr>
          </a:p>
          <a:p>
            <a:pPr algn="just"/>
            <a:r>
              <a:rPr lang="tr-TR" sz="1700">
                <a:latin typeface="Arial"/>
                <a:ea typeface="ＭＳ Ｐゴシック"/>
                <a:cs typeface="Arial"/>
              </a:rPr>
              <a:t>2 1. paragraf uyarınca trafik verisinin açıklanması yalnızca aşağıdaki hallerde kısıtlanabilir:</a:t>
            </a:r>
          </a:p>
          <a:p>
            <a:pPr algn="just"/>
            <a:r>
              <a:rPr lang="tr-TR" sz="1700">
                <a:latin typeface="Arial"/>
                <a:ea typeface="ＭＳ Ｐゴシック"/>
                <a:cs typeface="Arial"/>
              </a:rPr>
              <a:t>a talebin, talebi alan Tarafın bir siyasi suç veya siyasi suçla bağlantılı bir suç olarak değerlendirdiği bir suçla ilgili olması veya </a:t>
            </a:r>
            <a:endParaRPr lang="tr-TR">
              <a:latin typeface="Arial"/>
              <a:ea typeface="ＭＳ Ｐゴシック"/>
              <a:cs typeface="Arial"/>
            </a:endParaRPr>
          </a:p>
          <a:p>
            <a:pPr algn="just"/>
            <a:r>
              <a:rPr lang="tr-TR" sz="1700">
                <a:latin typeface="Arial"/>
                <a:ea typeface="ＭＳ Ｐゴシック"/>
                <a:cs typeface="Arial"/>
              </a:rPr>
              <a:t>b talebi alan Tarafın, trafik verilerinin açıklanmasının egemenliğini, güvenliğini, kamu düzenini veya diğer temel çıkarlarını etkileyebilecek nitelikte olduğu kanaatini taşıması. </a:t>
            </a:r>
            <a:endParaRPr lang="tr-TR" sz="1700">
              <a:cs typeface="Arial"/>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919146" y="1197062"/>
            <a:ext cx="4050044" cy="2862322"/>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defRPr/>
            </a:pPr>
            <a:r>
              <a:rPr lang="tr-TR" sz="2000" dirty="0">
                <a:latin typeface="Arial"/>
                <a:ea typeface="ＭＳ Ｐゴシック"/>
                <a:cs typeface="Arial"/>
              </a:rPr>
              <a:t>Trafik verisinin açıklanması aşağıdakilerin tespit edilmesi için yeterli olmalıdır:</a:t>
            </a:r>
          </a:p>
          <a:p>
            <a:pPr marL="800100" lvl="1" indent="-342900" algn="just">
              <a:buFont typeface="Wingdings" panose="05000000000000000000" pitchFamily="2" charset="2"/>
              <a:buChar char="Ø"/>
              <a:defRPr/>
            </a:pPr>
            <a:r>
              <a:rPr lang="tr-TR" sz="2000" dirty="0">
                <a:latin typeface="Arial"/>
                <a:ea typeface="ＭＳ Ｐゴシック"/>
                <a:cs typeface="Arial"/>
              </a:rPr>
              <a:t>İletişimin iletilmesine dahil olmuş başka bir yargı yetkisi içerisindeki hizmet sağlayıcısı</a:t>
            </a:r>
          </a:p>
          <a:p>
            <a:pPr marL="800100" lvl="1" indent="-342900" algn="just">
              <a:buFont typeface="Wingdings" panose="05000000000000000000" pitchFamily="2" charset="2"/>
              <a:buChar char="Ø"/>
              <a:defRPr/>
            </a:pPr>
            <a:r>
              <a:rPr lang="tr-TR" sz="2000" dirty="0">
                <a:latin typeface="Arial"/>
                <a:ea typeface="ＭＳ Ｐゴシック"/>
                <a:cs typeface="Arial"/>
              </a:rPr>
              <a:t>İletişimin iletildiği güzergah</a:t>
            </a:r>
          </a:p>
          <a:p>
            <a:pPr algn="just">
              <a:defRPr/>
            </a:pPr>
            <a:endParaRPr lang="tr-TR" sz="2000" dirty="0">
              <a:ea typeface="+mn-ea"/>
              <a:cs typeface="Arial" panose="020B0604020202020204" pitchFamily="34" charset="0"/>
            </a:endParaRPr>
          </a:p>
        </p:txBody>
      </p:sp>
    </p:spTree>
    <p:extLst>
      <p:ext uri="{BB962C8B-B14F-4D97-AF65-F5344CB8AC3E}">
        <p14:creationId xmlns:p14="http://schemas.microsoft.com/office/powerpoint/2010/main" val="15334991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52</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52</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30 – Trafik Verilerinin Açıklanması</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8"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967055"/>
            <a:ext cx="4902300" cy="5586145"/>
          </a:xfrm>
          <a:prstGeom prst="rect">
            <a:avLst/>
          </a:prstGeom>
        </p:spPr>
        <p:txBody>
          <a:bodyPr wrap="square" lIns="91440" tIns="45720" rIns="91440" bIns="45720" anchor="t">
            <a:spAutoFit/>
          </a:bodyPr>
          <a:lstStyle/>
          <a:p>
            <a:pPr algn="just"/>
            <a:r>
              <a:rPr lang="tr-TR" sz="1700">
                <a:latin typeface="Arial"/>
                <a:ea typeface="ＭＳ Ｐゴシック"/>
                <a:cs typeface="Arial"/>
              </a:rPr>
              <a:t>1 29. madde uyarınca belirli bir iletişime ilişkin trafik verisinin korunması talebinin yürütülmesi sırasında, talebi alan Tarafın, başka bir devletteki hizmet sağlayıcısının söz konusu iletişimin iletilmesine dahil olduğunu öğrenmesi halinde, talebi alan Taraf, hizmet sağlayıcısını ve söz konusu iletişimin iletildiği güzergahı tespit etmek amacıyla yeterli miktardaki trafik verisini talepte bulunan Tarafa süratli şekilde açıklar. </a:t>
            </a:r>
            <a:endParaRPr lang="tr-TR" sz="1700">
              <a:latin typeface="Arial"/>
              <a:cs typeface="Arial"/>
            </a:endParaRPr>
          </a:p>
          <a:p>
            <a:pPr algn="just">
              <a:buNone/>
            </a:pPr>
            <a:endParaRPr lang="tr-TR" sz="1700">
              <a:cs typeface="Arial"/>
            </a:endParaRPr>
          </a:p>
          <a:p>
            <a:pPr algn="just"/>
            <a:r>
              <a:rPr lang="tr-TR" sz="1700">
                <a:latin typeface="Arial"/>
                <a:ea typeface="ＭＳ Ｐゴシック"/>
                <a:cs typeface="Arial"/>
              </a:rPr>
              <a:t>2 1. paragraf uyarınca trafik verisinin açıklanması yalnızca aşağıdaki hallerde </a:t>
            </a:r>
            <a:r>
              <a:rPr lang="tr-TR" sz="1700" b="1">
                <a:solidFill>
                  <a:srgbClr val="FF0000"/>
                </a:solidFill>
                <a:latin typeface="Arial"/>
                <a:ea typeface="ＭＳ Ｐゴシック"/>
                <a:cs typeface="Arial"/>
              </a:rPr>
              <a:t>kısıtlanabilir</a:t>
            </a:r>
            <a:r>
              <a:rPr lang="tr-TR" sz="1700">
                <a:latin typeface="Arial"/>
                <a:ea typeface="ＭＳ Ｐゴシック"/>
                <a:cs typeface="Arial"/>
              </a:rPr>
              <a:t>:</a:t>
            </a:r>
            <a:endParaRPr lang="tr-TR" sz="1700">
              <a:cs typeface="Arial"/>
            </a:endParaRPr>
          </a:p>
          <a:p>
            <a:pPr algn="just"/>
            <a:r>
              <a:rPr lang="tr-TR" sz="1700">
                <a:latin typeface="Arial"/>
                <a:ea typeface="ＭＳ Ｐゴシック"/>
                <a:cs typeface="Arial"/>
              </a:rPr>
              <a:t>a talebin, talebi alan Tarafın bir </a:t>
            </a:r>
            <a:r>
              <a:rPr lang="tr-TR" sz="1700" b="1">
                <a:solidFill>
                  <a:srgbClr val="FF0000"/>
                </a:solidFill>
                <a:latin typeface="Arial"/>
                <a:ea typeface="ＭＳ Ｐゴシック"/>
                <a:cs typeface="Arial"/>
              </a:rPr>
              <a:t>siyasi suç</a:t>
            </a:r>
            <a:r>
              <a:rPr lang="tr-TR" sz="1700">
                <a:latin typeface="Arial"/>
                <a:ea typeface="ＭＳ Ｐゴシック"/>
                <a:cs typeface="Arial"/>
              </a:rPr>
              <a:t> veya siyasi suçla bağlantılı bir suç olarak değerlendirdiği bir suçla ilgili olması veya </a:t>
            </a:r>
            <a:endParaRPr lang="tr-TR">
              <a:cs typeface="Arial"/>
            </a:endParaRPr>
          </a:p>
          <a:p>
            <a:pPr algn="just"/>
            <a:r>
              <a:rPr lang="tr-TR" sz="1700">
                <a:latin typeface="Arial"/>
                <a:ea typeface="ＭＳ Ｐゴシック"/>
                <a:cs typeface="Arial"/>
              </a:rPr>
              <a:t>b talebi alan Tarafın, trafik verilerinin açıklanmasının </a:t>
            </a:r>
            <a:r>
              <a:rPr lang="tr-TR" sz="1700" b="1">
                <a:solidFill>
                  <a:srgbClr val="FF0000"/>
                </a:solidFill>
                <a:latin typeface="Arial"/>
                <a:ea typeface="ＭＳ Ｐゴシック"/>
                <a:cs typeface="Arial"/>
              </a:rPr>
              <a:t>egemenliğini, güvenliğini, kamu düzenini </a:t>
            </a:r>
            <a:r>
              <a:rPr lang="tr-TR" sz="1700">
                <a:latin typeface="Arial"/>
                <a:ea typeface="ＭＳ Ｐゴシック"/>
                <a:cs typeface="Arial"/>
              </a:rPr>
              <a:t>veya diğer </a:t>
            </a:r>
            <a:r>
              <a:rPr lang="tr-TR" sz="1700" b="1">
                <a:solidFill>
                  <a:srgbClr val="FF0000"/>
                </a:solidFill>
                <a:latin typeface="Arial"/>
                <a:ea typeface="ＭＳ Ｐゴシック"/>
                <a:cs typeface="Arial"/>
              </a:rPr>
              <a:t>temel çıkarlarını</a:t>
            </a:r>
            <a:r>
              <a:rPr lang="tr-TR" sz="1700">
                <a:latin typeface="Arial"/>
                <a:ea typeface="ＭＳ Ｐゴシック"/>
                <a:cs typeface="Arial"/>
              </a:rPr>
              <a:t> etkileyebilecek nitelikte olduğu kanaatini taşıması. </a:t>
            </a:r>
            <a:endParaRPr lang="tr-TR">
              <a:cs typeface="Arial"/>
            </a:endParaRPr>
          </a:p>
          <a:p>
            <a:pPr algn="just"/>
            <a:endParaRPr lang="tr-TR" sz="1700">
              <a:cs typeface="Arial"/>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919146" y="1276964"/>
            <a:ext cx="4050044" cy="3600986"/>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defRPr/>
            </a:pPr>
            <a:r>
              <a:rPr lang="tr-TR" sz="1900" dirty="0">
                <a:latin typeface="Arial"/>
                <a:ea typeface="+mn-ea"/>
                <a:cs typeface="Arial"/>
              </a:rPr>
              <a:t>Taraflar ancak aşağıdaki hallerde trafik verisini kısıtlayabilir:</a:t>
            </a:r>
          </a:p>
          <a:p>
            <a:pPr marL="800100" lvl="1" indent="-342900" algn="just">
              <a:buFont typeface="Wingdings" panose="05000000000000000000" pitchFamily="2" charset="2"/>
              <a:buChar char="Ø"/>
              <a:defRPr/>
            </a:pPr>
            <a:r>
              <a:rPr lang="tr-TR" sz="1900" dirty="0">
                <a:latin typeface="Arial"/>
                <a:ea typeface="+mn-ea"/>
                <a:cs typeface="Arial"/>
              </a:rPr>
              <a:t>trafik verilerinin açıklanmasının, egemenliğini, güvenliğini, kamu düzenini veya diğer temel çıkarlarını etkileyeceği kanaatini taşıması</a:t>
            </a:r>
            <a:endParaRPr lang="tr-TR" sz="1900" dirty="0">
              <a:ea typeface="+mn-ea"/>
              <a:cs typeface="Arial" panose="020B0604020202020204" pitchFamily="34" charset="0"/>
            </a:endParaRPr>
          </a:p>
          <a:p>
            <a:pPr marL="800100" lvl="1" indent="-342900" algn="just">
              <a:buFont typeface="Wingdings" panose="05000000000000000000" pitchFamily="2" charset="2"/>
              <a:buChar char="Ø"/>
              <a:defRPr/>
            </a:pPr>
            <a:r>
              <a:rPr lang="tr-TR" sz="1900" dirty="0">
                <a:latin typeface="Arial"/>
                <a:ea typeface="+mn-ea"/>
                <a:cs typeface="Arial"/>
              </a:rPr>
              <a:t>siyasi suç veya siyasi suçla bağlantılı suç olarak değerlendirilen suçlar</a:t>
            </a:r>
          </a:p>
        </p:txBody>
      </p:sp>
    </p:spTree>
    <p:extLst>
      <p:ext uri="{BB962C8B-B14F-4D97-AF65-F5344CB8AC3E}">
        <p14:creationId xmlns:p14="http://schemas.microsoft.com/office/powerpoint/2010/main" val="25496877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53</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53</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lnSpc>
                <a:spcPct val="80000"/>
              </a:lnSpc>
            </a:pPr>
            <a:r>
              <a:rPr lang="tr-TR" sz="3200" b="1"/>
              <a:t>Sorular</a:t>
            </a:r>
            <a:endParaRPr lang="tr-T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2861145652"/>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15848340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54</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54</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t>Madde 31 – </a:t>
            </a:r>
            <a:r>
              <a:rPr lang="tr-TR" sz="3200" b="1" dirty="0">
                <a:ea typeface="+mn-lt"/>
                <a:cs typeface="+mn-lt"/>
              </a:rPr>
              <a:t>Depolanmış Bilgisayar Verilerine </a:t>
            </a:r>
            <a:endParaRPr lang="tr-TR" b="1" dirty="0">
              <a:ea typeface="+mn-lt"/>
              <a:cs typeface="+mn-lt"/>
            </a:endParaRPr>
          </a:p>
          <a:p>
            <a:pPr algn="r"/>
            <a:r>
              <a:rPr lang="tr-TR" sz="3200" b="1" dirty="0" smtClean="0">
                <a:ea typeface="+mn-lt"/>
                <a:cs typeface="+mn-lt"/>
              </a:rPr>
              <a:t>Erişilmesine İlişkin Karşılıklı </a:t>
            </a:r>
            <a:r>
              <a:rPr lang="tr-TR" sz="3200" b="1" dirty="0">
                <a:ea typeface="+mn-lt"/>
                <a:cs typeface="+mn-lt"/>
              </a:rPr>
              <a:t>Yardımlaşma </a:t>
            </a:r>
            <a:endParaRPr lang="tr-TR" b="1"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D10CC973-3048-4480-AF1E-5EDA3830CFDE}"/>
              </a:ext>
            </a:extLst>
          </p:cNvPr>
          <p:cNvSpPr/>
          <p:nvPr/>
        </p:nvSpPr>
        <p:spPr>
          <a:xfrm>
            <a:off x="26375" y="1231374"/>
            <a:ext cx="4449615" cy="3816429"/>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pPr>
            <a:r>
              <a:rPr lang="tr-TR" sz="2200" dirty="0">
                <a:latin typeface="Arial"/>
                <a:ea typeface="Verdana"/>
                <a:cs typeface="Arial"/>
              </a:rPr>
              <a:t>Başka bir ülkeden, bilgisayar sistemi aracılığıyla depolanmış verileri arama ve bu verilere el koyma (ve açıklama) talebinde bulunulması </a:t>
            </a:r>
            <a:endParaRPr lang="tr-TR" dirty="0">
              <a:latin typeface="Arial"/>
              <a:ea typeface="Verdana"/>
              <a:cs typeface="Arial"/>
            </a:endParaRPr>
          </a:p>
          <a:p>
            <a:pPr marL="800100" lvl="1" indent="-342900" algn="just">
              <a:buFont typeface="Wingdings" panose="05000000000000000000" pitchFamily="2" charset="2"/>
              <a:buChar char="Ø"/>
            </a:pPr>
            <a:r>
              <a:rPr lang="tr-TR" sz="2200" dirty="0">
                <a:latin typeface="Arial"/>
                <a:ea typeface="Verdana"/>
                <a:cs typeface="Arial"/>
              </a:rPr>
              <a:t>Verinin, talebi alan devlet yetkisi içerisinde bulunması gerekir</a:t>
            </a:r>
          </a:p>
          <a:p>
            <a:pPr marL="800100" lvl="1" indent="-342900" algn="just">
              <a:buFont typeface="Wingdings" panose="05000000000000000000" pitchFamily="2" charset="2"/>
              <a:buChar char="Ø"/>
            </a:pPr>
            <a:r>
              <a:rPr lang="tr-TR" sz="2200" dirty="0">
                <a:latin typeface="Arial"/>
                <a:ea typeface="Verdana"/>
                <a:cs typeface="Arial"/>
              </a:rPr>
              <a:t>29. madde uyarınca korunan veriler de dahildir</a:t>
            </a:r>
          </a:p>
          <a:p>
            <a:pPr marL="342900" indent="-342900" algn="just">
              <a:buFont typeface="Wingdings" panose="05000000000000000000" pitchFamily="2" charset="2"/>
              <a:buChar char="Ø"/>
            </a:pPr>
            <a:endParaRPr lang="tr-TR" sz="2200" dirty="0">
              <a:ea typeface="Verdana" panose="020B0604030504040204" pitchFamily="34" charset="0"/>
              <a:cs typeface="Arial" panose="020B0604020202020204" pitchFamily="34" charset="0"/>
            </a:endParaRPr>
          </a:p>
        </p:txBody>
      </p:sp>
      <p:pic>
        <p:nvPicPr>
          <p:cNvPr id="8" name="Picture 2" descr="https://www.diplomacy.edu/sites/default/files/Cybercrime%20illustration%20-%20L.jpg">
            <a:extLst>
              <a:ext uri="{FF2B5EF4-FFF2-40B4-BE49-F238E27FC236}">
                <a16:creationId xmlns:a16="http://schemas.microsoft.com/office/drawing/2014/main" id="{FB0247E3-8926-4208-9737-DFE6CF3C14A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400" b="7716"/>
          <a:stretch/>
        </p:blipFill>
        <p:spPr bwMode="auto">
          <a:xfrm>
            <a:off x="4824449" y="1868835"/>
            <a:ext cx="4198007" cy="3137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4012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55</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55</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Madde 31 – </a:t>
            </a:r>
            <a:r>
              <a:rPr lang="tr-TR" sz="3200" b="1" dirty="0"/>
              <a:t>Depolanmış Bilgisayar Verilerine </a:t>
            </a:r>
            <a:endParaRPr lang="tr-TR" sz="3200" dirty="0">
              <a:ea typeface="+mn-lt"/>
              <a:cs typeface="+mn-lt"/>
            </a:endParaRPr>
          </a:p>
          <a:p>
            <a:pPr algn="r"/>
            <a:r>
              <a:rPr lang="tr-TR" sz="3200" b="1" dirty="0" smtClean="0"/>
              <a:t>Erişilmesine İlişkin </a:t>
            </a:r>
            <a:r>
              <a:rPr lang="tr-TR" sz="3200" b="1" dirty="0"/>
              <a:t>Karşılıklı Yardımlaşma </a:t>
            </a:r>
            <a:endParaRPr lang="tr-TR"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8"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8322" y="1203034"/>
            <a:ext cx="4742502" cy="5847755"/>
          </a:xfrm>
          <a:prstGeom prst="rect">
            <a:avLst/>
          </a:prstGeom>
        </p:spPr>
        <p:txBody>
          <a:bodyPr wrap="square" lIns="91440" tIns="45720" rIns="91440" bIns="45720" anchor="t">
            <a:spAutoFit/>
          </a:bodyPr>
          <a:lstStyle/>
          <a:p>
            <a:pPr algn="just"/>
            <a:r>
              <a:rPr lang="tr-TR" sz="1650" dirty="0">
                <a:latin typeface="Arial"/>
                <a:ea typeface="ＭＳ Ｐゴシック"/>
                <a:cs typeface="Arial"/>
              </a:rPr>
              <a:t>1 Taraflardan biri, </a:t>
            </a:r>
            <a:r>
              <a:rPr lang="tr-TR" sz="1650" b="1" dirty="0">
                <a:solidFill>
                  <a:srgbClr val="FF0000"/>
                </a:solidFill>
                <a:latin typeface="Arial"/>
                <a:ea typeface="ＭＳ Ｐゴシック"/>
                <a:cs typeface="Arial"/>
              </a:rPr>
              <a:t>29. madde uyarınca korunan veriler de dahil olmak üzere</a:t>
            </a:r>
            <a:r>
              <a:rPr lang="tr-TR" sz="1650" dirty="0">
                <a:latin typeface="Arial"/>
                <a:ea typeface="ＭＳ Ｐゴシック"/>
                <a:cs typeface="Arial"/>
              </a:rPr>
              <a:t>, bilgisayar sistemi aracılığıyla depolanmış, talebi alan Tarafın yargı yetkisi içerisinde bulunan veriye ilişkin </a:t>
            </a:r>
            <a:r>
              <a:rPr lang="tr-TR" sz="1650" b="1" dirty="0">
                <a:solidFill>
                  <a:srgbClr val="FF0000"/>
                </a:solidFill>
                <a:latin typeface="Arial"/>
                <a:ea typeface="ＭＳ Ｐゴシック"/>
                <a:cs typeface="Arial"/>
              </a:rPr>
              <a:t>arama veya benzer şekilde erişim, el koyma veya benzer şekilde güvence altına alma</a:t>
            </a:r>
            <a:r>
              <a:rPr lang="tr-TR" sz="1650" dirty="0">
                <a:latin typeface="Arial"/>
                <a:ea typeface="ＭＳ Ｐゴシック"/>
                <a:cs typeface="Arial"/>
              </a:rPr>
              <a:t> </a:t>
            </a:r>
            <a:r>
              <a:rPr lang="tr-TR" sz="1650" b="1" dirty="0">
                <a:solidFill>
                  <a:srgbClr val="FF0000"/>
                </a:solidFill>
                <a:latin typeface="Arial"/>
                <a:ea typeface="ＭＳ Ｐゴシック"/>
                <a:cs typeface="Arial"/>
              </a:rPr>
              <a:t>ve açıklama </a:t>
            </a:r>
            <a:r>
              <a:rPr lang="tr-TR" sz="1650" dirty="0">
                <a:latin typeface="Arial"/>
                <a:ea typeface="ＭＳ Ｐゴシック"/>
                <a:cs typeface="Arial"/>
              </a:rPr>
              <a:t>konularında diğer Tarafa talepte bulunabilir.</a:t>
            </a:r>
          </a:p>
          <a:p>
            <a:pPr algn="just"/>
            <a:r>
              <a:rPr lang="tr-TR" sz="1650" dirty="0">
                <a:latin typeface="Arial"/>
                <a:ea typeface="ＭＳ Ｐゴシック"/>
                <a:cs typeface="Arial"/>
              </a:rPr>
              <a:t>2 Talebi alan Taraf talebe, 23. maddede belirtilen uluslararası belgelerin, düzenlemelerin ve yasaların uygulanması aracılığıyla ve bu bölümün ilgili diğer hükümlerine uygun olarak cevap verir. </a:t>
            </a:r>
            <a:endParaRPr lang="tr-TR" sz="1650" dirty="0">
              <a:cs typeface="Arial" pitchFamily="34" charset="0"/>
            </a:endParaRPr>
          </a:p>
          <a:p>
            <a:pPr algn="just"/>
            <a:r>
              <a:rPr lang="tr-TR" sz="1650" dirty="0">
                <a:latin typeface="Arial"/>
                <a:ea typeface="ＭＳ Ｐゴシック"/>
                <a:cs typeface="Arial"/>
              </a:rPr>
              <a:t>3 Talebe aşağıdaki durumlarda süratli şekilde cevap verilir:</a:t>
            </a:r>
            <a:endParaRPr lang="tr-TR" sz="1650" dirty="0">
              <a:cs typeface="Arial"/>
            </a:endParaRPr>
          </a:p>
          <a:p>
            <a:pPr algn="just"/>
            <a:r>
              <a:rPr lang="tr-TR" sz="1650" dirty="0">
                <a:latin typeface="Arial"/>
                <a:ea typeface="ＭＳ Ｐゴシック"/>
                <a:cs typeface="Arial"/>
              </a:rPr>
              <a:t>a ilgili verinin kaybolmaya veya değiştirilmeye özellikle elverişli olduğuna dair gerekçelerin mevcut olması veya</a:t>
            </a:r>
            <a:endParaRPr lang="tr-TR" sz="1650" dirty="0">
              <a:cs typeface="Arial"/>
            </a:endParaRPr>
          </a:p>
          <a:p>
            <a:pPr algn="just"/>
            <a:r>
              <a:rPr lang="tr-TR" sz="1650" dirty="0">
                <a:latin typeface="Arial"/>
                <a:ea typeface="ＭＳ Ｐゴシック"/>
                <a:cs typeface="Arial"/>
              </a:rPr>
              <a:t>b 2. paragrafta belirtilen belgelerin, düzenlemelerin ve yasaların süratli işbirliği öngörmesi.</a:t>
            </a:r>
            <a:endParaRPr lang="tr-TR" sz="1650" dirty="0">
              <a:cs typeface="Arial"/>
            </a:endParaRPr>
          </a:p>
          <a:p>
            <a:pPr algn="just">
              <a:buNone/>
            </a:pPr>
            <a:endParaRPr lang="tr-TR" sz="1650" dirty="0">
              <a:latin typeface="Arial"/>
              <a:ea typeface="ＭＳ Ｐゴシック"/>
              <a:cs typeface="Arial"/>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919146" y="1197062"/>
            <a:ext cx="4050044" cy="3893374"/>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defRPr/>
            </a:pPr>
            <a:r>
              <a:rPr lang="tr-TR" sz="1900" dirty="0">
                <a:latin typeface="Arial"/>
                <a:ea typeface="+mn-ea"/>
                <a:cs typeface="Arial"/>
              </a:rPr>
              <a:t>Taraflar, bilgisayar verisine ilişkin arama veya benzer şekilde erişim, el koyma veya benzer şekilde güvence altına alma ve açıklama taleplerinde bulunabilir</a:t>
            </a:r>
          </a:p>
          <a:p>
            <a:pPr marL="342900" indent="-342900" algn="just">
              <a:buFont typeface="Wingdings" panose="05000000000000000000" pitchFamily="2" charset="2"/>
              <a:buChar char="Ø"/>
              <a:defRPr/>
            </a:pPr>
            <a:endParaRPr lang="tr-TR" sz="1900" dirty="0">
              <a:ea typeface="+mn-ea"/>
              <a:cs typeface="Arial" panose="020B0604020202020204" pitchFamily="34" charset="0"/>
            </a:endParaRPr>
          </a:p>
          <a:p>
            <a:pPr marL="342900" indent="-342900" algn="just">
              <a:buFont typeface="Wingdings" panose="05000000000000000000" pitchFamily="2" charset="2"/>
              <a:buChar char="Ø"/>
              <a:defRPr/>
            </a:pPr>
            <a:r>
              <a:rPr lang="tr-TR" sz="1900" dirty="0">
                <a:latin typeface="Arial"/>
                <a:ea typeface="+mn-ea"/>
                <a:cs typeface="Arial"/>
              </a:rPr>
              <a:t>Talep, 29. madde uyarınca korunan veriler de dahil olmak üzere, başka bir ülkede bilgisayar sisteminde depolanmış verilere ilişkin olabilir</a:t>
            </a:r>
            <a:endParaRPr lang="tr-TR" sz="1900" dirty="0">
              <a:ea typeface="+mn-ea"/>
              <a:cs typeface="Arial" panose="020B0604020202020204" pitchFamily="34" charset="0"/>
            </a:endParaRPr>
          </a:p>
        </p:txBody>
      </p:sp>
    </p:spTree>
    <p:extLst>
      <p:ext uri="{BB962C8B-B14F-4D97-AF65-F5344CB8AC3E}">
        <p14:creationId xmlns:p14="http://schemas.microsoft.com/office/powerpoint/2010/main" val="18966288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56</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56</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Madde 31 – </a:t>
            </a:r>
            <a:r>
              <a:rPr lang="tr-TR" sz="3200" b="1" dirty="0"/>
              <a:t>Depolanmış Bilgisayar Verilerine </a:t>
            </a:r>
            <a:endParaRPr lang="tr-TR" sz="3200" dirty="0">
              <a:ea typeface="+mn-lt"/>
              <a:cs typeface="+mn-lt"/>
            </a:endParaRPr>
          </a:p>
          <a:p>
            <a:pPr algn="r"/>
            <a:r>
              <a:rPr lang="tr-TR" sz="3200" b="1" dirty="0" smtClean="0"/>
              <a:t>Erişilmesine İlişkin </a:t>
            </a:r>
            <a:r>
              <a:rPr lang="tr-TR" sz="3200" b="1" dirty="0"/>
              <a:t>Karşılıklı Yardımlaşma </a:t>
            </a:r>
            <a:endParaRPr lang="tr-TR"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8"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8322" y="1203034"/>
            <a:ext cx="4742502" cy="5170646"/>
          </a:xfrm>
          <a:prstGeom prst="rect">
            <a:avLst/>
          </a:prstGeom>
        </p:spPr>
        <p:txBody>
          <a:bodyPr wrap="square" lIns="91440" tIns="45720" rIns="91440" bIns="45720" anchor="t">
            <a:spAutoFit/>
          </a:bodyPr>
          <a:lstStyle/>
          <a:p>
            <a:pPr algn="just"/>
            <a:r>
              <a:rPr lang="tr-TR" sz="1650" dirty="0">
                <a:latin typeface="Arial"/>
                <a:ea typeface="ＭＳ Ｐゴシック"/>
                <a:cs typeface="Arial"/>
              </a:rPr>
              <a:t>1 Taraflardan biri, 29. madde uyarınca korunan veriler de dahil olmak üzere, bilgisayar sistemi aracılığıyla depolanmış, talebi alan Tarafın yargı yetkisi içerisinde bulunan veriye ilişkin arama veya benzer şekilde erişim, el koyma veya benzer şekilde güvence altına alma ve açıklama konularında diğer Tarafa talepte bulunabilir.</a:t>
            </a:r>
          </a:p>
          <a:p>
            <a:pPr algn="just"/>
            <a:r>
              <a:rPr lang="tr-TR" sz="1650" dirty="0">
                <a:latin typeface="Arial"/>
                <a:ea typeface="ＭＳ Ｐゴシック"/>
                <a:cs typeface="Arial"/>
              </a:rPr>
              <a:t>2 Talebi alan Taraf talebe, 23. maddede belirtilen </a:t>
            </a:r>
            <a:r>
              <a:rPr lang="tr-TR" sz="1650" b="1" dirty="0">
                <a:solidFill>
                  <a:srgbClr val="FF0000"/>
                </a:solidFill>
                <a:latin typeface="Arial"/>
                <a:ea typeface="ＭＳ Ｐゴシック"/>
                <a:cs typeface="Arial"/>
              </a:rPr>
              <a:t>uluslararası belgelerin, düzenlemelerin ve yasaların</a:t>
            </a:r>
            <a:r>
              <a:rPr lang="tr-TR" sz="1650" dirty="0">
                <a:latin typeface="Arial"/>
                <a:ea typeface="ＭＳ Ｐゴシック"/>
                <a:cs typeface="Arial"/>
              </a:rPr>
              <a:t> uygulanması </a:t>
            </a:r>
            <a:r>
              <a:rPr lang="tr-TR" sz="1650" b="1" dirty="0">
                <a:solidFill>
                  <a:srgbClr val="FF0000"/>
                </a:solidFill>
                <a:latin typeface="Arial"/>
                <a:ea typeface="ＭＳ Ｐゴシック"/>
                <a:cs typeface="Arial"/>
              </a:rPr>
              <a:t>aracılığıyla </a:t>
            </a:r>
            <a:r>
              <a:rPr lang="tr-TR" sz="1650" dirty="0">
                <a:latin typeface="Arial"/>
                <a:ea typeface="ＭＳ Ｐゴシック"/>
                <a:cs typeface="Arial"/>
              </a:rPr>
              <a:t>ve </a:t>
            </a:r>
            <a:r>
              <a:rPr lang="tr-TR" sz="1650" b="1" dirty="0">
                <a:solidFill>
                  <a:srgbClr val="FF0000"/>
                </a:solidFill>
                <a:latin typeface="Arial"/>
                <a:ea typeface="ＭＳ Ｐゴシック"/>
                <a:cs typeface="Arial"/>
              </a:rPr>
              <a:t>bu bölümün ilgili diğer hükümlerine</a:t>
            </a:r>
            <a:r>
              <a:rPr lang="tr-TR" sz="1650" dirty="0">
                <a:latin typeface="Arial"/>
                <a:ea typeface="ＭＳ Ｐゴシック"/>
                <a:cs typeface="Arial"/>
              </a:rPr>
              <a:t> uygun olarak </a:t>
            </a:r>
            <a:r>
              <a:rPr lang="tr-TR" sz="1650" b="1" dirty="0">
                <a:solidFill>
                  <a:srgbClr val="FF0000"/>
                </a:solidFill>
                <a:latin typeface="Arial"/>
                <a:ea typeface="ＭＳ Ｐゴシック"/>
                <a:cs typeface="Arial"/>
              </a:rPr>
              <a:t>cevap verir</a:t>
            </a:r>
            <a:r>
              <a:rPr lang="tr-TR" sz="1650" dirty="0">
                <a:latin typeface="Arial"/>
                <a:ea typeface="ＭＳ Ｐゴシック"/>
                <a:cs typeface="Arial"/>
              </a:rPr>
              <a:t>. </a:t>
            </a:r>
            <a:endParaRPr lang="tr-TR" sz="1650" dirty="0">
              <a:ea typeface="ＭＳ Ｐゴシック"/>
              <a:cs typeface="Arial"/>
            </a:endParaRPr>
          </a:p>
          <a:p>
            <a:pPr algn="just"/>
            <a:r>
              <a:rPr lang="tr-TR" sz="1650" dirty="0">
                <a:latin typeface="Arial"/>
                <a:ea typeface="ＭＳ Ｐゴシック"/>
                <a:cs typeface="Arial"/>
              </a:rPr>
              <a:t>3 Talebe aşağıdaki durumlarda süratli şekilde cevap verilir:</a:t>
            </a:r>
          </a:p>
          <a:p>
            <a:pPr algn="just"/>
            <a:r>
              <a:rPr lang="tr-TR" sz="1650" dirty="0">
                <a:latin typeface="Arial"/>
                <a:ea typeface="ＭＳ Ｐゴシック"/>
                <a:cs typeface="Arial"/>
              </a:rPr>
              <a:t>a ilgili verinin kaybolmaya veya değiştirilmeye özellikle elverişli olduğuna dair gerekçelerin mevcut olması veya</a:t>
            </a:r>
            <a:endParaRPr lang="tr-TR" sz="1650" dirty="0">
              <a:cs typeface="Arial"/>
            </a:endParaRPr>
          </a:p>
          <a:p>
            <a:pPr algn="just"/>
            <a:r>
              <a:rPr lang="tr-TR" sz="1650" dirty="0">
                <a:latin typeface="Arial"/>
                <a:ea typeface="ＭＳ Ｐゴシック"/>
                <a:cs typeface="Arial"/>
              </a:rPr>
              <a:t>b 2. paragrafta belirtilen belgelerin, düzenlemelerin ve yasaların süratli işbirliği öngörmesi.</a:t>
            </a:r>
            <a:endParaRPr lang="tr-TR" sz="1650" dirty="0">
              <a:ea typeface="ＭＳ Ｐゴシック"/>
              <a:cs typeface="Arial"/>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919146" y="1197062"/>
            <a:ext cx="4050044" cy="4185761"/>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defRPr/>
            </a:pPr>
            <a:r>
              <a:rPr lang="tr-TR" sz="1900">
                <a:latin typeface="Arial"/>
                <a:ea typeface="+mn-ea"/>
                <a:cs typeface="Arial"/>
              </a:rPr>
              <a:t>Taraflar bilgisayar verilerine ilişkin arama veya benzer şekilde erişim, el koyma veya benzer şekilde güvence altına alma ve açıklama taleplerine cevap vermekle yükümlüdür</a:t>
            </a:r>
          </a:p>
          <a:p>
            <a:pPr marL="342900" indent="-342900" algn="just">
              <a:buFont typeface="Wingdings" panose="05000000000000000000" pitchFamily="2" charset="2"/>
              <a:buChar char="Ø"/>
              <a:defRPr/>
            </a:pPr>
            <a:endParaRPr lang="tr-TR" sz="1900">
              <a:ea typeface="+mn-ea"/>
              <a:cs typeface="Arial" panose="020B0604020202020204" pitchFamily="34" charset="0"/>
            </a:endParaRPr>
          </a:p>
          <a:p>
            <a:pPr marL="342900" indent="-342900" algn="just">
              <a:buFont typeface="Wingdings" panose="05000000000000000000" pitchFamily="2" charset="2"/>
              <a:buChar char="Ø"/>
              <a:defRPr/>
            </a:pPr>
            <a:r>
              <a:rPr lang="tr-TR" sz="1900">
                <a:latin typeface="Arial"/>
                <a:ea typeface="+mn-ea"/>
                <a:cs typeface="Arial"/>
              </a:rPr>
              <a:t>Bu karşılıklı yardımlaşmanın sağlanmasına ilişkin koşullar, karşılıklı adli yardımlaşma hakkındaki uygulanabilir antlaşmalarda, düzenlemelerde ve ulusal hukuklarda öngörülenlerle aynı olacaktır</a:t>
            </a:r>
          </a:p>
        </p:txBody>
      </p:sp>
    </p:spTree>
    <p:extLst>
      <p:ext uri="{BB962C8B-B14F-4D97-AF65-F5344CB8AC3E}">
        <p14:creationId xmlns:p14="http://schemas.microsoft.com/office/powerpoint/2010/main" val="42790614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57</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57</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38017"/>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Madde 31 – </a:t>
            </a:r>
            <a:r>
              <a:rPr lang="tr-TR" sz="3200" b="1" dirty="0"/>
              <a:t>Depolanmış Bilgisayar Verilerine </a:t>
            </a:r>
            <a:endParaRPr lang="tr-TR" sz="3200" dirty="0">
              <a:ea typeface="+mn-lt"/>
              <a:cs typeface="+mn-lt"/>
            </a:endParaRPr>
          </a:p>
          <a:p>
            <a:pPr algn="r"/>
            <a:r>
              <a:rPr lang="tr-TR" sz="3200" b="1" dirty="0" smtClean="0"/>
              <a:t>Erişilmesine İlişkin </a:t>
            </a:r>
            <a:r>
              <a:rPr lang="tr-TR" sz="3200" b="1" dirty="0"/>
              <a:t>Karşılıklı Yardımlaşma </a:t>
            </a:r>
            <a:endParaRPr lang="tr-TR"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8"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8322" y="1203034"/>
            <a:ext cx="4742502" cy="5170646"/>
          </a:xfrm>
          <a:prstGeom prst="rect">
            <a:avLst/>
          </a:prstGeom>
        </p:spPr>
        <p:txBody>
          <a:bodyPr wrap="square" lIns="91440" tIns="45720" rIns="91440" bIns="45720" anchor="t">
            <a:spAutoFit/>
          </a:bodyPr>
          <a:lstStyle/>
          <a:p>
            <a:pPr algn="just"/>
            <a:r>
              <a:rPr lang="tr-TR" sz="1650" dirty="0">
                <a:latin typeface="Arial"/>
                <a:ea typeface="ＭＳ Ｐゴシック"/>
                <a:cs typeface="Arial"/>
              </a:rPr>
              <a:t>1 Taraflardan biri, 29. madde uyarınca korunan veriler de dahil olmak üzere, bilgisayar sistemi aracılığıyla depolanmış, talebi alan Tarafın yargı yetkisi içerisinde bulunan veriye ilişkin arama veya benzer şekilde erişim, el koyma veya benzer şekilde güvence altına alma ve açıklama konularında diğer Tarafa talepte bulunabilir.</a:t>
            </a:r>
          </a:p>
          <a:p>
            <a:pPr algn="just"/>
            <a:r>
              <a:rPr lang="tr-TR" sz="1650" dirty="0">
                <a:latin typeface="Arial"/>
                <a:ea typeface="ＭＳ Ｐゴシック"/>
                <a:cs typeface="Arial"/>
              </a:rPr>
              <a:t>2 Talebi alan Taraf talebe, 23. maddede belirtilen uluslararası belgelerin, düzenlemelerin ve yasaların uygulanması aracılığıyla ve bu bölümün ilgili diğer hükümlerine uygun olarak cevap verir. </a:t>
            </a:r>
            <a:endParaRPr lang="tr-TR" sz="1650" dirty="0">
              <a:latin typeface="Arial"/>
              <a:cs typeface="Arial"/>
            </a:endParaRPr>
          </a:p>
          <a:p>
            <a:pPr algn="just"/>
            <a:r>
              <a:rPr lang="tr-TR" sz="1650" dirty="0">
                <a:latin typeface="Arial"/>
                <a:ea typeface="ＭＳ Ｐゴシック"/>
                <a:cs typeface="Arial"/>
              </a:rPr>
              <a:t>3 Talebe aşağıdaki durumlarda </a:t>
            </a:r>
            <a:r>
              <a:rPr lang="tr-TR" sz="1650" b="1" dirty="0">
                <a:solidFill>
                  <a:srgbClr val="FF0000"/>
                </a:solidFill>
                <a:latin typeface="Arial"/>
                <a:ea typeface="ＭＳ Ｐゴシック"/>
                <a:cs typeface="Arial"/>
              </a:rPr>
              <a:t>süratli şekilde</a:t>
            </a:r>
            <a:r>
              <a:rPr lang="tr-TR" sz="1650" dirty="0">
                <a:latin typeface="Arial"/>
                <a:ea typeface="ＭＳ Ｐゴシック"/>
                <a:cs typeface="Arial"/>
              </a:rPr>
              <a:t> cevap verilir:</a:t>
            </a:r>
          </a:p>
          <a:p>
            <a:pPr algn="just"/>
            <a:r>
              <a:rPr lang="tr-TR" sz="1650" dirty="0">
                <a:latin typeface="Arial"/>
                <a:ea typeface="ＭＳ Ｐゴシック"/>
                <a:cs typeface="Arial"/>
              </a:rPr>
              <a:t>a ilgili </a:t>
            </a:r>
            <a:r>
              <a:rPr lang="tr-TR" sz="1650" b="1" dirty="0">
                <a:solidFill>
                  <a:srgbClr val="FF0000"/>
                </a:solidFill>
                <a:latin typeface="Arial"/>
                <a:ea typeface="ＭＳ Ｐゴシック"/>
                <a:cs typeface="Arial"/>
              </a:rPr>
              <a:t>verinin kaybolmaya veya değiştirilmeye özellikle elverişli olduğuna</a:t>
            </a:r>
            <a:r>
              <a:rPr lang="tr-TR" sz="1650" dirty="0">
                <a:latin typeface="Arial"/>
                <a:ea typeface="ＭＳ Ｐゴシック"/>
                <a:cs typeface="Arial"/>
              </a:rPr>
              <a:t> dair gerekçelerin mevcut olması veya</a:t>
            </a:r>
            <a:endParaRPr lang="tr-TR" sz="1650" dirty="0">
              <a:cs typeface="Arial"/>
            </a:endParaRPr>
          </a:p>
          <a:p>
            <a:pPr algn="just"/>
            <a:r>
              <a:rPr lang="tr-TR" sz="1650" dirty="0">
                <a:latin typeface="Arial"/>
                <a:ea typeface="ＭＳ Ｐゴシック"/>
                <a:cs typeface="Arial"/>
              </a:rPr>
              <a:t>b 2. paragrafta belirtilen </a:t>
            </a:r>
            <a:r>
              <a:rPr lang="tr-TR" sz="1650" b="1" dirty="0">
                <a:solidFill>
                  <a:srgbClr val="FF0000"/>
                </a:solidFill>
                <a:latin typeface="Arial"/>
                <a:ea typeface="ＭＳ Ｐゴシック"/>
                <a:cs typeface="Arial"/>
              </a:rPr>
              <a:t>belgelerin</a:t>
            </a:r>
            <a:r>
              <a:rPr lang="tr-TR" sz="1650" dirty="0">
                <a:latin typeface="Arial"/>
                <a:ea typeface="ＭＳ Ｐゴシック"/>
                <a:cs typeface="Arial"/>
              </a:rPr>
              <a:t>, düzenlemelerin ve yasaların </a:t>
            </a:r>
            <a:r>
              <a:rPr lang="tr-TR" sz="1650" b="1" dirty="0">
                <a:solidFill>
                  <a:srgbClr val="FF0000"/>
                </a:solidFill>
                <a:latin typeface="Arial"/>
                <a:ea typeface="ＭＳ Ｐゴシック"/>
                <a:cs typeface="Arial"/>
              </a:rPr>
              <a:t>süratli işbirliği öngörmesi</a:t>
            </a:r>
            <a:r>
              <a:rPr lang="tr-TR" sz="1650" dirty="0">
                <a:latin typeface="Arial"/>
                <a:ea typeface="ＭＳ Ｐゴシック"/>
                <a:cs typeface="Arial"/>
              </a:rPr>
              <a:t>.</a:t>
            </a:r>
            <a:endParaRPr lang="tr-TR" sz="1650" b="1" dirty="0">
              <a:solidFill>
                <a:srgbClr val="FF0000"/>
              </a:solidFill>
              <a:cs typeface="Arial"/>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919146" y="1197062"/>
            <a:ext cx="4050044" cy="3016210"/>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defRPr/>
            </a:pPr>
            <a:r>
              <a:rPr lang="tr-TR" sz="1900" dirty="0">
                <a:latin typeface="Arial"/>
                <a:ea typeface="+mn-ea"/>
                <a:cs typeface="Arial"/>
              </a:rPr>
              <a:t>Taleplere aşağıdaki durumlarda süratli şekilde cevap verilmelidir:</a:t>
            </a:r>
          </a:p>
          <a:p>
            <a:pPr marL="800100" lvl="1" indent="-342900" algn="just">
              <a:buFont typeface="Wingdings" panose="05000000000000000000" pitchFamily="2" charset="2"/>
              <a:buChar char="Ø"/>
              <a:defRPr/>
            </a:pPr>
            <a:r>
              <a:rPr lang="tr-TR" sz="1900" dirty="0">
                <a:latin typeface="Arial"/>
                <a:ea typeface="+mn-ea"/>
                <a:cs typeface="Arial"/>
              </a:rPr>
              <a:t>ilgili verinin kaybolmaya veya değiştirilmeye özellikle elverişli olduğuna dair gerekçelerin mevcut olması veya</a:t>
            </a:r>
          </a:p>
          <a:p>
            <a:pPr marL="800100" lvl="1" indent="-342900" algn="just">
              <a:buFont typeface="Wingdings" panose="05000000000000000000" pitchFamily="2" charset="2"/>
              <a:buChar char="Ø"/>
              <a:defRPr/>
            </a:pPr>
            <a:r>
              <a:rPr lang="tr-TR" sz="1900" dirty="0">
                <a:latin typeface="Arial"/>
                <a:ea typeface="+mn-ea"/>
                <a:cs typeface="Arial"/>
              </a:rPr>
              <a:t>ilgili antlaşmaların, düzenlemelerin veya yasaların bunu öngörmesi</a:t>
            </a:r>
          </a:p>
        </p:txBody>
      </p:sp>
    </p:spTree>
    <p:extLst>
      <p:ext uri="{BB962C8B-B14F-4D97-AF65-F5344CB8AC3E}">
        <p14:creationId xmlns:p14="http://schemas.microsoft.com/office/powerpoint/2010/main" val="5399359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58</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58</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t>Madde 32 – Sınır Ötesi Erişim</a:t>
            </a:r>
            <a:endParaRPr lang="tr-TR" sz="3200" b="1"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D10CC973-3048-4480-AF1E-5EDA3830CFDE}"/>
              </a:ext>
            </a:extLst>
          </p:cNvPr>
          <p:cNvSpPr/>
          <p:nvPr/>
        </p:nvSpPr>
        <p:spPr>
          <a:xfrm>
            <a:off x="88522" y="1166842"/>
            <a:ext cx="4572000" cy="5355312"/>
          </a:xfrm>
          <a:prstGeom prst="rect">
            <a:avLst/>
          </a:prstGeom>
        </p:spPr>
        <p:txBody>
          <a:bodyPr lIns="91440" tIns="45720" rIns="91440" bIns="45720" anchor="t">
            <a:spAutoFit/>
          </a:bodyPr>
          <a:lstStyle/>
          <a:p>
            <a:pPr marL="342900" indent="-342900" algn="just">
              <a:buFont typeface="Wingdings" panose="05000000000000000000" pitchFamily="2" charset="2"/>
              <a:buChar char="Ø"/>
            </a:pPr>
            <a:r>
              <a:rPr lang="tr-TR" dirty="0">
                <a:latin typeface="Arial"/>
                <a:ea typeface="Verdana"/>
                <a:cs typeface="Arial"/>
              </a:rPr>
              <a:t>Tarafın kolluk teşkilatının, bir diğer Tarafın fiziki olarak yetki alanı içerisinde bulunan bir bilgisayarda depolanmış delilleri elde edebilmesini sağlar.</a:t>
            </a:r>
          </a:p>
          <a:p>
            <a:pPr marL="342900" indent="-342900" algn="just">
              <a:buFont typeface="Wingdings" panose="05000000000000000000" pitchFamily="2" charset="2"/>
              <a:buChar char="Ø"/>
            </a:pPr>
            <a:endParaRPr lang="tr-TR" dirty="0">
              <a:ea typeface="Verdana" panose="020B0604030504040204" pitchFamily="34" charset="0"/>
              <a:cs typeface="Arial" panose="020B0604020202020204" pitchFamily="34" charset="0"/>
            </a:endParaRPr>
          </a:p>
          <a:p>
            <a:pPr marL="342900" indent="-342900" algn="just">
              <a:buFont typeface="Wingdings" panose="05000000000000000000" pitchFamily="2" charset="2"/>
              <a:buChar char="Ø"/>
            </a:pPr>
            <a:r>
              <a:rPr lang="tr-TR" dirty="0">
                <a:latin typeface="Arial"/>
                <a:ea typeface="Verdana"/>
                <a:cs typeface="Arial"/>
              </a:rPr>
              <a:t>Uluslararası işbirliği talebi bulunmaksızın, somut bir soruşturma sırasında, aşağıdaki haller söz konusu ise uygulanır: </a:t>
            </a:r>
          </a:p>
          <a:p>
            <a:pPr marL="800100" lvl="1" indent="-342900" algn="just">
              <a:buFont typeface="Wingdings" panose="05000000000000000000" pitchFamily="2" charset="2"/>
              <a:buChar char="Ø"/>
            </a:pPr>
            <a:r>
              <a:rPr lang="tr-TR" dirty="0">
                <a:latin typeface="Arial"/>
                <a:ea typeface="Verdana"/>
                <a:cs typeface="Arial"/>
              </a:rPr>
              <a:t>yetkili görevlilerin yabancı bir ülkede bulunan bilgisayardaki açık kaynaklı bilgiyi elde etmesi gerekiyorsa veya </a:t>
            </a:r>
            <a:endParaRPr lang="tr-TR" dirty="0">
              <a:cs typeface="Arial" pitchFamily="34" charset="0"/>
            </a:endParaRPr>
          </a:p>
          <a:p>
            <a:pPr marL="800100" lvl="1" indent="-342900" algn="just">
              <a:buFont typeface="Wingdings" panose="05000000000000000000" pitchFamily="2" charset="2"/>
              <a:buChar char="Ø"/>
            </a:pPr>
            <a:r>
              <a:rPr lang="tr-TR" dirty="0">
                <a:latin typeface="Arial"/>
                <a:ea typeface="Verdana"/>
                <a:cs typeface="Arial"/>
              </a:rPr>
              <a:t>yetkili görevliler, hukuka uygun bir şekilde yetkilendirilmiş kişinin hukuka uygun ve gönüllü rızası ile veriye erişebiliyorsa</a:t>
            </a:r>
          </a:p>
        </p:txBody>
      </p:sp>
    </p:spTree>
    <p:extLst>
      <p:ext uri="{BB962C8B-B14F-4D97-AF65-F5344CB8AC3E}">
        <p14:creationId xmlns:p14="http://schemas.microsoft.com/office/powerpoint/2010/main" val="6604183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59</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59</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32 – Sınır Ötesi Erişim</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5078313"/>
          </a:xfrm>
          <a:prstGeom prst="rect">
            <a:avLst/>
          </a:prstGeom>
        </p:spPr>
        <p:txBody>
          <a:bodyPr wrap="square" lIns="91440" tIns="45720" rIns="91440" bIns="45720" anchor="t">
            <a:spAutoFit/>
          </a:bodyPr>
          <a:lstStyle/>
          <a:p>
            <a:pPr marL="342900" indent="-342900" algn="just">
              <a:buFont typeface="Wingdings" pitchFamily="2" charset="2"/>
              <a:buChar char="Ø"/>
            </a:pPr>
            <a:r>
              <a:rPr lang="tr-TR" b="1" dirty="0">
                <a:latin typeface="Arial"/>
                <a:ea typeface="ＭＳ Ｐゴシック"/>
                <a:cs typeface="Arial"/>
              </a:rPr>
              <a:t>Madde 32 – Depolanmış bilgisayar verilerine rıza ile veya bu verilerin kamuya açık olduğu durumlarda sınır ötesi erişim </a:t>
            </a:r>
            <a:endParaRPr lang="tr-TR" b="1" dirty="0">
              <a:cs typeface="Arial"/>
            </a:endParaRPr>
          </a:p>
          <a:p>
            <a:pPr algn="just"/>
            <a:r>
              <a:rPr lang="tr-TR" dirty="0">
                <a:latin typeface="Arial"/>
                <a:cs typeface="Arial"/>
              </a:rPr>
              <a:t>Taraflardan biri, </a:t>
            </a:r>
            <a:r>
              <a:rPr lang="tr-TR" b="1" dirty="0">
                <a:solidFill>
                  <a:srgbClr val="FF0000"/>
                </a:solidFill>
                <a:latin typeface="Arial"/>
                <a:cs typeface="Arial"/>
              </a:rPr>
              <a:t>diğer Tarafın iznine gerek olmaksızın</a:t>
            </a:r>
            <a:r>
              <a:rPr lang="tr-TR" dirty="0">
                <a:latin typeface="Arial"/>
                <a:cs typeface="Arial"/>
              </a:rPr>
              <a:t>: </a:t>
            </a:r>
          </a:p>
          <a:p>
            <a:pPr algn="just"/>
            <a:r>
              <a:rPr lang="tr-TR" dirty="0">
                <a:latin typeface="Arial"/>
                <a:ea typeface="ＭＳ Ｐゴシック"/>
                <a:cs typeface="Arial"/>
              </a:rPr>
              <a:t>a verinin coğrafi konumuna bakılmaksızın, kamuya açık (açık kaynaklı) depolanmış bilgisayar verisine erişebilir veya</a:t>
            </a:r>
            <a:endParaRPr lang="tr-TR" dirty="0">
              <a:cs typeface="Arial"/>
            </a:endParaRPr>
          </a:p>
          <a:p>
            <a:pPr algn="just"/>
            <a:r>
              <a:rPr lang="tr-TR" dirty="0">
                <a:latin typeface="Arial"/>
                <a:ea typeface="ＭＳ Ｐゴシック"/>
                <a:cs typeface="Arial"/>
              </a:rPr>
              <a:t>b eğer Taraf, diğer Tarafta bulunan depolanmış bilgisayar verisini açıklamak için hukuka uygun biçimde yetkilendirilmiş kişinin hukuka uygun ve gönüllü rızasını, kendi yetki alanı içerisindeki bir bilgisayar sistemi aracılığıyla elde etmişse, söz konusu veriye bu bilgisayar sistemi aracılığıyla erişebilir veya bu veriyi aynı yolla kabul edebilir.</a:t>
            </a:r>
            <a:endParaRPr lang="tr-TR" dirty="0">
              <a:cs typeface="Arial" pitchFamily="34" charset="0"/>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607511" y="1276964"/>
            <a:ext cx="4440661" cy="3139321"/>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dirty="0">
                <a:latin typeface="Arial"/>
                <a:ea typeface="ＭＳ Ｐゴシック"/>
                <a:cs typeface="Arial"/>
              </a:rPr>
              <a:t>Hizmet sağlayıcısının bulunduğu ülkeye, karşılıklı yardımlaşma talebinde bulunulması gerekmemektedir</a:t>
            </a:r>
            <a:endParaRPr lang="tr-TR" sz="2200" dirty="0">
              <a:cs typeface="Arial"/>
            </a:endParaRPr>
          </a:p>
          <a:p>
            <a:pPr marL="342900" indent="-342900" algn="just">
              <a:buFont typeface="Wingdings" pitchFamily="2" charset="2"/>
              <a:buChar char="ü"/>
            </a:pPr>
            <a:endParaRPr lang="tr-TR" sz="2200" dirty="0">
              <a:cs typeface="Arial"/>
            </a:endParaRPr>
          </a:p>
          <a:p>
            <a:pPr marL="342900" indent="-342900" algn="just">
              <a:buFont typeface="Wingdings" pitchFamily="2" charset="2"/>
              <a:buChar char="ü"/>
            </a:pPr>
            <a:r>
              <a:rPr lang="tr-TR" sz="2200" dirty="0">
                <a:latin typeface="Arial"/>
                <a:ea typeface="ＭＳ Ｐゴシック"/>
                <a:cs typeface="Arial"/>
              </a:rPr>
              <a:t>Hizmet sağlayıcısının bulunduğu ülkeye bildirim yapılması öngörülmemektedir</a:t>
            </a:r>
          </a:p>
          <a:p>
            <a:pPr marL="342900" indent="-342900" algn="just">
              <a:buFont typeface="Wingdings" pitchFamily="2" charset="2"/>
              <a:buChar char="ü"/>
            </a:pPr>
            <a:endParaRPr lang="tr-TR" sz="2200" dirty="0">
              <a:cs typeface="Arial"/>
            </a:endParaRPr>
          </a:p>
        </p:txBody>
      </p:sp>
    </p:spTree>
    <p:extLst>
      <p:ext uri="{BB962C8B-B14F-4D97-AF65-F5344CB8AC3E}">
        <p14:creationId xmlns:p14="http://schemas.microsoft.com/office/powerpoint/2010/main" val="400994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en-GB" sz="3200" b="1">
                <a:ea typeface="+mn-lt"/>
                <a:cs typeface="+mn-lt"/>
              </a:rPr>
              <a:t>Madde 23 – </a:t>
            </a:r>
            <a:r>
              <a:rPr lang="tr-TR" sz="3200" b="1"/>
              <a:t>Uluslararası İşbirliğine </a:t>
            </a:r>
            <a:endParaRPr lang="en-US" sz="3200">
              <a:ea typeface="+mn-lt"/>
              <a:cs typeface="+mn-lt"/>
            </a:endParaRPr>
          </a:p>
          <a:p>
            <a:pPr algn="r"/>
            <a:r>
              <a:rPr lang="tr-TR" sz="3200" b="1"/>
              <a:t>ilişkin Genel İlkeler</a:t>
            </a:r>
            <a:r>
              <a:rPr lang="en-GB" sz="3200" b="1">
                <a:ea typeface="+mn-lt"/>
                <a:cs typeface="+mn-lt"/>
              </a:rPr>
              <a:t> </a:t>
            </a:r>
            <a:endParaRPr lang="en-US"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90721"/>
            <a:ext cx="4476172" cy="4770537"/>
          </a:xfrm>
          <a:prstGeom prst="rect">
            <a:avLst/>
          </a:prstGeom>
        </p:spPr>
        <p:txBody>
          <a:bodyPr wrap="square" lIns="91440" tIns="45720" rIns="91440" bIns="45720" anchor="t">
            <a:spAutoFit/>
          </a:bodyPr>
          <a:lstStyle/>
          <a:p>
            <a:pPr marL="342900" indent="-342900" algn="just">
              <a:buFont typeface="Wingdings"/>
              <a:buChar char="Ø"/>
            </a:pPr>
            <a:r>
              <a:rPr lang="tr-TR" sz="1900" dirty="0">
                <a:latin typeface="Arial"/>
                <a:ea typeface="ＭＳ Ｐゴシック"/>
                <a:cs typeface="Arial"/>
              </a:rPr>
              <a:t>Taraflar, bu bölüm hükümlerine uygun olarak ve ceza konularında uluslararası işbirliğine ilişkin ilgili uluslararası belgelerin, aynı veya karşılıklı mevzuat temelinde anlaşılmış düzenlemelerin ve iç hukukların uygulanması aracılığıyla, </a:t>
            </a:r>
            <a:r>
              <a:rPr lang="tr-TR" sz="1900" b="1" dirty="0">
                <a:solidFill>
                  <a:srgbClr val="FF0000"/>
                </a:solidFill>
                <a:latin typeface="Arial"/>
                <a:ea typeface="ＭＳ Ｐゴシック"/>
                <a:cs typeface="Arial"/>
              </a:rPr>
              <a:t>bilgisayar sistemlerine ve  verilerine ilişkin suçlar</a:t>
            </a:r>
            <a:r>
              <a:rPr lang="tr-TR" sz="1900" dirty="0">
                <a:latin typeface="Arial"/>
                <a:ea typeface="ＭＳ Ｐゴシック"/>
                <a:cs typeface="Arial"/>
              </a:rPr>
              <a:t>la</a:t>
            </a:r>
            <a:r>
              <a:rPr lang="tr-TR" sz="1900" b="1" dirty="0">
                <a:solidFill>
                  <a:srgbClr val="FF0000"/>
                </a:solidFill>
                <a:latin typeface="Arial"/>
                <a:ea typeface="ＭＳ Ｐゴシック"/>
                <a:cs typeface="Arial"/>
              </a:rPr>
              <a:t> </a:t>
            </a:r>
            <a:r>
              <a:rPr lang="tr-TR" sz="1900" dirty="0">
                <a:latin typeface="Arial"/>
                <a:ea typeface="ＭＳ Ｐゴシック"/>
                <a:cs typeface="Arial"/>
              </a:rPr>
              <a:t>ilgili soruşturmalar ve kovuşturmalar veya </a:t>
            </a:r>
            <a:r>
              <a:rPr lang="tr-TR" sz="1900" b="1" dirty="0">
                <a:solidFill>
                  <a:srgbClr val="FF0000"/>
                </a:solidFill>
                <a:latin typeface="Arial"/>
                <a:ea typeface="ＭＳ Ｐゴシック"/>
                <a:cs typeface="Arial"/>
              </a:rPr>
              <a:t>bir suçun elektronik delillerinin toplanması</a:t>
            </a:r>
            <a:r>
              <a:rPr lang="tr-TR" sz="1900" dirty="0">
                <a:latin typeface="Arial"/>
                <a:ea typeface="ＭＳ Ｐゴシック"/>
                <a:cs typeface="Arial"/>
              </a:rPr>
              <a:t> amaçları doğrultusunda birbirleriyle </a:t>
            </a:r>
            <a:r>
              <a:rPr lang="tr-TR" sz="1900" b="1" dirty="0">
                <a:solidFill>
                  <a:srgbClr val="FF0000"/>
                </a:solidFill>
                <a:latin typeface="Arial"/>
                <a:ea typeface="ＭＳ Ｐゴシック"/>
                <a:cs typeface="Arial"/>
              </a:rPr>
              <a:t>mümkün olan en geniş ölçüde</a:t>
            </a:r>
            <a:r>
              <a:rPr lang="tr-TR" sz="1900" dirty="0">
                <a:latin typeface="Arial"/>
                <a:ea typeface="ＭＳ Ｐゴシック"/>
                <a:cs typeface="Arial"/>
              </a:rPr>
              <a:t> işbirliği yaparlar.  </a:t>
            </a:r>
            <a:endParaRPr lang="tr-TR" sz="1900" dirty="0">
              <a:cs typeface="Arial"/>
            </a:endParaRPr>
          </a:p>
          <a:p>
            <a:pPr marL="342900" indent="-342900" algn="just">
              <a:buFont typeface="Wingdings" pitchFamily="2" charset="2"/>
              <a:buChar char="Ø"/>
            </a:pPr>
            <a:endParaRPr lang="tr-TR" sz="1900" dirty="0">
              <a:cs typeface="Arial"/>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5170646"/>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dirty="0">
                <a:latin typeface="Arial"/>
                <a:ea typeface="ＭＳ Ｐゴシック"/>
                <a:cs typeface="Arial"/>
              </a:rPr>
              <a:t>Budapeşte Sözleşmesi uluslararası işbirliğini aşağıdakiler hakkında öngörmektedir:</a:t>
            </a:r>
          </a:p>
          <a:p>
            <a:pPr marL="800100" lvl="1" indent="-342900" algn="just">
              <a:buFont typeface="Wingdings" pitchFamily="2" charset="2"/>
              <a:buChar char="ü"/>
            </a:pPr>
            <a:endParaRPr lang="tr-TR" sz="2200" dirty="0">
              <a:cs typeface="Arial"/>
            </a:endParaRPr>
          </a:p>
          <a:p>
            <a:pPr marL="800100" lvl="1" indent="-342900" algn="just">
              <a:buFont typeface="Wingdings" pitchFamily="2" charset="2"/>
              <a:buChar char="ü"/>
            </a:pPr>
            <a:r>
              <a:rPr lang="tr-TR" sz="2200" dirty="0">
                <a:latin typeface="Arial"/>
                <a:ea typeface="ＭＳ Ｐゴシック"/>
                <a:cs typeface="Arial"/>
              </a:rPr>
              <a:t>Bilgisayar sistemlerine ve verilerine ilişkin suçlar</a:t>
            </a:r>
          </a:p>
          <a:p>
            <a:pPr marL="800100" lvl="1" indent="-342900" algn="just">
              <a:buFont typeface="Wingdings" pitchFamily="2" charset="2"/>
              <a:buChar char="ü"/>
            </a:pPr>
            <a:endParaRPr lang="tr-TR" sz="2200" dirty="0">
              <a:cs typeface="Arial"/>
            </a:endParaRPr>
          </a:p>
          <a:p>
            <a:pPr marL="800100" lvl="1" indent="-342900" algn="just">
              <a:buFont typeface="Wingdings" pitchFamily="2" charset="2"/>
              <a:buChar char="ü"/>
            </a:pPr>
            <a:r>
              <a:rPr lang="tr-TR" sz="2200" u="sng" dirty="0">
                <a:latin typeface="Arial"/>
                <a:ea typeface="ＭＳ Ｐゴシック"/>
                <a:cs typeface="Arial"/>
              </a:rPr>
              <a:t>Herhangi</a:t>
            </a:r>
            <a:r>
              <a:rPr lang="tr-TR" sz="2200" dirty="0">
                <a:latin typeface="Arial"/>
                <a:ea typeface="ＭＳ Ｐゴシック"/>
                <a:cs typeface="Arial"/>
              </a:rPr>
              <a:t> bir suçun elektronik delillerinin toplanması</a:t>
            </a:r>
          </a:p>
          <a:p>
            <a:pPr marL="800100" lvl="1" indent="-342900" algn="just">
              <a:buFont typeface="Wingdings" pitchFamily="2" charset="2"/>
              <a:buChar char="ü"/>
            </a:pPr>
            <a:endParaRPr lang="tr-TR" sz="2200" dirty="0">
              <a:cs typeface="Arial"/>
            </a:endParaRPr>
          </a:p>
          <a:p>
            <a:pPr marL="342900" indent="-342900" algn="just">
              <a:buFont typeface="Wingdings" pitchFamily="2" charset="2"/>
              <a:buChar char="ü"/>
            </a:pPr>
            <a:r>
              <a:rPr lang="tr-TR" sz="2200" dirty="0">
                <a:latin typeface="Arial"/>
                <a:ea typeface="ＭＳ Ｐゴシック"/>
                <a:cs typeface="Arial"/>
              </a:rPr>
              <a:t>Uluslararası işbirliği mümkün olan en geniş ölçüde yapılmalıdır</a:t>
            </a:r>
            <a:endParaRPr lang="tr-TR" dirty="0">
              <a:cs typeface="Arial"/>
            </a:endParaRPr>
          </a:p>
        </p:txBody>
      </p:sp>
    </p:spTree>
    <p:extLst>
      <p:ext uri="{BB962C8B-B14F-4D97-AF65-F5344CB8AC3E}">
        <p14:creationId xmlns:p14="http://schemas.microsoft.com/office/powerpoint/2010/main" val="40090528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60</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60</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32 – Sınır Ötesi Erişim</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5355312"/>
          </a:xfrm>
          <a:prstGeom prst="rect">
            <a:avLst/>
          </a:prstGeom>
        </p:spPr>
        <p:txBody>
          <a:bodyPr wrap="square" lIns="91440" tIns="45720" rIns="91440" bIns="45720" anchor="t">
            <a:spAutoFit/>
          </a:bodyPr>
          <a:lstStyle/>
          <a:p>
            <a:pPr marL="342900" indent="-342900" algn="just">
              <a:buFont typeface="Wingdings" pitchFamily="2" charset="2"/>
              <a:buChar char="Ø"/>
            </a:pPr>
            <a:r>
              <a:rPr lang="tr-TR" b="1" dirty="0">
                <a:latin typeface="Arial"/>
                <a:ea typeface="ＭＳ Ｐゴシック"/>
                <a:cs typeface="Arial"/>
              </a:rPr>
              <a:t>Madde 32 – Depolanmış bilgisayar verilerine rıza ile veya bu verilerin kamuya açık olduğu durumlarda sınır ötesi erişim </a:t>
            </a:r>
            <a:endParaRPr lang="tr-TR" b="1" dirty="0">
              <a:latin typeface="Arial"/>
              <a:cs typeface="Arial"/>
            </a:endParaRPr>
          </a:p>
          <a:p>
            <a:pPr algn="just"/>
            <a:r>
              <a:rPr lang="tr-TR" dirty="0">
                <a:latin typeface="Arial"/>
                <a:ea typeface="ＭＳ Ｐゴシック"/>
                <a:cs typeface="Arial"/>
              </a:rPr>
              <a:t>Taraflardan biri, diğer Tarafın iznine gerek olmaksızın: </a:t>
            </a:r>
            <a:endParaRPr lang="tr-TR" dirty="0">
              <a:cs typeface="Arial"/>
            </a:endParaRPr>
          </a:p>
          <a:p>
            <a:pPr algn="just"/>
            <a:r>
              <a:rPr lang="tr-TR" dirty="0">
                <a:latin typeface="Arial"/>
                <a:ea typeface="ＭＳ Ｐゴシック"/>
                <a:cs typeface="Arial"/>
              </a:rPr>
              <a:t>a </a:t>
            </a:r>
            <a:r>
              <a:rPr lang="tr-TR" b="1" dirty="0">
                <a:solidFill>
                  <a:srgbClr val="FF0000"/>
                </a:solidFill>
                <a:latin typeface="Arial"/>
                <a:ea typeface="ＭＳ Ｐゴシック"/>
                <a:cs typeface="Arial"/>
              </a:rPr>
              <a:t>verinin </a:t>
            </a:r>
            <a:r>
              <a:rPr lang="tr-TR" dirty="0">
                <a:latin typeface="Arial"/>
                <a:ea typeface="ＭＳ Ｐゴシック"/>
                <a:cs typeface="Arial"/>
              </a:rPr>
              <a:t>coğrafi </a:t>
            </a:r>
            <a:r>
              <a:rPr lang="tr-TR" b="1" dirty="0">
                <a:solidFill>
                  <a:srgbClr val="FF0000"/>
                </a:solidFill>
                <a:latin typeface="Arial"/>
                <a:ea typeface="ＭＳ Ｐゴシック"/>
                <a:cs typeface="Arial"/>
              </a:rPr>
              <a:t>konumuna bakılmaksızın</a:t>
            </a:r>
            <a:r>
              <a:rPr lang="tr-TR" dirty="0">
                <a:latin typeface="Arial"/>
                <a:ea typeface="ＭＳ Ｐゴシック"/>
                <a:cs typeface="Arial"/>
              </a:rPr>
              <a:t>, </a:t>
            </a:r>
            <a:r>
              <a:rPr lang="tr-TR" b="1" dirty="0">
                <a:solidFill>
                  <a:srgbClr val="FF0000"/>
                </a:solidFill>
                <a:latin typeface="Arial"/>
                <a:ea typeface="ＭＳ Ｐゴシック"/>
                <a:cs typeface="Arial"/>
              </a:rPr>
              <a:t>kamuya açık (açık kaynaklı)</a:t>
            </a:r>
            <a:r>
              <a:rPr lang="tr-TR" dirty="0">
                <a:latin typeface="Arial"/>
                <a:ea typeface="ＭＳ Ｐゴシック"/>
                <a:cs typeface="Arial"/>
              </a:rPr>
              <a:t> depolanmış bilgisayar verisine erişebilir veya</a:t>
            </a:r>
            <a:endParaRPr lang="tr-TR" dirty="0">
              <a:ea typeface="ＭＳ Ｐゴシック"/>
              <a:cs typeface="Arial"/>
            </a:endParaRPr>
          </a:p>
          <a:p>
            <a:pPr algn="just"/>
            <a:r>
              <a:rPr lang="tr-TR" dirty="0">
                <a:latin typeface="Arial"/>
                <a:ea typeface="ＭＳ Ｐゴシック"/>
                <a:cs typeface="Arial"/>
              </a:rPr>
              <a:t>b eğer Taraf, diğer Tarafta bulunan depolanmış bilgisayar verisini açıklamak için hukuka uygun biçimde yetkilendirilmiş kişinin hukuka uygun ve gönüllü rızasını, kendi yetki alanı içerisindeki bir bilgisayar sistemi aracılığıyla elde etmişse, söz konusu veriye bu bilgisayar sistemi aracılığıyla erişebilir veya bu veriyi aynı yolla kabul edebilir.</a:t>
            </a:r>
          </a:p>
        </p:txBody>
      </p:sp>
      <p:sp>
        <p:nvSpPr>
          <p:cNvPr id="6" name="Rectangle 5">
            <a:extLst>
              <a:ext uri="{FF2B5EF4-FFF2-40B4-BE49-F238E27FC236}">
                <a16:creationId xmlns:a16="http://schemas.microsoft.com/office/drawing/2014/main" id="{524B6456-681F-2F44-A01A-AD3514E81BD2}"/>
              </a:ext>
            </a:extLst>
          </p:cNvPr>
          <p:cNvSpPr/>
          <p:nvPr/>
        </p:nvSpPr>
        <p:spPr>
          <a:xfrm>
            <a:off x="4607511" y="1276964"/>
            <a:ext cx="4414945" cy="4154984"/>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dirty="0">
                <a:latin typeface="Arial"/>
                <a:ea typeface="ＭＳ Ｐゴシック"/>
                <a:cs typeface="Arial"/>
              </a:rPr>
              <a:t>Kamuya açık veriye erişilmesine izin verilmektedir</a:t>
            </a:r>
          </a:p>
          <a:p>
            <a:pPr marL="342900" indent="-342900" algn="just">
              <a:buFont typeface="Wingdings" pitchFamily="2" charset="2"/>
              <a:buChar char="ü"/>
            </a:pPr>
            <a:endParaRPr lang="tr-TR" sz="2200" dirty="0">
              <a:cs typeface="Arial"/>
            </a:endParaRPr>
          </a:p>
          <a:p>
            <a:pPr marL="342900" indent="-342900" algn="just">
              <a:buFont typeface="Wingdings" pitchFamily="2" charset="2"/>
              <a:buChar char="ü"/>
            </a:pPr>
            <a:r>
              <a:rPr lang="tr-TR" sz="2200" dirty="0">
                <a:latin typeface="Arial"/>
                <a:ea typeface="ＭＳ Ｐゴシック"/>
                <a:cs typeface="Arial"/>
              </a:rPr>
              <a:t>Web sitesinin bir kısmının kamuya kapalı olması, kamu tarafından erişilemediği anlamına gelir</a:t>
            </a:r>
          </a:p>
          <a:p>
            <a:pPr marL="342900" indent="-342900" algn="just">
              <a:buFont typeface="Wingdings" pitchFamily="2" charset="2"/>
              <a:buChar char="ü"/>
            </a:pPr>
            <a:endParaRPr lang="tr-TR" sz="2200" dirty="0">
              <a:cs typeface="Arial"/>
            </a:endParaRPr>
          </a:p>
          <a:p>
            <a:pPr marL="342900" indent="-342900" algn="just">
              <a:buFont typeface="Wingdings" pitchFamily="2" charset="2"/>
              <a:buChar char="ü"/>
            </a:pPr>
            <a:r>
              <a:rPr lang="tr-TR" sz="2200" dirty="0">
                <a:latin typeface="Arial"/>
                <a:ea typeface="ＭＳ Ｐゴシック"/>
                <a:cs typeface="Arial"/>
              </a:rPr>
              <a:t>Verinin konumu (Budapeşte Sözleşmesi’ne taraf ülkede bulunup bulunmaması) önemli değildir</a:t>
            </a:r>
            <a:endParaRPr lang="tr-TR" sz="2200" dirty="0">
              <a:cs typeface="Arial"/>
            </a:endParaRPr>
          </a:p>
        </p:txBody>
      </p:sp>
    </p:spTree>
    <p:extLst>
      <p:ext uri="{BB962C8B-B14F-4D97-AF65-F5344CB8AC3E}">
        <p14:creationId xmlns:p14="http://schemas.microsoft.com/office/powerpoint/2010/main" val="42025322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61</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61</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32 – Sınır Ötesi Erişim</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5632311"/>
          </a:xfrm>
          <a:prstGeom prst="rect">
            <a:avLst/>
          </a:prstGeom>
        </p:spPr>
        <p:txBody>
          <a:bodyPr wrap="square" lIns="91440" tIns="45720" rIns="91440" bIns="45720" anchor="t">
            <a:spAutoFit/>
          </a:bodyPr>
          <a:lstStyle/>
          <a:p>
            <a:pPr marL="342900" indent="-342900" algn="just">
              <a:buFont typeface="Wingdings" pitchFamily="2" charset="2"/>
              <a:buChar char="Ø"/>
            </a:pPr>
            <a:r>
              <a:rPr lang="tr-TR" b="1" dirty="0">
                <a:latin typeface="Arial"/>
                <a:ea typeface="ＭＳ Ｐゴシック"/>
                <a:cs typeface="Arial"/>
              </a:rPr>
              <a:t>Madde 32 – Depolanmış bilgisayar verilerine rıza ile veya bu verilerin kamuya açık olduğu durumlarda sınır ötesi erişim </a:t>
            </a:r>
            <a:endParaRPr lang="tr-TR" b="1" dirty="0">
              <a:cs typeface="Arial"/>
            </a:endParaRPr>
          </a:p>
          <a:p>
            <a:pPr algn="just"/>
            <a:r>
              <a:rPr lang="tr-TR" dirty="0">
                <a:latin typeface="Arial"/>
                <a:ea typeface="ＭＳ Ｐゴシック"/>
                <a:cs typeface="Arial"/>
              </a:rPr>
              <a:t>Taraflardan biri, diğer Tarafın iznine gerek olmaksızın: </a:t>
            </a:r>
            <a:endParaRPr lang="tr-TR" dirty="0">
              <a:latin typeface="Arial"/>
              <a:cs typeface="Arial"/>
            </a:endParaRPr>
          </a:p>
          <a:p>
            <a:pPr algn="just"/>
            <a:r>
              <a:rPr lang="tr-TR" dirty="0">
                <a:latin typeface="Arial"/>
                <a:ea typeface="ＭＳ Ｐゴシック"/>
                <a:cs typeface="Arial"/>
              </a:rPr>
              <a:t>a verinin coğrafi konumuna bakılmaksızın, kamuya açık (açık kaynaklı) depolanmış bilgisayar verisine erişebilir veya</a:t>
            </a:r>
            <a:endParaRPr lang="tr-TR" dirty="0">
              <a:ea typeface="ＭＳ Ｐゴシック"/>
              <a:cs typeface="Arial"/>
            </a:endParaRPr>
          </a:p>
          <a:p>
            <a:pPr algn="just"/>
            <a:r>
              <a:rPr lang="tr-TR" dirty="0">
                <a:latin typeface="Arial"/>
                <a:ea typeface="ＭＳ Ｐゴシック"/>
                <a:cs typeface="Arial"/>
              </a:rPr>
              <a:t>b eğer Taraf, </a:t>
            </a:r>
            <a:r>
              <a:rPr lang="tr-TR" b="1" dirty="0">
                <a:solidFill>
                  <a:srgbClr val="FF0000"/>
                </a:solidFill>
                <a:latin typeface="Arial"/>
                <a:ea typeface="ＭＳ Ｐゴシック"/>
                <a:cs typeface="Arial"/>
              </a:rPr>
              <a:t>diğer Tarafta bulunan depolanmış bilgisayar verisi</a:t>
            </a:r>
            <a:r>
              <a:rPr lang="tr-TR" dirty="0">
                <a:latin typeface="Arial"/>
                <a:ea typeface="ＭＳ Ｐゴシック"/>
                <a:cs typeface="Arial"/>
              </a:rPr>
              <a:t>ni açıklamak için hukuka uygun biçimde yetkilendirilmiş kişinin hukuka uygun ve gönüllü rızasını, kendi yetki alanı içerisindeki bir bilgisayar sistemi aracılığıyla elde etmişse, söz konusu veriye bu bilgisayar sistemi aracılığıyla erişebilir veya bu veriyi aynı yolla kabul edebilir.</a:t>
            </a:r>
          </a:p>
          <a:p>
            <a:pPr algn="just"/>
            <a:endParaRPr lang="tr-TR" dirty="0">
              <a:cs typeface="Arial"/>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607511" y="1276964"/>
            <a:ext cx="4572000" cy="1107996"/>
          </a:xfrm>
          <a:prstGeom prst="rect">
            <a:avLst/>
          </a:prstGeom>
        </p:spPr>
        <p:txBody>
          <a:bodyPr lIns="91440" tIns="45720" rIns="91440" bIns="45720" anchor="t">
            <a:spAutoFit/>
          </a:bodyPr>
          <a:lstStyle/>
          <a:p>
            <a:pPr marL="342900" indent="-342900" algn="just">
              <a:buFont typeface="Wingdings" pitchFamily="2" charset="2"/>
              <a:buChar char="ü"/>
            </a:pPr>
            <a:r>
              <a:rPr lang="tr-TR" sz="2200" dirty="0">
                <a:latin typeface="Arial"/>
                <a:ea typeface="ＭＳ Ｐゴシック"/>
                <a:cs typeface="Arial"/>
              </a:rPr>
              <a:t>Veri, Budapeşte Sözleşmesi'ne taraf başka bir ülkede bulunmalıdır</a:t>
            </a:r>
            <a:endParaRPr lang="tr-TR" dirty="0">
              <a:latin typeface="Arial"/>
              <a:ea typeface="ＭＳ Ｐゴシック"/>
              <a:cs typeface="Arial"/>
            </a:endParaRPr>
          </a:p>
        </p:txBody>
      </p:sp>
    </p:spTree>
    <p:extLst>
      <p:ext uri="{BB962C8B-B14F-4D97-AF65-F5344CB8AC3E}">
        <p14:creationId xmlns:p14="http://schemas.microsoft.com/office/powerpoint/2010/main" val="32582733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62</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62</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32 – Sınır Ötesi Erişim</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5078313"/>
          </a:xfrm>
          <a:prstGeom prst="rect">
            <a:avLst/>
          </a:prstGeom>
        </p:spPr>
        <p:txBody>
          <a:bodyPr wrap="square" lIns="91440" tIns="45720" rIns="91440" bIns="45720" anchor="t">
            <a:spAutoFit/>
          </a:bodyPr>
          <a:lstStyle/>
          <a:p>
            <a:pPr marL="342900" indent="-342900" algn="just">
              <a:buFont typeface="Wingdings" pitchFamily="2" charset="2"/>
              <a:buChar char="Ø"/>
            </a:pPr>
            <a:r>
              <a:rPr lang="tr-TR" b="1" dirty="0">
                <a:latin typeface="Arial"/>
                <a:ea typeface="ＭＳ Ｐゴシック"/>
                <a:cs typeface="Arial"/>
              </a:rPr>
              <a:t>Madde 32 – Depolanmış bilgisayar verilerine rıza ile veya bu verilerin kamuya açık olduğu durumlarda sınır ötesi erişim </a:t>
            </a:r>
            <a:endParaRPr lang="tr-TR" b="1" dirty="0">
              <a:cs typeface="Arial"/>
            </a:endParaRPr>
          </a:p>
          <a:p>
            <a:pPr algn="just"/>
            <a:r>
              <a:rPr lang="tr-TR" dirty="0">
                <a:latin typeface="Arial"/>
                <a:ea typeface="ＭＳ Ｐゴシック"/>
                <a:cs typeface="Arial"/>
              </a:rPr>
              <a:t>Taraflardan biri, diğer Tarafın iznine gerek olmaksızın: </a:t>
            </a:r>
            <a:endParaRPr lang="tr-TR" dirty="0">
              <a:latin typeface="Arial"/>
              <a:cs typeface="Arial"/>
            </a:endParaRPr>
          </a:p>
          <a:p>
            <a:pPr algn="just"/>
            <a:r>
              <a:rPr lang="tr-TR" dirty="0">
                <a:latin typeface="Arial"/>
                <a:ea typeface="ＭＳ Ｐゴシック"/>
                <a:cs typeface="Arial"/>
              </a:rPr>
              <a:t>a verinin coğrafi konumuna bakılmaksızın, kamuya açık (açık kaynaklı) depolanmış bilgisayar verisine erişebilir veya</a:t>
            </a:r>
            <a:endParaRPr lang="tr-TR" dirty="0">
              <a:cs typeface="Arial"/>
            </a:endParaRPr>
          </a:p>
          <a:p>
            <a:pPr algn="just"/>
            <a:r>
              <a:rPr lang="tr-TR" dirty="0">
                <a:latin typeface="Arial"/>
                <a:ea typeface="ＭＳ Ｐゴシック"/>
                <a:cs typeface="Arial"/>
              </a:rPr>
              <a:t>b eğer Taraf, diğer Tarafta bulunan depolanmış bilgisayar verisini açıklamak için hukuka uygun biçimde yetkilendirilmiş kişinin </a:t>
            </a:r>
            <a:r>
              <a:rPr lang="tr-TR" b="1" dirty="0">
                <a:solidFill>
                  <a:srgbClr val="FF0000"/>
                </a:solidFill>
                <a:latin typeface="Arial"/>
                <a:ea typeface="ＭＳ Ｐゴシック"/>
                <a:cs typeface="Arial"/>
              </a:rPr>
              <a:t>hukuka uygun ve gönüllü rıza</a:t>
            </a:r>
            <a:r>
              <a:rPr lang="tr-TR" dirty="0">
                <a:latin typeface="Arial"/>
                <a:ea typeface="ＭＳ Ｐゴシック"/>
                <a:cs typeface="Arial"/>
              </a:rPr>
              <a:t>sını, kendi yetki alanı içerisindeki bir bilgisayar sistemi aracılığıyla elde etmişse, söz konusu veriye bu bilgisayar sistemi aracılığıyla erişebilir veya bu veriyi aynı yolla kabul edebilir.</a:t>
            </a:r>
            <a:endParaRPr lang="tr-TR" dirty="0">
              <a:cs typeface="Arial" pitchFamily="34" charset="0"/>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607511" y="1276964"/>
            <a:ext cx="4414945" cy="4493538"/>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dirty="0">
                <a:latin typeface="Arial"/>
                <a:ea typeface="ＭＳ Ｐゴシック"/>
                <a:cs typeface="Arial"/>
              </a:rPr>
              <a:t>Veriye erişim, hukuka uygun ve gönüllü rızaya dayanmalıdır</a:t>
            </a:r>
          </a:p>
          <a:p>
            <a:pPr marL="342900" indent="-342900" algn="just">
              <a:buFont typeface="Wingdings" pitchFamily="2" charset="2"/>
              <a:buChar char="ü"/>
            </a:pPr>
            <a:endParaRPr lang="tr-TR" sz="2200" dirty="0">
              <a:cs typeface="Arial"/>
            </a:endParaRPr>
          </a:p>
          <a:p>
            <a:pPr marL="342900" indent="-342900" algn="just">
              <a:buFont typeface="Wingdings" pitchFamily="2" charset="2"/>
              <a:buChar char="ü"/>
            </a:pPr>
            <a:r>
              <a:rPr lang="tr-TR" sz="2200" dirty="0">
                <a:latin typeface="Arial"/>
                <a:ea typeface="ＭＳ Ｐゴシック"/>
                <a:cs typeface="Arial"/>
              </a:rPr>
              <a:t>Rızanın hukuka uygunluğu yerel hukuka göre belirlenir (</a:t>
            </a:r>
            <a:r>
              <a:rPr lang="tr-TR" sz="2200" dirty="0" err="1">
                <a:latin typeface="Arial"/>
                <a:ea typeface="ＭＳ Ｐゴシック"/>
                <a:cs typeface="Arial"/>
              </a:rPr>
              <a:t>örn</a:t>
            </a:r>
            <a:r>
              <a:rPr lang="tr-TR" sz="2200" dirty="0">
                <a:latin typeface="Arial"/>
                <a:ea typeface="ＭＳ Ｐゴシック"/>
                <a:cs typeface="Arial"/>
              </a:rPr>
              <a:t>. reşit olmayanların ve temyiz kudretinden yoksun kişilerin rızası geçerli olmayabilir)</a:t>
            </a:r>
          </a:p>
          <a:p>
            <a:pPr algn="just"/>
            <a:endParaRPr lang="tr-TR" sz="2200" dirty="0">
              <a:cs typeface="Arial"/>
            </a:endParaRPr>
          </a:p>
          <a:p>
            <a:pPr marL="342900" indent="-342900" algn="just">
              <a:buFont typeface="Wingdings" pitchFamily="2" charset="2"/>
              <a:buChar char="ü"/>
            </a:pPr>
            <a:r>
              <a:rPr lang="tr-TR" sz="2200" dirty="0">
                <a:latin typeface="Arial"/>
                <a:ea typeface="ＭＳ Ｐゴシック"/>
                <a:cs typeface="Arial"/>
              </a:rPr>
              <a:t>Hizmet koşullarının genel olarak kabulü açık rıza sayılmayabilir</a:t>
            </a:r>
            <a:endParaRPr lang="tr-TR" sz="2200" dirty="0">
              <a:cs typeface="Arial"/>
            </a:endParaRPr>
          </a:p>
        </p:txBody>
      </p:sp>
    </p:spTree>
    <p:extLst>
      <p:ext uri="{BB962C8B-B14F-4D97-AF65-F5344CB8AC3E}">
        <p14:creationId xmlns:p14="http://schemas.microsoft.com/office/powerpoint/2010/main" val="29996574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63</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63</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32 – Sınır Ötesi Erişim</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5355312"/>
          </a:xfrm>
          <a:prstGeom prst="rect">
            <a:avLst/>
          </a:prstGeom>
        </p:spPr>
        <p:txBody>
          <a:bodyPr wrap="square" lIns="91440" tIns="45720" rIns="91440" bIns="45720" anchor="t">
            <a:spAutoFit/>
          </a:bodyPr>
          <a:lstStyle/>
          <a:p>
            <a:pPr marL="342900" indent="-342900" algn="just">
              <a:buFont typeface="Wingdings" pitchFamily="2" charset="2"/>
              <a:buChar char="Ø"/>
            </a:pPr>
            <a:r>
              <a:rPr lang="tr-TR" b="1" dirty="0">
                <a:latin typeface="Arial"/>
                <a:ea typeface="ＭＳ Ｐゴシック"/>
                <a:cs typeface="Arial"/>
              </a:rPr>
              <a:t>Madde 32 – Depolanmış bilgisayar verilerine rıza ile veya bu verilerin kamuya açık olduğu durumlarda sınır ötesi erişim </a:t>
            </a:r>
          </a:p>
          <a:p>
            <a:pPr algn="just"/>
            <a:r>
              <a:rPr lang="tr-TR" dirty="0">
                <a:latin typeface="Arial"/>
                <a:ea typeface="ＭＳ Ｐゴシック"/>
                <a:cs typeface="Arial"/>
              </a:rPr>
              <a:t>Taraflardan biri, diğer Tarafın iznine gerek olmaksızın: </a:t>
            </a:r>
            <a:endParaRPr lang="tr-TR" dirty="0">
              <a:latin typeface="Arial"/>
              <a:cs typeface="Arial"/>
            </a:endParaRPr>
          </a:p>
          <a:p>
            <a:pPr algn="just"/>
            <a:r>
              <a:rPr lang="tr-TR" dirty="0">
                <a:latin typeface="Arial"/>
                <a:ea typeface="ＭＳ Ｐゴシック"/>
                <a:cs typeface="Arial"/>
              </a:rPr>
              <a:t>a verinin coğrafi konumuna bakılmaksızın, kamuya açık (açık kaynaklı) depolanmış bilgisayar verisine erişebilir veya </a:t>
            </a:r>
            <a:endParaRPr lang="tr-TR" dirty="0">
              <a:cs typeface="Arial"/>
            </a:endParaRPr>
          </a:p>
          <a:p>
            <a:pPr algn="just"/>
            <a:r>
              <a:rPr lang="tr-TR" dirty="0">
                <a:latin typeface="Arial"/>
                <a:ea typeface="ＭＳ Ｐゴシック"/>
                <a:cs typeface="Arial"/>
              </a:rPr>
              <a:t>b </a:t>
            </a:r>
            <a:r>
              <a:rPr lang="tr-TR" dirty="0">
                <a:latin typeface="Arial"/>
                <a:cs typeface="Arial"/>
              </a:rPr>
              <a:t>eğer Taraf, diğer Tarafta bulunan </a:t>
            </a:r>
            <a:r>
              <a:rPr lang="tr-TR" b="1" dirty="0">
                <a:solidFill>
                  <a:srgbClr val="FF0000"/>
                </a:solidFill>
                <a:latin typeface="Arial"/>
                <a:cs typeface="Arial"/>
              </a:rPr>
              <a:t>depolanmış bilgisayar verisini açıklamak için hukuka uygun biçimde yetkilendirilmiş kişi</a:t>
            </a:r>
            <a:r>
              <a:rPr lang="tr-TR" dirty="0">
                <a:latin typeface="Arial"/>
                <a:cs typeface="Arial"/>
              </a:rPr>
              <a:t>nin hukuka uygun ve gönüllü rızasını, kendi yetki alanı içerisindeki bir bilgisayar sistemi aracılığıyla elde etmişse, söz konusu veriye bu bilgisayar sistemi aracılığıyla erişebilir veya bu veriyi aynı yolla kabul edebilir.</a:t>
            </a:r>
            <a:endParaRPr lang="tr-TR" dirty="0">
              <a:latin typeface="Arial"/>
              <a:cs typeface="Arial" pitchFamily="34" charset="0"/>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607511" y="1025289"/>
            <a:ext cx="4414945" cy="5324535"/>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000" dirty="0">
                <a:latin typeface="Arial"/>
                <a:ea typeface="ＭＳ Ｐゴシック"/>
                <a:cs typeface="Arial"/>
              </a:rPr>
              <a:t>Rıza, veriyi açıklama konusunda hukuka uygun yetkiye sahip kişinin rızası olmalıdır</a:t>
            </a:r>
            <a:endParaRPr lang="tr-TR" sz="2000" dirty="0">
              <a:cs typeface="Arial"/>
            </a:endParaRPr>
          </a:p>
          <a:p>
            <a:pPr marL="342900" indent="-342900" algn="just">
              <a:buFont typeface="Wingdings" pitchFamily="2" charset="2"/>
              <a:buChar char="ü"/>
            </a:pPr>
            <a:endParaRPr lang="tr-TR" sz="2000" dirty="0">
              <a:cs typeface="Arial"/>
            </a:endParaRPr>
          </a:p>
          <a:p>
            <a:pPr marL="342900" indent="-342900" algn="just">
              <a:buFont typeface="Wingdings" pitchFamily="2" charset="2"/>
              <a:buChar char="ü"/>
            </a:pPr>
            <a:r>
              <a:rPr lang="tr-TR" sz="2000" dirty="0">
                <a:latin typeface="Arial"/>
                <a:ea typeface="ＭＳ Ｐゴシック"/>
                <a:cs typeface="Arial"/>
              </a:rPr>
              <a:t>Bu, olayın koşullarına, kişinin niteliğine ve uygulanabilir hukuka bağlıdır</a:t>
            </a:r>
            <a:endParaRPr lang="tr-TR" sz="2000" dirty="0">
              <a:cs typeface="Arial"/>
            </a:endParaRPr>
          </a:p>
          <a:p>
            <a:pPr marL="342900" indent="-342900" algn="just">
              <a:buFont typeface="Wingdings" pitchFamily="2" charset="2"/>
              <a:buChar char="ü"/>
            </a:pPr>
            <a:endParaRPr lang="tr-TR" sz="2000" dirty="0">
              <a:cs typeface="Arial"/>
            </a:endParaRPr>
          </a:p>
          <a:p>
            <a:pPr marL="342900" indent="-342900" algn="just">
              <a:buFont typeface="Wingdings" pitchFamily="2" charset="2"/>
              <a:buChar char="ü"/>
            </a:pPr>
            <a:r>
              <a:rPr lang="tr-TR" sz="2000" dirty="0">
                <a:latin typeface="Arial"/>
                <a:ea typeface="ＭＳ Ｐゴシック"/>
                <a:cs typeface="Arial"/>
              </a:rPr>
              <a:t>Örneğin kişi, bir kolluk personelinin yabancı bir ülkede depolanmış kişisel e-posta hesabına erişmesine izin verebilir</a:t>
            </a:r>
          </a:p>
          <a:p>
            <a:pPr marL="342900" indent="-342900" algn="just">
              <a:buFont typeface="Wingdings" pitchFamily="2" charset="2"/>
              <a:buChar char="ü"/>
            </a:pPr>
            <a:endParaRPr lang="tr-TR" sz="2000" dirty="0">
              <a:cs typeface="Arial"/>
            </a:endParaRPr>
          </a:p>
          <a:p>
            <a:pPr marL="342900" indent="-342900" algn="just">
              <a:buFont typeface="Wingdings" pitchFamily="2" charset="2"/>
              <a:buChar char="ü"/>
            </a:pPr>
            <a:r>
              <a:rPr lang="tr-TR" sz="2000" dirty="0">
                <a:latin typeface="Arial"/>
                <a:ea typeface="ＭＳ Ｐゴシック"/>
                <a:cs typeface="Arial"/>
              </a:rPr>
              <a:t>Hizmet sağlayıcıları genellikle abone bilgilerini açıklama konusunda hukuka uygun bir yetkiye sahip değildir</a:t>
            </a:r>
            <a:endParaRPr lang="tr-TR" sz="2000" dirty="0">
              <a:cs typeface="Arial"/>
            </a:endParaRPr>
          </a:p>
        </p:txBody>
      </p:sp>
    </p:spTree>
    <p:extLst>
      <p:ext uri="{BB962C8B-B14F-4D97-AF65-F5344CB8AC3E}">
        <p14:creationId xmlns:p14="http://schemas.microsoft.com/office/powerpoint/2010/main" val="2827258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64</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64</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lnSpc>
                <a:spcPct val="80000"/>
              </a:lnSpc>
            </a:pPr>
            <a:r>
              <a:rPr lang="tr-TR" sz="3200"/>
              <a:t>Sorular</a:t>
            </a:r>
            <a:endParaRPr lang="tr-TR">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3502705701"/>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14058142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65</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65</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a:ea typeface="+mn-lt"/>
                <a:cs typeface="+mn-lt"/>
              </a:rPr>
              <a:t>Sorular</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4214269615"/>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5727975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66</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66</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t>Madde 33 – </a:t>
            </a:r>
            <a:r>
              <a:rPr lang="tr-TR" sz="3200" b="1" dirty="0">
                <a:ea typeface="+mn-lt"/>
                <a:cs typeface="+mn-lt"/>
              </a:rPr>
              <a:t>Trafik verilerinin gerçek zamanlı toplanması konusunda karşılıklı yardımlaşma </a:t>
            </a:r>
            <a:endParaRPr lang="tr-TR" b="1"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5355312"/>
          </a:xfrm>
          <a:prstGeom prst="rect">
            <a:avLst/>
          </a:prstGeom>
        </p:spPr>
        <p:txBody>
          <a:bodyPr wrap="square" lIns="91440" tIns="45720" rIns="91440" bIns="45720" anchor="t">
            <a:spAutoFit/>
          </a:bodyPr>
          <a:lstStyle/>
          <a:p>
            <a:pPr marL="342900" indent="-342900" algn="just">
              <a:buFont typeface="Wingdings" pitchFamily="2" charset="2"/>
              <a:buChar char="Ø"/>
            </a:pPr>
            <a:r>
              <a:rPr lang="tr-TR" sz="1900" dirty="0">
                <a:latin typeface="Arial"/>
                <a:ea typeface="ＭＳ Ｐゴシック"/>
                <a:cs typeface="Arial"/>
              </a:rPr>
              <a:t>1 Taraflar kendi yargı yetkileri içerisinde, bilgisayar sistemi aracılığıyla iletilen belirli iletişimlerle ilgili</a:t>
            </a:r>
            <a:r>
              <a:rPr lang="tr-TR" sz="1900" b="1" dirty="0">
                <a:solidFill>
                  <a:srgbClr val="FF0000"/>
                </a:solidFill>
                <a:latin typeface="Arial"/>
                <a:ea typeface="ＭＳ Ｐゴシック"/>
                <a:cs typeface="Arial"/>
              </a:rPr>
              <a:t> trafik verilerinin gerçek zamanlı toplanması</a:t>
            </a:r>
            <a:r>
              <a:rPr lang="tr-TR" sz="1900" dirty="0">
                <a:latin typeface="Arial"/>
                <a:ea typeface="ＭＳ Ｐゴシック"/>
                <a:cs typeface="Arial"/>
              </a:rPr>
              <a:t> konusunda birbirlerine karşılıklı yardım sağlarlar. 2. paragraf hükümlerine tabi olmak şartıyla bu yardımlaşma, iç hukuklarda öngörülen koşullara ve usullere göre düzenlenir. </a:t>
            </a:r>
            <a:endParaRPr lang="tr-TR" sz="1900" dirty="0">
              <a:cs typeface="Arial"/>
            </a:endParaRPr>
          </a:p>
          <a:p>
            <a:pPr marL="342900" indent="-342900" algn="just">
              <a:buFont typeface="Wingdings" pitchFamily="2" charset="2"/>
              <a:buChar char="Ø"/>
            </a:pPr>
            <a:endParaRPr lang="tr-TR" sz="1900" dirty="0">
              <a:cs typeface="Arial"/>
            </a:endParaRPr>
          </a:p>
          <a:p>
            <a:pPr marL="342900" indent="-342900" algn="just">
              <a:buFont typeface="Wingdings" pitchFamily="2" charset="2"/>
              <a:buChar char="Ø"/>
            </a:pPr>
            <a:r>
              <a:rPr lang="tr-TR" sz="1900" dirty="0">
                <a:latin typeface="Arial"/>
                <a:ea typeface="ＭＳ Ｐゴシック"/>
                <a:cs typeface="Arial"/>
              </a:rPr>
              <a:t>2 Taraflar bu yardımı, en azından kendi iç hukukları uyarınca benzer bir vaka çerçevesinde, trafik verilerinin gerçek zamanlı toplanması tedbirine başvurulabilecek suçlara ilişkin olarak sağlamakla yükümlüdür.</a:t>
            </a:r>
          </a:p>
        </p:txBody>
      </p:sp>
      <p:sp>
        <p:nvSpPr>
          <p:cNvPr id="6" name="Rectangle 5">
            <a:extLst>
              <a:ext uri="{FF2B5EF4-FFF2-40B4-BE49-F238E27FC236}">
                <a16:creationId xmlns:a16="http://schemas.microsoft.com/office/drawing/2014/main" id="{524B6456-681F-2F44-A01A-AD3514E81BD2}"/>
              </a:ext>
            </a:extLst>
          </p:cNvPr>
          <p:cNvSpPr/>
          <p:nvPr/>
        </p:nvSpPr>
        <p:spPr>
          <a:xfrm>
            <a:off x="4607511" y="1025289"/>
            <a:ext cx="4414945" cy="4493538"/>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dirty="0">
                <a:latin typeface="Arial"/>
                <a:ea typeface="ＭＳ Ｐゴシック"/>
                <a:cs typeface="Arial"/>
              </a:rPr>
              <a:t>Bu kural soruşturmacıları, diğer taraflarda bulunan bilgisayar sistemlerinden geçen haberleşmelere ilişkin trafik verilerinin gerçek zamanlı toplanması konusunda yetkilendirmektedir</a:t>
            </a:r>
          </a:p>
          <a:p>
            <a:pPr marL="342900" indent="-342900" algn="just">
              <a:buFont typeface="Wingdings" pitchFamily="2" charset="2"/>
              <a:buChar char="ü"/>
            </a:pPr>
            <a:endParaRPr lang="tr-TR" sz="2200" dirty="0">
              <a:cs typeface="Arial"/>
            </a:endParaRPr>
          </a:p>
          <a:p>
            <a:pPr marL="342900" indent="-342900" algn="just">
              <a:buFont typeface="Wingdings" pitchFamily="2" charset="2"/>
              <a:buChar char="ü"/>
            </a:pPr>
            <a:r>
              <a:rPr lang="tr-TR" sz="2200" dirty="0">
                <a:latin typeface="Arial"/>
                <a:ea typeface="ＭＳ Ｐゴシック"/>
                <a:cs typeface="Arial"/>
              </a:rPr>
              <a:t>Bu, haberleşmelerin genellikle yargı yetkisi sınırlarını aşarak iletildiği göz önünde bulundurulduğunda önemli bir yetkidir. </a:t>
            </a:r>
            <a:endParaRPr lang="tr-TR" sz="2200" dirty="0">
              <a:cs typeface="Arial"/>
            </a:endParaRPr>
          </a:p>
        </p:txBody>
      </p:sp>
    </p:spTree>
    <p:extLst>
      <p:ext uri="{BB962C8B-B14F-4D97-AF65-F5344CB8AC3E}">
        <p14:creationId xmlns:p14="http://schemas.microsoft.com/office/powerpoint/2010/main" val="36276880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67</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67</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endParaRPr lang="tr-TR" sz="3200" b="1">
              <a:ea typeface="+mn-lt"/>
              <a:cs typeface="+mn-lt"/>
            </a:endParaRPr>
          </a:p>
          <a:p>
            <a:pPr algn="r"/>
            <a:r>
              <a:rPr lang="tr-TR" sz="3200" b="1">
                <a:ea typeface="+mn-lt"/>
                <a:cs typeface="+mn-lt"/>
              </a:rPr>
              <a:t>Madde 33 – Trafik verilerinin gerçek zamanlı </a:t>
            </a:r>
            <a:endParaRPr lang="en-US" sz="3200">
              <a:ea typeface="+mn-lt"/>
              <a:cs typeface="+mn-lt"/>
            </a:endParaRPr>
          </a:p>
          <a:p>
            <a:pPr algn="r"/>
            <a:r>
              <a:rPr lang="tr-TR" sz="3200" b="1">
                <a:ea typeface="+mn-lt"/>
                <a:cs typeface="+mn-lt"/>
              </a:rPr>
              <a:t>toplanması konusunda karşılıklı yardımlaşma </a:t>
            </a:r>
            <a:endParaRPr lang="en-US" sz="3200">
              <a:ea typeface="+mn-lt"/>
              <a:cs typeface="+mn-lt"/>
            </a:endParaRPr>
          </a:p>
          <a:p>
            <a:pPr algn="r"/>
            <a:endParaRPr lang="en-US" sz="3200" b="1">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4932119"/>
          </a:xfrm>
          <a:prstGeom prst="rect">
            <a:avLst/>
          </a:prstGeom>
        </p:spPr>
        <p:txBody>
          <a:bodyPr wrap="square" lIns="91440" tIns="45720" rIns="91440" bIns="45720" anchor="t">
            <a:spAutoFit/>
          </a:bodyPr>
          <a:lstStyle/>
          <a:p>
            <a:pPr marL="342900" indent="-342900" algn="just">
              <a:buFont typeface="Wingdings" pitchFamily="2" charset="2"/>
              <a:buChar char="Ø"/>
            </a:pPr>
            <a:r>
              <a:rPr lang="tr-TR" sz="1850" dirty="0">
                <a:latin typeface="Arial"/>
                <a:ea typeface="ＭＳ Ｐゴシック"/>
                <a:cs typeface="Arial"/>
              </a:rPr>
              <a:t>1 Taraflar kendi yargı yetkileri içerisinde, bilgisayar sistemi aracılığıyla iletilen </a:t>
            </a:r>
            <a:r>
              <a:rPr lang="tr-TR" sz="1850" b="1" dirty="0">
                <a:solidFill>
                  <a:srgbClr val="FF0000"/>
                </a:solidFill>
                <a:latin typeface="Arial"/>
                <a:ea typeface="ＭＳ Ｐゴシック"/>
                <a:cs typeface="Arial"/>
              </a:rPr>
              <a:t>belirli iletişimler</a:t>
            </a:r>
            <a:r>
              <a:rPr lang="tr-TR" sz="1850" dirty="0">
                <a:latin typeface="Arial"/>
                <a:ea typeface="ＭＳ Ｐゴシック"/>
                <a:cs typeface="Arial"/>
              </a:rPr>
              <a:t>le ilgili trafik verilerinin gerçek zamanlı toplanması konusunda birbirlerine karşılıklı yardım sağlarlar. 2. paragraf hükümlerine tabi olmak şartıyla bu yardımlaşma, iç hukuklarda öngörülen koşullara ve usullere göre düzenlenir. </a:t>
            </a:r>
            <a:endParaRPr lang="tr-TR" sz="1850" dirty="0">
              <a:cs typeface="Arial"/>
            </a:endParaRPr>
          </a:p>
          <a:p>
            <a:pPr marL="342900" indent="-342900" algn="just">
              <a:buFont typeface="Wingdings" pitchFamily="2" charset="2"/>
              <a:buChar char="Ø"/>
            </a:pPr>
            <a:endParaRPr lang="tr-TR" sz="1850" dirty="0">
              <a:cs typeface="Arial"/>
            </a:endParaRPr>
          </a:p>
          <a:p>
            <a:pPr marL="342900" indent="-342900" algn="just">
              <a:buFont typeface="Wingdings" pitchFamily="2" charset="2"/>
              <a:buChar char="Ø"/>
            </a:pPr>
            <a:r>
              <a:rPr lang="tr-TR" sz="1850" dirty="0">
                <a:latin typeface="Arial"/>
                <a:ea typeface="ＭＳ Ｐゴシック"/>
                <a:cs typeface="Arial"/>
              </a:rPr>
              <a:t>2 </a:t>
            </a:r>
            <a:r>
              <a:rPr lang="tr-TR" sz="1850" dirty="0">
                <a:latin typeface="Arial"/>
                <a:cs typeface="Arial"/>
              </a:rPr>
              <a:t>Taraflar bu yardımı, en azından kendi iç hukukları uyarınca benzer bir vaka çerçevesinde, trafik verilerinin gerçek zamanlı toplanması tedbirine başvurulabilecek suçlara ilişkin olarak sağlamakla yükümlüdür.</a:t>
            </a:r>
          </a:p>
        </p:txBody>
      </p:sp>
      <p:sp>
        <p:nvSpPr>
          <p:cNvPr id="6" name="Rectangle 5">
            <a:extLst>
              <a:ext uri="{FF2B5EF4-FFF2-40B4-BE49-F238E27FC236}">
                <a16:creationId xmlns:a16="http://schemas.microsoft.com/office/drawing/2014/main" id="{524B6456-681F-2F44-A01A-AD3514E81BD2}"/>
              </a:ext>
            </a:extLst>
          </p:cNvPr>
          <p:cNvSpPr/>
          <p:nvPr/>
        </p:nvSpPr>
        <p:spPr>
          <a:xfrm>
            <a:off x="4607511" y="1025289"/>
            <a:ext cx="4414945" cy="3477875"/>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dirty="0">
                <a:latin typeface="Arial"/>
                <a:ea typeface="ＭＳ Ｐゴシック"/>
                <a:cs typeface="Arial"/>
              </a:rPr>
              <a:t>Trafik verilerinin toplanması talepleri, talepte bulunan devletlerin tespit ettiği belirli haberleşmelere ilişkin olmalıdır</a:t>
            </a:r>
          </a:p>
          <a:p>
            <a:pPr marL="342900" indent="-342900" algn="just">
              <a:buFont typeface="Wingdings" pitchFamily="2" charset="2"/>
              <a:buChar char="ü"/>
            </a:pPr>
            <a:endParaRPr lang="tr-TR" sz="2200" dirty="0">
              <a:cs typeface="Arial"/>
            </a:endParaRPr>
          </a:p>
          <a:p>
            <a:pPr marL="342900" indent="-342900" algn="just">
              <a:buFont typeface="Wingdings" pitchFamily="2" charset="2"/>
              <a:buChar char="ü"/>
            </a:pPr>
            <a:r>
              <a:rPr lang="tr-TR" sz="2200" dirty="0">
                <a:latin typeface="Arial"/>
                <a:ea typeface="ＭＳ Ｐゴシック"/>
                <a:cs typeface="Arial"/>
              </a:rPr>
              <a:t>Trafik verilerinin genel veya gelişigüzel izlenmesi veya geniş miktarlarda toplanması için talepte bulunulamaz</a:t>
            </a:r>
            <a:endParaRPr lang="tr-TR" sz="2200" dirty="0">
              <a:cs typeface="Arial"/>
            </a:endParaRPr>
          </a:p>
        </p:txBody>
      </p:sp>
    </p:spTree>
    <p:extLst>
      <p:ext uri="{BB962C8B-B14F-4D97-AF65-F5344CB8AC3E}">
        <p14:creationId xmlns:p14="http://schemas.microsoft.com/office/powerpoint/2010/main" val="37370047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68</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68</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endParaRPr lang="tr-TR" sz="3200">
              <a:ea typeface="+mn-lt"/>
              <a:cs typeface="+mn-lt"/>
            </a:endParaRPr>
          </a:p>
          <a:p>
            <a:pPr algn="r"/>
            <a:r>
              <a:rPr lang="tr-TR" sz="3200" b="1"/>
              <a:t>Madde 33 – Trafik verilerinin gerçek zamanlı </a:t>
            </a:r>
            <a:endParaRPr lang="en-US" sz="3200">
              <a:ea typeface="+mn-lt"/>
              <a:cs typeface="+mn-lt"/>
            </a:endParaRPr>
          </a:p>
          <a:p>
            <a:pPr algn="r"/>
            <a:r>
              <a:rPr lang="tr-TR" sz="3200" b="1"/>
              <a:t>toplanması konusunda karşılıklı yardımlaşma </a:t>
            </a:r>
            <a:endParaRPr lang="en-US" sz="3200">
              <a:ea typeface="+mn-lt"/>
              <a:cs typeface="+mn-lt"/>
            </a:endParaRPr>
          </a:p>
          <a:p>
            <a:pPr algn="r"/>
            <a:endParaRPr lang="en-US"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5355312"/>
          </a:xfrm>
          <a:prstGeom prst="rect">
            <a:avLst/>
          </a:prstGeom>
        </p:spPr>
        <p:txBody>
          <a:bodyPr wrap="square" lIns="91440" tIns="45720" rIns="91440" bIns="45720" anchor="t">
            <a:spAutoFit/>
          </a:bodyPr>
          <a:lstStyle/>
          <a:p>
            <a:pPr marL="342900" indent="-342900" algn="just">
              <a:buFont typeface="Wingdings" pitchFamily="2" charset="2"/>
              <a:buChar char="Ø"/>
            </a:pPr>
            <a:r>
              <a:rPr lang="tr-TR" sz="1900" dirty="0">
                <a:latin typeface="Arial"/>
                <a:ea typeface="ＭＳ Ｐゴシック"/>
                <a:cs typeface="Arial"/>
              </a:rPr>
              <a:t>1 Taraflar kendi yargı yetkileri içerisinde, bilgisayar sistemi aracılığıyla iletilen belirli iletişimlerle ilgili trafik verilerinin gerçek zamanlı toplanması konusunda birbirlerine karşılıklı yardım sağlarlar. 2. paragraf hükümlerine tabi olmak şartıyla bu </a:t>
            </a:r>
            <a:r>
              <a:rPr lang="tr-TR" sz="1900" b="1" dirty="0">
                <a:solidFill>
                  <a:srgbClr val="FF0000"/>
                </a:solidFill>
                <a:latin typeface="Arial"/>
                <a:ea typeface="ＭＳ Ｐゴシック"/>
                <a:cs typeface="Arial"/>
              </a:rPr>
              <a:t>yardımlaşma</a:t>
            </a:r>
            <a:r>
              <a:rPr lang="tr-TR" sz="1900" dirty="0">
                <a:latin typeface="Arial"/>
                <a:ea typeface="ＭＳ Ｐゴシック"/>
                <a:cs typeface="Arial"/>
              </a:rPr>
              <a:t>, </a:t>
            </a:r>
            <a:r>
              <a:rPr lang="tr-TR" sz="1900" b="1" dirty="0">
                <a:solidFill>
                  <a:srgbClr val="FF0000"/>
                </a:solidFill>
                <a:latin typeface="Arial"/>
                <a:ea typeface="ＭＳ Ｐゴシック"/>
                <a:cs typeface="Arial"/>
              </a:rPr>
              <a:t>iç hukuklar</a:t>
            </a:r>
            <a:r>
              <a:rPr lang="tr-TR" sz="1900" dirty="0">
                <a:latin typeface="Arial"/>
                <a:ea typeface="ＭＳ Ｐゴシック"/>
                <a:cs typeface="Arial"/>
              </a:rPr>
              <a:t>da öngörülen </a:t>
            </a:r>
            <a:r>
              <a:rPr lang="tr-TR" sz="1900" b="1" dirty="0">
                <a:solidFill>
                  <a:srgbClr val="FF0000"/>
                </a:solidFill>
                <a:latin typeface="Arial"/>
                <a:ea typeface="ＭＳ Ｐゴシック"/>
                <a:cs typeface="Arial"/>
              </a:rPr>
              <a:t>koşullara ve usullere göre düzenlenir</a:t>
            </a:r>
            <a:r>
              <a:rPr lang="tr-TR" sz="1900" dirty="0">
                <a:latin typeface="Arial"/>
                <a:ea typeface="ＭＳ Ｐゴシック"/>
                <a:cs typeface="Arial"/>
              </a:rPr>
              <a:t>. </a:t>
            </a:r>
            <a:endParaRPr lang="tr-TR" sz="1900" dirty="0">
              <a:latin typeface="Arial"/>
              <a:cs typeface="Arial"/>
            </a:endParaRPr>
          </a:p>
          <a:p>
            <a:pPr marL="342900" indent="-342900" algn="just">
              <a:buFont typeface="Wingdings" pitchFamily="2" charset="2"/>
              <a:buChar char="Ø"/>
            </a:pPr>
            <a:endParaRPr lang="tr-TR" sz="1900" dirty="0">
              <a:cs typeface="Arial"/>
            </a:endParaRPr>
          </a:p>
          <a:p>
            <a:pPr marL="342900" indent="-342900" algn="just">
              <a:buFont typeface="Wingdings" pitchFamily="2" charset="2"/>
              <a:buChar char="Ø"/>
            </a:pPr>
            <a:r>
              <a:rPr lang="tr-TR" sz="1900" dirty="0">
                <a:latin typeface="Arial"/>
                <a:ea typeface="ＭＳ Ｐゴシック"/>
                <a:cs typeface="Arial"/>
              </a:rPr>
              <a:t>2 Taraflar bu yardımı, en azından kendi iç hukukları uyarınca benzer bir vaka çerçevesinde, trafik verilerinin gerçek zamanlı toplanması tedbirine başvurulabilecek suçlara ilişkin olarak sağlamakla yükümlüdür..</a:t>
            </a:r>
            <a:endParaRPr lang="tr-TR" sz="1900" dirty="0">
              <a:cs typeface="Arial"/>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607511" y="1025289"/>
            <a:ext cx="4414945" cy="4493538"/>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dirty="0">
                <a:latin typeface="Arial"/>
                <a:ea typeface="ＭＳ Ｐゴシック"/>
                <a:cs typeface="Arial"/>
              </a:rPr>
              <a:t>Bu yardımlaşma, talebi alan tarafın iç hukukunda öngörülen uygulanabilir koşullara ve usullere tabi olacaktır</a:t>
            </a:r>
          </a:p>
          <a:p>
            <a:pPr marL="342900" indent="-342900" algn="just">
              <a:buFont typeface="Wingdings" pitchFamily="2" charset="2"/>
              <a:buChar char="ü"/>
            </a:pPr>
            <a:endParaRPr lang="tr-TR" sz="2200" dirty="0">
              <a:cs typeface="Arial"/>
            </a:endParaRPr>
          </a:p>
          <a:p>
            <a:pPr marL="342900" indent="-342900" algn="just">
              <a:buFont typeface="Wingdings" pitchFamily="2" charset="2"/>
              <a:buChar char="ü"/>
            </a:pPr>
            <a:r>
              <a:rPr lang="tr-TR" sz="2200" dirty="0">
                <a:latin typeface="Arial"/>
                <a:ea typeface="ＭＳ Ｐゴシック"/>
                <a:cs typeface="Arial"/>
              </a:rPr>
              <a:t>Bu işbirliğine uygulanacak koşullar ve usuller genellikle ceza konularında karşılıklı adli yardımlaşmaya ilişkin uygulanabilir antlaşmalarda, düzenlemelerde ve yasalarda öngörülmüştür</a:t>
            </a:r>
            <a:endParaRPr lang="tr-TR" sz="2200" dirty="0">
              <a:cs typeface="Arial"/>
            </a:endParaRPr>
          </a:p>
        </p:txBody>
      </p:sp>
    </p:spTree>
    <p:extLst>
      <p:ext uri="{BB962C8B-B14F-4D97-AF65-F5344CB8AC3E}">
        <p14:creationId xmlns:p14="http://schemas.microsoft.com/office/powerpoint/2010/main" val="11127973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69</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69</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endParaRPr lang="tr-TR" sz="3200">
              <a:ea typeface="+mn-lt"/>
              <a:cs typeface="+mn-lt"/>
            </a:endParaRPr>
          </a:p>
          <a:p>
            <a:pPr algn="r"/>
            <a:r>
              <a:rPr lang="tr-TR" sz="3200" b="1"/>
              <a:t>Madde 33 – Trafik verilerinin gerçek zamanlı </a:t>
            </a:r>
            <a:endParaRPr lang="en-US" sz="3200">
              <a:ea typeface="+mn-lt"/>
              <a:cs typeface="+mn-lt"/>
            </a:endParaRPr>
          </a:p>
          <a:p>
            <a:pPr algn="r"/>
            <a:r>
              <a:rPr lang="tr-TR" sz="3200" b="1"/>
              <a:t>toplanması konusunda karşılıklı yardımlaşma </a:t>
            </a:r>
            <a:endParaRPr lang="en-US" sz="3200">
              <a:ea typeface="+mn-lt"/>
              <a:cs typeface="+mn-lt"/>
            </a:endParaRPr>
          </a:p>
          <a:p>
            <a:pPr algn="r"/>
            <a:endParaRPr lang="en-US"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5355312"/>
          </a:xfrm>
          <a:prstGeom prst="rect">
            <a:avLst/>
          </a:prstGeom>
        </p:spPr>
        <p:txBody>
          <a:bodyPr wrap="square" lIns="91440" tIns="45720" rIns="91440" bIns="45720" anchor="t">
            <a:spAutoFit/>
          </a:bodyPr>
          <a:lstStyle/>
          <a:p>
            <a:pPr marL="342900" indent="-342900" algn="just">
              <a:buFont typeface="Wingdings" pitchFamily="2" charset="2"/>
              <a:buChar char="Ø"/>
            </a:pPr>
            <a:r>
              <a:rPr lang="tr-TR" sz="1900" dirty="0">
                <a:latin typeface="Arial"/>
                <a:ea typeface="ＭＳ Ｐゴシック"/>
                <a:cs typeface="Arial"/>
              </a:rPr>
              <a:t>1 Taraflar kendi yargı yetkileri içerisinde, bilgisayar sistemi aracılığıyla iletilen belirli iletişimlerle ilgili trafik verilerinin gerçek zamanlı toplanması konusunda birbirlerine karşılıklı yardım sağlarlar. 2. paragraf hükümlerine tabi olmak şartıyla bu yardımlaşma, iç hukuklarda öngörülen koşullara ve usullere göre düzenlenir. </a:t>
            </a:r>
            <a:endParaRPr lang="tr-TR" sz="1900" dirty="0">
              <a:latin typeface="Arial"/>
              <a:cs typeface="Arial"/>
            </a:endParaRPr>
          </a:p>
          <a:p>
            <a:pPr marL="342900" indent="-342900" algn="just">
              <a:buFont typeface="Wingdings" pitchFamily="2" charset="2"/>
              <a:buChar char="Ø"/>
            </a:pPr>
            <a:endParaRPr lang="tr-TR" sz="1900" dirty="0">
              <a:cs typeface="Arial"/>
            </a:endParaRPr>
          </a:p>
          <a:p>
            <a:pPr marL="342900" indent="-342900" algn="just">
              <a:buFont typeface="Wingdings" pitchFamily="2" charset="2"/>
              <a:buChar char="Ø"/>
            </a:pPr>
            <a:r>
              <a:rPr lang="tr-TR" sz="1900" dirty="0">
                <a:latin typeface="Arial"/>
                <a:ea typeface="ＭＳ Ｐゴシック"/>
                <a:cs typeface="Arial"/>
              </a:rPr>
              <a:t>2 Taraflar bu yardımı, </a:t>
            </a:r>
            <a:r>
              <a:rPr lang="tr-TR" sz="1900" b="1" dirty="0">
                <a:solidFill>
                  <a:srgbClr val="FF0000"/>
                </a:solidFill>
                <a:latin typeface="Arial"/>
                <a:ea typeface="ＭＳ Ｐゴシック"/>
                <a:cs typeface="Arial"/>
              </a:rPr>
              <a:t>en azından</a:t>
            </a:r>
            <a:r>
              <a:rPr lang="tr-TR" sz="1900" dirty="0">
                <a:latin typeface="Arial"/>
                <a:ea typeface="ＭＳ Ｐゴシック"/>
                <a:cs typeface="Arial"/>
              </a:rPr>
              <a:t> kendi iç hukukları uyarınca </a:t>
            </a:r>
            <a:r>
              <a:rPr lang="tr-TR" sz="1900" b="1" dirty="0">
                <a:solidFill>
                  <a:srgbClr val="FF0000"/>
                </a:solidFill>
                <a:latin typeface="Arial"/>
                <a:ea typeface="ＭＳ Ｐゴシック"/>
                <a:cs typeface="Arial"/>
              </a:rPr>
              <a:t>benzer bir vaka</a:t>
            </a:r>
            <a:r>
              <a:rPr lang="tr-TR" sz="1900" dirty="0">
                <a:latin typeface="Arial"/>
                <a:ea typeface="ＭＳ Ｐゴシック"/>
                <a:cs typeface="Arial"/>
              </a:rPr>
              <a:t> çerçevesinde, trafik verilerinin gerçek zamanlı toplanması tedbirine başvurulabilecek suçlara ilişkin olarak sağlamakla yükümlüdür.</a:t>
            </a:r>
          </a:p>
        </p:txBody>
      </p:sp>
      <p:sp>
        <p:nvSpPr>
          <p:cNvPr id="6" name="Rectangle 5">
            <a:extLst>
              <a:ext uri="{FF2B5EF4-FFF2-40B4-BE49-F238E27FC236}">
                <a16:creationId xmlns:a16="http://schemas.microsoft.com/office/drawing/2014/main" id="{524B6456-681F-2F44-A01A-AD3514E81BD2}"/>
              </a:ext>
            </a:extLst>
          </p:cNvPr>
          <p:cNvSpPr/>
          <p:nvPr/>
        </p:nvSpPr>
        <p:spPr>
          <a:xfrm>
            <a:off x="4607511" y="1025289"/>
            <a:ext cx="4414945" cy="4154984"/>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dirty="0">
                <a:latin typeface="Arial"/>
                <a:ea typeface="ＭＳ Ｐゴシック"/>
                <a:cs typeface="Arial"/>
              </a:rPr>
              <a:t>Trafik verilerinin gerçek zamanlı toplanması müdahaleci bir tedbirdir ve bu sebeple taraflar, işbirliği kapsamını sınırlama konusunda belirli bir takdir yetkisinden yararlanabilir</a:t>
            </a:r>
          </a:p>
          <a:p>
            <a:pPr marL="342900" indent="-342900" algn="just">
              <a:buFont typeface="Wingdings" pitchFamily="2" charset="2"/>
              <a:buChar char="ü"/>
            </a:pPr>
            <a:endParaRPr lang="tr-TR" sz="2200" dirty="0">
              <a:cs typeface="Arial"/>
            </a:endParaRPr>
          </a:p>
          <a:p>
            <a:pPr marL="342900" indent="-342900" algn="just">
              <a:buFont typeface="Wingdings" pitchFamily="2" charset="2"/>
              <a:buChar char="ü"/>
            </a:pPr>
            <a:r>
              <a:rPr lang="tr-TR" sz="2200" dirty="0">
                <a:latin typeface="Arial"/>
                <a:ea typeface="ＭＳ Ｐゴシック"/>
                <a:cs typeface="Arial"/>
              </a:rPr>
              <a:t>Ancak suçların kapsamı, bu tedbirin ulusal düzeyde mevcut olan kapsamından daha dar olamaz.</a:t>
            </a:r>
            <a:endParaRPr lang="tr-TR" sz="2200" dirty="0">
              <a:cs typeface="Arial"/>
            </a:endParaRPr>
          </a:p>
        </p:txBody>
      </p:sp>
    </p:spTree>
    <p:extLst>
      <p:ext uri="{BB962C8B-B14F-4D97-AF65-F5344CB8AC3E}">
        <p14:creationId xmlns:p14="http://schemas.microsoft.com/office/powerpoint/2010/main" val="3347079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lnSpc>
                <a:spcPct val="80000"/>
              </a:lnSpc>
            </a:pPr>
            <a:r>
              <a:rPr lang="tr-TR" sz="3200"/>
              <a:t>Sorular</a:t>
            </a:r>
            <a:endParaRPr lang="tr-TR">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91674224"/>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14773249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70</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70</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t>Madde 34 – </a:t>
            </a:r>
            <a:r>
              <a:rPr lang="tr-TR" sz="3200" b="1" dirty="0">
                <a:ea typeface="+mn-lt"/>
                <a:cs typeface="+mn-lt"/>
              </a:rPr>
              <a:t>İçerik verisine müdahale </a:t>
            </a:r>
          </a:p>
          <a:p>
            <a:pPr algn="r"/>
            <a:r>
              <a:rPr lang="tr-TR" sz="3200" b="1" dirty="0">
                <a:ea typeface="+mn-lt"/>
                <a:cs typeface="+mn-lt"/>
              </a:rPr>
              <a:t>konusunda karşılıklı yardımlaşma</a:t>
            </a:r>
            <a:endParaRPr lang="tr-TR" sz="3200" b="1"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2723823"/>
          </a:xfrm>
          <a:prstGeom prst="rect">
            <a:avLst/>
          </a:prstGeom>
        </p:spPr>
        <p:txBody>
          <a:bodyPr wrap="square" lIns="91440" tIns="45720" rIns="91440" bIns="45720" anchor="t">
            <a:spAutoFit/>
          </a:bodyPr>
          <a:lstStyle/>
          <a:p>
            <a:pPr marL="342900" indent="-342900" algn="just">
              <a:buFont typeface="Wingdings" pitchFamily="2" charset="2"/>
              <a:buChar char="Ø"/>
            </a:pPr>
            <a:r>
              <a:rPr lang="tr-TR" sz="1900">
                <a:latin typeface="Arial"/>
                <a:ea typeface="ＭＳ Ｐゴシック"/>
                <a:cs typeface="Arial"/>
              </a:rPr>
              <a:t>Taraflar</a:t>
            </a:r>
            <a:r>
              <a:rPr lang="tr-TR" sz="1900">
                <a:latin typeface="Arial"/>
                <a:cs typeface="Arial"/>
              </a:rPr>
              <a:t>, uygulanabilir antlaşmaları ve iç hukukları izin verdiği ölçüde, bilgisayar sistemi aracılığıyla iletilen belirli iletişimlerle ilgili </a:t>
            </a:r>
            <a:r>
              <a:rPr lang="tr-TR" sz="1900" b="1">
                <a:solidFill>
                  <a:srgbClr val="FF0000"/>
                </a:solidFill>
                <a:latin typeface="Arial"/>
                <a:cs typeface="Arial"/>
              </a:rPr>
              <a:t>içerik verisinin gerçek zamanlı toplanması veya kayıt altına alınması</a:t>
            </a:r>
            <a:r>
              <a:rPr lang="tr-TR" sz="1900">
                <a:latin typeface="Arial"/>
                <a:cs typeface="Arial"/>
              </a:rPr>
              <a:t> konusunda birbirlerine karşılıklı yardım sağlarlar.</a:t>
            </a:r>
          </a:p>
          <a:p>
            <a:pPr marL="342900" indent="-342900" algn="just">
              <a:buFont typeface="Wingdings" pitchFamily="2" charset="2"/>
              <a:buChar char="Ø"/>
            </a:pPr>
            <a:endParaRPr lang="tr-TR" sz="1900">
              <a:cs typeface="Arial"/>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607511" y="1025289"/>
            <a:ext cx="4414945" cy="2123658"/>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dirty="0">
                <a:latin typeface="Arial"/>
                <a:cs typeface="Arial"/>
              </a:rPr>
              <a:t>Bu kural soruşturmacıların, diğer tarafta bulunan bilgisayar sistemi aracılığıyla iletilen belirli haberleşmelere ilişkin içerik verilerini elde edebilmelerini sağlamaktadır </a:t>
            </a:r>
            <a:endParaRPr lang="tr-TR" sz="2200" dirty="0">
              <a:cs typeface="Arial"/>
            </a:endParaRPr>
          </a:p>
        </p:txBody>
      </p:sp>
    </p:spTree>
    <p:extLst>
      <p:ext uri="{BB962C8B-B14F-4D97-AF65-F5344CB8AC3E}">
        <p14:creationId xmlns:p14="http://schemas.microsoft.com/office/powerpoint/2010/main" val="15919582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71</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71</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34 – </a:t>
            </a:r>
            <a:r>
              <a:rPr lang="tr-TR" sz="3200" b="1"/>
              <a:t>İçerik verisine müdahale </a:t>
            </a:r>
            <a:endParaRPr lang="en-GB" sz="3200">
              <a:ea typeface="+mn-lt"/>
              <a:cs typeface="+mn-lt"/>
            </a:endParaRPr>
          </a:p>
          <a:p>
            <a:pPr algn="r"/>
            <a:r>
              <a:rPr lang="tr-TR" sz="3200" b="1"/>
              <a:t>konusunda karşılıklı yardımlaşma</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2723823"/>
          </a:xfrm>
          <a:prstGeom prst="rect">
            <a:avLst/>
          </a:prstGeom>
        </p:spPr>
        <p:txBody>
          <a:bodyPr wrap="square">
            <a:spAutoFit/>
          </a:bodyPr>
          <a:lstStyle/>
          <a:p>
            <a:pPr marL="342900" indent="-342900" algn="just">
              <a:buFont typeface="Wingdings" pitchFamily="2" charset="2"/>
              <a:buChar char="Ø"/>
            </a:pPr>
            <a:r>
              <a:rPr lang="tr-TR" sz="1900" dirty="0">
                <a:effectLst/>
                <a:ea typeface="Times New Roman" panose="02020603050405020304" pitchFamily="18" charset="0"/>
                <a:cs typeface="Arial" panose="020B0604020202020204" pitchFamily="34" charset="0"/>
              </a:rPr>
              <a:t>Taraflar, uygulanabilir antlaşmaları ve i</a:t>
            </a:r>
            <a:r>
              <a:rPr lang="en-US" sz="1900" dirty="0">
                <a:effectLst/>
                <a:ea typeface="Times New Roman" panose="02020603050405020304" pitchFamily="18" charset="0"/>
                <a:cs typeface="Arial" panose="020B0604020202020204" pitchFamily="34" charset="0"/>
              </a:rPr>
              <a:t>ç</a:t>
            </a:r>
            <a:r>
              <a:rPr lang="tr-TR" sz="1900" dirty="0">
                <a:effectLst/>
                <a:ea typeface="Times New Roman" panose="02020603050405020304" pitchFamily="18" charset="0"/>
                <a:cs typeface="Arial" panose="020B0604020202020204" pitchFamily="34" charset="0"/>
              </a:rPr>
              <a:t> hukukları izin verdiği </a:t>
            </a:r>
            <a:r>
              <a:rPr lang="en-US" sz="1900" dirty="0">
                <a:effectLst/>
                <a:ea typeface="Times New Roman" panose="02020603050405020304" pitchFamily="18" charset="0"/>
                <a:cs typeface="Arial" panose="020B0604020202020204" pitchFamily="34" charset="0"/>
              </a:rPr>
              <a:t>ö</a:t>
            </a:r>
            <a:r>
              <a:rPr lang="tr-TR" sz="1900" dirty="0">
                <a:effectLst/>
                <a:ea typeface="Times New Roman" panose="02020603050405020304" pitchFamily="18" charset="0"/>
                <a:cs typeface="Arial" panose="020B0604020202020204" pitchFamily="34" charset="0"/>
              </a:rPr>
              <a:t>l</a:t>
            </a:r>
            <a:r>
              <a:rPr lang="tr-TR" sz="1900" dirty="0">
                <a:ea typeface="Times New Roman" panose="02020603050405020304" pitchFamily="18" charset="0"/>
                <a:cs typeface="Arial" panose="020B0604020202020204" pitchFamily="34" charset="0"/>
              </a:rPr>
              <a:t>ç</a:t>
            </a:r>
            <a:r>
              <a:rPr lang="en-US" sz="1900" dirty="0">
                <a:effectLst/>
                <a:ea typeface="Times New Roman" panose="02020603050405020304" pitchFamily="18" charset="0"/>
                <a:cs typeface="Arial" panose="020B0604020202020204" pitchFamily="34" charset="0"/>
              </a:rPr>
              <a:t>ü</a:t>
            </a:r>
            <a:r>
              <a:rPr lang="tr-TR" sz="1900" dirty="0">
                <a:effectLst/>
                <a:ea typeface="Times New Roman" panose="02020603050405020304" pitchFamily="18" charset="0"/>
                <a:cs typeface="Arial" panose="020B0604020202020204" pitchFamily="34" charset="0"/>
              </a:rPr>
              <a:t>de, bilgisayar sistemi aracılığıyla iletilen </a:t>
            </a:r>
            <a:r>
              <a:rPr lang="tr-TR" sz="1900" b="1" dirty="0">
                <a:solidFill>
                  <a:srgbClr val="FF0000"/>
                </a:solidFill>
                <a:effectLst/>
                <a:ea typeface="Times New Roman" panose="02020603050405020304" pitchFamily="18" charset="0"/>
                <a:cs typeface="Arial" panose="020B0604020202020204" pitchFamily="34" charset="0"/>
              </a:rPr>
              <a:t>belirli iletişimler</a:t>
            </a:r>
            <a:r>
              <a:rPr lang="tr-TR" sz="1900" dirty="0">
                <a:effectLst/>
                <a:ea typeface="Times New Roman" panose="02020603050405020304" pitchFamily="18" charset="0"/>
                <a:cs typeface="Arial" panose="020B0604020202020204" pitchFamily="34" charset="0"/>
              </a:rPr>
              <a:t>le ilgili i</a:t>
            </a:r>
            <a:r>
              <a:rPr lang="en-US" sz="1900" dirty="0">
                <a:effectLst/>
                <a:ea typeface="Times New Roman" panose="02020603050405020304" pitchFamily="18" charset="0"/>
                <a:cs typeface="Arial" panose="020B0604020202020204" pitchFamily="34" charset="0"/>
              </a:rPr>
              <a:t>ç</a:t>
            </a:r>
            <a:r>
              <a:rPr lang="tr-TR" sz="1900" dirty="0">
                <a:effectLst/>
                <a:ea typeface="Times New Roman" panose="02020603050405020304" pitchFamily="18" charset="0"/>
                <a:cs typeface="Arial" panose="020B0604020202020204" pitchFamily="34" charset="0"/>
              </a:rPr>
              <a:t>erik verisinin ger</a:t>
            </a:r>
            <a:r>
              <a:rPr lang="en-US" sz="1900" dirty="0">
                <a:effectLst/>
                <a:ea typeface="Times New Roman" panose="02020603050405020304" pitchFamily="18" charset="0"/>
                <a:cs typeface="Arial" panose="020B0604020202020204" pitchFamily="34" charset="0"/>
              </a:rPr>
              <a:t>ç</a:t>
            </a:r>
            <a:r>
              <a:rPr lang="tr-TR" sz="1900" dirty="0">
                <a:effectLst/>
                <a:ea typeface="Times New Roman" panose="02020603050405020304" pitchFamily="18" charset="0"/>
                <a:cs typeface="Arial" panose="020B0604020202020204" pitchFamily="34" charset="0"/>
              </a:rPr>
              <a:t>ek zamanlı toplanması veya kayıt altına alınması konusunda birbirlerine karşılıklı yardım sağlarlar.</a:t>
            </a:r>
          </a:p>
          <a:p>
            <a:pPr algn="just"/>
            <a:endParaRPr lang="tr-TR"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4607511" y="1025289"/>
            <a:ext cx="4414945" cy="3816429"/>
          </a:xfrm>
          <a:prstGeom prst="rect">
            <a:avLst/>
          </a:prstGeom>
        </p:spPr>
        <p:txBody>
          <a:bodyPr wrap="square">
            <a:spAutoFit/>
          </a:bodyPr>
          <a:lstStyle/>
          <a:p>
            <a:pPr marL="342900" indent="-342900" algn="just">
              <a:buFont typeface="Wingdings" pitchFamily="2" charset="2"/>
              <a:buChar char="ü"/>
            </a:pPr>
            <a:r>
              <a:rPr lang="tr-TR" sz="2200" dirty="0"/>
              <a:t>İçerik müdahalesi talepleri, talepte bulunan devletlerce tespit edilmiş belirli haberleşmelere ilişkin olmalıdır</a:t>
            </a:r>
          </a:p>
          <a:p>
            <a:pPr marL="342900" indent="-342900" algn="just">
              <a:buFont typeface="Wingdings" pitchFamily="2" charset="2"/>
              <a:buChar char="ü"/>
            </a:pPr>
            <a:endParaRPr lang="tr-TR" sz="2200" dirty="0"/>
          </a:p>
          <a:p>
            <a:pPr marL="342900" indent="-342900" algn="just">
              <a:buFont typeface="Wingdings" pitchFamily="2" charset="2"/>
              <a:buChar char="ü"/>
            </a:pPr>
            <a:r>
              <a:rPr lang="tr-TR" sz="2200" dirty="0">
                <a:latin typeface="Arial"/>
                <a:ea typeface="ＭＳ Ｐゴシック"/>
                <a:cs typeface="Arial"/>
              </a:rPr>
              <a:t>İçerik verilerinin genel veya gelişigüzel izlenmesi veya geniş miktarlarda toplanması için talepte bulunulamaz</a:t>
            </a:r>
            <a:endParaRPr lang="tr-TR" sz="2200" dirty="0">
              <a:cs typeface="Arial"/>
            </a:endParaRPr>
          </a:p>
          <a:p>
            <a:pPr algn="just"/>
            <a:endParaRPr lang="en-US" sz="2200" dirty="0"/>
          </a:p>
        </p:txBody>
      </p:sp>
    </p:spTree>
    <p:extLst>
      <p:ext uri="{BB962C8B-B14F-4D97-AF65-F5344CB8AC3E}">
        <p14:creationId xmlns:p14="http://schemas.microsoft.com/office/powerpoint/2010/main" val="14041829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72</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72</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34 – </a:t>
            </a:r>
            <a:r>
              <a:rPr lang="tr-TR" sz="3200" b="1"/>
              <a:t>İçerik verisine müdahale </a:t>
            </a:r>
            <a:endParaRPr lang="en-GB" sz="3200">
              <a:ea typeface="+mn-lt"/>
              <a:cs typeface="+mn-lt"/>
            </a:endParaRPr>
          </a:p>
          <a:p>
            <a:pPr algn="r"/>
            <a:r>
              <a:rPr lang="tr-TR" sz="3200" b="1"/>
              <a:t>konusunda karşılıklı yardımlaşma</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2723823"/>
          </a:xfrm>
          <a:prstGeom prst="rect">
            <a:avLst/>
          </a:prstGeom>
        </p:spPr>
        <p:txBody>
          <a:bodyPr wrap="square">
            <a:spAutoFit/>
          </a:bodyPr>
          <a:lstStyle/>
          <a:p>
            <a:pPr marL="342900" indent="-342900" algn="just">
              <a:buFont typeface="Wingdings" pitchFamily="2" charset="2"/>
              <a:buChar char="Ø"/>
            </a:pPr>
            <a:r>
              <a:rPr lang="tr-TR" sz="1900" dirty="0">
                <a:effectLst/>
                <a:ea typeface="Times New Roman" panose="02020603050405020304" pitchFamily="18" charset="0"/>
                <a:cs typeface="Arial" panose="020B0604020202020204" pitchFamily="34" charset="0"/>
              </a:rPr>
              <a:t>Taraflar, </a:t>
            </a:r>
            <a:r>
              <a:rPr lang="tr-TR" sz="1900" b="1" dirty="0">
                <a:solidFill>
                  <a:srgbClr val="FF0000"/>
                </a:solidFill>
                <a:effectLst/>
                <a:ea typeface="Times New Roman" panose="02020603050405020304" pitchFamily="18" charset="0"/>
                <a:cs typeface="Arial" panose="020B0604020202020204" pitchFamily="34" charset="0"/>
              </a:rPr>
              <a:t>uygulanabilir antlaşmaları ve i</a:t>
            </a:r>
            <a:r>
              <a:rPr lang="en-US" sz="1900" b="1" dirty="0">
                <a:solidFill>
                  <a:srgbClr val="FF0000"/>
                </a:solidFill>
                <a:effectLst/>
                <a:ea typeface="Times New Roman" panose="02020603050405020304" pitchFamily="18" charset="0"/>
                <a:cs typeface="Arial" panose="020B0604020202020204" pitchFamily="34" charset="0"/>
              </a:rPr>
              <a:t>ç</a:t>
            </a:r>
            <a:r>
              <a:rPr lang="tr-TR" sz="1900" b="1" dirty="0">
                <a:solidFill>
                  <a:srgbClr val="FF0000"/>
                </a:solidFill>
                <a:effectLst/>
                <a:ea typeface="Times New Roman" panose="02020603050405020304" pitchFamily="18" charset="0"/>
                <a:cs typeface="Arial" panose="020B0604020202020204" pitchFamily="34" charset="0"/>
              </a:rPr>
              <a:t> hukukları izin verdiği </a:t>
            </a:r>
            <a:r>
              <a:rPr lang="en-US" sz="1900" b="1" dirty="0">
                <a:solidFill>
                  <a:srgbClr val="FF0000"/>
                </a:solidFill>
                <a:effectLst/>
                <a:ea typeface="Times New Roman" panose="02020603050405020304" pitchFamily="18" charset="0"/>
                <a:cs typeface="Arial" panose="020B0604020202020204" pitchFamily="34" charset="0"/>
              </a:rPr>
              <a:t>ö</a:t>
            </a:r>
            <a:r>
              <a:rPr lang="tr-TR" sz="1900" b="1" dirty="0">
                <a:solidFill>
                  <a:srgbClr val="FF0000"/>
                </a:solidFill>
                <a:effectLst/>
                <a:ea typeface="Times New Roman" panose="02020603050405020304" pitchFamily="18" charset="0"/>
                <a:cs typeface="Arial" panose="020B0604020202020204" pitchFamily="34" charset="0"/>
              </a:rPr>
              <a:t>l</a:t>
            </a:r>
            <a:r>
              <a:rPr lang="tr-TR" sz="1900" b="1" dirty="0">
                <a:solidFill>
                  <a:srgbClr val="FF0000"/>
                </a:solidFill>
                <a:ea typeface="Times New Roman" panose="02020603050405020304" pitchFamily="18" charset="0"/>
                <a:cs typeface="Arial" panose="020B0604020202020204" pitchFamily="34" charset="0"/>
              </a:rPr>
              <a:t>ç</a:t>
            </a:r>
            <a:r>
              <a:rPr lang="en-US" sz="1900" b="1" dirty="0">
                <a:solidFill>
                  <a:srgbClr val="FF0000"/>
                </a:solidFill>
                <a:effectLst/>
                <a:ea typeface="Times New Roman" panose="02020603050405020304" pitchFamily="18" charset="0"/>
                <a:cs typeface="Arial" panose="020B0604020202020204" pitchFamily="34" charset="0"/>
              </a:rPr>
              <a:t>ü</a:t>
            </a:r>
            <a:r>
              <a:rPr lang="tr-TR" sz="1900" b="1" dirty="0">
                <a:solidFill>
                  <a:srgbClr val="FF0000"/>
                </a:solidFill>
                <a:effectLst/>
                <a:ea typeface="Times New Roman" panose="02020603050405020304" pitchFamily="18" charset="0"/>
                <a:cs typeface="Arial" panose="020B0604020202020204" pitchFamily="34" charset="0"/>
              </a:rPr>
              <a:t>de</a:t>
            </a:r>
            <a:r>
              <a:rPr lang="tr-TR" sz="1900" dirty="0">
                <a:effectLst/>
                <a:ea typeface="Times New Roman" panose="02020603050405020304" pitchFamily="18" charset="0"/>
                <a:cs typeface="Arial" panose="020B0604020202020204" pitchFamily="34" charset="0"/>
              </a:rPr>
              <a:t>, bilgisayar sistemi aracılığıyla iletilen belirli iletişimlerle ilgili i</a:t>
            </a:r>
            <a:r>
              <a:rPr lang="en-US" sz="1900" dirty="0">
                <a:effectLst/>
                <a:ea typeface="Times New Roman" panose="02020603050405020304" pitchFamily="18" charset="0"/>
                <a:cs typeface="Arial" panose="020B0604020202020204" pitchFamily="34" charset="0"/>
              </a:rPr>
              <a:t>ç</a:t>
            </a:r>
            <a:r>
              <a:rPr lang="tr-TR" sz="1900" dirty="0">
                <a:effectLst/>
                <a:ea typeface="Times New Roman" panose="02020603050405020304" pitchFamily="18" charset="0"/>
                <a:cs typeface="Arial" panose="020B0604020202020204" pitchFamily="34" charset="0"/>
              </a:rPr>
              <a:t>erik verisinin ger</a:t>
            </a:r>
            <a:r>
              <a:rPr lang="en-US" sz="1900" dirty="0">
                <a:effectLst/>
                <a:ea typeface="Times New Roman" panose="02020603050405020304" pitchFamily="18" charset="0"/>
                <a:cs typeface="Arial" panose="020B0604020202020204" pitchFamily="34" charset="0"/>
              </a:rPr>
              <a:t>ç</a:t>
            </a:r>
            <a:r>
              <a:rPr lang="tr-TR" sz="1900" dirty="0">
                <a:effectLst/>
                <a:ea typeface="Times New Roman" panose="02020603050405020304" pitchFamily="18" charset="0"/>
                <a:cs typeface="Arial" panose="020B0604020202020204" pitchFamily="34" charset="0"/>
              </a:rPr>
              <a:t>ek zamanlı toplanması veya kayıt altına alınması konusunda birbirlerine karşılıklı yardım sağlarlar.</a:t>
            </a:r>
          </a:p>
          <a:p>
            <a:pPr algn="just"/>
            <a:endParaRPr lang="tr-TR" sz="1900" dirty="0"/>
          </a:p>
          <a:p>
            <a:pPr algn="just"/>
            <a:endParaRPr lang="tr-TR"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4607511" y="1025289"/>
            <a:ext cx="4414945" cy="3477875"/>
          </a:xfrm>
          <a:prstGeom prst="rect">
            <a:avLst/>
          </a:prstGeom>
        </p:spPr>
        <p:txBody>
          <a:bodyPr wrap="square">
            <a:spAutoFit/>
          </a:bodyPr>
          <a:lstStyle/>
          <a:p>
            <a:pPr marL="342900" indent="-342900" algn="just">
              <a:buFont typeface="Wingdings" pitchFamily="2" charset="2"/>
              <a:buChar char="ü"/>
            </a:pPr>
            <a:r>
              <a:rPr lang="tr-TR" sz="2200" dirty="0">
                <a:latin typeface="Arial"/>
                <a:ea typeface="ＭＳ Ｐゴシック"/>
                <a:cs typeface="Arial"/>
              </a:rPr>
              <a:t>İçerik verisine müdahale son derece müdahaleci bir tedbirdir ve bu sebeple taraflar, işbirliği kapsamını sınırlama konusunda mutlak takdir yetkisine sahiptir</a:t>
            </a:r>
          </a:p>
          <a:p>
            <a:pPr marL="342900" indent="-342900" algn="just">
              <a:buFont typeface="Wingdings" pitchFamily="2" charset="2"/>
              <a:buChar char="ü"/>
            </a:pPr>
            <a:endParaRPr lang="tr-TR" sz="2200" dirty="0">
              <a:latin typeface="Arial"/>
              <a:ea typeface="ＭＳ Ｐゴシック"/>
              <a:cs typeface="Arial"/>
            </a:endParaRPr>
          </a:p>
          <a:p>
            <a:pPr marL="342900" indent="-342900" algn="just">
              <a:buFont typeface="Wingdings" pitchFamily="2" charset="2"/>
              <a:buChar char="ü"/>
            </a:pPr>
            <a:r>
              <a:rPr lang="tr-TR" sz="2200" dirty="0">
                <a:latin typeface="Arial"/>
                <a:ea typeface="ＭＳ Ｐゴシック"/>
                <a:cs typeface="Arial"/>
              </a:rPr>
              <a:t>İç hukuk ve uygulanabilir antlaşmalar, işbirliğinin kapsamını daraltabilir</a:t>
            </a:r>
            <a:endParaRPr lang="en-US" sz="2200" dirty="0"/>
          </a:p>
        </p:txBody>
      </p:sp>
    </p:spTree>
    <p:extLst>
      <p:ext uri="{BB962C8B-B14F-4D97-AF65-F5344CB8AC3E}">
        <p14:creationId xmlns:p14="http://schemas.microsoft.com/office/powerpoint/2010/main" val="26539087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73</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73</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lnSpc>
                <a:spcPct val="80000"/>
              </a:lnSpc>
            </a:pPr>
            <a:r>
              <a:rPr lang="tr-TR" sz="3200" b="1" err="1"/>
              <a:t>Sorular</a:t>
            </a:r>
            <a:endParaRPr lang="en-US" err="1"/>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4113535422"/>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28245811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74</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74</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lnSpc>
                <a:spcPct val="80000"/>
              </a:lnSpc>
            </a:pPr>
            <a:r>
              <a:rPr lang="tr-TR" sz="3200" b="1">
                <a:ea typeface="+mn-lt"/>
                <a:cs typeface="+mn-lt"/>
              </a:rPr>
              <a:t>Sorular</a:t>
            </a:r>
            <a:endParaRPr lang="en-US"/>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1363670582"/>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37845654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75</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75</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t>Madde</a:t>
            </a:r>
            <a:r>
              <a:rPr lang="en-US" sz="3200" b="1" dirty="0"/>
              <a:t> 35 – </a:t>
            </a:r>
            <a:r>
              <a:rPr lang="tr-TR" sz="3200" b="1" dirty="0"/>
              <a:t>7/24</a:t>
            </a:r>
            <a:r>
              <a:rPr lang="en-US" sz="3200" b="1" dirty="0"/>
              <a:t> </a:t>
            </a:r>
            <a:r>
              <a:rPr lang="tr-TR" sz="3200" b="1" dirty="0"/>
              <a:t>İrtibat Ağı</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5355312"/>
          </a:xfrm>
          <a:prstGeom prst="rect">
            <a:avLst/>
          </a:prstGeom>
        </p:spPr>
        <p:txBody>
          <a:bodyPr wrap="square">
            <a:spAutoFit/>
          </a:bodyPr>
          <a:lstStyle/>
          <a:p>
            <a:pPr marL="342900" indent="-342900" algn="just">
              <a:buFont typeface="Wingdings" pitchFamily="2" charset="2"/>
              <a:buChar char="Ø"/>
            </a:pPr>
            <a:r>
              <a:rPr lang="en-US" dirty="0">
                <a:cs typeface="Arial" panose="020B0604020202020204" pitchFamily="34" charset="0"/>
              </a:rPr>
              <a:t>1</a:t>
            </a:r>
            <a:r>
              <a:rPr lang="tr-TR" dirty="0">
                <a:cs typeface="Arial" panose="020B0604020202020204" pitchFamily="34" charset="0"/>
              </a:rPr>
              <a:t> </a:t>
            </a:r>
            <a:r>
              <a:rPr lang="tr-TR" dirty="0">
                <a:effectLst/>
                <a:ea typeface="Times New Roman" panose="02020603050405020304" pitchFamily="18" charset="0"/>
                <a:cs typeface="Arial" panose="020B0604020202020204" pitchFamily="34" charset="0"/>
              </a:rPr>
              <a:t>Taraflar, bilgisayar sistemleri ve verileriyle ilgili </a:t>
            </a:r>
            <a:r>
              <a:rPr lang="tr-TR" dirty="0">
                <a:ea typeface="Times New Roman" panose="02020603050405020304" pitchFamily="18" charset="0"/>
                <a:cs typeface="Arial" panose="020B0604020202020204" pitchFamily="34" charset="0"/>
              </a:rPr>
              <a:t>suçların soruşturulması veya kovuşturulması veya bir suçun elektronik </a:t>
            </a:r>
            <a:r>
              <a:rPr lang="tr-TR" dirty="0">
                <a:effectLst/>
                <a:ea typeface="Times New Roman" panose="02020603050405020304" pitchFamily="18" charset="0"/>
                <a:cs typeface="Arial" panose="020B0604020202020204" pitchFamily="34" charset="0"/>
              </a:rPr>
              <a:t>delillerinin toplanması amaçları doğrultusunda </a:t>
            </a:r>
            <a:r>
              <a:rPr lang="tr-TR" b="1" dirty="0">
                <a:solidFill>
                  <a:srgbClr val="FF0000"/>
                </a:solidFill>
                <a:effectLst/>
                <a:ea typeface="Times New Roman" panose="02020603050405020304" pitchFamily="18" charset="0"/>
                <a:cs typeface="Arial" panose="020B0604020202020204" pitchFamily="34" charset="0"/>
              </a:rPr>
              <a:t>anında yardım </a:t>
            </a:r>
            <a:r>
              <a:rPr lang="tr-TR" dirty="0">
                <a:effectLst/>
                <a:ea typeface="Times New Roman" panose="02020603050405020304" pitchFamily="18" charset="0"/>
                <a:cs typeface="Arial" panose="020B0604020202020204" pitchFamily="34" charset="0"/>
              </a:rPr>
              <a:t>sağlanması için </a:t>
            </a:r>
            <a:r>
              <a:rPr lang="tr-TR" b="1" dirty="0">
                <a:solidFill>
                  <a:srgbClr val="FF0000"/>
                </a:solidFill>
                <a:effectLst/>
                <a:ea typeface="Times New Roman" panose="02020603050405020304" pitchFamily="18" charset="0"/>
                <a:cs typeface="Arial" panose="020B0604020202020204" pitchFamily="34" charset="0"/>
              </a:rPr>
              <a:t>haftanın yedi günü </a:t>
            </a:r>
            <a:r>
              <a:rPr lang="tr-TR" dirty="0">
                <a:effectLst/>
                <a:ea typeface="Times New Roman" panose="02020603050405020304" pitchFamily="18" charset="0"/>
                <a:cs typeface="Arial" panose="020B0604020202020204" pitchFamily="34" charset="0"/>
              </a:rPr>
              <a:t>ve </a:t>
            </a:r>
            <a:r>
              <a:rPr lang="tr-TR" b="1" dirty="0">
                <a:solidFill>
                  <a:srgbClr val="FF0000"/>
                </a:solidFill>
                <a:effectLst/>
                <a:ea typeface="Times New Roman" panose="02020603050405020304" pitchFamily="18" charset="0"/>
                <a:cs typeface="Arial" panose="020B0604020202020204" pitchFamily="34" charset="0"/>
              </a:rPr>
              <a:t>günün yirmi dört saati </a:t>
            </a:r>
            <a:r>
              <a:rPr lang="tr-TR" dirty="0">
                <a:effectLst/>
                <a:ea typeface="Times New Roman" panose="02020603050405020304" pitchFamily="18" charset="0"/>
                <a:cs typeface="Arial" panose="020B0604020202020204" pitchFamily="34" charset="0"/>
              </a:rPr>
              <a:t>erişilebilecek bir </a:t>
            </a:r>
            <a:r>
              <a:rPr lang="tr-TR" b="1" dirty="0">
                <a:solidFill>
                  <a:srgbClr val="FF0000"/>
                </a:solidFill>
                <a:effectLst/>
                <a:ea typeface="Times New Roman" panose="02020603050405020304" pitchFamily="18" charset="0"/>
                <a:cs typeface="Arial" panose="020B0604020202020204" pitchFamily="34" charset="0"/>
              </a:rPr>
              <a:t>irtibat noktası </a:t>
            </a:r>
            <a:r>
              <a:rPr lang="tr-TR" dirty="0">
                <a:effectLst/>
                <a:ea typeface="Times New Roman" panose="02020603050405020304" pitchFamily="18" charset="0"/>
                <a:cs typeface="Arial" panose="020B0604020202020204" pitchFamily="34" charset="0"/>
              </a:rPr>
              <a:t>belirler. Bu yardım aşağıdaki tedbirlerin kolaylaştırılmasını veya tarafların iç hukukunda ve uygulamada kabul edilmişse, doğrudan yürütülmesini içerir:</a:t>
            </a:r>
          </a:p>
          <a:p>
            <a:pPr lvl="1" algn="just"/>
            <a:r>
              <a:rPr lang="tr-TR" dirty="0">
                <a:cs typeface="Arial" panose="020B0604020202020204" pitchFamily="34" charset="0"/>
              </a:rPr>
              <a:t>a teknik tavsiyede bulunmak;</a:t>
            </a:r>
          </a:p>
          <a:p>
            <a:pPr lvl="1" algn="just"/>
            <a:r>
              <a:rPr lang="tr-TR" dirty="0">
                <a:effectLst/>
                <a:ea typeface="Times New Roman" panose="02020603050405020304" pitchFamily="18" charset="0"/>
                <a:cs typeface="Arial" panose="020B0604020202020204" pitchFamily="34" charset="0"/>
              </a:rPr>
              <a:t>b 29. madde ve 30. madde uyarınca veriyi korumak;</a:t>
            </a:r>
            <a:endParaRPr lang="tr-TR" dirty="0">
              <a:ea typeface="Times New Roman" panose="02020603050405020304" pitchFamily="18" charset="0"/>
              <a:cs typeface="Arial" panose="020B0604020202020204" pitchFamily="34" charset="0"/>
            </a:endParaRPr>
          </a:p>
          <a:p>
            <a:pPr lvl="1" algn="just"/>
            <a:r>
              <a:rPr lang="tr-TR" dirty="0">
                <a:effectLst/>
                <a:ea typeface="Times New Roman" panose="02020603050405020304" pitchFamily="18" charset="0"/>
                <a:cs typeface="Arial" panose="020B0604020202020204" pitchFamily="34" charset="0"/>
              </a:rPr>
              <a:t>c delil toplamak, hukuki bilgi temin etmek ve şüphelilerin yerini tespit etmek.</a:t>
            </a:r>
          </a:p>
        </p:txBody>
      </p:sp>
      <p:sp>
        <p:nvSpPr>
          <p:cNvPr id="6" name="Rectangle 5">
            <a:extLst>
              <a:ext uri="{FF2B5EF4-FFF2-40B4-BE49-F238E27FC236}">
                <a16:creationId xmlns:a16="http://schemas.microsoft.com/office/drawing/2014/main" id="{524B6456-681F-2F44-A01A-AD3514E81BD2}"/>
              </a:ext>
            </a:extLst>
          </p:cNvPr>
          <p:cNvSpPr/>
          <p:nvPr/>
        </p:nvSpPr>
        <p:spPr>
          <a:xfrm>
            <a:off x="4607511" y="1025289"/>
            <a:ext cx="4414945" cy="4493538"/>
          </a:xfrm>
          <a:prstGeom prst="rect">
            <a:avLst/>
          </a:prstGeom>
        </p:spPr>
        <p:txBody>
          <a:bodyPr wrap="square">
            <a:spAutoFit/>
          </a:bodyPr>
          <a:lstStyle/>
          <a:p>
            <a:pPr marL="342900" indent="-342900" algn="just">
              <a:buFont typeface="Wingdings" pitchFamily="2" charset="2"/>
              <a:buChar char="ü"/>
            </a:pPr>
            <a:r>
              <a:rPr lang="tr-TR" sz="2200" dirty="0"/>
              <a:t>Elektronik delillerin etkili biçimde toplanması hızlı tepkiyi gerektirir</a:t>
            </a:r>
          </a:p>
          <a:p>
            <a:pPr marL="342900" indent="-342900" algn="just">
              <a:buFont typeface="Wingdings" pitchFamily="2" charset="2"/>
              <a:buChar char="ü"/>
            </a:pPr>
            <a:endParaRPr lang="tr-TR" sz="2200" dirty="0"/>
          </a:p>
          <a:p>
            <a:pPr marL="342900" indent="-342900" algn="just">
              <a:buFont typeface="Wingdings" pitchFamily="2" charset="2"/>
              <a:buChar char="ü"/>
            </a:pPr>
            <a:r>
              <a:rPr lang="tr-TR" sz="2200" dirty="0"/>
              <a:t>Mevcut karşılıklı yardımlaşma yöntemleri anında yardım için ek kanallar gerektirmiştir </a:t>
            </a:r>
            <a:endParaRPr lang="en-US" sz="2200" dirty="0"/>
          </a:p>
          <a:p>
            <a:pPr marL="342900" indent="-342900" algn="just">
              <a:buFont typeface="Wingdings" pitchFamily="2" charset="2"/>
              <a:buChar char="ü"/>
            </a:pPr>
            <a:endParaRPr lang="tr-TR" sz="2200" dirty="0"/>
          </a:p>
          <a:p>
            <a:pPr marL="342900" indent="-342900" algn="just">
              <a:buFont typeface="Wingdings" pitchFamily="2" charset="2"/>
              <a:buChar char="ü"/>
            </a:pPr>
            <a:r>
              <a:rPr lang="tr-TR" sz="2200" dirty="0"/>
              <a:t>Budapeşte Sözleşmesi Tarafların, anında yardım sağlamaları için 7/24 erişilebilir ek bir irtibat noktası kurmalarını gerekli kılmaktadır</a:t>
            </a:r>
            <a:endParaRPr lang="en-US" sz="2200" dirty="0"/>
          </a:p>
        </p:txBody>
      </p:sp>
    </p:spTree>
    <p:extLst>
      <p:ext uri="{BB962C8B-B14F-4D97-AF65-F5344CB8AC3E}">
        <p14:creationId xmlns:p14="http://schemas.microsoft.com/office/powerpoint/2010/main" val="5476813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76</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76</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t>Madde</a:t>
            </a:r>
            <a:r>
              <a:rPr lang="en-US" sz="3200" b="1" dirty="0"/>
              <a:t> 35 – </a:t>
            </a:r>
            <a:r>
              <a:rPr lang="tr-TR" sz="3200" b="1" dirty="0"/>
              <a:t>7/24</a:t>
            </a:r>
            <a:r>
              <a:rPr lang="en-US" sz="3200" b="1" dirty="0"/>
              <a:t> </a:t>
            </a:r>
            <a:r>
              <a:rPr lang="tr-TR" sz="3200" b="1" dirty="0"/>
              <a:t>İrtibat Ağı</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5355312"/>
          </a:xfrm>
          <a:prstGeom prst="rect">
            <a:avLst/>
          </a:prstGeom>
        </p:spPr>
        <p:txBody>
          <a:bodyPr wrap="square">
            <a:spAutoFit/>
          </a:bodyPr>
          <a:lstStyle/>
          <a:p>
            <a:pPr marL="342900" indent="-342900" algn="just">
              <a:buFont typeface="Wingdings" pitchFamily="2" charset="2"/>
              <a:buChar char="Ø"/>
            </a:pPr>
            <a:r>
              <a:rPr lang="en-US" dirty="0">
                <a:cs typeface="Arial" panose="020B0604020202020204" pitchFamily="34" charset="0"/>
              </a:rPr>
              <a:t>1</a:t>
            </a:r>
            <a:r>
              <a:rPr lang="tr-TR" dirty="0">
                <a:cs typeface="Arial" panose="020B0604020202020204" pitchFamily="34" charset="0"/>
              </a:rPr>
              <a:t> </a:t>
            </a:r>
            <a:r>
              <a:rPr lang="tr-TR" dirty="0">
                <a:ea typeface="Times New Roman" panose="02020603050405020304" pitchFamily="18" charset="0"/>
                <a:cs typeface="Arial" panose="020B0604020202020204" pitchFamily="34" charset="0"/>
              </a:rPr>
              <a:t>Taraflar, </a:t>
            </a:r>
            <a:r>
              <a:rPr lang="tr-TR" b="1" dirty="0">
                <a:solidFill>
                  <a:srgbClr val="FF0000"/>
                </a:solidFill>
                <a:ea typeface="Times New Roman" panose="02020603050405020304" pitchFamily="18" charset="0"/>
                <a:cs typeface="Arial" panose="020B0604020202020204" pitchFamily="34" charset="0"/>
              </a:rPr>
              <a:t>bilgisayar sistemleri ve verileriyle</a:t>
            </a:r>
            <a:r>
              <a:rPr lang="tr-TR" dirty="0">
                <a:ea typeface="Times New Roman" panose="02020603050405020304" pitchFamily="18" charset="0"/>
                <a:cs typeface="Arial" panose="020B0604020202020204" pitchFamily="34" charset="0"/>
              </a:rPr>
              <a:t> </a:t>
            </a:r>
            <a:r>
              <a:rPr lang="tr-TR" b="1" dirty="0">
                <a:solidFill>
                  <a:srgbClr val="FF0000"/>
                </a:solidFill>
                <a:ea typeface="Times New Roman" panose="02020603050405020304" pitchFamily="18" charset="0"/>
                <a:cs typeface="Arial" panose="020B0604020202020204" pitchFamily="34" charset="0"/>
              </a:rPr>
              <a:t>ilgili suçların soruşturulması veya kovuşturulması </a:t>
            </a:r>
            <a:r>
              <a:rPr lang="tr-TR" dirty="0">
                <a:ea typeface="Times New Roman" panose="02020603050405020304" pitchFamily="18" charset="0"/>
                <a:cs typeface="Arial" panose="020B0604020202020204" pitchFamily="34" charset="0"/>
              </a:rPr>
              <a:t>veya </a:t>
            </a:r>
            <a:r>
              <a:rPr lang="tr-TR" b="1" dirty="0">
                <a:solidFill>
                  <a:srgbClr val="FF0000"/>
                </a:solidFill>
                <a:ea typeface="Times New Roman" panose="02020603050405020304" pitchFamily="18" charset="0"/>
                <a:cs typeface="Arial" panose="020B0604020202020204" pitchFamily="34" charset="0"/>
              </a:rPr>
              <a:t>bir suçun elektronik delillerinin toplanması </a:t>
            </a:r>
            <a:r>
              <a:rPr lang="tr-TR" dirty="0">
                <a:ea typeface="Times New Roman" panose="02020603050405020304" pitchFamily="18" charset="0"/>
                <a:cs typeface="Arial" panose="020B0604020202020204" pitchFamily="34" charset="0"/>
              </a:rPr>
              <a:t>amaçları doğrultusunda anında </a:t>
            </a:r>
            <a:r>
              <a:rPr lang="tr-TR" dirty="0">
                <a:effectLst/>
                <a:ea typeface="Times New Roman" panose="02020603050405020304" pitchFamily="18" charset="0"/>
                <a:cs typeface="Arial" panose="020B0604020202020204" pitchFamily="34" charset="0"/>
              </a:rPr>
              <a:t>yardım sağlanması için haftanın yedi günü ve günün yirmi dört saati erişilebilecek bir irtibat noktası belirler. Bu yardım aşağıdaki tedbirlerin kolaylaştırılmasını veya tarafların iç hukukunda ve uygulamada kabul edilmişse, doğrudan yürütülmesini içerir:</a:t>
            </a:r>
          </a:p>
          <a:p>
            <a:pPr lvl="1" algn="just"/>
            <a:r>
              <a:rPr lang="tr-TR" dirty="0">
                <a:cs typeface="Arial" panose="020B0604020202020204" pitchFamily="34" charset="0"/>
              </a:rPr>
              <a:t>a teknik tavsiyede bulunmak;</a:t>
            </a:r>
          </a:p>
          <a:p>
            <a:pPr lvl="1" algn="just"/>
            <a:r>
              <a:rPr lang="tr-TR" dirty="0">
                <a:effectLst/>
                <a:ea typeface="Times New Roman" panose="02020603050405020304" pitchFamily="18" charset="0"/>
                <a:cs typeface="Arial" panose="020B0604020202020204" pitchFamily="34" charset="0"/>
              </a:rPr>
              <a:t>b 29. madde ve 30. madde uyarınca veriyi korumak;</a:t>
            </a:r>
            <a:endParaRPr lang="tr-TR" dirty="0">
              <a:ea typeface="Times New Roman" panose="02020603050405020304" pitchFamily="18" charset="0"/>
              <a:cs typeface="Arial" panose="020B0604020202020204" pitchFamily="34" charset="0"/>
            </a:endParaRPr>
          </a:p>
          <a:p>
            <a:pPr lvl="1" algn="just"/>
            <a:r>
              <a:rPr lang="tr-TR" dirty="0">
                <a:effectLst/>
                <a:ea typeface="Times New Roman" panose="02020603050405020304" pitchFamily="18" charset="0"/>
                <a:cs typeface="Arial" panose="020B0604020202020204" pitchFamily="34" charset="0"/>
              </a:rPr>
              <a:t>c delil toplamak, hukuki bilgi temin etmek ve şüphelilerin yerini tespit etmek.</a:t>
            </a:r>
          </a:p>
        </p:txBody>
      </p:sp>
      <p:sp>
        <p:nvSpPr>
          <p:cNvPr id="6" name="Rectangle 5">
            <a:extLst>
              <a:ext uri="{FF2B5EF4-FFF2-40B4-BE49-F238E27FC236}">
                <a16:creationId xmlns:a16="http://schemas.microsoft.com/office/drawing/2014/main" id="{524B6456-681F-2F44-A01A-AD3514E81BD2}"/>
              </a:ext>
            </a:extLst>
          </p:cNvPr>
          <p:cNvSpPr/>
          <p:nvPr/>
        </p:nvSpPr>
        <p:spPr>
          <a:xfrm>
            <a:off x="4607511" y="1025289"/>
            <a:ext cx="4414945" cy="4493538"/>
          </a:xfrm>
          <a:prstGeom prst="rect">
            <a:avLst/>
          </a:prstGeom>
        </p:spPr>
        <p:txBody>
          <a:bodyPr wrap="square">
            <a:spAutoFit/>
          </a:bodyPr>
          <a:lstStyle/>
          <a:p>
            <a:pPr marL="342900" indent="-342900" algn="just">
              <a:buFont typeface="Wingdings" pitchFamily="2" charset="2"/>
              <a:buChar char="ü"/>
            </a:pPr>
            <a:r>
              <a:rPr lang="tr-TR" sz="2200" dirty="0"/>
              <a:t>7/24 İrtibat Ağları aşağıdakilere ilişkin olarak anında yardım sunarlar:</a:t>
            </a:r>
          </a:p>
          <a:p>
            <a:pPr marL="800100" lvl="1" indent="-342900" algn="just">
              <a:buFont typeface="Wingdings" pitchFamily="2" charset="2"/>
              <a:buChar char="ü"/>
            </a:pPr>
            <a:r>
              <a:rPr lang="tr-TR" sz="2200" dirty="0"/>
              <a:t>Bilgisayar sistemleri ve verileriyle ilgili suçlar</a:t>
            </a:r>
          </a:p>
          <a:p>
            <a:pPr marL="800100" lvl="1" indent="-342900" algn="just">
              <a:buFont typeface="Wingdings" pitchFamily="2" charset="2"/>
              <a:buChar char="ü"/>
            </a:pPr>
            <a:r>
              <a:rPr lang="tr-TR" sz="2200" u="sng" dirty="0"/>
              <a:t>Herhangi</a:t>
            </a:r>
            <a:r>
              <a:rPr lang="tr-TR" sz="2200" dirty="0"/>
              <a:t> bir suçla ilgili delillerin toplanması</a:t>
            </a:r>
          </a:p>
          <a:p>
            <a:pPr marL="342900" indent="-342900" algn="just">
              <a:buFont typeface="Wingdings" pitchFamily="2" charset="2"/>
              <a:buChar char="ü"/>
            </a:pPr>
            <a:endParaRPr lang="en-GB" sz="2200" dirty="0"/>
          </a:p>
          <a:p>
            <a:pPr marL="342900" indent="-342900" algn="just">
              <a:buFont typeface="Wingdings" pitchFamily="2" charset="2"/>
              <a:buChar char="ü"/>
            </a:pPr>
            <a:r>
              <a:rPr lang="tr-TR" sz="2200" dirty="0"/>
              <a:t>Taraflar 7/24 İrtibat Ağlarının yargı yetkileri içerisindeki konumunu belirleyebilirler (merkezi makam veya polis teşkilatı içerisinde veya diğer)</a:t>
            </a:r>
          </a:p>
        </p:txBody>
      </p:sp>
    </p:spTree>
    <p:extLst>
      <p:ext uri="{BB962C8B-B14F-4D97-AF65-F5344CB8AC3E}">
        <p14:creationId xmlns:p14="http://schemas.microsoft.com/office/powerpoint/2010/main" val="40203741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t>Madde</a:t>
            </a:r>
            <a:r>
              <a:rPr lang="en-US" sz="3200" b="1" dirty="0"/>
              <a:t> 35 – </a:t>
            </a:r>
            <a:r>
              <a:rPr lang="tr-TR" sz="3200" b="1" dirty="0"/>
              <a:t>7/24</a:t>
            </a:r>
            <a:r>
              <a:rPr lang="en-US" sz="3200" b="1" dirty="0"/>
              <a:t> </a:t>
            </a:r>
            <a:r>
              <a:rPr lang="tr-TR" sz="3200" b="1" dirty="0"/>
              <a:t>İrtibat Ağı</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5355312"/>
          </a:xfrm>
          <a:prstGeom prst="rect">
            <a:avLst/>
          </a:prstGeom>
        </p:spPr>
        <p:txBody>
          <a:bodyPr wrap="square">
            <a:spAutoFit/>
          </a:bodyPr>
          <a:lstStyle/>
          <a:p>
            <a:pPr marL="342900" indent="-342900" algn="just">
              <a:buFont typeface="Wingdings" pitchFamily="2" charset="2"/>
              <a:buChar char="Ø"/>
            </a:pPr>
            <a:r>
              <a:rPr lang="en-US" sz="1750" dirty="0"/>
              <a:t>1 </a:t>
            </a:r>
            <a:r>
              <a:rPr lang="tr-TR" dirty="0">
                <a:ea typeface="Times New Roman" panose="02020603050405020304" pitchFamily="18" charset="0"/>
                <a:cs typeface="Arial" panose="020B0604020202020204" pitchFamily="34" charset="0"/>
              </a:rPr>
              <a:t>Taraflar, bilgisayar sistemleri ve verileriyle ilgili suçların soruşturulması veya kovuşturulması veya bir suçun elektronik delillerinin toplanması amaçları doğrultusunda anında </a:t>
            </a:r>
            <a:r>
              <a:rPr lang="tr-TR" dirty="0">
                <a:effectLst/>
                <a:ea typeface="Times New Roman" panose="02020603050405020304" pitchFamily="18" charset="0"/>
                <a:cs typeface="Arial" panose="020B0604020202020204" pitchFamily="34" charset="0"/>
              </a:rPr>
              <a:t>yardım sağlanması için haftanın yedi günü ve günün yirmi dört saati erişilebilecek bir irtibat noktası belirler. Bu yardım aşağıdaki tedbirlerin </a:t>
            </a:r>
            <a:r>
              <a:rPr lang="tr-TR" b="1" dirty="0">
                <a:solidFill>
                  <a:srgbClr val="FF0000"/>
                </a:solidFill>
                <a:effectLst/>
                <a:ea typeface="Times New Roman" panose="02020603050405020304" pitchFamily="18" charset="0"/>
                <a:cs typeface="Arial" panose="020B0604020202020204" pitchFamily="34" charset="0"/>
              </a:rPr>
              <a:t>kolaylaştırılmasını</a:t>
            </a:r>
            <a:r>
              <a:rPr lang="tr-TR" dirty="0">
                <a:effectLst/>
                <a:ea typeface="Times New Roman" panose="02020603050405020304" pitchFamily="18" charset="0"/>
                <a:cs typeface="Arial" panose="020B0604020202020204" pitchFamily="34" charset="0"/>
              </a:rPr>
              <a:t> veya tarafların </a:t>
            </a:r>
            <a:r>
              <a:rPr lang="tr-TR" b="1" dirty="0">
                <a:solidFill>
                  <a:srgbClr val="FF0000"/>
                </a:solidFill>
                <a:effectLst/>
                <a:ea typeface="Times New Roman" panose="02020603050405020304" pitchFamily="18" charset="0"/>
                <a:cs typeface="Arial" panose="020B0604020202020204" pitchFamily="34" charset="0"/>
              </a:rPr>
              <a:t>iç hukukunda</a:t>
            </a:r>
            <a:r>
              <a:rPr lang="tr-TR" dirty="0">
                <a:effectLst/>
                <a:ea typeface="Times New Roman" panose="02020603050405020304" pitchFamily="18" charset="0"/>
                <a:cs typeface="Arial" panose="020B0604020202020204" pitchFamily="34" charset="0"/>
              </a:rPr>
              <a:t> ve uygulamada </a:t>
            </a:r>
            <a:r>
              <a:rPr lang="tr-TR" b="1" dirty="0">
                <a:solidFill>
                  <a:srgbClr val="FF0000"/>
                </a:solidFill>
                <a:effectLst/>
                <a:ea typeface="Times New Roman" panose="02020603050405020304" pitchFamily="18" charset="0"/>
                <a:cs typeface="Arial" panose="020B0604020202020204" pitchFamily="34" charset="0"/>
              </a:rPr>
              <a:t>kabul edilmişse</a:t>
            </a:r>
            <a:r>
              <a:rPr lang="tr-TR" dirty="0">
                <a:effectLst/>
                <a:ea typeface="Times New Roman" panose="02020603050405020304" pitchFamily="18" charset="0"/>
                <a:cs typeface="Arial" panose="020B0604020202020204" pitchFamily="34" charset="0"/>
              </a:rPr>
              <a:t>, </a:t>
            </a:r>
            <a:r>
              <a:rPr lang="tr-TR" b="1" dirty="0">
                <a:solidFill>
                  <a:srgbClr val="FF0000"/>
                </a:solidFill>
                <a:effectLst/>
                <a:ea typeface="Times New Roman" panose="02020603050405020304" pitchFamily="18" charset="0"/>
                <a:cs typeface="Arial" panose="020B0604020202020204" pitchFamily="34" charset="0"/>
              </a:rPr>
              <a:t>doğrudan yürütülmesini </a:t>
            </a:r>
            <a:r>
              <a:rPr lang="tr-TR" dirty="0">
                <a:effectLst/>
                <a:ea typeface="Times New Roman" panose="02020603050405020304" pitchFamily="18" charset="0"/>
                <a:cs typeface="Arial" panose="020B0604020202020204" pitchFamily="34" charset="0"/>
              </a:rPr>
              <a:t>içerir:</a:t>
            </a:r>
          </a:p>
          <a:p>
            <a:pPr lvl="1" algn="just"/>
            <a:r>
              <a:rPr lang="tr-TR" dirty="0">
                <a:cs typeface="Arial" panose="020B0604020202020204" pitchFamily="34" charset="0"/>
              </a:rPr>
              <a:t>a </a:t>
            </a:r>
            <a:r>
              <a:rPr lang="tr-TR" b="1" dirty="0">
                <a:solidFill>
                  <a:srgbClr val="FF0000"/>
                </a:solidFill>
                <a:cs typeface="Arial" panose="020B0604020202020204" pitchFamily="34" charset="0"/>
              </a:rPr>
              <a:t>teknik tavsiye</a:t>
            </a:r>
            <a:r>
              <a:rPr lang="tr-TR" dirty="0">
                <a:cs typeface="Arial" panose="020B0604020202020204" pitchFamily="34" charset="0"/>
              </a:rPr>
              <a:t>de bulunmak;</a:t>
            </a:r>
          </a:p>
          <a:p>
            <a:pPr lvl="1" algn="just"/>
            <a:r>
              <a:rPr lang="tr-TR" dirty="0">
                <a:effectLst/>
                <a:ea typeface="Times New Roman" panose="02020603050405020304" pitchFamily="18" charset="0"/>
                <a:cs typeface="Arial" panose="020B0604020202020204" pitchFamily="34" charset="0"/>
              </a:rPr>
              <a:t>b 29. madde ve 30. madde uyarınca veriyi </a:t>
            </a:r>
            <a:r>
              <a:rPr lang="tr-TR" b="1" dirty="0">
                <a:solidFill>
                  <a:srgbClr val="FF0000"/>
                </a:solidFill>
                <a:effectLst/>
                <a:ea typeface="Times New Roman" panose="02020603050405020304" pitchFamily="18" charset="0"/>
                <a:cs typeface="Arial" panose="020B0604020202020204" pitchFamily="34" charset="0"/>
              </a:rPr>
              <a:t>korumak</a:t>
            </a:r>
            <a:r>
              <a:rPr lang="tr-TR" dirty="0">
                <a:effectLst/>
                <a:ea typeface="Times New Roman" panose="02020603050405020304" pitchFamily="18" charset="0"/>
                <a:cs typeface="Arial" panose="020B0604020202020204" pitchFamily="34" charset="0"/>
              </a:rPr>
              <a:t>;</a:t>
            </a:r>
            <a:endParaRPr lang="tr-TR" dirty="0">
              <a:ea typeface="Times New Roman" panose="02020603050405020304" pitchFamily="18" charset="0"/>
              <a:cs typeface="Arial" panose="020B0604020202020204" pitchFamily="34" charset="0"/>
            </a:endParaRPr>
          </a:p>
          <a:p>
            <a:pPr lvl="1" algn="just"/>
            <a:r>
              <a:rPr lang="tr-TR" dirty="0">
                <a:effectLst/>
                <a:ea typeface="Times New Roman" panose="02020603050405020304" pitchFamily="18" charset="0"/>
                <a:cs typeface="Arial" panose="020B0604020202020204" pitchFamily="34" charset="0"/>
              </a:rPr>
              <a:t>c </a:t>
            </a:r>
            <a:r>
              <a:rPr lang="tr-TR" b="1" dirty="0">
                <a:solidFill>
                  <a:srgbClr val="FF0000"/>
                </a:solidFill>
                <a:effectLst/>
                <a:ea typeface="Times New Roman" panose="02020603050405020304" pitchFamily="18" charset="0"/>
                <a:cs typeface="Arial" panose="020B0604020202020204" pitchFamily="34" charset="0"/>
              </a:rPr>
              <a:t>delil toplamak</a:t>
            </a:r>
            <a:r>
              <a:rPr lang="tr-TR" dirty="0">
                <a:effectLst/>
                <a:ea typeface="Times New Roman" panose="02020603050405020304" pitchFamily="18" charset="0"/>
                <a:cs typeface="Arial" panose="020B0604020202020204" pitchFamily="34" charset="0"/>
              </a:rPr>
              <a:t>, </a:t>
            </a:r>
            <a:r>
              <a:rPr lang="tr-TR" b="1" dirty="0">
                <a:solidFill>
                  <a:srgbClr val="FF0000"/>
                </a:solidFill>
                <a:effectLst/>
                <a:ea typeface="Times New Roman" panose="02020603050405020304" pitchFamily="18" charset="0"/>
                <a:cs typeface="Arial" panose="020B0604020202020204" pitchFamily="34" charset="0"/>
              </a:rPr>
              <a:t>hukuki bilgi </a:t>
            </a:r>
            <a:r>
              <a:rPr lang="tr-TR" dirty="0">
                <a:effectLst/>
                <a:ea typeface="Times New Roman" panose="02020603050405020304" pitchFamily="18" charset="0"/>
                <a:cs typeface="Arial" panose="020B0604020202020204" pitchFamily="34" charset="0"/>
              </a:rPr>
              <a:t>temin etmek ve </a:t>
            </a:r>
            <a:r>
              <a:rPr lang="tr-TR" b="1" dirty="0">
                <a:solidFill>
                  <a:srgbClr val="FF0000"/>
                </a:solidFill>
                <a:effectLst/>
                <a:ea typeface="Times New Roman" panose="02020603050405020304" pitchFamily="18" charset="0"/>
                <a:cs typeface="Arial" panose="020B0604020202020204" pitchFamily="34" charset="0"/>
              </a:rPr>
              <a:t>şüphelilerin yerini tespit etmek</a:t>
            </a:r>
            <a:r>
              <a:rPr lang="tr-TR" dirty="0">
                <a:effectLst/>
                <a:ea typeface="Times New Roman" panose="02020603050405020304" pitchFamily="18" charset="0"/>
                <a:cs typeface="Arial" panose="020B0604020202020204" pitchFamily="34" charset="0"/>
              </a:rPr>
              <a:t>.</a:t>
            </a:r>
          </a:p>
        </p:txBody>
      </p:sp>
      <p:sp>
        <p:nvSpPr>
          <p:cNvPr id="6" name="Rectangle 5">
            <a:extLst>
              <a:ext uri="{FF2B5EF4-FFF2-40B4-BE49-F238E27FC236}">
                <a16:creationId xmlns:a16="http://schemas.microsoft.com/office/drawing/2014/main" id="{524B6456-681F-2F44-A01A-AD3514E81BD2}"/>
              </a:ext>
            </a:extLst>
          </p:cNvPr>
          <p:cNvSpPr/>
          <p:nvPr/>
        </p:nvSpPr>
        <p:spPr>
          <a:xfrm>
            <a:off x="4607511" y="1025289"/>
            <a:ext cx="4414945" cy="5647700"/>
          </a:xfrm>
          <a:prstGeom prst="rect">
            <a:avLst/>
          </a:prstGeom>
        </p:spPr>
        <p:txBody>
          <a:bodyPr wrap="square">
            <a:spAutoFit/>
          </a:bodyPr>
          <a:lstStyle/>
          <a:p>
            <a:pPr marL="342900" indent="-342900" algn="just">
              <a:buFont typeface="Wingdings" pitchFamily="2" charset="2"/>
              <a:buChar char="ü"/>
            </a:pPr>
            <a:r>
              <a:rPr lang="tr-TR" sz="1900" dirty="0"/>
              <a:t>7/24 İrtibat Ağları yardımlaşmayı kolaylaştırabilir veya yerel hukuk buna izin veriyorsa yardımlaşmayı doğrudan sağlayabilir</a:t>
            </a:r>
          </a:p>
          <a:p>
            <a:pPr marL="342900" indent="-342900" algn="just">
              <a:buFont typeface="Wingdings" pitchFamily="2" charset="2"/>
              <a:buChar char="ü"/>
            </a:pPr>
            <a:endParaRPr lang="en-US" sz="1900" dirty="0"/>
          </a:p>
          <a:p>
            <a:pPr marL="342900" indent="-342900" algn="just">
              <a:buFont typeface="Wingdings" pitchFamily="2" charset="2"/>
              <a:buChar char="ü"/>
            </a:pPr>
            <a:r>
              <a:rPr lang="tr-TR" sz="1900" dirty="0"/>
              <a:t>Yardımlaşma aşağıdakilere ilişkin olabilir</a:t>
            </a:r>
            <a:r>
              <a:rPr lang="en-US" sz="1900" dirty="0"/>
              <a:t>:</a:t>
            </a:r>
          </a:p>
          <a:p>
            <a:pPr marL="800100" lvl="1" indent="-342900" algn="just">
              <a:buFont typeface="Wingdings" pitchFamily="2" charset="2"/>
              <a:buChar char="ü"/>
            </a:pPr>
            <a:r>
              <a:rPr lang="tr-TR" sz="1900" dirty="0"/>
              <a:t>Bir saldırının durdurulması veya izlenmesi için teknik tavsiyede bulunmak</a:t>
            </a:r>
          </a:p>
          <a:p>
            <a:pPr marL="800100" lvl="1" indent="-342900" algn="just">
              <a:buFont typeface="Wingdings" pitchFamily="2" charset="2"/>
              <a:buChar char="ü"/>
            </a:pPr>
            <a:r>
              <a:rPr lang="tr-TR" sz="1900" dirty="0"/>
              <a:t>Talep doğrultusunda verileri korumak (merkezi makamlara göre daha hızlı koruma sağlamak amacıyla)</a:t>
            </a:r>
          </a:p>
          <a:p>
            <a:pPr marL="800100" lvl="1" indent="-342900" algn="just">
              <a:buFont typeface="Wingdings" pitchFamily="2" charset="2"/>
              <a:buChar char="ü"/>
            </a:pPr>
            <a:r>
              <a:rPr lang="tr-TR" sz="1900" dirty="0"/>
              <a:t>Delil toplamak</a:t>
            </a:r>
          </a:p>
          <a:p>
            <a:pPr marL="800100" lvl="1" indent="-342900" algn="just">
              <a:buFont typeface="Wingdings" pitchFamily="2" charset="2"/>
              <a:buChar char="ü"/>
            </a:pPr>
            <a:r>
              <a:rPr lang="tr-TR" sz="1900" dirty="0"/>
              <a:t>Hukuki bilgi temin etmek (yardımlaşmanın hukuki koşulları gibi) </a:t>
            </a:r>
          </a:p>
          <a:p>
            <a:pPr marL="800100" lvl="1" indent="-342900" algn="just">
              <a:buFont typeface="Wingdings" pitchFamily="2" charset="2"/>
              <a:buChar char="ü"/>
            </a:pPr>
            <a:r>
              <a:rPr lang="tr-TR" sz="1900" dirty="0"/>
              <a:t>Şüphelilerin yerini tespit etmek</a:t>
            </a:r>
          </a:p>
        </p:txBody>
      </p:sp>
    </p:spTree>
    <p:extLst>
      <p:ext uri="{BB962C8B-B14F-4D97-AF65-F5344CB8AC3E}">
        <p14:creationId xmlns:p14="http://schemas.microsoft.com/office/powerpoint/2010/main" val="12252721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t>Madde</a:t>
            </a:r>
            <a:r>
              <a:rPr lang="en-US" sz="3200" b="1" dirty="0"/>
              <a:t> 35 – </a:t>
            </a:r>
            <a:r>
              <a:rPr lang="tr-TR" sz="3200" b="1" dirty="0"/>
              <a:t>7/24</a:t>
            </a:r>
            <a:r>
              <a:rPr lang="en-US" sz="3200" b="1" dirty="0"/>
              <a:t> </a:t>
            </a:r>
            <a:r>
              <a:rPr lang="tr-TR" sz="3200" b="1" dirty="0"/>
              <a:t>İrtibat Ağı</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5099986"/>
          </a:xfrm>
          <a:prstGeom prst="rect">
            <a:avLst/>
          </a:prstGeom>
        </p:spPr>
        <p:txBody>
          <a:bodyPr wrap="square">
            <a:spAutoFit/>
          </a:bodyPr>
          <a:lstStyle/>
          <a:p>
            <a:pPr marL="285750" indent="-285750">
              <a:lnSpc>
                <a:spcPct val="115000"/>
              </a:lnSpc>
              <a:spcAft>
                <a:spcPts val="1000"/>
              </a:spcAft>
              <a:buFont typeface="Wingdings" panose="05000000000000000000" pitchFamily="2" charset="2"/>
              <a:buChar char="Ø"/>
            </a:pPr>
            <a:r>
              <a:rPr lang="en-US" sz="1750" dirty="0">
                <a:cs typeface="Arial" panose="020B0604020202020204" pitchFamily="34" charset="0"/>
              </a:rPr>
              <a:t>2 a </a:t>
            </a:r>
            <a:r>
              <a:rPr lang="tr-TR" sz="1800" dirty="0">
                <a:effectLst/>
                <a:ea typeface="Times New Roman" panose="02020603050405020304" pitchFamily="18" charset="0"/>
                <a:cs typeface="Arial" panose="020B0604020202020204" pitchFamily="34" charset="0"/>
              </a:rPr>
              <a:t>Tarafların irtibat noktası, diğer Tarafın irtibat noktası ile, </a:t>
            </a:r>
            <a:r>
              <a:rPr lang="tr-TR" sz="1800" b="1" dirty="0">
                <a:solidFill>
                  <a:srgbClr val="FF0000"/>
                </a:solidFill>
                <a:effectLst/>
                <a:ea typeface="Times New Roman" panose="02020603050405020304" pitchFamily="18" charset="0"/>
                <a:cs typeface="Arial" panose="020B0604020202020204" pitchFamily="34" charset="0"/>
              </a:rPr>
              <a:t>hızlı bir şekilde iletişim kurabilecek kapasite</a:t>
            </a:r>
            <a:r>
              <a:rPr lang="tr-TR" sz="1800" dirty="0">
                <a:effectLst/>
                <a:ea typeface="Times New Roman" panose="02020603050405020304" pitchFamily="18" charset="0"/>
                <a:cs typeface="Arial" panose="020B0604020202020204" pitchFamily="34" charset="0"/>
              </a:rPr>
              <a:t>ye sahip olmalıdır.</a:t>
            </a:r>
          </a:p>
          <a:p>
            <a:pPr marL="285750" indent="-285750">
              <a:lnSpc>
                <a:spcPct val="115000"/>
              </a:lnSpc>
              <a:spcAft>
                <a:spcPts val="1000"/>
              </a:spcAft>
              <a:buFont typeface="Wingdings" panose="05000000000000000000" pitchFamily="2" charset="2"/>
              <a:buChar char="Ø"/>
            </a:pPr>
            <a:r>
              <a:rPr lang="tr-TR" sz="1800" dirty="0">
                <a:effectLst/>
                <a:ea typeface="Times New Roman" panose="02020603050405020304" pitchFamily="18" charset="0"/>
                <a:cs typeface="Arial" panose="020B0604020202020204" pitchFamily="34" charset="0"/>
              </a:rPr>
              <a:t>b Eğer bir Tarafın belirlediği irtibat noktası bu Tarafın uluslararası karşılıklı yardımlaşmadan veya suçluların iadesinden sorumlu makamının veya makamlarının bir parçası değilse, irtibat noktası, </a:t>
            </a:r>
            <a:r>
              <a:rPr lang="tr-TR" sz="1800" b="1" dirty="0">
                <a:solidFill>
                  <a:srgbClr val="FF0000"/>
                </a:solidFill>
                <a:effectLst/>
                <a:ea typeface="Times New Roman" panose="02020603050405020304" pitchFamily="18" charset="0"/>
                <a:cs typeface="Arial" panose="020B0604020202020204" pitchFamily="34" charset="0"/>
              </a:rPr>
              <a:t>bu makam </a:t>
            </a:r>
            <a:r>
              <a:rPr lang="tr-TR" sz="1800" dirty="0">
                <a:effectLst/>
                <a:ea typeface="Times New Roman" panose="02020603050405020304" pitchFamily="18" charset="0"/>
                <a:cs typeface="Arial" panose="020B0604020202020204" pitchFamily="34" charset="0"/>
              </a:rPr>
              <a:t>veya makamlar </a:t>
            </a:r>
            <a:r>
              <a:rPr lang="tr-TR" sz="1800" b="1" dirty="0">
                <a:solidFill>
                  <a:srgbClr val="FF0000"/>
                </a:solidFill>
                <a:effectLst/>
                <a:ea typeface="Times New Roman" panose="02020603050405020304" pitchFamily="18" charset="0"/>
                <a:cs typeface="Arial" panose="020B0604020202020204" pitchFamily="34" charset="0"/>
              </a:rPr>
              <a:t>ile</a:t>
            </a:r>
            <a:r>
              <a:rPr lang="tr-TR" sz="1800" dirty="0">
                <a:effectLst/>
                <a:ea typeface="Times New Roman" panose="02020603050405020304" pitchFamily="18" charset="0"/>
                <a:cs typeface="Arial" panose="020B0604020202020204" pitchFamily="34" charset="0"/>
              </a:rPr>
              <a:t> </a:t>
            </a:r>
            <a:r>
              <a:rPr lang="tr-TR" sz="1800" b="1" dirty="0">
                <a:solidFill>
                  <a:srgbClr val="FF0000"/>
                </a:solidFill>
                <a:effectLst/>
                <a:ea typeface="Times New Roman" panose="02020603050405020304" pitchFamily="18" charset="0"/>
                <a:cs typeface="Arial" panose="020B0604020202020204" pitchFamily="34" charset="0"/>
              </a:rPr>
              <a:t>hızlı bir şekilde işbirliğinde bulunma</a:t>
            </a:r>
            <a:r>
              <a:rPr lang="tr-TR" sz="1800" dirty="0">
                <a:effectLst/>
                <a:ea typeface="Times New Roman" panose="02020603050405020304" pitchFamily="18" charset="0"/>
                <a:cs typeface="Arial" panose="020B0604020202020204" pitchFamily="34" charset="0"/>
              </a:rPr>
              <a:t>yı teminat altına alır</a:t>
            </a:r>
          </a:p>
          <a:p>
            <a:pPr marL="285750" indent="-285750">
              <a:lnSpc>
                <a:spcPct val="115000"/>
              </a:lnSpc>
              <a:spcAft>
                <a:spcPts val="1000"/>
              </a:spcAft>
              <a:buFont typeface="Wingdings" panose="05000000000000000000" pitchFamily="2" charset="2"/>
              <a:buChar char="Ø"/>
            </a:pPr>
            <a:r>
              <a:rPr lang="tr-TR" sz="1800" dirty="0">
                <a:effectLst/>
                <a:ea typeface="Times New Roman" panose="02020603050405020304" pitchFamily="18" charset="0"/>
                <a:cs typeface="Arial" panose="020B0604020202020204" pitchFamily="34" charset="0"/>
              </a:rPr>
              <a:t>3 Taraflar, ağın işleyişini kolaylaştırmak amacıyla eğitimli ve donanımlı personel istihdam etmeyi teminat altına alır. </a:t>
            </a:r>
          </a:p>
        </p:txBody>
      </p:sp>
      <p:sp>
        <p:nvSpPr>
          <p:cNvPr id="6" name="Rectangle 5">
            <a:extLst>
              <a:ext uri="{FF2B5EF4-FFF2-40B4-BE49-F238E27FC236}">
                <a16:creationId xmlns:a16="http://schemas.microsoft.com/office/drawing/2014/main" id="{524B6456-681F-2F44-A01A-AD3514E81BD2}"/>
              </a:ext>
            </a:extLst>
          </p:cNvPr>
          <p:cNvSpPr/>
          <p:nvPr/>
        </p:nvSpPr>
        <p:spPr>
          <a:xfrm>
            <a:off x="4607511" y="1025289"/>
            <a:ext cx="4414945" cy="4832092"/>
          </a:xfrm>
          <a:prstGeom prst="rect">
            <a:avLst/>
          </a:prstGeom>
        </p:spPr>
        <p:txBody>
          <a:bodyPr wrap="square">
            <a:spAutoFit/>
          </a:bodyPr>
          <a:lstStyle/>
          <a:p>
            <a:pPr marL="342900" indent="-342900" algn="just">
              <a:buFont typeface="Wingdings" pitchFamily="2" charset="2"/>
              <a:buChar char="ü"/>
            </a:pPr>
            <a:r>
              <a:rPr lang="tr-TR" sz="2200" dirty="0"/>
              <a:t>7/24 İrtibat Ağı diğer 7/24 İrtibat Ağları ile hızlı bir şekilde iletişim kurabilmelidir</a:t>
            </a:r>
          </a:p>
          <a:p>
            <a:pPr marL="342900" indent="-342900" algn="just">
              <a:buFont typeface="Wingdings" pitchFamily="2" charset="2"/>
              <a:buChar char="ü"/>
            </a:pPr>
            <a:endParaRPr lang="tr-TR" sz="2200" dirty="0"/>
          </a:p>
          <a:p>
            <a:pPr marL="342900" indent="-342900" algn="just">
              <a:buFont typeface="Wingdings" pitchFamily="2" charset="2"/>
              <a:buChar char="ü"/>
            </a:pPr>
            <a:r>
              <a:rPr lang="tr-TR" sz="2200" dirty="0"/>
              <a:t>7/24 İrtibat Ağı aynı zamanda kendi yetki alanı içerisindeki talepleri uygulayabilmek için ilgili yetkili makamlarla da hızlı bir şekilde (7/24) iletişim kurabilmelidir (örn. polis, savcı, Dış İşleri Bakanlığı, vb.)</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endParaRPr lang="en-GB" sz="2200" dirty="0"/>
          </a:p>
        </p:txBody>
      </p:sp>
    </p:spTree>
    <p:extLst>
      <p:ext uri="{BB962C8B-B14F-4D97-AF65-F5344CB8AC3E}">
        <p14:creationId xmlns:p14="http://schemas.microsoft.com/office/powerpoint/2010/main" val="3117277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79</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79</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t>Madde</a:t>
            </a:r>
            <a:r>
              <a:rPr lang="en-US" sz="3200" b="1" dirty="0"/>
              <a:t> 35 – </a:t>
            </a:r>
            <a:r>
              <a:rPr lang="tr-TR" sz="3200" b="1" dirty="0"/>
              <a:t>7/24</a:t>
            </a:r>
            <a:r>
              <a:rPr lang="en-US" sz="3200" b="1" dirty="0"/>
              <a:t> </a:t>
            </a:r>
            <a:r>
              <a:rPr lang="tr-TR" sz="3200" b="1" dirty="0"/>
              <a:t>İrtibat Ağı</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139"/>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5418471"/>
          </a:xfrm>
          <a:prstGeom prst="rect">
            <a:avLst/>
          </a:prstGeom>
        </p:spPr>
        <p:txBody>
          <a:bodyPr wrap="square">
            <a:spAutoFit/>
          </a:bodyPr>
          <a:lstStyle/>
          <a:p>
            <a:pPr marL="285750" indent="-285750">
              <a:lnSpc>
                <a:spcPct val="115000"/>
              </a:lnSpc>
              <a:spcAft>
                <a:spcPts val="1000"/>
              </a:spcAft>
              <a:buFont typeface="Wingdings" panose="05000000000000000000" pitchFamily="2" charset="2"/>
              <a:buChar char="Ø"/>
            </a:pPr>
            <a:r>
              <a:rPr lang="en-US" dirty="0">
                <a:cs typeface="Arial" panose="020B0604020202020204" pitchFamily="34" charset="0"/>
              </a:rPr>
              <a:t>2 a </a:t>
            </a:r>
            <a:r>
              <a:rPr lang="tr-TR" dirty="0">
                <a:effectLst/>
                <a:ea typeface="Times New Roman" panose="02020603050405020304" pitchFamily="18" charset="0"/>
                <a:cs typeface="Arial" panose="020B0604020202020204" pitchFamily="34" charset="0"/>
              </a:rPr>
              <a:t>Tarafların irtibat noktası, diğer Tarafın irtibat noktası ile, hızlı bir şekilde iletişim kurabilecek kapasiteye sahip olmalıdır.</a:t>
            </a:r>
          </a:p>
          <a:p>
            <a:pPr marL="285750" indent="-285750">
              <a:lnSpc>
                <a:spcPct val="115000"/>
              </a:lnSpc>
              <a:spcAft>
                <a:spcPts val="1000"/>
              </a:spcAft>
              <a:buFont typeface="Wingdings" panose="05000000000000000000" pitchFamily="2" charset="2"/>
              <a:buChar char="Ø"/>
            </a:pPr>
            <a:r>
              <a:rPr lang="tr-TR" dirty="0">
                <a:effectLst/>
                <a:ea typeface="Times New Roman" panose="02020603050405020304" pitchFamily="18" charset="0"/>
                <a:cs typeface="Arial" panose="020B0604020202020204" pitchFamily="34" charset="0"/>
              </a:rPr>
              <a:t>b Eğer bir Tarafın belirlediği irtibat noktası bu Tarafın uluslararası karşılıklı yardımlaşmadan veya suçluların iadesinden sorumlu makamının veya makamlarının bir parçası değilse, irtibat noktası, bu makam veya makamlar ile hızlı bir şekilde işbirliğinde bulunmayı teminat altına alır</a:t>
            </a:r>
          </a:p>
          <a:p>
            <a:pPr marL="285750" indent="-285750">
              <a:lnSpc>
                <a:spcPct val="115000"/>
              </a:lnSpc>
              <a:spcAft>
                <a:spcPts val="1000"/>
              </a:spcAft>
              <a:buFont typeface="Wingdings" panose="05000000000000000000" pitchFamily="2" charset="2"/>
              <a:buChar char="Ø"/>
            </a:pPr>
            <a:r>
              <a:rPr lang="tr-TR" dirty="0">
                <a:effectLst/>
                <a:ea typeface="Times New Roman" panose="02020603050405020304" pitchFamily="18" charset="0"/>
                <a:cs typeface="Arial" panose="020B0604020202020204" pitchFamily="34" charset="0"/>
              </a:rPr>
              <a:t>3 Taraflar, ağın işleyişini kolaylaştırmak amacıyla </a:t>
            </a:r>
            <a:r>
              <a:rPr lang="tr-TR" b="1" dirty="0">
                <a:solidFill>
                  <a:srgbClr val="FF0000"/>
                </a:solidFill>
                <a:effectLst/>
                <a:ea typeface="Times New Roman" panose="02020603050405020304" pitchFamily="18" charset="0"/>
                <a:cs typeface="Arial" panose="020B0604020202020204" pitchFamily="34" charset="0"/>
              </a:rPr>
              <a:t>eğitimli </a:t>
            </a:r>
            <a:r>
              <a:rPr lang="tr-TR" dirty="0">
                <a:effectLst/>
                <a:ea typeface="Times New Roman" panose="02020603050405020304" pitchFamily="18" charset="0"/>
                <a:cs typeface="Arial" panose="020B0604020202020204" pitchFamily="34" charset="0"/>
              </a:rPr>
              <a:t>ve </a:t>
            </a:r>
            <a:r>
              <a:rPr lang="tr-TR" b="1" dirty="0">
                <a:solidFill>
                  <a:srgbClr val="FF0000"/>
                </a:solidFill>
                <a:effectLst/>
                <a:ea typeface="Times New Roman" panose="02020603050405020304" pitchFamily="18" charset="0"/>
                <a:cs typeface="Arial" panose="020B0604020202020204" pitchFamily="34" charset="0"/>
              </a:rPr>
              <a:t>donanımlı personel </a:t>
            </a:r>
            <a:r>
              <a:rPr lang="tr-TR" dirty="0">
                <a:effectLst/>
                <a:ea typeface="Times New Roman" panose="02020603050405020304" pitchFamily="18" charset="0"/>
                <a:cs typeface="Arial" panose="020B0604020202020204" pitchFamily="34" charset="0"/>
              </a:rPr>
              <a:t>istihdam etmeyi teminat altına alır. </a:t>
            </a:r>
          </a:p>
        </p:txBody>
      </p:sp>
      <p:sp>
        <p:nvSpPr>
          <p:cNvPr id="6" name="Rectangle 5">
            <a:extLst>
              <a:ext uri="{FF2B5EF4-FFF2-40B4-BE49-F238E27FC236}">
                <a16:creationId xmlns:a16="http://schemas.microsoft.com/office/drawing/2014/main" id="{524B6456-681F-2F44-A01A-AD3514E81BD2}"/>
              </a:ext>
            </a:extLst>
          </p:cNvPr>
          <p:cNvSpPr/>
          <p:nvPr/>
        </p:nvSpPr>
        <p:spPr>
          <a:xfrm>
            <a:off x="4607511" y="1025289"/>
            <a:ext cx="4414945" cy="5170646"/>
          </a:xfrm>
          <a:prstGeom prst="rect">
            <a:avLst/>
          </a:prstGeom>
        </p:spPr>
        <p:txBody>
          <a:bodyPr wrap="square">
            <a:spAutoFit/>
          </a:bodyPr>
          <a:lstStyle/>
          <a:p>
            <a:pPr marL="342900" indent="-342900" algn="just">
              <a:buFont typeface="Wingdings" pitchFamily="2" charset="2"/>
              <a:buChar char="ü"/>
            </a:pPr>
            <a:r>
              <a:rPr lang="tr-TR" sz="2200" dirty="0"/>
              <a:t>7/24 İrtibat Ağı aşağıdakiler gibi uygun donanıma sahip olmalıdır:</a:t>
            </a:r>
          </a:p>
          <a:p>
            <a:pPr marL="800100" lvl="1" indent="-342900" algn="just">
              <a:buFont typeface="Wingdings" pitchFamily="2" charset="2"/>
              <a:buChar char="ü"/>
            </a:pPr>
            <a:r>
              <a:rPr lang="tr-TR" sz="2200" dirty="0"/>
              <a:t>Güncel telefon</a:t>
            </a:r>
            <a:endParaRPr lang="en-US" sz="2200" dirty="0"/>
          </a:p>
          <a:p>
            <a:pPr marL="800100" lvl="1" indent="-342900" algn="just">
              <a:buFont typeface="Wingdings" pitchFamily="2" charset="2"/>
              <a:buChar char="ü"/>
            </a:pPr>
            <a:r>
              <a:rPr lang="en-US" sz="2200" dirty="0"/>
              <a:t>Fa</a:t>
            </a:r>
            <a:r>
              <a:rPr lang="tr-TR" sz="2200" dirty="0"/>
              <a:t>ks</a:t>
            </a:r>
            <a:endParaRPr lang="en-US" sz="2200" dirty="0"/>
          </a:p>
          <a:p>
            <a:pPr marL="800100" lvl="1" indent="-342900" algn="just">
              <a:buFont typeface="Wingdings" pitchFamily="2" charset="2"/>
              <a:buChar char="ü"/>
            </a:pPr>
            <a:r>
              <a:rPr lang="tr-TR" sz="2200" dirty="0"/>
              <a:t>Bilgisayar ekipmanı</a:t>
            </a:r>
            <a:endParaRPr lang="en-US" sz="2200" dirty="0"/>
          </a:p>
          <a:p>
            <a:pPr marL="800100" lvl="1" indent="-342900" algn="just">
              <a:buFont typeface="Wingdings" pitchFamily="2" charset="2"/>
              <a:buChar char="ü"/>
            </a:pPr>
            <a:r>
              <a:rPr lang="tr-TR" sz="2200" dirty="0"/>
              <a:t>Diğer iletişim yolları</a:t>
            </a:r>
            <a:endParaRPr lang="en-US" sz="2200" dirty="0"/>
          </a:p>
          <a:p>
            <a:pPr marL="800100" lvl="1" indent="-342900" algn="just">
              <a:buFont typeface="Wingdings" pitchFamily="2" charset="2"/>
              <a:buChar char="ü"/>
            </a:pPr>
            <a:r>
              <a:rPr lang="tr-TR" sz="2200" dirty="0"/>
              <a:t>Analitik ekipman</a:t>
            </a:r>
            <a:endParaRPr lang="en-US" sz="2200" dirty="0"/>
          </a:p>
          <a:p>
            <a:pPr marL="800100" lvl="1" indent="-342900" algn="just">
              <a:buFont typeface="Wingdings" pitchFamily="2" charset="2"/>
              <a:buChar char="ü"/>
            </a:pPr>
            <a:endParaRPr lang="en-US" sz="2200" dirty="0"/>
          </a:p>
          <a:p>
            <a:pPr marL="342900" indent="-342900" algn="just">
              <a:buFont typeface="Wingdings" pitchFamily="2" charset="2"/>
              <a:buChar char="ü"/>
            </a:pPr>
            <a:r>
              <a:rPr lang="tr-TR" sz="2200" dirty="0"/>
              <a:t>7/24 İrtibat Ağının, siber suçlar ve elektronik deliller ile taleplere etkili bir şekilde nasıl cevap verileceği konusunda uygun eğitime sahip personeli bulunmalıdır</a:t>
            </a:r>
            <a:endParaRPr lang="en-GB" sz="2200" dirty="0"/>
          </a:p>
        </p:txBody>
      </p:sp>
    </p:spTree>
    <p:extLst>
      <p:ext uri="{BB962C8B-B14F-4D97-AF65-F5344CB8AC3E}">
        <p14:creationId xmlns:p14="http://schemas.microsoft.com/office/powerpoint/2010/main" val="918470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lnSpc>
                <a:spcPct val="80000"/>
              </a:lnSpc>
            </a:pPr>
            <a:r>
              <a:rPr lang="tr-TR" sz="3200" b="1"/>
              <a:t>Sorular</a:t>
            </a:r>
            <a:endParaRPr lang="tr-TR">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2546331546"/>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42343664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80</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80</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solidFill>
                  <a:schemeClr val="bg1"/>
                </a:solidFill>
                <a:ea typeface="+mn-lt"/>
                <a:cs typeface="+mn-lt"/>
              </a:rPr>
              <a:t>Adli Personel için Uluslararası İşbirliğine İlişkin Uzmanlık </a:t>
            </a:r>
            <a:r>
              <a:rPr lang="tr-TR" sz="3200" b="1" dirty="0" smtClean="0">
                <a:solidFill>
                  <a:schemeClr val="bg1"/>
                </a:solidFill>
                <a:ea typeface="+mn-lt"/>
                <a:cs typeface="+mn-lt"/>
              </a:rPr>
              <a:t>Eğitimi</a:t>
            </a:r>
            <a:endParaRPr lang="tr-TR" sz="3200" b="1" dirty="0">
              <a:solidFill>
                <a:schemeClr val="bg1"/>
              </a:solidFill>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262190"/>
            <a:ext cx="8525021" cy="1668149"/>
          </a:xfrm>
          <a:prstGeom prst="rect">
            <a:avLst/>
          </a:prstGeom>
        </p:spPr>
        <p:txBody>
          <a:bodyPr wrap="square">
            <a:spAutoFit/>
          </a:bodyPr>
          <a:lstStyle/>
          <a:p>
            <a:pPr marL="0" indent="0" algn="ctr" eaLnBrk="1" hangingPunct="1">
              <a:lnSpc>
                <a:spcPct val="80000"/>
              </a:lnSpc>
              <a:buNone/>
            </a:pPr>
            <a:endParaRPr lang="tr-TR" sz="3200" b="1" dirty="0">
              <a:cs typeface="Arial"/>
            </a:endParaRPr>
          </a:p>
          <a:p>
            <a:pPr algn="ctr">
              <a:lnSpc>
                <a:spcPct val="80000"/>
              </a:lnSpc>
            </a:pPr>
            <a:r>
              <a:rPr lang="tr-TR" sz="3200" b="1" dirty="0">
                <a:latin typeface="Arial"/>
                <a:ea typeface="ＭＳ Ｐゴシック"/>
                <a:cs typeface="Arial"/>
              </a:rPr>
              <a:t>Üçüncü Bölüm</a:t>
            </a:r>
            <a:endParaRPr lang="tr-TR" sz="3200" b="1" dirty="0">
              <a:cs typeface="Arial"/>
            </a:endParaRPr>
          </a:p>
          <a:p>
            <a:pPr algn="ctr">
              <a:lnSpc>
                <a:spcPct val="80000"/>
              </a:lnSpc>
            </a:pPr>
            <a:endParaRPr lang="tr-TR" sz="3200" b="1" dirty="0">
              <a:latin typeface="Arial"/>
              <a:ea typeface="ＭＳ Ｐゴシック"/>
              <a:cs typeface="Arial"/>
            </a:endParaRPr>
          </a:p>
          <a:p>
            <a:pPr algn="ctr">
              <a:lnSpc>
                <a:spcPct val="80000"/>
              </a:lnSpc>
            </a:pPr>
            <a:r>
              <a:rPr lang="tr-TR" sz="3200" b="1" dirty="0">
                <a:latin typeface="Arial"/>
                <a:ea typeface="ＭＳ Ｐゴシック"/>
                <a:cs typeface="Arial"/>
              </a:rPr>
              <a:t>Taslak </a:t>
            </a:r>
            <a:r>
              <a:rPr lang="tr-TR" sz="3200" b="1" dirty="0" smtClean="0">
                <a:latin typeface="Arial"/>
                <a:ea typeface="ＭＳ Ｐゴシック"/>
                <a:cs typeface="Arial"/>
              </a:rPr>
              <a:t>Ek İkinci Protokol </a:t>
            </a:r>
            <a:r>
              <a:rPr lang="tr-TR" sz="3200" b="1" dirty="0">
                <a:latin typeface="Arial"/>
                <a:ea typeface="ＭＳ Ｐゴシック"/>
                <a:cs typeface="Arial"/>
              </a:rPr>
              <a:t>Hükümleri</a:t>
            </a:r>
          </a:p>
        </p:txBody>
      </p:sp>
    </p:spTree>
    <p:extLst>
      <p:ext uri="{BB962C8B-B14F-4D97-AF65-F5344CB8AC3E}">
        <p14:creationId xmlns:p14="http://schemas.microsoft.com/office/powerpoint/2010/main" val="10563844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81</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81</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t>Taslak Protokol Grubu</a:t>
            </a:r>
            <a:endParaRPr lang="tr-TR" sz="3200" dirty="0">
              <a:cs typeface="Calibri"/>
            </a:endParaRPr>
          </a:p>
          <a:p>
            <a:pPr algn="r"/>
            <a:r>
              <a:rPr lang="tr-TR" sz="3200" b="1" dirty="0"/>
              <a:t>Kabul Edilen Taslak Maddeler (Mayıs 2020)</a:t>
            </a:r>
            <a:endParaRPr lang="tr-TR" sz="3200" b="1"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44658" y="1166842"/>
            <a:ext cx="4572000" cy="3816429"/>
          </a:xfrm>
          <a:prstGeom prst="rect">
            <a:avLst/>
          </a:prstGeom>
        </p:spPr>
        <p:txBody>
          <a:bodyPr>
            <a:spAutoFit/>
          </a:bodyPr>
          <a:lstStyle/>
          <a:p>
            <a:pPr marL="342900" indent="-342900">
              <a:buFont typeface="Wingdings" pitchFamily="2" charset="2"/>
              <a:buChar char="Ø"/>
            </a:pPr>
            <a:r>
              <a:rPr lang="tr-TR" sz="2200" dirty="0">
                <a:latin typeface="Arial"/>
                <a:ea typeface="ＭＳ Ｐゴシック"/>
                <a:cs typeface="Arial"/>
              </a:rPr>
              <a:t>Talep dili</a:t>
            </a:r>
          </a:p>
          <a:p>
            <a:pPr marL="342900" indent="-342900">
              <a:buFont typeface="Wingdings" pitchFamily="2" charset="2"/>
              <a:buChar char="Ø"/>
            </a:pPr>
            <a:endParaRPr lang="tr-TR" sz="2200" dirty="0">
              <a:cs typeface="Arial"/>
            </a:endParaRPr>
          </a:p>
          <a:p>
            <a:pPr marL="342900" indent="-342900">
              <a:buFont typeface="Wingdings" pitchFamily="2" charset="2"/>
              <a:buChar char="Ø"/>
            </a:pPr>
            <a:r>
              <a:rPr lang="tr-TR" sz="2200" dirty="0">
                <a:latin typeface="Arial"/>
                <a:ea typeface="ＭＳ Ｐゴシック"/>
                <a:cs typeface="Arial"/>
              </a:rPr>
              <a:t>Video konferans (tanık ifadelerinin veya beyanlarının alınması için)</a:t>
            </a:r>
          </a:p>
          <a:p>
            <a:pPr marL="342900" indent="-342900">
              <a:buFont typeface="Wingdings" pitchFamily="2" charset="2"/>
              <a:buChar char="Ø"/>
            </a:pPr>
            <a:endParaRPr lang="tr-TR" sz="2200" dirty="0">
              <a:cs typeface="Arial" pitchFamily="34" charset="0"/>
            </a:endParaRPr>
          </a:p>
          <a:p>
            <a:pPr marL="342900" indent="-342900">
              <a:buFont typeface="Wingdings" pitchFamily="2" charset="2"/>
              <a:buChar char="Ø"/>
            </a:pPr>
            <a:r>
              <a:rPr lang="tr-TR" sz="2200" dirty="0">
                <a:latin typeface="Arial"/>
                <a:ea typeface="ＭＳ Ｐゴシック"/>
                <a:cs typeface="Arial"/>
              </a:rPr>
              <a:t>Ortak soruşturma ekipleri ve ortak soruşturmalar</a:t>
            </a:r>
          </a:p>
          <a:p>
            <a:pPr marL="342900" indent="-342900">
              <a:buFont typeface="Wingdings" pitchFamily="2" charset="2"/>
              <a:buChar char="Ø"/>
            </a:pPr>
            <a:endParaRPr lang="tr-TR" sz="2200" dirty="0">
              <a:cs typeface="Arial"/>
            </a:endParaRPr>
          </a:p>
          <a:p>
            <a:pPr marL="342900" indent="-342900">
              <a:buFont typeface="Wingdings" pitchFamily="2" charset="2"/>
              <a:buChar char="Ø"/>
            </a:pPr>
            <a:r>
              <a:rPr lang="tr-TR" sz="2200" dirty="0">
                <a:latin typeface="Arial"/>
                <a:ea typeface="ＭＳ Ｐゴシック"/>
                <a:cs typeface="Arial"/>
              </a:rPr>
              <a:t>Acil durumlarda karşılıklı yardımlaşma</a:t>
            </a:r>
          </a:p>
        </p:txBody>
      </p:sp>
      <p:sp>
        <p:nvSpPr>
          <p:cNvPr id="6" name="Rectangle 5">
            <a:extLst>
              <a:ext uri="{FF2B5EF4-FFF2-40B4-BE49-F238E27FC236}">
                <a16:creationId xmlns:a16="http://schemas.microsoft.com/office/drawing/2014/main" id="{524B6456-681F-2F44-A01A-AD3514E81BD2}"/>
              </a:ext>
            </a:extLst>
          </p:cNvPr>
          <p:cNvSpPr/>
          <p:nvPr/>
        </p:nvSpPr>
        <p:spPr>
          <a:xfrm>
            <a:off x="4687258" y="1166842"/>
            <a:ext cx="4361935" cy="2462213"/>
          </a:xfrm>
          <a:prstGeom prst="rect">
            <a:avLst/>
          </a:prstGeom>
        </p:spPr>
        <p:txBody>
          <a:bodyPr wrap="square">
            <a:spAutoFit/>
          </a:bodyPr>
          <a:lstStyle/>
          <a:p>
            <a:pPr marL="342900" indent="-342900">
              <a:buFont typeface="Wingdings" pitchFamily="2" charset="2"/>
              <a:buChar char="Ø"/>
            </a:pPr>
            <a:r>
              <a:rPr lang="tr-TR" sz="2200" dirty="0">
                <a:latin typeface="Arial"/>
                <a:ea typeface="ＭＳ Ｐゴシック"/>
                <a:cs typeface="Arial"/>
              </a:rPr>
              <a:t>Abone bilgilerinin doğrudan açıklanması</a:t>
            </a:r>
          </a:p>
          <a:p>
            <a:pPr marL="342900" indent="-342900">
              <a:buFont typeface="Wingdings" pitchFamily="2" charset="2"/>
              <a:buChar char="Ø"/>
            </a:pPr>
            <a:endParaRPr lang="tr-TR" sz="2200" dirty="0">
              <a:cs typeface="Arial" pitchFamily="34" charset="0"/>
            </a:endParaRPr>
          </a:p>
          <a:p>
            <a:pPr marL="342900" indent="-342900">
              <a:buFont typeface="Wingdings" pitchFamily="2" charset="2"/>
              <a:buChar char="Ø"/>
            </a:pPr>
            <a:r>
              <a:rPr lang="tr-TR" sz="2200" dirty="0">
                <a:latin typeface="Arial"/>
                <a:ea typeface="ＭＳ Ｐゴシック"/>
                <a:cs typeface="Arial"/>
              </a:rPr>
              <a:t>Verinin süratli şekilde sağlanması için diğer tarafların talimatlarının geçerliliği</a:t>
            </a:r>
            <a:endParaRPr lang="tr-TR" sz="2200" dirty="0">
              <a:cs typeface="Arial"/>
            </a:endParaRPr>
          </a:p>
        </p:txBody>
      </p:sp>
    </p:spTree>
    <p:extLst>
      <p:ext uri="{BB962C8B-B14F-4D97-AF65-F5344CB8AC3E}">
        <p14:creationId xmlns:p14="http://schemas.microsoft.com/office/powerpoint/2010/main" val="13943952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82</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82</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t>Taslak Protokol Grubu</a:t>
            </a:r>
            <a:endParaRPr lang="tr-TR" sz="3200" dirty="0">
              <a:cs typeface="Calibri"/>
            </a:endParaRPr>
          </a:p>
          <a:p>
            <a:pPr algn="r"/>
            <a:r>
              <a:rPr lang="tr-TR" sz="3200" b="1" dirty="0"/>
              <a:t>Kabul Edilen Taslak Maddeler (Mayıs 2020)</a:t>
            </a:r>
            <a:endParaRPr lang="tr-TR" sz="3200" b="1"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44658" y="1166842"/>
            <a:ext cx="4572000" cy="4370427"/>
          </a:xfrm>
          <a:prstGeom prst="rect">
            <a:avLst/>
          </a:prstGeom>
        </p:spPr>
        <p:txBody>
          <a:bodyPr>
            <a:spAutoFit/>
          </a:bodyPr>
          <a:lstStyle/>
          <a:p>
            <a:pPr marL="342900" indent="-342900">
              <a:buFont typeface="Wingdings" pitchFamily="2" charset="2"/>
              <a:buChar char="Ø"/>
            </a:pPr>
            <a:r>
              <a:rPr lang="tr-TR" sz="2200" b="1" dirty="0"/>
              <a:t>Talep dili</a:t>
            </a:r>
            <a:r>
              <a:rPr lang="en-US" sz="2200" dirty="0"/>
              <a:t>:</a:t>
            </a:r>
          </a:p>
          <a:p>
            <a:pPr marL="342900" indent="-342900">
              <a:buFont typeface="Wingdings" pitchFamily="2" charset="2"/>
              <a:buChar char="Ø"/>
            </a:pPr>
            <a:endParaRPr lang="en-US" sz="2200" b="1" dirty="0"/>
          </a:p>
          <a:p>
            <a:pPr algn="just"/>
            <a:r>
              <a:rPr lang="tr-TR" dirty="0"/>
              <a:t>Tarafa sunulan talepler, talimatlar ve bunlara eşlik eden bilgiler, talebi alan Tarafın veya </a:t>
            </a:r>
            <a:r>
              <a:rPr lang="en-US" dirty="0"/>
              <a:t>[d</a:t>
            </a:r>
            <a:r>
              <a:rPr lang="tr-TR" dirty="0"/>
              <a:t>oğrudan açıklama</a:t>
            </a:r>
            <a:r>
              <a:rPr lang="en-US" dirty="0"/>
              <a:t>]</a:t>
            </a:r>
            <a:r>
              <a:rPr lang="tr-TR" dirty="0"/>
              <a:t> Maddesi uyarınca bildirimde bulunulan Tarafın, kabul ettiği bir dilde veya bu dile yapılan tercümesi ile birlikte iletilmelidir</a:t>
            </a:r>
            <a:r>
              <a:rPr lang="en-US" dirty="0"/>
              <a:t> </a:t>
            </a:r>
            <a:endParaRPr lang="tr-TR" dirty="0"/>
          </a:p>
          <a:p>
            <a:pPr algn="just"/>
            <a:endParaRPr lang="tr-TR" dirty="0"/>
          </a:p>
          <a:p>
            <a:pPr algn="just"/>
            <a:r>
              <a:rPr lang="en-US" dirty="0"/>
              <a:t>[</a:t>
            </a:r>
            <a:r>
              <a:rPr lang="tr-TR" dirty="0"/>
              <a:t>Doğrudan açıklama</a:t>
            </a:r>
            <a:r>
              <a:rPr lang="en-US" dirty="0"/>
              <a:t>]</a:t>
            </a:r>
            <a:r>
              <a:rPr lang="tr-TR" dirty="0"/>
              <a:t>, </a:t>
            </a:r>
            <a:r>
              <a:rPr lang="en-US" dirty="0"/>
              <a:t>[</a:t>
            </a:r>
            <a:r>
              <a:rPr lang="tr-TR" dirty="0"/>
              <a:t>koruma</a:t>
            </a:r>
            <a:r>
              <a:rPr lang="en-US" dirty="0"/>
              <a:t>]</a:t>
            </a:r>
            <a:r>
              <a:rPr lang="tr-TR" dirty="0"/>
              <a:t> ve </a:t>
            </a:r>
            <a:r>
              <a:rPr lang="en-US" dirty="0"/>
              <a:t>[</a:t>
            </a:r>
            <a:r>
              <a:rPr lang="tr-TR" dirty="0"/>
              <a:t>acil durumlarda açıklama</a:t>
            </a:r>
            <a:r>
              <a:rPr lang="en-US" dirty="0"/>
              <a:t>]</a:t>
            </a:r>
            <a:r>
              <a:rPr lang="tr-TR" dirty="0"/>
              <a:t> maddelerinin amaçları doğrultusunda, diğer Tarafın yargı yetkisi içerisindeki bir hizmet sağlayıcısına doğrudan sunulan talimat </a:t>
            </a:r>
            <a:r>
              <a:rPr lang="en-US" dirty="0"/>
              <a:t>[</a:t>
            </a:r>
            <a:r>
              <a:rPr lang="tr-TR" dirty="0"/>
              <a:t>veya talep</a:t>
            </a:r>
            <a:r>
              <a:rPr lang="en-US" dirty="0"/>
              <a:t>]</a:t>
            </a:r>
            <a:r>
              <a:rPr lang="tr-TR" dirty="0"/>
              <a:t> ve buna eşlik eden bilgiler:</a:t>
            </a:r>
            <a:endParaRPr lang="en-US" dirty="0"/>
          </a:p>
        </p:txBody>
      </p:sp>
      <p:sp>
        <p:nvSpPr>
          <p:cNvPr id="6" name="Rectangle 5">
            <a:extLst>
              <a:ext uri="{FF2B5EF4-FFF2-40B4-BE49-F238E27FC236}">
                <a16:creationId xmlns:a16="http://schemas.microsoft.com/office/drawing/2014/main" id="{524B6456-681F-2F44-A01A-AD3514E81BD2}"/>
              </a:ext>
            </a:extLst>
          </p:cNvPr>
          <p:cNvSpPr/>
          <p:nvPr/>
        </p:nvSpPr>
        <p:spPr>
          <a:xfrm>
            <a:off x="4660521" y="1819124"/>
            <a:ext cx="4361935" cy="3139321"/>
          </a:xfrm>
          <a:prstGeom prst="rect">
            <a:avLst/>
          </a:prstGeom>
        </p:spPr>
        <p:txBody>
          <a:bodyPr wrap="square">
            <a:spAutoFit/>
          </a:bodyPr>
          <a:lstStyle/>
          <a:p>
            <a:pPr lvl="1"/>
            <a:r>
              <a:rPr lang="tr-TR" dirty="0"/>
              <a:t>karşılaştırılabilir bir ulusal prosedür uyarınca hizmet sağlayıcısının kabul ettiği diğer Tarafın dilinde iletilmelidir;</a:t>
            </a:r>
          </a:p>
          <a:p>
            <a:pPr lvl="1"/>
            <a:endParaRPr lang="tr-TR" dirty="0"/>
          </a:p>
          <a:p>
            <a:pPr lvl="1"/>
            <a:r>
              <a:rPr lang="tr-TR" dirty="0"/>
              <a:t>hizmet sağlayıcısının kabul ettiği başka bir dilde iletilmelidir veya</a:t>
            </a:r>
            <a:endParaRPr lang="en-US" dirty="0"/>
          </a:p>
          <a:p>
            <a:pPr lvl="1"/>
            <a:endParaRPr lang="tr-TR" dirty="0"/>
          </a:p>
          <a:p>
            <a:pPr lvl="1"/>
            <a:r>
              <a:rPr lang="tr-TR" dirty="0"/>
              <a:t>(a) veya (b) alt paragraflarında belirtilen dillerden birine yapılan tercüme ile birlikte iletilmelidir.</a:t>
            </a:r>
            <a:endParaRPr lang="en-US" dirty="0"/>
          </a:p>
        </p:txBody>
      </p:sp>
    </p:spTree>
    <p:extLst>
      <p:ext uri="{BB962C8B-B14F-4D97-AF65-F5344CB8AC3E}">
        <p14:creationId xmlns:p14="http://schemas.microsoft.com/office/powerpoint/2010/main" val="8977752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83</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83</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t>Taslak Protokol Grubu</a:t>
            </a:r>
            <a:endParaRPr lang="tr-TR" sz="3200" dirty="0">
              <a:cs typeface="Calibri"/>
            </a:endParaRPr>
          </a:p>
          <a:p>
            <a:pPr algn="r"/>
            <a:r>
              <a:rPr lang="tr-TR" sz="3200" b="1" dirty="0"/>
              <a:t>Kabul Edilen Taslak Maddeler (Mayıs 2020)</a:t>
            </a:r>
            <a:endParaRPr lang="tr-TR" sz="3200" b="1"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44658" y="1166842"/>
            <a:ext cx="4572000" cy="5355312"/>
          </a:xfrm>
          <a:prstGeom prst="rect">
            <a:avLst/>
          </a:prstGeom>
        </p:spPr>
        <p:txBody>
          <a:bodyPr>
            <a:spAutoFit/>
          </a:bodyPr>
          <a:lstStyle/>
          <a:p>
            <a:pPr marL="342900" indent="-342900">
              <a:buFont typeface="Wingdings" pitchFamily="2" charset="2"/>
              <a:buChar char="Ø"/>
            </a:pPr>
            <a:r>
              <a:rPr lang="tr-TR" sz="2200" b="1" dirty="0"/>
              <a:t>Video konferans</a:t>
            </a:r>
            <a:r>
              <a:rPr lang="en-US" sz="2200" dirty="0"/>
              <a:t>:</a:t>
            </a:r>
            <a:endParaRPr lang="en-US" sz="2200" b="1" dirty="0"/>
          </a:p>
          <a:p>
            <a:pPr algn="just"/>
            <a:r>
              <a:rPr lang="tr-TR" sz="1600" dirty="0"/>
              <a:t>Talepte bulunan Taraf, tanık veya bilirkişi ifadelerinin ve beyanlarının video konferans yoluyla alınmasını talep edebilir ve talebi alan Taraf buna izin verebilir. Talepte bulunan Taraf ve talebi alan Taraf, uygulanabilir olduğu ölçüde aşağıdaki hususlar da dahil olmak üzere, talebin yürütülmesine ilişkin doğabilecek her türlü sorunun çözülmesini kolaylaştırmak amacıyla birbirine danışır: Hangi Tarafın başkanlık edeceği; hazır bulunacak makamlar ve kişiler; yeminleri hangi Tarafın veya Tarafların yöneteceği; tanığa veya bilirkişiye yönelik uyarılar veya talimatlar; tanığın veya bilirkişinin nasıl sorgulanacağı; tanığın veya bilirkişinin haklarının nasıl teminat altına alınacağı; öne sürülen hususların veya muafiyetlerin nasıl ele alınacağı; sorulara veya cevaplara yönelik itirazların nasıl ele alınacağı ve tercüme ile transkripsiyon hizmetlerini hangi Tarafın veya Tarafların üstleneceği.</a:t>
            </a:r>
          </a:p>
        </p:txBody>
      </p:sp>
    </p:spTree>
    <p:extLst>
      <p:ext uri="{BB962C8B-B14F-4D97-AF65-F5344CB8AC3E}">
        <p14:creationId xmlns:p14="http://schemas.microsoft.com/office/powerpoint/2010/main" val="23201573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84</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84</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t>Taslak Protokol Grubu</a:t>
            </a:r>
            <a:endParaRPr lang="tr-TR" sz="3200" dirty="0">
              <a:cs typeface="Calibri"/>
            </a:endParaRPr>
          </a:p>
          <a:p>
            <a:pPr algn="r"/>
            <a:r>
              <a:rPr lang="tr-TR" sz="3200" b="1" dirty="0"/>
              <a:t>Kabul Edilen Taslak Maddeler (Mayıs 2020)</a:t>
            </a:r>
            <a:endParaRPr lang="tr-TR" sz="3200" b="1"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60127" y="1122990"/>
            <a:ext cx="4572000" cy="4708981"/>
          </a:xfrm>
          <a:prstGeom prst="rect">
            <a:avLst/>
          </a:prstGeom>
        </p:spPr>
        <p:txBody>
          <a:bodyPr>
            <a:spAutoFit/>
          </a:bodyPr>
          <a:lstStyle/>
          <a:p>
            <a:pPr marL="342900" indent="-342900">
              <a:buFont typeface="Wingdings" pitchFamily="2" charset="2"/>
              <a:buChar char="Ø"/>
            </a:pPr>
            <a:r>
              <a:rPr lang="tr-TR" sz="2200" b="1" dirty="0"/>
              <a:t>Video konferans:</a:t>
            </a:r>
          </a:p>
          <a:p>
            <a:endParaRPr lang="en-US" sz="2200" b="1" dirty="0"/>
          </a:p>
          <a:p>
            <a:pPr algn="just"/>
            <a:r>
              <a:rPr lang="tr-TR" sz="1600" dirty="0"/>
              <a:t>Bu madde uyarınca yardım sağlayacak talebi alan Taraf, ifadesi veya beyanı aranan kişinin hazır bulunmasını sağlamak için çaba göstermelidir. Uygun olduğu hallerde, talebi alan Taraf, hukuku izin verdiği ölçüde, tanığı veya bilirkişiyi belirli bir tarihte ve yerde hazır bulunmaya zorlayabilir. </a:t>
            </a:r>
          </a:p>
          <a:p>
            <a:pPr algn="just"/>
            <a:endParaRPr lang="tr-TR" sz="1600" dirty="0"/>
          </a:p>
          <a:p>
            <a:pPr algn="just"/>
            <a:r>
              <a:rPr lang="tr-TR" sz="1600" dirty="0"/>
              <a:t>Talebi alan Tarafın hukukuna aykırı olmadığı sürece, video konferansın yürütülmesine ilişkin prosedürler, talepte bulunan Tarafın belirlediği şekilde yürütülür. Talebi alan Tarafın hukukuna aykırı olması halinde veya belirtilmemiş bir prosedüre ilişkin olarak talebi alan Taraf, talepte bulunan Taraf ile birlikte aksini kararlaştırmamışsa, kendi hukukunu uygular. </a:t>
            </a:r>
            <a:endParaRPr lang="en-US" sz="1600" dirty="0"/>
          </a:p>
        </p:txBody>
      </p:sp>
      <p:sp>
        <p:nvSpPr>
          <p:cNvPr id="6" name="Rectangle 5">
            <a:extLst>
              <a:ext uri="{FF2B5EF4-FFF2-40B4-BE49-F238E27FC236}">
                <a16:creationId xmlns:a16="http://schemas.microsoft.com/office/drawing/2014/main" id="{CFDAA0EB-C1B6-964C-82FD-BE8059D8D2F0}"/>
              </a:ext>
            </a:extLst>
          </p:cNvPr>
          <p:cNvSpPr/>
          <p:nvPr/>
        </p:nvSpPr>
        <p:spPr>
          <a:xfrm>
            <a:off x="4492659" y="1012012"/>
            <a:ext cx="4572000" cy="5016758"/>
          </a:xfrm>
          <a:prstGeom prst="rect">
            <a:avLst/>
          </a:prstGeom>
        </p:spPr>
        <p:txBody>
          <a:bodyPr>
            <a:spAutoFit/>
          </a:bodyPr>
          <a:lstStyle/>
          <a:p>
            <a:pPr algn="just"/>
            <a:r>
              <a:rPr lang="en-US" sz="1600" dirty="0">
                <a:cs typeface="Arial" panose="020B0604020202020204" pitchFamily="34" charset="0"/>
              </a:rPr>
              <a:t>	</a:t>
            </a:r>
            <a:r>
              <a:rPr lang="tr-TR" sz="1600" dirty="0">
                <a:cs typeface="Arial" panose="020B0604020202020204" pitchFamily="34" charset="0"/>
              </a:rPr>
              <a:t>Talepte bulunan tarafın hukukuna tabi	yargı yetkisi saklı kalmak kaydıyla, video 	konferansın yürütülmesi sırasında tanık </a:t>
            </a:r>
          </a:p>
          <a:p>
            <a:pPr algn="just"/>
            <a:r>
              <a:rPr lang="tr-TR" sz="1600" dirty="0">
                <a:cs typeface="Arial" panose="020B0604020202020204" pitchFamily="34" charset="0"/>
              </a:rPr>
              <a:t>	veya bilirkişi:</a:t>
            </a:r>
          </a:p>
          <a:p>
            <a:pPr algn="just"/>
            <a:endParaRPr lang="en-US" sz="1600" dirty="0">
              <a:cs typeface="Arial" panose="020B0604020202020204" pitchFamily="34" charset="0"/>
            </a:endParaRPr>
          </a:p>
          <a:p>
            <a:pPr marL="742950" lvl="1" indent="-285750" algn="just">
              <a:buFont typeface="+mj-lt"/>
              <a:buAutoNum type="arabicPeriod"/>
            </a:pPr>
            <a:r>
              <a:rPr lang="tr-TR" sz="1600" dirty="0">
                <a:cs typeface="Arial" panose="020B0604020202020204" pitchFamily="34" charset="0"/>
              </a:rPr>
              <a:t>talebi alan Tarafın hukuku uyarınca doğru ifade verme yükümlülüğüne rağmen kasten yanlış beyanda bulunursa veya </a:t>
            </a:r>
          </a:p>
          <a:p>
            <a:pPr marL="742950" lvl="1" indent="-285750" algn="just">
              <a:buFont typeface="+mj-lt"/>
              <a:buAutoNum type="arabicPeriod"/>
            </a:pPr>
            <a:r>
              <a:rPr lang="tr-TR" sz="1600" dirty="0">
                <a:cs typeface="Arial" panose="020B0604020202020204" pitchFamily="34" charset="0"/>
              </a:rPr>
              <a:t>talebi alan Tarafın hukuku uyarınca, ifade verme yükümlülüğüne rağmen ifade vermeyi reddederse veya</a:t>
            </a:r>
          </a:p>
          <a:p>
            <a:pPr marL="742950" lvl="1" indent="-285750" algn="just">
              <a:buFont typeface="+mj-lt"/>
              <a:buAutoNum type="arabicPeriod"/>
            </a:pPr>
            <a:r>
              <a:rPr lang="tr-TR" sz="1600" dirty="0">
                <a:cs typeface="Arial" panose="020B0604020202020204" pitchFamily="34" charset="0"/>
              </a:rPr>
              <a:t>ilgili işlemler sırasında, talebi alan Tarafın hukukunda yasaklanmış diğer eylemleri işlerse,</a:t>
            </a:r>
          </a:p>
          <a:p>
            <a:pPr lvl="1" algn="just"/>
            <a:r>
              <a:rPr lang="tr-TR" sz="1600" dirty="0">
                <a:cs typeface="Arial" panose="020B0604020202020204" pitchFamily="34" charset="0"/>
              </a:rPr>
              <a:t>bu eylemlerin ulusal yargılamalar sırasında işlenmiş olması durumunda hangi yöntem kabul ediliyorsa, tanık veya bilirkişi talebi alan Tarafta aynı yöntemle cezalandırılabilir olacaktır</a:t>
            </a:r>
            <a:endParaRPr lang="en-US" sz="1600" dirty="0">
              <a:cs typeface="Arial" panose="020B0604020202020204" pitchFamily="34" charset="0"/>
            </a:endParaRPr>
          </a:p>
        </p:txBody>
      </p:sp>
    </p:spTree>
    <p:extLst>
      <p:ext uri="{BB962C8B-B14F-4D97-AF65-F5344CB8AC3E}">
        <p14:creationId xmlns:p14="http://schemas.microsoft.com/office/powerpoint/2010/main" val="10705890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85</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85</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t>Taslak Protokol Grubu</a:t>
            </a:r>
            <a:endParaRPr lang="tr-TR" sz="3200" dirty="0">
              <a:cs typeface="Calibri"/>
            </a:endParaRPr>
          </a:p>
          <a:p>
            <a:pPr algn="r"/>
            <a:r>
              <a:rPr lang="tr-TR" sz="3200" b="1" dirty="0"/>
              <a:t>Kabul Edilen Taslak Maddeler (Mayıs 2020)</a:t>
            </a:r>
            <a:endParaRPr lang="tr-TR" sz="3200" b="1"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60127" y="1122990"/>
            <a:ext cx="4572000" cy="4985980"/>
          </a:xfrm>
          <a:prstGeom prst="rect">
            <a:avLst/>
          </a:prstGeom>
        </p:spPr>
        <p:txBody>
          <a:bodyPr>
            <a:spAutoFit/>
          </a:bodyPr>
          <a:lstStyle/>
          <a:p>
            <a:pPr marL="342900" indent="-342900">
              <a:buFont typeface="Wingdings" pitchFamily="2" charset="2"/>
              <a:buChar char="Ø"/>
            </a:pPr>
            <a:r>
              <a:rPr lang="tr-TR" sz="2200" b="1" dirty="0"/>
              <a:t>Video konferans:</a:t>
            </a:r>
          </a:p>
          <a:p>
            <a:pPr algn="just"/>
            <a:endParaRPr lang="en-US" sz="2200" dirty="0"/>
          </a:p>
          <a:p>
            <a:pPr algn="just"/>
            <a:r>
              <a:rPr lang="tr-TR" dirty="0"/>
              <a:t>Talepte bulunan Taraf ile talebi alan Taraf aksini kararlaştırmadığı sürece, bu maddede düzenlenen talebin yürütülmesiyle ilgili aşağıdakiler dışındaki tüm masrafları talebi alan Taraf üstlenir:</a:t>
            </a:r>
          </a:p>
          <a:p>
            <a:pPr algn="just"/>
            <a:endParaRPr lang="en-US" dirty="0"/>
          </a:p>
          <a:p>
            <a:pPr algn="just"/>
            <a:r>
              <a:rPr lang="tr-TR" dirty="0"/>
              <a:t>bilirkişi tanığın ücretleri;</a:t>
            </a:r>
          </a:p>
          <a:p>
            <a:pPr algn="just"/>
            <a:r>
              <a:rPr lang="tr-TR" sz="1800" dirty="0"/>
              <a:t>tercüme ile transkripsiyon masrafları ve</a:t>
            </a:r>
            <a:endParaRPr lang="en-US" dirty="0"/>
          </a:p>
          <a:p>
            <a:pPr algn="just"/>
            <a:r>
              <a:rPr lang="tr-TR" dirty="0"/>
              <a:t>olağanüstü nitelikli masraflar.</a:t>
            </a:r>
          </a:p>
          <a:p>
            <a:pPr algn="just"/>
            <a:endParaRPr lang="en-US" sz="2200" b="1" dirty="0"/>
          </a:p>
          <a:p>
            <a:pPr algn="just"/>
            <a:r>
              <a:rPr lang="tr-TR" dirty="0"/>
              <a:t>Eğer talebin yürütülmesi olağanüstü nitelikli masraflar doğuruyorsa, talepte bulunan Taraf ve talebi alan Taraf, talebin hangi koşullar dahilinde yürütüleceğini kararlaştırmak için birbirlerine danışırlar.</a:t>
            </a:r>
          </a:p>
        </p:txBody>
      </p:sp>
      <p:sp>
        <p:nvSpPr>
          <p:cNvPr id="6" name="Rectangle 5">
            <a:extLst>
              <a:ext uri="{FF2B5EF4-FFF2-40B4-BE49-F238E27FC236}">
                <a16:creationId xmlns:a16="http://schemas.microsoft.com/office/drawing/2014/main" id="{CFDAA0EB-C1B6-964C-82FD-BE8059D8D2F0}"/>
              </a:ext>
            </a:extLst>
          </p:cNvPr>
          <p:cNvSpPr/>
          <p:nvPr/>
        </p:nvSpPr>
        <p:spPr>
          <a:xfrm>
            <a:off x="4675856" y="907546"/>
            <a:ext cx="4572000" cy="5078313"/>
          </a:xfrm>
          <a:prstGeom prst="rect">
            <a:avLst/>
          </a:prstGeom>
        </p:spPr>
        <p:txBody>
          <a:bodyPr>
            <a:spAutoFit/>
          </a:bodyPr>
          <a:lstStyle/>
          <a:p>
            <a:r>
              <a:rPr lang="tr-TR" dirty="0"/>
              <a:t>	Talepte bulunan Taraf ile talebi alan </a:t>
            </a:r>
          </a:p>
          <a:p>
            <a:r>
              <a:rPr lang="tr-TR" dirty="0"/>
              <a:t>	Tarafın karşılıklı olarak kararlaştırdığı 	hallerde:</a:t>
            </a:r>
            <a:r>
              <a:rPr lang="en-US" dirty="0"/>
              <a:t>	</a:t>
            </a:r>
            <a:endParaRPr lang="tr-TR" dirty="0"/>
          </a:p>
          <a:p>
            <a:pPr lvl="1"/>
            <a:r>
              <a:rPr lang="tr-TR" dirty="0"/>
              <a:t>bu madde hükümleri yalnızca sesli telekonferans için uygulanabilir;</a:t>
            </a:r>
          </a:p>
          <a:p>
            <a:pPr lvl="1"/>
            <a:r>
              <a:rPr lang="tr-TR" dirty="0"/>
              <a:t>video konferans teknolojisi, 1. paragrafta belirtilenler dışındaki kişilerin veya eşyanın tespiti gibi amaçlarla veya sorgular için kullanılabilir.</a:t>
            </a:r>
          </a:p>
          <a:p>
            <a:pPr lvl="1"/>
            <a:endParaRPr lang="tr-TR" dirty="0"/>
          </a:p>
          <a:p>
            <a:pPr lvl="1"/>
            <a:r>
              <a:rPr lang="tr-TR" dirty="0"/>
              <a:t>Talebi alan Taraf, bir şüphelinin veya suçlanan bir kimsenin dinlenilmesine izin verirse, ilgili kişinin ifadesinin veya beyanının alınması veya bu kişiye tebliğde bulunma veya usuli tedbirler uygulama konusunda özel koşullar ve teminatlar öngörebilir.</a:t>
            </a:r>
            <a:endParaRPr lang="en-US" dirty="0"/>
          </a:p>
        </p:txBody>
      </p:sp>
    </p:spTree>
    <p:extLst>
      <p:ext uri="{BB962C8B-B14F-4D97-AF65-F5344CB8AC3E}">
        <p14:creationId xmlns:p14="http://schemas.microsoft.com/office/powerpoint/2010/main" val="304977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86</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86</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t>Taslak Protokol Grubu</a:t>
            </a:r>
            <a:endParaRPr lang="tr-TR" sz="3200" dirty="0">
              <a:cs typeface="Calibri"/>
            </a:endParaRPr>
          </a:p>
          <a:p>
            <a:pPr algn="r"/>
            <a:r>
              <a:rPr lang="tr-TR" sz="3200" b="1" dirty="0"/>
              <a:t>Kabul Edilen Taslak Maddeler (Mayıs 2020)</a:t>
            </a:r>
            <a:endParaRPr lang="tr-TR" sz="3200" b="1"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1544" y="894204"/>
            <a:ext cx="4572000" cy="5539978"/>
          </a:xfrm>
          <a:prstGeom prst="rect">
            <a:avLst/>
          </a:prstGeom>
        </p:spPr>
        <p:txBody>
          <a:bodyPr>
            <a:spAutoFit/>
          </a:bodyPr>
          <a:lstStyle/>
          <a:p>
            <a:pPr marL="342900" indent="-342900" algn="just">
              <a:buFont typeface="Wingdings" pitchFamily="2" charset="2"/>
              <a:buChar char="Ø"/>
            </a:pPr>
            <a:r>
              <a:rPr lang="tr-TR" sz="2200" b="1" dirty="0">
                <a:latin typeface="Arial"/>
                <a:ea typeface="ＭＳ Ｐゴシック"/>
                <a:cs typeface="Arial"/>
              </a:rPr>
              <a:t>Ortak soruşturma ekipleri ve ortak soruşturmalar</a:t>
            </a:r>
            <a:r>
              <a:rPr lang="en-US" sz="2200" b="1" dirty="0"/>
              <a:t>:</a:t>
            </a:r>
          </a:p>
          <a:p>
            <a:pPr marL="342900" indent="-342900" algn="just">
              <a:buFont typeface="Wingdings" pitchFamily="2" charset="2"/>
              <a:buChar char="Ø"/>
            </a:pPr>
            <a:endParaRPr lang="en-US" sz="2200" dirty="0"/>
          </a:p>
          <a:p>
            <a:pPr algn="just"/>
            <a:r>
              <a:rPr lang="tr-TR" sz="1600" dirty="0"/>
              <a:t>Karşılıklı anlaşma yoluyla iki veya daha fazla tarafın yetkili makamı, güçlendirilmiş işbirliğinin özellikle yarar sağlayacağı durumlarda, soruşturmaları veya kovuşturmaları kolaylaştırmak amacıyla kendi yargı yetkileri içerisinde ortak soruşturma ekibi kurabilir ve bu ekibin faaliyette bulunmasına izin verebilir. Yetkili makamlar ilgili Taraflarca belirlenir.</a:t>
            </a:r>
          </a:p>
          <a:p>
            <a:pPr algn="just"/>
            <a:endParaRPr lang="tr-TR" sz="1600" dirty="0"/>
          </a:p>
          <a:p>
            <a:pPr algn="just"/>
            <a:r>
              <a:rPr lang="tr-TR" sz="1600" dirty="0"/>
              <a:t>Özel amaçlarına; oluşumuna; işlevlerine; süresine ve süre uzatım aralıklarına; konumuna; teşkilatına; toplanmasına; bilginin veya delillerin iletilmesine ve kullanılmasına; ve katılımcı makamların, başka bir Tarafın yargı yetkisi içerisindeki soruşturma faaliyetlerine dahil olmasına ilişkin koşullar gibi ortak soruşturma ekiplerine hakim usuller ve koşullar, bu yetkili makamlar arasında kararlaştırıldığı gibi olacaktır</a:t>
            </a:r>
            <a:endParaRPr lang="en-US" sz="1600" dirty="0"/>
          </a:p>
        </p:txBody>
      </p:sp>
      <p:sp>
        <p:nvSpPr>
          <p:cNvPr id="6" name="Rectangle 5">
            <a:extLst>
              <a:ext uri="{FF2B5EF4-FFF2-40B4-BE49-F238E27FC236}">
                <a16:creationId xmlns:a16="http://schemas.microsoft.com/office/drawing/2014/main" id="{CFDAA0EB-C1B6-964C-82FD-BE8059D8D2F0}"/>
              </a:ext>
            </a:extLst>
          </p:cNvPr>
          <p:cNvSpPr/>
          <p:nvPr/>
        </p:nvSpPr>
        <p:spPr>
          <a:xfrm>
            <a:off x="4618704" y="989546"/>
            <a:ext cx="4572000" cy="3785652"/>
          </a:xfrm>
          <a:prstGeom prst="rect">
            <a:avLst/>
          </a:prstGeom>
        </p:spPr>
        <p:txBody>
          <a:bodyPr>
            <a:spAutoFit/>
          </a:bodyPr>
          <a:lstStyle/>
          <a:p>
            <a:pPr algn="just"/>
            <a:r>
              <a:rPr lang="tr-TR" sz="1600" dirty="0"/>
              <a:t>Yetkili ve katılımcı makamlar, istisnai koşulların daha merkezi bir işbirliğini gerekli kıldığı hallerde daha uygun iletişim kanalları konusunda anlaşmamışlarsa, birbirleriyle doğrudan iletişim kurarlar.</a:t>
            </a:r>
          </a:p>
          <a:p>
            <a:pPr algn="just"/>
            <a:endParaRPr lang="tr-TR" sz="1600" dirty="0"/>
          </a:p>
          <a:p>
            <a:pPr algn="just"/>
            <a:r>
              <a:rPr lang="tr-TR" sz="1600" dirty="0"/>
              <a:t>İlgili Taraflardan birinin yargı yetkisi içerisinde soruşturma tedbirlerinin alınması gerekiyorsa, bu Tarafın katılımcı makamları, diğer Tarafların karşılıklı yardımlaşma talebi sunmalarına gerek olmaksızın, bu tedbirleri kendi makamlarının yürütmesini talep edebilir. Bu tedbirlere, ilgili Tarafın yetki alanı içerisinde, ulusal bir soruşturmanın tabi olacağı ulusal hukuk uyarınca öngörülen koşullar uygulanacaktır. </a:t>
            </a:r>
            <a:endParaRPr lang="en-US" sz="1600" dirty="0"/>
          </a:p>
        </p:txBody>
      </p:sp>
    </p:spTree>
    <p:extLst>
      <p:ext uri="{BB962C8B-B14F-4D97-AF65-F5344CB8AC3E}">
        <p14:creationId xmlns:p14="http://schemas.microsoft.com/office/powerpoint/2010/main" val="30499018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87</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87</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t>Taslak Protokol Grubu</a:t>
            </a:r>
            <a:endParaRPr lang="tr-TR" sz="3200" dirty="0">
              <a:cs typeface="Calibri"/>
            </a:endParaRPr>
          </a:p>
          <a:p>
            <a:pPr algn="r"/>
            <a:r>
              <a:rPr lang="tr-TR" sz="3200" b="1" dirty="0"/>
              <a:t>Kabul Edilen Taslak Maddeler (Mayıs 2020)</a:t>
            </a:r>
            <a:endParaRPr lang="tr-TR" sz="3200" b="1"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02411" y="822956"/>
            <a:ext cx="4572000" cy="5047536"/>
          </a:xfrm>
          <a:prstGeom prst="rect">
            <a:avLst/>
          </a:prstGeom>
        </p:spPr>
        <p:txBody>
          <a:bodyPr>
            <a:spAutoFit/>
          </a:bodyPr>
          <a:lstStyle/>
          <a:p>
            <a:pPr marL="342900" indent="-342900" algn="just">
              <a:buFont typeface="Wingdings" pitchFamily="2" charset="2"/>
              <a:buChar char="Ø"/>
            </a:pPr>
            <a:r>
              <a:rPr lang="tr-TR" sz="2200" b="1" dirty="0">
                <a:latin typeface="Arial"/>
                <a:ea typeface="ＭＳ Ｐゴシック"/>
                <a:cs typeface="Arial"/>
              </a:rPr>
              <a:t>Ortak soruşturma ekipleri ve ortak soruşturmalar</a:t>
            </a:r>
            <a:r>
              <a:rPr lang="en-US" sz="2200" b="1" dirty="0"/>
              <a:t>:</a:t>
            </a:r>
          </a:p>
          <a:p>
            <a:pPr marL="342900" indent="-342900" algn="just">
              <a:buFont typeface="Wingdings" pitchFamily="2" charset="2"/>
              <a:buChar char="Ø"/>
            </a:pPr>
            <a:endParaRPr lang="en-US" sz="2200" dirty="0"/>
          </a:p>
          <a:p>
            <a:pPr algn="just"/>
            <a:r>
              <a:rPr lang="tr-TR" sz="1600" dirty="0"/>
              <a:t>Bir Tarafın katılımcı makamlarınca, ilgili diğer Tarafların katılımcı makamlarına sağlanan bilginin veya delilin kullanımı, 1. ve 2. paragraflarda belirtilen anlaşma çerçevesinde reddedilebilir veya kısıtlanabilir. Eğer bu anlaşma, kullanımın reddine veya kısıtlanmasına ilişkin koşullar belirlememişse, Taraflar, sağlanan bilgiyi veya delili aşağıdaki amaçlar doğrultusunda kullanabilir:</a:t>
            </a:r>
          </a:p>
          <a:p>
            <a:pPr algn="just"/>
            <a:endParaRPr lang="tr-TR" sz="1600" dirty="0"/>
          </a:p>
          <a:p>
            <a:pPr algn="just"/>
            <a:r>
              <a:rPr lang="tr-TR" sz="1600" dirty="0"/>
              <a:t>anlaşmanın kabulü sebepleri; </a:t>
            </a:r>
            <a:endParaRPr lang="en-US" sz="1600" dirty="0"/>
          </a:p>
          <a:p>
            <a:pPr algn="just"/>
            <a:endParaRPr lang="tr-TR" sz="1600" dirty="0"/>
          </a:p>
          <a:p>
            <a:pPr algn="just"/>
            <a:r>
              <a:rPr lang="tr-TR" sz="1600" dirty="0"/>
              <a:t>bilgi veya delil sağlayan makamlar önceden izin vermişse, anlaşmanın konusunu oluşturan suçlar dışındaki suçların tespiti, soruşturulması ve kovuşturulması.</a:t>
            </a:r>
            <a:endParaRPr lang="en-US" sz="1600" dirty="0"/>
          </a:p>
        </p:txBody>
      </p:sp>
      <p:sp>
        <p:nvSpPr>
          <p:cNvPr id="6" name="Rectangle 5">
            <a:extLst>
              <a:ext uri="{FF2B5EF4-FFF2-40B4-BE49-F238E27FC236}">
                <a16:creationId xmlns:a16="http://schemas.microsoft.com/office/drawing/2014/main" id="{CFDAA0EB-C1B6-964C-82FD-BE8059D8D2F0}"/>
              </a:ext>
            </a:extLst>
          </p:cNvPr>
          <p:cNvSpPr/>
          <p:nvPr/>
        </p:nvSpPr>
        <p:spPr>
          <a:xfrm>
            <a:off x="4450456" y="907546"/>
            <a:ext cx="4572000" cy="4939814"/>
          </a:xfrm>
          <a:prstGeom prst="rect">
            <a:avLst/>
          </a:prstGeom>
        </p:spPr>
        <p:txBody>
          <a:bodyPr>
            <a:spAutoFit/>
          </a:bodyPr>
          <a:lstStyle/>
          <a:p>
            <a:pPr lvl="1" algn="just"/>
            <a:r>
              <a:rPr lang="tr-TR" sz="1500" dirty="0"/>
              <a:t>Bilgiyi veya delili kullanan Tarafın temel hukuk ilkeleri, sanığın ceza yargılaması sırasında haklarının korunması için bilginin veya delilin açıklanmasını zorunlu kılıyorsa, böyle bir iznin alınmasına gerek yoktur. Böyle bir durumda bu makamlar, bilgiyi veya delili sağlayan makamları gecikmeksizin bilgilendirir; veya </a:t>
            </a:r>
            <a:r>
              <a:rPr lang="tr-TR" sz="1500" dirty="0">
                <a:ea typeface="ＭＳ Ｐゴシック"/>
                <a:cs typeface="Calibri"/>
              </a:rPr>
              <a:t>gerçek kişinin yaşamına veya güvenliğine yönelik önemli ve çok yakın bir riskin önlenmesi amacının söz konusu olduğu hallerde, </a:t>
            </a:r>
            <a:r>
              <a:rPr lang="tr-TR" sz="1500" dirty="0"/>
              <a:t>bilgiyi veya delili kabul eden katılımcı makamlar, karşılıklı olarak aksi kararlaştırılmadığı sürece, bilgiyi veya delili sağlayan katılımcı makamları gecikmeksizin bilgilendirir.</a:t>
            </a:r>
          </a:p>
          <a:p>
            <a:pPr lvl="1" algn="just"/>
            <a:endParaRPr lang="tr-TR" sz="1500" dirty="0"/>
          </a:p>
          <a:p>
            <a:pPr lvl="1" algn="just"/>
            <a:r>
              <a:rPr lang="tr-TR" sz="1500" dirty="0"/>
              <a:t>1. ve 2. paragraflarda belirtilen bir anlaşmanın bulunmaması halinde, ortak soruşturmalar, vaka bazında karşılıklı anlaşma sağlanarak ve uygulanabilir yerel koşullar ve teminatlar uyarınca yürütülebilir.</a:t>
            </a:r>
          </a:p>
        </p:txBody>
      </p:sp>
    </p:spTree>
    <p:extLst>
      <p:ext uri="{BB962C8B-B14F-4D97-AF65-F5344CB8AC3E}">
        <p14:creationId xmlns:p14="http://schemas.microsoft.com/office/powerpoint/2010/main" val="428141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88</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88</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t>Taslak Protokol Grubu</a:t>
            </a:r>
            <a:endParaRPr lang="tr-TR" sz="3200" dirty="0">
              <a:cs typeface="Calibri"/>
            </a:endParaRPr>
          </a:p>
          <a:p>
            <a:pPr algn="r"/>
            <a:r>
              <a:rPr lang="tr-TR" sz="3200" b="1" dirty="0"/>
              <a:t>Kabul Edilen Taslak Maddeler (Mayıs 2020)</a:t>
            </a:r>
            <a:endParaRPr lang="tr-TR" sz="3200" b="1"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02411" y="822956"/>
            <a:ext cx="4572000" cy="5201424"/>
          </a:xfrm>
          <a:prstGeom prst="rect">
            <a:avLst/>
          </a:prstGeom>
        </p:spPr>
        <p:txBody>
          <a:bodyPr>
            <a:spAutoFit/>
          </a:bodyPr>
          <a:lstStyle/>
          <a:p>
            <a:pPr marL="342900" indent="-342900">
              <a:buFont typeface="Wingdings" pitchFamily="2" charset="2"/>
              <a:buChar char="Ø"/>
            </a:pPr>
            <a:r>
              <a:rPr lang="tr-TR" sz="2200" b="1" dirty="0">
                <a:latin typeface="Arial"/>
                <a:ea typeface="ＭＳ Ｐゴシック"/>
                <a:cs typeface="Arial"/>
              </a:rPr>
              <a:t>Acil durumlarda karşılıklı yardımlaşma:</a:t>
            </a:r>
          </a:p>
          <a:p>
            <a:pPr marL="342900" indent="-342900">
              <a:buFont typeface="Wingdings" pitchFamily="2" charset="2"/>
              <a:buChar char="Ø"/>
            </a:pPr>
            <a:endParaRPr lang="en-US" sz="1600" dirty="0"/>
          </a:p>
          <a:p>
            <a:pPr algn="just"/>
            <a:r>
              <a:rPr lang="tr-TR" sz="1600" dirty="0"/>
              <a:t>Bu Maddenin amaçları doğrultusunda, acil durum, </a:t>
            </a:r>
            <a:r>
              <a:rPr lang="tr-TR" sz="1600" dirty="0">
                <a:ea typeface="ＭＳ Ｐゴシック"/>
                <a:cs typeface="Calibri"/>
              </a:rPr>
              <a:t>gerçek kişinin yaşamına veya güvenliğine yönelik önemli ve çok yakın bir riskin bulunduğu haller anlamına gelmektedir.</a:t>
            </a:r>
            <a:endParaRPr lang="tr-TR" sz="1600" dirty="0"/>
          </a:p>
          <a:p>
            <a:pPr algn="just"/>
            <a:endParaRPr lang="tr-TR" sz="1600" dirty="0"/>
          </a:p>
          <a:p>
            <a:pPr algn="just"/>
            <a:r>
              <a:rPr lang="tr-TR" sz="1600" dirty="0"/>
              <a:t>Tarafllar, acil bir durumun bulunduğu kanaatini taşıyorsa, hızlandırılmış karşılıklı yardımlaşmaya başvurabilirler. Bu madde uyarınca yöneltilecek talep, talebin taşıması gereken diğer koşullara ek olarak, acil durumu gösteren olguların tanımını ve talep edilen yardımın bununla ilgisini içerir.</a:t>
            </a:r>
          </a:p>
          <a:p>
            <a:pPr algn="just"/>
            <a:endParaRPr lang="tr-TR" sz="1600" dirty="0"/>
          </a:p>
          <a:p>
            <a:pPr algn="just"/>
            <a:r>
              <a:rPr lang="tr-TR" sz="1600" dirty="0"/>
              <a:t>Talebi alan Taraf bu talebi elektronik ortamda kabul eder. Ancak talebin kabulünden önce uygun güvenlik ve doğrulama tedbirlerini gerekli kılabilir.</a:t>
            </a:r>
            <a:endParaRPr lang="en-US" sz="1600" dirty="0"/>
          </a:p>
        </p:txBody>
      </p:sp>
      <p:sp>
        <p:nvSpPr>
          <p:cNvPr id="6" name="Rectangle 5">
            <a:extLst>
              <a:ext uri="{FF2B5EF4-FFF2-40B4-BE49-F238E27FC236}">
                <a16:creationId xmlns:a16="http://schemas.microsoft.com/office/drawing/2014/main" id="{CFDAA0EB-C1B6-964C-82FD-BE8059D8D2F0}"/>
              </a:ext>
            </a:extLst>
          </p:cNvPr>
          <p:cNvSpPr/>
          <p:nvPr/>
        </p:nvSpPr>
        <p:spPr>
          <a:xfrm>
            <a:off x="4623206" y="1469286"/>
            <a:ext cx="4572000" cy="4278094"/>
          </a:xfrm>
          <a:prstGeom prst="rect">
            <a:avLst/>
          </a:prstGeom>
        </p:spPr>
        <p:txBody>
          <a:bodyPr>
            <a:spAutoFit/>
          </a:bodyPr>
          <a:lstStyle/>
          <a:p>
            <a:pPr algn="just"/>
            <a:r>
              <a:rPr lang="tr-TR" sz="1600" dirty="0"/>
              <a:t>Talebi alan Taraf, talebi değerlendirmek için, hızlandırılmış prosedüre tabi, ek bilgi isteyebilir. Talepte bulunan Taraf bu ek bilgiyi, mümkün olan en hızlı şekilde sağlar. </a:t>
            </a:r>
          </a:p>
          <a:p>
            <a:pPr algn="just"/>
            <a:endParaRPr lang="tr-TR" sz="1600" dirty="0"/>
          </a:p>
          <a:p>
            <a:pPr algn="just"/>
            <a:r>
              <a:rPr lang="tr-TR" sz="1600" dirty="0"/>
              <a:t>Acil durumun bulunduğu ve karşılıklı yardımlaşmanın diğer koşullarının sağlandığı kanaatini oluşturursa talebi alan Taraf, talebe mümkün olan en hızlı şekilde cevap verir.</a:t>
            </a:r>
            <a:endParaRPr lang="en-US" sz="1600" dirty="0"/>
          </a:p>
          <a:p>
            <a:pPr algn="just"/>
            <a:endParaRPr lang="tr-TR" sz="1600" dirty="0"/>
          </a:p>
          <a:p>
            <a:pPr algn="just"/>
            <a:r>
              <a:rPr lang="tr-TR" sz="1600" dirty="0"/>
              <a:t>Taraflar, 25 ila 27. maddeler uyarınca karşılıklı yardımlaşma taleplerine cevap vermekten sorumlu makamının bir personelini, bu maddede düzenlenen talebe cevap verme amacı doğrultusunda, haftanın yedi günü, günün yirmi dört saati erişilebilir kılmakla yükümlüdür.</a:t>
            </a:r>
            <a:endParaRPr lang="en-US" sz="1600" dirty="0"/>
          </a:p>
          <a:p>
            <a:pPr algn="just"/>
            <a:endParaRPr lang="en-US" sz="1600" dirty="0"/>
          </a:p>
        </p:txBody>
      </p:sp>
    </p:spTree>
    <p:extLst>
      <p:ext uri="{BB962C8B-B14F-4D97-AF65-F5344CB8AC3E}">
        <p14:creationId xmlns:p14="http://schemas.microsoft.com/office/powerpoint/2010/main" val="19829113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89</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89</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t>Taslak Protokol Grubu</a:t>
            </a:r>
            <a:endParaRPr lang="tr-TR" sz="3200" dirty="0">
              <a:cs typeface="Calibri"/>
            </a:endParaRPr>
          </a:p>
          <a:p>
            <a:pPr algn="r"/>
            <a:r>
              <a:rPr lang="tr-TR" sz="3200" b="1" dirty="0"/>
              <a:t>Kabul Edilen Taslak Maddeler (Mayıs 2020)</a:t>
            </a:r>
            <a:endParaRPr lang="tr-TR" sz="3200" b="1"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02411" y="809704"/>
            <a:ext cx="4572000" cy="5724644"/>
          </a:xfrm>
          <a:prstGeom prst="rect">
            <a:avLst/>
          </a:prstGeom>
        </p:spPr>
        <p:txBody>
          <a:bodyPr>
            <a:spAutoFit/>
          </a:bodyPr>
          <a:lstStyle/>
          <a:p>
            <a:pPr marL="342900" indent="-342900">
              <a:buFont typeface="Wingdings" pitchFamily="2" charset="2"/>
              <a:buChar char="Ø"/>
            </a:pPr>
            <a:r>
              <a:rPr lang="tr-TR" sz="2000" b="1" dirty="0">
                <a:latin typeface="Arial"/>
                <a:ea typeface="ＭＳ Ｐゴシック"/>
                <a:cs typeface="Arial"/>
              </a:rPr>
              <a:t>Acil durumlarda karşılıklı yardımlaşma:</a:t>
            </a:r>
          </a:p>
          <a:p>
            <a:pPr algn="just"/>
            <a:endParaRPr lang="tr-TR" sz="2200" dirty="0"/>
          </a:p>
          <a:p>
            <a:pPr algn="just"/>
            <a:r>
              <a:rPr lang="tr-TR" sz="1600" dirty="0"/>
              <a:t>Talepte bulunan Taraf ile Talebi alan Tarafın karşılıklı yardımlaşmadan sorumlu makamları, bu maddede düzenlenen talebin yürütülmesinden doğan sonuçların veya bu sonuçların birer örneğinin önceden, talep için kullanılan kanaldan farklı bir kanal aracılığıyla talepte bulunan Tarafa sunulmasını kararlaştırabilir</a:t>
            </a:r>
          </a:p>
          <a:p>
            <a:pPr algn="just"/>
            <a:r>
              <a:rPr lang="tr-TR" sz="1600" dirty="0"/>
              <a:t>8. a. </a:t>
            </a:r>
          </a:p>
          <a:p>
            <a:pPr algn="just"/>
            <a:endParaRPr lang="tr-TR" sz="1600" dirty="0"/>
          </a:p>
          <a:p>
            <a:pPr algn="just"/>
            <a:r>
              <a:rPr lang="tr-TR" sz="1600" dirty="0"/>
              <a:t>Acil durumun varlığı halinde, talepler, talepte bulunan Tarafın yargı mercilerinden doğrudan talebi alan Tarafın yargı mercilerine veya İnterpol aracılığıyla veya bu Sözleşme’nin 35. maddesi uyarınca kurulan 7/24 İrtibat Noktası aracılığıyla gönderilebilir. </a:t>
            </a:r>
            <a:r>
              <a:rPr lang="tr-TR" sz="1600" dirty="0">
                <a:latin typeface="Arial"/>
                <a:ea typeface="ＭＳ Ｐゴシック"/>
                <a:cs typeface="Arial"/>
              </a:rPr>
              <a:t>Böyle bir durumda, aynı anda, talebi alan Tarafın merkezi makamına, talepte bulunan Tarafın merkezi makamı aracılığıyla söz konusu talebin bir örneği gönderilir. </a:t>
            </a:r>
            <a:endParaRPr lang="tr-TR" sz="1600" dirty="0">
              <a:cs typeface="Arial"/>
            </a:endParaRPr>
          </a:p>
        </p:txBody>
      </p:sp>
      <p:sp>
        <p:nvSpPr>
          <p:cNvPr id="6" name="Rectangle 5">
            <a:extLst>
              <a:ext uri="{FF2B5EF4-FFF2-40B4-BE49-F238E27FC236}">
                <a16:creationId xmlns:a16="http://schemas.microsoft.com/office/drawing/2014/main" id="{CFDAA0EB-C1B6-964C-82FD-BE8059D8D2F0}"/>
              </a:ext>
            </a:extLst>
          </p:cNvPr>
          <p:cNvSpPr/>
          <p:nvPr/>
        </p:nvSpPr>
        <p:spPr>
          <a:xfrm>
            <a:off x="4623206" y="1459215"/>
            <a:ext cx="4572000" cy="3046988"/>
          </a:xfrm>
          <a:prstGeom prst="rect">
            <a:avLst/>
          </a:prstGeom>
        </p:spPr>
        <p:txBody>
          <a:bodyPr>
            <a:spAutoFit/>
          </a:bodyPr>
          <a:lstStyle/>
          <a:p>
            <a:pPr algn="just">
              <a:buNone/>
            </a:pPr>
            <a:r>
              <a:rPr lang="tr-TR" sz="1600" dirty="0">
                <a:latin typeface="Arial"/>
                <a:ea typeface="ＭＳ Ｐゴシック"/>
                <a:cs typeface="Arial"/>
              </a:rPr>
              <a:t>Talebin, doğrudan yargı mercilerine gönderilmesi ve ilgili merciin talep konusunda yetkili olmaması halinde, ilgili merci, talebi yetkili ulusal makama iletir ve bunu, doğrudan talepte bulunan Tarafa bildirir.</a:t>
            </a:r>
          </a:p>
          <a:p>
            <a:pPr algn="just"/>
            <a:endParaRPr lang="tr-TR" sz="1600" dirty="0">
              <a:latin typeface="Arial"/>
              <a:ea typeface="ＭＳ Ｐゴシック"/>
              <a:cs typeface="Arial"/>
            </a:endParaRPr>
          </a:p>
          <a:p>
            <a:pPr algn="just"/>
            <a:r>
              <a:rPr lang="tr-TR" sz="1600" dirty="0">
                <a:latin typeface="Arial"/>
                <a:ea typeface="ＭＳ Ｐゴシック"/>
                <a:cs typeface="Arial"/>
              </a:rPr>
              <a:t>Taraflar, etkililik gerekçeleriyle, imza sırasında veya onay, kabul, uygun bulma veya taraf olma belgesini tevdi ederken, bu paragraf uyarınca gönderilen taleplerin merkezi makamına yöneltilmesi gerektiği hususunu Avrupa Konseyi Genel Sekreterine bildirebilir.</a:t>
            </a:r>
          </a:p>
        </p:txBody>
      </p:sp>
    </p:spTree>
    <p:extLst>
      <p:ext uri="{BB962C8B-B14F-4D97-AF65-F5344CB8AC3E}">
        <p14:creationId xmlns:p14="http://schemas.microsoft.com/office/powerpoint/2010/main" val="766246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t>Madde 24 – Suçluların İadesi</a:t>
            </a:r>
            <a:endParaRPr lang="tr-TR" sz="3200" b="1"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90721"/>
            <a:ext cx="4476172" cy="4524315"/>
          </a:xfrm>
          <a:prstGeom prst="rect">
            <a:avLst/>
          </a:prstGeom>
        </p:spPr>
        <p:txBody>
          <a:bodyPr wrap="square" lIns="91440" tIns="45720" rIns="91440" bIns="45720" anchor="t">
            <a:spAutoFit/>
          </a:bodyPr>
          <a:lstStyle/>
          <a:p>
            <a:pPr marL="342900" indent="-342900" algn="just">
              <a:buFont typeface="Wingdings" pitchFamily="2" charset="2"/>
              <a:buChar char="Ø"/>
            </a:pPr>
            <a:r>
              <a:rPr lang="tr-TR" dirty="0">
                <a:latin typeface="Arial"/>
                <a:ea typeface="ＭＳ Ｐゴシック"/>
                <a:cs typeface="Arial"/>
              </a:rPr>
              <a:t>1a Bu madde, her iki Tarafın da hukukları uyarınca </a:t>
            </a:r>
            <a:r>
              <a:rPr lang="tr-TR" b="1" dirty="0">
                <a:solidFill>
                  <a:srgbClr val="FF0000"/>
                </a:solidFill>
                <a:latin typeface="Arial"/>
                <a:ea typeface="ＭＳ Ｐゴシック"/>
                <a:cs typeface="Arial"/>
              </a:rPr>
              <a:t>en az bir yıl</a:t>
            </a:r>
            <a:r>
              <a:rPr lang="tr-TR" dirty="0">
                <a:latin typeface="Arial"/>
                <a:ea typeface="ＭＳ Ｐゴシック"/>
                <a:cs typeface="Arial"/>
              </a:rPr>
              <a:t> veya </a:t>
            </a:r>
            <a:r>
              <a:rPr lang="tr-TR" b="1" dirty="0">
                <a:solidFill>
                  <a:srgbClr val="FF0000"/>
                </a:solidFill>
                <a:latin typeface="Arial"/>
                <a:ea typeface="ＭＳ Ｐゴシック"/>
                <a:cs typeface="Arial"/>
              </a:rPr>
              <a:t>daha fazla</a:t>
            </a:r>
            <a:r>
              <a:rPr lang="tr-TR" dirty="0">
                <a:latin typeface="Arial"/>
                <a:ea typeface="ＭＳ Ｐゴシック"/>
                <a:cs typeface="Arial"/>
              </a:rPr>
              <a:t> özgürlükten mahkum bırakma yaptırımı ile </a:t>
            </a:r>
            <a:r>
              <a:rPr lang="tr-TR" b="1" dirty="0">
                <a:solidFill>
                  <a:srgbClr val="FF0000"/>
                </a:solidFill>
                <a:latin typeface="Arial"/>
                <a:ea typeface="ＭＳ Ｐゴシック"/>
                <a:cs typeface="Arial"/>
              </a:rPr>
              <a:t>cezalandırılması </a:t>
            </a:r>
            <a:r>
              <a:rPr lang="tr-TR" dirty="0">
                <a:latin typeface="Arial"/>
                <a:ea typeface="ＭＳ Ｐゴシック"/>
                <a:cs typeface="Arial"/>
              </a:rPr>
              <a:t>şartıyla Sözleşme'nin ... düzenlenen suçlar için Taraflar arasında suçluların iadesi hallerine uygulanır. </a:t>
            </a:r>
            <a:endParaRPr lang="tr-TR" b="1" dirty="0">
              <a:solidFill>
                <a:srgbClr val="FF0000"/>
              </a:solidFill>
              <a:cs typeface="Arial"/>
            </a:endParaRPr>
          </a:p>
          <a:p>
            <a:pPr marL="342900" indent="-342900" algn="just">
              <a:buFont typeface="Wingdings" pitchFamily="2" charset="2"/>
              <a:buChar char="Ø"/>
            </a:pPr>
            <a:endParaRPr lang="tr-TR" dirty="0">
              <a:cs typeface="Arial"/>
            </a:endParaRPr>
          </a:p>
          <a:p>
            <a:pPr marL="342900" indent="-342900" algn="just">
              <a:buFont typeface="Wingdings" pitchFamily="2" charset="2"/>
              <a:buChar char="Ø"/>
            </a:pPr>
            <a:r>
              <a:rPr lang="tr-TR" dirty="0">
                <a:latin typeface="Arial"/>
                <a:ea typeface="ＭＳ Ｐゴシック"/>
                <a:cs typeface="Arial"/>
              </a:rPr>
              <a:t>b iki veya daha fazla taraf arasında uygulanabilir aynı veya karşılıklı mevzuat temelinde anlaşılmış düzenlemeler veya ... suçluların aidesi antlaşması ile daha </a:t>
            </a:r>
            <a:r>
              <a:rPr lang="tr-TR" b="1" dirty="0">
                <a:solidFill>
                  <a:srgbClr val="FF0000"/>
                </a:solidFill>
                <a:latin typeface="Arial"/>
                <a:ea typeface="ＭＳ Ｐゴシック"/>
                <a:cs typeface="Arial"/>
              </a:rPr>
              <a:t>farklı bir asgari ceza</a:t>
            </a:r>
            <a:r>
              <a:rPr lang="tr-TR" dirty="0">
                <a:latin typeface="Arial"/>
                <a:ea typeface="ＭＳ Ｐゴシック"/>
                <a:cs typeface="Arial"/>
              </a:rPr>
              <a:t> uygulanacaksa, böyle bir düzenleme veya antlaşma uyarınca belirlenen asgari ceza geçerli olacaktır.</a:t>
            </a:r>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4832092"/>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dirty="0">
                <a:latin typeface="Arial"/>
                <a:ea typeface="ＭＳ Ｐゴシック"/>
                <a:cs typeface="Arial"/>
              </a:rPr>
              <a:t>24. madde Budapeşte Sözleşmesi uyarınca düzenlenen suçlara ilişkindir</a:t>
            </a:r>
          </a:p>
          <a:p>
            <a:pPr marL="342900" indent="-342900" algn="just">
              <a:buFont typeface="Wingdings" pitchFamily="2" charset="2"/>
              <a:buChar char="ü"/>
            </a:pPr>
            <a:endParaRPr lang="tr-TR" sz="2200" dirty="0">
              <a:cs typeface="Arial"/>
            </a:endParaRPr>
          </a:p>
          <a:p>
            <a:pPr marL="342900" indent="-342900" algn="just">
              <a:buFont typeface="Wingdings" pitchFamily="2" charset="2"/>
              <a:buChar char="ü"/>
            </a:pPr>
            <a:r>
              <a:rPr lang="tr-TR" sz="2200" dirty="0">
                <a:latin typeface="Arial"/>
                <a:ea typeface="ＭＳ Ｐゴシック"/>
                <a:cs typeface="Arial"/>
              </a:rPr>
              <a:t>Suçlu iadesinin ön koşulu: Suç, her iki ülkede de en az 1 yıl hapis cezası ile cezalandırılabilir olmalıdır</a:t>
            </a:r>
          </a:p>
          <a:p>
            <a:pPr marL="342900" indent="-342900" algn="just">
              <a:buFont typeface="Wingdings" pitchFamily="2" charset="2"/>
              <a:buChar char="ü"/>
            </a:pPr>
            <a:endParaRPr lang="tr-TR" sz="2200" dirty="0">
              <a:cs typeface="Arial"/>
            </a:endParaRPr>
          </a:p>
          <a:p>
            <a:pPr marL="342900" indent="-342900" algn="just">
              <a:buFont typeface="Wingdings" pitchFamily="2" charset="2"/>
              <a:buChar char="ü"/>
            </a:pPr>
            <a:r>
              <a:rPr lang="tr-TR" sz="2200" dirty="0">
                <a:latin typeface="Arial"/>
                <a:ea typeface="ＭＳ Ｐゴシック"/>
                <a:cs typeface="Arial"/>
              </a:rPr>
              <a:t>Taraflar uygulanabilir diğer düzenlemeler veya suçluların iadesi antlaşmasına dayanarak farklı bir asgari ceza miktarı kararlaştırabilirler</a:t>
            </a:r>
            <a:endParaRPr lang="tr-TR" sz="2200" dirty="0">
              <a:cs typeface="Arial"/>
            </a:endParaRPr>
          </a:p>
        </p:txBody>
      </p:sp>
    </p:spTree>
    <p:extLst>
      <p:ext uri="{BB962C8B-B14F-4D97-AF65-F5344CB8AC3E}">
        <p14:creationId xmlns:p14="http://schemas.microsoft.com/office/powerpoint/2010/main" val="400463838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90</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90</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t>Taslak Protokol Grubu</a:t>
            </a:r>
            <a:endParaRPr lang="tr-TR" sz="3200" dirty="0">
              <a:cs typeface="Calibri"/>
            </a:endParaRPr>
          </a:p>
          <a:p>
            <a:pPr algn="r"/>
            <a:r>
              <a:rPr lang="tr-TR" sz="3200" b="1" dirty="0"/>
              <a:t>Kabul Edilen Taslak Maddeler (Mayıs 2020)</a:t>
            </a:r>
            <a:endParaRPr lang="tr-TR" sz="3200" b="1"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02411" y="822956"/>
            <a:ext cx="4572000" cy="4370427"/>
          </a:xfrm>
          <a:prstGeom prst="rect">
            <a:avLst/>
          </a:prstGeom>
        </p:spPr>
        <p:txBody>
          <a:bodyPr>
            <a:spAutoFit/>
          </a:bodyPr>
          <a:lstStyle/>
          <a:p>
            <a:pPr marL="342900" indent="-342900">
              <a:buFont typeface="Wingdings" pitchFamily="2" charset="2"/>
              <a:buChar char="Ø"/>
            </a:pPr>
            <a:r>
              <a:rPr lang="tr-TR" sz="2000" b="1" dirty="0">
                <a:latin typeface="Arial"/>
                <a:ea typeface="ＭＳ Ｐゴシック"/>
                <a:cs typeface="Arial"/>
              </a:rPr>
              <a:t>Abone bilgilerinin doğrudan açıklanması:</a:t>
            </a:r>
          </a:p>
          <a:p>
            <a:endParaRPr lang="tr-TR" sz="2200" dirty="0"/>
          </a:p>
          <a:p>
            <a:pPr algn="just"/>
            <a:r>
              <a:rPr lang="tr-TR" dirty="0"/>
              <a:t>Taraflar, başka bir Tarafın yargı yetkisi içerisindeki hizmet sağlayıcısının bulundurduğu veya tasarrufu altındaki ve talimatı düzenleyecek Tarafın soruşturmalarında veya kovuşturmalarında özel olarak ihtiyaç duyulan depolanmış belirli bir abone bilgisinin açıklanması yönündeki talimatı ilgili hizmet sağlayıcısına doğrudan verme yetkisini yetkili makamlarına tanımak için </a:t>
            </a:r>
            <a:r>
              <a:rPr lang="tr-TR" dirty="0">
                <a:latin typeface="Arial"/>
                <a:ea typeface="ＭＳ Ｐゴシック"/>
                <a:cs typeface="Arial"/>
              </a:rPr>
              <a:t>gerekli yasama tedbirlerini ve diğer tedbirleri kabul etmekle yükümlüdür. </a:t>
            </a:r>
          </a:p>
        </p:txBody>
      </p:sp>
      <p:sp>
        <p:nvSpPr>
          <p:cNvPr id="6" name="Rectangle 5">
            <a:extLst>
              <a:ext uri="{FF2B5EF4-FFF2-40B4-BE49-F238E27FC236}">
                <a16:creationId xmlns:a16="http://schemas.microsoft.com/office/drawing/2014/main" id="{CFDAA0EB-C1B6-964C-82FD-BE8059D8D2F0}"/>
              </a:ext>
            </a:extLst>
          </p:cNvPr>
          <p:cNvSpPr/>
          <p:nvPr/>
        </p:nvSpPr>
        <p:spPr>
          <a:xfrm>
            <a:off x="4618141" y="1134223"/>
            <a:ext cx="4572000" cy="5078313"/>
          </a:xfrm>
          <a:prstGeom prst="rect">
            <a:avLst/>
          </a:prstGeom>
        </p:spPr>
        <p:txBody>
          <a:bodyPr>
            <a:spAutoFit/>
          </a:bodyPr>
          <a:lstStyle/>
          <a:p>
            <a:pPr marL="342900" indent="-342900" algn="just">
              <a:buAutoNum type="alphaLcPeriod"/>
            </a:pPr>
            <a:r>
              <a:rPr lang="tr-TR" dirty="0"/>
              <a:t>Taraflar, yargı yetkisi içerisindeki hizmet sağlayıcısının 1. paragraf uyarınca düzenlenecek talimata cevap olarak abone bilgilerini açıklayabilmesi için </a:t>
            </a:r>
            <a:r>
              <a:rPr lang="tr-TR" dirty="0">
                <a:latin typeface="Arial"/>
                <a:ea typeface="ＭＳ Ｐゴシック"/>
                <a:cs typeface="Arial"/>
              </a:rPr>
              <a:t>gerekli yasama tedbirlerini ve diğer tedbirleri kabul etmekle yükümlüdür. </a:t>
            </a:r>
          </a:p>
          <a:p>
            <a:pPr marL="342900" indent="-342900" algn="just">
              <a:buAutoNum type="alphaLcPeriod"/>
            </a:pPr>
            <a:r>
              <a:rPr lang="tr-TR" dirty="0">
                <a:latin typeface="Arial"/>
                <a:ea typeface="ＭＳ Ｐゴシック"/>
                <a:cs typeface="Arial"/>
              </a:rPr>
              <a:t>Taraflar, imza sırasında veya onay, kabul, uygun bulma veya taraf olma belgesini tevdi ederken, – kendi yetki alanı içerisindeki hizmet sağlayıcıları hakkında çıkarılan talimatlara ilişkin olarak – şu beyanda bulunur: </a:t>
            </a:r>
            <a:r>
              <a:rPr lang="tr-TR" dirty="0"/>
              <a:t>“[ ] maddesinin 1. paragrafı uyarınca talimat, savcı veya yargı merci tarafından veya bunların denetimi altında veya bağımsız denetime tabi olarak düzenlenmelidir.”</a:t>
            </a:r>
          </a:p>
          <a:p>
            <a:pPr algn="just"/>
            <a:r>
              <a:rPr lang="tr-TR" dirty="0"/>
              <a:t> </a:t>
            </a:r>
          </a:p>
        </p:txBody>
      </p:sp>
    </p:spTree>
    <p:extLst>
      <p:ext uri="{BB962C8B-B14F-4D97-AF65-F5344CB8AC3E}">
        <p14:creationId xmlns:p14="http://schemas.microsoft.com/office/powerpoint/2010/main" val="346378830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91</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91</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t>Taslak Protokol Grubu</a:t>
            </a:r>
            <a:endParaRPr lang="tr-TR" sz="3200" dirty="0">
              <a:cs typeface="Calibri"/>
            </a:endParaRPr>
          </a:p>
          <a:p>
            <a:pPr algn="r"/>
            <a:r>
              <a:rPr lang="tr-TR" sz="3200" b="1" dirty="0"/>
              <a:t>Kabul Edilen Taslak Maddeler (Mayıs 2020)</a:t>
            </a:r>
            <a:endParaRPr lang="tr-TR" sz="3200" b="1"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02411" y="822956"/>
            <a:ext cx="4572000" cy="5201424"/>
          </a:xfrm>
          <a:prstGeom prst="rect">
            <a:avLst/>
          </a:prstGeom>
        </p:spPr>
        <p:txBody>
          <a:bodyPr>
            <a:spAutoFit/>
          </a:bodyPr>
          <a:lstStyle/>
          <a:p>
            <a:pPr marL="342900" indent="-342900" algn="just">
              <a:buFont typeface="Wingdings" pitchFamily="2" charset="2"/>
              <a:buChar char="Ø"/>
            </a:pPr>
            <a:r>
              <a:rPr lang="tr-TR" sz="2000" b="1" dirty="0">
                <a:latin typeface="Arial"/>
                <a:ea typeface="ＭＳ Ｐゴシック"/>
                <a:cs typeface="Arial"/>
              </a:rPr>
              <a:t>Abone bilgilerinin doğrudan açıklanması</a:t>
            </a:r>
            <a:r>
              <a:rPr lang="tr-TR" sz="2000" dirty="0"/>
              <a:t>:</a:t>
            </a:r>
          </a:p>
          <a:p>
            <a:pPr marL="342900" indent="-342900" algn="just">
              <a:buFont typeface="Wingdings" pitchFamily="2" charset="2"/>
              <a:buChar char="Ø"/>
            </a:pPr>
            <a:endParaRPr lang="tr-TR" sz="2000" dirty="0"/>
          </a:p>
          <a:p>
            <a:pPr marL="342900" indent="-342900" algn="just">
              <a:buAutoNum type="arabicPeriod"/>
            </a:pPr>
            <a:r>
              <a:rPr lang="tr-TR" sz="1700" dirty="0"/>
              <a:t>paragraf uyarınca düzenlenen talimat aşağıdakileri içermelidir:</a:t>
            </a:r>
          </a:p>
          <a:p>
            <a:pPr algn="just"/>
            <a:endParaRPr lang="tr-TR" sz="1700" dirty="0"/>
          </a:p>
          <a:p>
            <a:pPr marL="285750" indent="-285750" algn="just">
              <a:buFont typeface="Arial" panose="020B0604020202020204" pitchFamily="34" charset="0"/>
              <a:buChar char="•"/>
            </a:pPr>
            <a:r>
              <a:rPr lang="tr-TR" sz="1700" dirty="0"/>
              <a:t>talimatı düzenleyen makam ve talimatın düzenlendiği tarih;</a:t>
            </a:r>
          </a:p>
          <a:p>
            <a:pPr marL="285750" indent="-285750" algn="just">
              <a:buFont typeface="Arial" panose="020B0604020202020204" pitchFamily="34" charset="0"/>
              <a:buChar char="•"/>
            </a:pPr>
            <a:r>
              <a:rPr lang="tr-TR" sz="1700" dirty="0"/>
              <a:t>talimatın bu Protokol uyarınca düzenlendiğine ilişkin beyan;</a:t>
            </a:r>
          </a:p>
          <a:p>
            <a:pPr marL="285750" indent="-285750" algn="just">
              <a:buFont typeface="Arial" panose="020B0604020202020204" pitchFamily="34" charset="0"/>
              <a:buChar char="•"/>
            </a:pPr>
            <a:r>
              <a:rPr lang="tr-TR" sz="1700" dirty="0"/>
              <a:t>talimatın iletileceği hizmet sağlayıcısının veya hizmet sağlayıcılarının isimleri ve adresleri;</a:t>
            </a:r>
          </a:p>
          <a:p>
            <a:pPr marL="285750" indent="-285750" algn="just">
              <a:buFont typeface="Arial" panose="020B0604020202020204" pitchFamily="34" charset="0"/>
              <a:buChar char="•"/>
            </a:pPr>
            <a:r>
              <a:rPr lang="tr-TR" sz="1700" dirty="0"/>
              <a:t>ceza soruşturmasının veya yargılamasının konusunu oluşturan suç veya suçlar;</a:t>
            </a:r>
          </a:p>
          <a:p>
            <a:pPr marL="285750" indent="-285750" algn="just">
              <a:buFont typeface="Arial" panose="020B0604020202020204" pitchFamily="34" charset="0"/>
              <a:buChar char="•"/>
            </a:pPr>
            <a:r>
              <a:rPr lang="tr-TR" sz="1700" dirty="0"/>
              <a:t>eğer talimatı düzenleyen makam değilse ilgili abone bilgisini talep eden makam ve</a:t>
            </a:r>
          </a:p>
          <a:p>
            <a:pPr marL="285750" indent="-285750" algn="just">
              <a:buFont typeface="Arial" panose="020B0604020202020204" pitchFamily="34" charset="0"/>
              <a:buChar char="•"/>
            </a:pPr>
            <a:r>
              <a:rPr lang="tr-TR" sz="1700" dirty="0"/>
              <a:t>talep edilen ilgili abone bilgisinin detaylı açıklaması.</a:t>
            </a:r>
          </a:p>
        </p:txBody>
      </p:sp>
      <p:sp>
        <p:nvSpPr>
          <p:cNvPr id="6" name="Rectangle 5">
            <a:extLst>
              <a:ext uri="{FF2B5EF4-FFF2-40B4-BE49-F238E27FC236}">
                <a16:creationId xmlns:a16="http://schemas.microsoft.com/office/drawing/2014/main" id="{CFDAA0EB-C1B6-964C-82FD-BE8059D8D2F0}"/>
              </a:ext>
            </a:extLst>
          </p:cNvPr>
          <p:cNvSpPr/>
          <p:nvPr/>
        </p:nvSpPr>
        <p:spPr>
          <a:xfrm>
            <a:off x="4652064" y="1010245"/>
            <a:ext cx="4572000" cy="5062924"/>
          </a:xfrm>
          <a:prstGeom prst="rect">
            <a:avLst/>
          </a:prstGeom>
        </p:spPr>
        <p:txBody>
          <a:bodyPr>
            <a:spAutoFit/>
          </a:bodyPr>
          <a:lstStyle/>
          <a:p>
            <a:pPr algn="just"/>
            <a:r>
              <a:rPr lang="tr-TR" sz="1700" dirty="0"/>
              <a:t>1. paragraf uyarınca düzenlenen talimata aşağıdaki ek bilgiler eşlik eder:</a:t>
            </a:r>
          </a:p>
          <a:p>
            <a:pPr algn="just"/>
            <a:endParaRPr lang="tr-TR" sz="1700" dirty="0"/>
          </a:p>
          <a:p>
            <a:pPr marL="285750" indent="-285750" algn="just">
              <a:buFont typeface="Arial" panose="020B0604020202020204" pitchFamily="34" charset="0"/>
              <a:buChar char="•"/>
            </a:pPr>
            <a:r>
              <a:rPr lang="tr-TR" sz="1700" dirty="0"/>
              <a:t>ilgili makamın talimat düzenleme yetkisinin yerel hukuki dayanakları; </a:t>
            </a:r>
          </a:p>
          <a:p>
            <a:pPr marL="285750" indent="-285750" algn="just">
              <a:buFont typeface="Arial" panose="020B0604020202020204" pitchFamily="34" charset="0"/>
              <a:buChar char="•"/>
            </a:pPr>
            <a:r>
              <a:rPr lang="tr-TR" sz="1700" dirty="0"/>
              <a:t>soruşturulan veya kovuşturulan suça ilişkin hukuk kurallarına ve uygulanabilir cezalara atıf;</a:t>
            </a:r>
          </a:p>
          <a:p>
            <a:pPr marL="285750" indent="-285750" algn="just">
              <a:buFont typeface="Arial" panose="020B0604020202020204" pitchFamily="34" charset="0"/>
              <a:buChar char="•"/>
            </a:pPr>
            <a:r>
              <a:rPr lang="tr-TR" sz="1700" dirty="0"/>
              <a:t>hizmet sağlayıcısının abone bilgisini ileteceği, daha fazla bilgi talep edebileceği veya cevap vereceği makamın iletişim bilgileri;</a:t>
            </a:r>
          </a:p>
          <a:p>
            <a:pPr marL="285750" indent="-285750" algn="just">
              <a:buFont typeface="Arial" panose="020B0604020202020204" pitchFamily="34" charset="0"/>
              <a:buChar char="•"/>
            </a:pPr>
            <a:r>
              <a:rPr lang="tr-TR" sz="1700" dirty="0"/>
              <a:t>abone bilgisinin iletileceği tarih ve yöntem</a:t>
            </a:r>
          </a:p>
          <a:p>
            <a:pPr marL="285750" indent="-285750" algn="just">
              <a:buFont typeface="Arial" panose="020B0604020202020204" pitchFamily="34" charset="0"/>
              <a:buChar char="•"/>
            </a:pPr>
            <a:r>
              <a:rPr lang="tr-TR" sz="1700" dirty="0"/>
              <a:t>verinin korunmasına daha önce başvurulup başvurulmadığı, koruma tarihi ve mevcut referans numaraları;</a:t>
            </a:r>
          </a:p>
          <a:p>
            <a:pPr marL="285750" indent="-285750" algn="just">
              <a:buFont typeface="Arial" panose="020B0604020202020204" pitchFamily="34" charset="0"/>
              <a:buChar char="•"/>
            </a:pPr>
            <a:r>
              <a:rPr lang="tr-TR" sz="1700" dirty="0"/>
              <a:t>her türlü usul talimatı ve </a:t>
            </a:r>
            <a:endParaRPr lang="tr-TR" sz="1700" dirty="0" smtClean="0"/>
          </a:p>
          <a:p>
            <a:pPr marL="285750" indent="-285750" algn="just">
              <a:buFont typeface="Arial" panose="020B0604020202020204" pitchFamily="34" charset="0"/>
              <a:buChar char="•"/>
            </a:pPr>
            <a:r>
              <a:rPr lang="tr-TR" sz="1700" dirty="0" smtClean="0"/>
              <a:t>abone </a:t>
            </a:r>
            <a:r>
              <a:rPr lang="tr-TR" sz="1700" dirty="0"/>
              <a:t>bilgisinin açıklanması tedbirinin kabulüne yardımcı olabilecek her türlü bilgi</a:t>
            </a:r>
          </a:p>
        </p:txBody>
      </p:sp>
    </p:spTree>
    <p:extLst>
      <p:ext uri="{BB962C8B-B14F-4D97-AF65-F5344CB8AC3E}">
        <p14:creationId xmlns:p14="http://schemas.microsoft.com/office/powerpoint/2010/main" val="256298664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92</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92</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t>Taslak Protokol Grubu</a:t>
            </a:r>
            <a:endParaRPr lang="tr-TR" sz="3200" dirty="0">
              <a:cs typeface="Calibri"/>
            </a:endParaRPr>
          </a:p>
          <a:p>
            <a:pPr algn="r"/>
            <a:r>
              <a:rPr lang="tr-TR" sz="3200" b="1" dirty="0"/>
              <a:t>Kabul Edilen Taslak Maddeler (Mayıs 2020)</a:t>
            </a:r>
            <a:endParaRPr lang="tr-TR" sz="3200" b="1"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0" y="794978"/>
            <a:ext cx="4572000" cy="5632311"/>
          </a:xfrm>
          <a:prstGeom prst="rect">
            <a:avLst/>
          </a:prstGeom>
        </p:spPr>
        <p:txBody>
          <a:bodyPr>
            <a:spAutoFit/>
          </a:bodyPr>
          <a:lstStyle/>
          <a:p>
            <a:pPr marL="342900" indent="-342900" algn="just">
              <a:buFont typeface="Wingdings" pitchFamily="2" charset="2"/>
              <a:buChar char="Ø"/>
            </a:pPr>
            <a:r>
              <a:rPr lang="tr-TR" sz="2000" b="1" dirty="0">
                <a:latin typeface="Arial"/>
                <a:ea typeface="ＭＳ Ｐゴシック"/>
                <a:cs typeface="Arial"/>
              </a:rPr>
              <a:t>Abone bilgilerinin doğrudan açıklanması</a:t>
            </a:r>
            <a:r>
              <a:rPr lang="tr-TR" sz="2000" dirty="0"/>
              <a:t>:</a:t>
            </a:r>
          </a:p>
          <a:p>
            <a:pPr marL="342900" indent="-342900" algn="just">
              <a:buFont typeface="Wingdings" pitchFamily="2" charset="2"/>
              <a:buChar char="Ø"/>
            </a:pPr>
            <a:endParaRPr lang="tr-TR" sz="2000" dirty="0"/>
          </a:p>
          <a:p>
            <a:pPr algn="just"/>
            <a:r>
              <a:rPr lang="tr-TR" sz="1500" dirty="0">
                <a:latin typeface="Arial"/>
                <a:ea typeface="ＭＳ Ｐゴシック"/>
                <a:cs typeface="Arial"/>
              </a:rPr>
              <a:t>Taraflar, imza sırasında veya onay, kabul, uygun bulma veya taraf olma belgesini tevdi ederken veya herhangi bir zamanda, 1. paragraf uyarınca kendi yetki alanı içerisinde hizmet sağlayıcısına yönelik talimat verildiğinde, her vakada veya belirli koşullarda talimata, destekleyici bilgilere ve soruşturma veya yargılama ile ilgili olguların özetine ilişkin eş zamanlı bilgilendirme yapılması hususunu Avrupa Konseyi Genel Sekreterine bildirebilir.</a:t>
            </a:r>
          </a:p>
          <a:p>
            <a:pPr algn="just"/>
            <a:endParaRPr lang="tr-TR" sz="1500" dirty="0"/>
          </a:p>
          <a:p>
            <a:pPr algn="just"/>
            <a:r>
              <a:rPr lang="tr-TR" sz="1500" dirty="0"/>
              <a:t>5.a paragrafı uyarınca Taraf bildirim talep etsin veya etmesin, bilgilerin açıklanmasından önce, belirli koşullarda hizmet sağlayıcısının Tarafın makamlarına danışmasını zorunlu kılabilir. </a:t>
            </a:r>
          </a:p>
          <a:p>
            <a:pPr algn="just"/>
            <a:endParaRPr lang="tr-TR" sz="1500" dirty="0"/>
          </a:p>
          <a:p>
            <a:pPr algn="just"/>
            <a:r>
              <a:rPr lang="tr-TR" sz="1500" dirty="0"/>
              <a:t>5.a paragrafı uyarınca bildirim yapılan veya 5.b paragrafı uyarınca danışılan makamlar, gecikmeksizin, aşağıdaki haller söz konusuysa, hizmet sağlayıcısına, bilgileri açıklamama yönünde talimat verebilir:</a:t>
            </a:r>
          </a:p>
        </p:txBody>
      </p:sp>
      <p:sp>
        <p:nvSpPr>
          <p:cNvPr id="6" name="Rectangle 5">
            <a:extLst>
              <a:ext uri="{FF2B5EF4-FFF2-40B4-BE49-F238E27FC236}">
                <a16:creationId xmlns:a16="http://schemas.microsoft.com/office/drawing/2014/main" id="{CFDAA0EB-C1B6-964C-82FD-BE8059D8D2F0}"/>
              </a:ext>
            </a:extLst>
          </p:cNvPr>
          <p:cNvSpPr/>
          <p:nvPr/>
        </p:nvSpPr>
        <p:spPr>
          <a:xfrm>
            <a:off x="4572000" y="1028611"/>
            <a:ext cx="4572000" cy="5278368"/>
          </a:xfrm>
          <a:prstGeom prst="rect">
            <a:avLst/>
          </a:prstGeom>
        </p:spPr>
        <p:txBody>
          <a:bodyPr>
            <a:spAutoFit/>
          </a:bodyPr>
          <a:lstStyle/>
          <a:p>
            <a:pPr marL="285750" lvl="1" indent="-285750" algn="just">
              <a:buFont typeface="Arial" panose="020B0604020202020204" pitchFamily="34" charset="0"/>
              <a:buChar char="•"/>
            </a:pPr>
            <a:r>
              <a:rPr lang="tr-TR" sz="1600" dirty="0"/>
              <a:t>bilgilerin açıklanmasının, bilgileri alan Tarafın ceza soruşturmalarını veya yargılamalarını etkileyebilecek nitelikte olması veya</a:t>
            </a:r>
          </a:p>
          <a:p>
            <a:pPr marL="0" lvl="1" algn="just"/>
            <a:endParaRPr lang="tr-TR" sz="1600" dirty="0"/>
          </a:p>
          <a:p>
            <a:pPr marL="285750" lvl="1" indent="-285750" algn="just">
              <a:buFont typeface="Arial" panose="020B0604020202020204" pitchFamily="34" charset="0"/>
              <a:buChar char="•"/>
            </a:pPr>
            <a:r>
              <a:rPr lang="tr-TR" sz="1600" dirty="0"/>
              <a:t>abone bilgileri karşılıklı yardımlaşma aracılığıyla talep edilmişse Sözleşme’nin 25.4 ve 27.4 maddeleri uyarınca ret gerekçelerinin veya koşullarının uygulanması.</a:t>
            </a:r>
          </a:p>
          <a:p>
            <a:pPr lvl="1" algn="just"/>
            <a:endParaRPr lang="tr-TR" sz="1600" dirty="0"/>
          </a:p>
          <a:p>
            <a:pPr algn="just"/>
            <a:r>
              <a:rPr lang="tr-TR" sz="1600" dirty="0"/>
              <a:t>5.a uyarınca uyarınca bildirim yapılan veya 5.b paragrafı uyarınca danışılan makamlar:</a:t>
            </a:r>
          </a:p>
          <a:p>
            <a:pPr algn="just"/>
            <a:endParaRPr lang="tr-TR" sz="1600" dirty="0"/>
          </a:p>
          <a:p>
            <a:pPr marL="285750" indent="-285750" algn="just">
              <a:buFont typeface="Arial" panose="020B0604020202020204" pitchFamily="34" charset="0"/>
              <a:buChar char="•"/>
            </a:pPr>
            <a:r>
              <a:rPr lang="tr-TR" sz="1600" dirty="0"/>
              <a:t>talimatı düzenleyen Taraftan, 5.c paragrafının uygulanması doğrultusunda ek bilgi talep edebilir;</a:t>
            </a:r>
          </a:p>
          <a:p>
            <a:pPr marL="285750" indent="-285750" algn="just">
              <a:buFont typeface="Arial" panose="020B0604020202020204" pitchFamily="34" charset="0"/>
              <a:buChar char="•"/>
            </a:pPr>
            <a:endParaRPr lang="tr-TR" sz="1600" dirty="0"/>
          </a:p>
          <a:p>
            <a:pPr marL="285750" indent="-285750" algn="just">
              <a:buFont typeface="Arial" panose="020B0604020202020204" pitchFamily="34" charset="0"/>
              <a:buChar char="•"/>
            </a:pPr>
            <a:r>
              <a:rPr lang="tr-TR" sz="1600" dirty="0"/>
              <a:t>eğer hizmet sağlayıcısına bilgileri açıklamama yönünde talimat verilmişse bunu ve sebeplerini gecikmeksizin talimatı düzenleyen Tarafa bildirmek. </a:t>
            </a:r>
          </a:p>
          <a:p>
            <a:pPr algn="just"/>
            <a:endParaRPr lang="tr-TR" sz="1700" dirty="0"/>
          </a:p>
        </p:txBody>
      </p:sp>
    </p:spTree>
    <p:extLst>
      <p:ext uri="{BB962C8B-B14F-4D97-AF65-F5344CB8AC3E}">
        <p14:creationId xmlns:p14="http://schemas.microsoft.com/office/powerpoint/2010/main" val="327369628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93</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93</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t>Taslak Protokol Grubu</a:t>
            </a:r>
            <a:endParaRPr lang="tr-TR" sz="3200" dirty="0">
              <a:cs typeface="Calibri"/>
            </a:endParaRPr>
          </a:p>
          <a:p>
            <a:pPr algn="r"/>
            <a:r>
              <a:rPr lang="tr-TR" sz="3200" b="1" dirty="0"/>
              <a:t>Kabul Edilen Taslak Maddeler (Mayıs 2020)</a:t>
            </a:r>
            <a:endParaRPr lang="tr-TR" sz="3200" b="1"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8522" y="837746"/>
            <a:ext cx="4572000" cy="5201424"/>
          </a:xfrm>
          <a:prstGeom prst="rect">
            <a:avLst/>
          </a:prstGeom>
        </p:spPr>
        <p:txBody>
          <a:bodyPr>
            <a:spAutoFit/>
          </a:bodyPr>
          <a:lstStyle/>
          <a:p>
            <a:pPr marL="342900" indent="-342900" algn="just">
              <a:buFont typeface="Wingdings" pitchFamily="2" charset="2"/>
              <a:buChar char="Ø"/>
            </a:pPr>
            <a:r>
              <a:rPr lang="tr-TR" sz="2000" b="1" dirty="0">
                <a:latin typeface="Arial"/>
                <a:ea typeface="ＭＳ Ｐゴシック"/>
                <a:cs typeface="Arial"/>
              </a:rPr>
              <a:t>Abone bilgilerinin doğrudan açıklanması</a:t>
            </a:r>
            <a:r>
              <a:rPr lang="tr-TR" sz="2000" dirty="0"/>
              <a:t>:</a:t>
            </a:r>
          </a:p>
          <a:p>
            <a:pPr algn="just"/>
            <a:endParaRPr lang="tr-TR" sz="2000" dirty="0"/>
          </a:p>
          <a:p>
            <a:pPr algn="just"/>
            <a:r>
              <a:rPr lang="tr-TR" sz="1600" dirty="0"/>
              <a:t>5. paragrafın amaçları doğrultusunda Taraflar 5.a paragrafı uyarınca bildirim yapılacak ve 5.c ile 5.d paragraflarında düzenlenen danışma prosedürlerine ilişkin görevleri yürütecek tek bir makam belirlemekle yükümlüdür. </a:t>
            </a:r>
            <a:r>
              <a:rPr lang="tr-TR" sz="1600" dirty="0">
                <a:latin typeface="Arial"/>
                <a:ea typeface="ＭＳ Ｐゴシック"/>
                <a:cs typeface="Arial"/>
              </a:rPr>
              <a:t>Taraflar, imza sırasında veya onay, kabul, uygun bulma veya taraf olma belgesini tevdi ederken bu makamın iletişim bilgilerini Avrupa Konseyi Genel Sekreterine bildirir.</a:t>
            </a:r>
          </a:p>
          <a:p>
            <a:pPr algn="just"/>
            <a:endParaRPr lang="tr-TR" sz="1600" dirty="0"/>
          </a:p>
          <a:p>
            <a:pPr algn="just"/>
            <a:r>
              <a:rPr lang="tr-TR" sz="1600" dirty="0">
                <a:latin typeface="Arial"/>
                <a:ea typeface="ＭＳ Ｐゴシック"/>
                <a:cs typeface="Arial"/>
              </a:rPr>
              <a:t>Avrupa Konseyi Genel Sekreteri, Tarafların 5.e paragrafı uyarınca belirlediği makamlara ve 5.a paragrafı uyarınca bildirim talep edip etmediklerine ve hangi koşullarda talep ettiklerine ilişkin güncel bir sicil tutar. Taraflar, sicilde yer alan bilgilerin her daim doğruluğunu teminat altına alır.</a:t>
            </a:r>
          </a:p>
        </p:txBody>
      </p:sp>
    </p:spTree>
    <p:extLst>
      <p:ext uri="{BB962C8B-B14F-4D97-AF65-F5344CB8AC3E}">
        <p14:creationId xmlns:p14="http://schemas.microsoft.com/office/powerpoint/2010/main" val="420329841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94</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94</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t>Taslak Protokol Grubu</a:t>
            </a:r>
            <a:endParaRPr lang="tr-TR" sz="3200" dirty="0">
              <a:cs typeface="Calibri"/>
            </a:endParaRPr>
          </a:p>
          <a:p>
            <a:pPr algn="r"/>
            <a:r>
              <a:rPr lang="tr-TR" sz="3200" b="1" dirty="0"/>
              <a:t>Kabul Edilen Taslak Maddeler (Mayıs 2020)</a:t>
            </a:r>
            <a:endParaRPr lang="tr-TR" sz="3200" b="1"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0" y="904604"/>
            <a:ext cx="4572000" cy="5693866"/>
          </a:xfrm>
          <a:prstGeom prst="rect">
            <a:avLst/>
          </a:prstGeom>
        </p:spPr>
        <p:txBody>
          <a:bodyPr>
            <a:spAutoFit/>
          </a:bodyPr>
          <a:lstStyle/>
          <a:p>
            <a:pPr marL="342900" indent="-342900" algn="just">
              <a:buFont typeface="Wingdings" pitchFamily="2" charset="2"/>
              <a:buChar char="Ø"/>
            </a:pPr>
            <a:r>
              <a:rPr lang="tr-TR" sz="2000" b="1" dirty="0">
                <a:latin typeface="Arial"/>
                <a:ea typeface="ＭＳ Ｐゴシック"/>
                <a:cs typeface="Arial"/>
              </a:rPr>
              <a:t>Abone bilgilerinin doğrudan açıklanması</a:t>
            </a:r>
            <a:r>
              <a:rPr lang="tr-TR" sz="2000" dirty="0"/>
              <a:t>:</a:t>
            </a:r>
          </a:p>
          <a:p>
            <a:pPr algn="just"/>
            <a:endParaRPr lang="tr-TR" sz="2000" dirty="0"/>
          </a:p>
          <a:p>
            <a:pPr algn="just"/>
            <a:r>
              <a:rPr lang="tr-TR" sz="1600" dirty="0"/>
              <a:t>Taraflar 1. paragraf uyarınca talimatı, 4. paragraf uyarınca ek bilgileri ve 5. paragraf uyarınca bildirimi elektronik ortamda sunabilir. Ancak </a:t>
            </a:r>
            <a:r>
              <a:rPr lang="tr-TR" sz="1600" dirty="0">
                <a:latin typeface="Arial"/>
                <a:ea typeface="ＭＳ Ｐゴシック"/>
                <a:cs typeface="Arial"/>
              </a:rPr>
              <a:t>uygun düzeyde güvenlik ve doğrulama gerekebilir. </a:t>
            </a:r>
            <a:endParaRPr lang="tr-TR" sz="1600" dirty="0"/>
          </a:p>
          <a:p>
            <a:pPr algn="just"/>
            <a:endParaRPr lang="tr-TR" sz="1600" dirty="0"/>
          </a:p>
          <a:p>
            <a:pPr algn="just"/>
            <a:r>
              <a:rPr lang="tr-TR" sz="1600" dirty="0"/>
              <a:t>Hizmet sağlayıcısının, 4.c paragrafında belirtilen makama, talep edilen bilgiyi açıklamayacağını bildirmesi veya 1. paragraf uyarınca düzenlenen talimata cevap olarak abone bilgisini, hangi zaman zarfı daha uzun ise, talimatın alındığı tarihten itibaren 30 gün veya 4.d alt paragrafında belirtilen zaman dilimi içerisinde açıklamaması halinde, talimatı düzenleyen Tarafın yetkili makamları, [Verinin süratli şekilde sağlanması için diğer tarafların talimatlarının geçerliliği] Maddesi uyarınca veya diğer karşılıklı yardımlaşma yöntemleri aracılığıyla talimatın icra edilmesi yollarını arayabilir.</a:t>
            </a:r>
          </a:p>
        </p:txBody>
      </p:sp>
      <p:sp>
        <p:nvSpPr>
          <p:cNvPr id="6" name="Rectangle 5">
            <a:extLst>
              <a:ext uri="{FF2B5EF4-FFF2-40B4-BE49-F238E27FC236}">
                <a16:creationId xmlns:a16="http://schemas.microsoft.com/office/drawing/2014/main" id="{CFDAA0EB-C1B6-964C-82FD-BE8059D8D2F0}"/>
              </a:ext>
            </a:extLst>
          </p:cNvPr>
          <p:cNvSpPr/>
          <p:nvPr/>
        </p:nvSpPr>
        <p:spPr>
          <a:xfrm>
            <a:off x="4572000" y="1028611"/>
            <a:ext cx="4572000" cy="5770811"/>
          </a:xfrm>
          <a:prstGeom prst="rect">
            <a:avLst/>
          </a:prstGeom>
        </p:spPr>
        <p:txBody>
          <a:bodyPr>
            <a:spAutoFit/>
          </a:bodyPr>
          <a:lstStyle/>
          <a:p>
            <a:pPr algn="just"/>
            <a:r>
              <a:rPr lang="tr-TR" sz="1600" dirty="0"/>
              <a:t>Taraflar hizmet sağlayıcısının, talimatın konusu abone bilgilerini açıklamama sebebini bildirmesini talep edebilir.</a:t>
            </a:r>
          </a:p>
          <a:p>
            <a:pPr algn="just"/>
            <a:endParaRPr lang="tr-TR" sz="1600" dirty="0"/>
          </a:p>
          <a:p>
            <a:pPr algn="just"/>
            <a:r>
              <a:rPr lang="tr-TR" sz="1600" dirty="0"/>
              <a:t>Taraflar, talimatı düzenleyen Taraf bunun için makul bir gerekçe sunmadığı sürece, diğer Tarafın, [Verinin süratli şekilde sağlanması için diğer tarafların talimatlarının geçerliliği] Maddesi uyarınca abone bilgisinin açıklanmasını talep etmesinden önce hizmet sağlayıcısından abone bilgisinin açıklanmasını talep etmesi gerektiği yönünde beyanda bulunabilir. </a:t>
            </a:r>
            <a:endParaRPr lang="tr-TR" sz="1600" dirty="0" smtClean="0"/>
          </a:p>
          <a:p>
            <a:pPr algn="just"/>
            <a:endParaRPr lang="tr-TR" sz="1600" dirty="0"/>
          </a:p>
          <a:p>
            <a:pPr algn="just"/>
            <a:r>
              <a:rPr lang="tr-TR" sz="1600" dirty="0"/>
              <a:t>Taraflar: </a:t>
            </a:r>
          </a:p>
          <a:p>
            <a:pPr marL="285750" indent="-285750" algn="just">
              <a:buFont typeface="Arial" panose="020B0604020202020204" pitchFamily="34" charset="0"/>
              <a:buChar char="•"/>
            </a:pPr>
            <a:r>
              <a:rPr lang="tr-TR" sz="1600" dirty="0"/>
              <a:t>bu maddeyi uygulamama hakkını saklı tutabilir veya</a:t>
            </a:r>
          </a:p>
          <a:p>
            <a:pPr marL="285750" indent="-285750" algn="just">
              <a:buFont typeface="Arial" panose="020B0604020202020204" pitchFamily="34" charset="0"/>
              <a:buChar char="•"/>
            </a:pPr>
            <a:endParaRPr lang="tr-TR" sz="1600" dirty="0"/>
          </a:p>
          <a:p>
            <a:pPr marL="285750" indent="-285750" algn="just">
              <a:buFont typeface="Arial" panose="020B0604020202020204" pitchFamily="34" charset="0"/>
              <a:buChar char="•"/>
            </a:pPr>
            <a:r>
              <a:rPr lang="tr-TR" sz="1600" dirty="0"/>
              <a:t>bu madde uyarınca bazı erişim numarası türlerinin açıklanması iç hukukunda öngörülen ilkelere aykırı ise, bu maddeyi bu numaralara uygulamama hakkını saklı tutar</a:t>
            </a:r>
          </a:p>
          <a:p>
            <a:pPr lvl="1" algn="just"/>
            <a:endParaRPr lang="tr-TR" sz="1600" dirty="0"/>
          </a:p>
          <a:p>
            <a:pPr algn="just"/>
            <a:endParaRPr lang="tr-TR" sz="1700" dirty="0"/>
          </a:p>
        </p:txBody>
      </p:sp>
    </p:spTree>
    <p:extLst>
      <p:ext uri="{BB962C8B-B14F-4D97-AF65-F5344CB8AC3E}">
        <p14:creationId xmlns:p14="http://schemas.microsoft.com/office/powerpoint/2010/main" val="421244680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95</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95</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t>Taslak Protokol Grubu</a:t>
            </a:r>
            <a:endParaRPr lang="tr-TR" sz="3200" dirty="0">
              <a:cs typeface="Calibri"/>
            </a:endParaRPr>
          </a:p>
          <a:p>
            <a:pPr algn="r"/>
            <a:r>
              <a:rPr lang="tr-TR" sz="3200" b="1" dirty="0"/>
              <a:t>Kabul Edilen Taslak Maddeler (Mayıs 2020)</a:t>
            </a:r>
            <a:endParaRPr lang="tr-TR" sz="3200" b="1"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0" y="904604"/>
            <a:ext cx="4572000" cy="4832092"/>
          </a:xfrm>
          <a:prstGeom prst="rect">
            <a:avLst/>
          </a:prstGeom>
        </p:spPr>
        <p:txBody>
          <a:bodyPr>
            <a:spAutoFit/>
          </a:bodyPr>
          <a:lstStyle/>
          <a:p>
            <a:pPr marL="342900" indent="-342900" algn="just">
              <a:buFont typeface="Wingdings" pitchFamily="2" charset="2"/>
              <a:buChar char="Ø"/>
            </a:pPr>
            <a:r>
              <a:rPr lang="tr-TR" sz="2000" b="1" dirty="0"/>
              <a:t>Verinin süratli şekilde sağlanması için diğer tarafların talimatlarının geçerliliği:</a:t>
            </a:r>
          </a:p>
          <a:p>
            <a:pPr marL="342900" indent="-342900" algn="just">
              <a:buFont typeface="Wingdings" pitchFamily="2" charset="2"/>
              <a:buChar char="Ø"/>
            </a:pPr>
            <a:endParaRPr lang="tr-TR" sz="2000" dirty="0"/>
          </a:p>
          <a:p>
            <a:pPr algn="just"/>
            <a:r>
              <a:rPr lang="tr-TR" sz="1600" dirty="0"/>
              <a:t>Taraflar, diğer Tarafın (talebi alan Taraf) yargı yetkisi içerisindeki hizmet sağlayıcısının bulundurduğu veya tasarrufu altındaki ve Tarafın soruşturmalarında veya kovuşturmalarında özel olarak ihtiyaç duyulan aşağıdaki veri türlerini sağlamasını zorunlu kılmak amacıyla yetkili makamlarına, talebi alan Tarafa sunulmak üzere talimat verme yetkisi tanımak için </a:t>
            </a:r>
            <a:r>
              <a:rPr lang="tr-TR" sz="1600" dirty="0">
                <a:latin typeface="Arial"/>
                <a:ea typeface="ＭＳ Ｐゴシック"/>
                <a:cs typeface="Arial"/>
              </a:rPr>
              <a:t>gerekli yasama tedbirlerini ve diğer tedbirleri kabul etmekle yükümlüdür:</a:t>
            </a:r>
          </a:p>
          <a:p>
            <a:pPr algn="just"/>
            <a:endParaRPr lang="tr-TR" sz="1600" dirty="0"/>
          </a:p>
          <a:p>
            <a:pPr marL="285750" indent="-285750" algn="just">
              <a:buFont typeface="Arial" panose="020B0604020202020204" pitchFamily="34" charset="0"/>
              <a:buChar char="•"/>
            </a:pPr>
            <a:r>
              <a:rPr lang="tr-TR" sz="1600" dirty="0"/>
              <a:t>abone bilgisi,</a:t>
            </a:r>
          </a:p>
          <a:p>
            <a:pPr marL="285750" indent="-285750" algn="just">
              <a:buFont typeface="Arial" panose="020B0604020202020204" pitchFamily="34" charset="0"/>
              <a:buChar char="•"/>
            </a:pPr>
            <a:r>
              <a:rPr lang="tr-TR" sz="1600" dirty="0"/>
              <a:t>trafik verisi.</a:t>
            </a:r>
          </a:p>
        </p:txBody>
      </p:sp>
      <p:sp>
        <p:nvSpPr>
          <p:cNvPr id="6" name="Rectangle 5">
            <a:extLst>
              <a:ext uri="{FF2B5EF4-FFF2-40B4-BE49-F238E27FC236}">
                <a16:creationId xmlns:a16="http://schemas.microsoft.com/office/drawing/2014/main" id="{CFDAA0EB-C1B6-964C-82FD-BE8059D8D2F0}"/>
              </a:ext>
            </a:extLst>
          </p:cNvPr>
          <p:cNvSpPr/>
          <p:nvPr/>
        </p:nvSpPr>
        <p:spPr>
          <a:xfrm>
            <a:off x="4572000" y="1028611"/>
            <a:ext cx="4572000" cy="5401479"/>
          </a:xfrm>
          <a:prstGeom prst="rect">
            <a:avLst/>
          </a:prstGeom>
        </p:spPr>
        <p:txBody>
          <a:bodyPr>
            <a:spAutoFit/>
          </a:bodyPr>
          <a:lstStyle/>
          <a:p>
            <a:pPr algn="just"/>
            <a:r>
              <a:rPr lang="tr-TR" sz="1500" dirty="0"/>
              <a:t>Taraflar, 1. paragraf uyarınca diğer Tarafça (talepte bulunan Taraf) sunulmuş bir talimata geçerlilik kazandırmak için </a:t>
            </a:r>
            <a:r>
              <a:rPr lang="tr-TR" sz="1500" dirty="0">
                <a:latin typeface="Arial"/>
                <a:ea typeface="ＭＳ Ｐゴシック"/>
                <a:cs typeface="Arial"/>
              </a:rPr>
              <a:t>gerekli yasama tedbirlerini ve diğer tedbirleri kabul etmekle yükümlüdür:</a:t>
            </a:r>
            <a:endParaRPr lang="tr-TR" sz="1500" dirty="0"/>
          </a:p>
          <a:p>
            <a:pPr algn="just"/>
            <a:endParaRPr lang="tr-TR" sz="1500" dirty="0"/>
          </a:p>
          <a:p>
            <a:pPr algn="just"/>
            <a:r>
              <a:rPr lang="tr-TR" sz="1500" dirty="0"/>
              <a:t>Talepte bulunan Taraf 1. paragraf uyarınca talimatı, destekleyici bilgileri ve her türlü özel usul talimatını talebi alan Tarafa iletir:</a:t>
            </a:r>
          </a:p>
          <a:p>
            <a:pPr algn="just"/>
            <a:endParaRPr lang="tr-TR" sz="1500" dirty="0"/>
          </a:p>
          <a:p>
            <a:pPr algn="just"/>
            <a:r>
              <a:rPr lang="tr-TR" sz="1500" dirty="0"/>
              <a:t>Talimat aşağıdakileri içermelidir:</a:t>
            </a:r>
          </a:p>
          <a:p>
            <a:pPr algn="just"/>
            <a:endParaRPr lang="tr-TR" sz="1500" dirty="0"/>
          </a:p>
          <a:p>
            <a:pPr marL="285750" indent="-285750" algn="just">
              <a:buFont typeface="Arial" panose="020B0604020202020204" pitchFamily="34" charset="0"/>
              <a:buChar char="•"/>
            </a:pPr>
            <a:r>
              <a:rPr lang="tr-TR" sz="1500" dirty="0"/>
              <a:t>talimatı düzenleyen makam ve talimatın düzenlendiği tarih;</a:t>
            </a:r>
          </a:p>
          <a:p>
            <a:pPr marL="285750" indent="-285750" algn="just">
              <a:buFont typeface="Arial" panose="020B0604020202020204" pitchFamily="34" charset="0"/>
              <a:buChar char="•"/>
            </a:pPr>
            <a:r>
              <a:rPr lang="tr-TR" sz="1500" dirty="0"/>
              <a:t>talimatın bu Protokol uyarınca düzenlendiğine ilişkin beyan;</a:t>
            </a:r>
          </a:p>
          <a:p>
            <a:pPr marL="285750" indent="-285750" algn="just">
              <a:buFont typeface="Arial" panose="020B0604020202020204" pitchFamily="34" charset="0"/>
              <a:buChar char="•"/>
            </a:pPr>
            <a:r>
              <a:rPr lang="tr-TR" sz="1500" dirty="0"/>
              <a:t>talimatın iletileceği hizmet sağlayıcısının veya hizmet sağlayıcılarının isimleri ve adresleri;</a:t>
            </a:r>
          </a:p>
          <a:p>
            <a:pPr marL="285750" indent="-285750" algn="just">
              <a:buFont typeface="Arial" panose="020B0604020202020204" pitchFamily="34" charset="0"/>
              <a:buChar char="•"/>
            </a:pPr>
            <a:r>
              <a:rPr lang="tr-TR" sz="1500" dirty="0"/>
              <a:t>ceza soruşturmasının veya yargılamasının konusunu oluşturan suç veya suçlar;</a:t>
            </a:r>
          </a:p>
          <a:p>
            <a:pPr marL="285750" indent="-285750" algn="just">
              <a:buFont typeface="Arial" panose="020B0604020202020204" pitchFamily="34" charset="0"/>
              <a:buChar char="•"/>
            </a:pPr>
            <a:r>
              <a:rPr lang="tr-TR" sz="1500" dirty="0"/>
              <a:t>eğer talimatı düzenleyen makam değilse ilgili bilgiyi veya veriyi talep eden makam ve</a:t>
            </a:r>
          </a:p>
          <a:p>
            <a:pPr marL="285750" indent="-285750" algn="just">
              <a:buFont typeface="Arial" panose="020B0604020202020204" pitchFamily="34" charset="0"/>
              <a:buChar char="•"/>
            </a:pPr>
            <a:r>
              <a:rPr lang="tr-TR" sz="1500" dirty="0"/>
              <a:t>talep edilen ilgili bilginin veya verinin detaylı tanımı.</a:t>
            </a:r>
          </a:p>
        </p:txBody>
      </p:sp>
    </p:spTree>
    <p:extLst>
      <p:ext uri="{BB962C8B-B14F-4D97-AF65-F5344CB8AC3E}">
        <p14:creationId xmlns:p14="http://schemas.microsoft.com/office/powerpoint/2010/main" val="37831096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96</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96</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t>Taslak Protokol Grubu</a:t>
            </a:r>
            <a:endParaRPr lang="tr-TR" sz="3200" dirty="0">
              <a:cs typeface="Calibri"/>
            </a:endParaRPr>
          </a:p>
          <a:p>
            <a:pPr algn="r"/>
            <a:r>
              <a:rPr lang="tr-TR" sz="3200" b="1" dirty="0"/>
              <a:t>Kabul Edilen Taslak Maddeler (Mayıs 2020)</a:t>
            </a:r>
            <a:endParaRPr lang="tr-TR" sz="3200" b="1"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0" y="904604"/>
            <a:ext cx="4572000" cy="5786199"/>
          </a:xfrm>
          <a:prstGeom prst="rect">
            <a:avLst/>
          </a:prstGeom>
        </p:spPr>
        <p:txBody>
          <a:bodyPr>
            <a:spAutoFit/>
          </a:bodyPr>
          <a:lstStyle/>
          <a:p>
            <a:pPr marL="342900" indent="-342900" algn="just">
              <a:buFont typeface="Wingdings" pitchFamily="2" charset="2"/>
              <a:buChar char="Ø"/>
            </a:pPr>
            <a:r>
              <a:rPr lang="tr-TR" sz="2000" b="1" dirty="0"/>
              <a:t>Verinin süratli şekilde sağlanması için diğer tarafların talimatlarının geçerliliği:</a:t>
            </a:r>
          </a:p>
          <a:p>
            <a:pPr marL="342900" indent="-342900" algn="just">
              <a:buFont typeface="Wingdings" pitchFamily="2" charset="2"/>
              <a:buChar char="Ø"/>
            </a:pPr>
            <a:endParaRPr lang="tr-TR" sz="2000" dirty="0"/>
          </a:p>
          <a:p>
            <a:pPr algn="just"/>
            <a:r>
              <a:rPr lang="tr-TR" sz="1500" dirty="0"/>
              <a:t>Talebi alan Tarafın talimata geçerlilik kazandırmasına yardımcı olması amacıyla sağlanan ve talepte bulunan Tarafın rızası olmaksızın, hizmet sağlayıcısına açıklanmaması gereken destekleyici bilgiler aşağıdakileri içerir:</a:t>
            </a:r>
          </a:p>
          <a:p>
            <a:pPr algn="just"/>
            <a:endParaRPr lang="tr-TR" sz="1500" dirty="0"/>
          </a:p>
          <a:p>
            <a:pPr marL="285750" indent="-285750" algn="just">
              <a:buFont typeface="Arial" panose="020B0604020202020204" pitchFamily="34" charset="0"/>
              <a:buChar char="•"/>
            </a:pPr>
            <a:r>
              <a:rPr lang="tr-TR" sz="1500" dirty="0"/>
              <a:t>ilgili makamın talimat düzenleme yetkisinin yerel hukuki dayanakları; </a:t>
            </a:r>
          </a:p>
          <a:p>
            <a:pPr marL="285750" indent="-285750" algn="just">
              <a:buFont typeface="Arial" panose="020B0604020202020204" pitchFamily="34" charset="0"/>
              <a:buChar char="•"/>
            </a:pPr>
            <a:r>
              <a:rPr lang="tr-TR" sz="1500" dirty="0"/>
              <a:t>soruşturulan veya kovuşturulan suça ilişkin hukuk kurallarına ve uygulanabilir cezalara atıf;</a:t>
            </a:r>
          </a:p>
          <a:p>
            <a:pPr marL="285750" indent="-285750" algn="just">
              <a:buFont typeface="Arial" panose="020B0604020202020204" pitchFamily="34" charset="0"/>
              <a:buChar char="•"/>
            </a:pPr>
            <a:r>
              <a:rPr lang="tr-TR" sz="1500" dirty="0"/>
              <a:t>talepte bulunan Tarafın, ilgili hizmet sağlayıcısının veriyi bulundurduğuna veya verinin tasarrufu altında olduğuna inanma gerekçeleri;</a:t>
            </a:r>
          </a:p>
          <a:p>
            <a:pPr marL="285750" indent="-285750" algn="just">
              <a:buFont typeface="Arial" panose="020B0604020202020204" pitchFamily="34" charset="0"/>
              <a:buChar char="•"/>
            </a:pPr>
            <a:r>
              <a:rPr lang="tr-TR" sz="1500" dirty="0">
                <a:latin typeface="Arial"/>
                <a:ea typeface="ＭＳ Ｐゴシック"/>
                <a:cs typeface="Arial"/>
              </a:rPr>
              <a:t>soruşturma veya yargılama ile ilgili olguların özeti;</a:t>
            </a:r>
          </a:p>
          <a:p>
            <a:pPr marL="285750" indent="-285750" algn="just">
              <a:buFont typeface="Arial" panose="020B0604020202020204" pitchFamily="34" charset="0"/>
              <a:buChar char="•"/>
            </a:pPr>
            <a:r>
              <a:rPr lang="tr-TR" sz="1500" dirty="0">
                <a:latin typeface="Arial"/>
                <a:ea typeface="ＭＳ Ｐゴシック"/>
                <a:cs typeface="Arial"/>
              </a:rPr>
              <a:t>bilginin veya verinin soruşturma veya yargılama ile ilgisi</a:t>
            </a:r>
          </a:p>
        </p:txBody>
      </p:sp>
      <p:sp>
        <p:nvSpPr>
          <p:cNvPr id="6" name="Rectangle 5">
            <a:extLst>
              <a:ext uri="{FF2B5EF4-FFF2-40B4-BE49-F238E27FC236}">
                <a16:creationId xmlns:a16="http://schemas.microsoft.com/office/drawing/2014/main" id="{CFDAA0EB-C1B6-964C-82FD-BE8059D8D2F0}"/>
              </a:ext>
            </a:extLst>
          </p:cNvPr>
          <p:cNvSpPr/>
          <p:nvPr/>
        </p:nvSpPr>
        <p:spPr>
          <a:xfrm>
            <a:off x="4520794" y="1120676"/>
            <a:ext cx="4572000" cy="4524315"/>
          </a:xfrm>
          <a:prstGeom prst="rect">
            <a:avLst/>
          </a:prstGeom>
        </p:spPr>
        <p:txBody>
          <a:bodyPr>
            <a:spAutoFit/>
          </a:bodyPr>
          <a:lstStyle/>
          <a:p>
            <a:pPr marL="285750" indent="-285750" algn="just">
              <a:buFont typeface="Arial" panose="020B0604020202020204" pitchFamily="34" charset="0"/>
              <a:buChar char="•"/>
            </a:pPr>
            <a:r>
              <a:rPr lang="tr-TR" sz="1600" dirty="0"/>
              <a:t>daha fazla bilgi sağlayabilecek makamın iletişim bilgileri;</a:t>
            </a:r>
          </a:p>
          <a:p>
            <a:pPr marL="285750" indent="-285750" algn="just">
              <a:buFont typeface="Arial" panose="020B0604020202020204" pitchFamily="34" charset="0"/>
              <a:buChar char="•"/>
            </a:pPr>
            <a:r>
              <a:rPr lang="tr-TR" sz="1600" dirty="0"/>
              <a:t>bilginin veya verinin korunmasına daha önce başvurulup başvurulmadığı, koruma tarihi ve mevcut referans numaraları ve</a:t>
            </a:r>
          </a:p>
          <a:p>
            <a:pPr marL="285750" indent="-285750" algn="just">
              <a:buFont typeface="Arial" panose="020B0604020202020204" pitchFamily="34" charset="0"/>
              <a:buChar char="•"/>
            </a:pPr>
            <a:r>
              <a:rPr lang="tr-TR" sz="1600" dirty="0"/>
              <a:t>verinin daha önce diğer yollarla aranıp aranmadığı ve hangi yöntemlerle arandığı.</a:t>
            </a:r>
          </a:p>
          <a:p>
            <a:pPr algn="just"/>
            <a:endParaRPr lang="tr-TR" sz="1600" dirty="0"/>
          </a:p>
          <a:p>
            <a:pPr algn="just"/>
            <a:r>
              <a:rPr lang="tr-TR" sz="1600" dirty="0"/>
              <a:t>Talepte bulunan Taraf, talebi alan Tarafın özel usul talimatlarını yerine getirmesini isteyebilir.</a:t>
            </a:r>
          </a:p>
          <a:p>
            <a:pPr algn="just"/>
            <a:endParaRPr lang="tr-TR" sz="1600" dirty="0"/>
          </a:p>
          <a:p>
            <a:pPr algn="just"/>
            <a:r>
              <a:rPr lang="tr-TR" sz="1600" dirty="0">
                <a:latin typeface="Arial"/>
                <a:ea typeface="ＭＳ Ｐゴシック"/>
                <a:cs typeface="Arial"/>
              </a:rPr>
              <a:t>Taraflar, imza sırasında veya onay, kabul, uygun bulma veya taraf olma belgesini tevdi ederken veya herhangi bir zamanda, 1. paragrafta düzenlenen talimatların geçerlilik kazanması için destekleyici bilgilerin gerekli olduğu yönünde beyanda bulunabilir. </a:t>
            </a:r>
            <a:endParaRPr lang="tr-TR" sz="1600" dirty="0"/>
          </a:p>
          <a:p>
            <a:pPr marL="285750" indent="-285750" algn="just">
              <a:buFont typeface="Arial" panose="020B0604020202020204" pitchFamily="34" charset="0"/>
              <a:buChar char="•"/>
            </a:pPr>
            <a:endParaRPr lang="tr-TR" sz="1600" dirty="0"/>
          </a:p>
        </p:txBody>
      </p:sp>
    </p:spTree>
    <p:extLst>
      <p:ext uri="{BB962C8B-B14F-4D97-AF65-F5344CB8AC3E}">
        <p14:creationId xmlns:p14="http://schemas.microsoft.com/office/powerpoint/2010/main" val="248996807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97</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97</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t>Taslak Protokol Grubu</a:t>
            </a:r>
            <a:endParaRPr lang="tr-TR" sz="3200" dirty="0">
              <a:cs typeface="Calibri"/>
            </a:endParaRPr>
          </a:p>
          <a:p>
            <a:pPr algn="r"/>
            <a:r>
              <a:rPr lang="tr-TR" sz="3200" b="1" dirty="0"/>
              <a:t>Kabul Edilen Taslak Maddeler (Mayıs 2020)</a:t>
            </a:r>
            <a:endParaRPr lang="tr-TR" sz="3200" b="1"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0" y="904604"/>
            <a:ext cx="4572000" cy="6032421"/>
          </a:xfrm>
          <a:prstGeom prst="rect">
            <a:avLst/>
          </a:prstGeom>
        </p:spPr>
        <p:txBody>
          <a:bodyPr>
            <a:spAutoFit/>
          </a:bodyPr>
          <a:lstStyle/>
          <a:p>
            <a:pPr marL="342900" indent="-342900" algn="just">
              <a:buFont typeface="Wingdings" pitchFamily="2" charset="2"/>
              <a:buChar char="Ø"/>
            </a:pPr>
            <a:r>
              <a:rPr lang="tr-TR" sz="2000" b="1" dirty="0"/>
              <a:t>Verinin süratli şekilde sağlanması için diğer tarafların talimatlarının geçerliliği:</a:t>
            </a:r>
          </a:p>
          <a:p>
            <a:pPr marL="342900" indent="-342900" algn="just">
              <a:buFont typeface="Wingdings" pitchFamily="2" charset="2"/>
              <a:buChar char="Ø"/>
            </a:pPr>
            <a:endParaRPr lang="en-US" sz="2000" dirty="0"/>
          </a:p>
          <a:p>
            <a:pPr algn="just"/>
            <a:r>
              <a:rPr lang="tr-TR" sz="1500" dirty="0"/>
              <a:t>Talebi alan Tarafın talimata geçerlilik kazandırmasına yardımcı olması amacıyla sağlanan ve talepte bulunan Tarafın rızası olmaksızın, hizmet sağlayıcısına açıklanmaması gereken destekleyici bilgiler aşağıdakileri içerir:</a:t>
            </a:r>
          </a:p>
          <a:p>
            <a:pPr algn="just"/>
            <a:endParaRPr lang="en-US" sz="1500" dirty="0"/>
          </a:p>
          <a:p>
            <a:pPr marL="285750" indent="-285750" algn="just">
              <a:buFont typeface="Arial" panose="020B0604020202020204" pitchFamily="34" charset="0"/>
              <a:buChar char="•"/>
            </a:pPr>
            <a:r>
              <a:rPr lang="tr-TR" sz="1500" dirty="0"/>
              <a:t>ilgili makamın talimat düzenleme yetkisinin yerel hukuki dayanakları; </a:t>
            </a:r>
          </a:p>
          <a:p>
            <a:pPr marL="285750" indent="-285750" algn="just">
              <a:buFont typeface="Arial" panose="020B0604020202020204" pitchFamily="34" charset="0"/>
              <a:buChar char="•"/>
            </a:pPr>
            <a:r>
              <a:rPr lang="tr-TR" sz="1500" dirty="0"/>
              <a:t>soruşturulan veya kovuşturulan suça ilişkin hukuk kurallarına ve uygulanabilir cezalara atıf;</a:t>
            </a:r>
          </a:p>
          <a:p>
            <a:pPr marL="285750" indent="-285750" algn="just">
              <a:buFont typeface="Arial" panose="020B0604020202020204" pitchFamily="34" charset="0"/>
              <a:buChar char="•"/>
            </a:pPr>
            <a:r>
              <a:rPr lang="tr-TR" sz="1500" dirty="0"/>
              <a:t>talepte bulunan Tarafın, ilgili hizmet sağlayıcısının veriyi bulundurduğuna veya verinin tasarrufu altında olduğuna inanma gerekçeleri;</a:t>
            </a:r>
          </a:p>
          <a:p>
            <a:pPr marL="285750" indent="-285750" algn="just">
              <a:buFont typeface="Arial" panose="020B0604020202020204" pitchFamily="34" charset="0"/>
              <a:buChar char="•"/>
            </a:pPr>
            <a:r>
              <a:rPr lang="tr-TR" sz="1500" dirty="0">
                <a:latin typeface="Arial"/>
                <a:ea typeface="ＭＳ Ｐゴシック"/>
                <a:cs typeface="Arial"/>
              </a:rPr>
              <a:t>soruşturma veya yargılama ile ilgili olguların özeti;</a:t>
            </a:r>
          </a:p>
          <a:p>
            <a:pPr marL="285750" indent="-285750" algn="just">
              <a:buFont typeface="Arial" panose="020B0604020202020204" pitchFamily="34" charset="0"/>
              <a:buChar char="•"/>
            </a:pPr>
            <a:r>
              <a:rPr lang="tr-TR" sz="1500" dirty="0">
                <a:latin typeface="Arial"/>
                <a:ea typeface="ＭＳ Ｐゴシック"/>
                <a:cs typeface="Arial"/>
              </a:rPr>
              <a:t>bilginin veya verinin soruşturma veya yargılama ile ilgisi</a:t>
            </a:r>
          </a:p>
          <a:p>
            <a:pPr marL="285750" indent="-285750" algn="just">
              <a:buFont typeface="Arial" panose="020B0604020202020204" pitchFamily="34" charset="0"/>
              <a:buChar char="•"/>
            </a:pPr>
            <a:endParaRPr lang="en-US" sz="1600" dirty="0"/>
          </a:p>
        </p:txBody>
      </p:sp>
      <p:sp>
        <p:nvSpPr>
          <p:cNvPr id="6" name="Rectangle 5">
            <a:extLst>
              <a:ext uri="{FF2B5EF4-FFF2-40B4-BE49-F238E27FC236}">
                <a16:creationId xmlns:a16="http://schemas.microsoft.com/office/drawing/2014/main" id="{CFDAA0EB-C1B6-964C-82FD-BE8059D8D2F0}"/>
              </a:ext>
            </a:extLst>
          </p:cNvPr>
          <p:cNvSpPr/>
          <p:nvPr/>
        </p:nvSpPr>
        <p:spPr>
          <a:xfrm>
            <a:off x="4520794" y="1120676"/>
            <a:ext cx="4572000" cy="4278094"/>
          </a:xfrm>
          <a:prstGeom prst="rect">
            <a:avLst/>
          </a:prstGeom>
        </p:spPr>
        <p:txBody>
          <a:bodyPr>
            <a:spAutoFit/>
          </a:bodyPr>
          <a:lstStyle/>
          <a:p>
            <a:pPr marL="285750" indent="-285750" algn="just">
              <a:buFont typeface="Arial" panose="020B0604020202020204" pitchFamily="34" charset="0"/>
              <a:buChar char="•"/>
            </a:pPr>
            <a:r>
              <a:rPr lang="tr-TR" sz="1600" dirty="0"/>
              <a:t>daha fazla bilgi sağlayabilecek makamın iletişim bilgileri;</a:t>
            </a:r>
          </a:p>
          <a:p>
            <a:pPr marL="285750" indent="-285750" algn="just">
              <a:buFont typeface="Arial" panose="020B0604020202020204" pitchFamily="34" charset="0"/>
              <a:buChar char="•"/>
            </a:pPr>
            <a:r>
              <a:rPr lang="tr-TR" sz="1600" dirty="0"/>
              <a:t>bilginin veya verinin korunmasına daha önce başvurulup başvurulmadığı, koruma tarihi ve mevcut referans numaraları ve</a:t>
            </a:r>
          </a:p>
          <a:p>
            <a:pPr marL="285750" indent="-285750" algn="just">
              <a:buFont typeface="Arial" panose="020B0604020202020204" pitchFamily="34" charset="0"/>
              <a:buChar char="•"/>
            </a:pPr>
            <a:r>
              <a:rPr lang="tr-TR" sz="1600" dirty="0"/>
              <a:t>verinin daha önce diğer yollarla aranıp aranmadığı ve hangi yöntemlerle arandığı.</a:t>
            </a:r>
          </a:p>
          <a:p>
            <a:pPr algn="just"/>
            <a:endParaRPr lang="tr-TR" sz="1600" dirty="0"/>
          </a:p>
          <a:p>
            <a:pPr algn="just"/>
            <a:r>
              <a:rPr lang="tr-TR" sz="1600" dirty="0"/>
              <a:t>Talepte bulunan Taraf, talebi alan Tarafın özel usul talimatlarını yerine getirmesini isteyebilir.</a:t>
            </a:r>
          </a:p>
          <a:p>
            <a:pPr algn="just"/>
            <a:endParaRPr lang="tr-TR" sz="1600" dirty="0"/>
          </a:p>
          <a:p>
            <a:pPr algn="just"/>
            <a:r>
              <a:rPr lang="tr-TR" sz="1600" dirty="0">
                <a:latin typeface="Arial"/>
                <a:ea typeface="ＭＳ Ｐゴシック"/>
                <a:cs typeface="Arial"/>
              </a:rPr>
              <a:t>Taraflar, imza sırasında veya onay, kabul, uygun bulma veya taraf olma belgesini tevdi ederken veya herhangi bir zamanda, 1. paragrafta düzenlenen talimatların geçerlilik kazanması için destekleyici bilgilerin gerekli olduğu yönünde beyanda bulunabilir. </a:t>
            </a:r>
            <a:endParaRPr lang="tr-TR" sz="1600" dirty="0"/>
          </a:p>
        </p:txBody>
      </p:sp>
    </p:spTree>
    <p:extLst>
      <p:ext uri="{BB962C8B-B14F-4D97-AF65-F5344CB8AC3E}">
        <p14:creationId xmlns:p14="http://schemas.microsoft.com/office/powerpoint/2010/main" val="393883168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98</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98</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t>Taslak Protokol Grubu</a:t>
            </a:r>
            <a:endParaRPr lang="tr-TR" sz="3200" dirty="0">
              <a:cs typeface="Calibri"/>
            </a:endParaRPr>
          </a:p>
          <a:p>
            <a:pPr algn="r"/>
            <a:r>
              <a:rPr lang="tr-TR" sz="3200" b="1" dirty="0"/>
              <a:t>Kabul Edilen Taslak Maddeler (Mayıs 2020)</a:t>
            </a:r>
            <a:endParaRPr lang="tr-TR" sz="3200" b="1"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0" y="904604"/>
            <a:ext cx="4572000" cy="5570756"/>
          </a:xfrm>
          <a:prstGeom prst="rect">
            <a:avLst/>
          </a:prstGeom>
        </p:spPr>
        <p:txBody>
          <a:bodyPr>
            <a:spAutoFit/>
          </a:bodyPr>
          <a:lstStyle/>
          <a:p>
            <a:pPr marL="342900" indent="-342900" algn="just">
              <a:buFont typeface="Wingdings" pitchFamily="2" charset="2"/>
              <a:buChar char="Ø"/>
            </a:pPr>
            <a:r>
              <a:rPr lang="tr-TR" sz="2000" b="1" dirty="0"/>
              <a:t>Verinin süratli şekilde sağlanması için diğer tarafların talimatlarının geçerliliği:</a:t>
            </a:r>
          </a:p>
          <a:p>
            <a:pPr algn="just"/>
            <a:endParaRPr lang="tr-TR" sz="2000" dirty="0"/>
          </a:p>
          <a:p>
            <a:pPr algn="just"/>
            <a:r>
              <a:rPr lang="tr-TR" sz="1600" dirty="0"/>
              <a:t>Talebi alan Taraf talepleri elektronik ortamda kabul eder. Ancak </a:t>
            </a:r>
            <a:r>
              <a:rPr lang="tr-TR" sz="1600" dirty="0">
                <a:latin typeface="Arial"/>
                <a:ea typeface="ＭＳ Ｐゴシック"/>
                <a:cs typeface="Arial"/>
              </a:rPr>
              <a:t>uygun düzeyde güvenlik ve doğrulama gerekebilir. </a:t>
            </a:r>
            <a:endParaRPr lang="tr-TR" sz="1600" dirty="0"/>
          </a:p>
          <a:p>
            <a:pPr algn="just"/>
            <a:endParaRPr lang="tr-TR" sz="1600" dirty="0"/>
          </a:p>
          <a:p>
            <a:pPr algn="just"/>
            <a:r>
              <a:rPr lang="tr-TR" sz="1600" dirty="0"/>
              <a:t>Talebi alan Taraf, 3. ve 4. paragraflarda belirtilen tüm bilgileri aldığı tarihten itibaren hizmet sağlayıcısına en az 45 gün içerisinde bildirimde bulunmak için her türlü çabayı gösterir ve aşağıdaki tarihlerden önce bilginin veya verinin sağlanması yönünde talimat verir:</a:t>
            </a:r>
          </a:p>
          <a:p>
            <a:pPr algn="just"/>
            <a:endParaRPr lang="tr-TR" sz="1600" dirty="0"/>
          </a:p>
          <a:p>
            <a:pPr marL="285750" indent="-285750" algn="just">
              <a:buFont typeface="Arial" panose="020B0604020202020204" pitchFamily="34" charset="0"/>
              <a:buChar char="•"/>
            </a:pPr>
            <a:r>
              <a:rPr lang="tr-TR" sz="1600" dirty="0"/>
              <a:t>abone bilgileri için 20 gün ve</a:t>
            </a:r>
          </a:p>
          <a:p>
            <a:pPr marL="285750" indent="-285750" algn="just">
              <a:buFont typeface="Arial" panose="020B0604020202020204" pitchFamily="34" charset="0"/>
              <a:buChar char="•"/>
            </a:pPr>
            <a:r>
              <a:rPr lang="tr-TR" sz="1600" dirty="0"/>
              <a:t>trafik verileri için 45 gün.</a:t>
            </a:r>
          </a:p>
          <a:p>
            <a:pPr algn="just"/>
            <a:endParaRPr lang="tr-TR" sz="1600" dirty="0"/>
          </a:p>
          <a:p>
            <a:pPr algn="just"/>
            <a:r>
              <a:rPr lang="tr-TR" sz="1600" dirty="0"/>
              <a:t>Talebi alan Taraf, sağlanan bilgiyi veya veriyi, gecikmeksizin talepte bulunan Tarafa iletir.</a:t>
            </a:r>
          </a:p>
        </p:txBody>
      </p:sp>
      <p:sp>
        <p:nvSpPr>
          <p:cNvPr id="6" name="Rectangle 5">
            <a:extLst>
              <a:ext uri="{FF2B5EF4-FFF2-40B4-BE49-F238E27FC236}">
                <a16:creationId xmlns:a16="http://schemas.microsoft.com/office/drawing/2014/main" id="{CFDAA0EB-C1B6-964C-82FD-BE8059D8D2F0}"/>
              </a:ext>
            </a:extLst>
          </p:cNvPr>
          <p:cNvSpPr/>
          <p:nvPr/>
        </p:nvSpPr>
        <p:spPr>
          <a:xfrm>
            <a:off x="4572000" y="1038800"/>
            <a:ext cx="4572000" cy="4939814"/>
          </a:xfrm>
          <a:prstGeom prst="rect">
            <a:avLst/>
          </a:prstGeom>
        </p:spPr>
        <p:txBody>
          <a:bodyPr>
            <a:spAutoFit/>
          </a:bodyPr>
          <a:lstStyle/>
          <a:p>
            <a:pPr algn="just"/>
            <a:r>
              <a:rPr lang="tr-TR" sz="1500" dirty="0"/>
              <a:t>Eğer talebi alan Taraf 3.c paragrafında öngörülen talimatları, talep edildiği şekliyle, yerine getiremiyorsa, talepte bulunan Tarafı gecikmeksizin bilgilendirir ve uygulanabildiği hallerde, yerine getirebileceği koşulları belirtir, bunun üzerine talepte bulunan Taraf talebin yine de yerine getirilip getirilmemesi gerektiğine karar verecektir. </a:t>
            </a:r>
          </a:p>
          <a:p>
            <a:pPr algn="just"/>
            <a:endParaRPr lang="tr-TR" sz="1500" dirty="0"/>
          </a:p>
          <a:p>
            <a:pPr algn="just"/>
            <a:r>
              <a:rPr lang="tr-TR" sz="1500" dirty="0"/>
              <a:t>Talebi alan Taraf, Sözleşme’nin 25.4 maddesinde veya 27.4 maddesinde düzenlenen sebeplere dayanarak talebin yürütülmesini reddedebilir veya talebin yürütülmesi için koşullar öngörebilir. Talebi alan Taraf Sözleşme’nin 27.5 maddesinde düzenlenen sebeplere dayanarak talebin yürütülmesini erteleyebilir. Her iki durumda da talebi alan Taraf, ret, koşul veya erteleme hakkında mümkün olan en makul sürede, talepte bulunan Tarafı bilgilendirir. Talebi alan Taraf, talebin yürütülmesini önemli ölçüde geciktirebilecek diğer koşullar hakkında da talepte bulunan Tarafa bilgi verir.</a:t>
            </a:r>
          </a:p>
        </p:txBody>
      </p:sp>
    </p:spTree>
    <p:extLst>
      <p:ext uri="{BB962C8B-B14F-4D97-AF65-F5344CB8AC3E}">
        <p14:creationId xmlns:p14="http://schemas.microsoft.com/office/powerpoint/2010/main" val="41107524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99</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99</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3200" b="1" dirty="0"/>
              <a:t>Taslak Protokol Grubu</a:t>
            </a:r>
            <a:endParaRPr lang="tr-TR" sz="3200" dirty="0">
              <a:cs typeface="Calibri"/>
            </a:endParaRPr>
          </a:p>
          <a:p>
            <a:pPr algn="r"/>
            <a:r>
              <a:rPr lang="tr-TR" sz="3200" b="1" dirty="0"/>
              <a:t>Kabul Edilen Taslak Maddeler (Mayıs 2020)</a:t>
            </a:r>
            <a:endParaRPr lang="tr-TR" sz="3200" b="1"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0" y="904604"/>
            <a:ext cx="4572000" cy="5555367"/>
          </a:xfrm>
          <a:prstGeom prst="rect">
            <a:avLst/>
          </a:prstGeom>
        </p:spPr>
        <p:txBody>
          <a:bodyPr>
            <a:spAutoFit/>
          </a:bodyPr>
          <a:lstStyle/>
          <a:p>
            <a:pPr marL="342900" indent="-342900" algn="just">
              <a:buFont typeface="Wingdings" pitchFamily="2" charset="2"/>
              <a:buChar char="Ø"/>
            </a:pPr>
            <a:r>
              <a:rPr lang="tr-TR" sz="2000" b="1" dirty="0"/>
              <a:t>Verinin süratli şekilde sağlanması için diğer tarafların talimatlarının geçerliliği:</a:t>
            </a:r>
          </a:p>
          <a:p>
            <a:pPr marL="342900" indent="-342900" algn="just">
              <a:buFont typeface="Wingdings" pitchFamily="2" charset="2"/>
              <a:buChar char="Ø"/>
            </a:pPr>
            <a:endParaRPr lang="tr-TR" sz="2000" dirty="0"/>
          </a:p>
          <a:p>
            <a:pPr algn="just"/>
            <a:r>
              <a:rPr lang="tr-TR" sz="1500" dirty="0">
                <a:latin typeface="Arial"/>
                <a:ea typeface="ＭＳ Ｐゴシック"/>
                <a:cs typeface="Arial"/>
              </a:rPr>
              <a:t>Taraflar, imza sırasında veya onay, kabul, uygun bulma veya taraf olma belgesini tevdi ederken, aşağıdakiler konusunda yetkilendirdikleri makamları Avrupa Konseyi Genel Sekreterine bildirir ve bu makamların iletişim bilgilerini güncel tutar:</a:t>
            </a:r>
            <a:endParaRPr lang="tr-TR" sz="1500" dirty="0"/>
          </a:p>
          <a:p>
            <a:pPr algn="just"/>
            <a:endParaRPr lang="tr-TR" sz="1500" dirty="0"/>
          </a:p>
          <a:p>
            <a:pPr marL="285750" indent="-285750" algn="just">
              <a:buFont typeface="Arial" panose="020B0604020202020204" pitchFamily="34" charset="0"/>
              <a:buChar char="•"/>
            </a:pPr>
            <a:r>
              <a:rPr lang="tr-TR" sz="1500" dirty="0"/>
              <a:t>bu madde uyarınca talimat vermek ve</a:t>
            </a:r>
          </a:p>
          <a:p>
            <a:pPr marL="285750" indent="-285750" algn="just">
              <a:buFont typeface="Arial" panose="020B0604020202020204" pitchFamily="34" charset="0"/>
              <a:buChar char="•"/>
            </a:pPr>
            <a:r>
              <a:rPr lang="tr-TR" sz="1500" dirty="0"/>
              <a:t>bu madde uyarınca talimat almak.</a:t>
            </a:r>
          </a:p>
          <a:p>
            <a:pPr algn="just"/>
            <a:endParaRPr lang="tr-TR" sz="1500" dirty="0"/>
          </a:p>
          <a:p>
            <a:pPr algn="just"/>
            <a:r>
              <a:rPr lang="tr-TR" sz="1500" dirty="0">
                <a:latin typeface="Arial"/>
                <a:ea typeface="ＭＳ Ｐゴシック"/>
                <a:cs typeface="Arial"/>
              </a:rPr>
              <a:t>Taraflar, imza sırasında veya onay, kabul, uygun bulma veya taraf olma belgesini tevdi ederken, bu maddede düzenlenen taleplerin talepte bulunan Tarafın merkezi makamı veya makamları aracılığıyla veya ilgili Taraflarca üzerinde anlaşılan diğer makamlar aracılığıyla iletilmesi gerektiği hususunu Avrupa Konseyi Genel Sekreterine bildirebilir.</a:t>
            </a:r>
          </a:p>
        </p:txBody>
      </p:sp>
      <p:sp>
        <p:nvSpPr>
          <p:cNvPr id="6" name="Rectangle 5">
            <a:extLst>
              <a:ext uri="{FF2B5EF4-FFF2-40B4-BE49-F238E27FC236}">
                <a16:creationId xmlns:a16="http://schemas.microsoft.com/office/drawing/2014/main" id="{CFDAA0EB-C1B6-964C-82FD-BE8059D8D2F0}"/>
              </a:ext>
            </a:extLst>
          </p:cNvPr>
          <p:cNvSpPr/>
          <p:nvPr/>
        </p:nvSpPr>
        <p:spPr>
          <a:xfrm>
            <a:off x="4572000" y="975093"/>
            <a:ext cx="4572000" cy="1815882"/>
          </a:xfrm>
          <a:prstGeom prst="rect">
            <a:avLst/>
          </a:prstGeom>
        </p:spPr>
        <p:txBody>
          <a:bodyPr>
            <a:spAutoFit/>
          </a:bodyPr>
          <a:lstStyle/>
          <a:p>
            <a:pPr algn="just"/>
            <a:r>
              <a:rPr lang="tr-TR" sz="1600" dirty="0">
                <a:latin typeface="Arial"/>
                <a:ea typeface="ＭＳ Ｐゴシック"/>
                <a:cs typeface="Arial"/>
              </a:rPr>
              <a:t>Avrupa Konseyi Genel Sekreteri, Tarafların 9. paragraf uyarınca belirlediği makamların güncel bir sicilini tutar. Taraflar, sicilde yer alan bilgilerin her daim doğruluğunu teminat altına alır.</a:t>
            </a:r>
          </a:p>
          <a:p>
            <a:pPr algn="just"/>
            <a:endParaRPr lang="tr-TR" sz="1600" dirty="0"/>
          </a:p>
          <a:p>
            <a:pPr algn="just"/>
            <a:r>
              <a:rPr lang="tr-TR" sz="1600" dirty="0"/>
              <a:t>Taraflar bu maddeyi trafik verilerine uygulamama hakkını saklı tutar.</a:t>
            </a:r>
          </a:p>
        </p:txBody>
      </p:sp>
    </p:spTree>
    <p:extLst>
      <p:ext uri="{BB962C8B-B14F-4D97-AF65-F5344CB8AC3E}">
        <p14:creationId xmlns:p14="http://schemas.microsoft.com/office/powerpoint/2010/main" val="9387155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6808</TotalTime>
  <Words>23320</Words>
  <Application>Microsoft Office PowerPoint</Application>
  <PresentationFormat>Ekran Gösterisi (4:3)</PresentationFormat>
  <Paragraphs>2040</Paragraphs>
  <Slides>118</Slides>
  <Notes>112</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118</vt:i4>
      </vt:variant>
    </vt:vector>
  </HeadingPairs>
  <TitlesOfParts>
    <vt:vector size="129" baseType="lpstr">
      <vt:lpstr>MS PGothic</vt:lpstr>
      <vt:lpstr>MS PGothic</vt:lpstr>
      <vt:lpstr>Arial</vt:lpstr>
      <vt:lpstr>Arial Narrow</vt:lpstr>
      <vt:lpstr>Calibri</vt:lpstr>
      <vt:lpstr>Segoe UI</vt:lpstr>
      <vt:lpstr>Times New Roman</vt:lpstr>
      <vt:lpstr>Verdana</vt:lpstr>
      <vt:lpstr>Wingdings</vt:lpstr>
      <vt:lpstr>Wingdings,Sans-Serif</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Cybercrime Training for Judges and Prosecutors</dc:title>
  <dc:creator>ERENOGLU CONSULTANCY TRANSLATION</dc:creator>
  <dc:description>ERENOGLU CONSULTANCY TRANSLATION_x000d_
GSM    : (+90 532) 235 58 23_x000d_
Tel         : (+90 312) 441 91 00 (pbx)_x000d_
Web      : www.erenoglu.com.tr_x000d_
e-mail   : erenoglu@erenoglu.com.tr_x000d_
ANKARA – TURKIYE (TURKEY)_x000d_
</dc:description>
  <cp:lastModifiedBy>CP</cp:lastModifiedBy>
  <cp:revision>303</cp:revision>
  <dcterms:created xsi:type="dcterms:W3CDTF">2012-01-25T15:22:10Z</dcterms:created>
  <dcterms:modified xsi:type="dcterms:W3CDTF">2021-04-11T22:51:07Z</dcterms:modified>
</cp:coreProperties>
</file>