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Lst>
  <p:notesMasterIdLst>
    <p:notesMasterId r:id="rId13"/>
  </p:notesMasterIdLst>
  <p:sldIdLst>
    <p:sldId id="418" r:id="rId2"/>
    <p:sldId id="567" r:id="rId3"/>
    <p:sldId id="1452" r:id="rId4"/>
    <p:sldId id="263" r:id="rId5"/>
    <p:sldId id="1441" r:id="rId6"/>
    <p:sldId id="1445" r:id="rId7"/>
    <p:sldId id="1454" r:id="rId8"/>
    <p:sldId id="1456" r:id="rId9"/>
    <p:sldId id="747" r:id="rId10"/>
    <p:sldId id="1457" r:id="rId11"/>
    <p:sldId id="45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939" autoAdjust="0"/>
  </p:normalViewPr>
  <p:slideViewPr>
    <p:cSldViewPr snapToGrid="0">
      <p:cViewPr varScale="1">
        <p:scale>
          <a:sx n="87" d="100"/>
          <a:sy n="87" d="100"/>
        </p:scale>
        <p:origin x="22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10/07/2024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en-GB"/>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session is 90 minutes in length</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a:t>
            </a:fld>
            <a:endParaRPr lang="en-US" altLang="en-US"/>
          </a:p>
        </p:txBody>
      </p:sp>
    </p:spTree>
    <p:extLst>
      <p:ext uri="{BB962C8B-B14F-4D97-AF65-F5344CB8AC3E}">
        <p14:creationId xmlns:p14="http://schemas.microsoft.com/office/powerpoint/2010/main" val="157566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Session agenda. Delegates should have a copy of it in their possession.</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103898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Session objectives. Delegates should be introduced with what is expected to be achieved by the end of the session.</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2941883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a:t>
            </a:fld>
            <a:endParaRPr lang="en-US" altLang="en-US"/>
          </a:p>
        </p:txBody>
      </p:sp>
    </p:spTree>
    <p:extLst>
      <p:ext uri="{BB962C8B-B14F-4D97-AF65-F5344CB8AC3E}">
        <p14:creationId xmlns:p14="http://schemas.microsoft.com/office/powerpoint/2010/main" val="2612755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a:t>
            </a:fld>
            <a:endParaRPr lang="en-US" altLang="en-US"/>
          </a:p>
        </p:txBody>
      </p:sp>
    </p:spTree>
    <p:extLst>
      <p:ext uri="{BB962C8B-B14F-4D97-AF65-F5344CB8AC3E}">
        <p14:creationId xmlns:p14="http://schemas.microsoft.com/office/powerpoint/2010/main" val="4186118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a:t>
            </a:fld>
            <a:endParaRPr lang="en-US" altLang="en-US"/>
          </a:p>
        </p:txBody>
      </p:sp>
    </p:spTree>
    <p:extLst>
      <p:ext uri="{BB962C8B-B14F-4D97-AF65-F5344CB8AC3E}">
        <p14:creationId xmlns:p14="http://schemas.microsoft.com/office/powerpoint/2010/main" val="391616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8</a:t>
            </a:fld>
            <a:endParaRPr lang="en-US" altLang="en-US"/>
          </a:p>
        </p:txBody>
      </p:sp>
    </p:spTree>
    <p:extLst>
      <p:ext uri="{BB962C8B-B14F-4D97-AF65-F5344CB8AC3E}">
        <p14:creationId xmlns:p14="http://schemas.microsoft.com/office/powerpoint/2010/main" val="788155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This slide should be used for technical explanation and setup of the exercise.</a:t>
            </a:r>
          </a:p>
          <a:p>
            <a:pPr algn="just"/>
            <a:endParaRPr lang="en-US" dirty="0"/>
          </a:p>
          <a:p>
            <a:pPr algn="just"/>
            <a:r>
              <a:rPr lang="en-US" dirty="0"/>
              <a:t>Case study is envisaged to be a modular one, meaning that different setups of the exercise can be organized. Case study is modular in the way that one, two, four or different number of the groups can work on it, depending on conditions. Every group, when more then one, will get its part of the case story and it will prepare its part of the case report. </a:t>
            </a:r>
          </a:p>
          <a:p>
            <a:pPr algn="just"/>
            <a:endParaRPr lang="en-US" dirty="0"/>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3808075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0945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CF8A3FA-4EB1-4A10-9AFE-2313F8D14348}" type="slidenum">
              <a:rPr lang="en-GB" smtClean="0"/>
              <a:t>‹#›</a:t>
            </a:fld>
            <a:endParaRPr lang="en-GB"/>
          </a:p>
        </p:txBody>
      </p:sp>
    </p:spTree>
    <p:extLst>
      <p:ext uri="{BB962C8B-B14F-4D97-AF65-F5344CB8AC3E}">
        <p14:creationId xmlns:p14="http://schemas.microsoft.com/office/powerpoint/2010/main" val="374091214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18785306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337955593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pic>
        <p:nvPicPr>
          <p:cNvPr id="11" name="Picture 2" descr="Asking questions | TeachingEnglish | British Council | BBC">
            <a:extLst>
              <a:ext uri="{FF2B5EF4-FFF2-40B4-BE49-F238E27FC236}">
                <a16:creationId xmlns:a16="http://schemas.microsoft.com/office/drawing/2014/main" id="{4847C7E7-B06A-4BDA-9B87-24735A9E2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2225616"/>
            <a:ext cx="4572000" cy="2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356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10/07/2024</a:t>
            </a:fld>
            <a:endParaRPr lang="en-GB"/>
          </a:p>
        </p:txBody>
      </p:sp>
      <p:sp>
        <p:nvSpPr>
          <p:cNvPr id="5" name="Footer Placeholder 4">
            <a:extLst>
              <a:ext uri="{FF2B5EF4-FFF2-40B4-BE49-F238E27FC236}">
                <a16:creationId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36EC1A9-0935-48AF-98AC-717D1CEB4CF4}"/>
              </a:ext>
            </a:extLst>
          </p:cNvPr>
          <p:cNvSpPr>
            <a:spLocks noGrp="1"/>
          </p:cNvSpPr>
          <p:nvPr>
            <p:ph type="sldNum" sz="quarter" idx="12"/>
          </p:nvPr>
        </p:nvSpPr>
        <p:spPr>
          <a:xfrm>
            <a:off x="7086600" y="6588125"/>
            <a:ext cx="2057400" cy="285810"/>
          </a:xfrm>
          <a:prstGeom prst="rect">
            <a:avLst/>
          </a:prstGeom>
        </p:spPr>
        <p:txBody>
          <a:bodyPr/>
          <a:lstStyle>
            <a:lvl1pPr>
              <a:defRPr/>
            </a:lvl1pPr>
          </a:lstStyle>
          <a:p>
            <a:fld id="{A4A5ECFF-5C9A-42B4-A985-E4790B0921A2}" type="slidenum">
              <a:rPr lang="en-GB" altLang="en-US"/>
              <a:pPr/>
              <a:t>‹#›</a:t>
            </a:fld>
            <a:endParaRPr lang="en-GB" altLang="en-US" dirty="0"/>
          </a:p>
        </p:txBody>
      </p:sp>
    </p:spTree>
    <p:extLst>
      <p:ext uri="{BB962C8B-B14F-4D97-AF65-F5344CB8AC3E}">
        <p14:creationId xmlns:p14="http://schemas.microsoft.com/office/powerpoint/2010/main" val="601889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DE959-8F66-48C8-9B75-7129AEC57E19}"/>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pic>
        <p:nvPicPr>
          <p:cNvPr id="6" name="Picture 5">
            <a:extLst>
              <a:ext uri="{FF2B5EF4-FFF2-40B4-BE49-F238E27FC236}">
                <a16:creationId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134530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117303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Slide Number Placeholder 4">
            <a:extLst>
              <a:ext uri="{FF2B5EF4-FFF2-40B4-BE49-F238E27FC236}">
                <a16:creationId xmlns:a16="http://schemas.microsoft.com/office/drawing/2014/main"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a16="http://schemas.microsoft.com/office/drawing/2014/main"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baseline="0" dirty="0">
                <a:solidFill>
                  <a:srgbClr val="FFFFFF"/>
                </a:solidFill>
                <a:latin typeface="Verdana" panose="020B0604030504040204" pitchFamily="34" charset="0"/>
              </a:rPr>
              <a:t>www.coe.int/cybercrime			</a:t>
            </a:r>
          </a:p>
        </p:txBody>
      </p:sp>
      <p:sp>
        <p:nvSpPr>
          <p:cNvPr id="15" name="Text Placeholder 11">
            <a:extLst>
              <a:ext uri="{FF2B5EF4-FFF2-40B4-BE49-F238E27FC236}">
                <a16:creationId xmlns:a16="http://schemas.microsoft.com/office/drawing/2014/main"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20A8AF00-8302-4EB6-B590-39BD369534E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952001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9F79EE9D-52D5-4B6B-99C5-F7B7EF500FF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28230320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D8D75C77-33AE-4D9D-81BB-E8443987728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3D9741-60F0-480D-8B47-D9BDE25B27A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9F9D650-1009-46ED-8222-4EE43ED1429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8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381016405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321968013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1948327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50006018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8370255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34789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149362010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DCF8A3FA-4EB1-4A10-9AFE-2313F8D14348}" type="slidenum">
              <a:rPr lang="en-GB" smtClean="0"/>
              <a:pPr/>
              <a:t>‹#›</a:t>
            </a:fld>
            <a:endParaRPr lang="en-GB" dirty="0"/>
          </a:p>
        </p:txBody>
      </p:sp>
      <p:sp>
        <p:nvSpPr>
          <p:cNvPr id="6" name="Rectangle 5">
            <a:extLst>
              <a:ext uri="{FF2B5EF4-FFF2-40B4-BE49-F238E27FC236}">
                <a16:creationId xmlns:a16="http://schemas.microsoft.com/office/drawing/2014/main" id="{DB10F8C0-9E87-4097-BD71-A0601A38A794}"/>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7" name="Picture 4">
            <a:extLst>
              <a:ext uri="{FF2B5EF4-FFF2-40B4-BE49-F238E27FC236}">
                <a16:creationId xmlns:a16="http://schemas.microsoft.com/office/drawing/2014/main" id="{B8C8C00A-818F-4130-B987-3AF8FBB2AC67}"/>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B44E17F2-FDEA-44F4-9B06-498A361554E8}"/>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dirty="0"/>
          </a:p>
        </p:txBody>
      </p:sp>
      <p:sp>
        <p:nvSpPr>
          <p:cNvPr id="9" name="Rectangle 11">
            <a:extLst>
              <a:ext uri="{FF2B5EF4-FFF2-40B4-BE49-F238E27FC236}">
                <a16:creationId xmlns:a16="http://schemas.microsoft.com/office/drawing/2014/main" id="{C9B47B69-67D1-4407-A037-423CC120087C}"/>
              </a:ext>
            </a:extLst>
          </p:cNvPr>
          <p:cNvSpPr>
            <a:spLocks noChangeArrowheads="1"/>
          </p:cNvSpPr>
          <p:nvPr userDrawn="1"/>
        </p:nvSpPr>
        <p:spPr bwMode="auto">
          <a:xfrm>
            <a:off x="-60382" y="6596936"/>
            <a:ext cx="3217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i="0" baseline="0" dirty="0">
                <a:solidFill>
                  <a:srgbClr val="FFFFFF"/>
                </a:solidFill>
                <a:latin typeface="Verdana" panose="020B0604030504040204" pitchFamily="34" charset="0"/>
                <a:ea typeface="Verdana" panose="020B0604030504040204" pitchFamily="34" charset="0"/>
              </a:rPr>
              <a:t>www.coe.int/cybercrime			</a:t>
            </a:r>
          </a:p>
        </p:txBody>
      </p:sp>
      <p:sp>
        <p:nvSpPr>
          <p:cNvPr id="10" name="Slide Number Placeholder 4">
            <a:extLst>
              <a:ext uri="{FF2B5EF4-FFF2-40B4-BE49-F238E27FC236}">
                <a16:creationId xmlns:a16="http://schemas.microsoft.com/office/drawing/2014/main" id="{40E70645-FDB4-43CE-9600-A1EE340D4C35}"/>
              </a:ext>
            </a:extLst>
          </p:cNvPr>
          <p:cNvSpPr txBox="1">
            <a:spLocks/>
          </p:cNvSpPr>
          <p:nvPr userDrawn="1"/>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a:t>
            </a:fld>
            <a:endParaRPr lang="en-GB" sz="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0695532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76" r:id="rId15"/>
    <p:sldLayoutId id="2147483662" r:id="rId16"/>
    <p:sldLayoutId id="2147483672" r:id="rId17"/>
    <p:sldLayoutId id="2147483663" r:id="rId18"/>
    <p:sldLayoutId id="2147483664" r:id="rId19"/>
    <p:sldLayoutId id="2147483665" r:id="rId20"/>
    <p:sldLayoutId id="2147483666" r:id="rId21"/>
    <p:sldLayoutId id="2147483671" r:id="rId22"/>
    <p:sldLayoutId id="2147483681" r:id="rId23"/>
  </p:sldLayoutIdLst>
  <p:hf hdr="0" ftr="0" dt="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mailto:matteo.lucchetti@coe.int"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0" y="5175658"/>
            <a:ext cx="3393196" cy="91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800" b="1" dirty="0">
                <a:latin typeface="+mn-lt"/>
              </a:rPr>
              <a:t>Session 9</a:t>
            </a:r>
          </a:p>
          <a:p>
            <a:pPr algn="ctr">
              <a:buNone/>
            </a:pPr>
            <a:r>
              <a:rPr lang="en-US" sz="1600" b="1" dirty="0"/>
              <a:t>Conclusions and Feedback on the Investigation phase</a:t>
            </a:r>
            <a:endParaRPr lang="en-US" sz="1800" dirty="0"/>
          </a:p>
        </p:txBody>
      </p:sp>
      <p:sp>
        <p:nvSpPr>
          <p:cNvPr id="7" name="TextBox 6">
            <a:extLst>
              <a:ext uri="{FF2B5EF4-FFF2-40B4-BE49-F238E27FC236}">
                <a16:creationId xmlns:a16="http://schemas.microsoft.com/office/drawing/2014/main" id="{DF95ECA0-EB23-4E06-B5D7-76D1B962FBC0}"/>
              </a:ext>
            </a:extLst>
          </p:cNvPr>
          <p:cNvSpPr txBox="1"/>
          <p:nvPr/>
        </p:nvSpPr>
        <p:spPr>
          <a:xfrm>
            <a:off x="376142" y="3114805"/>
            <a:ext cx="5716186" cy="1200329"/>
          </a:xfrm>
          <a:prstGeom prst="rect">
            <a:avLst/>
          </a:prstGeom>
          <a:noFill/>
        </p:spPr>
        <p:txBody>
          <a:bodyPr wrap="square">
            <a:spAutoFit/>
          </a:bodyPr>
          <a:lstStyle/>
          <a:p>
            <a:pPr algn="ctr">
              <a:buNone/>
            </a:pPr>
            <a:r>
              <a:rPr lang="en-US" sz="2400" b="1" dirty="0"/>
              <a:t>Advanced Cybercrime and Electronic Evidence Training Course for Prosecutors and Judges </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phic 2" descr="Questions outline">
            <a:extLst>
              <a:ext uri="{FF2B5EF4-FFF2-40B4-BE49-F238E27FC236}">
                <a16:creationId xmlns:a16="http://schemas.microsoft.com/office/drawing/2014/main" id="{F8C7C741-4DC0-4555-BEA4-DE1B891828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6273" y="1403273"/>
            <a:ext cx="4051453" cy="4051453"/>
          </a:xfrm>
          <a:prstGeom prst="rect">
            <a:avLst/>
          </a:prstGeom>
        </p:spPr>
      </p:pic>
    </p:spTree>
    <p:extLst>
      <p:ext uri="{BB962C8B-B14F-4D97-AF65-F5344CB8AC3E}">
        <p14:creationId xmlns:p14="http://schemas.microsoft.com/office/powerpoint/2010/main" val="139745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290513" y="2352650"/>
            <a:ext cx="85994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3600" b="1" dirty="0">
                <a:latin typeface="Verdana" panose="020B0604030504040204" pitchFamily="34" charset="0"/>
              </a:rPr>
              <a:t>Thank you</a:t>
            </a:r>
            <a:endParaRPr lang="en-GB" altLang="en-US" sz="16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r>
              <a:rPr lang="en-GB" altLang="en-US" sz="1800" b="1" dirty="0" err="1">
                <a:latin typeface="Verdana" panose="020B0604030504040204" pitchFamily="34" charset="0"/>
              </a:rPr>
              <a:t>Xxxxx</a:t>
            </a:r>
            <a:r>
              <a:rPr lang="en-GB" altLang="en-US" sz="1800" b="1" dirty="0">
                <a:latin typeface="Verdana" panose="020B0604030504040204" pitchFamily="34" charset="0"/>
              </a:rPr>
              <a:t> XXXXXXXX</a:t>
            </a:r>
          </a:p>
          <a:p>
            <a:pPr algn="ctr" eaLnBrk="1" hangingPunct="1">
              <a:spcBef>
                <a:spcPct val="0"/>
              </a:spcBef>
              <a:buFontTx/>
              <a:buNone/>
            </a:pPr>
            <a:endParaRPr lang="en-GB" altLang="en-US" sz="600" dirty="0">
              <a:latin typeface="Verdana" panose="020B0604030504040204" pitchFamily="34" charset="0"/>
            </a:endParaRPr>
          </a:p>
          <a:p>
            <a:pPr algn="ctr" eaLnBrk="1" hangingPunct="1">
              <a:spcBef>
                <a:spcPct val="0"/>
              </a:spcBef>
              <a:buFontTx/>
              <a:buNone/>
            </a:pPr>
            <a:r>
              <a:rPr lang="en-GB" altLang="en-US" sz="1400" i="1" dirty="0">
                <a:latin typeface="Verdana" panose="020B0604030504040204" pitchFamily="34" charset="0"/>
              </a:rPr>
              <a:t>Council of Europe</a:t>
            </a:r>
          </a:p>
          <a:p>
            <a:pPr algn="ctr" eaLnBrk="1" hangingPunct="1">
              <a:spcBef>
                <a:spcPct val="0"/>
              </a:spcBef>
              <a:buFontTx/>
              <a:buNone/>
            </a:pPr>
            <a:endParaRPr lang="en-GB" altLang="en-US" sz="1400" b="1" dirty="0">
              <a:solidFill>
                <a:srgbClr val="2F618F"/>
              </a:solidFill>
              <a:latin typeface="Verdana" panose="020B0604030504040204" pitchFamily="34" charset="0"/>
              <a:hlinkClick r:id="rId2"/>
            </a:endParaRPr>
          </a:p>
          <a:p>
            <a:pPr algn="ctr" eaLnBrk="1" hangingPunct="1">
              <a:spcBef>
                <a:spcPct val="0"/>
              </a:spcBef>
              <a:buFontTx/>
              <a:buNone/>
            </a:pPr>
            <a:r>
              <a:rPr lang="en-GB" altLang="en-US" sz="1200" b="1" dirty="0">
                <a:solidFill>
                  <a:srgbClr val="2F618F"/>
                </a:solidFill>
                <a:latin typeface="Verdana" panose="020B0604030504040204" pitchFamily="34" charset="0"/>
              </a:rPr>
              <a:t>email</a:t>
            </a: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400" b="1" dirty="0">
              <a:latin typeface="Verdana" panose="020B0604030504040204" pitchFamily="34" charset="0"/>
            </a:endParaRPr>
          </a:p>
          <a:p>
            <a:pPr algn="ctr" eaLnBrk="1" hangingPunct="1">
              <a:spcBef>
                <a:spcPct val="0"/>
              </a:spcBef>
              <a:buFontTx/>
              <a:buNone/>
            </a:pPr>
            <a:r>
              <a:rPr lang="en-GB" altLang="en-US" sz="1600" b="1" dirty="0">
                <a:latin typeface="Verdana" panose="020B0604030504040204" pitchFamily="34" charset="0"/>
              </a:rPr>
              <a:t>DD Month YYYY</a:t>
            </a:r>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365125" y="1177588"/>
            <a:ext cx="8599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a:buNone/>
            </a:pPr>
            <a:r>
              <a:rPr lang="en-US" sz="1800" b="1" dirty="0"/>
              <a:t>Advanced Cybercrime and Electronic Evidence Training Course for Prosecutors and Judges </a:t>
            </a:r>
            <a:endParaRPr lang="en-US" sz="1800" dirty="0"/>
          </a:p>
        </p:txBody>
      </p:sp>
    </p:spTree>
    <p:extLst>
      <p:ext uri="{BB962C8B-B14F-4D97-AF65-F5344CB8AC3E}">
        <p14:creationId xmlns:p14="http://schemas.microsoft.com/office/powerpoint/2010/main" val="106430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09350" y="106467"/>
            <a:ext cx="773465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solidFill>
                  <a:schemeClr val="bg1"/>
                </a:solidFill>
                <a:latin typeface="Verdana" charset="0"/>
                <a:cs typeface="Verdana" charset="0"/>
              </a:rPr>
              <a:t>Agenda</a:t>
            </a:r>
            <a:endParaRPr lang="en-GB" sz="2000" dirty="0">
              <a:solidFill>
                <a:schemeClr val="bg1"/>
              </a:solidFill>
              <a:latin typeface="Verdana" charset="0"/>
              <a:cs typeface="Verdana" charset="0"/>
            </a:endParaRPr>
          </a:p>
        </p:txBody>
      </p:sp>
      <p:sp>
        <p:nvSpPr>
          <p:cNvPr id="6" name="Rectangle 5">
            <a:extLst>
              <a:ext uri="{FF2B5EF4-FFF2-40B4-BE49-F238E27FC236}">
                <a16:creationId xmlns:a16="http://schemas.microsoft.com/office/drawing/2014/main" id="{EA3FFC4F-A0C7-6241-A6A3-D4D1CB58E595}"/>
              </a:ext>
            </a:extLst>
          </p:cNvPr>
          <p:cNvSpPr/>
          <p:nvPr/>
        </p:nvSpPr>
        <p:spPr>
          <a:xfrm>
            <a:off x="4450456" y="1043731"/>
            <a:ext cx="4572000" cy="584775"/>
          </a:xfrm>
          <a:prstGeom prst="rect">
            <a:avLst/>
          </a:prstGeom>
        </p:spPr>
        <p:txBody>
          <a:bodyPr>
            <a:spAutoFit/>
          </a:bodyPr>
          <a:lstStyle/>
          <a:p>
            <a:pPr marL="0" indent="0" eaLnBrk="1" hangingPunct="1">
              <a:lnSpc>
                <a:spcPct val="80000"/>
              </a:lnSpc>
              <a:buNone/>
            </a:pPr>
            <a:endParaRPr lang="en-GB" sz="2000" dirty="0"/>
          </a:p>
          <a:p>
            <a:pPr marL="342900" indent="-342900" eaLnBrk="1" hangingPunct="1">
              <a:lnSpc>
                <a:spcPct val="80000"/>
              </a:lnSpc>
              <a:buFont typeface="Wingdings" pitchFamily="2" charset="2"/>
              <a:buChar char="Ø"/>
            </a:pPr>
            <a:endParaRPr lang="en-US" sz="2000" i="1" dirty="0"/>
          </a:p>
        </p:txBody>
      </p:sp>
      <p:sp>
        <p:nvSpPr>
          <p:cNvPr id="7" name="Rectangle 6">
            <a:extLst>
              <a:ext uri="{FF2B5EF4-FFF2-40B4-BE49-F238E27FC236}">
                <a16:creationId xmlns:a16="http://schemas.microsoft.com/office/drawing/2014/main" id="{7FA81925-418B-D44C-9255-2AEBBFBC0ADA}"/>
              </a:ext>
            </a:extLst>
          </p:cNvPr>
          <p:cNvSpPr/>
          <p:nvPr/>
        </p:nvSpPr>
        <p:spPr>
          <a:xfrm>
            <a:off x="659212" y="2425375"/>
            <a:ext cx="3791244" cy="2955296"/>
          </a:xfrm>
          <a:prstGeom prst="rect">
            <a:avLst/>
          </a:prstGeom>
        </p:spPr>
        <p:txBody>
          <a:bodyPr wrap="square">
            <a:spAutoFit/>
          </a:bodyPr>
          <a:lstStyle/>
          <a:p>
            <a:endParaRPr lang="en-GB" sz="2400" i="1" dirty="0">
              <a:ea typeface="Verdana" panose="020B0604030504040204" pitchFamily="34" charset="0"/>
            </a:endParaRPr>
          </a:p>
          <a:p>
            <a:pPr marL="457200" indent="-457200">
              <a:buFont typeface="+mj-lt"/>
              <a:buAutoNum type="arabicPeriod"/>
            </a:pPr>
            <a:r>
              <a:rPr lang="en-GB" sz="2400" i="1" dirty="0">
                <a:ea typeface="Verdana" panose="020B0604030504040204" pitchFamily="34" charset="0"/>
              </a:rPr>
              <a:t>Investigation of the material results</a:t>
            </a:r>
          </a:p>
          <a:p>
            <a:pPr marL="457200" indent="-457200">
              <a:buFont typeface="+mj-lt"/>
              <a:buAutoNum type="arabicPeriod"/>
            </a:pPr>
            <a:endParaRPr lang="en-GB" sz="2400" i="1" dirty="0">
              <a:ea typeface="Verdana" panose="020B0604030504040204" pitchFamily="34" charset="0"/>
            </a:endParaRPr>
          </a:p>
          <a:p>
            <a:pPr marL="457200" indent="-457200">
              <a:buFont typeface="+mj-lt"/>
              <a:buAutoNum type="arabicPeriod"/>
            </a:pPr>
            <a:r>
              <a:rPr lang="en-GB" sz="2400" i="1" dirty="0">
                <a:ea typeface="Verdana" panose="020B0604030504040204" pitchFamily="34" charset="0"/>
              </a:rPr>
              <a:t>Case challenges and problems issues and </a:t>
            </a:r>
            <a:r>
              <a:rPr lang="en-GB" sz="2400" i="1" dirty="0" err="1">
                <a:ea typeface="Verdana" panose="020B0604030504040204" pitchFamily="34" charset="0"/>
              </a:rPr>
              <a:t>resolivngs</a:t>
            </a:r>
            <a:endParaRPr lang="en-GB" sz="2400" i="1" dirty="0">
              <a:ea typeface="Verdana" panose="020B0604030504040204" pitchFamily="34" charset="0"/>
            </a:endParaRPr>
          </a:p>
          <a:p>
            <a:pPr marL="342900" indent="-342900">
              <a:lnSpc>
                <a:spcPct val="80000"/>
              </a:lnSpc>
              <a:buFont typeface="Wingdings" pitchFamily="2" charset="2"/>
              <a:buChar char="ü"/>
            </a:pPr>
            <a:endParaRPr lang="en-GB" sz="2200" i="1" dirty="0"/>
          </a:p>
        </p:txBody>
      </p:sp>
      <p:pic>
        <p:nvPicPr>
          <p:cNvPr id="8" name="Picture 7">
            <a:extLst>
              <a:ext uri="{FF2B5EF4-FFF2-40B4-BE49-F238E27FC236}">
                <a16:creationId xmlns:a16="http://schemas.microsoft.com/office/drawing/2014/main" id="{F1C6340C-3120-7B4F-8C6E-D20141E89477}"/>
              </a:ext>
            </a:extLst>
          </p:cNvPr>
          <p:cNvPicPr>
            <a:picLocks noChangeAspect="1"/>
          </p:cNvPicPr>
          <p:nvPr/>
        </p:nvPicPr>
        <p:blipFill>
          <a:blip r:embed="rId3"/>
          <a:stretch>
            <a:fillRect/>
          </a:stretch>
        </p:blipFill>
        <p:spPr>
          <a:xfrm>
            <a:off x="5063857" y="2607361"/>
            <a:ext cx="3345197" cy="2221992"/>
          </a:xfrm>
          <a:prstGeom prst="rect">
            <a:avLst/>
          </a:prstGeom>
        </p:spPr>
      </p:pic>
    </p:spTree>
    <p:extLst>
      <p:ext uri="{BB962C8B-B14F-4D97-AF65-F5344CB8AC3E}">
        <p14:creationId xmlns:p14="http://schemas.microsoft.com/office/powerpoint/2010/main" val="2297255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02080" y="82052"/>
            <a:ext cx="77419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latin typeface="Verdana" panose="020B0604030504040204" pitchFamily="34" charset="0"/>
                <a:ea typeface="Verdana" panose="020B0604030504040204" pitchFamily="34" charset="0"/>
              </a:rPr>
              <a:t>Session Aims</a:t>
            </a:r>
          </a:p>
        </p:txBody>
      </p:sp>
      <p:sp>
        <p:nvSpPr>
          <p:cNvPr id="5" name="Rectangle 4">
            <a:extLst>
              <a:ext uri="{FF2B5EF4-FFF2-40B4-BE49-F238E27FC236}">
                <a16:creationId xmlns:a16="http://schemas.microsoft.com/office/drawing/2014/main" id="{7FA81925-418B-D44C-9255-2AEBBFBC0ADA}"/>
              </a:ext>
            </a:extLst>
          </p:cNvPr>
          <p:cNvSpPr/>
          <p:nvPr/>
        </p:nvSpPr>
        <p:spPr>
          <a:xfrm>
            <a:off x="278185" y="1194821"/>
            <a:ext cx="5703974" cy="5262979"/>
          </a:xfrm>
          <a:prstGeom prst="rect">
            <a:avLst/>
          </a:prstGeom>
        </p:spPr>
        <p:txBody>
          <a:bodyPr wrap="square">
            <a:spAutoFit/>
          </a:bodyPr>
          <a:lstStyle/>
          <a:p>
            <a:pPr marL="514350" indent="-514350">
              <a:buFont typeface="Wingdings" pitchFamily="2" charset="2"/>
              <a:buChar char="ü"/>
            </a:pPr>
            <a:r>
              <a:rPr lang="en-US" sz="2400" i="1" dirty="0"/>
              <a:t>Identify legal and natural persons involved in scenario. </a:t>
            </a:r>
          </a:p>
          <a:p>
            <a:pPr marL="514350" indent="-514350">
              <a:buFont typeface="Wingdings" pitchFamily="2" charset="2"/>
              <a:buChar char="ü"/>
            </a:pPr>
            <a:r>
              <a:rPr lang="en-US" sz="2400" i="1" dirty="0"/>
              <a:t>Explain case layout and state of the introductory facts. </a:t>
            </a:r>
          </a:p>
          <a:p>
            <a:pPr marL="514350" indent="-514350">
              <a:buFont typeface="Wingdings" pitchFamily="2" charset="2"/>
              <a:buChar char="ü"/>
            </a:pPr>
            <a:r>
              <a:rPr lang="en-US" sz="2400" i="1" dirty="0"/>
              <a:t>Follow and explain flow and development of the case investigation. </a:t>
            </a:r>
          </a:p>
          <a:p>
            <a:pPr marL="514350" indent="-514350">
              <a:buFont typeface="Wingdings" pitchFamily="2" charset="2"/>
              <a:buChar char="ü"/>
            </a:pPr>
            <a:r>
              <a:rPr lang="en-US" sz="2400" i="1" dirty="0"/>
              <a:t>Explain how the criminal act was perpetrated and who were the key players. </a:t>
            </a:r>
          </a:p>
          <a:p>
            <a:pPr marL="514350" indent="-514350">
              <a:buFont typeface="Wingdings" pitchFamily="2" charset="2"/>
              <a:buChar char="ü"/>
            </a:pPr>
            <a:r>
              <a:rPr lang="en-US" sz="2400" i="1" dirty="0"/>
              <a:t>How and where criminal investigation should start and develop and what should the vectors be. </a:t>
            </a:r>
          </a:p>
        </p:txBody>
      </p:sp>
      <p:pic>
        <p:nvPicPr>
          <p:cNvPr id="7" name="Picture 6">
            <a:extLst>
              <a:ext uri="{FF2B5EF4-FFF2-40B4-BE49-F238E27FC236}">
                <a16:creationId xmlns:a16="http://schemas.microsoft.com/office/drawing/2014/main" id="{EF3A38F1-629E-D64F-8FB1-A26347BAB099}"/>
              </a:ext>
            </a:extLst>
          </p:cNvPr>
          <p:cNvPicPr>
            <a:picLocks noChangeAspect="1"/>
          </p:cNvPicPr>
          <p:nvPr/>
        </p:nvPicPr>
        <p:blipFill>
          <a:blip r:embed="rId3"/>
          <a:stretch>
            <a:fillRect/>
          </a:stretch>
        </p:blipFill>
        <p:spPr>
          <a:xfrm>
            <a:off x="6228977" y="2430730"/>
            <a:ext cx="2808317" cy="2150117"/>
          </a:xfrm>
          <a:prstGeom prst="rect">
            <a:avLst/>
          </a:prstGeom>
        </p:spPr>
      </p:pic>
    </p:spTree>
    <p:extLst>
      <p:ext uri="{BB962C8B-B14F-4D97-AF65-F5344CB8AC3E}">
        <p14:creationId xmlns:p14="http://schemas.microsoft.com/office/powerpoint/2010/main" val="269831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phic 2" descr="Questions outline">
            <a:extLst>
              <a:ext uri="{FF2B5EF4-FFF2-40B4-BE49-F238E27FC236}">
                <a16:creationId xmlns:a16="http://schemas.microsoft.com/office/drawing/2014/main" id="{F8C7C741-4DC0-4555-BEA4-DE1B891828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6273" y="1403273"/>
            <a:ext cx="4051453" cy="4051453"/>
          </a:xfrm>
          <a:prstGeom prst="rect">
            <a:avLst/>
          </a:prstGeom>
        </p:spPr>
      </p:pic>
    </p:spTree>
    <p:extLst>
      <p:ext uri="{BB962C8B-B14F-4D97-AF65-F5344CB8AC3E}">
        <p14:creationId xmlns:p14="http://schemas.microsoft.com/office/powerpoint/2010/main" val="1334815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en-GB" dirty="0"/>
              <a:t>Investigation of the material results</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en-US" b="1" dirty="0"/>
              <a:t>Introduction to the Investigation Exercise Case Study and Mock Trial </a:t>
            </a:r>
            <a:endParaRPr lang="en-US" sz="4000" dirty="0"/>
          </a:p>
        </p:txBody>
      </p:sp>
    </p:spTree>
    <p:extLst>
      <p:ext uri="{BB962C8B-B14F-4D97-AF65-F5344CB8AC3E}">
        <p14:creationId xmlns:p14="http://schemas.microsoft.com/office/powerpoint/2010/main" val="244110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Investigation of the material</a:t>
            </a:r>
            <a:endParaRPr lang="en-GB" sz="2000" dirty="0">
              <a:solidFill>
                <a:schemeClr val="bg1"/>
              </a:solidFill>
              <a:latin typeface="Verdana" charset="0"/>
              <a:cs typeface="Verdana" charset="0"/>
            </a:endParaRPr>
          </a:p>
        </p:txBody>
      </p:sp>
      <p:sp>
        <p:nvSpPr>
          <p:cNvPr id="13" name="Content Placeholder 13">
            <a:extLst>
              <a:ext uri="{FF2B5EF4-FFF2-40B4-BE49-F238E27FC236}">
                <a16:creationId xmlns:a16="http://schemas.microsoft.com/office/drawing/2014/main" id="{667B9D7B-603D-4025-AB43-1A490F9DDFD9}"/>
              </a:ext>
            </a:extLst>
          </p:cNvPr>
          <p:cNvSpPr txBox="1">
            <a:spLocks/>
          </p:cNvSpPr>
          <p:nvPr/>
        </p:nvSpPr>
        <p:spPr>
          <a:xfrm>
            <a:off x="457200" y="1229236"/>
            <a:ext cx="8229600" cy="543826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en-US" sz="2200" b="1" dirty="0">
                <a:solidFill>
                  <a:srgbClr val="FF0000"/>
                </a:solidFill>
              </a:rPr>
              <a:t>Refresher on main facts: </a:t>
            </a:r>
            <a:endParaRPr lang="en-US" sz="2200" dirty="0">
              <a:solidFill>
                <a:srgbClr val="FF0000"/>
              </a:solidFill>
            </a:endParaRPr>
          </a:p>
          <a:p>
            <a:pPr lvl="0"/>
            <a:r>
              <a:rPr lang="en-US" sz="2200" i="1" dirty="0"/>
              <a:t>Actual printing of paper material was done and UBP notified about that fact FBA requesting due payment;</a:t>
            </a:r>
            <a:endParaRPr lang="en-US" sz="2200" dirty="0"/>
          </a:p>
          <a:p>
            <a:pPr lvl="0"/>
            <a:r>
              <a:rPr lang="en-US" sz="2200" i="1" dirty="0"/>
              <a:t>Infiltrated member of organized crime group by use of spyware detected final moments of the business closure;</a:t>
            </a:r>
            <a:endParaRPr lang="en-US" sz="2200" dirty="0"/>
          </a:p>
          <a:p>
            <a:pPr lvl="0"/>
            <a:r>
              <a:rPr lang="en-US" sz="2200" i="1" dirty="0"/>
              <a:t>Group registered “dummy” company in </a:t>
            </a:r>
            <a:r>
              <a:rPr lang="en-US" sz="2200" i="1" dirty="0" err="1"/>
              <a:t>Ostland</a:t>
            </a:r>
            <a:r>
              <a:rPr lang="en-US" sz="2200" i="1" dirty="0"/>
              <a:t> and opened company bank account in that country with  branch of the bank used in regular operations of UBP in Norland;</a:t>
            </a:r>
            <a:endParaRPr lang="en-US" sz="2200" dirty="0"/>
          </a:p>
          <a:p>
            <a:pPr lvl="0"/>
            <a:r>
              <a:rPr lang="en-US" sz="2200" i="1" dirty="0"/>
              <a:t>False documentation, including main pieces of it – false invoice, e-mail server and e-mails, was prepared;</a:t>
            </a:r>
            <a:endParaRPr lang="en-US" sz="2200" dirty="0"/>
          </a:p>
          <a:p>
            <a:pPr lvl="0"/>
            <a:r>
              <a:rPr lang="en-US" sz="2200" i="1" dirty="0"/>
              <a:t>Open SMTP server was leased and tested for sending false e-mail (or example of a webmail account with slight change in the name of the e-mail account can be used, depending on the trainer skills);</a:t>
            </a:r>
            <a:endParaRPr lang="en-US" sz="2200" dirty="0"/>
          </a:p>
          <a:p>
            <a:endParaRPr lang="en-US" sz="2400" dirty="0"/>
          </a:p>
        </p:txBody>
      </p:sp>
    </p:spTree>
    <p:extLst>
      <p:ext uri="{BB962C8B-B14F-4D97-AF65-F5344CB8AC3E}">
        <p14:creationId xmlns:p14="http://schemas.microsoft.com/office/powerpoint/2010/main" val="3906330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Investigation of the material</a:t>
            </a:r>
            <a:endParaRPr lang="en-GB" sz="2000" dirty="0">
              <a:solidFill>
                <a:schemeClr val="bg1"/>
              </a:solidFill>
              <a:latin typeface="Verdana" charset="0"/>
              <a:cs typeface="Verdana" charset="0"/>
            </a:endParaRPr>
          </a:p>
        </p:txBody>
      </p:sp>
      <p:sp>
        <p:nvSpPr>
          <p:cNvPr id="13" name="Content Placeholder 13">
            <a:extLst>
              <a:ext uri="{FF2B5EF4-FFF2-40B4-BE49-F238E27FC236}">
                <a16:creationId xmlns:a16="http://schemas.microsoft.com/office/drawing/2014/main" id="{667B9D7B-603D-4025-AB43-1A490F9DDFD9}"/>
              </a:ext>
            </a:extLst>
          </p:cNvPr>
          <p:cNvSpPr txBox="1">
            <a:spLocks/>
          </p:cNvSpPr>
          <p:nvPr/>
        </p:nvSpPr>
        <p:spPr>
          <a:xfrm>
            <a:off x="457200" y="1229236"/>
            <a:ext cx="8229600" cy="543826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en-US" sz="2400" b="1" dirty="0">
                <a:solidFill>
                  <a:srgbClr val="FF0000"/>
                </a:solidFill>
              </a:rPr>
              <a:t>Refresher on the key investigation steps :</a:t>
            </a:r>
          </a:p>
          <a:p>
            <a:pPr lvl="0"/>
            <a:r>
              <a:rPr lang="en-US" sz="2200" i="1" dirty="0"/>
              <a:t>Taking depositions from the possible suspects;</a:t>
            </a:r>
            <a:endParaRPr lang="en-US" sz="2200" dirty="0"/>
          </a:p>
          <a:p>
            <a:pPr lvl="0"/>
            <a:r>
              <a:rPr lang="en-US" sz="2200" i="1" dirty="0"/>
              <a:t>Taking depositions from the representatives of the FBA;</a:t>
            </a:r>
            <a:endParaRPr lang="en-US" sz="2200" dirty="0"/>
          </a:p>
          <a:p>
            <a:pPr lvl="0"/>
            <a:r>
              <a:rPr lang="en-US" sz="2200" i="1" dirty="0"/>
              <a:t>Obtaining electronic and other evidence from FBA;</a:t>
            </a:r>
            <a:endParaRPr lang="en-US" sz="2200" dirty="0"/>
          </a:p>
          <a:p>
            <a:pPr lvl="0"/>
            <a:r>
              <a:rPr lang="en-US" sz="2200" i="1" dirty="0"/>
              <a:t>Taking depositions from the representatives of the UBP;</a:t>
            </a:r>
            <a:endParaRPr lang="en-US" sz="2200" dirty="0"/>
          </a:p>
          <a:p>
            <a:pPr lvl="0"/>
            <a:r>
              <a:rPr lang="en-US" sz="2200" i="1" dirty="0"/>
              <a:t>Obtaining electronic and other evidence from UBP;</a:t>
            </a:r>
            <a:endParaRPr lang="en-US" sz="2200" dirty="0"/>
          </a:p>
          <a:p>
            <a:pPr lvl="0"/>
            <a:r>
              <a:rPr lang="en-US" sz="2200" i="1" dirty="0"/>
              <a:t>Taking depositions from representatives of DSBN in Norland and </a:t>
            </a:r>
            <a:r>
              <a:rPr lang="en-US" sz="2200" i="1" dirty="0" err="1"/>
              <a:t>Ostland</a:t>
            </a:r>
            <a:r>
              <a:rPr lang="en-US" sz="2200" i="1" dirty="0"/>
              <a:t>;</a:t>
            </a:r>
            <a:endParaRPr lang="en-US" sz="2200" dirty="0"/>
          </a:p>
          <a:p>
            <a:pPr lvl="0"/>
            <a:r>
              <a:rPr lang="en-US" sz="2200" i="1" dirty="0"/>
              <a:t>Obtaining electronic and other evidence from both banks;</a:t>
            </a:r>
            <a:endParaRPr lang="en-US" sz="2200" dirty="0"/>
          </a:p>
          <a:p>
            <a:pPr lvl="0"/>
            <a:r>
              <a:rPr lang="en-US" sz="2200" i="1" dirty="0"/>
              <a:t>Obtaining evidence from competent Company Registration Authority in </a:t>
            </a:r>
            <a:r>
              <a:rPr lang="en-US" sz="2200" i="1" dirty="0" err="1"/>
              <a:t>Ostland</a:t>
            </a:r>
            <a:r>
              <a:rPr lang="en-US" sz="2200" i="1" dirty="0"/>
              <a:t>;</a:t>
            </a:r>
            <a:endParaRPr lang="en-US" sz="2200" dirty="0"/>
          </a:p>
          <a:p>
            <a:pPr lvl="0"/>
            <a:r>
              <a:rPr lang="en-US" sz="2200" i="1" dirty="0"/>
              <a:t>Cooperation between police, prosecution and, if relevant, investigative judges;</a:t>
            </a:r>
            <a:endParaRPr lang="en-US" sz="2200" dirty="0"/>
          </a:p>
        </p:txBody>
      </p:sp>
    </p:spTree>
    <p:extLst>
      <p:ext uri="{BB962C8B-B14F-4D97-AF65-F5344CB8AC3E}">
        <p14:creationId xmlns:p14="http://schemas.microsoft.com/office/powerpoint/2010/main" val="404935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Investigation of the material</a:t>
            </a:r>
            <a:endParaRPr lang="en-GB" sz="2000" dirty="0">
              <a:solidFill>
                <a:schemeClr val="bg1"/>
              </a:solidFill>
              <a:latin typeface="Verdana" charset="0"/>
              <a:cs typeface="Verdana" charset="0"/>
            </a:endParaRPr>
          </a:p>
        </p:txBody>
      </p:sp>
      <p:sp>
        <p:nvSpPr>
          <p:cNvPr id="13" name="Content Placeholder 13">
            <a:extLst>
              <a:ext uri="{FF2B5EF4-FFF2-40B4-BE49-F238E27FC236}">
                <a16:creationId xmlns:a16="http://schemas.microsoft.com/office/drawing/2014/main" id="{667B9D7B-603D-4025-AB43-1A490F9DDFD9}"/>
              </a:ext>
            </a:extLst>
          </p:cNvPr>
          <p:cNvSpPr txBox="1">
            <a:spLocks/>
          </p:cNvSpPr>
          <p:nvPr/>
        </p:nvSpPr>
        <p:spPr>
          <a:xfrm>
            <a:off x="457200" y="1097032"/>
            <a:ext cx="8229600" cy="543826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en-US" sz="2400" b="1" dirty="0">
                <a:solidFill>
                  <a:srgbClr val="FF0000"/>
                </a:solidFill>
              </a:rPr>
              <a:t>Refresher on the key electronic evidence:</a:t>
            </a:r>
            <a:endParaRPr lang="en-US" sz="2400" dirty="0">
              <a:solidFill>
                <a:srgbClr val="FF0000"/>
              </a:solidFill>
            </a:endParaRPr>
          </a:p>
          <a:p>
            <a:pPr lvl="0"/>
            <a:r>
              <a:rPr lang="en-US" sz="2200" i="1" dirty="0"/>
              <a:t>UBP computer records;</a:t>
            </a:r>
            <a:endParaRPr lang="en-US" sz="2200" dirty="0"/>
          </a:p>
          <a:p>
            <a:pPr lvl="0"/>
            <a:r>
              <a:rPr lang="en-US" sz="2200" i="1" dirty="0"/>
              <a:t>DSBN banking and account records;</a:t>
            </a:r>
            <a:endParaRPr lang="en-US" sz="2200" dirty="0"/>
          </a:p>
          <a:p>
            <a:pPr lvl="0"/>
            <a:r>
              <a:rPr lang="en-US" sz="2200" i="1" dirty="0"/>
              <a:t>Company registry records;</a:t>
            </a:r>
            <a:endParaRPr lang="en-US" sz="2200" dirty="0"/>
          </a:p>
          <a:p>
            <a:pPr lvl="0"/>
            <a:r>
              <a:rPr lang="en-US" sz="2200" i="1" dirty="0"/>
              <a:t>Surveillance records;</a:t>
            </a:r>
            <a:endParaRPr lang="en-US" sz="2200" dirty="0"/>
          </a:p>
          <a:p>
            <a:pPr lvl="0"/>
            <a:r>
              <a:rPr lang="en-US" sz="2200" i="1" dirty="0"/>
              <a:t>Other electronic evidence</a:t>
            </a:r>
            <a:r>
              <a:rPr lang="en-US" sz="2200" dirty="0"/>
              <a:t>.</a:t>
            </a:r>
          </a:p>
          <a:p>
            <a:endParaRPr lang="en-US" sz="2200" dirty="0"/>
          </a:p>
          <a:p>
            <a:r>
              <a:rPr lang="en-US" sz="2200" b="1" dirty="0">
                <a:solidFill>
                  <a:srgbClr val="FF0000"/>
                </a:solidFill>
              </a:rPr>
              <a:t>Additional material to be used:</a:t>
            </a:r>
          </a:p>
          <a:p>
            <a:pPr lvl="0"/>
            <a:r>
              <a:rPr lang="en-US" sz="2200" i="1" dirty="0"/>
              <a:t>Advanced Persistent Threat;</a:t>
            </a:r>
          </a:p>
          <a:p>
            <a:pPr lvl="0"/>
            <a:r>
              <a:rPr lang="en-US" sz="2200" i="1" dirty="0"/>
              <a:t>Cryptocurrencies;</a:t>
            </a:r>
          </a:p>
          <a:p>
            <a:pPr lvl="0"/>
            <a:r>
              <a:rPr lang="en-US" sz="2200" i="1" dirty="0"/>
              <a:t>Cyber Social Engineering;</a:t>
            </a:r>
          </a:p>
          <a:p>
            <a:pPr lvl="0"/>
            <a:r>
              <a:rPr lang="en-US" sz="2200" i="1" dirty="0"/>
              <a:t>Spyware;</a:t>
            </a:r>
          </a:p>
          <a:p>
            <a:pPr lvl="0"/>
            <a:r>
              <a:rPr lang="en-US" sz="2200" i="1" dirty="0"/>
              <a:t>Open SMTP server and E-mail spoofing.</a:t>
            </a:r>
          </a:p>
          <a:p>
            <a:endParaRPr lang="en-US" sz="2200" dirty="0"/>
          </a:p>
          <a:p>
            <a:endParaRPr lang="en-US" sz="2200" dirty="0"/>
          </a:p>
        </p:txBody>
      </p:sp>
    </p:spTree>
    <p:extLst>
      <p:ext uri="{BB962C8B-B14F-4D97-AF65-F5344CB8AC3E}">
        <p14:creationId xmlns:p14="http://schemas.microsoft.com/office/powerpoint/2010/main" val="183945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633728" y="25932"/>
            <a:ext cx="7510272"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latin typeface="Verdana" panose="020B0604030504040204" pitchFamily="34" charset="0"/>
                <a:ea typeface="Verdana" panose="020B0604030504040204" pitchFamily="34" charset="0"/>
              </a:rPr>
              <a:t>Group division and work</a:t>
            </a:r>
          </a:p>
        </p:txBody>
      </p:sp>
      <p:sp>
        <p:nvSpPr>
          <p:cNvPr id="12" name="Slide Number Placeholder 1">
            <a:extLst>
              <a:ext uri="{FF2B5EF4-FFF2-40B4-BE49-F238E27FC236}">
                <a16:creationId xmlns:a16="http://schemas.microsoft.com/office/drawing/2014/main" id="{AAAF0C46-B4B2-49D7-9529-AD237A6BD290}"/>
              </a:ext>
            </a:extLst>
          </p:cNvPr>
          <p:cNvSpPr>
            <a:spLocks noGrp="1"/>
          </p:cNvSpPr>
          <p:nvPr>
            <p:ph type="sldNum" sz="quarter" idx="12"/>
          </p:nvPr>
        </p:nvSpPr>
        <p:spPr>
          <a:prstGeom prst="rect">
            <a:avLst/>
          </a:prstGeom>
        </p:spPr>
        <p:txBody>
          <a:bodyPr/>
          <a:lstStyle>
            <a:defPPr>
              <a:defRPr lang="en-US"/>
            </a:defPPr>
            <a:lvl1pPr marL="0" algn="r" defTabSz="457200" rtl="0" eaLnBrk="1" latinLnBrk="0" hangingPunct="1">
              <a:defRPr sz="900" b="1" kern="1200" baseline="0">
                <a:solidFill>
                  <a:schemeClr val="bg1"/>
                </a:solidFill>
                <a:latin typeface="Verdana" panose="020B0604030504040204" pitchFamily="34" charset="0"/>
                <a:ea typeface="Verdana" panose="020B0604030504040204" pitchFamily="34"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0E1F2CE5-82EE-4D86-A1BA-A62E2F853B8E}" type="slidenum">
              <a:rPr lang="en-US" smtClean="0"/>
              <a:pPr>
                <a:defRPr/>
              </a:pPr>
              <a:t>9</a:t>
            </a:fld>
            <a:endParaRPr lang="en-GB" dirty="0"/>
          </a:p>
        </p:txBody>
      </p:sp>
      <p:sp>
        <p:nvSpPr>
          <p:cNvPr id="7" name="Rectangle 6">
            <a:extLst>
              <a:ext uri="{FF2B5EF4-FFF2-40B4-BE49-F238E27FC236}">
                <a16:creationId xmlns:a16="http://schemas.microsoft.com/office/drawing/2014/main" id="{7FA81925-418B-D44C-9255-2AEBBFBC0ADA}"/>
              </a:ext>
            </a:extLst>
          </p:cNvPr>
          <p:cNvSpPr/>
          <p:nvPr/>
        </p:nvSpPr>
        <p:spPr>
          <a:xfrm>
            <a:off x="223284" y="1295485"/>
            <a:ext cx="4572000" cy="4716676"/>
          </a:xfrm>
          <a:prstGeom prst="rect">
            <a:avLst/>
          </a:prstGeom>
        </p:spPr>
        <p:txBody>
          <a:bodyPr>
            <a:spAutoFit/>
          </a:bodyPr>
          <a:lstStyle/>
          <a:p>
            <a:pPr algn="just"/>
            <a:r>
              <a:rPr lang="en-GB" sz="2000" b="1" dirty="0">
                <a:solidFill>
                  <a:srgbClr val="FF0000"/>
                </a:solidFill>
              </a:rPr>
              <a:t>Group 1 results:</a:t>
            </a:r>
          </a:p>
          <a:p>
            <a:pPr marL="342900" indent="-342900" algn="just">
              <a:buFontTx/>
              <a:buChar char="-"/>
            </a:pPr>
            <a:r>
              <a:rPr lang="en-GB" sz="2000" i="1" dirty="0">
                <a:solidFill>
                  <a:srgbClr val="FF0000"/>
                </a:solidFill>
              </a:rPr>
              <a:t>Investigators</a:t>
            </a:r>
          </a:p>
          <a:p>
            <a:pPr marL="342900" indent="-342900" algn="just">
              <a:buFontTx/>
              <a:buChar char="-"/>
            </a:pPr>
            <a:endParaRPr lang="en-GB" sz="2000" dirty="0">
              <a:solidFill>
                <a:srgbClr val="FF0000"/>
              </a:solidFill>
            </a:endParaRPr>
          </a:p>
          <a:p>
            <a:pPr algn="just"/>
            <a:r>
              <a:rPr lang="en-GB" sz="2000" b="1" dirty="0">
                <a:solidFill>
                  <a:srgbClr val="FF0000"/>
                </a:solidFill>
              </a:rPr>
              <a:t>Group 2 results:</a:t>
            </a:r>
          </a:p>
          <a:p>
            <a:pPr marL="342900" indent="-342900" algn="just">
              <a:buFontTx/>
              <a:buChar char="-"/>
            </a:pPr>
            <a:r>
              <a:rPr lang="en-GB" sz="2000" i="1" dirty="0">
                <a:solidFill>
                  <a:srgbClr val="FF0000"/>
                </a:solidFill>
              </a:rPr>
              <a:t>Prosecutors</a:t>
            </a:r>
          </a:p>
          <a:p>
            <a:pPr marL="342900" indent="-342900" algn="just">
              <a:buFontTx/>
              <a:buChar char="-"/>
            </a:pPr>
            <a:endParaRPr lang="en-GB" sz="2000" dirty="0">
              <a:solidFill>
                <a:srgbClr val="FF0000"/>
              </a:solidFill>
            </a:endParaRPr>
          </a:p>
          <a:p>
            <a:pPr algn="just"/>
            <a:r>
              <a:rPr lang="en-GB" sz="2000" b="1" dirty="0">
                <a:solidFill>
                  <a:srgbClr val="FF0000"/>
                </a:solidFill>
              </a:rPr>
              <a:t>Group 3 results:</a:t>
            </a:r>
          </a:p>
          <a:p>
            <a:pPr marL="342900" indent="-342900" algn="just">
              <a:buFontTx/>
              <a:buChar char="-"/>
            </a:pPr>
            <a:r>
              <a:rPr lang="en-GB" sz="2000" i="1" dirty="0">
                <a:solidFill>
                  <a:srgbClr val="FF0000"/>
                </a:solidFill>
              </a:rPr>
              <a:t>Judges</a:t>
            </a:r>
            <a:endParaRPr lang="en-GB" sz="2000" dirty="0">
              <a:solidFill>
                <a:srgbClr val="FF0000"/>
              </a:solidFill>
            </a:endParaRPr>
          </a:p>
          <a:p>
            <a:pPr marL="342900" indent="-342900" algn="just">
              <a:buFontTx/>
              <a:buChar char="-"/>
            </a:pPr>
            <a:endParaRPr lang="en-GB" sz="2000" i="1" dirty="0">
              <a:solidFill>
                <a:srgbClr val="FF0000"/>
              </a:solidFill>
            </a:endParaRPr>
          </a:p>
          <a:p>
            <a:pPr algn="just"/>
            <a:r>
              <a:rPr lang="en-GB" sz="2000" i="1" dirty="0">
                <a:solidFill>
                  <a:srgbClr val="FF0000"/>
                </a:solidFill>
              </a:rPr>
              <a:t>!FOR REVIEWING!:</a:t>
            </a:r>
          </a:p>
          <a:p>
            <a:pPr algn="just"/>
            <a:r>
              <a:rPr lang="en-GB" sz="2000" i="1" dirty="0">
                <a:solidFill>
                  <a:srgbClr val="FF0000"/>
                </a:solidFill>
              </a:rPr>
              <a:t>Since in most of the Common Law countries prosecutors and judges don’t do the investigation, what we are going to do with them?</a:t>
            </a:r>
          </a:p>
          <a:p>
            <a:pPr marL="342900" indent="-342900" algn="just">
              <a:buFontTx/>
              <a:buChar char="-"/>
            </a:pPr>
            <a:endParaRPr lang="en-GB" sz="2000" dirty="0">
              <a:solidFill>
                <a:srgbClr val="FF0000"/>
              </a:solidFill>
            </a:endParaRPr>
          </a:p>
        </p:txBody>
      </p:sp>
      <p:pic>
        <p:nvPicPr>
          <p:cNvPr id="8" name="Picture 7">
            <a:extLst>
              <a:ext uri="{FF2B5EF4-FFF2-40B4-BE49-F238E27FC236}">
                <a16:creationId xmlns:a16="http://schemas.microsoft.com/office/drawing/2014/main" id="{1039E094-4EB0-B34C-AC8A-850BF9448A2D}"/>
              </a:ext>
            </a:extLst>
          </p:cNvPr>
          <p:cNvPicPr>
            <a:picLocks noChangeAspect="1"/>
          </p:cNvPicPr>
          <p:nvPr/>
        </p:nvPicPr>
        <p:blipFill>
          <a:blip r:embed="rId3"/>
          <a:stretch>
            <a:fillRect/>
          </a:stretch>
        </p:blipFill>
        <p:spPr>
          <a:xfrm>
            <a:off x="5182654" y="2877133"/>
            <a:ext cx="3738062" cy="1598043"/>
          </a:xfrm>
          <a:prstGeom prst="rect">
            <a:avLst/>
          </a:prstGeom>
        </p:spPr>
      </p:pic>
    </p:spTree>
    <p:extLst>
      <p:ext uri="{BB962C8B-B14F-4D97-AF65-F5344CB8AC3E}">
        <p14:creationId xmlns:p14="http://schemas.microsoft.com/office/powerpoint/2010/main" val="2611132257"/>
      </p:ext>
    </p:extLst>
  </p:cSld>
  <p:clrMapOvr>
    <a:masterClrMapping/>
  </p:clrMapOvr>
</p:sld>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PPT_theme_v7</Template>
  <TotalTime>1150</TotalTime>
  <Words>606</Words>
  <Application>Microsoft Office PowerPoint</Application>
  <PresentationFormat>On-screen Show (4:3)</PresentationFormat>
  <Paragraphs>92</Paragraphs>
  <Slides>11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(heading)</vt:lpstr>
      <vt:lpstr>Georgia</vt:lpstr>
      <vt:lpstr>Helvetica</vt:lpstr>
      <vt:lpstr>Verdana</vt:lpstr>
      <vt:lpstr>Wingdings</vt:lpstr>
      <vt:lpstr>PPT_theme_v7</vt:lpstr>
      <vt:lpstr>PowerPoint Presentation</vt:lpstr>
      <vt:lpstr>PowerPoint Presentation</vt:lpstr>
      <vt:lpstr>PowerPoint Presentation</vt:lpstr>
      <vt:lpstr>PowerPoint Presentation</vt:lpstr>
      <vt:lpstr>Investigation of the material results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Hortensia Pasalau</cp:lastModifiedBy>
  <cp:revision>130</cp:revision>
  <dcterms:created xsi:type="dcterms:W3CDTF">2020-10-07T11:36:01Z</dcterms:created>
  <dcterms:modified xsi:type="dcterms:W3CDTF">2024-07-10T11:44:19Z</dcterms:modified>
</cp:coreProperties>
</file>