
<file path=[Content_Types].xml><?xml version="1.0" encoding="utf-8"?>
<Types xmlns="http://schemas.openxmlformats.org/package/2006/content-types">
  <Default Extension="png" ContentType="image/png"/>
  <Default Extension="webm" ContentType="video/unknown"/>
  <Default Extension="jpeg" ContentType="image/jpeg"/>
  <Default Extension="rels" ContentType="application/vnd.openxmlformats-package.relationships+xml"/>
  <Default Extension="xml" ContentType="application/xml"/>
  <Default Extension="tiff" ContentType="image/tiff"/>
  <Default Extension="ti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120"/>
  </p:notesMasterIdLst>
  <p:sldIdLst>
    <p:sldId id="418" r:id="rId2"/>
    <p:sldId id="454" r:id="rId3"/>
    <p:sldId id="570" r:id="rId4"/>
    <p:sldId id="569" r:id="rId5"/>
    <p:sldId id="456" r:id="rId6"/>
    <p:sldId id="484" r:id="rId7"/>
    <p:sldId id="460" r:id="rId8"/>
    <p:sldId id="461" r:id="rId9"/>
    <p:sldId id="462" r:id="rId10"/>
    <p:sldId id="463" r:id="rId11"/>
    <p:sldId id="474" r:id="rId12"/>
    <p:sldId id="475" r:id="rId13"/>
    <p:sldId id="464" r:id="rId14"/>
    <p:sldId id="465" r:id="rId15"/>
    <p:sldId id="476" r:id="rId16"/>
    <p:sldId id="477" r:id="rId17"/>
    <p:sldId id="478" r:id="rId18"/>
    <p:sldId id="479" r:id="rId19"/>
    <p:sldId id="480" r:id="rId20"/>
    <p:sldId id="481" r:id="rId21"/>
    <p:sldId id="482" r:id="rId22"/>
    <p:sldId id="483" r:id="rId23"/>
    <p:sldId id="466" r:id="rId24"/>
    <p:sldId id="487" r:id="rId25"/>
    <p:sldId id="489" r:id="rId26"/>
    <p:sldId id="485" r:id="rId27"/>
    <p:sldId id="486" r:id="rId28"/>
    <p:sldId id="1429" r:id="rId29"/>
    <p:sldId id="490" r:id="rId30"/>
    <p:sldId id="488" r:id="rId31"/>
    <p:sldId id="491" r:id="rId32"/>
    <p:sldId id="560" r:id="rId33"/>
    <p:sldId id="561" r:id="rId34"/>
    <p:sldId id="263" r:id="rId35"/>
    <p:sldId id="457" r:id="rId36"/>
    <p:sldId id="1431" r:id="rId37"/>
    <p:sldId id="498" r:id="rId38"/>
    <p:sldId id="499" r:id="rId39"/>
    <p:sldId id="494" r:id="rId40"/>
    <p:sldId id="492" r:id="rId41"/>
    <p:sldId id="493" r:id="rId42"/>
    <p:sldId id="495" r:id="rId43"/>
    <p:sldId id="496" r:id="rId44"/>
    <p:sldId id="509" r:id="rId45"/>
    <p:sldId id="501" r:id="rId46"/>
    <p:sldId id="511" r:id="rId47"/>
    <p:sldId id="502" r:id="rId48"/>
    <p:sldId id="505" r:id="rId49"/>
    <p:sldId id="503" r:id="rId50"/>
    <p:sldId id="504" r:id="rId51"/>
    <p:sldId id="506" r:id="rId52"/>
    <p:sldId id="507" r:id="rId53"/>
    <p:sldId id="508" r:id="rId54"/>
    <p:sldId id="510" r:id="rId55"/>
    <p:sldId id="571" r:id="rId56"/>
    <p:sldId id="458" r:id="rId57"/>
    <p:sldId id="512" r:id="rId58"/>
    <p:sldId id="513" r:id="rId59"/>
    <p:sldId id="514" r:id="rId60"/>
    <p:sldId id="515" r:id="rId61"/>
    <p:sldId id="516" r:id="rId62"/>
    <p:sldId id="517" r:id="rId63"/>
    <p:sldId id="519" r:id="rId64"/>
    <p:sldId id="520" r:id="rId65"/>
    <p:sldId id="521" r:id="rId66"/>
    <p:sldId id="518" r:id="rId67"/>
    <p:sldId id="522" r:id="rId68"/>
    <p:sldId id="572" r:id="rId69"/>
    <p:sldId id="459" r:id="rId70"/>
    <p:sldId id="523" r:id="rId71"/>
    <p:sldId id="497" r:id="rId72"/>
    <p:sldId id="524" r:id="rId73"/>
    <p:sldId id="534" r:id="rId74"/>
    <p:sldId id="535" r:id="rId75"/>
    <p:sldId id="536" r:id="rId76"/>
    <p:sldId id="537" r:id="rId77"/>
    <p:sldId id="525" r:id="rId78"/>
    <p:sldId id="538" r:id="rId79"/>
    <p:sldId id="539" r:id="rId80"/>
    <p:sldId id="543" r:id="rId81"/>
    <p:sldId id="526" r:id="rId82"/>
    <p:sldId id="544" r:id="rId83"/>
    <p:sldId id="527" r:id="rId84"/>
    <p:sldId id="545" r:id="rId85"/>
    <p:sldId id="548" r:id="rId86"/>
    <p:sldId id="540" r:id="rId87"/>
    <p:sldId id="528" r:id="rId88"/>
    <p:sldId id="542" r:id="rId89"/>
    <p:sldId id="553" r:id="rId90"/>
    <p:sldId id="554" r:id="rId91"/>
    <p:sldId id="541" r:id="rId92"/>
    <p:sldId id="546" r:id="rId93"/>
    <p:sldId id="549" r:id="rId94"/>
    <p:sldId id="550" r:id="rId95"/>
    <p:sldId id="551" r:id="rId96"/>
    <p:sldId id="552" r:id="rId97"/>
    <p:sldId id="529" r:id="rId98"/>
    <p:sldId id="547" r:id="rId99"/>
    <p:sldId id="530" r:id="rId100"/>
    <p:sldId id="531" r:id="rId101"/>
    <p:sldId id="555" r:id="rId102"/>
    <p:sldId id="1432" r:id="rId103"/>
    <p:sldId id="556" r:id="rId104"/>
    <p:sldId id="532" r:id="rId105"/>
    <p:sldId id="557" r:id="rId106"/>
    <p:sldId id="567" r:id="rId107"/>
    <p:sldId id="558" r:id="rId108"/>
    <p:sldId id="562" r:id="rId109"/>
    <p:sldId id="533" r:id="rId110"/>
    <p:sldId id="559" r:id="rId111"/>
    <p:sldId id="564" r:id="rId112"/>
    <p:sldId id="566" r:id="rId113"/>
    <p:sldId id="563" r:id="rId114"/>
    <p:sldId id="568" r:id="rId115"/>
    <p:sldId id="565" r:id="rId116"/>
    <p:sldId id="1433" r:id="rId117"/>
    <p:sldId id="1434" r:id="rId118"/>
    <p:sldId id="455" r:id="rId11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ulli" id="{2CD8423E-0CCD-48E0-A715-3EC094151D76}">
          <p14:sldIdLst>
            <p14:sldId id="418"/>
          </p14:sldIdLst>
        </p14:section>
        <p14:section name="Hyrje" id="{DEED0A68-EF9C-4733-ADAA-766A859E58BB}">
          <p14:sldIdLst>
            <p14:sldId id="454"/>
            <p14:sldId id="570"/>
            <p14:sldId id="569"/>
          </p14:sldIdLst>
        </p14:section>
        <p14:section name="Seksioni 1" id="{1F767E79-2A4A-4837-8114-C2475E36F49A}">
          <p14:sldIdLst>
            <p14:sldId id="456"/>
            <p14:sldId id="484"/>
            <p14:sldId id="460"/>
            <p14:sldId id="461"/>
            <p14:sldId id="462"/>
            <p14:sldId id="463"/>
            <p14:sldId id="474"/>
            <p14:sldId id="475"/>
            <p14:sldId id="464"/>
            <p14:sldId id="465"/>
            <p14:sldId id="476"/>
            <p14:sldId id="477"/>
            <p14:sldId id="478"/>
            <p14:sldId id="479"/>
            <p14:sldId id="480"/>
            <p14:sldId id="481"/>
            <p14:sldId id="482"/>
            <p14:sldId id="483"/>
            <p14:sldId id="466"/>
            <p14:sldId id="487"/>
            <p14:sldId id="489"/>
            <p14:sldId id="485"/>
            <p14:sldId id="486"/>
            <p14:sldId id="1429"/>
            <p14:sldId id="490"/>
            <p14:sldId id="488"/>
            <p14:sldId id="491"/>
            <p14:sldId id="560"/>
            <p14:sldId id="561"/>
            <p14:sldId id="263"/>
          </p14:sldIdLst>
        </p14:section>
        <p14:section name="Seksioni 2" id="{64A33C99-CD85-476B-80AE-285978042B74}">
          <p14:sldIdLst>
            <p14:sldId id="457"/>
            <p14:sldId id="1431"/>
            <p14:sldId id="498"/>
            <p14:sldId id="499"/>
            <p14:sldId id="494"/>
            <p14:sldId id="492"/>
            <p14:sldId id="493"/>
            <p14:sldId id="495"/>
            <p14:sldId id="496"/>
            <p14:sldId id="509"/>
            <p14:sldId id="501"/>
            <p14:sldId id="511"/>
            <p14:sldId id="502"/>
            <p14:sldId id="505"/>
            <p14:sldId id="503"/>
            <p14:sldId id="504"/>
            <p14:sldId id="506"/>
            <p14:sldId id="507"/>
            <p14:sldId id="508"/>
            <p14:sldId id="510"/>
            <p14:sldId id="571"/>
          </p14:sldIdLst>
        </p14:section>
        <p14:section name="Seksioni 3" id="{308D822E-C220-4295-A91C-5C781A5093DF}">
          <p14:sldIdLst>
            <p14:sldId id="458"/>
            <p14:sldId id="512"/>
            <p14:sldId id="513"/>
            <p14:sldId id="514"/>
            <p14:sldId id="515"/>
            <p14:sldId id="516"/>
            <p14:sldId id="517"/>
            <p14:sldId id="519"/>
            <p14:sldId id="520"/>
            <p14:sldId id="521"/>
            <p14:sldId id="518"/>
            <p14:sldId id="522"/>
            <p14:sldId id="572"/>
          </p14:sldIdLst>
        </p14:section>
        <p14:section name="Seksioni 4" id="{38C73E71-B393-48F5-B80B-01E7A0AD15A1}">
          <p14:sldIdLst>
            <p14:sldId id="459"/>
            <p14:sldId id="523"/>
            <p14:sldId id="497"/>
            <p14:sldId id="524"/>
            <p14:sldId id="534"/>
            <p14:sldId id="535"/>
            <p14:sldId id="536"/>
            <p14:sldId id="537"/>
            <p14:sldId id="525"/>
            <p14:sldId id="538"/>
            <p14:sldId id="539"/>
            <p14:sldId id="543"/>
            <p14:sldId id="526"/>
            <p14:sldId id="544"/>
            <p14:sldId id="527"/>
            <p14:sldId id="545"/>
            <p14:sldId id="548"/>
            <p14:sldId id="540"/>
            <p14:sldId id="528"/>
            <p14:sldId id="542"/>
            <p14:sldId id="553"/>
            <p14:sldId id="554"/>
            <p14:sldId id="541"/>
            <p14:sldId id="546"/>
            <p14:sldId id="549"/>
            <p14:sldId id="550"/>
            <p14:sldId id="551"/>
            <p14:sldId id="552"/>
            <p14:sldId id="529"/>
            <p14:sldId id="547"/>
            <p14:sldId id="530"/>
            <p14:sldId id="531"/>
            <p14:sldId id="555"/>
            <p14:sldId id="1432"/>
          </p14:sldIdLst>
        </p14:section>
        <p14:section name="Seksioni 5" id="{37027A3F-69A3-4115-8FDF-843AC8EC035E}">
          <p14:sldIdLst>
            <p14:sldId id="556"/>
            <p14:sldId id="532"/>
            <p14:sldId id="557"/>
            <p14:sldId id="567"/>
            <p14:sldId id="558"/>
            <p14:sldId id="562"/>
            <p14:sldId id="533"/>
            <p14:sldId id="559"/>
            <p14:sldId id="564"/>
            <p14:sldId id="566"/>
            <p14:sldId id="563"/>
            <p14:sldId id="568"/>
            <p14:sldId id="565"/>
            <p14:sldId id="1433"/>
          </p14:sldIdLst>
        </p14:section>
        <p14:section name="Konkluzione" id="{AD901706-933A-4282-831D-2F305081F9D7}">
          <p14:sldIdLst>
            <p14:sldId id="1434"/>
            <p14:sldId id="455"/>
          </p14:sldIdLst>
        </p14:section>
      </p14:sectionLst>
    </p:ex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6968" autoAdjust="0"/>
  </p:normalViewPr>
  <p:slideViewPr>
    <p:cSldViewPr snapToGrid="0">
      <p:cViewPr>
        <p:scale>
          <a:sx n="95" d="100"/>
          <a:sy n="95" d="100"/>
        </p:scale>
        <p:origin x="-822" y="20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C48BC7-8A05-4CF5-B7E9-1CE8C11A5071}" type="datetimeFigureOut">
              <a:rPr lang="en-GB" smtClean="0"/>
              <a:t>23/03/2021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ADFBB1-7B02-4717-AEA4-A0D2A92F6065}" type="slidenum">
              <a:rPr lang="en-GB" smtClean="0"/>
              <a:t>‹#›</a:t>
            </a:fld>
            <a:endParaRPr lang="en-GB"/>
          </a:p>
        </p:txBody>
      </p:sp>
    </p:spTree>
    <p:extLst>
      <p:ext uri="{BB962C8B-B14F-4D97-AF65-F5344CB8AC3E}">
        <p14:creationId xmlns:p14="http://schemas.microsoft.com/office/powerpoint/2010/main" val="237759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3" Type="http://schemas.openxmlformats.org/officeDocument/2006/relationships/hyperlink" Target="https://en.wikipedia.org/wiki/Private_network" TargetMode="External"/><Relationship Id="rId2" Type="http://schemas.openxmlformats.org/officeDocument/2006/relationships/slide" Target="../slides/slide107.xml"/><Relationship Id="rId1" Type="http://schemas.openxmlformats.org/officeDocument/2006/relationships/notesMaster" Target="../notesMasters/notesMaster1.xml"/><Relationship Id="rId5" Type="http://schemas.openxmlformats.org/officeDocument/2006/relationships/hyperlink" Target="https://en.wikipedia.org/wiki/Virtual_private_network#cite_note-1" TargetMode="External"/><Relationship Id="rId4" Type="http://schemas.openxmlformats.org/officeDocument/2006/relationships/hyperlink" Target="https://en.wikipedia.org/wiki/Encryption" TargetMode="Externa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en.wikipedia.org/wiki/American_Registry_for_Internet_Numbers" TargetMode="External"/><Relationship Id="rId7" Type="http://schemas.openxmlformats.org/officeDocument/2006/relationships/hyperlink" Target="https://en.wikipedia.org/wiki/African_network_information_center" TargetMode="External"/><Relationship Id="rId2" Type="http://schemas.openxmlformats.org/officeDocument/2006/relationships/slide" Target="../slides/slide44.xml"/><Relationship Id="rId1" Type="http://schemas.openxmlformats.org/officeDocument/2006/relationships/notesMaster" Target="../notesMasters/notesMaster1.xml"/><Relationship Id="rId6" Type="http://schemas.openxmlformats.org/officeDocument/2006/relationships/hyperlink" Target="https://en.wikipedia.org/wiki/Latin_American_and_Caribbean_Internet_Addresses_Registry" TargetMode="External"/><Relationship Id="rId5" Type="http://schemas.openxmlformats.org/officeDocument/2006/relationships/hyperlink" Target="https://en.wikipedia.org/wiki/Asia-Pacific_Network_Information_Centre" TargetMode="External"/><Relationship Id="rId4" Type="http://schemas.openxmlformats.org/officeDocument/2006/relationships/hyperlink" Target="https://en.wikipedia.org/wiki/RIPE" TargetMode="Externa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es.wikipedia.org/wiki/Protocolo_IP" TargetMode="External"/><Relationship Id="rId7" Type="http://schemas.openxmlformats.org/officeDocument/2006/relationships/hyperlink" Target="https://es.wikipedia.org/wiki/Request_for_comments" TargetMode="External"/><Relationship Id="rId2" Type="http://schemas.openxmlformats.org/officeDocument/2006/relationships/slide" Target="../slides/slide47.xml"/><Relationship Id="rId1" Type="http://schemas.openxmlformats.org/officeDocument/2006/relationships/notesMaster" Target="../notesMasters/notesMaster1.xml"/><Relationship Id="rId6" Type="http://schemas.openxmlformats.org/officeDocument/2006/relationships/hyperlink" Target="https://es.wikipedia.org/wiki/IPv6" TargetMode="External"/><Relationship Id="rId5" Type="http://schemas.openxmlformats.org/officeDocument/2006/relationships/hyperlink" Target="https://es.wikipedia.org/wiki/Protocolo_de_Internet" TargetMode="External"/><Relationship Id="rId4" Type="http://schemas.openxmlformats.org/officeDocument/2006/relationships/hyperlink" Target="https://es.wikipedia.org/wiki/1979" TargetMode="Externa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3" Type="http://schemas.openxmlformats.org/officeDocument/2006/relationships/hyperlink" Target="http://ezinearticles.com/?How-Peer-to-Peer-(P2P)-Works&amp;id=60126" TargetMode="External"/><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3" Type="http://schemas.openxmlformats.org/officeDocument/2006/relationships/hyperlink" Target="https://blog.zoom.us/wordpress/2020/04/01/a-message-to-our-users/" TargetMode="External"/><Relationship Id="rId2" Type="http://schemas.openxmlformats.org/officeDocument/2006/relationships/slide" Target="../slides/slide100.xml"/><Relationship Id="rId1" Type="http://schemas.openxmlformats.org/officeDocument/2006/relationships/notesMaster" Target="../notesMasters/notesMaster1.xml"/><Relationship Id="rId4" Type="http://schemas.openxmlformats.org/officeDocument/2006/relationships/hyperlink" Target="https://blog.zoom.us/wordpress/2020/04/22/90-day-security-plan-progress-report-april-22/" TargetMode="Externa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q-AL"/>
              <a:t>Kjo seancë është e gjatë 90 minuta</a:t>
            </a: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a:t>
            </a:fld>
            <a:endParaRPr lang="en-US" altLang="en-US" smtClean="0"/>
          </a:p>
        </p:txBody>
      </p:sp>
    </p:spTree>
    <p:extLst>
      <p:ext uri="{BB962C8B-B14F-4D97-AF65-F5344CB8AC3E}">
        <p14:creationId xmlns:p14="http://schemas.microsoft.com/office/powerpoint/2010/main" val="15756641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q-AL"/>
              <a:t>Kjo është një bazë desktopi.  Do të ndërtojmë një kompjuter teorik bazuar në një makinë të tillë.</a:t>
            </a:r>
          </a:p>
          <a:p>
            <a:endParaRPr lang="en-US" baseline="0" dirty="0"/>
          </a:p>
          <a:p>
            <a:r>
              <a:rPr lang="sq-AL" baseline="0"/>
              <a:t>Duhet të jemi të vetëdijshëm se parimet e të gjitha pajisjeve të tjera janë shumë të ngjashme.  Komponentët ekzistojnë në të gjithë pllakën</a:t>
            </a:r>
          </a:p>
          <a:p>
            <a:endParaRPr lang="en-US" baseline="0" dirty="0"/>
          </a:p>
          <a:p>
            <a:r>
              <a:rPr lang="sq-AL" baseline="0"/>
              <a:t>Do të fillojmë mirë dhe thjesht - kemi nevojë që të gjithë të kuptoni se çfarë po bëjmë këtu dhe duke ndërtuar një pajisje nga asgjëja dhe duke parë se çfarë bëjnë të gjitha pjesët e saj</a:t>
            </a:r>
          </a:p>
          <a:p>
            <a:endParaRPr lang="en-US" baseline="0" dirty="0"/>
          </a:p>
          <a:p>
            <a:r>
              <a:rPr lang="sq-AL" baseline="0"/>
              <a:t>Kutia e kaltër është çështja jonë dhe ne do ta mbushim atë</a:t>
            </a:r>
          </a:p>
          <a:p>
            <a:endParaRPr lang="en-GB"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10</a:t>
            </a:fld>
            <a:endParaRPr lang="en-US" altLang="en-US" smtClean="0"/>
          </a:p>
        </p:txBody>
      </p:sp>
    </p:spTree>
    <p:extLst>
      <p:ext uri="{BB962C8B-B14F-4D97-AF65-F5344CB8AC3E}">
        <p14:creationId xmlns:p14="http://schemas.microsoft.com/office/powerpoint/2010/main" val="23442490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sq-AL" sz="1200">
                <a:solidFill>
                  <a:schemeClr val="tx1"/>
                </a:solidFill>
                <a:latin typeface="+mn-lt"/>
                <a:ea typeface="MS PGothic" pitchFamily="34" charset="-128"/>
                <a:cs typeface="ＭＳ Ｐゴシック" charset="0"/>
              </a:rPr>
              <a:t>Uebfaqja e theksuar siguron anonimitet ose enkriptim për të mbrojtur dërguesin. Disa janë falas - disa kanë ndonjë shërbim me pagesë. Ato ilustrojnë sa e thjeshtë është të bësh gjëra në internet ku gjurmimi i të dyshuarit ose shkelësit është aq i vështirë - për shkak se ata përdorin teknologji për të humbur gjurmë.</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sq-AL" sz="1200">
                <a:solidFill>
                  <a:schemeClr val="tx1"/>
                </a:solidFill>
                <a:latin typeface="+mn-lt"/>
                <a:ea typeface="MS PGothic" pitchFamily="34" charset="-128"/>
                <a:cs typeface="ＭＳ Ｐゴシック" charset="0"/>
              </a:rPr>
              <a:t>Ata gjithashtu ofrojnë lehtësi për të siguruar që asgjë nuk ka mbetur e shtrirë në një server i cili mund të merret në pyetje - ndërsa heqin informacionin e adresës IP </a:t>
            </a: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106</a:t>
            </a:fld>
            <a:endParaRPr lang="en-US" altLang="en-US" smtClean="0"/>
          </a:p>
        </p:txBody>
      </p:sp>
    </p:spTree>
    <p:extLst>
      <p:ext uri="{BB962C8B-B14F-4D97-AF65-F5344CB8AC3E}">
        <p14:creationId xmlns:p14="http://schemas.microsoft.com/office/powerpoint/2010/main" val="56791840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sq-AL" sz="1200" b="0" i="0">
                <a:solidFill>
                  <a:schemeClr val="tx1"/>
                </a:solidFill>
                <a:latin typeface="+mn-lt"/>
                <a:ea typeface="MS PGothic" pitchFamily="34" charset="-128"/>
                <a:cs typeface="ＭＳ Ｐゴシック" charset="0"/>
              </a:rPr>
              <a:t>Një </a:t>
            </a:r>
            <a:r>
              <a:rPr lang="sq-AL" sz="1200" b="1" i="0">
                <a:solidFill>
                  <a:schemeClr val="tx1"/>
                </a:solidFill>
                <a:latin typeface="+mn-lt"/>
                <a:ea typeface="MS PGothic" pitchFamily="34" charset="-128"/>
                <a:cs typeface="ＭＳ Ｐゴシック" charset="0"/>
              </a:rPr>
              <a:t>VPN</a:t>
            </a:r>
            <a:r>
              <a:rPr lang="sq-AL" sz="1200" b="0" i="0">
                <a:solidFill>
                  <a:schemeClr val="tx1"/>
                </a:solidFill>
                <a:latin typeface="+mn-lt"/>
                <a:ea typeface="MS PGothic" pitchFamily="34" charset="-128"/>
                <a:cs typeface="ＭＳ Ｐゴシック" charset="0"/>
              </a:rPr>
              <a:t> është mjaft i ngjashëm me </a:t>
            </a:r>
            <a:r>
              <a:rPr lang="sq-AL" sz="1200" b="1" i="0">
                <a:solidFill>
                  <a:schemeClr val="tx1"/>
                </a:solidFill>
                <a:latin typeface="+mn-lt"/>
                <a:ea typeface="MS PGothic" pitchFamily="34" charset="-128"/>
                <a:cs typeface="ＭＳ Ｐゴシック" charset="0"/>
              </a:rPr>
              <a:t>proxy</a:t>
            </a:r>
            <a:r>
              <a:rPr lang="sq-AL" sz="1200" b="0" i="0">
                <a:solidFill>
                  <a:schemeClr val="tx1"/>
                </a:solidFill>
                <a:latin typeface="+mn-lt"/>
                <a:ea typeface="MS PGothic" pitchFamily="34" charset="-128"/>
                <a:cs typeface="ＭＳ Ｐゴシック" charset="0"/>
              </a:rPr>
              <a:t>. Kompjuteri juaj është konfiguruar që të lidhet me një server tjetër dhe mund të ndodhë që trafiku i internetit të itinerarit tuaj është përmes këtij serveri. </a:t>
            </a:r>
            <a:r>
              <a:rPr lang="sq-AL" sz="1200" i="0">
                <a:solidFill>
                  <a:schemeClr val="tx1"/>
                </a:solidFill>
                <a:latin typeface="+mn-lt"/>
                <a:ea typeface="MS PGothic" pitchFamily="34" charset="-128"/>
                <a:cs typeface="ＭＳ Ｐゴシック" charset="0"/>
              </a:rPr>
              <a:t>Por kur një server </a:t>
            </a:r>
            <a:r>
              <a:rPr lang="sq-AL" sz="1200" b="1" i="0">
                <a:solidFill>
                  <a:schemeClr val="tx1"/>
                </a:solidFill>
                <a:latin typeface="+mn-lt"/>
                <a:ea typeface="MS PGothic" pitchFamily="34" charset="-128"/>
                <a:cs typeface="ＭＳ Ｐゴシック" charset="0"/>
              </a:rPr>
              <a:t>proxy</a:t>
            </a:r>
            <a:r>
              <a:rPr lang="sq-AL" sz="1200" i="0">
                <a:solidFill>
                  <a:schemeClr val="tx1"/>
                </a:solidFill>
                <a:latin typeface="+mn-lt"/>
                <a:ea typeface="MS PGothic" pitchFamily="34" charset="-128"/>
                <a:cs typeface="ＭＳ Ｐゴシック" charset="0"/>
              </a:rPr>
              <a:t> mund të ridrejtojë vetëm kërkesat në ueb, një lidhje </a:t>
            </a:r>
            <a:r>
              <a:rPr lang="sq-AL" sz="1200" b="1" i="0">
                <a:solidFill>
                  <a:schemeClr val="tx1"/>
                </a:solidFill>
                <a:latin typeface="+mn-lt"/>
                <a:ea typeface="MS PGothic" pitchFamily="34" charset="-128"/>
                <a:cs typeface="ＭＳ Ｐゴシック" charset="0"/>
              </a:rPr>
              <a:t>VPN</a:t>
            </a:r>
            <a:r>
              <a:rPr lang="sq-AL" sz="1200" i="0">
                <a:solidFill>
                  <a:schemeClr val="tx1"/>
                </a:solidFill>
                <a:latin typeface="+mn-lt"/>
                <a:ea typeface="MS PGothic" pitchFamily="34" charset="-128"/>
                <a:cs typeface="ＭＳ Ｐゴシック" charset="0"/>
              </a:rPr>
              <a:t> është e aftë të drejtojë dhe anonimojë të gjithë trafikun e rrjetit tuaj</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S PGothic" pitchFamily="34" charset="-128"/>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sq-AL" sz="1200" b="0" i="0">
                <a:solidFill>
                  <a:schemeClr val="tx1"/>
                </a:solidFill>
                <a:latin typeface="+mn-lt"/>
                <a:ea typeface="MS PGothic" pitchFamily="34" charset="-128"/>
                <a:cs typeface="ＭＳ Ｐゴシック" charset="0"/>
              </a:rPr>
              <a:t>Një rrjet virtual privat - </a:t>
            </a:r>
            <a:r>
              <a:rPr lang="sq-AL" sz="1200" b="1" i="0">
                <a:solidFill>
                  <a:schemeClr val="tx1"/>
                </a:solidFill>
                <a:latin typeface="+mn-lt"/>
                <a:ea typeface="MS PGothic" pitchFamily="34" charset="-128"/>
                <a:cs typeface="ＭＳ Ｐゴシック" charset="0"/>
              </a:rPr>
              <a:t>virtual private network</a:t>
            </a:r>
            <a:r>
              <a:rPr lang="sq-AL" sz="1200" b="0" i="0">
                <a:solidFill>
                  <a:schemeClr val="tx1"/>
                </a:solidFill>
                <a:latin typeface="+mn-lt"/>
                <a:ea typeface="MS PGothic" pitchFamily="34" charset="-128"/>
                <a:cs typeface="ＭＳ Ｐゴシック" charset="0"/>
              </a:rPr>
              <a:t> (</a:t>
            </a:r>
            <a:r>
              <a:rPr lang="sq-AL" sz="1200" b="1" i="0">
                <a:solidFill>
                  <a:schemeClr val="tx1"/>
                </a:solidFill>
                <a:latin typeface="+mn-lt"/>
                <a:ea typeface="MS PGothic" pitchFamily="34" charset="-128"/>
                <a:cs typeface="ＭＳ Ｐゴシック" charset="0"/>
              </a:rPr>
              <a:t>VPN</a:t>
            </a:r>
            <a:r>
              <a:rPr lang="sq-AL" sz="1200" b="0" i="0">
                <a:solidFill>
                  <a:schemeClr val="tx1"/>
                </a:solidFill>
                <a:latin typeface="+mn-lt"/>
                <a:ea typeface="MS PGothic" pitchFamily="34" charset="-128"/>
                <a:cs typeface="ＭＳ Ｐゴシック" charset="0"/>
              </a:rPr>
              <a:t>) shtrihet si </a:t>
            </a:r>
            <a:r>
              <a:rPr lang="sq-AL" sz="1200" b="0" i="0" u="none" strike="noStrike">
                <a:solidFill>
                  <a:schemeClr val="tx1"/>
                </a:solidFill>
                <a:latin typeface="+mn-lt"/>
                <a:ea typeface="MS PGothic" pitchFamily="34" charset="-128"/>
                <a:cs typeface="ＭＳ Ｐゴシック" charset="0"/>
                <a:hlinkClick r:id="rId3" tooltip="Rrjeti privat"/>
              </a:rPr>
              <a:t>rrjet privat</a:t>
            </a:r>
            <a:r>
              <a:rPr lang="sq-AL" sz="1200" b="0" i="0">
                <a:solidFill>
                  <a:schemeClr val="tx1"/>
                </a:solidFill>
                <a:latin typeface="+mn-lt"/>
                <a:ea typeface="MS PGothic" pitchFamily="34" charset="-128"/>
                <a:cs typeface="ＭＳ Ｐゴシック" charset="0"/>
              </a:rPr>
              <a:t> përmes një rrjeti publik dhe u mundëson përdoruesve të dërgojnë dhe marrin të dhëna nëpër rrjete të përbashkëta ose publike sikur pajisjet e tyre kompjuterike të ishin drejtpërdrejt të lidhura me rrjetin privat. Aplikacionet që ekzekutohen përmes një VPN-je mund të përfitojnë nga funksionaliteti, siguria dhe menaxhimi i rrjetit privat. </a:t>
            </a:r>
            <a:r>
              <a:rPr lang="sq-AL" sz="1200" b="0" i="0" u="none" strike="noStrike">
                <a:solidFill>
                  <a:schemeClr val="tx1"/>
                </a:solidFill>
                <a:latin typeface="+mn-lt"/>
                <a:ea typeface="MS PGothic" pitchFamily="34" charset="-128"/>
                <a:cs typeface="ＭＳ Ｐゴシック" charset="0"/>
                <a:hlinkClick r:id="rId4" tooltip="Enkriptimi"/>
              </a:rPr>
              <a:t>Enkriptimi</a:t>
            </a:r>
            <a:r>
              <a:rPr lang="sq-AL" sz="1200" b="0" i="0">
                <a:solidFill>
                  <a:schemeClr val="tx1"/>
                </a:solidFill>
                <a:latin typeface="+mn-lt"/>
                <a:ea typeface="MS PGothic" pitchFamily="34" charset="-128"/>
                <a:cs typeface="ＭＳ Ｐゴシック" charset="0"/>
              </a:rPr>
              <a:t> është një pjesë e zakonshme, edhe pse jo e natyrshme, e një lidhjeje VPN.</a:t>
            </a:r>
            <a:r>
              <a:rPr lang="sq-AL" sz="1200" b="0" i="0" u="none" strike="noStrike" baseline="30000">
                <a:solidFill>
                  <a:schemeClr val="tx1"/>
                </a:solidFill>
                <a:latin typeface="+mn-lt"/>
                <a:ea typeface="MS PGothic" pitchFamily="34" charset="-128"/>
                <a:cs typeface="ＭＳ Ｐゴシック" charset="0"/>
                <a:hlinkClick r:id="rId5"/>
              </a:rPr>
              <a:t>[1]</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b="0" i="0" u="none" strike="noStrike" kern="1200" baseline="30000" dirty="0">
              <a:solidFill>
                <a:schemeClr val="tx1"/>
              </a:solidFill>
              <a:effectLst/>
              <a:latin typeface="+mn-lt"/>
              <a:ea typeface="MS PGothic" pitchFamily="34" charset="-128"/>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sq-AL" sz="1200" b="0" i="0">
                <a:solidFill>
                  <a:schemeClr val="tx1"/>
                </a:solidFill>
                <a:latin typeface="+mn-lt"/>
                <a:ea typeface="MS PGothic" pitchFamily="34" charset="-128"/>
                <a:cs typeface="ＭＳ Ｐゴシック" charset="0"/>
              </a:rPr>
              <a:t>Një trajner demo mund të jetë mënyra më e mirë për të përshkruar se si dikush mund të lëvizë nëpër botë - ndërsa është ulur në një karrige përpara pjesëmarrësve</a:t>
            </a: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107</a:t>
            </a:fld>
            <a:endParaRPr lang="en-US" altLang="en-US" smtClean="0"/>
          </a:p>
        </p:txBody>
      </p:sp>
    </p:spTree>
    <p:extLst>
      <p:ext uri="{BB962C8B-B14F-4D97-AF65-F5344CB8AC3E}">
        <p14:creationId xmlns:p14="http://schemas.microsoft.com/office/powerpoint/2010/main" val="227002041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sq-AL" sz="1200" b="0" i="0">
                <a:solidFill>
                  <a:schemeClr val="tx1"/>
                </a:solidFill>
                <a:latin typeface="+mn-lt"/>
                <a:ea typeface="MS PGothic" pitchFamily="34" charset="-128"/>
                <a:cs typeface="ＭＳ Ｐゴシック" charset="0"/>
              </a:rPr>
              <a:t>Disa shembuj të VPN - disa janë falas - disa me pagesë. Ato falas priren të kenë versione me pagesë të cilat ofrojnë bandwith më të shpejtë dhe më shumë kapacitete të ngarkimit/shkarkimit</a:t>
            </a: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108</a:t>
            </a:fld>
            <a:endParaRPr lang="en-US" altLang="en-US" smtClean="0"/>
          </a:p>
        </p:txBody>
      </p:sp>
    </p:spTree>
    <p:extLst>
      <p:ext uri="{BB962C8B-B14F-4D97-AF65-F5344CB8AC3E}">
        <p14:creationId xmlns:p14="http://schemas.microsoft.com/office/powerpoint/2010/main" val="75908410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sq-AL" sz="1200">
                <a:solidFill>
                  <a:schemeClr val="tx1"/>
                </a:solidFill>
                <a:latin typeface="+mn-lt"/>
                <a:ea typeface="MS PGothic" pitchFamily="34" charset="-128"/>
                <a:cs typeface="ＭＳ Ｐゴシック" charset="0"/>
              </a:rPr>
              <a:t>Ky slajd paraqet një VPN – VPN Unlimited (pa kufizim)</a:t>
            </a:r>
          </a:p>
          <a:p>
            <a:pPr marL="0" marR="0" lvl="0" indent="0" algn="l" defTabSz="457200" rtl="0" eaLnBrk="1" fontAlgn="auto" latinLnBrk="0" hangingPunct="1">
              <a:lnSpc>
                <a:spcPct val="100000"/>
              </a:lnSpc>
              <a:spcBef>
                <a:spcPts val="0"/>
              </a:spcBef>
              <a:spcAft>
                <a:spcPts val="0"/>
              </a:spcAft>
              <a:buClrTx/>
              <a:buSzTx/>
              <a:buFontTx/>
              <a:buNone/>
              <a:tabLst/>
              <a:defRPr/>
            </a:pPr>
            <a:r>
              <a:rPr lang="sq-AL" sz="1200">
                <a:solidFill>
                  <a:schemeClr val="tx1"/>
                </a:solidFill>
                <a:latin typeface="+mn-lt"/>
                <a:ea typeface="MS PGothic" pitchFamily="34" charset="-128"/>
                <a:cs typeface="ＭＳ Ｐゴシック" charset="0"/>
              </a:rPr>
              <a:t>Qëllimi është të ilustrojë përdorimet dhe konfigurueshmërinë e një VPN-i se si mund të përdoret që të duket se është kudo tjetër</a:t>
            </a:r>
          </a:p>
          <a:p>
            <a:pPr marL="0" marR="0" lvl="0" indent="0" algn="l" defTabSz="457200" rtl="0" eaLnBrk="1" fontAlgn="auto" latinLnBrk="0" hangingPunct="1">
              <a:lnSpc>
                <a:spcPct val="100000"/>
              </a:lnSpc>
              <a:spcBef>
                <a:spcPts val="0"/>
              </a:spcBef>
              <a:spcAft>
                <a:spcPts val="0"/>
              </a:spcAft>
              <a:buClrTx/>
              <a:buSzTx/>
              <a:buFontTx/>
              <a:buNone/>
              <a:tabLst/>
              <a:defRPr/>
            </a:pPr>
            <a:r>
              <a:rPr lang="sq-AL" sz="1200">
                <a:solidFill>
                  <a:schemeClr val="tx1"/>
                </a:solidFill>
                <a:latin typeface="+mn-lt"/>
                <a:ea typeface="MS PGothic" pitchFamily="34" charset="-128"/>
                <a:cs typeface="ＭＳ Ｐゴシック" charset="0"/>
              </a:rPr>
              <a:t>Ligjor – po në thuajse të gjitha vendet. Ato kanë përdorime të ligjshme - por gjithashtu mund të keqpërdoren</a:t>
            </a:r>
          </a:p>
          <a:p>
            <a:pPr marL="0" marR="0" lvl="0" indent="0" algn="l" defTabSz="457200" rtl="0" eaLnBrk="1" fontAlgn="auto" latinLnBrk="0" hangingPunct="1">
              <a:lnSpc>
                <a:spcPct val="100000"/>
              </a:lnSpc>
              <a:spcBef>
                <a:spcPts val="0"/>
              </a:spcBef>
              <a:spcAft>
                <a:spcPts val="0"/>
              </a:spcAft>
              <a:buClrTx/>
              <a:buSzTx/>
              <a:buFontTx/>
              <a:buNone/>
              <a:tabLst/>
              <a:defRPr/>
            </a:pPr>
            <a:r>
              <a:rPr lang="sq-AL" sz="1200">
                <a:solidFill>
                  <a:schemeClr val="tx1"/>
                </a:solidFill>
                <a:latin typeface="+mn-lt"/>
                <a:ea typeface="MS PGothic" pitchFamily="34" charset="-128"/>
                <a:cs typeface="ＭＳ Ｐゴシック" charset="0"/>
              </a:rPr>
              <a:t>Sigurt – Po, enkriptimi nga fundi në fund që është në vend përmes tunelit që krijon jep siguri - e cila gjithashtu mund të keqpërdoret - për të shmangur përgjimin</a:t>
            </a:r>
          </a:p>
          <a:p>
            <a:pPr marL="0" marR="0" lvl="0" indent="0" algn="l" defTabSz="457200" rtl="0" eaLnBrk="1" fontAlgn="auto" latinLnBrk="0" hangingPunct="1">
              <a:lnSpc>
                <a:spcPct val="100000"/>
              </a:lnSpc>
              <a:spcBef>
                <a:spcPts val="0"/>
              </a:spcBef>
              <a:spcAft>
                <a:spcPts val="0"/>
              </a:spcAft>
              <a:buClrTx/>
              <a:buSzTx/>
              <a:buFontTx/>
              <a:buNone/>
              <a:tabLst/>
              <a:defRPr/>
            </a:pPr>
            <a:r>
              <a:rPr lang="sq-AL" sz="1200">
                <a:solidFill>
                  <a:schemeClr val="tx1"/>
                </a:solidFill>
                <a:latin typeface="+mn-lt"/>
                <a:ea typeface="MS PGothic" pitchFamily="34" charset="-128"/>
                <a:cs typeface="ＭＳ Ｐゴシック" charset="0"/>
              </a:rPr>
              <a:t>Lokacionet - shumica do të kenë vendndodhje të shumëfishta në të gjithë botën për tu dukur se janë diku tjetër</a:t>
            </a:r>
          </a:p>
          <a:p>
            <a:pPr marL="0" marR="0" lvl="0" indent="0" algn="l" defTabSz="457200" rtl="0" eaLnBrk="1" fontAlgn="auto" latinLnBrk="0" hangingPunct="1">
              <a:lnSpc>
                <a:spcPct val="100000"/>
              </a:lnSpc>
              <a:spcBef>
                <a:spcPts val="0"/>
              </a:spcBef>
              <a:spcAft>
                <a:spcPts val="0"/>
              </a:spcAft>
              <a:buClrTx/>
              <a:buSzTx/>
              <a:buFontTx/>
              <a:buNone/>
              <a:tabLst/>
              <a:defRPr/>
            </a:pPr>
            <a:r>
              <a:rPr lang="sq-AL" sz="1200">
                <a:solidFill>
                  <a:schemeClr val="tx1"/>
                </a:solidFill>
                <a:latin typeface="+mn-lt"/>
                <a:ea typeface="MS PGothic" pitchFamily="34" charset="-128"/>
                <a:cs typeface="ＭＳ Ｐゴシック" charset="0"/>
              </a:rPr>
              <a:t>Shpejtësia - përdorimi i një VPN-je do ta ngadalësojë lidhjen tuaj pak pasi duhet të enkriptojë të dhënat që po dërgon - por me lidhjet e sotme të internetit me shpejtësi të lartë, nuk do të jetë aq keq </a:t>
            </a: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109</a:t>
            </a:fld>
            <a:endParaRPr lang="en-US" altLang="en-US" smtClean="0"/>
          </a:p>
        </p:txBody>
      </p:sp>
    </p:spTree>
    <p:extLst>
      <p:ext uri="{BB962C8B-B14F-4D97-AF65-F5344CB8AC3E}">
        <p14:creationId xmlns:p14="http://schemas.microsoft.com/office/powerpoint/2010/main" val="150205815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sq-AL" sz="1200" noProof="0">
                <a:solidFill>
                  <a:schemeClr val="tx1"/>
                </a:solidFill>
                <a:latin typeface="+mn-lt"/>
                <a:ea typeface="MS PGothic" pitchFamily="34" charset="-128"/>
                <a:cs typeface="ＭＳ Ｐゴシック" charset="0"/>
              </a:rPr>
              <a:t>Një temë tjetër ku duhet të bëhet një përmbledhje themelore - dhe ku mund të kalojmë ditë e jo vetëm disa slajde. Pamjet këtu ndiqen nga slajde shpjeguese për shumicën</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noProof="0" dirty="0">
              <a:solidFill>
                <a:schemeClr val="tx1"/>
              </a:solidFill>
              <a:effectLst/>
              <a:latin typeface="+mn-lt"/>
              <a:ea typeface="MS PGothic" pitchFamily="34" charset="-128"/>
              <a:cs typeface="ＭＳ Ｐゴシック"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sq-AL" sz="1200" noProof="0">
                <a:solidFill>
                  <a:schemeClr val="tx1"/>
                </a:solidFill>
                <a:latin typeface="+mn-lt"/>
                <a:ea typeface="MS PGothic" pitchFamily="34" charset="-128"/>
                <a:cs typeface="ＭＳ Ｐゴシック" charset="0"/>
              </a:rPr>
              <a:t>Përveç faqeve të internetit, bazave të të dhënave dhe dokumenteve që nuk indeksohen nga motorët e kërkimit, ekziston një shtresë tjetër e Deep Web: e ashtuquajtura “</a:t>
            </a:r>
            <a:r>
              <a:rPr lang="sq-AL" sz="1200" b="1" noProof="0">
                <a:solidFill>
                  <a:schemeClr val="tx1"/>
                </a:solidFill>
                <a:latin typeface="+mn-lt"/>
                <a:ea typeface="MS PGothic" pitchFamily="34" charset="-128"/>
                <a:cs typeface="ＭＳ Ｐゴシック" charset="0"/>
              </a:rPr>
              <a:t>Darkweb</a:t>
            </a:r>
            <a:r>
              <a:rPr lang="sq-AL" sz="1200" noProof="0">
                <a:solidFill>
                  <a:schemeClr val="tx1"/>
                </a:solidFill>
                <a:latin typeface="+mn-lt"/>
                <a:ea typeface="MS PGothic" pitchFamily="34" charset="-128"/>
                <a:cs typeface="ＭＳ Ｐゴシック" charset="0"/>
              </a:rPr>
              <a:t>”. Dark Web - Rrjeti i Errët, nuk mund të kërkohet nga motorët standardë të kërkimit. Sidoqoftë, ndërsa faqet e internetit Deep Web mund të arrihen nga një shfletues normal uebi nëse vizitori e di adresën ose kredencialet e qasjes, kjo nuk vlen për faqet e internetit të Dark Web.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noProof="0" dirty="0">
              <a:solidFill>
                <a:schemeClr val="tx1"/>
              </a:solidFill>
              <a:effectLst/>
              <a:latin typeface="+mn-lt"/>
              <a:ea typeface="MS PGothic" pitchFamily="34" charset="-128"/>
              <a:cs typeface="ＭＳ Ｐゴシック"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sq-AL" sz="1200" b="1" noProof="0">
                <a:solidFill>
                  <a:schemeClr val="tx1"/>
                </a:solidFill>
                <a:latin typeface="+mn-lt"/>
                <a:ea typeface="MS PGothic" pitchFamily="34" charset="-128"/>
                <a:cs typeface="ＭＳ Ｐゴシック" charset="0"/>
              </a:rPr>
              <a:t>Dark Web</a:t>
            </a:r>
            <a:r>
              <a:rPr lang="sq-AL" sz="1200" b="1" baseline="0" noProof="0">
                <a:solidFill>
                  <a:schemeClr val="tx1"/>
                </a:solidFill>
                <a:latin typeface="+mn-lt"/>
                <a:ea typeface="MS PGothic" pitchFamily="34" charset="-128"/>
                <a:cs typeface="ＭＳ Ｐゴシック" charset="0"/>
              </a:rPr>
              <a:t> </a:t>
            </a:r>
            <a:r>
              <a:rPr lang="sq-AL" sz="1200" noProof="0">
                <a:solidFill>
                  <a:schemeClr val="tx1"/>
                </a:solidFill>
                <a:latin typeface="+mn-lt"/>
                <a:ea typeface="MS PGothic" pitchFamily="34" charset="-128"/>
                <a:cs typeface="ＭＳ Ｐゴシック" charset="0"/>
              </a:rPr>
              <a:t>përbëhet nga </a:t>
            </a:r>
            <a:r>
              <a:rPr lang="sq-AL" sz="1200" b="1" noProof="0">
                <a:solidFill>
                  <a:schemeClr val="tx1"/>
                </a:solidFill>
                <a:latin typeface="+mn-lt"/>
                <a:ea typeface="MS PGothic" pitchFamily="34" charset="-128"/>
                <a:cs typeface="ＭＳ Ｐゴシック" charset="0"/>
              </a:rPr>
              <a:t>Rrjete të Errëta</a:t>
            </a:r>
            <a:r>
              <a:rPr lang="sq-AL" sz="1200" noProof="0">
                <a:solidFill>
                  <a:schemeClr val="tx1"/>
                </a:solidFill>
                <a:latin typeface="+mn-lt"/>
                <a:ea typeface="MS PGothic" pitchFamily="34" charset="-128"/>
                <a:cs typeface="ＭＳ Ｐゴシック" charset="0"/>
              </a:rPr>
              <a:t> që janë rrjete të vogla peer-to-peer, si dhe rrjete të mëdha të njohura si Freenet, I2P dhe ToR</a:t>
            </a:r>
            <a:r>
              <a:rPr lang="sq-AL" sz="1200" b="0" baseline="0" noProof="0">
                <a:solidFill>
                  <a:schemeClr val="tx1"/>
                </a:solidFill>
                <a:latin typeface="+mn-lt"/>
                <a:ea typeface="MS PGothic" pitchFamily="34" charset="-128"/>
                <a:cs typeface="ＭＳ Ｐゴシック"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110</a:t>
            </a:fld>
            <a:endParaRPr lang="en-US" altLang="en-US" smtClean="0"/>
          </a:p>
        </p:txBody>
      </p:sp>
    </p:spTree>
    <p:extLst>
      <p:ext uri="{BB962C8B-B14F-4D97-AF65-F5344CB8AC3E}">
        <p14:creationId xmlns:p14="http://schemas.microsoft.com/office/powerpoint/2010/main" val="280760587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sq-AL" sz="1200">
                <a:solidFill>
                  <a:schemeClr val="tx1"/>
                </a:solidFill>
                <a:latin typeface="+mn-lt"/>
                <a:ea typeface="MS PGothic" pitchFamily="34" charset="-128"/>
                <a:cs typeface="ＭＳ Ｐゴシック" charset="0"/>
              </a:rPr>
              <a:t>Një demonstrim i trajnerit do të ishte një shtesë e dobishme për këtë slajd për të ilustruar TOR dhe disa shërbime të disponueshme - kërkon lidhje në internet ose seancë TOR të incizuar paraprakisht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111</a:t>
            </a:fld>
            <a:endParaRPr lang="en-US" altLang="en-US" smtClean="0"/>
          </a:p>
        </p:txBody>
      </p:sp>
    </p:spTree>
    <p:extLst>
      <p:ext uri="{BB962C8B-B14F-4D97-AF65-F5344CB8AC3E}">
        <p14:creationId xmlns:p14="http://schemas.microsoft.com/office/powerpoint/2010/main" val="168041380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sq-AL" sz="1200">
                <a:solidFill>
                  <a:schemeClr val="tx1"/>
                </a:solidFill>
                <a:latin typeface="+mn-lt"/>
                <a:ea typeface="MS PGothic" pitchFamily="34" charset="-128"/>
                <a:cs typeface="ＭＳ Ｐゴシック" charset="0"/>
              </a:rPr>
              <a:t>TOR është ndërtuar mbi enkriptimin - dhe kalimin e informacionit të enkriptuar ndërmjet nyjeve</a:t>
            </a:r>
          </a:p>
          <a:p>
            <a:pPr marL="0" marR="0" lvl="0" indent="0" algn="l" defTabSz="457200" rtl="0" eaLnBrk="1" fontAlgn="auto" latinLnBrk="0" hangingPunct="1">
              <a:lnSpc>
                <a:spcPct val="100000"/>
              </a:lnSpc>
              <a:spcBef>
                <a:spcPts val="0"/>
              </a:spcBef>
              <a:spcAft>
                <a:spcPts val="0"/>
              </a:spcAft>
              <a:buClrTx/>
              <a:buSzTx/>
              <a:buFontTx/>
              <a:buNone/>
              <a:tabLst/>
              <a:defRPr/>
            </a:pPr>
            <a:r>
              <a:rPr lang="sq-AL" sz="1200">
                <a:solidFill>
                  <a:schemeClr val="tx1"/>
                </a:solidFill>
                <a:latin typeface="+mn-lt"/>
                <a:ea typeface="MS PGothic" pitchFamily="34" charset="-128"/>
                <a:cs typeface="ＭＳ Ｐゴシック" charset="0"/>
              </a:rPr>
              <a:t>Secila nyje e di vetëm se ku është nyja e mëparshme dhe nyja vijuese - asgjë për origjinën ose ndonjë nyje tjetër - duke ndërtuar një rruge të enkriptuar</a:t>
            </a:r>
          </a:p>
          <a:p>
            <a:pPr marL="0" marR="0" lvl="0" indent="0" algn="l" defTabSz="457200" rtl="0" eaLnBrk="1" fontAlgn="auto" latinLnBrk="0" hangingPunct="1">
              <a:lnSpc>
                <a:spcPct val="100000"/>
              </a:lnSpc>
              <a:spcBef>
                <a:spcPts val="0"/>
              </a:spcBef>
              <a:spcAft>
                <a:spcPts val="0"/>
              </a:spcAft>
              <a:buClrTx/>
              <a:buSzTx/>
              <a:buFontTx/>
              <a:buNone/>
              <a:tabLst/>
              <a:defRPr/>
            </a:pPr>
            <a:r>
              <a:rPr lang="sq-AL" sz="1200">
                <a:solidFill>
                  <a:schemeClr val="tx1"/>
                </a:solidFill>
                <a:latin typeface="+mn-lt"/>
                <a:ea typeface="MS PGothic" pitchFamily="34" charset="-128"/>
                <a:cs typeface="ＭＳ Ｐゴシック" charset="0"/>
              </a:rPr>
              <a:t>Çdo komunikim (ose faqe në shfletues) merr një rrugë të ndryshme - por secila përdor të njëjtën pikë hyrëse - ose nyjën mbrojtëse</a:t>
            </a:r>
          </a:p>
          <a:p>
            <a:pPr marL="0" marR="0" lvl="0" indent="0" algn="l" defTabSz="457200" rtl="0" eaLnBrk="1" fontAlgn="auto" latinLnBrk="0" hangingPunct="1">
              <a:lnSpc>
                <a:spcPct val="100000"/>
              </a:lnSpc>
              <a:spcBef>
                <a:spcPts val="0"/>
              </a:spcBef>
              <a:spcAft>
                <a:spcPts val="0"/>
              </a:spcAft>
              <a:buClrTx/>
              <a:buSzTx/>
              <a:buFontTx/>
              <a:buNone/>
              <a:tabLst/>
              <a:defRPr/>
            </a:pPr>
            <a:r>
              <a:rPr lang="sq-AL" sz="1200">
                <a:solidFill>
                  <a:schemeClr val="tx1"/>
                </a:solidFill>
                <a:latin typeface="+mn-lt"/>
                <a:ea typeface="MS PGothic" pitchFamily="34" charset="-128"/>
                <a:cs typeface="ＭＳ Ｐゴシック" charset="0"/>
              </a:rPr>
              <a:t>Komunikimi mund të përgjohet - por ju vetëm do të kapni të dhëna të enkriptuara</a:t>
            </a:r>
          </a:p>
          <a:p>
            <a:pPr marL="0" marR="0" lvl="0" indent="0" algn="l" defTabSz="457200" rtl="0" eaLnBrk="1" fontAlgn="auto" latinLnBrk="0" hangingPunct="1">
              <a:lnSpc>
                <a:spcPct val="100000"/>
              </a:lnSpc>
              <a:spcBef>
                <a:spcPts val="0"/>
              </a:spcBef>
              <a:spcAft>
                <a:spcPts val="0"/>
              </a:spcAft>
              <a:buClrTx/>
              <a:buSzTx/>
              <a:buFontTx/>
              <a:buNone/>
              <a:tabLst/>
              <a:defRPr/>
            </a:pPr>
            <a:r>
              <a:rPr lang="sq-AL" sz="1200">
                <a:solidFill>
                  <a:schemeClr val="tx1"/>
                </a:solidFill>
                <a:latin typeface="+mn-lt"/>
                <a:ea typeface="MS PGothic" pitchFamily="34" charset="-128"/>
                <a:cs typeface="ＭＳ Ｐゴシック" charset="0"/>
              </a:rPr>
              <a:t>Të dhënat origjinale 'mbështillen' me çelësin e enkriptimit të secilës nyje që do të kalojë të dhëna - dhe ajo shtresë hiqet nga nyja ndërsa kalon në rrugën e saj - hopi i fundit është e vetmja kohë kur të dhënat nuk janë të enkriptuara - ose do të ishin të palexueshme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112</a:t>
            </a:fld>
            <a:endParaRPr lang="en-US" altLang="en-US" smtClean="0"/>
          </a:p>
        </p:txBody>
      </p:sp>
    </p:spTree>
    <p:extLst>
      <p:ext uri="{BB962C8B-B14F-4D97-AF65-F5344CB8AC3E}">
        <p14:creationId xmlns:p14="http://schemas.microsoft.com/office/powerpoint/2010/main" val="51117322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sq-AL" sz="1200" noProof="0">
                <a:solidFill>
                  <a:schemeClr val="tx1"/>
                </a:solidFill>
                <a:latin typeface="+mn-lt"/>
                <a:ea typeface="MS PGothic" pitchFamily="34" charset="-128"/>
                <a:cs typeface="ＭＳ Ｐゴシック" charset="0"/>
              </a:rPr>
              <a:t>Trajneri lehtëson një diskutim rreth kriptovalutave</a:t>
            </a:r>
          </a:p>
          <a:p>
            <a:pPr marL="0" marR="0" indent="0" algn="l" defTabSz="457200" rtl="0" eaLnBrk="1" fontAlgn="auto" latinLnBrk="0" hangingPunct="1">
              <a:lnSpc>
                <a:spcPct val="100000"/>
              </a:lnSpc>
              <a:spcBef>
                <a:spcPts val="0"/>
              </a:spcBef>
              <a:spcAft>
                <a:spcPts val="0"/>
              </a:spcAft>
              <a:buClrTx/>
              <a:buSzTx/>
              <a:buFontTx/>
              <a:buNone/>
              <a:tabLst/>
              <a:defRPr/>
            </a:pPr>
            <a:r>
              <a:rPr lang="sq-AL" sz="1200" noProof="0">
                <a:solidFill>
                  <a:schemeClr val="tx1"/>
                </a:solidFill>
                <a:latin typeface="+mn-lt"/>
                <a:ea typeface="MS PGothic" pitchFamily="34" charset="-128"/>
                <a:cs typeface="ＭＳ Ｐゴシック" charset="0"/>
              </a:rPr>
              <a:t>Ikonat – Bitcoin, Litecoin, Ethereum, Zcash, Dash, Ripple, Monero</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noProof="0" dirty="0">
              <a:solidFill>
                <a:schemeClr val="tx1"/>
              </a:solidFill>
              <a:effectLst/>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113</a:t>
            </a:fld>
            <a:endParaRPr lang="en-US" altLang="en-US" smtClean="0"/>
          </a:p>
        </p:txBody>
      </p:sp>
    </p:spTree>
    <p:extLst>
      <p:ext uri="{BB962C8B-B14F-4D97-AF65-F5344CB8AC3E}">
        <p14:creationId xmlns:p14="http://schemas.microsoft.com/office/powerpoint/2010/main" val="1250894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sq-AL" sz="1200" noProof="0">
                <a:solidFill>
                  <a:schemeClr val="tx1"/>
                </a:solidFill>
                <a:latin typeface="+mn-lt"/>
                <a:ea typeface="MS PGothic" pitchFamily="34" charset="-128"/>
                <a:cs typeface="ＭＳ Ｐゴシック" charset="0"/>
              </a:rPr>
              <a:t>Trajneri lehtëson një diskutim rreth kriptovalutave</a:t>
            </a:r>
          </a:p>
          <a:p>
            <a:pPr marL="0" marR="0" indent="0" algn="l" defTabSz="457200" rtl="0" eaLnBrk="1" fontAlgn="auto" latinLnBrk="0" hangingPunct="1">
              <a:lnSpc>
                <a:spcPct val="100000"/>
              </a:lnSpc>
              <a:spcBef>
                <a:spcPts val="0"/>
              </a:spcBef>
              <a:spcAft>
                <a:spcPts val="0"/>
              </a:spcAft>
              <a:buClrTx/>
              <a:buSzTx/>
              <a:buFontTx/>
              <a:buNone/>
              <a:tabLst/>
              <a:defRPr/>
            </a:pPr>
            <a:r>
              <a:rPr lang="sq-AL" sz="1200" noProof="0">
                <a:solidFill>
                  <a:schemeClr val="tx1"/>
                </a:solidFill>
                <a:latin typeface="+mn-lt"/>
                <a:ea typeface="MS PGothic" pitchFamily="34" charset="-128"/>
                <a:cs typeface="ＭＳ Ｐゴシック" charset="0"/>
              </a:rPr>
              <a:t>Ikonat – Bitcoin, Litecoin, Ethereum, Zcash, Dash, Ripple, Monero</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noProof="0" dirty="0">
              <a:solidFill>
                <a:schemeClr val="tx1"/>
              </a:solidFill>
              <a:effectLst/>
              <a:latin typeface="+mn-lt"/>
              <a:ea typeface="MS PGothic" pitchFamily="34" charset="-128"/>
              <a:cs typeface="ＭＳ Ｐゴシック"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sq-AL" sz="1200" noProof="0">
                <a:solidFill>
                  <a:schemeClr val="tx1"/>
                </a:solidFill>
                <a:latin typeface="+mn-lt"/>
                <a:ea typeface="MS PGothic" pitchFamily="34" charset="-128"/>
                <a:cs typeface="ＭＳ Ｐゴシック" charset="0"/>
              </a:rPr>
              <a:t>Pikat tregojnë përsëri se si funksionon kriptovaluta - dhe si mund të përdoret për t'u marrë me blerjet e jashtëligjshme ose pastrimin e parave</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noProof="0" dirty="0">
              <a:solidFill>
                <a:schemeClr val="tx1"/>
              </a:solidFill>
              <a:effectLst/>
              <a:latin typeface="+mn-lt"/>
              <a:ea typeface="MS PGothic" pitchFamily="34" charset="-128"/>
              <a:cs typeface="ＭＳ Ｐゴシック" charset="0"/>
            </a:endParaRPr>
          </a:p>
          <a:p>
            <a:r>
              <a:rPr lang="sq-AL" sz="1200" b="0" i="0" u="none" strike="noStrike" baseline="0">
                <a:solidFill>
                  <a:schemeClr val="tx1"/>
                </a:solidFill>
                <a:latin typeface="+mn-lt"/>
                <a:ea typeface="MS PGothic" pitchFamily="34" charset="-128"/>
                <a:cs typeface="ＭＳ Ｐゴシック" charset="0"/>
              </a:rPr>
              <a:t>Përkufizimet e pranuara gjerësisht të monedhave virtuale/monedhave digjitale i referohen punës së bërë nga Task Forca e Veprimit Financiar (FATF), një organ ndërqeveritar që zhvillon dhe promovon politika për të luftuar pastrimin e parave dhe financimin e terrorizmit. </a:t>
            </a:r>
          </a:p>
          <a:p>
            <a:endParaRPr lang="en-GB" sz="1200" b="0" i="0" u="none" strike="noStrike" kern="1200" baseline="0" dirty="0">
              <a:solidFill>
                <a:schemeClr val="tx1"/>
              </a:solidFill>
              <a:latin typeface="+mn-lt"/>
              <a:ea typeface="MS PGothic" pitchFamily="34" charset="-128"/>
              <a:cs typeface="ＭＳ Ｐゴシック" charset="0"/>
            </a:endParaRPr>
          </a:p>
          <a:p>
            <a:r>
              <a:rPr lang="sq-AL" sz="1200" b="0" i="1" u="none" strike="noStrike" baseline="0">
                <a:solidFill>
                  <a:schemeClr val="tx1"/>
                </a:solidFill>
                <a:latin typeface="+mn-lt"/>
                <a:ea typeface="MS PGothic" pitchFamily="34" charset="-128"/>
                <a:cs typeface="ＭＳ Ｐゴシック" charset="0"/>
              </a:rPr>
              <a:t>Sipas FATF-së, një monedhë virtuale është një përfaqësim digjital i vlerës që mund të tregtohet në mënyrë digjitale dhe funksionon si </a:t>
            </a:r>
          </a:p>
          <a:p>
            <a:r>
              <a:rPr lang="sq-AL" sz="1200" b="0" i="0" u="none" strike="noStrike" baseline="0">
                <a:solidFill>
                  <a:schemeClr val="tx1"/>
                </a:solidFill>
                <a:latin typeface="+mn-lt"/>
                <a:ea typeface="MS PGothic" pitchFamily="34" charset="-128"/>
                <a:cs typeface="ＭＳ Ｐゴシック" charset="0"/>
              </a:rPr>
              <a:t>1. Një hapësirë e këmbimit; </a:t>
            </a:r>
          </a:p>
          <a:p>
            <a:r>
              <a:rPr lang="sq-AL" sz="1200" b="0" i="0" u="none" strike="noStrike" baseline="0">
                <a:solidFill>
                  <a:schemeClr val="tx1"/>
                </a:solidFill>
                <a:latin typeface="+mn-lt"/>
                <a:ea typeface="MS PGothic" pitchFamily="34" charset="-128"/>
                <a:cs typeface="ＭＳ Ｐゴシック" charset="0"/>
              </a:rPr>
              <a:t>2. </a:t>
            </a:r>
            <a:r>
              <a:rPr lang="sq-AL" sz="1200" b="0" i="1" u="none" strike="noStrike" baseline="0">
                <a:solidFill>
                  <a:schemeClr val="tx1"/>
                </a:solidFill>
                <a:latin typeface="+mn-lt"/>
                <a:ea typeface="MS PGothic" pitchFamily="34" charset="-128"/>
                <a:cs typeface="ＭＳ Ｐゴシック" charset="0"/>
              </a:rPr>
              <a:t>një njësi llogarie; dhe/ose (3) një depo me vlerë, por nuk ka status ligjor të tenderit në asnjë juridiksion. </a:t>
            </a:r>
          </a:p>
          <a:p>
            <a:endParaRPr lang="en-GB" sz="1200" b="0" i="1" u="none" strike="noStrike" kern="1200" baseline="0" dirty="0">
              <a:solidFill>
                <a:schemeClr val="tx1"/>
              </a:solidFill>
              <a:latin typeface="+mn-lt"/>
              <a:ea typeface="MS PGothic" pitchFamily="34" charset="-128"/>
              <a:cs typeface="ＭＳ Ｐゴシック" charset="0"/>
            </a:endParaRPr>
          </a:p>
          <a:p>
            <a:r>
              <a:rPr lang="sq-AL" sz="1200" b="0" u="none" strike="noStrike" baseline="0">
                <a:solidFill>
                  <a:schemeClr val="tx1"/>
                </a:solidFill>
                <a:latin typeface="+mn-lt"/>
                <a:ea typeface="MS PGothic" pitchFamily="34" charset="-128"/>
                <a:cs typeface="ＭＳ Ｐゴシック" charset="0"/>
              </a:rPr>
              <a:t>Sipas FATF-së, </a:t>
            </a:r>
            <a:r>
              <a:rPr lang="sq-AL" sz="1200" b="0" i="1" u="none" strike="noStrike" baseline="0">
                <a:solidFill>
                  <a:schemeClr val="tx1"/>
                </a:solidFill>
                <a:latin typeface="+mn-lt"/>
                <a:ea typeface="MS PGothic" pitchFamily="34" charset="-128"/>
                <a:cs typeface="ＭＳ Ｐゴシック" charset="0"/>
              </a:rPr>
              <a:t>monedha digjitale mund të nënkuptojë një përfaqësim digjital të monedhës virtuale (jo-fiat) ose të parave elektronike (fiat)</a:t>
            </a:r>
            <a:r>
              <a:rPr lang="sq-AL" sz="1200" b="0" u="none" strike="noStrike" baseline="0">
                <a:solidFill>
                  <a:schemeClr val="tx1"/>
                </a:solidFill>
                <a:latin typeface="+mn-lt"/>
                <a:ea typeface="MS PGothic" pitchFamily="34" charset="-128"/>
                <a:cs typeface="ＭＳ Ｐゴシック" charset="0"/>
              </a:rPr>
              <a:t>.</a:t>
            </a:r>
            <a:r>
              <a:rPr lang="sq-AL" sz="1200" b="0" i="1" u="none" strike="noStrike" baseline="0">
                <a:solidFill>
                  <a:schemeClr val="tx1"/>
                </a:solidFill>
                <a:latin typeface="+mn-lt"/>
                <a:ea typeface="MS PGothic" pitchFamily="34" charset="-128"/>
                <a:cs typeface="ＭＳ Ｐゴシック" charset="0"/>
              </a:rPr>
              <a:t> </a:t>
            </a:r>
            <a:r>
              <a:rPr lang="sq-AL" sz="1200" b="0" i="0" u="none" strike="noStrike" baseline="0">
                <a:solidFill>
                  <a:schemeClr val="tx1"/>
                </a:solidFill>
                <a:latin typeface="+mn-lt"/>
                <a:ea typeface="MS PGothic" pitchFamily="34" charset="-128"/>
                <a:cs typeface="ＭＳ Ｐゴシック" charset="0"/>
              </a:rPr>
              <a:t>Termi monedhë digjitale parasheh një term me anë të të cilit është e mundur t’u referohemi përfaqësimeve digjitale të monedhave fiat dhe jo-fiat. </a:t>
            </a:r>
          </a:p>
          <a:p>
            <a:pPr marL="0" indent="0" algn="just">
              <a:lnSpc>
                <a:spcPct val="150000"/>
              </a:lnSpc>
              <a:spcBef>
                <a:spcPts val="0"/>
              </a:spcBef>
              <a:buNone/>
            </a:pPr>
            <a:endParaRPr lang="en-US" b="0" baseline="0" noProof="0" dirty="0"/>
          </a:p>
          <a:p>
            <a:pPr marL="0" indent="0" algn="just">
              <a:lnSpc>
                <a:spcPct val="150000"/>
              </a:lnSpc>
              <a:spcBef>
                <a:spcPts val="0"/>
              </a:spcBef>
              <a:buNone/>
            </a:pPr>
            <a:r>
              <a:rPr lang="sq-AL" b="0" noProof="0"/>
              <a:t>Një kriptovalutë është monedhë digjitale në të cilën teknikat e enkriptimit përdoren për të rregulluar gjenerimin e njësive të monedhës dhe për të verifikuar transferimin e fondeve, duke funksionuar në mënyrë të pavarur nga një bankë qendrore. Kriptovalutat janë një nëngrup i monedhave alternative, ose posaçërisht i monedhave digjitale.</a:t>
            </a:r>
          </a:p>
          <a:p>
            <a:pPr marL="0" indent="0" algn="just">
              <a:lnSpc>
                <a:spcPct val="150000"/>
              </a:lnSpc>
              <a:spcBef>
                <a:spcPts val="0"/>
              </a:spcBef>
              <a:buNone/>
            </a:pPr>
            <a:endParaRPr lang="en-US" b="0" noProof="0" dirty="0"/>
          </a:p>
          <a:p>
            <a:r>
              <a:rPr lang="sq-AL" sz="1200">
                <a:solidFill>
                  <a:schemeClr val="tx1"/>
                </a:solidFill>
                <a:latin typeface="+mn-lt"/>
                <a:ea typeface="MS PGothic" pitchFamily="34" charset="-128"/>
                <a:cs typeface="ＭＳ Ｐゴシック" charset="0"/>
              </a:rPr>
              <a:t>Përkufizimi i dhënë nga Gjykata Evropiane e Drejtësisë: “49. Transaksionet që përfshijnë monedha jo-tradicionale, që do të thotë, monedha tjera nga ato që janë mjete juridike në një ose më shumë</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noProof="0" dirty="0">
              <a:solidFill>
                <a:schemeClr val="tx1"/>
              </a:solidFill>
              <a:effectLst/>
              <a:latin typeface="+mn-lt"/>
              <a:ea typeface="MS PGothic" pitchFamily="34" charset="-128"/>
              <a:cs typeface="ＭＳ Ｐゴシック" charset="0"/>
            </a:endParaRPr>
          </a:p>
          <a:p>
            <a:r>
              <a:rPr lang="sq-AL" baseline="0" noProof="0"/>
              <a:t>Ka pothuajse 6400 kriptovaluta të ndryshme (08/2020). Një përmbledhje e mirë mund të gjendet këtu: http://coinmarketcap.com/all/views/all/ </a:t>
            </a:r>
          </a:p>
          <a:p>
            <a:endParaRPr lang="en-US" baseline="0" noProof="0" dirty="0"/>
          </a:p>
          <a:p>
            <a:r>
              <a:rPr lang="sq-AL" baseline="0" noProof="0"/>
              <a:t>Kriptovaluta më e rëndësishme dhe më e njohur është Bitcoin e cila u shpik në fund të vitit 2008 nga „Satoshi Nakamoto“. Sidoqoftë, është e rëndësishme të dini se ka edhe kriptovaluta tjera gjithashtu. Disa prej tyre u krijuan sepse Bitcoin u bë shumë "e rëndë" - që do të thotë se nuk është vërtet e dobishme për të paguar transaksione. Tjerat u krijuan për të kapërcyer dobësitë e Bitcoin, p.sh. DASH (Logoja X11; e njohur më parë si Darkcoin) për të lejuar transaksione plotësisht anonime ose Litecoin për të lejuar transaksione më të shpejta, si dhe transaksione më të vogla. </a:t>
            </a:r>
          </a:p>
          <a:p>
            <a:endParaRPr lang="en-US" baseline="0" noProof="0" dirty="0"/>
          </a:p>
          <a:p>
            <a:r>
              <a:rPr lang="sq-AL" baseline="0" noProof="0"/>
              <a:t>Pjesa më e madhe e valutës bazohet në të njëjtën qasje: Një rrjet peer-to-peer për të minuar monedhën dhe për të vërtetuar transaksionet dhe një furnizim të paracaktuar, të kufizuar të monedhës.</a:t>
            </a:r>
          </a:p>
          <a:p>
            <a:endParaRPr lang="en-US" baseline="0" noProof="0" dirty="0"/>
          </a:p>
          <a:p>
            <a:r>
              <a:rPr lang="sq-AL" baseline="0" noProof="0"/>
              <a:t>Këtu janë disa shpjegime për fjalorin që përdoret shpesh kur flitet për kriptovalutat:</a:t>
            </a:r>
          </a:p>
          <a:p>
            <a:endParaRPr lang="en-US" baseline="0" noProof="0" dirty="0"/>
          </a:p>
          <a:p>
            <a:r>
              <a:rPr lang="sq-AL" baseline="0" noProof="0"/>
              <a:t>Wallet (kuleta): Një kuletë është lirshëm ekuivalenti i një portofoli fizik në një rrjet të kriptovalutës. Kuleta në të vërtetë përmban çelësat privatë të pronarit të cilat i lejojnë atij të shpenzojë monedha të caktuara për adresën e tij në zinxhirin e blloqeve (block chain).</a:t>
            </a:r>
          </a:p>
          <a:p>
            <a:endParaRPr lang="en-US" baseline="0" noProof="0" dirty="0"/>
          </a:p>
          <a:p>
            <a:r>
              <a:rPr lang="sq-AL" baseline="0" noProof="0"/>
              <a:t>Minuesi: Minimi është procesi i bërjes së pajisjeve kompjuterike për të bërë llogaritjet matematikore për rrjetin e kriptovalutës për të konfirmuar transaksionet.</a:t>
            </a:r>
          </a:p>
          <a:p>
            <a:endParaRPr lang="en-US" baseline="0" noProof="0" dirty="0"/>
          </a:p>
          <a:p>
            <a:r>
              <a:rPr lang="sq-AL" baseline="0" noProof="0"/>
              <a:t>Block chain (zinxhiri i blloqeve): Block chain është një regjistër publik i të gjitha transaksioneve në rrjetin e kriptovalutës. Ato ruhen në rend kronologjik. Zinxhiri i bllokut ndahet ndërmjet të gjithë përdoruesve të atij rrjeti dhe përdoret për të verifikuar bilancin e adresave të kuletës.</a:t>
            </a:r>
          </a:p>
          <a:p>
            <a:endParaRPr lang="en-US" baseline="0" noProof="0" dirty="0"/>
          </a:p>
          <a:p>
            <a:r>
              <a:rPr lang="sq-AL" baseline="0" noProof="0"/>
              <a:t>Çelësi privat: Çelësi privat është një pjesë e fshehtë e të dhënave që vërteton të drejtën tuaj për të shpenzuar monedha nga një adresë specifike e kuletës përmes një nënshkrimi kriptografik. Çdo adresë e kulete ka çelësin e vet unik.</a:t>
            </a:r>
          </a:p>
          <a:p>
            <a:endParaRPr lang="en-US" baseline="0" noProof="0"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noProof="0" dirty="0">
              <a:solidFill>
                <a:schemeClr val="tx1"/>
              </a:solidFill>
              <a:effectLst/>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114</a:t>
            </a:fld>
            <a:endParaRPr lang="en-US" altLang="en-US" smtClean="0"/>
          </a:p>
        </p:txBody>
      </p:sp>
    </p:spTree>
    <p:extLst>
      <p:ext uri="{BB962C8B-B14F-4D97-AF65-F5344CB8AC3E}">
        <p14:creationId xmlns:p14="http://schemas.microsoft.com/office/powerpoint/2010/main" val="62434436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noProof="0" dirty="0">
              <a:solidFill>
                <a:schemeClr val="tx1"/>
              </a:solidFill>
              <a:effectLst/>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115</a:t>
            </a:fld>
            <a:endParaRPr lang="en-US" altLang="en-US" smtClean="0"/>
          </a:p>
        </p:txBody>
      </p:sp>
    </p:spTree>
    <p:extLst>
      <p:ext uri="{BB962C8B-B14F-4D97-AF65-F5344CB8AC3E}">
        <p14:creationId xmlns:p14="http://schemas.microsoft.com/office/powerpoint/2010/main" val="32936196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q-AL"/>
              <a:t>Furnizon rrymë elektrike në pjesë të ndryshme të kompjuterit - duke ofruar tensione të ndryshme për zonat siç kërkohet</a:t>
            </a:r>
          </a:p>
          <a:p>
            <a:endParaRPr lang="en-GB" dirty="0"/>
          </a:p>
          <a:p>
            <a:r>
              <a:rPr lang="sq-AL" sz="1200">
                <a:solidFill>
                  <a:schemeClr val="tx1"/>
                </a:solidFill>
                <a:latin typeface="+mn-lt"/>
                <a:ea typeface="MS PGothic" pitchFamily="34" charset="-128"/>
                <a:cs typeface="ＭＳ Ｐゴシック" charset="0"/>
              </a:rPr>
              <a:t>Njësia e Furnizimit me Energji (PSU) në një kompjuter rregullon dhe shpërndan energjinë te komponentët e vendosur në shtëpizë. Furnizimet standarde të energjisë kthejnë 110V </a:t>
            </a:r>
            <a:r>
              <a:rPr lang="sq-AL" sz="1200" b="1">
                <a:solidFill>
                  <a:schemeClr val="tx1"/>
                </a:solidFill>
                <a:latin typeface="+mn-lt"/>
                <a:ea typeface="MS PGothic" pitchFamily="34" charset="-128"/>
                <a:cs typeface="ＭＳ Ｐゴシック" charset="0"/>
              </a:rPr>
              <a:t>ose</a:t>
            </a:r>
            <a:r>
              <a:rPr lang="sq-AL" sz="1200">
                <a:solidFill>
                  <a:schemeClr val="tx1"/>
                </a:solidFill>
                <a:latin typeface="+mn-lt"/>
                <a:ea typeface="MS PGothic" pitchFamily="34" charset="-128"/>
                <a:cs typeface="ＭＳ Ｐゴシック" charset="0"/>
              </a:rPr>
              <a:t> 220V AC (Rryma alternative) në tension të ndryshëm DC (Rryma e vazhdueshme) të përshtatshme për të furnizuar komponentët e kompjuterit. Furnizimet me energji elektrike kanë një dalje të caktuar të energjisë të specifikuar në Watt, një furnizim standard i energjisë zakonisht do të ishte në gjendje të japë rreth 350 Watt. Sa më shumë pjesë të ketë një PC, aq më e madhe është fuqia e kërkuar nga furnizimi me energji elektrike.</a:t>
            </a:r>
          </a:p>
          <a:p>
            <a:r>
              <a:rPr lang="sq-AL"/>
              <a:t>Standarde të ndryshme - hyrja standarde e përçuesit për një kompjuter, tip i ndryshëm për pajisjet më të vogla, bateritë për pajisjet portative</a:t>
            </a:r>
          </a:p>
          <a:p>
            <a:endParaRPr lang="en-GB" dirty="0"/>
          </a:p>
          <a:p>
            <a:r>
              <a:rPr lang="sq-AL"/>
              <a:t>Modulare, Hibride, jo-modulare</a:t>
            </a:r>
          </a:p>
          <a:p>
            <a:endParaRPr lang="en-GB"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11</a:t>
            </a:fld>
            <a:endParaRPr lang="en-US" altLang="en-US" smtClean="0"/>
          </a:p>
        </p:txBody>
      </p:sp>
    </p:spTree>
    <p:extLst>
      <p:ext uri="{BB962C8B-B14F-4D97-AF65-F5344CB8AC3E}">
        <p14:creationId xmlns:p14="http://schemas.microsoft.com/office/powerpoint/2010/main" val="64156800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xmlns="" id="{B15714A6-B05B-47A5-B92B-D727BD3A45D0}"/>
              </a:ext>
            </a:extLst>
          </p:cNvPr>
          <p:cNvSpPr>
            <a:spLocks noGrp="1"/>
          </p:cNvSpPr>
          <p:nvPr>
            <p:ph type="body" idx="1"/>
          </p:nvPr>
        </p:nvSpPr>
        <p:spPr/>
        <p:txBody>
          <a:bodyPr/>
          <a:lstStyle/>
          <a:p>
            <a:r>
              <a:rPr lang="sq-AL" sz="3600"/>
              <a:t>Kjo seancë do të ndahet në 5 pjesë për të siguruar pushime të natyrshme.</a:t>
            </a:r>
          </a:p>
          <a:p>
            <a:r>
              <a:rPr lang="sq-AL" sz="3600"/>
              <a:t>Ideja është të përshkruajmë se çfarë është një kompjuter - ose një pajisje e aftë të lidhet me internetin, ku të gjitha kanë ngjashmëri</a:t>
            </a:r>
          </a:p>
          <a:p>
            <a:r>
              <a:rPr lang="sq-AL" sz="3600"/>
              <a:t>Të përshkruajmë se çfarë është interneti dhe si funksionon</a:t>
            </a:r>
          </a:p>
          <a:p>
            <a:r>
              <a:rPr lang="sq-AL" sz="3600"/>
              <a:t>Dhe pastaj të shohim se si ai kompjuter lidhet me internetin</a:t>
            </a:r>
          </a:p>
          <a:p>
            <a:r>
              <a:rPr lang="sq-AL" sz="3600"/>
              <a:t>Dhe pastaj të shohim se çfarë ka në vet internetin</a:t>
            </a:r>
          </a:p>
        </p:txBody>
      </p:sp>
    </p:spTree>
    <p:extLst>
      <p:ext uri="{BB962C8B-B14F-4D97-AF65-F5344CB8AC3E}">
        <p14:creationId xmlns:p14="http://schemas.microsoft.com/office/powerpoint/2010/main" val="19975496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q-AL"/>
              <a:t>PCB – Pllaka me Qark të Printuar</a:t>
            </a:r>
          </a:p>
          <a:p>
            <a:r>
              <a:rPr lang="sq-AL"/>
              <a:t>Pllaka amë është si sistemi ynë nervor qendror - gjithçka lidhet me të</a:t>
            </a:r>
          </a:p>
          <a:p>
            <a:endParaRPr lang="en-US" baseline="0" dirty="0"/>
          </a:p>
          <a:p>
            <a:pPr lvl="0">
              <a:buFont typeface="Arial"/>
              <a:buChar char="•"/>
            </a:pPr>
            <a:r>
              <a:rPr lang="sq-AL"/>
              <a:t>Një pllakë amë është e njohur gjithashtu si pllaka kryesore ose pllaka e sistemit të kompjuterit. Pllaka amë është tabela qendrore e një kompjuteri. Të gjithë përbërësit dhe pjesët periferike tjera futen në të. </a:t>
            </a:r>
          </a:p>
          <a:p>
            <a:pPr lvl="0">
              <a:buFont typeface="Arial"/>
              <a:buChar char="•"/>
            </a:pPr>
            <a:r>
              <a:rPr lang="sq-AL"/>
              <a:t>Detyra e pllakës amë është të transmetojë informacionin ndërmjet të gjithave.  Pllaka amë përmban BIOS-in (Sistemi bazë i hyrjes/daljes), i cili është programi i thjeshtë i drejtuar nga kompjuteri kur fillimisht ndizet. </a:t>
            </a:r>
          </a:p>
          <a:p>
            <a:pPr lvl="0">
              <a:buFont typeface="Arial"/>
              <a:buChar char="•"/>
            </a:pPr>
            <a:r>
              <a:rPr lang="sq-AL"/>
              <a:t>Komponentet tjera i bashkëngjiten drejtpërdrejt asaj, të tilla si memoria, CPU (Njësia Qendrore e Përpunimit), karta grafike, karta e zërit, hard disku së bashku me portet dhe pajisjet e jashtme të ndryshme.</a:t>
            </a:r>
          </a:p>
          <a:p>
            <a:endParaRPr lang="en-US" baseline="0" dirty="0"/>
          </a:p>
          <a:p>
            <a:r>
              <a:rPr lang="sq-AL" baseline="0"/>
              <a:t>Dy imazhet kryesore janë pllaka amë kompjuterike - njëra në fund është nga një iPhone - i njëjti parim - vetëm madhësi të ndryshme të pjesëve</a:t>
            </a:r>
          </a:p>
          <a:p>
            <a:endParaRPr lang="en-GB"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12</a:t>
            </a:fld>
            <a:endParaRPr lang="en-US" altLang="en-US" smtClean="0"/>
          </a:p>
        </p:txBody>
      </p:sp>
    </p:spTree>
    <p:extLst>
      <p:ext uri="{BB962C8B-B14F-4D97-AF65-F5344CB8AC3E}">
        <p14:creationId xmlns:p14="http://schemas.microsoft.com/office/powerpoint/2010/main" val="17681725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q-AL"/>
              <a:t>Pllaka amë ka shumë përbërës - dhe shumë mënyra për tu lidhur me të</a:t>
            </a:r>
          </a:p>
          <a:p>
            <a:endParaRPr lang="en-GB" dirty="0"/>
          </a:p>
          <a:p>
            <a:pPr>
              <a:buFont typeface="Arial"/>
              <a:buChar char="•"/>
            </a:pPr>
            <a:r>
              <a:rPr lang="sq-AL"/>
              <a:t>CMOS dhe BIOS - CMOS dhe BIOS përdoren shpesh në mënyrë të njëjtë; ju mund të mendoni për BIOS si softuer dhe CMOS si harduerin që e ekzekuton atë. </a:t>
            </a:r>
          </a:p>
          <a:p>
            <a:pPr>
              <a:buFont typeface="Arial"/>
              <a:buChar char="•"/>
            </a:pPr>
            <a:r>
              <a:rPr lang="sq-AL"/>
              <a:t>Shkurtuar nga gjysmëpërçuesi oksid metali plotësues, CMOS zakonisht shqiptohet "</a:t>
            </a:r>
            <a:r>
              <a:rPr lang="sq-AL" i="1"/>
              <a:t>si</a:t>
            </a:r>
            <a:r>
              <a:rPr lang="sq-AL"/>
              <a:t>-mos". CMOS është hardueri në një kompjuter që kryen funksione të nivelit shumë të ulët dhe rutinat shumë themelore të startimit të kompjuterit. </a:t>
            </a:r>
          </a:p>
          <a:p>
            <a:endParaRPr lang="en-GB" dirty="0"/>
          </a:p>
          <a:p>
            <a:pPr>
              <a:spcBef>
                <a:spcPts val="0"/>
              </a:spcBef>
              <a:spcAft>
                <a:spcPts val="1200"/>
              </a:spcAft>
            </a:pPr>
            <a:r>
              <a:rPr lang="sq-AL"/>
              <a:t>Kompjuterët më të rinj përdorin Unified Extensible Firmware Interface (UEFI) në vend të një BIOS-i</a:t>
            </a:r>
          </a:p>
          <a:p>
            <a:pPr>
              <a:spcBef>
                <a:spcPts val="0"/>
              </a:spcBef>
              <a:spcAft>
                <a:spcPts val="1200"/>
              </a:spcAft>
            </a:pPr>
            <a:r>
              <a:rPr lang="sq-AL"/>
              <a:t>UEFI është një specifikim që përcakton një ndërfaqe softueri ndërmjet një sistemi operativ dhe firmware të platformës. </a:t>
            </a:r>
          </a:p>
          <a:p>
            <a:pPr>
              <a:spcBef>
                <a:spcPts val="0"/>
              </a:spcBef>
              <a:spcAft>
                <a:spcPts val="1200"/>
              </a:spcAft>
            </a:pPr>
            <a:r>
              <a:rPr lang="sq-AL"/>
              <a:t>UEFI zëvendëson ndërfaqen e firmuerit Sistemi bazë i hyrjes/daljes (BIOS) fillimisht i pranishëm në të gjithë kompjuterët personalë të përputhshëm me IBM PC</a:t>
            </a:r>
          </a:p>
          <a:p>
            <a:endParaRPr lang="en-GB"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13</a:t>
            </a:fld>
            <a:endParaRPr lang="en-US" altLang="en-US" smtClean="0"/>
          </a:p>
        </p:txBody>
      </p:sp>
    </p:spTree>
    <p:extLst>
      <p:ext uri="{BB962C8B-B14F-4D97-AF65-F5344CB8AC3E}">
        <p14:creationId xmlns:p14="http://schemas.microsoft.com/office/powerpoint/2010/main" val="3661988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q-AL"/>
              <a:t>Pjesa e pasme e pllakës shpesh na lejon të shohim ‘autobusët’ e ndryshëm që përdoren brenda një sistemi. Ka shumë lloje të ndryshme - duke lejuar që të dhënat të lëvizin nëpër sistem me shpejtësi të ndryshme</a:t>
            </a:r>
          </a:p>
          <a:p>
            <a:endParaRPr lang="en-GB" dirty="0"/>
          </a:p>
          <a:p>
            <a:r>
              <a:rPr lang="sq-AL"/>
              <a:t>Kryesisht të njohura si ‘bus’ – USB! Universal Serial Bus</a:t>
            </a:r>
          </a:p>
          <a:p>
            <a:endParaRPr lang="en-GB" dirty="0"/>
          </a:p>
          <a:p>
            <a:r>
              <a:rPr lang="sq-AL"/>
              <a:t>Kjo është pjesa e pasme e PCB për një Samsung Galaxy ku mund të shihni qartë shinat e busëve</a:t>
            </a: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14</a:t>
            </a:fld>
            <a:endParaRPr lang="en-US" altLang="en-US" smtClean="0"/>
          </a:p>
        </p:txBody>
      </p:sp>
    </p:spTree>
    <p:extLst>
      <p:ext uri="{BB962C8B-B14F-4D97-AF65-F5344CB8AC3E}">
        <p14:creationId xmlns:p14="http://schemas.microsoft.com/office/powerpoint/2010/main" val="7599538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q-AL"/>
              <a:t>Njësia qendrore përpunuese – CPU – kryen llogaritje, veprime dhe i lejon programet të punojnë. Merr instruksione – dekodon &amp; proceson – sjell rezultatet</a:t>
            </a:r>
          </a:p>
          <a:p>
            <a:r>
              <a:rPr lang="sq-AL"/>
              <a:t>Grafiku lart  – Intel Core i7 chip </a:t>
            </a:r>
          </a:p>
          <a:p>
            <a:r>
              <a:rPr lang="sq-AL"/>
              <a:t>Grafiku i mesëm – Apple A13 chip nga 2020, iPhone</a:t>
            </a:r>
          </a:p>
          <a:p>
            <a:r>
              <a:rPr lang="sq-AL"/>
              <a:t>Grafika e poshtme – Ventilatori freskues. Procesorët gjenerojnë sasi të mëdha nxehtësie dhe kanë nevojë për t'i shpërndarë këto në mënyrë që prodhuesit të gjejnë mënyra për t'i mbajtur ato të freskëta - veçanërisht e vështirë në pajisjet më të vogla (telefonat, etj.) të cilat duhet të prodhohen ndryshe për të ndaluar gjenerimin e nxehtësisë</a:t>
            </a: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15</a:t>
            </a:fld>
            <a:endParaRPr lang="en-US" altLang="en-US" smtClean="0"/>
          </a:p>
        </p:txBody>
      </p:sp>
    </p:spTree>
    <p:extLst>
      <p:ext uri="{BB962C8B-B14F-4D97-AF65-F5344CB8AC3E}">
        <p14:creationId xmlns:p14="http://schemas.microsoft.com/office/powerpoint/2010/main" val="36413861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q-AL"/>
              <a:t>Memoria është hapësira e punës së një pajisjeje. RAM në përgjithësi është shumë më i shpejtë se hapësira e ruajtjes tjetër duke e lejuar atë të punojë mirë me CPU. Të gjithë programet që ekzekutohen janë të ngarkuara në memorie dhe ekzekutohen nga aty. Sistemi operativ është gjithashtu i ngarkuar në memorie</a:t>
            </a:r>
          </a:p>
          <a:p>
            <a:endParaRPr lang="en-GB" dirty="0"/>
          </a:p>
          <a:p>
            <a:r>
              <a:rPr lang="sq-AL"/>
              <a:t>* Mund të lexohet kur sistemi po ekzekutohet - në rastet e krimit kibernetik kur shfrytëzimet kryhen nga një sulmues, përmbajtja e memories mund të jetë jetike. Do të merremi me këtë më vonë</a:t>
            </a: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16</a:t>
            </a:fld>
            <a:endParaRPr lang="en-US" altLang="en-US" smtClean="0"/>
          </a:p>
        </p:txBody>
      </p:sp>
    </p:spTree>
    <p:extLst>
      <p:ext uri="{BB962C8B-B14F-4D97-AF65-F5344CB8AC3E}">
        <p14:creationId xmlns:p14="http://schemas.microsoft.com/office/powerpoint/2010/main" val="7875364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q-AL"/>
              <a:t>Grafiku paraqet dy lloje të ndryshme të kartave video të njohura.</a:t>
            </a:r>
          </a:p>
          <a:p>
            <a:r>
              <a:rPr lang="sq-AL"/>
              <a:t>Karta ose njësia video/grafike lejon një formë të daljes vizuale në një ekran ose monitor. Pothuajse çdo sistem kompjuterik duhet t'i tregojë përdoruesit të dhëna - qoftë ai kompjuter apo telefon. Disa njësi grafike janë krijuar për shpejtësi dhe freskim - të tilla si pajisjet e tipit gamer, ku grafika është thelbësore. Pajisjet tjera thjesht kanë një ekran për të qenë në gjendje të ndërveprojnë - moduli grafik i kthen të dhënat në informacion të dukshëm</a:t>
            </a:r>
          </a:p>
          <a:p>
            <a:r>
              <a:rPr lang="sq-AL"/>
              <a:t>Mund të kenë procesorin dhe RAM-in e tyre - sa më i lartë të jetë specifikimi</a:t>
            </a:r>
          </a:p>
          <a:p>
            <a:r>
              <a:rPr lang="sq-AL"/>
              <a:t>Disa pllaka amë kanë grafikë të integruar </a:t>
            </a:r>
          </a:p>
          <a:p>
            <a:endParaRPr lang="en-GB" dirty="0"/>
          </a:p>
          <a:p>
            <a:r>
              <a:rPr lang="sq-AL"/>
              <a:t>Në modelimin e vjetër kompjuterik, gjithçka e përmendur deri më tani do të formonte pjesë të ‘North Bridge ’- pajisje me performancë më të shpejtë brenda një sistemi</a:t>
            </a: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17</a:t>
            </a:fld>
            <a:endParaRPr lang="en-US" altLang="en-US" smtClean="0"/>
          </a:p>
        </p:txBody>
      </p:sp>
    </p:spTree>
    <p:extLst>
      <p:ext uri="{BB962C8B-B14F-4D97-AF65-F5344CB8AC3E}">
        <p14:creationId xmlns:p14="http://schemas.microsoft.com/office/powerpoint/2010/main" val="35083568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q-AL"/>
              <a:t>Grafiku i sipërm – disku rrotullues</a:t>
            </a:r>
          </a:p>
          <a:p>
            <a:r>
              <a:rPr lang="sq-AL"/>
              <a:t>Grafiku i mesëm – solid state drive (disku në gjendje solide)</a:t>
            </a:r>
          </a:p>
          <a:p>
            <a:r>
              <a:rPr lang="sq-AL"/>
              <a:t>Grafiku i poshtëm – iPhone 6 16GB çipi i memories Toshiba</a:t>
            </a:r>
          </a:p>
          <a:p>
            <a:r>
              <a:rPr lang="sq-AL"/>
              <a:t>E larta është pajisje tradicionale – e poshtmja gjithnjë e më e shpeshtë. E poshtmja është më e shpejtë për shkak të teknologjisë</a:t>
            </a:r>
          </a:p>
          <a:p>
            <a:r>
              <a:rPr lang="sq-AL"/>
              <a:t>Të gjitha pajisjet duhet të kenë hapësirë ruajtje të përhershme e që është çelësi për hetuesit - kapjen dhe analizimin e përmbajtjes</a:t>
            </a: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18</a:t>
            </a:fld>
            <a:endParaRPr lang="en-US" altLang="en-US" smtClean="0"/>
          </a:p>
        </p:txBody>
      </p:sp>
    </p:spTree>
    <p:extLst>
      <p:ext uri="{BB962C8B-B14F-4D97-AF65-F5344CB8AC3E}">
        <p14:creationId xmlns:p14="http://schemas.microsoft.com/office/powerpoint/2010/main" val="9879171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q-AL"/>
              <a:t>Grafiku i sipërm – kartela e rrjetit RJ45 fikse</a:t>
            </a:r>
          </a:p>
          <a:p>
            <a:r>
              <a:rPr lang="sq-AL"/>
              <a:t>Grafiku i mesëm – kartela Wifi për PC</a:t>
            </a:r>
          </a:p>
          <a:p>
            <a:r>
              <a:rPr lang="sq-AL"/>
              <a:t>Grafiku i poshtëm - Antena Wifi për pajisje mobile (iPhone)</a:t>
            </a:r>
          </a:p>
          <a:p>
            <a:endParaRPr lang="en-GB" dirty="0"/>
          </a:p>
          <a:p>
            <a:r>
              <a:rPr lang="sq-AL"/>
              <a:t>Të gjitha pajisjet që duhet të komunikojnë kërkojnë një formë të lidhjes së rrjetit</a:t>
            </a:r>
          </a:p>
          <a:p>
            <a:r>
              <a:rPr lang="sq-AL" sz="1200" b="1">
                <a:solidFill>
                  <a:schemeClr val="tx1"/>
                </a:solidFill>
                <a:latin typeface="+mn-lt"/>
                <a:ea typeface="MS PGothic" pitchFamily="34" charset="-128"/>
                <a:cs typeface="ＭＳ Ｐゴシック" charset="0"/>
              </a:rPr>
              <a:t>Network Interface Controller (NIC)</a:t>
            </a:r>
            <a:r>
              <a:rPr lang="sq-AL" sz="1200">
                <a:solidFill>
                  <a:schemeClr val="tx1"/>
                </a:solidFill>
                <a:latin typeface="+mn-lt"/>
                <a:ea typeface="MS PGothic" pitchFamily="34" charset="-128"/>
                <a:cs typeface="ＭＳ Ｐゴシック" charset="0"/>
              </a:rPr>
              <a:t> – është një pllakë qark ose kartelë e instaluar në kompjuter që e lejon atë të lidhet me rrjet</a:t>
            </a:r>
          </a:p>
          <a:p>
            <a:r>
              <a:rPr lang="sq-AL" sz="1200" b="1">
                <a:solidFill>
                  <a:schemeClr val="tx1"/>
                </a:solidFill>
                <a:latin typeface="+mn-lt"/>
                <a:ea typeface="MS PGothic" pitchFamily="34" charset="-128"/>
                <a:cs typeface="ＭＳ Ｐゴシック" charset="0"/>
              </a:rPr>
              <a:t> </a:t>
            </a:r>
          </a:p>
          <a:p>
            <a:r>
              <a:rPr lang="sq-AL" sz="1200" b="1">
                <a:solidFill>
                  <a:schemeClr val="tx1"/>
                </a:solidFill>
                <a:latin typeface="+mn-lt"/>
                <a:ea typeface="MS PGothic" pitchFamily="34" charset="-128"/>
                <a:cs typeface="ＭＳ Ｐゴシック" charset="0"/>
              </a:rPr>
              <a:t>Media Access Control (MAC) address (MAC adresa)</a:t>
            </a:r>
            <a:r>
              <a:rPr lang="sq-AL" sz="1200">
                <a:solidFill>
                  <a:schemeClr val="tx1"/>
                </a:solidFill>
                <a:latin typeface="+mn-lt"/>
                <a:ea typeface="MS PGothic" pitchFamily="34" charset="-128"/>
                <a:cs typeface="ＭＳ Ｐゴシック" charset="0"/>
              </a:rPr>
              <a:t> – është një identifikues pothuajse unik i caktuar për shumicën e adaptuesve të rrjetit ose kartelave të ndërfaqes së rrjetit (NIC) nga prodhuesi për identifikim dhe i cili paraqet një vlerë unike.</a:t>
            </a: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19</a:t>
            </a:fld>
            <a:endParaRPr lang="en-US" altLang="en-US" smtClean="0"/>
          </a:p>
        </p:txBody>
      </p:sp>
    </p:spTree>
    <p:extLst>
      <p:ext uri="{BB962C8B-B14F-4D97-AF65-F5344CB8AC3E}">
        <p14:creationId xmlns:p14="http://schemas.microsoft.com/office/powerpoint/2010/main" val="12995723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xmlns="" id="{B15714A6-B05B-47A5-B92B-D727BD3A45D0}"/>
              </a:ext>
            </a:extLst>
          </p:cNvPr>
          <p:cNvSpPr>
            <a:spLocks noGrp="1"/>
          </p:cNvSpPr>
          <p:nvPr>
            <p:ph type="body" idx="1"/>
          </p:nvPr>
        </p:nvSpPr>
        <p:spPr/>
        <p:txBody>
          <a:bodyPr/>
          <a:lstStyle/>
          <a:p>
            <a:r>
              <a:rPr lang="sq-AL" sz="3600"/>
              <a:t>Kjo seancë do të ndahet në 5 pjesë për të siguruar pushime të natyrshme.</a:t>
            </a:r>
          </a:p>
          <a:p>
            <a:r>
              <a:rPr lang="sq-AL" sz="3600"/>
              <a:t>Ideja është të përshkruajmë se çfarë është një kompjuter - ose një pajisje e aftë të lidhet me internetin, ku të gjitha kanë ngjashmëri</a:t>
            </a:r>
          </a:p>
          <a:p>
            <a:r>
              <a:rPr lang="sq-AL" sz="3600"/>
              <a:t>Pastaj përshkrimi se çfarë është interneti dhe si funksionon</a:t>
            </a:r>
          </a:p>
          <a:p>
            <a:r>
              <a:rPr lang="sq-AL" sz="3600"/>
              <a:t>Dhe pastaj të shohim se si ai kompjuter lidhet me internetin</a:t>
            </a:r>
          </a:p>
          <a:p>
            <a:r>
              <a:rPr lang="sq-AL" sz="3600"/>
              <a:t>Dhe pastaj të shohim se çfarë ka në vet internetin</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q-AL"/>
              <a:t>Grafiku i sipërm – PCI &amp; PCI Express slot</a:t>
            </a:r>
          </a:p>
          <a:p>
            <a:r>
              <a:rPr lang="sq-AL"/>
              <a:t>Grafiku i mesëm – USB portet në një anë të një laptopi</a:t>
            </a:r>
          </a:p>
          <a:p>
            <a:r>
              <a:rPr lang="sq-AL"/>
              <a:t>Grafiku i poshtëm  – Tastatura &amp; mausi – e lidhur me sistemin me dongle wireless USB</a:t>
            </a:r>
          </a:p>
          <a:p>
            <a:endParaRPr lang="en-GB" dirty="0"/>
          </a:p>
          <a:p>
            <a:r>
              <a:rPr lang="sq-AL"/>
              <a:t>Një sistem kompjuterik më vete mund të funksionojë, por ka nevojë për pajisje ose përbërës të jashtëm që të provojnë ‘të rrjetëzohen’</a:t>
            </a: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20</a:t>
            </a:fld>
            <a:endParaRPr lang="en-US" altLang="en-US" smtClean="0"/>
          </a:p>
        </p:txBody>
      </p:sp>
    </p:spTree>
    <p:extLst>
      <p:ext uri="{BB962C8B-B14F-4D97-AF65-F5344CB8AC3E}">
        <p14:creationId xmlns:p14="http://schemas.microsoft.com/office/powerpoint/2010/main" val="3063480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q-AL"/>
              <a:t>Grafiku i sipërm – audio lidhjet &amp; HDMI për video lidhje me pajisje tjera  – TV, monitor, ekran</a:t>
            </a:r>
          </a:p>
          <a:p>
            <a:r>
              <a:rPr lang="sq-AL"/>
              <a:t>Grafiku i mesëm - DVD drive</a:t>
            </a:r>
          </a:p>
          <a:p>
            <a:r>
              <a:rPr lang="sq-AL"/>
              <a:t>Grafiku i poshtëm – Kartelë MicroSD shtuar telefonit për të rritur kapacitetin ruajtës</a:t>
            </a:r>
          </a:p>
          <a:p>
            <a:endParaRPr lang="en-GB" dirty="0"/>
          </a:p>
          <a:p>
            <a:r>
              <a:rPr lang="sq-AL"/>
              <a:t>Të gjitha pajisjet që duhet të komunikojnë kërkojnë një formë të lidhjes së rrjetit</a:t>
            </a:r>
          </a:p>
          <a:p>
            <a:r>
              <a:rPr lang="sq-AL"/>
              <a:t>Të gjitha këto kanë identifikues të njohur si adresa MAC – numrin Media Access Control</a:t>
            </a: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21</a:t>
            </a:fld>
            <a:endParaRPr lang="en-US" altLang="en-US" smtClean="0"/>
          </a:p>
        </p:txBody>
      </p:sp>
    </p:spTree>
    <p:extLst>
      <p:ext uri="{BB962C8B-B14F-4D97-AF65-F5344CB8AC3E}">
        <p14:creationId xmlns:p14="http://schemas.microsoft.com/office/powerpoint/2010/main" val="4852017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q-AL"/>
              <a:t>Kjo është përsëritje e slajdit fillestar - por duhet të theksojmë se secila prej këtyre pajisjeve ka të përbashkët me konceptet e treguara më parë në këtë pjesë - ato thjesht duken të ndryshme në secilën</a:t>
            </a: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22</a:t>
            </a:fld>
            <a:endParaRPr lang="en-US" altLang="en-US" smtClean="0"/>
          </a:p>
        </p:txBody>
      </p:sp>
    </p:spTree>
    <p:extLst>
      <p:ext uri="{BB962C8B-B14F-4D97-AF65-F5344CB8AC3E}">
        <p14:creationId xmlns:p14="http://schemas.microsoft.com/office/powerpoint/2010/main" val="11993685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q-AL"/>
              <a:t>Nga prezantimet e mëparshme, duhet të theksojmë se ne po i shikojmë këto tri fusha si burime të provave digjitale nga kompjuterët, telefonat dhe pajisjet e tjera informatike</a:t>
            </a:r>
          </a:p>
          <a:p>
            <a:endParaRPr lang="en-GB" dirty="0"/>
          </a:p>
          <a:p>
            <a:r>
              <a:rPr lang="sq-AL"/>
              <a:t>Ruajtja e brendshme e përhershme e një hard drive</a:t>
            </a:r>
          </a:p>
          <a:p>
            <a:r>
              <a:rPr lang="sq-AL"/>
              <a:t>Çfarë mund të shtohet si hapësirë ruajtëse e përkohshme e lëvizshme siç janë pajisjet USB, kartat DVD ose SD</a:t>
            </a:r>
          </a:p>
          <a:p>
            <a:r>
              <a:rPr lang="sq-AL"/>
              <a:t>Memoria e brendshme e paqëndrueshme e RAM </a:t>
            </a: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23</a:t>
            </a:fld>
            <a:endParaRPr lang="en-US" altLang="en-US" smtClean="0"/>
          </a:p>
        </p:txBody>
      </p:sp>
    </p:spTree>
    <p:extLst>
      <p:ext uri="{BB962C8B-B14F-4D97-AF65-F5344CB8AC3E}">
        <p14:creationId xmlns:p14="http://schemas.microsoft.com/office/powerpoint/2010/main" val="21684174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sq-AL" sz="1200">
                <a:solidFill>
                  <a:schemeClr val="tx1"/>
                </a:solidFill>
                <a:latin typeface="+mn-lt"/>
                <a:ea typeface="MS PGothic" pitchFamily="34" charset="-128"/>
                <a:cs typeface="ＭＳ Ｐゴシック" charset="0"/>
              </a:rPr>
              <a:t>Hard Disqet - Shumica e kompjuterëve kanë të paktën një hard disk dhe shumë kanë më shumë. Kompjuterët më të mëdhenj siç janë mainframes zakonisht do të kenë shumë hard disqe.  Tani është e zakonshme që pajisjet tjera të tilla si CCTV dhe pajisjet për muzikë të kenë gjithashtu hard disqe të cilat mund të mbajnë sasi të mëdha të të dhënave. Këto disqe kanë pllaka të forta në të cilat mbahen informacionet dhe të dhënat mund të fshihen dhe rishkruhen lehtësisht, ndërsa struktura e diskut mbahet mend, duke i bërë ato praktike për periudha të gjata kohore. Të dhënat ruhen në sipërfaqen e një pllake në sektorë dhe pjesë linja. Vijat janë rrathë koncentrikë të sektorëve të të dhënave, dhe grupe sektorësh bajtesh (512 ose 4096) të ruajtura së bashku. Të dhënat ruhen në hard disqe si fajla që janë thjesht një grup "bajtesh”. Programet janë po ashtu fajla dhe ato po ashtu thirren nga CPU për t’u shfrytëzuar.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S PGothic" pitchFamily="34" charset="-128"/>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sq-AL" sz="1200"/>
              <a:t>Pajisjet e memories SSD sjellin sfida të reja për ekspertët digjitalë të forenzikës pasi të dhënat ruhen në një mënyrë krejt tjetër.</a:t>
            </a: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24</a:t>
            </a:fld>
            <a:endParaRPr lang="en-US" altLang="en-US" smtClean="0"/>
          </a:p>
        </p:txBody>
      </p:sp>
    </p:spTree>
    <p:extLst>
      <p:ext uri="{BB962C8B-B14F-4D97-AF65-F5344CB8AC3E}">
        <p14:creationId xmlns:p14="http://schemas.microsoft.com/office/powerpoint/2010/main" val="6032657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sq-AL" sz="1200">
                <a:solidFill>
                  <a:schemeClr val="tx1"/>
                </a:solidFill>
                <a:latin typeface="+mn-lt"/>
                <a:ea typeface="MS PGothic" pitchFamily="34" charset="-128"/>
                <a:cs typeface="ＭＳ Ｐゴシック" charset="0"/>
              </a:rPr>
              <a:t>CD/DVD/Blu-Ray Disks – Këto disqe mund të mbajnë sasi të ndryshme të të dhënave dhe zakonisht përdoren për të ruajtur muzikë, video ose fajla kompjuteri për shpërndarje.  Një DVD për shembull ka madhësi sa një CD dhe mban 7 herë më shumë të dhëna sesa një CD. Një disk Blu-Ray, i cili mund të përdoret për të ruajtur përmbajtje me definicion të lartë nga ana tjetër aktualisht mban më shumë se 10 herë më shumë se një DVD. Me fjalë të tjera, ata mund të ruajnë më shumë të dhëna se sa ishte e mundur në një hard disk vetëm disa vjet më parë. Ata të gjithë i ruajnë të dhënat në një mënyrë të ndryshme e jo si hard disqet dhe të dhënat që mbahen në to nuk janë aq të paqëndrueshme sa ato të ruajtura në hard disk.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25</a:t>
            </a:fld>
            <a:endParaRPr lang="en-US" altLang="en-US" smtClean="0"/>
          </a:p>
        </p:txBody>
      </p:sp>
    </p:spTree>
    <p:extLst>
      <p:ext uri="{BB962C8B-B14F-4D97-AF65-F5344CB8AC3E}">
        <p14:creationId xmlns:p14="http://schemas.microsoft.com/office/powerpoint/2010/main" val="42682335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q-AL"/>
              <a:t>Ky slajd shton pajisje që janë më pak të dukshme ndoshta si pajisje kompjuterike - por megjithatë janë vetëm ato me karakteristika të ngjashme me atë që kemi ndërtuar teorikisht</a:t>
            </a:r>
          </a:p>
          <a:p>
            <a:endParaRPr lang="en-GB" dirty="0"/>
          </a:p>
          <a:p>
            <a:r>
              <a:rPr lang="sq-AL"/>
              <a:t>Secila prej këtyre pajisjeve ka të njëjtat karakteristika si sistemet kompjuterike të përmendura më parë - hapësira e brendshme, lidhja me botën e jashtme, aftësia për të hyrë në to, aftësia për të marrë informacion prej tyre</a:t>
            </a:r>
          </a:p>
          <a:p>
            <a:endParaRPr lang="en-GB" dirty="0"/>
          </a:p>
          <a:p>
            <a:r>
              <a:rPr lang="sq-AL"/>
              <a:t>Ky informacion bëhet më i vështirë përmes numrit të madh të mënyrave të ndryshme që pajisjet ruajnë të dhënat e tyre - disa në flash memorie, disa në hard disqe, disa në karta memorie, disa në memorie solide - SSD. Kjo bartet në slajdin e radhës.</a:t>
            </a:r>
          </a:p>
          <a:p>
            <a:endParaRPr lang="en-GB" dirty="0"/>
          </a:p>
          <a:p>
            <a:r>
              <a:rPr lang="sq-AL"/>
              <a:t>Për shembull, shumë printerë sot kanë hapësirë ruajtëse jo të paqëndrueshme, ku mbledhin informacionin që do të shtypin - para se ta shtypin atë. Këto fajla të të dhënave mund të jenë të dobishme nëse nxirren dhe analizohen. Në mënyrë të ngjashme, një aparat fotografik digjital ose një GPS do të ketë memorien e vet të brendshme, si dhe një kartë memories të lëvizshme. Nevoja është të merren parasysh të dyja këto së bashku. Dronët kanë memorie të brendshme që mund të tregojë se ku ishin dhe kur.</a:t>
            </a:r>
          </a:p>
          <a:p>
            <a:endParaRPr lang="en-GB" dirty="0"/>
          </a:p>
          <a:p>
            <a:r>
              <a:rPr lang="sq-AL"/>
              <a:t>Dhe mjetet e veshjes janë sisteme kompjuterike më vete - duke vepruar në shumë raste në të njëjtën mënyrë që mund të bëjë një telefon digjital i lidhur.  </a:t>
            </a: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26</a:t>
            </a:fld>
            <a:endParaRPr lang="en-US" altLang="en-US" smtClean="0"/>
          </a:p>
        </p:txBody>
      </p:sp>
    </p:spTree>
    <p:extLst>
      <p:ext uri="{BB962C8B-B14F-4D97-AF65-F5344CB8AC3E}">
        <p14:creationId xmlns:p14="http://schemas.microsoft.com/office/powerpoint/2010/main" val="8174124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q-AL"/>
              <a:t>Ky slajd shton pajisje që janë më pak të dukshme ndoshta si pajisje kompjuterike - por megjithatë janë vetëm ato me karakteristika të ngjashme me atë që kemi ndërtuar teorikisht</a:t>
            </a:r>
          </a:p>
          <a:p>
            <a:endParaRPr lang="en-GB" dirty="0"/>
          </a:p>
          <a:p>
            <a:r>
              <a:rPr lang="sq-AL"/>
              <a:t>Përderisa kemi zhvilluar mënyra për t'u marrë me pajisjet më të zakonshme si desktop, laptopë, telefona celularë, etj. Mënyra se si kemi të bëjmë me pajisje më pak të njohura ose të ditura do të thotë që nganjëherë nuk ka zgjidhje 'të porositur' - dhe duhet të krijohet në një mënyrë që ajo që nxirret të jetë e kuptueshme, e besueshme dhe e bërë në një standard.</a:t>
            </a:r>
          </a:p>
          <a:p>
            <a:endParaRPr lang="en-GB" dirty="0"/>
          </a:p>
          <a:p>
            <a:r>
              <a:rPr lang="sq-AL"/>
              <a:t>Imagjinoni një vrasje ku hetuesi donte të dinte se në cilën kohë u ndezën dritat (dhe cilat), kur është hera e fundit që është ndezur kondicioneri, ishte shtypur butoni i urgjencës dhe cili dhe çfarë mban CCTV - përgjigja është në sistemin kompjuterik në shtëpi!</a:t>
            </a: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27</a:t>
            </a:fld>
            <a:endParaRPr lang="en-US" altLang="en-US" smtClean="0"/>
          </a:p>
        </p:txBody>
      </p:sp>
    </p:spTree>
    <p:extLst>
      <p:ext uri="{BB962C8B-B14F-4D97-AF65-F5344CB8AC3E}">
        <p14:creationId xmlns:p14="http://schemas.microsoft.com/office/powerpoint/2010/main" val="27747734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q-AL"/>
              <a:t>Pjesa 1 - Ky është Frankie (emri i dhënë nga hetuesit)! Frankie është një Audi S4 Avant 3.0l Quattro – dhe kushton rreth 40,000 €. Ai bën 0-60 për 4.7sekonda &amp; ka shpejtësinë maksimale prej 155mph. Frankie është (ishte) veturë e mirë!</a:t>
            </a:r>
          </a:p>
          <a:p>
            <a:endParaRPr lang="en-GB" dirty="0"/>
          </a:p>
          <a:p>
            <a:r>
              <a:rPr lang="sq-AL"/>
              <a:t>Frankie u vodh më 26 korrik 2018 – dhe u gjet 6 javë më vonë. Ai u përdor në një numër të madh të vjedhjeve të parave të gatshme nga ATM - duke hequr ATM fizikisht nga muri i ndërtesave nga një bandë e organizuar në Mbretërinë e Bashkuar që përdori Frankie si makinë për ikje.</a:t>
            </a:r>
          </a:p>
          <a:p>
            <a:endParaRPr lang="en-GB" dirty="0"/>
          </a:p>
          <a:p>
            <a:r>
              <a:rPr lang="sq-AL"/>
              <a:t>Pjesa 2 – Frankie ËSHTË një sistem kompjuterik - që mund të përmbaj në të Regjistrat e thirrjeve, Regjistrat e SMS-ve, fajlat e mediave (audio, video, imazhe), Pajisjet e Lidhura, Kontaktet, Ngjarjet e Pajisjeve, Destinacionet, Pikat e Ndjekjes (historia e udhëtimit), Rrugët e Ruajtura të Udhëtimit, Regjistrat e Shpejtësisë - dritat ndezur/fikur, Dyer të hapura - ndërrime shpejtësish, Drita parkimi (ndezur ose fikur), Lexime të kilometrazhit, Ngjarje të rrymës - USB e shtuar</a:t>
            </a:r>
          </a:p>
          <a:p>
            <a:endParaRPr lang="en-GB" dirty="0"/>
          </a:p>
          <a:p>
            <a:r>
              <a:rPr lang="sq-AL"/>
              <a:t>Pjesa 3 – Frankie ka një nga këto – një njësi telematike. Kjo regjistron detaje për pothuajse gjithçka që është bërë duke përfshirë sistemet kompjuterike të Frankie, në një çip të quajtur chip eMMC</a:t>
            </a:r>
          </a:p>
          <a:p>
            <a:endParaRPr lang="en-GB" dirty="0"/>
          </a:p>
          <a:p>
            <a:r>
              <a:rPr lang="sq-AL"/>
              <a:t>Pjesa 4 – një çip eMMC – i cili duhet të hiqet nga njësia telematike dhe të analizohet për të dhëna duke përdorur softuer të porositur për detaje të asaj që Frankie ka qenë duke bërë!</a:t>
            </a:r>
          </a:p>
          <a:p>
            <a:endParaRPr lang="en-GB" dirty="0"/>
          </a:p>
          <a:p>
            <a:r>
              <a:rPr lang="sq-AL"/>
              <a:t>Dhe përgjigjja ishte mjaft shumë gjëra të këqija!</a:t>
            </a:r>
          </a:p>
          <a:p>
            <a:endParaRPr lang="en-GB" dirty="0"/>
          </a:p>
          <a:p>
            <a:endParaRPr lang="en-GB" dirty="0"/>
          </a:p>
          <a:p>
            <a:endParaRPr lang="en-GB"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28</a:t>
            </a:fld>
            <a:endParaRPr lang="en-US" altLang="en-US" smtClean="0"/>
          </a:p>
        </p:txBody>
      </p:sp>
    </p:spTree>
    <p:extLst>
      <p:ext uri="{BB962C8B-B14F-4D97-AF65-F5344CB8AC3E}">
        <p14:creationId xmlns:p14="http://schemas.microsoft.com/office/powerpoint/2010/main" val="31115465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sq-AL"/>
              <a:t>Sistemet kompjuterike janë duke u bërë gjithnjë e më të vogla në ditët e sotme</a:t>
            </a:r>
            <a:r>
              <a:rPr lang="sq-AL" baseline="0"/>
              <a:t>. Pajisjet që duken si USB Sticks mund të jenë në të vërtetë kompjuterë të pajisur plotësisht me procesor, memorie, grafikë dhe kartë rrjeti dhe të përdorin sistemet e tyre operative. Shembuj për kompjuterë të tillë miniaturë janë Intel NUC, Raspberry Pi dhe disa media sticks HDMI si Amazon FireTV, Google Chromcast, etj.</a:t>
            </a:r>
          </a:p>
          <a:p>
            <a:endParaRPr lang="en-GB"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29</a:t>
            </a:fld>
            <a:endParaRPr lang="en-US" altLang="en-US" smtClean="0"/>
          </a:p>
        </p:txBody>
      </p:sp>
    </p:spTree>
    <p:extLst>
      <p:ext uri="{BB962C8B-B14F-4D97-AF65-F5344CB8AC3E}">
        <p14:creationId xmlns:p14="http://schemas.microsoft.com/office/powerpoint/2010/main" val="31426949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xmlns="" id="{B15714A6-B05B-47A5-B92B-D727BD3A45D0}"/>
              </a:ext>
            </a:extLst>
          </p:cNvPr>
          <p:cNvSpPr>
            <a:spLocks noGrp="1"/>
          </p:cNvSpPr>
          <p:nvPr>
            <p:ph type="body" idx="1"/>
          </p:nvPr>
        </p:nvSpPr>
        <p:spPr/>
        <p:txBody>
          <a:bodyPr/>
          <a:lstStyle/>
          <a:p>
            <a:r>
              <a:rPr lang="sq-AL" sz="3600"/>
              <a:t>Ky synim është një synim shumë i gjerë - dhe qëllimi është të sigurojë një pasqyrë informuese pa hyrë në një përshkrim tejet teknik</a:t>
            </a:r>
          </a:p>
          <a:p>
            <a:endParaRPr lang="en-GB" sz="3600" dirty="0"/>
          </a:p>
          <a:p>
            <a:r>
              <a:rPr lang="sq-AL" sz="3600"/>
              <a:t>Detyra e analistit të forenzikës është të marrë një temë shumë të komplikuar dhe ta bëjë atë të thjeshtë - duke ruajtur njohuritë që kompjuterët janë pajisje shumë komplekse</a:t>
            </a:r>
          </a:p>
        </p:txBody>
      </p:sp>
    </p:spTree>
    <p:extLst>
      <p:ext uri="{BB962C8B-B14F-4D97-AF65-F5344CB8AC3E}">
        <p14:creationId xmlns:p14="http://schemas.microsoft.com/office/powerpoint/2010/main" val="21578388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q-AL"/>
              <a:t>Një sistem operativ është program softuerik që lejon harduerin të komunikojë me programet softuerike. Pa një sistem operativ kompjuteri nuk do të ishte në gjendje të funksiononte.  Ekzistojnë lloje të ndryshme të sistemit operativ në varësi të llojit të kompjuterit ose pajisjes tjetër digjitale.</a:t>
            </a:r>
          </a:p>
          <a:p>
            <a:r>
              <a:rPr lang="sq-AL"/>
              <a:t>Shumica e aplikacioneve të zhvilluara për kompjuterë janë shkruar për sisteme operative specifike edhe pse tani është më e zakonshme që ato të jenë të disponueshme për më shumë se një platformë.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30</a:t>
            </a:fld>
            <a:endParaRPr lang="en-US" altLang="en-US" smtClean="0"/>
          </a:p>
        </p:txBody>
      </p:sp>
    </p:spTree>
    <p:extLst>
      <p:ext uri="{BB962C8B-B14F-4D97-AF65-F5344CB8AC3E}">
        <p14:creationId xmlns:p14="http://schemas.microsoft.com/office/powerpoint/2010/main" val="39759587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q-AL"/>
              <a:t>Lart – grafik i programeve office  – E dyta Adobe, ile Viewer Plus, ACDSee – E treta WinZip &amp; WinRar – në fund shfletuesit (prej të cilëve këto janë 5 të mëdha – ka shumë tjera)</a:t>
            </a:r>
          </a:p>
          <a:p>
            <a:r>
              <a:rPr lang="sq-AL"/>
              <a:t>Ka mijëra e mijëra programe të ndryshme - disa me pagesë, disa falas</a:t>
            </a:r>
          </a:p>
          <a:p>
            <a:r>
              <a:rPr lang="sq-AL"/>
              <a:t>Ka softuer të shkruar në treg - dhe të zhvilluar privatisht</a:t>
            </a:r>
          </a:p>
          <a:p>
            <a:r>
              <a:rPr lang="sq-AL"/>
              <a:t>Ekziston softueri i cili është i ligjshëm - dhe ekziston ai i zhvilluar për një qëllim të fshehtë. Shumë programe të ligjshme mund të përdoren edhe për qëllime të jashtëligjshme</a:t>
            </a:r>
          </a:p>
          <a:p>
            <a:r>
              <a:rPr lang="sq-AL"/>
              <a:t>Disa mund të jenë për sisteme operative specifike dhe disa mund të funksionojnë në të gjitha</a:t>
            </a:r>
          </a:p>
          <a:p>
            <a:endParaRPr lang="en-GB" dirty="0"/>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31</a:t>
            </a:fld>
            <a:endParaRPr lang="en-US" altLang="en-US" smtClean="0"/>
          </a:p>
        </p:txBody>
      </p:sp>
    </p:spTree>
    <p:extLst>
      <p:ext uri="{BB962C8B-B14F-4D97-AF65-F5344CB8AC3E}">
        <p14:creationId xmlns:p14="http://schemas.microsoft.com/office/powerpoint/2010/main" val="22938817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32</a:t>
            </a:fld>
            <a:endParaRPr lang="en-US" altLang="en-US" smtClean="0"/>
          </a:p>
        </p:txBody>
      </p:sp>
    </p:spTree>
    <p:extLst>
      <p:ext uri="{BB962C8B-B14F-4D97-AF65-F5344CB8AC3E}">
        <p14:creationId xmlns:p14="http://schemas.microsoft.com/office/powerpoint/2010/main" val="15661966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sq-AL" sz="1200">
                <a:solidFill>
                  <a:schemeClr val="tx1"/>
                </a:solidFill>
                <a:latin typeface="+mn-lt"/>
                <a:ea typeface="MS PGothic" pitchFamily="34" charset="-128"/>
                <a:cs typeface="ＭＳ Ｐゴシック" charset="0"/>
              </a:rPr>
              <a:t>Ky grafik përshkruan se si funksionon një makinë virtuale në një kompjuter</a:t>
            </a:r>
          </a:p>
          <a:p>
            <a:pPr marL="0" marR="0" lvl="0" indent="0" algn="l" defTabSz="457200" rtl="0" eaLnBrk="1" fontAlgn="auto" latinLnBrk="0" hangingPunct="1">
              <a:lnSpc>
                <a:spcPct val="100000"/>
              </a:lnSpc>
              <a:spcBef>
                <a:spcPts val="0"/>
              </a:spcBef>
              <a:spcAft>
                <a:spcPts val="0"/>
              </a:spcAft>
              <a:buClrTx/>
              <a:buSzTx/>
              <a:buFontTx/>
              <a:buNone/>
              <a:tabLst/>
              <a:defRPr/>
            </a:pPr>
            <a:r>
              <a:rPr lang="sq-AL" sz="1200">
                <a:solidFill>
                  <a:schemeClr val="tx1"/>
                </a:solidFill>
                <a:latin typeface="+mn-lt"/>
                <a:ea typeface="MS PGothic" pitchFamily="34" charset="-128"/>
                <a:cs typeface="ＭＳ Ｐゴシック" charset="0"/>
              </a:rPr>
              <a:t>Kompjuteri ka HDD, Procesor, Memorie, kartë grafike, kartë rrjeti etj</a:t>
            </a:r>
          </a:p>
          <a:p>
            <a:pPr marL="0" marR="0" lvl="0" indent="0" algn="l" defTabSz="457200" rtl="0" eaLnBrk="1" fontAlgn="auto" latinLnBrk="0" hangingPunct="1">
              <a:lnSpc>
                <a:spcPct val="100000"/>
              </a:lnSpc>
              <a:spcBef>
                <a:spcPts val="0"/>
              </a:spcBef>
              <a:spcAft>
                <a:spcPts val="0"/>
              </a:spcAft>
              <a:buClrTx/>
              <a:buSzTx/>
              <a:buFontTx/>
              <a:buNone/>
              <a:tabLst/>
              <a:defRPr/>
            </a:pPr>
            <a:r>
              <a:rPr lang="sq-AL" sz="1200">
                <a:solidFill>
                  <a:schemeClr val="tx1"/>
                </a:solidFill>
                <a:latin typeface="+mn-lt"/>
                <a:ea typeface="MS PGothic" pitchFamily="34" charset="-128"/>
                <a:cs typeface="ＭＳ Ｐゴシック" charset="0"/>
              </a:rPr>
              <a:t>Dhe një sistem operativ HOST i instaluar në HDD</a:t>
            </a:r>
          </a:p>
          <a:p>
            <a:pPr marL="0" marR="0" lvl="0" indent="0" algn="l" defTabSz="457200" rtl="0" eaLnBrk="1" fontAlgn="auto" latinLnBrk="0" hangingPunct="1">
              <a:lnSpc>
                <a:spcPct val="100000"/>
              </a:lnSpc>
              <a:spcBef>
                <a:spcPts val="0"/>
              </a:spcBef>
              <a:spcAft>
                <a:spcPts val="0"/>
              </a:spcAft>
              <a:buClrTx/>
              <a:buSzTx/>
              <a:buFontTx/>
              <a:buNone/>
              <a:tabLst/>
              <a:defRPr/>
            </a:pPr>
            <a:r>
              <a:rPr lang="sq-AL" sz="1200">
                <a:solidFill>
                  <a:schemeClr val="tx1"/>
                </a:solidFill>
                <a:latin typeface="+mn-lt"/>
                <a:ea typeface="MS PGothic" pitchFamily="34" charset="-128"/>
                <a:cs typeface="ＭＳ Ｐゴシック" charset="0"/>
              </a:rPr>
              <a:t>HOST mund të funksionojë – dhe menaxheri i makinës virtuale është i instaluar – VMWARE, Virtual Box, etj.</a:t>
            </a:r>
          </a:p>
          <a:p>
            <a:pPr marL="0" marR="0" lvl="0" indent="0" algn="l" defTabSz="457200" rtl="0" eaLnBrk="1" fontAlgn="auto" latinLnBrk="0" hangingPunct="1">
              <a:lnSpc>
                <a:spcPct val="100000"/>
              </a:lnSpc>
              <a:spcBef>
                <a:spcPts val="0"/>
              </a:spcBef>
              <a:spcAft>
                <a:spcPts val="0"/>
              </a:spcAft>
              <a:buClrTx/>
              <a:buSzTx/>
              <a:buFontTx/>
              <a:buNone/>
              <a:tabLst/>
              <a:defRPr/>
            </a:pPr>
            <a:r>
              <a:rPr lang="sq-AL" sz="1200">
                <a:solidFill>
                  <a:schemeClr val="tx1"/>
                </a:solidFill>
                <a:latin typeface="+mn-lt"/>
                <a:ea typeface="MS PGothic" pitchFamily="34" charset="-128"/>
                <a:cs typeface="ＭＳ Ｐゴシック" charset="0"/>
              </a:rPr>
              <a:t>Programi i makinës virtuale ekzekutohet dhe instalohet një sistem i ri operativ GUEST - ashtu si në një kompjuter të vetëm</a:t>
            </a:r>
          </a:p>
          <a:p>
            <a:pPr marL="0" marR="0" lvl="0" indent="0" algn="l" defTabSz="457200" rtl="0" eaLnBrk="1" fontAlgn="auto" latinLnBrk="0" hangingPunct="1">
              <a:lnSpc>
                <a:spcPct val="100000"/>
              </a:lnSpc>
              <a:spcBef>
                <a:spcPts val="0"/>
              </a:spcBef>
              <a:spcAft>
                <a:spcPts val="0"/>
              </a:spcAft>
              <a:buClrTx/>
              <a:buSzTx/>
              <a:buFontTx/>
              <a:buNone/>
              <a:tabLst/>
              <a:defRPr/>
            </a:pPr>
            <a:r>
              <a:rPr lang="sq-AL" sz="1200">
                <a:solidFill>
                  <a:schemeClr val="tx1"/>
                </a:solidFill>
                <a:latin typeface="+mn-lt"/>
                <a:ea typeface="MS PGothic" pitchFamily="34" charset="-128"/>
                <a:cs typeface="ＭＳ Ｐゴシック" charset="0"/>
              </a:rPr>
              <a:t>Por i përdorë burimet  </a:t>
            </a: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33</a:t>
            </a:fld>
            <a:endParaRPr lang="en-US" altLang="en-US" smtClean="0"/>
          </a:p>
        </p:txBody>
      </p:sp>
    </p:spTree>
    <p:extLst>
      <p:ext uri="{BB962C8B-B14F-4D97-AF65-F5344CB8AC3E}">
        <p14:creationId xmlns:p14="http://schemas.microsoft.com/office/powerpoint/2010/main" val="27578298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q-AL"/>
              <a:t>Para se të kalojmë në internet, duhet të vendosim pak perspektivë se çfarë është rrjeti dhe çfarë e krijon atë - të cilat janë të rëndësishme për të lejuar të kuptuarit se si funksionon interneti</a:t>
            </a: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35</a:t>
            </a:fld>
            <a:endParaRPr lang="en-US" altLang="en-US" smtClean="0"/>
          </a:p>
        </p:txBody>
      </p:sp>
    </p:spTree>
    <p:extLst>
      <p:ext uri="{BB962C8B-B14F-4D97-AF65-F5344CB8AC3E}">
        <p14:creationId xmlns:p14="http://schemas.microsoft.com/office/powerpoint/2010/main" val="6014934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q-AL"/>
              <a:t>Para se të kalojmë në internet, duhet të vendosim pak perspektivë se çfarë është rrjeti dhe çfarë e krijon atë - të cilat janë të rëndësishme për të lejuar të kuptuarit se si funksionon interneti</a:t>
            </a: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36</a:t>
            </a:fld>
            <a:endParaRPr lang="en-US" altLang="en-US" smtClean="0"/>
          </a:p>
        </p:txBody>
      </p:sp>
    </p:spTree>
    <p:extLst>
      <p:ext uri="{BB962C8B-B14F-4D97-AF65-F5344CB8AC3E}">
        <p14:creationId xmlns:p14="http://schemas.microsoft.com/office/powerpoint/2010/main" val="35952938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sq-AL" sz="1200">
                <a:solidFill>
                  <a:schemeClr val="tx1"/>
                </a:solidFill>
                <a:latin typeface="+mn-lt"/>
                <a:ea typeface="MS PGothic" pitchFamily="34" charset="-128"/>
                <a:cs typeface="ＭＳ Ｐゴシック" charset="0"/>
              </a:rPr>
              <a:t>* Do të kthehemi prapë tek kjo</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kern="1200" dirty="0">
              <a:solidFill>
                <a:schemeClr val="tx1"/>
              </a:solidFill>
              <a:latin typeface="+mn-lt"/>
              <a:ea typeface="MS PGothic" pitchFamily="34" charset="-128"/>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sq-AL" sz="1200">
                <a:solidFill>
                  <a:schemeClr val="tx1"/>
                </a:solidFill>
                <a:latin typeface="+mn-lt"/>
                <a:ea typeface="MS PGothic" pitchFamily="34" charset="-128"/>
                <a:cs typeface="ＭＳ Ｐゴシック" charset="0"/>
              </a:rPr>
              <a:t>Portet – ideja këtu duhet të jetë që të mos ngatërrojmë njerëzit, gjë që do të ishte shumë e lehtë. Koncepti duhet të jetë për të treguar që në tubin ONE që hyn ose del, ka kanale virtuale që ndajnë të dhëna të llojeve të ndryshme për aplikime të ndryshme </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sq-AL" sz="1200">
                <a:solidFill>
                  <a:schemeClr val="tx1"/>
                </a:solidFill>
                <a:latin typeface="+mn-lt"/>
                <a:ea typeface="MS PGothic" pitchFamily="34" charset="-128"/>
                <a:cs typeface="ＭＳ Ｐゴシック" charset="0"/>
              </a:rPr>
              <a:t>Portet 0-1023 – Portet e mirënjohura (alokuar nga IANA - Autoriteti i Numrave të Caktuar në Internet)</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sq-AL" sz="1200">
                <a:solidFill>
                  <a:schemeClr val="tx1"/>
                </a:solidFill>
                <a:latin typeface="+mn-lt"/>
                <a:ea typeface="MS PGothic" pitchFamily="34" charset="-128"/>
                <a:cs typeface="ＭＳ Ｐゴシック" charset="0"/>
              </a:rPr>
              <a:t>Portet 1024 – 49151 – Portet e Regjistruara (mund të regjistrohen në IANA)</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sq-AL" sz="1200">
                <a:solidFill>
                  <a:schemeClr val="tx1"/>
                </a:solidFill>
                <a:latin typeface="+mn-lt"/>
                <a:ea typeface="MS PGothic" pitchFamily="34" charset="-128"/>
                <a:cs typeface="ＭＳ Ｐゴシック" charset="0"/>
              </a:rPr>
              <a:t>Portet 49153 – 65535 – Falas për tu përdorur në programet e klientëve</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37</a:t>
            </a:fld>
            <a:endParaRPr lang="en-US" altLang="en-US" smtClean="0"/>
          </a:p>
        </p:txBody>
      </p:sp>
    </p:spTree>
    <p:extLst>
      <p:ext uri="{BB962C8B-B14F-4D97-AF65-F5344CB8AC3E}">
        <p14:creationId xmlns:p14="http://schemas.microsoft.com/office/powerpoint/2010/main" val="17318771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sq-AL" sz="1200" b="1">
                <a:solidFill>
                  <a:schemeClr val="tx1"/>
                </a:solidFill>
                <a:latin typeface="+mn-lt"/>
                <a:ea typeface="MS PGothic" pitchFamily="34" charset="-128"/>
                <a:cs typeface="ＭＳ Ｐゴシック" charset="0"/>
              </a:rPr>
              <a:t>Serveri</a:t>
            </a:r>
            <a:r>
              <a:rPr lang="sq-AL" sz="1200">
                <a:solidFill>
                  <a:schemeClr val="tx1"/>
                </a:solidFill>
                <a:latin typeface="+mn-lt"/>
                <a:ea typeface="MS PGothic" pitchFamily="34" charset="-128"/>
                <a:cs typeface="ＭＳ Ｐゴシック" charset="0"/>
              </a:rPr>
              <a:t> – është një kompjuter ose pajisje që ofron informacion ose shërbime për kompjuterë tjerë në një rrjet. Duke pasur parasysh programin e duhur, çdo kompjuter i lidhur në rrjet mund të konfigurohet si server.  Në shumicën e rasteve, një kompjuter i fuqishëm i dedikuar i dizajnuar për të qenë "gjithmonë i disponueshëm".  Një kompjuter mund të ekzekutojë disa shërbime - p.sh. serveri i uebit, serveri i emailit, serveri i fajlave, serveri i printimit etj. Në një realitet biznesi shpesh ka kuptim të ekzekutosh shërbime të ndryshme në makina të ndryshme për arsye sigurie dhe të minimizosh ndikimin e ndonjë dështimi.</a:t>
            </a:r>
          </a:p>
          <a:p>
            <a:r>
              <a:rPr lang="sq-AL" sz="1200" b="1">
                <a:solidFill>
                  <a:schemeClr val="tx1"/>
                </a:solidFill>
                <a:latin typeface="+mn-lt"/>
                <a:ea typeface="MS PGothic" pitchFamily="34" charset="-128"/>
                <a:cs typeface="ＭＳ Ｐゴシック" charset="0"/>
              </a:rPr>
              <a:t>Network Hub (Hub i rrjetit)</a:t>
            </a:r>
            <a:r>
              <a:rPr lang="sq-AL" sz="1200">
                <a:solidFill>
                  <a:schemeClr val="tx1"/>
                </a:solidFill>
                <a:latin typeface="+mn-lt"/>
                <a:ea typeface="MS PGothic" pitchFamily="34" charset="-128"/>
                <a:cs typeface="ＭＳ Ｐゴシック" charset="0"/>
              </a:rPr>
              <a:t> - ose pika e koncentruar është një pajisje për lidhjen e çiftit të përdredhur ose pajisjeve Ethernet me fibër optike së bashku, duke i bërë ato të veprojnë si një segment i vetëm i rrjetit. Hub-et punojnë në shtresën fizike (shtresa 1) të modelit OSI, dhe termi switch i shtresës 1’ shpesh përdoret në mënyrë alternative me hub. Pajisja është kështu një formë e përsëritësit me shumë porta. Hub-at e rrjetit janë gjithashtu përgjegjëse për përcjelljen e një sinjali bllokimi në të gjitha portet nëse zbulon një përplasje.</a:t>
            </a:r>
          </a:p>
          <a:p>
            <a:endParaRPr lang="en-US" dirty="0"/>
          </a:p>
          <a:p>
            <a:r>
              <a:rPr lang="sq-AL" sz="1200" b="1">
                <a:solidFill>
                  <a:schemeClr val="tx1"/>
                </a:solidFill>
                <a:latin typeface="+mn-lt"/>
                <a:ea typeface="MS PGothic" pitchFamily="34" charset="-128"/>
                <a:cs typeface="ＭＳ Ｐゴシック" charset="0"/>
              </a:rPr>
              <a:t>Network Switch - </a:t>
            </a:r>
            <a:r>
              <a:rPr lang="sq-AL" sz="1200">
                <a:solidFill>
                  <a:schemeClr val="tx1"/>
                </a:solidFill>
                <a:latin typeface="+mn-lt"/>
                <a:ea typeface="MS PGothic" pitchFamily="34" charset="-128"/>
                <a:cs typeface="ＭＳ Ｐゴシック" charset="0"/>
              </a:rPr>
              <a:t>është një pajisje e rrjetave kompjuterike që lidh segmentet e rrjetit. Në të kaluarën, ishte më shpejt të përdoren teknikat e Layer 2 (shtresa 2) për të ndërprerë, kur vetëm adresat MAC mund të kërkoheshin në memorien e adresueshme të përmbajtjes (CAM). Me ardhjen e treshes CAM (TCAM), ishte po aq shpejt të kërkohej një adresë IP ose një adresë MAC. </a:t>
            </a:r>
          </a:p>
          <a:p>
            <a:r>
              <a:rPr lang="sq-AL" sz="1200" b="1">
                <a:solidFill>
                  <a:schemeClr val="tx1"/>
                </a:solidFill>
                <a:latin typeface="+mn-lt"/>
                <a:ea typeface="MS PGothic" pitchFamily="34" charset="-128"/>
                <a:cs typeface="ＭＳ Ｐゴシック" charset="0"/>
              </a:rPr>
              <a:t> </a:t>
            </a:r>
          </a:p>
          <a:p>
            <a:r>
              <a:rPr lang="sq-AL" sz="1200" b="1">
                <a:solidFill>
                  <a:schemeClr val="tx1"/>
                </a:solidFill>
                <a:latin typeface="+mn-lt"/>
                <a:ea typeface="MS PGothic" pitchFamily="34" charset="-128"/>
                <a:cs typeface="ＭＳ Ｐゴシック" charset="0"/>
              </a:rPr>
              <a:t>Router</a:t>
            </a:r>
            <a:r>
              <a:rPr lang="sq-AL" sz="1200">
                <a:solidFill>
                  <a:schemeClr val="tx1"/>
                </a:solidFill>
                <a:latin typeface="+mn-lt"/>
                <a:ea typeface="MS PGothic" pitchFamily="34" charset="-128"/>
                <a:cs typeface="ＭＳ Ｐゴシック" charset="0"/>
              </a:rPr>
              <a:t> - është një pajisje që përcakton pikën tjetër të rrjetit që një paketë duhet të përcillet drejt destinacionit të saj. Duhet të jetë i lidhur me të paktën 2 rrjete. Është inteligjent dhe punon në tabela rrugëtimi. Ai vendoset në hyrje të një rrjeti. Termi ‘layer 3 switch (switch i shtresës 3)’ shpesh përdoret në mënyrë alternative me routerin, por një switch është me të vërtetë një term i përgjithshëm pa një përkufizim teknik rigoroz. </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kern="1200" dirty="0">
              <a:solidFill>
                <a:schemeClr val="tx1"/>
              </a:solidFill>
              <a:latin typeface="+mn-lt"/>
              <a:ea typeface="MS PGothic" pitchFamily="34" charset="-128"/>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38</a:t>
            </a:fld>
            <a:endParaRPr lang="en-US" altLang="en-US" smtClean="0"/>
          </a:p>
        </p:txBody>
      </p:sp>
    </p:spTree>
    <p:extLst>
      <p:ext uri="{BB962C8B-B14F-4D97-AF65-F5344CB8AC3E}">
        <p14:creationId xmlns:p14="http://schemas.microsoft.com/office/powerpoint/2010/main" val="42476292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sq-AL" sz="1200">
                <a:solidFill>
                  <a:schemeClr val="tx1"/>
                </a:solidFill>
                <a:latin typeface="+mn-lt"/>
                <a:ea typeface="MS PGothic" pitchFamily="34" charset="-128"/>
                <a:cs typeface="ＭＳ Ｐゴシック" charset="0"/>
              </a:rPr>
              <a:t>Trajneri duhet të sigurojë që pjesëmarrësve t'u ofrohet informacion që do t'u mundësojë atyre të kuptojnë bazat e rrjetit dhe kufizimet e tij. Ata duhet të jenë në gjendje të bëjnë dallimin ndërmjet rrjeteve lokale dhe atyre të zonave të gjëra. Këto slajde sigurojnë atë informacion bazë. Trajnerët duhet të marrin në konsideratë dhënien e shembujve dhe inkurajimin e pjesëmarrësve për të diskutuar lloje të ndryshme të rrjeteve dhe si është zhvilluar interneti. Një shpjegim i disa termave të zakonshëm të rrjetit përkatës siç janë Portet dhe Broadband duhet të jepet në këtë fazë. Pjesëmarrësit duhet të inkurajohen të marrin parasysh përvojat e tyre personale; për shembull përmes qasjes së tyre në Internet në shtëpi ose në punë.</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sq-AL" sz="1200"/>
              <a:t>LAN - Një rrjet kompjuterik që mbulon një zonë të vogël gjeografike, si një shtëpi, zyrë ose grup ndërtesash p.sh. një shkollë. Karakteristikat përcaktuese të LAN-it përfshijnë nivelet e tyre shumë më të larta të transferimit të të dhënave, nivelin më të vogël gjeografik dhe mungesën e nevojës për linjat e telekomit me qira.</a:t>
            </a:r>
          </a:p>
          <a:p>
            <a:r>
              <a:rPr lang="sq-AL" sz="1200"/>
              <a:t>WAN - Një rrjet kompjuterik që mbulon një zonë të gjerë (d.m.th., çdo rrjet lidhjet e komunikimit të të cilit kalojnë kufijtë metropolitanë, rajonalë ose kombëtarë). Ose, më pak zyrtarisht, një rrjet që përdor router dhe lidhje të komunikimit publik. </a:t>
            </a:r>
          </a:p>
          <a:p>
            <a:r>
              <a:rPr lang="sq-AL" sz="1200"/>
              <a:t>Shembulli më i madh dhe më i njohur i një WAN është </a:t>
            </a:r>
            <a:r>
              <a:rPr lang="sq-AL" sz="1200" b="1"/>
              <a:t>INTERNETI</a:t>
            </a:r>
            <a:r>
              <a:rPr lang="sq-AL" sz="1200"/>
              <a: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39</a:t>
            </a:fld>
            <a:endParaRPr lang="en-US" altLang="en-US" smtClean="0"/>
          </a:p>
        </p:txBody>
      </p:sp>
    </p:spTree>
    <p:extLst>
      <p:ext uri="{BB962C8B-B14F-4D97-AF65-F5344CB8AC3E}">
        <p14:creationId xmlns:p14="http://schemas.microsoft.com/office/powerpoint/2010/main" val="41079211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sq-AL" sz="1200">
                <a:solidFill>
                  <a:schemeClr val="tx1"/>
                </a:solidFill>
                <a:latin typeface="+mn-lt"/>
                <a:ea typeface="MS PGothic" pitchFamily="34" charset="-128"/>
                <a:cs typeface="ＭＳ Ｐゴシック" charset="0"/>
              </a:rPr>
              <a:t>Termi INTERNET vjen nga shkurtimi i fjalëve INTERconnected NETwork (rrjet i ndërlidhur). Shumë aktivitete kriminale përfshijnë përdorimin e Internetit dhe kjo përfshin lloje të veçanta të krimit të tilla si hakimi, shpërndarja e viruseve dhe sulmet phishing, si dhe krime më tradicionale si mashtrimi. Në mënyrë që gjyqtarët të menaxhojnë në mënyrë efektive raste të tilla që shfaqen para tyre, është e nevojshme që ata të kuptojnë bazat e Internetit dhe aplikacionet e tij siç janë World Wide Web - Rrjeti Botëror dhe emaili. Më poshtë jepet një hyrje në këtë temë dhe jep një model për një modul të suksesshëm trajnimi.</a:t>
            </a:r>
          </a:p>
          <a:p>
            <a:pPr marL="0" marR="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a:p>
            <a:r>
              <a:rPr lang="sq-AL" sz="1200">
                <a:solidFill>
                  <a:schemeClr val="tx1"/>
                </a:solidFill>
                <a:latin typeface="+mn-lt"/>
                <a:ea typeface="MS PGothic" pitchFamily="34" charset="-128"/>
                <a:cs typeface="ＭＳ Ｐゴシック" charset="0"/>
              </a:rPr>
              <a:t>Interneti filloi jetën e tij si ARPANET në vitet 1960. Rëndësia e këtij informacioni mund të mos duket menjëherë; megjithatë, fakti që interneti nuk u krijua kurrë për të qenë i sigurt mund të shpjegojë pse është relativisht e lehtë për kriminelët të abuzojnë me sistemet. Lidhjet e para fizike u krijuan në 1969 me 4 nyje që ishin universitete.  Emaili i parë u dërgua në vitin 1972 dhe vitin tjetër u krijua një protokoll i ri komunikimi TCP/IP, i cili tani formon bazën mbi të cilën zhvillohen komunikimet në Internet.  Zhvillimi i Internetit siç e dimë tani ishte shumë i ulët në fillim pasi kishte rrjete të ndara, të shërbyera vetëm nga porta të kufizuara midis tyre. Kjo çoi në aplikimin e ndërrimit të paketave për të zhvilluar një protokoll për punën në internet, ku shumë rrjete të ndryshme mund të bashkohen së bashku në një super-kornizë të rrjeteve. </a:t>
            </a:r>
          </a:p>
          <a:p>
            <a:r>
              <a:rPr lang="sq-AL" sz="1200">
                <a:solidFill>
                  <a:schemeClr val="tx1"/>
                </a:solidFill>
                <a:latin typeface="+mn-lt"/>
                <a:ea typeface="MS PGothic" pitchFamily="34" charset="-128"/>
                <a:cs typeface="ＭＳ Ｐゴシック" charset="0"/>
              </a:rPr>
              <a:t> </a:t>
            </a:r>
          </a:p>
          <a:p>
            <a:r>
              <a:rPr lang="sq-AL" sz="1200">
                <a:solidFill>
                  <a:schemeClr val="tx1"/>
                </a:solidFill>
                <a:latin typeface="+mn-lt"/>
                <a:ea typeface="MS PGothic" pitchFamily="34" charset="-128"/>
                <a:cs typeface="ＭＳ Ｐゴシック" charset="0"/>
              </a:rPr>
              <a:t>Kjo mundësoi ndërlidhjen e mëtejshme, e cila filloi të ndodhte më shpejt nëpër rrjetet e përparuara të botës perëndimore, dhe pastaj filloi të depërtonte në pjesën tjetër të botës. Pabarazia e rritjes ndërmjet kombeve të përparuara dhe botës në zhvillim çoi në një ndarje digjitale që ekziston edhe sot. </a:t>
            </a:r>
          </a:p>
          <a:p>
            <a:r>
              <a:rPr lang="sq-AL" sz="1200">
                <a:solidFill>
                  <a:schemeClr val="tx1"/>
                </a:solidFill>
                <a:latin typeface="+mn-lt"/>
                <a:ea typeface="MS PGothic" pitchFamily="34" charset="-128"/>
                <a:cs typeface="ＭＳ Ｐゴシック" charset="0"/>
              </a:rPr>
              <a:t> </a:t>
            </a:r>
          </a:p>
          <a:p>
            <a:r>
              <a:rPr lang="sq-AL" sz="1200">
                <a:solidFill>
                  <a:schemeClr val="tx1"/>
                </a:solidFill>
                <a:latin typeface="+mn-lt"/>
                <a:ea typeface="MS PGothic" pitchFamily="34" charset="-128"/>
                <a:cs typeface="ＭＳ Ｐゴシック" charset="0"/>
              </a:rPr>
              <a:t>Pasoi komercializimi i Internetit dhe ardhja e Ofruesve të Shërbimeve të Internetit të drejtuara privatisht në vitet 1980. Këto mundësuan qasje më të popullarizuar, e cila u zhvillua me të vërtetë në vitet 1990. Interneti ka pasur një ndikim të madh në tregti, si dhe kulturë. Tani ekziston komunikimi i menjëhershëm me postë elektronike (e-mail) faqet e rrjeteve sociale, forume diskutimi të bazuara në tekst dhe World Wide Web. Interneti vazhdon të rritet, i nxitur nga tregtia, sasi më të mëdha informacioni dhe njohurish në internet. Ardhja e Web 2.0 varet nga ne.</a:t>
            </a:r>
          </a:p>
          <a:p>
            <a:pPr marL="0" marR="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40</a:t>
            </a:fld>
            <a:endParaRPr lang="en-US" altLang="en-US" smtClean="0"/>
          </a:p>
        </p:txBody>
      </p:sp>
    </p:spTree>
    <p:extLst>
      <p:ext uri="{BB962C8B-B14F-4D97-AF65-F5344CB8AC3E}">
        <p14:creationId xmlns:p14="http://schemas.microsoft.com/office/powerpoint/2010/main" val="30458211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xmlns="" id="{B15714A6-B05B-47A5-B92B-D727BD3A45D0}"/>
              </a:ext>
            </a:extLst>
          </p:cNvPr>
          <p:cNvSpPr>
            <a:spLocks noGrp="1"/>
          </p:cNvSpPr>
          <p:nvPr>
            <p:ph type="body" idx="1"/>
          </p:nvPr>
        </p:nvSpPr>
        <p:spPr/>
        <p:txBody>
          <a:bodyPr/>
          <a:lstStyle/>
          <a:p>
            <a:r>
              <a:rPr lang="sq-AL" sz="3600"/>
              <a:t>Kjo seancë do të ndahet në 5 pjesë për të siguruar pushime të natyrshme.</a:t>
            </a:r>
          </a:p>
          <a:p>
            <a:r>
              <a:rPr lang="sq-AL" sz="3600"/>
              <a:t>Ideja është të përshkruajmë se çfarë është një kompjuter - ose një pajisje e aftë të lidhet me internetin, ku të gjitha kanë ngjashmëri</a:t>
            </a:r>
          </a:p>
          <a:p>
            <a:r>
              <a:rPr lang="sq-AL" sz="3600"/>
              <a:t>Të përshkruajmë se çfarë është interneti dhe si funksionon</a:t>
            </a:r>
          </a:p>
          <a:p>
            <a:r>
              <a:rPr lang="sq-AL" sz="3600"/>
              <a:t>Dhe pastaj të shohim se si ai kompjuter lidhet me internetin</a:t>
            </a:r>
          </a:p>
          <a:p>
            <a:r>
              <a:rPr lang="sq-AL" sz="3600"/>
              <a:t>Dhe pastaj të shohim se çfarë ka në vet internetin</a:t>
            </a:r>
          </a:p>
        </p:txBody>
      </p:sp>
    </p:spTree>
    <p:extLst>
      <p:ext uri="{BB962C8B-B14F-4D97-AF65-F5344CB8AC3E}">
        <p14:creationId xmlns:p14="http://schemas.microsoft.com/office/powerpoint/2010/main" val="34239890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20000"/>
              </a:lnSpc>
              <a:spcBef>
                <a:spcPts val="0"/>
              </a:spcBef>
              <a:spcAft>
                <a:spcPts val="600"/>
              </a:spcAft>
              <a:buFont typeface="Arial" panose="020B0604020202020204" pitchFamily="34" charset="0"/>
              <a:buNone/>
            </a:pPr>
            <a:r>
              <a:rPr lang="sq-AL">
                <a:solidFill>
                  <a:srgbClr val="000000"/>
                </a:solidFill>
                <a:cs typeface="Arial" charset="0"/>
              </a:rPr>
              <a:t>* Do të kthehemi prapë tek kjo</a:t>
            </a:r>
          </a:p>
          <a:p>
            <a:pPr marL="0" lvl="0" indent="0">
              <a:lnSpc>
                <a:spcPct val="120000"/>
              </a:lnSpc>
              <a:spcBef>
                <a:spcPts val="0"/>
              </a:spcBef>
              <a:spcAft>
                <a:spcPts val="600"/>
              </a:spcAft>
              <a:buFont typeface="Arial" panose="020B0604020202020204" pitchFamily="34" charset="0"/>
              <a:buNone/>
            </a:pPr>
            <a:endParaRPr lang="en-GB" dirty="0">
              <a:solidFill>
                <a:srgbClr val="000000"/>
              </a:solidFill>
              <a:cs typeface="Arial" charset="0"/>
            </a:endParaRPr>
          </a:p>
          <a:p>
            <a:pPr marL="0" lvl="0" indent="0">
              <a:lnSpc>
                <a:spcPct val="120000"/>
              </a:lnSpc>
              <a:spcBef>
                <a:spcPts val="0"/>
              </a:spcBef>
              <a:spcAft>
                <a:spcPts val="600"/>
              </a:spcAft>
              <a:buFont typeface="Arial" panose="020B0604020202020204" pitchFamily="34" charset="0"/>
              <a:buNone/>
            </a:pPr>
            <a:r>
              <a:rPr lang="sq-AL">
                <a:solidFill>
                  <a:srgbClr val="000000"/>
                </a:solidFill>
                <a:cs typeface="Arial" charset="0"/>
              </a:rPr>
              <a:t>UCLA, Instituti i Kërkimeve Stanford, UC Santa Barbara, Universiteti i Utah - ata kishin sisteme të ndryshme kompjuterike dhe krijuan protokolle të ndryshme - që do të thoshte që bashkimi i tyre ishte shumë më i vështirë</a:t>
            </a:r>
          </a:p>
          <a:p>
            <a:pPr marL="347663" lvl="0" indent="-449263">
              <a:lnSpc>
                <a:spcPct val="120000"/>
              </a:lnSpc>
              <a:spcBef>
                <a:spcPts val="0"/>
              </a:spcBef>
              <a:spcAft>
                <a:spcPts val="600"/>
              </a:spcAft>
            </a:pPr>
            <a:endParaRPr lang="en-GB" dirty="0">
              <a:solidFill>
                <a:srgbClr val="000000"/>
              </a:solidFill>
              <a:cs typeface="Arial" charset="0"/>
            </a:endParaRPr>
          </a:p>
          <a:p>
            <a:pPr marL="347663" lvl="0" indent="-449263">
              <a:lnSpc>
                <a:spcPct val="120000"/>
              </a:lnSpc>
              <a:spcBef>
                <a:spcPts val="0"/>
              </a:spcBef>
              <a:spcAft>
                <a:spcPts val="600"/>
              </a:spcAft>
            </a:pPr>
            <a:r>
              <a:rPr lang="sq-AL">
                <a:solidFill>
                  <a:srgbClr val="000000"/>
                </a:solidFill>
                <a:cs typeface="Arial" charset="0"/>
              </a:rPr>
              <a:t>1973 – një protokoll i standardizuar që do të thoshte se komunikimi ishte i mundur</a:t>
            </a:r>
          </a:p>
          <a:p>
            <a:pPr marL="347663" lvl="0" indent="-449263">
              <a:lnSpc>
                <a:spcPct val="120000"/>
              </a:lnSpc>
              <a:spcBef>
                <a:spcPts val="0"/>
              </a:spcBef>
              <a:spcAft>
                <a:spcPts val="600"/>
              </a:spcAft>
            </a:pPr>
            <a:r>
              <a:rPr lang="sq-AL">
                <a:solidFill>
                  <a:srgbClr val="000000"/>
                </a:solidFill>
                <a:cs typeface="Arial" charset="0"/>
              </a:rPr>
              <a:t>1982 – përmirësimi i asaj që njohim sot në shumë mënyra</a:t>
            </a:r>
          </a:p>
          <a:p>
            <a:pPr marL="347663" lvl="0" indent="-449263">
              <a:lnSpc>
                <a:spcPct val="120000"/>
              </a:lnSpc>
              <a:spcBef>
                <a:spcPts val="0"/>
              </a:spcBef>
              <a:spcAft>
                <a:spcPts val="600"/>
              </a:spcAft>
            </a:pPr>
            <a:endParaRPr lang="en-GB" dirty="0">
              <a:solidFill>
                <a:srgbClr val="000000"/>
              </a:solidFill>
              <a:cs typeface="Arial" charset="0"/>
            </a:endParaRPr>
          </a:p>
          <a:p>
            <a:pPr marL="347663" lvl="0" indent="-449263">
              <a:lnSpc>
                <a:spcPct val="120000"/>
              </a:lnSpc>
              <a:spcBef>
                <a:spcPts val="0"/>
              </a:spcBef>
              <a:spcAft>
                <a:spcPts val="600"/>
              </a:spcAft>
            </a:pPr>
            <a:r>
              <a:rPr lang="sq-AL">
                <a:solidFill>
                  <a:srgbClr val="000000"/>
                </a:solidFill>
                <a:cs typeface="Arial" charset="0"/>
              </a:rPr>
              <a:t>Një adresë IP tani është term i përdorur zakonisht në punën tonë dhe hetimet tona</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41</a:t>
            </a:fld>
            <a:endParaRPr lang="en-US" altLang="en-US" smtClean="0"/>
          </a:p>
        </p:txBody>
      </p:sp>
    </p:spTree>
    <p:extLst>
      <p:ext uri="{BB962C8B-B14F-4D97-AF65-F5344CB8AC3E}">
        <p14:creationId xmlns:p14="http://schemas.microsoft.com/office/powerpoint/2010/main" val="8167875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q-AL" sz="1200">
                <a:solidFill>
                  <a:schemeClr val="tx1"/>
                </a:solidFill>
                <a:latin typeface="+mn-lt"/>
                <a:ea typeface="MS PGothic" pitchFamily="34" charset="-128"/>
                <a:cs typeface="ＭＳ Ｐゴシック" charset="0"/>
              </a:rPr>
              <a:t>Interneti mund të mendohet si infrastruktura mbi të cilën mund të ekzekutohen shumë aplikacione të ndryshme njëkohësisht.</a:t>
            </a:r>
            <a:r>
              <a:rPr lang="sq-AL" sz="1200" b="1">
                <a:solidFill>
                  <a:schemeClr val="tx1"/>
                </a:solidFill>
                <a:latin typeface="+mn-lt"/>
                <a:ea typeface="MS PGothic" pitchFamily="34" charset="-128"/>
                <a:cs typeface="ＭＳ Ｐゴシック" charset="0"/>
              </a:rPr>
              <a:t> </a:t>
            </a:r>
            <a:r>
              <a:rPr lang="sq-AL" sz="1200">
                <a:solidFill>
                  <a:schemeClr val="tx1"/>
                </a:solidFill>
                <a:latin typeface="+mn-lt"/>
                <a:ea typeface="MS PGothic" pitchFamily="34" charset="-128"/>
                <a:cs typeface="ＭＳ Ｐゴシック" charset="0"/>
              </a:rPr>
              <a:t>Nëse ndonjë pjesë e Internetit nuk funksionon ose shkatërrohet, komunikimi mund të vazhdojë ende. Askush nuk zotëron internetin - asnjë organizatë, asnjë korporatë, asnjë qeveri. Ai kryesisht rregullohet vetë. I tëri përdor të njëjtën teknologji lidhjeje.</a:t>
            </a:r>
          </a:p>
          <a:p>
            <a:r>
              <a:rPr lang="sq-AL" sz="1200">
                <a:solidFill>
                  <a:schemeClr val="tx1"/>
                </a:solidFill>
                <a:latin typeface="+mn-lt"/>
                <a:ea typeface="MS PGothic" pitchFamily="34" charset="-128"/>
                <a:cs typeface="ＭＳ Ｐゴシック" charset="0"/>
              </a:rPr>
              <a:t> </a:t>
            </a:r>
          </a:p>
          <a:p>
            <a:r>
              <a:rPr lang="sq-AL" sz="1200">
                <a:solidFill>
                  <a:schemeClr val="tx1"/>
                </a:solidFill>
                <a:latin typeface="+mn-lt"/>
                <a:ea typeface="MS PGothic" pitchFamily="34" charset="-128"/>
                <a:cs typeface="ＭＳ Ｐゴシック" charset="0"/>
              </a:rPr>
              <a:t>Shumica e rrjeteve moderne të të dhënave, si interneti, përshkruhen si "pa ndonjë lidhje" ose "paketa të ndërruar”. Trafiku ndahet në pako të vogla të cilat bëjnë rrugën e tyre nga dërguesi te marrësi. Ata nuk ndjekin të gjithë të njëjtën rrugë dhe bashkohen përsëri kur të arrijnë në destinacionin e tyre.</a:t>
            </a:r>
          </a:p>
          <a:p>
            <a:r>
              <a:rPr lang="sq-AL" sz="1200">
                <a:solidFill>
                  <a:schemeClr val="tx1"/>
                </a:solidFill>
                <a:latin typeface="+mn-lt"/>
                <a:ea typeface="MS PGothic" pitchFamily="34" charset="-128"/>
                <a:cs typeface="ＭＳ Ｐゴシック" charset="0"/>
              </a:rPr>
              <a:t> </a:t>
            </a:r>
          </a:p>
          <a:p>
            <a:r>
              <a:rPr lang="sq-AL" sz="1200">
                <a:solidFill>
                  <a:schemeClr val="tx1"/>
                </a:solidFill>
                <a:latin typeface="+mn-lt"/>
                <a:ea typeface="MS PGothic" pitchFamily="34" charset="-128"/>
                <a:cs typeface="ＭＳ Ｐゴシック" charset="0"/>
              </a:rPr>
              <a:t>Shumica e njerëzve lidhen me internet përmes një Ofruesi të Shërbimit të Internetit (ISP). Këto janë organizata tregtare që japin me qira hapësirë. Ato mbajnë shënime... por për sa kohë? Ka çështje kombëtare dhe ndërkombëtare të mbrojtjes së të dhënave ligjore ose çështje të privatësisë që ndikojnë në sa kohë të dhënat mund të ruhen nga ISP-të. Kjo natyrisht ka një ndikim në aftësinë e zyrtarëve të drejtësisë penale për të siguruar prova nga këto burime. Lidhja normalisht bëhet me një nga metodat e mëposhtme; Dial-up, Broadband (ADSL), ISDN, Kabllo, Hotspot pa tel ose me Satelit.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42</a:t>
            </a:fld>
            <a:endParaRPr lang="en-US" altLang="en-US" smtClean="0"/>
          </a:p>
        </p:txBody>
      </p:sp>
    </p:spTree>
    <p:extLst>
      <p:ext uri="{BB962C8B-B14F-4D97-AF65-F5344CB8AC3E}">
        <p14:creationId xmlns:p14="http://schemas.microsoft.com/office/powerpoint/2010/main" val="193399916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q-AL"/>
              <a:t>Parimi themelor i Internetit është se ai u krijua siç do ta shohim së shpejti, për t'i bërë ballë luftës dhe katastrofës, dhe akoma për të mundësuar komunikimin.  Sfondi i projektit ishte komunikimi ushtarak dhe nevoja që ai të vazhdonte në kohë të jashtëzakonshme kombëtare.</a:t>
            </a:r>
          </a:p>
          <a:p>
            <a:endParaRPr lang="en-GB" dirty="0"/>
          </a:p>
          <a:p>
            <a:r>
              <a:rPr lang="sq-AL"/>
              <a:t>Siç do të vazhdojmë të shohim më vonë, interneti përbëhet nga rrjete kompjuterësh nga e gjithë bota, të gjitha këto mund të komunikojnë lehtësisht dhe me qëndrueshmëri.  Në të vërtetë dikush që dërgon një email në një pjesë tjetër të botës me siguri do të zbulonte se pjesët e këtij mesazhi do të shkonin të gjitha në rrugë të ndryshme për të arritur në të njëjtin vend - dhe sa hap e mbyll sytë.</a:t>
            </a:r>
          </a:p>
          <a:p>
            <a:endParaRPr lang="en-GB" dirty="0"/>
          </a:p>
          <a:p>
            <a:r>
              <a:rPr lang="sq-AL"/>
              <a:t>Interneti ka evoluar globalisht me kalimin e viteve - nuk është në pronësi të ndokujt, ndryshe nga shumë ide dhe sisteme tjera kompjuterike, nga një kompani.  Asnjë qeveri nuk zotëron internetin - megjithëse SHBA duket se marrin pjesën më të madhe të përgjegjësisë për të dhe pretendojnë shumicën e suksesit në zhvillimin e tij.  Dhe më vonë do të shohim se francezët u përpoqën me legjislacion për të ndaluar internetin - dhe dështuan.  Në fakt afganët janë të vetmit që ne e dimë se e kanë ndaluar atë pothuajse plotësisht - duke e ndaluar atë në tërësinë e tij.</a:t>
            </a:r>
          </a:p>
          <a:p>
            <a:endParaRPr lang="en-GB" dirty="0"/>
          </a:p>
          <a:p>
            <a:r>
              <a:rPr lang="sq-AL"/>
              <a:t>Nuk ka forcë policore në internet, dhe megjithëse tani jemi duke u përpjekur të gjejmë mënyra për të ndaluar paligjshmërinë që ndodh në ose përmes internetit ka probleme të teknologjisë dhe të kufijve dhe juridiksioneve lokale, kombëtare dhe trans-nacionale për t'u kapërcyer.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43</a:t>
            </a:fld>
            <a:endParaRPr lang="en-US" altLang="en-US" smtClean="0"/>
          </a:p>
        </p:txBody>
      </p:sp>
    </p:spTree>
    <p:extLst>
      <p:ext uri="{BB962C8B-B14F-4D97-AF65-F5344CB8AC3E}">
        <p14:creationId xmlns:p14="http://schemas.microsoft.com/office/powerpoint/2010/main" val="2868831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q-AL" sz="1200" b="0" i="0" u="none" strike="noStrike">
                <a:solidFill>
                  <a:schemeClr val="tx1"/>
                </a:solidFill>
                <a:latin typeface="Times New Roman" pitchFamily="18" charset="0"/>
                <a:ea typeface="MS PGothic" pitchFamily="34" charset="-128"/>
                <a:cs typeface="ＭＳ Ｐゴシック" charset="0"/>
                <a:hlinkClick r:id="rId3" tooltip="Regjistri Amerikan për Numrat e Internetit"/>
              </a:rPr>
              <a:t>American Registry for Internet Numbers</a:t>
            </a:r>
            <a:r>
              <a:rPr lang="sq-AL" sz="1200" b="0" i="0">
                <a:solidFill>
                  <a:schemeClr val="tx1"/>
                </a:solidFill>
                <a:latin typeface="Times New Roman" pitchFamily="18" charset="0"/>
                <a:ea typeface="MS PGothic" pitchFamily="34" charset="-128"/>
                <a:cs typeface="ＭＳ Ｐゴシック" charset="0"/>
              </a:rPr>
              <a:t> (ARIN) për Amerikën e Veriut</a:t>
            </a:r>
          </a:p>
          <a:p>
            <a:r>
              <a:rPr lang="sq-AL" sz="1200" b="0" i="0" u="none" strike="noStrike">
                <a:solidFill>
                  <a:schemeClr val="tx1"/>
                </a:solidFill>
                <a:latin typeface="Times New Roman" pitchFamily="18" charset="0"/>
                <a:ea typeface="MS PGothic" pitchFamily="34" charset="-128"/>
                <a:cs typeface="ＭＳ Ｐゴシック" charset="0"/>
                <a:hlinkClick r:id="rId4" tooltip="RIPE"/>
              </a:rPr>
              <a:t>Réseaux IP Européens - Network Coordination Centre</a:t>
            </a:r>
            <a:r>
              <a:rPr lang="sq-AL" sz="1200" b="0" i="0">
                <a:solidFill>
                  <a:schemeClr val="tx1"/>
                </a:solidFill>
                <a:latin typeface="Times New Roman" pitchFamily="18" charset="0"/>
                <a:ea typeface="MS PGothic" pitchFamily="34" charset="-128"/>
                <a:cs typeface="ＭＳ Ｐゴシック" charset="0"/>
              </a:rPr>
              <a:t> (RIPE NCC) për Evropën, Lindjen e Mesme dhe Azinë Qendrore</a:t>
            </a:r>
          </a:p>
          <a:p>
            <a:r>
              <a:rPr lang="sq-AL" sz="1200" b="0" i="0" u="none" strike="noStrike">
                <a:solidFill>
                  <a:schemeClr val="tx1"/>
                </a:solidFill>
                <a:latin typeface="Times New Roman" pitchFamily="18" charset="0"/>
                <a:ea typeface="MS PGothic" pitchFamily="34" charset="-128"/>
                <a:cs typeface="ＭＳ Ｐゴシック" charset="0"/>
                <a:hlinkClick r:id="rId5" tooltip="Qendra e Informacionit të Rrjetit Azi-Paqësor"/>
              </a:rPr>
              <a:t>Asia-Pacific Network Information Centre</a:t>
            </a:r>
            <a:r>
              <a:rPr lang="sq-AL" sz="1200" b="0" i="0">
                <a:solidFill>
                  <a:schemeClr val="tx1"/>
                </a:solidFill>
                <a:latin typeface="Times New Roman" pitchFamily="18" charset="0"/>
                <a:ea typeface="MS PGothic" pitchFamily="34" charset="-128"/>
                <a:cs typeface="ＭＳ Ｐゴシック" charset="0"/>
              </a:rPr>
              <a:t> (APNIC) për Azinë dhe rajonin e Paqësorit</a:t>
            </a:r>
          </a:p>
          <a:p>
            <a:r>
              <a:rPr lang="sq-AL" sz="1200" b="0" i="0" u="none" strike="noStrike">
                <a:solidFill>
                  <a:schemeClr val="tx1"/>
                </a:solidFill>
                <a:latin typeface="Times New Roman" pitchFamily="18" charset="0"/>
                <a:ea typeface="MS PGothic" pitchFamily="34" charset="-128"/>
                <a:cs typeface="ＭＳ Ｐゴシック" charset="0"/>
                <a:hlinkClick r:id="rId6" tooltip="Regjistri i Adresave të Internetit të Amerikës Latine dhe Karaibe"/>
              </a:rPr>
              <a:t>Latin American and Caribbean Internet Addresses Registry</a:t>
            </a:r>
            <a:r>
              <a:rPr lang="sq-AL" sz="1200" b="0" i="0">
                <a:solidFill>
                  <a:schemeClr val="tx1"/>
                </a:solidFill>
                <a:latin typeface="Times New Roman" pitchFamily="18" charset="0"/>
                <a:ea typeface="MS PGothic" pitchFamily="34" charset="-128"/>
                <a:cs typeface="ＭＳ Ｐゴシック" charset="0"/>
              </a:rPr>
              <a:t> (LACNIC) për Amerikën Latine dhe rajonin e Karaibeve</a:t>
            </a:r>
          </a:p>
          <a:p>
            <a:r>
              <a:rPr lang="sq-AL" sz="1200" b="0" i="0" u="none" strike="noStrike">
                <a:solidFill>
                  <a:schemeClr val="tx1"/>
                </a:solidFill>
                <a:latin typeface="Times New Roman" pitchFamily="18" charset="0"/>
                <a:ea typeface="MS PGothic" pitchFamily="34" charset="-128"/>
                <a:cs typeface="ＭＳ Ｐゴシック" charset="0"/>
                <a:hlinkClick r:id="rId7" tooltip="Qendra e informacionit të rrjetit afrikan"/>
              </a:rPr>
              <a:t>African Network Information Center</a:t>
            </a:r>
            <a:r>
              <a:rPr lang="sq-AL" sz="1200" b="0" i="0">
                <a:solidFill>
                  <a:schemeClr val="tx1"/>
                </a:solidFill>
                <a:latin typeface="Times New Roman" pitchFamily="18" charset="0"/>
                <a:ea typeface="MS PGothic" pitchFamily="34" charset="-128"/>
                <a:cs typeface="ＭＳ Ｐゴシック" charset="0"/>
              </a:rPr>
              <a:t> (AfriNIC) u krijua në vitin 2004 për të menaxhuar alokimet për Afrikën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sq-AL" sz="1200">
                <a:solidFill>
                  <a:schemeClr val="tx1"/>
                </a:solidFill>
                <a:latin typeface="+mn-lt"/>
                <a:ea typeface="MS PGothic" pitchFamily="34" charset="-128"/>
                <a:cs typeface="ＭＳ Ｐゴシック" charset="0"/>
              </a:rPr>
              <a:t>Fakti që ekziston qeverisja do të thotë se ka potencial hulumtues në internet</a:t>
            </a: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44</a:t>
            </a:fld>
            <a:endParaRPr lang="en-US" altLang="en-US" smtClean="0"/>
          </a:p>
        </p:txBody>
      </p:sp>
    </p:spTree>
    <p:extLst>
      <p:ext uri="{BB962C8B-B14F-4D97-AF65-F5344CB8AC3E}">
        <p14:creationId xmlns:p14="http://schemas.microsoft.com/office/powerpoint/2010/main" val="22871595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q-AL"/>
              <a:t>Mund të kalojmë ditë duke e zbërthyer këtë - ne do ta bëjmë atë në një slajd!</a:t>
            </a:r>
          </a:p>
          <a:p>
            <a:endParaRPr lang="en-GB" dirty="0"/>
          </a:p>
          <a:p>
            <a:r>
              <a:rPr lang="sq-AL"/>
              <a:t>Ekzistojnë protokolle tjera në kompletin e protokolleve! Nuk është e rëndësishme për nivelin tonë të të kuptuarit. TCP &amp; IP punojnë së bashku në komunikimin në internet deri te të dhënat e gatshme për transmetim, ndajnë ato në pako, adresojnë siç duhet dhe më pas i drejtojnë nëpër internet - duke siguruar që arrihet në destinacion në mënyrën e dërgimit.</a:t>
            </a:r>
          </a:p>
          <a:p>
            <a:endParaRPr lang="en-GB" dirty="0"/>
          </a:p>
          <a:p>
            <a:r>
              <a:rPr lang="sq-AL"/>
              <a:t>Prandaj, ka ndërtuar kontrollimin dhe korrigjimin e gabimeve - analogjia do të ishte që një mesazh të ndahet në 10 pjesë - pjesa 1 e 10, pjesa 2 e 10, etj - dhe më pas drejtohet me një adresë IP-je si destinacion. Kur arrin në fundin e fundit, pjesa 6 e 10 nuk ia ka dalë. Protokolli do të identifikojë që nuk ka - dhe do të kërkojë ridërgimin e pjesës që mungon. Kjo bëhet automatikisht dhe në fraksione sekondash.</a:t>
            </a:r>
          </a:p>
          <a:p>
            <a:endParaRPr lang="en-GB" dirty="0"/>
          </a:p>
          <a:p>
            <a:r>
              <a:rPr lang="sq-AL"/>
              <a:t>Disa protokolle të tjerë nuk e bëjnë këtë! Për shembull, UDP (Protokolli Universal i Datagramit) do të shkatërrojë gjithçka dhe do ta dërgojë atë pa kontroll të gabimeve. Kjo duket qesharake - por përdoret për aplikacione si transmetimi i videos ku ngarkesat e përgjithshme si kontrolli janë të vështira dhe humbja e disa paketave në disa miliona nuk do të vihet re. </a:t>
            </a:r>
          </a:p>
          <a:p>
            <a:endParaRPr lang="en-GB" dirty="0"/>
          </a:p>
          <a:p>
            <a:r>
              <a:rPr lang="sq-AL"/>
              <a:t>Madhësia e asaj që bëhet në sfond në një transmetim të internetit ndonjëherë nuk është e qartë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45</a:t>
            </a:fld>
            <a:endParaRPr lang="en-US" altLang="en-US" smtClean="0"/>
          </a:p>
        </p:txBody>
      </p:sp>
    </p:spTree>
    <p:extLst>
      <p:ext uri="{BB962C8B-B14F-4D97-AF65-F5344CB8AC3E}">
        <p14:creationId xmlns:p14="http://schemas.microsoft.com/office/powerpoint/2010/main" val="391311653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q-AL"/>
              <a:t>Mund të kalojmë ditë duke e zbërthyer këtë - ne do ta bëjmë atë në një slajd!</a:t>
            </a:r>
          </a:p>
          <a:p>
            <a:endParaRPr lang="en-GB" dirty="0"/>
          </a:p>
          <a:p>
            <a:r>
              <a:rPr lang="sq-AL"/>
              <a:t>Ekzistojnë protokolle tjera në kompletin e protokolleve! Nuk është e rëndësishme për nivelin tonë të të kuptuarit. TCP &amp; IP punojnë së bashku në komunikimin në internet deri te të dhënat e gatshme për transmetim, ndajnë ato në pako, adresojnë siç duhet dhe më pas i drejtojnë nëpër internet - duke siguruar që arrihet në destinacion në mënyrën e dërgimit.</a:t>
            </a:r>
          </a:p>
          <a:p>
            <a:endParaRPr lang="en-GB" dirty="0"/>
          </a:p>
          <a:p>
            <a:r>
              <a:rPr lang="sq-AL"/>
              <a:t>Prandaj, ka ndërtuar kontrollimin dhe korrigjimin e gabimeve - analogjia do të ishte që një mesazh të ndahet në 10 pjesë - pjesa 1 e 10, pjesa 2 e 10, etj - dhe më pas drejtohet me një adresë IP-je si destinacion. Kur arrin në fundin e fundit, pjesa 6 e 10 nuk ia ka dalë. Protokolli do të identifikojë që nuk ka - dhe do të kërkojë ridërgimin e pjesës që mungon. Kjo bëhet automatikisht dhe në fraksione sekondash.</a:t>
            </a:r>
          </a:p>
          <a:p>
            <a:endParaRPr lang="en-GB" dirty="0"/>
          </a:p>
          <a:p>
            <a:r>
              <a:rPr lang="sq-AL"/>
              <a:t>Disa protokolle të tjerë nuk e bëjnë këtë! Për shembull, UDP (Protokolli Universal i Datagramit) do të shkatërrojë gjithçka dhe do ta dërgojë atë pa kontroll të gabimeve. Kjo duket qesharake - por përdoret për aplikacione si transmetimi i videos ku ngarkesat e përgjithshme si kontrolli janë të vështira dhe humbja e disa paketave në disa miliona nuk do të vihet re. </a:t>
            </a:r>
          </a:p>
          <a:p>
            <a:endParaRPr lang="en-GB" dirty="0"/>
          </a:p>
          <a:p>
            <a:r>
              <a:rPr lang="sq-AL"/>
              <a:t>Madhësia e asaj që bëhet në sfond në një transmetim të internetit ndonjëherë nuk është e qartë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46</a:t>
            </a:fld>
            <a:endParaRPr lang="en-US" altLang="en-US" smtClean="0"/>
          </a:p>
        </p:txBody>
      </p:sp>
    </p:spTree>
    <p:extLst>
      <p:ext uri="{BB962C8B-B14F-4D97-AF65-F5344CB8AC3E}">
        <p14:creationId xmlns:p14="http://schemas.microsoft.com/office/powerpoint/2010/main" val="41409477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q-AL" sz="1200" b="1" i="0">
                <a:solidFill>
                  <a:schemeClr val="tx1"/>
                </a:solidFill>
                <a:latin typeface="+mn-lt"/>
                <a:ea typeface="MS PGothic" pitchFamily="34" charset="-128"/>
                <a:cs typeface="ＭＳ Ｐゴシック" charset="0"/>
              </a:rPr>
              <a:t>IPv5</a:t>
            </a:r>
            <a:r>
              <a:rPr lang="sq-AL" sz="1200" b="0" i="0">
                <a:solidFill>
                  <a:schemeClr val="tx1"/>
                </a:solidFill>
                <a:latin typeface="+mn-lt"/>
                <a:ea typeface="MS PGothic" pitchFamily="34" charset="-128"/>
                <a:cs typeface="ＭＳ Ｐゴシック" charset="0"/>
              </a:rPr>
              <a:t> është versioni 5 i </a:t>
            </a:r>
            <a:r>
              <a:rPr lang="sq-AL" sz="1200" b="0" i="0" u="none" strike="noStrike">
                <a:solidFill>
                  <a:schemeClr val="tx1"/>
                </a:solidFill>
                <a:latin typeface="+mn-lt"/>
                <a:ea typeface="MS PGothic" pitchFamily="34" charset="-128"/>
                <a:cs typeface="ＭＳ Ｐゴシック" charset="0"/>
                <a:hlinkClick r:id="rId3" tooltip="Protokolli IP"/>
              </a:rPr>
              <a:t>IP Protocol</a:t>
            </a:r>
            <a:r>
              <a:rPr lang="sq-AL" sz="1200" b="0" i="0">
                <a:solidFill>
                  <a:schemeClr val="tx1"/>
                </a:solidFill>
                <a:latin typeface="+mn-lt"/>
                <a:ea typeface="MS PGothic" pitchFamily="34" charset="-128"/>
                <a:cs typeface="ＭＳ Ｐゴシック" charset="0"/>
              </a:rPr>
              <a:t> (</a:t>
            </a:r>
            <a:r>
              <a:rPr lang="sq-AL" sz="1200" b="0" i="1">
                <a:solidFill>
                  <a:schemeClr val="tx1"/>
                </a:solidFill>
                <a:latin typeface="+mn-lt"/>
                <a:ea typeface="MS PGothic" pitchFamily="34" charset="-128"/>
                <a:cs typeface="ＭＳ Ｐゴシック" charset="0"/>
              </a:rPr>
              <a:t>Protokollit të internetit</a:t>
            </a:r>
            <a:r>
              <a:rPr lang="sq-AL" sz="1200" b="0" i="0">
                <a:solidFill>
                  <a:schemeClr val="tx1"/>
                </a:solidFill>
                <a:latin typeface="+mn-lt"/>
                <a:ea typeface="MS PGothic" pitchFamily="34" charset="-128"/>
                <a:cs typeface="ＭＳ Ｐゴシック" charset="0"/>
              </a:rPr>
              <a:t>) përcaktuar në vitin </a:t>
            </a:r>
            <a:r>
              <a:rPr lang="sq-AL" sz="1200" b="0" i="0" u="none" strike="noStrike">
                <a:solidFill>
                  <a:schemeClr val="tx1"/>
                </a:solidFill>
                <a:latin typeface="+mn-lt"/>
                <a:ea typeface="MS PGothic" pitchFamily="34" charset="-128"/>
                <a:cs typeface="ＭＳ Ｐゴシック" charset="0"/>
                <a:hlinkClick r:id="rId4" tooltip="1979"/>
              </a:rPr>
              <a:t>1979</a:t>
            </a:r>
            <a:r>
              <a:rPr lang="sq-AL" sz="1200" b="0" i="0">
                <a:solidFill>
                  <a:schemeClr val="tx1"/>
                </a:solidFill>
                <a:latin typeface="+mn-lt"/>
                <a:ea typeface="MS PGothic" pitchFamily="34" charset="-128"/>
                <a:cs typeface="ＭＳ Ｐゴシック" charset="0"/>
              </a:rPr>
              <a:t> dhe i cili nuk ka kaluar përtej fushës eksperimentale. Nuk është përdorur asnjëherë si version </a:t>
            </a:r>
            <a:r>
              <a:rPr lang="sq-AL" sz="1200" b="0" i="0" u="none" strike="noStrike">
                <a:solidFill>
                  <a:schemeClr val="tx1"/>
                </a:solidFill>
                <a:latin typeface="+mn-lt"/>
                <a:ea typeface="MS PGothic" pitchFamily="34" charset="-128"/>
                <a:cs typeface="ＭＳ Ｐゴシック" charset="0"/>
                <a:hlinkClick r:id="rId5" tooltip="Protokolli i internetit"/>
              </a:rPr>
              <a:t>i Protokollit të internetit</a:t>
            </a:r>
            <a:r>
              <a:rPr lang="sq-AL" sz="1200" b="0" i="0">
                <a:solidFill>
                  <a:schemeClr val="tx1"/>
                </a:solidFill>
                <a:latin typeface="+mn-lt"/>
                <a:ea typeface="MS PGothic" pitchFamily="34" charset="-128"/>
                <a:cs typeface="ＭＳ Ｐゴシック" charset="0"/>
              </a:rPr>
              <a:t>.</a:t>
            </a:r>
          </a:p>
          <a:p>
            <a:r>
              <a:rPr lang="sq-AL" sz="1200" b="0" i="0">
                <a:solidFill>
                  <a:schemeClr val="tx1"/>
                </a:solidFill>
                <a:latin typeface="+mn-lt"/>
                <a:ea typeface="MS PGothic" pitchFamily="34" charset="-128"/>
                <a:cs typeface="ＭＳ Ｐゴシック" charset="0"/>
              </a:rPr>
              <a:t>Versioni numër "5" në titullin e IP-së ishte caktuar të identifikonte paketat që mbanin një protokoll eksperimental, i cili nuk ishte IP, por ST. ST nuk u përdor kurrë gjerësisht dhe meqë versioni numër 5 ishte caktuar tashmë, versioni i ri i protokollit IP duhej të mbante identifikuesin tjetër, 6 ( </a:t>
            </a:r>
            <a:r>
              <a:rPr lang="sq-AL" sz="1200" b="0" i="0" u="none" strike="noStrike">
                <a:solidFill>
                  <a:schemeClr val="tx1"/>
                </a:solidFill>
                <a:latin typeface="+mn-lt"/>
                <a:ea typeface="MS PGothic" pitchFamily="34" charset="-128"/>
                <a:cs typeface="ＭＳ Ｐゴシック" charset="0"/>
                <a:hlinkClick r:id="rId6" tooltip="IPv6"/>
              </a:rPr>
              <a:t>IPv6</a:t>
            </a:r>
            <a:r>
              <a:rPr lang="sq-AL" sz="1200" b="0" i="0">
                <a:solidFill>
                  <a:schemeClr val="tx1"/>
                </a:solidFill>
                <a:latin typeface="+mn-lt"/>
                <a:ea typeface="MS PGothic" pitchFamily="34" charset="-128"/>
                <a:cs typeface="ＭＳ Ｐゴシック" charset="0"/>
              </a:rPr>
              <a:t> ). ST është përshkruar në </a:t>
            </a:r>
            <a:r>
              <a:rPr lang="sq-AL" sz="1200" b="0" i="0" u="none" strike="noStrike">
                <a:solidFill>
                  <a:schemeClr val="tx1"/>
                </a:solidFill>
                <a:latin typeface="+mn-lt"/>
                <a:ea typeface="MS PGothic" pitchFamily="34" charset="-128"/>
                <a:cs typeface="ＭＳ Ｐゴシック" charset="0"/>
                <a:hlinkClick r:id="rId7" tooltip="Kërkesa për komente"/>
              </a:rPr>
              <a:t>RFC</a:t>
            </a:r>
            <a:r>
              <a:rPr lang="sq-AL" sz="1200" b="0" i="0">
                <a:solidFill>
                  <a:schemeClr val="tx1"/>
                </a:solidFill>
                <a:latin typeface="+mn-lt"/>
                <a:ea typeface="MS PGothic" pitchFamily="34" charset="-128"/>
                <a:cs typeface="ＭＳ Ｐゴシック" charset="0"/>
              </a:rPr>
              <a:t> 1819.</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47</a:t>
            </a:fld>
            <a:endParaRPr lang="en-US" altLang="en-US" smtClean="0"/>
          </a:p>
        </p:txBody>
      </p:sp>
    </p:spTree>
    <p:extLst>
      <p:ext uri="{BB962C8B-B14F-4D97-AF65-F5344CB8AC3E}">
        <p14:creationId xmlns:p14="http://schemas.microsoft.com/office/powerpoint/2010/main" val="214331133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q-AL"/>
              <a:t>Network/Host e ndarë e definuar nga diçka që quhet ‘subnet mask’</a:t>
            </a:r>
          </a:p>
          <a:p>
            <a:r>
              <a:rPr lang="sq-AL"/>
              <a:t>Klasat e rrjetit – A, B &amp; C</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sq-AL" sz="1200">
                <a:solidFill>
                  <a:schemeClr val="tx1"/>
                </a:solidFill>
                <a:latin typeface="+mn-lt"/>
                <a:ea typeface="MS PGothic" pitchFamily="34" charset="-128"/>
                <a:cs typeface="ＭＳ Ｐゴシック" charset="0"/>
              </a:rPr>
              <a:t>Për t'i dhënë drejtësi kësaj teme, seanca mund të jetë me orë - ne do të përpiqemi t'i sqarojmë bazat në disa slajde</a:t>
            </a:r>
          </a:p>
          <a:p>
            <a:pPr marL="0" marR="0" lvl="0" indent="0" algn="l" defTabSz="457200" rtl="0" eaLnBrk="1" fontAlgn="auto" latinLnBrk="0" hangingPunct="1">
              <a:lnSpc>
                <a:spcPct val="100000"/>
              </a:lnSpc>
              <a:spcBef>
                <a:spcPts val="0"/>
              </a:spcBef>
              <a:spcAft>
                <a:spcPts val="0"/>
              </a:spcAft>
              <a:buClrTx/>
              <a:buSzTx/>
              <a:buFontTx/>
              <a:buNone/>
              <a:tabLst/>
              <a:defRPr/>
            </a:pPr>
            <a:r>
              <a:rPr lang="sq-AL" sz="1200">
                <a:solidFill>
                  <a:schemeClr val="tx1"/>
                </a:solidFill>
                <a:latin typeface="+mn-lt"/>
                <a:ea typeface="MS PGothic" pitchFamily="34" charset="-128"/>
                <a:cs typeface="ＭＳ Ｐゴシック" charset="0"/>
              </a:rPr>
              <a:t>Janë 32 bit të të dhënave të rezervuara për adresën IP v4 - që është 4 bajt të dhëna (me 8 bit për bajt)</a:t>
            </a:r>
          </a:p>
          <a:p>
            <a:pPr marL="0" marR="0" lvl="0" indent="0" algn="l" defTabSz="457200" rtl="0" eaLnBrk="1" fontAlgn="auto" latinLnBrk="0" hangingPunct="1">
              <a:lnSpc>
                <a:spcPct val="100000"/>
              </a:lnSpc>
              <a:spcBef>
                <a:spcPts val="0"/>
              </a:spcBef>
              <a:spcAft>
                <a:spcPts val="0"/>
              </a:spcAft>
              <a:buClrTx/>
              <a:buSzTx/>
              <a:buFontTx/>
              <a:buNone/>
              <a:tabLst/>
              <a:defRPr/>
            </a:pPr>
            <a:r>
              <a:rPr lang="sq-AL" sz="1200">
                <a:solidFill>
                  <a:schemeClr val="tx1"/>
                </a:solidFill>
                <a:latin typeface="+mn-lt"/>
                <a:ea typeface="MS PGothic" pitchFamily="34" charset="-128"/>
                <a:cs typeface="ＭＳ Ｐゴシック" charset="0"/>
              </a:rPr>
              <a:t>Kur shfaqet, secili bajt (ose oktet) ndahet me një pikë dhjetore</a:t>
            </a:r>
          </a:p>
          <a:p>
            <a:pPr marL="0" marR="0" lvl="0" indent="0" algn="l" defTabSz="457200" rtl="0" eaLnBrk="1" fontAlgn="auto" latinLnBrk="0" hangingPunct="1">
              <a:lnSpc>
                <a:spcPct val="100000"/>
              </a:lnSpc>
              <a:spcBef>
                <a:spcPts val="0"/>
              </a:spcBef>
              <a:spcAft>
                <a:spcPts val="0"/>
              </a:spcAft>
              <a:buClrTx/>
              <a:buSzTx/>
              <a:buFontTx/>
              <a:buNone/>
              <a:tabLst/>
              <a:defRPr/>
            </a:pPr>
            <a:r>
              <a:rPr lang="sq-AL" sz="1200">
                <a:solidFill>
                  <a:schemeClr val="tx1"/>
                </a:solidFill>
                <a:latin typeface="+mn-lt"/>
                <a:ea typeface="MS PGothic" pitchFamily="34" charset="-128"/>
                <a:cs typeface="ＭＳ Ｐゴシック" charset="0"/>
              </a:rPr>
              <a:t>Një bajt ka 8 bit - të cilat kur ruhen në binar secili bajt ka maksimum 256 variacione të mundshme - pra 0 deri 255</a:t>
            </a:r>
          </a:p>
          <a:p>
            <a:pPr marL="0" marR="0" lvl="0" indent="0" algn="l" defTabSz="457200" rtl="0" eaLnBrk="1" fontAlgn="auto" latinLnBrk="0" hangingPunct="1">
              <a:lnSpc>
                <a:spcPct val="100000"/>
              </a:lnSpc>
              <a:spcBef>
                <a:spcPts val="0"/>
              </a:spcBef>
              <a:spcAft>
                <a:spcPts val="0"/>
              </a:spcAft>
              <a:buClrTx/>
              <a:buSzTx/>
              <a:buFontTx/>
              <a:buNone/>
              <a:tabLst/>
              <a:defRPr/>
            </a:pPr>
            <a:r>
              <a:rPr lang="sq-AL" sz="1200">
                <a:solidFill>
                  <a:schemeClr val="tx1"/>
                </a:solidFill>
                <a:latin typeface="+mn-lt"/>
                <a:ea typeface="MS PGothic" pitchFamily="34" charset="-128"/>
                <a:cs typeface="ＭＳ Ｐゴシック" charset="0"/>
              </a:rPr>
              <a:t>Përpjekja për të sjellë maskimin e nën-rrjetit në një kurs bazë do të ishte marrëzi - kështu që përmendja e konceptit do të jetë e mjaftueshme</a:t>
            </a:r>
          </a:p>
          <a:p>
            <a:pPr marL="0" marR="0" lvl="0" indent="0" algn="l" defTabSz="457200" rtl="0" eaLnBrk="1" fontAlgn="auto" latinLnBrk="0" hangingPunct="1">
              <a:lnSpc>
                <a:spcPct val="100000"/>
              </a:lnSpc>
              <a:spcBef>
                <a:spcPts val="0"/>
              </a:spcBef>
              <a:spcAft>
                <a:spcPts val="0"/>
              </a:spcAft>
              <a:buClrTx/>
              <a:buSzTx/>
              <a:buFontTx/>
              <a:buNone/>
              <a:tabLst/>
              <a:defRPr/>
            </a:pPr>
            <a:r>
              <a:rPr lang="sq-AL" sz="1200">
                <a:solidFill>
                  <a:schemeClr val="tx1"/>
                </a:solidFill>
                <a:latin typeface="+mn-lt"/>
                <a:ea typeface="MS PGothic" pitchFamily="34" charset="-128"/>
                <a:cs typeface="ＭＳ Ｐゴシック" charset="0"/>
              </a:rPr>
              <a:t>Në mënyrë të ngjashme ka klasa të ndryshme të rrjetit - A, B &amp; C - dhe përpjekja për t'i sjellë ato do të ishte po aq budallaqe në këtë nivel. Nëse shtypen, ka maksimum 256 rrjete të klasës A, secili me një potencial prej 17 milion + host; ka një maksimum prej 65,536 rrjete të klasës B secili që ka një potencial prej 65,536 host; dhe ka një maksimum prej 17 milion + rrjete të klasit C secili me një maksimum prej 256 host. Prandaj është një matematikë komplekse</a:t>
            </a:r>
          </a:p>
          <a:p>
            <a:pPr marL="0" marR="0" lvl="0" indent="0" algn="l" defTabSz="457200" rtl="0" eaLnBrk="1" fontAlgn="auto" latinLnBrk="0" hangingPunct="1">
              <a:lnSpc>
                <a:spcPct val="100000"/>
              </a:lnSpc>
              <a:spcBef>
                <a:spcPts val="0"/>
              </a:spcBef>
              <a:spcAft>
                <a:spcPts val="0"/>
              </a:spcAft>
              <a:buClrTx/>
              <a:buSzTx/>
              <a:buFontTx/>
              <a:buNone/>
              <a:tabLst/>
              <a:defRPr/>
            </a:pPr>
            <a:r>
              <a:rPr lang="sq-AL" sz="1200">
                <a:solidFill>
                  <a:schemeClr val="tx1"/>
                </a:solidFill>
                <a:latin typeface="+mn-lt"/>
                <a:ea typeface="MS PGothic" pitchFamily="34" charset="-128"/>
                <a:cs typeface="ＭＳ Ｐゴシック" charset="0"/>
              </a:rPr>
              <a:t>Nëse keni llogaritur matematikën, mund të ketë 4.5 miliardë adresa të mundshme - por mënyra se si ato janë ndarë në ditët e para në një mënyrë joefikase do të thotë se ka shumë më pak - kjo është arsyeja pse ne po i mbarojmë kur shikojmë numrin e pajisjeve të lidhura tani në internet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48</a:t>
            </a:fld>
            <a:endParaRPr lang="en-US" altLang="en-US" smtClean="0"/>
          </a:p>
        </p:txBody>
      </p:sp>
    </p:spTree>
    <p:extLst>
      <p:ext uri="{BB962C8B-B14F-4D97-AF65-F5344CB8AC3E}">
        <p14:creationId xmlns:p14="http://schemas.microsoft.com/office/powerpoint/2010/main" val="415349265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sq-AL" sz="1200">
                <a:solidFill>
                  <a:schemeClr val="tx1"/>
                </a:solidFill>
                <a:latin typeface="+mn-lt"/>
                <a:ea typeface="MS PGothic" pitchFamily="34" charset="-128"/>
                <a:cs typeface="ＭＳ Ｐゴシック" charset="0"/>
              </a:rPr>
              <a:t>Së fundmi mund të keni një rrjet privat ose një rrjet publik - dhe ka adresa të rezervuara për rrjete private</a:t>
            </a:r>
          </a:p>
          <a:p>
            <a:pPr marL="0" marR="0" lvl="0" indent="0" algn="l" defTabSz="457200" rtl="0" eaLnBrk="1" fontAlgn="auto" latinLnBrk="0" hangingPunct="1">
              <a:lnSpc>
                <a:spcPct val="100000"/>
              </a:lnSpc>
              <a:spcBef>
                <a:spcPts val="0"/>
              </a:spcBef>
              <a:spcAft>
                <a:spcPts val="0"/>
              </a:spcAft>
              <a:buClrTx/>
              <a:buSzTx/>
              <a:buFontTx/>
              <a:buNone/>
              <a:tabLst/>
              <a:defRPr/>
            </a:pPr>
            <a:r>
              <a:rPr lang="sq-AL" sz="1200">
                <a:solidFill>
                  <a:schemeClr val="tx1"/>
                </a:solidFill>
                <a:latin typeface="+mn-lt"/>
                <a:ea typeface="MS PGothic" pitchFamily="34" charset="-128"/>
                <a:cs typeface="ＭＳ Ｐゴシック" charset="0"/>
              </a:rPr>
              <a:t>Qëllimi nuk është që pjesëmarrësit të kujtojnë vargjet - por të jenë të vetëdijshëm që ato ekzistojnë</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sq-AL" sz="1200" b="0" i="0">
                <a:solidFill>
                  <a:schemeClr val="tx1"/>
                </a:solidFill>
                <a:latin typeface="Times New Roman" pitchFamily="18" charset="0"/>
                <a:ea typeface="MS PGothic" pitchFamily="34" charset="-128"/>
                <a:cs typeface="ＭＳ Ｐゴシック" charset="0"/>
              </a:rPr>
              <a:t>Autoriteti i Numrave të Caktuar në Internet (IANA) është organizata përgjegjëse për regjistrimin e intervalit të adresave IP tek organizatat dhe Ofruesit e Shërbimeve të Internetit (ISP). Për t'i lejuar organizatat të caktojnë lirisht adresat IP private, Qendra e Informacionit të Rrjetit (InterNIC) ka rezervuar blloqe adresash të caktuara për përdorim privat.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49</a:t>
            </a:fld>
            <a:endParaRPr lang="en-US" altLang="en-US" smtClean="0"/>
          </a:p>
        </p:txBody>
      </p:sp>
    </p:spTree>
    <p:extLst>
      <p:ext uri="{BB962C8B-B14F-4D97-AF65-F5344CB8AC3E}">
        <p14:creationId xmlns:p14="http://schemas.microsoft.com/office/powerpoint/2010/main" val="317985285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q-AL"/>
              <a:t>340 undecilion - </a:t>
            </a:r>
            <a:r>
              <a:rPr lang="sq-AL" sz="2300"/>
              <a:t>340,282,366,920,938,000,000,000,000,000,000,000,000</a:t>
            </a:r>
          </a:p>
          <a:p>
            <a:r>
              <a:rPr lang="sq-AL" sz="2400"/>
              <a:t>“Kështu që ne mund të caktojmë një adresë IPV6 ÇDO ATOM NË SIPËRFAQEN E TOKËS, dhe të kemi akoma adresa të mjaftueshme për të bërë 100+ toka të tjera. Nuk ka shumë të ngjarë që ne do të mbarojmë nga adresat IPV6 në ndonjë kohë në të ardhmen”</a:t>
            </a:r>
          </a:p>
          <a:p>
            <a:endParaRPr lang="en-US" sz="2400" dirty="0"/>
          </a:p>
          <a:p>
            <a:r>
              <a:rPr lang="sq-AL"/>
              <a:t>Nuk duhet të ketë nevojë për IP private - Por ka fc00:: &amp; fdxx:xxxx:xxxx</a:t>
            </a:r>
          </a:p>
          <a:p>
            <a:r>
              <a:rPr lang="sq-AL"/>
              <a:t>Nuk ka nevojë për klasa të rrjetit</a:t>
            </a: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50</a:t>
            </a:fld>
            <a:endParaRPr lang="en-US" altLang="en-US" smtClean="0"/>
          </a:p>
        </p:txBody>
      </p:sp>
    </p:spTree>
    <p:extLst>
      <p:ext uri="{BB962C8B-B14F-4D97-AF65-F5344CB8AC3E}">
        <p14:creationId xmlns:p14="http://schemas.microsoft.com/office/powerpoint/2010/main" val="32505231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5</a:t>
            </a:fld>
            <a:endParaRPr lang="en-US" altLang="en-US" smtClean="0"/>
          </a:p>
        </p:txBody>
      </p:sp>
    </p:spTree>
    <p:extLst>
      <p:ext uri="{BB962C8B-B14F-4D97-AF65-F5344CB8AC3E}">
        <p14:creationId xmlns:p14="http://schemas.microsoft.com/office/powerpoint/2010/main" val="44472697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q-AL"/>
              <a:t>Nuk duhet të ketë nevojë për IP private - Por ka fc00:: &amp; fdxx:xxxx:xxxx</a:t>
            </a:r>
          </a:p>
          <a:p>
            <a:r>
              <a:rPr lang="sq-AL"/>
              <a:t>Këto funksionojnë për të lejuar rrjete të brendshme - ashtu si IPv4</a:t>
            </a:r>
          </a:p>
          <a:p>
            <a:r>
              <a:rPr lang="sq-AL"/>
              <a:t>Nuk ka nevojë për klasa të rrjetit</a:t>
            </a:r>
          </a:p>
          <a:p>
            <a:r>
              <a:rPr lang="sq-AL" sz="1200">
                <a:solidFill>
                  <a:schemeClr val="tx1"/>
                </a:solidFill>
                <a:latin typeface="+mn-lt"/>
                <a:ea typeface="MS PGothic" pitchFamily="34" charset="-128"/>
                <a:cs typeface="ＭＳ Ｐゴシック" charset="0"/>
              </a:rPr>
              <a:t>Keni nën-rrjetëzim - por jashtë qëllimit të këtij kursi bazë hyrës</a:t>
            </a: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51</a:t>
            </a:fld>
            <a:endParaRPr lang="en-US" altLang="en-US" smtClean="0"/>
          </a:p>
        </p:txBody>
      </p:sp>
    </p:spTree>
    <p:extLst>
      <p:ext uri="{BB962C8B-B14F-4D97-AF65-F5344CB8AC3E}">
        <p14:creationId xmlns:p14="http://schemas.microsoft.com/office/powerpoint/2010/main" val="146401903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q-AL"/>
              <a:t>Si e gjeni adresën tuaj të brendshme IP?</a:t>
            </a:r>
          </a:p>
          <a:p>
            <a:r>
              <a:rPr lang="sq-AL" sz="1200">
                <a:solidFill>
                  <a:schemeClr val="tx1"/>
                </a:solidFill>
                <a:latin typeface="+mn-lt"/>
                <a:ea typeface="MS PGothic" pitchFamily="34" charset="-128"/>
                <a:cs typeface="ＭＳ Ｐゴシック" charset="0"/>
              </a:rPr>
              <a:t>Nga komanda e shpejtë, ipconfig /all do t'ju sjellë këtë lloj kutie - dhe adresat IPv4 &amp; IPv6 tregohen</a:t>
            </a:r>
          </a:p>
          <a:p>
            <a:r>
              <a:rPr lang="sq-AL" sz="1200">
                <a:solidFill>
                  <a:schemeClr val="tx1"/>
                </a:solidFill>
                <a:latin typeface="+mn-lt"/>
                <a:ea typeface="MS PGothic" pitchFamily="34" charset="-128"/>
                <a:cs typeface="ＭＳ Ｐゴシック" charset="0"/>
              </a:rPr>
              <a:t>Trajneri po ashtu mund të theksojë subnet mask!</a:t>
            </a:r>
          </a:p>
          <a:p>
            <a:r>
              <a:rPr lang="sq-AL" sz="1200">
                <a:solidFill>
                  <a:schemeClr val="tx1"/>
                </a:solidFill>
                <a:latin typeface="+mn-lt"/>
                <a:ea typeface="MS PGothic" pitchFamily="34" charset="-128"/>
                <a:cs typeface="ＭＳ Ｐゴシック" charset="0"/>
              </a:rPr>
              <a:t>Dhe adresa MAC - e cila në këtë rast është në një router wifi (të cilën e përmendëm më herët në këtë seksion)</a:t>
            </a:r>
          </a:p>
          <a:p>
            <a:r>
              <a:rPr lang="sq-AL" sz="1200">
                <a:solidFill>
                  <a:schemeClr val="tx1"/>
                </a:solidFill>
                <a:latin typeface="+mn-lt"/>
                <a:ea typeface="MS PGothic" pitchFamily="34" charset="-128"/>
                <a:cs typeface="ＭＳ Ｐゴシック" charset="0"/>
              </a:rPr>
              <a:t>Pjesa më e madhe e përmbajtjes këtu është jashtë fushës së këtij kursi</a:t>
            </a:r>
          </a:p>
          <a:p>
            <a:endParaRPr lang="en-GB" sz="1200" kern="1200" dirty="0">
              <a:solidFill>
                <a:schemeClr val="tx1"/>
              </a:solidFill>
              <a:latin typeface="+mn-lt"/>
              <a:ea typeface="MS PGothic" pitchFamily="34" charset="-128"/>
              <a:cs typeface="ＭＳ Ｐゴシック" charset="0"/>
            </a:endParaRPr>
          </a:p>
          <a:p>
            <a:r>
              <a:rPr lang="sq-AL" sz="1200">
                <a:solidFill>
                  <a:schemeClr val="tx1"/>
                </a:solidFill>
                <a:latin typeface="+mn-lt"/>
                <a:ea typeface="MS PGothic" pitchFamily="34" charset="-128"/>
                <a:cs typeface="ＭＳ Ｐゴシック" charset="0"/>
              </a:rPr>
              <a:t>Trajneri mund ta bëjë këtë duke demonstruar nëse ata janë të kënaqur ta bëjnë këtë</a:t>
            </a: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52</a:t>
            </a:fld>
            <a:endParaRPr lang="en-US" altLang="en-US" smtClean="0"/>
          </a:p>
        </p:txBody>
      </p:sp>
    </p:spTree>
    <p:extLst>
      <p:ext uri="{BB962C8B-B14F-4D97-AF65-F5344CB8AC3E}">
        <p14:creationId xmlns:p14="http://schemas.microsoft.com/office/powerpoint/2010/main" val="99667991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q-AL"/>
              <a:t>Para se të lidhemi me internetin, duhet të njohim gjithashtu një koncept shumë të rëndësishëm - atë të DNS</a:t>
            </a:r>
          </a:p>
          <a:p>
            <a:r>
              <a:rPr lang="sq-AL" sz="1200">
                <a:solidFill>
                  <a:schemeClr val="tx1"/>
                </a:solidFill>
                <a:latin typeface="+mn-lt"/>
                <a:ea typeface="MS PGothic" pitchFamily="34" charset="-128"/>
                <a:cs typeface="ＭＳ Ｐゴシック" charset="0"/>
              </a:rPr>
              <a:t>Ne jemi të mirë në kujtimin e emrave të gjërave të tilla si burimet - por jo aq të mirë në kujtimin e numrave të gjërave</a:t>
            </a: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53</a:t>
            </a:fld>
            <a:endParaRPr lang="en-US" altLang="en-US" smtClean="0"/>
          </a:p>
        </p:txBody>
      </p:sp>
    </p:spTree>
    <p:extLst>
      <p:ext uri="{BB962C8B-B14F-4D97-AF65-F5344CB8AC3E}">
        <p14:creationId xmlns:p14="http://schemas.microsoft.com/office/powerpoint/2010/main" val="54721150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q-AL"/>
              <a:t>Para se të lidhemi me internetin, duhet të njohim gjithashtu një koncept shumë të rëndësishëm - atë të DNS</a:t>
            </a:r>
          </a:p>
          <a:p>
            <a:r>
              <a:rPr lang="sq-AL" sz="1200">
                <a:solidFill>
                  <a:schemeClr val="tx1"/>
                </a:solidFill>
                <a:latin typeface="+mn-lt"/>
                <a:ea typeface="MS PGothic" pitchFamily="34" charset="-128"/>
                <a:cs typeface="ＭＳ Ｐゴシック" charset="0"/>
              </a:rPr>
              <a:t>Ne jemi të mirë në kujtimin e emrave të gjërave të tilla si burimet - por jo aq të mirë në kujtimin e numrave të gjërave</a:t>
            </a:r>
          </a:p>
          <a:p>
            <a:r>
              <a:rPr lang="sq-AL" sz="1200">
                <a:solidFill>
                  <a:schemeClr val="tx1"/>
                </a:solidFill>
                <a:latin typeface="+mn-lt"/>
                <a:ea typeface="MS PGothic" pitchFamily="34" charset="-128"/>
                <a:cs typeface="ＭＳ Ｐゴシック" charset="0"/>
              </a:rPr>
              <a:t>Trajneri duhet të shfaqë grafikun dhe të flasë përmes tij për pjesëmarrësit</a:t>
            </a: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54</a:t>
            </a:fld>
            <a:endParaRPr lang="en-US" altLang="en-US" smtClean="0"/>
          </a:p>
        </p:txBody>
      </p:sp>
    </p:spTree>
    <p:extLst>
      <p:ext uri="{BB962C8B-B14F-4D97-AF65-F5344CB8AC3E}">
        <p14:creationId xmlns:p14="http://schemas.microsoft.com/office/powerpoint/2010/main" val="220577675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sq-AL" sz="1200">
                <a:solidFill>
                  <a:schemeClr val="tx1"/>
                </a:solidFill>
                <a:latin typeface="+mn-lt"/>
                <a:ea typeface="MS PGothic" pitchFamily="34" charset="-128"/>
                <a:cs typeface="ＭＳ Ｐゴシック" charset="0"/>
              </a:rPr>
              <a:t>Duhet të sigurohet informacion në lidhje me mënyrën se si bëhen lidhjet në internet dhe pjesëmarrësit të inkurajohen të diskutojnë përvojat e tyre. Duhet të shpjegohet që ISP-të mbajnë shënime por legjislacioni për mbrojtjen e të dhënave kufizon sa kohë mund të mbajnë ato.</a:t>
            </a:r>
          </a:p>
          <a:p>
            <a:endParaRPr lang="en-GB" dirty="0"/>
          </a:p>
          <a:p>
            <a:r>
              <a:rPr lang="sq-AL" sz="1200">
                <a:solidFill>
                  <a:schemeClr val="tx1"/>
                </a:solidFill>
                <a:latin typeface="+mn-lt"/>
                <a:ea typeface="MS PGothic" pitchFamily="34" charset="-128"/>
                <a:cs typeface="ＭＳ Ｐゴシック" charset="0"/>
              </a:rPr>
              <a:t>Roli i ISP-së duhet të shpjegohet, duke shpjeguar statusin e tyre ligjor dhe numrat.  Kjo është një mundësi e mirë për të diskutuar rëndësinë e marrëdhënies me ISP në lidhje me qasjen në të dhëna dhe kryerjen e përgjimit të ligjshëm.</a:t>
            </a:r>
          </a:p>
          <a:p>
            <a:r>
              <a:rPr lang="sq-AL" sz="1200">
                <a:solidFill>
                  <a:schemeClr val="tx1"/>
                </a:solidFill>
                <a:latin typeface="+mn-lt"/>
                <a:ea typeface="MS PGothic" pitchFamily="34" charset="-128"/>
                <a:cs typeface="ＭＳ Ｐゴシック" charset="0"/>
              </a:rPr>
              <a:t> </a:t>
            </a:r>
          </a:p>
          <a:p>
            <a:r>
              <a:rPr lang="sq-AL" sz="1200">
                <a:solidFill>
                  <a:schemeClr val="tx1"/>
                </a:solidFill>
                <a:latin typeface="+mn-lt"/>
                <a:ea typeface="MS PGothic" pitchFamily="34" charset="-128"/>
                <a:cs typeface="ＭＳ Ｐゴシック" charset="0"/>
              </a:rPr>
              <a:t>Terminologjia e thjeshtë është që ISP-ja jep me qira qasjen e tyre në internet për njerëzit - pavarësisht nëse ata janë individë apo organizata.</a:t>
            </a:r>
          </a:p>
          <a:p>
            <a:r>
              <a:rPr lang="sq-AL" sz="1200">
                <a:solidFill>
                  <a:schemeClr val="tx1"/>
                </a:solidFill>
                <a:latin typeface="+mn-lt"/>
                <a:ea typeface="MS PGothic" pitchFamily="34" charset="-128"/>
                <a:cs typeface="ＭＳ Ｐゴシック" charset="0"/>
              </a:rPr>
              <a:t> </a:t>
            </a:r>
          </a:p>
          <a:p>
            <a:r>
              <a:rPr lang="sq-AL" sz="1200">
                <a:solidFill>
                  <a:schemeClr val="tx1"/>
                </a:solidFill>
                <a:latin typeface="+mn-lt"/>
                <a:ea typeface="MS PGothic" pitchFamily="34" charset="-128"/>
                <a:cs typeface="ＭＳ Ｐゴシック" charset="0"/>
              </a:rPr>
              <a:t>Secili ISP do të mbajë informacion të caktuar për klientët e tij.  Detajet dhe sasia e tyre do të varet nga ISP-ja e përfshirë dhe do të zgjasë vetëm për sa kohë - orë ose ditë në varësi të asaj që nevojitet.</a:t>
            </a:r>
          </a:p>
          <a:p>
            <a:r>
              <a:rPr lang="sq-AL" sz="1200">
                <a:solidFill>
                  <a:schemeClr val="tx1"/>
                </a:solidFill>
                <a:latin typeface="+mn-lt"/>
                <a:ea typeface="MS PGothic" pitchFamily="34" charset="-128"/>
                <a:cs typeface="ＭＳ Ｐゴシック" charset="0"/>
              </a:rPr>
              <a:t> </a:t>
            </a:r>
          </a:p>
          <a:p>
            <a:r>
              <a:rPr lang="sq-AL" sz="1200">
                <a:solidFill>
                  <a:schemeClr val="tx1"/>
                </a:solidFill>
                <a:latin typeface="+mn-lt"/>
                <a:ea typeface="MS PGothic" pitchFamily="34" charset="-128"/>
                <a:cs typeface="ＭＳ Ｐゴシック" charset="0"/>
              </a:rPr>
              <a:t>Duhet të jetë e mundur për të marrë – </a:t>
            </a:r>
          </a:p>
          <a:p>
            <a:r>
              <a:rPr lang="sq-AL" sz="1200">
                <a:solidFill>
                  <a:schemeClr val="tx1"/>
                </a:solidFill>
                <a:latin typeface="+mn-lt"/>
                <a:ea typeface="MS PGothic" pitchFamily="34" charset="-128"/>
                <a:cs typeface="ＭＳ Ｐゴシック" charset="0"/>
              </a:rPr>
              <a:t>Emrin, adresën &amp; informata tjera të përdorura për regjistrim</a:t>
            </a:r>
          </a:p>
          <a:p>
            <a:r>
              <a:rPr lang="sq-AL" sz="1200">
                <a:solidFill>
                  <a:schemeClr val="tx1"/>
                </a:solidFill>
                <a:latin typeface="+mn-lt"/>
                <a:ea typeface="MS PGothic" pitchFamily="34" charset="-128"/>
                <a:cs typeface="ＭＳ Ｐゴシック" charset="0"/>
              </a:rPr>
              <a:t>Data e regjistrimit, dhe mënyra se si personi është regjistruar</a:t>
            </a:r>
          </a:p>
          <a:p>
            <a:r>
              <a:rPr lang="sq-AL" sz="1200">
                <a:solidFill>
                  <a:schemeClr val="tx1"/>
                </a:solidFill>
                <a:latin typeface="+mn-lt"/>
                <a:ea typeface="MS PGothic" pitchFamily="34" charset="-128"/>
                <a:cs typeface="ＭＳ Ｐゴシック" charset="0"/>
              </a:rPr>
              <a:t>Adresat specifike të emailit ose emrat unik për përdoruesin</a:t>
            </a:r>
          </a:p>
          <a:p>
            <a:r>
              <a:rPr lang="sq-AL" sz="1200">
                <a:solidFill>
                  <a:schemeClr val="tx1"/>
                </a:solidFill>
                <a:latin typeface="+mn-lt"/>
                <a:ea typeface="MS PGothic" pitchFamily="34" charset="-128"/>
                <a:cs typeface="ＭＳ Ｐゴシック" charset="0"/>
              </a:rPr>
              <a:t>Detaje financiare si kartat e kreditit që përdoren për t'u regjistruar në ISP</a:t>
            </a:r>
          </a:p>
          <a:p>
            <a:r>
              <a:rPr lang="sq-AL" sz="1200">
                <a:solidFill>
                  <a:schemeClr val="tx1"/>
                </a:solidFill>
                <a:latin typeface="+mn-lt"/>
                <a:ea typeface="MS PGothic" pitchFamily="34" charset="-128"/>
                <a:cs typeface="ＭＳ Ｐゴシック" charset="0"/>
              </a:rPr>
              <a:t>Ndoshta disa detaje të softuerit në lidhje me përdoruesin</a:t>
            </a:r>
          </a:p>
          <a:p>
            <a:r>
              <a:rPr lang="sq-AL" sz="1200">
                <a:solidFill>
                  <a:schemeClr val="tx1"/>
                </a:solidFill>
                <a:latin typeface="+mn-lt"/>
                <a:ea typeface="MS PGothic" pitchFamily="34" charset="-128"/>
                <a:cs typeface="ＭＳ Ｐゴシック" charset="0"/>
              </a:rPr>
              <a:t>Më e rëndësishmja, detaje të historisë së aktivitetit on-line të përdoruesit - datat, orët dhe kohëzgjatja</a:t>
            </a:r>
          </a:p>
          <a:p>
            <a:r>
              <a:rPr lang="sq-AL" sz="1200">
                <a:solidFill>
                  <a:schemeClr val="tx1"/>
                </a:solidFill>
                <a:latin typeface="+mn-lt"/>
                <a:ea typeface="MS PGothic" pitchFamily="34" charset="-128"/>
                <a:cs typeface="ＭＳ Ｐゴシック" charset="0"/>
              </a:rPr>
              <a:t> </a:t>
            </a:r>
          </a:p>
          <a:p>
            <a:r>
              <a:rPr lang="sq-AL" sz="1200">
                <a:solidFill>
                  <a:schemeClr val="tx1"/>
                </a:solidFill>
                <a:latin typeface="+mn-lt"/>
                <a:ea typeface="MS PGothic" pitchFamily="34" charset="-128"/>
                <a:cs typeface="ＭＳ Ｐゴシック" charset="0"/>
              </a:rPr>
              <a:t>KOHA ËSHTË VITALE (Çështjet e zonës kohore trajtohen më vonë në këtë seancë)</a:t>
            </a:r>
          </a:p>
          <a:p>
            <a:r>
              <a:rPr lang="sq-AL" sz="1200">
                <a:solidFill>
                  <a:schemeClr val="tx1"/>
                </a:solidFill>
                <a:latin typeface="+mn-lt"/>
                <a:ea typeface="MS PGothic" pitchFamily="34" charset="-128"/>
                <a:cs typeface="ＭＳ Ｐゴシック" charset="0"/>
              </a:rPr>
              <a:t>Duhet të theksohet se është e mundur të përdoren detaje të rreme për të marrë një llogari.</a:t>
            </a:r>
          </a:p>
          <a:p>
            <a:r>
              <a:rPr lang="sq-AL" sz="1200">
                <a:solidFill>
                  <a:schemeClr val="tx1"/>
                </a:solidFill>
                <a:latin typeface="+mn-lt"/>
                <a:ea typeface="MS PGothic" pitchFamily="34" charset="-128"/>
                <a:cs typeface="ＭＳ Ｐゴシック" charset="0"/>
              </a:rPr>
              <a:t> </a:t>
            </a:r>
          </a:p>
          <a:p>
            <a:r>
              <a:rPr lang="sq-AL" sz="1200">
                <a:solidFill>
                  <a:schemeClr val="tx1"/>
                </a:solidFill>
                <a:latin typeface="+mn-lt"/>
                <a:ea typeface="MS PGothic" pitchFamily="34" charset="-128"/>
                <a:cs typeface="ＭＳ Ｐゴシック" charset="0"/>
              </a:rPr>
              <a:t>A mundet një ISP të dyshojë në trafikun e Internetit - PO - por varet nga pajisjet speciale për të regjistruar përdorimin dhe monitoron se çfarë po ndodh - prandaj kërkon fuqi punëtore për të bërë - kostot?  Gjithashtu, ne duhet të marrim parasysh autoritetin e nevojshëm për ta bërë atë. Në çdo rast është e nevojshme të kontaktoni ISP-në shumë herët për një hetim.</a:t>
            </a:r>
          </a:p>
          <a:p>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57</a:t>
            </a:fld>
            <a:endParaRPr lang="en-US" altLang="en-US" smtClean="0"/>
          </a:p>
        </p:txBody>
      </p:sp>
    </p:spTree>
    <p:extLst>
      <p:ext uri="{BB962C8B-B14F-4D97-AF65-F5344CB8AC3E}">
        <p14:creationId xmlns:p14="http://schemas.microsoft.com/office/powerpoint/2010/main" val="130216598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sq-AL" sz="1200">
                <a:solidFill>
                  <a:schemeClr val="tx1"/>
                </a:solidFill>
                <a:latin typeface="+mn-lt"/>
                <a:ea typeface="MS PGothic" pitchFamily="34" charset="-128"/>
                <a:cs typeface="ＭＳ Ｐゴシック" charset="0"/>
              </a:rPr>
              <a:t>Ky slajd i ndërtimit shpjegon mekanikën e një lidhje standarde interneti - zyra, shtëpia, pika e shpërndarjes pa tel, etj. Edhe pse jo e saktë për gjithçka mund të fitohet koncepti</a:t>
            </a:r>
          </a:p>
          <a:p>
            <a:pPr marL="0" marR="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sq-AL" sz="1200">
                <a:solidFill>
                  <a:schemeClr val="tx1"/>
                </a:solidFill>
                <a:latin typeface="+mn-lt"/>
                <a:ea typeface="MS PGothic" pitchFamily="34" charset="-128"/>
                <a:cs typeface="ＭＳ Ｐゴシック" charset="0"/>
              </a:rPr>
              <a:t>1 Fillon me ruter</a:t>
            </a:r>
          </a:p>
          <a:p>
            <a:pPr marL="0" marR="0" indent="0" algn="l" defTabSz="457200" rtl="0" eaLnBrk="1" fontAlgn="auto" latinLnBrk="0" hangingPunct="1">
              <a:lnSpc>
                <a:spcPct val="100000"/>
              </a:lnSpc>
              <a:spcBef>
                <a:spcPts val="0"/>
              </a:spcBef>
              <a:spcAft>
                <a:spcPts val="0"/>
              </a:spcAft>
              <a:buClrTx/>
              <a:buSzTx/>
              <a:buFontTx/>
              <a:buNone/>
              <a:tabLst/>
              <a:defRPr/>
            </a:pPr>
            <a:r>
              <a:rPr lang="sq-AL" sz="1200">
                <a:solidFill>
                  <a:schemeClr val="tx1"/>
                </a:solidFill>
                <a:latin typeface="+mn-lt"/>
                <a:ea typeface="MS PGothic" pitchFamily="34" charset="-128"/>
                <a:cs typeface="ＭＳ Ｐゴシック" charset="0"/>
              </a:rPr>
              <a:t>2 Dy anë - përballja me publikun dhe përballja e brendshme</a:t>
            </a:r>
          </a:p>
          <a:p>
            <a:pPr marL="0" marR="0" indent="0" algn="l" defTabSz="457200" rtl="0" eaLnBrk="1" fontAlgn="auto" latinLnBrk="0" hangingPunct="1">
              <a:lnSpc>
                <a:spcPct val="100000"/>
              </a:lnSpc>
              <a:spcBef>
                <a:spcPts val="0"/>
              </a:spcBef>
              <a:spcAft>
                <a:spcPts val="0"/>
              </a:spcAft>
              <a:buClrTx/>
              <a:buSzTx/>
              <a:buFontTx/>
              <a:buNone/>
              <a:tabLst/>
              <a:defRPr/>
            </a:pPr>
            <a:r>
              <a:rPr lang="sq-AL" sz="1200">
                <a:solidFill>
                  <a:schemeClr val="tx1"/>
                </a:solidFill>
                <a:latin typeface="+mn-lt"/>
                <a:ea typeface="MS PGothic" pitchFamily="34" charset="-128"/>
                <a:cs typeface="ＭＳ Ｐゴシック" charset="0"/>
              </a:rPr>
              <a:t>3 Funksione të ruterit</a:t>
            </a:r>
          </a:p>
          <a:p>
            <a:pPr marL="0" marR="0" indent="0" algn="l" defTabSz="457200" rtl="0" eaLnBrk="1" fontAlgn="auto" latinLnBrk="0" hangingPunct="1">
              <a:lnSpc>
                <a:spcPct val="100000"/>
              </a:lnSpc>
              <a:spcBef>
                <a:spcPts val="0"/>
              </a:spcBef>
              <a:spcAft>
                <a:spcPts val="0"/>
              </a:spcAft>
              <a:buClrTx/>
              <a:buSzTx/>
              <a:buFontTx/>
              <a:buNone/>
              <a:tabLst/>
              <a:defRPr/>
            </a:pPr>
            <a:r>
              <a:rPr lang="sq-AL" sz="1200">
                <a:solidFill>
                  <a:schemeClr val="tx1"/>
                </a:solidFill>
                <a:latin typeface="+mn-lt"/>
                <a:ea typeface="MS PGothic" pitchFamily="34" charset="-128"/>
                <a:cs typeface="ＭＳ Ｐゴシック" charset="0"/>
              </a:rPr>
              <a:t>4 Akte si një ndërprerës për rrjetin e brendshëm - dhe ‘itinerari’ i tij jashtë - pra me tela dhe pa tel</a:t>
            </a:r>
          </a:p>
          <a:p>
            <a:pPr marL="0" marR="0" indent="0" algn="l" defTabSz="457200" rtl="0" eaLnBrk="1" fontAlgn="auto" latinLnBrk="0" hangingPunct="1">
              <a:lnSpc>
                <a:spcPct val="100000"/>
              </a:lnSpc>
              <a:spcBef>
                <a:spcPts val="0"/>
              </a:spcBef>
              <a:spcAft>
                <a:spcPts val="0"/>
              </a:spcAft>
              <a:buClrTx/>
              <a:buSzTx/>
              <a:buFontTx/>
              <a:buNone/>
              <a:tabLst/>
              <a:defRPr/>
            </a:pPr>
            <a:r>
              <a:rPr lang="sq-AL" sz="1200">
                <a:solidFill>
                  <a:schemeClr val="tx1"/>
                </a:solidFill>
                <a:latin typeface="+mn-lt"/>
                <a:ea typeface="MS PGothic" pitchFamily="34" charset="-128"/>
                <a:cs typeface="ＭＳ Ｐゴシック" charset="0"/>
              </a:rPr>
              <a:t>5 Routeri është aktivizuar - flet me ISP - kërkon një adresë IP</a:t>
            </a:r>
          </a:p>
          <a:p>
            <a:pPr marL="0" marR="0" indent="0" algn="l" defTabSz="457200" rtl="0" eaLnBrk="1" fontAlgn="auto" latinLnBrk="0" hangingPunct="1">
              <a:lnSpc>
                <a:spcPct val="100000"/>
              </a:lnSpc>
              <a:spcBef>
                <a:spcPts val="0"/>
              </a:spcBef>
              <a:spcAft>
                <a:spcPts val="0"/>
              </a:spcAft>
              <a:buClrTx/>
              <a:buSzTx/>
              <a:buFontTx/>
              <a:buNone/>
              <a:tabLst/>
              <a:defRPr/>
            </a:pPr>
            <a:r>
              <a:rPr lang="sq-AL" sz="1200">
                <a:solidFill>
                  <a:schemeClr val="tx1"/>
                </a:solidFill>
                <a:latin typeface="+mn-lt"/>
                <a:ea typeface="MS PGothic" pitchFamily="34" charset="-128"/>
                <a:cs typeface="ＭＳ Ｐゴシック" charset="0"/>
              </a:rPr>
              <a:t>6 Mjetet tani janë të lidhura, përmes ISP, në internet</a:t>
            </a:r>
          </a:p>
          <a:p>
            <a:pPr marL="0" marR="0" indent="0" algn="l" defTabSz="457200" rtl="0" eaLnBrk="1" fontAlgn="auto" latinLnBrk="0" hangingPunct="1">
              <a:lnSpc>
                <a:spcPct val="100000"/>
              </a:lnSpc>
              <a:spcBef>
                <a:spcPts val="0"/>
              </a:spcBef>
              <a:spcAft>
                <a:spcPts val="0"/>
              </a:spcAft>
              <a:buClrTx/>
              <a:buSzTx/>
              <a:buFontTx/>
              <a:buNone/>
              <a:tabLst/>
              <a:defRPr/>
            </a:pPr>
            <a:r>
              <a:rPr lang="sq-AL" sz="1200">
                <a:solidFill>
                  <a:schemeClr val="tx1"/>
                </a:solidFill>
                <a:latin typeface="+mn-lt"/>
                <a:ea typeface="MS PGothic" pitchFamily="34" charset="-128"/>
                <a:cs typeface="ＭＳ Ｐゴシック" charset="0"/>
              </a:rPr>
              <a:t>7 Pajisur me adresë IP - për routerin</a:t>
            </a:r>
          </a:p>
          <a:p>
            <a:pPr marL="0" marR="0" indent="0" algn="l" defTabSz="457200" rtl="0" eaLnBrk="1" fontAlgn="auto" latinLnBrk="0" hangingPunct="1">
              <a:lnSpc>
                <a:spcPct val="100000"/>
              </a:lnSpc>
              <a:spcBef>
                <a:spcPts val="0"/>
              </a:spcBef>
              <a:spcAft>
                <a:spcPts val="0"/>
              </a:spcAft>
              <a:buClrTx/>
              <a:buSzTx/>
              <a:buFontTx/>
              <a:buNone/>
              <a:tabLst/>
              <a:defRPr/>
            </a:pPr>
            <a:r>
              <a:rPr lang="sq-AL" sz="1200">
                <a:solidFill>
                  <a:schemeClr val="tx1"/>
                </a:solidFill>
                <a:latin typeface="+mn-lt"/>
                <a:ea typeface="MS PGothic" pitchFamily="34" charset="-128"/>
                <a:cs typeface="ＭＳ Ｐゴシック" charset="0"/>
              </a:rPr>
              <a:t>8 9 10 11 – Pajisjet shtohen në rrjetin e brendshëm - të kontrolluara nga funksionaliteti i ‘switch-it’ të routerit </a:t>
            </a:r>
          </a:p>
          <a:p>
            <a:pPr marL="0" marR="0" indent="0" algn="l" defTabSz="457200" rtl="0" eaLnBrk="1" fontAlgn="auto" latinLnBrk="0" hangingPunct="1">
              <a:lnSpc>
                <a:spcPct val="100000"/>
              </a:lnSpc>
              <a:spcBef>
                <a:spcPts val="0"/>
              </a:spcBef>
              <a:spcAft>
                <a:spcPts val="0"/>
              </a:spcAft>
              <a:buClrTx/>
              <a:buSzTx/>
              <a:buFontTx/>
              <a:buNone/>
              <a:tabLst/>
              <a:defRPr/>
            </a:pPr>
            <a:r>
              <a:rPr lang="sq-AL" sz="1200">
                <a:solidFill>
                  <a:schemeClr val="tx1"/>
                </a:solidFill>
                <a:latin typeface="+mn-lt"/>
                <a:ea typeface="MS PGothic" pitchFamily="34" charset="-128"/>
                <a:cs typeface="ＭＳ Ｐゴシック" charset="0"/>
              </a:rPr>
              <a:t>12 Router-i ka një adresë IP të brendshme - Default Gateway (rruga për të dalë)</a:t>
            </a:r>
          </a:p>
          <a:p>
            <a:pPr marL="0" marR="0" indent="0" algn="l" defTabSz="457200" rtl="0" eaLnBrk="1" fontAlgn="auto" latinLnBrk="0" hangingPunct="1">
              <a:lnSpc>
                <a:spcPct val="100000"/>
              </a:lnSpc>
              <a:spcBef>
                <a:spcPts val="0"/>
              </a:spcBef>
              <a:spcAft>
                <a:spcPts val="0"/>
              </a:spcAft>
              <a:buClrTx/>
              <a:buSzTx/>
              <a:buFontTx/>
              <a:buNone/>
              <a:tabLst/>
              <a:defRPr/>
            </a:pPr>
            <a:r>
              <a:rPr lang="sq-AL" sz="1200">
                <a:solidFill>
                  <a:schemeClr val="tx1"/>
                </a:solidFill>
                <a:latin typeface="+mn-lt"/>
                <a:ea typeface="MS PGothic" pitchFamily="34" charset="-128"/>
                <a:cs typeface="ＭＳ Ｐゴシック" charset="0"/>
              </a:rPr>
              <a:t>13 14 15 16 17 – pajisjet kanë adresat e tyre të brendshme/private IP - të alokuara nga DHCP - Protokolli i Konfigurimit të Dynamic Host</a:t>
            </a:r>
          </a:p>
          <a:p>
            <a:pPr marL="0" marR="0" indent="0" algn="l" defTabSz="457200" rtl="0" eaLnBrk="1" fontAlgn="auto" latinLnBrk="0" hangingPunct="1">
              <a:lnSpc>
                <a:spcPct val="100000"/>
              </a:lnSpc>
              <a:spcBef>
                <a:spcPts val="0"/>
              </a:spcBef>
              <a:spcAft>
                <a:spcPts val="0"/>
              </a:spcAft>
              <a:buClrTx/>
              <a:buSzTx/>
              <a:buFontTx/>
              <a:buNone/>
              <a:tabLst/>
              <a:defRPr/>
            </a:pPr>
            <a:r>
              <a:rPr lang="sq-AL" sz="1200">
                <a:solidFill>
                  <a:schemeClr val="tx1"/>
                </a:solidFill>
                <a:latin typeface="+mn-lt"/>
                <a:ea typeface="MS PGothic" pitchFamily="34" charset="-128"/>
                <a:cs typeface="ＭＳ Ｐゴシック" charset="0"/>
              </a:rPr>
              <a:t>Pajisjet mund të punojnë brenda rrjetit - dhe kurrë nuk duhet ta lënë atë - por nëse ato duan të dalin në internet, ato duhet të kalojnë në portën e paracaktuar (default gateway) - ku adresa e tyre IP ndryshohet në adresën IP publike duke përdorur NAT - Network Address Translation</a:t>
            </a:r>
          </a:p>
          <a:p>
            <a:pPr marL="0" marR="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a:p>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58</a:t>
            </a:fld>
            <a:endParaRPr lang="en-US" altLang="en-US" smtClean="0"/>
          </a:p>
        </p:txBody>
      </p:sp>
    </p:spTree>
    <p:extLst>
      <p:ext uri="{BB962C8B-B14F-4D97-AF65-F5344CB8AC3E}">
        <p14:creationId xmlns:p14="http://schemas.microsoft.com/office/powerpoint/2010/main" val="417975518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sq-AL" sz="1200" b="1">
                <a:solidFill>
                  <a:schemeClr val="tx1"/>
                </a:solidFill>
                <a:latin typeface="+mn-lt"/>
                <a:ea typeface="MS PGothic" pitchFamily="34" charset="-128"/>
                <a:cs typeface="ＭＳ Ｐゴシック" charset="0"/>
              </a:rPr>
              <a:t>Bandwidth</a:t>
            </a:r>
            <a:r>
              <a:rPr lang="sq-AL" sz="1200">
                <a:solidFill>
                  <a:schemeClr val="tx1"/>
                </a:solidFill>
                <a:latin typeface="+mn-lt"/>
                <a:ea typeface="MS PGothic" pitchFamily="34" charset="-128"/>
                <a:cs typeface="ＭＳ Ｐゴシック" charset="0"/>
              </a:rPr>
              <a:t> – është sasia e informacionit që mund të bartet përmes një linje telefonike, linje kabllovike, burim satelitor, etj. Sa më i madh të jetë bandwith, aq më e madhe është shpejtësia e lidhjes suaj dhe aq më shumë përvoja juaj në Internet afrohet me një përvojë më të shkarkimit të menjëhershëm, në stilin e TV</a:t>
            </a: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59</a:t>
            </a:fld>
            <a:endParaRPr lang="en-US" altLang="en-US" smtClean="0"/>
          </a:p>
        </p:txBody>
      </p:sp>
    </p:spTree>
    <p:extLst>
      <p:ext uri="{BB962C8B-B14F-4D97-AF65-F5344CB8AC3E}">
        <p14:creationId xmlns:p14="http://schemas.microsoft.com/office/powerpoint/2010/main" val="316941936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sq-AL" sz="1200">
                <a:solidFill>
                  <a:schemeClr val="tx1"/>
                </a:solidFill>
                <a:latin typeface="+mn-lt"/>
                <a:ea typeface="MS PGothic" pitchFamily="34" charset="-128"/>
                <a:cs typeface="ＭＳ Ｐゴシック" charset="0"/>
              </a:rPr>
              <a:t>Trajneri duhet të sigurojë që kjo është e qartë - një adresë IP statike është ajo që qëndron konstante. Një faqe në internet duhet të jetë në të njëjtin vend në internet çdo herë në mënyrë që një server interneti të ketë idealisht një adresë IP statike ose fikse.</a:t>
            </a:r>
          </a:p>
          <a:p>
            <a:pPr marL="0" marR="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sq-AL" sz="1200">
                <a:solidFill>
                  <a:schemeClr val="tx1"/>
                </a:solidFill>
                <a:latin typeface="+mn-lt"/>
                <a:ea typeface="MS PGothic" pitchFamily="34" charset="-128"/>
                <a:cs typeface="ＭＳ Ｐゴシック" charset="0"/>
              </a:rPr>
              <a:t>Shumica e ISP do të caktojnë një adresë IP nga një grup adresash - kështu që është e mundur të merrni të njëjtën herën tjetër kur të lidheni, por ka shumë të ngjarë që të merrni një tjetër kur të fikni routerin tuaj.</a:t>
            </a: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60</a:t>
            </a:fld>
            <a:endParaRPr lang="en-US" altLang="en-US" smtClean="0"/>
          </a:p>
        </p:txBody>
      </p:sp>
    </p:spTree>
    <p:extLst>
      <p:ext uri="{BB962C8B-B14F-4D97-AF65-F5344CB8AC3E}">
        <p14:creationId xmlns:p14="http://schemas.microsoft.com/office/powerpoint/2010/main" val="132625805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q-AL"/>
              <a:t>Si e gjeni adresën tuaj të jashtme IP?</a:t>
            </a:r>
          </a:p>
          <a:p>
            <a:r>
              <a:rPr lang="sq-AL" sz="1200">
                <a:solidFill>
                  <a:schemeClr val="tx1"/>
                </a:solidFill>
                <a:latin typeface="+mn-lt"/>
                <a:ea typeface="MS PGothic" pitchFamily="34" charset="-128"/>
                <a:cs typeface="ＭＳ Ｐゴシック" charset="0"/>
              </a:rPr>
              <a:t>Bëni një kërkim për ndonjë gjë si ‘whatsmyip’ dhe një mori burimesh do të kthehen</a:t>
            </a:r>
          </a:p>
          <a:p>
            <a:endParaRPr lang="en-GB" sz="1200" kern="1200" dirty="0">
              <a:solidFill>
                <a:schemeClr val="tx1"/>
              </a:solidFill>
              <a:latin typeface="+mn-lt"/>
              <a:ea typeface="MS PGothic" pitchFamily="34" charset="-128"/>
              <a:cs typeface="ＭＳ Ｐゴシック" charset="0"/>
            </a:endParaRPr>
          </a:p>
          <a:p>
            <a:r>
              <a:rPr lang="sq-AL" sz="1200">
                <a:solidFill>
                  <a:schemeClr val="tx1"/>
                </a:solidFill>
                <a:latin typeface="+mn-lt"/>
                <a:ea typeface="MS PGothic" pitchFamily="34" charset="-128"/>
                <a:cs typeface="ＭＳ Ｐゴシック" charset="0"/>
              </a:rPr>
              <a:t>Autori i këtyre slajdeve ishte në Spanjë kur u shkruan - dhe bëri një vështrim në adresën IP që po përdornin në atë kohë</a:t>
            </a: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61</a:t>
            </a:fld>
            <a:endParaRPr lang="en-US" altLang="en-US" smtClean="0"/>
          </a:p>
        </p:txBody>
      </p:sp>
    </p:spTree>
    <p:extLst>
      <p:ext uri="{BB962C8B-B14F-4D97-AF65-F5344CB8AC3E}">
        <p14:creationId xmlns:p14="http://schemas.microsoft.com/office/powerpoint/2010/main" val="299577403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eaLnBrk="0" hangingPunct="0">
              <a:spcBef>
                <a:spcPct val="50000"/>
              </a:spcBef>
              <a:buFont typeface="Arial"/>
              <a:buNone/>
            </a:pPr>
            <a:r>
              <a:rPr lang="sq-AL" sz="1200">
                <a:solidFill>
                  <a:schemeClr val="accent1">
                    <a:lumMod val="25000"/>
                  </a:schemeClr>
                </a:solidFill>
                <a:latin typeface="Calibri" pitchFamily="34" charset="0"/>
              </a:rPr>
              <a:t>Adresa IP publike është në pronësi të një kompanie (p.sh. një Ofrues i Shërbimeve të Internetit) (ISP))</a:t>
            </a:r>
          </a:p>
          <a:p>
            <a:pPr marL="0" indent="0" algn="just" eaLnBrk="0" hangingPunct="0">
              <a:spcBef>
                <a:spcPct val="50000"/>
              </a:spcBef>
              <a:buFont typeface="Arial"/>
              <a:buNone/>
            </a:pPr>
            <a:r>
              <a:rPr lang="sq-AL" sz="1200">
                <a:solidFill>
                  <a:schemeClr val="accent1">
                    <a:lumMod val="25000"/>
                  </a:schemeClr>
                </a:solidFill>
                <a:latin typeface="Calibri" pitchFamily="34" charset="0"/>
              </a:rPr>
              <a:t>Në varësi të legjislacionit për mbajtjen e të dhënave, ISP mban regjistra se cila adresë IP dhe portë i është caktuar cilit abonues në një moment të caktuar kohe.</a:t>
            </a:r>
          </a:p>
          <a:p>
            <a:pPr marL="0" indent="0" algn="just" eaLnBrk="0" hangingPunct="0">
              <a:spcBef>
                <a:spcPct val="50000"/>
              </a:spcBef>
              <a:buFont typeface="Arial"/>
              <a:buNone/>
            </a:pPr>
            <a:r>
              <a:rPr lang="sq-AL" sz="1200">
                <a:solidFill>
                  <a:schemeClr val="accent1">
                    <a:lumMod val="25000"/>
                  </a:schemeClr>
                </a:solidFill>
                <a:latin typeface="Calibri" pitchFamily="34" charset="0"/>
              </a:rPr>
              <a:t>Kur kërkoni një informacion të tillë nga ISP-të, duhet të jepet adresa e saktë IP, numri i portës (nëse është i disponueshëm), data, koha dhe zona kohore.</a:t>
            </a:r>
          </a:p>
          <a:p>
            <a:pPr algn="just" eaLnBrk="0" hangingPunct="0">
              <a:spcBef>
                <a:spcPct val="50000"/>
              </a:spcBef>
            </a:pPr>
            <a:r>
              <a:rPr lang="sq-AL" sz="1200">
                <a:solidFill>
                  <a:schemeClr val="accent1">
                    <a:lumMod val="25000"/>
                  </a:schemeClr>
                </a:solidFill>
                <a:latin typeface="Calibri" pitchFamily="34" charset="0"/>
              </a:rPr>
              <a:t>Adresa e abonuesit nuk ka nevojë të jetë domosdoshmërisht vendndodhja fizike e internetit</a:t>
            </a:r>
          </a:p>
          <a:p>
            <a:pPr marL="0" marR="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62</a:t>
            </a:fld>
            <a:endParaRPr lang="en-US" altLang="en-US" smtClean="0"/>
          </a:p>
        </p:txBody>
      </p:sp>
    </p:spTree>
    <p:extLst>
      <p:ext uri="{BB962C8B-B14F-4D97-AF65-F5344CB8AC3E}">
        <p14:creationId xmlns:p14="http://schemas.microsoft.com/office/powerpoint/2010/main" val="3381057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sq-AL" sz="1200">
                <a:solidFill>
                  <a:schemeClr val="tx1"/>
                </a:solidFill>
                <a:latin typeface="+mn-lt"/>
                <a:ea typeface="MS PGothic" pitchFamily="34" charset="-128"/>
                <a:cs typeface="ＭＳ Ｐゴシック" charset="0"/>
              </a:rPr>
              <a:t>Qëllimi i këtij slajdi është të tregojë se edhe njerëzit më të shkolluar në teknologji nuk mund të kishin parashikuar ndryshimet që do të sillte teknologjia.  Pjesëmarrësit nuk janë të vetëm në mbase që nuk e kuptojnë ndikimin që ka teknologjia në rolin e tyre dhe citimet në këtë slajd mund t'i inkurajojnë ata të besojnë se nuk duhet frikësuar teknologjisë së sistemit të drejtësisë penale, por të përqafohet me të gjitha masat e nevojshme mbrojtëse.</a:t>
            </a: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6</a:t>
            </a:fld>
            <a:endParaRPr lang="en-US" altLang="en-US" smtClean="0"/>
          </a:p>
        </p:txBody>
      </p:sp>
    </p:spTree>
    <p:extLst>
      <p:ext uri="{BB962C8B-B14F-4D97-AF65-F5344CB8AC3E}">
        <p14:creationId xmlns:p14="http://schemas.microsoft.com/office/powerpoint/2010/main" val="52090452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sq-AL" sz="1200">
                <a:solidFill>
                  <a:schemeClr val="tx1"/>
                </a:solidFill>
                <a:latin typeface="+mn-lt"/>
                <a:ea typeface="MS PGothic" pitchFamily="34" charset="-128"/>
                <a:cs typeface="ＭＳ Ｐゴシック" charset="0"/>
              </a:rPr>
              <a:t>Nuk është gabim drejtshkrimor - bërja e një Whois në një adresë IP ose burim interneti do të kthejë një mori të dhënash të hetimit</a:t>
            </a:r>
          </a:p>
          <a:p>
            <a:pPr marL="0" marR="0" indent="0" algn="l" defTabSz="457200" rtl="0" eaLnBrk="1" fontAlgn="auto" latinLnBrk="0" hangingPunct="1">
              <a:lnSpc>
                <a:spcPct val="100000"/>
              </a:lnSpc>
              <a:spcBef>
                <a:spcPts val="0"/>
              </a:spcBef>
              <a:spcAft>
                <a:spcPts val="0"/>
              </a:spcAft>
              <a:buClrTx/>
              <a:buSzTx/>
              <a:buFontTx/>
              <a:buNone/>
              <a:tabLst/>
              <a:defRPr/>
            </a:pPr>
            <a:r>
              <a:rPr lang="sq-AL" sz="1200">
                <a:solidFill>
                  <a:schemeClr val="tx1"/>
                </a:solidFill>
                <a:latin typeface="+mn-lt"/>
                <a:ea typeface="MS PGothic" pitchFamily="34" charset="-128"/>
                <a:cs typeface="ＭＳ Ｐゴシック" charset="0"/>
              </a:rPr>
              <a:t>Ka burime të panumërta për ta bërë këtë - të gjithë kthejnë informacione potencialisht të ndryshme në formate të ndryshme</a:t>
            </a:r>
          </a:p>
          <a:p>
            <a:pPr marL="0" marR="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sq-AL" sz="1200">
                <a:solidFill>
                  <a:schemeClr val="tx1"/>
                </a:solidFill>
                <a:latin typeface="+mn-lt"/>
                <a:ea typeface="MS PGothic" pitchFamily="34" charset="-128"/>
                <a:cs typeface="ＭＳ Ｐゴシック" charset="0"/>
              </a:rPr>
              <a:t>Kur rregulloni ose blini një domain, disa informacione për regjistrimin dhe pritjen duhet të ofrohen nga personi/organizata që e bën këtë. Do të ketë gjithashtu informacion mbi pagesën. Këto ruhen nga organizatat e qeverisjes në internet - dhe ofruesit e hostit. Dikur ishin shumë të arritshme dhe të disponueshme nga publiku - por GDPR në 2018 e bëri më të vështirë marrjen e informacionit në internet dhe tani kërkon një qasje ndaj atyre organizatave për të marrë ato. Mund të merren, por padyshim që do të jetë një proces më i ngadaltë tani një kërkesë zyrtare duhet të bëhet nga organet e rendit për ta marrë atë.</a:t>
            </a: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63</a:t>
            </a:fld>
            <a:endParaRPr lang="en-US" altLang="en-US" smtClean="0"/>
          </a:p>
        </p:txBody>
      </p:sp>
    </p:spTree>
    <p:extLst>
      <p:ext uri="{BB962C8B-B14F-4D97-AF65-F5344CB8AC3E}">
        <p14:creationId xmlns:p14="http://schemas.microsoft.com/office/powerpoint/2010/main" val="308142400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sq-AL" sz="1200">
                <a:solidFill>
                  <a:schemeClr val="tx1"/>
                </a:solidFill>
                <a:latin typeface="+mn-lt"/>
                <a:ea typeface="MS PGothic" pitchFamily="34" charset="-128"/>
                <a:cs typeface="ＭＳ Ｐゴシック" charset="0"/>
              </a:rPr>
              <a:t>Shembulli i punuar i treguar është për adresën IP të cilën e morëm si kërkim në Whatsmyip 3 slajde më parë - ai që po përdoret nga autori i pakos së slajdeve. </a:t>
            </a:r>
          </a:p>
          <a:p>
            <a:pPr marL="0" marR="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sq-AL" sz="1200">
                <a:solidFill>
                  <a:schemeClr val="tx1"/>
                </a:solidFill>
                <a:latin typeface="+mn-lt"/>
                <a:ea typeface="MS PGothic" pitchFamily="34" charset="-128"/>
                <a:cs typeface="ＭＳ Ｐゴシック" charset="0"/>
              </a:rPr>
              <a:t>Slajdet - Shpjegoni kur vendosni skenën - kjo është një përgjigje e CentralOps - por shumë burime tjera në dispozicion</a:t>
            </a:r>
          </a:p>
          <a:p>
            <a:pPr marL="0" marR="0" indent="0" algn="l" defTabSz="457200" rtl="0" eaLnBrk="1" fontAlgn="auto" latinLnBrk="0" hangingPunct="1">
              <a:lnSpc>
                <a:spcPct val="100000"/>
              </a:lnSpc>
              <a:spcBef>
                <a:spcPts val="0"/>
              </a:spcBef>
              <a:spcAft>
                <a:spcPts val="0"/>
              </a:spcAft>
              <a:buClrTx/>
              <a:buSzTx/>
              <a:buFontTx/>
              <a:buNone/>
              <a:tabLst/>
              <a:defRPr/>
            </a:pPr>
            <a:r>
              <a:rPr lang="sq-AL" sz="1200">
                <a:solidFill>
                  <a:schemeClr val="tx1"/>
                </a:solidFill>
                <a:latin typeface="+mn-lt"/>
                <a:ea typeface="MS PGothic" pitchFamily="34" charset="-128"/>
                <a:cs typeface="ＭＳ Ｐゴシック" charset="0"/>
              </a:rPr>
              <a:t>Traineri duhet të nxjerrë në pah (pamjet)–</a:t>
            </a:r>
          </a:p>
          <a:p>
            <a:pPr marL="0" marR="0" indent="0" algn="l" defTabSz="457200" rtl="0" eaLnBrk="1" fontAlgn="auto" latinLnBrk="0" hangingPunct="1">
              <a:lnSpc>
                <a:spcPct val="100000"/>
              </a:lnSpc>
              <a:spcBef>
                <a:spcPts val="0"/>
              </a:spcBef>
              <a:spcAft>
                <a:spcPts val="0"/>
              </a:spcAft>
              <a:buClrTx/>
              <a:buSzTx/>
              <a:buFontTx/>
              <a:buNone/>
              <a:tabLst/>
              <a:defRPr/>
            </a:pPr>
            <a:r>
              <a:rPr lang="sq-AL" sz="1200">
                <a:solidFill>
                  <a:schemeClr val="tx1"/>
                </a:solidFill>
                <a:latin typeface="+mn-lt"/>
                <a:ea typeface="MS PGothic" pitchFamily="34" charset="-128"/>
                <a:cs typeface="ＭＳ Ｐゴシック" charset="0"/>
              </a:rPr>
              <a:t>1 Adresa IP e kërkuar</a:t>
            </a:r>
          </a:p>
          <a:p>
            <a:pPr marL="0" marR="0" indent="0" algn="l" defTabSz="457200" rtl="0" eaLnBrk="1" fontAlgn="auto" latinLnBrk="0" hangingPunct="1">
              <a:lnSpc>
                <a:spcPct val="100000"/>
              </a:lnSpc>
              <a:spcBef>
                <a:spcPts val="0"/>
              </a:spcBef>
              <a:spcAft>
                <a:spcPts val="0"/>
              </a:spcAft>
              <a:buClrTx/>
              <a:buSzTx/>
              <a:buFontTx/>
              <a:buNone/>
              <a:tabLst/>
              <a:defRPr/>
            </a:pPr>
            <a:r>
              <a:rPr lang="sq-AL" sz="1200">
                <a:solidFill>
                  <a:schemeClr val="tx1"/>
                </a:solidFill>
                <a:latin typeface="+mn-lt"/>
                <a:ea typeface="MS PGothic" pitchFamily="34" charset="-128"/>
                <a:cs typeface="ＭＳ Ｐゴシック" charset="0"/>
              </a:rPr>
              <a:t>2 Diapazoni në të cilin bie adresa IP - e cila mbahet e gjitha nga një kompani - emri rrjetit të kompanisë dhe kush ua lëshoi atyre - RIPE</a:t>
            </a:r>
          </a:p>
          <a:p>
            <a:pPr marL="0" marR="0" indent="0" algn="l" defTabSz="457200" rtl="0" eaLnBrk="1" fontAlgn="auto" latinLnBrk="0" hangingPunct="1">
              <a:lnSpc>
                <a:spcPct val="100000"/>
              </a:lnSpc>
              <a:spcBef>
                <a:spcPts val="0"/>
              </a:spcBef>
              <a:spcAft>
                <a:spcPts val="0"/>
              </a:spcAft>
              <a:buClrTx/>
              <a:buSzTx/>
              <a:buFontTx/>
              <a:buNone/>
              <a:tabLst/>
              <a:defRPr/>
            </a:pPr>
            <a:r>
              <a:rPr lang="sq-AL" sz="1200">
                <a:solidFill>
                  <a:schemeClr val="tx1"/>
                </a:solidFill>
                <a:latin typeface="+mn-lt"/>
                <a:ea typeface="MS PGothic" pitchFamily="34" charset="-128"/>
                <a:cs typeface="ＭＳ Ｐゴシック" charset="0"/>
              </a:rPr>
              <a:t>3 Kompania që mban adresën IP - dhe ku janë. Po ashtu një email – DHE NJË DOMAIN – NOLIMITNET.EU</a:t>
            </a:r>
          </a:p>
          <a:p>
            <a:pPr marL="0" marR="0" indent="0" algn="l" defTabSz="457200" rtl="0" eaLnBrk="1" fontAlgn="auto" latinLnBrk="0" hangingPunct="1">
              <a:lnSpc>
                <a:spcPct val="100000"/>
              </a:lnSpc>
              <a:spcBef>
                <a:spcPts val="0"/>
              </a:spcBef>
              <a:spcAft>
                <a:spcPts val="0"/>
              </a:spcAft>
              <a:buClrTx/>
              <a:buSzTx/>
              <a:buFontTx/>
              <a:buNone/>
              <a:tabLst/>
              <a:defRPr/>
            </a:pPr>
            <a:r>
              <a:rPr lang="sq-AL" sz="1200">
                <a:solidFill>
                  <a:schemeClr val="tx1"/>
                </a:solidFill>
                <a:latin typeface="+mn-lt"/>
                <a:ea typeface="MS PGothic" pitchFamily="34" charset="-128"/>
                <a:cs typeface="ＭＳ Ｐゴシック" charset="0"/>
              </a:rPr>
              <a:t>4 Disa informacione personale në lidhje me regjistruesin e atij domeni</a:t>
            </a:r>
          </a:p>
          <a:p>
            <a:pPr marL="0" marR="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sq-AL" sz="1200">
                <a:solidFill>
                  <a:schemeClr val="tx1"/>
                </a:solidFill>
                <a:latin typeface="+mn-lt"/>
                <a:ea typeface="MS PGothic" pitchFamily="34" charset="-128"/>
                <a:cs typeface="ＭＳ Ｐゴシック" charset="0"/>
              </a:rPr>
              <a:t>Ky informacion kolektivisht do t'i përgjigjet pyetjes hetimore të shtruar - dhe përgjigja do të duhet të kërkohet nga kompania NO-LIMIT NETWORK duke përdorur çfarëdo mënyre të nevojshme për të përmbushur kërkesat juridiksionale </a:t>
            </a:r>
          </a:p>
          <a:p>
            <a:pPr marL="0" marR="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64</a:t>
            </a:fld>
            <a:endParaRPr lang="en-US" altLang="en-US" smtClean="0"/>
          </a:p>
        </p:txBody>
      </p:sp>
    </p:spTree>
    <p:extLst>
      <p:ext uri="{BB962C8B-B14F-4D97-AF65-F5344CB8AC3E}">
        <p14:creationId xmlns:p14="http://schemas.microsoft.com/office/powerpoint/2010/main" val="407029201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sq-AL" sz="1200">
                <a:solidFill>
                  <a:schemeClr val="tx1"/>
                </a:solidFill>
                <a:latin typeface="+mn-lt"/>
                <a:ea typeface="MS PGothic" pitchFamily="34" charset="-128"/>
                <a:cs typeface="ＭＳ Ｐゴシック" charset="0"/>
              </a:rPr>
              <a:t>Ky është një shembull i të pasurit një emër domain e jo një adresë IP. I njëjti lloj kërkimi mund të bëhet duke përdorur të njëjtat burime të internetit. Pra, ku kishim një adresë IP në slajdin e mëparshëm që erdhi deri në NO-LIMIT-NET, ne jemi duke e bërë pyetjen anasjelltas.</a:t>
            </a:r>
          </a:p>
          <a:p>
            <a:pPr marL="0" marR="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sq-AL" sz="1200">
                <a:solidFill>
                  <a:schemeClr val="tx1"/>
                </a:solidFill>
                <a:latin typeface="+mn-lt"/>
                <a:ea typeface="MS PGothic" pitchFamily="34" charset="-128"/>
                <a:cs typeface="ＭＳ Ｐゴシック" charset="0"/>
              </a:rPr>
              <a:t>Shembulli vazhdon - ne kërkojmë për domenin NOLIMITNET.EU</a:t>
            </a:r>
          </a:p>
          <a:p>
            <a:pPr marL="0" marR="0" indent="0" algn="l" defTabSz="457200" rtl="0" eaLnBrk="1" fontAlgn="auto" latinLnBrk="0" hangingPunct="1">
              <a:lnSpc>
                <a:spcPct val="100000"/>
              </a:lnSpc>
              <a:spcBef>
                <a:spcPts val="0"/>
              </a:spcBef>
              <a:spcAft>
                <a:spcPts val="0"/>
              </a:spcAft>
              <a:buClrTx/>
              <a:buSzTx/>
              <a:buFontTx/>
              <a:buNone/>
              <a:tabLst/>
              <a:defRPr/>
            </a:pPr>
            <a:r>
              <a:rPr lang="sq-AL" sz="1200">
                <a:solidFill>
                  <a:schemeClr val="tx1"/>
                </a:solidFill>
                <a:latin typeface="+mn-lt"/>
                <a:ea typeface="MS PGothic" pitchFamily="34" charset="-128"/>
                <a:cs typeface="ＭＳ Ｐゴシック" charset="0"/>
              </a:rPr>
              <a:t>1 GDPR do të na nevrikosë duke mos kthyer detaje personale</a:t>
            </a:r>
          </a:p>
          <a:p>
            <a:pPr marL="0" marR="0" indent="0" algn="l" defTabSz="457200" rtl="0" eaLnBrk="1" fontAlgn="auto" latinLnBrk="0" hangingPunct="1">
              <a:lnSpc>
                <a:spcPct val="100000"/>
              </a:lnSpc>
              <a:spcBef>
                <a:spcPts val="0"/>
              </a:spcBef>
              <a:spcAft>
                <a:spcPts val="0"/>
              </a:spcAft>
              <a:buClrTx/>
              <a:buSzTx/>
              <a:buFontTx/>
              <a:buNone/>
              <a:tabLst/>
              <a:defRPr/>
            </a:pPr>
            <a:r>
              <a:rPr lang="sq-AL" sz="1200">
                <a:solidFill>
                  <a:schemeClr val="tx1"/>
                </a:solidFill>
                <a:latin typeface="+mn-lt"/>
                <a:ea typeface="MS PGothic" pitchFamily="34" charset="-128"/>
                <a:cs typeface="ＭＳ Ｐゴシック" charset="0"/>
              </a:rPr>
              <a:t>2 Por ne do të marrim disa detaje teknike të cilat mund të ndiqen</a:t>
            </a:r>
          </a:p>
          <a:p>
            <a:pPr marL="0" marR="0" indent="0" algn="l" defTabSz="457200" rtl="0" eaLnBrk="1" fontAlgn="auto" latinLnBrk="0" hangingPunct="1">
              <a:lnSpc>
                <a:spcPct val="100000"/>
              </a:lnSpc>
              <a:spcBef>
                <a:spcPts val="0"/>
              </a:spcBef>
              <a:spcAft>
                <a:spcPts val="0"/>
              </a:spcAft>
              <a:buClrTx/>
              <a:buSzTx/>
              <a:buFontTx/>
              <a:buNone/>
              <a:tabLst/>
              <a:defRPr/>
            </a:pPr>
            <a:r>
              <a:rPr lang="sq-AL" sz="1200">
                <a:solidFill>
                  <a:schemeClr val="tx1"/>
                </a:solidFill>
                <a:latin typeface="+mn-lt"/>
                <a:ea typeface="MS PGothic" pitchFamily="34" charset="-128"/>
                <a:cs typeface="ＭＳ Ｐゴシック" charset="0"/>
              </a:rPr>
              <a:t>3 Së bashku me disa informacione se ku bazohet rrjeti - dhe detajet e kontaktit</a:t>
            </a:r>
          </a:p>
          <a:p>
            <a:pPr marL="0" marR="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65</a:t>
            </a:fld>
            <a:endParaRPr lang="en-US" altLang="en-US" smtClean="0"/>
          </a:p>
        </p:txBody>
      </p:sp>
    </p:spTree>
    <p:extLst>
      <p:ext uri="{BB962C8B-B14F-4D97-AF65-F5344CB8AC3E}">
        <p14:creationId xmlns:p14="http://schemas.microsoft.com/office/powerpoint/2010/main" val="21096840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sq-AL" sz="1200">
                <a:solidFill>
                  <a:schemeClr val="tx1"/>
                </a:solidFill>
                <a:latin typeface="+mn-lt"/>
                <a:ea typeface="MS PGothic" pitchFamily="34" charset="-128"/>
                <a:cs typeface="ＭＳ Ｐゴシック" charset="0"/>
              </a:rPr>
              <a:t>Trajneri duhet të sigurojë që nuk ka keqkuptim - Vendndodhja gjeografike e adresës IP nuk është e saktë në shumë raste dhe ndoshta do të çojë një hetues në një zonë gjeografike ose në një qytet - por gjithsesi ka nevojë për konfirmim duke kërkuar informacion nga ISP në fjalë</a:t>
            </a:r>
          </a:p>
          <a:p>
            <a:pPr marL="0" marR="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sq-AL" sz="1200">
                <a:solidFill>
                  <a:schemeClr val="tx1"/>
                </a:solidFill>
                <a:latin typeface="+mn-lt"/>
                <a:ea typeface="MS PGothic" pitchFamily="34" charset="-128"/>
                <a:cs typeface="ＭＳ Ｐゴシック" charset="0"/>
              </a:rPr>
              <a:t>Ka shumë mjete për ta bërë këtë - të gjitha ndryshojnë në mënyrën se si funksionojnë</a:t>
            </a:r>
          </a:p>
          <a:p>
            <a:pPr marL="0" marR="0" indent="0" algn="l" defTabSz="457200" rtl="0" eaLnBrk="1" fontAlgn="auto" latinLnBrk="0" hangingPunct="1">
              <a:lnSpc>
                <a:spcPct val="100000"/>
              </a:lnSpc>
              <a:spcBef>
                <a:spcPts val="0"/>
              </a:spcBef>
              <a:spcAft>
                <a:spcPts val="0"/>
              </a:spcAft>
              <a:buClrTx/>
              <a:buSzTx/>
              <a:buFontTx/>
              <a:buNone/>
              <a:tabLst/>
              <a:defRPr/>
            </a:pPr>
            <a:r>
              <a:rPr lang="sq-AL" sz="1200">
                <a:solidFill>
                  <a:schemeClr val="tx1"/>
                </a:solidFill>
                <a:latin typeface="+mn-lt"/>
                <a:ea typeface="MS PGothic" pitchFamily="34" charset="-128"/>
                <a:cs typeface="ＭＳ Ｐゴシック" charset="0"/>
              </a:rPr>
              <a:t>Saktësia e vendit është ndoshta rreth 95-99%, rajoni/shteti ndoshta 55-80% - duhet të kuptohet qartë se</a:t>
            </a:r>
          </a:p>
          <a:p>
            <a:pPr marL="0" marR="0" indent="0" algn="l" defTabSz="457200" rtl="0" eaLnBrk="1" fontAlgn="auto" latinLnBrk="0" hangingPunct="1">
              <a:lnSpc>
                <a:spcPct val="100000"/>
              </a:lnSpc>
              <a:spcBef>
                <a:spcPts val="0"/>
              </a:spcBef>
              <a:spcAft>
                <a:spcPts val="0"/>
              </a:spcAft>
              <a:buClrTx/>
              <a:buSzTx/>
              <a:buFontTx/>
              <a:buNone/>
              <a:tabLst/>
              <a:defRPr/>
            </a:pPr>
            <a:r>
              <a:rPr lang="sq-AL" sz="1200">
                <a:solidFill>
                  <a:schemeClr val="tx1"/>
                </a:solidFill>
                <a:latin typeface="+mn-lt"/>
                <a:ea typeface="MS PGothic" pitchFamily="34" charset="-128"/>
                <a:cs typeface="ＭＳ Ｐゴシック" charset="0"/>
              </a:rPr>
              <a:t>Shembulli kryesor - adresa IP nga Spanja e parë më parë - të gjitha kthehen në vende të ndryshme në të njëjtin lokalitet</a:t>
            </a:r>
          </a:p>
          <a:p>
            <a:pPr marL="0" marR="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sq-AL" sz="1200">
                <a:solidFill>
                  <a:schemeClr val="tx1"/>
                </a:solidFill>
                <a:latin typeface="+mn-lt"/>
                <a:ea typeface="MS PGothic" pitchFamily="34" charset="-128"/>
                <a:cs typeface="ＭＳ Ｐゴシック" charset="0"/>
              </a:rPr>
              <a:t>Shembulli i poshtëm - Adresa IP caktohet nga kompania britanike BTInternet - dhe ata lëvizin adresën IP nëpër vend siç bëhet kërkesa. Ky shembull është nga adresa e autorit të slajdit në MB në veri të Anglisë e cila ishte në Penrith, Cumbria. Informacioni i kthyer në kërkim është dukshëm i jashtëm dhe i gabuar - por a është kompania që ofron përpjekjen më të mirë të shërbimit të vendndodhjes bazuar në informacionin që ata kanë. Adresa IP qartë është zhvendosur për t'iu përshtatur nevojave të biznesit të Telekomunikimeve Britanike (BT)</a:t>
            </a:r>
          </a:p>
          <a:p>
            <a:pPr marL="0" marR="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sq-AL" sz="1200">
                <a:solidFill>
                  <a:schemeClr val="tx1"/>
                </a:solidFill>
                <a:latin typeface="+mn-lt"/>
                <a:ea typeface="MS PGothic" pitchFamily="34" charset="-128"/>
                <a:cs typeface="ＭＳ Ｐゴシック" charset="0"/>
              </a:rPr>
              <a:t> </a:t>
            </a: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66</a:t>
            </a:fld>
            <a:endParaRPr lang="en-US" altLang="en-US" smtClean="0"/>
          </a:p>
        </p:txBody>
      </p:sp>
    </p:spTree>
    <p:extLst>
      <p:ext uri="{BB962C8B-B14F-4D97-AF65-F5344CB8AC3E}">
        <p14:creationId xmlns:p14="http://schemas.microsoft.com/office/powerpoint/2010/main" val="234774083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sq-AL" sz="1200">
                <a:solidFill>
                  <a:schemeClr val="tx1"/>
                </a:solidFill>
                <a:latin typeface="+mn-lt"/>
                <a:ea typeface="MS PGothic" pitchFamily="34" charset="-128"/>
                <a:cs typeface="ＭＳ Ｐゴシック" charset="0"/>
              </a:rPr>
              <a:t>Përmbajtja e slajdeve fshihet pas grafikës përfundimtare!</a:t>
            </a:r>
          </a:p>
          <a:p>
            <a:pPr marL="0" marR="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sq-AL" sz="1200">
                <a:solidFill>
                  <a:schemeClr val="tx1"/>
                </a:solidFill>
                <a:latin typeface="+mn-lt"/>
                <a:ea typeface="MS PGothic" pitchFamily="34" charset="-128"/>
                <a:cs typeface="ＭＳ Ｐゴシック" charset="0"/>
              </a:rPr>
              <a:t>Kjo grafikë tregon një tracert në një domen në Australi - përfunduar nga një adresë IP spanjolle</a:t>
            </a:r>
          </a:p>
          <a:p>
            <a:pPr marL="0" marR="0" indent="0" algn="l" defTabSz="457200" rtl="0" eaLnBrk="1" fontAlgn="auto" latinLnBrk="0" hangingPunct="1">
              <a:lnSpc>
                <a:spcPct val="100000"/>
              </a:lnSpc>
              <a:spcBef>
                <a:spcPts val="0"/>
              </a:spcBef>
              <a:spcAft>
                <a:spcPts val="0"/>
              </a:spcAft>
              <a:buClrTx/>
              <a:buSzTx/>
              <a:buFontTx/>
              <a:buNone/>
              <a:tabLst/>
              <a:defRPr/>
            </a:pPr>
            <a:r>
              <a:rPr lang="sq-AL" sz="1200">
                <a:solidFill>
                  <a:schemeClr val="tx1"/>
                </a:solidFill>
                <a:latin typeface="+mn-lt"/>
                <a:ea typeface="MS PGothic" pitchFamily="34" charset="-128"/>
                <a:cs typeface="ＭＳ Ｐゴシック" charset="0"/>
              </a:rPr>
              <a:t>Traceroute = diagnostifikimi i rrjetit për rrugën në kohë reale të marrë nga burimi në destinacion</a:t>
            </a:r>
          </a:p>
          <a:p>
            <a:pPr marL="0" marR="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sq-AL" sz="1200">
                <a:solidFill>
                  <a:schemeClr val="tx1"/>
                </a:solidFill>
                <a:latin typeface="+mn-lt"/>
                <a:ea typeface="MS PGothic" pitchFamily="34" charset="-128"/>
                <a:cs typeface="ＭＳ Ｐゴシック" charset="0"/>
              </a:rPr>
              <a:t>Së pari – përdor DNS për të vendosur se në çfarë adrese IP është CSU.EDU.AU</a:t>
            </a:r>
          </a:p>
          <a:p>
            <a:pPr marL="0" marR="0" indent="0" algn="l" defTabSz="457200" rtl="0" eaLnBrk="1" fontAlgn="auto" latinLnBrk="0" hangingPunct="1">
              <a:lnSpc>
                <a:spcPct val="100000"/>
              </a:lnSpc>
              <a:spcBef>
                <a:spcPts val="0"/>
              </a:spcBef>
              <a:spcAft>
                <a:spcPts val="0"/>
              </a:spcAft>
              <a:buClrTx/>
              <a:buSzTx/>
              <a:buFontTx/>
              <a:buNone/>
              <a:tabLst/>
              <a:defRPr/>
            </a:pPr>
            <a:r>
              <a:rPr lang="sq-AL" sz="1200">
                <a:solidFill>
                  <a:schemeClr val="tx1"/>
                </a:solidFill>
                <a:latin typeface="+mn-lt"/>
                <a:ea typeface="MS PGothic" pitchFamily="34" charset="-128"/>
                <a:cs typeface="ＭＳ Ｐゴシック" charset="0"/>
              </a:rPr>
              <a:t>1 Duhet të gjeni portën e paracaktuar - default gateway (router) për të dalë – 192.168.18.1</a:t>
            </a:r>
          </a:p>
          <a:p>
            <a:pPr marL="0" marR="0" indent="0" algn="l" defTabSz="457200" rtl="0" eaLnBrk="1" fontAlgn="auto" latinLnBrk="0" hangingPunct="1">
              <a:lnSpc>
                <a:spcPct val="100000"/>
              </a:lnSpc>
              <a:spcBef>
                <a:spcPts val="0"/>
              </a:spcBef>
              <a:spcAft>
                <a:spcPts val="0"/>
              </a:spcAft>
              <a:buClrTx/>
              <a:buSzTx/>
              <a:buFontTx/>
              <a:buNone/>
              <a:tabLst/>
              <a:defRPr/>
            </a:pPr>
            <a:r>
              <a:rPr lang="sq-AL" sz="1200">
                <a:solidFill>
                  <a:schemeClr val="tx1"/>
                </a:solidFill>
                <a:latin typeface="+mn-lt"/>
                <a:ea typeface="MS PGothic" pitchFamily="34" charset="-128"/>
                <a:cs typeface="ＭＳ Ｐゴシック" charset="0"/>
              </a:rPr>
              <a:t>2 Gjen ISP 45.14.248.1</a:t>
            </a:r>
          </a:p>
          <a:p>
            <a:pPr marL="0" marR="0" indent="0" algn="l" defTabSz="457200" rtl="0" eaLnBrk="1" fontAlgn="auto" latinLnBrk="0" hangingPunct="1">
              <a:lnSpc>
                <a:spcPct val="100000"/>
              </a:lnSpc>
              <a:spcBef>
                <a:spcPts val="0"/>
              </a:spcBef>
              <a:spcAft>
                <a:spcPts val="0"/>
              </a:spcAft>
              <a:buClrTx/>
              <a:buSzTx/>
              <a:buFontTx/>
              <a:buNone/>
              <a:tabLst/>
              <a:defRPr/>
            </a:pPr>
            <a:r>
              <a:rPr lang="sq-AL" sz="1200">
                <a:solidFill>
                  <a:schemeClr val="tx1"/>
                </a:solidFill>
                <a:latin typeface="+mn-lt"/>
                <a:ea typeface="MS PGothic" pitchFamily="34" charset="-128"/>
                <a:cs typeface="ＭＳ Ｐゴシック" charset="0"/>
              </a:rPr>
              <a:t>3 Adresa e veçantë IP e brendshme brenda rrjetit të comms</a:t>
            </a:r>
          </a:p>
          <a:p>
            <a:pPr marL="0" marR="0" indent="0" algn="l" defTabSz="457200" rtl="0" eaLnBrk="1" fontAlgn="auto" latinLnBrk="0" hangingPunct="1">
              <a:lnSpc>
                <a:spcPct val="100000"/>
              </a:lnSpc>
              <a:spcBef>
                <a:spcPts val="0"/>
              </a:spcBef>
              <a:spcAft>
                <a:spcPts val="0"/>
              </a:spcAft>
              <a:buClrTx/>
              <a:buSzTx/>
              <a:buFontTx/>
              <a:buNone/>
              <a:tabLst/>
              <a:defRPr/>
            </a:pPr>
            <a:r>
              <a:rPr lang="sq-AL" sz="1200">
                <a:solidFill>
                  <a:schemeClr val="tx1"/>
                </a:solidFill>
                <a:latin typeface="+mn-lt"/>
                <a:ea typeface="MS PGothic" pitchFamily="34" charset="-128"/>
                <a:cs typeface="ＭＳ Ｐゴシック" charset="0"/>
              </a:rPr>
              <a:t>4 Valencia (VLC02) hub nga Cogentco.com – ofrues i madh shumëkombësh i internetit - Ndoshta jep me qira linjat e internetit nolimitnet.eu </a:t>
            </a:r>
          </a:p>
          <a:p>
            <a:pPr marL="0" marR="0" indent="0" algn="l" defTabSz="457200" rtl="0" eaLnBrk="1" fontAlgn="auto" latinLnBrk="0" hangingPunct="1">
              <a:lnSpc>
                <a:spcPct val="100000"/>
              </a:lnSpc>
              <a:spcBef>
                <a:spcPts val="0"/>
              </a:spcBef>
              <a:spcAft>
                <a:spcPts val="0"/>
              </a:spcAft>
              <a:buClrTx/>
              <a:buSzTx/>
              <a:buFontTx/>
              <a:buNone/>
              <a:tabLst/>
              <a:defRPr/>
            </a:pPr>
            <a:r>
              <a:rPr lang="sq-AL" sz="1200">
                <a:solidFill>
                  <a:schemeClr val="tx1"/>
                </a:solidFill>
                <a:latin typeface="+mn-lt"/>
                <a:ea typeface="MS PGothic" pitchFamily="34" charset="-128"/>
                <a:cs typeface="ＭＳ Ｐゴシック" charset="0"/>
              </a:rPr>
              <a:t>5 Madrid (MAD05) hub i Cogentco.com</a:t>
            </a:r>
          </a:p>
          <a:p>
            <a:pPr marL="0" marR="0" indent="0" algn="l" defTabSz="457200" rtl="0" eaLnBrk="1" fontAlgn="auto" latinLnBrk="0" hangingPunct="1">
              <a:lnSpc>
                <a:spcPct val="100000"/>
              </a:lnSpc>
              <a:spcBef>
                <a:spcPts val="0"/>
              </a:spcBef>
              <a:spcAft>
                <a:spcPts val="0"/>
              </a:spcAft>
              <a:buClrTx/>
              <a:buSzTx/>
              <a:buFontTx/>
              <a:buNone/>
              <a:tabLst/>
              <a:defRPr/>
            </a:pPr>
            <a:r>
              <a:rPr lang="sq-AL" sz="1200">
                <a:solidFill>
                  <a:schemeClr val="tx1"/>
                </a:solidFill>
                <a:latin typeface="+mn-lt"/>
                <a:ea typeface="MS PGothic" pitchFamily="34" charset="-128"/>
                <a:cs typeface="ＭＳ Ｐゴシック" charset="0"/>
              </a:rPr>
              <a:t>6 Më tej brenda Cogentco.com – ende në Madrid</a:t>
            </a:r>
          </a:p>
          <a:p>
            <a:pPr marL="0" marR="0" indent="0" algn="l" defTabSz="457200" rtl="0" eaLnBrk="1" fontAlgn="auto" latinLnBrk="0" hangingPunct="1">
              <a:lnSpc>
                <a:spcPct val="100000"/>
              </a:lnSpc>
              <a:spcBef>
                <a:spcPts val="0"/>
              </a:spcBef>
              <a:spcAft>
                <a:spcPts val="0"/>
              </a:spcAft>
              <a:buClrTx/>
              <a:buSzTx/>
              <a:buFontTx/>
              <a:buNone/>
              <a:tabLst/>
              <a:defRPr/>
            </a:pPr>
            <a:r>
              <a:rPr lang="sq-AL" sz="1200">
                <a:solidFill>
                  <a:schemeClr val="tx1"/>
                </a:solidFill>
                <a:latin typeface="+mn-lt"/>
                <a:ea typeface="MS PGothic" pitchFamily="34" charset="-128"/>
                <a:cs typeface="ＭＳ Ｐゴシック" charset="0"/>
              </a:rPr>
              <a:t>7 Kalon në NTT.COM në Londër (Londër MB) – shërbim global i internetit</a:t>
            </a:r>
          </a:p>
          <a:p>
            <a:pPr marL="0" marR="0" indent="0" algn="l" defTabSz="457200" rtl="0" eaLnBrk="1" fontAlgn="auto" latinLnBrk="0" hangingPunct="1">
              <a:lnSpc>
                <a:spcPct val="100000"/>
              </a:lnSpc>
              <a:spcBef>
                <a:spcPts val="0"/>
              </a:spcBef>
              <a:spcAft>
                <a:spcPts val="0"/>
              </a:spcAft>
              <a:buClrTx/>
              <a:buSzTx/>
              <a:buFontTx/>
              <a:buNone/>
              <a:tabLst/>
              <a:defRPr/>
            </a:pPr>
            <a:r>
              <a:rPr lang="sq-AL" sz="1200">
                <a:solidFill>
                  <a:schemeClr val="tx1"/>
                </a:solidFill>
                <a:latin typeface="+mn-lt"/>
                <a:ea typeface="MS PGothic" pitchFamily="34" charset="-128"/>
                <a:cs typeface="ＭＳ Ｐゴシック" charset="0"/>
              </a:rPr>
              <a:t>8 Një hop më tej në Londër</a:t>
            </a:r>
          </a:p>
          <a:p>
            <a:pPr marL="0" marR="0" indent="0" algn="l" defTabSz="457200" rtl="0" eaLnBrk="1" fontAlgn="auto" latinLnBrk="0" hangingPunct="1">
              <a:lnSpc>
                <a:spcPct val="100000"/>
              </a:lnSpc>
              <a:spcBef>
                <a:spcPts val="0"/>
              </a:spcBef>
              <a:spcAft>
                <a:spcPts val="0"/>
              </a:spcAft>
              <a:buClrTx/>
              <a:buSzTx/>
              <a:buFontTx/>
              <a:buNone/>
              <a:tabLst/>
              <a:defRPr/>
            </a:pPr>
            <a:r>
              <a:rPr lang="sq-AL" sz="1200">
                <a:solidFill>
                  <a:schemeClr val="tx1"/>
                </a:solidFill>
                <a:latin typeface="+mn-lt"/>
                <a:ea typeface="MS PGothic" pitchFamily="34" charset="-128"/>
                <a:cs typeface="ＭＳ Ｐゴシック" charset="0"/>
              </a:rPr>
              <a:t>9 Kalon Atlantikun për në NTT.COM hub në Ashburn, Virginia (asbnva02)</a:t>
            </a:r>
          </a:p>
          <a:p>
            <a:pPr marL="0" marR="0" indent="0" algn="l" defTabSz="457200" rtl="0" eaLnBrk="1" fontAlgn="auto" latinLnBrk="0" hangingPunct="1">
              <a:lnSpc>
                <a:spcPct val="100000"/>
              </a:lnSpc>
              <a:spcBef>
                <a:spcPts val="0"/>
              </a:spcBef>
              <a:spcAft>
                <a:spcPts val="0"/>
              </a:spcAft>
              <a:buClrTx/>
              <a:buSzTx/>
              <a:buFontTx/>
              <a:buNone/>
              <a:tabLst/>
              <a:defRPr/>
            </a:pPr>
            <a:r>
              <a:rPr lang="sq-AL" sz="1200">
                <a:solidFill>
                  <a:schemeClr val="tx1"/>
                </a:solidFill>
                <a:latin typeface="+mn-lt"/>
                <a:ea typeface="MS PGothic" pitchFamily="34" charset="-128"/>
                <a:cs typeface="ＭＳ Ｐゴシック" charset="0"/>
              </a:rPr>
              <a:t>10 Kalon SHBA-në në NTT.COM hub në San Jose, Kalifornia (snjsca04)</a:t>
            </a:r>
          </a:p>
          <a:p>
            <a:pPr marL="0" marR="0" indent="0" algn="l" defTabSz="457200" rtl="0" eaLnBrk="1" fontAlgn="auto" latinLnBrk="0" hangingPunct="1">
              <a:lnSpc>
                <a:spcPct val="100000"/>
              </a:lnSpc>
              <a:spcBef>
                <a:spcPts val="0"/>
              </a:spcBef>
              <a:spcAft>
                <a:spcPts val="0"/>
              </a:spcAft>
              <a:buClrTx/>
              <a:buSzTx/>
              <a:buFontTx/>
              <a:buNone/>
              <a:tabLst/>
              <a:defRPr/>
            </a:pPr>
            <a:r>
              <a:rPr lang="sq-AL" sz="1200">
                <a:solidFill>
                  <a:schemeClr val="tx1"/>
                </a:solidFill>
                <a:latin typeface="+mn-lt"/>
                <a:ea typeface="MS PGothic" pitchFamily="34" charset="-128"/>
                <a:cs typeface="ＭＳ Ｐゴシック" charset="0"/>
              </a:rPr>
              <a:t>11 Një hop më tej në Kaliforni</a:t>
            </a:r>
          </a:p>
          <a:p>
            <a:pPr marL="0" marR="0" indent="0" algn="l" defTabSz="457200" rtl="0" eaLnBrk="1" fontAlgn="auto" latinLnBrk="0" hangingPunct="1">
              <a:lnSpc>
                <a:spcPct val="100000"/>
              </a:lnSpc>
              <a:spcBef>
                <a:spcPts val="0"/>
              </a:spcBef>
              <a:spcAft>
                <a:spcPts val="0"/>
              </a:spcAft>
              <a:buClrTx/>
              <a:buSzTx/>
              <a:buFontTx/>
              <a:buNone/>
              <a:tabLst/>
              <a:defRPr/>
            </a:pPr>
            <a:r>
              <a:rPr lang="sq-AL" sz="1200">
                <a:solidFill>
                  <a:schemeClr val="tx1"/>
                </a:solidFill>
                <a:latin typeface="+mn-lt"/>
                <a:ea typeface="MS PGothic" pitchFamily="34" charset="-128"/>
                <a:cs typeface="ＭＳ Ｐゴシック" charset="0"/>
              </a:rPr>
              <a:t>12 Një hop më tej në Kaliforni</a:t>
            </a:r>
          </a:p>
          <a:p>
            <a:pPr marL="0" marR="0" indent="0" algn="l" defTabSz="457200" rtl="0" eaLnBrk="1" fontAlgn="auto" latinLnBrk="0" hangingPunct="1">
              <a:lnSpc>
                <a:spcPct val="100000"/>
              </a:lnSpc>
              <a:spcBef>
                <a:spcPts val="0"/>
              </a:spcBef>
              <a:spcAft>
                <a:spcPts val="0"/>
              </a:spcAft>
              <a:buClrTx/>
              <a:buSzTx/>
              <a:buFontTx/>
              <a:buNone/>
              <a:tabLst/>
              <a:defRPr/>
            </a:pPr>
            <a:r>
              <a:rPr lang="sq-AL" sz="1200">
                <a:solidFill>
                  <a:schemeClr val="tx1"/>
                </a:solidFill>
                <a:latin typeface="+mn-lt"/>
                <a:ea typeface="MS PGothic" pitchFamily="34" charset="-128"/>
                <a:cs typeface="ＭＳ Ｐゴシック" charset="0"/>
              </a:rPr>
              <a:t>13 Kalon Paqësorin për në AARNET – kompani me shpejtësi të lartë në internet në NSW, Australi (AARNET.NET.AU)</a:t>
            </a:r>
          </a:p>
          <a:p>
            <a:pPr marL="0" marR="0" indent="0" algn="l" defTabSz="457200" rtl="0" eaLnBrk="1" fontAlgn="auto" latinLnBrk="0" hangingPunct="1">
              <a:lnSpc>
                <a:spcPct val="100000"/>
              </a:lnSpc>
              <a:spcBef>
                <a:spcPts val="0"/>
              </a:spcBef>
              <a:spcAft>
                <a:spcPts val="0"/>
              </a:spcAft>
              <a:buClrTx/>
              <a:buSzTx/>
              <a:buFontTx/>
              <a:buNone/>
              <a:tabLst/>
              <a:defRPr/>
            </a:pPr>
            <a:r>
              <a:rPr lang="sq-AL" sz="1200">
                <a:solidFill>
                  <a:schemeClr val="tx1"/>
                </a:solidFill>
                <a:latin typeface="+mn-lt"/>
                <a:ea typeface="MS PGothic" pitchFamily="34" charset="-128"/>
                <a:cs typeface="ＭＳ Ｐゴシック" charset="0"/>
              </a:rPr>
              <a:t>14 Një hop më tej në AARNET</a:t>
            </a:r>
          </a:p>
          <a:p>
            <a:pPr marL="0" marR="0" indent="0" algn="l" defTabSz="457200" rtl="0" eaLnBrk="1" fontAlgn="auto" latinLnBrk="0" hangingPunct="1">
              <a:lnSpc>
                <a:spcPct val="100000"/>
              </a:lnSpc>
              <a:spcBef>
                <a:spcPts val="0"/>
              </a:spcBef>
              <a:spcAft>
                <a:spcPts val="0"/>
              </a:spcAft>
              <a:buClrTx/>
              <a:buSzTx/>
              <a:buFontTx/>
              <a:buNone/>
              <a:tabLst/>
              <a:defRPr/>
            </a:pPr>
            <a:r>
              <a:rPr lang="sq-AL" sz="1200">
                <a:solidFill>
                  <a:schemeClr val="tx1"/>
                </a:solidFill>
                <a:latin typeface="+mn-lt"/>
                <a:ea typeface="MS PGothic" pitchFamily="34" charset="-128"/>
                <a:cs typeface="ＭＳ Ｐゴシック" charset="0"/>
              </a:rPr>
              <a:t>15 Një hop më tej në AARNET</a:t>
            </a:r>
          </a:p>
          <a:p>
            <a:pPr marL="0" marR="0" indent="0" algn="l" defTabSz="457200" rtl="0" eaLnBrk="1" fontAlgn="auto" latinLnBrk="0" hangingPunct="1">
              <a:lnSpc>
                <a:spcPct val="100000"/>
              </a:lnSpc>
              <a:spcBef>
                <a:spcPts val="0"/>
              </a:spcBef>
              <a:spcAft>
                <a:spcPts val="0"/>
              </a:spcAft>
              <a:buClrTx/>
              <a:buSzTx/>
              <a:buFontTx/>
              <a:buNone/>
              <a:tabLst/>
              <a:defRPr/>
            </a:pPr>
            <a:r>
              <a:rPr lang="sq-AL" sz="1200">
                <a:solidFill>
                  <a:schemeClr val="tx1"/>
                </a:solidFill>
                <a:latin typeface="+mn-lt"/>
                <a:ea typeface="MS PGothic" pitchFamily="34" charset="-128"/>
                <a:cs typeface="ＭＳ Ｐゴシック" charset="0"/>
              </a:rPr>
              <a:t>16/17 kërkesa për kohën (jo e pazakontë në kërkesat e Traceroute)</a:t>
            </a:r>
          </a:p>
          <a:p>
            <a:pPr marL="0" marR="0" indent="0" algn="l" defTabSz="457200" rtl="0" eaLnBrk="1" fontAlgn="auto" latinLnBrk="0" hangingPunct="1">
              <a:lnSpc>
                <a:spcPct val="100000"/>
              </a:lnSpc>
              <a:spcBef>
                <a:spcPts val="0"/>
              </a:spcBef>
              <a:spcAft>
                <a:spcPts val="0"/>
              </a:spcAft>
              <a:buClrTx/>
              <a:buSzTx/>
              <a:buFontTx/>
              <a:buNone/>
              <a:tabLst/>
              <a:defRPr/>
            </a:pPr>
            <a:r>
              <a:rPr lang="sq-AL" sz="1200">
                <a:solidFill>
                  <a:schemeClr val="tx1"/>
                </a:solidFill>
                <a:latin typeface="+mn-lt"/>
                <a:ea typeface="MS PGothic" pitchFamily="34" charset="-128"/>
                <a:cs typeface="ＭＳ Ｐゴシック" charset="0"/>
              </a:rPr>
              <a:t>18 Goditjet e adresës IP që vendosi të gjente në Universitetin Charles Sturt</a:t>
            </a:r>
          </a:p>
          <a:p>
            <a:pPr marL="0" marR="0" indent="0" algn="l" defTabSz="457200" rtl="0" eaLnBrk="1" fontAlgn="auto" latinLnBrk="0" hangingPunct="1">
              <a:lnSpc>
                <a:spcPct val="100000"/>
              </a:lnSpc>
              <a:spcBef>
                <a:spcPts val="0"/>
              </a:spcBef>
              <a:spcAft>
                <a:spcPts val="0"/>
              </a:spcAft>
              <a:buClrTx/>
              <a:buSzTx/>
              <a:buFontTx/>
              <a:buNone/>
              <a:tabLst/>
              <a:defRPr/>
            </a:pPr>
            <a:r>
              <a:rPr lang="sq-AL" sz="1200">
                <a:solidFill>
                  <a:schemeClr val="tx1"/>
                </a:solidFill>
                <a:latin typeface="+mn-lt"/>
                <a:ea typeface="MS PGothic" pitchFamily="34" charset="-128"/>
                <a:cs typeface="ＭＳ Ｐゴシック" charset="0"/>
              </a:rPr>
              <a:t> </a:t>
            </a:r>
          </a:p>
          <a:p>
            <a:pPr marL="0" marR="0" indent="0" algn="l" defTabSz="457200" rtl="0" eaLnBrk="1" fontAlgn="auto" latinLnBrk="0" hangingPunct="1">
              <a:lnSpc>
                <a:spcPct val="100000"/>
              </a:lnSpc>
              <a:spcBef>
                <a:spcPts val="0"/>
              </a:spcBef>
              <a:spcAft>
                <a:spcPts val="0"/>
              </a:spcAft>
              <a:buClrTx/>
              <a:buSzTx/>
              <a:buFontTx/>
              <a:buNone/>
              <a:tabLst/>
              <a:defRPr/>
            </a:pPr>
            <a:r>
              <a:rPr lang="sq-AL" sz="1200">
                <a:solidFill>
                  <a:schemeClr val="tx1"/>
                </a:solidFill>
                <a:latin typeface="+mn-lt"/>
                <a:ea typeface="MS PGothic" pitchFamily="34" charset="-128"/>
                <a:cs typeface="ＭＳ Ｐゴシック" charset="0"/>
              </a:rPr>
              <a:t> </a:t>
            </a:r>
          </a:p>
          <a:p>
            <a:pPr marL="0" marR="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67</a:t>
            </a:fld>
            <a:endParaRPr lang="en-US" altLang="en-US" smtClean="0"/>
          </a:p>
        </p:txBody>
      </p:sp>
    </p:spTree>
    <p:extLst>
      <p:ext uri="{BB962C8B-B14F-4D97-AF65-F5344CB8AC3E}">
        <p14:creationId xmlns:p14="http://schemas.microsoft.com/office/powerpoint/2010/main" val="214297415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sq-AL" sz="1200">
                <a:solidFill>
                  <a:schemeClr val="tx1"/>
                </a:solidFill>
                <a:latin typeface="+mn-lt"/>
                <a:ea typeface="MS PGothic" pitchFamily="34" charset="-128"/>
                <a:cs typeface="ＭＳ Ｐゴシック" charset="0"/>
              </a:rPr>
              <a:t>Para se të hyjmë në detaje për shërbimet e disponueshme në internet, vlen të reflektoni se sa vendet mbështeten tani në ato shërbime në nivelin kombëtar.  Trajnerët duhet të ofrojnë një përmbledhje të infrastrukturës kritike kombëtare në vendet e tyre për të siguruar që pjesëmarrësit të kuptojnë se sa i rëndësishëm është bërë interneti në çështjet e sigurisë së infrastrukturës kombëtare në një hapësirë të shkurtër kohe.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70</a:t>
            </a:fld>
            <a:endParaRPr lang="en-US" altLang="en-US" smtClean="0"/>
          </a:p>
        </p:txBody>
      </p:sp>
    </p:spTree>
    <p:extLst>
      <p:ext uri="{BB962C8B-B14F-4D97-AF65-F5344CB8AC3E}">
        <p14:creationId xmlns:p14="http://schemas.microsoft.com/office/powerpoint/2010/main" val="374750737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q-AL" sz="1200">
                <a:solidFill>
                  <a:schemeClr val="tx1"/>
                </a:solidFill>
                <a:latin typeface="+mn-lt"/>
                <a:ea typeface="MS PGothic" pitchFamily="34" charset="-128"/>
                <a:cs typeface="ＭＳ Ｐゴシック" charset="0"/>
              </a:rPr>
              <a:t>Interneti mund të mendohet si infrastruktura mbi të cilën mund të ekzekutohen shumë aplikacione të ndryshme njëkohësisht.</a:t>
            </a:r>
            <a:r>
              <a:rPr lang="sq-AL" sz="1200" b="1">
                <a:solidFill>
                  <a:schemeClr val="tx1"/>
                </a:solidFill>
                <a:latin typeface="+mn-lt"/>
                <a:ea typeface="MS PGothic" pitchFamily="34" charset="-128"/>
                <a:cs typeface="ＭＳ Ｐゴシック" charset="0"/>
              </a:rPr>
              <a:t> </a:t>
            </a:r>
            <a:r>
              <a:rPr lang="sq-AL" sz="1200">
                <a:solidFill>
                  <a:schemeClr val="tx1"/>
                </a:solidFill>
                <a:latin typeface="+mn-lt"/>
                <a:ea typeface="MS PGothic" pitchFamily="34" charset="-128"/>
                <a:cs typeface="ＭＳ Ｐゴシック" charset="0"/>
              </a:rPr>
              <a:t>Nëse ndonjë pjesë e Internetit nuk funksionon ose shkatërrohet, komunikimi mund të vazhdojë ende. Askush nuk zotëron internetin - asnjë organizatë, asnjë korporatë, asnjë qeveri. Ai kryesisht rregullohet vetë. I tëri përdor të njëjtën teknologji lidhjeje.</a:t>
            </a:r>
          </a:p>
          <a:p>
            <a:r>
              <a:rPr lang="sq-AL" sz="1200">
                <a:solidFill>
                  <a:schemeClr val="tx1"/>
                </a:solidFill>
                <a:latin typeface="+mn-lt"/>
                <a:ea typeface="MS PGothic" pitchFamily="34" charset="-128"/>
                <a:cs typeface="ＭＳ Ｐゴシック" charset="0"/>
              </a:rPr>
              <a:t> </a:t>
            </a:r>
          </a:p>
          <a:p>
            <a:r>
              <a:rPr lang="sq-AL" sz="1200">
                <a:solidFill>
                  <a:schemeClr val="tx1"/>
                </a:solidFill>
                <a:latin typeface="+mn-lt"/>
                <a:ea typeface="MS PGothic" pitchFamily="34" charset="-128"/>
                <a:cs typeface="ＭＳ Ｐゴシック" charset="0"/>
              </a:rPr>
              <a:t>Shumica e rrjeteve moderne të të dhënave, si interneti, përshkruhen si "pa ndonjë lidhje" ose "paketa të ndërruar”. Trafiku ndahet në pako të vogla të cilat bëjnë rrugën e tyre nga dërguesi te marrësi. Ata nuk ndjekin të gjithë të njëjtën rrugë dhe bashkohen përsëri kur të arrijnë në destinacionin e tyre.</a:t>
            </a:r>
          </a:p>
          <a:p>
            <a:r>
              <a:rPr lang="sq-AL" sz="1200">
                <a:solidFill>
                  <a:schemeClr val="tx1"/>
                </a:solidFill>
                <a:latin typeface="+mn-lt"/>
                <a:ea typeface="MS PGothic" pitchFamily="34" charset="-128"/>
                <a:cs typeface="ＭＳ Ｐゴシック" charset="0"/>
              </a:rPr>
              <a:t> </a:t>
            </a:r>
          </a:p>
          <a:p>
            <a:r>
              <a:rPr lang="sq-AL" sz="1200">
                <a:solidFill>
                  <a:schemeClr val="tx1"/>
                </a:solidFill>
                <a:latin typeface="+mn-lt"/>
                <a:ea typeface="MS PGothic" pitchFamily="34" charset="-128"/>
                <a:cs typeface="ＭＳ Ｐゴシック" charset="0"/>
              </a:rPr>
              <a:t>Shumica e njerëzve lidhen me internet përmes një Ofruesi të Shërbimit të Internetit (ISP). Këto janë organizata tregtare që japin me qira hapësirë. Ato mbajnë shënime... por për sa kohë? Ekzistojnë çështje kombëtare dhe ndërkombëtare të mbrojtjes së të dhënave ligjore ose çështjeve të privatësisë që ndikojnë në sa kohë të dhënat mund të mbahen nga ISP-të.  Kjo natyrisht ka një ndikim në aftësinë e zyrtarëve të drejtësisë penale për të siguruar prova nga këto burime. Lidhja normalisht bëhet me një nga metodat e mëposhtme; Dial-up, Broadband (ADSL), ISDN, Kabllo, Hotspot pa tel ose me Satelit.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71</a:t>
            </a:fld>
            <a:endParaRPr lang="en-US" altLang="en-US" smtClean="0"/>
          </a:p>
        </p:txBody>
      </p:sp>
    </p:spTree>
    <p:extLst>
      <p:ext uri="{BB962C8B-B14F-4D97-AF65-F5344CB8AC3E}">
        <p14:creationId xmlns:p14="http://schemas.microsoft.com/office/powerpoint/2010/main" val="39209925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q-AL" sz="1200">
                <a:solidFill>
                  <a:schemeClr val="tx1"/>
                </a:solidFill>
                <a:latin typeface="+mn-lt"/>
                <a:ea typeface="MS PGothic" pitchFamily="34" charset="-128"/>
                <a:cs typeface="ＭＳ Ｐゴシック" charset="0"/>
              </a:rPr>
              <a:t>World Wide Web (rrjeti i gjerë botëror) (WWW) ka lindur në mënyrë efektive në vitin 1991 kur HTML - Hyper Text Markup Language (Gjuha e Markimit të Hyper Text) u shpik nga Sir Tim Berners-Lee. HTML siguroi platformën për të kombinuar fjalë, fotografi dhe tinguj në faqet e internetit. Standardet e uebit krijohen nga Konsorciumi World Wide Web (W3C). Shpjegimi i mëposhtëm shkon disi për të shpjeguar emrin.</a:t>
            </a:r>
          </a:p>
          <a:p>
            <a:r>
              <a:rPr lang="sq-AL" sz="1200" b="1">
                <a:solidFill>
                  <a:schemeClr val="tx1"/>
                </a:solidFill>
                <a:latin typeface="+mn-lt"/>
                <a:ea typeface="MS PGothic" pitchFamily="34" charset="-128"/>
                <a:cs typeface="ＭＳ Ｐゴシック" charset="0"/>
              </a:rPr>
              <a:t>“Pamja botërore e W3 është e dokumenteve që i referohen njëri-tjetrit përmes lidhjeve. Për ngjashmërinë e saj me ndërtimin e një merimange, kjo botë quhet Rrjet - Web.”</a:t>
            </a:r>
            <a:r>
              <a:rPr lang="sq-AL" sz="1200">
                <a:solidFill>
                  <a:schemeClr val="tx1"/>
                </a:solidFill>
                <a:latin typeface="+mn-lt"/>
                <a:ea typeface="MS PGothic" pitchFamily="34" charset="-128"/>
                <a:cs typeface="ＭＳ Ｐゴシック" charset="0"/>
              </a:rPr>
              <a:t> </a:t>
            </a:r>
            <a:r>
              <a:rPr lang="sq-AL" sz="1200" i="1">
                <a:solidFill>
                  <a:schemeClr val="tx1"/>
                </a:solidFill>
                <a:latin typeface="+mn-lt"/>
                <a:ea typeface="MS PGothic" pitchFamily="34" charset="-128"/>
                <a:cs typeface="ＭＳ Ｐゴシック" charset="0"/>
              </a:rPr>
              <a:t>(Tim Berners-Lee, Robert Cailliau; WorldWide Web; Shtat. 1992</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72</a:t>
            </a:fld>
            <a:endParaRPr lang="en-US" altLang="en-US" smtClean="0"/>
          </a:p>
        </p:txBody>
      </p:sp>
    </p:spTree>
    <p:extLst>
      <p:ext uri="{BB962C8B-B14F-4D97-AF65-F5344CB8AC3E}">
        <p14:creationId xmlns:p14="http://schemas.microsoft.com/office/powerpoint/2010/main" val="240804969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sq-AL" sz="1200">
                <a:solidFill>
                  <a:schemeClr val="tx1"/>
                </a:solidFill>
                <a:latin typeface="+mn-lt"/>
                <a:ea typeface="MS PGothic" pitchFamily="34" charset="-128"/>
                <a:cs typeface="ＭＳ Ｐゴシック" charset="0"/>
              </a:rPr>
              <a:t>Ky slajd për të treguar pjesët e ndryshme të një URL-je - dhe se si ato kombinohen për të arritur në rezultatin përfundimtar</a:t>
            </a: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73</a:t>
            </a:fld>
            <a:endParaRPr lang="en-US" altLang="en-US" smtClean="0"/>
          </a:p>
        </p:txBody>
      </p:sp>
    </p:spTree>
    <p:extLst>
      <p:ext uri="{BB962C8B-B14F-4D97-AF65-F5344CB8AC3E}">
        <p14:creationId xmlns:p14="http://schemas.microsoft.com/office/powerpoint/2010/main" val="38596937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sq-AL" sz="1200">
                <a:solidFill>
                  <a:schemeClr val="tx1"/>
                </a:solidFill>
                <a:latin typeface="+mn-lt"/>
                <a:ea typeface="MS PGothic" pitchFamily="34" charset="-128"/>
                <a:cs typeface="ＭＳ Ｐゴシック" charset="0"/>
              </a:rPr>
              <a:t>Ky slajd për të provuar mënyrën e ndërtimit të një faqe nga faqja kryesore përmes niveleve të lidhjes - dhe gjithashtu se si mund të shkoni në një faqe specifike nëse e dini URL-në e saktë</a:t>
            </a:r>
          </a:p>
          <a:p>
            <a:pPr marL="0" marR="0" lvl="0" indent="0" algn="l" defTabSz="457200" rtl="0" eaLnBrk="1" fontAlgn="auto" latinLnBrk="0" hangingPunct="1">
              <a:lnSpc>
                <a:spcPct val="100000"/>
              </a:lnSpc>
              <a:spcBef>
                <a:spcPts val="0"/>
              </a:spcBef>
              <a:spcAft>
                <a:spcPts val="0"/>
              </a:spcAft>
              <a:buClrTx/>
              <a:buSzTx/>
              <a:buFontTx/>
              <a:buNone/>
              <a:tabLst/>
              <a:defRPr/>
            </a:pPr>
            <a:r>
              <a:rPr lang="sq-AL" sz="1200">
                <a:solidFill>
                  <a:schemeClr val="tx1"/>
                </a:solidFill>
                <a:latin typeface="+mn-lt"/>
                <a:ea typeface="MS PGothic" pitchFamily="34" charset="-128"/>
                <a:cs typeface="ＭＳ Ｐゴシック" charset="0"/>
              </a:rPr>
              <a:t>Do të thotë gjithashtu që nëse e dinit About.html nuk ishte i lidhur në asnjë mënyrë - por ju e dini URL-në e saktë për të, mund të arrini tek ajo - një ‘faqe e fshehur ’</a:t>
            </a: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74</a:t>
            </a:fld>
            <a:endParaRPr lang="en-US" altLang="en-US" smtClean="0"/>
          </a:p>
        </p:txBody>
      </p:sp>
    </p:spTree>
    <p:extLst>
      <p:ext uri="{BB962C8B-B14F-4D97-AF65-F5344CB8AC3E}">
        <p14:creationId xmlns:p14="http://schemas.microsoft.com/office/powerpoint/2010/main" val="16184820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q-AL"/>
              <a:t>Pavarësisht nga pajisja që hasim - të gjitha ato kanë ngjashmëri.</a:t>
            </a:r>
          </a:p>
          <a:p>
            <a:r>
              <a:rPr lang="sq-AL"/>
              <a:t>Ka të ngjarë të ketë një ekran që të mund të shikojë se çfarë po bën pajisja dhe të marrë disa rezultate</a:t>
            </a:r>
          </a:p>
          <a:p>
            <a:r>
              <a:rPr lang="sq-AL"/>
              <a:t>Do të ketë një mënyrë për të futur të dhëna në pajisje - të tilla si një tastierë ose mi - ose një ekran me prekje për të bashkëvepruar</a:t>
            </a:r>
          </a:p>
          <a:p>
            <a:r>
              <a:rPr lang="sq-AL"/>
              <a:t>Pajisja do të ketë një hapësirë ruajtëse (memorie) të përkohshme që i lejon asaj të ruajë të dhëna</a:t>
            </a:r>
          </a:p>
          <a:p>
            <a:r>
              <a:rPr lang="sq-AL"/>
              <a:t>Do të ketë një procesor i cili do ta lejojë atë të llogarisë</a:t>
            </a:r>
          </a:p>
          <a:p>
            <a:r>
              <a:rPr lang="sq-AL"/>
              <a:t>Do të ketë një hapësirë ruajtjeje më të përhershme</a:t>
            </a:r>
          </a:p>
          <a:p>
            <a:r>
              <a:rPr lang="sq-AL"/>
              <a:t>Ajo do të ketë aftësinë të ketë gjëra të lidhura me të për të bashkëvepruar</a:t>
            </a:r>
          </a:p>
          <a:p>
            <a:r>
              <a:rPr lang="sq-AL"/>
              <a:t>Ajo me siguri duhet të lidhet në rrjet</a:t>
            </a:r>
          </a:p>
          <a:p>
            <a:r>
              <a:rPr lang="sq-AL"/>
              <a:t>Duhet të ketë energji elektrike për të punuar</a:t>
            </a:r>
          </a:p>
          <a:p>
            <a:endParaRPr lang="en-GB" dirty="0"/>
          </a:p>
          <a:p>
            <a:r>
              <a:rPr lang="sq-AL"/>
              <a:t>Të provojmë të shpjegojmë pjesët e punës së një pajisjeje, ne do të bëjmë një supozim se ato kanë ngjashmëri - kështu që ne mund të kuptojmë se çfarë bëjnë ato</a:t>
            </a: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7</a:t>
            </a:fld>
            <a:endParaRPr lang="en-US" altLang="en-US" smtClean="0"/>
          </a:p>
        </p:txBody>
      </p:sp>
    </p:spTree>
    <p:extLst>
      <p:ext uri="{BB962C8B-B14F-4D97-AF65-F5344CB8AC3E}">
        <p14:creationId xmlns:p14="http://schemas.microsoft.com/office/powerpoint/2010/main" val="294956465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sq-AL" sz="1200">
                <a:solidFill>
                  <a:schemeClr val="tx1"/>
                </a:solidFill>
                <a:latin typeface="+mn-lt"/>
                <a:ea typeface="MS PGothic" pitchFamily="34" charset="-128"/>
                <a:cs typeface="ＭＳ Ｐゴシック" charset="0"/>
              </a:rPr>
              <a:t>Çdo faqe është e shkruar në një kod - të quajtur HTML (Hyper Text Markup Language)</a:t>
            </a:r>
          </a:p>
          <a:p>
            <a:pPr marL="0" marR="0" lvl="0" indent="0" algn="l" defTabSz="457200" rtl="0" eaLnBrk="1" fontAlgn="auto" latinLnBrk="0" hangingPunct="1">
              <a:lnSpc>
                <a:spcPct val="100000"/>
              </a:lnSpc>
              <a:spcBef>
                <a:spcPts val="0"/>
              </a:spcBef>
              <a:spcAft>
                <a:spcPts val="0"/>
              </a:spcAft>
              <a:buClrTx/>
              <a:buSzTx/>
              <a:buFontTx/>
              <a:buNone/>
              <a:tabLst/>
              <a:defRPr/>
            </a:pPr>
            <a:r>
              <a:rPr lang="sq-AL" sz="1200">
                <a:solidFill>
                  <a:schemeClr val="tx1"/>
                </a:solidFill>
                <a:latin typeface="+mn-lt"/>
                <a:ea typeface="MS PGothic" pitchFamily="34" charset="-128"/>
                <a:cs typeface="ＭＳ Ｐゴシック" charset="0"/>
              </a:rPr>
              <a:t>Kodi burimor i çdo faqe mund të shihet duke klikuar me të djathtën në një pjesë të pastër të faqes</a:t>
            </a:r>
          </a:p>
          <a:p>
            <a:pPr marL="0" marR="0" lvl="0" indent="0" algn="l" defTabSz="457200" rtl="0" eaLnBrk="1" fontAlgn="auto" latinLnBrk="0" hangingPunct="1">
              <a:lnSpc>
                <a:spcPct val="100000"/>
              </a:lnSpc>
              <a:spcBef>
                <a:spcPts val="0"/>
              </a:spcBef>
              <a:spcAft>
                <a:spcPts val="0"/>
              </a:spcAft>
              <a:buClrTx/>
              <a:buSzTx/>
              <a:buFontTx/>
              <a:buNone/>
              <a:tabLst/>
              <a:defRPr/>
            </a:pPr>
            <a:r>
              <a:rPr lang="sq-AL" sz="1200">
                <a:solidFill>
                  <a:schemeClr val="tx1"/>
                </a:solidFill>
                <a:latin typeface="+mn-lt"/>
                <a:ea typeface="MS PGothic" pitchFamily="34" charset="-128"/>
                <a:cs typeface="ＭＳ Ｐゴシック" charset="0"/>
              </a:rPr>
              <a:t>Ndonjëherë është e lexueshme dhe e kuptueshme - por roli kryesor është t'i tregoni një shfletuesi - BROWSER se çfarë duhet të shfaqë - pozicionimin, ngjyrën, përmbajtjen, nga mund ta marrë atë…….</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sq-AL" sz="1200">
                <a:solidFill>
                  <a:schemeClr val="tx1"/>
                </a:solidFill>
                <a:latin typeface="+mn-lt"/>
                <a:ea typeface="MS PGothic" pitchFamily="34" charset="-128"/>
                <a:cs typeface="ＭＳ Ｐゴシック" charset="0"/>
              </a:rPr>
              <a:t>Është e mundur për të fshehur gjërat në kodin HTML - i cili nuk shfaqet në ekran por është 'brenda' faqes - në sfond</a:t>
            </a: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75</a:t>
            </a:fld>
            <a:endParaRPr lang="en-US" altLang="en-US" smtClean="0"/>
          </a:p>
        </p:txBody>
      </p:sp>
    </p:spTree>
    <p:extLst>
      <p:ext uri="{BB962C8B-B14F-4D97-AF65-F5344CB8AC3E}">
        <p14:creationId xmlns:p14="http://schemas.microsoft.com/office/powerpoint/2010/main" val="243918548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0" hangingPunct="0">
              <a:buFont typeface="Arial"/>
              <a:buChar char="•"/>
            </a:pPr>
            <a:r>
              <a:rPr lang="sq-AL" sz="1200"/>
              <a:t>Regjistrimi në internet do të mbajë - Identitetin e juaj (adresën IP) Data dhe koha kur keni hyrë, Çfarë keni shikuar, Sa kohë e keni parë, sa shpesh keni shikuar, Shfletuesi juaj, Sistemi juaj operativ, Si keni arritur në faqe</a:t>
            </a:r>
          </a:p>
          <a:p>
            <a:pPr eaLnBrk="0" hangingPunct="0">
              <a:buFont typeface="Arial"/>
              <a:buChar char="•"/>
            </a:pPr>
            <a:endParaRPr lang="en-GB" sz="1200" kern="1200" dirty="0">
              <a:solidFill>
                <a:schemeClr val="tx1"/>
              </a:solidFill>
              <a:latin typeface="Calibri" pitchFamily="34" charset="0"/>
              <a:ea typeface="MS PGothic" pitchFamily="34" charset="-128"/>
              <a:cs typeface="Arial" charset="0"/>
            </a:endParaRPr>
          </a:p>
          <a:p>
            <a:pPr eaLnBrk="0" hangingPunct="0">
              <a:buFont typeface="Arial"/>
              <a:buChar char="•"/>
            </a:pPr>
            <a:r>
              <a:rPr lang="sq-AL" sz="1200">
                <a:solidFill>
                  <a:schemeClr val="tx1"/>
                </a:solidFill>
                <a:latin typeface="Calibri" pitchFamily="34" charset="0"/>
                <a:ea typeface="MS PGothic" pitchFamily="34" charset="-128"/>
                <a:cs typeface="Arial" charset="0"/>
              </a:rPr>
              <a:t>Hetuesit duhet të jenë të vetëdijshëm se ky informacion ruhet dhe mund të përdoret për prova/inteligjencë ose nëse është një hetues që viziton një hetim, mund të përdoret kundër tyre nëse nuk kanë përmbushur detyrimet ligjore</a:t>
            </a: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76</a:t>
            </a:fld>
            <a:endParaRPr lang="en-US" altLang="en-US" smtClean="0"/>
          </a:p>
        </p:txBody>
      </p:sp>
    </p:spTree>
    <p:extLst>
      <p:ext uri="{BB962C8B-B14F-4D97-AF65-F5344CB8AC3E}">
        <p14:creationId xmlns:p14="http://schemas.microsoft.com/office/powerpoint/2010/main" val="249457858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q-AL" sz="1200">
                <a:solidFill>
                  <a:schemeClr val="tx1"/>
                </a:solidFill>
                <a:latin typeface="+mn-lt"/>
                <a:ea typeface="MS PGothic" pitchFamily="34" charset="-128"/>
                <a:cs typeface="ＭＳ Ｐゴシック" charset="0"/>
              </a:rPr>
              <a:t>Posta elektronike ose Email është një metodë e shkëmbimit të mesazheve digjitale. </a:t>
            </a:r>
          </a:p>
          <a:p>
            <a:r>
              <a:rPr lang="sq-AL" sz="1200">
                <a:solidFill>
                  <a:schemeClr val="tx1"/>
                </a:solidFill>
                <a:latin typeface="+mn-lt"/>
                <a:ea typeface="MS PGothic" pitchFamily="34" charset="-128"/>
                <a:cs typeface="ＭＳ Ｐゴシック" charset="0"/>
              </a:rPr>
              <a:t>Përdoruesit i duket se E-maili kalon direkt nga makina e dërguesit tek ai i marrësit; megjithatë çdo mesazh zakonisht kalon nëpër të paktën katër kompjuterë gjatë jetës së tij. </a:t>
            </a:r>
          </a:p>
          <a:p>
            <a:pPr lvl="1"/>
            <a:r>
              <a:rPr lang="sq-AL" sz="1200">
                <a:solidFill>
                  <a:schemeClr val="tx1"/>
                </a:solidFill>
                <a:latin typeface="+mn-lt"/>
                <a:ea typeface="MS PGothic" pitchFamily="34" charset="-128"/>
                <a:cs typeface="+mn-cs"/>
              </a:rPr>
              <a:t>Një mesazh përgatitet në kompjuterin e vetë përdoruesit, më pas dërgohet te serveri i postës SMTP në dalje të ISP * (Protokolli i Thjeshtë i Transferimit të Postës ose SMTP)</a:t>
            </a:r>
          </a:p>
          <a:p>
            <a:pPr lvl="1"/>
            <a:r>
              <a:rPr lang="sq-AL" sz="1200">
                <a:solidFill>
                  <a:schemeClr val="tx1"/>
                </a:solidFill>
                <a:latin typeface="+mn-lt"/>
                <a:ea typeface="MS PGothic" pitchFamily="34" charset="-128"/>
                <a:cs typeface="+mn-cs"/>
              </a:rPr>
              <a:t>ISP-ja dalëse përcjell postën elektronike në serverin e postës ISP të marrësit*  (SMTP – SMTP)</a:t>
            </a:r>
          </a:p>
          <a:p>
            <a:pPr lvl="1"/>
            <a:r>
              <a:rPr lang="sq-AL" sz="1200">
                <a:solidFill>
                  <a:schemeClr val="tx1"/>
                </a:solidFill>
                <a:latin typeface="+mn-lt"/>
                <a:ea typeface="MS PGothic" pitchFamily="34" charset="-128"/>
                <a:cs typeface="+mn-cs"/>
              </a:rPr>
              <a:t>Serveri i postës së marrësit gjen serverin e postës hyrëse të marrësit (Protokolli i Postës ose POP3) dhe i dërgon mesazhe ‘kutisë postare të marrësit’</a:t>
            </a:r>
          </a:p>
          <a:p>
            <a:pPr lvl="1"/>
            <a:r>
              <a:rPr lang="sq-AL" sz="1200">
                <a:solidFill>
                  <a:schemeClr val="tx1"/>
                </a:solidFill>
                <a:latin typeface="+mn-lt"/>
                <a:ea typeface="MS PGothic" pitchFamily="34" charset="-128"/>
                <a:cs typeface="+mn-cs"/>
              </a:rPr>
              <a:t>Regjistrimet e marrësit në llogari dhe mesazhi merren në kutinë e marrësit, duke e fshirë normalisht nga serveri i postës në proces</a:t>
            </a:r>
          </a:p>
          <a:p>
            <a:r>
              <a:rPr lang="sq-AL" sz="1200" i="1">
                <a:solidFill>
                  <a:schemeClr val="tx1"/>
                </a:solidFill>
                <a:latin typeface="+mn-lt"/>
                <a:ea typeface="MS PGothic" pitchFamily="34" charset="-128"/>
                <a:cs typeface="ＭＳ Ｐゴシック" charset="0"/>
              </a:rPr>
              <a:t>* Mail server – dedicated computer used to handle mail (kompjuter i dedikuar që përdoret për të trajtuar postën)</a:t>
            </a:r>
          </a:p>
          <a:p>
            <a:endParaRPr lang="en-GB" sz="1200" kern="1200" dirty="0">
              <a:solidFill>
                <a:schemeClr val="tx1"/>
              </a:solidFill>
              <a:latin typeface="+mn-lt"/>
              <a:ea typeface="MS PGothic" pitchFamily="34" charset="-128"/>
              <a:cs typeface="ＭＳ Ｐゴシック" charset="0"/>
            </a:endParaRPr>
          </a:p>
          <a:p>
            <a:r>
              <a:rPr lang="sq-AL" sz="1200">
                <a:solidFill>
                  <a:schemeClr val="tx1"/>
                </a:solidFill>
                <a:latin typeface="+mn-lt"/>
                <a:ea typeface="MS PGothic" pitchFamily="34" charset="-128"/>
                <a:cs typeface="ＭＳ Ｐゴシック" charset="0"/>
              </a:rPr>
              <a:t>Ky grafik është thjeshtuar masivisht - për të ndihmuar në kuptimin themelor të procesit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a:p>
            <a:r>
              <a:rPr lang="sq-AL" sz="1200">
                <a:solidFill>
                  <a:schemeClr val="tx1"/>
                </a:solidFill>
                <a:latin typeface="+mn-lt"/>
                <a:ea typeface="MS PGothic" pitchFamily="34" charset="-128"/>
                <a:cs typeface="ＭＳ Ｐゴシック" charset="0"/>
              </a:rPr>
              <a:t>E-mail - Posta tradicionale e tipit Outlook - dërguar përmes SMTP - marrë nga POP3 dhe pasi shkarkohet si banor në kompjuterin tuaj</a:t>
            </a:r>
          </a:p>
          <a:p>
            <a:r>
              <a:rPr lang="sq-AL" sz="1200">
                <a:solidFill>
                  <a:schemeClr val="tx1"/>
                </a:solidFill>
                <a:latin typeface="+mn-lt"/>
                <a:ea typeface="MS PGothic" pitchFamily="34" charset="-128"/>
                <a:cs typeface="ＭＳ Ｐゴシック" charset="0"/>
              </a:rPr>
              <a:t> </a:t>
            </a:r>
          </a:p>
          <a:p>
            <a:r>
              <a:rPr lang="sq-AL" sz="1200">
                <a:solidFill>
                  <a:schemeClr val="tx1"/>
                </a:solidFill>
                <a:latin typeface="+mn-lt"/>
                <a:ea typeface="MS PGothic" pitchFamily="34" charset="-128"/>
                <a:cs typeface="ＭＳ Ｐゴシック" charset="0"/>
              </a:rPr>
              <a:t>Posta e bazuar në internet - posta POP3; për shembull duke përdorur Outlook - kur hyni normalisht shkarkoni të gjitha postat e reja në kutinë tuaj rezidente në kompjuterin tuaj; Posta IMAP - postë elektronike ‘e vërtetë’ - e parë përmes kompjuterit tuaj, por akoma rezidente në një server të largët - mund të organizohet në dosje, etj. </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77</a:t>
            </a:fld>
            <a:endParaRPr lang="en-US" altLang="en-US" smtClean="0"/>
          </a:p>
        </p:txBody>
      </p:sp>
    </p:spTree>
    <p:extLst>
      <p:ext uri="{BB962C8B-B14F-4D97-AF65-F5344CB8AC3E}">
        <p14:creationId xmlns:p14="http://schemas.microsoft.com/office/powerpoint/2010/main" val="17881321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sq-AL" sz="1200">
                <a:solidFill>
                  <a:schemeClr val="tx1"/>
                </a:solidFill>
                <a:latin typeface="+mn-lt"/>
                <a:ea typeface="MS PGothic" pitchFamily="34" charset="-128"/>
                <a:cs typeface="ＭＳ Ｐゴシック" charset="0"/>
              </a:rPr>
              <a:t>Grafikët tregojnë përmbajtjen e një poste të rikthyer në dosjen e hedhurinave të autorit (junk folder) - i cili është një email spam/mashtrues.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sq-AL" sz="1200">
                <a:solidFill>
                  <a:schemeClr val="tx1"/>
                </a:solidFill>
                <a:latin typeface="+mn-lt"/>
                <a:ea typeface="MS PGothic" pitchFamily="34" charset="-128"/>
                <a:cs typeface="ＭＳ Ｐゴシック" charset="0"/>
              </a:rPr>
              <a:t>Një shembull i njohur drejtpërdrejt nga posta e trajnerit mund të ndihmojë  </a:t>
            </a: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78</a:t>
            </a:fld>
            <a:endParaRPr lang="en-US" altLang="en-US" smtClean="0"/>
          </a:p>
        </p:txBody>
      </p:sp>
    </p:spTree>
    <p:extLst>
      <p:ext uri="{BB962C8B-B14F-4D97-AF65-F5344CB8AC3E}">
        <p14:creationId xmlns:p14="http://schemas.microsoft.com/office/powerpoint/2010/main" val="299066282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sq-AL" sz="1200">
                <a:solidFill>
                  <a:schemeClr val="tx1"/>
                </a:solidFill>
                <a:latin typeface="+mn-lt"/>
                <a:ea typeface="MS PGothic" pitchFamily="34" charset="-128"/>
                <a:cs typeface="ＭＳ Ｐゴシック" charset="0"/>
              </a:rPr>
              <a:t>Të gjitha postat elektronike do të kenë header - i cili ofron disa prova të mundshme se nga e ka origjinën emaili - në aspektin e një adrese IP. Mund të sigurojë gjithashtu disa ‘rrjedhje’ tjera siç është emri i kompjuterit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sq-AL" sz="1200">
                <a:solidFill>
                  <a:schemeClr val="tx1"/>
                </a:solidFill>
                <a:latin typeface="+mn-lt"/>
                <a:ea typeface="MS PGothic" pitchFamily="34" charset="-128"/>
                <a:cs typeface="ＭＳ Ｐゴシック" charset="0"/>
              </a:rPr>
              <a:t>Megjithëse ato ekzistojnë, ato mund të jenë të vështira për t'u arritur - të gjithë klientët e postës elektronike dhe posta në internet kanë mënyra të ndryshme për të arritur në header. Këshilla më e mirë është të bëni disa hulumtime në internet për të zbuluar se si</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sq-AL" sz="1200">
                <a:solidFill>
                  <a:schemeClr val="tx1"/>
                </a:solidFill>
                <a:latin typeface="+mn-lt"/>
                <a:ea typeface="MS PGothic" pitchFamily="34" charset="-128"/>
                <a:cs typeface="ＭＳ Ｐゴシック" charset="0"/>
              </a:rPr>
              <a:t>Disa ofrues (Gmail, Hotmail) zgjedhin të heqin informacionin e header-it (titullit) siç janë adresat IP - për qëllime të privatësisë</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sq-AL" sz="1200">
                <a:solidFill>
                  <a:schemeClr val="tx1"/>
                </a:solidFill>
                <a:latin typeface="+mn-lt"/>
                <a:ea typeface="MS PGothic" pitchFamily="34" charset="-128"/>
                <a:cs typeface="ＭＳ Ｐゴシック" charset="0"/>
              </a:rPr>
              <a:t>Kur shikoni një header emaili, rregulli është të nxirrni headerin - më pas lexoni atë nga poshtë lart e cila është renditja që 'të dhënat' do t'i shtohen atij. Prandaj adresa e parë IP ka të ngjarë të jetë burimi.</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sq-AL" sz="1200">
                <a:solidFill>
                  <a:schemeClr val="tx1"/>
                </a:solidFill>
                <a:latin typeface="+mn-lt"/>
                <a:ea typeface="MS PGothic" pitchFamily="34" charset="-128"/>
                <a:cs typeface="ＭＳ Ｐゴシック" charset="0"/>
              </a:rPr>
              <a:t>Disa emaila janë shumë të drejtpërdrejtë - disa janë më pak. Dhe analiza mund të bëhet manualisht ose duke përdorur disa mjete të internetit - të cilat gjithashtu mund të interpretojnë të dhëna gabimisht në kohë </a:t>
            </a: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79</a:t>
            </a:fld>
            <a:endParaRPr lang="en-US" altLang="en-US" smtClean="0"/>
          </a:p>
        </p:txBody>
      </p:sp>
    </p:spTree>
    <p:extLst>
      <p:ext uri="{BB962C8B-B14F-4D97-AF65-F5344CB8AC3E}">
        <p14:creationId xmlns:p14="http://schemas.microsoft.com/office/powerpoint/2010/main" val="91894542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sq-AL" sz="1200">
                <a:solidFill>
                  <a:schemeClr val="tx1"/>
                </a:solidFill>
                <a:latin typeface="+mn-lt"/>
                <a:ea typeface="MS PGothic" pitchFamily="34" charset="-128"/>
                <a:cs typeface="ＭＳ Ｐゴシック" charset="0"/>
              </a:rPr>
              <a:t>Mënyra të ndryshme në të cilat kriminelët përdorin shërbimet e Internetit duhet të jenë me interes për pjesëmarrësit.  Një përdorim i tillë është “dead letter box” (kutia e letrës së vdekur).  Kjo mund të shpjegohet nga trajneri pasi është mjaft e lehtë për të kuptuar se si kjo metodë e komunikimit mund të përdoret me pak rrezik kapjeje - asgjë nuk dërgohet në të vërtetë mes njerëzve - ajo vetëm mund të qaset</a:t>
            </a:r>
          </a:p>
          <a:p>
            <a:endParaRPr lang="en-US" dirty="0"/>
          </a:p>
          <a:p>
            <a:r>
              <a:rPr lang="sq-AL"/>
              <a:t>Në varësi të kohës dhe burimeve të disponueshme, ky ushtrim mund të bëhet nga të gjithë pjesëmarrësit ose të tregohet/shpjegohet vetëm nga trajneri si demonstrim i drejtpërdrejtë</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80</a:t>
            </a:fld>
            <a:endParaRPr lang="en-US" altLang="en-US" smtClean="0"/>
          </a:p>
        </p:txBody>
      </p:sp>
    </p:spTree>
    <p:extLst>
      <p:ext uri="{BB962C8B-B14F-4D97-AF65-F5344CB8AC3E}">
        <p14:creationId xmlns:p14="http://schemas.microsoft.com/office/powerpoint/2010/main" val="144594432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q-AL" sz="1200">
                <a:solidFill>
                  <a:schemeClr val="tx1"/>
                </a:solidFill>
                <a:latin typeface="+mn-lt"/>
                <a:ea typeface="MS PGothic" pitchFamily="34" charset="-128"/>
                <a:cs typeface="ＭＳ Ｐゴシック" charset="0"/>
              </a:rPr>
              <a:t>Shërbimet Peer to Peer kanë lejuar për shumë vite transferimin e dosjeve të jashtëligjshme, si dhe dosjeve që u nënshtrohen të drejtave të pronësisë intelektuale.  Klientët </a:t>
            </a:r>
            <a:r>
              <a:rPr lang="sq-AL" sz="1200" i="1">
                <a:solidFill>
                  <a:schemeClr val="tx1"/>
                </a:solidFill>
                <a:latin typeface="+mn-lt"/>
                <a:ea typeface="MS PGothic" pitchFamily="34" charset="-128"/>
                <a:cs typeface="ＭＳ Ｐゴシック" charset="0"/>
              </a:rPr>
              <a:t>peer to peer</a:t>
            </a:r>
            <a:r>
              <a:rPr lang="sq-AL" sz="1200">
                <a:solidFill>
                  <a:schemeClr val="tx1"/>
                </a:solidFill>
                <a:latin typeface="+mn-lt"/>
                <a:ea typeface="MS PGothic" pitchFamily="34" charset="-128"/>
                <a:cs typeface="ＭＳ Ｐゴシック" charset="0"/>
              </a:rPr>
              <a:t> kanë qenë të njohur në mesin e grupeve kriminale të përfshira në këto aktivitete. Arkitektura peer-to-peer e gjeneratës së parë ka punuar në parimin e përdorimit të një serveri të centralizuar me të cilin njerëzit janë lidhur për të shkarkuar fajla.  Kjo e bëri identifikimin e atyre që ofrojnë shërbime të jashtëligjshme mjaft të lehtë për t'u gjetur dhe mbyllur.  Klientët peer to peer të gjeneratës së dytë përdorin metoda të ndryshme të lidhjes nga ato që mbajnë listat e fajlave të disponueshëm për ta bërë më të lehtë kërkimin për ata që veprojnë si supernode (super nyje) që identifikojnë fajlat në dispozicion.  </a:t>
            </a:r>
          </a:p>
          <a:p>
            <a:r>
              <a:rPr lang="sq-AL" sz="1200">
                <a:solidFill>
                  <a:schemeClr val="tx1"/>
                </a:solidFill>
                <a:latin typeface="+mn-lt"/>
                <a:ea typeface="MS PGothic" pitchFamily="34" charset="-128"/>
                <a:cs typeface="ＭＳ Ｐゴシック" charset="0"/>
              </a:rPr>
              <a:t> </a:t>
            </a:r>
          </a:p>
          <a:p>
            <a:r>
              <a:rPr lang="sq-AL" sz="1200">
                <a:solidFill>
                  <a:schemeClr val="tx1"/>
                </a:solidFill>
                <a:latin typeface="+mn-lt"/>
                <a:ea typeface="MS PGothic" pitchFamily="34" charset="-128"/>
                <a:cs typeface="ＭＳ Ｐゴシック" charset="0"/>
              </a:rPr>
              <a:t>Gjyqtarët do të duhet të jenë të vetëdijshëm për veprimtarinë ndërmjet kolegëve pasi që mund të jetë e rëndësishme për shumë lloje të gjykimeve penale dhe civile. Njohuria e thelluar nuk është e nevojshme dhe përpiluesit e trajnimit duhet të marrin në konsideratë përdorimin e faqeve të tilla si </a:t>
            </a:r>
            <a:r>
              <a:rPr lang="sq-AL" sz="1200" u="sng">
                <a:solidFill>
                  <a:schemeClr val="tx1"/>
                </a:solidFill>
                <a:latin typeface="+mn-lt"/>
                <a:ea typeface="MS PGothic" pitchFamily="34" charset="-128"/>
                <a:cs typeface="ＭＳ Ｐゴシック" charset="0"/>
                <a:hlinkClick r:id="rId3"/>
              </a:rPr>
              <a:t>http://ezinearticles.com/?How-Peer-to-Peer-(P2P)-Works&amp;id=60126</a:t>
            </a:r>
            <a:r>
              <a:rPr lang="sq-AL" sz="1200">
                <a:solidFill>
                  <a:schemeClr val="tx1"/>
                </a:solidFill>
                <a:latin typeface="+mn-lt"/>
                <a:ea typeface="MS PGothic" pitchFamily="34" charset="-128"/>
                <a:cs typeface="ＭＳ Ｐゴシック" charset="0"/>
              </a:rPr>
              <a:t> për të dhënë informacionet më të reja.</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81</a:t>
            </a:fld>
            <a:endParaRPr lang="en-US" altLang="en-US" smtClean="0"/>
          </a:p>
        </p:txBody>
      </p:sp>
    </p:spTree>
    <p:extLst>
      <p:ext uri="{BB962C8B-B14F-4D97-AF65-F5344CB8AC3E}">
        <p14:creationId xmlns:p14="http://schemas.microsoft.com/office/powerpoint/2010/main" val="235744674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sq-AL" sz="1200">
                <a:solidFill>
                  <a:schemeClr val="tx1"/>
                </a:solidFill>
                <a:latin typeface="+mn-lt"/>
                <a:ea typeface="MS PGothic" pitchFamily="34" charset="-128"/>
                <a:cs typeface="ＭＳ Ｐゴシック" charset="0"/>
              </a:rPr>
              <a:t>Ky slajd tregon ndërlidhshmërinë e rrjetit peer to peer - ku përmes Ultrapeers individuale që kanë të gjithë kolegët e tyre të lidhur, secili më pas lidhet me një tjetër dhe rrjeti rritet gjeografikisht. Do të thotë që një fajl mund të shkarkohet nga pothuajse çdo pjesë e rrjetit, pasi të bëhet ajo lidhje dhe të bëhet një kërkim në të</a:t>
            </a: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82</a:t>
            </a:fld>
            <a:endParaRPr lang="en-US" altLang="en-US" smtClean="0"/>
          </a:p>
        </p:txBody>
      </p:sp>
    </p:spTree>
    <p:extLst>
      <p:ext uri="{BB962C8B-B14F-4D97-AF65-F5344CB8AC3E}">
        <p14:creationId xmlns:p14="http://schemas.microsoft.com/office/powerpoint/2010/main" val="390752628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sq-AL" sz="1200">
                <a:solidFill>
                  <a:schemeClr val="tx1"/>
                </a:solidFill>
                <a:latin typeface="+mn-lt"/>
                <a:ea typeface="MS PGothic" pitchFamily="34" charset="-128"/>
                <a:cs typeface="ＭＳ Ｐゴシック" charset="0"/>
              </a:rPr>
              <a:t>Pamja e ekranit tregon Shareaza - një aplikacion peer to peer. Një kërkim u bë për një fajl audio të këngës Abba 'Waterloo' - rrjeti gjeti 436 raste fajlash që plotësonin kriteret – Pamje 1</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sq-AL" sz="1200">
                <a:solidFill>
                  <a:schemeClr val="tx1"/>
                </a:solidFill>
                <a:latin typeface="+mn-lt"/>
                <a:ea typeface="MS PGothic" pitchFamily="34" charset="-128"/>
                <a:cs typeface="ＭＳ Ｐゴシック" charset="0"/>
              </a:rPr>
              <a:t>Atëherë mund të shohim se rezultati i kthyer në kompjuter është emri i fajlit, lloji i fajlit (shtrirja) dhe pastaj madhësia e tij. Vlerësimi është një rezultat i rrjetit ku përdoruesit kanë votuar për cilësinë.</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sq-AL" sz="1200">
                <a:solidFill>
                  <a:schemeClr val="tx1"/>
                </a:solidFill>
                <a:latin typeface="+mn-lt"/>
                <a:ea typeface="MS PGothic" pitchFamily="34" charset="-128"/>
                <a:cs typeface="ＭＳ Ｐゴシック" charset="0"/>
              </a:rPr>
              <a:t>Kolona e statusit tregon se sa i disponueshëm është fajli - tre shënime të gjelbra është rezultati më i mirë, ndërsa një X i kuq thotë se fajli nuk shkarkohet aktualisht. Kjo mund të jetë për shkak të përdoruesit që del jashtë linje, kështu që lidhja e drejtpërdrejtë nuk mund të bëhet.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sq-AL" sz="1200">
                <a:solidFill>
                  <a:schemeClr val="tx1"/>
                </a:solidFill>
                <a:latin typeface="+mn-lt"/>
                <a:ea typeface="MS PGothic" pitchFamily="34" charset="-128"/>
                <a:cs typeface="ＭＳ Ｐゴシック" charset="0"/>
              </a:rPr>
              <a:t>Numërimi i hostit do të tregojë adresën IP nëse është një adresë IP që po ndan këtë fajl - ose zgjedhja mund të zgjerohet për të treguar adresa të shumta IP që ndajnë të njëjtin fajl. Saktësia e fajlit llogaritet duke bërë hash fajlin brenda rrjetit – Pamje 2</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sq-AL" sz="1200">
                <a:solidFill>
                  <a:schemeClr val="tx1"/>
                </a:solidFill>
                <a:latin typeface="+mn-lt"/>
                <a:ea typeface="MS PGothic" pitchFamily="34" charset="-128"/>
                <a:cs typeface="ＭＳ Ｐゴシック" charset="0"/>
              </a:rPr>
              <a:t>Klikoni dy herë në fajl dhe shkarkimi fillon në kompjuter</a:t>
            </a: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83</a:t>
            </a:fld>
            <a:endParaRPr lang="en-US" altLang="en-US" smtClean="0"/>
          </a:p>
        </p:txBody>
      </p:sp>
    </p:spTree>
    <p:extLst>
      <p:ext uri="{BB962C8B-B14F-4D97-AF65-F5344CB8AC3E}">
        <p14:creationId xmlns:p14="http://schemas.microsoft.com/office/powerpoint/2010/main" val="382424192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sq-AL" b="1" i="0">
                <a:solidFill>
                  <a:srgbClr val="5F6368"/>
                </a:solidFill>
                <a:latin typeface="arial" panose="020B0604020202020204" pitchFamily="34" charset="0"/>
              </a:rPr>
              <a:t>FTP</a:t>
            </a:r>
            <a:r>
              <a:rPr lang="sq-AL" b="0" i="0">
                <a:solidFill>
                  <a:srgbClr val="4D5156"/>
                </a:solidFill>
                <a:latin typeface="arial" panose="020B0604020202020204" pitchFamily="34" charset="0"/>
              </a:rPr>
              <a:t> është shkurtesa për  File Transfer Protocol (Protokolli i transferit të fajlave). Një protokoll është një grup rregullash që përdorin kompjuterët në rrjet për të folur me njëri-tjetrin. Dhe </a:t>
            </a:r>
            <a:r>
              <a:rPr lang="sq-AL" b="1" i="0">
                <a:solidFill>
                  <a:srgbClr val="5F6368"/>
                </a:solidFill>
                <a:latin typeface="arial" panose="020B0604020202020204" pitchFamily="34" charset="0"/>
              </a:rPr>
              <a:t>FTP</a:t>
            </a:r>
            <a:r>
              <a:rPr lang="sq-AL" b="0" i="0">
                <a:solidFill>
                  <a:srgbClr val="4D5156"/>
                </a:solidFill>
                <a:latin typeface="arial" panose="020B0604020202020204" pitchFamily="34" charset="0"/>
              </a:rPr>
              <a:t> është gjuha që përdorin kompjuterët në një rrjet TCP/IP (siç është interneti) për të transferuar fajla për dhe nga njëri-tjetri.</a:t>
            </a: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84</a:t>
            </a:fld>
            <a:endParaRPr lang="en-US" altLang="en-US" smtClean="0"/>
          </a:p>
        </p:txBody>
      </p:sp>
    </p:spTree>
    <p:extLst>
      <p:ext uri="{BB962C8B-B14F-4D97-AF65-F5344CB8AC3E}">
        <p14:creationId xmlns:p14="http://schemas.microsoft.com/office/powerpoint/2010/main" val="38240461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q-AL"/>
              <a:t>Të gjitha pajisjet tona do të kenë një formë hardueri dhe disa softuerë për të lejuar përdoruesin të ndërveprojë me pajisjen </a:t>
            </a:r>
          </a:p>
          <a:p>
            <a:endParaRPr lang="en-GB" dirty="0"/>
          </a:p>
          <a:p>
            <a:r>
              <a:rPr lang="sq-AL"/>
              <a:t>Harduerë janë pjesët fizike që mund të shohim dhe prekim</a:t>
            </a:r>
          </a:p>
          <a:p>
            <a:r>
              <a:rPr lang="sq-AL"/>
              <a:t>Softueri janë programet që ekzekutohen në harduer</a:t>
            </a:r>
          </a:p>
          <a:p>
            <a:r>
              <a:rPr lang="sq-AL"/>
              <a:t>Pjesa më e madhe e softuerit në një sistem kompjuterik ka të ngjarë të jetë Sistemi Operativ</a:t>
            </a: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8</a:t>
            </a:fld>
            <a:endParaRPr lang="en-US" altLang="en-US" smtClean="0"/>
          </a:p>
        </p:txBody>
      </p:sp>
    </p:spTree>
    <p:extLst>
      <p:ext uri="{BB962C8B-B14F-4D97-AF65-F5344CB8AC3E}">
        <p14:creationId xmlns:p14="http://schemas.microsoft.com/office/powerpoint/2010/main" val="234997213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sq-AL" sz="1200">
                <a:solidFill>
                  <a:schemeClr val="tx1"/>
                </a:solidFill>
                <a:latin typeface="+mn-lt"/>
                <a:ea typeface="MS PGothic" pitchFamily="34" charset="-128"/>
                <a:cs typeface="ＭＳ Ｐゴシック" charset="0"/>
              </a:rPr>
              <a:t>Fotografitë tregojnë klientët e FTP FileZilla &amp; CuteFTP - trajneri mund të përshkruajë mënyrën se si ata veprojnë në një mënyrë të ngjashme me Windows File Explorer, përveç në vend që të shikojnë përmbajtjen e makinës lokale, ata po shikojnë përmbajtjen e dy makinave të ndryshme të lidhura në internet.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sq-AL" sz="1200">
                <a:solidFill>
                  <a:schemeClr val="tx1"/>
                </a:solidFill>
                <a:latin typeface="+mn-lt"/>
                <a:ea typeface="MS PGothic" pitchFamily="34" charset="-128"/>
                <a:cs typeface="ＭＳ Ｐゴシック" charset="0"/>
              </a:rPr>
              <a:t>Këto pjesë të softuerëve kanë funksionalitet të gjerë siç mund të shihet nga menytë rrëshqitëse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sq-AL" sz="1200">
                <a:solidFill>
                  <a:schemeClr val="tx1"/>
                </a:solidFill>
                <a:latin typeface="+mn-lt"/>
                <a:ea typeface="MS PGothic" pitchFamily="34" charset="-128"/>
                <a:cs typeface="ＭＳ Ｐゴシック" charset="0"/>
              </a:rPr>
              <a:t>Prandaj, ata kanë një dritare lidhjeje që tregon lidhjen që po ndodh dhe më pas makineritë dërguese dhe marrëse - së bashku me statusin e lidhjes së transferimeve</a:t>
            </a: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85</a:t>
            </a:fld>
            <a:endParaRPr lang="en-US" altLang="en-US" smtClean="0"/>
          </a:p>
        </p:txBody>
      </p:sp>
    </p:spTree>
    <p:extLst>
      <p:ext uri="{BB962C8B-B14F-4D97-AF65-F5344CB8AC3E}">
        <p14:creationId xmlns:p14="http://schemas.microsoft.com/office/powerpoint/2010/main" val="84907444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sq-AL" b="0" i="0">
                <a:solidFill>
                  <a:srgbClr val="70757A"/>
                </a:solidFill>
                <a:latin typeface="arial" panose="020B0604020202020204" pitchFamily="34" charset="0"/>
              </a:rPr>
              <a:t> </a:t>
            </a:r>
            <a:r>
              <a:rPr lang="sq-AL" b="1" i="0">
                <a:solidFill>
                  <a:srgbClr val="5F6368"/>
                </a:solidFill>
                <a:latin typeface="arial" panose="020B0604020202020204" pitchFamily="34" charset="0"/>
              </a:rPr>
              <a:t>Cloud storage (Memoria në re)</a:t>
            </a:r>
            <a:r>
              <a:rPr lang="sq-AL" b="0" i="0">
                <a:solidFill>
                  <a:srgbClr val="4D5156"/>
                </a:solidFill>
                <a:latin typeface="arial" panose="020B0604020202020204" pitchFamily="34" charset="0"/>
              </a:rPr>
              <a:t> përfshin grumbullimin e të dhënave në harduer në një vendndodhje të largët fizike, e cila mund të arrihet nga çdo pajisje përmes internetit. </a:t>
            </a:r>
            <a:r>
              <a:rPr lang="sq-AL" i="0">
                <a:latin typeface="arial" panose="020B0604020202020204" pitchFamily="34" charset="0"/>
              </a:rPr>
              <a:t>Klientët dërgojnë fajla në një server të dhënash të mirëmbajtur nga një ofrues </a:t>
            </a:r>
            <a:r>
              <a:rPr lang="sq-AL" b="1" i="0">
                <a:latin typeface="arial" panose="020B0604020202020204" pitchFamily="34" charset="0"/>
              </a:rPr>
              <a:t>cloud</a:t>
            </a:r>
            <a:r>
              <a:rPr lang="sq-AL" i="0">
                <a:latin typeface="arial" panose="020B0604020202020204" pitchFamily="34" charset="0"/>
              </a:rPr>
              <a:t> në vend që t'i ruajnë ato në hard disqet e </a:t>
            </a:r>
            <a:r>
              <a:rPr lang="sq-AL" b="0" i="0">
                <a:solidFill>
                  <a:srgbClr val="4D5156"/>
                </a:solidFill>
                <a:latin typeface="arial" panose="020B0604020202020204" pitchFamily="34" charset="0"/>
              </a:rPr>
              <a:t>veta</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kern="1200" dirty="0">
              <a:solidFill>
                <a:srgbClr val="4D5156"/>
              </a:solidFill>
              <a:effectLst/>
              <a:latin typeface="arial" panose="020B0604020202020204" pitchFamily="34" charset="0"/>
              <a:ea typeface="MS PGothic" pitchFamily="34" charset="-128"/>
              <a:cs typeface="ＭＳ Ｐゴシック" charset="0"/>
            </a:endParaRPr>
          </a:p>
          <a:p>
            <a:pPr algn="l" fontAlgn="base"/>
            <a:r>
              <a:rPr lang="sq-AL" b="0" i="0">
                <a:solidFill>
                  <a:srgbClr val="666666"/>
                </a:solidFill>
                <a:latin typeface="Poppins"/>
              </a:rPr>
              <a:t>Në zemër të saj, llogaritja në cloud (re) përfshin përdorimin e fuqisë së internetit për të transferuar detyra që mund të kryeni tradicionalisht në një kompjuter personal - gjithçka, nga trajtimi i hapësirës ruajtëse të thjeshtë deri te zhvillimi dhe përpunimi kompleks - te një rrjet i gjerë dhe i fuqishëm i largët i pajisjeve të ndërlidhura.</a:t>
            </a:r>
          </a:p>
          <a:p>
            <a:pPr algn="l" fontAlgn="base"/>
            <a:r>
              <a:rPr lang="sq-AL" b="0" i="0">
                <a:solidFill>
                  <a:srgbClr val="666666"/>
                </a:solidFill>
                <a:latin typeface="Poppins"/>
              </a:rPr>
              <a:t>Ky burim i jashtëm është i dobishëm për përdoruesit e rastësishëm të cilët janë të lodhur nga nevoja për të liruar hapësirë në hard diskun e tyre ose për të blerë hapësira të reja për të gjitha fotot e maces/foshnjës/ushqimit që nuk mund të ndalojnë të bëjnë. Është edhe më mirë për bizneset që duan të përdorin cloud për përpunim dhe ruajtje - sepse përdoruesit paguajnë vetëm për ato që përdorin.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kern="1200" dirty="0">
              <a:solidFill>
                <a:srgbClr val="222222"/>
              </a:solidFill>
              <a:effectLst/>
              <a:latin typeface="arial" panose="020B0604020202020204" pitchFamily="34" charset="0"/>
              <a:ea typeface="MS PGothic" pitchFamily="34" charset="-128"/>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86</a:t>
            </a:fld>
            <a:endParaRPr lang="en-US" altLang="en-US" smtClean="0"/>
          </a:p>
        </p:txBody>
      </p:sp>
    </p:spTree>
    <p:extLst>
      <p:ext uri="{BB962C8B-B14F-4D97-AF65-F5344CB8AC3E}">
        <p14:creationId xmlns:p14="http://schemas.microsoft.com/office/powerpoint/2010/main" val="315996981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sq-AL" sz="1200">
                <a:solidFill>
                  <a:schemeClr val="tx1"/>
                </a:solidFill>
                <a:latin typeface="+mn-lt"/>
                <a:ea typeface="MS PGothic" pitchFamily="34" charset="-128"/>
                <a:cs typeface="ＭＳ Ｐゴシック" charset="0"/>
              </a:rPr>
              <a:t>Disa shembuj të memories së disponueshme - gusht 2020 - shifrat në kllapa janë ofrimi i kapacitetit falas dhe maksimumi i paguar për kapacitetin. Trajneri duhet të marrë madhësinë e asaj që tani nuk është në pajisjet që po hetojmë - por mund të jetë në re (cloud)</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sq-AL" sz="1200">
                <a:solidFill>
                  <a:schemeClr val="tx1"/>
                </a:solidFill>
                <a:latin typeface="+mn-lt"/>
                <a:ea typeface="MS PGothic" pitchFamily="34" charset="-128"/>
                <a:cs typeface="ＭＳ Ｐゴシック" charset="0"/>
              </a:rPr>
              <a:t>Gjithashtu duhet të konsideroni se mund të ketë një sinkronizim - ku mund të jetë në të dy vendet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sq-AL" sz="1200">
                <a:solidFill>
                  <a:schemeClr val="tx1"/>
                </a:solidFill>
                <a:latin typeface="+mn-lt"/>
                <a:ea typeface="MS PGothic" pitchFamily="34" charset="-128"/>
                <a:cs typeface="ＭＳ Ｐゴシック" charset="0"/>
              </a:rPr>
              <a:t>Shembujt në Mega.nz – ku 15GB janë falas &amp; 16TB është kapaciteti maksimal. Të dhënat ngarkohen përmes një shfletuesi në internet - dhe më pas janë të disponueshme për këdo që hyn me emër përdoruesi dhe fjalëkalim. Të dhënat enkriptohen në server - dhe pronari (Kim DotCom) me kënaqësi do t'i dorëzojë të dhënat për zbatimin e ligjit - në formën e tyre të enkriptuar. </a:t>
            </a:r>
            <a:r>
              <a:rPr lang="sq-AL" sz="1200" b="0" i="0">
                <a:solidFill>
                  <a:schemeClr val="tx1"/>
                </a:solidFill>
                <a:latin typeface="+mn-lt"/>
                <a:ea typeface="MS PGothic" pitchFamily="34" charset="-128"/>
                <a:cs typeface="ＭＳ Ｐゴシック" charset="0"/>
              </a:rPr>
              <a:t>Protokolli i enkriptimit që përdor MEGA është kriptimi standard 128-bit AES për fajlat tuaj në pushim, plus që enkripton të dhënat tuaja gjatë tranzitit duke përdorur protokollin TLS, gjithashtu me 128 bit AES. Kjo do të thotë që fajlat tuaj janë të sigurt edhe kur jeni në serverat MEGA.nz edhe kur ngarkohen ose shkarkohen, kështu që të dhënat tuaja janë të sigurta nga sulmet e personit në mes</a:t>
            </a: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87</a:t>
            </a:fld>
            <a:endParaRPr lang="en-US" altLang="en-US" smtClean="0"/>
          </a:p>
        </p:txBody>
      </p:sp>
    </p:spTree>
    <p:extLst>
      <p:ext uri="{BB962C8B-B14F-4D97-AF65-F5344CB8AC3E}">
        <p14:creationId xmlns:p14="http://schemas.microsoft.com/office/powerpoint/2010/main" val="231410611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q-AL" baseline="0"/>
              <a:t>Botnet Mirai:</a:t>
            </a:r>
          </a:p>
          <a:p>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sq-AL" sz="1200">
                <a:latin typeface="Verdana" charset="0"/>
                <a:cs typeface="Verdana" charset="0"/>
              </a:rPr>
              <a:t>Incidenti (dhjetor 2016) shkyçi disa nga faqet më të njohura në internet, duke përfshirë </a:t>
            </a:r>
            <a:r>
              <a:rPr lang="sq-AL" sz="1200" b="1">
                <a:latin typeface="Verdana" charset="0"/>
                <a:cs typeface="Verdana" charset="0"/>
              </a:rPr>
              <a:t>Netflix, Twitter, Spotify, Reddit, CNN, PayPal, Pinterest dhe Fox News</a:t>
            </a:r>
            <a:r>
              <a:rPr lang="sq-AL" sz="1200">
                <a:latin typeface="Verdana" charset="0"/>
                <a:cs typeface="Verdana" charset="0"/>
              </a:rPr>
              <a:t> - si dhe gazeta përfshirë </a:t>
            </a:r>
            <a:r>
              <a:rPr lang="sq-AL" sz="1200" b="1">
                <a:latin typeface="Verdana" charset="0"/>
                <a:cs typeface="Verdana" charset="0"/>
              </a:rPr>
              <a:t>the Guardian, New York Times dhe The Wall Street</a:t>
            </a:r>
            <a:r>
              <a:rPr lang="sq-AL" sz="1200">
                <a:latin typeface="Verdana" charset="0"/>
                <a:cs typeface="Verdana" charset="0"/>
              </a:rPr>
              <a:t>.</a:t>
            </a:r>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sq-AL" sz="1200">
                <a:latin typeface="Verdana" charset="0"/>
                <a:cs typeface="Verdana" charset="0"/>
              </a:rPr>
              <a:t>Shkaku i ndërprerjes ishte një sulm i </a:t>
            </a:r>
            <a:r>
              <a:rPr lang="sq-AL" sz="1200" b="1">
                <a:latin typeface="Verdana" charset="0"/>
                <a:cs typeface="Verdana" charset="0"/>
              </a:rPr>
              <a:t>shpërndarë i mohimit të shërbimit</a:t>
            </a:r>
            <a:r>
              <a:rPr lang="sq-AL" sz="1200">
                <a:latin typeface="Verdana" charset="0"/>
                <a:cs typeface="Verdana" charset="0"/>
              </a:rPr>
              <a:t> (DDoS), në të cilin një rrjet kompjuterësh të infektuar me malware të veçantë, një "botnet", koordinohen në bombardimin e një serveri me trafik derisa të shembet nën tendosje.</a:t>
            </a:r>
          </a:p>
          <a:p>
            <a:pPr marL="0" indent="0">
              <a:spcBef>
                <a:spcPts val="600"/>
              </a:spcBef>
              <a:spcAft>
                <a:spcPts val="600"/>
              </a:spcAft>
              <a:buFont typeface="Arial" charset="0"/>
              <a:buNone/>
            </a:pPr>
            <a:endParaRPr lang="en-US" sz="1200" kern="1200" dirty="0">
              <a:solidFill>
                <a:schemeClr val="tx1"/>
              </a:solidFill>
              <a:latin typeface="+mn-lt"/>
              <a:ea typeface="MS PGothic" pitchFamily="34" charset="-128"/>
              <a:cs typeface="ＭＳ Ｐゴシック" charset="0"/>
            </a:endParaRPr>
          </a:p>
          <a:p>
            <a:pPr marL="0" indent="0">
              <a:spcBef>
                <a:spcPts val="600"/>
              </a:spcBef>
              <a:spcAft>
                <a:spcPts val="600"/>
              </a:spcAft>
              <a:buFont typeface="Arial" charset="0"/>
              <a:buNone/>
            </a:pPr>
            <a:r>
              <a:rPr lang="sq-AL" sz="1200">
                <a:latin typeface="Verdana" charset="0"/>
                <a:cs typeface="Verdana" charset="0"/>
              </a:rPr>
              <a:t>Ndryshe nga botnet e tjerë, të cilët zakonisht përbëhen nga kompjuterë, botneti Mirai kryesisht përbëhej nga të ashtuquajturat pajisje "interneti i gjërave" (IoT) siç janë aparatet digjitalë dhe pajisjet DVR.</a:t>
            </a:r>
          </a:p>
          <a:p>
            <a:pPr marL="0" indent="0">
              <a:spcBef>
                <a:spcPts val="600"/>
              </a:spcBef>
              <a:spcAft>
                <a:spcPts val="600"/>
              </a:spcAft>
              <a:buFont typeface="Arial" charset="0"/>
              <a:buNone/>
            </a:pPr>
            <a:endParaRPr lang="en-US" sz="1200" dirty="0">
              <a:latin typeface="Verdana" charset="0"/>
              <a:cs typeface="Verdana" charset="0"/>
            </a:endParaRPr>
          </a:p>
          <a:p>
            <a:pPr marL="0" indent="0">
              <a:spcBef>
                <a:spcPts val="600"/>
              </a:spcBef>
              <a:spcAft>
                <a:spcPts val="600"/>
              </a:spcAft>
              <a:buFont typeface="Arial" charset="0"/>
              <a:buNone/>
            </a:pPr>
            <a:r>
              <a:rPr lang="sq-AL" sz="1200">
                <a:latin typeface="Verdana" charset="0"/>
                <a:cs typeface="Verdana" charset="0"/>
              </a:rPr>
              <a:t>Për shkak se ka kaq shumë pajisje të lidhura me internet për të zgjedhur, sulmet nga Mirai mund të jenë shumë më të mëdha sesa ato që mund të arrinin më parë sulmet DDoS. </a:t>
            </a:r>
          </a:p>
          <a:p>
            <a:pPr marL="0" indent="0">
              <a:spcBef>
                <a:spcPts val="600"/>
              </a:spcBef>
              <a:spcAft>
                <a:spcPts val="600"/>
              </a:spcAft>
              <a:buFont typeface="Arial" charset="0"/>
              <a:buNone/>
            </a:pPr>
            <a:endParaRPr lang="en-US" sz="1200" dirty="0">
              <a:latin typeface="Verdana" charset="0"/>
              <a:cs typeface="Verdana" charset="0"/>
            </a:endParaRPr>
          </a:p>
          <a:p>
            <a:pPr marL="0" indent="0">
              <a:spcBef>
                <a:spcPts val="600"/>
              </a:spcBef>
              <a:spcAft>
                <a:spcPts val="600"/>
              </a:spcAft>
              <a:buFont typeface="Arial" charset="0"/>
              <a:buNone/>
            </a:pPr>
            <a:r>
              <a:rPr lang="sq-AL" sz="1200">
                <a:latin typeface="Verdana" charset="0"/>
                <a:cs typeface="Verdana" charset="0"/>
              </a:rPr>
              <a:t>Është vlerësuar se sulmi kishte përfshirë </a:t>
            </a:r>
            <a:r>
              <a:rPr lang="sq-AL" sz="1200" b="1">
                <a:latin typeface="Verdana" charset="0"/>
                <a:cs typeface="Verdana" charset="0"/>
              </a:rPr>
              <a:t>"100,000 pika të dëmshme përfundimtare"</a:t>
            </a:r>
            <a:r>
              <a:rPr lang="sq-AL" sz="1200">
                <a:latin typeface="Verdana" charset="0"/>
                <a:cs typeface="Verdana" charset="0"/>
              </a:rPr>
              <a:t> dhe kishte pasur raporte për një forcë të jashtëzakonshme sulmi prej </a:t>
            </a:r>
            <a:r>
              <a:rPr lang="sq-AL" sz="1200" b="1">
                <a:latin typeface="Verdana" charset="0"/>
                <a:cs typeface="Verdana" charset="0"/>
              </a:rPr>
              <a:t>1.2Tbps</a:t>
            </a:r>
            <a:r>
              <a:rPr lang="sq-AL" sz="1200">
                <a:latin typeface="Verdana" charset="0"/>
                <a:cs typeface="Verdana" charset="0"/>
              </a:rPr>
              <a:t>, afërsisht </a:t>
            </a:r>
            <a:r>
              <a:rPr lang="sq-AL" sz="1200" b="1">
                <a:latin typeface="Verdana" charset="0"/>
                <a:cs typeface="Verdana" charset="0"/>
              </a:rPr>
              <a:t>dy herë më i fuqishëm se çdo sulm i ngjashëm i njohur.</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88</a:t>
            </a:fld>
            <a:endParaRPr lang="en-US" altLang="en-US" smtClean="0"/>
          </a:p>
        </p:txBody>
      </p:sp>
    </p:spTree>
    <p:extLst>
      <p:ext uri="{BB962C8B-B14F-4D97-AF65-F5344CB8AC3E}">
        <p14:creationId xmlns:p14="http://schemas.microsoft.com/office/powerpoint/2010/main" val="193058770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74638" indent="-274638" algn="just"/>
            <a:r>
              <a:rPr lang="sq-AL"/>
              <a:t>Një lojë në internet është lojë e luajtur në një formë të rrjetit kompjuterik.  Kjo pothuajse gjithmonë nënkupton internetin ose teknologjinë ekuivalente, por lojërat gjithmonë kanë përdorur atë teknologji që ishte aktuale; modemet para Internetit dhe terminalet me tela të ngurta para modemeve.  </a:t>
            </a:r>
          </a:p>
          <a:p>
            <a:pPr marL="274638" indent="-274638" algn="just"/>
            <a:r>
              <a:rPr lang="sq-AL"/>
              <a:t>Zgjerimi i lojërave në internet ka reflektuar zgjerimin e përgjithshëm të rrjeteve kompjuterike nga rrjetet e vogla lokale në internet dhe rritjen e vetë qasjes në internet. </a:t>
            </a:r>
          </a:p>
          <a:p>
            <a:pPr marL="271463" indent="-255588" algn="just"/>
            <a:r>
              <a:rPr lang="sq-AL"/>
              <a:t>Lojërat në internet mund të variojnë nga lojëra të thjeshta të bazuara në tekst te lojëra që përfshijnë grafikë komplekse dhe botë virtuale të populluara nga shumë lojtarë njëkohësisht. </a:t>
            </a:r>
          </a:p>
          <a:p>
            <a:pPr marL="274638" indent="-274638" algn="just"/>
            <a:r>
              <a:rPr lang="sq-AL" b="1"/>
              <a:t>Shumë lojëra online kanë shoqëruar komunitetet në internet, duke i bërë lojërat në internet një nga aktivitetet shoqërore përtej lojërave me një lojtar të vetëm</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89</a:t>
            </a:fld>
            <a:endParaRPr lang="en-US" altLang="en-US" smtClean="0"/>
          </a:p>
        </p:txBody>
      </p:sp>
    </p:spTree>
    <p:extLst>
      <p:ext uri="{BB962C8B-B14F-4D97-AF65-F5344CB8AC3E}">
        <p14:creationId xmlns:p14="http://schemas.microsoft.com/office/powerpoint/2010/main" val="330283052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74638" indent="-274638" algn="just"/>
            <a:r>
              <a:rPr lang="sq-AL"/>
              <a:t>Lojërat janë FIFA 2020, Sims 4 &amp; Call of Duty (Black Ops 4)</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90</a:t>
            </a:fld>
            <a:endParaRPr lang="en-US" altLang="en-US" smtClean="0"/>
          </a:p>
        </p:txBody>
      </p:sp>
    </p:spTree>
    <p:extLst>
      <p:ext uri="{BB962C8B-B14F-4D97-AF65-F5344CB8AC3E}">
        <p14:creationId xmlns:p14="http://schemas.microsoft.com/office/powerpoint/2010/main" val="222559280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sq-AL" sz="1200">
                <a:solidFill>
                  <a:schemeClr val="tx1"/>
                </a:solidFill>
                <a:latin typeface="+mn-lt"/>
                <a:ea typeface="MS PGothic" pitchFamily="34" charset="-128"/>
                <a:cs typeface="ＭＳ Ｐゴシック" charset="0"/>
              </a:rPr>
              <a:t>Termi Newsgroup është disi një përshkrim mashtrues pasi ata zakonisht janë host diskutimesh. Ato janë teknikisht të ndryshme por funksionojnë në një mënyrë të ngjashme me forumet e diskutimit të organizuara në World Wide Web. Serverët e Newsgroup kanë si host organizata të ndryshme që pajtohen me të tjerët që ata do të sinkronizojnë informacionet e tyre në baza të rregullta. Kjo i lejon përdoruesit të postojnë mesazhe në një server dhe të shihen nga një audiencë më e madhe.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sq-AL" sz="1200">
                <a:solidFill>
                  <a:schemeClr val="tx1"/>
                </a:solidFill>
                <a:latin typeface="+mn-lt"/>
                <a:ea typeface="MS PGothic" pitchFamily="34" charset="-128"/>
                <a:cs typeface="ＭＳ Ｐゴシック" charset="0"/>
              </a:rPr>
              <a:t>Ekziston për shumë vite - dhe megjithëse konsiderohen 'të vjetra' në terma të internetit, ato padyshim që janë akoma në funksionim - dhe duke iu përshtatur kërkesave për shumë ndarje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91</a:t>
            </a:fld>
            <a:endParaRPr lang="en-US" altLang="en-US" smtClean="0"/>
          </a:p>
        </p:txBody>
      </p:sp>
    </p:spTree>
    <p:extLst>
      <p:ext uri="{BB962C8B-B14F-4D97-AF65-F5344CB8AC3E}">
        <p14:creationId xmlns:p14="http://schemas.microsoft.com/office/powerpoint/2010/main" val="187368096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sq-AL" sz="1200">
                <a:solidFill>
                  <a:schemeClr val="tx1"/>
                </a:solidFill>
                <a:latin typeface="+mn-lt"/>
                <a:ea typeface="MS PGothic" pitchFamily="34" charset="-128"/>
                <a:cs typeface="ＭＳ Ｐゴシック" charset="0"/>
              </a:rPr>
              <a:t>Në të majtë është një listë e shërbimeve të grupeve të lajmeve komerciale të disponueshme në gusht 2020.</a:t>
            </a:r>
          </a:p>
          <a:p>
            <a:pPr marL="0" marR="0" lvl="0" indent="0" algn="l" defTabSz="457200" rtl="0" eaLnBrk="1" fontAlgn="auto" latinLnBrk="0" hangingPunct="1">
              <a:lnSpc>
                <a:spcPct val="100000"/>
              </a:lnSpc>
              <a:spcBef>
                <a:spcPts val="0"/>
              </a:spcBef>
              <a:spcAft>
                <a:spcPts val="0"/>
              </a:spcAft>
              <a:buClrTx/>
              <a:buSzTx/>
              <a:buFontTx/>
              <a:buNone/>
              <a:tabLst/>
              <a:defRPr/>
            </a:pPr>
            <a:r>
              <a:rPr lang="sq-AL" sz="1200">
                <a:solidFill>
                  <a:schemeClr val="tx1"/>
                </a:solidFill>
                <a:latin typeface="+mn-lt"/>
                <a:ea typeface="MS PGothic" pitchFamily="34" charset="-128"/>
                <a:cs typeface="ＭＳ Ｐゴシック" charset="0"/>
              </a:rPr>
              <a:t>Në të djathtë është faqja e internetit e Giganews - ndërtimi më interesant në botën e krimit kibernetik kur flasin për privatësinë, sigurinë, etj</a:t>
            </a: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92</a:t>
            </a:fld>
            <a:endParaRPr lang="en-US" altLang="en-US" smtClean="0"/>
          </a:p>
        </p:txBody>
      </p:sp>
    </p:spTree>
    <p:extLst>
      <p:ext uri="{BB962C8B-B14F-4D97-AF65-F5344CB8AC3E}">
        <p14:creationId xmlns:p14="http://schemas.microsoft.com/office/powerpoint/2010/main" val="82666579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pPr>
            <a:r>
              <a:rPr lang="sq-AL"/>
              <a:t>Mesazhet e Çastit dhe Rrjetet Sociale kanë përparuar si </a:t>
            </a:r>
            <a:r>
              <a:rPr lang="sq-AL" b="1"/>
              <a:t>mjete të komunikimit të zgjedhur në vitet e fundit</a:t>
            </a:r>
            <a:r>
              <a:rPr lang="sq-AL"/>
              <a:t> me shumë shembuj të njohur që ofrojnë qasje të menjëhershme dhe miqësore për përdoruesit e tjerë në të gjithë botën. </a:t>
            </a:r>
          </a:p>
          <a:p>
            <a:pPr>
              <a:lnSpc>
                <a:spcPct val="120000"/>
              </a:lnSpc>
            </a:pPr>
            <a:r>
              <a:rPr lang="sq-AL"/>
              <a:t>Karakteristika kryesore e këtyre faqeve është aftësia për të krijuar një </a:t>
            </a:r>
            <a:r>
              <a:rPr lang="sq-AL" b="1"/>
              <a:t>profil personal dhe për të ndarë informacione</a:t>
            </a:r>
            <a:r>
              <a:rPr lang="sq-AL"/>
              <a:t> për veten tuaj dhe për të takuar njerëz të rinj.  Është e mundur të ndani fotografi muzikë dhe video. </a:t>
            </a:r>
          </a:p>
          <a:p>
            <a:pPr>
              <a:lnSpc>
                <a:spcPct val="120000"/>
              </a:lnSpc>
            </a:pPr>
            <a:r>
              <a:rPr lang="sq-AL"/>
              <a:t>Sasia e </a:t>
            </a:r>
            <a:r>
              <a:rPr lang="sq-AL" b="1"/>
              <a:t>informacionit personal</a:t>
            </a:r>
            <a:r>
              <a:rPr lang="sq-AL"/>
              <a:t> që postohet nga individë mund t'i bëjë ata një </a:t>
            </a:r>
            <a:r>
              <a:rPr lang="sq-AL" b="1"/>
              <a:t>shënjestër për kriminelët</a:t>
            </a:r>
            <a:r>
              <a:rPr lang="sq-AL"/>
              <a:t>, për shembull ata që përfshihen në vjedhje të identitetit dhe ata që dëshirojnë të tërheqin fëmijët. </a:t>
            </a:r>
          </a:p>
          <a:p>
            <a:pPr>
              <a:lnSpc>
                <a:spcPct val="120000"/>
              </a:lnSpc>
            </a:pPr>
            <a:r>
              <a:rPr lang="sq-AL"/>
              <a:t>Faqet e Rrjeteve Sociale janë </a:t>
            </a:r>
            <a:r>
              <a:rPr lang="sq-AL" b="1"/>
              <a:t>mjet shumë i dobishëm për zbatimin e ligjit për të mbledhur informacion në lidhje me të dyshuarit</a:t>
            </a:r>
            <a:r>
              <a:rPr lang="sq-AL"/>
              <a:t> dhe aktivitetet e jashtëligjshme</a:t>
            </a:r>
          </a:p>
          <a:p>
            <a:pPr>
              <a:lnSpc>
                <a:spcPct val="120000"/>
              </a:lnSpc>
            </a:pPr>
            <a:endParaRPr lang="en-GB" dirty="0"/>
          </a:p>
          <a:p>
            <a:pPr>
              <a:lnSpc>
                <a:spcPct val="120000"/>
              </a:lnSpc>
            </a:pPr>
            <a:r>
              <a:rPr lang="sq-AL" b="1"/>
              <a:t>Mesazhet e menjëhershme</a:t>
            </a:r>
            <a:r>
              <a:rPr lang="sq-AL"/>
              <a:t> janë një formë e bisedës së drejtpërdrejtë në kohë reale ndërmjet dy ose më shumë individëve që përdorin klientë të përbashkët. </a:t>
            </a:r>
          </a:p>
          <a:p>
            <a:pPr>
              <a:lnSpc>
                <a:spcPct val="120000"/>
              </a:lnSpc>
            </a:pPr>
            <a:r>
              <a:rPr lang="sq-AL"/>
              <a:t>Ky lloj bisede përfshin kontaktin ndërmjet personit të njohur në krahasim me llojet tjera të bisedës që lejojnë komunikimin ndërmjet personave të panjohur.  Dihet që kriminelët përdorin mesazhet e çastit si metodë komunikimi.</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93</a:t>
            </a:fld>
            <a:endParaRPr lang="en-US" altLang="en-US" smtClean="0"/>
          </a:p>
        </p:txBody>
      </p:sp>
    </p:spTree>
    <p:extLst>
      <p:ext uri="{BB962C8B-B14F-4D97-AF65-F5344CB8AC3E}">
        <p14:creationId xmlns:p14="http://schemas.microsoft.com/office/powerpoint/2010/main" val="35554287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pPr>
            <a:r>
              <a:rPr lang="sq-AL"/>
              <a:t>Trajneri duhet të marrë një kohë të shkurtër për të parë ndikimin e kësaj grafike - dhe pse media sociale është një fushë kaq e rëndësishme për krimin dhe hetimin penal</a:t>
            </a:r>
          </a:p>
          <a:p>
            <a:pPr>
              <a:lnSpc>
                <a:spcPct val="120000"/>
              </a:lnSpc>
            </a:pPr>
            <a:endParaRPr lang="en-GB" dirty="0"/>
          </a:p>
          <a:p>
            <a:pPr>
              <a:lnSpc>
                <a:spcPct val="120000"/>
              </a:lnSpc>
            </a:pPr>
            <a:r>
              <a:rPr lang="sq-AL"/>
              <a:t>Pamja thekson përdorimin dhe rritjen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94</a:t>
            </a:fld>
            <a:endParaRPr lang="en-US" altLang="en-US" smtClean="0"/>
          </a:p>
        </p:txBody>
      </p:sp>
    </p:spTree>
    <p:extLst>
      <p:ext uri="{BB962C8B-B14F-4D97-AF65-F5344CB8AC3E}">
        <p14:creationId xmlns:p14="http://schemas.microsoft.com/office/powerpoint/2010/main" val="14046525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q-AL"/>
              <a:t>E pamundur të çmontosh çdo pajisje në kohën e lejuar dhe të diskutosh gjithçka - është e rëndësishme të përpiqesh të vendosësh një kontekst mbi këtë dhe të përshkruash parimet themelore të mënyrës se si funksionon një pajisje kompjuterike</a:t>
            </a: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9</a:t>
            </a:fld>
            <a:endParaRPr lang="en-US" altLang="en-US" smtClean="0"/>
          </a:p>
        </p:txBody>
      </p:sp>
    </p:spTree>
    <p:extLst>
      <p:ext uri="{BB962C8B-B14F-4D97-AF65-F5344CB8AC3E}">
        <p14:creationId xmlns:p14="http://schemas.microsoft.com/office/powerpoint/2010/main" val="46457686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sq-AL" sz="1200">
                <a:solidFill>
                  <a:schemeClr val="tx1"/>
                </a:solidFill>
                <a:latin typeface="+mn-lt"/>
                <a:ea typeface="MS PGothic" pitchFamily="34" charset="-128"/>
                <a:cs typeface="ＭＳ Ｐゴシック" charset="0"/>
              </a:rPr>
              <a:t>Kjo thekson ndryshimet në sjelljet dhe teknologjinë - skena nga Roma dhe inaugurimi i papës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sq-AL" sz="1200">
                <a:solidFill>
                  <a:schemeClr val="tx1"/>
                </a:solidFill>
                <a:latin typeface="+mn-lt"/>
                <a:ea typeface="MS PGothic" pitchFamily="34" charset="-128"/>
                <a:cs typeface="ＭＳ Ｐゴシック" charset="0"/>
              </a:rPr>
              <a:t>Dhe vazhdon të rritet me shpejtësi dhe pajisje të lidhura tani në internet - dhe kështu me rrjetet sociale</a:t>
            </a: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95</a:t>
            </a:fld>
            <a:endParaRPr lang="en-US" altLang="en-US" smtClean="0"/>
          </a:p>
        </p:txBody>
      </p:sp>
    </p:spTree>
    <p:extLst>
      <p:ext uri="{BB962C8B-B14F-4D97-AF65-F5344CB8AC3E}">
        <p14:creationId xmlns:p14="http://schemas.microsoft.com/office/powerpoint/2010/main" val="224970202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sq-AL" sz="1200">
                <a:solidFill>
                  <a:schemeClr val="tx1"/>
                </a:solidFill>
                <a:latin typeface="+mn-lt"/>
                <a:ea typeface="MS PGothic" pitchFamily="34" charset="-128"/>
                <a:cs typeface="ＭＳ Ｐゴシック" charset="0"/>
              </a:rPr>
              <a:t>Gjëra tipike që njerëzit i vënë në internet - e cila ofron mundësi për zbatimin e ligjit - nëse ata kanë autoritetin ta bëjnë këtë dhe mund ta mbledhin atë siç duhet - dhe është relevante</a:t>
            </a: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96</a:t>
            </a:fld>
            <a:endParaRPr lang="en-US" altLang="en-US" smtClean="0"/>
          </a:p>
        </p:txBody>
      </p:sp>
    </p:spTree>
    <p:extLst>
      <p:ext uri="{BB962C8B-B14F-4D97-AF65-F5344CB8AC3E}">
        <p14:creationId xmlns:p14="http://schemas.microsoft.com/office/powerpoint/2010/main" val="259004197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q-AL"/>
              <a:t>Internet Relay Chat (IRC) (biseda me transmetim nga interneti) është në fakt një sistem telekonference që është disi me data, por përdoret ende nga kriminelët për të komunikuar dhe shkëmbyer fajla. </a:t>
            </a:r>
          </a:p>
          <a:p>
            <a:r>
              <a:rPr lang="sq-AL"/>
              <a:t>Funksionon nga një seri serverësh që lidhen me njëri-tjetrin dhe shkëmbejnë mesazhe që postohen në "Kanalet", të cilat bazohen në tekst, salla takimesh virtuale. </a:t>
            </a:r>
          </a:p>
          <a:p>
            <a:r>
              <a:rPr lang="sq-AL"/>
              <a:t>Temat e diskutimit janë renditur dhe përdoruesit që kanë një klient IRC mund të lidhen me një ose më shumë kanale në çdo kohë për t'u përfshirë në diskutim me njerëz të ngjashëm. </a:t>
            </a:r>
          </a:p>
          <a:p>
            <a:r>
              <a:rPr lang="sq-AL"/>
              <a:t>IRC nuk është shërbimi më miqësor për përdoruesit në internet dhe përdoret kryesisht nga ata që janë më me përvojë dhe përdorues potencialisht më të vjetër.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97</a:t>
            </a:fld>
            <a:endParaRPr lang="en-US" altLang="en-US" smtClean="0"/>
          </a:p>
        </p:txBody>
      </p:sp>
    </p:spTree>
    <p:extLst>
      <p:ext uri="{BB962C8B-B14F-4D97-AF65-F5344CB8AC3E}">
        <p14:creationId xmlns:p14="http://schemas.microsoft.com/office/powerpoint/2010/main" val="188387399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98</a:t>
            </a:fld>
            <a:endParaRPr lang="en-US" altLang="en-US" smtClean="0"/>
          </a:p>
        </p:txBody>
      </p:sp>
    </p:spTree>
    <p:extLst>
      <p:ext uri="{BB962C8B-B14F-4D97-AF65-F5344CB8AC3E}">
        <p14:creationId xmlns:p14="http://schemas.microsoft.com/office/powerpoint/2010/main" val="89523828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sq-AL" sz="1200">
                <a:solidFill>
                  <a:schemeClr val="tx1"/>
                </a:solidFill>
                <a:latin typeface="+mn-lt"/>
                <a:ea typeface="MS PGothic" pitchFamily="34" charset="-128"/>
                <a:cs typeface="ＭＳ Ｐゴシック" charset="0"/>
              </a:rPr>
              <a:t>Ikonat janë mesinxher, WhatsApp &amp; telegram</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sq-AL" sz="1200">
                <a:solidFill>
                  <a:schemeClr val="tx1"/>
                </a:solidFill>
                <a:latin typeface="+mn-lt"/>
                <a:ea typeface="MS PGothic" pitchFamily="34" charset="-128"/>
                <a:cs typeface="ＭＳ Ｐゴシック" charset="0"/>
              </a:rPr>
              <a:t>Trajneri duhet të jetë i vetëdijshëm për atë se çfarë janë programet e mesazheve - mesinxher - dhe aftësia e tyre për të dërguar mesazhe të thjeshta me tekst - duke kaluar në dërgimin dhe marrjen e imazheve, tingujve, fajlave dhe videove - dhe më pas në thirrjet video - siç shfaqet në slajdin tjetër si VOIP</a:t>
            </a: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99</a:t>
            </a:fld>
            <a:endParaRPr lang="en-US" altLang="en-US" smtClean="0"/>
          </a:p>
        </p:txBody>
      </p:sp>
    </p:spTree>
    <p:extLst>
      <p:ext uri="{BB962C8B-B14F-4D97-AF65-F5344CB8AC3E}">
        <p14:creationId xmlns:p14="http://schemas.microsoft.com/office/powerpoint/2010/main" val="73052449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sq-AL" sz="1200">
                <a:solidFill>
                  <a:schemeClr val="tx1"/>
                </a:solidFill>
                <a:latin typeface="+mn-lt"/>
                <a:ea typeface="MS PGothic" pitchFamily="34" charset="-128"/>
                <a:cs typeface="ＭＳ Ｐゴシック" charset="0"/>
              </a:rPr>
              <a:t>Një shtrirje e natyrshme e programeve të mesazheve por tani që shihen jo vetëm në mjediset e biznesit dhe korporatave por edhe në botën shtëpiake.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sq-AL" sz="1200">
                <a:solidFill>
                  <a:schemeClr val="tx1"/>
                </a:solidFill>
                <a:latin typeface="+mn-lt"/>
                <a:ea typeface="MS PGothic" pitchFamily="34" charset="-128"/>
                <a:cs typeface="ＭＳ Ｐゴシック" charset="0"/>
              </a:rPr>
              <a:t>Zoom -  një kompani për të cilën askush nuk kishte dëgjuar para COVID - kaloi nga errësira në famë brenda natës me aftësinë për të lidhur njerëz që nuk mund të takoheshin ndryshe personalisht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a:p>
            <a:pPr algn="l" fontAlgn="base"/>
            <a:r>
              <a:rPr lang="sq-AL" b="0" i="0">
                <a:solidFill>
                  <a:srgbClr val="000000"/>
                </a:solidFill>
                <a:latin typeface="Lato"/>
              </a:rPr>
              <a:t>Zoom është një aplikacion për video konferenca, i drejtuar drejt përdorimit të biznesit. Ai u themelua në vitin 2011, nga Eric Yuan dhe u lansua në janar 2013.</a:t>
            </a:r>
          </a:p>
          <a:p>
            <a:pPr algn="l" fontAlgn="base"/>
            <a:r>
              <a:rPr lang="sq-AL" b="0" i="0">
                <a:solidFill>
                  <a:srgbClr val="000000"/>
                </a:solidFill>
                <a:latin typeface="Lato"/>
              </a:rPr>
              <a:t>Ndërsa mblidhte popullaritet të konsiderueshëm dhe doli të kandidonte me fitim në vitet në vijim, Zoom hyri me të vërtetë në vetëdijen e publikut gjatë pandemisë së koronavirusit të vitit 2020. Ishte për shkak të Zoom që përdoruesit në të gjithë botën vazhduan të qëndrojnë në kontakt gjatë bllokimit për të ndaluar përhapjen e virusit.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sq-AL" b="0" i="0">
                <a:solidFill>
                  <a:srgbClr val="000000"/>
                </a:solidFill>
                <a:latin typeface="Lato"/>
              </a:rPr>
              <a:t>Pse ndonjëherë njerëzit zgjodhën aplikacionin, përdorimi i Zoom u rrit në mars 2020. </a:t>
            </a:r>
            <a:r>
              <a:rPr lang="sq-AL" b="0" i="0">
                <a:latin typeface="Lato"/>
              </a:rPr>
              <a:t>Yuan deklaroi në një postim në blog se gjatë këtij muaji, Zoom po shihte</a:t>
            </a:r>
            <a:r>
              <a:rPr lang="sq-AL" b="0" i="0">
                <a:solidFill>
                  <a:srgbClr val="000000"/>
                </a:solidFill>
                <a:latin typeface="Lato"/>
              </a:rPr>
              <a:t> </a:t>
            </a:r>
            <a:r>
              <a:rPr lang="sq-AL" b="0" i="0" u="sng">
                <a:solidFill>
                  <a:srgbClr val="0087D0"/>
                </a:solidFill>
                <a:latin typeface="Lato"/>
                <a:hlinkClick r:id="rId3"/>
              </a:rPr>
              <a:t>200 milion pjesëmarrës në takime ditore</a:t>
            </a:r>
            <a:r>
              <a:rPr lang="sq-AL" b="0" i="0">
                <a:solidFill>
                  <a:srgbClr val="000000"/>
                </a:solidFill>
                <a:latin typeface="Lato"/>
              </a:rPr>
              <a:t> (jo DAU). </a:t>
            </a:r>
            <a:r>
              <a:rPr lang="sq-AL" b="0" i="0">
                <a:latin typeface="Lato"/>
              </a:rPr>
              <a:t>Muajin pasues, kjo shifër ishte rritur në</a:t>
            </a:r>
            <a:r>
              <a:rPr lang="sq-AL" b="0" i="0">
                <a:solidFill>
                  <a:srgbClr val="000000"/>
                </a:solidFill>
                <a:latin typeface="Lato"/>
              </a:rPr>
              <a:t> </a:t>
            </a:r>
            <a:r>
              <a:rPr lang="sq-AL" b="0" i="0" u="sng">
                <a:solidFill>
                  <a:srgbClr val="0087D0"/>
                </a:solidFill>
                <a:latin typeface="Lato"/>
                <a:hlinkClick r:id="rId4"/>
              </a:rPr>
              <a:t>300 milion</a:t>
            </a:r>
            <a:r>
              <a:rPr lang="sq-AL" b="0" i="0">
                <a:solidFill>
                  <a:srgbClr val="000000"/>
                </a:solidFill>
                <a:latin typeface="Lato"/>
              </a:rPr>
              <a:t>.  Kjo krahasohet me 10 milion në dhjetor 2019</a:t>
            </a: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100</a:t>
            </a:fld>
            <a:endParaRPr lang="en-US" altLang="en-US" smtClean="0"/>
          </a:p>
        </p:txBody>
      </p:sp>
    </p:spTree>
    <p:extLst>
      <p:ext uri="{BB962C8B-B14F-4D97-AF65-F5344CB8AC3E}">
        <p14:creationId xmlns:p14="http://schemas.microsoft.com/office/powerpoint/2010/main" val="204454046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101</a:t>
            </a:fld>
            <a:endParaRPr lang="en-US" altLang="en-US" smtClean="0"/>
          </a:p>
        </p:txBody>
      </p:sp>
    </p:spTree>
    <p:extLst>
      <p:ext uri="{BB962C8B-B14F-4D97-AF65-F5344CB8AC3E}">
        <p14:creationId xmlns:p14="http://schemas.microsoft.com/office/powerpoint/2010/main" val="295975987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103</a:t>
            </a:fld>
            <a:endParaRPr lang="en-US" altLang="en-US" smtClean="0"/>
          </a:p>
        </p:txBody>
      </p:sp>
    </p:spTree>
    <p:extLst>
      <p:ext uri="{BB962C8B-B14F-4D97-AF65-F5344CB8AC3E}">
        <p14:creationId xmlns:p14="http://schemas.microsoft.com/office/powerpoint/2010/main" val="280413460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q-AL" sz="1200" noProof="0">
                <a:solidFill>
                  <a:schemeClr val="tx1"/>
                </a:solidFill>
                <a:latin typeface="+mn-lt"/>
                <a:ea typeface="MS PGothic" pitchFamily="34" charset="-128"/>
                <a:cs typeface="ＭＳ Ｐゴシック" charset="0"/>
              </a:rPr>
              <a:t>Ndërsa interneti është një vend ku ofruesit e shërbimeve dhe informacionit zakonisht dëshirojnë të botojnë dhe ndajnë të dhëna me publikun e gjerë, ekziston edhe kërkesa për zona më private të arritshme për një grup të kufizuar njerëzish për qëllime ekskluzive. Disa nga këto zona janë vende publike që mund të gjenden vetëm nga njerëz që kanë adresën e saktë. Merrni për shembull, çifti që dëshiron të ndajë fotografi të dasmës së tij me familjen dhe miqtë e tyre. Ata nuk do të dëshironin që çdo përdorues i internetit të shihte fotot. Në këtë rast ata mund të ngarkojnë fotografitë në një shërbim cloud dhe të ndajnë lidhjen për në galeri vetëm me miqtë dhe familjen. Sigurisht që kjo nuk është një mënyrë shumë e sigurt për të ndarë të dhëna private, por është e lehtë dhe meqenëse fotot nuk do të konsideroheshin si shumë konfidenciale, kjo zgjidhje mund të jetë e mjaftueshme për shumicën e njerëzve. </a:t>
            </a:r>
          </a:p>
          <a:p>
            <a:r>
              <a:rPr lang="sq-AL" sz="1200" noProof="0">
                <a:solidFill>
                  <a:schemeClr val="tx1"/>
                </a:solidFill>
                <a:latin typeface="+mn-lt"/>
                <a:ea typeface="MS PGothic" pitchFamily="34" charset="-128"/>
                <a:cs typeface="ＭＳ Ｐゴシック" charset="0"/>
              </a:rPr>
              <a:t>Ka edhe zona të tjera të fshehura të Internetit për të cilat nevojiten kredencialet e identifikimit. Një bord tipik i buletinit dhe një llogari normale emaili janë vetëm dy shembuj të zonave private që nuk mund të gjenden nga një motor kërkimi ose të qasen për shkak të kërkesave të tyre të hyrjes. Përveç faqeve që janë fshehur qëllimisht nga motorët e kërkimit publik, ka edhe faqe në internet dhe baza të dhënash të cilat nuk mund të indeksohen nga motorët e kërkimit, sepse përmbajtja e tyre nuk mund të kuptohet ose analizohet nga ata. </a:t>
            </a:r>
          </a:p>
          <a:p>
            <a:r>
              <a:rPr lang="sq-AL" sz="1200" noProof="0">
                <a:solidFill>
                  <a:schemeClr val="tx1"/>
                </a:solidFill>
                <a:latin typeface="+mn-lt"/>
                <a:ea typeface="MS PGothic" pitchFamily="34" charset="-128"/>
                <a:cs typeface="ＭＳ Ｐゴシック" charset="0"/>
              </a:rPr>
              <a:t>Emri kolektiv për të gjitha ato zona të internetit që janë të fshehura nga motorët e kërkimit quhet </a:t>
            </a:r>
            <a:r>
              <a:rPr lang="sq-AL" sz="1200" b="1" noProof="0">
                <a:solidFill>
                  <a:schemeClr val="tx1"/>
                </a:solidFill>
                <a:latin typeface="+mn-lt"/>
                <a:ea typeface="MS PGothic" pitchFamily="34" charset="-128"/>
                <a:cs typeface="ＭＳ Ｐゴシック" charset="0"/>
              </a:rPr>
              <a:t>"Deep Web"</a:t>
            </a:r>
            <a:r>
              <a:rPr lang="sq-AL" sz="1200" noProof="0">
                <a:solidFill>
                  <a:schemeClr val="tx1"/>
                </a:solidFill>
                <a:latin typeface="+mn-lt"/>
                <a:ea typeface="MS PGothic" pitchFamily="34" charset="-128"/>
                <a:cs typeface="ＭＳ Ｐゴシック" charset="0"/>
              </a:rPr>
              <a:t> (emrat e tjerë janë "Hidden Web", "Invisible Web" ose "Deepnet").</a:t>
            </a:r>
          </a:p>
          <a:p>
            <a:r>
              <a:rPr lang="sq-AL" sz="1200" noProof="0">
                <a:solidFill>
                  <a:schemeClr val="tx1"/>
                </a:solidFill>
                <a:latin typeface="+mn-lt"/>
                <a:ea typeface="MS PGothic" pitchFamily="34" charset="-128"/>
                <a:cs typeface="ＭＳ Ｐゴシック" charset="0"/>
              </a:rPr>
              <a:t> </a:t>
            </a:r>
          </a:p>
          <a:p>
            <a:pPr marL="0" marR="0" indent="0" algn="l" defTabSz="457200" rtl="0" eaLnBrk="1" fontAlgn="auto" latinLnBrk="0" hangingPunct="1">
              <a:lnSpc>
                <a:spcPct val="100000"/>
              </a:lnSpc>
              <a:spcBef>
                <a:spcPts val="0"/>
              </a:spcBef>
              <a:spcAft>
                <a:spcPts val="0"/>
              </a:spcAft>
              <a:buClrTx/>
              <a:buSzTx/>
              <a:buFontTx/>
              <a:buNone/>
              <a:tabLst/>
              <a:defRPr/>
            </a:pPr>
            <a:r>
              <a:rPr lang="sq-AL" sz="1200" noProof="0">
                <a:solidFill>
                  <a:schemeClr val="tx1"/>
                </a:solidFill>
                <a:latin typeface="+mn-lt"/>
                <a:ea typeface="MS PGothic" pitchFamily="34" charset="-128"/>
                <a:cs typeface="ＭＳ Ｐゴシック" charset="0"/>
              </a:rPr>
              <a:t>Përveç faqeve të internetit, bazave të të dhënave dhe dokumenteve që nuk indeksohen nga motorët e kërkimit, ekziston një shtresë tjetër e Deep Web: e ashtuquajtura “</a:t>
            </a:r>
            <a:r>
              <a:rPr lang="sq-AL" sz="1200" b="1" noProof="0">
                <a:solidFill>
                  <a:schemeClr val="tx1"/>
                </a:solidFill>
                <a:latin typeface="+mn-lt"/>
                <a:ea typeface="MS PGothic" pitchFamily="34" charset="-128"/>
                <a:cs typeface="ＭＳ Ｐゴシック" charset="0"/>
              </a:rPr>
              <a:t>Darkweb</a:t>
            </a:r>
            <a:r>
              <a:rPr lang="sq-AL" sz="1200" noProof="0">
                <a:solidFill>
                  <a:schemeClr val="tx1"/>
                </a:solidFill>
                <a:latin typeface="+mn-lt"/>
                <a:ea typeface="MS PGothic" pitchFamily="34" charset="-128"/>
                <a:cs typeface="ＭＳ Ｐゴシック" charset="0"/>
              </a:rPr>
              <a:t>”. Dark Web - Rrjeti i Errët, nuk mund të kërkohet nga motorët standardë të kërkimit. Sidoqoftë, ndërsa faqet e internetit Deep Web mund të arrihen nga një shfletues normal uebi nëse vizitori e di adresën ose kredencialet e qasjes, kjo nuk vlen për faqet e internetit të Dark Web.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noProof="0" dirty="0">
              <a:solidFill>
                <a:schemeClr val="tx1"/>
              </a:solidFill>
              <a:effectLst/>
              <a:latin typeface="+mn-lt"/>
              <a:ea typeface="MS PGothic" pitchFamily="34" charset="-128"/>
              <a:cs typeface="ＭＳ Ｐゴシック"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sq-AL" sz="1200" b="1" noProof="0">
                <a:solidFill>
                  <a:schemeClr val="tx1"/>
                </a:solidFill>
                <a:latin typeface="+mn-lt"/>
                <a:ea typeface="MS PGothic" pitchFamily="34" charset="-128"/>
                <a:cs typeface="ＭＳ Ｐゴシック" charset="0"/>
              </a:rPr>
              <a:t>Dark Web</a:t>
            </a:r>
            <a:r>
              <a:rPr lang="sq-AL" sz="1200" b="1" baseline="0" noProof="0">
                <a:solidFill>
                  <a:schemeClr val="tx1"/>
                </a:solidFill>
                <a:latin typeface="+mn-lt"/>
                <a:ea typeface="MS PGothic" pitchFamily="34" charset="-128"/>
                <a:cs typeface="ＭＳ Ｐゴシック" charset="0"/>
              </a:rPr>
              <a:t> </a:t>
            </a:r>
            <a:r>
              <a:rPr lang="sq-AL" sz="1200" noProof="0">
                <a:solidFill>
                  <a:schemeClr val="tx1"/>
                </a:solidFill>
                <a:latin typeface="+mn-lt"/>
                <a:ea typeface="MS PGothic" pitchFamily="34" charset="-128"/>
                <a:cs typeface="ＭＳ Ｐゴシック" charset="0"/>
              </a:rPr>
              <a:t>përbëhet nga </a:t>
            </a:r>
            <a:r>
              <a:rPr lang="sq-AL" sz="1200" b="1" noProof="0">
                <a:solidFill>
                  <a:schemeClr val="tx1"/>
                </a:solidFill>
                <a:latin typeface="+mn-lt"/>
                <a:ea typeface="MS PGothic" pitchFamily="34" charset="-128"/>
                <a:cs typeface="ＭＳ Ｐゴシック" charset="0"/>
              </a:rPr>
              <a:t>Rrjete të Errëta</a:t>
            </a:r>
            <a:r>
              <a:rPr lang="sq-AL" sz="1200" noProof="0">
                <a:solidFill>
                  <a:schemeClr val="tx1"/>
                </a:solidFill>
                <a:latin typeface="+mn-lt"/>
                <a:ea typeface="MS PGothic" pitchFamily="34" charset="-128"/>
                <a:cs typeface="ＭＳ Ｐゴシック" charset="0"/>
              </a:rPr>
              <a:t> që janë rrjete të vogla peer-to-peer, si dhe rrjete të mëdha të njohura si Freenet, I2P dhe ToR</a:t>
            </a:r>
            <a:r>
              <a:rPr lang="sq-AL" sz="1200" b="0" baseline="0" noProof="0">
                <a:solidFill>
                  <a:schemeClr val="tx1"/>
                </a:solidFill>
                <a:latin typeface="+mn-lt"/>
                <a:ea typeface="MS PGothic" pitchFamily="34" charset="-128"/>
                <a:cs typeface="ＭＳ Ｐゴシック"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104</a:t>
            </a:fld>
            <a:endParaRPr lang="en-US" altLang="en-US" smtClean="0"/>
          </a:p>
        </p:txBody>
      </p:sp>
    </p:spTree>
    <p:extLst>
      <p:ext uri="{BB962C8B-B14F-4D97-AF65-F5344CB8AC3E}">
        <p14:creationId xmlns:p14="http://schemas.microsoft.com/office/powerpoint/2010/main" val="141579237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105</a:t>
            </a:fld>
            <a:endParaRPr lang="en-US" altLang="en-US" smtClean="0"/>
          </a:p>
        </p:txBody>
      </p:sp>
    </p:spTree>
    <p:extLst>
      <p:ext uri="{BB962C8B-B14F-4D97-AF65-F5344CB8AC3E}">
        <p14:creationId xmlns:p14="http://schemas.microsoft.com/office/powerpoint/2010/main" val="38150971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979DE959-8F66-48C8-9B75-7129AEC57E19}"/>
              </a:ext>
            </a:extLst>
          </p:cNvPr>
          <p:cNvSpPr>
            <a:spLocks noGrp="1"/>
          </p:cNvSpPr>
          <p:nvPr>
            <p:ph type="sldNum" sz="quarter" idx="10"/>
          </p:nvPr>
        </p:nvSpPr>
        <p:spPr>
          <a:xfrm>
            <a:off x="7086600" y="6588125"/>
            <a:ext cx="2057400" cy="285810"/>
          </a:xfrm>
          <a:prstGeom prst="rect">
            <a:avLst/>
          </a:prstGeom>
        </p:spPr>
        <p:txBody>
          <a:bodyPr/>
          <a:lstStyle/>
          <a:p>
            <a:fld id="{49C04F3A-82BD-4011-AADB-1F79FD7DF4BC}" type="slidenum">
              <a:rPr lang="en-GB" smtClean="0"/>
              <a:pPr/>
              <a:t>‹#›</a:t>
            </a:fld>
            <a:endParaRPr lang="en-GB" dirty="0"/>
          </a:p>
        </p:txBody>
      </p:sp>
      <p:pic>
        <p:nvPicPr>
          <p:cNvPr id="6" name="Picture 5">
            <a:extLst>
              <a:ext uri="{FF2B5EF4-FFF2-40B4-BE49-F238E27FC236}">
                <a16:creationId xmlns:a16="http://schemas.microsoft.com/office/drawing/2014/main" xmlns="" id="{090E9091-F932-449D-A1EF-35B8A21AFB4E}"/>
              </a:ext>
            </a:extLst>
          </p:cNvPr>
          <p:cNvPicPr>
            <a:picLocks noChangeAspect="1"/>
          </p:cNvPicPr>
          <p:nvPr userDrawn="1"/>
        </p:nvPicPr>
        <p:blipFill>
          <a:blip r:embed="rId2"/>
          <a:stretch>
            <a:fillRect/>
          </a:stretch>
        </p:blipFill>
        <p:spPr>
          <a:xfrm>
            <a:off x="5041214" y="101678"/>
            <a:ext cx="4090771" cy="713294"/>
          </a:xfrm>
          <a:prstGeom prst="rect">
            <a:avLst/>
          </a:prstGeom>
        </p:spPr>
      </p:pic>
      <p:sp>
        <p:nvSpPr>
          <p:cNvPr id="11" name="Content Placeholder 10">
            <a:extLst>
              <a:ext uri="{FF2B5EF4-FFF2-40B4-BE49-F238E27FC236}">
                <a16:creationId xmlns:a16="http://schemas.microsoft.com/office/drawing/2014/main" xmlns="" id="{6FC767A1-DF76-4191-99F0-1311E413B2AA}"/>
              </a:ext>
            </a:extLst>
          </p:cNvPr>
          <p:cNvSpPr>
            <a:spLocks noGrp="1"/>
          </p:cNvSpPr>
          <p:nvPr>
            <p:ph sz="quarter" idx="11"/>
          </p:nvPr>
        </p:nvSpPr>
        <p:spPr>
          <a:xfrm>
            <a:off x="448274" y="1251040"/>
            <a:ext cx="8074025" cy="517525"/>
          </a:xfrm>
        </p:spPr>
        <p:txBody>
          <a:bodyPr>
            <a:normAutofit/>
          </a:bodyPr>
          <a:lstStyle>
            <a:lvl1pPr marL="0" indent="0" algn="ctr">
              <a:buNone/>
              <a:defRPr sz="1600" b="1" baseline="0">
                <a:latin typeface="Calibri" panose="020F0502020204030204" pitchFamily="34" charset="0"/>
              </a:defRPr>
            </a:lvl1pPr>
          </a:lstStyle>
          <a:p>
            <a:pPr lvl="0"/>
            <a:r>
              <a:rPr lang="en-US" dirty="0"/>
              <a:t>Click to edit Master text styles</a:t>
            </a:r>
          </a:p>
        </p:txBody>
      </p:sp>
      <p:sp>
        <p:nvSpPr>
          <p:cNvPr id="13" name="Text Placeholder 12">
            <a:extLst>
              <a:ext uri="{FF2B5EF4-FFF2-40B4-BE49-F238E27FC236}">
                <a16:creationId xmlns:a16="http://schemas.microsoft.com/office/drawing/2014/main" xmlns="" id="{DBE4024A-0EF9-41A2-B175-DDA4AA7DE116}"/>
              </a:ext>
            </a:extLst>
          </p:cNvPr>
          <p:cNvSpPr>
            <a:spLocks noGrp="1"/>
          </p:cNvSpPr>
          <p:nvPr>
            <p:ph type="body" sz="quarter" idx="12"/>
          </p:nvPr>
        </p:nvSpPr>
        <p:spPr>
          <a:xfrm>
            <a:off x="447677" y="2579688"/>
            <a:ext cx="8074024" cy="2673350"/>
          </a:xfrm>
        </p:spPr>
        <p:txBody>
          <a:bodyPr>
            <a:normAutofit/>
          </a:bodyPr>
          <a:lstStyle>
            <a:lvl1pPr marL="0" indent="0" algn="ctr">
              <a:buNone/>
              <a:defRPr sz="3400" b="1" i="0" baseline="0">
                <a:latin typeface="Calibri" panose="020F0502020204030204" pitchFamily="34" charset="0"/>
              </a:defRPr>
            </a:lvl1pPr>
          </a:lstStyle>
          <a:p>
            <a:pPr lvl="0"/>
            <a:endParaRPr lang="en-US" dirty="0"/>
          </a:p>
          <a:p>
            <a:pPr lvl="0"/>
            <a:endParaRPr lang="en-GB" dirty="0"/>
          </a:p>
          <a:p>
            <a:pPr lvl="0"/>
            <a:endParaRPr lang="en-GB" dirty="0"/>
          </a:p>
        </p:txBody>
      </p:sp>
      <p:sp>
        <p:nvSpPr>
          <p:cNvPr id="15" name="Text Placeholder 14">
            <a:extLst>
              <a:ext uri="{FF2B5EF4-FFF2-40B4-BE49-F238E27FC236}">
                <a16:creationId xmlns:a16="http://schemas.microsoft.com/office/drawing/2014/main" xmlns="" id="{7A2FE8F4-0B2F-4B6E-B4B0-927F13D7F719}"/>
              </a:ext>
            </a:extLst>
          </p:cNvPr>
          <p:cNvSpPr>
            <a:spLocks noGrp="1"/>
          </p:cNvSpPr>
          <p:nvPr>
            <p:ph type="body" sz="quarter" idx="13"/>
          </p:nvPr>
        </p:nvSpPr>
        <p:spPr>
          <a:xfrm>
            <a:off x="447675" y="5589588"/>
            <a:ext cx="8074025" cy="604837"/>
          </a:xfrm>
        </p:spPr>
        <p:txBody>
          <a:bodyPr>
            <a:normAutofit/>
          </a:bodyPr>
          <a:lstStyle>
            <a:lvl1pPr marL="0" indent="0" algn="ctr">
              <a:buNone/>
              <a:defRPr sz="1400" baseline="0">
                <a:latin typeface="Calibri" panose="020F0502020204030204" pitchFamily="34" charset="0"/>
              </a:defRPr>
            </a:lvl1pPr>
          </a:lstStyle>
          <a:p>
            <a:pPr lvl="0"/>
            <a:endParaRPr lang="en-GB" dirty="0"/>
          </a:p>
        </p:txBody>
      </p:sp>
    </p:spTree>
    <p:extLst>
      <p:ext uri="{BB962C8B-B14F-4D97-AF65-F5344CB8AC3E}">
        <p14:creationId xmlns:p14="http://schemas.microsoft.com/office/powerpoint/2010/main" val="41345303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xmlns="" id="{F1249599-89B8-4E5B-8E53-25E3A1D3DB77}"/>
              </a:ext>
            </a:extLst>
          </p:cNvPr>
          <p:cNvSpPr>
            <a:spLocks noGrp="1"/>
          </p:cNvSpPr>
          <p:nvPr>
            <p:ph type="dt" sz="half" idx="10"/>
          </p:nvPr>
        </p:nvSpPr>
        <p:spPr/>
        <p:txBody>
          <a:bodyPr/>
          <a:lstStyle>
            <a:lvl1pPr>
              <a:defRPr/>
            </a:lvl1pPr>
          </a:lstStyle>
          <a:p>
            <a:pPr>
              <a:defRPr/>
            </a:pPr>
            <a:fld id="{1CAE1E52-A942-4EA4-AB65-A06FB2ABB356}" type="datetimeFigureOut">
              <a:rPr lang="en-GB"/>
              <a:pPr>
                <a:defRPr/>
              </a:pPr>
              <a:t>23/03/2021</a:t>
            </a:fld>
            <a:endParaRPr lang="en-GB"/>
          </a:p>
        </p:txBody>
      </p:sp>
      <p:sp>
        <p:nvSpPr>
          <p:cNvPr id="5" name="Footer Placeholder 4">
            <a:extLst>
              <a:ext uri="{FF2B5EF4-FFF2-40B4-BE49-F238E27FC236}">
                <a16:creationId xmlns:a16="http://schemas.microsoft.com/office/drawing/2014/main" xmlns="" id="{F678A98B-0E09-4612-9346-46C6FC3C6978}"/>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xmlns="" id="{EC23F55A-8CF0-4C9C-A0A6-604CE946188C}"/>
              </a:ext>
            </a:extLst>
          </p:cNvPr>
          <p:cNvSpPr>
            <a:spLocks noGrp="1"/>
          </p:cNvSpPr>
          <p:nvPr>
            <p:ph type="sldNum" sz="quarter" idx="12"/>
          </p:nvPr>
        </p:nvSpPr>
        <p:spPr>
          <a:xfrm>
            <a:off x="7086600" y="6588125"/>
            <a:ext cx="2057400" cy="285810"/>
          </a:xfrm>
          <a:prstGeom prst="rect">
            <a:avLst/>
          </a:prstGeom>
        </p:spPr>
        <p:txBody>
          <a:bodyPr/>
          <a:lstStyle>
            <a:lvl1pPr>
              <a:defRPr/>
            </a:lvl1pPr>
          </a:lstStyle>
          <a:p>
            <a:fld id="{3B3521C2-0219-4B01-9135-CC48710C7539}" type="slidenum">
              <a:rPr lang="en-GB" altLang="en-US"/>
              <a:pPr/>
              <a:t>‹#›</a:t>
            </a:fld>
            <a:endParaRPr lang="en-GB" altLang="en-US"/>
          </a:p>
        </p:txBody>
      </p:sp>
    </p:spTree>
    <p:extLst>
      <p:ext uri="{BB962C8B-B14F-4D97-AF65-F5344CB8AC3E}">
        <p14:creationId xmlns:p14="http://schemas.microsoft.com/office/powerpoint/2010/main" val="36563879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4189B147-4B66-4E97-B70A-11C2806E34CA}"/>
              </a:ext>
            </a:extLst>
          </p:cNvPr>
          <p:cNvSpPr>
            <a:spLocks noGrp="1"/>
          </p:cNvSpPr>
          <p:nvPr>
            <p:ph type="dt" sz="half" idx="10"/>
          </p:nvPr>
        </p:nvSpPr>
        <p:spPr/>
        <p:txBody>
          <a:bodyPr/>
          <a:lstStyle>
            <a:lvl1pPr>
              <a:defRPr/>
            </a:lvl1pPr>
          </a:lstStyle>
          <a:p>
            <a:pPr>
              <a:defRPr/>
            </a:pPr>
            <a:fld id="{80AF0C5A-254C-4B55-9DDA-00B85131A43C}" type="datetimeFigureOut">
              <a:rPr lang="en-GB"/>
              <a:pPr>
                <a:defRPr/>
              </a:pPr>
              <a:t>23/03/2021</a:t>
            </a:fld>
            <a:endParaRPr lang="en-GB"/>
          </a:p>
        </p:txBody>
      </p:sp>
      <p:sp>
        <p:nvSpPr>
          <p:cNvPr id="5" name="Footer Placeholder 4">
            <a:extLst>
              <a:ext uri="{FF2B5EF4-FFF2-40B4-BE49-F238E27FC236}">
                <a16:creationId xmlns:a16="http://schemas.microsoft.com/office/drawing/2014/main" xmlns="" id="{B041ED0F-3F4F-4191-95D9-03287ACFF4E3}"/>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xmlns="" id="{9CA3C550-FDA0-40D4-90E1-A3D5C9AB77DC}"/>
              </a:ext>
            </a:extLst>
          </p:cNvPr>
          <p:cNvSpPr>
            <a:spLocks noGrp="1"/>
          </p:cNvSpPr>
          <p:nvPr>
            <p:ph type="sldNum" sz="quarter" idx="12"/>
          </p:nvPr>
        </p:nvSpPr>
        <p:spPr>
          <a:xfrm>
            <a:off x="7086600" y="6588125"/>
            <a:ext cx="2057400" cy="285810"/>
          </a:xfrm>
          <a:prstGeom prst="rect">
            <a:avLst/>
          </a:prstGeom>
        </p:spPr>
        <p:txBody>
          <a:bodyPr/>
          <a:lstStyle>
            <a:lvl1pPr>
              <a:defRPr/>
            </a:lvl1pPr>
          </a:lstStyle>
          <a:p>
            <a:fld id="{0C938412-91F3-4CFB-A3F9-23742A0FFCC3}" type="slidenum">
              <a:rPr lang="en-GB" altLang="en-US"/>
              <a:pPr/>
              <a:t>‹#›</a:t>
            </a:fld>
            <a:endParaRPr lang="en-GB" altLang="en-US"/>
          </a:p>
        </p:txBody>
      </p:sp>
      <p:sp>
        <p:nvSpPr>
          <p:cNvPr id="7" name="Rectangle 11">
            <a:extLst>
              <a:ext uri="{FF2B5EF4-FFF2-40B4-BE49-F238E27FC236}">
                <a16:creationId xmlns:a16="http://schemas.microsoft.com/office/drawing/2014/main" xmlns="" id="{4DD249EA-50C8-4951-AB06-5D28EB1690D8}"/>
              </a:ext>
            </a:extLst>
          </p:cNvPr>
          <p:cNvSpPr>
            <a:spLocks noChangeArrowheads="1"/>
          </p:cNvSpPr>
          <p:nvPr userDrawn="1"/>
        </p:nvSpPr>
        <p:spPr bwMode="auto">
          <a:xfrm>
            <a:off x="7938" y="6597650"/>
            <a:ext cx="913606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b="1" dirty="0">
                <a:solidFill>
                  <a:srgbClr val="FFFFFF"/>
                </a:solidFill>
                <a:latin typeface="Verdana" charset="0"/>
                <a:cs typeface="Verdana" charset="0"/>
              </a:rPr>
              <a:t>www.coe.int/cybercrime						                        - </a:t>
            </a:r>
            <a:fld id="{F50FF694-912A-834E-AD45-B984C7BF2CE4}" type="slidenum">
              <a:rPr lang="en-US" sz="1200" b="1">
                <a:solidFill>
                  <a:srgbClr val="FFFFFF"/>
                </a:solidFill>
                <a:latin typeface="Verdana" charset="0"/>
                <a:cs typeface="Verdana" charset="0"/>
              </a:rPr>
              <a:pPr/>
              <a:t>‹#›</a:t>
            </a:fld>
            <a:r>
              <a:rPr lang="en-US" sz="1200" b="1" dirty="0">
                <a:solidFill>
                  <a:srgbClr val="FFFFFF"/>
                </a:solidFill>
                <a:latin typeface="Verdana" charset="0"/>
                <a:cs typeface="Verdana" charset="0"/>
              </a:rPr>
              <a:t> -</a:t>
            </a:r>
          </a:p>
        </p:txBody>
      </p:sp>
    </p:spTree>
    <p:extLst>
      <p:ext uri="{BB962C8B-B14F-4D97-AF65-F5344CB8AC3E}">
        <p14:creationId xmlns:p14="http://schemas.microsoft.com/office/powerpoint/2010/main" val="26803503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A3E6566A-A50E-4906-A19E-4FB9E76A4144}"/>
              </a:ext>
            </a:extLst>
          </p:cNvPr>
          <p:cNvSpPr>
            <a:spLocks noGrp="1"/>
          </p:cNvSpPr>
          <p:nvPr>
            <p:ph type="dt" sz="half" idx="10"/>
          </p:nvPr>
        </p:nvSpPr>
        <p:spPr/>
        <p:txBody>
          <a:bodyPr/>
          <a:lstStyle>
            <a:lvl1pPr>
              <a:defRPr/>
            </a:lvl1pPr>
          </a:lstStyle>
          <a:p>
            <a:pPr>
              <a:defRPr/>
            </a:pPr>
            <a:fld id="{E22C3D5C-F3BE-44B6-82DD-E7C4C8916EA0}" type="datetimeFigureOut">
              <a:rPr lang="en-GB"/>
              <a:pPr>
                <a:defRPr/>
              </a:pPr>
              <a:t>23/03/2021</a:t>
            </a:fld>
            <a:endParaRPr lang="en-GB"/>
          </a:p>
        </p:txBody>
      </p:sp>
      <p:sp>
        <p:nvSpPr>
          <p:cNvPr id="5" name="Footer Placeholder 4">
            <a:extLst>
              <a:ext uri="{FF2B5EF4-FFF2-40B4-BE49-F238E27FC236}">
                <a16:creationId xmlns:a16="http://schemas.microsoft.com/office/drawing/2014/main" xmlns="" id="{8A268102-AF15-496D-8BA6-68A51B185041}"/>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xmlns="" id="{E36EC1A9-0935-48AF-98AC-717D1CEB4CF4}"/>
              </a:ext>
            </a:extLst>
          </p:cNvPr>
          <p:cNvSpPr>
            <a:spLocks noGrp="1"/>
          </p:cNvSpPr>
          <p:nvPr>
            <p:ph type="sldNum" sz="quarter" idx="12"/>
          </p:nvPr>
        </p:nvSpPr>
        <p:spPr>
          <a:xfrm>
            <a:off x="7086600" y="6588125"/>
            <a:ext cx="2057400" cy="285810"/>
          </a:xfrm>
          <a:prstGeom prst="rect">
            <a:avLst/>
          </a:prstGeom>
        </p:spPr>
        <p:txBody>
          <a:bodyPr/>
          <a:lstStyle>
            <a:lvl1pPr>
              <a:defRPr/>
            </a:lvl1pPr>
          </a:lstStyle>
          <a:p>
            <a:fld id="{A4A5ECFF-5C9A-42B4-A985-E4790B0921A2}" type="slidenum">
              <a:rPr lang="en-GB" altLang="en-US"/>
              <a:pPr/>
              <a:t>‹#›</a:t>
            </a:fld>
            <a:endParaRPr lang="en-GB" altLang="en-US" dirty="0"/>
          </a:p>
        </p:txBody>
      </p:sp>
    </p:spTree>
    <p:extLst>
      <p:ext uri="{BB962C8B-B14F-4D97-AF65-F5344CB8AC3E}">
        <p14:creationId xmlns:p14="http://schemas.microsoft.com/office/powerpoint/2010/main" val="15688299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5857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baseline="0">
                <a:latin typeface="Calibri" panose="020F0502020204030204" pitchFamily="34" charset="0"/>
              </a:defRPr>
            </a:lvl1pPr>
            <a:lvl2pPr>
              <a:defRPr baseline="0">
                <a:latin typeface="Calibri" panose="020F0502020204030204" pitchFamily="34" charset="0"/>
              </a:defRPr>
            </a:lvl2pPr>
            <a:lvl3pPr>
              <a:defRPr baseline="0">
                <a:latin typeface="Calibri" panose="020F0502020204030204" pitchFamily="34" charset="0"/>
              </a:defRPr>
            </a:lvl3pPr>
            <a:lvl4pPr>
              <a:defRPr baseline="0">
                <a:latin typeface="Calibri" panose="020F0502020204030204" pitchFamily="34" charset="0"/>
              </a:defRPr>
            </a:lvl4pPr>
            <a:lvl5pPr>
              <a:defRPr baseline="0">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xmlns="" id="{0D344A87-61DB-4835-BEB0-346EDFB422AE}"/>
              </a:ext>
            </a:extLst>
          </p:cNvPr>
          <p:cNvSpPr>
            <a:spLocks noGrp="1"/>
          </p:cNvSpPr>
          <p:nvPr>
            <p:ph type="sldNum" sz="quarter" idx="10"/>
          </p:nvPr>
        </p:nvSpPr>
        <p:spPr>
          <a:xfrm>
            <a:off x="7086600" y="6588125"/>
            <a:ext cx="2057400" cy="285810"/>
          </a:xfrm>
          <a:prstGeom prst="rect">
            <a:avLst/>
          </a:prstGeom>
        </p:spPr>
        <p:txBody>
          <a:bodyPr/>
          <a:lstStyle/>
          <a:p>
            <a:fld id="{49C04F3A-82BD-4011-AADB-1F79FD7DF4BC}" type="slidenum">
              <a:rPr lang="en-GB" smtClean="0"/>
              <a:pPr/>
              <a:t>‹#›</a:t>
            </a:fld>
            <a:endParaRPr lang="en-GB" dirty="0"/>
          </a:p>
        </p:txBody>
      </p:sp>
      <p:sp>
        <p:nvSpPr>
          <p:cNvPr id="10" name="Text Placeholder 9">
            <a:extLst>
              <a:ext uri="{FF2B5EF4-FFF2-40B4-BE49-F238E27FC236}">
                <a16:creationId xmlns:a16="http://schemas.microsoft.com/office/drawing/2014/main" xmlns="" id="{EF509BE8-7E65-45EB-BBBD-AD3388FF69B8}"/>
              </a:ext>
            </a:extLst>
          </p:cNvPr>
          <p:cNvSpPr>
            <a:spLocks noGrp="1"/>
          </p:cNvSpPr>
          <p:nvPr>
            <p:ph type="body" sz="quarter" idx="11"/>
          </p:nvPr>
        </p:nvSpPr>
        <p:spPr>
          <a:xfrm>
            <a:off x="2570163" y="0"/>
            <a:ext cx="6573837" cy="1043796"/>
          </a:xfrm>
        </p:spPr>
        <p:txBody>
          <a:bodyPr anchor="ctr" anchorCtr="0">
            <a:noAutofit/>
          </a:bodyPr>
          <a:lstStyle>
            <a:lvl1pPr marL="0" indent="0" algn="r">
              <a:buNone/>
              <a:defRPr sz="3200" baseline="0">
                <a:solidFill>
                  <a:schemeClr val="bg1"/>
                </a:solidFill>
              </a:defRPr>
            </a:lvl1pPr>
          </a:lstStyle>
          <a:p>
            <a:pPr lvl="0"/>
            <a:endParaRPr lang="en-GB" dirty="0"/>
          </a:p>
        </p:txBody>
      </p:sp>
    </p:spTree>
    <p:extLst>
      <p:ext uri="{BB962C8B-B14F-4D97-AF65-F5344CB8AC3E}">
        <p14:creationId xmlns:p14="http://schemas.microsoft.com/office/powerpoint/2010/main" val="21173030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0568F01E-E28F-48CF-A919-4F87EC7314AB}"/>
              </a:ext>
            </a:extLst>
          </p:cNvPr>
          <p:cNvSpPr/>
          <p:nvPr userDrawn="1"/>
        </p:nvSpPr>
        <p:spPr>
          <a:xfrm>
            <a:off x="0" y="6588125"/>
            <a:ext cx="9144000" cy="296863"/>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5" name="Slide Number Placeholder 4">
            <a:extLst>
              <a:ext uri="{FF2B5EF4-FFF2-40B4-BE49-F238E27FC236}">
                <a16:creationId xmlns:a16="http://schemas.microsoft.com/office/drawing/2014/main" xmlns="" id="{38142138-4AA3-4144-B07B-05168E07F5FA}"/>
              </a:ext>
            </a:extLst>
          </p:cNvPr>
          <p:cNvSpPr>
            <a:spLocks noGrp="1"/>
          </p:cNvSpPr>
          <p:nvPr>
            <p:ph type="sldNum" sz="quarter" idx="12"/>
          </p:nvPr>
        </p:nvSpPr>
        <p:spPr>
          <a:xfrm>
            <a:off x="7086600" y="6588125"/>
            <a:ext cx="2057400" cy="285810"/>
          </a:xfrm>
          <a:prstGeom prst="rect">
            <a:avLst/>
          </a:prstGeom>
        </p:spPr>
        <p:txBody>
          <a:bodyPr/>
          <a:lstStyle>
            <a:lvl1pPr>
              <a:defRPr sz="900" baseline="0">
                <a:latin typeface="Verdana" panose="020B0604030504040204" pitchFamily="34" charset="0"/>
              </a:defRPr>
            </a:lvl1pPr>
          </a:lstStyle>
          <a:p>
            <a:fld id="{49C04F3A-82BD-4011-AADB-1F79FD7DF4BC}" type="slidenum">
              <a:rPr lang="en-GB" smtClean="0"/>
              <a:pPr/>
              <a:t>‹#›</a:t>
            </a:fld>
            <a:endParaRPr lang="en-GB" dirty="0"/>
          </a:p>
        </p:txBody>
      </p:sp>
      <p:sp>
        <p:nvSpPr>
          <p:cNvPr id="11" name="Rectangle 11">
            <a:extLst>
              <a:ext uri="{FF2B5EF4-FFF2-40B4-BE49-F238E27FC236}">
                <a16:creationId xmlns:a16="http://schemas.microsoft.com/office/drawing/2014/main" xmlns="" id="{4E9086BA-5439-49E6-9E91-FC32A560FF1E}"/>
              </a:ext>
            </a:extLst>
          </p:cNvPr>
          <p:cNvSpPr>
            <a:spLocks noChangeArrowheads="1"/>
          </p:cNvSpPr>
          <p:nvPr userDrawn="1"/>
        </p:nvSpPr>
        <p:spPr bwMode="auto">
          <a:xfrm>
            <a:off x="0" y="6622629"/>
            <a:ext cx="396044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900" b="1" baseline="0" dirty="0">
                <a:solidFill>
                  <a:srgbClr val="FFFFFF"/>
                </a:solidFill>
                <a:latin typeface="Verdana" panose="020B0604030504040204" pitchFamily="34" charset="0"/>
              </a:rPr>
              <a:t>www.coe.int/cybercrime			</a:t>
            </a:r>
          </a:p>
        </p:txBody>
      </p:sp>
      <p:sp>
        <p:nvSpPr>
          <p:cNvPr id="15" name="Text Placeholder 11">
            <a:extLst>
              <a:ext uri="{FF2B5EF4-FFF2-40B4-BE49-F238E27FC236}">
                <a16:creationId xmlns:a16="http://schemas.microsoft.com/office/drawing/2014/main" xmlns="" id="{65D2B4B2-A487-46F2-91AA-C4BF2735A54B}"/>
              </a:ext>
            </a:extLst>
          </p:cNvPr>
          <p:cNvSpPr>
            <a:spLocks noGrp="1"/>
          </p:cNvSpPr>
          <p:nvPr>
            <p:ph type="body" sz="quarter" idx="11"/>
          </p:nvPr>
        </p:nvSpPr>
        <p:spPr>
          <a:xfrm>
            <a:off x="2811463" y="0"/>
            <a:ext cx="6332537" cy="1035050"/>
          </a:xfrm>
        </p:spPr>
        <p:txBody>
          <a:bodyPr anchor="ctr" anchorCtr="0">
            <a:normAutofit/>
          </a:bodyPr>
          <a:lstStyle>
            <a:lvl1pPr marL="0" indent="0" algn="r">
              <a:buNone/>
              <a:defRPr sz="3200" baseline="0">
                <a:solidFill>
                  <a:schemeClr val="bg1"/>
                </a:solidFill>
              </a:defRPr>
            </a:lvl1pPr>
          </a:lstStyle>
          <a:p>
            <a:pPr lvl="0"/>
            <a:endParaRPr lang="en-GB" dirty="0"/>
          </a:p>
        </p:txBody>
      </p:sp>
    </p:spTree>
    <p:extLst>
      <p:ext uri="{BB962C8B-B14F-4D97-AF65-F5344CB8AC3E}">
        <p14:creationId xmlns:p14="http://schemas.microsoft.com/office/powerpoint/2010/main" val="20474157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50562" y="4106085"/>
            <a:ext cx="7886700" cy="1500187"/>
          </a:xfrm>
          <a:prstGeom prst="rect">
            <a:avLst/>
          </a:prstGeom>
        </p:spPr>
        <p:txBody>
          <a:bodyPr anchor="t" anchorCtr="0"/>
          <a:lstStyle>
            <a:lvl1pPr>
              <a:defRPr sz="4000" b="1" i="0" cap="all" baseline="0">
                <a:latin typeface="Calibri (heading)"/>
              </a:defRPr>
            </a:lvl1pPr>
          </a:lstStyle>
          <a:p>
            <a:r>
              <a:rPr lang="en-US" dirty="0"/>
              <a:t>Click to edit Master title style</a:t>
            </a:r>
          </a:p>
        </p:txBody>
      </p:sp>
      <p:sp>
        <p:nvSpPr>
          <p:cNvPr id="3" name="Text Placeholder 2"/>
          <p:cNvSpPr>
            <a:spLocks noGrp="1"/>
          </p:cNvSpPr>
          <p:nvPr>
            <p:ph type="body" idx="1"/>
          </p:nvPr>
        </p:nvSpPr>
        <p:spPr>
          <a:xfrm>
            <a:off x="550562" y="3666226"/>
            <a:ext cx="7886700" cy="439859"/>
          </a:xfrm>
        </p:spPr>
        <p:txBody>
          <a:bodyPr>
            <a:normAutofit/>
          </a:bodyPr>
          <a:lstStyle>
            <a:lvl1pPr marL="0" indent="0">
              <a:buNone/>
              <a:defRPr sz="2000" baseline="0">
                <a:solidFill>
                  <a:schemeClr val="tx1">
                    <a:lumMod val="50000"/>
                    <a:lumOff val="50000"/>
                  </a:schemeClr>
                </a:solidFill>
                <a:latin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7" name="Slide Number Placeholder 6">
            <a:extLst>
              <a:ext uri="{FF2B5EF4-FFF2-40B4-BE49-F238E27FC236}">
                <a16:creationId xmlns:a16="http://schemas.microsoft.com/office/drawing/2014/main" xmlns="" id="{20A8AF00-8302-4EB6-B590-39BD369534EC}"/>
              </a:ext>
            </a:extLst>
          </p:cNvPr>
          <p:cNvSpPr>
            <a:spLocks noGrp="1"/>
          </p:cNvSpPr>
          <p:nvPr>
            <p:ph type="sldNum" sz="quarter" idx="10"/>
          </p:nvPr>
        </p:nvSpPr>
        <p:spPr>
          <a:xfrm>
            <a:off x="7086600" y="6588125"/>
            <a:ext cx="2057400" cy="285810"/>
          </a:xfrm>
          <a:prstGeom prst="rect">
            <a:avLst/>
          </a:prstGeom>
        </p:spPr>
        <p:txBody>
          <a:bodyPr/>
          <a:lstStyle/>
          <a:p>
            <a:fld id="{49C04F3A-82BD-4011-AADB-1F79FD7DF4BC}" type="slidenum">
              <a:rPr lang="en-GB" smtClean="0"/>
              <a:pPr/>
              <a:t>‹#›</a:t>
            </a:fld>
            <a:endParaRPr lang="en-GB" dirty="0"/>
          </a:p>
        </p:txBody>
      </p:sp>
      <p:sp>
        <p:nvSpPr>
          <p:cNvPr id="12" name="Text Placeholder 11">
            <a:extLst>
              <a:ext uri="{FF2B5EF4-FFF2-40B4-BE49-F238E27FC236}">
                <a16:creationId xmlns:a16="http://schemas.microsoft.com/office/drawing/2014/main" xmlns="" id="{D233DBE3-4DCE-45EA-88E9-4DFE54A70D1C}"/>
              </a:ext>
            </a:extLst>
          </p:cNvPr>
          <p:cNvSpPr>
            <a:spLocks noGrp="1"/>
          </p:cNvSpPr>
          <p:nvPr>
            <p:ph type="body" sz="quarter" idx="11"/>
          </p:nvPr>
        </p:nvSpPr>
        <p:spPr>
          <a:xfrm>
            <a:off x="2811463" y="0"/>
            <a:ext cx="6332537" cy="1035050"/>
          </a:xfrm>
        </p:spPr>
        <p:txBody>
          <a:bodyPr anchor="ctr" anchorCtr="0">
            <a:normAutofit/>
          </a:bodyPr>
          <a:lstStyle>
            <a:lvl1pPr marL="0" indent="0" algn="r">
              <a:buNone/>
              <a:defRPr sz="3200" baseline="0">
                <a:solidFill>
                  <a:schemeClr val="bg1"/>
                </a:solidFill>
              </a:defRPr>
            </a:lvl1pPr>
          </a:lstStyle>
          <a:p>
            <a:pPr lvl="0"/>
            <a:endParaRPr lang="en-GB" dirty="0"/>
          </a:p>
        </p:txBody>
      </p:sp>
    </p:spTree>
    <p:extLst>
      <p:ext uri="{BB962C8B-B14F-4D97-AF65-F5344CB8AC3E}">
        <p14:creationId xmlns:p14="http://schemas.microsoft.com/office/powerpoint/2010/main" val="19520013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825625"/>
            <a:ext cx="3886200" cy="4351338"/>
          </a:xfrm>
        </p:spPr>
        <p:txBody>
          <a:bodyPr/>
          <a:lstStyle>
            <a:lvl1pPr>
              <a:defRPr baseline="0">
                <a:latin typeface="Calibri" panose="020F0502020204030204" pitchFamily="34" charset="0"/>
              </a:defRPr>
            </a:lvl1pPr>
            <a:lvl2pPr>
              <a:defRPr baseline="0">
                <a:latin typeface="Calibri" panose="020F0502020204030204" pitchFamily="34" charset="0"/>
              </a:defRPr>
            </a:lvl2pPr>
            <a:lvl3pPr>
              <a:defRPr baseline="0">
                <a:latin typeface="Calibri" panose="020F0502020204030204" pitchFamily="34" charset="0"/>
              </a:defRPr>
            </a:lvl3pPr>
            <a:lvl4pPr>
              <a:defRPr baseline="0">
                <a:latin typeface="Calibri" panose="020F0502020204030204" pitchFamily="34" charset="0"/>
              </a:defRPr>
            </a:lvl4pPr>
            <a:lvl5pPr>
              <a:defRPr baseline="0">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5"/>
            <a:ext cx="3886200" cy="4351338"/>
          </a:xfrm>
        </p:spPr>
        <p:txBody>
          <a:bodyPr/>
          <a:lstStyle>
            <a:lvl1pPr>
              <a:defRPr baseline="0">
                <a:latin typeface="Calibri" panose="020F0502020204030204" pitchFamily="34" charset="0"/>
              </a:defRPr>
            </a:lvl1pPr>
            <a:lvl2pPr>
              <a:defRPr baseline="0">
                <a:latin typeface="Calibri" panose="020F0502020204030204" pitchFamily="34" charset="0"/>
              </a:defRPr>
            </a:lvl2pPr>
            <a:lvl3pPr>
              <a:defRPr baseline="0">
                <a:latin typeface="Calibri" panose="020F0502020204030204" pitchFamily="34" charset="0"/>
              </a:defRPr>
            </a:lvl3pPr>
            <a:lvl4pPr>
              <a:defRPr baseline="0">
                <a:latin typeface="Calibri" panose="020F0502020204030204" pitchFamily="34" charset="0"/>
              </a:defRPr>
            </a:lvl4pPr>
            <a:lvl5pPr>
              <a:defRPr baseline="0">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xmlns="" id="{9F79EE9D-52D5-4B6B-99C5-F7B7EF500FFC}"/>
              </a:ext>
            </a:extLst>
          </p:cNvPr>
          <p:cNvSpPr>
            <a:spLocks noGrp="1"/>
          </p:cNvSpPr>
          <p:nvPr>
            <p:ph type="sldNum" sz="quarter" idx="10"/>
          </p:nvPr>
        </p:nvSpPr>
        <p:spPr>
          <a:xfrm>
            <a:off x="7086600" y="6588125"/>
            <a:ext cx="2057400" cy="285810"/>
          </a:xfrm>
          <a:prstGeom prst="rect">
            <a:avLst/>
          </a:prstGeom>
        </p:spPr>
        <p:txBody>
          <a:bodyPr/>
          <a:lstStyle/>
          <a:p>
            <a:fld id="{49C04F3A-82BD-4011-AADB-1F79FD7DF4BC}" type="slidenum">
              <a:rPr lang="en-GB" smtClean="0"/>
              <a:pPr/>
              <a:t>‹#›</a:t>
            </a:fld>
            <a:endParaRPr lang="en-GB" dirty="0"/>
          </a:p>
        </p:txBody>
      </p:sp>
      <p:sp>
        <p:nvSpPr>
          <p:cNvPr id="12" name="Text Placeholder 11">
            <a:extLst>
              <a:ext uri="{FF2B5EF4-FFF2-40B4-BE49-F238E27FC236}">
                <a16:creationId xmlns:a16="http://schemas.microsoft.com/office/drawing/2014/main" xmlns="" id="{CCA4FC42-7865-44A1-A558-6DAB208B7BBA}"/>
              </a:ext>
            </a:extLst>
          </p:cNvPr>
          <p:cNvSpPr>
            <a:spLocks noGrp="1"/>
          </p:cNvSpPr>
          <p:nvPr>
            <p:ph type="body" sz="quarter" idx="11"/>
          </p:nvPr>
        </p:nvSpPr>
        <p:spPr>
          <a:xfrm>
            <a:off x="2811463" y="0"/>
            <a:ext cx="6332537" cy="1035050"/>
          </a:xfrm>
        </p:spPr>
        <p:txBody>
          <a:bodyPr anchor="ctr" anchorCtr="0">
            <a:normAutofit/>
          </a:bodyPr>
          <a:lstStyle>
            <a:lvl1pPr marL="0" indent="0" algn="r">
              <a:buNone/>
              <a:defRPr sz="3200" baseline="0">
                <a:solidFill>
                  <a:schemeClr val="bg1"/>
                </a:solidFill>
              </a:defRPr>
            </a:lvl1pPr>
          </a:lstStyle>
          <a:p>
            <a:pPr lvl="0"/>
            <a:endParaRPr lang="en-GB" dirty="0"/>
          </a:p>
        </p:txBody>
      </p:sp>
    </p:spTree>
    <p:extLst>
      <p:ext uri="{BB962C8B-B14F-4D97-AF65-F5344CB8AC3E}">
        <p14:creationId xmlns:p14="http://schemas.microsoft.com/office/powerpoint/2010/main" val="10558424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681163"/>
            <a:ext cx="3868340" cy="823912"/>
          </a:xfrm>
        </p:spPr>
        <p:txBody>
          <a:bodyPr anchor="b">
            <a:noAutofit/>
          </a:bodyPr>
          <a:lstStyle>
            <a:lvl1pPr marL="0" indent="0">
              <a:buNone/>
              <a:defRPr sz="2800" b="1" baseline="0">
                <a:latin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29842" y="2617213"/>
            <a:ext cx="3868340" cy="3684588"/>
          </a:xfrm>
        </p:spPr>
        <p:txBody>
          <a:bodyPr/>
          <a:lstStyle>
            <a:lvl1pPr>
              <a:defRPr baseline="0">
                <a:latin typeface="Calibri" panose="020F0502020204030204" pitchFamily="34" charset="0"/>
              </a:defRPr>
            </a:lvl1pPr>
            <a:lvl2pPr>
              <a:defRPr baseline="0">
                <a:latin typeface="Calibri" panose="020F0502020204030204" pitchFamily="34" charset="0"/>
              </a:defRPr>
            </a:lvl2pPr>
            <a:lvl3pPr>
              <a:defRPr baseline="0">
                <a:latin typeface="Calibri" panose="020F0502020204030204" pitchFamily="34" charset="0"/>
              </a:defRPr>
            </a:lvl3pPr>
            <a:lvl4pPr>
              <a:defRPr baseline="0">
                <a:latin typeface="Calibri" panose="020F0502020204030204" pitchFamily="34" charset="0"/>
              </a:defRPr>
            </a:lvl4pPr>
            <a:lvl5pPr>
              <a:defRPr baseline="0">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0" y="1681163"/>
            <a:ext cx="3887391" cy="823912"/>
          </a:xfrm>
        </p:spPr>
        <p:txBody>
          <a:bodyPr anchor="b">
            <a:noAutofit/>
          </a:bodyPr>
          <a:lstStyle>
            <a:lvl1pPr marL="0" indent="0">
              <a:buNone/>
              <a:defRPr sz="2800" b="1" baseline="0">
                <a:latin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29150" y="2617213"/>
            <a:ext cx="3887391" cy="3684588"/>
          </a:xfrm>
        </p:spPr>
        <p:txBody>
          <a:bodyPr/>
          <a:lstStyle>
            <a:lvl1pPr>
              <a:defRPr baseline="0">
                <a:latin typeface="Calibri" panose="020F0502020204030204" pitchFamily="34" charset="0"/>
              </a:defRPr>
            </a:lvl1pPr>
            <a:lvl2pPr>
              <a:defRPr baseline="0">
                <a:latin typeface="Calibri" panose="020F0502020204030204" pitchFamily="34" charset="0"/>
              </a:defRPr>
            </a:lvl2pPr>
            <a:lvl3pPr>
              <a:defRPr baseline="0">
                <a:latin typeface="Calibri" panose="020F0502020204030204" pitchFamily="34" charset="0"/>
              </a:defRPr>
            </a:lvl3pPr>
            <a:lvl4pPr>
              <a:defRPr baseline="0">
                <a:latin typeface="Calibri" panose="020F0502020204030204" pitchFamily="34" charset="0"/>
              </a:defRPr>
            </a:lvl4pPr>
            <a:lvl5pPr>
              <a:defRPr baseline="0">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9">
            <a:extLst>
              <a:ext uri="{FF2B5EF4-FFF2-40B4-BE49-F238E27FC236}">
                <a16:creationId xmlns:a16="http://schemas.microsoft.com/office/drawing/2014/main" xmlns="" id="{D8D75C77-33AE-4D9D-81BB-E84439877287}"/>
              </a:ext>
            </a:extLst>
          </p:cNvPr>
          <p:cNvSpPr>
            <a:spLocks noGrp="1"/>
          </p:cNvSpPr>
          <p:nvPr>
            <p:ph type="sldNum" sz="quarter" idx="10"/>
          </p:nvPr>
        </p:nvSpPr>
        <p:spPr>
          <a:xfrm>
            <a:off x="7086600" y="6588125"/>
            <a:ext cx="2057400" cy="285810"/>
          </a:xfrm>
          <a:prstGeom prst="rect">
            <a:avLst/>
          </a:prstGeom>
        </p:spPr>
        <p:txBody>
          <a:bodyPr/>
          <a:lstStyle/>
          <a:p>
            <a:fld id="{49C04F3A-82BD-4011-AADB-1F79FD7DF4BC}" type="slidenum">
              <a:rPr lang="en-GB" smtClean="0"/>
              <a:pPr/>
              <a:t>‹#›</a:t>
            </a:fld>
            <a:endParaRPr lang="en-GB" dirty="0"/>
          </a:p>
        </p:txBody>
      </p:sp>
      <p:sp>
        <p:nvSpPr>
          <p:cNvPr id="13" name="Text Placeholder 11">
            <a:extLst>
              <a:ext uri="{FF2B5EF4-FFF2-40B4-BE49-F238E27FC236}">
                <a16:creationId xmlns:a16="http://schemas.microsoft.com/office/drawing/2014/main" xmlns="" id="{E8360835-D07D-47DB-8A8D-6D70C8BFA691}"/>
              </a:ext>
            </a:extLst>
          </p:cNvPr>
          <p:cNvSpPr>
            <a:spLocks noGrp="1"/>
          </p:cNvSpPr>
          <p:nvPr>
            <p:ph type="body" sz="quarter" idx="11"/>
          </p:nvPr>
        </p:nvSpPr>
        <p:spPr>
          <a:xfrm>
            <a:off x="2811463" y="0"/>
            <a:ext cx="6332537" cy="1035050"/>
          </a:xfrm>
        </p:spPr>
        <p:txBody>
          <a:bodyPr anchor="ctr" anchorCtr="0">
            <a:normAutofit/>
          </a:bodyPr>
          <a:lstStyle>
            <a:lvl1pPr marL="0" indent="0" algn="r">
              <a:buNone/>
              <a:defRPr sz="3200" baseline="0">
                <a:solidFill>
                  <a:schemeClr val="bg1"/>
                </a:solidFill>
              </a:defRPr>
            </a:lvl1pPr>
          </a:lstStyle>
          <a:p>
            <a:pPr lvl="0"/>
            <a:endParaRPr lang="en-GB" dirty="0"/>
          </a:p>
        </p:txBody>
      </p:sp>
    </p:spTree>
    <p:extLst>
      <p:ext uri="{BB962C8B-B14F-4D97-AF65-F5344CB8AC3E}">
        <p14:creationId xmlns:p14="http://schemas.microsoft.com/office/powerpoint/2010/main" val="33993366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xmlns="" id="{8F3D9741-60F0-480D-8B47-D9BDE25B27A7}"/>
              </a:ext>
            </a:extLst>
          </p:cNvPr>
          <p:cNvSpPr>
            <a:spLocks noGrp="1"/>
          </p:cNvSpPr>
          <p:nvPr>
            <p:ph type="sldNum" sz="quarter" idx="10"/>
          </p:nvPr>
        </p:nvSpPr>
        <p:spPr>
          <a:xfrm>
            <a:off x="7086600" y="6588125"/>
            <a:ext cx="2057400" cy="285810"/>
          </a:xfrm>
          <a:prstGeom prst="rect">
            <a:avLst/>
          </a:prstGeom>
        </p:spPr>
        <p:txBody>
          <a:bodyPr/>
          <a:lstStyle/>
          <a:p>
            <a:fld id="{49C04F3A-82BD-4011-AADB-1F79FD7DF4BC}" type="slidenum">
              <a:rPr lang="en-GB" smtClean="0"/>
              <a:pPr/>
              <a:t>‹#›</a:t>
            </a:fld>
            <a:endParaRPr lang="en-GB" dirty="0"/>
          </a:p>
        </p:txBody>
      </p:sp>
      <p:sp>
        <p:nvSpPr>
          <p:cNvPr id="9" name="Text Placeholder 11">
            <a:extLst>
              <a:ext uri="{FF2B5EF4-FFF2-40B4-BE49-F238E27FC236}">
                <a16:creationId xmlns:a16="http://schemas.microsoft.com/office/drawing/2014/main" xmlns="" id="{A0DF66FC-D0BD-42D5-88C2-0C899A2415A4}"/>
              </a:ext>
            </a:extLst>
          </p:cNvPr>
          <p:cNvSpPr>
            <a:spLocks noGrp="1"/>
          </p:cNvSpPr>
          <p:nvPr>
            <p:ph type="body" sz="quarter" idx="11"/>
          </p:nvPr>
        </p:nvSpPr>
        <p:spPr>
          <a:xfrm>
            <a:off x="2811463" y="0"/>
            <a:ext cx="6332537" cy="1035050"/>
          </a:xfrm>
        </p:spPr>
        <p:txBody>
          <a:bodyPr anchor="ctr" anchorCtr="0">
            <a:normAutofit/>
          </a:bodyPr>
          <a:lstStyle>
            <a:lvl1pPr marL="0" indent="0" algn="r">
              <a:buNone/>
              <a:defRPr sz="3200" baseline="0">
                <a:solidFill>
                  <a:schemeClr val="bg1"/>
                </a:solidFill>
              </a:defRPr>
            </a:lvl1pPr>
          </a:lstStyle>
          <a:p>
            <a:pPr lvl="0"/>
            <a:endParaRPr lang="en-GB" dirty="0"/>
          </a:p>
        </p:txBody>
      </p:sp>
    </p:spTree>
    <p:extLst>
      <p:ext uri="{BB962C8B-B14F-4D97-AF65-F5344CB8AC3E}">
        <p14:creationId xmlns:p14="http://schemas.microsoft.com/office/powerpoint/2010/main" val="29454627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11" name="Picture 2" descr="Asking questions | TeachingEnglish | British Council | BBC">
            <a:extLst>
              <a:ext uri="{FF2B5EF4-FFF2-40B4-BE49-F238E27FC236}">
                <a16:creationId xmlns:a16="http://schemas.microsoft.com/office/drawing/2014/main" xmlns="" id="{4847C7E7-B06A-4BDA-9B87-24735A9E213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86000" y="2225616"/>
            <a:ext cx="4572000" cy="27949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73487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1319841"/>
            <a:ext cx="1971675" cy="4857122"/>
          </a:xfrm>
          <a:prstGeom prst="rect">
            <a:avLst/>
          </a:prstGeom>
        </p:spPr>
        <p:txBody>
          <a:bodyPr vert="eaVert"/>
          <a:lstStyle>
            <a:lvl1pPr>
              <a:defRPr baseline="0">
                <a:latin typeface="Calibri" panose="020F050202020403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28650" y="1319841"/>
            <a:ext cx="5800725" cy="4857121"/>
          </a:xfrm>
        </p:spPr>
        <p:txBody>
          <a:bodyPr vert="eaVert"/>
          <a:lstStyle>
            <a:lvl1pPr>
              <a:defRPr baseline="0">
                <a:latin typeface="Calibri" panose="020F0502020204030204" pitchFamily="34" charset="0"/>
              </a:defRPr>
            </a:lvl1pPr>
            <a:lvl2pPr>
              <a:defRPr baseline="0">
                <a:latin typeface="Calibri" panose="020F0502020204030204" pitchFamily="34" charset="0"/>
              </a:defRPr>
            </a:lvl2pPr>
            <a:lvl3pPr>
              <a:defRPr baseline="0">
                <a:latin typeface="Calibri" panose="020F0502020204030204" pitchFamily="34" charset="0"/>
              </a:defRPr>
            </a:lvl3pPr>
            <a:lvl4pPr>
              <a:defRPr baseline="0">
                <a:latin typeface="Calibri" panose="020F0502020204030204" pitchFamily="34" charset="0"/>
              </a:defRPr>
            </a:lvl4pPr>
            <a:lvl5pPr>
              <a:defRPr baseline="0">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xmlns="" id="{B9F9D650-1009-46ED-8222-4EE43ED14297}"/>
              </a:ext>
            </a:extLst>
          </p:cNvPr>
          <p:cNvSpPr>
            <a:spLocks noGrp="1"/>
          </p:cNvSpPr>
          <p:nvPr>
            <p:ph type="sldNum" sz="quarter" idx="10"/>
          </p:nvPr>
        </p:nvSpPr>
        <p:spPr>
          <a:xfrm>
            <a:off x="7086600" y="6588125"/>
            <a:ext cx="2057400" cy="285810"/>
          </a:xfrm>
          <a:prstGeom prst="rect">
            <a:avLst/>
          </a:prstGeom>
        </p:spPr>
        <p:txBody>
          <a:bodyPr/>
          <a:lstStyle/>
          <a:p>
            <a:fld id="{49C04F3A-82BD-4011-AADB-1F79FD7DF4BC}" type="slidenum">
              <a:rPr lang="en-GB" smtClean="0"/>
              <a:pPr/>
              <a:t>‹#›</a:t>
            </a:fld>
            <a:endParaRPr lang="en-GB" dirty="0"/>
          </a:p>
        </p:txBody>
      </p:sp>
      <p:sp>
        <p:nvSpPr>
          <p:cNvPr id="10" name="Text Placeholder 11">
            <a:extLst>
              <a:ext uri="{FF2B5EF4-FFF2-40B4-BE49-F238E27FC236}">
                <a16:creationId xmlns:a16="http://schemas.microsoft.com/office/drawing/2014/main" xmlns="" id="{5C16D1AC-E422-4575-9A0B-452840BC04CB}"/>
              </a:ext>
            </a:extLst>
          </p:cNvPr>
          <p:cNvSpPr>
            <a:spLocks noGrp="1"/>
          </p:cNvSpPr>
          <p:nvPr>
            <p:ph type="body" sz="quarter" idx="11"/>
          </p:nvPr>
        </p:nvSpPr>
        <p:spPr>
          <a:xfrm>
            <a:off x="2811463" y="0"/>
            <a:ext cx="6332537" cy="1035050"/>
          </a:xfrm>
        </p:spPr>
        <p:txBody>
          <a:bodyPr anchor="ctr" anchorCtr="0">
            <a:normAutofit/>
          </a:bodyPr>
          <a:lstStyle>
            <a:lvl1pPr marL="0" indent="0" algn="r">
              <a:buNone/>
              <a:defRPr sz="3200" baseline="0">
                <a:solidFill>
                  <a:schemeClr val="bg1"/>
                </a:solidFill>
              </a:defRPr>
            </a:lvl1pPr>
          </a:lstStyle>
          <a:p>
            <a:pPr lvl="0"/>
            <a:endParaRPr lang="en-GB" dirty="0"/>
          </a:p>
        </p:txBody>
      </p:sp>
    </p:spTree>
    <p:extLst>
      <p:ext uri="{BB962C8B-B14F-4D97-AF65-F5344CB8AC3E}">
        <p14:creationId xmlns:p14="http://schemas.microsoft.com/office/powerpoint/2010/main" val="42725250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xmlns="" id="{D9BE315B-93AB-4182-A682-D2D6C37D4D23}"/>
              </a:ext>
            </a:extLst>
          </p:cNvPr>
          <p:cNvSpPr/>
          <p:nvPr userDrawn="1"/>
        </p:nvSpPr>
        <p:spPr>
          <a:xfrm>
            <a:off x="0" y="-26988"/>
            <a:ext cx="9144000"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pic>
        <p:nvPicPr>
          <p:cNvPr id="8" name="Picture 4">
            <a:extLst>
              <a:ext uri="{FF2B5EF4-FFF2-40B4-BE49-F238E27FC236}">
                <a16:creationId xmlns:a16="http://schemas.microsoft.com/office/drawing/2014/main" xmlns="" id="{4840FB52-8F74-4C62-BC14-146E37352582}"/>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899" y="-22225"/>
            <a:ext cx="1322388" cy="1074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a:extLst>
              <a:ext uri="{FF2B5EF4-FFF2-40B4-BE49-F238E27FC236}">
                <a16:creationId xmlns:a16="http://schemas.microsoft.com/office/drawing/2014/main" xmlns="" id="{AD8571B3-F2B3-4C41-8AB6-8D4158A1697F}"/>
              </a:ext>
            </a:extLst>
          </p:cNvPr>
          <p:cNvSpPr/>
          <p:nvPr userDrawn="1"/>
        </p:nvSpPr>
        <p:spPr>
          <a:xfrm>
            <a:off x="0" y="6588125"/>
            <a:ext cx="9144000" cy="296863"/>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chorCtr="1"/>
          <a:lstStyle/>
          <a:p>
            <a:pPr algn="ctr">
              <a:defRPr/>
            </a:pPr>
            <a:endParaRPr lang="en-GB" dirty="0"/>
          </a:p>
        </p:txBody>
      </p:sp>
      <p:sp>
        <p:nvSpPr>
          <p:cNvPr id="11" name="Rectangle 11">
            <a:extLst>
              <a:ext uri="{FF2B5EF4-FFF2-40B4-BE49-F238E27FC236}">
                <a16:creationId xmlns:a16="http://schemas.microsoft.com/office/drawing/2014/main" xmlns="" id="{C0713AAC-84AF-4971-8FCB-8CABFE853DD0}"/>
              </a:ext>
            </a:extLst>
          </p:cNvPr>
          <p:cNvSpPr>
            <a:spLocks noChangeArrowheads="1"/>
          </p:cNvSpPr>
          <p:nvPr userDrawn="1"/>
        </p:nvSpPr>
        <p:spPr bwMode="auto">
          <a:xfrm>
            <a:off x="-60382" y="6596936"/>
            <a:ext cx="321765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900" b="1" i="0" baseline="0" dirty="0">
                <a:solidFill>
                  <a:srgbClr val="FFFFFF"/>
                </a:solidFill>
                <a:latin typeface="Verdana" panose="020B0604030504040204" pitchFamily="34" charset="0"/>
                <a:ea typeface="Verdana" panose="020B0604030504040204" pitchFamily="34" charset="0"/>
              </a:rPr>
              <a:t>www.coe.int/cybercrime			</a:t>
            </a:r>
          </a:p>
        </p:txBody>
      </p:sp>
      <p:sp>
        <p:nvSpPr>
          <p:cNvPr id="14" name="Slide Number Placeholder 4">
            <a:extLst>
              <a:ext uri="{FF2B5EF4-FFF2-40B4-BE49-F238E27FC236}">
                <a16:creationId xmlns:a16="http://schemas.microsoft.com/office/drawing/2014/main" xmlns="" id="{307588A1-E747-44DA-B866-F09C9C76894B}"/>
              </a:ext>
            </a:extLst>
          </p:cNvPr>
          <p:cNvSpPr txBox="1">
            <a:spLocks/>
          </p:cNvSpPr>
          <p:nvPr userDrawn="1"/>
        </p:nvSpPr>
        <p:spPr>
          <a:xfrm>
            <a:off x="7086600" y="6588125"/>
            <a:ext cx="2057400" cy="285810"/>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49C04F3A-82BD-4011-AADB-1F79FD7DF4BC}" type="slidenum">
              <a:rPr lang="en-GB" sz="900" b="1" smtClean="0">
                <a:solidFill>
                  <a:schemeClr val="bg1"/>
                </a:solidFill>
                <a:latin typeface="Verdana" panose="020B0604030504040204" pitchFamily="34" charset="0"/>
                <a:ea typeface="Verdana" panose="020B0604030504040204" pitchFamily="34" charset="0"/>
              </a:rPr>
              <a:pPr algn="r"/>
              <a:t>‹#›</a:t>
            </a:fld>
            <a:endParaRPr lang="en-GB" sz="8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679540493"/>
      </p:ext>
    </p:extLst>
  </p:cSld>
  <p:clrMap bg1="lt1" tx1="dk1" bg2="lt2" tx2="dk2" accent1="accent1" accent2="accent2" accent3="accent3" accent4="accent4" accent5="accent5" accent6="accent6" hlink="hlink" folHlink="folHlink"/>
  <p:sldLayoutIdLst>
    <p:sldLayoutId id="2147483676" r:id="rId1"/>
    <p:sldLayoutId id="2147483662" r:id="rId2"/>
    <p:sldLayoutId id="2147483672" r:id="rId3"/>
    <p:sldLayoutId id="2147483663" r:id="rId4"/>
    <p:sldLayoutId id="2147483664" r:id="rId5"/>
    <p:sldLayoutId id="2147483665" r:id="rId6"/>
    <p:sldLayoutId id="2147483666" r:id="rId7"/>
    <p:sldLayoutId id="2147483677" r:id="rId8"/>
    <p:sldLayoutId id="2147483671" r:id="rId9"/>
    <p:sldLayoutId id="2147483678" r:id="rId10"/>
    <p:sldLayoutId id="2147483679" r:id="rId11"/>
    <p:sldLayoutId id="2147483680" r:id="rId12"/>
    <p:sldLayoutId id="2147483681"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hyperlink" Target="mailto:matteo.lucchetti@coe.int"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jpeg"/></Relationships>
</file>

<file path=ppt/slides/_rels/slide100.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95.xml"/><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8" Type="http://schemas.openxmlformats.org/officeDocument/2006/relationships/image" Target="../media/image174.jpeg"/><Relationship Id="rId3" Type="http://schemas.openxmlformats.org/officeDocument/2006/relationships/image" Target="../media/image171.png"/><Relationship Id="rId7" Type="http://schemas.openxmlformats.org/officeDocument/2006/relationships/image" Target="../media/image173.png"/><Relationship Id="rId2" Type="http://schemas.openxmlformats.org/officeDocument/2006/relationships/notesSlide" Target="../notesSlides/notesSlide96.xml"/><Relationship Id="rId1" Type="http://schemas.openxmlformats.org/officeDocument/2006/relationships/slideLayout" Target="../slideLayouts/slideLayout13.xml"/><Relationship Id="rId6" Type="http://schemas.openxmlformats.org/officeDocument/2006/relationships/image" Target="../media/image168.png"/><Relationship Id="rId5" Type="http://schemas.openxmlformats.org/officeDocument/2006/relationships/image" Target="../media/image167.png"/><Relationship Id="rId4" Type="http://schemas.openxmlformats.org/officeDocument/2006/relationships/image" Target="../media/image172.png"/><Relationship Id="rId9" Type="http://schemas.openxmlformats.org/officeDocument/2006/relationships/image" Target="../media/image175.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2.xml"/></Relationships>
</file>

<file path=ppt/slides/_rels/slide104.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98.xml"/><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3" Type="http://schemas.openxmlformats.org/officeDocument/2006/relationships/image" Target="../media/image177.gif"/><Relationship Id="rId7" Type="http://schemas.openxmlformats.org/officeDocument/2006/relationships/image" Target="../media/image181.png"/><Relationship Id="rId2" Type="http://schemas.openxmlformats.org/officeDocument/2006/relationships/notesSlide" Target="../notesSlides/notesSlide100.xml"/><Relationship Id="rId1" Type="http://schemas.openxmlformats.org/officeDocument/2006/relationships/slideLayout" Target="../slideLayouts/slideLayout13.xml"/><Relationship Id="rId6" Type="http://schemas.openxmlformats.org/officeDocument/2006/relationships/image" Target="../media/image180.jpeg"/><Relationship Id="rId5" Type="http://schemas.openxmlformats.org/officeDocument/2006/relationships/image" Target="../media/image179.png"/><Relationship Id="rId4" Type="http://schemas.openxmlformats.org/officeDocument/2006/relationships/image" Target="../media/image178.png"/></Relationships>
</file>

<file path=ppt/slides/_rels/slide107.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101.xml"/><Relationship Id="rId1" Type="http://schemas.openxmlformats.org/officeDocument/2006/relationships/slideLayout" Target="../slideLayouts/slideLayout13.xml"/><Relationship Id="rId4" Type="http://schemas.openxmlformats.org/officeDocument/2006/relationships/image" Target="../media/image183.png"/></Relationships>
</file>

<file path=ppt/slides/_rels/slide108.xml.rels><?xml version="1.0" encoding="UTF-8" standalone="yes"?>
<Relationships xmlns="http://schemas.openxmlformats.org/package/2006/relationships"><Relationship Id="rId3" Type="http://schemas.openxmlformats.org/officeDocument/2006/relationships/image" Target="../media/image184.png"/><Relationship Id="rId7" Type="http://schemas.openxmlformats.org/officeDocument/2006/relationships/image" Target="../media/image188.png"/><Relationship Id="rId2" Type="http://schemas.openxmlformats.org/officeDocument/2006/relationships/notesSlide" Target="../notesSlides/notesSlide102.xml"/><Relationship Id="rId1" Type="http://schemas.openxmlformats.org/officeDocument/2006/relationships/slideLayout" Target="../slideLayouts/slideLayout13.xml"/><Relationship Id="rId6" Type="http://schemas.openxmlformats.org/officeDocument/2006/relationships/image" Target="../media/image187.png"/><Relationship Id="rId5" Type="http://schemas.openxmlformats.org/officeDocument/2006/relationships/image" Target="../media/image186.png"/><Relationship Id="rId4" Type="http://schemas.openxmlformats.org/officeDocument/2006/relationships/image" Target="../media/image185.png"/></Relationships>
</file>

<file path=ppt/slides/_rels/slide109.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03.xml"/><Relationship Id="rId1" Type="http://schemas.openxmlformats.org/officeDocument/2006/relationships/slideLayout" Target="../slideLayouts/slideLayout13.xml"/><Relationship Id="rId6" Type="http://schemas.openxmlformats.org/officeDocument/2006/relationships/image" Target="../media/image191.png"/><Relationship Id="rId5" Type="http://schemas.openxmlformats.org/officeDocument/2006/relationships/image" Target="../media/image190.png"/><Relationship Id="rId4" Type="http://schemas.openxmlformats.org/officeDocument/2006/relationships/image" Target="../media/image189.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105.xml"/><Relationship Id="rId1" Type="http://schemas.openxmlformats.org/officeDocument/2006/relationships/slideLayout" Target="../slideLayouts/slideLayout13.xml"/><Relationship Id="rId4" Type="http://schemas.openxmlformats.org/officeDocument/2006/relationships/image" Target="../media/image193.png"/></Relationships>
</file>

<file path=ppt/slides/_rels/slide112.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106.xml"/><Relationship Id="rId1" Type="http://schemas.openxmlformats.org/officeDocument/2006/relationships/slideLayout" Target="../slideLayouts/slideLayout13.xml"/><Relationship Id="rId5" Type="http://schemas.openxmlformats.org/officeDocument/2006/relationships/image" Target="../media/image196.png"/><Relationship Id="rId4" Type="http://schemas.openxmlformats.org/officeDocument/2006/relationships/image" Target="../media/image195.png"/></Relationships>
</file>

<file path=ppt/slides/_rels/slide113.xml.rels><?xml version="1.0" encoding="UTF-8" standalone="yes"?>
<Relationships xmlns="http://schemas.openxmlformats.org/package/2006/relationships"><Relationship Id="rId8" Type="http://schemas.openxmlformats.org/officeDocument/2006/relationships/image" Target="../media/image202.png"/><Relationship Id="rId3" Type="http://schemas.openxmlformats.org/officeDocument/2006/relationships/image" Target="../media/image197.png"/><Relationship Id="rId7" Type="http://schemas.openxmlformats.org/officeDocument/2006/relationships/image" Target="../media/image201.png"/><Relationship Id="rId2" Type="http://schemas.openxmlformats.org/officeDocument/2006/relationships/notesSlide" Target="../notesSlides/notesSlide107.xml"/><Relationship Id="rId1" Type="http://schemas.openxmlformats.org/officeDocument/2006/relationships/slideLayout" Target="../slideLayouts/slideLayout13.xml"/><Relationship Id="rId6" Type="http://schemas.openxmlformats.org/officeDocument/2006/relationships/image" Target="../media/image200.png"/><Relationship Id="rId11" Type="http://schemas.openxmlformats.org/officeDocument/2006/relationships/image" Target="../media/image205.png"/><Relationship Id="rId5" Type="http://schemas.openxmlformats.org/officeDocument/2006/relationships/image" Target="../media/image199.png"/><Relationship Id="rId10" Type="http://schemas.openxmlformats.org/officeDocument/2006/relationships/image" Target="../media/image204.png"/><Relationship Id="rId4" Type="http://schemas.openxmlformats.org/officeDocument/2006/relationships/image" Target="../media/image198.png"/><Relationship Id="rId9" Type="http://schemas.openxmlformats.org/officeDocument/2006/relationships/image" Target="../media/image203.png"/></Relationships>
</file>

<file path=ppt/slides/_rels/slide114.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108.xml"/><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8" Type="http://schemas.openxmlformats.org/officeDocument/2006/relationships/image" Target="../media/image212.png"/><Relationship Id="rId3" Type="http://schemas.openxmlformats.org/officeDocument/2006/relationships/image" Target="../media/image207.jpeg"/><Relationship Id="rId7" Type="http://schemas.openxmlformats.org/officeDocument/2006/relationships/image" Target="../media/image211.png"/><Relationship Id="rId2" Type="http://schemas.openxmlformats.org/officeDocument/2006/relationships/notesSlide" Target="../notesSlides/notesSlide109.xml"/><Relationship Id="rId1" Type="http://schemas.openxmlformats.org/officeDocument/2006/relationships/slideLayout" Target="../slideLayouts/slideLayout13.xml"/><Relationship Id="rId6" Type="http://schemas.openxmlformats.org/officeDocument/2006/relationships/image" Target="../media/image210.png"/><Relationship Id="rId5" Type="http://schemas.openxmlformats.org/officeDocument/2006/relationships/image" Target="../media/image209.png"/><Relationship Id="rId4" Type="http://schemas.openxmlformats.org/officeDocument/2006/relationships/image" Target="../media/image208.jpeg"/><Relationship Id="rId9" Type="http://schemas.openxmlformats.org/officeDocument/2006/relationships/image" Target="../media/image213.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3" Type="http://schemas.openxmlformats.org/officeDocument/2006/relationships/hyperlink" Target="mailto:matteo.lucchetti@coe.int" TargetMode="External"/><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23.jpe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image" Target="../media/image28.jpe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32.JPG"/></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35.jpe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38.jpg"/><Relationship Id="rId4" Type="http://schemas.openxmlformats.org/officeDocument/2006/relationships/image" Target="../media/image37.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0.xml"/><Relationship Id="rId1" Type="http://schemas.openxmlformats.org/officeDocument/2006/relationships/slideLayout" Target="../slideLayouts/slideLayout11.xml"/><Relationship Id="rId5" Type="http://schemas.openxmlformats.org/officeDocument/2006/relationships/image" Target="../media/image41.jpeg"/><Relationship Id="rId4" Type="http://schemas.openxmlformats.org/officeDocument/2006/relationships/image" Target="../media/image40.jpeg"/></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2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3.xml"/><Relationship Id="rId1" Type="http://schemas.openxmlformats.org/officeDocument/2006/relationships/slideLayout" Target="../slideLayouts/slideLayout13.xml"/><Relationship Id="rId5" Type="http://schemas.openxmlformats.org/officeDocument/2006/relationships/image" Target="../media/image45.jpeg"/><Relationship Id="rId4" Type="http://schemas.openxmlformats.org/officeDocument/2006/relationships/image" Target="../media/image47.jpeg"/></Relationships>
</file>

<file path=ppt/slides/_rels/slide2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4.xml"/><Relationship Id="rId1" Type="http://schemas.openxmlformats.org/officeDocument/2006/relationships/slideLayout" Target="../slideLayouts/slideLayout13.xml"/><Relationship Id="rId5" Type="http://schemas.openxmlformats.org/officeDocument/2006/relationships/image" Target="../media/image50.png"/><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51.tiff"/><Relationship Id="rId7" Type="http://schemas.openxmlformats.org/officeDocument/2006/relationships/image" Target="../media/image55.png"/><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image" Target="../media/image54.jpeg"/><Relationship Id="rId5" Type="http://schemas.openxmlformats.org/officeDocument/2006/relationships/image" Target="../media/image53.png"/><Relationship Id="rId4" Type="http://schemas.openxmlformats.org/officeDocument/2006/relationships/image" Target="../media/image52.jpeg"/></Relationships>
</file>

<file path=ppt/slides/_rels/slide2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tiff"/><Relationship Id="rId7" Type="http://schemas.openxmlformats.org/officeDocument/2006/relationships/image" Target="../media/image60.png"/><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8.xml"/><Relationship Id="rId1" Type="http://schemas.openxmlformats.org/officeDocument/2006/relationships/slideLayout" Target="../slideLayouts/slideLayout13.xml"/><Relationship Id="rId6" Type="http://schemas.openxmlformats.org/officeDocument/2006/relationships/image" Target="../media/image66.png"/><Relationship Id="rId5" Type="http://schemas.openxmlformats.org/officeDocument/2006/relationships/image" Target="../media/image65.jpeg"/><Relationship Id="rId4" Type="http://schemas.openxmlformats.org/officeDocument/2006/relationships/image" Target="../media/image64.png"/></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1.png"/><Relationship Id="rId7" Type="http://schemas.openxmlformats.org/officeDocument/2006/relationships/image" Target="../media/image74.jpeg"/><Relationship Id="rId2" Type="http://schemas.openxmlformats.org/officeDocument/2006/relationships/notesSlide" Target="../notesSlides/notesSlide30.xml"/><Relationship Id="rId1" Type="http://schemas.openxmlformats.org/officeDocument/2006/relationships/slideLayout" Target="../slideLayouts/slideLayout13.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jpeg"/></Relationships>
</file>

<file path=ppt/slides/_rels/slide31.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76.png"/><Relationship Id="rId7" Type="http://schemas.openxmlformats.org/officeDocument/2006/relationships/image" Target="../media/image80.jpeg"/><Relationship Id="rId2" Type="http://schemas.openxmlformats.org/officeDocument/2006/relationships/notesSlide" Target="../notesSlides/notesSlide31.xml"/><Relationship Id="rId1" Type="http://schemas.openxmlformats.org/officeDocument/2006/relationships/slideLayout" Target="../slideLayouts/slideLayout13.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 Id="rId9" Type="http://schemas.openxmlformats.org/officeDocument/2006/relationships/image" Target="../media/image82.jpeg"/></Relationships>
</file>

<file path=ppt/slides/_rels/slide3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2.xml"/><Relationship Id="rId1" Type="http://schemas.openxmlformats.org/officeDocument/2006/relationships/slideLayout" Target="../slideLayouts/slideLayout13.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webm"/><Relationship Id="rId1" Type="http://schemas.microsoft.com/office/2007/relationships/media" Target="../media/media1.webm"/><Relationship Id="rId5" Type="http://schemas.openxmlformats.org/officeDocument/2006/relationships/image" Target="../media/image87.png"/><Relationship Id="rId4"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88.tif"/><Relationship Id="rId2" Type="http://schemas.openxmlformats.org/officeDocument/2006/relationships/notesSlide" Target="../notesSlides/notesSlide37.xml"/><Relationship Id="rId1" Type="http://schemas.openxmlformats.org/officeDocument/2006/relationships/slideLayout" Target="../slideLayouts/slideLayout13.xml"/><Relationship Id="rId6" Type="http://schemas.openxmlformats.org/officeDocument/2006/relationships/image" Target="../media/image91.png"/><Relationship Id="rId5" Type="http://schemas.openxmlformats.org/officeDocument/2006/relationships/image" Target="../media/image90.tif"/><Relationship Id="rId4" Type="http://schemas.openxmlformats.org/officeDocument/2006/relationships/image" Target="../media/image89.png"/></Relationships>
</file>

<file path=ppt/slides/_rels/slide3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8.xml"/><Relationship Id="rId1" Type="http://schemas.openxmlformats.org/officeDocument/2006/relationships/slideLayout" Target="../slideLayouts/slideLayout13.xml"/><Relationship Id="rId4" Type="http://schemas.openxmlformats.org/officeDocument/2006/relationships/image" Target="../media/image9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39.xml"/><Relationship Id="rId1" Type="http://schemas.openxmlformats.org/officeDocument/2006/relationships/slideLayout" Target="../slideLayouts/slideLayout13.xml"/><Relationship Id="rId5" Type="http://schemas.openxmlformats.org/officeDocument/2006/relationships/image" Target="../media/image96.jpeg"/><Relationship Id="rId4" Type="http://schemas.openxmlformats.org/officeDocument/2006/relationships/image" Target="../media/image95.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hyperlink" Target="http://www.coe.int/" TargetMode="External"/><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3.xml"/><Relationship Id="rId1" Type="http://schemas.openxmlformats.org/officeDocument/2006/relationships/slideLayout" Target="../slideLayouts/slideLayout13.xml"/><Relationship Id="rId4" Type="http://schemas.openxmlformats.org/officeDocument/2006/relationships/hyperlink" Target="https://aws.amazon.com/es/route53/what-is-dns/"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54.xml"/><Relationship Id="rId1" Type="http://schemas.openxmlformats.org/officeDocument/2006/relationships/slideLayout" Target="../slideLayouts/slideLayout13.xml"/><Relationship Id="rId4" Type="http://schemas.openxmlformats.org/officeDocument/2006/relationships/image" Target="../media/image104.jpeg"/></Relationships>
</file>

<file path=ppt/slides/_rels/slide58.xml.rels><?xml version="1.0" encoding="UTF-8" standalone="yes"?>
<Relationships xmlns="http://schemas.openxmlformats.org/package/2006/relationships"><Relationship Id="rId8" Type="http://schemas.openxmlformats.org/officeDocument/2006/relationships/image" Target="../media/image110.jpeg"/><Relationship Id="rId3" Type="http://schemas.openxmlformats.org/officeDocument/2006/relationships/image" Target="../media/image105.jpeg"/><Relationship Id="rId7" Type="http://schemas.openxmlformats.org/officeDocument/2006/relationships/image" Target="../media/image109.png"/><Relationship Id="rId2" Type="http://schemas.openxmlformats.org/officeDocument/2006/relationships/notesSlide" Target="../notesSlides/notesSlide55.xml"/><Relationship Id="rId1" Type="http://schemas.openxmlformats.org/officeDocument/2006/relationships/slideLayout" Target="../slideLayouts/slideLayout13.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jpeg"/><Relationship Id="rId9" Type="http://schemas.openxmlformats.org/officeDocument/2006/relationships/image" Target="../media/image111.png"/></Relationships>
</file>

<file path=ppt/slides/_rels/slide5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58.xml"/><Relationship Id="rId1" Type="http://schemas.openxmlformats.org/officeDocument/2006/relationships/slideLayout" Target="../slideLayouts/slideLayout13.xml"/><Relationship Id="rId5" Type="http://schemas.openxmlformats.org/officeDocument/2006/relationships/image" Target="../media/image116.png"/><Relationship Id="rId4" Type="http://schemas.openxmlformats.org/officeDocument/2006/relationships/image" Target="../media/image115.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61.xml"/><Relationship Id="rId1" Type="http://schemas.openxmlformats.org/officeDocument/2006/relationships/slideLayout" Target="../slideLayouts/slideLayout13.xml"/><Relationship Id="rId4" Type="http://schemas.openxmlformats.org/officeDocument/2006/relationships/image" Target="../media/image119.png"/></Relationships>
</file>

<file path=ppt/slides/_rels/slide6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62.xml"/><Relationship Id="rId1" Type="http://schemas.openxmlformats.org/officeDocument/2006/relationships/slideLayout" Target="../slideLayouts/slideLayout13.xml"/><Relationship Id="rId5" Type="http://schemas.openxmlformats.org/officeDocument/2006/relationships/image" Target="../media/image119.png"/><Relationship Id="rId4" Type="http://schemas.openxmlformats.org/officeDocument/2006/relationships/image" Target="../media/image121.png"/></Relationships>
</file>

<file path=ppt/slides/_rels/slide6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63.xml"/><Relationship Id="rId1" Type="http://schemas.openxmlformats.org/officeDocument/2006/relationships/slideLayout" Target="../slideLayouts/slideLayout13.xml"/><Relationship Id="rId4" Type="http://schemas.openxmlformats.org/officeDocument/2006/relationships/image" Target="../media/image123.png"/></Relationships>
</file>

<file path=ppt/slides/_rels/slide67.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64.xml"/><Relationship Id="rId1" Type="http://schemas.openxmlformats.org/officeDocument/2006/relationships/slideLayout" Target="../slideLayouts/slideLayout13.xml"/><Relationship Id="rId4" Type="http://schemas.openxmlformats.org/officeDocument/2006/relationships/image" Target="../media/image125.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70.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67.xml"/><Relationship Id="rId1" Type="http://schemas.openxmlformats.org/officeDocument/2006/relationships/slideLayout" Target="../slideLayouts/slideLayout13.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jpeg"/></Relationships>
</file>

<file path=ppt/slides/_rels/slide73.xml.rels><?xml version="1.0" encoding="UTF-8" standalone="yes"?>
<Relationships xmlns="http://schemas.openxmlformats.org/package/2006/relationships"><Relationship Id="rId3" Type="http://schemas.openxmlformats.org/officeDocument/2006/relationships/hyperlink" Target="http://www.coe.int/" TargetMode="External"/><Relationship Id="rId2" Type="http://schemas.openxmlformats.org/officeDocument/2006/relationships/notesSlide" Target="../notesSlides/notesSlide68.xm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3" Type="http://schemas.openxmlformats.org/officeDocument/2006/relationships/hyperlink" Target="http://www.sitename.com/" TargetMode="External"/><Relationship Id="rId2" Type="http://schemas.openxmlformats.org/officeDocument/2006/relationships/notesSlide" Target="../notesSlides/notesSlide69.xml"/><Relationship Id="rId1" Type="http://schemas.openxmlformats.org/officeDocument/2006/relationships/slideLayout" Target="../slideLayouts/slideLayout13.xml"/><Relationship Id="rId4" Type="http://schemas.openxmlformats.org/officeDocument/2006/relationships/hyperlink" Target="http://www.sitename.com/about.html"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70.xml"/><Relationship Id="rId1" Type="http://schemas.openxmlformats.org/officeDocument/2006/relationships/slideLayout" Target="../slideLayouts/slideLayout13.xml"/><Relationship Id="rId4" Type="http://schemas.openxmlformats.org/officeDocument/2006/relationships/image" Target="../media/image133.png"/></Relationships>
</file>

<file path=ppt/slides/_rels/slide76.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71.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72.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73.xml"/><Relationship Id="rId1" Type="http://schemas.openxmlformats.org/officeDocument/2006/relationships/slideLayout" Target="../slideLayouts/slideLayout13.xml"/><Relationship Id="rId4" Type="http://schemas.openxmlformats.org/officeDocument/2006/relationships/image" Target="../media/image137.png"/></Relationships>
</file>

<file path=ppt/slides/_rels/slide79.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74.xml"/><Relationship Id="rId1" Type="http://schemas.openxmlformats.org/officeDocument/2006/relationships/slideLayout" Target="../slideLayouts/slideLayout13.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75.xml"/><Relationship Id="rId1" Type="http://schemas.openxmlformats.org/officeDocument/2006/relationships/slideLayout" Target="../slideLayouts/slideLayout13.xml"/><Relationship Id="rId4" Type="http://schemas.openxmlformats.org/officeDocument/2006/relationships/image" Target="../media/image142.png"/></Relationships>
</file>

<file path=ppt/slides/_rels/slide81.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76.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77.xm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78.xml"/><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80.xml"/><Relationship Id="rId1" Type="http://schemas.openxmlformats.org/officeDocument/2006/relationships/slideLayout" Target="../slideLayouts/slideLayout13.xml"/><Relationship Id="rId4" Type="http://schemas.openxmlformats.org/officeDocument/2006/relationships/image" Target="../media/image147.png"/></Relationships>
</file>

<file path=ppt/slides/_rels/slide86.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81.xml"/><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82.xml"/><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83.xml"/><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85.xml"/><Relationship Id="rId1" Type="http://schemas.openxmlformats.org/officeDocument/2006/relationships/slideLayout" Target="../slideLayouts/slideLayout13.xml"/><Relationship Id="rId5" Type="http://schemas.openxmlformats.org/officeDocument/2006/relationships/image" Target="../media/image153.jpeg"/><Relationship Id="rId4" Type="http://schemas.openxmlformats.org/officeDocument/2006/relationships/image" Target="../media/image152.jpeg"/></Relationships>
</file>

<file path=ppt/slides/_rels/slide91.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86.xml"/><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87.xml"/><Relationship Id="rId1" Type="http://schemas.openxmlformats.org/officeDocument/2006/relationships/slideLayout" Target="../slideLayouts/slideLayout13.xml"/><Relationship Id="rId5" Type="http://schemas.openxmlformats.org/officeDocument/2006/relationships/image" Target="../media/image156.png"/><Relationship Id="rId4" Type="http://schemas.openxmlformats.org/officeDocument/2006/relationships/image" Target="../media/image155.pn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89.xml"/><Relationship Id="rId1" Type="http://schemas.openxmlformats.org/officeDocument/2006/relationships/slideLayout" Target="../slideLayouts/slideLayout13.xml"/><Relationship Id="rId4" Type="http://schemas.openxmlformats.org/officeDocument/2006/relationships/image" Target="../media/image158.png"/></Relationships>
</file>

<file path=ppt/slides/_rels/slide95.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90.xml"/><Relationship Id="rId1" Type="http://schemas.openxmlformats.org/officeDocument/2006/relationships/slideLayout" Target="../slideLayouts/slideLayout13.xml"/><Relationship Id="rId4" Type="http://schemas.openxmlformats.org/officeDocument/2006/relationships/image" Target="../media/image160.png"/></Relationships>
</file>

<file path=ppt/slides/_rels/slide96.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91.xml"/><Relationship Id="rId1" Type="http://schemas.openxmlformats.org/officeDocument/2006/relationships/slideLayout" Target="../slideLayouts/slideLayout13.xml"/><Relationship Id="rId6" Type="http://schemas.openxmlformats.org/officeDocument/2006/relationships/image" Target="../media/image164.jpeg"/><Relationship Id="rId5" Type="http://schemas.openxmlformats.org/officeDocument/2006/relationships/image" Target="../media/image163.jpeg"/><Relationship Id="rId4" Type="http://schemas.openxmlformats.org/officeDocument/2006/relationships/image" Target="../media/image162.jpeg"/></Relationships>
</file>

<file path=ppt/slides/_rels/slide97.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92.xml"/><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93.xml"/><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94.xml"/><Relationship Id="rId1" Type="http://schemas.openxmlformats.org/officeDocument/2006/relationships/slideLayout" Target="../slideLayouts/slideLayout13.xml"/><Relationship Id="rId5" Type="http://schemas.openxmlformats.org/officeDocument/2006/relationships/image" Target="../media/image169.png"/><Relationship Id="rId4" Type="http://schemas.openxmlformats.org/officeDocument/2006/relationships/image" Target="../media/image16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a:extLst>
              <a:ext uri="{FF2B5EF4-FFF2-40B4-BE49-F238E27FC236}">
                <a16:creationId xmlns:a16="http://schemas.microsoft.com/office/drawing/2014/main" xmlns="" id="{EDF64B36-81D9-458A-A194-0F302FFF98F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spAutoFit/>
          </a:bodyPr>
          <a:lstStyle/>
          <a:p>
            <a:pPr eaLnBrk="1" hangingPunct="1">
              <a:defRPr/>
            </a:pPr>
            <a:endParaRPr lang="en-GB" dirty="0">
              <a:latin typeface="Calibri" charset="0"/>
              <a:ea typeface="ＭＳ Ｐゴシック" charset="0"/>
            </a:endParaRPr>
          </a:p>
        </p:txBody>
      </p:sp>
      <p:pic>
        <p:nvPicPr>
          <p:cNvPr id="2054" name="Picture 8">
            <a:extLst>
              <a:ext uri="{FF2B5EF4-FFF2-40B4-BE49-F238E27FC236}">
                <a16:creationId xmlns:a16="http://schemas.microsoft.com/office/drawing/2014/main" xmlns="" id="{B2A2B581-F8BC-48D4-AF7E-AAF0CE808C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88913"/>
            <a:ext cx="4087813"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7" name="Rectangle 2">
            <a:extLst>
              <a:ext uri="{FF2B5EF4-FFF2-40B4-BE49-F238E27FC236}">
                <a16:creationId xmlns:a16="http://schemas.microsoft.com/office/drawing/2014/main" xmlns="" id="{D192EA30-54CE-4062-B518-E86D1D7BEC69}"/>
              </a:ext>
            </a:extLst>
          </p:cNvPr>
          <p:cNvSpPr>
            <a:spLocks noChangeArrowheads="1"/>
          </p:cNvSpPr>
          <p:nvPr/>
        </p:nvSpPr>
        <p:spPr bwMode="auto">
          <a:xfrm>
            <a:off x="290513" y="2352650"/>
            <a:ext cx="8599487" cy="3939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tabLst>
                <a:tab pos="2066925" algn="l"/>
              </a:tabLst>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tabLst>
                <a:tab pos="2066925" algn="l"/>
              </a:tabLst>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tabLst>
                <a:tab pos="2066925" algn="l"/>
              </a:tabLst>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sq-AL" sz="3600" b="1">
                <a:latin typeface="+mn-lt"/>
              </a:rPr>
              <a:t>Sesioni 1,4:</a:t>
            </a:r>
          </a:p>
          <a:p>
            <a:pPr algn="ctr" eaLnBrk="1" hangingPunct="1">
              <a:spcBef>
                <a:spcPct val="0"/>
              </a:spcBef>
              <a:buFontTx/>
              <a:buNone/>
            </a:pPr>
            <a:r>
              <a:rPr lang="sq-AL" sz="3600" b="1">
                <a:latin typeface="+mn-lt"/>
              </a:rPr>
              <a:t>Bazat e kompjuterëve dhe internetit</a:t>
            </a:r>
          </a:p>
          <a:p>
            <a:pPr algn="ctr" eaLnBrk="1" hangingPunct="1">
              <a:spcBef>
                <a:spcPct val="0"/>
              </a:spcBef>
              <a:buFontTx/>
              <a:buNone/>
            </a:pPr>
            <a:endParaRPr lang="en-GB" altLang="en-US" sz="1200" b="1" dirty="0">
              <a:latin typeface="+mn-lt"/>
            </a:endParaRPr>
          </a:p>
          <a:p>
            <a:pPr algn="ctr" eaLnBrk="1" hangingPunct="1">
              <a:spcBef>
                <a:spcPct val="0"/>
              </a:spcBef>
              <a:buFontTx/>
              <a:buNone/>
            </a:pPr>
            <a:endParaRPr lang="en-GB" altLang="en-US" sz="1200" b="1" dirty="0">
              <a:latin typeface="+mn-lt"/>
            </a:endParaRPr>
          </a:p>
          <a:p>
            <a:pPr algn="ctr" eaLnBrk="1" hangingPunct="1">
              <a:spcBef>
                <a:spcPct val="0"/>
              </a:spcBef>
              <a:buFontTx/>
              <a:buNone/>
            </a:pPr>
            <a:endParaRPr lang="en-GB" altLang="en-US" sz="1200" b="1" dirty="0">
              <a:latin typeface="+mn-lt"/>
            </a:endParaRPr>
          </a:p>
          <a:p>
            <a:pPr algn="ctr" eaLnBrk="1" hangingPunct="1">
              <a:spcBef>
                <a:spcPct val="0"/>
              </a:spcBef>
              <a:buFontTx/>
              <a:buNone/>
            </a:pPr>
            <a:endParaRPr lang="en-GB" altLang="en-US" sz="1600" b="1" dirty="0">
              <a:latin typeface="+mn-lt"/>
            </a:endParaRPr>
          </a:p>
          <a:p>
            <a:pPr algn="ctr" eaLnBrk="1" hangingPunct="1">
              <a:spcBef>
                <a:spcPct val="0"/>
              </a:spcBef>
              <a:buFontTx/>
              <a:buNone/>
            </a:pPr>
            <a:r>
              <a:rPr lang="sq-AL" sz="1800" b="1">
                <a:latin typeface="+mn-lt"/>
              </a:rPr>
              <a:t>Xxxxx XXXXXXXX</a:t>
            </a:r>
          </a:p>
          <a:p>
            <a:pPr algn="ctr" eaLnBrk="1" hangingPunct="1">
              <a:spcBef>
                <a:spcPct val="0"/>
              </a:spcBef>
              <a:buFontTx/>
              <a:buNone/>
            </a:pPr>
            <a:endParaRPr lang="en-GB" altLang="en-US" sz="600" dirty="0">
              <a:latin typeface="+mn-lt"/>
            </a:endParaRPr>
          </a:p>
          <a:p>
            <a:pPr algn="ctr" eaLnBrk="1" hangingPunct="1">
              <a:spcBef>
                <a:spcPct val="0"/>
              </a:spcBef>
              <a:buFontTx/>
              <a:buNone/>
            </a:pPr>
            <a:r>
              <a:rPr lang="sq-AL" sz="1400" i="1">
                <a:latin typeface="+mn-lt"/>
              </a:rPr>
              <a:t>Këshilli i Evropës</a:t>
            </a:r>
          </a:p>
          <a:p>
            <a:pPr algn="ctr" eaLnBrk="1" hangingPunct="1">
              <a:spcBef>
                <a:spcPct val="0"/>
              </a:spcBef>
              <a:buFontTx/>
              <a:buNone/>
            </a:pPr>
            <a:endParaRPr lang="en-GB" altLang="en-US" sz="1400" b="1" dirty="0">
              <a:solidFill>
                <a:srgbClr val="2F618F"/>
              </a:solidFill>
              <a:latin typeface="+mn-lt"/>
              <a:hlinkClick r:id="rId4"/>
            </a:endParaRPr>
          </a:p>
          <a:p>
            <a:pPr algn="ctr" eaLnBrk="1" hangingPunct="1">
              <a:spcBef>
                <a:spcPct val="0"/>
              </a:spcBef>
              <a:buFontTx/>
              <a:buNone/>
            </a:pPr>
            <a:r>
              <a:rPr lang="sq-AL" sz="1200" b="1">
                <a:solidFill>
                  <a:srgbClr val="2F618F"/>
                </a:solidFill>
                <a:latin typeface="+mn-lt"/>
              </a:rPr>
              <a:t>email</a:t>
            </a:r>
          </a:p>
          <a:p>
            <a:pPr algn="ctr" eaLnBrk="1" hangingPunct="1">
              <a:spcBef>
                <a:spcPct val="0"/>
              </a:spcBef>
              <a:buFontTx/>
              <a:buNone/>
            </a:pPr>
            <a:endParaRPr lang="en-GB" altLang="en-US" sz="1600" b="1" dirty="0">
              <a:latin typeface="+mn-lt"/>
            </a:endParaRPr>
          </a:p>
          <a:p>
            <a:pPr algn="ctr" eaLnBrk="1" hangingPunct="1">
              <a:spcBef>
                <a:spcPct val="0"/>
              </a:spcBef>
              <a:buFontTx/>
              <a:buNone/>
            </a:pPr>
            <a:endParaRPr lang="en-GB" altLang="en-US" sz="1600" b="1" dirty="0">
              <a:latin typeface="+mn-lt"/>
            </a:endParaRPr>
          </a:p>
          <a:p>
            <a:pPr algn="ctr" eaLnBrk="1" hangingPunct="1">
              <a:spcBef>
                <a:spcPct val="0"/>
              </a:spcBef>
              <a:buFontTx/>
              <a:buNone/>
            </a:pPr>
            <a:endParaRPr lang="en-GB" altLang="en-US" sz="1400" b="1" dirty="0">
              <a:latin typeface="+mn-lt"/>
            </a:endParaRPr>
          </a:p>
          <a:p>
            <a:pPr algn="ctr" eaLnBrk="1" hangingPunct="1">
              <a:spcBef>
                <a:spcPct val="0"/>
              </a:spcBef>
              <a:buFontTx/>
              <a:buNone/>
            </a:pPr>
            <a:r>
              <a:rPr lang="sq-AL" sz="1600" b="1">
                <a:latin typeface="+mn-lt"/>
              </a:rPr>
              <a:t>DD Muaji VVVV</a:t>
            </a:r>
          </a:p>
        </p:txBody>
      </p:sp>
      <p:sp>
        <p:nvSpPr>
          <p:cNvPr id="10" name="Rectangle 2">
            <a:extLst>
              <a:ext uri="{FF2B5EF4-FFF2-40B4-BE49-F238E27FC236}">
                <a16:creationId xmlns:a16="http://schemas.microsoft.com/office/drawing/2014/main" xmlns="" id="{DF1503B2-B0B3-4330-9439-3D5954CA1625}"/>
              </a:ext>
            </a:extLst>
          </p:cNvPr>
          <p:cNvSpPr>
            <a:spLocks noChangeArrowheads="1"/>
          </p:cNvSpPr>
          <p:nvPr/>
        </p:nvSpPr>
        <p:spPr bwMode="auto">
          <a:xfrm>
            <a:off x="365125" y="1177588"/>
            <a:ext cx="85994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tabLst>
                <a:tab pos="2066925" algn="l"/>
              </a:tabLst>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tabLst>
                <a:tab pos="2066925" algn="l"/>
              </a:tabLst>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tabLst>
                <a:tab pos="2066925" algn="l"/>
              </a:tabLst>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sq-AL" sz="1600" b="1">
                <a:latin typeface="+mn-lt"/>
              </a:rPr>
              <a:t>Trajnim hyrës gjyqësor për krimin kibernetik dhe provat elektronike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Shtëpiza</a:t>
            </a:r>
          </a:p>
        </p:txBody>
      </p:sp>
      <p:sp>
        <p:nvSpPr>
          <p:cNvPr id="7" name="Rounded Rectangle 3">
            <a:extLst>
              <a:ext uri="{FF2B5EF4-FFF2-40B4-BE49-F238E27FC236}">
                <a16:creationId xmlns:a16="http://schemas.microsoft.com/office/drawing/2014/main" xmlns="" id="{F6ABBBDB-3207-47D2-ACBF-BAFAB05568E3}"/>
              </a:ext>
            </a:extLst>
          </p:cNvPr>
          <p:cNvSpPr/>
          <p:nvPr/>
        </p:nvSpPr>
        <p:spPr>
          <a:xfrm>
            <a:off x="6085638" y="4178104"/>
            <a:ext cx="2950411" cy="177117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xmlns="" id="{EAFFFDA4-44AB-43A3-930B-0B826B84B4A0}"/>
              </a:ext>
            </a:extLst>
          </p:cNvPr>
          <p:cNvSpPr/>
          <p:nvPr/>
        </p:nvSpPr>
        <p:spPr>
          <a:xfrm>
            <a:off x="323528" y="1444888"/>
            <a:ext cx="5622066" cy="4807959"/>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2" descr="Related image">
            <a:extLst>
              <a:ext uri="{FF2B5EF4-FFF2-40B4-BE49-F238E27FC236}">
                <a16:creationId xmlns:a16="http://schemas.microsoft.com/office/drawing/2014/main" xmlns="" id="{B979B053-7F1B-4C20-B9C3-D77C8B46A81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87382" y="1438742"/>
            <a:ext cx="2533090" cy="24286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Image result for mobile">
            <a:extLst>
              <a:ext uri="{FF2B5EF4-FFF2-40B4-BE49-F238E27FC236}">
                <a16:creationId xmlns:a16="http://schemas.microsoft.com/office/drawing/2014/main" xmlns="" id="{4120E0DD-5C93-4FE1-99A0-C02F294B2B0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051" r="23696"/>
          <a:stretch/>
        </p:blipFill>
        <p:spPr bwMode="auto">
          <a:xfrm>
            <a:off x="6257106" y="4436165"/>
            <a:ext cx="799354" cy="121721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Image result for mobile">
            <a:extLst>
              <a:ext uri="{FF2B5EF4-FFF2-40B4-BE49-F238E27FC236}">
                <a16:creationId xmlns:a16="http://schemas.microsoft.com/office/drawing/2014/main" xmlns="" id="{7EF691F6-6322-4115-AB87-646C21A4B5BB}"/>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3470" r="18528"/>
          <a:stretch/>
        </p:blipFill>
        <p:spPr bwMode="auto">
          <a:xfrm>
            <a:off x="7090359" y="4405568"/>
            <a:ext cx="720080" cy="124147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Image result for laptop">
            <a:extLst>
              <a:ext uri="{FF2B5EF4-FFF2-40B4-BE49-F238E27FC236}">
                <a16:creationId xmlns:a16="http://schemas.microsoft.com/office/drawing/2014/main" xmlns="" id="{D7276499-D673-40F7-937B-C34B8A50F84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88534" y="4465151"/>
            <a:ext cx="1282192" cy="1198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1518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VOIP – Voice over IP (Zë përmes IP-së)</a:t>
            </a:r>
          </a:p>
        </p:txBody>
      </p:sp>
      <p:sp>
        <p:nvSpPr>
          <p:cNvPr id="2" name="Content Placeholder 1">
            <a:extLst>
              <a:ext uri="{FF2B5EF4-FFF2-40B4-BE49-F238E27FC236}">
                <a16:creationId xmlns:a16="http://schemas.microsoft.com/office/drawing/2014/main" xmlns="" id="{8A88BFAC-15B2-48E9-8819-4E6DD11AE590}"/>
              </a:ext>
            </a:extLst>
          </p:cNvPr>
          <p:cNvSpPr>
            <a:spLocks noGrp="1"/>
          </p:cNvSpPr>
          <p:nvPr>
            <p:ph idx="4294967295"/>
          </p:nvPr>
        </p:nvSpPr>
        <p:spPr>
          <a:xfrm>
            <a:off x="250825" y="1125141"/>
            <a:ext cx="8642350" cy="3455987"/>
          </a:xfrm>
        </p:spPr>
        <p:txBody>
          <a:bodyPr/>
          <a:lstStyle/>
          <a:p>
            <a:pPr marL="0" indent="0" algn="just">
              <a:buNone/>
            </a:pPr>
            <a:r>
              <a:rPr lang="sq-AL"/>
              <a:t>Aftësia për të kryer thirrje të ngjashme me telefonin përmes internetit - ka shumë të ngjarë të jetë e enkriptuar</a:t>
            </a:r>
          </a:p>
          <a:p>
            <a:pPr algn="just"/>
            <a:r>
              <a:rPr lang="sq-AL"/>
              <a:t>Krijon kanal komunikimi në kohë reale - pa asnjë kosto përveç harduerit</a:t>
            </a:r>
          </a:p>
          <a:p>
            <a:pPr algn="just"/>
            <a:r>
              <a:rPr lang="sq-AL"/>
              <a:t>Konceptuar për herë të parë në vitin 1973 - u bë realitet në vitin 1996</a:t>
            </a:r>
          </a:p>
          <a:p>
            <a:pPr algn="just"/>
            <a:r>
              <a:rPr lang="sq-AL"/>
              <a:t>I njohur sidomos kur shpejtësia e internetit është e mirë</a:t>
            </a:r>
          </a:p>
        </p:txBody>
      </p:sp>
      <p:pic>
        <p:nvPicPr>
          <p:cNvPr id="8" name="Picture 2">
            <a:extLst>
              <a:ext uri="{FF2B5EF4-FFF2-40B4-BE49-F238E27FC236}">
                <a16:creationId xmlns:a16="http://schemas.microsoft.com/office/drawing/2014/main" xmlns="" id="{65835C29-AC2F-40BD-B505-57DFA0843E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8250" y="4581128"/>
            <a:ext cx="6667500" cy="188595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4066294"/>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VOIP – Voice over IP (Zë përmes IP-së)</a:t>
            </a:r>
          </a:p>
        </p:txBody>
      </p:sp>
      <p:pic>
        <p:nvPicPr>
          <p:cNvPr id="5124" name="Picture 4" descr="upload.wikimedia.org/wikipedia/commons/thumb/2/...">
            <a:extLst>
              <a:ext uri="{FF2B5EF4-FFF2-40B4-BE49-F238E27FC236}">
                <a16:creationId xmlns:a16="http://schemas.microsoft.com/office/drawing/2014/main" xmlns="" id="{7E73D4B7-AB1B-42D7-84C5-748B32C5091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498" y="1340768"/>
            <a:ext cx="1907704" cy="112408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a:extLst>
              <a:ext uri="{FF2B5EF4-FFF2-40B4-BE49-F238E27FC236}">
                <a16:creationId xmlns:a16="http://schemas.microsoft.com/office/drawing/2014/main" xmlns="" id="{E2F2C615-F89A-4169-90BB-06166F1A88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22081" y="1184417"/>
            <a:ext cx="1907704" cy="284285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Messenger – Text and Video Chat for Free - Apps on Google Play">
            <a:extLst>
              <a:ext uri="{FF2B5EF4-FFF2-40B4-BE49-F238E27FC236}">
                <a16:creationId xmlns:a16="http://schemas.microsoft.com/office/drawing/2014/main" xmlns="" id="{1226D53A-6083-4570-9475-499B4ED8FC7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0194" y="2605844"/>
            <a:ext cx="1646312" cy="16463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WhatsApp - Wikipedia">
            <a:extLst>
              <a:ext uri="{FF2B5EF4-FFF2-40B4-BE49-F238E27FC236}">
                <a16:creationId xmlns:a16="http://schemas.microsoft.com/office/drawing/2014/main" xmlns="" id="{3D1197CC-4346-4842-9A5F-3C0ADFD96EB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1294" y="4393144"/>
            <a:ext cx="1824112" cy="1831744"/>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a:extLst>
              <a:ext uri="{FF2B5EF4-FFF2-40B4-BE49-F238E27FC236}">
                <a16:creationId xmlns:a16="http://schemas.microsoft.com/office/drawing/2014/main" xmlns="" id="{BF0797DA-E6C7-4D84-A311-171E35EED76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50096" y="1536580"/>
            <a:ext cx="2843808" cy="1033349"/>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a:extLst>
              <a:ext uri="{FF2B5EF4-FFF2-40B4-BE49-F238E27FC236}">
                <a16:creationId xmlns:a16="http://schemas.microsoft.com/office/drawing/2014/main" xmlns="" id="{948F2E81-CBE5-475A-BE52-91C6AD54606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78606" y="2731733"/>
            <a:ext cx="3263197" cy="179475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xmlns="" id="{6BB130AC-6F8D-4040-BEB9-16CD8704DEA6}"/>
              </a:ext>
            </a:extLst>
          </p:cNvPr>
          <p:cNvPicPr>
            <a:picLocks noChangeAspect="1"/>
          </p:cNvPicPr>
          <p:nvPr/>
        </p:nvPicPr>
        <p:blipFill>
          <a:blip r:embed="rId9"/>
          <a:stretch>
            <a:fillRect/>
          </a:stretch>
        </p:blipFill>
        <p:spPr>
          <a:xfrm>
            <a:off x="5993904" y="4095394"/>
            <a:ext cx="2983433" cy="2214918"/>
          </a:xfrm>
          <a:prstGeom prst="rect">
            <a:avLst/>
          </a:prstGeom>
          <a:ln>
            <a:solidFill>
              <a:schemeClr val="accent1"/>
            </a:solidFill>
          </a:ln>
        </p:spPr>
      </p:pic>
    </p:spTree>
    <p:extLst>
      <p:ext uri="{BB962C8B-B14F-4D97-AF65-F5344CB8AC3E}">
        <p14:creationId xmlns:p14="http://schemas.microsoft.com/office/powerpoint/2010/main" val="2936860126"/>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5336783"/>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BA244C-489D-417D-B8AB-CB954192CB36}"/>
              </a:ext>
            </a:extLst>
          </p:cNvPr>
          <p:cNvSpPr>
            <a:spLocks noGrp="1"/>
          </p:cNvSpPr>
          <p:nvPr>
            <p:ph type="title"/>
          </p:nvPr>
        </p:nvSpPr>
        <p:spPr/>
        <p:txBody>
          <a:bodyPr/>
          <a:lstStyle/>
          <a:p>
            <a:r>
              <a:rPr lang="sq-AL"/>
              <a:t>Rrjet i thellë - deep web, anonimat &amp; Rrjeti i errët - dark web</a:t>
            </a:r>
          </a:p>
        </p:txBody>
      </p:sp>
      <p:sp>
        <p:nvSpPr>
          <p:cNvPr id="3" name="Text Placeholder 2">
            <a:extLst>
              <a:ext uri="{FF2B5EF4-FFF2-40B4-BE49-F238E27FC236}">
                <a16:creationId xmlns:a16="http://schemas.microsoft.com/office/drawing/2014/main" xmlns="" id="{E380FE40-902C-48A0-8E4E-962AA387FB67}"/>
              </a:ext>
            </a:extLst>
          </p:cNvPr>
          <p:cNvSpPr>
            <a:spLocks noGrp="1"/>
          </p:cNvSpPr>
          <p:nvPr>
            <p:ph type="body" idx="1"/>
          </p:nvPr>
        </p:nvSpPr>
        <p:spPr/>
        <p:txBody>
          <a:bodyPr/>
          <a:lstStyle/>
          <a:p>
            <a:r>
              <a:rPr lang="sq-AL"/>
              <a:t>Bazat e kompjuterëve dhe internetit</a:t>
            </a:r>
          </a:p>
        </p:txBody>
      </p:sp>
      <p:sp>
        <p:nvSpPr>
          <p:cNvPr id="9" name="TextBox 7">
            <a:extLst>
              <a:ext uri="{FF2B5EF4-FFF2-40B4-BE49-F238E27FC236}">
                <a16:creationId xmlns:a16="http://schemas.microsoft.com/office/drawing/2014/main" xmlns="" id="{7B9BC96D-6AC8-4249-9F3D-D92372DB1900}"/>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Seksioni 5</a:t>
            </a:r>
          </a:p>
        </p:txBody>
      </p:sp>
    </p:spTree>
    <p:extLst>
      <p:ext uri="{BB962C8B-B14F-4D97-AF65-F5344CB8AC3E}">
        <p14:creationId xmlns:p14="http://schemas.microsoft.com/office/powerpoint/2010/main" val="129192018"/>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Deep Web (Rrjeti i thellë)</a:t>
            </a:r>
          </a:p>
        </p:txBody>
      </p:sp>
      <p:sp>
        <p:nvSpPr>
          <p:cNvPr id="2" name="Content Placeholder 1">
            <a:extLst>
              <a:ext uri="{FF2B5EF4-FFF2-40B4-BE49-F238E27FC236}">
                <a16:creationId xmlns:a16="http://schemas.microsoft.com/office/drawing/2014/main" xmlns="" id="{8A88BFAC-15B2-48E9-8819-4E6DD11AE590}"/>
              </a:ext>
            </a:extLst>
          </p:cNvPr>
          <p:cNvSpPr>
            <a:spLocks noGrp="1"/>
          </p:cNvSpPr>
          <p:nvPr>
            <p:ph idx="4294967295"/>
          </p:nvPr>
        </p:nvSpPr>
        <p:spPr>
          <a:xfrm>
            <a:off x="165130" y="1127125"/>
            <a:ext cx="2736850" cy="5183187"/>
          </a:xfrm>
        </p:spPr>
        <p:txBody>
          <a:bodyPr/>
          <a:lstStyle/>
          <a:p>
            <a:pPr marL="0" indent="0">
              <a:buNone/>
            </a:pPr>
            <a:r>
              <a:rPr lang="sq-AL" dirty="0"/>
              <a:t>Grafikat si kjo shpesh përdoren për të ilustruar pjesën e internetit</a:t>
            </a:r>
          </a:p>
          <a:p>
            <a:pPr marL="0" indent="0">
              <a:buNone/>
            </a:pPr>
            <a:r>
              <a:rPr lang="sq-AL" dirty="0"/>
              <a:t>Shifrat janë vlerësime të përafërta - por mjaft afër! </a:t>
            </a:r>
          </a:p>
        </p:txBody>
      </p:sp>
      <p:pic>
        <p:nvPicPr>
          <p:cNvPr id="6146" name="Picture 2">
            <a:extLst>
              <a:ext uri="{FF2B5EF4-FFF2-40B4-BE49-F238E27FC236}">
                <a16:creationId xmlns:a16="http://schemas.microsoft.com/office/drawing/2014/main" xmlns="" id="{EAFEBCCA-97B2-4992-AA79-15B7BCB82B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6260" y="1143719"/>
            <a:ext cx="5905500" cy="532447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xmlns="" id="{162F1C13-2706-47C5-83F4-EC31E90AAB62}"/>
              </a:ext>
            </a:extLst>
          </p:cNvPr>
          <p:cNvSpPr txBox="1"/>
          <p:nvPr/>
        </p:nvSpPr>
        <p:spPr>
          <a:xfrm>
            <a:off x="6463774" y="1340582"/>
            <a:ext cx="2515096" cy="923330"/>
          </a:xfrm>
          <a:prstGeom prst="rect">
            <a:avLst/>
          </a:prstGeom>
          <a:solidFill>
            <a:srgbClr val="F08A34"/>
          </a:solidFill>
        </p:spPr>
        <p:txBody>
          <a:bodyPr wrap="square" rtlCol="0">
            <a:spAutoFit/>
          </a:bodyPr>
          <a:lstStyle/>
          <a:p>
            <a:pPr algn="ctr"/>
            <a:r>
              <a:rPr lang="sq-AL" dirty="0">
                <a:solidFill>
                  <a:schemeClr val="bg1"/>
                </a:solidFill>
                <a:latin typeface="+mj-lt"/>
              </a:rPr>
              <a:t>Mund të kërkojë dhe të lidhë nga një faqe në tjetrën</a:t>
            </a:r>
          </a:p>
        </p:txBody>
      </p:sp>
      <p:sp>
        <p:nvSpPr>
          <p:cNvPr id="13" name="TextBox 12">
            <a:extLst>
              <a:ext uri="{FF2B5EF4-FFF2-40B4-BE49-F238E27FC236}">
                <a16:creationId xmlns:a16="http://schemas.microsoft.com/office/drawing/2014/main" xmlns="" id="{F5203859-7460-4E33-9E6B-696BCE8C570F}"/>
              </a:ext>
            </a:extLst>
          </p:cNvPr>
          <p:cNvSpPr txBox="1"/>
          <p:nvPr/>
        </p:nvSpPr>
        <p:spPr>
          <a:xfrm>
            <a:off x="6453460" y="2535489"/>
            <a:ext cx="2535724" cy="2554545"/>
          </a:xfrm>
          <a:prstGeom prst="rect">
            <a:avLst/>
          </a:prstGeom>
          <a:solidFill>
            <a:srgbClr val="BDD8F3"/>
          </a:solidFill>
        </p:spPr>
        <p:txBody>
          <a:bodyPr wrap="square" rtlCol="0">
            <a:spAutoFit/>
          </a:bodyPr>
          <a:lstStyle/>
          <a:p>
            <a:pPr algn="ctr"/>
            <a:r>
              <a:rPr lang="sq-AL" sz="2000" dirty="0">
                <a:solidFill>
                  <a:schemeClr val="tx1">
                    <a:lumMod val="65000"/>
                    <a:lumOff val="35000"/>
                  </a:schemeClr>
                </a:solidFill>
                <a:latin typeface="+mj-lt"/>
              </a:rPr>
              <a:t>Faqet nuk janë të lidhura dhe u duhen URL të sakta për t'u arritur –</a:t>
            </a:r>
          </a:p>
          <a:p>
            <a:pPr algn="ctr"/>
            <a:r>
              <a:rPr lang="sq-AL" sz="2000" dirty="0">
                <a:solidFill>
                  <a:schemeClr val="tx1">
                    <a:lumMod val="65000"/>
                    <a:lumOff val="35000"/>
                  </a:schemeClr>
                </a:solidFill>
                <a:latin typeface="+mj-lt"/>
              </a:rPr>
              <a:t>ose emrat e përdoruesit dhe fjalëkalimet me vërtetim </a:t>
            </a:r>
          </a:p>
        </p:txBody>
      </p:sp>
      <p:sp>
        <p:nvSpPr>
          <p:cNvPr id="14" name="TextBox 13">
            <a:extLst>
              <a:ext uri="{FF2B5EF4-FFF2-40B4-BE49-F238E27FC236}">
                <a16:creationId xmlns:a16="http://schemas.microsoft.com/office/drawing/2014/main" xmlns="" id="{D83DFBD0-6BFD-461F-8DE5-C5440FDC6171}"/>
              </a:ext>
            </a:extLst>
          </p:cNvPr>
          <p:cNvSpPr txBox="1"/>
          <p:nvPr/>
        </p:nvSpPr>
        <p:spPr>
          <a:xfrm>
            <a:off x="6440884" y="5425171"/>
            <a:ext cx="2537986" cy="1323439"/>
          </a:xfrm>
          <a:prstGeom prst="rect">
            <a:avLst/>
          </a:prstGeom>
          <a:solidFill>
            <a:sysClr val="windowText" lastClr="000000">
              <a:lumMod val="65000"/>
              <a:lumOff val="35000"/>
            </a:sys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q-AL" sz="2000" b="0" i="0" u="none" strike="noStrike" cap="none" normalizeH="0" baseline="0" noProof="0" dirty="0">
                <a:ln>
                  <a:noFill/>
                </a:ln>
                <a:solidFill>
                  <a:prstClr val="white"/>
                </a:solidFill>
                <a:uLnTx/>
                <a:uFillTx/>
                <a:latin typeface="Calibri"/>
                <a:ea typeface="ＭＳ Ｐゴシック" pitchFamily="-107" charset="-128"/>
              </a:rPr>
              <a:t>Keni nevojë për programe të porositura për të pasur qasje</a:t>
            </a:r>
          </a:p>
        </p:txBody>
      </p:sp>
      <p:sp>
        <p:nvSpPr>
          <p:cNvPr id="3" name="TextBox 2"/>
          <p:cNvSpPr txBox="1"/>
          <p:nvPr/>
        </p:nvSpPr>
        <p:spPr>
          <a:xfrm>
            <a:off x="3096261" y="1155916"/>
            <a:ext cx="3053330" cy="461665"/>
          </a:xfrm>
          <a:prstGeom prst="rect">
            <a:avLst/>
          </a:prstGeom>
          <a:solidFill>
            <a:schemeClr val="accent5">
              <a:lumMod val="75000"/>
            </a:schemeClr>
          </a:solidFill>
        </p:spPr>
        <p:txBody>
          <a:bodyPr wrap="square" rtlCol="0">
            <a:spAutoFit/>
          </a:bodyPr>
          <a:lstStyle/>
          <a:p>
            <a:r>
              <a:rPr lang="en-US" sz="2400" b="1" dirty="0" smtClean="0">
                <a:solidFill>
                  <a:schemeClr val="bg1"/>
                </a:solidFill>
              </a:rPr>
              <a:t>RRJETI SIPËRFAQËSOR</a:t>
            </a:r>
            <a:endParaRPr lang="en-US" sz="2400" b="1" dirty="0">
              <a:solidFill>
                <a:schemeClr val="bg1"/>
              </a:solidFill>
            </a:endParaRPr>
          </a:p>
        </p:txBody>
      </p:sp>
      <p:sp>
        <p:nvSpPr>
          <p:cNvPr id="9" name="TextBox 8"/>
          <p:cNvSpPr txBox="1"/>
          <p:nvPr/>
        </p:nvSpPr>
        <p:spPr>
          <a:xfrm>
            <a:off x="3096261" y="2653809"/>
            <a:ext cx="2621251" cy="276999"/>
          </a:xfrm>
          <a:prstGeom prst="rect">
            <a:avLst/>
          </a:prstGeom>
          <a:solidFill>
            <a:schemeClr val="accent5">
              <a:lumMod val="75000"/>
            </a:schemeClr>
          </a:solidFill>
        </p:spPr>
        <p:txBody>
          <a:bodyPr wrap="square" rtlCol="0">
            <a:spAutoFit/>
          </a:bodyPr>
          <a:lstStyle/>
          <a:p>
            <a:r>
              <a:rPr lang="en-US" sz="1200" b="1" dirty="0" smtClean="0">
                <a:solidFill>
                  <a:schemeClr val="bg1"/>
                </a:solidFill>
              </a:rPr>
              <a:t>(</a:t>
            </a:r>
            <a:r>
              <a:rPr lang="en-US" sz="1200" b="1" dirty="0" err="1" smtClean="0">
                <a:solidFill>
                  <a:schemeClr val="bg1"/>
                </a:solidFill>
              </a:rPr>
              <a:t>nuk</a:t>
            </a:r>
            <a:r>
              <a:rPr lang="en-US" sz="1200" b="1" dirty="0" smtClean="0">
                <a:solidFill>
                  <a:schemeClr val="bg1"/>
                </a:solidFill>
              </a:rPr>
              <a:t> </a:t>
            </a:r>
            <a:r>
              <a:rPr lang="en-US" sz="1200" b="1" dirty="0" err="1" smtClean="0">
                <a:solidFill>
                  <a:schemeClr val="bg1"/>
                </a:solidFill>
              </a:rPr>
              <a:t>ka</a:t>
            </a:r>
            <a:r>
              <a:rPr lang="en-US" sz="1200" b="1" dirty="0" smtClean="0">
                <a:solidFill>
                  <a:schemeClr val="bg1"/>
                </a:solidFill>
              </a:rPr>
              <a:t> </a:t>
            </a:r>
            <a:r>
              <a:rPr lang="en-US" sz="1200" b="1" dirty="0" err="1" smtClean="0">
                <a:solidFill>
                  <a:schemeClr val="bg1"/>
                </a:solidFill>
              </a:rPr>
              <a:t>qasje</a:t>
            </a:r>
            <a:r>
              <a:rPr lang="en-US" sz="1200" b="1" dirty="0" smtClean="0">
                <a:solidFill>
                  <a:schemeClr val="bg1"/>
                </a:solidFill>
              </a:rPr>
              <a:t> </a:t>
            </a:r>
            <a:r>
              <a:rPr lang="en-US" sz="1200" b="1" dirty="0" err="1" smtClean="0">
                <a:solidFill>
                  <a:schemeClr val="bg1"/>
                </a:solidFill>
              </a:rPr>
              <a:t>nga</a:t>
            </a:r>
            <a:r>
              <a:rPr lang="en-US" sz="1200" b="1" dirty="0" smtClean="0">
                <a:solidFill>
                  <a:schemeClr val="bg1"/>
                </a:solidFill>
              </a:rPr>
              <a:t> </a:t>
            </a:r>
            <a:r>
              <a:rPr lang="en-US" sz="1200" b="1" dirty="0" err="1" smtClean="0">
                <a:solidFill>
                  <a:schemeClr val="bg1"/>
                </a:solidFill>
              </a:rPr>
              <a:t>rrjeti</a:t>
            </a:r>
            <a:r>
              <a:rPr lang="en-US" sz="1200" b="1" dirty="0" smtClean="0">
                <a:solidFill>
                  <a:schemeClr val="bg1"/>
                </a:solidFill>
              </a:rPr>
              <a:t> </a:t>
            </a:r>
            <a:r>
              <a:rPr lang="en-US" sz="1200" b="1" dirty="0" err="1" smtClean="0">
                <a:solidFill>
                  <a:schemeClr val="bg1"/>
                </a:solidFill>
              </a:rPr>
              <a:t>sipërfaqësor</a:t>
            </a:r>
            <a:r>
              <a:rPr lang="en-US" sz="1200" b="1" dirty="0" smtClean="0">
                <a:solidFill>
                  <a:schemeClr val="bg1"/>
                </a:solidFill>
              </a:rPr>
              <a:t>)</a:t>
            </a:r>
            <a:endParaRPr lang="en-US" sz="1200" b="1" dirty="0">
              <a:solidFill>
                <a:schemeClr val="bg1"/>
              </a:solidFill>
            </a:endParaRPr>
          </a:p>
        </p:txBody>
      </p:sp>
      <p:sp>
        <p:nvSpPr>
          <p:cNvPr id="10" name="TextBox 9"/>
          <p:cNvSpPr txBox="1"/>
          <p:nvPr/>
        </p:nvSpPr>
        <p:spPr>
          <a:xfrm>
            <a:off x="3301567" y="2870520"/>
            <a:ext cx="968981" cy="461665"/>
          </a:xfrm>
          <a:prstGeom prst="rect">
            <a:avLst/>
          </a:prstGeom>
          <a:solidFill>
            <a:schemeClr val="accent5">
              <a:lumMod val="75000"/>
            </a:schemeClr>
          </a:solidFill>
        </p:spPr>
        <p:txBody>
          <a:bodyPr wrap="square" rtlCol="0">
            <a:spAutoFit/>
          </a:bodyPr>
          <a:lstStyle/>
          <a:p>
            <a:r>
              <a:rPr lang="en-US" sz="1200" dirty="0" err="1" smtClean="0">
                <a:solidFill>
                  <a:schemeClr val="bg1"/>
                </a:solidFill>
              </a:rPr>
              <a:t>Shënime</a:t>
            </a:r>
            <a:r>
              <a:rPr lang="en-US" sz="1200" dirty="0" smtClean="0">
                <a:solidFill>
                  <a:schemeClr val="bg1"/>
                </a:solidFill>
              </a:rPr>
              <a:t> </a:t>
            </a:r>
          </a:p>
          <a:p>
            <a:r>
              <a:rPr lang="en-US" sz="1200" dirty="0" err="1" smtClean="0">
                <a:solidFill>
                  <a:schemeClr val="bg1"/>
                </a:solidFill>
              </a:rPr>
              <a:t>mjekësore</a:t>
            </a:r>
            <a:endParaRPr lang="en-US" sz="1200" dirty="0">
              <a:solidFill>
                <a:schemeClr val="bg1"/>
              </a:solidFill>
            </a:endParaRPr>
          </a:p>
        </p:txBody>
      </p:sp>
      <p:sp>
        <p:nvSpPr>
          <p:cNvPr id="12" name="TextBox 11"/>
          <p:cNvSpPr txBox="1"/>
          <p:nvPr/>
        </p:nvSpPr>
        <p:spPr>
          <a:xfrm>
            <a:off x="3343430" y="3349462"/>
            <a:ext cx="968981" cy="461665"/>
          </a:xfrm>
          <a:prstGeom prst="rect">
            <a:avLst/>
          </a:prstGeom>
          <a:solidFill>
            <a:schemeClr val="accent5">
              <a:lumMod val="75000"/>
            </a:schemeClr>
          </a:solidFill>
        </p:spPr>
        <p:txBody>
          <a:bodyPr wrap="square" rtlCol="0">
            <a:spAutoFit/>
          </a:bodyPr>
          <a:lstStyle/>
          <a:p>
            <a:r>
              <a:rPr lang="en-US" sz="1200" dirty="0" err="1" smtClean="0">
                <a:solidFill>
                  <a:schemeClr val="bg1"/>
                </a:solidFill>
              </a:rPr>
              <a:t>Dokumente</a:t>
            </a:r>
            <a:r>
              <a:rPr lang="en-US" sz="1200" dirty="0" smtClean="0">
                <a:solidFill>
                  <a:schemeClr val="bg1"/>
                </a:solidFill>
              </a:rPr>
              <a:t> </a:t>
            </a:r>
            <a:r>
              <a:rPr lang="en-US" sz="1200" dirty="0" err="1" smtClean="0">
                <a:solidFill>
                  <a:schemeClr val="bg1"/>
                </a:solidFill>
              </a:rPr>
              <a:t>ligjore</a:t>
            </a:r>
            <a:endParaRPr lang="en-US" sz="1200" dirty="0">
              <a:solidFill>
                <a:schemeClr val="bg1"/>
              </a:solidFill>
            </a:endParaRPr>
          </a:p>
        </p:txBody>
      </p:sp>
      <p:sp>
        <p:nvSpPr>
          <p:cNvPr id="15" name="TextBox 14"/>
          <p:cNvSpPr txBox="1"/>
          <p:nvPr/>
        </p:nvSpPr>
        <p:spPr>
          <a:xfrm>
            <a:off x="3453967" y="3784225"/>
            <a:ext cx="968981" cy="461665"/>
          </a:xfrm>
          <a:prstGeom prst="rect">
            <a:avLst/>
          </a:prstGeom>
          <a:solidFill>
            <a:schemeClr val="accent5">
              <a:lumMod val="75000"/>
            </a:schemeClr>
          </a:solidFill>
        </p:spPr>
        <p:txBody>
          <a:bodyPr wrap="square" rtlCol="0">
            <a:spAutoFit/>
          </a:bodyPr>
          <a:lstStyle/>
          <a:p>
            <a:r>
              <a:rPr lang="en-US" sz="1200" dirty="0" err="1" smtClean="0">
                <a:solidFill>
                  <a:schemeClr val="bg1"/>
                </a:solidFill>
              </a:rPr>
              <a:t>Raporte</a:t>
            </a:r>
            <a:r>
              <a:rPr lang="en-US" sz="1200" dirty="0" smtClean="0">
                <a:solidFill>
                  <a:schemeClr val="bg1"/>
                </a:solidFill>
              </a:rPr>
              <a:t> </a:t>
            </a:r>
            <a:r>
              <a:rPr lang="en-US" sz="1200" dirty="0" err="1" smtClean="0">
                <a:solidFill>
                  <a:schemeClr val="bg1"/>
                </a:solidFill>
              </a:rPr>
              <a:t>shkencore</a:t>
            </a:r>
            <a:endParaRPr lang="en-US" sz="1200" dirty="0">
              <a:solidFill>
                <a:schemeClr val="bg1"/>
              </a:solidFill>
            </a:endParaRPr>
          </a:p>
        </p:txBody>
      </p:sp>
      <p:sp>
        <p:nvSpPr>
          <p:cNvPr id="16" name="TextBox 15"/>
          <p:cNvSpPr txBox="1"/>
          <p:nvPr/>
        </p:nvSpPr>
        <p:spPr>
          <a:xfrm>
            <a:off x="3636510" y="4628369"/>
            <a:ext cx="968981" cy="461665"/>
          </a:xfrm>
          <a:prstGeom prst="rect">
            <a:avLst/>
          </a:prstGeom>
          <a:solidFill>
            <a:schemeClr val="accent5">
              <a:lumMod val="75000"/>
            </a:schemeClr>
          </a:solidFill>
        </p:spPr>
        <p:txBody>
          <a:bodyPr wrap="square" rtlCol="0">
            <a:spAutoFit/>
          </a:bodyPr>
          <a:lstStyle/>
          <a:p>
            <a:r>
              <a:rPr lang="en-US" sz="1200" dirty="0" err="1" smtClean="0">
                <a:solidFill>
                  <a:schemeClr val="bg1"/>
                </a:solidFill>
              </a:rPr>
              <a:t>Uebfaqet</a:t>
            </a:r>
            <a:r>
              <a:rPr lang="en-US" sz="1200" dirty="0" smtClean="0">
                <a:solidFill>
                  <a:schemeClr val="bg1"/>
                </a:solidFill>
              </a:rPr>
              <a:t> </a:t>
            </a:r>
            <a:r>
              <a:rPr lang="en-US" sz="1200" dirty="0" err="1" smtClean="0">
                <a:solidFill>
                  <a:schemeClr val="bg1"/>
                </a:solidFill>
              </a:rPr>
              <a:t>konkurrente</a:t>
            </a:r>
            <a:endParaRPr lang="en-US" sz="1200" dirty="0">
              <a:solidFill>
                <a:schemeClr val="bg1"/>
              </a:solidFill>
            </a:endParaRPr>
          </a:p>
        </p:txBody>
      </p:sp>
      <p:sp>
        <p:nvSpPr>
          <p:cNvPr id="17" name="TextBox 16"/>
          <p:cNvSpPr txBox="1"/>
          <p:nvPr/>
        </p:nvSpPr>
        <p:spPr>
          <a:xfrm>
            <a:off x="3301566" y="4178162"/>
            <a:ext cx="1273781" cy="461665"/>
          </a:xfrm>
          <a:prstGeom prst="rect">
            <a:avLst/>
          </a:prstGeom>
          <a:solidFill>
            <a:schemeClr val="accent5">
              <a:lumMod val="75000"/>
            </a:schemeClr>
          </a:solidFill>
        </p:spPr>
        <p:txBody>
          <a:bodyPr wrap="square" rtlCol="0">
            <a:spAutoFit/>
          </a:bodyPr>
          <a:lstStyle/>
          <a:p>
            <a:r>
              <a:rPr lang="en-US" sz="1200" dirty="0" err="1" smtClean="0">
                <a:solidFill>
                  <a:schemeClr val="bg1"/>
                </a:solidFill>
              </a:rPr>
              <a:t>Informacione</a:t>
            </a:r>
            <a:r>
              <a:rPr lang="en-US" sz="1200" dirty="0" smtClean="0">
                <a:solidFill>
                  <a:schemeClr val="bg1"/>
                </a:solidFill>
              </a:rPr>
              <a:t> </a:t>
            </a:r>
            <a:r>
              <a:rPr lang="en-US" sz="1200" dirty="0" err="1" smtClean="0">
                <a:solidFill>
                  <a:schemeClr val="bg1"/>
                </a:solidFill>
              </a:rPr>
              <a:t>abonuesish</a:t>
            </a:r>
            <a:endParaRPr lang="en-US" sz="1200" dirty="0">
              <a:solidFill>
                <a:schemeClr val="bg1"/>
              </a:solidFill>
            </a:endParaRPr>
          </a:p>
        </p:txBody>
      </p:sp>
      <p:sp>
        <p:nvSpPr>
          <p:cNvPr id="18" name="TextBox 17"/>
          <p:cNvSpPr txBox="1"/>
          <p:nvPr/>
        </p:nvSpPr>
        <p:spPr>
          <a:xfrm>
            <a:off x="3136357" y="5555537"/>
            <a:ext cx="2882509" cy="600164"/>
          </a:xfrm>
          <a:prstGeom prst="rect">
            <a:avLst/>
          </a:prstGeom>
          <a:solidFill>
            <a:schemeClr val="accent5">
              <a:lumMod val="75000"/>
            </a:schemeClr>
          </a:solidFill>
        </p:spPr>
        <p:txBody>
          <a:bodyPr wrap="square" rtlCol="0">
            <a:spAutoFit/>
          </a:bodyPr>
          <a:lstStyle/>
          <a:p>
            <a:r>
              <a:rPr lang="en-US" sz="1100" b="1" dirty="0" smtClean="0">
                <a:solidFill>
                  <a:schemeClr val="bg1"/>
                </a:solidFill>
              </a:rPr>
              <a:t>(</a:t>
            </a:r>
            <a:r>
              <a:rPr lang="en-US" sz="1100" b="1" dirty="0" err="1" smtClean="0">
                <a:solidFill>
                  <a:schemeClr val="bg1"/>
                </a:solidFill>
              </a:rPr>
              <a:t>ka</a:t>
            </a:r>
            <a:r>
              <a:rPr lang="en-US" sz="1100" b="1" dirty="0" smtClean="0">
                <a:solidFill>
                  <a:schemeClr val="bg1"/>
                </a:solidFill>
              </a:rPr>
              <a:t> </a:t>
            </a:r>
            <a:r>
              <a:rPr lang="en-US" sz="1100" b="1" dirty="0" err="1" smtClean="0">
                <a:solidFill>
                  <a:schemeClr val="bg1"/>
                </a:solidFill>
              </a:rPr>
              <a:t>qasje</a:t>
            </a:r>
            <a:r>
              <a:rPr lang="en-US" sz="1100" b="1" dirty="0" smtClean="0">
                <a:solidFill>
                  <a:schemeClr val="bg1"/>
                </a:solidFill>
              </a:rPr>
              <a:t> </a:t>
            </a:r>
            <a:r>
              <a:rPr lang="en-US" sz="1100" b="1" dirty="0" err="1" smtClean="0">
                <a:solidFill>
                  <a:schemeClr val="bg1"/>
                </a:solidFill>
              </a:rPr>
              <a:t>vetëm</a:t>
            </a:r>
            <a:r>
              <a:rPr lang="en-US" sz="1100" b="1" dirty="0" smtClean="0">
                <a:solidFill>
                  <a:schemeClr val="bg1"/>
                </a:solidFill>
              </a:rPr>
              <a:t> </a:t>
            </a:r>
            <a:r>
              <a:rPr lang="en-US" sz="1100" b="1" dirty="0" err="1" smtClean="0">
                <a:solidFill>
                  <a:schemeClr val="bg1"/>
                </a:solidFill>
              </a:rPr>
              <a:t>nga</a:t>
            </a:r>
            <a:r>
              <a:rPr lang="en-US" sz="1100" b="1" dirty="0" smtClean="0">
                <a:solidFill>
                  <a:schemeClr val="bg1"/>
                </a:solidFill>
              </a:rPr>
              <a:t> </a:t>
            </a:r>
            <a:r>
              <a:rPr lang="en-US" sz="1100" b="1" dirty="0" err="1" smtClean="0">
                <a:solidFill>
                  <a:schemeClr val="bg1"/>
                </a:solidFill>
              </a:rPr>
              <a:t>shfletues</a:t>
            </a:r>
            <a:r>
              <a:rPr lang="en-US" sz="1100" b="1" dirty="0" smtClean="0">
                <a:solidFill>
                  <a:schemeClr val="bg1"/>
                </a:solidFill>
              </a:rPr>
              <a:t> </a:t>
            </a:r>
            <a:r>
              <a:rPr lang="en-US" sz="1100" b="1" dirty="0" err="1" smtClean="0">
                <a:solidFill>
                  <a:schemeClr val="bg1"/>
                </a:solidFill>
              </a:rPr>
              <a:t>të</a:t>
            </a:r>
            <a:r>
              <a:rPr lang="en-US" sz="1100" b="1" dirty="0" smtClean="0">
                <a:solidFill>
                  <a:schemeClr val="bg1"/>
                </a:solidFill>
              </a:rPr>
              <a:t> </a:t>
            </a:r>
            <a:r>
              <a:rPr lang="en-US" sz="1100" b="1" dirty="0" err="1" smtClean="0">
                <a:solidFill>
                  <a:schemeClr val="bg1"/>
                </a:solidFill>
              </a:rPr>
              <a:t>caktuar</a:t>
            </a:r>
            <a:r>
              <a:rPr lang="en-US" sz="1100" b="1" dirty="0" smtClean="0">
                <a:solidFill>
                  <a:schemeClr val="bg1"/>
                </a:solidFill>
              </a:rPr>
              <a:t> </a:t>
            </a:r>
            <a:r>
              <a:rPr lang="en-US" sz="1100" b="1" dirty="0" err="1" smtClean="0">
                <a:solidFill>
                  <a:schemeClr val="bg1"/>
                </a:solidFill>
              </a:rPr>
              <a:t>si</a:t>
            </a:r>
            <a:r>
              <a:rPr lang="en-US" sz="1100" b="1" dirty="0" smtClean="0">
                <a:solidFill>
                  <a:schemeClr val="bg1"/>
                </a:solidFill>
              </a:rPr>
              <a:t> TOR. </a:t>
            </a:r>
            <a:r>
              <a:rPr lang="en-US" sz="1100" b="1" dirty="0" err="1" smtClean="0">
                <a:solidFill>
                  <a:schemeClr val="bg1"/>
                </a:solidFill>
              </a:rPr>
              <a:t>Teknologjitë</a:t>
            </a:r>
            <a:r>
              <a:rPr lang="en-US" sz="1100" b="1" dirty="0" smtClean="0">
                <a:solidFill>
                  <a:schemeClr val="bg1"/>
                </a:solidFill>
              </a:rPr>
              <a:t> Deep Web </a:t>
            </a:r>
            <a:r>
              <a:rPr lang="en-US" sz="1100" b="1" dirty="0" err="1" smtClean="0">
                <a:solidFill>
                  <a:schemeClr val="bg1"/>
                </a:solidFill>
              </a:rPr>
              <a:t>kanë</a:t>
            </a:r>
            <a:r>
              <a:rPr lang="en-US" sz="1100" b="1" dirty="0" smtClean="0">
                <a:solidFill>
                  <a:schemeClr val="bg1"/>
                </a:solidFill>
              </a:rPr>
              <a:t> zero </a:t>
            </a:r>
            <a:r>
              <a:rPr lang="en-US" sz="1100" b="1" dirty="0" err="1" smtClean="0">
                <a:solidFill>
                  <a:schemeClr val="bg1"/>
                </a:solidFill>
              </a:rPr>
              <a:t>përfshirje</a:t>
            </a:r>
            <a:r>
              <a:rPr lang="en-US" sz="1100" b="1" dirty="0" smtClean="0">
                <a:solidFill>
                  <a:schemeClr val="bg1"/>
                </a:solidFill>
              </a:rPr>
              <a:t> me Dark Web)</a:t>
            </a:r>
            <a:endParaRPr lang="en-US" sz="1100" b="1" dirty="0">
              <a:solidFill>
                <a:schemeClr val="bg1"/>
              </a:solidFill>
            </a:endParaRPr>
          </a:p>
        </p:txBody>
      </p:sp>
      <p:sp>
        <p:nvSpPr>
          <p:cNvPr id="19" name="TextBox 18"/>
          <p:cNvSpPr txBox="1"/>
          <p:nvPr/>
        </p:nvSpPr>
        <p:spPr>
          <a:xfrm>
            <a:off x="3146516" y="6143908"/>
            <a:ext cx="2621251" cy="276999"/>
          </a:xfrm>
          <a:prstGeom prst="rect">
            <a:avLst/>
          </a:prstGeom>
          <a:solidFill>
            <a:schemeClr val="accent5">
              <a:lumMod val="75000"/>
            </a:schemeClr>
          </a:solidFill>
        </p:spPr>
        <p:txBody>
          <a:bodyPr wrap="square" rtlCol="0">
            <a:spAutoFit/>
          </a:bodyPr>
          <a:lstStyle/>
          <a:p>
            <a:r>
              <a:rPr lang="en-US" sz="1200" b="1" dirty="0" err="1" smtClean="0">
                <a:solidFill>
                  <a:schemeClr val="bg1"/>
                </a:solidFill>
              </a:rPr>
              <a:t>Faqet</a:t>
            </a:r>
            <a:r>
              <a:rPr lang="en-US" sz="1200" b="1" dirty="0" smtClean="0">
                <a:solidFill>
                  <a:schemeClr val="bg1"/>
                </a:solidFill>
              </a:rPr>
              <a:t> me </a:t>
            </a:r>
            <a:r>
              <a:rPr lang="en-US" sz="1200" b="1" dirty="0" err="1" smtClean="0">
                <a:solidFill>
                  <a:schemeClr val="bg1"/>
                </a:solidFill>
              </a:rPr>
              <a:t>enkriptim</a:t>
            </a:r>
            <a:r>
              <a:rPr lang="en-US" sz="1200" b="1" dirty="0" smtClean="0">
                <a:solidFill>
                  <a:schemeClr val="bg1"/>
                </a:solidFill>
              </a:rPr>
              <a:t> TOR</a:t>
            </a:r>
            <a:endParaRPr lang="en-US" sz="1200" b="1" dirty="0">
              <a:solidFill>
                <a:schemeClr val="bg1"/>
              </a:solidFill>
            </a:endParaRPr>
          </a:p>
        </p:txBody>
      </p:sp>
    </p:spTree>
    <p:extLst>
      <p:ext uri="{BB962C8B-B14F-4D97-AF65-F5344CB8AC3E}">
        <p14:creationId xmlns:p14="http://schemas.microsoft.com/office/powerpoint/2010/main" val="3577785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P spid="14"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Anonimiteti</a:t>
            </a:r>
          </a:p>
        </p:txBody>
      </p:sp>
      <p:sp>
        <p:nvSpPr>
          <p:cNvPr id="2" name="Content Placeholder 1">
            <a:extLst>
              <a:ext uri="{FF2B5EF4-FFF2-40B4-BE49-F238E27FC236}">
                <a16:creationId xmlns:a16="http://schemas.microsoft.com/office/drawing/2014/main" xmlns="" id="{8A88BFAC-15B2-48E9-8819-4E6DD11AE590}"/>
              </a:ext>
            </a:extLst>
          </p:cNvPr>
          <p:cNvSpPr>
            <a:spLocks noGrp="1"/>
          </p:cNvSpPr>
          <p:nvPr>
            <p:ph idx="4294967295"/>
          </p:nvPr>
        </p:nvSpPr>
        <p:spPr>
          <a:xfrm>
            <a:off x="250825" y="1127125"/>
            <a:ext cx="8642350" cy="5183187"/>
          </a:xfrm>
        </p:spPr>
        <p:txBody>
          <a:bodyPr/>
          <a:lstStyle/>
          <a:p>
            <a:pPr marL="0" indent="0">
              <a:buNone/>
            </a:pPr>
            <a:r>
              <a:rPr lang="sq-AL"/>
              <a:t>Ka shumë burime të anonimitetit në dispozicion</a:t>
            </a:r>
          </a:p>
          <a:p>
            <a:r>
              <a:rPr lang="sq-AL"/>
              <a:t>Pse?</a:t>
            </a:r>
          </a:p>
          <a:p>
            <a:pPr lvl="1"/>
            <a:r>
              <a:rPr lang="sq-AL"/>
              <a:t>Disa njerëz kanë dëshirë për të mos qenë të gjurmueshëm</a:t>
            </a:r>
          </a:p>
          <a:p>
            <a:pPr lvl="1"/>
            <a:r>
              <a:rPr lang="sq-AL"/>
              <a:t>Ata mund të kenë frikë nga hakmarrja/identifikimi</a:t>
            </a:r>
          </a:p>
          <a:p>
            <a:pPr lvl="1"/>
            <a:r>
              <a:rPr lang="sq-AL"/>
              <a:t>Mund të jenë bllokuar dhe duan të punojnë diçka rrotull</a:t>
            </a:r>
          </a:p>
          <a:p>
            <a:pPr lvl="1"/>
            <a:r>
              <a:rPr lang="sq-AL"/>
              <a:t>Ata mund të jenë duke bërë diçka të jashtëligjshme</a:t>
            </a:r>
          </a:p>
          <a:p>
            <a:pPr marL="0" indent="0" algn="ctr">
              <a:buNone/>
            </a:pPr>
            <a:r>
              <a:rPr lang="sq-AL" b="1"/>
              <a:t>Aplikacionet</a:t>
            </a:r>
          </a:p>
          <a:p>
            <a:pPr marL="0" indent="0" algn="ctr">
              <a:buNone/>
            </a:pPr>
            <a:r>
              <a:rPr lang="sq-AL" b="1"/>
              <a:t>Proxy &amp; VPN</a:t>
            </a:r>
          </a:p>
          <a:p>
            <a:pPr marL="0" indent="0" algn="ctr">
              <a:buNone/>
            </a:pPr>
            <a:r>
              <a:rPr lang="sq-AL" b="1"/>
              <a:t>Shfletuesi TOR (apo ngjashëm)</a:t>
            </a:r>
          </a:p>
          <a:p>
            <a:pPr marL="0" indent="0">
              <a:buNone/>
            </a:pPr>
            <a:endParaRPr lang="en-GB" dirty="0"/>
          </a:p>
        </p:txBody>
      </p:sp>
    </p:spTree>
    <p:extLst>
      <p:ext uri="{BB962C8B-B14F-4D97-AF65-F5344CB8AC3E}">
        <p14:creationId xmlns:p14="http://schemas.microsoft.com/office/powerpoint/2010/main" val="3152473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Programet / faqet e anonimitetit</a:t>
            </a:r>
          </a:p>
        </p:txBody>
      </p:sp>
      <p:sp>
        <p:nvSpPr>
          <p:cNvPr id="2" name="Content Placeholder 1">
            <a:extLst>
              <a:ext uri="{FF2B5EF4-FFF2-40B4-BE49-F238E27FC236}">
                <a16:creationId xmlns:a16="http://schemas.microsoft.com/office/drawing/2014/main" xmlns="" id="{8A88BFAC-15B2-48E9-8819-4E6DD11AE590}"/>
              </a:ext>
            </a:extLst>
          </p:cNvPr>
          <p:cNvSpPr>
            <a:spLocks noGrp="1"/>
          </p:cNvSpPr>
          <p:nvPr>
            <p:ph idx="4294967295"/>
          </p:nvPr>
        </p:nvSpPr>
        <p:spPr>
          <a:xfrm>
            <a:off x="250825" y="1228725"/>
            <a:ext cx="8642350" cy="5183187"/>
          </a:xfrm>
        </p:spPr>
        <p:txBody>
          <a:bodyPr/>
          <a:lstStyle/>
          <a:p>
            <a:pPr marL="0" indent="0">
              <a:buNone/>
            </a:pPr>
            <a:r>
              <a:rPr lang="sq-AL"/>
              <a:t>Programe dhe shfletues për anonimitet</a:t>
            </a:r>
          </a:p>
        </p:txBody>
      </p:sp>
      <p:pic>
        <p:nvPicPr>
          <p:cNvPr id="3074" name="Picture 2" descr="Cotse.Net Privacy Service -- Your Shield from the Internet">
            <a:extLst>
              <a:ext uri="{FF2B5EF4-FFF2-40B4-BE49-F238E27FC236}">
                <a16:creationId xmlns:a16="http://schemas.microsoft.com/office/drawing/2014/main" xmlns="" id="{F7E96203-43A4-4868-AD2D-6D114FFB28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2060848"/>
            <a:ext cx="3614802" cy="115212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75A017C7-1E96-4874-BCF3-2FAB75FCEA6D}"/>
              </a:ext>
            </a:extLst>
          </p:cNvPr>
          <p:cNvPicPr>
            <a:picLocks noChangeAspect="1"/>
          </p:cNvPicPr>
          <p:nvPr/>
        </p:nvPicPr>
        <p:blipFill>
          <a:blip r:embed="rId4"/>
          <a:stretch>
            <a:fillRect/>
          </a:stretch>
        </p:blipFill>
        <p:spPr>
          <a:xfrm>
            <a:off x="588962" y="3435846"/>
            <a:ext cx="3727597" cy="1010593"/>
          </a:xfrm>
          <a:prstGeom prst="rect">
            <a:avLst/>
          </a:prstGeom>
        </p:spPr>
      </p:pic>
      <p:pic>
        <p:nvPicPr>
          <p:cNvPr id="3076" name="Picture 4" descr="✉ Guerrilla Mail - Disposable Temporary E-Mail Address">
            <a:extLst>
              <a:ext uri="{FF2B5EF4-FFF2-40B4-BE49-F238E27FC236}">
                <a16:creationId xmlns:a16="http://schemas.microsoft.com/office/drawing/2014/main" xmlns="" id="{DC4ECA6C-0E16-4516-8454-30289A5221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552" y="4977208"/>
            <a:ext cx="4762500" cy="8001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xmlns="" id="{024D3487-1EF9-46E7-8F5E-B7F041CF3E8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4168" y="2060848"/>
            <a:ext cx="1624491" cy="162449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F127333C-6917-4201-8AE3-CACAC50F247D}"/>
              </a:ext>
            </a:extLst>
          </p:cNvPr>
          <p:cNvPicPr>
            <a:picLocks noChangeAspect="1"/>
          </p:cNvPicPr>
          <p:nvPr/>
        </p:nvPicPr>
        <p:blipFill>
          <a:blip r:embed="rId7"/>
          <a:stretch>
            <a:fillRect/>
          </a:stretch>
        </p:blipFill>
        <p:spPr>
          <a:xfrm>
            <a:off x="5705215" y="4116146"/>
            <a:ext cx="2907185" cy="1010593"/>
          </a:xfrm>
          <a:prstGeom prst="rect">
            <a:avLst/>
          </a:prstGeom>
        </p:spPr>
      </p:pic>
    </p:spTree>
    <p:extLst>
      <p:ext uri="{BB962C8B-B14F-4D97-AF65-F5344CB8AC3E}">
        <p14:creationId xmlns:p14="http://schemas.microsoft.com/office/powerpoint/2010/main" val="1778241664"/>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Proxy v VPN</a:t>
            </a:r>
          </a:p>
        </p:txBody>
      </p:sp>
      <p:sp>
        <p:nvSpPr>
          <p:cNvPr id="2" name="Content Placeholder 1">
            <a:extLst>
              <a:ext uri="{FF2B5EF4-FFF2-40B4-BE49-F238E27FC236}">
                <a16:creationId xmlns:a16="http://schemas.microsoft.com/office/drawing/2014/main" xmlns="" id="{8A88BFAC-15B2-48E9-8819-4E6DD11AE590}"/>
              </a:ext>
            </a:extLst>
          </p:cNvPr>
          <p:cNvSpPr>
            <a:spLocks noGrp="1"/>
          </p:cNvSpPr>
          <p:nvPr>
            <p:ph idx="4294967295"/>
          </p:nvPr>
        </p:nvSpPr>
        <p:spPr>
          <a:xfrm>
            <a:off x="250825" y="1141498"/>
            <a:ext cx="8642350" cy="2827185"/>
          </a:xfrm>
        </p:spPr>
        <p:txBody>
          <a:bodyPr>
            <a:normAutofit fontScale="40000" lnSpcReduction="20000"/>
          </a:bodyPr>
          <a:lstStyle/>
          <a:p>
            <a:pPr marL="0" indent="0">
              <a:buNone/>
            </a:pPr>
            <a:r>
              <a:rPr lang="sq-AL" sz="6700" dirty="0"/>
              <a:t>Proxy vepron si ‘gateway’ (portë dalëse) për një burim me bazë në internet</a:t>
            </a:r>
          </a:p>
          <a:p>
            <a:pPr marL="0" indent="0">
              <a:buNone/>
            </a:pPr>
            <a:endParaRPr lang="en-GB" dirty="0"/>
          </a:p>
          <a:p>
            <a:pPr marL="0" indent="0">
              <a:buNone/>
            </a:pPr>
            <a:endParaRPr lang="en-GB" dirty="0"/>
          </a:p>
          <a:p>
            <a:pPr marL="0" indent="0">
              <a:buNone/>
            </a:pPr>
            <a:endParaRPr lang="en-GB" dirty="0"/>
          </a:p>
          <a:p>
            <a:pPr marL="0" indent="0">
              <a:buNone/>
            </a:pPr>
            <a:endParaRPr lang="en-GB" sz="4300" dirty="0"/>
          </a:p>
          <a:p>
            <a:pPr marL="0" indent="0">
              <a:buNone/>
            </a:pPr>
            <a:endParaRPr lang="en-GB" sz="4300" dirty="0"/>
          </a:p>
          <a:p>
            <a:pPr marL="0" indent="0">
              <a:buNone/>
            </a:pPr>
            <a:endParaRPr lang="en-GB" sz="4300" dirty="0"/>
          </a:p>
          <a:p>
            <a:pPr marL="0" indent="0">
              <a:buNone/>
            </a:pPr>
            <a:r>
              <a:rPr lang="sq-AL" sz="6700" dirty="0"/>
              <a:t>VPN krijon një tunel të sigurt për të gjithë komunikimin</a:t>
            </a:r>
          </a:p>
        </p:txBody>
      </p:sp>
      <p:pic>
        <p:nvPicPr>
          <p:cNvPr id="7170" name="Picture 2">
            <a:extLst>
              <a:ext uri="{FF2B5EF4-FFF2-40B4-BE49-F238E27FC236}">
                <a16:creationId xmlns:a16="http://schemas.microsoft.com/office/drawing/2014/main" xmlns="" id="{F2EA4D9F-A952-472A-8C5A-E58B965FDEA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523" b="17523"/>
          <a:stretch/>
        </p:blipFill>
        <p:spPr bwMode="auto">
          <a:xfrm>
            <a:off x="1904093" y="1717443"/>
            <a:ext cx="5090716" cy="1675296"/>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a:extLst>
              <a:ext uri="{FF2B5EF4-FFF2-40B4-BE49-F238E27FC236}">
                <a16:creationId xmlns:a16="http://schemas.microsoft.com/office/drawing/2014/main" xmlns="" id="{6E919026-FAC7-464A-AFF7-9F7857EB6A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0649" y="4173695"/>
            <a:ext cx="4217604" cy="210880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622619" y="3044654"/>
            <a:ext cx="462224" cy="369332"/>
          </a:xfrm>
          <a:prstGeom prst="rect">
            <a:avLst/>
          </a:prstGeom>
          <a:solidFill>
            <a:schemeClr val="bg1"/>
          </a:solidFill>
        </p:spPr>
        <p:txBody>
          <a:bodyPr wrap="square" rtlCol="0">
            <a:spAutoFit/>
          </a:bodyPr>
          <a:lstStyle/>
          <a:p>
            <a:r>
              <a:rPr lang="en-US" b="1" dirty="0" err="1" smtClean="0"/>
              <a:t>Ju</a:t>
            </a:r>
            <a:endParaRPr lang="en-US" b="1" dirty="0"/>
          </a:p>
        </p:txBody>
      </p:sp>
      <p:sp>
        <p:nvSpPr>
          <p:cNvPr id="7" name="TextBox 6"/>
          <p:cNvSpPr txBox="1"/>
          <p:nvPr/>
        </p:nvSpPr>
        <p:spPr>
          <a:xfrm>
            <a:off x="3297540" y="2351339"/>
            <a:ext cx="1063453" cy="261610"/>
          </a:xfrm>
          <a:prstGeom prst="rect">
            <a:avLst/>
          </a:prstGeom>
          <a:solidFill>
            <a:schemeClr val="bg1"/>
          </a:solidFill>
        </p:spPr>
        <p:txBody>
          <a:bodyPr wrap="square" rtlCol="0">
            <a:spAutoFit/>
          </a:bodyPr>
          <a:lstStyle/>
          <a:p>
            <a:r>
              <a:rPr lang="en-US" sz="1100" b="1" dirty="0" smtClean="0"/>
              <a:t>Pa </a:t>
            </a:r>
            <a:r>
              <a:rPr lang="en-US" sz="1100" b="1" dirty="0" err="1" smtClean="0"/>
              <a:t>enkriptim</a:t>
            </a:r>
            <a:endParaRPr lang="en-US" b="1" dirty="0"/>
          </a:p>
        </p:txBody>
      </p:sp>
      <p:sp>
        <p:nvSpPr>
          <p:cNvPr id="8" name="TextBox 7"/>
          <p:cNvSpPr txBox="1"/>
          <p:nvPr/>
        </p:nvSpPr>
        <p:spPr>
          <a:xfrm>
            <a:off x="4927048" y="2353038"/>
            <a:ext cx="1063453" cy="261610"/>
          </a:xfrm>
          <a:prstGeom prst="rect">
            <a:avLst/>
          </a:prstGeom>
          <a:solidFill>
            <a:schemeClr val="bg1"/>
          </a:solidFill>
        </p:spPr>
        <p:txBody>
          <a:bodyPr wrap="square" rtlCol="0">
            <a:spAutoFit/>
          </a:bodyPr>
          <a:lstStyle/>
          <a:p>
            <a:r>
              <a:rPr lang="en-US" sz="1100" b="1" dirty="0" smtClean="0"/>
              <a:t>Pa </a:t>
            </a:r>
            <a:r>
              <a:rPr lang="en-US" sz="1100" b="1" dirty="0" err="1" smtClean="0"/>
              <a:t>enkriptim</a:t>
            </a:r>
            <a:endParaRPr lang="en-US" b="1" dirty="0"/>
          </a:p>
        </p:txBody>
      </p:sp>
      <p:sp>
        <p:nvSpPr>
          <p:cNvPr id="9" name="TextBox 8"/>
          <p:cNvSpPr txBox="1"/>
          <p:nvPr/>
        </p:nvSpPr>
        <p:spPr>
          <a:xfrm>
            <a:off x="3981666" y="4332539"/>
            <a:ext cx="1063453" cy="261610"/>
          </a:xfrm>
          <a:prstGeom prst="rect">
            <a:avLst/>
          </a:prstGeom>
          <a:solidFill>
            <a:schemeClr val="bg1"/>
          </a:solidFill>
        </p:spPr>
        <p:txBody>
          <a:bodyPr wrap="square" rtlCol="0">
            <a:spAutoFit/>
          </a:bodyPr>
          <a:lstStyle/>
          <a:p>
            <a:pPr algn="ctr"/>
            <a:r>
              <a:rPr lang="en-US" sz="1100" b="1" dirty="0" err="1" smtClean="0"/>
              <a:t>Rrjet</a:t>
            </a:r>
            <a:r>
              <a:rPr lang="en-US" sz="1100" b="1" dirty="0" smtClean="0"/>
              <a:t> </a:t>
            </a:r>
            <a:r>
              <a:rPr lang="en-US" sz="1100" b="1" dirty="0" err="1" smtClean="0"/>
              <a:t>publik</a:t>
            </a:r>
            <a:endParaRPr lang="en-US" b="1" dirty="0"/>
          </a:p>
        </p:txBody>
      </p:sp>
      <p:sp>
        <p:nvSpPr>
          <p:cNvPr id="10" name="TextBox 9"/>
          <p:cNvSpPr txBox="1"/>
          <p:nvPr/>
        </p:nvSpPr>
        <p:spPr>
          <a:xfrm>
            <a:off x="2642715" y="4410384"/>
            <a:ext cx="1063453" cy="261610"/>
          </a:xfrm>
          <a:prstGeom prst="rect">
            <a:avLst/>
          </a:prstGeom>
          <a:solidFill>
            <a:schemeClr val="bg1"/>
          </a:solidFill>
        </p:spPr>
        <p:txBody>
          <a:bodyPr wrap="square" rtlCol="0">
            <a:spAutoFit/>
          </a:bodyPr>
          <a:lstStyle/>
          <a:p>
            <a:r>
              <a:rPr lang="en-US" sz="1100" b="1" dirty="0" err="1" smtClean="0"/>
              <a:t>Kanali</a:t>
            </a:r>
            <a:r>
              <a:rPr lang="en-US" sz="1100" b="1" dirty="0" smtClean="0"/>
              <a:t> </a:t>
            </a:r>
            <a:r>
              <a:rPr lang="en-US" sz="1100" b="1" dirty="0" err="1" smtClean="0"/>
              <a:t>fizik</a:t>
            </a:r>
            <a:endParaRPr lang="en-US" b="1" dirty="0"/>
          </a:p>
        </p:txBody>
      </p:sp>
      <p:sp>
        <p:nvSpPr>
          <p:cNvPr id="12" name="TextBox 11"/>
          <p:cNvSpPr txBox="1"/>
          <p:nvPr/>
        </p:nvSpPr>
        <p:spPr>
          <a:xfrm>
            <a:off x="5690723" y="5107339"/>
            <a:ext cx="1063453" cy="261610"/>
          </a:xfrm>
          <a:prstGeom prst="rect">
            <a:avLst/>
          </a:prstGeom>
          <a:solidFill>
            <a:schemeClr val="bg1"/>
          </a:solidFill>
        </p:spPr>
        <p:txBody>
          <a:bodyPr wrap="square" rtlCol="0">
            <a:spAutoFit/>
          </a:bodyPr>
          <a:lstStyle/>
          <a:p>
            <a:r>
              <a:rPr lang="en-US" sz="1100" b="1" dirty="0" err="1" smtClean="0"/>
              <a:t>Rrjeti</a:t>
            </a:r>
            <a:r>
              <a:rPr lang="en-US" sz="1100" b="1" dirty="0" smtClean="0"/>
              <a:t> </a:t>
            </a:r>
            <a:r>
              <a:rPr lang="en-US" sz="1100" b="1" dirty="0" err="1" smtClean="0"/>
              <a:t>lokal</a:t>
            </a:r>
            <a:endParaRPr lang="en-US" b="1" dirty="0"/>
          </a:p>
        </p:txBody>
      </p:sp>
      <p:sp>
        <p:nvSpPr>
          <p:cNvPr id="13" name="TextBox 12"/>
          <p:cNvSpPr txBox="1"/>
          <p:nvPr/>
        </p:nvSpPr>
        <p:spPr>
          <a:xfrm>
            <a:off x="2142815" y="5169126"/>
            <a:ext cx="1063453" cy="261610"/>
          </a:xfrm>
          <a:prstGeom prst="rect">
            <a:avLst/>
          </a:prstGeom>
          <a:solidFill>
            <a:schemeClr val="bg1"/>
          </a:solidFill>
        </p:spPr>
        <p:txBody>
          <a:bodyPr wrap="square" rtlCol="0">
            <a:spAutoFit/>
          </a:bodyPr>
          <a:lstStyle/>
          <a:p>
            <a:r>
              <a:rPr lang="en-US" sz="1100" b="1" dirty="0" err="1" smtClean="0"/>
              <a:t>Rrjeti</a:t>
            </a:r>
            <a:r>
              <a:rPr lang="en-US" sz="1100" b="1" dirty="0" smtClean="0"/>
              <a:t> </a:t>
            </a:r>
            <a:r>
              <a:rPr lang="en-US" sz="1100" b="1" dirty="0" err="1" smtClean="0"/>
              <a:t>lokal</a:t>
            </a:r>
            <a:endParaRPr lang="en-US" b="1" dirty="0"/>
          </a:p>
        </p:txBody>
      </p:sp>
      <p:sp>
        <p:nvSpPr>
          <p:cNvPr id="14" name="TextBox 13"/>
          <p:cNvSpPr txBox="1"/>
          <p:nvPr/>
        </p:nvSpPr>
        <p:spPr>
          <a:xfrm>
            <a:off x="3706168" y="5430736"/>
            <a:ext cx="1220880" cy="430887"/>
          </a:xfrm>
          <a:prstGeom prst="rect">
            <a:avLst/>
          </a:prstGeom>
          <a:solidFill>
            <a:schemeClr val="bg1"/>
          </a:solidFill>
        </p:spPr>
        <p:txBody>
          <a:bodyPr wrap="square" rtlCol="0">
            <a:spAutoFit/>
          </a:bodyPr>
          <a:lstStyle/>
          <a:p>
            <a:r>
              <a:rPr lang="en-US" sz="1100" b="1" dirty="0" err="1" smtClean="0"/>
              <a:t>Kanal</a:t>
            </a:r>
            <a:r>
              <a:rPr lang="en-US" sz="1100" b="1" dirty="0" smtClean="0"/>
              <a:t> virtual, </a:t>
            </a:r>
            <a:r>
              <a:rPr lang="en-US" sz="1100" b="1" dirty="0" err="1" smtClean="0"/>
              <a:t>privat</a:t>
            </a:r>
            <a:r>
              <a:rPr lang="en-US" sz="1100" b="1" dirty="0" smtClean="0"/>
              <a:t> </a:t>
            </a:r>
            <a:r>
              <a:rPr lang="en-US" sz="1100" b="1" dirty="0" err="1" smtClean="0"/>
              <a:t>dhe</a:t>
            </a:r>
            <a:r>
              <a:rPr lang="en-US" sz="1100" b="1" dirty="0" smtClean="0"/>
              <a:t> </a:t>
            </a:r>
            <a:r>
              <a:rPr lang="en-US" sz="1100" b="1" dirty="0" err="1" smtClean="0"/>
              <a:t>i</a:t>
            </a:r>
            <a:r>
              <a:rPr lang="en-US" sz="1100" b="1" dirty="0" smtClean="0"/>
              <a:t> </a:t>
            </a:r>
            <a:r>
              <a:rPr lang="en-US" sz="1100" b="1" dirty="0" err="1" smtClean="0"/>
              <a:t>sigurt</a:t>
            </a:r>
            <a:endParaRPr lang="en-US" b="1" dirty="0"/>
          </a:p>
        </p:txBody>
      </p:sp>
    </p:spTree>
    <p:extLst>
      <p:ext uri="{BB962C8B-B14F-4D97-AF65-F5344CB8AC3E}">
        <p14:creationId xmlns:p14="http://schemas.microsoft.com/office/powerpoint/2010/main" val="2411463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7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1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VPN</a:t>
            </a:r>
          </a:p>
        </p:txBody>
      </p:sp>
      <p:pic>
        <p:nvPicPr>
          <p:cNvPr id="13" name="Content Placeholder 3">
            <a:extLst>
              <a:ext uri="{FF2B5EF4-FFF2-40B4-BE49-F238E27FC236}">
                <a16:creationId xmlns:a16="http://schemas.microsoft.com/office/drawing/2014/main" xmlns="" id="{EA317309-7F04-4CD4-9BA2-25F0CCF40322}"/>
              </a:ext>
            </a:extLst>
          </p:cNvPr>
          <p:cNvPicPr>
            <a:picLocks noGrp="1" noChangeAspect="1"/>
          </p:cNvPicPr>
          <p:nvPr>
            <p:ph idx="4294967295"/>
          </p:nvPr>
        </p:nvPicPr>
        <p:blipFill>
          <a:blip r:embed="rId3"/>
          <a:stretch>
            <a:fillRect/>
          </a:stretch>
        </p:blipFill>
        <p:spPr>
          <a:xfrm>
            <a:off x="345511" y="1625522"/>
            <a:ext cx="4068763" cy="1081088"/>
          </a:xfrm>
          <a:prstGeom prst="rect">
            <a:avLst/>
          </a:prstGeom>
        </p:spPr>
      </p:pic>
      <p:pic>
        <p:nvPicPr>
          <p:cNvPr id="14" name="Picture 13">
            <a:extLst>
              <a:ext uri="{FF2B5EF4-FFF2-40B4-BE49-F238E27FC236}">
                <a16:creationId xmlns:a16="http://schemas.microsoft.com/office/drawing/2014/main" xmlns="" id="{00BA7087-3F63-4ABD-B9E3-EFDC2C03CAC4}"/>
              </a:ext>
            </a:extLst>
          </p:cNvPr>
          <p:cNvPicPr>
            <a:picLocks noChangeAspect="1"/>
          </p:cNvPicPr>
          <p:nvPr/>
        </p:nvPicPr>
        <p:blipFill>
          <a:blip r:embed="rId4"/>
          <a:stretch>
            <a:fillRect/>
          </a:stretch>
        </p:blipFill>
        <p:spPr>
          <a:xfrm>
            <a:off x="5520022" y="1404422"/>
            <a:ext cx="2731168" cy="2549923"/>
          </a:xfrm>
          <a:prstGeom prst="rect">
            <a:avLst/>
          </a:prstGeom>
          <a:ln>
            <a:solidFill>
              <a:srgbClr val="0070C0"/>
            </a:solidFill>
          </a:ln>
        </p:spPr>
      </p:pic>
      <p:pic>
        <p:nvPicPr>
          <p:cNvPr id="15" name="Picture 14">
            <a:extLst>
              <a:ext uri="{FF2B5EF4-FFF2-40B4-BE49-F238E27FC236}">
                <a16:creationId xmlns:a16="http://schemas.microsoft.com/office/drawing/2014/main" xmlns="" id="{CA7E583D-8A59-40E9-A5DC-FD2B869DD462}"/>
              </a:ext>
            </a:extLst>
          </p:cNvPr>
          <p:cNvPicPr>
            <a:picLocks noChangeAspect="1"/>
          </p:cNvPicPr>
          <p:nvPr/>
        </p:nvPicPr>
        <p:blipFill>
          <a:blip r:embed="rId5"/>
          <a:stretch>
            <a:fillRect/>
          </a:stretch>
        </p:blipFill>
        <p:spPr>
          <a:xfrm>
            <a:off x="336122" y="2956519"/>
            <a:ext cx="3594013" cy="1417357"/>
          </a:xfrm>
          <a:prstGeom prst="rect">
            <a:avLst/>
          </a:prstGeom>
        </p:spPr>
      </p:pic>
      <p:pic>
        <p:nvPicPr>
          <p:cNvPr id="16" name="Picture 15">
            <a:extLst>
              <a:ext uri="{FF2B5EF4-FFF2-40B4-BE49-F238E27FC236}">
                <a16:creationId xmlns:a16="http://schemas.microsoft.com/office/drawing/2014/main" xmlns="" id="{A39FF8DC-986E-40B3-B473-A3C53741735C}"/>
              </a:ext>
            </a:extLst>
          </p:cNvPr>
          <p:cNvPicPr>
            <a:picLocks noChangeAspect="1"/>
          </p:cNvPicPr>
          <p:nvPr/>
        </p:nvPicPr>
        <p:blipFill>
          <a:blip r:embed="rId6"/>
          <a:stretch>
            <a:fillRect/>
          </a:stretch>
        </p:blipFill>
        <p:spPr>
          <a:xfrm>
            <a:off x="345511" y="4670950"/>
            <a:ext cx="4021337" cy="1417357"/>
          </a:xfrm>
          <a:prstGeom prst="rect">
            <a:avLst/>
          </a:prstGeom>
        </p:spPr>
      </p:pic>
      <p:pic>
        <p:nvPicPr>
          <p:cNvPr id="17" name="Picture 2" descr="https://cdn.mos.cms.futurecdn.net/foLVF7SWCiPHASSPEd28Bn.png">
            <a:extLst>
              <a:ext uri="{FF2B5EF4-FFF2-40B4-BE49-F238E27FC236}">
                <a16:creationId xmlns:a16="http://schemas.microsoft.com/office/drawing/2014/main" xmlns="" id="{D06B8E0D-8659-4365-A371-BFD3D2A8269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80606" y="4077072"/>
            <a:ext cx="3810000" cy="25499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0485556"/>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Green Tick Vector Images (over 6,000)">
            <a:extLst>
              <a:ext uri="{FF2B5EF4-FFF2-40B4-BE49-F238E27FC236}">
                <a16:creationId xmlns:a16="http://schemas.microsoft.com/office/drawing/2014/main" xmlns="" id="{00D6AE92-0249-4556-8FDA-3E486E22BEF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9082" b="18263"/>
          <a:stretch/>
        </p:blipFill>
        <p:spPr bwMode="auto">
          <a:xfrm>
            <a:off x="1944836" y="2217275"/>
            <a:ext cx="754956" cy="57606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VPN</a:t>
            </a:r>
          </a:p>
        </p:txBody>
      </p:sp>
      <p:sp>
        <p:nvSpPr>
          <p:cNvPr id="2" name="Content Placeholder 1">
            <a:extLst>
              <a:ext uri="{FF2B5EF4-FFF2-40B4-BE49-F238E27FC236}">
                <a16:creationId xmlns:a16="http://schemas.microsoft.com/office/drawing/2014/main" xmlns="" id="{8A88BFAC-15B2-48E9-8819-4E6DD11AE590}"/>
              </a:ext>
            </a:extLst>
          </p:cNvPr>
          <p:cNvSpPr>
            <a:spLocks noGrp="1"/>
          </p:cNvSpPr>
          <p:nvPr>
            <p:ph idx="4294967295"/>
          </p:nvPr>
        </p:nvSpPr>
        <p:spPr>
          <a:xfrm>
            <a:off x="206375" y="1212959"/>
            <a:ext cx="2393950" cy="2665705"/>
          </a:xfrm>
        </p:spPr>
        <p:txBody>
          <a:bodyPr/>
          <a:lstStyle/>
          <a:p>
            <a:pPr marL="0" indent="0">
              <a:buNone/>
            </a:pPr>
            <a:r>
              <a:rPr lang="sq-AL" sz="3200" dirty="0"/>
              <a:t>Ligjor</a:t>
            </a:r>
          </a:p>
          <a:p>
            <a:pPr marL="0" indent="0">
              <a:buNone/>
            </a:pPr>
            <a:r>
              <a:rPr lang="sq-AL" sz="3200" dirty="0"/>
              <a:t>Siguria </a:t>
            </a:r>
          </a:p>
          <a:p>
            <a:pPr marL="0" indent="0">
              <a:buNone/>
            </a:pPr>
            <a:r>
              <a:rPr lang="sq-AL" sz="3200" dirty="0"/>
              <a:t>Vendet</a:t>
            </a:r>
          </a:p>
          <a:p>
            <a:pPr marL="0" indent="0">
              <a:buNone/>
            </a:pPr>
            <a:r>
              <a:rPr lang="sq-AL" dirty="0"/>
              <a:t>Shpejtësia</a:t>
            </a:r>
            <a:r>
              <a:rPr lang="sq-AL" sz="3200" dirty="0"/>
              <a:t> </a:t>
            </a:r>
          </a:p>
          <a:p>
            <a:pPr marL="0" indent="0">
              <a:buNone/>
            </a:pPr>
            <a:endParaRPr lang="en-GB" dirty="0"/>
          </a:p>
        </p:txBody>
      </p:sp>
      <p:pic>
        <p:nvPicPr>
          <p:cNvPr id="8" name="Picture 7">
            <a:extLst>
              <a:ext uri="{FF2B5EF4-FFF2-40B4-BE49-F238E27FC236}">
                <a16:creationId xmlns:a16="http://schemas.microsoft.com/office/drawing/2014/main" xmlns="" id="{63F62B37-06CB-4F62-9D37-AE298FB50A35}"/>
              </a:ext>
            </a:extLst>
          </p:cNvPr>
          <p:cNvPicPr>
            <a:picLocks noChangeAspect="1"/>
          </p:cNvPicPr>
          <p:nvPr/>
        </p:nvPicPr>
        <p:blipFill>
          <a:blip r:embed="rId4"/>
          <a:stretch>
            <a:fillRect/>
          </a:stretch>
        </p:blipFill>
        <p:spPr>
          <a:xfrm>
            <a:off x="6918134" y="2636912"/>
            <a:ext cx="2111020" cy="2627337"/>
          </a:xfrm>
          <a:prstGeom prst="rect">
            <a:avLst/>
          </a:prstGeom>
        </p:spPr>
      </p:pic>
      <p:pic>
        <p:nvPicPr>
          <p:cNvPr id="4" name="Picture 3">
            <a:extLst>
              <a:ext uri="{FF2B5EF4-FFF2-40B4-BE49-F238E27FC236}">
                <a16:creationId xmlns:a16="http://schemas.microsoft.com/office/drawing/2014/main" xmlns="" id="{11A946A2-7941-4287-AA8D-5E78E1136FCE}"/>
              </a:ext>
            </a:extLst>
          </p:cNvPr>
          <p:cNvPicPr>
            <a:picLocks noChangeAspect="1"/>
          </p:cNvPicPr>
          <p:nvPr/>
        </p:nvPicPr>
        <p:blipFill>
          <a:blip r:embed="rId5"/>
          <a:stretch>
            <a:fillRect/>
          </a:stretch>
        </p:blipFill>
        <p:spPr>
          <a:xfrm>
            <a:off x="2645070" y="1212959"/>
            <a:ext cx="4136390" cy="5183334"/>
          </a:xfrm>
          <a:prstGeom prst="rect">
            <a:avLst/>
          </a:prstGeom>
          <a:ln>
            <a:solidFill>
              <a:schemeClr val="accent1"/>
            </a:solidFill>
          </a:ln>
        </p:spPr>
      </p:pic>
      <p:pic>
        <p:nvPicPr>
          <p:cNvPr id="13" name="Picture 2" descr="Green Tick Vector Images (over 6,000)">
            <a:extLst>
              <a:ext uri="{FF2B5EF4-FFF2-40B4-BE49-F238E27FC236}">
                <a16:creationId xmlns:a16="http://schemas.microsoft.com/office/drawing/2014/main" xmlns="" id="{29930C5C-E7EA-4C19-8D84-7A91AF11DDE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9082" b="18263"/>
          <a:stretch/>
        </p:blipFill>
        <p:spPr bwMode="auto">
          <a:xfrm>
            <a:off x="1735544" y="1052513"/>
            <a:ext cx="754956" cy="57606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Green Tick Vector Images (over 6,000)">
            <a:extLst>
              <a:ext uri="{FF2B5EF4-FFF2-40B4-BE49-F238E27FC236}">
                <a16:creationId xmlns:a16="http://schemas.microsoft.com/office/drawing/2014/main" xmlns="" id="{D4AFD45E-9B89-402F-BEA9-37DD66AA2BD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9082" b="18263"/>
          <a:stretch/>
        </p:blipFill>
        <p:spPr bwMode="auto">
          <a:xfrm>
            <a:off x="1735544" y="1628577"/>
            <a:ext cx="754956" cy="57606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Red Cross Clipart | i2Clipart - Royalty Free Public Domain Clipart">
            <a:extLst>
              <a:ext uri="{FF2B5EF4-FFF2-40B4-BE49-F238E27FC236}">
                <a16:creationId xmlns:a16="http://schemas.microsoft.com/office/drawing/2014/main" xmlns="" id="{112481BF-CE70-4EEE-B289-CE2E657D095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35696" y="2952453"/>
            <a:ext cx="541528" cy="46544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793441" y="1749906"/>
            <a:ext cx="3304730" cy="646331"/>
          </a:xfrm>
          <a:prstGeom prst="rect">
            <a:avLst/>
          </a:prstGeom>
          <a:solidFill>
            <a:schemeClr val="bg1"/>
          </a:solidFill>
        </p:spPr>
        <p:txBody>
          <a:bodyPr wrap="square" rtlCol="0">
            <a:spAutoFit/>
          </a:bodyPr>
          <a:lstStyle/>
          <a:p>
            <a:r>
              <a:rPr lang="en-US" sz="1200" b="1" dirty="0" err="1" smtClean="0"/>
              <a:t>Eksploroni</a:t>
            </a:r>
            <a:r>
              <a:rPr lang="en-US" sz="1200" b="1" dirty="0" smtClean="0"/>
              <a:t> </a:t>
            </a:r>
            <a:r>
              <a:rPr lang="en-US" sz="1200" b="1" dirty="0" err="1" smtClean="0"/>
              <a:t>elementet</a:t>
            </a:r>
            <a:r>
              <a:rPr lang="en-US" sz="1200" b="1" dirty="0" smtClean="0"/>
              <a:t> </a:t>
            </a:r>
            <a:r>
              <a:rPr lang="en-US" sz="1200" b="1" dirty="0" err="1" smtClean="0"/>
              <a:t>shtesë</a:t>
            </a:r>
            <a:r>
              <a:rPr lang="en-US" sz="1200" b="1" dirty="0" smtClean="0"/>
              <a:t> </a:t>
            </a:r>
            <a:r>
              <a:rPr lang="en-US" sz="1200" b="1" dirty="0" err="1" smtClean="0"/>
              <a:t>për</a:t>
            </a:r>
            <a:r>
              <a:rPr lang="en-US" sz="1200" b="1" dirty="0" smtClean="0"/>
              <a:t> </a:t>
            </a:r>
            <a:r>
              <a:rPr lang="en-US" sz="1200" b="1" dirty="0" err="1" smtClean="0"/>
              <a:t>avancimin</a:t>
            </a:r>
            <a:r>
              <a:rPr lang="en-US" sz="1200" b="1" dirty="0" smtClean="0"/>
              <a:t> e </a:t>
            </a:r>
            <a:r>
              <a:rPr lang="en-US" sz="1200" b="1" dirty="0" err="1" smtClean="0"/>
              <a:t>mbrojtjes</a:t>
            </a:r>
            <a:r>
              <a:rPr lang="en-US" sz="1200" b="1" dirty="0" smtClean="0"/>
              <a:t> </a:t>
            </a:r>
            <a:r>
              <a:rPr lang="en-US" sz="1200" b="1" dirty="0" err="1" smtClean="0"/>
              <a:t>suaj</a:t>
            </a:r>
            <a:r>
              <a:rPr lang="en-US" sz="1200" b="1" dirty="0" smtClean="0"/>
              <a:t> VPN</a:t>
            </a:r>
          </a:p>
          <a:p>
            <a:r>
              <a:rPr lang="en-US" sz="1200" dirty="0" err="1" smtClean="0">
                <a:solidFill>
                  <a:schemeClr val="bg1">
                    <a:lumMod val="50000"/>
                  </a:schemeClr>
                </a:solidFill>
              </a:rPr>
              <a:t>Abonimi</a:t>
            </a:r>
            <a:r>
              <a:rPr lang="en-US" sz="1200" dirty="0" smtClean="0">
                <a:solidFill>
                  <a:schemeClr val="bg1">
                    <a:lumMod val="50000"/>
                  </a:schemeClr>
                </a:solidFill>
              </a:rPr>
              <a:t> </a:t>
            </a:r>
            <a:r>
              <a:rPr lang="en-US" sz="1200" dirty="0" err="1" smtClean="0">
                <a:solidFill>
                  <a:schemeClr val="bg1">
                    <a:lumMod val="50000"/>
                  </a:schemeClr>
                </a:solidFill>
              </a:rPr>
              <a:t>i</a:t>
            </a:r>
            <a:r>
              <a:rPr lang="en-US" sz="1200" dirty="0" smtClean="0">
                <a:solidFill>
                  <a:schemeClr val="bg1">
                    <a:lumMod val="50000"/>
                  </a:schemeClr>
                </a:solidFill>
              </a:rPr>
              <a:t> </a:t>
            </a:r>
            <a:r>
              <a:rPr lang="en-US" sz="1200" dirty="0" err="1" smtClean="0">
                <a:solidFill>
                  <a:schemeClr val="bg1">
                    <a:lumMod val="50000"/>
                  </a:schemeClr>
                </a:solidFill>
              </a:rPr>
              <a:t>juaj</a:t>
            </a:r>
            <a:r>
              <a:rPr lang="en-US" sz="1200" dirty="0" smtClean="0">
                <a:solidFill>
                  <a:schemeClr val="bg1">
                    <a:lumMod val="50000"/>
                  </a:schemeClr>
                </a:solidFill>
              </a:rPr>
              <a:t> </a:t>
            </a:r>
            <a:r>
              <a:rPr lang="en-US" sz="1200" dirty="0" err="1" smtClean="0">
                <a:solidFill>
                  <a:schemeClr val="bg1">
                    <a:lumMod val="50000"/>
                  </a:schemeClr>
                </a:solidFill>
              </a:rPr>
              <a:t>skadon</a:t>
            </a:r>
            <a:r>
              <a:rPr lang="en-US" sz="1200" dirty="0" smtClean="0">
                <a:solidFill>
                  <a:schemeClr val="bg1">
                    <a:lumMod val="50000"/>
                  </a:schemeClr>
                </a:solidFill>
              </a:rPr>
              <a:t> pas 11 </a:t>
            </a:r>
            <a:r>
              <a:rPr lang="en-US" sz="1200" dirty="0" err="1" smtClean="0">
                <a:solidFill>
                  <a:schemeClr val="bg1">
                    <a:lumMod val="50000"/>
                  </a:schemeClr>
                </a:solidFill>
              </a:rPr>
              <a:t>muajsh</a:t>
            </a:r>
            <a:r>
              <a:rPr lang="en-US" sz="1200" dirty="0" smtClean="0">
                <a:solidFill>
                  <a:schemeClr val="bg1">
                    <a:lumMod val="50000"/>
                  </a:schemeClr>
                </a:solidFill>
              </a:rPr>
              <a:t> e 23 </a:t>
            </a:r>
            <a:r>
              <a:rPr lang="en-US" sz="1200" dirty="0" err="1" smtClean="0">
                <a:solidFill>
                  <a:schemeClr val="bg1">
                    <a:lumMod val="50000"/>
                  </a:schemeClr>
                </a:solidFill>
              </a:rPr>
              <a:t>ditë</a:t>
            </a:r>
            <a:endParaRPr lang="en-US" sz="1200" dirty="0">
              <a:solidFill>
                <a:schemeClr val="bg1">
                  <a:lumMod val="50000"/>
                </a:schemeClr>
              </a:solidFill>
            </a:endParaRPr>
          </a:p>
        </p:txBody>
      </p:sp>
    </p:spTree>
    <p:extLst>
      <p:ext uri="{BB962C8B-B14F-4D97-AF65-F5344CB8AC3E}">
        <p14:creationId xmlns:p14="http://schemas.microsoft.com/office/powerpoint/2010/main" val="653918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xmlns="" id="{C4821887-4EE6-4284-83CE-6883486000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3865" y="2864236"/>
            <a:ext cx="2116764" cy="165046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Furnizimi me energji elektrike</a:t>
            </a:r>
          </a:p>
        </p:txBody>
      </p:sp>
      <p:sp>
        <p:nvSpPr>
          <p:cNvPr id="8" name="Rectangle 7">
            <a:extLst>
              <a:ext uri="{FF2B5EF4-FFF2-40B4-BE49-F238E27FC236}">
                <a16:creationId xmlns:a16="http://schemas.microsoft.com/office/drawing/2014/main" xmlns="" id="{EAFFFDA4-44AB-43A3-930B-0B826B84B4A0}"/>
              </a:ext>
            </a:extLst>
          </p:cNvPr>
          <p:cNvSpPr/>
          <p:nvPr/>
        </p:nvSpPr>
        <p:spPr>
          <a:xfrm>
            <a:off x="323528" y="1444888"/>
            <a:ext cx="5622066" cy="4807959"/>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2" descr="http://upload.wikimedia.org/wikipedia/commons/thumb/6/62/PSU-Open1.jpg/1024px-PSU-Open1.jpg">
            <a:extLst>
              <a:ext uri="{FF2B5EF4-FFF2-40B4-BE49-F238E27FC236}">
                <a16:creationId xmlns:a16="http://schemas.microsoft.com/office/drawing/2014/main" xmlns="" id="{B9D23691-1A29-418C-A34B-FEC9082ADC8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72493" y="1270001"/>
            <a:ext cx="1841767" cy="169608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xmlns="" id="{9AE10D4E-2D68-4434-9D67-627233F0F40C}"/>
              </a:ext>
            </a:extLst>
          </p:cNvPr>
          <p:cNvSpPr/>
          <p:nvPr/>
        </p:nvSpPr>
        <p:spPr>
          <a:xfrm>
            <a:off x="35496" y="2061710"/>
            <a:ext cx="599534" cy="6901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xmlns="" id="{077412D0-1F72-4E35-8D47-698FE0943234}"/>
              </a:ext>
            </a:extLst>
          </p:cNvPr>
          <p:cNvSpPr/>
          <p:nvPr/>
        </p:nvSpPr>
        <p:spPr>
          <a:xfrm>
            <a:off x="323528" y="1759783"/>
            <a:ext cx="521899" cy="6814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q-AL" sz="1600"/>
              <a:t>PSU</a:t>
            </a:r>
          </a:p>
        </p:txBody>
      </p:sp>
      <p:pic>
        <p:nvPicPr>
          <p:cNvPr id="1026" name="Picture 2" descr="Amazon.com: Samsung EB-BG530CBU EB-BG530CBZ Replacement Battery ...">
            <a:extLst>
              <a:ext uri="{FF2B5EF4-FFF2-40B4-BE49-F238E27FC236}">
                <a16:creationId xmlns:a16="http://schemas.microsoft.com/office/drawing/2014/main" xmlns="" id="{6C46D78C-4490-41BF-B2E3-B5AC4514A27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33626" y="4342847"/>
            <a:ext cx="1355185" cy="123667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orcy 41-1294: 41-1294 Replacement Cordless Phone Battery | Dorcy">
            <a:extLst>
              <a:ext uri="{FF2B5EF4-FFF2-40B4-BE49-F238E27FC236}">
                <a16:creationId xmlns:a16="http://schemas.microsoft.com/office/drawing/2014/main" xmlns="" id="{BAE7977C-854C-496C-BD8C-6958853305A3}"/>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263" t="20236" r="8000" b="19657"/>
          <a:stretch/>
        </p:blipFill>
        <p:spPr bwMode="auto">
          <a:xfrm>
            <a:off x="7588811" y="5450595"/>
            <a:ext cx="1355185" cy="928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413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9"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Përmbajtje të enkriptuar (Dark Web)</a:t>
            </a:r>
          </a:p>
        </p:txBody>
      </p:sp>
      <p:sp>
        <p:nvSpPr>
          <p:cNvPr id="2" name="Content Placeholder 1">
            <a:extLst>
              <a:ext uri="{FF2B5EF4-FFF2-40B4-BE49-F238E27FC236}">
                <a16:creationId xmlns:a16="http://schemas.microsoft.com/office/drawing/2014/main" xmlns="" id="{8A88BFAC-15B2-48E9-8819-4E6DD11AE590}"/>
              </a:ext>
            </a:extLst>
          </p:cNvPr>
          <p:cNvSpPr>
            <a:spLocks noGrp="1"/>
          </p:cNvSpPr>
          <p:nvPr>
            <p:ph idx="4294967295"/>
          </p:nvPr>
        </p:nvSpPr>
        <p:spPr>
          <a:xfrm>
            <a:off x="250825" y="1125538"/>
            <a:ext cx="8893175" cy="5183187"/>
          </a:xfrm>
        </p:spPr>
        <p:txBody>
          <a:bodyPr/>
          <a:lstStyle/>
          <a:p>
            <a:pPr marL="0" indent="0">
              <a:buNone/>
            </a:pPr>
            <a:r>
              <a:rPr lang="sq-AL"/>
              <a:t>Histori e shkurtër</a:t>
            </a:r>
          </a:p>
          <a:p>
            <a:r>
              <a:rPr lang="sq-AL"/>
              <a:t>2000 – Freenet të lëshuara</a:t>
            </a:r>
          </a:p>
          <a:p>
            <a:r>
              <a:rPr lang="sq-AL"/>
              <a:t>2002 – Marina e SHBA-ve lëshoi TOR</a:t>
            </a:r>
          </a:p>
          <a:p>
            <a:r>
              <a:rPr lang="sq-AL"/>
              <a:t>2009 – Satoshi Nakamoto minon Bitcoin-in e parë</a:t>
            </a:r>
          </a:p>
          <a:p>
            <a:pPr lvl="1"/>
            <a:r>
              <a:rPr lang="sq-AL"/>
              <a:t>(Mars 2009 = $0.003 – 17 dhjetor 2017 = $19,783)</a:t>
            </a:r>
          </a:p>
          <a:p>
            <a:r>
              <a:rPr lang="sq-AL"/>
              <a:t>2011 – fillon Rruga e Mëndafshit</a:t>
            </a:r>
          </a:p>
          <a:p>
            <a:r>
              <a:rPr lang="sq-AL"/>
              <a:t>2013 – FBI arreston Dread Pirate Roberts (Ross Ulbricht) – pronari i Silk Road (Rruga e Mëndafshit)</a:t>
            </a:r>
          </a:p>
          <a:p>
            <a:r>
              <a:rPr lang="sq-AL"/>
              <a:t>2019 – shifrat paraqesin $1bn tregti </a:t>
            </a:r>
          </a:p>
        </p:txBody>
      </p:sp>
    </p:spTree>
    <p:extLst>
      <p:ext uri="{BB962C8B-B14F-4D97-AF65-F5344CB8AC3E}">
        <p14:creationId xmlns:p14="http://schemas.microsoft.com/office/powerpoint/2010/main" val="3832967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TOR</a:t>
            </a:r>
          </a:p>
        </p:txBody>
      </p:sp>
      <p:sp>
        <p:nvSpPr>
          <p:cNvPr id="2" name="Content Placeholder 1">
            <a:extLst>
              <a:ext uri="{FF2B5EF4-FFF2-40B4-BE49-F238E27FC236}">
                <a16:creationId xmlns:a16="http://schemas.microsoft.com/office/drawing/2014/main" xmlns="" id="{8A88BFAC-15B2-48E9-8819-4E6DD11AE590}"/>
              </a:ext>
            </a:extLst>
          </p:cNvPr>
          <p:cNvSpPr>
            <a:spLocks noGrp="1"/>
          </p:cNvSpPr>
          <p:nvPr>
            <p:ph idx="4294967295"/>
          </p:nvPr>
        </p:nvSpPr>
        <p:spPr>
          <a:xfrm>
            <a:off x="169682" y="1132544"/>
            <a:ext cx="5122863" cy="5183187"/>
          </a:xfrm>
        </p:spPr>
        <p:txBody>
          <a:bodyPr/>
          <a:lstStyle/>
          <a:p>
            <a:pPr marL="0" indent="0">
              <a:buNone/>
            </a:pPr>
            <a:r>
              <a:rPr lang="sq-AL"/>
              <a:t>TOR – Routeri qepë</a:t>
            </a:r>
          </a:p>
          <a:p>
            <a:r>
              <a:rPr lang="sq-AL"/>
              <a:t>c.65,000 URL unike</a:t>
            </a:r>
          </a:p>
          <a:p>
            <a:pPr lvl="1"/>
            <a:r>
              <a:rPr lang="sq-AL"/>
              <a:t>Fundi me ‘.onion’ (qepë)</a:t>
            </a:r>
          </a:p>
          <a:p>
            <a:r>
              <a:rPr lang="sq-AL"/>
              <a:t>Shumë janë ligjore – shumë tjera jo!</a:t>
            </a:r>
          </a:p>
          <a:p>
            <a:pPr lvl="1"/>
            <a:r>
              <a:rPr lang="sq-AL"/>
              <a:t>Privatësia / mbrojtja</a:t>
            </a:r>
          </a:p>
          <a:p>
            <a:pPr lvl="1"/>
            <a:r>
              <a:rPr lang="sq-AL"/>
              <a:t>Tregjet nëntokësore</a:t>
            </a:r>
          </a:p>
          <a:p>
            <a:pPr lvl="1"/>
            <a:r>
              <a:rPr lang="sq-AL"/>
              <a:t>Droga, armët, shërbimet, identitete të vjedhura, pornografi, pedofili</a:t>
            </a:r>
          </a:p>
          <a:p>
            <a:pPr lvl="1"/>
            <a:r>
              <a:rPr lang="sq-AL"/>
              <a:t>Kriptovaluta</a:t>
            </a:r>
          </a:p>
          <a:p>
            <a:pPr marL="0" indent="0">
              <a:buNone/>
            </a:pPr>
            <a:endParaRPr lang="en-GB" dirty="0"/>
          </a:p>
        </p:txBody>
      </p:sp>
      <p:pic>
        <p:nvPicPr>
          <p:cNvPr id="4" name="Picture 3">
            <a:extLst>
              <a:ext uri="{FF2B5EF4-FFF2-40B4-BE49-F238E27FC236}">
                <a16:creationId xmlns:a16="http://schemas.microsoft.com/office/drawing/2014/main" xmlns="" id="{597E027B-9DE6-464F-830B-65025EBA9A38}"/>
              </a:ext>
            </a:extLst>
          </p:cNvPr>
          <p:cNvPicPr>
            <a:picLocks noChangeAspect="1"/>
          </p:cNvPicPr>
          <p:nvPr/>
        </p:nvPicPr>
        <p:blipFill>
          <a:blip r:embed="rId3"/>
          <a:stretch>
            <a:fillRect/>
          </a:stretch>
        </p:blipFill>
        <p:spPr>
          <a:xfrm>
            <a:off x="5625405" y="1234565"/>
            <a:ext cx="3267075" cy="2124075"/>
          </a:xfrm>
          <a:prstGeom prst="rect">
            <a:avLst/>
          </a:prstGeom>
        </p:spPr>
      </p:pic>
      <p:sp>
        <p:nvSpPr>
          <p:cNvPr id="3" name="TextBox 2">
            <a:extLst>
              <a:ext uri="{FF2B5EF4-FFF2-40B4-BE49-F238E27FC236}">
                <a16:creationId xmlns:a16="http://schemas.microsoft.com/office/drawing/2014/main" xmlns="" id="{5054C482-E81C-45DF-874B-DBF4E2652E16}"/>
              </a:ext>
            </a:extLst>
          </p:cNvPr>
          <p:cNvSpPr txBox="1"/>
          <p:nvPr/>
        </p:nvSpPr>
        <p:spPr>
          <a:xfrm>
            <a:off x="5876925" y="3361688"/>
            <a:ext cx="3267075" cy="276999"/>
          </a:xfrm>
          <a:prstGeom prst="rect">
            <a:avLst/>
          </a:prstGeom>
          <a:noFill/>
        </p:spPr>
        <p:txBody>
          <a:bodyPr wrap="square" rtlCol="0">
            <a:spAutoFit/>
          </a:bodyPr>
          <a:lstStyle/>
          <a:p>
            <a:r>
              <a:rPr lang="sq-AL" sz="1200"/>
              <a:t>E vërteta për Dark Web – Kumar &amp; Rosenbach</a:t>
            </a:r>
          </a:p>
        </p:txBody>
      </p:sp>
      <p:pic>
        <p:nvPicPr>
          <p:cNvPr id="5" name="Picture 4">
            <a:extLst>
              <a:ext uri="{FF2B5EF4-FFF2-40B4-BE49-F238E27FC236}">
                <a16:creationId xmlns:a16="http://schemas.microsoft.com/office/drawing/2014/main" xmlns="" id="{4E3A65F2-DC9A-4D55-B30A-D466645BFCA3}"/>
              </a:ext>
            </a:extLst>
          </p:cNvPr>
          <p:cNvPicPr>
            <a:picLocks noChangeAspect="1"/>
          </p:cNvPicPr>
          <p:nvPr/>
        </p:nvPicPr>
        <p:blipFill>
          <a:blip r:embed="rId4"/>
          <a:stretch>
            <a:fillRect/>
          </a:stretch>
        </p:blipFill>
        <p:spPr>
          <a:xfrm>
            <a:off x="5224327" y="3710321"/>
            <a:ext cx="3612908" cy="2806170"/>
          </a:xfrm>
          <a:prstGeom prst="rect">
            <a:avLst/>
          </a:prstGeom>
        </p:spPr>
      </p:pic>
    </p:spTree>
    <p:extLst>
      <p:ext uri="{BB962C8B-B14F-4D97-AF65-F5344CB8AC3E}">
        <p14:creationId xmlns:p14="http://schemas.microsoft.com/office/powerpoint/2010/main" val="2670807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0FBB9B32-260D-4740-A933-A9BFCAFBC6E1}"/>
              </a:ext>
            </a:extLst>
          </p:cNvPr>
          <p:cNvPicPr>
            <a:picLocks noChangeAspect="1"/>
          </p:cNvPicPr>
          <p:nvPr/>
        </p:nvPicPr>
        <p:blipFill>
          <a:blip r:embed="rId3"/>
          <a:stretch>
            <a:fillRect/>
          </a:stretch>
        </p:blipFill>
        <p:spPr>
          <a:xfrm>
            <a:off x="5519474" y="4351842"/>
            <a:ext cx="3390900" cy="2133600"/>
          </a:xfrm>
          <a:prstGeom prst="rect">
            <a:avLst/>
          </a:prstGeom>
        </p:spPr>
      </p:pic>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TOR</a:t>
            </a:r>
          </a:p>
        </p:txBody>
      </p:sp>
      <p:sp>
        <p:nvSpPr>
          <p:cNvPr id="2" name="Content Placeholder 1">
            <a:extLst>
              <a:ext uri="{FF2B5EF4-FFF2-40B4-BE49-F238E27FC236}">
                <a16:creationId xmlns:a16="http://schemas.microsoft.com/office/drawing/2014/main" xmlns="" id="{8A88BFAC-15B2-48E9-8819-4E6DD11AE590}"/>
              </a:ext>
            </a:extLst>
          </p:cNvPr>
          <p:cNvSpPr>
            <a:spLocks noGrp="1"/>
          </p:cNvSpPr>
          <p:nvPr>
            <p:ph idx="4294967295"/>
          </p:nvPr>
        </p:nvSpPr>
        <p:spPr>
          <a:xfrm>
            <a:off x="233626" y="1167205"/>
            <a:ext cx="5905500" cy="5183187"/>
          </a:xfrm>
        </p:spPr>
        <p:txBody>
          <a:bodyPr/>
          <a:lstStyle/>
          <a:p>
            <a:pPr marL="0" indent="0">
              <a:buNone/>
            </a:pPr>
            <a:r>
              <a:rPr lang="sq-AL" dirty="0"/>
              <a:t>Pse quhet ‘routeri qepë’?</a:t>
            </a:r>
          </a:p>
          <a:p>
            <a:pPr marL="0" indent="0">
              <a:buNone/>
            </a:pPr>
            <a:endParaRPr lang="en-GB" dirty="0"/>
          </a:p>
        </p:txBody>
      </p:sp>
      <p:pic>
        <p:nvPicPr>
          <p:cNvPr id="13" name="Picture 2" descr="attrib:wikipedia">
            <a:extLst>
              <a:ext uri="{FF2B5EF4-FFF2-40B4-BE49-F238E27FC236}">
                <a16:creationId xmlns:a16="http://schemas.microsoft.com/office/drawing/2014/main" xmlns="" id="{C81179B8-F549-4DF1-ADFB-D8BC082101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6215" y="1639162"/>
            <a:ext cx="4305409" cy="283080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xmlns="" id="{DE1EC189-E1A1-489F-9864-76336EFB77EF}"/>
              </a:ext>
            </a:extLst>
          </p:cNvPr>
          <p:cNvSpPr txBox="1"/>
          <p:nvPr/>
        </p:nvSpPr>
        <p:spPr bwMode="auto">
          <a:xfrm>
            <a:off x="5859070" y="5108373"/>
            <a:ext cx="304800" cy="369332"/>
          </a:xfrm>
          <a:prstGeom prst="rect">
            <a:avLst/>
          </a:prstGeom>
          <a:noFill/>
          <a:ln w="9525">
            <a:noFill/>
            <a:miter lim="800000"/>
            <a:headEnd/>
            <a:tailEnd/>
          </a:ln>
        </p:spPr>
        <p:txBody>
          <a:bodyPr vert="horz" wrap="square" lIns="0" tIns="0" rIns="0" bIns="0" numCol="1" rtlCol="0" anchor="t" anchorCtr="0" compatLnSpc="1">
            <a:prstTxWarp prst="textNoShape">
              <a:avLst/>
            </a:prstTxWarp>
            <a:spAutoFit/>
          </a:bodyPr>
          <a:lstStyle/>
          <a:p>
            <a:pPr marR="0" algn="l" defTabSz="914400" rtl="0" eaLnBrk="0" fontAlgn="base" latinLnBrk="0" hangingPunct="0">
              <a:lnSpc>
                <a:spcPct val="100000"/>
              </a:lnSpc>
              <a:spcBef>
                <a:spcPct val="0"/>
              </a:spcBef>
              <a:spcAft>
                <a:spcPts val="0"/>
              </a:spcAft>
              <a:buClr>
                <a:srgbClr val="BCD437"/>
              </a:buClr>
              <a:buSzTx/>
              <a:tabLst/>
            </a:pPr>
            <a:r>
              <a:rPr kumimoji="0" lang="sq-AL" sz="2400" b="0" i="0" u="none" strike="noStrike" cap="none" normalizeH="0" baseline="0" noProof="0">
                <a:ln>
                  <a:noFill/>
                </a:ln>
                <a:solidFill>
                  <a:srgbClr val="FF0000"/>
                </a:solidFill>
                <a:uLnTx/>
                <a:uFillTx/>
                <a:latin typeface="+mj-lt"/>
                <a:ea typeface="+mn-ea"/>
                <a:cs typeface="+mn-cs"/>
              </a:rPr>
              <a:t>A</a:t>
            </a:r>
          </a:p>
        </p:txBody>
      </p:sp>
      <p:sp>
        <p:nvSpPr>
          <p:cNvPr id="16" name="TextBox 15">
            <a:extLst>
              <a:ext uri="{FF2B5EF4-FFF2-40B4-BE49-F238E27FC236}">
                <a16:creationId xmlns:a16="http://schemas.microsoft.com/office/drawing/2014/main" xmlns="" id="{7EBC5F33-2DEF-4FD9-9B8D-71888A11E5A6}"/>
              </a:ext>
            </a:extLst>
          </p:cNvPr>
          <p:cNvSpPr txBox="1"/>
          <p:nvPr/>
        </p:nvSpPr>
        <p:spPr bwMode="auto">
          <a:xfrm>
            <a:off x="5855223" y="5445224"/>
            <a:ext cx="304800" cy="369332"/>
          </a:xfrm>
          <a:prstGeom prst="rect">
            <a:avLst/>
          </a:prstGeom>
          <a:noFill/>
          <a:ln w="9525">
            <a:noFill/>
            <a:miter lim="800000"/>
            <a:headEnd/>
            <a:tailEnd/>
          </a:ln>
        </p:spPr>
        <p:txBody>
          <a:bodyPr vert="horz" wrap="square" lIns="0" tIns="0" rIns="0" bIns="0" numCol="1" rtlCol="0" anchor="t" anchorCtr="0" compatLnSpc="1">
            <a:prstTxWarp prst="textNoShape">
              <a:avLst/>
            </a:prstTxWarp>
            <a:spAutoFit/>
          </a:bodyPr>
          <a:lstStyle/>
          <a:p>
            <a:pPr marR="0" algn="l" defTabSz="914400" rtl="0" eaLnBrk="0" fontAlgn="base" latinLnBrk="0" hangingPunct="0">
              <a:lnSpc>
                <a:spcPct val="100000"/>
              </a:lnSpc>
              <a:spcBef>
                <a:spcPct val="0"/>
              </a:spcBef>
              <a:spcAft>
                <a:spcPts val="0"/>
              </a:spcAft>
              <a:buClr>
                <a:srgbClr val="BCD437"/>
              </a:buClr>
              <a:buSzTx/>
              <a:tabLst/>
            </a:pPr>
            <a:r>
              <a:rPr lang="sq-AL" sz="2400">
                <a:solidFill>
                  <a:srgbClr val="FF0000"/>
                </a:solidFill>
                <a:latin typeface="+mj-lt"/>
              </a:rPr>
              <a:t>B</a:t>
            </a:r>
          </a:p>
        </p:txBody>
      </p:sp>
      <p:sp>
        <p:nvSpPr>
          <p:cNvPr id="17" name="TextBox 16">
            <a:extLst>
              <a:ext uri="{FF2B5EF4-FFF2-40B4-BE49-F238E27FC236}">
                <a16:creationId xmlns:a16="http://schemas.microsoft.com/office/drawing/2014/main" xmlns="" id="{E9C66FC3-17C0-470E-B38E-8ABAFF5013FD}"/>
              </a:ext>
            </a:extLst>
          </p:cNvPr>
          <p:cNvSpPr txBox="1"/>
          <p:nvPr/>
        </p:nvSpPr>
        <p:spPr bwMode="auto">
          <a:xfrm>
            <a:off x="5859070" y="5766860"/>
            <a:ext cx="304800" cy="369332"/>
          </a:xfrm>
          <a:prstGeom prst="rect">
            <a:avLst/>
          </a:prstGeom>
          <a:noFill/>
          <a:ln w="9525">
            <a:noFill/>
            <a:miter lim="800000"/>
            <a:headEnd/>
            <a:tailEnd/>
          </a:ln>
        </p:spPr>
        <p:txBody>
          <a:bodyPr vert="horz" wrap="square" lIns="0" tIns="0" rIns="0" bIns="0" numCol="1" rtlCol="0" anchor="t" anchorCtr="0" compatLnSpc="1">
            <a:prstTxWarp prst="textNoShape">
              <a:avLst/>
            </a:prstTxWarp>
            <a:spAutoFit/>
          </a:bodyPr>
          <a:lstStyle/>
          <a:p>
            <a:pPr marR="0" algn="l" defTabSz="914400" rtl="0" eaLnBrk="0" fontAlgn="base" latinLnBrk="0" hangingPunct="0">
              <a:lnSpc>
                <a:spcPct val="100000"/>
              </a:lnSpc>
              <a:spcBef>
                <a:spcPct val="0"/>
              </a:spcBef>
              <a:spcAft>
                <a:spcPts val="0"/>
              </a:spcAft>
              <a:buClr>
                <a:srgbClr val="BCD437"/>
              </a:buClr>
              <a:buSzTx/>
              <a:tabLst/>
            </a:pPr>
            <a:r>
              <a:rPr lang="sq-AL" sz="2400">
                <a:solidFill>
                  <a:srgbClr val="FF0000"/>
                </a:solidFill>
                <a:latin typeface="+mj-lt"/>
              </a:rPr>
              <a:t>C</a:t>
            </a:r>
          </a:p>
        </p:txBody>
      </p:sp>
      <p:pic>
        <p:nvPicPr>
          <p:cNvPr id="18" name="Picture 17">
            <a:extLst>
              <a:ext uri="{FF2B5EF4-FFF2-40B4-BE49-F238E27FC236}">
                <a16:creationId xmlns:a16="http://schemas.microsoft.com/office/drawing/2014/main" xmlns="" id="{A2BE32E9-3D04-4DC1-94DD-896BEB891274}"/>
              </a:ext>
            </a:extLst>
          </p:cNvPr>
          <p:cNvPicPr>
            <a:picLocks noChangeAspect="1"/>
          </p:cNvPicPr>
          <p:nvPr/>
        </p:nvPicPr>
        <p:blipFill>
          <a:blip r:embed="rId5"/>
          <a:stretch>
            <a:fillRect/>
          </a:stretch>
        </p:blipFill>
        <p:spPr>
          <a:xfrm>
            <a:off x="548328" y="2859805"/>
            <a:ext cx="4126623" cy="2487391"/>
          </a:xfrm>
          <a:prstGeom prst="rect">
            <a:avLst/>
          </a:prstGeom>
          <a:ln>
            <a:solidFill>
              <a:srgbClr val="0070C0"/>
            </a:solidFill>
          </a:ln>
        </p:spPr>
      </p:pic>
      <p:sp>
        <p:nvSpPr>
          <p:cNvPr id="3" name="TextBox 2"/>
          <p:cNvSpPr txBox="1"/>
          <p:nvPr/>
        </p:nvSpPr>
        <p:spPr>
          <a:xfrm>
            <a:off x="900020" y="2869899"/>
            <a:ext cx="2456129" cy="369332"/>
          </a:xfrm>
          <a:prstGeom prst="rect">
            <a:avLst/>
          </a:prstGeom>
          <a:solidFill>
            <a:schemeClr val="bg1"/>
          </a:solidFill>
        </p:spPr>
        <p:txBody>
          <a:bodyPr wrap="square" rtlCol="0">
            <a:spAutoFit/>
          </a:bodyPr>
          <a:lstStyle/>
          <a:p>
            <a:r>
              <a:rPr lang="en-US" b="1" dirty="0" smtClean="0"/>
              <a:t>Si </a:t>
            </a:r>
            <a:r>
              <a:rPr lang="en-US" b="1" dirty="0" err="1" smtClean="0"/>
              <a:t>funksionon</a:t>
            </a:r>
            <a:r>
              <a:rPr lang="en-US" b="1" dirty="0" smtClean="0"/>
              <a:t> </a:t>
            </a:r>
            <a:r>
              <a:rPr lang="en-US" b="1" dirty="0" smtClean="0">
                <a:solidFill>
                  <a:srgbClr val="FF0000"/>
                </a:solidFill>
              </a:rPr>
              <a:t>TOR</a:t>
            </a:r>
            <a:endParaRPr lang="en-US" b="1" dirty="0">
              <a:solidFill>
                <a:srgbClr val="FF0000"/>
              </a:solidFill>
            </a:endParaRPr>
          </a:p>
        </p:txBody>
      </p:sp>
      <p:sp>
        <p:nvSpPr>
          <p:cNvPr id="12" name="TextBox 11"/>
          <p:cNvSpPr txBox="1"/>
          <p:nvPr/>
        </p:nvSpPr>
        <p:spPr>
          <a:xfrm>
            <a:off x="558376" y="3962137"/>
            <a:ext cx="1579756" cy="1277273"/>
          </a:xfrm>
          <a:prstGeom prst="rect">
            <a:avLst/>
          </a:prstGeom>
          <a:solidFill>
            <a:schemeClr val="bg1"/>
          </a:solidFill>
        </p:spPr>
        <p:txBody>
          <a:bodyPr wrap="square" rtlCol="0">
            <a:spAutoFit/>
          </a:bodyPr>
          <a:lstStyle/>
          <a:p>
            <a:r>
              <a:rPr lang="en-US" sz="1100" b="1" dirty="0" err="1" smtClean="0"/>
              <a:t>Klienti</a:t>
            </a:r>
            <a:r>
              <a:rPr lang="en-US" sz="1100" b="1" dirty="0" smtClean="0"/>
              <a:t> Tor </a:t>
            </a:r>
            <a:r>
              <a:rPr lang="en-US" sz="1100" b="1" dirty="0" err="1" smtClean="0"/>
              <a:t>i</a:t>
            </a:r>
            <a:r>
              <a:rPr lang="en-US" sz="1100" b="1" dirty="0" smtClean="0"/>
              <a:t> Alicia-s </a:t>
            </a:r>
            <a:r>
              <a:rPr lang="en-US" sz="1100" b="1" dirty="0" err="1" smtClean="0"/>
              <a:t>zgjedh</a:t>
            </a:r>
            <a:r>
              <a:rPr lang="en-US" sz="1100" b="1" dirty="0" smtClean="0"/>
              <a:t> </a:t>
            </a:r>
            <a:r>
              <a:rPr lang="en-US" sz="1100" b="1" dirty="0" err="1" smtClean="0"/>
              <a:t>një</a:t>
            </a:r>
            <a:r>
              <a:rPr lang="en-US" sz="1100" b="1" dirty="0" smtClean="0"/>
              <a:t> </a:t>
            </a:r>
            <a:r>
              <a:rPr lang="en-US" sz="1100" b="1" dirty="0" err="1" smtClean="0"/>
              <a:t>rrugë</a:t>
            </a:r>
            <a:r>
              <a:rPr lang="en-US" sz="1100" b="1" dirty="0" smtClean="0"/>
              <a:t> </a:t>
            </a:r>
            <a:r>
              <a:rPr lang="en-US" sz="1100" b="1" dirty="0" err="1" smtClean="0"/>
              <a:t>rastësore</a:t>
            </a:r>
            <a:r>
              <a:rPr lang="en-US" sz="1100" b="1" dirty="0" smtClean="0"/>
              <a:t> </a:t>
            </a:r>
            <a:r>
              <a:rPr lang="en-US" sz="1100" b="1" dirty="0" err="1" smtClean="0"/>
              <a:t>deri</a:t>
            </a:r>
            <a:r>
              <a:rPr lang="en-US" sz="1100" b="1" dirty="0" smtClean="0"/>
              <a:t> </a:t>
            </a:r>
            <a:r>
              <a:rPr lang="en-US" sz="1100" b="1" dirty="0" err="1" smtClean="0"/>
              <a:t>te</a:t>
            </a:r>
            <a:r>
              <a:rPr lang="en-US" sz="1100" b="1" dirty="0" smtClean="0"/>
              <a:t> </a:t>
            </a:r>
            <a:r>
              <a:rPr lang="en-US" sz="1100" b="1" dirty="0" err="1" smtClean="0"/>
              <a:t>serveri</a:t>
            </a:r>
            <a:r>
              <a:rPr lang="en-US" sz="1100" b="1" dirty="0" smtClean="0"/>
              <a:t> </a:t>
            </a:r>
            <a:r>
              <a:rPr lang="en-US" sz="1100" b="1" dirty="0" err="1" smtClean="0"/>
              <a:t>në</a:t>
            </a:r>
            <a:r>
              <a:rPr lang="en-US" sz="1100" b="1" dirty="0" smtClean="0"/>
              <a:t> </a:t>
            </a:r>
            <a:r>
              <a:rPr lang="en-US" sz="1100" b="1" dirty="0" err="1" smtClean="0"/>
              <a:t>destinacion</a:t>
            </a:r>
            <a:r>
              <a:rPr lang="en-US" sz="1100" b="1" dirty="0" smtClean="0"/>
              <a:t>. </a:t>
            </a:r>
            <a:r>
              <a:rPr lang="en-US" sz="1100" b="1" dirty="0" err="1" smtClean="0">
                <a:solidFill>
                  <a:schemeClr val="accent6"/>
                </a:solidFill>
              </a:rPr>
              <a:t>Linjat</a:t>
            </a:r>
            <a:r>
              <a:rPr lang="en-US" sz="1100" b="1" dirty="0" smtClean="0">
                <a:solidFill>
                  <a:schemeClr val="accent6"/>
                </a:solidFill>
              </a:rPr>
              <a:t> e </a:t>
            </a:r>
            <a:r>
              <a:rPr lang="en-US" sz="1100" b="1" dirty="0" err="1" smtClean="0">
                <a:solidFill>
                  <a:schemeClr val="accent6"/>
                </a:solidFill>
              </a:rPr>
              <a:t>gjelbra</a:t>
            </a:r>
            <a:r>
              <a:rPr lang="en-US" sz="1100" b="1" dirty="0" smtClean="0">
                <a:solidFill>
                  <a:schemeClr val="accent6"/>
                </a:solidFill>
              </a:rPr>
              <a:t> </a:t>
            </a:r>
            <a:r>
              <a:rPr lang="en-US" sz="1100" b="1" dirty="0" err="1" smtClean="0"/>
              <a:t>janë</a:t>
            </a:r>
            <a:r>
              <a:rPr lang="en-US" sz="1100" b="1" dirty="0" smtClean="0"/>
              <a:t> </a:t>
            </a:r>
            <a:r>
              <a:rPr lang="en-US" sz="1100" b="1" dirty="0" err="1" smtClean="0"/>
              <a:t>të</a:t>
            </a:r>
            <a:r>
              <a:rPr lang="en-US" sz="1100" b="1" dirty="0" smtClean="0"/>
              <a:t> </a:t>
            </a:r>
            <a:r>
              <a:rPr lang="en-US" sz="1100" b="1" dirty="0" err="1" smtClean="0"/>
              <a:t>enkriptuara</a:t>
            </a:r>
            <a:r>
              <a:rPr lang="en-US" sz="1100" b="1" dirty="0" smtClean="0"/>
              <a:t>, </a:t>
            </a:r>
            <a:r>
              <a:rPr lang="en-US" sz="1100" b="1" dirty="0" err="1" smtClean="0">
                <a:solidFill>
                  <a:srgbClr val="FF0000"/>
                </a:solidFill>
              </a:rPr>
              <a:t>linjat</a:t>
            </a:r>
            <a:r>
              <a:rPr lang="en-US" sz="1100" b="1" dirty="0" smtClean="0">
                <a:solidFill>
                  <a:srgbClr val="FF0000"/>
                </a:solidFill>
              </a:rPr>
              <a:t> e </a:t>
            </a:r>
            <a:r>
              <a:rPr lang="en-US" sz="1100" b="1" dirty="0" err="1" smtClean="0">
                <a:solidFill>
                  <a:srgbClr val="FF0000"/>
                </a:solidFill>
              </a:rPr>
              <a:t>kuqe</a:t>
            </a:r>
            <a:r>
              <a:rPr lang="en-US" sz="1100" b="1" dirty="0" smtClean="0">
                <a:solidFill>
                  <a:srgbClr val="FF0000"/>
                </a:solidFill>
              </a:rPr>
              <a:t> </a:t>
            </a:r>
            <a:r>
              <a:rPr lang="en-US" sz="1100" b="1" dirty="0" err="1" smtClean="0"/>
              <a:t>janë</a:t>
            </a:r>
            <a:r>
              <a:rPr lang="en-US" sz="1100" b="1" dirty="0" smtClean="0"/>
              <a:t> </a:t>
            </a:r>
            <a:r>
              <a:rPr lang="en-US" sz="1100" b="1" dirty="0" err="1" smtClean="0"/>
              <a:t>të</a:t>
            </a:r>
            <a:r>
              <a:rPr lang="en-US" sz="1100" b="1" dirty="0" smtClean="0"/>
              <a:t> </a:t>
            </a:r>
            <a:r>
              <a:rPr lang="en-US" sz="1100" b="1" dirty="0" err="1" smtClean="0"/>
              <a:t>pastra</a:t>
            </a:r>
            <a:r>
              <a:rPr lang="en-US" sz="1100" b="1" dirty="0" smtClean="0"/>
              <a:t>.</a:t>
            </a:r>
            <a:endParaRPr lang="en-US" sz="1100" b="1" dirty="0"/>
          </a:p>
        </p:txBody>
      </p:sp>
      <p:sp>
        <p:nvSpPr>
          <p:cNvPr id="14" name="TextBox 13"/>
          <p:cNvSpPr txBox="1"/>
          <p:nvPr/>
        </p:nvSpPr>
        <p:spPr>
          <a:xfrm>
            <a:off x="3905169" y="2838669"/>
            <a:ext cx="1334627" cy="577081"/>
          </a:xfrm>
          <a:prstGeom prst="rect">
            <a:avLst/>
          </a:prstGeom>
          <a:solidFill>
            <a:schemeClr val="bg1"/>
          </a:solidFill>
        </p:spPr>
        <p:txBody>
          <a:bodyPr wrap="square" rtlCol="0">
            <a:spAutoFit/>
          </a:bodyPr>
          <a:lstStyle/>
          <a:p>
            <a:r>
              <a:rPr lang="en-US" sz="1050" b="1" dirty="0" err="1" smtClean="0"/>
              <a:t>Nyja</a:t>
            </a:r>
            <a:r>
              <a:rPr lang="en-US" sz="1050" b="1" dirty="0" smtClean="0"/>
              <a:t> TOR</a:t>
            </a:r>
          </a:p>
          <a:p>
            <a:r>
              <a:rPr lang="en-US" sz="1050" b="1" dirty="0" err="1" smtClean="0"/>
              <a:t>Lidhja</a:t>
            </a:r>
            <a:r>
              <a:rPr lang="en-US" sz="1050" b="1" dirty="0" smtClean="0"/>
              <a:t> pa </a:t>
            </a:r>
            <a:r>
              <a:rPr lang="en-US" sz="1050" b="1" dirty="0" err="1" smtClean="0"/>
              <a:t>enkriptim</a:t>
            </a:r>
            <a:endParaRPr lang="en-US" sz="1050" b="1" dirty="0" smtClean="0"/>
          </a:p>
          <a:p>
            <a:r>
              <a:rPr lang="en-US" sz="1050" b="1" dirty="0" err="1" smtClean="0"/>
              <a:t>Lidhja</a:t>
            </a:r>
            <a:r>
              <a:rPr lang="en-US" sz="1050" b="1" dirty="0" smtClean="0"/>
              <a:t> me </a:t>
            </a:r>
            <a:r>
              <a:rPr lang="en-US" sz="1050" b="1" dirty="0" err="1" smtClean="0"/>
              <a:t>enkriptim</a:t>
            </a:r>
            <a:endParaRPr lang="en-US" sz="1050" b="1" dirty="0" smtClean="0"/>
          </a:p>
        </p:txBody>
      </p:sp>
      <p:sp>
        <p:nvSpPr>
          <p:cNvPr id="19" name="TextBox 18"/>
          <p:cNvSpPr txBox="1"/>
          <p:nvPr/>
        </p:nvSpPr>
        <p:spPr>
          <a:xfrm>
            <a:off x="6007623" y="4438461"/>
            <a:ext cx="1334627" cy="338554"/>
          </a:xfrm>
          <a:prstGeom prst="rect">
            <a:avLst/>
          </a:prstGeom>
          <a:solidFill>
            <a:schemeClr val="bg1"/>
          </a:solidFill>
        </p:spPr>
        <p:txBody>
          <a:bodyPr wrap="square" rtlCol="0">
            <a:spAutoFit/>
          </a:bodyPr>
          <a:lstStyle/>
          <a:p>
            <a:r>
              <a:rPr lang="en-US" sz="1600" b="1" dirty="0" err="1" smtClean="0"/>
              <a:t>Qarku</a:t>
            </a:r>
            <a:r>
              <a:rPr lang="en-US" sz="1600" b="1" dirty="0" smtClean="0"/>
              <a:t> Tor</a:t>
            </a:r>
          </a:p>
        </p:txBody>
      </p:sp>
      <p:sp>
        <p:nvSpPr>
          <p:cNvPr id="20" name="TextBox 19"/>
          <p:cNvSpPr txBox="1"/>
          <p:nvPr/>
        </p:nvSpPr>
        <p:spPr>
          <a:xfrm>
            <a:off x="6291605" y="4777015"/>
            <a:ext cx="1334627" cy="338554"/>
          </a:xfrm>
          <a:prstGeom prst="rect">
            <a:avLst/>
          </a:prstGeom>
          <a:solidFill>
            <a:schemeClr val="bg1"/>
          </a:solidFill>
        </p:spPr>
        <p:txBody>
          <a:bodyPr wrap="square" rtlCol="0">
            <a:spAutoFit/>
          </a:bodyPr>
          <a:lstStyle/>
          <a:p>
            <a:r>
              <a:rPr lang="en-US" sz="1600" b="1" dirty="0" err="1" smtClean="0"/>
              <a:t>Ky</a:t>
            </a:r>
            <a:r>
              <a:rPr lang="en-US" sz="1600" b="1" dirty="0" smtClean="0"/>
              <a:t> </a:t>
            </a:r>
            <a:r>
              <a:rPr lang="en-US" sz="1600" b="1" dirty="0" err="1" smtClean="0"/>
              <a:t>shfletues</a:t>
            </a:r>
            <a:endParaRPr lang="en-US" sz="1600" b="1" dirty="0" smtClean="0"/>
          </a:p>
        </p:txBody>
      </p:sp>
    </p:spTree>
    <p:extLst>
      <p:ext uri="{BB962C8B-B14F-4D97-AF65-F5344CB8AC3E}">
        <p14:creationId xmlns:p14="http://schemas.microsoft.com/office/powerpoint/2010/main" val="4256643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Kriptovaluta</a:t>
            </a:r>
          </a:p>
        </p:txBody>
      </p:sp>
      <p:sp>
        <p:nvSpPr>
          <p:cNvPr id="2" name="Content Placeholder 1">
            <a:extLst>
              <a:ext uri="{FF2B5EF4-FFF2-40B4-BE49-F238E27FC236}">
                <a16:creationId xmlns:a16="http://schemas.microsoft.com/office/drawing/2014/main" xmlns="" id="{8A88BFAC-15B2-48E9-8819-4E6DD11AE590}"/>
              </a:ext>
            </a:extLst>
          </p:cNvPr>
          <p:cNvSpPr>
            <a:spLocks noGrp="1"/>
          </p:cNvSpPr>
          <p:nvPr>
            <p:ph idx="4294967295"/>
          </p:nvPr>
        </p:nvSpPr>
        <p:spPr>
          <a:xfrm>
            <a:off x="250825" y="1125538"/>
            <a:ext cx="8893175" cy="5183187"/>
          </a:xfrm>
        </p:spPr>
        <p:txBody>
          <a:bodyPr/>
          <a:lstStyle/>
          <a:p>
            <a:pPr marL="0" indent="0">
              <a:buNone/>
            </a:pPr>
            <a:r>
              <a:rPr lang="sq-AL"/>
              <a:t>Historia e Bitcoin</a:t>
            </a:r>
          </a:p>
          <a:p>
            <a:r>
              <a:rPr lang="sq-AL"/>
              <a:t>2009 – Satoshi Nakamoto minon Bitcoin-in e parë</a:t>
            </a:r>
          </a:p>
        </p:txBody>
      </p:sp>
      <p:pic>
        <p:nvPicPr>
          <p:cNvPr id="3" name="Picture 2">
            <a:extLst>
              <a:ext uri="{FF2B5EF4-FFF2-40B4-BE49-F238E27FC236}">
                <a16:creationId xmlns:a16="http://schemas.microsoft.com/office/drawing/2014/main" xmlns="" id="{1C3BC859-5D57-442F-B4CC-AE17A7B83BB9}"/>
              </a:ext>
            </a:extLst>
          </p:cNvPr>
          <p:cNvPicPr>
            <a:picLocks noChangeAspect="1"/>
          </p:cNvPicPr>
          <p:nvPr/>
        </p:nvPicPr>
        <p:blipFill rotWithShape="1">
          <a:blip r:embed="rId3"/>
          <a:srcRect b="21788"/>
          <a:stretch/>
        </p:blipFill>
        <p:spPr>
          <a:xfrm>
            <a:off x="114359" y="2381554"/>
            <a:ext cx="6329667" cy="2127566"/>
          </a:xfrm>
          <a:prstGeom prst="rect">
            <a:avLst/>
          </a:prstGeom>
          <a:ln>
            <a:solidFill>
              <a:schemeClr val="accent1"/>
            </a:solidFill>
          </a:ln>
        </p:spPr>
      </p:pic>
      <p:pic>
        <p:nvPicPr>
          <p:cNvPr id="8" name="Picture 2" descr="Image result for bitcoin">
            <a:extLst>
              <a:ext uri="{FF2B5EF4-FFF2-40B4-BE49-F238E27FC236}">
                <a16:creationId xmlns:a16="http://schemas.microsoft.com/office/drawing/2014/main" xmlns="" id="{941F7ECF-4215-4BFA-BB82-5D357A756EF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84179" y="2440928"/>
            <a:ext cx="1009650" cy="10096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Related image">
            <a:extLst>
              <a:ext uri="{FF2B5EF4-FFF2-40B4-BE49-F238E27FC236}">
                <a16:creationId xmlns:a16="http://schemas.microsoft.com/office/drawing/2014/main" xmlns="" id="{343F6A7E-68AF-4070-8334-9E1DB9A47A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25680" y="2686065"/>
            <a:ext cx="106680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Related image">
            <a:extLst>
              <a:ext uri="{FF2B5EF4-FFF2-40B4-BE49-F238E27FC236}">
                <a16:creationId xmlns:a16="http://schemas.microsoft.com/office/drawing/2014/main" xmlns="" id="{BC0D52BA-07A3-4543-8EC8-918055A0F9E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14100" y="3522809"/>
            <a:ext cx="1143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Related image">
            <a:extLst>
              <a:ext uri="{FF2B5EF4-FFF2-40B4-BE49-F238E27FC236}">
                <a16:creationId xmlns:a16="http://schemas.microsoft.com/office/drawing/2014/main" xmlns="" id="{64CD7126-E5CA-41FA-B114-C7EA66AD19C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25680" y="3805161"/>
            <a:ext cx="10287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descr="Image result for dash icon">
            <a:extLst>
              <a:ext uri="{FF2B5EF4-FFF2-40B4-BE49-F238E27FC236}">
                <a16:creationId xmlns:a16="http://schemas.microsoft.com/office/drawing/2014/main" xmlns="" id="{E591B8EB-3C08-46C1-A451-F9442A08B32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47450" y="4766762"/>
            <a:ext cx="876300" cy="8763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2" descr="Image result for ripple icon">
            <a:extLst>
              <a:ext uri="{FF2B5EF4-FFF2-40B4-BE49-F238E27FC236}">
                <a16:creationId xmlns:a16="http://schemas.microsoft.com/office/drawing/2014/main" xmlns="" id="{050CBD27-4E3B-440E-8140-D2FA08FFE0E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20930" y="4937604"/>
            <a:ext cx="876300" cy="8763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0" descr="Related image">
            <a:extLst>
              <a:ext uri="{FF2B5EF4-FFF2-40B4-BE49-F238E27FC236}">
                <a16:creationId xmlns:a16="http://schemas.microsoft.com/office/drawing/2014/main" xmlns="" id="{76617041-99C0-487F-B572-C465EEBA9FE6}"/>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179489" y="5663275"/>
            <a:ext cx="888521" cy="85298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63CC0589-E393-4D59-9A96-10150913778E}"/>
              </a:ext>
            </a:extLst>
          </p:cNvPr>
          <p:cNvPicPr>
            <a:picLocks noChangeAspect="1"/>
          </p:cNvPicPr>
          <p:nvPr/>
        </p:nvPicPr>
        <p:blipFill>
          <a:blip r:embed="rId11"/>
          <a:stretch>
            <a:fillRect/>
          </a:stretch>
        </p:blipFill>
        <p:spPr>
          <a:xfrm>
            <a:off x="208003" y="4766762"/>
            <a:ext cx="6192677" cy="1291364"/>
          </a:xfrm>
          <a:prstGeom prst="rect">
            <a:avLst/>
          </a:prstGeom>
        </p:spPr>
      </p:pic>
    </p:spTree>
    <p:extLst>
      <p:ext uri="{BB962C8B-B14F-4D97-AF65-F5344CB8AC3E}">
        <p14:creationId xmlns:p14="http://schemas.microsoft.com/office/powerpoint/2010/main" val="2551458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Kriptovaluta</a:t>
            </a:r>
          </a:p>
        </p:txBody>
      </p:sp>
      <p:sp>
        <p:nvSpPr>
          <p:cNvPr id="2" name="Content Placeholder 1">
            <a:extLst>
              <a:ext uri="{FF2B5EF4-FFF2-40B4-BE49-F238E27FC236}">
                <a16:creationId xmlns:a16="http://schemas.microsoft.com/office/drawing/2014/main" xmlns="" id="{8A88BFAC-15B2-48E9-8819-4E6DD11AE590}"/>
              </a:ext>
            </a:extLst>
          </p:cNvPr>
          <p:cNvSpPr>
            <a:spLocks noGrp="1"/>
          </p:cNvSpPr>
          <p:nvPr>
            <p:ph idx="4294967295"/>
          </p:nvPr>
        </p:nvSpPr>
        <p:spPr>
          <a:xfrm>
            <a:off x="250825" y="1125538"/>
            <a:ext cx="8893175" cy="5183187"/>
          </a:xfrm>
        </p:spPr>
        <p:txBody>
          <a:bodyPr/>
          <a:lstStyle/>
          <a:p>
            <a:pPr marL="0" indent="0">
              <a:buNone/>
            </a:pPr>
            <a:r>
              <a:rPr lang="sq-AL" dirty="0"/>
              <a:t>Karakteristikat e kriptovalutave</a:t>
            </a:r>
          </a:p>
          <a:p>
            <a:pPr marL="457200" indent="-457200"/>
            <a:r>
              <a:rPr lang="sq-AL" sz="2800" dirty="0"/>
              <a:t>Globale – pa kufij</a:t>
            </a:r>
          </a:p>
          <a:p>
            <a:pPr marL="457200" indent="-457200"/>
            <a:r>
              <a:rPr lang="sq-AL" sz="2800" dirty="0"/>
              <a:t>Decentralizuara – pa kontroll</a:t>
            </a:r>
          </a:p>
          <a:p>
            <a:pPr marL="457200" indent="-457200"/>
            <a:r>
              <a:rPr lang="sq-AL" sz="2800" dirty="0"/>
              <a:t>Të paqëndrueshme – mund të kenë shumë luhatje</a:t>
            </a:r>
          </a:p>
          <a:p>
            <a:pPr marL="457200" indent="-457200"/>
            <a:r>
              <a:rPr lang="sq-AL" sz="2800" dirty="0"/>
              <a:t>Sigurt – ‘Qelës privat’</a:t>
            </a:r>
          </a:p>
          <a:p>
            <a:pPr marL="457200" indent="-457200"/>
            <a:r>
              <a:rPr lang="sq-AL" sz="2800" dirty="0"/>
              <a:t>Anonim</a:t>
            </a:r>
          </a:p>
          <a:p>
            <a:pPr marL="457200" indent="-457200"/>
            <a:r>
              <a:rPr lang="sq-AL" sz="2800" dirty="0"/>
              <a:t>Krijuar nga minimi</a:t>
            </a:r>
          </a:p>
        </p:txBody>
      </p:sp>
      <p:sp>
        <p:nvSpPr>
          <p:cNvPr id="19" name="Content Placeholder 1">
            <a:extLst>
              <a:ext uri="{FF2B5EF4-FFF2-40B4-BE49-F238E27FC236}">
                <a16:creationId xmlns:a16="http://schemas.microsoft.com/office/drawing/2014/main" xmlns="" id="{0036D9B1-BA0A-4061-A16C-F0BC5C4CC1D3}"/>
              </a:ext>
            </a:extLst>
          </p:cNvPr>
          <p:cNvSpPr txBox="1">
            <a:spLocks/>
          </p:cNvSpPr>
          <p:nvPr/>
        </p:nvSpPr>
        <p:spPr bwMode="auto">
          <a:xfrm>
            <a:off x="4644008" y="3501008"/>
            <a:ext cx="4536504" cy="5183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r>
              <a:rPr lang="sq-AL" sz="2400" dirty="0"/>
              <a:t>Transparent (Blockchain)</a:t>
            </a:r>
          </a:p>
          <a:p>
            <a:pPr marL="457200" indent="-457200"/>
            <a:r>
              <a:rPr lang="sq-AL" sz="2400" dirty="0"/>
              <a:t>Pagesat për transaksione të ulëta</a:t>
            </a:r>
          </a:p>
          <a:p>
            <a:pPr marL="457200" indent="-457200"/>
            <a:r>
              <a:rPr lang="sq-AL" sz="2400" dirty="0"/>
              <a:t>Transfer i shpejtë</a:t>
            </a:r>
          </a:p>
          <a:p>
            <a:pPr marL="457200" indent="-457200"/>
            <a:r>
              <a:rPr lang="sq-AL" sz="2400" dirty="0"/>
              <a:t>I pakthyeshëm</a:t>
            </a:r>
          </a:p>
          <a:p>
            <a:pPr marL="457200" indent="-457200"/>
            <a:r>
              <a:rPr lang="sq-AL" sz="2400" dirty="0"/>
              <a:t>Nuk ka status të tenderit ligjor</a:t>
            </a:r>
          </a:p>
          <a:p>
            <a:pPr marL="457200" indent="-457200"/>
            <a:r>
              <a:rPr lang="sq-AL" sz="2400" dirty="0"/>
              <a:t>Mbahet në ‘wallet - kuletë’</a:t>
            </a:r>
          </a:p>
        </p:txBody>
      </p:sp>
      <p:sp>
        <p:nvSpPr>
          <p:cNvPr id="5" name="TextBox 4">
            <a:extLst>
              <a:ext uri="{FF2B5EF4-FFF2-40B4-BE49-F238E27FC236}">
                <a16:creationId xmlns:a16="http://schemas.microsoft.com/office/drawing/2014/main" xmlns="" id="{A1643E23-8045-46CB-B116-896FDF2ACA4F}"/>
              </a:ext>
            </a:extLst>
          </p:cNvPr>
          <p:cNvSpPr txBox="1"/>
          <p:nvPr/>
        </p:nvSpPr>
        <p:spPr>
          <a:xfrm>
            <a:off x="179512" y="4878587"/>
            <a:ext cx="4573358" cy="1384995"/>
          </a:xfrm>
          <a:prstGeom prst="rect">
            <a:avLst/>
          </a:prstGeom>
          <a:noFill/>
        </p:spPr>
        <p:txBody>
          <a:bodyPr wrap="square" rtlCol="0">
            <a:spAutoFit/>
          </a:bodyPr>
          <a:lstStyle/>
          <a:p>
            <a:pPr marL="342900" indent="-342900">
              <a:buAutoNum type="arabicPeriod"/>
            </a:pPr>
            <a:r>
              <a:rPr lang="sq-AL" sz="2800" b="1" dirty="0">
                <a:solidFill>
                  <a:srgbClr val="FF0000"/>
                </a:solidFill>
                <a:latin typeface="+mn-lt"/>
              </a:rPr>
              <a:t>Një hapësirë e këmbimit</a:t>
            </a:r>
          </a:p>
          <a:p>
            <a:pPr marL="342900" indent="-342900">
              <a:buAutoNum type="arabicPeriod"/>
            </a:pPr>
            <a:r>
              <a:rPr lang="sq-AL" sz="2800" b="1" dirty="0">
                <a:solidFill>
                  <a:srgbClr val="FF0000"/>
                </a:solidFill>
                <a:latin typeface="+mn-lt"/>
              </a:rPr>
              <a:t>Një njësi e llogarisë</a:t>
            </a:r>
          </a:p>
          <a:p>
            <a:pPr marL="342900" indent="-342900">
              <a:buAutoNum type="arabicPeriod"/>
            </a:pPr>
            <a:r>
              <a:rPr lang="sq-AL" sz="2800" b="1" dirty="0">
                <a:solidFill>
                  <a:srgbClr val="FF0000"/>
                </a:solidFill>
                <a:latin typeface="+mn-lt"/>
              </a:rPr>
              <a:t>Një depo vlerash</a:t>
            </a:r>
          </a:p>
        </p:txBody>
      </p:sp>
      <p:pic>
        <p:nvPicPr>
          <p:cNvPr id="6" name="Picture 5">
            <a:extLst>
              <a:ext uri="{FF2B5EF4-FFF2-40B4-BE49-F238E27FC236}">
                <a16:creationId xmlns:a16="http://schemas.microsoft.com/office/drawing/2014/main" xmlns="" id="{3071C6B1-75F7-458D-92D9-EF62D29C7FD1}"/>
              </a:ext>
            </a:extLst>
          </p:cNvPr>
          <p:cNvPicPr>
            <a:picLocks noChangeAspect="1"/>
          </p:cNvPicPr>
          <p:nvPr/>
        </p:nvPicPr>
        <p:blipFill>
          <a:blip r:embed="rId3"/>
          <a:stretch>
            <a:fillRect/>
          </a:stretch>
        </p:blipFill>
        <p:spPr>
          <a:xfrm>
            <a:off x="5364088" y="2059208"/>
            <a:ext cx="3342351" cy="655363"/>
          </a:xfrm>
          <a:prstGeom prst="rect">
            <a:avLst/>
          </a:prstGeom>
          <a:ln>
            <a:solidFill>
              <a:schemeClr val="accent1"/>
            </a:solidFill>
          </a:ln>
        </p:spPr>
      </p:pic>
    </p:spTree>
    <p:extLst>
      <p:ext uri="{BB962C8B-B14F-4D97-AF65-F5344CB8AC3E}">
        <p14:creationId xmlns:p14="http://schemas.microsoft.com/office/powerpoint/2010/main" val="160658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Tregu</a:t>
            </a:r>
          </a:p>
        </p:txBody>
      </p:sp>
      <p:sp>
        <p:nvSpPr>
          <p:cNvPr id="2" name="Content Placeholder 1">
            <a:extLst>
              <a:ext uri="{FF2B5EF4-FFF2-40B4-BE49-F238E27FC236}">
                <a16:creationId xmlns:a16="http://schemas.microsoft.com/office/drawing/2014/main" xmlns="" id="{8A88BFAC-15B2-48E9-8819-4E6DD11AE590}"/>
              </a:ext>
            </a:extLst>
          </p:cNvPr>
          <p:cNvSpPr>
            <a:spLocks noGrp="1"/>
          </p:cNvSpPr>
          <p:nvPr>
            <p:ph idx="4294967295"/>
          </p:nvPr>
        </p:nvSpPr>
        <p:spPr>
          <a:xfrm>
            <a:off x="166535" y="1165451"/>
            <a:ext cx="4465638" cy="5183187"/>
          </a:xfrm>
        </p:spPr>
        <p:txBody>
          <a:bodyPr/>
          <a:lstStyle/>
          <a:p>
            <a:pPr marL="0" indent="0">
              <a:buNone/>
            </a:pPr>
            <a:r>
              <a:rPr lang="sq-AL"/>
              <a:t>Historia e tregut</a:t>
            </a:r>
          </a:p>
          <a:p>
            <a:r>
              <a:rPr lang="sq-AL"/>
              <a:t>2011 – fillon Rruga e Mëndafshit</a:t>
            </a:r>
          </a:p>
          <a:p>
            <a:r>
              <a:rPr lang="sq-AL"/>
              <a:t>Tregjet vijnë e shkojnë!</a:t>
            </a:r>
          </a:p>
        </p:txBody>
      </p:sp>
      <p:pic>
        <p:nvPicPr>
          <p:cNvPr id="2054" name="Picture 6">
            <a:extLst>
              <a:ext uri="{FF2B5EF4-FFF2-40B4-BE49-F238E27FC236}">
                <a16:creationId xmlns:a16="http://schemas.microsoft.com/office/drawing/2014/main" xmlns="" id="{15348F0C-4989-44D6-9F9B-096B3F8EB29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6104" y="3425056"/>
            <a:ext cx="4021171" cy="2677988"/>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xmlns="" id="{F87EA643-79FD-4B06-9FEF-370C7BD2ECD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347" t="2453" r="16138" b="5764"/>
          <a:stretch/>
        </p:blipFill>
        <p:spPr bwMode="auto">
          <a:xfrm>
            <a:off x="862806" y="3427328"/>
            <a:ext cx="2807765" cy="267798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D8164609-0D77-4957-B59E-8398E1D39675}"/>
              </a:ext>
            </a:extLst>
          </p:cNvPr>
          <p:cNvPicPr>
            <a:picLocks noChangeAspect="1"/>
          </p:cNvPicPr>
          <p:nvPr/>
        </p:nvPicPr>
        <p:blipFill>
          <a:blip r:embed="rId5"/>
          <a:stretch>
            <a:fillRect/>
          </a:stretch>
        </p:blipFill>
        <p:spPr>
          <a:xfrm>
            <a:off x="4716016" y="1160116"/>
            <a:ext cx="2079572" cy="5320406"/>
          </a:xfrm>
          <a:prstGeom prst="rect">
            <a:avLst/>
          </a:prstGeom>
          <a:ln>
            <a:solidFill>
              <a:schemeClr val="accent1"/>
            </a:solidFill>
          </a:ln>
        </p:spPr>
      </p:pic>
      <p:pic>
        <p:nvPicPr>
          <p:cNvPr id="5" name="Picture 4">
            <a:extLst>
              <a:ext uri="{FF2B5EF4-FFF2-40B4-BE49-F238E27FC236}">
                <a16:creationId xmlns:a16="http://schemas.microsoft.com/office/drawing/2014/main" xmlns="" id="{7BE9C8CD-6E5A-4DC5-99F7-7093A8AC24B2}"/>
              </a:ext>
            </a:extLst>
          </p:cNvPr>
          <p:cNvPicPr>
            <a:picLocks noChangeAspect="1"/>
          </p:cNvPicPr>
          <p:nvPr/>
        </p:nvPicPr>
        <p:blipFill>
          <a:blip r:embed="rId6"/>
          <a:stretch>
            <a:fillRect/>
          </a:stretch>
        </p:blipFill>
        <p:spPr>
          <a:xfrm>
            <a:off x="6369050" y="2276872"/>
            <a:ext cx="2667000" cy="590550"/>
          </a:xfrm>
          <a:prstGeom prst="rect">
            <a:avLst/>
          </a:prstGeom>
        </p:spPr>
      </p:pic>
      <p:pic>
        <p:nvPicPr>
          <p:cNvPr id="6" name="Picture 5">
            <a:extLst>
              <a:ext uri="{FF2B5EF4-FFF2-40B4-BE49-F238E27FC236}">
                <a16:creationId xmlns:a16="http://schemas.microsoft.com/office/drawing/2014/main" xmlns="" id="{B6040E10-CB2B-463A-B523-574AB7399BB6}"/>
              </a:ext>
            </a:extLst>
          </p:cNvPr>
          <p:cNvPicPr>
            <a:picLocks noChangeAspect="1"/>
          </p:cNvPicPr>
          <p:nvPr/>
        </p:nvPicPr>
        <p:blipFill>
          <a:blip r:embed="rId7"/>
          <a:stretch>
            <a:fillRect/>
          </a:stretch>
        </p:blipFill>
        <p:spPr>
          <a:xfrm>
            <a:off x="6369050" y="3139874"/>
            <a:ext cx="2524125" cy="600075"/>
          </a:xfrm>
          <a:prstGeom prst="rect">
            <a:avLst/>
          </a:prstGeom>
        </p:spPr>
      </p:pic>
      <p:pic>
        <p:nvPicPr>
          <p:cNvPr id="7" name="Picture 6">
            <a:extLst>
              <a:ext uri="{FF2B5EF4-FFF2-40B4-BE49-F238E27FC236}">
                <a16:creationId xmlns:a16="http://schemas.microsoft.com/office/drawing/2014/main" xmlns="" id="{B6CC5A4F-B0BD-40CB-B713-CFA1F39B46E6}"/>
              </a:ext>
            </a:extLst>
          </p:cNvPr>
          <p:cNvPicPr>
            <a:picLocks noChangeAspect="1"/>
          </p:cNvPicPr>
          <p:nvPr/>
        </p:nvPicPr>
        <p:blipFill>
          <a:blip r:embed="rId8"/>
          <a:stretch>
            <a:fillRect/>
          </a:stretch>
        </p:blipFill>
        <p:spPr>
          <a:xfrm>
            <a:off x="6369050" y="4007223"/>
            <a:ext cx="2743200" cy="600075"/>
          </a:xfrm>
          <a:prstGeom prst="rect">
            <a:avLst/>
          </a:prstGeom>
        </p:spPr>
      </p:pic>
      <p:pic>
        <p:nvPicPr>
          <p:cNvPr id="19" name="Picture 18">
            <a:extLst>
              <a:ext uri="{FF2B5EF4-FFF2-40B4-BE49-F238E27FC236}">
                <a16:creationId xmlns:a16="http://schemas.microsoft.com/office/drawing/2014/main" xmlns="" id="{AE210282-5566-4429-B885-D346F592CC99}"/>
              </a:ext>
            </a:extLst>
          </p:cNvPr>
          <p:cNvPicPr>
            <a:picLocks noChangeAspect="1"/>
          </p:cNvPicPr>
          <p:nvPr/>
        </p:nvPicPr>
        <p:blipFill>
          <a:blip r:embed="rId9"/>
          <a:stretch>
            <a:fillRect/>
          </a:stretch>
        </p:blipFill>
        <p:spPr>
          <a:xfrm>
            <a:off x="6369050" y="4871341"/>
            <a:ext cx="2667000" cy="762000"/>
          </a:xfrm>
          <a:prstGeom prst="rect">
            <a:avLst/>
          </a:prstGeom>
        </p:spPr>
      </p:pic>
    </p:spTree>
    <p:extLst>
      <p:ext uri="{BB962C8B-B14F-4D97-AF65-F5344CB8AC3E}">
        <p14:creationId xmlns:p14="http://schemas.microsoft.com/office/powerpoint/2010/main" val="2301848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7636442"/>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53251" name="TextBox 7"/>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Rikapitulim i seancës</a:t>
            </a:r>
          </a:p>
        </p:txBody>
      </p:sp>
      <p:sp>
        <p:nvSpPr>
          <p:cNvPr id="3" name="Content Placeholder 2">
            <a:extLst>
              <a:ext uri="{FF2B5EF4-FFF2-40B4-BE49-F238E27FC236}">
                <a16:creationId xmlns:a16="http://schemas.microsoft.com/office/drawing/2014/main" xmlns="" id="{77B18497-BF37-4A20-ABA6-353886C26CA1}"/>
              </a:ext>
            </a:extLst>
          </p:cNvPr>
          <p:cNvSpPr>
            <a:spLocks noGrp="1"/>
          </p:cNvSpPr>
          <p:nvPr>
            <p:ph idx="4294967295"/>
          </p:nvPr>
        </p:nvSpPr>
        <p:spPr>
          <a:xfrm>
            <a:off x="431800" y="1341438"/>
            <a:ext cx="8712200" cy="4608512"/>
          </a:xfrm>
        </p:spPr>
        <p:txBody>
          <a:bodyPr>
            <a:normAutofit lnSpcReduction="10000"/>
          </a:bodyPr>
          <a:lstStyle/>
          <a:p>
            <a:pPr marL="0" indent="0">
              <a:buNone/>
            </a:pPr>
            <a:r>
              <a:rPr lang="sq-AL"/>
              <a:t>Pas kësaj seance, pjesëmarrësit duhet të jenë në gjendje të:</a:t>
            </a:r>
          </a:p>
          <a:p>
            <a:r>
              <a:rPr lang="sq-AL" sz="2800">
                <a:ea typeface="Verdana" panose="020B0604030504040204" pitchFamily="34" charset="0"/>
              </a:rPr>
              <a:t>Njohin përbërësit e zakonshëm të një pajisje digjitale dhe kuptojnë rolin e tyre</a:t>
            </a:r>
          </a:p>
          <a:p>
            <a:r>
              <a:rPr lang="sq-AL" sz="2800">
                <a:ea typeface="Verdana" panose="020B0604030504040204" pitchFamily="34" charset="0"/>
              </a:rPr>
              <a:t>Përshkruajnë çfarë është interneti, se si dikush lidhet me të dhe cilat gjurmë të mundshme mund të lihen duke vepruar kështu</a:t>
            </a:r>
          </a:p>
          <a:p>
            <a:r>
              <a:rPr lang="sq-AL" sz="2800">
                <a:ea typeface="Verdana" panose="020B0604030504040204" pitchFamily="34" charset="0"/>
              </a:rPr>
              <a:t>Renditin disa shërbime dhe aplikacione në internet që mund të hasin në rolin e tyre si prokurorë dhe gjykatës</a:t>
            </a:r>
          </a:p>
          <a:p>
            <a:r>
              <a:rPr lang="sq-AL" sz="2800">
                <a:ea typeface="Verdana" panose="020B0604030504040204" pitchFamily="34" charset="0"/>
              </a:rPr>
              <a:t>Japin shembuj të çështjeve që rrjeti i errët mund të sjellë në ndjekje penale</a:t>
            </a:r>
          </a:p>
        </p:txBody>
      </p:sp>
    </p:spTree>
    <p:extLst>
      <p:ext uri="{BB962C8B-B14F-4D97-AF65-F5344CB8AC3E}">
        <p14:creationId xmlns:p14="http://schemas.microsoft.com/office/powerpoint/2010/main" val="1438101525"/>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a:extLst>
              <a:ext uri="{FF2B5EF4-FFF2-40B4-BE49-F238E27FC236}">
                <a16:creationId xmlns:a16="http://schemas.microsoft.com/office/drawing/2014/main" xmlns="" id="{EDF64B36-81D9-458A-A194-0F302FFF98F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spAutoFit/>
          </a:bodyPr>
          <a:lstStyle/>
          <a:p>
            <a:pPr eaLnBrk="1" hangingPunct="1">
              <a:defRPr/>
            </a:pPr>
            <a:endParaRPr lang="en-GB" dirty="0">
              <a:latin typeface="Calibri" charset="0"/>
              <a:ea typeface="ＭＳ Ｐゴシック" charset="0"/>
            </a:endParaRPr>
          </a:p>
        </p:txBody>
      </p:sp>
      <p:pic>
        <p:nvPicPr>
          <p:cNvPr id="2054" name="Picture 8">
            <a:extLst>
              <a:ext uri="{FF2B5EF4-FFF2-40B4-BE49-F238E27FC236}">
                <a16:creationId xmlns:a16="http://schemas.microsoft.com/office/drawing/2014/main" xmlns="" id="{B2A2B581-F8BC-48D4-AF7E-AAF0CE808C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188913"/>
            <a:ext cx="4087813"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7" name="Rectangle 2">
            <a:extLst>
              <a:ext uri="{FF2B5EF4-FFF2-40B4-BE49-F238E27FC236}">
                <a16:creationId xmlns:a16="http://schemas.microsoft.com/office/drawing/2014/main" xmlns="" id="{D192EA30-54CE-4062-B518-E86D1D7BEC69}"/>
              </a:ext>
            </a:extLst>
          </p:cNvPr>
          <p:cNvSpPr>
            <a:spLocks noChangeArrowheads="1"/>
          </p:cNvSpPr>
          <p:nvPr/>
        </p:nvSpPr>
        <p:spPr bwMode="auto">
          <a:xfrm>
            <a:off x="290513" y="2352650"/>
            <a:ext cx="8599487" cy="3754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tabLst>
                <a:tab pos="2066925" algn="l"/>
              </a:tabLst>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tabLst>
                <a:tab pos="2066925" algn="l"/>
              </a:tabLst>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tabLst>
                <a:tab pos="2066925" algn="l"/>
              </a:tabLst>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sq-AL" sz="3600" b="1">
                <a:latin typeface="Verdana" panose="020B0604030504040204" pitchFamily="34" charset="0"/>
              </a:rPr>
              <a:t>Faleminderit</a:t>
            </a:r>
          </a:p>
          <a:p>
            <a:pPr algn="ctr" eaLnBrk="1" hangingPunct="1">
              <a:spcBef>
                <a:spcPct val="0"/>
              </a:spcBef>
              <a:buFontTx/>
              <a:buNone/>
            </a:pPr>
            <a:endParaRPr lang="en-GB" altLang="en-US" sz="1200" b="1" dirty="0">
              <a:latin typeface="Verdana" panose="020B0604030504040204" pitchFamily="34" charset="0"/>
            </a:endParaRPr>
          </a:p>
          <a:p>
            <a:pPr algn="ctr" eaLnBrk="1" hangingPunct="1">
              <a:spcBef>
                <a:spcPct val="0"/>
              </a:spcBef>
              <a:buFontTx/>
              <a:buNone/>
            </a:pPr>
            <a:endParaRPr lang="en-GB" altLang="en-US" sz="1200" b="1" dirty="0">
              <a:latin typeface="Verdana" panose="020B0604030504040204" pitchFamily="34" charset="0"/>
            </a:endParaRPr>
          </a:p>
          <a:p>
            <a:pPr algn="ctr" eaLnBrk="1" hangingPunct="1">
              <a:spcBef>
                <a:spcPct val="0"/>
              </a:spcBef>
              <a:buFontTx/>
              <a:buNone/>
            </a:pPr>
            <a:endParaRPr lang="en-GB" altLang="en-US" sz="1200" b="1" dirty="0">
              <a:latin typeface="Verdana" panose="020B0604030504040204" pitchFamily="34" charset="0"/>
            </a:endParaRPr>
          </a:p>
          <a:p>
            <a:pPr algn="ctr" eaLnBrk="1" hangingPunct="1">
              <a:spcBef>
                <a:spcPct val="0"/>
              </a:spcBef>
              <a:buFontTx/>
              <a:buNone/>
            </a:pPr>
            <a:endParaRPr lang="en-GB" altLang="en-US" sz="1200" b="1" dirty="0">
              <a:latin typeface="Verdana" panose="020B0604030504040204" pitchFamily="34" charset="0"/>
            </a:endParaRPr>
          </a:p>
          <a:p>
            <a:pPr algn="ctr" eaLnBrk="1" hangingPunct="1">
              <a:spcBef>
                <a:spcPct val="0"/>
              </a:spcBef>
              <a:buFontTx/>
              <a:buNone/>
            </a:pPr>
            <a:endParaRPr lang="en-GB" altLang="en-US" sz="1200" b="1" dirty="0">
              <a:latin typeface="Verdana" panose="020B0604030504040204" pitchFamily="34" charset="0"/>
            </a:endParaRPr>
          </a:p>
          <a:p>
            <a:pPr algn="ctr" eaLnBrk="1" hangingPunct="1">
              <a:spcBef>
                <a:spcPct val="0"/>
              </a:spcBef>
              <a:buFontTx/>
              <a:buNone/>
            </a:pPr>
            <a:endParaRPr lang="en-GB" altLang="en-US" sz="1600" b="1" dirty="0">
              <a:latin typeface="Verdana" panose="020B0604030504040204" pitchFamily="34" charset="0"/>
            </a:endParaRPr>
          </a:p>
          <a:p>
            <a:pPr algn="ctr" eaLnBrk="1" hangingPunct="1">
              <a:spcBef>
                <a:spcPct val="0"/>
              </a:spcBef>
              <a:buFontTx/>
              <a:buNone/>
            </a:pPr>
            <a:r>
              <a:rPr lang="sq-AL" sz="1800" b="1">
                <a:latin typeface="Verdana" panose="020B0604030504040204" pitchFamily="34" charset="0"/>
              </a:rPr>
              <a:t>Xxxxx XXXXXXXX</a:t>
            </a:r>
          </a:p>
          <a:p>
            <a:pPr algn="ctr" eaLnBrk="1" hangingPunct="1">
              <a:spcBef>
                <a:spcPct val="0"/>
              </a:spcBef>
              <a:buFontTx/>
              <a:buNone/>
            </a:pPr>
            <a:endParaRPr lang="en-GB" altLang="en-US" sz="600" dirty="0">
              <a:latin typeface="Verdana" panose="020B0604030504040204" pitchFamily="34" charset="0"/>
            </a:endParaRPr>
          </a:p>
          <a:p>
            <a:pPr algn="ctr" eaLnBrk="1" hangingPunct="1">
              <a:spcBef>
                <a:spcPct val="0"/>
              </a:spcBef>
              <a:buFontTx/>
              <a:buNone/>
            </a:pPr>
            <a:r>
              <a:rPr lang="sq-AL" sz="1400" i="1">
                <a:latin typeface="Verdana" panose="020B0604030504040204" pitchFamily="34" charset="0"/>
              </a:rPr>
              <a:t>Këshilli i Evropës</a:t>
            </a:r>
          </a:p>
          <a:p>
            <a:pPr algn="ctr" eaLnBrk="1" hangingPunct="1">
              <a:spcBef>
                <a:spcPct val="0"/>
              </a:spcBef>
              <a:buFontTx/>
              <a:buNone/>
            </a:pPr>
            <a:endParaRPr lang="en-GB" altLang="en-US" sz="1400" b="1" dirty="0">
              <a:solidFill>
                <a:srgbClr val="2F618F"/>
              </a:solidFill>
              <a:latin typeface="Verdana" panose="020B0604030504040204" pitchFamily="34" charset="0"/>
              <a:hlinkClick r:id="rId3"/>
            </a:endParaRPr>
          </a:p>
          <a:p>
            <a:pPr algn="ctr" eaLnBrk="1" hangingPunct="1">
              <a:spcBef>
                <a:spcPct val="0"/>
              </a:spcBef>
              <a:buFontTx/>
              <a:buNone/>
            </a:pPr>
            <a:r>
              <a:rPr lang="sq-AL" sz="1200" b="1">
                <a:solidFill>
                  <a:srgbClr val="2F618F"/>
                </a:solidFill>
                <a:latin typeface="Verdana" panose="020B0604030504040204" pitchFamily="34" charset="0"/>
              </a:rPr>
              <a:t>email</a:t>
            </a:r>
          </a:p>
          <a:p>
            <a:pPr algn="ctr" eaLnBrk="1" hangingPunct="1">
              <a:spcBef>
                <a:spcPct val="0"/>
              </a:spcBef>
              <a:buFontTx/>
              <a:buNone/>
            </a:pPr>
            <a:endParaRPr lang="en-GB" altLang="en-US" sz="1600" b="1" dirty="0">
              <a:latin typeface="Verdana" panose="020B0604030504040204" pitchFamily="34" charset="0"/>
            </a:endParaRPr>
          </a:p>
          <a:p>
            <a:pPr algn="ctr" eaLnBrk="1" hangingPunct="1">
              <a:spcBef>
                <a:spcPct val="0"/>
              </a:spcBef>
              <a:buFontTx/>
              <a:buNone/>
            </a:pPr>
            <a:endParaRPr lang="en-GB" altLang="en-US" sz="1600" b="1" dirty="0">
              <a:latin typeface="Verdana" panose="020B0604030504040204" pitchFamily="34" charset="0"/>
            </a:endParaRPr>
          </a:p>
          <a:p>
            <a:pPr algn="ctr" eaLnBrk="1" hangingPunct="1">
              <a:spcBef>
                <a:spcPct val="0"/>
              </a:spcBef>
              <a:buFontTx/>
              <a:buNone/>
            </a:pPr>
            <a:endParaRPr lang="en-GB" altLang="en-US" sz="1400" b="1" dirty="0">
              <a:latin typeface="Verdana" panose="020B0604030504040204" pitchFamily="34" charset="0"/>
            </a:endParaRPr>
          </a:p>
          <a:p>
            <a:pPr algn="ctr" eaLnBrk="1" hangingPunct="1">
              <a:spcBef>
                <a:spcPct val="0"/>
              </a:spcBef>
              <a:buFontTx/>
              <a:buNone/>
            </a:pPr>
            <a:r>
              <a:rPr lang="sq-AL" sz="1600" b="1">
                <a:latin typeface="Verdana" panose="020B0604030504040204" pitchFamily="34" charset="0"/>
              </a:rPr>
              <a:t>DD Muaji VVVV</a:t>
            </a:r>
          </a:p>
        </p:txBody>
      </p:sp>
      <p:sp>
        <p:nvSpPr>
          <p:cNvPr id="10" name="Rectangle 2">
            <a:extLst>
              <a:ext uri="{FF2B5EF4-FFF2-40B4-BE49-F238E27FC236}">
                <a16:creationId xmlns:a16="http://schemas.microsoft.com/office/drawing/2014/main" xmlns="" id="{DF1503B2-B0B3-4330-9439-3D5954CA1625}"/>
              </a:ext>
            </a:extLst>
          </p:cNvPr>
          <p:cNvSpPr>
            <a:spLocks noChangeArrowheads="1"/>
          </p:cNvSpPr>
          <p:nvPr/>
        </p:nvSpPr>
        <p:spPr bwMode="auto">
          <a:xfrm>
            <a:off x="365125" y="1177588"/>
            <a:ext cx="859948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tabLst>
                <a:tab pos="2066925" algn="l"/>
              </a:tabLst>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tabLst>
                <a:tab pos="2066925" algn="l"/>
              </a:tabLst>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tabLst>
                <a:tab pos="2066925" algn="l"/>
              </a:tabLst>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sq-AL" sz="1400" b="1">
                <a:latin typeface="Verdana" panose="020B0604030504040204" pitchFamily="34" charset="0"/>
              </a:rPr>
              <a:t>Trajnim hyrës gjyqësor për krimin kibernetik dhe provat elektronike</a:t>
            </a:r>
          </a:p>
        </p:txBody>
      </p:sp>
    </p:spTree>
    <p:extLst>
      <p:ext uri="{BB962C8B-B14F-4D97-AF65-F5344CB8AC3E}">
        <p14:creationId xmlns:p14="http://schemas.microsoft.com/office/powerpoint/2010/main" val="106430970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Pllaka amë/PCB</a:t>
            </a:r>
          </a:p>
        </p:txBody>
      </p:sp>
      <p:sp>
        <p:nvSpPr>
          <p:cNvPr id="8" name="Rectangle 7">
            <a:extLst>
              <a:ext uri="{FF2B5EF4-FFF2-40B4-BE49-F238E27FC236}">
                <a16:creationId xmlns:a16="http://schemas.microsoft.com/office/drawing/2014/main" xmlns="" id="{EAFFFDA4-44AB-43A3-930B-0B826B84B4A0}"/>
              </a:ext>
            </a:extLst>
          </p:cNvPr>
          <p:cNvSpPr/>
          <p:nvPr/>
        </p:nvSpPr>
        <p:spPr>
          <a:xfrm>
            <a:off x="323528" y="1444888"/>
            <a:ext cx="5622066" cy="4807959"/>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xmlns="" id="{9AE10D4E-2D68-4434-9D67-627233F0F40C}"/>
              </a:ext>
            </a:extLst>
          </p:cNvPr>
          <p:cNvSpPr/>
          <p:nvPr/>
        </p:nvSpPr>
        <p:spPr>
          <a:xfrm>
            <a:off x="35496" y="2061710"/>
            <a:ext cx="599534" cy="6901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a:extLst>
              <a:ext uri="{FF2B5EF4-FFF2-40B4-BE49-F238E27FC236}">
                <a16:creationId xmlns:a16="http://schemas.microsoft.com/office/drawing/2014/main" xmlns="" id="{629A8EBA-883A-442C-BC52-7342551D1BF5}"/>
              </a:ext>
            </a:extLst>
          </p:cNvPr>
          <p:cNvPicPr>
            <a:picLocks noChangeAspect="1"/>
          </p:cNvPicPr>
          <p:nvPr/>
        </p:nvPicPr>
        <p:blipFill>
          <a:blip r:embed="rId3"/>
          <a:stretch>
            <a:fillRect/>
          </a:stretch>
        </p:blipFill>
        <p:spPr>
          <a:xfrm>
            <a:off x="6053922" y="1195523"/>
            <a:ext cx="2340729" cy="1597348"/>
          </a:xfrm>
          <a:prstGeom prst="rect">
            <a:avLst/>
          </a:prstGeom>
        </p:spPr>
      </p:pic>
      <p:sp>
        <p:nvSpPr>
          <p:cNvPr id="16" name="Rectangle 15">
            <a:extLst>
              <a:ext uri="{FF2B5EF4-FFF2-40B4-BE49-F238E27FC236}">
                <a16:creationId xmlns:a16="http://schemas.microsoft.com/office/drawing/2014/main" xmlns="" id="{74406CFA-D168-43C5-AD09-995AA1D7BEEB}"/>
              </a:ext>
            </a:extLst>
          </p:cNvPr>
          <p:cNvSpPr/>
          <p:nvPr/>
        </p:nvSpPr>
        <p:spPr>
          <a:xfrm>
            <a:off x="428860" y="1545344"/>
            <a:ext cx="5426758" cy="4607434"/>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a:extLst>
              <a:ext uri="{FF2B5EF4-FFF2-40B4-BE49-F238E27FC236}">
                <a16:creationId xmlns:a16="http://schemas.microsoft.com/office/drawing/2014/main" xmlns="" id="{19816E17-4209-49C8-A601-1750100F5345}"/>
              </a:ext>
            </a:extLst>
          </p:cNvPr>
          <p:cNvPicPr>
            <a:picLocks noChangeAspect="1"/>
          </p:cNvPicPr>
          <p:nvPr/>
        </p:nvPicPr>
        <p:blipFill>
          <a:blip r:embed="rId4"/>
          <a:stretch>
            <a:fillRect/>
          </a:stretch>
        </p:blipFill>
        <p:spPr>
          <a:xfrm>
            <a:off x="7368881" y="2852936"/>
            <a:ext cx="1667169" cy="1717018"/>
          </a:xfrm>
          <a:prstGeom prst="rect">
            <a:avLst/>
          </a:prstGeom>
        </p:spPr>
      </p:pic>
      <p:pic>
        <p:nvPicPr>
          <p:cNvPr id="2" name="Picture 2" descr="iPhone production in India to include PCB assembly by Wistron ...">
            <a:extLst>
              <a:ext uri="{FF2B5EF4-FFF2-40B4-BE49-F238E27FC236}">
                <a16:creationId xmlns:a16="http://schemas.microsoft.com/office/drawing/2014/main" xmlns="" id="{AED6A429-5DCA-4051-8822-F75EC3FA1E0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53923" y="4963157"/>
            <a:ext cx="2987824" cy="1493912"/>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xmlns="" id="{077412D0-1F72-4E35-8D47-698FE0943234}"/>
              </a:ext>
            </a:extLst>
          </p:cNvPr>
          <p:cNvSpPr/>
          <p:nvPr/>
        </p:nvSpPr>
        <p:spPr>
          <a:xfrm>
            <a:off x="323528" y="1759783"/>
            <a:ext cx="521899" cy="6814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q-AL" sz="1600"/>
              <a:t>PSU</a:t>
            </a:r>
          </a:p>
        </p:txBody>
      </p:sp>
      <p:sp>
        <p:nvSpPr>
          <p:cNvPr id="17" name="TextBox 16">
            <a:extLst>
              <a:ext uri="{FF2B5EF4-FFF2-40B4-BE49-F238E27FC236}">
                <a16:creationId xmlns:a16="http://schemas.microsoft.com/office/drawing/2014/main" xmlns="" id="{2B6A1148-2523-420E-B0F5-584E1410FD64}"/>
              </a:ext>
            </a:extLst>
          </p:cNvPr>
          <p:cNvSpPr txBox="1"/>
          <p:nvPr/>
        </p:nvSpPr>
        <p:spPr>
          <a:xfrm>
            <a:off x="1348367" y="2972781"/>
            <a:ext cx="3572387" cy="1477328"/>
          </a:xfrm>
          <a:prstGeom prst="rect">
            <a:avLst/>
          </a:prstGeom>
          <a:noFill/>
          <a:ln>
            <a:solidFill>
              <a:srgbClr val="5B9BD5"/>
            </a:solidFill>
          </a:ln>
        </p:spPr>
        <p:txBody>
          <a:bodyPr wrap="square" rtlCol="0">
            <a:spAutoFit/>
          </a:bodyPr>
          <a:lstStyle/>
          <a:p>
            <a:pPr algn="ctr"/>
            <a:r>
              <a:rPr lang="sq-AL"/>
              <a:t>‘Nëse ky do të ishte një njeri, do të ishte  ‘sistemi ynë nervor qendror’- gjithçka lidhet me të dhe lejon komunikimin ndërmjet të gjitha pjesëve kryesore’</a:t>
            </a:r>
          </a:p>
        </p:txBody>
      </p:sp>
    </p:spTree>
    <p:extLst>
      <p:ext uri="{BB962C8B-B14F-4D97-AF65-F5344CB8AC3E}">
        <p14:creationId xmlns:p14="http://schemas.microsoft.com/office/powerpoint/2010/main" val="2437179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Pllaka amë</a:t>
            </a:r>
          </a:p>
        </p:txBody>
      </p:sp>
      <p:pic>
        <p:nvPicPr>
          <p:cNvPr id="7" name="Content Placeholder 6" descr="Screen Shot 2017-05-31 at 07.24.41.png">
            <a:extLst>
              <a:ext uri="{FF2B5EF4-FFF2-40B4-BE49-F238E27FC236}">
                <a16:creationId xmlns:a16="http://schemas.microsoft.com/office/drawing/2014/main" xmlns="" id="{7BB8B506-AD70-4404-B8B9-0692EE0DA111}"/>
              </a:ext>
            </a:extLst>
          </p:cNvPr>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0" y="2093913"/>
            <a:ext cx="6278563" cy="3606800"/>
          </a:xfrm>
          <a:prstGeom prst="rect">
            <a:avLst/>
          </a:prstGeom>
        </p:spPr>
      </p:pic>
      <p:sp>
        <p:nvSpPr>
          <p:cNvPr id="2" name="Oval 1">
            <a:extLst>
              <a:ext uri="{FF2B5EF4-FFF2-40B4-BE49-F238E27FC236}">
                <a16:creationId xmlns:a16="http://schemas.microsoft.com/office/drawing/2014/main" xmlns="" id="{A3F5C23E-5785-4912-8B93-0D12632A998A}"/>
              </a:ext>
            </a:extLst>
          </p:cNvPr>
          <p:cNvSpPr/>
          <p:nvPr/>
        </p:nvSpPr>
        <p:spPr>
          <a:xfrm>
            <a:off x="3279328" y="3573016"/>
            <a:ext cx="936104" cy="936104"/>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xmlns="" id="{60807FE7-5504-4F60-A1D2-AFEDFF3E02BA}"/>
              </a:ext>
            </a:extLst>
          </p:cNvPr>
          <p:cNvSpPr txBox="1"/>
          <p:nvPr/>
        </p:nvSpPr>
        <p:spPr>
          <a:xfrm>
            <a:off x="5068467" y="1157586"/>
            <a:ext cx="4075533" cy="5262979"/>
          </a:xfrm>
          <a:prstGeom prst="rect">
            <a:avLst/>
          </a:prstGeom>
          <a:solidFill>
            <a:srgbClr val="F08A34"/>
          </a:solidFill>
        </p:spPr>
        <p:txBody>
          <a:bodyPr wrap="square" rtlCol="0">
            <a:spAutoFit/>
          </a:bodyPr>
          <a:lstStyle/>
          <a:p>
            <a:r>
              <a:rPr lang="sq-AL" sz="2400" dirty="0">
                <a:solidFill>
                  <a:schemeClr val="bg1"/>
                </a:solidFill>
                <a:latin typeface="+mj-lt"/>
              </a:rPr>
              <a:t>Mban informacionet e sistemit</a:t>
            </a:r>
          </a:p>
          <a:p>
            <a:pPr marL="342900" indent="-342900">
              <a:buFont typeface="Arial" panose="020B0604020202020204" pitchFamily="34" charset="0"/>
              <a:buChar char="•"/>
            </a:pPr>
            <a:r>
              <a:rPr lang="sq-AL" sz="2400" dirty="0">
                <a:solidFill>
                  <a:schemeClr val="bg1"/>
                </a:solidFill>
                <a:latin typeface="+mj-lt"/>
              </a:rPr>
              <a:t>CMOS – Gjysmëpërçues plotësues i oksidit të metaleve - ruan informacionin për datën / kohën / startimin</a:t>
            </a:r>
          </a:p>
          <a:p>
            <a:pPr marL="342900" indent="-342900">
              <a:buFont typeface="Arial" panose="020B0604020202020204" pitchFamily="34" charset="0"/>
              <a:buChar char="•"/>
            </a:pPr>
            <a:r>
              <a:rPr lang="sq-AL" sz="2400" dirty="0">
                <a:solidFill>
                  <a:schemeClr val="bg1"/>
                </a:solidFill>
                <a:latin typeface="+mj-lt"/>
              </a:rPr>
              <a:t>Bateria mban të dhënat kur sistemi është i fikur</a:t>
            </a:r>
          </a:p>
          <a:p>
            <a:pPr marL="342900" indent="-342900">
              <a:buFont typeface="Arial" panose="020B0604020202020204" pitchFamily="34" charset="0"/>
              <a:buChar char="•"/>
            </a:pPr>
            <a:r>
              <a:rPr lang="sq-AL" sz="2400" dirty="0" smtClean="0">
                <a:solidFill>
                  <a:schemeClr val="bg1"/>
                </a:solidFill>
                <a:latin typeface="+mj-lt"/>
              </a:rPr>
              <a:t>BIOS </a:t>
            </a:r>
            <a:r>
              <a:rPr lang="sq-AL" sz="2400" dirty="0">
                <a:solidFill>
                  <a:schemeClr val="bg1"/>
                </a:solidFill>
                <a:latin typeface="+mj-lt"/>
              </a:rPr>
              <a:t>– Sistemi bazë i hyrjes dhe daljes</a:t>
            </a:r>
          </a:p>
          <a:p>
            <a:pPr marL="342900" indent="-342900">
              <a:buFont typeface="Arial" panose="020B0604020202020204" pitchFamily="34" charset="0"/>
              <a:buChar char="•"/>
            </a:pPr>
            <a:r>
              <a:rPr lang="sq-AL" sz="2400" dirty="0">
                <a:solidFill>
                  <a:schemeClr val="bg1"/>
                </a:solidFill>
                <a:latin typeface="+mj-lt"/>
              </a:rPr>
              <a:t>Sistemi bazë për të vënë në funksion kompjuterin përpara kalimit në sistemin operativ kryesor</a:t>
            </a:r>
          </a:p>
        </p:txBody>
      </p:sp>
      <p:sp>
        <p:nvSpPr>
          <p:cNvPr id="13" name="TextBox 12">
            <a:extLst>
              <a:ext uri="{FF2B5EF4-FFF2-40B4-BE49-F238E27FC236}">
                <a16:creationId xmlns:a16="http://schemas.microsoft.com/office/drawing/2014/main" xmlns="" id="{FBC2E5AF-FF8C-44FF-8C7B-C51763A34238}"/>
              </a:ext>
            </a:extLst>
          </p:cNvPr>
          <p:cNvSpPr txBox="1"/>
          <p:nvPr/>
        </p:nvSpPr>
        <p:spPr>
          <a:xfrm>
            <a:off x="4936" y="5589568"/>
            <a:ext cx="4936160" cy="830997"/>
          </a:xfrm>
          <a:prstGeom prst="rect">
            <a:avLst/>
          </a:prstGeom>
          <a:solidFill>
            <a:srgbClr val="BDD8F3"/>
          </a:solidFill>
        </p:spPr>
        <p:txBody>
          <a:bodyPr wrap="square" rtlCol="0">
            <a:spAutoFit/>
          </a:bodyPr>
          <a:lstStyle/>
          <a:p>
            <a:r>
              <a:rPr lang="sq-AL" sz="2400">
                <a:solidFill>
                  <a:schemeClr val="tx1">
                    <a:lumMod val="65000"/>
                    <a:lumOff val="35000"/>
                  </a:schemeClr>
                </a:solidFill>
                <a:latin typeface="+mj-lt"/>
              </a:rPr>
              <a:t>BIOS kalon në fazën UEFI – Unified Extensible Firmware Interface</a:t>
            </a:r>
          </a:p>
        </p:txBody>
      </p:sp>
    </p:spTree>
    <p:extLst>
      <p:ext uri="{BB962C8B-B14F-4D97-AF65-F5344CB8AC3E}">
        <p14:creationId xmlns:p14="http://schemas.microsoft.com/office/powerpoint/2010/main" val="1690678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Bus(at)</a:t>
            </a:r>
          </a:p>
        </p:txBody>
      </p:sp>
      <p:pic>
        <p:nvPicPr>
          <p:cNvPr id="1026" name="Picture 2" descr="PCB Board&quot; Case &amp; Skin for Samsung Galaxy by sedimentary | Redbubble">
            <a:extLst>
              <a:ext uri="{FF2B5EF4-FFF2-40B4-BE49-F238E27FC236}">
                <a16:creationId xmlns:a16="http://schemas.microsoft.com/office/drawing/2014/main" xmlns="" id="{80C8F97A-06E3-4CFE-A85A-F377A5ECE4E6}"/>
              </a:ext>
            </a:extLst>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2036762" y="1145381"/>
            <a:ext cx="5070475" cy="507206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xmlns="" id="{E31678E3-7131-47F7-93C8-53D6555620AA}"/>
              </a:ext>
            </a:extLst>
          </p:cNvPr>
          <p:cNvSpPr txBox="1"/>
          <p:nvPr/>
        </p:nvSpPr>
        <p:spPr>
          <a:xfrm>
            <a:off x="6516216" y="2492896"/>
            <a:ext cx="2381833" cy="2677656"/>
          </a:xfrm>
          <a:prstGeom prst="rect">
            <a:avLst/>
          </a:prstGeom>
          <a:solidFill>
            <a:srgbClr val="F08A34"/>
          </a:solidFill>
        </p:spPr>
        <p:txBody>
          <a:bodyPr wrap="square" rtlCol="0">
            <a:spAutoFit/>
          </a:bodyPr>
          <a:lstStyle/>
          <a:p>
            <a:pPr algn="ctr"/>
            <a:r>
              <a:rPr lang="sq-AL" sz="2400" dirty="0">
                <a:solidFill>
                  <a:schemeClr val="bg1"/>
                </a:solidFill>
                <a:latin typeface="+mj-lt"/>
              </a:rPr>
              <a:t>Sistemi i komunikimit që transferon të dhëna ndërmjet pjesëve brenda një pajisje kompjuterike</a:t>
            </a:r>
          </a:p>
        </p:txBody>
      </p:sp>
    </p:spTree>
    <p:extLst>
      <p:ext uri="{BB962C8B-B14F-4D97-AF65-F5344CB8AC3E}">
        <p14:creationId xmlns:p14="http://schemas.microsoft.com/office/powerpoint/2010/main" val="2414687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xmlns="" id="{11849839-3D3D-4858-A7A3-24F13F40F3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19748" y="4606864"/>
            <a:ext cx="1645983" cy="1645983"/>
          </a:xfrm>
          <a:prstGeom prst="rect">
            <a:avLst/>
          </a:prstGeom>
        </p:spPr>
      </p:pic>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CPU</a:t>
            </a:r>
          </a:p>
        </p:txBody>
      </p:sp>
      <p:sp>
        <p:nvSpPr>
          <p:cNvPr id="8" name="Rectangle 7">
            <a:extLst>
              <a:ext uri="{FF2B5EF4-FFF2-40B4-BE49-F238E27FC236}">
                <a16:creationId xmlns:a16="http://schemas.microsoft.com/office/drawing/2014/main" xmlns="" id="{EAFFFDA4-44AB-43A3-930B-0B826B84B4A0}"/>
              </a:ext>
            </a:extLst>
          </p:cNvPr>
          <p:cNvSpPr/>
          <p:nvPr/>
        </p:nvSpPr>
        <p:spPr>
          <a:xfrm>
            <a:off x="323528" y="1444888"/>
            <a:ext cx="5622066" cy="4807959"/>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xmlns="" id="{9AE10D4E-2D68-4434-9D67-627233F0F40C}"/>
              </a:ext>
            </a:extLst>
          </p:cNvPr>
          <p:cNvSpPr/>
          <p:nvPr/>
        </p:nvSpPr>
        <p:spPr>
          <a:xfrm>
            <a:off x="35496" y="2061710"/>
            <a:ext cx="599534" cy="6901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xmlns="" id="{74406CFA-D168-43C5-AD09-995AA1D7BEEB}"/>
              </a:ext>
            </a:extLst>
          </p:cNvPr>
          <p:cNvSpPr/>
          <p:nvPr/>
        </p:nvSpPr>
        <p:spPr>
          <a:xfrm>
            <a:off x="428860" y="1545344"/>
            <a:ext cx="5426758" cy="4607434"/>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xmlns="" id="{077412D0-1F72-4E35-8D47-698FE0943234}"/>
              </a:ext>
            </a:extLst>
          </p:cNvPr>
          <p:cNvSpPr/>
          <p:nvPr/>
        </p:nvSpPr>
        <p:spPr>
          <a:xfrm>
            <a:off x="323528" y="1759783"/>
            <a:ext cx="521899" cy="6814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q-AL" sz="1600"/>
              <a:t>PSU</a:t>
            </a:r>
          </a:p>
        </p:txBody>
      </p:sp>
      <p:grpSp>
        <p:nvGrpSpPr>
          <p:cNvPr id="14" name="Group 13">
            <a:extLst>
              <a:ext uri="{FF2B5EF4-FFF2-40B4-BE49-F238E27FC236}">
                <a16:creationId xmlns:a16="http://schemas.microsoft.com/office/drawing/2014/main" xmlns="" id="{10676C82-DBAB-48EE-8961-D8C23E38D543}"/>
              </a:ext>
            </a:extLst>
          </p:cNvPr>
          <p:cNvGrpSpPr/>
          <p:nvPr/>
        </p:nvGrpSpPr>
        <p:grpSpPr>
          <a:xfrm>
            <a:off x="1251853" y="3107813"/>
            <a:ext cx="3949291" cy="642374"/>
            <a:chOff x="1999225" y="2771058"/>
            <a:chExt cx="3949291" cy="642374"/>
          </a:xfrm>
        </p:grpSpPr>
        <p:cxnSp>
          <p:nvCxnSpPr>
            <p:cNvPr id="18" name="Straight Connector 17">
              <a:extLst>
                <a:ext uri="{FF2B5EF4-FFF2-40B4-BE49-F238E27FC236}">
                  <a16:creationId xmlns:a16="http://schemas.microsoft.com/office/drawing/2014/main" xmlns="" id="{CD39DC21-BA5F-45AE-A3F7-5E7D5D9655FE}"/>
                </a:ext>
              </a:extLst>
            </p:cNvPr>
            <p:cNvCxnSpPr/>
            <p:nvPr/>
          </p:nvCxnSpPr>
          <p:spPr>
            <a:xfrm flipV="1">
              <a:off x="1999225" y="3383935"/>
              <a:ext cx="3949291" cy="8193"/>
            </a:xfrm>
            <a:prstGeom prst="line">
              <a:avLst/>
            </a:prstGeom>
            <a:ln w="444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xmlns="" id="{382351C4-C1E4-4348-BC64-7F51931A9DB5}"/>
                </a:ext>
              </a:extLst>
            </p:cNvPr>
            <p:cNvCxnSpPr/>
            <p:nvPr/>
          </p:nvCxnSpPr>
          <p:spPr>
            <a:xfrm flipV="1">
              <a:off x="3965677" y="2777613"/>
              <a:ext cx="0" cy="630903"/>
            </a:xfrm>
            <a:prstGeom prst="line">
              <a:avLst/>
            </a:prstGeom>
            <a:ln w="444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xmlns="" id="{D26775EA-2927-4FDB-967C-6FAD247B5AF0}"/>
                </a:ext>
              </a:extLst>
            </p:cNvPr>
            <p:cNvCxnSpPr/>
            <p:nvPr/>
          </p:nvCxnSpPr>
          <p:spPr>
            <a:xfrm flipV="1">
              <a:off x="2020528" y="2782529"/>
              <a:ext cx="0" cy="630903"/>
            </a:xfrm>
            <a:prstGeom prst="line">
              <a:avLst/>
            </a:prstGeom>
            <a:ln w="444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xmlns="" id="{F03DCA25-49DA-45DC-9E50-04996C47910C}"/>
                </a:ext>
              </a:extLst>
            </p:cNvPr>
            <p:cNvCxnSpPr/>
            <p:nvPr/>
          </p:nvCxnSpPr>
          <p:spPr>
            <a:xfrm flipV="1">
              <a:off x="5925573" y="2771058"/>
              <a:ext cx="0" cy="630903"/>
            </a:xfrm>
            <a:prstGeom prst="line">
              <a:avLst/>
            </a:prstGeom>
            <a:ln w="444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grpSp>
      <p:grpSp>
        <p:nvGrpSpPr>
          <p:cNvPr id="24" name="Group 23">
            <a:extLst>
              <a:ext uri="{FF2B5EF4-FFF2-40B4-BE49-F238E27FC236}">
                <a16:creationId xmlns:a16="http://schemas.microsoft.com/office/drawing/2014/main" xmlns="" id="{C4958150-008D-482C-A425-A511B93E3596}"/>
              </a:ext>
            </a:extLst>
          </p:cNvPr>
          <p:cNvGrpSpPr/>
          <p:nvPr/>
        </p:nvGrpSpPr>
        <p:grpSpPr>
          <a:xfrm>
            <a:off x="1273156" y="4213421"/>
            <a:ext cx="3949291" cy="657120"/>
            <a:chOff x="1971366" y="4357332"/>
            <a:chExt cx="3949291" cy="657120"/>
          </a:xfrm>
        </p:grpSpPr>
        <p:cxnSp>
          <p:nvCxnSpPr>
            <p:cNvPr id="25" name="Straight Connector 24">
              <a:extLst>
                <a:ext uri="{FF2B5EF4-FFF2-40B4-BE49-F238E27FC236}">
                  <a16:creationId xmlns:a16="http://schemas.microsoft.com/office/drawing/2014/main" xmlns="" id="{693076B1-E50D-4B59-94D4-20EC88F22A21}"/>
                </a:ext>
              </a:extLst>
            </p:cNvPr>
            <p:cNvCxnSpPr/>
            <p:nvPr/>
          </p:nvCxnSpPr>
          <p:spPr>
            <a:xfrm rot="10800000" flipV="1">
              <a:off x="1971366" y="4378636"/>
              <a:ext cx="3949291" cy="8193"/>
            </a:xfrm>
            <a:prstGeom prst="line">
              <a:avLst/>
            </a:prstGeom>
            <a:ln w="444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xmlns="" id="{14E0447C-2106-4A06-9C44-8D3CB0F7178C}"/>
                </a:ext>
              </a:extLst>
            </p:cNvPr>
            <p:cNvCxnSpPr/>
            <p:nvPr/>
          </p:nvCxnSpPr>
          <p:spPr>
            <a:xfrm rot="10800000" flipV="1">
              <a:off x="3274140" y="4378635"/>
              <a:ext cx="0" cy="630903"/>
            </a:xfrm>
            <a:prstGeom prst="line">
              <a:avLst/>
            </a:prstGeom>
            <a:ln w="444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xmlns="" id="{8665639E-B272-42A1-8D8C-A0B1B172CA0F}"/>
                </a:ext>
              </a:extLst>
            </p:cNvPr>
            <p:cNvCxnSpPr/>
            <p:nvPr/>
          </p:nvCxnSpPr>
          <p:spPr>
            <a:xfrm rot="10800000" flipV="1">
              <a:off x="5899354" y="4357332"/>
              <a:ext cx="0" cy="630903"/>
            </a:xfrm>
            <a:prstGeom prst="line">
              <a:avLst/>
            </a:prstGeom>
            <a:ln w="444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xmlns="" id="{AC2629E7-05DD-42DD-ACA3-E1F776AE5F83}"/>
                </a:ext>
              </a:extLst>
            </p:cNvPr>
            <p:cNvCxnSpPr/>
            <p:nvPr/>
          </p:nvCxnSpPr>
          <p:spPr>
            <a:xfrm rot="10800000" flipV="1">
              <a:off x="1994309" y="4368803"/>
              <a:ext cx="0" cy="630903"/>
            </a:xfrm>
            <a:prstGeom prst="line">
              <a:avLst/>
            </a:prstGeom>
            <a:ln w="444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xmlns="" id="{D2DD6E8E-43A9-4840-8FFB-0B1A2C3CEC51}"/>
                </a:ext>
              </a:extLst>
            </p:cNvPr>
            <p:cNvCxnSpPr/>
            <p:nvPr/>
          </p:nvCxnSpPr>
          <p:spPr>
            <a:xfrm rot="10800000" flipV="1">
              <a:off x="4647378" y="4383549"/>
              <a:ext cx="0" cy="630903"/>
            </a:xfrm>
            <a:prstGeom prst="line">
              <a:avLst/>
            </a:prstGeom>
            <a:ln w="444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grpSp>
      <p:cxnSp>
        <p:nvCxnSpPr>
          <p:cNvPr id="30" name="Straight Connector 29">
            <a:extLst>
              <a:ext uri="{FF2B5EF4-FFF2-40B4-BE49-F238E27FC236}">
                <a16:creationId xmlns:a16="http://schemas.microsoft.com/office/drawing/2014/main" xmlns="" id="{9DCF7861-1E7E-4E5F-AA02-B67131070AF8}"/>
              </a:ext>
            </a:extLst>
          </p:cNvPr>
          <p:cNvCxnSpPr/>
          <p:nvPr/>
        </p:nvCxnSpPr>
        <p:spPr>
          <a:xfrm rot="10800000" flipV="1">
            <a:off x="3218527" y="3590185"/>
            <a:ext cx="0" cy="630903"/>
          </a:xfrm>
          <a:prstGeom prst="line">
            <a:avLst/>
          </a:prstGeom>
          <a:ln w="444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pic>
        <p:nvPicPr>
          <p:cNvPr id="32" name="Picture 31" descr="Screen Shot 2017-05-31 at 08.40.10.png">
            <a:extLst>
              <a:ext uri="{FF2B5EF4-FFF2-40B4-BE49-F238E27FC236}">
                <a16:creationId xmlns:a16="http://schemas.microsoft.com/office/drawing/2014/main" xmlns="" id="{8CBFC170-C3C0-4DED-8543-0A536B185F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33626" y="1294470"/>
            <a:ext cx="2703174" cy="1388835"/>
          </a:xfrm>
          <a:prstGeom prst="rect">
            <a:avLst/>
          </a:prstGeom>
          <a:ln>
            <a:noFill/>
          </a:ln>
        </p:spPr>
      </p:pic>
      <p:pic>
        <p:nvPicPr>
          <p:cNvPr id="3074" name="Picture 2" descr="Apple A13 - Wikipedia">
            <a:extLst>
              <a:ext uri="{FF2B5EF4-FFF2-40B4-BE49-F238E27FC236}">
                <a16:creationId xmlns:a16="http://schemas.microsoft.com/office/drawing/2014/main" xmlns="" id="{1A78C177-95A6-44E7-A47F-B2BA899525D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61877" y="2827268"/>
            <a:ext cx="1161727" cy="1294470"/>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35">
            <a:extLst>
              <a:ext uri="{FF2B5EF4-FFF2-40B4-BE49-F238E27FC236}">
                <a16:creationId xmlns:a16="http://schemas.microsoft.com/office/drawing/2014/main" xmlns="" id="{623B51DE-0584-43A0-9B8D-D4D83C7E5BE2}"/>
              </a:ext>
            </a:extLst>
          </p:cNvPr>
          <p:cNvSpPr/>
          <p:nvPr/>
        </p:nvSpPr>
        <p:spPr>
          <a:xfrm>
            <a:off x="2685724" y="2161197"/>
            <a:ext cx="1065161" cy="91767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sq-AL"/>
              <a:t>CPU</a:t>
            </a:r>
          </a:p>
        </p:txBody>
      </p:sp>
      <p:sp>
        <p:nvSpPr>
          <p:cNvPr id="31" name="TextBox 30">
            <a:extLst>
              <a:ext uri="{FF2B5EF4-FFF2-40B4-BE49-F238E27FC236}">
                <a16:creationId xmlns:a16="http://schemas.microsoft.com/office/drawing/2014/main" xmlns="" id="{CFE37768-C777-4E9B-9725-5B74C864C2B4}"/>
              </a:ext>
            </a:extLst>
          </p:cNvPr>
          <p:cNvSpPr txBox="1"/>
          <p:nvPr/>
        </p:nvSpPr>
        <p:spPr>
          <a:xfrm>
            <a:off x="6096237" y="2510039"/>
            <a:ext cx="2939813" cy="2677656"/>
          </a:xfrm>
          <a:prstGeom prst="rect">
            <a:avLst/>
          </a:prstGeom>
          <a:solidFill>
            <a:srgbClr val="F08A34"/>
          </a:solidFill>
        </p:spPr>
        <p:txBody>
          <a:bodyPr wrap="square" rtlCol="0">
            <a:spAutoFit/>
          </a:bodyPr>
          <a:lstStyle/>
          <a:p>
            <a:pPr marL="342900" indent="-342900">
              <a:buFont typeface="Arial" panose="020B0604020202020204" pitchFamily="34" charset="0"/>
              <a:buChar char="•"/>
            </a:pPr>
            <a:r>
              <a:rPr lang="sq-AL" sz="2400">
                <a:solidFill>
                  <a:schemeClr val="bg1"/>
                </a:solidFill>
                <a:latin typeface="+mj-lt"/>
              </a:rPr>
              <a:t>Merr instruksionet nga RAM</a:t>
            </a:r>
          </a:p>
          <a:p>
            <a:pPr marL="342900" indent="-342900">
              <a:buFont typeface="Arial" panose="020B0604020202020204" pitchFamily="34" charset="0"/>
              <a:buChar char="•"/>
            </a:pPr>
            <a:r>
              <a:rPr lang="sq-AL" sz="2400">
                <a:solidFill>
                  <a:schemeClr val="bg1"/>
                </a:solidFill>
                <a:latin typeface="+mj-lt"/>
              </a:rPr>
              <a:t>Kryen llogaritje</a:t>
            </a:r>
          </a:p>
          <a:p>
            <a:pPr marL="342900" indent="-342900">
              <a:buFont typeface="Arial" panose="020B0604020202020204" pitchFamily="34" charset="0"/>
              <a:buChar char="•"/>
            </a:pPr>
            <a:r>
              <a:rPr lang="sq-AL" sz="2400">
                <a:solidFill>
                  <a:schemeClr val="bg1"/>
                </a:solidFill>
                <a:latin typeface="+mj-lt"/>
              </a:rPr>
              <a:t>Proceson të dhëna</a:t>
            </a:r>
          </a:p>
          <a:p>
            <a:pPr marL="342900" indent="-342900">
              <a:buFont typeface="Arial" panose="020B0604020202020204" pitchFamily="34" charset="0"/>
              <a:buChar char="•"/>
            </a:pPr>
            <a:r>
              <a:rPr lang="sq-AL" sz="2400">
                <a:solidFill>
                  <a:schemeClr val="bg1"/>
                </a:solidFill>
                <a:latin typeface="+mj-lt"/>
              </a:rPr>
              <a:t>Kthen rezultatin në RAM</a:t>
            </a:r>
          </a:p>
        </p:txBody>
      </p:sp>
    </p:spTree>
    <p:extLst>
      <p:ext uri="{BB962C8B-B14F-4D97-AF65-F5344CB8AC3E}">
        <p14:creationId xmlns:p14="http://schemas.microsoft.com/office/powerpoint/2010/main" val="2133089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RAM/Memoria</a:t>
            </a:r>
          </a:p>
        </p:txBody>
      </p:sp>
      <p:sp>
        <p:nvSpPr>
          <p:cNvPr id="8" name="Rectangle 7">
            <a:extLst>
              <a:ext uri="{FF2B5EF4-FFF2-40B4-BE49-F238E27FC236}">
                <a16:creationId xmlns:a16="http://schemas.microsoft.com/office/drawing/2014/main" xmlns="" id="{EAFFFDA4-44AB-43A3-930B-0B826B84B4A0}"/>
              </a:ext>
            </a:extLst>
          </p:cNvPr>
          <p:cNvSpPr/>
          <p:nvPr/>
        </p:nvSpPr>
        <p:spPr>
          <a:xfrm>
            <a:off x="323528" y="1444888"/>
            <a:ext cx="5622066" cy="4807959"/>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xmlns="" id="{9AE10D4E-2D68-4434-9D67-627233F0F40C}"/>
              </a:ext>
            </a:extLst>
          </p:cNvPr>
          <p:cNvSpPr/>
          <p:nvPr/>
        </p:nvSpPr>
        <p:spPr>
          <a:xfrm>
            <a:off x="35496" y="2061710"/>
            <a:ext cx="599534" cy="6901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xmlns="" id="{74406CFA-D168-43C5-AD09-995AA1D7BEEB}"/>
              </a:ext>
            </a:extLst>
          </p:cNvPr>
          <p:cNvSpPr/>
          <p:nvPr/>
        </p:nvSpPr>
        <p:spPr>
          <a:xfrm>
            <a:off x="428860" y="1545344"/>
            <a:ext cx="5426758" cy="4607434"/>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xmlns="" id="{077412D0-1F72-4E35-8D47-698FE0943234}"/>
              </a:ext>
            </a:extLst>
          </p:cNvPr>
          <p:cNvSpPr/>
          <p:nvPr/>
        </p:nvSpPr>
        <p:spPr>
          <a:xfrm>
            <a:off x="323528" y="1759783"/>
            <a:ext cx="521899" cy="6814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q-AL" sz="1600"/>
              <a:t>PSU</a:t>
            </a:r>
          </a:p>
        </p:txBody>
      </p:sp>
      <p:grpSp>
        <p:nvGrpSpPr>
          <p:cNvPr id="14" name="Group 13">
            <a:extLst>
              <a:ext uri="{FF2B5EF4-FFF2-40B4-BE49-F238E27FC236}">
                <a16:creationId xmlns:a16="http://schemas.microsoft.com/office/drawing/2014/main" xmlns="" id="{10676C82-DBAB-48EE-8961-D8C23E38D543}"/>
              </a:ext>
            </a:extLst>
          </p:cNvPr>
          <p:cNvGrpSpPr/>
          <p:nvPr/>
        </p:nvGrpSpPr>
        <p:grpSpPr>
          <a:xfrm>
            <a:off x="1251853" y="3107813"/>
            <a:ext cx="3949291" cy="642374"/>
            <a:chOff x="1999225" y="2771058"/>
            <a:chExt cx="3949291" cy="642374"/>
          </a:xfrm>
        </p:grpSpPr>
        <p:cxnSp>
          <p:nvCxnSpPr>
            <p:cNvPr id="18" name="Straight Connector 17">
              <a:extLst>
                <a:ext uri="{FF2B5EF4-FFF2-40B4-BE49-F238E27FC236}">
                  <a16:creationId xmlns:a16="http://schemas.microsoft.com/office/drawing/2014/main" xmlns="" id="{CD39DC21-BA5F-45AE-A3F7-5E7D5D9655FE}"/>
                </a:ext>
              </a:extLst>
            </p:cNvPr>
            <p:cNvCxnSpPr/>
            <p:nvPr/>
          </p:nvCxnSpPr>
          <p:spPr>
            <a:xfrm flipV="1">
              <a:off x="1999225" y="3383935"/>
              <a:ext cx="3949291" cy="8193"/>
            </a:xfrm>
            <a:prstGeom prst="line">
              <a:avLst/>
            </a:prstGeom>
            <a:ln w="444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xmlns="" id="{382351C4-C1E4-4348-BC64-7F51931A9DB5}"/>
                </a:ext>
              </a:extLst>
            </p:cNvPr>
            <p:cNvCxnSpPr/>
            <p:nvPr/>
          </p:nvCxnSpPr>
          <p:spPr>
            <a:xfrm flipV="1">
              <a:off x="3965677" y="2777613"/>
              <a:ext cx="0" cy="630903"/>
            </a:xfrm>
            <a:prstGeom prst="line">
              <a:avLst/>
            </a:prstGeom>
            <a:ln w="444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xmlns="" id="{D26775EA-2927-4FDB-967C-6FAD247B5AF0}"/>
                </a:ext>
              </a:extLst>
            </p:cNvPr>
            <p:cNvCxnSpPr/>
            <p:nvPr/>
          </p:nvCxnSpPr>
          <p:spPr>
            <a:xfrm flipV="1">
              <a:off x="2020528" y="2782529"/>
              <a:ext cx="0" cy="630903"/>
            </a:xfrm>
            <a:prstGeom prst="line">
              <a:avLst/>
            </a:prstGeom>
            <a:ln w="444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xmlns="" id="{F03DCA25-49DA-45DC-9E50-04996C47910C}"/>
                </a:ext>
              </a:extLst>
            </p:cNvPr>
            <p:cNvCxnSpPr/>
            <p:nvPr/>
          </p:nvCxnSpPr>
          <p:spPr>
            <a:xfrm flipV="1">
              <a:off x="5925573" y="2771058"/>
              <a:ext cx="0" cy="630903"/>
            </a:xfrm>
            <a:prstGeom prst="line">
              <a:avLst/>
            </a:prstGeom>
            <a:ln w="444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grpSp>
      <p:grpSp>
        <p:nvGrpSpPr>
          <p:cNvPr id="24" name="Group 23">
            <a:extLst>
              <a:ext uri="{FF2B5EF4-FFF2-40B4-BE49-F238E27FC236}">
                <a16:creationId xmlns:a16="http://schemas.microsoft.com/office/drawing/2014/main" xmlns="" id="{C4958150-008D-482C-A425-A511B93E3596}"/>
              </a:ext>
            </a:extLst>
          </p:cNvPr>
          <p:cNvGrpSpPr/>
          <p:nvPr/>
        </p:nvGrpSpPr>
        <p:grpSpPr>
          <a:xfrm>
            <a:off x="1273156" y="4213421"/>
            <a:ext cx="3949291" cy="657120"/>
            <a:chOff x="1971366" y="4357332"/>
            <a:chExt cx="3949291" cy="657120"/>
          </a:xfrm>
        </p:grpSpPr>
        <p:cxnSp>
          <p:nvCxnSpPr>
            <p:cNvPr id="25" name="Straight Connector 24">
              <a:extLst>
                <a:ext uri="{FF2B5EF4-FFF2-40B4-BE49-F238E27FC236}">
                  <a16:creationId xmlns:a16="http://schemas.microsoft.com/office/drawing/2014/main" xmlns="" id="{693076B1-E50D-4B59-94D4-20EC88F22A21}"/>
                </a:ext>
              </a:extLst>
            </p:cNvPr>
            <p:cNvCxnSpPr/>
            <p:nvPr/>
          </p:nvCxnSpPr>
          <p:spPr>
            <a:xfrm rot="10800000" flipV="1">
              <a:off x="1971366" y="4378636"/>
              <a:ext cx="3949291" cy="8193"/>
            </a:xfrm>
            <a:prstGeom prst="line">
              <a:avLst/>
            </a:prstGeom>
            <a:ln w="444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xmlns="" id="{14E0447C-2106-4A06-9C44-8D3CB0F7178C}"/>
                </a:ext>
              </a:extLst>
            </p:cNvPr>
            <p:cNvCxnSpPr/>
            <p:nvPr/>
          </p:nvCxnSpPr>
          <p:spPr>
            <a:xfrm rot="10800000" flipV="1">
              <a:off x="3274140" y="4378635"/>
              <a:ext cx="0" cy="630903"/>
            </a:xfrm>
            <a:prstGeom prst="line">
              <a:avLst/>
            </a:prstGeom>
            <a:ln w="444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xmlns="" id="{8665639E-B272-42A1-8D8C-A0B1B172CA0F}"/>
                </a:ext>
              </a:extLst>
            </p:cNvPr>
            <p:cNvCxnSpPr/>
            <p:nvPr/>
          </p:nvCxnSpPr>
          <p:spPr>
            <a:xfrm rot="10800000" flipV="1">
              <a:off x="5899354" y="4357332"/>
              <a:ext cx="0" cy="630903"/>
            </a:xfrm>
            <a:prstGeom prst="line">
              <a:avLst/>
            </a:prstGeom>
            <a:ln w="444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xmlns="" id="{AC2629E7-05DD-42DD-ACA3-E1F776AE5F83}"/>
                </a:ext>
              </a:extLst>
            </p:cNvPr>
            <p:cNvCxnSpPr/>
            <p:nvPr/>
          </p:nvCxnSpPr>
          <p:spPr>
            <a:xfrm rot="10800000" flipV="1">
              <a:off x="1994309" y="4368803"/>
              <a:ext cx="0" cy="630903"/>
            </a:xfrm>
            <a:prstGeom prst="line">
              <a:avLst/>
            </a:prstGeom>
            <a:ln w="444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xmlns="" id="{D2DD6E8E-43A9-4840-8FFB-0B1A2C3CEC51}"/>
                </a:ext>
              </a:extLst>
            </p:cNvPr>
            <p:cNvCxnSpPr/>
            <p:nvPr/>
          </p:nvCxnSpPr>
          <p:spPr>
            <a:xfrm rot="10800000" flipV="1">
              <a:off x="4647378" y="4383549"/>
              <a:ext cx="0" cy="630903"/>
            </a:xfrm>
            <a:prstGeom prst="line">
              <a:avLst/>
            </a:prstGeom>
            <a:ln w="444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grpSp>
      <p:cxnSp>
        <p:nvCxnSpPr>
          <p:cNvPr id="30" name="Straight Connector 29">
            <a:extLst>
              <a:ext uri="{FF2B5EF4-FFF2-40B4-BE49-F238E27FC236}">
                <a16:creationId xmlns:a16="http://schemas.microsoft.com/office/drawing/2014/main" xmlns="" id="{9DCF7861-1E7E-4E5F-AA02-B67131070AF8}"/>
              </a:ext>
            </a:extLst>
          </p:cNvPr>
          <p:cNvCxnSpPr/>
          <p:nvPr/>
        </p:nvCxnSpPr>
        <p:spPr>
          <a:xfrm rot="10800000" flipV="1">
            <a:off x="3218527" y="3590185"/>
            <a:ext cx="0" cy="630903"/>
          </a:xfrm>
          <a:prstGeom prst="line">
            <a:avLst/>
          </a:prstGeom>
          <a:ln w="444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sp>
        <p:nvSpPr>
          <p:cNvPr id="36" name="Rectangle 35">
            <a:extLst>
              <a:ext uri="{FF2B5EF4-FFF2-40B4-BE49-F238E27FC236}">
                <a16:creationId xmlns:a16="http://schemas.microsoft.com/office/drawing/2014/main" xmlns="" id="{623B51DE-0584-43A0-9B8D-D4D83C7E5BE2}"/>
              </a:ext>
            </a:extLst>
          </p:cNvPr>
          <p:cNvSpPr/>
          <p:nvPr/>
        </p:nvSpPr>
        <p:spPr>
          <a:xfrm>
            <a:off x="2685724" y="2161197"/>
            <a:ext cx="1065161" cy="91767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sq-AL"/>
              <a:t>CPU</a:t>
            </a:r>
          </a:p>
        </p:txBody>
      </p:sp>
      <p:pic>
        <p:nvPicPr>
          <p:cNvPr id="33" name="Picture 32">
            <a:extLst>
              <a:ext uri="{FF2B5EF4-FFF2-40B4-BE49-F238E27FC236}">
                <a16:creationId xmlns:a16="http://schemas.microsoft.com/office/drawing/2014/main" xmlns="" id="{970E6919-319F-4C29-8FC5-EC81265D21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7560" y="1457161"/>
            <a:ext cx="2952327" cy="1968218"/>
          </a:xfrm>
          <a:prstGeom prst="rect">
            <a:avLst/>
          </a:prstGeom>
          <a:ln>
            <a:noFill/>
          </a:ln>
        </p:spPr>
      </p:pic>
      <p:pic>
        <p:nvPicPr>
          <p:cNvPr id="2050" name="Picture 2" descr="Samsung ePoP Memory Uses 40 Percent Less Space by Fusing RAM and ...">
            <a:extLst>
              <a:ext uri="{FF2B5EF4-FFF2-40B4-BE49-F238E27FC236}">
                <a16:creationId xmlns:a16="http://schemas.microsoft.com/office/drawing/2014/main" xmlns="" id="{796B0BBA-B515-42AF-A711-74453823E8F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12517" y="4407762"/>
            <a:ext cx="2462411" cy="1745016"/>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xmlns="" id="{CFE37768-C777-4E9B-9725-5B74C864C2B4}"/>
              </a:ext>
            </a:extLst>
          </p:cNvPr>
          <p:cNvSpPr txBox="1"/>
          <p:nvPr/>
        </p:nvSpPr>
        <p:spPr>
          <a:xfrm>
            <a:off x="6096237" y="2325373"/>
            <a:ext cx="3118101" cy="3785652"/>
          </a:xfrm>
          <a:prstGeom prst="rect">
            <a:avLst/>
          </a:prstGeom>
          <a:solidFill>
            <a:srgbClr val="F08A34"/>
          </a:solidFill>
        </p:spPr>
        <p:txBody>
          <a:bodyPr wrap="square" rtlCol="0">
            <a:spAutoFit/>
          </a:bodyPr>
          <a:lstStyle/>
          <a:p>
            <a:pPr marL="342900" indent="-342900">
              <a:buFont typeface="Arial" panose="020B0604020202020204" pitchFamily="34" charset="0"/>
              <a:buChar char="•"/>
            </a:pPr>
            <a:r>
              <a:rPr lang="sq-AL" sz="2400" dirty="0">
                <a:solidFill>
                  <a:schemeClr val="bg1"/>
                </a:solidFill>
                <a:latin typeface="+mj-lt"/>
              </a:rPr>
              <a:t>Ruajtje e paqëndrueshme</a:t>
            </a:r>
          </a:p>
          <a:p>
            <a:pPr marL="342900" indent="-342900">
              <a:buFont typeface="Arial" panose="020B0604020202020204" pitchFamily="34" charset="0"/>
              <a:buChar char="•"/>
            </a:pPr>
            <a:r>
              <a:rPr lang="sq-AL" sz="2400" dirty="0">
                <a:solidFill>
                  <a:schemeClr val="bg1"/>
                </a:solidFill>
                <a:latin typeface="+mj-lt"/>
              </a:rPr>
              <a:t>Mban ‘proceset e punës’ së pajisjes</a:t>
            </a:r>
          </a:p>
          <a:p>
            <a:pPr marL="342900" indent="-342900">
              <a:buFont typeface="Arial" panose="020B0604020202020204" pitchFamily="34" charset="0"/>
              <a:buChar char="•"/>
            </a:pPr>
            <a:r>
              <a:rPr lang="sq-AL" sz="2400" dirty="0">
                <a:solidFill>
                  <a:schemeClr val="bg1"/>
                </a:solidFill>
                <a:latin typeface="+mj-lt"/>
              </a:rPr>
              <a:t>Pajisje shumë e shpejtë</a:t>
            </a:r>
          </a:p>
          <a:p>
            <a:pPr marL="342900" indent="-342900">
              <a:buFont typeface="Arial" panose="020B0604020202020204" pitchFamily="34" charset="0"/>
              <a:buChar char="•"/>
            </a:pPr>
            <a:r>
              <a:rPr lang="sq-AL" sz="2400" dirty="0">
                <a:solidFill>
                  <a:schemeClr val="bg1"/>
                </a:solidFill>
                <a:latin typeface="+mj-lt"/>
              </a:rPr>
              <a:t>Punon krahas CPU-së</a:t>
            </a:r>
          </a:p>
          <a:p>
            <a:pPr marL="342900" indent="-342900">
              <a:buFont typeface="Arial" panose="020B0604020202020204" pitchFamily="34" charset="0"/>
              <a:buChar char="•"/>
            </a:pPr>
            <a:r>
              <a:rPr lang="sq-AL" sz="2400" dirty="0">
                <a:solidFill>
                  <a:schemeClr val="bg1"/>
                </a:solidFill>
                <a:latin typeface="+mj-lt"/>
              </a:rPr>
              <a:t>Mund të ketë të dhëna të dobishme *</a:t>
            </a:r>
          </a:p>
        </p:txBody>
      </p:sp>
      <p:sp>
        <p:nvSpPr>
          <p:cNvPr id="38" name="Rectangle 37">
            <a:extLst>
              <a:ext uri="{FF2B5EF4-FFF2-40B4-BE49-F238E27FC236}">
                <a16:creationId xmlns:a16="http://schemas.microsoft.com/office/drawing/2014/main" xmlns="" id="{3CFDA9AB-3E75-42C6-8473-86EF09B486FE}"/>
              </a:ext>
            </a:extLst>
          </p:cNvPr>
          <p:cNvSpPr/>
          <p:nvPr/>
        </p:nvSpPr>
        <p:spPr>
          <a:xfrm>
            <a:off x="4645620" y="2162702"/>
            <a:ext cx="1065161" cy="917678"/>
          </a:xfrm>
          <a:prstGeom prst="rect">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sq-AL">
                <a:solidFill>
                  <a:schemeClr val="tx1"/>
                </a:solidFill>
              </a:rPr>
              <a:t>RAM</a:t>
            </a:r>
          </a:p>
        </p:txBody>
      </p:sp>
    </p:spTree>
    <p:extLst>
      <p:ext uri="{BB962C8B-B14F-4D97-AF65-F5344CB8AC3E}">
        <p14:creationId xmlns:p14="http://schemas.microsoft.com/office/powerpoint/2010/main" val="2026202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4" descr="QUADRO P6000">
            <a:extLst>
              <a:ext uri="{FF2B5EF4-FFF2-40B4-BE49-F238E27FC236}">
                <a16:creationId xmlns:a16="http://schemas.microsoft.com/office/drawing/2014/main" xmlns="" id="{6252E710-29E2-4C43-A2EF-0AC726C14F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2448" y="3817927"/>
            <a:ext cx="3456904" cy="171550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xmlns="" id="{1D0DB250-94CB-4462-AAAF-7439B9D227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1714" y="1444888"/>
            <a:ext cx="2882583" cy="2145297"/>
          </a:xfrm>
          <a:prstGeom prst="rect">
            <a:avLst/>
          </a:prstGeom>
        </p:spPr>
      </p:pic>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Kartela grafike/video</a:t>
            </a:r>
          </a:p>
        </p:txBody>
      </p:sp>
      <p:sp>
        <p:nvSpPr>
          <p:cNvPr id="8" name="Rectangle 7">
            <a:extLst>
              <a:ext uri="{FF2B5EF4-FFF2-40B4-BE49-F238E27FC236}">
                <a16:creationId xmlns:a16="http://schemas.microsoft.com/office/drawing/2014/main" xmlns="" id="{EAFFFDA4-44AB-43A3-930B-0B826B84B4A0}"/>
              </a:ext>
            </a:extLst>
          </p:cNvPr>
          <p:cNvSpPr/>
          <p:nvPr/>
        </p:nvSpPr>
        <p:spPr>
          <a:xfrm>
            <a:off x="323528" y="1444888"/>
            <a:ext cx="5622066" cy="4807959"/>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xmlns="" id="{9AE10D4E-2D68-4434-9D67-627233F0F40C}"/>
              </a:ext>
            </a:extLst>
          </p:cNvPr>
          <p:cNvSpPr/>
          <p:nvPr/>
        </p:nvSpPr>
        <p:spPr>
          <a:xfrm>
            <a:off x="35496" y="2061710"/>
            <a:ext cx="599534" cy="6901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xmlns="" id="{74406CFA-D168-43C5-AD09-995AA1D7BEEB}"/>
              </a:ext>
            </a:extLst>
          </p:cNvPr>
          <p:cNvSpPr/>
          <p:nvPr/>
        </p:nvSpPr>
        <p:spPr>
          <a:xfrm>
            <a:off x="428860" y="1545344"/>
            <a:ext cx="5426758" cy="4607434"/>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xmlns="" id="{077412D0-1F72-4E35-8D47-698FE0943234}"/>
              </a:ext>
            </a:extLst>
          </p:cNvPr>
          <p:cNvSpPr/>
          <p:nvPr/>
        </p:nvSpPr>
        <p:spPr>
          <a:xfrm>
            <a:off x="323528" y="1759783"/>
            <a:ext cx="521899" cy="6814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q-AL" sz="1600"/>
              <a:t>PSU</a:t>
            </a:r>
          </a:p>
        </p:txBody>
      </p:sp>
      <p:grpSp>
        <p:nvGrpSpPr>
          <p:cNvPr id="14" name="Group 13">
            <a:extLst>
              <a:ext uri="{FF2B5EF4-FFF2-40B4-BE49-F238E27FC236}">
                <a16:creationId xmlns:a16="http://schemas.microsoft.com/office/drawing/2014/main" xmlns="" id="{10676C82-DBAB-48EE-8961-D8C23E38D543}"/>
              </a:ext>
            </a:extLst>
          </p:cNvPr>
          <p:cNvGrpSpPr/>
          <p:nvPr/>
        </p:nvGrpSpPr>
        <p:grpSpPr>
          <a:xfrm>
            <a:off x="1251853" y="3107813"/>
            <a:ext cx="3949291" cy="642374"/>
            <a:chOff x="1999225" y="2771058"/>
            <a:chExt cx="3949291" cy="642374"/>
          </a:xfrm>
        </p:grpSpPr>
        <p:cxnSp>
          <p:nvCxnSpPr>
            <p:cNvPr id="18" name="Straight Connector 17">
              <a:extLst>
                <a:ext uri="{FF2B5EF4-FFF2-40B4-BE49-F238E27FC236}">
                  <a16:creationId xmlns:a16="http://schemas.microsoft.com/office/drawing/2014/main" xmlns="" id="{CD39DC21-BA5F-45AE-A3F7-5E7D5D9655FE}"/>
                </a:ext>
              </a:extLst>
            </p:cNvPr>
            <p:cNvCxnSpPr/>
            <p:nvPr/>
          </p:nvCxnSpPr>
          <p:spPr>
            <a:xfrm flipV="1">
              <a:off x="1999225" y="3383935"/>
              <a:ext cx="3949291" cy="8193"/>
            </a:xfrm>
            <a:prstGeom prst="line">
              <a:avLst/>
            </a:prstGeom>
            <a:ln w="444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xmlns="" id="{382351C4-C1E4-4348-BC64-7F51931A9DB5}"/>
                </a:ext>
              </a:extLst>
            </p:cNvPr>
            <p:cNvCxnSpPr/>
            <p:nvPr/>
          </p:nvCxnSpPr>
          <p:spPr>
            <a:xfrm flipV="1">
              <a:off x="3965677" y="2777613"/>
              <a:ext cx="0" cy="630903"/>
            </a:xfrm>
            <a:prstGeom prst="line">
              <a:avLst/>
            </a:prstGeom>
            <a:ln w="444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xmlns="" id="{D26775EA-2927-4FDB-967C-6FAD247B5AF0}"/>
                </a:ext>
              </a:extLst>
            </p:cNvPr>
            <p:cNvCxnSpPr/>
            <p:nvPr/>
          </p:nvCxnSpPr>
          <p:spPr>
            <a:xfrm flipV="1">
              <a:off x="2020528" y="2782529"/>
              <a:ext cx="0" cy="630903"/>
            </a:xfrm>
            <a:prstGeom prst="line">
              <a:avLst/>
            </a:prstGeom>
            <a:ln w="444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xmlns="" id="{F03DCA25-49DA-45DC-9E50-04996C47910C}"/>
                </a:ext>
              </a:extLst>
            </p:cNvPr>
            <p:cNvCxnSpPr/>
            <p:nvPr/>
          </p:nvCxnSpPr>
          <p:spPr>
            <a:xfrm flipV="1">
              <a:off x="5925573" y="2771058"/>
              <a:ext cx="0" cy="630903"/>
            </a:xfrm>
            <a:prstGeom prst="line">
              <a:avLst/>
            </a:prstGeom>
            <a:ln w="444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grpSp>
      <p:grpSp>
        <p:nvGrpSpPr>
          <p:cNvPr id="24" name="Group 23">
            <a:extLst>
              <a:ext uri="{FF2B5EF4-FFF2-40B4-BE49-F238E27FC236}">
                <a16:creationId xmlns:a16="http://schemas.microsoft.com/office/drawing/2014/main" xmlns="" id="{C4958150-008D-482C-A425-A511B93E3596}"/>
              </a:ext>
            </a:extLst>
          </p:cNvPr>
          <p:cNvGrpSpPr/>
          <p:nvPr/>
        </p:nvGrpSpPr>
        <p:grpSpPr>
          <a:xfrm>
            <a:off x="1273156" y="4213421"/>
            <a:ext cx="3949291" cy="657120"/>
            <a:chOff x="1971366" y="4357332"/>
            <a:chExt cx="3949291" cy="657120"/>
          </a:xfrm>
        </p:grpSpPr>
        <p:cxnSp>
          <p:nvCxnSpPr>
            <p:cNvPr id="25" name="Straight Connector 24">
              <a:extLst>
                <a:ext uri="{FF2B5EF4-FFF2-40B4-BE49-F238E27FC236}">
                  <a16:creationId xmlns:a16="http://schemas.microsoft.com/office/drawing/2014/main" xmlns="" id="{693076B1-E50D-4B59-94D4-20EC88F22A21}"/>
                </a:ext>
              </a:extLst>
            </p:cNvPr>
            <p:cNvCxnSpPr/>
            <p:nvPr/>
          </p:nvCxnSpPr>
          <p:spPr>
            <a:xfrm rot="10800000" flipV="1">
              <a:off x="1971366" y="4378636"/>
              <a:ext cx="3949291" cy="8193"/>
            </a:xfrm>
            <a:prstGeom prst="line">
              <a:avLst/>
            </a:prstGeom>
            <a:ln w="444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xmlns="" id="{14E0447C-2106-4A06-9C44-8D3CB0F7178C}"/>
                </a:ext>
              </a:extLst>
            </p:cNvPr>
            <p:cNvCxnSpPr/>
            <p:nvPr/>
          </p:nvCxnSpPr>
          <p:spPr>
            <a:xfrm rot="10800000" flipV="1">
              <a:off x="3274140" y="4378635"/>
              <a:ext cx="0" cy="630903"/>
            </a:xfrm>
            <a:prstGeom prst="line">
              <a:avLst/>
            </a:prstGeom>
            <a:ln w="444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xmlns="" id="{8665639E-B272-42A1-8D8C-A0B1B172CA0F}"/>
                </a:ext>
              </a:extLst>
            </p:cNvPr>
            <p:cNvCxnSpPr/>
            <p:nvPr/>
          </p:nvCxnSpPr>
          <p:spPr>
            <a:xfrm rot="10800000" flipV="1">
              <a:off x="5899354" y="4357332"/>
              <a:ext cx="0" cy="630903"/>
            </a:xfrm>
            <a:prstGeom prst="line">
              <a:avLst/>
            </a:prstGeom>
            <a:ln w="444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xmlns="" id="{AC2629E7-05DD-42DD-ACA3-E1F776AE5F83}"/>
                </a:ext>
              </a:extLst>
            </p:cNvPr>
            <p:cNvCxnSpPr/>
            <p:nvPr/>
          </p:nvCxnSpPr>
          <p:spPr>
            <a:xfrm rot="10800000" flipV="1">
              <a:off x="1994309" y="4368803"/>
              <a:ext cx="0" cy="630903"/>
            </a:xfrm>
            <a:prstGeom prst="line">
              <a:avLst/>
            </a:prstGeom>
            <a:ln w="444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xmlns="" id="{D2DD6E8E-43A9-4840-8FFB-0B1A2C3CEC51}"/>
                </a:ext>
              </a:extLst>
            </p:cNvPr>
            <p:cNvCxnSpPr/>
            <p:nvPr/>
          </p:nvCxnSpPr>
          <p:spPr>
            <a:xfrm rot="10800000" flipV="1">
              <a:off x="4647378" y="4383549"/>
              <a:ext cx="0" cy="630903"/>
            </a:xfrm>
            <a:prstGeom prst="line">
              <a:avLst/>
            </a:prstGeom>
            <a:ln w="444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grpSp>
      <p:cxnSp>
        <p:nvCxnSpPr>
          <p:cNvPr id="30" name="Straight Connector 29">
            <a:extLst>
              <a:ext uri="{FF2B5EF4-FFF2-40B4-BE49-F238E27FC236}">
                <a16:creationId xmlns:a16="http://schemas.microsoft.com/office/drawing/2014/main" xmlns="" id="{9DCF7861-1E7E-4E5F-AA02-B67131070AF8}"/>
              </a:ext>
            </a:extLst>
          </p:cNvPr>
          <p:cNvCxnSpPr/>
          <p:nvPr/>
        </p:nvCxnSpPr>
        <p:spPr>
          <a:xfrm rot="10800000" flipV="1">
            <a:off x="3218527" y="3590185"/>
            <a:ext cx="0" cy="630903"/>
          </a:xfrm>
          <a:prstGeom prst="line">
            <a:avLst/>
          </a:prstGeom>
          <a:ln w="444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sp>
        <p:nvSpPr>
          <p:cNvPr id="36" name="Rectangle 35">
            <a:extLst>
              <a:ext uri="{FF2B5EF4-FFF2-40B4-BE49-F238E27FC236}">
                <a16:creationId xmlns:a16="http://schemas.microsoft.com/office/drawing/2014/main" xmlns="" id="{623B51DE-0584-43A0-9B8D-D4D83C7E5BE2}"/>
              </a:ext>
            </a:extLst>
          </p:cNvPr>
          <p:cNvSpPr/>
          <p:nvPr/>
        </p:nvSpPr>
        <p:spPr>
          <a:xfrm>
            <a:off x="2685724" y="2161197"/>
            <a:ext cx="1065161" cy="91767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sq-AL"/>
              <a:t>CPU</a:t>
            </a:r>
          </a:p>
        </p:txBody>
      </p:sp>
      <p:sp>
        <p:nvSpPr>
          <p:cNvPr id="31" name="TextBox 30">
            <a:extLst>
              <a:ext uri="{FF2B5EF4-FFF2-40B4-BE49-F238E27FC236}">
                <a16:creationId xmlns:a16="http://schemas.microsoft.com/office/drawing/2014/main" xmlns="" id="{CFE37768-C777-4E9B-9725-5B74C864C2B4}"/>
              </a:ext>
            </a:extLst>
          </p:cNvPr>
          <p:cNvSpPr txBox="1"/>
          <p:nvPr/>
        </p:nvSpPr>
        <p:spPr>
          <a:xfrm>
            <a:off x="6082708" y="1956041"/>
            <a:ext cx="3061292" cy="4524315"/>
          </a:xfrm>
          <a:prstGeom prst="rect">
            <a:avLst/>
          </a:prstGeom>
          <a:solidFill>
            <a:srgbClr val="F08A34"/>
          </a:solidFill>
        </p:spPr>
        <p:txBody>
          <a:bodyPr wrap="square" rtlCol="0">
            <a:spAutoFit/>
          </a:bodyPr>
          <a:lstStyle/>
          <a:p>
            <a:pPr marL="342900" indent="-342900">
              <a:buFont typeface="Arial" panose="020B0604020202020204" pitchFamily="34" charset="0"/>
              <a:buChar char="•"/>
            </a:pPr>
            <a:r>
              <a:rPr lang="sq-AL" sz="2400" dirty="0">
                <a:solidFill>
                  <a:schemeClr val="bg1"/>
                </a:solidFill>
                <a:latin typeface="+mj-lt"/>
              </a:rPr>
              <a:t>Lejon shikimin dhe leximin e informatave kompjuterike</a:t>
            </a:r>
          </a:p>
          <a:p>
            <a:pPr marL="342900" indent="-342900">
              <a:buFont typeface="Arial" panose="020B0604020202020204" pitchFamily="34" charset="0"/>
              <a:buChar char="•"/>
            </a:pPr>
            <a:r>
              <a:rPr lang="sq-AL" sz="2400" dirty="0">
                <a:solidFill>
                  <a:schemeClr val="bg1"/>
                </a:solidFill>
                <a:latin typeface="+mj-lt"/>
              </a:rPr>
              <a:t>Mund të ndërtohet në pllakë amë ose të shtohet si pajisje e pavarur, e porositur</a:t>
            </a:r>
          </a:p>
          <a:p>
            <a:pPr marL="342900" indent="-342900">
              <a:buFont typeface="Arial" panose="020B0604020202020204" pitchFamily="34" charset="0"/>
              <a:buChar char="•"/>
            </a:pPr>
            <a:r>
              <a:rPr lang="sq-AL" sz="2400" dirty="0">
                <a:solidFill>
                  <a:schemeClr val="bg1"/>
                </a:solidFill>
                <a:latin typeface="+mj-lt"/>
              </a:rPr>
              <a:t>GPU – Graphics Processing Unit (Njësia Përpunuese Grafike)</a:t>
            </a:r>
          </a:p>
        </p:txBody>
      </p:sp>
      <p:sp>
        <p:nvSpPr>
          <p:cNvPr id="38" name="Rectangle 37">
            <a:extLst>
              <a:ext uri="{FF2B5EF4-FFF2-40B4-BE49-F238E27FC236}">
                <a16:creationId xmlns:a16="http://schemas.microsoft.com/office/drawing/2014/main" xmlns="" id="{3CFDA9AB-3E75-42C6-8473-86EF09B486FE}"/>
              </a:ext>
            </a:extLst>
          </p:cNvPr>
          <p:cNvSpPr/>
          <p:nvPr/>
        </p:nvSpPr>
        <p:spPr>
          <a:xfrm>
            <a:off x="4645620" y="2162702"/>
            <a:ext cx="1065161" cy="917678"/>
          </a:xfrm>
          <a:prstGeom prst="rect">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sq-AL">
                <a:solidFill>
                  <a:schemeClr val="tx1"/>
                </a:solidFill>
              </a:rPr>
              <a:t>RAM</a:t>
            </a:r>
          </a:p>
        </p:txBody>
      </p:sp>
      <p:sp>
        <p:nvSpPr>
          <p:cNvPr id="37" name="Rectangle 36">
            <a:extLst>
              <a:ext uri="{FF2B5EF4-FFF2-40B4-BE49-F238E27FC236}">
                <a16:creationId xmlns:a16="http://schemas.microsoft.com/office/drawing/2014/main" xmlns="" id="{7D57A445-10E3-4C83-AD95-6281AE5FB249}"/>
              </a:ext>
            </a:extLst>
          </p:cNvPr>
          <p:cNvSpPr/>
          <p:nvPr/>
        </p:nvSpPr>
        <p:spPr>
          <a:xfrm>
            <a:off x="32654" y="2644495"/>
            <a:ext cx="722922" cy="6901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q-AL"/>
              <a:t>c</a:t>
            </a:r>
          </a:p>
        </p:txBody>
      </p:sp>
      <p:sp>
        <p:nvSpPr>
          <p:cNvPr id="35" name="Rectangle 34">
            <a:extLst>
              <a:ext uri="{FF2B5EF4-FFF2-40B4-BE49-F238E27FC236}">
                <a16:creationId xmlns:a16="http://schemas.microsoft.com/office/drawing/2014/main" xmlns="" id="{CFE23CCC-5262-43B7-841A-9B7104A1C7F5}"/>
              </a:ext>
            </a:extLst>
          </p:cNvPr>
          <p:cNvSpPr/>
          <p:nvPr/>
        </p:nvSpPr>
        <p:spPr>
          <a:xfrm>
            <a:off x="740574" y="2175907"/>
            <a:ext cx="1065161" cy="917678"/>
          </a:xfrm>
          <a:prstGeom prst="rect">
            <a:avLst/>
          </a:prstGeom>
          <a:solidFill>
            <a:schemeClr val="accent4">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sq-AL"/>
              <a:t>GPU</a:t>
            </a:r>
          </a:p>
        </p:txBody>
      </p:sp>
    </p:spTree>
    <p:extLst>
      <p:ext uri="{BB962C8B-B14F-4D97-AF65-F5344CB8AC3E}">
        <p14:creationId xmlns:p14="http://schemas.microsoft.com/office/powerpoint/2010/main" val="108685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7" grpId="0" animBg="1"/>
      <p:bldP spid="3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Do the cellphones have hard drive where the data is stored? - Quora">
            <a:extLst>
              <a:ext uri="{FF2B5EF4-FFF2-40B4-BE49-F238E27FC236}">
                <a16:creationId xmlns:a16="http://schemas.microsoft.com/office/drawing/2014/main" xmlns="" id="{87FF7091-66C0-4569-B2D6-7B001377309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048" t="24459" r="29464" b="22068"/>
          <a:stretch/>
        </p:blipFill>
        <p:spPr bwMode="auto">
          <a:xfrm>
            <a:off x="6728319" y="4899446"/>
            <a:ext cx="1623122" cy="141086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Image result for ssd drive cross section">
            <a:extLst>
              <a:ext uri="{FF2B5EF4-FFF2-40B4-BE49-F238E27FC236}">
                <a16:creationId xmlns:a16="http://schemas.microsoft.com/office/drawing/2014/main" xmlns="" id="{7AC9600A-FD7F-491D-95B0-F575AC5D3A1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02277" y="3384512"/>
            <a:ext cx="2080539" cy="141086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xmlns="" id="{9D3D2236-5E9C-4754-B1A1-66871101100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355" t="5604" r="13035" b="3225"/>
          <a:stretch/>
        </p:blipFill>
        <p:spPr>
          <a:xfrm>
            <a:off x="6167332" y="1124744"/>
            <a:ext cx="2745096" cy="2122513"/>
          </a:xfrm>
          <a:prstGeom prst="rect">
            <a:avLst/>
          </a:prstGeom>
        </p:spPr>
      </p:pic>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Hard drive/pajisja e ruajtjes</a:t>
            </a:r>
          </a:p>
        </p:txBody>
      </p:sp>
      <p:sp>
        <p:nvSpPr>
          <p:cNvPr id="8" name="Rectangle 7">
            <a:extLst>
              <a:ext uri="{FF2B5EF4-FFF2-40B4-BE49-F238E27FC236}">
                <a16:creationId xmlns:a16="http://schemas.microsoft.com/office/drawing/2014/main" xmlns="" id="{EAFFFDA4-44AB-43A3-930B-0B826B84B4A0}"/>
              </a:ext>
            </a:extLst>
          </p:cNvPr>
          <p:cNvSpPr/>
          <p:nvPr/>
        </p:nvSpPr>
        <p:spPr>
          <a:xfrm>
            <a:off x="323528" y="1444888"/>
            <a:ext cx="5622066" cy="4807959"/>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xmlns="" id="{9AE10D4E-2D68-4434-9D67-627233F0F40C}"/>
              </a:ext>
            </a:extLst>
          </p:cNvPr>
          <p:cNvSpPr/>
          <p:nvPr/>
        </p:nvSpPr>
        <p:spPr>
          <a:xfrm>
            <a:off x="35496" y="2061710"/>
            <a:ext cx="599534" cy="6901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xmlns="" id="{74406CFA-D168-43C5-AD09-995AA1D7BEEB}"/>
              </a:ext>
            </a:extLst>
          </p:cNvPr>
          <p:cNvSpPr/>
          <p:nvPr/>
        </p:nvSpPr>
        <p:spPr>
          <a:xfrm>
            <a:off x="428860" y="1545344"/>
            <a:ext cx="5426758" cy="4607434"/>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xmlns="" id="{077412D0-1F72-4E35-8D47-698FE0943234}"/>
              </a:ext>
            </a:extLst>
          </p:cNvPr>
          <p:cNvSpPr/>
          <p:nvPr/>
        </p:nvSpPr>
        <p:spPr>
          <a:xfrm>
            <a:off x="323528" y="1759783"/>
            <a:ext cx="521899" cy="6814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q-AL" sz="1600"/>
              <a:t>PSU</a:t>
            </a:r>
          </a:p>
        </p:txBody>
      </p:sp>
      <p:grpSp>
        <p:nvGrpSpPr>
          <p:cNvPr id="14" name="Group 13">
            <a:extLst>
              <a:ext uri="{FF2B5EF4-FFF2-40B4-BE49-F238E27FC236}">
                <a16:creationId xmlns:a16="http://schemas.microsoft.com/office/drawing/2014/main" xmlns="" id="{10676C82-DBAB-48EE-8961-D8C23E38D543}"/>
              </a:ext>
            </a:extLst>
          </p:cNvPr>
          <p:cNvGrpSpPr/>
          <p:nvPr/>
        </p:nvGrpSpPr>
        <p:grpSpPr>
          <a:xfrm>
            <a:off x="1251853" y="3107813"/>
            <a:ext cx="3949291" cy="642374"/>
            <a:chOff x="1999225" y="2771058"/>
            <a:chExt cx="3949291" cy="642374"/>
          </a:xfrm>
        </p:grpSpPr>
        <p:cxnSp>
          <p:nvCxnSpPr>
            <p:cNvPr id="18" name="Straight Connector 17">
              <a:extLst>
                <a:ext uri="{FF2B5EF4-FFF2-40B4-BE49-F238E27FC236}">
                  <a16:creationId xmlns:a16="http://schemas.microsoft.com/office/drawing/2014/main" xmlns="" id="{CD39DC21-BA5F-45AE-A3F7-5E7D5D9655FE}"/>
                </a:ext>
              </a:extLst>
            </p:cNvPr>
            <p:cNvCxnSpPr/>
            <p:nvPr/>
          </p:nvCxnSpPr>
          <p:spPr>
            <a:xfrm flipV="1">
              <a:off x="1999225" y="3383935"/>
              <a:ext cx="3949291" cy="8193"/>
            </a:xfrm>
            <a:prstGeom prst="line">
              <a:avLst/>
            </a:prstGeom>
            <a:ln w="444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xmlns="" id="{382351C4-C1E4-4348-BC64-7F51931A9DB5}"/>
                </a:ext>
              </a:extLst>
            </p:cNvPr>
            <p:cNvCxnSpPr/>
            <p:nvPr/>
          </p:nvCxnSpPr>
          <p:spPr>
            <a:xfrm flipV="1">
              <a:off x="3965677" y="2777613"/>
              <a:ext cx="0" cy="630903"/>
            </a:xfrm>
            <a:prstGeom prst="line">
              <a:avLst/>
            </a:prstGeom>
            <a:ln w="444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xmlns="" id="{D26775EA-2927-4FDB-967C-6FAD247B5AF0}"/>
                </a:ext>
              </a:extLst>
            </p:cNvPr>
            <p:cNvCxnSpPr/>
            <p:nvPr/>
          </p:nvCxnSpPr>
          <p:spPr>
            <a:xfrm flipV="1">
              <a:off x="2020528" y="2782529"/>
              <a:ext cx="0" cy="630903"/>
            </a:xfrm>
            <a:prstGeom prst="line">
              <a:avLst/>
            </a:prstGeom>
            <a:ln w="444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xmlns="" id="{F03DCA25-49DA-45DC-9E50-04996C47910C}"/>
                </a:ext>
              </a:extLst>
            </p:cNvPr>
            <p:cNvCxnSpPr/>
            <p:nvPr/>
          </p:nvCxnSpPr>
          <p:spPr>
            <a:xfrm flipV="1">
              <a:off x="5925573" y="2771058"/>
              <a:ext cx="0" cy="630903"/>
            </a:xfrm>
            <a:prstGeom prst="line">
              <a:avLst/>
            </a:prstGeom>
            <a:ln w="444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grpSp>
      <p:grpSp>
        <p:nvGrpSpPr>
          <p:cNvPr id="24" name="Group 23">
            <a:extLst>
              <a:ext uri="{FF2B5EF4-FFF2-40B4-BE49-F238E27FC236}">
                <a16:creationId xmlns:a16="http://schemas.microsoft.com/office/drawing/2014/main" xmlns="" id="{C4958150-008D-482C-A425-A511B93E3596}"/>
              </a:ext>
            </a:extLst>
          </p:cNvPr>
          <p:cNvGrpSpPr/>
          <p:nvPr/>
        </p:nvGrpSpPr>
        <p:grpSpPr>
          <a:xfrm>
            <a:off x="1273156" y="4213421"/>
            <a:ext cx="3949291" cy="657120"/>
            <a:chOff x="1971366" y="4357332"/>
            <a:chExt cx="3949291" cy="657120"/>
          </a:xfrm>
        </p:grpSpPr>
        <p:cxnSp>
          <p:nvCxnSpPr>
            <p:cNvPr id="25" name="Straight Connector 24">
              <a:extLst>
                <a:ext uri="{FF2B5EF4-FFF2-40B4-BE49-F238E27FC236}">
                  <a16:creationId xmlns:a16="http://schemas.microsoft.com/office/drawing/2014/main" xmlns="" id="{693076B1-E50D-4B59-94D4-20EC88F22A21}"/>
                </a:ext>
              </a:extLst>
            </p:cNvPr>
            <p:cNvCxnSpPr/>
            <p:nvPr/>
          </p:nvCxnSpPr>
          <p:spPr>
            <a:xfrm rot="10800000" flipV="1">
              <a:off x="1971366" y="4378636"/>
              <a:ext cx="3949291" cy="8193"/>
            </a:xfrm>
            <a:prstGeom prst="line">
              <a:avLst/>
            </a:prstGeom>
            <a:ln w="444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xmlns="" id="{14E0447C-2106-4A06-9C44-8D3CB0F7178C}"/>
                </a:ext>
              </a:extLst>
            </p:cNvPr>
            <p:cNvCxnSpPr/>
            <p:nvPr/>
          </p:nvCxnSpPr>
          <p:spPr>
            <a:xfrm rot="10800000" flipV="1">
              <a:off x="3274140" y="4378635"/>
              <a:ext cx="0" cy="630903"/>
            </a:xfrm>
            <a:prstGeom prst="line">
              <a:avLst/>
            </a:prstGeom>
            <a:ln w="444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xmlns="" id="{8665639E-B272-42A1-8D8C-A0B1B172CA0F}"/>
                </a:ext>
              </a:extLst>
            </p:cNvPr>
            <p:cNvCxnSpPr/>
            <p:nvPr/>
          </p:nvCxnSpPr>
          <p:spPr>
            <a:xfrm rot="10800000" flipV="1">
              <a:off x="5899354" y="4357332"/>
              <a:ext cx="0" cy="630903"/>
            </a:xfrm>
            <a:prstGeom prst="line">
              <a:avLst/>
            </a:prstGeom>
            <a:ln w="444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xmlns="" id="{AC2629E7-05DD-42DD-ACA3-E1F776AE5F83}"/>
                </a:ext>
              </a:extLst>
            </p:cNvPr>
            <p:cNvCxnSpPr/>
            <p:nvPr/>
          </p:nvCxnSpPr>
          <p:spPr>
            <a:xfrm rot="10800000" flipV="1">
              <a:off x="1994309" y="4368803"/>
              <a:ext cx="0" cy="630903"/>
            </a:xfrm>
            <a:prstGeom prst="line">
              <a:avLst/>
            </a:prstGeom>
            <a:ln w="444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xmlns="" id="{D2DD6E8E-43A9-4840-8FFB-0B1A2C3CEC51}"/>
                </a:ext>
              </a:extLst>
            </p:cNvPr>
            <p:cNvCxnSpPr/>
            <p:nvPr/>
          </p:nvCxnSpPr>
          <p:spPr>
            <a:xfrm rot="10800000" flipV="1">
              <a:off x="4647378" y="4383549"/>
              <a:ext cx="0" cy="630903"/>
            </a:xfrm>
            <a:prstGeom prst="line">
              <a:avLst/>
            </a:prstGeom>
            <a:ln w="444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grpSp>
      <p:cxnSp>
        <p:nvCxnSpPr>
          <p:cNvPr id="30" name="Straight Connector 29">
            <a:extLst>
              <a:ext uri="{FF2B5EF4-FFF2-40B4-BE49-F238E27FC236}">
                <a16:creationId xmlns:a16="http://schemas.microsoft.com/office/drawing/2014/main" xmlns="" id="{9DCF7861-1E7E-4E5F-AA02-B67131070AF8}"/>
              </a:ext>
            </a:extLst>
          </p:cNvPr>
          <p:cNvCxnSpPr/>
          <p:nvPr/>
        </p:nvCxnSpPr>
        <p:spPr>
          <a:xfrm rot="10800000" flipV="1">
            <a:off x="3218527" y="3590185"/>
            <a:ext cx="0" cy="630903"/>
          </a:xfrm>
          <a:prstGeom prst="line">
            <a:avLst/>
          </a:prstGeom>
          <a:ln w="444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sp>
        <p:nvSpPr>
          <p:cNvPr id="36" name="Rectangle 35">
            <a:extLst>
              <a:ext uri="{FF2B5EF4-FFF2-40B4-BE49-F238E27FC236}">
                <a16:creationId xmlns:a16="http://schemas.microsoft.com/office/drawing/2014/main" xmlns="" id="{623B51DE-0584-43A0-9B8D-D4D83C7E5BE2}"/>
              </a:ext>
            </a:extLst>
          </p:cNvPr>
          <p:cNvSpPr/>
          <p:nvPr/>
        </p:nvSpPr>
        <p:spPr>
          <a:xfrm>
            <a:off x="2685724" y="2161197"/>
            <a:ext cx="1065161" cy="91767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sq-AL"/>
              <a:t>CPU</a:t>
            </a:r>
          </a:p>
        </p:txBody>
      </p:sp>
      <p:sp>
        <p:nvSpPr>
          <p:cNvPr id="31" name="TextBox 30">
            <a:extLst>
              <a:ext uri="{FF2B5EF4-FFF2-40B4-BE49-F238E27FC236}">
                <a16:creationId xmlns:a16="http://schemas.microsoft.com/office/drawing/2014/main" xmlns="" id="{CFE37768-C777-4E9B-9725-5B74C864C2B4}"/>
              </a:ext>
            </a:extLst>
          </p:cNvPr>
          <p:cNvSpPr txBox="1"/>
          <p:nvPr/>
        </p:nvSpPr>
        <p:spPr>
          <a:xfrm>
            <a:off x="6096237" y="2037111"/>
            <a:ext cx="3168343" cy="4154984"/>
          </a:xfrm>
          <a:prstGeom prst="rect">
            <a:avLst/>
          </a:prstGeom>
          <a:solidFill>
            <a:srgbClr val="F08A34"/>
          </a:solidFill>
        </p:spPr>
        <p:txBody>
          <a:bodyPr wrap="square" rtlCol="0">
            <a:spAutoFit/>
          </a:bodyPr>
          <a:lstStyle/>
          <a:p>
            <a:pPr marL="342900" indent="-342900">
              <a:buFont typeface="Arial" panose="020B0604020202020204" pitchFamily="34" charset="0"/>
              <a:buChar char="•"/>
            </a:pPr>
            <a:r>
              <a:rPr lang="sq-AL" sz="2400" dirty="0">
                <a:solidFill>
                  <a:schemeClr val="bg1"/>
                </a:solidFill>
                <a:latin typeface="+mj-lt"/>
              </a:rPr>
              <a:t>Ruajtje/storage më e përhershme</a:t>
            </a:r>
          </a:p>
          <a:p>
            <a:pPr marL="342900" indent="-342900">
              <a:buFont typeface="Arial" panose="020B0604020202020204" pitchFamily="34" charset="0"/>
              <a:buChar char="•"/>
            </a:pPr>
            <a:r>
              <a:rPr lang="sq-AL" sz="2400" dirty="0">
                <a:solidFill>
                  <a:schemeClr val="bg1"/>
                </a:solidFill>
                <a:latin typeface="+mj-lt"/>
              </a:rPr>
              <a:t>Mban sistemin operativ, programet dhe fajlat e përdoruesit kur sistemi është i fikur</a:t>
            </a:r>
          </a:p>
          <a:p>
            <a:pPr marL="342900" indent="-342900">
              <a:buFont typeface="Arial" panose="020B0604020202020204" pitchFamily="34" charset="0"/>
              <a:buChar char="•"/>
            </a:pPr>
            <a:r>
              <a:rPr lang="sq-AL" sz="2400" dirty="0">
                <a:solidFill>
                  <a:schemeClr val="bg1"/>
                </a:solidFill>
                <a:latin typeface="+mj-lt"/>
              </a:rPr>
              <a:t>Ndoshta pjesa më e dobishme e pajisjes në mënyrë të dukshme</a:t>
            </a:r>
          </a:p>
        </p:txBody>
      </p:sp>
      <p:sp>
        <p:nvSpPr>
          <p:cNvPr id="38" name="Rectangle 37">
            <a:extLst>
              <a:ext uri="{FF2B5EF4-FFF2-40B4-BE49-F238E27FC236}">
                <a16:creationId xmlns:a16="http://schemas.microsoft.com/office/drawing/2014/main" xmlns="" id="{3CFDA9AB-3E75-42C6-8473-86EF09B486FE}"/>
              </a:ext>
            </a:extLst>
          </p:cNvPr>
          <p:cNvSpPr/>
          <p:nvPr/>
        </p:nvSpPr>
        <p:spPr>
          <a:xfrm>
            <a:off x="4645620" y="2162702"/>
            <a:ext cx="1065161" cy="917678"/>
          </a:xfrm>
          <a:prstGeom prst="rect">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sq-AL">
                <a:solidFill>
                  <a:schemeClr val="tx1"/>
                </a:solidFill>
              </a:rPr>
              <a:t>RAM</a:t>
            </a:r>
          </a:p>
        </p:txBody>
      </p:sp>
      <p:sp>
        <p:nvSpPr>
          <p:cNvPr id="39" name="Rectangle 38">
            <a:extLst>
              <a:ext uri="{FF2B5EF4-FFF2-40B4-BE49-F238E27FC236}">
                <a16:creationId xmlns:a16="http://schemas.microsoft.com/office/drawing/2014/main" xmlns="" id="{1037F29F-6B1D-4649-A592-FEC7EBF2EF15}"/>
              </a:ext>
            </a:extLst>
          </p:cNvPr>
          <p:cNvSpPr/>
          <p:nvPr/>
        </p:nvSpPr>
        <p:spPr>
          <a:xfrm>
            <a:off x="740573" y="4882059"/>
            <a:ext cx="1065161" cy="917678"/>
          </a:xfrm>
          <a:prstGeom prst="rect">
            <a:avLst/>
          </a:prstGeom>
          <a:solidFill>
            <a:schemeClr val="bg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sq-AL"/>
              <a:t>Hard Disku(qet)</a:t>
            </a:r>
          </a:p>
        </p:txBody>
      </p:sp>
      <p:sp>
        <p:nvSpPr>
          <p:cNvPr id="2" name="AutoShape 2" descr="for iphone 6s 128gb nand flash memory chip – Buy for iphone 6s ...">
            <a:extLst>
              <a:ext uri="{FF2B5EF4-FFF2-40B4-BE49-F238E27FC236}">
                <a16:creationId xmlns:a16="http://schemas.microsoft.com/office/drawing/2014/main" xmlns="" id="{F67D2157-5473-408E-8C08-A782B2CE115B}"/>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0" name="Rectangle 39">
            <a:extLst>
              <a:ext uri="{FF2B5EF4-FFF2-40B4-BE49-F238E27FC236}">
                <a16:creationId xmlns:a16="http://schemas.microsoft.com/office/drawing/2014/main" xmlns="" id="{443314D2-6EBB-41E4-8A79-A7EFE995E8DD}"/>
              </a:ext>
            </a:extLst>
          </p:cNvPr>
          <p:cNvSpPr/>
          <p:nvPr/>
        </p:nvSpPr>
        <p:spPr>
          <a:xfrm>
            <a:off x="32654" y="2644495"/>
            <a:ext cx="722922" cy="6901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xmlns="" id="{CFE23CCC-5262-43B7-841A-9B7104A1C7F5}"/>
              </a:ext>
            </a:extLst>
          </p:cNvPr>
          <p:cNvSpPr/>
          <p:nvPr/>
        </p:nvSpPr>
        <p:spPr>
          <a:xfrm>
            <a:off x="740574" y="2175907"/>
            <a:ext cx="1065161" cy="917678"/>
          </a:xfrm>
          <a:prstGeom prst="rect">
            <a:avLst/>
          </a:prstGeom>
          <a:solidFill>
            <a:schemeClr val="accent4">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sq-AL"/>
              <a:t>GPU</a:t>
            </a:r>
          </a:p>
        </p:txBody>
      </p:sp>
    </p:spTree>
    <p:extLst>
      <p:ext uri="{BB962C8B-B14F-4D97-AF65-F5344CB8AC3E}">
        <p14:creationId xmlns:p14="http://schemas.microsoft.com/office/powerpoint/2010/main" val="206569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0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omprar iFixit Pieza Antena wifi iPhone 5 | Macnificos">
            <a:extLst>
              <a:ext uri="{FF2B5EF4-FFF2-40B4-BE49-F238E27FC236}">
                <a16:creationId xmlns:a16="http://schemas.microsoft.com/office/drawing/2014/main" xmlns="" id="{0C3273CD-22AE-4670-9756-A8C18D626F4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662" t="27443" r="3239" b="21069"/>
          <a:stretch/>
        </p:blipFill>
        <p:spPr bwMode="auto">
          <a:xfrm>
            <a:off x="6325278" y="4725144"/>
            <a:ext cx="2444622" cy="141268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Rrjeti</a:t>
            </a:r>
          </a:p>
        </p:txBody>
      </p:sp>
      <p:sp>
        <p:nvSpPr>
          <p:cNvPr id="8" name="Rectangle 7">
            <a:extLst>
              <a:ext uri="{FF2B5EF4-FFF2-40B4-BE49-F238E27FC236}">
                <a16:creationId xmlns:a16="http://schemas.microsoft.com/office/drawing/2014/main" xmlns="" id="{EAFFFDA4-44AB-43A3-930B-0B826B84B4A0}"/>
              </a:ext>
            </a:extLst>
          </p:cNvPr>
          <p:cNvSpPr/>
          <p:nvPr/>
        </p:nvSpPr>
        <p:spPr>
          <a:xfrm>
            <a:off x="323528" y="1444888"/>
            <a:ext cx="5622066" cy="4807959"/>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xmlns="" id="{9AE10D4E-2D68-4434-9D67-627233F0F40C}"/>
              </a:ext>
            </a:extLst>
          </p:cNvPr>
          <p:cNvSpPr/>
          <p:nvPr/>
        </p:nvSpPr>
        <p:spPr>
          <a:xfrm>
            <a:off x="35496" y="2061710"/>
            <a:ext cx="599534" cy="6901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xmlns="" id="{74406CFA-D168-43C5-AD09-995AA1D7BEEB}"/>
              </a:ext>
            </a:extLst>
          </p:cNvPr>
          <p:cNvSpPr/>
          <p:nvPr/>
        </p:nvSpPr>
        <p:spPr>
          <a:xfrm>
            <a:off x="428860" y="1545344"/>
            <a:ext cx="5426758" cy="4607434"/>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xmlns="" id="{077412D0-1F72-4E35-8D47-698FE0943234}"/>
              </a:ext>
            </a:extLst>
          </p:cNvPr>
          <p:cNvSpPr/>
          <p:nvPr/>
        </p:nvSpPr>
        <p:spPr>
          <a:xfrm>
            <a:off x="323528" y="1759783"/>
            <a:ext cx="521899" cy="6814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q-AL" sz="1600"/>
              <a:t>PSU</a:t>
            </a:r>
          </a:p>
        </p:txBody>
      </p:sp>
      <p:grpSp>
        <p:nvGrpSpPr>
          <p:cNvPr id="14" name="Group 13">
            <a:extLst>
              <a:ext uri="{FF2B5EF4-FFF2-40B4-BE49-F238E27FC236}">
                <a16:creationId xmlns:a16="http://schemas.microsoft.com/office/drawing/2014/main" xmlns="" id="{10676C82-DBAB-48EE-8961-D8C23E38D543}"/>
              </a:ext>
            </a:extLst>
          </p:cNvPr>
          <p:cNvGrpSpPr/>
          <p:nvPr/>
        </p:nvGrpSpPr>
        <p:grpSpPr>
          <a:xfrm>
            <a:off x="1251853" y="3107813"/>
            <a:ext cx="3949291" cy="642374"/>
            <a:chOff x="1999225" y="2771058"/>
            <a:chExt cx="3949291" cy="642374"/>
          </a:xfrm>
        </p:grpSpPr>
        <p:cxnSp>
          <p:nvCxnSpPr>
            <p:cNvPr id="18" name="Straight Connector 17">
              <a:extLst>
                <a:ext uri="{FF2B5EF4-FFF2-40B4-BE49-F238E27FC236}">
                  <a16:creationId xmlns:a16="http://schemas.microsoft.com/office/drawing/2014/main" xmlns="" id="{CD39DC21-BA5F-45AE-A3F7-5E7D5D9655FE}"/>
                </a:ext>
              </a:extLst>
            </p:cNvPr>
            <p:cNvCxnSpPr/>
            <p:nvPr/>
          </p:nvCxnSpPr>
          <p:spPr>
            <a:xfrm flipV="1">
              <a:off x="1999225" y="3383935"/>
              <a:ext cx="3949291" cy="8193"/>
            </a:xfrm>
            <a:prstGeom prst="line">
              <a:avLst/>
            </a:prstGeom>
            <a:ln w="444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xmlns="" id="{382351C4-C1E4-4348-BC64-7F51931A9DB5}"/>
                </a:ext>
              </a:extLst>
            </p:cNvPr>
            <p:cNvCxnSpPr/>
            <p:nvPr/>
          </p:nvCxnSpPr>
          <p:spPr>
            <a:xfrm flipV="1">
              <a:off x="3965677" y="2777613"/>
              <a:ext cx="0" cy="630903"/>
            </a:xfrm>
            <a:prstGeom prst="line">
              <a:avLst/>
            </a:prstGeom>
            <a:ln w="444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xmlns="" id="{D26775EA-2927-4FDB-967C-6FAD247B5AF0}"/>
                </a:ext>
              </a:extLst>
            </p:cNvPr>
            <p:cNvCxnSpPr/>
            <p:nvPr/>
          </p:nvCxnSpPr>
          <p:spPr>
            <a:xfrm flipV="1">
              <a:off x="2020528" y="2782529"/>
              <a:ext cx="0" cy="630903"/>
            </a:xfrm>
            <a:prstGeom prst="line">
              <a:avLst/>
            </a:prstGeom>
            <a:ln w="444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xmlns="" id="{F03DCA25-49DA-45DC-9E50-04996C47910C}"/>
                </a:ext>
              </a:extLst>
            </p:cNvPr>
            <p:cNvCxnSpPr/>
            <p:nvPr/>
          </p:nvCxnSpPr>
          <p:spPr>
            <a:xfrm flipV="1">
              <a:off x="5925573" y="2771058"/>
              <a:ext cx="0" cy="630903"/>
            </a:xfrm>
            <a:prstGeom prst="line">
              <a:avLst/>
            </a:prstGeom>
            <a:ln w="444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grpSp>
      <p:grpSp>
        <p:nvGrpSpPr>
          <p:cNvPr id="24" name="Group 23">
            <a:extLst>
              <a:ext uri="{FF2B5EF4-FFF2-40B4-BE49-F238E27FC236}">
                <a16:creationId xmlns:a16="http://schemas.microsoft.com/office/drawing/2014/main" xmlns="" id="{C4958150-008D-482C-A425-A511B93E3596}"/>
              </a:ext>
            </a:extLst>
          </p:cNvPr>
          <p:cNvGrpSpPr/>
          <p:nvPr/>
        </p:nvGrpSpPr>
        <p:grpSpPr>
          <a:xfrm>
            <a:off x="1273156" y="4213421"/>
            <a:ext cx="3949291" cy="657120"/>
            <a:chOff x="1971366" y="4357332"/>
            <a:chExt cx="3949291" cy="657120"/>
          </a:xfrm>
        </p:grpSpPr>
        <p:cxnSp>
          <p:nvCxnSpPr>
            <p:cNvPr id="25" name="Straight Connector 24">
              <a:extLst>
                <a:ext uri="{FF2B5EF4-FFF2-40B4-BE49-F238E27FC236}">
                  <a16:creationId xmlns:a16="http://schemas.microsoft.com/office/drawing/2014/main" xmlns="" id="{693076B1-E50D-4B59-94D4-20EC88F22A21}"/>
                </a:ext>
              </a:extLst>
            </p:cNvPr>
            <p:cNvCxnSpPr/>
            <p:nvPr/>
          </p:nvCxnSpPr>
          <p:spPr>
            <a:xfrm rot="10800000" flipV="1">
              <a:off x="1971366" y="4378636"/>
              <a:ext cx="3949291" cy="8193"/>
            </a:xfrm>
            <a:prstGeom prst="line">
              <a:avLst/>
            </a:prstGeom>
            <a:ln w="444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xmlns="" id="{14E0447C-2106-4A06-9C44-8D3CB0F7178C}"/>
                </a:ext>
              </a:extLst>
            </p:cNvPr>
            <p:cNvCxnSpPr/>
            <p:nvPr/>
          </p:nvCxnSpPr>
          <p:spPr>
            <a:xfrm rot="10800000" flipV="1">
              <a:off x="3274140" y="4378635"/>
              <a:ext cx="0" cy="630903"/>
            </a:xfrm>
            <a:prstGeom prst="line">
              <a:avLst/>
            </a:prstGeom>
            <a:ln w="444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xmlns="" id="{8665639E-B272-42A1-8D8C-A0B1B172CA0F}"/>
                </a:ext>
              </a:extLst>
            </p:cNvPr>
            <p:cNvCxnSpPr/>
            <p:nvPr/>
          </p:nvCxnSpPr>
          <p:spPr>
            <a:xfrm rot="10800000" flipV="1">
              <a:off x="5899354" y="4357332"/>
              <a:ext cx="0" cy="630903"/>
            </a:xfrm>
            <a:prstGeom prst="line">
              <a:avLst/>
            </a:prstGeom>
            <a:ln w="444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xmlns="" id="{AC2629E7-05DD-42DD-ACA3-E1F776AE5F83}"/>
                </a:ext>
              </a:extLst>
            </p:cNvPr>
            <p:cNvCxnSpPr/>
            <p:nvPr/>
          </p:nvCxnSpPr>
          <p:spPr>
            <a:xfrm rot="10800000" flipV="1">
              <a:off x="1994309" y="4368803"/>
              <a:ext cx="0" cy="630903"/>
            </a:xfrm>
            <a:prstGeom prst="line">
              <a:avLst/>
            </a:prstGeom>
            <a:ln w="444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xmlns="" id="{D2DD6E8E-43A9-4840-8FFB-0B1A2C3CEC51}"/>
                </a:ext>
              </a:extLst>
            </p:cNvPr>
            <p:cNvCxnSpPr/>
            <p:nvPr/>
          </p:nvCxnSpPr>
          <p:spPr>
            <a:xfrm rot="10800000" flipV="1">
              <a:off x="4647378" y="4383549"/>
              <a:ext cx="0" cy="630903"/>
            </a:xfrm>
            <a:prstGeom prst="line">
              <a:avLst/>
            </a:prstGeom>
            <a:ln w="444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grpSp>
      <p:cxnSp>
        <p:nvCxnSpPr>
          <p:cNvPr id="30" name="Straight Connector 29">
            <a:extLst>
              <a:ext uri="{FF2B5EF4-FFF2-40B4-BE49-F238E27FC236}">
                <a16:creationId xmlns:a16="http://schemas.microsoft.com/office/drawing/2014/main" xmlns="" id="{9DCF7861-1E7E-4E5F-AA02-B67131070AF8}"/>
              </a:ext>
            </a:extLst>
          </p:cNvPr>
          <p:cNvCxnSpPr/>
          <p:nvPr/>
        </p:nvCxnSpPr>
        <p:spPr>
          <a:xfrm rot="10800000" flipV="1">
            <a:off x="3218527" y="3590185"/>
            <a:ext cx="0" cy="630903"/>
          </a:xfrm>
          <a:prstGeom prst="line">
            <a:avLst/>
          </a:prstGeom>
          <a:ln w="444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sp>
        <p:nvSpPr>
          <p:cNvPr id="36" name="Rectangle 35">
            <a:extLst>
              <a:ext uri="{FF2B5EF4-FFF2-40B4-BE49-F238E27FC236}">
                <a16:creationId xmlns:a16="http://schemas.microsoft.com/office/drawing/2014/main" xmlns="" id="{623B51DE-0584-43A0-9B8D-D4D83C7E5BE2}"/>
              </a:ext>
            </a:extLst>
          </p:cNvPr>
          <p:cNvSpPr/>
          <p:nvPr/>
        </p:nvSpPr>
        <p:spPr>
          <a:xfrm>
            <a:off x="2685724" y="2161197"/>
            <a:ext cx="1065161" cy="91767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sq-AL"/>
              <a:t>CPU</a:t>
            </a:r>
          </a:p>
        </p:txBody>
      </p:sp>
      <p:sp>
        <p:nvSpPr>
          <p:cNvPr id="38" name="Rectangle 37">
            <a:extLst>
              <a:ext uri="{FF2B5EF4-FFF2-40B4-BE49-F238E27FC236}">
                <a16:creationId xmlns:a16="http://schemas.microsoft.com/office/drawing/2014/main" xmlns="" id="{3CFDA9AB-3E75-42C6-8473-86EF09B486FE}"/>
              </a:ext>
            </a:extLst>
          </p:cNvPr>
          <p:cNvSpPr/>
          <p:nvPr/>
        </p:nvSpPr>
        <p:spPr>
          <a:xfrm>
            <a:off x="4645620" y="2162702"/>
            <a:ext cx="1065161" cy="917678"/>
          </a:xfrm>
          <a:prstGeom prst="rect">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sq-AL">
                <a:solidFill>
                  <a:schemeClr val="tx1"/>
                </a:solidFill>
              </a:rPr>
              <a:t>RAM</a:t>
            </a:r>
          </a:p>
        </p:txBody>
      </p:sp>
      <p:sp>
        <p:nvSpPr>
          <p:cNvPr id="39" name="Rectangle 38">
            <a:extLst>
              <a:ext uri="{FF2B5EF4-FFF2-40B4-BE49-F238E27FC236}">
                <a16:creationId xmlns:a16="http://schemas.microsoft.com/office/drawing/2014/main" xmlns="" id="{1037F29F-6B1D-4649-A592-FEC7EBF2EF15}"/>
              </a:ext>
            </a:extLst>
          </p:cNvPr>
          <p:cNvSpPr/>
          <p:nvPr/>
        </p:nvSpPr>
        <p:spPr>
          <a:xfrm>
            <a:off x="740573" y="4882059"/>
            <a:ext cx="1065161" cy="917678"/>
          </a:xfrm>
          <a:prstGeom prst="rect">
            <a:avLst/>
          </a:prstGeom>
          <a:solidFill>
            <a:schemeClr val="bg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sq-AL"/>
              <a:t>Hard Disku(qet)</a:t>
            </a:r>
          </a:p>
        </p:txBody>
      </p:sp>
      <p:sp>
        <p:nvSpPr>
          <p:cNvPr id="2" name="AutoShape 2" descr="for iphone 6s 128gb nand flash memory chip – Buy for iphone 6s ...">
            <a:extLst>
              <a:ext uri="{FF2B5EF4-FFF2-40B4-BE49-F238E27FC236}">
                <a16:creationId xmlns:a16="http://schemas.microsoft.com/office/drawing/2014/main" xmlns="" id="{F67D2157-5473-408E-8C08-A782B2CE115B}"/>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0" name="Rectangle 39">
            <a:extLst>
              <a:ext uri="{FF2B5EF4-FFF2-40B4-BE49-F238E27FC236}">
                <a16:creationId xmlns:a16="http://schemas.microsoft.com/office/drawing/2014/main" xmlns="" id="{443314D2-6EBB-41E4-8A79-A7EFE995E8DD}"/>
              </a:ext>
            </a:extLst>
          </p:cNvPr>
          <p:cNvSpPr/>
          <p:nvPr/>
        </p:nvSpPr>
        <p:spPr>
          <a:xfrm>
            <a:off x="32654" y="2644495"/>
            <a:ext cx="722922" cy="6901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xmlns="" id="{CFE23CCC-5262-43B7-841A-9B7104A1C7F5}"/>
              </a:ext>
            </a:extLst>
          </p:cNvPr>
          <p:cNvSpPr/>
          <p:nvPr/>
        </p:nvSpPr>
        <p:spPr>
          <a:xfrm>
            <a:off x="740574" y="2175907"/>
            <a:ext cx="1065161" cy="917678"/>
          </a:xfrm>
          <a:prstGeom prst="rect">
            <a:avLst/>
          </a:prstGeom>
          <a:solidFill>
            <a:schemeClr val="accent4">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sq-AL"/>
              <a:t>GPU</a:t>
            </a:r>
          </a:p>
        </p:txBody>
      </p:sp>
      <p:pic>
        <p:nvPicPr>
          <p:cNvPr id="32" name="Picture 31">
            <a:extLst>
              <a:ext uri="{FF2B5EF4-FFF2-40B4-BE49-F238E27FC236}">
                <a16:creationId xmlns:a16="http://schemas.microsoft.com/office/drawing/2014/main" xmlns="" id="{5D982984-176F-4F1A-AD8F-15792A421CCD}"/>
              </a:ext>
            </a:extLst>
          </p:cNvPr>
          <p:cNvPicPr>
            <a:picLocks noChangeAspect="1"/>
          </p:cNvPicPr>
          <p:nvPr/>
        </p:nvPicPr>
        <p:blipFill rotWithShape="1">
          <a:blip r:embed="rId4">
            <a:extLst>
              <a:ext uri="{28A0092B-C50C-407E-A947-70E740481C1C}">
                <a14:useLocalDpi xmlns:a14="http://schemas.microsoft.com/office/drawing/2010/main" val="0"/>
              </a:ext>
            </a:extLst>
          </a:blip>
          <a:srcRect l="7980" t="11319" r="8921" b="12570"/>
          <a:stretch/>
        </p:blipFill>
        <p:spPr>
          <a:xfrm>
            <a:off x="6050926" y="1223667"/>
            <a:ext cx="2788595" cy="1701665"/>
          </a:xfrm>
          <a:prstGeom prst="rect">
            <a:avLst/>
          </a:prstGeom>
        </p:spPr>
      </p:pic>
      <p:pic>
        <p:nvPicPr>
          <p:cNvPr id="34" name="Picture 33">
            <a:extLst>
              <a:ext uri="{FF2B5EF4-FFF2-40B4-BE49-F238E27FC236}">
                <a16:creationId xmlns:a16="http://schemas.microsoft.com/office/drawing/2014/main" xmlns="" id="{A2245BF5-4E2C-40DB-A70D-E589DB2FD5F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7273" r="20750"/>
          <a:stretch/>
        </p:blipFill>
        <p:spPr>
          <a:xfrm>
            <a:off x="6450208" y="2539326"/>
            <a:ext cx="1885786" cy="2282021"/>
          </a:xfrm>
          <a:prstGeom prst="rect">
            <a:avLst/>
          </a:prstGeom>
        </p:spPr>
      </p:pic>
      <p:sp>
        <p:nvSpPr>
          <p:cNvPr id="31" name="TextBox 30">
            <a:extLst>
              <a:ext uri="{FF2B5EF4-FFF2-40B4-BE49-F238E27FC236}">
                <a16:creationId xmlns:a16="http://schemas.microsoft.com/office/drawing/2014/main" xmlns="" id="{CFE37768-C777-4E9B-9725-5B74C864C2B4}"/>
              </a:ext>
            </a:extLst>
          </p:cNvPr>
          <p:cNvSpPr txBox="1"/>
          <p:nvPr/>
        </p:nvSpPr>
        <p:spPr>
          <a:xfrm>
            <a:off x="6089685" y="1771375"/>
            <a:ext cx="3054315" cy="5262979"/>
          </a:xfrm>
          <a:prstGeom prst="rect">
            <a:avLst/>
          </a:prstGeom>
          <a:solidFill>
            <a:srgbClr val="F08A34"/>
          </a:solidFill>
        </p:spPr>
        <p:txBody>
          <a:bodyPr wrap="square" rtlCol="0">
            <a:spAutoFit/>
          </a:bodyPr>
          <a:lstStyle/>
          <a:p>
            <a:pPr marL="342900" indent="-342900">
              <a:buFont typeface="Arial" panose="020B0604020202020204" pitchFamily="34" charset="0"/>
              <a:buChar char="•"/>
            </a:pPr>
            <a:r>
              <a:rPr lang="sq-AL" sz="2400" dirty="0">
                <a:solidFill>
                  <a:schemeClr val="bg1"/>
                </a:solidFill>
                <a:latin typeface="+mj-lt"/>
              </a:rPr>
              <a:t>Lejon lidhjen jashtë pajisjes</a:t>
            </a:r>
          </a:p>
          <a:p>
            <a:pPr marL="342900" indent="-342900">
              <a:buFont typeface="Arial" panose="020B0604020202020204" pitchFamily="34" charset="0"/>
              <a:buChar char="•"/>
            </a:pPr>
            <a:r>
              <a:rPr lang="sq-AL" sz="2400" dirty="0">
                <a:solidFill>
                  <a:schemeClr val="bg1"/>
                </a:solidFill>
                <a:latin typeface="+mj-lt"/>
              </a:rPr>
              <a:t>E nevojshme për qasje në internet</a:t>
            </a:r>
          </a:p>
          <a:p>
            <a:pPr marL="342900" indent="-342900">
              <a:buFont typeface="Arial" panose="020B0604020202020204" pitchFamily="34" charset="0"/>
              <a:buChar char="•"/>
            </a:pPr>
            <a:r>
              <a:rPr lang="sq-AL" sz="2400" dirty="0">
                <a:solidFill>
                  <a:schemeClr val="bg1"/>
                </a:solidFill>
                <a:latin typeface="+mj-lt"/>
              </a:rPr>
              <a:t>Shpesh quhet NIC – Network Interface Cord (or controller) Përçuesi (kontrolluesi) i ndërfaqes së rrjetit)</a:t>
            </a:r>
          </a:p>
          <a:p>
            <a:pPr marL="342900" indent="-342900">
              <a:buFont typeface="Arial" panose="020B0604020202020204" pitchFamily="34" charset="0"/>
              <a:buChar char="•"/>
            </a:pPr>
            <a:r>
              <a:rPr lang="sq-AL" sz="2400" dirty="0">
                <a:solidFill>
                  <a:schemeClr val="bg1"/>
                </a:solidFill>
                <a:latin typeface="+mj-lt"/>
              </a:rPr>
              <a:t>Ka identifikuesin unik – MAC (Media Access Control) Adresa MAC</a:t>
            </a:r>
          </a:p>
        </p:txBody>
      </p:sp>
      <p:sp>
        <p:nvSpPr>
          <p:cNvPr id="42" name="Rectangle 41">
            <a:extLst>
              <a:ext uri="{FF2B5EF4-FFF2-40B4-BE49-F238E27FC236}">
                <a16:creationId xmlns:a16="http://schemas.microsoft.com/office/drawing/2014/main" xmlns="" id="{D5EFB510-FF3F-4817-8C3F-FD8CDA8F53CF}"/>
              </a:ext>
            </a:extLst>
          </p:cNvPr>
          <p:cNvSpPr/>
          <p:nvPr/>
        </p:nvSpPr>
        <p:spPr>
          <a:xfrm rot="16200000">
            <a:off x="2214467" y="6021004"/>
            <a:ext cx="722922" cy="6901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a:extLst>
              <a:ext uri="{FF2B5EF4-FFF2-40B4-BE49-F238E27FC236}">
                <a16:creationId xmlns:a16="http://schemas.microsoft.com/office/drawing/2014/main" xmlns="" id="{BAA7227A-D41D-4DD4-B934-D25CD698FB99}"/>
              </a:ext>
            </a:extLst>
          </p:cNvPr>
          <p:cNvSpPr/>
          <p:nvPr/>
        </p:nvSpPr>
        <p:spPr>
          <a:xfrm>
            <a:off x="2043348" y="4884524"/>
            <a:ext cx="1065161" cy="917678"/>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sq-AL">
                <a:solidFill>
                  <a:schemeClr val="tx1"/>
                </a:solidFill>
              </a:rPr>
              <a:t>Kartela e rrjetit</a:t>
            </a:r>
          </a:p>
        </p:txBody>
      </p:sp>
    </p:spTree>
    <p:extLst>
      <p:ext uri="{BB962C8B-B14F-4D97-AF65-F5344CB8AC3E}">
        <p14:creationId xmlns:p14="http://schemas.microsoft.com/office/powerpoint/2010/main" val="1807817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42" grpId="0" animBg="1"/>
      <p:bldP spid="4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53251" name="TextBox 7"/>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Përmbajtja e seancës</a:t>
            </a:r>
          </a:p>
        </p:txBody>
      </p:sp>
      <p:sp>
        <p:nvSpPr>
          <p:cNvPr id="3" name="Content Placeholder 2">
            <a:extLst>
              <a:ext uri="{FF2B5EF4-FFF2-40B4-BE49-F238E27FC236}">
                <a16:creationId xmlns:a16="http://schemas.microsoft.com/office/drawing/2014/main" xmlns="" id="{77B18497-BF37-4A20-ABA6-353886C26CA1}"/>
              </a:ext>
            </a:extLst>
          </p:cNvPr>
          <p:cNvSpPr>
            <a:spLocks noGrp="1"/>
          </p:cNvSpPr>
          <p:nvPr>
            <p:ph idx="4294967295"/>
          </p:nvPr>
        </p:nvSpPr>
        <p:spPr>
          <a:xfrm>
            <a:off x="287337" y="1266024"/>
            <a:ext cx="8569325" cy="5240337"/>
          </a:xfrm>
        </p:spPr>
        <p:txBody>
          <a:bodyPr>
            <a:normAutofit/>
          </a:bodyPr>
          <a:lstStyle/>
          <a:p>
            <a:pPr marL="514350" indent="-514350">
              <a:lnSpc>
                <a:spcPct val="150000"/>
              </a:lnSpc>
              <a:buFont typeface="+mj-lt"/>
              <a:buAutoNum type="arabicPeriod"/>
            </a:pPr>
            <a:r>
              <a:rPr lang="sq-AL"/>
              <a:t>Pjesët dhe funksionet e kompjuterit</a:t>
            </a:r>
          </a:p>
          <a:p>
            <a:pPr marL="514350" indent="-514350">
              <a:lnSpc>
                <a:spcPct val="150000"/>
              </a:lnSpc>
              <a:buFont typeface="+mj-lt"/>
              <a:buAutoNum type="arabicPeriod"/>
            </a:pPr>
            <a:r>
              <a:rPr lang="sq-AL"/>
              <a:t>Pjesët e internetit dhe si u krijua</a:t>
            </a:r>
          </a:p>
          <a:p>
            <a:pPr marL="514350" indent="-514350">
              <a:lnSpc>
                <a:spcPct val="150000"/>
              </a:lnSpc>
              <a:buFont typeface="+mj-lt"/>
              <a:buAutoNum type="arabicPeriod"/>
            </a:pPr>
            <a:r>
              <a:rPr lang="sq-AL"/>
              <a:t>Lidhja në internet</a:t>
            </a:r>
          </a:p>
          <a:p>
            <a:pPr marL="514350" indent="-514350">
              <a:lnSpc>
                <a:spcPct val="150000"/>
              </a:lnSpc>
              <a:buFont typeface="+mj-lt"/>
              <a:buAutoNum type="arabicPeriod"/>
            </a:pPr>
            <a:r>
              <a:rPr lang="sq-AL"/>
              <a:t>Shërbimet dhe aplikacionet në internet</a:t>
            </a:r>
          </a:p>
          <a:p>
            <a:pPr marL="514350" indent="-514350">
              <a:lnSpc>
                <a:spcPct val="150000"/>
              </a:lnSpc>
              <a:buFont typeface="+mj-lt"/>
              <a:buAutoNum type="arabicPeriod"/>
            </a:pPr>
            <a:r>
              <a:rPr lang="sq-AL"/>
              <a:t>Rrjet i thellë - deep web, anonimat &amp; Rrjeti i errët - dark web </a:t>
            </a:r>
          </a:p>
        </p:txBody>
      </p:sp>
    </p:spTree>
    <p:extLst>
      <p:ext uri="{BB962C8B-B14F-4D97-AF65-F5344CB8AC3E}">
        <p14:creationId xmlns:p14="http://schemas.microsoft.com/office/powerpoint/2010/main" val="27357233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4" name="Picture 6" descr="Amazon.com: Wireless Keyboard and Mouse Combo, WisFox 2.4G Full ...">
            <a:extLst>
              <a:ext uri="{FF2B5EF4-FFF2-40B4-BE49-F238E27FC236}">
                <a16:creationId xmlns:a16="http://schemas.microsoft.com/office/drawing/2014/main" xmlns="" id="{9DC67583-A5B9-4D26-BBA7-6815BCAAF2C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65444" y="4908741"/>
            <a:ext cx="2663026" cy="134723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PCI/PCI Express/USB</a:t>
            </a:r>
          </a:p>
        </p:txBody>
      </p:sp>
      <p:sp>
        <p:nvSpPr>
          <p:cNvPr id="8" name="Rectangle 7">
            <a:extLst>
              <a:ext uri="{FF2B5EF4-FFF2-40B4-BE49-F238E27FC236}">
                <a16:creationId xmlns:a16="http://schemas.microsoft.com/office/drawing/2014/main" xmlns="" id="{EAFFFDA4-44AB-43A3-930B-0B826B84B4A0}"/>
              </a:ext>
            </a:extLst>
          </p:cNvPr>
          <p:cNvSpPr/>
          <p:nvPr/>
        </p:nvSpPr>
        <p:spPr>
          <a:xfrm>
            <a:off x="323528" y="1444888"/>
            <a:ext cx="5622066" cy="4807959"/>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xmlns="" id="{9AE10D4E-2D68-4434-9D67-627233F0F40C}"/>
              </a:ext>
            </a:extLst>
          </p:cNvPr>
          <p:cNvSpPr/>
          <p:nvPr/>
        </p:nvSpPr>
        <p:spPr>
          <a:xfrm>
            <a:off x="35496" y="2061710"/>
            <a:ext cx="599534" cy="6901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xmlns="" id="{74406CFA-D168-43C5-AD09-995AA1D7BEEB}"/>
              </a:ext>
            </a:extLst>
          </p:cNvPr>
          <p:cNvSpPr/>
          <p:nvPr/>
        </p:nvSpPr>
        <p:spPr>
          <a:xfrm>
            <a:off x="428860" y="1545344"/>
            <a:ext cx="5426758" cy="4607434"/>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xmlns="" id="{077412D0-1F72-4E35-8D47-698FE0943234}"/>
              </a:ext>
            </a:extLst>
          </p:cNvPr>
          <p:cNvSpPr/>
          <p:nvPr/>
        </p:nvSpPr>
        <p:spPr>
          <a:xfrm>
            <a:off x="323528" y="1759783"/>
            <a:ext cx="521899" cy="6814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q-AL" sz="1600"/>
              <a:t>PSU</a:t>
            </a:r>
          </a:p>
        </p:txBody>
      </p:sp>
      <p:grpSp>
        <p:nvGrpSpPr>
          <p:cNvPr id="14" name="Group 13">
            <a:extLst>
              <a:ext uri="{FF2B5EF4-FFF2-40B4-BE49-F238E27FC236}">
                <a16:creationId xmlns:a16="http://schemas.microsoft.com/office/drawing/2014/main" xmlns="" id="{10676C82-DBAB-48EE-8961-D8C23E38D543}"/>
              </a:ext>
            </a:extLst>
          </p:cNvPr>
          <p:cNvGrpSpPr/>
          <p:nvPr/>
        </p:nvGrpSpPr>
        <p:grpSpPr>
          <a:xfrm>
            <a:off x="1251853" y="3107813"/>
            <a:ext cx="3949291" cy="642374"/>
            <a:chOff x="1999225" y="2771058"/>
            <a:chExt cx="3949291" cy="642374"/>
          </a:xfrm>
        </p:grpSpPr>
        <p:cxnSp>
          <p:nvCxnSpPr>
            <p:cNvPr id="18" name="Straight Connector 17">
              <a:extLst>
                <a:ext uri="{FF2B5EF4-FFF2-40B4-BE49-F238E27FC236}">
                  <a16:creationId xmlns:a16="http://schemas.microsoft.com/office/drawing/2014/main" xmlns="" id="{CD39DC21-BA5F-45AE-A3F7-5E7D5D9655FE}"/>
                </a:ext>
              </a:extLst>
            </p:cNvPr>
            <p:cNvCxnSpPr/>
            <p:nvPr/>
          </p:nvCxnSpPr>
          <p:spPr>
            <a:xfrm flipV="1">
              <a:off x="1999225" y="3383935"/>
              <a:ext cx="3949291" cy="8193"/>
            </a:xfrm>
            <a:prstGeom prst="line">
              <a:avLst/>
            </a:prstGeom>
            <a:ln w="444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xmlns="" id="{382351C4-C1E4-4348-BC64-7F51931A9DB5}"/>
                </a:ext>
              </a:extLst>
            </p:cNvPr>
            <p:cNvCxnSpPr/>
            <p:nvPr/>
          </p:nvCxnSpPr>
          <p:spPr>
            <a:xfrm flipV="1">
              <a:off x="3965677" y="2777613"/>
              <a:ext cx="0" cy="630903"/>
            </a:xfrm>
            <a:prstGeom prst="line">
              <a:avLst/>
            </a:prstGeom>
            <a:ln w="444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xmlns="" id="{D26775EA-2927-4FDB-967C-6FAD247B5AF0}"/>
                </a:ext>
              </a:extLst>
            </p:cNvPr>
            <p:cNvCxnSpPr/>
            <p:nvPr/>
          </p:nvCxnSpPr>
          <p:spPr>
            <a:xfrm flipV="1">
              <a:off x="2020528" y="2782529"/>
              <a:ext cx="0" cy="630903"/>
            </a:xfrm>
            <a:prstGeom prst="line">
              <a:avLst/>
            </a:prstGeom>
            <a:ln w="444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xmlns="" id="{F03DCA25-49DA-45DC-9E50-04996C47910C}"/>
                </a:ext>
              </a:extLst>
            </p:cNvPr>
            <p:cNvCxnSpPr/>
            <p:nvPr/>
          </p:nvCxnSpPr>
          <p:spPr>
            <a:xfrm flipV="1">
              <a:off x="5925573" y="2771058"/>
              <a:ext cx="0" cy="630903"/>
            </a:xfrm>
            <a:prstGeom prst="line">
              <a:avLst/>
            </a:prstGeom>
            <a:ln w="444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grpSp>
      <p:grpSp>
        <p:nvGrpSpPr>
          <p:cNvPr id="24" name="Group 23">
            <a:extLst>
              <a:ext uri="{FF2B5EF4-FFF2-40B4-BE49-F238E27FC236}">
                <a16:creationId xmlns:a16="http://schemas.microsoft.com/office/drawing/2014/main" xmlns="" id="{C4958150-008D-482C-A425-A511B93E3596}"/>
              </a:ext>
            </a:extLst>
          </p:cNvPr>
          <p:cNvGrpSpPr/>
          <p:nvPr/>
        </p:nvGrpSpPr>
        <p:grpSpPr>
          <a:xfrm>
            <a:off x="1273156" y="4213421"/>
            <a:ext cx="3949291" cy="657120"/>
            <a:chOff x="1971366" y="4357332"/>
            <a:chExt cx="3949291" cy="657120"/>
          </a:xfrm>
        </p:grpSpPr>
        <p:cxnSp>
          <p:nvCxnSpPr>
            <p:cNvPr id="25" name="Straight Connector 24">
              <a:extLst>
                <a:ext uri="{FF2B5EF4-FFF2-40B4-BE49-F238E27FC236}">
                  <a16:creationId xmlns:a16="http://schemas.microsoft.com/office/drawing/2014/main" xmlns="" id="{693076B1-E50D-4B59-94D4-20EC88F22A21}"/>
                </a:ext>
              </a:extLst>
            </p:cNvPr>
            <p:cNvCxnSpPr/>
            <p:nvPr/>
          </p:nvCxnSpPr>
          <p:spPr>
            <a:xfrm rot="10800000" flipV="1">
              <a:off x="1971366" y="4378636"/>
              <a:ext cx="3949291" cy="8193"/>
            </a:xfrm>
            <a:prstGeom prst="line">
              <a:avLst/>
            </a:prstGeom>
            <a:ln w="444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xmlns="" id="{14E0447C-2106-4A06-9C44-8D3CB0F7178C}"/>
                </a:ext>
              </a:extLst>
            </p:cNvPr>
            <p:cNvCxnSpPr/>
            <p:nvPr/>
          </p:nvCxnSpPr>
          <p:spPr>
            <a:xfrm rot="10800000" flipV="1">
              <a:off x="3274140" y="4378635"/>
              <a:ext cx="0" cy="630903"/>
            </a:xfrm>
            <a:prstGeom prst="line">
              <a:avLst/>
            </a:prstGeom>
            <a:ln w="444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xmlns="" id="{8665639E-B272-42A1-8D8C-A0B1B172CA0F}"/>
                </a:ext>
              </a:extLst>
            </p:cNvPr>
            <p:cNvCxnSpPr/>
            <p:nvPr/>
          </p:nvCxnSpPr>
          <p:spPr>
            <a:xfrm rot="10800000" flipV="1">
              <a:off x="5899354" y="4357332"/>
              <a:ext cx="0" cy="630903"/>
            </a:xfrm>
            <a:prstGeom prst="line">
              <a:avLst/>
            </a:prstGeom>
            <a:ln w="444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xmlns="" id="{AC2629E7-05DD-42DD-ACA3-E1F776AE5F83}"/>
                </a:ext>
              </a:extLst>
            </p:cNvPr>
            <p:cNvCxnSpPr/>
            <p:nvPr/>
          </p:nvCxnSpPr>
          <p:spPr>
            <a:xfrm rot="10800000" flipV="1">
              <a:off x="1994309" y="4368803"/>
              <a:ext cx="0" cy="630903"/>
            </a:xfrm>
            <a:prstGeom prst="line">
              <a:avLst/>
            </a:prstGeom>
            <a:ln w="444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xmlns="" id="{D2DD6E8E-43A9-4840-8FFB-0B1A2C3CEC51}"/>
                </a:ext>
              </a:extLst>
            </p:cNvPr>
            <p:cNvCxnSpPr/>
            <p:nvPr/>
          </p:nvCxnSpPr>
          <p:spPr>
            <a:xfrm rot="10800000" flipV="1">
              <a:off x="4647378" y="4383549"/>
              <a:ext cx="0" cy="630903"/>
            </a:xfrm>
            <a:prstGeom prst="line">
              <a:avLst/>
            </a:prstGeom>
            <a:ln w="444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grpSp>
      <p:cxnSp>
        <p:nvCxnSpPr>
          <p:cNvPr id="30" name="Straight Connector 29">
            <a:extLst>
              <a:ext uri="{FF2B5EF4-FFF2-40B4-BE49-F238E27FC236}">
                <a16:creationId xmlns:a16="http://schemas.microsoft.com/office/drawing/2014/main" xmlns="" id="{9DCF7861-1E7E-4E5F-AA02-B67131070AF8}"/>
              </a:ext>
            </a:extLst>
          </p:cNvPr>
          <p:cNvCxnSpPr/>
          <p:nvPr/>
        </p:nvCxnSpPr>
        <p:spPr>
          <a:xfrm rot="10800000" flipV="1">
            <a:off x="3218527" y="3590185"/>
            <a:ext cx="0" cy="630903"/>
          </a:xfrm>
          <a:prstGeom prst="line">
            <a:avLst/>
          </a:prstGeom>
          <a:ln w="444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sp>
        <p:nvSpPr>
          <p:cNvPr id="36" name="Rectangle 35">
            <a:extLst>
              <a:ext uri="{FF2B5EF4-FFF2-40B4-BE49-F238E27FC236}">
                <a16:creationId xmlns:a16="http://schemas.microsoft.com/office/drawing/2014/main" xmlns="" id="{623B51DE-0584-43A0-9B8D-D4D83C7E5BE2}"/>
              </a:ext>
            </a:extLst>
          </p:cNvPr>
          <p:cNvSpPr/>
          <p:nvPr/>
        </p:nvSpPr>
        <p:spPr>
          <a:xfrm>
            <a:off x="2685724" y="2161197"/>
            <a:ext cx="1065161" cy="91767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sq-AL"/>
              <a:t>CPU</a:t>
            </a:r>
          </a:p>
        </p:txBody>
      </p:sp>
      <p:sp>
        <p:nvSpPr>
          <p:cNvPr id="38" name="Rectangle 37">
            <a:extLst>
              <a:ext uri="{FF2B5EF4-FFF2-40B4-BE49-F238E27FC236}">
                <a16:creationId xmlns:a16="http://schemas.microsoft.com/office/drawing/2014/main" xmlns="" id="{3CFDA9AB-3E75-42C6-8473-86EF09B486FE}"/>
              </a:ext>
            </a:extLst>
          </p:cNvPr>
          <p:cNvSpPr/>
          <p:nvPr/>
        </p:nvSpPr>
        <p:spPr>
          <a:xfrm>
            <a:off x="4645620" y="2162702"/>
            <a:ext cx="1065161" cy="917678"/>
          </a:xfrm>
          <a:prstGeom prst="rect">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sq-AL">
                <a:solidFill>
                  <a:schemeClr val="tx1"/>
                </a:solidFill>
              </a:rPr>
              <a:t>RAM</a:t>
            </a:r>
          </a:p>
        </p:txBody>
      </p:sp>
      <p:sp>
        <p:nvSpPr>
          <p:cNvPr id="39" name="Rectangle 38">
            <a:extLst>
              <a:ext uri="{FF2B5EF4-FFF2-40B4-BE49-F238E27FC236}">
                <a16:creationId xmlns:a16="http://schemas.microsoft.com/office/drawing/2014/main" xmlns="" id="{1037F29F-6B1D-4649-A592-FEC7EBF2EF15}"/>
              </a:ext>
            </a:extLst>
          </p:cNvPr>
          <p:cNvSpPr/>
          <p:nvPr/>
        </p:nvSpPr>
        <p:spPr>
          <a:xfrm>
            <a:off x="740573" y="4882059"/>
            <a:ext cx="1065161" cy="917678"/>
          </a:xfrm>
          <a:prstGeom prst="rect">
            <a:avLst/>
          </a:prstGeom>
          <a:solidFill>
            <a:schemeClr val="bg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sq-AL"/>
              <a:t>Hard Disku(qet)</a:t>
            </a:r>
          </a:p>
        </p:txBody>
      </p:sp>
      <p:sp>
        <p:nvSpPr>
          <p:cNvPr id="2" name="AutoShape 2" descr="for iphone 6s 128gb nand flash memory chip – Buy for iphone 6s ...">
            <a:extLst>
              <a:ext uri="{FF2B5EF4-FFF2-40B4-BE49-F238E27FC236}">
                <a16:creationId xmlns:a16="http://schemas.microsoft.com/office/drawing/2014/main" xmlns="" id="{F67D2157-5473-408E-8C08-A782B2CE115B}"/>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0" name="Rectangle 39">
            <a:extLst>
              <a:ext uri="{FF2B5EF4-FFF2-40B4-BE49-F238E27FC236}">
                <a16:creationId xmlns:a16="http://schemas.microsoft.com/office/drawing/2014/main" xmlns="" id="{443314D2-6EBB-41E4-8A79-A7EFE995E8DD}"/>
              </a:ext>
            </a:extLst>
          </p:cNvPr>
          <p:cNvSpPr/>
          <p:nvPr/>
        </p:nvSpPr>
        <p:spPr>
          <a:xfrm>
            <a:off x="32654" y="2644495"/>
            <a:ext cx="722922" cy="6901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xmlns="" id="{CFE23CCC-5262-43B7-841A-9B7104A1C7F5}"/>
              </a:ext>
            </a:extLst>
          </p:cNvPr>
          <p:cNvSpPr/>
          <p:nvPr/>
        </p:nvSpPr>
        <p:spPr>
          <a:xfrm>
            <a:off x="740574" y="2175907"/>
            <a:ext cx="1065161" cy="917678"/>
          </a:xfrm>
          <a:prstGeom prst="rect">
            <a:avLst/>
          </a:prstGeom>
          <a:solidFill>
            <a:schemeClr val="accent4">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sq-AL"/>
              <a:t>GPU</a:t>
            </a:r>
          </a:p>
        </p:txBody>
      </p:sp>
      <p:sp>
        <p:nvSpPr>
          <p:cNvPr id="42" name="Rectangle 41">
            <a:extLst>
              <a:ext uri="{FF2B5EF4-FFF2-40B4-BE49-F238E27FC236}">
                <a16:creationId xmlns:a16="http://schemas.microsoft.com/office/drawing/2014/main" xmlns="" id="{D5EFB510-FF3F-4817-8C3F-FD8CDA8F53CF}"/>
              </a:ext>
            </a:extLst>
          </p:cNvPr>
          <p:cNvSpPr/>
          <p:nvPr/>
        </p:nvSpPr>
        <p:spPr>
          <a:xfrm rot="16200000">
            <a:off x="2214467" y="6021004"/>
            <a:ext cx="722922" cy="6901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a:extLst>
              <a:ext uri="{FF2B5EF4-FFF2-40B4-BE49-F238E27FC236}">
                <a16:creationId xmlns:a16="http://schemas.microsoft.com/office/drawing/2014/main" xmlns="" id="{BAA7227A-D41D-4DD4-B934-D25CD698FB99}"/>
              </a:ext>
            </a:extLst>
          </p:cNvPr>
          <p:cNvSpPr/>
          <p:nvPr/>
        </p:nvSpPr>
        <p:spPr>
          <a:xfrm>
            <a:off x="2043348" y="4884524"/>
            <a:ext cx="1065161" cy="917678"/>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sq-AL">
                <a:solidFill>
                  <a:schemeClr val="tx1"/>
                </a:solidFill>
              </a:rPr>
              <a:t>Kartela e rrjetit</a:t>
            </a:r>
          </a:p>
        </p:txBody>
      </p:sp>
      <p:pic>
        <p:nvPicPr>
          <p:cNvPr id="7170" name="Picture 2" descr="Explaining PCIe Slots - YouTube">
            <a:extLst>
              <a:ext uri="{FF2B5EF4-FFF2-40B4-BE49-F238E27FC236}">
                <a16:creationId xmlns:a16="http://schemas.microsoft.com/office/drawing/2014/main" xmlns="" id="{FFFEFE15-B956-45F1-A421-55A5436D22F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82540" y="1660036"/>
            <a:ext cx="2828833" cy="1591219"/>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The Different Type and Versions of USB Ports That You Must Know About">
            <a:extLst>
              <a:ext uri="{FF2B5EF4-FFF2-40B4-BE49-F238E27FC236}">
                <a16:creationId xmlns:a16="http://schemas.microsoft.com/office/drawing/2014/main" xmlns="" id="{4BD3F5F2-DF11-4709-A071-7802D5E2224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3744" t="51530" b="3908"/>
          <a:stretch/>
        </p:blipFill>
        <p:spPr bwMode="auto">
          <a:xfrm>
            <a:off x="6167331" y="3606745"/>
            <a:ext cx="2828834" cy="1070219"/>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xmlns="" id="{CFE37768-C777-4E9B-9725-5B74C864C2B4}"/>
              </a:ext>
            </a:extLst>
          </p:cNvPr>
          <p:cNvSpPr txBox="1"/>
          <p:nvPr/>
        </p:nvSpPr>
        <p:spPr>
          <a:xfrm>
            <a:off x="6145603" y="2694705"/>
            <a:ext cx="2998397" cy="3046988"/>
          </a:xfrm>
          <a:prstGeom prst="rect">
            <a:avLst/>
          </a:prstGeom>
          <a:solidFill>
            <a:srgbClr val="F08A34"/>
          </a:solidFill>
        </p:spPr>
        <p:txBody>
          <a:bodyPr wrap="square" rtlCol="0">
            <a:spAutoFit/>
          </a:bodyPr>
          <a:lstStyle/>
          <a:p>
            <a:pPr marL="342900" indent="-342900">
              <a:buFont typeface="Arial" panose="020B0604020202020204" pitchFamily="34" charset="0"/>
              <a:buChar char="•"/>
            </a:pPr>
            <a:r>
              <a:rPr lang="sq-AL" sz="2400" dirty="0">
                <a:solidFill>
                  <a:schemeClr val="bg1"/>
                </a:solidFill>
                <a:latin typeface="+mj-lt"/>
              </a:rPr>
              <a:t>Lejojnë zgjerimin apo avancimin e sistemit</a:t>
            </a:r>
          </a:p>
          <a:p>
            <a:pPr marL="342900" indent="-342900">
              <a:buFont typeface="Arial" panose="020B0604020202020204" pitchFamily="34" charset="0"/>
              <a:buChar char="•"/>
            </a:pPr>
            <a:r>
              <a:rPr lang="sq-AL" sz="2400" dirty="0">
                <a:solidFill>
                  <a:schemeClr val="bg1"/>
                </a:solidFill>
                <a:latin typeface="+mj-lt"/>
              </a:rPr>
              <a:t>Shtimi i komponenteve siç është hapësira e ruajtjes apo pajisjet e lidhura</a:t>
            </a:r>
          </a:p>
        </p:txBody>
      </p:sp>
      <p:sp>
        <p:nvSpPr>
          <p:cNvPr id="43" name="Rectangle 42">
            <a:extLst>
              <a:ext uri="{FF2B5EF4-FFF2-40B4-BE49-F238E27FC236}">
                <a16:creationId xmlns:a16="http://schemas.microsoft.com/office/drawing/2014/main" xmlns="" id="{3C641427-B62D-4172-9BDD-C2FFD1A3CF6E}"/>
              </a:ext>
            </a:extLst>
          </p:cNvPr>
          <p:cNvSpPr/>
          <p:nvPr/>
        </p:nvSpPr>
        <p:spPr>
          <a:xfrm rot="16200000">
            <a:off x="3602222" y="6021003"/>
            <a:ext cx="722922" cy="6901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xmlns="" id="{E9FF7BEB-1537-4CAD-9432-6CE22279D5D7}"/>
              </a:ext>
            </a:extLst>
          </p:cNvPr>
          <p:cNvSpPr/>
          <p:nvPr/>
        </p:nvSpPr>
        <p:spPr>
          <a:xfrm>
            <a:off x="3411121" y="4889883"/>
            <a:ext cx="1065161" cy="917678"/>
          </a:xfrm>
          <a:prstGeom prst="rect">
            <a:avLst/>
          </a:prstGeom>
          <a:solidFill>
            <a:schemeClr val="accent4">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sq-AL">
                <a:solidFill>
                  <a:schemeClr val="tx1"/>
                </a:solidFill>
              </a:rPr>
              <a:t>PCI</a:t>
            </a:r>
          </a:p>
          <a:p>
            <a:pPr algn="ctr"/>
            <a:r>
              <a:rPr lang="sq-AL">
                <a:solidFill>
                  <a:schemeClr val="tx1"/>
                </a:solidFill>
              </a:rPr>
              <a:t>USB</a:t>
            </a:r>
          </a:p>
        </p:txBody>
      </p:sp>
    </p:spTree>
    <p:extLst>
      <p:ext uri="{BB962C8B-B14F-4D97-AF65-F5344CB8AC3E}">
        <p14:creationId xmlns:p14="http://schemas.microsoft.com/office/powerpoint/2010/main" val="973012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7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7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43" grpId="0" animBg="1"/>
      <p:bldP spid="3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0" name="Picture 8" descr="Grabadora Dvd Externa Gembird Usb | Las mejores ofertas de Carrefour">
            <a:extLst>
              <a:ext uri="{FF2B5EF4-FFF2-40B4-BE49-F238E27FC236}">
                <a16:creationId xmlns:a16="http://schemas.microsoft.com/office/drawing/2014/main" xmlns="" id="{D2DFBF17-EB0B-45C3-A755-4EB349D1756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6904" b="28877"/>
          <a:stretch/>
        </p:blipFill>
        <p:spPr bwMode="auto">
          <a:xfrm>
            <a:off x="6128285" y="3163347"/>
            <a:ext cx="2902705" cy="128357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Audio/video/storage (hapësira e ruajtjes audio/video)</a:t>
            </a:r>
          </a:p>
        </p:txBody>
      </p:sp>
      <p:sp>
        <p:nvSpPr>
          <p:cNvPr id="8" name="Rectangle 7">
            <a:extLst>
              <a:ext uri="{FF2B5EF4-FFF2-40B4-BE49-F238E27FC236}">
                <a16:creationId xmlns:a16="http://schemas.microsoft.com/office/drawing/2014/main" xmlns="" id="{EAFFFDA4-44AB-43A3-930B-0B826B84B4A0}"/>
              </a:ext>
            </a:extLst>
          </p:cNvPr>
          <p:cNvSpPr/>
          <p:nvPr/>
        </p:nvSpPr>
        <p:spPr>
          <a:xfrm>
            <a:off x="323528" y="1444888"/>
            <a:ext cx="5622066" cy="4807959"/>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xmlns="" id="{9AE10D4E-2D68-4434-9D67-627233F0F40C}"/>
              </a:ext>
            </a:extLst>
          </p:cNvPr>
          <p:cNvSpPr/>
          <p:nvPr/>
        </p:nvSpPr>
        <p:spPr>
          <a:xfrm>
            <a:off x="35496" y="2061710"/>
            <a:ext cx="599534" cy="6901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xmlns="" id="{74406CFA-D168-43C5-AD09-995AA1D7BEEB}"/>
              </a:ext>
            </a:extLst>
          </p:cNvPr>
          <p:cNvSpPr/>
          <p:nvPr/>
        </p:nvSpPr>
        <p:spPr>
          <a:xfrm>
            <a:off x="428860" y="1545344"/>
            <a:ext cx="5426758" cy="4607434"/>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xmlns="" id="{077412D0-1F72-4E35-8D47-698FE0943234}"/>
              </a:ext>
            </a:extLst>
          </p:cNvPr>
          <p:cNvSpPr/>
          <p:nvPr/>
        </p:nvSpPr>
        <p:spPr>
          <a:xfrm>
            <a:off x="323528" y="1759783"/>
            <a:ext cx="521899" cy="6814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q-AL" sz="1600"/>
              <a:t>PSU</a:t>
            </a:r>
          </a:p>
        </p:txBody>
      </p:sp>
      <p:grpSp>
        <p:nvGrpSpPr>
          <p:cNvPr id="14" name="Group 13">
            <a:extLst>
              <a:ext uri="{FF2B5EF4-FFF2-40B4-BE49-F238E27FC236}">
                <a16:creationId xmlns:a16="http://schemas.microsoft.com/office/drawing/2014/main" xmlns="" id="{10676C82-DBAB-48EE-8961-D8C23E38D543}"/>
              </a:ext>
            </a:extLst>
          </p:cNvPr>
          <p:cNvGrpSpPr/>
          <p:nvPr/>
        </p:nvGrpSpPr>
        <p:grpSpPr>
          <a:xfrm>
            <a:off x="1251853" y="3107813"/>
            <a:ext cx="3949291" cy="642374"/>
            <a:chOff x="1999225" y="2771058"/>
            <a:chExt cx="3949291" cy="642374"/>
          </a:xfrm>
        </p:grpSpPr>
        <p:cxnSp>
          <p:nvCxnSpPr>
            <p:cNvPr id="18" name="Straight Connector 17">
              <a:extLst>
                <a:ext uri="{FF2B5EF4-FFF2-40B4-BE49-F238E27FC236}">
                  <a16:creationId xmlns:a16="http://schemas.microsoft.com/office/drawing/2014/main" xmlns="" id="{CD39DC21-BA5F-45AE-A3F7-5E7D5D9655FE}"/>
                </a:ext>
              </a:extLst>
            </p:cNvPr>
            <p:cNvCxnSpPr/>
            <p:nvPr/>
          </p:nvCxnSpPr>
          <p:spPr>
            <a:xfrm flipV="1">
              <a:off x="1999225" y="3383935"/>
              <a:ext cx="3949291" cy="8193"/>
            </a:xfrm>
            <a:prstGeom prst="line">
              <a:avLst/>
            </a:prstGeom>
            <a:ln w="444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xmlns="" id="{382351C4-C1E4-4348-BC64-7F51931A9DB5}"/>
                </a:ext>
              </a:extLst>
            </p:cNvPr>
            <p:cNvCxnSpPr/>
            <p:nvPr/>
          </p:nvCxnSpPr>
          <p:spPr>
            <a:xfrm flipV="1">
              <a:off x="3965677" y="2777613"/>
              <a:ext cx="0" cy="630903"/>
            </a:xfrm>
            <a:prstGeom prst="line">
              <a:avLst/>
            </a:prstGeom>
            <a:ln w="444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xmlns="" id="{D26775EA-2927-4FDB-967C-6FAD247B5AF0}"/>
                </a:ext>
              </a:extLst>
            </p:cNvPr>
            <p:cNvCxnSpPr/>
            <p:nvPr/>
          </p:nvCxnSpPr>
          <p:spPr>
            <a:xfrm flipV="1">
              <a:off x="2020528" y="2782529"/>
              <a:ext cx="0" cy="630903"/>
            </a:xfrm>
            <a:prstGeom prst="line">
              <a:avLst/>
            </a:prstGeom>
            <a:ln w="444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xmlns="" id="{F03DCA25-49DA-45DC-9E50-04996C47910C}"/>
                </a:ext>
              </a:extLst>
            </p:cNvPr>
            <p:cNvCxnSpPr/>
            <p:nvPr/>
          </p:nvCxnSpPr>
          <p:spPr>
            <a:xfrm flipV="1">
              <a:off x="5925573" y="2771058"/>
              <a:ext cx="0" cy="630903"/>
            </a:xfrm>
            <a:prstGeom prst="line">
              <a:avLst/>
            </a:prstGeom>
            <a:ln w="444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grpSp>
      <p:grpSp>
        <p:nvGrpSpPr>
          <p:cNvPr id="24" name="Group 23">
            <a:extLst>
              <a:ext uri="{FF2B5EF4-FFF2-40B4-BE49-F238E27FC236}">
                <a16:creationId xmlns:a16="http://schemas.microsoft.com/office/drawing/2014/main" xmlns="" id="{C4958150-008D-482C-A425-A511B93E3596}"/>
              </a:ext>
            </a:extLst>
          </p:cNvPr>
          <p:cNvGrpSpPr/>
          <p:nvPr/>
        </p:nvGrpSpPr>
        <p:grpSpPr>
          <a:xfrm>
            <a:off x="1273156" y="4213421"/>
            <a:ext cx="3949291" cy="657120"/>
            <a:chOff x="1971366" y="4357332"/>
            <a:chExt cx="3949291" cy="657120"/>
          </a:xfrm>
        </p:grpSpPr>
        <p:cxnSp>
          <p:nvCxnSpPr>
            <p:cNvPr id="25" name="Straight Connector 24">
              <a:extLst>
                <a:ext uri="{FF2B5EF4-FFF2-40B4-BE49-F238E27FC236}">
                  <a16:creationId xmlns:a16="http://schemas.microsoft.com/office/drawing/2014/main" xmlns="" id="{693076B1-E50D-4B59-94D4-20EC88F22A21}"/>
                </a:ext>
              </a:extLst>
            </p:cNvPr>
            <p:cNvCxnSpPr/>
            <p:nvPr/>
          </p:nvCxnSpPr>
          <p:spPr>
            <a:xfrm rot="10800000" flipV="1">
              <a:off x="1971366" y="4378636"/>
              <a:ext cx="3949291" cy="8193"/>
            </a:xfrm>
            <a:prstGeom prst="line">
              <a:avLst/>
            </a:prstGeom>
            <a:ln w="444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xmlns="" id="{14E0447C-2106-4A06-9C44-8D3CB0F7178C}"/>
                </a:ext>
              </a:extLst>
            </p:cNvPr>
            <p:cNvCxnSpPr/>
            <p:nvPr/>
          </p:nvCxnSpPr>
          <p:spPr>
            <a:xfrm rot="10800000" flipV="1">
              <a:off x="3274140" y="4378635"/>
              <a:ext cx="0" cy="630903"/>
            </a:xfrm>
            <a:prstGeom prst="line">
              <a:avLst/>
            </a:prstGeom>
            <a:ln w="444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xmlns="" id="{8665639E-B272-42A1-8D8C-A0B1B172CA0F}"/>
                </a:ext>
              </a:extLst>
            </p:cNvPr>
            <p:cNvCxnSpPr/>
            <p:nvPr/>
          </p:nvCxnSpPr>
          <p:spPr>
            <a:xfrm rot="10800000" flipV="1">
              <a:off x="5899354" y="4357332"/>
              <a:ext cx="0" cy="630903"/>
            </a:xfrm>
            <a:prstGeom prst="line">
              <a:avLst/>
            </a:prstGeom>
            <a:ln w="444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xmlns="" id="{AC2629E7-05DD-42DD-ACA3-E1F776AE5F83}"/>
                </a:ext>
              </a:extLst>
            </p:cNvPr>
            <p:cNvCxnSpPr/>
            <p:nvPr/>
          </p:nvCxnSpPr>
          <p:spPr>
            <a:xfrm rot="10800000" flipV="1">
              <a:off x="1994309" y="4368803"/>
              <a:ext cx="0" cy="630903"/>
            </a:xfrm>
            <a:prstGeom prst="line">
              <a:avLst/>
            </a:prstGeom>
            <a:ln w="444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xmlns="" id="{D2DD6E8E-43A9-4840-8FFB-0B1A2C3CEC51}"/>
                </a:ext>
              </a:extLst>
            </p:cNvPr>
            <p:cNvCxnSpPr/>
            <p:nvPr/>
          </p:nvCxnSpPr>
          <p:spPr>
            <a:xfrm rot="10800000" flipV="1">
              <a:off x="4647378" y="4383549"/>
              <a:ext cx="0" cy="630903"/>
            </a:xfrm>
            <a:prstGeom prst="line">
              <a:avLst/>
            </a:prstGeom>
            <a:ln w="444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grpSp>
      <p:cxnSp>
        <p:nvCxnSpPr>
          <p:cNvPr id="30" name="Straight Connector 29">
            <a:extLst>
              <a:ext uri="{FF2B5EF4-FFF2-40B4-BE49-F238E27FC236}">
                <a16:creationId xmlns:a16="http://schemas.microsoft.com/office/drawing/2014/main" xmlns="" id="{9DCF7861-1E7E-4E5F-AA02-B67131070AF8}"/>
              </a:ext>
            </a:extLst>
          </p:cNvPr>
          <p:cNvCxnSpPr/>
          <p:nvPr/>
        </p:nvCxnSpPr>
        <p:spPr>
          <a:xfrm rot="10800000" flipV="1">
            <a:off x="3218527" y="3590185"/>
            <a:ext cx="0" cy="630903"/>
          </a:xfrm>
          <a:prstGeom prst="line">
            <a:avLst/>
          </a:prstGeom>
          <a:ln w="444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sp>
        <p:nvSpPr>
          <p:cNvPr id="36" name="Rectangle 35">
            <a:extLst>
              <a:ext uri="{FF2B5EF4-FFF2-40B4-BE49-F238E27FC236}">
                <a16:creationId xmlns:a16="http://schemas.microsoft.com/office/drawing/2014/main" xmlns="" id="{623B51DE-0584-43A0-9B8D-D4D83C7E5BE2}"/>
              </a:ext>
            </a:extLst>
          </p:cNvPr>
          <p:cNvSpPr/>
          <p:nvPr/>
        </p:nvSpPr>
        <p:spPr>
          <a:xfrm>
            <a:off x="2685724" y="2161197"/>
            <a:ext cx="1065161" cy="91767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sq-AL"/>
              <a:t>CPU</a:t>
            </a:r>
          </a:p>
        </p:txBody>
      </p:sp>
      <p:sp>
        <p:nvSpPr>
          <p:cNvPr id="38" name="Rectangle 37">
            <a:extLst>
              <a:ext uri="{FF2B5EF4-FFF2-40B4-BE49-F238E27FC236}">
                <a16:creationId xmlns:a16="http://schemas.microsoft.com/office/drawing/2014/main" xmlns="" id="{3CFDA9AB-3E75-42C6-8473-86EF09B486FE}"/>
              </a:ext>
            </a:extLst>
          </p:cNvPr>
          <p:cNvSpPr/>
          <p:nvPr/>
        </p:nvSpPr>
        <p:spPr>
          <a:xfrm>
            <a:off x="4645620" y="2162702"/>
            <a:ext cx="1065161" cy="917678"/>
          </a:xfrm>
          <a:prstGeom prst="rect">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sq-AL">
                <a:solidFill>
                  <a:schemeClr val="tx1"/>
                </a:solidFill>
              </a:rPr>
              <a:t>RAM</a:t>
            </a:r>
          </a:p>
        </p:txBody>
      </p:sp>
      <p:sp>
        <p:nvSpPr>
          <p:cNvPr id="39" name="Rectangle 38">
            <a:extLst>
              <a:ext uri="{FF2B5EF4-FFF2-40B4-BE49-F238E27FC236}">
                <a16:creationId xmlns:a16="http://schemas.microsoft.com/office/drawing/2014/main" xmlns="" id="{1037F29F-6B1D-4649-A592-FEC7EBF2EF15}"/>
              </a:ext>
            </a:extLst>
          </p:cNvPr>
          <p:cNvSpPr/>
          <p:nvPr/>
        </p:nvSpPr>
        <p:spPr>
          <a:xfrm>
            <a:off x="740573" y="4882059"/>
            <a:ext cx="1065161" cy="917678"/>
          </a:xfrm>
          <a:prstGeom prst="rect">
            <a:avLst/>
          </a:prstGeom>
          <a:solidFill>
            <a:schemeClr val="bg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sq-AL"/>
              <a:t>Hard Disku(qet)</a:t>
            </a:r>
          </a:p>
        </p:txBody>
      </p:sp>
      <p:sp>
        <p:nvSpPr>
          <p:cNvPr id="2" name="AutoShape 2" descr="for iphone 6s 128gb nand flash memory chip – Buy for iphone 6s ...">
            <a:extLst>
              <a:ext uri="{FF2B5EF4-FFF2-40B4-BE49-F238E27FC236}">
                <a16:creationId xmlns:a16="http://schemas.microsoft.com/office/drawing/2014/main" xmlns="" id="{F67D2157-5473-408E-8C08-A782B2CE115B}"/>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0" name="Rectangle 39">
            <a:extLst>
              <a:ext uri="{FF2B5EF4-FFF2-40B4-BE49-F238E27FC236}">
                <a16:creationId xmlns:a16="http://schemas.microsoft.com/office/drawing/2014/main" xmlns="" id="{443314D2-6EBB-41E4-8A79-A7EFE995E8DD}"/>
              </a:ext>
            </a:extLst>
          </p:cNvPr>
          <p:cNvSpPr/>
          <p:nvPr/>
        </p:nvSpPr>
        <p:spPr>
          <a:xfrm>
            <a:off x="32654" y="2644495"/>
            <a:ext cx="722922" cy="6901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xmlns="" id="{CFE23CCC-5262-43B7-841A-9B7104A1C7F5}"/>
              </a:ext>
            </a:extLst>
          </p:cNvPr>
          <p:cNvSpPr/>
          <p:nvPr/>
        </p:nvSpPr>
        <p:spPr>
          <a:xfrm>
            <a:off x="740574" y="2175907"/>
            <a:ext cx="1065161" cy="917678"/>
          </a:xfrm>
          <a:prstGeom prst="rect">
            <a:avLst/>
          </a:prstGeom>
          <a:solidFill>
            <a:schemeClr val="accent4">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sq-AL"/>
              <a:t>GPU</a:t>
            </a:r>
          </a:p>
        </p:txBody>
      </p:sp>
      <p:sp>
        <p:nvSpPr>
          <p:cNvPr id="42" name="Rectangle 41">
            <a:extLst>
              <a:ext uri="{FF2B5EF4-FFF2-40B4-BE49-F238E27FC236}">
                <a16:creationId xmlns:a16="http://schemas.microsoft.com/office/drawing/2014/main" xmlns="" id="{D5EFB510-FF3F-4817-8C3F-FD8CDA8F53CF}"/>
              </a:ext>
            </a:extLst>
          </p:cNvPr>
          <p:cNvSpPr/>
          <p:nvPr/>
        </p:nvSpPr>
        <p:spPr>
          <a:xfrm rot="16200000">
            <a:off x="2214467" y="6021004"/>
            <a:ext cx="722922" cy="6901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a:extLst>
              <a:ext uri="{FF2B5EF4-FFF2-40B4-BE49-F238E27FC236}">
                <a16:creationId xmlns:a16="http://schemas.microsoft.com/office/drawing/2014/main" xmlns="" id="{BAA7227A-D41D-4DD4-B934-D25CD698FB99}"/>
              </a:ext>
            </a:extLst>
          </p:cNvPr>
          <p:cNvSpPr/>
          <p:nvPr/>
        </p:nvSpPr>
        <p:spPr>
          <a:xfrm>
            <a:off x="2043348" y="4884524"/>
            <a:ext cx="1065161" cy="917678"/>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sq-AL">
                <a:solidFill>
                  <a:schemeClr val="tx1"/>
                </a:solidFill>
              </a:rPr>
              <a:t>Kartela e rrjetit</a:t>
            </a:r>
          </a:p>
        </p:txBody>
      </p:sp>
      <p:sp>
        <p:nvSpPr>
          <p:cNvPr id="43" name="Rectangle 42">
            <a:extLst>
              <a:ext uri="{FF2B5EF4-FFF2-40B4-BE49-F238E27FC236}">
                <a16:creationId xmlns:a16="http://schemas.microsoft.com/office/drawing/2014/main" xmlns="" id="{3C641427-B62D-4172-9BDD-C2FFD1A3CF6E}"/>
              </a:ext>
            </a:extLst>
          </p:cNvPr>
          <p:cNvSpPr/>
          <p:nvPr/>
        </p:nvSpPr>
        <p:spPr>
          <a:xfrm rot="16200000">
            <a:off x="3602222" y="6021003"/>
            <a:ext cx="722922" cy="6901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xmlns="" id="{E9FF7BEB-1537-4CAD-9432-6CE22279D5D7}"/>
              </a:ext>
            </a:extLst>
          </p:cNvPr>
          <p:cNvSpPr/>
          <p:nvPr/>
        </p:nvSpPr>
        <p:spPr>
          <a:xfrm>
            <a:off x="3411121" y="4889883"/>
            <a:ext cx="1065161" cy="917678"/>
          </a:xfrm>
          <a:prstGeom prst="rect">
            <a:avLst/>
          </a:prstGeom>
          <a:solidFill>
            <a:schemeClr val="accent4">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sq-AL">
                <a:solidFill>
                  <a:schemeClr val="tx1"/>
                </a:solidFill>
              </a:rPr>
              <a:t>PCI</a:t>
            </a:r>
          </a:p>
          <a:p>
            <a:pPr algn="ctr"/>
            <a:r>
              <a:rPr lang="sq-AL">
                <a:solidFill>
                  <a:schemeClr val="tx1"/>
                </a:solidFill>
              </a:rPr>
              <a:t>USB</a:t>
            </a:r>
          </a:p>
        </p:txBody>
      </p:sp>
      <p:pic>
        <p:nvPicPr>
          <p:cNvPr id="8194" name="Picture 2" descr="Computer Audio and Sound Card Tutorial">
            <a:extLst>
              <a:ext uri="{FF2B5EF4-FFF2-40B4-BE49-F238E27FC236}">
                <a16:creationId xmlns:a16="http://schemas.microsoft.com/office/drawing/2014/main" xmlns="" id="{82106D0D-7B9D-4DC8-B347-0B00038B36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0872" y="1254424"/>
            <a:ext cx="1082195" cy="1478999"/>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Cable hdmi cerca del puerto hdmi de la moderna computadora ...">
            <a:extLst>
              <a:ext uri="{FF2B5EF4-FFF2-40B4-BE49-F238E27FC236}">
                <a16:creationId xmlns:a16="http://schemas.microsoft.com/office/drawing/2014/main" xmlns="" id="{C8444860-D1D8-4CE0-8CC6-1498BFAF56C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5231" t="6456" r="9742" b="26077"/>
          <a:stretch/>
        </p:blipFill>
        <p:spPr bwMode="auto">
          <a:xfrm>
            <a:off x="7379230" y="1635945"/>
            <a:ext cx="1506351" cy="1230280"/>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The Best Micro SD Cards For Your Phone &amp; Tablet - TigerMobiles.com">
            <a:extLst>
              <a:ext uri="{FF2B5EF4-FFF2-40B4-BE49-F238E27FC236}">
                <a16:creationId xmlns:a16="http://schemas.microsoft.com/office/drawing/2014/main" xmlns="" id="{E88546D1-CE25-4E08-ADF1-2DFDBD60536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3546" t="23375" b="16402"/>
          <a:stretch/>
        </p:blipFill>
        <p:spPr bwMode="auto">
          <a:xfrm>
            <a:off x="6462044" y="4832358"/>
            <a:ext cx="2383433" cy="1647194"/>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xmlns="" id="{CFE37768-C777-4E9B-9725-5B74C864C2B4}"/>
              </a:ext>
            </a:extLst>
          </p:cNvPr>
          <p:cNvSpPr txBox="1"/>
          <p:nvPr/>
        </p:nvSpPr>
        <p:spPr>
          <a:xfrm>
            <a:off x="6202407" y="2935860"/>
            <a:ext cx="3162657" cy="1938992"/>
          </a:xfrm>
          <a:prstGeom prst="rect">
            <a:avLst/>
          </a:prstGeom>
          <a:solidFill>
            <a:srgbClr val="F08A34"/>
          </a:solidFill>
        </p:spPr>
        <p:txBody>
          <a:bodyPr wrap="square" rtlCol="0">
            <a:spAutoFit/>
          </a:bodyPr>
          <a:lstStyle/>
          <a:p>
            <a:pPr marL="342900" indent="-342900">
              <a:buFont typeface="Arial" panose="020B0604020202020204" pitchFamily="34" charset="0"/>
              <a:buChar char="•"/>
            </a:pPr>
            <a:r>
              <a:rPr lang="sq-AL" sz="2400" dirty="0">
                <a:solidFill>
                  <a:schemeClr val="bg1"/>
                </a:solidFill>
                <a:latin typeface="+mj-lt"/>
              </a:rPr>
              <a:t>Lejon hyrjen/daljen për dhe prej sistemit</a:t>
            </a:r>
          </a:p>
          <a:p>
            <a:pPr marL="342900" indent="-342900">
              <a:buFont typeface="Arial" panose="020B0604020202020204" pitchFamily="34" charset="0"/>
              <a:buChar char="•"/>
            </a:pPr>
            <a:r>
              <a:rPr lang="sq-AL" sz="2400" dirty="0">
                <a:solidFill>
                  <a:schemeClr val="bg1"/>
                </a:solidFill>
                <a:latin typeface="+mj-lt"/>
              </a:rPr>
              <a:t>Pajisje memorie/storage e shtuar</a:t>
            </a:r>
          </a:p>
        </p:txBody>
      </p:sp>
      <p:sp>
        <p:nvSpPr>
          <p:cNvPr id="45" name="Rectangle 44">
            <a:extLst>
              <a:ext uri="{FF2B5EF4-FFF2-40B4-BE49-F238E27FC236}">
                <a16:creationId xmlns:a16="http://schemas.microsoft.com/office/drawing/2014/main" xmlns="" id="{3141391B-40CE-4DC2-B19E-D56D6A740AF4}"/>
              </a:ext>
            </a:extLst>
          </p:cNvPr>
          <p:cNvSpPr/>
          <p:nvPr/>
        </p:nvSpPr>
        <p:spPr>
          <a:xfrm rot="16200000">
            <a:off x="4868655" y="6024519"/>
            <a:ext cx="722922" cy="6901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a:extLst>
              <a:ext uri="{FF2B5EF4-FFF2-40B4-BE49-F238E27FC236}">
                <a16:creationId xmlns:a16="http://schemas.microsoft.com/office/drawing/2014/main" xmlns="" id="{EB1A10A4-7702-4D2B-A348-A35CCE08457A}"/>
              </a:ext>
            </a:extLst>
          </p:cNvPr>
          <p:cNvSpPr/>
          <p:nvPr/>
        </p:nvSpPr>
        <p:spPr>
          <a:xfrm>
            <a:off x="4665632" y="4889883"/>
            <a:ext cx="1065161" cy="917678"/>
          </a:xfrm>
          <a:prstGeom prst="rect">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sq-AL">
                <a:solidFill>
                  <a:schemeClr val="tx1"/>
                </a:solidFill>
              </a:rPr>
              <a:t>Audio</a:t>
            </a:r>
          </a:p>
          <a:p>
            <a:pPr algn="ctr"/>
            <a:r>
              <a:rPr lang="sq-AL">
                <a:solidFill>
                  <a:schemeClr val="tx1"/>
                </a:solidFill>
              </a:rPr>
              <a:t>Video</a:t>
            </a:r>
          </a:p>
          <a:p>
            <a:pPr algn="ctr"/>
            <a:r>
              <a:rPr lang="sq-AL">
                <a:solidFill>
                  <a:schemeClr val="tx1"/>
                </a:solidFill>
              </a:rPr>
              <a:t>Ruajtje</a:t>
            </a:r>
          </a:p>
        </p:txBody>
      </p:sp>
    </p:spTree>
    <p:extLst>
      <p:ext uri="{BB962C8B-B14F-4D97-AF65-F5344CB8AC3E}">
        <p14:creationId xmlns:p14="http://schemas.microsoft.com/office/powerpoint/2010/main" val="4134398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9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20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19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45" grpId="0" animBg="1"/>
      <p:bldP spid="4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05-30 at 21.29.56.png">
            <a:extLst>
              <a:ext uri="{FF2B5EF4-FFF2-40B4-BE49-F238E27FC236}">
                <a16:creationId xmlns:a16="http://schemas.microsoft.com/office/drawing/2014/main" xmlns="" id="{30A85C27-394A-4855-BA0A-56E9B0CCD4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9080" y="1574030"/>
            <a:ext cx="2572680" cy="1848697"/>
          </a:xfrm>
          <a:prstGeom prst="rect">
            <a:avLst/>
          </a:prstGeom>
        </p:spPr>
      </p:pic>
      <p:pic>
        <p:nvPicPr>
          <p:cNvPr id="3" name="Picture 2" descr="Screen Shot 2017-05-30 at 21.33.03.png">
            <a:extLst>
              <a:ext uri="{FF2B5EF4-FFF2-40B4-BE49-F238E27FC236}">
                <a16:creationId xmlns:a16="http://schemas.microsoft.com/office/drawing/2014/main" xmlns="" id="{F54D875E-4B9B-4133-A9BA-0D62D169AC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22481" y="1383566"/>
            <a:ext cx="2102952" cy="1499522"/>
          </a:xfrm>
          <a:prstGeom prst="rect">
            <a:avLst/>
          </a:prstGeom>
        </p:spPr>
      </p:pic>
      <p:pic>
        <p:nvPicPr>
          <p:cNvPr id="4" name="Picture 3" descr="Screen Shot 2017-05-30 at 21.35.39.png">
            <a:extLst>
              <a:ext uri="{FF2B5EF4-FFF2-40B4-BE49-F238E27FC236}">
                <a16:creationId xmlns:a16="http://schemas.microsoft.com/office/drawing/2014/main" xmlns="" id="{CEB2603D-1C71-444F-BCB7-5B4907EA05F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89371" y="1553705"/>
            <a:ext cx="1881017" cy="1848698"/>
          </a:xfrm>
          <a:prstGeom prst="rect">
            <a:avLst/>
          </a:prstGeom>
        </p:spPr>
      </p:pic>
      <p:pic>
        <p:nvPicPr>
          <p:cNvPr id="5" name="Picture 4" descr="Screen Shot 2017-05-30 at 21.37.00.png">
            <a:extLst>
              <a:ext uri="{FF2B5EF4-FFF2-40B4-BE49-F238E27FC236}">
                <a16:creationId xmlns:a16="http://schemas.microsoft.com/office/drawing/2014/main" xmlns="" id="{50763114-69A2-4D01-9876-A14B7DE807C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1498" y="4272360"/>
            <a:ext cx="2445817" cy="1706899"/>
          </a:xfrm>
          <a:prstGeom prst="rect">
            <a:avLst/>
          </a:prstGeom>
        </p:spPr>
      </p:pic>
      <p:pic>
        <p:nvPicPr>
          <p:cNvPr id="6" name="Picture 5" descr="Screen Shot 2017-05-30 at 21.37.29.png">
            <a:extLst>
              <a:ext uri="{FF2B5EF4-FFF2-40B4-BE49-F238E27FC236}">
                <a16:creationId xmlns:a16="http://schemas.microsoft.com/office/drawing/2014/main" xmlns="" id="{D5EE4B2E-C0AA-4167-8086-4B802C1ED01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38568" y="3331228"/>
            <a:ext cx="1572957" cy="3033022"/>
          </a:xfrm>
          <a:prstGeom prst="rect">
            <a:avLst/>
          </a:prstGeom>
        </p:spPr>
      </p:pic>
      <p:pic>
        <p:nvPicPr>
          <p:cNvPr id="7" name="Picture 6" descr="Screen Shot 2017-05-30 at 21.38.07.png">
            <a:extLst>
              <a:ext uri="{FF2B5EF4-FFF2-40B4-BE49-F238E27FC236}">
                <a16:creationId xmlns:a16="http://schemas.microsoft.com/office/drawing/2014/main" xmlns="" id="{A1E716B6-396C-401B-B633-50134CD1D68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72778" y="3331228"/>
            <a:ext cx="970744" cy="2343356"/>
          </a:xfrm>
          <a:prstGeom prst="rect">
            <a:avLst/>
          </a:prstGeom>
        </p:spPr>
      </p:pic>
      <p:pic>
        <p:nvPicPr>
          <p:cNvPr id="8" name="Picture 7" descr="Screen Shot 2017-05-30 at 21.38.34.png">
            <a:extLst>
              <a:ext uri="{FF2B5EF4-FFF2-40B4-BE49-F238E27FC236}">
                <a16:creationId xmlns:a16="http://schemas.microsoft.com/office/drawing/2014/main" xmlns="" id="{B4AF08FE-43C5-4BE6-9787-309332E069A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12855" y="4263578"/>
            <a:ext cx="2034048" cy="1411006"/>
          </a:xfrm>
          <a:prstGeom prst="rect">
            <a:avLst/>
          </a:prstGeom>
        </p:spPr>
      </p:pic>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Sistemet kompjuterike</a:t>
            </a:r>
          </a:p>
        </p:txBody>
      </p:sp>
    </p:spTree>
    <p:extLst>
      <p:ext uri="{BB962C8B-B14F-4D97-AF65-F5344CB8AC3E}">
        <p14:creationId xmlns:p14="http://schemas.microsoft.com/office/powerpoint/2010/main" val="3040981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Burimet e provave në pajisje</a:t>
            </a:r>
          </a:p>
        </p:txBody>
      </p:sp>
      <p:pic>
        <p:nvPicPr>
          <p:cNvPr id="13" name="Content Placeholder 12">
            <a:extLst>
              <a:ext uri="{FF2B5EF4-FFF2-40B4-BE49-F238E27FC236}">
                <a16:creationId xmlns:a16="http://schemas.microsoft.com/office/drawing/2014/main" xmlns="" id="{4968D3FF-36B9-4A82-BA36-38431DB328DC}"/>
              </a:ext>
            </a:extLst>
          </p:cNvPr>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2822478" y="4033554"/>
            <a:ext cx="3498850" cy="2333625"/>
          </a:xfrm>
          <a:prstGeom prst="rect">
            <a:avLst/>
          </a:prstGeom>
          <a:ln>
            <a:noFill/>
          </a:ln>
        </p:spPr>
      </p:pic>
      <p:pic>
        <p:nvPicPr>
          <p:cNvPr id="15" name="Picture 14">
            <a:extLst>
              <a:ext uri="{FF2B5EF4-FFF2-40B4-BE49-F238E27FC236}">
                <a16:creationId xmlns:a16="http://schemas.microsoft.com/office/drawing/2014/main" xmlns="" id="{7A82B44F-9376-4405-8790-656DAD6B35D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55" t="5604" r="13035" b="3225"/>
          <a:stretch/>
        </p:blipFill>
        <p:spPr>
          <a:xfrm>
            <a:off x="859062" y="1270001"/>
            <a:ext cx="3498658" cy="2705168"/>
          </a:xfrm>
          <a:prstGeom prst="rect">
            <a:avLst/>
          </a:prstGeom>
        </p:spPr>
      </p:pic>
      <p:pic>
        <p:nvPicPr>
          <p:cNvPr id="16" name="Picture 6" descr="The Best Micro SD Cards For Your Phone &amp; Tablet - TigerMobiles.com">
            <a:extLst>
              <a:ext uri="{FF2B5EF4-FFF2-40B4-BE49-F238E27FC236}">
                <a16:creationId xmlns:a16="http://schemas.microsoft.com/office/drawing/2014/main" xmlns="" id="{835A33A2-2259-4599-A333-49D3ACB4C74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3546" t="23375" b="16402"/>
          <a:stretch/>
        </p:blipFill>
        <p:spPr bwMode="auto">
          <a:xfrm>
            <a:off x="5076056" y="1428483"/>
            <a:ext cx="3415645" cy="2360557"/>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xmlns="" id="{24990F76-EA01-45F1-A756-B8A7EF3F33DE}"/>
              </a:ext>
            </a:extLst>
          </p:cNvPr>
          <p:cNvSpPr txBox="1"/>
          <p:nvPr/>
        </p:nvSpPr>
        <p:spPr>
          <a:xfrm>
            <a:off x="198856" y="1417758"/>
            <a:ext cx="2070829" cy="461665"/>
          </a:xfrm>
          <a:prstGeom prst="rect">
            <a:avLst/>
          </a:prstGeom>
          <a:solidFill>
            <a:schemeClr val="tx1">
              <a:lumMod val="65000"/>
              <a:lumOff val="35000"/>
            </a:schemeClr>
          </a:solidFill>
        </p:spPr>
        <p:txBody>
          <a:bodyPr wrap="square" rtlCol="0">
            <a:spAutoFit/>
          </a:bodyPr>
          <a:lstStyle/>
          <a:p>
            <a:pPr algn="ctr"/>
            <a:r>
              <a:rPr lang="sq-AL" sz="2400">
                <a:solidFill>
                  <a:schemeClr val="bg1"/>
                </a:solidFill>
                <a:latin typeface="+mj-lt"/>
              </a:rPr>
              <a:t>Disqet</a:t>
            </a:r>
          </a:p>
        </p:txBody>
      </p:sp>
      <p:sp>
        <p:nvSpPr>
          <p:cNvPr id="18" name="TextBox 17">
            <a:extLst>
              <a:ext uri="{FF2B5EF4-FFF2-40B4-BE49-F238E27FC236}">
                <a16:creationId xmlns:a16="http://schemas.microsoft.com/office/drawing/2014/main" xmlns="" id="{D16903E0-55B7-4D80-B925-B34EBC5172E1}"/>
              </a:ext>
            </a:extLst>
          </p:cNvPr>
          <p:cNvSpPr txBox="1"/>
          <p:nvPr/>
        </p:nvSpPr>
        <p:spPr>
          <a:xfrm>
            <a:off x="6944371" y="3559670"/>
            <a:ext cx="2199629" cy="1200329"/>
          </a:xfrm>
          <a:prstGeom prst="rect">
            <a:avLst/>
          </a:prstGeom>
          <a:solidFill>
            <a:srgbClr val="BDD8F3"/>
          </a:solidFill>
        </p:spPr>
        <p:txBody>
          <a:bodyPr wrap="square" rtlCol="0">
            <a:spAutoFit/>
          </a:bodyPr>
          <a:lstStyle/>
          <a:p>
            <a:pPr algn="ctr"/>
            <a:r>
              <a:rPr lang="sq-AL" sz="2400" dirty="0">
                <a:solidFill>
                  <a:schemeClr val="tx1">
                    <a:lumMod val="65000"/>
                    <a:lumOff val="35000"/>
                  </a:schemeClr>
                </a:solidFill>
                <a:latin typeface="+mj-lt"/>
              </a:rPr>
              <a:t>Storage/pajisja e memories që hiqet</a:t>
            </a:r>
          </a:p>
        </p:txBody>
      </p:sp>
      <p:sp>
        <p:nvSpPr>
          <p:cNvPr id="19" name="TextBox 18">
            <a:extLst>
              <a:ext uri="{FF2B5EF4-FFF2-40B4-BE49-F238E27FC236}">
                <a16:creationId xmlns:a16="http://schemas.microsoft.com/office/drawing/2014/main" xmlns="" id="{0E5F4A7E-194A-415C-962A-C82021917D53}"/>
              </a:ext>
            </a:extLst>
          </p:cNvPr>
          <p:cNvSpPr txBox="1"/>
          <p:nvPr/>
        </p:nvSpPr>
        <p:spPr>
          <a:xfrm>
            <a:off x="5310432" y="6010066"/>
            <a:ext cx="2021793" cy="461665"/>
          </a:xfrm>
          <a:prstGeom prst="rect">
            <a:avLst/>
          </a:prstGeom>
          <a:solidFill>
            <a:srgbClr val="F08A34"/>
          </a:solidFill>
        </p:spPr>
        <p:txBody>
          <a:bodyPr wrap="square" rtlCol="0">
            <a:spAutoFit/>
          </a:bodyPr>
          <a:lstStyle/>
          <a:p>
            <a:pPr algn="ctr"/>
            <a:r>
              <a:rPr lang="sq-AL" sz="2400">
                <a:solidFill>
                  <a:schemeClr val="bg1"/>
                </a:solidFill>
                <a:latin typeface="+mj-lt"/>
              </a:rPr>
              <a:t>Memoria</a:t>
            </a:r>
          </a:p>
        </p:txBody>
      </p:sp>
    </p:spTree>
    <p:extLst>
      <p:ext uri="{BB962C8B-B14F-4D97-AF65-F5344CB8AC3E}">
        <p14:creationId xmlns:p14="http://schemas.microsoft.com/office/powerpoint/2010/main" val="40274695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Disqet </a:t>
            </a:r>
          </a:p>
        </p:txBody>
      </p:sp>
      <p:pic>
        <p:nvPicPr>
          <p:cNvPr id="15" name="Picture 14">
            <a:extLst>
              <a:ext uri="{FF2B5EF4-FFF2-40B4-BE49-F238E27FC236}">
                <a16:creationId xmlns:a16="http://schemas.microsoft.com/office/drawing/2014/main" xmlns="" id="{7A82B44F-9376-4405-8790-656DAD6B35D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355" t="5604" r="13035" b="3225"/>
          <a:stretch/>
        </p:blipFill>
        <p:spPr>
          <a:xfrm>
            <a:off x="6147810" y="1232787"/>
            <a:ext cx="2538990" cy="1963151"/>
          </a:xfrm>
          <a:prstGeom prst="rect">
            <a:avLst/>
          </a:prstGeom>
        </p:spPr>
      </p:pic>
      <p:sp>
        <p:nvSpPr>
          <p:cNvPr id="2" name="Content Placeholder 1">
            <a:extLst>
              <a:ext uri="{FF2B5EF4-FFF2-40B4-BE49-F238E27FC236}">
                <a16:creationId xmlns:a16="http://schemas.microsoft.com/office/drawing/2014/main" xmlns="" id="{8A88BFAC-15B2-48E9-8819-4E6DD11AE590}"/>
              </a:ext>
            </a:extLst>
          </p:cNvPr>
          <p:cNvSpPr>
            <a:spLocks noGrp="1"/>
          </p:cNvSpPr>
          <p:nvPr>
            <p:ph idx="4294967295"/>
          </p:nvPr>
        </p:nvSpPr>
        <p:spPr>
          <a:xfrm>
            <a:off x="318668" y="1230663"/>
            <a:ext cx="5194300" cy="5192713"/>
          </a:xfrm>
        </p:spPr>
        <p:txBody>
          <a:bodyPr/>
          <a:lstStyle/>
          <a:p>
            <a:r>
              <a:rPr lang="sq-AL"/>
              <a:t>Zakonisht një - por mund të jenë më shumë (serverë, CCTV, etj.)</a:t>
            </a:r>
          </a:p>
          <a:p>
            <a:pPr lvl="1"/>
            <a:r>
              <a:rPr lang="sq-AL"/>
              <a:t>Disqet rrotulluese apo solide</a:t>
            </a:r>
          </a:p>
          <a:p>
            <a:pPr lvl="1"/>
            <a:endParaRPr lang="en-GB" dirty="0"/>
          </a:p>
          <a:p>
            <a:r>
              <a:rPr lang="sq-AL"/>
              <a:t>Disa pajisje moderne kanë hapësirë ruajtëse jo të lëvizshme</a:t>
            </a:r>
          </a:p>
          <a:p>
            <a:pPr lvl="1"/>
            <a:r>
              <a:rPr lang="sq-AL"/>
              <a:t>Komplikimet shtesë për hetuesit</a:t>
            </a:r>
          </a:p>
          <a:p>
            <a:pPr lvl="1"/>
            <a:endParaRPr lang="en-GB" dirty="0"/>
          </a:p>
          <a:p>
            <a:r>
              <a:rPr lang="sq-AL"/>
              <a:t>Formatet IDE, SATA, mSATA, M.2 &amp; U.2</a:t>
            </a:r>
          </a:p>
        </p:txBody>
      </p:sp>
      <p:pic>
        <p:nvPicPr>
          <p:cNvPr id="14" name="Bild 7">
            <a:extLst>
              <a:ext uri="{FF2B5EF4-FFF2-40B4-BE49-F238E27FC236}">
                <a16:creationId xmlns:a16="http://schemas.microsoft.com/office/drawing/2014/main" xmlns="" id="{A5363AAF-2C01-4A6A-88DE-330191BE953A}"/>
              </a:ext>
            </a:extLst>
          </p:cNvPr>
          <p:cNvPicPr>
            <a:picLocks noChangeAspect="1"/>
          </p:cNvPicPr>
          <p:nvPr/>
        </p:nvPicPr>
        <p:blipFill>
          <a:blip r:embed="rId4"/>
          <a:stretch>
            <a:fillRect/>
          </a:stretch>
        </p:blipFill>
        <p:spPr>
          <a:xfrm>
            <a:off x="6228183" y="3272951"/>
            <a:ext cx="2538991" cy="1528870"/>
          </a:xfrm>
          <a:prstGeom prst="rect">
            <a:avLst/>
          </a:prstGeom>
        </p:spPr>
      </p:pic>
      <p:pic>
        <p:nvPicPr>
          <p:cNvPr id="20" name="Bild 8">
            <a:extLst>
              <a:ext uri="{FF2B5EF4-FFF2-40B4-BE49-F238E27FC236}">
                <a16:creationId xmlns:a16="http://schemas.microsoft.com/office/drawing/2014/main" xmlns="" id="{2D053EDB-3ADD-4A19-99D3-85BC8E416FD1}"/>
              </a:ext>
            </a:extLst>
          </p:cNvPr>
          <p:cNvPicPr>
            <a:picLocks noChangeAspect="1"/>
          </p:cNvPicPr>
          <p:nvPr/>
        </p:nvPicPr>
        <p:blipFill>
          <a:blip r:embed="rId5"/>
          <a:stretch>
            <a:fillRect/>
          </a:stretch>
        </p:blipFill>
        <p:spPr>
          <a:xfrm rot="1337098">
            <a:off x="6557940" y="5027081"/>
            <a:ext cx="1879479" cy="1121834"/>
          </a:xfrm>
          <a:prstGeom prst="rect">
            <a:avLst/>
          </a:prstGeom>
        </p:spPr>
      </p:pic>
    </p:spTree>
    <p:extLst>
      <p:ext uri="{BB962C8B-B14F-4D97-AF65-F5344CB8AC3E}">
        <p14:creationId xmlns:p14="http://schemas.microsoft.com/office/powerpoint/2010/main" val="2666161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Storage/pajisja e memories që hiqet </a:t>
            </a:r>
          </a:p>
        </p:txBody>
      </p:sp>
      <p:sp>
        <p:nvSpPr>
          <p:cNvPr id="2" name="Content Placeholder 1">
            <a:extLst>
              <a:ext uri="{FF2B5EF4-FFF2-40B4-BE49-F238E27FC236}">
                <a16:creationId xmlns:a16="http://schemas.microsoft.com/office/drawing/2014/main" xmlns="" id="{8A88BFAC-15B2-48E9-8819-4E6DD11AE590}"/>
              </a:ext>
            </a:extLst>
          </p:cNvPr>
          <p:cNvSpPr>
            <a:spLocks noGrp="1"/>
          </p:cNvSpPr>
          <p:nvPr>
            <p:ph idx="4294967295"/>
          </p:nvPr>
        </p:nvSpPr>
        <p:spPr>
          <a:xfrm>
            <a:off x="273680" y="1333040"/>
            <a:ext cx="4978400" cy="5192713"/>
          </a:xfrm>
        </p:spPr>
        <p:txBody>
          <a:bodyPr/>
          <a:lstStyle/>
          <a:p>
            <a:r>
              <a:rPr lang="sq-AL"/>
              <a:t>Teknologjia CD/DVD ende përdoret por po pakësohet</a:t>
            </a:r>
          </a:p>
          <a:p>
            <a:endParaRPr lang="en-GB" dirty="0"/>
          </a:p>
          <a:p>
            <a:r>
              <a:rPr lang="sq-AL"/>
              <a:t>Pajisjet USB</a:t>
            </a:r>
          </a:p>
          <a:p>
            <a:pPr lvl="1"/>
            <a:r>
              <a:rPr lang="sq-AL"/>
              <a:t>Hard disqet e jashtme</a:t>
            </a:r>
          </a:p>
          <a:p>
            <a:pPr lvl="1"/>
            <a:r>
              <a:rPr lang="sq-AL"/>
              <a:t>Pajisjet ‘Thumb’</a:t>
            </a:r>
          </a:p>
          <a:p>
            <a:endParaRPr lang="en-GB" dirty="0"/>
          </a:p>
          <a:p>
            <a:r>
              <a:rPr lang="sq-AL"/>
              <a:t>Kartelat mediale SD dhe MicroSD</a:t>
            </a:r>
          </a:p>
          <a:p>
            <a:pPr lvl="1"/>
            <a:r>
              <a:rPr lang="sq-AL"/>
              <a:t>Kamera dhe telefona të mundshëm</a:t>
            </a:r>
          </a:p>
        </p:txBody>
      </p:sp>
      <p:pic>
        <p:nvPicPr>
          <p:cNvPr id="13" name="Picture 4">
            <a:extLst>
              <a:ext uri="{FF2B5EF4-FFF2-40B4-BE49-F238E27FC236}">
                <a16:creationId xmlns:a16="http://schemas.microsoft.com/office/drawing/2014/main" xmlns="" id="{27FCD892-1866-453E-B37C-D81A5F603A82}"/>
              </a:ext>
            </a:extLst>
          </p:cNvPr>
          <p:cNvPicPr>
            <a:picLocks noChangeAspect="1"/>
          </p:cNvPicPr>
          <p:nvPr/>
        </p:nvPicPr>
        <p:blipFill>
          <a:blip r:embed="rId3"/>
          <a:stretch>
            <a:fillRect/>
          </a:stretch>
        </p:blipFill>
        <p:spPr>
          <a:xfrm>
            <a:off x="5148064" y="1270001"/>
            <a:ext cx="3722256" cy="1346987"/>
          </a:xfrm>
          <a:prstGeom prst="rect">
            <a:avLst/>
          </a:prstGeom>
        </p:spPr>
      </p:pic>
      <p:pic>
        <p:nvPicPr>
          <p:cNvPr id="1026" name="Picture 2" descr="10 Ways to get 3.0 external hard drive recognized on your PC">
            <a:extLst>
              <a:ext uri="{FF2B5EF4-FFF2-40B4-BE49-F238E27FC236}">
                <a16:creationId xmlns:a16="http://schemas.microsoft.com/office/drawing/2014/main" xmlns="" id="{570B5FC9-5682-47D9-B085-18582A8B762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33664" y="3154273"/>
            <a:ext cx="1856982" cy="121993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458D23A5-2998-488F-81CE-7C193538AF47}"/>
              </a:ext>
            </a:extLst>
          </p:cNvPr>
          <p:cNvPicPr>
            <a:picLocks noChangeAspect="1"/>
          </p:cNvPicPr>
          <p:nvPr/>
        </p:nvPicPr>
        <p:blipFill>
          <a:blip r:embed="rId5"/>
          <a:stretch>
            <a:fillRect/>
          </a:stretch>
        </p:blipFill>
        <p:spPr>
          <a:xfrm>
            <a:off x="7706618" y="3281416"/>
            <a:ext cx="1185862" cy="976312"/>
          </a:xfrm>
          <a:prstGeom prst="rect">
            <a:avLst/>
          </a:prstGeom>
        </p:spPr>
      </p:pic>
      <p:pic>
        <p:nvPicPr>
          <p:cNvPr id="1028" name="Picture 4" descr="HighPoint RocketStor 6114V 4-Bay USB 3.1 RAID Enclosure RS6114V">
            <a:extLst>
              <a:ext uri="{FF2B5EF4-FFF2-40B4-BE49-F238E27FC236}">
                <a16:creationId xmlns:a16="http://schemas.microsoft.com/office/drawing/2014/main" xmlns="" id="{C19E6A42-280D-4C56-A535-8B1EA939AD8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61856" y="3232748"/>
            <a:ext cx="1204364" cy="1204364"/>
          </a:xfrm>
          <a:prstGeom prst="rect">
            <a:avLst/>
          </a:prstGeom>
          <a:noFill/>
          <a:extLst>
            <a:ext uri="{909E8E84-426E-40DD-AFC4-6F175D3DCCD1}">
              <a14:hiddenFill xmlns:a14="http://schemas.microsoft.com/office/drawing/2010/main">
                <a:solidFill>
                  <a:srgbClr val="FFFFFF"/>
                </a:solidFill>
              </a14:hiddenFill>
            </a:ext>
          </a:extLst>
        </p:spPr>
      </p:pic>
      <p:pic>
        <p:nvPicPr>
          <p:cNvPr id="16" name="Bild 3">
            <a:extLst>
              <a:ext uri="{FF2B5EF4-FFF2-40B4-BE49-F238E27FC236}">
                <a16:creationId xmlns:a16="http://schemas.microsoft.com/office/drawing/2014/main" xmlns="" id="{788DEE3F-46EF-45AB-BD24-F58D360C47A5}"/>
              </a:ext>
            </a:extLst>
          </p:cNvPr>
          <p:cNvPicPr>
            <a:picLocks noChangeAspect="1"/>
          </p:cNvPicPr>
          <p:nvPr/>
        </p:nvPicPr>
        <p:blipFill>
          <a:blip r:embed="rId7"/>
          <a:stretch>
            <a:fillRect/>
          </a:stretch>
        </p:blipFill>
        <p:spPr>
          <a:xfrm>
            <a:off x="6462827" y="4908454"/>
            <a:ext cx="1092730" cy="1617299"/>
          </a:xfrm>
          <a:prstGeom prst="rect">
            <a:avLst/>
          </a:prstGeom>
        </p:spPr>
      </p:pic>
    </p:spTree>
    <p:extLst>
      <p:ext uri="{BB962C8B-B14F-4D97-AF65-F5344CB8AC3E}">
        <p14:creationId xmlns:p14="http://schemas.microsoft.com/office/powerpoint/2010/main" val="20364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2800">
                <a:solidFill>
                  <a:schemeClr val="bg1"/>
                </a:solidFill>
                <a:latin typeface="Verdana" charset="0"/>
                <a:cs typeface="Verdana" charset="0"/>
              </a:rPr>
              <a:t>Pajisjet kompjuterike/sistemet kompjuterike</a:t>
            </a:r>
          </a:p>
        </p:txBody>
      </p:sp>
      <p:pic>
        <p:nvPicPr>
          <p:cNvPr id="13" name="Picture 1">
            <a:extLst>
              <a:ext uri="{FF2B5EF4-FFF2-40B4-BE49-F238E27FC236}">
                <a16:creationId xmlns:a16="http://schemas.microsoft.com/office/drawing/2014/main" xmlns="" id="{2EBE4D65-18AE-46EF-9148-5C4CDCF371E7}"/>
              </a:ext>
            </a:extLst>
          </p:cNvPr>
          <p:cNvPicPr>
            <a:picLocks noChangeAspect="1"/>
          </p:cNvPicPr>
          <p:nvPr/>
        </p:nvPicPr>
        <p:blipFill>
          <a:blip r:embed="rId3"/>
          <a:stretch>
            <a:fillRect/>
          </a:stretch>
        </p:blipFill>
        <p:spPr>
          <a:xfrm>
            <a:off x="11203" y="1089985"/>
            <a:ext cx="7801157" cy="3745000"/>
          </a:xfrm>
          <a:prstGeom prst="rect">
            <a:avLst/>
          </a:prstGeom>
        </p:spPr>
      </p:pic>
      <p:pic>
        <p:nvPicPr>
          <p:cNvPr id="14" name="Bild 5">
            <a:extLst>
              <a:ext uri="{FF2B5EF4-FFF2-40B4-BE49-F238E27FC236}">
                <a16:creationId xmlns:a16="http://schemas.microsoft.com/office/drawing/2014/main" xmlns="" id="{03A2EB83-54FE-48E1-A33E-E01DB4D8C779}"/>
              </a:ext>
            </a:extLst>
          </p:cNvPr>
          <p:cNvPicPr>
            <a:picLocks noChangeAspect="1"/>
          </p:cNvPicPr>
          <p:nvPr/>
        </p:nvPicPr>
        <p:blipFill>
          <a:blip r:embed="rId4"/>
          <a:stretch>
            <a:fillRect/>
          </a:stretch>
        </p:blipFill>
        <p:spPr>
          <a:xfrm>
            <a:off x="2812863" y="4913313"/>
            <a:ext cx="1189567" cy="909223"/>
          </a:xfrm>
          <a:prstGeom prst="rect">
            <a:avLst/>
          </a:prstGeom>
        </p:spPr>
      </p:pic>
      <p:pic>
        <p:nvPicPr>
          <p:cNvPr id="15" name="Bild 1">
            <a:extLst>
              <a:ext uri="{FF2B5EF4-FFF2-40B4-BE49-F238E27FC236}">
                <a16:creationId xmlns:a16="http://schemas.microsoft.com/office/drawing/2014/main" xmlns="" id="{B1A6B2E4-4F51-4271-8BD6-C34F3623BDF9}"/>
              </a:ext>
            </a:extLst>
          </p:cNvPr>
          <p:cNvPicPr>
            <a:picLocks noChangeAspect="1"/>
          </p:cNvPicPr>
          <p:nvPr/>
        </p:nvPicPr>
        <p:blipFill>
          <a:blip r:embed="rId5"/>
          <a:stretch>
            <a:fillRect/>
          </a:stretch>
        </p:blipFill>
        <p:spPr>
          <a:xfrm>
            <a:off x="4854811" y="4913313"/>
            <a:ext cx="1849965" cy="1190355"/>
          </a:xfrm>
          <a:prstGeom prst="rect">
            <a:avLst/>
          </a:prstGeom>
        </p:spPr>
      </p:pic>
      <p:pic>
        <p:nvPicPr>
          <p:cNvPr id="16" name="Picture 55" descr="scl3">
            <a:extLst>
              <a:ext uri="{FF2B5EF4-FFF2-40B4-BE49-F238E27FC236}">
                <a16:creationId xmlns:a16="http://schemas.microsoft.com/office/drawing/2014/main" xmlns="" id="{95968600-AD3F-4DB5-A3E7-5DF10CFBC5D9}"/>
              </a:ext>
            </a:extLst>
          </p:cNvPr>
          <p:cNvPicPr>
            <a:picLocks noChangeAspect="1" noChangeArrowheads="1"/>
          </p:cNvPicPr>
          <p:nvPr/>
        </p:nvPicPr>
        <p:blipFill>
          <a:blip r:embed="rId6" cstate="print"/>
          <a:srcRect/>
          <a:stretch>
            <a:fillRect/>
          </a:stretch>
        </p:blipFill>
        <p:spPr bwMode="auto">
          <a:xfrm>
            <a:off x="931637" y="5030452"/>
            <a:ext cx="492574" cy="887084"/>
          </a:xfrm>
          <a:prstGeom prst="rect">
            <a:avLst/>
          </a:prstGeom>
          <a:noFill/>
          <a:ln w="9525">
            <a:noFill/>
            <a:miter lim="800000"/>
            <a:headEnd/>
            <a:tailEnd/>
          </a:ln>
        </p:spPr>
      </p:pic>
      <p:sp>
        <p:nvSpPr>
          <p:cNvPr id="17" name="Rectangle 9">
            <a:extLst>
              <a:ext uri="{FF2B5EF4-FFF2-40B4-BE49-F238E27FC236}">
                <a16:creationId xmlns:a16="http://schemas.microsoft.com/office/drawing/2014/main" xmlns="" id="{1B7AB611-12A8-4378-BB76-90A09D1BE772}"/>
              </a:ext>
            </a:extLst>
          </p:cNvPr>
          <p:cNvSpPr>
            <a:spLocks noChangeArrowheads="1"/>
          </p:cNvSpPr>
          <p:nvPr/>
        </p:nvSpPr>
        <p:spPr bwMode="auto">
          <a:xfrm>
            <a:off x="3050941" y="5979192"/>
            <a:ext cx="1238250" cy="276999"/>
          </a:xfrm>
          <a:prstGeom prst="rect">
            <a:avLst/>
          </a:prstGeom>
          <a:noFill/>
          <a:ln w="9525">
            <a:noFill/>
            <a:miter lim="800000"/>
            <a:headEnd/>
            <a:tailEnd/>
          </a:ln>
        </p:spPr>
        <p:txBody>
          <a:bodyPr wrap="square">
            <a:spAutoFit/>
          </a:bodyPr>
          <a:lstStyle/>
          <a:p>
            <a:pPr>
              <a:spcBef>
                <a:spcPct val="50000"/>
              </a:spcBef>
            </a:pPr>
            <a:r>
              <a:rPr lang="sq-AL" sz="1200">
                <a:latin typeface="Tahoma" pitchFamily="34" charset="0"/>
              </a:rPr>
              <a:t>Kamerat digjitale</a:t>
            </a:r>
          </a:p>
        </p:txBody>
      </p:sp>
      <p:sp>
        <p:nvSpPr>
          <p:cNvPr id="18" name="Rectangle 9">
            <a:extLst>
              <a:ext uri="{FF2B5EF4-FFF2-40B4-BE49-F238E27FC236}">
                <a16:creationId xmlns:a16="http://schemas.microsoft.com/office/drawing/2014/main" xmlns="" id="{7FC6793C-8BC9-4FEF-A6B3-9CC5872E751A}"/>
              </a:ext>
            </a:extLst>
          </p:cNvPr>
          <p:cNvSpPr>
            <a:spLocks noChangeArrowheads="1"/>
          </p:cNvSpPr>
          <p:nvPr/>
        </p:nvSpPr>
        <p:spPr bwMode="auto">
          <a:xfrm>
            <a:off x="5271306" y="6045588"/>
            <a:ext cx="1238250" cy="276999"/>
          </a:xfrm>
          <a:prstGeom prst="rect">
            <a:avLst/>
          </a:prstGeom>
          <a:noFill/>
          <a:ln w="9525">
            <a:noFill/>
            <a:miter lim="800000"/>
            <a:headEnd/>
            <a:tailEnd/>
          </a:ln>
        </p:spPr>
        <p:txBody>
          <a:bodyPr wrap="square">
            <a:spAutoFit/>
          </a:bodyPr>
          <a:lstStyle/>
          <a:p>
            <a:pPr algn="ctr">
              <a:spcBef>
                <a:spcPct val="50000"/>
              </a:spcBef>
            </a:pPr>
            <a:r>
              <a:rPr lang="sq-AL" sz="1200">
                <a:latin typeface="Tahoma" pitchFamily="34" charset="0"/>
              </a:rPr>
              <a:t>Dronët</a:t>
            </a:r>
          </a:p>
        </p:txBody>
      </p:sp>
      <p:sp>
        <p:nvSpPr>
          <p:cNvPr id="19" name="Text Box 27">
            <a:extLst>
              <a:ext uri="{FF2B5EF4-FFF2-40B4-BE49-F238E27FC236}">
                <a16:creationId xmlns:a16="http://schemas.microsoft.com/office/drawing/2014/main" xmlns="" id="{DB08204B-9A56-4AC7-8316-557988891D7A}"/>
              </a:ext>
            </a:extLst>
          </p:cNvPr>
          <p:cNvSpPr txBox="1">
            <a:spLocks noChangeArrowheads="1"/>
          </p:cNvSpPr>
          <p:nvPr/>
        </p:nvSpPr>
        <p:spPr bwMode="auto">
          <a:xfrm>
            <a:off x="965993" y="6024943"/>
            <a:ext cx="874713" cy="276999"/>
          </a:xfrm>
          <a:prstGeom prst="rect">
            <a:avLst/>
          </a:prstGeom>
          <a:noFill/>
          <a:ln w="9525">
            <a:noFill/>
            <a:miter lim="800000"/>
            <a:headEnd/>
            <a:tailEnd/>
          </a:ln>
        </p:spPr>
        <p:txBody>
          <a:bodyPr>
            <a:spAutoFit/>
          </a:bodyPr>
          <a:lstStyle>
            <a:defPPr>
              <a:defRPr lang="en-US"/>
            </a:defPPr>
            <a:lvl1pPr>
              <a:spcBef>
                <a:spcPct val="50000"/>
              </a:spcBef>
              <a:defRPr sz="1000">
                <a:latin typeface="Tahoma" pitchFamily="34" charset="0"/>
              </a:defRPr>
            </a:lvl1pPr>
          </a:lstStyle>
          <a:p>
            <a:r>
              <a:rPr lang="sq-AL" sz="1200"/>
              <a:t>GPS</a:t>
            </a:r>
          </a:p>
        </p:txBody>
      </p:sp>
      <p:pic>
        <p:nvPicPr>
          <p:cNvPr id="20" name="Bild 3">
            <a:extLst>
              <a:ext uri="{FF2B5EF4-FFF2-40B4-BE49-F238E27FC236}">
                <a16:creationId xmlns:a16="http://schemas.microsoft.com/office/drawing/2014/main" xmlns="" id="{9AEB00DD-9D31-4185-973C-50C9BCB0788F}"/>
              </a:ext>
            </a:extLst>
          </p:cNvPr>
          <p:cNvPicPr>
            <a:picLocks noChangeAspect="1"/>
          </p:cNvPicPr>
          <p:nvPr/>
        </p:nvPicPr>
        <p:blipFill>
          <a:blip r:embed="rId7"/>
          <a:stretch>
            <a:fillRect/>
          </a:stretch>
        </p:blipFill>
        <p:spPr>
          <a:xfrm>
            <a:off x="7020272" y="4875202"/>
            <a:ext cx="1875462" cy="1072051"/>
          </a:xfrm>
          <a:prstGeom prst="rect">
            <a:avLst/>
          </a:prstGeom>
        </p:spPr>
      </p:pic>
      <p:sp>
        <p:nvSpPr>
          <p:cNvPr id="21" name="Rectangle 9">
            <a:extLst>
              <a:ext uri="{FF2B5EF4-FFF2-40B4-BE49-F238E27FC236}">
                <a16:creationId xmlns:a16="http://schemas.microsoft.com/office/drawing/2014/main" xmlns="" id="{2E1BBDE5-D6EB-4A1A-8F77-BA336EB551FC}"/>
              </a:ext>
            </a:extLst>
          </p:cNvPr>
          <p:cNvSpPr>
            <a:spLocks noChangeArrowheads="1"/>
          </p:cNvSpPr>
          <p:nvPr/>
        </p:nvSpPr>
        <p:spPr bwMode="auto">
          <a:xfrm>
            <a:off x="7466219" y="6082220"/>
            <a:ext cx="1238250" cy="276999"/>
          </a:xfrm>
          <a:prstGeom prst="rect">
            <a:avLst/>
          </a:prstGeom>
          <a:noFill/>
          <a:ln w="9525">
            <a:noFill/>
            <a:miter lim="800000"/>
            <a:headEnd/>
            <a:tailEnd/>
          </a:ln>
        </p:spPr>
        <p:txBody>
          <a:bodyPr wrap="square">
            <a:spAutoFit/>
          </a:bodyPr>
          <a:lstStyle/>
          <a:p>
            <a:pPr algn="ctr">
              <a:spcBef>
                <a:spcPct val="50000"/>
              </a:spcBef>
            </a:pPr>
            <a:r>
              <a:rPr lang="sq-AL" sz="1200">
                <a:latin typeface="Tahoma" pitchFamily="34" charset="0"/>
              </a:rPr>
              <a:t>Të përdorshmet</a:t>
            </a:r>
          </a:p>
        </p:txBody>
      </p:sp>
      <p:pic>
        <p:nvPicPr>
          <p:cNvPr id="22" name="Bild 4">
            <a:extLst>
              <a:ext uri="{FF2B5EF4-FFF2-40B4-BE49-F238E27FC236}">
                <a16:creationId xmlns:a16="http://schemas.microsoft.com/office/drawing/2014/main" xmlns="" id="{D358B5F2-DF2C-4DA5-981A-9EEC471A1CC2}"/>
              </a:ext>
            </a:extLst>
          </p:cNvPr>
          <p:cNvPicPr>
            <a:picLocks noChangeAspect="1"/>
          </p:cNvPicPr>
          <p:nvPr/>
        </p:nvPicPr>
        <p:blipFill>
          <a:blip r:embed="rId8"/>
          <a:stretch>
            <a:fillRect/>
          </a:stretch>
        </p:blipFill>
        <p:spPr>
          <a:xfrm>
            <a:off x="7239076" y="1252443"/>
            <a:ext cx="1786797" cy="1166067"/>
          </a:xfrm>
          <a:prstGeom prst="rect">
            <a:avLst/>
          </a:prstGeom>
        </p:spPr>
      </p:pic>
      <p:sp>
        <p:nvSpPr>
          <p:cNvPr id="23" name="Rectangle 9">
            <a:extLst>
              <a:ext uri="{FF2B5EF4-FFF2-40B4-BE49-F238E27FC236}">
                <a16:creationId xmlns:a16="http://schemas.microsoft.com/office/drawing/2014/main" xmlns="" id="{1FF3D3AF-155D-42EB-A03D-28798AA4CE2E}"/>
              </a:ext>
            </a:extLst>
          </p:cNvPr>
          <p:cNvSpPr>
            <a:spLocks noChangeArrowheads="1"/>
          </p:cNvSpPr>
          <p:nvPr/>
        </p:nvSpPr>
        <p:spPr bwMode="auto">
          <a:xfrm>
            <a:off x="7684751" y="2647416"/>
            <a:ext cx="1238250" cy="276999"/>
          </a:xfrm>
          <a:prstGeom prst="rect">
            <a:avLst/>
          </a:prstGeom>
          <a:noFill/>
          <a:ln w="9525">
            <a:noFill/>
            <a:miter lim="800000"/>
            <a:headEnd/>
            <a:tailEnd/>
          </a:ln>
        </p:spPr>
        <p:txBody>
          <a:bodyPr wrap="square">
            <a:spAutoFit/>
          </a:bodyPr>
          <a:lstStyle/>
          <a:p>
            <a:pPr algn="ctr">
              <a:spcBef>
                <a:spcPct val="50000"/>
              </a:spcBef>
            </a:pPr>
            <a:r>
              <a:rPr lang="sq-AL" sz="1200">
                <a:latin typeface="Tahoma" pitchFamily="34" charset="0"/>
              </a:rPr>
              <a:t>Xhamat VR</a:t>
            </a:r>
          </a:p>
        </p:txBody>
      </p:sp>
    </p:spTree>
    <p:extLst>
      <p:ext uri="{BB962C8B-B14F-4D97-AF65-F5344CB8AC3E}">
        <p14:creationId xmlns:p14="http://schemas.microsoft.com/office/powerpoint/2010/main" val="6881471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Sistemet kompjuterike</a:t>
            </a:r>
          </a:p>
        </p:txBody>
      </p:sp>
      <p:pic>
        <p:nvPicPr>
          <p:cNvPr id="24" name="Bild 3">
            <a:extLst>
              <a:ext uri="{FF2B5EF4-FFF2-40B4-BE49-F238E27FC236}">
                <a16:creationId xmlns:a16="http://schemas.microsoft.com/office/drawing/2014/main" xmlns="" id="{67BDD526-2B88-43EE-AECC-24837441788B}"/>
              </a:ext>
            </a:extLst>
          </p:cNvPr>
          <p:cNvPicPr>
            <a:picLocks noChangeAspect="1"/>
          </p:cNvPicPr>
          <p:nvPr/>
        </p:nvPicPr>
        <p:blipFill>
          <a:blip r:embed="rId3"/>
          <a:stretch>
            <a:fillRect/>
          </a:stretch>
        </p:blipFill>
        <p:spPr>
          <a:xfrm>
            <a:off x="0" y="1265191"/>
            <a:ext cx="9144000" cy="5116137"/>
          </a:xfrm>
          <a:prstGeom prst="rect">
            <a:avLst/>
          </a:prstGeom>
        </p:spPr>
      </p:pic>
    </p:spTree>
    <p:extLst>
      <p:ext uri="{BB962C8B-B14F-4D97-AF65-F5344CB8AC3E}">
        <p14:creationId xmlns:p14="http://schemas.microsoft.com/office/powerpoint/2010/main" val="11933863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Sistemet kompjuterike</a:t>
            </a:r>
          </a:p>
        </p:txBody>
      </p:sp>
      <p:pic>
        <p:nvPicPr>
          <p:cNvPr id="2" name="Picture 1">
            <a:extLst>
              <a:ext uri="{FF2B5EF4-FFF2-40B4-BE49-F238E27FC236}">
                <a16:creationId xmlns:a16="http://schemas.microsoft.com/office/drawing/2014/main" xmlns="" id="{EE558BDA-8355-46F7-ABD9-776898FDAEE9}"/>
              </a:ext>
            </a:extLst>
          </p:cNvPr>
          <p:cNvPicPr>
            <a:picLocks noChangeAspect="1"/>
          </p:cNvPicPr>
          <p:nvPr/>
        </p:nvPicPr>
        <p:blipFill>
          <a:blip r:embed="rId3"/>
          <a:stretch>
            <a:fillRect/>
          </a:stretch>
        </p:blipFill>
        <p:spPr>
          <a:xfrm>
            <a:off x="179512" y="1270001"/>
            <a:ext cx="4248472" cy="3586240"/>
          </a:xfrm>
          <a:prstGeom prst="rect">
            <a:avLst/>
          </a:prstGeom>
          <a:ln>
            <a:solidFill>
              <a:schemeClr val="accent1"/>
            </a:solidFill>
          </a:ln>
        </p:spPr>
      </p:pic>
      <p:pic>
        <p:nvPicPr>
          <p:cNvPr id="13" name="Picture 12">
            <a:extLst>
              <a:ext uri="{FF2B5EF4-FFF2-40B4-BE49-F238E27FC236}">
                <a16:creationId xmlns:a16="http://schemas.microsoft.com/office/drawing/2014/main" xmlns="" id="{5D7E7077-95A1-4DE4-93EB-AB5B78C2740B}"/>
              </a:ext>
            </a:extLst>
          </p:cNvPr>
          <p:cNvPicPr>
            <a:picLocks noChangeAspect="1"/>
          </p:cNvPicPr>
          <p:nvPr/>
        </p:nvPicPr>
        <p:blipFill>
          <a:blip r:embed="rId4"/>
          <a:stretch>
            <a:fillRect/>
          </a:stretch>
        </p:blipFill>
        <p:spPr>
          <a:xfrm>
            <a:off x="4583945" y="1270001"/>
            <a:ext cx="4452105" cy="2964255"/>
          </a:xfrm>
          <a:prstGeom prst="rect">
            <a:avLst/>
          </a:prstGeom>
        </p:spPr>
      </p:pic>
      <p:sp>
        <p:nvSpPr>
          <p:cNvPr id="4" name="TextBox 3">
            <a:extLst>
              <a:ext uri="{FF2B5EF4-FFF2-40B4-BE49-F238E27FC236}">
                <a16:creationId xmlns:a16="http://schemas.microsoft.com/office/drawing/2014/main" xmlns="" id="{177A573D-2A11-49EA-80EA-8190C97B70F0}"/>
              </a:ext>
            </a:extLst>
          </p:cNvPr>
          <p:cNvSpPr txBox="1"/>
          <p:nvPr/>
        </p:nvSpPr>
        <p:spPr>
          <a:xfrm>
            <a:off x="7037810" y="4075726"/>
            <a:ext cx="2070829" cy="1200329"/>
          </a:xfrm>
          <a:prstGeom prst="rect">
            <a:avLst/>
          </a:prstGeom>
          <a:solidFill>
            <a:srgbClr val="BDD8F3"/>
          </a:solidFill>
        </p:spPr>
        <p:txBody>
          <a:bodyPr wrap="square" rtlCol="0">
            <a:spAutoFit/>
          </a:bodyPr>
          <a:lstStyle/>
          <a:p>
            <a:pPr algn="ctr"/>
            <a:r>
              <a:rPr lang="sq-AL" sz="2400">
                <a:solidFill>
                  <a:schemeClr val="tx1">
                    <a:lumMod val="65000"/>
                    <a:lumOff val="35000"/>
                  </a:schemeClr>
                </a:solidFill>
                <a:latin typeface="+mj-lt"/>
              </a:rPr>
              <a:t>Frankie është sistem kompjuterik</a:t>
            </a:r>
          </a:p>
        </p:txBody>
      </p:sp>
      <p:sp>
        <p:nvSpPr>
          <p:cNvPr id="5" name="TextBox 4">
            <a:extLst>
              <a:ext uri="{FF2B5EF4-FFF2-40B4-BE49-F238E27FC236}">
                <a16:creationId xmlns:a16="http://schemas.microsoft.com/office/drawing/2014/main" xmlns="" id="{FDBE5921-F5FF-4BC0-9F44-480B17F99F3C}"/>
              </a:ext>
            </a:extLst>
          </p:cNvPr>
          <p:cNvSpPr txBox="1"/>
          <p:nvPr/>
        </p:nvSpPr>
        <p:spPr>
          <a:xfrm>
            <a:off x="167027" y="4397960"/>
            <a:ext cx="2021793" cy="461665"/>
          </a:xfrm>
          <a:prstGeom prst="rect">
            <a:avLst/>
          </a:prstGeom>
          <a:solidFill>
            <a:srgbClr val="F08A34"/>
          </a:solidFill>
        </p:spPr>
        <p:txBody>
          <a:bodyPr wrap="square" rtlCol="0">
            <a:spAutoFit/>
          </a:bodyPr>
          <a:lstStyle/>
          <a:p>
            <a:pPr algn="ctr"/>
            <a:r>
              <a:rPr lang="sq-AL" sz="2400">
                <a:solidFill>
                  <a:schemeClr val="bg1"/>
                </a:solidFill>
                <a:latin typeface="+mj-lt"/>
              </a:rPr>
              <a:t>‘Frankie’</a:t>
            </a:r>
          </a:p>
        </p:txBody>
      </p:sp>
      <p:pic>
        <p:nvPicPr>
          <p:cNvPr id="6" name="Picture 2" descr="Image result for harman mib2">
            <a:extLst>
              <a:ext uri="{FF2B5EF4-FFF2-40B4-BE49-F238E27FC236}">
                <a16:creationId xmlns:a16="http://schemas.microsoft.com/office/drawing/2014/main" xmlns="" id="{C1188EE6-4CDA-403D-A103-0AE09995AA2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98646" y="4694987"/>
            <a:ext cx="2153766" cy="161532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BBF93BE8-3758-414A-8E4E-97AC31251D9A}"/>
              </a:ext>
            </a:extLst>
          </p:cNvPr>
          <p:cNvSpPr txBox="1"/>
          <p:nvPr/>
        </p:nvSpPr>
        <p:spPr>
          <a:xfrm>
            <a:off x="6027153" y="5534292"/>
            <a:ext cx="2591842" cy="830997"/>
          </a:xfrm>
          <a:prstGeom prst="rect">
            <a:avLst/>
          </a:prstGeom>
          <a:solidFill>
            <a:schemeClr val="tx1">
              <a:lumMod val="65000"/>
              <a:lumOff val="35000"/>
            </a:schemeClr>
          </a:solidFill>
        </p:spPr>
        <p:txBody>
          <a:bodyPr wrap="square" rtlCol="0">
            <a:spAutoFit/>
          </a:bodyPr>
          <a:lstStyle/>
          <a:p>
            <a:pPr algn="ctr"/>
            <a:r>
              <a:rPr lang="sq-AL" sz="2400">
                <a:solidFill>
                  <a:schemeClr val="bg1"/>
                </a:solidFill>
                <a:latin typeface="+mj-lt"/>
              </a:rPr>
              <a:t>Njësia telematike e cila ruan …..</a:t>
            </a:r>
          </a:p>
        </p:txBody>
      </p:sp>
      <p:pic>
        <p:nvPicPr>
          <p:cNvPr id="18" name="Picture 17">
            <a:extLst>
              <a:ext uri="{FF2B5EF4-FFF2-40B4-BE49-F238E27FC236}">
                <a16:creationId xmlns:a16="http://schemas.microsoft.com/office/drawing/2014/main" xmlns="" id="{D309A211-DD9C-43BC-8532-5B7E42021A47}"/>
              </a:ext>
            </a:extLst>
          </p:cNvPr>
          <p:cNvPicPr>
            <a:picLocks noChangeAspect="1"/>
          </p:cNvPicPr>
          <p:nvPr/>
        </p:nvPicPr>
        <p:blipFill>
          <a:blip r:embed="rId6"/>
          <a:stretch>
            <a:fillRect/>
          </a:stretch>
        </p:blipFill>
        <p:spPr>
          <a:xfrm>
            <a:off x="2843809" y="5106159"/>
            <a:ext cx="1728192" cy="1359888"/>
          </a:xfrm>
          <a:prstGeom prst="rect">
            <a:avLst/>
          </a:prstGeom>
        </p:spPr>
      </p:pic>
      <p:sp>
        <p:nvSpPr>
          <p:cNvPr id="19" name="TextBox 18">
            <a:extLst>
              <a:ext uri="{FF2B5EF4-FFF2-40B4-BE49-F238E27FC236}">
                <a16:creationId xmlns:a16="http://schemas.microsoft.com/office/drawing/2014/main" xmlns="" id="{9942B3D0-D853-40B0-BA52-3DFD9EEEF44E}"/>
              </a:ext>
            </a:extLst>
          </p:cNvPr>
          <p:cNvSpPr txBox="1"/>
          <p:nvPr/>
        </p:nvSpPr>
        <p:spPr>
          <a:xfrm>
            <a:off x="1038381" y="5756721"/>
            <a:ext cx="2021793" cy="830997"/>
          </a:xfrm>
          <a:prstGeom prst="rect">
            <a:avLst/>
          </a:prstGeom>
          <a:solidFill>
            <a:srgbClr val="F08A34"/>
          </a:solidFill>
        </p:spPr>
        <p:txBody>
          <a:bodyPr wrap="square" rtlCol="0">
            <a:spAutoFit/>
          </a:bodyPr>
          <a:lstStyle/>
          <a:p>
            <a:pPr algn="ctr"/>
            <a:r>
              <a:rPr lang="sq-AL" sz="2400" dirty="0">
                <a:solidFill>
                  <a:schemeClr val="bg1"/>
                </a:solidFill>
                <a:latin typeface="+mj-lt"/>
              </a:rPr>
              <a:t>eMMC çipi i memories</a:t>
            </a:r>
          </a:p>
        </p:txBody>
      </p:sp>
    </p:spTree>
    <p:extLst>
      <p:ext uri="{BB962C8B-B14F-4D97-AF65-F5344CB8AC3E}">
        <p14:creationId xmlns:p14="http://schemas.microsoft.com/office/powerpoint/2010/main" val="1888221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3" grpId="0" animBg="1"/>
      <p:bldP spid="1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Mini kompjuterët</a:t>
            </a:r>
          </a:p>
        </p:txBody>
      </p:sp>
      <p:pic>
        <p:nvPicPr>
          <p:cNvPr id="7" name="Bild 4">
            <a:extLst>
              <a:ext uri="{FF2B5EF4-FFF2-40B4-BE49-F238E27FC236}">
                <a16:creationId xmlns:a16="http://schemas.microsoft.com/office/drawing/2014/main" xmlns="" id="{351DB864-257F-4766-9130-EB010EF9B79C}"/>
              </a:ext>
            </a:extLst>
          </p:cNvPr>
          <p:cNvPicPr>
            <a:picLocks noChangeAspect="1"/>
          </p:cNvPicPr>
          <p:nvPr/>
        </p:nvPicPr>
        <p:blipFill>
          <a:blip r:embed="rId3"/>
          <a:stretch>
            <a:fillRect/>
          </a:stretch>
        </p:blipFill>
        <p:spPr>
          <a:xfrm>
            <a:off x="467544" y="1405431"/>
            <a:ext cx="4125124" cy="2315670"/>
          </a:xfrm>
          <a:prstGeom prst="rect">
            <a:avLst/>
          </a:prstGeom>
        </p:spPr>
      </p:pic>
      <p:pic>
        <p:nvPicPr>
          <p:cNvPr id="8" name="Bild 5">
            <a:extLst>
              <a:ext uri="{FF2B5EF4-FFF2-40B4-BE49-F238E27FC236}">
                <a16:creationId xmlns:a16="http://schemas.microsoft.com/office/drawing/2014/main" xmlns="" id="{8604CB84-DDB6-490A-9002-9084CCEB788E}"/>
              </a:ext>
            </a:extLst>
          </p:cNvPr>
          <p:cNvPicPr>
            <a:picLocks noChangeAspect="1"/>
          </p:cNvPicPr>
          <p:nvPr/>
        </p:nvPicPr>
        <p:blipFill>
          <a:blip r:embed="rId4"/>
          <a:stretch>
            <a:fillRect/>
          </a:stretch>
        </p:blipFill>
        <p:spPr>
          <a:xfrm>
            <a:off x="5205134" y="1405430"/>
            <a:ext cx="3471322" cy="2315669"/>
          </a:xfrm>
          <a:prstGeom prst="rect">
            <a:avLst/>
          </a:prstGeom>
        </p:spPr>
      </p:pic>
      <p:pic>
        <p:nvPicPr>
          <p:cNvPr id="13" name="Bild 6">
            <a:extLst>
              <a:ext uri="{FF2B5EF4-FFF2-40B4-BE49-F238E27FC236}">
                <a16:creationId xmlns:a16="http://schemas.microsoft.com/office/drawing/2014/main" xmlns="" id="{50FCED3C-E08B-45FB-95F6-25C6B4048FEE}"/>
              </a:ext>
            </a:extLst>
          </p:cNvPr>
          <p:cNvPicPr>
            <a:picLocks noChangeAspect="1"/>
          </p:cNvPicPr>
          <p:nvPr/>
        </p:nvPicPr>
        <p:blipFill>
          <a:blip r:embed="rId5"/>
          <a:stretch>
            <a:fillRect/>
          </a:stretch>
        </p:blipFill>
        <p:spPr>
          <a:xfrm>
            <a:off x="1043608" y="4068066"/>
            <a:ext cx="3024336" cy="2242246"/>
          </a:xfrm>
          <a:prstGeom prst="rect">
            <a:avLst/>
          </a:prstGeom>
        </p:spPr>
      </p:pic>
      <p:pic>
        <p:nvPicPr>
          <p:cNvPr id="14" name="Bild 7">
            <a:extLst>
              <a:ext uri="{FF2B5EF4-FFF2-40B4-BE49-F238E27FC236}">
                <a16:creationId xmlns:a16="http://schemas.microsoft.com/office/drawing/2014/main" xmlns="" id="{36C7ABF2-BC8E-4CEB-8CE7-E11FF99597A3}"/>
              </a:ext>
            </a:extLst>
          </p:cNvPr>
          <p:cNvPicPr>
            <a:picLocks noChangeAspect="1"/>
          </p:cNvPicPr>
          <p:nvPr/>
        </p:nvPicPr>
        <p:blipFill>
          <a:blip r:embed="rId6"/>
          <a:stretch>
            <a:fillRect/>
          </a:stretch>
        </p:blipFill>
        <p:spPr>
          <a:xfrm>
            <a:off x="4780818" y="4169067"/>
            <a:ext cx="3515845" cy="2191745"/>
          </a:xfrm>
          <a:prstGeom prst="rect">
            <a:avLst/>
          </a:prstGeom>
        </p:spPr>
      </p:pic>
    </p:spTree>
    <p:extLst>
      <p:ext uri="{BB962C8B-B14F-4D97-AF65-F5344CB8AC3E}">
        <p14:creationId xmlns:p14="http://schemas.microsoft.com/office/powerpoint/2010/main" val="15575152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53251" name="TextBox 7"/>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Qëllimi i seancës</a:t>
            </a:r>
          </a:p>
        </p:txBody>
      </p:sp>
      <p:sp>
        <p:nvSpPr>
          <p:cNvPr id="3" name="Content Placeholder 2">
            <a:extLst>
              <a:ext uri="{FF2B5EF4-FFF2-40B4-BE49-F238E27FC236}">
                <a16:creationId xmlns:a16="http://schemas.microsoft.com/office/drawing/2014/main" xmlns="" id="{77B18497-BF37-4A20-ABA6-353886C26CA1}"/>
              </a:ext>
            </a:extLst>
          </p:cNvPr>
          <p:cNvSpPr>
            <a:spLocks noGrp="1"/>
          </p:cNvSpPr>
          <p:nvPr>
            <p:ph idx="4294967295"/>
          </p:nvPr>
        </p:nvSpPr>
        <p:spPr>
          <a:xfrm>
            <a:off x="215900" y="1284877"/>
            <a:ext cx="8712200" cy="5240337"/>
          </a:xfrm>
        </p:spPr>
        <p:txBody>
          <a:bodyPr>
            <a:normAutofit/>
          </a:bodyPr>
          <a:lstStyle/>
          <a:p>
            <a:pPr marL="0" indent="0" algn="just">
              <a:buNone/>
            </a:pPr>
            <a:r>
              <a:rPr lang="sq-AL"/>
              <a:t>Dhënia e informacioneve në lidhje me teknologjinë që do të haset nga gjyqtarët dhe prokurorët gjatë punës së tyre dhe e cila përdoret:</a:t>
            </a:r>
          </a:p>
          <a:p>
            <a:pPr algn="just"/>
            <a:r>
              <a:rPr lang="sq-AL"/>
              <a:t>nga kriminelët për të kryer krim dhe </a:t>
            </a:r>
          </a:p>
          <a:p>
            <a:pPr algn="just"/>
            <a:r>
              <a:rPr lang="sq-AL"/>
              <a:t>nga zbatimi i ligjit për ta zbuluar atë.</a:t>
            </a:r>
          </a:p>
          <a:p>
            <a:pPr marL="0" indent="0" algn="just">
              <a:buNone/>
            </a:pPr>
            <a:endParaRPr lang="en-GB" dirty="0"/>
          </a:p>
          <a:p>
            <a:pPr marL="0" indent="0" algn="just">
              <a:buNone/>
            </a:pPr>
            <a:r>
              <a:rPr lang="sq-AL"/>
              <a:t>Qëllimi është të aftësohet audienca për të fituar njohuri të mjaftueshme në lidhje me teknologjinë që ata të funksionojnë në mënyrë më efektive në rolet e tyre.</a:t>
            </a:r>
          </a:p>
        </p:txBody>
      </p:sp>
    </p:spTree>
    <p:extLst>
      <p:ext uri="{BB962C8B-B14F-4D97-AF65-F5344CB8AC3E}">
        <p14:creationId xmlns:p14="http://schemas.microsoft.com/office/powerpoint/2010/main" val="17865021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Softueri </a:t>
            </a:r>
          </a:p>
        </p:txBody>
      </p:sp>
      <p:pic>
        <p:nvPicPr>
          <p:cNvPr id="12" name="Picture 4">
            <a:extLst>
              <a:ext uri="{FF2B5EF4-FFF2-40B4-BE49-F238E27FC236}">
                <a16:creationId xmlns:a16="http://schemas.microsoft.com/office/drawing/2014/main"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xmlns="" id="{8A88BFAC-15B2-48E9-8819-4E6DD11AE590}"/>
              </a:ext>
            </a:extLst>
          </p:cNvPr>
          <p:cNvSpPr>
            <a:spLocks noGrp="1"/>
          </p:cNvSpPr>
          <p:nvPr>
            <p:ph idx="4294967295"/>
          </p:nvPr>
        </p:nvSpPr>
        <p:spPr>
          <a:xfrm>
            <a:off x="250666" y="1285237"/>
            <a:ext cx="5195888" cy="4525963"/>
          </a:xfrm>
        </p:spPr>
        <p:txBody>
          <a:bodyPr/>
          <a:lstStyle/>
          <a:p>
            <a:endParaRPr lang="en-GB" dirty="0"/>
          </a:p>
          <a:p>
            <a:r>
              <a:rPr lang="sq-AL"/>
              <a:t>Sistemi operativ</a:t>
            </a:r>
          </a:p>
          <a:p>
            <a:pPr lvl="1"/>
            <a:r>
              <a:rPr lang="sq-AL"/>
              <a:t>Windows, Mac, Linux, iOS, Android</a:t>
            </a:r>
          </a:p>
          <a:p>
            <a:pPr lvl="1"/>
            <a:r>
              <a:rPr lang="sq-AL"/>
              <a:t>Lejon harduerin të komunikojë me softuerin e instaluar</a:t>
            </a:r>
          </a:p>
        </p:txBody>
      </p:sp>
      <p:pic>
        <p:nvPicPr>
          <p:cNvPr id="2050" name="Picture 2" descr="How to Make Windows 10 Feel More Like Windows 7 | PCMag">
            <a:extLst>
              <a:ext uri="{FF2B5EF4-FFF2-40B4-BE49-F238E27FC236}">
                <a16:creationId xmlns:a16="http://schemas.microsoft.com/office/drawing/2014/main" xmlns="" id="{C5B84BE7-8045-47BC-841C-D1A7FB1D9FF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4824" y="4624639"/>
            <a:ext cx="2411760" cy="135661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acOS Catalina - Wikipedia">
            <a:extLst>
              <a:ext uri="{FF2B5EF4-FFF2-40B4-BE49-F238E27FC236}">
                <a16:creationId xmlns:a16="http://schemas.microsoft.com/office/drawing/2014/main" xmlns="" id="{7AB7E330-4984-4D88-AE66-7704B88D1C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05349" y="4624638"/>
            <a:ext cx="2167787" cy="135661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137A1DC9-BF1F-449A-9A1B-0BDC2AC69D41}"/>
              </a:ext>
            </a:extLst>
          </p:cNvPr>
          <p:cNvPicPr>
            <a:picLocks noChangeAspect="1"/>
          </p:cNvPicPr>
          <p:nvPr/>
        </p:nvPicPr>
        <p:blipFill>
          <a:blip r:embed="rId6"/>
          <a:stretch>
            <a:fillRect/>
          </a:stretch>
        </p:blipFill>
        <p:spPr>
          <a:xfrm>
            <a:off x="5446440" y="1453267"/>
            <a:ext cx="3444929" cy="2678608"/>
          </a:xfrm>
          <a:prstGeom prst="rect">
            <a:avLst/>
          </a:prstGeom>
          <a:ln>
            <a:solidFill>
              <a:srgbClr val="002060"/>
            </a:solidFill>
          </a:ln>
        </p:spPr>
      </p:pic>
      <p:pic>
        <p:nvPicPr>
          <p:cNvPr id="2054" name="Picture 6" descr="Apple muestra un avance de iOS 13 - Apple (ES)">
            <a:extLst>
              <a:ext uri="{FF2B5EF4-FFF2-40B4-BE49-F238E27FC236}">
                <a16:creationId xmlns:a16="http://schemas.microsoft.com/office/drawing/2014/main" xmlns="" id="{A1B49EF9-C855-41B9-84FD-46D44691959D}"/>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1157" r="31169"/>
          <a:stretch/>
        </p:blipFill>
        <p:spPr bwMode="auto">
          <a:xfrm>
            <a:off x="5534598" y="4315141"/>
            <a:ext cx="1464098" cy="204026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Todo lo que debes conocer sobre Android 9 Pie">
            <a:extLst>
              <a:ext uri="{FF2B5EF4-FFF2-40B4-BE49-F238E27FC236}">
                <a16:creationId xmlns:a16="http://schemas.microsoft.com/office/drawing/2014/main" xmlns="" id="{339A296F-48B7-4EBA-BFF4-84BF257006D8}"/>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5588" r="18501"/>
          <a:stretch/>
        </p:blipFill>
        <p:spPr bwMode="auto">
          <a:xfrm>
            <a:off x="7257146" y="4436133"/>
            <a:ext cx="1636188" cy="19372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xmlns="" id="{A001EB4A-F5F7-4584-A2AD-909FEA7FF9D0}"/>
              </a:ext>
            </a:extLst>
          </p:cNvPr>
          <p:cNvSpPr txBox="1"/>
          <p:nvPr/>
        </p:nvSpPr>
        <p:spPr>
          <a:xfrm>
            <a:off x="6981495" y="1213960"/>
            <a:ext cx="2070829" cy="461665"/>
          </a:xfrm>
          <a:prstGeom prst="rect">
            <a:avLst/>
          </a:prstGeom>
          <a:solidFill>
            <a:schemeClr val="tx1">
              <a:lumMod val="65000"/>
              <a:lumOff val="35000"/>
            </a:schemeClr>
          </a:solidFill>
        </p:spPr>
        <p:txBody>
          <a:bodyPr wrap="square" rtlCol="0">
            <a:spAutoFit/>
          </a:bodyPr>
          <a:lstStyle/>
          <a:p>
            <a:pPr algn="ctr"/>
            <a:r>
              <a:rPr lang="sq-AL" sz="2400">
                <a:solidFill>
                  <a:schemeClr val="bg1"/>
                </a:solidFill>
                <a:latin typeface="+mj-lt"/>
              </a:rPr>
              <a:t>Korrik 2020</a:t>
            </a:r>
          </a:p>
        </p:txBody>
      </p:sp>
    </p:spTree>
    <p:extLst>
      <p:ext uri="{BB962C8B-B14F-4D97-AF65-F5344CB8AC3E}">
        <p14:creationId xmlns:p14="http://schemas.microsoft.com/office/powerpoint/2010/main" val="8061572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Softueri </a:t>
            </a:r>
          </a:p>
        </p:txBody>
      </p:sp>
      <p:sp>
        <p:nvSpPr>
          <p:cNvPr id="2" name="Content Placeholder 1">
            <a:extLst>
              <a:ext uri="{FF2B5EF4-FFF2-40B4-BE49-F238E27FC236}">
                <a16:creationId xmlns:a16="http://schemas.microsoft.com/office/drawing/2014/main" xmlns="" id="{8A88BFAC-15B2-48E9-8819-4E6DD11AE590}"/>
              </a:ext>
            </a:extLst>
          </p:cNvPr>
          <p:cNvSpPr>
            <a:spLocks noGrp="1"/>
          </p:cNvSpPr>
          <p:nvPr>
            <p:ph idx="4294967295"/>
          </p:nvPr>
        </p:nvSpPr>
        <p:spPr>
          <a:xfrm>
            <a:off x="251520" y="1267283"/>
            <a:ext cx="3649663" cy="5183188"/>
          </a:xfrm>
        </p:spPr>
        <p:txBody>
          <a:bodyPr/>
          <a:lstStyle/>
          <a:p>
            <a:endParaRPr lang="en-GB" dirty="0"/>
          </a:p>
          <a:p>
            <a:r>
              <a:rPr lang="sq-AL"/>
              <a:t>Softuerë tjerë</a:t>
            </a:r>
          </a:p>
          <a:p>
            <a:pPr lvl="1"/>
            <a:r>
              <a:rPr lang="sq-AL"/>
              <a:t>Produktiviteti – pajisjet office</a:t>
            </a:r>
          </a:p>
          <a:p>
            <a:pPr lvl="1"/>
            <a:endParaRPr lang="en-GB" dirty="0"/>
          </a:p>
          <a:p>
            <a:pPr lvl="1"/>
            <a:r>
              <a:rPr lang="sq-AL"/>
              <a:t>Lexuesit &amp; shikuesit</a:t>
            </a:r>
          </a:p>
          <a:p>
            <a:pPr lvl="1"/>
            <a:endParaRPr lang="en-GB" dirty="0"/>
          </a:p>
          <a:p>
            <a:pPr lvl="1"/>
            <a:r>
              <a:rPr lang="sq-AL"/>
              <a:t>Mjetet e arkivit</a:t>
            </a:r>
          </a:p>
          <a:p>
            <a:pPr lvl="1"/>
            <a:endParaRPr lang="en-GB" dirty="0"/>
          </a:p>
          <a:p>
            <a:pPr lvl="1"/>
            <a:r>
              <a:rPr lang="sq-AL"/>
              <a:t>Shfletuesit</a:t>
            </a:r>
          </a:p>
        </p:txBody>
      </p:sp>
      <p:pic>
        <p:nvPicPr>
          <p:cNvPr id="13" name="Bild 1">
            <a:extLst>
              <a:ext uri="{FF2B5EF4-FFF2-40B4-BE49-F238E27FC236}">
                <a16:creationId xmlns:a16="http://schemas.microsoft.com/office/drawing/2014/main" xmlns="" id="{5F94C4BF-49C8-491B-9C0E-42BDC9ADAB1C}"/>
              </a:ext>
            </a:extLst>
          </p:cNvPr>
          <p:cNvPicPr>
            <a:picLocks noChangeAspect="1"/>
          </p:cNvPicPr>
          <p:nvPr/>
        </p:nvPicPr>
        <p:blipFill>
          <a:blip r:embed="rId3"/>
          <a:stretch>
            <a:fillRect/>
          </a:stretch>
        </p:blipFill>
        <p:spPr>
          <a:xfrm>
            <a:off x="4497296" y="1347496"/>
            <a:ext cx="4539200" cy="1433432"/>
          </a:xfrm>
          <a:prstGeom prst="rect">
            <a:avLst/>
          </a:prstGeom>
        </p:spPr>
      </p:pic>
      <p:pic>
        <p:nvPicPr>
          <p:cNvPr id="14" name="Bild 5">
            <a:extLst>
              <a:ext uri="{FF2B5EF4-FFF2-40B4-BE49-F238E27FC236}">
                <a16:creationId xmlns:a16="http://schemas.microsoft.com/office/drawing/2014/main" xmlns="" id="{F2097CAF-BB15-4C4E-876B-0FCE036AFA27}"/>
              </a:ext>
            </a:extLst>
          </p:cNvPr>
          <p:cNvPicPr>
            <a:picLocks noChangeAspect="1"/>
          </p:cNvPicPr>
          <p:nvPr/>
        </p:nvPicPr>
        <p:blipFill>
          <a:blip r:embed="rId4"/>
          <a:stretch>
            <a:fillRect/>
          </a:stretch>
        </p:blipFill>
        <p:spPr>
          <a:xfrm>
            <a:off x="5243631" y="2981246"/>
            <a:ext cx="1014828" cy="957044"/>
          </a:xfrm>
          <a:prstGeom prst="rect">
            <a:avLst/>
          </a:prstGeom>
        </p:spPr>
      </p:pic>
      <p:pic>
        <p:nvPicPr>
          <p:cNvPr id="4" name="Picture 3">
            <a:extLst>
              <a:ext uri="{FF2B5EF4-FFF2-40B4-BE49-F238E27FC236}">
                <a16:creationId xmlns:a16="http://schemas.microsoft.com/office/drawing/2014/main" xmlns="" id="{3E1E863B-8703-48F7-9B74-16C81DB2D488}"/>
              </a:ext>
            </a:extLst>
          </p:cNvPr>
          <p:cNvPicPr>
            <a:picLocks noChangeAspect="1"/>
          </p:cNvPicPr>
          <p:nvPr/>
        </p:nvPicPr>
        <p:blipFill>
          <a:blip r:embed="rId5"/>
          <a:stretch>
            <a:fillRect/>
          </a:stretch>
        </p:blipFill>
        <p:spPr>
          <a:xfrm>
            <a:off x="6372200" y="2990193"/>
            <a:ext cx="912118" cy="868684"/>
          </a:xfrm>
          <a:prstGeom prst="rect">
            <a:avLst/>
          </a:prstGeom>
        </p:spPr>
      </p:pic>
      <p:pic>
        <p:nvPicPr>
          <p:cNvPr id="3074" name="Picture 2" descr="Image result for acdsee">
            <a:extLst>
              <a:ext uri="{FF2B5EF4-FFF2-40B4-BE49-F238E27FC236}">
                <a16:creationId xmlns:a16="http://schemas.microsoft.com/office/drawing/2014/main" xmlns="" id="{6091F499-8EC0-47E3-B712-CD9306E2988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54908" y="2920017"/>
            <a:ext cx="1079502" cy="107950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win zip">
            <a:extLst>
              <a:ext uri="{FF2B5EF4-FFF2-40B4-BE49-F238E27FC236}">
                <a16:creationId xmlns:a16="http://schemas.microsoft.com/office/drawing/2014/main" xmlns="" id="{DB8AB2D2-6EB5-499E-8D8B-2717B85B208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95009" y="4119585"/>
            <a:ext cx="871887" cy="89104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result for winrar">
            <a:extLst>
              <a:ext uri="{FF2B5EF4-FFF2-40B4-BE49-F238E27FC236}">
                <a16:creationId xmlns:a16="http://schemas.microsoft.com/office/drawing/2014/main" xmlns="" id="{BED9FAA9-422E-4E72-BAB4-677E3F21BB9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20272" y="3991363"/>
            <a:ext cx="1240532" cy="1147492"/>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Video RTC · Web Browsers support in 2020! · Blog">
            <a:extLst>
              <a:ext uri="{FF2B5EF4-FFF2-40B4-BE49-F238E27FC236}">
                <a16:creationId xmlns:a16="http://schemas.microsoft.com/office/drawing/2014/main" xmlns="" id="{51163F7A-388E-4D58-83AA-34CAE841BA0A}"/>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16401" b="38908"/>
          <a:stretch/>
        </p:blipFill>
        <p:spPr bwMode="auto">
          <a:xfrm>
            <a:off x="4464496" y="5255836"/>
            <a:ext cx="4427984" cy="1113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2541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07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07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07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0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Makinat virtuale </a:t>
            </a:r>
          </a:p>
        </p:txBody>
      </p:sp>
      <p:sp>
        <p:nvSpPr>
          <p:cNvPr id="2" name="Content Placeholder 1">
            <a:extLst>
              <a:ext uri="{FF2B5EF4-FFF2-40B4-BE49-F238E27FC236}">
                <a16:creationId xmlns:a16="http://schemas.microsoft.com/office/drawing/2014/main" xmlns="" id="{8A88BFAC-15B2-48E9-8819-4E6DD11AE590}"/>
              </a:ext>
            </a:extLst>
          </p:cNvPr>
          <p:cNvSpPr>
            <a:spLocks noGrp="1"/>
          </p:cNvSpPr>
          <p:nvPr>
            <p:ph idx="4294967295"/>
          </p:nvPr>
        </p:nvSpPr>
        <p:spPr>
          <a:xfrm>
            <a:off x="250825" y="1269215"/>
            <a:ext cx="8642350" cy="2446338"/>
          </a:xfrm>
        </p:spPr>
        <p:txBody>
          <a:bodyPr/>
          <a:lstStyle/>
          <a:p>
            <a:pPr marL="0" indent="0">
              <a:buNone/>
            </a:pPr>
            <a:endParaRPr lang="en-GB" dirty="0"/>
          </a:p>
          <a:p>
            <a:pPr marL="0" indent="0">
              <a:buNone/>
            </a:pPr>
            <a:r>
              <a:rPr lang="sq-AL"/>
              <a:t>Shumë të zakonshme për tu parë</a:t>
            </a:r>
          </a:p>
          <a:p>
            <a:r>
              <a:rPr lang="sq-AL"/>
              <a:t>Veçanërisht në biznese dhe krime!</a:t>
            </a:r>
          </a:p>
          <a:p>
            <a:r>
              <a:rPr lang="sq-AL"/>
              <a:t>Aftësia për të aktivizuar një sistem operativ si mysafir </a:t>
            </a:r>
            <a:r>
              <a:rPr lang="sq-AL" b="1">
                <a:solidFill>
                  <a:srgbClr val="0070C0"/>
                </a:solidFill>
              </a:rPr>
              <a:t>‘Guest’ </a:t>
            </a:r>
            <a:r>
              <a:rPr lang="sq-AL"/>
              <a:t>brenda sistemit operativ </a:t>
            </a:r>
            <a:r>
              <a:rPr lang="sq-AL" b="1">
                <a:solidFill>
                  <a:srgbClr val="0070C0"/>
                </a:solidFill>
              </a:rPr>
              <a:t>‘Host’</a:t>
            </a:r>
          </a:p>
        </p:txBody>
      </p:sp>
      <p:pic>
        <p:nvPicPr>
          <p:cNvPr id="44" name="Picture 4" descr="Image result for vmware">
            <a:extLst>
              <a:ext uri="{FF2B5EF4-FFF2-40B4-BE49-F238E27FC236}">
                <a16:creationId xmlns:a16="http://schemas.microsoft.com/office/drawing/2014/main" xmlns="" id="{CD62DE46-1410-465D-B95F-F62B31F37CA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9106" y="4229174"/>
            <a:ext cx="1557635" cy="1557635"/>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a:extLst>
              <a:ext uri="{FF2B5EF4-FFF2-40B4-BE49-F238E27FC236}">
                <a16:creationId xmlns:a16="http://schemas.microsoft.com/office/drawing/2014/main" xmlns="" id="{B39BDB76-6D40-493D-88ED-7BC5ED9E7499}"/>
              </a:ext>
            </a:extLst>
          </p:cNvPr>
          <p:cNvPicPr>
            <a:picLocks noChangeAspect="1"/>
          </p:cNvPicPr>
          <p:nvPr/>
        </p:nvPicPr>
        <p:blipFill>
          <a:blip r:embed="rId4"/>
          <a:stretch>
            <a:fillRect/>
          </a:stretch>
        </p:blipFill>
        <p:spPr>
          <a:xfrm>
            <a:off x="4384420" y="4432311"/>
            <a:ext cx="1896473" cy="1113147"/>
          </a:xfrm>
          <a:prstGeom prst="rect">
            <a:avLst/>
          </a:prstGeom>
        </p:spPr>
      </p:pic>
      <p:pic>
        <p:nvPicPr>
          <p:cNvPr id="46" name="Picture 6" descr="Image result for virtualbox">
            <a:extLst>
              <a:ext uri="{FF2B5EF4-FFF2-40B4-BE49-F238E27FC236}">
                <a16:creationId xmlns:a16="http://schemas.microsoft.com/office/drawing/2014/main" xmlns="" id="{AF27E62C-E33D-4DDD-BFE1-98AEBB09917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93668" y="4210068"/>
            <a:ext cx="1557635" cy="1557635"/>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a:extLst>
              <a:ext uri="{FF2B5EF4-FFF2-40B4-BE49-F238E27FC236}">
                <a16:creationId xmlns:a16="http://schemas.microsoft.com/office/drawing/2014/main" xmlns="" id="{95D5623D-C85F-4785-8E7E-F6989378A463}"/>
              </a:ext>
            </a:extLst>
          </p:cNvPr>
          <p:cNvPicPr>
            <a:picLocks noChangeAspect="1"/>
          </p:cNvPicPr>
          <p:nvPr/>
        </p:nvPicPr>
        <p:blipFill>
          <a:blip r:embed="rId6"/>
          <a:stretch>
            <a:fillRect/>
          </a:stretch>
        </p:blipFill>
        <p:spPr>
          <a:xfrm>
            <a:off x="6691110" y="4629448"/>
            <a:ext cx="2025112" cy="718871"/>
          </a:xfrm>
          <a:prstGeom prst="rect">
            <a:avLst/>
          </a:prstGeom>
        </p:spPr>
      </p:pic>
    </p:spTree>
    <p:extLst>
      <p:ext uri="{BB962C8B-B14F-4D97-AF65-F5344CB8AC3E}">
        <p14:creationId xmlns:p14="http://schemas.microsoft.com/office/powerpoint/2010/main" val="6971614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Makinat virtuale </a:t>
            </a:r>
          </a:p>
        </p:txBody>
      </p:sp>
      <p:sp>
        <p:nvSpPr>
          <p:cNvPr id="15" name="Rectangle 14">
            <a:extLst>
              <a:ext uri="{FF2B5EF4-FFF2-40B4-BE49-F238E27FC236}">
                <a16:creationId xmlns:a16="http://schemas.microsoft.com/office/drawing/2014/main" xmlns="" id="{7DD63B0A-E49A-4D6B-A005-F789582672BB}"/>
              </a:ext>
            </a:extLst>
          </p:cNvPr>
          <p:cNvSpPr/>
          <p:nvPr/>
        </p:nvSpPr>
        <p:spPr bwMode="auto">
          <a:xfrm>
            <a:off x="326205" y="1268760"/>
            <a:ext cx="8350251" cy="5112568"/>
          </a:xfrm>
          <a:prstGeom prst="rect">
            <a:avLst/>
          </a:prstGeom>
          <a:noFill/>
          <a:ln w="38100" cap="flat" cmpd="sng" algn="ctr">
            <a:solidFill>
              <a:srgbClr val="0070C0"/>
            </a:solid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900" b="0" i="0" u="none" strike="noStrike" cap="none" normalizeH="0" baseline="0">
              <a:ln>
                <a:noFill/>
              </a:ln>
              <a:solidFill>
                <a:schemeClr val="tx1"/>
              </a:solidFill>
              <a:effectLst/>
              <a:latin typeface="Arial" charset="0"/>
            </a:endParaRPr>
          </a:p>
        </p:txBody>
      </p:sp>
      <p:sp>
        <p:nvSpPr>
          <p:cNvPr id="16" name="Rectangle: Rounded Corners 15">
            <a:extLst>
              <a:ext uri="{FF2B5EF4-FFF2-40B4-BE49-F238E27FC236}">
                <a16:creationId xmlns:a16="http://schemas.microsoft.com/office/drawing/2014/main" xmlns="" id="{B0B4DEB4-F2BD-41C4-8D2C-E061F2E1BEA3}"/>
              </a:ext>
            </a:extLst>
          </p:cNvPr>
          <p:cNvSpPr/>
          <p:nvPr/>
        </p:nvSpPr>
        <p:spPr bwMode="auto">
          <a:xfrm>
            <a:off x="3146184" y="4944278"/>
            <a:ext cx="1184583" cy="1136126"/>
          </a:xfrm>
          <a:prstGeom prst="roundRect">
            <a:avLst/>
          </a:prstGeom>
          <a:solidFill>
            <a:schemeClr val="accent6">
              <a:lumMod val="60000"/>
              <a:lumOff val="40000"/>
            </a:schemeClr>
          </a:solidFill>
          <a:ln w="9525" cap="flat" cmpd="sng" algn="ctr">
            <a:solidFill>
              <a:srgbClr val="0070C0"/>
            </a:solid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900" b="0" i="0" u="none" strike="noStrike" cap="none" normalizeH="0" baseline="0" dirty="0">
              <a:ln>
                <a:noFill/>
              </a:ln>
              <a:solidFill>
                <a:schemeClr val="tx1"/>
              </a:solidFill>
              <a:effectLst/>
              <a:latin typeface="Arial" charset="0"/>
            </a:endParaRPr>
          </a:p>
        </p:txBody>
      </p:sp>
      <p:sp>
        <p:nvSpPr>
          <p:cNvPr id="17" name="Rectangle: Rounded Corners 16">
            <a:extLst>
              <a:ext uri="{FF2B5EF4-FFF2-40B4-BE49-F238E27FC236}">
                <a16:creationId xmlns:a16="http://schemas.microsoft.com/office/drawing/2014/main" xmlns="" id="{4940B369-22FA-4282-8A3D-DF41475531E2}"/>
              </a:ext>
            </a:extLst>
          </p:cNvPr>
          <p:cNvSpPr/>
          <p:nvPr/>
        </p:nvSpPr>
        <p:spPr bwMode="auto">
          <a:xfrm>
            <a:off x="3239210" y="5337793"/>
            <a:ext cx="1015357" cy="272415"/>
          </a:xfrm>
          <a:prstGeom prst="roundRect">
            <a:avLst/>
          </a:prstGeom>
          <a:solidFill>
            <a:schemeClr val="accent6">
              <a:lumMod val="60000"/>
              <a:lumOff val="40000"/>
            </a:schemeClr>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sq-AL" sz="1600" b="0" i="0" u="none" strike="noStrike" cap="none" normalizeH="0" baseline="0">
                <a:ln>
                  <a:noFill/>
                </a:ln>
                <a:solidFill>
                  <a:schemeClr val="tx1"/>
                </a:solidFill>
                <a:latin typeface="+mj-lt"/>
              </a:rPr>
              <a:t>Procesor</a:t>
            </a:r>
          </a:p>
        </p:txBody>
      </p:sp>
      <p:sp>
        <p:nvSpPr>
          <p:cNvPr id="18" name="Rectangle: Rounded Corners 17">
            <a:extLst>
              <a:ext uri="{FF2B5EF4-FFF2-40B4-BE49-F238E27FC236}">
                <a16:creationId xmlns:a16="http://schemas.microsoft.com/office/drawing/2014/main" xmlns="" id="{A756876A-9D43-43DD-A729-7B00D84E76E2}"/>
              </a:ext>
            </a:extLst>
          </p:cNvPr>
          <p:cNvSpPr/>
          <p:nvPr/>
        </p:nvSpPr>
        <p:spPr bwMode="auto">
          <a:xfrm>
            <a:off x="4441584" y="4941168"/>
            <a:ext cx="1184583" cy="1136126"/>
          </a:xfrm>
          <a:prstGeom prst="roundRect">
            <a:avLst/>
          </a:prstGeom>
          <a:solidFill>
            <a:schemeClr val="accent6">
              <a:lumMod val="60000"/>
              <a:lumOff val="40000"/>
            </a:schemeClr>
          </a:solidFill>
          <a:ln w="9525" cap="flat" cmpd="sng" algn="ctr">
            <a:solidFill>
              <a:srgbClr val="0070C0"/>
            </a:solid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900" b="0" i="0" u="none" strike="noStrike" cap="none" normalizeH="0" baseline="0" dirty="0">
              <a:ln>
                <a:noFill/>
              </a:ln>
              <a:solidFill>
                <a:schemeClr val="tx1"/>
              </a:solidFill>
              <a:effectLst/>
              <a:latin typeface="Arial" charset="0"/>
            </a:endParaRPr>
          </a:p>
        </p:txBody>
      </p:sp>
      <p:sp>
        <p:nvSpPr>
          <p:cNvPr id="19" name="Rectangle: Rounded Corners 18">
            <a:extLst>
              <a:ext uri="{FF2B5EF4-FFF2-40B4-BE49-F238E27FC236}">
                <a16:creationId xmlns:a16="http://schemas.microsoft.com/office/drawing/2014/main" xmlns="" id="{C5B53356-8371-434C-8999-27F655767730}"/>
              </a:ext>
            </a:extLst>
          </p:cNvPr>
          <p:cNvSpPr/>
          <p:nvPr/>
        </p:nvSpPr>
        <p:spPr bwMode="auto">
          <a:xfrm>
            <a:off x="4534610" y="5334683"/>
            <a:ext cx="1015357" cy="272415"/>
          </a:xfrm>
          <a:prstGeom prst="roundRect">
            <a:avLst/>
          </a:prstGeom>
          <a:solidFill>
            <a:schemeClr val="accent6">
              <a:lumMod val="60000"/>
              <a:lumOff val="40000"/>
            </a:schemeClr>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sq-AL" sz="1600" b="0" i="0" u="none" strike="noStrike" cap="none" normalizeH="0" baseline="0">
                <a:ln>
                  <a:noFill/>
                </a:ln>
                <a:solidFill>
                  <a:schemeClr val="tx1"/>
                </a:solidFill>
                <a:latin typeface="+mj-lt"/>
              </a:rPr>
              <a:t>RAM</a:t>
            </a:r>
          </a:p>
        </p:txBody>
      </p:sp>
      <p:sp>
        <p:nvSpPr>
          <p:cNvPr id="20" name="Rectangle: Rounded Corners 19">
            <a:extLst>
              <a:ext uri="{FF2B5EF4-FFF2-40B4-BE49-F238E27FC236}">
                <a16:creationId xmlns:a16="http://schemas.microsoft.com/office/drawing/2014/main" xmlns="" id="{7FD4C378-AC3B-4BB2-98F1-AB4481596624}"/>
              </a:ext>
            </a:extLst>
          </p:cNvPr>
          <p:cNvSpPr/>
          <p:nvPr/>
        </p:nvSpPr>
        <p:spPr bwMode="auto">
          <a:xfrm>
            <a:off x="5736984" y="4941168"/>
            <a:ext cx="1184583" cy="1136126"/>
          </a:xfrm>
          <a:prstGeom prst="roundRect">
            <a:avLst/>
          </a:prstGeom>
          <a:solidFill>
            <a:schemeClr val="accent6">
              <a:lumMod val="60000"/>
              <a:lumOff val="40000"/>
            </a:schemeClr>
          </a:solidFill>
          <a:ln w="9525" cap="flat" cmpd="sng" algn="ctr">
            <a:solidFill>
              <a:srgbClr val="0070C0"/>
            </a:solid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900" b="0" i="0" u="none" strike="noStrike" cap="none" normalizeH="0" baseline="0" dirty="0">
              <a:ln>
                <a:noFill/>
              </a:ln>
              <a:solidFill>
                <a:schemeClr val="tx1"/>
              </a:solidFill>
              <a:effectLst/>
              <a:latin typeface="Arial" charset="0"/>
            </a:endParaRPr>
          </a:p>
        </p:txBody>
      </p:sp>
      <p:sp>
        <p:nvSpPr>
          <p:cNvPr id="21" name="Rectangle: Rounded Corners 20">
            <a:extLst>
              <a:ext uri="{FF2B5EF4-FFF2-40B4-BE49-F238E27FC236}">
                <a16:creationId xmlns:a16="http://schemas.microsoft.com/office/drawing/2014/main" xmlns="" id="{B30F72E5-8617-4290-BAFD-A1183F7CCF2B}"/>
              </a:ext>
            </a:extLst>
          </p:cNvPr>
          <p:cNvSpPr/>
          <p:nvPr/>
        </p:nvSpPr>
        <p:spPr bwMode="auto">
          <a:xfrm>
            <a:off x="5830010" y="5167915"/>
            <a:ext cx="1015357" cy="544830"/>
          </a:xfrm>
          <a:prstGeom prst="roundRect">
            <a:avLst/>
          </a:prstGeom>
          <a:solidFill>
            <a:schemeClr val="accent6">
              <a:lumMod val="60000"/>
              <a:lumOff val="40000"/>
            </a:schemeClr>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sq-AL" sz="1600" b="0" i="0" u="none" strike="noStrike" cap="none" normalizeH="0" baseline="0">
                <a:ln>
                  <a:noFill/>
                </a:ln>
                <a:solidFill>
                  <a:schemeClr val="tx1"/>
                </a:solidFill>
                <a:latin typeface="+mj-lt"/>
              </a:rPr>
              <a:t>Kartela grafike</a:t>
            </a:r>
          </a:p>
        </p:txBody>
      </p:sp>
      <p:sp>
        <p:nvSpPr>
          <p:cNvPr id="22" name="Rectangle: Rounded Corners 21">
            <a:extLst>
              <a:ext uri="{FF2B5EF4-FFF2-40B4-BE49-F238E27FC236}">
                <a16:creationId xmlns:a16="http://schemas.microsoft.com/office/drawing/2014/main" xmlns="" id="{88118CD1-072C-46D6-B14F-6210F9F021ED}"/>
              </a:ext>
            </a:extLst>
          </p:cNvPr>
          <p:cNvSpPr/>
          <p:nvPr/>
        </p:nvSpPr>
        <p:spPr bwMode="auto">
          <a:xfrm>
            <a:off x="7032384" y="4945289"/>
            <a:ext cx="1184583" cy="1136126"/>
          </a:xfrm>
          <a:prstGeom prst="roundRect">
            <a:avLst/>
          </a:prstGeom>
          <a:solidFill>
            <a:srgbClr val="00B0F0"/>
          </a:solidFill>
          <a:ln w="9525" cap="flat" cmpd="sng" algn="ctr">
            <a:solidFill>
              <a:srgbClr val="0070C0"/>
            </a:solid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900" b="0" i="0" u="none" strike="noStrike" cap="none" normalizeH="0" baseline="0" dirty="0">
              <a:ln>
                <a:noFill/>
              </a:ln>
              <a:solidFill>
                <a:schemeClr val="tx1"/>
              </a:solidFill>
              <a:effectLst/>
              <a:latin typeface="Arial" charset="0"/>
            </a:endParaRPr>
          </a:p>
        </p:txBody>
      </p:sp>
      <p:sp>
        <p:nvSpPr>
          <p:cNvPr id="23" name="Rectangle: Rounded Corners 22">
            <a:extLst>
              <a:ext uri="{FF2B5EF4-FFF2-40B4-BE49-F238E27FC236}">
                <a16:creationId xmlns:a16="http://schemas.microsoft.com/office/drawing/2014/main" xmlns="" id="{661D412C-37B9-47C4-81CC-E6FFBD44BDC5}"/>
              </a:ext>
            </a:extLst>
          </p:cNvPr>
          <p:cNvSpPr/>
          <p:nvPr/>
        </p:nvSpPr>
        <p:spPr bwMode="auto">
          <a:xfrm>
            <a:off x="7125410" y="5338804"/>
            <a:ext cx="1015357" cy="272415"/>
          </a:xfrm>
          <a:prstGeom prst="roundRect">
            <a:avLst/>
          </a:prstGeom>
          <a:solidFill>
            <a:srgbClr val="00B0F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sq-AL" sz="1600" b="0" i="0" u="none" strike="noStrike" cap="none" normalizeH="0" baseline="0">
                <a:ln>
                  <a:noFill/>
                </a:ln>
                <a:solidFill>
                  <a:schemeClr val="tx1"/>
                </a:solidFill>
                <a:latin typeface="+mj-lt"/>
              </a:rPr>
              <a:t>HDD</a:t>
            </a:r>
          </a:p>
        </p:txBody>
      </p:sp>
      <p:sp>
        <p:nvSpPr>
          <p:cNvPr id="24" name="Rectangle: Rounded Corners 23">
            <a:extLst>
              <a:ext uri="{FF2B5EF4-FFF2-40B4-BE49-F238E27FC236}">
                <a16:creationId xmlns:a16="http://schemas.microsoft.com/office/drawing/2014/main" xmlns="" id="{55ABAB7F-9645-4889-B44B-909D59EE4076}"/>
              </a:ext>
            </a:extLst>
          </p:cNvPr>
          <p:cNvSpPr/>
          <p:nvPr/>
        </p:nvSpPr>
        <p:spPr bwMode="auto">
          <a:xfrm>
            <a:off x="827584" y="4941168"/>
            <a:ext cx="2193571" cy="1136126"/>
          </a:xfrm>
          <a:prstGeom prst="roundRect">
            <a:avLst/>
          </a:prstGeom>
          <a:solidFill>
            <a:schemeClr val="accent6">
              <a:lumMod val="60000"/>
              <a:lumOff val="40000"/>
            </a:schemeClr>
          </a:solidFill>
          <a:ln w="9525" cap="flat" cmpd="sng" algn="ctr">
            <a:solidFill>
              <a:srgbClr val="0070C0"/>
            </a:solid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900" b="0" i="0" u="none" strike="noStrike" cap="none" normalizeH="0" baseline="0" dirty="0">
              <a:ln>
                <a:noFill/>
              </a:ln>
              <a:solidFill>
                <a:schemeClr val="tx1"/>
              </a:solidFill>
              <a:effectLst/>
              <a:latin typeface="Arial" charset="0"/>
            </a:endParaRPr>
          </a:p>
        </p:txBody>
      </p:sp>
      <p:sp>
        <p:nvSpPr>
          <p:cNvPr id="25" name="Rectangle: Rounded Corners 24">
            <a:extLst>
              <a:ext uri="{FF2B5EF4-FFF2-40B4-BE49-F238E27FC236}">
                <a16:creationId xmlns:a16="http://schemas.microsoft.com/office/drawing/2014/main" xmlns="" id="{D0C1E088-A76D-48E4-A93C-296DC0CFDA3E}"/>
              </a:ext>
            </a:extLst>
          </p:cNvPr>
          <p:cNvSpPr/>
          <p:nvPr/>
        </p:nvSpPr>
        <p:spPr bwMode="auto">
          <a:xfrm>
            <a:off x="1019619" y="4984915"/>
            <a:ext cx="1880204" cy="817245"/>
          </a:xfrm>
          <a:prstGeom prst="roundRect">
            <a:avLst/>
          </a:prstGeom>
          <a:solidFill>
            <a:schemeClr val="accent6">
              <a:lumMod val="60000"/>
              <a:lumOff val="40000"/>
            </a:schemeClr>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sq-AL" sz="1600" b="0" i="0" u="none" strike="noStrike" cap="none" normalizeH="0" baseline="0">
                <a:ln>
                  <a:noFill/>
                </a:ln>
                <a:solidFill>
                  <a:schemeClr val="tx1"/>
                </a:solidFill>
                <a:latin typeface="+mj-lt"/>
              </a:rPr>
              <a:t>Kartela e rrjetit</a:t>
            </a:r>
          </a:p>
          <a:p>
            <a:pPr marL="0" marR="0" indent="0" algn="ctr" defTabSz="914400" rtl="0" eaLnBrk="1" fontAlgn="base" latinLnBrk="0" hangingPunct="1">
              <a:lnSpc>
                <a:spcPct val="100000"/>
              </a:lnSpc>
              <a:spcBef>
                <a:spcPct val="0"/>
              </a:spcBef>
              <a:spcAft>
                <a:spcPct val="0"/>
              </a:spcAft>
              <a:buClrTx/>
              <a:buSzTx/>
              <a:buFontTx/>
              <a:buNone/>
              <a:tabLst/>
            </a:pPr>
            <a:r>
              <a:rPr kumimoji="0" lang="sq-AL" sz="1600" b="0" i="0" u="none" strike="noStrike" cap="none" normalizeH="0" baseline="0">
                <a:ln>
                  <a:noFill/>
                </a:ln>
                <a:solidFill>
                  <a:schemeClr val="tx1"/>
                </a:solidFill>
                <a:latin typeface="+mj-lt"/>
              </a:rPr>
              <a:t>Maus, tastaturë</a:t>
            </a:r>
          </a:p>
          <a:p>
            <a:pPr marL="0" marR="0" indent="0" algn="ctr" defTabSz="914400" rtl="0" eaLnBrk="1" fontAlgn="base" latinLnBrk="0" hangingPunct="1">
              <a:lnSpc>
                <a:spcPct val="100000"/>
              </a:lnSpc>
              <a:spcBef>
                <a:spcPct val="0"/>
              </a:spcBef>
              <a:spcAft>
                <a:spcPct val="0"/>
              </a:spcAft>
              <a:buClrTx/>
              <a:buSzTx/>
              <a:buFontTx/>
              <a:buNone/>
              <a:tabLst/>
            </a:pPr>
            <a:r>
              <a:rPr lang="sq-AL" sz="1600">
                <a:latin typeface="+mj-lt"/>
              </a:rPr>
              <a:t>CD/DVD</a:t>
            </a:r>
          </a:p>
        </p:txBody>
      </p:sp>
      <p:sp>
        <p:nvSpPr>
          <p:cNvPr id="26" name="Rectangle: Rounded Corners 25">
            <a:extLst>
              <a:ext uri="{FF2B5EF4-FFF2-40B4-BE49-F238E27FC236}">
                <a16:creationId xmlns:a16="http://schemas.microsoft.com/office/drawing/2014/main" xmlns="" id="{755E5E82-3D1D-47DF-9F5E-9C93600165BC}"/>
              </a:ext>
            </a:extLst>
          </p:cNvPr>
          <p:cNvSpPr/>
          <p:nvPr/>
        </p:nvSpPr>
        <p:spPr bwMode="auto">
          <a:xfrm>
            <a:off x="611560" y="1556792"/>
            <a:ext cx="7860108" cy="2937360"/>
          </a:xfrm>
          <a:prstGeom prst="roundRect">
            <a:avLst/>
          </a:prstGeom>
          <a:solidFill>
            <a:schemeClr val="accent4">
              <a:lumMod val="60000"/>
              <a:lumOff val="40000"/>
            </a:schemeClr>
          </a:solidFill>
          <a:ln w="9525" cap="flat" cmpd="sng" algn="ctr">
            <a:solidFill>
              <a:srgbClr val="0070C0"/>
            </a:solid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900" b="0" i="0" u="none" strike="noStrike" cap="none" normalizeH="0" baseline="0" dirty="0">
              <a:ln>
                <a:noFill/>
              </a:ln>
              <a:solidFill>
                <a:schemeClr val="tx1"/>
              </a:solidFill>
              <a:effectLst/>
              <a:latin typeface="Arial" charset="0"/>
            </a:endParaRPr>
          </a:p>
        </p:txBody>
      </p:sp>
      <p:sp>
        <p:nvSpPr>
          <p:cNvPr id="27" name="Rectangle: Rounded Corners 26">
            <a:extLst>
              <a:ext uri="{FF2B5EF4-FFF2-40B4-BE49-F238E27FC236}">
                <a16:creationId xmlns:a16="http://schemas.microsoft.com/office/drawing/2014/main" xmlns="" id="{1FBF663C-E63C-433E-83E3-DE243748F062}"/>
              </a:ext>
            </a:extLst>
          </p:cNvPr>
          <p:cNvSpPr/>
          <p:nvPr/>
        </p:nvSpPr>
        <p:spPr bwMode="auto">
          <a:xfrm>
            <a:off x="5683693" y="3419672"/>
            <a:ext cx="2720838" cy="272415"/>
          </a:xfrm>
          <a:prstGeom prst="roundRect">
            <a:avLst/>
          </a:prstGeom>
          <a:solidFill>
            <a:schemeClr val="accent4">
              <a:lumMod val="60000"/>
              <a:lumOff val="40000"/>
            </a:schemeClr>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sq-AL" sz="1600" b="0" i="0" u="none" strike="noStrike" cap="none" normalizeH="0" baseline="0">
                <a:ln>
                  <a:noFill/>
                </a:ln>
                <a:solidFill>
                  <a:schemeClr val="tx1"/>
                </a:solidFill>
                <a:latin typeface="+mj-lt"/>
              </a:rPr>
              <a:t>Sistemi operativ host</a:t>
            </a:r>
          </a:p>
        </p:txBody>
      </p:sp>
      <p:sp>
        <p:nvSpPr>
          <p:cNvPr id="28" name="Arrow: Down 27">
            <a:extLst>
              <a:ext uri="{FF2B5EF4-FFF2-40B4-BE49-F238E27FC236}">
                <a16:creationId xmlns:a16="http://schemas.microsoft.com/office/drawing/2014/main" xmlns="" id="{3F109F53-1609-4EC0-8AFC-0D92DD1973FE}"/>
              </a:ext>
            </a:extLst>
          </p:cNvPr>
          <p:cNvSpPr/>
          <p:nvPr/>
        </p:nvSpPr>
        <p:spPr bwMode="auto">
          <a:xfrm rot="8805968">
            <a:off x="7158096" y="3571449"/>
            <a:ext cx="328305" cy="1845404"/>
          </a:xfrm>
          <a:prstGeom prst="downArrow">
            <a:avLst/>
          </a:prstGeom>
          <a:solidFill>
            <a:srgbClr val="FF000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900" b="0" i="0" u="none" strike="noStrike" cap="none" normalizeH="0" baseline="0">
              <a:ln>
                <a:noFill/>
              </a:ln>
              <a:solidFill>
                <a:schemeClr val="tx1"/>
              </a:solidFill>
              <a:effectLst/>
              <a:latin typeface="Arial" charset="0"/>
            </a:endParaRPr>
          </a:p>
        </p:txBody>
      </p:sp>
      <p:sp>
        <p:nvSpPr>
          <p:cNvPr id="29" name="Arrow: Down 28">
            <a:extLst>
              <a:ext uri="{FF2B5EF4-FFF2-40B4-BE49-F238E27FC236}">
                <a16:creationId xmlns:a16="http://schemas.microsoft.com/office/drawing/2014/main" xmlns="" id="{71999E88-E1D7-46F3-BC6A-DA0585615625}"/>
              </a:ext>
            </a:extLst>
          </p:cNvPr>
          <p:cNvSpPr/>
          <p:nvPr/>
        </p:nvSpPr>
        <p:spPr bwMode="auto">
          <a:xfrm rot="11008965">
            <a:off x="6378882" y="4068713"/>
            <a:ext cx="256020" cy="1168898"/>
          </a:xfrm>
          <a:prstGeom prst="downArrow">
            <a:avLst/>
          </a:prstGeom>
          <a:solidFill>
            <a:srgbClr val="FF000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900" b="0" i="0" u="none" strike="noStrike" cap="none" normalizeH="0" baseline="0">
              <a:ln>
                <a:noFill/>
              </a:ln>
              <a:solidFill>
                <a:schemeClr val="tx1"/>
              </a:solidFill>
              <a:effectLst/>
              <a:latin typeface="Arial" charset="0"/>
            </a:endParaRPr>
          </a:p>
        </p:txBody>
      </p:sp>
      <p:sp>
        <p:nvSpPr>
          <p:cNvPr id="30" name="Arrow: Down 29">
            <a:extLst>
              <a:ext uri="{FF2B5EF4-FFF2-40B4-BE49-F238E27FC236}">
                <a16:creationId xmlns:a16="http://schemas.microsoft.com/office/drawing/2014/main" xmlns="" id="{62B1FA34-AA31-4DE7-B8FC-B7788CE56C69}"/>
              </a:ext>
            </a:extLst>
          </p:cNvPr>
          <p:cNvSpPr/>
          <p:nvPr/>
        </p:nvSpPr>
        <p:spPr bwMode="auto">
          <a:xfrm rot="14451058">
            <a:off x="5094717" y="3272054"/>
            <a:ext cx="254708" cy="2582942"/>
          </a:xfrm>
          <a:prstGeom prst="downArrow">
            <a:avLst/>
          </a:prstGeom>
          <a:solidFill>
            <a:srgbClr val="FF000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900" b="0" i="0" u="none" strike="noStrike" cap="none" normalizeH="0" baseline="0">
              <a:ln>
                <a:noFill/>
              </a:ln>
              <a:solidFill>
                <a:schemeClr val="tx1"/>
              </a:solidFill>
              <a:effectLst/>
              <a:latin typeface="Arial" charset="0"/>
            </a:endParaRPr>
          </a:p>
        </p:txBody>
      </p:sp>
      <p:sp>
        <p:nvSpPr>
          <p:cNvPr id="31" name="Arrow: Down 30">
            <a:extLst>
              <a:ext uri="{FF2B5EF4-FFF2-40B4-BE49-F238E27FC236}">
                <a16:creationId xmlns:a16="http://schemas.microsoft.com/office/drawing/2014/main" xmlns="" id="{D9244980-2BBB-40BF-BCDF-943785C24549}"/>
              </a:ext>
            </a:extLst>
          </p:cNvPr>
          <p:cNvSpPr/>
          <p:nvPr/>
        </p:nvSpPr>
        <p:spPr bwMode="auto">
          <a:xfrm rot="13250287">
            <a:off x="5788166" y="3816266"/>
            <a:ext cx="253779" cy="1604691"/>
          </a:xfrm>
          <a:prstGeom prst="downArrow">
            <a:avLst/>
          </a:prstGeom>
          <a:solidFill>
            <a:srgbClr val="FF000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900" b="0" i="0" u="none" strike="noStrike" cap="none" normalizeH="0" baseline="0">
              <a:ln>
                <a:noFill/>
              </a:ln>
              <a:solidFill>
                <a:schemeClr val="tx1"/>
              </a:solidFill>
              <a:effectLst/>
              <a:latin typeface="Arial" charset="0"/>
            </a:endParaRPr>
          </a:p>
        </p:txBody>
      </p:sp>
      <p:sp>
        <p:nvSpPr>
          <p:cNvPr id="32" name="Rectangle: Rounded Corners 31">
            <a:extLst>
              <a:ext uri="{FF2B5EF4-FFF2-40B4-BE49-F238E27FC236}">
                <a16:creationId xmlns:a16="http://schemas.microsoft.com/office/drawing/2014/main" xmlns="" id="{A7C30501-7373-47B4-8838-F24F40DF8A48}"/>
              </a:ext>
            </a:extLst>
          </p:cNvPr>
          <p:cNvSpPr/>
          <p:nvPr/>
        </p:nvSpPr>
        <p:spPr bwMode="auto">
          <a:xfrm>
            <a:off x="1177924" y="1671024"/>
            <a:ext cx="2617162" cy="1004677"/>
          </a:xfrm>
          <a:prstGeom prst="roundRect">
            <a:avLst/>
          </a:prstGeom>
          <a:solidFill>
            <a:schemeClr val="accent1">
              <a:lumMod val="60000"/>
              <a:lumOff val="40000"/>
            </a:schemeClr>
          </a:solidFill>
          <a:ln w="9525" cap="flat" cmpd="sng" algn="ctr">
            <a:solidFill>
              <a:srgbClr val="0070C0"/>
            </a:solid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900" b="0" i="0" u="none" strike="noStrike" cap="none" normalizeH="0" baseline="0" dirty="0">
              <a:ln>
                <a:noFill/>
              </a:ln>
              <a:solidFill>
                <a:schemeClr val="tx1"/>
              </a:solidFill>
              <a:effectLst/>
              <a:latin typeface="Arial" charset="0"/>
            </a:endParaRPr>
          </a:p>
        </p:txBody>
      </p:sp>
      <p:sp>
        <p:nvSpPr>
          <p:cNvPr id="33" name="Rectangle: Rounded Corners 32">
            <a:extLst>
              <a:ext uri="{FF2B5EF4-FFF2-40B4-BE49-F238E27FC236}">
                <a16:creationId xmlns:a16="http://schemas.microsoft.com/office/drawing/2014/main" xmlns="" id="{38C9D856-40BB-4CD7-8B88-D3FAFA95B571}"/>
              </a:ext>
            </a:extLst>
          </p:cNvPr>
          <p:cNvSpPr/>
          <p:nvPr/>
        </p:nvSpPr>
        <p:spPr bwMode="auto">
          <a:xfrm>
            <a:off x="1216322" y="1936632"/>
            <a:ext cx="2475238" cy="272415"/>
          </a:xfrm>
          <a:prstGeom prst="roundRect">
            <a:avLst/>
          </a:prstGeom>
          <a:solidFill>
            <a:schemeClr val="accent1">
              <a:lumMod val="60000"/>
              <a:lumOff val="40000"/>
            </a:schemeClr>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sq-AL" sz="1600">
                <a:latin typeface="+mj-lt"/>
              </a:rPr>
              <a:t>Sistemi operativ gue</a:t>
            </a:r>
            <a:r>
              <a:rPr kumimoji="0" lang="sq-AL" sz="1600" b="0" i="0" u="none" strike="noStrike" cap="none" normalizeH="0" baseline="0">
                <a:ln>
                  <a:noFill/>
                </a:ln>
                <a:solidFill>
                  <a:schemeClr val="tx1"/>
                </a:solidFill>
                <a:latin typeface="+mj-lt"/>
              </a:rPr>
              <a:t>st 1</a:t>
            </a:r>
          </a:p>
        </p:txBody>
      </p:sp>
      <p:sp>
        <p:nvSpPr>
          <p:cNvPr id="34" name="Arrow: Down 33">
            <a:extLst>
              <a:ext uri="{FF2B5EF4-FFF2-40B4-BE49-F238E27FC236}">
                <a16:creationId xmlns:a16="http://schemas.microsoft.com/office/drawing/2014/main" xmlns="" id="{1EFEAEF4-0D96-40A1-9126-2AE3CDA8EAC3}"/>
              </a:ext>
            </a:extLst>
          </p:cNvPr>
          <p:cNvSpPr/>
          <p:nvPr/>
        </p:nvSpPr>
        <p:spPr bwMode="auto">
          <a:xfrm rot="6658891">
            <a:off x="4761295" y="1290747"/>
            <a:ext cx="244823" cy="3177835"/>
          </a:xfrm>
          <a:prstGeom prst="downArrow">
            <a:avLst/>
          </a:prstGeom>
          <a:solidFill>
            <a:srgbClr val="FF000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900" b="0" i="0" u="none" strike="noStrike" cap="none" normalizeH="0" baseline="0">
              <a:ln>
                <a:noFill/>
              </a:ln>
              <a:solidFill>
                <a:schemeClr val="tx1"/>
              </a:solidFill>
              <a:effectLst/>
              <a:latin typeface="Arial" charset="0"/>
            </a:endParaRPr>
          </a:p>
        </p:txBody>
      </p:sp>
      <p:sp>
        <p:nvSpPr>
          <p:cNvPr id="35" name="Arrow: Down 34">
            <a:extLst>
              <a:ext uri="{FF2B5EF4-FFF2-40B4-BE49-F238E27FC236}">
                <a16:creationId xmlns:a16="http://schemas.microsoft.com/office/drawing/2014/main" xmlns="" id="{4A410500-D76F-4E2F-A023-37D4095E07FD}"/>
              </a:ext>
            </a:extLst>
          </p:cNvPr>
          <p:cNvSpPr/>
          <p:nvPr/>
        </p:nvSpPr>
        <p:spPr bwMode="auto">
          <a:xfrm rot="7583083">
            <a:off x="5251519" y="1556280"/>
            <a:ext cx="234063" cy="4553592"/>
          </a:xfrm>
          <a:prstGeom prst="downArrow">
            <a:avLst/>
          </a:prstGeom>
          <a:solidFill>
            <a:srgbClr val="FF000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900" b="0" i="0" u="none" strike="noStrike" cap="none" normalizeH="0" baseline="0">
              <a:ln>
                <a:noFill/>
              </a:ln>
              <a:solidFill>
                <a:schemeClr val="tx1"/>
              </a:solidFill>
              <a:effectLst/>
              <a:latin typeface="Arial" charset="0"/>
            </a:endParaRPr>
          </a:p>
        </p:txBody>
      </p:sp>
      <p:sp>
        <p:nvSpPr>
          <p:cNvPr id="36" name="Arrow: Down 35">
            <a:extLst>
              <a:ext uri="{FF2B5EF4-FFF2-40B4-BE49-F238E27FC236}">
                <a16:creationId xmlns:a16="http://schemas.microsoft.com/office/drawing/2014/main" xmlns="" id="{17B4F30C-1C00-45CA-994E-597AAE475279}"/>
              </a:ext>
            </a:extLst>
          </p:cNvPr>
          <p:cNvSpPr/>
          <p:nvPr/>
        </p:nvSpPr>
        <p:spPr bwMode="auto">
          <a:xfrm rot="9145029">
            <a:off x="3302831" y="2155359"/>
            <a:ext cx="242147" cy="3023703"/>
          </a:xfrm>
          <a:prstGeom prst="downArrow">
            <a:avLst/>
          </a:prstGeom>
          <a:solidFill>
            <a:srgbClr val="FF000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900" b="0" i="0" u="none" strike="noStrike" cap="none" normalizeH="0" baseline="0">
              <a:ln>
                <a:noFill/>
              </a:ln>
              <a:solidFill>
                <a:schemeClr val="tx1"/>
              </a:solidFill>
              <a:effectLst/>
              <a:latin typeface="Arial" charset="0"/>
            </a:endParaRPr>
          </a:p>
        </p:txBody>
      </p:sp>
      <p:sp>
        <p:nvSpPr>
          <p:cNvPr id="37" name="Arrow: Down 36">
            <a:extLst>
              <a:ext uri="{FF2B5EF4-FFF2-40B4-BE49-F238E27FC236}">
                <a16:creationId xmlns:a16="http://schemas.microsoft.com/office/drawing/2014/main" xmlns="" id="{969CB999-9FA6-4E85-8348-31686FB4505B}"/>
              </a:ext>
            </a:extLst>
          </p:cNvPr>
          <p:cNvSpPr/>
          <p:nvPr/>
        </p:nvSpPr>
        <p:spPr bwMode="auto">
          <a:xfrm rot="8001867">
            <a:off x="4562882" y="1638941"/>
            <a:ext cx="202594" cy="4115289"/>
          </a:xfrm>
          <a:prstGeom prst="downArrow">
            <a:avLst/>
          </a:prstGeom>
          <a:solidFill>
            <a:srgbClr val="FF000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900" b="0" i="0" u="none" strike="noStrike" cap="none" normalizeH="0" baseline="0">
              <a:ln>
                <a:noFill/>
              </a:ln>
              <a:solidFill>
                <a:schemeClr val="tx1"/>
              </a:solidFill>
              <a:effectLst/>
              <a:latin typeface="Arial" charset="0"/>
            </a:endParaRPr>
          </a:p>
        </p:txBody>
      </p:sp>
      <p:sp>
        <p:nvSpPr>
          <p:cNvPr id="38" name="Arrow: Down 37">
            <a:extLst>
              <a:ext uri="{FF2B5EF4-FFF2-40B4-BE49-F238E27FC236}">
                <a16:creationId xmlns:a16="http://schemas.microsoft.com/office/drawing/2014/main" xmlns="" id="{8C82A0F2-048D-495C-8E8F-4149879D4490}"/>
              </a:ext>
            </a:extLst>
          </p:cNvPr>
          <p:cNvSpPr/>
          <p:nvPr/>
        </p:nvSpPr>
        <p:spPr bwMode="auto">
          <a:xfrm rot="8556895">
            <a:off x="3920192" y="1906622"/>
            <a:ext cx="241408" cy="3720669"/>
          </a:xfrm>
          <a:prstGeom prst="downArrow">
            <a:avLst/>
          </a:prstGeom>
          <a:solidFill>
            <a:srgbClr val="FF000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900" b="0" i="0" u="none" strike="noStrike" cap="none" normalizeH="0" baseline="0">
              <a:ln>
                <a:noFill/>
              </a:ln>
              <a:solidFill>
                <a:schemeClr val="tx1"/>
              </a:solidFill>
              <a:effectLst/>
              <a:latin typeface="Arial" charset="0"/>
            </a:endParaRPr>
          </a:p>
        </p:txBody>
      </p:sp>
      <p:sp>
        <p:nvSpPr>
          <p:cNvPr id="41" name="Rectangle: Rounded Corners 40">
            <a:extLst>
              <a:ext uri="{FF2B5EF4-FFF2-40B4-BE49-F238E27FC236}">
                <a16:creationId xmlns:a16="http://schemas.microsoft.com/office/drawing/2014/main" xmlns="" id="{15679C0E-F91C-4BE5-8188-AFB267F5136F}"/>
              </a:ext>
            </a:extLst>
          </p:cNvPr>
          <p:cNvSpPr/>
          <p:nvPr/>
        </p:nvSpPr>
        <p:spPr bwMode="auto">
          <a:xfrm>
            <a:off x="2338991" y="3450083"/>
            <a:ext cx="2617162" cy="1004677"/>
          </a:xfrm>
          <a:prstGeom prst="roundRect">
            <a:avLst/>
          </a:prstGeom>
          <a:solidFill>
            <a:schemeClr val="accent1">
              <a:lumMod val="60000"/>
              <a:lumOff val="40000"/>
            </a:schemeClr>
          </a:solidFill>
          <a:ln w="9525" cap="flat" cmpd="sng" algn="ctr">
            <a:solidFill>
              <a:srgbClr val="0070C0"/>
            </a:solid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900" b="0" i="0" u="none" strike="noStrike" cap="none" normalizeH="0" baseline="0" dirty="0">
              <a:ln>
                <a:noFill/>
              </a:ln>
              <a:solidFill>
                <a:schemeClr val="tx1"/>
              </a:solidFill>
              <a:effectLst/>
              <a:latin typeface="Arial" charset="0"/>
            </a:endParaRPr>
          </a:p>
        </p:txBody>
      </p:sp>
      <p:sp>
        <p:nvSpPr>
          <p:cNvPr id="42" name="Rectangle: Rounded Corners 41">
            <a:extLst>
              <a:ext uri="{FF2B5EF4-FFF2-40B4-BE49-F238E27FC236}">
                <a16:creationId xmlns:a16="http://schemas.microsoft.com/office/drawing/2014/main" xmlns="" id="{BC17B381-1F45-401B-A018-E5F0D0C59B67}"/>
              </a:ext>
            </a:extLst>
          </p:cNvPr>
          <p:cNvSpPr/>
          <p:nvPr/>
        </p:nvSpPr>
        <p:spPr bwMode="auto">
          <a:xfrm>
            <a:off x="2419357" y="3840962"/>
            <a:ext cx="2475238" cy="272415"/>
          </a:xfrm>
          <a:prstGeom prst="roundRect">
            <a:avLst/>
          </a:prstGeom>
          <a:solidFill>
            <a:schemeClr val="accent1">
              <a:lumMod val="60000"/>
              <a:lumOff val="40000"/>
            </a:schemeClr>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sq-AL" sz="1600">
                <a:latin typeface="+mj-lt"/>
              </a:rPr>
              <a:t>Sistemi operativ gue</a:t>
            </a:r>
            <a:r>
              <a:rPr kumimoji="0" lang="sq-AL" sz="1600" b="0" i="0" u="none" strike="noStrike" cap="none" normalizeH="0" baseline="0">
                <a:ln>
                  <a:noFill/>
                </a:ln>
                <a:solidFill>
                  <a:schemeClr val="tx1"/>
                </a:solidFill>
                <a:latin typeface="+mj-lt"/>
              </a:rPr>
              <a:t>st 3</a:t>
            </a:r>
          </a:p>
        </p:txBody>
      </p:sp>
      <p:sp>
        <p:nvSpPr>
          <p:cNvPr id="43" name="Rectangle: Rounded Corners 42">
            <a:extLst>
              <a:ext uri="{FF2B5EF4-FFF2-40B4-BE49-F238E27FC236}">
                <a16:creationId xmlns:a16="http://schemas.microsoft.com/office/drawing/2014/main" xmlns="" id="{BE222178-7977-4DB6-B952-062CEB67915E}"/>
              </a:ext>
            </a:extLst>
          </p:cNvPr>
          <p:cNvSpPr/>
          <p:nvPr/>
        </p:nvSpPr>
        <p:spPr bwMode="auto">
          <a:xfrm>
            <a:off x="5674630" y="2543812"/>
            <a:ext cx="2720838" cy="544830"/>
          </a:xfrm>
          <a:prstGeom prst="roundRect">
            <a:avLst/>
          </a:prstGeom>
          <a:solidFill>
            <a:schemeClr val="accent4">
              <a:lumMod val="60000"/>
              <a:lumOff val="40000"/>
            </a:schemeClr>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sq-AL" sz="1600" b="0" i="0" u="none" strike="noStrike" cap="none" normalizeH="0" baseline="0">
                <a:ln>
                  <a:noFill/>
                </a:ln>
                <a:solidFill>
                  <a:srgbClr val="00B050"/>
                </a:solidFill>
                <a:latin typeface="+mj-lt"/>
              </a:rPr>
              <a:t>Menaxheri i makinave virtuale</a:t>
            </a:r>
          </a:p>
          <a:p>
            <a:pPr marL="0" marR="0" indent="0" algn="ctr" defTabSz="914400" rtl="0" eaLnBrk="1" fontAlgn="base" latinLnBrk="0" hangingPunct="1">
              <a:lnSpc>
                <a:spcPct val="100000"/>
              </a:lnSpc>
              <a:spcBef>
                <a:spcPct val="0"/>
              </a:spcBef>
              <a:spcAft>
                <a:spcPct val="0"/>
              </a:spcAft>
              <a:buClrTx/>
              <a:buSzTx/>
              <a:buFontTx/>
              <a:buNone/>
              <a:tabLst/>
            </a:pPr>
            <a:r>
              <a:rPr lang="sq-AL" sz="1600">
                <a:solidFill>
                  <a:srgbClr val="00B050"/>
                </a:solidFill>
                <a:latin typeface="+mj-lt"/>
              </a:rPr>
              <a:t>Hypervisor</a:t>
            </a:r>
          </a:p>
        </p:txBody>
      </p:sp>
      <p:sp>
        <p:nvSpPr>
          <p:cNvPr id="44" name="Arrow: Down 43">
            <a:extLst>
              <a:ext uri="{FF2B5EF4-FFF2-40B4-BE49-F238E27FC236}">
                <a16:creationId xmlns:a16="http://schemas.microsoft.com/office/drawing/2014/main" xmlns="" id="{342F915E-6221-4C0B-8B04-EFD3AD9968EB}"/>
              </a:ext>
            </a:extLst>
          </p:cNvPr>
          <p:cNvSpPr/>
          <p:nvPr/>
        </p:nvSpPr>
        <p:spPr bwMode="auto">
          <a:xfrm rot="15054022">
            <a:off x="4339225" y="2603777"/>
            <a:ext cx="214717" cy="3721362"/>
          </a:xfrm>
          <a:prstGeom prst="downArrow">
            <a:avLst/>
          </a:prstGeom>
          <a:solidFill>
            <a:srgbClr val="FF000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900" b="0" i="0" u="none" strike="noStrike" cap="none" normalizeH="0" baseline="0">
              <a:ln>
                <a:noFill/>
              </a:ln>
              <a:solidFill>
                <a:schemeClr val="tx1"/>
              </a:solidFill>
              <a:effectLst/>
              <a:latin typeface="Arial" charset="0"/>
            </a:endParaRPr>
          </a:p>
        </p:txBody>
      </p:sp>
      <p:sp>
        <p:nvSpPr>
          <p:cNvPr id="45" name="Arrow: Down 44">
            <a:extLst>
              <a:ext uri="{FF2B5EF4-FFF2-40B4-BE49-F238E27FC236}">
                <a16:creationId xmlns:a16="http://schemas.microsoft.com/office/drawing/2014/main" xmlns="" id="{4B49AD02-7F3D-46E0-87A0-F7493E80F0BD}"/>
              </a:ext>
            </a:extLst>
          </p:cNvPr>
          <p:cNvSpPr/>
          <p:nvPr/>
        </p:nvSpPr>
        <p:spPr bwMode="auto">
          <a:xfrm rot="11526665">
            <a:off x="2142390" y="2284988"/>
            <a:ext cx="212214" cy="2810181"/>
          </a:xfrm>
          <a:prstGeom prst="downArrow">
            <a:avLst/>
          </a:prstGeom>
          <a:solidFill>
            <a:srgbClr val="FF000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900" b="0" i="0" u="none" strike="noStrike" cap="none" normalizeH="0" baseline="0">
              <a:ln>
                <a:noFill/>
              </a:ln>
              <a:solidFill>
                <a:schemeClr val="tx1"/>
              </a:solidFill>
              <a:effectLst/>
              <a:latin typeface="Arial" charset="0"/>
            </a:endParaRPr>
          </a:p>
        </p:txBody>
      </p:sp>
      <p:sp>
        <p:nvSpPr>
          <p:cNvPr id="39" name="Rectangle: Rounded Corners 38">
            <a:extLst>
              <a:ext uri="{FF2B5EF4-FFF2-40B4-BE49-F238E27FC236}">
                <a16:creationId xmlns:a16="http://schemas.microsoft.com/office/drawing/2014/main" xmlns="" id="{B2F03C1C-7F8F-4075-A2D1-FFA12D68B48F}"/>
              </a:ext>
            </a:extLst>
          </p:cNvPr>
          <p:cNvSpPr/>
          <p:nvPr/>
        </p:nvSpPr>
        <p:spPr bwMode="auto">
          <a:xfrm>
            <a:off x="695646" y="2820018"/>
            <a:ext cx="2617162" cy="1004677"/>
          </a:xfrm>
          <a:prstGeom prst="roundRect">
            <a:avLst/>
          </a:prstGeom>
          <a:solidFill>
            <a:schemeClr val="accent1">
              <a:lumMod val="60000"/>
              <a:lumOff val="40000"/>
            </a:schemeClr>
          </a:solidFill>
          <a:ln w="9525" cap="flat" cmpd="sng" algn="ctr">
            <a:solidFill>
              <a:srgbClr val="0070C0"/>
            </a:solid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900" b="0" i="0" u="none" strike="noStrike" cap="none" normalizeH="0" baseline="0" dirty="0">
              <a:ln>
                <a:noFill/>
              </a:ln>
              <a:solidFill>
                <a:schemeClr val="tx1"/>
              </a:solidFill>
              <a:effectLst/>
              <a:latin typeface="Arial" charset="0"/>
            </a:endParaRPr>
          </a:p>
        </p:txBody>
      </p:sp>
      <p:sp>
        <p:nvSpPr>
          <p:cNvPr id="40" name="Rectangle: Rounded Corners 39">
            <a:extLst>
              <a:ext uri="{FF2B5EF4-FFF2-40B4-BE49-F238E27FC236}">
                <a16:creationId xmlns:a16="http://schemas.microsoft.com/office/drawing/2014/main" xmlns="" id="{A6AE946C-715D-454F-AE3F-CB38CF39C217}"/>
              </a:ext>
            </a:extLst>
          </p:cNvPr>
          <p:cNvSpPr/>
          <p:nvPr/>
        </p:nvSpPr>
        <p:spPr bwMode="auto">
          <a:xfrm>
            <a:off x="763972" y="3220284"/>
            <a:ext cx="2475238" cy="272415"/>
          </a:xfrm>
          <a:prstGeom prst="roundRect">
            <a:avLst/>
          </a:prstGeom>
          <a:solidFill>
            <a:schemeClr val="accent1">
              <a:lumMod val="60000"/>
              <a:lumOff val="40000"/>
            </a:schemeClr>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sq-AL" sz="1600">
                <a:latin typeface="+mj-lt"/>
              </a:rPr>
              <a:t>Sistemi operativ gue</a:t>
            </a:r>
            <a:r>
              <a:rPr kumimoji="0" lang="sq-AL" sz="1600" b="0" i="0" u="none" strike="noStrike" cap="none" normalizeH="0" baseline="0">
                <a:ln>
                  <a:noFill/>
                </a:ln>
                <a:solidFill>
                  <a:schemeClr val="tx1"/>
                </a:solidFill>
                <a:latin typeface="+mj-lt"/>
              </a:rPr>
              <a:t>st 2</a:t>
            </a:r>
          </a:p>
        </p:txBody>
      </p:sp>
    </p:spTree>
    <p:extLst>
      <p:ext uri="{BB962C8B-B14F-4D97-AF65-F5344CB8AC3E}">
        <p14:creationId xmlns:p14="http://schemas.microsoft.com/office/powerpoint/2010/main" val="2113647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subTnLst>
                                    <p:set>
                                      <p:cBhvr override="childStyle">
                                        <p:cTn dur="1" fill="hold" display="0" masterRel="nextClick" afterEffect="1"/>
                                        <p:tgtEl>
                                          <p:spTgt spid="28"/>
                                        </p:tgtEl>
                                        <p:attrNameLst>
                                          <p:attrName>style.visibility</p:attrName>
                                        </p:attrNameLst>
                                      </p:cBhvr>
                                      <p:to>
                                        <p:strVal val="hidden"/>
                                      </p:to>
                                    </p:set>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childTnLst>
                                  <p:subTnLst>
                                    <p:set>
                                      <p:cBhvr override="childStyle">
                                        <p:cTn dur="1" fill="hold" display="0" masterRel="nextClick" afterEffect="1"/>
                                        <p:tgtEl>
                                          <p:spTgt spid="30"/>
                                        </p:tgtEl>
                                        <p:attrNameLst>
                                          <p:attrName>style.visibility</p:attrName>
                                        </p:attrNameLst>
                                      </p:cBhvr>
                                      <p:to>
                                        <p:strVal val="hidden"/>
                                      </p:to>
                                    </p:set>
                                  </p:subTnLst>
                                </p:cTn>
                              </p:par>
                              <p:par>
                                <p:cTn id="39" presetID="1" presetClass="entr" presetSubtype="0" fill="hold" grpId="0" nodeType="withEffect">
                                  <p:stCondLst>
                                    <p:cond delay="0"/>
                                  </p:stCondLst>
                                  <p:childTnLst>
                                    <p:set>
                                      <p:cBhvr>
                                        <p:cTn id="40" dur="1" fill="hold">
                                          <p:stCondLst>
                                            <p:cond delay="0"/>
                                          </p:stCondLst>
                                        </p:cTn>
                                        <p:tgtEl>
                                          <p:spTgt spid="31"/>
                                        </p:tgtEl>
                                        <p:attrNameLst>
                                          <p:attrName>style.visibility</p:attrName>
                                        </p:attrNameLst>
                                      </p:cBhvr>
                                      <p:to>
                                        <p:strVal val="visible"/>
                                      </p:to>
                                    </p:set>
                                  </p:childTnLst>
                                  <p:subTnLst>
                                    <p:set>
                                      <p:cBhvr override="childStyle">
                                        <p:cTn dur="1" fill="hold" display="0" masterRel="nextClick" afterEffect="1"/>
                                        <p:tgtEl>
                                          <p:spTgt spid="31"/>
                                        </p:tgtEl>
                                        <p:attrNameLst>
                                          <p:attrName>style.visibility</p:attrName>
                                        </p:attrNameLst>
                                      </p:cBhvr>
                                      <p:to>
                                        <p:strVal val="hidden"/>
                                      </p:to>
                                    </p:set>
                                  </p:subTnLst>
                                </p:cTn>
                              </p:par>
                              <p:par>
                                <p:cTn id="41" presetID="1" presetClass="entr" presetSubtype="0"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childTnLst>
                                  <p:subTnLst>
                                    <p:set>
                                      <p:cBhvr override="childStyle">
                                        <p:cTn dur="1" fill="hold" display="0" masterRel="nextClick" afterEffect="1"/>
                                        <p:tgtEl>
                                          <p:spTgt spid="29"/>
                                        </p:tgtEl>
                                        <p:attrNameLst>
                                          <p:attrName>style.visibility</p:attrName>
                                        </p:attrNameLst>
                                      </p:cBhvr>
                                      <p:to>
                                        <p:strVal val="hidden"/>
                                      </p:to>
                                    </p:set>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4"/>
                                        </p:tgtEl>
                                        <p:attrNameLst>
                                          <p:attrName>style.visibility</p:attrName>
                                        </p:attrNameLst>
                                      </p:cBhvr>
                                      <p:to>
                                        <p:strVal val="visible"/>
                                      </p:to>
                                    </p:set>
                                  </p:childTnLst>
                                  <p:subTnLst>
                                    <p:set>
                                      <p:cBhvr override="childStyle">
                                        <p:cTn dur="1" fill="hold" display="0" masterRel="nextClick" afterEffect="1"/>
                                        <p:tgtEl>
                                          <p:spTgt spid="44"/>
                                        </p:tgtEl>
                                        <p:attrNameLst>
                                          <p:attrName>style.visibility</p:attrName>
                                        </p:attrNameLst>
                                      </p:cBhvr>
                                      <p:to>
                                        <p:strVal val="hidden"/>
                                      </p:to>
                                    </p:set>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4"/>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5"/>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6"/>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7"/>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8"/>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45"/>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39"/>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40"/>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42"/>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41" grpId="0" animBg="1"/>
      <p:bldP spid="42" grpId="0" animBg="1"/>
      <p:bldP spid="43" grpId="0" animBg="1"/>
      <p:bldP spid="44" grpId="0" animBg="1"/>
      <p:bldP spid="45" grpId="0" animBg="1"/>
      <p:bldP spid="39" grpId="0" animBg="1"/>
      <p:bldP spid="4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48152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BA244C-489D-417D-B8AB-CB954192CB36}"/>
              </a:ext>
            </a:extLst>
          </p:cNvPr>
          <p:cNvSpPr>
            <a:spLocks noGrp="1"/>
          </p:cNvSpPr>
          <p:nvPr>
            <p:ph type="title"/>
          </p:nvPr>
        </p:nvSpPr>
        <p:spPr/>
        <p:txBody>
          <a:bodyPr/>
          <a:lstStyle/>
          <a:p>
            <a:r>
              <a:rPr lang="sq-AL"/>
              <a:t>pjesët e internetit dhe si u krijua</a:t>
            </a:r>
          </a:p>
        </p:txBody>
      </p:sp>
      <p:sp>
        <p:nvSpPr>
          <p:cNvPr id="3" name="Text Placeholder 2">
            <a:extLst>
              <a:ext uri="{FF2B5EF4-FFF2-40B4-BE49-F238E27FC236}">
                <a16:creationId xmlns:a16="http://schemas.microsoft.com/office/drawing/2014/main" xmlns="" id="{E380FE40-902C-48A0-8E4E-962AA387FB67}"/>
              </a:ext>
            </a:extLst>
          </p:cNvPr>
          <p:cNvSpPr>
            <a:spLocks noGrp="1"/>
          </p:cNvSpPr>
          <p:nvPr>
            <p:ph type="body" idx="1"/>
          </p:nvPr>
        </p:nvSpPr>
        <p:spPr/>
        <p:txBody>
          <a:bodyPr/>
          <a:lstStyle/>
          <a:p>
            <a:r>
              <a:rPr lang="sq-AL"/>
              <a:t>Bazat e kompjuterëve dhe internetit</a:t>
            </a:r>
          </a:p>
        </p:txBody>
      </p:sp>
      <p:sp>
        <p:nvSpPr>
          <p:cNvPr id="6" name="TextBox 7">
            <a:extLst>
              <a:ext uri="{FF2B5EF4-FFF2-40B4-BE49-F238E27FC236}">
                <a16:creationId xmlns:a16="http://schemas.microsoft.com/office/drawing/2014/main" xmlns="" id="{EE44B28D-96A4-4B71-A353-916AB5467157}"/>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Seksioni 2</a:t>
            </a:r>
          </a:p>
        </p:txBody>
      </p:sp>
    </p:spTree>
    <p:extLst>
      <p:ext uri="{BB962C8B-B14F-4D97-AF65-F5344CB8AC3E}">
        <p14:creationId xmlns:p14="http://schemas.microsoft.com/office/powerpoint/2010/main" val="33727643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D32D87CE-04BA-47D6-AFA8-F8E30839A410}"/>
              </a:ext>
            </a:extLst>
          </p:cNvPr>
          <p:cNvSpPr/>
          <p:nvPr/>
        </p:nvSpPr>
        <p:spPr>
          <a:xfrm>
            <a:off x="0" y="6042993"/>
            <a:ext cx="9144000" cy="54513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7">
            <a:extLst>
              <a:ext uri="{FF2B5EF4-FFF2-40B4-BE49-F238E27FC236}">
                <a16:creationId xmlns:a16="http://schemas.microsoft.com/office/drawing/2014/main" xmlns="" id="{EE44B28D-96A4-4B71-A353-916AB5467157}"/>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Interneti</a:t>
            </a:r>
          </a:p>
        </p:txBody>
      </p:sp>
      <p:pic>
        <p:nvPicPr>
          <p:cNvPr id="10" name="How The Internet Works - A Packet's Tale">
            <a:hlinkClick r:id="" action="ppaction://media"/>
            <a:extLst>
              <a:ext uri="{FF2B5EF4-FFF2-40B4-BE49-F238E27FC236}">
                <a16:creationId xmlns:a16="http://schemas.microsoft.com/office/drawing/2014/main" xmlns="" id="{961D851B-A1CE-437A-A7B0-815FA580D05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052736"/>
            <a:ext cx="9144000" cy="5143500"/>
          </a:xfrm>
          <a:prstGeom prst="rect">
            <a:avLst/>
          </a:prstGeom>
        </p:spPr>
      </p:pic>
    </p:spTree>
    <p:extLst>
      <p:ext uri="{BB962C8B-B14F-4D97-AF65-F5344CB8AC3E}">
        <p14:creationId xmlns:p14="http://schemas.microsoft.com/office/powerpoint/2010/main" val="3286826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128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Rrjetet</a:t>
            </a:r>
          </a:p>
        </p:txBody>
      </p:sp>
      <p:sp>
        <p:nvSpPr>
          <p:cNvPr id="2" name="Content Placeholder 1">
            <a:extLst>
              <a:ext uri="{FF2B5EF4-FFF2-40B4-BE49-F238E27FC236}">
                <a16:creationId xmlns:a16="http://schemas.microsoft.com/office/drawing/2014/main" xmlns="" id="{8A88BFAC-15B2-48E9-8819-4E6DD11AE590}"/>
              </a:ext>
            </a:extLst>
          </p:cNvPr>
          <p:cNvSpPr>
            <a:spLocks noGrp="1"/>
          </p:cNvSpPr>
          <p:nvPr>
            <p:ph idx="4294967295"/>
          </p:nvPr>
        </p:nvSpPr>
        <p:spPr>
          <a:xfrm>
            <a:off x="341632" y="1270000"/>
            <a:ext cx="8460736" cy="5183188"/>
          </a:xfrm>
        </p:spPr>
        <p:txBody>
          <a:bodyPr/>
          <a:lstStyle/>
          <a:p>
            <a:pPr marL="0" indent="0">
              <a:buNone/>
            </a:pPr>
            <a:r>
              <a:rPr lang="sq-AL"/>
              <a:t>Terminologjia e rrjetit</a:t>
            </a:r>
          </a:p>
          <a:p>
            <a:r>
              <a:rPr lang="sq-AL" sz="2400" b="1">
                <a:solidFill>
                  <a:srgbClr val="0070C0"/>
                </a:solidFill>
              </a:rPr>
              <a:t>IP Address </a:t>
            </a:r>
            <a:r>
              <a:rPr lang="sq-AL" sz="2400"/>
              <a:t>– identifikues unik në një rrjet *</a:t>
            </a:r>
          </a:p>
          <a:p>
            <a:r>
              <a:rPr lang="sq-AL" sz="2400" b="1">
                <a:solidFill>
                  <a:srgbClr val="0070C0"/>
                </a:solidFill>
              </a:rPr>
              <a:t>Port</a:t>
            </a:r>
            <a:r>
              <a:rPr lang="sq-AL" sz="2400"/>
              <a:t> – një pikë fundore për komunikim në rrjet</a:t>
            </a:r>
          </a:p>
          <a:p>
            <a:pPr lvl="1"/>
            <a:r>
              <a:rPr lang="sq-AL" sz="2000"/>
              <a:t>Janë virtuale - në të vërtetë nuk ekzistojnë (65,536 prej tyre)</a:t>
            </a:r>
          </a:p>
          <a:p>
            <a:pPr lvl="1"/>
            <a:r>
              <a:rPr lang="sq-AL" sz="2000"/>
              <a:t>Lejojnë aplikacione të ndryshme në të njëjtin kompjuter të përdorin burimet e rrjetit - p.sh. </a:t>
            </a:r>
          </a:p>
          <a:p>
            <a:pPr lvl="2"/>
            <a:r>
              <a:rPr lang="sq-AL" sz="1800"/>
              <a:t>Shfletim i uebfaqes (HTTP)		Port 80</a:t>
            </a:r>
          </a:p>
          <a:p>
            <a:pPr lvl="2"/>
            <a:r>
              <a:rPr lang="sq-AL" sz="1800"/>
              <a:t>Shfletim i sigurt i faqes (HTTPS)	Port 443</a:t>
            </a:r>
          </a:p>
          <a:p>
            <a:pPr lvl="2"/>
            <a:r>
              <a:rPr lang="sq-AL" sz="1800"/>
              <a:t>Postë e thjeshtë (SMTP)		Port 25</a:t>
            </a:r>
          </a:p>
          <a:p>
            <a:r>
              <a:rPr lang="sq-AL" sz="2400"/>
              <a:t>TCP </a:t>
            </a:r>
            <a:r>
              <a:rPr lang="sq-AL" sz="2400" b="1">
                <a:solidFill>
                  <a:srgbClr val="0070C0"/>
                </a:solidFill>
              </a:rPr>
              <a:t>‘Socket’ </a:t>
            </a:r>
            <a:r>
              <a:rPr lang="sq-AL" sz="2400"/>
              <a:t>– kombinim i adresës IP plus portit</a:t>
            </a:r>
          </a:p>
        </p:txBody>
      </p:sp>
    </p:spTree>
    <p:extLst>
      <p:ext uri="{BB962C8B-B14F-4D97-AF65-F5344CB8AC3E}">
        <p14:creationId xmlns:p14="http://schemas.microsoft.com/office/powerpoint/2010/main" val="3472380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57">
            <a:extLst>
              <a:ext uri="{FF2B5EF4-FFF2-40B4-BE49-F238E27FC236}">
                <a16:creationId xmlns:a16="http://schemas.microsoft.com/office/drawing/2014/main" xmlns="" id="{394458DF-D353-41FD-8A76-F8717D511ABA}"/>
              </a:ext>
            </a:extLst>
          </p:cNvPr>
          <p:cNvPicPr/>
          <p:nvPr/>
        </p:nvPicPr>
        <p:blipFill rotWithShape="1">
          <a:blip r:embed="rId3">
            <a:extLst>
              <a:ext uri="{28A0092B-C50C-407E-A947-70E740481C1C}">
                <a14:useLocalDpi xmlns:a14="http://schemas.microsoft.com/office/drawing/2010/main" val="0"/>
              </a:ext>
            </a:extLst>
          </a:blip>
          <a:srcRect t="6604" b="21718"/>
          <a:stretch/>
        </p:blipFill>
        <p:spPr>
          <a:xfrm>
            <a:off x="7143286" y="4102524"/>
            <a:ext cx="1875365" cy="835244"/>
          </a:xfrm>
          <a:prstGeom prst="rect">
            <a:avLst/>
          </a:prstGeom>
        </p:spPr>
      </p:pic>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Rrjetet</a:t>
            </a:r>
          </a:p>
        </p:txBody>
      </p:sp>
      <p:sp>
        <p:nvSpPr>
          <p:cNvPr id="2" name="Content Placeholder 1">
            <a:extLst>
              <a:ext uri="{FF2B5EF4-FFF2-40B4-BE49-F238E27FC236}">
                <a16:creationId xmlns:a16="http://schemas.microsoft.com/office/drawing/2014/main" xmlns="" id="{8A88BFAC-15B2-48E9-8819-4E6DD11AE590}"/>
              </a:ext>
            </a:extLst>
          </p:cNvPr>
          <p:cNvSpPr>
            <a:spLocks noGrp="1"/>
          </p:cNvSpPr>
          <p:nvPr>
            <p:ph idx="4294967295"/>
          </p:nvPr>
        </p:nvSpPr>
        <p:spPr>
          <a:xfrm>
            <a:off x="355023" y="1270001"/>
            <a:ext cx="7116763" cy="5041180"/>
          </a:xfrm>
        </p:spPr>
        <p:txBody>
          <a:bodyPr/>
          <a:lstStyle/>
          <a:p>
            <a:pPr marL="0" indent="0">
              <a:buNone/>
            </a:pPr>
            <a:r>
              <a:rPr lang="sq-AL"/>
              <a:t>Hardueri i rrjetit</a:t>
            </a:r>
          </a:p>
          <a:p>
            <a:r>
              <a:rPr lang="sq-AL" sz="2400" b="1">
                <a:solidFill>
                  <a:srgbClr val="0070C0"/>
                </a:solidFill>
              </a:rPr>
              <a:t>Server</a:t>
            </a:r>
          </a:p>
          <a:p>
            <a:pPr lvl="1"/>
            <a:r>
              <a:rPr lang="sq-AL" sz="2000"/>
              <a:t>Ofron informacion ose ‘shërbime’ për kompjuterët tjerë</a:t>
            </a:r>
          </a:p>
          <a:p>
            <a:r>
              <a:rPr lang="sq-AL" sz="2400" b="1">
                <a:solidFill>
                  <a:srgbClr val="0070C0"/>
                </a:solidFill>
              </a:rPr>
              <a:t>Hub</a:t>
            </a:r>
          </a:p>
          <a:p>
            <a:pPr lvl="1"/>
            <a:r>
              <a:rPr lang="sq-AL" sz="2000"/>
              <a:t>Përdoret për të lidhur pajisjet e rrjetit së bashku</a:t>
            </a:r>
          </a:p>
          <a:p>
            <a:r>
              <a:rPr lang="sq-AL" sz="2400" b="1">
                <a:solidFill>
                  <a:srgbClr val="0070C0"/>
                </a:solidFill>
              </a:rPr>
              <a:t>Switch</a:t>
            </a:r>
          </a:p>
          <a:p>
            <a:pPr lvl="1"/>
            <a:r>
              <a:rPr lang="sq-AL" sz="2000"/>
              <a:t>Përdoret për të lidhur pajisjet e rrjetit së bashku me ca inteligjencë</a:t>
            </a:r>
          </a:p>
          <a:p>
            <a:r>
              <a:rPr lang="sq-AL" sz="2400" b="1">
                <a:solidFill>
                  <a:srgbClr val="0070C0"/>
                </a:solidFill>
              </a:rPr>
              <a:t>Router</a:t>
            </a:r>
          </a:p>
          <a:p>
            <a:pPr lvl="1"/>
            <a:r>
              <a:rPr lang="sq-AL" sz="2000"/>
              <a:t>Përdoret për të përcaktuar pikën tjetër të rrjetit, duhet të dërgohet një paketë, kështu që duhet të lidhet me 2 rrjete</a:t>
            </a:r>
          </a:p>
        </p:txBody>
      </p:sp>
      <p:pic>
        <p:nvPicPr>
          <p:cNvPr id="7" name="Bild 5">
            <a:extLst>
              <a:ext uri="{FF2B5EF4-FFF2-40B4-BE49-F238E27FC236}">
                <a16:creationId xmlns:a16="http://schemas.microsoft.com/office/drawing/2014/main" xmlns="" id="{CDF4CD36-96DF-49BC-A708-2C6448E06A28}"/>
              </a:ext>
            </a:extLst>
          </p:cNvPr>
          <p:cNvPicPr>
            <a:picLocks noChangeAspect="1"/>
          </p:cNvPicPr>
          <p:nvPr/>
        </p:nvPicPr>
        <p:blipFill>
          <a:blip r:embed="rId4"/>
          <a:stretch>
            <a:fillRect/>
          </a:stretch>
        </p:blipFill>
        <p:spPr>
          <a:xfrm>
            <a:off x="7143286" y="1270001"/>
            <a:ext cx="1645691" cy="1396344"/>
          </a:xfrm>
          <a:prstGeom prst="rect">
            <a:avLst/>
          </a:prstGeom>
        </p:spPr>
      </p:pic>
      <p:pic>
        <p:nvPicPr>
          <p:cNvPr id="8" name="Picture 33">
            <a:extLst>
              <a:ext uri="{FF2B5EF4-FFF2-40B4-BE49-F238E27FC236}">
                <a16:creationId xmlns:a16="http://schemas.microsoft.com/office/drawing/2014/main" xmlns="" id="{9EDBBE4D-74E1-4382-93C2-99FA434F8E59}"/>
              </a:ext>
            </a:extLst>
          </p:cNvPr>
          <p:cNvPicPr/>
          <p:nvPr/>
        </p:nvPicPr>
        <p:blipFill rotWithShape="1">
          <a:blip r:embed="rId5">
            <a:extLst>
              <a:ext uri="{28A0092B-C50C-407E-A947-70E740481C1C}">
                <a14:useLocalDpi xmlns:a14="http://schemas.microsoft.com/office/drawing/2010/main" val="0"/>
              </a:ext>
            </a:extLst>
          </a:blip>
          <a:srcRect b="11064"/>
          <a:stretch/>
        </p:blipFill>
        <p:spPr>
          <a:xfrm>
            <a:off x="7533033" y="2893141"/>
            <a:ext cx="1610967" cy="967908"/>
          </a:xfrm>
          <a:prstGeom prst="rect">
            <a:avLst/>
          </a:prstGeom>
        </p:spPr>
      </p:pic>
      <p:pic>
        <p:nvPicPr>
          <p:cNvPr id="14" name="Bild 4">
            <a:extLst>
              <a:ext uri="{FF2B5EF4-FFF2-40B4-BE49-F238E27FC236}">
                <a16:creationId xmlns:a16="http://schemas.microsoft.com/office/drawing/2014/main" xmlns="" id="{BA06BF47-1954-4C17-950A-2C60DB3F5872}"/>
              </a:ext>
            </a:extLst>
          </p:cNvPr>
          <p:cNvPicPr>
            <a:picLocks noChangeAspect="1"/>
          </p:cNvPicPr>
          <p:nvPr/>
        </p:nvPicPr>
        <p:blipFill rotWithShape="1">
          <a:blip r:embed="rId6"/>
          <a:srcRect t="6043"/>
          <a:stretch/>
        </p:blipFill>
        <p:spPr>
          <a:xfrm>
            <a:off x="7367042" y="5179243"/>
            <a:ext cx="1675814" cy="1159748"/>
          </a:xfrm>
          <a:prstGeom prst="rect">
            <a:avLst/>
          </a:prstGeom>
        </p:spPr>
      </p:pic>
    </p:spTree>
    <p:extLst>
      <p:ext uri="{BB962C8B-B14F-4D97-AF65-F5344CB8AC3E}">
        <p14:creationId xmlns:p14="http://schemas.microsoft.com/office/powerpoint/2010/main" val="192972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xEl>
                                              <p:pRg st="8" end="8"/>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Rrjetet</a:t>
            </a:r>
          </a:p>
        </p:txBody>
      </p:sp>
      <p:sp>
        <p:nvSpPr>
          <p:cNvPr id="2" name="Content Placeholder 1">
            <a:extLst>
              <a:ext uri="{FF2B5EF4-FFF2-40B4-BE49-F238E27FC236}">
                <a16:creationId xmlns:a16="http://schemas.microsoft.com/office/drawing/2014/main" xmlns="" id="{8A88BFAC-15B2-48E9-8819-4E6DD11AE590}"/>
              </a:ext>
            </a:extLst>
          </p:cNvPr>
          <p:cNvSpPr>
            <a:spLocks noGrp="1"/>
          </p:cNvSpPr>
          <p:nvPr>
            <p:ph idx="4294967295"/>
          </p:nvPr>
        </p:nvSpPr>
        <p:spPr>
          <a:xfrm>
            <a:off x="323056" y="1287769"/>
            <a:ext cx="8497888" cy="5183188"/>
          </a:xfrm>
        </p:spPr>
        <p:txBody>
          <a:bodyPr/>
          <a:lstStyle/>
          <a:p>
            <a:r>
              <a:rPr lang="sq-AL"/>
              <a:t>Rrjetet në përgjithësi kanë kufizime</a:t>
            </a:r>
          </a:p>
          <a:p>
            <a:pPr lvl="1"/>
            <a:r>
              <a:rPr lang="sq-AL"/>
              <a:t>Numri i përdoruesve, infrastruktura e ndërtesës, zona gjeografike, etj.</a:t>
            </a:r>
          </a:p>
          <a:p>
            <a:pPr lvl="1"/>
            <a:r>
              <a:rPr lang="sq-AL"/>
              <a:t>Vlen për ethernet apo wireless</a:t>
            </a:r>
          </a:p>
          <a:p>
            <a:r>
              <a:rPr lang="sq-AL" b="1">
                <a:solidFill>
                  <a:srgbClr val="0070C0"/>
                </a:solidFill>
              </a:rPr>
              <a:t>LAN</a:t>
            </a:r>
            <a:r>
              <a:rPr lang="sq-AL"/>
              <a:t> – Local Area Network - Rrjeti i Zonës Lokale</a:t>
            </a:r>
          </a:p>
          <a:p>
            <a:pPr lvl="1"/>
            <a:r>
              <a:rPr lang="sq-AL"/>
              <a:t>Shtëpia juaj, zyra juaj, një shkollë</a:t>
            </a:r>
          </a:p>
          <a:p>
            <a:r>
              <a:rPr lang="sq-AL" b="1">
                <a:solidFill>
                  <a:srgbClr val="0070C0"/>
                </a:solidFill>
              </a:rPr>
              <a:t>WAN</a:t>
            </a:r>
            <a:r>
              <a:rPr lang="sq-AL"/>
              <a:t> – Wide Area Network - Rrjeti i Zonës së Gjerë</a:t>
            </a:r>
          </a:p>
          <a:p>
            <a:pPr lvl="1"/>
            <a:r>
              <a:rPr lang="sq-AL"/>
              <a:t>Rajonal, kombëtar, ndërkombëtar</a:t>
            </a:r>
          </a:p>
        </p:txBody>
      </p:sp>
      <p:sp>
        <p:nvSpPr>
          <p:cNvPr id="14" name="Content Placeholder 1">
            <a:extLst>
              <a:ext uri="{FF2B5EF4-FFF2-40B4-BE49-F238E27FC236}">
                <a16:creationId xmlns:a16="http://schemas.microsoft.com/office/drawing/2014/main" xmlns="" id="{7A7F0DCC-1FC4-4AE0-AABF-3A2593B7D7C0}"/>
              </a:ext>
            </a:extLst>
          </p:cNvPr>
          <p:cNvSpPr txBox="1">
            <a:spLocks/>
          </p:cNvSpPr>
          <p:nvPr/>
        </p:nvSpPr>
        <p:spPr bwMode="auto">
          <a:xfrm>
            <a:off x="251520" y="5733256"/>
            <a:ext cx="8496944" cy="1249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sq-AL" b="1">
                <a:solidFill>
                  <a:srgbClr val="FF0000"/>
                </a:solidFill>
              </a:rPr>
              <a:t>Interneti është një WAN</a:t>
            </a:r>
          </a:p>
        </p:txBody>
      </p:sp>
      <p:pic>
        <p:nvPicPr>
          <p:cNvPr id="21" name="Bild 1">
            <a:extLst>
              <a:ext uri="{FF2B5EF4-FFF2-40B4-BE49-F238E27FC236}">
                <a16:creationId xmlns:a16="http://schemas.microsoft.com/office/drawing/2014/main" xmlns="" id="{E2300DAB-0170-4293-A0FC-3A6880BC8FFE}"/>
              </a:ext>
            </a:extLst>
          </p:cNvPr>
          <p:cNvPicPr>
            <a:picLocks noChangeAspect="1"/>
          </p:cNvPicPr>
          <p:nvPr/>
        </p:nvPicPr>
        <p:blipFill rotWithShape="1">
          <a:blip r:embed="rId3"/>
          <a:srcRect l="1445" t="555" r="1"/>
          <a:stretch/>
        </p:blipFill>
        <p:spPr>
          <a:xfrm>
            <a:off x="6516216" y="2509655"/>
            <a:ext cx="1947487" cy="1310664"/>
          </a:xfrm>
          <a:prstGeom prst="rect">
            <a:avLst/>
          </a:prstGeom>
        </p:spPr>
      </p:pic>
      <p:pic>
        <p:nvPicPr>
          <p:cNvPr id="22" name="Bild 1">
            <a:extLst>
              <a:ext uri="{FF2B5EF4-FFF2-40B4-BE49-F238E27FC236}">
                <a16:creationId xmlns:a16="http://schemas.microsoft.com/office/drawing/2014/main" xmlns="" id="{E55BF866-651A-406E-AA86-506D563A38B0}"/>
              </a:ext>
            </a:extLst>
          </p:cNvPr>
          <p:cNvPicPr>
            <a:picLocks noChangeAspect="1"/>
          </p:cNvPicPr>
          <p:nvPr/>
        </p:nvPicPr>
        <p:blipFill>
          <a:blip r:embed="rId4"/>
          <a:stretch>
            <a:fillRect/>
          </a:stretch>
        </p:blipFill>
        <p:spPr>
          <a:xfrm>
            <a:off x="6497193" y="4166744"/>
            <a:ext cx="1947488" cy="1220087"/>
          </a:xfrm>
          <a:prstGeom prst="rect">
            <a:avLst/>
          </a:prstGeom>
        </p:spPr>
      </p:pic>
    </p:spTree>
    <p:extLst>
      <p:ext uri="{BB962C8B-B14F-4D97-AF65-F5344CB8AC3E}">
        <p14:creationId xmlns:p14="http://schemas.microsoft.com/office/powerpoint/2010/main" val="900841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53251" name="TextBox 7"/>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Objektivat e seancës</a:t>
            </a:r>
          </a:p>
        </p:txBody>
      </p:sp>
      <p:sp>
        <p:nvSpPr>
          <p:cNvPr id="3" name="Content Placeholder 2">
            <a:extLst>
              <a:ext uri="{FF2B5EF4-FFF2-40B4-BE49-F238E27FC236}">
                <a16:creationId xmlns:a16="http://schemas.microsoft.com/office/drawing/2014/main" xmlns="" id="{77B18497-BF37-4A20-ABA6-353886C26CA1}"/>
              </a:ext>
            </a:extLst>
          </p:cNvPr>
          <p:cNvSpPr>
            <a:spLocks noGrp="1"/>
          </p:cNvSpPr>
          <p:nvPr>
            <p:ph idx="4294967295"/>
          </p:nvPr>
        </p:nvSpPr>
        <p:spPr>
          <a:xfrm>
            <a:off x="215900" y="1322584"/>
            <a:ext cx="8712200" cy="5240337"/>
          </a:xfrm>
        </p:spPr>
        <p:txBody>
          <a:bodyPr>
            <a:normAutofit/>
          </a:bodyPr>
          <a:lstStyle/>
          <a:p>
            <a:pPr marL="0" indent="0" algn="just">
              <a:buNone/>
            </a:pPr>
            <a:r>
              <a:rPr lang="sq-AL"/>
              <a:t>Deri në fund të kësaj seance, pjesëmarrësit do të jenë në gjendje:</a:t>
            </a:r>
          </a:p>
          <a:p>
            <a:pPr algn="just"/>
            <a:r>
              <a:rPr lang="sq-AL" sz="2800">
                <a:ea typeface="Verdana" panose="020B0604030504040204" pitchFamily="34" charset="0"/>
              </a:rPr>
              <a:t>Të njohin përbërësit e zakonshëm të një sistemi kompjuterik dhe kuptojnë rolin e tyre;</a:t>
            </a:r>
          </a:p>
          <a:p>
            <a:pPr algn="just"/>
            <a:r>
              <a:rPr lang="sq-AL" sz="2800">
                <a:ea typeface="Verdana" panose="020B0604030504040204" pitchFamily="34" charset="0"/>
              </a:rPr>
              <a:t>Të përshkruajnë çfarë është interneti, se si dikush lidhet me të dhe cilat gjurmë të mundshme mund të lihen duke vepruar kështu;</a:t>
            </a:r>
          </a:p>
          <a:p>
            <a:pPr algn="just"/>
            <a:r>
              <a:rPr lang="sq-AL" sz="2800">
                <a:ea typeface="Verdana" panose="020B0604030504040204" pitchFamily="34" charset="0"/>
              </a:rPr>
              <a:t>Të renditin disa shërbime dhe aplikacione në internet që mund të hasin në rolin e tyre si prokurorë dhe gjykatës;</a:t>
            </a:r>
          </a:p>
          <a:p>
            <a:pPr algn="just"/>
            <a:r>
              <a:rPr lang="sq-AL" sz="2800">
                <a:ea typeface="Verdana" panose="020B0604030504040204" pitchFamily="34" charset="0"/>
              </a:rPr>
              <a:t>Të japin shembuj të çështjeve që rrjeti i errët mund të sjellë në ndjekje penale.</a:t>
            </a:r>
          </a:p>
          <a:p>
            <a:pPr algn="just">
              <a:lnSpc>
                <a:spcPct val="150000"/>
              </a:lnSpc>
            </a:pPr>
            <a:endParaRPr lang="en-GB" dirty="0">
              <a:ea typeface="Verdana" panose="020B0604030504040204" pitchFamily="34" charset="0"/>
            </a:endParaRPr>
          </a:p>
        </p:txBody>
      </p:sp>
    </p:spTree>
    <p:extLst>
      <p:ext uri="{BB962C8B-B14F-4D97-AF65-F5344CB8AC3E}">
        <p14:creationId xmlns:p14="http://schemas.microsoft.com/office/powerpoint/2010/main" val="5434627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Interneti </a:t>
            </a:r>
          </a:p>
        </p:txBody>
      </p:sp>
      <p:sp>
        <p:nvSpPr>
          <p:cNvPr id="2" name="Content Placeholder 1">
            <a:extLst>
              <a:ext uri="{FF2B5EF4-FFF2-40B4-BE49-F238E27FC236}">
                <a16:creationId xmlns:a16="http://schemas.microsoft.com/office/drawing/2014/main" xmlns="" id="{8A88BFAC-15B2-48E9-8819-4E6DD11AE590}"/>
              </a:ext>
            </a:extLst>
          </p:cNvPr>
          <p:cNvSpPr>
            <a:spLocks noGrp="1"/>
          </p:cNvSpPr>
          <p:nvPr>
            <p:ph idx="4294967295"/>
          </p:nvPr>
        </p:nvSpPr>
        <p:spPr>
          <a:xfrm>
            <a:off x="329938" y="1312565"/>
            <a:ext cx="5041900" cy="676275"/>
          </a:xfrm>
        </p:spPr>
        <p:txBody>
          <a:bodyPr>
            <a:normAutofit fontScale="92500" lnSpcReduction="20000"/>
          </a:bodyPr>
          <a:lstStyle/>
          <a:p>
            <a:r>
              <a:rPr lang="sq-AL" b="1">
                <a:solidFill>
                  <a:srgbClr val="FF0000"/>
                </a:solidFill>
              </a:rPr>
              <a:t>INTER</a:t>
            </a:r>
            <a:r>
              <a:rPr lang="sq-AL"/>
              <a:t>connected </a:t>
            </a:r>
            <a:r>
              <a:rPr lang="sq-AL" b="1">
                <a:solidFill>
                  <a:srgbClr val="FF0000"/>
                </a:solidFill>
              </a:rPr>
              <a:t>NET</a:t>
            </a:r>
            <a:r>
              <a:rPr lang="sq-AL"/>
              <a:t>work (Rrjet i ndërlidhur)</a:t>
            </a:r>
          </a:p>
        </p:txBody>
      </p:sp>
      <p:grpSp>
        <p:nvGrpSpPr>
          <p:cNvPr id="15" name="Group 5">
            <a:extLst>
              <a:ext uri="{FF2B5EF4-FFF2-40B4-BE49-F238E27FC236}">
                <a16:creationId xmlns:a16="http://schemas.microsoft.com/office/drawing/2014/main" xmlns="" id="{CFA331A6-7995-4AE2-BF88-E168EDDF9256}"/>
              </a:ext>
            </a:extLst>
          </p:cNvPr>
          <p:cNvGrpSpPr/>
          <p:nvPr/>
        </p:nvGrpSpPr>
        <p:grpSpPr>
          <a:xfrm>
            <a:off x="1763688" y="1988840"/>
            <a:ext cx="4032448" cy="1584176"/>
            <a:chOff x="539750" y="2349500"/>
            <a:chExt cx="5903913" cy="2039938"/>
          </a:xfrm>
        </p:grpSpPr>
        <p:pic>
          <p:nvPicPr>
            <p:cNvPr id="16" name="Picture 4" descr="morse">
              <a:extLst>
                <a:ext uri="{FF2B5EF4-FFF2-40B4-BE49-F238E27FC236}">
                  <a16:creationId xmlns:a16="http://schemas.microsoft.com/office/drawing/2014/main" xmlns="" id="{6ACA3BE5-91D1-4126-8AF5-A2711E6F06D9}"/>
                </a:ext>
              </a:extLst>
            </p:cNvPr>
            <p:cNvPicPr>
              <a:picLocks noChangeAspect="1" noChangeArrowheads="1"/>
            </p:cNvPicPr>
            <p:nvPr/>
          </p:nvPicPr>
          <p:blipFill>
            <a:blip r:embed="rId3" cstate="print"/>
            <a:srcRect/>
            <a:stretch>
              <a:fillRect/>
            </a:stretch>
          </p:blipFill>
          <p:spPr bwMode="auto">
            <a:xfrm>
              <a:off x="539750" y="2349500"/>
              <a:ext cx="2519363" cy="2039938"/>
            </a:xfrm>
            <a:prstGeom prst="rect">
              <a:avLst/>
            </a:prstGeom>
            <a:noFill/>
          </p:spPr>
        </p:pic>
        <p:sp>
          <p:nvSpPr>
            <p:cNvPr id="17" name="Line 5">
              <a:extLst>
                <a:ext uri="{FF2B5EF4-FFF2-40B4-BE49-F238E27FC236}">
                  <a16:creationId xmlns:a16="http://schemas.microsoft.com/office/drawing/2014/main" xmlns="" id="{15E0F034-C8DA-4283-AD78-5A074AB5661D}"/>
                </a:ext>
              </a:extLst>
            </p:cNvPr>
            <p:cNvSpPr>
              <a:spLocks noChangeShapeType="1"/>
            </p:cNvSpPr>
            <p:nvPr/>
          </p:nvSpPr>
          <p:spPr bwMode="auto">
            <a:xfrm>
              <a:off x="2987675" y="3500438"/>
              <a:ext cx="3455988" cy="0"/>
            </a:xfrm>
            <a:prstGeom prst="line">
              <a:avLst/>
            </a:prstGeom>
            <a:noFill/>
            <a:ln w="76200">
              <a:solidFill>
                <a:srgbClr val="FF0000"/>
              </a:solidFill>
              <a:round/>
              <a:headEnd/>
              <a:tailEnd type="triangle" w="med" len="med"/>
            </a:ln>
            <a:effectLst/>
          </p:spPr>
          <p:txBody>
            <a:bodyPr/>
            <a:lstStyle/>
            <a:p>
              <a:endParaRPr lang="en-GB"/>
            </a:p>
          </p:txBody>
        </p:sp>
      </p:grpSp>
      <p:pic>
        <p:nvPicPr>
          <p:cNvPr id="18" name="Bild 1">
            <a:extLst>
              <a:ext uri="{FF2B5EF4-FFF2-40B4-BE49-F238E27FC236}">
                <a16:creationId xmlns:a16="http://schemas.microsoft.com/office/drawing/2014/main" xmlns="" id="{2865871A-269F-41FB-ACE5-1E590D844FB7}"/>
              </a:ext>
            </a:extLst>
          </p:cNvPr>
          <p:cNvPicPr>
            <a:picLocks noChangeAspect="1"/>
          </p:cNvPicPr>
          <p:nvPr/>
        </p:nvPicPr>
        <p:blipFill rotWithShape="1">
          <a:blip r:embed="rId4"/>
          <a:srcRect l="42811"/>
          <a:stretch/>
        </p:blipFill>
        <p:spPr>
          <a:xfrm>
            <a:off x="1014051" y="3689182"/>
            <a:ext cx="1944216" cy="2769718"/>
          </a:xfrm>
          <a:prstGeom prst="rect">
            <a:avLst/>
          </a:prstGeom>
        </p:spPr>
      </p:pic>
      <p:sp>
        <p:nvSpPr>
          <p:cNvPr id="19" name="Content Placeholder 1">
            <a:extLst>
              <a:ext uri="{FF2B5EF4-FFF2-40B4-BE49-F238E27FC236}">
                <a16:creationId xmlns:a16="http://schemas.microsoft.com/office/drawing/2014/main" xmlns="" id="{D40BFB81-3185-46ED-863E-EEED9F1284E0}"/>
              </a:ext>
            </a:extLst>
          </p:cNvPr>
          <p:cNvSpPr txBox="1">
            <a:spLocks/>
          </p:cNvSpPr>
          <p:nvPr/>
        </p:nvSpPr>
        <p:spPr bwMode="auto">
          <a:xfrm>
            <a:off x="3046426" y="3975364"/>
            <a:ext cx="5832648" cy="2577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q-AL" sz="2800"/>
              <a:t>Fillimi i viteve 1960</a:t>
            </a:r>
          </a:p>
          <a:p>
            <a:r>
              <a:rPr lang="sq-AL" sz="2800"/>
              <a:t>Agjencia e Projektit të Kërkimit të Avancuar - për Departamentin e Mbrojtjes të SHBA-ve</a:t>
            </a:r>
          </a:p>
          <a:p>
            <a:r>
              <a:rPr lang="sq-AL" sz="2800"/>
              <a:t>Asnjë pikë e vetme e dështimit - vazhdoni të punoni në rast lufte/katastrofe</a:t>
            </a:r>
          </a:p>
        </p:txBody>
      </p:sp>
      <p:sp>
        <p:nvSpPr>
          <p:cNvPr id="20" name="TextBox 19">
            <a:extLst>
              <a:ext uri="{FF2B5EF4-FFF2-40B4-BE49-F238E27FC236}">
                <a16:creationId xmlns:a16="http://schemas.microsoft.com/office/drawing/2014/main" xmlns="" id="{9573BDAC-E168-41F4-B396-46CB50E9A0F1}"/>
              </a:ext>
            </a:extLst>
          </p:cNvPr>
          <p:cNvSpPr txBox="1"/>
          <p:nvPr/>
        </p:nvSpPr>
        <p:spPr>
          <a:xfrm>
            <a:off x="7020273" y="2320352"/>
            <a:ext cx="2002272" cy="1015663"/>
          </a:xfrm>
          <a:prstGeom prst="rect">
            <a:avLst/>
          </a:prstGeom>
          <a:solidFill>
            <a:srgbClr val="BDD8F3"/>
          </a:solidFill>
        </p:spPr>
        <p:txBody>
          <a:bodyPr wrap="square" rtlCol="0">
            <a:spAutoFit/>
          </a:bodyPr>
          <a:lstStyle/>
          <a:p>
            <a:pPr algn="ctr"/>
            <a:r>
              <a:rPr lang="sq-AL" sz="2000">
                <a:solidFill>
                  <a:schemeClr val="tx1">
                    <a:lumMod val="65000"/>
                    <a:lumOff val="35000"/>
                  </a:schemeClr>
                </a:solidFill>
                <a:latin typeface="+mj-lt"/>
              </a:rPr>
              <a:t>Komunikimi vazhdon të zhvillohet</a:t>
            </a:r>
          </a:p>
        </p:txBody>
      </p:sp>
      <p:pic>
        <p:nvPicPr>
          <p:cNvPr id="1026" name="Picture 2" descr="MOBILE PHONE | significado, definición en el Cambridge English ...">
            <a:extLst>
              <a:ext uri="{FF2B5EF4-FFF2-40B4-BE49-F238E27FC236}">
                <a16:creationId xmlns:a16="http://schemas.microsoft.com/office/drawing/2014/main" xmlns="" id="{5DFE4FAC-832E-4C76-82B0-E667C08F75A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438" r="12953"/>
          <a:stretch/>
        </p:blipFill>
        <p:spPr bwMode="auto">
          <a:xfrm>
            <a:off x="5830166" y="1988840"/>
            <a:ext cx="1224137"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5103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Interneti - historik i shkurtër </a:t>
            </a:r>
          </a:p>
        </p:txBody>
      </p:sp>
      <p:sp>
        <p:nvSpPr>
          <p:cNvPr id="2" name="Content Placeholder 1">
            <a:extLst>
              <a:ext uri="{FF2B5EF4-FFF2-40B4-BE49-F238E27FC236}">
                <a16:creationId xmlns:a16="http://schemas.microsoft.com/office/drawing/2014/main" xmlns="" id="{8A88BFAC-15B2-48E9-8819-4E6DD11AE590}"/>
              </a:ext>
            </a:extLst>
          </p:cNvPr>
          <p:cNvSpPr>
            <a:spLocks noGrp="1"/>
          </p:cNvSpPr>
          <p:nvPr>
            <p:ph idx="4294967295"/>
          </p:nvPr>
        </p:nvSpPr>
        <p:spPr>
          <a:xfrm>
            <a:off x="250825" y="1298281"/>
            <a:ext cx="8642350" cy="5183188"/>
          </a:xfrm>
        </p:spPr>
        <p:txBody>
          <a:bodyPr/>
          <a:lstStyle/>
          <a:p>
            <a:r>
              <a:rPr lang="sq-AL"/>
              <a:t>4 universitete amerikane krijuan protokolle për të komunikuar - të gjitha të ndryshme për sisteme të ndryshme</a:t>
            </a:r>
          </a:p>
          <a:p>
            <a:pPr lvl="1"/>
            <a:r>
              <a:rPr lang="sq-AL"/>
              <a:t>Protokoll = pako e rregullave</a:t>
            </a:r>
          </a:p>
          <a:p>
            <a:r>
              <a:rPr lang="sq-AL"/>
              <a:t>1973 – forma e hershme e TCP (Stanford Uni)</a:t>
            </a:r>
          </a:p>
          <a:p>
            <a:pPr lvl="1"/>
            <a:r>
              <a:rPr lang="sq-AL"/>
              <a:t>Transmission Control Protocol (Protokolli i Kontrollit të Transmisionit)</a:t>
            </a:r>
          </a:p>
          <a:p>
            <a:r>
              <a:rPr lang="sq-AL"/>
              <a:t>1982 – TCP/IP tani standard (US DoD) *</a:t>
            </a:r>
          </a:p>
          <a:p>
            <a:pPr lvl="1"/>
            <a:r>
              <a:rPr lang="sq-AL"/>
              <a:t>Transmission Control Protocol/Internet Protocol</a:t>
            </a:r>
          </a:p>
          <a:p>
            <a:pPr lvl="1"/>
            <a:endParaRPr lang="en-GB" dirty="0"/>
          </a:p>
          <a:p>
            <a:r>
              <a:rPr lang="sq-AL" b="1">
                <a:solidFill>
                  <a:srgbClr val="FF0000"/>
                </a:solidFill>
              </a:rPr>
              <a:t>Internet Protocol (Protokolli i Internetit) – është shkurt adresat e IP-së</a:t>
            </a:r>
          </a:p>
          <a:p>
            <a:endParaRPr lang="en-GB" dirty="0"/>
          </a:p>
        </p:txBody>
      </p:sp>
    </p:spTree>
    <p:extLst>
      <p:ext uri="{BB962C8B-B14F-4D97-AF65-F5344CB8AC3E}">
        <p14:creationId xmlns:p14="http://schemas.microsoft.com/office/powerpoint/2010/main" val="40680460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Bazat e internetit</a:t>
            </a:r>
          </a:p>
        </p:txBody>
      </p:sp>
      <p:sp>
        <p:nvSpPr>
          <p:cNvPr id="2" name="Content Placeholder 1">
            <a:extLst>
              <a:ext uri="{FF2B5EF4-FFF2-40B4-BE49-F238E27FC236}">
                <a16:creationId xmlns:a16="http://schemas.microsoft.com/office/drawing/2014/main" xmlns="" id="{8A88BFAC-15B2-48E9-8819-4E6DD11AE590}"/>
              </a:ext>
            </a:extLst>
          </p:cNvPr>
          <p:cNvSpPr>
            <a:spLocks noGrp="1"/>
          </p:cNvSpPr>
          <p:nvPr>
            <p:ph idx="4294967295"/>
          </p:nvPr>
        </p:nvSpPr>
        <p:spPr>
          <a:xfrm>
            <a:off x="310749" y="1225455"/>
            <a:ext cx="8497888" cy="5183188"/>
          </a:xfrm>
        </p:spPr>
        <p:txBody>
          <a:bodyPr/>
          <a:lstStyle/>
          <a:p>
            <a:pPr marL="0" indent="0">
              <a:buNone/>
            </a:pPr>
            <a:r>
              <a:rPr lang="sq-AL"/>
              <a:t>Rrjetet</a:t>
            </a:r>
          </a:p>
        </p:txBody>
      </p:sp>
      <p:pic>
        <p:nvPicPr>
          <p:cNvPr id="2050" name="Picture 2" descr="Difference between Circuit Switching and Packet Switching">
            <a:extLst>
              <a:ext uri="{FF2B5EF4-FFF2-40B4-BE49-F238E27FC236}">
                <a16:creationId xmlns:a16="http://schemas.microsoft.com/office/drawing/2014/main" xmlns="" id="{1F957A15-6B35-447E-BCC4-09221C092B6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684" b="67565"/>
          <a:stretch/>
        </p:blipFill>
        <p:spPr bwMode="auto">
          <a:xfrm>
            <a:off x="-180528" y="1916832"/>
            <a:ext cx="4985528" cy="187220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Difference between Circuit Switching and Packet Switching">
            <a:extLst>
              <a:ext uri="{FF2B5EF4-FFF2-40B4-BE49-F238E27FC236}">
                <a16:creationId xmlns:a16="http://schemas.microsoft.com/office/drawing/2014/main" xmlns="" id="{03A13FCD-A2CF-4FA4-840A-8262985D84A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5106" b="10760"/>
          <a:stretch/>
        </p:blipFill>
        <p:spPr bwMode="auto">
          <a:xfrm>
            <a:off x="94570" y="4406543"/>
            <a:ext cx="4762500" cy="139302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xmlns="" id="{EC69705E-F839-488A-8141-86AD447A54A2}"/>
              </a:ext>
            </a:extLst>
          </p:cNvPr>
          <p:cNvSpPr/>
          <p:nvPr/>
        </p:nvSpPr>
        <p:spPr>
          <a:xfrm>
            <a:off x="184850" y="4260717"/>
            <a:ext cx="1224136" cy="3349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2" descr="Difference between Circuit Switching and Packet Switching">
            <a:extLst>
              <a:ext uri="{FF2B5EF4-FFF2-40B4-BE49-F238E27FC236}">
                <a16:creationId xmlns:a16="http://schemas.microsoft.com/office/drawing/2014/main" xmlns="" id="{40C029F1-0E83-4D37-91A6-5A454F84F75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4312" b="49885"/>
          <a:stretch/>
        </p:blipFill>
        <p:spPr bwMode="auto">
          <a:xfrm>
            <a:off x="64779" y="4074902"/>
            <a:ext cx="4494914" cy="316101"/>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xmlns="" id="{FF6CB7C8-057E-43F1-88FD-3D92AD8CADF3}"/>
              </a:ext>
            </a:extLst>
          </p:cNvPr>
          <p:cNvSpPr txBox="1"/>
          <p:nvPr/>
        </p:nvSpPr>
        <p:spPr>
          <a:xfrm>
            <a:off x="4716015" y="2060848"/>
            <a:ext cx="4427985" cy="1938992"/>
          </a:xfrm>
          <a:prstGeom prst="rect">
            <a:avLst/>
          </a:prstGeom>
          <a:solidFill>
            <a:sysClr val="windowText" lastClr="000000">
              <a:lumMod val="65000"/>
              <a:lumOff val="35000"/>
            </a:sysClr>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sq-AL" sz="2400" b="0" i="0" u="none" strike="noStrike" cap="none" normalizeH="0" baseline="0" noProof="0" dirty="0">
                <a:ln>
                  <a:noFill/>
                </a:ln>
                <a:solidFill>
                  <a:prstClr val="white"/>
                </a:solidFill>
                <a:uLnTx/>
                <a:uFillTx/>
                <a:latin typeface="Calibri"/>
                <a:ea typeface="ＭＳ Ｐゴシック" pitchFamily="-107" charset="-128"/>
              </a:rPr>
              <a:t>Komunikimet tradicionale të qarkut të përdorur - një 'qark' u krijua që komunikimi të kryhej. </a:t>
            </a:r>
            <a:r>
              <a:rPr lang="sq-AL" sz="2400" dirty="0">
                <a:solidFill>
                  <a:prstClr val="white"/>
                </a:solidFill>
                <a:latin typeface="Calibri"/>
                <a:ea typeface="ＭＳ Ｐゴシック" pitchFamily="-107" charset="-128"/>
              </a:rPr>
              <a:t>Prerja e qarkut - prishja e komunikimit</a:t>
            </a:r>
            <a:r>
              <a:rPr kumimoji="0" lang="sq-AL" sz="2400" b="0" i="0" u="none" strike="noStrike" cap="none" normalizeH="0" baseline="0" noProof="0" dirty="0">
                <a:ln>
                  <a:noFill/>
                </a:ln>
                <a:solidFill>
                  <a:prstClr val="white"/>
                </a:solidFill>
                <a:uLnTx/>
                <a:uFillTx/>
                <a:latin typeface="Calibri"/>
                <a:ea typeface="ＭＳ Ｐゴシック" pitchFamily="-107" charset="-128"/>
              </a:rPr>
              <a:t> </a:t>
            </a:r>
          </a:p>
        </p:txBody>
      </p:sp>
      <p:sp>
        <p:nvSpPr>
          <p:cNvPr id="17" name="TextBox 16">
            <a:extLst>
              <a:ext uri="{FF2B5EF4-FFF2-40B4-BE49-F238E27FC236}">
                <a16:creationId xmlns:a16="http://schemas.microsoft.com/office/drawing/2014/main" xmlns="" id="{8195C0BC-8BFC-453F-B199-29A5A55AF0A0}"/>
              </a:ext>
            </a:extLst>
          </p:cNvPr>
          <p:cNvSpPr txBox="1"/>
          <p:nvPr/>
        </p:nvSpPr>
        <p:spPr>
          <a:xfrm>
            <a:off x="4716015" y="4469651"/>
            <a:ext cx="4568662" cy="1938992"/>
          </a:xfrm>
          <a:prstGeom prst="rect">
            <a:avLst/>
          </a:prstGeom>
          <a:solidFill>
            <a:srgbClr val="BDD8F3"/>
          </a:solidFill>
        </p:spPr>
        <p:txBody>
          <a:bodyPr wrap="square" rtlCol="0">
            <a:spAutoFit/>
          </a:bodyPr>
          <a:lstStyle/>
          <a:p>
            <a:pPr algn="r"/>
            <a:r>
              <a:rPr lang="sq-AL" sz="2400" dirty="0">
                <a:solidFill>
                  <a:schemeClr val="tx1">
                    <a:lumMod val="65000"/>
                    <a:lumOff val="35000"/>
                  </a:schemeClr>
                </a:solidFill>
                <a:latin typeface="+mj-lt"/>
              </a:rPr>
              <a:t>Interneti është një rrjet i ndërprerë me pako - përmbajtja ndahet dhe e bën rrugën për në destinacion</a:t>
            </a:r>
          </a:p>
          <a:p>
            <a:pPr algn="r"/>
            <a:r>
              <a:rPr lang="sq-AL" sz="2400" dirty="0">
                <a:solidFill>
                  <a:schemeClr val="tx1">
                    <a:lumMod val="65000"/>
                    <a:lumOff val="35000"/>
                  </a:schemeClr>
                </a:solidFill>
                <a:latin typeface="+mj-lt"/>
              </a:rPr>
              <a:t>Nëse ndonjë pjesë dështon, komunikimi mund të vazhdojë ende</a:t>
            </a:r>
          </a:p>
        </p:txBody>
      </p:sp>
    </p:spTree>
    <p:extLst>
      <p:ext uri="{BB962C8B-B14F-4D97-AF65-F5344CB8AC3E}">
        <p14:creationId xmlns:p14="http://schemas.microsoft.com/office/powerpoint/2010/main" val="378504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Bazat e internetit</a:t>
            </a:r>
          </a:p>
        </p:txBody>
      </p:sp>
      <p:sp>
        <p:nvSpPr>
          <p:cNvPr id="2" name="Content Placeholder 1">
            <a:extLst>
              <a:ext uri="{FF2B5EF4-FFF2-40B4-BE49-F238E27FC236}">
                <a16:creationId xmlns:a16="http://schemas.microsoft.com/office/drawing/2014/main" xmlns="" id="{8A88BFAC-15B2-48E9-8819-4E6DD11AE590}"/>
              </a:ext>
            </a:extLst>
          </p:cNvPr>
          <p:cNvSpPr>
            <a:spLocks noGrp="1"/>
          </p:cNvSpPr>
          <p:nvPr>
            <p:ph idx="4294967295"/>
          </p:nvPr>
        </p:nvSpPr>
        <p:spPr>
          <a:xfrm>
            <a:off x="323056" y="1270000"/>
            <a:ext cx="8497888" cy="5183188"/>
          </a:xfrm>
        </p:spPr>
        <p:txBody>
          <a:bodyPr/>
          <a:lstStyle/>
          <a:p>
            <a:r>
              <a:rPr lang="sq-AL"/>
              <a:t>Askush nuk e zotëron internetin!</a:t>
            </a:r>
          </a:p>
          <a:p>
            <a:r>
              <a:rPr lang="sq-AL"/>
              <a:t>Ka rregullore, ka rregulla, ka qeverisje - të cilat na ndihmojnë</a:t>
            </a:r>
          </a:p>
          <a:p>
            <a:r>
              <a:rPr lang="sq-AL"/>
              <a:t>Kryesisht rregullohet vetë</a:t>
            </a:r>
          </a:p>
          <a:p>
            <a:r>
              <a:rPr lang="sq-AL"/>
              <a:t>Jo të gjithë u përmbahen rregullave!</a:t>
            </a:r>
          </a:p>
          <a:p>
            <a:endParaRPr lang="en-GB" b="1" dirty="0">
              <a:solidFill>
                <a:srgbClr val="0070C0"/>
              </a:solidFill>
            </a:endParaRPr>
          </a:p>
          <a:p>
            <a:r>
              <a:rPr lang="sq-AL"/>
              <a:t>Interneti operon në </a:t>
            </a:r>
            <a:r>
              <a:rPr lang="sq-AL" b="1">
                <a:solidFill>
                  <a:srgbClr val="0070C0"/>
                </a:solidFill>
              </a:rPr>
              <a:t>TCP/IP protocol</a:t>
            </a:r>
          </a:p>
        </p:txBody>
      </p:sp>
    </p:spTree>
    <p:extLst>
      <p:ext uri="{BB962C8B-B14F-4D97-AF65-F5344CB8AC3E}">
        <p14:creationId xmlns:p14="http://schemas.microsoft.com/office/powerpoint/2010/main" val="4193524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Bazat e internetit</a:t>
            </a:r>
          </a:p>
        </p:txBody>
      </p:sp>
      <p:sp>
        <p:nvSpPr>
          <p:cNvPr id="2" name="Content Placeholder 1">
            <a:extLst>
              <a:ext uri="{FF2B5EF4-FFF2-40B4-BE49-F238E27FC236}">
                <a16:creationId xmlns:a16="http://schemas.microsoft.com/office/drawing/2014/main" xmlns="" id="{8A88BFAC-15B2-48E9-8819-4E6DD11AE590}"/>
              </a:ext>
            </a:extLst>
          </p:cNvPr>
          <p:cNvSpPr>
            <a:spLocks noGrp="1"/>
          </p:cNvSpPr>
          <p:nvPr>
            <p:ph idx="4294967295"/>
          </p:nvPr>
        </p:nvSpPr>
        <p:spPr>
          <a:xfrm>
            <a:off x="323056" y="1238660"/>
            <a:ext cx="8497888" cy="5183187"/>
          </a:xfrm>
        </p:spPr>
        <p:txBody>
          <a:bodyPr/>
          <a:lstStyle/>
          <a:p>
            <a:pPr marL="0" indent="0">
              <a:buNone/>
            </a:pPr>
            <a:r>
              <a:rPr lang="sq-AL" b="1">
                <a:solidFill>
                  <a:srgbClr val="0070C0"/>
                </a:solidFill>
              </a:rPr>
              <a:t>ICANN</a:t>
            </a:r>
          </a:p>
          <a:p>
            <a:pPr lvl="1"/>
            <a:r>
              <a:rPr lang="sq-AL" sz="2400"/>
              <a:t>Korporata e Internetit për Emrat dhe Numrat e Caktuar</a:t>
            </a:r>
          </a:p>
          <a:p>
            <a:pPr lvl="1"/>
            <a:r>
              <a:rPr lang="sq-AL" sz="2400"/>
              <a:t>Qeverisja e emrave e domeneve, adresat IP, numrat e portave, etj.</a:t>
            </a:r>
          </a:p>
          <a:p>
            <a:pPr marL="0" indent="0">
              <a:buNone/>
            </a:pPr>
            <a:r>
              <a:rPr lang="sq-AL" b="1">
                <a:solidFill>
                  <a:srgbClr val="0070C0"/>
                </a:solidFill>
              </a:rPr>
              <a:t>Departamenti i SHBA-ve për tregti</a:t>
            </a:r>
          </a:p>
          <a:p>
            <a:pPr lvl="1"/>
            <a:r>
              <a:rPr lang="sq-AL" sz="2400"/>
              <a:t>Qeverisja e zonës bazë DNS *</a:t>
            </a:r>
          </a:p>
          <a:p>
            <a:pPr marL="0" indent="0">
              <a:buNone/>
            </a:pPr>
            <a:r>
              <a:rPr lang="sq-AL" b="1">
                <a:solidFill>
                  <a:srgbClr val="0070C0"/>
                </a:solidFill>
              </a:rPr>
              <a:t>5 Regjistrat rajonal</a:t>
            </a:r>
          </a:p>
          <a:p>
            <a:pPr marL="742950" lvl="2" indent="-342900"/>
            <a:r>
              <a:rPr lang="sq-AL"/>
              <a:t>ARIN – Amerika e Veriut</a:t>
            </a:r>
          </a:p>
          <a:p>
            <a:pPr marL="742950" lvl="2" indent="-342900"/>
            <a:r>
              <a:rPr lang="sq-AL"/>
              <a:t>RIPE – Evropë, Lindje e Mesme, Azi Qendrore</a:t>
            </a:r>
          </a:p>
          <a:p>
            <a:pPr marL="742950" lvl="2" indent="-342900"/>
            <a:r>
              <a:rPr lang="sq-AL"/>
              <a:t>APNIC – Azia &amp; Paqësori</a:t>
            </a:r>
          </a:p>
          <a:p>
            <a:pPr marL="742950" lvl="2" indent="-342900"/>
            <a:r>
              <a:rPr lang="sq-AL"/>
              <a:t>LACNIC – Amerika Latine &amp; Karaibet</a:t>
            </a:r>
          </a:p>
          <a:p>
            <a:pPr marL="742950" lvl="2" indent="-342900"/>
            <a:r>
              <a:rPr lang="sq-AL"/>
              <a:t>AfriNIC – Afrika (krijuar më 2004)</a:t>
            </a:r>
          </a:p>
          <a:p>
            <a:endParaRPr lang="en-GB" b="1" dirty="0">
              <a:solidFill>
                <a:srgbClr val="0070C0"/>
              </a:solidFill>
            </a:endParaRPr>
          </a:p>
        </p:txBody>
      </p:sp>
      <p:sp>
        <p:nvSpPr>
          <p:cNvPr id="7" name="TextBox 6">
            <a:extLst>
              <a:ext uri="{FF2B5EF4-FFF2-40B4-BE49-F238E27FC236}">
                <a16:creationId xmlns:a16="http://schemas.microsoft.com/office/drawing/2014/main" xmlns="" id="{262D4526-1562-4B45-A2EF-0C4BC5182634}"/>
              </a:ext>
            </a:extLst>
          </p:cNvPr>
          <p:cNvSpPr txBox="1"/>
          <p:nvPr/>
        </p:nvSpPr>
        <p:spPr>
          <a:xfrm>
            <a:off x="6406440" y="2924944"/>
            <a:ext cx="2376264" cy="3046988"/>
          </a:xfrm>
          <a:prstGeom prst="rect">
            <a:avLst/>
          </a:prstGeom>
          <a:solidFill>
            <a:srgbClr val="BDD8F3"/>
          </a:solidFill>
        </p:spPr>
        <p:txBody>
          <a:bodyPr wrap="square" rtlCol="0">
            <a:spAutoFit/>
          </a:bodyPr>
          <a:lstStyle/>
          <a:p>
            <a:pPr algn="ctr"/>
            <a:r>
              <a:rPr lang="sq-AL" sz="3200">
                <a:solidFill>
                  <a:schemeClr val="tx1">
                    <a:lumMod val="65000"/>
                    <a:lumOff val="35000"/>
                  </a:schemeClr>
                </a:solidFill>
                <a:latin typeface="+mj-lt"/>
              </a:rPr>
              <a:t>Qeverisja</a:t>
            </a:r>
          </a:p>
          <a:p>
            <a:pPr algn="ctr"/>
            <a:r>
              <a:rPr lang="sq-AL" sz="3200">
                <a:solidFill>
                  <a:schemeClr val="tx1">
                    <a:lumMod val="65000"/>
                    <a:lumOff val="35000"/>
                  </a:schemeClr>
                </a:solidFill>
                <a:latin typeface="+mj-lt"/>
              </a:rPr>
              <a:t>=</a:t>
            </a:r>
          </a:p>
          <a:p>
            <a:pPr algn="ctr"/>
            <a:r>
              <a:rPr lang="sq-AL" sz="3200">
                <a:solidFill>
                  <a:schemeClr val="tx1">
                    <a:lumMod val="65000"/>
                    <a:lumOff val="35000"/>
                  </a:schemeClr>
                </a:solidFill>
                <a:latin typeface="+mj-lt"/>
              </a:rPr>
              <a:t>Shënimet.</a:t>
            </a:r>
          </a:p>
          <a:p>
            <a:pPr algn="ctr"/>
            <a:r>
              <a:rPr lang="sq-AL" sz="3200">
                <a:solidFill>
                  <a:schemeClr val="tx1">
                    <a:lumMod val="65000"/>
                    <a:lumOff val="35000"/>
                  </a:schemeClr>
                </a:solidFill>
                <a:latin typeface="+mj-lt"/>
              </a:rPr>
              <a:t>=</a:t>
            </a:r>
          </a:p>
          <a:p>
            <a:pPr algn="ctr"/>
            <a:r>
              <a:rPr lang="sq-AL" sz="3200">
                <a:solidFill>
                  <a:schemeClr val="tx1">
                    <a:lumMod val="65000"/>
                    <a:lumOff val="35000"/>
                  </a:schemeClr>
                </a:solidFill>
                <a:latin typeface="+mj-lt"/>
              </a:rPr>
              <a:t>Potenciali hetimor</a:t>
            </a:r>
          </a:p>
        </p:txBody>
      </p:sp>
    </p:spTree>
    <p:extLst>
      <p:ext uri="{BB962C8B-B14F-4D97-AF65-F5344CB8AC3E}">
        <p14:creationId xmlns:p14="http://schemas.microsoft.com/office/powerpoint/2010/main" val="402427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TCP/IP</a:t>
            </a:r>
          </a:p>
        </p:txBody>
      </p:sp>
      <p:sp>
        <p:nvSpPr>
          <p:cNvPr id="2" name="Content Placeholder 1">
            <a:extLst>
              <a:ext uri="{FF2B5EF4-FFF2-40B4-BE49-F238E27FC236}">
                <a16:creationId xmlns:a16="http://schemas.microsoft.com/office/drawing/2014/main" xmlns="" id="{8A88BFAC-15B2-48E9-8819-4E6DD11AE590}"/>
              </a:ext>
            </a:extLst>
          </p:cNvPr>
          <p:cNvSpPr>
            <a:spLocks noGrp="1"/>
          </p:cNvSpPr>
          <p:nvPr>
            <p:ph idx="4294967295"/>
          </p:nvPr>
        </p:nvSpPr>
        <p:spPr>
          <a:xfrm>
            <a:off x="250825" y="1288853"/>
            <a:ext cx="8642350" cy="5183188"/>
          </a:xfrm>
        </p:spPr>
        <p:txBody>
          <a:bodyPr/>
          <a:lstStyle/>
          <a:p>
            <a:pPr algn="just"/>
            <a:r>
              <a:rPr lang="sq-AL" b="1">
                <a:solidFill>
                  <a:srgbClr val="0070C0"/>
                </a:solidFill>
              </a:rPr>
              <a:t>TCP– Transmission Control Protocol (Protokolli i Kontrollit të Transmisionit)</a:t>
            </a:r>
          </a:p>
          <a:p>
            <a:pPr algn="just"/>
            <a:r>
              <a:rPr lang="sq-AL" b="1">
                <a:solidFill>
                  <a:srgbClr val="0070C0"/>
                </a:solidFill>
              </a:rPr>
              <a:t>IP – Internet Protocol</a:t>
            </a:r>
          </a:p>
          <a:p>
            <a:pPr lvl="1" algn="just"/>
            <a:r>
              <a:rPr lang="sq-AL"/>
              <a:t>Ka tjera!</a:t>
            </a:r>
          </a:p>
          <a:p>
            <a:pPr algn="just"/>
            <a:r>
              <a:rPr lang="sq-AL"/>
              <a:t>Së bashku ata specifikojnë se si shkëmbehen të dhënat në një rrjet që siguron komunikimin nga fillimi në fund, duke i bërë ata të besueshëm</a:t>
            </a:r>
          </a:p>
          <a:p>
            <a:pPr algn="just"/>
            <a:r>
              <a:rPr lang="sq-AL" b="1">
                <a:solidFill>
                  <a:srgbClr val="0070C0"/>
                </a:solidFill>
              </a:rPr>
              <a:t>TCP</a:t>
            </a:r>
            <a:r>
              <a:rPr lang="sq-AL"/>
              <a:t> – krijon kanale, menaxhon montimin dhe çmontimin e </a:t>
            </a:r>
            <a:r>
              <a:rPr lang="sq-AL" b="1">
                <a:solidFill>
                  <a:srgbClr val="0070C0"/>
                </a:solidFill>
              </a:rPr>
              <a:t>paketave </a:t>
            </a:r>
            <a:r>
              <a:rPr lang="sq-AL"/>
              <a:t>në secilin fund</a:t>
            </a:r>
          </a:p>
          <a:p>
            <a:pPr algn="just"/>
            <a:r>
              <a:rPr lang="sq-AL" b="1">
                <a:solidFill>
                  <a:srgbClr val="0070C0"/>
                </a:solidFill>
              </a:rPr>
              <a:t>IP</a:t>
            </a:r>
            <a:r>
              <a:rPr lang="sq-AL"/>
              <a:t> – përcakton se si të adresohet &amp; kanalizohet secila </a:t>
            </a:r>
            <a:r>
              <a:rPr lang="sq-AL" b="1">
                <a:solidFill>
                  <a:srgbClr val="0070C0"/>
                </a:solidFill>
              </a:rPr>
              <a:t>paketë</a:t>
            </a:r>
          </a:p>
        </p:txBody>
      </p:sp>
    </p:spTree>
    <p:extLst>
      <p:ext uri="{BB962C8B-B14F-4D97-AF65-F5344CB8AC3E}">
        <p14:creationId xmlns:p14="http://schemas.microsoft.com/office/powerpoint/2010/main" val="36035351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Protokollet e internetit</a:t>
            </a:r>
          </a:p>
        </p:txBody>
      </p:sp>
      <p:sp>
        <p:nvSpPr>
          <p:cNvPr id="2" name="Content Placeholder 1">
            <a:extLst>
              <a:ext uri="{FF2B5EF4-FFF2-40B4-BE49-F238E27FC236}">
                <a16:creationId xmlns:a16="http://schemas.microsoft.com/office/drawing/2014/main" xmlns="" id="{8A88BFAC-15B2-48E9-8819-4E6DD11AE590}"/>
              </a:ext>
            </a:extLst>
          </p:cNvPr>
          <p:cNvSpPr>
            <a:spLocks noGrp="1"/>
          </p:cNvSpPr>
          <p:nvPr>
            <p:ph idx="4294967295"/>
          </p:nvPr>
        </p:nvSpPr>
        <p:spPr>
          <a:xfrm>
            <a:off x="250825" y="1232292"/>
            <a:ext cx="8642350" cy="5183188"/>
          </a:xfrm>
        </p:spPr>
        <p:txBody>
          <a:bodyPr>
            <a:normAutofit fontScale="92500"/>
          </a:bodyPr>
          <a:lstStyle/>
          <a:p>
            <a:r>
              <a:rPr lang="sq-AL" b="1" dirty="0">
                <a:solidFill>
                  <a:srgbClr val="0070C0"/>
                </a:solidFill>
              </a:rPr>
              <a:t>HTTP </a:t>
            </a:r>
            <a:r>
              <a:rPr lang="sq-AL" dirty="0"/>
              <a:t>– Hypertext Transfer Protocol (Protokolli i Transferit Hypertext)</a:t>
            </a:r>
          </a:p>
          <a:p>
            <a:r>
              <a:rPr lang="sq-AL" b="1" dirty="0">
                <a:solidFill>
                  <a:srgbClr val="0070C0"/>
                </a:solidFill>
              </a:rPr>
              <a:t>HTTPS </a:t>
            </a:r>
            <a:r>
              <a:rPr lang="sq-AL" dirty="0"/>
              <a:t>– Secure HTTP (i sigurt)</a:t>
            </a:r>
          </a:p>
          <a:p>
            <a:r>
              <a:rPr lang="sq-AL" b="1" dirty="0">
                <a:solidFill>
                  <a:srgbClr val="0070C0"/>
                </a:solidFill>
              </a:rPr>
              <a:t>SMTP </a:t>
            </a:r>
            <a:r>
              <a:rPr lang="sq-AL" dirty="0"/>
              <a:t>– Simple Mail Transfer Protocol (Protokolli i transferit të postës së thjeshtë)</a:t>
            </a:r>
          </a:p>
          <a:p>
            <a:r>
              <a:rPr lang="sq-AL" b="1" dirty="0">
                <a:solidFill>
                  <a:srgbClr val="0070C0"/>
                </a:solidFill>
              </a:rPr>
              <a:t>FTP </a:t>
            </a:r>
            <a:r>
              <a:rPr lang="sq-AL" dirty="0"/>
              <a:t>– File Transfer Protocol (Protokolli i transferit të fajlave)</a:t>
            </a:r>
          </a:p>
          <a:p>
            <a:r>
              <a:rPr lang="sq-AL" b="1" dirty="0">
                <a:solidFill>
                  <a:srgbClr val="0070C0"/>
                </a:solidFill>
              </a:rPr>
              <a:t>NNTP </a:t>
            </a:r>
            <a:r>
              <a:rPr lang="sq-AL" dirty="0"/>
              <a:t>– Network News Transfer Protocol (Protokolli i transferit të lajmeve të rrjetit)</a:t>
            </a:r>
          </a:p>
          <a:p>
            <a:r>
              <a:rPr lang="sq-AL" b="1" dirty="0">
                <a:solidFill>
                  <a:srgbClr val="0070C0"/>
                </a:solidFill>
              </a:rPr>
              <a:t>UDP </a:t>
            </a:r>
            <a:r>
              <a:rPr lang="sq-AL" dirty="0"/>
              <a:t>– User Datagram Protocol (Protokolli i datagramit të përdoruesit</a:t>
            </a:r>
            <a:r>
              <a:rPr lang="sq-AL" dirty="0" smtClean="0"/>
              <a:t>)</a:t>
            </a:r>
            <a:endParaRPr lang="en-GB" dirty="0"/>
          </a:p>
          <a:p>
            <a:r>
              <a:rPr lang="sq-AL" dirty="0"/>
              <a:t>Mos harroni - një 'protokoll' është thjesht një grup rregullash që nëse ndiqen, lejojnë një komunikim të suksesshëm</a:t>
            </a:r>
          </a:p>
        </p:txBody>
      </p:sp>
    </p:spTree>
    <p:extLst>
      <p:ext uri="{BB962C8B-B14F-4D97-AF65-F5344CB8AC3E}">
        <p14:creationId xmlns:p14="http://schemas.microsoft.com/office/powerpoint/2010/main" val="38489575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Adresat e IP-së</a:t>
            </a:r>
          </a:p>
        </p:txBody>
      </p:sp>
      <p:sp>
        <p:nvSpPr>
          <p:cNvPr id="2" name="Content Placeholder 1">
            <a:extLst>
              <a:ext uri="{FF2B5EF4-FFF2-40B4-BE49-F238E27FC236}">
                <a16:creationId xmlns:a16="http://schemas.microsoft.com/office/drawing/2014/main" xmlns="" id="{8A88BFAC-15B2-48E9-8819-4E6DD11AE590}"/>
              </a:ext>
            </a:extLst>
          </p:cNvPr>
          <p:cNvSpPr>
            <a:spLocks noGrp="1"/>
          </p:cNvSpPr>
          <p:nvPr>
            <p:ph idx="4294967295"/>
          </p:nvPr>
        </p:nvSpPr>
        <p:spPr>
          <a:xfrm>
            <a:off x="250825" y="1260573"/>
            <a:ext cx="8642350" cy="5183188"/>
          </a:xfrm>
        </p:spPr>
        <p:txBody>
          <a:bodyPr/>
          <a:lstStyle/>
          <a:p>
            <a:r>
              <a:rPr lang="sq-AL"/>
              <a:t>Çdo kompjuter në një rrjet duhet të ketë një ID unike për të dërguar dhe marrë të dhëna - një adresë IP</a:t>
            </a:r>
          </a:p>
          <a:p>
            <a:pPr marL="0" indent="0" algn="ctr">
              <a:buNone/>
            </a:pPr>
            <a:r>
              <a:rPr lang="sq-AL" b="1">
                <a:solidFill>
                  <a:srgbClr val="0070C0"/>
                </a:solidFill>
              </a:rPr>
              <a:t>Adresat IPv4</a:t>
            </a:r>
          </a:p>
          <a:p>
            <a:pPr marL="0" indent="0" algn="ctr">
              <a:buNone/>
            </a:pPr>
            <a:r>
              <a:rPr lang="sq-AL" b="1">
                <a:solidFill>
                  <a:srgbClr val="FF0000"/>
                </a:solidFill>
              </a:rPr>
              <a:t>213.43.112.45</a:t>
            </a:r>
          </a:p>
          <a:p>
            <a:pPr marL="0" indent="0" algn="ctr">
              <a:buNone/>
            </a:pPr>
            <a:r>
              <a:rPr lang="sq-AL" b="1">
                <a:solidFill>
                  <a:srgbClr val="0070C0"/>
                </a:solidFill>
              </a:rPr>
              <a:t>Adresat IPv6</a:t>
            </a:r>
          </a:p>
          <a:p>
            <a:pPr marL="0" indent="0" algn="ctr">
              <a:buNone/>
            </a:pPr>
            <a:r>
              <a:rPr lang="sq-AL" b="1">
                <a:solidFill>
                  <a:srgbClr val="FF0000"/>
                </a:solidFill>
              </a:rPr>
              <a:t>2600:1403:0002:029c:0000:0000:0000:2add</a:t>
            </a:r>
          </a:p>
          <a:p>
            <a:pPr marL="0" indent="0" algn="ctr">
              <a:buNone/>
            </a:pPr>
            <a:endParaRPr lang="en-GB" dirty="0"/>
          </a:p>
          <a:p>
            <a:r>
              <a:rPr lang="sq-AL"/>
              <a:t>IPv4 po harxhohen – IPv6 po bëhen gjithnjë e më të zakonshme si rezultat</a:t>
            </a:r>
          </a:p>
        </p:txBody>
      </p:sp>
    </p:spTree>
    <p:extLst>
      <p:ext uri="{BB962C8B-B14F-4D97-AF65-F5344CB8AC3E}">
        <p14:creationId xmlns:p14="http://schemas.microsoft.com/office/powerpoint/2010/main" val="3633803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IPv4</a:t>
            </a:r>
          </a:p>
        </p:txBody>
      </p:sp>
      <p:sp>
        <p:nvSpPr>
          <p:cNvPr id="2" name="Content Placeholder 1">
            <a:extLst>
              <a:ext uri="{FF2B5EF4-FFF2-40B4-BE49-F238E27FC236}">
                <a16:creationId xmlns:a16="http://schemas.microsoft.com/office/drawing/2014/main" xmlns="" id="{8A88BFAC-15B2-48E9-8819-4E6DD11AE590}"/>
              </a:ext>
            </a:extLst>
          </p:cNvPr>
          <p:cNvSpPr>
            <a:spLocks noGrp="1"/>
          </p:cNvSpPr>
          <p:nvPr>
            <p:ph idx="4294967295"/>
          </p:nvPr>
        </p:nvSpPr>
        <p:spPr>
          <a:xfrm>
            <a:off x="250825" y="1270148"/>
            <a:ext cx="8642350" cy="5183188"/>
          </a:xfrm>
        </p:spPr>
        <p:txBody>
          <a:bodyPr/>
          <a:lstStyle/>
          <a:p>
            <a:r>
              <a:rPr lang="sq-AL" b="1">
                <a:solidFill>
                  <a:srgbClr val="0070C0"/>
                </a:solidFill>
              </a:rPr>
              <a:t>32-bit</a:t>
            </a:r>
            <a:r>
              <a:rPr lang="sq-AL"/>
              <a:t> adresa</a:t>
            </a:r>
          </a:p>
          <a:p>
            <a:r>
              <a:rPr lang="sq-AL"/>
              <a:t>Katër numra të ndarë me ‘.’</a:t>
            </a:r>
          </a:p>
          <a:p>
            <a:r>
              <a:rPr lang="sq-AL"/>
              <a:t>Secili numër mund të jetë ‘0’ deri ‘255’ – p.sh.</a:t>
            </a:r>
          </a:p>
          <a:p>
            <a:pPr marL="0" indent="0" algn="ctr">
              <a:buNone/>
            </a:pPr>
            <a:r>
              <a:rPr lang="sq-AL" b="1">
                <a:solidFill>
                  <a:srgbClr val="FF0000"/>
                </a:solidFill>
              </a:rPr>
              <a:t>213.43.112.45</a:t>
            </a:r>
          </a:p>
          <a:p>
            <a:r>
              <a:rPr lang="sq-AL"/>
              <a:t>4,162,314,256 adresat e mundshme - afërsisht</a:t>
            </a:r>
          </a:p>
        </p:txBody>
      </p:sp>
      <p:pic>
        <p:nvPicPr>
          <p:cNvPr id="1026" name="Picture 2" descr="How to Find Your Public IP Address">
            <a:extLst>
              <a:ext uri="{FF2B5EF4-FFF2-40B4-BE49-F238E27FC236}">
                <a16:creationId xmlns:a16="http://schemas.microsoft.com/office/drawing/2014/main" xmlns="" id="{4E286537-1E2E-4F5D-8830-A2DE91D4A0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088" y="4466157"/>
            <a:ext cx="3671962" cy="19871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2381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IPv4</a:t>
            </a:r>
          </a:p>
        </p:txBody>
      </p:sp>
      <p:sp>
        <p:nvSpPr>
          <p:cNvPr id="2" name="Content Placeholder 1">
            <a:extLst>
              <a:ext uri="{FF2B5EF4-FFF2-40B4-BE49-F238E27FC236}">
                <a16:creationId xmlns:a16="http://schemas.microsoft.com/office/drawing/2014/main" xmlns="" id="{8A88BFAC-15B2-48E9-8819-4E6DD11AE590}"/>
              </a:ext>
            </a:extLst>
          </p:cNvPr>
          <p:cNvSpPr>
            <a:spLocks noGrp="1"/>
          </p:cNvSpPr>
          <p:nvPr>
            <p:ph idx="4294967295"/>
          </p:nvPr>
        </p:nvSpPr>
        <p:spPr>
          <a:xfrm>
            <a:off x="250824" y="1270075"/>
            <a:ext cx="8642350" cy="5183188"/>
          </a:xfrm>
        </p:spPr>
        <p:txBody>
          <a:bodyPr/>
          <a:lstStyle/>
          <a:p>
            <a:r>
              <a:rPr lang="sq-AL"/>
              <a:t>Adresat Private k. Publike</a:t>
            </a:r>
          </a:p>
          <a:p>
            <a:pPr lvl="1"/>
            <a:r>
              <a:rPr lang="sq-AL"/>
              <a:t>IP adresat Publike – përdorur në internet</a:t>
            </a:r>
          </a:p>
          <a:p>
            <a:pPr lvl="1"/>
            <a:r>
              <a:rPr lang="sq-AL"/>
              <a:t>IP adresat Private – përdorur në rrjete private</a:t>
            </a:r>
          </a:p>
          <a:p>
            <a:pPr lvl="1"/>
            <a:r>
              <a:rPr lang="sq-AL"/>
              <a:t>Ka kufij të caktuar të adresave IP që janë 'private’</a:t>
            </a:r>
          </a:p>
        </p:txBody>
      </p:sp>
      <p:pic>
        <p:nvPicPr>
          <p:cNvPr id="7" name="Picture 6">
            <a:extLst>
              <a:ext uri="{FF2B5EF4-FFF2-40B4-BE49-F238E27FC236}">
                <a16:creationId xmlns:a16="http://schemas.microsoft.com/office/drawing/2014/main" xmlns="" id="{BF30EB99-9E19-471C-8DBA-9821EAE9FDCE}"/>
              </a:ext>
            </a:extLst>
          </p:cNvPr>
          <p:cNvPicPr>
            <a:picLocks noChangeAspect="1"/>
          </p:cNvPicPr>
          <p:nvPr/>
        </p:nvPicPr>
        <p:blipFill>
          <a:blip r:embed="rId3"/>
          <a:stretch>
            <a:fillRect/>
          </a:stretch>
        </p:blipFill>
        <p:spPr>
          <a:xfrm>
            <a:off x="1286371" y="3861669"/>
            <a:ext cx="6571257" cy="1992575"/>
          </a:xfrm>
          <a:prstGeom prst="rect">
            <a:avLst/>
          </a:prstGeom>
          <a:ln>
            <a:solidFill>
              <a:srgbClr val="0070C0"/>
            </a:solidFill>
          </a:ln>
        </p:spPr>
      </p:pic>
    </p:spTree>
    <p:extLst>
      <p:ext uri="{BB962C8B-B14F-4D97-AF65-F5344CB8AC3E}">
        <p14:creationId xmlns:p14="http://schemas.microsoft.com/office/powerpoint/2010/main" val="61514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BA244C-489D-417D-B8AB-CB954192CB36}"/>
              </a:ext>
            </a:extLst>
          </p:cNvPr>
          <p:cNvSpPr>
            <a:spLocks noGrp="1"/>
          </p:cNvSpPr>
          <p:nvPr>
            <p:ph type="title"/>
          </p:nvPr>
        </p:nvSpPr>
        <p:spPr/>
        <p:txBody>
          <a:bodyPr/>
          <a:lstStyle/>
          <a:p>
            <a:r>
              <a:rPr lang="sq-AL"/>
              <a:t>Pjesët dhe funksionet e kompjuterit</a:t>
            </a:r>
          </a:p>
        </p:txBody>
      </p:sp>
      <p:sp>
        <p:nvSpPr>
          <p:cNvPr id="3" name="Text Placeholder 2">
            <a:extLst>
              <a:ext uri="{FF2B5EF4-FFF2-40B4-BE49-F238E27FC236}">
                <a16:creationId xmlns:a16="http://schemas.microsoft.com/office/drawing/2014/main" xmlns="" id="{E380FE40-902C-48A0-8E4E-962AA387FB67}"/>
              </a:ext>
            </a:extLst>
          </p:cNvPr>
          <p:cNvSpPr>
            <a:spLocks noGrp="1"/>
          </p:cNvSpPr>
          <p:nvPr>
            <p:ph type="body" idx="1"/>
          </p:nvPr>
        </p:nvSpPr>
        <p:spPr/>
        <p:txBody>
          <a:bodyPr/>
          <a:lstStyle/>
          <a:p>
            <a:r>
              <a:rPr lang="sq-AL"/>
              <a:t>Bazat e kompjuterëve dhe internetit</a:t>
            </a:r>
          </a:p>
        </p:txBody>
      </p:sp>
      <p:sp>
        <p:nvSpPr>
          <p:cNvPr id="9" name="TextBox 7">
            <a:extLst>
              <a:ext uri="{FF2B5EF4-FFF2-40B4-BE49-F238E27FC236}">
                <a16:creationId xmlns:a16="http://schemas.microsoft.com/office/drawing/2014/main" xmlns="" id="{7B9BC96D-6AC8-4249-9F3D-D92372DB1900}"/>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Seksioni 1</a:t>
            </a:r>
          </a:p>
        </p:txBody>
      </p:sp>
      <p:sp>
        <p:nvSpPr>
          <p:cNvPr id="12" name="Slide Number Placeholder 4">
            <a:extLst>
              <a:ext uri="{FF2B5EF4-FFF2-40B4-BE49-F238E27FC236}">
                <a16:creationId xmlns:a16="http://schemas.microsoft.com/office/drawing/2014/main" xmlns="" id="{4120CC53-4CBC-4E13-B00B-B6842626CCD1}"/>
              </a:ext>
            </a:extLst>
          </p:cNvPr>
          <p:cNvSpPr txBox="1">
            <a:spLocks/>
          </p:cNvSpPr>
          <p:nvPr/>
        </p:nvSpPr>
        <p:spPr>
          <a:xfrm>
            <a:off x="7086600" y="6588125"/>
            <a:ext cx="2057400" cy="285810"/>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49C04F3A-82BD-4011-AADB-1F79FD7DF4BC}" type="slidenum">
              <a:rPr lang="en-GB" sz="900" b="1" smtClean="0">
                <a:solidFill>
                  <a:schemeClr val="bg1"/>
                </a:solidFill>
                <a:latin typeface="Verdana" panose="020B0604030504040204" pitchFamily="34" charset="0"/>
                <a:ea typeface="Verdana" panose="020B0604030504040204" pitchFamily="34" charset="0"/>
              </a:rPr>
              <a:pPr algn="r"/>
              <a:t>5</a:t>
            </a:fld>
            <a:endParaRPr lang="en-GB" sz="900" b="1" smtClean="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2048175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IPv6</a:t>
            </a:r>
          </a:p>
        </p:txBody>
      </p:sp>
      <p:sp>
        <p:nvSpPr>
          <p:cNvPr id="2" name="Content Placeholder 1">
            <a:extLst>
              <a:ext uri="{FF2B5EF4-FFF2-40B4-BE49-F238E27FC236}">
                <a16:creationId xmlns:a16="http://schemas.microsoft.com/office/drawing/2014/main" xmlns="" id="{8A88BFAC-15B2-48E9-8819-4E6DD11AE590}"/>
              </a:ext>
            </a:extLst>
          </p:cNvPr>
          <p:cNvSpPr>
            <a:spLocks noGrp="1"/>
          </p:cNvSpPr>
          <p:nvPr>
            <p:ph idx="4294967295"/>
          </p:nvPr>
        </p:nvSpPr>
        <p:spPr>
          <a:xfrm>
            <a:off x="250825" y="1270000"/>
            <a:ext cx="8642350" cy="5183188"/>
          </a:xfrm>
        </p:spPr>
        <p:txBody>
          <a:bodyPr/>
          <a:lstStyle/>
          <a:p>
            <a:r>
              <a:rPr lang="sq-AL" b="1">
                <a:solidFill>
                  <a:srgbClr val="0070C0"/>
                </a:solidFill>
              </a:rPr>
              <a:t>128-bit</a:t>
            </a:r>
            <a:r>
              <a:rPr lang="sq-AL"/>
              <a:t> adresa – 8 vlera të ndara me dy pika</a:t>
            </a:r>
          </a:p>
          <a:p>
            <a:r>
              <a:rPr lang="sq-AL"/>
              <a:t>Vlerat e shkruara në heksadecimale</a:t>
            </a:r>
          </a:p>
          <a:p>
            <a:r>
              <a:rPr lang="sq-AL"/>
              <a:t>Secili grup mund të shkojë nga ‘0000’ tek ‘FFFF’ – p.sh.</a:t>
            </a:r>
          </a:p>
          <a:p>
            <a:pPr marL="0" indent="0" algn="ctr">
              <a:buNone/>
            </a:pPr>
            <a:r>
              <a:rPr lang="sq-AL" b="1">
                <a:solidFill>
                  <a:srgbClr val="FF0000"/>
                </a:solidFill>
              </a:rPr>
              <a:t>2600:1403:0002:029c:0000:0000:0000:2add</a:t>
            </a:r>
          </a:p>
          <a:p>
            <a:r>
              <a:rPr lang="sq-AL"/>
              <a:t>Mund të shkurtohet</a:t>
            </a:r>
          </a:p>
          <a:p>
            <a:pPr marL="0" indent="0" algn="ctr">
              <a:buNone/>
            </a:pPr>
            <a:r>
              <a:rPr lang="sq-AL" b="1">
                <a:solidFill>
                  <a:srgbClr val="FF0000"/>
                </a:solidFill>
              </a:rPr>
              <a:t>2600:1403:2:29c:0:0:0:2add</a:t>
            </a:r>
          </a:p>
          <a:p>
            <a:pPr marL="0" indent="0" algn="ctr">
              <a:buNone/>
            </a:pPr>
            <a:r>
              <a:rPr lang="sq-AL" b="1">
                <a:solidFill>
                  <a:srgbClr val="FF0000"/>
                </a:solidFill>
              </a:rPr>
              <a:t>2600:1403:2:29c::2add</a:t>
            </a:r>
          </a:p>
          <a:p>
            <a:pPr marL="0" indent="0" algn="ctr">
              <a:buNone/>
            </a:pPr>
            <a:endParaRPr lang="en-GB" b="1" dirty="0">
              <a:solidFill>
                <a:srgbClr val="FF0000"/>
              </a:solidFill>
            </a:endParaRPr>
          </a:p>
          <a:p>
            <a:r>
              <a:rPr lang="sq-AL" sz="2400"/>
              <a:t>340,282,366,920,938,000,000,000,000,000,000,000,000 e mundshme</a:t>
            </a:r>
          </a:p>
          <a:p>
            <a:endParaRPr lang="en-GB" b="1" dirty="0"/>
          </a:p>
        </p:txBody>
      </p:sp>
    </p:spTree>
    <p:extLst>
      <p:ext uri="{BB962C8B-B14F-4D97-AF65-F5344CB8AC3E}">
        <p14:creationId xmlns:p14="http://schemas.microsoft.com/office/powerpoint/2010/main" val="1044138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IPv6</a:t>
            </a:r>
          </a:p>
        </p:txBody>
      </p:sp>
      <p:sp>
        <p:nvSpPr>
          <p:cNvPr id="2" name="Content Placeholder 1">
            <a:extLst>
              <a:ext uri="{FF2B5EF4-FFF2-40B4-BE49-F238E27FC236}">
                <a16:creationId xmlns:a16="http://schemas.microsoft.com/office/drawing/2014/main" xmlns="" id="{8A88BFAC-15B2-48E9-8819-4E6DD11AE590}"/>
              </a:ext>
            </a:extLst>
          </p:cNvPr>
          <p:cNvSpPr>
            <a:spLocks noGrp="1"/>
          </p:cNvSpPr>
          <p:nvPr>
            <p:ph idx="4294967295"/>
          </p:nvPr>
        </p:nvSpPr>
        <p:spPr>
          <a:xfrm>
            <a:off x="250825" y="1251146"/>
            <a:ext cx="8642350" cy="5183188"/>
          </a:xfrm>
        </p:spPr>
        <p:txBody>
          <a:bodyPr/>
          <a:lstStyle/>
          <a:p>
            <a:r>
              <a:rPr lang="sq-AL"/>
              <a:t>Adresat Private k. Publike</a:t>
            </a:r>
          </a:p>
          <a:p>
            <a:pPr lvl="1"/>
            <a:r>
              <a:rPr lang="sq-AL"/>
              <a:t>Sikurse me IPv4 – parimi i njëjtë</a:t>
            </a:r>
          </a:p>
          <a:p>
            <a:pPr lvl="1"/>
            <a:r>
              <a:rPr lang="sq-AL"/>
              <a:t>fc00:: (Unike lokale)</a:t>
            </a:r>
          </a:p>
          <a:p>
            <a:pPr lvl="1"/>
            <a:r>
              <a:rPr lang="sq-AL"/>
              <a:t>fdxx:: (vendi lokal)</a:t>
            </a:r>
          </a:p>
          <a:p>
            <a:pPr lvl="1"/>
            <a:r>
              <a:rPr lang="sq-AL"/>
              <a:t>fe00:: (link lokal)</a:t>
            </a:r>
          </a:p>
          <a:p>
            <a:pPr lvl="1"/>
            <a:r>
              <a:rPr lang="sq-AL"/>
              <a:t>Përdorur në rrjetin e brendshëm</a:t>
            </a:r>
          </a:p>
          <a:p>
            <a:pPr lvl="1"/>
            <a:endParaRPr lang="en-US" dirty="0"/>
          </a:p>
          <a:p>
            <a:endParaRPr lang="en-GB" b="1" dirty="0"/>
          </a:p>
        </p:txBody>
      </p:sp>
      <p:pic>
        <p:nvPicPr>
          <p:cNvPr id="2050" name="Picture 2" descr="What is an IPv6 address? - Myipservices.com">
            <a:extLst>
              <a:ext uri="{FF2B5EF4-FFF2-40B4-BE49-F238E27FC236}">
                <a16:creationId xmlns:a16="http://schemas.microsoft.com/office/drawing/2014/main" xmlns="" id="{C9168EA3-1A64-48A8-963D-E57424D1C4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5103" y="4581129"/>
            <a:ext cx="3180947" cy="19396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1954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IP adresa juaj (e brendshme)</a:t>
            </a:r>
          </a:p>
        </p:txBody>
      </p:sp>
      <p:sp>
        <p:nvSpPr>
          <p:cNvPr id="2" name="Content Placeholder 1">
            <a:extLst>
              <a:ext uri="{FF2B5EF4-FFF2-40B4-BE49-F238E27FC236}">
                <a16:creationId xmlns:a16="http://schemas.microsoft.com/office/drawing/2014/main" xmlns="" id="{8A88BFAC-15B2-48E9-8819-4E6DD11AE590}"/>
              </a:ext>
            </a:extLst>
          </p:cNvPr>
          <p:cNvSpPr>
            <a:spLocks noGrp="1"/>
          </p:cNvSpPr>
          <p:nvPr>
            <p:ph idx="4294967295"/>
          </p:nvPr>
        </p:nvSpPr>
        <p:spPr>
          <a:xfrm>
            <a:off x="250825" y="1267768"/>
            <a:ext cx="8642350" cy="1654175"/>
          </a:xfrm>
        </p:spPr>
        <p:txBody>
          <a:bodyPr/>
          <a:lstStyle/>
          <a:p>
            <a:r>
              <a:rPr lang="sq-AL"/>
              <a:t>Command prompt  &gt; ipconfig /all</a:t>
            </a:r>
          </a:p>
        </p:txBody>
      </p:sp>
      <p:pic>
        <p:nvPicPr>
          <p:cNvPr id="3" name="Picture 2">
            <a:extLst>
              <a:ext uri="{FF2B5EF4-FFF2-40B4-BE49-F238E27FC236}">
                <a16:creationId xmlns:a16="http://schemas.microsoft.com/office/drawing/2014/main" xmlns="" id="{0EA8CA3E-FBAC-46FE-831B-7D5D3D72F9DF}"/>
              </a:ext>
            </a:extLst>
          </p:cNvPr>
          <p:cNvPicPr>
            <a:picLocks noChangeAspect="1"/>
          </p:cNvPicPr>
          <p:nvPr/>
        </p:nvPicPr>
        <p:blipFill>
          <a:blip r:embed="rId3"/>
          <a:stretch>
            <a:fillRect/>
          </a:stretch>
        </p:blipFill>
        <p:spPr>
          <a:xfrm>
            <a:off x="107504" y="1836795"/>
            <a:ext cx="8892480" cy="4473517"/>
          </a:xfrm>
          <a:prstGeom prst="rect">
            <a:avLst/>
          </a:prstGeom>
        </p:spPr>
      </p:pic>
      <p:sp>
        <p:nvSpPr>
          <p:cNvPr id="4" name="Rectangle 3">
            <a:extLst>
              <a:ext uri="{FF2B5EF4-FFF2-40B4-BE49-F238E27FC236}">
                <a16:creationId xmlns:a16="http://schemas.microsoft.com/office/drawing/2014/main" xmlns="" id="{CDA97717-835D-4AF8-9241-2596FC92DECE}"/>
              </a:ext>
            </a:extLst>
          </p:cNvPr>
          <p:cNvSpPr/>
          <p:nvPr/>
        </p:nvSpPr>
        <p:spPr>
          <a:xfrm>
            <a:off x="4211960" y="3501008"/>
            <a:ext cx="4536504" cy="576064"/>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02125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DNS</a:t>
            </a:r>
          </a:p>
        </p:txBody>
      </p:sp>
      <p:sp>
        <p:nvSpPr>
          <p:cNvPr id="2" name="Content Placeholder 1">
            <a:extLst>
              <a:ext uri="{FF2B5EF4-FFF2-40B4-BE49-F238E27FC236}">
                <a16:creationId xmlns:a16="http://schemas.microsoft.com/office/drawing/2014/main" xmlns="" id="{8A88BFAC-15B2-48E9-8819-4E6DD11AE590}"/>
              </a:ext>
            </a:extLst>
          </p:cNvPr>
          <p:cNvSpPr>
            <a:spLocks noGrp="1"/>
          </p:cNvSpPr>
          <p:nvPr>
            <p:ph idx="4294967295"/>
          </p:nvPr>
        </p:nvSpPr>
        <p:spPr>
          <a:xfrm>
            <a:off x="250825" y="1317134"/>
            <a:ext cx="8642350" cy="5183188"/>
          </a:xfrm>
        </p:spPr>
        <p:txBody>
          <a:bodyPr/>
          <a:lstStyle/>
          <a:p>
            <a:r>
              <a:rPr lang="sq-AL" b="1">
                <a:solidFill>
                  <a:srgbClr val="0070C0"/>
                </a:solidFill>
              </a:rPr>
              <a:t>DNS</a:t>
            </a:r>
            <a:r>
              <a:rPr lang="sq-AL"/>
              <a:t> – Domain Name System (Sistemi i emrit të domenit)</a:t>
            </a:r>
          </a:p>
          <a:p>
            <a:r>
              <a:rPr lang="sq-AL"/>
              <a:t>Kudo në internet është një adresë IP</a:t>
            </a:r>
          </a:p>
          <a:p>
            <a:pPr marL="0" indent="0" algn="ctr">
              <a:buNone/>
            </a:pPr>
            <a:r>
              <a:rPr lang="sq-AL" b="1">
                <a:solidFill>
                  <a:srgbClr val="FF0000"/>
                </a:solidFill>
              </a:rPr>
              <a:t>123.123.123.123 </a:t>
            </a:r>
            <a:r>
              <a:rPr lang="sq-AL"/>
              <a:t>(një shembull)</a:t>
            </a:r>
          </a:p>
          <a:p>
            <a:r>
              <a:rPr lang="sq-AL"/>
              <a:t>Por duam të arrijmë tek </a:t>
            </a:r>
            <a:r>
              <a:rPr lang="sq-AL">
                <a:hlinkClick r:id="rId3"/>
              </a:rPr>
              <a:t>www.coe.int</a:t>
            </a:r>
            <a:r>
              <a:rPr lang="sq-AL"/>
              <a:t> që është </a:t>
            </a:r>
            <a:r>
              <a:rPr lang="sq-AL" b="1">
                <a:solidFill>
                  <a:srgbClr val="0070C0"/>
                </a:solidFill>
              </a:rPr>
              <a:t>URL</a:t>
            </a:r>
            <a:r>
              <a:rPr lang="sq-AL"/>
              <a:t> – Uniform Resource Locator / Gjetësi i Burimeve Uniforme</a:t>
            </a:r>
          </a:p>
          <a:p>
            <a:r>
              <a:rPr lang="sq-AL"/>
              <a:t>Diçka duhet të konvertohet </a:t>
            </a:r>
            <a:r>
              <a:rPr lang="sq-AL">
                <a:hlinkClick r:id="rId3"/>
              </a:rPr>
              <a:t>www.coe.int</a:t>
            </a:r>
            <a:r>
              <a:rPr lang="sq-AL"/>
              <a:t> to 123.123.123.123</a:t>
            </a:r>
          </a:p>
          <a:p>
            <a:r>
              <a:rPr lang="sq-AL"/>
              <a:t>DNS e bën këtë - në mënyrë efektive një direktori telefonike në internet që zgjidh pyetjen</a:t>
            </a:r>
          </a:p>
        </p:txBody>
      </p:sp>
    </p:spTree>
    <p:extLst>
      <p:ext uri="{BB962C8B-B14F-4D97-AF65-F5344CB8AC3E}">
        <p14:creationId xmlns:p14="http://schemas.microsoft.com/office/powerpoint/2010/main" val="1213504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ow-route-53-routes-traffic">
            <a:extLst>
              <a:ext uri="{FF2B5EF4-FFF2-40B4-BE49-F238E27FC236}">
                <a16:creationId xmlns:a16="http://schemas.microsoft.com/office/drawing/2014/main" xmlns="" id="{395D0A2C-3D16-45A4-9A42-E25BE89F9E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3968" y="2793032"/>
            <a:ext cx="4824536" cy="368886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DNS</a:t>
            </a:r>
          </a:p>
        </p:txBody>
      </p:sp>
      <p:sp>
        <p:nvSpPr>
          <p:cNvPr id="2" name="Content Placeholder 1">
            <a:extLst>
              <a:ext uri="{FF2B5EF4-FFF2-40B4-BE49-F238E27FC236}">
                <a16:creationId xmlns:a16="http://schemas.microsoft.com/office/drawing/2014/main" xmlns="" id="{8A88BFAC-15B2-48E9-8819-4E6DD11AE590}"/>
              </a:ext>
            </a:extLst>
          </p:cNvPr>
          <p:cNvSpPr>
            <a:spLocks noGrp="1"/>
          </p:cNvSpPr>
          <p:nvPr>
            <p:ph idx="4294967295"/>
          </p:nvPr>
        </p:nvSpPr>
        <p:spPr>
          <a:xfrm>
            <a:off x="245098" y="1269206"/>
            <a:ext cx="7273925" cy="4319588"/>
          </a:xfrm>
        </p:spPr>
        <p:txBody>
          <a:bodyPr/>
          <a:lstStyle/>
          <a:p>
            <a:r>
              <a:rPr lang="sq-AL" b="1">
                <a:solidFill>
                  <a:srgbClr val="0070C0"/>
                </a:solidFill>
              </a:rPr>
              <a:t>DNS</a:t>
            </a:r>
            <a:r>
              <a:rPr lang="sq-AL"/>
              <a:t> është një sistem i shumëfishtë serveri - i replikuar dhe i shpërndarë në të gjithë botën</a:t>
            </a:r>
          </a:p>
          <a:p>
            <a:r>
              <a:rPr lang="sq-AL"/>
              <a:t>124 miliarda pyetje ditore</a:t>
            </a:r>
          </a:p>
          <a:p>
            <a:r>
              <a:rPr lang="sq-AL"/>
              <a:t>Azhurnohet vazhdimisht</a:t>
            </a:r>
          </a:p>
        </p:txBody>
      </p:sp>
      <p:sp>
        <p:nvSpPr>
          <p:cNvPr id="3" name="Rectangle 2">
            <a:extLst>
              <a:ext uri="{FF2B5EF4-FFF2-40B4-BE49-F238E27FC236}">
                <a16:creationId xmlns:a16="http://schemas.microsoft.com/office/drawing/2014/main" xmlns="" id="{7187B9CF-82F1-40D4-8F20-4DB9E10E51EA}"/>
              </a:ext>
            </a:extLst>
          </p:cNvPr>
          <p:cNvSpPr/>
          <p:nvPr/>
        </p:nvSpPr>
        <p:spPr>
          <a:xfrm>
            <a:off x="35496" y="6310312"/>
            <a:ext cx="4572000" cy="276999"/>
          </a:xfrm>
          <a:prstGeom prst="rect">
            <a:avLst/>
          </a:prstGeom>
        </p:spPr>
        <p:txBody>
          <a:bodyPr>
            <a:spAutoFit/>
          </a:bodyPr>
          <a:lstStyle/>
          <a:p>
            <a:r>
              <a:rPr lang="sq-AL" sz="1200">
                <a:hlinkClick r:id="rId4"/>
              </a:rPr>
              <a:t>https://aws.amazon.com/es/route53/what-is-dns/</a:t>
            </a:r>
          </a:p>
        </p:txBody>
      </p:sp>
    </p:spTree>
    <p:extLst>
      <p:ext uri="{BB962C8B-B14F-4D97-AF65-F5344CB8AC3E}">
        <p14:creationId xmlns:p14="http://schemas.microsoft.com/office/powerpoint/2010/main" val="3678077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00222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BA244C-489D-417D-B8AB-CB954192CB36}"/>
              </a:ext>
            </a:extLst>
          </p:cNvPr>
          <p:cNvSpPr>
            <a:spLocks noGrp="1"/>
          </p:cNvSpPr>
          <p:nvPr>
            <p:ph type="title"/>
          </p:nvPr>
        </p:nvSpPr>
        <p:spPr/>
        <p:txBody>
          <a:bodyPr/>
          <a:lstStyle/>
          <a:p>
            <a:r>
              <a:rPr lang="sq-AL"/>
              <a:t>Lidhja në internet</a:t>
            </a:r>
          </a:p>
        </p:txBody>
      </p:sp>
      <p:sp>
        <p:nvSpPr>
          <p:cNvPr id="3" name="Text Placeholder 2">
            <a:extLst>
              <a:ext uri="{FF2B5EF4-FFF2-40B4-BE49-F238E27FC236}">
                <a16:creationId xmlns:a16="http://schemas.microsoft.com/office/drawing/2014/main" xmlns="" id="{E380FE40-902C-48A0-8E4E-962AA387FB67}"/>
              </a:ext>
            </a:extLst>
          </p:cNvPr>
          <p:cNvSpPr>
            <a:spLocks noGrp="1"/>
          </p:cNvSpPr>
          <p:nvPr>
            <p:ph type="body" idx="1"/>
          </p:nvPr>
        </p:nvSpPr>
        <p:spPr/>
        <p:txBody>
          <a:bodyPr/>
          <a:lstStyle/>
          <a:p>
            <a:r>
              <a:rPr lang="sq-AL"/>
              <a:t>Bazat e kompjuterëve dhe internetit</a:t>
            </a:r>
          </a:p>
        </p:txBody>
      </p:sp>
      <p:sp>
        <p:nvSpPr>
          <p:cNvPr id="6" name="TextBox 7">
            <a:extLst>
              <a:ext uri="{FF2B5EF4-FFF2-40B4-BE49-F238E27FC236}">
                <a16:creationId xmlns:a16="http://schemas.microsoft.com/office/drawing/2014/main" xmlns="" id="{B56E239A-32FB-4A4C-8FCA-79491A7D860B}"/>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Seksioni 3</a:t>
            </a:r>
          </a:p>
        </p:txBody>
      </p:sp>
    </p:spTree>
    <p:extLst>
      <p:ext uri="{BB962C8B-B14F-4D97-AF65-F5344CB8AC3E}">
        <p14:creationId xmlns:p14="http://schemas.microsoft.com/office/powerpoint/2010/main" val="108451541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Lidhja në internet</a:t>
            </a:r>
          </a:p>
        </p:txBody>
      </p:sp>
      <p:sp>
        <p:nvSpPr>
          <p:cNvPr id="2" name="Content Placeholder 1">
            <a:extLst>
              <a:ext uri="{FF2B5EF4-FFF2-40B4-BE49-F238E27FC236}">
                <a16:creationId xmlns:a16="http://schemas.microsoft.com/office/drawing/2014/main" xmlns="" id="{8A88BFAC-15B2-48E9-8819-4E6DD11AE590}"/>
              </a:ext>
            </a:extLst>
          </p:cNvPr>
          <p:cNvSpPr>
            <a:spLocks noGrp="1"/>
          </p:cNvSpPr>
          <p:nvPr>
            <p:ph idx="4294967295"/>
          </p:nvPr>
        </p:nvSpPr>
        <p:spPr>
          <a:xfrm>
            <a:off x="250825" y="1307317"/>
            <a:ext cx="8642350" cy="5183188"/>
          </a:xfrm>
        </p:spPr>
        <p:txBody>
          <a:bodyPr/>
          <a:lstStyle/>
          <a:p>
            <a:pPr algn="just"/>
            <a:r>
              <a:rPr lang="sq-AL"/>
              <a:t>Shumica e njerëzve lidhen përmes një </a:t>
            </a:r>
            <a:r>
              <a:rPr lang="sq-AL" b="1">
                <a:solidFill>
                  <a:srgbClr val="0070C0"/>
                </a:solidFill>
              </a:rPr>
              <a:t>ISP (ose CSP)</a:t>
            </a:r>
          </a:p>
          <a:p>
            <a:pPr lvl="1" algn="just"/>
            <a:r>
              <a:rPr lang="sq-AL"/>
              <a:t>Organizata tregtare jep me qira qasjen në internet - 14,000+ në të gjithë botën</a:t>
            </a:r>
          </a:p>
          <a:p>
            <a:pPr algn="just"/>
            <a:r>
              <a:rPr lang="sq-AL"/>
              <a:t>Metodat e zakonshme të lidhjes</a:t>
            </a:r>
          </a:p>
          <a:p>
            <a:pPr lvl="1" algn="just"/>
            <a:r>
              <a:rPr lang="sq-AL"/>
              <a:t>Dial-up, broadband, fibër, ISDN, kabllo, pikë shpërndarje hotspot, satelit</a:t>
            </a:r>
          </a:p>
        </p:txBody>
      </p:sp>
      <p:pic>
        <p:nvPicPr>
          <p:cNvPr id="7" name="Picture 6" descr="600x740">
            <a:extLst>
              <a:ext uri="{FF2B5EF4-FFF2-40B4-BE49-F238E27FC236}">
                <a16:creationId xmlns:a16="http://schemas.microsoft.com/office/drawing/2014/main" xmlns="" id="{5183BB99-1A21-4D46-9EE6-589D90A7425E}"/>
              </a:ext>
            </a:extLst>
          </p:cNvPr>
          <p:cNvPicPr>
            <a:picLocks noChangeAspect="1" noChangeArrowheads="1"/>
          </p:cNvPicPr>
          <p:nvPr/>
        </p:nvPicPr>
        <p:blipFill>
          <a:blip r:embed="rId3" cstate="print"/>
          <a:srcRect/>
          <a:stretch>
            <a:fillRect/>
          </a:stretch>
        </p:blipFill>
        <p:spPr bwMode="auto">
          <a:xfrm>
            <a:off x="2622672" y="4509120"/>
            <a:ext cx="1589288" cy="1959931"/>
          </a:xfrm>
          <a:prstGeom prst="rect">
            <a:avLst/>
          </a:prstGeom>
          <a:noFill/>
          <a:ln w="9525">
            <a:noFill/>
            <a:miter lim="800000"/>
            <a:headEnd/>
            <a:tailEnd/>
          </a:ln>
        </p:spPr>
      </p:pic>
      <p:pic>
        <p:nvPicPr>
          <p:cNvPr id="8" name="Picture 8" descr="wirelessuser">
            <a:extLst>
              <a:ext uri="{FF2B5EF4-FFF2-40B4-BE49-F238E27FC236}">
                <a16:creationId xmlns:a16="http://schemas.microsoft.com/office/drawing/2014/main" xmlns="" id="{B2DE0225-CC13-4400-AE36-EE9D147BC7A4}"/>
              </a:ext>
            </a:extLst>
          </p:cNvPr>
          <p:cNvPicPr>
            <a:picLocks noChangeAspect="1" noChangeArrowheads="1"/>
          </p:cNvPicPr>
          <p:nvPr/>
        </p:nvPicPr>
        <p:blipFill>
          <a:blip r:embed="rId4" cstate="print"/>
          <a:srcRect/>
          <a:stretch>
            <a:fillRect/>
          </a:stretch>
        </p:blipFill>
        <p:spPr bwMode="auto">
          <a:xfrm>
            <a:off x="4932042" y="4509120"/>
            <a:ext cx="1872207" cy="1883764"/>
          </a:xfrm>
          <a:prstGeom prst="rect">
            <a:avLst/>
          </a:prstGeom>
          <a:noFill/>
          <a:ln w="9525">
            <a:noFill/>
            <a:miter lim="800000"/>
            <a:headEnd/>
            <a:tailEnd/>
          </a:ln>
        </p:spPr>
      </p:pic>
    </p:spTree>
    <p:extLst>
      <p:ext uri="{BB962C8B-B14F-4D97-AF65-F5344CB8AC3E}">
        <p14:creationId xmlns:p14="http://schemas.microsoft.com/office/powerpoint/2010/main" val="2041475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par>
                                <p:cTn id="15" presetID="9"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par>
                                <p:cTn id="18" presetID="9"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dissolv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Lidhja në internet</a:t>
            </a:r>
          </a:p>
        </p:txBody>
      </p:sp>
      <p:sp>
        <p:nvSpPr>
          <p:cNvPr id="13" name="Rectangle 12">
            <a:extLst>
              <a:ext uri="{FF2B5EF4-FFF2-40B4-BE49-F238E27FC236}">
                <a16:creationId xmlns:a16="http://schemas.microsoft.com/office/drawing/2014/main" xmlns="" id="{25E2E7B1-C62E-40A4-B964-16193DCFFEEF}"/>
              </a:ext>
            </a:extLst>
          </p:cNvPr>
          <p:cNvSpPr/>
          <p:nvPr/>
        </p:nvSpPr>
        <p:spPr bwMode="auto">
          <a:xfrm>
            <a:off x="4516440" y="1181100"/>
            <a:ext cx="109802" cy="5311136"/>
          </a:xfrm>
          <a:prstGeom prst="rect">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900" b="0" i="0" u="none" strike="noStrike" cap="none" normalizeH="0" baseline="0">
              <a:ln>
                <a:noFill/>
              </a:ln>
              <a:solidFill>
                <a:schemeClr val="tx1"/>
              </a:solidFill>
              <a:effectLst/>
              <a:latin typeface="Arial" charset="0"/>
            </a:endParaRPr>
          </a:p>
        </p:txBody>
      </p:sp>
      <p:pic>
        <p:nvPicPr>
          <p:cNvPr id="14" name="Picture 2" descr="http://cdn.shopclues.net/images/detailed/16529/7658399271429940380_1430199810.jpg">
            <a:extLst>
              <a:ext uri="{FF2B5EF4-FFF2-40B4-BE49-F238E27FC236}">
                <a16:creationId xmlns:a16="http://schemas.microsoft.com/office/drawing/2014/main" xmlns="" id="{F470FA80-4079-48BC-B8A0-20F911D3A51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379" y="1191038"/>
            <a:ext cx="1798212" cy="1227656"/>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15" name="Picture 8" descr="http://grbstech.com/wp-content/uploads/2015/11/MacbookPro.jpg">
            <a:extLst>
              <a:ext uri="{FF2B5EF4-FFF2-40B4-BE49-F238E27FC236}">
                <a16:creationId xmlns:a16="http://schemas.microsoft.com/office/drawing/2014/main" xmlns="" id="{9BF10194-C094-4E37-A836-3787125B1FF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9374" y="2487047"/>
            <a:ext cx="1796394" cy="827512"/>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xmlns="" id="{2EFFA30F-8CB7-47CD-931E-5E50F32D0364}"/>
              </a:ext>
            </a:extLst>
          </p:cNvPr>
          <p:cNvPicPr>
            <a:picLocks noChangeAspect="1"/>
          </p:cNvPicPr>
          <p:nvPr/>
        </p:nvPicPr>
        <p:blipFill>
          <a:blip r:embed="rId5"/>
          <a:stretch>
            <a:fillRect/>
          </a:stretch>
        </p:blipFill>
        <p:spPr>
          <a:xfrm>
            <a:off x="179605" y="3381183"/>
            <a:ext cx="1796395" cy="878272"/>
          </a:xfrm>
          <a:prstGeom prst="rect">
            <a:avLst/>
          </a:prstGeom>
          <a:ln>
            <a:solidFill>
              <a:schemeClr val="accent1"/>
            </a:solidFill>
          </a:ln>
        </p:spPr>
      </p:pic>
      <p:pic>
        <p:nvPicPr>
          <p:cNvPr id="17" name="Picture 16">
            <a:extLst>
              <a:ext uri="{FF2B5EF4-FFF2-40B4-BE49-F238E27FC236}">
                <a16:creationId xmlns:a16="http://schemas.microsoft.com/office/drawing/2014/main" xmlns="" id="{B9E41542-0F8C-413C-A686-266645826797}"/>
              </a:ext>
            </a:extLst>
          </p:cNvPr>
          <p:cNvPicPr>
            <a:picLocks noChangeAspect="1"/>
          </p:cNvPicPr>
          <p:nvPr/>
        </p:nvPicPr>
        <p:blipFill>
          <a:blip r:embed="rId6"/>
          <a:stretch>
            <a:fillRect/>
          </a:stretch>
        </p:blipFill>
        <p:spPr>
          <a:xfrm>
            <a:off x="680205" y="4395460"/>
            <a:ext cx="795193" cy="1028329"/>
          </a:xfrm>
          <a:prstGeom prst="rect">
            <a:avLst/>
          </a:prstGeom>
          <a:ln>
            <a:solidFill>
              <a:schemeClr val="accent1"/>
            </a:solidFill>
          </a:ln>
        </p:spPr>
      </p:pic>
      <p:pic>
        <p:nvPicPr>
          <p:cNvPr id="18" name="Picture 12" descr="http://www.bandwidthplace.com/wp/wp-content/uploads/2014/11/wifi_router.png">
            <a:extLst>
              <a:ext uri="{FF2B5EF4-FFF2-40B4-BE49-F238E27FC236}">
                <a16:creationId xmlns:a16="http://schemas.microsoft.com/office/drawing/2014/main" xmlns="" id="{E8765908-88F7-4CA7-9910-662D9B18A9A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43883" y="3040909"/>
            <a:ext cx="2345114" cy="1371353"/>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cxnSp>
        <p:nvCxnSpPr>
          <p:cNvPr id="19" name="Straight Connector 18">
            <a:extLst>
              <a:ext uri="{FF2B5EF4-FFF2-40B4-BE49-F238E27FC236}">
                <a16:creationId xmlns:a16="http://schemas.microsoft.com/office/drawing/2014/main" xmlns="" id="{23FE5D36-49B2-44DF-8DC6-860FD6E395BE}"/>
              </a:ext>
            </a:extLst>
          </p:cNvPr>
          <p:cNvCxnSpPr>
            <a:cxnSpLocks/>
            <a:stCxn id="14" idx="3"/>
            <a:endCxn id="18" idx="1"/>
          </p:cNvCxnSpPr>
          <p:nvPr/>
        </p:nvCxnSpPr>
        <p:spPr>
          <a:xfrm>
            <a:off x="2003591" y="1804866"/>
            <a:ext cx="1340292" cy="1921720"/>
          </a:xfrm>
          <a:prstGeom prst="line">
            <a:avLst/>
          </a:prstGeom>
          <a:ln w="50800">
            <a:solidFill>
              <a:srgbClr val="FF0000"/>
            </a:solidFill>
            <a:headEnd type="stealth"/>
            <a:tailEnd type="stealth"/>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xmlns="" id="{6174EC2B-9F56-4D8A-BC96-BBB22DC647D9}"/>
              </a:ext>
            </a:extLst>
          </p:cNvPr>
          <p:cNvCxnSpPr>
            <a:cxnSpLocks/>
            <a:stCxn id="17" idx="3"/>
            <a:endCxn id="18" idx="1"/>
          </p:cNvCxnSpPr>
          <p:nvPr/>
        </p:nvCxnSpPr>
        <p:spPr>
          <a:xfrm flipV="1">
            <a:off x="1475398" y="3726586"/>
            <a:ext cx="1868485" cy="1183039"/>
          </a:xfrm>
          <a:prstGeom prst="line">
            <a:avLst/>
          </a:prstGeom>
          <a:ln w="50800">
            <a:solidFill>
              <a:srgbClr val="FF0000"/>
            </a:solidFill>
            <a:prstDash val="sysDot"/>
            <a:headEnd type="stealth"/>
            <a:tailEnd type="stealth"/>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xmlns="" id="{25DBA5E7-1897-40E2-AAC1-93F91F2E2148}"/>
              </a:ext>
            </a:extLst>
          </p:cNvPr>
          <p:cNvCxnSpPr>
            <a:cxnSpLocks/>
            <a:stCxn id="16" idx="3"/>
            <a:endCxn id="18" idx="1"/>
          </p:cNvCxnSpPr>
          <p:nvPr/>
        </p:nvCxnSpPr>
        <p:spPr>
          <a:xfrm flipV="1">
            <a:off x="1976000" y="3726586"/>
            <a:ext cx="1367883" cy="93733"/>
          </a:xfrm>
          <a:prstGeom prst="line">
            <a:avLst/>
          </a:prstGeom>
          <a:ln w="50800">
            <a:solidFill>
              <a:srgbClr val="FF0000"/>
            </a:solidFill>
            <a:prstDash val="sysDot"/>
            <a:headEnd type="stealth"/>
            <a:tailEnd type="stealth"/>
          </a:ln>
        </p:spPr>
        <p:style>
          <a:lnRef idx="2">
            <a:schemeClr val="accent1"/>
          </a:lnRef>
          <a:fillRef idx="0">
            <a:schemeClr val="accent1"/>
          </a:fillRef>
          <a:effectRef idx="1">
            <a:schemeClr val="accent1"/>
          </a:effectRef>
          <a:fontRef idx="minor">
            <a:schemeClr val="tx1"/>
          </a:fontRef>
        </p:style>
      </p:cxnSp>
      <p:pic>
        <p:nvPicPr>
          <p:cNvPr id="23" name="Picture 14" descr="http://www.balamand.edu.lb/Offices/AdministrativeOffices/InformationTechnology/Services/PublishingImages/wifi.jpg">
            <a:extLst>
              <a:ext uri="{FF2B5EF4-FFF2-40B4-BE49-F238E27FC236}">
                <a16:creationId xmlns:a16="http://schemas.microsoft.com/office/drawing/2014/main" xmlns="" id="{AF422A95-3A43-4FE1-A9E8-6AD532C997A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84850" y="2737918"/>
            <a:ext cx="753144" cy="451886"/>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24" name="Oval 23">
            <a:extLst>
              <a:ext uri="{FF2B5EF4-FFF2-40B4-BE49-F238E27FC236}">
                <a16:creationId xmlns:a16="http://schemas.microsoft.com/office/drawing/2014/main" xmlns="" id="{10B20EB1-16BE-46E3-A0DF-3D5C3C29C603}"/>
              </a:ext>
            </a:extLst>
          </p:cNvPr>
          <p:cNvSpPr/>
          <p:nvPr/>
        </p:nvSpPr>
        <p:spPr>
          <a:xfrm>
            <a:off x="6485176" y="2488141"/>
            <a:ext cx="1323474" cy="126331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sq-AL" sz="2400"/>
              <a:t>ISP</a:t>
            </a:r>
          </a:p>
        </p:txBody>
      </p:sp>
      <p:cxnSp>
        <p:nvCxnSpPr>
          <p:cNvPr id="25" name="Straight Connector 24">
            <a:extLst>
              <a:ext uri="{FF2B5EF4-FFF2-40B4-BE49-F238E27FC236}">
                <a16:creationId xmlns:a16="http://schemas.microsoft.com/office/drawing/2014/main" xmlns="" id="{B3EA76C4-61C2-4FA6-86F6-A188FBD1BAC0}"/>
              </a:ext>
            </a:extLst>
          </p:cNvPr>
          <p:cNvCxnSpPr>
            <a:cxnSpLocks/>
            <a:stCxn id="18" idx="3"/>
            <a:endCxn id="24" idx="2"/>
          </p:cNvCxnSpPr>
          <p:nvPr/>
        </p:nvCxnSpPr>
        <p:spPr>
          <a:xfrm flipV="1">
            <a:off x="5688997" y="3119799"/>
            <a:ext cx="796179" cy="606787"/>
          </a:xfrm>
          <a:prstGeom prst="line">
            <a:avLst/>
          </a:prstGeom>
          <a:ln w="50800">
            <a:solidFill>
              <a:srgbClr val="FF0000"/>
            </a:solidFill>
            <a:headEnd type="stealth"/>
            <a:tailEnd type="stealth"/>
          </a:ln>
        </p:spPr>
        <p:style>
          <a:lnRef idx="2">
            <a:schemeClr val="accent1"/>
          </a:lnRef>
          <a:fillRef idx="0">
            <a:schemeClr val="accent1"/>
          </a:fillRef>
          <a:effectRef idx="1">
            <a:schemeClr val="accent1"/>
          </a:effectRef>
          <a:fontRef idx="minor">
            <a:schemeClr val="tx1"/>
          </a:fontRef>
        </p:style>
      </p:cxnSp>
      <p:pic>
        <p:nvPicPr>
          <p:cNvPr id="26" name="Picture 25">
            <a:extLst>
              <a:ext uri="{FF2B5EF4-FFF2-40B4-BE49-F238E27FC236}">
                <a16:creationId xmlns:a16="http://schemas.microsoft.com/office/drawing/2014/main" xmlns="" id="{A6026725-F2B7-4372-BAEC-EFFB6632F319}"/>
              </a:ext>
            </a:extLst>
          </p:cNvPr>
          <p:cNvPicPr>
            <a:picLocks noChangeAspect="1"/>
          </p:cNvPicPr>
          <p:nvPr/>
        </p:nvPicPr>
        <p:blipFill>
          <a:blip r:embed="rId9"/>
          <a:stretch>
            <a:fillRect/>
          </a:stretch>
        </p:blipFill>
        <p:spPr>
          <a:xfrm>
            <a:off x="6720612" y="4192759"/>
            <a:ext cx="2302727" cy="1078307"/>
          </a:xfrm>
          <a:prstGeom prst="rect">
            <a:avLst/>
          </a:prstGeom>
        </p:spPr>
      </p:pic>
      <p:cxnSp>
        <p:nvCxnSpPr>
          <p:cNvPr id="27" name="Straight Connector 26">
            <a:extLst>
              <a:ext uri="{FF2B5EF4-FFF2-40B4-BE49-F238E27FC236}">
                <a16:creationId xmlns:a16="http://schemas.microsoft.com/office/drawing/2014/main" xmlns="" id="{F57ECA08-8C91-415F-9F7D-B381DF909473}"/>
              </a:ext>
            </a:extLst>
          </p:cNvPr>
          <p:cNvCxnSpPr>
            <a:cxnSpLocks/>
            <a:stCxn id="24" idx="5"/>
            <a:endCxn id="26" idx="0"/>
          </p:cNvCxnSpPr>
          <p:nvPr/>
        </p:nvCxnSpPr>
        <p:spPr>
          <a:xfrm>
            <a:off x="7614832" y="3566449"/>
            <a:ext cx="257144" cy="626310"/>
          </a:xfrm>
          <a:prstGeom prst="line">
            <a:avLst/>
          </a:prstGeom>
          <a:ln w="50800">
            <a:solidFill>
              <a:srgbClr val="FF0000"/>
            </a:solidFill>
            <a:headEnd type="stealth"/>
            <a:tailEnd type="stealth"/>
          </a:ln>
        </p:spPr>
        <p:style>
          <a:lnRef idx="2">
            <a:schemeClr val="accent1"/>
          </a:lnRef>
          <a:fillRef idx="0">
            <a:schemeClr val="accent1"/>
          </a:fillRef>
          <a:effectRef idx="1">
            <a:schemeClr val="accent1"/>
          </a:effectRef>
          <a:fontRef idx="minor">
            <a:schemeClr val="tx1"/>
          </a:fontRef>
        </p:style>
      </p:cxnSp>
      <p:sp>
        <p:nvSpPr>
          <p:cNvPr id="28" name="TextBox 27">
            <a:extLst>
              <a:ext uri="{FF2B5EF4-FFF2-40B4-BE49-F238E27FC236}">
                <a16:creationId xmlns:a16="http://schemas.microsoft.com/office/drawing/2014/main" xmlns="" id="{5C791353-A67A-4B39-9C6E-093096358492}"/>
              </a:ext>
            </a:extLst>
          </p:cNvPr>
          <p:cNvSpPr txBox="1"/>
          <p:nvPr/>
        </p:nvSpPr>
        <p:spPr bwMode="auto">
          <a:xfrm>
            <a:off x="6105184" y="5394954"/>
            <a:ext cx="3124200" cy="861774"/>
          </a:xfrm>
          <a:prstGeom prst="rect">
            <a:avLst/>
          </a:prstGeom>
          <a:noFill/>
          <a:ln w="9525">
            <a:noFill/>
            <a:miter lim="800000"/>
            <a:headEnd/>
            <a:tailEnd/>
          </a:ln>
        </p:spPr>
        <p:txBody>
          <a:bodyPr vert="horz" wrap="square" lIns="0" tIns="0" rIns="0" bIns="0" numCol="1" rtlCol="0" anchor="t" anchorCtr="0" compatLnSpc="1">
            <a:prstTxWarp prst="textNoShape">
              <a:avLst/>
            </a:prstTxWarp>
            <a:spAutoFit/>
          </a:bodyPr>
          <a:lstStyle/>
          <a:p>
            <a:pPr marR="0" algn="ctr" defTabSz="914400" rtl="0" eaLnBrk="0" fontAlgn="base" latinLnBrk="0" hangingPunct="0">
              <a:lnSpc>
                <a:spcPct val="100000"/>
              </a:lnSpc>
              <a:spcBef>
                <a:spcPct val="0"/>
              </a:spcBef>
              <a:spcAft>
                <a:spcPts val="0"/>
              </a:spcAft>
              <a:buClr>
                <a:srgbClr val="BCD437"/>
              </a:buClr>
              <a:buSzTx/>
              <a:tabLst/>
            </a:pPr>
            <a:r>
              <a:rPr kumimoji="0" lang="sq-AL" sz="2800" b="1" i="0" u="none" strike="noStrike" cap="none" normalizeH="0" baseline="0" noProof="0">
                <a:ln>
                  <a:noFill/>
                </a:ln>
                <a:solidFill>
                  <a:schemeClr val="tx1"/>
                </a:solidFill>
                <a:uLnTx/>
                <a:uFillTx/>
                <a:latin typeface="+mj-lt"/>
                <a:ea typeface="+mn-ea"/>
                <a:cs typeface="+mn-cs"/>
              </a:rPr>
              <a:t>Publike</a:t>
            </a:r>
          </a:p>
          <a:p>
            <a:pPr marR="0" algn="ctr" defTabSz="914400" rtl="0" eaLnBrk="0" fontAlgn="base" latinLnBrk="0" hangingPunct="0">
              <a:lnSpc>
                <a:spcPct val="100000"/>
              </a:lnSpc>
              <a:spcBef>
                <a:spcPct val="0"/>
              </a:spcBef>
              <a:spcAft>
                <a:spcPts val="0"/>
              </a:spcAft>
              <a:buClr>
                <a:srgbClr val="BCD437"/>
              </a:buClr>
              <a:buSzTx/>
              <a:tabLst/>
            </a:pPr>
            <a:r>
              <a:rPr kumimoji="0" lang="sq-AL" sz="2800" b="1" i="0" u="none" strike="noStrike" cap="none" normalizeH="0" baseline="0" noProof="0">
                <a:ln>
                  <a:noFill/>
                </a:ln>
                <a:solidFill>
                  <a:schemeClr val="tx1"/>
                </a:solidFill>
                <a:uLnTx/>
                <a:uFillTx/>
                <a:latin typeface="+mj-lt"/>
                <a:ea typeface="+mn-ea"/>
                <a:cs typeface="+mn-cs"/>
              </a:rPr>
              <a:t>Adresa IP</a:t>
            </a:r>
          </a:p>
        </p:txBody>
      </p:sp>
      <p:sp>
        <p:nvSpPr>
          <p:cNvPr id="29" name="TextBox 28">
            <a:extLst>
              <a:ext uri="{FF2B5EF4-FFF2-40B4-BE49-F238E27FC236}">
                <a16:creationId xmlns:a16="http://schemas.microsoft.com/office/drawing/2014/main" xmlns="" id="{1B5B9BFE-EE7C-4970-BC42-CBB55D27C440}"/>
              </a:ext>
            </a:extLst>
          </p:cNvPr>
          <p:cNvSpPr txBox="1"/>
          <p:nvPr/>
        </p:nvSpPr>
        <p:spPr bwMode="auto">
          <a:xfrm>
            <a:off x="223664" y="5666962"/>
            <a:ext cx="3433936" cy="738664"/>
          </a:xfrm>
          <a:prstGeom prst="rect">
            <a:avLst/>
          </a:prstGeom>
          <a:noFill/>
          <a:ln w="9525">
            <a:noFill/>
            <a:miter lim="800000"/>
            <a:headEnd/>
            <a:tailEnd/>
          </a:ln>
        </p:spPr>
        <p:txBody>
          <a:bodyPr vert="horz" wrap="square" lIns="0" tIns="0" rIns="0" bIns="0" numCol="1" rtlCol="0" anchor="t" anchorCtr="0" compatLnSpc="1">
            <a:prstTxWarp prst="textNoShape">
              <a:avLst/>
            </a:prstTxWarp>
            <a:spAutoFit/>
          </a:bodyPr>
          <a:lstStyle/>
          <a:p>
            <a:pPr marR="0" algn="ctr" defTabSz="914400" rtl="0" eaLnBrk="0" fontAlgn="base" latinLnBrk="0" hangingPunct="0">
              <a:lnSpc>
                <a:spcPct val="100000"/>
              </a:lnSpc>
              <a:spcBef>
                <a:spcPct val="0"/>
              </a:spcBef>
              <a:spcAft>
                <a:spcPts val="0"/>
              </a:spcAft>
              <a:buClr>
                <a:srgbClr val="BCD437"/>
              </a:buClr>
              <a:buSzTx/>
              <a:tabLst/>
            </a:pPr>
            <a:r>
              <a:rPr kumimoji="0" lang="sq-AL" sz="2800" b="1" i="0" u="none" strike="noStrike" cap="none" normalizeH="0" baseline="0" noProof="0" dirty="0">
                <a:ln>
                  <a:noFill/>
                </a:ln>
                <a:solidFill>
                  <a:schemeClr val="tx1"/>
                </a:solidFill>
                <a:uLnTx/>
                <a:uFillTx/>
                <a:latin typeface="+mj-lt"/>
                <a:ea typeface="+mn-ea"/>
                <a:cs typeface="+mn-cs"/>
              </a:rPr>
              <a:t>Adresat private të IP-së</a:t>
            </a:r>
          </a:p>
          <a:p>
            <a:pPr marR="0" algn="ctr" defTabSz="914400" rtl="0" eaLnBrk="0" fontAlgn="base" latinLnBrk="0" hangingPunct="0">
              <a:lnSpc>
                <a:spcPct val="100000"/>
              </a:lnSpc>
              <a:spcBef>
                <a:spcPct val="0"/>
              </a:spcBef>
              <a:spcAft>
                <a:spcPts val="0"/>
              </a:spcAft>
              <a:buClr>
                <a:srgbClr val="BCD437"/>
              </a:buClr>
              <a:buSzTx/>
              <a:tabLst/>
            </a:pPr>
            <a:r>
              <a:rPr lang="sq-AL" sz="2000" b="1" noProof="0" dirty="0">
                <a:latin typeface="+mj-lt"/>
              </a:rPr>
              <a:t>(Alokuar nga DHCP)</a:t>
            </a:r>
          </a:p>
        </p:txBody>
      </p:sp>
      <p:cxnSp>
        <p:nvCxnSpPr>
          <p:cNvPr id="30" name="Straight Arrow Connector 29">
            <a:extLst>
              <a:ext uri="{FF2B5EF4-FFF2-40B4-BE49-F238E27FC236}">
                <a16:creationId xmlns:a16="http://schemas.microsoft.com/office/drawing/2014/main" xmlns="" id="{E8F571F9-F470-43B4-B075-8BD649A542E7}"/>
              </a:ext>
            </a:extLst>
          </p:cNvPr>
          <p:cNvCxnSpPr>
            <a:cxnSpLocks/>
          </p:cNvCxnSpPr>
          <p:nvPr/>
        </p:nvCxnSpPr>
        <p:spPr bwMode="auto">
          <a:xfrm flipH="1" flipV="1">
            <a:off x="5268701" y="4140819"/>
            <a:ext cx="171941" cy="373754"/>
          </a:xfrm>
          <a:prstGeom prst="straightConnector1">
            <a:avLst/>
          </a:prstGeom>
          <a:noFill/>
          <a:ln w="38100" cap="flat" cmpd="sng" algn="ctr">
            <a:solidFill>
              <a:srgbClr val="FF0000"/>
            </a:solidFill>
            <a:prstDash val="solid"/>
            <a:round/>
            <a:headEnd type="none" w="med" len="med"/>
            <a:tailEnd type="triangle"/>
          </a:ln>
          <a:effectLst/>
        </p:spPr>
      </p:cxnSp>
      <p:sp>
        <p:nvSpPr>
          <p:cNvPr id="31" name="TextBox 30">
            <a:extLst>
              <a:ext uri="{FF2B5EF4-FFF2-40B4-BE49-F238E27FC236}">
                <a16:creationId xmlns:a16="http://schemas.microsoft.com/office/drawing/2014/main" xmlns="" id="{7F1F37D6-B827-432D-B442-2B2315A10E3A}"/>
              </a:ext>
            </a:extLst>
          </p:cNvPr>
          <p:cNvSpPr txBox="1"/>
          <p:nvPr/>
        </p:nvSpPr>
        <p:spPr bwMode="auto">
          <a:xfrm>
            <a:off x="4861694" y="4586512"/>
            <a:ext cx="1752600" cy="1477328"/>
          </a:xfrm>
          <a:prstGeom prst="rect">
            <a:avLst/>
          </a:prstGeom>
          <a:noFill/>
          <a:ln w="9525">
            <a:noFill/>
            <a:miter lim="800000"/>
            <a:headEnd/>
            <a:tailEnd/>
          </a:ln>
        </p:spPr>
        <p:txBody>
          <a:bodyPr vert="horz" wrap="square" lIns="0" tIns="0" rIns="0" bIns="0" numCol="1" rtlCol="0" anchor="t" anchorCtr="0" compatLnSpc="1">
            <a:prstTxWarp prst="textNoShape">
              <a:avLst/>
            </a:prstTxWarp>
            <a:spAutoFit/>
          </a:bodyPr>
          <a:lstStyle/>
          <a:p>
            <a:pPr marR="0" algn="l" defTabSz="914400" rtl="0" eaLnBrk="0" fontAlgn="base" latinLnBrk="0" hangingPunct="0">
              <a:lnSpc>
                <a:spcPct val="100000"/>
              </a:lnSpc>
              <a:spcBef>
                <a:spcPct val="0"/>
              </a:spcBef>
              <a:spcAft>
                <a:spcPts val="0"/>
              </a:spcAft>
              <a:buClr>
                <a:srgbClr val="BCD437"/>
              </a:buClr>
              <a:buSzTx/>
              <a:tabLst/>
            </a:pPr>
            <a:r>
              <a:rPr kumimoji="0" lang="sq-AL" sz="1600" b="1" i="0" u="sng" strike="noStrike" cap="none" normalizeH="0" baseline="0" noProof="0">
                <a:ln>
                  <a:noFill/>
                </a:ln>
                <a:solidFill>
                  <a:schemeClr val="tx1"/>
                </a:solidFill>
                <a:uLnTx/>
                <a:uFillTx/>
                <a:latin typeface="+mj-lt"/>
              </a:rPr>
              <a:t>Router</a:t>
            </a:r>
          </a:p>
          <a:p>
            <a:pPr marL="457200" marR="0" indent="-457200" algn="l" defTabSz="914400" rtl="0" eaLnBrk="0" fontAlgn="base" latinLnBrk="0" hangingPunct="0">
              <a:lnSpc>
                <a:spcPct val="100000"/>
              </a:lnSpc>
              <a:spcBef>
                <a:spcPct val="0"/>
              </a:spcBef>
              <a:spcAft>
                <a:spcPts val="0"/>
              </a:spcAft>
              <a:buClr>
                <a:srgbClr val="BCD437"/>
              </a:buClr>
              <a:buSzTx/>
              <a:buAutoNum type="arabicPeriod"/>
              <a:tabLst/>
            </a:pPr>
            <a:r>
              <a:rPr kumimoji="0" lang="sq-AL" sz="1600" b="0" i="0" u="none" strike="noStrike" cap="none" normalizeH="0" baseline="0" noProof="0">
                <a:ln>
                  <a:noFill/>
                </a:ln>
                <a:solidFill>
                  <a:schemeClr val="tx1"/>
                </a:solidFill>
                <a:uLnTx/>
                <a:uFillTx/>
                <a:latin typeface="+mj-lt"/>
              </a:rPr>
              <a:t>Router</a:t>
            </a:r>
          </a:p>
          <a:p>
            <a:pPr marL="457200" marR="0" indent="-457200" algn="l" defTabSz="914400" rtl="0" eaLnBrk="0" fontAlgn="base" latinLnBrk="0" hangingPunct="0">
              <a:lnSpc>
                <a:spcPct val="100000"/>
              </a:lnSpc>
              <a:spcBef>
                <a:spcPct val="0"/>
              </a:spcBef>
              <a:spcAft>
                <a:spcPts val="0"/>
              </a:spcAft>
              <a:buClr>
                <a:srgbClr val="BCD437"/>
              </a:buClr>
              <a:buSzTx/>
              <a:buAutoNum type="arabicPeriod"/>
              <a:tabLst/>
            </a:pPr>
            <a:r>
              <a:rPr kumimoji="0" lang="sq-AL" sz="1600" b="0" i="0" u="none" strike="noStrike" cap="none" normalizeH="0" baseline="0" noProof="0">
                <a:ln>
                  <a:noFill/>
                </a:ln>
                <a:solidFill>
                  <a:schemeClr val="tx1"/>
                </a:solidFill>
                <a:uLnTx/>
                <a:uFillTx/>
                <a:latin typeface="+mj-lt"/>
              </a:rPr>
              <a:t>Switch</a:t>
            </a:r>
          </a:p>
          <a:p>
            <a:pPr marL="457200" marR="0" indent="-457200" algn="l" defTabSz="914400" rtl="0" eaLnBrk="0" fontAlgn="base" latinLnBrk="0" hangingPunct="0">
              <a:lnSpc>
                <a:spcPct val="100000"/>
              </a:lnSpc>
              <a:spcBef>
                <a:spcPct val="0"/>
              </a:spcBef>
              <a:spcAft>
                <a:spcPts val="0"/>
              </a:spcAft>
              <a:buClr>
                <a:srgbClr val="BCD437"/>
              </a:buClr>
              <a:buSzTx/>
              <a:buAutoNum type="arabicPeriod"/>
              <a:tabLst/>
            </a:pPr>
            <a:r>
              <a:rPr lang="sq-AL" sz="1600">
                <a:latin typeface="+mj-lt"/>
              </a:rPr>
              <a:t>WAP</a:t>
            </a:r>
          </a:p>
          <a:p>
            <a:pPr marL="457200" marR="0" indent="-457200" algn="l" defTabSz="914400" rtl="0" eaLnBrk="0" fontAlgn="base" latinLnBrk="0" hangingPunct="0">
              <a:lnSpc>
                <a:spcPct val="100000"/>
              </a:lnSpc>
              <a:spcBef>
                <a:spcPct val="0"/>
              </a:spcBef>
              <a:spcAft>
                <a:spcPts val="0"/>
              </a:spcAft>
              <a:buClr>
                <a:srgbClr val="BCD437"/>
              </a:buClr>
              <a:buSzTx/>
              <a:buAutoNum type="arabicPeriod"/>
              <a:tabLst/>
            </a:pPr>
            <a:r>
              <a:rPr kumimoji="0" lang="sq-AL" sz="1600" b="0" i="0" u="none" strike="noStrike" cap="none" normalizeH="0" baseline="0" noProof="0">
                <a:ln>
                  <a:noFill/>
                </a:ln>
                <a:solidFill>
                  <a:schemeClr val="tx1"/>
                </a:solidFill>
                <a:uLnTx/>
                <a:uFillTx/>
                <a:latin typeface="+mj-lt"/>
              </a:rPr>
              <a:t>Modem</a:t>
            </a:r>
          </a:p>
          <a:p>
            <a:pPr marL="457200" marR="0" indent="-457200" algn="l" defTabSz="914400" rtl="0" eaLnBrk="0" fontAlgn="base" latinLnBrk="0" hangingPunct="0">
              <a:lnSpc>
                <a:spcPct val="100000"/>
              </a:lnSpc>
              <a:spcBef>
                <a:spcPct val="0"/>
              </a:spcBef>
              <a:spcAft>
                <a:spcPts val="0"/>
              </a:spcAft>
              <a:buClr>
                <a:srgbClr val="BCD437"/>
              </a:buClr>
              <a:buSzTx/>
              <a:buAutoNum type="arabicPeriod"/>
              <a:tabLst/>
            </a:pPr>
            <a:r>
              <a:rPr lang="sq-AL" sz="1600">
                <a:latin typeface="+mj-lt"/>
              </a:rPr>
              <a:t>Firewall/IDD</a:t>
            </a:r>
          </a:p>
        </p:txBody>
      </p:sp>
      <p:sp>
        <p:nvSpPr>
          <p:cNvPr id="32" name="Right Arrow 32">
            <a:extLst>
              <a:ext uri="{FF2B5EF4-FFF2-40B4-BE49-F238E27FC236}">
                <a16:creationId xmlns:a16="http://schemas.microsoft.com/office/drawing/2014/main" xmlns="" id="{C8C9A70F-A5D6-4B0F-8240-6C84C399D23E}"/>
              </a:ext>
            </a:extLst>
          </p:cNvPr>
          <p:cNvSpPr/>
          <p:nvPr/>
        </p:nvSpPr>
        <p:spPr bwMode="auto">
          <a:xfrm>
            <a:off x="3122041" y="1215628"/>
            <a:ext cx="3431159" cy="1222772"/>
          </a:xfrm>
          <a:prstGeom prst="rightArrow">
            <a:avLst/>
          </a:prstGeom>
          <a:solidFill>
            <a:schemeClr val="bg2"/>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sq-AL" sz="2000" b="1" i="0" u="none" strike="noStrike" cap="none" normalizeH="0" baseline="0">
                <a:ln>
                  <a:noFill/>
                </a:ln>
                <a:solidFill>
                  <a:schemeClr val="tx1"/>
                </a:solidFill>
              </a:rPr>
              <a:t>Këmbimi Publiko Privat</a:t>
            </a:r>
          </a:p>
          <a:p>
            <a:pPr marL="0" marR="0" indent="0" algn="ctr" defTabSz="914400" rtl="0" eaLnBrk="1" fontAlgn="base" latinLnBrk="0" hangingPunct="1">
              <a:lnSpc>
                <a:spcPct val="100000"/>
              </a:lnSpc>
              <a:spcBef>
                <a:spcPct val="0"/>
              </a:spcBef>
              <a:spcAft>
                <a:spcPct val="0"/>
              </a:spcAft>
              <a:buClrTx/>
              <a:buSzTx/>
              <a:buFontTx/>
              <a:buNone/>
              <a:tabLst/>
            </a:pPr>
            <a:r>
              <a:rPr lang="sq-AL" sz="2000" b="1"/>
              <a:t>(Kryer nga NAT)</a:t>
            </a:r>
          </a:p>
        </p:txBody>
      </p:sp>
      <p:cxnSp>
        <p:nvCxnSpPr>
          <p:cNvPr id="131" name="Straight Connector 130">
            <a:extLst>
              <a:ext uri="{FF2B5EF4-FFF2-40B4-BE49-F238E27FC236}">
                <a16:creationId xmlns:a16="http://schemas.microsoft.com/office/drawing/2014/main" xmlns="" id="{DB85118D-A3B1-4B01-824C-6D94BD35B994}"/>
              </a:ext>
            </a:extLst>
          </p:cNvPr>
          <p:cNvCxnSpPr>
            <a:cxnSpLocks/>
            <a:stCxn id="15" idx="3"/>
            <a:endCxn id="18" idx="1"/>
          </p:cNvCxnSpPr>
          <p:nvPr/>
        </p:nvCxnSpPr>
        <p:spPr>
          <a:xfrm>
            <a:off x="1995768" y="2900803"/>
            <a:ext cx="1348115" cy="825783"/>
          </a:xfrm>
          <a:prstGeom prst="line">
            <a:avLst/>
          </a:prstGeom>
          <a:ln w="50800">
            <a:solidFill>
              <a:srgbClr val="FF0000"/>
            </a:solidFill>
            <a:prstDash val="sysDot"/>
            <a:headEnd type="stealth"/>
            <a:tailEnd type="stealth"/>
          </a:ln>
        </p:spPr>
        <p:style>
          <a:lnRef idx="2">
            <a:schemeClr val="accent1"/>
          </a:lnRef>
          <a:fillRef idx="0">
            <a:schemeClr val="accent1"/>
          </a:fillRef>
          <a:effectRef idx="1">
            <a:schemeClr val="accent1"/>
          </a:effectRef>
          <a:fontRef idx="minor">
            <a:schemeClr val="tx1"/>
          </a:fontRef>
        </p:style>
      </p:cxnSp>
      <p:sp>
        <p:nvSpPr>
          <p:cNvPr id="142" name="Rectangle 141">
            <a:extLst>
              <a:ext uri="{FF2B5EF4-FFF2-40B4-BE49-F238E27FC236}">
                <a16:creationId xmlns:a16="http://schemas.microsoft.com/office/drawing/2014/main" xmlns="" id="{70C5CC6A-C09E-4CBD-9033-428B9DA6A9B3}"/>
              </a:ext>
            </a:extLst>
          </p:cNvPr>
          <p:cNvSpPr/>
          <p:nvPr/>
        </p:nvSpPr>
        <p:spPr>
          <a:xfrm>
            <a:off x="1762639" y="1303681"/>
            <a:ext cx="1136148" cy="3133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q-AL"/>
              <a:t>10.0.0.3</a:t>
            </a:r>
          </a:p>
        </p:txBody>
      </p:sp>
      <p:sp>
        <p:nvSpPr>
          <p:cNvPr id="143" name="Rectangle 142">
            <a:extLst>
              <a:ext uri="{FF2B5EF4-FFF2-40B4-BE49-F238E27FC236}">
                <a16:creationId xmlns:a16="http://schemas.microsoft.com/office/drawing/2014/main" xmlns="" id="{34CCCF8B-E15E-471F-8857-4065CD8DBD6B}"/>
              </a:ext>
            </a:extLst>
          </p:cNvPr>
          <p:cNvSpPr/>
          <p:nvPr/>
        </p:nvSpPr>
        <p:spPr>
          <a:xfrm>
            <a:off x="1217690" y="2519905"/>
            <a:ext cx="1136148" cy="3133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q-AL"/>
              <a:t>10.0.0.5</a:t>
            </a:r>
          </a:p>
        </p:txBody>
      </p:sp>
      <p:sp>
        <p:nvSpPr>
          <p:cNvPr id="144" name="Rectangle 143">
            <a:extLst>
              <a:ext uri="{FF2B5EF4-FFF2-40B4-BE49-F238E27FC236}">
                <a16:creationId xmlns:a16="http://schemas.microsoft.com/office/drawing/2014/main" xmlns="" id="{35A4C8E3-EE85-4762-AFED-93F70A444609}"/>
              </a:ext>
            </a:extLst>
          </p:cNvPr>
          <p:cNvSpPr/>
          <p:nvPr/>
        </p:nvSpPr>
        <p:spPr>
          <a:xfrm>
            <a:off x="1242803" y="3928098"/>
            <a:ext cx="1136148" cy="3133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q-AL"/>
              <a:t>10.0.0.6</a:t>
            </a:r>
          </a:p>
        </p:txBody>
      </p:sp>
      <p:sp>
        <p:nvSpPr>
          <p:cNvPr id="145" name="Rectangle 144">
            <a:extLst>
              <a:ext uri="{FF2B5EF4-FFF2-40B4-BE49-F238E27FC236}">
                <a16:creationId xmlns:a16="http://schemas.microsoft.com/office/drawing/2014/main" xmlns="" id="{FAE782CE-A335-4DCF-9CF4-C46C7ABE67B8}"/>
              </a:ext>
            </a:extLst>
          </p:cNvPr>
          <p:cNvSpPr/>
          <p:nvPr/>
        </p:nvSpPr>
        <p:spPr>
          <a:xfrm>
            <a:off x="1318080" y="5045630"/>
            <a:ext cx="1136148" cy="3133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q-AL"/>
              <a:t>10.0.0.8</a:t>
            </a:r>
          </a:p>
        </p:txBody>
      </p:sp>
      <p:sp>
        <p:nvSpPr>
          <p:cNvPr id="147" name="Rectangle 146">
            <a:extLst>
              <a:ext uri="{FF2B5EF4-FFF2-40B4-BE49-F238E27FC236}">
                <a16:creationId xmlns:a16="http://schemas.microsoft.com/office/drawing/2014/main" xmlns="" id="{39BA39EB-E237-4A61-AC33-2DC78E4F561F}"/>
              </a:ext>
            </a:extLst>
          </p:cNvPr>
          <p:cNvSpPr/>
          <p:nvPr/>
        </p:nvSpPr>
        <p:spPr>
          <a:xfrm>
            <a:off x="5531305" y="3951771"/>
            <a:ext cx="1752600" cy="2991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q-AL">
                <a:solidFill>
                  <a:schemeClr val="tx1"/>
                </a:solidFill>
              </a:rPr>
              <a:t>123.123.123.123</a:t>
            </a:r>
          </a:p>
        </p:txBody>
      </p:sp>
      <p:sp>
        <p:nvSpPr>
          <p:cNvPr id="148" name="Rectangle 147">
            <a:extLst>
              <a:ext uri="{FF2B5EF4-FFF2-40B4-BE49-F238E27FC236}">
                <a16:creationId xmlns:a16="http://schemas.microsoft.com/office/drawing/2014/main" xmlns="" id="{665399D0-FBD9-424B-8FF8-D4F751BFF4C9}"/>
              </a:ext>
            </a:extLst>
          </p:cNvPr>
          <p:cNvSpPr/>
          <p:nvPr/>
        </p:nvSpPr>
        <p:spPr>
          <a:xfrm>
            <a:off x="2814298" y="4259455"/>
            <a:ext cx="1136148" cy="3133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q-AL"/>
              <a:t>10.0.0.1</a:t>
            </a:r>
          </a:p>
        </p:txBody>
      </p:sp>
    </p:spTree>
    <p:extLst>
      <p:ext uri="{BB962C8B-B14F-4D97-AF65-F5344CB8AC3E}">
        <p14:creationId xmlns:p14="http://schemas.microsoft.com/office/powerpoint/2010/main" val="1446105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4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3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7"/>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2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4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4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4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4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145"/>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4" grpId="0" animBg="1"/>
      <p:bldP spid="28" grpId="0"/>
      <p:bldP spid="29" grpId="0"/>
      <p:bldP spid="31" grpId="0"/>
      <p:bldP spid="32" grpId="0" animBg="1"/>
      <p:bldP spid="142" grpId="0" animBg="1"/>
      <p:bldP spid="143" grpId="0" animBg="1"/>
      <p:bldP spid="144" grpId="0" animBg="1"/>
      <p:bldP spid="145" grpId="0" animBg="1"/>
      <p:bldP spid="147" grpId="0" animBg="1"/>
      <p:bldP spid="14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Bandwidth</a:t>
            </a:r>
          </a:p>
        </p:txBody>
      </p:sp>
      <p:sp>
        <p:nvSpPr>
          <p:cNvPr id="2" name="Content Placeholder 1">
            <a:extLst>
              <a:ext uri="{FF2B5EF4-FFF2-40B4-BE49-F238E27FC236}">
                <a16:creationId xmlns:a16="http://schemas.microsoft.com/office/drawing/2014/main" xmlns="" id="{8A88BFAC-15B2-48E9-8819-4E6DD11AE590}"/>
              </a:ext>
            </a:extLst>
          </p:cNvPr>
          <p:cNvSpPr>
            <a:spLocks noGrp="1"/>
          </p:cNvSpPr>
          <p:nvPr>
            <p:ph idx="4294967295"/>
          </p:nvPr>
        </p:nvSpPr>
        <p:spPr>
          <a:xfrm>
            <a:off x="250825" y="1270001"/>
            <a:ext cx="8642350" cy="5183188"/>
          </a:xfrm>
        </p:spPr>
        <p:txBody>
          <a:bodyPr/>
          <a:lstStyle/>
          <a:p>
            <a:r>
              <a:rPr lang="sq-AL"/>
              <a:t>Sasia e informacionit që mund të bartet përmes linjës së komunikimit</a:t>
            </a:r>
          </a:p>
          <a:p>
            <a:r>
              <a:rPr lang="sq-AL"/>
              <a:t>Sa më i madh bandwidth – shpejtësia më e madhe</a:t>
            </a:r>
          </a:p>
        </p:txBody>
      </p:sp>
      <p:pic>
        <p:nvPicPr>
          <p:cNvPr id="13" name="Bild 1">
            <a:extLst>
              <a:ext uri="{FF2B5EF4-FFF2-40B4-BE49-F238E27FC236}">
                <a16:creationId xmlns:a16="http://schemas.microsoft.com/office/drawing/2014/main" xmlns="" id="{CA883E08-567A-4FA1-964A-9F3EDDF7911E}"/>
              </a:ext>
            </a:extLst>
          </p:cNvPr>
          <p:cNvPicPr>
            <a:picLocks noChangeAspect="1"/>
          </p:cNvPicPr>
          <p:nvPr/>
        </p:nvPicPr>
        <p:blipFill>
          <a:blip r:embed="rId3"/>
          <a:stretch>
            <a:fillRect/>
          </a:stretch>
        </p:blipFill>
        <p:spPr>
          <a:xfrm>
            <a:off x="2157639" y="3212976"/>
            <a:ext cx="4828722" cy="292381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9228881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Fjalët e fundit të famshme</a:t>
            </a:r>
          </a:p>
        </p:txBody>
      </p:sp>
      <p:sp>
        <p:nvSpPr>
          <p:cNvPr id="13" name="Content Placeholder 13">
            <a:extLst>
              <a:ext uri="{FF2B5EF4-FFF2-40B4-BE49-F238E27FC236}">
                <a16:creationId xmlns:a16="http://schemas.microsoft.com/office/drawing/2014/main" xmlns="" id="{667B9D7B-603D-4025-AB43-1A490F9DDFD9}"/>
              </a:ext>
            </a:extLst>
          </p:cNvPr>
          <p:cNvSpPr txBox="1">
            <a:spLocks/>
          </p:cNvSpPr>
          <p:nvPr/>
        </p:nvSpPr>
        <p:spPr>
          <a:xfrm>
            <a:off x="457200" y="1465930"/>
            <a:ext cx="8229600" cy="4641380"/>
          </a:xfrm>
          <a:prstGeom prst="rect">
            <a:avLst/>
          </a:prstGeom>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sq-AL"/>
              <a:t>“</a:t>
            </a:r>
            <a:r>
              <a:rPr lang="sq-AL">
                <a:latin typeface="Calibri" pitchFamily="34" charset="0"/>
              </a:rPr>
              <a:t>Kurrë nuk do të ketë një treg për më shumë se 5 kompjuterë në botë”.</a:t>
            </a:r>
            <a:r>
              <a:rPr lang="sq-AL" b="1">
                <a:latin typeface="Calibri" pitchFamily="34" charset="0"/>
              </a:rPr>
              <a:t/>
            </a:r>
            <a:br>
              <a:rPr lang="sq-AL" b="1">
                <a:latin typeface="Calibri" pitchFamily="34" charset="0"/>
              </a:rPr>
            </a:br>
            <a:r>
              <a:rPr lang="sq-AL" b="1">
                <a:latin typeface="Calibri" pitchFamily="34" charset="0"/>
              </a:rPr>
              <a:t>	      </a:t>
            </a:r>
            <a:r>
              <a:rPr lang="sq-AL" sz="2400" b="1" i="1">
                <a:latin typeface="Calibri" pitchFamily="34" charset="0"/>
              </a:rPr>
              <a:t>Thomas Watson - Kryetar i IBM-së - 1943</a:t>
            </a:r>
          </a:p>
          <a:p>
            <a:pPr marL="0" indent="0">
              <a:buNone/>
            </a:pPr>
            <a:r>
              <a:rPr lang="sq-AL">
                <a:latin typeface="Calibri" pitchFamily="34" charset="0"/>
              </a:rPr>
              <a:t>“Nuk do të ketë kurrë një arsye që dikush do të dëshironte një kompjuter në shtëpinë e tij”.</a:t>
            </a:r>
            <a:r>
              <a:rPr lang="sq-AL" b="1">
                <a:latin typeface="Calibri" pitchFamily="34" charset="0"/>
              </a:rPr>
              <a:t/>
            </a:r>
            <a:br>
              <a:rPr lang="sq-AL" b="1">
                <a:latin typeface="Calibri" pitchFamily="34" charset="0"/>
              </a:rPr>
            </a:br>
            <a:r>
              <a:rPr lang="sq-AL" b="1">
                <a:latin typeface="Calibri" pitchFamily="34" charset="0"/>
              </a:rPr>
              <a:t>			</a:t>
            </a:r>
            <a:r>
              <a:rPr lang="sq-AL" sz="2400" b="1" i="1">
                <a:latin typeface="Calibri" pitchFamily="34" charset="0"/>
              </a:rPr>
              <a:t>Ken Olson, Themelues i DEC – 1977</a:t>
            </a:r>
          </a:p>
          <a:p>
            <a:pPr marL="0" indent="0">
              <a:buNone/>
            </a:pPr>
            <a:r>
              <a:rPr lang="sq-AL">
                <a:latin typeface="Calibri" pitchFamily="34" charset="0"/>
              </a:rPr>
              <a:t>“Një PC kurrë nuk do të ketë nevojë për më shumë se 640K memorie”.</a:t>
            </a:r>
            <a:r>
              <a:rPr lang="sq-AL" b="1">
                <a:latin typeface="Calibri" pitchFamily="34" charset="0"/>
              </a:rPr>
              <a:t/>
            </a:r>
            <a:br>
              <a:rPr lang="sq-AL" b="1">
                <a:latin typeface="Calibri" pitchFamily="34" charset="0"/>
              </a:rPr>
            </a:br>
            <a:r>
              <a:rPr lang="sq-AL" b="1">
                <a:latin typeface="Calibri" pitchFamily="34" charset="0"/>
              </a:rPr>
              <a:t>		 </a:t>
            </a:r>
            <a:r>
              <a:rPr lang="sq-AL" sz="2400" b="1" i="1">
                <a:latin typeface="Calibri" pitchFamily="34" charset="0"/>
              </a:rPr>
              <a:t>Bill Gates - Themelues i Microsoft - 1981</a:t>
            </a:r>
          </a:p>
        </p:txBody>
      </p:sp>
    </p:spTree>
    <p:extLst>
      <p:ext uri="{BB962C8B-B14F-4D97-AF65-F5344CB8AC3E}">
        <p14:creationId xmlns:p14="http://schemas.microsoft.com/office/powerpoint/2010/main" val="365918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IP Statike dhe Dinamike</a:t>
            </a:r>
          </a:p>
        </p:txBody>
      </p:sp>
      <p:sp>
        <p:nvSpPr>
          <p:cNvPr id="2" name="Content Placeholder 1">
            <a:extLst>
              <a:ext uri="{FF2B5EF4-FFF2-40B4-BE49-F238E27FC236}">
                <a16:creationId xmlns:a16="http://schemas.microsoft.com/office/drawing/2014/main" xmlns="" id="{8A88BFAC-15B2-48E9-8819-4E6DD11AE590}"/>
              </a:ext>
            </a:extLst>
          </p:cNvPr>
          <p:cNvSpPr>
            <a:spLocks noGrp="1"/>
          </p:cNvSpPr>
          <p:nvPr>
            <p:ph idx="4294967295"/>
          </p:nvPr>
        </p:nvSpPr>
        <p:spPr>
          <a:xfrm>
            <a:off x="386777" y="1270000"/>
            <a:ext cx="8370446" cy="5183188"/>
          </a:xfrm>
          <a:prstGeom prst="rect">
            <a:avLst/>
          </a:prstGeom>
        </p:spPr>
        <p:txBody>
          <a:bodyPr>
            <a:normAutofit/>
          </a:bodyPr>
          <a:lstStyle/>
          <a:p>
            <a:r>
              <a:rPr lang="sq-AL" dirty="0"/>
              <a:t>Adresat IP nga një ISP mund të jenë:</a:t>
            </a:r>
          </a:p>
          <a:p>
            <a:pPr lvl="1"/>
            <a:r>
              <a:rPr lang="sq-AL" b="1" dirty="0">
                <a:solidFill>
                  <a:srgbClr val="0070C0"/>
                </a:solidFill>
              </a:rPr>
              <a:t>Static - statike</a:t>
            </a:r>
            <a:r>
              <a:rPr lang="sq-AL" dirty="0"/>
              <a:t> – e njëjta sa herë që lidheni</a:t>
            </a:r>
          </a:p>
          <a:p>
            <a:pPr lvl="1"/>
            <a:r>
              <a:rPr lang="sq-AL" b="1" dirty="0">
                <a:solidFill>
                  <a:srgbClr val="0070C0"/>
                </a:solidFill>
              </a:rPr>
              <a:t>Dynamic - dinamike</a:t>
            </a:r>
            <a:r>
              <a:rPr lang="sq-AL" dirty="0"/>
              <a:t> – potencialisht të ndryshme çdo herë</a:t>
            </a:r>
          </a:p>
          <a:p>
            <a:pPr lvl="1"/>
            <a:endParaRPr lang="en-GB" dirty="0"/>
          </a:p>
          <a:p>
            <a:pPr lvl="1"/>
            <a:endParaRPr lang="en-GB" dirty="0"/>
          </a:p>
          <a:p>
            <a:pPr lvl="1"/>
            <a:endParaRPr lang="en-GB" dirty="0"/>
          </a:p>
          <a:p>
            <a:pPr lvl="1"/>
            <a:endParaRPr lang="en-GB" dirty="0"/>
          </a:p>
          <a:p>
            <a:pPr lvl="1"/>
            <a:endParaRPr lang="en-GB" dirty="0"/>
          </a:p>
          <a:p>
            <a:pPr marL="0" indent="0" algn="ctr">
              <a:buNone/>
            </a:pPr>
            <a:endParaRPr lang="en-GB" b="1" dirty="0">
              <a:solidFill>
                <a:srgbClr val="FF0000"/>
              </a:solidFill>
            </a:endParaRPr>
          </a:p>
          <a:p>
            <a:pPr marL="0" indent="0" algn="ctr">
              <a:buNone/>
            </a:pPr>
            <a:endParaRPr lang="en-GB" b="1" dirty="0">
              <a:solidFill>
                <a:srgbClr val="FF0000"/>
              </a:solidFill>
            </a:endParaRPr>
          </a:p>
          <a:p>
            <a:pPr marL="0" indent="0" algn="ctr">
              <a:buNone/>
            </a:pPr>
            <a:r>
              <a:rPr lang="sq-AL" b="1" dirty="0">
                <a:solidFill>
                  <a:srgbClr val="FF0000"/>
                </a:solidFill>
              </a:rPr>
              <a:t>Koha, datat dhe zonat kohore janë thelbësore në hetim</a:t>
            </a:r>
          </a:p>
        </p:txBody>
      </p:sp>
      <p:pic>
        <p:nvPicPr>
          <p:cNvPr id="2050" name="Picture 2" descr="Network Diagram">
            <a:extLst>
              <a:ext uri="{FF2B5EF4-FFF2-40B4-BE49-F238E27FC236}">
                <a16:creationId xmlns:a16="http://schemas.microsoft.com/office/drawing/2014/main" xmlns="" id="{1B5AD80B-AEB3-4EA7-808D-776470ACB5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8535" y="2672069"/>
            <a:ext cx="5226930" cy="26519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6413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IP adresa juaj (e jashtme)</a:t>
            </a:r>
          </a:p>
        </p:txBody>
      </p:sp>
      <p:sp>
        <p:nvSpPr>
          <p:cNvPr id="2" name="Content Placeholder 1">
            <a:extLst>
              <a:ext uri="{FF2B5EF4-FFF2-40B4-BE49-F238E27FC236}">
                <a16:creationId xmlns:a16="http://schemas.microsoft.com/office/drawing/2014/main" xmlns="" id="{8A88BFAC-15B2-48E9-8819-4E6DD11AE590}"/>
              </a:ext>
            </a:extLst>
          </p:cNvPr>
          <p:cNvSpPr>
            <a:spLocks noGrp="1"/>
          </p:cNvSpPr>
          <p:nvPr>
            <p:ph idx="4294967295"/>
          </p:nvPr>
        </p:nvSpPr>
        <p:spPr>
          <a:xfrm>
            <a:off x="250825" y="1270001"/>
            <a:ext cx="8642350" cy="1654175"/>
          </a:xfrm>
        </p:spPr>
        <p:txBody>
          <a:bodyPr/>
          <a:lstStyle/>
          <a:p>
            <a:r>
              <a:rPr lang="sq-AL"/>
              <a:t>Google ‘whatsmyip’ – shumë burime</a:t>
            </a:r>
          </a:p>
        </p:txBody>
      </p:sp>
      <p:pic>
        <p:nvPicPr>
          <p:cNvPr id="5" name="Picture 4">
            <a:extLst>
              <a:ext uri="{FF2B5EF4-FFF2-40B4-BE49-F238E27FC236}">
                <a16:creationId xmlns:a16="http://schemas.microsoft.com/office/drawing/2014/main" xmlns="" id="{0BD00530-8E4F-4134-8E3A-97AE5871C9D0}"/>
              </a:ext>
            </a:extLst>
          </p:cNvPr>
          <p:cNvPicPr>
            <a:picLocks noChangeAspect="1"/>
          </p:cNvPicPr>
          <p:nvPr/>
        </p:nvPicPr>
        <p:blipFill>
          <a:blip r:embed="rId3"/>
          <a:stretch>
            <a:fillRect/>
          </a:stretch>
        </p:blipFill>
        <p:spPr>
          <a:xfrm>
            <a:off x="807051" y="1909295"/>
            <a:ext cx="3633291" cy="2659061"/>
          </a:xfrm>
          <a:prstGeom prst="rect">
            <a:avLst/>
          </a:prstGeom>
          <a:ln>
            <a:solidFill>
              <a:srgbClr val="0070C0"/>
            </a:solidFill>
          </a:ln>
        </p:spPr>
      </p:pic>
      <p:sp>
        <p:nvSpPr>
          <p:cNvPr id="4" name="Rectangle 3">
            <a:extLst>
              <a:ext uri="{FF2B5EF4-FFF2-40B4-BE49-F238E27FC236}">
                <a16:creationId xmlns:a16="http://schemas.microsoft.com/office/drawing/2014/main" xmlns="" id="{CDA97717-835D-4AF8-9241-2596FC92DECE}"/>
              </a:ext>
            </a:extLst>
          </p:cNvPr>
          <p:cNvSpPr/>
          <p:nvPr/>
        </p:nvSpPr>
        <p:spPr>
          <a:xfrm>
            <a:off x="2843808" y="2260227"/>
            <a:ext cx="942971" cy="223600"/>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xmlns="" id="{AB344EE7-97DA-40B8-BC0D-F957B8926B2F}"/>
              </a:ext>
            </a:extLst>
          </p:cNvPr>
          <p:cNvPicPr>
            <a:picLocks noChangeAspect="1"/>
          </p:cNvPicPr>
          <p:nvPr/>
        </p:nvPicPr>
        <p:blipFill>
          <a:blip r:embed="rId4"/>
          <a:stretch>
            <a:fillRect/>
          </a:stretch>
        </p:blipFill>
        <p:spPr>
          <a:xfrm>
            <a:off x="5219068" y="1909295"/>
            <a:ext cx="2894685" cy="2924943"/>
          </a:xfrm>
          <a:prstGeom prst="rect">
            <a:avLst/>
          </a:prstGeom>
          <a:ln>
            <a:solidFill>
              <a:srgbClr val="0070C0"/>
            </a:solidFill>
          </a:ln>
        </p:spPr>
      </p:pic>
      <p:sp>
        <p:nvSpPr>
          <p:cNvPr id="13" name="Rectangle 12">
            <a:extLst>
              <a:ext uri="{FF2B5EF4-FFF2-40B4-BE49-F238E27FC236}">
                <a16:creationId xmlns:a16="http://schemas.microsoft.com/office/drawing/2014/main" xmlns="" id="{CF4F7446-14D9-4FF0-9AA0-9F13542D1941}"/>
              </a:ext>
            </a:extLst>
          </p:cNvPr>
          <p:cNvSpPr/>
          <p:nvPr/>
        </p:nvSpPr>
        <p:spPr>
          <a:xfrm>
            <a:off x="6460849" y="2750492"/>
            <a:ext cx="942971" cy="223600"/>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xmlns="" id="{C3BD865B-A71B-4DFC-BCAA-3C60BAD31D02}"/>
              </a:ext>
            </a:extLst>
          </p:cNvPr>
          <p:cNvPicPr>
            <a:picLocks noChangeAspect="1"/>
          </p:cNvPicPr>
          <p:nvPr/>
        </p:nvPicPr>
        <p:blipFill>
          <a:blip r:embed="rId5"/>
          <a:stretch>
            <a:fillRect/>
          </a:stretch>
        </p:blipFill>
        <p:spPr>
          <a:xfrm>
            <a:off x="2207548" y="4246445"/>
            <a:ext cx="5082776" cy="2196329"/>
          </a:xfrm>
          <a:prstGeom prst="rect">
            <a:avLst/>
          </a:prstGeom>
        </p:spPr>
      </p:pic>
      <p:sp>
        <p:nvSpPr>
          <p:cNvPr id="14" name="Rectangle 13">
            <a:extLst>
              <a:ext uri="{FF2B5EF4-FFF2-40B4-BE49-F238E27FC236}">
                <a16:creationId xmlns:a16="http://schemas.microsoft.com/office/drawing/2014/main" xmlns="" id="{35C84A71-18F9-4CC4-826D-52590600A3BB}"/>
              </a:ext>
            </a:extLst>
          </p:cNvPr>
          <p:cNvSpPr/>
          <p:nvPr/>
        </p:nvSpPr>
        <p:spPr>
          <a:xfrm>
            <a:off x="3809363" y="4984049"/>
            <a:ext cx="2894685" cy="489482"/>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97754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Çfarë mund të mësojmë - adresat IP</a:t>
            </a:r>
          </a:p>
        </p:txBody>
      </p:sp>
      <p:sp>
        <p:nvSpPr>
          <p:cNvPr id="2" name="Content Placeholder 1">
            <a:extLst>
              <a:ext uri="{FF2B5EF4-FFF2-40B4-BE49-F238E27FC236}">
                <a16:creationId xmlns:a16="http://schemas.microsoft.com/office/drawing/2014/main" xmlns="" id="{8A88BFAC-15B2-48E9-8819-4E6DD11AE590}"/>
              </a:ext>
            </a:extLst>
          </p:cNvPr>
          <p:cNvSpPr>
            <a:spLocks noGrp="1"/>
          </p:cNvSpPr>
          <p:nvPr>
            <p:ph idx="4294967295"/>
          </p:nvPr>
        </p:nvSpPr>
        <p:spPr>
          <a:xfrm>
            <a:off x="179387" y="1251146"/>
            <a:ext cx="8785225" cy="5183188"/>
          </a:xfrm>
        </p:spPr>
        <p:txBody>
          <a:bodyPr/>
          <a:lstStyle/>
          <a:p>
            <a:r>
              <a:rPr lang="sq-AL" b="1">
                <a:solidFill>
                  <a:srgbClr val="0070C0"/>
                </a:solidFill>
              </a:rPr>
              <a:t>Private</a:t>
            </a:r>
          </a:p>
          <a:p>
            <a:pPr lvl="1"/>
            <a:r>
              <a:rPr lang="sq-AL"/>
              <a:t>Varet nga rrjeti se sa shumë dhe sa kohë ruhet informacioni</a:t>
            </a:r>
          </a:p>
          <a:p>
            <a:pPr lvl="1"/>
            <a:r>
              <a:rPr lang="sq-AL"/>
              <a:t>Regjistrat e routerit</a:t>
            </a:r>
          </a:p>
          <a:p>
            <a:r>
              <a:rPr lang="sq-AL" b="1">
                <a:solidFill>
                  <a:srgbClr val="0070C0"/>
                </a:solidFill>
              </a:rPr>
              <a:t>Publike</a:t>
            </a:r>
          </a:p>
          <a:p>
            <a:pPr lvl="1"/>
            <a:r>
              <a:rPr lang="sq-AL"/>
              <a:t>Në pronësi / qira nga një kompani (ISP)</a:t>
            </a:r>
          </a:p>
          <a:p>
            <a:pPr lvl="1"/>
            <a:r>
              <a:rPr lang="sq-AL"/>
              <a:t>Ruajtja e të dhënave është e varur nga vendi - regjistrimi (logging)</a:t>
            </a:r>
          </a:p>
          <a:p>
            <a:pPr lvl="1"/>
            <a:r>
              <a:rPr lang="sq-AL"/>
              <a:t>Kërkesat kanë nevojë për saktësinë e zonës, kohës dhe datës</a:t>
            </a:r>
          </a:p>
        </p:txBody>
      </p:sp>
    </p:spTree>
    <p:extLst>
      <p:ext uri="{BB962C8B-B14F-4D97-AF65-F5344CB8AC3E}">
        <p14:creationId xmlns:p14="http://schemas.microsoft.com/office/powerpoint/2010/main" val="401563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Whois (kush është)!</a:t>
            </a:r>
          </a:p>
        </p:txBody>
      </p:sp>
      <p:sp>
        <p:nvSpPr>
          <p:cNvPr id="2" name="Content Placeholder 1">
            <a:extLst>
              <a:ext uri="{FF2B5EF4-FFF2-40B4-BE49-F238E27FC236}">
                <a16:creationId xmlns:a16="http://schemas.microsoft.com/office/drawing/2014/main" xmlns="" id="{8A88BFAC-15B2-48E9-8819-4E6DD11AE590}"/>
              </a:ext>
            </a:extLst>
          </p:cNvPr>
          <p:cNvSpPr>
            <a:spLocks noGrp="1"/>
          </p:cNvSpPr>
          <p:nvPr>
            <p:ph idx="4294967295"/>
          </p:nvPr>
        </p:nvSpPr>
        <p:spPr>
          <a:xfrm>
            <a:off x="179387" y="1270000"/>
            <a:ext cx="8785225" cy="5183188"/>
          </a:xfrm>
        </p:spPr>
        <p:txBody>
          <a:bodyPr/>
          <a:lstStyle/>
          <a:p>
            <a:pPr algn="just"/>
            <a:r>
              <a:rPr lang="sq-AL"/>
              <a:t>Mund të kërkojë bazat e të dhënave në internet në adresat IP dhe emrat e domain - lejon identifikimin ose udhëzimet për hetime të mëtejshme</a:t>
            </a:r>
          </a:p>
          <a:p>
            <a:pPr lvl="1" algn="just"/>
            <a:r>
              <a:rPr lang="sq-AL"/>
              <a:t>Mund të përmbajë regjistrin, regjistruesin, datat, detajet administrative dhe teknike</a:t>
            </a:r>
          </a:p>
          <a:p>
            <a:pPr lvl="1" algn="just"/>
            <a:r>
              <a:rPr lang="sq-AL"/>
              <a:t>GDPR e ka bërë më pak të lehtë</a:t>
            </a:r>
          </a:p>
        </p:txBody>
      </p:sp>
      <p:pic>
        <p:nvPicPr>
          <p:cNvPr id="7" name="Bild 1">
            <a:extLst>
              <a:ext uri="{FF2B5EF4-FFF2-40B4-BE49-F238E27FC236}">
                <a16:creationId xmlns:a16="http://schemas.microsoft.com/office/drawing/2014/main" xmlns="" id="{B80E4343-DCA4-4B2E-9153-191616404D34}"/>
              </a:ext>
            </a:extLst>
          </p:cNvPr>
          <p:cNvPicPr>
            <a:picLocks noChangeAspect="1"/>
          </p:cNvPicPr>
          <p:nvPr/>
        </p:nvPicPr>
        <p:blipFill>
          <a:blip r:embed="rId3"/>
          <a:stretch>
            <a:fillRect/>
          </a:stretch>
        </p:blipFill>
        <p:spPr>
          <a:xfrm>
            <a:off x="2267744" y="4379701"/>
            <a:ext cx="4608512" cy="1931186"/>
          </a:xfrm>
          <a:prstGeom prst="rect">
            <a:avLst/>
          </a:prstGeom>
        </p:spPr>
      </p:pic>
    </p:spTree>
    <p:extLst>
      <p:ext uri="{BB962C8B-B14F-4D97-AF65-F5344CB8AC3E}">
        <p14:creationId xmlns:p14="http://schemas.microsoft.com/office/powerpoint/2010/main" val="368453188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Who is 45.14.250.74?</a:t>
            </a:r>
          </a:p>
        </p:txBody>
      </p:sp>
      <p:pic>
        <p:nvPicPr>
          <p:cNvPr id="4" name="Content Placeholder 3">
            <a:extLst>
              <a:ext uri="{FF2B5EF4-FFF2-40B4-BE49-F238E27FC236}">
                <a16:creationId xmlns:a16="http://schemas.microsoft.com/office/drawing/2014/main" xmlns="" id="{31CE546A-0738-4037-A84C-6EBD77217D0E}"/>
              </a:ext>
            </a:extLst>
          </p:cNvPr>
          <p:cNvPicPr>
            <a:picLocks noGrp="1" noChangeAspect="1"/>
          </p:cNvPicPr>
          <p:nvPr>
            <p:ph idx="4294967295"/>
          </p:nvPr>
        </p:nvPicPr>
        <p:blipFill>
          <a:blip r:embed="rId3"/>
          <a:stretch>
            <a:fillRect/>
          </a:stretch>
        </p:blipFill>
        <p:spPr>
          <a:xfrm>
            <a:off x="2547960" y="1286822"/>
            <a:ext cx="4248150" cy="5072062"/>
          </a:xfrm>
          <a:prstGeom prst="rect">
            <a:avLst/>
          </a:prstGeom>
          <a:ln>
            <a:solidFill>
              <a:srgbClr val="0070C0"/>
            </a:solidFill>
          </a:ln>
        </p:spPr>
      </p:pic>
      <p:sp>
        <p:nvSpPr>
          <p:cNvPr id="5" name="Rectangle 4">
            <a:extLst>
              <a:ext uri="{FF2B5EF4-FFF2-40B4-BE49-F238E27FC236}">
                <a16:creationId xmlns:a16="http://schemas.microsoft.com/office/drawing/2014/main" xmlns="" id="{898D11F3-E180-43C1-8750-F7457ED067D1}"/>
              </a:ext>
            </a:extLst>
          </p:cNvPr>
          <p:cNvSpPr/>
          <p:nvPr/>
        </p:nvSpPr>
        <p:spPr>
          <a:xfrm>
            <a:off x="3837864" y="1456860"/>
            <a:ext cx="936104" cy="14401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xmlns="" id="{B16BF418-6DD9-48EB-B0AE-8F4E213EC122}"/>
              </a:ext>
            </a:extLst>
          </p:cNvPr>
          <p:cNvPicPr>
            <a:picLocks noChangeAspect="1"/>
          </p:cNvPicPr>
          <p:nvPr/>
        </p:nvPicPr>
        <p:blipFill>
          <a:blip r:embed="rId4"/>
          <a:stretch>
            <a:fillRect/>
          </a:stretch>
        </p:blipFill>
        <p:spPr>
          <a:xfrm>
            <a:off x="69850" y="6173147"/>
            <a:ext cx="2667000" cy="371475"/>
          </a:xfrm>
          <a:prstGeom prst="rect">
            <a:avLst/>
          </a:prstGeom>
        </p:spPr>
      </p:pic>
      <p:sp>
        <p:nvSpPr>
          <p:cNvPr id="13" name="Rectangle 12">
            <a:extLst>
              <a:ext uri="{FF2B5EF4-FFF2-40B4-BE49-F238E27FC236}">
                <a16:creationId xmlns:a16="http://schemas.microsoft.com/office/drawing/2014/main" xmlns="" id="{762F54C6-DB6E-4F9A-950F-25967D36C222}"/>
              </a:ext>
            </a:extLst>
          </p:cNvPr>
          <p:cNvSpPr/>
          <p:nvPr/>
        </p:nvSpPr>
        <p:spPr>
          <a:xfrm>
            <a:off x="3311562" y="2043682"/>
            <a:ext cx="1548470" cy="43204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xmlns="" id="{452FCBE4-2165-4FA1-9203-4575286293C8}"/>
              </a:ext>
            </a:extLst>
          </p:cNvPr>
          <p:cNvSpPr/>
          <p:nvPr/>
        </p:nvSpPr>
        <p:spPr>
          <a:xfrm>
            <a:off x="3323496" y="3306048"/>
            <a:ext cx="2760672" cy="87635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xmlns="" id="{D03D7BF3-F0B8-498F-831E-2AA153905930}"/>
              </a:ext>
            </a:extLst>
          </p:cNvPr>
          <p:cNvSpPr/>
          <p:nvPr/>
        </p:nvSpPr>
        <p:spPr>
          <a:xfrm>
            <a:off x="3323496" y="5194491"/>
            <a:ext cx="2760672" cy="69926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xmlns="" id="{C9704686-CC69-4465-9AE8-5419A27D750C}"/>
              </a:ext>
            </a:extLst>
          </p:cNvPr>
          <p:cNvSpPr txBox="1"/>
          <p:nvPr/>
        </p:nvSpPr>
        <p:spPr>
          <a:xfrm>
            <a:off x="6876256" y="1344202"/>
            <a:ext cx="2159794" cy="369332"/>
          </a:xfrm>
          <a:prstGeom prst="rect">
            <a:avLst/>
          </a:prstGeom>
          <a:noFill/>
        </p:spPr>
        <p:txBody>
          <a:bodyPr wrap="square" rtlCol="0">
            <a:spAutoFit/>
          </a:bodyPr>
          <a:lstStyle/>
          <a:p>
            <a:r>
              <a:rPr lang="sq-AL" b="1">
                <a:solidFill>
                  <a:srgbClr val="FF0000"/>
                </a:solidFill>
              </a:rPr>
              <a:t>Adresa IP e kërkuar</a:t>
            </a:r>
          </a:p>
        </p:txBody>
      </p:sp>
      <p:sp>
        <p:nvSpPr>
          <p:cNvPr id="16" name="TextBox 15">
            <a:extLst>
              <a:ext uri="{FF2B5EF4-FFF2-40B4-BE49-F238E27FC236}">
                <a16:creationId xmlns:a16="http://schemas.microsoft.com/office/drawing/2014/main" xmlns="" id="{253BFFA5-CA98-4DC5-ACC6-B44037FC6834}"/>
              </a:ext>
            </a:extLst>
          </p:cNvPr>
          <p:cNvSpPr txBox="1"/>
          <p:nvPr/>
        </p:nvSpPr>
        <p:spPr>
          <a:xfrm>
            <a:off x="6872019" y="2037504"/>
            <a:ext cx="2159794" cy="1200329"/>
          </a:xfrm>
          <a:prstGeom prst="rect">
            <a:avLst/>
          </a:prstGeom>
          <a:noFill/>
        </p:spPr>
        <p:txBody>
          <a:bodyPr wrap="square" rtlCol="0">
            <a:spAutoFit/>
          </a:bodyPr>
          <a:lstStyle/>
          <a:p>
            <a:r>
              <a:rPr lang="sq-AL" b="1">
                <a:solidFill>
                  <a:srgbClr val="FF0000"/>
                </a:solidFill>
              </a:rPr>
              <a:t>Gama e adresave IP, adresa vjen nga &amp; disa informacione të ndërmarrjes</a:t>
            </a:r>
          </a:p>
        </p:txBody>
      </p:sp>
      <p:sp>
        <p:nvSpPr>
          <p:cNvPr id="17" name="TextBox 16">
            <a:extLst>
              <a:ext uri="{FF2B5EF4-FFF2-40B4-BE49-F238E27FC236}">
                <a16:creationId xmlns:a16="http://schemas.microsoft.com/office/drawing/2014/main" xmlns="" id="{7A5FA977-B2BA-4A06-A786-E53636014E0F}"/>
              </a:ext>
            </a:extLst>
          </p:cNvPr>
          <p:cNvSpPr txBox="1"/>
          <p:nvPr/>
        </p:nvSpPr>
        <p:spPr>
          <a:xfrm>
            <a:off x="6876822" y="3305171"/>
            <a:ext cx="2159794" cy="1477328"/>
          </a:xfrm>
          <a:prstGeom prst="rect">
            <a:avLst/>
          </a:prstGeom>
          <a:noFill/>
        </p:spPr>
        <p:txBody>
          <a:bodyPr wrap="square" rtlCol="0">
            <a:spAutoFit/>
          </a:bodyPr>
          <a:lstStyle/>
          <a:p>
            <a:r>
              <a:rPr lang="sq-AL" b="1">
                <a:solidFill>
                  <a:srgbClr val="FF0000"/>
                </a:solidFill>
              </a:rPr>
              <a:t>Kompania që mban adresën IP, ku janë dhe një email - me një emër domain</a:t>
            </a:r>
          </a:p>
        </p:txBody>
      </p:sp>
      <p:sp>
        <p:nvSpPr>
          <p:cNvPr id="19" name="TextBox 18">
            <a:extLst>
              <a:ext uri="{FF2B5EF4-FFF2-40B4-BE49-F238E27FC236}">
                <a16:creationId xmlns:a16="http://schemas.microsoft.com/office/drawing/2014/main" xmlns="" id="{447A299A-BC06-41F5-BB12-1C9206E114B7}"/>
              </a:ext>
            </a:extLst>
          </p:cNvPr>
          <p:cNvSpPr txBox="1"/>
          <p:nvPr/>
        </p:nvSpPr>
        <p:spPr>
          <a:xfrm>
            <a:off x="6872019" y="5206313"/>
            <a:ext cx="2159794" cy="923330"/>
          </a:xfrm>
          <a:prstGeom prst="rect">
            <a:avLst/>
          </a:prstGeom>
          <a:noFill/>
        </p:spPr>
        <p:txBody>
          <a:bodyPr wrap="square" rtlCol="0">
            <a:spAutoFit/>
          </a:bodyPr>
          <a:lstStyle/>
          <a:p>
            <a:r>
              <a:rPr lang="sq-AL" b="1">
                <a:solidFill>
                  <a:srgbClr val="FF0000"/>
                </a:solidFill>
              </a:rPr>
              <a:t>Disa informacione personale në lidhje me regjistruesin</a:t>
            </a:r>
          </a:p>
        </p:txBody>
      </p:sp>
      <p:sp>
        <p:nvSpPr>
          <p:cNvPr id="20" name="Arrow: Right 19">
            <a:extLst>
              <a:ext uri="{FF2B5EF4-FFF2-40B4-BE49-F238E27FC236}">
                <a16:creationId xmlns:a16="http://schemas.microsoft.com/office/drawing/2014/main" xmlns="" id="{06CC90E1-2FB5-4208-9394-33FF5351BB47}"/>
              </a:ext>
            </a:extLst>
          </p:cNvPr>
          <p:cNvSpPr/>
          <p:nvPr/>
        </p:nvSpPr>
        <p:spPr>
          <a:xfrm rot="10800000">
            <a:off x="5935915" y="1456860"/>
            <a:ext cx="936104"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Arrow: Right 20">
            <a:extLst>
              <a:ext uri="{FF2B5EF4-FFF2-40B4-BE49-F238E27FC236}">
                <a16:creationId xmlns:a16="http://schemas.microsoft.com/office/drawing/2014/main" xmlns="" id="{426969DC-4662-4F19-A4D1-09E47C39F079}"/>
              </a:ext>
            </a:extLst>
          </p:cNvPr>
          <p:cNvSpPr/>
          <p:nvPr/>
        </p:nvSpPr>
        <p:spPr>
          <a:xfrm rot="10800000">
            <a:off x="5935915" y="2147568"/>
            <a:ext cx="936104"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Arrow: Right 21">
            <a:extLst>
              <a:ext uri="{FF2B5EF4-FFF2-40B4-BE49-F238E27FC236}">
                <a16:creationId xmlns:a16="http://schemas.microsoft.com/office/drawing/2014/main" xmlns="" id="{5D488F93-A312-4AFC-A777-06DC946F4CE5}"/>
              </a:ext>
            </a:extLst>
          </p:cNvPr>
          <p:cNvSpPr/>
          <p:nvPr/>
        </p:nvSpPr>
        <p:spPr>
          <a:xfrm rot="10800000">
            <a:off x="5935915" y="3785826"/>
            <a:ext cx="936104"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Arrow: Right 22">
            <a:extLst>
              <a:ext uri="{FF2B5EF4-FFF2-40B4-BE49-F238E27FC236}">
                <a16:creationId xmlns:a16="http://schemas.microsoft.com/office/drawing/2014/main" xmlns="" id="{48A67827-805B-4C30-8DD7-B77CE568AE2D}"/>
              </a:ext>
            </a:extLst>
          </p:cNvPr>
          <p:cNvSpPr/>
          <p:nvPr/>
        </p:nvSpPr>
        <p:spPr>
          <a:xfrm rot="10800000">
            <a:off x="5935915" y="5494791"/>
            <a:ext cx="936104"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xmlns="" id="{DF6D6B50-5E9A-4654-9FB8-C486B01B5692}"/>
              </a:ext>
            </a:extLst>
          </p:cNvPr>
          <p:cNvSpPr txBox="1"/>
          <p:nvPr/>
        </p:nvSpPr>
        <p:spPr>
          <a:xfrm>
            <a:off x="-90434" y="1713534"/>
            <a:ext cx="2567288" cy="3785652"/>
          </a:xfrm>
          <a:prstGeom prst="rect">
            <a:avLst/>
          </a:prstGeom>
          <a:solidFill>
            <a:srgbClr val="F08A34"/>
          </a:solidFill>
        </p:spPr>
        <p:txBody>
          <a:bodyPr wrap="square" rtlCol="0">
            <a:spAutoFit/>
          </a:bodyPr>
          <a:lstStyle/>
          <a:p>
            <a:r>
              <a:rPr lang="sq-AL" sz="2400" b="1" dirty="0">
                <a:solidFill>
                  <a:schemeClr val="bg1"/>
                </a:solidFill>
                <a:latin typeface="+mj-lt"/>
              </a:rPr>
              <a:t>Pyetje hetimore?</a:t>
            </a:r>
          </a:p>
          <a:p>
            <a:endParaRPr lang="en-GB" sz="2400" dirty="0">
              <a:solidFill>
                <a:schemeClr val="bg1"/>
              </a:solidFill>
              <a:latin typeface="+mj-lt"/>
            </a:endParaRPr>
          </a:p>
          <a:p>
            <a:r>
              <a:rPr lang="sq-AL" sz="2400" dirty="0">
                <a:solidFill>
                  <a:schemeClr val="bg1"/>
                </a:solidFill>
                <a:latin typeface="+mj-lt"/>
              </a:rPr>
              <a:t>Kush ka përdorur adresën IP 45.14.250.74 në një kohë të caktuar në një datë të caktuar (duke marrë parasysh zonat kohore)?</a:t>
            </a:r>
          </a:p>
        </p:txBody>
      </p:sp>
    </p:spTree>
    <p:extLst>
      <p:ext uri="{BB962C8B-B14F-4D97-AF65-F5344CB8AC3E}">
        <p14:creationId xmlns:p14="http://schemas.microsoft.com/office/powerpoint/2010/main" val="3757646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P spid="14" grpId="0" animBg="1"/>
      <p:bldP spid="15" grpId="0" animBg="1"/>
      <p:bldP spid="8" grpId="0"/>
      <p:bldP spid="16" grpId="0"/>
      <p:bldP spid="17" grpId="0"/>
      <p:bldP spid="19" grpId="0"/>
      <p:bldP spid="20" grpId="0" animBg="1"/>
      <p:bldP spid="21" grpId="0" animBg="1"/>
      <p:bldP spid="22" grpId="0" animBg="1"/>
      <p:bldP spid="23" grpId="0" animBg="1"/>
      <p:bldP spid="24"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F356FF48-E68E-433E-A17C-A2D4F2B622F9}"/>
              </a:ext>
            </a:extLst>
          </p:cNvPr>
          <p:cNvPicPr>
            <a:picLocks noChangeAspect="1"/>
          </p:cNvPicPr>
          <p:nvPr/>
        </p:nvPicPr>
        <p:blipFill>
          <a:blip r:embed="rId3"/>
          <a:stretch>
            <a:fillRect/>
          </a:stretch>
        </p:blipFill>
        <p:spPr>
          <a:xfrm>
            <a:off x="4418804" y="1271699"/>
            <a:ext cx="4635910" cy="4382480"/>
          </a:xfrm>
          <a:prstGeom prst="rect">
            <a:avLst/>
          </a:prstGeom>
          <a:ln>
            <a:solidFill>
              <a:srgbClr val="0070C0"/>
            </a:solidFill>
          </a:ln>
        </p:spPr>
      </p:pic>
      <p:pic>
        <p:nvPicPr>
          <p:cNvPr id="3" name="Content Placeholder 2">
            <a:extLst>
              <a:ext uri="{FF2B5EF4-FFF2-40B4-BE49-F238E27FC236}">
                <a16:creationId xmlns:a16="http://schemas.microsoft.com/office/drawing/2014/main" xmlns="" id="{A7972C05-8ACF-475F-82C3-7C398B754C6A}"/>
              </a:ext>
            </a:extLst>
          </p:cNvPr>
          <p:cNvPicPr>
            <a:picLocks noGrp="1" noChangeAspect="1"/>
          </p:cNvPicPr>
          <p:nvPr>
            <p:ph idx="4294967295"/>
          </p:nvPr>
        </p:nvPicPr>
        <p:blipFill>
          <a:blip r:embed="rId4"/>
          <a:stretch>
            <a:fillRect/>
          </a:stretch>
        </p:blipFill>
        <p:spPr>
          <a:xfrm>
            <a:off x="120576" y="1271699"/>
            <a:ext cx="4178300" cy="4751388"/>
          </a:xfrm>
          <a:prstGeom prst="rect">
            <a:avLst/>
          </a:prstGeom>
          <a:ln>
            <a:solidFill>
              <a:srgbClr val="0070C0"/>
            </a:solidFill>
          </a:ln>
        </p:spPr>
      </p:pic>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Kush është nolimitnet.eu?</a:t>
            </a:r>
          </a:p>
        </p:txBody>
      </p:sp>
      <p:sp>
        <p:nvSpPr>
          <p:cNvPr id="5" name="Rectangle 4">
            <a:extLst>
              <a:ext uri="{FF2B5EF4-FFF2-40B4-BE49-F238E27FC236}">
                <a16:creationId xmlns:a16="http://schemas.microsoft.com/office/drawing/2014/main" xmlns="" id="{898D11F3-E180-43C1-8750-F7457ED067D1}"/>
              </a:ext>
            </a:extLst>
          </p:cNvPr>
          <p:cNvSpPr/>
          <p:nvPr/>
        </p:nvSpPr>
        <p:spPr>
          <a:xfrm>
            <a:off x="99694" y="2329701"/>
            <a:ext cx="3781202" cy="52843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xmlns="" id="{B16BF418-6DD9-48EB-B0AE-8F4E213EC122}"/>
              </a:ext>
            </a:extLst>
          </p:cNvPr>
          <p:cNvPicPr>
            <a:picLocks noChangeAspect="1"/>
          </p:cNvPicPr>
          <p:nvPr/>
        </p:nvPicPr>
        <p:blipFill>
          <a:blip r:embed="rId5"/>
          <a:stretch>
            <a:fillRect/>
          </a:stretch>
        </p:blipFill>
        <p:spPr>
          <a:xfrm>
            <a:off x="69850" y="6173147"/>
            <a:ext cx="2667000" cy="371475"/>
          </a:xfrm>
          <a:prstGeom prst="rect">
            <a:avLst/>
          </a:prstGeom>
        </p:spPr>
      </p:pic>
      <p:sp>
        <p:nvSpPr>
          <p:cNvPr id="13" name="Rectangle 12">
            <a:extLst>
              <a:ext uri="{FF2B5EF4-FFF2-40B4-BE49-F238E27FC236}">
                <a16:creationId xmlns:a16="http://schemas.microsoft.com/office/drawing/2014/main" xmlns="" id="{762F54C6-DB6E-4F9A-950F-25967D36C222}"/>
              </a:ext>
            </a:extLst>
          </p:cNvPr>
          <p:cNvSpPr/>
          <p:nvPr/>
        </p:nvSpPr>
        <p:spPr>
          <a:xfrm>
            <a:off x="99694" y="3484007"/>
            <a:ext cx="4199182" cy="135287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xmlns="" id="{452FCBE4-2165-4FA1-9203-4575286293C8}"/>
              </a:ext>
            </a:extLst>
          </p:cNvPr>
          <p:cNvSpPr/>
          <p:nvPr/>
        </p:nvSpPr>
        <p:spPr>
          <a:xfrm>
            <a:off x="5356423" y="4302957"/>
            <a:ext cx="1447825" cy="135122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54460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P spid="14"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Gjeolokacioni i IP-së</a:t>
            </a:r>
          </a:p>
        </p:txBody>
      </p:sp>
      <p:sp>
        <p:nvSpPr>
          <p:cNvPr id="2" name="Content Placeholder 1">
            <a:extLst>
              <a:ext uri="{FF2B5EF4-FFF2-40B4-BE49-F238E27FC236}">
                <a16:creationId xmlns:a16="http://schemas.microsoft.com/office/drawing/2014/main" xmlns="" id="{8A88BFAC-15B2-48E9-8819-4E6DD11AE590}"/>
              </a:ext>
            </a:extLst>
          </p:cNvPr>
          <p:cNvSpPr>
            <a:spLocks noGrp="1"/>
          </p:cNvSpPr>
          <p:nvPr>
            <p:ph idx="4294967295"/>
          </p:nvPr>
        </p:nvSpPr>
        <p:spPr>
          <a:xfrm>
            <a:off x="159765" y="1265544"/>
            <a:ext cx="4752975" cy="5183188"/>
          </a:xfrm>
          <a:prstGeom prst="rect">
            <a:avLst/>
          </a:prstGeom>
        </p:spPr>
        <p:txBody>
          <a:bodyPr/>
          <a:lstStyle/>
          <a:p>
            <a:r>
              <a:rPr lang="sq-AL"/>
              <a:t>Adresat IP mund të vendosen në një zonë fizike duke përdorur shërbimet e vendndodhjes</a:t>
            </a:r>
          </a:p>
          <a:p>
            <a:r>
              <a:rPr lang="sq-AL" b="1">
                <a:solidFill>
                  <a:srgbClr val="FF0000"/>
                </a:solidFill>
              </a:rPr>
              <a:t>MUND TË</a:t>
            </a:r>
            <a:r>
              <a:rPr lang="sq-AL"/>
              <a:t> japë një indikacion se ku është adresa IP e abonuesit</a:t>
            </a:r>
          </a:p>
          <a:p>
            <a:r>
              <a:rPr lang="sq-AL"/>
              <a:t>Nuk është precize – mund të jetë mashtruese</a:t>
            </a:r>
          </a:p>
        </p:txBody>
      </p:sp>
      <p:pic>
        <p:nvPicPr>
          <p:cNvPr id="3" name="Picture 2">
            <a:extLst>
              <a:ext uri="{FF2B5EF4-FFF2-40B4-BE49-F238E27FC236}">
                <a16:creationId xmlns:a16="http://schemas.microsoft.com/office/drawing/2014/main" xmlns="" id="{EF1DDA91-F296-4EAD-95FF-EEF61BF42044}"/>
              </a:ext>
            </a:extLst>
          </p:cNvPr>
          <p:cNvPicPr>
            <a:picLocks noChangeAspect="1"/>
          </p:cNvPicPr>
          <p:nvPr/>
        </p:nvPicPr>
        <p:blipFill>
          <a:blip r:embed="rId3"/>
          <a:stretch>
            <a:fillRect/>
          </a:stretch>
        </p:blipFill>
        <p:spPr>
          <a:xfrm>
            <a:off x="4788024" y="1270001"/>
            <a:ext cx="3086513" cy="3429000"/>
          </a:xfrm>
          <a:prstGeom prst="rect">
            <a:avLst/>
          </a:prstGeom>
          <a:ln>
            <a:solidFill>
              <a:srgbClr val="0070C0"/>
            </a:solidFill>
          </a:ln>
        </p:spPr>
      </p:pic>
      <p:pic>
        <p:nvPicPr>
          <p:cNvPr id="4" name="Picture 3">
            <a:extLst>
              <a:ext uri="{FF2B5EF4-FFF2-40B4-BE49-F238E27FC236}">
                <a16:creationId xmlns:a16="http://schemas.microsoft.com/office/drawing/2014/main" xmlns="" id="{53460A33-EB48-45CB-A4DB-C795C53E15FA}"/>
              </a:ext>
            </a:extLst>
          </p:cNvPr>
          <p:cNvPicPr>
            <a:picLocks noChangeAspect="1"/>
          </p:cNvPicPr>
          <p:nvPr/>
        </p:nvPicPr>
        <p:blipFill>
          <a:blip r:embed="rId4"/>
          <a:stretch>
            <a:fillRect/>
          </a:stretch>
        </p:blipFill>
        <p:spPr>
          <a:xfrm>
            <a:off x="5962651" y="4323690"/>
            <a:ext cx="2961797" cy="2125042"/>
          </a:xfrm>
          <a:prstGeom prst="rect">
            <a:avLst/>
          </a:prstGeom>
          <a:ln>
            <a:solidFill>
              <a:srgbClr val="0070C0"/>
            </a:solidFill>
          </a:ln>
        </p:spPr>
      </p:pic>
      <p:sp>
        <p:nvSpPr>
          <p:cNvPr id="13" name="TextBox 12">
            <a:extLst>
              <a:ext uri="{FF2B5EF4-FFF2-40B4-BE49-F238E27FC236}">
                <a16:creationId xmlns:a16="http://schemas.microsoft.com/office/drawing/2014/main" xmlns="" id="{B1E8ADFB-214E-4393-8EEB-D6127A933B35}"/>
              </a:ext>
            </a:extLst>
          </p:cNvPr>
          <p:cNvSpPr txBox="1"/>
          <p:nvPr/>
        </p:nvSpPr>
        <p:spPr>
          <a:xfrm>
            <a:off x="2659802" y="5587998"/>
            <a:ext cx="3389945" cy="830997"/>
          </a:xfrm>
          <a:prstGeom prst="rect">
            <a:avLst/>
          </a:prstGeom>
          <a:solidFill>
            <a:srgbClr val="F08A34"/>
          </a:solidFill>
        </p:spPr>
        <p:txBody>
          <a:bodyPr wrap="square" rtlCol="0">
            <a:spAutoFit/>
          </a:bodyPr>
          <a:lstStyle/>
          <a:p>
            <a:pPr algn="ctr"/>
            <a:r>
              <a:rPr lang="sq-AL" sz="2400">
                <a:solidFill>
                  <a:schemeClr val="bg1"/>
                </a:solidFill>
                <a:latin typeface="+mj-lt"/>
              </a:rPr>
              <a:t>Kjo është e vetë autorit - dhe është 140 milje gabim!</a:t>
            </a:r>
          </a:p>
        </p:txBody>
      </p:sp>
      <p:sp>
        <p:nvSpPr>
          <p:cNvPr id="14" name="TextBox 13">
            <a:extLst>
              <a:ext uri="{FF2B5EF4-FFF2-40B4-BE49-F238E27FC236}">
                <a16:creationId xmlns:a16="http://schemas.microsoft.com/office/drawing/2014/main" xmlns="" id="{3ED8FC31-607B-4C21-8E14-F515B098E394}"/>
              </a:ext>
            </a:extLst>
          </p:cNvPr>
          <p:cNvSpPr txBox="1"/>
          <p:nvPr/>
        </p:nvSpPr>
        <p:spPr>
          <a:xfrm>
            <a:off x="7452321" y="1142548"/>
            <a:ext cx="1581904" cy="1569660"/>
          </a:xfrm>
          <a:prstGeom prst="rect">
            <a:avLst/>
          </a:prstGeom>
          <a:solidFill>
            <a:srgbClr val="BDD8F3"/>
          </a:solidFill>
        </p:spPr>
        <p:txBody>
          <a:bodyPr wrap="square" rtlCol="0">
            <a:spAutoFit/>
          </a:bodyPr>
          <a:lstStyle/>
          <a:p>
            <a:pPr algn="ctr"/>
            <a:r>
              <a:rPr lang="sq-AL" sz="2400">
                <a:solidFill>
                  <a:schemeClr val="tx1">
                    <a:lumMod val="65000"/>
                    <a:lumOff val="35000"/>
                  </a:schemeClr>
                </a:solidFill>
                <a:latin typeface="+mj-lt"/>
              </a:rPr>
              <a:t>Të gjithë në të njëjtin rajon por jo të saktë</a:t>
            </a:r>
          </a:p>
        </p:txBody>
      </p:sp>
    </p:spTree>
    <p:extLst>
      <p:ext uri="{BB962C8B-B14F-4D97-AF65-F5344CB8AC3E}">
        <p14:creationId xmlns:p14="http://schemas.microsoft.com/office/powerpoint/2010/main" val="819553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xmlns="" id="{06608F4D-2C2E-4951-B86B-27B05E7B008E}"/>
              </a:ext>
            </a:extLst>
          </p:cNvPr>
          <p:cNvPicPr>
            <a:picLocks noChangeAspect="1"/>
          </p:cNvPicPr>
          <p:nvPr/>
        </p:nvPicPr>
        <p:blipFill>
          <a:blip r:embed="rId3"/>
          <a:stretch>
            <a:fillRect/>
          </a:stretch>
        </p:blipFill>
        <p:spPr>
          <a:xfrm>
            <a:off x="395759" y="1812766"/>
            <a:ext cx="8352482" cy="4707964"/>
          </a:xfrm>
          <a:prstGeom prst="rect">
            <a:avLst/>
          </a:prstGeom>
        </p:spPr>
      </p:pic>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Në fund</a:t>
            </a:r>
          </a:p>
        </p:txBody>
      </p:sp>
      <p:sp>
        <p:nvSpPr>
          <p:cNvPr id="2" name="Content Placeholder 1">
            <a:extLst>
              <a:ext uri="{FF2B5EF4-FFF2-40B4-BE49-F238E27FC236}">
                <a16:creationId xmlns:a16="http://schemas.microsoft.com/office/drawing/2014/main" xmlns="" id="{8A88BFAC-15B2-48E9-8819-4E6DD11AE590}"/>
              </a:ext>
            </a:extLst>
          </p:cNvPr>
          <p:cNvSpPr>
            <a:spLocks noGrp="1"/>
          </p:cNvSpPr>
          <p:nvPr>
            <p:ph idx="4294967295"/>
          </p:nvPr>
        </p:nvSpPr>
        <p:spPr>
          <a:xfrm>
            <a:off x="0" y="1270000"/>
            <a:ext cx="7921625" cy="5183188"/>
          </a:xfrm>
        </p:spPr>
        <p:txBody>
          <a:bodyPr/>
          <a:lstStyle/>
          <a:p>
            <a:r>
              <a:rPr lang="sq-AL"/>
              <a:t>TRACERT për të paraqitur DNS &amp; lëvizjen e të dhënave</a:t>
            </a:r>
          </a:p>
        </p:txBody>
      </p:sp>
      <p:pic>
        <p:nvPicPr>
          <p:cNvPr id="8" name="Picture 2" descr="Simple world map Royalty Free Vector Image - VectorStock">
            <a:extLst>
              <a:ext uri="{FF2B5EF4-FFF2-40B4-BE49-F238E27FC236}">
                <a16:creationId xmlns:a16="http://schemas.microsoft.com/office/drawing/2014/main" xmlns="" id="{23CD3CE4-1364-4EC7-B301-358BB19BAF4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510" b="22074"/>
          <a:stretch/>
        </p:blipFill>
        <p:spPr bwMode="auto">
          <a:xfrm>
            <a:off x="-7937" y="1054775"/>
            <a:ext cx="9144000" cy="5533349"/>
          </a:xfrm>
          <a:prstGeom prst="rect">
            <a:avLst/>
          </a:prstGeom>
          <a:noFill/>
          <a:extLst>
            <a:ext uri="{909E8E84-426E-40DD-AFC4-6F175D3DCCD1}">
              <a14:hiddenFill xmlns:a14="http://schemas.microsoft.com/office/drawing/2010/main">
                <a:solidFill>
                  <a:srgbClr val="FFFFFF"/>
                </a:solidFill>
              </a14:hiddenFill>
            </a:ext>
          </a:extLst>
        </p:spPr>
      </p:pic>
      <p:sp>
        <p:nvSpPr>
          <p:cNvPr id="13" name="Oval 12">
            <a:extLst>
              <a:ext uri="{FF2B5EF4-FFF2-40B4-BE49-F238E27FC236}">
                <a16:creationId xmlns:a16="http://schemas.microsoft.com/office/drawing/2014/main" xmlns="" id="{547FB258-B5B1-415A-AB72-54F3DA2DC482}"/>
              </a:ext>
            </a:extLst>
          </p:cNvPr>
          <p:cNvSpPr/>
          <p:nvPr/>
        </p:nvSpPr>
        <p:spPr>
          <a:xfrm flipV="1">
            <a:off x="4091011" y="3047671"/>
            <a:ext cx="46259" cy="465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xmlns="" id="{A3C3EBD9-D733-46D8-B906-EEDB2EB63E1C}"/>
              </a:ext>
            </a:extLst>
          </p:cNvPr>
          <p:cNvSpPr/>
          <p:nvPr/>
        </p:nvSpPr>
        <p:spPr>
          <a:xfrm flipV="1">
            <a:off x="4159231" y="2965702"/>
            <a:ext cx="46259" cy="465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xmlns="" id="{B42BFFAC-5506-4093-BABE-CD40096B661B}"/>
              </a:ext>
            </a:extLst>
          </p:cNvPr>
          <p:cNvSpPr/>
          <p:nvPr/>
        </p:nvSpPr>
        <p:spPr>
          <a:xfrm flipV="1">
            <a:off x="4091011" y="2973266"/>
            <a:ext cx="46259" cy="465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xmlns="" id="{6C330FE3-CCE5-4C87-BEAF-024C94C8A2FD}"/>
              </a:ext>
            </a:extLst>
          </p:cNvPr>
          <p:cNvSpPr/>
          <p:nvPr/>
        </p:nvSpPr>
        <p:spPr>
          <a:xfrm flipV="1">
            <a:off x="4159313" y="2562704"/>
            <a:ext cx="46259" cy="465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xmlns="" id="{5774ECBE-2371-428D-BD35-6A65DB96EE53}"/>
              </a:ext>
            </a:extLst>
          </p:cNvPr>
          <p:cNvSpPr/>
          <p:nvPr/>
        </p:nvSpPr>
        <p:spPr>
          <a:xfrm flipV="1">
            <a:off x="2267744" y="3012284"/>
            <a:ext cx="46259" cy="465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xmlns="" id="{C1ADF30F-4201-4227-A19A-3E3003F74B01}"/>
              </a:ext>
            </a:extLst>
          </p:cNvPr>
          <p:cNvSpPr/>
          <p:nvPr/>
        </p:nvSpPr>
        <p:spPr>
          <a:xfrm flipV="1">
            <a:off x="1131665" y="3131642"/>
            <a:ext cx="46259" cy="465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xmlns="" id="{B17BD5B5-F1E9-4520-8B63-46D8E25EEB71}"/>
              </a:ext>
            </a:extLst>
          </p:cNvPr>
          <p:cNvSpPr/>
          <p:nvPr/>
        </p:nvSpPr>
        <p:spPr>
          <a:xfrm flipV="1">
            <a:off x="7956376" y="5621766"/>
            <a:ext cx="46259" cy="465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1" name="Straight Arrow Connector 20">
            <a:extLst>
              <a:ext uri="{FF2B5EF4-FFF2-40B4-BE49-F238E27FC236}">
                <a16:creationId xmlns:a16="http://schemas.microsoft.com/office/drawing/2014/main" xmlns="" id="{77C0BE4D-0E5F-487F-A5BD-3520E8EB8DD9}"/>
              </a:ext>
            </a:extLst>
          </p:cNvPr>
          <p:cNvCxnSpPr>
            <a:cxnSpLocks/>
            <a:endCxn id="17" idx="0"/>
          </p:cNvCxnSpPr>
          <p:nvPr/>
        </p:nvCxnSpPr>
        <p:spPr>
          <a:xfrm flipV="1">
            <a:off x="4118117" y="2609286"/>
            <a:ext cx="64326" cy="363980"/>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xmlns="" id="{EDD6DC18-69AB-4580-ADAE-9273DA772108}"/>
              </a:ext>
            </a:extLst>
          </p:cNvPr>
          <p:cNvCxnSpPr>
            <a:cxnSpLocks/>
            <a:endCxn id="18" idx="6"/>
          </p:cNvCxnSpPr>
          <p:nvPr/>
        </p:nvCxnSpPr>
        <p:spPr>
          <a:xfrm flipH="1">
            <a:off x="2314003" y="2609286"/>
            <a:ext cx="1804114" cy="426289"/>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xmlns="" id="{34269C7E-A135-4E59-A5C6-80004F98476C}"/>
              </a:ext>
            </a:extLst>
          </p:cNvPr>
          <p:cNvCxnSpPr>
            <a:cxnSpLocks/>
            <a:endCxn id="19" idx="0"/>
          </p:cNvCxnSpPr>
          <p:nvPr/>
        </p:nvCxnSpPr>
        <p:spPr>
          <a:xfrm flipH="1">
            <a:off x="1154795" y="3043899"/>
            <a:ext cx="1110490" cy="134325"/>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xmlns="" id="{5FA3709E-93BF-4C1C-864C-A3C65B8546CB}"/>
              </a:ext>
            </a:extLst>
          </p:cNvPr>
          <p:cNvCxnSpPr>
            <a:cxnSpLocks/>
          </p:cNvCxnSpPr>
          <p:nvPr/>
        </p:nvCxnSpPr>
        <p:spPr>
          <a:xfrm flipH="1">
            <a:off x="-30984" y="3154933"/>
            <a:ext cx="1162649" cy="1011816"/>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xmlns="" id="{09D1996E-C7BE-4327-AFC8-D37693458D2B}"/>
              </a:ext>
            </a:extLst>
          </p:cNvPr>
          <p:cNvCxnSpPr>
            <a:cxnSpLocks/>
          </p:cNvCxnSpPr>
          <p:nvPr/>
        </p:nvCxnSpPr>
        <p:spPr>
          <a:xfrm flipH="1">
            <a:off x="8008086" y="4584274"/>
            <a:ext cx="1127977" cy="1010400"/>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xmlns="" id="{1B13C97C-A1C8-4908-A7B7-7CE6AAD910E7}"/>
              </a:ext>
            </a:extLst>
          </p:cNvPr>
          <p:cNvSpPr txBox="1"/>
          <p:nvPr/>
        </p:nvSpPr>
        <p:spPr>
          <a:xfrm>
            <a:off x="2442297" y="4437112"/>
            <a:ext cx="3857895" cy="1569660"/>
          </a:xfrm>
          <a:prstGeom prst="rect">
            <a:avLst/>
          </a:prstGeom>
          <a:solidFill>
            <a:srgbClr val="F08A34"/>
          </a:solidFill>
        </p:spPr>
        <p:txBody>
          <a:bodyPr wrap="square" rtlCol="0">
            <a:spAutoFit/>
          </a:bodyPr>
          <a:lstStyle/>
          <a:p>
            <a:pPr algn="ctr"/>
            <a:r>
              <a:rPr lang="sq-AL" sz="2400">
                <a:solidFill>
                  <a:schemeClr val="bg1"/>
                </a:solidFill>
                <a:latin typeface="+mj-lt"/>
              </a:rPr>
              <a:t>Rruga e paketës së vetme për të marrë nga bregu lindor i Spanjës në bregun perëndimor të Australisë</a:t>
            </a:r>
          </a:p>
        </p:txBody>
      </p:sp>
    </p:spTree>
    <p:extLst>
      <p:ext uri="{BB962C8B-B14F-4D97-AF65-F5344CB8AC3E}">
        <p14:creationId xmlns:p14="http://schemas.microsoft.com/office/powerpoint/2010/main" val="1350227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6" grpId="0" animBg="1"/>
      <p:bldP spid="17" grpId="0" animBg="1"/>
      <p:bldP spid="18" grpId="0" animBg="1"/>
      <p:bldP spid="19" grpId="0" animBg="1"/>
      <p:bldP spid="20" grpId="0" animBg="1"/>
      <p:bldP spid="42"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5822747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BA244C-489D-417D-B8AB-CB954192CB36}"/>
              </a:ext>
            </a:extLst>
          </p:cNvPr>
          <p:cNvSpPr>
            <a:spLocks noGrp="1"/>
          </p:cNvSpPr>
          <p:nvPr>
            <p:ph type="title"/>
          </p:nvPr>
        </p:nvSpPr>
        <p:spPr/>
        <p:txBody>
          <a:bodyPr/>
          <a:lstStyle/>
          <a:p>
            <a:r>
              <a:rPr lang="sq-AL"/>
              <a:t>Shërbimet dhe aplikacionet në internet</a:t>
            </a:r>
          </a:p>
        </p:txBody>
      </p:sp>
      <p:sp>
        <p:nvSpPr>
          <p:cNvPr id="3" name="Text Placeholder 2">
            <a:extLst>
              <a:ext uri="{FF2B5EF4-FFF2-40B4-BE49-F238E27FC236}">
                <a16:creationId xmlns:a16="http://schemas.microsoft.com/office/drawing/2014/main" xmlns="" id="{E380FE40-902C-48A0-8E4E-962AA387FB67}"/>
              </a:ext>
            </a:extLst>
          </p:cNvPr>
          <p:cNvSpPr>
            <a:spLocks noGrp="1"/>
          </p:cNvSpPr>
          <p:nvPr>
            <p:ph type="body" idx="1"/>
          </p:nvPr>
        </p:nvSpPr>
        <p:spPr/>
        <p:txBody>
          <a:bodyPr/>
          <a:lstStyle/>
          <a:p>
            <a:r>
              <a:rPr lang="sq-AL"/>
              <a:t>Bazat e kompjuterëve dhe internetit</a:t>
            </a:r>
          </a:p>
        </p:txBody>
      </p:sp>
      <p:sp>
        <p:nvSpPr>
          <p:cNvPr id="6" name="TextBox 7">
            <a:extLst>
              <a:ext uri="{FF2B5EF4-FFF2-40B4-BE49-F238E27FC236}">
                <a16:creationId xmlns:a16="http://schemas.microsoft.com/office/drawing/2014/main" xmlns="" id="{D3FF185F-D1F2-46C0-8941-FE80F33430C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Seksioni 4</a:t>
            </a:r>
          </a:p>
        </p:txBody>
      </p:sp>
    </p:spTree>
    <p:extLst>
      <p:ext uri="{BB962C8B-B14F-4D97-AF65-F5344CB8AC3E}">
        <p14:creationId xmlns:p14="http://schemas.microsoft.com/office/powerpoint/2010/main" val="33425798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05-30 at 21.29.56.png">
            <a:extLst>
              <a:ext uri="{FF2B5EF4-FFF2-40B4-BE49-F238E27FC236}">
                <a16:creationId xmlns:a16="http://schemas.microsoft.com/office/drawing/2014/main" xmlns="" id="{30A85C27-394A-4855-BA0A-56E9B0CCD4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9080" y="1574030"/>
            <a:ext cx="2572680" cy="1848697"/>
          </a:xfrm>
          <a:prstGeom prst="rect">
            <a:avLst/>
          </a:prstGeom>
        </p:spPr>
      </p:pic>
      <p:pic>
        <p:nvPicPr>
          <p:cNvPr id="3" name="Picture 2" descr="Screen Shot 2017-05-30 at 21.33.03.png">
            <a:extLst>
              <a:ext uri="{FF2B5EF4-FFF2-40B4-BE49-F238E27FC236}">
                <a16:creationId xmlns:a16="http://schemas.microsoft.com/office/drawing/2014/main" xmlns="" id="{F54D875E-4B9B-4133-A9BA-0D62D169AC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22481" y="1383566"/>
            <a:ext cx="2102952" cy="1499522"/>
          </a:xfrm>
          <a:prstGeom prst="rect">
            <a:avLst/>
          </a:prstGeom>
        </p:spPr>
      </p:pic>
      <p:pic>
        <p:nvPicPr>
          <p:cNvPr id="4" name="Picture 3" descr="Screen Shot 2017-05-30 at 21.35.39.png">
            <a:extLst>
              <a:ext uri="{FF2B5EF4-FFF2-40B4-BE49-F238E27FC236}">
                <a16:creationId xmlns:a16="http://schemas.microsoft.com/office/drawing/2014/main" xmlns="" id="{CEB2603D-1C71-444F-BCB7-5B4907EA05F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89371" y="1553705"/>
            <a:ext cx="1881017" cy="1848698"/>
          </a:xfrm>
          <a:prstGeom prst="rect">
            <a:avLst/>
          </a:prstGeom>
        </p:spPr>
      </p:pic>
      <p:pic>
        <p:nvPicPr>
          <p:cNvPr id="5" name="Picture 4" descr="Screen Shot 2017-05-30 at 21.37.00.png">
            <a:extLst>
              <a:ext uri="{FF2B5EF4-FFF2-40B4-BE49-F238E27FC236}">
                <a16:creationId xmlns:a16="http://schemas.microsoft.com/office/drawing/2014/main" xmlns="" id="{50763114-69A2-4D01-9876-A14B7DE807C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1498" y="4272360"/>
            <a:ext cx="2445817" cy="1706899"/>
          </a:xfrm>
          <a:prstGeom prst="rect">
            <a:avLst/>
          </a:prstGeom>
        </p:spPr>
      </p:pic>
      <p:pic>
        <p:nvPicPr>
          <p:cNvPr id="6" name="Picture 5" descr="Screen Shot 2017-05-30 at 21.37.29.png">
            <a:extLst>
              <a:ext uri="{FF2B5EF4-FFF2-40B4-BE49-F238E27FC236}">
                <a16:creationId xmlns:a16="http://schemas.microsoft.com/office/drawing/2014/main" xmlns="" id="{D5EE4B2E-C0AA-4167-8086-4B802C1ED01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38568" y="3331228"/>
            <a:ext cx="1572957" cy="3033022"/>
          </a:xfrm>
          <a:prstGeom prst="rect">
            <a:avLst/>
          </a:prstGeom>
        </p:spPr>
      </p:pic>
      <p:pic>
        <p:nvPicPr>
          <p:cNvPr id="7" name="Picture 6" descr="Screen Shot 2017-05-30 at 21.38.07.png">
            <a:extLst>
              <a:ext uri="{FF2B5EF4-FFF2-40B4-BE49-F238E27FC236}">
                <a16:creationId xmlns:a16="http://schemas.microsoft.com/office/drawing/2014/main" xmlns="" id="{A1E716B6-396C-401B-B633-50134CD1D68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72778" y="3331228"/>
            <a:ext cx="970744" cy="2343356"/>
          </a:xfrm>
          <a:prstGeom prst="rect">
            <a:avLst/>
          </a:prstGeom>
        </p:spPr>
      </p:pic>
      <p:pic>
        <p:nvPicPr>
          <p:cNvPr id="8" name="Picture 7" descr="Screen Shot 2017-05-30 at 21.38.34.png">
            <a:extLst>
              <a:ext uri="{FF2B5EF4-FFF2-40B4-BE49-F238E27FC236}">
                <a16:creationId xmlns:a16="http://schemas.microsoft.com/office/drawing/2014/main" xmlns="" id="{B4AF08FE-43C5-4BE6-9787-309332E069A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12855" y="4263578"/>
            <a:ext cx="2034048" cy="1411006"/>
          </a:xfrm>
          <a:prstGeom prst="rect">
            <a:avLst/>
          </a:prstGeom>
        </p:spPr>
      </p:pic>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Sistemet kompjuterike</a:t>
            </a:r>
          </a:p>
        </p:txBody>
      </p:sp>
    </p:spTree>
    <p:extLst>
      <p:ext uri="{BB962C8B-B14F-4D97-AF65-F5344CB8AC3E}">
        <p14:creationId xmlns:p14="http://schemas.microsoft.com/office/powerpoint/2010/main" val="216472339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Shërbimet e internetit</a:t>
            </a:r>
          </a:p>
        </p:txBody>
      </p:sp>
      <p:pic>
        <p:nvPicPr>
          <p:cNvPr id="8" name="Picture 4" descr="graphic">
            <a:extLst>
              <a:ext uri="{FF2B5EF4-FFF2-40B4-BE49-F238E27FC236}">
                <a16:creationId xmlns:a16="http://schemas.microsoft.com/office/drawing/2014/main" xmlns="" id="{884006A9-8409-4540-97E0-6926DB57C258}"/>
              </a:ext>
            </a:extLst>
          </p:cNvPr>
          <p:cNvPicPr>
            <a:picLocks noGrp="1" noChangeAspect="1" noChangeArrowheads="1"/>
          </p:cNvPicPr>
          <p:nvPr>
            <p:ph idx="4294967295"/>
          </p:nvPr>
        </p:nvPicPr>
        <p:blipFill>
          <a:blip r:embed="rId3" cstate="print"/>
          <a:srcRect/>
          <a:stretch>
            <a:fillRect/>
          </a:stretch>
        </p:blipFill>
        <p:spPr>
          <a:xfrm>
            <a:off x="1197769" y="1278731"/>
            <a:ext cx="6748462" cy="5083175"/>
          </a:xfrm>
          <a:noFill/>
        </p:spPr>
      </p:pic>
    </p:spTree>
    <p:extLst>
      <p:ext uri="{BB962C8B-B14F-4D97-AF65-F5344CB8AC3E}">
        <p14:creationId xmlns:p14="http://schemas.microsoft.com/office/powerpoint/2010/main" val="276597289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Shërbimet e internetit</a:t>
            </a:r>
          </a:p>
        </p:txBody>
      </p:sp>
      <p:sp>
        <p:nvSpPr>
          <p:cNvPr id="2" name="Content Placeholder 1">
            <a:extLst>
              <a:ext uri="{FF2B5EF4-FFF2-40B4-BE49-F238E27FC236}">
                <a16:creationId xmlns:a16="http://schemas.microsoft.com/office/drawing/2014/main" xmlns="" id="{8A88BFAC-15B2-48E9-8819-4E6DD11AE590}"/>
              </a:ext>
            </a:extLst>
          </p:cNvPr>
          <p:cNvSpPr>
            <a:spLocks noGrp="1"/>
          </p:cNvSpPr>
          <p:nvPr>
            <p:ph idx="4294967295"/>
          </p:nvPr>
        </p:nvSpPr>
        <p:spPr>
          <a:xfrm>
            <a:off x="179512" y="1214491"/>
            <a:ext cx="4392613" cy="5183187"/>
          </a:xfrm>
        </p:spPr>
        <p:txBody>
          <a:bodyPr/>
          <a:lstStyle/>
          <a:p>
            <a:pPr marL="0" indent="0">
              <a:buNone/>
            </a:pPr>
            <a:r>
              <a:rPr lang="sq-AL"/>
              <a:t>Çfarë ka në internet?</a:t>
            </a:r>
          </a:p>
          <a:p>
            <a:pPr lvl="1"/>
            <a:r>
              <a:rPr lang="sq-AL"/>
              <a:t>WWW</a:t>
            </a:r>
          </a:p>
          <a:p>
            <a:pPr lvl="1"/>
            <a:r>
              <a:rPr lang="sq-AL"/>
              <a:t>Email</a:t>
            </a:r>
          </a:p>
          <a:p>
            <a:pPr lvl="1"/>
            <a:r>
              <a:rPr lang="sq-AL"/>
              <a:t>Peer 2 peer</a:t>
            </a:r>
          </a:p>
          <a:p>
            <a:pPr lvl="1"/>
            <a:r>
              <a:rPr lang="sq-AL"/>
              <a:t>FTP</a:t>
            </a:r>
          </a:p>
          <a:p>
            <a:pPr lvl="1"/>
            <a:r>
              <a:rPr lang="sq-AL"/>
              <a:t>Memoria online</a:t>
            </a:r>
          </a:p>
          <a:p>
            <a:pPr lvl="1"/>
            <a:r>
              <a:rPr lang="sq-AL"/>
              <a:t>IOT – Interneti i gjërave</a:t>
            </a:r>
          </a:p>
          <a:p>
            <a:pPr lvl="1"/>
            <a:r>
              <a:rPr lang="sq-AL"/>
              <a:t>Lojërat online</a:t>
            </a:r>
          </a:p>
        </p:txBody>
      </p:sp>
      <p:sp>
        <p:nvSpPr>
          <p:cNvPr id="7" name="Content Placeholder 1">
            <a:extLst>
              <a:ext uri="{FF2B5EF4-FFF2-40B4-BE49-F238E27FC236}">
                <a16:creationId xmlns:a16="http://schemas.microsoft.com/office/drawing/2014/main" xmlns="" id="{7AB7A626-48C5-4D9E-98D9-A940107333D9}"/>
              </a:ext>
            </a:extLst>
          </p:cNvPr>
          <p:cNvSpPr txBox="1">
            <a:spLocks/>
          </p:cNvSpPr>
          <p:nvPr/>
        </p:nvSpPr>
        <p:spPr bwMode="auto">
          <a:xfrm>
            <a:off x="4572000" y="1024932"/>
            <a:ext cx="4392488" cy="5283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r>
              <a:rPr lang="sq-AL" dirty="0"/>
              <a:t>Grupet e lajmeve</a:t>
            </a:r>
          </a:p>
          <a:p>
            <a:pPr lvl="1"/>
            <a:r>
              <a:rPr lang="sq-AL" dirty="0"/>
              <a:t>Rrjetet sociale</a:t>
            </a:r>
          </a:p>
          <a:p>
            <a:pPr lvl="1"/>
            <a:r>
              <a:rPr lang="sq-AL" dirty="0"/>
              <a:t>IRC</a:t>
            </a:r>
          </a:p>
          <a:p>
            <a:pPr lvl="1"/>
            <a:r>
              <a:rPr lang="sq-AL" dirty="0"/>
              <a:t>Programi i mesazheve të çastit</a:t>
            </a:r>
          </a:p>
          <a:p>
            <a:pPr lvl="1"/>
            <a:r>
              <a:rPr lang="sq-AL" dirty="0"/>
              <a:t>VOIP – Voice over IP (Zë përmes IP-së)</a:t>
            </a:r>
          </a:p>
          <a:p>
            <a:pPr lvl="1"/>
            <a:r>
              <a:rPr lang="sq-AL" dirty="0"/>
              <a:t>Rrjet i thellë - deep web &amp; Rrjeti i errët - dark web</a:t>
            </a:r>
          </a:p>
        </p:txBody>
      </p:sp>
      <p:pic>
        <p:nvPicPr>
          <p:cNvPr id="4098" name="Picture 2" descr="Vision Data Solutions | Internet solutions and networking products">
            <a:extLst>
              <a:ext uri="{FF2B5EF4-FFF2-40B4-BE49-F238E27FC236}">
                <a16:creationId xmlns:a16="http://schemas.microsoft.com/office/drawing/2014/main" xmlns="" id="{114C943D-B654-45A0-9F40-6D2DD82D666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36096" y="4933590"/>
            <a:ext cx="3059832" cy="15145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284462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WWW</a:t>
            </a:r>
          </a:p>
        </p:txBody>
      </p:sp>
      <p:sp>
        <p:nvSpPr>
          <p:cNvPr id="2" name="Content Placeholder 1">
            <a:extLst>
              <a:ext uri="{FF2B5EF4-FFF2-40B4-BE49-F238E27FC236}">
                <a16:creationId xmlns:a16="http://schemas.microsoft.com/office/drawing/2014/main" xmlns="" id="{8A88BFAC-15B2-48E9-8819-4E6DD11AE590}"/>
              </a:ext>
            </a:extLst>
          </p:cNvPr>
          <p:cNvSpPr>
            <a:spLocks noGrp="1"/>
          </p:cNvSpPr>
          <p:nvPr>
            <p:ph idx="4294967295"/>
          </p:nvPr>
        </p:nvSpPr>
        <p:spPr>
          <a:xfrm>
            <a:off x="179386" y="1237064"/>
            <a:ext cx="8785225" cy="5183187"/>
          </a:xfrm>
        </p:spPr>
        <p:txBody>
          <a:bodyPr/>
          <a:lstStyle/>
          <a:p>
            <a:pPr marL="0" indent="0" algn="just">
              <a:buNone/>
            </a:pPr>
            <a:r>
              <a:rPr lang="sq-AL"/>
              <a:t>Prej 1991, </a:t>
            </a:r>
            <a:r>
              <a:rPr lang="sq-AL" b="1">
                <a:solidFill>
                  <a:srgbClr val="0070C0"/>
                </a:solidFill>
              </a:rPr>
              <a:t>HTML</a:t>
            </a:r>
            <a:r>
              <a:rPr lang="sq-AL"/>
              <a:t> (Hyper Text Markup Language) ka lejuar fjalë, fotografi dhe tinguj në faqet e internetit</a:t>
            </a:r>
          </a:p>
          <a:p>
            <a:pPr algn="just"/>
            <a:r>
              <a:rPr lang="sq-AL"/>
              <a:t>Përdor protokollin </a:t>
            </a:r>
            <a:r>
              <a:rPr lang="sq-AL" b="1">
                <a:solidFill>
                  <a:srgbClr val="0070C0"/>
                </a:solidFill>
              </a:rPr>
              <a:t>HTTP</a:t>
            </a:r>
            <a:r>
              <a:rPr lang="sq-AL"/>
              <a:t> – Hyper-Text Transfer protocol (Protokolli i transferit hipertekst)</a:t>
            </a:r>
          </a:p>
          <a:p>
            <a:pPr lvl="1" algn="just"/>
            <a:r>
              <a:rPr lang="sq-AL"/>
              <a:t>Përdoret nga shfletuesit &amp; web serverët për të komunikuar duke përdorur kërkesat dhe përgjigjet HTTP</a:t>
            </a:r>
          </a:p>
        </p:txBody>
      </p:sp>
      <p:pic>
        <p:nvPicPr>
          <p:cNvPr id="8" name="Picture 3" descr="server_rack">
            <a:extLst>
              <a:ext uri="{FF2B5EF4-FFF2-40B4-BE49-F238E27FC236}">
                <a16:creationId xmlns:a16="http://schemas.microsoft.com/office/drawing/2014/main" xmlns="" id="{3B99CFDE-90DC-4B72-8B40-9AF998E0523F}"/>
              </a:ext>
            </a:extLst>
          </p:cNvPr>
          <p:cNvPicPr>
            <a:picLocks noChangeAspect="1" noChangeArrowheads="1"/>
          </p:cNvPicPr>
          <p:nvPr/>
        </p:nvPicPr>
        <p:blipFill>
          <a:blip r:embed="rId3" cstate="print"/>
          <a:srcRect/>
          <a:stretch>
            <a:fillRect/>
          </a:stretch>
        </p:blipFill>
        <p:spPr bwMode="auto">
          <a:xfrm>
            <a:off x="5837210" y="4164014"/>
            <a:ext cx="1767647" cy="2076312"/>
          </a:xfrm>
          <a:prstGeom prst="rect">
            <a:avLst/>
          </a:prstGeom>
          <a:noFill/>
          <a:ln w="9525">
            <a:noFill/>
            <a:miter lim="800000"/>
            <a:headEnd/>
            <a:tailEnd/>
          </a:ln>
        </p:spPr>
      </p:pic>
      <p:pic>
        <p:nvPicPr>
          <p:cNvPr id="13" name="Picture 4" descr="plate02">
            <a:extLst>
              <a:ext uri="{FF2B5EF4-FFF2-40B4-BE49-F238E27FC236}">
                <a16:creationId xmlns:a16="http://schemas.microsoft.com/office/drawing/2014/main" xmlns="" id="{B555B8BF-E840-4B3F-8DE4-0A6F30795348}"/>
              </a:ext>
            </a:extLst>
          </p:cNvPr>
          <p:cNvPicPr>
            <a:picLocks noChangeAspect="1" noChangeArrowheads="1"/>
          </p:cNvPicPr>
          <p:nvPr/>
        </p:nvPicPr>
        <p:blipFill>
          <a:blip r:embed="rId4" cstate="print"/>
          <a:srcRect/>
          <a:stretch>
            <a:fillRect/>
          </a:stretch>
        </p:blipFill>
        <p:spPr bwMode="auto">
          <a:xfrm>
            <a:off x="1691680" y="4327319"/>
            <a:ext cx="1615109" cy="1913007"/>
          </a:xfrm>
          <a:prstGeom prst="rect">
            <a:avLst/>
          </a:prstGeom>
          <a:noFill/>
          <a:ln w="9525">
            <a:noFill/>
            <a:miter lim="800000"/>
            <a:headEnd/>
            <a:tailEnd/>
          </a:ln>
        </p:spPr>
      </p:pic>
      <p:pic>
        <p:nvPicPr>
          <p:cNvPr id="14" name="Picture 5">
            <a:extLst>
              <a:ext uri="{FF2B5EF4-FFF2-40B4-BE49-F238E27FC236}">
                <a16:creationId xmlns:a16="http://schemas.microsoft.com/office/drawing/2014/main" xmlns="" id="{95C1EBED-022F-4C59-A80F-5A4C17472E5D}"/>
              </a:ext>
            </a:extLst>
          </p:cNvPr>
          <p:cNvPicPr>
            <a:picLocks noChangeAspect="1" noChangeArrowheads="1"/>
          </p:cNvPicPr>
          <p:nvPr/>
        </p:nvPicPr>
        <p:blipFill>
          <a:blip r:embed="rId5" cstate="print"/>
          <a:srcRect/>
          <a:stretch>
            <a:fillRect/>
          </a:stretch>
        </p:blipFill>
        <p:spPr bwMode="auto">
          <a:xfrm>
            <a:off x="3640616" y="4207385"/>
            <a:ext cx="1862767" cy="899074"/>
          </a:xfrm>
          <a:prstGeom prst="rect">
            <a:avLst/>
          </a:prstGeom>
          <a:noFill/>
          <a:ln w="9525">
            <a:noFill/>
            <a:miter lim="800000"/>
            <a:headEnd/>
            <a:tailEnd/>
          </a:ln>
        </p:spPr>
      </p:pic>
      <p:pic>
        <p:nvPicPr>
          <p:cNvPr id="15" name="Picture 6">
            <a:extLst>
              <a:ext uri="{FF2B5EF4-FFF2-40B4-BE49-F238E27FC236}">
                <a16:creationId xmlns:a16="http://schemas.microsoft.com/office/drawing/2014/main" xmlns="" id="{C06B1602-E424-4ACF-A710-A43028735D1D}"/>
              </a:ext>
            </a:extLst>
          </p:cNvPr>
          <p:cNvPicPr>
            <a:picLocks noChangeAspect="1" noChangeArrowheads="1"/>
          </p:cNvPicPr>
          <p:nvPr/>
        </p:nvPicPr>
        <p:blipFill>
          <a:blip r:embed="rId6" cstate="print"/>
          <a:srcRect/>
          <a:stretch>
            <a:fillRect/>
          </a:stretch>
        </p:blipFill>
        <p:spPr bwMode="auto">
          <a:xfrm>
            <a:off x="3643306" y="5246482"/>
            <a:ext cx="1857388" cy="973547"/>
          </a:xfrm>
          <a:prstGeom prst="rect">
            <a:avLst/>
          </a:prstGeom>
          <a:noFill/>
          <a:ln w="9525">
            <a:noFill/>
            <a:miter lim="800000"/>
            <a:headEnd/>
            <a:tailEnd/>
          </a:ln>
        </p:spPr>
      </p:pic>
    </p:spTree>
    <p:extLst>
      <p:ext uri="{BB962C8B-B14F-4D97-AF65-F5344CB8AC3E}">
        <p14:creationId xmlns:p14="http://schemas.microsoft.com/office/powerpoint/2010/main" val="147755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1+#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WWW</a:t>
            </a:r>
          </a:p>
        </p:txBody>
      </p:sp>
      <p:sp>
        <p:nvSpPr>
          <p:cNvPr id="2" name="Content Placeholder 1">
            <a:extLst>
              <a:ext uri="{FF2B5EF4-FFF2-40B4-BE49-F238E27FC236}">
                <a16:creationId xmlns:a16="http://schemas.microsoft.com/office/drawing/2014/main" xmlns="" id="{8A88BFAC-15B2-48E9-8819-4E6DD11AE590}"/>
              </a:ext>
            </a:extLst>
          </p:cNvPr>
          <p:cNvSpPr>
            <a:spLocks noGrp="1"/>
          </p:cNvSpPr>
          <p:nvPr>
            <p:ph idx="4294967295"/>
          </p:nvPr>
        </p:nvSpPr>
        <p:spPr>
          <a:xfrm>
            <a:off x="250825" y="1268528"/>
            <a:ext cx="8642350" cy="5183187"/>
          </a:xfrm>
        </p:spPr>
        <p:txBody>
          <a:bodyPr/>
          <a:lstStyle/>
          <a:p>
            <a:pPr marL="0" indent="0">
              <a:buNone/>
            </a:pPr>
            <a:r>
              <a:rPr lang="sq-AL"/>
              <a:t>Burimet gjenden në </a:t>
            </a:r>
            <a:r>
              <a:rPr lang="sq-AL" b="1">
                <a:solidFill>
                  <a:srgbClr val="0070C0"/>
                </a:solidFill>
              </a:rPr>
              <a:t>URLs</a:t>
            </a:r>
          </a:p>
          <a:p>
            <a:pPr marL="857250" lvl="1" indent="-457200"/>
            <a:r>
              <a:rPr lang="sq-AL"/>
              <a:t>Uniform Resource Locators (Gjetësi Uniform i Burimit)</a:t>
            </a:r>
          </a:p>
          <a:p>
            <a:pPr marL="0" indent="0" algn="ctr">
              <a:buNone/>
            </a:pPr>
            <a:r>
              <a:rPr lang="sq-AL">
                <a:hlinkClick r:id="rId3"/>
              </a:rPr>
              <a:t>http://www.coe.int</a:t>
            </a:r>
          </a:p>
          <a:p>
            <a:pPr marL="0" indent="0">
              <a:buNone/>
            </a:pPr>
            <a:r>
              <a:rPr lang="sq-AL"/>
              <a:t>	http 	= Procesi duke u përdorur</a:t>
            </a:r>
          </a:p>
          <a:p>
            <a:pPr marL="0" indent="0">
              <a:buNone/>
            </a:pPr>
            <a:r>
              <a:rPr lang="sq-AL"/>
              <a:t>	www = serveri World Wide Web</a:t>
            </a:r>
          </a:p>
          <a:p>
            <a:pPr marL="0" indent="0">
              <a:buNone/>
            </a:pPr>
            <a:r>
              <a:rPr lang="sq-AL"/>
              <a:t>	coe 	= Emër domaini</a:t>
            </a:r>
          </a:p>
          <a:p>
            <a:pPr marL="0" indent="0">
              <a:buNone/>
            </a:pPr>
            <a:r>
              <a:rPr lang="sq-AL"/>
              <a:t>	int 	= Domen i nivelit të lartë (shpesh me shtetin)</a:t>
            </a:r>
          </a:p>
        </p:txBody>
      </p:sp>
    </p:spTree>
    <p:extLst>
      <p:ext uri="{BB962C8B-B14F-4D97-AF65-F5344CB8AC3E}">
        <p14:creationId xmlns:p14="http://schemas.microsoft.com/office/powerpoint/2010/main" val="156451291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WWW</a:t>
            </a:r>
          </a:p>
        </p:txBody>
      </p:sp>
      <p:sp>
        <p:nvSpPr>
          <p:cNvPr id="2" name="Content Placeholder 1">
            <a:extLst>
              <a:ext uri="{FF2B5EF4-FFF2-40B4-BE49-F238E27FC236}">
                <a16:creationId xmlns:a16="http://schemas.microsoft.com/office/drawing/2014/main" xmlns="" id="{8A88BFAC-15B2-48E9-8819-4E6DD11AE590}"/>
              </a:ext>
            </a:extLst>
          </p:cNvPr>
          <p:cNvSpPr>
            <a:spLocks noGrp="1"/>
          </p:cNvSpPr>
          <p:nvPr>
            <p:ph idx="4294967295"/>
          </p:nvPr>
        </p:nvSpPr>
        <p:spPr>
          <a:xfrm>
            <a:off x="127236" y="1127125"/>
            <a:ext cx="8642350" cy="5183187"/>
          </a:xfrm>
          <a:prstGeom prst="rect">
            <a:avLst/>
          </a:prstGeom>
        </p:spPr>
        <p:txBody>
          <a:bodyPr/>
          <a:lstStyle/>
          <a:p>
            <a:pPr marL="0" indent="0">
              <a:buNone/>
            </a:pPr>
            <a:r>
              <a:rPr lang="sq-AL"/>
              <a:t>Uebsajtet janë një seri faqesh të lidhura (dhe jo të lidhura)</a:t>
            </a:r>
          </a:p>
          <a:p>
            <a:r>
              <a:rPr lang="sq-AL"/>
              <a:t>Për të arritur këtu</a:t>
            </a:r>
          </a:p>
          <a:p>
            <a:pPr marL="857250" lvl="1" indent="-457200"/>
            <a:r>
              <a:rPr lang="sq-AL">
                <a:hlinkClick r:id="rId3"/>
              </a:rPr>
              <a:t>www.sitename.com</a:t>
            </a:r>
          </a:p>
        </p:txBody>
      </p:sp>
      <p:grpSp>
        <p:nvGrpSpPr>
          <p:cNvPr id="3" name="Group 2">
            <a:extLst>
              <a:ext uri="{FF2B5EF4-FFF2-40B4-BE49-F238E27FC236}">
                <a16:creationId xmlns:a16="http://schemas.microsoft.com/office/drawing/2014/main" xmlns="" id="{5166FE35-2649-483E-8BFD-5EE05A25E2F5}"/>
              </a:ext>
            </a:extLst>
          </p:cNvPr>
          <p:cNvGrpSpPr/>
          <p:nvPr/>
        </p:nvGrpSpPr>
        <p:grpSpPr>
          <a:xfrm>
            <a:off x="4283968" y="2132856"/>
            <a:ext cx="4608512" cy="3946053"/>
            <a:chOff x="3177480" y="1543372"/>
            <a:chExt cx="5715000" cy="4535537"/>
          </a:xfrm>
        </p:grpSpPr>
        <p:grpSp>
          <p:nvGrpSpPr>
            <p:cNvPr id="7" name="Group 6">
              <a:extLst>
                <a:ext uri="{FF2B5EF4-FFF2-40B4-BE49-F238E27FC236}">
                  <a16:creationId xmlns:a16="http://schemas.microsoft.com/office/drawing/2014/main" xmlns="" id="{41170AEB-563C-4D4A-9F4D-85299DDD0A89}"/>
                </a:ext>
              </a:extLst>
            </p:cNvPr>
            <p:cNvGrpSpPr/>
            <p:nvPr/>
          </p:nvGrpSpPr>
          <p:grpSpPr>
            <a:xfrm>
              <a:off x="3177480" y="2654411"/>
              <a:ext cx="5562600" cy="1683625"/>
              <a:chOff x="3641245" y="2239936"/>
              <a:chExt cx="8084635" cy="2540836"/>
            </a:xfrm>
          </p:grpSpPr>
          <p:cxnSp>
            <p:nvCxnSpPr>
              <p:cNvPr id="8" name="Straight Connector 7">
                <a:extLst>
                  <a:ext uri="{FF2B5EF4-FFF2-40B4-BE49-F238E27FC236}">
                    <a16:creationId xmlns:a16="http://schemas.microsoft.com/office/drawing/2014/main" xmlns="" id="{8BBF69F5-6336-4E8D-817B-B36C0A9A896E}"/>
                  </a:ext>
                </a:extLst>
              </p:cNvPr>
              <p:cNvCxnSpPr/>
              <p:nvPr/>
            </p:nvCxnSpPr>
            <p:spPr>
              <a:xfrm>
                <a:off x="7704113" y="2239936"/>
                <a:ext cx="0" cy="446048"/>
              </a:xfrm>
              <a:prstGeom prst="line">
                <a:avLst/>
              </a:prstGeom>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xmlns="" id="{9C6422AF-7492-4E89-AC32-154DB09D86E5}"/>
                  </a:ext>
                </a:extLst>
              </p:cNvPr>
              <p:cNvGrpSpPr/>
              <p:nvPr/>
            </p:nvGrpSpPr>
            <p:grpSpPr>
              <a:xfrm>
                <a:off x="3641245" y="2685984"/>
                <a:ext cx="8084635" cy="2094788"/>
                <a:chOff x="3504085" y="2929669"/>
                <a:chExt cx="8084635" cy="2094788"/>
              </a:xfrm>
            </p:grpSpPr>
            <p:sp>
              <p:nvSpPr>
                <p:cNvPr id="14" name="Rectangle 13">
                  <a:extLst>
                    <a:ext uri="{FF2B5EF4-FFF2-40B4-BE49-F238E27FC236}">
                      <a16:creationId xmlns:a16="http://schemas.microsoft.com/office/drawing/2014/main" xmlns="" id="{CD307FAF-4FAE-4F02-95B1-CE9DABE1CD71}"/>
                    </a:ext>
                  </a:extLst>
                </p:cNvPr>
                <p:cNvSpPr/>
                <p:nvPr/>
              </p:nvSpPr>
              <p:spPr>
                <a:xfrm>
                  <a:off x="10295178" y="3500458"/>
                  <a:ext cx="1293542" cy="1505414"/>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q-AL" sz="1000">
                      <a:solidFill>
                        <a:schemeClr val="tx1"/>
                      </a:solidFill>
                      <a:latin typeface="+mj-lt"/>
                    </a:rPr>
                    <a:t>Other</a:t>
                  </a:r>
                </a:p>
                <a:p>
                  <a:pPr algn="ctr"/>
                  <a:r>
                    <a:rPr lang="sq-AL" sz="1000">
                      <a:solidFill>
                        <a:schemeClr val="tx1"/>
                      </a:solidFill>
                      <a:latin typeface="+mj-lt"/>
                    </a:rPr>
                    <a:t>.html</a:t>
                  </a:r>
                </a:p>
              </p:txBody>
            </p:sp>
            <p:sp>
              <p:nvSpPr>
                <p:cNvPr id="15" name="Rectangle 14">
                  <a:extLst>
                    <a:ext uri="{FF2B5EF4-FFF2-40B4-BE49-F238E27FC236}">
                      <a16:creationId xmlns:a16="http://schemas.microsoft.com/office/drawing/2014/main" xmlns="" id="{1FDE037D-3799-48D8-9EB8-A0C550B57AE9}"/>
                    </a:ext>
                  </a:extLst>
                </p:cNvPr>
                <p:cNvSpPr/>
                <p:nvPr/>
              </p:nvSpPr>
              <p:spPr>
                <a:xfrm>
                  <a:off x="8084448" y="3519043"/>
                  <a:ext cx="1293542" cy="1505414"/>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q-AL" sz="1000">
                      <a:solidFill>
                        <a:schemeClr val="tx1"/>
                      </a:solidFill>
                      <a:latin typeface="+mj-lt"/>
                    </a:rPr>
                    <a:t>Services</a:t>
                  </a:r>
                </a:p>
                <a:p>
                  <a:pPr algn="ctr"/>
                  <a:r>
                    <a:rPr lang="sq-AL" sz="1000">
                      <a:solidFill>
                        <a:schemeClr val="tx1"/>
                      </a:solidFill>
                      <a:latin typeface="+mj-lt"/>
                    </a:rPr>
                    <a:t>.html</a:t>
                  </a:r>
                </a:p>
              </p:txBody>
            </p:sp>
            <p:sp>
              <p:nvSpPr>
                <p:cNvPr id="16" name="Rectangle 15">
                  <a:extLst>
                    <a:ext uri="{FF2B5EF4-FFF2-40B4-BE49-F238E27FC236}">
                      <a16:creationId xmlns:a16="http://schemas.microsoft.com/office/drawing/2014/main" xmlns="" id="{75D6D6CB-C390-4318-BEFC-C07E857B6A66}"/>
                    </a:ext>
                  </a:extLst>
                </p:cNvPr>
                <p:cNvSpPr/>
                <p:nvPr/>
              </p:nvSpPr>
              <p:spPr>
                <a:xfrm>
                  <a:off x="5873719" y="3519043"/>
                  <a:ext cx="1293542" cy="1505414"/>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q-AL" sz="1000">
                      <a:solidFill>
                        <a:schemeClr val="tx1"/>
                      </a:solidFill>
                      <a:latin typeface="+mj-lt"/>
                    </a:rPr>
                    <a:t>Contact</a:t>
                  </a:r>
                </a:p>
                <a:p>
                  <a:pPr algn="ctr"/>
                  <a:r>
                    <a:rPr lang="sq-AL" sz="1000">
                      <a:solidFill>
                        <a:schemeClr val="tx1"/>
                      </a:solidFill>
                      <a:latin typeface="+mj-lt"/>
                    </a:rPr>
                    <a:t>.html</a:t>
                  </a:r>
                </a:p>
              </p:txBody>
            </p:sp>
            <p:sp>
              <p:nvSpPr>
                <p:cNvPr id="17" name="Rectangle 16">
                  <a:extLst>
                    <a:ext uri="{FF2B5EF4-FFF2-40B4-BE49-F238E27FC236}">
                      <a16:creationId xmlns:a16="http://schemas.microsoft.com/office/drawing/2014/main" xmlns="" id="{C3C81A64-EE68-466E-B425-A7001AADD788}"/>
                    </a:ext>
                  </a:extLst>
                </p:cNvPr>
                <p:cNvSpPr/>
                <p:nvPr/>
              </p:nvSpPr>
              <p:spPr>
                <a:xfrm>
                  <a:off x="3504085" y="3519043"/>
                  <a:ext cx="1293542" cy="1505414"/>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q-AL" sz="1000">
                      <a:solidFill>
                        <a:schemeClr val="tx1"/>
                      </a:solidFill>
                      <a:latin typeface="+mj-lt"/>
                    </a:rPr>
                    <a:t>About</a:t>
                  </a:r>
                </a:p>
                <a:p>
                  <a:pPr algn="ctr"/>
                  <a:r>
                    <a:rPr lang="sq-AL" sz="1000">
                      <a:solidFill>
                        <a:schemeClr val="tx1"/>
                      </a:solidFill>
                      <a:latin typeface="+mj-lt"/>
                    </a:rPr>
                    <a:t>.html</a:t>
                  </a:r>
                </a:p>
              </p:txBody>
            </p:sp>
            <p:grpSp>
              <p:nvGrpSpPr>
                <p:cNvPr id="18" name="Group 17">
                  <a:extLst>
                    <a:ext uri="{FF2B5EF4-FFF2-40B4-BE49-F238E27FC236}">
                      <a16:creationId xmlns:a16="http://schemas.microsoft.com/office/drawing/2014/main" xmlns="" id="{41748F0B-4EFD-46E4-8CBE-52C64AD53C0D}"/>
                    </a:ext>
                  </a:extLst>
                </p:cNvPr>
                <p:cNvGrpSpPr/>
                <p:nvPr/>
              </p:nvGrpSpPr>
              <p:grpSpPr>
                <a:xfrm>
                  <a:off x="4150856" y="2929669"/>
                  <a:ext cx="6791093" cy="438613"/>
                  <a:chOff x="4556935" y="2535381"/>
                  <a:chExt cx="6791093" cy="438613"/>
                </a:xfrm>
              </p:grpSpPr>
              <p:cxnSp>
                <p:nvCxnSpPr>
                  <p:cNvPr id="19" name="Straight Connector 18">
                    <a:extLst>
                      <a:ext uri="{FF2B5EF4-FFF2-40B4-BE49-F238E27FC236}">
                        <a16:creationId xmlns:a16="http://schemas.microsoft.com/office/drawing/2014/main" xmlns="" id="{29EBA4E9-FD3A-4C9C-872D-E5DCF1596DB4}"/>
                      </a:ext>
                    </a:extLst>
                  </p:cNvPr>
                  <p:cNvCxnSpPr/>
                  <p:nvPr/>
                </p:nvCxnSpPr>
                <p:spPr>
                  <a:xfrm>
                    <a:off x="4556935" y="2535381"/>
                    <a:ext cx="6791093" cy="22302"/>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xmlns="" id="{212741AA-85A3-4993-9F17-47A8C7DD0C30}"/>
                      </a:ext>
                    </a:extLst>
                  </p:cNvPr>
                  <p:cNvCxnSpPr/>
                  <p:nvPr/>
                </p:nvCxnSpPr>
                <p:spPr>
                  <a:xfrm>
                    <a:off x="4556935" y="2539098"/>
                    <a:ext cx="0" cy="4163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xmlns="" id="{93BE7D2F-343C-4BFC-BCCE-F6136411ABE8}"/>
                      </a:ext>
                    </a:extLst>
                  </p:cNvPr>
                  <p:cNvCxnSpPr/>
                  <p:nvPr/>
                </p:nvCxnSpPr>
                <p:spPr>
                  <a:xfrm>
                    <a:off x="6828067" y="2546532"/>
                    <a:ext cx="0" cy="4163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xmlns="" id="{E1547819-C9BD-4E1B-8EFA-BA1A3C8AD521}"/>
                      </a:ext>
                    </a:extLst>
                  </p:cNvPr>
                  <p:cNvCxnSpPr/>
                  <p:nvPr/>
                </p:nvCxnSpPr>
                <p:spPr>
                  <a:xfrm>
                    <a:off x="9104774" y="2557683"/>
                    <a:ext cx="0" cy="4163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xmlns="" id="{4D8EF5EC-7D0E-4DFB-BB9B-C6F7B1AED264}"/>
                      </a:ext>
                    </a:extLst>
                  </p:cNvPr>
                  <p:cNvCxnSpPr/>
                  <p:nvPr/>
                </p:nvCxnSpPr>
                <p:spPr>
                  <a:xfrm>
                    <a:off x="11348028" y="2546532"/>
                    <a:ext cx="0" cy="4163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grpSp>
        <p:grpSp>
          <p:nvGrpSpPr>
            <p:cNvPr id="24" name="Group 23">
              <a:extLst>
                <a:ext uri="{FF2B5EF4-FFF2-40B4-BE49-F238E27FC236}">
                  <a16:creationId xmlns:a16="http://schemas.microsoft.com/office/drawing/2014/main" xmlns="" id="{FE5E2FC7-F836-4D92-9C65-C0740EE1A75A}"/>
                </a:ext>
              </a:extLst>
            </p:cNvPr>
            <p:cNvGrpSpPr/>
            <p:nvPr/>
          </p:nvGrpSpPr>
          <p:grpSpPr>
            <a:xfrm>
              <a:off x="4827092" y="4371308"/>
              <a:ext cx="4065388" cy="1707601"/>
              <a:chOff x="5325414" y="4918617"/>
              <a:chExt cx="4065388" cy="1707601"/>
            </a:xfrm>
          </p:grpSpPr>
          <p:sp>
            <p:nvSpPr>
              <p:cNvPr id="25" name="Rectangle 24">
                <a:extLst>
                  <a:ext uri="{FF2B5EF4-FFF2-40B4-BE49-F238E27FC236}">
                    <a16:creationId xmlns:a16="http://schemas.microsoft.com/office/drawing/2014/main" xmlns="" id="{8FAB4D89-A77E-446F-B6CE-75C8B441CF43}"/>
                  </a:ext>
                </a:extLst>
              </p:cNvPr>
              <p:cNvSpPr/>
              <p:nvPr/>
            </p:nvSpPr>
            <p:spPr>
              <a:xfrm>
                <a:off x="5325414" y="5765180"/>
                <a:ext cx="766566" cy="840058"/>
              </a:xfrm>
              <a:prstGeom prst="rect">
                <a:avLst/>
              </a:prstGeom>
              <a:solidFill>
                <a:schemeClr val="accent4">
                  <a:lumMod val="60000"/>
                  <a:lumOff val="40000"/>
                </a:schemeClr>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q-AL" sz="1000">
                    <a:solidFill>
                      <a:schemeClr val="tx1"/>
                    </a:solidFill>
                  </a:rPr>
                  <a:t>Services.html</a:t>
                </a:r>
              </a:p>
            </p:txBody>
          </p:sp>
          <p:sp>
            <p:nvSpPr>
              <p:cNvPr id="26" name="Rectangle 25">
                <a:extLst>
                  <a:ext uri="{FF2B5EF4-FFF2-40B4-BE49-F238E27FC236}">
                    <a16:creationId xmlns:a16="http://schemas.microsoft.com/office/drawing/2014/main" xmlns="" id="{531A367E-8277-432F-8DCB-039CD5C38683}"/>
                  </a:ext>
                </a:extLst>
              </p:cNvPr>
              <p:cNvSpPr/>
              <p:nvPr/>
            </p:nvSpPr>
            <p:spPr>
              <a:xfrm>
                <a:off x="6430434" y="5786160"/>
                <a:ext cx="766566" cy="840058"/>
              </a:xfrm>
              <a:prstGeom prst="rect">
                <a:avLst/>
              </a:prstGeom>
              <a:solidFill>
                <a:schemeClr val="accent4">
                  <a:lumMod val="60000"/>
                  <a:lumOff val="40000"/>
                </a:schemeClr>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q-AL" sz="1000">
                    <a:solidFill>
                      <a:schemeClr val="tx1"/>
                    </a:solidFill>
                  </a:rPr>
                  <a:t>Services.html</a:t>
                </a:r>
              </a:p>
            </p:txBody>
          </p:sp>
          <p:sp>
            <p:nvSpPr>
              <p:cNvPr id="27" name="Rectangle 26">
                <a:extLst>
                  <a:ext uri="{FF2B5EF4-FFF2-40B4-BE49-F238E27FC236}">
                    <a16:creationId xmlns:a16="http://schemas.microsoft.com/office/drawing/2014/main" xmlns="" id="{403BD81D-E888-419D-99E1-B279705C5EFD}"/>
                  </a:ext>
                </a:extLst>
              </p:cNvPr>
              <p:cNvSpPr/>
              <p:nvPr/>
            </p:nvSpPr>
            <p:spPr>
              <a:xfrm>
                <a:off x="7535454" y="5784963"/>
                <a:ext cx="766566" cy="840058"/>
              </a:xfrm>
              <a:prstGeom prst="rect">
                <a:avLst/>
              </a:prstGeom>
              <a:solidFill>
                <a:schemeClr val="accent4">
                  <a:lumMod val="60000"/>
                  <a:lumOff val="40000"/>
                </a:schemeClr>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q-AL" sz="1000">
                    <a:solidFill>
                      <a:schemeClr val="tx1"/>
                    </a:solidFill>
                  </a:rPr>
                  <a:t>Services.html</a:t>
                </a:r>
              </a:p>
            </p:txBody>
          </p:sp>
          <p:sp>
            <p:nvSpPr>
              <p:cNvPr id="28" name="Rectangle 27">
                <a:extLst>
                  <a:ext uri="{FF2B5EF4-FFF2-40B4-BE49-F238E27FC236}">
                    <a16:creationId xmlns:a16="http://schemas.microsoft.com/office/drawing/2014/main" xmlns="" id="{68AA3D06-1229-4D6E-A44E-8A2EAE899C9E}"/>
                  </a:ext>
                </a:extLst>
              </p:cNvPr>
              <p:cNvSpPr/>
              <p:nvPr/>
            </p:nvSpPr>
            <p:spPr>
              <a:xfrm>
                <a:off x="8624236" y="5765180"/>
                <a:ext cx="766566" cy="840058"/>
              </a:xfrm>
              <a:prstGeom prst="rect">
                <a:avLst/>
              </a:prstGeom>
              <a:solidFill>
                <a:schemeClr val="accent4">
                  <a:lumMod val="60000"/>
                  <a:lumOff val="40000"/>
                </a:schemeClr>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q-AL" sz="1000">
                    <a:solidFill>
                      <a:schemeClr val="tx1"/>
                    </a:solidFill>
                  </a:rPr>
                  <a:t>Services.html</a:t>
                </a:r>
              </a:p>
            </p:txBody>
          </p:sp>
          <p:grpSp>
            <p:nvGrpSpPr>
              <p:cNvPr id="29" name="Group 28">
                <a:extLst>
                  <a:ext uri="{FF2B5EF4-FFF2-40B4-BE49-F238E27FC236}">
                    <a16:creationId xmlns:a16="http://schemas.microsoft.com/office/drawing/2014/main" xmlns="" id="{09ACD0EC-A2B8-44E0-9BD1-CC70B71B5EC8}"/>
                  </a:ext>
                </a:extLst>
              </p:cNvPr>
              <p:cNvGrpSpPr/>
              <p:nvPr/>
            </p:nvGrpSpPr>
            <p:grpSpPr>
              <a:xfrm>
                <a:off x="5688981" y="4918617"/>
                <a:ext cx="3296115" cy="814967"/>
                <a:chOff x="2672576" y="2419815"/>
                <a:chExt cx="6791093" cy="893955"/>
              </a:xfrm>
            </p:grpSpPr>
            <p:cxnSp>
              <p:nvCxnSpPr>
                <p:cNvPr id="30" name="Straight Connector 29">
                  <a:extLst>
                    <a:ext uri="{FF2B5EF4-FFF2-40B4-BE49-F238E27FC236}">
                      <a16:creationId xmlns:a16="http://schemas.microsoft.com/office/drawing/2014/main" xmlns="" id="{25CF4B9F-546A-477C-A266-3C0FB399AF39}"/>
                    </a:ext>
                  </a:extLst>
                </p:cNvPr>
                <p:cNvCxnSpPr>
                  <a:stCxn id="34" idx="2"/>
                </p:cNvCxnSpPr>
                <p:nvPr/>
              </p:nvCxnSpPr>
              <p:spPr>
                <a:xfrm>
                  <a:off x="5959397" y="2419815"/>
                  <a:ext cx="0" cy="4460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xmlns="" id="{CC9FFD28-342E-48EA-85F4-04A1225C371B}"/>
                    </a:ext>
                  </a:extLst>
                </p:cNvPr>
                <p:cNvCxnSpPr/>
                <p:nvPr/>
              </p:nvCxnSpPr>
              <p:spPr>
                <a:xfrm>
                  <a:off x="2672576" y="2875157"/>
                  <a:ext cx="6791093" cy="223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xmlns="" id="{004574AC-29D1-4320-8C44-768F74585F7E}"/>
                    </a:ext>
                  </a:extLst>
                </p:cNvPr>
                <p:cNvCxnSpPr/>
                <p:nvPr/>
              </p:nvCxnSpPr>
              <p:spPr>
                <a:xfrm>
                  <a:off x="2672576" y="2878874"/>
                  <a:ext cx="0" cy="41631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xmlns="" id="{C5B96664-34C0-47D7-8D44-E3E7ED93BD2E}"/>
                    </a:ext>
                  </a:extLst>
                </p:cNvPr>
                <p:cNvCxnSpPr/>
                <p:nvPr/>
              </p:nvCxnSpPr>
              <p:spPr>
                <a:xfrm>
                  <a:off x="4943708" y="2886308"/>
                  <a:ext cx="0" cy="41631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xmlns="" id="{E3120753-F2A3-4A50-9C92-396CEDB08705}"/>
                    </a:ext>
                  </a:extLst>
                </p:cNvPr>
                <p:cNvCxnSpPr/>
                <p:nvPr/>
              </p:nvCxnSpPr>
              <p:spPr>
                <a:xfrm>
                  <a:off x="7220415" y="2897459"/>
                  <a:ext cx="0" cy="41631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xmlns="" id="{C87F37F7-CECC-408D-B067-D11DDFB91DAA}"/>
                    </a:ext>
                  </a:extLst>
                </p:cNvPr>
                <p:cNvCxnSpPr/>
                <p:nvPr/>
              </p:nvCxnSpPr>
              <p:spPr>
                <a:xfrm>
                  <a:off x="9463669" y="2886308"/>
                  <a:ext cx="0" cy="41631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36" name="Rectangle 35">
              <a:extLst>
                <a:ext uri="{FF2B5EF4-FFF2-40B4-BE49-F238E27FC236}">
                  <a16:creationId xmlns:a16="http://schemas.microsoft.com/office/drawing/2014/main" xmlns="" id="{FE311A47-E055-4664-82D3-7F9CD0B0E362}"/>
                </a:ext>
              </a:extLst>
            </p:cNvPr>
            <p:cNvSpPr/>
            <p:nvPr/>
          </p:nvSpPr>
          <p:spPr>
            <a:xfrm>
              <a:off x="5610806" y="1543372"/>
              <a:ext cx="723176" cy="1087195"/>
            </a:xfrm>
            <a:prstGeom prst="rect">
              <a:avLst/>
            </a:prstGeom>
            <a:solidFill>
              <a:schemeClr val="accent4">
                <a:lumMod val="20000"/>
                <a:lumOff val="80000"/>
              </a:schemeClr>
            </a:solidFill>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q-AL" sz="1000">
                  <a:solidFill>
                    <a:schemeClr val="tx1"/>
                  </a:solidFill>
                  <a:latin typeface="+mj-lt"/>
                </a:rPr>
                <a:t>Index</a:t>
              </a:r>
            </a:p>
            <a:p>
              <a:pPr algn="ctr"/>
              <a:r>
                <a:rPr lang="sq-AL" sz="1000">
                  <a:solidFill>
                    <a:schemeClr val="tx1"/>
                  </a:solidFill>
                  <a:latin typeface="+mj-lt"/>
                </a:rPr>
                <a:t>.html</a:t>
              </a:r>
            </a:p>
          </p:txBody>
        </p:sp>
      </p:grpSp>
      <p:sp>
        <p:nvSpPr>
          <p:cNvPr id="5" name="Arrow: Right 4">
            <a:extLst>
              <a:ext uri="{FF2B5EF4-FFF2-40B4-BE49-F238E27FC236}">
                <a16:creationId xmlns:a16="http://schemas.microsoft.com/office/drawing/2014/main" xmlns="" id="{B2BD42D9-3315-471F-9178-F2C1799E3FB2}"/>
              </a:ext>
            </a:extLst>
          </p:cNvPr>
          <p:cNvSpPr/>
          <p:nvPr/>
        </p:nvSpPr>
        <p:spPr>
          <a:xfrm>
            <a:off x="2897826" y="2390734"/>
            <a:ext cx="3186341" cy="2769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Box 36">
            <a:extLst>
              <a:ext uri="{FF2B5EF4-FFF2-40B4-BE49-F238E27FC236}">
                <a16:creationId xmlns:a16="http://schemas.microsoft.com/office/drawing/2014/main" xmlns="" id="{759F37C6-D6AA-4B50-A891-E272344BE0E0}"/>
              </a:ext>
            </a:extLst>
          </p:cNvPr>
          <p:cNvSpPr txBox="1"/>
          <p:nvPr/>
        </p:nvSpPr>
        <p:spPr>
          <a:xfrm>
            <a:off x="7052609" y="2185315"/>
            <a:ext cx="1269463" cy="830997"/>
          </a:xfrm>
          <a:prstGeom prst="rect">
            <a:avLst/>
          </a:prstGeom>
          <a:solidFill>
            <a:srgbClr val="BDD8F3"/>
          </a:solidFill>
        </p:spPr>
        <p:txBody>
          <a:bodyPr wrap="square" rtlCol="0">
            <a:spAutoFit/>
          </a:bodyPr>
          <a:lstStyle/>
          <a:p>
            <a:pPr algn="ctr"/>
            <a:r>
              <a:rPr lang="sq-AL" sz="2400">
                <a:solidFill>
                  <a:schemeClr val="tx1">
                    <a:lumMod val="65000"/>
                    <a:lumOff val="35000"/>
                  </a:schemeClr>
                </a:solidFill>
                <a:latin typeface="+mj-lt"/>
              </a:rPr>
              <a:t>Faqja kryesore</a:t>
            </a:r>
          </a:p>
        </p:txBody>
      </p:sp>
      <p:sp>
        <p:nvSpPr>
          <p:cNvPr id="38" name="Arrow: Right 37">
            <a:extLst>
              <a:ext uri="{FF2B5EF4-FFF2-40B4-BE49-F238E27FC236}">
                <a16:creationId xmlns:a16="http://schemas.microsoft.com/office/drawing/2014/main" xmlns="" id="{5E9DEF87-C96F-41C4-A51A-45F87E002692}"/>
              </a:ext>
            </a:extLst>
          </p:cNvPr>
          <p:cNvSpPr/>
          <p:nvPr/>
        </p:nvSpPr>
        <p:spPr>
          <a:xfrm>
            <a:off x="2978829" y="3985239"/>
            <a:ext cx="1182245" cy="2769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Content Placeholder 1">
            <a:extLst>
              <a:ext uri="{FF2B5EF4-FFF2-40B4-BE49-F238E27FC236}">
                <a16:creationId xmlns:a16="http://schemas.microsoft.com/office/drawing/2014/main" xmlns="" id="{281515F3-9C5A-40FA-86B0-0754FAD68839}"/>
              </a:ext>
            </a:extLst>
          </p:cNvPr>
          <p:cNvSpPr txBox="1">
            <a:spLocks/>
          </p:cNvSpPr>
          <p:nvPr/>
        </p:nvSpPr>
        <p:spPr bwMode="auto">
          <a:xfrm>
            <a:off x="180703" y="3446919"/>
            <a:ext cx="8640960" cy="179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00050" lvl="1" indent="0">
              <a:buFont typeface="Arial" panose="020B0604020202020204" pitchFamily="34" charset="0"/>
              <a:buNone/>
            </a:pPr>
            <a:endParaRPr lang="en-GB" dirty="0"/>
          </a:p>
          <a:p>
            <a:pPr marL="457200" indent="-457200"/>
            <a:r>
              <a:rPr lang="sq-AL"/>
              <a:t>Për të arritur këtu</a:t>
            </a:r>
          </a:p>
          <a:p>
            <a:pPr marL="857250" lvl="1" indent="-457200"/>
            <a:r>
              <a:rPr lang="sq-AL">
                <a:hlinkClick r:id="rId4"/>
              </a:rPr>
              <a:t>www.sitename.com/about.html</a:t>
            </a:r>
            <a:r>
              <a:rPr lang="sq-AL"/>
              <a:t> </a:t>
            </a:r>
          </a:p>
        </p:txBody>
      </p:sp>
    </p:spTree>
    <p:extLst>
      <p:ext uri="{BB962C8B-B14F-4D97-AF65-F5344CB8AC3E}">
        <p14:creationId xmlns:p14="http://schemas.microsoft.com/office/powerpoint/2010/main" val="1379613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9">
                                            <p:txEl>
                                              <p:pRg st="1" end="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7" grpId="0" animBg="1"/>
      <p:bldP spid="38"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WWW</a:t>
            </a:r>
          </a:p>
        </p:txBody>
      </p:sp>
      <p:pic>
        <p:nvPicPr>
          <p:cNvPr id="6" name="Content Placeholder 5">
            <a:extLst>
              <a:ext uri="{FF2B5EF4-FFF2-40B4-BE49-F238E27FC236}">
                <a16:creationId xmlns:a16="http://schemas.microsoft.com/office/drawing/2014/main" xmlns="" id="{6CD6A226-6364-46EE-8638-8DE0EF103857}"/>
              </a:ext>
            </a:extLst>
          </p:cNvPr>
          <p:cNvPicPr>
            <a:picLocks noGrp="1" noChangeAspect="1"/>
          </p:cNvPicPr>
          <p:nvPr>
            <p:ph idx="4294967295"/>
          </p:nvPr>
        </p:nvPicPr>
        <p:blipFill>
          <a:blip r:embed="rId3"/>
          <a:stretch>
            <a:fillRect/>
          </a:stretch>
        </p:blipFill>
        <p:spPr>
          <a:xfrm>
            <a:off x="196053" y="1303561"/>
            <a:ext cx="3960813" cy="4002087"/>
          </a:xfrm>
          <a:prstGeom prst="rect">
            <a:avLst/>
          </a:prstGeom>
          <a:ln>
            <a:solidFill>
              <a:srgbClr val="0070C0"/>
            </a:solidFill>
          </a:ln>
        </p:spPr>
      </p:pic>
      <p:pic>
        <p:nvPicPr>
          <p:cNvPr id="40" name="Picture 39">
            <a:extLst>
              <a:ext uri="{FF2B5EF4-FFF2-40B4-BE49-F238E27FC236}">
                <a16:creationId xmlns:a16="http://schemas.microsoft.com/office/drawing/2014/main" xmlns="" id="{6A9E1883-243F-4027-B440-1B1452DA33E9}"/>
              </a:ext>
            </a:extLst>
          </p:cNvPr>
          <p:cNvPicPr>
            <a:picLocks noChangeAspect="1"/>
          </p:cNvPicPr>
          <p:nvPr/>
        </p:nvPicPr>
        <p:blipFill>
          <a:blip r:embed="rId4"/>
          <a:stretch>
            <a:fillRect/>
          </a:stretch>
        </p:blipFill>
        <p:spPr>
          <a:xfrm>
            <a:off x="4499992" y="1340769"/>
            <a:ext cx="4411910" cy="4370245"/>
          </a:xfrm>
          <a:prstGeom prst="rect">
            <a:avLst/>
          </a:prstGeom>
          <a:ln>
            <a:solidFill>
              <a:srgbClr val="0070C0"/>
            </a:solidFill>
          </a:ln>
        </p:spPr>
      </p:pic>
      <p:sp>
        <p:nvSpPr>
          <p:cNvPr id="41" name="TextBox 40">
            <a:extLst>
              <a:ext uri="{FF2B5EF4-FFF2-40B4-BE49-F238E27FC236}">
                <a16:creationId xmlns:a16="http://schemas.microsoft.com/office/drawing/2014/main" xmlns="" id="{9BACCC26-2779-4768-AD06-A35B4043B810}"/>
              </a:ext>
            </a:extLst>
          </p:cNvPr>
          <p:cNvSpPr txBox="1"/>
          <p:nvPr/>
        </p:nvSpPr>
        <p:spPr>
          <a:xfrm>
            <a:off x="536767" y="5556696"/>
            <a:ext cx="3389945" cy="830997"/>
          </a:xfrm>
          <a:prstGeom prst="rect">
            <a:avLst/>
          </a:prstGeom>
          <a:solidFill>
            <a:srgbClr val="F08A34"/>
          </a:solidFill>
        </p:spPr>
        <p:txBody>
          <a:bodyPr wrap="square" rtlCol="0">
            <a:spAutoFit/>
          </a:bodyPr>
          <a:lstStyle/>
          <a:p>
            <a:pPr algn="ctr"/>
            <a:r>
              <a:rPr lang="sq-AL" sz="2400" dirty="0">
                <a:solidFill>
                  <a:schemeClr val="bg1"/>
                </a:solidFill>
                <a:latin typeface="+mj-lt"/>
              </a:rPr>
              <a:t>Uebfaqe siç shihet në një shfletues</a:t>
            </a:r>
          </a:p>
        </p:txBody>
      </p:sp>
      <p:sp>
        <p:nvSpPr>
          <p:cNvPr id="42" name="TextBox 41">
            <a:extLst>
              <a:ext uri="{FF2B5EF4-FFF2-40B4-BE49-F238E27FC236}">
                <a16:creationId xmlns:a16="http://schemas.microsoft.com/office/drawing/2014/main" xmlns="" id="{1769DC43-B0A2-47BF-836A-9826C15BF406}"/>
              </a:ext>
            </a:extLst>
          </p:cNvPr>
          <p:cNvSpPr txBox="1"/>
          <p:nvPr/>
        </p:nvSpPr>
        <p:spPr>
          <a:xfrm>
            <a:off x="5010974" y="5187364"/>
            <a:ext cx="3389945" cy="1200329"/>
          </a:xfrm>
          <a:prstGeom prst="rect">
            <a:avLst/>
          </a:prstGeom>
          <a:solidFill>
            <a:srgbClr val="BDD8F3"/>
          </a:solidFill>
        </p:spPr>
        <p:txBody>
          <a:bodyPr wrap="square" rtlCol="0">
            <a:spAutoFit/>
          </a:bodyPr>
          <a:lstStyle/>
          <a:p>
            <a:pPr algn="ctr"/>
            <a:r>
              <a:rPr lang="sq-AL" sz="2400">
                <a:solidFill>
                  <a:schemeClr val="tx1">
                    <a:lumMod val="65000"/>
                    <a:lumOff val="35000"/>
                  </a:schemeClr>
                </a:solidFill>
                <a:latin typeface="+mj-lt"/>
              </a:rPr>
              <a:t>Kodi burimor të cilin shfletuesi interpreton për të shfaqur faqen në internet</a:t>
            </a:r>
          </a:p>
        </p:txBody>
      </p:sp>
    </p:spTree>
    <p:extLst>
      <p:ext uri="{BB962C8B-B14F-4D97-AF65-F5344CB8AC3E}">
        <p14:creationId xmlns:p14="http://schemas.microsoft.com/office/powerpoint/2010/main" val="1449166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WWW gjurmët</a:t>
            </a:r>
          </a:p>
        </p:txBody>
      </p:sp>
      <p:sp>
        <p:nvSpPr>
          <p:cNvPr id="2" name="Content Placeholder 1">
            <a:extLst>
              <a:ext uri="{FF2B5EF4-FFF2-40B4-BE49-F238E27FC236}">
                <a16:creationId xmlns:a16="http://schemas.microsoft.com/office/drawing/2014/main" xmlns="" id="{8A88BFAC-15B2-48E9-8819-4E6DD11AE590}"/>
              </a:ext>
            </a:extLst>
          </p:cNvPr>
          <p:cNvSpPr>
            <a:spLocks noGrp="1"/>
          </p:cNvSpPr>
          <p:nvPr>
            <p:ph idx="4294967295"/>
          </p:nvPr>
        </p:nvSpPr>
        <p:spPr>
          <a:xfrm>
            <a:off x="250825" y="1124891"/>
            <a:ext cx="8642350" cy="5183187"/>
          </a:xfrm>
        </p:spPr>
        <p:txBody>
          <a:bodyPr/>
          <a:lstStyle/>
          <a:p>
            <a:pPr marL="0" indent="0">
              <a:buNone/>
            </a:pPr>
            <a:r>
              <a:rPr lang="sq-AL"/>
              <a:t>Serverët në internet mbajnë regjistrat e kërkesave</a:t>
            </a:r>
          </a:p>
          <a:p>
            <a:pPr lvl="1"/>
            <a:r>
              <a:rPr lang="sq-AL"/>
              <a:t>Koha, data, adresa IP, vendndodhja, faqet e vizituara, etj.</a:t>
            </a:r>
          </a:p>
        </p:txBody>
      </p:sp>
      <p:pic>
        <p:nvPicPr>
          <p:cNvPr id="3" name="Picture 2">
            <a:extLst>
              <a:ext uri="{FF2B5EF4-FFF2-40B4-BE49-F238E27FC236}">
                <a16:creationId xmlns:a16="http://schemas.microsoft.com/office/drawing/2014/main" xmlns="" id="{DB6A4A0B-8138-4915-8AEE-260964BD5298}"/>
              </a:ext>
            </a:extLst>
          </p:cNvPr>
          <p:cNvPicPr>
            <a:picLocks noChangeAspect="1"/>
          </p:cNvPicPr>
          <p:nvPr/>
        </p:nvPicPr>
        <p:blipFill>
          <a:blip r:embed="rId3"/>
          <a:stretch>
            <a:fillRect/>
          </a:stretch>
        </p:blipFill>
        <p:spPr>
          <a:xfrm>
            <a:off x="755576" y="2370621"/>
            <a:ext cx="5339730" cy="3937457"/>
          </a:xfrm>
          <a:prstGeom prst="rect">
            <a:avLst/>
          </a:prstGeom>
          <a:ln>
            <a:solidFill>
              <a:srgbClr val="0070C0"/>
            </a:solidFill>
          </a:ln>
        </p:spPr>
      </p:pic>
      <p:sp>
        <p:nvSpPr>
          <p:cNvPr id="8" name="TextBox 7">
            <a:extLst>
              <a:ext uri="{FF2B5EF4-FFF2-40B4-BE49-F238E27FC236}">
                <a16:creationId xmlns:a16="http://schemas.microsoft.com/office/drawing/2014/main" xmlns="" id="{18297FE6-9EFA-466B-A2D7-58CB4255BE82}"/>
              </a:ext>
            </a:extLst>
          </p:cNvPr>
          <p:cNvSpPr txBox="1"/>
          <p:nvPr/>
        </p:nvSpPr>
        <p:spPr>
          <a:xfrm>
            <a:off x="6241378" y="2631189"/>
            <a:ext cx="2902621" cy="3785652"/>
          </a:xfrm>
          <a:prstGeom prst="rect">
            <a:avLst/>
          </a:prstGeom>
          <a:solidFill>
            <a:sysClr val="windowText" lastClr="000000">
              <a:lumMod val="65000"/>
              <a:lumOff val="35000"/>
            </a:sys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q-AL" sz="2400" b="0" i="0" u="none" strike="noStrike" cap="none" normalizeH="0" baseline="0" noProof="0" dirty="0">
                <a:ln>
                  <a:noFill/>
                </a:ln>
                <a:solidFill>
                  <a:prstClr val="white"/>
                </a:solidFill>
                <a:uLnTx/>
                <a:uFillTx/>
                <a:latin typeface="Calibri"/>
                <a:ea typeface="ＭＳ Ｐゴシック" pitchFamily="-107" charset="-128"/>
              </a:rPr>
              <a:t>Kjo është një paraqitje grafike e një regjistri të serverit</a:t>
            </a:r>
          </a:p>
          <a:p>
            <a:pPr marL="0" marR="0" lvl="0" indent="0" algn="ctr" defTabSz="914400" eaLnBrk="1" fontAlgn="auto" latinLnBrk="0" hangingPunct="1">
              <a:lnSpc>
                <a:spcPct val="100000"/>
              </a:lnSpc>
              <a:spcBef>
                <a:spcPts val="0"/>
              </a:spcBef>
              <a:spcAft>
                <a:spcPts val="0"/>
              </a:spcAft>
              <a:buClrTx/>
              <a:buSzTx/>
              <a:buFontTx/>
              <a:buNone/>
              <a:tabLst/>
              <a:defRPr/>
            </a:pPr>
            <a:r>
              <a:rPr lang="sq-AL" sz="2400" dirty="0">
                <a:solidFill>
                  <a:prstClr val="white"/>
                </a:solidFill>
                <a:latin typeface="Calibri"/>
                <a:ea typeface="ＭＳ Ｐゴシック" pitchFamily="-107" charset="-128"/>
              </a:rPr>
              <a:t>Regjistrat aktualë janë me shumë tekst dhe kërkojnë punë për t'u kuptuar më pas dhe për të siguruar prova prej tyre</a:t>
            </a:r>
          </a:p>
        </p:txBody>
      </p:sp>
    </p:spTree>
    <p:extLst>
      <p:ext uri="{BB962C8B-B14F-4D97-AF65-F5344CB8AC3E}">
        <p14:creationId xmlns:p14="http://schemas.microsoft.com/office/powerpoint/2010/main" val="643044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Email</a:t>
            </a:r>
          </a:p>
        </p:txBody>
      </p:sp>
      <p:sp>
        <p:nvSpPr>
          <p:cNvPr id="2" name="Content Placeholder 1">
            <a:extLst>
              <a:ext uri="{FF2B5EF4-FFF2-40B4-BE49-F238E27FC236}">
                <a16:creationId xmlns:a16="http://schemas.microsoft.com/office/drawing/2014/main" xmlns="" id="{8A88BFAC-15B2-48E9-8819-4E6DD11AE590}"/>
              </a:ext>
            </a:extLst>
          </p:cNvPr>
          <p:cNvSpPr>
            <a:spLocks noGrp="1"/>
          </p:cNvSpPr>
          <p:nvPr>
            <p:ph idx="4294967295"/>
          </p:nvPr>
        </p:nvSpPr>
        <p:spPr>
          <a:xfrm>
            <a:off x="250825" y="1163476"/>
            <a:ext cx="8642350" cy="5183188"/>
          </a:xfrm>
          <a:prstGeom prst="rect">
            <a:avLst/>
          </a:prstGeom>
        </p:spPr>
        <p:txBody>
          <a:bodyPr/>
          <a:lstStyle/>
          <a:p>
            <a:pPr marL="0" indent="0" algn="just">
              <a:buNone/>
            </a:pPr>
            <a:r>
              <a:rPr lang="sq-AL"/>
              <a:t>Pamja që kjo shkon drejtpërdrejt ndërmjet kompjuterëve - në të vërtetë kalon përmes një numri kompjuterësh të cilët mund të shtojnë/heqin të dhëna të dobishme</a:t>
            </a:r>
          </a:p>
        </p:txBody>
      </p:sp>
      <p:sp>
        <p:nvSpPr>
          <p:cNvPr id="7" name="Line 2">
            <a:extLst>
              <a:ext uri="{FF2B5EF4-FFF2-40B4-BE49-F238E27FC236}">
                <a16:creationId xmlns:a16="http://schemas.microsoft.com/office/drawing/2014/main" xmlns="" id="{2B114DD7-A7E8-444B-95DE-06519EE15D1B}"/>
              </a:ext>
            </a:extLst>
          </p:cNvPr>
          <p:cNvSpPr>
            <a:spLocks noChangeShapeType="1"/>
          </p:cNvSpPr>
          <p:nvPr/>
        </p:nvSpPr>
        <p:spPr bwMode="auto">
          <a:xfrm>
            <a:off x="7209626" y="3938417"/>
            <a:ext cx="574675" cy="0"/>
          </a:xfrm>
          <a:prstGeom prst="line">
            <a:avLst/>
          </a:prstGeom>
          <a:noFill/>
          <a:ln w="57150">
            <a:solidFill>
              <a:srgbClr val="33CC33"/>
            </a:solidFill>
            <a:round/>
            <a:headEnd/>
            <a:tailEnd type="triangle" w="med" len="med"/>
          </a:ln>
        </p:spPr>
        <p:txBody>
          <a:bodyPr/>
          <a:lstStyle/>
          <a:p>
            <a:endParaRPr lang="en-GB">
              <a:latin typeface="Calibri" pitchFamily="34" charset="0"/>
            </a:endParaRPr>
          </a:p>
        </p:txBody>
      </p:sp>
      <p:sp>
        <p:nvSpPr>
          <p:cNvPr id="8" name="Line 3">
            <a:extLst>
              <a:ext uri="{FF2B5EF4-FFF2-40B4-BE49-F238E27FC236}">
                <a16:creationId xmlns:a16="http://schemas.microsoft.com/office/drawing/2014/main" xmlns="" id="{402D8BAB-8686-4FC2-B71D-BA0F3CCFA8B3}"/>
              </a:ext>
            </a:extLst>
          </p:cNvPr>
          <p:cNvSpPr>
            <a:spLocks noChangeShapeType="1"/>
          </p:cNvSpPr>
          <p:nvPr/>
        </p:nvSpPr>
        <p:spPr bwMode="auto">
          <a:xfrm flipV="1">
            <a:off x="914399" y="4266796"/>
            <a:ext cx="9737" cy="636674"/>
          </a:xfrm>
          <a:prstGeom prst="line">
            <a:avLst/>
          </a:prstGeom>
          <a:noFill/>
          <a:ln w="57150">
            <a:solidFill>
              <a:srgbClr val="33CC33"/>
            </a:solidFill>
            <a:round/>
            <a:headEnd/>
            <a:tailEnd type="triangle" w="med" len="med"/>
          </a:ln>
        </p:spPr>
        <p:txBody>
          <a:bodyPr/>
          <a:lstStyle/>
          <a:p>
            <a:endParaRPr lang="en-GB">
              <a:latin typeface="Calibri" pitchFamily="34" charset="0"/>
            </a:endParaRPr>
          </a:p>
        </p:txBody>
      </p:sp>
      <p:sp>
        <p:nvSpPr>
          <p:cNvPr id="15" name="Line 6">
            <a:extLst>
              <a:ext uri="{FF2B5EF4-FFF2-40B4-BE49-F238E27FC236}">
                <a16:creationId xmlns:a16="http://schemas.microsoft.com/office/drawing/2014/main" xmlns="" id="{3E186DC0-5C37-44D3-827D-13FCD43B9A28}"/>
              </a:ext>
            </a:extLst>
          </p:cNvPr>
          <p:cNvSpPr>
            <a:spLocks noChangeShapeType="1"/>
          </p:cNvSpPr>
          <p:nvPr/>
        </p:nvSpPr>
        <p:spPr bwMode="auto">
          <a:xfrm flipH="1">
            <a:off x="8219861" y="4266796"/>
            <a:ext cx="1" cy="746380"/>
          </a:xfrm>
          <a:prstGeom prst="line">
            <a:avLst/>
          </a:prstGeom>
          <a:noFill/>
          <a:ln w="57150">
            <a:solidFill>
              <a:srgbClr val="33CC33"/>
            </a:solidFill>
            <a:round/>
            <a:headEnd/>
            <a:tailEnd type="triangle" w="med" len="med"/>
          </a:ln>
        </p:spPr>
        <p:txBody>
          <a:bodyPr/>
          <a:lstStyle/>
          <a:p>
            <a:endParaRPr lang="en-GB">
              <a:latin typeface="Calibri" pitchFamily="34" charset="0"/>
            </a:endParaRPr>
          </a:p>
        </p:txBody>
      </p:sp>
      <p:sp useBgFill="1">
        <p:nvSpPr>
          <p:cNvPr id="16" name="Cloud">
            <a:extLst>
              <a:ext uri="{FF2B5EF4-FFF2-40B4-BE49-F238E27FC236}">
                <a16:creationId xmlns:a16="http://schemas.microsoft.com/office/drawing/2014/main" xmlns="" id="{D5BE3358-47D0-4743-AB38-FDB8035165A0}"/>
              </a:ext>
            </a:extLst>
          </p:cNvPr>
          <p:cNvSpPr>
            <a:spLocks noChangeAspect="1" noEditPoints="1" noChangeArrowheads="1"/>
          </p:cNvSpPr>
          <p:nvPr/>
        </p:nvSpPr>
        <p:spPr bwMode="auto">
          <a:xfrm>
            <a:off x="1965159" y="2881075"/>
            <a:ext cx="3616325" cy="242411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ln w="9525">
            <a:solidFill>
              <a:srgbClr val="000000"/>
            </a:solidFill>
            <a:miter lim="800000"/>
            <a:headEnd/>
            <a:tailEnd/>
          </a:ln>
          <a:effectLst>
            <a:outerShdw dist="107763" dir="2700000" algn="ctr" rotWithShape="0">
              <a:srgbClr val="808080"/>
            </a:outerShdw>
          </a:effectLst>
        </p:spPr>
        <p:txBody>
          <a:bodyPr/>
          <a:lstStyle/>
          <a:p>
            <a:pPr algn="ctr">
              <a:defRPr/>
            </a:pPr>
            <a:endParaRPr lang="en-GB" sz="2400" b="1">
              <a:latin typeface="Calibri" pitchFamily="34" charset="0"/>
              <a:cs typeface="Arial" charset="0"/>
            </a:endParaRPr>
          </a:p>
          <a:p>
            <a:pPr algn="ctr">
              <a:defRPr/>
            </a:pPr>
            <a:r>
              <a:rPr lang="sq-AL" sz="4000" b="1">
                <a:latin typeface="Calibri" pitchFamily="34" charset="0"/>
                <a:cs typeface="Arial" charset="0"/>
              </a:rPr>
              <a:t>Interneti</a:t>
            </a:r>
          </a:p>
        </p:txBody>
      </p:sp>
      <p:sp>
        <p:nvSpPr>
          <p:cNvPr id="17" name="computr2">
            <a:extLst>
              <a:ext uri="{FF2B5EF4-FFF2-40B4-BE49-F238E27FC236}">
                <a16:creationId xmlns:a16="http://schemas.microsoft.com/office/drawing/2014/main" xmlns="" id="{8A5947F3-E115-49C5-9793-5A46F287D4B9}"/>
              </a:ext>
            </a:extLst>
          </p:cNvPr>
          <p:cNvSpPr>
            <a:spLocks noEditPoints="1" noChangeArrowheads="1"/>
          </p:cNvSpPr>
          <p:nvPr/>
        </p:nvSpPr>
        <p:spPr bwMode="auto">
          <a:xfrm>
            <a:off x="71437" y="4936331"/>
            <a:ext cx="1800225" cy="1512888"/>
          </a:xfrm>
          <a:custGeom>
            <a:avLst/>
            <a:gdLst>
              <a:gd name="T0" fmla="*/ 2147483647 w 21600"/>
              <a:gd name="T1" fmla="*/ 0 h 21600"/>
              <a:gd name="T2" fmla="*/ 2147483647 w 21600"/>
              <a:gd name="T3" fmla="*/ 2147483647 h 21600"/>
              <a:gd name="T4" fmla="*/ 2147483647 w 21600"/>
              <a:gd name="T5" fmla="*/ 0 h 21600"/>
              <a:gd name="T6" fmla="*/ 2147483647 w 21600"/>
              <a:gd name="T7" fmla="*/ 0 h 21600"/>
              <a:gd name="T8" fmla="*/ 2147483647 w 21600"/>
              <a:gd name="T9" fmla="*/ 2147483647 h 21600"/>
              <a:gd name="T10" fmla="*/ 2147483647 w 21600"/>
              <a:gd name="T11" fmla="*/ 2147483647 h 21600"/>
              <a:gd name="T12" fmla="*/ 2147483647 w 21600"/>
              <a:gd name="T13" fmla="*/ 1998403854 h 21600"/>
              <a:gd name="T14" fmla="*/ 2147483647 w 21600"/>
              <a:gd name="T15" fmla="*/ 1998403854 h 21600"/>
              <a:gd name="T16" fmla="*/ 2147483647 w 21600"/>
              <a:gd name="T17" fmla="*/ 2147483647 h 21600"/>
              <a:gd name="T18" fmla="*/ 1604768657 w 21600"/>
              <a:gd name="T19" fmla="*/ 2147483647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6194 w 21600"/>
              <a:gd name="T31" fmla="*/ 1913 h 21600"/>
              <a:gd name="T32" fmla="*/ 15565 w 21600"/>
              <a:gd name="T33" fmla="*/ 9747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21022" y="20295"/>
                </a:moveTo>
                <a:lnTo>
                  <a:pt x="18828" y="18396"/>
                </a:lnTo>
                <a:lnTo>
                  <a:pt x="18828" y="13174"/>
                </a:lnTo>
                <a:lnTo>
                  <a:pt x="15478" y="13174"/>
                </a:lnTo>
                <a:lnTo>
                  <a:pt x="15478" y="11631"/>
                </a:lnTo>
                <a:lnTo>
                  <a:pt x="17326" y="11631"/>
                </a:lnTo>
                <a:lnTo>
                  <a:pt x="17326" y="11156"/>
                </a:lnTo>
                <a:lnTo>
                  <a:pt x="17326" y="0"/>
                </a:lnTo>
                <a:lnTo>
                  <a:pt x="10858" y="0"/>
                </a:lnTo>
                <a:lnTo>
                  <a:pt x="4274" y="0"/>
                </a:lnTo>
                <a:lnTo>
                  <a:pt x="4274" y="11037"/>
                </a:lnTo>
                <a:lnTo>
                  <a:pt x="4274" y="11631"/>
                </a:lnTo>
                <a:lnTo>
                  <a:pt x="6122" y="11631"/>
                </a:lnTo>
                <a:lnTo>
                  <a:pt x="6122" y="13174"/>
                </a:lnTo>
                <a:lnTo>
                  <a:pt x="2772" y="13174"/>
                </a:lnTo>
                <a:lnTo>
                  <a:pt x="2772" y="18514"/>
                </a:lnTo>
                <a:lnTo>
                  <a:pt x="693" y="20295"/>
                </a:lnTo>
                <a:lnTo>
                  <a:pt x="462" y="20413"/>
                </a:lnTo>
                <a:lnTo>
                  <a:pt x="231" y="20651"/>
                </a:lnTo>
                <a:lnTo>
                  <a:pt x="116" y="20888"/>
                </a:lnTo>
                <a:lnTo>
                  <a:pt x="0" y="21125"/>
                </a:lnTo>
                <a:lnTo>
                  <a:pt x="0" y="21244"/>
                </a:lnTo>
                <a:lnTo>
                  <a:pt x="116" y="21363"/>
                </a:lnTo>
                <a:lnTo>
                  <a:pt x="116" y="21481"/>
                </a:lnTo>
                <a:lnTo>
                  <a:pt x="231" y="21481"/>
                </a:lnTo>
                <a:lnTo>
                  <a:pt x="347" y="21600"/>
                </a:lnTo>
                <a:lnTo>
                  <a:pt x="578" y="21600"/>
                </a:lnTo>
                <a:lnTo>
                  <a:pt x="693" y="21600"/>
                </a:lnTo>
                <a:lnTo>
                  <a:pt x="10858" y="21600"/>
                </a:lnTo>
                <a:lnTo>
                  <a:pt x="20907" y="21600"/>
                </a:lnTo>
                <a:lnTo>
                  <a:pt x="21138" y="21600"/>
                </a:lnTo>
                <a:lnTo>
                  <a:pt x="21253" y="21600"/>
                </a:lnTo>
                <a:lnTo>
                  <a:pt x="21369" y="21481"/>
                </a:lnTo>
                <a:lnTo>
                  <a:pt x="21484" y="21481"/>
                </a:lnTo>
                <a:lnTo>
                  <a:pt x="21600" y="21363"/>
                </a:lnTo>
                <a:lnTo>
                  <a:pt x="21600" y="21244"/>
                </a:lnTo>
                <a:lnTo>
                  <a:pt x="21600" y="21125"/>
                </a:lnTo>
                <a:lnTo>
                  <a:pt x="21484" y="20888"/>
                </a:lnTo>
                <a:lnTo>
                  <a:pt x="21369" y="20651"/>
                </a:lnTo>
                <a:lnTo>
                  <a:pt x="21253" y="20413"/>
                </a:lnTo>
                <a:lnTo>
                  <a:pt x="21022" y="20295"/>
                </a:lnTo>
                <a:close/>
              </a:path>
              <a:path w="21600" h="21600" extrusionOk="0">
                <a:moveTo>
                  <a:pt x="18019" y="18514"/>
                </a:moveTo>
                <a:lnTo>
                  <a:pt x="17326" y="17921"/>
                </a:lnTo>
                <a:lnTo>
                  <a:pt x="4389" y="17921"/>
                </a:lnTo>
                <a:lnTo>
                  <a:pt x="3696" y="18514"/>
                </a:lnTo>
                <a:lnTo>
                  <a:pt x="18019" y="18514"/>
                </a:lnTo>
                <a:close/>
              </a:path>
              <a:path w="21600" h="21600" extrusionOk="0">
                <a:moveTo>
                  <a:pt x="19174" y="19701"/>
                </a:moveTo>
                <a:lnTo>
                  <a:pt x="18481" y="19108"/>
                </a:lnTo>
                <a:lnTo>
                  <a:pt x="3119" y="19108"/>
                </a:lnTo>
                <a:lnTo>
                  <a:pt x="2426" y="19701"/>
                </a:lnTo>
                <a:lnTo>
                  <a:pt x="19174" y="19701"/>
                </a:lnTo>
                <a:close/>
              </a:path>
              <a:path w="21600" h="21600" extrusionOk="0">
                <a:moveTo>
                  <a:pt x="20560" y="20769"/>
                </a:moveTo>
                <a:lnTo>
                  <a:pt x="19867" y="20176"/>
                </a:lnTo>
                <a:lnTo>
                  <a:pt x="1848" y="20176"/>
                </a:lnTo>
                <a:lnTo>
                  <a:pt x="1155" y="20769"/>
                </a:lnTo>
                <a:lnTo>
                  <a:pt x="20560" y="20769"/>
                </a:lnTo>
                <a:close/>
              </a:path>
              <a:path w="21600" h="21600" extrusionOk="0">
                <a:moveTo>
                  <a:pt x="18828" y="18396"/>
                </a:moveTo>
                <a:lnTo>
                  <a:pt x="17442" y="17209"/>
                </a:lnTo>
                <a:lnTo>
                  <a:pt x="4158" y="17209"/>
                </a:lnTo>
                <a:lnTo>
                  <a:pt x="2772" y="18514"/>
                </a:lnTo>
                <a:moveTo>
                  <a:pt x="13168" y="14123"/>
                </a:moveTo>
                <a:lnTo>
                  <a:pt x="13168" y="14716"/>
                </a:lnTo>
                <a:lnTo>
                  <a:pt x="17788" y="14716"/>
                </a:lnTo>
                <a:lnTo>
                  <a:pt x="17788" y="14123"/>
                </a:lnTo>
                <a:lnTo>
                  <a:pt x="13168" y="14123"/>
                </a:lnTo>
                <a:close/>
              </a:path>
              <a:path w="21600" h="21600" extrusionOk="0">
                <a:moveTo>
                  <a:pt x="6122" y="1899"/>
                </a:moveTo>
                <a:lnTo>
                  <a:pt x="6122" y="9732"/>
                </a:lnTo>
                <a:lnTo>
                  <a:pt x="15478" y="9732"/>
                </a:lnTo>
                <a:lnTo>
                  <a:pt x="15478" y="1899"/>
                </a:lnTo>
                <a:lnTo>
                  <a:pt x="6122" y="1899"/>
                </a:lnTo>
                <a:moveTo>
                  <a:pt x="6122" y="11631"/>
                </a:moveTo>
                <a:lnTo>
                  <a:pt x="15478" y="11631"/>
                </a:lnTo>
                <a:lnTo>
                  <a:pt x="15478" y="13174"/>
                </a:lnTo>
                <a:lnTo>
                  <a:pt x="6122" y="13174"/>
                </a:lnTo>
                <a:lnTo>
                  <a:pt x="6122" y="11631"/>
                </a:lnTo>
                <a:close/>
              </a:path>
            </a:pathLst>
          </a:custGeom>
          <a:solidFill>
            <a:schemeClr val="folHlink"/>
          </a:solidFill>
          <a:ln w="9525">
            <a:solidFill>
              <a:srgbClr val="000000"/>
            </a:solidFill>
            <a:miter lim="800000"/>
            <a:headEnd/>
            <a:tailEnd/>
          </a:ln>
        </p:spPr>
        <p:txBody>
          <a:bodyPr/>
          <a:lstStyle/>
          <a:p>
            <a:endParaRPr lang="en-US">
              <a:latin typeface="Calibri" pitchFamily="34" charset="0"/>
            </a:endParaRPr>
          </a:p>
        </p:txBody>
      </p:sp>
      <p:sp>
        <p:nvSpPr>
          <p:cNvPr id="18" name="computr2">
            <a:extLst>
              <a:ext uri="{FF2B5EF4-FFF2-40B4-BE49-F238E27FC236}">
                <a16:creationId xmlns:a16="http://schemas.microsoft.com/office/drawing/2014/main" xmlns="" id="{4C886AFD-D505-49B8-8F7B-37EA7DBDD5F7}"/>
              </a:ext>
            </a:extLst>
          </p:cNvPr>
          <p:cNvSpPr>
            <a:spLocks noEditPoints="1" noChangeArrowheads="1"/>
          </p:cNvSpPr>
          <p:nvPr/>
        </p:nvSpPr>
        <p:spPr bwMode="auto">
          <a:xfrm>
            <a:off x="7236296" y="5013325"/>
            <a:ext cx="1800225" cy="1511300"/>
          </a:xfrm>
          <a:custGeom>
            <a:avLst/>
            <a:gdLst>
              <a:gd name="T0" fmla="*/ 2147483647 w 21600"/>
              <a:gd name="T1" fmla="*/ 0 h 21600"/>
              <a:gd name="T2" fmla="*/ 2147483647 w 21600"/>
              <a:gd name="T3" fmla="*/ 2147483647 h 21600"/>
              <a:gd name="T4" fmla="*/ 2147483647 w 21600"/>
              <a:gd name="T5" fmla="*/ 0 h 21600"/>
              <a:gd name="T6" fmla="*/ 2147483647 w 21600"/>
              <a:gd name="T7" fmla="*/ 0 h 21600"/>
              <a:gd name="T8" fmla="*/ 2147483647 w 21600"/>
              <a:gd name="T9" fmla="*/ 2147483647 h 21600"/>
              <a:gd name="T10" fmla="*/ 2147483647 w 21600"/>
              <a:gd name="T11" fmla="*/ 2147483647 h 21600"/>
              <a:gd name="T12" fmla="*/ 2147483647 w 21600"/>
              <a:gd name="T13" fmla="*/ 1992120494 h 21600"/>
              <a:gd name="T14" fmla="*/ 2147483647 w 21600"/>
              <a:gd name="T15" fmla="*/ 1992120494 h 21600"/>
              <a:gd name="T16" fmla="*/ 2147483647 w 21600"/>
              <a:gd name="T17" fmla="*/ 2147483647 h 21600"/>
              <a:gd name="T18" fmla="*/ 1604768657 w 21600"/>
              <a:gd name="T19" fmla="*/ 2147483647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6194 w 21600"/>
              <a:gd name="T31" fmla="*/ 1913 h 21600"/>
              <a:gd name="T32" fmla="*/ 15565 w 21600"/>
              <a:gd name="T33" fmla="*/ 9747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21022" y="20295"/>
                </a:moveTo>
                <a:lnTo>
                  <a:pt x="18828" y="18396"/>
                </a:lnTo>
                <a:lnTo>
                  <a:pt x="18828" y="13174"/>
                </a:lnTo>
                <a:lnTo>
                  <a:pt x="15478" y="13174"/>
                </a:lnTo>
                <a:lnTo>
                  <a:pt x="15478" y="11631"/>
                </a:lnTo>
                <a:lnTo>
                  <a:pt x="17326" y="11631"/>
                </a:lnTo>
                <a:lnTo>
                  <a:pt x="17326" y="11156"/>
                </a:lnTo>
                <a:lnTo>
                  <a:pt x="17326" y="0"/>
                </a:lnTo>
                <a:lnTo>
                  <a:pt x="10858" y="0"/>
                </a:lnTo>
                <a:lnTo>
                  <a:pt x="4274" y="0"/>
                </a:lnTo>
                <a:lnTo>
                  <a:pt x="4274" y="11037"/>
                </a:lnTo>
                <a:lnTo>
                  <a:pt x="4274" y="11631"/>
                </a:lnTo>
                <a:lnTo>
                  <a:pt x="6122" y="11631"/>
                </a:lnTo>
                <a:lnTo>
                  <a:pt x="6122" y="13174"/>
                </a:lnTo>
                <a:lnTo>
                  <a:pt x="2772" y="13174"/>
                </a:lnTo>
                <a:lnTo>
                  <a:pt x="2772" y="18514"/>
                </a:lnTo>
                <a:lnTo>
                  <a:pt x="693" y="20295"/>
                </a:lnTo>
                <a:lnTo>
                  <a:pt x="462" y="20413"/>
                </a:lnTo>
                <a:lnTo>
                  <a:pt x="231" y="20651"/>
                </a:lnTo>
                <a:lnTo>
                  <a:pt x="116" y="20888"/>
                </a:lnTo>
                <a:lnTo>
                  <a:pt x="0" y="21125"/>
                </a:lnTo>
                <a:lnTo>
                  <a:pt x="0" y="21244"/>
                </a:lnTo>
                <a:lnTo>
                  <a:pt x="116" y="21363"/>
                </a:lnTo>
                <a:lnTo>
                  <a:pt x="116" y="21481"/>
                </a:lnTo>
                <a:lnTo>
                  <a:pt x="231" y="21481"/>
                </a:lnTo>
                <a:lnTo>
                  <a:pt x="347" y="21600"/>
                </a:lnTo>
                <a:lnTo>
                  <a:pt x="578" y="21600"/>
                </a:lnTo>
                <a:lnTo>
                  <a:pt x="693" y="21600"/>
                </a:lnTo>
                <a:lnTo>
                  <a:pt x="10858" y="21600"/>
                </a:lnTo>
                <a:lnTo>
                  <a:pt x="20907" y="21600"/>
                </a:lnTo>
                <a:lnTo>
                  <a:pt x="21138" y="21600"/>
                </a:lnTo>
                <a:lnTo>
                  <a:pt x="21253" y="21600"/>
                </a:lnTo>
                <a:lnTo>
                  <a:pt x="21369" y="21481"/>
                </a:lnTo>
                <a:lnTo>
                  <a:pt x="21484" y="21481"/>
                </a:lnTo>
                <a:lnTo>
                  <a:pt x="21600" y="21363"/>
                </a:lnTo>
                <a:lnTo>
                  <a:pt x="21600" y="21244"/>
                </a:lnTo>
                <a:lnTo>
                  <a:pt x="21600" y="21125"/>
                </a:lnTo>
                <a:lnTo>
                  <a:pt x="21484" y="20888"/>
                </a:lnTo>
                <a:lnTo>
                  <a:pt x="21369" y="20651"/>
                </a:lnTo>
                <a:lnTo>
                  <a:pt x="21253" y="20413"/>
                </a:lnTo>
                <a:lnTo>
                  <a:pt x="21022" y="20295"/>
                </a:lnTo>
                <a:close/>
              </a:path>
              <a:path w="21600" h="21600" extrusionOk="0">
                <a:moveTo>
                  <a:pt x="18019" y="18514"/>
                </a:moveTo>
                <a:lnTo>
                  <a:pt x="17326" y="17921"/>
                </a:lnTo>
                <a:lnTo>
                  <a:pt x="4389" y="17921"/>
                </a:lnTo>
                <a:lnTo>
                  <a:pt x="3696" y="18514"/>
                </a:lnTo>
                <a:lnTo>
                  <a:pt x="18019" y="18514"/>
                </a:lnTo>
                <a:close/>
              </a:path>
              <a:path w="21600" h="21600" extrusionOk="0">
                <a:moveTo>
                  <a:pt x="19174" y="19701"/>
                </a:moveTo>
                <a:lnTo>
                  <a:pt x="18481" y="19108"/>
                </a:lnTo>
                <a:lnTo>
                  <a:pt x="3119" y="19108"/>
                </a:lnTo>
                <a:lnTo>
                  <a:pt x="2426" y="19701"/>
                </a:lnTo>
                <a:lnTo>
                  <a:pt x="19174" y="19701"/>
                </a:lnTo>
                <a:close/>
              </a:path>
              <a:path w="21600" h="21600" extrusionOk="0">
                <a:moveTo>
                  <a:pt x="20560" y="20769"/>
                </a:moveTo>
                <a:lnTo>
                  <a:pt x="19867" y="20176"/>
                </a:lnTo>
                <a:lnTo>
                  <a:pt x="1848" y="20176"/>
                </a:lnTo>
                <a:lnTo>
                  <a:pt x="1155" y="20769"/>
                </a:lnTo>
                <a:lnTo>
                  <a:pt x="20560" y="20769"/>
                </a:lnTo>
                <a:close/>
              </a:path>
              <a:path w="21600" h="21600" extrusionOk="0">
                <a:moveTo>
                  <a:pt x="18828" y="18396"/>
                </a:moveTo>
                <a:lnTo>
                  <a:pt x="17442" y="17209"/>
                </a:lnTo>
                <a:lnTo>
                  <a:pt x="4158" y="17209"/>
                </a:lnTo>
                <a:lnTo>
                  <a:pt x="2772" y="18514"/>
                </a:lnTo>
                <a:moveTo>
                  <a:pt x="13168" y="14123"/>
                </a:moveTo>
                <a:lnTo>
                  <a:pt x="13168" y="14716"/>
                </a:lnTo>
                <a:lnTo>
                  <a:pt x="17788" y="14716"/>
                </a:lnTo>
                <a:lnTo>
                  <a:pt x="17788" y="14123"/>
                </a:lnTo>
                <a:lnTo>
                  <a:pt x="13168" y="14123"/>
                </a:lnTo>
                <a:close/>
              </a:path>
              <a:path w="21600" h="21600" extrusionOk="0">
                <a:moveTo>
                  <a:pt x="6122" y="1899"/>
                </a:moveTo>
                <a:lnTo>
                  <a:pt x="6122" y="9732"/>
                </a:lnTo>
                <a:lnTo>
                  <a:pt x="15478" y="9732"/>
                </a:lnTo>
                <a:lnTo>
                  <a:pt x="15478" y="1899"/>
                </a:lnTo>
                <a:lnTo>
                  <a:pt x="6122" y="1899"/>
                </a:lnTo>
                <a:moveTo>
                  <a:pt x="6122" y="11631"/>
                </a:moveTo>
                <a:lnTo>
                  <a:pt x="15478" y="11631"/>
                </a:lnTo>
                <a:lnTo>
                  <a:pt x="15478" y="13174"/>
                </a:lnTo>
                <a:lnTo>
                  <a:pt x="6122" y="13174"/>
                </a:lnTo>
                <a:lnTo>
                  <a:pt x="6122" y="11631"/>
                </a:lnTo>
                <a:close/>
              </a:path>
            </a:pathLst>
          </a:custGeom>
          <a:solidFill>
            <a:schemeClr val="folHlink"/>
          </a:solidFill>
          <a:ln w="9525">
            <a:solidFill>
              <a:srgbClr val="000000"/>
            </a:solidFill>
            <a:miter lim="800000"/>
            <a:headEnd/>
            <a:tailEnd/>
          </a:ln>
        </p:spPr>
        <p:txBody>
          <a:bodyPr/>
          <a:lstStyle/>
          <a:p>
            <a:endParaRPr lang="en-US">
              <a:latin typeface="Calibri" pitchFamily="34" charset="0"/>
            </a:endParaRPr>
          </a:p>
        </p:txBody>
      </p:sp>
      <p:sp>
        <p:nvSpPr>
          <p:cNvPr id="19" name="Rectangle 12">
            <a:extLst>
              <a:ext uri="{FF2B5EF4-FFF2-40B4-BE49-F238E27FC236}">
                <a16:creationId xmlns:a16="http://schemas.microsoft.com/office/drawing/2014/main" xmlns="" id="{18480C7B-1203-4203-A21A-BB59F970300D}"/>
              </a:ext>
            </a:extLst>
          </p:cNvPr>
          <p:cNvSpPr>
            <a:spLocks noChangeArrowheads="1"/>
          </p:cNvSpPr>
          <p:nvPr/>
        </p:nvSpPr>
        <p:spPr bwMode="auto">
          <a:xfrm>
            <a:off x="467544" y="3546073"/>
            <a:ext cx="1008063" cy="720725"/>
          </a:xfrm>
          <a:prstGeom prst="rect">
            <a:avLst/>
          </a:prstGeom>
          <a:solidFill>
            <a:srgbClr val="FF0000"/>
          </a:solidFill>
          <a:ln w="9525">
            <a:solidFill>
              <a:srgbClr val="FF0000"/>
            </a:solidFill>
            <a:miter lim="800000"/>
            <a:headEnd/>
            <a:tailEnd/>
          </a:ln>
        </p:spPr>
        <p:txBody>
          <a:bodyPr wrap="none" anchor="ctr"/>
          <a:lstStyle/>
          <a:p>
            <a:pPr algn="ctr"/>
            <a:r>
              <a:rPr lang="sq-AL" b="1">
                <a:solidFill>
                  <a:schemeClr val="bg1"/>
                </a:solidFill>
                <a:latin typeface="Calibri" pitchFamily="34" charset="0"/>
                <a:cs typeface="Arial" charset="0"/>
              </a:rPr>
              <a:t>SMTP</a:t>
            </a:r>
          </a:p>
          <a:p>
            <a:pPr algn="ctr"/>
            <a:r>
              <a:rPr lang="sq-AL" b="1">
                <a:solidFill>
                  <a:schemeClr val="bg1"/>
                </a:solidFill>
                <a:latin typeface="Calibri" pitchFamily="34" charset="0"/>
                <a:cs typeface="Arial" charset="0"/>
              </a:rPr>
              <a:t>Server</a:t>
            </a:r>
          </a:p>
        </p:txBody>
      </p:sp>
      <p:sp>
        <p:nvSpPr>
          <p:cNvPr id="20" name="Rectangle 13">
            <a:extLst>
              <a:ext uri="{FF2B5EF4-FFF2-40B4-BE49-F238E27FC236}">
                <a16:creationId xmlns:a16="http://schemas.microsoft.com/office/drawing/2014/main" xmlns="" id="{B7A02B61-F550-4050-BB6A-52573E10187F}"/>
              </a:ext>
            </a:extLst>
          </p:cNvPr>
          <p:cNvSpPr>
            <a:spLocks noChangeArrowheads="1"/>
          </p:cNvSpPr>
          <p:nvPr/>
        </p:nvSpPr>
        <p:spPr bwMode="auto">
          <a:xfrm>
            <a:off x="7740278" y="3570435"/>
            <a:ext cx="1008063" cy="720725"/>
          </a:xfrm>
          <a:prstGeom prst="rect">
            <a:avLst/>
          </a:prstGeom>
          <a:solidFill>
            <a:srgbClr val="FF0000"/>
          </a:solidFill>
          <a:ln w="9525">
            <a:solidFill>
              <a:srgbClr val="FF0000"/>
            </a:solidFill>
            <a:miter lim="800000"/>
            <a:headEnd/>
            <a:tailEnd/>
          </a:ln>
        </p:spPr>
        <p:txBody>
          <a:bodyPr wrap="none" anchor="ctr"/>
          <a:lstStyle/>
          <a:p>
            <a:pPr algn="ctr"/>
            <a:r>
              <a:rPr lang="sq-AL" b="1">
                <a:solidFill>
                  <a:schemeClr val="bg1"/>
                </a:solidFill>
                <a:latin typeface="Calibri" pitchFamily="34" charset="0"/>
                <a:cs typeface="Arial" charset="0"/>
              </a:rPr>
              <a:t>POP3</a:t>
            </a:r>
          </a:p>
          <a:p>
            <a:pPr algn="ctr"/>
            <a:r>
              <a:rPr lang="sq-AL" b="1">
                <a:solidFill>
                  <a:schemeClr val="bg1"/>
                </a:solidFill>
                <a:latin typeface="Calibri" pitchFamily="34" charset="0"/>
                <a:cs typeface="Arial" charset="0"/>
              </a:rPr>
              <a:t>Server</a:t>
            </a:r>
          </a:p>
        </p:txBody>
      </p:sp>
      <p:sp>
        <p:nvSpPr>
          <p:cNvPr id="21" name="Rectangle 14">
            <a:extLst>
              <a:ext uri="{FF2B5EF4-FFF2-40B4-BE49-F238E27FC236}">
                <a16:creationId xmlns:a16="http://schemas.microsoft.com/office/drawing/2014/main" xmlns="" id="{BB0EAD00-FA23-495D-B23F-D3682F9DD6A4}"/>
              </a:ext>
            </a:extLst>
          </p:cNvPr>
          <p:cNvSpPr>
            <a:spLocks noChangeArrowheads="1"/>
          </p:cNvSpPr>
          <p:nvPr/>
        </p:nvSpPr>
        <p:spPr bwMode="auto">
          <a:xfrm>
            <a:off x="6201564" y="3546072"/>
            <a:ext cx="1008062" cy="720725"/>
          </a:xfrm>
          <a:prstGeom prst="rect">
            <a:avLst/>
          </a:prstGeom>
          <a:solidFill>
            <a:srgbClr val="FF0000"/>
          </a:solidFill>
          <a:ln w="9525">
            <a:solidFill>
              <a:srgbClr val="FF0000"/>
            </a:solidFill>
            <a:miter lim="800000"/>
            <a:headEnd/>
            <a:tailEnd/>
          </a:ln>
        </p:spPr>
        <p:txBody>
          <a:bodyPr wrap="none" anchor="ctr"/>
          <a:lstStyle/>
          <a:p>
            <a:pPr algn="ctr"/>
            <a:r>
              <a:rPr lang="sq-AL" b="1">
                <a:solidFill>
                  <a:schemeClr val="bg1"/>
                </a:solidFill>
                <a:latin typeface="Calibri" pitchFamily="34" charset="0"/>
                <a:cs typeface="Arial" charset="0"/>
              </a:rPr>
              <a:t>SMTP</a:t>
            </a:r>
          </a:p>
          <a:p>
            <a:pPr algn="ctr"/>
            <a:r>
              <a:rPr lang="sq-AL" b="1">
                <a:solidFill>
                  <a:schemeClr val="bg1"/>
                </a:solidFill>
                <a:latin typeface="Calibri" pitchFamily="34" charset="0"/>
                <a:cs typeface="Arial" charset="0"/>
              </a:rPr>
              <a:t>Server</a:t>
            </a:r>
          </a:p>
        </p:txBody>
      </p:sp>
      <p:sp>
        <p:nvSpPr>
          <p:cNvPr id="22" name="Rectangle 19">
            <a:extLst>
              <a:ext uri="{FF2B5EF4-FFF2-40B4-BE49-F238E27FC236}">
                <a16:creationId xmlns:a16="http://schemas.microsoft.com/office/drawing/2014/main" xmlns="" id="{5140CA8B-0E7A-410B-A108-9790B8EA1174}"/>
              </a:ext>
            </a:extLst>
          </p:cNvPr>
          <p:cNvSpPr>
            <a:spLocks noChangeArrowheads="1"/>
          </p:cNvSpPr>
          <p:nvPr/>
        </p:nvSpPr>
        <p:spPr bwMode="auto">
          <a:xfrm>
            <a:off x="551023" y="5050632"/>
            <a:ext cx="792162" cy="576262"/>
          </a:xfrm>
          <a:prstGeom prst="rect">
            <a:avLst/>
          </a:prstGeom>
          <a:solidFill>
            <a:srgbClr val="FFFF00"/>
          </a:solidFill>
          <a:ln w="9525">
            <a:solidFill>
              <a:schemeClr val="tx1"/>
            </a:solidFill>
            <a:miter lim="800000"/>
            <a:headEnd/>
            <a:tailEnd/>
          </a:ln>
        </p:spPr>
        <p:txBody>
          <a:bodyPr wrap="none" anchor="ctr"/>
          <a:lstStyle/>
          <a:p>
            <a:pPr algn="ctr" eaLnBrk="0" hangingPunct="0"/>
            <a:r>
              <a:rPr lang="sq-AL" sz="2000" b="1">
                <a:latin typeface="Calibri" pitchFamily="34" charset="0"/>
              </a:rPr>
              <a:t>Alice</a:t>
            </a:r>
          </a:p>
        </p:txBody>
      </p:sp>
      <p:sp>
        <p:nvSpPr>
          <p:cNvPr id="23" name="Rectangle 20">
            <a:extLst>
              <a:ext uri="{FF2B5EF4-FFF2-40B4-BE49-F238E27FC236}">
                <a16:creationId xmlns:a16="http://schemas.microsoft.com/office/drawing/2014/main" xmlns="" id="{9B951230-20FA-47DD-9ED8-0B510FE4EEAB}"/>
              </a:ext>
            </a:extLst>
          </p:cNvPr>
          <p:cNvSpPr>
            <a:spLocks noChangeArrowheads="1"/>
          </p:cNvSpPr>
          <p:nvPr/>
        </p:nvSpPr>
        <p:spPr bwMode="auto">
          <a:xfrm>
            <a:off x="7740278" y="5157788"/>
            <a:ext cx="792162" cy="576262"/>
          </a:xfrm>
          <a:prstGeom prst="rect">
            <a:avLst/>
          </a:prstGeom>
          <a:solidFill>
            <a:schemeClr val="accent2"/>
          </a:solidFill>
          <a:ln w="9525">
            <a:solidFill>
              <a:schemeClr val="tx1"/>
            </a:solidFill>
            <a:miter lim="800000"/>
            <a:headEnd/>
            <a:tailEnd/>
          </a:ln>
        </p:spPr>
        <p:txBody>
          <a:bodyPr wrap="none" anchor="ctr"/>
          <a:lstStyle/>
          <a:p>
            <a:pPr algn="ctr" eaLnBrk="0" hangingPunct="0"/>
            <a:r>
              <a:rPr lang="sq-AL" sz="2000" b="1">
                <a:solidFill>
                  <a:schemeClr val="bg1"/>
                </a:solidFill>
                <a:latin typeface="Calibri" pitchFamily="34" charset="0"/>
              </a:rPr>
              <a:t>Bob</a:t>
            </a:r>
          </a:p>
        </p:txBody>
      </p:sp>
      <p:sp>
        <p:nvSpPr>
          <p:cNvPr id="13" name="Line 4">
            <a:extLst>
              <a:ext uri="{FF2B5EF4-FFF2-40B4-BE49-F238E27FC236}">
                <a16:creationId xmlns:a16="http://schemas.microsoft.com/office/drawing/2014/main" xmlns="" id="{94594D8C-DBE1-47E0-92A6-A2D7BEDE574E}"/>
              </a:ext>
            </a:extLst>
          </p:cNvPr>
          <p:cNvSpPr>
            <a:spLocks noChangeShapeType="1"/>
          </p:cNvSpPr>
          <p:nvPr/>
        </p:nvSpPr>
        <p:spPr bwMode="auto">
          <a:xfrm flipV="1">
            <a:off x="1475607" y="3937785"/>
            <a:ext cx="1152177" cy="0"/>
          </a:xfrm>
          <a:prstGeom prst="line">
            <a:avLst/>
          </a:prstGeom>
          <a:noFill/>
          <a:ln w="57150">
            <a:solidFill>
              <a:srgbClr val="33CC33"/>
            </a:solidFill>
            <a:round/>
            <a:headEnd/>
            <a:tailEnd type="triangle" w="med" len="med"/>
          </a:ln>
        </p:spPr>
        <p:txBody>
          <a:bodyPr/>
          <a:lstStyle/>
          <a:p>
            <a:endParaRPr lang="en-GB">
              <a:latin typeface="Calibri" pitchFamily="34" charset="0"/>
            </a:endParaRPr>
          </a:p>
        </p:txBody>
      </p:sp>
      <p:sp>
        <p:nvSpPr>
          <p:cNvPr id="24" name="Line 2">
            <a:extLst>
              <a:ext uri="{FF2B5EF4-FFF2-40B4-BE49-F238E27FC236}">
                <a16:creationId xmlns:a16="http://schemas.microsoft.com/office/drawing/2014/main" xmlns="" id="{EF2EA128-EA5F-40CF-BD85-E378BC094D7F}"/>
              </a:ext>
            </a:extLst>
          </p:cNvPr>
          <p:cNvSpPr>
            <a:spLocks noChangeShapeType="1"/>
          </p:cNvSpPr>
          <p:nvPr/>
        </p:nvSpPr>
        <p:spPr bwMode="auto">
          <a:xfrm>
            <a:off x="4761970" y="3937785"/>
            <a:ext cx="1441582" cy="632"/>
          </a:xfrm>
          <a:prstGeom prst="line">
            <a:avLst/>
          </a:prstGeom>
          <a:noFill/>
          <a:ln w="57150">
            <a:solidFill>
              <a:srgbClr val="33CC33"/>
            </a:solidFill>
            <a:round/>
            <a:headEnd/>
            <a:tailEnd type="triangle" w="med" len="med"/>
          </a:ln>
        </p:spPr>
        <p:txBody>
          <a:bodyPr/>
          <a:lstStyle/>
          <a:p>
            <a:endParaRPr lang="en-GB">
              <a:latin typeface="Calibri" pitchFamily="34" charset="0"/>
            </a:endParaRPr>
          </a:p>
        </p:txBody>
      </p:sp>
      <p:pic>
        <p:nvPicPr>
          <p:cNvPr id="1026" name="Picture 2" descr="Document Icon - Free Download, PNG and Vector">
            <a:extLst>
              <a:ext uri="{FF2B5EF4-FFF2-40B4-BE49-F238E27FC236}">
                <a16:creationId xmlns:a16="http://schemas.microsoft.com/office/drawing/2014/main" xmlns="" id="{945EEF27-2DE5-470F-A560-E96380AE375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77831" y="4630844"/>
            <a:ext cx="1085105" cy="1085105"/>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xmlns="" id="{726A91A9-30DB-40CC-96B9-8CC032ED0C19}"/>
              </a:ext>
            </a:extLst>
          </p:cNvPr>
          <p:cNvSpPr txBox="1"/>
          <p:nvPr/>
        </p:nvSpPr>
        <p:spPr>
          <a:xfrm>
            <a:off x="353867" y="2971834"/>
            <a:ext cx="1955293" cy="646331"/>
          </a:xfrm>
          <a:prstGeom prst="rect">
            <a:avLst/>
          </a:prstGeom>
          <a:solidFill>
            <a:srgbClr val="F08A34"/>
          </a:solidFill>
        </p:spPr>
        <p:txBody>
          <a:bodyPr wrap="square" rtlCol="0">
            <a:spAutoFit/>
          </a:bodyPr>
          <a:lstStyle/>
          <a:p>
            <a:pPr algn="ctr"/>
            <a:r>
              <a:rPr lang="sq-AL" dirty="0">
                <a:solidFill>
                  <a:schemeClr val="bg1"/>
                </a:solidFill>
                <a:latin typeface="+mj-lt"/>
              </a:rPr>
              <a:t>ISP do të shtojë të dhëna</a:t>
            </a:r>
          </a:p>
        </p:txBody>
      </p:sp>
      <p:sp>
        <p:nvSpPr>
          <p:cNvPr id="26" name="TextBox 25">
            <a:extLst>
              <a:ext uri="{FF2B5EF4-FFF2-40B4-BE49-F238E27FC236}">
                <a16:creationId xmlns:a16="http://schemas.microsoft.com/office/drawing/2014/main" xmlns="" id="{CE65AED0-B064-4612-8F1E-D2E8707CC2E1}"/>
              </a:ext>
            </a:extLst>
          </p:cNvPr>
          <p:cNvSpPr txBox="1"/>
          <p:nvPr/>
        </p:nvSpPr>
        <p:spPr>
          <a:xfrm>
            <a:off x="3410166" y="2495762"/>
            <a:ext cx="2158459" cy="1200329"/>
          </a:xfrm>
          <a:prstGeom prst="rect">
            <a:avLst/>
          </a:prstGeom>
          <a:solidFill>
            <a:srgbClr val="BDD8F3"/>
          </a:solidFill>
        </p:spPr>
        <p:txBody>
          <a:bodyPr wrap="square" rtlCol="0">
            <a:spAutoFit/>
          </a:bodyPr>
          <a:lstStyle/>
          <a:p>
            <a:pPr algn="ctr"/>
            <a:r>
              <a:rPr lang="sq-AL" sz="2400" dirty="0">
                <a:solidFill>
                  <a:schemeClr val="tx1">
                    <a:lumMod val="65000"/>
                    <a:lumOff val="35000"/>
                  </a:schemeClr>
                </a:solidFill>
                <a:latin typeface="+mj-lt"/>
              </a:rPr>
              <a:t>Mund të shtojë apo heqë të dhëna</a:t>
            </a:r>
          </a:p>
        </p:txBody>
      </p:sp>
      <p:pic>
        <p:nvPicPr>
          <p:cNvPr id="27" name="Picture 2" descr="Document Icon - Free Download, PNG and Vector">
            <a:extLst>
              <a:ext uri="{FF2B5EF4-FFF2-40B4-BE49-F238E27FC236}">
                <a16:creationId xmlns:a16="http://schemas.microsoft.com/office/drawing/2014/main" xmlns="" id="{D682AC67-FD72-44A4-AAAF-99ECB211B5B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54410" y="4585965"/>
            <a:ext cx="1085105" cy="1085105"/>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xmlns="" id="{60E7B614-53BF-42A3-96CC-4DCF05B820FE}"/>
              </a:ext>
            </a:extLst>
          </p:cNvPr>
          <p:cNvSpPr txBox="1"/>
          <p:nvPr/>
        </p:nvSpPr>
        <p:spPr>
          <a:xfrm>
            <a:off x="2544822" y="5638899"/>
            <a:ext cx="3727188" cy="830997"/>
          </a:xfrm>
          <a:prstGeom prst="rect">
            <a:avLst/>
          </a:prstGeom>
          <a:solidFill>
            <a:sysClr val="windowText" lastClr="000000">
              <a:lumMod val="65000"/>
              <a:lumOff val="35000"/>
            </a:sys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q-AL" sz="2400" b="0" i="0" u="none" strike="noStrike" cap="none" normalizeH="0" baseline="0" noProof="0" dirty="0">
                <a:ln>
                  <a:noFill/>
                </a:ln>
                <a:solidFill>
                  <a:prstClr val="white"/>
                </a:solidFill>
                <a:uLnTx/>
                <a:uFillTx/>
                <a:latin typeface="Calibri"/>
                <a:ea typeface="ＭＳ Ｐゴシック" pitchFamily="-107" charset="-128"/>
              </a:rPr>
              <a:t>POP3 Mail</a:t>
            </a:r>
            <a:r>
              <a:rPr kumimoji="0" lang="sq-AL" sz="2400" b="0" i="0" u="none" strike="noStrike" cap="none" normalizeH="0" noProof="0" dirty="0">
                <a:ln>
                  <a:noFill/>
                </a:ln>
                <a:solidFill>
                  <a:prstClr val="white"/>
                </a:solidFill>
                <a:uLnTx/>
                <a:uFillTx/>
                <a:latin typeface="Calibri"/>
                <a:ea typeface="ＭＳ Ｐゴシック" pitchFamily="-107" charset="-128"/>
              </a:rPr>
              <a:t> &amp; </a:t>
            </a:r>
            <a:r>
              <a:rPr lang="sq-AL" sz="2400" dirty="0">
                <a:solidFill>
                  <a:prstClr val="white"/>
                </a:solidFill>
                <a:latin typeface="Calibri"/>
                <a:ea typeface="ＭＳ Ｐゴシック" pitchFamily="-107" charset="-128"/>
              </a:rPr>
              <a:t>IMAP Mail</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sq-AL" sz="2400" b="0" i="0" u="none" strike="noStrike" cap="none" normalizeH="0" noProof="0" dirty="0">
                <a:ln>
                  <a:noFill/>
                </a:ln>
                <a:solidFill>
                  <a:prstClr val="white"/>
                </a:solidFill>
                <a:uLnTx/>
                <a:uFillTx/>
                <a:latin typeface="Calibri"/>
                <a:ea typeface="ＭＳ Ｐゴシック" pitchFamily="-107" charset="-128"/>
              </a:rPr>
              <a:t>Parimi është i ngjashëm</a:t>
            </a:r>
          </a:p>
        </p:txBody>
      </p:sp>
    </p:spTree>
    <p:extLst>
      <p:ext uri="{BB962C8B-B14F-4D97-AF65-F5344CB8AC3E}">
        <p14:creationId xmlns:p14="http://schemas.microsoft.com/office/powerpoint/2010/main" val="4250144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5" grpId="0" animBg="1"/>
      <p:bldP spid="19" grpId="0" animBg="1"/>
      <p:bldP spid="20" grpId="0" animBg="1"/>
      <p:bldP spid="21" grpId="0" animBg="1"/>
      <p:bldP spid="13" grpId="0" animBg="1"/>
      <p:bldP spid="24" grpId="0" animBg="1"/>
      <p:bldP spid="25" grpId="0" animBg="1"/>
      <p:bldP spid="26" grpId="0" animBg="1"/>
      <p:bldP spid="28"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Email</a:t>
            </a:r>
          </a:p>
        </p:txBody>
      </p:sp>
      <p:sp>
        <p:nvSpPr>
          <p:cNvPr id="2" name="Content Placeholder 1">
            <a:extLst>
              <a:ext uri="{FF2B5EF4-FFF2-40B4-BE49-F238E27FC236}">
                <a16:creationId xmlns:a16="http://schemas.microsoft.com/office/drawing/2014/main" xmlns="" id="{8A88BFAC-15B2-48E9-8819-4E6DD11AE590}"/>
              </a:ext>
            </a:extLst>
          </p:cNvPr>
          <p:cNvSpPr>
            <a:spLocks noGrp="1"/>
          </p:cNvSpPr>
          <p:nvPr>
            <p:ph idx="4294967295"/>
          </p:nvPr>
        </p:nvSpPr>
        <p:spPr>
          <a:xfrm>
            <a:off x="248112" y="1154766"/>
            <a:ext cx="8642350" cy="5183187"/>
          </a:xfrm>
        </p:spPr>
        <p:txBody>
          <a:bodyPr/>
          <a:lstStyle/>
          <a:p>
            <a:pPr marL="0" indent="0">
              <a:buNone/>
            </a:pPr>
            <a:r>
              <a:rPr lang="sq-AL"/>
              <a:t>Çfarë ka një email?</a:t>
            </a:r>
          </a:p>
        </p:txBody>
      </p:sp>
      <p:pic>
        <p:nvPicPr>
          <p:cNvPr id="3" name="Picture 2">
            <a:extLst>
              <a:ext uri="{FF2B5EF4-FFF2-40B4-BE49-F238E27FC236}">
                <a16:creationId xmlns:a16="http://schemas.microsoft.com/office/drawing/2014/main" xmlns="" id="{AA2309C9-3816-4B2D-861B-DE96409E3DF1}"/>
              </a:ext>
            </a:extLst>
          </p:cNvPr>
          <p:cNvPicPr>
            <a:picLocks noChangeAspect="1"/>
          </p:cNvPicPr>
          <p:nvPr/>
        </p:nvPicPr>
        <p:blipFill>
          <a:blip r:embed="rId3"/>
          <a:stretch>
            <a:fillRect/>
          </a:stretch>
        </p:blipFill>
        <p:spPr>
          <a:xfrm>
            <a:off x="248112" y="1700808"/>
            <a:ext cx="4547392" cy="4464496"/>
          </a:xfrm>
          <a:prstGeom prst="rect">
            <a:avLst/>
          </a:prstGeom>
          <a:ln>
            <a:solidFill>
              <a:srgbClr val="0070C0"/>
            </a:solidFill>
          </a:ln>
        </p:spPr>
      </p:pic>
      <p:pic>
        <p:nvPicPr>
          <p:cNvPr id="4" name="Picture 3">
            <a:extLst>
              <a:ext uri="{FF2B5EF4-FFF2-40B4-BE49-F238E27FC236}">
                <a16:creationId xmlns:a16="http://schemas.microsoft.com/office/drawing/2014/main" xmlns="" id="{5DEAE471-258E-41FA-A88F-42FE40B8A5A3}"/>
              </a:ext>
            </a:extLst>
          </p:cNvPr>
          <p:cNvPicPr>
            <a:picLocks noChangeAspect="1"/>
          </p:cNvPicPr>
          <p:nvPr/>
        </p:nvPicPr>
        <p:blipFill>
          <a:blip r:embed="rId4"/>
          <a:stretch>
            <a:fillRect/>
          </a:stretch>
        </p:blipFill>
        <p:spPr>
          <a:xfrm>
            <a:off x="4273423" y="2731691"/>
            <a:ext cx="4747759" cy="3645024"/>
          </a:xfrm>
          <a:prstGeom prst="rect">
            <a:avLst/>
          </a:prstGeom>
          <a:ln>
            <a:solidFill>
              <a:srgbClr val="0070C0"/>
            </a:solidFill>
          </a:ln>
        </p:spPr>
      </p:pic>
      <p:sp>
        <p:nvSpPr>
          <p:cNvPr id="13" name="Rectangle 12">
            <a:extLst>
              <a:ext uri="{FF2B5EF4-FFF2-40B4-BE49-F238E27FC236}">
                <a16:creationId xmlns:a16="http://schemas.microsoft.com/office/drawing/2014/main" xmlns="" id="{E3566C04-CD8B-4740-AB34-A218ED9B79A9}"/>
              </a:ext>
            </a:extLst>
          </p:cNvPr>
          <p:cNvSpPr/>
          <p:nvPr/>
        </p:nvSpPr>
        <p:spPr>
          <a:xfrm>
            <a:off x="248112" y="1916832"/>
            <a:ext cx="4547392" cy="52843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xmlns="" id="{C8D46575-E70E-47F5-AD6D-7E53C041737D}"/>
              </a:ext>
            </a:extLst>
          </p:cNvPr>
          <p:cNvSpPr/>
          <p:nvPr/>
        </p:nvSpPr>
        <p:spPr>
          <a:xfrm>
            <a:off x="248112" y="2531990"/>
            <a:ext cx="3819832" cy="363331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xmlns="" id="{3A20B432-61E5-4272-B5B5-EB68E2C9B08A}"/>
              </a:ext>
            </a:extLst>
          </p:cNvPr>
          <p:cNvSpPr txBox="1"/>
          <p:nvPr/>
        </p:nvSpPr>
        <p:spPr>
          <a:xfrm>
            <a:off x="3779912" y="1507735"/>
            <a:ext cx="2460114" cy="461665"/>
          </a:xfrm>
          <a:prstGeom prst="rect">
            <a:avLst/>
          </a:prstGeom>
          <a:solidFill>
            <a:srgbClr val="F08A34"/>
          </a:solidFill>
        </p:spPr>
        <p:txBody>
          <a:bodyPr wrap="square" rtlCol="0">
            <a:spAutoFit/>
          </a:bodyPr>
          <a:lstStyle/>
          <a:p>
            <a:pPr algn="ctr"/>
            <a:r>
              <a:rPr lang="sq-AL" sz="2400" dirty="0">
                <a:solidFill>
                  <a:schemeClr val="bg1"/>
                </a:solidFill>
                <a:latin typeface="+mj-lt"/>
              </a:rPr>
              <a:t>Titujt e shkurtër</a:t>
            </a:r>
          </a:p>
        </p:txBody>
      </p:sp>
      <p:sp>
        <p:nvSpPr>
          <p:cNvPr id="16" name="TextBox 15">
            <a:extLst>
              <a:ext uri="{FF2B5EF4-FFF2-40B4-BE49-F238E27FC236}">
                <a16:creationId xmlns:a16="http://schemas.microsoft.com/office/drawing/2014/main" xmlns="" id="{81C8089A-52A4-4593-B713-95C90556F978}"/>
              </a:ext>
            </a:extLst>
          </p:cNvPr>
          <p:cNvSpPr txBox="1"/>
          <p:nvPr/>
        </p:nvSpPr>
        <p:spPr>
          <a:xfrm>
            <a:off x="176447" y="6057823"/>
            <a:ext cx="2436124" cy="461665"/>
          </a:xfrm>
          <a:prstGeom prst="rect">
            <a:avLst/>
          </a:prstGeom>
          <a:solidFill>
            <a:srgbClr val="BDD8F3"/>
          </a:solidFill>
        </p:spPr>
        <p:txBody>
          <a:bodyPr wrap="square" rtlCol="0">
            <a:spAutoFit/>
          </a:bodyPr>
          <a:lstStyle/>
          <a:p>
            <a:pPr algn="ctr"/>
            <a:r>
              <a:rPr lang="sq-AL" sz="2400" dirty="0">
                <a:solidFill>
                  <a:schemeClr val="tx1">
                    <a:lumMod val="65000"/>
                    <a:lumOff val="35000"/>
                  </a:schemeClr>
                </a:solidFill>
                <a:latin typeface="+mj-lt"/>
              </a:rPr>
              <a:t>Trupi i mesazhit</a:t>
            </a:r>
          </a:p>
        </p:txBody>
      </p:sp>
      <p:sp>
        <p:nvSpPr>
          <p:cNvPr id="17" name="TextBox 16">
            <a:extLst>
              <a:ext uri="{FF2B5EF4-FFF2-40B4-BE49-F238E27FC236}">
                <a16:creationId xmlns:a16="http://schemas.microsoft.com/office/drawing/2014/main" xmlns="" id="{87A34E80-C8A5-4301-A114-6111B2CD8DAB}"/>
              </a:ext>
            </a:extLst>
          </p:cNvPr>
          <p:cNvSpPr txBox="1"/>
          <p:nvPr/>
        </p:nvSpPr>
        <p:spPr>
          <a:xfrm>
            <a:off x="6929653" y="2301157"/>
            <a:ext cx="2027178" cy="461665"/>
          </a:xfrm>
          <a:prstGeom prst="rect">
            <a:avLst/>
          </a:prstGeom>
          <a:solidFill>
            <a:sysClr val="windowText" lastClr="000000">
              <a:lumMod val="65000"/>
              <a:lumOff val="35000"/>
            </a:sys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q-AL" sz="2400" b="0" i="0" u="none" strike="noStrike" cap="none" normalizeH="0" baseline="0" noProof="0" dirty="0">
                <a:ln>
                  <a:noFill/>
                </a:ln>
                <a:solidFill>
                  <a:prstClr val="white"/>
                </a:solidFill>
                <a:uLnTx/>
                <a:uFillTx/>
                <a:latin typeface="Calibri"/>
                <a:ea typeface="ＭＳ Ｐゴシック" pitchFamily="-107" charset="-128"/>
              </a:rPr>
              <a:t>Titujt e plotë</a:t>
            </a:r>
          </a:p>
        </p:txBody>
      </p:sp>
    </p:spTree>
    <p:extLst>
      <p:ext uri="{BB962C8B-B14F-4D97-AF65-F5344CB8AC3E}">
        <p14:creationId xmlns:p14="http://schemas.microsoft.com/office/powerpoint/2010/main" val="2300334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Email</a:t>
            </a:r>
          </a:p>
        </p:txBody>
      </p:sp>
      <p:sp>
        <p:nvSpPr>
          <p:cNvPr id="2" name="Content Placeholder 1">
            <a:extLst>
              <a:ext uri="{FF2B5EF4-FFF2-40B4-BE49-F238E27FC236}">
                <a16:creationId xmlns:a16="http://schemas.microsoft.com/office/drawing/2014/main" xmlns="" id="{8A88BFAC-15B2-48E9-8819-4E6DD11AE590}"/>
              </a:ext>
            </a:extLst>
          </p:cNvPr>
          <p:cNvSpPr>
            <a:spLocks noGrp="1"/>
          </p:cNvSpPr>
          <p:nvPr>
            <p:ph idx="4294967295"/>
          </p:nvPr>
        </p:nvSpPr>
        <p:spPr>
          <a:xfrm>
            <a:off x="236712" y="1193177"/>
            <a:ext cx="7777163" cy="5183187"/>
          </a:xfrm>
        </p:spPr>
        <p:txBody>
          <a:bodyPr/>
          <a:lstStyle/>
          <a:p>
            <a:pPr marL="0" indent="0" algn="just">
              <a:buNone/>
            </a:pPr>
            <a:r>
              <a:rPr lang="sq-AL" dirty="0"/>
              <a:t>Çështjet hetimore për email?</a:t>
            </a:r>
          </a:p>
          <a:p>
            <a:r>
              <a:rPr lang="sq-AL" dirty="0"/>
              <a:t>Header (titujt) ekzistojnë në të gjitha postat elektronike - por asnjë metodë standarde për tu qasur në to</a:t>
            </a:r>
          </a:p>
          <a:p>
            <a:pPr lvl="1" algn="just"/>
            <a:r>
              <a:rPr lang="sq-AL" dirty="0"/>
              <a:t>Klientët ose web-mail të gjithë kanë vendndodhje të ndryshme</a:t>
            </a:r>
          </a:p>
          <a:p>
            <a:pPr algn="just"/>
            <a:r>
              <a:rPr lang="sq-AL" dirty="0"/>
              <a:t>Disa aplikacione postare do të heqin titujt (header)</a:t>
            </a:r>
          </a:p>
          <a:p>
            <a:pPr lvl="1" algn="just"/>
            <a:r>
              <a:rPr lang="sq-AL" dirty="0"/>
              <a:t>Google (Gmail), Hotmail, Hushmail</a:t>
            </a:r>
          </a:p>
          <a:p>
            <a:pPr lvl="1" algn="just"/>
            <a:r>
              <a:rPr lang="sq-AL" dirty="0"/>
              <a:t>Bëhet për ‘privatësi’</a:t>
            </a:r>
          </a:p>
          <a:p>
            <a:pPr algn="just"/>
            <a:r>
              <a:rPr lang="sq-AL" dirty="0"/>
              <a:t>Gjithmonë lexo nga ‘poshtë lart’</a:t>
            </a:r>
          </a:p>
          <a:p>
            <a:pPr marL="0" indent="0" algn="just">
              <a:buNone/>
            </a:pPr>
            <a:endParaRPr lang="en-GB" dirty="0"/>
          </a:p>
        </p:txBody>
      </p:sp>
      <p:pic>
        <p:nvPicPr>
          <p:cNvPr id="2050" name="Picture 2" descr="Microsoft Outlook Latest Version - Free Download and Review 2020">
            <a:extLst>
              <a:ext uri="{FF2B5EF4-FFF2-40B4-BE49-F238E27FC236}">
                <a16:creationId xmlns:a16="http://schemas.microsoft.com/office/drawing/2014/main" xmlns="" id="{BFDD0F6F-62CC-4187-B7DC-9812F09E3F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8547" y="1334697"/>
            <a:ext cx="1196067" cy="107950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hunderbird — Make Email Easier. — Thunderbird">
            <a:extLst>
              <a:ext uri="{FF2B5EF4-FFF2-40B4-BE49-F238E27FC236}">
                <a16:creationId xmlns:a16="http://schemas.microsoft.com/office/drawing/2014/main" xmlns="" id="{256C6BF1-43E1-457B-8385-B50714CB6A8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90997" y="2623437"/>
            <a:ext cx="931168" cy="93116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xmlns="" id="{8045C201-CA69-4FDE-BE14-1076E7A4DD6C}"/>
              </a:ext>
            </a:extLst>
          </p:cNvPr>
          <p:cNvPicPr>
            <a:picLocks noChangeAspect="1"/>
          </p:cNvPicPr>
          <p:nvPr/>
        </p:nvPicPr>
        <p:blipFill>
          <a:blip r:embed="rId5"/>
          <a:stretch>
            <a:fillRect/>
          </a:stretch>
        </p:blipFill>
        <p:spPr>
          <a:xfrm>
            <a:off x="7610222" y="5036407"/>
            <a:ext cx="1492720" cy="1095464"/>
          </a:xfrm>
          <a:prstGeom prst="rect">
            <a:avLst/>
          </a:prstGeom>
        </p:spPr>
      </p:pic>
      <p:pic>
        <p:nvPicPr>
          <p:cNvPr id="2056" name="Picture 8" descr="upload.wikimedia.org/wikipedia/commons/thumb/4/...">
            <a:extLst>
              <a:ext uri="{FF2B5EF4-FFF2-40B4-BE49-F238E27FC236}">
                <a16:creationId xmlns:a16="http://schemas.microsoft.com/office/drawing/2014/main" xmlns="" id="{880017DC-C376-46FB-A1F6-7A200C82F40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21792" y="3889615"/>
            <a:ext cx="1069579" cy="810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30518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E zakonshme për pajisjet</a:t>
            </a:r>
          </a:p>
        </p:txBody>
      </p:sp>
      <p:sp>
        <p:nvSpPr>
          <p:cNvPr id="14" name="Content Placeholder 13">
            <a:extLst>
              <a:ext uri="{FF2B5EF4-FFF2-40B4-BE49-F238E27FC236}">
                <a16:creationId xmlns:a16="http://schemas.microsoft.com/office/drawing/2014/main" xmlns="" id="{77FF4E35-B421-410B-8887-876DD806FF8C}"/>
              </a:ext>
            </a:extLst>
          </p:cNvPr>
          <p:cNvSpPr>
            <a:spLocks noGrp="1"/>
          </p:cNvSpPr>
          <p:nvPr>
            <p:ph idx="4294967295"/>
          </p:nvPr>
        </p:nvSpPr>
        <p:spPr>
          <a:xfrm>
            <a:off x="914400" y="1321120"/>
            <a:ext cx="8229600" cy="4856163"/>
          </a:xfrm>
          <a:prstGeom prst="rect">
            <a:avLst/>
          </a:prstGeom>
        </p:spPr>
        <p:txBody>
          <a:bodyPr/>
          <a:lstStyle/>
          <a:p>
            <a:r>
              <a:rPr lang="sq-AL"/>
              <a:t>Harduerët</a:t>
            </a:r>
          </a:p>
          <a:p>
            <a:r>
              <a:rPr lang="sq-AL"/>
              <a:t>Softuer</a:t>
            </a:r>
          </a:p>
        </p:txBody>
      </p:sp>
      <p:pic>
        <p:nvPicPr>
          <p:cNvPr id="15" name="Picture 14" descr="Screen Shot 2017-05-30 at 21.52.09.png">
            <a:extLst>
              <a:ext uri="{FF2B5EF4-FFF2-40B4-BE49-F238E27FC236}">
                <a16:creationId xmlns:a16="http://schemas.microsoft.com/office/drawing/2014/main" xmlns="" id="{AC320B7D-DC07-4E98-ABEF-867AB49484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2834" y="2680686"/>
            <a:ext cx="7058332" cy="2885158"/>
          </a:xfrm>
          <a:prstGeom prst="rect">
            <a:avLst/>
          </a:prstGeom>
          <a:ln>
            <a:solidFill>
              <a:srgbClr val="5B9BD5"/>
            </a:solidFill>
          </a:ln>
        </p:spPr>
      </p:pic>
    </p:spTree>
    <p:extLst>
      <p:ext uri="{BB962C8B-B14F-4D97-AF65-F5344CB8AC3E}">
        <p14:creationId xmlns:p14="http://schemas.microsoft.com/office/powerpoint/2010/main" val="124975784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Email ‘dead letter box’ (kutia e letrës së vdekur)</a:t>
            </a:r>
          </a:p>
        </p:txBody>
      </p:sp>
      <p:sp>
        <p:nvSpPr>
          <p:cNvPr id="2" name="Content Placeholder 1">
            <a:extLst>
              <a:ext uri="{FF2B5EF4-FFF2-40B4-BE49-F238E27FC236}">
                <a16:creationId xmlns:a16="http://schemas.microsoft.com/office/drawing/2014/main" xmlns="" id="{8A88BFAC-15B2-48E9-8819-4E6DD11AE590}"/>
              </a:ext>
            </a:extLst>
          </p:cNvPr>
          <p:cNvSpPr>
            <a:spLocks noGrp="1"/>
          </p:cNvSpPr>
          <p:nvPr>
            <p:ph idx="4294967295"/>
          </p:nvPr>
        </p:nvSpPr>
        <p:spPr>
          <a:xfrm>
            <a:off x="220381" y="1210151"/>
            <a:ext cx="7777163" cy="5183187"/>
          </a:xfrm>
        </p:spPr>
        <p:txBody>
          <a:bodyPr/>
          <a:lstStyle/>
          <a:p>
            <a:pPr marL="0" indent="0">
              <a:buNone/>
            </a:pPr>
            <a:r>
              <a:rPr lang="sq-AL"/>
              <a:t>Vlen për emailat me bazë në web – hotmail, Gmail, Livemail, etj.</a:t>
            </a:r>
          </a:p>
          <a:p>
            <a:pPr algn="just"/>
            <a:r>
              <a:rPr lang="sq-AL"/>
              <a:t>Krijoni email në internet - shtoni bashkëngjitje nëse kërkohet</a:t>
            </a:r>
          </a:p>
          <a:p>
            <a:r>
              <a:rPr lang="sq-AL"/>
              <a:t>Ruaje si ‘Draft’ – mos e dërgo atë</a:t>
            </a:r>
          </a:p>
          <a:p>
            <a:r>
              <a:rPr lang="sq-AL"/>
              <a:t>Ndani detajet e hyrjes së llogarisë për të tjerët</a:t>
            </a:r>
          </a:p>
          <a:p>
            <a:pPr lvl="1"/>
            <a:r>
              <a:rPr lang="sq-AL"/>
              <a:t>Kurrë të dërguara, fshirë kur kalon mesazhi</a:t>
            </a:r>
          </a:p>
          <a:p>
            <a:pPr marL="0" indent="0">
              <a:buNone/>
            </a:pPr>
            <a:endParaRPr lang="en-GB" dirty="0"/>
          </a:p>
        </p:txBody>
      </p:sp>
      <p:pic>
        <p:nvPicPr>
          <p:cNvPr id="5" name="Picture 4">
            <a:extLst>
              <a:ext uri="{FF2B5EF4-FFF2-40B4-BE49-F238E27FC236}">
                <a16:creationId xmlns:a16="http://schemas.microsoft.com/office/drawing/2014/main" xmlns="" id="{8045C201-CA69-4FDE-BE14-1076E7A4DD6C}"/>
              </a:ext>
            </a:extLst>
          </p:cNvPr>
          <p:cNvPicPr>
            <a:picLocks noChangeAspect="1"/>
          </p:cNvPicPr>
          <p:nvPr/>
        </p:nvPicPr>
        <p:blipFill>
          <a:blip r:embed="rId3"/>
          <a:stretch>
            <a:fillRect/>
          </a:stretch>
        </p:blipFill>
        <p:spPr>
          <a:xfrm>
            <a:off x="7651280" y="1056183"/>
            <a:ext cx="1492720" cy="1095464"/>
          </a:xfrm>
          <a:prstGeom prst="rect">
            <a:avLst/>
          </a:prstGeom>
        </p:spPr>
      </p:pic>
      <p:pic>
        <p:nvPicPr>
          <p:cNvPr id="2056" name="Picture 8" descr="upload.wikimedia.org/wikipedia/commons/thumb/4/...">
            <a:extLst>
              <a:ext uri="{FF2B5EF4-FFF2-40B4-BE49-F238E27FC236}">
                <a16:creationId xmlns:a16="http://schemas.microsoft.com/office/drawing/2014/main" xmlns="" id="{880017DC-C376-46FB-A1F6-7A200C82F40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97544" y="2433131"/>
            <a:ext cx="894936" cy="6781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752624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P2P - Peer to Peer</a:t>
            </a:r>
          </a:p>
        </p:txBody>
      </p:sp>
      <p:sp>
        <p:nvSpPr>
          <p:cNvPr id="2" name="Content Placeholder 1">
            <a:extLst>
              <a:ext uri="{FF2B5EF4-FFF2-40B4-BE49-F238E27FC236}">
                <a16:creationId xmlns:a16="http://schemas.microsoft.com/office/drawing/2014/main" xmlns="" id="{8A88BFAC-15B2-48E9-8819-4E6DD11AE590}"/>
              </a:ext>
            </a:extLst>
          </p:cNvPr>
          <p:cNvSpPr>
            <a:spLocks noGrp="1"/>
          </p:cNvSpPr>
          <p:nvPr>
            <p:ph idx="4294967295"/>
          </p:nvPr>
        </p:nvSpPr>
        <p:spPr>
          <a:xfrm>
            <a:off x="179387" y="1124891"/>
            <a:ext cx="8785225" cy="5183187"/>
          </a:xfrm>
        </p:spPr>
        <p:txBody>
          <a:bodyPr/>
          <a:lstStyle/>
          <a:p>
            <a:pPr marL="0" indent="0" algn="just">
              <a:buNone/>
            </a:pPr>
            <a:r>
              <a:rPr lang="sq-AL"/>
              <a:t>Depo për ndarjen legjitime të fajlave - dhe gjithashtu i njohur për lejimin e përmbajtjes dhe fajlave të jashtëligjshëm që i nënshtrohen të drejtës së autorit/pronës intelektuale</a:t>
            </a:r>
          </a:p>
          <a:p>
            <a:pPr algn="just"/>
            <a:r>
              <a:rPr lang="sq-AL"/>
              <a:t>Rrjeti i centralizuar i zëvendësuar me të decentralizuar</a:t>
            </a:r>
          </a:p>
          <a:p>
            <a:pPr lvl="1" algn="just"/>
            <a:r>
              <a:rPr lang="sq-AL"/>
              <a:t>Sistemi i peers (kolegëve) dhe supernodes (super nyjeve) /ultrapeers që lehtësojnë ndarjen</a:t>
            </a:r>
          </a:p>
          <a:p>
            <a:pPr lvl="1" algn="just"/>
            <a:r>
              <a:rPr lang="sq-AL"/>
              <a:t>Shareaza, Frostwire, e-mule</a:t>
            </a:r>
          </a:p>
        </p:txBody>
      </p:sp>
      <p:pic>
        <p:nvPicPr>
          <p:cNvPr id="6146" name="Picture 2">
            <a:extLst>
              <a:ext uri="{FF2B5EF4-FFF2-40B4-BE49-F238E27FC236}">
                <a16:creationId xmlns:a16="http://schemas.microsoft.com/office/drawing/2014/main" xmlns="" id="{186E2263-0A30-4096-A67D-61EEB1211BA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0152" y="4052944"/>
            <a:ext cx="2766715" cy="22551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112431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P2P – Peer to Peer</a:t>
            </a:r>
          </a:p>
        </p:txBody>
      </p:sp>
      <p:pic>
        <p:nvPicPr>
          <p:cNvPr id="7" name="Content Placeholder 4">
            <a:extLst>
              <a:ext uri="{FF2B5EF4-FFF2-40B4-BE49-F238E27FC236}">
                <a16:creationId xmlns:a16="http://schemas.microsoft.com/office/drawing/2014/main" xmlns="" id="{18DC1995-38ED-48F8-A76F-2593E5C4B1C3}"/>
              </a:ext>
            </a:extLst>
          </p:cNvPr>
          <p:cNvPicPr>
            <a:picLocks noGrp="1" noChangeAspect="1"/>
          </p:cNvPicPr>
          <p:nvPr>
            <p:ph idx="4294967295"/>
          </p:nvPr>
        </p:nvPicPr>
        <p:blipFill>
          <a:blip r:embed="rId3"/>
          <a:stretch>
            <a:fillRect/>
          </a:stretch>
        </p:blipFill>
        <p:spPr>
          <a:xfrm>
            <a:off x="492125" y="1270001"/>
            <a:ext cx="8159750" cy="5153025"/>
          </a:xfrm>
          <a:prstGeom prst="rect">
            <a:avLst/>
          </a:prstGeom>
        </p:spPr>
      </p:pic>
    </p:spTree>
    <p:extLst>
      <p:ext uri="{BB962C8B-B14F-4D97-AF65-F5344CB8AC3E}">
        <p14:creationId xmlns:p14="http://schemas.microsoft.com/office/powerpoint/2010/main" val="61222082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P2P – Peer to Peer</a:t>
            </a:r>
          </a:p>
        </p:txBody>
      </p:sp>
      <p:pic>
        <p:nvPicPr>
          <p:cNvPr id="3" name="Picture 2">
            <a:extLst>
              <a:ext uri="{FF2B5EF4-FFF2-40B4-BE49-F238E27FC236}">
                <a16:creationId xmlns:a16="http://schemas.microsoft.com/office/drawing/2014/main" xmlns="" id="{2C5FF7AD-34CB-4372-A11E-0546B8F4B8A9}"/>
              </a:ext>
            </a:extLst>
          </p:cNvPr>
          <p:cNvPicPr>
            <a:picLocks noChangeAspect="1"/>
          </p:cNvPicPr>
          <p:nvPr/>
        </p:nvPicPr>
        <p:blipFill>
          <a:blip r:embed="rId3"/>
          <a:stretch>
            <a:fillRect/>
          </a:stretch>
        </p:blipFill>
        <p:spPr>
          <a:xfrm>
            <a:off x="485800" y="1192519"/>
            <a:ext cx="8172400" cy="5129281"/>
          </a:xfrm>
          <a:prstGeom prst="rect">
            <a:avLst/>
          </a:prstGeom>
          <a:ln>
            <a:solidFill>
              <a:srgbClr val="0070C0"/>
            </a:solidFill>
          </a:ln>
        </p:spPr>
      </p:pic>
      <p:sp>
        <p:nvSpPr>
          <p:cNvPr id="2" name="Rectangle 1">
            <a:extLst>
              <a:ext uri="{FF2B5EF4-FFF2-40B4-BE49-F238E27FC236}">
                <a16:creationId xmlns:a16="http://schemas.microsoft.com/office/drawing/2014/main" xmlns="" id="{1DAE7BFF-2FAC-452B-89B4-FA937F8C9BFD}"/>
              </a:ext>
            </a:extLst>
          </p:cNvPr>
          <p:cNvSpPr/>
          <p:nvPr/>
        </p:nvSpPr>
        <p:spPr>
          <a:xfrm>
            <a:off x="683568" y="2162824"/>
            <a:ext cx="1800200" cy="21602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xmlns="" id="{5B6D34D7-7EAF-4CD8-B4AC-8284140437DD}"/>
              </a:ext>
            </a:extLst>
          </p:cNvPr>
          <p:cNvSpPr/>
          <p:nvPr/>
        </p:nvSpPr>
        <p:spPr>
          <a:xfrm>
            <a:off x="4644008" y="2636912"/>
            <a:ext cx="792088" cy="36004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36836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FTP – File Transfer Protocol (Protokolli i transferit të fajlave)</a:t>
            </a:r>
          </a:p>
        </p:txBody>
      </p:sp>
      <p:sp>
        <p:nvSpPr>
          <p:cNvPr id="2" name="Content Placeholder 1">
            <a:extLst>
              <a:ext uri="{FF2B5EF4-FFF2-40B4-BE49-F238E27FC236}">
                <a16:creationId xmlns:a16="http://schemas.microsoft.com/office/drawing/2014/main" xmlns="" id="{C73D2EFA-D172-4B4E-99AB-7AE4FC13240E}"/>
              </a:ext>
            </a:extLst>
          </p:cNvPr>
          <p:cNvSpPr>
            <a:spLocks noGrp="1"/>
          </p:cNvSpPr>
          <p:nvPr>
            <p:ph idx="4294967295"/>
          </p:nvPr>
        </p:nvSpPr>
        <p:spPr>
          <a:xfrm>
            <a:off x="457200" y="1270001"/>
            <a:ext cx="8229600" cy="4856163"/>
          </a:xfrm>
        </p:spPr>
        <p:txBody>
          <a:bodyPr/>
          <a:lstStyle/>
          <a:p>
            <a:pPr marL="0" indent="0" algn="just">
              <a:buNone/>
            </a:pPr>
            <a:r>
              <a:rPr lang="sq-AL"/>
              <a:t>Lejon transferimin e fajlave - ndërmjet kompjuterëve</a:t>
            </a:r>
          </a:p>
          <a:p>
            <a:pPr algn="just"/>
            <a:r>
              <a:rPr lang="sq-AL"/>
              <a:t>Punon në bazë të klientit/serverit - me programin FTP të instaluar tek klienti</a:t>
            </a:r>
          </a:p>
          <a:p>
            <a:pPr lvl="1" algn="just"/>
            <a:r>
              <a:rPr lang="sq-AL"/>
              <a:t>Punën me ID dhe fjalëkalim të përdoruesit</a:t>
            </a:r>
          </a:p>
          <a:p>
            <a:pPr lvl="1" algn="just"/>
            <a:r>
              <a:rPr lang="sq-AL"/>
              <a:t>Sapo të vërtetohen kredencialet, lidhja TCP hapet për transferim</a:t>
            </a:r>
          </a:p>
          <a:p>
            <a:pPr lvl="1" algn="just"/>
            <a:r>
              <a:rPr lang="sq-AL"/>
              <a:t>p.sh. FileZilla, CuteFTP, File Downloader, CoreFTP </a:t>
            </a:r>
          </a:p>
        </p:txBody>
      </p:sp>
    </p:spTree>
    <p:extLst>
      <p:ext uri="{BB962C8B-B14F-4D97-AF65-F5344CB8AC3E}">
        <p14:creationId xmlns:p14="http://schemas.microsoft.com/office/powerpoint/2010/main" val="65092423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FTP – File Transfer Protocol (Protokolli i transferit të fajlave)</a:t>
            </a:r>
          </a:p>
        </p:txBody>
      </p:sp>
      <p:pic>
        <p:nvPicPr>
          <p:cNvPr id="9222" name="Picture 6">
            <a:extLst>
              <a:ext uri="{FF2B5EF4-FFF2-40B4-BE49-F238E27FC236}">
                <a16:creationId xmlns:a16="http://schemas.microsoft.com/office/drawing/2014/main" xmlns="" id="{CB70B552-2C96-484D-9C9B-7F98A393637F}"/>
              </a:ext>
            </a:extLst>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107950" y="1154583"/>
            <a:ext cx="4826000" cy="3846512"/>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a:extLst>
              <a:ext uri="{FF2B5EF4-FFF2-40B4-BE49-F238E27FC236}">
                <a16:creationId xmlns:a16="http://schemas.microsoft.com/office/drawing/2014/main" xmlns="" id="{977E505F-D244-44BE-8966-240D399FF2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7359" y="2638898"/>
            <a:ext cx="5178691" cy="3847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3995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Memoria online</a:t>
            </a:r>
          </a:p>
        </p:txBody>
      </p:sp>
      <p:sp>
        <p:nvSpPr>
          <p:cNvPr id="2" name="Content Placeholder 1">
            <a:extLst>
              <a:ext uri="{FF2B5EF4-FFF2-40B4-BE49-F238E27FC236}">
                <a16:creationId xmlns:a16="http://schemas.microsoft.com/office/drawing/2014/main" xmlns="" id="{8A88BFAC-15B2-48E9-8819-4E6DD11AE590}"/>
              </a:ext>
            </a:extLst>
          </p:cNvPr>
          <p:cNvSpPr>
            <a:spLocks noGrp="1"/>
          </p:cNvSpPr>
          <p:nvPr>
            <p:ph idx="4294967295"/>
          </p:nvPr>
        </p:nvSpPr>
        <p:spPr>
          <a:xfrm>
            <a:off x="250825" y="1203325"/>
            <a:ext cx="8642350" cy="5464175"/>
          </a:xfrm>
        </p:spPr>
        <p:txBody>
          <a:bodyPr/>
          <a:lstStyle/>
          <a:p>
            <a:pPr marL="0" indent="0" algn="just">
              <a:buNone/>
            </a:pPr>
            <a:r>
              <a:rPr lang="sq-AL"/>
              <a:t>Puna me kompjuter në Cloud është mbizotëruese – ruajtja e të dhënave në ‘Cloud (re)’</a:t>
            </a:r>
          </a:p>
          <a:p>
            <a:pPr algn="just"/>
            <a:r>
              <a:rPr lang="sq-AL"/>
              <a:t>E përshtatshme, sipas kërkesës, e ndarë, e sigurt</a:t>
            </a:r>
          </a:p>
          <a:p>
            <a:pPr lvl="1" algn="just"/>
            <a:r>
              <a:rPr lang="sq-AL"/>
              <a:t>Falas - mund të ofrohet nga ISP-ja juaj ose të tjerët</a:t>
            </a:r>
          </a:p>
          <a:p>
            <a:pPr lvl="1" algn="just"/>
            <a:r>
              <a:rPr lang="sq-AL"/>
              <a:t>Abonimi – regjistrimi, pagesa &amp; marrja e më shumë memorie</a:t>
            </a:r>
          </a:p>
          <a:p>
            <a:pPr algn="just"/>
            <a:r>
              <a:rPr lang="sq-AL"/>
              <a:t>Legjitime </a:t>
            </a:r>
          </a:p>
          <a:p>
            <a:pPr algn="just"/>
            <a:r>
              <a:rPr lang="sq-AL"/>
              <a:t>Përdoret për vepra penale</a:t>
            </a:r>
          </a:p>
          <a:p>
            <a:pPr lvl="1" algn="just"/>
            <a:r>
              <a:rPr lang="sq-AL"/>
              <a:t>Mund të ruajnë &amp; ndajnë përmbajtjen </a:t>
            </a:r>
          </a:p>
        </p:txBody>
      </p:sp>
      <p:pic>
        <p:nvPicPr>
          <p:cNvPr id="5122" name="Picture 2" descr="Green Tick Vector Images (over 6,000)">
            <a:extLst>
              <a:ext uri="{FF2B5EF4-FFF2-40B4-BE49-F238E27FC236}">
                <a16:creationId xmlns:a16="http://schemas.microsoft.com/office/drawing/2014/main" xmlns="" id="{B6CA04ED-E9CC-4015-A4BC-D12B20AFA0E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9082" b="18263"/>
          <a:stretch/>
        </p:blipFill>
        <p:spPr bwMode="auto">
          <a:xfrm>
            <a:off x="2237694" y="2930236"/>
            <a:ext cx="754956" cy="57606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Green Tick Vector Images (over 6,000)">
            <a:extLst>
              <a:ext uri="{FF2B5EF4-FFF2-40B4-BE49-F238E27FC236}">
                <a16:creationId xmlns:a16="http://schemas.microsoft.com/office/drawing/2014/main" xmlns="" id="{C0F78C25-B445-4F20-9A89-B5DBA7C5B2D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9082" b="18263"/>
          <a:stretch/>
        </p:blipFill>
        <p:spPr bwMode="auto">
          <a:xfrm>
            <a:off x="3152906" y="3289484"/>
            <a:ext cx="754956" cy="576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8210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1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Memoria online</a:t>
            </a:r>
          </a:p>
        </p:txBody>
      </p:sp>
      <p:sp>
        <p:nvSpPr>
          <p:cNvPr id="2" name="Content Placeholder 1">
            <a:extLst>
              <a:ext uri="{FF2B5EF4-FFF2-40B4-BE49-F238E27FC236}">
                <a16:creationId xmlns:a16="http://schemas.microsoft.com/office/drawing/2014/main" xmlns="" id="{8A88BFAC-15B2-48E9-8819-4E6DD11AE590}"/>
              </a:ext>
            </a:extLst>
          </p:cNvPr>
          <p:cNvSpPr>
            <a:spLocks noGrp="1"/>
          </p:cNvSpPr>
          <p:nvPr>
            <p:ph idx="4294967295"/>
          </p:nvPr>
        </p:nvSpPr>
        <p:spPr>
          <a:xfrm>
            <a:off x="251520" y="1124891"/>
            <a:ext cx="8642350" cy="5183187"/>
          </a:xfrm>
        </p:spPr>
        <p:txBody>
          <a:bodyPr/>
          <a:lstStyle/>
          <a:p>
            <a:pPr marL="0" indent="0">
              <a:buNone/>
            </a:pPr>
            <a:r>
              <a:rPr lang="sq-AL"/>
              <a:t>Shembujt – iDrive (5GB/5TB), pCloud (10GB/2TB), OneDrive (5GB/6TB), Google Drive (15GB/2TB) </a:t>
            </a:r>
          </a:p>
        </p:txBody>
      </p:sp>
      <p:pic>
        <p:nvPicPr>
          <p:cNvPr id="4" name="Picture 3">
            <a:extLst>
              <a:ext uri="{FF2B5EF4-FFF2-40B4-BE49-F238E27FC236}">
                <a16:creationId xmlns:a16="http://schemas.microsoft.com/office/drawing/2014/main" xmlns="" id="{4A076A63-680C-4E42-9002-335EEA3A7D26}"/>
              </a:ext>
            </a:extLst>
          </p:cNvPr>
          <p:cNvPicPr>
            <a:picLocks noChangeAspect="1"/>
          </p:cNvPicPr>
          <p:nvPr/>
        </p:nvPicPr>
        <p:blipFill>
          <a:blip r:embed="rId3"/>
          <a:stretch>
            <a:fillRect/>
          </a:stretch>
        </p:blipFill>
        <p:spPr>
          <a:xfrm>
            <a:off x="395536" y="2337600"/>
            <a:ext cx="6786500" cy="4110501"/>
          </a:xfrm>
          <a:prstGeom prst="rect">
            <a:avLst/>
          </a:prstGeom>
          <a:ln>
            <a:solidFill>
              <a:srgbClr val="0070C0"/>
            </a:solidFill>
          </a:ln>
        </p:spPr>
      </p:pic>
      <p:sp>
        <p:nvSpPr>
          <p:cNvPr id="13" name="TextBox 12">
            <a:extLst>
              <a:ext uri="{FF2B5EF4-FFF2-40B4-BE49-F238E27FC236}">
                <a16:creationId xmlns:a16="http://schemas.microsoft.com/office/drawing/2014/main" xmlns="" id="{F5E9FC62-4CD7-4CE7-977B-D7738CE73106}"/>
              </a:ext>
            </a:extLst>
          </p:cNvPr>
          <p:cNvSpPr txBox="1"/>
          <p:nvPr/>
        </p:nvSpPr>
        <p:spPr>
          <a:xfrm>
            <a:off x="6865302" y="2891758"/>
            <a:ext cx="2027178" cy="3416320"/>
          </a:xfrm>
          <a:prstGeom prst="rect">
            <a:avLst/>
          </a:prstGeom>
          <a:solidFill>
            <a:sysClr val="windowText" lastClr="000000">
              <a:lumMod val="65000"/>
              <a:lumOff val="35000"/>
            </a:sys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q-AL" sz="2400" b="0" i="0" u="none" strike="noStrike" cap="none" normalizeH="0" baseline="0" noProof="0" dirty="0">
                <a:ln>
                  <a:noFill/>
                </a:ln>
                <a:solidFill>
                  <a:prstClr val="white"/>
                </a:solidFill>
                <a:uLnTx/>
                <a:uFillTx/>
                <a:latin typeface="Calibri"/>
                <a:ea typeface="ＭＳ Ｐゴシック" pitchFamily="-107" charset="-128"/>
              </a:rPr>
              <a:t>Mega.nz</a:t>
            </a:r>
          </a:p>
          <a:p>
            <a:pPr marL="0" marR="0" lvl="0" indent="0" algn="ctr" defTabSz="914400" eaLnBrk="1" fontAlgn="auto" latinLnBrk="0" hangingPunct="1">
              <a:lnSpc>
                <a:spcPct val="100000"/>
              </a:lnSpc>
              <a:spcBef>
                <a:spcPts val="0"/>
              </a:spcBef>
              <a:spcAft>
                <a:spcPts val="0"/>
              </a:spcAft>
              <a:buClrTx/>
              <a:buSzTx/>
              <a:buFontTx/>
              <a:buNone/>
              <a:tabLst/>
              <a:defRPr/>
            </a:pPr>
            <a:r>
              <a:rPr lang="sq-AL" sz="2400" dirty="0">
                <a:solidFill>
                  <a:prstClr val="white"/>
                </a:solidFill>
                <a:latin typeface="Calibri"/>
                <a:ea typeface="ＭＳ Ｐゴシック" pitchFamily="-107" charset="-128"/>
              </a:rPr>
              <a:t>15GB falas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sq-AL" sz="2400" b="0" i="0" u="none" strike="noStrike" cap="none" normalizeH="0" baseline="0" noProof="0" dirty="0">
                <a:ln>
                  <a:noFill/>
                </a:ln>
                <a:solidFill>
                  <a:prstClr val="white"/>
                </a:solidFill>
                <a:uLnTx/>
                <a:uFillTx/>
                <a:latin typeface="Calibri"/>
                <a:ea typeface="ＭＳ Ｐゴシック" pitchFamily="-107" charset="-128"/>
              </a:rPr>
              <a:t>Max 16TB</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prstClr val="white"/>
              </a:solidFill>
              <a:effectLst/>
              <a:uLnTx/>
              <a:uFillTx/>
              <a:latin typeface="Calibri"/>
              <a:ea typeface="ＭＳ Ｐゴシック" pitchFamily="-107" charset="-128"/>
            </a:endParaRPr>
          </a:p>
          <a:p>
            <a:pPr marL="0" marR="0" lvl="0" indent="0" algn="ctr" defTabSz="914400" eaLnBrk="1" fontAlgn="auto" latinLnBrk="0" hangingPunct="1">
              <a:lnSpc>
                <a:spcPct val="100000"/>
              </a:lnSpc>
              <a:spcBef>
                <a:spcPts val="0"/>
              </a:spcBef>
              <a:spcAft>
                <a:spcPts val="0"/>
              </a:spcAft>
              <a:buClrTx/>
              <a:buSzTx/>
              <a:buFontTx/>
              <a:buNone/>
              <a:tabLst/>
              <a:defRPr/>
            </a:pPr>
            <a:r>
              <a:rPr lang="sq-AL" sz="2400" dirty="0">
                <a:solidFill>
                  <a:prstClr val="white"/>
                </a:solidFill>
                <a:latin typeface="Calibri"/>
                <a:ea typeface="ＭＳ Ｐゴシック" pitchFamily="-107" charset="-128"/>
              </a:rPr>
              <a:t>Enkriptuar plotësisht në fund të serverit dhe në tranzit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sq-AL" sz="2400" b="0" i="0" u="none" strike="noStrike" cap="none" normalizeH="0" baseline="0" noProof="0" dirty="0">
                <a:ln>
                  <a:noFill/>
                </a:ln>
                <a:solidFill>
                  <a:prstClr val="white"/>
                </a:solidFill>
                <a:uLnTx/>
                <a:uFillTx/>
                <a:latin typeface="Calibri"/>
                <a:ea typeface="ＭＳ Ｐゴシック" pitchFamily="-107" charset="-128"/>
              </a:rPr>
              <a:t>(128 bit AES)</a:t>
            </a:r>
          </a:p>
        </p:txBody>
      </p:sp>
    </p:spTree>
    <p:extLst>
      <p:ext uri="{BB962C8B-B14F-4D97-AF65-F5344CB8AC3E}">
        <p14:creationId xmlns:p14="http://schemas.microsoft.com/office/powerpoint/2010/main" val="3375761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IOT – Interneti i gjërave</a:t>
            </a:r>
          </a:p>
        </p:txBody>
      </p:sp>
      <p:sp>
        <p:nvSpPr>
          <p:cNvPr id="2" name="Content Placeholder 1">
            <a:extLst>
              <a:ext uri="{FF2B5EF4-FFF2-40B4-BE49-F238E27FC236}">
                <a16:creationId xmlns:a16="http://schemas.microsoft.com/office/drawing/2014/main" xmlns="" id="{8A88BFAC-15B2-48E9-8819-4E6DD11AE590}"/>
              </a:ext>
            </a:extLst>
          </p:cNvPr>
          <p:cNvSpPr>
            <a:spLocks noGrp="1"/>
          </p:cNvSpPr>
          <p:nvPr>
            <p:ph idx="4294967295"/>
          </p:nvPr>
        </p:nvSpPr>
        <p:spPr>
          <a:xfrm>
            <a:off x="251520" y="1192536"/>
            <a:ext cx="8642350" cy="5183187"/>
          </a:xfrm>
        </p:spPr>
        <p:txBody>
          <a:bodyPr/>
          <a:lstStyle/>
          <a:p>
            <a:pPr marL="0" indent="0" algn="just">
              <a:buNone/>
            </a:pPr>
            <a:r>
              <a:rPr lang="sq-AL"/>
              <a:t>Çdo pajisje është e lidhur me adresën e vet IP (IPv6) - të ndërlidhura me pronarin dhe njëri-tjetrin</a:t>
            </a:r>
          </a:p>
          <a:p>
            <a:pPr algn="just"/>
            <a:r>
              <a:rPr lang="sq-AL"/>
              <a:t>Sfida - pajisjet përmbajnë të dhëna dhe mund të bëhen objektiva si të pamundur për të siguruar gjithçka</a:t>
            </a:r>
          </a:p>
          <a:p>
            <a:pPr algn="just"/>
            <a:r>
              <a:rPr lang="sq-AL"/>
              <a:t>Pajisjet e kompromentuara mund të përdoren si Botnet!</a:t>
            </a:r>
          </a:p>
          <a:p>
            <a:pPr lvl="1" algn="just"/>
            <a:r>
              <a:rPr lang="sq-AL"/>
              <a:t>p.sh. Mirai</a:t>
            </a:r>
          </a:p>
        </p:txBody>
      </p:sp>
      <p:pic>
        <p:nvPicPr>
          <p:cNvPr id="7" name="Bild 3">
            <a:extLst>
              <a:ext uri="{FF2B5EF4-FFF2-40B4-BE49-F238E27FC236}">
                <a16:creationId xmlns:a16="http://schemas.microsoft.com/office/drawing/2014/main" xmlns="" id="{7BC525A1-20BC-4A5C-8736-74A2C5AF6670}"/>
              </a:ext>
            </a:extLst>
          </p:cNvPr>
          <p:cNvPicPr>
            <a:picLocks noChangeAspect="1"/>
          </p:cNvPicPr>
          <p:nvPr/>
        </p:nvPicPr>
        <p:blipFill>
          <a:blip r:embed="rId3"/>
          <a:stretch>
            <a:fillRect/>
          </a:stretch>
        </p:blipFill>
        <p:spPr>
          <a:xfrm>
            <a:off x="5076056" y="3977912"/>
            <a:ext cx="3816424" cy="2470190"/>
          </a:xfrm>
          <a:prstGeom prst="rect">
            <a:avLst/>
          </a:prstGeom>
        </p:spPr>
      </p:pic>
    </p:spTree>
    <p:extLst>
      <p:ext uri="{BB962C8B-B14F-4D97-AF65-F5344CB8AC3E}">
        <p14:creationId xmlns:p14="http://schemas.microsoft.com/office/powerpoint/2010/main" val="4232616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Lojërat online</a:t>
            </a:r>
          </a:p>
        </p:txBody>
      </p:sp>
      <p:sp>
        <p:nvSpPr>
          <p:cNvPr id="2" name="Content Placeholder 1">
            <a:extLst>
              <a:ext uri="{FF2B5EF4-FFF2-40B4-BE49-F238E27FC236}">
                <a16:creationId xmlns:a16="http://schemas.microsoft.com/office/drawing/2014/main" xmlns="" id="{8A88BFAC-15B2-48E9-8819-4E6DD11AE590}"/>
              </a:ext>
            </a:extLst>
          </p:cNvPr>
          <p:cNvSpPr>
            <a:spLocks noGrp="1"/>
          </p:cNvSpPr>
          <p:nvPr>
            <p:ph idx="4294967295"/>
          </p:nvPr>
        </p:nvSpPr>
        <p:spPr>
          <a:xfrm>
            <a:off x="250825" y="1127125"/>
            <a:ext cx="8642350" cy="5183187"/>
          </a:xfrm>
        </p:spPr>
        <p:txBody>
          <a:bodyPr>
            <a:normAutofit lnSpcReduction="10000"/>
          </a:bodyPr>
          <a:lstStyle/>
          <a:p>
            <a:pPr marL="0" indent="0" algn="just">
              <a:buNone/>
            </a:pPr>
            <a:r>
              <a:rPr lang="sq-AL"/>
              <a:t>Të njohura për disa - të cilët kalojnë kohë të konsiderueshme duke luajtur</a:t>
            </a:r>
          </a:p>
          <a:p>
            <a:pPr algn="just"/>
            <a:r>
              <a:rPr lang="sq-AL"/>
              <a:t>Komunitetet online të formuar nga lojtarët</a:t>
            </a:r>
          </a:p>
          <a:p>
            <a:pPr algn="just"/>
            <a:r>
              <a:rPr lang="sq-AL"/>
              <a:t>Krimi kibernetik përshkon lojërat</a:t>
            </a:r>
          </a:p>
          <a:p>
            <a:pPr algn="just"/>
            <a:r>
              <a:rPr lang="sq-AL" sz="2000" b="1">
                <a:latin typeface="Calibri" pitchFamily="34" charset="0"/>
              </a:rPr>
              <a:t>Hakimi - </a:t>
            </a:r>
            <a:r>
              <a:rPr lang="sq-AL" sz="2000"/>
              <a:t>Kriminelët kibernetikë përpiqen të joshin tjerët për të dhënë informacion në lidhje me veten tuaj, në mënyrë që të mund të hakojnë llogaritë tuaja personale ose të lojërave</a:t>
            </a:r>
          </a:p>
          <a:p>
            <a:pPr algn="just"/>
            <a:r>
              <a:rPr lang="sq-AL" sz="2000" b="1">
                <a:latin typeface="Calibri" pitchFamily="34" charset="0"/>
              </a:rPr>
              <a:t>Phishing - </a:t>
            </a:r>
            <a:r>
              <a:rPr lang="sq-AL" sz="2000"/>
              <a:t>Ata mund t'ju tregojnë se mund t'ju ndihmojnë të merrni më shumë para loje ose të ngriheni më shpejt në nivel</a:t>
            </a:r>
          </a:p>
          <a:p>
            <a:pPr algn="just"/>
            <a:r>
              <a:rPr lang="sq-AL" sz="2000" b="1">
                <a:latin typeface="Calibri" pitchFamily="34" charset="0"/>
              </a:rPr>
              <a:t>Gold-farming (ferma e arit) - </a:t>
            </a:r>
            <a:r>
              <a:rPr lang="sq-AL" sz="2000"/>
              <a:t>Kriminelët kibernetikë përdorin botnetët për të gjeneruar pasuri në lojë - të tilla si "ari", "monedha" ose "perla" - u shesin lojtarëve të tjerë, zakonisht me zbritje.</a:t>
            </a:r>
          </a:p>
          <a:p>
            <a:pPr algn="just"/>
            <a:r>
              <a:rPr lang="sq-AL" sz="2000" b="1">
                <a:latin typeface="Calibri" pitchFamily="34" charset="0"/>
              </a:rPr>
              <a:t>Ngacmimi kibernetik - </a:t>
            </a:r>
            <a:r>
              <a:rPr lang="sq-AL" sz="2000"/>
              <a:t>Pjesë e argëtimit në lojërat në internet është konkurrenca ndërmjet lojtarëve. Dallimi ndërmjet konkurrencës së padëmshme dhe ngacmimit në internet</a:t>
            </a:r>
          </a:p>
        </p:txBody>
      </p:sp>
    </p:spTree>
    <p:extLst>
      <p:ext uri="{BB962C8B-B14F-4D97-AF65-F5344CB8AC3E}">
        <p14:creationId xmlns:p14="http://schemas.microsoft.com/office/powerpoint/2010/main" val="9184981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xmlns="" id="{77FF4E35-B421-410B-8887-876DD806FF8C}"/>
              </a:ext>
            </a:extLst>
          </p:cNvPr>
          <p:cNvSpPr>
            <a:spLocks noGrp="1"/>
          </p:cNvSpPr>
          <p:nvPr>
            <p:ph idx="4294967295"/>
          </p:nvPr>
        </p:nvSpPr>
        <p:spPr>
          <a:xfrm>
            <a:off x="457200" y="2662106"/>
            <a:ext cx="8229600" cy="1533787"/>
          </a:xfrm>
        </p:spPr>
        <p:txBody>
          <a:bodyPr/>
          <a:lstStyle/>
          <a:p>
            <a:pPr marL="0" indent="0" algn="ctr">
              <a:buNone/>
            </a:pPr>
            <a:r>
              <a:rPr lang="sq-AL" b="1"/>
              <a:t>Harduerët</a:t>
            </a:r>
          </a:p>
          <a:p>
            <a:pPr marL="0" indent="0" algn="ctr">
              <a:buNone/>
            </a:pPr>
            <a:r>
              <a:rPr lang="sq-AL"/>
              <a:t>Do të merremi me një lloj pajisjeje dhe do të aplikohet logjika në llojet e tjera të pajisjeve</a:t>
            </a:r>
          </a:p>
        </p:txBody>
      </p:sp>
    </p:spTree>
    <p:extLst>
      <p:ext uri="{BB962C8B-B14F-4D97-AF65-F5344CB8AC3E}">
        <p14:creationId xmlns:p14="http://schemas.microsoft.com/office/powerpoint/2010/main" val="70430098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Lojërat online</a:t>
            </a:r>
          </a:p>
        </p:txBody>
      </p:sp>
      <p:pic>
        <p:nvPicPr>
          <p:cNvPr id="2050" name="Picture 2" descr="FIFA 20 Screenshots – FIFPlay">
            <a:extLst>
              <a:ext uri="{FF2B5EF4-FFF2-40B4-BE49-F238E27FC236}">
                <a16:creationId xmlns:a16="http://schemas.microsoft.com/office/drawing/2014/main" xmlns="" id="{AAEC2365-6D71-41CE-A1F1-64DB073D738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196752"/>
            <a:ext cx="5123732" cy="288032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ound this screenshot of what the Sims 4 originally looked like ...">
            <a:extLst>
              <a:ext uri="{FF2B5EF4-FFF2-40B4-BE49-F238E27FC236}">
                <a16:creationId xmlns:a16="http://schemas.microsoft.com/office/drawing/2014/main" xmlns="" id="{2A4D7768-F56F-4ACC-8964-12BC7109C2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5085" y="2276872"/>
            <a:ext cx="4053830" cy="304616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Black Ops 4 - How to Take Screenshots on PC - GameRevolution">
            <a:extLst>
              <a:ext uri="{FF2B5EF4-FFF2-40B4-BE49-F238E27FC236}">
                <a16:creationId xmlns:a16="http://schemas.microsoft.com/office/drawing/2014/main" xmlns="" id="{2694AD98-390B-44AE-B03F-617CFD0C41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64354" y="3861047"/>
            <a:ext cx="4641979" cy="261111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xmlns="" id="{735ABFD8-FD0D-4C5E-A2B7-805B14D6A025}"/>
              </a:ext>
            </a:extLst>
          </p:cNvPr>
          <p:cNvSpPr txBox="1"/>
          <p:nvPr/>
        </p:nvSpPr>
        <p:spPr>
          <a:xfrm>
            <a:off x="267955" y="4007556"/>
            <a:ext cx="1962917" cy="461665"/>
          </a:xfrm>
          <a:prstGeom prst="rect">
            <a:avLst/>
          </a:prstGeom>
          <a:solidFill>
            <a:srgbClr val="BDD8F3"/>
          </a:solidFill>
        </p:spPr>
        <p:txBody>
          <a:bodyPr wrap="square" rtlCol="0">
            <a:spAutoFit/>
          </a:bodyPr>
          <a:lstStyle/>
          <a:p>
            <a:pPr algn="ctr"/>
            <a:r>
              <a:rPr lang="sq-AL" sz="2400">
                <a:solidFill>
                  <a:schemeClr val="tx1">
                    <a:lumMod val="65000"/>
                    <a:lumOff val="35000"/>
                  </a:schemeClr>
                </a:solidFill>
                <a:latin typeface="+mj-lt"/>
              </a:rPr>
              <a:t>FIFA 2020</a:t>
            </a:r>
          </a:p>
        </p:txBody>
      </p:sp>
      <p:sp>
        <p:nvSpPr>
          <p:cNvPr id="14" name="TextBox 13">
            <a:extLst>
              <a:ext uri="{FF2B5EF4-FFF2-40B4-BE49-F238E27FC236}">
                <a16:creationId xmlns:a16="http://schemas.microsoft.com/office/drawing/2014/main" xmlns="" id="{8E23429E-0261-435F-AA18-1747F4D1785B}"/>
              </a:ext>
            </a:extLst>
          </p:cNvPr>
          <p:cNvSpPr txBox="1"/>
          <p:nvPr/>
        </p:nvSpPr>
        <p:spPr>
          <a:xfrm>
            <a:off x="5839706" y="2481090"/>
            <a:ext cx="1962917" cy="461665"/>
          </a:xfrm>
          <a:prstGeom prst="rect">
            <a:avLst/>
          </a:prstGeom>
          <a:solidFill>
            <a:srgbClr val="BDD8F3"/>
          </a:solidFill>
        </p:spPr>
        <p:txBody>
          <a:bodyPr wrap="square" rtlCol="0">
            <a:spAutoFit/>
          </a:bodyPr>
          <a:lstStyle/>
          <a:p>
            <a:pPr algn="ctr"/>
            <a:r>
              <a:rPr lang="sq-AL" sz="2400">
                <a:solidFill>
                  <a:schemeClr val="tx1">
                    <a:lumMod val="65000"/>
                    <a:lumOff val="35000"/>
                  </a:schemeClr>
                </a:solidFill>
                <a:latin typeface="+mj-lt"/>
              </a:rPr>
              <a:t>Sims 4</a:t>
            </a:r>
          </a:p>
        </p:txBody>
      </p:sp>
      <p:sp>
        <p:nvSpPr>
          <p:cNvPr id="15" name="TextBox 14">
            <a:extLst>
              <a:ext uri="{FF2B5EF4-FFF2-40B4-BE49-F238E27FC236}">
                <a16:creationId xmlns:a16="http://schemas.microsoft.com/office/drawing/2014/main" xmlns="" id="{F25AE4C9-9033-46CF-BDE2-4AD7E2C6D7A4}"/>
              </a:ext>
            </a:extLst>
          </p:cNvPr>
          <p:cNvSpPr txBox="1"/>
          <p:nvPr/>
        </p:nvSpPr>
        <p:spPr>
          <a:xfrm>
            <a:off x="3211063" y="5661247"/>
            <a:ext cx="1962917" cy="830997"/>
          </a:xfrm>
          <a:prstGeom prst="rect">
            <a:avLst/>
          </a:prstGeom>
          <a:solidFill>
            <a:srgbClr val="BDD8F3"/>
          </a:solidFill>
        </p:spPr>
        <p:txBody>
          <a:bodyPr wrap="square" rtlCol="0">
            <a:spAutoFit/>
          </a:bodyPr>
          <a:lstStyle/>
          <a:p>
            <a:pPr algn="ctr"/>
            <a:r>
              <a:rPr lang="sq-AL" sz="2400">
                <a:solidFill>
                  <a:schemeClr val="tx1">
                    <a:lumMod val="65000"/>
                    <a:lumOff val="35000"/>
                  </a:schemeClr>
                </a:solidFill>
                <a:latin typeface="+mj-lt"/>
              </a:rPr>
              <a:t>Call of Duty Black Ops 4</a:t>
            </a:r>
          </a:p>
        </p:txBody>
      </p:sp>
    </p:spTree>
    <p:extLst>
      <p:ext uri="{BB962C8B-B14F-4D97-AF65-F5344CB8AC3E}">
        <p14:creationId xmlns:p14="http://schemas.microsoft.com/office/powerpoint/2010/main" val="1560561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5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Grupet e lajmeve (Newsgroups)</a:t>
            </a:r>
          </a:p>
        </p:txBody>
      </p:sp>
      <p:sp>
        <p:nvSpPr>
          <p:cNvPr id="2" name="Content Placeholder 1">
            <a:extLst>
              <a:ext uri="{FF2B5EF4-FFF2-40B4-BE49-F238E27FC236}">
                <a16:creationId xmlns:a16="http://schemas.microsoft.com/office/drawing/2014/main" xmlns="" id="{8A88BFAC-15B2-48E9-8819-4E6DD11AE590}"/>
              </a:ext>
            </a:extLst>
          </p:cNvPr>
          <p:cNvSpPr>
            <a:spLocks noGrp="1"/>
          </p:cNvSpPr>
          <p:nvPr>
            <p:ph idx="4294967295"/>
          </p:nvPr>
        </p:nvSpPr>
        <p:spPr>
          <a:xfrm>
            <a:off x="250825" y="1124817"/>
            <a:ext cx="8642350" cy="5183187"/>
          </a:xfrm>
        </p:spPr>
        <p:txBody>
          <a:bodyPr/>
          <a:lstStyle/>
          <a:p>
            <a:pPr marL="0" indent="0" algn="just">
              <a:buNone/>
            </a:pPr>
            <a:r>
              <a:rPr lang="sq-AL" b="1">
                <a:solidFill>
                  <a:srgbClr val="0070C0"/>
                </a:solidFill>
              </a:rPr>
              <a:t>Usenet</a:t>
            </a:r>
            <a:r>
              <a:rPr lang="sq-AL"/>
              <a:t> = Rrjeti i Përdoruesit - i njohur si Grupet e Lajmeve</a:t>
            </a:r>
          </a:p>
          <a:p>
            <a:pPr algn="just"/>
            <a:r>
              <a:rPr lang="sq-AL"/>
              <a:t>Mijëra ‘borde buletinesh ’ose forume diskutimi në internet për tema të ndryshme</a:t>
            </a:r>
          </a:p>
          <a:p>
            <a:pPr lvl="1" algn="just"/>
            <a:r>
              <a:rPr lang="sq-AL"/>
              <a:t>Në dispozicion në të gjithë botën ku pothuajse çdokush mund të postojë</a:t>
            </a:r>
          </a:p>
          <a:p>
            <a:pPr algn="just"/>
            <a:r>
              <a:rPr lang="sq-AL"/>
              <a:t>Legjitime</a:t>
            </a:r>
          </a:p>
          <a:p>
            <a:pPr algn="just"/>
            <a:r>
              <a:rPr lang="sq-AL"/>
              <a:t>Përdoret për vepra penale </a:t>
            </a:r>
          </a:p>
          <a:p>
            <a:pPr lvl="1" algn="just"/>
            <a:r>
              <a:rPr lang="sq-AL"/>
              <a:t>Ndajnë materiale të jashtëligjshme</a:t>
            </a:r>
          </a:p>
          <a:p>
            <a:pPr algn="just"/>
            <a:r>
              <a:rPr lang="sq-AL"/>
              <a:t>Grupet në Google (që nga viti 2001 kur blenë Deja) - ose shërbime të disponueshme komerciale</a:t>
            </a:r>
          </a:p>
        </p:txBody>
      </p:sp>
      <p:pic>
        <p:nvPicPr>
          <p:cNvPr id="8" name="Picture 2" descr="Green Tick Vector Images (over 6,000)">
            <a:extLst>
              <a:ext uri="{FF2B5EF4-FFF2-40B4-BE49-F238E27FC236}">
                <a16:creationId xmlns:a16="http://schemas.microsoft.com/office/drawing/2014/main" xmlns="" id="{21EBCEAE-FF9E-4C77-A8FB-1F5290B4212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9082" b="18263"/>
          <a:stretch/>
        </p:blipFill>
        <p:spPr bwMode="auto">
          <a:xfrm>
            <a:off x="2208805" y="2791784"/>
            <a:ext cx="754956" cy="57606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Green Tick Vector Images (over 6,000)">
            <a:extLst>
              <a:ext uri="{FF2B5EF4-FFF2-40B4-BE49-F238E27FC236}">
                <a16:creationId xmlns:a16="http://schemas.microsoft.com/office/drawing/2014/main" xmlns="" id="{7F9CB75E-58AF-4E7C-B18B-9DEEDCDDE30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9082" b="18263"/>
          <a:stretch/>
        </p:blipFill>
        <p:spPr bwMode="auto">
          <a:xfrm>
            <a:off x="2963761" y="3170386"/>
            <a:ext cx="754956" cy="576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319563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Grupet e lajmeve (Newsgroups)</a:t>
            </a:r>
          </a:p>
        </p:txBody>
      </p:sp>
      <p:pic>
        <p:nvPicPr>
          <p:cNvPr id="4" name="Content Placeholder 3">
            <a:extLst>
              <a:ext uri="{FF2B5EF4-FFF2-40B4-BE49-F238E27FC236}">
                <a16:creationId xmlns:a16="http://schemas.microsoft.com/office/drawing/2014/main" xmlns="" id="{95DD69DF-05C7-439C-BD3A-676EBB9FF35D}"/>
              </a:ext>
            </a:extLst>
          </p:cNvPr>
          <p:cNvPicPr>
            <a:picLocks noGrp="1" noChangeAspect="1"/>
          </p:cNvPicPr>
          <p:nvPr>
            <p:ph idx="4294967295"/>
          </p:nvPr>
        </p:nvPicPr>
        <p:blipFill>
          <a:blip r:embed="rId3"/>
          <a:stretch>
            <a:fillRect/>
          </a:stretch>
        </p:blipFill>
        <p:spPr>
          <a:xfrm>
            <a:off x="188207" y="1270001"/>
            <a:ext cx="2873375" cy="4641850"/>
          </a:xfrm>
          <a:prstGeom prst="rect">
            <a:avLst/>
          </a:prstGeom>
        </p:spPr>
      </p:pic>
      <p:pic>
        <p:nvPicPr>
          <p:cNvPr id="5" name="Picture 4">
            <a:extLst>
              <a:ext uri="{FF2B5EF4-FFF2-40B4-BE49-F238E27FC236}">
                <a16:creationId xmlns:a16="http://schemas.microsoft.com/office/drawing/2014/main" xmlns="" id="{89CFA938-A403-42BF-9AB0-9A4F7D76076A}"/>
              </a:ext>
            </a:extLst>
          </p:cNvPr>
          <p:cNvPicPr>
            <a:picLocks noChangeAspect="1"/>
          </p:cNvPicPr>
          <p:nvPr/>
        </p:nvPicPr>
        <p:blipFill>
          <a:blip r:embed="rId4"/>
          <a:stretch>
            <a:fillRect/>
          </a:stretch>
        </p:blipFill>
        <p:spPr>
          <a:xfrm>
            <a:off x="2843808" y="1485554"/>
            <a:ext cx="5148064" cy="2832600"/>
          </a:xfrm>
          <a:prstGeom prst="rect">
            <a:avLst/>
          </a:prstGeom>
        </p:spPr>
      </p:pic>
      <p:pic>
        <p:nvPicPr>
          <p:cNvPr id="6" name="Picture 5">
            <a:extLst>
              <a:ext uri="{FF2B5EF4-FFF2-40B4-BE49-F238E27FC236}">
                <a16:creationId xmlns:a16="http://schemas.microsoft.com/office/drawing/2014/main" xmlns="" id="{77787B50-9155-41D9-8780-BA407C9366C0}"/>
              </a:ext>
            </a:extLst>
          </p:cNvPr>
          <p:cNvPicPr>
            <a:picLocks noChangeAspect="1"/>
          </p:cNvPicPr>
          <p:nvPr/>
        </p:nvPicPr>
        <p:blipFill>
          <a:blip r:embed="rId5"/>
          <a:stretch>
            <a:fillRect/>
          </a:stretch>
        </p:blipFill>
        <p:spPr>
          <a:xfrm>
            <a:off x="4579620" y="3142019"/>
            <a:ext cx="4376173" cy="3218351"/>
          </a:xfrm>
          <a:prstGeom prst="rect">
            <a:avLst/>
          </a:prstGeom>
          <a:ln>
            <a:solidFill>
              <a:srgbClr val="0070C0"/>
            </a:solidFill>
          </a:ln>
        </p:spPr>
      </p:pic>
    </p:spTree>
    <p:extLst>
      <p:ext uri="{BB962C8B-B14F-4D97-AF65-F5344CB8AC3E}">
        <p14:creationId xmlns:p14="http://schemas.microsoft.com/office/powerpoint/2010/main" val="2794761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Rrjetet sociale</a:t>
            </a:r>
          </a:p>
        </p:txBody>
      </p:sp>
      <p:sp>
        <p:nvSpPr>
          <p:cNvPr id="2" name="Content Placeholder 1">
            <a:extLst>
              <a:ext uri="{FF2B5EF4-FFF2-40B4-BE49-F238E27FC236}">
                <a16:creationId xmlns:a16="http://schemas.microsoft.com/office/drawing/2014/main" xmlns="" id="{51E43806-BB57-4B11-AB4C-F037020EE7C4}"/>
              </a:ext>
            </a:extLst>
          </p:cNvPr>
          <p:cNvSpPr>
            <a:spLocks noGrp="1"/>
          </p:cNvSpPr>
          <p:nvPr>
            <p:ph idx="4294967295"/>
          </p:nvPr>
        </p:nvSpPr>
        <p:spPr>
          <a:xfrm>
            <a:off x="282575" y="1355725"/>
            <a:ext cx="8578850" cy="5311775"/>
          </a:xfrm>
        </p:spPr>
        <p:txBody>
          <a:bodyPr/>
          <a:lstStyle/>
          <a:p>
            <a:pPr marL="0" indent="0" algn="just">
              <a:buNone/>
            </a:pPr>
            <a:r>
              <a:rPr lang="sq-AL"/>
              <a:t>Komunikimi dhe zgjedhja e stilit të jetës së shumë njerëzve</a:t>
            </a:r>
          </a:p>
          <a:p>
            <a:pPr algn="just"/>
            <a:r>
              <a:rPr lang="sq-AL"/>
              <a:t>Facebook, Twitter, Instagram, TikTok, Snapchat, YouTube, Tumblr, Pinterest </a:t>
            </a:r>
          </a:p>
          <a:p>
            <a:pPr algn="just"/>
            <a:r>
              <a:rPr lang="sq-AL"/>
              <a:t>Krijoni profile, mblidhni miq, ndani informacione dhe të dhëna</a:t>
            </a:r>
          </a:p>
          <a:p>
            <a:pPr lvl="1" algn="just"/>
            <a:r>
              <a:rPr lang="sq-AL"/>
              <a:t>Çështjet me sasinë e të dhënave ‘të ndara’ që i bën njerëzit shënjestër të kriminelëve</a:t>
            </a:r>
          </a:p>
          <a:p>
            <a:pPr lvl="1" algn="just"/>
            <a:r>
              <a:rPr lang="sq-AL"/>
              <a:t>Burim i dobishëm për zbatimin e ligjit mbledhjen e informacionit në lidhje me të dyshuarit dhe aktivitetet</a:t>
            </a:r>
          </a:p>
          <a:p>
            <a:pPr algn="just"/>
            <a:r>
              <a:rPr lang="sq-AL"/>
              <a:t>Disa janë lajmëtarë të pastër - të tjerët i hanë ata!</a:t>
            </a:r>
          </a:p>
        </p:txBody>
      </p:sp>
    </p:spTree>
    <p:extLst>
      <p:ext uri="{BB962C8B-B14F-4D97-AF65-F5344CB8AC3E}">
        <p14:creationId xmlns:p14="http://schemas.microsoft.com/office/powerpoint/2010/main" val="2274511279"/>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Rrjetet sociale</a:t>
            </a:r>
          </a:p>
        </p:txBody>
      </p:sp>
      <p:pic>
        <p:nvPicPr>
          <p:cNvPr id="1028" name="Picture 4">
            <a:extLst>
              <a:ext uri="{FF2B5EF4-FFF2-40B4-BE49-F238E27FC236}">
                <a16:creationId xmlns:a16="http://schemas.microsoft.com/office/drawing/2014/main" xmlns="" id="{6F6FFB02-E0C2-43C7-897E-56972400DAEE}"/>
              </a:ext>
            </a:extLst>
          </p:cNvPr>
          <p:cNvPicPr>
            <a:picLocks noGrp="1" noChangeAspect="1" noChangeArrowheads="1"/>
          </p:cNvPicPr>
          <p:nvPr>
            <p:ph idx="4294967295"/>
          </p:nvPr>
        </p:nvPicPr>
        <p:blipFill>
          <a:blip r:embed="rId3" cstate="print">
            <a:extLst>
              <a:ext uri="{28A0092B-C50C-407E-A947-70E740481C1C}">
                <a14:useLocalDpi xmlns:a14="http://schemas.microsoft.com/office/drawing/2010/main" val="0"/>
              </a:ext>
            </a:extLst>
          </a:blip>
          <a:srcRect/>
          <a:stretch>
            <a:fillRect/>
          </a:stretch>
        </p:blipFill>
        <p:spPr bwMode="auto">
          <a:xfrm>
            <a:off x="588962" y="1175161"/>
            <a:ext cx="8045450" cy="452596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ocial Media Use Around The World">
            <a:extLst>
              <a:ext uri="{FF2B5EF4-FFF2-40B4-BE49-F238E27FC236}">
                <a16:creationId xmlns:a16="http://schemas.microsoft.com/office/drawing/2014/main" xmlns="" id="{B4C82003-C61F-4392-9A38-4828D02A6D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921" y="1166018"/>
            <a:ext cx="8046155" cy="453510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517301" y="1274802"/>
            <a:ext cx="6863024" cy="553998"/>
          </a:xfrm>
          <a:prstGeom prst="rect">
            <a:avLst/>
          </a:prstGeom>
          <a:solidFill>
            <a:schemeClr val="tx1">
              <a:lumMod val="75000"/>
              <a:lumOff val="25000"/>
            </a:schemeClr>
          </a:solidFill>
        </p:spPr>
        <p:txBody>
          <a:bodyPr wrap="square" rtlCol="0">
            <a:spAutoFit/>
          </a:bodyPr>
          <a:lstStyle/>
          <a:p>
            <a:r>
              <a:rPr lang="en-US" b="1" dirty="0" smtClean="0">
                <a:solidFill>
                  <a:srgbClr val="FFC000"/>
                </a:solidFill>
              </a:rPr>
              <a:t>PËRDORIMI I MEDIAVE SOCIALE NË TËRË BOTËN</a:t>
            </a:r>
          </a:p>
          <a:p>
            <a:r>
              <a:rPr lang="en-US" sz="1200" b="1" dirty="0" smtClean="0">
                <a:solidFill>
                  <a:schemeClr val="bg1"/>
                </a:solidFill>
              </a:rPr>
              <a:t>NUMRI I NJERËZVE QË PËRDORIN NË MËNYRË AKTIVE RRJETE SOCIALE DHE SHËRBIMET E MESAZHEVE </a:t>
            </a:r>
            <a:endParaRPr lang="en-US" sz="1200" b="1" dirty="0">
              <a:solidFill>
                <a:schemeClr val="bg1"/>
              </a:solidFill>
            </a:endParaRPr>
          </a:p>
        </p:txBody>
      </p:sp>
      <p:sp>
        <p:nvSpPr>
          <p:cNvPr id="3" name="TextBox 2"/>
          <p:cNvSpPr txBox="1"/>
          <p:nvPr/>
        </p:nvSpPr>
        <p:spPr>
          <a:xfrm>
            <a:off x="572757" y="1214514"/>
            <a:ext cx="944544" cy="369332"/>
          </a:xfrm>
          <a:prstGeom prst="rect">
            <a:avLst/>
          </a:prstGeom>
          <a:solidFill>
            <a:schemeClr val="accent2">
              <a:lumMod val="60000"/>
              <a:lumOff val="40000"/>
            </a:schemeClr>
          </a:solidFill>
        </p:spPr>
        <p:txBody>
          <a:bodyPr wrap="square" rtlCol="0">
            <a:spAutoFit/>
          </a:bodyPr>
          <a:lstStyle/>
          <a:p>
            <a:r>
              <a:rPr lang="en-US" b="1" dirty="0" smtClean="0"/>
              <a:t>KORRIK</a:t>
            </a:r>
            <a:endParaRPr lang="en-US" b="1" dirty="0"/>
          </a:p>
        </p:txBody>
      </p:sp>
      <p:sp>
        <p:nvSpPr>
          <p:cNvPr id="4" name="TextBox 3"/>
          <p:cNvSpPr txBox="1"/>
          <p:nvPr/>
        </p:nvSpPr>
        <p:spPr>
          <a:xfrm>
            <a:off x="974690" y="1949389"/>
            <a:ext cx="1346475" cy="900246"/>
          </a:xfrm>
          <a:prstGeom prst="rect">
            <a:avLst/>
          </a:prstGeom>
          <a:solidFill>
            <a:schemeClr val="tx1">
              <a:lumMod val="75000"/>
              <a:lumOff val="25000"/>
            </a:schemeClr>
          </a:solidFill>
        </p:spPr>
        <p:txBody>
          <a:bodyPr wrap="square" rtlCol="0">
            <a:spAutoFit/>
          </a:bodyPr>
          <a:lstStyle/>
          <a:p>
            <a:pPr algn="ctr"/>
            <a:r>
              <a:rPr lang="en-US" sz="1050" b="1" dirty="0" smtClean="0">
                <a:solidFill>
                  <a:schemeClr val="bg1"/>
                </a:solidFill>
              </a:rPr>
              <a:t>NUMRI I PËRGJITHSHËM I PËRDORUESVE AKTIVË NË MEDIA SOCIALE</a:t>
            </a:r>
            <a:endParaRPr lang="en-US" sz="1050" b="1" dirty="0">
              <a:solidFill>
                <a:schemeClr val="bg1"/>
              </a:solidFill>
            </a:endParaRPr>
          </a:p>
        </p:txBody>
      </p:sp>
      <p:sp>
        <p:nvSpPr>
          <p:cNvPr id="8" name="TextBox 7"/>
          <p:cNvSpPr txBox="1"/>
          <p:nvPr/>
        </p:nvSpPr>
        <p:spPr>
          <a:xfrm>
            <a:off x="2433372" y="1939341"/>
            <a:ext cx="1346475" cy="900246"/>
          </a:xfrm>
          <a:prstGeom prst="rect">
            <a:avLst/>
          </a:prstGeom>
          <a:solidFill>
            <a:schemeClr val="tx1">
              <a:lumMod val="75000"/>
              <a:lumOff val="25000"/>
            </a:schemeClr>
          </a:solidFill>
        </p:spPr>
        <p:txBody>
          <a:bodyPr wrap="square" rtlCol="0">
            <a:spAutoFit/>
          </a:bodyPr>
          <a:lstStyle/>
          <a:p>
            <a:pPr algn="ctr"/>
            <a:r>
              <a:rPr lang="en-US" sz="1050" b="1" dirty="0" smtClean="0">
                <a:solidFill>
                  <a:schemeClr val="bg1"/>
                </a:solidFill>
              </a:rPr>
              <a:t>DEPËRTIMI NË MEDIA SOCIALE (PËRDORUESIT vs. POPULLATA E PËRGJITHSHME</a:t>
            </a:r>
            <a:r>
              <a:rPr lang="en-US" sz="1050" b="1" dirty="0" smtClean="0">
                <a:solidFill>
                  <a:schemeClr val="accent2"/>
                </a:solidFill>
              </a:rPr>
              <a:t>*</a:t>
            </a:r>
            <a:endParaRPr lang="en-US" sz="1050" b="1" dirty="0">
              <a:solidFill>
                <a:schemeClr val="accent2"/>
              </a:solidFill>
            </a:endParaRPr>
          </a:p>
        </p:txBody>
      </p:sp>
      <p:sp>
        <p:nvSpPr>
          <p:cNvPr id="9" name="TextBox 8"/>
          <p:cNvSpPr txBox="1"/>
          <p:nvPr/>
        </p:nvSpPr>
        <p:spPr>
          <a:xfrm>
            <a:off x="3873225" y="1941025"/>
            <a:ext cx="1346475" cy="900246"/>
          </a:xfrm>
          <a:prstGeom prst="rect">
            <a:avLst/>
          </a:prstGeom>
          <a:solidFill>
            <a:schemeClr val="tx1">
              <a:lumMod val="75000"/>
              <a:lumOff val="25000"/>
            </a:schemeClr>
          </a:solidFill>
        </p:spPr>
        <p:txBody>
          <a:bodyPr wrap="square" rtlCol="0">
            <a:spAutoFit/>
          </a:bodyPr>
          <a:lstStyle/>
          <a:p>
            <a:pPr algn="ctr"/>
            <a:r>
              <a:rPr lang="en-US" sz="1050" b="1" dirty="0" smtClean="0">
                <a:solidFill>
                  <a:schemeClr val="bg1"/>
                </a:solidFill>
              </a:rPr>
              <a:t>RRITJA VJETORE NË NUMRIN E PËRGJITHSHËM TË PËRDORUESVE TË MEDIAVE SOCIALE</a:t>
            </a:r>
            <a:endParaRPr lang="en-US" sz="1050" b="1" dirty="0">
              <a:solidFill>
                <a:schemeClr val="bg1"/>
              </a:solidFill>
            </a:endParaRPr>
          </a:p>
        </p:txBody>
      </p:sp>
      <p:sp>
        <p:nvSpPr>
          <p:cNvPr id="10" name="TextBox 9"/>
          <p:cNvSpPr txBox="1"/>
          <p:nvPr/>
        </p:nvSpPr>
        <p:spPr>
          <a:xfrm>
            <a:off x="5256963" y="1918332"/>
            <a:ext cx="1565868" cy="900246"/>
          </a:xfrm>
          <a:prstGeom prst="rect">
            <a:avLst/>
          </a:prstGeom>
          <a:solidFill>
            <a:schemeClr val="tx1">
              <a:lumMod val="75000"/>
              <a:lumOff val="25000"/>
            </a:schemeClr>
          </a:solidFill>
        </p:spPr>
        <p:txBody>
          <a:bodyPr wrap="square" rtlCol="0">
            <a:spAutoFit/>
          </a:bodyPr>
          <a:lstStyle/>
          <a:p>
            <a:pPr algn="ctr"/>
            <a:r>
              <a:rPr lang="en-US" sz="1050" b="1" dirty="0" smtClean="0">
                <a:solidFill>
                  <a:schemeClr val="bg1"/>
                </a:solidFill>
              </a:rPr>
              <a:t>NUMRI I PËRGJITHSHËM I PËRDORUESVE TË MEDIAVE SOCIALE PËRMES TELEFONAVE CELULARË</a:t>
            </a:r>
            <a:endParaRPr lang="en-US" sz="1050" b="1" dirty="0">
              <a:solidFill>
                <a:schemeClr val="bg1"/>
              </a:solidFill>
            </a:endParaRPr>
          </a:p>
        </p:txBody>
      </p:sp>
      <p:sp>
        <p:nvSpPr>
          <p:cNvPr id="12" name="TextBox 11"/>
          <p:cNvSpPr txBox="1"/>
          <p:nvPr/>
        </p:nvSpPr>
        <p:spPr>
          <a:xfrm>
            <a:off x="6873070" y="1898236"/>
            <a:ext cx="1557495" cy="900246"/>
          </a:xfrm>
          <a:prstGeom prst="rect">
            <a:avLst/>
          </a:prstGeom>
          <a:solidFill>
            <a:schemeClr val="tx1">
              <a:lumMod val="75000"/>
              <a:lumOff val="25000"/>
            </a:schemeClr>
          </a:solidFill>
        </p:spPr>
        <p:txBody>
          <a:bodyPr wrap="square" rtlCol="0">
            <a:spAutoFit/>
          </a:bodyPr>
          <a:lstStyle/>
          <a:p>
            <a:pPr algn="ctr"/>
            <a:r>
              <a:rPr lang="en-US" sz="1050" b="1" dirty="0" smtClean="0">
                <a:solidFill>
                  <a:schemeClr val="bg1"/>
                </a:solidFill>
              </a:rPr>
              <a:t>PËRQINDJA E TË GJITHË PËRDORUESVE TË MEDIAVE SOCIALE QË QASEN PËRMES CELULARËVE</a:t>
            </a:r>
            <a:endParaRPr lang="en-US" sz="1050" b="1" dirty="0">
              <a:solidFill>
                <a:schemeClr val="bg1"/>
              </a:solidFill>
            </a:endParaRPr>
          </a:p>
        </p:txBody>
      </p:sp>
      <p:sp>
        <p:nvSpPr>
          <p:cNvPr id="13" name="TextBox 12"/>
          <p:cNvSpPr txBox="1"/>
          <p:nvPr/>
        </p:nvSpPr>
        <p:spPr>
          <a:xfrm>
            <a:off x="1175655" y="4642677"/>
            <a:ext cx="1145510" cy="338554"/>
          </a:xfrm>
          <a:prstGeom prst="rect">
            <a:avLst/>
          </a:prstGeom>
          <a:solidFill>
            <a:schemeClr val="tx1">
              <a:lumMod val="75000"/>
              <a:lumOff val="25000"/>
            </a:schemeClr>
          </a:solidFill>
        </p:spPr>
        <p:txBody>
          <a:bodyPr wrap="square" rtlCol="0">
            <a:spAutoFit/>
          </a:bodyPr>
          <a:lstStyle/>
          <a:p>
            <a:r>
              <a:rPr lang="en-US" sz="1600" b="1" dirty="0" smtClean="0">
                <a:solidFill>
                  <a:schemeClr val="accent2"/>
                </a:solidFill>
              </a:rPr>
              <a:t>MILIARDË</a:t>
            </a:r>
            <a:endParaRPr lang="en-US" sz="1600" b="1" dirty="0">
              <a:solidFill>
                <a:schemeClr val="accent2"/>
              </a:solidFill>
            </a:endParaRPr>
          </a:p>
        </p:txBody>
      </p:sp>
      <p:sp>
        <p:nvSpPr>
          <p:cNvPr id="14" name="TextBox 13"/>
          <p:cNvSpPr txBox="1"/>
          <p:nvPr/>
        </p:nvSpPr>
        <p:spPr>
          <a:xfrm>
            <a:off x="4386106" y="4604498"/>
            <a:ext cx="1145510" cy="338554"/>
          </a:xfrm>
          <a:prstGeom prst="rect">
            <a:avLst/>
          </a:prstGeom>
          <a:solidFill>
            <a:schemeClr val="tx1">
              <a:lumMod val="75000"/>
              <a:lumOff val="25000"/>
            </a:schemeClr>
          </a:solidFill>
        </p:spPr>
        <p:txBody>
          <a:bodyPr wrap="square" rtlCol="0">
            <a:spAutoFit/>
          </a:bodyPr>
          <a:lstStyle/>
          <a:p>
            <a:r>
              <a:rPr lang="en-US" sz="1600" b="1" dirty="0" smtClean="0">
                <a:solidFill>
                  <a:schemeClr val="accent2"/>
                </a:solidFill>
              </a:rPr>
              <a:t>MILIONË</a:t>
            </a:r>
            <a:endParaRPr lang="en-US" sz="1600" b="1" dirty="0">
              <a:solidFill>
                <a:schemeClr val="accent2"/>
              </a:solidFill>
            </a:endParaRPr>
          </a:p>
        </p:txBody>
      </p:sp>
      <p:sp>
        <p:nvSpPr>
          <p:cNvPr id="15" name="TextBox 14"/>
          <p:cNvSpPr txBox="1"/>
          <p:nvPr/>
        </p:nvSpPr>
        <p:spPr>
          <a:xfrm>
            <a:off x="5628751" y="4614546"/>
            <a:ext cx="1145510" cy="338554"/>
          </a:xfrm>
          <a:prstGeom prst="rect">
            <a:avLst/>
          </a:prstGeom>
          <a:solidFill>
            <a:schemeClr val="tx1">
              <a:lumMod val="75000"/>
              <a:lumOff val="25000"/>
            </a:schemeClr>
          </a:solidFill>
        </p:spPr>
        <p:txBody>
          <a:bodyPr wrap="square" rtlCol="0">
            <a:spAutoFit/>
          </a:bodyPr>
          <a:lstStyle/>
          <a:p>
            <a:r>
              <a:rPr lang="en-US" sz="1600" b="1" dirty="0" smtClean="0">
                <a:solidFill>
                  <a:schemeClr val="accent2"/>
                </a:solidFill>
              </a:rPr>
              <a:t>MILIARDË</a:t>
            </a:r>
            <a:endParaRPr lang="en-US" sz="1600" b="1" dirty="0">
              <a:solidFill>
                <a:schemeClr val="accent2"/>
              </a:solidFill>
            </a:endParaRPr>
          </a:p>
        </p:txBody>
      </p:sp>
    </p:spTree>
    <p:extLst>
      <p:ext uri="{BB962C8B-B14F-4D97-AF65-F5344CB8AC3E}">
        <p14:creationId xmlns:p14="http://schemas.microsoft.com/office/powerpoint/2010/main" val="1278406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Rrjetet sociale</a:t>
            </a:r>
          </a:p>
        </p:txBody>
      </p:sp>
      <p:pic>
        <p:nvPicPr>
          <p:cNvPr id="13" name="Picture 12">
            <a:extLst>
              <a:ext uri="{FF2B5EF4-FFF2-40B4-BE49-F238E27FC236}">
                <a16:creationId xmlns:a16="http://schemas.microsoft.com/office/drawing/2014/main" xmlns="" id="{F6DC5CA4-3D81-4ADA-AB35-CFA1560B3D1D}"/>
              </a:ext>
            </a:extLst>
          </p:cNvPr>
          <p:cNvPicPr>
            <a:picLocks noChangeAspect="1"/>
          </p:cNvPicPr>
          <p:nvPr/>
        </p:nvPicPr>
        <p:blipFill>
          <a:blip r:embed="rId3"/>
          <a:stretch>
            <a:fillRect/>
          </a:stretch>
        </p:blipFill>
        <p:spPr>
          <a:xfrm>
            <a:off x="107504" y="1103710"/>
            <a:ext cx="7189009" cy="3571754"/>
          </a:xfrm>
          <a:prstGeom prst="rect">
            <a:avLst/>
          </a:prstGeom>
          <a:ln>
            <a:solidFill>
              <a:schemeClr val="accent1"/>
            </a:solidFill>
          </a:ln>
        </p:spPr>
      </p:pic>
      <p:pic>
        <p:nvPicPr>
          <p:cNvPr id="14" name="Picture 13">
            <a:extLst>
              <a:ext uri="{FF2B5EF4-FFF2-40B4-BE49-F238E27FC236}">
                <a16:creationId xmlns:a16="http://schemas.microsoft.com/office/drawing/2014/main" xmlns="" id="{54947007-75AF-4B6A-8CEA-4DEBB1CDDEA7}"/>
              </a:ext>
            </a:extLst>
          </p:cNvPr>
          <p:cNvPicPr>
            <a:picLocks noChangeAspect="1"/>
          </p:cNvPicPr>
          <p:nvPr/>
        </p:nvPicPr>
        <p:blipFill>
          <a:blip r:embed="rId4"/>
          <a:stretch>
            <a:fillRect/>
          </a:stretch>
        </p:blipFill>
        <p:spPr>
          <a:xfrm>
            <a:off x="1403350" y="2997875"/>
            <a:ext cx="7654622" cy="3457571"/>
          </a:xfrm>
          <a:prstGeom prst="rect">
            <a:avLst/>
          </a:prstGeom>
          <a:ln>
            <a:solidFill>
              <a:schemeClr val="accent1"/>
            </a:solidFill>
          </a:ln>
        </p:spPr>
      </p:pic>
    </p:spTree>
    <p:extLst>
      <p:ext uri="{BB962C8B-B14F-4D97-AF65-F5344CB8AC3E}">
        <p14:creationId xmlns:p14="http://schemas.microsoft.com/office/powerpoint/2010/main" val="1534615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Rrjetet sociale</a:t>
            </a:r>
          </a:p>
        </p:txBody>
      </p:sp>
      <p:pic>
        <p:nvPicPr>
          <p:cNvPr id="8" name="Picture 2">
            <a:extLst>
              <a:ext uri="{FF2B5EF4-FFF2-40B4-BE49-F238E27FC236}">
                <a16:creationId xmlns:a16="http://schemas.microsoft.com/office/drawing/2014/main" xmlns="" id="{6D9ED208-7C4E-4571-9E13-508251C265C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6058" y="1154555"/>
            <a:ext cx="2680358" cy="357381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a:extLst>
              <a:ext uri="{FF2B5EF4-FFF2-40B4-BE49-F238E27FC236}">
                <a16:creationId xmlns:a16="http://schemas.microsoft.com/office/drawing/2014/main" xmlns="" id="{3D16F62A-5A08-4DC1-98A2-1F396D5B25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251" y="1229062"/>
            <a:ext cx="4724789" cy="318923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a:extLst>
              <a:ext uri="{FF2B5EF4-FFF2-40B4-BE49-F238E27FC236}">
                <a16:creationId xmlns:a16="http://schemas.microsoft.com/office/drawing/2014/main" xmlns="" id="{C4B151AE-2F03-420A-8606-0DFDDB47D67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71116" y="3425161"/>
            <a:ext cx="2312650" cy="308353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Image may contain: table and outdoor">
            <a:extLst>
              <a:ext uri="{FF2B5EF4-FFF2-40B4-BE49-F238E27FC236}">
                <a16:creationId xmlns:a16="http://schemas.microsoft.com/office/drawing/2014/main" xmlns="" id="{DEF33366-C6EB-4582-B8A7-A25B5977E6E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04978" y="3530013"/>
            <a:ext cx="3831771" cy="2873828"/>
          </a:xfrm>
          <a:prstGeom prst="rect">
            <a:avLst/>
          </a:prstGeom>
          <a:noFill/>
          <a:ln>
            <a:solidFill>
              <a:srgbClr val="0070C0"/>
            </a:solidFill>
          </a:ln>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xmlns="" id="{D779353F-CB1A-46A5-8DD3-4DA321C9B444}"/>
              </a:ext>
            </a:extLst>
          </p:cNvPr>
          <p:cNvSpPr txBox="1"/>
          <p:nvPr/>
        </p:nvSpPr>
        <p:spPr>
          <a:xfrm>
            <a:off x="841453" y="1920188"/>
            <a:ext cx="3456384" cy="1569660"/>
          </a:xfrm>
          <a:prstGeom prst="rect">
            <a:avLst/>
          </a:prstGeom>
          <a:solidFill>
            <a:srgbClr val="F08A34"/>
          </a:solidFill>
        </p:spPr>
        <p:txBody>
          <a:bodyPr wrap="square" rtlCol="0">
            <a:spAutoFit/>
          </a:bodyPr>
          <a:lstStyle/>
          <a:p>
            <a:pPr algn="ctr"/>
            <a:r>
              <a:rPr lang="sq-AL" sz="2400" dirty="0">
                <a:solidFill>
                  <a:schemeClr val="bg1"/>
                </a:solidFill>
                <a:latin typeface="+mj-lt"/>
              </a:rPr>
              <a:t>Ja çfarë kemi ngrënë për darkë sonte!</a:t>
            </a:r>
          </a:p>
          <a:p>
            <a:pPr algn="ctr"/>
            <a:r>
              <a:rPr lang="sq-AL" sz="2400" dirty="0">
                <a:solidFill>
                  <a:schemeClr val="bg1"/>
                </a:solidFill>
                <a:latin typeface="+mj-lt"/>
              </a:rPr>
              <a:t>(shikoni dje dhe një ditë më parë për racionet e mëparshme)</a:t>
            </a:r>
          </a:p>
        </p:txBody>
      </p:sp>
      <p:sp>
        <p:nvSpPr>
          <p:cNvPr id="19" name="TextBox 18">
            <a:extLst>
              <a:ext uri="{FF2B5EF4-FFF2-40B4-BE49-F238E27FC236}">
                <a16:creationId xmlns:a16="http://schemas.microsoft.com/office/drawing/2014/main" xmlns="" id="{6869C463-A857-454B-AAF4-63909FCCDF83}"/>
              </a:ext>
            </a:extLst>
          </p:cNvPr>
          <p:cNvSpPr txBox="1"/>
          <p:nvPr/>
        </p:nvSpPr>
        <p:spPr>
          <a:xfrm>
            <a:off x="5579666" y="1439960"/>
            <a:ext cx="3456384" cy="830997"/>
          </a:xfrm>
          <a:prstGeom prst="rect">
            <a:avLst/>
          </a:prstGeom>
          <a:solidFill>
            <a:srgbClr val="F08A34"/>
          </a:solidFill>
        </p:spPr>
        <p:txBody>
          <a:bodyPr wrap="square" rtlCol="0">
            <a:spAutoFit/>
          </a:bodyPr>
          <a:lstStyle/>
          <a:p>
            <a:pPr algn="ctr"/>
            <a:r>
              <a:rPr lang="sq-AL" sz="2400">
                <a:solidFill>
                  <a:schemeClr val="bg1"/>
                </a:solidFill>
                <a:latin typeface="+mj-lt"/>
              </a:rPr>
              <a:t>Qëllo se ku jam?</a:t>
            </a:r>
          </a:p>
          <a:p>
            <a:pPr algn="ctr"/>
            <a:r>
              <a:rPr lang="sq-AL" sz="2400">
                <a:solidFill>
                  <a:schemeClr val="bg1"/>
                </a:solidFill>
                <a:latin typeface="+mj-lt"/>
              </a:rPr>
              <a:t>(koha &amp; data janë dhënë)</a:t>
            </a:r>
          </a:p>
        </p:txBody>
      </p:sp>
      <p:sp>
        <p:nvSpPr>
          <p:cNvPr id="20" name="TextBox 19">
            <a:extLst>
              <a:ext uri="{FF2B5EF4-FFF2-40B4-BE49-F238E27FC236}">
                <a16:creationId xmlns:a16="http://schemas.microsoft.com/office/drawing/2014/main" xmlns="" id="{6CAEB165-25DA-4F90-B8D7-966C71F9D516}"/>
              </a:ext>
            </a:extLst>
          </p:cNvPr>
          <p:cNvSpPr txBox="1"/>
          <p:nvPr/>
        </p:nvSpPr>
        <p:spPr>
          <a:xfrm>
            <a:off x="841453" y="5025557"/>
            <a:ext cx="3456384" cy="830997"/>
          </a:xfrm>
          <a:prstGeom prst="rect">
            <a:avLst/>
          </a:prstGeom>
          <a:solidFill>
            <a:srgbClr val="F08A34"/>
          </a:solidFill>
        </p:spPr>
        <p:txBody>
          <a:bodyPr wrap="square" rtlCol="0">
            <a:spAutoFit/>
          </a:bodyPr>
          <a:lstStyle/>
          <a:p>
            <a:pPr algn="ctr"/>
            <a:r>
              <a:rPr lang="sq-AL" sz="2400" dirty="0">
                <a:solidFill>
                  <a:schemeClr val="bg1"/>
                </a:solidFill>
                <a:latin typeface="+mj-lt"/>
              </a:rPr>
              <a:t>Disa gjëra janë në të vërtetë mjaft qesharake! </a:t>
            </a:r>
          </a:p>
        </p:txBody>
      </p:sp>
      <p:sp>
        <p:nvSpPr>
          <p:cNvPr id="21" name="TextBox 20">
            <a:extLst>
              <a:ext uri="{FF2B5EF4-FFF2-40B4-BE49-F238E27FC236}">
                <a16:creationId xmlns:a16="http://schemas.microsoft.com/office/drawing/2014/main" xmlns="" id="{4A1005A4-691D-44DC-802E-496DA1C1F324}"/>
              </a:ext>
            </a:extLst>
          </p:cNvPr>
          <p:cNvSpPr txBox="1"/>
          <p:nvPr/>
        </p:nvSpPr>
        <p:spPr>
          <a:xfrm>
            <a:off x="5292671" y="4922372"/>
            <a:ext cx="3644078" cy="1569660"/>
          </a:xfrm>
          <a:prstGeom prst="rect">
            <a:avLst/>
          </a:prstGeom>
          <a:solidFill>
            <a:srgbClr val="F08A34"/>
          </a:solidFill>
        </p:spPr>
        <p:txBody>
          <a:bodyPr wrap="square" rtlCol="0">
            <a:spAutoFit/>
          </a:bodyPr>
          <a:lstStyle/>
          <a:p>
            <a:pPr algn="ctr"/>
            <a:r>
              <a:rPr lang="sq-AL" sz="2400" dirty="0">
                <a:solidFill>
                  <a:schemeClr val="bg1"/>
                </a:solidFill>
                <a:latin typeface="+mj-lt"/>
              </a:rPr>
              <a:t>Kjo është dita e 8-të me radhë që unë kam vendosur një fotografi të qenit tim në Facebook!</a:t>
            </a:r>
          </a:p>
        </p:txBody>
      </p:sp>
      <p:sp>
        <p:nvSpPr>
          <p:cNvPr id="22" name="TextBox 21">
            <a:extLst>
              <a:ext uri="{FF2B5EF4-FFF2-40B4-BE49-F238E27FC236}">
                <a16:creationId xmlns:a16="http://schemas.microsoft.com/office/drawing/2014/main" xmlns="" id="{BF112458-2AE1-4186-A76F-5F7A7F1BEB08}"/>
              </a:ext>
            </a:extLst>
          </p:cNvPr>
          <p:cNvSpPr txBox="1"/>
          <p:nvPr/>
        </p:nvSpPr>
        <p:spPr>
          <a:xfrm>
            <a:off x="356848" y="2270957"/>
            <a:ext cx="8171144" cy="3170099"/>
          </a:xfrm>
          <a:prstGeom prst="rect">
            <a:avLst/>
          </a:prstGeom>
          <a:solidFill>
            <a:srgbClr val="BDD8F3"/>
          </a:solidFill>
        </p:spPr>
        <p:txBody>
          <a:bodyPr wrap="square" rtlCol="0">
            <a:spAutoFit/>
          </a:bodyPr>
          <a:lstStyle/>
          <a:p>
            <a:pPr algn="ctr"/>
            <a:r>
              <a:rPr lang="sq-AL" sz="4000" b="1" dirty="0">
                <a:solidFill>
                  <a:schemeClr val="tx1">
                    <a:lumMod val="65000"/>
                    <a:lumOff val="35000"/>
                  </a:schemeClr>
                </a:solidFill>
                <a:latin typeface="+mj-lt"/>
              </a:rPr>
              <a:t>Njerëzit i vendosin gjërat në internet për t'i ndarë me miqtë e tyre, familjen ... dhe botën!</a:t>
            </a:r>
          </a:p>
          <a:p>
            <a:pPr algn="ctr"/>
            <a:r>
              <a:rPr lang="sq-AL" sz="4000" b="1" dirty="0">
                <a:solidFill>
                  <a:schemeClr val="tx1">
                    <a:lumMod val="65000"/>
                    <a:lumOff val="35000"/>
                  </a:schemeClr>
                </a:solidFill>
                <a:latin typeface="+mj-lt"/>
              </a:rPr>
              <a:t>Të cilat ofrojnë mundësi për zbatimin e ligjit nëse përdoren si duhet! </a:t>
            </a:r>
          </a:p>
        </p:txBody>
      </p:sp>
    </p:spTree>
    <p:extLst>
      <p:ext uri="{BB962C8B-B14F-4D97-AF65-F5344CB8AC3E}">
        <p14:creationId xmlns:p14="http://schemas.microsoft.com/office/powerpoint/2010/main" val="1395596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dirty="0">
                <a:solidFill>
                  <a:schemeClr val="bg1"/>
                </a:solidFill>
                <a:latin typeface="Verdana" charset="0"/>
                <a:cs typeface="Verdana" charset="0"/>
              </a:rPr>
              <a:t>IRC – Internet Relay Chat (Biseda me transmetim nga interneti)</a:t>
            </a:r>
          </a:p>
        </p:txBody>
      </p:sp>
      <p:sp>
        <p:nvSpPr>
          <p:cNvPr id="2" name="Content Placeholder 1">
            <a:extLst>
              <a:ext uri="{FF2B5EF4-FFF2-40B4-BE49-F238E27FC236}">
                <a16:creationId xmlns:a16="http://schemas.microsoft.com/office/drawing/2014/main" xmlns="" id="{8A88BFAC-15B2-48E9-8819-4E6DD11AE590}"/>
              </a:ext>
            </a:extLst>
          </p:cNvPr>
          <p:cNvSpPr>
            <a:spLocks noGrp="1"/>
          </p:cNvSpPr>
          <p:nvPr>
            <p:ph idx="4294967295"/>
          </p:nvPr>
        </p:nvSpPr>
        <p:spPr>
          <a:xfrm>
            <a:off x="251520" y="1127125"/>
            <a:ext cx="8642350" cy="5183187"/>
          </a:xfrm>
        </p:spPr>
        <p:txBody>
          <a:bodyPr/>
          <a:lstStyle/>
          <a:p>
            <a:pPr marL="0" indent="0" algn="just">
              <a:buNone/>
            </a:pPr>
            <a:r>
              <a:rPr lang="sq-AL" dirty="0"/>
              <a:t>Program i bisedave me datë, por ende përdoret në shumë zona kriminale për të komunikuar dhe shkëmbyer fajla</a:t>
            </a:r>
          </a:p>
          <a:p>
            <a:pPr algn="just"/>
            <a:r>
              <a:rPr lang="sq-AL" dirty="0"/>
              <a:t>Seri serverësh në të gjithë botën - ‘kanale’ të krijuara të bazuara në tekst, salla takimesh virtuale</a:t>
            </a:r>
          </a:p>
          <a:p>
            <a:pPr lvl="1" algn="just"/>
            <a:r>
              <a:rPr lang="sq-AL" dirty="0"/>
              <a:t>Emrat e kanaleve priren të pasqyrojnë përmbajtjen e bisedës</a:t>
            </a:r>
          </a:p>
          <a:p>
            <a:pPr lvl="1" algn="just"/>
            <a:r>
              <a:rPr lang="sq-AL" dirty="0"/>
              <a:t>Përdoruesi mund të lidhet me një ose më shumë kanale</a:t>
            </a:r>
          </a:p>
          <a:p>
            <a:pPr lvl="1" algn="just"/>
            <a:r>
              <a:rPr lang="sq-AL" dirty="0"/>
              <a:t>Jo më miqësore për përdoruesit - por efektive</a:t>
            </a:r>
          </a:p>
        </p:txBody>
      </p:sp>
      <p:pic>
        <p:nvPicPr>
          <p:cNvPr id="11268" name="Picture 4" descr="Mirc Logo Vector (.EPS) Free Download">
            <a:extLst>
              <a:ext uri="{FF2B5EF4-FFF2-40B4-BE49-F238E27FC236}">
                <a16:creationId xmlns:a16="http://schemas.microsoft.com/office/drawing/2014/main" xmlns="" id="{69E72874-354C-41DC-A6F1-B895A382D7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5814" y="4448163"/>
            <a:ext cx="1906666" cy="1938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5295543"/>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IRC – Internet Relay Chat (Biseda me transmetim nga interneti)</a:t>
            </a:r>
          </a:p>
        </p:txBody>
      </p:sp>
      <p:pic>
        <p:nvPicPr>
          <p:cNvPr id="3" name="Content Placeholder 2">
            <a:extLst>
              <a:ext uri="{FF2B5EF4-FFF2-40B4-BE49-F238E27FC236}">
                <a16:creationId xmlns:a16="http://schemas.microsoft.com/office/drawing/2014/main" xmlns="" id="{1E87ED17-FC68-4392-B1AA-F4FFDE0F306D}"/>
              </a:ext>
            </a:extLst>
          </p:cNvPr>
          <p:cNvPicPr>
            <a:picLocks noGrp="1" noChangeAspect="1"/>
          </p:cNvPicPr>
          <p:nvPr>
            <p:ph idx="4294967295"/>
          </p:nvPr>
        </p:nvPicPr>
        <p:blipFill>
          <a:blip r:embed="rId3"/>
          <a:stretch>
            <a:fillRect/>
          </a:stretch>
        </p:blipFill>
        <p:spPr>
          <a:xfrm>
            <a:off x="225703" y="1379833"/>
            <a:ext cx="8642350" cy="4618037"/>
          </a:xfrm>
          <a:prstGeom prst="rect">
            <a:avLst/>
          </a:prstGeom>
          <a:ln>
            <a:solidFill>
              <a:srgbClr val="0070C0"/>
            </a:solidFill>
          </a:ln>
        </p:spPr>
      </p:pic>
    </p:spTree>
    <p:extLst>
      <p:ext uri="{BB962C8B-B14F-4D97-AF65-F5344CB8AC3E}">
        <p14:creationId xmlns:p14="http://schemas.microsoft.com/office/powerpoint/2010/main" val="3169712384"/>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Programi i mesazheve të çastit</a:t>
            </a:r>
          </a:p>
        </p:txBody>
      </p:sp>
      <p:sp>
        <p:nvSpPr>
          <p:cNvPr id="2" name="Content Placeholder 1">
            <a:extLst>
              <a:ext uri="{FF2B5EF4-FFF2-40B4-BE49-F238E27FC236}">
                <a16:creationId xmlns:a16="http://schemas.microsoft.com/office/drawing/2014/main" xmlns="" id="{8A88BFAC-15B2-48E9-8819-4E6DD11AE590}"/>
              </a:ext>
            </a:extLst>
          </p:cNvPr>
          <p:cNvSpPr>
            <a:spLocks noGrp="1"/>
          </p:cNvSpPr>
          <p:nvPr>
            <p:ph idx="4294967295"/>
          </p:nvPr>
        </p:nvSpPr>
        <p:spPr>
          <a:xfrm>
            <a:off x="250825" y="1128685"/>
            <a:ext cx="8642350" cy="3887787"/>
          </a:xfrm>
        </p:spPr>
        <p:txBody>
          <a:bodyPr/>
          <a:lstStyle/>
          <a:p>
            <a:pPr marL="0" indent="0" algn="just">
              <a:buNone/>
            </a:pPr>
            <a:r>
              <a:rPr lang="sq-AL"/>
              <a:t>Komunikimi zhvillohej më parë me thirrjet e telefonit celular / mobil</a:t>
            </a:r>
          </a:p>
          <a:p>
            <a:pPr algn="just"/>
            <a:r>
              <a:rPr lang="sq-AL"/>
              <a:t>Kjo u pasua nga klientët e bisedës &amp; SMS</a:t>
            </a:r>
          </a:p>
          <a:p>
            <a:pPr algn="just"/>
            <a:r>
              <a:rPr lang="sq-AL"/>
              <a:t>Trendi vazhdon me shërbimet e mesazheve edhe në kompjuterë edhe celularët me mundësi tekstuale, foto dhe video</a:t>
            </a:r>
          </a:p>
          <a:p>
            <a:pPr algn="just"/>
            <a:r>
              <a:rPr lang="sq-AL"/>
              <a:t>Kalon në komunikimin e enkriptuar po ashtu</a:t>
            </a:r>
          </a:p>
          <a:p>
            <a:pPr algn="just"/>
            <a:endParaRPr lang="en-GB" dirty="0"/>
          </a:p>
        </p:txBody>
      </p:sp>
      <p:pic>
        <p:nvPicPr>
          <p:cNvPr id="3074" name="Picture 2" descr="Messenger – Text and Video Chat for Free - Apps on Google Play">
            <a:extLst>
              <a:ext uri="{FF2B5EF4-FFF2-40B4-BE49-F238E27FC236}">
                <a16:creationId xmlns:a16="http://schemas.microsoft.com/office/drawing/2014/main" xmlns="" id="{D206D31B-0534-4154-B495-E562E5DA652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8188" y="4910100"/>
            <a:ext cx="1646312" cy="164631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WhatsApp - Wikipedia">
            <a:extLst>
              <a:ext uri="{FF2B5EF4-FFF2-40B4-BE49-F238E27FC236}">
                <a16:creationId xmlns:a16="http://schemas.microsoft.com/office/drawing/2014/main" xmlns="" id="{2AE00185-4A8E-4F8D-96C8-670B2040960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59944" y="4817384"/>
            <a:ext cx="1824112" cy="183174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Telegram Web">
            <a:extLst>
              <a:ext uri="{FF2B5EF4-FFF2-40B4-BE49-F238E27FC236}">
                <a16:creationId xmlns:a16="http://schemas.microsoft.com/office/drawing/2014/main" xmlns="" id="{C0967B9E-5010-4D2C-8950-336359F00F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82974" y="5061222"/>
            <a:ext cx="1344067" cy="1344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260072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936</TotalTime>
  <Words>16633</Words>
  <Application>Microsoft Office PowerPoint</Application>
  <PresentationFormat>On-screen Show (4:3)</PresentationFormat>
  <Paragraphs>1424</Paragraphs>
  <Slides>118</Slides>
  <Notes>110</Notes>
  <HiddenSlides>0</HiddenSlides>
  <MMClips>1</MMClips>
  <ScaleCrop>false</ScaleCrop>
  <HeadingPairs>
    <vt:vector size="4" baseType="variant">
      <vt:variant>
        <vt:lpstr>Theme</vt:lpstr>
      </vt:variant>
      <vt:variant>
        <vt:i4>1</vt:i4>
      </vt:variant>
      <vt:variant>
        <vt:lpstr>Slide Titles</vt:lpstr>
      </vt:variant>
      <vt:variant>
        <vt:i4>118</vt:i4>
      </vt:variant>
    </vt:vector>
  </HeadingPairs>
  <TitlesOfParts>
    <vt:vector size="119" baseType="lpstr">
      <vt:lpstr>Office Theme</vt:lpstr>
      <vt:lpstr>PowerPoint Presentation</vt:lpstr>
      <vt:lpstr>PowerPoint Presentation</vt:lpstr>
      <vt:lpstr>PowerPoint Presentation</vt:lpstr>
      <vt:lpstr>PowerPoint Presentation</vt:lpstr>
      <vt:lpstr>Pjesët dhe funksionet e kompjuterit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pjesët e internetit dhe si u krijua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Lidhja në internet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Shërbimet dhe aplikacionet në internet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Rrjet i thellë - deep web, anonimat &amp; Rrjeti i errët - dark web</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Catalina</dc:creator>
  <cp:lastModifiedBy>Agron Ferataj</cp:lastModifiedBy>
  <cp:revision>119</cp:revision>
  <dcterms:created xsi:type="dcterms:W3CDTF">2020-10-07T11:36:01Z</dcterms:created>
  <dcterms:modified xsi:type="dcterms:W3CDTF">2021-03-23T14:31:55Z</dcterms:modified>
</cp:coreProperties>
</file>