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comment4.xml" ContentType="application/vnd.openxmlformats-officedocument.presentationml.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46"/>
  </p:notesMasterIdLst>
  <p:sldIdLst>
    <p:sldId id="256" r:id="rId2"/>
    <p:sldId id="395" r:id="rId3"/>
    <p:sldId id="409" r:id="rId4"/>
    <p:sldId id="411" r:id="rId5"/>
    <p:sldId id="412" r:id="rId6"/>
    <p:sldId id="413" r:id="rId7"/>
    <p:sldId id="414" r:id="rId8"/>
    <p:sldId id="394" r:id="rId9"/>
    <p:sldId id="418" r:id="rId10"/>
    <p:sldId id="427" r:id="rId11"/>
    <p:sldId id="416" r:id="rId12"/>
    <p:sldId id="417" r:id="rId13"/>
    <p:sldId id="419" r:id="rId14"/>
    <p:sldId id="420" r:id="rId15"/>
    <p:sldId id="421" r:id="rId16"/>
    <p:sldId id="410" r:id="rId17"/>
    <p:sldId id="422" r:id="rId18"/>
    <p:sldId id="423" r:id="rId19"/>
    <p:sldId id="408" r:id="rId20"/>
    <p:sldId id="325" r:id="rId21"/>
    <p:sldId id="326" r:id="rId22"/>
    <p:sldId id="328" r:id="rId23"/>
    <p:sldId id="327" r:id="rId24"/>
    <p:sldId id="333" r:id="rId25"/>
    <p:sldId id="329" r:id="rId26"/>
    <p:sldId id="330" r:id="rId27"/>
    <p:sldId id="331" r:id="rId28"/>
    <p:sldId id="332" r:id="rId29"/>
    <p:sldId id="396" r:id="rId30"/>
    <p:sldId id="397" r:id="rId31"/>
    <p:sldId id="398" r:id="rId32"/>
    <p:sldId id="403" r:id="rId33"/>
    <p:sldId id="425" r:id="rId34"/>
    <p:sldId id="401" r:id="rId35"/>
    <p:sldId id="426" r:id="rId36"/>
    <p:sldId id="400" r:id="rId37"/>
    <p:sldId id="399" r:id="rId38"/>
    <p:sldId id="404" r:id="rId39"/>
    <p:sldId id="424" r:id="rId40"/>
    <p:sldId id="405" r:id="rId41"/>
    <p:sldId id="406" r:id="rId42"/>
    <p:sldId id="407" r:id="rId43"/>
    <p:sldId id="258" r:id="rId44"/>
    <p:sldId id="263" r:id="rId45"/>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GARI Alexandra-Adina" initials="AA" lastIdx="11" clrIdx="0">
    <p:extLst>
      <p:ext uri="{19B8F6BF-5375-455C-9EA6-DF929625EA0E}">
        <p15:presenceInfo xmlns:p15="http://schemas.microsoft.com/office/powerpoint/2012/main" userId="S::Alexandra-Adina.ASGARI@coe.int::b91d9e0c-03ac-4547-b341-d9dfac6e6513" providerId="AD"/>
      </p:ext>
    </p:extLst>
  </p:cmAuthor>
  <p:cmAuthor id="2" name="STROE Catalina" initials="SC" lastIdx="1" clrIdx="1">
    <p:extLst>
      <p:ext uri="{19B8F6BF-5375-455C-9EA6-DF929625EA0E}">
        <p15:presenceInfo xmlns:p15="http://schemas.microsoft.com/office/powerpoint/2012/main" userId="S::Catalina.STROE@coe.int::d2295c1a-46ce-4619-b968-ddf341b3930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299F"/>
    <a:srgbClr val="2F61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84" autoAdjust="0"/>
    <p:restoredTop sz="75836" autoAdjust="0"/>
  </p:normalViewPr>
  <p:slideViewPr>
    <p:cSldViewPr snapToGrid="0">
      <p:cViewPr>
        <p:scale>
          <a:sx n="80" d="100"/>
          <a:sy n="80" d="100"/>
        </p:scale>
        <p:origin x="714" y="-648"/>
      </p:cViewPr>
      <p:guideLst/>
    </p:cSldViewPr>
  </p:slideViewPr>
  <p:notesTextViewPr>
    <p:cViewPr>
      <p:scale>
        <a:sx n="1" d="1"/>
        <a:sy n="1" d="1"/>
      </p:scale>
      <p:origin x="0" y="0"/>
    </p:cViewPr>
  </p:notesTextViewPr>
  <p:notesViewPr>
    <p:cSldViewPr snapToGrid="0">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06T17:51:58.354" idx="1">
    <p:pos x="10" y="10"/>
    <p:text>Background and formatting</p:text>
    <p:extLst>
      <p:ext uri="{C676402C-5697-4E1C-873F-D02D1690AC5C}">
        <p15:threadingInfo xmlns:p15="http://schemas.microsoft.com/office/powerpoint/2012/main" timeZoneBias="-1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05-06T17:57:09.414" idx="8">
    <p:pos x="10" y="10"/>
    <p:text>First phrase continued from mid phrase ended previous slide.</p:text>
    <p:extLst>
      <p:ext uri="{C676402C-5697-4E1C-873F-D02D1690AC5C}">
        <p15:threadingInfo xmlns:p15="http://schemas.microsoft.com/office/powerpoint/2012/main" timeZoneBias="-180"/>
      </p:ext>
    </p:extLst>
  </p:cm>
  <p:cm authorId="1" dt="2021-05-06T17:57:38.528" idx="9">
    <p:pos x="146" y="146"/>
    <p:text>Background and formatting.</p:text>
    <p:extLst>
      <p:ext uri="{C676402C-5697-4E1C-873F-D02D1690AC5C}">
        <p15:threadingInfo xmlns:p15="http://schemas.microsoft.com/office/powerpoint/2012/main" timeZoneBias="-180"/>
      </p:ext>
    </p:extLst>
  </p:cm>
  <p:cm authorId="2" dt="2021-05-20T18:21:53.283" idx="1">
    <p:pos x="282" y="282"/>
    <p:text>Consider shorting the words on the slides and add them in notes</p:text>
    <p:extLst>
      <p:ext uri="{C676402C-5697-4E1C-873F-D02D1690AC5C}">
        <p15:threadingInfo xmlns:p15="http://schemas.microsoft.com/office/powerpoint/2012/main" timeZoneBias="-1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05-06T17:58:02.613" idx="10">
    <p:pos x="10" y="10"/>
    <p:text>Background and formatting.</p:text>
    <p:extLst>
      <p:ext uri="{C676402C-5697-4E1C-873F-D02D1690AC5C}">
        <p15:threadingInfo xmlns:p15="http://schemas.microsoft.com/office/powerpoint/2012/main" timeZoneBias="-1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5-06T17:58:33.460" idx="11">
    <p:pos x="4531" y="90"/>
    <p:text>Consider resizing?</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39000204-F48F-4689-AF79-DED0031B4B8C}" type="datetimeFigureOut">
              <a:rPr lang="en-GB" smtClean="0"/>
              <a:t>11/07/2022</a:t>
            </a:fld>
            <a:endParaRPr lang="en-GB"/>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GB"/>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E6C4C16-745E-490D-ACBE-B1C8B174D5AA}" type="slidenum">
              <a:rPr lang="en-GB" smtClean="0"/>
              <a:t>‹N°›</a:t>
            </a:fld>
            <a:endParaRPr lang="en-GB"/>
          </a:p>
        </p:txBody>
      </p:sp>
    </p:spTree>
    <p:extLst>
      <p:ext uri="{BB962C8B-B14F-4D97-AF65-F5344CB8AC3E}">
        <p14:creationId xmlns:p14="http://schemas.microsoft.com/office/powerpoint/2010/main" val="2724671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2</a:t>
            </a:fld>
            <a:endParaRPr lang="it-IT"/>
          </a:p>
        </p:txBody>
      </p:sp>
    </p:spTree>
    <p:extLst>
      <p:ext uri="{BB962C8B-B14F-4D97-AF65-F5344CB8AC3E}">
        <p14:creationId xmlns:p14="http://schemas.microsoft.com/office/powerpoint/2010/main" val="289047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11</a:t>
            </a:fld>
            <a:endParaRPr lang="en-GB"/>
          </a:p>
        </p:txBody>
      </p:sp>
      <p:sp>
        <p:nvSpPr>
          <p:cNvPr id="121858" name="Rectangle 2"/>
          <p:cNvSpPr>
            <a:spLocks noGrp="1" noRot="1" noChangeAspect="1" noChangeArrowheads="1" noTextEdit="1"/>
          </p:cNvSpPr>
          <p:nvPr>
            <p:ph type="sldImg"/>
          </p:nvPr>
        </p:nvSpPr>
        <p:spPr>
          <a:xfrm>
            <a:off x="2552700" y="331788"/>
            <a:ext cx="1773238" cy="1330325"/>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r>
              <a:rPr lang="fr-FR" dirty="0"/>
              <a:t>N'oubliez pas de parcourir cette diapositive en utilisant une approche peu propice à la formation (ton monocorde, absence de contact visuel, lecture mécanique de la diapositive en position assise devant l'ordinateur...).</a:t>
            </a:r>
          </a:p>
        </p:txBody>
      </p:sp>
    </p:spTree>
    <p:extLst>
      <p:ext uri="{BB962C8B-B14F-4D97-AF65-F5344CB8AC3E}">
        <p14:creationId xmlns:p14="http://schemas.microsoft.com/office/powerpoint/2010/main" val="2371290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12</a:t>
            </a:fld>
            <a:endParaRPr lang="en-GB"/>
          </a:p>
        </p:txBody>
      </p:sp>
      <p:sp>
        <p:nvSpPr>
          <p:cNvPr id="121858" name="Rectangle 2"/>
          <p:cNvSpPr>
            <a:spLocks noGrp="1" noRot="1" noChangeAspect="1" noChangeArrowheads="1" noTextEdit="1"/>
          </p:cNvSpPr>
          <p:nvPr>
            <p:ph type="sldImg"/>
          </p:nvPr>
        </p:nvSpPr>
        <p:spPr>
          <a:xfrm>
            <a:off x="2552700" y="331788"/>
            <a:ext cx="1773238" cy="1330325"/>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fr-FR" dirty="0"/>
              <a:t>Lancez un remue-méninges pour compléter les règles d'or que vous venez d'introduire. Notez les résultats sur le tableau de conférence - n'oubliez pas de toujours donner le dos au public lorsque vous écrivez, y compris lorsque vous lui adressez la parole</a:t>
            </a:r>
            <a:r>
              <a:rPr lang="en-US" dirty="0"/>
              <a:t>. </a:t>
            </a:r>
          </a:p>
        </p:txBody>
      </p:sp>
    </p:spTree>
    <p:extLst>
      <p:ext uri="{BB962C8B-B14F-4D97-AF65-F5344CB8AC3E}">
        <p14:creationId xmlns:p14="http://schemas.microsoft.com/office/powerpoint/2010/main" val="3965780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13</a:t>
            </a:fld>
            <a:endParaRPr lang="en-GB"/>
          </a:p>
        </p:txBody>
      </p:sp>
      <p:sp>
        <p:nvSpPr>
          <p:cNvPr id="121858" name="Rectangle 2"/>
          <p:cNvSpPr>
            <a:spLocks noGrp="1" noRot="1" noChangeAspect="1" noChangeArrowheads="1" noTextEdit="1"/>
          </p:cNvSpPr>
          <p:nvPr>
            <p:ph type="sldImg"/>
          </p:nvPr>
        </p:nvSpPr>
        <p:spPr>
          <a:xfrm>
            <a:off x="2552700" y="331788"/>
            <a:ext cx="1773238" cy="1330325"/>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r>
              <a:rPr lang="fr-FR" dirty="0"/>
              <a:t>Au cas où la séance de remue-méninges ne couvrirait pas ces points.</a:t>
            </a:r>
            <a:endParaRPr lang="en-US" dirty="0"/>
          </a:p>
        </p:txBody>
      </p:sp>
    </p:spTree>
    <p:extLst>
      <p:ext uri="{BB962C8B-B14F-4D97-AF65-F5344CB8AC3E}">
        <p14:creationId xmlns:p14="http://schemas.microsoft.com/office/powerpoint/2010/main" val="2788274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14</a:t>
            </a:fld>
            <a:endParaRPr lang="en-GB"/>
          </a:p>
        </p:txBody>
      </p:sp>
      <p:sp>
        <p:nvSpPr>
          <p:cNvPr id="121858" name="Rectangle 2"/>
          <p:cNvSpPr>
            <a:spLocks noGrp="1" noRot="1" noChangeAspect="1" noChangeArrowheads="1" noTextEdit="1"/>
          </p:cNvSpPr>
          <p:nvPr>
            <p:ph type="sldImg"/>
          </p:nvPr>
        </p:nvSpPr>
        <p:spPr>
          <a:xfrm>
            <a:off x="2552700" y="331788"/>
            <a:ext cx="1773238" cy="1330325"/>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04802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15</a:t>
            </a:fld>
            <a:endParaRPr lang="it-IT"/>
          </a:p>
        </p:txBody>
      </p:sp>
    </p:spTree>
    <p:extLst>
      <p:ext uri="{BB962C8B-B14F-4D97-AF65-F5344CB8AC3E}">
        <p14:creationId xmlns:p14="http://schemas.microsoft.com/office/powerpoint/2010/main" val="24436770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16</a:t>
            </a:fld>
            <a:endParaRPr lang="it-IT"/>
          </a:p>
        </p:txBody>
      </p:sp>
    </p:spTree>
    <p:extLst>
      <p:ext uri="{BB962C8B-B14F-4D97-AF65-F5344CB8AC3E}">
        <p14:creationId xmlns:p14="http://schemas.microsoft.com/office/powerpoint/2010/main" val="38346852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17</a:t>
            </a:fld>
            <a:endParaRPr lang="it-IT"/>
          </a:p>
        </p:txBody>
      </p:sp>
    </p:spTree>
    <p:extLst>
      <p:ext uri="{BB962C8B-B14F-4D97-AF65-F5344CB8AC3E}">
        <p14:creationId xmlns:p14="http://schemas.microsoft.com/office/powerpoint/2010/main" val="977942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18</a:t>
            </a:fld>
            <a:endParaRPr lang="it-IT"/>
          </a:p>
        </p:txBody>
      </p:sp>
    </p:spTree>
    <p:extLst>
      <p:ext uri="{BB962C8B-B14F-4D97-AF65-F5344CB8AC3E}">
        <p14:creationId xmlns:p14="http://schemas.microsoft.com/office/powerpoint/2010/main" val="39382048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19</a:t>
            </a:fld>
            <a:endParaRPr lang="it-IT"/>
          </a:p>
        </p:txBody>
      </p:sp>
    </p:spTree>
    <p:extLst>
      <p:ext uri="{BB962C8B-B14F-4D97-AF65-F5344CB8AC3E}">
        <p14:creationId xmlns:p14="http://schemas.microsoft.com/office/powerpoint/2010/main" val="637346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21</a:t>
            </a:fld>
            <a:endParaRPr lang="en-GB"/>
          </a:p>
        </p:txBody>
      </p:sp>
      <p:sp>
        <p:nvSpPr>
          <p:cNvPr id="57347" name="Rectangle 2"/>
          <p:cNvSpPr>
            <a:spLocks noGrp="1" noRot="1" noChangeAspect="1" noChangeArrowheads="1" noTextEdit="1"/>
          </p:cNvSpPr>
          <p:nvPr>
            <p:ph type="sldImg"/>
          </p:nvPr>
        </p:nvSpPr>
        <p:spPr>
          <a:xfrm>
            <a:off x="2552700" y="331788"/>
            <a:ext cx="1773238" cy="1330325"/>
          </a:xfrm>
          <a:ln cap="flat"/>
        </p:spPr>
      </p:sp>
      <p:sp>
        <p:nvSpPr>
          <p:cNvPr id="57348" name="Rectangle 3"/>
          <p:cNvSpPr>
            <a:spLocks noGrp="1" noChangeArrowheads="1"/>
          </p:cNvSpPr>
          <p:nvPr>
            <p:ph type="body" idx="1"/>
          </p:nvPr>
        </p:nvSpPr>
        <p:spPr>
          <a:noFill/>
          <a:ln/>
        </p:spPr>
        <p:txBody>
          <a:bodyPr/>
          <a:lstStyle/>
          <a:p>
            <a:r>
              <a:rPr lang="en-GB" dirty="0">
                <a:latin typeface="Arial" charset="0"/>
              </a:rPr>
              <a:t>Retour </a:t>
            </a:r>
            <a:r>
              <a:rPr lang="en-GB" dirty="0" err="1">
                <a:latin typeface="Arial" charset="0"/>
              </a:rPr>
              <a:t>d'information</a:t>
            </a:r>
            <a:endParaRPr lang="en-GB" dirty="0">
              <a:latin typeface="Arial" charset="0"/>
            </a:endParaRPr>
          </a:p>
          <a:p>
            <a:r>
              <a:rPr lang="en-GB" dirty="0">
                <a:latin typeface="Arial" charset="0"/>
              </a:rPr>
              <a:t>• </a:t>
            </a:r>
            <a:r>
              <a:rPr lang="en-GB" dirty="0" err="1">
                <a:latin typeface="Arial" charset="0"/>
              </a:rPr>
              <a:t>Pourquoi</a:t>
            </a:r>
            <a:r>
              <a:rPr lang="en-GB" dirty="0">
                <a:latin typeface="Arial" charset="0"/>
              </a:rPr>
              <a:t> ?</a:t>
            </a:r>
          </a:p>
          <a:p>
            <a:r>
              <a:rPr lang="en-GB" dirty="0">
                <a:latin typeface="Arial" charset="0"/>
              </a:rPr>
              <a:t>– Pour </a:t>
            </a:r>
            <a:r>
              <a:rPr lang="en-GB" dirty="0" err="1">
                <a:latin typeface="Arial" charset="0"/>
              </a:rPr>
              <a:t>améliorer</a:t>
            </a:r>
            <a:r>
              <a:rPr lang="en-GB" dirty="0">
                <a:latin typeface="Arial" charset="0"/>
              </a:rPr>
              <a:t> et </a:t>
            </a:r>
            <a:r>
              <a:rPr lang="en-GB" dirty="0" err="1">
                <a:latin typeface="Arial" charset="0"/>
              </a:rPr>
              <a:t>approfondir</a:t>
            </a:r>
            <a:endParaRPr lang="en-GB" dirty="0">
              <a:latin typeface="Arial" charset="0"/>
            </a:endParaRPr>
          </a:p>
          <a:p>
            <a:r>
              <a:rPr lang="en-GB" dirty="0">
                <a:latin typeface="Arial" charset="0"/>
              </a:rPr>
              <a:t>• </a:t>
            </a:r>
            <a:r>
              <a:rPr lang="en-GB" dirty="0" err="1">
                <a:latin typeface="Arial" charset="0"/>
              </a:rPr>
              <a:t>Quand</a:t>
            </a:r>
            <a:r>
              <a:rPr lang="en-GB" dirty="0">
                <a:latin typeface="Arial" charset="0"/>
              </a:rPr>
              <a:t> ?</a:t>
            </a:r>
          </a:p>
          <a:p>
            <a:r>
              <a:rPr lang="en-GB" dirty="0">
                <a:latin typeface="Arial" charset="0"/>
              </a:rPr>
              <a:t>– </a:t>
            </a:r>
            <a:r>
              <a:rPr lang="en-GB" dirty="0" err="1">
                <a:latin typeface="Arial" charset="0"/>
              </a:rPr>
              <a:t>Dès</a:t>
            </a:r>
            <a:r>
              <a:rPr lang="en-GB" dirty="0">
                <a:latin typeface="Arial" charset="0"/>
              </a:rPr>
              <a:t> que possible</a:t>
            </a:r>
          </a:p>
          <a:p>
            <a:r>
              <a:rPr lang="en-GB" dirty="0">
                <a:latin typeface="Arial" charset="0"/>
              </a:rPr>
              <a:t>• </a:t>
            </a:r>
            <a:r>
              <a:rPr lang="en-GB" dirty="0" err="1">
                <a:latin typeface="Arial" charset="0"/>
              </a:rPr>
              <a:t>Quel</a:t>
            </a:r>
            <a:r>
              <a:rPr lang="en-GB" dirty="0">
                <a:latin typeface="Arial" charset="0"/>
              </a:rPr>
              <a:t> type ?</a:t>
            </a:r>
          </a:p>
          <a:p>
            <a:r>
              <a:rPr lang="en-GB" dirty="0">
                <a:latin typeface="Arial" charset="0"/>
              </a:rPr>
              <a:t>– </a:t>
            </a:r>
            <a:r>
              <a:rPr lang="fr-FR" dirty="0">
                <a:latin typeface="Arial" charset="0"/>
              </a:rPr>
              <a:t>Positif la plupart du temps</a:t>
            </a:r>
            <a:endParaRPr lang="en-GB" dirty="0">
              <a:latin typeface="Arial" charset="0"/>
            </a:endParaRPr>
          </a:p>
          <a:p>
            <a:r>
              <a:rPr lang="en-GB" dirty="0">
                <a:latin typeface="Arial" charset="0"/>
              </a:rPr>
              <a:t>• </a:t>
            </a:r>
            <a:r>
              <a:rPr lang="fr-FR" dirty="0">
                <a:latin typeface="Arial" charset="0"/>
              </a:rPr>
              <a:t>Comment donner un retour négatif </a:t>
            </a:r>
            <a:r>
              <a:rPr lang="en-GB" dirty="0">
                <a:latin typeface="Arial" charset="0"/>
              </a:rPr>
              <a:t>?</a:t>
            </a:r>
          </a:p>
          <a:p>
            <a:r>
              <a:rPr lang="en-GB" dirty="0">
                <a:latin typeface="Arial" charset="0"/>
              </a:rPr>
              <a:t>– </a:t>
            </a:r>
            <a:r>
              <a:rPr lang="fr-FR" dirty="0">
                <a:latin typeface="Arial" charset="0"/>
              </a:rPr>
              <a:t>Commencez par les points positifs avant de formuler des commentaires négatifs (technique du sandwich)</a:t>
            </a:r>
            <a:endParaRPr lang="en-GB" dirty="0">
              <a:latin typeface="Arial" charset="0"/>
            </a:endParaRPr>
          </a:p>
          <a:p>
            <a:r>
              <a:rPr lang="fr-FR" dirty="0">
                <a:latin typeface="Arial" charset="0"/>
              </a:rPr>
              <a:t>Cette diapositive présente les raisons pour lesquelles un retour d'information doit être fourni, le moment où il doit être fourni et la forme qu'il doit revêtir. </a:t>
            </a:r>
          </a:p>
          <a:p>
            <a:endParaRPr lang="fr-FR" dirty="0">
              <a:latin typeface="Arial" charset="0"/>
            </a:endParaRPr>
          </a:p>
          <a:p>
            <a:endParaRPr lang="fr-FR" dirty="0">
              <a:latin typeface="Arial" charset="0"/>
            </a:endParaRPr>
          </a:p>
          <a:p>
            <a:endParaRPr lang="fr-FR" dirty="0">
              <a:latin typeface="Arial" charset="0"/>
            </a:endParaRPr>
          </a:p>
          <a:p>
            <a:r>
              <a:rPr lang="fr-FR" dirty="0">
                <a:latin typeface="Arial" charset="0"/>
              </a:rPr>
              <a:t>Document à distribuer : Exercices </a:t>
            </a:r>
          </a:p>
          <a:p>
            <a:endParaRPr lang="fr-FR" dirty="0">
              <a:latin typeface="Arial" charset="0"/>
            </a:endParaRPr>
          </a:p>
          <a:p>
            <a:r>
              <a:rPr lang="fr-FR" dirty="0">
                <a:latin typeface="Arial" charset="0"/>
              </a:rPr>
              <a:t>Instructions aux élèves :</a:t>
            </a:r>
          </a:p>
          <a:p>
            <a:pPr marL="176679" indent="-176679">
              <a:buFont typeface="Arial" panose="020B0604020202020204" pitchFamily="34" charset="0"/>
              <a:buChar char="•"/>
            </a:pPr>
            <a:r>
              <a:rPr lang="fr-FR" dirty="0">
                <a:latin typeface="Arial" charset="0"/>
              </a:rPr>
              <a:t>Levez-vous et faites face au groupe lorsque c'est votre tour de participer à l'exercice.</a:t>
            </a:r>
          </a:p>
          <a:p>
            <a:pPr marL="176679" indent="-176679">
              <a:buFont typeface="Arial" panose="020B0604020202020204" pitchFamily="34" charset="0"/>
              <a:buChar char="•"/>
            </a:pPr>
            <a:r>
              <a:rPr lang="fr-FR" dirty="0">
                <a:latin typeface="Arial" charset="0"/>
              </a:rPr>
              <a:t>Plus vous vous investissez dans les exercices, plus vous en retirerez de bénéfices.</a:t>
            </a:r>
          </a:p>
          <a:p>
            <a:pPr marL="176679" indent="-176679">
              <a:buFont typeface="Arial" panose="020B0604020202020204" pitchFamily="34" charset="0"/>
              <a:buChar char="•"/>
            </a:pPr>
            <a:r>
              <a:rPr lang="fr-FR" dirty="0">
                <a:latin typeface="Arial" charset="0"/>
              </a:rPr>
              <a:t>Formulez vos commentaires de manière honnête, nuancée et utile.  </a:t>
            </a:r>
          </a:p>
          <a:p>
            <a:pPr marL="176679" indent="-176679">
              <a:buFont typeface="Arial" panose="020B0604020202020204" pitchFamily="34" charset="0"/>
              <a:buChar char="•"/>
            </a:pPr>
            <a:r>
              <a:rPr lang="fr-FR" dirty="0">
                <a:latin typeface="Arial" charset="0"/>
              </a:rPr>
              <a:t>Dites au groupe si vous travaillez sur quelque chose en particulier (contact visuel ou « hum », etc.) afin qu'il puisse vous fournir un retour spécifique à ce sujet. </a:t>
            </a:r>
          </a:p>
          <a:p>
            <a:pPr marL="176679" indent="-176679">
              <a:buFont typeface="Arial" panose="020B0604020202020204" pitchFamily="34" charset="0"/>
              <a:buChar char="•"/>
            </a:pPr>
            <a:r>
              <a:rPr lang="fr-FR" dirty="0">
                <a:latin typeface="Arial" charset="0"/>
              </a:rPr>
              <a:t>Demandez si vous avez une question.</a:t>
            </a:r>
          </a:p>
          <a:p>
            <a:pPr marL="176679" indent="-176679">
              <a:buFont typeface="Arial" panose="020B0604020202020204" pitchFamily="34" charset="0"/>
              <a:buChar char="•"/>
            </a:pPr>
            <a:r>
              <a:rPr lang="fr-FR" dirty="0">
                <a:latin typeface="Arial" charset="0"/>
              </a:rPr>
              <a:t>Amusez-vous !</a:t>
            </a:r>
            <a:endParaRPr lang="en-GB" sz="1000" dirty="0"/>
          </a:p>
          <a:p>
            <a:pPr marL="157048" indent="-157048"/>
            <a:endParaRPr lang="en-GB" sz="1000" dirty="0"/>
          </a:p>
          <a:p>
            <a:pPr marL="157048" indent="-157048"/>
            <a:r>
              <a:rPr lang="fr-FR" sz="1000" b="1" i="1" dirty="0"/>
              <a:t>Passez à la </a:t>
            </a:r>
            <a:r>
              <a:rPr lang="fr-FR" sz="1000" b="1" i="1" u="sng" dirty="0"/>
              <a:t>diapositive suivante </a:t>
            </a:r>
            <a:r>
              <a:rPr lang="fr-FR" sz="1000" b="1" i="1" dirty="0"/>
              <a:t>pour les </a:t>
            </a:r>
            <a:r>
              <a:rPr lang="fr-FR" sz="1000" b="1" dirty="0"/>
              <a:t>Exercices d'introduction à l'inflexion de la voix</a:t>
            </a:r>
            <a:r>
              <a:rPr lang="fr-FR" sz="1000" b="1" i="1" dirty="0"/>
              <a:t> (puis revenez à cette diapositive)</a:t>
            </a:r>
          </a:p>
          <a:p>
            <a:pPr marL="157048" indent="-157048"/>
            <a:endParaRPr lang="en-GB" sz="1000" b="1" i="1" dirty="0"/>
          </a:p>
          <a:p>
            <a:pPr marL="157048" indent="-157048"/>
            <a:r>
              <a:rPr lang="en-GB" sz="1000" b="1" dirty="0"/>
              <a:t>Introduction au contact </a:t>
            </a:r>
            <a:r>
              <a:rPr lang="en-GB" sz="1000" b="1" dirty="0" err="1"/>
              <a:t>visuel</a:t>
            </a:r>
            <a:r>
              <a:rPr lang="en-GB" sz="1000" b="1" dirty="0"/>
              <a:t> :  </a:t>
            </a:r>
          </a:p>
          <a:p>
            <a:pPr marL="157048" indent="-157048">
              <a:buFontTx/>
              <a:buChar char="•"/>
            </a:pPr>
            <a:r>
              <a:rPr lang="fr-FR" sz="1000" dirty="0"/>
              <a:t>notez les différences culturelles </a:t>
            </a:r>
          </a:p>
          <a:p>
            <a:pPr marL="157048" indent="-157048">
              <a:buFontTx/>
              <a:buChar char="•"/>
            </a:pPr>
            <a:r>
              <a:rPr lang="fr-FR" sz="1000" dirty="0"/>
              <a:t>ne fixez pas les gens</a:t>
            </a:r>
          </a:p>
          <a:p>
            <a:pPr marL="157048" indent="-157048">
              <a:buFontTx/>
              <a:buChar char="•"/>
            </a:pPr>
            <a:r>
              <a:rPr lang="fr-FR" sz="1000" dirty="0"/>
              <a:t>déplacez-vous ; faites comme si vous teniez une conversation avec chaque participant</a:t>
            </a:r>
          </a:p>
          <a:p>
            <a:pPr marL="157048" indent="-157048">
              <a:buFontTx/>
              <a:buChar char="•"/>
            </a:pPr>
            <a:r>
              <a:rPr lang="fr-FR" sz="1000" dirty="0"/>
              <a:t>n'oubliez pas les personnes qui se trouvent en dehors de votre périmètre naturel (par exemple, celles assises à l'extrême droite ou à l'extrême gauche)</a:t>
            </a:r>
          </a:p>
          <a:p>
            <a:pPr marL="157048" indent="-157048">
              <a:buFontTx/>
              <a:buChar char="•"/>
            </a:pPr>
            <a:r>
              <a:rPr lang="fr-FR" sz="1000" dirty="0"/>
              <a:t>ne suivez pas un modèle fixe</a:t>
            </a:r>
          </a:p>
          <a:p>
            <a:pPr marL="157048" indent="-157048">
              <a:buFontTx/>
              <a:buChar char="•"/>
            </a:pPr>
            <a:r>
              <a:rPr lang="fr-FR" sz="1000" dirty="0"/>
              <a:t>SOURIEZ</a:t>
            </a:r>
            <a:endParaRPr lang="en-GB" sz="1000" dirty="0"/>
          </a:p>
          <a:p>
            <a:pPr marL="157048" indent="-157048"/>
            <a:endParaRPr lang="en-GB" sz="1000" dirty="0"/>
          </a:p>
          <a:p>
            <a:pPr marL="157048" indent="-157048"/>
            <a:r>
              <a:rPr lang="fr-FR" sz="1000" b="1" dirty="0"/>
              <a:t>Introduction au comportement non verbal - Histoire vécue </a:t>
            </a:r>
            <a:r>
              <a:rPr lang="en-GB" sz="1000" dirty="0"/>
              <a:t>:</a:t>
            </a:r>
          </a:p>
          <a:p>
            <a:pPr marL="157048" indent="-157048">
              <a:buFontTx/>
              <a:buChar char="•"/>
            </a:pPr>
            <a:r>
              <a:rPr lang="fr-FR" sz="1000" dirty="0"/>
              <a:t>Vous êtes à un cocktail et vous ne connaissez aucune des personnes présentes.  Vous apercevez un petit groupe et vous le rejoignez.  Vous commencez à raconter une expérience personnelle qui vous est arrivée récemment et vous vous rendez compte que tous les membres du groupe s'intéressent à vous et à votre histoire.  Quels sont les comportements qu'ils manifestent ?</a:t>
            </a:r>
          </a:p>
          <a:p>
            <a:pPr marL="157048" indent="-157048">
              <a:buFontTx/>
              <a:buChar char="•"/>
            </a:pPr>
            <a:r>
              <a:rPr lang="fr-FR" sz="1000" dirty="0"/>
              <a:t>Vous êtes très satisfait des bonnes vibrations générées par votre histoire. Vous êtes tellement content que vous allez voir un autre groupe et commencez à raconter la même histoire.  Cette fois, vous vous rendez compte que les membres du groupe ne s'intéressent ni à vous ni à votre histoire.  Quels sont les comportements qu'ils manifestent ?</a:t>
            </a:r>
          </a:p>
          <a:p>
            <a:pPr marL="157048" indent="-157048"/>
            <a:endParaRPr lang="en-GB" sz="1000" b="1" u="sng" dirty="0"/>
          </a:p>
          <a:p>
            <a:pPr marL="157048" indent="-157048"/>
            <a:r>
              <a:rPr lang="fr-FR" sz="1000" b="1" dirty="0"/>
              <a:t>Comportement non verbal :  </a:t>
            </a:r>
            <a:r>
              <a:rPr lang="fr-FR" sz="1000" dirty="0"/>
              <a:t>Couvrez l'utilisation des gestes, du langage corporel, etc.  Si vous en avez le temps, discutez de la manière de maintenir l'intérêt du groupe, de reconnaître si quelqu'un ne participe pas, etc.</a:t>
            </a:r>
          </a:p>
          <a:p>
            <a:pPr marL="157048" indent="-157048"/>
            <a:endParaRPr lang="en-GB" sz="1000" i="1" dirty="0"/>
          </a:p>
          <a:p>
            <a:pPr marL="157048" indent="-157048"/>
            <a:endParaRPr lang="en-GB" sz="1000" dirty="0"/>
          </a:p>
          <a:p>
            <a:pPr marL="157048" indent="-157048"/>
            <a:endParaRPr lang="en-GB" sz="1000" b="1" u="sng" dirty="0"/>
          </a:p>
          <a:p>
            <a:pPr marL="157048" indent="-157048"/>
            <a:endParaRPr lang="en-GB" sz="1000" b="1" dirty="0"/>
          </a:p>
          <a:p>
            <a:pPr marL="157048" indent="-157048"/>
            <a:endParaRPr lang="en-GB" sz="1000" dirty="0"/>
          </a:p>
          <a:p>
            <a:pPr marL="157048" indent="-157048"/>
            <a:endParaRPr lang="en-GB" sz="1000" b="1" u="sng" dirty="0"/>
          </a:p>
          <a:p>
            <a:pPr marL="157048" indent="-157048"/>
            <a:endParaRPr lang="en-GB" sz="1000" dirty="0"/>
          </a:p>
          <a:p>
            <a:pPr marL="157048" indent="-157048"/>
            <a:endParaRPr lang="en-GB" sz="1000" dirty="0"/>
          </a:p>
          <a:p>
            <a:pPr marL="157048" indent="-157048"/>
            <a:endParaRPr lang="en-GB" sz="1000" dirty="0"/>
          </a:p>
          <a:p>
            <a:pPr marL="157048" indent="-157048"/>
            <a:endParaRPr lang="en-GB" sz="10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3</a:t>
            </a:fld>
            <a:endParaRPr lang="it-IT"/>
          </a:p>
        </p:txBody>
      </p:sp>
    </p:spTree>
    <p:extLst>
      <p:ext uri="{BB962C8B-B14F-4D97-AF65-F5344CB8AC3E}">
        <p14:creationId xmlns:p14="http://schemas.microsoft.com/office/powerpoint/2010/main" val="3949271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22</a:t>
            </a:fld>
            <a:endParaRPr lang="en-GB"/>
          </a:p>
        </p:txBody>
      </p:sp>
      <p:sp>
        <p:nvSpPr>
          <p:cNvPr id="57347" name="Rectangle 2"/>
          <p:cNvSpPr>
            <a:spLocks noGrp="1" noRot="1" noChangeAspect="1" noChangeArrowheads="1" noTextEdit="1"/>
          </p:cNvSpPr>
          <p:nvPr>
            <p:ph type="sldImg"/>
          </p:nvPr>
        </p:nvSpPr>
        <p:spPr>
          <a:xfrm>
            <a:off x="2552700" y="331788"/>
            <a:ext cx="1773238" cy="1330325"/>
          </a:xfrm>
          <a:ln cap="flat"/>
        </p:spPr>
      </p:sp>
      <p:sp>
        <p:nvSpPr>
          <p:cNvPr id="57348" name="Rectangle 3"/>
          <p:cNvSpPr>
            <a:spLocks noGrp="1" noChangeArrowheads="1"/>
          </p:cNvSpPr>
          <p:nvPr>
            <p:ph type="body" idx="1"/>
          </p:nvPr>
        </p:nvSpPr>
        <p:spPr>
          <a:noFill/>
          <a:ln/>
        </p:spPr>
        <p:txBody>
          <a:bodyPr/>
          <a:lstStyle/>
          <a:p>
            <a:pPr marL="157048" indent="-157048"/>
            <a:endParaRPr lang="en-GB" sz="10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23</a:t>
            </a:fld>
            <a:endParaRPr lang="en-GB"/>
          </a:p>
        </p:txBody>
      </p:sp>
      <p:sp>
        <p:nvSpPr>
          <p:cNvPr id="57347" name="Rectangle 2"/>
          <p:cNvSpPr>
            <a:spLocks noGrp="1" noRot="1" noChangeAspect="1" noChangeArrowheads="1" noTextEdit="1"/>
          </p:cNvSpPr>
          <p:nvPr>
            <p:ph type="sldImg"/>
          </p:nvPr>
        </p:nvSpPr>
        <p:spPr>
          <a:xfrm>
            <a:off x="2552700" y="331788"/>
            <a:ext cx="1773238" cy="1330325"/>
          </a:xfrm>
          <a:ln cap="flat"/>
        </p:spPr>
      </p:sp>
      <p:sp>
        <p:nvSpPr>
          <p:cNvPr id="57348" name="Rectangle 3"/>
          <p:cNvSpPr>
            <a:spLocks noGrp="1" noChangeArrowheads="1"/>
          </p:cNvSpPr>
          <p:nvPr>
            <p:ph type="body" idx="1"/>
          </p:nvPr>
        </p:nvSpPr>
        <p:spPr>
          <a:noFill/>
          <a:ln/>
        </p:spPr>
        <p:txBody>
          <a:bodyPr/>
          <a:lstStyle/>
          <a:p>
            <a:r>
              <a:rPr lang="fr-FR" dirty="0">
                <a:latin typeface="Arial" charset="0"/>
              </a:rPr>
              <a:t>Pour être efficace, tout retour d'information doit être </a:t>
            </a:r>
            <a:r>
              <a:rPr lang="en-GB" dirty="0">
                <a:latin typeface="Arial" charset="0"/>
              </a:rPr>
              <a:t>…</a:t>
            </a:r>
          </a:p>
          <a:p>
            <a:pPr marL="176679" indent="-176679">
              <a:buFont typeface="Arial"/>
              <a:buChar char="•"/>
            </a:pPr>
            <a:r>
              <a:rPr lang="fr-FR" dirty="0">
                <a:latin typeface="Arial" charset="0"/>
              </a:rPr>
              <a:t>Fait en temps utile</a:t>
            </a:r>
          </a:p>
          <a:p>
            <a:pPr marL="176679" indent="-176679">
              <a:buFont typeface="Arial"/>
              <a:buChar char="•"/>
            </a:pPr>
            <a:r>
              <a:rPr lang="fr-FR" dirty="0">
                <a:latin typeface="Arial" charset="0"/>
              </a:rPr>
              <a:t>Spécifique</a:t>
            </a:r>
          </a:p>
          <a:p>
            <a:pPr marL="176679" indent="-176679">
              <a:buFont typeface="Arial"/>
              <a:buChar char="•"/>
            </a:pPr>
            <a:r>
              <a:rPr lang="fr-FR" dirty="0">
                <a:latin typeface="Arial" charset="0"/>
              </a:rPr>
              <a:t>Descriptif</a:t>
            </a:r>
          </a:p>
          <a:p>
            <a:pPr marL="176679" indent="-176679">
              <a:buFont typeface="Arial"/>
              <a:buChar char="•"/>
            </a:pPr>
            <a:r>
              <a:rPr lang="fr-FR" dirty="0">
                <a:latin typeface="Arial" charset="0"/>
              </a:rPr>
              <a:t>Pertinent</a:t>
            </a:r>
          </a:p>
          <a:p>
            <a:pPr marL="176679" indent="-176679">
              <a:buFont typeface="Arial"/>
              <a:buChar char="•"/>
            </a:pPr>
            <a:r>
              <a:rPr lang="fr-FR" dirty="0">
                <a:latin typeface="Arial" charset="0"/>
              </a:rPr>
              <a:t>Utile</a:t>
            </a:r>
          </a:p>
          <a:p>
            <a:pPr marL="176679" indent="-176679">
              <a:buFont typeface="Arial"/>
              <a:buChar char="•"/>
            </a:pPr>
            <a:r>
              <a:rPr lang="fr-FR" dirty="0">
                <a:latin typeface="Arial" charset="0"/>
              </a:rPr>
              <a:t>Réaliste</a:t>
            </a:r>
          </a:p>
          <a:p>
            <a:pPr marL="176679" indent="-176679">
              <a:buFont typeface="Arial"/>
              <a:buChar char="•"/>
            </a:pPr>
            <a:endParaRPr lang="fr-FR" dirty="0">
              <a:latin typeface="Arial" charset="0"/>
            </a:endParaRPr>
          </a:p>
          <a:p>
            <a:pPr marL="176679" indent="-176679">
              <a:buFont typeface="Arial"/>
              <a:buChar char="•"/>
            </a:pPr>
            <a:r>
              <a:rPr lang="fr-FR" dirty="0">
                <a:latin typeface="Arial" charset="0"/>
              </a:rPr>
              <a:t>Ces six critères doivent être discutés en classe, le formateur guidant les participants sur la manière d'interpréter et de mettre en pratique chacun d'entre eux.</a:t>
            </a:r>
            <a:r>
              <a:rPr lang="en-GB" sz="1000" dirty="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BFC2DEBF-5E79-4A2A-A65B-51FEB0F25A4F}" type="slidenum">
              <a:rPr lang="en-GB" smtClean="0"/>
              <a:pPr/>
              <a:t>24</a:t>
            </a:fld>
            <a:endParaRPr lang="en-GB"/>
          </a:p>
        </p:txBody>
      </p:sp>
      <p:sp>
        <p:nvSpPr>
          <p:cNvPr id="57347" name="Rectangle 2"/>
          <p:cNvSpPr>
            <a:spLocks noGrp="1" noRot="1" noChangeAspect="1" noChangeArrowheads="1" noTextEdit="1"/>
          </p:cNvSpPr>
          <p:nvPr>
            <p:ph type="sldImg"/>
          </p:nvPr>
        </p:nvSpPr>
        <p:spPr>
          <a:xfrm>
            <a:off x="2552700" y="331788"/>
            <a:ext cx="1773238" cy="1330325"/>
          </a:xfrm>
          <a:ln cap="flat"/>
        </p:spPr>
      </p:sp>
      <p:sp>
        <p:nvSpPr>
          <p:cNvPr id="57348" name="Rectangle 3"/>
          <p:cNvSpPr>
            <a:spLocks noGrp="1" noChangeArrowheads="1"/>
          </p:cNvSpPr>
          <p:nvPr>
            <p:ph type="body" idx="1"/>
          </p:nvPr>
        </p:nvSpPr>
        <p:spPr>
          <a:noFill/>
          <a:ln/>
        </p:spPr>
        <p:txBody>
          <a:bodyPr/>
          <a:lstStyle/>
          <a:p>
            <a:pPr marL="157048" indent="-157048"/>
            <a:endParaRPr lang="en-GB" sz="1000" dirty="0"/>
          </a:p>
        </p:txBody>
      </p:sp>
    </p:spTree>
    <p:extLst>
      <p:ext uri="{BB962C8B-B14F-4D97-AF65-F5344CB8AC3E}">
        <p14:creationId xmlns:p14="http://schemas.microsoft.com/office/powerpoint/2010/main" val="4132029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331788"/>
            <a:ext cx="1773238" cy="133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A3FC1-1089-46DB-9F25-4FCD4E0F8FBE}" type="slidenum">
              <a:rPr lang="en-GB" smtClean="0"/>
              <a:pPr>
                <a:defRPr/>
              </a:pPr>
              <a:t>25</a:t>
            </a:fld>
            <a:endParaRPr lang="en-GB"/>
          </a:p>
        </p:txBody>
      </p:sp>
    </p:spTree>
    <p:extLst>
      <p:ext uri="{BB962C8B-B14F-4D97-AF65-F5344CB8AC3E}">
        <p14:creationId xmlns:p14="http://schemas.microsoft.com/office/powerpoint/2010/main" val="755103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52700" y="331788"/>
            <a:ext cx="1773238" cy="13303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2DA3FC1-1089-46DB-9F25-4FCD4E0F8FBE}" type="slidenum">
              <a:rPr lang="en-GB" smtClean="0"/>
              <a:pPr>
                <a:defRPr/>
              </a:pPr>
              <a:t>26</a:t>
            </a:fld>
            <a:endParaRPr lang="en-GB"/>
          </a:p>
        </p:txBody>
      </p:sp>
    </p:spTree>
    <p:extLst>
      <p:ext uri="{BB962C8B-B14F-4D97-AF65-F5344CB8AC3E}">
        <p14:creationId xmlns:p14="http://schemas.microsoft.com/office/powerpoint/2010/main" val="1930275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4</a:t>
            </a:fld>
            <a:endParaRPr lang="it-IT"/>
          </a:p>
        </p:txBody>
      </p:sp>
    </p:spTree>
    <p:extLst>
      <p:ext uri="{BB962C8B-B14F-4D97-AF65-F5344CB8AC3E}">
        <p14:creationId xmlns:p14="http://schemas.microsoft.com/office/powerpoint/2010/main" val="3628043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5</a:t>
            </a:fld>
            <a:endParaRPr lang="it-IT"/>
          </a:p>
        </p:txBody>
      </p:sp>
    </p:spTree>
    <p:extLst>
      <p:ext uri="{BB962C8B-B14F-4D97-AF65-F5344CB8AC3E}">
        <p14:creationId xmlns:p14="http://schemas.microsoft.com/office/powerpoint/2010/main" val="33592420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6</a:t>
            </a:fld>
            <a:endParaRPr lang="it-IT"/>
          </a:p>
        </p:txBody>
      </p:sp>
    </p:spTree>
    <p:extLst>
      <p:ext uri="{BB962C8B-B14F-4D97-AF65-F5344CB8AC3E}">
        <p14:creationId xmlns:p14="http://schemas.microsoft.com/office/powerpoint/2010/main" val="4269418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2552700" y="331788"/>
            <a:ext cx="1773238" cy="1330325"/>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CF2A780-E56D-7147-80A6-1352A568A05B}" type="slidenum">
              <a:rPr lang="it-IT" smtClean="0"/>
              <a:t>7</a:t>
            </a:fld>
            <a:endParaRPr lang="it-IT"/>
          </a:p>
        </p:txBody>
      </p:sp>
    </p:spTree>
    <p:extLst>
      <p:ext uri="{BB962C8B-B14F-4D97-AF65-F5344CB8AC3E}">
        <p14:creationId xmlns:p14="http://schemas.microsoft.com/office/powerpoint/2010/main" val="535890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8</a:t>
            </a:fld>
            <a:endParaRPr lang="en-GB"/>
          </a:p>
        </p:txBody>
      </p:sp>
      <p:sp>
        <p:nvSpPr>
          <p:cNvPr id="121858" name="Rectangle 2"/>
          <p:cNvSpPr>
            <a:spLocks noGrp="1" noRot="1" noChangeAspect="1" noChangeArrowheads="1" noTextEdit="1"/>
          </p:cNvSpPr>
          <p:nvPr>
            <p:ph type="sldImg"/>
          </p:nvPr>
        </p:nvSpPr>
        <p:spPr>
          <a:xfrm>
            <a:off x="2552700" y="331788"/>
            <a:ext cx="1773238" cy="1330325"/>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9</a:t>
            </a:fld>
            <a:endParaRPr lang="en-GB"/>
          </a:p>
        </p:txBody>
      </p:sp>
      <p:sp>
        <p:nvSpPr>
          <p:cNvPr id="121858" name="Rectangle 2"/>
          <p:cNvSpPr>
            <a:spLocks noGrp="1" noRot="1" noChangeAspect="1" noChangeArrowheads="1" noTextEdit="1"/>
          </p:cNvSpPr>
          <p:nvPr>
            <p:ph type="sldImg"/>
          </p:nvPr>
        </p:nvSpPr>
        <p:spPr>
          <a:xfrm>
            <a:off x="2552700" y="331788"/>
            <a:ext cx="1773238" cy="1330325"/>
          </a:xfrm>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r>
              <a:rPr lang="fr-FR" dirty="0"/>
              <a:t>Les diapositives 9 à 14 sont volontairement rédigées de manière chaotique et maladroite, car elles seront utilisées pour donner des exemples d'erreurs courantes commises (souvent de bonne foi, avec l'intention de transmettre le plus d'informations possible) par les formateurs. Elles sont évidemment excessives et il sera assez difficile de les suivre. En fait, vous n'en utiliserez peut-être que quelques-unes. Leur utilisation, cependant, a pour fonction de stimuler et d'analyser une réaction de l'auditoire afin qu'il puisse apprécier l'impact des mauvaises techniques de présentation sur l'environnement d'apprentissage. N'oubliez pas qu'en plus des diapositives, d'autres facteurs devront être pris en considération (par exemple, la configuration de la salle, la lumière, la distance et la taille de l'écran...).</a:t>
            </a:r>
          </a:p>
        </p:txBody>
      </p:sp>
    </p:spTree>
    <p:extLst>
      <p:ext uri="{BB962C8B-B14F-4D97-AF65-F5344CB8AC3E}">
        <p14:creationId xmlns:p14="http://schemas.microsoft.com/office/powerpoint/2010/main" val="3226725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4C2A33-3A77-1543-AB5F-C31EA74F4E70}" type="slidenum">
              <a:rPr lang="en-GB"/>
              <a:pPr/>
              <a:t>10</a:t>
            </a:fld>
            <a:endParaRPr lang="en-GB"/>
          </a:p>
        </p:txBody>
      </p:sp>
      <p:sp>
        <p:nvSpPr>
          <p:cNvPr id="121858" name="Rectangle 2"/>
          <p:cNvSpPr>
            <a:spLocks noGrp="1" noRot="1" noChangeAspect="1" noChangeArrowheads="1" noTextEdit="1"/>
          </p:cNvSpPr>
          <p:nvPr>
            <p:ph type="sldImg"/>
          </p:nvPr>
        </p:nvSpPr>
        <p:spPr>
          <a:xfrm>
            <a:off x="2552700" y="331788"/>
            <a:ext cx="1773238" cy="1330325"/>
          </a:xfrm>
          <a:ln/>
          <a:extLst>
            <a:ext uri="{FAA26D3D-D897-4be2-8F04-BA451C77F1D7}">
              <ma14:placeholderFlag xmlns:ma14="http://schemas.microsoft.com/office/mac/drawingml/2011/main" xmlns="" val="1"/>
            </a:ext>
          </a:extLst>
        </p:spPr>
      </p:sp>
      <p:sp>
        <p:nvSpPr>
          <p:cNvPr id="121859" name="Rectangle 3"/>
          <p:cNvSpPr>
            <a:spLocks noGrp="1" noChangeArrowheads="1"/>
          </p:cNvSpPr>
          <p:nvPr>
            <p:ph type="body" idx="1"/>
          </p:nvPr>
        </p:nvSpPr>
        <p:spPr/>
        <p:txBody>
          <a:bodyPr/>
          <a:lstStyle/>
          <a:p>
            <a:endParaRPr lang="en-US" dirty="0"/>
          </a:p>
          <a:p>
            <a:endParaRPr lang="en-US" dirty="0"/>
          </a:p>
        </p:txBody>
      </p:sp>
    </p:spTree>
    <p:extLst>
      <p:ext uri="{BB962C8B-B14F-4D97-AF65-F5344CB8AC3E}">
        <p14:creationId xmlns:p14="http://schemas.microsoft.com/office/powerpoint/2010/main" val="4998476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96220"/>
            <a:ext cx="7772400" cy="1655763"/>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143000" y="3596125"/>
            <a:ext cx="6858000" cy="12501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pic>
        <p:nvPicPr>
          <p:cNvPr id="7" name="Picture 6">
            <a:extLst>
              <a:ext uri="{FF2B5EF4-FFF2-40B4-BE49-F238E27FC236}">
                <a16:creationId xmlns:a16="http://schemas.microsoft.com/office/drawing/2014/main" id="{400053B1-04E2-412B-A90B-92581A80CC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26295" y="5295064"/>
            <a:ext cx="5691410" cy="954157"/>
          </a:xfrm>
          <a:prstGeom prst="rect">
            <a:avLst/>
          </a:prstGeom>
        </p:spPr>
      </p:pic>
    </p:spTree>
    <p:extLst>
      <p:ext uri="{BB962C8B-B14F-4D97-AF65-F5344CB8AC3E}">
        <p14:creationId xmlns:p14="http://schemas.microsoft.com/office/powerpoint/2010/main" val="163283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925816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normAutofit/>
          </a:bodyPr>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GB"/>
              <a:t>www.coe.int/cybercrime</a:t>
            </a:r>
          </a:p>
        </p:txBody>
      </p:sp>
      <p:sp>
        <p:nvSpPr>
          <p:cNvPr id="6" name="Slide Number Placeholder 5"/>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093736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2454441"/>
            <a:ext cx="3886200" cy="37225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2454441"/>
            <a:ext cx="3886200" cy="37225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238362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0316" y="1039528"/>
            <a:ext cx="7886700" cy="101372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202773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926080"/>
            <a:ext cx="3868340" cy="346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02773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926080"/>
            <a:ext cx="3887391" cy="3465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GB"/>
              <a:t>www.coe.int/cybercrime</a:t>
            </a:r>
            <a:endParaRPr lang="en-GB" dirty="0"/>
          </a:p>
        </p:txBody>
      </p:sp>
      <p:sp>
        <p:nvSpPr>
          <p:cNvPr id="9" name="Slide Number Placeholder 8"/>
          <p:cNvSpPr>
            <a:spLocks noGrp="1"/>
          </p:cNvSpPr>
          <p:nvPr>
            <p:ph type="sldNum" sz="quarter" idx="12"/>
          </p:nvPr>
        </p:nvSpPr>
        <p:spPr/>
        <p:txBody>
          <a:bodyPr/>
          <a:lstStyle/>
          <a:p>
            <a:fld id="{B1D9BA23-6223-4617-9598-728E7A9462B0}" type="slidenum">
              <a:rPr lang="en-GB" smtClean="0"/>
              <a:pPr/>
              <a:t>‹N°›</a:t>
            </a:fld>
            <a:endParaRPr lang="en-GB"/>
          </a:p>
        </p:txBody>
      </p:sp>
    </p:spTree>
    <p:extLst>
      <p:ext uri="{BB962C8B-B14F-4D97-AF65-F5344CB8AC3E}">
        <p14:creationId xmlns:p14="http://schemas.microsoft.com/office/powerpoint/2010/main" val="349932278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GB"/>
              <a:t>www.coe.int/cybercrime</a:t>
            </a:r>
          </a:p>
        </p:txBody>
      </p:sp>
      <p:sp>
        <p:nvSpPr>
          <p:cNvPr id="5" name="Slide Number Placeholder 4"/>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587627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GB"/>
              <a:t>www.coe.int/cybercrime</a:t>
            </a:r>
          </a:p>
        </p:txBody>
      </p:sp>
      <p:sp>
        <p:nvSpPr>
          <p:cNvPr id="4" name="Slide Number Placeholder 3"/>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2839577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7459" y="1145406"/>
            <a:ext cx="2949178" cy="1222409"/>
          </a:xfrm>
        </p:spPr>
        <p:txBody>
          <a:bodyPr anchor="b">
            <a:noAutofit/>
          </a:bodyPr>
          <a:lstStyle>
            <a:lvl1pPr>
              <a:defRPr sz="2800"/>
            </a:lvl1pPr>
          </a:lstStyle>
          <a:p>
            <a:r>
              <a:rPr lang="en-US" dirty="0"/>
              <a:t>Click to edit Master title style</a:t>
            </a:r>
          </a:p>
        </p:txBody>
      </p:sp>
      <p:sp>
        <p:nvSpPr>
          <p:cNvPr id="3" name="Content Placeholder 2"/>
          <p:cNvSpPr>
            <a:spLocks noGrp="1"/>
          </p:cNvSpPr>
          <p:nvPr>
            <p:ph idx="1"/>
          </p:nvPr>
        </p:nvSpPr>
        <p:spPr>
          <a:xfrm>
            <a:off x="3885009" y="1145406"/>
            <a:ext cx="4629150" cy="510859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7459" y="2473693"/>
            <a:ext cx="2949178" cy="378030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70897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193533"/>
            <a:ext cx="2949178" cy="1194706"/>
          </a:xfrm>
        </p:spPr>
        <p:txBody>
          <a:bodyPr anchor="b">
            <a:no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5009" y="1193534"/>
            <a:ext cx="4629150" cy="511990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501851"/>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GB"/>
              <a:t>www.coe.int/cybercrime</a:t>
            </a:r>
          </a:p>
        </p:txBody>
      </p:sp>
      <p:sp>
        <p:nvSpPr>
          <p:cNvPr id="7" name="Slide Number Placeholder 6"/>
          <p:cNvSpPr>
            <a:spLocks noGrp="1"/>
          </p:cNvSpPr>
          <p:nvPr>
            <p:ph type="sldNum" sz="quarter" idx="12"/>
          </p:nvPr>
        </p:nvSpPr>
        <p:spPr/>
        <p:txBody>
          <a:bodyPr/>
          <a:lstStyle/>
          <a:p>
            <a:fld id="{B1D9BA23-6223-4617-9598-728E7A9462B0}" type="slidenum">
              <a:rPr lang="en-GB" smtClean="0"/>
              <a:t>‹N°›</a:t>
            </a:fld>
            <a:endParaRPr lang="en-GB"/>
          </a:p>
        </p:txBody>
      </p:sp>
    </p:spTree>
    <p:extLst>
      <p:ext uri="{BB962C8B-B14F-4D97-AF65-F5344CB8AC3E}">
        <p14:creationId xmlns:p14="http://schemas.microsoft.com/office/powerpoint/2010/main" val="3258827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203158"/>
            <a:ext cx="7886700" cy="116158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2454441"/>
            <a:ext cx="7886700" cy="372252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C3A2350B-F9F3-476B-9008-ACA7547F402C}"/>
              </a:ext>
            </a:extLst>
          </p:cNvPr>
          <p:cNvSpPr/>
          <p:nvPr userDrawn="1"/>
        </p:nvSpPr>
        <p:spPr>
          <a:xfrm>
            <a:off x="0" y="6511789"/>
            <a:ext cx="9144000" cy="409575"/>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latin typeface="Verdana" panose="020B0604030504040204" pitchFamily="34" charset="0"/>
              <a:ea typeface="Verdana" panose="020B0604030504040204" pitchFamily="34" charset="0"/>
            </a:endParaRPr>
          </a:p>
        </p:txBody>
      </p:sp>
      <p:pic>
        <p:nvPicPr>
          <p:cNvPr id="14" name="Picture 13">
            <a:extLst>
              <a:ext uri="{FF2B5EF4-FFF2-40B4-BE49-F238E27FC236}">
                <a16:creationId xmlns:a16="http://schemas.microsoft.com/office/drawing/2014/main" id="{1FF6E252-CD60-4B07-BD00-910E4255E7ED}"/>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19150"/>
            <a:ext cx="9144000" cy="971550"/>
          </a:xfrm>
          <a:prstGeom prst="rect">
            <a:avLst/>
          </a:prstGeom>
        </p:spPr>
      </p:pic>
      <p:sp>
        <p:nvSpPr>
          <p:cNvPr id="4" name="Date Placeholder 3"/>
          <p:cNvSpPr>
            <a:spLocks noGrp="1"/>
          </p:cNvSpPr>
          <p:nvPr>
            <p:ph type="dt" sz="half" idx="2"/>
          </p:nvPr>
        </p:nvSpPr>
        <p:spPr>
          <a:xfrm>
            <a:off x="628649" y="6531039"/>
            <a:ext cx="2364807" cy="365125"/>
          </a:xfrm>
          <a:prstGeom prst="rect">
            <a:avLst/>
          </a:prstGeom>
        </p:spPr>
        <p:txBody>
          <a:bodyPr vert="horz" lIns="91440" tIns="45720" rIns="91440" bIns="45720" rtlCol="0" anchor="ctr"/>
          <a:lstStyle>
            <a:lvl1pPr algn="l">
              <a:defRPr sz="1200" b="1">
                <a:solidFill>
                  <a:schemeClr val="bg1"/>
                </a:solidFill>
                <a:latin typeface="Verdana" panose="020B0604030504040204" pitchFamily="34" charset="0"/>
                <a:ea typeface="Verdana" panose="020B0604030504040204" pitchFamily="34" charset="0"/>
              </a:defRPr>
            </a:lvl1pPr>
          </a:lstStyle>
          <a:p>
            <a:r>
              <a:rPr lang="en-GB"/>
              <a:t>www.coe.int/cybercrime</a:t>
            </a:r>
            <a:endParaRPr lang="en-GB" dirty="0"/>
          </a:p>
        </p:txBody>
      </p:sp>
      <p:sp>
        <p:nvSpPr>
          <p:cNvPr id="6" name="Slide Number Placeholder 5"/>
          <p:cNvSpPr>
            <a:spLocks noGrp="1"/>
          </p:cNvSpPr>
          <p:nvPr>
            <p:ph type="sldNum" sz="quarter" idx="4"/>
          </p:nvPr>
        </p:nvSpPr>
        <p:spPr>
          <a:xfrm>
            <a:off x="6457950" y="6531039"/>
            <a:ext cx="2057400" cy="365125"/>
          </a:xfrm>
          <a:prstGeom prst="rect">
            <a:avLst/>
          </a:prstGeom>
        </p:spPr>
        <p:txBody>
          <a:bodyPr vert="horz" lIns="91440" tIns="45720" rIns="91440" bIns="45720" rtlCol="0" anchor="ctr"/>
          <a:lstStyle>
            <a:lvl1pPr algn="r">
              <a:defRPr sz="1200" b="1">
                <a:solidFill>
                  <a:schemeClr val="bg1"/>
                </a:solidFill>
                <a:latin typeface="Verdana" panose="020B0604030504040204" pitchFamily="34" charset="0"/>
                <a:ea typeface="Verdana" panose="020B0604030504040204" pitchFamily="34" charset="0"/>
              </a:defRPr>
            </a:lvl1pPr>
          </a:lstStyle>
          <a:p>
            <a:fld id="{B1D9BA23-6223-4617-9598-728E7A9462B0}" type="slidenum">
              <a:rPr lang="en-GB" smtClean="0"/>
              <a:pPr/>
              <a:t>‹N°›</a:t>
            </a:fld>
            <a:endParaRPr lang="en-GB"/>
          </a:p>
        </p:txBody>
      </p:sp>
    </p:spTree>
    <p:extLst>
      <p:ext uri="{BB962C8B-B14F-4D97-AF65-F5344CB8AC3E}">
        <p14:creationId xmlns:p14="http://schemas.microsoft.com/office/powerpoint/2010/main" val="298624802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hdr="0" ftr="0"/>
  <p:txStyles>
    <p:titleStyle>
      <a:lvl1pPr algn="l" defTabSz="914400" rtl="0" eaLnBrk="1" latinLnBrk="0" hangingPunct="1">
        <a:lnSpc>
          <a:spcPct val="90000"/>
        </a:lnSpc>
        <a:spcBef>
          <a:spcPct val="0"/>
        </a:spcBef>
        <a:buNone/>
        <a:defRPr sz="4000" kern="1200">
          <a:solidFill>
            <a:schemeClr val="tx1"/>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ideo" Target="https://www.youtube.com/embed/pGYKcqzG_7M?feature=oembe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www.online-stopwatch.com/countdown-timer/"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4BEE-F080-4497-B183-2AA405912103}"/>
              </a:ext>
            </a:extLst>
          </p:cNvPr>
          <p:cNvSpPr>
            <a:spLocks noGrp="1"/>
          </p:cNvSpPr>
          <p:nvPr>
            <p:ph type="ctrTitle"/>
          </p:nvPr>
        </p:nvSpPr>
        <p:spPr/>
        <p:txBody>
          <a:bodyPr/>
          <a:lstStyle/>
          <a:p>
            <a:r>
              <a:rPr lang="fr-FR" dirty="0"/>
              <a:t>L'art d'apprendre et de faire apprendre</a:t>
            </a:r>
          </a:p>
        </p:txBody>
      </p:sp>
      <p:sp>
        <p:nvSpPr>
          <p:cNvPr id="3" name="Subtitle 2">
            <a:extLst>
              <a:ext uri="{FF2B5EF4-FFF2-40B4-BE49-F238E27FC236}">
                <a16:creationId xmlns:a16="http://schemas.microsoft.com/office/drawing/2014/main" id="{4DA3C767-8F6C-4238-A52C-53F1945DEC21}"/>
              </a:ext>
            </a:extLst>
          </p:cNvPr>
          <p:cNvSpPr>
            <a:spLocks noGrp="1"/>
          </p:cNvSpPr>
          <p:nvPr>
            <p:ph type="subTitle" idx="1"/>
          </p:nvPr>
        </p:nvSpPr>
        <p:spPr/>
        <p:txBody>
          <a:bodyPr/>
          <a:lstStyle/>
          <a:p>
            <a:r>
              <a:rPr lang="en-GB" dirty="0"/>
              <a:t>Nom du </a:t>
            </a:r>
            <a:r>
              <a:rPr lang="en-GB" dirty="0" err="1"/>
              <a:t>formateur</a:t>
            </a:r>
            <a:endParaRPr lang="en-GB" dirty="0"/>
          </a:p>
        </p:txBody>
      </p:sp>
      <p:sp>
        <p:nvSpPr>
          <p:cNvPr id="4" name="Date Placeholder 3">
            <a:extLst>
              <a:ext uri="{FF2B5EF4-FFF2-40B4-BE49-F238E27FC236}">
                <a16:creationId xmlns:a16="http://schemas.microsoft.com/office/drawing/2014/main" id="{9853E9CF-E1AD-4CAB-A3E8-27D4B78A612A}"/>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90D77E1A-6E83-4ECF-810B-CE5090C0F97E}"/>
              </a:ext>
            </a:extLst>
          </p:cNvPr>
          <p:cNvSpPr>
            <a:spLocks noGrp="1"/>
          </p:cNvSpPr>
          <p:nvPr>
            <p:ph type="sldNum" sz="quarter" idx="12"/>
          </p:nvPr>
        </p:nvSpPr>
        <p:spPr/>
        <p:txBody>
          <a:bodyPr/>
          <a:lstStyle/>
          <a:p>
            <a:fld id="{B1D9BA23-6223-4617-9598-728E7A9462B0}" type="slidenum">
              <a:rPr lang="en-GB" smtClean="0"/>
              <a:t>1</a:t>
            </a:fld>
            <a:endParaRPr lang="en-GB"/>
          </a:p>
        </p:txBody>
      </p:sp>
    </p:spTree>
    <p:extLst>
      <p:ext uri="{BB962C8B-B14F-4D97-AF65-F5344CB8AC3E}">
        <p14:creationId xmlns:p14="http://schemas.microsoft.com/office/powerpoint/2010/main" val="369802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642167"/>
            <a:ext cx="8458200" cy="1143000"/>
          </a:xfrm>
        </p:spPr>
        <p:txBody>
          <a:bodyPr>
            <a:normAutofit/>
          </a:bodyPr>
          <a:lstStyle/>
          <a:p>
            <a:pPr marL="762000" indent="-762000"/>
            <a:r>
              <a:rPr lang="en-GB" noProof="0" dirty="0">
                <a:solidFill>
                  <a:srgbClr val="00B0F0"/>
                </a:solidFill>
              </a:rPr>
              <a:t> </a:t>
            </a:r>
            <a:r>
              <a:rPr lang="fr-FR" sz="2600" b="1" dirty="0">
                <a:solidFill>
                  <a:srgbClr val="00B0F0"/>
                </a:solidFill>
              </a:rPr>
              <a:t>Dispenser une formation </a:t>
            </a:r>
            <a:r>
              <a:rPr lang="en-GB" sz="2600" b="1" dirty="0">
                <a:solidFill>
                  <a:srgbClr val="00B0F0"/>
                </a:solidFill>
              </a:rPr>
              <a:t>– </a:t>
            </a:r>
            <a:r>
              <a:rPr lang="en-GB" sz="2600" b="1" dirty="0" err="1">
                <a:solidFill>
                  <a:srgbClr val="00B0F0"/>
                </a:solidFill>
              </a:rPr>
              <a:t>deuxième</a:t>
            </a:r>
            <a:r>
              <a:rPr lang="en-GB" sz="2600" b="1" dirty="0">
                <a:solidFill>
                  <a:srgbClr val="00B0F0"/>
                </a:solidFill>
              </a:rPr>
              <a:t> </a:t>
            </a:r>
            <a:r>
              <a:rPr lang="en-GB" sz="2600" b="1" dirty="0" err="1">
                <a:solidFill>
                  <a:srgbClr val="00B0F0"/>
                </a:solidFill>
              </a:rPr>
              <a:t>étape</a:t>
            </a:r>
            <a:r>
              <a:rPr lang="en-GB" sz="2600" b="1" dirty="0">
                <a:solidFill>
                  <a:srgbClr val="00B0F0"/>
                </a:solidFill>
              </a:rPr>
              <a:t> </a:t>
            </a:r>
            <a:endParaRPr lang="en-GB" sz="2600" noProof="0" dirty="0">
              <a:solidFill>
                <a:srgbClr val="00B0F0"/>
              </a:solidFill>
            </a:endParaRPr>
          </a:p>
        </p:txBody>
      </p:sp>
      <p:sp>
        <p:nvSpPr>
          <p:cNvPr id="119811" name="Rectangle 3"/>
          <p:cNvSpPr>
            <a:spLocks noGrp="1" noChangeArrowheads="1"/>
          </p:cNvSpPr>
          <p:nvPr>
            <p:ph idx="1"/>
          </p:nvPr>
        </p:nvSpPr>
        <p:spPr>
          <a:xfrm>
            <a:off x="257994" y="1653042"/>
            <a:ext cx="8257356" cy="3950706"/>
          </a:xfrm>
          <a:noFill/>
        </p:spPr>
        <p:txBody>
          <a:bodyPr>
            <a:noAutofit/>
          </a:bodyPr>
          <a:lstStyle/>
          <a:p>
            <a:pPr marL="349250" lvl="1" indent="0">
              <a:buNone/>
            </a:pPr>
            <a:r>
              <a:rPr lang="fr-FR" sz="2000" dirty="0">
                <a:solidFill>
                  <a:schemeClr val="accent2">
                    <a:lumMod val="40000"/>
                    <a:lumOff val="60000"/>
                  </a:schemeClr>
                </a:solidFill>
              </a:rPr>
              <a:t>Une fois que vous aurez compris qui est votre auditoire, il sera temps de le faire participer. Il existe plusieurs manières de procéder</a:t>
            </a:r>
            <a:r>
              <a:rPr lang="en-GB" sz="2000" dirty="0">
                <a:solidFill>
                  <a:schemeClr val="accent2">
                    <a:lumMod val="40000"/>
                    <a:lumOff val="60000"/>
                  </a:schemeClr>
                </a:solidFill>
              </a:rPr>
              <a:t>. </a:t>
            </a:r>
          </a:p>
          <a:p>
            <a:pPr marL="349250" lvl="1" indent="0">
              <a:buNone/>
            </a:pPr>
            <a:r>
              <a:rPr lang="en-GB" sz="2000" dirty="0" err="1">
                <a:solidFill>
                  <a:schemeClr val="accent2">
                    <a:lumMod val="40000"/>
                    <a:lumOff val="60000"/>
                  </a:schemeClr>
                </a:solidFill>
              </a:rPr>
              <a:t>Rappelez-vous</a:t>
            </a:r>
            <a:r>
              <a:rPr lang="en-GB" sz="2000" dirty="0">
                <a:solidFill>
                  <a:schemeClr val="accent2">
                    <a:lumMod val="40000"/>
                    <a:lumOff val="60000"/>
                  </a:schemeClr>
                </a:solidFill>
              </a:rPr>
              <a:t> que</a:t>
            </a:r>
            <a:r>
              <a:rPr lang="fr-FR" sz="2000" dirty="0">
                <a:solidFill>
                  <a:schemeClr val="accent2">
                    <a:lumMod val="40000"/>
                    <a:lumOff val="60000"/>
                  </a:schemeClr>
                </a:solidFill>
              </a:rPr>
              <a:t> </a:t>
            </a:r>
            <a:r>
              <a:rPr lang="fr-FR" sz="2000" dirty="0">
                <a:solidFill>
                  <a:schemeClr val="accent6">
                    <a:lumMod val="75000"/>
                  </a:schemeClr>
                </a:solidFill>
              </a:rPr>
              <a:t>plus vous </a:t>
            </a:r>
          </a:p>
          <a:p>
            <a:pPr marL="349250" lvl="1" indent="0">
              <a:buNone/>
            </a:pPr>
            <a:r>
              <a:rPr lang="fr-FR" sz="2000" dirty="0">
                <a:solidFill>
                  <a:schemeClr val="accent6">
                    <a:lumMod val="75000"/>
                  </a:schemeClr>
                </a:solidFill>
              </a:rPr>
              <a:t>utiliserez de techniques </a:t>
            </a:r>
            <a:br>
              <a:rPr lang="fr-FR" sz="2000" dirty="0">
                <a:solidFill>
                  <a:schemeClr val="accent6">
                    <a:lumMod val="75000"/>
                  </a:schemeClr>
                </a:solidFill>
              </a:rPr>
            </a:br>
            <a:r>
              <a:rPr lang="fr-FR" sz="2000" dirty="0">
                <a:solidFill>
                  <a:schemeClr val="accent6">
                    <a:lumMod val="75000"/>
                  </a:schemeClr>
                </a:solidFill>
              </a:rPr>
              <a:t>différentes, plus vous </a:t>
            </a:r>
            <a:br>
              <a:rPr lang="fr-FR" sz="2000" dirty="0">
                <a:solidFill>
                  <a:schemeClr val="accent6">
                    <a:lumMod val="75000"/>
                  </a:schemeClr>
                </a:solidFill>
              </a:rPr>
            </a:br>
            <a:r>
              <a:rPr lang="fr-FR" sz="2000" dirty="0">
                <a:solidFill>
                  <a:schemeClr val="accent6">
                    <a:lumMod val="75000"/>
                  </a:schemeClr>
                </a:solidFill>
              </a:rPr>
              <a:t>serez efficace</a:t>
            </a:r>
            <a:r>
              <a:rPr lang="en-GB" sz="2000" dirty="0">
                <a:solidFill>
                  <a:schemeClr val="accent6">
                    <a:lumMod val="75000"/>
                  </a:schemeClr>
                </a:solidFill>
              </a:rPr>
              <a:t>. </a:t>
            </a:r>
          </a:p>
          <a:p>
            <a:pPr marL="349250" lvl="1" indent="0">
              <a:buNone/>
            </a:pPr>
            <a:r>
              <a:rPr lang="fr-FR" sz="2000" dirty="0">
                <a:solidFill>
                  <a:schemeClr val="accent2">
                    <a:lumMod val="40000"/>
                    <a:lumOff val="60000"/>
                  </a:schemeClr>
                </a:solidFill>
              </a:rPr>
              <a:t>Mais quelles sont les</a:t>
            </a:r>
          </a:p>
          <a:p>
            <a:pPr marL="349250" lvl="1" indent="0">
              <a:buNone/>
            </a:pPr>
            <a:r>
              <a:rPr lang="fr-FR" sz="2000" dirty="0">
                <a:solidFill>
                  <a:schemeClr val="accent2">
                    <a:lumMod val="40000"/>
                    <a:lumOff val="60000"/>
                  </a:schemeClr>
                </a:solidFill>
              </a:rPr>
              <a:t>techniques d’apprentissage ou</a:t>
            </a:r>
          </a:p>
          <a:p>
            <a:pPr marL="349250" lvl="1" indent="0">
              <a:buNone/>
            </a:pPr>
            <a:r>
              <a:rPr lang="fr-FR" sz="2000" dirty="0">
                <a:solidFill>
                  <a:schemeClr val="accent2">
                    <a:lumMod val="40000"/>
                    <a:lumOff val="60000"/>
                  </a:schemeClr>
                </a:solidFill>
              </a:rPr>
              <a:t>de formation dont nous </a:t>
            </a:r>
          </a:p>
          <a:p>
            <a:pPr marL="349250" lvl="1" indent="0">
              <a:buNone/>
            </a:pPr>
            <a:r>
              <a:rPr lang="fr-FR" sz="2000" dirty="0">
                <a:solidFill>
                  <a:schemeClr val="accent2">
                    <a:lumMod val="40000"/>
                    <a:lumOff val="60000"/>
                  </a:schemeClr>
                </a:solidFill>
              </a:rPr>
              <a:t>parlons ? Et quels sont </a:t>
            </a:r>
          </a:p>
          <a:p>
            <a:pPr marL="349250" lvl="1" indent="0">
              <a:buNone/>
            </a:pPr>
            <a:r>
              <a:rPr lang="fr-FR" sz="2000" dirty="0">
                <a:solidFill>
                  <a:schemeClr val="accent2">
                    <a:lumMod val="40000"/>
                    <a:lumOff val="60000"/>
                  </a:schemeClr>
                </a:solidFill>
              </a:rPr>
              <a:t>les types d'activités et de </a:t>
            </a:r>
          </a:p>
          <a:p>
            <a:pPr marL="349250" lvl="1" indent="0">
              <a:buNone/>
            </a:pPr>
            <a:r>
              <a:rPr lang="fr-FR" sz="2000" dirty="0">
                <a:solidFill>
                  <a:schemeClr val="accent2">
                    <a:lumMod val="40000"/>
                    <a:lumOff val="60000"/>
                  </a:schemeClr>
                </a:solidFill>
              </a:rPr>
              <a:t>matériels de soutien à votre</a:t>
            </a:r>
          </a:p>
          <a:p>
            <a:pPr marL="349250" lvl="1" indent="0">
              <a:buNone/>
            </a:pPr>
            <a:r>
              <a:rPr lang="fr-FR" sz="2000" dirty="0">
                <a:solidFill>
                  <a:schemeClr val="accent2">
                    <a:lumMod val="40000"/>
                    <a:lumOff val="60000"/>
                  </a:schemeClr>
                </a:solidFill>
              </a:rPr>
              <a:t>disposition ?</a:t>
            </a:r>
            <a:r>
              <a:rPr lang="en-GB" sz="2000" dirty="0">
                <a:solidFill>
                  <a:schemeClr val="accent2">
                    <a:lumMod val="40000"/>
                    <a:lumOff val="60000"/>
                  </a:schemeClr>
                </a:solidFill>
              </a:rPr>
              <a:t> </a:t>
            </a:r>
          </a:p>
          <a:p>
            <a:pPr marL="349250" lvl="1" indent="0">
              <a:buNone/>
            </a:pPr>
            <a:endParaRPr lang="en-GB" sz="2000" dirty="0">
              <a:solidFill>
                <a:schemeClr val="accent2">
                  <a:lumMod val="60000"/>
                  <a:lumOff val="40000"/>
                </a:schemeClr>
              </a:solidFill>
            </a:endParaRPr>
          </a:p>
          <a:p>
            <a:pPr marL="806450" lvl="1" indent="-457200"/>
            <a:endParaRPr lang="en-GB" sz="2000" dirty="0">
              <a:solidFill>
                <a:schemeClr val="accent2">
                  <a:lumMod val="40000"/>
                  <a:lumOff val="60000"/>
                </a:schemeClr>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10</a:t>
            </a:fld>
            <a:endParaRPr lang="it-IT"/>
          </a:p>
        </p:txBody>
      </p:sp>
      <p:pic>
        <p:nvPicPr>
          <p:cNvPr id="1026" name="Picture 2" descr="Idea creativa: chiunque può averne una. In Italia costa anche poco">
            <a:extLst>
              <a:ext uri="{FF2B5EF4-FFF2-40B4-BE49-F238E27FC236}">
                <a16:creationId xmlns:a16="http://schemas.microsoft.com/office/drawing/2014/main" id="{7057C04E-C421-6245-8A66-6ECACA3A12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285" y="1917292"/>
            <a:ext cx="4907221" cy="4349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427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ratteristiche e utilizzi delle tecniche di system testing software |  Informatica e Ingegneria Online">
            <a:extLst>
              <a:ext uri="{FF2B5EF4-FFF2-40B4-BE49-F238E27FC236}">
                <a16:creationId xmlns:a16="http://schemas.microsoft.com/office/drawing/2014/main" id="{DE429F84-F763-6F4E-B7AD-BD699FA8D7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758744"/>
            <a:ext cx="7943611" cy="4672388"/>
          </a:xfrm>
          <a:prstGeom prst="rect">
            <a:avLst/>
          </a:prstGeom>
          <a:noFill/>
          <a:extLst>
            <a:ext uri="{909E8E84-426E-40DD-AFC4-6F175D3DCCD1}">
              <a14:hiddenFill xmlns:a14="http://schemas.microsoft.com/office/drawing/2010/main">
                <a:solidFill>
                  <a:srgbClr val="FFFFFF"/>
                </a:solidFill>
              </a14:hiddenFill>
            </a:ext>
          </a:extLst>
        </p:spPr>
      </p:pic>
      <p:sp>
        <p:nvSpPr>
          <p:cNvPr id="119810" name="Rectangle 2"/>
          <p:cNvSpPr>
            <a:spLocks noGrp="1" noChangeArrowheads="1"/>
          </p:cNvSpPr>
          <p:nvPr>
            <p:ph type="title"/>
          </p:nvPr>
        </p:nvSpPr>
        <p:spPr>
          <a:xfrm>
            <a:off x="57150" y="773832"/>
            <a:ext cx="8458200" cy="1143000"/>
          </a:xfrm>
        </p:spPr>
        <p:txBody>
          <a:bodyPr/>
          <a:lstStyle/>
          <a:p>
            <a:pPr marL="762000" indent="-762000"/>
            <a:r>
              <a:rPr lang="en-GB" noProof="0" dirty="0"/>
              <a:t> </a:t>
            </a:r>
            <a:r>
              <a:rPr lang="en-GB" b="1" dirty="0">
                <a:solidFill>
                  <a:srgbClr val="00B050"/>
                </a:solidFill>
              </a:rPr>
              <a:t>Les </a:t>
            </a:r>
            <a:r>
              <a:rPr lang="en-GB" b="1" dirty="0" err="1">
                <a:solidFill>
                  <a:srgbClr val="00B050"/>
                </a:solidFill>
              </a:rPr>
              <a:t>règles</a:t>
            </a:r>
            <a:r>
              <a:rPr lang="en-GB" b="1" dirty="0">
                <a:solidFill>
                  <a:srgbClr val="00B050"/>
                </a:solidFill>
              </a:rPr>
              <a:t> d'or</a:t>
            </a:r>
            <a:endParaRPr lang="en-GB" noProof="0" dirty="0">
              <a:solidFill>
                <a:srgbClr val="00B050"/>
              </a:solidFill>
            </a:endParaRPr>
          </a:p>
        </p:txBody>
      </p:sp>
      <p:sp>
        <p:nvSpPr>
          <p:cNvPr id="119811" name="Rectangle 3"/>
          <p:cNvSpPr>
            <a:spLocks noGrp="1" noChangeArrowheads="1"/>
          </p:cNvSpPr>
          <p:nvPr>
            <p:ph idx="1"/>
          </p:nvPr>
        </p:nvSpPr>
        <p:spPr>
          <a:xfrm>
            <a:off x="467544" y="1758744"/>
            <a:ext cx="7626589" cy="4507585"/>
          </a:xfrm>
          <a:noFill/>
        </p:spPr>
        <p:txBody>
          <a:bodyPr>
            <a:noAutofit/>
          </a:bodyPr>
          <a:lstStyle/>
          <a:p>
            <a:pPr marL="349250" lvl="1" indent="0">
              <a:buNone/>
            </a:pPr>
            <a:r>
              <a:rPr lang="fr-FR" sz="1600" dirty="0">
                <a:solidFill>
                  <a:schemeClr val="accent2"/>
                </a:solidFill>
              </a:rPr>
              <a:t>Utilisez autant que possible la formation par la pratique. La formation la plus efficace fait appel à tous les sens pour influencer l'apprentissage. Démontrez et appliquez les points abordés lors de la formation afin d'améliorer la compréhension et la connaissance du sujet.</a:t>
            </a:r>
          </a:p>
          <a:p>
            <a:pPr marL="349250" lvl="1" indent="0">
              <a:buNone/>
            </a:pPr>
            <a:endParaRPr lang="fr-FR" sz="1600" dirty="0">
              <a:solidFill>
                <a:schemeClr val="accent2"/>
              </a:solidFill>
            </a:endParaRPr>
          </a:p>
          <a:p>
            <a:pPr marL="349250" lvl="1" indent="0">
              <a:buNone/>
            </a:pPr>
            <a:r>
              <a:rPr lang="fr-FR" sz="1600" dirty="0">
                <a:solidFill>
                  <a:schemeClr val="accent2"/>
                </a:solidFill>
              </a:rPr>
              <a:t>Procédez à des tests fréquents. Les tests sont plus efficaces lorsque les étudiants savent qu'ils seront interrogés, de sorte qu'ils prêteront une attention particulière à la matière. Ils constituent un moyen objectif de déterminer si la formation a atteint son objectif.</a:t>
            </a:r>
          </a:p>
          <a:p>
            <a:pPr marL="349250" lvl="1" indent="0">
              <a:buNone/>
            </a:pPr>
            <a:endParaRPr lang="en-GB" sz="1600" noProof="0" dirty="0">
              <a:solidFill>
                <a:schemeClr val="accent4">
                  <a:lumMod val="60000"/>
                  <a:lumOff val="40000"/>
                </a:schemeClr>
              </a:solidFill>
            </a:endParaRPr>
          </a:p>
          <a:p>
            <a:pPr marL="349250" lvl="1" indent="0">
              <a:buNone/>
            </a:pPr>
            <a:r>
              <a:rPr lang="fr-FR" sz="1600" dirty="0">
                <a:solidFill>
                  <a:srgbClr val="7030A0"/>
                </a:solidFill>
              </a:rPr>
              <a:t>Faites participer les apprenants. Par exemple, demandez aux participants de partager leurs expériences concernant le sujet de la formation. Nombre d'entre eux jouissent en effet d'une grande pratique et ont des informations précieuses à apporter. Tous les apprenants tireront un meilleur parti des sessions en partageant les expériences de leurs collègues sur le sujet sans se contenter uniquement des explications du formateur. Le fait d'entendre des voix différentes permet également de rendre les sessions plus vivantes.</a:t>
            </a:r>
            <a:endParaRPr lang="en-GB" sz="1600" dirty="0">
              <a:solidFill>
                <a:srgbClr val="A4299F"/>
              </a:solidFill>
            </a:endParaRPr>
          </a:p>
          <a:p>
            <a:pPr marL="349250" lvl="1" indent="0">
              <a:buNone/>
            </a:pPr>
            <a:endParaRPr lang="en-GB" sz="1600" noProof="0" dirty="0">
              <a:solidFill>
                <a:srgbClr val="00B050"/>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11</a:t>
            </a:fld>
            <a:endParaRPr lang="it-IT"/>
          </a:p>
        </p:txBody>
      </p:sp>
    </p:spTree>
    <p:extLst>
      <p:ext uri="{BB962C8B-B14F-4D97-AF65-F5344CB8AC3E}">
        <p14:creationId xmlns:p14="http://schemas.microsoft.com/office/powerpoint/2010/main" val="1122743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en-GB" dirty="0" err="1"/>
              <a:t>Remue-méninges</a:t>
            </a:r>
            <a:endParaRPr lang="en-GB" noProof="0" dirty="0">
              <a:solidFill>
                <a:srgbClr val="00B050"/>
              </a:solidFill>
            </a:endParaRPr>
          </a:p>
        </p:txBody>
      </p:sp>
      <p:sp>
        <p:nvSpPr>
          <p:cNvPr id="119811" name="Rectangle 3"/>
          <p:cNvSpPr>
            <a:spLocks noGrp="1" noChangeArrowheads="1"/>
          </p:cNvSpPr>
          <p:nvPr>
            <p:ph idx="1"/>
          </p:nvPr>
        </p:nvSpPr>
        <p:spPr>
          <a:xfrm>
            <a:off x="363372" y="1734671"/>
            <a:ext cx="8257356" cy="4349497"/>
          </a:xfrm>
          <a:noFill/>
        </p:spPr>
        <p:txBody>
          <a:bodyPr>
            <a:noAutofit/>
          </a:bodyPr>
          <a:lstStyle/>
          <a:p>
            <a:pPr marL="349250" lvl="1" indent="0">
              <a:buNone/>
            </a:pPr>
            <a:endParaRPr lang="en-GB" sz="2800" noProof="0" dirty="0">
              <a:solidFill>
                <a:schemeClr val="accent2">
                  <a:lumMod val="60000"/>
                  <a:lumOff val="40000"/>
                </a:schemeClr>
              </a:solidFill>
            </a:endParaRPr>
          </a:p>
        </p:txBody>
      </p:sp>
      <p:pic>
        <p:nvPicPr>
          <p:cNvPr id="3074" name="Picture 2" descr="Workforce Job Skills Training">
            <a:extLst>
              <a:ext uri="{FF2B5EF4-FFF2-40B4-BE49-F238E27FC236}">
                <a16:creationId xmlns:a16="http://schemas.microsoft.com/office/drawing/2014/main" id="{3008E4C1-61CE-2547-BAB0-836198F90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72" y="1693756"/>
            <a:ext cx="7249768" cy="4613488"/>
          </a:xfrm>
          <a:prstGeom prst="rect">
            <a:avLst/>
          </a:prstGeom>
          <a:noFill/>
          <a:extLst>
            <a:ext uri="{909E8E84-426E-40DD-AFC4-6F175D3DCCD1}">
              <a14:hiddenFill xmlns:a14="http://schemas.microsoft.com/office/drawing/2010/main">
                <a:solidFill>
                  <a:srgbClr val="FFFFFF"/>
                </a:solidFill>
              </a14:hiddenFill>
            </a:ext>
          </a:extLst>
        </p:spPr>
      </p:pic>
      <p:sp>
        <p:nvSpPr>
          <p:cNvPr id="3" name="Segnaposto numero diapositiva 2"/>
          <p:cNvSpPr>
            <a:spLocks noGrp="1"/>
          </p:cNvSpPr>
          <p:nvPr>
            <p:ph type="sldNum" sz="quarter" idx="12"/>
          </p:nvPr>
        </p:nvSpPr>
        <p:spPr/>
        <p:txBody>
          <a:bodyPr/>
          <a:lstStyle/>
          <a:p>
            <a:fld id="{10ECD8D1-89E9-1045-8AF5-1B4F25AE41B0}" type="slidenum">
              <a:rPr lang="it-IT" smtClean="0"/>
              <a:t>12</a:t>
            </a:fld>
            <a:endParaRPr lang="it-IT"/>
          </a:p>
        </p:txBody>
      </p:sp>
    </p:spTree>
    <p:extLst>
      <p:ext uri="{BB962C8B-B14F-4D97-AF65-F5344CB8AC3E}">
        <p14:creationId xmlns:p14="http://schemas.microsoft.com/office/powerpoint/2010/main" val="861841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en-GB" noProof="0" dirty="0">
                <a:latin typeface="Apple Chancery" panose="03020702040506060504" pitchFamily="66" charset="-79"/>
                <a:cs typeface="Apple Chancery" panose="03020702040506060504" pitchFamily="66" charset="-79"/>
              </a:rPr>
              <a:t> </a:t>
            </a:r>
            <a:r>
              <a:rPr lang="en-GB" b="1" dirty="0" err="1">
                <a:solidFill>
                  <a:srgbClr val="00B050"/>
                </a:solidFill>
                <a:latin typeface="APPLE CHANCERY" panose="03020702040506060504" pitchFamily="66" charset="-79"/>
                <a:cs typeface="APPLE CHANCERY" panose="03020702040506060504" pitchFamily="66" charset="-79"/>
              </a:rPr>
              <a:t>Principaux.points</a:t>
            </a:r>
            <a:endParaRPr lang="en-GB" noProof="0" dirty="0">
              <a:solidFill>
                <a:srgbClr val="00B050"/>
              </a:solidFill>
              <a:latin typeface="Apple Chancery" panose="03020702040506060504" pitchFamily="66" charset="-79"/>
              <a:cs typeface="Apple Chancery" panose="03020702040506060504" pitchFamily="66" charset="-79"/>
            </a:endParaRPr>
          </a:p>
        </p:txBody>
      </p:sp>
      <p:sp>
        <p:nvSpPr>
          <p:cNvPr id="119811" name="Rectangle 3"/>
          <p:cNvSpPr>
            <a:spLocks noGrp="1" noChangeArrowheads="1"/>
          </p:cNvSpPr>
          <p:nvPr>
            <p:ph idx="1"/>
          </p:nvPr>
        </p:nvSpPr>
        <p:spPr>
          <a:xfrm>
            <a:off x="467544" y="1660358"/>
            <a:ext cx="8257356" cy="4752474"/>
          </a:xfrm>
          <a:solidFill>
            <a:schemeClr val="accent6">
              <a:lumMod val="40000"/>
              <a:lumOff val="60000"/>
            </a:schemeClr>
          </a:solidFill>
        </p:spPr>
        <p:txBody>
          <a:bodyPr>
            <a:noAutofit/>
          </a:bodyPr>
          <a:lstStyle/>
          <a:p>
            <a:pPr marL="806450" lvl="1" indent="-457200" algn="just"/>
            <a:r>
              <a:rPr lang="fr-FR" sz="1700" dirty="0">
                <a:solidFill>
                  <a:srgbClr val="0070C0"/>
                </a:solidFill>
              </a:rPr>
              <a:t>Structurez le temps consacré à l'interaction dans toutes vos sessions.</a:t>
            </a:r>
          </a:p>
          <a:p>
            <a:pPr marL="806450" lvl="1" indent="-457200" algn="just"/>
            <a:r>
              <a:rPr lang="fr-FR" sz="1700" dirty="0">
                <a:solidFill>
                  <a:srgbClr val="0070C0"/>
                </a:solidFill>
              </a:rPr>
              <a:t>Répétez les questions avant d'y répondre. Cette pratique permet de s'assurer que tous les participants savent quelle est la question posée afin de pouvoir donner un sens à leur réponse.</a:t>
            </a:r>
          </a:p>
          <a:p>
            <a:pPr marL="806450" lvl="1" indent="-457200" algn="just"/>
            <a:r>
              <a:rPr lang="fr-FR" sz="1700" dirty="0">
                <a:solidFill>
                  <a:srgbClr val="0070C0"/>
                </a:solidFill>
              </a:rPr>
              <a:t>Analysez la session au fur et à mesure. Soyez toujours à l'affût de ce qui fonctionne le mieux. Lorsque vous découvrez une nouvelle technique ou une nouvelle méthode qui fait mouche auprès du groupe, notez la sur vos supports de formation afin de l'intégrer dans le plan qui sera utilisé lors des prochaines sessions. </a:t>
            </a:r>
          </a:p>
          <a:p>
            <a:pPr marL="806450" lvl="1" indent="-457200" algn="just"/>
            <a:r>
              <a:rPr lang="fr-FR" sz="1700" dirty="0">
                <a:solidFill>
                  <a:srgbClr val="0070C0"/>
                </a:solidFill>
              </a:rPr>
              <a:t>Gardez votre session dans les temps. Commencez et terminez à l'heure. Ne retardez pas le cours sous prétexte d'attendre les retardataires. Dirigez la session conformément au programme et ne vous écartez pas trop du sujet.</a:t>
            </a:r>
          </a:p>
          <a:p>
            <a:pPr marL="806450" lvl="1" indent="-457200" algn="just"/>
            <a:r>
              <a:rPr lang="fr-FR" sz="1700" dirty="0">
                <a:solidFill>
                  <a:srgbClr val="0070C0"/>
                </a:solidFill>
              </a:rPr>
              <a:t>Ouvrir la discussion entre les participants peut mener à des pistes intéressantes, mais ne laissez pas les questions secondaires vous submerger. Vérifiez si la question soulevée suscite suffisamment d'intérêt pour organiser une session séparée, puis revenez au plan de cours.</a:t>
            </a:r>
            <a:endParaRPr lang="en-GB" sz="1700" dirty="0">
              <a:solidFill>
                <a:srgbClr val="0070C0"/>
              </a:solidFill>
            </a:endParaRPr>
          </a:p>
          <a:p>
            <a:pPr marL="806450" lvl="1" indent="-457200"/>
            <a:endParaRPr lang="en-GB" sz="1800" dirty="0">
              <a:solidFill>
                <a:srgbClr val="0070C0"/>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13</a:t>
            </a:fld>
            <a:endParaRPr lang="it-IT"/>
          </a:p>
        </p:txBody>
      </p:sp>
    </p:spTree>
    <p:extLst>
      <p:ext uri="{BB962C8B-B14F-4D97-AF65-F5344CB8AC3E}">
        <p14:creationId xmlns:p14="http://schemas.microsoft.com/office/powerpoint/2010/main" val="8641390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en-GB" noProof="0" dirty="0"/>
              <a:t> </a:t>
            </a:r>
            <a:r>
              <a:rPr lang="en-GB" b="1" dirty="0">
                <a:solidFill>
                  <a:srgbClr val="00B050"/>
                </a:solidFill>
              </a:rPr>
              <a:t>Dispenser </a:t>
            </a:r>
            <a:r>
              <a:rPr lang="en-GB" b="1" dirty="0" err="1">
                <a:solidFill>
                  <a:srgbClr val="00B050"/>
                </a:solidFill>
              </a:rPr>
              <a:t>une</a:t>
            </a:r>
            <a:r>
              <a:rPr lang="en-GB" b="1" dirty="0">
                <a:solidFill>
                  <a:srgbClr val="00B050"/>
                </a:solidFill>
              </a:rPr>
              <a:t> formation</a:t>
            </a:r>
            <a:endParaRPr lang="en-GB" noProof="0" dirty="0">
              <a:solidFill>
                <a:srgbClr val="00B050"/>
              </a:solidFill>
            </a:endParaRPr>
          </a:p>
        </p:txBody>
      </p:sp>
      <p:sp>
        <p:nvSpPr>
          <p:cNvPr id="119811" name="Rectangle 3"/>
          <p:cNvSpPr>
            <a:spLocks noGrp="1" noChangeArrowheads="1"/>
          </p:cNvSpPr>
          <p:nvPr>
            <p:ph idx="1"/>
          </p:nvPr>
        </p:nvSpPr>
        <p:spPr>
          <a:xfrm>
            <a:off x="443322" y="1624264"/>
            <a:ext cx="8257356" cy="4642066"/>
          </a:xfrm>
          <a:solidFill>
            <a:schemeClr val="accent6">
              <a:lumMod val="40000"/>
              <a:lumOff val="60000"/>
            </a:schemeClr>
          </a:solidFill>
        </p:spPr>
        <p:txBody>
          <a:bodyPr>
            <a:noAutofit/>
          </a:bodyPr>
          <a:lstStyle/>
          <a:p>
            <a:pPr marL="349250" lvl="1" indent="0">
              <a:buNone/>
            </a:pPr>
            <a:endParaRPr lang="en-GB" sz="1600" dirty="0">
              <a:solidFill>
                <a:schemeClr val="accent2">
                  <a:lumMod val="60000"/>
                  <a:lumOff val="40000"/>
                </a:schemeClr>
              </a:solidFill>
            </a:endParaRPr>
          </a:p>
          <a:p>
            <a:pPr marL="635000" lvl="1" indent="-285750" algn="just"/>
            <a:r>
              <a:rPr lang="fr-FR" sz="1600" dirty="0">
                <a:solidFill>
                  <a:srgbClr val="0070C0"/>
                </a:solidFill>
              </a:rPr>
              <a:t>Mettez-vous à leur place. Accordez des pauses fréquentes, surtout si la session dure une demi-journée ou une journée entière.</a:t>
            </a:r>
          </a:p>
          <a:p>
            <a:pPr marL="635000" lvl="1" indent="-285750" algn="just"/>
            <a:endParaRPr lang="fr-FR" sz="1600" dirty="0">
              <a:solidFill>
                <a:srgbClr val="0070C0"/>
              </a:solidFill>
            </a:endParaRPr>
          </a:p>
          <a:p>
            <a:pPr marL="635000" lvl="1" indent="-285750" algn="just"/>
            <a:r>
              <a:rPr lang="fr-FR" sz="1600" dirty="0">
                <a:solidFill>
                  <a:srgbClr val="0070C0"/>
                </a:solidFill>
              </a:rPr>
              <a:t>Sollicitez des commentaires sur la session de formation. Les critiques fonctionnent mieux lorsqu'elles sont écrites et anonymes, à moins qu'un participant ne se porte volontaire pour faire part de ses idées en personne. Les commentaires des participants sont essentiels pour rendre la session suivante - et le programme de formation dans son ensemble - plus efficace. </a:t>
            </a:r>
          </a:p>
          <a:p>
            <a:pPr marL="349250" lvl="1" indent="0">
              <a:buNone/>
            </a:pPr>
            <a:r>
              <a:rPr lang="en-GB" sz="1600" dirty="0">
                <a:solidFill>
                  <a:srgbClr val="0070C0"/>
                </a:solidFill>
              </a:rPr>
              <a:t>                      </a:t>
            </a:r>
          </a:p>
          <a:p>
            <a:pPr marL="349250" lvl="1" indent="0">
              <a:buNone/>
            </a:pPr>
            <a:endParaRPr lang="en-GB" sz="1600" dirty="0">
              <a:solidFill>
                <a:schemeClr val="accent2">
                  <a:lumMod val="60000"/>
                  <a:lumOff val="40000"/>
                </a:schemeClr>
              </a:solidFill>
            </a:endParaRPr>
          </a:p>
          <a:p>
            <a:pPr marL="349250" lvl="1" indent="0">
              <a:buNone/>
            </a:pPr>
            <a:endParaRPr lang="en-GB" sz="1600" noProof="0" dirty="0">
              <a:solidFill>
                <a:schemeClr val="accent2">
                  <a:lumMod val="60000"/>
                  <a:lumOff val="40000"/>
                </a:schemeClr>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14</a:t>
            </a:fld>
            <a:endParaRPr lang="it-IT"/>
          </a:p>
        </p:txBody>
      </p:sp>
      <p:pic>
        <p:nvPicPr>
          <p:cNvPr id="1026" name="Picture 2" descr="Happy business people applauding on a training class in the office. |  Istituto Clinico Catanese">
            <a:extLst>
              <a:ext uri="{FF2B5EF4-FFF2-40B4-BE49-F238E27FC236}">
                <a16:creationId xmlns:a16="http://schemas.microsoft.com/office/drawing/2014/main" id="{43B2BB08-447A-A744-89F8-4F107BA9F3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2133" y="4091580"/>
            <a:ext cx="7857067" cy="251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053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b="1" dirty="0" err="1"/>
              <a:t>Exercice</a:t>
            </a:r>
            <a:r>
              <a:rPr lang="en-GB" b="1" dirty="0"/>
              <a:t> de contact </a:t>
            </a:r>
            <a:r>
              <a:rPr lang="en-GB" b="1" dirty="0" err="1"/>
              <a:t>visuel</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algn="just">
              <a:lnSpc>
                <a:spcPct val="80000"/>
              </a:lnSpc>
            </a:pPr>
            <a:r>
              <a:rPr lang="fr-FR" dirty="0"/>
              <a:t>3-4 volontaires </a:t>
            </a:r>
          </a:p>
          <a:p>
            <a:pPr algn="just">
              <a:lnSpc>
                <a:spcPct val="80000"/>
              </a:lnSpc>
            </a:pPr>
            <a:r>
              <a:rPr lang="fr-FR" dirty="0"/>
              <a:t>3 minutes de discours impromptu </a:t>
            </a:r>
          </a:p>
          <a:p>
            <a:pPr algn="just">
              <a:lnSpc>
                <a:spcPct val="80000"/>
              </a:lnSpc>
            </a:pPr>
            <a:r>
              <a:rPr lang="fr-FR" dirty="0"/>
              <a:t>Établir un contact visuel à deux reprises avec chacun des participants </a:t>
            </a:r>
          </a:p>
          <a:p>
            <a:pPr algn="just">
              <a:lnSpc>
                <a:spcPct val="80000"/>
              </a:lnSpc>
            </a:pPr>
            <a:r>
              <a:rPr lang="fr-FR" dirty="0"/>
              <a:t>Le groupe donne son avis</a:t>
            </a: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15</a:t>
            </a:fld>
            <a:endParaRPr lang="it-IT" sz="1400" dirty="0"/>
          </a:p>
        </p:txBody>
      </p:sp>
    </p:spTree>
    <p:extLst>
      <p:ext uri="{BB962C8B-B14F-4D97-AF65-F5344CB8AC3E}">
        <p14:creationId xmlns:p14="http://schemas.microsoft.com/office/powerpoint/2010/main" val="3076533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203158"/>
            <a:ext cx="8191822" cy="1161588"/>
          </a:xfrm>
        </p:spPr>
        <p:txBody>
          <a:bodyPr>
            <a:normAutofit fontScale="90000"/>
          </a:bodyPr>
          <a:lstStyle/>
          <a:p>
            <a:r>
              <a:rPr lang="fr-FR" b="1" dirty="0"/>
              <a:t>Déclaration - Devinez de quelle humeur il s'agit ?</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fr-FR" dirty="0"/>
              <a:t>Voici un magnifique bouquet de fleurs.</a:t>
            </a:r>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16</a:t>
            </a:fld>
            <a:endParaRPr lang="it-IT" sz="1400" dirty="0"/>
          </a:p>
        </p:txBody>
      </p:sp>
    </p:spTree>
    <p:extLst>
      <p:ext uri="{BB962C8B-B14F-4D97-AF65-F5344CB8AC3E}">
        <p14:creationId xmlns:p14="http://schemas.microsoft.com/office/powerpoint/2010/main" val="2072371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49" y="1203158"/>
            <a:ext cx="8383003" cy="1161588"/>
          </a:xfrm>
        </p:spPr>
        <p:txBody>
          <a:bodyPr>
            <a:normAutofit fontScale="90000"/>
          </a:bodyPr>
          <a:lstStyle/>
          <a:p>
            <a:r>
              <a:rPr lang="fr-FR" b="1" dirty="0"/>
              <a:t>Exercice de voix et d’intonation</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it-IT" dirty="0"/>
              <a:t>Êtes-vous sincère ? </a:t>
            </a: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17</a:t>
            </a:fld>
            <a:endParaRPr lang="it-IT" sz="1400" dirty="0"/>
          </a:p>
        </p:txBody>
      </p:sp>
    </p:spTree>
    <p:extLst>
      <p:ext uri="{BB962C8B-B14F-4D97-AF65-F5344CB8AC3E}">
        <p14:creationId xmlns:p14="http://schemas.microsoft.com/office/powerpoint/2010/main" val="531536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b="1" dirty="0" err="1"/>
              <a:t>Exercice</a:t>
            </a:r>
            <a:r>
              <a:rPr lang="en-GB" b="1" dirty="0"/>
              <a:t> de lecture</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it-IT" dirty="0"/>
              <a:t>Une véritable performance ! </a:t>
            </a: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18</a:t>
            </a:fld>
            <a:endParaRPr lang="it-IT" sz="1400" dirty="0"/>
          </a:p>
        </p:txBody>
      </p:sp>
    </p:spTree>
    <p:extLst>
      <p:ext uri="{BB962C8B-B14F-4D97-AF65-F5344CB8AC3E}">
        <p14:creationId xmlns:p14="http://schemas.microsoft.com/office/powerpoint/2010/main" val="337626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n-GB" b="1" dirty="0" err="1"/>
              <a:t>Système</a:t>
            </a:r>
            <a:r>
              <a:rPr lang="en-GB" b="1" dirty="0"/>
              <a:t> de neurones </a:t>
            </a:r>
            <a:r>
              <a:rPr lang="en-GB" b="1" dirty="0" err="1"/>
              <a:t>miroirs</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marL="0" indent="0" algn="ctr">
              <a:lnSpc>
                <a:spcPct val="80000"/>
              </a:lnSpc>
              <a:buNone/>
            </a:pPr>
            <a:endParaRPr lang="en-GB" i="1" noProof="0" dirty="0"/>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19</a:t>
            </a:fld>
            <a:endParaRPr lang="it-IT" sz="1400" dirty="0"/>
          </a:p>
        </p:txBody>
      </p:sp>
      <p:pic>
        <p:nvPicPr>
          <p:cNvPr id="4" name="Online Media 3" descr="What Do Mirror Neurons Really Do?">
            <a:hlinkClick r:id="" action="ppaction://media"/>
            <a:extLst>
              <a:ext uri="{FF2B5EF4-FFF2-40B4-BE49-F238E27FC236}">
                <a16:creationId xmlns:a16="http://schemas.microsoft.com/office/drawing/2014/main" id="{DE2E56DE-1A58-114A-9638-4EE62F31E2D9}"/>
              </a:ext>
            </a:extLst>
          </p:cNvPr>
          <p:cNvPicPr>
            <a:picLocks noRot="1" noChangeAspect="1"/>
          </p:cNvPicPr>
          <p:nvPr>
            <a:videoFile r:link="rId1"/>
          </p:nvPr>
        </p:nvPicPr>
        <p:blipFill>
          <a:blip r:embed="rId4"/>
          <a:stretch>
            <a:fillRect/>
          </a:stretch>
        </p:blipFill>
        <p:spPr>
          <a:xfrm>
            <a:off x="1297723" y="2293873"/>
            <a:ext cx="6909574" cy="3903910"/>
          </a:xfrm>
          <a:prstGeom prst="rect">
            <a:avLst/>
          </a:prstGeom>
        </p:spPr>
      </p:pic>
    </p:spTree>
    <p:extLst>
      <p:ext uri="{BB962C8B-B14F-4D97-AF65-F5344CB8AC3E}">
        <p14:creationId xmlns:p14="http://schemas.microsoft.com/office/powerpoint/2010/main" val="297448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203158"/>
            <a:ext cx="9144000" cy="1161588"/>
          </a:xfrm>
        </p:spPr>
        <p:txBody>
          <a:bodyPr>
            <a:normAutofit fontScale="90000"/>
          </a:bodyPr>
          <a:lstStyle/>
          <a:p>
            <a:r>
              <a:rPr lang="fr-FR" b="1" dirty="0"/>
              <a:t> Votre rôle en tant que formateur</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a:lnSpc>
                <a:spcPct val="80000"/>
              </a:lnSpc>
            </a:pPr>
            <a:r>
              <a:rPr lang="en-GB" dirty="0" err="1"/>
              <a:t>Vous</a:t>
            </a:r>
            <a:r>
              <a:rPr lang="en-GB" dirty="0"/>
              <a:t> </a:t>
            </a:r>
            <a:r>
              <a:rPr lang="en-GB" dirty="0" err="1"/>
              <a:t>êtes</a:t>
            </a:r>
            <a:r>
              <a:rPr lang="en-GB" dirty="0"/>
              <a:t> </a:t>
            </a:r>
            <a:r>
              <a:rPr lang="en-GB" dirty="0" err="1"/>
              <a:t>l'instructeur</a:t>
            </a:r>
            <a:r>
              <a:rPr lang="en-GB" dirty="0"/>
              <a:t>.</a:t>
            </a:r>
            <a:endParaRPr lang="en-GB" sz="2800" noProof="0" dirty="0"/>
          </a:p>
          <a:p>
            <a:pPr>
              <a:lnSpc>
                <a:spcPct val="80000"/>
              </a:lnSpc>
            </a:pPr>
            <a:r>
              <a:rPr lang="en-GB" dirty="0" err="1"/>
              <a:t>Vous</a:t>
            </a:r>
            <a:r>
              <a:rPr lang="en-GB" dirty="0"/>
              <a:t> </a:t>
            </a:r>
            <a:r>
              <a:rPr lang="en-GB" dirty="0" err="1"/>
              <a:t>êtes</a:t>
            </a:r>
            <a:r>
              <a:rPr lang="en-GB" dirty="0"/>
              <a:t> le </a:t>
            </a:r>
            <a:r>
              <a:rPr lang="en-GB" dirty="0" err="1"/>
              <a:t>facilitateur</a:t>
            </a:r>
            <a:r>
              <a:rPr lang="en-GB" dirty="0"/>
              <a:t>.</a:t>
            </a:r>
            <a:endParaRPr lang="en-GB" sz="2800" noProof="0" dirty="0"/>
          </a:p>
          <a:p>
            <a:pPr>
              <a:lnSpc>
                <a:spcPct val="80000"/>
              </a:lnSpc>
            </a:pPr>
            <a:r>
              <a:rPr lang="fr-FR" dirty="0"/>
              <a:t>Vous êtes la personne ressource.</a:t>
            </a:r>
            <a:endParaRPr lang="en-GB" sz="2800" noProof="0" dirty="0"/>
          </a:p>
          <a:p>
            <a:pPr>
              <a:lnSpc>
                <a:spcPct val="80000"/>
              </a:lnSpc>
            </a:pPr>
            <a:r>
              <a:rPr lang="fr-FR" dirty="0"/>
              <a:t>Vous êtes un </a:t>
            </a:r>
            <a:r>
              <a:rPr lang="fr-FR" dirty="0" err="1"/>
              <a:t>co</a:t>
            </a:r>
            <a:r>
              <a:rPr lang="fr-FR" dirty="0"/>
              <a:t>-apprenant (car vous ne savez pas tout).</a:t>
            </a:r>
          </a:p>
          <a:p>
            <a:pPr marL="0" indent="0" algn="ctr">
              <a:lnSpc>
                <a:spcPct val="80000"/>
              </a:lnSpc>
              <a:buNone/>
            </a:pPr>
            <a:endParaRPr lang="en-GB" i="1" noProof="0" dirty="0"/>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2</a:t>
            </a:fld>
            <a:endParaRPr lang="it-IT" sz="1400" dirty="0"/>
          </a:p>
        </p:txBody>
      </p:sp>
    </p:spTree>
    <p:extLst>
      <p:ext uri="{BB962C8B-B14F-4D97-AF65-F5344CB8AC3E}">
        <p14:creationId xmlns:p14="http://schemas.microsoft.com/office/powerpoint/2010/main" val="306478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1914139"/>
            <a:ext cx="8915400" cy="877824"/>
          </a:xfrm>
        </p:spPr>
        <p:txBody>
          <a:bodyPr/>
          <a:lstStyle/>
          <a:p>
            <a:r>
              <a:rPr lang="it-IT" dirty="0"/>
              <a:t>Comment dire……</a:t>
            </a:r>
          </a:p>
        </p:txBody>
      </p:sp>
      <p:sp>
        <p:nvSpPr>
          <p:cNvPr id="4" name="Segnaposto numero diapositiva 3"/>
          <p:cNvSpPr>
            <a:spLocks noGrp="1"/>
          </p:cNvSpPr>
          <p:nvPr>
            <p:ph type="sldNum" sz="quarter" idx="12"/>
          </p:nvPr>
        </p:nvSpPr>
        <p:spPr/>
        <p:txBody>
          <a:bodyPr/>
          <a:lstStyle/>
          <a:p>
            <a:fld id="{4A822907-8A9D-4F6B-98F6-913902AD56B5}" type="slidenum">
              <a:rPr lang="en-US" smtClean="0"/>
              <a:t>20</a:t>
            </a:fld>
            <a:endParaRPr lang="en-US"/>
          </a:p>
        </p:txBody>
      </p:sp>
    </p:spTree>
    <p:extLst>
      <p:ext uri="{BB962C8B-B14F-4D97-AF65-F5344CB8AC3E}">
        <p14:creationId xmlns:p14="http://schemas.microsoft.com/office/powerpoint/2010/main" val="159426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1046328"/>
            <a:ext cx="8229600" cy="840705"/>
          </a:xfrm>
          <a:noFill/>
        </p:spPr>
        <p:txBody>
          <a:bodyPr/>
          <a:lstStyle/>
          <a:p>
            <a:r>
              <a:rPr lang="en-GB" b="1" dirty="0"/>
              <a:t>Retour </a:t>
            </a:r>
            <a:r>
              <a:rPr lang="en-GB" b="1" dirty="0" err="1"/>
              <a:t>d'information</a:t>
            </a:r>
            <a:endParaRPr lang="en-GB" b="1" dirty="0"/>
          </a:p>
        </p:txBody>
      </p:sp>
      <p:sp>
        <p:nvSpPr>
          <p:cNvPr id="23555" name="Rectangle 3"/>
          <p:cNvSpPr>
            <a:spLocks noGrp="1" noChangeArrowheads="1"/>
          </p:cNvSpPr>
          <p:nvPr>
            <p:ph idx="1"/>
          </p:nvPr>
        </p:nvSpPr>
        <p:spPr>
          <a:xfrm>
            <a:off x="628650" y="2022218"/>
            <a:ext cx="7610476" cy="5158511"/>
          </a:xfrm>
        </p:spPr>
        <p:txBody>
          <a:bodyPr>
            <a:noAutofit/>
          </a:bodyPr>
          <a:lstStyle/>
          <a:p>
            <a:pPr marL="0" indent="0">
              <a:buNone/>
            </a:pPr>
            <a:r>
              <a:rPr lang="en-GB" sz="3200" dirty="0" err="1"/>
              <a:t>Pourquoi</a:t>
            </a:r>
            <a:r>
              <a:rPr lang="en-GB" sz="3200" dirty="0"/>
              <a:t> ? </a:t>
            </a:r>
          </a:p>
          <a:p>
            <a:pPr marL="349250" lvl="1" indent="0">
              <a:buNone/>
            </a:pPr>
            <a:r>
              <a:rPr lang="en-GB" sz="3200" dirty="0"/>
              <a:t>Pour </a:t>
            </a:r>
            <a:r>
              <a:rPr lang="en-GB" sz="3200" dirty="0" err="1"/>
              <a:t>améliorer</a:t>
            </a:r>
            <a:r>
              <a:rPr lang="en-GB" sz="3200" dirty="0"/>
              <a:t> et </a:t>
            </a:r>
            <a:r>
              <a:rPr lang="en-GB" sz="3200" dirty="0" err="1"/>
              <a:t>approfondir</a:t>
            </a:r>
            <a:endParaRPr lang="en-GB" sz="3200" dirty="0"/>
          </a:p>
          <a:p>
            <a:pPr marL="0" indent="0" eaLnBrk="1" hangingPunct="1">
              <a:buNone/>
            </a:pPr>
            <a:r>
              <a:rPr lang="en-GB" sz="3200" dirty="0" err="1"/>
              <a:t>Quand</a:t>
            </a:r>
            <a:r>
              <a:rPr lang="en-GB" sz="3200" dirty="0"/>
              <a:t> ?</a:t>
            </a:r>
          </a:p>
          <a:p>
            <a:pPr marL="349250" lvl="1" indent="0">
              <a:buNone/>
            </a:pPr>
            <a:r>
              <a:rPr lang="en-GB" sz="3200" dirty="0" err="1"/>
              <a:t>Dès</a:t>
            </a:r>
            <a:r>
              <a:rPr lang="en-GB" sz="3200" dirty="0"/>
              <a:t> que possible</a:t>
            </a:r>
          </a:p>
        </p:txBody>
      </p:sp>
      <p:sp>
        <p:nvSpPr>
          <p:cNvPr id="2" name="Segnaposto numero diapositiva 1"/>
          <p:cNvSpPr>
            <a:spLocks noGrp="1"/>
          </p:cNvSpPr>
          <p:nvPr>
            <p:ph type="sldNum" sz="quarter" idx="12"/>
          </p:nvPr>
        </p:nvSpPr>
        <p:spPr/>
        <p:txBody>
          <a:bodyPr/>
          <a:lstStyle/>
          <a:p>
            <a:fld id="{4A822907-8A9D-4F6B-98F6-913902AD56B5}" type="slidenum">
              <a:rPr lang="en-US" smtClean="0"/>
              <a:t>21</a:t>
            </a:fld>
            <a:endParaRPr lang="en-US"/>
          </a:p>
        </p:txBody>
      </p:sp>
    </p:spTree>
    <p:extLst>
      <p:ext uri="{BB962C8B-B14F-4D97-AF65-F5344CB8AC3E}">
        <p14:creationId xmlns:p14="http://schemas.microsoft.com/office/powerpoint/2010/main" val="29486408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4A822907-8A9D-4F6B-98F6-913902AD56B5}" type="slidenum">
              <a:rPr lang="en-US" smtClean="0"/>
              <a:t>22</a:t>
            </a:fld>
            <a:endParaRPr lang="en-US"/>
          </a:p>
        </p:txBody>
      </p:sp>
      <p:pic>
        <p:nvPicPr>
          <p:cNvPr id="1028" name="Picture 4" descr="Constructive Criticism Sandwich | Musings of an Adult Nurse Educator">
            <a:extLst>
              <a:ext uri="{FF2B5EF4-FFF2-40B4-BE49-F238E27FC236}">
                <a16:creationId xmlns:a16="http://schemas.microsoft.com/office/drawing/2014/main" id="{5CDA25EC-E895-D946-BD08-8DC3766CB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0778" y="142504"/>
            <a:ext cx="5242443" cy="6388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478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28650" y="963200"/>
            <a:ext cx="8229600" cy="840705"/>
          </a:xfrm>
          <a:noFill/>
        </p:spPr>
        <p:txBody>
          <a:bodyPr>
            <a:normAutofit fontScale="90000"/>
          </a:bodyPr>
          <a:lstStyle/>
          <a:p>
            <a:r>
              <a:rPr lang="en-GB" b="1" dirty="0"/>
              <a:t>Retour </a:t>
            </a:r>
            <a:r>
              <a:rPr lang="en-GB" b="1" dirty="0" err="1"/>
              <a:t>d'information</a:t>
            </a:r>
            <a:r>
              <a:rPr lang="en-GB" b="1" dirty="0"/>
              <a:t> </a:t>
            </a:r>
            <a:r>
              <a:rPr lang="en-GB" b="1" dirty="0" err="1"/>
              <a:t>efficace</a:t>
            </a:r>
            <a:endParaRPr lang="en-GB" b="1" dirty="0"/>
          </a:p>
        </p:txBody>
      </p:sp>
      <p:sp>
        <p:nvSpPr>
          <p:cNvPr id="23555" name="Rectangle 3"/>
          <p:cNvSpPr>
            <a:spLocks noGrp="1" noChangeArrowheads="1"/>
          </p:cNvSpPr>
          <p:nvPr>
            <p:ph idx="1"/>
          </p:nvPr>
        </p:nvSpPr>
        <p:spPr>
          <a:xfrm>
            <a:off x="628650" y="2139741"/>
            <a:ext cx="7610476" cy="5347651"/>
          </a:xfrm>
        </p:spPr>
        <p:txBody>
          <a:bodyPr>
            <a:noAutofit/>
          </a:bodyPr>
          <a:lstStyle/>
          <a:p>
            <a:pPr marL="0" indent="0">
              <a:buNone/>
            </a:pPr>
            <a:r>
              <a:rPr lang="fr-FR" sz="3600" dirty="0"/>
              <a:t>En temps utile</a:t>
            </a:r>
          </a:p>
          <a:p>
            <a:pPr marL="0" indent="0">
              <a:buNone/>
            </a:pPr>
            <a:r>
              <a:rPr lang="fr-FR" sz="3600" dirty="0"/>
              <a:t>Spécifique</a:t>
            </a:r>
          </a:p>
          <a:p>
            <a:pPr marL="0" indent="0">
              <a:buNone/>
            </a:pPr>
            <a:r>
              <a:rPr lang="fr-FR" sz="3600" dirty="0"/>
              <a:t>Descriptif</a:t>
            </a:r>
          </a:p>
          <a:p>
            <a:pPr marL="0" indent="0">
              <a:buNone/>
            </a:pPr>
            <a:r>
              <a:rPr lang="fr-FR" sz="3600" dirty="0"/>
              <a:t>Pertinent</a:t>
            </a:r>
          </a:p>
          <a:p>
            <a:pPr marL="0" indent="0">
              <a:buNone/>
            </a:pPr>
            <a:r>
              <a:rPr lang="fr-FR" sz="3600" dirty="0"/>
              <a:t>Utile</a:t>
            </a:r>
          </a:p>
          <a:p>
            <a:pPr marL="0" indent="0">
              <a:buNone/>
            </a:pPr>
            <a:r>
              <a:rPr lang="fr-FR" sz="3600" dirty="0"/>
              <a:t>Réaliste</a:t>
            </a:r>
            <a:endParaRPr lang="en-GB" sz="3600" dirty="0"/>
          </a:p>
        </p:txBody>
      </p:sp>
      <p:sp>
        <p:nvSpPr>
          <p:cNvPr id="3" name="Segnaposto numero diapositiva 2"/>
          <p:cNvSpPr>
            <a:spLocks noGrp="1"/>
          </p:cNvSpPr>
          <p:nvPr>
            <p:ph type="sldNum" sz="quarter" idx="12"/>
          </p:nvPr>
        </p:nvSpPr>
        <p:spPr/>
        <p:txBody>
          <a:bodyPr/>
          <a:lstStyle/>
          <a:p>
            <a:fld id="{4A822907-8A9D-4F6B-98F6-913902AD56B5}" type="slidenum">
              <a:rPr lang="en-US" smtClean="0"/>
              <a:t>23</a:t>
            </a:fld>
            <a:endParaRPr lang="en-US"/>
          </a:p>
        </p:txBody>
      </p:sp>
    </p:spTree>
    <p:extLst>
      <p:ext uri="{BB962C8B-B14F-4D97-AF65-F5344CB8AC3E}">
        <p14:creationId xmlns:p14="http://schemas.microsoft.com/office/powerpoint/2010/main" val="1927768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73008" y="3008647"/>
            <a:ext cx="8229600" cy="840705"/>
          </a:xfrm>
          <a:noFill/>
        </p:spPr>
        <p:txBody>
          <a:bodyPr>
            <a:normAutofit fontScale="90000"/>
          </a:bodyPr>
          <a:lstStyle/>
          <a:p>
            <a:r>
              <a:rPr lang="fr-FR" b="1" dirty="0"/>
              <a:t>Passons maintenant à la pratique </a:t>
            </a:r>
            <a:r>
              <a:rPr lang="en-GB" b="1" dirty="0"/>
              <a:t>! </a:t>
            </a:r>
          </a:p>
        </p:txBody>
      </p:sp>
      <p:sp>
        <p:nvSpPr>
          <p:cNvPr id="2" name="Segnaposto numero diapositiva 1"/>
          <p:cNvSpPr>
            <a:spLocks noGrp="1"/>
          </p:cNvSpPr>
          <p:nvPr>
            <p:ph type="sldNum" sz="quarter" idx="12"/>
          </p:nvPr>
        </p:nvSpPr>
        <p:spPr/>
        <p:txBody>
          <a:bodyPr/>
          <a:lstStyle/>
          <a:p>
            <a:fld id="{4A822907-8A9D-4F6B-98F6-913902AD56B5}" type="slidenum">
              <a:rPr lang="en-US" smtClean="0"/>
              <a:t>24</a:t>
            </a:fld>
            <a:endParaRPr lang="en-US"/>
          </a:p>
        </p:txBody>
      </p:sp>
    </p:spTree>
    <p:extLst>
      <p:ext uri="{BB962C8B-B14F-4D97-AF65-F5344CB8AC3E}">
        <p14:creationId xmlns:p14="http://schemas.microsoft.com/office/powerpoint/2010/main" val="2640636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986589"/>
            <a:ext cx="8064896" cy="5466747"/>
          </a:xfrm>
        </p:spPr>
        <p:txBody>
          <a:bodyPr>
            <a:noAutofit/>
          </a:bodyPr>
          <a:lstStyle/>
          <a:p>
            <a:pPr marL="0" indent="0" algn="just">
              <a:buNone/>
            </a:pPr>
            <a:r>
              <a:rPr lang="en-US" sz="3200" b="1" dirty="0" err="1"/>
              <a:t>Scénario</a:t>
            </a:r>
            <a:r>
              <a:rPr lang="en-US" sz="3200" b="1" dirty="0"/>
              <a:t> 1</a:t>
            </a:r>
          </a:p>
          <a:p>
            <a:pPr marL="0" indent="0" algn="just">
              <a:buNone/>
            </a:pPr>
            <a:r>
              <a:rPr lang="fr-FR" sz="3200" dirty="0"/>
              <a:t>Vous êtes apprenant dans cette classe et membre d'une équipe de travail de trois personnes, dont l'une a pris l'habitude d'arriver en retard aux réunions. La situation n'est pas hors de contrôle, mais vous prévoyez beaucoup de travail à l'avenir et savez que chaque membre de l'équipe sera indispensable.  Veuillez donner à l'intéressé un retour négatif, mais constructif.</a:t>
            </a:r>
          </a:p>
        </p:txBody>
      </p:sp>
      <p:sp>
        <p:nvSpPr>
          <p:cNvPr id="5" name="Segnaposto numero diapositiva 4"/>
          <p:cNvSpPr>
            <a:spLocks noGrp="1"/>
          </p:cNvSpPr>
          <p:nvPr>
            <p:ph type="sldNum" sz="quarter" idx="12"/>
          </p:nvPr>
        </p:nvSpPr>
        <p:spPr/>
        <p:txBody>
          <a:bodyPr/>
          <a:lstStyle/>
          <a:p>
            <a:fld id="{4A822907-8A9D-4F6B-98F6-913902AD56B5}" type="slidenum">
              <a:rPr lang="en-US" smtClean="0"/>
              <a:t>25</a:t>
            </a:fld>
            <a:endParaRPr lang="en-US"/>
          </a:p>
        </p:txBody>
      </p:sp>
    </p:spTree>
    <p:extLst>
      <p:ext uri="{BB962C8B-B14F-4D97-AF65-F5344CB8AC3E}">
        <p14:creationId xmlns:p14="http://schemas.microsoft.com/office/powerpoint/2010/main" val="13219647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30969"/>
            <a:ext cx="8225050" cy="5322368"/>
          </a:xfrm>
        </p:spPr>
        <p:txBody>
          <a:bodyPr>
            <a:noAutofit/>
          </a:bodyPr>
          <a:lstStyle/>
          <a:p>
            <a:pPr marL="0" indent="0" algn="just">
              <a:buNone/>
            </a:pPr>
            <a:r>
              <a:rPr lang="en-US" sz="3200" b="1" dirty="0" err="1"/>
              <a:t>Scénario</a:t>
            </a:r>
            <a:r>
              <a:rPr lang="en-US" sz="3200" b="1" dirty="0"/>
              <a:t> 2</a:t>
            </a:r>
          </a:p>
          <a:p>
            <a:pPr marL="0" indent="0" algn="just">
              <a:buNone/>
            </a:pPr>
            <a:r>
              <a:rPr lang="fr-FR" sz="3200" dirty="0"/>
              <a:t>Vous êtes apprenant dans cette classe et membre d'une équipe de travail de trois personnes, dont l'une a pris l'habitude de se tenir constamment avec les mains dans les poches lorsqu'elle fait une présentation, ce qui pourrait être interprété comme la preuve d’un manque d’intérêt de l'équipe pour le projet</a:t>
            </a:r>
            <a:r>
              <a:rPr lang="en-US" sz="3200" dirty="0"/>
              <a:t>. </a:t>
            </a:r>
            <a:r>
              <a:rPr lang="fr-FR" sz="3200" dirty="0"/>
              <a:t>Veuillez donner à l'intéressé un retour négatif, mais constructif</a:t>
            </a:r>
            <a:r>
              <a:rPr lang="en-US" sz="3200" dirty="0"/>
              <a:t>.</a:t>
            </a:r>
          </a:p>
        </p:txBody>
      </p:sp>
      <p:sp>
        <p:nvSpPr>
          <p:cNvPr id="5" name="Segnaposto numero diapositiva 4"/>
          <p:cNvSpPr>
            <a:spLocks noGrp="1"/>
          </p:cNvSpPr>
          <p:nvPr>
            <p:ph type="sldNum" sz="quarter" idx="12"/>
          </p:nvPr>
        </p:nvSpPr>
        <p:spPr/>
        <p:txBody>
          <a:bodyPr/>
          <a:lstStyle/>
          <a:p>
            <a:fld id="{4A822907-8A9D-4F6B-98F6-913902AD56B5}" type="slidenum">
              <a:rPr lang="en-US" smtClean="0"/>
              <a:t>26</a:t>
            </a:fld>
            <a:endParaRPr lang="en-US"/>
          </a:p>
        </p:txBody>
      </p:sp>
    </p:spTree>
    <p:extLst>
      <p:ext uri="{BB962C8B-B14F-4D97-AF65-F5344CB8AC3E}">
        <p14:creationId xmlns:p14="http://schemas.microsoft.com/office/powerpoint/2010/main" val="1030262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844824"/>
            <a:ext cx="8064896" cy="4608512"/>
          </a:xfrm>
        </p:spPr>
        <p:txBody>
          <a:bodyPr>
            <a:normAutofit/>
          </a:bodyPr>
          <a:lstStyle/>
          <a:p>
            <a:pPr marL="0" indent="0">
              <a:buNone/>
            </a:pPr>
            <a:r>
              <a:rPr lang="en-US" sz="3200" b="1" dirty="0" err="1"/>
              <a:t>Scénario</a:t>
            </a:r>
            <a:r>
              <a:rPr lang="en-US" sz="3200" b="1" dirty="0"/>
              <a:t> 3</a:t>
            </a:r>
          </a:p>
          <a:p>
            <a:pPr marL="0" indent="0" algn="just">
              <a:buNone/>
            </a:pPr>
            <a:r>
              <a:rPr lang="fr-FR" sz="3200" dirty="0"/>
              <a:t>Vous êtes apprenant dans cette classe et membre d'une équipe de travail de trois personnes, dont l'une livre systématiquement ses travaux en retard </a:t>
            </a:r>
            <a:r>
              <a:rPr lang="en-US" sz="3200" dirty="0"/>
              <a:t>, </a:t>
            </a:r>
            <a:r>
              <a:rPr lang="en-US" sz="3200" dirty="0" err="1"/>
              <a:t>ce</a:t>
            </a:r>
            <a:r>
              <a:rPr lang="en-US" sz="3200" dirty="0"/>
              <a:t> qui ne </a:t>
            </a:r>
            <a:r>
              <a:rPr lang="en-US" sz="3200" dirty="0" err="1"/>
              <a:t>manque</a:t>
            </a:r>
            <a:r>
              <a:rPr lang="en-US" sz="3200" dirty="0"/>
              <a:t> pas d’</a:t>
            </a:r>
            <a:r>
              <a:rPr lang="fr-FR" sz="3200" dirty="0"/>
              <a:t>entraîner une baisse des notes de l'équipe sur le projet</a:t>
            </a:r>
            <a:r>
              <a:rPr lang="en-US" sz="3200" dirty="0"/>
              <a:t>. </a:t>
            </a:r>
            <a:r>
              <a:rPr lang="fr-FR" sz="3200" dirty="0"/>
              <a:t>Veuillez donner à l'intéressé un retour négatif, mais constructif</a:t>
            </a:r>
            <a:r>
              <a:rPr lang="en-US" sz="3200" dirty="0"/>
              <a:t>.</a:t>
            </a:r>
          </a:p>
        </p:txBody>
      </p:sp>
      <p:sp>
        <p:nvSpPr>
          <p:cNvPr id="5" name="Segnaposto numero diapositiva 4"/>
          <p:cNvSpPr>
            <a:spLocks noGrp="1"/>
          </p:cNvSpPr>
          <p:nvPr>
            <p:ph type="sldNum" sz="quarter" idx="12"/>
          </p:nvPr>
        </p:nvSpPr>
        <p:spPr/>
        <p:txBody>
          <a:bodyPr/>
          <a:lstStyle/>
          <a:p>
            <a:fld id="{4A822907-8A9D-4F6B-98F6-913902AD56B5}" type="slidenum">
              <a:rPr lang="en-US" smtClean="0"/>
              <a:t>27</a:t>
            </a:fld>
            <a:endParaRPr lang="en-US"/>
          </a:p>
        </p:txBody>
      </p:sp>
    </p:spTree>
    <p:extLst>
      <p:ext uri="{BB962C8B-B14F-4D97-AF65-F5344CB8AC3E}">
        <p14:creationId xmlns:p14="http://schemas.microsoft.com/office/powerpoint/2010/main" val="9497486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Comment diriez-vous ….</a:t>
            </a:r>
          </a:p>
        </p:txBody>
      </p:sp>
      <p:sp>
        <p:nvSpPr>
          <p:cNvPr id="3" name="Segnaposto contenuto 2"/>
          <p:cNvSpPr>
            <a:spLocks noGrp="1"/>
          </p:cNvSpPr>
          <p:nvPr>
            <p:ph idx="1"/>
          </p:nvPr>
        </p:nvSpPr>
        <p:spPr>
          <a:xfrm>
            <a:off x="445884" y="2161596"/>
            <a:ext cx="8279016" cy="4104733"/>
          </a:xfrm>
        </p:spPr>
        <p:txBody>
          <a:bodyPr>
            <a:normAutofit/>
          </a:bodyPr>
          <a:lstStyle/>
          <a:p>
            <a:pPr marL="0" indent="0">
              <a:buNone/>
            </a:pPr>
            <a:r>
              <a:rPr lang="it-IT" sz="3200" dirty="0"/>
              <a:t>Vous êtes ……</a:t>
            </a:r>
          </a:p>
          <a:p>
            <a:pPr marL="0" indent="0">
              <a:buNone/>
            </a:pPr>
            <a:r>
              <a:rPr lang="it-IT" sz="3200" dirty="0"/>
              <a:t>	ennuyeux</a:t>
            </a:r>
          </a:p>
          <a:p>
            <a:pPr marL="0" indent="0">
              <a:buNone/>
            </a:pPr>
            <a:r>
              <a:rPr lang="it-IT" sz="3200" dirty="0"/>
              <a:t>	monotone</a:t>
            </a:r>
          </a:p>
          <a:p>
            <a:pPr marL="0" indent="0">
              <a:buNone/>
            </a:pPr>
            <a:r>
              <a:rPr lang="it-IT" sz="3200" dirty="0"/>
              <a:t>	hyperactif </a:t>
            </a:r>
          </a:p>
          <a:p>
            <a:pPr marL="0" indent="0">
              <a:buNone/>
            </a:pPr>
            <a:r>
              <a:rPr lang="it-IT" sz="3200" dirty="0"/>
              <a:t>	trop théorique/abstrait</a:t>
            </a:r>
          </a:p>
          <a:p>
            <a:pPr marL="0" indent="0">
              <a:buNone/>
            </a:pPr>
            <a:r>
              <a:rPr lang="it-IT" sz="3200" dirty="0"/>
              <a:t>	trop agressif</a:t>
            </a:r>
          </a:p>
          <a:p>
            <a:pPr marL="0" indent="0">
              <a:buNone/>
            </a:pPr>
            <a:endParaRPr lang="it-IT" dirty="0"/>
          </a:p>
        </p:txBody>
      </p:sp>
      <p:sp>
        <p:nvSpPr>
          <p:cNvPr id="4" name="Segnaposto numero diapositiva 3"/>
          <p:cNvSpPr>
            <a:spLocks noGrp="1"/>
          </p:cNvSpPr>
          <p:nvPr>
            <p:ph type="sldNum" sz="quarter" idx="12"/>
          </p:nvPr>
        </p:nvSpPr>
        <p:spPr/>
        <p:txBody>
          <a:bodyPr/>
          <a:lstStyle/>
          <a:p>
            <a:fld id="{4A822907-8A9D-4F6B-98F6-913902AD56B5}" type="slidenum">
              <a:rPr lang="en-US" smtClean="0"/>
              <a:t>28</a:t>
            </a:fld>
            <a:endParaRPr lang="en-US"/>
          </a:p>
        </p:txBody>
      </p:sp>
    </p:spTree>
    <p:extLst>
      <p:ext uri="{BB962C8B-B14F-4D97-AF65-F5344CB8AC3E}">
        <p14:creationId xmlns:p14="http://schemas.microsoft.com/office/powerpoint/2010/main" val="620721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794084" y="2746951"/>
            <a:ext cx="8349916" cy="1161588"/>
          </a:xfrm>
        </p:spPr>
        <p:txBody>
          <a:bodyPr>
            <a:normAutofit fontScale="90000"/>
          </a:bodyPr>
          <a:lstStyle/>
          <a:p>
            <a:r>
              <a:rPr lang="en-GB" b="1" dirty="0"/>
              <a:t>Examen des </a:t>
            </a:r>
            <a:r>
              <a:rPr lang="en-GB" b="1" dirty="0" err="1"/>
              <a:t>objectifs</a:t>
            </a:r>
            <a:r>
              <a:rPr lang="en-GB" b="1" dirty="0"/>
              <a:t> </a:t>
            </a:r>
            <a:r>
              <a:rPr lang="en-GB" b="1" dirty="0" err="1"/>
              <a:t>d'apprentissage</a:t>
            </a:r>
            <a:endParaRPr lang="en-GB" b="1" dirty="0"/>
          </a:p>
        </p:txBody>
      </p:sp>
      <p:sp>
        <p:nvSpPr>
          <p:cNvPr id="3" name="Date Placeholder 2">
            <a:extLst>
              <a:ext uri="{FF2B5EF4-FFF2-40B4-BE49-F238E27FC236}">
                <a16:creationId xmlns:a16="http://schemas.microsoft.com/office/drawing/2014/main" id="{06D3A2D4-0138-460E-9732-23A77985E41E}"/>
              </a:ext>
            </a:extLst>
          </p:cNvPr>
          <p:cNvSpPr>
            <a:spLocks noGrp="1"/>
          </p:cNvSpPr>
          <p:nvPr>
            <p:ph type="dt" sz="half" idx="10"/>
          </p:nvPr>
        </p:nvSpPr>
        <p:spPr/>
        <p:txBody>
          <a:bodyPr/>
          <a:lstStyle/>
          <a:p>
            <a:r>
              <a:rPr lang="en-GB"/>
              <a:t>www.coe.int/cybercrime</a:t>
            </a:r>
          </a:p>
        </p:txBody>
      </p:sp>
      <p:sp>
        <p:nvSpPr>
          <p:cNvPr id="4" name="Slide Number Placeholder 3">
            <a:extLst>
              <a:ext uri="{FF2B5EF4-FFF2-40B4-BE49-F238E27FC236}">
                <a16:creationId xmlns:a16="http://schemas.microsoft.com/office/drawing/2014/main" id="{AC7F5464-3464-4CF9-B58E-73337C2C97E2}"/>
              </a:ext>
            </a:extLst>
          </p:cNvPr>
          <p:cNvSpPr>
            <a:spLocks noGrp="1"/>
          </p:cNvSpPr>
          <p:nvPr>
            <p:ph type="sldNum" sz="quarter" idx="12"/>
          </p:nvPr>
        </p:nvSpPr>
        <p:spPr/>
        <p:txBody>
          <a:bodyPr/>
          <a:lstStyle/>
          <a:p>
            <a:fld id="{B1D9BA23-6223-4617-9598-728E7A9462B0}" type="slidenum">
              <a:rPr lang="en-GB" smtClean="0"/>
              <a:t>29</a:t>
            </a:fld>
            <a:endParaRPr lang="en-GB"/>
          </a:p>
        </p:txBody>
      </p:sp>
    </p:spTree>
    <p:extLst>
      <p:ext uri="{BB962C8B-B14F-4D97-AF65-F5344CB8AC3E}">
        <p14:creationId xmlns:p14="http://schemas.microsoft.com/office/powerpoint/2010/main" val="1348936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en-GB" b="1" dirty="0"/>
              <a:t>Chrono</a:t>
            </a:r>
            <a:endParaRPr lang="en-GB" b="1" noProof="0" dirty="0"/>
          </a:p>
        </p:txBody>
      </p:sp>
      <p:sp>
        <p:nvSpPr>
          <p:cNvPr id="3" name="Segnaposto contenuto 2"/>
          <p:cNvSpPr>
            <a:spLocks noGrp="1"/>
          </p:cNvSpPr>
          <p:nvPr>
            <p:ph idx="1"/>
          </p:nvPr>
        </p:nvSpPr>
        <p:spPr>
          <a:xfrm>
            <a:off x="323528" y="2332037"/>
            <a:ext cx="8229600" cy="4525963"/>
          </a:xfrm>
        </p:spPr>
        <p:txBody>
          <a:bodyPr>
            <a:normAutofit/>
          </a:bodyPr>
          <a:lstStyle/>
          <a:p>
            <a:pPr marL="0" indent="0">
              <a:lnSpc>
                <a:spcPct val="80000"/>
              </a:lnSpc>
              <a:buNone/>
            </a:pPr>
            <a:endParaRPr lang="en-US" dirty="0"/>
          </a:p>
          <a:p>
            <a:pPr marL="0" indent="0">
              <a:lnSpc>
                <a:spcPct val="80000"/>
              </a:lnSpc>
              <a:buNone/>
            </a:pPr>
            <a:endParaRPr lang="en-US" dirty="0"/>
          </a:p>
          <a:p>
            <a:pPr marL="0" indent="0" algn="ctr">
              <a:lnSpc>
                <a:spcPct val="80000"/>
              </a:lnSpc>
              <a:buNone/>
            </a:pPr>
            <a:r>
              <a:rPr lang="en-US" u="sng" dirty="0">
                <a:hlinkClick r:id="rId3"/>
              </a:rPr>
              <a:t>https://www.online-stopwatch.com/countdown-timer/</a:t>
            </a: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3</a:t>
            </a:fld>
            <a:endParaRPr lang="it-IT" sz="1400" dirty="0"/>
          </a:p>
        </p:txBody>
      </p:sp>
    </p:spTree>
    <p:extLst>
      <p:ext uri="{BB962C8B-B14F-4D97-AF65-F5344CB8AC3E}">
        <p14:creationId xmlns:p14="http://schemas.microsoft.com/office/powerpoint/2010/main" val="813466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err="1"/>
              <a:t>Votre</a:t>
            </a:r>
            <a:r>
              <a:rPr lang="en-US" b="1" dirty="0"/>
              <a:t> </a:t>
            </a:r>
            <a:r>
              <a:rPr lang="en-US" b="1" dirty="0" err="1"/>
              <a:t>rôle</a:t>
            </a:r>
            <a:r>
              <a:rPr lang="en-US" b="1" dirty="0"/>
              <a:t> de </a:t>
            </a:r>
            <a:r>
              <a:rPr lang="en-US" b="1" dirty="0" err="1"/>
              <a:t>formateur</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11276" y="2379127"/>
            <a:ext cx="7886700" cy="3980027"/>
          </a:xfrm>
        </p:spPr>
        <p:txBody>
          <a:bodyPr>
            <a:normAutofit fontScale="92500" lnSpcReduction="20000"/>
          </a:bodyPr>
          <a:lstStyle/>
          <a:p>
            <a:pPr lvl="0"/>
            <a:r>
              <a:rPr lang="fr-FR" dirty="0"/>
              <a:t>Définir la qualité d'un animateur de formation</a:t>
            </a:r>
          </a:p>
          <a:p>
            <a:pPr lvl="0"/>
            <a:r>
              <a:rPr lang="fr-FR" dirty="0"/>
              <a:t>Faire le bilan de la formation </a:t>
            </a:r>
          </a:p>
          <a:p>
            <a:pPr lvl="0"/>
            <a:r>
              <a:rPr lang="fr-FR" dirty="0"/>
              <a:t>Rappeler les principales théories liées à l'éducation des adultes</a:t>
            </a:r>
          </a:p>
          <a:p>
            <a:pPr lvl="0"/>
            <a:r>
              <a:rPr lang="fr-FR" dirty="0" err="1"/>
              <a:t>Enumérer</a:t>
            </a:r>
            <a:r>
              <a:rPr lang="fr-FR" dirty="0"/>
              <a:t> les principes fondamentaux </a:t>
            </a:r>
          </a:p>
          <a:p>
            <a:pPr lvl="0"/>
            <a:r>
              <a:rPr lang="fr-FR" dirty="0"/>
              <a:t>Analyser l'application de ces principes à la formation en cours </a:t>
            </a:r>
          </a:p>
          <a:p>
            <a:pPr lvl="0"/>
            <a:r>
              <a:rPr lang="fr-FR" dirty="0"/>
              <a:t>Évaluer cette application dans le cadre de la formation en cours et élaborer d'autres solutions</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30</a:t>
            </a:fld>
            <a:endParaRPr lang="en-GB"/>
          </a:p>
        </p:txBody>
      </p:sp>
    </p:spTree>
    <p:extLst>
      <p:ext uri="{BB962C8B-B14F-4D97-AF65-F5344CB8AC3E}">
        <p14:creationId xmlns:p14="http://schemas.microsoft.com/office/powerpoint/2010/main" val="23868087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a:t>Formation </a:t>
            </a:r>
            <a:r>
              <a:rPr lang="en-US" b="1" dirty="0" err="1"/>
              <a:t>en</a:t>
            </a:r>
            <a:r>
              <a:rPr lang="en-US" b="1" dirty="0"/>
              <a:t> </a:t>
            </a:r>
            <a:r>
              <a:rPr lang="en-US" b="1" dirty="0" err="1"/>
              <a:t>ligne</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fontScale="92500" lnSpcReduction="20000"/>
          </a:bodyPr>
          <a:lstStyle/>
          <a:p>
            <a:pPr lvl="0" algn="just"/>
            <a:r>
              <a:rPr lang="fr-FR" dirty="0"/>
              <a:t>Appliquer la devise « Penser comme un formateur tout en se mettant à la place de l’apprenant » à un environnement en ligne.</a:t>
            </a:r>
          </a:p>
          <a:p>
            <a:pPr lvl="0" algn="just"/>
            <a:endParaRPr lang="en-GB" dirty="0"/>
          </a:p>
          <a:p>
            <a:pPr lvl="0" algn="just"/>
            <a:r>
              <a:rPr lang="fr-FR" dirty="0"/>
              <a:t>Énumérer les défis inhérents à la formation en ligne.</a:t>
            </a:r>
          </a:p>
          <a:p>
            <a:pPr lvl="0" algn="just"/>
            <a:endParaRPr lang="fr-FR" dirty="0"/>
          </a:p>
          <a:p>
            <a:pPr lvl="0" algn="just"/>
            <a:r>
              <a:rPr lang="fr-FR" dirty="0"/>
              <a:t>Identifier les réponses adéquates et efficaces à ces défis.</a:t>
            </a:r>
          </a:p>
          <a:p>
            <a:pPr lvl="0" algn="just"/>
            <a:endParaRPr lang="fr-FR" dirty="0"/>
          </a:p>
          <a:p>
            <a:pPr lvl="0" algn="just"/>
            <a:r>
              <a:rPr lang="fr-FR" dirty="0"/>
              <a:t>Explorer les outils susceptibles de rendre les sessions de formation plus dynamiques. </a:t>
            </a:r>
          </a:p>
          <a:p>
            <a:pPr lvl="0"/>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31</a:t>
            </a:fld>
            <a:endParaRPr lang="en-GB"/>
          </a:p>
        </p:txBody>
      </p:sp>
    </p:spTree>
    <p:extLst>
      <p:ext uri="{BB962C8B-B14F-4D97-AF65-F5344CB8AC3E}">
        <p14:creationId xmlns:p14="http://schemas.microsoft.com/office/powerpoint/2010/main" val="4121539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err="1"/>
              <a:t>Matrice</a:t>
            </a:r>
            <a:r>
              <a:rPr lang="en-US" b="1" dirty="0"/>
              <a:t> de formation</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3980027"/>
          </a:xfrm>
        </p:spPr>
        <p:txBody>
          <a:bodyPr>
            <a:normAutofit lnSpcReduction="10000"/>
          </a:bodyPr>
          <a:lstStyle/>
          <a:p>
            <a:pPr lvl="0"/>
            <a:r>
              <a:rPr lang="fr-FR" dirty="0"/>
              <a:t>Élaborer un plan de formation</a:t>
            </a:r>
          </a:p>
          <a:p>
            <a:pPr lvl="0"/>
            <a:r>
              <a:rPr lang="fr-FR" dirty="0"/>
              <a:t>Appliquer les connaissances acquises sur la méthodologie de formation à une situation réelle</a:t>
            </a:r>
          </a:p>
          <a:p>
            <a:pPr lvl="0"/>
            <a:r>
              <a:rPr lang="fr-FR" dirty="0"/>
              <a:t>Expérimenter les difficultés à trouver des solutions équilibrées et viables </a:t>
            </a:r>
          </a:p>
          <a:p>
            <a:pPr lvl="0"/>
            <a:r>
              <a:rPr lang="fr-FR" dirty="0"/>
              <a:t>Identifier le matériel de soutien requis </a:t>
            </a:r>
          </a:p>
          <a:p>
            <a:pPr lvl="0"/>
            <a:r>
              <a:rPr lang="fr-FR" dirty="0"/>
              <a:t>Expérimenter la méthodologie du World Café</a:t>
            </a:r>
            <a:endParaRPr lang="en-IT"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32</a:t>
            </a:fld>
            <a:endParaRPr lang="en-GB"/>
          </a:p>
        </p:txBody>
      </p:sp>
    </p:spTree>
    <p:extLst>
      <p:ext uri="{BB962C8B-B14F-4D97-AF65-F5344CB8AC3E}">
        <p14:creationId xmlns:p14="http://schemas.microsoft.com/office/powerpoint/2010/main" val="374174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a:t>Formation </a:t>
            </a:r>
            <a:r>
              <a:rPr lang="en-US" b="1" dirty="0" err="1"/>
              <a:t>en</a:t>
            </a:r>
            <a:r>
              <a:rPr lang="en-US" b="1" dirty="0"/>
              <a:t> </a:t>
            </a:r>
            <a:r>
              <a:rPr lang="en-US" b="1" dirty="0" err="1"/>
              <a:t>ligne</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379127"/>
            <a:ext cx="7886700" cy="3980027"/>
          </a:xfrm>
        </p:spPr>
        <p:txBody>
          <a:bodyPr>
            <a:normAutofit fontScale="70000" lnSpcReduction="20000"/>
          </a:bodyPr>
          <a:lstStyle/>
          <a:p>
            <a:pPr lvl="0" algn="just">
              <a:lnSpc>
                <a:spcPct val="170000"/>
              </a:lnSpc>
            </a:pPr>
            <a:r>
              <a:rPr lang="fr-FR" dirty="0"/>
              <a:t>Appliquer la devise « Penser comme un formateur tout en se mettant à la place de l'apprenant » à un environnement en ligne.</a:t>
            </a:r>
          </a:p>
          <a:p>
            <a:pPr lvl="0" algn="just">
              <a:lnSpc>
                <a:spcPct val="170000"/>
              </a:lnSpc>
            </a:pPr>
            <a:r>
              <a:rPr lang="fr-FR" dirty="0"/>
              <a:t>Énumérer les défis inhérents à la formation en ligne.</a:t>
            </a:r>
          </a:p>
          <a:p>
            <a:pPr lvl="0" algn="just">
              <a:lnSpc>
                <a:spcPct val="170000"/>
              </a:lnSpc>
            </a:pPr>
            <a:r>
              <a:rPr lang="fr-FR" dirty="0"/>
              <a:t>Identifier les réponses adéquates et efficaces à ces défis.</a:t>
            </a:r>
          </a:p>
          <a:p>
            <a:pPr lvl="0" algn="just">
              <a:lnSpc>
                <a:spcPct val="170000"/>
              </a:lnSpc>
            </a:pPr>
            <a:r>
              <a:rPr lang="fr-FR" dirty="0"/>
              <a:t>Explorer les outils susceptibles de rendre les sessions de formation plus dynamiques. </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33</a:t>
            </a:fld>
            <a:endParaRPr lang="en-GB"/>
          </a:p>
        </p:txBody>
      </p:sp>
    </p:spTree>
    <p:extLst>
      <p:ext uri="{BB962C8B-B14F-4D97-AF65-F5344CB8AC3E}">
        <p14:creationId xmlns:p14="http://schemas.microsoft.com/office/powerpoint/2010/main" val="2472274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a:t>Dispenser </a:t>
            </a:r>
            <a:r>
              <a:rPr lang="en-US" b="1" dirty="0" err="1"/>
              <a:t>une</a:t>
            </a:r>
            <a:r>
              <a:rPr lang="en-US" b="1" dirty="0"/>
              <a:t> formation</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3980027"/>
          </a:xfrm>
        </p:spPr>
        <p:txBody>
          <a:bodyPr>
            <a:normAutofit/>
          </a:bodyPr>
          <a:lstStyle/>
          <a:p>
            <a:pPr lvl="0"/>
            <a:r>
              <a:rPr lang="fr-FR" dirty="0"/>
              <a:t>Apprendre l'importance de la mise en place d'un environnement propice à la formation </a:t>
            </a:r>
          </a:p>
          <a:p>
            <a:pPr lvl="0"/>
            <a:r>
              <a:rPr lang="fr-FR" dirty="0"/>
              <a:t>Énumérer les éléments concourant à la mise en place d'un environnement propice à l'apprentissage </a:t>
            </a:r>
          </a:p>
          <a:p>
            <a:pPr lvl="0"/>
            <a:r>
              <a:rPr lang="fr-FR" dirty="0"/>
              <a:t>Expérimenter l'impact de l'environnement d'apprentissage sur le processus d'apprentissage </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34</a:t>
            </a:fld>
            <a:endParaRPr lang="en-GB"/>
          </a:p>
        </p:txBody>
      </p:sp>
    </p:spTree>
    <p:extLst>
      <p:ext uri="{BB962C8B-B14F-4D97-AF65-F5344CB8AC3E}">
        <p14:creationId xmlns:p14="http://schemas.microsoft.com/office/powerpoint/2010/main" val="264044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a:t>Dispenser </a:t>
            </a:r>
            <a:r>
              <a:rPr lang="en-US" b="1" dirty="0" err="1"/>
              <a:t>une</a:t>
            </a:r>
            <a:r>
              <a:rPr lang="en-US" b="1" dirty="0"/>
              <a:t> formation</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3980027"/>
          </a:xfrm>
        </p:spPr>
        <p:txBody>
          <a:bodyPr>
            <a:normAutofit/>
          </a:bodyPr>
          <a:lstStyle/>
          <a:p>
            <a:pPr lvl="0"/>
            <a:r>
              <a:rPr lang="fr-FR" dirty="0"/>
              <a:t>Apprendre la communication non verbale et la théorie des neurones miroirs</a:t>
            </a:r>
          </a:p>
          <a:p>
            <a:pPr lvl="0"/>
            <a:r>
              <a:rPr lang="fr-FR" dirty="0"/>
              <a:t>Pratiquer des exercices de voix et d’intonation</a:t>
            </a:r>
          </a:p>
          <a:p>
            <a:pPr lvl="0"/>
            <a:r>
              <a:rPr lang="fr-FR" dirty="0"/>
              <a:t>Définir les caractéristiques d'un support de formation efficace</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35</a:t>
            </a:fld>
            <a:endParaRPr lang="en-GB"/>
          </a:p>
        </p:txBody>
      </p:sp>
    </p:spTree>
    <p:extLst>
      <p:ext uri="{BB962C8B-B14F-4D97-AF65-F5344CB8AC3E}">
        <p14:creationId xmlns:p14="http://schemas.microsoft.com/office/powerpoint/2010/main" val="18949883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fontScale="90000"/>
          </a:bodyPr>
          <a:lstStyle/>
          <a:p>
            <a:r>
              <a:rPr lang="en-US" b="1" dirty="0" err="1"/>
              <a:t>Fournir</a:t>
            </a:r>
            <a:r>
              <a:rPr lang="en-US" b="1" dirty="0"/>
              <a:t> un retour </a:t>
            </a:r>
            <a:r>
              <a:rPr lang="en-US" b="1" dirty="0" err="1"/>
              <a:t>d'information</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8" y="2636322"/>
            <a:ext cx="8238625" cy="3980027"/>
          </a:xfrm>
        </p:spPr>
        <p:txBody>
          <a:bodyPr>
            <a:normAutofit/>
          </a:bodyPr>
          <a:lstStyle/>
          <a:p>
            <a:pPr lvl="0"/>
            <a:r>
              <a:rPr lang="fr-FR" dirty="0"/>
              <a:t>Expliquer le but et la valeur du retour</a:t>
            </a:r>
          </a:p>
          <a:p>
            <a:pPr lvl="0"/>
            <a:r>
              <a:rPr lang="fr-FR" dirty="0"/>
              <a:t>Formuler les commentaires négatifs de manière constructive </a:t>
            </a:r>
          </a:p>
          <a:p>
            <a:pPr lvl="0"/>
            <a:r>
              <a:rPr lang="fr-FR" dirty="0"/>
              <a:t>Pratiquer des techniques de communication efficaces</a:t>
            </a: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36</a:t>
            </a:fld>
            <a:endParaRPr lang="en-GB"/>
          </a:p>
        </p:txBody>
      </p:sp>
    </p:spTree>
    <p:extLst>
      <p:ext uri="{BB962C8B-B14F-4D97-AF65-F5344CB8AC3E}">
        <p14:creationId xmlns:p14="http://schemas.microsoft.com/office/powerpoint/2010/main" val="9552850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err="1"/>
              <a:t>Clôture</a:t>
            </a:r>
            <a:r>
              <a:rPr lang="en-US" b="1" dirty="0"/>
              <a:t> </a:t>
            </a:r>
            <a:r>
              <a:rPr lang="en-US" b="1" dirty="0" err="1"/>
              <a:t>d'une</a:t>
            </a:r>
            <a:r>
              <a:rPr lang="en-US" b="1" dirty="0"/>
              <a:t> session</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a:bodyPr>
          <a:lstStyle/>
          <a:p>
            <a:pPr lvl="0"/>
            <a:r>
              <a:rPr lang="fr-FR" dirty="0"/>
              <a:t>Vérifier la connaissance et la compréhension des sujets</a:t>
            </a:r>
          </a:p>
          <a:p>
            <a:pPr lvl="0"/>
            <a:r>
              <a:rPr lang="fr-FR" dirty="0"/>
              <a:t>Identifier les principaux points/sujets/aspects présentés et discutés pendant la session de formation</a:t>
            </a:r>
          </a:p>
          <a:p>
            <a:pPr lvl="0"/>
            <a:r>
              <a:rPr lang="fr-FR" dirty="0"/>
              <a:t>Vérifier l'atteinte des objectifs d'apprentissage</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37</a:t>
            </a:fld>
            <a:endParaRPr lang="en-GB"/>
          </a:p>
        </p:txBody>
      </p:sp>
    </p:spTree>
    <p:extLst>
      <p:ext uri="{BB962C8B-B14F-4D97-AF65-F5344CB8AC3E}">
        <p14:creationId xmlns:p14="http://schemas.microsoft.com/office/powerpoint/2010/main" val="35216168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2848206"/>
            <a:ext cx="7886700" cy="1161588"/>
          </a:xfrm>
        </p:spPr>
        <p:txBody>
          <a:bodyPr>
            <a:normAutofit fontScale="90000"/>
          </a:bodyPr>
          <a:lstStyle/>
          <a:p>
            <a:pPr algn="ctr"/>
            <a:r>
              <a:rPr lang="fr-FR" b="1" dirty="0"/>
              <a:t>Compétition organisée dans le cadre de la formation</a:t>
            </a: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38</a:t>
            </a:fld>
            <a:endParaRPr lang="en-GB"/>
          </a:p>
        </p:txBody>
      </p:sp>
    </p:spTree>
    <p:extLst>
      <p:ext uri="{BB962C8B-B14F-4D97-AF65-F5344CB8AC3E}">
        <p14:creationId xmlns:p14="http://schemas.microsoft.com/office/powerpoint/2010/main" val="33341885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err="1"/>
              <a:t>Équipes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207242"/>
            <a:ext cx="7886700" cy="4409107"/>
          </a:xfrm>
        </p:spPr>
        <p:txBody>
          <a:bodyPr>
            <a:normAutofit/>
          </a:bodyPr>
          <a:lstStyle/>
          <a:p>
            <a:pPr lvl="0"/>
            <a:r>
              <a:rPr lang="it-IT" dirty="0">
                <a:solidFill>
                  <a:srgbClr val="FF0000"/>
                </a:solidFill>
              </a:rPr>
              <a:t>Équipe 1  - Nom des membres  </a:t>
            </a:r>
          </a:p>
          <a:p>
            <a:pPr lvl="0"/>
            <a:r>
              <a:rPr lang="it-IT" dirty="0">
                <a:solidFill>
                  <a:srgbClr val="FF0000"/>
                </a:solidFill>
              </a:rPr>
              <a:t>Équipe 2</a:t>
            </a:r>
          </a:p>
          <a:p>
            <a:pPr lvl="0"/>
            <a:r>
              <a:rPr lang="it-IT" dirty="0">
                <a:solidFill>
                  <a:schemeClr val="accent1"/>
                </a:solidFill>
              </a:rPr>
              <a:t>Équipe 3 </a:t>
            </a:r>
          </a:p>
          <a:p>
            <a:pPr lvl="0"/>
            <a:r>
              <a:rPr lang="it-IT" dirty="0">
                <a:solidFill>
                  <a:schemeClr val="accent1"/>
                </a:solidFill>
              </a:rPr>
              <a:t>Équipe 4</a:t>
            </a:r>
          </a:p>
          <a:p>
            <a:pPr lvl="0"/>
            <a:r>
              <a:rPr lang="it-IT" dirty="0"/>
              <a:t>Équipe</a:t>
            </a:r>
            <a:r>
              <a:rPr lang="en-IT" dirty="0"/>
              <a:t> 5</a:t>
            </a:r>
          </a:p>
          <a:p>
            <a:pPr lvl="0"/>
            <a:r>
              <a:rPr lang="it-IT" dirty="0"/>
              <a:t>Équipe</a:t>
            </a:r>
            <a:r>
              <a:rPr lang="en-IT" dirty="0"/>
              <a:t> 6</a:t>
            </a:r>
          </a:p>
          <a:p>
            <a:pPr lvl="0"/>
            <a:r>
              <a:rPr lang="fr-FR" dirty="0">
                <a:solidFill>
                  <a:srgbClr val="7030A0"/>
                </a:solidFill>
              </a:rPr>
              <a:t>Équipe</a:t>
            </a:r>
            <a:r>
              <a:rPr lang="en-IT" dirty="0">
                <a:solidFill>
                  <a:srgbClr val="7030A0"/>
                </a:solidFill>
              </a:rPr>
              <a:t> 7</a:t>
            </a:r>
          </a:p>
          <a:p>
            <a:pPr lvl="0"/>
            <a:r>
              <a:rPr lang="fr-FR" dirty="0">
                <a:solidFill>
                  <a:srgbClr val="7030A0"/>
                </a:solidFill>
              </a:rPr>
              <a:t>Équipe</a:t>
            </a:r>
            <a:r>
              <a:rPr lang="en-IT" dirty="0">
                <a:solidFill>
                  <a:srgbClr val="7030A0"/>
                </a:solidFill>
              </a:rPr>
              <a:t> 8</a:t>
            </a:r>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39</a:t>
            </a:fld>
            <a:endParaRPr lang="en-GB"/>
          </a:p>
        </p:txBody>
      </p:sp>
    </p:spTree>
    <p:extLst>
      <p:ext uri="{BB962C8B-B14F-4D97-AF65-F5344CB8AC3E}">
        <p14:creationId xmlns:p14="http://schemas.microsoft.com/office/powerpoint/2010/main" val="18588332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28650" y="1203158"/>
            <a:ext cx="8229600" cy="1161588"/>
          </a:xfrm>
        </p:spPr>
        <p:txBody>
          <a:bodyPr>
            <a:normAutofit fontScale="90000"/>
          </a:bodyPr>
          <a:lstStyle/>
          <a:p>
            <a:r>
              <a:rPr lang="en-GB" b="1" dirty="0" err="1"/>
              <a:t>Objectifs</a:t>
            </a:r>
            <a:r>
              <a:rPr lang="en-GB" b="1" dirty="0"/>
              <a:t> </a:t>
            </a:r>
            <a:r>
              <a:rPr lang="en-GB" b="1" dirty="0" err="1"/>
              <a:t>d'apprentissage</a:t>
            </a:r>
            <a:r>
              <a:rPr lang="en-GB" b="1" dirty="0"/>
              <a:t> (OA)</a:t>
            </a:r>
            <a:endParaRPr lang="en-GB" b="1" noProof="0" dirty="0"/>
          </a:p>
        </p:txBody>
      </p:sp>
      <p:sp>
        <p:nvSpPr>
          <p:cNvPr id="3" name="Segnaposto contenuto 2"/>
          <p:cNvSpPr>
            <a:spLocks noGrp="1"/>
          </p:cNvSpPr>
          <p:nvPr>
            <p:ph idx="1"/>
          </p:nvPr>
        </p:nvSpPr>
        <p:spPr>
          <a:xfrm>
            <a:off x="285750" y="2139578"/>
            <a:ext cx="8572500" cy="4525963"/>
          </a:xfrm>
        </p:spPr>
        <p:txBody>
          <a:bodyPr>
            <a:normAutofit/>
          </a:bodyPr>
          <a:lstStyle/>
          <a:p>
            <a:pPr marL="0" indent="0">
              <a:lnSpc>
                <a:spcPct val="80000"/>
              </a:lnSpc>
              <a:buNone/>
            </a:pPr>
            <a:endParaRPr lang="en-US" dirty="0"/>
          </a:p>
          <a:p>
            <a:pPr algn="just"/>
            <a:r>
              <a:rPr lang="fr-FR" dirty="0"/>
              <a:t>Les </a:t>
            </a:r>
            <a:r>
              <a:rPr lang="fr-FR" dirty="0" err="1"/>
              <a:t>OA</a:t>
            </a:r>
            <a:r>
              <a:rPr lang="fr-FR" dirty="0"/>
              <a:t> décrivent ce qu'un apprenant doit être en mesure de démontrer à la fin du cours</a:t>
            </a:r>
          </a:p>
          <a:p>
            <a:pPr algn="just"/>
            <a:r>
              <a:rPr lang="fr-FR" dirty="0"/>
              <a:t>Les </a:t>
            </a:r>
            <a:r>
              <a:rPr lang="fr-FR" dirty="0" err="1"/>
              <a:t>OA</a:t>
            </a:r>
            <a:r>
              <a:rPr lang="fr-FR" dirty="0"/>
              <a:t> clarifient les intentions du formateur et de l'apprenant</a:t>
            </a:r>
          </a:p>
          <a:p>
            <a:pPr algn="just"/>
            <a:r>
              <a:rPr lang="fr-FR" dirty="0"/>
              <a:t>Chacun comprend l'objectif de la formation, ce qui permet d'éviter d'éventuels malentendus</a:t>
            </a: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4</a:t>
            </a:fld>
            <a:endParaRPr lang="it-IT" sz="1400" dirty="0"/>
          </a:p>
        </p:txBody>
      </p:sp>
    </p:spTree>
    <p:extLst>
      <p:ext uri="{BB962C8B-B14F-4D97-AF65-F5344CB8AC3E}">
        <p14:creationId xmlns:p14="http://schemas.microsoft.com/office/powerpoint/2010/main" val="1422656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err="1"/>
              <a:t>Règles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636322"/>
            <a:ext cx="7886700" cy="3980027"/>
          </a:xfrm>
        </p:spPr>
        <p:txBody>
          <a:bodyPr>
            <a:normAutofit lnSpcReduction="10000"/>
          </a:bodyPr>
          <a:lstStyle/>
          <a:p>
            <a:pPr lvl="0"/>
            <a:r>
              <a:rPr lang="fr-FR" dirty="0"/>
              <a:t>Dispenser une formation de base de 2 (ou 1/2) jours sur la cybercriminalité et les preuves électroniques. </a:t>
            </a:r>
          </a:p>
          <a:p>
            <a:pPr lvl="0"/>
            <a:r>
              <a:rPr lang="fr-FR" dirty="0"/>
              <a:t>Équipes de 2 personnes </a:t>
            </a:r>
          </a:p>
          <a:p>
            <a:pPr lvl="0"/>
            <a:r>
              <a:rPr lang="fr-FR" dirty="0"/>
              <a:t>2 équipes pour une demi-journée </a:t>
            </a:r>
            <a:br>
              <a:rPr lang="fr-FR" dirty="0"/>
            </a:br>
            <a:r>
              <a:rPr lang="fr-FR" dirty="0"/>
              <a:t>(180 minutes) </a:t>
            </a:r>
          </a:p>
          <a:p>
            <a:pPr lvl="0"/>
            <a:r>
              <a:rPr lang="fr-FR" dirty="0"/>
              <a:t>Formation complète</a:t>
            </a:r>
          </a:p>
          <a:p>
            <a:pPr lvl="0"/>
            <a:r>
              <a:rPr lang="fr-FR" dirty="0"/>
              <a:t>Pas de duplication ou de chevauchement (sauf en cas de besoin)</a:t>
            </a:r>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40</a:t>
            </a:fld>
            <a:endParaRPr lang="en-GB"/>
          </a:p>
        </p:txBody>
      </p:sp>
    </p:spTree>
    <p:extLst>
      <p:ext uri="{BB962C8B-B14F-4D97-AF65-F5344CB8AC3E}">
        <p14:creationId xmlns:p14="http://schemas.microsoft.com/office/powerpoint/2010/main" val="37677682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49" y="1045654"/>
            <a:ext cx="7886700" cy="1161588"/>
          </a:xfrm>
        </p:spPr>
        <p:txBody>
          <a:bodyPr>
            <a:normAutofit/>
          </a:bodyPr>
          <a:lstStyle/>
          <a:p>
            <a:r>
              <a:rPr lang="en-US" b="1" dirty="0" err="1"/>
              <a:t>Règles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069432"/>
            <a:ext cx="7886700" cy="4546917"/>
          </a:xfrm>
        </p:spPr>
        <p:txBody>
          <a:bodyPr>
            <a:normAutofit/>
          </a:bodyPr>
          <a:lstStyle/>
          <a:p>
            <a:pPr lvl="0"/>
            <a:r>
              <a:rPr lang="fr-FR" dirty="0"/>
              <a:t>Toutes les équipes sont en compétition les unes avec les autres</a:t>
            </a:r>
          </a:p>
          <a:p>
            <a:pPr lvl="0"/>
            <a:r>
              <a:rPr lang="fr-FR" dirty="0"/>
              <a:t>Un plan de formation devra être préparé pour chaque session (1/2 journée) </a:t>
            </a:r>
          </a:p>
          <a:p>
            <a:pPr lvl="0"/>
            <a:r>
              <a:rPr lang="fr-FR" dirty="0"/>
              <a:t>Débriefing après chaque présentation </a:t>
            </a:r>
          </a:p>
          <a:p>
            <a:pPr lvl="0"/>
            <a:r>
              <a:rPr lang="fr-FR" dirty="0"/>
              <a:t>L'équipe gagnante est celle ayant obtenu la majorité des voix des participants (le formateur disposant de trois voix afin de pouvoir confirmer ou infirmer le vote du public)</a:t>
            </a:r>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41</a:t>
            </a:fld>
            <a:endParaRPr lang="en-GB"/>
          </a:p>
        </p:txBody>
      </p:sp>
    </p:spTree>
    <p:extLst>
      <p:ext uri="{BB962C8B-B14F-4D97-AF65-F5344CB8AC3E}">
        <p14:creationId xmlns:p14="http://schemas.microsoft.com/office/powerpoint/2010/main" val="24261074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881312" y="860850"/>
            <a:ext cx="7886700" cy="1161588"/>
          </a:xfrm>
        </p:spPr>
        <p:txBody>
          <a:bodyPr>
            <a:normAutofit/>
          </a:bodyPr>
          <a:lstStyle/>
          <a:p>
            <a:r>
              <a:rPr lang="en-US" b="1" dirty="0" err="1"/>
              <a:t>Critères</a:t>
            </a:r>
            <a:endParaRPr lang="en-GB" dirty="0"/>
          </a:p>
        </p:txBody>
      </p:sp>
      <p:sp>
        <p:nvSpPr>
          <p:cNvPr id="3" name="Content Placeholder 2">
            <a:extLst>
              <a:ext uri="{FF2B5EF4-FFF2-40B4-BE49-F238E27FC236}">
                <a16:creationId xmlns:a16="http://schemas.microsoft.com/office/drawing/2014/main" id="{527FDBCF-89D7-4F46-92AF-3CDFA2BFB2E5}"/>
              </a:ext>
            </a:extLst>
          </p:cNvPr>
          <p:cNvSpPr>
            <a:spLocks noGrp="1"/>
          </p:cNvSpPr>
          <p:nvPr>
            <p:ph idx="1"/>
          </p:nvPr>
        </p:nvSpPr>
        <p:spPr>
          <a:xfrm>
            <a:off x="628649" y="2022438"/>
            <a:ext cx="7886700" cy="4593911"/>
          </a:xfrm>
        </p:spPr>
        <p:txBody>
          <a:bodyPr>
            <a:normAutofit/>
          </a:bodyPr>
          <a:lstStyle/>
          <a:p>
            <a:pPr lvl="0"/>
            <a:r>
              <a:rPr lang="fr-FR" dirty="0"/>
              <a:t>Concordance entre les objectifs d'apprentissage et la méthodologie (sur la base du plan de formation)</a:t>
            </a:r>
          </a:p>
          <a:p>
            <a:pPr lvl="0"/>
            <a:r>
              <a:rPr lang="fr-FR" dirty="0"/>
              <a:t>Variété de méthodologies convenant à différents types d'apprentissage </a:t>
            </a:r>
          </a:p>
          <a:p>
            <a:pPr lvl="0"/>
            <a:r>
              <a:rPr lang="fr-FR" dirty="0"/>
              <a:t>Environnement et calendrier de la formation</a:t>
            </a:r>
          </a:p>
          <a:p>
            <a:pPr lvl="0"/>
            <a:r>
              <a:rPr lang="fr-FR" dirty="0"/>
              <a:t>Communication non verbale (gestes, proxémie, contact visuel, ton et débit de la parole...)</a:t>
            </a:r>
          </a:p>
          <a:p>
            <a:pPr marL="0" lvl="0" indent="0">
              <a:buNone/>
            </a:pPr>
            <a:endParaRPr lang="en-IT" dirty="0"/>
          </a:p>
          <a:p>
            <a:pPr marL="0" lvl="0" indent="0">
              <a:buNone/>
            </a:pPr>
            <a:endParaRPr lang="en-GB" dirty="0"/>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42</a:t>
            </a:fld>
            <a:endParaRPr lang="en-GB"/>
          </a:p>
        </p:txBody>
      </p:sp>
    </p:spTree>
    <p:extLst>
      <p:ext uri="{BB962C8B-B14F-4D97-AF65-F5344CB8AC3E}">
        <p14:creationId xmlns:p14="http://schemas.microsoft.com/office/powerpoint/2010/main" val="5371837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5C102-D3E7-43F9-8603-3911511636D2}"/>
              </a:ext>
            </a:extLst>
          </p:cNvPr>
          <p:cNvSpPr>
            <a:spLocks noGrp="1"/>
          </p:cNvSpPr>
          <p:nvPr>
            <p:ph type="title"/>
          </p:nvPr>
        </p:nvSpPr>
        <p:spPr>
          <a:xfrm>
            <a:off x="628650" y="938776"/>
            <a:ext cx="7886700" cy="1161588"/>
          </a:xfrm>
        </p:spPr>
        <p:txBody>
          <a:bodyPr>
            <a:normAutofit/>
          </a:bodyPr>
          <a:lstStyle/>
          <a:p>
            <a:r>
              <a:rPr lang="en-GB" b="1" dirty="0"/>
              <a:t>Et le </a:t>
            </a:r>
            <a:r>
              <a:rPr lang="en-GB" b="1" dirty="0" err="1"/>
              <a:t>gagnant</a:t>
            </a:r>
            <a:r>
              <a:rPr lang="en-GB" b="1" dirty="0"/>
              <a:t> est...</a:t>
            </a:r>
          </a:p>
        </p:txBody>
      </p:sp>
      <p:sp>
        <p:nvSpPr>
          <p:cNvPr id="4" name="Date Placeholder 3">
            <a:extLst>
              <a:ext uri="{FF2B5EF4-FFF2-40B4-BE49-F238E27FC236}">
                <a16:creationId xmlns:a16="http://schemas.microsoft.com/office/drawing/2014/main" id="{9D69FD90-3EFF-4539-A100-91AD976EC1BB}"/>
              </a:ext>
            </a:extLst>
          </p:cNvPr>
          <p:cNvSpPr>
            <a:spLocks noGrp="1"/>
          </p:cNvSpPr>
          <p:nvPr>
            <p:ph type="dt" sz="half" idx="10"/>
          </p:nvPr>
        </p:nvSpPr>
        <p:spPr/>
        <p:txBody>
          <a:bodyPr/>
          <a:lstStyle/>
          <a:p>
            <a:r>
              <a:rPr lang="en-GB"/>
              <a:t>www.coe.int/cybercrime</a:t>
            </a:r>
          </a:p>
        </p:txBody>
      </p:sp>
      <p:sp>
        <p:nvSpPr>
          <p:cNvPr id="5" name="Slide Number Placeholder 4">
            <a:extLst>
              <a:ext uri="{FF2B5EF4-FFF2-40B4-BE49-F238E27FC236}">
                <a16:creationId xmlns:a16="http://schemas.microsoft.com/office/drawing/2014/main" id="{D873FBF6-9B08-4F6A-8DA8-A6C505E4CB70}"/>
              </a:ext>
            </a:extLst>
          </p:cNvPr>
          <p:cNvSpPr>
            <a:spLocks noGrp="1"/>
          </p:cNvSpPr>
          <p:nvPr>
            <p:ph type="sldNum" sz="quarter" idx="12"/>
          </p:nvPr>
        </p:nvSpPr>
        <p:spPr/>
        <p:txBody>
          <a:bodyPr/>
          <a:lstStyle/>
          <a:p>
            <a:fld id="{B1D9BA23-6223-4617-9598-728E7A9462B0}" type="slidenum">
              <a:rPr lang="en-GB" smtClean="0"/>
              <a:t>43</a:t>
            </a:fld>
            <a:endParaRPr lang="en-GB"/>
          </a:p>
        </p:txBody>
      </p:sp>
      <p:pic>
        <p:nvPicPr>
          <p:cNvPr id="2050" name="Picture 2" descr="Everybody Gets A Trophy | Florida Counseling Centers">
            <a:extLst>
              <a:ext uri="{FF2B5EF4-FFF2-40B4-BE49-F238E27FC236}">
                <a16:creationId xmlns:a16="http://schemas.microsoft.com/office/drawing/2014/main" id="{6D9AEA34-C4EA-2B47-BBA5-0C303BF448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3947" y="2313900"/>
            <a:ext cx="6136106" cy="3873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7631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3C8B5-DACE-47C2-87C2-3F7B86F2C877}"/>
              </a:ext>
            </a:extLst>
          </p:cNvPr>
          <p:cNvSpPr>
            <a:spLocks noGrp="1"/>
          </p:cNvSpPr>
          <p:nvPr>
            <p:ph type="title"/>
          </p:nvPr>
        </p:nvSpPr>
        <p:spPr>
          <a:xfrm>
            <a:off x="628649" y="2746951"/>
            <a:ext cx="7886700" cy="2798826"/>
          </a:xfrm>
        </p:spPr>
        <p:txBody>
          <a:bodyPr>
            <a:normAutofit/>
          </a:bodyPr>
          <a:lstStyle/>
          <a:p>
            <a:pPr algn="ctr"/>
            <a:r>
              <a:rPr lang="fr-FR" b="1" dirty="0"/>
              <a:t>Penser comme un formateur tout en se mettant à la place de l'apprenant </a:t>
            </a:r>
            <a:endParaRPr lang="en-GB" b="1" dirty="0"/>
          </a:p>
        </p:txBody>
      </p:sp>
      <p:sp>
        <p:nvSpPr>
          <p:cNvPr id="3" name="Date Placeholder 2">
            <a:extLst>
              <a:ext uri="{FF2B5EF4-FFF2-40B4-BE49-F238E27FC236}">
                <a16:creationId xmlns:a16="http://schemas.microsoft.com/office/drawing/2014/main" id="{06D3A2D4-0138-460E-9732-23A77985E41E}"/>
              </a:ext>
            </a:extLst>
          </p:cNvPr>
          <p:cNvSpPr>
            <a:spLocks noGrp="1"/>
          </p:cNvSpPr>
          <p:nvPr>
            <p:ph type="dt" sz="half" idx="10"/>
          </p:nvPr>
        </p:nvSpPr>
        <p:spPr/>
        <p:txBody>
          <a:bodyPr/>
          <a:lstStyle/>
          <a:p>
            <a:r>
              <a:rPr lang="en-GB"/>
              <a:t>www.coe.int/cybercrime</a:t>
            </a:r>
          </a:p>
        </p:txBody>
      </p:sp>
      <p:sp>
        <p:nvSpPr>
          <p:cNvPr id="4" name="Slide Number Placeholder 3">
            <a:extLst>
              <a:ext uri="{FF2B5EF4-FFF2-40B4-BE49-F238E27FC236}">
                <a16:creationId xmlns:a16="http://schemas.microsoft.com/office/drawing/2014/main" id="{AC7F5464-3464-4CF9-B58E-73337C2C97E2}"/>
              </a:ext>
            </a:extLst>
          </p:cNvPr>
          <p:cNvSpPr>
            <a:spLocks noGrp="1"/>
          </p:cNvSpPr>
          <p:nvPr>
            <p:ph type="sldNum" sz="quarter" idx="12"/>
          </p:nvPr>
        </p:nvSpPr>
        <p:spPr/>
        <p:txBody>
          <a:bodyPr/>
          <a:lstStyle/>
          <a:p>
            <a:fld id="{B1D9BA23-6223-4617-9598-728E7A9462B0}" type="slidenum">
              <a:rPr lang="en-GB" smtClean="0"/>
              <a:t>44</a:t>
            </a:fld>
            <a:endParaRPr lang="en-GB"/>
          </a:p>
        </p:txBody>
      </p:sp>
      <p:sp>
        <p:nvSpPr>
          <p:cNvPr id="5" name="TextBox 4">
            <a:extLst>
              <a:ext uri="{FF2B5EF4-FFF2-40B4-BE49-F238E27FC236}">
                <a16:creationId xmlns:a16="http://schemas.microsoft.com/office/drawing/2014/main" id="{5B42A5DA-050F-1D4E-ABC7-E08A57248E84}"/>
              </a:ext>
            </a:extLst>
          </p:cNvPr>
          <p:cNvSpPr txBox="1"/>
          <p:nvPr/>
        </p:nvSpPr>
        <p:spPr>
          <a:xfrm>
            <a:off x="2357251" y="1407746"/>
            <a:ext cx="4429496" cy="707886"/>
          </a:xfrm>
          <a:prstGeom prst="rect">
            <a:avLst/>
          </a:prstGeom>
          <a:noFill/>
        </p:spPr>
        <p:txBody>
          <a:bodyPr wrap="square" rtlCol="0">
            <a:spAutoFit/>
          </a:bodyPr>
          <a:lstStyle/>
          <a:p>
            <a:pPr algn="ctr"/>
            <a:r>
              <a:rPr lang="fr-FR" sz="4000" b="1" dirty="0">
                <a:latin typeface="Verdana" panose="020B0604030504040204" pitchFamily="34" charset="0"/>
                <a:ea typeface="Verdana" panose="020B0604030504040204" pitchFamily="34" charset="0"/>
                <a:cs typeface="Verdana" panose="020B0604030504040204" pitchFamily="34" charset="0"/>
              </a:rPr>
              <a:t>Notre</a:t>
            </a:r>
            <a:r>
              <a:rPr lang="en-IT" sz="4000" b="1" dirty="0">
                <a:latin typeface="Verdana" panose="020B0604030504040204" pitchFamily="34" charset="0"/>
                <a:ea typeface="Verdana" panose="020B0604030504040204" pitchFamily="34" charset="0"/>
                <a:cs typeface="Verdana" panose="020B0604030504040204" pitchFamily="34" charset="0"/>
              </a:rPr>
              <a:t> </a:t>
            </a:r>
            <a:r>
              <a:rPr lang="fr-FR" sz="4000" b="1" dirty="0">
                <a:latin typeface="Verdana" panose="020B0604030504040204" pitchFamily="34" charset="0"/>
                <a:ea typeface="Verdana" panose="020B0604030504040204" pitchFamily="34" charset="0"/>
                <a:cs typeface="Verdana" panose="020B0604030504040204" pitchFamily="34" charset="0"/>
              </a:rPr>
              <a:t>devise </a:t>
            </a:r>
            <a:r>
              <a:rPr lang="en-IT" sz="4000" b="1" dirty="0">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201209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en-GB" b="1" dirty="0" err="1"/>
              <a:t>Objectifs</a:t>
            </a:r>
            <a:r>
              <a:rPr lang="en-GB" b="1" dirty="0"/>
              <a:t> </a:t>
            </a:r>
            <a:r>
              <a:rPr lang="en-GB" b="1" dirty="0" err="1"/>
              <a:t>d'apprentissage</a:t>
            </a:r>
            <a:endParaRPr lang="en-GB" b="1" noProof="0" dirty="0"/>
          </a:p>
        </p:txBody>
      </p:sp>
      <p:sp>
        <p:nvSpPr>
          <p:cNvPr id="3" name="Segnaposto contenuto 2"/>
          <p:cNvSpPr>
            <a:spLocks noGrp="1"/>
          </p:cNvSpPr>
          <p:nvPr>
            <p:ph idx="1"/>
          </p:nvPr>
        </p:nvSpPr>
        <p:spPr>
          <a:xfrm>
            <a:off x="285750" y="2139578"/>
            <a:ext cx="8229600" cy="4525963"/>
          </a:xfrm>
        </p:spPr>
        <p:txBody>
          <a:bodyPr>
            <a:normAutofit/>
          </a:bodyPr>
          <a:lstStyle/>
          <a:p>
            <a:pPr algn="just"/>
            <a:r>
              <a:rPr lang="fr-FR" dirty="0"/>
              <a:t>La formulation des </a:t>
            </a:r>
            <a:r>
              <a:rPr lang="fr-FR" dirty="0" err="1"/>
              <a:t>OA</a:t>
            </a:r>
            <a:r>
              <a:rPr lang="fr-FR" dirty="0"/>
              <a:t> permet de s'assurer de la pertinence de la formation par rapport aux besoins de l'apprenant et de sa faisabilité dans le temps imparti</a:t>
            </a:r>
          </a:p>
          <a:p>
            <a:pPr algn="just"/>
            <a:r>
              <a:rPr lang="fr-FR" dirty="0"/>
              <a:t>En l'absence d'</a:t>
            </a:r>
            <a:r>
              <a:rPr lang="fr-FR" dirty="0" err="1"/>
              <a:t>OA</a:t>
            </a:r>
            <a:r>
              <a:rPr lang="fr-FR" dirty="0"/>
              <a:t>, la formation risquerait d'être tout simplement non ciblée ou beaucoup trop ambitieuse</a:t>
            </a:r>
            <a:r>
              <a:rPr lang="en-GB" dirty="0"/>
              <a:t>.</a:t>
            </a:r>
          </a:p>
          <a:p>
            <a:pPr algn="just"/>
            <a:r>
              <a:rPr lang="fr-FR" dirty="0"/>
              <a:t>Le formateur et l'apprenant ont la possibilité d'apprécier le degré de réussite de la formation</a:t>
            </a:r>
            <a:r>
              <a:rPr lang="en-GB" dirty="0"/>
              <a:t> </a:t>
            </a:r>
          </a:p>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5</a:t>
            </a:fld>
            <a:endParaRPr lang="it-IT" sz="1400" dirty="0"/>
          </a:p>
        </p:txBody>
      </p:sp>
    </p:spTree>
    <p:extLst>
      <p:ext uri="{BB962C8B-B14F-4D97-AF65-F5344CB8AC3E}">
        <p14:creationId xmlns:p14="http://schemas.microsoft.com/office/powerpoint/2010/main" val="1882331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50" y="2139578"/>
            <a:ext cx="8229600" cy="4525963"/>
          </a:xfrm>
        </p:spPr>
        <p:txBody>
          <a:bodyPr>
            <a:normAutofit/>
          </a:bodyPr>
          <a:lstStyle/>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6</a:t>
            </a:fld>
            <a:endParaRPr lang="it-IT" sz="1400" dirty="0"/>
          </a:p>
        </p:txBody>
      </p:sp>
      <p:sp>
        <p:nvSpPr>
          <p:cNvPr id="6" name="Title 5">
            <a:extLst>
              <a:ext uri="{FF2B5EF4-FFF2-40B4-BE49-F238E27FC236}">
                <a16:creationId xmlns:a16="http://schemas.microsoft.com/office/drawing/2014/main" id="{E78D54F6-D83F-8D4D-A2E8-148538780E03}"/>
              </a:ext>
            </a:extLst>
          </p:cNvPr>
          <p:cNvSpPr>
            <a:spLocks noGrp="1"/>
          </p:cNvSpPr>
          <p:nvPr>
            <p:ph type="title"/>
          </p:nvPr>
        </p:nvSpPr>
        <p:spPr>
          <a:xfrm>
            <a:off x="628650" y="1079427"/>
            <a:ext cx="7886700" cy="1161588"/>
          </a:xfrm>
        </p:spPr>
        <p:txBody>
          <a:bodyPr/>
          <a:lstStyle/>
          <a:p>
            <a:r>
              <a:rPr lang="fr-FR" dirty="0"/>
              <a:t>Pyramide des </a:t>
            </a:r>
            <a:r>
              <a:rPr lang="fr-FR" dirty="0" err="1"/>
              <a:t>OA</a:t>
            </a:r>
            <a:endParaRPr lang="en-IT" dirty="0"/>
          </a:p>
        </p:txBody>
      </p:sp>
      <p:pic>
        <p:nvPicPr>
          <p:cNvPr id="8" name="Picture 7">
            <a:extLst>
              <a:ext uri="{FF2B5EF4-FFF2-40B4-BE49-F238E27FC236}">
                <a16:creationId xmlns:a16="http://schemas.microsoft.com/office/drawing/2014/main" id="{829A2269-E09C-7841-BB8E-794CBF7466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4" y="2188281"/>
            <a:ext cx="9117456" cy="4184847"/>
          </a:xfrm>
          <a:prstGeom prst="rect">
            <a:avLst/>
          </a:prstGeom>
        </p:spPr>
      </p:pic>
    </p:spTree>
    <p:extLst>
      <p:ext uri="{BB962C8B-B14F-4D97-AF65-F5344CB8AC3E}">
        <p14:creationId xmlns:p14="http://schemas.microsoft.com/office/powerpoint/2010/main" val="13516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285750" y="2139578"/>
            <a:ext cx="8229600" cy="4525963"/>
          </a:xfrm>
        </p:spPr>
        <p:txBody>
          <a:bodyPr>
            <a:normAutofit/>
          </a:bodyPr>
          <a:lstStyle/>
          <a:p>
            <a:pPr>
              <a:lnSpc>
                <a:spcPct val="80000"/>
              </a:lnSpc>
              <a:buFontTx/>
              <a:buNone/>
            </a:pPr>
            <a:endParaRPr lang="en-GB" b="1" noProof="0" dirty="0"/>
          </a:p>
          <a:p>
            <a:pPr marL="0" indent="0">
              <a:buNone/>
            </a:pPr>
            <a:endParaRPr lang="en-GB" noProof="0" dirty="0"/>
          </a:p>
        </p:txBody>
      </p:sp>
      <p:sp>
        <p:nvSpPr>
          <p:cNvPr id="5" name="Segnaposto numero diapositiva 4"/>
          <p:cNvSpPr>
            <a:spLocks noGrp="1"/>
          </p:cNvSpPr>
          <p:nvPr>
            <p:ph type="sldNum" sz="quarter" idx="12"/>
          </p:nvPr>
        </p:nvSpPr>
        <p:spPr/>
        <p:txBody>
          <a:bodyPr/>
          <a:lstStyle/>
          <a:p>
            <a:fld id="{10ECD8D1-89E9-1045-8AF5-1B4F25AE41B0}" type="slidenum">
              <a:rPr lang="it-IT" sz="1400" smtClean="0"/>
              <a:t>7</a:t>
            </a:fld>
            <a:endParaRPr lang="it-IT" sz="1400" dirty="0"/>
          </a:p>
        </p:txBody>
      </p:sp>
      <p:pic>
        <p:nvPicPr>
          <p:cNvPr id="4" name="Picture 3">
            <a:extLst>
              <a:ext uri="{FF2B5EF4-FFF2-40B4-BE49-F238E27FC236}">
                <a16:creationId xmlns:a16="http://schemas.microsoft.com/office/drawing/2014/main" id="{6C6B8585-B4D2-2942-878A-F9501BFC1A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02349"/>
            <a:ext cx="9144000" cy="5098067"/>
          </a:xfrm>
          <a:prstGeom prst="rect">
            <a:avLst/>
          </a:prstGeom>
        </p:spPr>
      </p:pic>
    </p:spTree>
    <p:extLst>
      <p:ext uri="{BB962C8B-B14F-4D97-AF65-F5344CB8AC3E}">
        <p14:creationId xmlns:p14="http://schemas.microsoft.com/office/powerpoint/2010/main" val="2361016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773832"/>
            <a:ext cx="8458200" cy="1143000"/>
          </a:xfrm>
        </p:spPr>
        <p:txBody>
          <a:bodyPr/>
          <a:lstStyle/>
          <a:p>
            <a:pPr marL="762000" indent="-762000"/>
            <a:r>
              <a:rPr lang="en-GB" noProof="0" dirty="0"/>
              <a:t> </a:t>
            </a:r>
            <a:r>
              <a:rPr lang="en-GB" b="1" dirty="0"/>
              <a:t>Matériel </a:t>
            </a:r>
            <a:r>
              <a:rPr lang="en-GB" b="1" dirty="0" err="1"/>
              <a:t>pédagogique</a:t>
            </a:r>
            <a:endParaRPr lang="en-GB" noProof="0" dirty="0"/>
          </a:p>
        </p:txBody>
      </p:sp>
      <p:sp>
        <p:nvSpPr>
          <p:cNvPr id="119811" name="Rectangle 3"/>
          <p:cNvSpPr>
            <a:spLocks noGrp="1" noChangeArrowheads="1"/>
          </p:cNvSpPr>
          <p:nvPr>
            <p:ph idx="1"/>
          </p:nvPr>
        </p:nvSpPr>
        <p:spPr>
          <a:xfrm>
            <a:off x="288759" y="1916832"/>
            <a:ext cx="8636984" cy="4349497"/>
          </a:xfrm>
        </p:spPr>
        <p:txBody>
          <a:bodyPr>
            <a:noAutofit/>
          </a:bodyPr>
          <a:lstStyle/>
          <a:p>
            <a:pPr marL="806450" lvl="1" indent="-457200" algn="just"/>
            <a:r>
              <a:rPr lang="fr-FR" sz="2600" dirty="0"/>
              <a:t>Dans quelle mesure est-il pertinent pour la formation </a:t>
            </a:r>
            <a:r>
              <a:rPr lang="en-GB" sz="2600" noProof="0" dirty="0"/>
              <a:t>?</a:t>
            </a:r>
          </a:p>
          <a:p>
            <a:pPr marL="806450" lvl="1" indent="-457200" algn="just"/>
            <a:r>
              <a:rPr lang="fr-FR" sz="2600" dirty="0"/>
              <a:t>Distinguez entre les éléments à usage immédiat et ceux destinés à une étude approfondie</a:t>
            </a:r>
          </a:p>
          <a:p>
            <a:pPr marL="806450" lvl="1" indent="-457200" algn="just"/>
            <a:r>
              <a:rPr lang="fr-FR" sz="2600" dirty="0"/>
              <a:t>Avantages et inconvénients respectifs des formats papier et électronique </a:t>
            </a:r>
          </a:p>
          <a:p>
            <a:pPr marL="806450" lvl="1" indent="-457200" algn="just"/>
            <a:r>
              <a:rPr lang="fr-FR" sz="2600" dirty="0"/>
              <a:t>S'adresse-t-il à tous les styles d'apprentissage ? N'oubliez pas de différencier et d'utiliser les nouveaux supports (vidéo, </a:t>
            </a:r>
            <a:r>
              <a:rPr lang="fr-FR" sz="2600" dirty="0" err="1"/>
              <a:t>Youtube</a:t>
            </a:r>
            <a:r>
              <a:rPr lang="fr-FR" sz="2600" dirty="0"/>
              <a:t>, internet, formation en ligne).</a:t>
            </a:r>
          </a:p>
          <a:p>
            <a:pPr marL="806450" lvl="1" indent="-457200"/>
            <a:endParaRPr lang="en-GB" sz="2800" noProof="0" dirty="0">
              <a:solidFill>
                <a:srgbClr val="003399"/>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8</a:t>
            </a:fld>
            <a:endParaRPr lang="it-IT"/>
          </a:p>
        </p:txBody>
      </p:sp>
    </p:spTree>
    <p:extLst>
      <p:ext uri="{BB962C8B-B14F-4D97-AF65-F5344CB8AC3E}">
        <p14:creationId xmlns:p14="http://schemas.microsoft.com/office/powerpoint/2010/main" val="389205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57150" y="685800"/>
            <a:ext cx="8458200" cy="917638"/>
          </a:xfrm>
        </p:spPr>
        <p:txBody>
          <a:bodyPr>
            <a:normAutofit/>
          </a:bodyPr>
          <a:lstStyle/>
          <a:p>
            <a:pPr marL="762000" indent="-762000"/>
            <a:r>
              <a:rPr lang="en-GB" noProof="0" dirty="0">
                <a:solidFill>
                  <a:srgbClr val="00B0F0"/>
                </a:solidFill>
              </a:rPr>
              <a:t> </a:t>
            </a:r>
            <a:r>
              <a:rPr lang="fr-FR" sz="2600" b="1" dirty="0">
                <a:solidFill>
                  <a:srgbClr val="00B0F0"/>
                </a:solidFill>
              </a:rPr>
              <a:t>Dispenser une formation - première étape</a:t>
            </a:r>
            <a:endParaRPr lang="en-GB" sz="2600" noProof="0" dirty="0">
              <a:solidFill>
                <a:srgbClr val="00B0F0"/>
              </a:solidFill>
            </a:endParaRPr>
          </a:p>
        </p:txBody>
      </p:sp>
      <p:sp>
        <p:nvSpPr>
          <p:cNvPr id="119811" name="Rectangle 3"/>
          <p:cNvSpPr>
            <a:spLocks noGrp="1" noChangeArrowheads="1"/>
          </p:cNvSpPr>
          <p:nvPr>
            <p:ph idx="1"/>
          </p:nvPr>
        </p:nvSpPr>
        <p:spPr>
          <a:xfrm>
            <a:off x="257994" y="1515979"/>
            <a:ext cx="8257356" cy="4087769"/>
          </a:xfrm>
          <a:noFill/>
        </p:spPr>
        <p:txBody>
          <a:bodyPr>
            <a:noAutofit/>
          </a:bodyPr>
          <a:lstStyle/>
          <a:p>
            <a:pPr marL="349250" lvl="1" indent="0" algn="just">
              <a:buNone/>
            </a:pPr>
            <a:r>
              <a:rPr lang="fr-FR" sz="1800" dirty="0">
                <a:solidFill>
                  <a:srgbClr val="00B0F0"/>
                </a:solidFill>
              </a:rPr>
              <a:t>Nous allons maintenant voir comment présenter efficacement une formation destinée à des professionnels du droit. Toutefois, avant d'aborder ce sujet, il conviendrait de se poser quelques questions. La plus pertinente est de savoir pourquoi la formation est importante pour le public concerné. N'oubliez pas que </a:t>
            </a:r>
            <a:r>
              <a:rPr lang="fr-FR" sz="1800" dirty="0">
                <a:solidFill>
                  <a:srgbClr val="FFFF00"/>
                </a:solidFill>
              </a:rPr>
              <a:t>vous risquez de rencontrer une certaine résistance lorsque vous entrerez dans la salle</a:t>
            </a:r>
            <a:r>
              <a:rPr lang="fr-FR" sz="1800" dirty="0">
                <a:solidFill>
                  <a:srgbClr val="00B0F0"/>
                </a:solidFill>
              </a:rPr>
              <a:t> : vos participants sont des professionnels qui ont un emploi du temps très chargé et pensent probablement qu'une formation sur la façon de former leurs collègues ne mérite ni leur temps ni leurs ressources. La première chose à faire est donc de leur expliquer très clairement en quoi cette formation est pertinente pour eux. Il existe de multiples façons d'atteindre cet objectif. Vous pouvez par exemple lancer une enquête ou un remue-méninges au cours duquel les participants exprimeront leur opinion. Cet exercice aura également pour effet de vous faire une idée de votre auditoire (par exemple sur le niveau des apprenants et sur leur parcours en vous basant notamment sur le langage des intéressés).</a:t>
            </a:r>
            <a:endParaRPr lang="en-GB" sz="1800" dirty="0">
              <a:solidFill>
                <a:schemeClr val="accent2">
                  <a:lumMod val="40000"/>
                  <a:lumOff val="60000"/>
                </a:schemeClr>
              </a:solidFill>
            </a:endParaRPr>
          </a:p>
          <a:p>
            <a:pPr marL="806450" lvl="1" indent="-457200"/>
            <a:endParaRPr lang="en-GB" sz="2000" dirty="0">
              <a:solidFill>
                <a:schemeClr val="accent2">
                  <a:lumMod val="40000"/>
                  <a:lumOff val="60000"/>
                </a:schemeClr>
              </a:solidFill>
            </a:endParaRPr>
          </a:p>
        </p:txBody>
      </p:sp>
      <p:sp>
        <p:nvSpPr>
          <p:cNvPr id="3" name="Segnaposto numero diapositiva 2"/>
          <p:cNvSpPr>
            <a:spLocks noGrp="1"/>
          </p:cNvSpPr>
          <p:nvPr>
            <p:ph type="sldNum" sz="quarter" idx="12"/>
          </p:nvPr>
        </p:nvSpPr>
        <p:spPr/>
        <p:txBody>
          <a:bodyPr/>
          <a:lstStyle/>
          <a:p>
            <a:fld id="{10ECD8D1-89E9-1045-8AF5-1B4F25AE41B0}" type="slidenum">
              <a:rPr lang="it-IT" smtClean="0"/>
              <a:t>9</a:t>
            </a:fld>
            <a:endParaRPr lang="it-IT"/>
          </a:p>
        </p:txBody>
      </p:sp>
    </p:spTree>
    <p:extLst>
      <p:ext uri="{BB962C8B-B14F-4D97-AF65-F5344CB8AC3E}">
        <p14:creationId xmlns:p14="http://schemas.microsoft.com/office/powerpoint/2010/main" val="16460082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2980</TotalTime>
  <Words>2689</Words>
  <Application>Microsoft Office PowerPoint</Application>
  <PresentationFormat>Affichage à l'écran (4:3)</PresentationFormat>
  <Paragraphs>322</Paragraphs>
  <Slides>44</Slides>
  <Notes>24</Notes>
  <HiddenSlides>0</HiddenSlides>
  <MMClips>1</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44</vt:i4>
      </vt:variant>
    </vt:vector>
  </HeadingPairs>
  <TitlesOfParts>
    <vt:vector size="50" baseType="lpstr">
      <vt:lpstr>Apple Chancery</vt:lpstr>
      <vt:lpstr>Apple Chancery</vt:lpstr>
      <vt:lpstr>Arial</vt:lpstr>
      <vt:lpstr>Calibri</vt:lpstr>
      <vt:lpstr>Verdana</vt:lpstr>
      <vt:lpstr>Office Theme</vt:lpstr>
      <vt:lpstr>L'art d'apprendre et de faire apprendre</vt:lpstr>
      <vt:lpstr> Votre rôle en tant que formateur</vt:lpstr>
      <vt:lpstr>Chrono</vt:lpstr>
      <vt:lpstr>Objectifs d'apprentissage (OA)</vt:lpstr>
      <vt:lpstr>Objectifs d'apprentissage</vt:lpstr>
      <vt:lpstr>Pyramide des OA</vt:lpstr>
      <vt:lpstr>Présentation PowerPoint</vt:lpstr>
      <vt:lpstr> Matériel pédagogique</vt:lpstr>
      <vt:lpstr> Dispenser une formation - première étape</vt:lpstr>
      <vt:lpstr> Dispenser une formation – deuxième étape </vt:lpstr>
      <vt:lpstr> Les règles d'or</vt:lpstr>
      <vt:lpstr>Remue-méninges</vt:lpstr>
      <vt:lpstr> Principaux.points</vt:lpstr>
      <vt:lpstr> Dispenser une formation</vt:lpstr>
      <vt:lpstr>Exercice de contact visuel</vt:lpstr>
      <vt:lpstr>Déclaration - Devinez de quelle humeur il s'agit ?</vt:lpstr>
      <vt:lpstr>Exercice de voix et d’intonation</vt:lpstr>
      <vt:lpstr>Exercice de lecture</vt:lpstr>
      <vt:lpstr>Système de neurones miroirs</vt:lpstr>
      <vt:lpstr>Comment dire……</vt:lpstr>
      <vt:lpstr>Retour d'information</vt:lpstr>
      <vt:lpstr>Présentation PowerPoint</vt:lpstr>
      <vt:lpstr>Retour d'information efficace</vt:lpstr>
      <vt:lpstr>Passons maintenant à la pratique ! </vt:lpstr>
      <vt:lpstr>Présentation PowerPoint</vt:lpstr>
      <vt:lpstr>Présentation PowerPoint</vt:lpstr>
      <vt:lpstr>Présentation PowerPoint</vt:lpstr>
      <vt:lpstr>Comment diriez-vous ….</vt:lpstr>
      <vt:lpstr>Examen des objectifs d'apprentissage</vt:lpstr>
      <vt:lpstr>Votre rôle de formateur</vt:lpstr>
      <vt:lpstr>Formation en ligne</vt:lpstr>
      <vt:lpstr>Matrice de formation</vt:lpstr>
      <vt:lpstr>Formation en ligne</vt:lpstr>
      <vt:lpstr>Dispenser une formation</vt:lpstr>
      <vt:lpstr>Dispenser une formation</vt:lpstr>
      <vt:lpstr>Fournir un retour d'information</vt:lpstr>
      <vt:lpstr>Clôture d'une session</vt:lpstr>
      <vt:lpstr>Compétition organisée dans le cadre de la formation</vt:lpstr>
      <vt:lpstr>Équipes</vt:lpstr>
      <vt:lpstr>Règles</vt:lpstr>
      <vt:lpstr>Règles</vt:lpstr>
      <vt:lpstr>Critères</vt:lpstr>
      <vt:lpstr>Et le gagnant est...</vt:lpstr>
      <vt:lpstr>Penser comme un formateur tout en se mettant à la place de l'apprenant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ELEFTERESCU Ana</dc:creator>
  <cp:lastModifiedBy>User</cp:lastModifiedBy>
  <cp:revision>90</cp:revision>
  <cp:lastPrinted>2022-07-10T15:58:51Z</cp:lastPrinted>
  <dcterms:created xsi:type="dcterms:W3CDTF">2019-11-14T14:27:48Z</dcterms:created>
  <dcterms:modified xsi:type="dcterms:W3CDTF">2022-07-11T08:09:29Z</dcterms:modified>
</cp:coreProperties>
</file>