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1.xml" ContentType="application/vnd.openxmlformats-officedocument.presentationml.tags+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355" r:id="rId2"/>
    <p:sldId id="568" r:id="rId3"/>
    <p:sldId id="735" r:id="rId4"/>
    <p:sldId id="599" r:id="rId5"/>
    <p:sldId id="854" r:id="rId6"/>
    <p:sldId id="574" r:id="rId7"/>
    <p:sldId id="853" r:id="rId8"/>
    <p:sldId id="855" r:id="rId9"/>
    <p:sldId id="1120" r:id="rId10"/>
    <p:sldId id="1122" r:id="rId11"/>
    <p:sldId id="857" r:id="rId12"/>
    <p:sldId id="859" r:id="rId13"/>
    <p:sldId id="862" r:id="rId14"/>
    <p:sldId id="861" r:id="rId15"/>
    <p:sldId id="863" r:id="rId16"/>
    <p:sldId id="864" r:id="rId17"/>
    <p:sldId id="867" r:id="rId18"/>
    <p:sldId id="505" r:id="rId19"/>
    <p:sldId id="866" r:id="rId20"/>
    <p:sldId id="873" r:id="rId21"/>
    <p:sldId id="603" r:id="rId22"/>
    <p:sldId id="879" r:id="rId23"/>
    <p:sldId id="885" r:id="rId24"/>
    <p:sldId id="886" r:id="rId25"/>
    <p:sldId id="887" r:id="rId26"/>
    <p:sldId id="889" r:id="rId27"/>
    <p:sldId id="891" r:id="rId28"/>
    <p:sldId id="892" r:id="rId29"/>
    <p:sldId id="893" r:id="rId30"/>
    <p:sldId id="878" r:id="rId31"/>
    <p:sldId id="877" r:id="rId32"/>
    <p:sldId id="901" r:id="rId33"/>
    <p:sldId id="894" r:id="rId34"/>
    <p:sldId id="900" r:id="rId35"/>
    <p:sldId id="897" r:id="rId36"/>
    <p:sldId id="899" r:id="rId37"/>
    <p:sldId id="874" r:id="rId38"/>
    <p:sldId id="880" r:id="rId39"/>
    <p:sldId id="876" r:id="rId40"/>
    <p:sldId id="1118" r:id="rId41"/>
    <p:sldId id="1123" r:id="rId42"/>
    <p:sldId id="898" r:id="rId43"/>
    <p:sldId id="872" r:id="rId44"/>
    <p:sldId id="868" r:id="rId45"/>
    <p:sldId id="601" r:id="rId46"/>
    <p:sldId id="480" r:id="rId47"/>
    <p:sldId id="481" r:id="rId48"/>
    <p:sldId id="485" r:id="rId49"/>
    <p:sldId id="499" r:id="rId50"/>
    <p:sldId id="589" r:id="rId51"/>
    <p:sldId id="616" r:id="rId52"/>
    <p:sldId id="850" r:id="rId53"/>
    <p:sldId id="852" r:id="rId54"/>
  </p:sldIdLst>
  <p:sldSz cx="9144000" cy="6858000" type="screen4x3"/>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2517" autoAdjust="0"/>
  </p:normalViewPr>
  <p:slideViewPr>
    <p:cSldViewPr snapToGrid="0" snapToObjects="1">
      <p:cViewPr varScale="1">
        <p:scale>
          <a:sx n="61" d="100"/>
          <a:sy n="61" d="100"/>
        </p:scale>
        <p:origin x="1968" y="53"/>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600" b="1" dirty="0"/>
            <a:t>What is the main challenge posed by lengthy mutual assistance processes specifically for electronic evidence exchange?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3200" b="0" dirty="0">
              <a:solidFill>
                <a:schemeClr val="tx1"/>
              </a:solidFill>
            </a:rPr>
            <a:t>a) Delays in trial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3200" b="0" dirty="0">
              <a:solidFill>
                <a:schemeClr val="tx1"/>
              </a:solidFill>
            </a:rPr>
            <a:t>b) Electronic evidence is volatile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custT="1"/>
      <dgm:spPr/>
      <dgm:t>
        <a:bodyPr/>
        <a:lstStyle/>
        <a:p>
          <a:r>
            <a:rPr lang="en-US" sz="3200" b="0" dirty="0">
              <a:solidFill>
                <a:schemeClr val="tx1"/>
              </a:solidFill>
            </a:rPr>
            <a:t>c) Extensive paperwork </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custT="1"/>
      <dgm:spPr/>
      <dgm:t>
        <a:bodyPr/>
        <a:lstStyle/>
        <a:p>
          <a:r>
            <a:rPr lang="en-US" sz="3200" b="0" dirty="0">
              <a:solidFill>
                <a:schemeClr val="tx1"/>
              </a:solidFill>
            </a:rPr>
            <a:t>d) Electronic evidence cannot be preserved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600" b="1" dirty="0"/>
            <a:t>What is the main challenge posed by lengthy mutual assistance processes specifically for electronic evidence exchange?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3200" b="0" dirty="0">
              <a:solidFill>
                <a:schemeClr val="tx1"/>
              </a:solidFill>
            </a:rPr>
            <a:t>a) Delays in trial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3200" b="1" dirty="0">
              <a:solidFill>
                <a:srgbClr val="FF0000"/>
              </a:solidFill>
            </a:rPr>
            <a:t>b) Electronic evidence is volatile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custT="1"/>
      <dgm:spPr/>
      <dgm:t>
        <a:bodyPr/>
        <a:lstStyle/>
        <a:p>
          <a:r>
            <a:rPr lang="en-US" sz="3200" b="0" dirty="0">
              <a:solidFill>
                <a:schemeClr val="tx1"/>
              </a:solidFill>
            </a:rPr>
            <a:t>c) Extensive paperwork </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custT="1"/>
      <dgm:spPr/>
      <dgm:t>
        <a:bodyPr/>
        <a:lstStyle/>
        <a:p>
          <a:r>
            <a:rPr lang="en-US" sz="3200" b="0" dirty="0">
              <a:solidFill>
                <a:schemeClr val="tx1"/>
              </a:solidFill>
            </a:rPr>
            <a:t>d) Electronic evidence cannot be preserved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600" b="1" dirty="0"/>
            <a:t>How can the 24/7 Network help address the challenge of varying legal traditions?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b="0" dirty="0">
              <a:solidFill>
                <a:schemeClr val="tx1"/>
              </a:solidFill>
            </a:rPr>
            <a:t>a) Locating of suspects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2800" b="0" dirty="0">
              <a:solidFill>
                <a:schemeClr val="tx1"/>
              </a:solidFill>
            </a:rPr>
            <a:t>b) Exchange of evidence</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custT="1"/>
      <dgm:spPr/>
      <dgm:t>
        <a:bodyPr/>
        <a:lstStyle/>
        <a:p>
          <a:r>
            <a:rPr lang="en-US" sz="2800" b="0" dirty="0">
              <a:solidFill>
                <a:schemeClr val="tx1"/>
              </a:solidFill>
            </a:rPr>
            <a:t>c) Provision of legal information</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custT="1"/>
      <dgm:spPr/>
      <dgm:t>
        <a:bodyPr/>
        <a:lstStyle/>
        <a:p>
          <a:r>
            <a:rPr lang="en-US" sz="2800" b="0" dirty="0">
              <a:solidFill>
                <a:schemeClr val="tx1"/>
              </a:solidFill>
            </a:rPr>
            <a:t>d) Preservation of data</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custT="1"/>
      <dgm:spPr/>
      <dgm:t>
        <a:bodyPr/>
        <a:lstStyle/>
        <a:p>
          <a:r>
            <a:rPr lang="en-US" sz="2800" b="0" dirty="0">
              <a:solidFill>
                <a:schemeClr val="tx1"/>
              </a:solidFill>
            </a:rPr>
            <a:t>e) Provision of technical advice</a:t>
          </a: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600" b="1" dirty="0"/>
            <a:t>How can the 24/7 Network help address the challenge of varying legal traditions?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b="0" dirty="0">
              <a:solidFill>
                <a:schemeClr val="tx1"/>
              </a:solidFill>
            </a:rPr>
            <a:t>a) Locating of suspects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2800" b="0" dirty="0">
              <a:solidFill>
                <a:schemeClr val="tx1"/>
              </a:solidFill>
            </a:rPr>
            <a:t>b) Exchange of evidence</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custT="1"/>
      <dgm:spPr/>
      <dgm:t>
        <a:bodyPr/>
        <a:lstStyle/>
        <a:p>
          <a:r>
            <a:rPr lang="en-US" sz="2800" b="1" dirty="0">
              <a:solidFill>
                <a:srgbClr val="FF0000"/>
              </a:solidFill>
            </a:rPr>
            <a:t>c) Provision of legal information</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custT="1"/>
      <dgm:spPr/>
      <dgm:t>
        <a:bodyPr/>
        <a:lstStyle/>
        <a:p>
          <a:r>
            <a:rPr lang="en-US" sz="2800" b="0" dirty="0">
              <a:solidFill>
                <a:schemeClr val="tx1"/>
              </a:solidFill>
            </a:rPr>
            <a:t>d) Preservation of data</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custT="1"/>
      <dgm:spPr/>
      <dgm:t>
        <a:bodyPr/>
        <a:lstStyle/>
        <a:p>
          <a:r>
            <a:rPr lang="en-US" sz="2800" b="0" dirty="0">
              <a:solidFill>
                <a:schemeClr val="tx1"/>
              </a:solidFill>
            </a:rPr>
            <a:t>e) Provision of technical advice</a:t>
          </a: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73"/>
          <a:ext cx="89066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73"/>
          <a:ext cx="2914469" cy="5272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What is the main challenge posed by lengthy mutual assistance processes specifically for electronic evidence exchange? </a:t>
          </a:r>
        </a:p>
      </dsp:txBody>
      <dsp:txXfrm>
        <a:off x="0" y="2573"/>
        <a:ext cx="2914469" cy="5272382"/>
      </dsp:txXfrm>
    </dsp:sp>
    <dsp:sp modelId="{5D9EDF3F-7B20-8E47-A431-F9F24450F874}">
      <dsp:nvSpPr>
        <dsp:cNvPr id="0" name=""/>
        <dsp:cNvSpPr/>
      </dsp:nvSpPr>
      <dsp:spPr>
        <a:xfrm>
          <a:off x="3026671" y="64431"/>
          <a:ext cx="5871934" cy="12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a) Delays in trial </a:t>
          </a:r>
        </a:p>
      </dsp:txBody>
      <dsp:txXfrm>
        <a:off x="3026671" y="64431"/>
        <a:ext cx="5871934" cy="1237151"/>
      </dsp:txXfrm>
    </dsp:sp>
    <dsp:sp modelId="{EB798B99-5590-864A-A2C1-F553D99D3FAA}">
      <dsp:nvSpPr>
        <dsp:cNvPr id="0" name=""/>
        <dsp:cNvSpPr/>
      </dsp:nvSpPr>
      <dsp:spPr>
        <a:xfrm>
          <a:off x="2914469" y="1301582"/>
          <a:ext cx="59841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026671" y="1363440"/>
          <a:ext cx="5871934" cy="12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b) Electronic evidence is volatile </a:t>
          </a:r>
        </a:p>
      </dsp:txBody>
      <dsp:txXfrm>
        <a:off x="3026671" y="1363440"/>
        <a:ext cx="5871934" cy="1237151"/>
      </dsp:txXfrm>
    </dsp:sp>
    <dsp:sp modelId="{1E88F2A9-FC8F-2A4F-ABF4-2C5837CA76E5}">
      <dsp:nvSpPr>
        <dsp:cNvPr id="0" name=""/>
        <dsp:cNvSpPr/>
      </dsp:nvSpPr>
      <dsp:spPr>
        <a:xfrm>
          <a:off x="2914469" y="2600591"/>
          <a:ext cx="59841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026671" y="2662449"/>
          <a:ext cx="5871934" cy="12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c) Extensive paperwork </a:t>
          </a:r>
        </a:p>
      </dsp:txBody>
      <dsp:txXfrm>
        <a:off x="3026671" y="2662449"/>
        <a:ext cx="5871934" cy="1237151"/>
      </dsp:txXfrm>
    </dsp:sp>
    <dsp:sp modelId="{45167FBC-5EE3-4C8A-A94C-30BB5DE89AD6}">
      <dsp:nvSpPr>
        <dsp:cNvPr id="0" name=""/>
        <dsp:cNvSpPr/>
      </dsp:nvSpPr>
      <dsp:spPr>
        <a:xfrm>
          <a:off x="2914469" y="3899600"/>
          <a:ext cx="59841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034688" y="3961458"/>
          <a:ext cx="5871934" cy="12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d) Electronic evidence cannot be preserved </a:t>
          </a:r>
        </a:p>
      </dsp:txBody>
      <dsp:txXfrm>
        <a:off x="3034688" y="3961458"/>
        <a:ext cx="5871934" cy="1237151"/>
      </dsp:txXfrm>
    </dsp:sp>
    <dsp:sp modelId="{41DAB04F-B76E-41A3-BF92-19D36F058A9E}">
      <dsp:nvSpPr>
        <dsp:cNvPr id="0" name=""/>
        <dsp:cNvSpPr/>
      </dsp:nvSpPr>
      <dsp:spPr>
        <a:xfrm>
          <a:off x="2914469" y="5198609"/>
          <a:ext cx="59841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73"/>
          <a:ext cx="89066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73"/>
          <a:ext cx="2914469" cy="5272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What is the main challenge posed by lengthy mutual assistance processes specifically for electronic evidence exchange? </a:t>
          </a:r>
        </a:p>
      </dsp:txBody>
      <dsp:txXfrm>
        <a:off x="0" y="2573"/>
        <a:ext cx="2914469" cy="5272382"/>
      </dsp:txXfrm>
    </dsp:sp>
    <dsp:sp modelId="{5D9EDF3F-7B20-8E47-A431-F9F24450F874}">
      <dsp:nvSpPr>
        <dsp:cNvPr id="0" name=""/>
        <dsp:cNvSpPr/>
      </dsp:nvSpPr>
      <dsp:spPr>
        <a:xfrm>
          <a:off x="3026671" y="64431"/>
          <a:ext cx="5871934" cy="12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a) Delays in trial </a:t>
          </a:r>
        </a:p>
      </dsp:txBody>
      <dsp:txXfrm>
        <a:off x="3026671" y="64431"/>
        <a:ext cx="5871934" cy="1237151"/>
      </dsp:txXfrm>
    </dsp:sp>
    <dsp:sp modelId="{EB798B99-5590-864A-A2C1-F553D99D3FAA}">
      <dsp:nvSpPr>
        <dsp:cNvPr id="0" name=""/>
        <dsp:cNvSpPr/>
      </dsp:nvSpPr>
      <dsp:spPr>
        <a:xfrm>
          <a:off x="2914469" y="1301582"/>
          <a:ext cx="59841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026671" y="1363440"/>
          <a:ext cx="5871934" cy="12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rgbClr val="FF0000"/>
              </a:solidFill>
            </a:rPr>
            <a:t>b) Electronic evidence is volatile </a:t>
          </a:r>
        </a:p>
      </dsp:txBody>
      <dsp:txXfrm>
        <a:off x="3026671" y="1363440"/>
        <a:ext cx="5871934" cy="1237151"/>
      </dsp:txXfrm>
    </dsp:sp>
    <dsp:sp modelId="{1E88F2A9-FC8F-2A4F-ABF4-2C5837CA76E5}">
      <dsp:nvSpPr>
        <dsp:cNvPr id="0" name=""/>
        <dsp:cNvSpPr/>
      </dsp:nvSpPr>
      <dsp:spPr>
        <a:xfrm>
          <a:off x="2914469" y="2600591"/>
          <a:ext cx="59841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026671" y="2662449"/>
          <a:ext cx="5871934" cy="12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c) Extensive paperwork </a:t>
          </a:r>
        </a:p>
      </dsp:txBody>
      <dsp:txXfrm>
        <a:off x="3026671" y="2662449"/>
        <a:ext cx="5871934" cy="1237151"/>
      </dsp:txXfrm>
    </dsp:sp>
    <dsp:sp modelId="{45167FBC-5EE3-4C8A-A94C-30BB5DE89AD6}">
      <dsp:nvSpPr>
        <dsp:cNvPr id="0" name=""/>
        <dsp:cNvSpPr/>
      </dsp:nvSpPr>
      <dsp:spPr>
        <a:xfrm>
          <a:off x="2914469" y="3899600"/>
          <a:ext cx="59841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034688" y="3961458"/>
          <a:ext cx="5871934" cy="12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d) Electronic evidence cannot be preserved </a:t>
          </a:r>
        </a:p>
      </dsp:txBody>
      <dsp:txXfrm>
        <a:off x="3034688" y="3961458"/>
        <a:ext cx="5871934" cy="1237151"/>
      </dsp:txXfrm>
    </dsp:sp>
    <dsp:sp modelId="{41DAB04F-B76E-41A3-BF92-19D36F058A9E}">
      <dsp:nvSpPr>
        <dsp:cNvPr id="0" name=""/>
        <dsp:cNvSpPr/>
      </dsp:nvSpPr>
      <dsp:spPr>
        <a:xfrm>
          <a:off x="2914469" y="5198609"/>
          <a:ext cx="59841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80"/>
          <a:ext cx="8917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80"/>
          <a:ext cx="2917948" cy="5284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How can the 24/7 Network help address the challenge of varying legal traditions? </a:t>
          </a:r>
        </a:p>
      </dsp:txBody>
      <dsp:txXfrm>
        <a:off x="0" y="2580"/>
        <a:ext cx="2917948" cy="5284895"/>
      </dsp:txXfrm>
    </dsp:sp>
    <dsp:sp modelId="{5D9EDF3F-7B20-8E47-A431-F9F24450F874}">
      <dsp:nvSpPr>
        <dsp:cNvPr id="0" name=""/>
        <dsp:cNvSpPr/>
      </dsp:nvSpPr>
      <dsp:spPr>
        <a:xfrm>
          <a:off x="3030285" y="52286"/>
          <a:ext cx="5878944" cy="994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rPr>
            <a:t>a) Locating of suspects </a:t>
          </a:r>
        </a:p>
      </dsp:txBody>
      <dsp:txXfrm>
        <a:off x="3030285" y="52286"/>
        <a:ext cx="5878944" cy="994130"/>
      </dsp:txXfrm>
    </dsp:sp>
    <dsp:sp modelId="{EB798B99-5590-864A-A2C1-F553D99D3FAA}">
      <dsp:nvSpPr>
        <dsp:cNvPr id="0" name=""/>
        <dsp:cNvSpPr/>
      </dsp:nvSpPr>
      <dsp:spPr>
        <a:xfrm>
          <a:off x="2917948" y="1046417"/>
          <a:ext cx="5991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030285" y="1096123"/>
          <a:ext cx="5878944" cy="994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rPr>
            <a:t>b) Exchange of evidence</a:t>
          </a:r>
        </a:p>
      </dsp:txBody>
      <dsp:txXfrm>
        <a:off x="3030285" y="1096123"/>
        <a:ext cx="5878944" cy="994130"/>
      </dsp:txXfrm>
    </dsp:sp>
    <dsp:sp modelId="{1E88F2A9-FC8F-2A4F-ABF4-2C5837CA76E5}">
      <dsp:nvSpPr>
        <dsp:cNvPr id="0" name=""/>
        <dsp:cNvSpPr/>
      </dsp:nvSpPr>
      <dsp:spPr>
        <a:xfrm>
          <a:off x="2917948" y="2090254"/>
          <a:ext cx="5991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030285" y="2139960"/>
          <a:ext cx="5878944" cy="994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rPr>
            <a:t>c) Provision of legal information</a:t>
          </a:r>
        </a:p>
      </dsp:txBody>
      <dsp:txXfrm>
        <a:off x="3030285" y="2139960"/>
        <a:ext cx="5878944" cy="994130"/>
      </dsp:txXfrm>
    </dsp:sp>
    <dsp:sp modelId="{45167FBC-5EE3-4C8A-A94C-30BB5DE89AD6}">
      <dsp:nvSpPr>
        <dsp:cNvPr id="0" name=""/>
        <dsp:cNvSpPr/>
      </dsp:nvSpPr>
      <dsp:spPr>
        <a:xfrm>
          <a:off x="2917948" y="3134091"/>
          <a:ext cx="5991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038311" y="3183797"/>
          <a:ext cx="5878944" cy="994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rPr>
            <a:t>d) Preservation of data</a:t>
          </a:r>
        </a:p>
      </dsp:txBody>
      <dsp:txXfrm>
        <a:off x="3038311" y="3183797"/>
        <a:ext cx="5878944" cy="994130"/>
      </dsp:txXfrm>
    </dsp:sp>
    <dsp:sp modelId="{41DAB04F-B76E-41A3-BF92-19D36F058A9E}">
      <dsp:nvSpPr>
        <dsp:cNvPr id="0" name=""/>
        <dsp:cNvSpPr/>
      </dsp:nvSpPr>
      <dsp:spPr>
        <a:xfrm>
          <a:off x="2917948" y="4177928"/>
          <a:ext cx="5991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030285" y="4227634"/>
          <a:ext cx="5878944" cy="994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rPr>
            <a:t>e) Provision of technical advice</a:t>
          </a:r>
        </a:p>
      </dsp:txBody>
      <dsp:txXfrm>
        <a:off x="3030285" y="4227634"/>
        <a:ext cx="5878944" cy="994130"/>
      </dsp:txXfrm>
    </dsp:sp>
    <dsp:sp modelId="{9B1E8AEA-2A8D-4500-8486-4DCED5C7B4CD}">
      <dsp:nvSpPr>
        <dsp:cNvPr id="0" name=""/>
        <dsp:cNvSpPr/>
      </dsp:nvSpPr>
      <dsp:spPr>
        <a:xfrm>
          <a:off x="2917948" y="5221765"/>
          <a:ext cx="5991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80"/>
          <a:ext cx="8917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80"/>
          <a:ext cx="2917948" cy="5284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How can the 24/7 Network help address the challenge of varying legal traditions? </a:t>
          </a:r>
        </a:p>
      </dsp:txBody>
      <dsp:txXfrm>
        <a:off x="0" y="2580"/>
        <a:ext cx="2917948" cy="5284895"/>
      </dsp:txXfrm>
    </dsp:sp>
    <dsp:sp modelId="{5D9EDF3F-7B20-8E47-A431-F9F24450F874}">
      <dsp:nvSpPr>
        <dsp:cNvPr id="0" name=""/>
        <dsp:cNvSpPr/>
      </dsp:nvSpPr>
      <dsp:spPr>
        <a:xfrm>
          <a:off x="3030285" y="52286"/>
          <a:ext cx="5878944" cy="994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rPr>
            <a:t>a) Locating of suspects </a:t>
          </a:r>
        </a:p>
      </dsp:txBody>
      <dsp:txXfrm>
        <a:off x="3030285" y="52286"/>
        <a:ext cx="5878944" cy="994130"/>
      </dsp:txXfrm>
    </dsp:sp>
    <dsp:sp modelId="{EB798B99-5590-864A-A2C1-F553D99D3FAA}">
      <dsp:nvSpPr>
        <dsp:cNvPr id="0" name=""/>
        <dsp:cNvSpPr/>
      </dsp:nvSpPr>
      <dsp:spPr>
        <a:xfrm>
          <a:off x="2917948" y="1046417"/>
          <a:ext cx="5991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030285" y="1096123"/>
          <a:ext cx="5878944" cy="994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rPr>
            <a:t>b) Exchange of evidence</a:t>
          </a:r>
        </a:p>
      </dsp:txBody>
      <dsp:txXfrm>
        <a:off x="3030285" y="1096123"/>
        <a:ext cx="5878944" cy="994130"/>
      </dsp:txXfrm>
    </dsp:sp>
    <dsp:sp modelId="{1E88F2A9-FC8F-2A4F-ABF4-2C5837CA76E5}">
      <dsp:nvSpPr>
        <dsp:cNvPr id="0" name=""/>
        <dsp:cNvSpPr/>
      </dsp:nvSpPr>
      <dsp:spPr>
        <a:xfrm>
          <a:off x="2917948" y="2090254"/>
          <a:ext cx="5991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030285" y="2139960"/>
          <a:ext cx="5878944" cy="994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c) Provision of legal information</a:t>
          </a:r>
        </a:p>
      </dsp:txBody>
      <dsp:txXfrm>
        <a:off x="3030285" y="2139960"/>
        <a:ext cx="5878944" cy="994130"/>
      </dsp:txXfrm>
    </dsp:sp>
    <dsp:sp modelId="{45167FBC-5EE3-4C8A-A94C-30BB5DE89AD6}">
      <dsp:nvSpPr>
        <dsp:cNvPr id="0" name=""/>
        <dsp:cNvSpPr/>
      </dsp:nvSpPr>
      <dsp:spPr>
        <a:xfrm>
          <a:off x="2917948" y="3134091"/>
          <a:ext cx="5991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038311" y="3183797"/>
          <a:ext cx="5878944" cy="994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rPr>
            <a:t>d) Preservation of data</a:t>
          </a:r>
        </a:p>
      </dsp:txBody>
      <dsp:txXfrm>
        <a:off x="3038311" y="3183797"/>
        <a:ext cx="5878944" cy="994130"/>
      </dsp:txXfrm>
    </dsp:sp>
    <dsp:sp modelId="{41DAB04F-B76E-41A3-BF92-19D36F058A9E}">
      <dsp:nvSpPr>
        <dsp:cNvPr id="0" name=""/>
        <dsp:cNvSpPr/>
      </dsp:nvSpPr>
      <dsp:spPr>
        <a:xfrm>
          <a:off x="2917948" y="4177928"/>
          <a:ext cx="5991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030285" y="4227634"/>
          <a:ext cx="5878944" cy="994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rPr>
            <a:t>e) Provision of technical advice</a:t>
          </a:r>
        </a:p>
      </dsp:txBody>
      <dsp:txXfrm>
        <a:off x="3030285" y="4227634"/>
        <a:ext cx="5878944" cy="994130"/>
      </dsp:txXfrm>
    </dsp:sp>
    <dsp:sp modelId="{9B1E8AEA-2A8D-4500-8486-4DCED5C7B4CD}">
      <dsp:nvSpPr>
        <dsp:cNvPr id="0" name=""/>
        <dsp:cNvSpPr/>
      </dsp:nvSpPr>
      <dsp:spPr>
        <a:xfrm>
          <a:off x="2917948" y="5221765"/>
          <a:ext cx="5991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11/13/2023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hutterstock.com/image-vector/translation-icon-vector-11343166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hutterstock.com/image-vector/world-map-color-bright-political-vector-172387563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a:t>
            </a:fld>
            <a:endParaRPr lang="en-US"/>
          </a:p>
        </p:txBody>
      </p:sp>
    </p:spTree>
    <p:extLst>
      <p:ext uri="{BB962C8B-B14F-4D97-AF65-F5344CB8AC3E}">
        <p14:creationId xmlns:p14="http://schemas.microsoft.com/office/powerpoint/2010/main" val="18931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b) Electronic evidence is volatile.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08940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second challenge associated with international cooperation in relation to electronic evidence. </a:t>
            </a:r>
          </a:p>
          <a:p>
            <a:endParaRPr lang="en-US" dirty="0"/>
          </a:p>
          <a:p>
            <a:r>
              <a:rPr lang="en-US" dirty="0"/>
              <a:t>The trainer should explain briefly the challenge of language. Different countries have their own official languages in which their legal systems operate and in which they can process mutual assistance requests. The following link provides some information on different official languages </a:t>
            </a:r>
            <a:r>
              <a:rPr lang="en-US" dirty="0" err="1"/>
              <a:t>recognised</a:t>
            </a:r>
            <a:r>
              <a:rPr lang="en-US" dirty="0"/>
              <a:t> by different countries: https://en.wikipedia.org/wiki/List_of_official_languages</a:t>
            </a:r>
          </a:p>
          <a:p>
            <a:endParaRPr lang="en-US" dirty="0"/>
          </a:p>
          <a:p>
            <a:r>
              <a:rPr lang="en-US" dirty="0"/>
              <a:t>Link to image: </a:t>
            </a:r>
            <a:r>
              <a:rPr lang="en-US" dirty="0">
                <a:hlinkClick r:id="rId3"/>
              </a:rPr>
              <a:t>https://www.shutterstock.com/image-vector/translation-icon-vector-1134316640</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12992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explains the challenge of language – that different countries legal systems use different languages. A connected challenge is that some countries only recognize translations that are completed through approved or authenticated translators, which often must be notarized or otherwise attested.</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03189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different languages that are spoken by larger population centers and economies of the world.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24037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describes the solution to the language-challenges associated with international cooperation with respect to electronic evidence – that is to always make requests in the language of the requested countries. Some countries, by law, only accept mutual assistance requests in a specific language. A party can seek this information from that party’s 24/7 network or through an MLA manual if available. </a:t>
            </a:r>
          </a:p>
          <a:p>
            <a:endParaRPr lang="en-US" dirty="0"/>
          </a:p>
          <a:p>
            <a:r>
              <a:rPr lang="en-US" dirty="0"/>
              <a:t>It is important that not only the mutual assistance request is made in the correct language, but that all supporting documents (for instance, police reports, details of investigation, warrants) are also translated to the language accepted by the requested country. These translations should comply with all legal formalities, such as those of translation (e.g. use of approved or authenticated translators). </a:t>
            </a:r>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134422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third challenge associated with international cooperation in relation to electronic evidence. </a:t>
            </a:r>
          </a:p>
          <a:p>
            <a:endParaRPr lang="en-US" dirty="0"/>
          </a:p>
          <a:p>
            <a:r>
              <a:rPr lang="en-US" dirty="0"/>
              <a:t>The trainer should explain briefly the challenge of time. It should be stressed that this challenge relates specifically to the challenge of having different time zones.</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413099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Transnational crimes can take place in different corners on the world – which may not be in the same time zones or even the same day at any given point. This can pose a serious challenge as will be highlighted in the subsequent slides.</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29740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an example of regions which have a large time difference. </a:t>
            </a:r>
          </a:p>
          <a:p>
            <a:endParaRPr lang="en-US" dirty="0"/>
          </a:p>
          <a:p>
            <a:r>
              <a:rPr lang="en-US" dirty="0"/>
              <a:t>Wellington, New Zealand and Hawaii, USA have 22 hour time difference – which means at most hours of each day, New Zealand and Hawaii have different dates.</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18657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D992BB-F2EF-46C3-B104-BD756EADB4E9}" type="slidenum">
              <a:rPr lang="en-GB" altLang="en-US">
                <a:solidFill>
                  <a:srgbClr val="000000"/>
                </a:solidFill>
              </a:rPr>
              <a:pPr eaLnBrk="1" hangingPunct="1">
                <a:spcBef>
                  <a:spcPct val="0"/>
                </a:spcBef>
              </a:pPr>
              <a:t>18</a:t>
            </a:fld>
            <a:endParaRPr lang="en-GB" altLang="en-US">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normAutofit fontScale="85000" lnSpcReduction="10000"/>
          </a:bodyPr>
          <a:lstStyle/>
          <a:p>
            <a:pPr eaLnBrk="1" hangingPunct="1"/>
            <a:r>
              <a:rPr lang="en-US" altLang="en-US" b="0" dirty="0"/>
              <a:t>The reason why time zones pose a very big challenge is that most electronic evidence is associated with a particular timestamp. This means that a mutual assistance request often specifies a specific time for data that is to be sought. For instance, a party may request another party to seek the preservation of stored computer data that was communicated at a specific time. If there is ambiguity as to the time zone, it is possible that the requested party will preserve data for a different time and the actual data that was being sought will be lost.</a:t>
            </a:r>
          </a:p>
          <a:p>
            <a:pPr eaLnBrk="1" hangingPunct="1"/>
            <a:endParaRPr lang="en-US" altLang="en-US" b="0" dirty="0"/>
          </a:p>
          <a:p>
            <a:pPr eaLnBrk="1" hangingPunct="1"/>
            <a:r>
              <a:rPr lang="en-US" altLang="en-US" b="0" dirty="0"/>
              <a:t>The importance of time zones is accentuated when it comes to using IP addresses to identify suspects. It is important that the trainer explain the difference between a static IP address and a dynamic IP address:</a:t>
            </a:r>
          </a:p>
          <a:p>
            <a:pPr marL="228600" indent="-228600" eaLnBrk="1" hangingPunct="1">
              <a:buAutoNum type="alphaLcParenR"/>
            </a:pPr>
            <a:r>
              <a:rPr lang="en-US" altLang="en-US" b="0" dirty="0"/>
              <a:t>A static IP address is when a single IP address is assigned permanently to a single computer </a:t>
            </a:r>
          </a:p>
          <a:p>
            <a:pPr marL="228600" indent="-228600" eaLnBrk="1" hangingPunct="1">
              <a:buAutoNum type="alphaLcParenR"/>
            </a:pPr>
            <a:r>
              <a:rPr lang="en-US" altLang="en-US" b="0" dirty="0"/>
              <a:t>A dynamic IP address is when an IP address is assigned to a customer for the duration of an internet session. The same IP address can be reassigned to a second customer immediately after the first customer disconnects.</a:t>
            </a:r>
          </a:p>
          <a:p>
            <a:pPr marL="228600" indent="-228600" eaLnBrk="1" hangingPunct="1">
              <a:buAutoNum type="alphaLcParenR"/>
            </a:pPr>
            <a:endParaRPr lang="en-US" altLang="en-US" b="0" dirty="0"/>
          </a:p>
          <a:p>
            <a:pPr marL="0" indent="0" eaLnBrk="1" hangingPunct="1">
              <a:buNone/>
            </a:pPr>
            <a:r>
              <a:rPr lang="en-US" altLang="en-US" b="0" dirty="0"/>
              <a:t>The trainer must explain that time and time zones are not as important in identifying individuals using static IP addresses, but extremely important when it comes to individuals using dynamic IP addresses. This is because the wrong timestamp can lead to the identification of the wrong person and the implication of an innocent person.</a:t>
            </a:r>
          </a:p>
          <a:p>
            <a:pPr marL="0" indent="0" eaLnBrk="1" hangingPunct="1">
              <a:buNone/>
            </a:pPr>
            <a:endParaRPr lang="en-US" altLang="en-US" b="0" dirty="0"/>
          </a:p>
          <a:p>
            <a:pPr marL="0" indent="0" eaLnBrk="1" hangingPunct="1">
              <a:buNone/>
            </a:pPr>
            <a:r>
              <a:rPr lang="en-US" altLang="en-US" b="0" dirty="0"/>
              <a:t>As an illustrative example, the trainer can explain the following:</a:t>
            </a:r>
          </a:p>
          <a:p>
            <a:pPr marL="0" indent="0" eaLnBrk="1" hangingPunct="1">
              <a:buNone/>
            </a:pPr>
            <a:r>
              <a:rPr lang="en-US" altLang="en-US" b="0" dirty="0"/>
              <a:t>New Zealand sends a request seeking information in relation to a communication by an individual in Hawaii on Monday at 12pm Wellington time (Sunday 10am Hawaii time). It does not mention the time zone in its request. The responding state assumes that the time specified is in Hawaii Standard time and provides that information. This leads to New Zealand identifying the wrong person.</a:t>
            </a:r>
          </a:p>
        </p:txBody>
      </p:sp>
    </p:spTree>
    <p:extLst>
      <p:ext uri="{BB962C8B-B14F-4D97-AF65-F5344CB8AC3E}">
        <p14:creationId xmlns:p14="http://schemas.microsoft.com/office/powerpoint/2010/main" val="309478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describes the solution to the time-challenges associated with international cooperation with respect to electronic evidence – that is to always make specify the time zone with each stamp. </a:t>
            </a:r>
          </a:p>
          <a:p>
            <a:endParaRPr lang="en-US" dirty="0"/>
          </a:p>
          <a:p>
            <a:r>
              <a:rPr lang="en-US" dirty="0"/>
              <a:t>Moreover, as an additional precautionary measure, the requesting state should avoid interchanging time zones in a single request (for instance, mentioning at one place New Zealand Standard Time and at another place Hawaii Standard Time, as this would lead to communication. </a:t>
            </a:r>
          </a:p>
          <a:p>
            <a:endParaRPr lang="en-US" dirty="0"/>
          </a:p>
          <a:p>
            <a:r>
              <a:rPr lang="en-US" dirty="0"/>
              <a:t>As a best practice, unless otherwise requested by the requested state, it is useful to either use Coordinated Universal Time (UTC) or the time zone of the requested state.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770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This slide outlines the objectives of this session. It underscores what participants should expect to learn from the slides. The participants can be informed that this slide will be revisited at the end of the session to assess whether the objectives were met. </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274024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fourth challenge associated with international cooperation in relation to electronic evidence. </a:t>
            </a:r>
          </a:p>
          <a:p>
            <a:endParaRPr lang="en-US" dirty="0"/>
          </a:p>
          <a:p>
            <a:r>
              <a:rPr lang="en-US" dirty="0"/>
              <a:t>The trainer should explain briefly the challenge of varying legal traditions. This should be stressed as one of the biggest challenges to international cooperation – both generally and with respect to electronic evidence. </a:t>
            </a:r>
            <a:endParaRPr lang="en-PK" dirty="0"/>
          </a:p>
          <a:p>
            <a:endParaRPr lang="en-US" dirty="0"/>
          </a:p>
          <a:p>
            <a:r>
              <a:rPr lang="en-US" dirty="0"/>
              <a:t>Source of image: </a:t>
            </a:r>
            <a:r>
              <a:rPr lang="en-US" dirty="0">
                <a:hlinkClick r:id="rId3"/>
              </a:rPr>
              <a:t>https://www.shutterstock.com/image-vector/world-map-color-bright-political-vector-1723875631</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62382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can use this slide to introduce the three main legal traditions that exist globally – common law tradition, civil law tradition and Islamic law tradition. The trainer can explain that most countries have actually adopted a hybrid legal system, which combines one or more legal traditions. </a:t>
            </a:r>
          </a:p>
          <a:p>
            <a:endParaRPr lang="en-US" dirty="0"/>
          </a:p>
          <a:p>
            <a:r>
              <a:rPr lang="en-US" dirty="0"/>
              <a:t>The trainer can explain that each legal system will be looked at broadly as the distinctions between the legal systems poses significant challenges to streamlined international cooperation – particularly because the legal requirements with respect to procedures and admissibility vary in each legal system.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904415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some key features of the common law legal tradition.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54589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some key features of the civil law legal tradition.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283544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outlines some key features of the Islamic law legal tradition.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933760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explains how most countries actually adopt a hybrid of at least two different legal systems. The slide gives the example of Mauritius as a prime example of a country with a hybrid legal system – due to its history and demographics.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trainer can also explain that the examples of countries having common law legal systems, civil law legal systems and Islamic legal systems on the previous slides technically have hybrid legal systems since they have adopted characteristics from other systems even if to a very limited extent. </a:t>
            </a:r>
            <a:endParaRPr lang="en-PK" dirty="0"/>
          </a:p>
          <a:p>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422436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distinguishes between the role of the police in common law and civil law countries. The trainer should explain that the distinctions on the slide are standard, and each country may have variations implemented through local law. The idea to convey in the slide is that in general, the police have significantly greater independent investigative powers in common law countries than in civil law countries, where the prosecutor plays an important role.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834483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distinguishes between the role of the prosecutor in common law and civil law countries. The trainer should explain that the distinctions on the slide are standard, and each country may have variations implemented through local law. The idea to convey in the slide is that the prosecutor in civil law countries is strongly involved in investigations unlike in common law countries. However, since the trial in a civil law country is inquisitorial, the prosecutor’s job is to advise the investigating judge, while in common law countries, the prosecutor plays a more active role in the presentation of evidence, examination of witnesses, etc.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894728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distinguishes between the role of the judge in common law and the investigating judge in civil law countries. The trainer should explain that the distinctions on the slide are standard, and each country may have variations implemented through local law. The idea to convey in the slide is that the judge is a neutral participant in the criminal trial system in a common law country who is to act as a referee. The judge in a common law legal system has limited involvement in the investigation other than issuing </a:t>
            </a:r>
            <a:r>
              <a:rPr lang="en-US" dirty="0" err="1"/>
              <a:t>authorisations</a:t>
            </a:r>
            <a:r>
              <a:rPr lang="en-US" dirty="0"/>
              <a:t> or warrants to the police to exercise investigative measures.  On the other hand, the investigating judge is far more involved in the investigation, including broad powers to order the issuance of warrants or visiting crime scenes. The investigating judge also leads the examination of witnesses during a hearing.</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861570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distinguishes between the role of the </a:t>
            </a:r>
            <a:r>
              <a:rPr lang="en-US" dirty="0" err="1"/>
              <a:t>defence</a:t>
            </a:r>
            <a:r>
              <a:rPr lang="en-US" dirty="0"/>
              <a:t> counsel in common law and civil law countries. The trainer should explain that the distinctions on the slide are standard, and each country may have variations implemented through local law. The idea to convey in the slide is that the </a:t>
            </a:r>
            <a:r>
              <a:rPr lang="en-US" dirty="0" err="1"/>
              <a:t>defence</a:t>
            </a:r>
            <a:r>
              <a:rPr lang="en-US" dirty="0"/>
              <a:t> counsel in common law countries plays the important role of cross-examination of witnesses presented by the prosecutor. The </a:t>
            </a:r>
            <a:r>
              <a:rPr lang="en-US" dirty="0" err="1"/>
              <a:t>defence</a:t>
            </a:r>
            <a:r>
              <a:rPr lang="en-US" dirty="0"/>
              <a:t> counsel can normally introduce witnesses to support the case of the </a:t>
            </a:r>
            <a:r>
              <a:rPr lang="en-US" dirty="0" err="1"/>
              <a:t>defence</a:t>
            </a:r>
            <a:r>
              <a:rPr lang="en-US" dirty="0"/>
              <a:t>. On the other hand, the role of </a:t>
            </a:r>
            <a:r>
              <a:rPr lang="en-US" dirty="0" err="1"/>
              <a:t>defence</a:t>
            </a:r>
            <a:r>
              <a:rPr lang="en-US" dirty="0"/>
              <a:t> counsel is largely impartial and in many countries cannot contact the witnesses.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18249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first challenge associated with international cooperation in relation to electronic evidence. </a:t>
            </a:r>
          </a:p>
          <a:p>
            <a:endParaRPr lang="en-US" dirty="0"/>
          </a:p>
          <a:p>
            <a:r>
              <a:rPr lang="en-US" dirty="0"/>
              <a:t>The trainer should explain briefly the challenge of speed. Mutual legal processes are inherently slow in nature. This is not always a huge challenge in investigating offences involving physical evidence, because in most cases, physical evidence is relatively easy to preserve. Electronic evidence tends to always be vulnerable to loss and modification, which is why speed is of utmost importance when it comes to mutual assistance related to electronic evidence.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079102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two related challenges posed by varying legal traditions.</a:t>
            </a:r>
          </a:p>
          <a:p>
            <a:endParaRPr lang="en-US" dirty="0"/>
          </a:p>
          <a:p>
            <a:r>
              <a:rPr lang="en-US" dirty="0"/>
              <a:t>The first is dual criminality (also known as double criminality). The trainer should explain that many bilateral and multilateral mutual assistance treaties, including the Budapest Convention, have provisions that allow a country to refuse a request if the request relates to an offence that is not </a:t>
            </a:r>
            <a:r>
              <a:rPr lang="en-US" dirty="0" err="1"/>
              <a:t>criminalised</a:t>
            </a:r>
            <a:r>
              <a:rPr lang="en-US" dirty="0"/>
              <a:t> under its domestic law. Many countries thus require dual criminality or double criminality as a precondition to providing assistance to other countries.</a:t>
            </a:r>
          </a:p>
          <a:p>
            <a:endParaRPr lang="en-US" dirty="0"/>
          </a:p>
          <a:p>
            <a:r>
              <a:rPr lang="en-US" dirty="0"/>
              <a:t>The second is varying terminology of offences. This is related to dual criminality because where different terminology is used to describe offences, there can be challenges when a country is interpreting the existence of dual criminality.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3972710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highlights two challenges posed by varying legal traditions.</a:t>
            </a:r>
          </a:p>
          <a:p>
            <a:endParaRPr lang="en-US" dirty="0"/>
          </a:p>
          <a:p>
            <a:r>
              <a:rPr lang="en-US" dirty="0"/>
              <a:t>The first is that the terminology of procedure varies in different countries. With increasing requests, most countries are familiar with standard terminology adopted by other legal systems, though it often helps to use terminology to describe the procedural measures undertaken in a manner that will be understood by the requested country.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second is that there may be varying legal traditions around maintaining confidentiality. Where a country grants a request for mutual assistance but makes it conditional upon the evidence being shared not being disclosed to the public, this may not be effective in a common law system, where typically the suspect has a right to the evidence that is being used against him so that the suspect may seek to cross-examine such evidence within the adversarial trial system.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807928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highlights two challenges posed by varying legal traditions.</a:t>
            </a:r>
          </a:p>
          <a:p>
            <a:endParaRPr lang="en-US" dirty="0"/>
          </a:p>
          <a:p>
            <a:r>
              <a:rPr lang="en-US" dirty="0"/>
              <a:t>The first is the issue of variations in how individuals are identified in certain countries. The trainer can give the example of the Middle East and in South Asia, where individuals are identified not only by their full name but also their father’s full name. In the absence of such identification, it may pose a challenge for such countries to readily identify potential suspects and witnesses and cooperate internationally. </a:t>
            </a:r>
          </a:p>
          <a:p>
            <a:endParaRPr lang="en-US" dirty="0"/>
          </a:p>
          <a:p>
            <a:r>
              <a:rPr lang="en-US" dirty="0"/>
              <a:t>The second addresses differing evidential standards in different countries. The slide gives the example of certain Islamic legal systems, which do not give the testimony of a woman equal value as the testimony of a man in all matters. This would be pertinent where a particular investigative action needs to be conducted in the presence of witnesses. If a requesting country has any unique evidential standards that need to be taken into consideration while the requested country executes a request, this should be clearly specified in the request.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36056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highlights one of the most important challenges of varying legal traditions – a variation in due process requirements. </a:t>
            </a:r>
            <a:r>
              <a:rPr lang="en-US" i="0" dirty="0"/>
              <a:t>Examples of how varying due process requirements can impact the efficacy of international cooperation have been elaborated in the next set of slides.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1254965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en-US" dirty="0"/>
              <a:t>This slide shows an example of how two countries which may not enforce interception of content data in the same way. </a:t>
            </a:r>
          </a:p>
          <a:p>
            <a:pPr algn="just"/>
            <a:endParaRPr lang="en-US" dirty="0"/>
          </a:p>
          <a:p>
            <a:pPr algn="just"/>
            <a:r>
              <a:rPr lang="en-US" dirty="0"/>
              <a:t>The slide shows that the United States, under the Fourth Amendment to the Constitution, requires a warrant to conduct interception of content data. The exclusionary rule in the United States prohibits the use of any evidence in criminal trials if it has been obtained in violation of US law. The trainer need not get into a debate of whether this would exclude the use of evidence collected outside the US. The trainer can explain that the exclusionary rule is only being used as an illustration to highlight the challenges with varying due process requirements. </a:t>
            </a:r>
          </a:p>
          <a:p>
            <a:pPr algn="just"/>
            <a:endParaRPr lang="en-US" dirty="0"/>
          </a:p>
          <a:p>
            <a:pPr algn="just"/>
            <a:r>
              <a:rPr lang="en-US" dirty="0"/>
              <a:t>It is important to stress that Saudi Arabia by law requires prior </a:t>
            </a:r>
            <a:r>
              <a:rPr lang="en-US" dirty="0" err="1"/>
              <a:t>authorisation</a:t>
            </a:r>
            <a:r>
              <a:rPr lang="en-US" dirty="0"/>
              <a:t> to conduct interception of content data (Article 55 of the Law of Criminal Procedure of Saudi Arabia: </a:t>
            </a:r>
            <a:r>
              <a:rPr lang="en-US" b="0" i="1" dirty="0">
                <a:solidFill>
                  <a:srgbClr val="000000"/>
                </a:solidFill>
                <a:effectLst/>
                <a:latin typeface="Georgia" panose="02040502050405020303" pitchFamily="18" charset="0"/>
              </a:rPr>
              <a:t>Mail, cables, telephone conversations and other means of communication shall be inviolable and, as such, shall not be perused or </a:t>
            </a:r>
            <a:r>
              <a:rPr lang="en-US" b="0" i="1" dirty="0" err="1">
                <a:solidFill>
                  <a:srgbClr val="000000"/>
                </a:solidFill>
                <a:effectLst/>
                <a:latin typeface="Georgia" panose="02040502050405020303" pitchFamily="18" charset="0"/>
              </a:rPr>
              <a:t>surveiled</a:t>
            </a:r>
            <a:r>
              <a:rPr lang="en-US" b="0" i="1" dirty="0">
                <a:solidFill>
                  <a:srgbClr val="000000"/>
                </a:solidFill>
                <a:effectLst/>
                <a:latin typeface="Georgia" panose="02040502050405020303" pitchFamily="18" charset="0"/>
              </a:rPr>
              <a:t> except pursuant to an order stating the reasons thereof and for a limited period as herein provided for.) </a:t>
            </a:r>
            <a:r>
              <a:rPr lang="en-US" b="0" i="0" dirty="0">
                <a:solidFill>
                  <a:srgbClr val="000000"/>
                </a:solidFill>
                <a:effectLst/>
                <a:latin typeface="Georgia" panose="02040502050405020303" pitchFamily="18" charset="0"/>
              </a:rPr>
              <a:t>However, according to </a:t>
            </a:r>
            <a:r>
              <a:rPr lang="en-US" b="0" i="1" dirty="0">
                <a:solidFill>
                  <a:srgbClr val="000000"/>
                </a:solidFill>
                <a:effectLst/>
                <a:latin typeface="Georgia" panose="02040502050405020303" pitchFamily="18" charset="0"/>
              </a:rPr>
              <a:t>the </a:t>
            </a:r>
            <a:r>
              <a:rPr lang="en-US" b="0" i="0" dirty="0">
                <a:solidFill>
                  <a:srgbClr val="000000"/>
                </a:solidFill>
                <a:effectLst/>
                <a:latin typeface="Georgia" panose="02040502050405020303" pitchFamily="18" charset="0"/>
              </a:rPr>
              <a:t>H</a:t>
            </a:r>
            <a:r>
              <a:rPr lang="en-US" dirty="0"/>
              <a:t>uman Rights Report on Saudi Arabia issued by the United States Department of Justice: https://www.state.gov/wp-content/uploads/2019/01/Saudi-Arabia.pdf: </a:t>
            </a:r>
            <a:r>
              <a:rPr lang="en-US" i="1" dirty="0"/>
              <a:t>The law prohibits unlawful intrusions into the privacy of persons, their homes, places of work, and vehicles. Criminal investigation officers are required to maintain records of all searches conducted; these records should contain the name of the officer conducting the search, the text of the search warrant (or an explanation of the urgency that necessitated the search without a warrant), and the names and signatures of the persons who were present at the time of search. While the law also provides for the privacy of all mail, telegrams, telephone conversations, and other means of communication, the government did not respect the privacy of correspondence or communications and used the considerable latitude provided by law to monitor activities legally and intervene where it deemed necessary.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264356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shows an example of a possibility in case the United States made a request to Saudi Arabia to intercept content data. The trainer must </a:t>
            </a:r>
            <a:r>
              <a:rPr lang="en-US" dirty="0" err="1"/>
              <a:t>emphasise</a:t>
            </a:r>
            <a:r>
              <a:rPr lang="en-US" dirty="0"/>
              <a:t> that it is being shown as an illustrative example to show the impact of varying legal traditions on the effectiveness of international cooperation.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383733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shows an example of how two countries which may not enforce requirements around the search of a premises. The slide shows that </a:t>
            </a:r>
          </a:p>
          <a:p>
            <a:endParaRPr lang="en-US" dirty="0"/>
          </a:p>
          <a:p>
            <a:r>
              <a:rPr lang="en-US" dirty="0"/>
              <a:t>The slide shows that the United Kingdom does not require police to have independent witnesses to conduct a search in a dwelling. However, local law in India requires two or more independent and respectable inhabitants to conduct a search in a dwelling. The trainer can explain how this could potentially pose challenges with respect to the admissibility in India of information obtained from a search conducted by UK police, as elaborated in the next slide.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14336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slide shows an example of a possibility in case India made a request to the United Kingdom to conduct search of a place. The trainer must </a:t>
            </a:r>
            <a:r>
              <a:rPr lang="en-US" dirty="0" err="1"/>
              <a:t>emphasise</a:t>
            </a:r>
            <a:r>
              <a:rPr lang="en-US" dirty="0"/>
              <a:t> that it is being shown as an illustrative example to show the impact of varying legal traditions on the effectiveness of international cooperation.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4087855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some solutions to the challenge of varying legal traditions.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477553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outlines another solution to the challenge of varying legal traditions – which is relying on the 24/7 network to obtain legal information around any specific local law requirements in accordance with which the evidence may have to be collected, etc.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69786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reasons why requests related to electronic evidence need to be actioned without delay. The trainer should explain the issues around data retention, and how service providers, individuals and businesses do not always retain data. It can be explained that the reason why data is not retained could be due to practicalities, cost-related considerations or legal restrictions. </a:t>
            </a:r>
          </a:p>
          <a:p>
            <a:endParaRPr lang="en-US" dirty="0"/>
          </a:p>
          <a:p>
            <a:r>
              <a:rPr lang="en-US" dirty="0"/>
              <a:t>With respect to the EU Data Retention Directive, the trainer can explain that the Directive required EU member states had to store citizens' telecommunications data for a minimum of six months and at most 24 months. This would have meant that EU countries would retain data for a period of time to enable requests. In 2014, the Court of Justice of the European Union declared the Directive invalid in response to a case brought by Digital Rights Ireland against different authorities on the basis that blanket data collection violated the right to privacy guaranteed under the EU Charter of Fundamental Rights. </a:t>
            </a:r>
          </a:p>
          <a:p>
            <a:endParaRPr lang="en-US" dirty="0"/>
          </a:p>
          <a:p>
            <a:r>
              <a:rPr lang="en-US" dirty="0"/>
              <a:t>The trainer should explain that as the EU Data Retention Directive has been declared legal, service providers in EU do not have any legal basis for general and blanket data retention. This increases the importance of addressing the challenge of speed.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2355068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c) Provision of legal information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104484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c) Provision of legal information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4137377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outlines another solution to the challenge of varying legal traditions – which is to review available MLAT manuals and </a:t>
            </a:r>
            <a:r>
              <a:rPr lang="en-US" dirty="0" err="1"/>
              <a:t>guideilnes</a:t>
            </a:r>
            <a:r>
              <a:rPr lang="en-US" dirty="0"/>
              <a:t> issued by different countries. The slide shows two MLAT manuals – the first is the Mutual Legal Assistance Manual published by the Council of Europe (https://rm.coe.int/mutual-legal-assistance-manual-eng/1680782927) and the second is the Request for Mutual Legal Assistance in Criminal Matters – Guidelines for Authorities Outside of the United Kingdom (https://assets.publishing.service.gov.uk/government/uploads/system/uploads/attachment_data/file/415038/MLA_Guidelines_2015.pdf)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Other guides include the UNODC Manual on Mutual Legal Assistance (https://www.unodc.org/documents/organized-crime/Publications/Mutual_Legal_Assistance_Ebook_E.pdf)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23505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fifth challenge associated with international cooperation in relation to electronic evidence. </a:t>
            </a:r>
          </a:p>
          <a:p>
            <a:endParaRPr lang="en-US" dirty="0"/>
          </a:p>
          <a:p>
            <a:r>
              <a:rPr lang="en-US" dirty="0"/>
              <a:t>The trainer should explain briefly the challenge of attribution. Attribution with respect to electronic evidence is generally a challenge – and an important part of identifying and prosecuting the correct suspects. Attribution becomes more challenging when there is an international dimension involved.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644401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many investigations involving electronic evidence rely on tying a suspect to a particular device at a particular time, a range of electronic evidence is required – which may be stored in various internationally based sources as outlined in the next slide.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001009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a:t>This slide provides a case study of how attribution can be a challenge. </a:t>
            </a:r>
          </a:p>
          <a:p>
            <a:endParaRPr lang="en-GB" dirty="0"/>
          </a:p>
          <a:p>
            <a:r>
              <a:rPr lang="en-GB" dirty="0"/>
              <a:t>http://www.nydailynews.com/news/national/fake-threat-shut-los-angeles-schools-article-1.2468707</a:t>
            </a:r>
          </a:p>
          <a:p>
            <a:endParaRPr lang="en-GB" dirty="0"/>
          </a:p>
          <a:p>
            <a:r>
              <a:rPr lang="en-GB" i="1" dirty="0"/>
              <a:t>I am emailing you to inform you of the happenings on Tuesday, 12/15/15.</a:t>
            </a:r>
            <a:endParaRPr lang="en-GB" dirty="0"/>
          </a:p>
          <a:p>
            <a:r>
              <a:rPr lang="en-GB" i="1" dirty="0"/>
              <a:t>Something big is going down. Something very big. It will make national headlines. Perhaps, even international ones. You see, my last 4 years here at one of the district high schools has been absolute hell. Pure, unmitigated, agony. The bullying, the loneliness, the rejection... it is never-ending. And for what? Just because I'm 'different'?</a:t>
            </a:r>
            <a:endParaRPr lang="en-GB" dirty="0"/>
          </a:p>
          <a:p>
            <a:r>
              <a:rPr lang="en-GB" i="1" dirty="0"/>
              <a:t>No. No more. I am a devout Muslim, and was once against violence, but I have teamed up with a local jihadist cell as it is the only way I'll be able to accomplish my massacre the correct way. I would not be able to do it alone. Me, and my 32 comrades, will die tomorrow in the name of Allah. Every school in the L.A. Unified district is being targeted. We have bombs hidden in lockers already at several schools. They are strategically placed and are meant to crumble the foundations of the very buildings that monger so much hate and discrimination. They are pressure cooker bombs, hidden in backpacks around the schools. They are loaded with 20 lbs. of gunpowder, for maximum damage. They will be detonated via Cell Phone. Not only are there bombs, but there are nerve gas agents set to go off at a specific time: during lunch hour. To top it off, my brothers in Allah and I have Kalashnikov rifles, Glock 18 Machine pistols, and multiple handheld grenades. The students at every school in the L.A. Unified district will be massacred, mercilessly. And there is nothing you can do to stop it.</a:t>
            </a:r>
            <a:endParaRPr lang="en-GB" dirty="0"/>
          </a:p>
          <a:p>
            <a:r>
              <a:rPr lang="en-GB" i="1" dirty="0"/>
              <a:t>If you do end up trying to, by perhaps, beefing up security, or </a:t>
            </a:r>
            <a:r>
              <a:rPr lang="en-GB" i="1" dirty="0" err="1"/>
              <a:t>canceling</a:t>
            </a:r>
            <a:r>
              <a:rPr lang="en-GB" i="1" dirty="0"/>
              <a:t> classes for the day, it won't matter. Your security will not be able to stop us. We are an army of Allah. If you cancel classes, the bombings will take place regardless, and we will bring our guns to the streets and offices of Los Angeles, San Bernardino, Bakersfield, and San Diego.</a:t>
            </a:r>
            <a:endParaRPr lang="en-GB" dirty="0"/>
          </a:p>
          <a:p>
            <a:r>
              <a:rPr lang="en-GB" i="1" dirty="0"/>
              <a:t>I wish you the best luck. It is time to pray to </a:t>
            </a:r>
            <a:r>
              <a:rPr lang="en-GB" i="1" dirty="0" err="1"/>
              <a:t>allah</a:t>
            </a:r>
            <a:r>
              <a:rPr lang="en-GB" i="1" dirty="0"/>
              <a:t>, as this may be your last day.</a:t>
            </a:r>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46</a:t>
            </a:fld>
            <a:endParaRPr lang="en-GB"/>
          </a:p>
        </p:txBody>
      </p:sp>
    </p:spTree>
    <p:extLst>
      <p:ext uri="{BB962C8B-B14F-4D97-AF65-F5344CB8AC3E}">
        <p14:creationId xmlns:p14="http://schemas.microsoft.com/office/powerpoint/2010/main" val="1260930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http://www.nydailynews.com/news/national/fake-threat-shut-los-angeles-schools-article-1.2468707</a:t>
            </a:r>
          </a:p>
          <a:p>
            <a:endParaRPr lang="en-GB" dirty="0"/>
          </a:p>
          <a:p>
            <a:r>
              <a:rPr lang="en-GB" i="1" dirty="0"/>
              <a:t>I am emailing you to inform you of the happenings on Tuesday, 12/15/15.</a:t>
            </a:r>
            <a:endParaRPr lang="en-GB" dirty="0"/>
          </a:p>
          <a:p>
            <a:r>
              <a:rPr lang="en-GB" i="1" dirty="0"/>
              <a:t>Something big is going down. Something very big. It will make national headlines. Perhaps, even international ones. You see, my last 4 years here at one of the district high schools has been absolute hell. Pure, unmitigated, agony. The bullying, the loneliness, the rejection... it is never-ending. And for what? Just because I'm 'different'?</a:t>
            </a:r>
            <a:endParaRPr lang="en-GB" dirty="0"/>
          </a:p>
          <a:p>
            <a:r>
              <a:rPr lang="en-GB" i="1" dirty="0"/>
              <a:t>No. No more. I am a devout Muslim, and was once against violence, but I have teamed up with a local jihadist cell as it is the only way I'll be able to accomplish my massacre the correct way. I would not be able to do it alone. Me, and my 32 comrades, will die tomorrow in the name of Allah. Every school in the L.A. Unified district is being targeted. We have bombs hidden in lockers already at several schools. They are strategically placed and are meant to crumble the foundations of the very buildings that monger so much hate and discrimination. They are pressure cooker bombs, hidden in backpacks around the schools. They are loaded with 20 lbs. of gunpowder, for maximum damage. They will be detonated via Cell Phone. Not only are there bombs, but there are nerve gas agents set to go off at a specific time: during lunch hour. To top it off, my brothers in Allah and I have Kalashnikov rifles, Glock 18 Machine pistols, and multiple handheld grenades. The students at every school in the L.A. Unified district will be massacred, mercilessly. And there is nothing you can do to stop it.</a:t>
            </a:r>
            <a:endParaRPr lang="en-GB" dirty="0"/>
          </a:p>
          <a:p>
            <a:r>
              <a:rPr lang="en-GB" i="1" dirty="0"/>
              <a:t>If you do end up trying to, by perhaps, beefing up security, or </a:t>
            </a:r>
            <a:r>
              <a:rPr lang="en-GB" i="1" dirty="0" err="1"/>
              <a:t>canceling</a:t>
            </a:r>
            <a:r>
              <a:rPr lang="en-GB" i="1" dirty="0"/>
              <a:t> classes for the day, it won't matter. Your security will not be able to stop us. We are an army of Allah. If you cancel classes, the bombings will take place regardless, and we will bring our guns to the streets and offices of Los Angeles, San Bernardino, Bakersfield, and San Diego.</a:t>
            </a:r>
            <a:endParaRPr lang="en-GB" dirty="0"/>
          </a:p>
          <a:p>
            <a:r>
              <a:rPr lang="en-GB" i="1" dirty="0"/>
              <a:t>I wish you the best luck. It is time to pray to </a:t>
            </a:r>
            <a:r>
              <a:rPr lang="en-GB" i="1" dirty="0" err="1"/>
              <a:t>allah</a:t>
            </a:r>
            <a:r>
              <a:rPr lang="en-GB" i="1" dirty="0"/>
              <a:t>, as this may be your last day.</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47</a:t>
            </a:fld>
            <a:endParaRPr lang="en-GB"/>
          </a:p>
        </p:txBody>
      </p:sp>
    </p:spTree>
    <p:extLst>
      <p:ext uri="{BB962C8B-B14F-4D97-AF65-F5344CB8AC3E}">
        <p14:creationId xmlns:p14="http://schemas.microsoft.com/office/powerpoint/2010/main" val="3308733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a:t>What the subpoena</a:t>
            </a:r>
            <a:r>
              <a:rPr lang="en-GB" baseline="0" dirty="0"/>
              <a:t> ordered disclosed: </a:t>
            </a:r>
            <a:r>
              <a:rPr lang="en-GB" dirty="0"/>
              <a:t>THIS</a:t>
            </a:r>
            <a:r>
              <a:rPr lang="en-GB" baseline="0" dirty="0"/>
              <a:t> IS FAIRLY TYPICAL LIST – shows a lot of details held but didn’t help identify suspect</a:t>
            </a:r>
            <a:endParaRPr lang="en-GB" dirty="0"/>
          </a:p>
          <a:p>
            <a:endParaRPr lang="en-GB" dirty="0"/>
          </a:p>
          <a:p>
            <a:r>
              <a:rPr lang="en-GB" dirty="0"/>
              <a:t>http://www.nydailynews.com/news/national/fake-threat-shut-los-angeles-schools-article-1.2468707</a:t>
            </a:r>
          </a:p>
          <a:p>
            <a:endParaRPr lang="en-GB" dirty="0"/>
          </a:p>
          <a:p>
            <a:r>
              <a:rPr lang="en-GB" i="1" dirty="0"/>
              <a:t>I am emailing you to inform you of the happenings on Tuesday, 12/15/15.</a:t>
            </a:r>
            <a:endParaRPr lang="en-GB" dirty="0"/>
          </a:p>
          <a:p>
            <a:r>
              <a:rPr lang="en-GB" i="1" dirty="0"/>
              <a:t>Something big is going down. Something very big. It will make national headlines. Perhaps, even international ones. You see, my last 4 years here at one of the district high schools has been absolute hell. Pure, unmitigated, agony. The bullying, the loneliness, the rejection... it is never-ending. And for what? Just because I'm 'different'?</a:t>
            </a:r>
            <a:endParaRPr lang="en-GB" dirty="0"/>
          </a:p>
          <a:p>
            <a:r>
              <a:rPr lang="en-GB" i="1" dirty="0"/>
              <a:t>No. No more. I am a devout Muslim, and was once against violence, but I have teamed up with a local jihadist cell as it is the only way I'll be able to accomplish my massacre the correct way. I would not be able to do it alone. Me, and my 32 comrades, will die tomorrow in the name of Allah. Every school in the L.A. Unified district is being targeted. We have bombs hidden in lockers already at several schools. They are strategically placed and are meant to crumble the foundations of the very buildings that monger so much hate and discrimination. They are pressure cooker bombs, hidden in backpacks around the schools. They are loaded with 20 lbs. of gunpowder, for maximum damage. They will be detonated via Cell Phone. Not only are there bombs, but there are nerve gas agents set to go off at a specific time: during lunch hour. To top it off, my brothers in Allah and I have Kalashnikov rifles, Glock 18 Machine pistols, and multiple handheld grenades. The students at every school in the L.A. Unified district will be massacred, mercilessly. And there is nothing you can do to stop it.</a:t>
            </a:r>
            <a:endParaRPr lang="en-GB" dirty="0"/>
          </a:p>
          <a:p>
            <a:r>
              <a:rPr lang="en-GB" i="1" dirty="0"/>
              <a:t>If you do end up trying to, by perhaps, beefing up security, or </a:t>
            </a:r>
            <a:r>
              <a:rPr lang="en-GB" i="1" dirty="0" err="1"/>
              <a:t>canceling</a:t>
            </a:r>
            <a:r>
              <a:rPr lang="en-GB" i="1" dirty="0"/>
              <a:t> classes for the day, it won't matter. Your security will not be able to stop us. We are an army of Allah. If you cancel classes, the bombings will take place regardless, and we will bring our guns to the streets and offices of Los Angeles, San Bernardino, Bakersfield, and San Diego.</a:t>
            </a:r>
            <a:endParaRPr lang="en-GB" dirty="0"/>
          </a:p>
          <a:p>
            <a:r>
              <a:rPr lang="en-GB" i="1" dirty="0"/>
              <a:t>I wish you the best luck. It is time to pray to </a:t>
            </a:r>
            <a:r>
              <a:rPr lang="en-GB" i="1" dirty="0" err="1"/>
              <a:t>allah</a:t>
            </a:r>
            <a:r>
              <a:rPr lang="en-GB" i="1" dirty="0"/>
              <a:t>, as this may be your last day.</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48</a:t>
            </a:fld>
            <a:endParaRPr lang="en-GB"/>
          </a:p>
        </p:txBody>
      </p:sp>
    </p:spTree>
    <p:extLst>
      <p:ext uri="{BB962C8B-B14F-4D97-AF65-F5344CB8AC3E}">
        <p14:creationId xmlns:p14="http://schemas.microsoft.com/office/powerpoint/2010/main" val="4099811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a:t>Despite all this information, no arrests followed.  Dead end. Even </a:t>
            </a:r>
            <a:r>
              <a:rPr lang="en-GB"/>
              <a:t>though the existing evidence was followed.</a:t>
            </a:r>
            <a:endParaRPr lang="en-GB" dirty="0"/>
          </a:p>
          <a:p>
            <a:endParaRPr lang="en-GB" dirty="0"/>
          </a:p>
          <a:p>
            <a:r>
              <a:rPr lang="en-GB" dirty="0"/>
              <a:t>http://www.nydailynews.com/news/national/fake-threat-shut-los-angeles-schools-article-1.2468707</a:t>
            </a:r>
          </a:p>
          <a:p>
            <a:endParaRPr lang="en-GB" dirty="0"/>
          </a:p>
          <a:p>
            <a:r>
              <a:rPr lang="en-GB" i="1" dirty="0"/>
              <a:t>I am emailing you to inform you of the happenings on Tuesday, 12/15/15.</a:t>
            </a:r>
            <a:endParaRPr lang="en-GB" dirty="0"/>
          </a:p>
          <a:p>
            <a:r>
              <a:rPr lang="en-GB" i="1" dirty="0"/>
              <a:t>Something big is going down. Something very big. It will make national headlines. Perhaps, even international ones. You see, my last 4 years here at one of the district high schools has been absolute hell. Pure, unmitigated, agony. The bullying, the loneliness, the rejection... it is never-ending. And for what? Just because I'm 'different'?</a:t>
            </a:r>
            <a:endParaRPr lang="en-GB" dirty="0"/>
          </a:p>
          <a:p>
            <a:r>
              <a:rPr lang="en-GB" i="1" dirty="0"/>
              <a:t>No. No more. I am a devout Muslim, and was once against violence, but I have teamed up with a local jihadist cell as it is the only way I'll be able to accomplish my massacre the correct way. I would not be able to do it alone. Me, and my 32 comrades, will die tomorrow in the name of Allah. Every school in the L.A. Unified district is being targeted. We have bombs hidden in lockers already at several schools. They are strategically placed and are meant to crumble the foundations of the very buildings that monger so much hate and discrimination. They are pressure cooker bombs, hidden in backpacks around the schools. They are loaded with 20 lbs. of gunpowder, for maximum damage. They will be detonated via Cell Phone. Not only are there bombs, but there are nerve gas agents set to go off at a specific time: during lunch hour. To top it off, my brothers in Allah and I have Kalashnikov rifles, Glock 18 Machine pistols, and multiple handheld grenades. The students at every school in the L.A. Unified district will be massacred, mercilessly. And there is nothing you can do to stop it.</a:t>
            </a:r>
            <a:endParaRPr lang="en-GB" dirty="0"/>
          </a:p>
          <a:p>
            <a:r>
              <a:rPr lang="en-GB" i="1" dirty="0"/>
              <a:t>If you do end up trying to, by perhaps, beefing up security, or </a:t>
            </a:r>
            <a:r>
              <a:rPr lang="en-GB" i="1" dirty="0" err="1"/>
              <a:t>canceling</a:t>
            </a:r>
            <a:r>
              <a:rPr lang="en-GB" i="1" dirty="0"/>
              <a:t> classes for the day, it won't matter. Your security will not be able to stop us. We are an army of Allah. If you cancel classes, the bombings will take place regardless, and we will bring our guns to the streets and offices of Los Angeles, San Bernardino, Bakersfield, and San Diego.</a:t>
            </a:r>
            <a:endParaRPr lang="en-GB" dirty="0"/>
          </a:p>
          <a:p>
            <a:r>
              <a:rPr lang="en-GB" i="1" dirty="0"/>
              <a:t>I wish you the best luck. It is time to pray to </a:t>
            </a:r>
            <a:r>
              <a:rPr lang="en-GB" i="1" dirty="0" err="1"/>
              <a:t>allah</a:t>
            </a:r>
            <a:r>
              <a:rPr lang="en-GB" i="1" dirty="0"/>
              <a:t>, as this may be your last day.</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49</a:t>
            </a:fld>
            <a:endParaRPr lang="en-GB"/>
          </a:p>
        </p:txBody>
      </p:sp>
    </p:spTree>
    <p:extLst>
      <p:ext uri="{BB962C8B-B14F-4D97-AF65-F5344CB8AC3E}">
        <p14:creationId xmlns:p14="http://schemas.microsoft.com/office/powerpoint/2010/main" val="538549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This slide repeats the objectives of this session. The trainer can run through these objectives to ensure that these aspects have been covered in this module.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420062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the challenge of speed – drawing upon the fact that mutual legal assistance processes are inherently slow. The next slide shows an example of a typical process.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395311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slide shows a typical mutual legal assistance process that is adopted by many countries from the perspective of the requested country till the point the action that was requested is undertaken. It outlines the following steps:</a:t>
            </a:r>
          </a:p>
          <a:p>
            <a:pPr marL="228600" indent="-228600">
              <a:buAutoNum type="arabicPeriod"/>
            </a:pPr>
            <a:r>
              <a:rPr lang="en-US" dirty="0"/>
              <a:t>Incoming request</a:t>
            </a:r>
          </a:p>
          <a:p>
            <a:pPr marL="228600" indent="-228600">
              <a:buAutoNum type="arabicPeriod"/>
            </a:pPr>
            <a:r>
              <a:rPr lang="en-US" dirty="0"/>
              <a:t>Request received by Ministry of Foreign Affairs (where it is acting as the central authority)</a:t>
            </a:r>
          </a:p>
          <a:p>
            <a:pPr marL="228600" indent="-228600">
              <a:buAutoNum type="arabicPeriod"/>
            </a:pPr>
            <a:r>
              <a:rPr lang="en-US" dirty="0"/>
              <a:t>Ministry of Foreign Affairs sends a copy of the request to the National Security Service</a:t>
            </a:r>
          </a:p>
          <a:p>
            <a:pPr marL="228600" indent="-228600">
              <a:buAutoNum type="arabicPeriod"/>
            </a:pPr>
            <a:r>
              <a:rPr lang="en-US" dirty="0"/>
              <a:t>Ministry of Foreign Affairs sends it to the Prosecutor General Registry</a:t>
            </a:r>
          </a:p>
          <a:p>
            <a:pPr marL="228600" indent="-228600">
              <a:buAutoNum type="arabicPeriod"/>
            </a:pPr>
            <a:r>
              <a:rPr lang="en-US" dirty="0"/>
              <a:t>Prosecutor General Registry assigns a prosecutor to the request</a:t>
            </a:r>
          </a:p>
          <a:p>
            <a:pPr marL="228600" indent="-228600">
              <a:buAutoNum type="arabicPeriod"/>
            </a:pPr>
            <a:r>
              <a:rPr lang="en-US" dirty="0"/>
              <a:t>The assigned prosecutor sends the request to the Investigator Registry</a:t>
            </a:r>
          </a:p>
          <a:p>
            <a:pPr marL="228600" indent="-228600">
              <a:buAutoNum type="arabicPeriod"/>
            </a:pPr>
            <a:r>
              <a:rPr lang="en-US" dirty="0"/>
              <a:t>Investigator Registry assigns an investigator to the request</a:t>
            </a:r>
          </a:p>
          <a:p>
            <a:pPr marL="228600" indent="-228600">
              <a:buAutoNum type="arabicPeriod"/>
            </a:pPr>
            <a:r>
              <a:rPr lang="en-US" dirty="0"/>
              <a:t>Investigator sends the request to the Militia Registry</a:t>
            </a:r>
          </a:p>
          <a:p>
            <a:pPr marL="228600" indent="-228600">
              <a:buAutoNum type="arabicPeriod"/>
            </a:pPr>
            <a:r>
              <a:rPr lang="en-US" dirty="0"/>
              <a:t>Militia Registry assigns a Militia Officer</a:t>
            </a:r>
          </a:p>
          <a:p>
            <a:pPr marL="228600" indent="-228600">
              <a:buAutoNum type="arabicPeriod"/>
            </a:pPr>
            <a:r>
              <a:rPr lang="en-US" dirty="0"/>
              <a:t>The Militia Officer undertakes the action</a:t>
            </a:r>
          </a:p>
          <a:p>
            <a:pPr marL="228600" indent="-228600">
              <a:buAutoNum type="arabicPeriod"/>
            </a:pPr>
            <a:endParaRPr lang="en-US" dirty="0"/>
          </a:p>
          <a:p>
            <a:pPr marL="0" indent="0">
              <a:buNone/>
            </a:pPr>
            <a:r>
              <a:rPr lang="en-US" dirty="0"/>
              <a:t>The trainer should </a:t>
            </a:r>
            <a:r>
              <a:rPr lang="en-US" dirty="0" err="1"/>
              <a:t>emphasise</a:t>
            </a:r>
            <a:r>
              <a:rPr lang="en-US" dirty="0"/>
              <a:t> that this process flow is merely illustrative, and may vary depending on local law requirements of the requested country. The process may be further delayed where the assistance sought would require judicial or other independent </a:t>
            </a:r>
            <a:r>
              <a:rPr lang="en-US" dirty="0" err="1"/>
              <a:t>authorisation</a:t>
            </a:r>
            <a:r>
              <a:rPr lang="en-US" dirty="0"/>
              <a:t> under the laws of the requested country.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333309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This slide shows a typical mutual legal assistance process that is adopted by many countries from the perspective of the requested country after the action that was requested is undertaken. It outlines the following steps:</a:t>
            </a:r>
          </a:p>
          <a:p>
            <a:pPr marL="228600" indent="-228600">
              <a:buAutoNum type="arabicPeriod"/>
            </a:pPr>
            <a:r>
              <a:rPr lang="en-US" dirty="0"/>
              <a:t>The evidence required is obtained by the militia officer</a:t>
            </a:r>
          </a:p>
          <a:p>
            <a:pPr marL="228600" indent="-228600">
              <a:buAutoNum type="arabicPeriod"/>
            </a:pPr>
            <a:r>
              <a:rPr lang="en-US" dirty="0"/>
              <a:t>The militia officer prepares details of the evidence</a:t>
            </a:r>
          </a:p>
          <a:p>
            <a:pPr marL="228600" indent="-228600">
              <a:buAutoNum type="arabicPeriod"/>
            </a:pPr>
            <a:r>
              <a:rPr lang="en-US" dirty="0"/>
              <a:t>The militia officer sends the evidence to the militia registry</a:t>
            </a:r>
          </a:p>
          <a:p>
            <a:pPr marL="228600" indent="-228600">
              <a:buAutoNum type="arabicPeriod"/>
            </a:pPr>
            <a:r>
              <a:rPr lang="en-US" dirty="0"/>
              <a:t>The Militia Registry sends the evidence to the investigator</a:t>
            </a:r>
          </a:p>
          <a:p>
            <a:pPr marL="228600" indent="-228600">
              <a:buAutoNum type="arabicPeriod"/>
            </a:pPr>
            <a:r>
              <a:rPr lang="en-US" dirty="0"/>
              <a:t>The investigator reviews the evidence</a:t>
            </a:r>
          </a:p>
          <a:p>
            <a:pPr marL="228600" indent="-228600">
              <a:buAutoNum type="arabicPeriod"/>
            </a:pPr>
            <a:r>
              <a:rPr lang="en-US" dirty="0"/>
              <a:t>The investigator sends the evidence to the Investigator Registry</a:t>
            </a:r>
          </a:p>
          <a:p>
            <a:pPr marL="228600" indent="-228600">
              <a:buAutoNum type="arabicPeriod"/>
            </a:pPr>
            <a:r>
              <a:rPr lang="en-US" dirty="0"/>
              <a:t>The Investigator Registry sends the evidence to the prosecutor </a:t>
            </a:r>
          </a:p>
          <a:p>
            <a:pPr marL="228600" indent="-228600">
              <a:buAutoNum type="arabicPeriod"/>
            </a:pPr>
            <a:r>
              <a:rPr lang="en-US" dirty="0"/>
              <a:t>The prosecutor reviews and approves the evidence</a:t>
            </a:r>
          </a:p>
          <a:p>
            <a:pPr marL="228600" indent="-228600">
              <a:buAutoNum type="arabicPeriod"/>
            </a:pPr>
            <a:r>
              <a:rPr lang="en-US" dirty="0"/>
              <a:t>The prosecutor sends the evidence to the Prosecutor General Registry</a:t>
            </a:r>
          </a:p>
          <a:p>
            <a:pPr marL="228600" indent="-228600">
              <a:buAutoNum type="arabicPeriod"/>
            </a:pPr>
            <a:r>
              <a:rPr lang="en-US" dirty="0"/>
              <a:t>The Prosecutor General Registry sends the evidence to the Ministry of Foreign Affairs (which is acting as the central authority of the requested country)</a:t>
            </a:r>
          </a:p>
          <a:p>
            <a:pPr marL="228600" indent="-228600">
              <a:buAutoNum type="arabicPeriod"/>
            </a:pPr>
            <a:r>
              <a:rPr lang="en-US" dirty="0"/>
              <a:t>The Ministry of Foreign Affairs sends a copy of the evidence to the National Security Service</a:t>
            </a:r>
          </a:p>
          <a:p>
            <a:pPr marL="228600" indent="-228600">
              <a:buAutoNum type="arabicPeriod"/>
            </a:pPr>
            <a:r>
              <a:rPr lang="en-US" dirty="0"/>
              <a:t>The Ministry of Foreign Affairs sends the evidence to the central authority of the requesting country </a:t>
            </a:r>
          </a:p>
          <a:p>
            <a:pPr marL="228600" indent="-228600">
              <a:buAutoNum type="arabicPeriod"/>
            </a:pPr>
            <a:endParaRPr lang="en-US" dirty="0"/>
          </a:p>
          <a:p>
            <a:pPr marL="0" indent="0">
              <a:buNone/>
            </a:pPr>
            <a:r>
              <a:rPr lang="en-US" dirty="0"/>
              <a:t>The trainer should </a:t>
            </a:r>
            <a:r>
              <a:rPr lang="en-US" dirty="0" err="1"/>
              <a:t>emphasise</a:t>
            </a:r>
            <a:r>
              <a:rPr lang="en-US" dirty="0"/>
              <a:t> that this process flow is merely illustrative, and may vary depending on local law requirements of the requested country. The process may be further delayed where the assistance sought would require judicial or other independent </a:t>
            </a:r>
            <a:r>
              <a:rPr lang="en-US" dirty="0" err="1"/>
              <a:t>authorisation</a:t>
            </a:r>
            <a:r>
              <a:rPr lang="en-US" dirty="0"/>
              <a:t> under the laws of the requested country.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53958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describes the solution to the speed-related challenges associated with international cooperation with respect to electronic evidence – that is to seek the preservation of computer data that is to be sought through a mutual assistance request.</a:t>
            </a:r>
          </a:p>
          <a:p>
            <a:endParaRPr lang="en-US" dirty="0"/>
          </a:p>
          <a:p>
            <a:r>
              <a:rPr lang="en-US" dirty="0"/>
              <a:t>Article 29 of the Budapest Convention specifically allows parties to send requests to other parties for the expeditious preservation of data, where the party intends to submit a request for mutual assistance. Parties typically have expedited procedures for the preservation of computer data. This can be communicated through another party’s 24/7 Network rather than going through the lengthier mutual assistance process outlined in the previous slides.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98806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b) Electronic evidence is volatile.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4050847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87868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4A79B6B6-9482-44D1-B9B3-C0B6ADDE66E2}" type="slidenum">
              <a:rPr lang="en-US" smtClean="0"/>
              <a:pPr>
                <a:defRPr/>
              </a:pPr>
              <a:t>‹#›</a:t>
            </a:fld>
            <a:endParaRPr lang="en-US"/>
          </a:p>
        </p:txBody>
      </p:sp>
    </p:spTree>
    <p:extLst>
      <p:ext uri="{BB962C8B-B14F-4D97-AF65-F5344CB8AC3E}">
        <p14:creationId xmlns:p14="http://schemas.microsoft.com/office/powerpoint/2010/main" val="299543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58759AC-EF4E-4891-8C4E-2B6B0574FFCB}" type="slidenum">
              <a:rPr lang="en-US" smtClean="0"/>
              <a:pPr>
                <a:defRPr/>
              </a:pPr>
              <a:t>‹#›</a:t>
            </a:fld>
            <a:endParaRPr lang="en-US"/>
          </a:p>
        </p:txBody>
      </p:sp>
    </p:spTree>
    <p:extLst>
      <p:ext uri="{BB962C8B-B14F-4D97-AF65-F5344CB8AC3E}">
        <p14:creationId xmlns:p14="http://schemas.microsoft.com/office/powerpoint/2010/main" val="3224284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B51468EF-0C7D-4815-977B-643162CBB358}" type="slidenum">
              <a:rPr lang="en-US" smtClean="0"/>
              <a:pPr>
                <a:defRPr/>
              </a:pPr>
              <a:t>‹#›</a:t>
            </a:fld>
            <a:endParaRPr lang="en-US"/>
          </a:p>
        </p:txBody>
      </p:sp>
    </p:spTree>
    <p:extLst>
      <p:ext uri="{BB962C8B-B14F-4D97-AF65-F5344CB8AC3E}">
        <p14:creationId xmlns:p14="http://schemas.microsoft.com/office/powerpoint/2010/main" val="257530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203500449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62E50F-F83A-42AC-8BE7-462956D58F63}" type="slidenum">
              <a:rPr lang="en-US" smtClean="0"/>
              <a:pPr>
                <a:defRPr/>
              </a:pPr>
              <a:t>‹#›</a:t>
            </a:fld>
            <a:endParaRPr lang="en-US"/>
          </a:p>
        </p:txBody>
      </p:sp>
    </p:spTree>
    <p:extLst>
      <p:ext uri="{BB962C8B-B14F-4D97-AF65-F5344CB8AC3E}">
        <p14:creationId xmlns:p14="http://schemas.microsoft.com/office/powerpoint/2010/main" val="55699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EAF6ED3-4F23-422B-A4EE-4F2AB80A7581}" type="slidenum">
              <a:rPr lang="en-US" smtClean="0"/>
              <a:pPr>
                <a:defRPr/>
              </a:pPr>
              <a:t>‹#›</a:t>
            </a:fld>
            <a:endParaRPr lang="en-US"/>
          </a:p>
        </p:txBody>
      </p:sp>
    </p:spTree>
    <p:extLst>
      <p:ext uri="{BB962C8B-B14F-4D97-AF65-F5344CB8AC3E}">
        <p14:creationId xmlns:p14="http://schemas.microsoft.com/office/powerpoint/2010/main" val="33556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1016F37-E157-4A71-B74F-13F2098F89EA}" type="slidenum">
              <a:rPr lang="en-US" smtClean="0"/>
              <a:pPr>
                <a:defRPr/>
              </a:pPr>
              <a:t>‹#›</a:t>
            </a:fld>
            <a:endParaRPr lang="en-US"/>
          </a:p>
        </p:txBody>
      </p:sp>
    </p:spTree>
    <p:extLst>
      <p:ext uri="{BB962C8B-B14F-4D97-AF65-F5344CB8AC3E}">
        <p14:creationId xmlns:p14="http://schemas.microsoft.com/office/powerpoint/2010/main" val="96889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E6CED92E-D081-4650-BDA2-FDC72F732BC2}" type="slidenum">
              <a:rPr lang="en-US" smtClean="0"/>
              <a:pPr>
                <a:defRPr/>
              </a:pPr>
              <a:t>‹#›</a:t>
            </a:fld>
            <a:endParaRPr lang="en-US"/>
          </a:p>
        </p:txBody>
      </p:sp>
    </p:spTree>
    <p:extLst>
      <p:ext uri="{BB962C8B-B14F-4D97-AF65-F5344CB8AC3E}">
        <p14:creationId xmlns:p14="http://schemas.microsoft.com/office/powerpoint/2010/main" val="27490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21119672-D0A0-4718-8BBB-2A72124EA1FA}" type="slidenum">
              <a:rPr lang="en-US" smtClean="0"/>
              <a:pPr>
                <a:defRPr/>
              </a:pPr>
              <a:t>‹#›</a:t>
            </a:fld>
            <a:endParaRPr lang="en-US"/>
          </a:p>
        </p:txBody>
      </p:sp>
    </p:spTree>
    <p:extLst>
      <p:ext uri="{BB962C8B-B14F-4D97-AF65-F5344CB8AC3E}">
        <p14:creationId xmlns:p14="http://schemas.microsoft.com/office/powerpoint/2010/main" val="312404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1F2CE5-82EE-4D86-A1BA-A62E2F853B8E}" type="slidenum">
              <a:rPr lang="en-US" smtClean="0"/>
              <a:pPr>
                <a:defRPr/>
              </a:pPr>
              <a:t>‹#›</a:t>
            </a:fld>
            <a:endParaRPr lang="en-US"/>
          </a:p>
        </p:txBody>
      </p:sp>
    </p:spTree>
    <p:extLst>
      <p:ext uri="{BB962C8B-B14F-4D97-AF65-F5344CB8AC3E}">
        <p14:creationId xmlns:p14="http://schemas.microsoft.com/office/powerpoint/2010/main" val="336161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F60783FF-B27A-4DA4-8DF3-25C8A2D9A4EA}" type="slidenum">
              <a:rPr lang="en-US" smtClean="0"/>
              <a:pPr>
                <a:defRPr/>
              </a:pPr>
              <a:t>‹#›</a:t>
            </a:fld>
            <a:endParaRPr lang="en-US"/>
          </a:p>
        </p:txBody>
      </p:sp>
    </p:spTree>
    <p:extLst>
      <p:ext uri="{BB962C8B-B14F-4D97-AF65-F5344CB8AC3E}">
        <p14:creationId xmlns:p14="http://schemas.microsoft.com/office/powerpoint/2010/main" val="408800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535439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svg"/><Relationship Id="rId4" Type="http://schemas.openxmlformats.org/officeDocument/2006/relationships/diagramData" Target="../diagrams/data2.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5.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0.xml"/><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ags" Target="../tags/tag40.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5.svg"/><Relationship Id="rId4" Type="http://schemas.openxmlformats.org/officeDocument/2006/relationships/diagramData" Target="../diagrams/data3.xml"/><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1.xml"/><Relationship Id="rId7" Type="http://schemas.openxmlformats.org/officeDocument/2006/relationships/diagramColors" Target="../diagrams/colors4.xml"/><Relationship Id="rId2" Type="http://schemas.openxmlformats.org/officeDocument/2006/relationships/slideLayout" Target="../slideLayouts/slideLayout8.xml"/><Relationship Id="rId1" Type="http://schemas.openxmlformats.org/officeDocument/2006/relationships/tags" Target="../tags/tag4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5.svg"/><Relationship Id="rId4" Type="http://schemas.openxmlformats.org/officeDocument/2006/relationships/diagramData" Target="../diagrams/data4.xml"/><Relationship Id="rId9"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42.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4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8.xml"/><Relationship Id="rId1" Type="http://schemas.openxmlformats.org/officeDocument/2006/relationships/tags" Target="../tags/tag49.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8.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svg"/><Relationship Id="rId4" Type="http://schemas.openxmlformats.org/officeDocument/2006/relationships/diagramData" Target="../diagrams/data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734" y="2762172"/>
            <a:ext cx="6263015" cy="1569660"/>
          </a:xfrm>
          <a:prstGeom prst="rect">
            <a:avLst/>
          </a:prstGeom>
          <a:ln>
            <a:noFill/>
          </a:ln>
        </p:spPr>
        <p:txBody>
          <a:bodyPr wrap="square">
            <a:spAutoFit/>
          </a:bodyPr>
          <a:lstStyle/>
          <a:p>
            <a:pPr algn="ctr"/>
            <a:r>
              <a:rPr lang="en-GB" sz="3200" b="1" dirty="0">
                <a:solidFill>
                  <a:srgbClr val="005E8E"/>
                </a:solidFill>
              </a:rPr>
              <a:t>Specialized Judicial Course on International Cooperation</a:t>
            </a:r>
          </a:p>
        </p:txBody>
      </p:sp>
      <p:sp>
        <p:nvSpPr>
          <p:cNvPr id="3" name="Rectangle 2">
            <a:extLst>
              <a:ext uri="{FF2B5EF4-FFF2-40B4-BE49-F238E27FC236}">
                <a16:creationId xmlns:a16="http://schemas.microsoft.com/office/drawing/2014/main" id="{C1115937-9595-4CC6-83A7-C08EB69734CA}"/>
              </a:ext>
            </a:extLst>
          </p:cNvPr>
          <p:cNvSpPr/>
          <p:nvPr/>
        </p:nvSpPr>
        <p:spPr>
          <a:xfrm>
            <a:off x="112734" y="5198301"/>
            <a:ext cx="3106455" cy="646331"/>
          </a:xfrm>
          <a:prstGeom prst="rect">
            <a:avLst/>
          </a:prstGeom>
          <a:ln>
            <a:noFill/>
          </a:ln>
        </p:spPr>
        <p:txBody>
          <a:bodyPr wrap="square">
            <a:spAutoFit/>
          </a:bodyPr>
          <a:lstStyle/>
          <a:p>
            <a:pPr marL="0" indent="0" algn="ctr">
              <a:buFont typeface="Arial" charset="0"/>
              <a:buNone/>
              <a:defRPr/>
            </a:pPr>
            <a:r>
              <a:rPr lang="en-GB" b="1" i="1" dirty="0">
                <a:solidFill>
                  <a:srgbClr val="005E8E"/>
                </a:solidFill>
              </a:rPr>
              <a:t>Session 2.4</a:t>
            </a:r>
          </a:p>
          <a:p>
            <a:pPr marL="0" indent="0" algn="ctr">
              <a:buFont typeface="Arial" charset="0"/>
              <a:buNone/>
              <a:defRPr/>
            </a:pPr>
            <a:r>
              <a:rPr lang="en-US" b="1" i="1" dirty="0">
                <a:solidFill>
                  <a:srgbClr val="005E8E"/>
                </a:solidFill>
              </a:rPr>
              <a:t>Challenges Faced </a:t>
            </a:r>
            <a:endParaRPr lang="en-GB" b="1" i="1" dirty="0">
              <a:solidFill>
                <a:srgbClr val="005E8E"/>
              </a:solidFill>
            </a:endParaRPr>
          </a:p>
        </p:txBody>
      </p:sp>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9514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863369025"/>
              </p:ext>
            </p:extLst>
          </p:nvPr>
        </p:nvGraphicFramePr>
        <p:xfrm>
          <a:off x="88521" y="1139868"/>
          <a:ext cx="8906623" cy="5277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Brain outline">
            <a:extLst>
              <a:ext uri="{FF2B5EF4-FFF2-40B4-BE49-F238E27FC236}">
                <a16:creationId xmlns:a16="http://schemas.microsoft.com/office/drawing/2014/main" id="{D221E474-6AE3-4C81-9D0A-B919F56F23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430533">
            <a:off x="544882" y="4577479"/>
            <a:ext cx="2085583" cy="2085583"/>
          </a:xfrm>
          <a:prstGeom prst="rect">
            <a:avLst/>
          </a:prstGeom>
        </p:spPr>
      </p:pic>
    </p:spTree>
    <p:custDataLst>
      <p:tags r:id="rId1"/>
    </p:custDataLst>
    <p:extLst>
      <p:ext uri="{BB962C8B-B14F-4D97-AF65-F5344CB8AC3E}">
        <p14:creationId xmlns:p14="http://schemas.microsoft.com/office/powerpoint/2010/main" val="262214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1007" y="0"/>
            <a:ext cx="894198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Challenge of Language</a:t>
            </a:r>
            <a:endParaRPr lang="en-GB" sz="3200" dirty="0">
              <a:solidFill>
                <a:srgbClr val="005E8E"/>
              </a:solidFill>
            </a:endParaRPr>
          </a:p>
        </p:txBody>
      </p:sp>
      <p:pic>
        <p:nvPicPr>
          <p:cNvPr id="1026" name="Picture 2" descr="Language - Free education icons">
            <a:extLst>
              <a:ext uri="{FF2B5EF4-FFF2-40B4-BE49-F238E27FC236}">
                <a16:creationId xmlns:a16="http://schemas.microsoft.com/office/drawing/2014/main" id="{D54F5EAE-1C22-4DD5-AE00-4F4CFE406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178" y="3505955"/>
            <a:ext cx="2515643" cy="25156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274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Language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832092"/>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ea typeface="Verdana" panose="020B0604030504040204" pitchFamily="34" charset="0"/>
                <a:cs typeface="Arial" panose="020B0604020202020204" pitchFamily="34" charset="0"/>
              </a:rPr>
              <a:t>The challenge?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i="1" dirty="0">
                <a:ea typeface="Verdana" panose="020B0604030504040204" pitchFamily="34" charset="0"/>
                <a:cs typeface="Arial" panose="020B0604020202020204" pitchFamily="34" charset="0"/>
              </a:rPr>
              <a:t>Countries’ legal systems use different languages</a:t>
            </a:r>
          </a:p>
          <a:p>
            <a:pPr algn="ctr">
              <a:defRPr/>
            </a:pPr>
            <a:endParaRPr lang="en-GB" altLang="en-US" sz="2800" i="1" dirty="0">
              <a:ea typeface="Verdana" panose="020B0604030504040204" pitchFamily="34" charset="0"/>
              <a:cs typeface="Arial" panose="020B0604020202020204" pitchFamily="34" charset="0"/>
            </a:endParaRPr>
          </a:p>
          <a:p>
            <a:pPr algn="ctr">
              <a:defRPr/>
            </a:pPr>
            <a:r>
              <a:rPr lang="en-GB" altLang="en-US" sz="2800" i="1" dirty="0">
                <a:ea typeface="Verdana" panose="020B0604030504040204" pitchFamily="34" charset="0"/>
                <a:cs typeface="Arial" panose="020B0604020202020204" pitchFamily="34" charset="0"/>
              </a:rPr>
              <a:t>Some countries require using approved/authenticated translators </a:t>
            </a:r>
          </a:p>
          <a:p>
            <a:pPr algn="ctr">
              <a:defRPr/>
            </a:pPr>
            <a:endParaRPr lang="en-GB" altLang="en-US" sz="2800" dirty="0">
              <a:ea typeface="Verdan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2782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BFEC6D-9B8B-437A-B043-E0E46A9571AE}"/>
              </a:ext>
            </a:extLst>
          </p:cNvPr>
          <p:cNvSpPr>
            <a:spLocks noGrp="1"/>
          </p:cNvSpPr>
          <p:nvPr>
            <p:ph type="sldNum" sz="quarter" idx="12"/>
          </p:nvPr>
        </p:nvSpPr>
        <p:spPr>
          <a:xfrm>
            <a:off x="6553200" y="6356350"/>
            <a:ext cx="2131582" cy="340113"/>
          </a:xfrm>
        </p:spPr>
        <p:txBody>
          <a:bodyPr/>
          <a:lstStyle/>
          <a:p>
            <a:pPr>
              <a:defRPr/>
            </a:pPr>
            <a:fld id="{0E1F2CE5-82EE-4D86-A1BA-A62E2F853B8E}" type="slidenum">
              <a:rPr lang="en-US" smtClean="0"/>
              <a:pPr>
                <a:defRPr/>
              </a:pPr>
              <a:t>13</a:t>
            </a:fld>
            <a:endParaRPr lang="en-US"/>
          </a:p>
        </p:txBody>
      </p:sp>
      <p:sp>
        <p:nvSpPr>
          <p:cNvPr id="4" name="Slide Number Placeholder 1">
            <a:extLst>
              <a:ext uri="{FF2B5EF4-FFF2-40B4-BE49-F238E27FC236}">
                <a16:creationId xmlns:a16="http://schemas.microsoft.com/office/drawing/2014/main" id="{1C3886D7-7E6C-4E93-86FB-4E06972A1E3E}"/>
              </a:ext>
            </a:extLst>
          </p:cNvPr>
          <p:cNvSpPr txBox="1">
            <a:spLocks/>
          </p:cNvSpPr>
          <p:nvPr/>
        </p:nvSpPr>
        <p:spPr>
          <a:xfrm>
            <a:off x="6409184" y="6495281"/>
            <a:ext cx="2131582" cy="340113"/>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13</a:t>
            </a:fld>
            <a:endParaRPr lang="en-GB" dirty="0"/>
          </a:p>
        </p:txBody>
      </p:sp>
      <p:sp>
        <p:nvSpPr>
          <p:cNvPr id="5" name="TextBox 4">
            <a:extLst>
              <a:ext uri="{FF2B5EF4-FFF2-40B4-BE49-F238E27FC236}">
                <a16:creationId xmlns:a16="http://schemas.microsoft.com/office/drawing/2014/main" id="{32A685FD-4533-45D8-A1C9-B79035DB2D85}"/>
              </a:ext>
            </a:extLst>
          </p:cNvPr>
          <p:cNvSpPr txBox="1"/>
          <p:nvPr/>
        </p:nvSpPr>
        <p:spPr>
          <a:xfrm>
            <a:off x="88522" y="6557282"/>
            <a:ext cx="3668935"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6" name="Slide Number Placeholder 4">
            <a:extLst>
              <a:ext uri="{FF2B5EF4-FFF2-40B4-BE49-F238E27FC236}">
                <a16:creationId xmlns:a16="http://schemas.microsoft.com/office/drawing/2014/main" id="{45F20E68-89FE-40C4-A701-47CCC0A1BC56}"/>
              </a:ext>
            </a:extLst>
          </p:cNvPr>
          <p:cNvSpPr txBox="1">
            <a:spLocks/>
          </p:cNvSpPr>
          <p:nvPr/>
        </p:nvSpPr>
        <p:spPr>
          <a:xfrm>
            <a:off x="8532440" y="6521212"/>
            <a:ext cx="489553" cy="4063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7" name="Rectangle 6">
            <a:extLst>
              <a:ext uri="{FF2B5EF4-FFF2-40B4-BE49-F238E27FC236}">
                <a16:creationId xmlns:a16="http://schemas.microsoft.com/office/drawing/2014/main" id="{ADECC8D5-6427-408A-8C6F-49489FFCD723}"/>
              </a:ext>
            </a:extLst>
          </p:cNvPr>
          <p:cNvSpPr/>
          <p:nvPr/>
        </p:nvSpPr>
        <p:spPr>
          <a:xfrm>
            <a:off x="0" y="6553200"/>
            <a:ext cx="9135352" cy="33881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4">
            <a:extLst>
              <a:ext uri="{FF2B5EF4-FFF2-40B4-BE49-F238E27FC236}">
                <a16:creationId xmlns:a16="http://schemas.microsoft.com/office/drawing/2014/main" id="{D2B2569E-9EA4-45BC-A5D4-E2C9FBCBE3B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0962DF13-24DB-41FD-9F32-FD621BA91247}"/>
              </a:ext>
            </a:extLst>
          </p:cNvPr>
          <p:cNvSpPr/>
          <p:nvPr/>
        </p:nvSpPr>
        <p:spPr>
          <a:xfrm>
            <a:off x="0" y="-27384"/>
            <a:ext cx="9021993"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Language</a:t>
            </a:r>
          </a:p>
        </p:txBody>
      </p:sp>
      <p:sp>
        <p:nvSpPr>
          <p:cNvPr id="11" name="TextBox 10">
            <a:extLst>
              <a:ext uri="{FF2B5EF4-FFF2-40B4-BE49-F238E27FC236}">
                <a16:creationId xmlns:a16="http://schemas.microsoft.com/office/drawing/2014/main" id="{4D2846B2-6B53-4DCB-8612-E80EDC5697AB}"/>
              </a:ext>
            </a:extLst>
          </p:cNvPr>
          <p:cNvSpPr txBox="1"/>
          <p:nvPr/>
        </p:nvSpPr>
        <p:spPr>
          <a:xfrm>
            <a:off x="6279791" y="6457859"/>
            <a:ext cx="302147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5" name="Rectangle 14">
            <a:extLst>
              <a:ext uri="{FF2B5EF4-FFF2-40B4-BE49-F238E27FC236}">
                <a16:creationId xmlns:a16="http://schemas.microsoft.com/office/drawing/2014/main" id="{BEC9758F-3713-438F-A5FF-2FE56011CCA3}"/>
              </a:ext>
            </a:extLst>
          </p:cNvPr>
          <p:cNvSpPr/>
          <p:nvPr/>
        </p:nvSpPr>
        <p:spPr>
          <a:xfrm>
            <a:off x="644790" y="3107487"/>
            <a:ext cx="1567069"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English</a:t>
            </a:r>
            <a:endParaRPr lang="en-GB" altLang="en-US" sz="2800" dirty="0">
              <a:ea typeface="Verdana" panose="020B060403050404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A7A8295-D6C8-4FF4-B6AF-495C0D30A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28" y="1961097"/>
            <a:ext cx="2211859" cy="11059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B3A7F82-EB96-42AA-9609-BAAA3284FC6F}"/>
              </a:ext>
            </a:extLst>
          </p:cNvPr>
          <p:cNvPicPr>
            <a:picLocks noChangeAspect="1"/>
          </p:cNvPicPr>
          <p:nvPr/>
        </p:nvPicPr>
        <p:blipFill>
          <a:blip r:embed="rId5"/>
          <a:stretch>
            <a:fillRect/>
          </a:stretch>
        </p:blipFill>
        <p:spPr>
          <a:xfrm>
            <a:off x="3466070" y="1961097"/>
            <a:ext cx="2211859" cy="1099660"/>
          </a:xfrm>
          <a:prstGeom prst="rect">
            <a:avLst/>
          </a:prstGeom>
        </p:spPr>
      </p:pic>
      <p:sp>
        <p:nvSpPr>
          <p:cNvPr id="18" name="Rectangle 17">
            <a:extLst>
              <a:ext uri="{FF2B5EF4-FFF2-40B4-BE49-F238E27FC236}">
                <a16:creationId xmlns:a16="http://schemas.microsoft.com/office/drawing/2014/main" id="{373BFFFA-1051-4191-95D8-D823EFF0505C}"/>
              </a:ext>
            </a:extLst>
          </p:cNvPr>
          <p:cNvSpPr/>
          <p:nvPr/>
        </p:nvSpPr>
        <p:spPr>
          <a:xfrm>
            <a:off x="3788464" y="3107487"/>
            <a:ext cx="1567069"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French</a:t>
            </a:r>
            <a:endParaRPr lang="en-GB" altLang="en-US" sz="2800" dirty="0">
              <a:ea typeface="Verdana" panose="020B060403050404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5797D057-CCFD-43C0-8081-C3489275DCDC}"/>
              </a:ext>
            </a:extLst>
          </p:cNvPr>
          <p:cNvPicPr>
            <a:picLocks noChangeAspect="1"/>
          </p:cNvPicPr>
          <p:nvPr/>
        </p:nvPicPr>
        <p:blipFill>
          <a:blip r:embed="rId6"/>
          <a:stretch>
            <a:fillRect/>
          </a:stretch>
        </p:blipFill>
        <p:spPr>
          <a:xfrm>
            <a:off x="6711813" y="1967367"/>
            <a:ext cx="2211859" cy="1099660"/>
          </a:xfrm>
          <a:prstGeom prst="rect">
            <a:avLst/>
          </a:prstGeom>
        </p:spPr>
      </p:pic>
      <p:sp>
        <p:nvSpPr>
          <p:cNvPr id="23" name="Rectangle 22">
            <a:extLst>
              <a:ext uri="{FF2B5EF4-FFF2-40B4-BE49-F238E27FC236}">
                <a16:creationId xmlns:a16="http://schemas.microsoft.com/office/drawing/2014/main" id="{78ABC3E1-EA80-4009-A6B5-2031C05ACB4C}"/>
              </a:ext>
            </a:extLst>
          </p:cNvPr>
          <p:cNvSpPr/>
          <p:nvPr/>
        </p:nvSpPr>
        <p:spPr>
          <a:xfrm>
            <a:off x="7034207" y="3107487"/>
            <a:ext cx="1567069"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German</a:t>
            </a:r>
            <a:endParaRPr lang="en-GB" altLang="en-US" sz="2800" dirty="0">
              <a:ea typeface="Verdana" panose="020B060403050404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87D7B920-AA11-4B69-9A3B-404DB0AA0FEB}"/>
              </a:ext>
            </a:extLst>
          </p:cNvPr>
          <p:cNvPicPr>
            <a:picLocks noChangeAspect="1"/>
          </p:cNvPicPr>
          <p:nvPr/>
        </p:nvPicPr>
        <p:blipFill>
          <a:blip r:embed="rId7"/>
          <a:stretch>
            <a:fillRect/>
          </a:stretch>
        </p:blipFill>
        <p:spPr>
          <a:xfrm>
            <a:off x="3466070" y="4199866"/>
            <a:ext cx="2209766" cy="1111708"/>
          </a:xfrm>
          <a:prstGeom prst="rect">
            <a:avLst/>
          </a:prstGeom>
        </p:spPr>
      </p:pic>
      <p:sp>
        <p:nvSpPr>
          <p:cNvPr id="27" name="Rectangle 26">
            <a:extLst>
              <a:ext uri="{FF2B5EF4-FFF2-40B4-BE49-F238E27FC236}">
                <a16:creationId xmlns:a16="http://schemas.microsoft.com/office/drawing/2014/main" id="{1B768C85-DD13-4899-9F5C-F3C691269E62}"/>
              </a:ext>
            </a:extLst>
          </p:cNvPr>
          <p:cNvSpPr/>
          <p:nvPr/>
        </p:nvSpPr>
        <p:spPr>
          <a:xfrm>
            <a:off x="321276" y="5383434"/>
            <a:ext cx="2108914"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Japanese</a:t>
            </a:r>
            <a:endParaRPr lang="en-GB" altLang="en-US" sz="2800" dirty="0">
              <a:ea typeface="Verdana" panose="020B060403050404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045815C8-C675-47B4-8BB0-B5BFE68637C3}"/>
              </a:ext>
            </a:extLst>
          </p:cNvPr>
          <p:cNvSpPr/>
          <p:nvPr/>
        </p:nvSpPr>
        <p:spPr>
          <a:xfrm>
            <a:off x="3786468" y="5383434"/>
            <a:ext cx="1685978"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Russian</a:t>
            </a:r>
            <a:endParaRPr lang="en-GB" altLang="en-US" sz="2800" dirty="0">
              <a:ea typeface="Verdana" panose="020B060403050404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10BDCEDF-2389-4C25-83CB-22424EA75A28}"/>
              </a:ext>
            </a:extLst>
          </p:cNvPr>
          <p:cNvSpPr/>
          <p:nvPr/>
        </p:nvSpPr>
        <p:spPr>
          <a:xfrm>
            <a:off x="7032211" y="5383434"/>
            <a:ext cx="1685978"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Chinese</a:t>
            </a:r>
            <a:endParaRPr lang="en-GB" altLang="en-US" sz="2800" dirty="0">
              <a:ea typeface="Verdana" panose="020B060403050404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875FF4E-4600-4B12-854F-DD0DBA5D5B23}"/>
              </a:ext>
            </a:extLst>
          </p:cNvPr>
          <p:cNvPicPr>
            <a:picLocks noChangeAspect="1"/>
          </p:cNvPicPr>
          <p:nvPr/>
        </p:nvPicPr>
        <p:blipFill>
          <a:blip r:embed="rId8"/>
          <a:stretch>
            <a:fillRect/>
          </a:stretch>
        </p:blipFill>
        <p:spPr>
          <a:xfrm>
            <a:off x="0" y="4147063"/>
            <a:ext cx="2341448" cy="1233162"/>
          </a:xfrm>
          <a:prstGeom prst="rect">
            <a:avLst/>
          </a:prstGeom>
        </p:spPr>
      </p:pic>
      <p:pic>
        <p:nvPicPr>
          <p:cNvPr id="36" name="Picture 35">
            <a:extLst>
              <a:ext uri="{FF2B5EF4-FFF2-40B4-BE49-F238E27FC236}">
                <a16:creationId xmlns:a16="http://schemas.microsoft.com/office/drawing/2014/main" id="{964855F1-0D18-4E1E-BE5D-0879C114C8C4}"/>
              </a:ext>
            </a:extLst>
          </p:cNvPr>
          <p:cNvPicPr>
            <a:picLocks noChangeAspect="1"/>
          </p:cNvPicPr>
          <p:nvPr/>
        </p:nvPicPr>
        <p:blipFill>
          <a:blip r:embed="rId9"/>
          <a:stretch>
            <a:fillRect/>
          </a:stretch>
        </p:blipFill>
        <p:spPr>
          <a:xfrm>
            <a:off x="6711811" y="4199866"/>
            <a:ext cx="2209766" cy="1106923"/>
          </a:xfrm>
          <a:prstGeom prst="rect">
            <a:avLst/>
          </a:prstGeom>
        </p:spPr>
      </p:pic>
    </p:spTree>
    <p:custDataLst>
      <p:tags r:id="rId1"/>
    </p:custDataLst>
    <p:extLst>
      <p:ext uri="{BB962C8B-B14F-4D97-AF65-F5344CB8AC3E}">
        <p14:creationId xmlns:p14="http://schemas.microsoft.com/office/powerpoint/2010/main" val="68872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Language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5262979"/>
          </a:xfrm>
          <a:prstGeom prst="rect">
            <a:avLst/>
          </a:prstGeom>
        </p:spPr>
        <p:txBody>
          <a:bodyPr wrap="square">
            <a:spAutoFit/>
          </a:bodyPr>
          <a:lstStyle/>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r>
              <a:rPr lang="en-GB" altLang="en-US" sz="2800" b="1" dirty="0">
                <a:ea typeface="Verdana" panose="020B0604030504040204" pitchFamily="34" charset="0"/>
                <a:cs typeface="Arial" panose="020B0604020202020204" pitchFamily="34" charset="0"/>
              </a:rPr>
              <a:t>The solution? </a:t>
            </a:r>
          </a:p>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Always make requests in the language of the requested country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Provide translations of all supporting documents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Comply with all formalities for translations (e.g. approved translators, etc)</a:t>
            </a:r>
          </a:p>
          <a:p>
            <a:pPr algn="ctr">
              <a:defRPr/>
            </a:pPr>
            <a:endParaRPr lang="en-GB" altLang="en-US" sz="2800" dirty="0">
              <a:ea typeface="Verdan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787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31899"/>
            <a:ext cx="9005777" cy="894204"/>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Challenge of Time</a:t>
            </a:r>
            <a:endParaRPr lang="en-GB" sz="3200" dirty="0">
              <a:solidFill>
                <a:srgbClr val="005E8E"/>
              </a:solidFill>
            </a:endParaRPr>
          </a:p>
        </p:txBody>
      </p:sp>
      <p:pic>
        <p:nvPicPr>
          <p:cNvPr id="3" name="Graphic 2" descr="Hourglass 90% with solid fill">
            <a:extLst>
              <a:ext uri="{FF2B5EF4-FFF2-40B4-BE49-F238E27FC236}">
                <a16:creationId xmlns:a16="http://schemas.microsoft.com/office/drawing/2014/main" id="{F974B56F-05EF-4C18-BA57-739FF0192D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5286" y="3030321"/>
            <a:ext cx="3153427" cy="3153427"/>
          </a:xfrm>
          <a:prstGeom prst="rect">
            <a:avLst/>
          </a:prstGeom>
        </p:spPr>
      </p:pic>
    </p:spTree>
    <p:custDataLst>
      <p:tags r:id="rId1"/>
    </p:custDataLst>
    <p:extLst>
      <p:ext uri="{BB962C8B-B14F-4D97-AF65-F5344CB8AC3E}">
        <p14:creationId xmlns:p14="http://schemas.microsoft.com/office/powerpoint/2010/main" val="528087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Time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401205"/>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ea typeface="Verdana" panose="020B0604030504040204" pitchFamily="34" charset="0"/>
                <a:cs typeface="Arial" panose="020B0604020202020204" pitchFamily="34" charset="0"/>
              </a:rPr>
              <a:t>The challenge?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i="1" dirty="0">
                <a:ea typeface="Verdana" panose="020B0604030504040204" pitchFamily="34" charset="0"/>
                <a:cs typeface="Arial" panose="020B0604020202020204" pitchFamily="34" charset="0"/>
              </a:rPr>
              <a:t>International enquiries normally cross one or more time zones</a:t>
            </a:r>
          </a:p>
          <a:p>
            <a:pPr algn="ctr">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9100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BF1594-CD0E-4156-8F3A-C5C601736BCF}"/>
              </a:ext>
            </a:extLst>
          </p:cNvPr>
          <p:cNvPicPr>
            <a:picLocks noChangeAspect="1"/>
          </p:cNvPicPr>
          <p:nvPr/>
        </p:nvPicPr>
        <p:blipFill>
          <a:blip r:embed="rId4"/>
          <a:stretch>
            <a:fillRect/>
          </a:stretch>
        </p:blipFill>
        <p:spPr>
          <a:xfrm>
            <a:off x="4866505" y="1720678"/>
            <a:ext cx="4145692" cy="2072846"/>
          </a:xfrm>
          <a:prstGeom prst="rect">
            <a:avLst/>
          </a:prstGeom>
        </p:spPr>
      </p:pic>
      <p:pic>
        <p:nvPicPr>
          <p:cNvPr id="2052" name="Picture 4" descr="Flag of New Zealand - Wikipedia">
            <a:extLst>
              <a:ext uri="{FF2B5EF4-FFF2-40B4-BE49-F238E27FC236}">
                <a16:creationId xmlns:a16="http://schemas.microsoft.com/office/drawing/2014/main" id="{03AE00AE-3348-4B20-90F6-B3F3CB9016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05" y="1720678"/>
            <a:ext cx="4145692" cy="207284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a:extLst>
              <a:ext uri="{FF2B5EF4-FFF2-40B4-BE49-F238E27FC236}">
                <a16:creationId xmlns:a16="http://schemas.microsoft.com/office/drawing/2014/main" id="{000ED984-4C81-4A0C-A870-4C8D237BF6D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EEEB4ABC-F3A1-4A1E-B13A-A0D01079E814}"/>
              </a:ext>
            </a:extLst>
          </p:cNvPr>
          <p:cNvSpPr/>
          <p:nvPr/>
        </p:nvSpPr>
        <p:spPr>
          <a:xfrm>
            <a:off x="0" y="-27384"/>
            <a:ext cx="901219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Time</a:t>
            </a:r>
          </a:p>
        </p:txBody>
      </p:sp>
      <p:sp>
        <p:nvSpPr>
          <p:cNvPr id="15" name="Rectangle 14">
            <a:extLst>
              <a:ext uri="{FF2B5EF4-FFF2-40B4-BE49-F238E27FC236}">
                <a16:creationId xmlns:a16="http://schemas.microsoft.com/office/drawing/2014/main" id="{AE158FE0-762C-4F25-BC96-9643EF21545C}"/>
              </a:ext>
            </a:extLst>
          </p:cNvPr>
          <p:cNvSpPr/>
          <p:nvPr/>
        </p:nvSpPr>
        <p:spPr>
          <a:xfrm>
            <a:off x="131805" y="3860403"/>
            <a:ext cx="4145692" cy="954107"/>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Wellington, NZ</a:t>
            </a:r>
          </a:p>
          <a:p>
            <a:pPr algn="ctr">
              <a:defRPr/>
            </a:pPr>
            <a:r>
              <a:rPr lang="en-GB" altLang="en-US" sz="2800" b="1" dirty="0">
                <a:ea typeface="Verdana" panose="020B0604030504040204" pitchFamily="34" charset="0"/>
                <a:cs typeface="Arial" panose="020B0604020202020204" pitchFamily="34" charset="0"/>
              </a:rPr>
              <a:t>UTC+12</a:t>
            </a:r>
            <a:endParaRPr lang="en-GB" altLang="en-US" sz="2800" dirty="0">
              <a:ea typeface="Verdana" panose="020B060403050404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E02BC93-8FA6-493F-85DA-00163C829B61}"/>
              </a:ext>
            </a:extLst>
          </p:cNvPr>
          <p:cNvSpPr/>
          <p:nvPr/>
        </p:nvSpPr>
        <p:spPr>
          <a:xfrm>
            <a:off x="4866503" y="4012803"/>
            <a:ext cx="4145692" cy="954107"/>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Hawaii, USA</a:t>
            </a:r>
          </a:p>
          <a:p>
            <a:pPr algn="ctr">
              <a:defRPr/>
            </a:pPr>
            <a:r>
              <a:rPr lang="en-GB" altLang="en-US" sz="2800" b="1" dirty="0">
                <a:ea typeface="Verdana" panose="020B0604030504040204" pitchFamily="34" charset="0"/>
                <a:cs typeface="Arial" panose="020B0604020202020204" pitchFamily="34" charset="0"/>
              </a:rPr>
              <a:t>UTC-10</a:t>
            </a:r>
            <a:endParaRPr lang="en-GB" altLang="en-US" sz="2800" dirty="0">
              <a:ea typeface="Verdana" panose="020B060403050404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AEA5BF1-439B-4158-97BB-49459E9A845F}"/>
              </a:ext>
            </a:extLst>
          </p:cNvPr>
          <p:cNvSpPr/>
          <p:nvPr/>
        </p:nvSpPr>
        <p:spPr>
          <a:xfrm>
            <a:off x="2407508" y="5210414"/>
            <a:ext cx="4145692" cy="523220"/>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22 hour time difference</a:t>
            </a:r>
            <a:endParaRPr lang="en-GB" altLang="en-US" sz="2800" dirty="0">
              <a:ea typeface="Verdan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7021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81914" y="830084"/>
            <a:ext cx="8286038" cy="511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r>
              <a:rPr lang="en-GB" altLang="en-US" sz="2200" dirty="0">
                <a:ea typeface="Verdana" panose="020B0604030504040204" pitchFamily="34" charset="0"/>
                <a:cs typeface="Arial" panose="020B0604020202020204" pitchFamily="34" charset="0"/>
              </a:rPr>
              <a:t>Time on a device may not be synchronised with objective time so timestamps may be inaccurate. </a:t>
            </a: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r>
              <a:rPr lang="en-GB" altLang="en-US" sz="2200" dirty="0">
                <a:ea typeface="Verdana" panose="020B0604030504040204" pitchFamily="34" charset="0"/>
                <a:cs typeface="Arial" panose="020B0604020202020204" pitchFamily="34" charset="0"/>
              </a:rPr>
              <a:t>IP Addresses may be static or dynamic</a:t>
            </a:r>
          </a:p>
          <a:p>
            <a:pPr marL="800100" lvl="1" indent="-342900" algn="just">
              <a:buFont typeface="Wingdings" panose="05000000000000000000" pitchFamily="2" charset="2"/>
              <a:buChar char="v"/>
              <a:defRPr/>
            </a:pPr>
            <a:r>
              <a:rPr lang="en-GB" sz="2200" b="1" dirty="0">
                <a:ea typeface="Verdana" panose="020B0604030504040204" pitchFamily="34" charset="0"/>
                <a:cs typeface="Arial" panose="020B0604020202020204" pitchFamily="34" charset="0"/>
              </a:rPr>
              <a:t>Static IP Address</a:t>
            </a:r>
          </a:p>
          <a:p>
            <a:pPr lvl="2"/>
            <a:r>
              <a:rPr lang="en-GB" sz="2200" dirty="0">
                <a:ea typeface="Verdana" panose="020B0604030504040204" pitchFamily="34" charset="0"/>
                <a:cs typeface="Arial" panose="020B0604020202020204" pitchFamily="34" charset="0"/>
              </a:rPr>
              <a:t>The IP address is assigned permanently to a single customer (This may be a network that then assigns sub-IP addresses)</a:t>
            </a:r>
          </a:p>
          <a:p>
            <a:pPr marL="800100" lvl="1" indent="-342900" algn="just">
              <a:buFont typeface="Wingdings" panose="05000000000000000000" pitchFamily="2" charset="2"/>
              <a:buChar char="v"/>
              <a:defRPr/>
            </a:pPr>
            <a:r>
              <a:rPr lang="en-GB" sz="2200" b="1" dirty="0">
                <a:ea typeface="Verdana" panose="020B0604030504040204" pitchFamily="34" charset="0"/>
                <a:cs typeface="Arial" panose="020B0604020202020204" pitchFamily="34" charset="0"/>
              </a:rPr>
              <a:t>Dynamic IP Address</a:t>
            </a:r>
          </a:p>
          <a:p>
            <a:pPr lvl="2"/>
            <a:r>
              <a:rPr lang="en-GB" sz="2200" dirty="0">
                <a:ea typeface="Verdana" panose="020B0604030504040204" pitchFamily="34" charset="0"/>
                <a:cs typeface="Arial" panose="020B0604020202020204" pitchFamily="34" charset="0"/>
              </a:rPr>
              <a:t>The IP address is only assigned to the customer for the duration of an Internet session (i.e. from log-on to log-off). IP addresses can be reassigned the second someone disconnects.</a:t>
            </a:r>
          </a:p>
          <a:p>
            <a:endParaRPr lang="en-GB" sz="2200" dirty="0">
              <a:ea typeface="Verdana" panose="020B0604030504040204" pitchFamily="34" charset="0"/>
              <a:cs typeface="Arial" panose="020B0604020202020204" pitchFamily="34" charset="0"/>
            </a:endParaRPr>
          </a:p>
          <a:p>
            <a:r>
              <a:rPr lang="en-GB" sz="2200" i="1" dirty="0">
                <a:ea typeface="Verdana" panose="020B0604030504040204" pitchFamily="34" charset="0"/>
                <a:cs typeface="Arial" panose="020B0604020202020204" pitchFamily="34" charset="0"/>
              </a:rPr>
              <a:t>Getting the time and time zone wrong will implicate an innocent party. </a:t>
            </a:r>
          </a:p>
          <a:p>
            <a:r>
              <a:rPr lang="en-GB" sz="2200" dirty="0">
                <a:ea typeface="Verdana" panose="020B0604030504040204" pitchFamily="34" charset="0"/>
                <a:cs typeface="Arial" panose="020B0604020202020204" pitchFamily="34" charset="0"/>
              </a:rPr>
              <a:t> </a:t>
            </a:r>
          </a:p>
        </p:txBody>
      </p:sp>
      <p:sp>
        <p:nvSpPr>
          <p:cNvPr id="10" name="Rectangle 4">
            <a:extLst>
              <a:ext uri="{FF2B5EF4-FFF2-40B4-BE49-F238E27FC236}">
                <a16:creationId xmlns:a16="http://schemas.microsoft.com/office/drawing/2014/main" id="{3049FEFE-F851-4D58-B6A4-D33AAE8E5EA4}"/>
              </a:ext>
            </a:extLst>
          </p:cNvPr>
          <p:cNvSpPr>
            <a:spLocks noChangeArrowheads="1"/>
          </p:cNvSpPr>
          <p:nvPr/>
        </p:nvSpPr>
        <p:spPr bwMode="auto">
          <a:xfrm>
            <a:off x="-12357"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7B473651-36BA-45F9-AFBC-4F1A1B4CB15C}"/>
              </a:ext>
            </a:extLst>
          </p:cNvPr>
          <p:cNvSpPr/>
          <p:nvPr/>
        </p:nvSpPr>
        <p:spPr>
          <a:xfrm>
            <a:off x="-12357" y="-27384"/>
            <a:ext cx="898623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Time</a:t>
            </a:r>
          </a:p>
        </p:txBody>
      </p:sp>
    </p:spTree>
    <p:custDataLst>
      <p:tags r:id="rId1"/>
    </p:custDataLst>
    <p:extLst>
      <p:ext uri="{BB962C8B-B14F-4D97-AF65-F5344CB8AC3E}">
        <p14:creationId xmlns:p14="http://schemas.microsoft.com/office/powerpoint/2010/main" val="339444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0091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Time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832092"/>
          </a:xfrm>
          <a:prstGeom prst="rect">
            <a:avLst/>
          </a:prstGeom>
        </p:spPr>
        <p:txBody>
          <a:bodyPr wrap="square">
            <a:spAutoFit/>
          </a:bodyPr>
          <a:lstStyle/>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r>
              <a:rPr lang="en-GB" altLang="en-US" sz="2800" b="1" dirty="0">
                <a:ea typeface="Verdana" panose="020B0604030504040204" pitchFamily="34" charset="0"/>
                <a:cs typeface="Arial" panose="020B0604020202020204" pitchFamily="34" charset="0"/>
              </a:rPr>
              <a:t>The solution? </a:t>
            </a:r>
          </a:p>
          <a:p>
            <a:pPr algn="ctr">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Always specify the time zone with each timestamp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Do not interchange time zones in a single request</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Try to use Coordinated Universal Time (UTC) or time zone of requested state </a:t>
            </a:r>
          </a:p>
        </p:txBody>
      </p:sp>
    </p:spTree>
    <p:custDataLst>
      <p:tags r:id="rId1"/>
    </p:custDataLst>
    <p:extLst>
      <p:ext uri="{BB962C8B-B14F-4D97-AF65-F5344CB8AC3E}">
        <p14:creationId xmlns:p14="http://schemas.microsoft.com/office/powerpoint/2010/main" val="31644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84512"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Session Objectives</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185251" y="1893195"/>
            <a:ext cx="8773497" cy="4967514"/>
          </a:xfrm>
          <a:prstGeom prst="rect">
            <a:avLst/>
          </a:prstGeom>
        </p:spPr>
        <p:txBody>
          <a:bodyPr wrap="square">
            <a:spAutoFit/>
          </a:bodyPr>
          <a:lstStyle/>
          <a:p>
            <a:pPr marL="342900" indent="-342900" algn="just">
              <a:lnSpc>
                <a:spcPct val="150000"/>
              </a:lnSpc>
              <a:buFont typeface="Wingdings" pitchFamily="2" charset="2"/>
              <a:buChar char="ü"/>
            </a:pPr>
            <a:r>
              <a:rPr lang="en-GB" sz="2200" i="1" dirty="0"/>
              <a:t>Recognise key challenges associated with international cooperation with respect to cybercrime and electronic evidence</a:t>
            </a:r>
          </a:p>
          <a:p>
            <a:pPr marL="342900" indent="-342900" algn="just">
              <a:lnSpc>
                <a:spcPct val="150000"/>
              </a:lnSpc>
              <a:buFont typeface="Wingdings" pitchFamily="2" charset="2"/>
              <a:buChar char="ü"/>
            </a:pPr>
            <a:endParaRPr lang="en-GB" sz="2200" i="1" dirty="0"/>
          </a:p>
          <a:p>
            <a:pPr marL="342900" indent="-342900" algn="just">
              <a:lnSpc>
                <a:spcPct val="150000"/>
              </a:lnSpc>
              <a:buFont typeface="Wingdings" pitchFamily="2" charset="2"/>
              <a:buChar char="ü"/>
            </a:pPr>
            <a:r>
              <a:rPr lang="en-GB" sz="2200" i="1" dirty="0"/>
              <a:t>Identify practical implications posed by the key challenges associated with international cooperation </a:t>
            </a:r>
          </a:p>
          <a:p>
            <a:pPr marL="342900" indent="-342900" algn="just">
              <a:lnSpc>
                <a:spcPct val="150000"/>
              </a:lnSpc>
              <a:buFont typeface="Wingdings" pitchFamily="2" charset="2"/>
              <a:buChar char="ü"/>
            </a:pPr>
            <a:endParaRPr lang="en-GB" sz="2200" i="1" dirty="0"/>
          </a:p>
          <a:p>
            <a:pPr marL="342900" indent="-342900" algn="just">
              <a:lnSpc>
                <a:spcPct val="150000"/>
              </a:lnSpc>
              <a:buFont typeface="Wingdings" pitchFamily="2" charset="2"/>
              <a:buChar char="ü"/>
            </a:pPr>
            <a:r>
              <a:rPr lang="en-GB" sz="2200" i="1" dirty="0"/>
              <a:t>Explore possible solutions to address the challenges associated with international cooperation </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endParaRPr lang="en-GB" sz="2200" i="1" dirty="0"/>
          </a:p>
        </p:txBody>
      </p:sp>
    </p:spTree>
    <p:custDataLst>
      <p:tags r:id="rId1"/>
    </p:custDataLst>
    <p:extLst>
      <p:ext uri="{BB962C8B-B14F-4D97-AF65-F5344CB8AC3E}">
        <p14:creationId xmlns:p14="http://schemas.microsoft.com/office/powerpoint/2010/main" val="1301409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15148"/>
            <a:ext cx="896324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486287"/>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Challenge of Varying Legal Traditions</a:t>
            </a:r>
            <a:endParaRPr lang="en-GB" sz="3200" dirty="0">
              <a:solidFill>
                <a:srgbClr val="005E8E"/>
              </a:solidFill>
            </a:endParaRPr>
          </a:p>
        </p:txBody>
      </p:sp>
      <p:pic>
        <p:nvPicPr>
          <p:cNvPr id="6" name="Picture 5">
            <a:extLst>
              <a:ext uri="{FF2B5EF4-FFF2-40B4-BE49-F238E27FC236}">
                <a16:creationId xmlns:a16="http://schemas.microsoft.com/office/drawing/2014/main" id="{BD741AF8-EC99-42A3-B71D-346BD0348F55}"/>
              </a:ext>
            </a:extLst>
          </p:cNvPr>
          <p:cNvPicPr>
            <a:picLocks noChangeAspect="1"/>
          </p:cNvPicPr>
          <p:nvPr/>
        </p:nvPicPr>
        <p:blipFill>
          <a:blip r:embed="rId4"/>
          <a:stretch>
            <a:fillRect/>
          </a:stretch>
        </p:blipFill>
        <p:spPr>
          <a:xfrm>
            <a:off x="1347875" y="2670727"/>
            <a:ext cx="6448250" cy="3630417"/>
          </a:xfrm>
          <a:prstGeom prst="rect">
            <a:avLst/>
          </a:prstGeom>
        </p:spPr>
      </p:pic>
    </p:spTree>
    <p:custDataLst>
      <p:tags r:id="rId1"/>
    </p:custDataLst>
    <p:extLst>
      <p:ext uri="{BB962C8B-B14F-4D97-AF65-F5344CB8AC3E}">
        <p14:creationId xmlns:p14="http://schemas.microsoft.com/office/powerpoint/2010/main" val="272459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1640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334137" y="1578095"/>
            <a:ext cx="7371471" cy="3293209"/>
          </a:xfrm>
          <a:prstGeom prst="rect">
            <a:avLst/>
          </a:prstGeom>
        </p:spPr>
        <p:txBody>
          <a:bodyPr wrap="square">
            <a:spAutoFit/>
          </a:bodyPr>
          <a:lstStyle/>
          <a:p>
            <a:pPr marL="342900" indent="-342900" algn="just">
              <a:buFont typeface="Wingdings" pitchFamily="2" charset="2"/>
              <a:buChar char="ü"/>
            </a:pPr>
            <a:r>
              <a:rPr lang="en-GB" altLang="en-US" sz="2600" b="1" dirty="0">
                <a:ea typeface="Verdana" panose="020B0604030504040204" pitchFamily="34" charset="0"/>
                <a:cs typeface="Arial" panose="020B0604020202020204" pitchFamily="34" charset="0"/>
              </a:rPr>
              <a:t>There are three legal traditions </a:t>
            </a:r>
            <a:endParaRPr lang="en-GB" altLang="en-US" sz="2600" dirty="0">
              <a:ea typeface="Verdana" panose="020B0604030504040204" pitchFamily="34" charset="0"/>
              <a:cs typeface="Arial" panose="020B0604020202020204" pitchFamily="34" charset="0"/>
            </a:endParaRPr>
          </a:p>
          <a:p>
            <a:pPr marL="914400" lvl="1" indent="-457200" algn="just">
              <a:buFont typeface="Arial" panose="020B0604020202020204" pitchFamily="34" charset="0"/>
              <a:buChar char="•"/>
            </a:pPr>
            <a:r>
              <a:rPr lang="en-GB" altLang="en-US" sz="2600" dirty="0">
                <a:ea typeface="Verdana" panose="020B0604030504040204" pitchFamily="34" charset="0"/>
                <a:cs typeface="Arial" panose="020B0604020202020204" pitchFamily="34" charset="0"/>
              </a:rPr>
              <a:t>Common law tradition</a:t>
            </a:r>
          </a:p>
          <a:p>
            <a:pPr marL="914400" lvl="1" indent="-457200" algn="just">
              <a:buFont typeface="Arial" panose="020B0604020202020204" pitchFamily="34" charset="0"/>
              <a:buChar char="•"/>
            </a:pPr>
            <a:r>
              <a:rPr lang="en-GB" altLang="en-US" sz="2600" dirty="0">
                <a:ea typeface="Verdana" panose="020B0604030504040204" pitchFamily="34" charset="0"/>
                <a:cs typeface="Arial" panose="020B0604020202020204" pitchFamily="34" charset="0"/>
              </a:rPr>
              <a:t>Civil law tradition</a:t>
            </a:r>
          </a:p>
          <a:p>
            <a:pPr marL="914400" lvl="1" indent="-457200" algn="just">
              <a:buFont typeface="Arial" panose="020B0604020202020204" pitchFamily="34" charset="0"/>
              <a:buChar char="•"/>
            </a:pPr>
            <a:r>
              <a:rPr lang="en-GB" altLang="en-US" sz="2600" dirty="0">
                <a:ea typeface="Verdana" panose="020B0604030504040204" pitchFamily="34" charset="0"/>
                <a:cs typeface="Arial" panose="020B0604020202020204" pitchFamily="34" charset="0"/>
              </a:rPr>
              <a:t>Islamic law tradition </a:t>
            </a:r>
          </a:p>
          <a:p>
            <a:pPr marL="457200" indent="-457200" algn="just">
              <a:buFont typeface="Wingdings" panose="05000000000000000000" pitchFamily="2" charset="2"/>
              <a:buChar char="ü"/>
            </a:pPr>
            <a:endParaRPr lang="en-GB" altLang="en-US" sz="2600" dirty="0">
              <a:ea typeface="Verdana" panose="020B0604030504040204" pitchFamily="34" charset="0"/>
              <a:cs typeface="Arial" panose="020B0604020202020204" pitchFamily="34" charset="0"/>
            </a:endParaRPr>
          </a:p>
          <a:p>
            <a:pPr marL="457200" indent="-457200" algn="just">
              <a:buFont typeface="Wingdings" panose="05000000000000000000" pitchFamily="2" charset="2"/>
              <a:buChar char="ü"/>
            </a:pPr>
            <a:r>
              <a:rPr lang="en-GB" altLang="en-US" sz="2600" dirty="0">
                <a:ea typeface="Verdana" panose="020B0604030504040204" pitchFamily="34" charset="0"/>
                <a:cs typeface="Arial" panose="020B0604020202020204" pitchFamily="34" charset="0"/>
              </a:rPr>
              <a:t>The legal requirements with respect to </a:t>
            </a:r>
            <a:r>
              <a:rPr lang="en-GB" altLang="en-US" sz="2600" b="1" dirty="0">
                <a:ea typeface="Verdana" panose="020B0604030504040204" pitchFamily="34" charset="0"/>
                <a:cs typeface="Arial" panose="020B0604020202020204" pitchFamily="34" charset="0"/>
              </a:rPr>
              <a:t>procedures </a:t>
            </a:r>
            <a:r>
              <a:rPr lang="en-GB" altLang="en-US" sz="2600" dirty="0">
                <a:ea typeface="Verdana" panose="020B0604030504040204" pitchFamily="34" charset="0"/>
                <a:cs typeface="Arial" panose="020B0604020202020204" pitchFamily="34" charset="0"/>
              </a:rPr>
              <a:t>and </a:t>
            </a:r>
            <a:r>
              <a:rPr lang="en-GB" altLang="en-US" sz="2600" b="1" dirty="0">
                <a:ea typeface="Verdana" panose="020B0604030504040204" pitchFamily="34" charset="0"/>
                <a:cs typeface="Arial" panose="020B0604020202020204" pitchFamily="34" charset="0"/>
              </a:rPr>
              <a:t>admissibility </a:t>
            </a:r>
            <a:r>
              <a:rPr lang="en-GB" altLang="en-US" sz="2600" dirty="0">
                <a:ea typeface="Verdana" panose="020B0604030504040204" pitchFamily="34" charset="0"/>
                <a:cs typeface="Arial" panose="020B0604020202020204" pitchFamily="34" charset="0"/>
              </a:rPr>
              <a:t>vary in each country</a:t>
            </a:r>
          </a:p>
        </p:txBody>
      </p:sp>
    </p:spTree>
    <p:custDataLst>
      <p:tags r:id="rId1"/>
    </p:custDataLst>
    <p:extLst>
      <p:ext uri="{BB962C8B-B14F-4D97-AF65-F5344CB8AC3E}">
        <p14:creationId xmlns:p14="http://schemas.microsoft.com/office/powerpoint/2010/main" val="99678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9514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381208"/>
            <a:ext cx="7796941" cy="4493538"/>
          </a:xfrm>
          <a:prstGeom prst="rect">
            <a:avLst/>
          </a:prstGeom>
        </p:spPr>
        <p:txBody>
          <a:bodyPr wrap="square">
            <a:spAutoFit/>
          </a:bodyPr>
          <a:lstStyle/>
          <a:p>
            <a:pPr marL="342900" indent="-342900" algn="just">
              <a:buFont typeface="Wingdings" pitchFamily="2" charset="2"/>
              <a:buChar char="ü"/>
            </a:pPr>
            <a:r>
              <a:rPr lang="en-GB" altLang="en-US" sz="2600" b="1" dirty="0">
                <a:ea typeface="Verdana" panose="020B0604030504040204" pitchFamily="34" charset="0"/>
                <a:cs typeface="Arial" panose="020B0604020202020204" pitchFamily="34" charset="0"/>
              </a:rPr>
              <a:t>Common law</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Traced back to English monarchy </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Case law is of primary importance</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Adversarial system (lawyers bring charges, examine witnesses and make presentation to judge, with the judge applying remedies)</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Some examples:</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United Kingdom</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United States</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Canada</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Australia </a:t>
            </a:r>
          </a:p>
        </p:txBody>
      </p:sp>
      <p:pic>
        <p:nvPicPr>
          <p:cNvPr id="2050" name="Picture 2" descr="Flag of the United Kingdom - Wikipedia">
            <a:extLst>
              <a:ext uri="{FF2B5EF4-FFF2-40B4-BE49-F238E27FC236}">
                <a16:creationId xmlns:a16="http://schemas.microsoft.com/office/drawing/2014/main" id="{0714D69E-259C-4343-9DD9-3992B178E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94" y="4220529"/>
            <a:ext cx="3383280" cy="16916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153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7387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381208"/>
            <a:ext cx="7796941" cy="4493538"/>
          </a:xfrm>
          <a:prstGeom prst="rect">
            <a:avLst/>
          </a:prstGeom>
        </p:spPr>
        <p:txBody>
          <a:bodyPr wrap="square">
            <a:spAutoFit/>
          </a:bodyPr>
          <a:lstStyle/>
          <a:p>
            <a:pPr marL="342900" indent="-342900" algn="just">
              <a:buFont typeface="Wingdings" pitchFamily="2" charset="2"/>
              <a:buChar char="ü"/>
            </a:pPr>
            <a:r>
              <a:rPr lang="en-GB" altLang="en-US" sz="2600" b="1" dirty="0">
                <a:ea typeface="Verdana" panose="020B0604030504040204" pitchFamily="34" charset="0"/>
                <a:cs typeface="Arial" panose="020B0604020202020204" pitchFamily="34" charset="0"/>
              </a:rPr>
              <a:t>Civil law</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Traced back to Roman Empire </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Codified statute is of primary importance</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Inquisitorial system (judges bring charges, establish facts through witness statements and apply remedies)</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Some examples:</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France</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Germany</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China</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Japan </a:t>
            </a:r>
          </a:p>
        </p:txBody>
      </p:sp>
      <p:pic>
        <p:nvPicPr>
          <p:cNvPr id="5" name="Picture 2" descr="Flag of France - Wikipedia">
            <a:extLst>
              <a:ext uri="{FF2B5EF4-FFF2-40B4-BE49-F238E27FC236}">
                <a16:creationId xmlns:a16="http://schemas.microsoft.com/office/drawing/2014/main" id="{C35A5FDE-9DED-4960-97E4-FFDC61F51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95" y="4220529"/>
            <a:ext cx="3383280" cy="17495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777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7387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61064"/>
            <a:ext cx="7796941" cy="4324261"/>
          </a:xfrm>
          <a:prstGeom prst="rect">
            <a:avLst/>
          </a:prstGeom>
        </p:spPr>
        <p:txBody>
          <a:bodyPr wrap="square">
            <a:spAutoFit/>
          </a:bodyPr>
          <a:lstStyle/>
          <a:p>
            <a:pPr marL="342900" indent="-342900" algn="just">
              <a:buFont typeface="Wingdings" pitchFamily="2" charset="2"/>
              <a:buChar char="ü"/>
            </a:pPr>
            <a:r>
              <a:rPr lang="en-GB" altLang="en-US" sz="2500" b="1" dirty="0">
                <a:ea typeface="Verdana" panose="020B0604030504040204" pitchFamily="34" charset="0"/>
                <a:cs typeface="Arial" panose="020B0604020202020204" pitchFamily="34" charset="0"/>
              </a:rPr>
              <a:t>Islamic law</a:t>
            </a:r>
          </a:p>
          <a:p>
            <a:pPr marL="800100" lvl="1" indent="-342900" algn="just">
              <a:buFont typeface="Wingdings" pitchFamily="2" charset="2"/>
              <a:buChar char="ü"/>
            </a:pPr>
            <a:r>
              <a:rPr lang="en-GB" altLang="en-US" sz="2500" dirty="0">
                <a:ea typeface="Verdana" panose="020B0604030504040204" pitchFamily="34" charset="0"/>
                <a:cs typeface="Arial" panose="020B0604020202020204" pitchFamily="34" charset="0"/>
              </a:rPr>
              <a:t>Traced back to the 7</a:t>
            </a:r>
            <a:r>
              <a:rPr lang="en-GB" altLang="en-US" sz="2500" baseline="30000" dirty="0">
                <a:ea typeface="Verdana" panose="020B0604030504040204" pitchFamily="34" charset="0"/>
                <a:cs typeface="Arial" panose="020B0604020202020204" pitchFamily="34" charset="0"/>
              </a:rPr>
              <a:t>th</a:t>
            </a:r>
            <a:r>
              <a:rPr lang="en-GB" altLang="en-US" sz="2500" dirty="0">
                <a:ea typeface="Verdana" panose="020B0604030504040204" pitchFamily="34" charset="0"/>
                <a:cs typeface="Arial" panose="020B0604020202020204" pitchFamily="34" charset="0"/>
              </a:rPr>
              <a:t> century Islamic empire</a:t>
            </a:r>
          </a:p>
          <a:p>
            <a:pPr marL="800100" lvl="1" indent="-342900" algn="just">
              <a:buFont typeface="Wingdings" pitchFamily="2" charset="2"/>
              <a:buChar char="ü"/>
            </a:pPr>
            <a:r>
              <a:rPr lang="en-US" altLang="en-US" sz="2500" dirty="0">
                <a:ea typeface="Verdana" panose="020B0604030504040204" pitchFamily="34" charset="0"/>
                <a:cs typeface="Arial" panose="020B0604020202020204" pitchFamily="34" charset="0"/>
              </a:rPr>
              <a:t>Quran, the Sunna, judicial consensus, and analogical reasoning are of primary importance</a:t>
            </a:r>
            <a:endParaRPr lang="en-GB" altLang="en-US" sz="25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GB" altLang="en-US" sz="2500" dirty="0">
                <a:ea typeface="Verdana" panose="020B0604030504040204" pitchFamily="34" charset="0"/>
                <a:cs typeface="Arial" panose="020B0604020202020204" pitchFamily="34" charset="0"/>
              </a:rPr>
              <a:t>Islamic legal systems have unique evidentiary requirements</a:t>
            </a:r>
          </a:p>
          <a:p>
            <a:pPr marL="1257300" lvl="2" indent="-342900" algn="just">
              <a:buFont typeface="Wingdings" pitchFamily="2" charset="2"/>
              <a:buChar char="ü"/>
            </a:pPr>
            <a:r>
              <a:rPr lang="en-GB" altLang="en-US" sz="2500" dirty="0">
                <a:ea typeface="Verdana" panose="020B0604030504040204" pitchFamily="34" charset="0"/>
                <a:cs typeface="Arial" panose="020B0604020202020204" pitchFamily="34" charset="0"/>
              </a:rPr>
              <a:t>For instance, the value of testimony of women in some Islamic legal systems has less value than testimony of men</a:t>
            </a:r>
          </a:p>
          <a:p>
            <a:pPr marL="800100" lvl="1" indent="-342900" algn="just">
              <a:buFont typeface="Wingdings" pitchFamily="2" charset="2"/>
              <a:buChar char="ü"/>
            </a:pPr>
            <a:r>
              <a:rPr lang="en-GB" altLang="en-US" sz="2500" dirty="0">
                <a:ea typeface="Verdana" panose="020B0604030504040204" pitchFamily="34" charset="0"/>
                <a:cs typeface="Arial" panose="020B0604020202020204" pitchFamily="34" charset="0"/>
              </a:rPr>
              <a:t>Some examples:</a:t>
            </a:r>
          </a:p>
          <a:p>
            <a:pPr marL="1257300" lvl="2" indent="-342900" algn="just">
              <a:buFont typeface="Wingdings" pitchFamily="2" charset="2"/>
              <a:buChar char="ü"/>
            </a:pPr>
            <a:r>
              <a:rPr lang="en-GB" altLang="en-US" sz="2500" dirty="0">
                <a:ea typeface="Verdana" panose="020B0604030504040204" pitchFamily="34" charset="0"/>
                <a:cs typeface="Arial" panose="020B0604020202020204" pitchFamily="34" charset="0"/>
              </a:rPr>
              <a:t>Saudi Arabia </a:t>
            </a:r>
          </a:p>
        </p:txBody>
      </p:sp>
      <p:pic>
        <p:nvPicPr>
          <p:cNvPr id="5" name="Picture 2">
            <a:extLst>
              <a:ext uri="{FF2B5EF4-FFF2-40B4-BE49-F238E27FC236}">
                <a16:creationId xmlns:a16="http://schemas.microsoft.com/office/drawing/2014/main" id="{43793A69-E92C-4EC4-9C79-3DDAD2070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94" y="4722312"/>
            <a:ext cx="3167147" cy="16377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262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16430"/>
            <a:ext cx="7796941" cy="5293757"/>
          </a:xfrm>
          <a:prstGeom prst="rect">
            <a:avLst/>
          </a:prstGeom>
        </p:spPr>
        <p:txBody>
          <a:bodyPr wrap="square">
            <a:spAutoFit/>
          </a:bodyPr>
          <a:lstStyle/>
          <a:p>
            <a:pPr marL="342900" indent="-342900" algn="just">
              <a:buFont typeface="Wingdings" pitchFamily="2" charset="2"/>
              <a:buChar char="ü"/>
            </a:pPr>
            <a:r>
              <a:rPr lang="en-GB" altLang="en-US" sz="2600" b="1" dirty="0">
                <a:ea typeface="Verdana" panose="020B0604030504040204" pitchFamily="34" charset="0"/>
                <a:cs typeface="Arial" panose="020B0604020202020204" pitchFamily="34" charset="0"/>
              </a:rPr>
              <a:t>Hybrid law</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Common Law + Civil Law + Islamic Law</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Common Law + Civil Law</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Common Law + Islamic Law</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Civil Law + Islamic Law</a:t>
            </a:r>
          </a:p>
          <a:p>
            <a:pPr marL="800100" lvl="1" indent="-342900" algn="just">
              <a:buFont typeface="Wingdings" pitchFamily="2" charset="2"/>
              <a:buChar char="ü"/>
            </a:pPr>
            <a:endParaRPr lang="en-GB" altLang="en-US" sz="2600"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en-GB" altLang="en-US" sz="2600" dirty="0">
                <a:ea typeface="Verdana" panose="020B0604030504040204" pitchFamily="34" charset="0"/>
                <a:cs typeface="Arial" panose="020B0604020202020204" pitchFamily="34" charset="0"/>
              </a:rPr>
              <a:t>Most countries have hybrid legal systems</a:t>
            </a:r>
          </a:p>
          <a:p>
            <a:pPr marL="342900" indent="-342900" algn="just">
              <a:buFont typeface="Wingdings" pitchFamily="2" charset="2"/>
              <a:buChar char="ü"/>
            </a:pPr>
            <a:endParaRPr lang="en-GB" altLang="en-US" sz="2600"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en-GB" altLang="en-US" sz="2600" dirty="0">
                <a:ea typeface="Verdana" panose="020B0604030504040204" pitchFamily="34" charset="0"/>
                <a:cs typeface="Arial" panose="020B0604020202020204" pitchFamily="34" charset="0"/>
              </a:rPr>
              <a:t>Example of Hybrid: Mauritius </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First a French colony (civil law influence)</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Then a British colony (common law influence)</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~18% Muslim population (Islamic law influence on personal law)</a:t>
            </a:r>
          </a:p>
        </p:txBody>
      </p:sp>
      <p:pic>
        <p:nvPicPr>
          <p:cNvPr id="6" name="Picture 5">
            <a:extLst>
              <a:ext uri="{FF2B5EF4-FFF2-40B4-BE49-F238E27FC236}">
                <a16:creationId xmlns:a16="http://schemas.microsoft.com/office/drawing/2014/main" id="{57C76680-B6D9-4C7D-A694-FB2350962E53}"/>
              </a:ext>
            </a:extLst>
          </p:cNvPr>
          <p:cNvPicPr>
            <a:picLocks noChangeAspect="1"/>
          </p:cNvPicPr>
          <p:nvPr/>
        </p:nvPicPr>
        <p:blipFill>
          <a:blip r:embed="rId4"/>
          <a:stretch>
            <a:fillRect/>
          </a:stretch>
        </p:blipFill>
        <p:spPr>
          <a:xfrm>
            <a:off x="6588691" y="1938175"/>
            <a:ext cx="2433766" cy="1622511"/>
          </a:xfrm>
          <a:prstGeom prst="rect">
            <a:avLst/>
          </a:prstGeom>
        </p:spPr>
      </p:pic>
    </p:spTree>
    <p:custDataLst>
      <p:tags r:id="rId1"/>
    </p:custDataLst>
    <p:extLst>
      <p:ext uri="{BB962C8B-B14F-4D97-AF65-F5344CB8AC3E}">
        <p14:creationId xmlns:p14="http://schemas.microsoft.com/office/powerpoint/2010/main" val="418583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8451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292662"/>
          </a:xfrm>
          <a:prstGeom prst="rect">
            <a:avLst/>
          </a:prstGeom>
        </p:spPr>
        <p:txBody>
          <a:bodyPr wrap="square">
            <a:spAutoFit/>
          </a:bodyPr>
          <a:lstStyle/>
          <a:p>
            <a:pPr algn="ctr"/>
            <a:r>
              <a:rPr lang="en-GB" altLang="en-US" sz="2600" b="1" dirty="0">
                <a:ea typeface="Verdana" panose="020B0604030504040204" pitchFamily="34" charset="0"/>
                <a:cs typeface="Arial" panose="020B0604020202020204" pitchFamily="34" charset="0"/>
              </a:rPr>
              <a:t>Roles and functions vary in legal systems</a:t>
            </a:r>
          </a:p>
          <a:p>
            <a:pPr algn="ctr"/>
            <a:endParaRPr lang="en-GB" altLang="en-US" sz="2600" b="1" dirty="0">
              <a:ea typeface="Verdana" panose="020B0604030504040204" pitchFamily="34" charset="0"/>
              <a:cs typeface="Arial" panose="020B0604020202020204" pitchFamily="34" charset="0"/>
            </a:endParaRPr>
          </a:p>
          <a:p>
            <a:pPr algn="ctr"/>
            <a:r>
              <a:rPr lang="en-GB" altLang="en-US" sz="2600" b="1" dirty="0">
                <a:solidFill>
                  <a:srgbClr val="FF0000"/>
                </a:solidFill>
                <a:ea typeface="Verdana" panose="020B0604030504040204" pitchFamily="34" charset="0"/>
                <a:cs typeface="Arial" panose="020B0604020202020204" pitchFamily="34" charset="0"/>
              </a:rPr>
              <a:t>The police</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139321"/>
          </a:xfrm>
          <a:prstGeom prst="rect">
            <a:avLst/>
          </a:prstGeom>
          <a:noFill/>
        </p:spPr>
        <p:txBody>
          <a:bodyPr wrap="square" rtlCol="0">
            <a:spAutoFit/>
          </a:bodyPr>
          <a:lstStyle/>
          <a:p>
            <a:pPr algn="ctr"/>
            <a:r>
              <a:rPr lang="en-US" b="1" dirty="0"/>
              <a:t>Common Law</a:t>
            </a:r>
          </a:p>
          <a:p>
            <a:pPr algn="just"/>
            <a:endParaRPr lang="en-US" b="1" dirty="0"/>
          </a:p>
          <a:p>
            <a:pPr marL="285750" indent="-285750" algn="just">
              <a:buFont typeface="Wingdings" panose="05000000000000000000" pitchFamily="2" charset="2"/>
              <a:buChar char="Ø"/>
            </a:pPr>
            <a:r>
              <a:rPr lang="en-US" dirty="0"/>
              <a:t>Significant independent investigative powers</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sz="1800" dirty="0"/>
              <a:t>Responsible for collecting and securing evidence</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May require judicial </a:t>
            </a:r>
            <a:r>
              <a:rPr lang="en-US" dirty="0" err="1"/>
              <a:t>authorisation</a:t>
            </a:r>
            <a:r>
              <a:rPr lang="en-US" dirty="0"/>
              <a:t> for exercise of some investigative powers </a:t>
            </a:r>
            <a:endParaRPr lang="en-PK"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416320"/>
          </a:xfrm>
          <a:prstGeom prst="rect">
            <a:avLst/>
          </a:prstGeom>
          <a:noFill/>
        </p:spPr>
        <p:txBody>
          <a:bodyPr wrap="square" rtlCol="0">
            <a:spAutoFit/>
          </a:bodyPr>
          <a:lstStyle/>
          <a:p>
            <a:pPr algn="ctr"/>
            <a:r>
              <a:rPr lang="en-US" b="1" dirty="0"/>
              <a:t>Civil Law</a:t>
            </a:r>
          </a:p>
          <a:p>
            <a:pPr algn="just"/>
            <a:endParaRPr lang="en-US" b="1" dirty="0"/>
          </a:p>
          <a:p>
            <a:pPr marL="285750" indent="-285750" algn="just">
              <a:buFont typeface="Wingdings" panose="05000000000000000000" pitchFamily="2" charset="2"/>
              <a:buChar char="Ø"/>
            </a:pPr>
            <a:r>
              <a:rPr lang="en-US" dirty="0"/>
              <a:t>Limited independent investigative powers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sz="1800" dirty="0"/>
              <a:t>Responsible for informing prosecutors about a crime</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May have to assist investigating judge and prosecutor in investigation by executing investigative powers </a:t>
            </a:r>
            <a:endParaRPr lang="en-PK" dirty="0"/>
          </a:p>
        </p:txBody>
      </p:sp>
    </p:spTree>
    <p:custDataLst>
      <p:tags r:id="rId1"/>
    </p:custDataLst>
    <p:extLst>
      <p:ext uri="{BB962C8B-B14F-4D97-AF65-F5344CB8AC3E}">
        <p14:creationId xmlns:p14="http://schemas.microsoft.com/office/powerpoint/2010/main" val="400211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4198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292662"/>
          </a:xfrm>
          <a:prstGeom prst="rect">
            <a:avLst/>
          </a:prstGeom>
        </p:spPr>
        <p:txBody>
          <a:bodyPr wrap="square">
            <a:spAutoFit/>
          </a:bodyPr>
          <a:lstStyle/>
          <a:p>
            <a:pPr algn="ctr"/>
            <a:r>
              <a:rPr lang="en-GB" altLang="en-US" sz="2600" b="1" dirty="0">
                <a:ea typeface="Verdana" panose="020B0604030504040204" pitchFamily="34" charset="0"/>
                <a:cs typeface="Arial" panose="020B0604020202020204" pitchFamily="34" charset="0"/>
              </a:rPr>
              <a:t>Roles and functions vary in legal systems</a:t>
            </a:r>
          </a:p>
          <a:p>
            <a:pPr algn="ctr"/>
            <a:endParaRPr lang="en-GB" altLang="en-US" sz="2600" b="1" dirty="0">
              <a:ea typeface="Verdana" panose="020B0604030504040204" pitchFamily="34" charset="0"/>
              <a:cs typeface="Arial" panose="020B0604020202020204" pitchFamily="34" charset="0"/>
            </a:endParaRPr>
          </a:p>
          <a:p>
            <a:pPr algn="ctr"/>
            <a:r>
              <a:rPr lang="en-GB" altLang="en-US" sz="2600" b="1" dirty="0">
                <a:solidFill>
                  <a:srgbClr val="FF0000"/>
                </a:solidFill>
                <a:ea typeface="Verdana" panose="020B0604030504040204" pitchFamily="34" charset="0"/>
                <a:cs typeface="Arial" panose="020B0604020202020204" pitchFamily="34" charset="0"/>
              </a:rPr>
              <a:t>The prosecutor </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416320"/>
          </a:xfrm>
          <a:prstGeom prst="rect">
            <a:avLst/>
          </a:prstGeom>
          <a:noFill/>
        </p:spPr>
        <p:txBody>
          <a:bodyPr wrap="square" rtlCol="0">
            <a:spAutoFit/>
          </a:bodyPr>
          <a:lstStyle/>
          <a:p>
            <a:pPr algn="ctr"/>
            <a:r>
              <a:rPr lang="en-US" b="1" dirty="0"/>
              <a:t>Common Law</a:t>
            </a:r>
          </a:p>
          <a:p>
            <a:pPr algn="just"/>
            <a:endParaRPr lang="en-US" b="1" dirty="0"/>
          </a:p>
          <a:p>
            <a:pPr marL="285750" indent="-285750" algn="just">
              <a:buFont typeface="Wingdings" panose="05000000000000000000" pitchFamily="2" charset="2"/>
              <a:buChar char="Ø"/>
            </a:pPr>
            <a:r>
              <a:rPr lang="en-US" sz="1800" dirty="0"/>
              <a:t>Limited involvement in investigation</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sz="1800" dirty="0"/>
              <a:t>Determines whether there is sufficient evidence to file charges and prosecute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sz="1800" dirty="0"/>
              <a:t>Presents evidence collected by police at trial</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sz="1800" dirty="0"/>
              <a:t>Conducts examination of witnesses </a:t>
            </a:r>
            <a:endParaRPr lang="en-PK"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139321"/>
          </a:xfrm>
          <a:prstGeom prst="rect">
            <a:avLst/>
          </a:prstGeom>
          <a:noFill/>
        </p:spPr>
        <p:txBody>
          <a:bodyPr wrap="square" rtlCol="0">
            <a:spAutoFit/>
          </a:bodyPr>
          <a:lstStyle/>
          <a:p>
            <a:pPr algn="ctr"/>
            <a:r>
              <a:rPr lang="en-US" b="1" dirty="0"/>
              <a:t>Civil Law</a:t>
            </a:r>
          </a:p>
          <a:p>
            <a:pPr algn="just"/>
            <a:endParaRPr lang="en-US" b="1" dirty="0"/>
          </a:p>
          <a:p>
            <a:pPr marL="285750" indent="-285750" algn="just">
              <a:buFont typeface="Wingdings" panose="05000000000000000000" pitchFamily="2" charset="2"/>
              <a:buChar char="Ø"/>
            </a:pPr>
            <a:r>
              <a:rPr lang="en-US" sz="1800" dirty="0"/>
              <a:t>Involvement in investigation to ensure correct procedures followed</a:t>
            </a:r>
          </a:p>
          <a:p>
            <a:pPr marL="285750" indent="-285750" algn="just">
              <a:buFont typeface="Wingdings" panose="05000000000000000000" pitchFamily="2" charset="2"/>
              <a:buChar char="Ø"/>
            </a:pPr>
            <a:endParaRPr lang="en-US" sz="1800" dirty="0"/>
          </a:p>
          <a:p>
            <a:pPr marL="285750" indent="-285750" algn="just">
              <a:buFont typeface="Wingdings" panose="05000000000000000000" pitchFamily="2" charset="2"/>
              <a:buChar char="Ø"/>
            </a:pPr>
            <a:r>
              <a:rPr lang="en-US" sz="1800" dirty="0"/>
              <a:t>Determines whether there is sufficient evidence to refer case to investigating judge</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Serves as advisor to investigating judge </a:t>
            </a:r>
            <a:endParaRPr lang="en-PK" dirty="0"/>
          </a:p>
        </p:txBody>
      </p:sp>
    </p:spTree>
    <p:custDataLst>
      <p:tags r:id="rId1"/>
    </p:custDataLst>
    <p:extLst>
      <p:ext uri="{BB962C8B-B14F-4D97-AF65-F5344CB8AC3E}">
        <p14:creationId xmlns:p14="http://schemas.microsoft.com/office/powerpoint/2010/main" val="1170054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1008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292662"/>
          </a:xfrm>
          <a:prstGeom prst="rect">
            <a:avLst/>
          </a:prstGeom>
        </p:spPr>
        <p:txBody>
          <a:bodyPr wrap="square">
            <a:spAutoFit/>
          </a:bodyPr>
          <a:lstStyle/>
          <a:p>
            <a:pPr algn="ctr"/>
            <a:r>
              <a:rPr lang="en-GB" altLang="en-US" sz="2600" b="1" dirty="0">
                <a:ea typeface="Verdana" panose="020B0604030504040204" pitchFamily="34" charset="0"/>
                <a:cs typeface="Arial" panose="020B0604020202020204" pitchFamily="34" charset="0"/>
              </a:rPr>
              <a:t>Roles and functions vary in legal systems</a:t>
            </a:r>
          </a:p>
          <a:p>
            <a:pPr algn="ctr"/>
            <a:endParaRPr lang="en-GB" altLang="en-US" sz="2600" b="1" dirty="0">
              <a:ea typeface="Verdana" panose="020B0604030504040204" pitchFamily="34" charset="0"/>
              <a:cs typeface="Arial" panose="020B0604020202020204" pitchFamily="34" charset="0"/>
            </a:endParaRPr>
          </a:p>
          <a:p>
            <a:pPr algn="ctr"/>
            <a:r>
              <a:rPr lang="en-GB" altLang="en-US" sz="2600" b="1" dirty="0">
                <a:solidFill>
                  <a:srgbClr val="FF0000"/>
                </a:solidFill>
                <a:ea typeface="Verdana" panose="020B0604030504040204" pitchFamily="34" charset="0"/>
                <a:cs typeface="Arial" panose="020B0604020202020204" pitchFamily="34" charset="0"/>
              </a:rPr>
              <a:t>Judge / investigating judge (</a:t>
            </a:r>
            <a:r>
              <a:rPr lang="en-GB" altLang="en-US" sz="2600" b="1" dirty="0" err="1">
                <a:solidFill>
                  <a:srgbClr val="FF0000"/>
                </a:solidFill>
                <a:ea typeface="Verdana" panose="020B0604030504040204" pitchFamily="34" charset="0"/>
                <a:cs typeface="Arial" panose="020B0604020202020204" pitchFamily="34" charset="0"/>
              </a:rPr>
              <a:t>juge</a:t>
            </a:r>
            <a:r>
              <a:rPr lang="en-GB" altLang="en-US" sz="2600" b="1" dirty="0">
                <a:solidFill>
                  <a:srgbClr val="FF0000"/>
                </a:solidFill>
                <a:ea typeface="Verdana" panose="020B0604030504040204" pitchFamily="34" charset="0"/>
                <a:cs typeface="Arial" panose="020B0604020202020204" pitchFamily="34" charset="0"/>
              </a:rPr>
              <a:t> </a:t>
            </a:r>
            <a:r>
              <a:rPr lang="en-GB" altLang="en-US" sz="2600" b="1" dirty="0" err="1">
                <a:solidFill>
                  <a:srgbClr val="FF0000"/>
                </a:solidFill>
                <a:ea typeface="Verdana" panose="020B0604030504040204" pitchFamily="34" charset="0"/>
                <a:cs typeface="Arial" panose="020B0604020202020204" pitchFamily="34" charset="0"/>
              </a:rPr>
              <a:t>d’instruction</a:t>
            </a:r>
            <a:r>
              <a:rPr lang="en-GB" altLang="en-US" sz="2600" b="1" dirty="0">
                <a:solidFill>
                  <a:srgbClr val="FF0000"/>
                </a:solidFill>
                <a:ea typeface="Verdana" panose="020B0604030504040204" pitchFamily="34" charset="0"/>
                <a:cs typeface="Arial" panose="020B0604020202020204" pitchFamily="34" charset="0"/>
              </a:rPr>
              <a:t>)  </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693319"/>
          </a:xfrm>
          <a:prstGeom prst="rect">
            <a:avLst/>
          </a:prstGeom>
          <a:noFill/>
        </p:spPr>
        <p:txBody>
          <a:bodyPr wrap="square" rtlCol="0">
            <a:spAutoFit/>
          </a:bodyPr>
          <a:lstStyle/>
          <a:p>
            <a:pPr algn="ctr"/>
            <a:r>
              <a:rPr lang="en-US" b="1" dirty="0"/>
              <a:t>Common Law (judge)</a:t>
            </a:r>
          </a:p>
          <a:p>
            <a:pPr algn="just"/>
            <a:endParaRPr lang="en-US" b="1" dirty="0"/>
          </a:p>
          <a:p>
            <a:pPr marL="285750" indent="-285750" algn="just">
              <a:buFont typeface="Wingdings" panose="05000000000000000000" pitchFamily="2" charset="2"/>
              <a:buChar char="Ø"/>
            </a:pPr>
            <a:r>
              <a:rPr lang="en-US" sz="1800" dirty="0"/>
              <a:t>Acts as a referee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sz="1800" dirty="0"/>
              <a:t>Role in investigation limited to issuing </a:t>
            </a:r>
            <a:r>
              <a:rPr lang="en-US" sz="1800" dirty="0" err="1"/>
              <a:t>authorisations</a:t>
            </a:r>
            <a:r>
              <a:rPr lang="en-US" sz="1800" dirty="0"/>
              <a:t> / warrants for police to exercise investigative measures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sz="1800" dirty="0"/>
              <a:t>Interpret laws and make decisions based on the case presented by the prosecutor and </a:t>
            </a:r>
            <a:r>
              <a:rPr lang="en-US" sz="1800" dirty="0" err="1"/>
              <a:t>defence</a:t>
            </a:r>
            <a:r>
              <a:rPr lang="en-US" sz="1800" dirty="0"/>
              <a:t> lawyer. </a:t>
            </a:r>
          </a:p>
          <a:p>
            <a:pPr marL="285750" indent="-285750" algn="just">
              <a:buFont typeface="Wingdings" panose="05000000000000000000" pitchFamily="2" charset="2"/>
              <a:buChar char="Ø"/>
            </a:pPr>
            <a:endParaRPr lang="en-US"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139321"/>
          </a:xfrm>
          <a:prstGeom prst="rect">
            <a:avLst/>
          </a:prstGeom>
          <a:noFill/>
        </p:spPr>
        <p:txBody>
          <a:bodyPr wrap="square" rtlCol="0">
            <a:spAutoFit/>
          </a:bodyPr>
          <a:lstStyle/>
          <a:p>
            <a:pPr algn="ctr"/>
            <a:r>
              <a:rPr lang="en-US" b="1" dirty="0"/>
              <a:t>Civil Law (investigating judge)</a:t>
            </a:r>
          </a:p>
          <a:p>
            <a:pPr algn="just"/>
            <a:endParaRPr lang="en-US" b="1" dirty="0"/>
          </a:p>
          <a:p>
            <a:pPr marL="285750" indent="-285750" algn="just">
              <a:buFont typeface="Wingdings" panose="05000000000000000000" pitchFamily="2" charset="2"/>
              <a:buChar char="Ø"/>
            </a:pPr>
            <a:r>
              <a:rPr lang="en-US" sz="1800" dirty="0"/>
              <a:t>Leads criminal investigation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Examines witnesses</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Broad powers such as ordering warrants or visiting crime scene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Referring case to trial (to a sitting judge)</a:t>
            </a:r>
            <a:endParaRPr lang="en-PK" dirty="0"/>
          </a:p>
        </p:txBody>
      </p:sp>
    </p:spTree>
    <p:custDataLst>
      <p:tags r:id="rId1"/>
    </p:custDataLst>
    <p:extLst>
      <p:ext uri="{BB962C8B-B14F-4D97-AF65-F5344CB8AC3E}">
        <p14:creationId xmlns:p14="http://schemas.microsoft.com/office/powerpoint/2010/main" val="301621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5261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292662"/>
          </a:xfrm>
          <a:prstGeom prst="rect">
            <a:avLst/>
          </a:prstGeom>
        </p:spPr>
        <p:txBody>
          <a:bodyPr wrap="square">
            <a:spAutoFit/>
          </a:bodyPr>
          <a:lstStyle/>
          <a:p>
            <a:pPr algn="ctr"/>
            <a:r>
              <a:rPr lang="en-GB" altLang="en-US" sz="2600" b="1" dirty="0">
                <a:ea typeface="Verdana" panose="020B0604030504040204" pitchFamily="34" charset="0"/>
                <a:cs typeface="Arial" panose="020B0604020202020204" pitchFamily="34" charset="0"/>
              </a:rPr>
              <a:t>Roles and functions vary in legal systems</a:t>
            </a:r>
          </a:p>
          <a:p>
            <a:pPr algn="ctr"/>
            <a:endParaRPr lang="en-GB" altLang="en-US" sz="2600" b="1" dirty="0">
              <a:ea typeface="Verdana" panose="020B0604030504040204" pitchFamily="34" charset="0"/>
              <a:cs typeface="Arial" panose="020B0604020202020204" pitchFamily="34" charset="0"/>
            </a:endParaRPr>
          </a:p>
          <a:p>
            <a:pPr algn="ctr"/>
            <a:r>
              <a:rPr lang="en-GB" altLang="en-US" sz="2600" b="1" dirty="0">
                <a:solidFill>
                  <a:srgbClr val="FF0000"/>
                </a:solidFill>
                <a:ea typeface="Verdana" panose="020B0604030504040204" pitchFamily="34" charset="0"/>
                <a:cs typeface="Arial" panose="020B0604020202020204" pitchFamily="34" charset="0"/>
              </a:rPr>
              <a:t>Defence Counsel </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139321"/>
          </a:xfrm>
          <a:prstGeom prst="rect">
            <a:avLst/>
          </a:prstGeom>
          <a:noFill/>
        </p:spPr>
        <p:txBody>
          <a:bodyPr wrap="square" rtlCol="0">
            <a:spAutoFit/>
          </a:bodyPr>
          <a:lstStyle/>
          <a:p>
            <a:pPr algn="ctr"/>
            <a:r>
              <a:rPr lang="en-US" b="1" dirty="0"/>
              <a:t>Common Law</a:t>
            </a:r>
          </a:p>
          <a:p>
            <a:pPr algn="just"/>
            <a:endParaRPr lang="en-US" b="1" dirty="0"/>
          </a:p>
          <a:p>
            <a:pPr marL="285750" indent="-285750" algn="just">
              <a:buFont typeface="Wingdings" panose="05000000000000000000" pitchFamily="2" charset="2"/>
              <a:buChar char="Ø"/>
            </a:pPr>
            <a:r>
              <a:rPr lang="en-US" sz="1800" dirty="0"/>
              <a:t>Represents the suspect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sz="1800" dirty="0"/>
              <a:t>Presents </a:t>
            </a:r>
            <a:r>
              <a:rPr lang="en-US" sz="1800" dirty="0" err="1"/>
              <a:t>defence</a:t>
            </a:r>
            <a:r>
              <a:rPr lang="en-US" sz="1800" dirty="0"/>
              <a:t> case at trial</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sz="1800" dirty="0"/>
              <a:t>Conducts cross-examination of witnesses presented by prosecutor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Can present witnesses in support of </a:t>
            </a:r>
            <a:r>
              <a:rPr lang="en-US" dirty="0" err="1"/>
              <a:t>defence</a:t>
            </a:r>
            <a:r>
              <a:rPr lang="en-US" dirty="0"/>
              <a:t> </a:t>
            </a:r>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139321"/>
          </a:xfrm>
          <a:prstGeom prst="rect">
            <a:avLst/>
          </a:prstGeom>
          <a:noFill/>
        </p:spPr>
        <p:txBody>
          <a:bodyPr wrap="square" rtlCol="0">
            <a:spAutoFit/>
          </a:bodyPr>
          <a:lstStyle/>
          <a:p>
            <a:pPr algn="ctr"/>
            <a:r>
              <a:rPr lang="en-US" b="1" dirty="0"/>
              <a:t>Civil Law</a:t>
            </a:r>
          </a:p>
          <a:p>
            <a:pPr algn="just"/>
            <a:endParaRPr lang="en-US" b="1" dirty="0"/>
          </a:p>
          <a:p>
            <a:pPr marL="285750" indent="-285750" algn="just">
              <a:buFont typeface="Wingdings" panose="05000000000000000000" pitchFamily="2" charset="2"/>
              <a:buChar char="Ø"/>
            </a:pPr>
            <a:r>
              <a:rPr lang="en-US" sz="1800" dirty="0"/>
              <a:t>Plays impartial role</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Limited role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In some systems, not present when witnesses are interviewed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Normally prohibited from contacting witnesses </a:t>
            </a:r>
            <a:endParaRPr lang="en-PK" dirty="0"/>
          </a:p>
        </p:txBody>
      </p:sp>
    </p:spTree>
    <p:custDataLst>
      <p:tags r:id="rId1"/>
    </p:custDataLst>
    <p:extLst>
      <p:ext uri="{BB962C8B-B14F-4D97-AF65-F5344CB8AC3E}">
        <p14:creationId xmlns:p14="http://schemas.microsoft.com/office/powerpoint/2010/main" val="134685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2071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880241"/>
          </a:xfrm>
          <a:prstGeom prst="rect">
            <a:avLst/>
          </a:prstGeom>
        </p:spPr>
        <p:txBody>
          <a:bodyPr wrap="square">
            <a:spAutoFit/>
          </a:bodyPr>
          <a:lstStyle/>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Challenge of Speed</a:t>
            </a:r>
            <a:endParaRPr lang="en-GB" sz="3200" dirty="0">
              <a:solidFill>
                <a:srgbClr val="005E8E"/>
              </a:solidFill>
            </a:endParaRPr>
          </a:p>
        </p:txBody>
      </p:sp>
      <p:pic>
        <p:nvPicPr>
          <p:cNvPr id="6" name="Picture 5">
            <a:extLst>
              <a:ext uri="{FF2B5EF4-FFF2-40B4-BE49-F238E27FC236}">
                <a16:creationId xmlns:a16="http://schemas.microsoft.com/office/drawing/2014/main" id="{D8B6606F-A768-441C-B672-2EC79E8D6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579" y="3682982"/>
            <a:ext cx="2596839" cy="2596839"/>
          </a:xfrm>
          <a:prstGeom prst="rect">
            <a:avLst/>
          </a:prstGeom>
        </p:spPr>
      </p:pic>
    </p:spTree>
    <p:custDataLst>
      <p:tags r:id="rId1"/>
    </p:custDataLst>
    <p:extLst>
      <p:ext uri="{BB962C8B-B14F-4D97-AF65-F5344CB8AC3E}">
        <p14:creationId xmlns:p14="http://schemas.microsoft.com/office/powerpoint/2010/main" val="206415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2071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366432" cy="5170646"/>
          </a:xfrm>
          <a:prstGeom prst="rect">
            <a:avLst/>
          </a:prstGeom>
        </p:spPr>
        <p:txBody>
          <a:bodyPr wrap="square">
            <a:spAutoFit/>
          </a:bodyPr>
          <a:lstStyle/>
          <a:p>
            <a:pPr marL="342900" indent="-342900" algn="just">
              <a:buFont typeface="Wingdings" pitchFamily="2" charset="2"/>
              <a:buChar char="ü"/>
            </a:pPr>
            <a:r>
              <a:rPr lang="en-US" sz="2200" b="1" dirty="0">
                <a:ea typeface="Verdana" panose="020B0604030504040204" pitchFamily="34" charset="0"/>
                <a:cs typeface="Arial" panose="020B0604020202020204" pitchFamily="34" charset="0"/>
              </a:rPr>
              <a:t>Dual Criminality</a:t>
            </a: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Many countries require dual criminality in order to render mutual assistance to other countries. This is also permitted by the Budapest Convention </a:t>
            </a: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These countries will only cooperate with respect to offences committed in other jurisdictions, which if committed in their own jurisdiction, would constitute an offence</a:t>
            </a: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There may be challenges in interpreting dual criminality due to language and terminology issues identified </a:t>
            </a:r>
          </a:p>
          <a:p>
            <a:pPr marL="800100" lvl="1" indent="-342900" algn="just">
              <a:buFont typeface="Wingdings" pitchFamily="2" charset="2"/>
              <a:buChar char="ü"/>
            </a:pPr>
            <a:endParaRPr lang="en-US" sz="2200"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en-GB" sz="2200" b="1" dirty="0"/>
              <a:t>Terminology of offences </a:t>
            </a:r>
            <a:r>
              <a:rPr lang="en-GB" sz="2200" dirty="0"/>
              <a:t>varies: </a:t>
            </a:r>
          </a:p>
          <a:p>
            <a:pPr marL="800100" lvl="1" indent="-342900" algn="just">
              <a:buFont typeface="Wingdings" pitchFamily="2" charset="2"/>
              <a:buChar char="ü"/>
            </a:pPr>
            <a:r>
              <a:rPr lang="en-GB" sz="2200" dirty="0"/>
              <a:t>The terminology for offences used varies in different systems (common law: conspiracy / civil law: association de </a:t>
            </a:r>
            <a:r>
              <a:rPr lang="en-GB" sz="2200" dirty="0" err="1"/>
              <a:t>malfaiteurs</a:t>
            </a:r>
            <a:r>
              <a:rPr lang="en-GB" sz="2200" dirty="0"/>
              <a:t>) </a:t>
            </a:r>
          </a:p>
          <a:p>
            <a:pPr marL="800100" lvl="1" indent="-342900" algn="just">
              <a:buFont typeface="Wingdings" pitchFamily="2" charset="2"/>
              <a:buChar char="ü"/>
            </a:pPr>
            <a:r>
              <a:rPr lang="en-GB" sz="2200" dirty="0"/>
              <a:t>This may cause challenges in interpreting dual criminality  </a:t>
            </a:r>
          </a:p>
        </p:txBody>
      </p:sp>
    </p:spTree>
    <p:custDataLst>
      <p:tags r:id="rId1"/>
    </p:custDataLst>
    <p:extLst>
      <p:ext uri="{BB962C8B-B14F-4D97-AF65-F5344CB8AC3E}">
        <p14:creationId xmlns:p14="http://schemas.microsoft.com/office/powerpoint/2010/main" val="3400111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5261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056101" cy="4154984"/>
          </a:xfrm>
          <a:prstGeom prst="rect">
            <a:avLst/>
          </a:prstGeom>
        </p:spPr>
        <p:txBody>
          <a:bodyPr wrap="square">
            <a:spAutoFit/>
          </a:bodyPr>
          <a:lstStyle/>
          <a:p>
            <a:pPr marL="342900" indent="-342900" algn="just">
              <a:buFont typeface="Wingdings" pitchFamily="2" charset="2"/>
              <a:buChar char="ü"/>
            </a:pPr>
            <a:r>
              <a:rPr lang="en-GB" altLang="en-US" sz="2200" b="1" dirty="0">
                <a:ea typeface="Verdana" panose="020B0604030504040204" pitchFamily="34" charset="0"/>
                <a:cs typeface="Arial" panose="020B0604020202020204" pitchFamily="34" charset="0"/>
              </a:rPr>
              <a:t>Terminology of procedure </a:t>
            </a:r>
            <a:r>
              <a:rPr lang="en-GB" altLang="en-US" sz="2200" dirty="0">
                <a:ea typeface="Verdana" panose="020B0604030504040204" pitchFamily="34" charset="0"/>
                <a:cs typeface="Arial" panose="020B0604020202020204" pitchFamily="34" charset="0"/>
              </a:rPr>
              <a:t>varies:</a:t>
            </a:r>
          </a:p>
          <a:p>
            <a:pPr marL="800100" lvl="1" indent="-342900" algn="just">
              <a:buFont typeface="Wingdings" pitchFamily="2" charset="2"/>
              <a:buChar char="ü"/>
            </a:pPr>
            <a:r>
              <a:rPr lang="en-GB" altLang="en-US" sz="2200" dirty="0">
                <a:ea typeface="Verdana" panose="020B0604030504040204" pitchFamily="34" charset="0"/>
                <a:cs typeface="Arial" panose="020B0604020202020204" pitchFamily="34" charset="0"/>
              </a:rPr>
              <a:t>The terms “</a:t>
            </a:r>
            <a:r>
              <a:rPr lang="en-GB" altLang="en-US" sz="2200" i="1" dirty="0">
                <a:ea typeface="Verdana" panose="020B0604030504040204" pitchFamily="34" charset="0"/>
                <a:cs typeface="Arial" panose="020B0604020202020204" pitchFamily="34" charset="0"/>
              </a:rPr>
              <a:t>affidavit</a:t>
            </a:r>
            <a:r>
              <a:rPr lang="en-GB" altLang="en-US" sz="2200" dirty="0">
                <a:ea typeface="Verdana" panose="020B0604030504040204" pitchFamily="34" charset="0"/>
                <a:cs typeface="Arial" panose="020B0604020202020204" pitchFamily="34" charset="0"/>
              </a:rPr>
              <a:t>” and “</a:t>
            </a:r>
            <a:r>
              <a:rPr lang="en-GB" altLang="en-US" sz="2200" i="1" dirty="0">
                <a:ea typeface="Verdana" panose="020B0604030504040204" pitchFamily="34" charset="0"/>
                <a:cs typeface="Arial" panose="020B0604020202020204" pitchFamily="34" charset="0"/>
              </a:rPr>
              <a:t>writ of </a:t>
            </a:r>
            <a:r>
              <a:rPr lang="en-GB" altLang="en-US" sz="2200" i="1" dirty="0" err="1">
                <a:ea typeface="Verdana" panose="020B0604030504040204" pitchFamily="34" charset="0"/>
                <a:cs typeface="Arial" panose="020B0604020202020204" pitchFamily="34" charset="0"/>
              </a:rPr>
              <a:t>habeous</a:t>
            </a:r>
            <a:r>
              <a:rPr lang="en-GB" altLang="en-US" sz="2200" i="1" dirty="0">
                <a:ea typeface="Verdana" panose="020B0604030504040204" pitchFamily="34" charset="0"/>
                <a:cs typeface="Arial" panose="020B0604020202020204" pitchFamily="34" charset="0"/>
              </a:rPr>
              <a:t> corpus</a:t>
            </a:r>
            <a:r>
              <a:rPr lang="en-GB" altLang="en-US" sz="2200" dirty="0">
                <a:ea typeface="Verdana" panose="020B0604030504040204" pitchFamily="34" charset="0"/>
                <a:cs typeface="Arial" panose="020B0604020202020204" pitchFamily="34" charset="0"/>
              </a:rPr>
              <a:t>” may not be familiar to civil law practitioners </a:t>
            </a:r>
          </a:p>
          <a:p>
            <a:pPr marL="800100" lvl="1" indent="-342900" algn="just">
              <a:buFont typeface="Wingdings" pitchFamily="2" charset="2"/>
              <a:buChar char="ü"/>
            </a:pPr>
            <a:r>
              <a:rPr lang="en-GB" altLang="en-US" sz="2200" dirty="0">
                <a:ea typeface="Verdana" panose="020B0604030504040204" pitchFamily="34" charset="0"/>
                <a:cs typeface="Arial" panose="020B0604020202020204" pitchFamily="34" charset="0"/>
              </a:rPr>
              <a:t>The terms “</a:t>
            </a:r>
            <a:r>
              <a:rPr lang="en-GB" altLang="en-US" sz="2200" i="1" dirty="0">
                <a:ea typeface="Verdana" panose="020B0604030504040204" pitchFamily="34" charset="0"/>
                <a:cs typeface="Arial" panose="020B0604020202020204" pitchFamily="34" charset="0"/>
              </a:rPr>
              <a:t>commission </a:t>
            </a:r>
            <a:r>
              <a:rPr lang="en-GB" altLang="en-US" sz="2200" i="1" dirty="0" err="1">
                <a:ea typeface="Verdana" panose="020B0604030504040204" pitchFamily="34" charset="0"/>
                <a:cs typeface="Arial" panose="020B0604020202020204" pitchFamily="34" charset="0"/>
              </a:rPr>
              <a:t>rotagory</a:t>
            </a:r>
            <a:r>
              <a:rPr lang="en-GB" altLang="en-US" sz="2200" dirty="0">
                <a:ea typeface="Verdana" panose="020B0604030504040204" pitchFamily="34" charset="0"/>
                <a:cs typeface="Arial" panose="020B0604020202020204" pitchFamily="34" charset="0"/>
              </a:rPr>
              <a:t>” and “</a:t>
            </a:r>
            <a:r>
              <a:rPr lang="en-GB" sz="2200" i="1" dirty="0"/>
              <a:t>procès-verbal</a:t>
            </a:r>
            <a:r>
              <a:rPr lang="en-GB" sz="2200" dirty="0"/>
              <a:t>” </a:t>
            </a:r>
            <a:r>
              <a:rPr lang="en-GB" sz="2200" dirty="0">
                <a:ea typeface="Verdana" panose="020B0604030504040204" pitchFamily="34" charset="0"/>
                <a:cs typeface="Arial" panose="020B0604020202020204" pitchFamily="34" charset="0"/>
              </a:rPr>
              <a:t>may not be familiar to common law </a:t>
            </a:r>
            <a:r>
              <a:rPr lang="en-GB" sz="2200" dirty="0" err="1">
                <a:ea typeface="Verdana" panose="020B0604030504040204" pitchFamily="34" charset="0"/>
                <a:cs typeface="Arial" panose="020B0604020202020204" pitchFamily="34" charset="0"/>
              </a:rPr>
              <a:t>practicitioners</a:t>
            </a:r>
            <a:r>
              <a:rPr lang="en-GB" sz="2200" dirty="0">
                <a:ea typeface="Verdana" panose="020B0604030504040204" pitchFamily="34" charset="0"/>
                <a:cs typeface="Arial" panose="020B0604020202020204" pitchFamily="34" charset="0"/>
              </a:rPr>
              <a:t> </a:t>
            </a:r>
          </a:p>
          <a:p>
            <a:pPr marL="342900" indent="-342900" algn="just">
              <a:buFont typeface="Wingdings" pitchFamily="2" charset="2"/>
              <a:buChar char="ü"/>
            </a:pPr>
            <a:endParaRPr lang="en-US" sz="2200" b="1"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en-US" sz="2200" b="1" dirty="0">
                <a:ea typeface="Verdana" panose="020B0604030504040204" pitchFamily="34" charset="0"/>
                <a:cs typeface="Arial" panose="020B0604020202020204" pitchFamily="34" charset="0"/>
              </a:rPr>
              <a:t>Maintaining confidentiality </a:t>
            </a: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Many common law countries cannot maintain confidentiality as they are required to provide copy of evidence to the accused – making it a public record </a:t>
            </a:r>
          </a:p>
          <a:p>
            <a:pPr marL="800100" lvl="1" indent="-342900" algn="just">
              <a:buFont typeface="Wingdings" pitchFamily="2" charset="2"/>
              <a:buChar char="ü"/>
            </a:pPr>
            <a:endParaRPr lang="en-GB" sz="2200" dirty="0"/>
          </a:p>
          <a:p>
            <a:pPr marL="800100" lvl="1" indent="-342900" algn="just">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2674490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3134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056101" cy="4154984"/>
          </a:xfrm>
          <a:prstGeom prst="rect">
            <a:avLst/>
          </a:prstGeom>
        </p:spPr>
        <p:txBody>
          <a:bodyPr wrap="square">
            <a:spAutoFit/>
          </a:bodyPr>
          <a:lstStyle/>
          <a:p>
            <a:pPr marL="342900" indent="-342900" algn="just">
              <a:buFont typeface="Wingdings" pitchFamily="2" charset="2"/>
              <a:buChar char="ü"/>
            </a:pPr>
            <a:r>
              <a:rPr lang="en-GB" sz="2200" b="1" dirty="0"/>
              <a:t>Identifiers of individuals </a:t>
            </a:r>
          </a:p>
          <a:p>
            <a:pPr marL="800100" lvl="1" indent="-342900" algn="just">
              <a:buFont typeface="Wingdings" pitchFamily="2" charset="2"/>
              <a:buChar char="ü"/>
            </a:pPr>
            <a:r>
              <a:rPr lang="en-GB" sz="2200" dirty="0"/>
              <a:t>In many countries (including countries with influence of Islamic legal tradition), names of individuals are usually followed by father’s name or husband’s name. The absence of such information in a request can pose difficulties in execution </a:t>
            </a:r>
          </a:p>
          <a:p>
            <a:pPr marL="800100" lvl="1" indent="-342900" algn="just">
              <a:buFont typeface="Wingdings" pitchFamily="2" charset="2"/>
              <a:buChar char="ü"/>
            </a:pPr>
            <a:endParaRPr lang="en-GB" sz="2200" dirty="0"/>
          </a:p>
          <a:p>
            <a:pPr marL="342900" indent="-342900" algn="just">
              <a:buFont typeface="Wingdings" pitchFamily="2" charset="2"/>
              <a:buChar char="ü"/>
            </a:pPr>
            <a:r>
              <a:rPr lang="en-GB" sz="2200" b="1" dirty="0"/>
              <a:t>Differing evidential standards </a:t>
            </a:r>
          </a:p>
          <a:p>
            <a:pPr marL="800100" lvl="1" indent="-342900" algn="just">
              <a:buFont typeface="Wingdings" pitchFamily="2" charset="2"/>
              <a:buChar char="ü"/>
            </a:pPr>
            <a:r>
              <a:rPr lang="en-GB" sz="2200" dirty="0"/>
              <a:t>Different countries have varying evidential standards</a:t>
            </a:r>
          </a:p>
          <a:p>
            <a:pPr marL="800100" lvl="1" indent="-342900" algn="just">
              <a:buFont typeface="Wingdings" pitchFamily="2" charset="2"/>
              <a:buChar char="ü"/>
            </a:pPr>
            <a:r>
              <a:rPr lang="en-GB" sz="2200" dirty="0"/>
              <a:t>For instance, in some countries with Islamic legal systems, the evidential value of a woman’s testimony may be less than a man’s</a:t>
            </a:r>
          </a:p>
        </p:txBody>
      </p:sp>
    </p:spTree>
    <p:custDataLst>
      <p:tags r:id="rId1"/>
    </p:custDataLst>
    <p:extLst>
      <p:ext uri="{BB962C8B-B14F-4D97-AF65-F5344CB8AC3E}">
        <p14:creationId xmlns:p14="http://schemas.microsoft.com/office/powerpoint/2010/main" val="200947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5261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072660"/>
            <a:ext cx="8405620" cy="2462213"/>
          </a:xfrm>
          <a:prstGeom prst="rect">
            <a:avLst/>
          </a:prstGeom>
        </p:spPr>
        <p:txBody>
          <a:bodyPr wrap="square">
            <a:spAutoFit/>
          </a:bodyPr>
          <a:lstStyle/>
          <a:p>
            <a:pPr marL="342900" indent="-342900" algn="just">
              <a:buFont typeface="Wingdings" pitchFamily="2" charset="2"/>
              <a:buChar char="ü"/>
            </a:pPr>
            <a:r>
              <a:rPr lang="en-US" sz="2200" b="1" dirty="0">
                <a:ea typeface="Verdana" panose="020B0604030504040204" pitchFamily="34" charset="0"/>
                <a:cs typeface="Arial" panose="020B0604020202020204" pitchFamily="34" charset="0"/>
              </a:rPr>
              <a:t>Due process requirements </a:t>
            </a: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Countries have differing due process and constitutional requirements for the collection of evidence </a:t>
            </a: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If evidence is not collected in accordance with these requirements, it may not be admissible locally</a:t>
            </a:r>
          </a:p>
          <a:p>
            <a:pPr marL="800100" lvl="1" indent="-342900" algn="just">
              <a:buFont typeface="Wingdings" pitchFamily="2" charset="2"/>
              <a:buChar char="ü"/>
            </a:pP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Examples on next slides:</a:t>
            </a:r>
          </a:p>
        </p:txBody>
      </p:sp>
    </p:spTree>
    <p:custDataLst>
      <p:tags r:id="rId1"/>
    </p:custDataLst>
    <p:extLst>
      <p:ext uri="{BB962C8B-B14F-4D97-AF65-F5344CB8AC3E}">
        <p14:creationId xmlns:p14="http://schemas.microsoft.com/office/powerpoint/2010/main" val="99371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3134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072660"/>
            <a:ext cx="8405620" cy="5139869"/>
          </a:xfrm>
          <a:prstGeom prst="rect">
            <a:avLst/>
          </a:prstGeom>
        </p:spPr>
        <p:txBody>
          <a:bodyPr wrap="square">
            <a:spAutoFit/>
          </a:bodyPr>
          <a:lstStyle/>
          <a:p>
            <a:pPr marL="342900" indent="-342900" algn="just">
              <a:buFont typeface="Wingdings" pitchFamily="2" charset="2"/>
              <a:buChar char="ü"/>
            </a:pPr>
            <a:r>
              <a:rPr lang="en-GB" sz="2200" b="1" dirty="0"/>
              <a:t>Example of the United States:</a:t>
            </a:r>
          </a:p>
          <a:p>
            <a:pPr marL="800100" lvl="1" indent="-342900" algn="just">
              <a:buFont typeface="Wingdings" pitchFamily="2" charset="2"/>
              <a:buChar char="ü"/>
            </a:pPr>
            <a:r>
              <a:rPr lang="en-GB" sz="2200" dirty="0"/>
              <a:t>Right to privacy under Fourth Amendment to Constitution</a:t>
            </a:r>
          </a:p>
          <a:p>
            <a:pPr marL="800100" lvl="1" indent="-342900" algn="just">
              <a:buFont typeface="Wingdings" pitchFamily="2" charset="2"/>
              <a:buChar char="ü"/>
            </a:pPr>
            <a:r>
              <a:rPr lang="en-GB" sz="2200" dirty="0"/>
              <a:t>Right to privacy extends to interception of content data for criminal investigations </a:t>
            </a:r>
          </a:p>
          <a:p>
            <a:pPr marL="800100" lvl="1" indent="-342900" algn="just">
              <a:buFont typeface="Wingdings" pitchFamily="2" charset="2"/>
              <a:buChar char="ü"/>
            </a:pPr>
            <a:r>
              <a:rPr lang="en-GB" sz="2200" dirty="0"/>
              <a:t>Usually requires warrant based on probable cause prior to interception</a:t>
            </a:r>
          </a:p>
          <a:p>
            <a:pPr marL="800100" lvl="1" indent="-342900" algn="just">
              <a:buFont typeface="Wingdings" pitchFamily="2" charset="2"/>
              <a:buChar char="ü"/>
            </a:pPr>
            <a:r>
              <a:rPr lang="en-GB" sz="2200" dirty="0"/>
              <a:t>Exclusionary rule prevents use of evidence gathered in violation of Constitution  </a:t>
            </a:r>
          </a:p>
          <a:p>
            <a:pPr marL="800100" lvl="1" indent="-342900" algn="just">
              <a:buFont typeface="Wingdings" pitchFamily="2" charset="2"/>
              <a:buChar char="ü"/>
            </a:pPr>
            <a:endParaRPr lang="en-GB" sz="2200" dirty="0"/>
          </a:p>
          <a:p>
            <a:pPr marL="342900" indent="-342900" algn="just">
              <a:buFont typeface="Wingdings" pitchFamily="2" charset="2"/>
              <a:buChar char="ü"/>
            </a:pPr>
            <a:r>
              <a:rPr lang="en-GB" sz="2200" b="1" dirty="0"/>
              <a:t>Example of Saudi Arabia:</a:t>
            </a:r>
          </a:p>
          <a:p>
            <a:pPr marL="800100" lvl="1" indent="-342900" algn="just">
              <a:buFont typeface="Wingdings" pitchFamily="2" charset="2"/>
              <a:buChar char="ü"/>
            </a:pPr>
            <a:r>
              <a:rPr lang="en-GB" sz="2200" dirty="0"/>
              <a:t>Law of Criminal Procedure requires law enforcement to obtain an order stating the reasons thereof</a:t>
            </a:r>
          </a:p>
          <a:p>
            <a:pPr marL="800100" lvl="1" indent="-342900" algn="just">
              <a:buFont typeface="Wingdings" pitchFamily="2" charset="2"/>
              <a:buChar char="ü"/>
            </a:pPr>
            <a:r>
              <a:rPr lang="en-GB" sz="2200" dirty="0"/>
              <a:t>In practice however communications are regularly intercepted without an order </a:t>
            </a:r>
            <a:r>
              <a:rPr lang="en-GB" sz="2000" dirty="0"/>
              <a:t>(according to US Department of Justice Country Report)</a:t>
            </a:r>
          </a:p>
        </p:txBody>
      </p:sp>
    </p:spTree>
    <p:custDataLst>
      <p:tags r:id="rId1"/>
    </p:custDataLst>
    <p:extLst>
      <p:ext uri="{BB962C8B-B14F-4D97-AF65-F5344CB8AC3E}">
        <p14:creationId xmlns:p14="http://schemas.microsoft.com/office/powerpoint/2010/main" val="274149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88881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296562" y="1063997"/>
            <a:ext cx="8011415" cy="5309146"/>
          </a:xfrm>
          <a:prstGeom prst="rect">
            <a:avLst/>
          </a:prstGeom>
        </p:spPr>
        <p:txBody>
          <a:bodyPr wrap="square">
            <a:spAutoFit/>
          </a:bodyPr>
          <a:lstStyle/>
          <a:p>
            <a:pPr marL="342900" indent="-342900" algn="just">
              <a:buFont typeface="Wingdings" panose="05000000000000000000" pitchFamily="2" charset="2"/>
              <a:buChar char="ü"/>
            </a:pPr>
            <a:r>
              <a:rPr lang="en-GB" altLang="en-US" sz="2200" b="1" dirty="0">
                <a:ea typeface="Verdana" panose="020B0604030504040204" pitchFamily="34" charset="0"/>
                <a:cs typeface="Arial" panose="020B0604020202020204" pitchFamily="34" charset="0"/>
              </a:rPr>
              <a:t>Illustrative example of challenge posed by varying due process requirements:</a:t>
            </a:r>
            <a:endParaRPr lang="en-GB" altLang="en-US" sz="2200" dirty="0">
              <a:ea typeface="Verdana" panose="020B0604030504040204" pitchFamily="34" charset="0"/>
              <a:cs typeface="Arial" panose="020B0604020202020204" pitchFamily="34" charset="0"/>
            </a:endParaRPr>
          </a:p>
          <a:p>
            <a:pPr algn="just"/>
            <a:endParaRPr lang="en-GB" altLang="en-US" sz="2200" dirty="0">
              <a:ea typeface="Verdana" panose="020B0604030504040204" pitchFamily="34" charset="0"/>
              <a:cs typeface="Arial" panose="020B0604020202020204" pitchFamily="34" charset="0"/>
            </a:endParaRPr>
          </a:p>
          <a:p>
            <a:pPr algn="just"/>
            <a:r>
              <a:rPr lang="en-GB" altLang="en-US" sz="2100" dirty="0">
                <a:ea typeface="Verdana" panose="020B0604030504040204" pitchFamily="34" charset="0"/>
                <a:cs typeface="Arial" panose="020B0604020202020204" pitchFamily="34" charset="0"/>
              </a:rPr>
              <a:t>United States makes request to Saudi Arabia to intercept content data</a:t>
            </a:r>
          </a:p>
          <a:p>
            <a:pPr algn="just"/>
            <a:endParaRPr lang="en-GB" altLang="en-US" sz="2100" dirty="0">
              <a:ea typeface="Verdana" panose="020B0604030504040204" pitchFamily="34" charset="0"/>
              <a:cs typeface="Arial" panose="020B0604020202020204" pitchFamily="34" charset="0"/>
            </a:endParaRPr>
          </a:p>
          <a:p>
            <a:pPr algn="just"/>
            <a:r>
              <a:rPr lang="en-GB" altLang="en-US" sz="2100" dirty="0">
                <a:ea typeface="Verdana" panose="020B0604030504040204" pitchFamily="34" charset="0"/>
                <a:cs typeface="Arial" panose="020B0604020202020204" pitchFamily="34" charset="0"/>
              </a:rPr>
              <a:t>The request is sent by the Saudi Arabia central authority to local law enforcement  </a:t>
            </a:r>
          </a:p>
          <a:p>
            <a:pPr algn="just"/>
            <a:endParaRPr lang="en-GB" altLang="en-US" sz="2100" dirty="0">
              <a:ea typeface="Verdana" panose="020B0604030504040204" pitchFamily="34" charset="0"/>
              <a:cs typeface="Arial" panose="020B0604020202020204" pitchFamily="34" charset="0"/>
            </a:endParaRPr>
          </a:p>
          <a:p>
            <a:pPr algn="just"/>
            <a:r>
              <a:rPr lang="en-GB" altLang="en-US" sz="2100" dirty="0">
                <a:ea typeface="Verdana" panose="020B0604030504040204" pitchFamily="34" charset="0"/>
                <a:cs typeface="Arial" panose="020B0604020202020204" pitchFamily="34" charset="0"/>
              </a:rPr>
              <a:t>Saudi Arabia law enforcement conducts the interception without a warrant</a:t>
            </a:r>
          </a:p>
          <a:p>
            <a:pPr algn="just"/>
            <a:endParaRPr lang="en-GB" altLang="en-US" sz="2100" dirty="0">
              <a:ea typeface="Verdana" panose="020B0604030504040204" pitchFamily="34" charset="0"/>
              <a:cs typeface="Arial" panose="020B0604020202020204" pitchFamily="34" charset="0"/>
            </a:endParaRPr>
          </a:p>
          <a:p>
            <a:pPr algn="just"/>
            <a:r>
              <a:rPr lang="en-GB" altLang="en-US" sz="2100" dirty="0">
                <a:ea typeface="Verdana" panose="020B0604030504040204" pitchFamily="34" charset="0"/>
                <a:cs typeface="Arial" panose="020B0604020202020204" pitchFamily="34" charset="0"/>
              </a:rPr>
              <a:t>Saudi Arabia central authority sends evidence to the United States</a:t>
            </a:r>
          </a:p>
          <a:p>
            <a:pPr algn="just"/>
            <a:endParaRPr lang="en-GB" altLang="en-US" sz="2100" dirty="0">
              <a:ea typeface="Verdana" panose="020B0604030504040204" pitchFamily="34" charset="0"/>
              <a:cs typeface="Arial" panose="020B0604020202020204" pitchFamily="34" charset="0"/>
            </a:endParaRPr>
          </a:p>
          <a:p>
            <a:pPr algn="just"/>
            <a:r>
              <a:rPr lang="en-GB" altLang="en-US" sz="2100" dirty="0">
                <a:ea typeface="Verdana" panose="020B0604030504040204" pitchFamily="34" charset="0"/>
                <a:cs typeface="Arial" panose="020B0604020202020204" pitchFamily="34" charset="0"/>
              </a:rPr>
              <a:t>United States court rules the evidence inadmissible since it was not collected in accordance with US constitutional requirements </a:t>
            </a:r>
          </a:p>
        </p:txBody>
      </p:sp>
      <p:sp>
        <p:nvSpPr>
          <p:cNvPr id="5" name="Arrow: Down 4">
            <a:extLst>
              <a:ext uri="{FF2B5EF4-FFF2-40B4-BE49-F238E27FC236}">
                <a16:creationId xmlns:a16="http://schemas.microsoft.com/office/drawing/2014/main" id="{BCE4D970-D44D-4661-B203-CDA1B09B8E80}"/>
              </a:ext>
            </a:extLst>
          </p:cNvPr>
          <p:cNvSpPr/>
          <p:nvPr/>
        </p:nvSpPr>
        <p:spPr>
          <a:xfrm>
            <a:off x="8412882" y="2090696"/>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6" name="Arrow: Down 5">
            <a:extLst>
              <a:ext uri="{FF2B5EF4-FFF2-40B4-BE49-F238E27FC236}">
                <a16:creationId xmlns:a16="http://schemas.microsoft.com/office/drawing/2014/main" id="{359ACB81-576C-4777-A883-CCC83CE5F2CB}"/>
              </a:ext>
            </a:extLst>
          </p:cNvPr>
          <p:cNvSpPr/>
          <p:nvPr/>
        </p:nvSpPr>
        <p:spPr>
          <a:xfrm>
            <a:off x="8429332" y="3248153"/>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8" name="Arrow: Down 7">
            <a:extLst>
              <a:ext uri="{FF2B5EF4-FFF2-40B4-BE49-F238E27FC236}">
                <a16:creationId xmlns:a16="http://schemas.microsoft.com/office/drawing/2014/main" id="{897B8D47-AAF0-43BE-B721-8759B65EEDD7}"/>
              </a:ext>
            </a:extLst>
          </p:cNvPr>
          <p:cNvSpPr/>
          <p:nvPr/>
        </p:nvSpPr>
        <p:spPr>
          <a:xfrm>
            <a:off x="8433621" y="4392483"/>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9" name="Arrow: Down 8">
            <a:extLst>
              <a:ext uri="{FF2B5EF4-FFF2-40B4-BE49-F238E27FC236}">
                <a16:creationId xmlns:a16="http://schemas.microsoft.com/office/drawing/2014/main" id="{98AEFB3E-8969-4166-8053-85095B1A6A53}"/>
              </a:ext>
            </a:extLst>
          </p:cNvPr>
          <p:cNvSpPr/>
          <p:nvPr/>
        </p:nvSpPr>
        <p:spPr>
          <a:xfrm>
            <a:off x="8433621" y="5516064"/>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Tree>
    <p:custDataLst>
      <p:tags r:id="rId1"/>
    </p:custDataLst>
    <p:extLst>
      <p:ext uri="{BB962C8B-B14F-4D97-AF65-F5344CB8AC3E}">
        <p14:creationId xmlns:p14="http://schemas.microsoft.com/office/powerpoint/2010/main" val="717015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8856" y="2233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28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405620" cy="3816429"/>
          </a:xfrm>
          <a:prstGeom prst="rect">
            <a:avLst/>
          </a:prstGeom>
        </p:spPr>
        <p:txBody>
          <a:bodyPr wrap="square">
            <a:spAutoFit/>
          </a:bodyPr>
          <a:lstStyle/>
          <a:p>
            <a:pPr marL="342900" indent="-342900" algn="just">
              <a:buFont typeface="Wingdings" pitchFamily="2" charset="2"/>
              <a:buChar char="ü"/>
            </a:pPr>
            <a:r>
              <a:rPr lang="en-US" sz="2200" b="1" dirty="0">
                <a:ea typeface="Verdana" panose="020B0604030504040204" pitchFamily="34" charset="0"/>
                <a:cs typeface="Arial" panose="020B0604020202020204" pitchFamily="34" charset="0"/>
              </a:rPr>
              <a:t>Due process requirements </a:t>
            </a:r>
          </a:p>
          <a:p>
            <a:pPr marL="800100" lvl="1" indent="-342900" algn="just">
              <a:buFont typeface="Wingdings" pitchFamily="2" charset="2"/>
              <a:buChar char="ü"/>
            </a:pPr>
            <a:r>
              <a:rPr lang="en-GB" sz="2000" b="1" dirty="0"/>
              <a:t>Example of the United Kingdom:</a:t>
            </a:r>
          </a:p>
          <a:p>
            <a:pPr marL="1257300" lvl="2" indent="-342900" algn="just">
              <a:buFont typeface="Wingdings" pitchFamily="2" charset="2"/>
              <a:buChar char="ü"/>
            </a:pPr>
            <a:r>
              <a:rPr lang="en-GB" sz="2000" dirty="0"/>
              <a:t>Local law in the United Kingdom does not require the police to have independent witnesses to conduct a search in a dwelling </a:t>
            </a:r>
          </a:p>
          <a:p>
            <a:pPr marL="1257300" lvl="2" indent="-342900" algn="just">
              <a:buFont typeface="Wingdings" pitchFamily="2" charset="2"/>
              <a:buChar char="ü"/>
            </a:pPr>
            <a:endParaRPr lang="en-GB" sz="2000" dirty="0"/>
          </a:p>
          <a:p>
            <a:pPr marL="800100" lvl="1" indent="-342900" algn="just">
              <a:buFont typeface="Wingdings" pitchFamily="2" charset="2"/>
              <a:buChar char="ü"/>
            </a:pPr>
            <a:r>
              <a:rPr lang="en-GB" sz="2000" b="1" dirty="0"/>
              <a:t>Example of India:</a:t>
            </a:r>
          </a:p>
          <a:p>
            <a:pPr marL="1257300" lvl="2" indent="-342900" algn="just">
              <a:buFont typeface="Wingdings" pitchFamily="2" charset="2"/>
              <a:buChar char="ü"/>
            </a:pPr>
            <a:r>
              <a:rPr lang="en-GB" sz="2000" dirty="0"/>
              <a:t>Local law in India requires </a:t>
            </a:r>
            <a:r>
              <a:rPr lang="en-US" sz="2000" dirty="0"/>
              <a:t>two or more independent and respectable inhabitants to conduct a search in a dwelling </a:t>
            </a:r>
          </a:p>
          <a:p>
            <a:pPr marL="1257300" lvl="2" indent="-342900" algn="just">
              <a:buFont typeface="Wingdings" pitchFamily="2" charset="2"/>
              <a:buChar char="ü"/>
            </a:pPr>
            <a:endParaRPr lang="en-US" sz="2000" dirty="0"/>
          </a:p>
          <a:p>
            <a:pPr marL="342900" indent="-342900" algn="just">
              <a:buFont typeface="Wingdings" pitchFamily="2" charset="2"/>
              <a:buChar char="ü"/>
            </a:pPr>
            <a:endParaRPr lang="en-GB" sz="2000" dirty="0"/>
          </a:p>
          <a:p>
            <a:pPr marL="1257300" lvl="2" indent="-342900" algn="just">
              <a:buFont typeface="Wingdings" pitchFamily="2" charset="2"/>
              <a:buChar char="ü"/>
            </a:pPr>
            <a:endParaRPr lang="en-GB" sz="2000" b="1" dirty="0"/>
          </a:p>
        </p:txBody>
      </p:sp>
    </p:spTree>
    <p:custDataLst>
      <p:tags r:id="rId1"/>
    </p:custDataLst>
    <p:extLst>
      <p:ext uri="{BB962C8B-B14F-4D97-AF65-F5344CB8AC3E}">
        <p14:creationId xmlns:p14="http://schemas.microsoft.com/office/powerpoint/2010/main" val="322936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0600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296562" y="1041959"/>
            <a:ext cx="8132770" cy="5509200"/>
          </a:xfrm>
          <a:prstGeom prst="rect">
            <a:avLst/>
          </a:prstGeom>
        </p:spPr>
        <p:txBody>
          <a:bodyPr wrap="square">
            <a:spAutoFit/>
          </a:bodyPr>
          <a:lstStyle/>
          <a:p>
            <a:pPr marL="342900" indent="-342900" algn="just">
              <a:buFont typeface="Wingdings" pitchFamily="2" charset="2"/>
              <a:buChar char="ü"/>
            </a:pPr>
            <a:r>
              <a:rPr lang="en-GB" altLang="en-US" sz="2200" b="1" dirty="0">
                <a:ea typeface="Verdana" panose="020B0604030504040204" pitchFamily="34" charset="0"/>
                <a:cs typeface="Arial" panose="020B0604020202020204" pitchFamily="34" charset="0"/>
              </a:rPr>
              <a:t>Illustrative example of challenge posed by varying due process requirements:</a:t>
            </a:r>
          </a:p>
          <a:p>
            <a:pPr marL="342900" indent="-342900" algn="just">
              <a:buFont typeface="Wingdings" pitchFamily="2" charset="2"/>
              <a:buChar char="ü"/>
            </a:pPr>
            <a:endParaRPr lang="en-GB" altLang="en-US" sz="2200" b="1" dirty="0">
              <a:ea typeface="Verdana" panose="020B0604030504040204" pitchFamily="34" charset="0"/>
              <a:cs typeface="Arial" panose="020B0604020202020204" pitchFamily="34" charset="0"/>
            </a:endParaRPr>
          </a:p>
          <a:p>
            <a:pPr algn="just"/>
            <a:r>
              <a:rPr lang="en-GB" altLang="en-US" sz="2200" dirty="0">
                <a:ea typeface="Verdana" panose="020B0604030504040204" pitchFamily="34" charset="0"/>
                <a:cs typeface="Arial" panose="020B0604020202020204" pitchFamily="34" charset="0"/>
              </a:rPr>
              <a:t>India makes request to United kingdom to conduct search of a place in India where a computer system is located </a:t>
            </a:r>
          </a:p>
          <a:p>
            <a:pPr algn="just"/>
            <a:endParaRPr lang="en-GB" altLang="en-US" sz="2200" dirty="0">
              <a:ea typeface="Verdana" panose="020B0604030504040204" pitchFamily="34" charset="0"/>
              <a:cs typeface="Arial" panose="020B0604020202020204" pitchFamily="34" charset="0"/>
            </a:endParaRPr>
          </a:p>
          <a:p>
            <a:pPr algn="just"/>
            <a:r>
              <a:rPr lang="en-GB" altLang="en-US" sz="2200" dirty="0">
                <a:ea typeface="Verdana" panose="020B0604030504040204" pitchFamily="34" charset="0"/>
                <a:cs typeface="Arial" panose="020B0604020202020204" pitchFamily="34" charset="0"/>
              </a:rPr>
              <a:t>Indian law requires all searches of a place in the presence of two independent and respectable witnesses </a:t>
            </a:r>
          </a:p>
          <a:p>
            <a:pPr algn="just"/>
            <a:endParaRPr lang="en-GB" altLang="en-US" sz="2200" dirty="0">
              <a:ea typeface="Verdana" panose="020B0604030504040204" pitchFamily="34" charset="0"/>
              <a:cs typeface="Arial" panose="020B0604020202020204" pitchFamily="34" charset="0"/>
            </a:endParaRPr>
          </a:p>
          <a:p>
            <a:pPr algn="just"/>
            <a:r>
              <a:rPr lang="en-GB" altLang="en-US" sz="2200" dirty="0">
                <a:ea typeface="Verdana" panose="020B0604030504040204" pitchFamily="34" charset="0"/>
                <a:cs typeface="Arial" panose="020B0604020202020204" pitchFamily="34" charset="0"/>
              </a:rPr>
              <a:t>The law of United Kingdom does not have such a requirement </a:t>
            </a:r>
          </a:p>
          <a:p>
            <a:pPr algn="just"/>
            <a:endParaRPr lang="en-GB" altLang="en-US" sz="2200" dirty="0">
              <a:ea typeface="Verdana" panose="020B0604030504040204" pitchFamily="34" charset="0"/>
              <a:cs typeface="Arial" panose="020B0604020202020204" pitchFamily="34" charset="0"/>
            </a:endParaRPr>
          </a:p>
          <a:p>
            <a:pPr algn="just"/>
            <a:r>
              <a:rPr lang="en-GB" altLang="en-US" sz="2200" dirty="0">
                <a:ea typeface="Verdana" panose="020B0604030504040204" pitchFamily="34" charset="0"/>
                <a:cs typeface="Arial" panose="020B0604020202020204" pitchFamily="34" charset="0"/>
              </a:rPr>
              <a:t>United Kingdom conducts seizure in accordance with its domestic law in the absence of two independent witnesses </a:t>
            </a:r>
          </a:p>
          <a:p>
            <a:pPr algn="just"/>
            <a:endParaRPr lang="en-GB" altLang="en-US" sz="2200" dirty="0">
              <a:ea typeface="Verdana" panose="020B0604030504040204" pitchFamily="34" charset="0"/>
              <a:cs typeface="Arial" panose="020B0604020202020204" pitchFamily="34" charset="0"/>
            </a:endParaRPr>
          </a:p>
          <a:p>
            <a:pPr algn="just"/>
            <a:r>
              <a:rPr lang="en-GB" altLang="en-US" sz="2200" dirty="0">
                <a:ea typeface="Verdana" panose="020B0604030504040204" pitchFamily="34" charset="0"/>
                <a:cs typeface="Arial" panose="020B0604020202020204" pitchFamily="34" charset="0"/>
              </a:rPr>
              <a:t>Judge in India rules that evidence obtained from computer system in the United Kingdom is inadmissible </a:t>
            </a:r>
          </a:p>
        </p:txBody>
      </p:sp>
      <p:sp>
        <p:nvSpPr>
          <p:cNvPr id="5" name="Arrow: Down 4">
            <a:extLst>
              <a:ext uri="{FF2B5EF4-FFF2-40B4-BE49-F238E27FC236}">
                <a16:creationId xmlns:a16="http://schemas.microsoft.com/office/drawing/2014/main" id="{BCE4D970-D44D-4661-B203-CDA1B09B8E80}"/>
              </a:ext>
            </a:extLst>
          </p:cNvPr>
          <p:cNvSpPr/>
          <p:nvPr/>
        </p:nvSpPr>
        <p:spPr>
          <a:xfrm>
            <a:off x="8412882" y="2071973"/>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6" name="Arrow: Down 5">
            <a:extLst>
              <a:ext uri="{FF2B5EF4-FFF2-40B4-BE49-F238E27FC236}">
                <a16:creationId xmlns:a16="http://schemas.microsoft.com/office/drawing/2014/main" id="{359ACB81-576C-4777-A883-CCC83CE5F2CB}"/>
              </a:ext>
            </a:extLst>
          </p:cNvPr>
          <p:cNvSpPr/>
          <p:nvPr/>
        </p:nvSpPr>
        <p:spPr>
          <a:xfrm>
            <a:off x="8429332" y="322943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8" name="Arrow: Down 7">
            <a:extLst>
              <a:ext uri="{FF2B5EF4-FFF2-40B4-BE49-F238E27FC236}">
                <a16:creationId xmlns:a16="http://schemas.microsoft.com/office/drawing/2014/main" id="{897B8D47-AAF0-43BE-B721-8759B65EEDD7}"/>
              </a:ext>
            </a:extLst>
          </p:cNvPr>
          <p:cNvSpPr/>
          <p:nvPr/>
        </p:nvSpPr>
        <p:spPr>
          <a:xfrm>
            <a:off x="8433621" y="437376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9" name="Arrow: Down 8">
            <a:extLst>
              <a:ext uri="{FF2B5EF4-FFF2-40B4-BE49-F238E27FC236}">
                <a16:creationId xmlns:a16="http://schemas.microsoft.com/office/drawing/2014/main" id="{98AEFB3E-8969-4166-8053-85095B1A6A53}"/>
              </a:ext>
            </a:extLst>
          </p:cNvPr>
          <p:cNvSpPr/>
          <p:nvPr/>
        </p:nvSpPr>
        <p:spPr>
          <a:xfrm>
            <a:off x="8433621" y="5497341"/>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Tree>
    <p:custDataLst>
      <p:tags r:id="rId1"/>
    </p:custDataLst>
    <p:extLst>
      <p:ext uri="{BB962C8B-B14F-4D97-AF65-F5344CB8AC3E}">
        <p14:creationId xmlns:p14="http://schemas.microsoft.com/office/powerpoint/2010/main" val="724194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Traditions</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128583"/>
            <a:ext cx="8900912" cy="5262979"/>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The solution?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Building awareness and education about other legal systems to reduce misunderstandings</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Clearly specifying in requests any legal requirements of requesting party</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Improved coordination with respective central authorities to align on requirements</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Harmonised legislation</a:t>
            </a:r>
          </a:p>
        </p:txBody>
      </p:sp>
    </p:spTree>
    <p:custDataLst>
      <p:tags r:id="rId1"/>
    </p:custDataLst>
    <p:extLst>
      <p:ext uri="{BB962C8B-B14F-4D97-AF65-F5344CB8AC3E}">
        <p14:creationId xmlns:p14="http://schemas.microsoft.com/office/powerpoint/2010/main" val="1401691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128583"/>
            <a:ext cx="8900912" cy="4832092"/>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The solution?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Use the 24/7 Network to seek legal advice about local law requirements</a:t>
            </a:r>
          </a:p>
          <a:p>
            <a:pPr algn="ctr">
              <a:defRPr/>
            </a:pPr>
            <a:endParaRPr lang="en-GB" altLang="en-US" sz="2800" dirty="0">
              <a:ea typeface="Verdana" panose="020B0604030504040204" pitchFamily="34" charset="0"/>
              <a:cs typeface="Arial" panose="020B0604020202020204" pitchFamily="34" charset="0"/>
            </a:endParaRPr>
          </a:p>
          <a:p>
            <a:pPr lvl="1" algn="just">
              <a:defRPr/>
            </a:pPr>
            <a:r>
              <a:rPr lang="en-US" altLang="en-US" sz="2800" i="1" dirty="0">
                <a:ea typeface="Verdana" panose="020B0604030504040204" pitchFamily="34" charset="0"/>
                <a:cs typeface="Arial" panose="020B0604020202020204" pitchFamily="34" charset="0"/>
              </a:rPr>
              <a:t>“</a:t>
            </a:r>
            <a:r>
              <a:rPr lang="en-US" altLang="en-US" sz="2800" b="1" i="1" dirty="0">
                <a:ea typeface="Verdana" panose="020B0604030504040204" pitchFamily="34" charset="0"/>
                <a:cs typeface="Arial" panose="020B0604020202020204" pitchFamily="34" charset="0"/>
              </a:rPr>
              <a:t>Article 35 – 24/7 Network </a:t>
            </a:r>
          </a:p>
          <a:p>
            <a:pPr lvl="1" algn="just">
              <a:defRPr/>
            </a:pPr>
            <a:r>
              <a:rPr lang="en-US" altLang="en-US" sz="2800" i="1" dirty="0">
                <a:ea typeface="Verdana" panose="020B0604030504040204" pitchFamily="34" charset="0"/>
                <a:cs typeface="Arial" panose="020B0604020202020204" pitchFamily="34" charset="0"/>
              </a:rPr>
              <a:t>1 Each Party shall designate a point of contact available on a twenty-four hour, seven-day-a-week basis, in order to ensure … the following measures:</a:t>
            </a:r>
          </a:p>
          <a:p>
            <a:pPr lvl="1" algn="just">
              <a:defRPr/>
            </a:pPr>
            <a:r>
              <a:rPr lang="en-US" altLang="en-US" sz="2800" i="1" dirty="0">
                <a:ea typeface="Verdana" panose="020B0604030504040204" pitchFamily="34" charset="0"/>
                <a:cs typeface="Arial" panose="020B0604020202020204" pitchFamily="34" charset="0"/>
              </a:rPr>
              <a:t>c the collection of evidence, the </a:t>
            </a:r>
            <a:r>
              <a:rPr lang="en-US" altLang="en-US" sz="2800" b="1" i="1" dirty="0">
                <a:solidFill>
                  <a:srgbClr val="FF0000"/>
                </a:solidFill>
                <a:ea typeface="Verdana" panose="020B0604030504040204" pitchFamily="34" charset="0"/>
                <a:cs typeface="Arial" panose="020B0604020202020204" pitchFamily="34" charset="0"/>
              </a:rPr>
              <a:t>provision of legal information</a:t>
            </a:r>
            <a:r>
              <a:rPr lang="en-US" altLang="en-US" sz="2800" i="1" dirty="0">
                <a:ea typeface="Verdana" panose="020B0604030504040204" pitchFamily="34" charset="0"/>
                <a:cs typeface="Arial" panose="020B0604020202020204" pitchFamily="34" charset="0"/>
              </a:rPr>
              <a:t>, and locating of suspects.”</a:t>
            </a:r>
            <a:endParaRPr lang="en-GB" altLang="en-US" sz="2800" i="1" dirty="0">
              <a:ea typeface="Verdan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1163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4830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Speed</a:t>
            </a:r>
          </a:p>
        </p:txBody>
      </p:sp>
      <p:sp>
        <p:nvSpPr>
          <p:cNvPr id="7" name="Rectangle 6">
            <a:extLst>
              <a:ext uri="{FF2B5EF4-FFF2-40B4-BE49-F238E27FC236}">
                <a16:creationId xmlns:a16="http://schemas.microsoft.com/office/drawing/2014/main" id="{1FCE5F71-B62F-4840-AD46-7690CB1F70D4}"/>
              </a:ext>
            </a:extLst>
          </p:cNvPr>
          <p:cNvSpPr/>
          <p:nvPr/>
        </p:nvSpPr>
        <p:spPr>
          <a:xfrm>
            <a:off x="260279" y="1154419"/>
            <a:ext cx="8374270" cy="5262979"/>
          </a:xfrm>
          <a:prstGeom prst="rect">
            <a:avLst/>
          </a:prstGeom>
        </p:spPr>
        <p:txBody>
          <a:bodyPr wrap="square">
            <a:spAutoFit/>
          </a:bodyPr>
          <a:lstStyle/>
          <a:p>
            <a:pPr marL="342900" indent="-342900" algn="just">
              <a:buFont typeface="Wingdings" pitchFamily="2" charset="2"/>
              <a:buChar char="Ø"/>
              <a:defRPr/>
            </a:pPr>
            <a:r>
              <a:rPr lang="en-GB" altLang="en-US" sz="2100" b="1" dirty="0">
                <a:ea typeface="Verdana" panose="020B0604030504040204" pitchFamily="34" charset="0"/>
                <a:cs typeface="Arial" panose="020B0604020202020204" pitchFamily="34" charset="0"/>
              </a:rPr>
              <a:t>Requests for data must be actioned ASAP because</a:t>
            </a:r>
            <a:r>
              <a:rPr lang="en-GB" altLang="en-US" sz="2100" dirty="0">
                <a:ea typeface="Verdana" panose="020B0604030504040204" pitchFamily="34" charset="0"/>
                <a:cs typeface="Arial" panose="020B0604020202020204" pitchFamily="34" charset="0"/>
              </a:rPr>
              <a:t>:</a:t>
            </a: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en-GB" altLang="en-US" sz="2100" dirty="0">
                <a:ea typeface="Verdana" panose="020B0604030504040204" pitchFamily="34" charset="0"/>
                <a:cs typeface="Arial" panose="020B0604020202020204" pitchFamily="34" charset="0"/>
              </a:rPr>
              <a:t>in some countries service providers only keep data as long as necessary for billing</a:t>
            </a: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en-GB" altLang="en-US" sz="2100" dirty="0">
                <a:ea typeface="Verdana" panose="020B0604030504040204" pitchFamily="34" charset="0"/>
                <a:cs typeface="Arial" panose="020B0604020202020204" pitchFamily="34" charset="0"/>
              </a:rPr>
              <a:t>storing data costs money and may be charged</a:t>
            </a: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en-GB" altLang="en-US" sz="2100" dirty="0">
                <a:ea typeface="Verdana" panose="020B0604030504040204" pitchFamily="34" charset="0"/>
                <a:cs typeface="Arial" panose="020B0604020202020204" pitchFamily="34" charset="0"/>
              </a:rPr>
              <a:t>eventually data is deleted as a business process</a:t>
            </a: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en-GB" altLang="en-US" sz="2100" dirty="0">
                <a:ea typeface="Verdana" panose="020B0604030504040204" pitchFamily="34" charset="0"/>
                <a:cs typeface="Arial" panose="020B0604020202020204" pitchFamily="34" charset="0"/>
              </a:rPr>
              <a:t>some countries (e.g. UK, Serbia) require service providers to retain data for specified time, typically up to 12 months</a:t>
            </a: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en-GB" altLang="en-US" sz="2100" dirty="0">
                <a:ea typeface="Verdana" panose="020B0604030504040204" pitchFamily="34" charset="0"/>
                <a:cs typeface="Arial" panose="020B0604020202020204" pitchFamily="34" charset="0"/>
              </a:rPr>
              <a:t>EU Data Retention Directive 2006 was ruled invalid in 2014 because indiscriminate measure and contravened privacy rights, although now is under criticism and possible reconsideration</a:t>
            </a:r>
          </a:p>
        </p:txBody>
      </p:sp>
    </p:spTree>
    <p:custDataLst>
      <p:tags r:id="rId1"/>
    </p:custDataLst>
    <p:extLst>
      <p:ext uri="{BB962C8B-B14F-4D97-AF65-F5344CB8AC3E}">
        <p14:creationId xmlns:p14="http://schemas.microsoft.com/office/powerpoint/2010/main" val="1187943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0577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836040687"/>
              </p:ext>
            </p:extLst>
          </p:nvPr>
        </p:nvGraphicFramePr>
        <p:xfrm>
          <a:off x="88521" y="1127342"/>
          <a:ext cx="8917256" cy="5290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5A2F9612-8445-4071-A8A5-AEC7822DCF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430533">
            <a:off x="337689" y="3868963"/>
            <a:ext cx="2443886" cy="2443886"/>
          </a:xfrm>
          <a:prstGeom prst="rect">
            <a:avLst/>
          </a:prstGeom>
        </p:spPr>
      </p:pic>
    </p:spTree>
    <p:custDataLst>
      <p:tags r:id="rId1"/>
    </p:custDataLst>
    <p:extLst>
      <p:ext uri="{BB962C8B-B14F-4D97-AF65-F5344CB8AC3E}">
        <p14:creationId xmlns:p14="http://schemas.microsoft.com/office/powerpoint/2010/main" val="4269096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0577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427365078"/>
              </p:ext>
            </p:extLst>
          </p:nvPr>
        </p:nvGraphicFramePr>
        <p:xfrm>
          <a:off x="88521" y="1127342"/>
          <a:ext cx="8917256" cy="5290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5A2F9612-8445-4071-A8A5-AEC7822DCF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430533">
            <a:off x="337689" y="3868963"/>
            <a:ext cx="2443886" cy="2443886"/>
          </a:xfrm>
          <a:prstGeom prst="rect">
            <a:avLst/>
          </a:prstGeom>
        </p:spPr>
      </p:pic>
    </p:spTree>
    <p:custDataLst>
      <p:tags r:id="rId1"/>
    </p:custDataLst>
    <p:extLst>
      <p:ext uri="{BB962C8B-B14F-4D97-AF65-F5344CB8AC3E}">
        <p14:creationId xmlns:p14="http://schemas.microsoft.com/office/powerpoint/2010/main" val="4036677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Varying Legal Traditions</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082283"/>
            <a:ext cx="8900912" cy="954107"/>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The solution? </a:t>
            </a: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Reviewing available MLAT manuals/guidelines</a:t>
            </a:r>
          </a:p>
        </p:txBody>
      </p:sp>
      <p:pic>
        <p:nvPicPr>
          <p:cNvPr id="5" name="Picture 4">
            <a:extLst>
              <a:ext uri="{FF2B5EF4-FFF2-40B4-BE49-F238E27FC236}">
                <a16:creationId xmlns:a16="http://schemas.microsoft.com/office/drawing/2014/main" id="{21AF83F0-FEB4-41D7-99E9-211357B800AB}"/>
              </a:ext>
            </a:extLst>
          </p:cNvPr>
          <p:cNvPicPr>
            <a:picLocks noChangeAspect="1"/>
          </p:cNvPicPr>
          <p:nvPr/>
        </p:nvPicPr>
        <p:blipFill>
          <a:blip r:embed="rId4"/>
          <a:stretch>
            <a:fillRect/>
          </a:stretch>
        </p:blipFill>
        <p:spPr>
          <a:xfrm>
            <a:off x="613775" y="2175632"/>
            <a:ext cx="3580174" cy="4187063"/>
          </a:xfrm>
          <a:prstGeom prst="rect">
            <a:avLst/>
          </a:prstGeom>
        </p:spPr>
      </p:pic>
      <p:pic>
        <p:nvPicPr>
          <p:cNvPr id="6" name="Picture 5">
            <a:extLst>
              <a:ext uri="{FF2B5EF4-FFF2-40B4-BE49-F238E27FC236}">
                <a16:creationId xmlns:a16="http://schemas.microsoft.com/office/drawing/2014/main" id="{F85916F0-E84A-438A-A201-C4EE301879ED}"/>
              </a:ext>
            </a:extLst>
          </p:cNvPr>
          <p:cNvPicPr>
            <a:picLocks noChangeAspect="1"/>
          </p:cNvPicPr>
          <p:nvPr/>
        </p:nvPicPr>
        <p:blipFill>
          <a:blip r:embed="rId5"/>
          <a:stretch>
            <a:fillRect/>
          </a:stretch>
        </p:blipFill>
        <p:spPr>
          <a:xfrm>
            <a:off x="4774759" y="2175632"/>
            <a:ext cx="3951328" cy="4187063"/>
          </a:xfrm>
          <a:prstGeom prst="rect">
            <a:avLst/>
          </a:prstGeom>
        </p:spPr>
      </p:pic>
    </p:spTree>
    <p:custDataLst>
      <p:tags r:id="rId1"/>
    </p:custDataLst>
    <p:extLst>
      <p:ext uri="{BB962C8B-B14F-4D97-AF65-F5344CB8AC3E}">
        <p14:creationId xmlns:p14="http://schemas.microsoft.com/office/powerpoint/2010/main" val="3476036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85064" y="4515"/>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Challenge of Attribution</a:t>
            </a:r>
            <a:endParaRPr lang="en-GB" sz="3200" dirty="0">
              <a:solidFill>
                <a:srgbClr val="005E8E"/>
              </a:solidFill>
            </a:endParaRPr>
          </a:p>
        </p:txBody>
      </p:sp>
      <p:grpSp>
        <p:nvGrpSpPr>
          <p:cNvPr id="12" name="Group 11">
            <a:extLst>
              <a:ext uri="{FF2B5EF4-FFF2-40B4-BE49-F238E27FC236}">
                <a16:creationId xmlns:a16="http://schemas.microsoft.com/office/drawing/2014/main" id="{CC933CB3-ACDF-4DE9-B3B6-4C2ED9D8EF36}"/>
              </a:ext>
            </a:extLst>
          </p:cNvPr>
          <p:cNvGrpSpPr/>
          <p:nvPr/>
        </p:nvGrpSpPr>
        <p:grpSpPr>
          <a:xfrm>
            <a:off x="1437989" y="3429000"/>
            <a:ext cx="7706011" cy="2349047"/>
            <a:chOff x="2557579" y="4656485"/>
            <a:chExt cx="6334901" cy="1940867"/>
          </a:xfrm>
        </p:grpSpPr>
        <p:sp>
          <p:nvSpPr>
            <p:cNvPr id="16" name="Rectangle 15">
              <a:extLst>
                <a:ext uri="{FF2B5EF4-FFF2-40B4-BE49-F238E27FC236}">
                  <a16:creationId xmlns:a16="http://schemas.microsoft.com/office/drawing/2014/main" id="{A7869902-8588-4872-8F98-009848DE1C6E}"/>
                </a:ext>
              </a:extLst>
            </p:cNvPr>
            <p:cNvSpPr/>
            <p:nvPr/>
          </p:nvSpPr>
          <p:spPr bwMode="auto">
            <a:xfrm>
              <a:off x="8676456" y="6453336"/>
              <a:ext cx="216024"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b="1">
                <a:solidFill>
                  <a:srgbClr val="000000"/>
                </a:solidFill>
              </a:endParaRPr>
            </a:p>
          </p:txBody>
        </p:sp>
        <p:pic>
          <p:nvPicPr>
            <p:cNvPr id="19" name="Picture 18">
              <a:extLst>
                <a:ext uri="{FF2B5EF4-FFF2-40B4-BE49-F238E27FC236}">
                  <a16:creationId xmlns:a16="http://schemas.microsoft.com/office/drawing/2014/main" id="{7DA92317-7AFF-4F97-B7A9-BADB09600179}"/>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27186" y="5252731"/>
              <a:ext cx="805656" cy="339383"/>
            </a:xfrm>
            <a:prstGeom prst="rect">
              <a:avLst/>
            </a:prstGeom>
          </p:spPr>
        </p:pic>
        <p:pic>
          <p:nvPicPr>
            <p:cNvPr id="20" name="Picture 19">
              <a:extLst>
                <a:ext uri="{FF2B5EF4-FFF2-40B4-BE49-F238E27FC236}">
                  <a16:creationId xmlns:a16="http://schemas.microsoft.com/office/drawing/2014/main" id="{E324F911-B4C3-41C1-BA47-EFE15AE3993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87033" y="5252731"/>
              <a:ext cx="805656" cy="339383"/>
            </a:xfrm>
            <a:prstGeom prst="rect">
              <a:avLst/>
            </a:prstGeom>
          </p:spPr>
        </p:pic>
        <p:pic>
          <p:nvPicPr>
            <p:cNvPr id="21" name="Picture 20">
              <a:extLst>
                <a:ext uri="{FF2B5EF4-FFF2-40B4-BE49-F238E27FC236}">
                  <a16:creationId xmlns:a16="http://schemas.microsoft.com/office/drawing/2014/main" id="{5906ADBD-FFC8-410D-A947-866EF13ECF4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14557" y="5252731"/>
              <a:ext cx="805656" cy="339383"/>
            </a:xfrm>
            <a:prstGeom prst="rect">
              <a:avLst/>
            </a:prstGeom>
          </p:spPr>
        </p:pic>
        <p:pic>
          <p:nvPicPr>
            <p:cNvPr id="22" name="Picture 21">
              <a:extLst>
                <a:ext uri="{FF2B5EF4-FFF2-40B4-BE49-F238E27FC236}">
                  <a16:creationId xmlns:a16="http://schemas.microsoft.com/office/drawing/2014/main" id="{5EEF1F26-11C3-4EC4-9A28-E22D5FDB6A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7579" y="4656485"/>
              <a:ext cx="1428750" cy="1428750"/>
            </a:xfrm>
            <a:prstGeom prst="rect">
              <a:avLst/>
            </a:prstGeom>
          </p:spPr>
        </p:pic>
        <p:pic>
          <p:nvPicPr>
            <p:cNvPr id="23" name="Picture 22">
              <a:extLst>
                <a:ext uri="{FF2B5EF4-FFF2-40B4-BE49-F238E27FC236}">
                  <a16:creationId xmlns:a16="http://schemas.microsoft.com/office/drawing/2014/main" id="{DA0036EE-F083-489A-BC0D-FF68609073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4161" y="4696914"/>
              <a:ext cx="1347894" cy="1347894"/>
            </a:xfrm>
            <a:prstGeom prst="rect">
              <a:avLst/>
            </a:prstGeom>
          </p:spPr>
        </p:pic>
      </p:grpSp>
    </p:spTree>
    <p:custDataLst>
      <p:tags r:id="rId1"/>
    </p:custDataLst>
    <p:extLst>
      <p:ext uri="{BB962C8B-B14F-4D97-AF65-F5344CB8AC3E}">
        <p14:creationId xmlns:p14="http://schemas.microsoft.com/office/powerpoint/2010/main" val="3886438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1544" y="30535"/>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Attribution</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708981"/>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solidFill>
                  <a:srgbClr val="005E8E"/>
                </a:solidFill>
                <a:ea typeface="Verdana" panose="020B0604030504040204" pitchFamily="34" charset="0"/>
                <a:cs typeface="Arial" panose="020B0604020202020204" pitchFamily="34" charset="0"/>
              </a:rPr>
              <a:t>The challenge?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en-US" altLang="en-US" sz="2800" i="1" dirty="0">
                <a:ea typeface="Verdana" panose="020B0604030504040204" pitchFamily="34" charset="0"/>
                <a:cs typeface="Arial" panose="020B0604020202020204" pitchFamily="34" charset="0"/>
              </a:rPr>
              <a:t>Need to tie suspect to a particular device at the relevant time to your court standard of proof (e.g. beyond a reasonable doubt) </a:t>
            </a:r>
          </a:p>
          <a:p>
            <a:pPr algn="ctr">
              <a:defRPr/>
            </a:pPr>
            <a:endParaRPr lang="en-US" altLang="en-US" sz="2400" dirty="0">
              <a:ea typeface="Verdana" panose="020B0604030504040204" pitchFamily="34" charset="0"/>
              <a:cs typeface="Arial" panose="020B0604020202020204" pitchFamily="34" charset="0"/>
            </a:endParaRPr>
          </a:p>
          <a:p>
            <a:pPr algn="ctr">
              <a:defRPr/>
            </a:pPr>
            <a:r>
              <a:rPr lang="en-US" altLang="en-US" sz="2400" i="1" dirty="0">
                <a:ea typeface="Verdana" panose="020B0604030504040204" pitchFamily="34" charset="0"/>
                <a:cs typeface="Arial" panose="020B0604020202020204" pitchFamily="34" charset="0"/>
              </a:rPr>
              <a:t>(international aspects of identifying a suspect)</a:t>
            </a:r>
            <a:endParaRPr lang="en-GB" altLang="en-US" sz="2400" i="1"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32245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704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Attribution</a:t>
            </a:r>
          </a:p>
        </p:txBody>
      </p:sp>
      <p:sp>
        <p:nvSpPr>
          <p:cNvPr id="7" name="Rectangle 6">
            <a:extLst>
              <a:ext uri="{FF2B5EF4-FFF2-40B4-BE49-F238E27FC236}">
                <a16:creationId xmlns:a16="http://schemas.microsoft.com/office/drawing/2014/main" id="{1FCE5F71-B62F-4840-AD46-7690CB1F70D4}"/>
              </a:ext>
            </a:extLst>
          </p:cNvPr>
          <p:cNvSpPr/>
          <p:nvPr/>
        </p:nvSpPr>
        <p:spPr>
          <a:xfrm>
            <a:off x="104513" y="1212314"/>
            <a:ext cx="7371471" cy="3477875"/>
          </a:xfrm>
          <a:prstGeom prst="rect">
            <a:avLst/>
          </a:prstGeom>
        </p:spPr>
        <p:txBody>
          <a:bodyPr wrap="square">
            <a:spAutoFit/>
          </a:bodyPr>
          <a:lstStyle/>
          <a:p>
            <a:pPr marL="342900" indent="-342900" algn="just">
              <a:buFont typeface="Wingdings" pitchFamily="2" charset="2"/>
              <a:buChar char="ü"/>
              <a:defRPr/>
            </a:pPr>
            <a:r>
              <a:rPr lang="en-GB" altLang="en-US" sz="2200" dirty="0">
                <a:ea typeface="Verdana" panose="020B0604030504040204" pitchFamily="34" charset="0"/>
                <a:cs typeface="Arial" panose="020B0604020202020204" pitchFamily="34" charset="0"/>
              </a:rPr>
              <a:t>Possible Internationally based sources:</a:t>
            </a:r>
          </a:p>
          <a:p>
            <a:pPr algn="just">
              <a:defRPr/>
            </a:pP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en-GB" altLang="en-US" sz="2200" dirty="0">
                <a:ea typeface="Verdana" panose="020B0604030504040204" pitchFamily="34" charset="0"/>
                <a:cs typeface="Arial" panose="020B0604020202020204" pitchFamily="34" charset="0"/>
              </a:rPr>
              <a:t>Web server logs</a:t>
            </a:r>
          </a:p>
          <a:p>
            <a:pPr marL="342900" indent="-342900" algn="just">
              <a:buFont typeface="Arial" panose="020B0604020202020204" pitchFamily="34" charset="0"/>
              <a:buChar char="•"/>
              <a:defRPr/>
            </a:pPr>
            <a:r>
              <a:rPr lang="en-GB" altLang="en-US" sz="2200" dirty="0">
                <a:ea typeface="Verdana" panose="020B0604030504040204" pitchFamily="34" charset="0"/>
                <a:cs typeface="Arial" panose="020B0604020202020204" pitchFamily="34" charset="0"/>
              </a:rPr>
              <a:t>Personal log-in credentials used to access accounts (e.g. email, chat)</a:t>
            </a:r>
          </a:p>
          <a:p>
            <a:pPr marL="342900" indent="-342900" algn="just">
              <a:buFont typeface="Arial" panose="020B0604020202020204" pitchFamily="34" charset="0"/>
              <a:buChar char="•"/>
              <a:defRPr/>
            </a:pPr>
            <a:r>
              <a:rPr lang="en-GB" altLang="en-US" sz="2200" dirty="0">
                <a:ea typeface="Verdana" panose="020B0604030504040204" pitchFamily="34" charset="0"/>
                <a:cs typeface="Arial" panose="020B0604020202020204" pitchFamily="34" charset="0"/>
              </a:rPr>
              <a:t>Social media membership</a:t>
            </a:r>
          </a:p>
          <a:p>
            <a:pPr marL="342900" indent="-342900" algn="just">
              <a:buFont typeface="Arial" panose="020B0604020202020204" pitchFamily="34" charset="0"/>
              <a:buChar char="•"/>
              <a:defRPr/>
            </a:pPr>
            <a:r>
              <a:rPr lang="en-GB" altLang="en-US" sz="2200" dirty="0">
                <a:ea typeface="Verdana" panose="020B0604030504040204" pitchFamily="34" charset="0"/>
                <a:cs typeface="Arial" panose="020B0604020202020204" pitchFamily="34" charset="0"/>
              </a:rPr>
              <a:t>Type and nature of social media entries</a:t>
            </a:r>
          </a:p>
          <a:p>
            <a:pPr marL="342900" indent="-342900" algn="just">
              <a:buFont typeface="Arial" panose="020B0604020202020204" pitchFamily="34" charset="0"/>
              <a:buChar char="•"/>
              <a:defRPr/>
            </a:pPr>
            <a:r>
              <a:rPr lang="en-GB" altLang="en-US" sz="2200" dirty="0">
                <a:ea typeface="Verdana" panose="020B0604030504040204" pitchFamily="34" charset="0"/>
                <a:cs typeface="Arial" panose="020B0604020202020204" pitchFamily="34" charset="0"/>
              </a:rPr>
              <a:t>Internet/Cloud service subscriptions</a:t>
            </a:r>
          </a:p>
          <a:p>
            <a:pPr marL="342900" indent="-342900" algn="just">
              <a:buFont typeface="Arial" panose="020B0604020202020204" pitchFamily="34" charset="0"/>
              <a:buChar char="•"/>
              <a:defRPr/>
            </a:pPr>
            <a:r>
              <a:rPr lang="en-GB" altLang="en-US" sz="2200" dirty="0">
                <a:ea typeface="Verdana" panose="020B0604030504040204" pitchFamily="34" charset="0"/>
                <a:cs typeface="Arial" panose="020B0604020202020204" pitchFamily="34" charset="0"/>
              </a:rPr>
              <a:t>Programs on personal device</a:t>
            </a:r>
            <a:endParaRPr lang="en-GB" altLang="en-US" sz="2200" dirty="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6B72B8A-EFD3-4B16-8160-86C93A2B8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618" y="4006853"/>
            <a:ext cx="2916689" cy="2527797"/>
          </a:xfrm>
          <a:prstGeom prst="rect">
            <a:avLst/>
          </a:prstGeom>
          <a:noFill/>
        </p:spPr>
      </p:pic>
    </p:spTree>
    <p:custDataLst>
      <p:tags r:id="rId1"/>
    </p:custDataLst>
    <p:extLst>
      <p:ext uri="{BB962C8B-B14F-4D97-AF65-F5344CB8AC3E}">
        <p14:creationId xmlns:p14="http://schemas.microsoft.com/office/powerpoint/2010/main" val="2871075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669" y="1078485"/>
            <a:ext cx="8190411" cy="576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15 December 2015</a:t>
            </a:r>
          </a:p>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Schools in Los Angeles and New York received bomb threats</a:t>
            </a:r>
          </a:p>
          <a:p>
            <a:pPr algn="ct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Sender’s email address: </a:t>
            </a:r>
          </a:p>
          <a:p>
            <a:pPr algn="ctr"/>
            <a:endParaRPr lang="en-GB" sz="10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3600" b="1" dirty="0">
                <a:solidFill>
                  <a:schemeClr val="tx1"/>
                </a:solidFill>
                <a:latin typeface="Arial" panose="020B0604020202020204" pitchFamily="34" charset="0"/>
                <a:ea typeface="Verdana" panose="020B0604030504040204" pitchFamily="34" charset="0"/>
                <a:cs typeface="Arial" panose="020B0604020202020204" pitchFamily="34" charset="0"/>
              </a:rPr>
              <a:t>madbomber@cock.li </a:t>
            </a:r>
          </a:p>
          <a:p>
            <a:pPr algn="ctr"/>
            <a:endParaRPr lang="en-GB" sz="10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 .li = Lichtenstein</a:t>
            </a:r>
          </a:p>
          <a:p>
            <a:pPr algn="ct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Email hosting company owned by US citizen staying in Romania</a:t>
            </a:r>
          </a:p>
          <a:p>
            <a:pPr algn="ctr"/>
            <a:endParaRPr lang="en-GB" sz="1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IP Address indicated Frankfurt</a:t>
            </a:r>
          </a:p>
          <a:p>
            <a:pPr algn="ct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 name="Rounded Rectangle 2"/>
          <p:cNvSpPr/>
          <p:nvPr/>
        </p:nvSpPr>
        <p:spPr bwMode="auto">
          <a:xfrm>
            <a:off x="1810557" y="3299888"/>
            <a:ext cx="5470634" cy="693682"/>
          </a:xfrm>
          <a:prstGeom prst="roundRect">
            <a:avLst>
              <a:gd name="adj" fmla="val 32576"/>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cs typeface="Arial" panose="020B0604020202020204" pitchFamily="34" charset="0"/>
            </a:endParaRPr>
          </a:p>
        </p:txBody>
      </p:sp>
      <p:sp>
        <p:nvSpPr>
          <p:cNvPr id="4" name="Rectangle 3">
            <a:extLst>
              <a:ext uri="{FF2B5EF4-FFF2-40B4-BE49-F238E27FC236}">
                <a16:creationId xmlns:a16="http://schemas.microsoft.com/office/drawing/2014/main" id="{BA1C5BE4-1348-496D-B701-042FC40D55C4}"/>
              </a:ext>
            </a:extLst>
          </p:cNvPr>
          <p:cNvSpPr/>
          <p:nvPr/>
        </p:nvSpPr>
        <p:spPr>
          <a:xfrm>
            <a:off x="0" y="-27384"/>
            <a:ext cx="900577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Attribution</a:t>
            </a:r>
          </a:p>
        </p:txBody>
      </p:sp>
    </p:spTree>
    <p:custDataLst>
      <p:tags r:id="rId1"/>
    </p:custDataLst>
    <p:extLst>
      <p:ext uri="{BB962C8B-B14F-4D97-AF65-F5344CB8AC3E}">
        <p14:creationId xmlns:p14="http://schemas.microsoft.com/office/powerpoint/2010/main" val="25576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wipe(left)">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wipe(left)">
                                      <p:cBhvr>
                                        <p:cTn id="25" dur="500"/>
                                        <p:tgtEl>
                                          <p:spTgt spid="2">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wipe(left)">
                                      <p:cBhvr>
                                        <p:cTn id="3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933" y="886955"/>
            <a:ext cx="8246534"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rPr>
              <a:t>Frankfurt was the server’s address</a:t>
            </a:r>
          </a:p>
        </p:txBody>
      </p:sp>
      <p:sp>
        <p:nvSpPr>
          <p:cNvPr id="7" name="Rectangle 6"/>
          <p:cNvSpPr/>
          <p:nvPr/>
        </p:nvSpPr>
        <p:spPr>
          <a:xfrm>
            <a:off x="524933" y="2054825"/>
            <a:ext cx="8246534"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a:solidFill>
                  <a:schemeClr val="tx1"/>
                </a:solidFill>
                <a:latin typeface="Arial" panose="020B0604020202020204" pitchFamily="34" charset="0"/>
                <a:ea typeface="Verdana" panose="020B0604030504040204" pitchFamily="34" charset="0"/>
                <a:cs typeface="Arial" panose="020B0604020202020204" pitchFamily="34" charset="0"/>
              </a:rPr>
              <a:t>Cock.li’s</a:t>
            </a:r>
            <a:r>
              <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rPr>
              <a:t> service deliberately hosted in Germany because of ‘greater personal data protections’</a:t>
            </a:r>
          </a:p>
        </p:txBody>
      </p:sp>
      <p:sp>
        <p:nvSpPr>
          <p:cNvPr id="8" name="Rectangle 7"/>
          <p:cNvSpPr/>
          <p:nvPr/>
        </p:nvSpPr>
        <p:spPr>
          <a:xfrm>
            <a:off x="524933" y="3279083"/>
            <a:ext cx="8067781"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rPr>
              <a:t>Germany seized the servers</a:t>
            </a:r>
          </a:p>
        </p:txBody>
      </p:sp>
      <p:sp>
        <p:nvSpPr>
          <p:cNvPr id="9" name="Rectangle 8"/>
          <p:cNvSpPr/>
          <p:nvPr/>
        </p:nvSpPr>
        <p:spPr>
          <a:xfrm>
            <a:off x="478634" y="4381797"/>
            <a:ext cx="8067782"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rPr>
              <a:t>US citizen owner was served with a </a:t>
            </a:r>
            <a:r>
              <a:rPr lang="en-GB" sz="3200" b="1" i="1" dirty="0">
                <a:solidFill>
                  <a:schemeClr val="tx1"/>
                </a:solidFill>
                <a:latin typeface="Arial" panose="020B0604020202020204" pitchFamily="34" charset="0"/>
                <a:ea typeface="Verdana" panose="020B0604030504040204" pitchFamily="34" charset="0"/>
                <a:cs typeface="Arial" panose="020B0604020202020204" pitchFamily="34" charset="0"/>
              </a:rPr>
              <a:t>subpoena </a:t>
            </a:r>
            <a:r>
              <a:rPr lang="en-GB" sz="3200" b="1" i="1" dirty="0" err="1">
                <a:solidFill>
                  <a:schemeClr val="tx1"/>
                </a:solidFill>
                <a:latin typeface="Arial" panose="020B0604020202020204" pitchFamily="34" charset="0"/>
                <a:ea typeface="Verdana" panose="020B0604030504040204" pitchFamily="34" charset="0"/>
                <a:cs typeface="Arial" panose="020B0604020202020204" pitchFamily="34" charset="0"/>
              </a:rPr>
              <a:t>duces</a:t>
            </a:r>
            <a:r>
              <a:rPr lang="en-GB" sz="3200" b="1" i="1" dirty="0">
                <a:solidFill>
                  <a:schemeClr val="tx1"/>
                </a:solidFill>
                <a:latin typeface="Arial" panose="020B0604020202020204" pitchFamily="34" charset="0"/>
                <a:ea typeface="Verdana" panose="020B0604030504040204" pitchFamily="34" charset="0"/>
                <a:cs typeface="Arial" panose="020B0604020202020204" pitchFamily="34" charset="0"/>
              </a:rPr>
              <a:t> mecum</a:t>
            </a:r>
            <a:r>
              <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rPr>
              <a:t>* by NY court</a:t>
            </a:r>
          </a:p>
        </p:txBody>
      </p:sp>
      <p:sp>
        <p:nvSpPr>
          <p:cNvPr id="10" name="Rectangle 9"/>
          <p:cNvSpPr/>
          <p:nvPr/>
        </p:nvSpPr>
        <p:spPr>
          <a:xfrm>
            <a:off x="236483" y="5602350"/>
            <a:ext cx="8749862" cy="630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ea typeface="Verdana" panose="020B0604030504040204" pitchFamily="34" charset="0"/>
                <a:cs typeface="Arial" panose="020B0604020202020204" pitchFamily="34" charset="0"/>
              </a:rPr>
              <a:t>* Court order to provide information</a:t>
            </a:r>
          </a:p>
        </p:txBody>
      </p:sp>
      <p:sp>
        <p:nvSpPr>
          <p:cNvPr id="11" name="Rectangle 10">
            <a:extLst>
              <a:ext uri="{FF2B5EF4-FFF2-40B4-BE49-F238E27FC236}">
                <a16:creationId xmlns:a16="http://schemas.microsoft.com/office/drawing/2014/main" id="{8D60E8E7-CB49-449F-A74C-D1D32FF2BAAC}"/>
              </a:ext>
            </a:extLst>
          </p:cNvPr>
          <p:cNvSpPr/>
          <p:nvPr/>
        </p:nvSpPr>
        <p:spPr>
          <a:xfrm>
            <a:off x="0" y="-27384"/>
            <a:ext cx="898634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Attribution</a:t>
            </a:r>
          </a:p>
        </p:txBody>
      </p:sp>
    </p:spTree>
    <p:custDataLst>
      <p:tags r:id="rId1"/>
    </p:custDataLst>
    <p:extLst>
      <p:ext uri="{BB962C8B-B14F-4D97-AF65-F5344CB8AC3E}">
        <p14:creationId xmlns:p14="http://schemas.microsoft.com/office/powerpoint/2010/main" val="1857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364" y="1166649"/>
            <a:ext cx="8949942" cy="5121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Contact names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Account holder names, phone numbers &amp; addresses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Social security numbers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Billing addresses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Associated email address(</a:t>
            </a:r>
            <a:r>
              <a:rPr lang="en-GB" sz="2600" b="1" dirty="0" err="1">
                <a:solidFill>
                  <a:schemeClr val="tx1"/>
                </a:solidFill>
                <a:latin typeface="Arial" panose="020B0604020202020204" pitchFamily="34" charset="0"/>
                <a:ea typeface="Verdana" panose="020B0604030504040204" pitchFamily="34" charset="0"/>
                <a:cs typeface="Arial" panose="020B0604020202020204" pitchFamily="34" charset="0"/>
              </a:rPr>
              <a:t>es</a:t>
            </a: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Date of creation</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(If applicable) Time of closure</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All IP addresses and each login</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MAC Addresses for router and any devices used</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Lifetime history of these accounts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Transactions History: times, dates, amount, types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Financial instruments</a:t>
            </a:r>
          </a:p>
        </p:txBody>
      </p:sp>
      <p:sp>
        <p:nvSpPr>
          <p:cNvPr id="3" name="Rectangle 2">
            <a:extLst>
              <a:ext uri="{FF2B5EF4-FFF2-40B4-BE49-F238E27FC236}">
                <a16:creationId xmlns:a16="http://schemas.microsoft.com/office/drawing/2014/main" id="{DC85F820-B478-4E95-9A0F-524F0193911D}"/>
              </a:ext>
            </a:extLst>
          </p:cNvPr>
          <p:cNvSpPr/>
          <p:nvPr/>
        </p:nvSpPr>
        <p:spPr>
          <a:xfrm>
            <a:off x="0" y="-27384"/>
            <a:ext cx="894994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Attribution</a:t>
            </a:r>
          </a:p>
        </p:txBody>
      </p:sp>
    </p:spTree>
    <p:custDataLst>
      <p:tags r:id="rId1"/>
    </p:custDataLst>
    <p:extLst>
      <p:ext uri="{BB962C8B-B14F-4D97-AF65-F5344CB8AC3E}">
        <p14:creationId xmlns:p14="http://schemas.microsoft.com/office/powerpoint/2010/main" val="159945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94" y="2935539"/>
            <a:ext cx="9125306" cy="2538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Verdana" panose="020B0604030504040204" pitchFamily="34" charset="0"/>
                <a:ea typeface="Verdana" panose="020B0604030504040204" pitchFamily="34" charset="0"/>
                <a:cs typeface="Verdana" panose="020B0604030504040204" pitchFamily="34" charset="0"/>
              </a:rPr>
              <a:t>No arrests to date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4881" y="1828801"/>
            <a:ext cx="3288352" cy="1705928"/>
          </a:xfrm>
          <a:prstGeom prst="rect">
            <a:avLst/>
          </a:prstGeom>
        </p:spPr>
      </p:pic>
      <p:sp>
        <p:nvSpPr>
          <p:cNvPr id="5" name="Rectangle 4">
            <a:extLst>
              <a:ext uri="{FF2B5EF4-FFF2-40B4-BE49-F238E27FC236}">
                <a16:creationId xmlns:a16="http://schemas.microsoft.com/office/drawing/2014/main" id="{118602B5-6286-486C-8ED6-C6D94618A984}"/>
              </a:ext>
            </a:extLst>
          </p:cNvPr>
          <p:cNvSpPr/>
          <p:nvPr/>
        </p:nvSpPr>
        <p:spPr>
          <a:xfrm>
            <a:off x="0" y="-27384"/>
            <a:ext cx="895261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Attribution</a:t>
            </a:r>
          </a:p>
        </p:txBody>
      </p:sp>
    </p:spTree>
    <p:custDataLst>
      <p:tags r:id="rId1"/>
    </p:custDataLst>
    <p:extLst>
      <p:ext uri="{BB962C8B-B14F-4D97-AF65-F5344CB8AC3E}">
        <p14:creationId xmlns:p14="http://schemas.microsoft.com/office/powerpoint/2010/main" val="4776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0091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Speed</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3970318"/>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solidFill>
                  <a:srgbClr val="005E8E"/>
                </a:solidFill>
                <a:ea typeface="Verdana" panose="020B0604030504040204" pitchFamily="34" charset="0"/>
                <a:cs typeface="Arial" panose="020B0604020202020204" pitchFamily="34" charset="0"/>
              </a:rPr>
              <a:t>The challenge?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i="1" dirty="0">
                <a:ea typeface="Verdana" panose="020B0604030504040204" pitchFamily="34" charset="0"/>
                <a:cs typeface="Arial" panose="020B0604020202020204" pitchFamily="34" charset="0"/>
              </a:rPr>
              <a:t>Mutual legal assistance processes are inherently slow…</a:t>
            </a:r>
          </a:p>
        </p:txBody>
      </p:sp>
    </p:spTree>
    <p:custDataLst>
      <p:tags r:id="rId1"/>
    </p:custDataLst>
    <p:extLst>
      <p:ext uri="{BB962C8B-B14F-4D97-AF65-F5344CB8AC3E}">
        <p14:creationId xmlns:p14="http://schemas.microsoft.com/office/powerpoint/2010/main" val="2666030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4515"/>
            <a:ext cx="887818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pic>
        <p:nvPicPr>
          <p:cNvPr id="5" name="Picture 4">
            <a:extLst>
              <a:ext uri="{FF2B5EF4-FFF2-40B4-BE49-F238E27FC236}">
                <a16:creationId xmlns:a16="http://schemas.microsoft.com/office/drawing/2014/main" id="{EFDE537D-E279-469C-A648-55DD9D6DBA7A}"/>
              </a:ext>
            </a:extLst>
          </p:cNvPr>
          <p:cNvPicPr>
            <a:picLocks noChangeAspect="1"/>
          </p:cNvPicPr>
          <p:nvPr/>
        </p:nvPicPr>
        <p:blipFill>
          <a:blip r:embed="rId3"/>
          <a:stretch>
            <a:fillRect/>
          </a:stretch>
        </p:blipFill>
        <p:spPr>
          <a:xfrm>
            <a:off x="627546" y="813589"/>
            <a:ext cx="7888908" cy="5230821"/>
          </a:xfrm>
          <a:prstGeom prst="rect">
            <a:avLst/>
          </a:prstGeom>
        </p:spPr>
      </p:pic>
    </p:spTree>
    <p:custDataLst>
      <p:tags r:id="rId1"/>
    </p:custDataLst>
    <p:extLst>
      <p:ext uri="{BB962C8B-B14F-4D97-AF65-F5344CB8AC3E}">
        <p14:creationId xmlns:p14="http://schemas.microsoft.com/office/powerpoint/2010/main" val="3826707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63797" y="15148"/>
            <a:ext cx="886671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274195"/>
          </a:xfrm>
          <a:prstGeom prst="rect">
            <a:avLst/>
          </a:prstGeom>
        </p:spPr>
        <p:txBody>
          <a:bodyPr wrap="square">
            <a:spAutoFit/>
          </a:bodyPr>
          <a:lstStyle/>
          <a:p>
            <a:pPr algn="ctr" eaLnBrk="1" hangingPunct="1">
              <a:lnSpc>
                <a:spcPct val="80000"/>
              </a:lnSpc>
            </a:pPr>
            <a:endParaRPr lang="en-GB" sz="3200" b="1" dirty="0">
              <a:ea typeface="ＭＳ Ｐゴシック" charset="0"/>
            </a:endParaRPr>
          </a:p>
          <a:p>
            <a:pPr algn="ctr" eaLnBrk="1" hangingPunct="1">
              <a:lnSpc>
                <a:spcPct val="80000"/>
              </a:lnSpc>
            </a:pPr>
            <a:r>
              <a:rPr lang="en-GB" sz="3200" b="1" dirty="0">
                <a:solidFill>
                  <a:srgbClr val="005E8E"/>
                </a:solidFill>
                <a:ea typeface="ＭＳ Ｐゴシック" charset="0"/>
              </a:rPr>
              <a:t>Summary</a:t>
            </a:r>
            <a:endParaRPr lang="en-GB" sz="3200" b="1" dirty="0">
              <a:solidFill>
                <a:srgbClr val="005E8E"/>
              </a:solidFill>
            </a:endParaRPr>
          </a:p>
          <a:p>
            <a:pPr algn="ctr">
              <a:lnSpc>
                <a:spcPct val="80000"/>
              </a:lnSpc>
            </a:pPr>
            <a:endParaRPr lang="en-GB" sz="3200" b="1" dirty="0"/>
          </a:p>
        </p:txBody>
      </p:sp>
    </p:spTree>
    <p:custDataLst>
      <p:tags r:id="rId1"/>
    </p:custDataLst>
    <p:extLst>
      <p:ext uri="{BB962C8B-B14F-4D97-AF65-F5344CB8AC3E}">
        <p14:creationId xmlns:p14="http://schemas.microsoft.com/office/powerpoint/2010/main" val="4167691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95693" y="5583"/>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Summary</a:t>
            </a:r>
            <a:endParaRPr lang="en-GB" sz="3200" dirty="0">
              <a:latin typeface="+mj-lt"/>
            </a:endParaRPr>
          </a:p>
        </p:txBody>
      </p:sp>
      <p:sp>
        <p:nvSpPr>
          <p:cNvPr id="7" name="Rectangle 6">
            <a:extLst>
              <a:ext uri="{FF2B5EF4-FFF2-40B4-BE49-F238E27FC236}">
                <a16:creationId xmlns:a16="http://schemas.microsoft.com/office/drawing/2014/main" id="{10F8F911-DA48-43FF-BCC6-0A32085C85C6}"/>
              </a:ext>
            </a:extLst>
          </p:cNvPr>
          <p:cNvSpPr/>
          <p:nvPr/>
        </p:nvSpPr>
        <p:spPr>
          <a:xfrm>
            <a:off x="211015" y="1193778"/>
            <a:ext cx="8619834" cy="4967514"/>
          </a:xfrm>
          <a:prstGeom prst="rect">
            <a:avLst/>
          </a:prstGeom>
        </p:spPr>
        <p:txBody>
          <a:bodyPr wrap="square">
            <a:spAutoFit/>
          </a:bodyPr>
          <a:lstStyle/>
          <a:p>
            <a:pPr marL="342900" indent="-342900" algn="just">
              <a:lnSpc>
                <a:spcPct val="150000"/>
              </a:lnSpc>
              <a:buFont typeface="Wingdings" pitchFamily="2" charset="2"/>
              <a:buChar char="ü"/>
            </a:pPr>
            <a:r>
              <a:rPr lang="en-GB" sz="2200" i="1" dirty="0"/>
              <a:t>Recognise key challenges associated with international cooperation with respect to cybercrime and electronic evidence</a:t>
            </a:r>
          </a:p>
          <a:p>
            <a:pPr marL="342900" indent="-342900" algn="just">
              <a:lnSpc>
                <a:spcPct val="150000"/>
              </a:lnSpc>
              <a:buFont typeface="Wingdings" pitchFamily="2" charset="2"/>
              <a:buChar char="ü"/>
            </a:pPr>
            <a:endParaRPr lang="en-GB" sz="2200" i="1" dirty="0"/>
          </a:p>
          <a:p>
            <a:pPr marL="342900" indent="-342900" algn="just">
              <a:lnSpc>
                <a:spcPct val="150000"/>
              </a:lnSpc>
              <a:buFont typeface="Wingdings" pitchFamily="2" charset="2"/>
              <a:buChar char="ü"/>
            </a:pPr>
            <a:r>
              <a:rPr lang="en-GB" sz="2200" i="1" dirty="0"/>
              <a:t>Identify practical implications posed by the key challenges associated with international cooperation </a:t>
            </a:r>
          </a:p>
          <a:p>
            <a:pPr marL="342900" indent="-342900" algn="just">
              <a:lnSpc>
                <a:spcPct val="150000"/>
              </a:lnSpc>
              <a:buFont typeface="Wingdings" pitchFamily="2" charset="2"/>
              <a:buChar char="ü"/>
            </a:pPr>
            <a:endParaRPr lang="en-GB" sz="2200" i="1" dirty="0"/>
          </a:p>
          <a:p>
            <a:pPr marL="342900" indent="-342900" algn="just">
              <a:lnSpc>
                <a:spcPct val="150000"/>
              </a:lnSpc>
              <a:buFont typeface="Wingdings" pitchFamily="2" charset="2"/>
              <a:buChar char="ü"/>
            </a:pPr>
            <a:r>
              <a:rPr lang="en-GB" sz="2200" i="1" dirty="0"/>
              <a:t>Explore possible solutions to address the challenges associated with international cooperation </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endParaRPr lang="en-GB" sz="2200" i="1" dirty="0"/>
          </a:p>
        </p:txBody>
      </p:sp>
    </p:spTree>
    <p:custDataLst>
      <p:tags r:id="rId1"/>
    </p:custDataLst>
    <p:extLst>
      <p:ext uri="{BB962C8B-B14F-4D97-AF65-F5344CB8AC3E}">
        <p14:creationId xmlns:p14="http://schemas.microsoft.com/office/powerpoint/2010/main" val="3732782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15148"/>
            <a:ext cx="900577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pic>
        <p:nvPicPr>
          <p:cNvPr id="5" name="Picture 4">
            <a:extLst>
              <a:ext uri="{FF2B5EF4-FFF2-40B4-BE49-F238E27FC236}">
                <a16:creationId xmlns:a16="http://schemas.microsoft.com/office/drawing/2014/main" id="{EFDE537D-E279-469C-A648-55DD9D6DBA7A}"/>
              </a:ext>
            </a:extLst>
          </p:cNvPr>
          <p:cNvPicPr>
            <a:picLocks noChangeAspect="1"/>
          </p:cNvPicPr>
          <p:nvPr/>
        </p:nvPicPr>
        <p:blipFill>
          <a:blip r:embed="rId3"/>
          <a:stretch>
            <a:fillRect/>
          </a:stretch>
        </p:blipFill>
        <p:spPr>
          <a:xfrm>
            <a:off x="627546" y="813589"/>
            <a:ext cx="7888908" cy="5230821"/>
          </a:xfrm>
          <a:prstGeom prst="rect">
            <a:avLst/>
          </a:prstGeom>
        </p:spPr>
      </p:pic>
    </p:spTree>
    <p:custDataLst>
      <p:tags r:id="rId1"/>
    </p:custDataLst>
    <p:extLst>
      <p:ext uri="{BB962C8B-B14F-4D97-AF65-F5344CB8AC3E}">
        <p14:creationId xmlns:p14="http://schemas.microsoft.com/office/powerpoint/2010/main" val="253988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3767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Look Familiar?</a:t>
            </a:r>
          </a:p>
        </p:txBody>
      </p:sp>
      <p:grpSp>
        <p:nvGrpSpPr>
          <p:cNvPr id="12" name="Group 11">
            <a:extLst>
              <a:ext uri="{FF2B5EF4-FFF2-40B4-BE49-F238E27FC236}">
                <a16:creationId xmlns:a16="http://schemas.microsoft.com/office/drawing/2014/main" id="{9F1762E3-A4DD-4917-9721-3074D35F23B6}"/>
              </a:ext>
            </a:extLst>
          </p:cNvPr>
          <p:cNvGrpSpPr/>
          <p:nvPr/>
        </p:nvGrpSpPr>
        <p:grpSpPr>
          <a:xfrm>
            <a:off x="110285" y="856571"/>
            <a:ext cx="8620357" cy="5727336"/>
            <a:chOff x="110285" y="1016366"/>
            <a:chExt cx="8169249" cy="5727336"/>
          </a:xfrm>
        </p:grpSpPr>
        <p:sp>
          <p:nvSpPr>
            <p:cNvPr id="16" name="Rectangle 15">
              <a:extLst>
                <a:ext uri="{FF2B5EF4-FFF2-40B4-BE49-F238E27FC236}">
                  <a16:creationId xmlns:a16="http://schemas.microsoft.com/office/drawing/2014/main" id="{BFBFCB50-8778-4C6B-B766-4DC21C792359}"/>
                </a:ext>
              </a:extLst>
            </p:cNvPr>
            <p:cNvSpPr/>
            <p:nvPr/>
          </p:nvSpPr>
          <p:spPr>
            <a:xfrm>
              <a:off x="110285" y="1953655"/>
              <a:ext cx="2006380" cy="1020088"/>
            </a:xfrm>
            <a:prstGeom prst="rect">
              <a:avLst/>
            </a:prstGeom>
            <a:noFill/>
            <a:ln>
              <a:solidFill>
                <a:srgbClr val="2E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E618E"/>
                  </a:solidFill>
                  <a:ea typeface="Verdana" panose="020B0604030504040204" pitchFamily="34" charset="0"/>
                  <a:cs typeface="Verdana" panose="020B0604030504040204" pitchFamily="34" charset="0"/>
                </a:rPr>
                <a:t>A Typical Process</a:t>
              </a:r>
            </a:p>
          </p:txBody>
        </p:sp>
        <p:sp>
          <p:nvSpPr>
            <p:cNvPr id="19" name="Right Arrow 1">
              <a:extLst>
                <a:ext uri="{FF2B5EF4-FFF2-40B4-BE49-F238E27FC236}">
                  <a16:creationId xmlns:a16="http://schemas.microsoft.com/office/drawing/2014/main" id="{3FD77482-A138-4B97-AFAE-29AF4BAF3277}"/>
                </a:ext>
              </a:extLst>
            </p:cNvPr>
            <p:cNvSpPr/>
            <p:nvPr/>
          </p:nvSpPr>
          <p:spPr bwMode="auto">
            <a:xfrm>
              <a:off x="524927" y="3488268"/>
              <a:ext cx="1439337"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rPr>
                <a:t>Incoming</a:t>
              </a:r>
            </a:p>
          </p:txBody>
        </p:sp>
        <p:sp>
          <p:nvSpPr>
            <p:cNvPr id="20" name="Rectangle 19">
              <a:extLst>
                <a:ext uri="{FF2B5EF4-FFF2-40B4-BE49-F238E27FC236}">
                  <a16:creationId xmlns:a16="http://schemas.microsoft.com/office/drawing/2014/main" id="{58939A80-781E-4EDA-814A-B4443A8B4B5A}"/>
                </a:ext>
              </a:extLst>
            </p:cNvPr>
            <p:cNvSpPr/>
            <p:nvPr/>
          </p:nvSpPr>
          <p:spPr bwMode="auto">
            <a:xfrm>
              <a:off x="2116665"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2E618E"/>
                  </a:solidFill>
                  <a:effectLst/>
                </a:rPr>
                <a:t>MFA</a:t>
              </a:r>
            </a:p>
          </p:txBody>
        </p:sp>
        <p:sp>
          <p:nvSpPr>
            <p:cNvPr id="21" name="Rectangle 20">
              <a:extLst>
                <a:ext uri="{FF2B5EF4-FFF2-40B4-BE49-F238E27FC236}">
                  <a16:creationId xmlns:a16="http://schemas.microsoft.com/office/drawing/2014/main" id="{0FF6A004-F5E6-4516-A10B-EC4121922BF5}"/>
                </a:ext>
              </a:extLst>
            </p:cNvPr>
            <p:cNvSpPr/>
            <p:nvPr/>
          </p:nvSpPr>
          <p:spPr bwMode="auto">
            <a:xfrm>
              <a:off x="4511856"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Prosecutor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General</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Registry</a:t>
              </a:r>
            </a:p>
          </p:txBody>
        </p:sp>
        <p:sp>
          <p:nvSpPr>
            <p:cNvPr id="22" name="Rectangle 21">
              <a:extLst>
                <a:ext uri="{FF2B5EF4-FFF2-40B4-BE49-F238E27FC236}">
                  <a16:creationId xmlns:a16="http://schemas.microsoft.com/office/drawing/2014/main" id="{EC6FD423-E9A1-4385-BE33-E14D31680CA4}"/>
                </a:ext>
              </a:extLst>
            </p:cNvPr>
            <p:cNvSpPr/>
            <p:nvPr/>
          </p:nvSpPr>
          <p:spPr bwMode="auto">
            <a:xfrm>
              <a:off x="4528792"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Prosecutor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Assigned</a:t>
              </a:r>
              <a:endParaRPr kumimoji="0" lang="en-GB" sz="1400" b="1" i="0" u="none" strike="noStrike" cap="none" normalizeH="0" baseline="0" dirty="0">
                <a:ln>
                  <a:noFill/>
                </a:ln>
                <a:solidFill>
                  <a:srgbClr val="2E618E"/>
                </a:solidFill>
                <a:effectLst/>
              </a:endParaRPr>
            </a:p>
          </p:txBody>
        </p:sp>
        <p:sp>
          <p:nvSpPr>
            <p:cNvPr id="23" name="Right Arrow 10">
              <a:extLst>
                <a:ext uri="{FF2B5EF4-FFF2-40B4-BE49-F238E27FC236}">
                  <a16:creationId xmlns:a16="http://schemas.microsoft.com/office/drawing/2014/main" id="{613860FC-C73F-4E7A-B1CE-663AE6656EE3}"/>
                </a:ext>
              </a:extLst>
            </p:cNvPr>
            <p:cNvSpPr/>
            <p:nvPr/>
          </p:nvSpPr>
          <p:spPr bwMode="auto">
            <a:xfrm rot="5400000">
              <a:off x="2197090" y="4660903"/>
              <a:ext cx="97791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rPr>
                <a:t>Copy</a:t>
              </a: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24" name="Rectangle 23">
              <a:extLst>
                <a:ext uri="{FF2B5EF4-FFF2-40B4-BE49-F238E27FC236}">
                  <a16:creationId xmlns:a16="http://schemas.microsoft.com/office/drawing/2014/main" id="{CB0EA8F5-6DB2-49BB-880E-6E1198BAA65A}"/>
                </a:ext>
              </a:extLst>
            </p:cNvPr>
            <p:cNvSpPr/>
            <p:nvPr/>
          </p:nvSpPr>
          <p:spPr bwMode="auto">
            <a:xfrm>
              <a:off x="2103084"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National</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Security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Service</a:t>
              </a:r>
            </a:p>
          </p:txBody>
        </p:sp>
        <p:sp>
          <p:nvSpPr>
            <p:cNvPr id="25" name="Right Arrow 13">
              <a:extLst>
                <a:ext uri="{FF2B5EF4-FFF2-40B4-BE49-F238E27FC236}">
                  <a16:creationId xmlns:a16="http://schemas.microsoft.com/office/drawing/2014/main" id="{D70B46DB-DC0B-4B34-B25F-727C543D1E19}"/>
                </a:ext>
              </a:extLst>
            </p:cNvPr>
            <p:cNvSpPr/>
            <p:nvPr/>
          </p:nvSpPr>
          <p:spPr bwMode="auto">
            <a:xfrm rot="5400000">
              <a:off x="4674842" y="4635500"/>
              <a:ext cx="92710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26" name="Right Arrow 14">
              <a:extLst>
                <a:ext uri="{FF2B5EF4-FFF2-40B4-BE49-F238E27FC236}">
                  <a16:creationId xmlns:a16="http://schemas.microsoft.com/office/drawing/2014/main" id="{B23107E9-58FB-44A1-8E7B-4F6D23A0EA26}"/>
                </a:ext>
              </a:extLst>
            </p:cNvPr>
            <p:cNvSpPr/>
            <p:nvPr/>
          </p:nvSpPr>
          <p:spPr bwMode="auto">
            <a:xfrm>
              <a:off x="5909738" y="5825071"/>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27" name="Rectangle 26">
              <a:extLst>
                <a:ext uri="{FF2B5EF4-FFF2-40B4-BE49-F238E27FC236}">
                  <a16:creationId xmlns:a16="http://schemas.microsoft.com/office/drawing/2014/main" id="{0457698A-F0B7-4BDA-9F1F-826D090ED2E1}"/>
                </a:ext>
              </a:extLst>
            </p:cNvPr>
            <p:cNvSpPr/>
            <p:nvPr/>
          </p:nvSpPr>
          <p:spPr bwMode="auto">
            <a:xfrm>
              <a:off x="6954501" y="5575302"/>
              <a:ext cx="1325033"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Investigator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Registry</a:t>
              </a:r>
              <a:endParaRPr kumimoji="0" lang="en-GB" sz="1400" b="1" i="0" u="none" strike="noStrike" cap="none" normalizeH="0" baseline="0" dirty="0">
                <a:ln>
                  <a:noFill/>
                </a:ln>
                <a:solidFill>
                  <a:srgbClr val="2E618E"/>
                </a:solidFill>
                <a:effectLst/>
              </a:endParaRPr>
            </a:p>
          </p:txBody>
        </p:sp>
        <p:sp>
          <p:nvSpPr>
            <p:cNvPr id="28" name="Right Arrow 16">
              <a:extLst>
                <a:ext uri="{FF2B5EF4-FFF2-40B4-BE49-F238E27FC236}">
                  <a16:creationId xmlns:a16="http://schemas.microsoft.com/office/drawing/2014/main" id="{0F5D5607-5112-4630-9BA3-C1200429247D}"/>
                </a:ext>
              </a:extLst>
            </p:cNvPr>
            <p:cNvSpPr/>
            <p:nvPr/>
          </p:nvSpPr>
          <p:spPr bwMode="auto">
            <a:xfrm rot="16200000">
              <a:off x="7201261" y="4635498"/>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29" name="Rectangle 28">
              <a:extLst>
                <a:ext uri="{FF2B5EF4-FFF2-40B4-BE49-F238E27FC236}">
                  <a16:creationId xmlns:a16="http://schemas.microsoft.com/office/drawing/2014/main" id="{A4B71E38-3B83-4464-954D-C677290918B4}"/>
                </a:ext>
              </a:extLst>
            </p:cNvPr>
            <p:cNvSpPr/>
            <p:nvPr/>
          </p:nvSpPr>
          <p:spPr bwMode="auto">
            <a:xfrm>
              <a:off x="6954501" y="3255429"/>
              <a:ext cx="1325032"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Investigator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Assigned</a:t>
              </a:r>
              <a:endParaRPr kumimoji="0" lang="en-GB" sz="1400" b="1" i="0" u="none" strike="noStrike" cap="none" normalizeH="0" baseline="0" dirty="0">
                <a:ln>
                  <a:noFill/>
                </a:ln>
                <a:solidFill>
                  <a:srgbClr val="2E618E"/>
                </a:solidFill>
                <a:effectLst/>
              </a:endParaRPr>
            </a:p>
          </p:txBody>
        </p:sp>
        <p:sp>
          <p:nvSpPr>
            <p:cNvPr id="30" name="Right Arrow 18">
              <a:extLst>
                <a:ext uri="{FF2B5EF4-FFF2-40B4-BE49-F238E27FC236}">
                  <a16:creationId xmlns:a16="http://schemas.microsoft.com/office/drawing/2014/main" id="{B59CC52F-A01F-4CE8-814B-06AAE6246CE9}"/>
                </a:ext>
              </a:extLst>
            </p:cNvPr>
            <p:cNvSpPr/>
            <p:nvPr/>
          </p:nvSpPr>
          <p:spPr bwMode="auto">
            <a:xfrm rot="16200000">
              <a:off x="7201261" y="2362189"/>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31" name="Rectangle 30">
              <a:extLst>
                <a:ext uri="{FF2B5EF4-FFF2-40B4-BE49-F238E27FC236}">
                  <a16:creationId xmlns:a16="http://schemas.microsoft.com/office/drawing/2014/main" id="{1E63A895-756E-4BD5-A54E-001D6DB327C2}"/>
                </a:ext>
              </a:extLst>
            </p:cNvPr>
            <p:cNvSpPr/>
            <p:nvPr/>
          </p:nvSpPr>
          <p:spPr bwMode="auto">
            <a:xfrm>
              <a:off x="7055211" y="1049840"/>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Militia</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Registry</a:t>
              </a:r>
              <a:endParaRPr kumimoji="0" lang="en-GB" sz="1400" b="1" i="0" u="none" strike="noStrike" cap="none" normalizeH="0" baseline="0" dirty="0">
                <a:ln>
                  <a:noFill/>
                </a:ln>
                <a:solidFill>
                  <a:srgbClr val="2E618E"/>
                </a:solidFill>
                <a:effectLst/>
              </a:endParaRPr>
            </a:p>
          </p:txBody>
        </p:sp>
        <p:sp>
          <p:nvSpPr>
            <p:cNvPr id="32" name="Right Arrow 20">
              <a:extLst>
                <a:ext uri="{FF2B5EF4-FFF2-40B4-BE49-F238E27FC236}">
                  <a16:creationId xmlns:a16="http://schemas.microsoft.com/office/drawing/2014/main" id="{4E3EFE2B-E363-4093-A5A3-3CF776CB5B24}"/>
                </a:ext>
              </a:extLst>
            </p:cNvPr>
            <p:cNvSpPr/>
            <p:nvPr/>
          </p:nvSpPr>
          <p:spPr bwMode="auto">
            <a:xfrm rot="10800000">
              <a:off x="5909738"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33" name="Rectangle 32">
              <a:extLst>
                <a:ext uri="{FF2B5EF4-FFF2-40B4-BE49-F238E27FC236}">
                  <a16:creationId xmlns:a16="http://schemas.microsoft.com/office/drawing/2014/main" id="{E36EB10D-1358-4A85-A383-D8BD3E28C977}"/>
                </a:ext>
              </a:extLst>
            </p:cNvPr>
            <p:cNvSpPr/>
            <p:nvPr/>
          </p:nvSpPr>
          <p:spPr bwMode="auto">
            <a:xfrm>
              <a:off x="4528792" y="104358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Militia</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Officer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Assigned</a:t>
              </a:r>
              <a:endParaRPr kumimoji="0" lang="en-GB" sz="1400" b="1" i="0" u="none" strike="noStrike" cap="none" normalizeH="0" baseline="0" dirty="0">
                <a:ln>
                  <a:noFill/>
                </a:ln>
                <a:solidFill>
                  <a:srgbClr val="2E618E"/>
                </a:solidFill>
                <a:effectLst/>
              </a:endParaRPr>
            </a:p>
          </p:txBody>
        </p:sp>
        <p:sp>
          <p:nvSpPr>
            <p:cNvPr id="34" name="Right Arrow 22">
              <a:extLst>
                <a:ext uri="{FF2B5EF4-FFF2-40B4-BE49-F238E27FC236}">
                  <a16:creationId xmlns:a16="http://schemas.microsoft.com/office/drawing/2014/main" id="{A8701C6C-1931-4E43-82E9-D88540EE3A4E}"/>
                </a:ext>
              </a:extLst>
            </p:cNvPr>
            <p:cNvSpPr/>
            <p:nvPr/>
          </p:nvSpPr>
          <p:spPr bwMode="auto">
            <a:xfrm rot="10800000">
              <a:off x="3413315"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35" name="Right Arrow 23">
              <a:extLst>
                <a:ext uri="{FF2B5EF4-FFF2-40B4-BE49-F238E27FC236}">
                  <a16:creationId xmlns:a16="http://schemas.microsoft.com/office/drawing/2014/main" id="{24A17C17-6E5F-4C97-97A2-D3672E872DFA}"/>
                </a:ext>
              </a:extLst>
            </p:cNvPr>
            <p:cNvSpPr/>
            <p:nvPr/>
          </p:nvSpPr>
          <p:spPr bwMode="auto">
            <a:xfrm>
              <a:off x="3413315" y="3505198"/>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36" name="Oval 35">
              <a:extLst>
                <a:ext uri="{FF2B5EF4-FFF2-40B4-BE49-F238E27FC236}">
                  <a16:creationId xmlns:a16="http://schemas.microsoft.com/office/drawing/2014/main" id="{ED24321E-A39C-4030-8509-481638D222FB}"/>
                </a:ext>
              </a:extLst>
            </p:cNvPr>
            <p:cNvSpPr/>
            <p:nvPr/>
          </p:nvSpPr>
          <p:spPr bwMode="auto">
            <a:xfrm>
              <a:off x="1511562" y="1016366"/>
              <a:ext cx="2348965" cy="107071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2E618E"/>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rPr>
                <a:t>Action taken</a:t>
              </a:r>
            </a:p>
          </p:txBody>
        </p:sp>
        <p:sp>
          <p:nvSpPr>
            <p:cNvPr id="37" name="Rectangle 36">
              <a:extLst>
                <a:ext uri="{FF2B5EF4-FFF2-40B4-BE49-F238E27FC236}">
                  <a16:creationId xmlns:a16="http://schemas.microsoft.com/office/drawing/2014/main" id="{6C90D5EE-1F0D-4F92-AC39-931C1A5E416C}"/>
                </a:ext>
              </a:extLst>
            </p:cNvPr>
            <p:cNvSpPr/>
            <p:nvPr/>
          </p:nvSpPr>
          <p:spPr bwMode="auto">
            <a:xfrm>
              <a:off x="1550002" y="2355229"/>
              <a:ext cx="6332221" cy="8309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rgbClr val="FF0000"/>
                  </a:solidFill>
                  <a:effectLst/>
                  <a:ea typeface="Verdana" panose="020B0604030504040204" pitchFamily="34" charset="0"/>
                  <a:cs typeface="Verdana" panose="020B0604030504040204" pitchFamily="34" charset="0"/>
                </a:rPr>
                <a:t>Who has the knowhow?</a:t>
              </a:r>
            </a:p>
          </p:txBody>
        </p:sp>
      </p:grpSp>
    </p:spTree>
    <p:custDataLst>
      <p:tags r:id="rId1"/>
    </p:custDataLst>
    <p:extLst>
      <p:ext uri="{BB962C8B-B14F-4D97-AF65-F5344CB8AC3E}">
        <p14:creationId xmlns:p14="http://schemas.microsoft.com/office/powerpoint/2010/main" val="199740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5261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Look Familiar?</a:t>
            </a:r>
          </a:p>
        </p:txBody>
      </p:sp>
      <p:grpSp>
        <p:nvGrpSpPr>
          <p:cNvPr id="38" name="Group 37">
            <a:extLst>
              <a:ext uri="{FF2B5EF4-FFF2-40B4-BE49-F238E27FC236}">
                <a16:creationId xmlns:a16="http://schemas.microsoft.com/office/drawing/2014/main" id="{1F0041A4-5F33-468D-AEDE-ADD1AADB5480}"/>
              </a:ext>
            </a:extLst>
          </p:cNvPr>
          <p:cNvGrpSpPr/>
          <p:nvPr/>
        </p:nvGrpSpPr>
        <p:grpSpPr>
          <a:xfrm>
            <a:off x="110284" y="693212"/>
            <a:ext cx="8842329" cy="5890686"/>
            <a:chOff x="110285" y="853016"/>
            <a:chExt cx="8169248" cy="5890686"/>
          </a:xfrm>
        </p:grpSpPr>
        <p:sp>
          <p:nvSpPr>
            <p:cNvPr id="39" name="Rectangle 38">
              <a:extLst>
                <a:ext uri="{FF2B5EF4-FFF2-40B4-BE49-F238E27FC236}">
                  <a16:creationId xmlns:a16="http://schemas.microsoft.com/office/drawing/2014/main" id="{E5846174-FAD6-402B-99DF-E5C3D7DC6306}"/>
                </a:ext>
              </a:extLst>
            </p:cNvPr>
            <p:cNvSpPr/>
            <p:nvPr/>
          </p:nvSpPr>
          <p:spPr>
            <a:xfrm>
              <a:off x="110285" y="1953655"/>
              <a:ext cx="2006380" cy="1020088"/>
            </a:xfrm>
            <a:prstGeom prst="rect">
              <a:avLst/>
            </a:prstGeom>
            <a:noFill/>
            <a:ln>
              <a:solidFill>
                <a:srgbClr val="2E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E618E"/>
                  </a:solidFill>
                  <a:ea typeface="Verdana" panose="020B0604030504040204" pitchFamily="34" charset="0"/>
                  <a:cs typeface="Verdana" panose="020B0604030504040204" pitchFamily="34" charset="0"/>
                </a:rPr>
                <a:t>A Typical Process</a:t>
              </a:r>
            </a:p>
          </p:txBody>
        </p:sp>
        <p:sp>
          <p:nvSpPr>
            <p:cNvPr id="40" name="Rectangle 39">
              <a:extLst>
                <a:ext uri="{FF2B5EF4-FFF2-40B4-BE49-F238E27FC236}">
                  <a16:creationId xmlns:a16="http://schemas.microsoft.com/office/drawing/2014/main" id="{C95FDC77-344A-4E17-900C-D93E38DB5559}"/>
                </a:ext>
              </a:extLst>
            </p:cNvPr>
            <p:cNvSpPr/>
            <p:nvPr/>
          </p:nvSpPr>
          <p:spPr bwMode="auto">
            <a:xfrm>
              <a:off x="2116665"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2E618E"/>
                  </a:solidFill>
                  <a:effectLst/>
                </a:rPr>
                <a:t>MFA</a:t>
              </a:r>
            </a:p>
          </p:txBody>
        </p:sp>
        <p:sp>
          <p:nvSpPr>
            <p:cNvPr id="41" name="Rectangle 40">
              <a:extLst>
                <a:ext uri="{FF2B5EF4-FFF2-40B4-BE49-F238E27FC236}">
                  <a16:creationId xmlns:a16="http://schemas.microsoft.com/office/drawing/2014/main" id="{63970073-332B-4B70-B75F-3A8D945E9B3D}"/>
                </a:ext>
              </a:extLst>
            </p:cNvPr>
            <p:cNvSpPr/>
            <p:nvPr/>
          </p:nvSpPr>
          <p:spPr bwMode="auto">
            <a:xfrm>
              <a:off x="4511856"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Prosecutor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General</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Registry</a:t>
              </a:r>
            </a:p>
          </p:txBody>
        </p:sp>
        <p:sp>
          <p:nvSpPr>
            <p:cNvPr id="42" name="Rectangle 41">
              <a:extLst>
                <a:ext uri="{FF2B5EF4-FFF2-40B4-BE49-F238E27FC236}">
                  <a16:creationId xmlns:a16="http://schemas.microsoft.com/office/drawing/2014/main" id="{CDF95422-9AEE-4F2F-800F-C3755A34EA42}"/>
                </a:ext>
              </a:extLst>
            </p:cNvPr>
            <p:cNvSpPr/>
            <p:nvPr/>
          </p:nvSpPr>
          <p:spPr bwMode="auto">
            <a:xfrm>
              <a:off x="4528792"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Prosecutor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Approves</a:t>
              </a:r>
              <a:endParaRPr kumimoji="0" lang="en-GB" sz="1400" b="1" i="0" u="none" strike="noStrike" cap="none" normalizeH="0" baseline="0" dirty="0">
                <a:ln>
                  <a:noFill/>
                </a:ln>
                <a:solidFill>
                  <a:srgbClr val="2E618E"/>
                </a:solidFill>
                <a:effectLst/>
              </a:endParaRPr>
            </a:p>
          </p:txBody>
        </p:sp>
        <p:sp>
          <p:nvSpPr>
            <p:cNvPr id="43" name="Right Arrow 10">
              <a:extLst>
                <a:ext uri="{FF2B5EF4-FFF2-40B4-BE49-F238E27FC236}">
                  <a16:creationId xmlns:a16="http://schemas.microsoft.com/office/drawing/2014/main" id="{B15C56E3-9280-4D6A-A288-60E13C007170}"/>
                </a:ext>
              </a:extLst>
            </p:cNvPr>
            <p:cNvSpPr/>
            <p:nvPr/>
          </p:nvSpPr>
          <p:spPr bwMode="auto">
            <a:xfrm rot="5400000">
              <a:off x="2197090" y="4660903"/>
              <a:ext cx="97791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rPr>
                <a:t>Copy</a:t>
              </a:r>
            </a:p>
          </p:txBody>
        </p:sp>
        <p:sp>
          <p:nvSpPr>
            <p:cNvPr id="44" name="Rectangle 43">
              <a:extLst>
                <a:ext uri="{FF2B5EF4-FFF2-40B4-BE49-F238E27FC236}">
                  <a16:creationId xmlns:a16="http://schemas.microsoft.com/office/drawing/2014/main" id="{D27038EF-D806-42F4-BF63-5CDA684C6911}"/>
                </a:ext>
              </a:extLst>
            </p:cNvPr>
            <p:cNvSpPr/>
            <p:nvPr/>
          </p:nvSpPr>
          <p:spPr bwMode="auto">
            <a:xfrm>
              <a:off x="2103084"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National</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Security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Service</a:t>
              </a:r>
            </a:p>
          </p:txBody>
        </p:sp>
        <p:sp>
          <p:nvSpPr>
            <p:cNvPr id="45" name="Right Arrow 13">
              <a:extLst>
                <a:ext uri="{FF2B5EF4-FFF2-40B4-BE49-F238E27FC236}">
                  <a16:creationId xmlns:a16="http://schemas.microsoft.com/office/drawing/2014/main" id="{673DF0FE-8815-4279-8138-6CDF5237D3E0}"/>
                </a:ext>
              </a:extLst>
            </p:cNvPr>
            <p:cNvSpPr/>
            <p:nvPr/>
          </p:nvSpPr>
          <p:spPr bwMode="auto">
            <a:xfrm rot="16200000">
              <a:off x="4674842" y="4635500"/>
              <a:ext cx="92710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46" name="Right Arrow 14">
              <a:extLst>
                <a:ext uri="{FF2B5EF4-FFF2-40B4-BE49-F238E27FC236}">
                  <a16:creationId xmlns:a16="http://schemas.microsoft.com/office/drawing/2014/main" id="{9C9FF0C6-78A6-4C65-ADDF-DD6AD43BB77F}"/>
                </a:ext>
              </a:extLst>
            </p:cNvPr>
            <p:cNvSpPr/>
            <p:nvPr/>
          </p:nvSpPr>
          <p:spPr bwMode="auto">
            <a:xfrm rot="10800000">
              <a:off x="5909738" y="5825071"/>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47" name="Rectangle 46">
              <a:extLst>
                <a:ext uri="{FF2B5EF4-FFF2-40B4-BE49-F238E27FC236}">
                  <a16:creationId xmlns:a16="http://schemas.microsoft.com/office/drawing/2014/main" id="{5EB9C29B-FBCA-4DCA-910D-2E35EA16AA04}"/>
                </a:ext>
              </a:extLst>
            </p:cNvPr>
            <p:cNvSpPr/>
            <p:nvPr/>
          </p:nvSpPr>
          <p:spPr bwMode="auto">
            <a:xfrm>
              <a:off x="7060333"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Investigator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Registry</a:t>
              </a:r>
              <a:endParaRPr kumimoji="0" lang="en-GB" sz="1400" b="1" i="0" u="none" strike="noStrike" cap="none" normalizeH="0" baseline="0" dirty="0">
                <a:ln>
                  <a:noFill/>
                </a:ln>
                <a:solidFill>
                  <a:srgbClr val="2E618E"/>
                </a:solidFill>
                <a:effectLst/>
              </a:endParaRPr>
            </a:p>
          </p:txBody>
        </p:sp>
        <p:sp>
          <p:nvSpPr>
            <p:cNvPr id="48" name="Right Arrow 16">
              <a:extLst>
                <a:ext uri="{FF2B5EF4-FFF2-40B4-BE49-F238E27FC236}">
                  <a16:creationId xmlns:a16="http://schemas.microsoft.com/office/drawing/2014/main" id="{D11683ED-A4CA-468E-8994-ADEE86EBFD25}"/>
                </a:ext>
              </a:extLst>
            </p:cNvPr>
            <p:cNvSpPr/>
            <p:nvPr/>
          </p:nvSpPr>
          <p:spPr bwMode="auto">
            <a:xfrm rot="5400000">
              <a:off x="7201261" y="4635498"/>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49" name="Rectangle 48">
              <a:extLst>
                <a:ext uri="{FF2B5EF4-FFF2-40B4-BE49-F238E27FC236}">
                  <a16:creationId xmlns:a16="http://schemas.microsoft.com/office/drawing/2014/main" id="{ED3B7116-2ACE-4371-A2D3-C386C7C9BE72}"/>
                </a:ext>
              </a:extLst>
            </p:cNvPr>
            <p:cNvSpPr/>
            <p:nvPr/>
          </p:nvSpPr>
          <p:spPr bwMode="auto">
            <a:xfrm>
              <a:off x="7060333"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Investigator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Reviews</a:t>
              </a:r>
              <a:endParaRPr kumimoji="0" lang="en-GB" sz="1400" b="1" i="0" u="none" strike="noStrike" cap="none" normalizeH="0" baseline="0" dirty="0">
                <a:ln>
                  <a:noFill/>
                </a:ln>
                <a:solidFill>
                  <a:srgbClr val="2E618E"/>
                </a:solidFill>
                <a:effectLst/>
              </a:endParaRPr>
            </a:p>
          </p:txBody>
        </p:sp>
        <p:sp>
          <p:nvSpPr>
            <p:cNvPr id="50" name="Right Arrow 18">
              <a:extLst>
                <a:ext uri="{FF2B5EF4-FFF2-40B4-BE49-F238E27FC236}">
                  <a16:creationId xmlns:a16="http://schemas.microsoft.com/office/drawing/2014/main" id="{BDD40864-9A09-47E9-A51D-48B59FD504C4}"/>
                </a:ext>
              </a:extLst>
            </p:cNvPr>
            <p:cNvSpPr/>
            <p:nvPr/>
          </p:nvSpPr>
          <p:spPr bwMode="auto">
            <a:xfrm rot="5400000">
              <a:off x="7201261" y="2392669"/>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51" name="Rectangle 50">
              <a:extLst>
                <a:ext uri="{FF2B5EF4-FFF2-40B4-BE49-F238E27FC236}">
                  <a16:creationId xmlns:a16="http://schemas.microsoft.com/office/drawing/2014/main" id="{DC329C01-AA48-46C7-B12C-5CD8C48F6048}"/>
                </a:ext>
              </a:extLst>
            </p:cNvPr>
            <p:cNvSpPr/>
            <p:nvPr/>
          </p:nvSpPr>
          <p:spPr bwMode="auto">
            <a:xfrm>
              <a:off x="7055211" y="1049840"/>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Militia</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Registry</a:t>
              </a:r>
              <a:endParaRPr kumimoji="0" lang="en-GB" sz="1400" b="1" i="0" u="none" strike="noStrike" cap="none" normalizeH="0" baseline="0" dirty="0">
                <a:ln>
                  <a:noFill/>
                </a:ln>
                <a:solidFill>
                  <a:srgbClr val="2E618E"/>
                </a:solidFill>
                <a:effectLst/>
              </a:endParaRPr>
            </a:p>
          </p:txBody>
        </p:sp>
        <p:sp>
          <p:nvSpPr>
            <p:cNvPr id="52" name="Right Arrow 20">
              <a:extLst>
                <a:ext uri="{FF2B5EF4-FFF2-40B4-BE49-F238E27FC236}">
                  <a16:creationId xmlns:a16="http://schemas.microsoft.com/office/drawing/2014/main" id="{DB95125E-5F6D-4205-BCE0-73EDD8C4DC3C}"/>
                </a:ext>
              </a:extLst>
            </p:cNvPr>
            <p:cNvSpPr/>
            <p:nvPr/>
          </p:nvSpPr>
          <p:spPr bwMode="auto">
            <a:xfrm>
              <a:off x="5909738"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53" name="Rectangle 52">
              <a:extLst>
                <a:ext uri="{FF2B5EF4-FFF2-40B4-BE49-F238E27FC236}">
                  <a16:creationId xmlns:a16="http://schemas.microsoft.com/office/drawing/2014/main" id="{5D58107A-B8C4-467A-85DF-75E832459718}"/>
                </a:ext>
              </a:extLst>
            </p:cNvPr>
            <p:cNvSpPr/>
            <p:nvPr/>
          </p:nvSpPr>
          <p:spPr bwMode="auto">
            <a:xfrm>
              <a:off x="4528792" y="104358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Militia</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Officer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rPr>
                <a:t>Prepares</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rPr>
                <a:t>Details</a:t>
              </a:r>
            </a:p>
          </p:txBody>
        </p:sp>
        <p:sp>
          <p:nvSpPr>
            <p:cNvPr id="54" name="Right Arrow 23">
              <a:extLst>
                <a:ext uri="{FF2B5EF4-FFF2-40B4-BE49-F238E27FC236}">
                  <a16:creationId xmlns:a16="http://schemas.microsoft.com/office/drawing/2014/main" id="{DF6589F0-EFF9-4E11-A111-8BC5CF53D6DC}"/>
                </a:ext>
              </a:extLst>
            </p:cNvPr>
            <p:cNvSpPr/>
            <p:nvPr/>
          </p:nvSpPr>
          <p:spPr bwMode="auto">
            <a:xfrm rot="10800000">
              <a:off x="3413315" y="3505198"/>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55" name="Left Arrow 2">
              <a:extLst>
                <a:ext uri="{FF2B5EF4-FFF2-40B4-BE49-F238E27FC236}">
                  <a16:creationId xmlns:a16="http://schemas.microsoft.com/office/drawing/2014/main" id="{A1F80022-8515-4D4A-A8C6-75DA9EB22EFF}"/>
                </a:ext>
              </a:extLst>
            </p:cNvPr>
            <p:cNvSpPr/>
            <p:nvPr/>
          </p:nvSpPr>
          <p:spPr bwMode="auto">
            <a:xfrm>
              <a:off x="426720" y="3505198"/>
              <a:ext cx="1371600" cy="668861"/>
            </a:xfrm>
            <a:prstGeom prst="lef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rPr>
                <a:t>Outgoing</a:t>
              </a:r>
            </a:p>
          </p:txBody>
        </p:sp>
        <p:sp>
          <p:nvSpPr>
            <p:cNvPr id="56" name="Right Arrow 22">
              <a:extLst>
                <a:ext uri="{FF2B5EF4-FFF2-40B4-BE49-F238E27FC236}">
                  <a16:creationId xmlns:a16="http://schemas.microsoft.com/office/drawing/2014/main" id="{0F22B5E7-E976-4F6A-9700-609131822369}"/>
                </a:ext>
              </a:extLst>
            </p:cNvPr>
            <p:cNvSpPr/>
            <p:nvPr/>
          </p:nvSpPr>
          <p:spPr bwMode="auto">
            <a:xfrm>
              <a:off x="3413315"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endParaRPr>
            </a:p>
          </p:txBody>
        </p:sp>
        <p:sp>
          <p:nvSpPr>
            <p:cNvPr id="57" name="Oval 56">
              <a:extLst>
                <a:ext uri="{FF2B5EF4-FFF2-40B4-BE49-F238E27FC236}">
                  <a16:creationId xmlns:a16="http://schemas.microsoft.com/office/drawing/2014/main" id="{AB5573E9-9A45-439D-A6A0-FF3D18942C65}"/>
                </a:ext>
              </a:extLst>
            </p:cNvPr>
            <p:cNvSpPr/>
            <p:nvPr/>
          </p:nvSpPr>
          <p:spPr bwMode="auto">
            <a:xfrm>
              <a:off x="1817432" y="853016"/>
              <a:ext cx="1767067" cy="113836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2E618E"/>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rPr>
                <a:t>Data</a:t>
              </a:r>
            </a:p>
            <a:p>
              <a:pPr marL="0" marR="0" indent="0" algn="ctr" defTabSz="914400" rtl="0" eaLnBrk="1" fontAlgn="base" latinLnBrk="0" hangingPunct="1">
                <a:lnSpc>
                  <a:spcPct val="100000"/>
                </a:lnSpc>
                <a:spcBef>
                  <a:spcPct val="0"/>
                </a:spcBef>
                <a:spcAft>
                  <a:spcPct val="0"/>
                </a:spcAft>
                <a:buClrTx/>
                <a:buSzTx/>
                <a:buFontTx/>
                <a:buNone/>
                <a:tabLst/>
              </a:pPr>
              <a:r>
                <a:rPr lang="en-GB" b="1" dirty="0">
                  <a:solidFill>
                    <a:srgbClr val="2E618E"/>
                  </a:solidFill>
                </a:rPr>
                <a:t>Required</a:t>
              </a:r>
              <a:endParaRPr kumimoji="0" lang="en-GB" sz="1800" b="1" i="0" u="none" strike="noStrike" cap="none" normalizeH="0" baseline="0" dirty="0">
                <a:ln>
                  <a:noFill/>
                </a:ln>
                <a:solidFill>
                  <a:srgbClr val="2E618E"/>
                </a:solidFill>
                <a:effectLst/>
              </a:endParaRPr>
            </a:p>
          </p:txBody>
        </p:sp>
        <p:sp>
          <p:nvSpPr>
            <p:cNvPr id="58" name="Rectangle 57">
              <a:extLst>
                <a:ext uri="{FF2B5EF4-FFF2-40B4-BE49-F238E27FC236}">
                  <a16:creationId xmlns:a16="http://schemas.microsoft.com/office/drawing/2014/main" id="{85952229-C3A6-4E60-9D36-E91CFB8D904C}"/>
                </a:ext>
              </a:extLst>
            </p:cNvPr>
            <p:cNvSpPr/>
            <p:nvPr/>
          </p:nvSpPr>
          <p:spPr bwMode="auto">
            <a:xfrm>
              <a:off x="1623029" y="2417480"/>
              <a:ext cx="6332221" cy="8309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rgbClr val="FF0000"/>
                  </a:solidFill>
                  <a:effectLst/>
                  <a:ea typeface="Verdana" panose="020B0604030504040204" pitchFamily="34" charset="0"/>
                  <a:cs typeface="Verdana" panose="020B0604030504040204" pitchFamily="34" charset="0"/>
                </a:rPr>
                <a:t>How long does this take?</a:t>
              </a:r>
            </a:p>
          </p:txBody>
        </p:sp>
      </p:grpSp>
    </p:spTree>
    <p:custDataLst>
      <p:tags r:id="rId1"/>
    </p:custDataLst>
    <p:extLst>
      <p:ext uri="{BB962C8B-B14F-4D97-AF65-F5344CB8AC3E}">
        <p14:creationId xmlns:p14="http://schemas.microsoft.com/office/powerpoint/2010/main" val="39026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5261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Challenge of Speed</a:t>
            </a:r>
          </a:p>
        </p:txBody>
      </p:sp>
      <p:sp>
        <p:nvSpPr>
          <p:cNvPr id="7" name="Rectangle 6">
            <a:extLst>
              <a:ext uri="{FF2B5EF4-FFF2-40B4-BE49-F238E27FC236}">
                <a16:creationId xmlns:a16="http://schemas.microsoft.com/office/drawing/2014/main" id="{1FCE5F71-B62F-4840-AD46-7690CB1F70D4}"/>
              </a:ext>
            </a:extLst>
          </p:cNvPr>
          <p:cNvSpPr/>
          <p:nvPr/>
        </p:nvSpPr>
        <p:spPr>
          <a:xfrm>
            <a:off x="418010" y="1173291"/>
            <a:ext cx="8334103" cy="5232202"/>
          </a:xfrm>
          <a:prstGeom prst="rect">
            <a:avLst/>
          </a:prstGeom>
        </p:spPr>
        <p:txBody>
          <a:bodyPr wrap="square">
            <a:spAutoFit/>
          </a:bodyPr>
          <a:lstStyle/>
          <a:p>
            <a:pPr algn="ctr">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solidFill>
                  <a:srgbClr val="005E8E"/>
                </a:solidFill>
                <a:ea typeface="Verdana" panose="020B0604030504040204" pitchFamily="34" charset="0"/>
                <a:cs typeface="Arial" panose="020B0604020202020204" pitchFamily="34" charset="0"/>
              </a:rPr>
              <a:t>The solution?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Seek </a:t>
            </a:r>
            <a:r>
              <a:rPr lang="en-GB" altLang="en-US" sz="2800" b="1" dirty="0">
                <a:ea typeface="Verdana" panose="020B0604030504040204" pitchFamily="34" charset="0"/>
                <a:cs typeface="Arial" panose="020B0604020202020204" pitchFamily="34" charset="0"/>
              </a:rPr>
              <a:t>preservation </a:t>
            </a:r>
            <a:r>
              <a:rPr lang="en-GB" altLang="en-US" sz="2800" dirty="0">
                <a:ea typeface="Verdana" panose="020B0604030504040204" pitchFamily="34" charset="0"/>
                <a:cs typeface="Arial" panose="020B0604020202020204" pitchFamily="34" charset="0"/>
              </a:rPr>
              <a:t>of computer data</a:t>
            </a:r>
          </a:p>
          <a:p>
            <a:pPr algn="ctr">
              <a:defRPr/>
            </a:pPr>
            <a:endParaRPr lang="en-GB" altLang="en-US" sz="2400" dirty="0">
              <a:ea typeface="Verdana" panose="020B0604030504040204" pitchFamily="34" charset="0"/>
              <a:cs typeface="Arial" panose="020B0604020202020204" pitchFamily="34" charset="0"/>
            </a:endParaRPr>
          </a:p>
          <a:p>
            <a:pPr algn="ctr">
              <a:buNone/>
            </a:pPr>
            <a:r>
              <a:rPr lang="en-GB" sz="2200" b="1" dirty="0"/>
              <a:t>Article 29 – Expedited Preservation of Stored Computer Data</a:t>
            </a:r>
          </a:p>
          <a:p>
            <a:pPr algn="ctr">
              <a:buNone/>
            </a:pPr>
            <a:endParaRPr lang="en-GB" sz="2200" b="1" dirty="0"/>
          </a:p>
          <a:p>
            <a:pPr algn="just">
              <a:buNone/>
            </a:pPr>
            <a:r>
              <a:rPr lang="en-US" sz="2200" dirty="0"/>
              <a:t>1 A Party may request another Party to order or otherwise obtain the </a:t>
            </a:r>
            <a:r>
              <a:rPr lang="en-US" sz="2200" b="1" dirty="0">
                <a:solidFill>
                  <a:srgbClr val="FF0000"/>
                </a:solidFill>
              </a:rPr>
              <a:t>expeditious preservation of data </a:t>
            </a:r>
            <a:r>
              <a:rPr lang="en-US" sz="2200" dirty="0"/>
              <a:t>stored by means of a computer system, located within the territory of that other Party and </a:t>
            </a:r>
            <a:r>
              <a:rPr lang="en-US" sz="2200" b="1" dirty="0">
                <a:solidFill>
                  <a:srgbClr val="FF0000"/>
                </a:solidFill>
              </a:rPr>
              <a:t>in respect of which the requesting Party intends to submit a request</a:t>
            </a:r>
            <a:r>
              <a:rPr lang="en-US" sz="2200" dirty="0"/>
              <a:t> for mutual assistance for the search or similar access, seizure or similar securing, or disclosure of the data.</a:t>
            </a:r>
            <a:endParaRPr lang="en-PK" sz="2200" dirty="0"/>
          </a:p>
        </p:txBody>
      </p:sp>
    </p:spTree>
    <p:custDataLst>
      <p:tags r:id="rId1"/>
    </p:custDataLst>
    <p:extLst>
      <p:ext uri="{BB962C8B-B14F-4D97-AF65-F5344CB8AC3E}">
        <p14:creationId xmlns:p14="http://schemas.microsoft.com/office/powerpoint/2010/main" val="16746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9514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921923389"/>
              </p:ext>
            </p:extLst>
          </p:nvPr>
        </p:nvGraphicFramePr>
        <p:xfrm>
          <a:off x="88521" y="1139868"/>
          <a:ext cx="8906623" cy="5277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Brain outline">
            <a:extLst>
              <a:ext uri="{FF2B5EF4-FFF2-40B4-BE49-F238E27FC236}">
                <a16:creationId xmlns:a16="http://schemas.microsoft.com/office/drawing/2014/main" id="{D221E474-6AE3-4C81-9D0A-B919F56F23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430533">
            <a:off x="544882" y="4577479"/>
            <a:ext cx="2085583" cy="2085583"/>
          </a:xfrm>
          <a:prstGeom prst="rect">
            <a:avLst/>
          </a:prstGeom>
        </p:spPr>
      </p:pic>
    </p:spTree>
    <p:custDataLst>
      <p:tags r:id="rId1"/>
    </p:custDataLst>
    <p:extLst>
      <p:ext uri="{BB962C8B-B14F-4D97-AF65-F5344CB8AC3E}">
        <p14:creationId xmlns:p14="http://schemas.microsoft.com/office/powerpoint/2010/main" val="3011346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14527</TotalTime>
  <Words>8234</Words>
  <Application>Microsoft Office PowerPoint</Application>
  <PresentationFormat>On-screen Show (4:3)</PresentationFormat>
  <Paragraphs>720</Paragraphs>
  <Slides>53</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Narrow</vt:lpstr>
      <vt:lpstr>Calibri</vt:lpstr>
      <vt:lpstr>Georgia</vt:lpstr>
      <vt:lpstr>Helvetica</vt:lpstr>
      <vt:lpstr>Segoe UI</vt:lpstr>
      <vt:lpstr>Verdana</vt:lpstr>
      <vt:lpstr>Wingdings</vt:lpstr>
      <vt:lpstr>PPT_theme_v7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410</cp:revision>
  <dcterms:created xsi:type="dcterms:W3CDTF">2012-01-25T15:22:10Z</dcterms:created>
  <dcterms:modified xsi:type="dcterms:W3CDTF">2023-11-13T15:04:08Z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3E4618B1-5129-4D81-98A3-3B61C552814E</vt:lpwstr>
  </property>
  <property fmtid="{D5CDD505-2E9C-101B-9397-08002B2CF9AE}" pid="3" name="ArticulatePath">
    <vt:lpwstr>2.4 Challenges Faced - offline</vt:lpwstr>
  </property>
</Properties>
</file>