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355" r:id="rId2"/>
    <p:sldId id="567" r:id="rId3"/>
    <p:sldId id="568" r:id="rId4"/>
    <p:sldId id="569" r:id="rId5"/>
    <p:sldId id="570" r:id="rId6"/>
    <p:sldId id="620" r:id="rId7"/>
    <p:sldId id="621" r:id="rId8"/>
    <p:sldId id="622" r:id="rId9"/>
    <p:sldId id="626" r:id="rId10"/>
    <p:sldId id="623" r:id="rId11"/>
    <p:sldId id="784" r:id="rId12"/>
    <p:sldId id="586" r:id="rId13"/>
    <p:sldId id="624" r:id="rId14"/>
    <p:sldId id="625" r:id="rId15"/>
    <p:sldId id="627" r:id="rId16"/>
    <p:sldId id="630" r:id="rId17"/>
    <p:sldId id="631" r:id="rId18"/>
    <p:sldId id="783" r:id="rId19"/>
    <p:sldId id="628" r:id="rId20"/>
    <p:sldId id="632" r:id="rId21"/>
    <p:sldId id="634" r:id="rId22"/>
    <p:sldId id="635" r:id="rId23"/>
    <p:sldId id="648" r:id="rId24"/>
    <p:sldId id="616" r:id="rId25"/>
    <p:sldId id="636" r:id="rId26"/>
    <p:sldId id="637" r:id="rId27"/>
    <p:sldId id="638" r:id="rId28"/>
    <p:sldId id="785" r:id="rId29"/>
    <p:sldId id="640" r:id="rId30"/>
    <p:sldId id="642" r:id="rId31"/>
    <p:sldId id="786" r:id="rId32"/>
    <p:sldId id="649" r:id="rId33"/>
    <p:sldId id="643" r:id="rId34"/>
    <p:sldId id="644" r:id="rId35"/>
    <p:sldId id="645" r:id="rId36"/>
    <p:sldId id="646" r:id="rId37"/>
    <p:sldId id="650" r:id="rId38"/>
    <p:sldId id="647" r:id="rId39"/>
    <p:sldId id="651" r:id="rId40"/>
    <p:sldId id="652" r:id="rId41"/>
    <p:sldId id="653" r:id="rId42"/>
    <p:sldId id="654" r:id="rId43"/>
    <p:sldId id="656" r:id="rId44"/>
    <p:sldId id="655" r:id="rId45"/>
    <p:sldId id="669" r:id="rId46"/>
    <p:sldId id="657" r:id="rId47"/>
    <p:sldId id="787" r:id="rId48"/>
    <p:sldId id="659" r:id="rId49"/>
    <p:sldId id="660" r:id="rId50"/>
    <p:sldId id="661" r:id="rId51"/>
    <p:sldId id="662" r:id="rId52"/>
    <p:sldId id="663" r:id="rId53"/>
    <p:sldId id="665" r:id="rId54"/>
    <p:sldId id="666" r:id="rId55"/>
    <p:sldId id="667" r:id="rId56"/>
    <p:sldId id="788" r:id="rId57"/>
    <p:sldId id="668" r:id="rId58"/>
    <p:sldId id="619" r:id="rId5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4599" autoAdjust="0"/>
  </p:normalViewPr>
  <p:slideViewPr>
    <p:cSldViewPr snapToGrid="0">
      <p:cViewPr varScale="1">
        <p:scale>
          <a:sx n="53" d="100"/>
          <a:sy n="53" d="100"/>
        </p:scale>
        <p:origin x="2242"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rtl="0"/>
          <a:r>
            <a:rPr lang="tr-TR" sz="2800" b="1" dirty="0">
              <a:latin typeface="Calibri"/>
            </a:rPr>
            <a:t>İkili antlaşmalar kaç sayıda ülke arasında akdedilir? </a:t>
          </a:r>
          <a:endParaRPr lang="tr-TR" sz="28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rtl="0"/>
          <a:r>
            <a:rPr lang="tr-TR" sz="2800"/>
            <a:t>a.) </a:t>
          </a:r>
          <a:r>
            <a:rPr lang="tr-TR" sz="2800">
              <a:latin typeface="Calibri"/>
            </a:rPr>
            <a:t>İki ülke</a:t>
          </a:r>
          <a:endParaRPr lang="tr-TR" sz="280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pPr rtl="0"/>
          <a:r>
            <a:rPr lang="tr-TR" sz="2800"/>
            <a:t>b.) </a:t>
          </a:r>
          <a:r>
            <a:rPr lang="tr-TR" sz="2800">
              <a:latin typeface="Calibri"/>
            </a:rPr>
            <a:t>Üç ülke</a:t>
          </a:r>
          <a:endParaRPr lang="tr-TR" sz="280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pPr rtl="0"/>
          <a:r>
            <a:rPr lang="tr-TR" sz="2800">
              <a:latin typeface="Calibri"/>
            </a:rPr>
            <a:t>c.) Üç veya daha fazla ülke</a:t>
          </a:r>
          <a:endParaRPr lang="tr-TR" sz="280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tr-TR"/>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797E83DF-D7B0-A04A-90A7-428F119E43A8}" type="presOf" srcId="{8E61202A-36DD-0240-811A-270D9611A395}" destId="{CFE00427-EDF8-324F-9A5C-A181E81A4D48}" srcOrd="0" destOrd="0" presId="urn:microsoft.com/office/officeart/2008/layout/LinedList"/>
    <dgm:cxn modelId="{84510C55-401A-B84B-B242-E565DB29F691}" type="presOf" srcId="{323950B2-6BC2-AE4B-B5B8-B2437BA58494}" destId="{D6847470-F054-2943-A634-F983FF0A012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rtl="0"/>
          <a:r>
            <a:rPr lang="tr-TR" sz="2800" b="1"/>
            <a:t>“</a:t>
          </a:r>
          <a:r>
            <a:rPr lang="tr-TR" sz="2800" b="1">
              <a:latin typeface="Calibri"/>
            </a:rPr>
            <a:t>Budapeşte</a:t>
          </a:r>
          <a:r>
            <a:rPr lang="tr-TR" sz="2800" b="1"/>
            <a:t>” </a:t>
          </a:r>
          <a:r>
            <a:rPr lang="tr-TR" sz="2800" b="1">
              <a:latin typeface="Calibri"/>
            </a:rPr>
            <a:t>Sözleşmesi'nin:</a:t>
          </a:r>
          <a:endParaRPr lang="tr-TR" sz="2800" b="1"/>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rtl="0"/>
          <a:r>
            <a:rPr lang="tr-TR" sz="2800"/>
            <a:t>a.) </a:t>
          </a:r>
          <a:r>
            <a:rPr lang="tr-TR" sz="2800">
              <a:latin typeface="Calibri"/>
            </a:rPr>
            <a:t>Bir ek protokolü vardır</a:t>
          </a:r>
          <a:endParaRPr lang="tr-TR" sz="280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pPr rtl="0"/>
          <a:r>
            <a:rPr lang="tr-TR" sz="2800"/>
            <a:t>b.) </a:t>
          </a:r>
          <a:r>
            <a:rPr lang="tr-TR" sz="2800">
              <a:latin typeface="Calibri"/>
            </a:rPr>
            <a:t>İki </a:t>
          </a:r>
          <a:r>
            <a:rPr lang="tr-TR" sz="2800"/>
            <a:t>ek protokolü vardır</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pPr rtl="0"/>
          <a:r>
            <a:rPr lang="tr-TR" sz="2800"/>
            <a:t>c.) </a:t>
          </a:r>
          <a:r>
            <a:rPr lang="tr-TR" sz="2800">
              <a:latin typeface="Calibri"/>
            </a:rPr>
            <a:t>Üç </a:t>
          </a:r>
          <a:r>
            <a:rPr lang="tr-TR" sz="2800"/>
            <a:t>ek protokolü vardır</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tr-TR"/>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797E83DF-D7B0-A04A-90A7-428F119E43A8}" type="presOf" srcId="{8E61202A-36DD-0240-811A-270D9611A395}" destId="{CFE00427-EDF8-324F-9A5C-A181E81A4D48}" srcOrd="0" destOrd="0" presId="urn:microsoft.com/office/officeart/2008/layout/LinedList"/>
    <dgm:cxn modelId="{84510C55-401A-B84B-B242-E565DB29F691}" type="presOf" srcId="{323950B2-6BC2-AE4B-B5B8-B2437BA58494}" destId="{D6847470-F054-2943-A634-F983FF0A0122}"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2"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9F815F-D7C7-4692-8EC2-275E2635E161}" type="doc">
      <dgm:prSet loTypeId="urn:microsoft.com/office/officeart/2005/8/layout/hProcess9" loCatId="process" qsTypeId="urn:microsoft.com/office/officeart/2005/8/quickstyle/3d3" qsCatId="3D" csTypeId="urn:microsoft.com/office/officeart/2005/8/colors/accent1_2" csCatId="accent1" phldr="1"/>
      <dgm:spPr/>
    </dgm:pt>
    <dgm:pt modelId="{6453E9DF-F54C-49A5-A040-316F77F21138}">
      <dgm:prSet phldrT="[Text]"/>
      <dgm:spPr/>
      <dgm:t>
        <a:bodyPr/>
        <a:lstStyle/>
        <a:p>
          <a:pPr rtl="0"/>
          <a:r>
            <a:rPr lang="tr-TR">
              <a:latin typeface="Calibri"/>
            </a:rPr>
            <a:t>Temel bilgiler</a:t>
          </a:r>
          <a:endParaRPr lang="tr-TR"/>
        </a:p>
      </dgm:t>
    </dgm:pt>
    <dgm:pt modelId="{3AE45FBA-4259-41EA-91FE-97B4D7394A60}" type="parTrans" cxnId="{CA28B7BB-DBD9-4D84-A27C-D738FDFC888B}">
      <dgm:prSet/>
      <dgm:spPr/>
      <dgm:t>
        <a:bodyPr/>
        <a:lstStyle/>
        <a:p>
          <a:endParaRPr lang="en-GB"/>
        </a:p>
      </dgm:t>
    </dgm:pt>
    <dgm:pt modelId="{690421DD-C304-4A63-BF30-F292C4119497}" type="sibTrans" cxnId="{CA28B7BB-DBD9-4D84-A27C-D738FDFC888B}">
      <dgm:prSet/>
      <dgm:spPr/>
      <dgm:t>
        <a:bodyPr/>
        <a:lstStyle/>
        <a:p>
          <a:endParaRPr lang="en-GB"/>
        </a:p>
      </dgm:t>
    </dgm:pt>
    <dgm:pt modelId="{73F137A6-5821-41E4-B415-856C989C803A}">
      <dgm:prSet phldrT="[Text]"/>
      <dgm:spPr/>
      <dgm:t>
        <a:bodyPr/>
        <a:lstStyle/>
        <a:p>
          <a:pPr rtl="0"/>
          <a:r>
            <a:rPr lang="tr-TR">
              <a:latin typeface="Calibri"/>
            </a:rPr>
            <a:t>Ek bilgiler</a:t>
          </a:r>
          <a:endParaRPr lang="tr-TR"/>
        </a:p>
      </dgm:t>
    </dgm:pt>
    <dgm:pt modelId="{9C2FC2FF-6CA9-4691-9F0F-92C7656CA882}" type="parTrans" cxnId="{2448774E-F842-48E9-974B-3B5229C145C0}">
      <dgm:prSet/>
      <dgm:spPr/>
      <dgm:t>
        <a:bodyPr/>
        <a:lstStyle/>
        <a:p>
          <a:endParaRPr lang="en-GB"/>
        </a:p>
      </dgm:t>
    </dgm:pt>
    <dgm:pt modelId="{2482B687-AD21-4C70-8EB3-FEF873FB1DE1}" type="sibTrans" cxnId="{2448774E-F842-48E9-974B-3B5229C145C0}">
      <dgm:prSet/>
      <dgm:spPr/>
      <dgm:t>
        <a:bodyPr/>
        <a:lstStyle/>
        <a:p>
          <a:endParaRPr lang="en-GB"/>
        </a:p>
      </dgm:t>
    </dgm:pt>
    <dgm:pt modelId="{D4DD07FB-9C74-4BDD-BCCD-0B0C805F8B33}">
      <dgm:prSet phldrT="[Text]"/>
      <dgm:spPr/>
      <dgm:t>
        <a:bodyPr/>
        <a:lstStyle/>
        <a:p>
          <a:pPr rtl="0"/>
          <a:r>
            <a:rPr lang="tr-TR">
              <a:latin typeface="Calibri"/>
            </a:rPr>
            <a:t>İç hukukun uygulanması</a:t>
          </a:r>
          <a:endParaRPr lang="tr-TR"/>
        </a:p>
      </dgm:t>
    </dgm:pt>
    <dgm:pt modelId="{5E697569-9484-4E09-89E2-BCDCB8DBF4F1}" type="parTrans" cxnId="{C65E7FE4-E46A-4DCE-AEE2-AB192C5F7C70}">
      <dgm:prSet/>
      <dgm:spPr/>
      <dgm:t>
        <a:bodyPr/>
        <a:lstStyle/>
        <a:p>
          <a:endParaRPr lang="en-GB"/>
        </a:p>
      </dgm:t>
    </dgm:pt>
    <dgm:pt modelId="{B7182E28-E9BD-44F4-A70F-491FF5A71BDD}" type="sibTrans" cxnId="{C65E7FE4-E46A-4DCE-AEE2-AB192C5F7C70}">
      <dgm:prSet/>
      <dgm:spPr/>
      <dgm:t>
        <a:bodyPr/>
        <a:lstStyle/>
        <a:p>
          <a:endParaRPr lang="en-GB"/>
        </a:p>
      </dgm:t>
    </dgm:pt>
    <dgm:pt modelId="{E7E16D95-E60D-4691-9AB6-0DAA5368CBC0}" type="pres">
      <dgm:prSet presAssocID="{099F815F-D7C7-4692-8EC2-275E2635E161}" presName="CompostProcess" presStyleCnt="0">
        <dgm:presLayoutVars>
          <dgm:dir/>
          <dgm:resizeHandles val="exact"/>
        </dgm:presLayoutVars>
      </dgm:prSet>
      <dgm:spPr/>
    </dgm:pt>
    <dgm:pt modelId="{A2F54516-55C0-4C75-9C2C-BBDD7DD40C0E}" type="pres">
      <dgm:prSet presAssocID="{099F815F-D7C7-4692-8EC2-275E2635E161}" presName="arrow" presStyleLbl="bgShp" presStyleIdx="0" presStyleCnt="1"/>
      <dgm:spPr/>
    </dgm:pt>
    <dgm:pt modelId="{6AB407BD-03CA-4D78-81A5-E6A0CA0EA1A7}" type="pres">
      <dgm:prSet presAssocID="{099F815F-D7C7-4692-8EC2-275E2635E161}" presName="linearProcess" presStyleCnt="0"/>
      <dgm:spPr/>
    </dgm:pt>
    <dgm:pt modelId="{824B2713-2598-4860-8F45-C0BB7436738C}" type="pres">
      <dgm:prSet presAssocID="{6453E9DF-F54C-49A5-A040-316F77F21138}" presName="textNode" presStyleLbl="node1" presStyleIdx="0" presStyleCnt="3">
        <dgm:presLayoutVars>
          <dgm:bulletEnabled val="1"/>
        </dgm:presLayoutVars>
      </dgm:prSet>
      <dgm:spPr/>
      <dgm:t>
        <a:bodyPr/>
        <a:lstStyle/>
        <a:p>
          <a:endParaRPr lang="tr-TR"/>
        </a:p>
      </dgm:t>
    </dgm:pt>
    <dgm:pt modelId="{21AB8A55-6FC1-4864-923C-9D342DF94797}" type="pres">
      <dgm:prSet presAssocID="{690421DD-C304-4A63-BF30-F292C4119497}" presName="sibTrans" presStyleCnt="0"/>
      <dgm:spPr/>
    </dgm:pt>
    <dgm:pt modelId="{8A9AFDA2-C209-4BFB-BF86-89C13E5479E7}" type="pres">
      <dgm:prSet presAssocID="{73F137A6-5821-41E4-B415-856C989C803A}" presName="textNode" presStyleLbl="node1" presStyleIdx="1" presStyleCnt="3">
        <dgm:presLayoutVars>
          <dgm:bulletEnabled val="1"/>
        </dgm:presLayoutVars>
      </dgm:prSet>
      <dgm:spPr/>
      <dgm:t>
        <a:bodyPr/>
        <a:lstStyle/>
        <a:p>
          <a:endParaRPr lang="tr-TR"/>
        </a:p>
      </dgm:t>
    </dgm:pt>
    <dgm:pt modelId="{CB2602AC-4D62-4A37-B2A6-B8D488C29039}" type="pres">
      <dgm:prSet presAssocID="{2482B687-AD21-4C70-8EB3-FEF873FB1DE1}" presName="sibTrans" presStyleCnt="0"/>
      <dgm:spPr/>
    </dgm:pt>
    <dgm:pt modelId="{A0B3A59F-9741-43A7-A5A6-EF652106C087}" type="pres">
      <dgm:prSet presAssocID="{D4DD07FB-9C74-4BDD-BCCD-0B0C805F8B33}" presName="textNode" presStyleLbl="node1" presStyleIdx="2" presStyleCnt="3">
        <dgm:presLayoutVars>
          <dgm:bulletEnabled val="1"/>
        </dgm:presLayoutVars>
      </dgm:prSet>
      <dgm:spPr/>
      <dgm:t>
        <a:bodyPr/>
        <a:lstStyle/>
        <a:p>
          <a:endParaRPr lang="tr-TR"/>
        </a:p>
      </dgm:t>
    </dgm:pt>
  </dgm:ptLst>
  <dgm:cxnLst>
    <dgm:cxn modelId="{2448774E-F842-48E9-974B-3B5229C145C0}" srcId="{099F815F-D7C7-4692-8EC2-275E2635E161}" destId="{73F137A6-5821-41E4-B415-856C989C803A}" srcOrd="1" destOrd="0" parTransId="{9C2FC2FF-6CA9-4691-9F0F-92C7656CA882}" sibTransId="{2482B687-AD21-4C70-8EB3-FEF873FB1DE1}"/>
    <dgm:cxn modelId="{AA8690EF-5068-4EDF-B65D-B7BCA116853E}" type="presOf" srcId="{73F137A6-5821-41E4-B415-856C989C803A}" destId="{8A9AFDA2-C209-4BFB-BF86-89C13E5479E7}" srcOrd="0" destOrd="0" presId="urn:microsoft.com/office/officeart/2005/8/layout/hProcess9"/>
    <dgm:cxn modelId="{1B94C451-3105-4F3B-A77A-EECF27D75FBF}" type="presOf" srcId="{6453E9DF-F54C-49A5-A040-316F77F21138}" destId="{824B2713-2598-4860-8F45-C0BB7436738C}" srcOrd="0" destOrd="0" presId="urn:microsoft.com/office/officeart/2005/8/layout/hProcess9"/>
    <dgm:cxn modelId="{A47074C3-3251-48FB-AB71-A882F36C7AF5}" type="presOf" srcId="{099F815F-D7C7-4692-8EC2-275E2635E161}" destId="{E7E16D95-E60D-4691-9AB6-0DAA5368CBC0}" srcOrd="0" destOrd="0" presId="urn:microsoft.com/office/officeart/2005/8/layout/hProcess9"/>
    <dgm:cxn modelId="{C65E7FE4-E46A-4DCE-AEE2-AB192C5F7C70}" srcId="{099F815F-D7C7-4692-8EC2-275E2635E161}" destId="{D4DD07FB-9C74-4BDD-BCCD-0B0C805F8B33}" srcOrd="2" destOrd="0" parTransId="{5E697569-9484-4E09-89E2-BCDCB8DBF4F1}" sibTransId="{B7182E28-E9BD-44F4-A70F-491FF5A71BDD}"/>
    <dgm:cxn modelId="{CA89C0F0-FE73-45E2-AA27-ED8B70604F3A}" type="presOf" srcId="{D4DD07FB-9C74-4BDD-BCCD-0B0C805F8B33}" destId="{A0B3A59F-9741-43A7-A5A6-EF652106C087}" srcOrd="0" destOrd="0" presId="urn:microsoft.com/office/officeart/2005/8/layout/hProcess9"/>
    <dgm:cxn modelId="{CA28B7BB-DBD9-4D84-A27C-D738FDFC888B}" srcId="{099F815F-D7C7-4692-8EC2-275E2635E161}" destId="{6453E9DF-F54C-49A5-A040-316F77F21138}" srcOrd="0" destOrd="0" parTransId="{3AE45FBA-4259-41EA-91FE-97B4D7394A60}" sibTransId="{690421DD-C304-4A63-BF30-F292C4119497}"/>
    <dgm:cxn modelId="{23D98DFE-35F9-4C1E-9F41-F91AF02F44A0}" type="presParOf" srcId="{E7E16D95-E60D-4691-9AB6-0DAA5368CBC0}" destId="{A2F54516-55C0-4C75-9C2C-BBDD7DD40C0E}" srcOrd="0" destOrd="0" presId="urn:microsoft.com/office/officeart/2005/8/layout/hProcess9"/>
    <dgm:cxn modelId="{CBCEFF67-BFF5-4AD1-B928-7A4C96534888}" type="presParOf" srcId="{E7E16D95-E60D-4691-9AB6-0DAA5368CBC0}" destId="{6AB407BD-03CA-4D78-81A5-E6A0CA0EA1A7}" srcOrd="1" destOrd="0" presId="urn:microsoft.com/office/officeart/2005/8/layout/hProcess9"/>
    <dgm:cxn modelId="{AFC18800-C975-444A-9A43-EF5A00A3AD25}" type="presParOf" srcId="{6AB407BD-03CA-4D78-81A5-E6A0CA0EA1A7}" destId="{824B2713-2598-4860-8F45-C0BB7436738C}" srcOrd="0" destOrd="0" presId="urn:microsoft.com/office/officeart/2005/8/layout/hProcess9"/>
    <dgm:cxn modelId="{F12FBE8B-1AB7-467E-8905-D1EEFB82C00F}" type="presParOf" srcId="{6AB407BD-03CA-4D78-81A5-E6A0CA0EA1A7}" destId="{21AB8A55-6FC1-4864-923C-9D342DF94797}" srcOrd="1" destOrd="0" presId="urn:microsoft.com/office/officeart/2005/8/layout/hProcess9"/>
    <dgm:cxn modelId="{9A8497AB-796F-44C5-A485-40B4922CDD07}" type="presParOf" srcId="{6AB407BD-03CA-4D78-81A5-E6A0CA0EA1A7}" destId="{8A9AFDA2-C209-4BFB-BF86-89C13E5479E7}" srcOrd="2" destOrd="0" presId="urn:microsoft.com/office/officeart/2005/8/layout/hProcess9"/>
    <dgm:cxn modelId="{ED944954-5CD1-4C40-8885-E17E64F79EBA}" type="presParOf" srcId="{6AB407BD-03CA-4D78-81A5-E6A0CA0EA1A7}" destId="{CB2602AC-4D62-4A37-B2A6-B8D488C29039}" srcOrd="3" destOrd="0" presId="urn:microsoft.com/office/officeart/2005/8/layout/hProcess9"/>
    <dgm:cxn modelId="{C46EDC61-1E4C-42B7-A3B1-D43F6716A118}" type="presParOf" srcId="{6AB407BD-03CA-4D78-81A5-E6A0CA0EA1A7}" destId="{A0B3A59F-9741-43A7-A5A6-EF652106C087}"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7029F5E8-D056-AE49-BD66-3C193010DDE8}">
      <dgm:prSet phldrT="[Text]" custT="1"/>
      <dgm:spPr/>
      <dgm:t>
        <a:bodyPr/>
        <a:lstStyle/>
        <a:p>
          <a:pPr algn="l" rtl="0"/>
          <a:r>
            <a:rPr lang="tr-TR" sz="2800" dirty="0"/>
            <a:t>a.) </a:t>
          </a:r>
          <a:r>
            <a:rPr lang="tr-TR" sz="2800" dirty="0">
              <a:latin typeface="Calibri"/>
            </a:rPr>
            <a:t>Talepte bulunan tarafın hukuku</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pPr rtl="0"/>
          <a:r>
            <a:rPr lang="tr-TR" sz="2800" dirty="0"/>
            <a:t>b.) </a:t>
          </a:r>
          <a:r>
            <a:rPr lang="tr-TR" sz="2800" dirty="0">
              <a:latin typeface="Calibri"/>
            </a:rPr>
            <a:t>Talebi alan tarafın hukuku</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pPr rtl="0"/>
          <a:r>
            <a:rPr lang="tr-TR" sz="2800" dirty="0"/>
            <a:t>c.) </a:t>
          </a:r>
          <a:r>
            <a:rPr lang="tr-TR" sz="2800" dirty="0">
              <a:latin typeface="Calibri"/>
            </a:rPr>
            <a:t>Her ikisi de</a:t>
          </a:r>
          <a:endParaRPr lang="tr-TR" sz="2800"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2DC2D1E2-BA9B-4BF3-8861-2DCB637F8300}">
      <dgm:prSet phldr="0" custT="1"/>
      <dgm:spPr/>
      <dgm:t>
        <a:bodyPr/>
        <a:lstStyle/>
        <a:p>
          <a:pPr rtl="0"/>
          <a:r>
            <a:rPr lang="tr-TR" sz="2800" b="1" i="0" dirty="0">
              <a:latin typeface="Calibri"/>
            </a:rPr>
            <a:t>Karşılıklı adli </a:t>
          </a:r>
          <a:r>
            <a:rPr lang="tr-TR" sz="2800" b="1" i="0" dirty="0" smtClean="0">
              <a:latin typeface="Calibri"/>
            </a:rPr>
            <a:t>yardımlaşma (</a:t>
          </a:r>
          <a:r>
            <a:rPr lang="tr-TR" sz="2800" b="1" i="0" dirty="0" err="1" smtClean="0">
              <a:latin typeface="Calibri"/>
            </a:rPr>
            <a:t>MLA</a:t>
          </a:r>
          <a:r>
            <a:rPr lang="tr-TR" sz="2800" b="1" i="0" dirty="0" smtClean="0">
              <a:latin typeface="Calibri"/>
            </a:rPr>
            <a:t>) </a:t>
          </a:r>
          <a:r>
            <a:rPr lang="tr-TR" sz="2800" b="1" i="0" dirty="0">
              <a:latin typeface="Calibri"/>
            </a:rPr>
            <a:t>talepleri aşağıdakilerden hangisine uygun olarak yürütülmelidir?</a:t>
          </a:r>
        </a:p>
      </dgm:t>
    </dgm:pt>
    <dgm:pt modelId="{8BD96961-55C7-48BD-9939-83E85F2AC754}" type="parTrans" cxnId="{B79733EA-BDC1-4781-802A-66851B0F3DE7}">
      <dgm:prSet/>
      <dgm:spPr/>
      <dgm:t>
        <a:bodyPr/>
        <a:lstStyle/>
        <a:p>
          <a:endParaRPr lang="en-US"/>
        </a:p>
      </dgm:t>
    </dgm:pt>
    <dgm:pt modelId="{FC97A8CF-FBE3-4AC3-8876-01C6B6C7BEF2}" type="sibTrans" cxnId="{B79733EA-BDC1-4781-802A-66851B0F3DE7}">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3D2F78AE-8012-4D45-A935-E2AA628C4334}" type="pres">
      <dgm:prSet presAssocID="{2DC2D1E2-BA9B-4BF3-8861-2DCB637F8300}" presName="thickLine" presStyleLbl="alignNode1" presStyleIdx="0" presStyleCnt="1"/>
      <dgm:spPr/>
    </dgm:pt>
    <dgm:pt modelId="{542944EA-E038-4680-8086-8DE2C8B4A3B6}" type="pres">
      <dgm:prSet presAssocID="{2DC2D1E2-BA9B-4BF3-8861-2DCB637F8300}" presName="horz1" presStyleCnt="0"/>
      <dgm:spPr/>
    </dgm:pt>
    <dgm:pt modelId="{6BEB2C8A-02F4-417E-BA21-A82E8627A56D}" type="pres">
      <dgm:prSet presAssocID="{2DC2D1E2-BA9B-4BF3-8861-2DCB637F8300}" presName="tx1" presStyleLbl="revTx" presStyleIdx="0" presStyleCnt="4" custScaleX="324211"/>
      <dgm:spPr/>
      <dgm:t>
        <a:bodyPr/>
        <a:lstStyle/>
        <a:p>
          <a:endParaRPr lang="tr-TR"/>
        </a:p>
      </dgm:t>
    </dgm:pt>
    <dgm:pt modelId="{C80971B1-420A-4E2E-9BE3-B7B49EF24086}" type="pres">
      <dgm:prSet presAssocID="{2DC2D1E2-BA9B-4BF3-8861-2DCB637F8300}"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tr-TR"/>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0626108F-D225-408B-9167-50982244BCEF}" type="presOf" srcId="{323950B2-6BC2-AE4B-B5B8-B2437BA58494}" destId="{D6847470-F054-2943-A634-F983FF0A0122}" srcOrd="0" destOrd="0" presId="urn:microsoft.com/office/officeart/2008/layout/LinedList"/>
    <dgm:cxn modelId="{B79733EA-BDC1-4781-802A-66851B0F3DE7}" srcId="{3C774A1C-BB1C-4347-A758-A94A436F7244}" destId="{2DC2D1E2-BA9B-4BF3-8861-2DCB637F8300}" srcOrd="0" destOrd="0" parTransId="{8BD96961-55C7-48BD-9939-83E85F2AC754}" sibTransId="{FC97A8CF-FBE3-4AC3-8876-01C6B6C7BEF2}"/>
    <dgm:cxn modelId="{7F72E31E-E2F3-49C5-B47E-8B03BE6AA647}" type="presOf" srcId="{2DC2D1E2-BA9B-4BF3-8861-2DCB637F8300}" destId="{6BEB2C8A-02F4-417E-BA21-A82E8627A56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D4149D3C-8D57-437B-9431-2E47B0C3D809}" type="presOf" srcId="{7029F5E8-D056-AE49-BD66-3C193010DDE8}" destId="{5D9EDF3F-7B20-8E47-A431-F9F24450F874}" srcOrd="0" destOrd="0" presId="urn:microsoft.com/office/officeart/2008/layout/LinedList"/>
    <dgm:cxn modelId="{99EB5834-3593-6644-A836-6C8D5595A820}" srcId="{2DC2D1E2-BA9B-4BF3-8861-2DCB637F8300}" destId="{7029F5E8-D056-AE49-BD66-3C193010DDE8}" srcOrd="0" destOrd="0" parTransId="{ACE97453-93D9-C642-95ED-D55F9984F778}" sibTransId="{3346CD8C-3206-F84A-BEA2-B5492B6B7347}"/>
    <dgm:cxn modelId="{AFD2487F-444F-4C44-A623-9AAFEB90AC49}" srcId="{2DC2D1E2-BA9B-4BF3-8861-2DCB637F8300}" destId="{412DA8CB-B9E5-F44F-9FDD-EF35DF68306D}" srcOrd="2" destOrd="0" parTransId="{7E8B7982-18DC-F246-BFD4-7B9D4C9DB2CA}" sibTransId="{960A4A2E-B23E-7544-9A93-1312898E2DC4}"/>
    <dgm:cxn modelId="{7ACA974C-762E-4BB3-8969-EDE2C1642EE6}" type="presOf" srcId="{412DA8CB-B9E5-F44F-9FDD-EF35DF68306D}" destId="{B9E57DF2-F223-F848-B6AB-FEB0F6FB4076}" srcOrd="0" destOrd="0" presId="urn:microsoft.com/office/officeart/2008/layout/LinedList"/>
    <dgm:cxn modelId="{2E9FB024-7424-694A-AF48-3FAF0F12021E}" srcId="{2DC2D1E2-BA9B-4BF3-8861-2DCB637F8300}" destId="{323950B2-6BC2-AE4B-B5B8-B2437BA58494}" srcOrd="1" destOrd="0" parTransId="{7D9EC74E-4481-C849-9F84-FC81A57E126D}" sibTransId="{A9F617AB-9877-BB4B-828A-76F7E3E29AEF}"/>
    <dgm:cxn modelId="{129CABB2-1179-414D-902A-0C34B69300D7}" type="presParOf" srcId="{9CA50A65-40FA-E945-A868-9E3FE840B07E}" destId="{3D2F78AE-8012-4D45-A935-E2AA628C4334}" srcOrd="0" destOrd="0" presId="urn:microsoft.com/office/officeart/2008/layout/LinedList"/>
    <dgm:cxn modelId="{E70A634C-E7F9-49F3-9CE8-38FDA42F3506}" type="presParOf" srcId="{9CA50A65-40FA-E945-A868-9E3FE840B07E}" destId="{542944EA-E038-4680-8086-8DE2C8B4A3B6}" srcOrd="1" destOrd="0" presId="urn:microsoft.com/office/officeart/2008/layout/LinedList"/>
    <dgm:cxn modelId="{BF54494D-4FBD-42AB-9C50-C9F5134BABC9}" type="presParOf" srcId="{542944EA-E038-4680-8086-8DE2C8B4A3B6}" destId="{6BEB2C8A-02F4-417E-BA21-A82E8627A56D}" srcOrd="0" destOrd="0" presId="urn:microsoft.com/office/officeart/2008/layout/LinedList"/>
    <dgm:cxn modelId="{558DCE2B-B59E-4131-9EAB-40CF5CF100C0}" type="presParOf" srcId="{542944EA-E038-4680-8086-8DE2C8B4A3B6}" destId="{C80971B1-420A-4E2E-9BE3-B7B49EF24086}" srcOrd="1" destOrd="0" presId="urn:microsoft.com/office/officeart/2008/layout/LinedList"/>
    <dgm:cxn modelId="{7C3DCF36-8E4E-4BA0-BF7C-521D60E7B4E7}" type="presParOf" srcId="{C80971B1-420A-4E2E-9BE3-B7B49EF24086}" destId="{D0431CA8-5100-6745-A242-ED330061BD73}" srcOrd="0" destOrd="0" presId="urn:microsoft.com/office/officeart/2008/layout/LinedList"/>
    <dgm:cxn modelId="{2CB88EF3-25CF-4167-A72D-87B11D1B695A}" type="presParOf" srcId="{C80971B1-420A-4E2E-9BE3-B7B49EF24086}" destId="{FE55CC5A-C0EF-DF45-AF1E-C9A5EF0E713C}" srcOrd="1" destOrd="0" presId="urn:microsoft.com/office/officeart/2008/layout/LinedList"/>
    <dgm:cxn modelId="{74418D78-CA58-48B0-ADC3-F44A8ECF7D33}" type="presParOf" srcId="{FE55CC5A-C0EF-DF45-AF1E-C9A5EF0E713C}" destId="{D79F8CF2-80EE-C747-9C26-26414E55692C}" srcOrd="0" destOrd="0" presId="urn:microsoft.com/office/officeart/2008/layout/LinedList"/>
    <dgm:cxn modelId="{54EEAB7C-FCA4-4FAB-8E91-EA3AD53F5B51}" type="presParOf" srcId="{FE55CC5A-C0EF-DF45-AF1E-C9A5EF0E713C}" destId="{5D9EDF3F-7B20-8E47-A431-F9F24450F874}" srcOrd="1" destOrd="0" presId="urn:microsoft.com/office/officeart/2008/layout/LinedList"/>
    <dgm:cxn modelId="{D15B9BB9-C283-48C9-914D-66F79CEA1F05}" type="presParOf" srcId="{FE55CC5A-C0EF-DF45-AF1E-C9A5EF0E713C}" destId="{EB933D24-ABB6-0C44-A5A7-05F1CB99F1EB}" srcOrd="2" destOrd="0" presId="urn:microsoft.com/office/officeart/2008/layout/LinedList"/>
    <dgm:cxn modelId="{1388D1C5-AD6B-4CB4-A992-F2901E5BBA3F}" type="presParOf" srcId="{C80971B1-420A-4E2E-9BE3-B7B49EF24086}" destId="{EB798B99-5590-864A-A2C1-F553D99D3FAA}" srcOrd="2" destOrd="0" presId="urn:microsoft.com/office/officeart/2008/layout/LinedList"/>
    <dgm:cxn modelId="{552C903C-BA62-4DBA-BA47-E68831BFF556}" type="presParOf" srcId="{C80971B1-420A-4E2E-9BE3-B7B49EF24086}" destId="{9C715A5E-13B0-3F4D-85BD-4FA3A97839C5}" srcOrd="3" destOrd="0" presId="urn:microsoft.com/office/officeart/2008/layout/LinedList"/>
    <dgm:cxn modelId="{BCE8F42E-D1BF-4D8D-A690-0D0F99A23CA4}" type="presParOf" srcId="{C80971B1-420A-4E2E-9BE3-B7B49EF24086}" destId="{D06F8563-21D8-9742-9655-9B668CF235AD}" srcOrd="4" destOrd="0" presId="urn:microsoft.com/office/officeart/2008/layout/LinedList"/>
    <dgm:cxn modelId="{3B3629A3-AF78-48ED-A909-284F8429B1BB}" type="presParOf" srcId="{D06F8563-21D8-9742-9655-9B668CF235AD}" destId="{FC6B0E8A-D5C8-BF42-A0DB-5A2B5E61A3A8}" srcOrd="0" destOrd="0" presId="urn:microsoft.com/office/officeart/2008/layout/LinedList"/>
    <dgm:cxn modelId="{0EA89F86-EE1D-4CE6-8539-4B9561AFA1DF}" type="presParOf" srcId="{D06F8563-21D8-9742-9655-9B668CF235AD}" destId="{D6847470-F054-2943-A634-F983FF0A0122}" srcOrd="1" destOrd="0" presId="urn:microsoft.com/office/officeart/2008/layout/LinedList"/>
    <dgm:cxn modelId="{77B0D77D-1678-462A-9119-BA69272BB34E}" type="presParOf" srcId="{D06F8563-21D8-9742-9655-9B668CF235AD}" destId="{93837557-E77B-4749-A0F8-1876E8CD33B9}" srcOrd="2" destOrd="0" presId="urn:microsoft.com/office/officeart/2008/layout/LinedList"/>
    <dgm:cxn modelId="{29E89556-04B5-491F-B19B-F23FC1F5FEEE}" type="presParOf" srcId="{C80971B1-420A-4E2E-9BE3-B7B49EF24086}" destId="{5B901F7D-EE59-304E-B86D-F0C8CC3A841B}" srcOrd="5" destOrd="0" presId="urn:microsoft.com/office/officeart/2008/layout/LinedList"/>
    <dgm:cxn modelId="{C45939C3-3EDA-451A-BB5C-870601E4BDD2}" type="presParOf" srcId="{C80971B1-420A-4E2E-9BE3-B7B49EF24086}" destId="{3A7A15FE-03D5-7B4E-BE07-5A9A9318E5F4}" srcOrd="6" destOrd="0" presId="urn:microsoft.com/office/officeart/2008/layout/LinedList"/>
    <dgm:cxn modelId="{CFE50B40-B98E-4C06-B592-93E4BF043035}" type="presParOf" srcId="{C80971B1-420A-4E2E-9BE3-B7B49EF24086}" destId="{A4B3FD2E-63E5-E445-B87B-210177B3706B}" srcOrd="7" destOrd="0" presId="urn:microsoft.com/office/officeart/2008/layout/LinedList"/>
    <dgm:cxn modelId="{A794FBEC-1316-4F08-8872-6F799573B52A}" type="presParOf" srcId="{A4B3FD2E-63E5-E445-B87B-210177B3706B}" destId="{B4FE7B28-4407-5045-AAC1-7786FB86FE88}" srcOrd="0" destOrd="0" presId="urn:microsoft.com/office/officeart/2008/layout/LinedList"/>
    <dgm:cxn modelId="{31A55304-5D78-4C97-91B4-64D0DCDB8843}" type="presParOf" srcId="{A4B3FD2E-63E5-E445-B87B-210177B3706B}" destId="{B9E57DF2-F223-F848-B6AB-FEB0F6FB4076}" srcOrd="1" destOrd="0" presId="urn:microsoft.com/office/officeart/2008/layout/LinedList"/>
    <dgm:cxn modelId="{8FBFCC50-BFCC-4517-BC3C-1B7067550B54}" type="presParOf" srcId="{A4B3FD2E-63E5-E445-B87B-210177B3706B}" destId="{84017E13-6661-1647-9DB1-F43BB49DC0FD}" srcOrd="2" destOrd="0" presId="urn:microsoft.com/office/officeart/2008/layout/LinedList"/>
    <dgm:cxn modelId="{198382A3-AB58-4AA7-A3E5-26486B45DDC4}" type="presParOf" srcId="{C80971B1-420A-4E2E-9BE3-B7B49EF24086}" destId="{1E88F2A9-FC8F-2A4F-ABF4-2C5837CA76E5}" srcOrd="8" destOrd="0" presId="urn:microsoft.com/office/officeart/2008/layout/LinedList"/>
    <dgm:cxn modelId="{C2825080-C401-42D7-AA80-B5A954D96F5B}" type="presParOf" srcId="{C80971B1-420A-4E2E-9BE3-B7B49EF24086}"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7029F5E8-D056-AE49-BD66-3C193010DDE8}">
      <dgm:prSet phldrT="[Text]" custT="1"/>
      <dgm:spPr/>
      <dgm:t>
        <a:bodyPr/>
        <a:lstStyle/>
        <a:p>
          <a:pPr algn="l" rtl="0"/>
          <a:r>
            <a:rPr lang="tr-TR" sz="2800"/>
            <a:t>a.) </a:t>
          </a:r>
          <a:r>
            <a:rPr lang="tr-TR" sz="2800">
              <a:latin typeface="Calibri"/>
            </a:rPr>
            <a:t>İzin verilmiştir.</a:t>
          </a:r>
          <a:endParaRPr lang="tr-TR" sz="280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pPr rtl="0"/>
          <a:r>
            <a:rPr lang="tr-TR" sz="2800"/>
            <a:t>b.) </a:t>
          </a:r>
          <a:r>
            <a:rPr lang="tr-TR" sz="2800">
              <a:latin typeface="Calibri"/>
            </a:rPr>
            <a:t>İzin verilmemiştir</a:t>
          </a:r>
          <a:r>
            <a:rPr lang="tr-TR" sz="2800" b="0">
              <a:latin typeface="Calibri"/>
            </a:rPr>
            <a:t>.</a:t>
          </a:r>
          <a:endParaRPr lang="tr-TR" sz="2800" b="0"/>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tr-TR" sz="2800"/>
            <a:t>c.) </a:t>
          </a:r>
          <a:r>
            <a:rPr lang="tr-TR" sz="2800">
              <a:latin typeface="Calibri"/>
            </a:rPr>
            <a:t>Belirtilmemiştir.</a:t>
          </a:r>
          <a:endParaRPr lang="tr-TR" sz="280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F555D389-C5C1-4F76-8582-C8CE92989339}">
      <dgm:prSet phldr="0" custT="1"/>
      <dgm:spPr/>
      <dgm:t>
        <a:bodyPr/>
        <a:lstStyle/>
        <a:p>
          <a:pPr rtl="0"/>
          <a:r>
            <a:rPr lang="tr-TR" sz="2800" b="1" i="0" dirty="0">
              <a:latin typeface="Calibri"/>
            </a:rPr>
            <a:t>Karşılıklı adli </a:t>
          </a:r>
          <a:r>
            <a:rPr lang="tr-TR" sz="2800" b="1" i="0" dirty="0" smtClean="0">
              <a:latin typeface="Calibri"/>
            </a:rPr>
            <a:t>yardımlaşma (</a:t>
          </a:r>
          <a:r>
            <a:rPr lang="tr-TR" sz="2800" b="1" i="0" dirty="0" err="1" smtClean="0">
              <a:latin typeface="Calibri"/>
            </a:rPr>
            <a:t>MLA</a:t>
          </a:r>
          <a:r>
            <a:rPr lang="tr-TR" sz="2800" b="1" i="0" smtClean="0">
              <a:latin typeface="Calibri"/>
            </a:rPr>
            <a:t>) </a:t>
          </a:r>
          <a:r>
            <a:rPr lang="tr-TR" sz="2800" b="1" i="0" dirty="0">
              <a:latin typeface="Calibri"/>
            </a:rPr>
            <a:t>taleplerinin elektronik iletimine...</a:t>
          </a:r>
        </a:p>
      </dgm:t>
    </dgm:pt>
    <dgm:pt modelId="{32C8A894-21E7-426D-9A43-369F9EEEB2B8}" type="parTrans" cxnId="{803E3C94-F386-44B3-A1D9-1BD02CF5D1AC}">
      <dgm:prSet/>
      <dgm:spPr/>
      <dgm:t>
        <a:bodyPr/>
        <a:lstStyle/>
        <a:p>
          <a:endParaRPr lang="tr-TR"/>
        </a:p>
      </dgm:t>
    </dgm:pt>
    <dgm:pt modelId="{9EAD3FF4-58F2-45ED-82C2-905F9768921E}" type="sibTrans" cxnId="{803E3C94-F386-44B3-A1D9-1BD02CF5D1AC}">
      <dgm:prSet/>
      <dgm:spPr/>
      <dgm:t>
        <a:bodyPr/>
        <a:lstStyle/>
        <a:p>
          <a:endParaRPr lang="tr-TR"/>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1B69CEB3-48E0-4A3D-A727-74EB384DA4A3}" type="pres">
      <dgm:prSet presAssocID="{F555D389-C5C1-4F76-8582-C8CE92989339}" presName="thickLine" presStyleLbl="alignNode1" presStyleIdx="0" presStyleCnt="1"/>
      <dgm:spPr/>
    </dgm:pt>
    <dgm:pt modelId="{0CC0BCB3-B560-435A-94BD-976DCAADB44C}" type="pres">
      <dgm:prSet presAssocID="{F555D389-C5C1-4F76-8582-C8CE92989339}" presName="horz1" presStyleCnt="0"/>
      <dgm:spPr/>
    </dgm:pt>
    <dgm:pt modelId="{F893A58D-9C7E-43D7-894F-14E262249BB3}" type="pres">
      <dgm:prSet presAssocID="{F555D389-C5C1-4F76-8582-C8CE92989339}" presName="tx1" presStyleLbl="revTx" presStyleIdx="0" presStyleCnt="4" custScaleX="200001"/>
      <dgm:spPr/>
      <dgm:t>
        <a:bodyPr/>
        <a:lstStyle/>
        <a:p>
          <a:endParaRPr lang="tr-TR"/>
        </a:p>
      </dgm:t>
    </dgm:pt>
    <dgm:pt modelId="{D694A75E-8A48-4896-95F1-DF2F71229CC5}" type="pres">
      <dgm:prSet presAssocID="{F555D389-C5C1-4F76-8582-C8CE92989339}"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t>
        <a:bodyPr/>
        <a:lstStyle/>
        <a:p>
          <a:endParaRPr lang="tr-TR"/>
        </a:p>
      </dgm:t>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7641C864-8566-4BA9-8400-740F8496F3F3}" type="presOf" srcId="{7029F5E8-D056-AE49-BD66-3C193010DDE8}" destId="{5D9EDF3F-7B20-8E47-A431-F9F24450F874}" srcOrd="0" destOrd="0" presId="urn:microsoft.com/office/officeart/2008/layout/LinedList"/>
    <dgm:cxn modelId="{FFBBB16A-61BC-478C-9626-ED978790B88C}" type="presOf" srcId="{F555D389-C5C1-4F76-8582-C8CE92989339}" destId="{F893A58D-9C7E-43D7-894F-14E262249BB3}"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C63821C7-D4C5-4327-A268-DFF94EDF8511}" type="presOf" srcId="{412DA8CB-B9E5-F44F-9FDD-EF35DF68306D}" destId="{B9E57DF2-F223-F848-B6AB-FEB0F6FB4076}" srcOrd="0" destOrd="0" presId="urn:microsoft.com/office/officeart/2008/layout/LinedList"/>
    <dgm:cxn modelId="{B1551E51-8825-4B22-B479-340685EBED8D}" type="presOf" srcId="{323950B2-6BC2-AE4B-B5B8-B2437BA58494}" destId="{D6847470-F054-2943-A634-F983FF0A0122}" srcOrd="0" destOrd="0" presId="urn:microsoft.com/office/officeart/2008/layout/LinedList"/>
    <dgm:cxn modelId="{99EB5834-3593-6644-A836-6C8D5595A820}" srcId="{F555D389-C5C1-4F76-8582-C8CE92989339}" destId="{7029F5E8-D056-AE49-BD66-3C193010DDE8}" srcOrd="0" destOrd="0" parTransId="{ACE97453-93D9-C642-95ED-D55F9984F778}" sibTransId="{3346CD8C-3206-F84A-BEA2-B5492B6B7347}"/>
    <dgm:cxn modelId="{AFD2487F-444F-4C44-A623-9AAFEB90AC49}" srcId="{F555D389-C5C1-4F76-8582-C8CE92989339}" destId="{412DA8CB-B9E5-F44F-9FDD-EF35DF68306D}" srcOrd="2" destOrd="0" parTransId="{7E8B7982-18DC-F246-BFD4-7B9D4C9DB2CA}" sibTransId="{960A4A2E-B23E-7544-9A93-1312898E2DC4}"/>
    <dgm:cxn modelId="{803E3C94-F386-44B3-A1D9-1BD02CF5D1AC}" srcId="{3C774A1C-BB1C-4347-A758-A94A436F7244}" destId="{F555D389-C5C1-4F76-8582-C8CE92989339}" srcOrd="0" destOrd="0" parTransId="{32C8A894-21E7-426D-9A43-369F9EEEB2B8}" sibTransId="{9EAD3FF4-58F2-45ED-82C2-905F9768921E}"/>
    <dgm:cxn modelId="{2E9FB024-7424-694A-AF48-3FAF0F12021E}" srcId="{F555D389-C5C1-4F76-8582-C8CE92989339}" destId="{323950B2-6BC2-AE4B-B5B8-B2437BA58494}" srcOrd="1" destOrd="0" parTransId="{7D9EC74E-4481-C849-9F84-FC81A57E126D}" sibTransId="{A9F617AB-9877-BB4B-828A-76F7E3E29AEF}"/>
    <dgm:cxn modelId="{40CF94E6-4F1A-4AE6-A15D-1EDA45A645FA}" type="presParOf" srcId="{9CA50A65-40FA-E945-A868-9E3FE840B07E}" destId="{1B69CEB3-48E0-4A3D-A727-74EB384DA4A3}" srcOrd="0" destOrd="0" presId="urn:microsoft.com/office/officeart/2008/layout/LinedList"/>
    <dgm:cxn modelId="{8DF1C4C3-9094-4CF7-9342-5213D0281825}" type="presParOf" srcId="{9CA50A65-40FA-E945-A868-9E3FE840B07E}" destId="{0CC0BCB3-B560-435A-94BD-976DCAADB44C}" srcOrd="1" destOrd="0" presId="urn:microsoft.com/office/officeart/2008/layout/LinedList"/>
    <dgm:cxn modelId="{DBDB3F09-B638-4CA3-AF92-F41681170D5C}" type="presParOf" srcId="{0CC0BCB3-B560-435A-94BD-976DCAADB44C}" destId="{F893A58D-9C7E-43D7-894F-14E262249BB3}" srcOrd="0" destOrd="0" presId="urn:microsoft.com/office/officeart/2008/layout/LinedList"/>
    <dgm:cxn modelId="{25F5013C-4263-44AD-AAD9-F3198B328087}" type="presParOf" srcId="{0CC0BCB3-B560-435A-94BD-976DCAADB44C}" destId="{D694A75E-8A48-4896-95F1-DF2F71229CC5}" srcOrd="1" destOrd="0" presId="urn:microsoft.com/office/officeart/2008/layout/LinedList"/>
    <dgm:cxn modelId="{CFBEF638-D0AD-4325-BF4E-23521E072858}" type="presParOf" srcId="{D694A75E-8A48-4896-95F1-DF2F71229CC5}" destId="{D0431CA8-5100-6745-A242-ED330061BD73}" srcOrd="0" destOrd="0" presId="urn:microsoft.com/office/officeart/2008/layout/LinedList"/>
    <dgm:cxn modelId="{3B3A74C4-BCCC-4BBD-AD24-507A24D2E8E2}" type="presParOf" srcId="{D694A75E-8A48-4896-95F1-DF2F71229CC5}" destId="{FE55CC5A-C0EF-DF45-AF1E-C9A5EF0E713C}" srcOrd="1" destOrd="0" presId="urn:microsoft.com/office/officeart/2008/layout/LinedList"/>
    <dgm:cxn modelId="{9104DECF-B981-4CE1-8074-7B76F1A5E585}" type="presParOf" srcId="{FE55CC5A-C0EF-DF45-AF1E-C9A5EF0E713C}" destId="{D79F8CF2-80EE-C747-9C26-26414E55692C}" srcOrd="0" destOrd="0" presId="urn:microsoft.com/office/officeart/2008/layout/LinedList"/>
    <dgm:cxn modelId="{0993C178-812F-45F3-A1D2-86BB1E688CE4}" type="presParOf" srcId="{FE55CC5A-C0EF-DF45-AF1E-C9A5EF0E713C}" destId="{5D9EDF3F-7B20-8E47-A431-F9F24450F874}" srcOrd="1" destOrd="0" presId="urn:microsoft.com/office/officeart/2008/layout/LinedList"/>
    <dgm:cxn modelId="{07581F20-55B2-43A2-9A31-0B509DA10194}" type="presParOf" srcId="{FE55CC5A-C0EF-DF45-AF1E-C9A5EF0E713C}" destId="{EB933D24-ABB6-0C44-A5A7-05F1CB99F1EB}" srcOrd="2" destOrd="0" presId="urn:microsoft.com/office/officeart/2008/layout/LinedList"/>
    <dgm:cxn modelId="{7FDBB929-1BEF-4699-97AD-0A879E74502B}" type="presParOf" srcId="{D694A75E-8A48-4896-95F1-DF2F71229CC5}" destId="{EB798B99-5590-864A-A2C1-F553D99D3FAA}" srcOrd="2" destOrd="0" presId="urn:microsoft.com/office/officeart/2008/layout/LinedList"/>
    <dgm:cxn modelId="{9CA16717-BFD6-4141-959E-C733D386B8D6}" type="presParOf" srcId="{D694A75E-8A48-4896-95F1-DF2F71229CC5}" destId="{9C715A5E-13B0-3F4D-85BD-4FA3A97839C5}" srcOrd="3" destOrd="0" presId="urn:microsoft.com/office/officeart/2008/layout/LinedList"/>
    <dgm:cxn modelId="{050242B8-C54C-4981-BF63-9EA452C3573A}" type="presParOf" srcId="{D694A75E-8A48-4896-95F1-DF2F71229CC5}" destId="{D06F8563-21D8-9742-9655-9B668CF235AD}" srcOrd="4" destOrd="0" presId="urn:microsoft.com/office/officeart/2008/layout/LinedList"/>
    <dgm:cxn modelId="{DC65B35B-C45A-4D25-890B-B0BC61EAB1F4}" type="presParOf" srcId="{D06F8563-21D8-9742-9655-9B668CF235AD}" destId="{FC6B0E8A-D5C8-BF42-A0DB-5A2B5E61A3A8}" srcOrd="0" destOrd="0" presId="urn:microsoft.com/office/officeart/2008/layout/LinedList"/>
    <dgm:cxn modelId="{768A16AB-E9A1-4665-89FB-4C674E3BF72F}" type="presParOf" srcId="{D06F8563-21D8-9742-9655-9B668CF235AD}" destId="{D6847470-F054-2943-A634-F983FF0A0122}" srcOrd="1" destOrd="0" presId="urn:microsoft.com/office/officeart/2008/layout/LinedList"/>
    <dgm:cxn modelId="{1473CCBE-DC9C-4CC3-8899-CF9CEC34CCDF}" type="presParOf" srcId="{D06F8563-21D8-9742-9655-9B668CF235AD}" destId="{93837557-E77B-4749-A0F8-1876E8CD33B9}" srcOrd="2" destOrd="0" presId="urn:microsoft.com/office/officeart/2008/layout/LinedList"/>
    <dgm:cxn modelId="{4E08BC7E-9EA2-4496-94B9-AA10AFFD09A1}" type="presParOf" srcId="{D694A75E-8A48-4896-95F1-DF2F71229CC5}" destId="{5B901F7D-EE59-304E-B86D-F0C8CC3A841B}" srcOrd="5" destOrd="0" presId="urn:microsoft.com/office/officeart/2008/layout/LinedList"/>
    <dgm:cxn modelId="{4B801FC9-324E-4195-840F-87B9DC4F4499}" type="presParOf" srcId="{D694A75E-8A48-4896-95F1-DF2F71229CC5}" destId="{3A7A15FE-03D5-7B4E-BE07-5A9A9318E5F4}" srcOrd="6" destOrd="0" presId="urn:microsoft.com/office/officeart/2008/layout/LinedList"/>
    <dgm:cxn modelId="{41A6000D-5077-48F1-AB2B-9FC671174F29}" type="presParOf" srcId="{D694A75E-8A48-4896-95F1-DF2F71229CC5}" destId="{A4B3FD2E-63E5-E445-B87B-210177B3706B}" srcOrd="7" destOrd="0" presId="urn:microsoft.com/office/officeart/2008/layout/LinedList"/>
    <dgm:cxn modelId="{6E0537E3-0301-4AA7-A4AC-043F11B412B9}" type="presParOf" srcId="{A4B3FD2E-63E5-E445-B87B-210177B3706B}" destId="{B4FE7B28-4407-5045-AAC1-7786FB86FE88}" srcOrd="0" destOrd="0" presId="urn:microsoft.com/office/officeart/2008/layout/LinedList"/>
    <dgm:cxn modelId="{A99C9CAD-DE20-47DF-8C79-126CFE04E113}" type="presParOf" srcId="{A4B3FD2E-63E5-E445-B87B-210177B3706B}" destId="{B9E57DF2-F223-F848-B6AB-FEB0F6FB4076}" srcOrd="1" destOrd="0" presId="urn:microsoft.com/office/officeart/2008/layout/LinedList"/>
    <dgm:cxn modelId="{FDB8D69D-88D5-4FEB-A8D7-CA7766891509}" type="presParOf" srcId="{A4B3FD2E-63E5-E445-B87B-210177B3706B}" destId="{84017E13-6661-1647-9DB1-F43BB49DC0FD}" srcOrd="2" destOrd="0" presId="urn:microsoft.com/office/officeart/2008/layout/LinedList"/>
    <dgm:cxn modelId="{89EFA0FF-14EA-47D6-A75C-F416E88604EE}" type="presParOf" srcId="{D694A75E-8A48-4896-95F1-DF2F71229CC5}" destId="{1E88F2A9-FC8F-2A4F-ABF4-2C5837CA76E5}" srcOrd="8" destOrd="0" presId="urn:microsoft.com/office/officeart/2008/layout/LinedList"/>
    <dgm:cxn modelId="{7C7B0C67-F1C2-4601-A49D-AFE9AD708F3E}" type="presParOf" srcId="{D694A75E-8A48-4896-95F1-DF2F71229CC5}"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b="1" kern="1200" dirty="0">
              <a:latin typeface="Calibri"/>
            </a:rPr>
            <a:t>İkili antlaşmalar kaç sayıda ülke arasında akdedilir? </a:t>
          </a:r>
          <a:endParaRPr lang="tr-TR" sz="2800" b="1" kern="1200" dirty="0"/>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a:t>a.) </a:t>
          </a:r>
          <a:r>
            <a:rPr lang="tr-TR" sz="2800" kern="1200">
              <a:latin typeface="Calibri"/>
            </a:rPr>
            <a:t>İki ülke</a:t>
          </a:r>
          <a:endParaRPr lang="tr-TR" sz="2800" kern="1200"/>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a:t>b.) </a:t>
          </a:r>
          <a:r>
            <a:rPr lang="tr-TR" sz="2800" kern="1200">
              <a:latin typeface="Calibri"/>
            </a:rPr>
            <a:t>Üç ülke</a:t>
          </a:r>
          <a:endParaRPr lang="tr-TR" sz="2800" kern="1200"/>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a:latin typeface="Calibri"/>
            </a:rPr>
            <a:t>c.) Üç veya daha fazla ülke</a:t>
          </a:r>
          <a:endParaRPr lang="tr-TR" sz="2800" kern="1200"/>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b="1" kern="1200"/>
            <a:t>“</a:t>
          </a:r>
          <a:r>
            <a:rPr lang="tr-TR" sz="2800" b="1" kern="1200">
              <a:latin typeface="Calibri"/>
            </a:rPr>
            <a:t>Budapeşte</a:t>
          </a:r>
          <a:r>
            <a:rPr lang="tr-TR" sz="2800" b="1" kern="1200"/>
            <a:t>” </a:t>
          </a:r>
          <a:r>
            <a:rPr lang="tr-TR" sz="2800" b="1" kern="1200">
              <a:latin typeface="Calibri"/>
            </a:rPr>
            <a:t>Sözleşmesi'nin:</a:t>
          </a:r>
          <a:endParaRPr lang="tr-TR" sz="2800" b="1" kern="1200"/>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a:t>a.) </a:t>
          </a:r>
          <a:r>
            <a:rPr lang="tr-TR" sz="2800" kern="1200">
              <a:latin typeface="Calibri"/>
            </a:rPr>
            <a:t>Bir ek protokolü vardır</a:t>
          </a:r>
          <a:endParaRPr lang="tr-TR" sz="2800" kern="1200"/>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a:t>b.) </a:t>
          </a:r>
          <a:r>
            <a:rPr lang="tr-TR" sz="2800" kern="1200">
              <a:latin typeface="Calibri"/>
            </a:rPr>
            <a:t>İki </a:t>
          </a:r>
          <a:r>
            <a:rPr lang="tr-TR" sz="2800" kern="1200"/>
            <a:t>ek protokolü vardır</a:t>
          </a:r>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a:t>c.) </a:t>
          </a:r>
          <a:r>
            <a:rPr lang="tr-TR" sz="2800" kern="1200">
              <a:latin typeface="Calibri"/>
            </a:rPr>
            <a:t>Üç </a:t>
          </a:r>
          <a:r>
            <a:rPr lang="tr-TR" sz="2800" kern="1200"/>
            <a:t>ek protokolü vardır</a:t>
          </a:r>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54516-55C0-4C75-9C2C-BBDD7DD40C0E}">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24B2713-2598-4860-8F45-C0BB7436738C}">
      <dsp:nvSpPr>
        <dsp:cNvPr id="0" name=""/>
        <dsp:cNvSpPr/>
      </dsp:nvSpPr>
      <dsp:spPr>
        <a:xfrm>
          <a:off x="6548" y="1219199"/>
          <a:ext cx="1962150" cy="1625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kern="1200">
              <a:latin typeface="Calibri"/>
            </a:rPr>
            <a:t>Temel bilgiler</a:t>
          </a:r>
          <a:endParaRPr lang="tr-TR" sz="2400" kern="1200"/>
        </a:p>
      </dsp:txBody>
      <dsp:txXfrm>
        <a:off x="6548" y="1219199"/>
        <a:ext cx="1962150" cy="1625600"/>
      </dsp:txXfrm>
    </dsp:sp>
    <dsp:sp modelId="{8A9AFDA2-C209-4BFB-BF86-89C13E5479E7}">
      <dsp:nvSpPr>
        <dsp:cNvPr id="0" name=""/>
        <dsp:cNvSpPr/>
      </dsp:nvSpPr>
      <dsp:spPr>
        <a:xfrm>
          <a:off x="2066925" y="1219199"/>
          <a:ext cx="1962150" cy="1625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kern="1200">
              <a:latin typeface="Calibri"/>
            </a:rPr>
            <a:t>Ek bilgiler</a:t>
          </a:r>
          <a:endParaRPr lang="tr-TR" sz="2400" kern="1200"/>
        </a:p>
      </dsp:txBody>
      <dsp:txXfrm>
        <a:off x="2066925" y="1219199"/>
        <a:ext cx="1962150" cy="1625600"/>
      </dsp:txXfrm>
    </dsp:sp>
    <dsp:sp modelId="{A0B3A59F-9741-43A7-A5A6-EF652106C087}">
      <dsp:nvSpPr>
        <dsp:cNvPr id="0" name=""/>
        <dsp:cNvSpPr/>
      </dsp:nvSpPr>
      <dsp:spPr>
        <a:xfrm>
          <a:off x="4127301" y="1219199"/>
          <a:ext cx="1962150" cy="1625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kern="1200">
              <a:latin typeface="Calibri"/>
            </a:rPr>
            <a:t>İç hukukun uygulanması</a:t>
          </a:r>
          <a:endParaRPr lang="tr-TR" sz="2400" kern="1200"/>
        </a:p>
      </dsp:txBody>
      <dsp:txXfrm>
        <a:off x="4127301" y="1219199"/>
        <a:ext cx="1962150" cy="1625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F78AE-8012-4D45-A935-E2AA628C4334}">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EB2C8A-02F4-417E-BA21-A82E8627A56D}">
      <dsp:nvSpPr>
        <dsp:cNvPr id="0" name=""/>
        <dsp:cNvSpPr/>
      </dsp:nvSpPr>
      <dsp:spPr>
        <a:xfrm>
          <a:off x="0" y="0"/>
          <a:ext cx="320399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b="1" i="0" kern="1200" dirty="0">
              <a:latin typeface="Calibri"/>
            </a:rPr>
            <a:t>Karşılıklı adli </a:t>
          </a:r>
          <a:r>
            <a:rPr lang="tr-TR" sz="2800" b="1" i="0" kern="1200" dirty="0" smtClean="0">
              <a:latin typeface="Calibri"/>
            </a:rPr>
            <a:t>yardımlaşma (</a:t>
          </a:r>
          <a:r>
            <a:rPr lang="tr-TR" sz="2800" b="1" i="0" kern="1200" dirty="0" err="1" smtClean="0">
              <a:latin typeface="Calibri"/>
            </a:rPr>
            <a:t>MLA</a:t>
          </a:r>
          <a:r>
            <a:rPr lang="tr-TR" sz="2800" b="1" i="0" kern="1200" dirty="0" smtClean="0">
              <a:latin typeface="Calibri"/>
            </a:rPr>
            <a:t>) </a:t>
          </a:r>
          <a:r>
            <a:rPr lang="tr-TR" sz="2800" b="1" i="0" kern="1200" dirty="0">
              <a:latin typeface="Calibri"/>
            </a:rPr>
            <a:t>talepleri aşağıdakilerden hangisine uygun olarak yürütülmelidir?</a:t>
          </a:r>
        </a:p>
      </dsp:txBody>
      <dsp:txXfrm>
        <a:off x="0" y="0"/>
        <a:ext cx="3203990" cy="4064000"/>
      </dsp:txXfrm>
    </dsp:sp>
    <dsp:sp modelId="{5D9EDF3F-7B20-8E47-A431-F9F24450F874}">
      <dsp:nvSpPr>
        <dsp:cNvPr id="0" name=""/>
        <dsp:cNvSpPr/>
      </dsp:nvSpPr>
      <dsp:spPr>
        <a:xfrm>
          <a:off x="3278109" y="63500"/>
          <a:ext cx="3878851"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dirty="0"/>
            <a:t>a.) </a:t>
          </a:r>
          <a:r>
            <a:rPr lang="tr-TR" sz="2800" kern="1200" dirty="0">
              <a:latin typeface="Calibri"/>
            </a:rPr>
            <a:t>Talepte bulunan tarafın hukuku</a:t>
          </a:r>
        </a:p>
      </dsp:txBody>
      <dsp:txXfrm>
        <a:off x="3278109" y="63500"/>
        <a:ext cx="3878851" cy="1269999"/>
      </dsp:txXfrm>
    </dsp:sp>
    <dsp:sp modelId="{EB798B99-5590-864A-A2C1-F553D99D3FAA}">
      <dsp:nvSpPr>
        <dsp:cNvPr id="0" name=""/>
        <dsp:cNvSpPr/>
      </dsp:nvSpPr>
      <dsp:spPr>
        <a:xfrm>
          <a:off x="3203990" y="1333499"/>
          <a:ext cx="395297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3278109" y="1396999"/>
          <a:ext cx="3878851"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dirty="0"/>
            <a:t>b.) </a:t>
          </a:r>
          <a:r>
            <a:rPr lang="tr-TR" sz="2800" kern="1200" dirty="0">
              <a:latin typeface="Calibri"/>
            </a:rPr>
            <a:t>Talebi alan tarafın hukuku</a:t>
          </a:r>
        </a:p>
      </dsp:txBody>
      <dsp:txXfrm>
        <a:off x="3278109" y="1396999"/>
        <a:ext cx="3878851" cy="1269999"/>
      </dsp:txXfrm>
    </dsp:sp>
    <dsp:sp modelId="{5B901F7D-EE59-304E-B86D-F0C8CC3A841B}">
      <dsp:nvSpPr>
        <dsp:cNvPr id="0" name=""/>
        <dsp:cNvSpPr/>
      </dsp:nvSpPr>
      <dsp:spPr>
        <a:xfrm>
          <a:off x="3203990" y="2666999"/>
          <a:ext cx="395297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278109" y="2730499"/>
          <a:ext cx="3878851"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dirty="0"/>
            <a:t>c.) </a:t>
          </a:r>
          <a:r>
            <a:rPr lang="tr-TR" sz="2800" kern="1200" dirty="0">
              <a:latin typeface="Calibri"/>
            </a:rPr>
            <a:t>Her ikisi de</a:t>
          </a:r>
          <a:endParaRPr lang="tr-TR" sz="2800" kern="1200" dirty="0"/>
        </a:p>
      </dsp:txBody>
      <dsp:txXfrm>
        <a:off x="3278109" y="2730499"/>
        <a:ext cx="3878851" cy="1269999"/>
      </dsp:txXfrm>
    </dsp:sp>
    <dsp:sp modelId="{1E88F2A9-FC8F-2A4F-ABF4-2C5837CA76E5}">
      <dsp:nvSpPr>
        <dsp:cNvPr id="0" name=""/>
        <dsp:cNvSpPr/>
      </dsp:nvSpPr>
      <dsp:spPr>
        <a:xfrm>
          <a:off x="3203990" y="4000499"/>
          <a:ext cx="395297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9CEB3-48E0-4A3D-A727-74EB384DA4A3}">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93A58D-9C7E-43D7-894F-14E262249BB3}">
      <dsp:nvSpPr>
        <dsp:cNvPr id="0" name=""/>
        <dsp:cNvSpPr/>
      </dsp:nvSpPr>
      <dsp:spPr>
        <a:xfrm>
          <a:off x="0" y="0"/>
          <a:ext cx="2388031"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b="1" i="0" kern="1200" dirty="0">
              <a:latin typeface="Calibri"/>
            </a:rPr>
            <a:t>Karşılıklı adli </a:t>
          </a:r>
          <a:r>
            <a:rPr lang="tr-TR" sz="2800" b="1" i="0" kern="1200" dirty="0" smtClean="0">
              <a:latin typeface="Calibri"/>
            </a:rPr>
            <a:t>yardımlaşma (</a:t>
          </a:r>
          <a:r>
            <a:rPr lang="tr-TR" sz="2800" b="1" i="0" kern="1200" dirty="0" err="1" smtClean="0">
              <a:latin typeface="Calibri"/>
            </a:rPr>
            <a:t>MLA</a:t>
          </a:r>
          <a:r>
            <a:rPr lang="tr-TR" sz="2800" b="1" i="0" kern="1200" smtClean="0">
              <a:latin typeface="Calibri"/>
            </a:rPr>
            <a:t>) </a:t>
          </a:r>
          <a:r>
            <a:rPr lang="tr-TR" sz="2800" b="1" i="0" kern="1200" dirty="0">
              <a:latin typeface="Calibri"/>
            </a:rPr>
            <a:t>taleplerinin elektronik iletimine...</a:t>
          </a:r>
        </a:p>
      </dsp:txBody>
      <dsp:txXfrm>
        <a:off x="0" y="0"/>
        <a:ext cx="2388031" cy="4064000"/>
      </dsp:txXfrm>
    </dsp:sp>
    <dsp:sp modelId="{5D9EDF3F-7B20-8E47-A431-F9F24450F874}">
      <dsp:nvSpPr>
        <dsp:cNvPr id="0" name=""/>
        <dsp:cNvSpPr/>
      </dsp:nvSpPr>
      <dsp:spPr>
        <a:xfrm>
          <a:off x="2477582" y="63500"/>
          <a:ext cx="4686488"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a:t>a.) </a:t>
          </a:r>
          <a:r>
            <a:rPr lang="tr-TR" sz="2800" kern="1200">
              <a:latin typeface="Calibri"/>
            </a:rPr>
            <a:t>İzin verilmiştir.</a:t>
          </a:r>
          <a:endParaRPr lang="tr-TR" sz="2800" kern="1200"/>
        </a:p>
      </dsp:txBody>
      <dsp:txXfrm>
        <a:off x="2477582" y="63500"/>
        <a:ext cx="4686488" cy="1269999"/>
      </dsp:txXfrm>
    </dsp:sp>
    <dsp:sp modelId="{EB798B99-5590-864A-A2C1-F553D99D3FAA}">
      <dsp:nvSpPr>
        <dsp:cNvPr id="0" name=""/>
        <dsp:cNvSpPr/>
      </dsp:nvSpPr>
      <dsp:spPr>
        <a:xfrm>
          <a:off x="2388031" y="1333499"/>
          <a:ext cx="47760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477582" y="1396999"/>
          <a:ext cx="4686488"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a:t>b.) </a:t>
          </a:r>
          <a:r>
            <a:rPr lang="tr-TR" sz="2800" kern="1200">
              <a:latin typeface="Calibri"/>
            </a:rPr>
            <a:t>İzin verilmemiştir</a:t>
          </a:r>
          <a:r>
            <a:rPr lang="tr-TR" sz="2800" b="0" kern="1200">
              <a:latin typeface="Calibri"/>
            </a:rPr>
            <a:t>.</a:t>
          </a:r>
          <a:endParaRPr lang="tr-TR" sz="2800" b="0" kern="1200"/>
        </a:p>
      </dsp:txBody>
      <dsp:txXfrm>
        <a:off x="2477582" y="1396999"/>
        <a:ext cx="4686488" cy="1269999"/>
      </dsp:txXfrm>
    </dsp:sp>
    <dsp:sp modelId="{5B901F7D-EE59-304E-B86D-F0C8CC3A841B}">
      <dsp:nvSpPr>
        <dsp:cNvPr id="0" name=""/>
        <dsp:cNvSpPr/>
      </dsp:nvSpPr>
      <dsp:spPr>
        <a:xfrm>
          <a:off x="2388031" y="2666999"/>
          <a:ext cx="47760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477582" y="2730499"/>
          <a:ext cx="4686488"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kern="1200"/>
            <a:t>c.) </a:t>
          </a:r>
          <a:r>
            <a:rPr lang="tr-TR" sz="2800" kern="1200">
              <a:latin typeface="Calibri"/>
            </a:rPr>
            <a:t>Belirtilmemiştir.</a:t>
          </a:r>
          <a:endParaRPr lang="tr-TR" sz="2800" kern="1200"/>
        </a:p>
      </dsp:txBody>
      <dsp:txXfrm>
        <a:off x="2477582" y="2730499"/>
        <a:ext cx="4686488" cy="1269999"/>
      </dsp:txXfrm>
    </dsp:sp>
    <dsp:sp modelId="{1E88F2A9-FC8F-2A4F-ABF4-2C5837CA76E5}">
      <dsp:nvSpPr>
        <dsp:cNvPr id="0" name=""/>
        <dsp:cNvSpPr/>
      </dsp:nvSpPr>
      <dsp:spPr>
        <a:xfrm>
          <a:off x="2388031" y="4000499"/>
          <a:ext cx="477603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4/12/2021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26CF4C01-59D1-40AC-ABAA-0AE036E9F18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a.)</a:t>
            </a:r>
            <a:endParaRPr lang="en-GB"/>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3249404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a:ea typeface="ＭＳ Ｐゴシック"/>
                <a:cs typeface="Calibri"/>
              </a:rPr>
              <a:t>Katılımcıların sorularına ayrılan süre.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3107303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just"/>
            <a:r>
              <a:rPr lang="tr-TR" dirty="0">
                <a:latin typeface="Arial"/>
                <a:ea typeface="ＭＳ Ｐゴシック"/>
                <a:cs typeface="Arial"/>
              </a:rPr>
              <a:t>23. Madde, Üçüncü Bölüm altında uluslararası işbirliği ile ilgili üç genel ilke belirlemektedir.</a:t>
            </a:r>
          </a:p>
          <a:p>
            <a:pPr algn="just"/>
            <a:endParaRPr lang="tr-TR" dirty="0">
              <a:effectLst/>
              <a:latin typeface="Arial" panose="020B0604020202020204" pitchFamily="34" charset="0"/>
              <a:cs typeface="Arial"/>
            </a:endParaRPr>
          </a:p>
          <a:p>
            <a:pPr algn="just"/>
            <a:r>
              <a:rPr lang="tr-TR" dirty="0">
                <a:latin typeface="Arial"/>
                <a:ea typeface="ＭＳ Ｐゴシック"/>
                <a:cs typeface="Arial"/>
              </a:rPr>
              <a:t>İlk olarak madde, Tarafların işbirliğini "mümkün olan en geniş ölçüde" sağlaması gerektiğinin altını çizmektedir. Bu ilke, Tarafların kapsamlı bir işbirliği yürütmesini ve uluslararası düzeyde bilgilerin ve delillerin kolay ve hızlı akışına engel olacak hususları en aza indirgemesini gerektirir. </a:t>
            </a:r>
          </a:p>
          <a:p>
            <a:pPr algn="just"/>
            <a:endParaRPr lang="tr-TR" dirty="0">
              <a:latin typeface="Arial"/>
              <a:ea typeface="ＭＳ Ｐゴシック"/>
              <a:cs typeface="Arial"/>
            </a:endParaRPr>
          </a:p>
          <a:p>
            <a:pPr algn="just"/>
            <a:r>
              <a:rPr lang="tr-TR" dirty="0">
                <a:latin typeface="Arial"/>
                <a:ea typeface="ＭＳ Ｐゴシック"/>
                <a:cs typeface="Arial"/>
              </a:rPr>
              <a:t>İkinci olarak işbirliği yükümlülüğünün genel kapsamı 23. maddede düzenlenmiştir: işbirliği, bilgisayar sistemleri ve verileriyle ilgili tüm suçlara (14. maddenin 2. paragrafının a-b fıkraları) ve herhangi bir suçla ilgili elektronik delillerinin toplanmasına ilişkindir. Bu şu anlama gelmektedir ki bir suçun bilgisayar sisteminin kullanılması aracılığıyla işlendiği hallerde veya bilgisayar sisteminin kullanılması aracılığıyla işlenmeyen (</a:t>
            </a:r>
            <a:r>
              <a:rPr lang="tr-TR" dirty="0" err="1">
                <a:latin typeface="Arial"/>
                <a:ea typeface="ＭＳ Ｐゴシック"/>
                <a:cs typeface="Arial"/>
              </a:rPr>
              <a:t>örn</a:t>
            </a:r>
            <a:r>
              <a:rPr lang="tr-TR" dirty="0">
                <a:latin typeface="Arial"/>
                <a:ea typeface="ＭＳ Ｐゴシック"/>
                <a:cs typeface="Arial"/>
              </a:rPr>
              <a:t>. öldürme suçu) ancak elektronik delil içeren olağan bir suçun varlığı halinde, 3. Bölüm hükümleri uygulanacaktır. Ancak 24. madde (Suçluların iadesi), 33. madde (Trafik verilerinin gerçek zamanlı toplanması konusunda karşılıklı yardımlaşma) ve 34. madde (İçerik verisine müdahale konusunda karşılıklı yardımlaşma) Taraflara, bu tedbirlere ilişkin daha farklı bir uygulama kapsamı tanıyabilmesine izin vermektedir. </a:t>
            </a:r>
            <a:endParaRPr lang="tr-TR" dirty="0">
              <a:latin typeface="Arial" panose="020B0604020202020204" pitchFamily="34" charset="0"/>
              <a:cs typeface="Arial"/>
            </a:endParaRPr>
          </a:p>
          <a:p>
            <a:pPr algn="just"/>
            <a:endParaRPr lang="tr-TR" dirty="0">
              <a:latin typeface="Arial" panose="020B0604020202020204" pitchFamily="34" charset="0"/>
              <a:cs typeface="Arial"/>
            </a:endParaRPr>
          </a:p>
          <a:p>
            <a:pPr algn="just"/>
            <a:r>
              <a:rPr lang="tr-TR" dirty="0">
                <a:latin typeface="Arial"/>
                <a:ea typeface="ＭＳ Ｐゴシック"/>
                <a:cs typeface="Arial"/>
              </a:rPr>
              <a:t>Son olarak işbirliği hem "bu Bölüm hükümlerine uygun olarak" hem de "aynı veya karşılıklı mevzuat temelinde anlaşılmış düzenlemelerin ve iç hukukların ve ceza konularında uluslararası işbirliğine ilişkin ilgili uluslararası belgelerin uygulanması yoluyla" yürütülecektir. Son kısım Üçüncü Bölüm hükümlerinin, karşılıklı adli yardımlaşmaya ve suçluların iadesine ilişkin uluslararası anlaşma kurallarına, taraflar arasındaki bu konuya ilişkin karşılıklı anlaşmalara (aşağıda 27. madde açıklamalarında daha detaylı aktarılmıştır) veya iç hukukta uluslararası işbirliği hakkında öngörülen ilgili düzenlemelere üstün gelmeyeceğine ilişkin genel ilkeyi kabul etmektedir. Bu temel ilke 24. maddede (Suçluların iadesi), 25. maddede (Karşılıklı yardımlaşmaya ilişkin genel ilkeler), 26. maddede (Kendiliğinden bilgi verme), 27. maddede (Uluslararası anlaşmaların yürürlükte olmadığı hallerde karşılıklı yardımlaşma taleplerine hakim usuller), 28. maddede (Gizlilik ve kullanımın sınırlandırılması), 31. maddede (Depolanmış bilgisayar verilerine erişim konusunda karşılıklı yardımlaşma), 33. maddede (Trafik verilerinin gerçek zamanlı toplanması konusunda karşılıklı yardımlaşma) ve 34. maddede (İçerik verisine müdahale konusunda karşılıklı yardımlaşma) açık bir biçimde pekiştirilmiştir. </a:t>
            </a:r>
            <a:endParaRPr lang="tr-TR" dirty="0">
              <a:effectLst/>
              <a:latin typeface="Arial" panose="020B0604020202020204" pitchFamily="34" charset="0"/>
              <a:cs typeface="Arial"/>
            </a:endParaRPr>
          </a:p>
          <a:p>
            <a:pPr algn="just"/>
            <a:endParaRPr lang="tr-TR" dirty="0">
              <a:latin typeface="Arial"/>
              <a:ea typeface="ＭＳ Ｐゴシック"/>
              <a:cs typeface="Arial"/>
            </a:endParaRPr>
          </a:p>
          <a:p>
            <a:pPr algn="just"/>
            <a:r>
              <a:rPr lang="tr-TR" dirty="0">
                <a:latin typeface="Arial"/>
                <a:ea typeface="ＭＳ Ｐゴシック"/>
                <a:cs typeface="Arial"/>
              </a:rPr>
              <a:t>Karşılıklı yardım sağlama yükümlülüğüne hakim genel ilkeler 1. paragrafta düzenlenmiştir. İşbirliği "mümkün olan en geniş ölçüde" sağlanmalıdır. Bu sebeple 23. maddede ("Uluslararası işbirliğine ilişkin genel ilkeler") belirtildiği üzere, karşılıklı yardımlaşma prensip olarak kapsamlı olmalıdır ve engellerin kesin suretle ortadan kaldırılması gerekir. Öte yandan, 23. maddede belirtildiği üzere, işbirliği yükümlülüğü, hem bilgisayar sistemleri ve verileriyle ilgili suçlara (14. maddenin, 2. paragrafının a-b fıkraları) hem de herhangi bir suçla ilgili elektronik delillerin toplanmasına uygulanır. İşbirliği yükümlülüğünün bu denli geniş kapsamlı suç sınıfına uygulanması kararının temelinde, her iki kategoride elverişli uluslararası işbirliği mekanizmalarına duyulan ihtiyaç yatmaktadır. Ancak 34. ve 35. maddeler Taraflara, bu tedbirlere ilişkin daha farklı bir uygulama kapsamı tanıyabilmesine izin vermektedir.</a:t>
            </a:r>
            <a:endParaRPr lang="tr-TR" dirty="0">
              <a:latin typeface="Arial" panose="020B0604020202020204" pitchFamily="34" charset="0"/>
              <a:cs typeface="Arial"/>
            </a:endParaRPr>
          </a:p>
          <a:p>
            <a:pPr algn="just"/>
            <a:endParaRPr lang="tr-TR" dirty="0">
              <a:latin typeface="Arial" panose="020B0604020202020204" pitchFamily="34" charset="0"/>
              <a:cs typeface="Arial"/>
            </a:endParaRPr>
          </a:p>
          <a:p>
            <a:pPr algn="just"/>
            <a:r>
              <a:rPr lang="tr-TR" dirty="0">
                <a:latin typeface="Arial"/>
                <a:ea typeface="ＭＳ Ｐゴシック"/>
                <a:cs typeface="Arial"/>
              </a:rPr>
              <a:t>27. madde Tarafların, talebi alan Taraf ile talepte bulunan Taraf arasında aynı veya karşılıklı mevzuat temelinde karşılıklı yardımlaşma antlaşmasının veya düzenlemelerin bulunmadığı hallerde, bazı karşılıklı yardımlaşma prosedürlerini ve koşulları kabul etmesini zorunlu kılmaktadır. Madde karşılıklı yardımlaşmanın, karşılıklı yardımlaşma için öngörülen ilgili antlaşmaların veya benzer düzenlemelerin uygulanması aracılığıyla yürütülmesi gerektiği yönündeki genel ilkeyi pekiştirmektedir. Maddeyi kaleme alanlar bu Sözleşme uyarınca, diğer uygulanabilir araçlar ve düzenlemeler yerine ayrı bir karşılıklı yardımlaşma genel rejiminin yaratılmasını reddetmiş, bunun yerine genel olarak, mevcut karşılıklı adli yardımlaşma antlaşmaları rejimini esas almanın daha pratik bir çözüm sunacağını kabul etmişlerdir. Bu sebeple karşılıklı yardımlaşma alanındaki uygulayıcılara, aşina oldukları araçlardan ve düzenlemelerden yararlanma imkanı tanınarak, yarışan rejimlerin kabulünün yaratabileceği karışıklıktan kaçınılmıştır. Daha önce de belirtildiği üzere, yalnızca, 29 ila 35. maddeler (Özel hükümler - Başlık 1,2,3) arasında öngörülenler gibi bilgisayar destekli suçlarda, özellikle hızlı ve etkili işbirliği için gerekli mekanizmalara ilişkin olarak her bir Taraf, eğer yürürlükteki karşılıklı yardımlaşma antlaşmaları, düzenlemeleri veya hukukları bu işbirliği türlerini öngörmemişse, bu işbirliğini sağlayacak hukuki dayanakları kabul etmekle yükümlüdür.</a:t>
            </a:r>
            <a:endParaRPr lang="tr-TR" dirty="0">
              <a:latin typeface="Arial" panose="020B0604020202020204" pitchFamily="34" charset="0"/>
              <a:cs typeface="Arial"/>
            </a:endParaRPr>
          </a:p>
          <a:p>
            <a:pPr algn="just"/>
            <a:endParaRPr lang="tr-TR" dirty="0">
              <a:effectLst/>
              <a:latin typeface="Calibri"/>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138875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just"/>
            <a:r>
              <a:rPr lang="tr-TR" dirty="0">
                <a:latin typeface="Arial"/>
                <a:ea typeface="ＭＳ Ｐゴシック"/>
                <a:cs typeface="Arial"/>
              </a:rPr>
              <a:t>27. maddenin 2. paragrafı, yardımlaşma taleplerini göndermek ve bu taleplere cevap vermekten sorumlu merkezi makamları zorunlu kılmaktadır. Merkezi makamlar, ceza konularında modern karşılıklı yardımlaşma araçlarının ortak bir özelliğidir ve bilgisayar suçlarının veya bilgisayar destekli suçların önlenmesine katkı sağlayacak tepkilerin hızlı bir biçimde verilmesi bakımından özellikle yardımcıdır. Öncelikle bu makamlar arasındaki iletişim çok daha hızlıdır ve diplomatik kanallar arası iletişime göre daha etkilidir. Buna ek olarak, faal bir merkezi makam, hem gelen hem giden taleplerin özenli takibi, talebi alan Taraf devletin hukuki gerekliliklerinin en iyi biçimde nasıl karşılanacağı konusunda yabancı kolluk ortaklarına tavsiyede bulunulması ve özellikle acil ve hassas taleplerin uygun bir biçimde değerlendirilmesi bakımından önemli bir işlev sunar. </a:t>
            </a:r>
          </a:p>
          <a:p>
            <a:pPr algn="just"/>
            <a:endParaRPr lang="tr-TR" dirty="0">
              <a:latin typeface="Arial"/>
              <a:ea typeface="ＭＳ Ｐゴシック"/>
              <a:cs typeface="Arial"/>
            </a:endParaRPr>
          </a:p>
          <a:p>
            <a:pPr algn="just"/>
            <a:r>
              <a:rPr lang="tr-TR" dirty="0">
                <a:latin typeface="Arial"/>
                <a:ea typeface="ＭＳ Ｐゴシック"/>
                <a:cs typeface="Arial"/>
              </a:rPr>
              <a:t>Öte yandan 27. madde Tarafların, aynı veya karşılıklı mevzuat temelinde karşılıklı yardımlaşma antlaşmasının veya düzenlemelerinin bulunmadığı hallerde, bazı karşılıklı yardımlaşma prosedürlerini ve koşullarını kabul etmesini zorunlu kılmaktadır. Madde karşılıklı yardımlaşmanın, karşılıklı yardımlaşma için öngörülen ilgili antlaşmaların veya benzer düzenlemelerin uygulanması aracılığıyla yürütülmesi gerektiği yönündeki genel ilkeyi pekiştirmektedir. Maddeyi kaleme alanlar bu Sözleşme uyarınca, diğer uygulanabilir araçlar ve düzenlemeler yerine ayrı bir karşılıklı yardımlaşma genel rejiminin yaratılmasını reddetmiş, bunun yerine genel olarak, mevcut karşılıklı adli yardımlaşma antlaşmaları rejimini esas almanın daha pratik bir çözüm sunacağını kabul etmişlerdir. Bu sebeple karşılıklı yardımlaşma alanındaki uygulayıcılara, aşina oldukları araçlardan ve düzenlemelerden yararlanma imkanı tanınarak, yarışan rejimlerin kabulünün yaratabileceği karışıklıktan kaçınılmıştır. </a:t>
            </a:r>
            <a:r>
              <a:rPr lang="tr-TR" b="1" dirty="0">
                <a:latin typeface="Arial"/>
                <a:ea typeface="ＭＳ Ｐゴシック"/>
                <a:cs typeface="Arial"/>
              </a:rPr>
              <a:t>Daha önce de belirtildiği üzere, yalnızca 29 ila 35. maddeler (Özel hükümler - Başlık 1, 2, 3) arasında öngörülenler gibi bilgisayar destekli suçlarda, özellikle hızlı ve etkili işbirliği için gerekli mekanizmalara ilişkin olarak her bir Taraf, eğer yürürlükteki karşılıklı yardımlaşma antlaşmaları, düzenlemeleri veya hukukları bu işbirliği türlerini öngörmemişse, bu işbirliğini sağlayacak hukuki dayanakları kabul etmekle yükümlüdür. </a:t>
            </a:r>
          </a:p>
          <a:p>
            <a:pPr algn="just"/>
            <a:endParaRPr lang="tr-TR" dirty="0">
              <a:ea typeface="ＭＳ Ｐゴシック"/>
              <a:cs typeface="Calibri"/>
            </a:endParaRPr>
          </a:p>
          <a:p>
            <a:pPr algn="just"/>
            <a:r>
              <a:rPr lang="tr-TR" dirty="0">
                <a:latin typeface="Arial"/>
                <a:ea typeface="ＭＳ Ｐゴシック"/>
                <a:cs typeface="Arial"/>
              </a:rPr>
              <a:t>25. maddenin 5. paragrafı bu Bölüm altında düzenlenen karşılıklı yardımlaşma amaçları doğrultusunda çifte suçluluğu tanımlamaktadır. Talebi alan Taraf yardım sunma şartı olarak çifte suçluluk talep etme hakkını saklı tutar (örneğin, talebi alan Tarafın, 29. maddenin 4. paragrafında "Depolanmış bilgisayar verilerinin süratli şekilde korunması" başlığı altında düzenlenen koruma tedbirine ilişkin olarak çifte suçluluk talep etme hakkını saklı tutması). Burada hakkında yardım talep edilen suçun altında yatan eylem, talebi alan Tarafın yasaları uyarınca, bu yasalar ilgili suçu farklı bir kategori altında düzenlemiş veya suçu tanımlayan farklı bir terminoloji kullanılmış olsa dahi, suç olarak düzenlenmişse çifte suçluluktan bahsedilecektir. Bu kural, talebi alan Tarafların çifte suçluluğu uygularken çok katı bir yaklaşım benimsememesi açısından gerekli görülmüştür. Ulusal hukuk sistemlerindeki farklılıklar göz önünde bulundurulduğunda, ceza gerektiren eylemlerin tanımlarına ve gruplandırılmalarına ilişkin farklılıklar söz konusu olabilir. Eğer eylem her iki sistemde de ceza gerektiren bir ihlal niteliğindeyse, teknik farklılıklar yardımlaşmayı engellememelidir. Çifte suçluluk standardının uygulandığı hallerde, yardımlaşmayı kolaylaştıracak esnek bir yaklaşım benimsenmelidir.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1085575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lgn="just"/>
            <a:r>
              <a:rPr lang="tr-TR" b="1" dirty="0">
                <a:latin typeface="Arial"/>
                <a:ea typeface="ＭＳ Ｐゴシック"/>
                <a:cs typeface="Arial"/>
              </a:rPr>
              <a:t>Depolanmış bilgisayar verilerinin süratli şekilde korunması (Madde</a:t>
            </a:r>
            <a:r>
              <a:rPr lang="tr-TR" b="1" dirty="0">
                <a:effectLst/>
                <a:latin typeface="Arial"/>
                <a:ea typeface="ＭＳ Ｐゴシック"/>
                <a:cs typeface="Arial"/>
              </a:rPr>
              <a:t> 29).</a:t>
            </a:r>
            <a:r>
              <a:rPr lang="tr-TR" b="1" dirty="0">
                <a:latin typeface="Arial"/>
                <a:ea typeface="ＭＳ Ｐゴシック"/>
                <a:cs typeface="Arial"/>
              </a:rPr>
              <a:t> </a:t>
            </a:r>
            <a:endParaRPr lang="tr-TR" b="1" dirty="0">
              <a:effectLst/>
              <a:latin typeface="Arial" panose="020B0604020202020204" pitchFamily="34" charset="0"/>
              <a:cs typeface="Arial"/>
            </a:endParaRPr>
          </a:p>
          <a:p>
            <a:pPr algn="just"/>
            <a:r>
              <a:rPr lang="tr-TR" dirty="0">
                <a:latin typeface="Arial"/>
                <a:ea typeface="ＭＳ Ｐゴシック"/>
                <a:cs typeface="Arial"/>
              </a:rPr>
              <a:t>Bu madde, 16. maddede iç hukuk düzeyinde kabul edilmiş mekanizmanın uluslararası düzeyde kabulüne ilişkindir. Maddenin 1. paragrafı Taraflara, talebi alan Tarafın yetki alanı içerisinde bilgisayar sistemi araçlarıyla depolanmış verilerin, verinin elde edilmesine ilişkin yardımlaşma talebinin hazırlanması, iletilmesi ve yerine getirilmesi süreci boyunca değiştirilmemesi, ortadan kaldırılmaması veya silinmemesi için süratli şekilde korunmasını talep etme imkanını, maddenin 3. paragrafı ise Taraflara bu korumayı elde etmek için gerekli hukuki yetkinliğe sahip olma yükümlülüğünü öngörmektedir. Koruma, geleneksel karşılıklı yardımlaşmaya göre çok daha hızlı bir biçimde gerçekleşmesi amaçlanan kısıtlı ve geçici bir tedbirdir. Daha önce de belirtildiği üzere, bilgisayar verisi kaybolmaya bir hayli elverişlidir. Birkaç tuşa basarak veya otomatik programlar aracılığıyla silinebilir, değiştirilebilir veya ortadan kaldırılabilir ve böylece suçu faile bağlamak imkansız hale gelebileceği gibi kritik öneme sahip deliller yok edilebilir. Bilgisayar verilerinin bazı türleri silinmeden yalnızca kısa bir süre boyunca depolanırlar. Bu sebeple haftalar veya aylar sürebilecek karşılıklı resmi yardımlaşma talebinin uzun ve daha karmaşık süreci karşısında bu türdeki verilerin kaybolmasını önlemek için ayrı bir mekanizmanın geliştirilmesi gerektiği hususunda anlaşılmıştır.</a:t>
            </a:r>
          </a:p>
          <a:p>
            <a:pPr algn="just"/>
            <a:r>
              <a:rPr lang="tr-TR" dirty="0">
                <a:latin typeface="Arial"/>
                <a:ea typeface="ＭＳ Ｐゴシック"/>
                <a:cs typeface="Arial"/>
              </a:rPr>
              <a:t> </a:t>
            </a:r>
          </a:p>
          <a:p>
            <a:pPr algn="just"/>
            <a:r>
              <a:rPr lang="tr-TR" b="1" dirty="0">
                <a:latin typeface="Arial"/>
                <a:ea typeface="ＭＳ Ｐゴシック"/>
                <a:cs typeface="Arial"/>
              </a:rPr>
              <a:t>Korunan trafik verilerinin süratli şekilde açıklanması (Madde 30) </a:t>
            </a:r>
          </a:p>
          <a:p>
            <a:pPr algn="just"/>
            <a:r>
              <a:rPr lang="tr-TR" dirty="0">
                <a:latin typeface="Arial"/>
                <a:ea typeface="ＭＳ Ｐゴシック"/>
                <a:cs typeface="Arial"/>
              </a:rPr>
              <a:t>Bu madde, 17. maddede iç hukuk düzeyinde kabul edilmiş yetkinin uluslararası düzeyde kabulüne ilişkindir. Suçun işlendiği Taraf devletin talebi üzerine, talebi alan Taraf, bilgisayarları aracılığıyla gerçekleşen bir iletime ilişkin trafik verisini, bu iletimin kökenini takip etmek ve suçun failini veya kritik öneme sahip delillerin konumunu tespit etmek için koruyacaktır. Böylece talebi alan Taraf, yetki alanı içerisinde bulunan trafik verilerinin, iletimin, üçüncü bir devlette veya talepte bulunan Taraf sınırları içerisinde bulunan bir hizmet sağlayıcısı tarafından yönlendirildiğini gösterdiğini tespit edebilir. Böyle durumlarda talebi alan Taraf, talepte bulunan Tarafa hizmet sağlayıcısının kimliğini ve diğer ülkeye doğru gerçekleşen haberleşmenin güzergahını tespit etmesini sağlayacak yeterli trafik verisini süratli şekilde sağlamalıdır. Eğer iletim üçüncü bir ülkeden geliyorsa, bu bilgi, talepte bulunan Tarafın, iletimin esas kaynağını izlemek için bu ülkeye koruma ve hızlandırılmış karşılıklı yardımlaşma talebinde bulunmasını sağlayacaktır. Eğer iletimin kaynağı tekrar talepte bulunan Tarafa dönüyorsa, iç hukuk prosedürleri aracılığıyla trafik verilerinin korunması ve açıklanması söz konusu olacaktır.</a:t>
            </a:r>
            <a:endParaRPr lang="tr-TR" dirty="0">
              <a:latin typeface="Arial"/>
              <a:cs typeface="Arial"/>
            </a:endParaRPr>
          </a:p>
          <a:p>
            <a:pPr algn="just"/>
            <a:endParaRPr lang="tr-TR" dirty="0">
              <a:latin typeface="Arial"/>
              <a:ea typeface="ＭＳ Ｐゴシック"/>
              <a:cs typeface="Arial"/>
            </a:endParaRPr>
          </a:p>
          <a:p>
            <a:pPr algn="just"/>
            <a:r>
              <a:rPr lang="tr-TR" b="1" dirty="0">
                <a:latin typeface="Arial"/>
                <a:ea typeface="ＭＳ Ｐゴシック"/>
                <a:cs typeface="Arial"/>
              </a:rPr>
              <a:t>Depolanmış bilgisayar verilerine erişim konusunda karşılıklı yardımlaşma </a:t>
            </a:r>
            <a:r>
              <a:rPr lang="tr-TR" b="1" dirty="0">
                <a:effectLst/>
                <a:latin typeface="Arial"/>
                <a:ea typeface="ＭＳ Ｐゴシック"/>
                <a:cs typeface="Arial"/>
              </a:rPr>
              <a:t>(</a:t>
            </a:r>
            <a:r>
              <a:rPr lang="tr-TR" b="1" dirty="0">
                <a:latin typeface="Arial"/>
                <a:ea typeface="ＭＳ Ｐゴシック"/>
                <a:cs typeface="Arial"/>
              </a:rPr>
              <a:t>Madde 31</a:t>
            </a:r>
            <a:r>
              <a:rPr lang="tr-TR" b="1" dirty="0">
                <a:effectLst/>
                <a:latin typeface="Arial"/>
                <a:ea typeface="ＭＳ Ｐゴシック"/>
                <a:cs typeface="Arial"/>
              </a:rPr>
              <a:t>)</a:t>
            </a:r>
            <a:r>
              <a:rPr lang="tr-TR" b="1" dirty="0">
                <a:latin typeface="Arial"/>
                <a:ea typeface="ＭＳ Ｐゴシック"/>
                <a:cs typeface="Arial"/>
              </a:rPr>
              <a:t> </a:t>
            </a:r>
            <a:endParaRPr lang="tr-TR" b="1" dirty="0">
              <a:effectLst/>
              <a:latin typeface="Arial" panose="020B0604020202020204" pitchFamily="34" charset="0"/>
              <a:cs typeface="Arial"/>
            </a:endParaRPr>
          </a:p>
          <a:p>
            <a:pPr algn="just"/>
            <a:r>
              <a:rPr lang="tr-TR" dirty="0">
                <a:latin typeface="Arial"/>
                <a:ea typeface="ＭＳ Ｐゴシック"/>
                <a:cs typeface="Arial"/>
              </a:rPr>
              <a:t>Taraflar, 19. maddeye (Depolanmış bilgisayar verilerinin aranması ve bunlara el konması) göre iç hukuk amaçları doğrultusunda kullanılan yetkide olduğu gibi, bir diğer Tarafın yararına, yetki alanı içerisinde bulunan bilgisayar sistemi araçlarıyla depolanmış verileri arayabilir veya bu verilere benzer şekilde erişebilir, el koyabilir veya benzer şekilde güvence altına alabilir ve bu verileri açıklayabilir. 1. paragraf Tarafların, bu karşılıklı yardımlaşma türünü talep etmelerini, 2. paragraf ise talebi alan Tarafın bu yardımı sağlama yetkinliğine sahip olmasını düzenlemektedir. 2. paragraf aynı zamanda bu işbirliği koşullarının, ceza konularında karşılıklı adli yardımlaşmaya ilişkin uygulanabilir antlaşmalarda, düzenlemelerde ve iç hukuklarda ortaya konanlarla aynı olması gerektiği yönündeki ilkeyi yansıtmaktadır. 3. paragraf bu talebe, (1) ilgili verinin özellikle kaybolmaya veya değiştirilmeye elverişli olduğu yönünde gerekçeler mevcut ise veya (2) ilgili antlaşmalar, düzenlemeler ve yasalar çerçevesinde süratli işbirliğinde bulunulmasının öngörülmesi halinde süratli biçimde cevap verilmesi gerekliliğini düzenlemektedir. </a:t>
            </a:r>
            <a:endParaRPr lang="tr-TR" dirty="0">
              <a:cs typeface="Calibri"/>
            </a:endParaRPr>
          </a:p>
          <a:p>
            <a:pPr algn="just"/>
            <a:endParaRPr lang="tr-TR" dirty="0">
              <a:latin typeface="Arial"/>
              <a:ea typeface="ＭＳ Ｐゴシック"/>
              <a:cs typeface="Arial"/>
            </a:endParaRPr>
          </a:p>
          <a:p>
            <a:pPr algn="just"/>
            <a:r>
              <a:rPr lang="tr-TR" b="1" dirty="0">
                <a:latin typeface="Arial"/>
                <a:ea typeface="ＭＳ Ｐゴシック"/>
                <a:cs typeface="Arial"/>
              </a:rPr>
              <a:t>Depolanmış bilgisayar verilerine rıza ile veya bu verilerin kamuya açık olduğu durumlarda sınır ötesi erişim (Madde 32) </a:t>
            </a:r>
            <a:endParaRPr lang="tr-TR" dirty="0">
              <a:latin typeface="Arial" panose="020B0604020202020204" pitchFamily="34" charset="0"/>
              <a:cs typeface="Arial"/>
            </a:endParaRPr>
          </a:p>
          <a:p>
            <a:pPr algn="just"/>
            <a:r>
              <a:rPr lang="tr-TR" dirty="0">
                <a:latin typeface="Arial"/>
                <a:ea typeface="ＭＳ Ｐゴシック"/>
                <a:cs typeface="Arial"/>
              </a:rPr>
              <a:t>Tarafların, başka bir Taraf ülkede depolanmış bilgisayar verilerine tek taraflı biçimde, karşılıklı yardımlaşmaya başvurmadan hangi durumlarda erişebileceği Sözleşme'yi kaleme alanların etraflıca tartıştığı bir konu olmuştur. Devletlerin tek taraflı biçimde harekete geçebileceği ve geçemeyeceği hallere ilişkin detaylı değerlendirmeler yapılmıştır. </a:t>
            </a:r>
            <a:r>
              <a:rPr lang="tr-TR" dirty="0" err="1">
                <a:latin typeface="Arial"/>
                <a:ea typeface="ＭＳ Ｐゴシック"/>
                <a:cs typeface="Arial"/>
              </a:rPr>
              <a:t>Sözleşme'yi</a:t>
            </a:r>
            <a:r>
              <a:rPr lang="tr-TR" dirty="0">
                <a:latin typeface="Arial"/>
                <a:ea typeface="ＭＳ Ｐゴシック"/>
                <a:cs typeface="Arial"/>
              </a:rPr>
              <a:t> kaleme alanlar sonuç olarak bu konuya ilişkin kapsamlı ve hukuken bağlayıcı bir rejim kurmanın mümkün olmayacağı sonucuna varmışlardır. Bu durum kısmen, o zamana kadar konuya ilişkin somut deneyimlerin bulunmayışından, kısmen uygun bir çözüm ile somut olayın koşullarının birbirine uymayacağı, bu sebeple de genel kuralların belirlenmesinin zorlaşacağı yönündeki kanıdan kaynaklanmaktadır. Böylece </a:t>
            </a:r>
            <a:r>
              <a:rPr lang="tr-TR" dirty="0" err="1">
                <a:latin typeface="Arial"/>
                <a:ea typeface="ＭＳ Ｐゴシック"/>
                <a:cs typeface="Arial"/>
              </a:rPr>
              <a:t>Sözleşme'yi</a:t>
            </a:r>
            <a:r>
              <a:rPr lang="tr-TR" dirty="0">
                <a:latin typeface="Arial"/>
                <a:ea typeface="ＭＳ Ｐゴシック"/>
                <a:cs typeface="Arial"/>
              </a:rPr>
              <a:t> kaleme alanlar 32. maddede yalnızca, üzerinde tümüyle anlaşılmış tek taraflı halleri düzenleme kararı almışlar, bunun dışındaki halleri, konuya ilişkin daha fazla deneyim elde edilene ve bu deneyimler ışığında daha fazla müzakere yürütülene kadar düzenlememe kararı almışlardır. Bu açıdan 39. maddenin 3. paragrafı uyarınca diğer hallere açıkça izin verilmediği gibi bunlar hariç de tutulmamıştır. </a:t>
            </a:r>
          </a:p>
          <a:p>
            <a:pPr algn="just"/>
            <a:endParaRPr lang="tr-TR" dirty="0">
              <a:latin typeface="Arial"/>
              <a:ea typeface="ＭＳ Ｐゴシック"/>
              <a:cs typeface="Arial"/>
            </a:endParaRPr>
          </a:p>
          <a:p>
            <a:pPr algn="just"/>
            <a:r>
              <a:rPr lang="tr-TR" b="1" dirty="0">
                <a:latin typeface="Arial"/>
                <a:ea typeface="ＭＳ Ｐゴシック"/>
                <a:cs typeface="Arial"/>
              </a:rPr>
              <a:t>Trafik verilerinin gerçek zamanlı toplanması konusunda karşılıklı yardımlaşma</a:t>
            </a:r>
            <a:r>
              <a:rPr lang="tr-TR" b="1" dirty="0">
                <a:effectLst/>
                <a:latin typeface="Arial"/>
                <a:ea typeface="ＭＳ Ｐゴシック"/>
                <a:cs typeface="Arial"/>
              </a:rPr>
              <a:t> (</a:t>
            </a:r>
            <a:r>
              <a:rPr lang="tr-TR" b="1" dirty="0">
                <a:latin typeface="Arial"/>
                <a:ea typeface="ＭＳ Ｐゴシック"/>
                <a:cs typeface="Arial"/>
              </a:rPr>
              <a:t>Madde</a:t>
            </a:r>
            <a:r>
              <a:rPr lang="tr-TR" b="1" dirty="0">
                <a:effectLst/>
                <a:latin typeface="Arial"/>
                <a:ea typeface="ＭＳ Ｐゴシック"/>
                <a:cs typeface="Arial"/>
              </a:rPr>
              <a:t> 33)</a:t>
            </a:r>
            <a:r>
              <a:rPr lang="tr-TR" b="1" dirty="0">
                <a:latin typeface="Arial"/>
                <a:ea typeface="ＭＳ Ｐゴシック"/>
                <a:cs typeface="Arial"/>
              </a:rPr>
              <a:t> </a:t>
            </a:r>
          </a:p>
          <a:p>
            <a:pPr algn="just"/>
            <a:r>
              <a:rPr lang="tr-TR" dirty="0">
                <a:latin typeface="Arial"/>
                <a:ea typeface="ＭＳ Ｐゴシック"/>
                <a:cs typeface="Arial"/>
              </a:rPr>
              <a:t>Çoğu durumda soruşturmacılar, anahtar öneme sahip trafik verileri, henüz korunamadan, hizmet sağlayıcısı tarafından otomatik olarak silinebileceğinden, önceki iletim kayıtlarının izinin takip edilmesi yoluyla iletişimi izleyememektedir. Bu sebeple Tarafların soruşturmacılarının, diğer Tarafların bilgisayar sistemi üzerinden geçen haberleşmelerle ilgili trafik verilerini gerçek zamanlı olarak elde edebilmesi kritik öneme sahiptir. Böylece 33. madde uyarınca (Trafik verilerinin gerçek zamanlı toplanması konusunda karşılıklı yardımlaşma), Taraflar, trafik verilerini, bir diğer Taraf için gerçek zamanlı olarak toplama yükümlülüğü altındadır. Bu madde, ilgili konulardaki işbirliğini düzenlerken, diğer alanlarda olduğu gibi öncelik mevcut karşılıklı yardımlaşma yöntemlerine verilmiştir. Bu sebeple bu işbirliğinin koşulları genellikle, ceza konularında karşılıklı adli yardımlaşmaya ilişkin uygulanabilir antlaşmalarda, düzenlemelerde ve iç hukuklarda ortaya konanlarla aynıdır. </a:t>
            </a:r>
            <a:endParaRPr lang="tr-TR" dirty="0">
              <a:latin typeface="Calibri"/>
              <a:cs typeface="Calibri"/>
            </a:endParaRPr>
          </a:p>
          <a:p>
            <a:pPr algn="just"/>
            <a:endParaRPr lang="tr-TR" dirty="0">
              <a:effectLst/>
              <a:latin typeface="Arial" panose="020B0604020202020204" pitchFamily="34" charset="0"/>
              <a:cs typeface="Arial"/>
            </a:endParaRPr>
          </a:p>
          <a:p>
            <a:pPr algn="just"/>
            <a:r>
              <a:rPr lang="tr-TR" b="1" dirty="0">
                <a:latin typeface="Arial"/>
                <a:ea typeface="ＭＳ Ｐゴシック"/>
                <a:cs typeface="Arial"/>
              </a:rPr>
              <a:t>İçerik verisine müdahale konusunda karşılıklı yardımlaşma </a:t>
            </a:r>
            <a:r>
              <a:rPr lang="tr-TR" b="1" dirty="0">
                <a:effectLst/>
                <a:latin typeface="Arial"/>
                <a:ea typeface="ＭＳ Ｐゴシック"/>
                <a:cs typeface="Arial"/>
              </a:rPr>
              <a:t>(</a:t>
            </a:r>
            <a:r>
              <a:rPr lang="tr-TR" b="1" dirty="0">
                <a:latin typeface="Arial"/>
                <a:ea typeface="ＭＳ Ｐゴシック"/>
                <a:cs typeface="Arial"/>
              </a:rPr>
              <a:t>Madde 34</a:t>
            </a:r>
            <a:r>
              <a:rPr lang="tr-TR" b="1" dirty="0">
                <a:effectLst/>
                <a:latin typeface="Arial"/>
                <a:ea typeface="ＭＳ Ｐゴシック"/>
                <a:cs typeface="Arial"/>
              </a:rPr>
              <a:t>)</a:t>
            </a:r>
            <a:r>
              <a:rPr lang="tr-TR" b="1" dirty="0">
                <a:latin typeface="Arial"/>
                <a:ea typeface="ＭＳ Ｐゴシック"/>
                <a:cs typeface="Arial"/>
              </a:rPr>
              <a:t> </a:t>
            </a:r>
            <a:endParaRPr lang="tr-TR" b="1" dirty="0">
              <a:effectLst/>
              <a:latin typeface="Arial" panose="020B0604020202020204" pitchFamily="34" charset="0"/>
              <a:cs typeface="Arial"/>
            </a:endParaRPr>
          </a:p>
          <a:p>
            <a:pPr algn="just"/>
            <a:r>
              <a:rPr lang="tr-TR" dirty="0">
                <a:latin typeface="Arial"/>
                <a:ea typeface="ＭＳ Ｐゴシック"/>
                <a:cs typeface="Arial"/>
              </a:rPr>
              <a:t>Ağır niteliği sebebiyle içerik verisine müdahale konusunda karşılıklı yardım sağlama yükümlülüğü sınırlı tutulmuştur. Yardımlaşma, Tarafların uygulanabilir antlaşmalarının veya yasalarının izin verdiği ölçüde sağlanmalıdır. İçerik müdahalesinde işbirliği kuralları, karşılıklı yardımlaşma uygulamasının yeni bir alanını teşkil ettiğinden, yardım yükümlülüğünün kapsamı ve sınırlarına ilişkin olarak, mevcut karşılıklı yardımlaşma rejimlerine ve iç hukuklara uyma konusunda anlaşma sağlanmıştır. Bu açıdan 14., 15. ve 21. maddelerin gerekçelerine ve Ceza İşlerinde Karşılıklı Adli Yardım Avrupa Sözleşmesi'nin telekomünikasyon müdahalesi hakkındaki istinabe taleplerine uygulanmasına ilişkin (85) 10 Sayılı Tavsiye'ye atıf yapılmıştır. </a:t>
            </a:r>
            <a:endParaRPr lang="tr-TR" dirty="0">
              <a:cs typeface="Calibri"/>
            </a:endParaRPr>
          </a:p>
          <a:p>
            <a:pPr algn="just"/>
            <a:endParaRPr lang="tr-TR" dirty="0">
              <a:latin typeface="Arial"/>
              <a:ea typeface="ＭＳ Ｐゴシック"/>
              <a:cs typeface="Arial"/>
            </a:endParaRPr>
          </a:p>
          <a:p>
            <a:pPr algn="just"/>
            <a:r>
              <a:rPr lang="tr-TR" b="1" dirty="0">
                <a:latin typeface="Arial"/>
                <a:ea typeface="ＭＳ Ｐゴシック"/>
                <a:cs typeface="Arial"/>
              </a:rPr>
              <a:t>7/24</a:t>
            </a:r>
            <a:r>
              <a:rPr lang="tr-TR" b="1" dirty="0">
                <a:effectLst/>
                <a:latin typeface="Arial"/>
                <a:ea typeface="ＭＳ Ｐゴシック"/>
                <a:cs typeface="Arial"/>
              </a:rPr>
              <a:t> </a:t>
            </a:r>
            <a:r>
              <a:rPr lang="tr-TR" b="1" dirty="0">
                <a:latin typeface="Arial"/>
                <a:ea typeface="ＭＳ Ｐゴシック"/>
                <a:cs typeface="Arial"/>
              </a:rPr>
              <a:t>İrtibat</a:t>
            </a:r>
            <a:r>
              <a:rPr lang="tr-TR" b="1" dirty="0">
                <a:effectLst/>
                <a:latin typeface="Arial"/>
                <a:ea typeface="ＭＳ Ｐゴシック"/>
                <a:cs typeface="Arial"/>
              </a:rPr>
              <a:t> </a:t>
            </a:r>
            <a:r>
              <a:rPr lang="tr-TR" b="1" dirty="0">
                <a:latin typeface="Arial"/>
                <a:ea typeface="ＭＳ Ｐゴシック"/>
                <a:cs typeface="Arial"/>
              </a:rPr>
              <a:t>Ağı </a:t>
            </a:r>
            <a:r>
              <a:rPr lang="tr-TR" b="1" dirty="0">
                <a:effectLst/>
                <a:latin typeface="Arial"/>
                <a:ea typeface="ＭＳ Ｐゴシック"/>
                <a:cs typeface="Arial"/>
              </a:rPr>
              <a:t>(</a:t>
            </a:r>
            <a:r>
              <a:rPr lang="tr-TR" b="1" dirty="0">
                <a:latin typeface="Arial"/>
                <a:ea typeface="ＭＳ Ｐゴシック"/>
                <a:cs typeface="Arial"/>
              </a:rPr>
              <a:t>Madde</a:t>
            </a:r>
            <a:r>
              <a:rPr lang="tr-TR" b="1" dirty="0">
                <a:effectLst/>
                <a:latin typeface="Arial"/>
                <a:ea typeface="ＭＳ Ｐゴシック"/>
                <a:cs typeface="Arial"/>
              </a:rPr>
              <a:t> 35)</a:t>
            </a:r>
            <a:r>
              <a:rPr lang="tr-TR" b="1" dirty="0">
                <a:latin typeface="Arial"/>
                <a:ea typeface="ＭＳ Ｐゴシック"/>
                <a:cs typeface="Arial"/>
              </a:rPr>
              <a:t> </a:t>
            </a:r>
            <a:endParaRPr lang="tr-TR" b="1" dirty="0">
              <a:effectLst/>
              <a:latin typeface="Arial" panose="020B0604020202020204" pitchFamily="34" charset="0"/>
              <a:cs typeface="Arial"/>
            </a:endParaRPr>
          </a:p>
          <a:p>
            <a:pPr algn="just"/>
            <a:r>
              <a:rPr lang="tr-TR" dirty="0">
                <a:latin typeface="Arial"/>
                <a:ea typeface="ＭＳ Ｐゴシック"/>
                <a:cs typeface="Arial"/>
              </a:rPr>
              <a:t>Daha önce de belirtildiği üzere, </a:t>
            </a:r>
            <a:r>
              <a:rPr lang="tr-TR" sz="1200" dirty="0"/>
              <a:t>bilgisayar sistemlerinin kullanılması aracılığıyla işlenen suçlarla etkili mücadele ve elektronik delillerin etkili bir biçimde toplanması hızlı tepki verilmesini gerektimektedir</a:t>
            </a:r>
            <a:r>
              <a:rPr lang="tr-TR" dirty="0">
                <a:latin typeface="Arial"/>
                <a:ea typeface="ＭＳ Ｐゴシック"/>
                <a:cs typeface="Arial"/>
              </a:rPr>
              <a:t>. Dahası dünyanın herhangi bir yerinde, binlerce kilometre uzaktan ve pek çok zaman diliminin ötesinden birkaç tuşa basılması anında sonuçlar doğurabilmektedir. Bu sebeple mevcut polis işbirliği ve karşılıklı yardımlaşma yöntemleri, bilgisayar çağının zorluklarını etkili bir biçimde aşacak ek kanalların geliştirilmesini gerektirmiştir. Bu maddede düzenlenen kanal, G8 devletlerinin himayesinde halihazırda işleyen bir ağ örneğinden yola çıkılarak kurulmuştur. Bu madde uyarınca Taraflar, bu Bölüm, özellikle de 35. maddenin 1. paragrafının a-c fıkraları kapsamındaki soruşturmalara ve kovuşturmalara ilişkin acil durumlarda anında yardımlaşmayı sağlamak için haftanın 7 günü, günün 24 saati erişilebilir bir irtibat noktası belirlemekle yükümlüdür. Böyle bir ağın Sözleşme çerçevesinde kurulmasının, Tarafların, bilgisayar suçlarının veya bilgisayar destekli suçların yarattığı uygulama zorluklarına etkili bir biçimde cevap verebilmelerini sağlayacak en önemli araçlardan biri olduğu kabul edilmektedir.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1568550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just"/>
            <a:r>
              <a:rPr lang="tr-TR" dirty="0">
                <a:latin typeface="Arial"/>
                <a:ea typeface="ＭＳ Ｐゴシック"/>
                <a:cs typeface="Arial"/>
              </a:rPr>
              <a:t>Bilgi ve iletişim teknolojilerinin gelişimi -insanlık için eşi benzeri görülmemiş imkanlar sağlarken -aynı zamanda siber ortamda ceza adaletinin ve hukukun üstünlüğü açısından bir dizi zorluğu da ortaya çıkarmıştır. Siber suçların ve bilgisayar sistemlerinde elektronik delil barındıran diğer suçların sayısı gün geçtikçe artmaktadır ve bu tür deliller, bilinmeyen yargı etkilerindeki veya yabancı, çeşitli veya değişen sunucularda yani bulut sunucularında giderek daha fazla depolanmakta, kolluk teşkilatı yetkileri ulusal sınırlarla kısıtlı kalmaktadır. </a:t>
            </a:r>
          </a:p>
          <a:p>
            <a:pPr algn="just"/>
            <a:endParaRPr lang="tr-TR" dirty="0">
              <a:latin typeface="Arial"/>
              <a:ea typeface="ＭＳ Ｐゴシック"/>
              <a:cs typeface="Arial"/>
            </a:endParaRPr>
          </a:p>
          <a:p>
            <a:pPr algn="just"/>
            <a:r>
              <a:rPr lang="tr-TR" dirty="0">
                <a:latin typeface="Arial"/>
                <a:ea typeface="ＭＳ Ｐゴシック"/>
                <a:cs typeface="Arial"/>
              </a:rPr>
              <a:t>Budapeşte Sözleşmesi Tarafları bu sorunlara, 2012 ila 2014 yılları arasında faaliyet göstermiş sınır ötesi çalışma grubu ve 2015 ila 2017 yılları arasında faaliyet göstermiş Bulut Delilleri Grubu aracılığıyla bir süredir çözüm aramaktadır. Bulut Delilleri Grubu aşağıdaki sorunların ele alınması önerisinde bulunmuştur:</a:t>
            </a:r>
          </a:p>
          <a:p>
            <a:pPr marL="171450" indent="-171450" algn="just">
              <a:buChar char="-"/>
            </a:pPr>
            <a:r>
              <a:rPr lang="tr-TR" dirty="0">
                <a:latin typeface="Arial"/>
                <a:ea typeface="ＭＳ Ｐゴシック"/>
                <a:cs typeface="Arial"/>
              </a:rPr>
              <a:t>özel olarak ceza soruşturmalarında ihtiyaç duyulan verilere erişim için öngörülecek gereklilikler ve eşikler bağlamında abone, trafik ve içerik verisini birbirinden ayırma gerekliliği; </a:t>
            </a:r>
          </a:p>
          <a:p>
            <a:pPr marL="171450" indent="-171450" algn="just">
              <a:buFontTx/>
              <a:buChar char="-"/>
            </a:pPr>
            <a:r>
              <a:rPr lang="tr-TR" dirty="0">
                <a:latin typeface="Arial"/>
                <a:ea typeface="ＭＳ Ｐゴシック"/>
                <a:cs typeface="Arial"/>
              </a:rPr>
              <a:t>kaybolmaya elverişli elektronik delillerin güvence altına alınması konusunda karşılıklı adli yardımlaşmanın sınırlı etkililiği;</a:t>
            </a:r>
          </a:p>
          <a:p>
            <a:pPr marL="171450" indent="-171450" algn="just">
              <a:buChar char="-"/>
            </a:pPr>
            <a:r>
              <a:rPr lang="tr-TR" dirty="0">
                <a:latin typeface="Arial"/>
                <a:ea typeface="ＭＳ Ｐゴシック"/>
                <a:cs typeface="Arial"/>
              </a:rPr>
              <a:t>verinin konumunun (veri konumuna ilişkin bilginin) kaybedildiği durumlar ve devletlerin uluslararası kuralların yokluğunda, veriye sınır ötesi erişim için giderek tek taraflı yollara başvurması;</a:t>
            </a:r>
          </a:p>
          <a:p>
            <a:pPr marL="171450" indent="-171450" algn="just">
              <a:buChar char="-"/>
            </a:pPr>
            <a:r>
              <a:rPr lang="tr-TR" dirty="0">
                <a:latin typeface="Arial"/>
                <a:ea typeface="ＭＳ Ｐゴシック"/>
                <a:cs typeface="Arial"/>
              </a:rPr>
              <a:t>hizmet sağlayıcısının Taraf yetki alanı içerisinde, bu Tarafın kolluk yetkilerine konu olması bakımından, yeterli olup olmadığı veya yeterli hizmet sağlayıp sağlamadığı sorunu;</a:t>
            </a:r>
          </a:p>
          <a:p>
            <a:pPr marL="171450" indent="-171450" algn="just">
              <a:buFontTx/>
              <a:buChar char="-"/>
            </a:pPr>
            <a:r>
              <a:rPr lang="tr-TR" dirty="0">
                <a:latin typeface="Arial"/>
                <a:ea typeface="ＭＳ Ｐゴシック"/>
                <a:cs typeface="Arial"/>
              </a:rPr>
              <a:t>ABD sağlayıcılarının, kolluk teşkilatına yardımcı olabilecek fakat aynı zamanda bazı endişeleri de doğuran isteğe bağlı açıklama rejimi;</a:t>
            </a:r>
          </a:p>
          <a:p>
            <a:pPr marL="171450" indent="-171450" algn="just">
              <a:buChar char="-"/>
            </a:pPr>
            <a:r>
              <a:rPr lang="tr-TR" dirty="0">
                <a:latin typeface="Arial"/>
                <a:ea typeface="ＭＳ Ｐゴシック"/>
                <a:cs typeface="Arial"/>
              </a:rPr>
              <a:t>acil durumlarda hızlandırılmış veri açıklama sorunu; </a:t>
            </a:r>
          </a:p>
          <a:p>
            <a:pPr marL="171450" indent="-171450" algn="just">
              <a:buChar char="-"/>
            </a:pPr>
            <a:r>
              <a:rPr lang="tr-TR" dirty="0">
                <a:latin typeface="Arial"/>
                <a:ea typeface="ＭＳ Ｐゴシック"/>
                <a:cs typeface="Arial"/>
              </a:rPr>
              <a:t>veri koruma ve diğer hukukun üstünlüğü teminatları</a:t>
            </a:r>
          </a:p>
          <a:p>
            <a:pPr algn="just"/>
            <a:endParaRPr lang="tr-TR" dirty="0">
              <a:effectLst/>
              <a:latin typeface="Arial" panose="020B0604020202020204" pitchFamily="34" charset="0"/>
              <a:cs typeface="Arial"/>
            </a:endParaRPr>
          </a:p>
          <a:p>
            <a:pPr algn="just"/>
            <a:r>
              <a:rPr lang="tr-TR" dirty="0">
                <a:latin typeface="Arial"/>
                <a:ea typeface="ＭＳ Ｐゴシック"/>
                <a:cs typeface="Arial"/>
              </a:rPr>
              <a:t>Bulut Delilleri Grubunun vardığı sonuçlar çerçevesinde Siber Suç Sözleşmesi Komitesi (T-CY) aşağıdaki tavsiyelerde bulunmuştur:</a:t>
            </a:r>
          </a:p>
          <a:p>
            <a:pPr marL="228600" indent="-228600" algn="just">
              <a:buAutoNum type="arabicPeriod"/>
            </a:pPr>
            <a:r>
              <a:rPr lang="tr-TR" dirty="0">
                <a:latin typeface="Arial"/>
                <a:ea typeface="ＭＳ Ｐゴシック"/>
                <a:cs typeface="Arial"/>
              </a:rPr>
              <a:t>2014 yılının Aralık ayında, T-CY tarafından kabul edilen önceki tarihli Tavsiyelerin uygulanması yoluyla karşılıklı adli yardımlaşma sürecinin etkililiğinin arttırılması</a:t>
            </a:r>
          </a:p>
          <a:p>
            <a:pPr marL="228600" indent="-228600" algn="just">
              <a:buAutoNum type="arabicPeriod"/>
            </a:pPr>
            <a:r>
              <a:rPr lang="tr-TR" dirty="0">
                <a:latin typeface="Arial"/>
                <a:ea typeface="ＭＳ Ｐゴシック"/>
                <a:cs typeface="Arial"/>
              </a:rPr>
              <a:t>Budapeşte Sözleşmesi'nin üretim emirlerini düzenleyen 18. maddesine ilişkin abone bilgileriyle ilgili Kılavuz Not. Bu not, iç hukukta kabul edilen abone bilgilerine ilişkin üretim emirlerinin, verinin konumundan bağımsız olarak yerel sağlayıcılara (Madde 18.1.a) ve Taraf devletin yetki alanı içerisinde hizmet sunan sağlayıcılara (Madde 18.1.b) yönelik olarak nasıl çıkarılacağını açıklamaktadır. </a:t>
            </a:r>
          </a:p>
          <a:p>
            <a:pPr marL="228600" indent="-228600" algn="just">
              <a:buAutoNum type="arabicPeriod"/>
            </a:pPr>
            <a:r>
              <a:rPr lang="tr-TR" dirty="0">
                <a:latin typeface="Arial"/>
                <a:ea typeface="ＭＳ Ｐゴシック"/>
                <a:cs typeface="Arial"/>
              </a:rPr>
              <a:t>Tarafların iç hukuklarında 18. maddenin her yönüyle uygulanması</a:t>
            </a:r>
          </a:p>
          <a:p>
            <a:pPr marL="228600" indent="-228600" algn="just">
              <a:buAutoNum type="arabicPeriod"/>
            </a:pPr>
            <a:r>
              <a:rPr lang="tr-TR" dirty="0">
                <a:latin typeface="Arial"/>
                <a:ea typeface="ＭＳ Ｐゴシック"/>
                <a:cs typeface="Arial"/>
              </a:rPr>
              <a:t>Hizmet sağlayıcıları ile işbirliğini güçlendirecek pratik tedbirler</a:t>
            </a:r>
          </a:p>
          <a:p>
            <a:pPr marL="228600" indent="-228600" algn="just">
              <a:buAutoNum type="arabicPeriod"/>
            </a:pPr>
            <a:r>
              <a:rPr lang="tr-TR" dirty="0">
                <a:latin typeface="Arial"/>
                <a:ea typeface="ＭＳ Ｐゴシック"/>
                <a:cs typeface="Arial"/>
              </a:rPr>
              <a:t>Geliştirilmiş uluslararası işbirliği hakkında Budapeşte Sözleşmesi'ne Ek 2. Protokol'ün müzakeresi</a:t>
            </a:r>
            <a:endParaRPr lang="tr-TR" dirty="0">
              <a:effectLst/>
              <a:latin typeface="Arial" panose="020B0604020202020204" pitchFamily="34" charset="0"/>
              <a:cs typeface="Arial"/>
            </a:endParaRPr>
          </a:p>
          <a:p>
            <a:pPr marL="228600" indent="-228600" algn="just">
              <a:buAutoNum type="arabicPeriod"/>
            </a:pPr>
            <a:endParaRPr lang="tr-TR" dirty="0">
              <a:effectLst/>
              <a:latin typeface="Arial" panose="020B0604020202020204" pitchFamily="34" charset="0"/>
              <a:cs typeface="Arial"/>
            </a:endParaRPr>
          </a:p>
          <a:p>
            <a:pPr algn="just"/>
            <a:r>
              <a:rPr lang="tr-TR" dirty="0">
                <a:latin typeface="Arial"/>
                <a:ea typeface="ＭＳ Ｐゴシック"/>
                <a:cs typeface="Arial"/>
              </a:rPr>
              <a:t>2017 yılının Haziran ayında T-CY, Protokol'ün hazırlanması için Görev Tanımı üzerinde anlaşmış, 2017 yılının Eylül ayında ise müzakereler başlamıştır. Bu çerçevede aşağıdakiler ele alınmıştır:</a:t>
            </a:r>
          </a:p>
          <a:p>
            <a:pPr marL="228600" indent="-228600" algn="just">
              <a:buAutoNum type="alphaUcPeriod"/>
            </a:pPr>
            <a:r>
              <a:rPr lang="tr-TR" dirty="0">
                <a:latin typeface="Arial"/>
                <a:ea typeface="ＭＳ Ｐゴシック"/>
                <a:cs typeface="Arial"/>
              </a:rPr>
              <a:t>Daha etkili karşılıklı adli yardımlaşma kuralları;</a:t>
            </a:r>
          </a:p>
          <a:p>
            <a:pPr marL="228600" indent="-228600" algn="just">
              <a:buAutoNum type="alphaUcPeriod"/>
            </a:pPr>
            <a:r>
              <a:rPr lang="tr-TR" dirty="0">
                <a:latin typeface="Arial"/>
                <a:ea typeface="ＭＳ Ｐゴシック"/>
                <a:cs typeface="Arial"/>
              </a:rPr>
              <a:t>Farklı yargı yetkilerindeki sağlayıcılarla doğrudan işbirliği kuralları;</a:t>
            </a:r>
          </a:p>
          <a:p>
            <a:pPr marL="228600" indent="-228600" algn="just">
              <a:buAutoNum type="alphaUcPeriod"/>
            </a:pPr>
            <a:r>
              <a:rPr lang="tr-TR" dirty="0">
                <a:latin typeface="Arial"/>
                <a:ea typeface="ＭＳ Ｐゴシック"/>
                <a:cs typeface="Arial"/>
              </a:rPr>
              <a:t>Aramaların sınır ötesine genişletilmesine ilişkin mevcut uygulamalar için hukuki çerçeve ve teminatlar;</a:t>
            </a:r>
          </a:p>
          <a:p>
            <a:pPr marL="228600" indent="-228600" algn="just">
              <a:buAutoNum type="alphaUcPeriod"/>
            </a:pPr>
            <a:r>
              <a:rPr lang="tr-TR" dirty="0">
                <a:latin typeface="Arial"/>
                <a:ea typeface="ＭＳ Ｐゴシック"/>
                <a:cs typeface="Arial"/>
              </a:rPr>
              <a:t>Hukukun üstünlüğü ve veri koruma teminatları.</a:t>
            </a:r>
          </a:p>
          <a:p>
            <a:pPr marL="228600" indent="-228600" algn="just">
              <a:buAutoNum type="alphaUcPeriod"/>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1479658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10845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a.)</a:t>
            </a:r>
            <a:endParaRPr lang="en-GB"/>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30159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Katılımcıların sorularına ayrılan süre.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2296055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latin typeface="Arial"/>
                <a:ea typeface="ＭＳ Ｐゴシック"/>
                <a:cs typeface="Arial"/>
              </a:rPr>
              <a:t>4. madde özellikle aşağıdakileri düzenlemektedir:</a:t>
            </a:r>
            <a:endParaRPr lang="tr-TR" dirty="0">
              <a:latin typeface="Arial" panose="020B0604020202020204" pitchFamily="34" charset="0"/>
              <a:cs typeface="Arial"/>
            </a:endParaRPr>
          </a:p>
          <a:p>
            <a:pPr marL="171450" indent="-171450" algn="just">
              <a:buChar char="-"/>
            </a:pPr>
            <a:r>
              <a:rPr lang="tr-TR" dirty="0">
                <a:latin typeface="Arial"/>
                <a:ea typeface="ＭＳ Ｐゴシック"/>
                <a:cs typeface="Arial"/>
              </a:rPr>
              <a:t>genel kural olarak talepler yazılı iletilir;</a:t>
            </a:r>
          </a:p>
          <a:p>
            <a:pPr marL="171450" indent="-171450" algn="just">
              <a:buFontTx/>
              <a:buChar char="-"/>
            </a:pPr>
            <a:r>
              <a:rPr lang="tr-TR" dirty="0">
                <a:latin typeface="Arial"/>
                <a:ea typeface="ＭＳ Ｐゴシック"/>
                <a:cs typeface="Arial"/>
              </a:rPr>
              <a:t>genel kural olarak talepler Adalet Bakanlığı aracılığıyla iletilir;</a:t>
            </a:r>
          </a:p>
          <a:p>
            <a:pPr marL="171450" indent="-171450" algn="just">
              <a:buFontTx/>
              <a:buChar char="-"/>
            </a:pPr>
            <a:r>
              <a:rPr lang="tr-TR" dirty="0">
                <a:latin typeface="Arial"/>
                <a:ea typeface="ＭＳ Ｐゴシック"/>
                <a:cs typeface="Arial"/>
              </a:rPr>
              <a:t>2. paragrafta belirtilen haberleşme mutlaka Adalet Bakanlığı aracılığıyla iletilmelidir;</a:t>
            </a:r>
          </a:p>
          <a:p>
            <a:pPr marL="171450" indent="-171450" algn="just">
              <a:buFontTx/>
              <a:buChar char="-"/>
            </a:pPr>
            <a:r>
              <a:rPr lang="tr-TR" b="1" dirty="0">
                <a:latin typeface="Arial"/>
                <a:ea typeface="ＭＳ Ｐゴシック"/>
                <a:cs typeface="Arial"/>
              </a:rPr>
              <a:t>genel kural olarak talepler her zaman yargı merciinden yargı merciine iletilmelidir;</a:t>
            </a:r>
          </a:p>
          <a:p>
            <a:pPr marL="171450" indent="-171450" algn="just">
              <a:buFontTx/>
              <a:buChar char="-"/>
            </a:pPr>
            <a:r>
              <a:rPr lang="tr-TR" dirty="0">
                <a:latin typeface="Arial"/>
                <a:ea typeface="ＭＳ Ｐゴシック"/>
                <a:cs typeface="Arial"/>
              </a:rPr>
              <a:t>bazı hallerde "idari yaptırım/ceza yaptırımı" gerektiren suçlarla ilgili talepler doğrudan idari makamdan idari makama veya – </a:t>
            </a:r>
            <a:r>
              <a:rPr lang="tr-TR" b="1" dirty="0">
                <a:latin typeface="Arial"/>
                <a:ea typeface="ＭＳ Ｐゴシック"/>
                <a:cs typeface="Arial"/>
              </a:rPr>
              <a:t>yetkili makam eğer yargı merci ise, yargı merciine </a:t>
            </a:r>
            <a:r>
              <a:rPr lang="tr-TR" dirty="0">
                <a:latin typeface="Arial"/>
                <a:ea typeface="ＭＳ Ｐゴシック"/>
                <a:cs typeface="Arial"/>
              </a:rPr>
              <a:t>iletilebilir.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247689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Bu slayt oturum planını aktarmaktadır. Katılımcılara yaklaşık süreleri ile birlikte tek tek bölümler ve katılımcı sorularına ayrılacak bölüm hakkında ayrıca bilgi verilmelidir.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469533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latin typeface="Arial"/>
                <a:ea typeface="ＭＳ Ｐゴシック"/>
                <a:cs typeface="Arial"/>
              </a:rPr>
              <a:t>4. madde, talebin bir yargı merciinden idari makama iletlimesini kapsam dışı tutmamıştır. </a:t>
            </a:r>
            <a:endParaRPr lang="tr-TR" dirty="0">
              <a:latin typeface="Arial" panose="020B0604020202020204" pitchFamily="34" charset="0"/>
              <a:cs typeface="Arial"/>
            </a:endParaRPr>
          </a:p>
          <a:p>
            <a:pPr>
              <a:defRPr/>
            </a:pPr>
            <a:endParaRPr lang="tr-TR" dirty="0">
              <a:effectLst/>
              <a:latin typeface="Arial" panose="020B0604020202020204" pitchFamily="34" charset="0"/>
              <a:cs typeface="Arial"/>
            </a:endParaRPr>
          </a:p>
          <a:p>
            <a:pPr>
              <a:defRPr/>
            </a:pPr>
            <a:r>
              <a:rPr lang="tr-TR" dirty="0">
                <a:latin typeface="Arial"/>
                <a:ea typeface="ＭＳ Ｐゴシック"/>
                <a:cs typeface="Arial"/>
              </a:rPr>
              <a:t>Son olarak bu madde taleplerin ve diğer haberleşme türlerinin iletilmesinde telekomünikasyon yolunun kullanılmasına izin vermektedir.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dirty="0">
              <a:effectLst/>
              <a:latin typeface="Arial" panose="020B0604020202020204" pitchFamily="34" charset="0"/>
              <a:cs typeface="Arial"/>
            </a:endParaRPr>
          </a:p>
          <a:p>
            <a:pPr>
              <a:defRPr/>
            </a:pPr>
            <a:r>
              <a:rPr lang="tr-TR" dirty="0">
                <a:latin typeface="Arial"/>
                <a:ea typeface="ＭＳ Ｐゴシック"/>
                <a:cs typeface="Arial"/>
              </a:rPr>
              <a:t>İnterpol kanalının yalnızca acil durumlarda kullanılabileceği unutulmamalıdır.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3890054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tr-TR" b="1" dirty="0">
                <a:latin typeface="Arial"/>
                <a:ea typeface="ＭＳ Ｐゴシック"/>
                <a:cs typeface="Arial"/>
              </a:rPr>
              <a:t>Madde 11</a:t>
            </a:r>
            <a:r>
              <a:rPr lang="tr-TR" b="1" dirty="0">
                <a:effectLst/>
                <a:latin typeface="Arial"/>
                <a:ea typeface="ＭＳ Ｐゴシック"/>
                <a:cs typeface="Arial"/>
              </a:rPr>
              <a:t> – </a:t>
            </a:r>
            <a:r>
              <a:rPr lang="tr-TR" b="1" dirty="0">
                <a:latin typeface="Arial"/>
                <a:ea typeface="ＭＳ Ｐゴシック"/>
                <a:cs typeface="Arial"/>
              </a:rPr>
              <a:t>Kendiliğinden bilgi verme</a:t>
            </a:r>
            <a:endParaRPr lang="tr-TR" b="1" dirty="0">
              <a:effectLst/>
              <a:latin typeface="Arial"/>
              <a:ea typeface="ＭＳ Ｐゴシック"/>
              <a:cs typeface="Arial"/>
            </a:endParaRPr>
          </a:p>
          <a:p>
            <a:pPr algn="just"/>
            <a:r>
              <a:rPr lang="tr-TR" dirty="0">
                <a:latin typeface="Arial"/>
                <a:ea typeface="ＭＳ Ｐゴシック"/>
                <a:cs typeface="Arial"/>
              </a:rPr>
              <a:t>Bu madde genel olarak şimdiye değin yalnızca kara para aklama alanında kabul edilen, Tarafların, önceden herhangi bir talep olmaksızın, suçla mücadele ortak amacına hizmet edebilecek, soruşturmalarla ve kovuşturmalarla ilgili her türlü bilgiyi birbirlerine iletmeleri imkanını karşılıklı yardımlaşma kapsamında genişletmektedir. </a:t>
            </a:r>
            <a:endParaRPr lang="tr-TR" dirty="0">
              <a:latin typeface="Calibri"/>
              <a:ea typeface="ＭＳ Ｐゴシック"/>
              <a:cs typeface="Calibri"/>
            </a:endParaRPr>
          </a:p>
          <a:p>
            <a:pPr algn="just"/>
            <a:endParaRPr lang="tr-TR" dirty="0">
              <a:latin typeface="Arial"/>
              <a:ea typeface="ＭＳ Ｐゴシック"/>
              <a:cs typeface="Arial"/>
            </a:endParaRPr>
          </a:p>
          <a:p>
            <a:pPr algn="just"/>
            <a:r>
              <a:rPr lang="tr-TR" b="1" dirty="0">
                <a:latin typeface="Arial"/>
                <a:ea typeface="ＭＳ Ｐゴシック"/>
                <a:cs typeface="Arial"/>
              </a:rPr>
              <a:t>Kendiliğinden bilgi verme </a:t>
            </a:r>
            <a:r>
              <a:rPr lang="tr-TR" b="1" dirty="0">
                <a:effectLst/>
                <a:latin typeface="Arial"/>
                <a:ea typeface="ＭＳ Ｐゴシック"/>
                <a:cs typeface="Arial"/>
              </a:rPr>
              <a:t>(</a:t>
            </a:r>
            <a:r>
              <a:rPr lang="tr-TR" b="1" dirty="0">
                <a:latin typeface="Arial"/>
                <a:ea typeface="ＭＳ Ｐゴシック"/>
                <a:cs typeface="Arial"/>
              </a:rPr>
              <a:t>Madde</a:t>
            </a:r>
            <a:r>
              <a:rPr lang="tr-TR" b="1" dirty="0">
                <a:effectLst/>
                <a:latin typeface="Arial"/>
                <a:ea typeface="ＭＳ Ｐゴシック"/>
                <a:cs typeface="Arial"/>
              </a:rPr>
              <a:t> 26)</a:t>
            </a:r>
            <a:r>
              <a:rPr lang="tr-TR" b="1" dirty="0">
                <a:latin typeface="Arial"/>
                <a:ea typeface="ＭＳ Ｐゴシック"/>
                <a:cs typeface="Arial"/>
              </a:rPr>
              <a:t> </a:t>
            </a:r>
            <a:endParaRPr lang="tr-TR" b="1" dirty="0">
              <a:effectLst/>
              <a:latin typeface="Arial" panose="020B0604020202020204" pitchFamily="34" charset="0"/>
              <a:cs typeface="Arial"/>
            </a:endParaRPr>
          </a:p>
          <a:p>
            <a:pPr algn="just"/>
            <a:r>
              <a:rPr lang="tr-TR" dirty="0">
                <a:latin typeface="Arial"/>
                <a:ea typeface="ＭＳ Ｐゴシック"/>
                <a:cs typeface="Arial"/>
              </a:rPr>
              <a:t>Bu madde Suçtan Kaynaklanan Gelirlerin Aklanması, Araştırılması, Ele Geçirilmesi ve El Konulmasına ilişkin Avrupa Sözleşmesi'nin (ETS No. 141) 10. maddesi ile Yolsuzluğa Karşı Ceza Hukuku Sözleşmesi'nin (ETS No. 173) 28. maddesi gibi önceki tarihli Avrupa Konseyi belgelerindeki hükümlerden türetilmiştir. Çoğu zaman Taraflar, bir diğer Tarafın ceza soruşturmalarına veya kovuşturmalarına yardımcı olabilecek değerli bilgiler bulundurabilir ve soruşturmayı veya kovuşturmayı yürüten Taraf böyle bir bilginin varlığından haberdar olmayabilir. Böyle durumlarda karşılıklı yardımlaşma talebi doğmamaktadır. 1. paragraf böylece bilgiyi bulunduran Tarafın bu bilgiyi, önceden talep gerekmeksizin, diğer Tarafa iletebileceğini düzenlemektedir. Bazı devletlerin hukukları uyarınca, talebin bulunmadığı hallerde yardımlaşmanın sağlanabilmesi buna yönelik bir yetkinin tanınmasına bağlı olduğundan, böyle bir hüküm gerekli görülmüştür. Taraf kendiliğinden diğer Tarafa bilgi iletmek zorunda değildir; takdirini mevcut olayın maddi koşullarına göre kullanabilir. Dahası bilginin kendiliğinden açıklanması, eğer açıklayan Taraf yargı yetkisine sahip ise, açıklanan olgularla ilgili soruşturma veya kovuşturma başlatmasını engellemez. </a:t>
            </a:r>
            <a:endParaRPr lang="tr-TR" dirty="0">
              <a:latin typeface="Arial" panose="020B0604020202020204" pitchFamily="34" charset="0"/>
              <a:cs typeface="Arial"/>
            </a:endParaRPr>
          </a:p>
          <a:p>
            <a:pPr algn="just"/>
            <a:endParaRPr lang="tr-TR" dirty="0">
              <a:latin typeface="Arial"/>
              <a:ea typeface="ＭＳ Ｐゴシック"/>
              <a:cs typeface="Arial"/>
            </a:endParaRPr>
          </a:p>
          <a:p>
            <a:pPr algn="just"/>
            <a:endParaRPr lang="tr-TR" dirty="0">
              <a:effectLst/>
              <a:latin typeface="Calibri"/>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2937800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a:ea typeface="ＭＳ Ｐゴシック"/>
                <a:cs typeface="Calibri"/>
              </a:rPr>
              <a:t>Katılımcıların sorularına ayrılan süre.</a:t>
            </a:r>
          </a:p>
          <a:p>
            <a:pPr marL="0" marR="0" lvl="0" indent="0" algn="l" defTabSz="457200">
              <a:lnSpc>
                <a:spcPct val="100000"/>
              </a:lnSpc>
              <a:spcBef>
                <a:spcPct val="30000"/>
              </a:spcBef>
              <a:spcAft>
                <a:spcPct val="0"/>
              </a:spcAft>
              <a:buClrTx/>
              <a:buSzTx/>
              <a:buFontTx/>
              <a:buNone/>
              <a:tabLst/>
              <a:defRPr/>
            </a:pPr>
            <a:endParaRPr lang="tr-TR">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3497934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t>4. madde özellikle aşağıdakileri düzenlemektedir:</a:t>
            </a:r>
          </a:p>
          <a:p>
            <a:pPr marL="171450" indent="-171450" algn="just">
              <a:buFont typeface="Arial"/>
              <a:buChar char="•"/>
            </a:pPr>
            <a:r>
              <a:rPr lang="tr-TR" b="1" dirty="0">
                <a:ea typeface="ＭＳ Ｐゴシック"/>
                <a:cs typeface="Calibri"/>
              </a:rPr>
              <a:t>genel kural olarak talepler yazılı iletilir;</a:t>
            </a:r>
            <a:endParaRPr lang="en-US" b="1" dirty="0">
              <a:ea typeface="ＭＳ Ｐゴシック"/>
              <a:cs typeface="Calibri"/>
            </a:endParaRPr>
          </a:p>
          <a:p>
            <a:pPr marL="171450" indent="-171450" algn="just">
              <a:buFont typeface="Arial"/>
              <a:buChar char="•"/>
            </a:pPr>
            <a:r>
              <a:rPr lang="tr-TR" dirty="0"/>
              <a:t>genel kural olarak talepler Adalet Bakanlığı aracılığıyla iletilir;</a:t>
            </a:r>
            <a:endParaRPr lang="en-US" dirty="0"/>
          </a:p>
          <a:p>
            <a:pPr marL="171450" indent="-171450" algn="just">
              <a:buFont typeface="Arial"/>
              <a:buChar char="•"/>
            </a:pPr>
            <a:r>
              <a:rPr lang="tr-TR" dirty="0"/>
              <a:t>2. paragrafta belirtilen haberleşme mutlaka Adalet Bakanlığı aracılığıyla iletilmelidir;</a:t>
            </a:r>
            <a:endParaRPr lang="en-US" dirty="0"/>
          </a:p>
          <a:p>
            <a:pPr marL="171450" indent="-171450" algn="just">
              <a:buFont typeface="Arial"/>
              <a:buChar char="•"/>
            </a:pPr>
            <a:r>
              <a:rPr lang="tr-TR" dirty="0">
                <a:ea typeface="ＭＳ Ｐゴシック"/>
                <a:cs typeface="Calibri"/>
              </a:rPr>
              <a:t>genel kural olarak talepler her zaman yargı merciinden yargı merciine iletilmelidir;</a:t>
            </a:r>
            <a:endParaRPr lang="en-US" dirty="0">
              <a:ea typeface="ＭＳ Ｐゴシック"/>
              <a:cs typeface="Calibri"/>
            </a:endParaRPr>
          </a:p>
          <a:p>
            <a:pPr marL="171450" indent="-171450" algn="just">
              <a:buFont typeface="Arial"/>
              <a:buChar char="•"/>
            </a:pPr>
            <a:r>
              <a:rPr lang="tr-TR" b="0" dirty="0">
                <a:ea typeface="ＭＳ Ｐゴシック"/>
                <a:cs typeface="Calibri"/>
              </a:rPr>
              <a:t>bazı hallerde "idari yaptırım/ceza yaptırımı" gerektiren suçlarla ilgili talepler doğrudan idari makamdan idari makama veya </a:t>
            </a:r>
            <a:r>
              <a:rPr lang="tr-TR" b="0" dirty="0">
                <a:latin typeface="Arial"/>
                <a:ea typeface="ＭＳ Ｐゴシック"/>
                <a:cs typeface="Arial"/>
              </a:rPr>
              <a:t>– yetkili makam eğer yargı merci ise, yargı merciine iletilebilir.</a:t>
            </a:r>
          </a:p>
          <a:p>
            <a:pPr marL="171450" indent="-171450" algn="just">
              <a:buFont typeface="Arial"/>
              <a:buChar char="•"/>
            </a:pPr>
            <a:endParaRPr lang="en-US" dirty="0">
              <a:ea typeface="ＭＳ Ｐゴシック"/>
              <a:cs typeface="Calibri"/>
            </a:endParaRPr>
          </a:p>
          <a:p>
            <a:endParaRPr lang="en-US" dirty="0">
              <a:latin typeface="Calibri"/>
              <a:cs typeface="Arial"/>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250949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r>
              <a:rPr lang="tr-TR" dirty="0">
                <a:latin typeface="Arial"/>
                <a:ea typeface="ＭＳ Ｐゴシック"/>
                <a:cs typeface="Arial"/>
              </a:rPr>
              <a:t>Budapeşte Sözleşmesi'nin 27. maddesinin (Uluslararası anlaşmaların yürürlükte olmadığı hallerde karşılıklı yardımlaşma taleplerine hakim usuller) 2 ila 10. paragrafları, aynı veya karşılıklı mevzuat temelinde karşılıklı yardımlaşma antlaşmasının veya düzenlemelerin bulunmadığı hallerde sağlanacak karşılıklı yardımlaşma için bir dizi kural öngörmektedir. Bunlara merkezi makamların kabulü, erteleme veya ret koşulları, gerekçeleri ve usulleri, taleplerin gizliliği ve doğrudan iletişim gibi konular dahildir. </a:t>
            </a:r>
            <a:endParaRPr lang="tr-TR" dirty="0">
              <a:latin typeface="Arial"/>
              <a:cs typeface="Arial"/>
            </a:endParaRPr>
          </a:p>
          <a:p>
            <a:pPr algn="just"/>
            <a:endParaRPr lang="tr-TR" dirty="0">
              <a:effectLst/>
              <a:latin typeface="Calibri"/>
              <a:cs typeface="Calibri"/>
            </a:endParaRPr>
          </a:p>
          <a:p>
            <a:pPr algn="just"/>
            <a:r>
              <a:rPr lang="tr-TR" dirty="0">
                <a:latin typeface="Arial"/>
                <a:ea typeface="ＭＳ Ｐゴシック"/>
                <a:cs typeface="Arial"/>
              </a:rPr>
              <a:t>Açıkça kapsam dahilindeki konulara ilişkin olarak, aynı veya karşılıklı mevzuat temelinde karşılıklı yardımlaşma antlaşmasının veya düzenlemelerin bulunmadığı hallerde, karşılıklı yardımlaşmaya ilişkin uygulanabilir yerel hukuk yerine bu madde geçerli olacaktır. Bununla birlikte 27. madde, uluslararası karşılıklı yardımlaşmaya ilişkin ulusal mevzuatların düzenlediği diğer konulara ilişkin kurallar öngörmemektedir. Örneğin talep formuna ve içeriğine, talepte bulunan veya talebi alan Taraflarda tanık ifadesi alınmasına, resmi veya ticari kayıtların sunulmasına, gözaltındaki tanıkların nakline veya el koymaya ilişkin herhangi bir düzenleme bulunmamaktadır. </a:t>
            </a:r>
            <a:endParaRPr lang="tr-TR" dirty="0">
              <a:latin typeface="Arial" panose="020B0604020202020204" pitchFamily="34" charset="0"/>
              <a:cs typeface="Arial"/>
            </a:endParaRPr>
          </a:p>
          <a:p>
            <a:pPr algn="just"/>
            <a:endParaRPr lang="tr-TR" dirty="0">
              <a:latin typeface="Arial"/>
              <a:ea typeface="ＭＳ Ｐゴシック"/>
              <a:cs typeface="Arial"/>
            </a:endParaRPr>
          </a:p>
          <a:p>
            <a:pPr algn="just"/>
            <a:r>
              <a:rPr lang="tr-TR" dirty="0">
                <a:latin typeface="Arial"/>
                <a:ea typeface="ＭＳ Ｐゴシック"/>
                <a:cs typeface="Arial"/>
              </a:rPr>
              <a:t>Örneğin Budapeşte Sözleşmesi'nin 29. maddesinin 2. paragrafı, bu madde uyarınca koruma talebinin içeriğini belirlemektedir. Bunun geçici bir tedbir olduğu ve talebin süratli bir şekilde hazırlanması ve iletilmesi gerekliliği göz önünde bulundurulduğunda, sağlanan bilgi özet niteliğinde olacaktır ve yalnızca verilerin korunması için gerekli asgari bilgileri içerecektir. Koruma talep eden makamın ve tedbirin uygulanacağı suçun belirtilmesinin yanında talep aynı zamanda olguların özetini de içermelidir. Bu özet, korunacak verinin ve verinin konumunun tespiti için yeterli bilgileri içermeli, verinin suçun soruşturulması ve kovuşturulmasıyla ilgisini ve korumanın gerekli olduğunu göstermelidir. Son olarak talepte bulunan Taraf sonradan, verinin sağlanması için karşılıklı yardımlaşma talebinde bulunmalıdır.</a:t>
            </a:r>
            <a:endParaRPr lang="tr-TR" dirty="0">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895570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just"/>
            <a:r>
              <a:rPr lang="tr-TR" dirty="0">
                <a:ea typeface="ＭＳ Ｐゴシック"/>
                <a:cs typeface="Calibri"/>
              </a:rPr>
              <a:t>Budapeşte Sözleşmesi'nin 25. maddesinin 4. paragrafı:</a:t>
            </a:r>
            <a:endParaRPr lang="tr-TR" dirty="0">
              <a:cs typeface="Calibri"/>
            </a:endParaRPr>
          </a:p>
          <a:p>
            <a:pPr algn="just"/>
            <a:endParaRPr lang="tr-TR" dirty="0">
              <a:cs typeface="Calibri"/>
            </a:endParaRPr>
          </a:p>
          <a:p>
            <a:pPr algn="just"/>
            <a:r>
              <a:rPr lang="tr-TR" dirty="0">
                <a:ea typeface="ＭＳ Ｐゴシック"/>
                <a:cs typeface="Calibri"/>
              </a:rPr>
              <a:t>Bu bölüm maddelerinde özel olarak düzenlenen durumlar hariç, karşılıklı yardımlaşma, talebi alan Tarafın işbirliği reddi gerekçeleri de dahil olmak üzere, </a:t>
            </a:r>
            <a:r>
              <a:rPr lang="tr-TR" b="1" dirty="0">
                <a:ea typeface="ＭＳ Ｐゴシック"/>
                <a:cs typeface="Calibri"/>
              </a:rPr>
              <a:t>talebi alan Tarafın hukuku </a:t>
            </a:r>
            <a:r>
              <a:rPr lang="tr-TR" dirty="0">
                <a:ea typeface="ＭＳ Ｐゴシック"/>
                <a:cs typeface="Calibri"/>
              </a:rPr>
              <a:t>veya uygulanabilir karşılıklı yardımlaşma antlaşmaları uyarınca belirlenen koşullara tabi olacaktır. Talebi alan Taraf 2 ila 10. maddeler arasında düzenlenen suçlara ilişkin olarak, münhasıran talebin mali suç olarak kabul ettiği bir suçla ilgili olduğu yönündeki gerekçeye dayanarak karşılıklı yardımlaşma talebini reddetme hakkını kullanamaz. </a:t>
            </a:r>
          </a:p>
          <a:p>
            <a:pPr algn="just"/>
            <a:endParaRPr lang="tr-TR" dirty="0">
              <a:ea typeface="ＭＳ Ｐゴシック"/>
              <a:cs typeface="Calibri"/>
            </a:endParaRPr>
          </a:p>
          <a:p>
            <a:pPr algn="just"/>
            <a:r>
              <a:rPr lang="tr-TR" dirty="0">
                <a:latin typeface="Arial"/>
                <a:ea typeface="ＭＳ Ｐゴシック"/>
                <a:cs typeface="Arial"/>
              </a:rPr>
              <a:t>Karşılıklı yardım sağlama yükümlülüğüne hakim genel ilkeler 1. paragrafta düzenlenmiştir. İşbirliği "mümkün olan en geniş ölçüde" sağlanmalıdır. Bu sebeple 23. maddede ("Uluslararası işbirliğine ilişkin genel ilkeler") belirtildiği üzere, karşılıklı yardımlaşma prensip olarak kapsamlı olmalıdır ve engellerin kesin suretle ortadan kaldırılması gerekir. Öte yandan, 23. maddede belirtildiği üzere, işbirliği yükümlülüğü, hem bilgisayar sistemleri ve verileriyle ilgili suçlara (14. maddenin, 2 paragrafının a-b fıkraları) hem de herhangi bir suçla ilgili elektronik delillerin toplanmasına uygulanır. </a:t>
            </a:r>
          </a:p>
          <a:p>
            <a:pPr algn="just"/>
            <a:endParaRPr lang="tr-TR" dirty="0">
              <a:latin typeface="Arial" panose="020B0604020202020204" pitchFamily="34" charset="0"/>
              <a:cs typeface="Arial"/>
            </a:endParaRPr>
          </a:p>
          <a:p>
            <a:pPr algn="just"/>
            <a:r>
              <a:rPr lang="tr-TR" dirty="0">
                <a:latin typeface="Arial"/>
                <a:ea typeface="ＭＳ Ｐゴシック"/>
                <a:cs typeface="Arial"/>
              </a:rPr>
              <a:t>İşbirliği yükümlülüğünün bu denli geniş kapsamlı suç sınıfına uygulanması kararının temelinde, her iki kategoride elverişli uluslararası işbirliği mekanizmalarına duyulan ihtiyaç yatmaktadır. Ancak 34. ve 35. maddeler Taraflara, bu tedbirlere ilişkin daha farklı bir uygulama kapsamı tanıyabilmesine izin vermektedir. </a:t>
            </a:r>
            <a:endParaRPr lang="tr-TR" dirty="0">
              <a:latin typeface="Arial" panose="020B0604020202020204" pitchFamily="34" charset="0"/>
              <a:cs typeface="Arial"/>
            </a:endParaRPr>
          </a:p>
          <a:p>
            <a:pPr algn="just"/>
            <a:endParaRPr lang="tr-TR" dirty="0">
              <a:effectLst/>
              <a:latin typeface="Arial" panose="020B0604020202020204" pitchFamily="34" charset="0"/>
              <a:cs typeface="Arial"/>
            </a:endParaRPr>
          </a:p>
          <a:p>
            <a:pPr algn="just"/>
            <a:r>
              <a:rPr lang="tr-TR" dirty="0">
                <a:latin typeface="Arial"/>
                <a:ea typeface="ＭＳ Ｐゴシック"/>
                <a:cs typeface="Arial"/>
              </a:rPr>
              <a:t>Bu bölümün diğer hükümleri karşılıklı yardım sağlama yükümlülüğünün, uygulanabilir karşılıklı adli yardımlaşma antlaşmalarına, yasalara ve düzenlemelere uygun olarak yürütüleceğini açıklamaktadır. 2. paragraf uyarınca Taraflar, eğer antlaşmalar, yasalar ve düzenlemeler buna ilişkin kurallar öngörmemişse, bölümün kalanında tanımlanan özel işbirliği türlerini yürütmek için hukuki dayanaklar öngörmelidir. Özellikle 29 ila 35. maddeler (Özel hükümler - Başlık 1,2,3) arasında düzenlenen mekanizmaların varlığı, bilgisayar destekli ceza konularında yürütülecek etkili bir işbirliği için hayati niteliktedir. </a:t>
            </a:r>
          </a:p>
          <a:p>
            <a:pPr algn="just"/>
            <a:endParaRPr lang="tr-TR" dirty="0">
              <a:latin typeface="Arial"/>
              <a:ea typeface="ＭＳ Ｐゴシック"/>
              <a:cs typeface="Arial"/>
            </a:endParaRPr>
          </a:p>
          <a:p>
            <a:pPr algn="just"/>
            <a:r>
              <a:rPr lang="tr-TR" dirty="0">
                <a:latin typeface="Arial"/>
                <a:ea typeface="ＭＳ Ｐゴシック"/>
                <a:cs typeface="Arial"/>
              </a:rPr>
              <a:t>Karşılıklı yardım sağlama yükümlülüğünün genel kapsamı 23. maddede düzenlenmiştir: işbirliği, bilgisayar sistemleri ve verileriyle ilgili tüm suçlara genişletilmiştir.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2136036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tr-TR">
                <a:ea typeface="ＭＳ Ｐゴシック"/>
                <a:cs typeface="Calibri"/>
              </a:rPr>
              <a:t>Karşılıklı adli yardımlaşma sürecinin grafik temsili.</a:t>
            </a:r>
            <a:endParaRPr lang="tr-TR">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825956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latin typeface="Arial"/>
                <a:ea typeface="ＭＳ Ｐゴシック"/>
                <a:cs typeface="Arial"/>
              </a:rPr>
              <a:t>"Üretim emri" kolluk teşkilatının, özellikle daha müdahaleci veya daha külfetli tedbirler yerine, pek çok vakada başvurabileceği esnek bir tedbir niteliğindedir. Böyle bir usul mekanizmasının kabulü, genellikle tasarrufları altında bulunan verileri gönüllü olarak kolluk teşkilatına sağlama konusunda istekli ancak böyle bir yardımlaşma için, sözleşmeden doğan veya sözleşme dışı sorumluluktan kurtulmalarını sağlayacak uygun hukuki dayanakları tercih eden internet hizmet sağlayıcıları gibi üçüncü taraf veri koruyucuları açısından da faydalıdır.</a:t>
            </a:r>
          </a:p>
          <a:p>
            <a:pPr algn="just"/>
            <a:endParaRPr lang="tr-TR" dirty="0">
              <a:latin typeface="Arial"/>
              <a:ea typeface="ＭＳ Ｐゴシック"/>
              <a:cs typeface="Arial"/>
            </a:endParaRPr>
          </a:p>
          <a:p>
            <a:pPr algn="just"/>
            <a:r>
              <a:rPr lang="tr-TR" dirty="0">
                <a:latin typeface="Arial"/>
                <a:ea typeface="ＭＳ Ｐゴシック"/>
                <a:cs typeface="Arial"/>
              </a:rPr>
              <a:t>Üretim emirleri, bir kişinin veya hizmet sağlayıcısının bulundurduğu veya tasarrufu altındaki bilgisayar verisine veya abone bilgilerine ilişkindir. Tedbir yalnızca, kişinin veya hizmet sağlayıcısının böyle bir veriyi veya bilgiyi elinde tuttuğu ölçüde uygulanabilir. Bazı hizmet sağlayıcıları ise hizmetlerine ilişkin abone kayıtlarını tutmamaktadır.</a:t>
            </a:r>
            <a:endParaRPr lang="en-GB" dirty="0">
              <a:effectLst/>
              <a:latin typeface="Arial" panose="020B0604020202020204" pitchFamily="34" charset="0"/>
            </a:endParaRPr>
          </a:p>
          <a:p>
            <a:pPr algn="just"/>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2279599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just"/>
            <a:r>
              <a:rPr lang="tr-TR" dirty="0">
                <a:latin typeface="Arial"/>
                <a:ea typeface="ＭＳ Ｐゴシック"/>
                <a:cs typeface="Arial"/>
              </a:rPr>
              <a:t>Belgelerin veya kayıtların aranmasına ilişkin geleneksel arama, kağıt üzerine mürekkeple oluşturulan yazılar gibi daha önceden maddi olarak kayıt altına alınmış delillerin toplanmasını içerir. Soruşturmacılar, bu tür kaydedilmiş veriyi ararlar veya bunlar üzerinde incelemede bulunurlar, veriye el koyarlar veya maddi kayıtları fiziksel olarak götürürler. </a:t>
            </a:r>
          </a:p>
          <a:p>
            <a:pPr algn="just"/>
            <a:endParaRPr lang="tr-TR" dirty="0">
              <a:latin typeface="Arial"/>
              <a:ea typeface="ＭＳ Ｐゴシック"/>
              <a:cs typeface="Arial"/>
            </a:endParaRPr>
          </a:p>
          <a:p>
            <a:pPr algn="just"/>
            <a:r>
              <a:rPr lang="tr-TR" dirty="0">
                <a:latin typeface="Arial"/>
                <a:ea typeface="ＭＳ Ｐゴシック"/>
                <a:cs typeface="Arial"/>
              </a:rPr>
              <a:t>Veriler, arama süresi boyunca ve o tarihte mevcut olan verilere ilişkin olarak toplanır. Arama yetkisinin ön koşulu, iç hukuklarda ve insan hakları teminatları uyarınca ortaya konduğu üzere, belirli bir verinin belirli bir konumda bulunduğuna ve belirli bir suça ilişkin olarak delil görevi göreceğine dair gerekçelerin varlığıdır. </a:t>
            </a:r>
            <a:endParaRPr lang="tr-TR" dirty="0">
              <a:effectLst/>
              <a:latin typeface="Arial" panose="020B0604020202020204" pitchFamily="34" charset="0"/>
              <a:cs typeface="Arial"/>
            </a:endParaRPr>
          </a:p>
          <a:p>
            <a:pPr algn="just"/>
            <a:endParaRPr lang="tr-TR" dirty="0">
              <a:latin typeface="Arial"/>
              <a:ea typeface="ＭＳ Ｐゴシック"/>
              <a:cs typeface="Arial"/>
            </a:endParaRPr>
          </a:p>
          <a:p>
            <a:pPr algn="just"/>
            <a:r>
              <a:rPr lang="tr-TR" dirty="0">
                <a:latin typeface="Arial"/>
                <a:ea typeface="ＭＳ Ｐゴシック"/>
                <a:cs typeface="Arial"/>
              </a:rPr>
              <a:t>Bununla birlikte, maddi veri içeren araçların aranması ve bunlara el konulması halinde olduğu gibi, bilgisayar verilerinin de aynı etkinlikte elde edilebilmesini sağlamak amacıyla ek usul kurallarının öngörülmesi gerekmiştir. Bunun pek çok sebebi vardır: ilk olarak veri, elektromanyetik gibi maddi olmayan bir biçimdedir. İkincisi veri, bir bilgisayar ekipmanının kullanılması aracılığıyla okunabilirken, kağıt belge gibi el konulamaz ve götürülemez. Maddi olmayan verinin depolandığı fiziksel araca (</a:t>
            </a:r>
            <a:r>
              <a:rPr lang="tr-TR" dirty="0" err="1">
                <a:latin typeface="Arial"/>
                <a:ea typeface="ＭＳ Ｐゴシック"/>
                <a:cs typeface="Arial"/>
              </a:rPr>
              <a:t>örn</a:t>
            </a:r>
            <a:r>
              <a:rPr lang="tr-TR" dirty="0">
                <a:latin typeface="Arial"/>
                <a:ea typeface="ＭＳ Ｐゴシック"/>
                <a:cs typeface="Arial"/>
              </a:rPr>
              <a:t>. bilgisayar sabit diski veya disket) da el konulmalıdır ve bu araç da götürülmelidir veya verinin ya maddi biçimde (</a:t>
            </a:r>
            <a:r>
              <a:rPr lang="tr-TR" dirty="0" err="1">
                <a:latin typeface="Arial"/>
                <a:ea typeface="ＭＳ Ｐゴシック"/>
                <a:cs typeface="Arial"/>
              </a:rPr>
              <a:t>örn</a:t>
            </a:r>
            <a:r>
              <a:rPr lang="tr-TR" dirty="0">
                <a:latin typeface="Arial"/>
                <a:ea typeface="ＭＳ Ｐゴシック"/>
                <a:cs typeface="Arial"/>
              </a:rPr>
              <a:t>. yazıcıdan alınacak çıktı) ya da kopyayı içeren maddi araca el konmadan ve bu maddi araç götürülmeden önce, fiziksel bir araç içerisinde (</a:t>
            </a:r>
            <a:r>
              <a:rPr lang="tr-TR" dirty="0" err="1">
                <a:latin typeface="Arial"/>
                <a:ea typeface="ＭＳ Ｐゴシック"/>
                <a:cs typeface="Arial"/>
              </a:rPr>
              <a:t>örn</a:t>
            </a:r>
            <a:r>
              <a:rPr lang="tr-TR" dirty="0">
                <a:latin typeface="Arial"/>
                <a:ea typeface="ＭＳ Ｐゴシック"/>
                <a:cs typeface="Arial"/>
              </a:rPr>
              <a:t>. disket) maddi olmayan kopyası alınmalıdır. Kopya alınması halinde bu kopya bilgisayar sisteminde veya depolama aracında kalmaktadır. Kopya almak için iç hukuk uyarınca yetki verilmiş olmalıdır. </a:t>
            </a:r>
            <a:endParaRPr lang="tr-TR" dirty="0">
              <a:effectLst/>
              <a:latin typeface="Arial" panose="020B0604020202020204" pitchFamily="34" charset="0"/>
              <a:cs typeface="Arial"/>
            </a:endParaRPr>
          </a:p>
          <a:p>
            <a:pPr algn="just"/>
            <a:endParaRPr lang="tr-TR" dirty="0">
              <a:latin typeface="Arial"/>
              <a:ea typeface="ＭＳ Ｐゴシック"/>
              <a:cs typeface="Arial"/>
            </a:endParaRPr>
          </a:p>
          <a:p>
            <a:pPr algn="just"/>
            <a:r>
              <a:rPr lang="tr-TR" dirty="0">
                <a:latin typeface="Arial"/>
                <a:ea typeface="ＭＳ Ｐゴシック"/>
                <a:cs typeface="Arial"/>
              </a:rPr>
              <a:t>Üçüncüsü, bilgisayar sistemlerinin bağlantı kuran nitelikleri gereği, veriler yalnızca aranan belirli bir bilgisayar sisteminde depolanmamış olabilir ancak bu veriler, bu sistem aracılığıyla mevcut şartlarda erişilebilir kılınmış olabilir. Bu bilgisayara doğrudan bağlantılı başka bir veri depolama aygıtında depolanmış veya internet gibi iletişim sistemleri aracılığıyla dolaylı olarak bilgisayara bağlanmış olabilir. </a:t>
            </a:r>
            <a:endParaRPr lang="tr-TR" dirty="0">
              <a:effectLst/>
              <a:latin typeface="Arial" panose="020B0604020202020204" pitchFamily="34" charset="0"/>
              <a:cs typeface="Arial"/>
            </a:endParaRPr>
          </a:p>
          <a:p>
            <a:pPr algn="just"/>
            <a:endParaRPr lang="tr-TR" dirty="0">
              <a:latin typeface="Arial"/>
              <a:ea typeface="ＭＳ Ｐゴシック"/>
              <a:cs typeface="Arial"/>
            </a:endParaRPr>
          </a:p>
          <a:p>
            <a:pPr algn="just"/>
            <a:r>
              <a:rPr lang="tr-TR" dirty="0">
                <a:latin typeface="Arial"/>
                <a:ea typeface="ＭＳ Ｐゴシック"/>
                <a:cs typeface="Arial"/>
              </a:rPr>
              <a:t>Bu durum, aramanın, verinin gerçekte depolandığı yere (veya verinin, aranan bilgisayar bölümünden kurtarıldığı yere) genişletilmesi iznine ilişkin yeni yasaları veya klasik arama yetkilerinin, her iki konumda da daha koordine ve daha hızlı biçimde kullanılmasını gerektirebilir.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1811104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b.)</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326313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Oturum hedefleri açıkça tanımlanmıştır ve katılımcılar oturumun sonunda, muhtemel sorulara ayrılan süre boyunca, hedeflerin edinilen bilgileri yansıtması gerektiğini kavramalıdır. </a:t>
            </a:r>
          </a:p>
          <a:p>
            <a:endParaRPr lang="tr-TR"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3995592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a:t>Katılımcıların sorularına ayrılan süre.</a:t>
            </a:r>
          </a:p>
          <a:p>
            <a:pPr marL="0" marR="0" lvl="0" indent="0" algn="l" defTabSz="457200">
              <a:lnSpc>
                <a:spcPct val="100000"/>
              </a:lnSpc>
              <a:spcBef>
                <a:spcPct val="30000"/>
              </a:spcBef>
              <a:spcAft>
                <a:spcPct val="0"/>
              </a:spcAft>
              <a:buClrTx/>
              <a:buSzTx/>
              <a:buFontTx/>
              <a:buNone/>
              <a:tabLst/>
              <a:defRPr/>
            </a:pPr>
            <a:endParaRPr lang="en-US">
              <a:cs typeface="Calibri"/>
            </a:endParaRPr>
          </a:p>
          <a:p>
            <a:endParaRPr lang="en-GB"/>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114987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Değerlendirmeler soru biçiminde sıralanmıştır. Bu soruların cevapları ülkelerin karşılıklı adli yardımlaşma hakkındaki yerel hukuklarına, uluslararası hukuk çerçevesine ve vakalara ilişkin özel değerlendirmelere, aynı zamanda talepte bulunan tarafın, gerek vaka ile doğrudan ilgili gerek uluslararası işbirliği düzeyindeki yetkili makamlarının teşkilatlanmasına ve özelliklerine bağlıdır. </a:t>
            </a:r>
          </a:p>
          <a:p>
            <a:endParaRPr lang="tr-TR" dirty="0">
              <a:ea typeface="ＭＳ Ｐゴシック"/>
              <a:cs typeface="Calibri"/>
            </a:endParaRPr>
          </a:p>
          <a:p>
            <a:r>
              <a:rPr lang="tr-TR" dirty="0">
                <a:ea typeface="ＭＳ Ｐゴシック"/>
                <a:cs typeface="Calibri"/>
              </a:rPr>
              <a:t>Hızlandırılmış karşılıklı adli yardımlaşma ihtiyaçlarına uyarlanmış hukuki çerçeveden faydalanan uzman ve deneyimli makamların daha iyi ve hızlı sonuçlar elde ettiği genel kabul gören bir husustur.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2327200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a:ea typeface="ＭＳ Ｐゴシック"/>
                <a:cs typeface="Calibri"/>
              </a:rPr>
              <a:t>Talepte bulunan taraf açısından bazı ek değerlendirmeler</a:t>
            </a:r>
            <a:endParaRPr lang="tr-TR">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2073351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787026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2553782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a:t>Katılımcıların sorularına ayrılan süre.</a:t>
            </a:r>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3768637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r>
              <a:rPr lang="tr-TR" dirty="0">
                <a:latin typeface="Arial"/>
                <a:ea typeface="ＭＳ Ｐゴシック"/>
                <a:cs typeface="Arial"/>
              </a:rPr>
              <a:t>Hızlandırılmış karşılıklı adli yardımlaşma (MLA), elektronik delillerin uluslar ötesi ve kolay kaybolabilir niteliği gereği, siber suçlarla ve elektronik delil içeren diğer suçlarla mücadele için etkili tedbirlerin kabulünde en önemli araçlardan birini sunmaktadır. Bununla birlikte uygulamada karşılıklı adli yardımlaşma prosedürleri karmaşık, ağır, kaynak tüketici ve bu sebeplerle etkisiz görülmektedir. </a:t>
            </a:r>
          </a:p>
          <a:p>
            <a:pPr algn="just"/>
            <a:endParaRPr lang="tr-TR" dirty="0">
              <a:latin typeface="Arial"/>
              <a:ea typeface="ＭＳ Ｐゴシック"/>
              <a:cs typeface="Arial"/>
            </a:endParaRPr>
          </a:p>
          <a:p>
            <a:pPr algn="just"/>
            <a:r>
              <a:rPr lang="tr-TR" dirty="0">
                <a:latin typeface="Arial"/>
                <a:ea typeface="ＭＳ Ｐゴシック"/>
                <a:cs typeface="Arial"/>
              </a:rPr>
              <a:t>Siber Suç Sözleşmesi Komitesi (T-CY), 8. Genel Kurul Toplantısında (5-6 Aralık 2012), Budapeşte Siber Suç Sözleşmesi'nin 3. Bölümünde düzenlenen uluslararası işbirliği kurallarından bazılarının etkililiğini 2013 yılı için değerlendirme kararı almıştır. 10. Genel Kurul Toplantısında (2-3 Aralık 2013) değerlendirmenin 2014 yılına da genişletilmesi kararı alınmıştır.</a:t>
            </a:r>
          </a:p>
          <a:p>
            <a:pPr algn="just"/>
            <a:endParaRPr lang="tr-TR" dirty="0">
              <a:latin typeface="Arial"/>
              <a:ea typeface="ＭＳ Ｐゴシック"/>
              <a:cs typeface="Arial"/>
            </a:endParaRPr>
          </a:p>
          <a:p>
            <a:pPr algn="just"/>
            <a:r>
              <a:rPr lang="tr-TR" dirty="0">
                <a:latin typeface="Arial"/>
                <a:ea typeface="ＭＳ Ｐゴシック"/>
                <a:cs typeface="Arial"/>
              </a:rPr>
              <a:t>Değerlendirmenin amacı daha "hızlı" karşılıklı yardımlaşmayı ve genel olarak uluslararası işbirliğini daha etkili kılacak çözümler üretmektir. 31. madde daha geniş bir uluslararası işbirliği rejimi çerçevesinde, yani Budapeşte Sözleşmesi'nin 23., 25., 26., 27., 28. ve 35. maddeleri ile ilişkisi çerçevesinde değerlendirilmiştir. </a:t>
            </a:r>
            <a:endParaRPr lang="tr-TR" dirty="0">
              <a:latin typeface="Arial" panose="020B0604020202020204" pitchFamily="34" charset="0"/>
              <a:cs typeface="Arial"/>
            </a:endParaRPr>
          </a:p>
          <a:p>
            <a:pPr algn="just"/>
            <a:endParaRPr lang="tr-TR" dirty="0">
              <a:latin typeface="Arial"/>
              <a:ea typeface="ＭＳ Ｐゴシック"/>
              <a:cs typeface="Arial"/>
            </a:endParaRPr>
          </a:p>
          <a:p>
            <a:pPr algn="just"/>
            <a:r>
              <a:rPr lang="tr-TR" dirty="0">
                <a:latin typeface="Arial"/>
                <a:ea typeface="ＭＳ Ｐゴシック"/>
                <a:cs typeface="Arial"/>
              </a:rPr>
              <a:t>T-CY Bürosu tarafından hazırlanan anket 18 Şubat 2013 tarihinde, en geç 10 Nisan 2013 tarihinde tamamlanmak üzere Taraflara ve Gözlemcilere ulaştırılmıştır. 9. Genel Kurul Toplantısında (4-5 Haziran 2013) T-CY, anket cevaplarının derlendiği ilk tartışma oturumunu düzenlemiş, 2-3 Aralık 2013 tarihli 10. Genel Kurul Toplantısında ikinci oturum, 17-18 Haziran tarihli 11. Genel Kurul Toplantısında ise üçüncü oturum yürütülmüştür. Bu oturumlarda yürütülen tartışmaları takiben ek cevaplar ve yorumlar sunulmuştur. Rapor, 2-3 Aralık 2014 tarihli 12. T-CY Genel Kurul Toplantısında kabul edilmiştir. </a:t>
            </a:r>
            <a:endParaRPr lang="tr-TR" dirty="0">
              <a:effectLst/>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79698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tr-TR" dirty="0">
                <a:latin typeface="Arial"/>
                <a:ea typeface="ＭＳ Ｐゴシック"/>
                <a:cs typeface="Arial"/>
              </a:rPr>
              <a:t>Abone bilgileri, değerlendirme çerçevesinde cevaplarda en fazla talep edilen veri türü olarak göze çarpmaktadır. Bu, bir IP adresi kullanıcısını tespit etmeye yarayan bilgiyi (veya aksine belirli bir kişi tarafından kullanılan IP adresi hakkındaki bilgiyi) veya bir e-posta, sosyal medya veya VOIP (</a:t>
            </a:r>
            <a:r>
              <a:rPr lang="tr-TR" dirty="0" err="1">
                <a:latin typeface="Arial"/>
                <a:ea typeface="ＭＳ Ｐゴシック"/>
                <a:cs typeface="Arial"/>
              </a:rPr>
              <a:t>intenet</a:t>
            </a:r>
            <a:r>
              <a:rPr lang="tr-TR" dirty="0">
                <a:latin typeface="Arial"/>
                <a:ea typeface="ＭＳ Ｐゴシック"/>
                <a:cs typeface="Arial"/>
              </a:rPr>
              <a:t> protokolü üzerinden ses iletişimi) hesabının kullanıcısı hakkındaki bilgiyi veya konum, kullanılan ekipman vb. hakkındaki ilgili teknik bilgileri içerir.</a:t>
            </a:r>
          </a:p>
          <a:p>
            <a:pPr algn="just"/>
            <a:endParaRPr lang="tr-TR" dirty="0">
              <a:latin typeface="Arial" panose="020B0604020202020204" pitchFamily="34" charset="0"/>
              <a:cs typeface="Arial"/>
            </a:endParaRPr>
          </a:p>
          <a:p>
            <a:pPr algn="just"/>
            <a:r>
              <a:rPr lang="tr-TR" dirty="0">
                <a:latin typeface="Arial"/>
                <a:ea typeface="ＭＳ Ｐゴシック"/>
                <a:cs typeface="Arial"/>
              </a:rPr>
              <a:t>Talepler genellikle ödeme araçları veya fatura verilerine ilişkin bilgileri içerir. Bunu, özel trafik verileri veya P veya mobil telefon </a:t>
            </a:r>
            <a:r>
              <a:rPr lang="tr-TR" dirty="0" err="1">
                <a:latin typeface="Arial"/>
                <a:ea typeface="ＭＳ Ｐゴシック"/>
                <a:cs typeface="Arial"/>
              </a:rPr>
              <a:t>log</a:t>
            </a:r>
            <a:r>
              <a:rPr lang="tr-TR" dirty="0">
                <a:latin typeface="Arial"/>
                <a:ea typeface="ＭＳ Ｐゴシック"/>
                <a:cs typeface="Arial"/>
              </a:rPr>
              <a:t> dosyalarına ilişkin talepler takip eder. İçerik verisine ilişkin talepler daha az sayıdadır. Talepler e-posta, sosyal ağ hesapları ve sohbet iletileri içeriklerine veya benzer içeriklere veya çocuk istismarı materyalleri gibi hukuka aykırı içeriklere ilişkin olabilir. </a:t>
            </a:r>
            <a:endParaRPr lang="tr-TR" dirty="0">
              <a:latin typeface="Arial" panose="020B0604020202020204" pitchFamily="34" charset="0"/>
              <a:cs typeface="Arial"/>
            </a:endParaRPr>
          </a:p>
          <a:p>
            <a:pPr algn="just"/>
            <a:endParaRPr lang="tr-TR" dirty="0">
              <a:latin typeface="Arial" panose="020B0604020202020204" pitchFamily="34" charset="0"/>
              <a:cs typeface="Arial"/>
            </a:endParaRPr>
          </a:p>
          <a:p>
            <a:pPr algn="just"/>
            <a:r>
              <a:rPr lang="tr-TR" dirty="0">
                <a:latin typeface="Arial"/>
                <a:ea typeface="ＭＳ Ｐゴシック"/>
                <a:cs typeface="Arial"/>
              </a:rPr>
              <a:t>Dolandırıcılık ve diğer mali suçlara neredeyse tüm cevaplarda atıf yapılmıştır. Buna kredi kart dolandırıcılığı, çevrim içi ödeme dolandırıcılığı, açık artırma dolandırıcılığı, kimlik avı dolandırıcılığı, bilgisayar destekli sahteciliğin diğer türleri ve güvenin kötüye kullanılması, rüşvet, vergi kaçakçılığı, kara para aklama ve benzer klasik suçlarla ilgili dolandırıcılık dahildir. Şiddet suçları ve ağır suçlar hakkında da çoğu devlet veri talep etmektedir. Bu suçlara, öldürme, saldırı, insan kaçırma, insan ticareti, uyuşturucu ticareti, kara para aklama, terörizm ve terörizmin finansmanı, şantaj ve özellikle çocuk pornografisi ile çocuğun her türlü istismarı ve cinsel sömürüsü dahildir. Bilgisayar sistemlerine karşı suçlara (hukuka aykırı erişim, hukuka aykırı müdahale, kötü amaçlı yazılım yayma, veri müdahalesi) da pek çok cevapta atıf yapıldığı görülmektedir.</a:t>
            </a:r>
            <a:endParaRPr lang="tr-TR" dirty="0">
              <a:effectLst/>
              <a:latin typeface="Arial" panose="020B0604020202020204" pitchFamily="34" charset="0"/>
              <a:cs typeface="Arial"/>
            </a:endParaRPr>
          </a:p>
          <a:p>
            <a:pPr algn="just"/>
            <a:endParaRPr lang="tr-TR" dirty="0">
              <a:latin typeface="Arial"/>
              <a:ea typeface="ＭＳ Ｐゴシック"/>
              <a:cs typeface="Arial"/>
            </a:endParaRPr>
          </a:p>
          <a:p>
            <a:pPr algn="just"/>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1285137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latin typeface="Arial"/>
                <a:ea typeface="ＭＳ Ｐゴシック"/>
                <a:cs typeface="Arial"/>
              </a:rPr>
              <a:t>Karşılıklı adli yardımlaşma giderek ademi merkezi bir yapıda yürütülmektedir ve talepler yalnızca merkezi makamlar aracılığıyla değil doğrudan ilgili yargı mercileri arasında gönderilmektedir. Merkezi makamlar talepleri genellikle kendileri yürütmeye koymamaktadırlar. Taleplerin gönderilmesine ve alınmasına ve özellikle de yürütmeye konulmasına birden fazla birim dahil olabilir.</a:t>
            </a:r>
            <a:endParaRPr lang="en-US" dirty="0">
              <a:latin typeface="Calibri"/>
              <a:cs typeface="Arial"/>
            </a:endParaRPr>
          </a:p>
          <a:p>
            <a:pPr algn="just"/>
            <a:endParaRPr lang="tr-TR" dirty="0">
              <a:latin typeface="Arial"/>
              <a:ea typeface="ＭＳ Ｐゴシック"/>
              <a:cs typeface="Arial"/>
            </a:endParaRPr>
          </a:p>
          <a:p>
            <a:pPr algn="just"/>
            <a:r>
              <a:rPr lang="tr-TR" dirty="0">
                <a:latin typeface="Arial"/>
                <a:ea typeface="ＭＳ Ｐゴシック"/>
                <a:cs typeface="Arial"/>
              </a:rPr>
              <a:t>Değerlendirme çerçevesinde verilen cevaplar, karşılıklı adli yardımlaşmanın elektronik delil elde etmek için çok karmaşık, ağır ve kaynak tüketici olduğunu ve bu sebeple genellikle bu yola başvurulmadığını göstermektedir. Kolluk teşkilatı makamları, karşılıklı adli yardımlaşmadan kaçınarak, elde edilen bilgi çoğu ceza davasında delil olarak kullanılamasa dahi, bilgiyi polisten polise işbirliği yoluyla elde etmeye çalışmaktadır. Makamlar sıklıkla abone veya trafik verilerini doğrudan elde edebilmek için yabancı (özellikle de ABD merkezli) hizmet sağlayıcıları ile irtibat kurmaktadır. Soruşturmalar genellikle sonuçsuz kalmaktadır.</a:t>
            </a:r>
            <a:endParaRPr lang="tr-TR" dirty="0">
              <a:effectLst/>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3616282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tr-TR" dirty="0">
                <a:latin typeface="Arial"/>
                <a:ea typeface="ＭＳ Ｐゴシック"/>
                <a:cs typeface="Arial"/>
              </a:rPr>
              <a:t>Depolanmış veriyi doğrudan elde edebilmek için, yabancı yargı yetkileri içerisinde bu verileri elinde bulunduranlarla (gerçek kişiler veya internet hizmet sağlayıcıları gibi tüzel kişiler) irtibat kurma konusunda bazı devletler, iç hukuklarının buna izin vermediğini varsaymaktadır. Bazılarında ise izin verilmiştir veya düzenleme konusu yapılmıştır. Uygulamada ise pek çok devletin kovuşturma veya polis birimi yabancı hizmet sağlayıcıları ile doğrudan irtibat kurmaktadır. </a:t>
            </a:r>
          </a:p>
          <a:p>
            <a:pPr algn="just"/>
            <a:endParaRPr lang="tr-TR" dirty="0">
              <a:latin typeface="Arial"/>
              <a:ea typeface="ＭＳ Ｐゴシック"/>
              <a:cs typeface="Arial"/>
            </a:endParaRPr>
          </a:p>
          <a:p>
            <a:pPr algn="just"/>
            <a:r>
              <a:rPr lang="tr-TR" dirty="0">
                <a:latin typeface="Arial"/>
                <a:ea typeface="ＭＳ Ｐゴシック"/>
                <a:cs typeface="Arial"/>
              </a:rPr>
              <a:t>Bu sağlayıcıların, talepte bulunan makamın bulunduğu yerde hukuki temsilcileri varsa, talepler, söz konusu veri fiziksel olarak yabancı ülkede depolanmış olsa dahi, ulusal üretim emri biçimini alabilir. Bazı örneklerde, kolluk teşkilatı makamlarının yabancı hizmet sağlayıcıları ile anlaşmaları mevcuttur. Yabancı hizmet sağlayıcıları aşağıdakiler gibi bazı koşullar altında talebe olumlu cevap verebilir:</a:t>
            </a:r>
            <a:endParaRPr lang="tr-TR" dirty="0">
              <a:effectLst/>
              <a:latin typeface="Arial" panose="020B0604020202020204" pitchFamily="34" charset="0"/>
              <a:cs typeface="Arial"/>
            </a:endParaRPr>
          </a:p>
          <a:p>
            <a:pPr marL="171450" indent="-171450" algn="just">
              <a:buFont typeface="Arial" panose="020B0604020202020204" pitchFamily="34" charset="0"/>
              <a:buChar char="•"/>
            </a:pPr>
            <a:r>
              <a:rPr lang="tr-TR" dirty="0">
                <a:latin typeface="Arial"/>
                <a:ea typeface="ＭＳ Ｐゴシック"/>
                <a:cs typeface="Arial"/>
              </a:rPr>
              <a:t>Hizmet sağlayıcısının tabi olduğu iç hukuka göre verinin açıklanmasına izin veriliyor olmalıdır (ABD sağlayıcıları trafik veya abone verisi açıklayabilir ancak içerik verisi açıklayamazlar), aksi takdirde idari yaptırımlar veya ceza yaptırımları uygulanabilir. </a:t>
            </a:r>
          </a:p>
          <a:p>
            <a:pPr marL="171450" indent="-171450" algn="just">
              <a:buFont typeface="Arial" panose="020B0604020202020204" pitchFamily="34" charset="0"/>
              <a:buChar char="•"/>
            </a:pPr>
            <a:r>
              <a:rPr lang="tr-TR" dirty="0">
                <a:latin typeface="Arial"/>
                <a:ea typeface="ＭＳ Ｐゴシック"/>
                <a:cs typeface="Arial"/>
              </a:rPr>
              <a:t>Talep hukuka uygun olmalıdır (</a:t>
            </a:r>
            <a:r>
              <a:rPr lang="tr-TR" dirty="0" err="1">
                <a:latin typeface="Arial"/>
                <a:ea typeface="ＭＳ Ｐゴシック"/>
                <a:cs typeface="Arial"/>
              </a:rPr>
              <a:t>örn</a:t>
            </a:r>
            <a:r>
              <a:rPr lang="tr-TR" dirty="0">
                <a:latin typeface="Arial"/>
                <a:ea typeface="ＭＳ Ｐゴシック"/>
                <a:cs typeface="Arial"/>
              </a:rPr>
              <a:t>. üretim emri).</a:t>
            </a:r>
          </a:p>
          <a:p>
            <a:pPr marL="171450" indent="-171450" algn="just">
              <a:buFont typeface="Arial" panose="020B0604020202020204" pitchFamily="34" charset="0"/>
              <a:buChar char="•"/>
            </a:pPr>
            <a:r>
              <a:rPr lang="tr-TR" dirty="0">
                <a:latin typeface="Arial"/>
                <a:ea typeface="ＭＳ Ｐゴシック"/>
                <a:cs typeface="Arial"/>
              </a:rPr>
              <a:t>Bununla birlikte sağlayıcılar, giderek artan ölçüde talebin, talepte bulunan makamın yargı yetkisi ile ilgili olmasını aramaktadırlar (örneğin, talepte bulunan makamın bulunduğu yerdeki kişilerle veya IP adresleri ile ilgili olması).</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194470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defRPr/>
            </a:pPr>
            <a:r>
              <a:rPr lang="tr-TR" dirty="0">
                <a:ea typeface="ＭＳ Ｐゴシック"/>
                <a:cs typeface="Calibri"/>
              </a:rPr>
              <a:t>Karşılıklı adli yardımlaşma antlaşmaları iki veya daha fazla ülke arasında kamu veya ceza hukuku yasalarını uygulama çerçevesinde bilgi toplama ve alışverişi amacıyla akdedilen anlaşmalardır. Karşılıklı adli yardımlaşmanın temel düzeyi Antlaşmalarda belirlenir. İki taraflı (iki ülke arasında), çok taraflı (iki veya daha fazla ülke arasında) veya uluslararası (çoğunlukla kıtalar arası çok sayıda ülke arasında) olmak üzere farklı türlerde olabilir. </a:t>
            </a:r>
            <a:endParaRPr lang="tr-TR" dirty="0">
              <a:cs typeface="Calibri"/>
            </a:endParaRPr>
          </a:p>
          <a:p>
            <a:pPr algn="just">
              <a:defRPr/>
            </a:pPr>
            <a:endParaRPr lang="tr-TR" dirty="0">
              <a:ea typeface="ＭＳ Ｐゴシック"/>
              <a:cs typeface="Calibri"/>
            </a:endParaRPr>
          </a:p>
          <a:p>
            <a:pPr algn="just">
              <a:defRPr/>
            </a:pPr>
            <a:r>
              <a:rPr lang="tr-TR" dirty="0">
                <a:ea typeface="ＭＳ Ｐゴシック"/>
                <a:cs typeface="Calibri"/>
              </a:rPr>
              <a:t>Modern devletler ceza soruşturmaları ve kovuşturmaları için delil talep etme ve elde etme konusunda mekanizmalar geliştirmiştir. Tanık ifadeleri veya belge tebliği gibi yabancı ülkelerde bulunan delil veya diğer adli yardımlaşma türlerine ihtiyaç duyulduğunda, devletler gayri resmi olarak polis teşkilatları aracılığıyla veya buna bir alternatif olarak, "karşılıklı adli yardımlaşma" olarak anılan talepler aracılığıyla işbirliği yoluna gidebilir. </a:t>
            </a:r>
            <a:endParaRPr lang="tr-TR" dirty="0">
              <a:cs typeface="Calibri"/>
            </a:endParaRPr>
          </a:p>
          <a:p>
            <a:pPr algn="just"/>
            <a:endParaRPr lang="tr-TR" dirty="0">
              <a:ea typeface="ＭＳ Ｐゴシック"/>
              <a:cs typeface="Calibri"/>
            </a:endParaRPr>
          </a:p>
          <a:p>
            <a:pPr algn="just"/>
            <a:r>
              <a:rPr lang="tr-TR" dirty="0">
                <a:ea typeface="ＭＳ Ｐゴシック"/>
                <a:cs typeface="Calibri"/>
              </a:rPr>
              <a:t>Karşılıklı adli yardımlaşma uygulaması, nezaket temelli istinabe sisteminden beri gelişim göstererek bugün çoğunlukla devletlerin, her bir devlet için belirlenmiş Merkezi Makamına doğrudan yöneltilen karşılıklı adli yardım talepleri biçimini almıştır. Modern uygulamada böyle talepler halen karşılıklılık ilkesi temelinde yapılabilmekle birlikte, ülkelere yardım sağlama yükümlülüğü öngören iki taraflı veya çok taraflı antlaşmalar uyarınca da yapılabilir. </a:t>
            </a:r>
          </a:p>
          <a:p>
            <a:pPr algn="just"/>
            <a:endParaRPr lang="tr-TR" dirty="0">
              <a:cs typeface="Calibri"/>
            </a:endParaRPr>
          </a:p>
          <a:p>
            <a:pPr algn="just"/>
            <a:r>
              <a:rPr lang="tr-TR" dirty="0">
                <a:ea typeface="ＭＳ Ｐゴシック"/>
                <a:cs typeface="Calibri"/>
              </a:rPr>
              <a:t>Bu antlaşmaların öngörülmesi, genel uluslararası hukuk ilkelerinin icra edilebilirlikten yoksun oluşu ve antlaşma imzacısı devletlerin ceza işbirliği için daha somut bir dayanağa ihtiyaç duymaları gibi sebeplere dayanmaktadır. Avantajlar ve dezavantajlar bu slaytta açıkça aktarılmıştır.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2397692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a:ea typeface="ＭＳ Ｐゴシック"/>
                <a:cs typeface="Calibri"/>
              </a:rPr>
              <a:t>Katılımcıların sorularına ayrılan süre.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13724996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latin typeface="Arial"/>
                <a:ea typeface="ＭＳ Ｐゴシック"/>
                <a:cs typeface="Arial"/>
              </a:rPr>
              <a:t>T-CY Değerlendirme Raporu tavsiyeleri, Taraflarca yerel düzeyde ve/veya T-CY ile kapasite geliştirme programları çerçevesinde atılması gereken adımlara dikkat çekmektedir.</a:t>
            </a:r>
            <a:endParaRPr lang="tr-TR" dirty="0">
              <a:latin typeface="Arial" panose="020B0604020202020204" pitchFamily="34" charset="0"/>
              <a:cs typeface="Arial"/>
            </a:endParaRPr>
          </a:p>
          <a:p>
            <a:pPr algn="just"/>
            <a:endParaRPr lang="tr-TR" dirty="0">
              <a:latin typeface="Arial" panose="020B0604020202020204" pitchFamily="34" charset="0"/>
              <a:cs typeface="Arial"/>
            </a:endParaRPr>
          </a:p>
          <a:p>
            <a:pPr algn="just"/>
            <a:r>
              <a:rPr lang="tr-TR" dirty="0">
                <a:latin typeface="Arial"/>
                <a:ea typeface="ＭＳ Ｐゴシック"/>
                <a:cs typeface="Arial"/>
              </a:rPr>
              <a:t>Bazı tavsiyeler Ek Protokol aracılığıyla ele alınmalıdır. Bununla birlikte bu rapor ve tavsiyeler, Protokol hazırlanmasına ilişkin bir karar öngörmemektedir. </a:t>
            </a:r>
          </a:p>
          <a:p>
            <a:pPr algn="just"/>
            <a:endParaRPr lang="tr-TR" dirty="0">
              <a:effectLst/>
              <a:latin typeface="Arial" panose="020B0604020202020204" pitchFamily="34" charset="0"/>
              <a:cs typeface="Arial"/>
            </a:endParaRPr>
          </a:p>
          <a:p>
            <a:pPr algn="just"/>
            <a:r>
              <a:rPr lang="tr-TR" dirty="0">
                <a:latin typeface="Arial"/>
                <a:ea typeface="ＭＳ Ｐゴシック"/>
                <a:cs typeface="Arial"/>
              </a:rPr>
              <a:t>Tavsiyeler dört gruba ayrılmıştır:</a:t>
            </a:r>
          </a:p>
          <a:p>
            <a:pPr marL="171450" indent="-171450" algn="just">
              <a:buFont typeface="Arial" panose="020B0604020202020204" pitchFamily="34" charset="0"/>
              <a:buChar char="•"/>
            </a:pPr>
            <a:r>
              <a:rPr lang="tr-TR" dirty="0">
                <a:latin typeface="Arial"/>
                <a:ea typeface="ＭＳ Ｐゴシック"/>
                <a:cs typeface="Arial"/>
              </a:rPr>
              <a:t>Ağırlıklı olarak yerel makamların sorumluluğu kapsamına giren tavsiyeler </a:t>
            </a:r>
          </a:p>
          <a:p>
            <a:pPr marL="171450" indent="-171450" algn="just">
              <a:buFont typeface="Arial" panose="020B0604020202020204" pitchFamily="34" charset="0"/>
              <a:buChar char="•"/>
            </a:pPr>
            <a:r>
              <a:rPr lang="tr-TR" dirty="0">
                <a:latin typeface="Arial"/>
                <a:ea typeface="ＭＳ Ｐゴシック"/>
                <a:cs typeface="Arial"/>
              </a:rPr>
              <a:t>Ağırlıklı olarak T-CY sorumluluğu kapsamına giren tavsiyeler</a:t>
            </a:r>
          </a:p>
          <a:p>
            <a:pPr marL="171450" indent="-171450" algn="just">
              <a:buFont typeface="Arial" panose="020B0604020202020204" pitchFamily="34" charset="0"/>
              <a:buChar char="•"/>
            </a:pPr>
            <a:r>
              <a:rPr lang="tr-TR" dirty="0">
                <a:latin typeface="Arial"/>
                <a:ea typeface="ＭＳ Ｐゴシック"/>
                <a:cs typeface="Arial"/>
              </a:rPr>
              <a:t>Avrupa Konseyi kapasite geliştirme projelerinin sorumluluğu kapsamına giren tavsiyeler</a:t>
            </a:r>
          </a:p>
          <a:p>
            <a:pPr marL="171450" indent="-171450" algn="just">
              <a:buFont typeface="Arial" panose="020B0604020202020204" pitchFamily="34" charset="0"/>
              <a:buChar char="•"/>
            </a:pPr>
            <a:r>
              <a:rPr lang="tr-TR" dirty="0">
                <a:latin typeface="Arial"/>
                <a:ea typeface="ＭＳ Ｐゴシック"/>
                <a:cs typeface="Arial"/>
              </a:rPr>
              <a:t>Budapeşte Siber Suç Sözleşmesi'ne Ek Protokol aracılığıyla ele alınması gereken tavsiyeler</a:t>
            </a:r>
          </a:p>
          <a:p>
            <a:pPr algn="just"/>
            <a:endParaRPr lang="tr-TR" dirty="0">
              <a:effectLst/>
              <a:latin typeface="Calibri"/>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4039923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3857679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Katılımcılar için bir dizi çözüm önerilmiştir. Sunumun sonraki slaytları bu çözümleri gerçek hayatta nerede bulacaklarına ilişkindir. Eğer katılımcılar, bilgisayarları mevcut ise bazı bağlantıları takip edebilirler.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18753352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a.)</a:t>
            </a:r>
            <a:endParaRPr lang="en-GB"/>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2858650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12038358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2635680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a:p>
        </p:txBody>
      </p:sp>
    </p:spTree>
    <p:extLst>
      <p:ext uri="{BB962C8B-B14F-4D97-AF65-F5344CB8AC3E}">
        <p14:creationId xmlns:p14="http://schemas.microsoft.com/office/powerpoint/2010/main" val="24222186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val="10833747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a:ea typeface="ＭＳ Ｐゴシック"/>
                <a:cs typeface="Calibri"/>
              </a:rPr>
              <a:t>Veri koruması ve verilerin kısmen açıklanması talepleri için facebook çevrim içi kolluk kuvvetleri talepleri sayfası.</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515353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r>
              <a:rPr lang="tr-TR" dirty="0">
                <a:ea typeface="ＭＳ Ｐゴシック"/>
                <a:cs typeface="Calibri"/>
              </a:rPr>
              <a:t>Uluslararası sözleşmeler ülkeler arasında imzalanan anlaşmalardır. "Uluslararası sözleşme", "uluslararası antlaşma", "uluslararası anlaşma", "şart" veya "devletler arası taahhüt" gibi kavramlar genellikle aynı anlamda kullanılır.</a:t>
            </a:r>
          </a:p>
          <a:p>
            <a:pPr algn="just"/>
            <a:endParaRPr lang="tr-TR" dirty="0">
              <a:cs typeface="Calibri"/>
            </a:endParaRPr>
          </a:p>
          <a:p>
            <a:pPr algn="just"/>
            <a:r>
              <a:rPr lang="tr-TR" dirty="0">
                <a:ea typeface="ＭＳ Ｐゴシック"/>
                <a:cs typeface="Calibri"/>
              </a:rPr>
              <a:t>Sözleşmeler iki veya çok sayıda ülke arasında genel veya özel nitelikte olabilir. İki ülke arasındaki sözleşmelere ikili antlaşma; az sayıda (ancak ikiden fazla) ülke arasındaki sözleşmelere çoklu antlaşma; çok sayıda devlet arasında akdedilen sözleşmelere ise çok taraflı antlaşma adı verilir. </a:t>
            </a:r>
          </a:p>
          <a:p>
            <a:pPr algn="just"/>
            <a:endParaRPr lang="tr-TR" dirty="0">
              <a:cs typeface="Calibri"/>
            </a:endParaRPr>
          </a:p>
          <a:p>
            <a:pPr algn="just"/>
            <a:r>
              <a:rPr lang="tr-TR" dirty="0">
                <a:latin typeface="Calibri"/>
                <a:ea typeface="ＭＳ Ｐゴシック"/>
                <a:cs typeface="Calibri"/>
              </a:rPr>
              <a:t>1953 yılında Avrupa Konseyi Bakanlar Komitesi, Genel Sekreterliğe, </a:t>
            </a:r>
            <a:r>
              <a:rPr lang="tr-TR" dirty="0">
                <a:ea typeface="ＭＳ Ｐゴシック"/>
                <a:cs typeface="Calibri"/>
              </a:rPr>
              <a:t>Suçluların İadesine Dair Avrupa Sözleşmesi kapsamına alınmak üzere suçluların iadesine ilişkin bazı ilkelerin kabulünü inceleyecek bir Hükümet Uzmanları Komitesinin toplanması yönünde talimat vermiştir. </a:t>
            </a:r>
            <a:endParaRPr lang="tr-TR" dirty="0">
              <a:latin typeface="Calibri"/>
              <a:ea typeface="ＭＳ Ｐゴシック"/>
              <a:cs typeface="Calibri"/>
            </a:endParaRPr>
          </a:p>
          <a:p>
            <a:pPr algn="just"/>
            <a:endParaRPr lang="tr-TR" dirty="0">
              <a:effectLst/>
              <a:latin typeface="Arial" panose="020B0604020202020204" pitchFamily="34" charset="0"/>
              <a:cs typeface="Arial"/>
            </a:endParaRPr>
          </a:p>
          <a:p>
            <a:pPr algn="just"/>
            <a:r>
              <a:rPr lang="tr-TR" dirty="0">
                <a:latin typeface="Arial"/>
                <a:ea typeface="ＭＳ Ｐゴシック"/>
                <a:cs typeface="Arial"/>
              </a:rPr>
              <a:t>Sözleşme, tanıkların veya bilirkişilerin dinlenmesi için istinabe talepleri, resmi belgelerin ve mahkeme kararlarının tebliği, tanıkların, bilirkişilerin veya gözaltında tutulan kişilerin çağrılması ve adli sicil kayıtlarının iletilmesi gibi konulara ilişkin uzmanlar tarafından hazırlanmıştır.</a:t>
            </a:r>
          </a:p>
          <a:p>
            <a:pPr algn="just"/>
            <a:endParaRPr lang="tr-TR" dirty="0">
              <a:effectLst/>
              <a:latin typeface="Arial" panose="020B0604020202020204" pitchFamily="34" charset="0"/>
              <a:cs typeface="Arial"/>
            </a:endParaRPr>
          </a:p>
          <a:p>
            <a:pPr algn="just"/>
            <a:r>
              <a:rPr lang="tr-TR" dirty="0">
                <a:latin typeface="Arial"/>
                <a:ea typeface="ＭＳ Ｐゴシック"/>
                <a:cs typeface="Arial"/>
              </a:rPr>
              <a:t>Ceza işlerinde karşılıklı yardımlaşma için bazı rehber ilkeler belirlenmiştir. Böyle bir yardımlaşmanın suçluların iadesinden bağımsız olması ve suçlu iadesinin reddedildiği durumlarda dahi yardımlaşmanın sağlanması gerektiği kararlaştırılmıştır. Örneğin hafif suçlarda yardımlaşmanın sağlanması ve genel kural olarak suçun her iki ülkenin hukuklarında da suç olarak düzenlenmesi şartının aranmayacağı hususunda anlaşılmıştır. Arama ve el koymaya ilişkin istinabe talepleri hakkında ise, Sözleşme Tarafları, Sözleşme'nin 5. maddesi uyarınca bu kuralları sınırlayabilecektir.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2831732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11715757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a:ea typeface="ＭＳ Ｐゴシック"/>
                <a:cs typeface="Calibri"/>
              </a:rPr>
              <a:t>Avrupa Konseyi 7/24 İrtibat Noktaları listesinden bir bölüm.</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endParaRPr lang="en-US"/>
          </a:p>
        </p:txBody>
      </p:sp>
    </p:spTree>
    <p:extLst>
      <p:ext uri="{BB962C8B-B14F-4D97-AF65-F5344CB8AC3E}">
        <p14:creationId xmlns:p14="http://schemas.microsoft.com/office/powerpoint/2010/main" val="5637169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a:t>Katılımcıların sorularına ayrılan süre.</a:t>
            </a:r>
          </a:p>
          <a:p>
            <a:pPr marL="0" marR="0" lvl="0" indent="0" algn="l" defTabSz="457200">
              <a:lnSpc>
                <a:spcPct val="100000"/>
              </a:lnSpc>
              <a:spcBef>
                <a:spcPct val="30000"/>
              </a:spcBef>
              <a:spcAft>
                <a:spcPct val="0"/>
              </a:spcAft>
              <a:buClrTx/>
              <a:buSzTx/>
              <a:buFontTx/>
              <a:buNone/>
              <a:tabLst/>
              <a:defRPr/>
            </a:pPr>
            <a:endParaRPr lang="en-GB">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endParaRPr lang="en-US"/>
          </a:p>
        </p:txBody>
      </p:sp>
    </p:spTree>
    <p:extLst>
      <p:ext uri="{BB962C8B-B14F-4D97-AF65-F5344CB8AC3E}">
        <p14:creationId xmlns:p14="http://schemas.microsoft.com/office/powerpoint/2010/main" val="11232755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Önceki slaytların özeti. Katılımcılar bunlar hakkında kısa bir tartışma yürütebilir.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val="15419583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Son </a:t>
            </a:r>
            <a:r>
              <a:rPr lang="en-US" dirty="0" err="1">
                <a:ea typeface="ＭＳ Ｐゴシック"/>
                <a:cs typeface="Calibri"/>
              </a:rPr>
              <a:t>sorular</a:t>
            </a:r>
            <a:r>
              <a:rPr lang="en-US">
                <a:ea typeface="ＭＳ Ｐゴシック"/>
                <a:cs typeface="Calibri"/>
              </a:rPr>
              <a:t>.</a:t>
            </a:r>
            <a:endParaRPr lang="en-US">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en-US"/>
          </a:p>
        </p:txBody>
      </p:sp>
    </p:spTree>
    <p:extLst>
      <p:ext uri="{BB962C8B-B14F-4D97-AF65-F5344CB8AC3E}">
        <p14:creationId xmlns:p14="http://schemas.microsoft.com/office/powerpoint/2010/main" val="57469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tr-TR" dirty="0">
                <a:latin typeface="Arial"/>
                <a:ea typeface="ＭＳ Ｐゴシック"/>
                <a:cs typeface="Arial"/>
              </a:rPr>
              <a:t>Talebi alan ülkenin vatandaşlarının kovuşturulmasına ilişkin adli yardımlaşma Sözleşme kapsamı dışında tutulmuştur. Ancak bunların menfaatlerinin korunmasına yönelik bir hüküm mevcuttur (7. maddenin 3. paragrafı hakkındaki yoruma bakınız). Uzman görüşü uyarınca bu bağlamda talebi alan ülkede ikamet eden yabancılar veya vatansız kişiler, vatandaşlarla aynı muameleye tabi tutulmalıdır. Yardımlaşma, gerek talebi alan Taraf gerek talepte bulunan Taraf makamlarınca kovuşturulabilecek suçun varlığı halinde dahi sağlanmalıdır. </a:t>
            </a:r>
          </a:p>
          <a:p>
            <a:pPr algn="just"/>
            <a:endParaRPr lang="tr-TR" dirty="0">
              <a:effectLst/>
              <a:latin typeface="Arial" panose="020B0604020202020204" pitchFamily="34" charset="0"/>
              <a:cs typeface="Arial"/>
            </a:endParaRPr>
          </a:p>
          <a:p>
            <a:pPr algn="just"/>
            <a:r>
              <a:rPr lang="tr-TR" dirty="0">
                <a:latin typeface="Arial"/>
                <a:ea typeface="ＭＳ Ｐゴシック"/>
                <a:cs typeface="Arial"/>
              </a:rPr>
              <a:t>Avusturya, Almanya Federal Cumhuriyeti ve Norveç gibi bazı devletlerin "istinabe talepleri" ile "ilam tebliği" veya "adli sicil kayıtlarının iletilmesi" gibi "karşılıklı yardımlaşmaya ilişkin diğer talepler" arasında herhangi bir ayrım yapmadığı belirtilmelidir. Bu devletlerde tüm talepler tek bir "karşılıklı yardımlaşma" kavramı içinde ve bir bütün olarak ele alınır. Bu özel durum Sözleşme maddelerinin hazırlanmasında da dikkate alınmış, bu sebeple uzmanlar örneğin, karşılıklı yardımlaşma taleplerinin iletilmesi kanalları hakkındaki hükümleri tek bir maddede gruplandırmıştır. </a:t>
            </a:r>
          </a:p>
          <a:p>
            <a:pPr algn="just"/>
            <a:endParaRPr lang="tr-TR" dirty="0">
              <a:latin typeface="Arial"/>
              <a:ea typeface="ＭＳ Ｐゴシック"/>
              <a:cs typeface="Arial"/>
            </a:endParaRPr>
          </a:p>
          <a:p>
            <a:pPr algn="just"/>
            <a:r>
              <a:rPr lang="tr-TR" dirty="0">
                <a:latin typeface="Arial"/>
                <a:ea typeface="ＭＳ Ｐゴシック"/>
                <a:cs typeface="Arial"/>
              </a:rPr>
              <a:t>Karşılıklı Adli Yardım Avrupa Sözleşmesi, temsilci düzeyindeki Bakanlar Komitesinin 71. toplantısında (Nisan 1959) aldığı kararla kabul edilmiş, 20 Nisan 1959 tarihinde Avrupa Konseyi üye devletlerinin imzasına açılmıştır.</a:t>
            </a:r>
            <a:endParaRPr lang="tr-TR" dirty="0">
              <a:effectLst/>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255855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just"/>
            <a:r>
              <a:rPr lang="tr-TR" dirty="0">
                <a:latin typeface="Arial"/>
                <a:ea typeface="ＭＳ Ｐゴシック"/>
                <a:cs typeface="Arial"/>
              </a:rPr>
              <a:t>Bilgi teknolojileri devrimi, toplumları kökten değiştirmiştir ve yakın gelecekte de değiştirmeye devam edecek gibi gözükmektedir. Pek çok işin görülmesi artık oldukça kolaylaşmıştır. Başta yalnızca bazı spesifik sektörler çalışma usullerini bilgi teknolojilerinin yardımıyla dönüştürmüşse de günümüzde neredeyse tüm sektörler bu gelişmelerden etkilenmiştir. Bilgi teknolojisi insan faaliyetlerinin tüm yönlerine bir şekilde hakim olmuştur. </a:t>
            </a:r>
            <a:endParaRPr lang="tr-TR" dirty="0">
              <a:latin typeface="Arial"/>
              <a:cs typeface="Arial"/>
            </a:endParaRPr>
          </a:p>
          <a:p>
            <a:pPr algn="just"/>
            <a:endParaRPr lang="tr-TR" dirty="0">
              <a:latin typeface="Arial"/>
              <a:ea typeface="ＭＳ Ｐゴシック"/>
              <a:cs typeface="Arial"/>
            </a:endParaRPr>
          </a:p>
          <a:p>
            <a:pPr algn="just"/>
            <a:r>
              <a:rPr lang="tr-TR" dirty="0">
                <a:latin typeface="Arial"/>
                <a:ea typeface="ＭＳ Ｐゴシック"/>
                <a:cs typeface="Arial"/>
              </a:rPr>
              <a:t>Bu gelişmeler öngörülemeyen ekonomik ve sosyal değişimlere yol açmış ancak aynı zamanda karanlık bir taraf da açığa çıkmıştır: yeni suç türlerinin ortaya çıkışı ve geleneksel suçların yeni teknolojiler aracılığıyla işlenmesi. Dahası suç eylemlerinin sonuçlarının kapsamı, coğrafi sınırlamaların ve ulusal sınırların yokluğunda daha da genişlemiştir. Zararlı bilgisayar virüslerinin tüm dünyada yayılması buna bir örnektir. </a:t>
            </a:r>
            <a:endParaRPr lang="tr-TR" dirty="0">
              <a:effectLst/>
              <a:latin typeface="Arial" panose="020B0604020202020204" pitchFamily="34" charset="0"/>
              <a:cs typeface="Arial"/>
            </a:endParaRPr>
          </a:p>
          <a:p>
            <a:pPr algn="just"/>
            <a:endParaRPr lang="tr-TR" dirty="0">
              <a:latin typeface="Arial"/>
              <a:ea typeface="ＭＳ Ｐゴシック"/>
              <a:cs typeface="Arial"/>
            </a:endParaRPr>
          </a:p>
          <a:p>
            <a:pPr algn="just"/>
            <a:r>
              <a:rPr lang="tr-TR" dirty="0">
                <a:latin typeface="Arial"/>
                <a:ea typeface="ＭＳ Ｐゴシック"/>
                <a:cs typeface="Arial"/>
              </a:rPr>
              <a:t>Ceza hukuku bu anlamda, siber alemin olanaklarını istismar etmek ve meşru menfaatlere zarar vermek amacıyla bir hayli sofistike araçlar geliştiren teknolojik gelişmeleri takip etmelidir. Bilgi ağlarının sınır ötesi niteliği gereği bu istismar türleriyle mücadele etmek için düzenli bir uluslararası çaba şarttır. 89(9) sayılı Tavsiye, bilgisayar istismarı türlerine ilişkin ulusal terimlerin uyumlaştırılmasını sağlamıştır ancak bu yeni fenomenle mücadelede gerekli etkinlik yalnızca bağlayıcı bir uluslararası belge ile sağlanabilir. Böyle bir belge çerçevesinde, uluslararası işbirliği tedbirlerine ek olarak, maddi hukuk ve usul hukuku sorunları ve bilgi teknolojilerinin kullanımı ile yakından bağlantılı sorunlar ele alınmalıdır. </a:t>
            </a:r>
          </a:p>
          <a:p>
            <a:pPr algn="just"/>
            <a:endParaRPr lang="tr-TR" dirty="0">
              <a:effectLst/>
              <a:latin typeface="Arial" panose="020B0604020202020204" pitchFamily="34" charset="0"/>
              <a:cs typeface="Arial"/>
            </a:endParaRPr>
          </a:p>
          <a:p>
            <a:pPr algn="just"/>
            <a:r>
              <a:rPr lang="tr-TR" dirty="0">
                <a:latin typeface="Arial"/>
                <a:ea typeface="ＭＳ Ｐゴシック"/>
                <a:cs typeface="Arial"/>
              </a:rPr>
              <a:t>Sözleşme öncelikle (1) suçların maddi ulusal ceza hukuku unsurlarını ve siber suç alanındaki ilgili hükümlerin uyumlaştırılmasını, ikinci olarak ise (2) hızlı ve etkili bir uluslararası işbirliği rejimi kurarak bu suçların ve bilgisayar sistemi aracılığıyla işlenen diğer suçların veya elektronik delillerle ilgili konuların soruşturulması ve kovuşturulması için gerekli ulusal ceza muhakemesi yetkilerini düzenlemeyi amaçlamaktadır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2942488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a:r>
              <a:rPr lang="tr-TR" dirty="0">
                <a:latin typeface="Arial"/>
                <a:ea typeface="ＭＳ Ｐゴシック"/>
                <a:cs typeface="Arial"/>
              </a:rPr>
              <a:t>Ceza İşlerinde Uluslararası İşbirliği için İngiliz Milletler Topluluğu Şemaları, İngiliz Milletler Topluluğu Bakanları tarafından kabul edilen diğer yasama modelleri anlamında bir hukuk modeli sunmamaktadır. Daha çok İngiliz Milletler Topluluğu ülkelerindeki karşılıklı işbirliğine yapıcı ve pragmatik bir yaklaşım sunan, bağlayıcı olmayan ve esnek düzenlemelerden oluşmaktadır. </a:t>
            </a:r>
          </a:p>
          <a:p>
            <a:pPr algn="just"/>
            <a:endParaRPr lang="tr-TR" dirty="0">
              <a:effectLst/>
              <a:latin typeface="Arial" panose="020B0604020202020204" pitchFamily="34" charset="0"/>
              <a:cs typeface="Arial"/>
            </a:endParaRPr>
          </a:p>
          <a:p>
            <a:pPr algn="just"/>
            <a:r>
              <a:rPr lang="tr-TR" dirty="0">
                <a:latin typeface="Arial"/>
                <a:ea typeface="ＭＳ Ｐゴシック"/>
                <a:cs typeface="Arial"/>
              </a:rPr>
              <a:t>Ancak uygulama, Şema hükümlerinin uygulanması için ulusal tasarrufların kabulünü gerektirebilir. Bu açıdan Ceza İşlerinde Karşılıklı Adli Yardımlaşma Hakkında İngiliz Milletler Topluluğu Model Mevzuatı, </a:t>
            </a:r>
            <a:r>
              <a:rPr lang="tr-TR" dirty="0" err="1">
                <a:latin typeface="Arial"/>
                <a:ea typeface="ＭＳ Ｐゴシック"/>
                <a:cs typeface="Arial"/>
              </a:rPr>
              <a:t>Harare</a:t>
            </a:r>
            <a:r>
              <a:rPr lang="tr-TR" dirty="0">
                <a:latin typeface="Arial"/>
                <a:ea typeface="ＭＳ Ｐゴシック"/>
                <a:cs typeface="Arial"/>
              </a:rPr>
              <a:t> Şeması ile uyumlu işbirliğinin mümkün olan en geniş ölçüde sağlanmasına yöneliktir. </a:t>
            </a:r>
            <a:endParaRPr lang="tr-TR" dirty="0">
              <a:latin typeface="Arial"/>
              <a:cs typeface="Arial"/>
            </a:endParaRPr>
          </a:p>
          <a:p>
            <a:pPr algn="just"/>
            <a:endParaRPr lang="tr-TR" dirty="0">
              <a:latin typeface="Arial"/>
              <a:ea typeface="ＭＳ Ｐゴシック"/>
              <a:cs typeface="Arial"/>
            </a:endParaRPr>
          </a:p>
          <a:p>
            <a:pPr algn="just"/>
            <a:r>
              <a:rPr lang="tr-TR" dirty="0">
                <a:latin typeface="Arial"/>
                <a:ea typeface="ＭＳ Ｐゴシック"/>
                <a:cs typeface="Arial"/>
              </a:rPr>
              <a:t>İngiliz Milletler Topluluğunda Ceza İşlerinde Karşılıklı Adli Yardımlaşmaya ilişkin Şema 1986 yılında </a:t>
            </a:r>
            <a:r>
              <a:rPr lang="tr-TR" dirty="0" err="1">
                <a:latin typeface="Arial"/>
                <a:ea typeface="ＭＳ Ｐゴシック"/>
                <a:cs typeface="Arial"/>
              </a:rPr>
              <a:t>Harare</a:t>
            </a:r>
            <a:r>
              <a:rPr lang="tr-TR" dirty="0">
                <a:latin typeface="Arial"/>
                <a:ea typeface="ＭＳ Ｐゴシック"/>
                <a:cs typeface="Arial"/>
              </a:rPr>
              <a:t>, Zimbabwe'de toplanan İngiliz Milletler Topluluğu Bakanları tarafından kabul edilmiştir. Şema daha sonra Adalet Bakanları tarafından, Nisan 1990, Kasım 2002 ve Ekim 2005'te revize edilmiştir.</a:t>
            </a:r>
            <a:endParaRPr lang="tr-TR" dirty="0">
              <a:effectLst/>
              <a:latin typeface="Arial" panose="020B0604020202020204" pitchFamily="34" charset="0"/>
              <a:cs typeface="Arial"/>
            </a:endParaRPr>
          </a:p>
          <a:p>
            <a:pPr algn="just"/>
            <a:endParaRPr lang="tr-TR" dirty="0">
              <a:latin typeface="Arial"/>
              <a:cs typeface="Arial"/>
            </a:endParaRPr>
          </a:p>
          <a:p>
            <a:pPr algn="just"/>
            <a:r>
              <a:rPr lang="tr-TR" dirty="0">
                <a:latin typeface="Arial"/>
                <a:ea typeface="ＭＳ Ｐゴシック"/>
                <a:cs typeface="Arial"/>
              </a:rPr>
              <a:t>Revize edilmiş Şema, 11-14 Temmuz 2011 tarihleri arasında Sydney, Avustralya'da toplanan Adalet Bakanları tarafından değerlendirilmiştir. Bu toplantıda Adalet Bakanları telekomünikasyona ve posta haberleşmesine müdahale, gizli elektronik dinleme, soruşturmalar ve yargılama prosedürleri boyunca canlı video bağlantılarının kullanılması ve varlık kurtarma ile ilgili yeni hükümler de dahil olmak üzere bazı değişiklikler kabul etmiştir.</a:t>
            </a:r>
            <a:endParaRPr lang="tr-TR" dirty="0">
              <a:latin typeface="Arial"/>
              <a:cs typeface="Arial"/>
            </a:endParaRPr>
          </a:p>
          <a:p>
            <a:pPr algn="just"/>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331328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tr-TR" b="1" dirty="0" err="1">
                <a:ea typeface="ＭＳ Ｐゴシック"/>
                <a:cs typeface="Calibri"/>
              </a:rPr>
              <a:t>Sınıraşan</a:t>
            </a:r>
            <a:r>
              <a:rPr lang="tr-TR" b="1" dirty="0">
                <a:ea typeface="ＭＳ Ｐゴシック"/>
                <a:cs typeface="Calibri"/>
              </a:rPr>
              <a:t> Örgütlü Suçlara Karşı Birleşmiş Milletler Sözleşmesi</a:t>
            </a:r>
            <a:r>
              <a:rPr lang="tr-TR" dirty="0">
                <a:ea typeface="ＭＳ Ｐゴシック"/>
                <a:cs typeface="Calibri"/>
              </a:rPr>
              <a:t>, 15 Kasım 2000 tarihinde 55/25 sayılı Genel Kurul Kararı ile </a:t>
            </a:r>
            <a:r>
              <a:rPr lang="tr-TR" dirty="0" err="1">
                <a:ea typeface="ＭＳ Ｐゴシック"/>
                <a:cs typeface="Calibri"/>
              </a:rPr>
              <a:t>sınıraşan</a:t>
            </a:r>
            <a:r>
              <a:rPr lang="tr-TR" dirty="0">
                <a:ea typeface="ＭＳ Ｐゴシック"/>
                <a:cs typeface="Calibri"/>
              </a:rPr>
              <a:t> örgütlü suçlulukla mücadelede temel uluslararası belge olarak kabul edilmiştir. 12-15 Aralık 2000 tarihlerinde Palermo, İtalya'da toplanan Üst Düzey Siyasi Konferans’ında üye devletlere imzaya açılmıştır ve 20 Ekim 2003 tarihinde yürürlüğe girmiştir. </a:t>
            </a:r>
            <a:r>
              <a:rPr lang="tr-TR" dirty="0" err="1">
                <a:ea typeface="ＭＳ Ｐゴシック"/>
                <a:cs typeface="Calibri"/>
              </a:rPr>
              <a:t>Sözleşme'ye</a:t>
            </a:r>
            <a:r>
              <a:rPr lang="tr-TR" dirty="0">
                <a:ea typeface="ＭＳ Ｐゴシック"/>
                <a:cs typeface="Calibri"/>
              </a:rPr>
              <a:t> üç Protokol eklidir ve bunlar örgütlü suçluluğun özellikli alanlarını ve görünümlerini hedeflemektedir: İnsan Ticaretinin, Özellikle Kadın ve Çocuk Ticaretinin Önlenmesine, Durdurulmasına ve Cezalandırılmasına ilişkin Protokol; Kara, Deniz ve Hava Yoluyla Göçmen Kaçakçılığına Karşı Protokol ve Ateşli Silahlar, Parçaları ve Aksamları ile Mühimmatının Yasadışı Üretimine ve Kaçakçılığına Karşı Protokol. Ülkeler Protokollerden önce </a:t>
            </a:r>
            <a:r>
              <a:rPr lang="tr-TR" dirty="0" err="1">
                <a:ea typeface="ＭＳ Ｐゴシック"/>
                <a:cs typeface="Calibri"/>
              </a:rPr>
              <a:t>Sözleşme'ye</a:t>
            </a:r>
            <a:r>
              <a:rPr lang="tr-TR" dirty="0">
                <a:ea typeface="ＭＳ Ｐゴシック"/>
                <a:cs typeface="Calibri"/>
              </a:rPr>
              <a:t> taraf olmalıdır. </a:t>
            </a:r>
          </a:p>
          <a:p>
            <a:endParaRPr lang="tr-TR" dirty="0">
              <a:cs typeface="Calibri"/>
            </a:endParaRPr>
          </a:p>
          <a:p>
            <a:r>
              <a:rPr lang="tr-TR" dirty="0">
                <a:ea typeface="ＭＳ Ｐゴシック"/>
                <a:cs typeface="Calibri"/>
              </a:rPr>
              <a:t>Sözleşme, </a:t>
            </a:r>
            <a:r>
              <a:rPr lang="tr-TR" dirty="0" err="1">
                <a:ea typeface="ＭＳ Ｐゴシック"/>
                <a:cs typeface="Calibri"/>
              </a:rPr>
              <a:t>sınıraşan</a:t>
            </a:r>
            <a:r>
              <a:rPr lang="tr-TR" dirty="0">
                <a:ea typeface="ＭＳ Ｐゴシック"/>
                <a:cs typeface="Calibri"/>
              </a:rPr>
              <a:t> örgütlü suçlulukla mücadelede önemli bir adımdır ve üye devletlerin, sorunun ciddiyetini ve bu sorunlara eğilmek için yakın uluslararası işbirliğinin teşvikine ve güçlendirilmesine duyulan ihtiyacı kabul ettiklerini göstermektedir. Bu </a:t>
            </a:r>
            <a:r>
              <a:rPr lang="tr-TR" dirty="0" err="1">
                <a:ea typeface="ＭＳ Ｐゴシック"/>
                <a:cs typeface="Calibri"/>
              </a:rPr>
              <a:t>Sözleşme'yi</a:t>
            </a:r>
            <a:r>
              <a:rPr lang="tr-TR" dirty="0">
                <a:ea typeface="ＭＳ Ｐゴシック"/>
                <a:cs typeface="Calibri"/>
              </a:rPr>
              <a:t> onaylayan devletler iç hukuklarında ilgili suçları düzenleme (örgütlü bir suç grubuna katılma, suç gelirlerinin aklanması, yolsuzluk ve adaleti engelleme); suçluların iadesi için yeni ve kapsamlı bir çerçevenin, karşılıklı adli yardımlaşmanın ve kolluk teşkilatları arası işbirliğinin kabulü ve ulusal makamların kapasitesinin inşası veya güçlendirilmesi için eğitim ve teknik desteğin teşvik edilmesi gibi </a:t>
            </a:r>
            <a:r>
              <a:rPr lang="tr-TR" dirty="0" err="1">
                <a:ea typeface="ＭＳ Ｐゴシック"/>
                <a:cs typeface="Calibri"/>
              </a:rPr>
              <a:t>sınıraşan</a:t>
            </a:r>
            <a:r>
              <a:rPr lang="tr-TR" dirty="0">
                <a:ea typeface="ＭＳ Ｐゴシック"/>
                <a:cs typeface="Calibri"/>
              </a:rPr>
              <a:t> örgütlü suçluluğa karşı bir dizi tedbir kabul etmeyi  taahhüt ederler. </a:t>
            </a:r>
          </a:p>
          <a:p>
            <a:pPr algn="just"/>
            <a:endParaRPr lang="tr-TR" dirty="0">
              <a:ea typeface="ＭＳ Ｐゴシック"/>
              <a:cs typeface="Calibri"/>
            </a:endParaRPr>
          </a:p>
          <a:p>
            <a:pPr algn="just"/>
            <a:r>
              <a:rPr lang="tr-TR" b="1" dirty="0">
                <a:ea typeface="ＭＳ Ｐゴシック"/>
                <a:cs typeface="Calibri"/>
              </a:rPr>
              <a:t>İnsan Ticaretinin, Özellikle Kadın ve Çocuk Ticaretinin Önlenmesine, Durdurulmasına ve Cezalandırılmasına ilişkin Protokol</a:t>
            </a:r>
            <a:r>
              <a:rPr lang="tr-TR" dirty="0">
                <a:ea typeface="ＭＳ Ｐゴシック"/>
                <a:cs typeface="Calibri"/>
              </a:rPr>
              <a:t>, 55/25 sayılı Genel Kurul Kararı ile kabul edilmiş, 25 Aralık 2003 tarihinde yürürlüğe girmiştir. İnsan ticareti kavramı üzerinde anlaşılmış bir tanım içeren küresel nitelikte bağlayıcı ilk hukuk belgesidir. Bu tanımın amacı, insan ticareti vakalarının soruşturulmasında ve kovuşturulmasında etkili bir uluslararası işbirliğini destekleyecek, suçların iç hukuklarda kabulüne ilişkin ulusal yaklaşımları birbirine yaklaştırmaktır. Protokol'ün bir diğer hedefi ise insan ticareti mağdurlarını, insan haklarına tümüyle saygı çerçevesinde korumak ve bu kişilere destek sağlamaktır. </a:t>
            </a:r>
            <a:endParaRPr lang="tr-TR" dirty="0">
              <a:cs typeface="Calibri"/>
            </a:endParaRPr>
          </a:p>
          <a:p>
            <a:pPr algn="just"/>
            <a:endParaRPr lang="tr-TR" dirty="0">
              <a:ea typeface="ＭＳ Ｐゴシック"/>
              <a:cs typeface="Calibri"/>
            </a:endParaRPr>
          </a:p>
          <a:p>
            <a:r>
              <a:rPr lang="tr-TR" b="1" dirty="0">
                <a:ea typeface="ＭＳ Ｐゴシック"/>
                <a:cs typeface="Calibri"/>
              </a:rPr>
              <a:t>Kara, Deniz ve Hava Yoluyla Göçmen Kaçakçılığına Karşı Protokol</a:t>
            </a:r>
            <a:r>
              <a:rPr lang="tr-TR" dirty="0">
                <a:ea typeface="ＭＳ Ｐゴシック"/>
                <a:cs typeface="Calibri"/>
              </a:rPr>
              <a:t> 55/25 sayılı Genel Kurul Kararı ile kabul edilmiş, 28 Ocak 2004 tarihinde yürürlüğe girmiştir. Göçmenler için genellikle büyük risk teşkil eden, kaçakçılara ise yüksek kazançlar sağlayan göçmen kaçakçılığı faaliyetini yürüten örgütlü suç gruplarının yarattığı sorunları ele almaktadır. Protokol'ün en büyük başarılarından biri, ilk defa küresel nitelikli uluslararası bir belgede, üzerinde anlaşılmış bir göçmen kaçakçılığı tanımının geliştirilmiş olmasıdır. Protokol, göçmen kaçakçılığının önlenmesini ve göçmen kaçakçılığı ile mücadeleyi, Taraf Devletler arasında işbirliğini geliştirmeyi, kaçakçılığa konu göçmenlerin insan haklarını korumayı ve çoğunlukla kaçakçılık süreci ile karakterize edilen sömürü biçimlerinin önlenmesini amaçlamaktadır. </a:t>
            </a:r>
            <a:endParaRPr lang="tr-TR" dirty="0">
              <a:cs typeface="Calibri"/>
            </a:endParaRPr>
          </a:p>
          <a:p>
            <a:r>
              <a:rPr lang="tr-TR" dirty="0">
                <a:ea typeface="ＭＳ Ｐゴシック"/>
                <a:cs typeface="Calibri"/>
              </a:rPr>
              <a:t> </a:t>
            </a:r>
            <a:endParaRPr lang="tr-TR" dirty="0">
              <a:ea typeface="ＭＳ Ｐゴシック"/>
            </a:endParaRPr>
          </a:p>
          <a:p>
            <a:r>
              <a:rPr lang="tr-TR" b="1" dirty="0">
                <a:ea typeface="ＭＳ Ｐゴシック"/>
                <a:cs typeface="Calibri"/>
              </a:rPr>
              <a:t>Ateşli Silahlar, Parçaları ve Aksamları ile Mühimmatının Yasadışı Üretimine ve Kaçakçılığına Karşı Protokol </a:t>
            </a:r>
            <a:r>
              <a:rPr lang="tr-TR" dirty="0">
                <a:ea typeface="ＭＳ Ｐゴシック"/>
                <a:cs typeface="Calibri"/>
              </a:rPr>
              <a:t>31 Mayıs 2001 tarihli ve 55/255 sayılı Genel Kurul Kararı ile kabul edilmiş, 3 Temmuz 2005 tarihinde yürürlüğe girmiştir. Küçük silahlara ilişkin küresel düzeyde ilk bağlayıcı belge niteliğindeki Protokol'ün amacı, Taraf Devletler arasında ateşli silahlar, parçaları ve aksamları ile mühimmatının yasa dışı üretimini ve kaçakçılığını önleme, durdurma ve bunlarla mücadele etme amacıyla işbirliğinin teşviki, kolaylaştırılması ve güçlendirilmesidir. Bu </a:t>
            </a:r>
            <a:r>
              <a:rPr lang="tr-TR" dirty="0" err="1">
                <a:ea typeface="ＭＳ Ｐゴシック"/>
                <a:cs typeface="Calibri"/>
              </a:rPr>
              <a:t>Sözleşme'yi</a:t>
            </a:r>
            <a:r>
              <a:rPr lang="tr-TR" dirty="0">
                <a:ea typeface="ＭＳ Ｐゴシック"/>
                <a:cs typeface="Calibri"/>
              </a:rPr>
              <a:t> onaylayan devletler iç hukuklarında suç kontrolüne ilişkin bir dizi tedbiri ve ilgili normatif kuralları üç grupta kabul etmeyi taahhüt ederler: bunlardan ilki Protokol yükümlülükleri ve tanımları çerçevesinde ateşli silahlar, parçaları ve aksamları ile mühimmatının yasa dışı üretimine ve kaçakçılığına ilişkin suçların kabulüne, ikincisi ateşli silahların hukuka uygun üretimini ve ticaretini sağlamak için devletlerin kabul edeceği resmi ruhsat veya izin sistemine, üçüncüsü ise ateşli silahların işaretlenmesine ve izlenmesine ilişkindir. </a:t>
            </a:r>
            <a:endParaRPr lang="tr-TR" b="1"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290367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pPr>
                <a:defRPr/>
              </a:pPr>
              <a:t>4/12/2021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pPr>
                <a:defRPr/>
              </a:pPr>
              <a:t>4/12/2021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pPr>
                <a:defRPr/>
              </a:pPr>
              <a:t>4/12/2021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pPr>
                <a:defRPr/>
              </a:pPr>
              <a:t>4/12/2021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pPr>
                <a:defRPr/>
              </a:pPr>
              <a:t>4/12/2021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pPr>
                <a:defRPr/>
              </a:pPr>
              <a:t>4/12/2021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jpe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google.com/imgres?imgurl=http://www.coe.int/documents/16695/8693496/Taget_shutterstock_157332656.jpg/16a836ff-3a6f-4a43-9cdf-ea36cbef79ec&amp;imgrefurl=https://www.coe.int/en/web/portal/full-news/-/asset_publisher/y5xQt7QdunzT/content/protecting-you-and-your-rights-the-budapest-convention-on-cybercrime-fifteen-years-on?_101_INSTANCE_y5xQt7QdunzT_inheritRedirect=false&amp;_101_INSTANCE_y5xQt7QdunzT_languageId=en_GB&amp;tbnid=M5ZlwVnlGVIX4M&amp;vet=12ahUKEwjmwKa3z9nrAhWKiqQKHX6aBTMQMygIegUIARCgAQ..i&amp;docid=HMI0C1D9e_ICxM&amp;w=870&amp;h=489&amp;q=cybercrime%20convention&amp;client=firefox-b-d&amp;ved=2ahUKEwjmwKa3z9nrAhWKiqQKHX6aBTMQMygIegUIARCgA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google.com/imgres?imgurl=http://www.coe.int/documents/16695/8693496/Taget_shutterstock_157332656.jpg/16a836ff-3a6f-4a43-9cdf-ea36cbef79ec&amp;imgrefurl=https://www.coe.int/en/web/portal/full-news/-/asset_publisher/y5xQt7QdunzT/content/protecting-you-and-your-rights-the-budapest-convention-on-cybercrime-fifteen-years-on?_101_INSTANCE_y5xQt7QdunzT_inheritRedirect=false&amp;_101_INSTANCE_y5xQt7QdunzT_languageId=en_GB&amp;tbnid=M5ZlwVnlGVIX4M&amp;vet=12ahUKEwjmwKa3z9nrAhWKiqQKHX6aBTMQMygIegUIARCgAQ..i&amp;docid=HMI0C1D9e_ICxM&amp;w=870&amp;h=489&amp;q=cybercrime%20convention&amp;client=firefox-b-d&amp;ved=2ahUKEwjmwKa3z9nrAhWKiqQKHX6aBTMQMygIegUIARCgAQ"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www.google.com/imgres?imgurl=https://www.coe.int/documents/8475493/10577762/T-CY+ID/ecb6cdfa-644f-4b13-86c8-747bc6da18d5?t=1415878754000&amp;imgrefurl=https://www.coe.int/en/web/cybercrime/the-budapest-convention&amp;tbnid=e0XN1vMnCW5N2M&amp;vet=12ahUKEwjd-fuO0tnrAhWSr6QKHZNTDWEQMygAegUIARCPAQ..i&amp;docid=PMLrjF0nIpqp8M&amp;w=240&amp;h=340&amp;q=budapest%20convention&amp;client=firefox-b-d&amp;ved=2ahUKEwjd-fuO0tnrAhWSr6QKHZNTDWEQMygAegUIARCPAQ"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www.google.com/imgres?imgurl=https://www.coe.int/documents/8475493/52629233/Consultations_Protocol/bc89e202-37bf-06f2-deee-365299a70793?t=1527083832000&amp;imgrefurl=https://www.coe.int/en/web/cybercrime/t-cy-drafting-group&amp;tbnid=1jufjMq4HuOc7M&amp;vet=12ahUKEwj81Mn4z9nrAhXUt6QKHdwTDckQMygGegUIARCYAQ..i&amp;docid=w0l7fzO55a5vIM&amp;w=960&amp;h=580&amp;q=t-cy%20assessment&amp;client=firefox-b-d&amp;ved=2ahUKEwj81Mn4z9nrAhXUt6QKHdwTDckQMygGegUIARCYAQ"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www.google.com/imgres?imgurl=https://www.coe.int/documents/8475493/52629233/Consultations_Protocol/bc89e202-37bf-06f2-deee-365299a70793?t=1527083832000&amp;imgrefurl=https://www.coe.int/en/web/cybercrime/t-cy-drafting-group&amp;tbnid=1jufjMq4HuOc7M&amp;vet=12ahUKEwj81Mn4z9nrAhXUt6QKHdwTDckQMygGegUIARCYAQ..i&amp;docid=w0l7fzO55a5vIM&amp;w=960&amp;h=580&amp;q=t-cy%20assessment&amp;client=firefox-b-d&amp;ved=2ahUKEwj81Mn4z9nrAhXUt6QKHdwTDckQMygGegUIARCYAQ" TargetMode="Externa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jpeg"/><Relationship Id="rId9" Type="http://schemas.microsoft.com/office/2007/relationships/diagramDrawing" Target="../diagrams/drawing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jpeg"/><Relationship Id="rId9" Type="http://schemas.microsoft.com/office/2007/relationships/diagramDrawing" Target="../diagrams/drawing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www.google.com/imgres?imgurl=https://www.fjg.co.uk/wp-content/uploads/2019/09/considerations.jpg&amp;imgrefurl=https://www.fjg.co.uk/blog/2019/09/25/preliminary-considerations-when-buying-or-selling-a-business&amp;tbnid=FY2wjfsd9pOpjM&amp;vet=12ahUKEwjo2YnH0dnrAhVUIMUKHcl3CRkQMygTegUIARDxAQ..i&amp;docid=B-g2a7BXrdQtAM&amp;w=1134&amp;h=756&amp;q=considerations&amp;client=firefox-b-d&amp;ved=2ahUKEwjo2YnH0dnrAhVUIMUKHcl3CRkQMygTegUIARDxAQ"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s://www.google.com/imgres?imgurl=http://www.mpsaz.org/assessment/images/puzzle-assessment.jpg&amp;imgrefurl=http://www.mpsaz.org/assessment&amp;tbnid=HP13rF0AKW4ePM&amp;vet=12ahUKEwiFjMGL0dnrAhWRu6QKHVPiCm0QMygGegUIARDaAQ..i&amp;docid=RHKuVRtnKfDZsM&amp;w=1000&amp;h=1040&amp;q=assessment&amp;client=firefox-b-d&amp;ved=2ahUKEwiFjMGL0dnrAhWRu6QKHVPiCm0QMygGegUIARDaAQ"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s://www.google.com/imgres?imgurl=http://www.baghtel.com/images/slider/3.jpg&amp;imgrefurl=http://www.baghtel.com/&amp;tbnid=iGWV5ByCJLYktM&amp;vet=12ahUKEwirqs3U0tnrAhWLPOwKHfBgD0cQMygRegUIARD0AQ..i&amp;docid=cnbeivGdZr463M&amp;w=1920&amp;h=800&amp;q=ISP&amp;client=firefox-b-d&amp;ved=2ahUKEwirqs3U0tnrAhWLPOwKHfBgD0cQMygRegUIARD0AQ"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jpeg"/><Relationship Id="rId9" Type="http://schemas.microsoft.com/office/2007/relationships/diagramDrawing" Target="../diagrams/drawing5.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s://www.coe.int/en/web/cybercrime/the-budapest-convention" TargetMode="External"/><Relationship Id="rId4" Type="http://schemas.openxmlformats.org/officeDocument/2006/relationships/hyperlink" Target="https://www.coe.int/en/web/cybercrime/hom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hyperlink" Target="http://www.coe.int/en/web/cybercrime/preventing-cybercrime" TargetMode="External"/><Relationship Id="rId5" Type="http://schemas.openxmlformats.org/officeDocument/2006/relationships/hyperlink" Target="http://www.coe.int/en/web/cybercrime/all-reports" TargetMode="External"/><Relationship Id="rId4" Type="http://schemas.openxmlformats.org/officeDocument/2006/relationships/hyperlink" Target="https://www.coe.int/en/web/cybercrime/resour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s://www.coe.int/en/web/cybercrime/protecting-children" TargetMode="External"/><Relationship Id="rId4" Type="http://schemas.openxmlformats.org/officeDocument/2006/relationships/hyperlink" Target="https://www.coe.int/en/web/cybercrime/country-profile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s://www.coe.int/en/web/cybercrime/lea-/-isp-cooperation" TargetMode="External"/><Relationship Id="rId4" Type="http://schemas.openxmlformats.org/officeDocument/2006/relationships/hyperlink" Target="https://www.coe.int/en/web/cybercrime/international-cooperation"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www.google.com/imgres?imgurl=http://www.coe.int/documents/8475493/10577759/Signature.jpg/b2d44802-4426-4792-bda1-aff826fdeeab&amp;imgrefurl=https://www.coe.int/en/web/cybercrime/-/accession-by-chile-and-signature-to-the-budapest-convention-on-cybercrime&amp;tbnid=3M-qGTwcZkQtjM&amp;vet=12ahUKEwjmwKa3z9nrAhWKiqQKHX6aBTMQMygCegUIARCUAQ..i&amp;docid=pSPjkCaWww-iKM&amp;w=870&amp;h=489&amp;q=cybercrime%20convention&amp;client=firefox-b-d&amp;ved=2ahUKEwjmwKa3z9nrAhWKiqQKHX6aBTMQMygCegUIARCUA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2954655"/>
          </a:xfrm>
          <a:prstGeom prst="rect">
            <a:avLst/>
          </a:prstGeom>
          <a:ln>
            <a:noFill/>
          </a:ln>
        </p:spPr>
        <p:txBody>
          <a:bodyPr wrap="square" lIns="91440" tIns="45720" rIns="91440" bIns="45720" anchor="t">
            <a:spAutoFit/>
          </a:bodyPr>
          <a:lstStyle/>
          <a:p>
            <a:pPr algn="ctr"/>
            <a:r>
              <a:rPr lang="tr-TR" sz="3600" b="1" dirty="0">
                <a:solidFill>
                  <a:schemeClr val="tx2"/>
                </a:solidFill>
                <a:latin typeface="Arial"/>
                <a:ea typeface="ＭＳ Ｐゴシック"/>
                <a:cs typeface="Arial"/>
              </a:rPr>
              <a:t>Adli Personel için Uluslararası İşbirliğine İlişkin Uzmanlık Eğitimi</a:t>
            </a:r>
          </a:p>
          <a:p>
            <a:pPr algn="ctr"/>
            <a:endParaRPr lang="tr-TR" b="1" dirty="0">
              <a:solidFill>
                <a:srgbClr val="000000"/>
              </a:solidFill>
              <a:cs typeface="Arial" pitchFamily="34" charset="0"/>
            </a:endParaRPr>
          </a:p>
          <a:p>
            <a:pPr algn="ctr">
              <a:defRPr/>
            </a:pPr>
            <a:endParaRPr lang="tr-TR" sz="3200" b="1" dirty="0">
              <a:solidFill>
                <a:schemeClr val="tx2"/>
              </a:solidFill>
              <a:cs typeface="Arial"/>
            </a:endParaRPr>
          </a:p>
          <a:p>
            <a:pPr algn="ctr">
              <a:defRPr/>
            </a:pPr>
            <a:r>
              <a:rPr lang="tr-TR" sz="3200" b="1" dirty="0">
                <a:solidFill>
                  <a:schemeClr val="tx2"/>
                </a:solidFill>
                <a:latin typeface="Arial"/>
                <a:ea typeface="ＭＳ Ｐゴシック"/>
                <a:cs typeface="Arial"/>
              </a:rPr>
              <a:t>Oturum 1.4 </a:t>
            </a:r>
            <a:endParaRPr lang="tr-TR" sz="3200" b="1" dirty="0">
              <a:solidFill>
                <a:schemeClr val="tx2"/>
              </a:solidFill>
              <a:cs typeface="Arial"/>
            </a:endParaRPr>
          </a:p>
          <a:p>
            <a:pPr algn="ctr">
              <a:defRPr/>
            </a:pPr>
            <a:r>
              <a:rPr lang="tr-TR" sz="3200" b="1" dirty="0">
                <a:solidFill>
                  <a:schemeClr val="tx2"/>
                </a:solidFill>
                <a:latin typeface="Arial"/>
                <a:ea typeface="ＭＳ Ｐゴシック"/>
                <a:cs typeface="Arial"/>
              </a:rPr>
              <a:t>Karşılıklı Adli Yardım </a:t>
            </a:r>
            <a:r>
              <a:rPr lang="tr-TR" sz="3200" b="1" dirty="0" smtClean="0">
                <a:solidFill>
                  <a:schemeClr val="tx2"/>
                </a:solidFill>
                <a:latin typeface="Arial"/>
                <a:ea typeface="ＭＳ Ｐゴシック"/>
                <a:cs typeface="Arial"/>
              </a:rPr>
              <a:t>Uygulaması ve Usulü</a:t>
            </a:r>
            <a:endParaRPr lang="tr-TR" dirty="0">
              <a:solidFill>
                <a:schemeClr val="tx2"/>
              </a:solidFill>
              <a:latin typeface="Arial"/>
              <a:ea typeface="ＭＳ Ｐゴシック"/>
              <a:cs typeface="Aria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a:solidFill>
                <a:schemeClr val="bg1"/>
              </a:solidFill>
              <a:ea typeface="MS PGothic" panose="020B0600070205080204" pitchFamily="34" charset="-128"/>
            </a:endParaRPr>
          </a:p>
          <a:p>
            <a:pPr eaLnBrk="1" hangingPunct="1">
              <a:spcBef>
                <a:spcPct val="0"/>
              </a:spcBef>
              <a:buFontTx/>
              <a:buNone/>
            </a:pPr>
            <a:endParaRPr lang="sr-Latn-CS" altLang="en-US" sz="1600" b="1">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Araçlar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324535"/>
          </a:xfrm>
          <a:prstGeom prst="rect">
            <a:avLst/>
          </a:prstGeom>
        </p:spPr>
        <p:txBody>
          <a:bodyPr lIns="91440" tIns="45720" rIns="91440" bIns="45720" anchor="t">
            <a:spAutoFit/>
          </a:bodyPr>
          <a:lstStyle/>
          <a:p>
            <a:pPr marL="342900" indent="-342900">
              <a:buFont typeface="Wingdings" pitchFamily="2" charset="2"/>
              <a:buChar char="Ø"/>
            </a:pPr>
            <a:r>
              <a:rPr lang="tr-TR" sz="2000" b="1" dirty="0">
                <a:latin typeface="Arial"/>
                <a:ea typeface="ＭＳ Ｐゴシック"/>
                <a:cs typeface="Arial"/>
              </a:rPr>
              <a:t>Birleşmiş Milletler belgeleri</a:t>
            </a:r>
            <a:endParaRPr lang="tr-TR" sz="2000" dirty="0">
              <a:cs typeface="Arial"/>
            </a:endParaRPr>
          </a:p>
          <a:p>
            <a:pPr marL="342900" indent="-342900">
              <a:buFont typeface="Wingdings" pitchFamily="2" charset="2"/>
              <a:buChar char="ü"/>
            </a:pPr>
            <a:r>
              <a:rPr lang="tr-TR" sz="2000" dirty="0">
                <a:latin typeface="Arial"/>
                <a:ea typeface="ＭＳ Ｐゴシック"/>
                <a:cs typeface="Arial"/>
              </a:rPr>
              <a:t>BM Uyuşturucu Kaçakçılığı Sözleşmesi, 1988</a:t>
            </a:r>
          </a:p>
          <a:p>
            <a:pPr marL="342900" indent="-342900">
              <a:buFont typeface="Wingdings" pitchFamily="2" charset="2"/>
              <a:buChar char="ü"/>
            </a:pPr>
            <a:r>
              <a:rPr lang="tr-TR" sz="2000" dirty="0">
                <a:latin typeface="Arial"/>
                <a:ea typeface="ＭＳ Ｐゴシック"/>
                <a:cs typeface="Arial"/>
              </a:rPr>
              <a:t>BM </a:t>
            </a:r>
            <a:r>
              <a:rPr lang="tr-TR" sz="2000" dirty="0" err="1">
                <a:latin typeface="Arial"/>
                <a:ea typeface="ＭＳ Ｐゴシック"/>
                <a:cs typeface="Arial"/>
              </a:rPr>
              <a:t>Sınıraşan</a:t>
            </a:r>
            <a:r>
              <a:rPr lang="tr-TR" sz="2000" dirty="0">
                <a:latin typeface="Arial"/>
                <a:ea typeface="ＭＳ Ｐゴシック"/>
                <a:cs typeface="Arial"/>
              </a:rPr>
              <a:t> Örgütlü Suçlara Karşı Sözleşme, 2000 &amp; Protokoller (</a:t>
            </a:r>
            <a:r>
              <a:rPr lang="tr-TR" sz="2000" b="1" dirty="0">
                <a:latin typeface="Arial"/>
                <a:ea typeface="ＭＳ Ｐゴシック"/>
                <a:cs typeface="Arial"/>
              </a:rPr>
              <a:t>UNTOC</a:t>
            </a:r>
            <a:r>
              <a:rPr lang="tr-TR" sz="2000" dirty="0">
                <a:latin typeface="Arial"/>
                <a:ea typeface="ＭＳ Ｐゴシック"/>
                <a:cs typeface="Arial"/>
              </a:rPr>
              <a:t>)</a:t>
            </a:r>
          </a:p>
          <a:p>
            <a:pPr marL="342900" indent="-342900">
              <a:buFont typeface="Wingdings" pitchFamily="2" charset="2"/>
              <a:buChar char="ü"/>
            </a:pPr>
            <a:r>
              <a:rPr lang="tr-TR" sz="2000" dirty="0">
                <a:latin typeface="Arial"/>
                <a:ea typeface="ＭＳ Ｐゴシック"/>
                <a:cs typeface="Arial"/>
              </a:rPr>
              <a:t>BM Yolsuzlukla Mücadele Sözleşmesi, 2003 </a:t>
            </a:r>
            <a:endParaRPr lang="tr-TR" sz="2000" dirty="0">
              <a:cs typeface="Arial"/>
            </a:endParaRPr>
          </a:p>
          <a:p>
            <a:pPr marL="342900" indent="-342900">
              <a:buFont typeface="Wingdings" pitchFamily="2" charset="2"/>
              <a:buChar char="ü"/>
            </a:pPr>
            <a:r>
              <a:rPr lang="tr-TR" sz="2000" b="1" dirty="0">
                <a:latin typeface="Arial"/>
                <a:ea typeface="ＭＳ Ｐゴシック"/>
                <a:cs typeface="Arial"/>
              </a:rPr>
              <a:t>UNTOC Karşılıklı Adli Yardımlaşma kuralları – temel özellikler:</a:t>
            </a:r>
          </a:p>
          <a:p>
            <a:pPr marL="342900" indent="-342900">
              <a:buFont typeface="Arial" panose="020B0604020202020204" pitchFamily="34" charset="0"/>
              <a:buChar char="•"/>
            </a:pPr>
            <a:r>
              <a:rPr lang="tr-TR" sz="2000" dirty="0">
                <a:latin typeface="Arial"/>
                <a:ea typeface="ＭＳ Ｐゴシック"/>
                <a:cs typeface="Arial"/>
              </a:rPr>
              <a:t>Sözleşmede düzenlenen suçlara ve </a:t>
            </a:r>
            <a:r>
              <a:rPr lang="tr-TR" sz="2000" dirty="0" err="1">
                <a:latin typeface="Arial"/>
                <a:ea typeface="ＭＳ Ｐゴシック"/>
                <a:cs typeface="Arial"/>
              </a:rPr>
              <a:t>sınıraşan</a:t>
            </a:r>
            <a:r>
              <a:rPr lang="tr-TR" sz="2000" dirty="0">
                <a:latin typeface="Arial"/>
                <a:ea typeface="ＭＳ Ｐゴシック"/>
                <a:cs typeface="Arial"/>
              </a:rPr>
              <a:t> niteliğe sahip ve örgütlü suç grubu unsuru taşıyan "ağır suçlara" (bu suçlar sözleşmede tanımlanmıştır) uygulanır</a:t>
            </a:r>
            <a:endParaRPr lang="tr-TR" sz="2000" dirty="0">
              <a:cs typeface="Arial"/>
            </a:endParaRPr>
          </a:p>
        </p:txBody>
      </p:sp>
      <p:sp>
        <p:nvSpPr>
          <p:cNvPr id="6" name="Rectangle 5">
            <a:extLst>
              <a:ext uri="{FF2B5EF4-FFF2-40B4-BE49-F238E27FC236}">
                <a16:creationId xmlns:a16="http://schemas.microsoft.com/office/drawing/2014/main" id="{581799B2-487B-EB49-9EBA-A92793CD9DF2}"/>
              </a:ext>
            </a:extLst>
          </p:cNvPr>
          <p:cNvSpPr/>
          <p:nvPr/>
        </p:nvSpPr>
        <p:spPr>
          <a:xfrm>
            <a:off x="4205448" y="1173297"/>
            <a:ext cx="4572000" cy="5016758"/>
          </a:xfrm>
          <a:prstGeom prst="rect">
            <a:avLst/>
          </a:prstGeom>
        </p:spPr>
        <p:txBody>
          <a:bodyPr lIns="91440" tIns="45720" rIns="91440" bIns="45720" anchor="t">
            <a:spAutoFit/>
          </a:bodyPr>
          <a:lstStyle/>
          <a:p>
            <a:pPr marL="1257300" lvl="2" indent="-342900">
              <a:buFont typeface="Arial" panose="020B0604020202020204" pitchFamily="34" charset="0"/>
              <a:buChar char="•"/>
            </a:pPr>
            <a:r>
              <a:rPr lang="tr-TR" sz="2000">
                <a:latin typeface="Arial"/>
                <a:ea typeface="ＭＳ Ｐゴシック"/>
                <a:cs typeface="Arial"/>
              </a:rPr>
              <a:t>tarafların en geniş ölçüde karşılıklı yardım sağlamasını öngörür</a:t>
            </a:r>
          </a:p>
          <a:p>
            <a:pPr marL="1257300" lvl="2" indent="-342900">
              <a:buFont typeface="Arial" panose="020B0604020202020204" pitchFamily="34" charset="0"/>
              <a:buChar char="•"/>
            </a:pPr>
            <a:r>
              <a:rPr lang="tr-TR" sz="2000">
                <a:latin typeface="Arial"/>
                <a:ea typeface="ＭＳ Ｐゴシック"/>
                <a:cs typeface="Arial"/>
              </a:rPr>
              <a:t>1959 Avrupa Konseyi Sözleşmesi'nden çok az farkla daha geniş ret sebepleri öngörülmüştür ancak ret gerekçesi sunulmalıdır ve danışma prosedürü teşvik edilmiştir</a:t>
            </a:r>
          </a:p>
          <a:p>
            <a:pPr marL="1257300" lvl="2" indent="-342900">
              <a:buFont typeface="Arial" panose="020B0604020202020204" pitchFamily="34" charset="0"/>
              <a:buChar char="•"/>
            </a:pPr>
            <a:r>
              <a:rPr lang="tr-TR" sz="2000">
                <a:latin typeface="Arial"/>
                <a:ea typeface="ＭＳ Ｐゴシック"/>
                <a:cs typeface="Arial"/>
              </a:rPr>
              <a:t>sınırlı olmamak kaydıyla yardımlaşma kapsamı belirlenmiştir ve talebi alan tarafın hukukuna aykırı olmayan diğer yardımlaşma türlerine de izin vermektedir</a:t>
            </a:r>
            <a:endParaRPr lang="tr-TR" sz="2000">
              <a:cs typeface="Arial"/>
            </a:endParaRPr>
          </a:p>
        </p:txBody>
      </p:sp>
    </p:spTree>
    <p:extLst>
      <p:ext uri="{BB962C8B-B14F-4D97-AF65-F5344CB8AC3E}">
        <p14:creationId xmlns:p14="http://schemas.microsoft.com/office/powerpoint/2010/main" val="277932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Araçlar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690853555"/>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223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Araçlar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35341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Standartlar</a:t>
            </a:r>
            <a:endParaRPr lang="tr-TR" sz="320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509200"/>
          </a:xfrm>
          <a:prstGeom prst="rect">
            <a:avLst/>
          </a:prstGeom>
        </p:spPr>
        <p:txBody>
          <a:bodyPr lIns="91440" tIns="45720" rIns="91440" bIns="45720" anchor="t">
            <a:spAutoFit/>
          </a:bodyPr>
          <a:lstStyle/>
          <a:p>
            <a:pPr marL="342900" indent="-342900" algn="just">
              <a:buFont typeface="Wingdings" panose="05000000000000000000" pitchFamily="2" charset="2"/>
              <a:buChar char="Ø"/>
            </a:pPr>
            <a:r>
              <a:rPr lang="tr-TR" sz="2200" b="1" dirty="0">
                <a:latin typeface="Arial"/>
                <a:ea typeface="ＭＳ Ｐゴシック"/>
                <a:cs typeface="Arial"/>
              </a:rPr>
              <a:t>Siber suçlar ve e-delillerle ilgili uluslararası işbirliği standartları</a:t>
            </a:r>
            <a:endParaRPr lang="tr-TR" sz="2200" b="1" dirty="0">
              <a:cs typeface="Arial"/>
            </a:endParaRPr>
          </a:p>
          <a:p>
            <a:pPr>
              <a:buNone/>
            </a:pPr>
            <a:endParaRPr lang="tr-TR" sz="2200" dirty="0">
              <a:cs typeface="Arial"/>
            </a:endParaRPr>
          </a:p>
          <a:p>
            <a:pPr marL="342900" indent="-342900">
              <a:buFont typeface="Wingdings" panose="05000000000000000000" pitchFamily="2" charset="2"/>
              <a:buChar char="ü"/>
            </a:pPr>
            <a:r>
              <a:rPr lang="tr-TR" sz="2200" b="1" dirty="0">
                <a:latin typeface="Arial"/>
                <a:ea typeface="ＭＳ Ｐゴシック"/>
                <a:cs typeface="Arial"/>
              </a:rPr>
              <a:t>Avrupa Konseyi Siber Suç Sözleşmesi</a:t>
            </a:r>
            <a:r>
              <a:rPr lang="tr-TR" sz="2200" dirty="0">
                <a:latin typeface="Arial"/>
                <a:ea typeface="ＭＳ Ｐゴシック"/>
                <a:cs typeface="Arial"/>
              </a:rPr>
              <a:t>:</a:t>
            </a:r>
          </a:p>
          <a:p>
            <a:pPr indent="-342900">
              <a:buFont typeface="Wingdings" panose="05000000000000000000" pitchFamily="2" charset="2"/>
              <a:buChar char="ü"/>
            </a:pPr>
            <a:endParaRPr lang="tr-TR" sz="2200" dirty="0">
              <a:latin typeface="Arial"/>
              <a:ea typeface="ＭＳ Ｐゴシック"/>
              <a:cs typeface="Arial"/>
            </a:endParaRPr>
          </a:p>
          <a:p>
            <a:pPr marL="0" lvl="1" indent="-342900">
              <a:buFont typeface="Arial" panose="020B0604020202020204" pitchFamily="34" charset="0"/>
              <a:buChar char="•"/>
            </a:pPr>
            <a:r>
              <a:rPr lang="tr-TR" sz="2200" dirty="0">
                <a:latin typeface="Arial"/>
                <a:ea typeface="ＭＳ Ｐゴシック"/>
                <a:cs typeface="Arial"/>
              </a:rPr>
              <a:t>23., 25. ve 27. maddeler</a:t>
            </a:r>
            <a:endParaRPr lang="tr-TR" dirty="0">
              <a:cs typeface="Arial"/>
            </a:endParaRPr>
          </a:p>
          <a:p>
            <a:pPr marL="0" lvl="1" indent="-342900">
              <a:buFont typeface="Arial" panose="020B0604020202020204" pitchFamily="34" charset="0"/>
              <a:buChar char="•"/>
            </a:pPr>
            <a:endParaRPr lang="tr-TR" sz="2200" dirty="0">
              <a:cs typeface="Arial"/>
            </a:endParaRPr>
          </a:p>
          <a:p>
            <a:pPr marL="342900" lvl="1" indent="-342900" algn="just">
              <a:buFont typeface="Arial" panose="020B0604020202020204" pitchFamily="34" charset="0"/>
              <a:buChar char="•"/>
            </a:pPr>
            <a:r>
              <a:rPr lang="tr-TR" sz="2200" dirty="0">
                <a:latin typeface="Arial"/>
                <a:ea typeface="ＭＳ Ｐゴシック"/>
                <a:cs typeface="Arial"/>
              </a:rPr>
              <a:t>taraflar, bilgisayar sistemleriyle ve verilerle ilgili suçlar ve herhangi bir suçun e-delillerinin toplanması konusunda işbirliğini "mümkün olan en geniş ölçüde" uygulamakla yükümlüdür</a:t>
            </a:r>
            <a:endParaRPr lang="tr-TR" dirty="0">
              <a:latin typeface="Arial"/>
              <a:ea typeface="ＭＳ Ｐゴシック"/>
              <a:cs typeface="Arial"/>
            </a:endParaRPr>
          </a:p>
        </p:txBody>
      </p:sp>
      <p:sp>
        <p:nvSpPr>
          <p:cNvPr id="6" name="Rectangle 5">
            <a:extLst>
              <a:ext uri="{FF2B5EF4-FFF2-40B4-BE49-F238E27FC236}">
                <a16:creationId xmlns:a16="http://schemas.microsoft.com/office/drawing/2014/main" id="{581799B2-487B-EB49-9EBA-A92793CD9DF2}"/>
              </a:ext>
            </a:extLst>
          </p:cNvPr>
          <p:cNvSpPr/>
          <p:nvPr/>
        </p:nvSpPr>
        <p:spPr>
          <a:xfrm>
            <a:off x="4754147" y="1120348"/>
            <a:ext cx="4268309" cy="3477875"/>
          </a:xfrm>
          <a:prstGeom prst="rect">
            <a:avLst/>
          </a:prstGeom>
        </p:spPr>
        <p:txBody>
          <a:bodyPr wrap="square" lIns="91440" tIns="45720" rIns="91440" bIns="45720" anchor="t">
            <a:spAutoFit/>
          </a:bodyPr>
          <a:lstStyle/>
          <a:p>
            <a:pPr marL="342900" lvl="1" indent="-342900" algn="just">
              <a:buFont typeface="Arial" panose="020B0604020202020204" pitchFamily="34" charset="0"/>
              <a:buChar char="•"/>
            </a:pPr>
            <a:r>
              <a:rPr lang="tr-TR" sz="2200">
                <a:latin typeface="Arial"/>
                <a:ea typeface="ＭＳ Ｐゴシック"/>
                <a:cs typeface="Arial"/>
              </a:rPr>
              <a:t>uluslararası işbirliği, Sözleşme ve diğer uluslararası anlaşmalar (</a:t>
            </a:r>
            <a:r>
              <a:rPr lang="tr-TR" sz="2200" err="1">
                <a:latin typeface="Arial"/>
                <a:ea typeface="ＭＳ Ｐゴシック"/>
                <a:cs typeface="Arial"/>
              </a:rPr>
              <a:t>örn</a:t>
            </a:r>
            <a:r>
              <a:rPr lang="tr-TR" sz="2200">
                <a:latin typeface="Arial"/>
                <a:ea typeface="ＭＳ Ｐゴシック"/>
                <a:cs typeface="Arial"/>
              </a:rPr>
              <a:t>. 1959 Avrupa Konseyi Sözleşmesi veya iki taraflı anlaşmalar) uyarınca veya uygulanabilir anlaşma yokluğunda 27. madde hükümleri uyarınca yürütülecektir</a:t>
            </a:r>
          </a:p>
        </p:txBody>
      </p:sp>
      <p:pic>
        <p:nvPicPr>
          <p:cNvPr id="2050" name="Picture 2" descr="Protecting you and your rights: the Budapest Convention on Cybercrime  fifteen years on - Newsroom">
            <a:hlinkClick r:id="rId4"/>
            <a:extLst>
              <a:ext uri="{FF2B5EF4-FFF2-40B4-BE49-F238E27FC236}">
                <a16:creationId xmlns:a16="http://schemas.microsoft.com/office/drawing/2014/main" id="{6B3CFD9F-A7C1-4F2A-8EBC-3573C10A5A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4940" y="4432295"/>
            <a:ext cx="285750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534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Standartlar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33542" y="825546"/>
            <a:ext cx="4572000" cy="5324535"/>
          </a:xfrm>
          <a:prstGeom prst="rect">
            <a:avLst/>
          </a:prstGeom>
        </p:spPr>
        <p:txBody>
          <a:bodyPr lIns="91440" tIns="45720" rIns="91440" bIns="45720" anchor="t">
            <a:spAutoFit/>
          </a:bodyPr>
          <a:lstStyle/>
          <a:p>
            <a:pPr marL="342900" indent="-342900" algn="just">
              <a:buFont typeface="Wingdings" panose="05000000000000000000" pitchFamily="2" charset="2"/>
              <a:buChar char="Ø"/>
            </a:pPr>
            <a:r>
              <a:rPr lang="tr-TR" sz="2000" b="1" dirty="0">
                <a:latin typeface="Arial"/>
                <a:ea typeface="ＭＳ Ｐゴシック"/>
                <a:cs typeface="Arial"/>
              </a:rPr>
              <a:t>Siber suçlar ve e-delillerle ilgili uluslararası işbirliği standartları</a:t>
            </a:r>
            <a:endParaRPr lang="tr-TR" sz="2000" dirty="0">
              <a:ea typeface="ＭＳ Ｐゴシック"/>
              <a:cs typeface="Arial"/>
            </a:endParaRPr>
          </a:p>
          <a:p>
            <a:pPr>
              <a:buNone/>
            </a:pPr>
            <a:endParaRPr lang="tr-TR" sz="2000" dirty="0">
              <a:cs typeface="Arial"/>
            </a:endParaRPr>
          </a:p>
          <a:p>
            <a:pPr indent="-342900">
              <a:buFont typeface="Wingdings" pitchFamily="2" charset="2"/>
              <a:buChar char="ü"/>
            </a:pPr>
            <a:r>
              <a:rPr lang="tr-TR" sz="2000" b="1" dirty="0">
                <a:latin typeface="Arial"/>
                <a:ea typeface="ＭＳ Ｐゴシック"/>
                <a:cs typeface="Arial"/>
              </a:rPr>
              <a:t>Avrupa Konseyi Siber Suç Sözleşmesi</a:t>
            </a:r>
            <a:r>
              <a:rPr lang="tr-TR" sz="2000" dirty="0">
                <a:latin typeface="Arial"/>
                <a:ea typeface="ＭＳ Ｐゴシック"/>
                <a:cs typeface="Arial"/>
              </a:rPr>
              <a:t>:</a:t>
            </a:r>
          </a:p>
          <a:p>
            <a:pPr indent="-342900">
              <a:buFont typeface="Wingdings" pitchFamily="2" charset="2"/>
              <a:buChar char="ü"/>
            </a:pPr>
            <a:endParaRPr lang="tr-TR" sz="2000" dirty="0">
              <a:cs typeface="Arial" pitchFamily="34" charset="0"/>
            </a:endParaRPr>
          </a:p>
          <a:p>
            <a:pPr marL="342900" indent="-342900" algn="just">
              <a:buFont typeface="Arial" panose="020B0604020202020204" pitchFamily="34" charset="0"/>
              <a:buChar char="•"/>
            </a:pPr>
            <a:r>
              <a:rPr lang="tr-TR" sz="2000" dirty="0">
                <a:latin typeface="Arial"/>
                <a:ea typeface="ＭＳ Ｐゴシック"/>
                <a:cs typeface="Arial"/>
              </a:rPr>
              <a:t>merkezi makamlar aracılığıyla iletişim (2. Protokol uyarınca doğrudan iletişim imkanı) </a:t>
            </a:r>
            <a:endParaRPr lang="tr-TR" sz="2000" dirty="0">
              <a:cs typeface="Arial"/>
            </a:endParaRPr>
          </a:p>
          <a:p>
            <a:pPr marL="342900" indent="-342900" algn="just">
              <a:buFont typeface="Arial" panose="020B0604020202020204" pitchFamily="34" charset="0"/>
              <a:buChar char="•"/>
            </a:pPr>
            <a:endParaRPr lang="tr-TR" sz="2000" dirty="0">
              <a:cs typeface="Arial" pitchFamily="34" charset="0"/>
            </a:endParaRPr>
          </a:p>
          <a:p>
            <a:pPr marL="342900" indent="-342900" algn="just">
              <a:buFont typeface="Arial" panose="020B0604020202020204" pitchFamily="34" charset="0"/>
              <a:buChar char="•"/>
            </a:pPr>
            <a:r>
              <a:rPr lang="tr-TR" sz="2000" dirty="0">
                <a:latin typeface="Arial"/>
                <a:ea typeface="ＭＳ Ｐゴシック"/>
                <a:cs typeface="Arial"/>
              </a:rPr>
              <a:t>ret sebepleri öngörülmüştür (27. madde uyarınca daha kısıtlıdır)</a:t>
            </a:r>
            <a:endParaRPr lang="tr-TR" sz="2000" dirty="0">
              <a:cs typeface="Arial"/>
            </a:endParaRPr>
          </a:p>
          <a:p>
            <a:pPr marL="342900" indent="-342900" algn="just">
              <a:buFont typeface="Arial" panose="020B0604020202020204" pitchFamily="34" charset="0"/>
              <a:buChar char="•"/>
            </a:pPr>
            <a:endParaRPr lang="tr-TR" sz="2000" dirty="0">
              <a:latin typeface="Arial"/>
              <a:ea typeface="ＭＳ Ｐゴシック"/>
              <a:cs typeface="Arial"/>
            </a:endParaRPr>
          </a:p>
          <a:p>
            <a:pPr marL="342900" indent="-342900" algn="just">
              <a:buFont typeface="Arial" panose="020B0604020202020204" pitchFamily="34" charset="0"/>
              <a:buChar char="•"/>
            </a:pPr>
            <a:r>
              <a:rPr lang="tr-TR" sz="2000" dirty="0">
                <a:latin typeface="Arial"/>
                <a:ea typeface="ＭＳ Ｐゴシック"/>
                <a:cs typeface="Arial"/>
              </a:rPr>
              <a:t>çifte suçluluk (uygulandığı hallerde) suçlarla birebir eşleştirmeden ziyade eylem temelli daha esnek bir yoruma tabidir</a:t>
            </a:r>
          </a:p>
        </p:txBody>
      </p:sp>
      <p:sp>
        <p:nvSpPr>
          <p:cNvPr id="6" name="Rectangle 5">
            <a:extLst>
              <a:ext uri="{FF2B5EF4-FFF2-40B4-BE49-F238E27FC236}">
                <a16:creationId xmlns:a16="http://schemas.microsoft.com/office/drawing/2014/main" id="{581799B2-487B-EB49-9EBA-A92793CD9DF2}"/>
              </a:ext>
            </a:extLst>
          </p:cNvPr>
          <p:cNvSpPr/>
          <p:nvPr/>
        </p:nvSpPr>
        <p:spPr>
          <a:xfrm>
            <a:off x="4746377" y="952123"/>
            <a:ext cx="4256787" cy="2462213"/>
          </a:xfrm>
          <a:prstGeom prst="rect">
            <a:avLst/>
          </a:prstGeom>
        </p:spPr>
        <p:txBody>
          <a:bodyPr wrap="square" lIns="91440" tIns="45720" rIns="91440" bIns="45720" anchor="t">
            <a:spAutoFit/>
          </a:bodyPr>
          <a:lstStyle/>
          <a:p>
            <a:pPr marL="342900" lvl="1" indent="-342900" algn="just">
              <a:buFont typeface="Arial" panose="020B0604020202020204" pitchFamily="34" charset="0"/>
              <a:buChar char="•"/>
            </a:pPr>
            <a:r>
              <a:rPr lang="tr-TR" sz="2200">
                <a:latin typeface="Arial"/>
                <a:ea typeface="ＭＳ Ｐゴシック"/>
                <a:cs typeface="Arial"/>
              </a:rPr>
              <a:t>Taraflar, depolanmış bilgisayar verilerine ilişkin olarak karşılıklı adli yardımlaşma yoluyla özel işbirliği türlerini (usul tedbirleri) uygulamakla yükümlüdür</a:t>
            </a:r>
            <a:endParaRPr lang="tr-TR">
              <a:cs typeface="Arial"/>
            </a:endParaRPr>
          </a:p>
        </p:txBody>
      </p:sp>
      <p:pic>
        <p:nvPicPr>
          <p:cNvPr id="5" name="Picture 2" descr="Protecting you and your rights: the Budapest Convention on Cybercrime  fifteen years on - Newsroom">
            <a:hlinkClick r:id="rId4"/>
            <a:extLst>
              <a:ext uri="{FF2B5EF4-FFF2-40B4-BE49-F238E27FC236}">
                <a16:creationId xmlns:a16="http://schemas.microsoft.com/office/drawing/2014/main" id="{07034707-8A72-45DA-A233-E40DF41425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672" y="4178905"/>
            <a:ext cx="285750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702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Standartlar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632311"/>
          </a:xfrm>
          <a:prstGeom prst="rect">
            <a:avLst/>
          </a:prstGeom>
        </p:spPr>
        <p:txBody>
          <a:bodyPr lIns="91440" tIns="45720" rIns="91440" bIns="45720" anchor="t">
            <a:spAutoFit/>
          </a:bodyPr>
          <a:lstStyle/>
          <a:p>
            <a:pPr marL="342900" indent="-342900" algn="just">
              <a:buFont typeface="Wingdings" pitchFamily="2" charset="2"/>
              <a:buChar char="Ø"/>
            </a:pPr>
            <a:r>
              <a:rPr lang="tr-TR" sz="2000" b="1" dirty="0">
                <a:latin typeface="Arial"/>
                <a:ea typeface="ＭＳ Ｐゴシック"/>
                <a:cs typeface="Arial"/>
              </a:rPr>
              <a:t>Siber suçlar ve e-delillerle ilgili uluslararası işbirliği standartları</a:t>
            </a:r>
          </a:p>
          <a:p>
            <a:pPr marL="285750" indent="-342900">
              <a:buFont typeface="Wingdings,Sans-Serif" pitchFamily="2" charset="2"/>
              <a:buChar char="ü"/>
            </a:pPr>
            <a:r>
              <a:rPr lang="tr-TR" sz="2000" b="1" dirty="0">
                <a:latin typeface="Arial"/>
                <a:ea typeface="ＭＳ Ｐゴシック"/>
                <a:cs typeface="Arial"/>
              </a:rPr>
              <a:t>Avrupa Konseyi Siber Suç Sözleşmesi</a:t>
            </a:r>
            <a:r>
              <a:rPr lang="tr-TR" sz="2000" dirty="0">
                <a:latin typeface="Arial"/>
                <a:ea typeface="ＭＳ Ｐゴシック"/>
                <a:cs typeface="Arial"/>
              </a:rPr>
              <a:t>:</a:t>
            </a:r>
            <a:endParaRPr lang="tr-TR" sz="2000" dirty="0">
              <a:cs typeface="Arial"/>
            </a:endParaRPr>
          </a:p>
          <a:p>
            <a:pPr marL="342900" indent="-342900">
              <a:buFont typeface="Arial" panose="020B0604020202020204" pitchFamily="34" charset="0"/>
              <a:buChar char="•"/>
            </a:pPr>
            <a:r>
              <a:rPr lang="tr-TR" sz="2000" i="1" dirty="0">
                <a:latin typeface="Arial"/>
                <a:ea typeface="ＭＳ Ｐゴシック"/>
                <a:cs typeface="Arial"/>
              </a:rPr>
              <a:t>Madde 29 </a:t>
            </a:r>
            <a:r>
              <a:rPr lang="tr-TR" sz="2000" dirty="0">
                <a:latin typeface="Arial"/>
                <a:ea typeface="ＭＳ Ｐゴシック"/>
                <a:cs typeface="Arial"/>
              </a:rPr>
              <a:t>- depolanmış bilgisayar verilerinin korunması</a:t>
            </a:r>
          </a:p>
          <a:p>
            <a:pPr marL="342900" indent="-342900">
              <a:buFont typeface="Arial" panose="020B0604020202020204" pitchFamily="34" charset="0"/>
              <a:buChar char="•"/>
            </a:pPr>
            <a:r>
              <a:rPr lang="tr-TR" sz="2000" i="1" dirty="0">
                <a:latin typeface="Arial"/>
                <a:ea typeface="ＭＳ Ｐゴシック"/>
                <a:cs typeface="Arial"/>
              </a:rPr>
              <a:t>Madde 30 – </a:t>
            </a:r>
            <a:r>
              <a:rPr lang="tr-TR" sz="2000" dirty="0">
                <a:latin typeface="Arial"/>
                <a:ea typeface="ＭＳ Ｐゴシック"/>
                <a:cs typeface="Arial"/>
              </a:rPr>
              <a:t>korunan trafik verilerinin süratli şekilde açıklanması</a:t>
            </a:r>
          </a:p>
          <a:p>
            <a:pPr marL="342900" indent="-342900">
              <a:buFont typeface="Arial" panose="020B0604020202020204" pitchFamily="34" charset="0"/>
              <a:buChar char="•"/>
            </a:pPr>
            <a:r>
              <a:rPr lang="tr-TR" sz="2000" i="1" dirty="0">
                <a:latin typeface="Arial"/>
                <a:ea typeface="ＭＳ Ｐゴシック"/>
                <a:cs typeface="Arial"/>
              </a:rPr>
              <a:t>Madde 31 </a:t>
            </a:r>
            <a:r>
              <a:rPr lang="tr-TR" sz="2000" dirty="0">
                <a:latin typeface="Arial"/>
                <a:ea typeface="ＭＳ Ｐゴシック"/>
                <a:cs typeface="Arial"/>
              </a:rPr>
              <a:t>– depolanmış bilgisayar verilerine erişim konusunda karşılıklı adli yardımlaşma</a:t>
            </a:r>
          </a:p>
          <a:p>
            <a:pPr marL="342900" indent="-342900">
              <a:buFont typeface="Arial" panose="020B0604020202020204" pitchFamily="34" charset="0"/>
              <a:buChar char="•"/>
            </a:pPr>
            <a:r>
              <a:rPr lang="tr-TR" sz="2000" i="1" dirty="0">
                <a:latin typeface="Arial"/>
                <a:ea typeface="ＭＳ Ｐゴシック"/>
                <a:cs typeface="Arial"/>
              </a:rPr>
              <a:t>Madde 32 </a:t>
            </a:r>
            <a:r>
              <a:rPr lang="tr-TR" sz="2000" dirty="0">
                <a:latin typeface="Arial"/>
                <a:ea typeface="ＭＳ Ｐゴシック"/>
                <a:cs typeface="Arial"/>
              </a:rPr>
              <a:t>– depolanmış bilgisayar verilerine rıza ile veya bu verilerin kamuya açık olduğu durumlarda sınır ötesi erişim</a:t>
            </a:r>
            <a:endParaRPr lang="tr-TR" sz="2000" dirty="0">
              <a:cs typeface="Arial"/>
            </a:endParaRPr>
          </a:p>
        </p:txBody>
      </p:sp>
      <p:sp>
        <p:nvSpPr>
          <p:cNvPr id="6" name="Rectangle 5">
            <a:extLst>
              <a:ext uri="{FF2B5EF4-FFF2-40B4-BE49-F238E27FC236}">
                <a16:creationId xmlns:a16="http://schemas.microsoft.com/office/drawing/2014/main" id="{581799B2-487B-EB49-9EBA-A92793CD9DF2}"/>
              </a:ext>
            </a:extLst>
          </p:cNvPr>
          <p:cNvSpPr/>
          <p:nvPr/>
        </p:nvSpPr>
        <p:spPr>
          <a:xfrm>
            <a:off x="4732127" y="1129474"/>
            <a:ext cx="4290329" cy="2554545"/>
          </a:xfrm>
          <a:prstGeom prst="rect">
            <a:avLst/>
          </a:prstGeom>
        </p:spPr>
        <p:txBody>
          <a:bodyPr wrap="square" lIns="91440" tIns="45720" rIns="91440" bIns="45720" anchor="t">
            <a:spAutoFit/>
          </a:bodyPr>
          <a:lstStyle/>
          <a:p>
            <a:pPr marL="342900" lvl="1" indent="-342900">
              <a:buFont typeface="Arial" panose="020B0604020202020204" pitchFamily="34" charset="0"/>
              <a:buChar char="•"/>
            </a:pPr>
            <a:r>
              <a:rPr lang="tr-TR" sz="2000" i="1">
                <a:latin typeface="Arial"/>
                <a:ea typeface="ＭＳ Ｐゴシック"/>
                <a:cs typeface="Arial"/>
              </a:rPr>
              <a:t>Madde 33 - </a:t>
            </a:r>
            <a:r>
              <a:rPr lang="tr-TR" sz="2000">
                <a:latin typeface="Arial"/>
                <a:ea typeface="ＭＳ Ｐゴシック"/>
                <a:cs typeface="Arial"/>
              </a:rPr>
              <a:t>Trafik verilerinin gerçek zamanlı toplanması konusunda karşılıklı adli yardımlaşma </a:t>
            </a:r>
          </a:p>
          <a:p>
            <a:pPr marL="342900" lvl="1" indent="-342900">
              <a:buFont typeface="Arial" panose="020B0604020202020204" pitchFamily="34" charset="0"/>
              <a:buChar char="•"/>
            </a:pPr>
            <a:r>
              <a:rPr lang="tr-TR" sz="2000" i="1">
                <a:latin typeface="Arial"/>
                <a:ea typeface="ＭＳ Ｐゴシック"/>
                <a:cs typeface="Arial"/>
              </a:rPr>
              <a:t>Madde 34 </a:t>
            </a:r>
            <a:r>
              <a:rPr lang="tr-TR" sz="2000">
                <a:latin typeface="Arial"/>
                <a:ea typeface="ＭＳ Ｐゴシック"/>
                <a:cs typeface="Arial"/>
              </a:rPr>
              <a:t>– İçerik verisine müdahale konusunda karşılıklı yardımlaşma </a:t>
            </a:r>
          </a:p>
          <a:p>
            <a:pPr marL="342900" lvl="1" indent="-342900">
              <a:buFont typeface="Arial" panose="020B0604020202020204" pitchFamily="34" charset="0"/>
              <a:buChar char="•"/>
            </a:pPr>
            <a:r>
              <a:rPr lang="tr-TR" sz="2000" i="1">
                <a:latin typeface="Arial"/>
                <a:ea typeface="ＭＳ Ｐゴシック"/>
                <a:cs typeface="Arial"/>
              </a:rPr>
              <a:t>Madde 35 </a:t>
            </a:r>
            <a:r>
              <a:rPr lang="tr-TR" sz="2000">
                <a:latin typeface="Arial"/>
                <a:ea typeface="ＭＳ Ｐゴシック"/>
                <a:cs typeface="Arial"/>
              </a:rPr>
              <a:t>– 7/24 İrtibat Ağı</a:t>
            </a:r>
            <a:endParaRPr lang="tr-TR" sz="2000">
              <a:cs typeface="Arial"/>
            </a:endParaRPr>
          </a:p>
        </p:txBody>
      </p:sp>
      <p:pic>
        <p:nvPicPr>
          <p:cNvPr id="6146" name="Picture 2" descr="Budapest Convention and related standards">
            <a:hlinkClick r:id="rId4"/>
            <a:extLst>
              <a:ext uri="{FF2B5EF4-FFF2-40B4-BE49-F238E27FC236}">
                <a16:creationId xmlns:a16="http://schemas.microsoft.com/office/drawing/2014/main" id="{9939F4DB-9605-4001-8824-54AFEF2D33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9610" y="3569802"/>
            <a:ext cx="2052589" cy="289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247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Standartlar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939814"/>
          </a:xfrm>
          <a:prstGeom prst="rect">
            <a:avLst/>
          </a:prstGeom>
        </p:spPr>
        <p:txBody>
          <a:bodyPr lIns="91440" tIns="45720" rIns="91440" bIns="45720" anchor="t">
            <a:spAutoFit/>
          </a:bodyPr>
          <a:lstStyle/>
          <a:p>
            <a:pPr marL="342900" indent="-342900">
              <a:buFont typeface="Wingdings" pitchFamily="2" charset="2"/>
              <a:buChar char="Ø"/>
            </a:pPr>
            <a:r>
              <a:rPr lang="tr-TR" sz="2100" b="1" dirty="0">
                <a:latin typeface="Arial"/>
                <a:ea typeface="ＭＳ Ｐゴシック"/>
                <a:cs typeface="Arial"/>
              </a:rPr>
              <a:t>Siber suçlar ve e-delillerle ilgili KABUL EDİLECEK uluslararası işbirliği standartları</a:t>
            </a:r>
            <a:endParaRPr lang="tr-TR" sz="2100" b="1" dirty="0">
              <a:ea typeface="ＭＳ Ｐゴシック"/>
              <a:cs typeface="Arial"/>
            </a:endParaRPr>
          </a:p>
          <a:p>
            <a:pPr>
              <a:buNone/>
            </a:pPr>
            <a:endParaRPr lang="tr-TR" sz="2100" dirty="0">
              <a:cs typeface="Arial"/>
            </a:endParaRPr>
          </a:p>
          <a:p>
            <a:pPr marL="342900" indent="-342900">
              <a:buFont typeface="Wingdings" pitchFamily="2" charset="2"/>
              <a:buChar char="ü"/>
            </a:pPr>
            <a:r>
              <a:rPr lang="tr-TR" sz="2100" b="1" dirty="0">
                <a:latin typeface="Arial"/>
                <a:ea typeface="ＭＳ Ｐゴシック"/>
                <a:cs typeface="Arial"/>
              </a:rPr>
              <a:t>Avrupa Konseyi Siber Suç Sözleşmesi'ne Ek 2. Protokol</a:t>
            </a:r>
          </a:p>
          <a:p>
            <a:pPr marL="342900" indent="-342900">
              <a:buFont typeface="Wingdings" pitchFamily="2" charset="2"/>
              <a:buChar char="ü"/>
            </a:pPr>
            <a:r>
              <a:rPr lang="tr-TR" sz="2100" b="1" dirty="0">
                <a:solidFill>
                  <a:srgbClr val="000000"/>
                </a:solidFill>
                <a:latin typeface="Arial"/>
                <a:ea typeface="ＭＳ Ｐゴシック"/>
                <a:cs typeface="Arial"/>
              </a:rPr>
              <a:t> </a:t>
            </a:r>
            <a:r>
              <a:rPr lang="tr-TR" sz="2100" b="1" dirty="0">
                <a:solidFill>
                  <a:srgbClr val="FF0000"/>
                </a:solidFill>
                <a:latin typeface="Arial"/>
                <a:ea typeface="ＭＳ Ｐゴシック"/>
                <a:cs typeface="Arial"/>
              </a:rPr>
              <a:t>muhtemel</a:t>
            </a:r>
            <a:r>
              <a:rPr lang="tr-TR" sz="2100" b="1" dirty="0">
                <a:latin typeface="Arial"/>
                <a:ea typeface="ＭＳ Ｐゴシック"/>
                <a:cs typeface="Arial"/>
              </a:rPr>
              <a:t> maddeler</a:t>
            </a:r>
            <a:r>
              <a:rPr lang="tr-TR" sz="2100" dirty="0">
                <a:latin typeface="Arial"/>
                <a:ea typeface="ＭＳ Ｐゴシック"/>
                <a:cs typeface="Arial"/>
              </a:rPr>
              <a:t>:</a:t>
            </a:r>
          </a:p>
          <a:p>
            <a:pPr indent="-342900">
              <a:buFont typeface="Arial" panose="020B0604020202020204" pitchFamily="34" charset="0"/>
              <a:buChar char="•"/>
            </a:pPr>
            <a:r>
              <a:rPr lang="tr-TR" sz="2100" i="1" dirty="0">
                <a:latin typeface="Arial"/>
                <a:ea typeface="ＭＳ Ｐゴシック"/>
                <a:cs typeface="Arial"/>
              </a:rPr>
              <a:t>Madde 2</a:t>
            </a:r>
            <a:r>
              <a:rPr lang="tr-TR" sz="2100" dirty="0">
                <a:latin typeface="Arial"/>
                <a:ea typeface="ＭＳ Ｐゴシック"/>
                <a:cs typeface="Arial"/>
              </a:rPr>
              <a:t> - Uygulama kapsamı</a:t>
            </a:r>
          </a:p>
          <a:p>
            <a:pPr indent="-342900">
              <a:buFont typeface="Arial" panose="020B0604020202020204" pitchFamily="34" charset="0"/>
              <a:buChar char="•"/>
            </a:pPr>
            <a:r>
              <a:rPr lang="tr-TR" sz="2100" i="1" dirty="0">
                <a:latin typeface="Arial"/>
                <a:ea typeface="ＭＳ Ｐゴシック"/>
                <a:cs typeface="Arial"/>
              </a:rPr>
              <a:t>Madde 3</a:t>
            </a:r>
            <a:r>
              <a:rPr lang="tr-TR" sz="2100" dirty="0">
                <a:latin typeface="Arial"/>
                <a:ea typeface="ＭＳ Ｐゴシック"/>
                <a:cs typeface="Arial"/>
              </a:rPr>
              <a:t> - Tanımlar</a:t>
            </a:r>
          </a:p>
          <a:p>
            <a:pPr indent="-342900">
              <a:buFont typeface="Arial" panose="020B0604020202020204" pitchFamily="34" charset="0"/>
              <a:buChar char="•"/>
            </a:pPr>
            <a:r>
              <a:rPr lang="tr-TR" sz="2100" i="1" dirty="0">
                <a:latin typeface="Arial"/>
                <a:ea typeface="ＭＳ Ｐゴシック"/>
                <a:cs typeface="Arial"/>
              </a:rPr>
              <a:t>Madde 4</a:t>
            </a:r>
            <a:r>
              <a:rPr lang="tr-TR" sz="2100" dirty="0">
                <a:latin typeface="Arial"/>
                <a:ea typeface="ＭＳ Ｐゴシック"/>
                <a:cs typeface="Arial"/>
              </a:rPr>
              <a:t> – Talep dili</a:t>
            </a:r>
          </a:p>
          <a:p>
            <a:pPr marL="342900" indent="-342900">
              <a:buFont typeface="Arial" panose="020B0604020202020204" pitchFamily="34" charset="0"/>
              <a:buChar char="•"/>
            </a:pPr>
            <a:r>
              <a:rPr lang="tr-TR" sz="2100" i="1" dirty="0">
                <a:latin typeface="Arial"/>
                <a:ea typeface="ＭＳ Ｐゴシック"/>
                <a:cs typeface="Arial"/>
              </a:rPr>
              <a:t>Madde 6</a:t>
            </a:r>
            <a:r>
              <a:rPr lang="tr-TR" sz="2100" dirty="0">
                <a:latin typeface="Arial"/>
                <a:ea typeface="ＭＳ Ｐゴシック"/>
                <a:cs typeface="Arial"/>
              </a:rPr>
              <a:t> - Üçüncü Bölüme ilişkin genel hükümler </a:t>
            </a:r>
          </a:p>
          <a:p>
            <a:pPr marL="342900" indent="-342900">
              <a:buFont typeface="Arial" panose="020B0604020202020204" pitchFamily="34" charset="0"/>
              <a:buChar char="•"/>
            </a:pPr>
            <a:r>
              <a:rPr lang="tr-TR" sz="2100" i="1" dirty="0">
                <a:latin typeface="Arial"/>
                <a:ea typeface="ＭＳ Ｐゴシック"/>
                <a:cs typeface="Arial"/>
              </a:rPr>
              <a:t>Madde </a:t>
            </a:r>
            <a:r>
              <a:rPr lang="tr-TR" sz="2100" dirty="0">
                <a:latin typeface="Arial"/>
                <a:ea typeface="ＭＳ Ｐゴシック"/>
                <a:cs typeface="Arial"/>
              </a:rPr>
              <a:t>7 – Bağlı bilgisayar sistemi aramasının genişletilmesi</a:t>
            </a:r>
            <a:endParaRPr lang="tr-TR" sz="2100" dirty="0">
              <a:cs typeface="Arial"/>
            </a:endParaRPr>
          </a:p>
        </p:txBody>
      </p:sp>
      <p:sp>
        <p:nvSpPr>
          <p:cNvPr id="6" name="Rectangle 5">
            <a:extLst>
              <a:ext uri="{FF2B5EF4-FFF2-40B4-BE49-F238E27FC236}">
                <a16:creationId xmlns:a16="http://schemas.microsoft.com/office/drawing/2014/main" id="{581799B2-487B-EB49-9EBA-A92793CD9DF2}"/>
              </a:ext>
            </a:extLst>
          </p:cNvPr>
          <p:cNvSpPr/>
          <p:nvPr/>
        </p:nvSpPr>
        <p:spPr>
          <a:xfrm>
            <a:off x="4732127" y="1156410"/>
            <a:ext cx="4572000" cy="2123658"/>
          </a:xfrm>
          <a:prstGeom prst="rect">
            <a:avLst/>
          </a:prstGeom>
        </p:spPr>
        <p:txBody>
          <a:bodyPr lIns="91440" tIns="45720" rIns="91440" bIns="45720" anchor="t">
            <a:spAutoFit/>
          </a:bodyPr>
          <a:lstStyle/>
          <a:p>
            <a:pPr marL="342900" indent="-342900">
              <a:buFont typeface="Arial" panose="020B0604020202020204" pitchFamily="34" charset="0"/>
              <a:buChar char="•"/>
            </a:pPr>
            <a:r>
              <a:rPr lang="tr-TR" sz="2200" i="1">
                <a:latin typeface="Arial"/>
                <a:ea typeface="ＭＳ Ｐゴシック"/>
                <a:cs typeface="Arial"/>
              </a:rPr>
              <a:t>Madde 8</a:t>
            </a:r>
            <a:r>
              <a:rPr lang="tr-TR" sz="2200">
                <a:latin typeface="Arial"/>
                <a:ea typeface="ＭＳ Ｐゴシック"/>
                <a:cs typeface="Arial"/>
              </a:rPr>
              <a:t> – Bilgisayar sistemi araçlarıyla yürütülen gizli soruşturmalar </a:t>
            </a:r>
            <a:endParaRPr lang="tr-TR">
              <a:cs typeface="Arial"/>
            </a:endParaRPr>
          </a:p>
          <a:p>
            <a:pPr marL="342900" indent="-342900">
              <a:buFont typeface="Arial" panose="020B0604020202020204" pitchFamily="34" charset="0"/>
              <a:buChar char="•"/>
            </a:pPr>
            <a:r>
              <a:rPr lang="tr-TR" sz="2200" i="1">
                <a:latin typeface="Arial"/>
                <a:ea typeface="ＭＳ Ｐゴシック"/>
                <a:cs typeface="Arial"/>
              </a:rPr>
              <a:t>Madde 10 </a:t>
            </a:r>
            <a:r>
              <a:rPr lang="tr-TR" sz="2200">
                <a:latin typeface="Arial"/>
                <a:ea typeface="ＭＳ Ｐゴシック"/>
                <a:cs typeface="Arial"/>
              </a:rPr>
              <a:t>- Video konferans</a:t>
            </a:r>
            <a:endParaRPr lang="tr-TR" sz="2200">
              <a:cs typeface="Arial"/>
            </a:endParaRPr>
          </a:p>
          <a:p>
            <a:pPr marL="342900" indent="-342900">
              <a:buFont typeface="Arial" panose="020B0604020202020204" pitchFamily="34" charset="0"/>
              <a:buChar char="•"/>
            </a:pPr>
            <a:r>
              <a:rPr lang="tr-TR" sz="2200" i="1">
                <a:latin typeface="Arial"/>
                <a:ea typeface="ＭＳ Ｐゴシック"/>
                <a:cs typeface="Arial"/>
              </a:rPr>
              <a:t>Madde 11 – </a:t>
            </a:r>
            <a:r>
              <a:rPr lang="tr-TR" sz="2200">
                <a:latin typeface="Arial"/>
                <a:ea typeface="ＭＳ Ｐゴシック"/>
                <a:cs typeface="Arial"/>
              </a:rPr>
              <a:t>Ortak soruşturma ekipleri ve ortak soruşturmalar</a:t>
            </a:r>
          </a:p>
        </p:txBody>
      </p:sp>
      <p:pic>
        <p:nvPicPr>
          <p:cNvPr id="5" name="Picture 2" descr="Protocol negotiations">
            <a:hlinkClick r:id="rId4"/>
            <a:extLst>
              <a:ext uri="{FF2B5EF4-FFF2-40B4-BE49-F238E27FC236}">
                <a16:creationId xmlns:a16="http://schemas.microsoft.com/office/drawing/2014/main" id="{AA8DA2B0-D0B5-47E7-9446-177F1B402E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8272" y="3785676"/>
            <a:ext cx="3362995" cy="203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6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Standartlar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324535"/>
          </a:xfrm>
          <a:prstGeom prst="rect">
            <a:avLst/>
          </a:prstGeom>
        </p:spPr>
        <p:txBody>
          <a:bodyPr lIns="91440" tIns="45720" rIns="91440" bIns="45720" anchor="t">
            <a:spAutoFit/>
          </a:bodyPr>
          <a:lstStyle/>
          <a:p>
            <a:pPr marL="342900" indent="-342900">
              <a:buFont typeface="Wingdings" pitchFamily="2" charset="2"/>
              <a:buChar char="Ø"/>
            </a:pPr>
            <a:r>
              <a:rPr lang="tr-TR" sz="2000" b="1" dirty="0">
                <a:latin typeface="Arial"/>
                <a:ea typeface="ＭＳ Ｐゴシック"/>
                <a:cs typeface="Arial"/>
              </a:rPr>
              <a:t>Siber suçlar ve e-delillerle ilgili KABUL EDİLECEK uluslararası işbirliği standartları </a:t>
            </a:r>
          </a:p>
          <a:p>
            <a:endParaRPr lang="tr-TR" sz="2000" dirty="0">
              <a:cs typeface="Arial" pitchFamily="34" charset="0"/>
            </a:endParaRPr>
          </a:p>
          <a:p>
            <a:pPr marL="342900" indent="-342900">
              <a:buFont typeface="Wingdings" pitchFamily="2" charset="2"/>
              <a:buChar char="ü"/>
            </a:pPr>
            <a:r>
              <a:rPr lang="tr-TR" sz="2000" b="1" dirty="0">
                <a:latin typeface="Arial"/>
                <a:ea typeface="ＭＳ Ｐゴシック"/>
                <a:cs typeface="Arial"/>
              </a:rPr>
              <a:t>Avrupa Konseyi Siber Suç Sözleşmesi'ne Ek 2. Protokol</a:t>
            </a:r>
            <a:endParaRPr lang="tr-TR" sz="2000" dirty="0">
              <a:latin typeface="Arial"/>
              <a:ea typeface="ＭＳ Ｐゴシック"/>
              <a:cs typeface="Arial"/>
            </a:endParaRPr>
          </a:p>
          <a:p>
            <a:pPr marL="342900" indent="-342900">
              <a:buFont typeface="Wingdings" pitchFamily="2" charset="2"/>
              <a:buChar char="ü"/>
            </a:pPr>
            <a:r>
              <a:rPr lang="tr-TR" sz="2000" b="1" dirty="0">
                <a:latin typeface="Arial"/>
                <a:ea typeface="ＭＳ Ｐゴシック"/>
                <a:cs typeface="Arial"/>
              </a:rPr>
              <a:t> </a:t>
            </a:r>
            <a:r>
              <a:rPr lang="tr-TR" sz="2000" b="1" dirty="0">
                <a:solidFill>
                  <a:srgbClr val="FF0000"/>
                </a:solidFill>
                <a:latin typeface="Arial"/>
                <a:ea typeface="ＭＳ Ｐゴシック"/>
                <a:cs typeface="Arial"/>
              </a:rPr>
              <a:t>muhtemel </a:t>
            </a:r>
            <a:r>
              <a:rPr lang="tr-TR" sz="2000" b="1" dirty="0">
                <a:latin typeface="Arial"/>
                <a:ea typeface="ＭＳ Ｐゴシック"/>
                <a:cs typeface="Arial"/>
              </a:rPr>
              <a:t>maddeler</a:t>
            </a:r>
            <a:r>
              <a:rPr lang="tr-TR" sz="2000" dirty="0">
                <a:latin typeface="Arial"/>
                <a:ea typeface="ＭＳ Ｐゴシック"/>
                <a:cs typeface="Arial"/>
              </a:rPr>
              <a:t>:</a:t>
            </a:r>
            <a:endParaRPr lang="tr-TR" sz="2000" dirty="0">
              <a:cs typeface="Arial" pitchFamily="34" charset="0"/>
            </a:endParaRPr>
          </a:p>
          <a:p>
            <a:pPr marL="342900" indent="-342900">
              <a:buFont typeface="Arial" panose="020B0604020202020204" pitchFamily="34" charset="0"/>
              <a:buChar char="•"/>
            </a:pPr>
            <a:r>
              <a:rPr lang="tr-TR" sz="2000" i="1" dirty="0">
                <a:latin typeface="Arial"/>
                <a:ea typeface="ＭＳ Ｐゴシック"/>
                <a:cs typeface="Arial"/>
              </a:rPr>
              <a:t>Madde13 – </a:t>
            </a:r>
            <a:r>
              <a:rPr lang="tr-TR" sz="2000" dirty="0">
                <a:latin typeface="Arial"/>
                <a:ea typeface="ＭＳ Ｐゴシック"/>
                <a:cs typeface="Arial"/>
              </a:rPr>
              <a:t>Acil durumlarda karşılıklı yardımlaşma </a:t>
            </a:r>
          </a:p>
          <a:p>
            <a:pPr marL="342900" indent="-342900">
              <a:buFont typeface="Arial" panose="020B0604020202020204" pitchFamily="34" charset="0"/>
              <a:buChar char="•"/>
            </a:pPr>
            <a:r>
              <a:rPr lang="tr-TR" sz="2000" i="1" dirty="0">
                <a:latin typeface="Arial"/>
                <a:ea typeface="ＭＳ Ｐゴシック"/>
                <a:cs typeface="Arial"/>
              </a:rPr>
              <a:t>Madde 14 </a:t>
            </a:r>
            <a:r>
              <a:rPr lang="tr-TR" sz="2000" dirty="0">
                <a:latin typeface="Arial"/>
                <a:ea typeface="ＭＳ Ｐゴシック"/>
                <a:cs typeface="Arial"/>
              </a:rPr>
              <a:t>- Abone bilgilerinin paylaşılması</a:t>
            </a:r>
          </a:p>
          <a:p>
            <a:pPr marL="342900" indent="-342900">
              <a:buFont typeface="Arial" panose="020B0604020202020204" pitchFamily="34" charset="0"/>
              <a:buChar char="•"/>
            </a:pPr>
            <a:r>
              <a:rPr lang="tr-TR" sz="2000" i="1" dirty="0">
                <a:latin typeface="Arial"/>
                <a:ea typeface="ＭＳ Ｐゴシック"/>
                <a:cs typeface="Arial"/>
              </a:rPr>
              <a:t>Madde 15 </a:t>
            </a:r>
            <a:r>
              <a:rPr lang="tr-TR" sz="2000" dirty="0">
                <a:latin typeface="Arial"/>
                <a:ea typeface="ＭＳ Ｐゴシック"/>
                <a:cs typeface="Arial"/>
              </a:rPr>
              <a:t>- Verinin süratli şekilde üretilmesi için diğer tarafların talimatlarının geçerliliği</a:t>
            </a:r>
          </a:p>
          <a:p>
            <a:pPr marL="342900" indent="-342900">
              <a:buFont typeface="Arial" panose="020B0604020202020204" pitchFamily="34" charset="0"/>
              <a:buChar char="•"/>
            </a:pPr>
            <a:endParaRPr lang="tr-TR" sz="2000" dirty="0">
              <a:cs typeface="Arial"/>
            </a:endParaRPr>
          </a:p>
          <a:p>
            <a:pPr marL="342900" indent="-342900">
              <a:buFont typeface="Arial" panose="020B0604020202020204" pitchFamily="34" charset="0"/>
              <a:buChar char="•"/>
            </a:pPr>
            <a:endParaRPr lang="tr-TR" sz="2000" dirty="0"/>
          </a:p>
        </p:txBody>
      </p:sp>
      <p:sp>
        <p:nvSpPr>
          <p:cNvPr id="5" name="Rectangle 4">
            <a:extLst>
              <a:ext uri="{FF2B5EF4-FFF2-40B4-BE49-F238E27FC236}">
                <a16:creationId xmlns:a16="http://schemas.microsoft.com/office/drawing/2014/main" id="{489FA2E9-6FAC-414D-8F4F-3A2DD5AFFF3D}"/>
              </a:ext>
            </a:extLst>
          </p:cNvPr>
          <p:cNvSpPr/>
          <p:nvPr/>
        </p:nvSpPr>
        <p:spPr>
          <a:xfrm>
            <a:off x="4507017" y="1120348"/>
            <a:ext cx="4572000" cy="2123658"/>
          </a:xfrm>
          <a:prstGeom prst="rect">
            <a:avLst/>
          </a:prstGeom>
        </p:spPr>
        <p:txBody>
          <a:bodyPr lIns="91440" tIns="45720" rIns="91440" bIns="45720" anchor="t">
            <a:spAutoFit/>
          </a:bodyPr>
          <a:lstStyle/>
          <a:p>
            <a:pPr marL="342900" lvl="1" indent="-342900">
              <a:buFont typeface="Arial" panose="020B0604020202020204" pitchFamily="34" charset="0"/>
              <a:buChar char="•"/>
            </a:pPr>
            <a:r>
              <a:rPr lang="en-US" sz="2200" i="1">
                <a:latin typeface="Arial"/>
                <a:ea typeface="ＭＳ Ｐゴシック"/>
                <a:cs typeface="Arial"/>
              </a:rPr>
              <a:t>Madde 16 – </a:t>
            </a:r>
            <a:r>
              <a:rPr lang="en-US" sz="2200">
                <a:latin typeface="Arial"/>
                <a:ea typeface="ＭＳ Ｐゴシック"/>
                <a:cs typeface="Arial"/>
              </a:rPr>
              <a:t>Acil durumlarda verilerin süratli şekilde açıklanması </a:t>
            </a:r>
            <a:endParaRPr lang="en-US">
              <a:cs typeface="Arial" pitchFamily="34" charset="0"/>
            </a:endParaRPr>
          </a:p>
          <a:p>
            <a:pPr marL="342900" lvl="1" indent="-342900">
              <a:buFont typeface="Arial" panose="020B0604020202020204" pitchFamily="34" charset="0"/>
              <a:buChar char="•"/>
            </a:pPr>
            <a:r>
              <a:rPr lang="en-GB" sz="2200" i="1">
                <a:latin typeface="Arial"/>
                <a:ea typeface="ＭＳ Ｐゴシック"/>
                <a:cs typeface="Arial"/>
              </a:rPr>
              <a:t>Madde 17 </a:t>
            </a:r>
            <a:r>
              <a:rPr lang="en-GB" sz="2200">
                <a:latin typeface="Arial"/>
                <a:ea typeface="ＭＳ Ｐゴシック"/>
                <a:cs typeface="Arial"/>
              </a:rPr>
              <a:t>- Kayıtlı internet alan adı bilgisine erişim </a:t>
            </a:r>
            <a:endParaRPr lang="en-US" sz="2200">
              <a:latin typeface="Arial"/>
              <a:ea typeface="ＭＳ Ｐゴシック"/>
              <a:cs typeface="Arial"/>
            </a:endParaRPr>
          </a:p>
          <a:p>
            <a:pPr marL="342900" lvl="1" indent="-342900">
              <a:buFont typeface="Arial" panose="020B0604020202020204" pitchFamily="34" charset="0"/>
              <a:buChar char="•"/>
            </a:pPr>
            <a:r>
              <a:rPr lang="en-GB" sz="2200" i="1">
                <a:latin typeface="Arial"/>
                <a:ea typeface="ＭＳ Ｐゴシック"/>
                <a:cs typeface="Arial"/>
              </a:rPr>
              <a:t>Madde 18-19</a:t>
            </a:r>
            <a:r>
              <a:rPr lang="en-GB" sz="2200">
                <a:latin typeface="Arial"/>
                <a:ea typeface="ＭＳ Ｐゴシック"/>
                <a:cs typeface="Arial"/>
              </a:rPr>
              <a:t> – Nihai hükümler</a:t>
            </a:r>
            <a:endParaRPr lang="en-US" sz="2200">
              <a:latin typeface="Arial"/>
              <a:ea typeface="ＭＳ Ｐゴシック"/>
              <a:cs typeface="Arial"/>
            </a:endParaRPr>
          </a:p>
        </p:txBody>
      </p:sp>
      <p:pic>
        <p:nvPicPr>
          <p:cNvPr id="3074" name="Picture 2" descr="Protocol negotiations">
            <a:hlinkClick r:id="rId4"/>
            <a:extLst>
              <a:ext uri="{FF2B5EF4-FFF2-40B4-BE49-F238E27FC236}">
                <a16:creationId xmlns:a16="http://schemas.microsoft.com/office/drawing/2014/main" id="{7B53C061-D9A5-41BC-8A21-7CA9DF519E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8272" y="3785676"/>
            <a:ext cx="3362995" cy="203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08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Standartlar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881815061"/>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1055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defRPr/>
            </a:pPr>
            <a:r>
              <a:rPr lang="tr-TR" sz="3200" b="1">
                <a:ea typeface="ＭＳ Ｐゴシック" pitchFamily="34" charset="-128"/>
              </a:rPr>
              <a:t>Standartlar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5585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dirty="0" smtClean="0">
                <a:ea typeface="ＭＳ Ｐゴシック"/>
                <a:cs typeface="Calibri"/>
              </a:rPr>
              <a:t>Gündem</a:t>
            </a:r>
            <a:endParaRPr lang="tr-TR" sz="3200" dirty="0">
              <a:ea typeface="ＭＳ Ｐゴシック"/>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09522" y="1040990"/>
            <a:ext cx="3791244" cy="5262979"/>
          </a:xfrm>
          <a:prstGeom prst="rect">
            <a:avLst/>
          </a:prstGeom>
        </p:spPr>
        <p:txBody>
          <a:bodyPr wrap="square" lIns="91440" tIns="45720" rIns="91440" bIns="45720" anchor="t">
            <a:spAutoFit/>
          </a:bodyPr>
          <a:lstStyle/>
          <a:p>
            <a:pPr marL="342900" indent="-342900">
              <a:buFont typeface="Wingdings" pitchFamily="2" charset="2"/>
              <a:buChar char="Ø"/>
            </a:pPr>
            <a:r>
              <a:rPr lang="tr-TR" sz="2100" b="1" dirty="0">
                <a:latin typeface="Arial"/>
                <a:ea typeface="ＭＳ Ｐゴシック"/>
                <a:cs typeface="Arial"/>
              </a:rPr>
              <a:t>Birinci Bölüm</a:t>
            </a:r>
            <a:endParaRPr lang="tr-TR" sz="2100" dirty="0">
              <a:cs typeface="Arial"/>
            </a:endParaRPr>
          </a:p>
          <a:p>
            <a:pPr marL="342900" indent="-342900">
              <a:buFont typeface="Wingdings" pitchFamily="2" charset="2"/>
              <a:buChar char="ü"/>
            </a:pPr>
            <a:r>
              <a:rPr lang="tr-TR" sz="2100" i="1" dirty="0">
                <a:latin typeface="Arial"/>
                <a:ea typeface="ＭＳ Ｐゴシック"/>
                <a:cs typeface="Arial"/>
              </a:rPr>
              <a:t>Uluslararası işbirliği araçları, standartlar ve iletişim kanalları </a:t>
            </a:r>
          </a:p>
          <a:p>
            <a:pPr marL="0" indent="0" eaLnBrk="1" hangingPunct="1">
              <a:buNone/>
            </a:pPr>
            <a:endParaRPr lang="tr-TR" sz="2100" dirty="0">
              <a:cs typeface="Arial"/>
            </a:endParaRPr>
          </a:p>
          <a:p>
            <a:pPr marL="342900" indent="-342900">
              <a:buFont typeface="Wingdings" pitchFamily="2" charset="2"/>
              <a:buChar char="Ø"/>
            </a:pPr>
            <a:r>
              <a:rPr lang="tr-TR" sz="2100" b="1" dirty="0">
                <a:latin typeface="Arial"/>
                <a:ea typeface="ＭＳ Ｐゴシック"/>
                <a:cs typeface="Arial"/>
              </a:rPr>
              <a:t>İkinci Bölüm</a:t>
            </a:r>
            <a:endParaRPr lang="tr-TR" sz="2100" dirty="0">
              <a:cs typeface="Arial"/>
            </a:endParaRPr>
          </a:p>
          <a:p>
            <a:pPr marL="342900" indent="-342900">
              <a:buFont typeface="Wingdings" pitchFamily="2" charset="2"/>
              <a:buChar char="ü"/>
            </a:pPr>
            <a:r>
              <a:rPr lang="tr-TR" sz="2100" i="1" dirty="0">
                <a:latin typeface="Arial"/>
                <a:ea typeface="ＭＳ Ｐゴシック"/>
                <a:cs typeface="Arial"/>
              </a:rPr>
              <a:t>Karşılıklı Adli Yardımlaşma hukuki gereklilikler ve değerlendirmeler</a:t>
            </a:r>
          </a:p>
          <a:p>
            <a:endParaRPr lang="tr-TR" sz="2100" dirty="0">
              <a:cs typeface="Arial"/>
            </a:endParaRPr>
          </a:p>
          <a:p>
            <a:pPr marL="342900" indent="-342900">
              <a:buFont typeface="Wingdings" pitchFamily="2" charset="2"/>
              <a:buChar char="Ø"/>
            </a:pPr>
            <a:r>
              <a:rPr lang="tr-TR" sz="2100" b="1" dirty="0">
                <a:latin typeface="Arial"/>
                <a:ea typeface="ＭＳ Ｐゴシック"/>
                <a:cs typeface="Arial"/>
              </a:rPr>
              <a:t>Üçüncü Bölüm</a:t>
            </a:r>
            <a:endParaRPr lang="tr-TR" sz="2100" dirty="0">
              <a:cs typeface="Arial"/>
            </a:endParaRPr>
          </a:p>
          <a:p>
            <a:pPr marL="342900" indent="-342900">
              <a:buFont typeface="Wingdings" pitchFamily="2" charset="2"/>
              <a:buChar char="ü"/>
            </a:pPr>
            <a:r>
              <a:rPr lang="tr-TR" sz="2100" i="1" dirty="0">
                <a:latin typeface="Arial"/>
                <a:ea typeface="ＭＳ Ｐゴシック"/>
                <a:cs typeface="Arial"/>
              </a:rPr>
              <a:t>Avrupa Konseyi karşılıklı adli yardımlaşma </a:t>
            </a:r>
            <a:r>
              <a:rPr lang="tr-TR" sz="2100" i="1" dirty="0" smtClean="0">
                <a:latin typeface="Arial"/>
                <a:ea typeface="ＭＳ Ｐゴシック"/>
                <a:cs typeface="Arial"/>
              </a:rPr>
              <a:t> (</a:t>
            </a:r>
            <a:r>
              <a:rPr lang="tr-TR" sz="2100" i="1" dirty="0" err="1" smtClean="0">
                <a:latin typeface="Arial"/>
                <a:ea typeface="ＭＳ Ｐゴシック"/>
                <a:cs typeface="Arial"/>
              </a:rPr>
              <a:t>MLA</a:t>
            </a:r>
            <a:r>
              <a:rPr lang="tr-TR" sz="2100" i="1" dirty="0" smtClean="0">
                <a:latin typeface="Arial"/>
                <a:ea typeface="ＭＳ Ｐゴシック"/>
                <a:cs typeface="Arial"/>
              </a:rPr>
              <a:t>) değerlendirmesi </a:t>
            </a:r>
            <a:r>
              <a:rPr lang="tr-TR" sz="2100" i="1" dirty="0">
                <a:latin typeface="Arial"/>
                <a:ea typeface="ＭＳ Ｐゴシック"/>
                <a:cs typeface="Arial"/>
              </a:rPr>
              <a:t>ve diğer kurallar, tavsiyeler ve mevcut destek araçları</a:t>
            </a:r>
          </a:p>
        </p:txBody>
      </p:sp>
      <p:sp>
        <p:nvSpPr>
          <p:cNvPr id="6" name="Rectangle 5">
            <a:extLst>
              <a:ext uri="{FF2B5EF4-FFF2-40B4-BE49-F238E27FC236}">
                <a16:creationId xmlns:a16="http://schemas.microsoft.com/office/drawing/2014/main" id="{EA3FFC4F-A0C7-6241-A6A3-D4D1CB58E595}"/>
              </a:ext>
            </a:extLst>
          </p:cNvPr>
          <p:cNvSpPr/>
          <p:nvPr/>
        </p:nvSpPr>
        <p:spPr>
          <a:xfrm>
            <a:off x="5143236" y="1040990"/>
            <a:ext cx="4572000" cy="1107996"/>
          </a:xfrm>
          <a:prstGeom prst="rect">
            <a:avLst/>
          </a:prstGeom>
        </p:spPr>
        <p:txBody>
          <a:bodyPr lIns="91440" tIns="45720" rIns="91440" bIns="45720" anchor="t">
            <a:spAutoFit/>
          </a:bodyPr>
          <a:lstStyle/>
          <a:p>
            <a:pPr marL="342900" indent="-342900">
              <a:buFont typeface="Wingdings" pitchFamily="2" charset="2"/>
              <a:buChar char="Ø"/>
            </a:pPr>
            <a:r>
              <a:rPr lang="tr-TR" sz="2200" b="1">
                <a:latin typeface="Arial"/>
                <a:ea typeface="ＭＳ Ｐゴシック"/>
                <a:cs typeface="Arial"/>
              </a:rPr>
              <a:t>Dördüncü Bölüm</a:t>
            </a:r>
            <a:endParaRPr lang="tr-TR">
              <a:cs typeface="Arial"/>
            </a:endParaRPr>
          </a:p>
          <a:p>
            <a:pPr marL="342900" indent="-342900">
              <a:buFont typeface="Wingdings" pitchFamily="2" charset="2"/>
              <a:buChar char="ü"/>
            </a:pPr>
            <a:r>
              <a:rPr lang="tr-TR" sz="2200" i="1">
                <a:latin typeface="Arial"/>
                <a:ea typeface="ＭＳ Ｐゴシック"/>
                <a:cs typeface="Arial"/>
              </a:rPr>
              <a:t>Özet</a:t>
            </a:r>
          </a:p>
          <a:p>
            <a:pPr marL="0" indent="0" eaLnBrk="1" hangingPunct="1">
              <a:buNone/>
            </a:pPr>
            <a:endParaRPr lang="tr-TR" sz="2200">
              <a:cs typeface="Arial"/>
            </a:endParaRPr>
          </a:p>
        </p:txBody>
      </p:sp>
      <p:pic>
        <p:nvPicPr>
          <p:cNvPr id="8" name="Picture 7" descr="A picture containing keyboard&#10;&#10;Description automatically generated">
            <a:extLst>
              <a:ext uri="{FF2B5EF4-FFF2-40B4-BE49-F238E27FC236}">
                <a16:creationId xmlns:a16="http://schemas.microsoft.com/office/drawing/2014/main" id="{47367828-860C-43AF-B9C2-F107C1AD29F9}"/>
              </a:ext>
            </a:extLst>
          </p:cNvPr>
          <p:cNvPicPr>
            <a:picLocks noChangeAspect="1"/>
          </p:cNvPicPr>
          <p:nvPr/>
        </p:nvPicPr>
        <p:blipFill>
          <a:blip r:embed="rId4"/>
          <a:stretch>
            <a:fillRect/>
          </a:stretch>
        </p:blipFill>
        <p:spPr>
          <a:xfrm>
            <a:off x="5143236" y="2882043"/>
            <a:ext cx="3368933" cy="2241872"/>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İletişim Kanalları</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509200"/>
          </a:xfrm>
          <a:prstGeom prst="rect">
            <a:avLst/>
          </a:prstGeom>
        </p:spPr>
        <p:txBody>
          <a:bodyPr lIns="91440" tIns="45720" rIns="91440" bIns="45720" anchor="t">
            <a:spAutoFit/>
          </a:bodyPr>
          <a:lstStyle/>
          <a:p>
            <a:pPr marL="342900" lvl="1" indent="-342900">
              <a:buFont typeface="Wingdings" panose="05000000000000000000" pitchFamily="2" charset="2"/>
              <a:buChar char="Ø"/>
            </a:pPr>
            <a:r>
              <a:rPr lang="tr-TR" sz="2200" b="1" dirty="0">
                <a:latin typeface="Arial"/>
                <a:ea typeface="ＭＳ Ｐゴシック"/>
                <a:cs typeface="Arial"/>
              </a:rPr>
              <a:t>Karşılıklı Adli Yardımlaşma kanalları:</a:t>
            </a:r>
            <a:endParaRPr lang="tr-TR" sz="2200" dirty="0">
              <a:latin typeface="Arial"/>
              <a:ea typeface="ＭＳ Ｐゴシック"/>
              <a:cs typeface="Arial"/>
            </a:endParaRPr>
          </a:p>
          <a:p>
            <a:pPr marL="0" lvl="1"/>
            <a:endParaRPr lang="tr-TR" sz="2200" dirty="0">
              <a:cs typeface="Arial"/>
            </a:endParaRPr>
          </a:p>
          <a:p>
            <a:pPr marL="342900" lvl="1" indent="-342900">
              <a:buFont typeface="Wingdings" panose="05000000000000000000" pitchFamily="2" charset="2"/>
              <a:buChar char="ü"/>
            </a:pPr>
            <a:r>
              <a:rPr lang="tr-TR" sz="2200" b="1" dirty="0">
                <a:latin typeface="Arial"/>
                <a:ea typeface="ＭＳ Ｐゴシック"/>
                <a:cs typeface="Arial"/>
              </a:rPr>
              <a:t>Yargı mercileri arası doğrudan haberleşme</a:t>
            </a:r>
          </a:p>
          <a:p>
            <a:pPr marL="342900" lvl="1" indent="-342900">
              <a:buFont typeface="Arial"/>
              <a:buChar char="•"/>
            </a:pPr>
            <a:r>
              <a:rPr lang="tr-TR" sz="2200" dirty="0">
                <a:latin typeface="Arial"/>
                <a:ea typeface="ＭＳ Ｐゴシック"/>
                <a:cs typeface="Arial"/>
              </a:rPr>
              <a:t>1959 Sözleşmesi'ne Ek 2. Protokol'ün 4. maddesi uyarınca tanınmıştır ancak daha çok AB ülkelerinin başvurduğu bir araç olup, AB üyesi olmayan taraflarca genellikle başvurulmamaktadır</a:t>
            </a:r>
          </a:p>
          <a:p>
            <a:pPr marL="342900" lvl="1" indent="-342900" algn="just">
              <a:buFont typeface="Arial" panose="020B0604020202020204" pitchFamily="34" charset="0"/>
              <a:buChar char="•"/>
            </a:pPr>
            <a:r>
              <a:rPr lang="tr-TR" sz="2200" dirty="0">
                <a:latin typeface="Arial"/>
                <a:ea typeface="ＭＳ Ｐゴシック"/>
                <a:cs typeface="Arial"/>
              </a:rPr>
              <a:t>taleplerin, doğrudan yürütme makamları aracılığıyla iletilmesi avantaj olarak görülmüştür</a:t>
            </a:r>
            <a:endParaRPr lang="tr-TR" sz="2200" dirty="0">
              <a:cs typeface="Arial"/>
            </a:endParaRPr>
          </a:p>
        </p:txBody>
      </p:sp>
      <p:sp>
        <p:nvSpPr>
          <p:cNvPr id="6" name="Rectangle 5">
            <a:extLst>
              <a:ext uri="{FF2B5EF4-FFF2-40B4-BE49-F238E27FC236}">
                <a16:creationId xmlns:a16="http://schemas.microsoft.com/office/drawing/2014/main" id="{581799B2-487B-EB49-9EBA-A92793CD9DF2}"/>
              </a:ext>
            </a:extLst>
          </p:cNvPr>
          <p:cNvSpPr/>
          <p:nvPr/>
        </p:nvSpPr>
        <p:spPr>
          <a:xfrm>
            <a:off x="4660522" y="1120348"/>
            <a:ext cx="4361934" cy="5586145"/>
          </a:xfrm>
          <a:prstGeom prst="rect">
            <a:avLst/>
          </a:prstGeom>
        </p:spPr>
        <p:txBody>
          <a:bodyPr wrap="square" lIns="91440" tIns="45720" rIns="91440" bIns="45720" anchor="t">
            <a:spAutoFit/>
          </a:bodyPr>
          <a:lstStyle/>
          <a:p>
            <a:pPr marL="342900" lvl="2" indent="-342900">
              <a:buFont typeface="Wingdings" pitchFamily="2" charset="2"/>
              <a:buChar char="ü"/>
            </a:pPr>
            <a:r>
              <a:rPr lang="tr-TR" sz="2100" b="1" dirty="0">
                <a:latin typeface="Arial"/>
                <a:ea typeface="ＭＳ Ｐゴシック"/>
                <a:cs typeface="Arial"/>
              </a:rPr>
              <a:t>Merkezi makamlar arası iletim:</a:t>
            </a:r>
            <a:endParaRPr lang="tr-TR" sz="2100" dirty="0">
              <a:latin typeface="Arial"/>
              <a:ea typeface="ＭＳ Ｐゴシック"/>
              <a:cs typeface="Arial"/>
            </a:endParaRPr>
          </a:p>
          <a:p>
            <a:pPr marL="342900" lvl="3" indent="-342900" algn="just">
              <a:buFont typeface="Arial" panose="020B0604020202020204" pitchFamily="34" charset="0"/>
              <a:buChar char="•"/>
            </a:pPr>
            <a:r>
              <a:rPr lang="tr-TR" sz="2100" dirty="0">
                <a:latin typeface="Arial"/>
                <a:ea typeface="ＭＳ Ｐゴシック"/>
                <a:cs typeface="Arial"/>
              </a:rPr>
              <a:t>işbirliği çoğunlukla Merkezi Makamlar aracılığıyla yürütülmektedir (</a:t>
            </a:r>
            <a:r>
              <a:rPr lang="tr-TR" sz="2100" dirty="0" err="1">
                <a:latin typeface="Arial"/>
                <a:ea typeface="ＭＳ Ｐゴシック"/>
                <a:cs typeface="Arial"/>
              </a:rPr>
              <a:t>örn</a:t>
            </a:r>
            <a:r>
              <a:rPr lang="tr-TR" sz="2100" dirty="0">
                <a:latin typeface="Arial"/>
                <a:ea typeface="ＭＳ Ｐゴシック"/>
                <a:cs typeface="Arial"/>
              </a:rPr>
              <a:t>. Adalet Bakanlığı)</a:t>
            </a:r>
          </a:p>
          <a:p>
            <a:pPr marL="342900" lvl="3" indent="-342900" algn="just">
              <a:buFont typeface="Arial" panose="020B0604020202020204" pitchFamily="34" charset="0"/>
              <a:buChar char="•"/>
            </a:pPr>
            <a:r>
              <a:rPr lang="tr-TR" sz="2100" dirty="0">
                <a:latin typeface="Arial"/>
                <a:ea typeface="ＭＳ Ｐゴシック"/>
                <a:cs typeface="Arial"/>
              </a:rPr>
              <a:t>(eğer merkezi makam tarafından yürütülmüyorsa) taleplerin yürütme makamına iletilmesi suretiyle sürece bir adım daha eklenmesi söz konusudur</a:t>
            </a:r>
          </a:p>
          <a:p>
            <a:pPr marL="342900" lvl="3" indent="-342900" algn="just">
              <a:buFont typeface="Arial" panose="020B0604020202020204" pitchFamily="34" charset="0"/>
              <a:buChar char="•"/>
            </a:pPr>
            <a:r>
              <a:rPr lang="tr-TR" sz="2100" dirty="0">
                <a:latin typeface="Arial"/>
                <a:ea typeface="ＭＳ Ｐゴシック"/>
                <a:cs typeface="Arial"/>
              </a:rPr>
              <a:t>etkililik esasen ulusal makamlar arasındaki (merkezi makamlar ve yürütme makamları) iç koordinasyona bağlıdır</a:t>
            </a:r>
          </a:p>
        </p:txBody>
      </p:sp>
    </p:spTree>
    <p:extLst>
      <p:ext uri="{BB962C8B-B14F-4D97-AF65-F5344CB8AC3E}">
        <p14:creationId xmlns:p14="http://schemas.microsoft.com/office/powerpoint/2010/main" val="470887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GB" sz="3200" b="1">
                <a:ea typeface="ＭＳ Ｐゴシック"/>
              </a:rPr>
              <a:t>İletişim Kanalları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832092"/>
          </a:xfrm>
          <a:prstGeom prst="rect">
            <a:avLst/>
          </a:prstGeom>
        </p:spPr>
        <p:txBody>
          <a:bodyPr lIns="91440" tIns="45720" rIns="91440" bIns="45720" anchor="t">
            <a:spAutoFit/>
          </a:bodyPr>
          <a:lstStyle/>
          <a:p>
            <a:pPr marL="342900" lvl="1" indent="-342900" algn="just">
              <a:buFont typeface="Wingdings" panose="05000000000000000000" pitchFamily="2" charset="2"/>
              <a:buChar char="Ø"/>
            </a:pPr>
            <a:r>
              <a:rPr lang="tr-TR" sz="2200" b="1" dirty="0">
                <a:latin typeface="Arial"/>
                <a:ea typeface="ＭＳ Ｐゴシック"/>
                <a:cs typeface="Arial"/>
              </a:rPr>
              <a:t>Karşılıklı Adli Yardımlaşma  kanalları:</a:t>
            </a:r>
            <a:endParaRPr lang="tr-TR" sz="2200" dirty="0">
              <a:latin typeface="Arial"/>
              <a:ea typeface="ＭＳ Ｐゴシック"/>
              <a:cs typeface="Arial"/>
            </a:endParaRPr>
          </a:p>
          <a:p>
            <a:pPr marL="342900" lvl="1" indent="-342900" algn="just">
              <a:buFont typeface="Wingdings" panose="05000000000000000000" pitchFamily="2" charset="2"/>
              <a:buChar char="Ø"/>
            </a:pPr>
            <a:endParaRPr lang="tr-TR" sz="2200" dirty="0">
              <a:cs typeface="Arial"/>
            </a:endParaRPr>
          </a:p>
          <a:p>
            <a:pPr marL="0" lvl="1" indent="-342900" algn="just">
              <a:buFont typeface="Wingdings" pitchFamily="2" charset="2"/>
              <a:buChar char="ü"/>
            </a:pPr>
            <a:r>
              <a:rPr lang="tr-TR" sz="2200" b="1" dirty="0">
                <a:latin typeface="Arial"/>
                <a:ea typeface="ＭＳ Ｐゴシック"/>
                <a:cs typeface="Arial"/>
              </a:rPr>
              <a:t>Diplomatik kanallar:</a:t>
            </a:r>
            <a:endParaRPr lang="tr-TR" sz="2200" dirty="0">
              <a:latin typeface="Arial"/>
              <a:ea typeface="ＭＳ Ｐゴシック"/>
              <a:cs typeface="Arial"/>
            </a:endParaRPr>
          </a:p>
          <a:p>
            <a:pPr marL="342900" lvl="1" indent="-342900" algn="just">
              <a:buFont typeface="Arial" panose="020B0604020202020204" pitchFamily="34" charset="0"/>
              <a:buChar char="•"/>
            </a:pPr>
            <a:r>
              <a:rPr lang="tr-TR" sz="2200" dirty="0">
                <a:latin typeface="Arial"/>
                <a:ea typeface="ＭＳ Ｐゴシック"/>
                <a:cs typeface="Arial"/>
              </a:rPr>
              <a:t>merkezi makamların kabulüyle kullanımı azalmıştır ancak bazı ülkeler halen başvurmaktadır</a:t>
            </a:r>
          </a:p>
          <a:p>
            <a:pPr marL="342900" lvl="1" indent="-342900" algn="just">
              <a:buFont typeface="Arial" panose="020B0604020202020204" pitchFamily="34" charset="0"/>
              <a:buChar char="•"/>
            </a:pPr>
            <a:r>
              <a:rPr lang="tr-TR" sz="2200" dirty="0">
                <a:latin typeface="Arial"/>
                <a:ea typeface="ＭＳ Ｐゴシック"/>
                <a:cs typeface="Arial"/>
              </a:rPr>
              <a:t>taraflar arasında herhangi bir anlaşma yoksa ve istinabe şart ise başvurulabilir</a:t>
            </a:r>
          </a:p>
          <a:p>
            <a:pPr marL="342900" lvl="1" indent="-342900" algn="just">
              <a:buFont typeface="Arial" panose="020B0604020202020204" pitchFamily="34" charset="0"/>
              <a:buChar char="•"/>
            </a:pPr>
            <a:r>
              <a:rPr lang="tr-TR" sz="2200" dirty="0">
                <a:latin typeface="Arial"/>
                <a:ea typeface="ＭＳ Ｐゴシック"/>
                <a:cs typeface="Arial"/>
              </a:rPr>
              <a:t>sürece bir adım daha eklediği için dezavantajlı olarak görülmektedir</a:t>
            </a:r>
            <a:endParaRPr lang="tr-TR" dirty="0">
              <a:cs typeface="Arial"/>
            </a:endParaRPr>
          </a:p>
        </p:txBody>
      </p:sp>
      <p:sp>
        <p:nvSpPr>
          <p:cNvPr id="5" name="Rectangle 4">
            <a:extLst>
              <a:ext uri="{FF2B5EF4-FFF2-40B4-BE49-F238E27FC236}">
                <a16:creationId xmlns:a16="http://schemas.microsoft.com/office/drawing/2014/main" id="{1EACF004-B2A6-D845-ACDC-43A94C95C364}"/>
              </a:ext>
            </a:extLst>
          </p:cNvPr>
          <p:cNvSpPr/>
          <p:nvPr/>
        </p:nvSpPr>
        <p:spPr>
          <a:xfrm>
            <a:off x="4838006" y="1116346"/>
            <a:ext cx="4184449" cy="5586145"/>
          </a:xfrm>
          <a:prstGeom prst="rect">
            <a:avLst/>
          </a:prstGeom>
        </p:spPr>
        <p:txBody>
          <a:bodyPr wrap="square" lIns="91440" tIns="45720" rIns="91440" bIns="45720" anchor="t">
            <a:spAutoFit/>
          </a:bodyPr>
          <a:lstStyle/>
          <a:p>
            <a:pPr marL="342900" lvl="2" indent="-342900">
              <a:buFont typeface="Wingdings" pitchFamily="2" charset="2"/>
              <a:buChar char="ü"/>
            </a:pPr>
            <a:r>
              <a:rPr lang="tr-TR" sz="2100" b="1" dirty="0">
                <a:latin typeface="Arial"/>
                <a:ea typeface="ＭＳ Ｐゴシック"/>
                <a:cs typeface="Arial"/>
              </a:rPr>
              <a:t>İnterpol kanalı</a:t>
            </a:r>
            <a:r>
              <a:rPr lang="tr-TR" sz="2100" dirty="0">
                <a:latin typeface="Arial"/>
                <a:ea typeface="ＭＳ Ｐゴシック"/>
                <a:cs typeface="Arial"/>
              </a:rPr>
              <a:t>:</a:t>
            </a:r>
          </a:p>
          <a:p>
            <a:pPr marL="342900" lvl="2" indent="-342900" algn="just">
              <a:buFont typeface="Arial" panose="020B0604020202020204" pitchFamily="34" charset="0"/>
              <a:buChar char="•"/>
            </a:pPr>
            <a:r>
              <a:rPr lang="tr-TR" sz="2100" dirty="0">
                <a:latin typeface="Arial"/>
                <a:ea typeface="ＭＳ Ｐゴシック"/>
                <a:cs typeface="Arial"/>
              </a:rPr>
              <a:t>1959 Avrupa Konseyi Sözleşmesi ile acil talepler için kabul edilmiştir, avantajı hızlı oluşudur</a:t>
            </a:r>
          </a:p>
          <a:p>
            <a:pPr marL="342900" lvl="2" indent="-342900" algn="just">
              <a:buFont typeface="Wingdings" pitchFamily="2" charset="2"/>
              <a:buChar char="ü"/>
            </a:pPr>
            <a:r>
              <a:rPr lang="tr-TR" sz="2100" b="1" dirty="0">
                <a:latin typeface="Arial"/>
                <a:ea typeface="ＭＳ Ｐゴシック"/>
                <a:cs typeface="Arial"/>
              </a:rPr>
              <a:t>Hızlandırılmış iletişim:</a:t>
            </a:r>
            <a:endParaRPr lang="tr-TR" sz="2100" b="1" dirty="0">
              <a:cs typeface="Arial"/>
            </a:endParaRPr>
          </a:p>
          <a:p>
            <a:pPr marL="342900" lvl="2" indent="-342900" algn="just">
              <a:buFont typeface="Arial" panose="020B0604020202020204" pitchFamily="34" charset="0"/>
              <a:buChar char="•"/>
            </a:pPr>
            <a:r>
              <a:rPr lang="tr-TR" sz="2100" dirty="0">
                <a:latin typeface="Arial"/>
                <a:ea typeface="ＭＳ Ｐゴシック"/>
                <a:cs typeface="Arial"/>
              </a:rPr>
              <a:t>AB, Avrupa Konseyi ve BM belgeleri, taleplerin elektronik olarak iletilmesine izin vermektedir</a:t>
            </a:r>
          </a:p>
          <a:p>
            <a:pPr marL="342900" lvl="2" indent="-342900" algn="just">
              <a:buFont typeface="Arial" panose="020B0604020202020204" pitchFamily="34" charset="0"/>
              <a:buChar char="•"/>
            </a:pPr>
            <a:r>
              <a:rPr lang="tr-TR" sz="2100" dirty="0">
                <a:latin typeface="Arial"/>
                <a:ea typeface="ＭＳ Ｐゴシック"/>
                <a:cs typeface="Arial"/>
              </a:rPr>
              <a:t>hız avantajı sunar ancak güvenli kanal ihtiyacı da söz konusudur</a:t>
            </a:r>
          </a:p>
          <a:p>
            <a:pPr marL="342900" lvl="2" indent="-342900" algn="just">
              <a:buFont typeface="Arial" panose="020B0604020202020204" pitchFamily="34" charset="0"/>
              <a:buChar char="•"/>
            </a:pPr>
            <a:r>
              <a:rPr lang="tr-TR" sz="2100" dirty="0">
                <a:latin typeface="Arial"/>
                <a:ea typeface="ＭＳ Ｐゴシック"/>
                <a:cs typeface="Arial"/>
              </a:rPr>
              <a:t>BM araçları, gecikmeksizin yazılı biçimde teyit edilmesi şartıyla sözlü taleplere izin vermektedir</a:t>
            </a:r>
            <a:endParaRPr lang="tr-TR" sz="2100" dirty="0">
              <a:cs typeface="Arial"/>
            </a:endParaRPr>
          </a:p>
        </p:txBody>
      </p:sp>
    </p:spTree>
    <p:extLst>
      <p:ext uri="{BB962C8B-B14F-4D97-AF65-F5344CB8AC3E}">
        <p14:creationId xmlns:p14="http://schemas.microsoft.com/office/powerpoint/2010/main" val="3623166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İletişim Kanalları</a:t>
            </a:r>
            <a:endParaRPr lang="tr-TR" sz="3200">
              <a:ea typeface="ＭＳ Ｐゴシック"/>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509200"/>
          </a:xfrm>
          <a:prstGeom prst="rect">
            <a:avLst/>
          </a:prstGeom>
        </p:spPr>
        <p:txBody>
          <a:bodyPr lIns="91440" tIns="45720" rIns="91440" bIns="45720" anchor="t">
            <a:spAutoFit/>
          </a:bodyPr>
          <a:lstStyle/>
          <a:p>
            <a:pPr marL="342900" lvl="1" indent="-342900">
              <a:buFont typeface="Wingdings" panose="05000000000000000000" pitchFamily="2" charset="2"/>
              <a:buChar char="Ø"/>
            </a:pPr>
            <a:r>
              <a:rPr lang="tr-TR" sz="2200" b="1" dirty="0">
                <a:latin typeface="Arial"/>
                <a:ea typeface="ＭＳ Ｐゴシック"/>
                <a:cs typeface="Arial"/>
              </a:rPr>
              <a:t>Karşılıklı Adli Yardımlaşma kanalları</a:t>
            </a:r>
            <a:r>
              <a:rPr lang="tr-TR" sz="2200" dirty="0">
                <a:latin typeface="Arial"/>
                <a:ea typeface="ＭＳ Ｐゴシック"/>
                <a:cs typeface="Arial"/>
              </a:rPr>
              <a:t>:</a:t>
            </a:r>
          </a:p>
          <a:p>
            <a:pPr marL="342900" lvl="1" indent="-342900">
              <a:buFont typeface="Wingdings" panose="05000000000000000000" pitchFamily="2" charset="2"/>
              <a:buChar char="Ø"/>
            </a:pPr>
            <a:endParaRPr lang="tr-TR" sz="2200" b="1" dirty="0">
              <a:cs typeface="Arial"/>
            </a:endParaRPr>
          </a:p>
          <a:p>
            <a:pPr marL="342900" lvl="1" indent="-342900">
              <a:buFont typeface="Wingdings" panose="05000000000000000000" pitchFamily="2" charset="2"/>
              <a:buChar char="Ø"/>
            </a:pPr>
            <a:r>
              <a:rPr lang="tr-TR" sz="2200" b="1" dirty="0">
                <a:latin typeface="Arial"/>
                <a:ea typeface="ＭＳ Ｐゴシック"/>
                <a:cs typeface="Arial"/>
              </a:rPr>
              <a:t>Karşılıklı adli yardımlaşma </a:t>
            </a:r>
            <a:r>
              <a:rPr lang="tr-TR" sz="2200" b="1" dirty="0" smtClean="0">
                <a:latin typeface="Arial"/>
                <a:ea typeface="ＭＳ Ｐゴシック"/>
                <a:cs typeface="Arial"/>
              </a:rPr>
              <a:t>(</a:t>
            </a:r>
            <a:r>
              <a:rPr lang="tr-TR" sz="2200" b="1" dirty="0" err="1" smtClean="0">
                <a:latin typeface="Arial"/>
                <a:ea typeface="ＭＳ Ｐゴシック"/>
                <a:cs typeface="Arial"/>
              </a:rPr>
              <a:t>MLA</a:t>
            </a:r>
            <a:r>
              <a:rPr lang="tr-TR" sz="2200" b="1" dirty="0" smtClean="0">
                <a:latin typeface="Arial"/>
                <a:ea typeface="ＭＳ Ｐゴシック"/>
                <a:cs typeface="Arial"/>
              </a:rPr>
              <a:t>) çerçevesinde</a:t>
            </a:r>
            <a:r>
              <a:rPr lang="tr-TR" sz="2200" b="1" dirty="0">
                <a:latin typeface="Arial"/>
                <a:ea typeface="ＭＳ Ｐゴシック"/>
                <a:cs typeface="Arial"/>
              </a:rPr>
              <a:t> kendiliğinden bilgi verilmesini destekleyen kanallar</a:t>
            </a:r>
          </a:p>
          <a:p>
            <a:pPr marL="342900" lvl="2" indent="-342900" algn="just">
              <a:buFont typeface="Arial" panose="020B0604020202020204" pitchFamily="34" charset="0"/>
              <a:buChar char="•"/>
            </a:pPr>
            <a:r>
              <a:rPr lang="tr-TR" sz="2200" dirty="0">
                <a:latin typeface="Arial"/>
                <a:ea typeface="ＭＳ Ｐゴシック"/>
                <a:cs typeface="Arial"/>
              </a:rPr>
              <a:t>1959 Sözleşmesi'ne Ek 2. Protokol'ün 11. maddesi</a:t>
            </a:r>
          </a:p>
          <a:p>
            <a:pPr marL="342900" lvl="2" indent="-342900" algn="just">
              <a:buFont typeface="Arial" panose="020B0604020202020204" pitchFamily="34" charset="0"/>
              <a:buChar char="•"/>
            </a:pPr>
            <a:r>
              <a:rPr lang="tr-TR" sz="2200" dirty="0">
                <a:latin typeface="Arial"/>
                <a:ea typeface="ＭＳ Ｐゴシック"/>
                <a:cs typeface="Arial"/>
              </a:rPr>
              <a:t>Avrupa Konseyi Siber Suç Sözleşmesi'nin 26. ve 35. maddeleri</a:t>
            </a:r>
          </a:p>
          <a:p>
            <a:pPr marL="342900" lvl="2" indent="-342900" algn="just">
              <a:buFont typeface="Arial" panose="020B0604020202020204" pitchFamily="34" charset="0"/>
              <a:buChar char="•"/>
            </a:pPr>
            <a:r>
              <a:rPr lang="tr-TR" sz="2200" dirty="0">
                <a:latin typeface="Arial"/>
                <a:ea typeface="ＭＳ Ｐゴシック"/>
                <a:cs typeface="Arial"/>
              </a:rPr>
              <a:t>7/24 ağları</a:t>
            </a:r>
          </a:p>
          <a:p>
            <a:pPr marL="342900" lvl="2" indent="-342900" algn="just">
              <a:buFont typeface="Arial" panose="020B0604020202020204" pitchFamily="34" charset="0"/>
              <a:buChar char="•"/>
            </a:pPr>
            <a:r>
              <a:rPr lang="tr-TR" sz="2200" dirty="0">
                <a:latin typeface="Arial"/>
                <a:ea typeface="ＭＳ Ｐゴシック"/>
                <a:cs typeface="Arial"/>
              </a:rPr>
              <a:t>operasyon temelinde polisten polise işbirliği                     </a:t>
            </a:r>
            <a:endParaRPr lang="tr-TR" sz="2200" dirty="0">
              <a:cs typeface="Arial"/>
            </a:endParaRPr>
          </a:p>
        </p:txBody>
      </p:sp>
      <p:sp>
        <p:nvSpPr>
          <p:cNvPr id="8" name="Rectangle 7">
            <a:extLst>
              <a:ext uri="{FF2B5EF4-FFF2-40B4-BE49-F238E27FC236}">
                <a16:creationId xmlns:a16="http://schemas.microsoft.com/office/drawing/2014/main" id="{6341669B-9096-8040-AECD-5681DBB477E7}"/>
              </a:ext>
            </a:extLst>
          </p:cNvPr>
          <p:cNvSpPr/>
          <p:nvPr/>
        </p:nvSpPr>
        <p:spPr>
          <a:xfrm>
            <a:off x="4693773" y="1151438"/>
            <a:ext cx="4328683" cy="5509200"/>
          </a:xfrm>
          <a:prstGeom prst="rect">
            <a:avLst/>
          </a:prstGeom>
        </p:spPr>
        <p:txBody>
          <a:bodyPr wrap="square" lIns="91440" tIns="45720" rIns="91440" bIns="45720" anchor="t">
            <a:spAutoFit/>
          </a:bodyPr>
          <a:lstStyle/>
          <a:p>
            <a:pPr marL="342900" lvl="1" indent="-342900" algn="just">
              <a:buFont typeface="Wingdings" pitchFamily="2" charset="2"/>
              <a:buChar char="ü"/>
            </a:pPr>
            <a:r>
              <a:rPr lang="tr-TR" sz="2200" b="1" dirty="0">
                <a:latin typeface="Arial"/>
                <a:ea typeface="ＭＳ Ｐゴシック"/>
                <a:cs typeface="Arial"/>
              </a:rPr>
              <a:t>Siber suçlarda ve e-delil elde edilmesinde iyi uygulamaların paylaşılmasını destekleyen kanallar:</a:t>
            </a:r>
            <a:endParaRPr lang="tr-TR" sz="2200" b="1" dirty="0">
              <a:cs typeface="Arial" pitchFamily="34" charset="0"/>
            </a:endParaRPr>
          </a:p>
          <a:p>
            <a:pPr marL="342900" lvl="1" indent="-342900" algn="just">
              <a:buFont typeface="Arial" panose="020B0604020202020204" pitchFamily="34" charset="0"/>
              <a:buChar char="•"/>
            </a:pPr>
            <a:r>
              <a:rPr lang="tr-TR" sz="2200" dirty="0">
                <a:latin typeface="Arial"/>
                <a:ea typeface="ＭＳ Ｐゴシック"/>
                <a:cs typeface="Arial"/>
              </a:rPr>
              <a:t>Avrupa Siber Suç Adlî Yargı Ağı - EJCN (</a:t>
            </a:r>
            <a:r>
              <a:rPr lang="tr-TR" sz="2200" dirty="0" err="1">
                <a:latin typeface="Arial"/>
                <a:ea typeface="ＭＳ Ｐゴシック"/>
                <a:cs typeface="Arial"/>
              </a:rPr>
              <a:t>Eurojust</a:t>
            </a:r>
            <a:r>
              <a:rPr lang="tr-TR" sz="2200" dirty="0">
                <a:latin typeface="Arial"/>
                <a:ea typeface="ＭＳ Ｐゴシック"/>
                <a:cs typeface="Arial"/>
              </a:rPr>
              <a:t> nezdinde kurulmuştur ancak AB ile sınırlı değildir) </a:t>
            </a:r>
            <a:endParaRPr lang="tr-TR" sz="2200" dirty="0">
              <a:cs typeface="Arial"/>
            </a:endParaRPr>
          </a:p>
          <a:p>
            <a:pPr marL="342900" lvl="1" indent="-342900" algn="just">
              <a:buFont typeface="Arial" panose="020B0604020202020204" pitchFamily="34" charset="0"/>
              <a:buChar char="•"/>
            </a:pPr>
            <a:endParaRPr lang="tr-TR" sz="2200" dirty="0">
              <a:latin typeface="Arial"/>
              <a:ea typeface="ＭＳ Ｐゴシック"/>
              <a:cs typeface="Arial"/>
            </a:endParaRPr>
          </a:p>
          <a:p>
            <a:pPr marL="342900" lvl="2" indent="-342900" algn="just">
              <a:buFont typeface="Arial" panose="020B0604020202020204" pitchFamily="34" charset="0"/>
              <a:buChar char="•"/>
            </a:pPr>
            <a:r>
              <a:rPr lang="tr-TR" sz="2200" dirty="0">
                <a:latin typeface="Arial"/>
                <a:ea typeface="ＭＳ Ｐゴシック"/>
                <a:cs typeface="Arial"/>
              </a:rPr>
              <a:t>Global Savcılar E-Suç Ağı - GPEN (Uluslararası Savcılar Birliği nezdinde kurulmuştur)</a:t>
            </a:r>
          </a:p>
          <a:p>
            <a:pPr marL="0" lvl="2" algn="just"/>
            <a:endParaRPr lang="tr-TR" sz="2200" dirty="0">
              <a:cs typeface="Arial"/>
            </a:endParaRPr>
          </a:p>
          <a:p>
            <a:pPr marL="342900" lvl="2" indent="-342900" algn="just">
              <a:buFont typeface="Wingdings" pitchFamily="2" charset="2"/>
              <a:buChar char="ü"/>
            </a:pPr>
            <a:r>
              <a:rPr lang="tr-TR" sz="2200" b="1" dirty="0">
                <a:latin typeface="Arial"/>
                <a:ea typeface="ＭＳ Ｐゴシック"/>
                <a:cs typeface="Arial"/>
              </a:rPr>
              <a:t>Diğer kanallar</a:t>
            </a:r>
            <a:r>
              <a:rPr lang="tr-TR" sz="2200" dirty="0">
                <a:latin typeface="Arial"/>
                <a:ea typeface="ＭＳ Ｐゴシック"/>
                <a:cs typeface="Arial"/>
              </a:rPr>
              <a:t>:</a:t>
            </a:r>
          </a:p>
          <a:p>
            <a:pPr marL="342900" lvl="2" indent="-342900" algn="just">
              <a:buFont typeface="Arial" panose="020B0604020202020204" pitchFamily="34" charset="0"/>
              <a:buChar char="•"/>
            </a:pPr>
            <a:r>
              <a:rPr lang="tr-TR" sz="2200" dirty="0">
                <a:latin typeface="Arial"/>
                <a:ea typeface="ＭＳ Ｐゴシック"/>
                <a:cs typeface="Arial"/>
              </a:rPr>
              <a:t>Ortak Soruşturma Ekipleri</a:t>
            </a:r>
            <a:endParaRPr lang="tr-TR" sz="2200" dirty="0">
              <a:cs typeface="Arial"/>
            </a:endParaRPr>
          </a:p>
        </p:txBody>
      </p:sp>
    </p:spTree>
    <p:extLst>
      <p:ext uri="{BB962C8B-B14F-4D97-AF65-F5344CB8AC3E}">
        <p14:creationId xmlns:p14="http://schemas.microsoft.com/office/powerpoint/2010/main" val="117520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defRPr/>
            </a:pPr>
            <a:r>
              <a:rPr lang="en-GB" sz="3200" b="1">
                <a:ea typeface="ＭＳ Ｐゴシック" pitchFamily="34" charset="-128"/>
              </a:rPr>
              <a:t>İletişim Kanalları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760084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defRPr/>
            </a:pPr>
            <a:r>
              <a:rPr lang="tr-TR" sz="3200" b="1" dirty="0">
                <a:solidFill>
                  <a:schemeClr val="bg1"/>
                </a:solidFill>
              </a:rPr>
              <a:t>Karşılıklı Adli </a:t>
            </a:r>
            <a:r>
              <a:rPr lang="tr-TR" sz="3200" b="1" dirty="0" smtClean="0">
                <a:solidFill>
                  <a:schemeClr val="bg1"/>
                </a:solidFill>
              </a:rPr>
              <a:t>Yardım Uygulaması</a:t>
            </a:r>
            <a:r>
              <a:rPr lang="tr-TR" sz="3200" b="1" dirty="0">
                <a:solidFill>
                  <a:schemeClr val="bg1"/>
                </a:solidFill>
              </a:rPr>
              <a:t> </a:t>
            </a:r>
            <a:endParaRPr lang="tr-TR" sz="3200" b="1" dirty="0">
              <a:solidFill>
                <a:schemeClr val="bg1"/>
              </a:solidFill>
              <a:cs typeface="Calibri"/>
            </a:endParaRPr>
          </a:p>
          <a:p>
            <a:pPr algn="r">
              <a:defRPr/>
            </a:pPr>
            <a:r>
              <a:rPr lang="tr-TR" sz="3200" b="1" dirty="0" smtClean="0">
                <a:solidFill>
                  <a:schemeClr val="bg1"/>
                </a:solidFill>
              </a:rPr>
              <a:t>Ve Usulü</a:t>
            </a:r>
            <a:endParaRPr lang="tr-TR" sz="3200" b="1" dirty="0">
              <a:solidFill>
                <a:schemeClr val="bg1"/>
              </a:solidFill>
              <a:cs typeface="Calibri"/>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496437"/>
            <a:ext cx="8525021" cy="1865126"/>
          </a:xfrm>
          <a:prstGeom prst="rect">
            <a:avLst/>
          </a:prstGeom>
        </p:spPr>
        <p:txBody>
          <a:bodyPr wrap="square" lIns="91440" tIns="45720" rIns="91440" bIns="45720" anchor="t">
            <a:spAutoFit/>
          </a:bodyPr>
          <a:lstStyle/>
          <a:p>
            <a:pPr algn="ctr">
              <a:lnSpc>
                <a:spcPct val="80000"/>
              </a:lnSpc>
            </a:pPr>
            <a:r>
              <a:rPr lang="tr-TR" sz="3200" b="1" dirty="0">
                <a:latin typeface="Arial"/>
                <a:ea typeface="ＭＳ Ｐゴシック"/>
              </a:rPr>
              <a:t>İkinci Bölüm</a:t>
            </a:r>
            <a:endParaRPr lang="tr-TR" dirty="0">
              <a:cs typeface="Arial"/>
            </a:endParaRPr>
          </a:p>
          <a:p>
            <a:pPr algn="ctr" eaLnBrk="1" hangingPunct="1">
              <a:lnSpc>
                <a:spcPct val="80000"/>
              </a:lnSpc>
            </a:pPr>
            <a:endParaRPr lang="tr-TR" sz="3200" b="1" dirty="0">
              <a:ea typeface="ＭＳ Ｐゴシック" charset="0"/>
              <a:cs typeface="Arial"/>
            </a:endParaRPr>
          </a:p>
          <a:p>
            <a:pPr algn="ctr"/>
            <a:r>
              <a:rPr lang="tr-TR" sz="3200" b="1" dirty="0">
                <a:latin typeface="Arial"/>
                <a:ea typeface="ＭＳ Ｐゴシック"/>
                <a:cs typeface="Arial"/>
              </a:rPr>
              <a:t>Karşılıklı Adli Yardımlaşma hukuki </a:t>
            </a:r>
            <a:r>
              <a:rPr lang="tr-TR" sz="3200" b="1" dirty="0" smtClean="0">
                <a:latin typeface="Arial"/>
                <a:ea typeface="ＭＳ Ｐゴシック"/>
                <a:cs typeface="Arial"/>
              </a:rPr>
              <a:t>gereklilikleri </a:t>
            </a:r>
            <a:r>
              <a:rPr lang="tr-TR" sz="3200" b="1" dirty="0">
                <a:latin typeface="Arial"/>
                <a:ea typeface="ＭＳ Ｐゴシック"/>
                <a:cs typeface="Arial"/>
              </a:rPr>
              <a:t>ve değerlendirmeler </a:t>
            </a:r>
          </a:p>
        </p:txBody>
      </p:sp>
    </p:spTree>
    <p:extLst>
      <p:ext uri="{BB962C8B-B14F-4D97-AF65-F5344CB8AC3E}">
        <p14:creationId xmlns:p14="http://schemas.microsoft.com/office/powerpoint/2010/main" val="4167691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Hukuki gereklilikler</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799825"/>
            <a:ext cx="4666358" cy="6078587"/>
          </a:xfrm>
          <a:prstGeom prst="rect">
            <a:avLst/>
          </a:prstGeom>
        </p:spPr>
        <p:txBody>
          <a:bodyPr wrap="square" lIns="91440" tIns="45720" rIns="91440" bIns="45720" anchor="t">
            <a:spAutoFit/>
          </a:bodyPr>
          <a:lstStyle/>
          <a:p>
            <a:pPr marL="0" lvl="1" indent="-342900" algn="just">
              <a:buFont typeface="Wingdings" pitchFamily="2" charset="2"/>
              <a:buChar char="Ø"/>
            </a:pPr>
            <a:r>
              <a:rPr lang="tr-TR" sz="2200" b="1" dirty="0">
                <a:latin typeface="Arial"/>
                <a:ea typeface="ＭＳ Ｐゴシック"/>
                <a:cs typeface="Arial"/>
              </a:rPr>
              <a:t>Talep formu</a:t>
            </a:r>
            <a:r>
              <a:rPr lang="tr-TR" sz="2200" dirty="0" smtClean="0">
                <a:latin typeface="Arial"/>
                <a:ea typeface="ＭＳ Ｐゴシック"/>
                <a:cs typeface="Arial"/>
              </a:rPr>
              <a:t>:</a:t>
            </a:r>
          </a:p>
          <a:p>
            <a:pPr marL="0" lvl="1" indent="-342900" algn="just"/>
            <a:endParaRPr lang="tr-TR" sz="2200" i="1" dirty="0">
              <a:cs typeface="Arial"/>
            </a:endParaRPr>
          </a:p>
          <a:p>
            <a:pPr marL="342900" lvl="1" indent="-342900" algn="just">
              <a:buFont typeface="Wingdings" pitchFamily="2" charset="2"/>
              <a:buChar char="ü"/>
            </a:pPr>
            <a:r>
              <a:rPr lang="tr-TR" sz="1900" i="1" dirty="0">
                <a:latin typeface="Arial"/>
                <a:ea typeface="ＭＳ Ｐゴシック"/>
                <a:cs typeface="Arial"/>
              </a:rPr>
              <a:t>Karşılıklı Adli Yardımlaşma talebi bir devletin kendi adına bazı soruşturma faaliyetlerinde ve/veya diğer hukuki faaliyetlerde bulunması için diğer devlete verdiği </a:t>
            </a:r>
            <a:r>
              <a:rPr lang="tr-TR" sz="1900" i="1" dirty="0" smtClean="0">
                <a:latin typeface="Arial"/>
                <a:ea typeface="ＭＳ Ｐゴシック"/>
                <a:cs typeface="Arial"/>
              </a:rPr>
              <a:t>yetkidir</a:t>
            </a:r>
          </a:p>
          <a:p>
            <a:pPr marL="342900" lvl="1" indent="-342900" algn="just">
              <a:buFont typeface="Arial" pitchFamily="34" charset="0"/>
              <a:buChar char="•"/>
            </a:pPr>
            <a:r>
              <a:rPr lang="tr-TR" sz="1900" dirty="0" smtClean="0">
                <a:latin typeface="Arial"/>
                <a:ea typeface="ＭＳ Ｐゴシック"/>
                <a:cs typeface="Arial"/>
              </a:rPr>
              <a:t>Bölüm 1'de incelenen araçlar arasında (</a:t>
            </a:r>
            <a:r>
              <a:rPr lang="tr-TR" sz="1900" dirty="0" err="1" smtClean="0">
                <a:latin typeface="Arial"/>
                <a:ea typeface="ＭＳ Ｐゴシック"/>
                <a:cs typeface="Arial"/>
              </a:rPr>
              <a:t>CoE</a:t>
            </a:r>
            <a:r>
              <a:rPr lang="tr-TR" sz="1900" dirty="0" smtClean="0">
                <a:latin typeface="Arial"/>
                <a:ea typeface="ＭＳ Ｐゴシック"/>
                <a:cs typeface="Arial"/>
              </a:rPr>
              <a:t>, </a:t>
            </a:r>
            <a:r>
              <a:rPr lang="tr-TR" sz="1900" dirty="0" err="1" smtClean="0">
                <a:latin typeface="Arial"/>
                <a:ea typeface="ＭＳ Ｐゴシック"/>
                <a:cs typeface="Arial"/>
              </a:rPr>
              <a:t>EU</a:t>
            </a:r>
            <a:r>
              <a:rPr lang="tr-TR" sz="1900" dirty="0" smtClean="0">
                <a:latin typeface="Arial"/>
                <a:ea typeface="ＭＳ Ｐゴシック"/>
                <a:cs typeface="Arial"/>
              </a:rPr>
              <a:t>, UN) karşılıklı adli yardımlaşma talebinin yazılı olması gerektiği konusunda fikir birliği</a:t>
            </a:r>
            <a:endParaRPr lang="tr-TR" sz="1900" dirty="0">
              <a:latin typeface="Arial"/>
              <a:ea typeface="ＭＳ Ｐゴシック"/>
              <a:cs typeface="Arial"/>
            </a:endParaRPr>
          </a:p>
          <a:p>
            <a:pPr marL="342900" lvl="1" indent="-342900" algn="just">
              <a:buFont typeface="Arial" pitchFamily="34" charset="0"/>
              <a:buChar char="•"/>
            </a:pPr>
            <a:r>
              <a:rPr lang="tr-TR" sz="1900" dirty="0">
                <a:latin typeface="Arial"/>
                <a:ea typeface="ＭＳ Ｐゴシック"/>
                <a:cs typeface="Arial"/>
              </a:rPr>
              <a:t>AB belgeleri ve 1959 Avrupa Konseyi Sözleşmesi'ne Ek 2. Protokol'ün 4(9) maddesi uyarınca </a:t>
            </a:r>
            <a:r>
              <a:rPr lang="tr-TR" sz="1900" b="1" dirty="0">
                <a:latin typeface="Arial"/>
                <a:ea typeface="ＭＳ Ｐゴシック"/>
                <a:cs typeface="Arial"/>
              </a:rPr>
              <a:t>yazılı herhangi bir kayıt sunulmasını içeren her türlü araçla oluşturulmuş taleplere </a:t>
            </a:r>
            <a:r>
              <a:rPr lang="tr-TR" sz="1900" dirty="0">
                <a:latin typeface="Arial"/>
                <a:ea typeface="ＭＳ Ｐゴシック"/>
                <a:cs typeface="Arial"/>
              </a:rPr>
              <a:t>genişletilmiştir</a:t>
            </a:r>
            <a:endParaRPr lang="tr-TR" sz="1900" b="1" dirty="0">
              <a:latin typeface="Arial"/>
              <a:ea typeface="ＭＳ Ｐゴシック"/>
              <a:cs typeface="Arial"/>
            </a:endParaRPr>
          </a:p>
          <a:p>
            <a:pPr marL="0" lvl="1" algn="just"/>
            <a:endParaRPr lang="tr-TR" sz="2200" b="1" dirty="0">
              <a:cs typeface="Arial" pitchFamily="34" charset="0"/>
            </a:endParaRPr>
          </a:p>
        </p:txBody>
      </p:sp>
      <p:sp>
        <p:nvSpPr>
          <p:cNvPr id="8" name="Rectangle 7">
            <a:extLst>
              <a:ext uri="{FF2B5EF4-FFF2-40B4-BE49-F238E27FC236}">
                <a16:creationId xmlns:a16="http://schemas.microsoft.com/office/drawing/2014/main" id="{6341669B-9096-8040-AECD-5681DBB477E7}"/>
              </a:ext>
            </a:extLst>
          </p:cNvPr>
          <p:cNvSpPr/>
          <p:nvPr/>
        </p:nvSpPr>
        <p:spPr>
          <a:xfrm>
            <a:off x="4716601" y="1504013"/>
            <a:ext cx="4343750" cy="4832092"/>
          </a:xfrm>
          <a:prstGeom prst="rect">
            <a:avLst/>
          </a:prstGeom>
        </p:spPr>
        <p:txBody>
          <a:bodyPr wrap="square" lIns="91440" tIns="45720" rIns="91440" bIns="45720" anchor="t">
            <a:spAutoFit/>
          </a:bodyPr>
          <a:lstStyle/>
          <a:p>
            <a:pPr marL="342900" lvl="3" indent="-342900" algn="just">
              <a:buFont typeface="Arial" panose="020B0604020202020204" pitchFamily="34" charset="0"/>
              <a:buChar char="•"/>
            </a:pPr>
            <a:r>
              <a:rPr lang="tr-TR" sz="2200" dirty="0">
                <a:latin typeface="Arial"/>
                <a:ea typeface="ＭＳ Ｐゴシック"/>
                <a:cs typeface="Arial"/>
              </a:rPr>
              <a:t>istisna olarak karşılıklı adli yardımlaşma talepleri (</a:t>
            </a:r>
            <a:r>
              <a:rPr lang="tr-TR" sz="2200" dirty="0" err="1">
                <a:latin typeface="Arial"/>
                <a:ea typeface="ＭＳ Ｐゴシック"/>
                <a:cs typeface="Arial"/>
              </a:rPr>
              <a:t>örn</a:t>
            </a:r>
            <a:r>
              <a:rPr lang="tr-TR" sz="2200" dirty="0">
                <a:latin typeface="Arial"/>
                <a:ea typeface="ＭＳ Ｐゴシック"/>
                <a:cs typeface="Arial"/>
              </a:rPr>
              <a:t>. UNTOC ve UNCAC çerçevesinde), yazılı olarak teyit edilmesi şartıyla sözlü olarak da yapılabilir </a:t>
            </a:r>
          </a:p>
          <a:p>
            <a:pPr marL="342900" lvl="3" indent="-342900" algn="just">
              <a:buFont typeface="Arial" panose="020B0604020202020204" pitchFamily="34" charset="0"/>
              <a:buChar char="•"/>
            </a:pPr>
            <a:r>
              <a:rPr lang="tr-TR" sz="2200" dirty="0">
                <a:latin typeface="Arial"/>
                <a:ea typeface="ＭＳ Ｐゴシック"/>
                <a:cs typeface="Arial"/>
              </a:rPr>
              <a:t>karşılıklı adli yardımlaşma talebi için standart bir form yoktur ancak çeşitli elektronik araçlarla desteklenmektedir</a:t>
            </a:r>
          </a:p>
          <a:p>
            <a:pPr marL="342900" lvl="3" indent="-342900" algn="just">
              <a:buFont typeface="Arial" panose="020B0604020202020204" pitchFamily="34" charset="0"/>
              <a:buChar char="•"/>
            </a:pPr>
            <a:r>
              <a:rPr lang="tr-TR" sz="2200" dirty="0">
                <a:latin typeface="Arial"/>
                <a:ea typeface="ＭＳ Ｐゴシック"/>
                <a:cs typeface="Arial"/>
              </a:rPr>
              <a:t>merkezi makamların hazırladığı kılavuzlara başvurulabilir</a:t>
            </a:r>
            <a:endParaRPr lang="tr-TR" dirty="0">
              <a:latin typeface="Arial"/>
              <a:ea typeface="ＭＳ Ｐゴシック"/>
              <a:cs typeface="Arial"/>
            </a:endParaRPr>
          </a:p>
        </p:txBody>
      </p:sp>
    </p:spTree>
    <p:extLst>
      <p:ext uri="{BB962C8B-B14F-4D97-AF65-F5344CB8AC3E}">
        <p14:creationId xmlns:p14="http://schemas.microsoft.com/office/powerpoint/2010/main" val="676200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Hukuki gereklilikler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89546"/>
            <a:ext cx="4572000" cy="3139321"/>
          </a:xfrm>
          <a:prstGeom prst="rect">
            <a:avLst/>
          </a:prstGeom>
        </p:spPr>
        <p:txBody>
          <a:bodyPr lIns="91440" tIns="45720" rIns="91440" bIns="45720" anchor="t">
            <a:spAutoFit/>
          </a:bodyPr>
          <a:lstStyle/>
          <a:p>
            <a:pPr marL="0" lvl="1" indent="-342900">
              <a:buFont typeface="Wingdings" pitchFamily="2" charset="2"/>
              <a:buChar char="Ø"/>
            </a:pPr>
            <a:r>
              <a:rPr lang="tr-TR" sz="2200" b="1" dirty="0">
                <a:latin typeface="Arial"/>
                <a:ea typeface="ＭＳ Ｐゴシック"/>
                <a:cs typeface="Arial"/>
              </a:rPr>
              <a:t>Talebin içeriği</a:t>
            </a:r>
            <a:r>
              <a:rPr lang="tr-TR" sz="2200" dirty="0">
                <a:latin typeface="Arial"/>
                <a:ea typeface="ＭＳ Ｐゴシック"/>
                <a:cs typeface="Arial"/>
              </a:rPr>
              <a:t>:</a:t>
            </a:r>
          </a:p>
          <a:p>
            <a:pPr marL="0" lvl="1" indent="-342900">
              <a:buFont typeface="Wingdings" pitchFamily="2" charset="2"/>
              <a:buChar char="Ø"/>
            </a:pPr>
            <a:endParaRPr lang="tr-TR" sz="2200" dirty="0">
              <a:cs typeface="Arial"/>
            </a:endParaRPr>
          </a:p>
          <a:p>
            <a:pPr marL="0" lvl="1" indent="-342900">
              <a:buFont typeface="Wingdings" pitchFamily="2" charset="2"/>
              <a:buChar char="ü"/>
            </a:pPr>
            <a:r>
              <a:rPr lang="tr-TR" sz="2200" b="1" dirty="0">
                <a:latin typeface="Arial"/>
                <a:ea typeface="ＭＳ Ｐゴシック"/>
                <a:cs typeface="Arial"/>
              </a:rPr>
              <a:t>Temel bilgiler</a:t>
            </a:r>
            <a:r>
              <a:rPr lang="tr-TR" sz="2200" dirty="0">
                <a:latin typeface="Arial"/>
                <a:ea typeface="ＭＳ Ｐゴシック"/>
                <a:cs typeface="Arial"/>
              </a:rPr>
              <a:t>:</a:t>
            </a:r>
            <a:endParaRPr lang="tr-TR" sz="2200" b="1" dirty="0">
              <a:latin typeface="Arial"/>
              <a:ea typeface="ＭＳ Ｐゴシック"/>
              <a:cs typeface="Arial"/>
            </a:endParaRPr>
          </a:p>
          <a:p>
            <a:pPr marL="0" lvl="1" indent="-342900">
              <a:buFont typeface="Arial" pitchFamily="34" charset="0"/>
              <a:buChar char="•"/>
            </a:pPr>
            <a:r>
              <a:rPr lang="tr-TR" sz="2200" dirty="0">
                <a:latin typeface="Arial"/>
                <a:ea typeface="ＭＳ Ｐゴシック"/>
                <a:cs typeface="Arial"/>
              </a:rPr>
              <a:t>talepte bulunan makam</a:t>
            </a:r>
            <a:endParaRPr lang="tr-TR" sz="2200" dirty="0">
              <a:cs typeface="Arial" pitchFamily="34" charset="0"/>
            </a:endParaRPr>
          </a:p>
          <a:p>
            <a:pPr marL="342900" lvl="1" indent="-342900">
              <a:buFont typeface="Arial" panose="020B0604020202020204" pitchFamily="34" charset="0"/>
              <a:buChar char="•"/>
            </a:pPr>
            <a:r>
              <a:rPr lang="tr-TR" sz="2200" dirty="0">
                <a:latin typeface="Arial"/>
                <a:ea typeface="ＭＳ Ｐゴシック"/>
                <a:cs typeface="Arial"/>
              </a:rPr>
              <a:t>talebin hukuki dayanakları</a:t>
            </a:r>
          </a:p>
          <a:p>
            <a:pPr marL="342900" lvl="1" indent="-342900">
              <a:buFont typeface="Arial" panose="020B0604020202020204" pitchFamily="34" charset="0"/>
              <a:buChar char="•"/>
            </a:pPr>
            <a:r>
              <a:rPr lang="tr-TR" sz="2200" dirty="0">
                <a:latin typeface="Arial"/>
                <a:ea typeface="ＭＳ Ｐゴシック"/>
                <a:cs typeface="Arial"/>
              </a:rPr>
              <a:t>talebin konusu ve sebepleri</a:t>
            </a:r>
          </a:p>
          <a:p>
            <a:pPr marL="342900" lvl="1" indent="-342900">
              <a:buFont typeface="Arial" panose="020B0604020202020204" pitchFamily="34" charset="0"/>
              <a:buChar char="•"/>
            </a:pPr>
            <a:r>
              <a:rPr lang="tr-TR" sz="2200" dirty="0">
                <a:latin typeface="Arial"/>
                <a:ea typeface="ＭＳ Ｐゴシック"/>
                <a:cs typeface="Arial"/>
              </a:rPr>
              <a:t>ilgili kişilerin kimlikleri ve uyrukları</a:t>
            </a:r>
          </a:p>
          <a:p>
            <a:pPr marL="342900" lvl="1" indent="-342900">
              <a:buFont typeface="Arial" panose="020B0604020202020204" pitchFamily="34" charset="0"/>
              <a:buChar char="•"/>
            </a:pPr>
            <a:r>
              <a:rPr lang="tr-TR" sz="2200" dirty="0">
                <a:latin typeface="Arial"/>
                <a:ea typeface="ＭＳ Ｐゴシック"/>
                <a:cs typeface="Arial"/>
              </a:rPr>
              <a:t>olguların özeti</a:t>
            </a:r>
          </a:p>
        </p:txBody>
      </p:sp>
      <p:sp>
        <p:nvSpPr>
          <p:cNvPr id="5" name="Rectangle 4">
            <a:extLst>
              <a:ext uri="{FF2B5EF4-FFF2-40B4-BE49-F238E27FC236}">
                <a16:creationId xmlns:a16="http://schemas.microsoft.com/office/drawing/2014/main" id="{E02DD4E3-8786-B44C-A1D2-25F542548DE1}"/>
              </a:ext>
            </a:extLst>
          </p:cNvPr>
          <p:cNvSpPr/>
          <p:nvPr/>
        </p:nvSpPr>
        <p:spPr>
          <a:xfrm>
            <a:off x="4616261" y="1646210"/>
            <a:ext cx="4572000" cy="3477875"/>
          </a:xfrm>
          <a:prstGeom prst="rect">
            <a:avLst/>
          </a:prstGeom>
        </p:spPr>
        <p:txBody>
          <a:bodyPr lIns="91440" tIns="45720" rIns="91440" bIns="45720" anchor="t">
            <a:spAutoFit/>
          </a:bodyPr>
          <a:lstStyle/>
          <a:p>
            <a:pPr marL="342900" lvl="1" indent="-342900">
              <a:buFont typeface="Wingdings" pitchFamily="2" charset="2"/>
              <a:buChar char="ü"/>
            </a:pPr>
            <a:r>
              <a:rPr lang="tr-TR" sz="2200" b="1" dirty="0">
                <a:latin typeface="Arial"/>
                <a:ea typeface="ＭＳ Ｐゴシック"/>
                <a:cs typeface="Arial"/>
              </a:rPr>
              <a:t>ek bilgiler </a:t>
            </a:r>
            <a:r>
              <a:rPr lang="tr-TR" sz="2200" dirty="0">
                <a:latin typeface="Arial"/>
                <a:ea typeface="ＭＳ Ｐゴシック"/>
                <a:cs typeface="Arial"/>
              </a:rPr>
              <a:t>gerekli olabilir:</a:t>
            </a:r>
            <a:endParaRPr lang="tr-TR" sz="2200" b="1" dirty="0">
              <a:latin typeface="Arial"/>
              <a:ea typeface="ＭＳ Ｐゴシック"/>
              <a:cs typeface="Arial"/>
            </a:endParaRPr>
          </a:p>
          <a:p>
            <a:pPr marL="342900" lvl="1" indent="-342900">
              <a:buFont typeface="Wingdings" pitchFamily="2" charset="2"/>
              <a:buChar char="ü"/>
            </a:pPr>
            <a:endParaRPr lang="tr-TR" sz="2200" dirty="0">
              <a:cs typeface="Arial"/>
            </a:endParaRPr>
          </a:p>
          <a:p>
            <a:pPr marL="342900" lvl="1" indent="-342900">
              <a:buFont typeface="Arial" panose="020B0604020202020204" pitchFamily="34" charset="0"/>
              <a:buChar char="•"/>
            </a:pPr>
            <a:r>
              <a:rPr lang="tr-TR" sz="2200" dirty="0">
                <a:latin typeface="Arial"/>
                <a:ea typeface="ＭＳ Ｐゴシック"/>
                <a:cs typeface="Arial"/>
              </a:rPr>
              <a:t>e-delillerle ilgili olarak talepte bulunulan zaman aralığının çok açık olması gerekir</a:t>
            </a:r>
          </a:p>
          <a:p>
            <a:pPr marL="342900" lvl="1" indent="-342900">
              <a:buFont typeface="Arial" panose="020B0604020202020204" pitchFamily="34" charset="0"/>
              <a:buChar char="•"/>
            </a:pPr>
            <a:r>
              <a:rPr lang="tr-TR" sz="2200" dirty="0">
                <a:latin typeface="Arial"/>
                <a:ea typeface="ＭＳ Ｐゴシック"/>
                <a:cs typeface="Arial"/>
              </a:rPr>
              <a:t>talep edilen veri kategorileri, </a:t>
            </a:r>
            <a:r>
              <a:rPr lang="tr-TR" sz="2200" dirty="0" err="1">
                <a:latin typeface="Arial"/>
                <a:ea typeface="ＭＳ Ｐゴシック"/>
                <a:cs typeface="Arial"/>
              </a:rPr>
              <a:t>örn</a:t>
            </a:r>
            <a:r>
              <a:rPr lang="tr-TR" sz="2200" dirty="0">
                <a:latin typeface="Arial"/>
                <a:ea typeface="ＭＳ Ｐゴシック"/>
                <a:cs typeface="Arial"/>
              </a:rPr>
              <a:t>. abone, trafik ve içerik verileri </a:t>
            </a:r>
          </a:p>
          <a:p>
            <a:pPr marL="342900" lvl="1" indent="-342900">
              <a:buFont typeface="Arial" panose="020B0604020202020204" pitchFamily="34" charset="0"/>
              <a:buChar char="•"/>
            </a:pPr>
            <a:r>
              <a:rPr lang="tr-TR" sz="2200" dirty="0">
                <a:latin typeface="Arial"/>
                <a:ea typeface="ＭＳ Ｐゴシック"/>
                <a:cs typeface="Arial"/>
              </a:rPr>
              <a:t>ikamet adresi, telefon, e-posta, kullanıcı verisi ve diğerleri.</a:t>
            </a:r>
          </a:p>
          <a:p>
            <a:pPr marL="342900" lvl="1" indent="-342900">
              <a:buFont typeface="Arial" panose="020B0604020202020204" pitchFamily="34" charset="0"/>
              <a:buChar char="•"/>
            </a:pPr>
            <a:endParaRPr lang="tr-TR" sz="2200" dirty="0">
              <a:cs typeface="Arial"/>
            </a:endParaRPr>
          </a:p>
        </p:txBody>
      </p:sp>
    </p:spTree>
    <p:extLst>
      <p:ext uri="{BB962C8B-B14F-4D97-AF65-F5344CB8AC3E}">
        <p14:creationId xmlns:p14="http://schemas.microsoft.com/office/powerpoint/2010/main" val="3812583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Hukuki gereklilikler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376003" cy="5847755"/>
          </a:xfrm>
          <a:prstGeom prst="rect">
            <a:avLst/>
          </a:prstGeom>
        </p:spPr>
        <p:txBody>
          <a:bodyPr wrap="square" lIns="91440" tIns="45720" rIns="91440" bIns="45720" anchor="t">
            <a:spAutoFit/>
          </a:bodyPr>
          <a:lstStyle/>
          <a:p>
            <a:pPr marL="0" lvl="1" indent="-342900">
              <a:buFont typeface="Wingdings" pitchFamily="2" charset="2"/>
              <a:buChar char="Ø"/>
            </a:pPr>
            <a:r>
              <a:rPr lang="tr-TR" sz="2200" b="1" dirty="0">
                <a:latin typeface="Arial"/>
                <a:ea typeface="ＭＳ Ｐゴシック"/>
                <a:cs typeface="Arial"/>
              </a:rPr>
              <a:t>İç hukukun uygulanması</a:t>
            </a:r>
            <a:r>
              <a:rPr lang="tr-TR" sz="2200" dirty="0">
                <a:latin typeface="Arial"/>
                <a:ea typeface="ＭＳ Ｐゴシック"/>
                <a:cs typeface="Arial"/>
              </a:rPr>
              <a:t>:</a:t>
            </a:r>
          </a:p>
          <a:p>
            <a:pPr marL="0" lvl="1" indent="-342900">
              <a:buFont typeface="Wingdings" pitchFamily="2" charset="2"/>
              <a:buChar char="ü"/>
            </a:pPr>
            <a:endParaRPr lang="tr-TR" sz="2200" dirty="0">
              <a:cs typeface="Arial"/>
            </a:endParaRPr>
          </a:p>
          <a:p>
            <a:pPr marL="342900" lvl="1" indent="-342900" algn="just">
              <a:buFont typeface="Wingdings" panose="05000000000000000000" pitchFamily="2" charset="2"/>
              <a:buChar char="ü"/>
            </a:pPr>
            <a:r>
              <a:rPr lang="tr-TR" sz="2200" i="1" dirty="0">
                <a:latin typeface="Arial"/>
                <a:ea typeface="ＭＳ Ｐゴシック"/>
                <a:cs typeface="Arial"/>
              </a:rPr>
              <a:t>Karşılıklı adli </a:t>
            </a:r>
            <a:r>
              <a:rPr lang="tr-TR" sz="2200" i="1" dirty="0" smtClean="0">
                <a:latin typeface="Arial"/>
                <a:ea typeface="ＭＳ Ｐゴシック"/>
                <a:cs typeface="Arial"/>
              </a:rPr>
              <a:t>yardımlaşma (</a:t>
            </a:r>
            <a:r>
              <a:rPr lang="tr-TR" sz="2200" i="1" dirty="0" err="1" smtClean="0">
                <a:latin typeface="Arial"/>
                <a:ea typeface="ＭＳ Ｐゴシック"/>
                <a:cs typeface="Arial"/>
              </a:rPr>
              <a:t>MLA</a:t>
            </a:r>
            <a:r>
              <a:rPr lang="tr-TR" sz="2200" i="1" dirty="0" smtClean="0">
                <a:latin typeface="Arial"/>
                <a:ea typeface="ＭＳ Ｐゴシック"/>
                <a:cs typeface="Arial"/>
              </a:rPr>
              <a:t>) talepleri</a:t>
            </a:r>
            <a:r>
              <a:rPr lang="tr-TR" sz="2200" i="1" dirty="0">
                <a:latin typeface="Arial"/>
                <a:ea typeface="ＭＳ Ｐゴシック"/>
                <a:cs typeface="Arial"/>
              </a:rPr>
              <a:t>, talebi alan tarafın hukukuna uygun bir biçimde yürütülmelidir</a:t>
            </a:r>
          </a:p>
          <a:p>
            <a:pPr marL="342900" lvl="1" indent="-342900" algn="just">
              <a:buFont typeface="Arial" panose="020B0604020202020204" pitchFamily="34" charset="0"/>
              <a:buChar char="•"/>
            </a:pPr>
            <a:r>
              <a:rPr lang="tr-TR" sz="2200" b="1" dirty="0">
                <a:latin typeface="Arial"/>
                <a:ea typeface="ＭＳ Ｐゴシック"/>
                <a:cs typeface="Arial"/>
              </a:rPr>
              <a:t>Siber Suç Sözleşmesi </a:t>
            </a:r>
            <a:r>
              <a:rPr lang="tr-TR" sz="2200" dirty="0">
                <a:latin typeface="Arial"/>
                <a:ea typeface="ＭＳ Ｐゴシック"/>
                <a:cs typeface="Arial"/>
              </a:rPr>
              <a:t>tüm tarafların usule ilişkin aynı tedbirleri iç hukuklarında kabul etmelerini zorunlu kılmaktadır (Madde 29-35) - çifte suçluluk uygulama alanı bulabilir</a:t>
            </a:r>
          </a:p>
          <a:p>
            <a:pPr marL="342900" lvl="1" indent="-342900" algn="just">
              <a:buFont typeface="Arial" panose="020B0604020202020204" pitchFamily="34" charset="0"/>
              <a:buChar char="•"/>
            </a:pPr>
            <a:r>
              <a:rPr lang="tr-TR" sz="2200" b="1" dirty="0">
                <a:latin typeface="Arial"/>
                <a:ea typeface="ＭＳ Ｐゴシック"/>
                <a:cs typeface="Arial"/>
              </a:rPr>
              <a:t>Tedbirler </a:t>
            </a:r>
            <a:r>
              <a:rPr lang="tr-TR" sz="2200" dirty="0">
                <a:latin typeface="Arial"/>
                <a:ea typeface="ＭＳ Ｐゴシック"/>
                <a:cs typeface="Arial"/>
              </a:rPr>
              <a:t>iç hukuk şartlarına </a:t>
            </a:r>
            <a:r>
              <a:rPr lang="tr-TR" sz="2200" b="1" dirty="0">
                <a:latin typeface="Arial"/>
                <a:ea typeface="ＭＳ Ｐゴシック"/>
                <a:cs typeface="Arial"/>
              </a:rPr>
              <a:t>tabi olacaktır</a:t>
            </a:r>
          </a:p>
          <a:p>
            <a:pPr marL="342900" lvl="1" indent="-342900" algn="just">
              <a:buFont typeface="Arial" panose="020B0604020202020204" pitchFamily="34" charset="0"/>
              <a:buChar char="•"/>
            </a:pPr>
            <a:r>
              <a:rPr lang="tr-TR" sz="2200" dirty="0">
                <a:latin typeface="Arial"/>
                <a:ea typeface="ＭＳ Ｐゴシック"/>
                <a:cs typeface="Arial"/>
              </a:rPr>
              <a:t>Delillerin kabul edilebilirliğine ilişkin </a:t>
            </a:r>
            <a:r>
              <a:rPr lang="tr-TR" sz="2200" b="1" dirty="0">
                <a:latin typeface="Arial"/>
                <a:ea typeface="ＭＳ Ｐゴシック"/>
                <a:cs typeface="Arial"/>
              </a:rPr>
              <a:t>usul ve şekil şartları</a:t>
            </a:r>
            <a:r>
              <a:rPr lang="tr-TR" sz="2200" dirty="0">
                <a:latin typeface="Arial"/>
                <a:ea typeface="ＭＳ Ｐゴシック"/>
                <a:cs typeface="Arial"/>
              </a:rPr>
              <a:t> talepte belirtilmelidir</a:t>
            </a:r>
            <a:endParaRPr lang="tr-TR" dirty="0">
              <a:cs typeface="Arial"/>
            </a:endParaRPr>
          </a:p>
        </p:txBody>
      </p:sp>
      <p:sp>
        <p:nvSpPr>
          <p:cNvPr id="5" name="Rectangle 4">
            <a:extLst>
              <a:ext uri="{FF2B5EF4-FFF2-40B4-BE49-F238E27FC236}">
                <a16:creationId xmlns:a16="http://schemas.microsoft.com/office/drawing/2014/main" id="{E02DD4E3-8786-B44C-A1D2-25F542548DE1}"/>
              </a:ext>
            </a:extLst>
          </p:cNvPr>
          <p:cNvSpPr/>
          <p:nvPr/>
        </p:nvSpPr>
        <p:spPr>
          <a:xfrm>
            <a:off x="4646454" y="894204"/>
            <a:ext cx="4376002" cy="4493538"/>
          </a:xfrm>
          <a:prstGeom prst="rect">
            <a:avLst/>
          </a:prstGeom>
        </p:spPr>
        <p:txBody>
          <a:bodyPr wrap="square" lIns="91440" tIns="45720" rIns="91440" bIns="45720" anchor="t">
            <a:spAutoFit/>
          </a:bodyPr>
          <a:lstStyle/>
          <a:p>
            <a:pPr marL="342900" lvl="2" indent="-342900" algn="just">
              <a:buFont typeface="Arial" panose="020B0604020202020204" pitchFamily="34" charset="0"/>
              <a:buChar char="•"/>
            </a:pPr>
            <a:r>
              <a:rPr lang="tr-TR" sz="2200" dirty="0">
                <a:latin typeface="Arial"/>
                <a:ea typeface="ＭＳ Ｐゴシック"/>
                <a:cs typeface="Arial"/>
              </a:rPr>
              <a:t>ülkelerin iç hukuk gereklilikleri aynı veya benzer </a:t>
            </a:r>
            <a:r>
              <a:rPr lang="tr-TR" sz="2200" b="1" dirty="0">
                <a:latin typeface="Arial"/>
                <a:ea typeface="ＭＳ Ｐゴシック"/>
                <a:cs typeface="Arial"/>
              </a:rPr>
              <a:t>olmayabilir</a:t>
            </a:r>
          </a:p>
          <a:p>
            <a:pPr marL="342900" lvl="2" indent="-342900" algn="just">
              <a:buFont typeface="Arial" panose="020B0604020202020204" pitchFamily="34" charset="0"/>
              <a:buChar char="•"/>
            </a:pPr>
            <a:r>
              <a:rPr lang="tr-TR" sz="2200" b="1" dirty="0">
                <a:latin typeface="Arial"/>
                <a:ea typeface="ＭＳ Ｐゴシック"/>
                <a:cs typeface="Arial"/>
              </a:rPr>
              <a:t>genellikle talebin müdahale düzeyi arttıkça</a:t>
            </a:r>
            <a:r>
              <a:rPr lang="tr-TR" sz="2200" dirty="0">
                <a:latin typeface="Arial"/>
                <a:ea typeface="ＭＳ Ｐゴシック"/>
                <a:cs typeface="Arial"/>
              </a:rPr>
              <a:t>,</a:t>
            </a:r>
            <a:r>
              <a:rPr lang="tr-TR" sz="2200" b="1" dirty="0">
                <a:latin typeface="Arial"/>
                <a:ea typeface="ＭＳ Ｐゴシック"/>
                <a:cs typeface="Arial"/>
              </a:rPr>
              <a:t> </a:t>
            </a:r>
            <a:r>
              <a:rPr lang="tr-TR" sz="2200" dirty="0">
                <a:latin typeface="Arial"/>
                <a:ea typeface="ＭＳ Ｐゴシック"/>
                <a:cs typeface="Arial"/>
              </a:rPr>
              <a:t>talebi alan tarafa daha fazla gerekçe sunulması gerekecektir</a:t>
            </a:r>
          </a:p>
          <a:p>
            <a:pPr marL="342900" lvl="2" indent="-342900" algn="just">
              <a:buFont typeface="Arial" panose="020B0604020202020204" pitchFamily="34" charset="0"/>
              <a:buChar char="•"/>
            </a:pPr>
            <a:r>
              <a:rPr lang="tr-TR" sz="2200" dirty="0">
                <a:latin typeface="Arial"/>
                <a:ea typeface="ＭＳ Ｐゴシック"/>
                <a:cs typeface="Arial"/>
              </a:rPr>
              <a:t>talebi alan tarafın yetkili makamlarının, üretim emrine veya arama emrine ilişkin uygulanabilir iç hukukları uyarınca yeterli bilgiye sahip olması gerektiği </a:t>
            </a:r>
            <a:r>
              <a:rPr lang="tr-TR" sz="2200" b="1" dirty="0">
                <a:latin typeface="Arial"/>
                <a:ea typeface="ＭＳ Ｐゴシック"/>
                <a:cs typeface="Arial"/>
              </a:rPr>
              <a:t>unutulmamalıdır </a:t>
            </a:r>
            <a:endParaRPr lang="tr-TR" b="1" dirty="0"/>
          </a:p>
        </p:txBody>
      </p:sp>
    </p:spTree>
    <p:extLst>
      <p:ext uri="{BB962C8B-B14F-4D97-AF65-F5344CB8AC3E}">
        <p14:creationId xmlns:p14="http://schemas.microsoft.com/office/powerpoint/2010/main" val="75675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Hukuki gereklilikler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6" name="Diagram 5">
            <a:extLst>
              <a:ext uri="{FF2B5EF4-FFF2-40B4-BE49-F238E27FC236}">
                <a16:creationId xmlns:a16="http://schemas.microsoft.com/office/drawing/2014/main" id="{90B515B2-3871-4A0C-AB20-35DB89A586CE}"/>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800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graphicEl>
                                              <a:dgm id="{A2F54516-55C0-4C75-9C2C-BBDD7DD40C0E}"/>
                                            </p:graphicEl>
                                          </p:spTgt>
                                        </p:tgtEl>
                                        <p:attrNameLst>
                                          <p:attrName>style.visibility</p:attrName>
                                        </p:attrNameLst>
                                      </p:cBhvr>
                                      <p:to>
                                        <p:strVal val="visible"/>
                                      </p:to>
                                    </p:set>
                                    <p:anim calcmode="lin" valueType="num">
                                      <p:cBhvr additive="base">
                                        <p:cTn id="7" dur="750" fill="hold"/>
                                        <p:tgtEl>
                                          <p:spTgt spid="6">
                                            <p:graphicEl>
                                              <a:dgm id="{A2F54516-55C0-4C75-9C2C-BBDD7DD40C0E}"/>
                                            </p:graphicEl>
                                          </p:spTgt>
                                        </p:tgtEl>
                                        <p:attrNameLst>
                                          <p:attrName>ppt_x</p:attrName>
                                        </p:attrNameLst>
                                      </p:cBhvr>
                                      <p:tavLst>
                                        <p:tav tm="0">
                                          <p:val>
                                            <p:strVal val="0-#ppt_w/2"/>
                                          </p:val>
                                        </p:tav>
                                        <p:tav tm="100000">
                                          <p:val>
                                            <p:strVal val="#ppt_x"/>
                                          </p:val>
                                        </p:tav>
                                      </p:tavLst>
                                    </p:anim>
                                    <p:anim calcmode="lin" valueType="num">
                                      <p:cBhvr additive="base">
                                        <p:cTn id="8" dur="750" fill="hold"/>
                                        <p:tgtEl>
                                          <p:spTgt spid="6">
                                            <p:graphicEl>
                                              <a:dgm id="{A2F54516-55C0-4C75-9C2C-BBDD7DD40C0E}"/>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6">
                                            <p:graphicEl>
                                              <a:dgm id="{824B2713-2598-4860-8F45-C0BB7436738C}"/>
                                            </p:graphicEl>
                                          </p:spTgt>
                                        </p:tgtEl>
                                        <p:attrNameLst>
                                          <p:attrName>style.visibility</p:attrName>
                                        </p:attrNameLst>
                                      </p:cBhvr>
                                      <p:to>
                                        <p:strVal val="visible"/>
                                      </p:to>
                                    </p:set>
                                    <p:anim calcmode="lin" valueType="num">
                                      <p:cBhvr additive="base">
                                        <p:cTn id="12" dur="750" fill="hold"/>
                                        <p:tgtEl>
                                          <p:spTgt spid="6">
                                            <p:graphicEl>
                                              <a:dgm id="{824B2713-2598-4860-8F45-C0BB7436738C}"/>
                                            </p:graphic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6">
                                            <p:graphicEl>
                                              <a:dgm id="{824B2713-2598-4860-8F45-C0BB7436738C}"/>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6">
                                            <p:graphicEl>
                                              <a:dgm id="{8A9AFDA2-C209-4BFB-BF86-89C13E5479E7}"/>
                                            </p:graphicEl>
                                          </p:spTgt>
                                        </p:tgtEl>
                                        <p:attrNameLst>
                                          <p:attrName>style.visibility</p:attrName>
                                        </p:attrNameLst>
                                      </p:cBhvr>
                                      <p:to>
                                        <p:strVal val="visible"/>
                                      </p:to>
                                    </p:set>
                                    <p:anim calcmode="lin" valueType="num">
                                      <p:cBhvr additive="base">
                                        <p:cTn id="17" dur="750" fill="hold"/>
                                        <p:tgtEl>
                                          <p:spTgt spid="6">
                                            <p:graphicEl>
                                              <a:dgm id="{8A9AFDA2-C209-4BFB-BF86-89C13E5479E7}"/>
                                            </p:graphic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6">
                                            <p:graphicEl>
                                              <a:dgm id="{8A9AFDA2-C209-4BFB-BF86-89C13E5479E7}"/>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grpId="0" nodeType="afterEffect">
                                  <p:stCondLst>
                                    <p:cond delay="0"/>
                                  </p:stCondLst>
                                  <p:childTnLst>
                                    <p:set>
                                      <p:cBhvr>
                                        <p:cTn id="21" dur="1" fill="hold">
                                          <p:stCondLst>
                                            <p:cond delay="0"/>
                                          </p:stCondLst>
                                        </p:cTn>
                                        <p:tgtEl>
                                          <p:spTgt spid="6">
                                            <p:graphicEl>
                                              <a:dgm id="{A0B3A59F-9741-43A7-A5A6-EF652106C087}"/>
                                            </p:graphicEl>
                                          </p:spTgt>
                                        </p:tgtEl>
                                        <p:attrNameLst>
                                          <p:attrName>style.visibility</p:attrName>
                                        </p:attrNameLst>
                                      </p:cBhvr>
                                      <p:to>
                                        <p:strVal val="visible"/>
                                      </p:to>
                                    </p:set>
                                    <p:anim calcmode="lin" valueType="num">
                                      <p:cBhvr additive="base">
                                        <p:cTn id="22" dur="750" fill="hold"/>
                                        <p:tgtEl>
                                          <p:spTgt spid="6">
                                            <p:graphicEl>
                                              <a:dgm id="{A0B3A59F-9741-43A7-A5A6-EF652106C087}"/>
                                            </p:graphicEl>
                                          </p:spTgt>
                                        </p:tgtEl>
                                        <p:attrNameLst>
                                          <p:attrName>ppt_x</p:attrName>
                                        </p:attrNameLst>
                                      </p:cBhvr>
                                      <p:tavLst>
                                        <p:tav tm="0">
                                          <p:val>
                                            <p:strVal val="0-#ppt_w/2"/>
                                          </p:val>
                                        </p:tav>
                                        <p:tav tm="100000">
                                          <p:val>
                                            <p:strVal val="#ppt_x"/>
                                          </p:val>
                                        </p:tav>
                                      </p:tavLst>
                                    </p:anim>
                                    <p:anim calcmode="lin" valueType="num">
                                      <p:cBhvr additive="base">
                                        <p:cTn id="23" dur="750" fill="hold"/>
                                        <p:tgtEl>
                                          <p:spTgt spid="6">
                                            <p:graphicEl>
                                              <a:dgm id="{A0B3A59F-9741-43A7-A5A6-EF652106C08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Hukuki gereklilikler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632311"/>
          </a:xfrm>
          <a:prstGeom prst="rect">
            <a:avLst/>
          </a:prstGeom>
        </p:spPr>
        <p:txBody>
          <a:bodyPr lIns="91440" tIns="45720" rIns="91440" bIns="45720" anchor="t">
            <a:spAutoFit/>
          </a:bodyPr>
          <a:lstStyle/>
          <a:p>
            <a:pPr marL="0" lvl="1" indent="-342900">
              <a:buFont typeface="Wingdings" pitchFamily="2" charset="2"/>
              <a:buChar char="Ø"/>
            </a:pPr>
            <a:r>
              <a:rPr lang="tr-TR" sz="2000" b="1" dirty="0">
                <a:latin typeface="Arial"/>
                <a:ea typeface="ＭＳ Ｐゴシック"/>
                <a:cs typeface="Arial"/>
              </a:rPr>
              <a:t>İç hukukun uygulanması</a:t>
            </a:r>
            <a:r>
              <a:rPr lang="tr-TR" sz="2000" dirty="0">
                <a:latin typeface="Arial"/>
                <a:ea typeface="ＭＳ Ｐゴシック"/>
                <a:cs typeface="Arial"/>
              </a:rPr>
              <a:t>:</a:t>
            </a:r>
          </a:p>
          <a:p>
            <a:pPr marL="342900" lvl="1" indent="-342900">
              <a:buFont typeface="Wingdings" pitchFamily="2" charset="2"/>
              <a:buChar char="ü"/>
            </a:pPr>
            <a:r>
              <a:rPr lang="tr-TR" sz="2000" dirty="0">
                <a:latin typeface="Arial"/>
                <a:ea typeface="ＭＳ Ｐゴシック"/>
                <a:cs typeface="Arial"/>
              </a:rPr>
              <a:t>Üretim emirleri                            </a:t>
            </a:r>
            <a:endParaRPr lang="tr-TR" sz="2000" dirty="0">
              <a:cs typeface="Arial"/>
            </a:endParaRPr>
          </a:p>
          <a:p>
            <a:pPr marL="342900" lvl="1" indent="-342900">
              <a:buFont typeface="Arial" panose="020B0604020202020204" pitchFamily="34" charset="0"/>
              <a:buChar char="•"/>
            </a:pPr>
            <a:r>
              <a:rPr lang="tr-TR" sz="2000" dirty="0">
                <a:latin typeface="Arial"/>
                <a:ea typeface="ＭＳ Ｐゴシック"/>
                <a:cs typeface="Arial"/>
              </a:rPr>
              <a:t>arama ve el koymaya göre </a:t>
            </a:r>
            <a:r>
              <a:rPr lang="tr-TR" sz="2000" b="1" dirty="0">
                <a:latin typeface="Arial"/>
                <a:ea typeface="ＭＳ Ｐゴシック"/>
                <a:cs typeface="Arial"/>
              </a:rPr>
              <a:t>daha az müdahaleci bir tedbir olarak görülmektedir</a:t>
            </a:r>
          </a:p>
          <a:p>
            <a:pPr marL="342900" lvl="1" indent="-342900">
              <a:buFont typeface="Arial" panose="020B0604020202020204" pitchFamily="34" charset="0"/>
              <a:buChar char="•"/>
            </a:pPr>
            <a:r>
              <a:rPr lang="tr-TR" sz="2000" b="1" dirty="0">
                <a:latin typeface="Arial"/>
                <a:ea typeface="ＭＳ Ｐゴシック"/>
                <a:cs typeface="Arial"/>
              </a:rPr>
              <a:t>genellikle </a:t>
            </a:r>
            <a:r>
              <a:rPr lang="tr-TR" sz="2000" dirty="0">
                <a:latin typeface="Arial"/>
                <a:ea typeface="ＭＳ Ｐゴシック"/>
                <a:cs typeface="Arial"/>
              </a:rPr>
              <a:t>internet hizmet sağlayıcılarından veya finansal kuruluşlardan </a:t>
            </a:r>
            <a:r>
              <a:rPr lang="tr-TR" sz="2000" b="1" dirty="0">
                <a:latin typeface="Arial"/>
                <a:ea typeface="ＭＳ Ｐゴシック"/>
                <a:cs typeface="Arial"/>
              </a:rPr>
              <a:t>veri elde etmek için kullanılır</a:t>
            </a:r>
          </a:p>
          <a:p>
            <a:pPr marL="342900" lvl="1" indent="-342900">
              <a:buFont typeface="Arial" panose="020B0604020202020204" pitchFamily="34" charset="0"/>
              <a:buChar char="•"/>
            </a:pPr>
            <a:r>
              <a:rPr lang="tr-TR" sz="2000" dirty="0">
                <a:latin typeface="Arial"/>
                <a:ea typeface="ＭＳ Ｐゴシック"/>
                <a:cs typeface="Arial"/>
              </a:rPr>
              <a:t>insan hakları değerlendirmeleri ve veri koruma istisnaları bağlamında gizliliğe </a:t>
            </a:r>
            <a:r>
              <a:rPr lang="tr-TR" sz="2000" b="1" dirty="0">
                <a:latin typeface="Arial"/>
                <a:ea typeface="ＭＳ Ｐゴシック"/>
                <a:cs typeface="Arial"/>
              </a:rPr>
              <a:t>müdahalenin gerekçelendirilmesi gerekir</a:t>
            </a:r>
          </a:p>
          <a:p>
            <a:pPr marL="342900" lvl="1" indent="-342900">
              <a:buFont typeface="Arial" panose="020B0604020202020204" pitchFamily="34" charset="0"/>
              <a:buChar char="•"/>
            </a:pPr>
            <a:r>
              <a:rPr lang="tr-TR" sz="2000" b="1" dirty="0">
                <a:latin typeface="Arial"/>
                <a:ea typeface="ＭＳ Ｐゴシック"/>
                <a:cs typeface="Arial"/>
              </a:rPr>
              <a:t>talepte bulunan tarafın talep içerisinde</a:t>
            </a:r>
            <a:r>
              <a:rPr lang="tr-TR" sz="2000" dirty="0">
                <a:latin typeface="Arial"/>
                <a:ea typeface="ＭＳ Ｐゴシック"/>
                <a:cs typeface="Arial"/>
              </a:rPr>
              <a:t>, bilginin soruşturma için neden gerekli olduğunu, neyi göstermesini beklediğini ve nasıl kullanılacağını </a:t>
            </a:r>
            <a:r>
              <a:rPr lang="tr-TR" sz="2000" b="1" dirty="0">
                <a:latin typeface="Arial"/>
                <a:ea typeface="ＭＳ Ｐゴシック"/>
                <a:cs typeface="Arial"/>
              </a:rPr>
              <a:t>açıklaması gerekir</a:t>
            </a:r>
            <a:endParaRPr lang="tr-TR" sz="2000" dirty="0">
              <a:latin typeface="Arial"/>
              <a:ea typeface="ＭＳ Ｐゴシック"/>
              <a:cs typeface="Arial"/>
            </a:endParaRPr>
          </a:p>
        </p:txBody>
      </p:sp>
      <p:pic>
        <p:nvPicPr>
          <p:cNvPr id="6" name="Picture 5" descr="A screenshot of a social media post&#10;&#10;Description automatically generated">
            <a:extLst>
              <a:ext uri="{FF2B5EF4-FFF2-40B4-BE49-F238E27FC236}">
                <a16:creationId xmlns:a16="http://schemas.microsoft.com/office/drawing/2014/main" id="{2394AB1D-B035-4F14-82CB-169D84927649}"/>
              </a:ext>
            </a:extLst>
          </p:cNvPr>
          <p:cNvPicPr>
            <a:picLocks noChangeAspect="1"/>
          </p:cNvPicPr>
          <p:nvPr/>
        </p:nvPicPr>
        <p:blipFill>
          <a:blip r:embed="rId4"/>
          <a:stretch>
            <a:fillRect/>
          </a:stretch>
        </p:blipFill>
        <p:spPr>
          <a:xfrm>
            <a:off x="5369805" y="1412695"/>
            <a:ext cx="3407643" cy="4813972"/>
          </a:xfrm>
          <a:prstGeom prst="rect">
            <a:avLst/>
          </a:prstGeom>
        </p:spPr>
      </p:pic>
    </p:spTree>
    <p:extLst>
      <p:ext uri="{BB962C8B-B14F-4D97-AF65-F5344CB8AC3E}">
        <p14:creationId xmlns:p14="http://schemas.microsoft.com/office/powerpoint/2010/main" val="344891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Oturum Hedefleri</a:t>
            </a:r>
            <a:endParaRPr lang="tr-TR" sz="3200" b="1">
              <a:ea typeface="ＭＳ Ｐゴシック"/>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B0D9B726-2DA9-204B-BF3E-36B6AB6770F1}"/>
              </a:ext>
            </a:extLst>
          </p:cNvPr>
          <p:cNvSpPr/>
          <p:nvPr/>
        </p:nvSpPr>
        <p:spPr>
          <a:xfrm>
            <a:off x="88522" y="1129045"/>
            <a:ext cx="4572000" cy="5170646"/>
          </a:xfrm>
          <a:prstGeom prst="rect">
            <a:avLst/>
          </a:prstGeom>
        </p:spPr>
        <p:txBody>
          <a:bodyPr lIns="91440" tIns="45720" rIns="91440" bIns="45720" anchor="t">
            <a:spAutoFit/>
          </a:bodyPr>
          <a:lstStyle/>
          <a:p>
            <a:pPr marL="342900" lvl="2" indent="-342900">
              <a:buFont typeface="Wingdings" pitchFamily="2" charset="2"/>
              <a:buChar char="ü"/>
            </a:pPr>
            <a:r>
              <a:rPr lang="tr-TR" sz="2200" i="1" dirty="0">
                <a:latin typeface="Arial"/>
                <a:ea typeface="ＭＳ Ｐゴシック"/>
                <a:cs typeface="Arial"/>
              </a:rPr>
              <a:t>Karşılıklı adli yardım </a:t>
            </a:r>
            <a:r>
              <a:rPr lang="tr-TR" sz="2200" i="1" dirty="0" smtClean="0">
                <a:latin typeface="Arial"/>
                <a:ea typeface="ＭＳ Ｐゴシック"/>
                <a:cs typeface="Arial"/>
              </a:rPr>
              <a:t>uygulamalarını </a:t>
            </a:r>
            <a:r>
              <a:rPr lang="tr-TR" sz="2200" i="1" dirty="0">
                <a:latin typeface="Arial"/>
                <a:ea typeface="ＭＳ Ｐゴシック"/>
                <a:cs typeface="Arial"/>
              </a:rPr>
              <a:t>ve prosedürlerini </a:t>
            </a:r>
            <a:r>
              <a:rPr lang="tr-TR" sz="2200" b="1" i="1" dirty="0">
                <a:latin typeface="Arial"/>
                <a:ea typeface="ＭＳ Ｐゴシック"/>
                <a:cs typeface="Arial"/>
              </a:rPr>
              <a:t>daha iyi anlamak</a:t>
            </a:r>
          </a:p>
          <a:p>
            <a:pPr marL="342900" lvl="2" indent="-342900">
              <a:buFont typeface="Wingdings" pitchFamily="2" charset="2"/>
              <a:buChar char="ü"/>
            </a:pPr>
            <a:endParaRPr lang="tr-TR" sz="2200" i="1" dirty="0">
              <a:cs typeface="Arial" pitchFamily="34" charset="0"/>
            </a:endParaRPr>
          </a:p>
          <a:p>
            <a:pPr marL="342900" lvl="2" indent="-342900">
              <a:buFont typeface="Wingdings" pitchFamily="2" charset="2"/>
              <a:buChar char="ü"/>
            </a:pPr>
            <a:r>
              <a:rPr lang="tr-TR" sz="2200" b="1" i="1" dirty="0">
                <a:latin typeface="Arial"/>
                <a:ea typeface="ＭＳ Ｐゴシック"/>
                <a:cs typeface="Arial"/>
              </a:rPr>
              <a:t>Karşılıklı adli yardım </a:t>
            </a:r>
            <a:r>
              <a:rPr lang="tr-TR" sz="2200" b="1" i="1" dirty="0" smtClean="0">
                <a:latin typeface="Arial"/>
                <a:ea typeface="ＭＳ Ｐゴシック"/>
                <a:cs typeface="Arial"/>
              </a:rPr>
              <a:t>(</a:t>
            </a:r>
            <a:r>
              <a:rPr lang="tr-TR" sz="2200" b="1" i="1" dirty="0" err="1" smtClean="0">
                <a:latin typeface="Arial"/>
                <a:ea typeface="ＭＳ Ｐゴシック"/>
                <a:cs typeface="Arial"/>
              </a:rPr>
              <a:t>MLA</a:t>
            </a:r>
            <a:r>
              <a:rPr lang="tr-TR" sz="2200" b="1" i="1" dirty="0" smtClean="0">
                <a:latin typeface="Arial"/>
                <a:ea typeface="ＭＳ Ｐゴシック"/>
                <a:cs typeface="Arial"/>
              </a:rPr>
              <a:t>) prosedürlerinin </a:t>
            </a:r>
            <a:r>
              <a:rPr lang="tr-TR" sz="2200" b="1" i="1" dirty="0">
                <a:latin typeface="Arial"/>
                <a:ea typeface="ＭＳ Ｐゴシック"/>
                <a:cs typeface="Arial"/>
              </a:rPr>
              <a:t>zorluklarını</a:t>
            </a:r>
            <a:r>
              <a:rPr lang="tr-TR" sz="2200" i="1" dirty="0">
                <a:latin typeface="Arial"/>
                <a:ea typeface="ＭＳ Ｐゴシック"/>
                <a:cs typeface="Arial"/>
              </a:rPr>
              <a:t> ve </a:t>
            </a:r>
            <a:r>
              <a:rPr lang="tr-TR" sz="2200" i="1" dirty="0" smtClean="0">
                <a:latin typeface="Arial"/>
                <a:ea typeface="ＭＳ Ｐゴシック"/>
                <a:cs typeface="Arial"/>
              </a:rPr>
              <a:t>verimliliğini neyin ve nasıl etkilediğini</a:t>
            </a:r>
            <a:r>
              <a:rPr lang="tr-TR" sz="2200" i="1" dirty="0">
                <a:latin typeface="Arial"/>
                <a:ea typeface="ＭＳ Ｐゴシック"/>
                <a:cs typeface="Arial"/>
              </a:rPr>
              <a:t> </a:t>
            </a:r>
            <a:r>
              <a:rPr lang="tr-TR" sz="2200" b="1" i="1" dirty="0">
                <a:latin typeface="Arial"/>
                <a:ea typeface="ＭＳ Ｐゴシック"/>
                <a:cs typeface="Arial"/>
              </a:rPr>
              <a:t>öğrenmek </a:t>
            </a:r>
            <a:endParaRPr lang="tr-TR" sz="2200" b="1" i="1" dirty="0">
              <a:cs typeface="Arial"/>
            </a:endParaRPr>
          </a:p>
          <a:p>
            <a:pPr marL="342900" lvl="2" indent="-342900">
              <a:buFont typeface="Wingdings" pitchFamily="2" charset="2"/>
              <a:buChar char="ü"/>
            </a:pPr>
            <a:endParaRPr lang="tr-TR" sz="2200" i="1" dirty="0">
              <a:cs typeface="Arial"/>
            </a:endParaRPr>
          </a:p>
          <a:p>
            <a:pPr marL="342900" lvl="2" indent="-342900">
              <a:buFont typeface="Wingdings" pitchFamily="2" charset="2"/>
              <a:buChar char="ü"/>
            </a:pPr>
            <a:r>
              <a:rPr lang="tr-TR" sz="2200" b="1" i="1" dirty="0">
                <a:latin typeface="Arial"/>
                <a:ea typeface="ＭＳ Ｐゴシック"/>
                <a:cs typeface="Arial"/>
              </a:rPr>
              <a:t>İşbirliği </a:t>
            </a:r>
            <a:r>
              <a:rPr lang="tr-TR" sz="2200" b="1" i="1" dirty="0" smtClean="0">
                <a:latin typeface="Arial"/>
                <a:ea typeface="ＭＳ Ｐゴシック"/>
                <a:cs typeface="Arial"/>
              </a:rPr>
              <a:t>araçları</a:t>
            </a:r>
            <a:r>
              <a:rPr lang="tr-TR" sz="2200" i="1" dirty="0" smtClean="0">
                <a:latin typeface="Arial"/>
                <a:ea typeface="ＭＳ Ｐゴシック"/>
                <a:cs typeface="Arial"/>
              </a:rPr>
              <a:t>, </a:t>
            </a:r>
            <a:r>
              <a:rPr lang="tr-TR" sz="2200" i="1" dirty="0">
                <a:latin typeface="Arial"/>
                <a:ea typeface="ＭＳ Ｐゴシック"/>
                <a:cs typeface="Arial"/>
              </a:rPr>
              <a:t>standartları ve iletişim </a:t>
            </a:r>
            <a:r>
              <a:rPr lang="tr-TR" sz="2200" i="1" dirty="0" smtClean="0">
                <a:latin typeface="Arial"/>
                <a:ea typeface="ＭＳ Ｐゴシック"/>
                <a:cs typeface="Arial"/>
              </a:rPr>
              <a:t>kanalları hakkında </a:t>
            </a:r>
            <a:r>
              <a:rPr lang="tr-TR" sz="2200" b="1" i="1" dirty="0" smtClean="0">
                <a:latin typeface="Arial"/>
                <a:ea typeface="ＭＳ Ｐゴシック"/>
                <a:cs typeface="Arial"/>
              </a:rPr>
              <a:t>bilgi edinmek</a:t>
            </a:r>
            <a:endParaRPr lang="tr-TR" sz="2200" b="1" i="1" dirty="0">
              <a:latin typeface="Arial"/>
              <a:ea typeface="ＭＳ Ｐゴシック"/>
              <a:cs typeface="Arial"/>
            </a:endParaRPr>
          </a:p>
          <a:p>
            <a:pPr marL="342900" lvl="2" indent="-342900">
              <a:buFont typeface="Wingdings" pitchFamily="2" charset="2"/>
              <a:buChar char="ü"/>
            </a:pPr>
            <a:endParaRPr lang="tr-TR" sz="2200" b="1" i="1" dirty="0">
              <a:latin typeface="Arial"/>
              <a:ea typeface="ＭＳ Ｐゴシック"/>
              <a:cs typeface="Arial"/>
            </a:endParaRPr>
          </a:p>
          <a:p>
            <a:pPr marL="342900" lvl="2" indent="-342900">
              <a:buFont typeface="Wingdings" pitchFamily="2" charset="2"/>
              <a:buChar char="ü"/>
            </a:pPr>
            <a:r>
              <a:rPr lang="tr-TR" sz="2200" b="1" i="1" dirty="0">
                <a:latin typeface="Arial"/>
                <a:ea typeface="ＭＳ Ｐゴシック"/>
                <a:cs typeface="Arial"/>
              </a:rPr>
              <a:t>Farklı </a:t>
            </a:r>
            <a:r>
              <a:rPr lang="tr-TR" sz="2200" b="1" i="1" dirty="0" smtClean="0">
                <a:latin typeface="Arial"/>
                <a:ea typeface="ＭＳ Ｐゴシック"/>
                <a:cs typeface="Arial"/>
              </a:rPr>
              <a:t>yasal gerekliliklerin </a:t>
            </a:r>
            <a:r>
              <a:rPr lang="tr-TR" sz="2200" i="1" dirty="0" smtClean="0">
                <a:latin typeface="Arial"/>
                <a:ea typeface="ＭＳ Ｐゴシック"/>
                <a:cs typeface="Arial"/>
              </a:rPr>
              <a:t>ne olduğunu </a:t>
            </a:r>
            <a:r>
              <a:rPr lang="tr-TR" sz="2200" b="1" i="1" dirty="0" smtClean="0">
                <a:latin typeface="Arial"/>
                <a:ea typeface="ＭＳ Ｐゴシック"/>
                <a:cs typeface="Arial"/>
              </a:rPr>
              <a:t>anlamak</a:t>
            </a:r>
            <a:endParaRPr lang="tr-TR" sz="2200" i="1" dirty="0">
              <a:cs typeface="Arial"/>
            </a:endParaRPr>
          </a:p>
        </p:txBody>
      </p:sp>
      <p:sp>
        <p:nvSpPr>
          <p:cNvPr id="8" name="Rectangle 7">
            <a:extLst>
              <a:ext uri="{FF2B5EF4-FFF2-40B4-BE49-F238E27FC236}">
                <a16:creationId xmlns:a16="http://schemas.microsoft.com/office/drawing/2014/main" id="{318C602D-ED60-F847-ABCD-A03310105151}"/>
              </a:ext>
            </a:extLst>
          </p:cNvPr>
          <p:cNvSpPr/>
          <p:nvPr/>
        </p:nvSpPr>
        <p:spPr>
          <a:xfrm>
            <a:off x="4732127" y="1163467"/>
            <a:ext cx="4572000" cy="3816429"/>
          </a:xfrm>
          <a:prstGeom prst="rect">
            <a:avLst/>
          </a:prstGeom>
        </p:spPr>
        <p:txBody>
          <a:bodyPr lIns="91440" tIns="45720" rIns="91440" bIns="45720" anchor="t">
            <a:spAutoFit/>
          </a:bodyPr>
          <a:lstStyle/>
          <a:p>
            <a:pPr marL="342900" lvl="2" indent="-342900">
              <a:buFont typeface="Wingdings" pitchFamily="2" charset="2"/>
              <a:buChar char="ü"/>
            </a:pPr>
            <a:r>
              <a:rPr lang="tr-TR" sz="2200" b="1" i="1" dirty="0">
                <a:latin typeface="Arial"/>
                <a:ea typeface="ＭＳ Ｐゴシック"/>
                <a:cs typeface="Arial"/>
              </a:rPr>
              <a:t>Mevcut </a:t>
            </a:r>
            <a:r>
              <a:rPr lang="tr-TR" sz="2200" i="1" dirty="0">
                <a:latin typeface="Arial"/>
                <a:ea typeface="ＭＳ Ｐゴシック"/>
                <a:cs typeface="Arial"/>
              </a:rPr>
              <a:t>karşılıklı adli yardımlaşma </a:t>
            </a:r>
            <a:r>
              <a:rPr lang="tr-TR" sz="2200" i="1" dirty="0" smtClean="0">
                <a:latin typeface="Arial"/>
                <a:ea typeface="ＭＳ Ｐゴシック"/>
                <a:cs typeface="Arial"/>
              </a:rPr>
              <a:t>değerlendirmeleri hakkında bilgi edinmek ve sürecin nasıl iyileştirilebileceği konusunda tavsiyeler hakkında </a:t>
            </a:r>
            <a:r>
              <a:rPr lang="tr-TR" sz="2200" i="1" dirty="0">
                <a:latin typeface="Arial"/>
                <a:ea typeface="ＭＳ Ｐゴシック"/>
                <a:cs typeface="Arial"/>
              </a:rPr>
              <a:t>farkındalık </a:t>
            </a:r>
            <a:r>
              <a:rPr lang="tr-TR" sz="2200" i="1" dirty="0" smtClean="0">
                <a:latin typeface="Arial"/>
                <a:ea typeface="ＭＳ Ｐゴシック"/>
                <a:cs typeface="Arial"/>
              </a:rPr>
              <a:t>yaratmak</a:t>
            </a:r>
            <a:endParaRPr lang="tr-TR" sz="2200" b="1" i="1" dirty="0">
              <a:latin typeface="Arial"/>
              <a:ea typeface="ＭＳ Ｐゴシック"/>
              <a:cs typeface="Arial"/>
            </a:endParaRPr>
          </a:p>
          <a:p>
            <a:pPr marL="342900" lvl="2" indent="-342900">
              <a:buFont typeface="Wingdings" pitchFamily="2" charset="2"/>
              <a:buChar char="ü"/>
            </a:pPr>
            <a:endParaRPr lang="tr-TR" sz="2200" i="1" dirty="0">
              <a:cs typeface="Arial"/>
            </a:endParaRPr>
          </a:p>
          <a:p>
            <a:pPr marL="342900" lvl="2" indent="-342900">
              <a:buFont typeface="Wingdings" pitchFamily="2" charset="2"/>
              <a:buChar char="ü"/>
            </a:pPr>
            <a:r>
              <a:rPr lang="tr-TR" sz="2200" i="1" dirty="0">
                <a:latin typeface="Arial"/>
                <a:ea typeface="ＭＳ Ｐゴシック"/>
                <a:cs typeface="Arial"/>
              </a:rPr>
              <a:t>Mevcut </a:t>
            </a:r>
            <a:r>
              <a:rPr lang="tr-TR" sz="2200" i="1" dirty="0" smtClean="0">
                <a:latin typeface="Arial"/>
                <a:ea typeface="ＭＳ Ｐゴシック"/>
                <a:cs typeface="Arial"/>
              </a:rPr>
              <a:t>destekleyici araçlar</a:t>
            </a:r>
            <a:r>
              <a:rPr lang="tr-TR" sz="2200" i="1" dirty="0">
                <a:latin typeface="Arial"/>
                <a:ea typeface="ＭＳ Ｐゴシック"/>
                <a:cs typeface="Arial"/>
              </a:rPr>
              <a:t> hakkındaki </a:t>
            </a:r>
            <a:r>
              <a:rPr lang="tr-TR" sz="2200" b="1" i="1" dirty="0">
                <a:latin typeface="Arial"/>
                <a:ea typeface="ＭＳ Ｐゴシック"/>
                <a:cs typeface="Arial"/>
              </a:rPr>
              <a:t>bilgileri geliştirmek</a:t>
            </a:r>
          </a:p>
          <a:p>
            <a:pPr marL="342900" lvl="2" indent="-342900">
              <a:buFont typeface="Wingdings" pitchFamily="2" charset="2"/>
              <a:buChar char="ü"/>
            </a:pPr>
            <a:endParaRPr lang="tr-TR" sz="2200" dirty="0">
              <a:cs typeface="Arial"/>
            </a:endParaRPr>
          </a:p>
        </p:txBody>
      </p:sp>
      <p:pic>
        <p:nvPicPr>
          <p:cNvPr id="5" name="Picture 4">
            <a:extLst>
              <a:ext uri="{FF2B5EF4-FFF2-40B4-BE49-F238E27FC236}">
                <a16:creationId xmlns:a16="http://schemas.microsoft.com/office/drawing/2014/main" id="{378D8860-1094-415E-BAB6-6A9B57C09E01}"/>
              </a:ext>
            </a:extLst>
          </p:cNvPr>
          <p:cNvPicPr>
            <a:picLocks noChangeAspect="1"/>
          </p:cNvPicPr>
          <p:nvPr/>
        </p:nvPicPr>
        <p:blipFill>
          <a:blip r:embed="rId4"/>
          <a:stretch>
            <a:fillRect/>
          </a:stretch>
        </p:blipFill>
        <p:spPr>
          <a:xfrm>
            <a:off x="5336801" y="4884718"/>
            <a:ext cx="2550994" cy="1953104"/>
          </a:xfrm>
          <a:prstGeom prst="rect">
            <a:avLst/>
          </a:prstGeom>
        </p:spPr>
      </p:pic>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Hukuki gereklilikler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170646"/>
          </a:xfrm>
          <a:prstGeom prst="rect">
            <a:avLst/>
          </a:prstGeom>
        </p:spPr>
        <p:txBody>
          <a:bodyPr lIns="91440" tIns="45720" rIns="91440" bIns="45720" anchor="t">
            <a:spAutoFit/>
          </a:bodyPr>
          <a:lstStyle/>
          <a:p>
            <a:pPr marL="0" lvl="1" indent="-342900">
              <a:buFont typeface="Wingdings" pitchFamily="2" charset="2"/>
              <a:buChar char="Ø"/>
            </a:pPr>
            <a:r>
              <a:rPr lang="tr-TR" sz="2200" b="1" dirty="0">
                <a:latin typeface="Arial"/>
                <a:ea typeface="ＭＳ Ｐゴシック"/>
                <a:cs typeface="Arial"/>
              </a:rPr>
              <a:t>İç hukukun uygulanması</a:t>
            </a:r>
            <a:r>
              <a:rPr lang="tr-TR" sz="2200" dirty="0">
                <a:latin typeface="Arial"/>
                <a:ea typeface="ＭＳ Ｐゴシック"/>
                <a:cs typeface="Arial"/>
              </a:rPr>
              <a:t>:</a:t>
            </a:r>
          </a:p>
          <a:p>
            <a:pPr marL="0" lvl="1"/>
            <a:endParaRPr lang="tr-TR" sz="2200" dirty="0">
              <a:cs typeface="Arial"/>
            </a:endParaRPr>
          </a:p>
          <a:p>
            <a:pPr marL="342900" lvl="1" indent="-342900">
              <a:buFont typeface="Wingdings" pitchFamily="2" charset="2"/>
              <a:buChar char="ü"/>
            </a:pPr>
            <a:r>
              <a:rPr lang="tr-TR" sz="2200" i="1" dirty="0">
                <a:latin typeface="Arial"/>
                <a:ea typeface="ＭＳ Ｐゴシック"/>
                <a:cs typeface="Arial"/>
              </a:rPr>
              <a:t>Arama ve el koyma, genel değerlendirmeler</a:t>
            </a:r>
            <a:r>
              <a:rPr lang="tr-TR" sz="2200" dirty="0">
                <a:latin typeface="Arial"/>
                <a:ea typeface="ＭＳ Ｐゴシック"/>
                <a:cs typeface="Arial"/>
              </a:rPr>
              <a:t>:</a:t>
            </a:r>
          </a:p>
          <a:p>
            <a:pPr marL="342900" lvl="1" indent="-342900">
              <a:buFont typeface="Arial" panose="020B0604020202020204" pitchFamily="34" charset="0"/>
              <a:buChar char="•"/>
            </a:pPr>
            <a:r>
              <a:rPr lang="tr-TR" sz="2200" b="1" dirty="0">
                <a:latin typeface="Arial"/>
                <a:ea typeface="ＭＳ Ｐゴシック"/>
                <a:cs typeface="Arial"/>
              </a:rPr>
              <a:t>oldukça müdahaleci bir tedbir olarak kabul edilmektedir</a:t>
            </a:r>
          </a:p>
          <a:p>
            <a:pPr marL="342900" lvl="1" indent="-342900">
              <a:buFont typeface="Arial" panose="020B0604020202020204" pitchFamily="34" charset="0"/>
              <a:buChar char="•"/>
            </a:pPr>
            <a:r>
              <a:rPr lang="tr-TR" sz="2200" dirty="0">
                <a:latin typeface="Arial"/>
                <a:ea typeface="ＭＳ Ｐゴシック"/>
                <a:cs typeface="Arial"/>
              </a:rPr>
              <a:t>talepte, aranacak yerle ilgili bilgilerin, vakayla bağlantısının ve kurtarılacak ve el konacak materyalin türünün detaylı bir biçimde </a:t>
            </a:r>
            <a:r>
              <a:rPr lang="tr-TR" sz="2200" b="1" dirty="0">
                <a:latin typeface="Arial"/>
                <a:ea typeface="ＭＳ Ｐゴシック"/>
                <a:cs typeface="Arial"/>
              </a:rPr>
              <a:t>aktarılması beklenir</a:t>
            </a:r>
          </a:p>
          <a:p>
            <a:pPr marL="342900" lvl="1" indent="-342900">
              <a:buFont typeface="Arial" panose="020B0604020202020204" pitchFamily="34" charset="0"/>
              <a:buChar char="•"/>
            </a:pPr>
            <a:r>
              <a:rPr lang="tr-TR" sz="2200" b="1" dirty="0">
                <a:latin typeface="Arial"/>
                <a:ea typeface="ＭＳ Ｐゴシック"/>
                <a:cs typeface="Arial"/>
              </a:rPr>
              <a:t>materyalin </a:t>
            </a:r>
            <a:r>
              <a:rPr lang="tr-TR" sz="2200" dirty="0">
                <a:latin typeface="Arial"/>
                <a:ea typeface="ＭＳ Ｐゴシック"/>
                <a:cs typeface="Arial"/>
              </a:rPr>
              <a:t>vakayla </a:t>
            </a:r>
            <a:r>
              <a:rPr lang="tr-TR" sz="2200" b="1" dirty="0">
                <a:latin typeface="Arial"/>
                <a:ea typeface="ＭＳ Ｐゴシック"/>
                <a:cs typeface="Arial"/>
              </a:rPr>
              <a:t>bağlantısı </a:t>
            </a:r>
            <a:r>
              <a:rPr lang="tr-TR" sz="2200" dirty="0">
                <a:latin typeface="Arial"/>
                <a:ea typeface="ＭＳ Ｐゴシック"/>
                <a:cs typeface="Arial"/>
              </a:rPr>
              <a:t>ve neden ilgili yerde bulunmasının beklendiği belirtilmelidir</a:t>
            </a:r>
            <a:endParaRPr lang="tr-TR" sz="2200" b="1" dirty="0">
              <a:latin typeface="Arial"/>
              <a:ea typeface="ＭＳ Ｐゴシック"/>
              <a:cs typeface="Arial"/>
            </a:endParaRPr>
          </a:p>
        </p:txBody>
      </p:sp>
      <p:sp>
        <p:nvSpPr>
          <p:cNvPr id="5" name="Rectangle 4">
            <a:extLst>
              <a:ext uri="{FF2B5EF4-FFF2-40B4-BE49-F238E27FC236}">
                <a16:creationId xmlns:a16="http://schemas.microsoft.com/office/drawing/2014/main" id="{A9C5C6D1-36EB-DA4A-BBD2-32788D58FEDF}"/>
              </a:ext>
            </a:extLst>
          </p:cNvPr>
          <p:cNvSpPr/>
          <p:nvPr/>
        </p:nvSpPr>
        <p:spPr>
          <a:xfrm>
            <a:off x="4483478" y="920135"/>
            <a:ext cx="4572000" cy="4154984"/>
          </a:xfrm>
          <a:prstGeom prst="rect">
            <a:avLst/>
          </a:prstGeom>
        </p:spPr>
        <p:txBody>
          <a:bodyPr lIns="91440" tIns="45720" rIns="91440" bIns="45720" anchor="t">
            <a:spAutoFit/>
          </a:bodyPr>
          <a:lstStyle/>
          <a:p>
            <a:pPr marL="342900" lvl="1" indent="-342900">
              <a:buFont typeface="Arial" panose="020B0604020202020204" pitchFamily="34" charset="0"/>
              <a:buChar char="•"/>
            </a:pPr>
            <a:r>
              <a:rPr lang="tr-TR" sz="2200" b="1" dirty="0">
                <a:latin typeface="Arial"/>
                <a:ea typeface="ＭＳ Ｐゴシック"/>
                <a:cs typeface="Arial"/>
              </a:rPr>
              <a:t>bilgisayarların, akıllı telefonların ve diğer depolama araçlarının varlığı halinde</a:t>
            </a:r>
            <a:r>
              <a:rPr lang="tr-TR" sz="2200" dirty="0">
                <a:latin typeface="Arial"/>
                <a:ea typeface="ＭＳ Ｐゴシック"/>
                <a:cs typeface="Arial"/>
              </a:rPr>
              <a:t>, bu aygıtlarda her zaman, arama emrinin veya talebin konusunu oluşturmayan veya ilgili olmayan materyal de bulunacaktır</a:t>
            </a:r>
            <a:endParaRPr lang="tr-TR" sz="2200" b="1" dirty="0">
              <a:latin typeface="Arial"/>
              <a:ea typeface="ＭＳ Ｐゴシック"/>
              <a:cs typeface="Arial"/>
            </a:endParaRPr>
          </a:p>
          <a:p>
            <a:pPr marL="342900" lvl="1" indent="-342900">
              <a:buFont typeface="Arial" panose="020B0604020202020204" pitchFamily="34" charset="0"/>
              <a:buChar char="•"/>
            </a:pPr>
            <a:r>
              <a:rPr lang="tr-TR" sz="2200" b="1" dirty="0">
                <a:latin typeface="Arial"/>
                <a:ea typeface="ＭＳ Ｐゴシック"/>
                <a:cs typeface="Arial"/>
              </a:rPr>
              <a:t>materyallerin birbirinden ayrılması gerekir </a:t>
            </a:r>
            <a:r>
              <a:rPr lang="tr-TR" sz="2200" dirty="0">
                <a:latin typeface="Arial"/>
                <a:ea typeface="ＭＳ Ｐゴシック"/>
                <a:cs typeface="Arial"/>
              </a:rPr>
              <a:t> - bu büyük olasılıkla uzun bir süreç gerektirecektir</a:t>
            </a:r>
            <a:endParaRPr lang="tr-TR" dirty="0">
              <a:cs typeface="Arial" pitchFamily="34" charset="0"/>
            </a:endParaRPr>
          </a:p>
        </p:txBody>
      </p:sp>
    </p:spTree>
    <p:extLst>
      <p:ext uri="{BB962C8B-B14F-4D97-AF65-F5344CB8AC3E}">
        <p14:creationId xmlns:p14="http://schemas.microsoft.com/office/powerpoint/2010/main" val="3549818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Hukuki gereklilikler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668383979"/>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32937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Hukuki gereklilikler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803672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Değerlendirmeler</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647700"/>
          </a:xfrm>
          <a:prstGeom prst="rect">
            <a:avLst/>
          </a:prstGeom>
        </p:spPr>
        <p:txBody>
          <a:bodyPr lIns="91440" tIns="45720" rIns="91440" bIns="45720" anchor="t">
            <a:spAutoFit/>
          </a:bodyPr>
          <a:lstStyle/>
          <a:p>
            <a:pPr marL="342900" lvl="1" indent="-342900">
              <a:buFont typeface="Wingdings" pitchFamily="2" charset="2"/>
              <a:buChar char="Ø"/>
            </a:pPr>
            <a:r>
              <a:rPr lang="tr-TR" sz="1900" b="1" dirty="0">
                <a:latin typeface="Arial"/>
                <a:ea typeface="ＭＳ Ｐゴシック"/>
                <a:cs typeface="Arial"/>
              </a:rPr>
              <a:t>Talepte bulunan taraf açısından:</a:t>
            </a:r>
            <a:endParaRPr lang="tr-TR" sz="1900" dirty="0">
              <a:latin typeface="Arial"/>
              <a:ea typeface="ＭＳ Ｐゴシック"/>
              <a:cs typeface="Arial"/>
            </a:endParaRPr>
          </a:p>
          <a:p>
            <a:pPr marL="342900" lvl="1" indent="-342900">
              <a:buFont typeface="Arial" panose="020B0604020202020204" pitchFamily="34" charset="0"/>
              <a:buChar char="•"/>
            </a:pPr>
            <a:r>
              <a:rPr lang="tr-TR" sz="1900" dirty="0">
                <a:latin typeface="Arial"/>
                <a:ea typeface="ＭＳ Ｐゴシック"/>
                <a:cs typeface="Arial"/>
              </a:rPr>
              <a:t>Karşılıklı adli yardımlaşmaya </a:t>
            </a:r>
            <a:r>
              <a:rPr lang="tr-TR" sz="1900" b="1" dirty="0">
                <a:latin typeface="Arial"/>
                <a:ea typeface="ＭＳ Ｐゴシック"/>
                <a:cs typeface="Arial"/>
              </a:rPr>
              <a:t>gerek var mı</a:t>
            </a:r>
            <a:r>
              <a:rPr lang="tr-TR" sz="1900" dirty="0">
                <a:latin typeface="Arial"/>
                <a:ea typeface="ＭＳ Ｐゴシック"/>
                <a:cs typeface="Arial"/>
              </a:rPr>
              <a:t>?</a:t>
            </a:r>
            <a:endParaRPr lang="tr-TR" sz="1900" b="1" dirty="0">
              <a:latin typeface="Arial"/>
              <a:ea typeface="ＭＳ Ｐゴシック"/>
              <a:cs typeface="Arial"/>
            </a:endParaRPr>
          </a:p>
          <a:p>
            <a:pPr marL="342900" lvl="1" indent="-342900">
              <a:buFont typeface="Arial" panose="020B0604020202020204" pitchFamily="34" charset="0"/>
              <a:buChar char="•"/>
            </a:pPr>
            <a:r>
              <a:rPr lang="tr-TR" sz="1900" dirty="0">
                <a:latin typeface="Arial"/>
                <a:ea typeface="ＭＳ Ｐゴシック"/>
                <a:cs typeface="Arial"/>
              </a:rPr>
              <a:t>Karşılıklı adli yardımlaşmaya başvurmadan </a:t>
            </a:r>
            <a:r>
              <a:rPr lang="tr-TR" sz="1900" b="1" dirty="0">
                <a:latin typeface="Arial"/>
                <a:ea typeface="ＭＳ Ｐゴシック"/>
                <a:cs typeface="Arial"/>
              </a:rPr>
              <a:t>hangi konularda başarıya ulaşılabilir</a:t>
            </a:r>
            <a:r>
              <a:rPr lang="tr-TR" sz="1900" dirty="0">
                <a:latin typeface="Arial"/>
                <a:ea typeface="ＭＳ Ｐゴシック"/>
                <a:cs typeface="Arial"/>
              </a:rPr>
              <a:t>?</a:t>
            </a:r>
            <a:endParaRPr lang="tr-TR" sz="1900" dirty="0">
              <a:cs typeface="Arial"/>
            </a:endParaRPr>
          </a:p>
          <a:p>
            <a:pPr marL="342900" lvl="1" indent="-342900">
              <a:buFont typeface="Arial" panose="020B0604020202020204" pitchFamily="34" charset="0"/>
              <a:buChar char="•"/>
            </a:pPr>
            <a:r>
              <a:rPr lang="tr-TR" sz="1900" b="1" dirty="0">
                <a:latin typeface="Arial"/>
                <a:ea typeface="ＭＳ Ｐゴシック"/>
                <a:cs typeface="Arial"/>
              </a:rPr>
              <a:t>polisten polise </a:t>
            </a:r>
            <a:r>
              <a:rPr lang="tr-TR" sz="1900" dirty="0">
                <a:latin typeface="Arial"/>
                <a:ea typeface="ＭＳ Ｐゴシック"/>
                <a:cs typeface="Arial"/>
              </a:rPr>
              <a:t>işbirliği söz konusu mu?</a:t>
            </a:r>
          </a:p>
          <a:p>
            <a:pPr marL="342900" lvl="1" indent="-342900">
              <a:buFont typeface="Arial" panose="020B0604020202020204" pitchFamily="34" charset="0"/>
              <a:buChar char="•"/>
            </a:pPr>
            <a:r>
              <a:rPr lang="tr-TR" sz="1900" dirty="0">
                <a:latin typeface="Arial"/>
                <a:ea typeface="ＭＳ Ｐゴシック"/>
                <a:cs typeface="Arial"/>
              </a:rPr>
              <a:t>ilgili hukuki tasarruf (karşılıklı adli yardımlaşma veya yargılama prosedürleri) belirlenmiş mi?</a:t>
            </a:r>
          </a:p>
          <a:p>
            <a:pPr marL="342900" lvl="1" indent="-342900">
              <a:buFont typeface="Arial" panose="020B0604020202020204" pitchFamily="34" charset="0"/>
              <a:buChar char="•"/>
            </a:pPr>
            <a:r>
              <a:rPr lang="tr-TR" sz="1900" b="1" dirty="0">
                <a:latin typeface="Arial"/>
                <a:ea typeface="ＭＳ Ｐゴシック"/>
                <a:cs typeface="Arial"/>
              </a:rPr>
              <a:t>verinin hassas niteliği </a:t>
            </a:r>
            <a:r>
              <a:rPr lang="tr-TR" sz="1900" dirty="0">
                <a:latin typeface="Arial"/>
                <a:ea typeface="ＭＳ Ｐゴシック"/>
                <a:cs typeface="Arial"/>
              </a:rPr>
              <a:t>ve imha etme yükümlülüğü dikkate alınmış mı?</a:t>
            </a:r>
          </a:p>
          <a:p>
            <a:pPr marL="342900" lvl="1" indent="-342900">
              <a:buFont typeface="Arial" panose="020B0604020202020204" pitchFamily="34" charset="0"/>
              <a:buChar char="•"/>
            </a:pPr>
            <a:r>
              <a:rPr lang="tr-TR" sz="1900" dirty="0">
                <a:latin typeface="Arial"/>
                <a:ea typeface="ＭＳ Ｐゴシック"/>
                <a:cs typeface="Arial"/>
              </a:rPr>
              <a:t>karşılıklı adli yardımlaşma talebinin hazırlanması sırasında </a:t>
            </a:r>
            <a:r>
              <a:rPr lang="tr-TR" sz="1900" b="1" dirty="0">
                <a:latin typeface="Arial"/>
                <a:ea typeface="ＭＳ Ｐゴシック"/>
                <a:cs typeface="Arial"/>
              </a:rPr>
              <a:t>süratli koruma</a:t>
            </a:r>
            <a:r>
              <a:rPr lang="tr-TR" sz="1900" dirty="0">
                <a:latin typeface="Arial"/>
                <a:ea typeface="ＭＳ Ｐゴシック"/>
                <a:cs typeface="Arial"/>
              </a:rPr>
              <a:t> ve verilerin açıklanması talebi </a:t>
            </a:r>
            <a:r>
              <a:rPr lang="tr-TR" sz="1900" b="1" dirty="0">
                <a:latin typeface="Arial"/>
                <a:ea typeface="ＭＳ Ｐゴシック"/>
                <a:cs typeface="Arial"/>
              </a:rPr>
              <a:t>gerekiyor mu</a:t>
            </a:r>
            <a:r>
              <a:rPr lang="tr-TR" sz="1900" dirty="0">
                <a:latin typeface="Arial"/>
                <a:ea typeface="ＭＳ Ｐゴシック"/>
                <a:cs typeface="Arial"/>
              </a:rPr>
              <a:t>?</a:t>
            </a:r>
          </a:p>
          <a:p>
            <a:pPr marL="342900" lvl="1" indent="-342900">
              <a:buFont typeface="Arial" panose="020B0604020202020204" pitchFamily="34" charset="0"/>
              <a:buChar char="•"/>
            </a:pPr>
            <a:r>
              <a:rPr lang="tr-TR" sz="1900" dirty="0">
                <a:latin typeface="Arial"/>
                <a:ea typeface="ＭＳ Ｐゴシック"/>
                <a:cs typeface="Arial"/>
              </a:rPr>
              <a:t>talebi alan devlette</a:t>
            </a:r>
            <a:r>
              <a:rPr lang="tr-TR" sz="1900" b="1" dirty="0">
                <a:latin typeface="Arial"/>
                <a:ea typeface="ＭＳ Ｐゴシック"/>
                <a:cs typeface="Arial"/>
              </a:rPr>
              <a:t> veri saklama uygulaması mevcut mu?</a:t>
            </a:r>
            <a:endParaRPr lang="tr-TR" sz="1900" dirty="0">
              <a:latin typeface="Arial"/>
              <a:ea typeface="ＭＳ Ｐゴシック"/>
              <a:cs typeface="Arial"/>
            </a:endParaRPr>
          </a:p>
        </p:txBody>
      </p:sp>
      <p:sp>
        <p:nvSpPr>
          <p:cNvPr id="5" name="Rectangle 4">
            <a:extLst>
              <a:ext uri="{FF2B5EF4-FFF2-40B4-BE49-F238E27FC236}">
                <a16:creationId xmlns:a16="http://schemas.microsoft.com/office/drawing/2014/main" id="{A9C5C6D1-36EB-DA4A-BBD2-32788D58FEDF}"/>
              </a:ext>
            </a:extLst>
          </p:cNvPr>
          <p:cNvSpPr/>
          <p:nvPr/>
        </p:nvSpPr>
        <p:spPr>
          <a:xfrm>
            <a:off x="4483478" y="920135"/>
            <a:ext cx="4572000" cy="5262979"/>
          </a:xfrm>
          <a:prstGeom prst="rect">
            <a:avLst/>
          </a:prstGeom>
        </p:spPr>
        <p:txBody>
          <a:bodyPr lIns="91440" tIns="45720" rIns="91440" bIns="45720" anchor="t">
            <a:spAutoFit/>
          </a:bodyPr>
          <a:lstStyle/>
          <a:p>
            <a:pPr marL="342900" lvl="1" indent="-342900">
              <a:buFont typeface="Arial" panose="020B0604020202020204" pitchFamily="34" charset="0"/>
              <a:buChar char="•"/>
            </a:pPr>
            <a:r>
              <a:rPr lang="tr-TR" sz="2100" b="1" dirty="0">
                <a:latin typeface="Arial"/>
                <a:ea typeface="ＭＳ Ｐゴシック"/>
                <a:cs typeface="Arial"/>
              </a:rPr>
              <a:t>ilgili araçlar </a:t>
            </a:r>
            <a:r>
              <a:rPr lang="tr-TR" sz="2100" dirty="0">
                <a:latin typeface="Arial"/>
                <a:ea typeface="ＭＳ Ｐゴシック"/>
                <a:cs typeface="Arial"/>
              </a:rPr>
              <a:t>veya rehberler dikkate alınmış mı?</a:t>
            </a:r>
            <a:endParaRPr lang="tr-TR" sz="2100" b="1" dirty="0">
              <a:latin typeface="Arial"/>
              <a:ea typeface="ＭＳ Ｐゴシック"/>
              <a:cs typeface="Arial"/>
            </a:endParaRPr>
          </a:p>
          <a:p>
            <a:pPr marL="342900" lvl="1" indent="-342900">
              <a:buFont typeface="Arial" panose="020B0604020202020204" pitchFamily="34" charset="0"/>
              <a:buChar char="•"/>
            </a:pPr>
            <a:r>
              <a:rPr lang="tr-TR" sz="2100" dirty="0">
                <a:latin typeface="Arial"/>
                <a:ea typeface="ＭＳ Ｐゴシック"/>
                <a:cs typeface="Arial"/>
              </a:rPr>
              <a:t>özellikle talep edilen verinin zorlayıcı tedbirlere tabi olabileceği durumlarda, talebi alan devletin </a:t>
            </a:r>
            <a:r>
              <a:rPr lang="tr-TR" sz="2100" b="1" dirty="0">
                <a:latin typeface="Arial"/>
                <a:ea typeface="ＭＳ Ｐゴシック"/>
                <a:cs typeface="Arial"/>
              </a:rPr>
              <a:t>ihtiyaçları veya koşulları</a:t>
            </a:r>
            <a:r>
              <a:rPr lang="tr-TR" sz="2100" dirty="0">
                <a:latin typeface="Arial"/>
                <a:ea typeface="ＭＳ Ｐゴシック"/>
                <a:cs typeface="Arial"/>
              </a:rPr>
              <a:t> öngörülebiliyor mu?</a:t>
            </a:r>
            <a:endParaRPr lang="tr-TR" sz="2100" b="1" dirty="0">
              <a:latin typeface="Arial"/>
              <a:ea typeface="ＭＳ Ｐゴシック"/>
              <a:cs typeface="Arial"/>
            </a:endParaRPr>
          </a:p>
          <a:p>
            <a:pPr marL="342900" lvl="1" indent="-342900">
              <a:buFont typeface="Arial" panose="020B0604020202020204" pitchFamily="34" charset="0"/>
              <a:buChar char="•"/>
            </a:pPr>
            <a:r>
              <a:rPr lang="tr-TR" sz="2100" dirty="0">
                <a:latin typeface="Arial"/>
                <a:ea typeface="ＭＳ Ｐゴシック"/>
                <a:cs typeface="Arial"/>
              </a:rPr>
              <a:t>talebi alan tarafın </a:t>
            </a:r>
            <a:r>
              <a:rPr lang="tr-TR" sz="2100" b="1" dirty="0">
                <a:latin typeface="Arial"/>
                <a:ea typeface="ＭＳ Ｐゴシック"/>
                <a:cs typeface="Arial"/>
              </a:rPr>
              <a:t>merkezi makamı ile yürütülen müzakere</a:t>
            </a:r>
            <a:r>
              <a:rPr lang="tr-TR" sz="2100" dirty="0">
                <a:latin typeface="Arial"/>
                <a:ea typeface="ＭＳ Ｐゴシック"/>
                <a:cs typeface="Arial"/>
              </a:rPr>
              <a:t> açıklama gerektiriyor mu?</a:t>
            </a:r>
            <a:endParaRPr lang="tr-TR" sz="2100" b="1" dirty="0">
              <a:cs typeface="Arial"/>
            </a:endParaRPr>
          </a:p>
          <a:p>
            <a:pPr marL="342900" lvl="1" indent="-342900">
              <a:buFont typeface="Arial" panose="020B0604020202020204" pitchFamily="34" charset="0"/>
              <a:buChar char="•"/>
            </a:pPr>
            <a:r>
              <a:rPr lang="tr-TR" sz="2100" dirty="0">
                <a:latin typeface="Arial"/>
                <a:ea typeface="ＭＳ Ｐゴシック"/>
                <a:cs typeface="Arial"/>
              </a:rPr>
              <a:t>deliller elde edildiğinde, bunların kabulü için gerekli talep çerçevesinde talebi alan tarafın takip etmesi gereken </a:t>
            </a:r>
            <a:r>
              <a:rPr lang="tr-TR" sz="2100" b="1" dirty="0">
                <a:latin typeface="Arial"/>
                <a:ea typeface="ＭＳ Ｐゴシック"/>
                <a:cs typeface="Arial"/>
              </a:rPr>
              <a:t>özel prosedürler mevcut mu</a:t>
            </a:r>
            <a:r>
              <a:rPr lang="tr-TR" sz="2100" dirty="0">
                <a:latin typeface="Arial"/>
                <a:ea typeface="ＭＳ Ｐゴシック"/>
                <a:cs typeface="Arial"/>
              </a:rPr>
              <a:t>?</a:t>
            </a:r>
          </a:p>
        </p:txBody>
      </p:sp>
    </p:spTree>
    <p:extLst>
      <p:ext uri="{BB962C8B-B14F-4D97-AF65-F5344CB8AC3E}">
        <p14:creationId xmlns:p14="http://schemas.microsoft.com/office/powerpoint/2010/main" val="3939125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Değerlendirmeler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799825"/>
            <a:ext cx="4572000" cy="5170646"/>
          </a:xfrm>
          <a:prstGeom prst="rect">
            <a:avLst/>
          </a:prstGeom>
        </p:spPr>
        <p:txBody>
          <a:bodyPr lIns="91440" tIns="45720" rIns="91440" bIns="45720" anchor="t">
            <a:spAutoFit/>
          </a:bodyPr>
          <a:lstStyle/>
          <a:p>
            <a:pPr marL="342900" lvl="1" indent="-342900">
              <a:buFont typeface="Wingdings" pitchFamily="2" charset="2"/>
              <a:buChar char="Ø"/>
            </a:pPr>
            <a:r>
              <a:rPr lang="tr-TR" sz="2200" b="1" dirty="0">
                <a:latin typeface="Arial"/>
                <a:ea typeface="ＭＳ Ｐゴシック"/>
                <a:cs typeface="Arial"/>
              </a:rPr>
              <a:t>Talepte bulunan taraf açısından</a:t>
            </a:r>
            <a:r>
              <a:rPr lang="tr-TR" sz="2200" dirty="0">
                <a:latin typeface="Arial"/>
                <a:ea typeface="ＭＳ Ｐゴシック"/>
                <a:cs typeface="Arial"/>
              </a:rPr>
              <a:t>:</a:t>
            </a:r>
          </a:p>
          <a:p>
            <a:pPr marL="342900" lvl="1" indent="-342900">
              <a:buFont typeface="Wingdings" pitchFamily="2" charset="2"/>
              <a:buChar char="Ø"/>
            </a:pPr>
            <a:endParaRPr lang="tr-TR" sz="2200" dirty="0">
              <a:cs typeface="Arial"/>
            </a:endParaRPr>
          </a:p>
          <a:p>
            <a:pPr marL="342900" lvl="1" indent="-342900">
              <a:buFont typeface="Arial" panose="020B0604020202020204" pitchFamily="34" charset="0"/>
              <a:buChar char="•"/>
            </a:pPr>
            <a:r>
              <a:rPr lang="tr-TR" sz="2200" dirty="0">
                <a:latin typeface="Arial"/>
                <a:ea typeface="ＭＳ Ｐゴシック"/>
                <a:cs typeface="Arial"/>
              </a:rPr>
              <a:t>talebi alan tarafın</a:t>
            </a:r>
            <a:r>
              <a:rPr lang="tr-TR" sz="2200" b="1" dirty="0">
                <a:latin typeface="Arial"/>
                <a:ea typeface="ＭＳ Ｐゴシック"/>
                <a:cs typeface="Arial"/>
              </a:rPr>
              <a:t> çeviri şartlarını tespit etmek</a:t>
            </a:r>
            <a:endParaRPr lang="tr-TR" sz="2200" b="1" dirty="0">
              <a:cs typeface="Arial"/>
            </a:endParaRPr>
          </a:p>
          <a:p>
            <a:pPr marL="342900" lvl="1" indent="-342900">
              <a:buFont typeface="Arial" panose="020B0604020202020204" pitchFamily="34" charset="0"/>
              <a:buChar char="•"/>
            </a:pPr>
            <a:r>
              <a:rPr lang="tr-TR" sz="2200" dirty="0">
                <a:latin typeface="Arial"/>
                <a:ea typeface="ＭＳ Ｐゴシック"/>
                <a:cs typeface="Arial"/>
              </a:rPr>
              <a:t>Talep içerisinde </a:t>
            </a:r>
            <a:r>
              <a:rPr lang="tr-TR" sz="2200" b="1" dirty="0">
                <a:latin typeface="Arial"/>
                <a:ea typeface="ＭＳ Ｐゴシック"/>
                <a:cs typeface="Arial"/>
              </a:rPr>
              <a:t>belirgin ivedilik sebebini tespit etmek </a:t>
            </a:r>
            <a:endParaRPr lang="tr-TR" dirty="0">
              <a:latin typeface="Arial"/>
              <a:ea typeface="ＭＳ Ｐゴシック"/>
              <a:cs typeface="Arial"/>
            </a:endParaRPr>
          </a:p>
          <a:p>
            <a:pPr marL="342900" lvl="1" indent="-342900">
              <a:buFont typeface="Arial" panose="020B0604020202020204" pitchFamily="34" charset="0"/>
              <a:buChar char="•"/>
            </a:pPr>
            <a:r>
              <a:rPr lang="tr-TR" sz="2200" b="1" dirty="0">
                <a:latin typeface="Arial"/>
                <a:ea typeface="ＭＳ Ｐゴシック"/>
                <a:cs typeface="Arial"/>
              </a:rPr>
              <a:t>özel gizlilik koşullarını tespit etmek</a:t>
            </a:r>
          </a:p>
          <a:p>
            <a:pPr marL="342900" lvl="1" indent="-342900">
              <a:buFont typeface="Arial" panose="020B0604020202020204" pitchFamily="34" charset="0"/>
              <a:buChar char="•"/>
            </a:pPr>
            <a:r>
              <a:rPr lang="tr-TR" sz="2200" dirty="0">
                <a:latin typeface="Arial"/>
                <a:ea typeface="ＭＳ Ｐゴシック"/>
                <a:cs typeface="Arial"/>
              </a:rPr>
              <a:t>ivedilik durumuna göre</a:t>
            </a:r>
            <a:r>
              <a:rPr lang="tr-TR" sz="2200" b="1" dirty="0">
                <a:latin typeface="Arial"/>
                <a:ea typeface="ＭＳ Ｐゴシック"/>
                <a:cs typeface="Arial"/>
              </a:rPr>
              <a:t> uygun iletim kanallarını seçmek</a:t>
            </a:r>
          </a:p>
          <a:p>
            <a:pPr marL="342900" lvl="1" indent="-342900">
              <a:buFont typeface="Arial" panose="020B0604020202020204" pitchFamily="34" charset="0"/>
              <a:buChar char="•"/>
            </a:pPr>
            <a:r>
              <a:rPr lang="tr-TR" sz="2200" dirty="0">
                <a:latin typeface="Arial"/>
                <a:ea typeface="ＭＳ Ｐゴシック"/>
                <a:cs typeface="Arial"/>
              </a:rPr>
              <a:t>talepten sonra talebi alan tarafın prosedürlerine ilişkin </a:t>
            </a:r>
            <a:r>
              <a:rPr lang="tr-TR" sz="2200" b="1" dirty="0">
                <a:latin typeface="Arial"/>
                <a:ea typeface="ＭＳ Ｐゴシック"/>
                <a:cs typeface="Arial"/>
              </a:rPr>
              <a:t>bilginin mevcut olup olmadığını belirlemek</a:t>
            </a:r>
            <a:endParaRPr lang="tr-TR" sz="2200" dirty="0">
              <a:cs typeface="Arial"/>
            </a:endParaRPr>
          </a:p>
        </p:txBody>
      </p:sp>
      <p:sp>
        <p:nvSpPr>
          <p:cNvPr id="5" name="Rectangle 4">
            <a:extLst>
              <a:ext uri="{FF2B5EF4-FFF2-40B4-BE49-F238E27FC236}">
                <a16:creationId xmlns:a16="http://schemas.microsoft.com/office/drawing/2014/main" id="{A9C5C6D1-36EB-DA4A-BBD2-32788D58FEDF}"/>
              </a:ext>
            </a:extLst>
          </p:cNvPr>
          <p:cNvSpPr/>
          <p:nvPr/>
        </p:nvSpPr>
        <p:spPr>
          <a:xfrm>
            <a:off x="4483478" y="1504013"/>
            <a:ext cx="4572000" cy="4154984"/>
          </a:xfrm>
          <a:prstGeom prst="rect">
            <a:avLst/>
          </a:prstGeom>
        </p:spPr>
        <p:txBody>
          <a:bodyPr lIns="91440" tIns="45720" rIns="91440" bIns="45720" anchor="t">
            <a:spAutoFit/>
          </a:bodyPr>
          <a:lstStyle/>
          <a:p>
            <a:pPr marL="342900" lvl="4" indent="-342900">
              <a:buFont typeface="Arial" panose="020B0604020202020204" pitchFamily="34" charset="0"/>
              <a:buChar char="•"/>
            </a:pPr>
            <a:r>
              <a:rPr lang="tr-TR" sz="2200" dirty="0">
                <a:latin typeface="Arial"/>
                <a:ea typeface="ＭＳ Ｐゴシック"/>
                <a:cs typeface="Arial"/>
              </a:rPr>
              <a:t>talebin alındığına ve zaman çizelgelerinin uygulanmasına ilişkin bilgilerin alındığında dair </a:t>
            </a:r>
            <a:r>
              <a:rPr lang="tr-TR" sz="2200" b="1" dirty="0">
                <a:latin typeface="Arial"/>
                <a:ea typeface="ＭＳ Ｐゴシック"/>
                <a:cs typeface="Arial"/>
              </a:rPr>
              <a:t>alındı belgesi talebi</a:t>
            </a:r>
          </a:p>
          <a:p>
            <a:pPr marL="342900" lvl="4" indent="-342900">
              <a:buFont typeface="Arial" panose="020B0604020202020204" pitchFamily="34" charset="0"/>
              <a:buChar char="•"/>
            </a:pPr>
            <a:r>
              <a:rPr lang="tr-TR" sz="2200" dirty="0">
                <a:latin typeface="Arial"/>
                <a:ea typeface="ＭＳ Ｐゴシック"/>
                <a:cs typeface="Arial"/>
              </a:rPr>
              <a:t>güncel olarak</a:t>
            </a:r>
            <a:r>
              <a:rPr lang="tr-TR" sz="2200" b="1" dirty="0">
                <a:latin typeface="Arial"/>
                <a:ea typeface="ＭＳ Ｐゴシック"/>
                <a:cs typeface="Arial"/>
              </a:rPr>
              <a:t> bilgilendirilme talebi</a:t>
            </a:r>
          </a:p>
          <a:p>
            <a:pPr marL="342900" lvl="4" indent="-342900">
              <a:buFont typeface="Arial" panose="020B0604020202020204" pitchFamily="34" charset="0"/>
              <a:buChar char="•"/>
            </a:pPr>
            <a:r>
              <a:rPr lang="tr-TR" sz="2200" b="1" dirty="0">
                <a:latin typeface="Arial"/>
                <a:ea typeface="ＭＳ Ｐゴシック"/>
                <a:cs typeface="Arial"/>
              </a:rPr>
              <a:t>iletişimin kurulduğu andan itibaren irtibatta kalmak</a:t>
            </a:r>
          </a:p>
          <a:p>
            <a:pPr marL="342900" lvl="4" indent="-342900">
              <a:buFont typeface="Arial" panose="020B0604020202020204" pitchFamily="34" charset="0"/>
              <a:buChar char="•"/>
            </a:pPr>
            <a:r>
              <a:rPr lang="tr-TR" sz="2200" dirty="0">
                <a:latin typeface="Arial"/>
                <a:ea typeface="ＭＳ Ｐゴシック"/>
                <a:cs typeface="Arial"/>
              </a:rPr>
              <a:t>geri dönen delillerin kabul edilebilirliğine ve sunulmasına ilişkin </a:t>
            </a:r>
            <a:r>
              <a:rPr lang="tr-TR" sz="2200" b="1" dirty="0">
                <a:latin typeface="Arial"/>
                <a:ea typeface="ＭＳ Ｐゴシック"/>
                <a:cs typeface="Arial"/>
              </a:rPr>
              <a:t>her türlü sorunun belirlenmesi,</a:t>
            </a:r>
            <a:endParaRPr lang="tr-TR" sz="2200" b="1" dirty="0">
              <a:cs typeface="Arial"/>
            </a:endParaRPr>
          </a:p>
        </p:txBody>
      </p:sp>
    </p:spTree>
    <p:extLst>
      <p:ext uri="{BB962C8B-B14F-4D97-AF65-F5344CB8AC3E}">
        <p14:creationId xmlns:p14="http://schemas.microsoft.com/office/powerpoint/2010/main" val="2858953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Değerlendirmeler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509200"/>
          </a:xfrm>
          <a:prstGeom prst="rect">
            <a:avLst/>
          </a:prstGeom>
        </p:spPr>
        <p:txBody>
          <a:bodyPr lIns="91440" tIns="45720" rIns="91440" bIns="45720" anchor="t">
            <a:spAutoFit/>
          </a:bodyPr>
          <a:lstStyle/>
          <a:p>
            <a:pPr marL="342900" lvl="1" indent="-342900">
              <a:buFont typeface="Wingdings" pitchFamily="2" charset="2"/>
              <a:buChar char="Ø"/>
            </a:pPr>
            <a:r>
              <a:rPr lang="tr-TR" sz="2200" b="1" dirty="0">
                <a:latin typeface="Arial"/>
                <a:ea typeface="ＭＳ Ｐゴシック"/>
                <a:cs typeface="Arial"/>
              </a:rPr>
              <a:t>Talebi alan taraf</a:t>
            </a:r>
            <a:r>
              <a:rPr lang="tr-TR" sz="2200" dirty="0">
                <a:latin typeface="Arial"/>
                <a:ea typeface="ＭＳ Ｐゴシック"/>
                <a:cs typeface="Arial"/>
              </a:rPr>
              <a:t>:</a:t>
            </a:r>
          </a:p>
          <a:p>
            <a:pPr marL="342900" lvl="1" indent="-342900">
              <a:buFont typeface="Wingdings" pitchFamily="2" charset="2"/>
              <a:buChar char="Ø"/>
            </a:pPr>
            <a:endParaRPr lang="tr-TR" sz="2200" dirty="0">
              <a:cs typeface="Arial"/>
            </a:endParaRPr>
          </a:p>
          <a:p>
            <a:pPr marL="342900" lvl="1" indent="-342900">
              <a:buFont typeface="Arial" panose="020B0604020202020204" pitchFamily="34" charset="0"/>
              <a:buChar char="•"/>
            </a:pPr>
            <a:r>
              <a:rPr lang="tr-TR" sz="2200" dirty="0">
                <a:latin typeface="Arial"/>
                <a:ea typeface="ＭＳ Ｐゴシック"/>
                <a:cs typeface="Arial"/>
              </a:rPr>
              <a:t>Karşılıklı adli yardımlaşma prosedürünün tüm yönlerine ilişkin </a:t>
            </a:r>
            <a:r>
              <a:rPr lang="tr-TR" sz="2200" b="1" dirty="0">
                <a:latin typeface="Arial"/>
                <a:ea typeface="ＭＳ Ｐゴシック"/>
                <a:cs typeface="Arial"/>
              </a:rPr>
              <a:t>rehberlik sunulması</a:t>
            </a:r>
            <a:r>
              <a:rPr lang="tr-TR" sz="2200" dirty="0">
                <a:latin typeface="Arial"/>
                <a:ea typeface="ＭＳ Ｐゴシック"/>
                <a:cs typeface="Arial"/>
              </a:rPr>
              <a:t> amacıyla elektronik formların web sitesinde yer alması</a:t>
            </a:r>
          </a:p>
          <a:p>
            <a:pPr marL="342900" lvl="1" indent="-342900">
              <a:buFont typeface="Arial" panose="020B0604020202020204" pitchFamily="34" charset="0"/>
              <a:buChar char="•"/>
            </a:pPr>
            <a:r>
              <a:rPr lang="tr-TR" sz="2200" dirty="0">
                <a:latin typeface="Arial"/>
                <a:ea typeface="ＭＳ Ｐゴシック"/>
                <a:cs typeface="Arial"/>
              </a:rPr>
              <a:t>merkezi makamlar ile yürütme makamları arasındaki </a:t>
            </a:r>
            <a:r>
              <a:rPr lang="tr-TR" sz="2200" b="1" dirty="0">
                <a:latin typeface="Arial"/>
                <a:ea typeface="ＭＳ Ｐゴシック"/>
                <a:cs typeface="Arial"/>
              </a:rPr>
              <a:t>ilişkilerin </a:t>
            </a:r>
            <a:r>
              <a:rPr lang="tr-TR" sz="2200" dirty="0">
                <a:latin typeface="Arial"/>
                <a:ea typeface="ＭＳ Ｐゴシック"/>
                <a:cs typeface="Arial"/>
              </a:rPr>
              <a:t>etkili bir biçimde </a:t>
            </a:r>
            <a:r>
              <a:rPr lang="tr-TR" sz="2200" b="1" dirty="0">
                <a:latin typeface="Arial"/>
                <a:ea typeface="ＭＳ Ｐゴシック"/>
                <a:cs typeface="Arial"/>
              </a:rPr>
              <a:t>yürütüldüğünden emin olmak</a:t>
            </a:r>
          </a:p>
          <a:p>
            <a:pPr marL="342900" lvl="1" indent="-342900">
              <a:buFont typeface="Arial" panose="020B0604020202020204" pitchFamily="34" charset="0"/>
              <a:buChar char="•"/>
            </a:pPr>
            <a:r>
              <a:rPr lang="tr-TR" sz="2200" dirty="0">
                <a:latin typeface="Arial"/>
                <a:ea typeface="ＭＳ Ｐゴシック"/>
                <a:cs typeface="Arial"/>
              </a:rPr>
              <a:t>görevin niteliği gereği, talepte bulunan tarafa alındı belgesinin gönderilmesi </a:t>
            </a:r>
            <a:r>
              <a:rPr lang="tr-TR" sz="2200" b="1" dirty="0">
                <a:latin typeface="Arial"/>
                <a:ea typeface="ＭＳ Ｐゴシック"/>
                <a:cs typeface="Arial"/>
              </a:rPr>
              <a:t>pratiğini kabul etmek</a:t>
            </a:r>
            <a:endParaRPr lang="tr-TR" dirty="0">
              <a:latin typeface="Arial"/>
              <a:ea typeface="ＭＳ Ｐゴシック"/>
              <a:cs typeface="Arial"/>
            </a:endParaRPr>
          </a:p>
        </p:txBody>
      </p:sp>
      <p:sp>
        <p:nvSpPr>
          <p:cNvPr id="5" name="Rectangle 4">
            <a:extLst>
              <a:ext uri="{FF2B5EF4-FFF2-40B4-BE49-F238E27FC236}">
                <a16:creationId xmlns:a16="http://schemas.microsoft.com/office/drawing/2014/main" id="{A9C5C6D1-36EB-DA4A-BBD2-32788D58FEDF}"/>
              </a:ext>
            </a:extLst>
          </p:cNvPr>
          <p:cNvSpPr/>
          <p:nvPr/>
        </p:nvSpPr>
        <p:spPr>
          <a:xfrm>
            <a:off x="4572000" y="1657763"/>
            <a:ext cx="4572000" cy="3477875"/>
          </a:xfrm>
          <a:prstGeom prst="rect">
            <a:avLst/>
          </a:prstGeom>
        </p:spPr>
        <p:txBody>
          <a:bodyPr lIns="91440" tIns="45720" rIns="91440" bIns="45720" anchor="t">
            <a:spAutoFit/>
          </a:bodyPr>
          <a:lstStyle/>
          <a:p>
            <a:pPr marL="342900" lvl="1" indent="-342900">
              <a:buFont typeface="Arial" panose="020B0604020202020204" pitchFamily="34" charset="0"/>
              <a:buChar char="•"/>
            </a:pPr>
            <a:r>
              <a:rPr lang="tr-TR" sz="2200" dirty="0">
                <a:latin typeface="Arial"/>
                <a:ea typeface="ＭＳ Ｐゴシック"/>
                <a:cs typeface="Arial"/>
              </a:rPr>
              <a:t>Talepte bulunan tarafların taleplerinin yerine getirilmesiyle ilgili sorunları veya eksiklikleri tartışma konusunda </a:t>
            </a:r>
            <a:r>
              <a:rPr lang="tr-TR" sz="2200" b="1" dirty="0" err="1">
                <a:latin typeface="Arial"/>
                <a:ea typeface="ＭＳ Ｐゴシック"/>
                <a:cs typeface="Arial"/>
              </a:rPr>
              <a:t>proaktif</a:t>
            </a:r>
            <a:r>
              <a:rPr lang="tr-TR" sz="2200" b="1" dirty="0">
                <a:latin typeface="Arial"/>
                <a:ea typeface="ＭＳ Ｐゴシック"/>
                <a:cs typeface="Arial"/>
              </a:rPr>
              <a:t> olmak</a:t>
            </a:r>
          </a:p>
          <a:p>
            <a:pPr marL="342900" lvl="1" indent="-342900">
              <a:buFont typeface="Arial" panose="020B0604020202020204" pitchFamily="34" charset="0"/>
              <a:buChar char="•"/>
            </a:pPr>
            <a:r>
              <a:rPr lang="tr-TR" sz="2200" b="1" dirty="0">
                <a:latin typeface="Arial"/>
                <a:ea typeface="ＭＳ Ｐゴシック"/>
                <a:cs typeface="Arial"/>
              </a:rPr>
              <a:t>gizlilik koşullarını dikkate almak </a:t>
            </a:r>
            <a:r>
              <a:rPr lang="tr-TR" sz="2200" dirty="0">
                <a:latin typeface="Arial"/>
                <a:ea typeface="ＭＳ Ｐゴシック"/>
                <a:cs typeface="Arial"/>
              </a:rPr>
              <a:t>ve talebin yerine getirilmesi sırasında bunlardan ödün verilmediğinden emin olmak</a:t>
            </a:r>
          </a:p>
        </p:txBody>
      </p:sp>
    </p:spTree>
    <p:extLst>
      <p:ext uri="{BB962C8B-B14F-4D97-AF65-F5344CB8AC3E}">
        <p14:creationId xmlns:p14="http://schemas.microsoft.com/office/powerpoint/2010/main" val="2005269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Değerlendirmeler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02009"/>
            <a:ext cx="4572000" cy="2462213"/>
          </a:xfrm>
          <a:prstGeom prst="rect">
            <a:avLst/>
          </a:prstGeom>
        </p:spPr>
        <p:txBody>
          <a:bodyPr lIns="91440" tIns="45720" rIns="91440" bIns="45720" anchor="t">
            <a:spAutoFit/>
          </a:bodyPr>
          <a:lstStyle/>
          <a:p>
            <a:pPr marL="342900" lvl="1" indent="-342900">
              <a:buFont typeface="Wingdings" pitchFamily="2" charset="2"/>
              <a:buChar char="Ø"/>
            </a:pPr>
            <a:r>
              <a:rPr lang="tr-TR" sz="2200" dirty="0">
                <a:latin typeface="Arial"/>
                <a:ea typeface="ＭＳ Ｐゴシック"/>
                <a:cs typeface="Arial"/>
              </a:rPr>
              <a:t>Sonuç olarak </a:t>
            </a:r>
            <a:r>
              <a:rPr lang="tr-TR" sz="2200" b="1" dirty="0">
                <a:latin typeface="Arial"/>
                <a:ea typeface="ＭＳ Ｐゴシック"/>
                <a:cs typeface="Arial"/>
              </a:rPr>
              <a:t>sürecin her iki tarafı da </a:t>
            </a:r>
            <a:r>
              <a:rPr lang="tr-TR" sz="2200" dirty="0">
                <a:latin typeface="Arial"/>
                <a:ea typeface="ＭＳ Ｐゴシック"/>
                <a:cs typeface="Arial"/>
              </a:rPr>
              <a:t>(talepte bulunan taraf ve talebi alan taraf) sürecin farklı parçalarında farklı roller üstlenseler de </a:t>
            </a:r>
            <a:r>
              <a:rPr lang="tr-TR" sz="2200" b="1" dirty="0">
                <a:latin typeface="Arial"/>
                <a:ea typeface="ＭＳ Ｐゴシック"/>
                <a:cs typeface="Arial"/>
              </a:rPr>
              <a:t>aynı personele sahiptirler</a:t>
            </a:r>
            <a:r>
              <a:rPr lang="tr-TR" sz="2200" dirty="0">
                <a:latin typeface="Arial"/>
                <a:ea typeface="ＭＳ Ｐゴシック"/>
                <a:cs typeface="Arial"/>
              </a:rPr>
              <a:t> (polis, savcı, yargıç ve merkezi makamlar)</a:t>
            </a:r>
            <a:endParaRPr lang="tr-TR" dirty="0">
              <a:latin typeface="Arial"/>
              <a:ea typeface="ＭＳ Ｐゴシック"/>
              <a:cs typeface="Arial"/>
            </a:endParaRPr>
          </a:p>
        </p:txBody>
      </p:sp>
      <p:sp>
        <p:nvSpPr>
          <p:cNvPr id="5" name="Rectangle 4">
            <a:extLst>
              <a:ext uri="{FF2B5EF4-FFF2-40B4-BE49-F238E27FC236}">
                <a16:creationId xmlns:a16="http://schemas.microsoft.com/office/drawing/2014/main" id="{A9C5C6D1-36EB-DA4A-BBD2-32788D58FEDF}"/>
              </a:ext>
            </a:extLst>
          </p:cNvPr>
          <p:cNvSpPr/>
          <p:nvPr/>
        </p:nvSpPr>
        <p:spPr>
          <a:xfrm>
            <a:off x="4613388" y="1102009"/>
            <a:ext cx="4572000" cy="2123658"/>
          </a:xfrm>
          <a:prstGeom prst="rect">
            <a:avLst/>
          </a:prstGeom>
        </p:spPr>
        <p:txBody>
          <a:bodyPr lIns="91440" tIns="45720" rIns="91440" bIns="45720" anchor="t">
            <a:spAutoFit/>
          </a:bodyPr>
          <a:lstStyle/>
          <a:p>
            <a:pPr marL="342900" lvl="1" indent="-342900">
              <a:buFont typeface="Wingdings" pitchFamily="2" charset="2"/>
              <a:buChar char="Ø"/>
            </a:pPr>
            <a:r>
              <a:rPr lang="tr-TR" sz="2200">
                <a:latin typeface="Arial"/>
                <a:ea typeface="ＭＳ Ｐゴシック"/>
                <a:cs typeface="Arial"/>
              </a:rPr>
              <a:t>Bu sebeple </a:t>
            </a:r>
            <a:r>
              <a:rPr lang="tr-TR" sz="2200" b="1">
                <a:latin typeface="Arial"/>
                <a:ea typeface="ＭＳ Ｐゴシック"/>
                <a:cs typeface="Arial"/>
              </a:rPr>
              <a:t>tüm sorunlar karşılıklı çözülebilir</a:t>
            </a:r>
            <a:r>
              <a:rPr lang="tr-TR" sz="2200">
                <a:latin typeface="Arial"/>
                <a:ea typeface="ＭＳ Ｐゴシック"/>
                <a:cs typeface="Arial"/>
              </a:rPr>
              <a:t> ve sürecin her iki tarafının da etkili ve etkin bir biçimde yürütülmesi tarafların çıkarınadır</a:t>
            </a:r>
          </a:p>
          <a:p>
            <a:pPr marL="0" lvl="4"/>
            <a:endParaRPr lang="tr-TR" sz="2200">
              <a:cs typeface="Arial" pitchFamily="34" charset="0"/>
            </a:endParaRPr>
          </a:p>
        </p:txBody>
      </p:sp>
      <p:pic>
        <p:nvPicPr>
          <p:cNvPr id="5122" name="Picture 2" descr="Preliminary considerations when buying/selling a business, Blog - FJG LLP">
            <a:hlinkClick r:id="rId4"/>
            <a:extLst>
              <a:ext uri="{FF2B5EF4-FFF2-40B4-BE49-F238E27FC236}">
                <a16:creationId xmlns:a16="http://schemas.microsoft.com/office/drawing/2014/main" id="{39D16BAB-1586-49CB-B4E9-6FC8248F6F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4117" y="3888132"/>
            <a:ext cx="3113792" cy="207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494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Değerlendirmeler</a:t>
            </a:r>
            <a:endParaRPr lang="en-GB" sz="3200">
              <a:ea typeface="ＭＳ Ｐゴシック"/>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225798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defRPr/>
            </a:pPr>
            <a:r>
              <a:rPr lang="tr-TR" sz="3200" b="1" dirty="0">
                <a:solidFill>
                  <a:schemeClr val="bg1"/>
                </a:solidFill>
                <a:ea typeface="+mn-lt"/>
                <a:cs typeface="+mn-lt"/>
              </a:rPr>
              <a:t>Karşılıklı Adli </a:t>
            </a:r>
            <a:r>
              <a:rPr lang="tr-TR" sz="3200" b="1" dirty="0" smtClean="0">
                <a:solidFill>
                  <a:schemeClr val="bg1"/>
                </a:solidFill>
                <a:ea typeface="+mn-lt"/>
                <a:cs typeface="+mn-lt"/>
              </a:rPr>
              <a:t>Yardım Uygulaması ve Usulü</a:t>
            </a:r>
            <a:r>
              <a:rPr lang="tr-TR" sz="3200" b="1" dirty="0">
                <a:solidFill>
                  <a:schemeClr val="bg1"/>
                </a:solidFill>
                <a:ea typeface="+mn-lt"/>
                <a:cs typeface="+mn-lt"/>
              </a:rPr>
              <a:t> </a:t>
            </a:r>
            <a:endParaRPr lang="tr-TR" sz="3200" dirty="0">
              <a:solidFill>
                <a:schemeClr val="bg1"/>
              </a:solidFill>
              <a:ea typeface="+mn-lt"/>
              <a:cs typeface="+mn-lt"/>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50216"/>
            <a:ext cx="8525021" cy="2850011"/>
          </a:xfrm>
          <a:prstGeom prst="rect">
            <a:avLst/>
          </a:prstGeom>
        </p:spPr>
        <p:txBody>
          <a:bodyPr wrap="square" lIns="91440" tIns="45720" rIns="91440" bIns="45720" anchor="t">
            <a:spAutoFit/>
          </a:bodyPr>
          <a:lstStyle/>
          <a:p>
            <a:pPr algn="ctr">
              <a:lnSpc>
                <a:spcPct val="80000"/>
              </a:lnSpc>
            </a:pPr>
            <a:r>
              <a:rPr lang="tr-TR" sz="3200" b="1" dirty="0">
                <a:latin typeface="Arial"/>
                <a:ea typeface="ＭＳ Ｐゴシック"/>
              </a:rPr>
              <a:t>Üçüncü Bölüm</a:t>
            </a:r>
            <a:endParaRPr lang="tr-TR" sz="3200" b="1" dirty="0">
              <a:cs typeface="Arial"/>
            </a:endParaRPr>
          </a:p>
          <a:p>
            <a:pPr algn="ctr">
              <a:lnSpc>
                <a:spcPct val="80000"/>
              </a:lnSpc>
            </a:pPr>
            <a:endParaRPr lang="tr-TR" sz="3200" b="1" dirty="0">
              <a:latin typeface="Arial"/>
              <a:ea typeface="ＭＳ Ｐゴシック"/>
              <a:cs typeface="Arial"/>
            </a:endParaRPr>
          </a:p>
          <a:p>
            <a:pPr algn="ctr"/>
            <a:r>
              <a:rPr lang="tr-TR" sz="3200" b="1" dirty="0">
                <a:latin typeface="Arial"/>
                <a:ea typeface="ＭＳ Ｐゴシック"/>
                <a:cs typeface="Arial"/>
              </a:rPr>
              <a:t>Avrupa Konseyi karşılıklı adli yardımlaşma </a:t>
            </a:r>
            <a:r>
              <a:rPr lang="tr-TR" sz="3200" b="1" dirty="0" smtClean="0">
                <a:latin typeface="Arial"/>
                <a:ea typeface="ＭＳ Ｐゴシック"/>
                <a:cs typeface="Arial"/>
              </a:rPr>
              <a:t>(</a:t>
            </a:r>
            <a:r>
              <a:rPr lang="tr-TR" sz="3200" b="1" dirty="0" err="1" smtClean="0">
                <a:latin typeface="Arial"/>
                <a:ea typeface="ＭＳ Ｐゴシック"/>
                <a:cs typeface="Arial"/>
              </a:rPr>
              <a:t>MLA</a:t>
            </a:r>
            <a:r>
              <a:rPr lang="tr-TR" sz="3200" b="1" dirty="0" smtClean="0">
                <a:latin typeface="Arial"/>
                <a:ea typeface="ＭＳ Ｐゴシック"/>
                <a:cs typeface="Arial"/>
              </a:rPr>
              <a:t>) değerlendirmesi </a:t>
            </a:r>
            <a:r>
              <a:rPr lang="tr-TR" sz="3200" b="1" dirty="0">
                <a:latin typeface="Arial"/>
                <a:ea typeface="ＭＳ Ｐゴシック"/>
                <a:cs typeface="Arial"/>
              </a:rPr>
              <a:t>ve diğer kurallar, tavsiyeler ve mevcut </a:t>
            </a:r>
            <a:r>
              <a:rPr lang="tr-TR" sz="3200" b="1" dirty="0" smtClean="0">
                <a:latin typeface="Arial"/>
                <a:ea typeface="ＭＳ Ｐゴシック"/>
                <a:cs typeface="Arial"/>
              </a:rPr>
              <a:t>destekleyici araçlar</a:t>
            </a:r>
            <a:endParaRPr lang="tr-TR" sz="3200" b="1" dirty="0">
              <a:latin typeface="Arial"/>
              <a:ea typeface="ＭＳ Ｐゴシック"/>
              <a:cs typeface="Arial"/>
            </a:endParaRPr>
          </a:p>
        </p:txBody>
      </p:sp>
    </p:spTree>
    <p:extLst>
      <p:ext uri="{BB962C8B-B14F-4D97-AF65-F5344CB8AC3E}">
        <p14:creationId xmlns:p14="http://schemas.microsoft.com/office/powerpoint/2010/main" val="1834243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t>Avrupa Konseyi Karşılıklı Adli Yardımlaşma Değerlendirmesi ve diğer kurallar</a:t>
            </a:r>
            <a:endParaRPr lang="tr-TR" sz="320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324535"/>
          </a:xfrm>
          <a:prstGeom prst="rect">
            <a:avLst/>
          </a:prstGeom>
        </p:spPr>
        <p:txBody>
          <a:bodyPr lIns="91440" tIns="45720" rIns="91440" bIns="45720" anchor="t">
            <a:spAutoFit/>
          </a:bodyPr>
          <a:lstStyle/>
          <a:p>
            <a:pPr marL="342900" lvl="1" indent="-342900">
              <a:buFont typeface="Wingdings" pitchFamily="2" charset="2"/>
              <a:buChar char="Ø"/>
            </a:pPr>
            <a:r>
              <a:rPr lang="tr-TR" sz="2000" b="1" dirty="0">
                <a:latin typeface="Arial"/>
                <a:ea typeface="ＭＳ Ｐゴシック"/>
                <a:cs typeface="Arial"/>
              </a:rPr>
              <a:t>T-CY Değerlendirmesi</a:t>
            </a:r>
            <a:r>
              <a:rPr lang="tr-TR" sz="2000" dirty="0">
                <a:latin typeface="Arial"/>
                <a:ea typeface="ＭＳ Ｐゴシック"/>
                <a:cs typeface="Arial"/>
              </a:rPr>
              <a:t>– geçici rapor, Aralık 2014</a:t>
            </a:r>
          </a:p>
          <a:p>
            <a:pPr marL="342900" lvl="1" indent="-342900">
              <a:buFont typeface="Wingdings" pitchFamily="2" charset="2"/>
              <a:buChar char="ü"/>
            </a:pPr>
            <a:r>
              <a:rPr lang="tr-TR" sz="2000" b="1" dirty="0">
                <a:latin typeface="Arial"/>
                <a:ea typeface="ＭＳ Ｐゴシック"/>
                <a:cs typeface="Arial"/>
              </a:rPr>
              <a:t>Değerlendirmenin temel sebepleri:</a:t>
            </a:r>
          </a:p>
          <a:p>
            <a:pPr marL="342900" lvl="1" indent="-342900">
              <a:buFont typeface="Arial" panose="020B0604020202020204" pitchFamily="34" charset="0"/>
              <a:buChar char="•"/>
            </a:pPr>
            <a:r>
              <a:rPr lang="tr-TR" sz="2000" dirty="0">
                <a:latin typeface="Arial"/>
                <a:ea typeface="ＭＳ Ｐゴシック"/>
                <a:cs typeface="Arial"/>
              </a:rPr>
              <a:t>Siber suçlar alanında işbirliği ve elektronik delil elde edilmesi amaçları doğrultusunda karşılıklı adli yardımlaşma prosedürünün öneminin kabulü</a:t>
            </a:r>
          </a:p>
          <a:p>
            <a:pPr marL="342900" lvl="1" indent="-342900">
              <a:buFont typeface="Arial" panose="020B0604020202020204" pitchFamily="34" charset="0"/>
              <a:buChar char="•"/>
            </a:pPr>
            <a:r>
              <a:rPr lang="tr-TR" sz="2000" dirty="0">
                <a:latin typeface="Arial"/>
                <a:ea typeface="ＭＳ Ｐゴシック"/>
                <a:cs typeface="Arial"/>
              </a:rPr>
              <a:t>Prosedürün etkililiğine ilişkin </a:t>
            </a:r>
            <a:r>
              <a:rPr lang="tr-TR" sz="2000" b="1" dirty="0">
                <a:latin typeface="Arial"/>
                <a:ea typeface="ＭＳ Ｐゴシック"/>
                <a:cs typeface="Arial"/>
              </a:rPr>
              <a:t>endişeler</a:t>
            </a:r>
          </a:p>
          <a:p>
            <a:pPr marL="342900" lvl="1" indent="-342900">
              <a:buFont typeface="Arial" panose="020B0604020202020204" pitchFamily="34" charset="0"/>
              <a:buChar char="•"/>
            </a:pPr>
            <a:r>
              <a:rPr lang="tr-TR" sz="2000" b="1" dirty="0">
                <a:latin typeface="Arial"/>
                <a:ea typeface="ＭＳ Ｐゴシック"/>
                <a:cs typeface="Arial"/>
              </a:rPr>
              <a:t>odak</a:t>
            </a:r>
            <a:r>
              <a:rPr lang="tr-TR" sz="2000" dirty="0">
                <a:latin typeface="Arial"/>
                <a:ea typeface="ＭＳ Ｐゴシック"/>
                <a:cs typeface="Arial"/>
              </a:rPr>
              <a:t>: Siber Suç Sözleşmesi'nin 31. maddesi (Depolanmış bilgisayar verilerine erişim konusunda karşılıklı yardımlaşma) ve birlikte uygulanabilir diğer  maddeler (23, 25, 27, 28 ve 35)</a:t>
            </a:r>
          </a:p>
        </p:txBody>
      </p:sp>
      <p:sp>
        <p:nvSpPr>
          <p:cNvPr id="5" name="Rectangle 4">
            <a:extLst>
              <a:ext uri="{FF2B5EF4-FFF2-40B4-BE49-F238E27FC236}">
                <a16:creationId xmlns:a16="http://schemas.microsoft.com/office/drawing/2014/main" id="{A9C5C6D1-36EB-DA4A-BBD2-32788D58FEDF}"/>
              </a:ext>
            </a:extLst>
          </p:cNvPr>
          <p:cNvSpPr/>
          <p:nvPr/>
        </p:nvSpPr>
        <p:spPr>
          <a:xfrm>
            <a:off x="4660522" y="989546"/>
            <a:ext cx="4059306" cy="4832092"/>
          </a:xfrm>
          <a:prstGeom prst="rect">
            <a:avLst/>
          </a:prstGeom>
        </p:spPr>
        <p:txBody>
          <a:bodyPr wrap="square" lIns="91440" tIns="45720" rIns="91440" bIns="45720" anchor="t">
            <a:spAutoFit/>
          </a:bodyPr>
          <a:lstStyle/>
          <a:p>
            <a:pPr marL="800100" lvl="1" indent="-342900">
              <a:buFont typeface="Wingdings" pitchFamily="2" charset="2"/>
              <a:buChar char="ü"/>
            </a:pPr>
            <a:r>
              <a:rPr lang="tr-TR" sz="2200" b="1" dirty="0">
                <a:latin typeface="Arial"/>
                <a:ea typeface="ＭＳ Ｐゴシック"/>
                <a:cs typeface="Arial"/>
              </a:rPr>
              <a:t>Kapsam</a:t>
            </a:r>
            <a:r>
              <a:rPr lang="tr-TR" sz="2200" dirty="0">
                <a:latin typeface="Arial"/>
                <a:ea typeface="ＭＳ Ｐゴシック"/>
                <a:cs typeface="Arial"/>
              </a:rPr>
              <a:t>:</a:t>
            </a:r>
          </a:p>
          <a:p>
            <a:pPr marL="800100" lvl="1" indent="-342900">
              <a:buFont typeface="Arial" panose="020B0604020202020204" pitchFamily="34" charset="0"/>
              <a:buChar char="•"/>
            </a:pPr>
            <a:r>
              <a:rPr lang="tr-TR" sz="2200" b="1" dirty="0">
                <a:latin typeface="Arial"/>
                <a:ea typeface="ＭＳ Ｐゴシック"/>
                <a:cs typeface="Arial"/>
              </a:rPr>
              <a:t>42 </a:t>
            </a:r>
            <a:r>
              <a:rPr lang="tr-TR" sz="2200" dirty="0">
                <a:latin typeface="Arial"/>
                <a:ea typeface="ＭＳ Ｐゴシック"/>
                <a:cs typeface="Arial"/>
              </a:rPr>
              <a:t>katılımcı </a:t>
            </a:r>
            <a:r>
              <a:rPr lang="tr-TR" sz="2200" b="1" dirty="0">
                <a:latin typeface="Arial"/>
                <a:ea typeface="ＭＳ Ｐゴシック"/>
                <a:cs typeface="Arial"/>
              </a:rPr>
              <a:t>ülke </a:t>
            </a:r>
            <a:endParaRPr lang="tr-TR" sz="2200" dirty="0">
              <a:cs typeface="Arial"/>
            </a:endParaRPr>
          </a:p>
          <a:p>
            <a:pPr marL="800100" lvl="1" indent="-342900">
              <a:buFont typeface="Arial" panose="020B0604020202020204" pitchFamily="34" charset="0"/>
              <a:buChar char="•"/>
            </a:pPr>
            <a:r>
              <a:rPr lang="tr-TR" sz="2200" dirty="0">
                <a:latin typeface="Arial"/>
                <a:ea typeface="ＭＳ Ｐゴシック"/>
                <a:cs typeface="Arial"/>
              </a:rPr>
              <a:t>Karşılıklı adli yardımlaşma aracılığıyla talep edilebilecek </a:t>
            </a:r>
            <a:r>
              <a:rPr lang="tr-TR" sz="2200" b="1" dirty="0">
                <a:latin typeface="Arial"/>
                <a:ea typeface="ＭＳ Ｐゴシック"/>
                <a:cs typeface="Arial"/>
              </a:rPr>
              <a:t>veri türleri</a:t>
            </a:r>
            <a:r>
              <a:rPr lang="tr-TR" sz="2200" dirty="0">
                <a:latin typeface="Arial"/>
                <a:ea typeface="ＭＳ Ｐゴシック"/>
                <a:cs typeface="Arial"/>
              </a:rPr>
              <a:t> ve taleplerin sıklığı</a:t>
            </a:r>
            <a:endParaRPr lang="tr-TR" sz="2200" b="1" dirty="0">
              <a:latin typeface="Arial"/>
              <a:ea typeface="ＭＳ Ｐゴシック"/>
              <a:cs typeface="Arial"/>
            </a:endParaRPr>
          </a:p>
          <a:p>
            <a:pPr marL="800100" lvl="1" indent="-342900">
              <a:buFont typeface="Arial" panose="020B0604020202020204" pitchFamily="34" charset="0"/>
              <a:buChar char="•"/>
            </a:pPr>
            <a:r>
              <a:rPr lang="tr-TR" sz="2200" dirty="0">
                <a:latin typeface="Arial"/>
                <a:ea typeface="ＭＳ Ｐゴシック"/>
                <a:cs typeface="Arial"/>
              </a:rPr>
              <a:t>Depolanmış veriye erişim için gerekli karşılıklı adli yardımlaşma </a:t>
            </a:r>
            <a:r>
              <a:rPr lang="tr-TR" sz="2200" b="1" dirty="0">
                <a:latin typeface="Arial"/>
                <a:ea typeface="ＭＳ Ｐゴシック"/>
                <a:cs typeface="Arial"/>
              </a:rPr>
              <a:t>prosedürleri </a:t>
            </a:r>
          </a:p>
          <a:p>
            <a:pPr marL="800100" lvl="1" indent="-342900">
              <a:buFont typeface="Arial" panose="020B0604020202020204" pitchFamily="34" charset="0"/>
              <a:buChar char="•"/>
            </a:pPr>
            <a:r>
              <a:rPr lang="tr-TR" sz="2200" dirty="0">
                <a:latin typeface="Arial"/>
                <a:ea typeface="ＭＳ Ｐゴシック"/>
                <a:cs typeface="Arial"/>
              </a:rPr>
              <a:t>Kullanılan işbirliği </a:t>
            </a:r>
            <a:r>
              <a:rPr lang="tr-TR" sz="2200" b="1" dirty="0">
                <a:latin typeface="Arial"/>
                <a:ea typeface="ＭＳ Ｐゴシック"/>
                <a:cs typeface="Arial"/>
              </a:rPr>
              <a:t>kanalları </a:t>
            </a:r>
            <a:r>
              <a:rPr lang="tr-TR" sz="2200" dirty="0">
                <a:latin typeface="Arial"/>
                <a:ea typeface="ＭＳ Ｐゴシック"/>
                <a:cs typeface="Arial"/>
              </a:rPr>
              <a:t>ve araçları</a:t>
            </a:r>
            <a:endParaRPr lang="tr-TR" sz="2200" dirty="0">
              <a:cs typeface="Arial"/>
            </a:endParaRPr>
          </a:p>
        </p:txBody>
      </p:sp>
    </p:spTree>
    <p:extLst>
      <p:ext uri="{BB962C8B-B14F-4D97-AF65-F5344CB8AC3E}">
        <p14:creationId xmlns:p14="http://schemas.microsoft.com/office/powerpoint/2010/main" val="25049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Adli Personel için Uluslararası İşbirliğine İlişkin Uzmanlık </a:t>
            </a:r>
            <a:r>
              <a:rPr lang="tr-TR" sz="3200" b="1" dirty="0" smtClean="0"/>
              <a:t>Eğitimi</a:t>
            </a:r>
            <a:endParaRPr lang="tr-TR" sz="3200" b="1" dirty="0"/>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7084"/>
            <a:ext cx="8525021" cy="1668149"/>
          </a:xfrm>
          <a:prstGeom prst="rect">
            <a:avLst/>
          </a:prstGeom>
        </p:spPr>
        <p:txBody>
          <a:bodyPr wrap="square" lIns="91440" tIns="45720" rIns="91440" bIns="45720" anchor="t">
            <a:spAutoFit/>
          </a:bodyPr>
          <a:lstStyle/>
          <a:p>
            <a:pPr algn="ctr" eaLnBrk="1" hangingPunct="1">
              <a:lnSpc>
                <a:spcPct val="80000"/>
              </a:lnSpc>
            </a:pPr>
            <a:endParaRPr lang="en-GB" sz="3200" b="1">
              <a:cs typeface="Arial"/>
            </a:endParaRPr>
          </a:p>
          <a:p>
            <a:pPr algn="ctr">
              <a:lnSpc>
                <a:spcPct val="80000"/>
              </a:lnSpc>
            </a:pPr>
            <a:r>
              <a:rPr lang="tr-TR" sz="3200" b="1">
                <a:latin typeface="Arial"/>
                <a:ea typeface="ＭＳ Ｐゴシック"/>
                <a:cs typeface="Arial"/>
              </a:rPr>
              <a:t>Birinci Bölüm </a:t>
            </a:r>
            <a:endParaRPr lang="tr-TR" sz="3200" b="1">
              <a:cs typeface="Arial"/>
            </a:endParaRPr>
          </a:p>
          <a:p>
            <a:pPr algn="ctr">
              <a:lnSpc>
                <a:spcPct val="80000"/>
              </a:lnSpc>
            </a:pPr>
            <a:r>
              <a:rPr lang="tr-TR" sz="3200" b="1">
                <a:latin typeface="Arial"/>
                <a:ea typeface="ＭＳ Ｐゴシック"/>
                <a:cs typeface="Arial"/>
              </a:rPr>
              <a:t>Uluslararası işbirliği araçları, standartlar ve iletişim kanalları</a:t>
            </a:r>
            <a:endParaRPr lang="tr-TR" sz="3200" b="1">
              <a:cs typeface="Arial"/>
            </a:endParaRPr>
          </a:p>
        </p:txBody>
      </p:sp>
    </p:spTree>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100" b="1" dirty="0">
                <a:ea typeface="+mn-lt"/>
                <a:cs typeface="+mn-lt"/>
              </a:rPr>
              <a:t>Avrupa Konseyi Karşılıklı Adli </a:t>
            </a:r>
            <a:r>
              <a:rPr lang="tr-TR" sz="3100" b="1" dirty="0" smtClean="0">
                <a:ea typeface="+mn-lt"/>
                <a:cs typeface="+mn-lt"/>
              </a:rPr>
              <a:t>Yardımlaşma</a:t>
            </a:r>
            <a:r>
              <a:rPr lang="tr-TR" sz="3100" b="1" dirty="0">
                <a:ea typeface="+mn-lt"/>
                <a:cs typeface="+mn-lt"/>
              </a:rPr>
              <a:t> </a:t>
            </a:r>
            <a:r>
              <a:rPr lang="tr-TR" sz="3100" b="1" dirty="0" smtClean="0">
                <a:ea typeface="+mn-lt"/>
                <a:cs typeface="+mn-lt"/>
              </a:rPr>
              <a:t>(</a:t>
            </a:r>
            <a:r>
              <a:rPr lang="tr-TR" sz="3100" b="1" dirty="0" err="1" smtClean="0">
                <a:ea typeface="+mn-lt"/>
                <a:cs typeface="+mn-lt"/>
              </a:rPr>
              <a:t>MLA</a:t>
            </a:r>
            <a:r>
              <a:rPr lang="tr-TR" sz="3100" b="1" dirty="0" smtClean="0">
                <a:ea typeface="+mn-lt"/>
                <a:cs typeface="+mn-lt"/>
              </a:rPr>
              <a:t>) Değerlendirmesi </a:t>
            </a:r>
            <a:r>
              <a:rPr lang="tr-TR" sz="3100" b="1" dirty="0">
                <a:ea typeface="+mn-lt"/>
                <a:cs typeface="+mn-lt"/>
              </a:rPr>
              <a:t>ve diğer kurallar</a:t>
            </a:r>
            <a:endParaRPr lang="en-GB" sz="31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4832092"/>
          </a:xfrm>
          <a:prstGeom prst="rect">
            <a:avLst/>
          </a:prstGeom>
        </p:spPr>
        <p:txBody>
          <a:bodyPr lIns="91440" tIns="45720" rIns="91440" bIns="45720" anchor="t">
            <a:spAutoFit/>
          </a:bodyPr>
          <a:lstStyle/>
          <a:p>
            <a:pPr marL="342900" lvl="1" indent="-342900">
              <a:buFont typeface="Wingdings" pitchFamily="2" charset="2"/>
              <a:buChar char="Ø"/>
            </a:pPr>
            <a:r>
              <a:rPr lang="tr-TR" sz="2200" b="1" dirty="0">
                <a:latin typeface="Arial"/>
                <a:ea typeface="ＭＳ Ｐゴシック"/>
                <a:cs typeface="Arial"/>
              </a:rPr>
              <a:t>Karşılıklı adli yardımlaşma aracılığıyla talep edilebilecek veri türleri:</a:t>
            </a:r>
          </a:p>
          <a:p>
            <a:pPr marL="342900" lvl="1" indent="-342900">
              <a:buFont typeface="Wingdings" pitchFamily="2" charset="2"/>
              <a:buChar char="Ø"/>
            </a:pPr>
            <a:endParaRPr lang="tr-TR" sz="2200" dirty="0">
              <a:cs typeface="Arial"/>
            </a:endParaRPr>
          </a:p>
          <a:p>
            <a:pPr marL="342900" lvl="1" indent="-342900">
              <a:buFont typeface="Arial" panose="020B0604020202020204" pitchFamily="34" charset="0"/>
              <a:buChar char="•"/>
            </a:pPr>
            <a:r>
              <a:rPr lang="tr-TR" sz="2200" b="1" dirty="0">
                <a:latin typeface="Arial"/>
                <a:ea typeface="ＭＳ Ｐゴシック"/>
                <a:cs typeface="Arial"/>
              </a:rPr>
              <a:t>çoğunlukla abone </a:t>
            </a:r>
            <a:r>
              <a:rPr lang="tr-TR" sz="2200" dirty="0">
                <a:latin typeface="Arial"/>
                <a:ea typeface="ＭＳ Ｐゴシック"/>
                <a:cs typeface="Arial"/>
              </a:rPr>
              <a:t>ilgileri</a:t>
            </a:r>
          </a:p>
          <a:p>
            <a:pPr marL="342900" lvl="1" indent="-342900">
              <a:buFont typeface="Arial" panose="020B0604020202020204" pitchFamily="34" charset="0"/>
              <a:buChar char="•"/>
            </a:pPr>
            <a:r>
              <a:rPr lang="tr-TR" sz="2200" b="1" dirty="0">
                <a:latin typeface="Arial"/>
                <a:ea typeface="ＭＳ Ｐゴシック"/>
                <a:cs typeface="Arial"/>
              </a:rPr>
              <a:t>daha seyrek olarak </a:t>
            </a:r>
            <a:r>
              <a:rPr lang="tr-TR" sz="2200" dirty="0">
                <a:latin typeface="Arial"/>
                <a:ea typeface="ＭＳ Ｐゴシック"/>
                <a:cs typeface="Arial"/>
              </a:rPr>
              <a:t>trafik verisi talepleri</a:t>
            </a:r>
            <a:endParaRPr lang="tr-TR" sz="2200" b="1" dirty="0">
              <a:latin typeface="Arial"/>
              <a:ea typeface="ＭＳ Ｐゴシック"/>
              <a:cs typeface="Arial"/>
            </a:endParaRPr>
          </a:p>
          <a:p>
            <a:pPr marL="342900" lvl="1" indent="-342900">
              <a:buFont typeface="Arial" panose="020B0604020202020204" pitchFamily="34" charset="0"/>
              <a:buChar char="•"/>
            </a:pPr>
            <a:r>
              <a:rPr lang="tr-TR" sz="2200" b="1" dirty="0">
                <a:latin typeface="Arial"/>
                <a:ea typeface="ＭＳ Ｐゴシック"/>
                <a:cs typeface="Arial"/>
              </a:rPr>
              <a:t>en az talep edilen</a:t>
            </a:r>
            <a:r>
              <a:rPr lang="tr-TR" sz="2200" dirty="0">
                <a:latin typeface="Arial"/>
                <a:ea typeface="ＭＳ Ｐゴシック"/>
                <a:cs typeface="Arial"/>
              </a:rPr>
              <a:t> veri türü olarak içerik verisi</a:t>
            </a:r>
          </a:p>
          <a:p>
            <a:pPr marL="342900" lvl="1" indent="-342900">
              <a:buFont typeface="Arial" panose="020B0604020202020204" pitchFamily="34" charset="0"/>
              <a:buChar char="•"/>
            </a:pPr>
            <a:r>
              <a:rPr lang="tr-TR" sz="2200" dirty="0">
                <a:latin typeface="Arial"/>
                <a:ea typeface="ＭＳ Ｐゴシック"/>
                <a:cs typeface="Arial"/>
              </a:rPr>
              <a:t>taleplerin</a:t>
            </a:r>
            <a:r>
              <a:rPr lang="tr-TR" sz="2200" b="1" dirty="0">
                <a:latin typeface="Arial"/>
                <a:ea typeface="ＭＳ Ｐゴシック"/>
                <a:cs typeface="Arial"/>
              </a:rPr>
              <a:t> önemli bir bölümü</a:t>
            </a:r>
            <a:r>
              <a:rPr lang="tr-TR" sz="2200" dirty="0">
                <a:latin typeface="Arial"/>
                <a:ea typeface="ＭＳ Ｐゴシック"/>
                <a:cs typeface="Arial"/>
              </a:rPr>
              <a:t> dolandırıcılığa ilişkin olup, şiddet suçlarına ve bilgisayar sistemlerine karşı diğer suçlara yönelik talepler de mevcuttur</a:t>
            </a:r>
            <a:endParaRPr lang="tr-TR" dirty="0">
              <a:latin typeface="Arial"/>
              <a:ea typeface="ＭＳ Ｐゴシック"/>
              <a:cs typeface="Arial"/>
            </a:endParaRPr>
          </a:p>
        </p:txBody>
      </p:sp>
      <p:pic>
        <p:nvPicPr>
          <p:cNvPr id="6" name="Picture 5" descr="A screenshot of a cell phone&#10;&#10;Description automatically generated">
            <a:extLst>
              <a:ext uri="{FF2B5EF4-FFF2-40B4-BE49-F238E27FC236}">
                <a16:creationId xmlns:a16="http://schemas.microsoft.com/office/drawing/2014/main" id="{5D2F7B93-1B01-4699-A7B2-CFA5A6237719}"/>
              </a:ext>
            </a:extLst>
          </p:cNvPr>
          <p:cNvPicPr>
            <a:picLocks noChangeAspect="1"/>
          </p:cNvPicPr>
          <p:nvPr/>
        </p:nvPicPr>
        <p:blipFill>
          <a:blip r:embed="rId4"/>
          <a:stretch>
            <a:fillRect/>
          </a:stretch>
        </p:blipFill>
        <p:spPr>
          <a:xfrm>
            <a:off x="5023128" y="2316808"/>
            <a:ext cx="3616214" cy="2698252"/>
          </a:xfrm>
          <a:prstGeom prst="rect">
            <a:avLst/>
          </a:prstGeom>
        </p:spPr>
      </p:pic>
    </p:spTree>
    <p:extLst>
      <p:ext uri="{BB962C8B-B14F-4D97-AF65-F5344CB8AC3E}">
        <p14:creationId xmlns:p14="http://schemas.microsoft.com/office/powerpoint/2010/main" val="1259827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100" b="1" dirty="0">
                <a:ea typeface="+mn-lt"/>
                <a:cs typeface="+mn-lt"/>
              </a:rPr>
              <a:t>Avrupa Konseyi Karşılıklı Adli Yardımlaşma </a:t>
            </a:r>
            <a:r>
              <a:rPr lang="tr-TR" sz="3100" b="1" dirty="0" smtClean="0">
                <a:ea typeface="+mn-lt"/>
                <a:cs typeface="+mn-lt"/>
              </a:rPr>
              <a:t>(</a:t>
            </a:r>
            <a:r>
              <a:rPr lang="tr-TR" sz="3100" b="1" dirty="0" err="1" smtClean="0">
                <a:ea typeface="+mn-lt"/>
                <a:cs typeface="+mn-lt"/>
              </a:rPr>
              <a:t>MLA</a:t>
            </a:r>
            <a:r>
              <a:rPr lang="tr-TR" sz="3100" b="1" dirty="0" smtClean="0">
                <a:ea typeface="+mn-lt"/>
                <a:cs typeface="+mn-lt"/>
              </a:rPr>
              <a:t>) Değerlendirmesi </a:t>
            </a:r>
            <a:r>
              <a:rPr lang="tr-TR" sz="3100" b="1" dirty="0">
                <a:ea typeface="+mn-lt"/>
                <a:cs typeface="+mn-lt"/>
              </a:rPr>
              <a:t>ve diğer kurallar</a:t>
            </a:r>
            <a:endParaRPr lang="en-GB" sz="31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509200"/>
          </a:xfrm>
          <a:prstGeom prst="rect">
            <a:avLst/>
          </a:prstGeom>
        </p:spPr>
        <p:txBody>
          <a:bodyPr lIns="91440" tIns="45720" rIns="91440" bIns="45720" anchor="t">
            <a:spAutoFit/>
          </a:bodyPr>
          <a:lstStyle/>
          <a:p>
            <a:pPr marL="342900" lvl="1" indent="-342900">
              <a:buFont typeface="Wingdings" pitchFamily="2" charset="2"/>
              <a:buChar char="Ø"/>
            </a:pPr>
            <a:r>
              <a:rPr lang="tr-TR" sz="2200" b="1" dirty="0">
                <a:latin typeface="Arial"/>
                <a:ea typeface="ＭＳ Ｐゴシック"/>
                <a:cs typeface="Arial"/>
              </a:rPr>
              <a:t>Taleplerin sıklığı:</a:t>
            </a:r>
            <a:endParaRPr lang="tr-TR" dirty="0">
              <a:cs typeface="Arial"/>
            </a:endParaRPr>
          </a:p>
          <a:p>
            <a:pPr marL="342900" lvl="1" indent="-342900">
              <a:buFont typeface="Wingdings" pitchFamily="2" charset="2"/>
              <a:buChar char="Ø"/>
            </a:pPr>
            <a:endParaRPr lang="tr-TR" sz="2200" dirty="0">
              <a:cs typeface="Arial"/>
            </a:endParaRPr>
          </a:p>
          <a:p>
            <a:pPr marL="342900" lvl="1" indent="-342900">
              <a:buFont typeface="Arial" panose="020B0604020202020204" pitchFamily="34" charset="0"/>
              <a:buChar char="•"/>
            </a:pPr>
            <a:r>
              <a:rPr lang="tr-TR" sz="2200" dirty="0">
                <a:latin typeface="Arial"/>
                <a:ea typeface="ＭＳ Ｐゴシック"/>
                <a:cs typeface="Arial"/>
              </a:rPr>
              <a:t>Merkez Makamlar atlanarak doğrudan iletim tercih edildiğinden çoğunlukla</a:t>
            </a:r>
            <a:r>
              <a:rPr lang="tr-TR" sz="2200" b="1" dirty="0">
                <a:latin typeface="Arial"/>
                <a:ea typeface="ＭＳ Ｐゴシック"/>
                <a:cs typeface="Arial"/>
              </a:rPr>
              <a:t> belirlenmesi zordur</a:t>
            </a:r>
            <a:r>
              <a:rPr lang="tr-TR" sz="2200" dirty="0">
                <a:latin typeface="Arial"/>
                <a:ea typeface="ＭＳ Ｐゴシック"/>
                <a:cs typeface="Arial"/>
              </a:rPr>
              <a:t> </a:t>
            </a:r>
          </a:p>
          <a:p>
            <a:pPr marL="342900" lvl="1" indent="-342900">
              <a:buFont typeface="Arial" panose="020B0604020202020204" pitchFamily="34" charset="0"/>
              <a:buChar char="•"/>
            </a:pPr>
            <a:r>
              <a:rPr lang="tr-TR" sz="2200" b="1" dirty="0">
                <a:latin typeface="Arial"/>
                <a:ea typeface="ＭＳ Ｐゴシック"/>
                <a:cs typeface="Arial"/>
              </a:rPr>
              <a:t>genel istatistiki bilgi eksikliği</a:t>
            </a:r>
          </a:p>
          <a:p>
            <a:pPr marL="342900" lvl="1" indent="-342900">
              <a:buFont typeface="Arial" panose="020B0604020202020204" pitchFamily="34" charset="0"/>
              <a:buChar char="•"/>
            </a:pPr>
            <a:r>
              <a:rPr lang="tr-TR" sz="2200" dirty="0">
                <a:latin typeface="Arial"/>
                <a:ea typeface="ＭＳ Ｐゴシック"/>
                <a:cs typeface="Arial"/>
              </a:rPr>
              <a:t>elektronik delil taleplerine ilişkin </a:t>
            </a:r>
            <a:r>
              <a:rPr lang="tr-TR" sz="2200" b="1" dirty="0">
                <a:latin typeface="Arial"/>
                <a:ea typeface="ＭＳ Ｐゴシック"/>
                <a:cs typeface="Arial"/>
              </a:rPr>
              <a:t>ayrı istatistiki bilginin bulunmaması</a:t>
            </a:r>
          </a:p>
          <a:p>
            <a:pPr marL="342900" lvl="1" indent="-342900">
              <a:buFont typeface="Arial" panose="020B0604020202020204" pitchFamily="34" charset="0"/>
              <a:buChar char="•"/>
            </a:pPr>
            <a:r>
              <a:rPr lang="tr-TR" sz="2200" b="1" dirty="0">
                <a:latin typeface="Arial"/>
                <a:ea typeface="ＭＳ Ｐゴシック"/>
                <a:cs typeface="Arial"/>
              </a:rPr>
              <a:t>Polisten polise işbirliği </a:t>
            </a:r>
            <a:r>
              <a:rPr lang="tr-TR" sz="2200" dirty="0">
                <a:latin typeface="Arial"/>
                <a:ea typeface="ＭＳ Ｐゴシック"/>
                <a:cs typeface="Arial"/>
              </a:rPr>
              <a:t>karşılıklı adli yardımlaşmaya göre daha sıktır ancak istihbaratın ve delil olarak kullanılamayacak bilginin paylaşımını amaçlar</a:t>
            </a:r>
            <a:endParaRPr lang="tr-TR" dirty="0">
              <a:cs typeface="Arial"/>
            </a:endParaRPr>
          </a:p>
        </p:txBody>
      </p:sp>
      <p:sp>
        <p:nvSpPr>
          <p:cNvPr id="5" name="Rectangle 4">
            <a:extLst>
              <a:ext uri="{FF2B5EF4-FFF2-40B4-BE49-F238E27FC236}">
                <a16:creationId xmlns:a16="http://schemas.microsoft.com/office/drawing/2014/main" id="{9BC0AC26-B661-4C44-9929-EFA7A51EF334}"/>
              </a:ext>
            </a:extLst>
          </p:cNvPr>
          <p:cNvSpPr/>
          <p:nvPr/>
        </p:nvSpPr>
        <p:spPr>
          <a:xfrm>
            <a:off x="4572000" y="1553877"/>
            <a:ext cx="4572000" cy="1446550"/>
          </a:xfrm>
          <a:prstGeom prst="rect">
            <a:avLst/>
          </a:prstGeom>
        </p:spPr>
        <p:txBody>
          <a:bodyPr lIns="91440" tIns="45720" rIns="91440" bIns="45720" anchor="t">
            <a:spAutoFit/>
          </a:bodyPr>
          <a:lstStyle/>
          <a:p>
            <a:pPr marL="342900" lvl="1" indent="-342900">
              <a:buFont typeface="Arial" panose="020B0604020202020204" pitchFamily="34" charset="0"/>
              <a:buChar char="•"/>
            </a:pPr>
            <a:r>
              <a:rPr lang="tr-TR" sz="2200" b="1" dirty="0">
                <a:latin typeface="Arial"/>
                <a:ea typeface="ＭＳ Ｐゴシック"/>
                <a:cs typeface="Arial"/>
              </a:rPr>
              <a:t>bilgi </a:t>
            </a:r>
            <a:r>
              <a:rPr lang="tr-TR" sz="2200" dirty="0">
                <a:latin typeface="Arial"/>
                <a:ea typeface="ＭＳ Ｐゴシック"/>
                <a:cs typeface="Arial"/>
              </a:rPr>
              <a:t>(trafik, veri), ulusal düzeyde zorlayıcı tedbir gerektireceğinden karşılıklı adli yardımlaşma talebi şarttır</a:t>
            </a:r>
            <a:endParaRPr lang="tr-TR" dirty="0">
              <a:cs typeface="Arial"/>
            </a:endParaRPr>
          </a:p>
        </p:txBody>
      </p:sp>
      <p:pic>
        <p:nvPicPr>
          <p:cNvPr id="4098" name="Picture 2" descr="Assessment">
            <a:hlinkClick r:id="rId4"/>
            <a:extLst>
              <a:ext uri="{FF2B5EF4-FFF2-40B4-BE49-F238E27FC236}">
                <a16:creationId xmlns:a16="http://schemas.microsoft.com/office/drawing/2014/main" id="{1C713E03-C3D5-4836-945E-804E08C9F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6689" y="4335836"/>
            <a:ext cx="2161714" cy="223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823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100" b="1" dirty="0">
                <a:ea typeface="+mn-lt"/>
                <a:cs typeface="+mn-lt"/>
              </a:rPr>
              <a:t>Avrupa Konseyi Karşılıklı Adli Yardımlaşma </a:t>
            </a:r>
            <a:r>
              <a:rPr lang="tr-TR" sz="3100" b="1" dirty="0" smtClean="0">
                <a:ea typeface="+mn-lt"/>
                <a:cs typeface="+mn-lt"/>
              </a:rPr>
              <a:t>(</a:t>
            </a:r>
            <a:r>
              <a:rPr lang="tr-TR" sz="3100" b="1" dirty="0" err="1" smtClean="0">
                <a:ea typeface="+mn-lt"/>
                <a:cs typeface="+mn-lt"/>
              </a:rPr>
              <a:t>MLA</a:t>
            </a:r>
            <a:r>
              <a:rPr lang="tr-TR" sz="3100" b="1" dirty="0" smtClean="0">
                <a:ea typeface="+mn-lt"/>
                <a:cs typeface="+mn-lt"/>
              </a:rPr>
              <a:t>) Değerlendirmesi </a:t>
            </a:r>
            <a:r>
              <a:rPr lang="tr-TR" sz="3100" b="1" dirty="0">
                <a:ea typeface="+mn-lt"/>
                <a:cs typeface="+mn-lt"/>
              </a:rPr>
              <a:t>ve diğer kurallar</a:t>
            </a:r>
            <a:endParaRPr lang="en-GB" sz="31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509200"/>
          </a:xfrm>
          <a:prstGeom prst="rect">
            <a:avLst/>
          </a:prstGeom>
        </p:spPr>
        <p:txBody>
          <a:bodyPr lIns="91440" tIns="45720" rIns="91440" bIns="45720" anchor="t">
            <a:spAutoFit/>
          </a:bodyPr>
          <a:lstStyle/>
          <a:p>
            <a:pPr marL="342900" lvl="1" indent="-342900" algn="just">
              <a:buFont typeface="Wingdings" pitchFamily="2" charset="2"/>
              <a:buChar char="Ø"/>
            </a:pPr>
            <a:r>
              <a:rPr lang="tr-TR" sz="2200" b="1" dirty="0">
                <a:latin typeface="Arial"/>
                <a:ea typeface="ＭＳ Ｐゴシック"/>
                <a:cs typeface="Arial"/>
              </a:rPr>
              <a:t>Yabancı yargı yetkilerindeki internet hizmet sağlayıcıları ile doğrudan işbirliği</a:t>
            </a:r>
          </a:p>
          <a:p>
            <a:pPr marL="342900" lvl="1" indent="-342900" algn="just">
              <a:buFont typeface="Wingdings" pitchFamily="2" charset="2"/>
              <a:buChar char="Ø"/>
            </a:pPr>
            <a:endParaRPr lang="tr-TR" sz="2200" dirty="0">
              <a:cs typeface="Arial"/>
            </a:endParaRPr>
          </a:p>
          <a:p>
            <a:pPr marL="342900" lvl="1" indent="-342900" algn="just">
              <a:buFont typeface="Arial"/>
              <a:buChar char="•"/>
            </a:pPr>
            <a:r>
              <a:rPr lang="tr-TR" sz="2200" dirty="0">
                <a:latin typeface="Arial"/>
                <a:ea typeface="ＭＳ Ｐゴシック"/>
                <a:cs typeface="Arial"/>
              </a:rPr>
              <a:t>devletler arası </a:t>
            </a:r>
            <a:r>
              <a:rPr lang="tr-TR" sz="2200" b="1" dirty="0">
                <a:latin typeface="Arial"/>
                <a:ea typeface="ＭＳ Ｐゴシック"/>
                <a:cs typeface="Arial"/>
              </a:rPr>
              <a:t>yaygın bir uygulama</a:t>
            </a:r>
            <a:endParaRPr lang="tr-TR" sz="2200" dirty="0">
              <a:latin typeface="Arial"/>
              <a:ea typeface="ＭＳ Ｐゴシック"/>
              <a:cs typeface="Arial"/>
            </a:endParaRPr>
          </a:p>
          <a:p>
            <a:pPr marL="342900" lvl="1" indent="-342900" algn="just">
              <a:buFont typeface="Arial" panose="020B0604020202020204" pitchFamily="34" charset="0"/>
              <a:buChar char="•"/>
            </a:pPr>
            <a:endParaRPr lang="tr-TR" sz="2200" dirty="0">
              <a:cs typeface="Arial"/>
            </a:endParaRPr>
          </a:p>
          <a:p>
            <a:pPr marL="342900" lvl="1" indent="-342900" algn="just">
              <a:buFont typeface="Arial" panose="020B0604020202020204" pitchFamily="34" charset="0"/>
              <a:buChar char="•"/>
            </a:pPr>
            <a:r>
              <a:rPr lang="tr-TR" sz="2200" dirty="0">
                <a:latin typeface="Arial"/>
                <a:ea typeface="ＭＳ Ｐゴシック"/>
                <a:cs typeface="Arial"/>
              </a:rPr>
              <a:t>Devletlerin deneyimi, talebin "hukuka uygunluğu" da dahil olmak üzere bazı şartlara bağlı olarak </a:t>
            </a:r>
            <a:r>
              <a:rPr lang="tr-TR" sz="2200" b="1" dirty="0">
                <a:latin typeface="Arial"/>
                <a:ea typeface="ＭＳ Ｐゴシック"/>
                <a:cs typeface="Arial"/>
              </a:rPr>
              <a:t>internet hizmet sağlayıcılarının </a:t>
            </a:r>
            <a:r>
              <a:rPr lang="tr-TR" sz="2200" dirty="0">
                <a:latin typeface="Arial"/>
                <a:ea typeface="ＭＳ Ｐゴシック"/>
                <a:cs typeface="Arial"/>
              </a:rPr>
              <a:t>olumlu cevap verdiği yönündedir (ABD sağlayıcıları abone verilerini ve trafik verilerini açıklamaktadır) </a:t>
            </a:r>
          </a:p>
        </p:txBody>
      </p:sp>
      <p:sp>
        <p:nvSpPr>
          <p:cNvPr id="12" name="TextBox 11">
            <a:extLst>
              <a:ext uri="{FF2B5EF4-FFF2-40B4-BE49-F238E27FC236}">
                <a16:creationId xmlns:a16="http://schemas.microsoft.com/office/drawing/2014/main" id="{89D5A201-F458-4F49-ABC8-E34AFF238B91}"/>
              </a:ext>
            </a:extLst>
          </p:cNvPr>
          <p:cNvSpPr txBox="1"/>
          <p:nvPr/>
        </p:nvSpPr>
        <p:spPr>
          <a:xfrm>
            <a:off x="4846185" y="1881847"/>
            <a:ext cx="4044099" cy="2123658"/>
          </a:xfrm>
          <a:prstGeom prst="rect">
            <a:avLst/>
          </a:prstGeom>
          <a:noFill/>
        </p:spPr>
        <p:txBody>
          <a:bodyPr wrap="square" lIns="91440" tIns="45720" rIns="91440" bIns="45720" anchor="t">
            <a:spAutoFit/>
          </a:bodyPr>
          <a:lstStyle/>
          <a:p>
            <a:pPr marL="342900" lvl="1" indent="-342900" algn="just">
              <a:buFont typeface="Arial" panose="020B0604020202020204" pitchFamily="34" charset="0"/>
              <a:buChar char="•"/>
            </a:pPr>
            <a:r>
              <a:rPr lang="tr-TR" sz="2200" b="1" dirty="0">
                <a:latin typeface="Arial"/>
                <a:ea typeface="ＭＳ Ｐゴシック"/>
                <a:cs typeface="Arial"/>
              </a:rPr>
              <a:t>bazı internet hizmet sağlayıcıları</a:t>
            </a:r>
            <a:r>
              <a:rPr lang="tr-TR" sz="2200" dirty="0">
                <a:latin typeface="Arial"/>
                <a:ea typeface="ＭＳ Ｐゴシック"/>
                <a:cs typeface="Arial"/>
              </a:rPr>
              <a:t> acil talepler için ayrı prosedürler öngörmüştür ancak bazı durumlarda bu bilgiler </a:t>
            </a:r>
            <a:r>
              <a:rPr lang="tr-TR" sz="2200" b="1" dirty="0">
                <a:latin typeface="Arial"/>
                <a:ea typeface="ＭＳ Ｐゴシック"/>
                <a:cs typeface="Arial"/>
              </a:rPr>
              <a:t> </a:t>
            </a:r>
            <a:r>
              <a:rPr lang="tr-TR" sz="2200" dirty="0">
                <a:latin typeface="Arial"/>
                <a:ea typeface="ＭＳ Ｐゴシック"/>
                <a:cs typeface="Arial"/>
              </a:rPr>
              <a:t> delil olarak kullanılamamaktadır</a:t>
            </a:r>
          </a:p>
        </p:txBody>
      </p:sp>
      <p:pic>
        <p:nvPicPr>
          <p:cNvPr id="7170" name="Picture 2" descr="Baghdad Telecom, Internet Service Provider in Iraq, Iraqi ISP">
            <a:hlinkClick r:id="rId4"/>
            <a:extLst>
              <a:ext uri="{FF2B5EF4-FFF2-40B4-BE49-F238E27FC236}">
                <a16:creationId xmlns:a16="http://schemas.microsoft.com/office/drawing/2014/main" id="{A75A804F-6F56-4D5A-BCCD-AE94F3EF0D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2748" y="4433531"/>
            <a:ext cx="331470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92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100" b="1" dirty="0">
                <a:ea typeface="+mn-lt"/>
                <a:cs typeface="+mn-lt"/>
              </a:rPr>
              <a:t>Avrupa Konseyi Karşılıklı Adli </a:t>
            </a:r>
            <a:r>
              <a:rPr lang="tr-TR" sz="3100" b="1" dirty="0" smtClean="0">
                <a:ea typeface="+mn-lt"/>
                <a:cs typeface="+mn-lt"/>
              </a:rPr>
              <a:t>Yardımlaşma (</a:t>
            </a:r>
            <a:r>
              <a:rPr lang="tr-TR" sz="3100" b="1" dirty="0" err="1" smtClean="0">
                <a:ea typeface="+mn-lt"/>
                <a:cs typeface="+mn-lt"/>
              </a:rPr>
              <a:t>MLA</a:t>
            </a:r>
            <a:r>
              <a:rPr lang="tr-TR" sz="3100" b="1" dirty="0" smtClean="0">
                <a:ea typeface="+mn-lt"/>
                <a:cs typeface="+mn-lt"/>
              </a:rPr>
              <a:t>) </a:t>
            </a:r>
            <a:r>
              <a:rPr lang="tr-TR" sz="3100" b="1" dirty="0">
                <a:ea typeface="+mn-lt"/>
                <a:cs typeface="+mn-lt"/>
              </a:rPr>
              <a:t> Değerlendirmesi ve diğer kurallar</a:t>
            </a:r>
            <a:endParaRPr lang="en-GB" sz="31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758772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t>Tavsiyeler</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72616"/>
            <a:ext cx="4572000" cy="5586145"/>
          </a:xfrm>
          <a:prstGeom prst="rect">
            <a:avLst/>
          </a:prstGeom>
        </p:spPr>
        <p:txBody>
          <a:bodyPr lIns="91440" tIns="45720" rIns="91440" bIns="45720" anchor="t">
            <a:spAutoFit/>
          </a:bodyPr>
          <a:lstStyle/>
          <a:p>
            <a:pPr marL="342900" lvl="1" indent="-342900">
              <a:buFont typeface="Wingdings" pitchFamily="2" charset="2"/>
              <a:buChar char="Ø"/>
            </a:pPr>
            <a:r>
              <a:rPr lang="tr-TR" sz="2100" b="1" dirty="0">
                <a:latin typeface="Arial"/>
                <a:ea typeface="ＭＳ Ｐゴシック"/>
                <a:cs typeface="Arial"/>
              </a:rPr>
              <a:t>Yerel düzeyde öne çıkan tavsiyeler: </a:t>
            </a:r>
            <a:endParaRPr lang="tr-TR" sz="2100" dirty="0">
              <a:cs typeface="Arial"/>
            </a:endParaRPr>
          </a:p>
          <a:p>
            <a:pPr marL="0" lvl="1"/>
            <a:endParaRPr lang="tr-TR" sz="2100" b="1" dirty="0">
              <a:cs typeface="Arial"/>
            </a:endParaRPr>
          </a:p>
          <a:p>
            <a:pPr marL="342900" lvl="1" indent="-342900">
              <a:buFont typeface="Arial" panose="020B0604020202020204" pitchFamily="34" charset="0"/>
              <a:buChar char="•"/>
            </a:pPr>
            <a:r>
              <a:rPr lang="tr-TR" sz="2100" b="1" dirty="0">
                <a:latin typeface="Arial"/>
                <a:ea typeface="ＭＳ Ｐゴシック"/>
                <a:cs typeface="Arial"/>
              </a:rPr>
              <a:t>Budapeşte Sözleşmesi'ni tümüyle uygulamak </a:t>
            </a:r>
          </a:p>
          <a:p>
            <a:pPr marL="342900" lvl="1" indent="-342900">
              <a:buFont typeface="Arial" panose="020B0604020202020204" pitchFamily="34" charset="0"/>
              <a:buChar char="•"/>
            </a:pPr>
            <a:r>
              <a:rPr lang="tr-TR" sz="2100" dirty="0">
                <a:latin typeface="Arial"/>
                <a:ea typeface="ＭＳ Ｐゴシック"/>
                <a:cs typeface="Arial"/>
              </a:rPr>
              <a:t>Karşılıklı adli yardımlaşmanın etkililiğini izlemek  için </a:t>
            </a:r>
            <a:r>
              <a:rPr lang="tr-TR" sz="2100" b="1" dirty="0">
                <a:latin typeface="Arial"/>
                <a:ea typeface="ＭＳ Ｐゴシック"/>
                <a:cs typeface="Arial"/>
              </a:rPr>
              <a:t>istatistik tutmak </a:t>
            </a:r>
            <a:r>
              <a:rPr lang="tr-TR" sz="2100" dirty="0">
                <a:latin typeface="Arial"/>
                <a:ea typeface="ＭＳ Ｐゴシック"/>
                <a:cs typeface="Arial"/>
              </a:rPr>
              <a:t>veya diğer mekanizmaları kabul etmek</a:t>
            </a:r>
            <a:endParaRPr lang="tr-TR" sz="2100" b="1" dirty="0">
              <a:latin typeface="Arial"/>
              <a:ea typeface="ＭＳ Ｐゴシック"/>
              <a:cs typeface="Arial"/>
            </a:endParaRPr>
          </a:p>
          <a:p>
            <a:pPr marL="342900" lvl="1" indent="-342900" algn="just">
              <a:buFont typeface="Arial" panose="020B0604020202020204" pitchFamily="34" charset="0"/>
              <a:buChar char="•"/>
            </a:pPr>
            <a:r>
              <a:rPr lang="tr-TR" sz="2100" dirty="0">
                <a:latin typeface="Arial"/>
                <a:ea typeface="ＭＳ Ｐゴシック"/>
                <a:cs typeface="Arial"/>
              </a:rPr>
              <a:t>gerek merkez düzeyinde gerek talepleri yürütmekle görevli kurumlar düzeyinde karşılıklı adli yardımlaşma için </a:t>
            </a:r>
            <a:r>
              <a:rPr lang="tr-TR" sz="2100" b="1" dirty="0">
                <a:latin typeface="Arial"/>
                <a:ea typeface="ＭＳ Ｐゴシック"/>
                <a:cs typeface="Arial"/>
              </a:rPr>
              <a:t>teknoloji okur yazarı personel istihdam etmek</a:t>
            </a:r>
          </a:p>
          <a:p>
            <a:pPr marL="342900" lvl="1" indent="-342900" algn="just">
              <a:buFont typeface="Arial" panose="020B0604020202020204" pitchFamily="34" charset="0"/>
              <a:buChar char="•"/>
            </a:pPr>
            <a:r>
              <a:rPr lang="tr-TR" sz="2100" dirty="0">
                <a:latin typeface="Arial"/>
                <a:ea typeface="ＭＳ Ｐゴシック"/>
                <a:cs typeface="Arial"/>
              </a:rPr>
              <a:t>Karşılıklı adli yardımlaşmayı güçlendirmek için daha kapsamlı eğitimler sunmak</a:t>
            </a:r>
            <a:endParaRPr lang="tr-TR" sz="2100" b="1" dirty="0">
              <a:latin typeface="Arial"/>
              <a:ea typeface="ＭＳ Ｐゴシック"/>
              <a:cs typeface="Arial"/>
            </a:endParaRPr>
          </a:p>
        </p:txBody>
      </p:sp>
      <p:sp>
        <p:nvSpPr>
          <p:cNvPr id="16" name="TextBox 15">
            <a:extLst>
              <a:ext uri="{FF2B5EF4-FFF2-40B4-BE49-F238E27FC236}">
                <a16:creationId xmlns:a16="http://schemas.microsoft.com/office/drawing/2014/main" id="{E6C59546-15D6-4230-B91A-9A42D8A8443D}"/>
              </a:ext>
            </a:extLst>
          </p:cNvPr>
          <p:cNvSpPr txBox="1"/>
          <p:nvPr/>
        </p:nvSpPr>
        <p:spPr>
          <a:xfrm>
            <a:off x="4984422" y="1103184"/>
            <a:ext cx="4038034" cy="5509200"/>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tr-TR" sz="2200" dirty="0">
                <a:latin typeface="Arial"/>
                <a:ea typeface="ＭＳ Ｐゴシック"/>
                <a:cs typeface="Arial"/>
              </a:rPr>
              <a:t>Budapeşte Sözleşmesi'nin 35. maddesi uyarınca </a:t>
            </a:r>
            <a:r>
              <a:rPr lang="tr-TR" sz="2200" b="1" dirty="0">
                <a:latin typeface="Arial"/>
                <a:ea typeface="ＭＳ Ｐゴシック"/>
                <a:cs typeface="Arial"/>
              </a:rPr>
              <a:t>7/24 irtibat noktalarının rolünü güçlendirmek</a:t>
            </a:r>
          </a:p>
          <a:p>
            <a:pPr marL="285750" indent="-285750" algn="just">
              <a:buFont typeface="Arial" panose="020B0604020202020204" pitchFamily="34" charset="0"/>
              <a:buChar char="•"/>
            </a:pPr>
            <a:r>
              <a:rPr lang="tr-TR" sz="2200" dirty="0">
                <a:latin typeface="Arial"/>
                <a:ea typeface="ＭＳ Ｐゴシック"/>
                <a:cs typeface="Arial"/>
              </a:rPr>
              <a:t>yerel düzeyde karşılıklı adli yardımlaşma </a:t>
            </a:r>
            <a:r>
              <a:rPr lang="tr-TR" sz="2200" b="1" dirty="0">
                <a:latin typeface="Arial"/>
                <a:ea typeface="ＭＳ Ｐゴシック"/>
                <a:cs typeface="Arial"/>
              </a:rPr>
              <a:t>aşamalarının sayısını azaltmak </a:t>
            </a:r>
            <a:r>
              <a:rPr lang="tr-TR" sz="2200" dirty="0">
                <a:latin typeface="Arial"/>
                <a:ea typeface="ＭＳ Ｐゴシック"/>
                <a:cs typeface="Arial"/>
              </a:rPr>
              <a:t>ve buna ilişkin </a:t>
            </a:r>
            <a:r>
              <a:rPr lang="tr-TR" sz="2200" b="1" dirty="0">
                <a:latin typeface="Arial"/>
                <a:ea typeface="ＭＳ Ｐゴシック"/>
                <a:cs typeface="Arial"/>
              </a:rPr>
              <a:t>prosedürleri kolaylaştırmak</a:t>
            </a:r>
          </a:p>
          <a:p>
            <a:pPr marL="285750" indent="-285750" algn="just">
              <a:buFont typeface="Arial" panose="020B0604020202020204" pitchFamily="34" charset="0"/>
              <a:buChar char="•"/>
            </a:pPr>
            <a:r>
              <a:rPr lang="tr-TR" sz="2200" dirty="0">
                <a:latin typeface="Arial"/>
                <a:ea typeface="ＭＳ Ｐゴシック"/>
                <a:cs typeface="Arial"/>
              </a:rPr>
              <a:t>hayati risk veya benzer zorlayıcı durumlarla ilgili </a:t>
            </a:r>
            <a:r>
              <a:rPr lang="tr-TR" sz="2200" b="1" dirty="0">
                <a:latin typeface="Arial"/>
                <a:ea typeface="ＭＳ Ｐゴシック"/>
                <a:cs typeface="Arial"/>
              </a:rPr>
              <a:t>acil talep prosedürleri geliştirmek</a:t>
            </a:r>
          </a:p>
          <a:p>
            <a:pPr algn="just"/>
            <a:endParaRPr lang="tr-TR" sz="2200" dirty="0">
              <a:effectLst/>
              <a:cs typeface="Arial" panose="020B0604020202020204" pitchFamily="34" charset="0"/>
            </a:endParaRPr>
          </a:p>
          <a:p>
            <a:pPr marL="285750" indent="-285750" algn="just">
              <a:buFont typeface="Arial" panose="020B0604020202020204" pitchFamily="34" charset="0"/>
              <a:buChar char="•"/>
            </a:pPr>
            <a:endParaRPr lang="tr-TR" sz="2200" dirty="0">
              <a:effectLst/>
              <a:latin typeface="Arial" panose="020B0604020202020204" pitchFamily="34" charset="0"/>
              <a:cs typeface="Arial"/>
            </a:endParaRPr>
          </a:p>
          <a:p>
            <a:pPr marL="285750" indent="-285750" algn="just">
              <a:buFont typeface="Arial" panose="020B0604020202020204" pitchFamily="34" charset="0"/>
              <a:buChar char="•"/>
            </a:pPr>
            <a:endParaRPr lang="tr-TR" sz="2200" dirty="0">
              <a:cs typeface="Arial"/>
            </a:endParaRPr>
          </a:p>
        </p:txBody>
      </p:sp>
    </p:spTree>
    <p:extLst>
      <p:ext uri="{BB962C8B-B14F-4D97-AF65-F5344CB8AC3E}">
        <p14:creationId xmlns:p14="http://schemas.microsoft.com/office/powerpoint/2010/main" val="1134961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Tavsiyeler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14777"/>
            <a:ext cx="4572000" cy="5509200"/>
          </a:xfrm>
          <a:prstGeom prst="rect">
            <a:avLst/>
          </a:prstGeom>
        </p:spPr>
        <p:txBody>
          <a:bodyPr lIns="91440" tIns="45720" rIns="91440" bIns="45720" anchor="t">
            <a:spAutoFit/>
          </a:bodyPr>
          <a:lstStyle/>
          <a:p>
            <a:pPr marL="342900" lvl="1" indent="-342900">
              <a:buFont typeface="Wingdings" pitchFamily="2" charset="2"/>
              <a:buChar char="Ø"/>
            </a:pPr>
            <a:r>
              <a:rPr lang="tr-TR" sz="2200" b="1" dirty="0">
                <a:latin typeface="Arial"/>
                <a:ea typeface="ＭＳ Ｐゴシック"/>
                <a:cs typeface="Arial"/>
              </a:rPr>
              <a:t>Yerel düzeyde öne çıkan tavsiyeler</a:t>
            </a:r>
            <a:r>
              <a:rPr lang="tr-TR" sz="2200" dirty="0">
                <a:latin typeface="Arial"/>
                <a:ea typeface="ＭＳ Ｐゴシック"/>
                <a:cs typeface="Arial"/>
              </a:rPr>
              <a:t>:</a:t>
            </a:r>
          </a:p>
          <a:p>
            <a:pPr marL="342900" lvl="1" indent="-342900">
              <a:buFont typeface="Wingdings" pitchFamily="2" charset="2"/>
              <a:buChar char="Ø"/>
            </a:pPr>
            <a:endParaRPr lang="tr-TR" sz="2200" dirty="0">
              <a:cs typeface="Arial"/>
            </a:endParaRPr>
          </a:p>
          <a:p>
            <a:pPr marL="342900" lvl="1" indent="-342900" algn="just">
              <a:buFont typeface="Arial" panose="020B0604020202020204" pitchFamily="34" charset="0"/>
              <a:buChar char="•"/>
            </a:pPr>
            <a:r>
              <a:rPr lang="tr-TR" sz="2200" dirty="0">
                <a:latin typeface="Arial"/>
                <a:ea typeface="ＭＳ Ｐゴシック"/>
                <a:cs typeface="Arial"/>
              </a:rPr>
              <a:t>Budapeşte Sözleşmesi'nin hızlı iletişim araçlarına ilişkin 25.3 maddesi uyarınca </a:t>
            </a:r>
            <a:r>
              <a:rPr lang="tr-TR" sz="2200" b="1" dirty="0">
                <a:latin typeface="Arial"/>
                <a:ea typeface="ＭＳ Ｐゴシック"/>
                <a:cs typeface="Arial"/>
              </a:rPr>
              <a:t>taleplerin elektronik olarak iletilmesi</a:t>
            </a:r>
          </a:p>
          <a:p>
            <a:pPr marL="342900" lvl="1" indent="-342900" algn="just">
              <a:buFont typeface="Arial" panose="020B0604020202020204" pitchFamily="34" charset="0"/>
              <a:buChar char="•"/>
            </a:pPr>
            <a:r>
              <a:rPr lang="tr-TR" sz="2200" dirty="0">
                <a:latin typeface="Arial"/>
                <a:ea typeface="ＭＳ Ｐゴシック"/>
                <a:cs typeface="Arial"/>
              </a:rPr>
              <a:t>tarafların </a:t>
            </a:r>
            <a:r>
              <a:rPr lang="tr-TR" sz="2200" b="1" dirty="0">
                <a:latin typeface="Arial"/>
                <a:ea typeface="ＭＳ Ｐゴシック"/>
                <a:cs typeface="Arial"/>
              </a:rPr>
              <a:t>çifte suçluluğu</a:t>
            </a:r>
            <a:r>
              <a:rPr lang="tr-TR" sz="2200" dirty="0">
                <a:latin typeface="Arial"/>
                <a:ea typeface="ＭＳ Ｐゴシック"/>
                <a:cs typeface="Arial"/>
              </a:rPr>
              <a:t>, yardımlaşmanın sağlanmasını kolaylaştıracak </a:t>
            </a:r>
            <a:r>
              <a:rPr lang="tr-TR" sz="2200" b="1" dirty="0">
                <a:latin typeface="Arial"/>
                <a:ea typeface="ＭＳ Ｐゴシック"/>
                <a:cs typeface="Arial"/>
              </a:rPr>
              <a:t>esnek bir biçimde uygulamaları</a:t>
            </a:r>
            <a:r>
              <a:rPr lang="tr-TR" sz="2200" dirty="0">
                <a:latin typeface="Arial"/>
                <a:ea typeface="ＭＳ Ｐゴシック"/>
                <a:cs typeface="Arial"/>
              </a:rPr>
              <a:t> gerekliliği</a:t>
            </a:r>
          </a:p>
          <a:p>
            <a:pPr marL="342900" lvl="1" indent="-342900" algn="just">
              <a:buFont typeface="Arial" panose="020B0604020202020204" pitchFamily="34" charset="0"/>
              <a:buChar char="•"/>
            </a:pPr>
            <a:r>
              <a:rPr lang="tr-TR" sz="2200" dirty="0">
                <a:latin typeface="Arial"/>
                <a:ea typeface="ＭＳ Ｐゴシック"/>
                <a:cs typeface="Arial"/>
              </a:rPr>
              <a:t>gerekiyorsa </a:t>
            </a:r>
            <a:r>
              <a:rPr lang="tr-TR" sz="2200" b="1" dirty="0">
                <a:latin typeface="Arial"/>
                <a:ea typeface="ＭＳ Ｐゴシック"/>
                <a:cs typeface="Arial"/>
              </a:rPr>
              <a:t>talebin gönderilmesinden önce talebi alan Tarafın makamlarına danışılması</a:t>
            </a:r>
          </a:p>
        </p:txBody>
      </p:sp>
      <p:sp>
        <p:nvSpPr>
          <p:cNvPr id="16" name="TextBox 15">
            <a:extLst>
              <a:ext uri="{FF2B5EF4-FFF2-40B4-BE49-F238E27FC236}">
                <a16:creationId xmlns:a16="http://schemas.microsoft.com/office/drawing/2014/main" id="{E6C59546-15D6-4230-B91A-9A42D8A8443D}"/>
              </a:ext>
            </a:extLst>
          </p:cNvPr>
          <p:cNvSpPr txBox="1"/>
          <p:nvPr/>
        </p:nvSpPr>
        <p:spPr>
          <a:xfrm>
            <a:off x="4984422" y="1103184"/>
            <a:ext cx="4038034" cy="3139321"/>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tr-TR" sz="2200" dirty="0">
                <a:latin typeface="Arial"/>
                <a:ea typeface="ＭＳ Ｐゴシック"/>
                <a:cs typeface="Arial"/>
              </a:rPr>
              <a:t>merkezi makamların web siteleri aracılığıyla, </a:t>
            </a:r>
            <a:r>
              <a:rPr lang="tr-TR" sz="2200" b="1" dirty="0">
                <a:latin typeface="Arial"/>
                <a:ea typeface="ＭＳ Ｐゴシック"/>
                <a:cs typeface="Arial"/>
              </a:rPr>
              <a:t>karşılıklı yardımlaşma talepleri </a:t>
            </a:r>
            <a:r>
              <a:rPr lang="tr-TR" sz="2200" dirty="0">
                <a:latin typeface="Arial"/>
                <a:ea typeface="ＭＳ Ｐゴシック"/>
                <a:cs typeface="Arial"/>
              </a:rPr>
              <a:t>ve hafif suç eşikleri de dahil olmak üzere ret sebeplerine </a:t>
            </a:r>
            <a:r>
              <a:rPr lang="tr-TR" sz="2200" b="1" dirty="0">
                <a:latin typeface="Arial"/>
                <a:ea typeface="ＭＳ Ｐゴシック"/>
                <a:cs typeface="Arial"/>
              </a:rPr>
              <a:t>ilişkin şeffaflık yükümlülüklerinin yerine getirilmesi</a:t>
            </a:r>
          </a:p>
          <a:p>
            <a:pPr marL="285750" indent="-285750" algn="just">
              <a:buFont typeface="Arial" panose="020B0604020202020204" pitchFamily="34" charset="0"/>
              <a:buChar char="•"/>
            </a:pPr>
            <a:endParaRPr lang="tr-TR" sz="2200" dirty="0">
              <a:cs typeface="Arial"/>
            </a:endParaRPr>
          </a:p>
        </p:txBody>
      </p:sp>
      <p:pic>
        <p:nvPicPr>
          <p:cNvPr id="6" name="Picture 5" descr="A picture containing toy, colorful, food&#10;&#10;Description automatically generated">
            <a:extLst>
              <a:ext uri="{FF2B5EF4-FFF2-40B4-BE49-F238E27FC236}">
                <a16:creationId xmlns:a16="http://schemas.microsoft.com/office/drawing/2014/main" id="{EA5EFA8A-F0F6-4D59-91FF-02DB856D10DE}"/>
              </a:ext>
            </a:extLst>
          </p:cNvPr>
          <p:cNvPicPr>
            <a:picLocks noChangeAspect="1"/>
          </p:cNvPicPr>
          <p:nvPr/>
        </p:nvPicPr>
        <p:blipFill>
          <a:blip r:embed="rId4"/>
          <a:stretch>
            <a:fillRect/>
          </a:stretch>
        </p:blipFill>
        <p:spPr>
          <a:xfrm>
            <a:off x="5923069" y="4194681"/>
            <a:ext cx="2390775" cy="1905000"/>
          </a:xfrm>
          <a:prstGeom prst="rect">
            <a:avLst/>
          </a:prstGeom>
        </p:spPr>
      </p:pic>
    </p:spTree>
    <p:extLst>
      <p:ext uri="{BB962C8B-B14F-4D97-AF65-F5344CB8AC3E}">
        <p14:creationId xmlns:p14="http://schemas.microsoft.com/office/powerpoint/2010/main" val="1575369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Tavsiyeler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799825"/>
            <a:ext cx="4572000" cy="5693866"/>
          </a:xfrm>
          <a:prstGeom prst="rect">
            <a:avLst/>
          </a:prstGeom>
        </p:spPr>
        <p:txBody>
          <a:bodyPr lIns="91440" tIns="45720" rIns="91440" bIns="45720" anchor="t">
            <a:spAutoFit/>
          </a:bodyPr>
          <a:lstStyle/>
          <a:p>
            <a:pPr marL="342900" lvl="1" indent="-342900">
              <a:buFont typeface="Wingdings" pitchFamily="2" charset="2"/>
              <a:buChar char="Ø"/>
            </a:pPr>
            <a:r>
              <a:rPr lang="tr-TR" sz="2100" b="1" dirty="0">
                <a:latin typeface="Arial"/>
                <a:ea typeface="ＭＳ Ｐゴシック"/>
                <a:cs typeface="Arial"/>
              </a:rPr>
              <a:t>Avrupa Konseyi kapasite geliştirme projeleri tarafından önerilen çözümler:</a:t>
            </a:r>
          </a:p>
          <a:p>
            <a:pPr marL="0" lvl="1"/>
            <a:endParaRPr lang="tr-TR" sz="2100" b="1" dirty="0">
              <a:cs typeface="Arial"/>
            </a:endParaRPr>
          </a:p>
          <a:p>
            <a:pPr marL="342900" lvl="1" indent="-342900" algn="just">
              <a:buFont typeface="Arial" panose="020B0604020202020204" pitchFamily="34" charset="0"/>
              <a:buChar char="•"/>
            </a:pPr>
            <a:r>
              <a:rPr lang="tr-TR" sz="2000" b="1" dirty="0">
                <a:latin typeface="Arial"/>
                <a:ea typeface="ＭＳ Ｐゴシック"/>
                <a:cs typeface="Arial"/>
              </a:rPr>
              <a:t>standart talep şablonları </a:t>
            </a:r>
            <a:r>
              <a:rPr lang="tr-TR" sz="2000" dirty="0">
                <a:latin typeface="Arial"/>
                <a:ea typeface="ＭＳ Ｐゴシック"/>
                <a:cs typeface="Arial"/>
              </a:rPr>
              <a:t>(TCY Raporu'nun 17 sayılı tavsiyesi)</a:t>
            </a:r>
          </a:p>
          <a:p>
            <a:pPr marL="342900" lvl="1" indent="-342900" algn="just">
              <a:buFont typeface="Arial" panose="020B0604020202020204" pitchFamily="34" charset="0"/>
              <a:buChar char="•"/>
            </a:pPr>
            <a:r>
              <a:rPr lang="tr-TR" sz="2000" b="1" dirty="0">
                <a:latin typeface="Arial"/>
                <a:ea typeface="ＭＳ Ｐゴシック"/>
                <a:cs typeface="Arial"/>
              </a:rPr>
              <a:t>içeriğin öngörülebilir olması </a:t>
            </a:r>
            <a:r>
              <a:rPr lang="tr-TR" sz="2000" dirty="0">
                <a:latin typeface="Arial"/>
                <a:ea typeface="ＭＳ Ｐゴシック"/>
                <a:cs typeface="Arial"/>
              </a:rPr>
              <a:t>hızı ve etkililiği teşvik eder ve daha iyi tercüme sağlar</a:t>
            </a:r>
            <a:endParaRPr lang="tr-TR" sz="2000" b="1" dirty="0">
              <a:latin typeface="Arial"/>
              <a:ea typeface="ＭＳ Ｐゴシック"/>
              <a:cs typeface="Arial"/>
            </a:endParaRPr>
          </a:p>
          <a:p>
            <a:pPr marL="342900" lvl="1" indent="-342900" algn="just">
              <a:buFont typeface="Arial" panose="020B0604020202020204" pitchFamily="34" charset="0"/>
              <a:buChar char="•"/>
            </a:pPr>
            <a:r>
              <a:rPr lang="tr-TR" sz="2000" dirty="0">
                <a:latin typeface="Arial"/>
                <a:ea typeface="ＭＳ Ｐゴシック"/>
                <a:cs typeface="Arial"/>
              </a:rPr>
              <a:t>internet hizmet sağlayıcıları ile doğrudan iletişim için </a:t>
            </a:r>
            <a:r>
              <a:rPr lang="tr-TR" sz="2000" b="1" dirty="0">
                <a:latin typeface="Arial"/>
                <a:ea typeface="ＭＳ Ｐゴシック"/>
                <a:cs typeface="Arial"/>
              </a:rPr>
              <a:t>kullanılmak üzere tasarlanmıştır</a:t>
            </a:r>
          </a:p>
          <a:p>
            <a:pPr marL="342900" lvl="1" indent="-342900" algn="just">
              <a:buFont typeface="Arial" panose="020B0604020202020204" pitchFamily="34" charset="0"/>
              <a:buChar char="•"/>
            </a:pPr>
            <a:r>
              <a:rPr lang="tr-TR" sz="2000" b="1" dirty="0">
                <a:latin typeface="Arial"/>
                <a:ea typeface="ＭＳ Ｐゴシック"/>
                <a:cs typeface="Arial"/>
              </a:rPr>
              <a:t>Siber </a:t>
            </a:r>
            <a:r>
              <a:rPr lang="tr-TR" sz="2000" b="1" dirty="0" err="1">
                <a:latin typeface="Arial"/>
                <a:ea typeface="ＭＳ Ｐゴシック"/>
                <a:cs typeface="Arial"/>
              </a:rPr>
              <a:t>suç@EAPII</a:t>
            </a:r>
            <a:r>
              <a:rPr lang="tr-TR" sz="2000" b="1" dirty="0">
                <a:latin typeface="Arial"/>
                <a:ea typeface="ＭＳ Ｐゴシック"/>
                <a:cs typeface="Arial"/>
              </a:rPr>
              <a:t> Projesi </a:t>
            </a:r>
            <a:r>
              <a:rPr lang="tr-TR" sz="2000" dirty="0">
                <a:latin typeface="Arial"/>
                <a:ea typeface="ＭＳ Ｐゴシック"/>
                <a:cs typeface="Arial"/>
              </a:rPr>
              <a:t>kapsamında geliştirilen 29. ve 31. </a:t>
            </a:r>
            <a:r>
              <a:rPr lang="tr-TR" sz="2000" b="1" dirty="0">
                <a:latin typeface="Arial"/>
                <a:ea typeface="ＭＳ Ｐゴシック"/>
                <a:cs typeface="Arial"/>
              </a:rPr>
              <a:t>madde şablonları</a:t>
            </a:r>
          </a:p>
          <a:p>
            <a:pPr marL="342900" lvl="1" indent="-342900" algn="just">
              <a:buFont typeface="Arial" panose="020B0604020202020204" pitchFamily="34" charset="0"/>
              <a:buChar char="•"/>
            </a:pPr>
            <a:r>
              <a:rPr lang="tr-TR" sz="2000" b="1" dirty="0">
                <a:latin typeface="Arial"/>
                <a:ea typeface="ＭＳ Ｐゴシック"/>
                <a:cs typeface="Arial"/>
              </a:rPr>
              <a:t>Avrupa Konseyi tarafından sağlanan diğer çevrim içi kaynakların kullanımı</a:t>
            </a:r>
          </a:p>
        </p:txBody>
      </p:sp>
      <p:sp>
        <p:nvSpPr>
          <p:cNvPr id="6" name="Rectangle 5">
            <a:extLst>
              <a:ext uri="{FF2B5EF4-FFF2-40B4-BE49-F238E27FC236}">
                <a16:creationId xmlns:a16="http://schemas.microsoft.com/office/drawing/2014/main" id="{6A1DCD6A-2874-A04E-841E-9617461F4D9B}"/>
              </a:ext>
            </a:extLst>
          </p:cNvPr>
          <p:cNvSpPr/>
          <p:nvPr/>
        </p:nvSpPr>
        <p:spPr>
          <a:xfrm>
            <a:off x="4749044" y="952123"/>
            <a:ext cx="4162967" cy="3139321"/>
          </a:xfrm>
          <a:prstGeom prst="rect">
            <a:avLst/>
          </a:prstGeom>
        </p:spPr>
        <p:txBody>
          <a:bodyPr wrap="square" lIns="91440" tIns="45720" rIns="91440" bIns="45720" anchor="t">
            <a:spAutoFit/>
          </a:bodyPr>
          <a:lstStyle/>
          <a:p>
            <a:pPr marL="342900" lvl="1" indent="-342900" algn="just">
              <a:buFont typeface="Arial" panose="020B0604020202020204" pitchFamily="34" charset="0"/>
              <a:buChar char="•"/>
            </a:pPr>
            <a:r>
              <a:rPr lang="tr-TR" sz="2200" dirty="0">
                <a:latin typeface="Arial"/>
                <a:ea typeface="ＭＳ Ｐゴシック"/>
                <a:cs typeface="Arial"/>
              </a:rPr>
              <a:t>Siber Suç Sözleşmesi'nin 35. maddesi uyarınca </a:t>
            </a:r>
            <a:r>
              <a:rPr lang="tr-TR" sz="2200" b="1" dirty="0">
                <a:latin typeface="Arial"/>
                <a:ea typeface="ＭＳ Ｐゴシック"/>
                <a:cs typeface="Arial"/>
              </a:rPr>
              <a:t>7/24 İrtibat Noktalarının rolünü güçlendirmek</a:t>
            </a:r>
          </a:p>
          <a:p>
            <a:pPr marL="342900" lvl="1" indent="-342900" algn="just">
              <a:buFont typeface="Arial" panose="020B0604020202020204" pitchFamily="34" charset="0"/>
              <a:buChar char="•"/>
            </a:pPr>
            <a:r>
              <a:rPr lang="tr-TR" sz="2200" dirty="0">
                <a:latin typeface="Arial"/>
                <a:ea typeface="ＭＳ Ｐゴシック"/>
                <a:cs typeface="Arial"/>
              </a:rPr>
              <a:t>diğer Avrupa Konseyi araçlarının karşılıklı adli yardımlaşmaya yönelik çevrim içi kaynakları için </a:t>
            </a:r>
            <a:r>
              <a:rPr lang="tr-TR" sz="2200" b="1" dirty="0">
                <a:latin typeface="Arial"/>
                <a:ea typeface="ＭＳ Ｐゴシック"/>
                <a:cs typeface="Arial"/>
              </a:rPr>
              <a:t>Avrupa Konseyi şablonları</a:t>
            </a:r>
          </a:p>
        </p:txBody>
      </p:sp>
      <p:pic>
        <p:nvPicPr>
          <p:cNvPr id="5" name="Picture 4" descr="A picture containing toy, colorful, food&#10;&#10;Description automatically generated">
            <a:extLst>
              <a:ext uri="{FF2B5EF4-FFF2-40B4-BE49-F238E27FC236}">
                <a16:creationId xmlns:a16="http://schemas.microsoft.com/office/drawing/2014/main" id="{7625FEC9-B931-4015-A1EA-907AF1E3AE32}"/>
              </a:ext>
            </a:extLst>
          </p:cNvPr>
          <p:cNvPicPr>
            <a:picLocks noChangeAspect="1"/>
          </p:cNvPicPr>
          <p:nvPr/>
        </p:nvPicPr>
        <p:blipFill>
          <a:blip r:embed="rId4"/>
          <a:stretch>
            <a:fillRect/>
          </a:stretch>
        </p:blipFill>
        <p:spPr>
          <a:xfrm>
            <a:off x="5721787" y="4309700"/>
            <a:ext cx="2390775" cy="1905000"/>
          </a:xfrm>
          <a:prstGeom prst="rect">
            <a:avLst/>
          </a:prstGeom>
        </p:spPr>
      </p:pic>
    </p:spTree>
    <p:extLst>
      <p:ext uri="{BB962C8B-B14F-4D97-AF65-F5344CB8AC3E}">
        <p14:creationId xmlns:p14="http://schemas.microsoft.com/office/powerpoint/2010/main" val="1079858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Tavsiyeler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984868097"/>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68516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Mevcut </a:t>
            </a:r>
            <a:r>
              <a:rPr lang="tr-TR" sz="3200" b="1" dirty="0" smtClean="0"/>
              <a:t>destekleyici araçlar</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11" name="Rectangle 3" descr="Rectangle: Click to edit Master text styles&#10;Second level&#10;Third level&#10;Fourth level&#10;Fifth level">
            <a:extLst>
              <a:ext uri="{FF2B5EF4-FFF2-40B4-BE49-F238E27FC236}">
                <a16:creationId xmlns:a16="http://schemas.microsoft.com/office/drawing/2014/main" id="{C393376C-29DC-8240-950F-859FA46816B0}"/>
              </a:ext>
            </a:extLst>
          </p:cNvPr>
          <p:cNvSpPr txBox="1">
            <a:spLocks noChangeArrowheads="1"/>
          </p:cNvSpPr>
          <p:nvPr/>
        </p:nvSpPr>
        <p:spPr>
          <a:xfrm>
            <a:off x="654148" y="1680722"/>
            <a:ext cx="8229600" cy="3978275"/>
          </a:xfrm>
          <a:prstGeom prst="rect">
            <a:avLst/>
          </a:prstGeom>
        </p:spPr>
        <p:txBody>
          <a:bodyPr lIns="91440" tIns="45720" rIns="91440" bIns="45720" anchor="t"/>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tr-TR" sz="2400" dirty="0">
                <a:ea typeface="ＭＳ Ｐゴシック"/>
              </a:rPr>
              <a:t>Avrupa Konseyi Siber Suçlara Karşı Eylem:</a:t>
            </a:r>
          </a:p>
          <a:p>
            <a:pPr marL="0" indent="0" algn="ctr">
              <a:buFont typeface="Arial" pitchFamily="34" charset="0"/>
              <a:buNone/>
            </a:pPr>
            <a:r>
              <a:rPr lang="tr-TR" sz="2400" dirty="0">
                <a:ea typeface="ＭＳ Ｐゴシック"/>
                <a:hlinkClick r:id="rId4"/>
              </a:rPr>
              <a:t>https://www.coe.int/en/web/cybercrime/home</a:t>
            </a:r>
            <a:endParaRPr lang="tr-TR" sz="2400" dirty="0">
              <a:ea typeface="ＭＳ Ｐゴシック"/>
            </a:endParaRPr>
          </a:p>
          <a:p>
            <a:pPr algn="ctr"/>
            <a:r>
              <a:rPr lang="tr-TR" sz="2400" dirty="0">
                <a:ea typeface="ＭＳ Ｐゴシック"/>
              </a:rPr>
              <a:t>Siber Suç Sözleşmesi (ETS. 185):</a:t>
            </a:r>
          </a:p>
          <a:p>
            <a:pPr marL="0" indent="0" algn="ctr">
              <a:buFont typeface="Arial" pitchFamily="34" charset="0"/>
              <a:buNone/>
            </a:pPr>
            <a:r>
              <a:rPr lang="tr-TR" sz="2400" dirty="0">
                <a:ea typeface="ＭＳ Ｐゴシック"/>
                <a:hlinkClick r:id="rId5"/>
              </a:rPr>
              <a:t>https://www.coe.int/en/web/cybercrime/the-budapest-convention</a:t>
            </a:r>
            <a:endParaRPr lang="tr-TR" sz="2400" dirty="0">
              <a:ea typeface="ＭＳ Ｐゴシック"/>
            </a:endParaRPr>
          </a:p>
          <a:p>
            <a:pPr algn="ctr"/>
            <a:endParaRPr lang="tr-TR" sz="2400" dirty="0"/>
          </a:p>
          <a:p>
            <a:pPr algn="ctr"/>
            <a:endParaRPr lang="tr-TR" sz="2400" b="1" dirty="0">
              <a:ea typeface="ＭＳ Ｐゴシック" pitchFamily="34" charset="-128"/>
            </a:endParaRPr>
          </a:p>
        </p:txBody>
      </p:sp>
      <p:pic>
        <p:nvPicPr>
          <p:cNvPr id="12" name="Picture 2" descr="C:\Users\B.Stam\Desktop\Logo3rd_270 test.jpg">
            <a:extLst>
              <a:ext uri="{FF2B5EF4-FFF2-40B4-BE49-F238E27FC236}">
                <a16:creationId xmlns:a16="http://schemas.microsoft.com/office/drawing/2014/main" id="{4EC42735-75D3-884A-81EB-FC07A95591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4548" y="4171293"/>
            <a:ext cx="25527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13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Mevcut </a:t>
            </a:r>
            <a:r>
              <a:rPr lang="tr-TR" sz="3200" b="1" dirty="0" smtClean="0">
                <a:ea typeface="+mn-lt"/>
                <a:cs typeface="+mn-lt"/>
              </a:rPr>
              <a:t>destekleyici araçlar</a:t>
            </a:r>
            <a:endParaRPr lang="tr-TR"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20" name="Rectangle 3" descr="Rectangle: Click to edit Master text styles&#10;Second level&#10;Third level&#10;Fourth level&#10;Fifth level">
            <a:extLst>
              <a:ext uri="{FF2B5EF4-FFF2-40B4-BE49-F238E27FC236}">
                <a16:creationId xmlns:a16="http://schemas.microsoft.com/office/drawing/2014/main" id="{6C884FA0-FA90-7F4B-8F77-692F709A6ED1}"/>
              </a:ext>
            </a:extLst>
          </p:cNvPr>
          <p:cNvSpPr txBox="1">
            <a:spLocks noChangeArrowheads="1"/>
          </p:cNvSpPr>
          <p:nvPr/>
        </p:nvSpPr>
        <p:spPr>
          <a:xfrm>
            <a:off x="457200" y="1450799"/>
            <a:ext cx="8229600" cy="3978275"/>
          </a:xfrm>
          <a:prstGeom prst="rect">
            <a:avLst/>
          </a:prstGeom>
        </p:spPr>
        <p:txBody>
          <a:bodyPr lIns="91440" tIns="45720" rIns="91440" bIns="45720" anchor="t"/>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tr-TR" sz="2400" dirty="0">
                <a:ea typeface="ＭＳ Ｐゴシック"/>
              </a:rPr>
              <a:t>Kaynaklar:</a:t>
            </a:r>
            <a:endParaRPr lang="tr-TR" sz="2400" dirty="0">
              <a:ea typeface="ＭＳ Ｐゴシック"/>
              <a:hlinkClick r:id="" action="ppaction://noaction"/>
            </a:endParaRPr>
          </a:p>
          <a:p>
            <a:pPr marL="0" indent="0" algn="ctr">
              <a:buFont typeface="Arial" pitchFamily="34" charset="0"/>
              <a:buNone/>
            </a:pPr>
            <a:r>
              <a:rPr lang="tr-TR" sz="2400" dirty="0">
                <a:ea typeface="ＭＳ Ｐゴシック"/>
                <a:hlinkClick r:id="rId4"/>
              </a:rPr>
              <a:t>https://www.coe.int/en/web/cybercrime/resources</a:t>
            </a:r>
            <a:endParaRPr lang="tr-TR" sz="2400" dirty="0">
              <a:ea typeface="ＭＳ Ｐゴシック"/>
            </a:endParaRPr>
          </a:p>
          <a:p>
            <a:pPr algn="ctr"/>
            <a:r>
              <a:rPr lang="tr-TR" sz="2400" dirty="0">
                <a:ea typeface="ＭＳ Ｐゴシック"/>
              </a:rPr>
              <a:t>Raporlar:</a:t>
            </a:r>
          </a:p>
          <a:p>
            <a:pPr marL="0" indent="0" algn="ctr">
              <a:buFont typeface="Arial" pitchFamily="34" charset="0"/>
              <a:buNone/>
            </a:pPr>
            <a:r>
              <a:rPr lang="tr-TR" sz="2400" dirty="0">
                <a:ea typeface="ＭＳ Ｐゴシック"/>
                <a:hlinkClick r:id="rId5"/>
              </a:rPr>
              <a:t>http://www.coe.int/en/web/cybercrime/all-reports</a:t>
            </a:r>
            <a:endParaRPr lang="tr-TR" sz="2400" dirty="0">
              <a:ea typeface="ＭＳ Ｐゴシック"/>
            </a:endParaRPr>
          </a:p>
          <a:p>
            <a:pPr algn="ctr"/>
            <a:r>
              <a:rPr lang="tr-TR" sz="2400" dirty="0">
                <a:ea typeface="ＭＳ Ｐゴシック"/>
              </a:rPr>
              <a:t>Siber Suçu Önleme:</a:t>
            </a:r>
          </a:p>
          <a:p>
            <a:pPr marL="0" indent="0" algn="ctr">
              <a:buFont typeface="Arial" pitchFamily="34" charset="0"/>
              <a:buNone/>
            </a:pPr>
            <a:r>
              <a:rPr lang="tr-TR" sz="2400" dirty="0">
                <a:ea typeface="ＭＳ Ｐゴシック"/>
                <a:hlinkClick r:id="rId6"/>
              </a:rPr>
              <a:t>http://www.coe.int/en/web/cybercrime/preventing-cybercrime</a:t>
            </a:r>
            <a:endParaRPr lang="tr-TR" sz="2400" dirty="0">
              <a:ea typeface="ＭＳ Ｐゴシック"/>
            </a:endParaRPr>
          </a:p>
          <a:p>
            <a:pPr algn="ctr"/>
            <a:endParaRPr lang="tr-TR" sz="2400" dirty="0"/>
          </a:p>
          <a:p>
            <a:pPr algn="ctr"/>
            <a:endParaRPr lang="tr-TR" sz="2400" dirty="0"/>
          </a:p>
          <a:p>
            <a:pPr algn="ctr"/>
            <a:endParaRPr lang="tr-TR" sz="2400" dirty="0"/>
          </a:p>
          <a:p>
            <a:pPr algn="ctr"/>
            <a:endParaRPr lang="tr-TR" sz="2400" b="1" dirty="0">
              <a:ea typeface="ＭＳ Ｐゴシック" pitchFamily="34" charset="-128"/>
            </a:endParaRPr>
          </a:p>
        </p:txBody>
      </p:sp>
      <p:pic>
        <p:nvPicPr>
          <p:cNvPr id="21" name="Picture 2" descr="C:\Users\B.Stam\Desktop\Logo3rd_270 test.jpg">
            <a:extLst>
              <a:ext uri="{FF2B5EF4-FFF2-40B4-BE49-F238E27FC236}">
                <a16:creationId xmlns:a16="http://schemas.microsoft.com/office/drawing/2014/main" id="{53E864F4-EFA0-9048-8E49-0D10792E83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7600" y="4310680"/>
            <a:ext cx="25527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19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Araçlar</a:t>
            </a:r>
            <a:endParaRPr lang="en-US"/>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1120348"/>
            <a:ext cx="4364610" cy="5509200"/>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b="1" dirty="0">
                <a:latin typeface="Arial"/>
                <a:ea typeface="ＭＳ Ｐゴシック"/>
                <a:cs typeface="Arial"/>
              </a:rPr>
              <a:t>İki taraflı antlaşmaların avantajları: </a:t>
            </a:r>
          </a:p>
          <a:p>
            <a:pPr marL="342900" indent="-342900" algn="just">
              <a:buFont typeface="Arial" panose="020B0604020202020204" pitchFamily="34" charset="0"/>
              <a:buChar char="•"/>
            </a:pPr>
            <a:r>
              <a:rPr lang="tr-TR" sz="2200" dirty="0">
                <a:latin typeface="Arial"/>
                <a:ea typeface="ＭＳ Ｐゴシック"/>
                <a:cs typeface="Arial"/>
              </a:rPr>
              <a:t>tarafların ihtiyaçlarına yönelik özel tasarlanmış,</a:t>
            </a:r>
          </a:p>
          <a:p>
            <a:pPr marL="342900" indent="-342900" algn="just">
              <a:buFont typeface="Arial" panose="020B0604020202020204" pitchFamily="34" charset="0"/>
              <a:buChar char="•"/>
            </a:pPr>
            <a:r>
              <a:rPr lang="tr-TR" sz="2200" dirty="0">
                <a:latin typeface="Arial"/>
                <a:ea typeface="ＭＳ Ｐゴシック"/>
                <a:cs typeface="Arial"/>
              </a:rPr>
              <a:t>Karşılıklı güven tesisi</a:t>
            </a:r>
          </a:p>
          <a:p>
            <a:pPr marL="342900" indent="-342900" algn="just">
              <a:buFont typeface="Wingdings" pitchFamily="2" charset="2"/>
              <a:buChar char="§"/>
            </a:pPr>
            <a:r>
              <a:rPr lang="tr-TR" sz="2200" b="1" dirty="0">
                <a:latin typeface="Arial"/>
                <a:ea typeface="ＭＳ Ｐゴシック"/>
                <a:cs typeface="Arial"/>
              </a:rPr>
              <a:t>Dezavantajları</a:t>
            </a:r>
            <a:r>
              <a:rPr lang="tr-TR" sz="2200" dirty="0">
                <a:latin typeface="Arial"/>
                <a:ea typeface="ＭＳ Ｐゴシック"/>
                <a:cs typeface="Arial"/>
              </a:rPr>
              <a:t>:</a:t>
            </a:r>
          </a:p>
          <a:p>
            <a:pPr marL="342900" indent="-342900" algn="just">
              <a:buFont typeface="Arial" panose="020B0604020202020204" pitchFamily="34" charset="0"/>
              <a:buChar char="•"/>
            </a:pPr>
            <a:r>
              <a:rPr lang="tr-TR" sz="2200" dirty="0">
                <a:latin typeface="Arial"/>
                <a:ea typeface="ＭＳ Ｐゴシック"/>
                <a:cs typeface="Arial"/>
              </a:rPr>
              <a:t>müzakere için yoğun ve sürekli kaynak kullanımı.</a:t>
            </a:r>
          </a:p>
          <a:p>
            <a:pPr algn="just"/>
            <a:endParaRPr lang="tr-TR" sz="2200" dirty="0">
              <a:latin typeface="Arial"/>
              <a:ea typeface="ＭＳ Ｐゴシック"/>
              <a:cs typeface="Arial"/>
            </a:endParaRPr>
          </a:p>
          <a:p>
            <a:pPr marL="342900" indent="-342900" algn="just">
              <a:buFont typeface="Wingdings" pitchFamily="2" charset="2"/>
              <a:buChar char="Ø"/>
            </a:pPr>
            <a:r>
              <a:rPr lang="tr-TR" sz="2200" b="1" dirty="0">
                <a:latin typeface="Arial"/>
                <a:ea typeface="ＭＳ Ｐゴシック"/>
                <a:cs typeface="Arial"/>
              </a:rPr>
              <a:t>Çok taraflı araçlara duyulan ihtiyaç </a:t>
            </a:r>
            <a:r>
              <a:rPr lang="tr-TR" sz="2200" dirty="0">
                <a:latin typeface="Arial"/>
                <a:ea typeface="ＭＳ Ｐゴシック"/>
                <a:cs typeface="Arial"/>
              </a:rPr>
              <a:t>(bölgesel ve uluslararası) devletler arası, mevcut iki taraflı veya diğer düzenlemeler etkilenmeksizin işbirliğinin sağlanması</a:t>
            </a:r>
            <a:endParaRPr lang="tr-TR" dirty="0">
              <a:cs typeface="Arial"/>
            </a:endParaRP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364610" cy="4493538"/>
          </a:xfrm>
          <a:prstGeom prst="rect">
            <a:avLst/>
          </a:prstGeom>
        </p:spPr>
        <p:txBody>
          <a:bodyPr wrap="square" lIns="91440" tIns="45720" rIns="91440" bIns="45720" anchor="t">
            <a:spAutoFit/>
          </a:bodyPr>
          <a:lstStyle/>
          <a:p>
            <a:pPr marL="342900" indent="-342900">
              <a:buFont typeface="Wingdings" pitchFamily="2" charset="2"/>
              <a:buChar char="Ø"/>
            </a:pPr>
            <a:r>
              <a:rPr lang="tr-TR" sz="2200" b="1" dirty="0">
                <a:latin typeface="Arial"/>
                <a:ea typeface="ＭＳ Ｐゴシック"/>
                <a:cs typeface="Arial"/>
              </a:rPr>
              <a:t>Temel düzeyde Karşılıklı Adli Yardımlaşma – Antlaşmalar</a:t>
            </a:r>
            <a:endParaRPr lang="tr-TR" dirty="0">
              <a:latin typeface="Arial"/>
              <a:ea typeface="ＭＳ Ｐゴシック"/>
              <a:cs typeface="Arial"/>
            </a:endParaRPr>
          </a:p>
          <a:p>
            <a:pPr marL="342900" indent="-342900">
              <a:buFont typeface="Wingdings" pitchFamily="2" charset="2"/>
              <a:buChar char="Ø"/>
            </a:pPr>
            <a:endParaRPr lang="tr-TR" sz="2200" dirty="0">
              <a:cs typeface="Arial"/>
            </a:endParaRPr>
          </a:p>
          <a:p>
            <a:pPr marL="342900" indent="-342900">
              <a:buFont typeface="Wingdings" pitchFamily="2" charset="2"/>
              <a:buChar char="ü"/>
            </a:pPr>
            <a:r>
              <a:rPr lang="tr-TR" sz="2200" b="1" dirty="0">
                <a:latin typeface="Arial"/>
                <a:ea typeface="ＭＳ Ｐゴシック"/>
                <a:cs typeface="Arial"/>
              </a:rPr>
              <a:t>Türleri</a:t>
            </a:r>
            <a:r>
              <a:rPr lang="tr-TR" sz="2200" dirty="0">
                <a:latin typeface="Arial"/>
                <a:ea typeface="ＭＳ Ｐゴシック"/>
                <a:cs typeface="Arial"/>
              </a:rPr>
              <a:t>: </a:t>
            </a:r>
            <a:r>
              <a:rPr lang="tr-TR" sz="2200" i="1" dirty="0">
                <a:latin typeface="Arial"/>
                <a:ea typeface="ＭＳ Ｐゴシック"/>
                <a:cs typeface="Arial"/>
              </a:rPr>
              <a:t>iki taraflı</a:t>
            </a:r>
            <a:r>
              <a:rPr lang="tr-TR" sz="2200" dirty="0">
                <a:latin typeface="Arial"/>
                <a:ea typeface="ＭＳ Ｐゴシック"/>
                <a:cs typeface="Arial"/>
              </a:rPr>
              <a:t>, </a:t>
            </a:r>
            <a:r>
              <a:rPr lang="tr-TR" sz="2200" i="1" dirty="0">
                <a:latin typeface="Arial"/>
                <a:ea typeface="ＭＳ Ｐゴシック"/>
                <a:cs typeface="Arial"/>
              </a:rPr>
              <a:t>çok taraflı </a:t>
            </a:r>
            <a:r>
              <a:rPr lang="tr-TR" sz="2200" dirty="0">
                <a:latin typeface="Arial"/>
                <a:ea typeface="ＭＳ Ｐゴシック"/>
                <a:cs typeface="Arial"/>
              </a:rPr>
              <a:t>(bölgesel), </a:t>
            </a:r>
            <a:r>
              <a:rPr lang="tr-TR" sz="2200" i="1" dirty="0">
                <a:latin typeface="Arial"/>
                <a:ea typeface="ＭＳ Ｐゴシック"/>
                <a:cs typeface="Arial"/>
              </a:rPr>
              <a:t>uluslararası  </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Devletlerin karşılıklı adli yardımlaşma antlaşmalarına başvurma </a:t>
            </a:r>
            <a:r>
              <a:rPr lang="tr-TR" sz="2200" b="1" dirty="0">
                <a:latin typeface="Arial"/>
                <a:ea typeface="ＭＳ Ｐゴシック"/>
                <a:cs typeface="Arial"/>
              </a:rPr>
              <a:t>sebepleri:</a:t>
            </a:r>
          </a:p>
          <a:p>
            <a:pPr marL="342900" indent="-342900">
              <a:buFont typeface="Arial" panose="020B0604020202020204" pitchFamily="34" charset="0"/>
              <a:buChar char="•"/>
            </a:pPr>
            <a:r>
              <a:rPr lang="tr-TR" sz="2200" dirty="0">
                <a:latin typeface="Arial"/>
                <a:ea typeface="ＭＳ Ｐゴシック"/>
                <a:cs typeface="Arial"/>
              </a:rPr>
              <a:t>Uluslararası hukuk ilkeleri – icra edilemezlik</a:t>
            </a:r>
            <a:endParaRPr lang="tr-TR" dirty="0">
              <a:latin typeface="Arial"/>
              <a:ea typeface="ＭＳ Ｐゴシック"/>
              <a:cs typeface="Arial"/>
            </a:endParaRPr>
          </a:p>
          <a:p>
            <a:pPr marL="342900" indent="-342900">
              <a:buFont typeface="Arial" panose="020B0604020202020204" pitchFamily="34" charset="0"/>
              <a:buChar char="•"/>
            </a:pPr>
            <a:r>
              <a:rPr lang="tr-TR" sz="2200" dirty="0">
                <a:latin typeface="Arial"/>
                <a:ea typeface="ＭＳ Ｐゴシック"/>
                <a:cs typeface="Arial"/>
              </a:rPr>
              <a:t>Kesinlik ihtiyacı &amp; bağlayıcı yükümlülüklerin yaratılması</a:t>
            </a:r>
            <a:endParaRPr lang="tr-TR" dirty="0">
              <a:cs typeface="Arial"/>
            </a:endParaRPr>
          </a:p>
        </p:txBody>
      </p:sp>
    </p:spTree>
    <p:extLst>
      <p:ext uri="{BB962C8B-B14F-4D97-AF65-F5344CB8AC3E}">
        <p14:creationId xmlns:p14="http://schemas.microsoft.com/office/powerpoint/2010/main" val="406692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Mevcut </a:t>
            </a:r>
            <a:r>
              <a:rPr lang="tr-TR" sz="3200" b="1" dirty="0" smtClean="0">
                <a:ea typeface="+mn-lt"/>
                <a:cs typeface="+mn-lt"/>
              </a:rPr>
              <a:t>destekleyici araçlar</a:t>
            </a:r>
            <a:endParaRPr lang="tr-TR"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20" name="Rectangle 3" descr="Rectangle: Click to edit Master text styles&#10;Second level&#10;Third level&#10;Fourth level&#10;Fifth level">
            <a:extLst>
              <a:ext uri="{FF2B5EF4-FFF2-40B4-BE49-F238E27FC236}">
                <a16:creationId xmlns:a16="http://schemas.microsoft.com/office/drawing/2014/main" id="{6C884FA0-FA90-7F4B-8F77-692F709A6ED1}"/>
              </a:ext>
            </a:extLst>
          </p:cNvPr>
          <p:cNvSpPr txBox="1">
            <a:spLocks noChangeArrowheads="1"/>
          </p:cNvSpPr>
          <p:nvPr/>
        </p:nvSpPr>
        <p:spPr>
          <a:xfrm>
            <a:off x="457200" y="1450799"/>
            <a:ext cx="8229600" cy="3978275"/>
          </a:xfrm>
          <a:prstGeom prst="rect">
            <a:avLst/>
          </a:prstGeom>
        </p:spPr>
        <p:txBody>
          <a:bodyPr lIns="91440" tIns="45720" rIns="91440" bIns="45720" anchor="t"/>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tr-TR" sz="2400" dirty="0">
                <a:ea typeface="ＭＳ Ｐゴシック"/>
              </a:rPr>
              <a:t>Ülkelerin Mevzuatı:</a:t>
            </a:r>
          </a:p>
          <a:p>
            <a:pPr marL="0" lvl="0" indent="0" algn="ctr">
              <a:buNone/>
            </a:pPr>
            <a:r>
              <a:rPr lang="tr-TR" sz="2400" dirty="0">
                <a:ea typeface="ＭＳ Ｐゴシック"/>
                <a:hlinkClick r:id="rId4"/>
              </a:rPr>
              <a:t>https://www.coe.int/en/web/cybercrime/country-profiles</a:t>
            </a:r>
            <a:endParaRPr lang="tr-TR" sz="2400" dirty="0">
              <a:ea typeface="ＭＳ Ｐゴシック"/>
            </a:endParaRPr>
          </a:p>
          <a:p>
            <a:pPr algn="ctr"/>
            <a:r>
              <a:rPr lang="tr-TR" sz="2400" dirty="0">
                <a:ea typeface="ＭＳ Ｐゴシック"/>
              </a:rPr>
              <a:t>İrtibat Noktaları</a:t>
            </a:r>
            <a:endParaRPr lang="tr-TR" dirty="0"/>
          </a:p>
          <a:p>
            <a:pPr algn="ctr"/>
            <a:r>
              <a:rPr lang="tr-TR" sz="2400" dirty="0">
                <a:ea typeface="ＭＳ Ｐゴシック"/>
              </a:rPr>
              <a:t>Çocukların korunması:</a:t>
            </a:r>
            <a:endParaRPr lang="tr-TR" dirty="0"/>
          </a:p>
          <a:p>
            <a:pPr algn="ctr"/>
            <a:r>
              <a:rPr lang="tr-TR" sz="2400" dirty="0">
                <a:ea typeface="ＭＳ Ｐゴシック"/>
                <a:hlinkClick r:id="rId5"/>
              </a:rPr>
              <a:t>https://www.coe.int/en/web/cybercrime/protecting-children</a:t>
            </a:r>
            <a:endParaRPr lang="tr-TR" sz="2400" dirty="0">
              <a:ea typeface="ＭＳ Ｐゴシック"/>
            </a:endParaRPr>
          </a:p>
          <a:p>
            <a:pPr algn="ctr"/>
            <a:endParaRPr lang="tr-TR" sz="2400" dirty="0"/>
          </a:p>
          <a:p>
            <a:pPr algn="ctr"/>
            <a:endParaRPr lang="tr-TR" sz="2400" b="1" dirty="0">
              <a:ea typeface="ＭＳ Ｐゴシック" pitchFamily="34" charset="-128"/>
            </a:endParaRPr>
          </a:p>
        </p:txBody>
      </p:sp>
      <p:pic>
        <p:nvPicPr>
          <p:cNvPr id="21" name="Picture 2" descr="C:\Users\B.Stam\Desktop\Logo3rd_270 test.jpg">
            <a:extLst>
              <a:ext uri="{FF2B5EF4-FFF2-40B4-BE49-F238E27FC236}">
                <a16:creationId xmlns:a16="http://schemas.microsoft.com/office/drawing/2014/main" id="{53E864F4-EFA0-9048-8E49-0D10792E83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7600" y="4310680"/>
            <a:ext cx="25527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9671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Mevcut </a:t>
            </a:r>
            <a:r>
              <a:rPr lang="tr-TR" sz="3200" b="1" dirty="0" smtClean="0">
                <a:ea typeface="+mn-lt"/>
                <a:cs typeface="+mn-lt"/>
              </a:rPr>
              <a:t>destekleyici araçlar</a:t>
            </a:r>
            <a:endParaRPr lang="tr-TR"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12" name="Rectangle 3" descr="Rectangle: Click to edit Master text styles&#10;Second level&#10;Third level&#10;Fourth level&#10;Fifth level">
            <a:extLst>
              <a:ext uri="{FF2B5EF4-FFF2-40B4-BE49-F238E27FC236}">
                <a16:creationId xmlns:a16="http://schemas.microsoft.com/office/drawing/2014/main" id="{F73BB1C8-0DF9-9844-96A2-EB9A2EA36324}"/>
              </a:ext>
            </a:extLst>
          </p:cNvPr>
          <p:cNvSpPr txBox="1">
            <a:spLocks noChangeArrowheads="1"/>
          </p:cNvSpPr>
          <p:nvPr/>
        </p:nvSpPr>
        <p:spPr>
          <a:xfrm>
            <a:off x="457200" y="1314119"/>
            <a:ext cx="8229600" cy="3978275"/>
          </a:xfrm>
          <a:prstGeom prst="rect">
            <a:avLst/>
          </a:prstGeom>
        </p:spPr>
        <p:txBody>
          <a:bodyPr lIns="91440" tIns="45720" rIns="91440" bIns="45720" anchor="t"/>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tr-TR" sz="2400" dirty="0">
                <a:ea typeface="ＭＳ Ｐゴシック"/>
              </a:rPr>
              <a:t>Uluslararası İşbirliği:</a:t>
            </a:r>
            <a:endParaRPr lang="tr-TR" sz="2400" dirty="0">
              <a:ea typeface="ＭＳ Ｐゴシック"/>
              <a:hlinkClick r:id="" action="ppaction://noaction"/>
            </a:endParaRPr>
          </a:p>
          <a:p>
            <a:pPr marL="0" indent="0" algn="ctr">
              <a:buFont typeface="Arial" pitchFamily="34" charset="0"/>
              <a:buNone/>
            </a:pPr>
            <a:r>
              <a:rPr lang="tr-TR" sz="2400" dirty="0">
                <a:ea typeface="ＭＳ Ｐゴシック"/>
                <a:hlinkClick r:id="rId4"/>
              </a:rPr>
              <a:t>https://www.coe.int/en/web/cybercrime/international-cooperation</a:t>
            </a:r>
            <a:endParaRPr lang="tr-TR" sz="2400" dirty="0">
              <a:ea typeface="ＭＳ Ｐゴシック"/>
            </a:endParaRPr>
          </a:p>
          <a:p>
            <a:pPr algn="ctr"/>
            <a:r>
              <a:rPr lang="tr-TR" sz="2400" dirty="0">
                <a:ea typeface="ＭＳ Ｐゴシック"/>
              </a:rPr>
              <a:t>Kolluk/İnternet Hizmet Sağlayıcıları İşbirliği:</a:t>
            </a:r>
          </a:p>
          <a:p>
            <a:pPr marL="0" indent="0" algn="ctr">
              <a:buFont typeface="Arial" pitchFamily="34" charset="0"/>
              <a:buNone/>
            </a:pPr>
            <a:r>
              <a:rPr lang="tr-TR" sz="2400" dirty="0">
                <a:ea typeface="ＭＳ Ｐゴシック"/>
                <a:hlinkClick r:id="rId5"/>
              </a:rPr>
              <a:t>https://www.coe.int/en/web/cybercrime/lea-/-isp-cooperation</a:t>
            </a:r>
            <a:endParaRPr lang="tr-TR" sz="2400" dirty="0">
              <a:ea typeface="ＭＳ Ｐゴシック"/>
            </a:endParaRPr>
          </a:p>
          <a:p>
            <a:pPr marL="0" indent="0" algn="ctr">
              <a:buNone/>
            </a:pPr>
            <a:r>
              <a:rPr lang="en-GB" sz="2400" b="1" dirty="0"/>
              <a:t/>
            </a:r>
            <a:br>
              <a:rPr lang="en-GB" sz="2400" b="1" dirty="0"/>
            </a:br>
            <a:endParaRPr lang="tr-TR" sz="2400"/>
          </a:p>
          <a:p>
            <a:pPr algn="ctr"/>
            <a:endParaRPr lang="tr-TR" sz="2400" b="1" dirty="0">
              <a:ea typeface="ＭＳ Ｐゴシック" pitchFamily="34" charset="-128"/>
            </a:endParaRPr>
          </a:p>
        </p:txBody>
      </p:sp>
      <p:pic>
        <p:nvPicPr>
          <p:cNvPr id="16" name="Picture 2" descr="C:\Users\B.Stam\Desktop\Logo3rd_270 test.jpg">
            <a:extLst>
              <a:ext uri="{FF2B5EF4-FFF2-40B4-BE49-F238E27FC236}">
                <a16:creationId xmlns:a16="http://schemas.microsoft.com/office/drawing/2014/main" id="{7A451420-867F-934B-8F21-47E92BDFCA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565" y="4731473"/>
            <a:ext cx="25527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603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Mevcut </a:t>
            </a:r>
            <a:r>
              <a:rPr lang="tr-TR" sz="3200" b="1" dirty="0" smtClean="0">
                <a:ea typeface="+mn-lt"/>
                <a:cs typeface="+mn-lt"/>
              </a:rPr>
              <a:t>destekleyici araçlar</a:t>
            </a:r>
            <a:endParaRPr lang="tr-TR"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9" name="Picture 2">
            <a:extLst>
              <a:ext uri="{FF2B5EF4-FFF2-40B4-BE49-F238E27FC236}">
                <a16:creationId xmlns:a16="http://schemas.microsoft.com/office/drawing/2014/main" id="{225457D2-20D5-F04C-8DB2-B3D625D97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94204"/>
            <a:ext cx="9144000" cy="558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251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Mevcut </a:t>
            </a:r>
            <a:r>
              <a:rPr lang="tr-TR" sz="3200" b="1" dirty="0" smtClean="0">
                <a:ea typeface="+mn-lt"/>
                <a:cs typeface="+mn-lt"/>
              </a:rPr>
              <a:t>destekleyici araçlar</a:t>
            </a:r>
            <a:endParaRPr lang="tr-TR"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2" descr="C:\Users\B.Stam\Desktop\Centralops.jpg">
            <a:extLst>
              <a:ext uri="{FF2B5EF4-FFF2-40B4-BE49-F238E27FC236}">
                <a16:creationId xmlns:a16="http://schemas.microsoft.com/office/drawing/2014/main" id="{2FB11E50-A076-4F4F-A5D3-8BADFA982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595" y="894205"/>
            <a:ext cx="7272809" cy="29381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B.Stam\Desktop\Centralops2.jpg">
            <a:extLst>
              <a:ext uri="{FF2B5EF4-FFF2-40B4-BE49-F238E27FC236}">
                <a16:creationId xmlns:a16="http://schemas.microsoft.com/office/drawing/2014/main" id="{6EDDA247-AFCE-D543-97B1-B3647D96BC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570" y="3836481"/>
            <a:ext cx="7246348" cy="271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565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Mevcut </a:t>
            </a:r>
            <a:r>
              <a:rPr lang="tr-TR" sz="3200" b="1" dirty="0" smtClean="0">
                <a:ea typeface="+mn-lt"/>
                <a:cs typeface="+mn-lt"/>
              </a:rPr>
              <a:t>destekleyici araçlar</a:t>
            </a:r>
            <a:endParaRPr lang="tr-TR"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6" name="Picture 3" descr="C:\Users\B.Stam\Desktop\24-7 list.jpg">
            <a:extLst>
              <a:ext uri="{FF2B5EF4-FFF2-40B4-BE49-F238E27FC236}">
                <a16:creationId xmlns:a16="http://schemas.microsoft.com/office/drawing/2014/main" id="{1584D515-910E-EE41-BF7D-BF6706E48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2779"/>
            <a:ext cx="9144000" cy="586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862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Tavsiyeler ve mevcut </a:t>
            </a:r>
            <a:r>
              <a:rPr lang="tr-TR" sz="3200" b="1" dirty="0" smtClean="0"/>
              <a:t>destekleyici araçlar</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2114892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Adli Personel için Uluslararası İşbirliğine İlişkin Uzmanlık </a:t>
            </a:r>
            <a:r>
              <a:rPr lang="tr-TR" sz="3200" b="1" dirty="0" smtClean="0">
                <a:ea typeface="+mn-lt"/>
                <a:cs typeface="+mn-lt"/>
              </a:rPr>
              <a:t>Eğitimi</a:t>
            </a:r>
            <a:endParaRPr lang="tr-TR" sz="3200" b="1" dirty="0">
              <a:ea typeface="+mn-lt"/>
              <a:cs typeface="+mn-lt"/>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7084"/>
            <a:ext cx="8525021" cy="1274195"/>
          </a:xfrm>
          <a:prstGeom prst="rect">
            <a:avLst/>
          </a:prstGeom>
        </p:spPr>
        <p:txBody>
          <a:bodyPr wrap="square" lIns="91440" tIns="45720" rIns="91440" bIns="45720" anchor="t">
            <a:spAutoFit/>
          </a:bodyPr>
          <a:lstStyle/>
          <a:p>
            <a:pPr algn="ctr">
              <a:lnSpc>
                <a:spcPct val="80000"/>
              </a:lnSpc>
            </a:pPr>
            <a:r>
              <a:rPr lang="tr-TR" sz="3200" b="1">
                <a:latin typeface="Arial"/>
                <a:ea typeface="ＭＳ Ｐゴシック"/>
              </a:rPr>
              <a:t>Dördüncü Bölüm</a:t>
            </a:r>
            <a:endParaRPr lang="tr-TR">
              <a:cs typeface="Arial"/>
            </a:endParaRPr>
          </a:p>
          <a:p>
            <a:pPr algn="ctr">
              <a:lnSpc>
                <a:spcPct val="80000"/>
              </a:lnSpc>
            </a:pPr>
            <a:r>
              <a:rPr lang="tr-TR" sz="3200" b="1">
                <a:ea typeface="ＭＳ Ｐゴシック" charset="0"/>
                <a:cs typeface="ＭＳ Ｐゴシック" charset="0"/>
              </a:rPr>
              <a:t/>
            </a:r>
            <a:br>
              <a:rPr lang="tr-TR" sz="3200" b="1">
                <a:ea typeface="ＭＳ Ｐゴシック" charset="0"/>
                <a:cs typeface="ＭＳ Ｐゴシック" charset="0"/>
              </a:rPr>
            </a:br>
            <a:r>
              <a:rPr lang="tr-TR" sz="3200" b="1">
                <a:latin typeface="Arial"/>
                <a:ea typeface="ＭＳ Ｐゴシック"/>
                <a:cs typeface="Arial"/>
              </a:rPr>
              <a:t>Özet</a:t>
            </a:r>
            <a:endParaRPr lang="tr-TR" sz="3200" b="1">
              <a:cs typeface="Arial"/>
            </a:endParaRPr>
          </a:p>
        </p:txBody>
      </p:sp>
    </p:spTree>
    <p:extLst>
      <p:ext uri="{BB962C8B-B14F-4D97-AF65-F5344CB8AC3E}">
        <p14:creationId xmlns:p14="http://schemas.microsoft.com/office/powerpoint/2010/main" val="8820384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Özet</a:t>
            </a:r>
            <a:endParaRPr lang="tr-TR" sz="320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1120348"/>
            <a:ext cx="4572000" cy="5078313"/>
          </a:xfrm>
          <a:prstGeom prst="rect">
            <a:avLst/>
          </a:prstGeom>
        </p:spPr>
        <p:txBody>
          <a:bodyPr lIns="91440" tIns="45720" rIns="91440" bIns="45720" anchor="t">
            <a:spAutoFit/>
          </a:bodyPr>
          <a:lstStyle/>
          <a:p>
            <a:pPr marL="285750" lvl="1" indent="-285750">
              <a:buFont typeface="Wingdings"/>
              <a:buChar char="Ø"/>
            </a:pPr>
            <a:r>
              <a:rPr lang="tr-TR" b="1" dirty="0">
                <a:latin typeface="Arial"/>
                <a:ea typeface="ＭＳ Ｐゴシック"/>
                <a:cs typeface="Arial"/>
              </a:rPr>
              <a:t>Yargı mercileri arası doğrudan haberleşme</a:t>
            </a:r>
          </a:p>
          <a:p>
            <a:pPr marL="285750" lvl="1" indent="-285750">
              <a:buFont typeface="Wingdings" pitchFamily="2" charset="2"/>
              <a:buChar char="Ø"/>
            </a:pPr>
            <a:r>
              <a:rPr lang="tr-TR" b="1" dirty="0">
                <a:latin typeface="Arial"/>
                <a:ea typeface="ＭＳ Ｐゴシック"/>
                <a:cs typeface="Arial"/>
              </a:rPr>
              <a:t>Diplomatik kanallar İnterpol hızlandırılmış iletişim kanalı</a:t>
            </a:r>
          </a:p>
          <a:p>
            <a:pPr marL="342900" lvl="1" indent="-342900">
              <a:buFont typeface="Wingdings" pitchFamily="2" charset="2"/>
              <a:buChar char="Ø"/>
            </a:pPr>
            <a:r>
              <a:rPr lang="tr-TR" b="1" dirty="0">
                <a:latin typeface="Arial"/>
                <a:ea typeface="ＭＳ Ｐゴシック"/>
                <a:cs typeface="Arial"/>
              </a:rPr>
              <a:t>Karşılıklı Adli Yardımlaşmayı destekleyen kanallar</a:t>
            </a:r>
          </a:p>
          <a:p>
            <a:pPr marL="285750" lvl="2" indent="-285750">
              <a:buFont typeface="Wingdings" pitchFamily="2" charset="2"/>
              <a:buChar char="Ø"/>
            </a:pPr>
            <a:r>
              <a:rPr lang="tr-TR" b="1" dirty="0">
                <a:latin typeface="Arial"/>
                <a:ea typeface="ＭＳ Ｐゴシック"/>
                <a:cs typeface="Arial"/>
              </a:rPr>
              <a:t>Kendiliğinden bilgi alışverişi</a:t>
            </a:r>
            <a:endParaRPr lang="tr-TR" dirty="0">
              <a:latin typeface="Arial"/>
              <a:ea typeface="ＭＳ Ｐゴシック"/>
              <a:cs typeface="Arial"/>
            </a:endParaRPr>
          </a:p>
          <a:p>
            <a:pPr marL="285750" lvl="2" indent="-285750">
              <a:buFont typeface="Wingdings" pitchFamily="2" charset="2"/>
              <a:buChar char="Ø"/>
            </a:pPr>
            <a:r>
              <a:rPr lang="tr-TR" b="1" dirty="0">
                <a:latin typeface="Arial"/>
                <a:ea typeface="ＭＳ Ｐゴシック"/>
                <a:cs typeface="Arial"/>
              </a:rPr>
              <a:t>Siber suçlarda ve e-delil elde edilmesinde iyi uygulamaların paylaşılmasını destekleyen kanallar:</a:t>
            </a:r>
            <a:endParaRPr lang="tr-TR" dirty="0">
              <a:latin typeface="Arial"/>
              <a:ea typeface="ＭＳ Ｐゴシック"/>
              <a:cs typeface="Arial"/>
            </a:endParaRPr>
          </a:p>
          <a:p>
            <a:pPr marL="285750" lvl="2" indent="-285750">
              <a:buFont typeface="Wingdings" pitchFamily="2" charset="2"/>
              <a:buChar char="Ø"/>
            </a:pPr>
            <a:r>
              <a:rPr lang="tr-TR" b="1" dirty="0">
                <a:latin typeface="Arial"/>
                <a:ea typeface="ＭＳ Ｐゴシック"/>
                <a:cs typeface="Arial"/>
              </a:rPr>
              <a:t>Talep formu: Talebin içeriği: İç hukukun uygulanması</a:t>
            </a:r>
          </a:p>
          <a:p>
            <a:pPr marL="285750" lvl="2" indent="-285750">
              <a:buFont typeface="Wingdings" pitchFamily="2" charset="2"/>
              <a:buChar char="Ø"/>
            </a:pPr>
            <a:r>
              <a:rPr lang="tr-TR" b="1" dirty="0">
                <a:latin typeface="Arial"/>
                <a:ea typeface="ＭＳ Ｐゴシック"/>
                <a:cs typeface="Arial"/>
              </a:rPr>
              <a:t>Değerlendirmeler: Talepte bulunan taraf açısından/Talebi alan taraf açısından</a:t>
            </a:r>
          </a:p>
          <a:p>
            <a:pPr marL="285750" lvl="2" indent="-285750">
              <a:buFont typeface="Wingdings" pitchFamily="2" charset="2"/>
              <a:buChar char="Ø"/>
            </a:pPr>
            <a:r>
              <a:rPr lang="tr-TR" b="1" dirty="0">
                <a:latin typeface="Arial"/>
                <a:ea typeface="ＭＳ Ｐゴシック"/>
                <a:cs typeface="Arial"/>
              </a:rPr>
              <a:t>T-CY Değerlendirmesi</a:t>
            </a:r>
          </a:p>
          <a:p>
            <a:pPr marL="285750" lvl="2" indent="-285750">
              <a:buFont typeface="Wingdings" pitchFamily="2" charset="2"/>
              <a:buChar char="Ø"/>
            </a:pPr>
            <a:r>
              <a:rPr lang="tr-TR" b="1" dirty="0">
                <a:latin typeface="Arial"/>
                <a:ea typeface="ＭＳ Ｐゴシック"/>
                <a:cs typeface="Arial"/>
              </a:rPr>
              <a:t>Avrupa Konseyi kapasite geliştirme projeleri tarafından önerilen çözümler</a:t>
            </a:r>
            <a:endParaRPr lang="tr-TR" dirty="0">
              <a:latin typeface="Arial"/>
              <a:ea typeface="ＭＳ Ｐゴシック"/>
              <a:cs typeface="Arial"/>
            </a:endParaRP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355312"/>
          </a:xfrm>
          <a:prstGeom prst="rect">
            <a:avLst/>
          </a:prstGeom>
        </p:spPr>
        <p:txBody>
          <a:bodyPr lIns="91440" tIns="45720" rIns="91440" bIns="45720" anchor="t">
            <a:spAutoFit/>
          </a:bodyPr>
          <a:lstStyle/>
          <a:p>
            <a:pPr marL="342900" indent="-342900">
              <a:buFont typeface="Wingdings" pitchFamily="2" charset="2"/>
              <a:buChar char="Ø"/>
            </a:pPr>
            <a:r>
              <a:rPr lang="tr-TR" b="1" dirty="0">
                <a:latin typeface="Arial"/>
                <a:ea typeface="ＭＳ Ｐゴシック"/>
                <a:cs typeface="Arial"/>
              </a:rPr>
              <a:t>Temel düzeyde Karşılıklı Adli Yardımlaşma - Antlaşmalar  </a:t>
            </a:r>
          </a:p>
          <a:p>
            <a:pPr marL="342900" indent="-342900">
              <a:buFont typeface="Wingdings" pitchFamily="2" charset="2"/>
              <a:buChar char="Ø"/>
            </a:pPr>
            <a:r>
              <a:rPr lang="tr-TR" b="1" dirty="0">
                <a:latin typeface="Arial"/>
                <a:ea typeface="ＭＳ Ｐゴシック"/>
                <a:cs typeface="Arial"/>
              </a:rPr>
              <a:t>Uluslararası Antlaşmalar: Sözleşmeler</a:t>
            </a:r>
          </a:p>
          <a:p>
            <a:pPr marL="342900" indent="-342900">
              <a:buFont typeface="Wingdings" pitchFamily="2" charset="2"/>
              <a:buChar char="Ø"/>
            </a:pPr>
            <a:r>
              <a:rPr lang="tr-TR" b="1" dirty="0">
                <a:latin typeface="Arial"/>
                <a:ea typeface="ＭＳ Ｐゴシック"/>
                <a:cs typeface="Arial"/>
              </a:rPr>
              <a:t>2001 Siber Suç Sözleşmesi (ETS 185)</a:t>
            </a:r>
            <a:endParaRPr lang="tr-TR" dirty="0">
              <a:latin typeface="Arial"/>
              <a:ea typeface="ＭＳ Ｐゴシック"/>
              <a:cs typeface="Arial"/>
            </a:endParaRPr>
          </a:p>
          <a:p>
            <a:pPr marL="342900" indent="-342900">
              <a:buFont typeface="Wingdings" pitchFamily="2" charset="2"/>
              <a:buChar char="Ø"/>
            </a:pPr>
            <a:r>
              <a:rPr lang="tr-TR" b="1" dirty="0">
                <a:latin typeface="Arial"/>
                <a:ea typeface="ＭＳ Ｐゴシック"/>
                <a:cs typeface="Arial"/>
              </a:rPr>
              <a:t>Siber suçlar ve e-delillerle ilgili uluslararası işbirliği standartları</a:t>
            </a:r>
            <a:endParaRPr lang="tr-TR" dirty="0">
              <a:latin typeface="Arial"/>
              <a:ea typeface="ＭＳ Ｐゴシック"/>
              <a:cs typeface="Arial"/>
            </a:endParaRPr>
          </a:p>
          <a:p>
            <a:pPr indent="-342900">
              <a:buFont typeface="Wingdings" pitchFamily="2" charset="2"/>
              <a:buChar char="Ø"/>
            </a:pPr>
            <a:r>
              <a:rPr lang="tr-TR" b="1" dirty="0">
                <a:latin typeface="Arial"/>
                <a:ea typeface="ＭＳ Ｐゴシック"/>
                <a:cs typeface="Arial"/>
              </a:rPr>
              <a:t>Avrupa Konseyi Siber Suç Sözleşmesi</a:t>
            </a:r>
          </a:p>
          <a:p>
            <a:pPr indent="-342900">
              <a:buFont typeface="Wingdings" pitchFamily="2" charset="2"/>
              <a:buChar char="Ø"/>
            </a:pPr>
            <a:r>
              <a:rPr lang="tr-TR" b="1" dirty="0">
                <a:latin typeface="Arial"/>
                <a:ea typeface="ＭＳ Ｐゴシック"/>
                <a:cs typeface="Arial"/>
              </a:rPr>
              <a:t>Siber suçlar ve e-delillerle ilgili KABUL EDİLECEK uluslararası işbirliği standartları</a:t>
            </a:r>
            <a:endParaRPr lang="tr-TR" dirty="0"/>
          </a:p>
          <a:p>
            <a:pPr indent="-342900">
              <a:buFont typeface="Wingdings" pitchFamily="2" charset="2"/>
              <a:buChar char="Ø"/>
            </a:pPr>
            <a:r>
              <a:rPr lang="tr-TR" b="1" dirty="0">
                <a:latin typeface="Arial"/>
                <a:ea typeface="ＭＳ Ｐゴシック"/>
                <a:cs typeface="Arial"/>
              </a:rPr>
              <a:t>Avrupa Konseyi Siber Suç Sözleşmesi'ne Ek 2. Protokol</a:t>
            </a:r>
          </a:p>
          <a:p>
            <a:pPr marL="342900" indent="-342900">
              <a:buFont typeface="Wingdings" pitchFamily="2" charset="2"/>
              <a:buChar char="Ø"/>
            </a:pPr>
            <a:r>
              <a:rPr lang="tr-TR" b="1" dirty="0">
                <a:latin typeface="Arial"/>
                <a:ea typeface="ＭＳ Ｐゴシック"/>
                <a:cs typeface="Arial"/>
              </a:rPr>
              <a:t>İki taraflı antlaşmaların avantajları</a:t>
            </a:r>
          </a:p>
          <a:p>
            <a:pPr marL="342900" indent="-342900">
              <a:buFont typeface="Wingdings" pitchFamily="2" charset="2"/>
              <a:buChar char="Ø"/>
            </a:pPr>
            <a:r>
              <a:rPr lang="tr-TR" b="1" dirty="0">
                <a:latin typeface="Arial"/>
                <a:ea typeface="ＭＳ Ｐゴシック"/>
                <a:cs typeface="Arial"/>
              </a:rPr>
              <a:t>Karşılıklı Adli Yardımlaşma kanalları</a:t>
            </a:r>
          </a:p>
          <a:p>
            <a:pPr marL="342900" indent="-342900">
              <a:buFont typeface="Wingdings" pitchFamily="2" charset="2"/>
              <a:buChar char="Ø"/>
            </a:pPr>
            <a:endParaRPr lang="tr-TR" b="1" dirty="0">
              <a:cs typeface="Arial" pitchFamily="34" charset="0"/>
            </a:endParaRPr>
          </a:p>
          <a:p>
            <a:pPr marL="342900" indent="-342900">
              <a:buFont typeface="Wingdings" pitchFamily="2" charset="2"/>
              <a:buChar char="Ø"/>
            </a:pPr>
            <a:endParaRPr lang="tr-TR" b="1" dirty="0">
              <a:cs typeface="Arial"/>
            </a:endParaRPr>
          </a:p>
          <a:p>
            <a:pPr marL="342900" indent="-342900">
              <a:buFont typeface="Wingdings" pitchFamily="2" charset="2"/>
              <a:buChar char="Ø"/>
            </a:pPr>
            <a:endParaRPr lang="tr-TR" dirty="0">
              <a:cs typeface="Arial" pitchFamily="34" charset="0"/>
            </a:endParaRPr>
          </a:p>
        </p:txBody>
      </p:sp>
    </p:spTree>
    <p:extLst>
      <p:ext uri="{BB962C8B-B14F-4D97-AF65-F5344CB8AC3E}">
        <p14:creationId xmlns:p14="http://schemas.microsoft.com/office/powerpoint/2010/main" val="784427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defRPr/>
            </a:pPr>
            <a:r>
              <a:rPr lang="tr-TR" sz="3200" b="1" dirty="0">
                <a:solidFill>
                  <a:schemeClr val="bg1"/>
                </a:solidFill>
              </a:rPr>
              <a:t>Karşılıklı Adli </a:t>
            </a:r>
            <a:r>
              <a:rPr lang="tr-TR" sz="3200" b="1" dirty="0" smtClean="0">
                <a:solidFill>
                  <a:schemeClr val="bg1"/>
                </a:solidFill>
              </a:rPr>
              <a:t>Yardım Uygulaması ve Usulü</a:t>
            </a:r>
            <a:r>
              <a:rPr lang="tr-TR" sz="3200" b="1" dirty="0">
                <a:solidFill>
                  <a:schemeClr val="bg1"/>
                </a:solidFill>
              </a:rPr>
              <a:t> </a:t>
            </a:r>
            <a:endParaRPr lang="tr-TR"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8391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Araçlar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1120348"/>
            <a:ext cx="4572000" cy="4832092"/>
          </a:xfrm>
          <a:prstGeom prst="rect">
            <a:avLst/>
          </a:prstGeom>
        </p:spPr>
        <p:txBody>
          <a:bodyPr lIns="91440" tIns="45720" rIns="91440" bIns="45720" anchor="t">
            <a:spAutoFit/>
          </a:bodyPr>
          <a:lstStyle/>
          <a:p>
            <a:pPr marL="342900" indent="-342900" algn="just">
              <a:buFont typeface="Arial"/>
              <a:buChar char="•"/>
            </a:pPr>
            <a:r>
              <a:rPr lang="tr-TR" sz="2200" dirty="0">
                <a:latin typeface="Arial"/>
                <a:ea typeface="ＭＳ Ｐゴシック"/>
                <a:cs typeface="Arial"/>
              </a:rPr>
              <a:t>kısıtlı ret gerekçelerine tabi taraflar arasında mümkün olan en geniş ölçüde karşılıklı yardım yükümlülüğü</a:t>
            </a:r>
          </a:p>
          <a:p>
            <a:pPr marL="342900" indent="-342900" algn="just">
              <a:buFont typeface="Arial"/>
              <a:buChar char="•"/>
            </a:pPr>
            <a:r>
              <a:rPr lang="tr-TR" sz="2200" dirty="0">
                <a:latin typeface="Arial"/>
                <a:ea typeface="ＭＳ Ｐゴシック"/>
                <a:cs typeface="Arial"/>
              </a:rPr>
              <a:t>özel çifte suçluluk / iç hukuk uygulaması beyanına tabi yardımlaşma kapsamı tanımı (büyük ölçüde 2. Protokol'de genişletilmiştir)</a:t>
            </a:r>
          </a:p>
          <a:p>
            <a:pPr marL="342900" indent="-342900">
              <a:buFont typeface="Arial" panose="020B0604020202020204" pitchFamily="34" charset="0"/>
              <a:buChar char="•"/>
            </a:pPr>
            <a:r>
              <a:rPr lang="tr-TR" sz="2200" b="1" dirty="0">
                <a:latin typeface="Arial"/>
                <a:ea typeface="ＭＳ Ｐゴシック"/>
                <a:cs typeface="Arial"/>
              </a:rPr>
              <a:t>karşılıklı adli yardımlaşma konusunda yetkili işbirliği makamları arasında doğrudan işbirliği</a:t>
            </a:r>
          </a:p>
          <a:p>
            <a:pPr marL="342900" indent="-342900">
              <a:buFont typeface="Arial" panose="020B0604020202020204" pitchFamily="34" charset="0"/>
              <a:buChar char="•"/>
            </a:pPr>
            <a:r>
              <a:rPr lang="tr-TR" sz="2200" dirty="0">
                <a:latin typeface="Arial"/>
                <a:ea typeface="ＭＳ Ｐゴシック"/>
                <a:cs typeface="Arial"/>
              </a:rPr>
              <a:t>(kovuşturmalar ve mahkeme)</a:t>
            </a:r>
            <a:endParaRPr lang="tr-TR" sz="2200" dirty="0">
              <a:cs typeface="Arial"/>
            </a:endParaRP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832092"/>
          </a:xfrm>
          <a:prstGeom prst="rect">
            <a:avLst/>
          </a:prstGeom>
        </p:spPr>
        <p:txBody>
          <a:bodyPr lIns="91440" tIns="45720" rIns="91440" bIns="45720" anchor="t">
            <a:spAutoFit/>
          </a:bodyPr>
          <a:lstStyle/>
          <a:p>
            <a:pPr marL="342900" indent="-342900">
              <a:buFont typeface="Wingdings" pitchFamily="2" charset="2"/>
              <a:buChar char="Ø"/>
            </a:pPr>
            <a:r>
              <a:rPr lang="tr-TR" sz="2200" b="1" dirty="0">
                <a:latin typeface="Arial"/>
                <a:ea typeface="ＭＳ Ｐゴシック"/>
                <a:cs typeface="Arial"/>
              </a:rPr>
              <a:t>Uluslararası Antlaşmalar: Sözleşmeler</a:t>
            </a:r>
          </a:p>
          <a:p>
            <a:pPr marL="342900" indent="-342900">
              <a:buFont typeface="Wingdings" pitchFamily="2" charset="2"/>
              <a:buChar char="Ø"/>
            </a:pPr>
            <a:endParaRPr lang="tr-TR" sz="2200" b="1" dirty="0">
              <a:cs typeface="Arial"/>
            </a:endParaRPr>
          </a:p>
          <a:p>
            <a:pPr marL="342900" indent="-342900">
              <a:buFont typeface="Wingdings" pitchFamily="2" charset="2"/>
              <a:buChar char="Ø"/>
            </a:pPr>
            <a:r>
              <a:rPr lang="tr-TR" sz="2200" b="1" dirty="0">
                <a:latin typeface="Arial"/>
                <a:ea typeface="ＭＳ Ｐゴシック"/>
                <a:cs typeface="Arial"/>
              </a:rPr>
              <a:t>Avrupa Konseyi Şablonları</a:t>
            </a:r>
            <a:r>
              <a:rPr lang="tr-TR" sz="2200" dirty="0">
                <a:latin typeface="Arial"/>
                <a:ea typeface="ＭＳ Ｐゴシック"/>
                <a:cs typeface="Arial"/>
              </a:rPr>
              <a:t>:</a:t>
            </a:r>
          </a:p>
          <a:p>
            <a:pPr marL="342900" indent="-342900">
              <a:buFont typeface="Wingdings" pitchFamily="2" charset="2"/>
              <a:buChar char="Ø"/>
            </a:pPr>
            <a:endParaRPr lang="tr-TR" sz="2200" dirty="0">
              <a:cs typeface="Arial"/>
            </a:endParaRPr>
          </a:p>
          <a:p>
            <a:pPr marL="342900" indent="-342900">
              <a:buFont typeface="Wingdings" pitchFamily="2" charset="2"/>
              <a:buChar char="ü"/>
            </a:pPr>
            <a:r>
              <a:rPr lang="tr-TR" sz="2200" b="1" dirty="0">
                <a:latin typeface="Arial"/>
                <a:ea typeface="ＭＳ Ｐゴシック"/>
                <a:cs typeface="Arial"/>
              </a:rPr>
              <a:t>1959 Ceza İşlerinde Karşılıklı Adli Yardım Avrupa Sözleşmesi</a:t>
            </a:r>
          </a:p>
          <a:p>
            <a:pPr marL="342900" indent="-342900">
              <a:buFont typeface="Wingdings" pitchFamily="2" charset="2"/>
              <a:buChar char="ü"/>
            </a:pPr>
            <a:endParaRPr lang="tr-TR" sz="2200" b="1" dirty="0">
              <a:cs typeface="Arial"/>
            </a:endParaRPr>
          </a:p>
          <a:p>
            <a:pPr marL="342900" indent="-342900">
              <a:buFont typeface="Arial" panose="020B0604020202020204" pitchFamily="34" charset="0"/>
              <a:buChar char="•"/>
            </a:pPr>
            <a:r>
              <a:rPr lang="tr-TR" sz="2200" dirty="0">
                <a:latin typeface="Arial"/>
                <a:ea typeface="ＭＳ Ｐゴシック"/>
                <a:cs typeface="Arial"/>
              </a:rPr>
              <a:t>1978 ve 2001 yıllarında kabul edilen iki ek Protokol</a:t>
            </a:r>
            <a:endParaRPr lang="tr-TR" sz="2200" dirty="0">
              <a:cs typeface="Arial"/>
            </a:endParaRPr>
          </a:p>
          <a:p>
            <a:pPr marL="342900" indent="-342900">
              <a:buFont typeface="Arial" panose="020B0604020202020204" pitchFamily="34" charset="0"/>
              <a:buChar char="•"/>
            </a:pPr>
            <a:r>
              <a:rPr lang="tr-TR" sz="2200" dirty="0">
                <a:latin typeface="Arial"/>
                <a:ea typeface="ＭＳ Ｐゴシック"/>
                <a:cs typeface="Arial"/>
              </a:rPr>
              <a:t>ana noktalar: ceza gerektiren suçlara ilişkin kayda değer ilk karşılıklı adli yardımlaşma aracı</a:t>
            </a:r>
          </a:p>
        </p:txBody>
      </p:sp>
    </p:spTree>
    <p:extLst>
      <p:ext uri="{BB962C8B-B14F-4D97-AF65-F5344CB8AC3E}">
        <p14:creationId xmlns:p14="http://schemas.microsoft.com/office/powerpoint/2010/main" val="3053593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Araçlar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295272" y="1151781"/>
            <a:ext cx="4745728" cy="5262979"/>
          </a:xfrm>
          <a:prstGeom prst="rect">
            <a:avLst/>
          </a:prstGeom>
        </p:spPr>
        <p:txBody>
          <a:bodyPr wrap="square" lIns="91440" tIns="45720" rIns="91440" bIns="45720" anchor="t">
            <a:spAutoFit/>
          </a:bodyPr>
          <a:lstStyle/>
          <a:p>
            <a:pPr marL="800100" lvl="1" indent="-342900" algn="just">
              <a:buFont typeface="Arial" panose="020B0604020202020204" pitchFamily="34" charset="0"/>
              <a:buChar char="•"/>
            </a:pPr>
            <a:r>
              <a:rPr lang="tr-TR" sz="2100" dirty="0">
                <a:latin typeface="Arial"/>
                <a:ea typeface="ＭＳ Ｐゴシック"/>
                <a:cs typeface="Arial"/>
              </a:rPr>
              <a:t>karşılıklı adli yardımlaşma talebinin </a:t>
            </a:r>
            <a:r>
              <a:rPr lang="tr-TR" sz="2100" b="1" dirty="0">
                <a:latin typeface="Arial"/>
                <a:ea typeface="ＭＳ Ｐゴシック"/>
                <a:cs typeface="Arial"/>
              </a:rPr>
              <a:t>temel unsurlarının</a:t>
            </a:r>
            <a:r>
              <a:rPr lang="tr-TR" sz="2100" dirty="0">
                <a:latin typeface="Arial"/>
                <a:ea typeface="ＭＳ Ｐゴシック"/>
                <a:cs typeface="Arial"/>
              </a:rPr>
              <a:t> ve tercüme gerekliliğinin </a:t>
            </a:r>
            <a:r>
              <a:rPr lang="tr-TR" sz="2100" b="1" dirty="0">
                <a:latin typeface="Arial"/>
                <a:ea typeface="ＭＳ Ｐゴシック"/>
                <a:cs typeface="Arial"/>
              </a:rPr>
              <a:t>düzenlenmesi</a:t>
            </a:r>
          </a:p>
          <a:p>
            <a:pPr marL="800100" lvl="1" indent="-342900" algn="just">
              <a:buFont typeface="Arial" panose="020B0604020202020204" pitchFamily="34" charset="0"/>
              <a:buChar char="•"/>
            </a:pPr>
            <a:r>
              <a:rPr lang="tr-TR" sz="2100" dirty="0">
                <a:latin typeface="Arial"/>
                <a:ea typeface="ＭＳ Ｐゴシック"/>
                <a:cs typeface="Arial"/>
              </a:rPr>
              <a:t>tarafların (merkezi) makam belirlemesi suretiyle taleplerin iletilmesinde </a:t>
            </a:r>
            <a:r>
              <a:rPr lang="tr-TR" sz="2100" b="1" dirty="0">
                <a:latin typeface="Arial"/>
                <a:ea typeface="ＭＳ Ｐゴシック"/>
                <a:cs typeface="Arial"/>
              </a:rPr>
              <a:t>diplomatik kanalların kullanımının kısıtlanması</a:t>
            </a:r>
          </a:p>
          <a:p>
            <a:pPr marL="800100" lvl="1" indent="-342900" algn="just">
              <a:buFont typeface="Arial" panose="020B0604020202020204" pitchFamily="34" charset="0"/>
              <a:buChar char="•"/>
            </a:pPr>
            <a:r>
              <a:rPr lang="tr-TR" sz="2100" b="1" dirty="0">
                <a:latin typeface="Arial"/>
                <a:ea typeface="ＭＳ Ｐゴシック"/>
                <a:cs typeface="Arial"/>
              </a:rPr>
              <a:t>doğrudan haberleşmenin </a:t>
            </a:r>
            <a:r>
              <a:rPr lang="tr-TR" sz="2100" dirty="0">
                <a:latin typeface="Arial"/>
                <a:ea typeface="ＭＳ Ｐゴシック"/>
                <a:cs typeface="Arial"/>
              </a:rPr>
              <a:t>&amp; acil talepler için İnterpol kanalına başvurulmasının </a:t>
            </a:r>
            <a:r>
              <a:rPr lang="tr-TR" sz="2100" b="1" dirty="0">
                <a:latin typeface="Arial"/>
                <a:ea typeface="ＭＳ Ｐゴシック"/>
                <a:cs typeface="Arial"/>
              </a:rPr>
              <a:t>kabulü</a:t>
            </a:r>
          </a:p>
          <a:p>
            <a:pPr marL="800100" lvl="1" indent="-342900" algn="just">
              <a:buFont typeface="Arial" panose="020B0604020202020204" pitchFamily="34" charset="0"/>
              <a:buChar char="•"/>
            </a:pPr>
            <a:r>
              <a:rPr lang="tr-TR" sz="2100" dirty="0">
                <a:latin typeface="Arial"/>
                <a:ea typeface="ＭＳ Ｐゴシック"/>
                <a:cs typeface="Arial"/>
              </a:rPr>
              <a:t>genel olarak doğrudan iletimin kabulü &amp; 2. Protokol uyarınca elektronik iletim imkanı</a:t>
            </a:r>
            <a:endParaRPr lang="tr-TR" sz="2100" b="1" dirty="0">
              <a:latin typeface="Arial"/>
              <a:ea typeface="ＭＳ Ｐゴシック"/>
              <a:cs typeface="Arial"/>
            </a:endParaRPr>
          </a:p>
        </p:txBody>
      </p:sp>
      <p:pic>
        <p:nvPicPr>
          <p:cNvPr id="9" name="Picture 8" descr="A blue sign in front of a building&#10;&#10;Description automatically generated">
            <a:extLst>
              <a:ext uri="{FF2B5EF4-FFF2-40B4-BE49-F238E27FC236}">
                <a16:creationId xmlns:a16="http://schemas.microsoft.com/office/drawing/2014/main" id="{CD7DD943-41C3-4553-A8E2-2CFDE2FF39DA}"/>
              </a:ext>
            </a:extLst>
          </p:cNvPr>
          <p:cNvPicPr>
            <a:picLocks noChangeAspect="1"/>
          </p:cNvPicPr>
          <p:nvPr/>
        </p:nvPicPr>
        <p:blipFill>
          <a:blip r:embed="rId4"/>
          <a:stretch>
            <a:fillRect/>
          </a:stretch>
        </p:blipFill>
        <p:spPr>
          <a:xfrm>
            <a:off x="4789896" y="2802612"/>
            <a:ext cx="4043386" cy="1552571"/>
          </a:xfrm>
          <a:prstGeom prst="rect">
            <a:avLst/>
          </a:prstGeom>
        </p:spPr>
      </p:pic>
    </p:spTree>
    <p:extLst>
      <p:ext uri="{BB962C8B-B14F-4D97-AF65-F5344CB8AC3E}">
        <p14:creationId xmlns:p14="http://schemas.microsoft.com/office/powerpoint/2010/main" val="4106485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Araçlar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832092"/>
          </a:xfrm>
          <a:prstGeom prst="rect">
            <a:avLst/>
          </a:prstGeom>
        </p:spPr>
        <p:txBody>
          <a:bodyPr lIns="91440" tIns="45720" rIns="91440" bIns="45720" anchor="t">
            <a:spAutoFit/>
          </a:bodyPr>
          <a:lstStyle/>
          <a:p>
            <a:pPr marL="342900" indent="-342900">
              <a:buFont typeface="Wingdings" pitchFamily="2" charset="2"/>
              <a:buChar char="ü"/>
            </a:pPr>
            <a:r>
              <a:rPr lang="tr-TR" sz="2200" b="1" dirty="0">
                <a:latin typeface="Arial"/>
                <a:ea typeface="ＭＳ Ｐゴシック"/>
                <a:cs typeface="Arial"/>
              </a:rPr>
              <a:t>2001 Siber Suç Sözleşmesi (ETS 185)</a:t>
            </a:r>
          </a:p>
          <a:p>
            <a:pPr marL="342900" indent="-342900">
              <a:buFont typeface="Wingdings" pitchFamily="2" charset="2"/>
              <a:buChar char="ü"/>
            </a:pPr>
            <a:endParaRPr lang="tr-TR" sz="2200" b="1" dirty="0">
              <a:cs typeface="Arial"/>
            </a:endParaRPr>
          </a:p>
          <a:p>
            <a:pPr marL="342900" indent="-342900">
              <a:buFont typeface="Arial" panose="020B0604020202020204" pitchFamily="34" charset="0"/>
              <a:buChar char="•"/>
            </a:pPr>
            <a:r>
              <a:rPr lang="tr-TR" sz="2200" dirty="0">
                <a:latin typeface="Arial"/>
                <a:ea typeface="ＭＳ Ｐゴシック"/>
                <a:cs typeface="Arial"/>
              </a:rPr>
              <a:t>Bilgisayar sistemleri aracılığıyla işlenen ırkçı ve yabancı düşmanı eylemlerin suç sayılmasına ilişkin </a:t>
            </a:r>
            <a:r>
              <a:rPr lang="tr-TR" sz="2200" b="1" dirty="0">
                <a:latin typeface="Arial"/>
                <a:ea typeface="ＭＳ Ｐゴシック"/>
                <a:cs typeface="Arial"/>
              </a:rPr>
              <a:t>Ek Protokol</a:t>
            </a:r>
            <a:r>
              <a:rPr lang="tr-TR" sz="2200" dirty="0">
                <a:latin typeface="Arial"/>
                <a:ea typeface="ＭＳ Ｐゴシック"/>
                <a:cs typeface="Arial"/>
              </a:rPr>
              <a:t> (2003 ETS 189)</a:t>
            </a:r>
            <a:endParaRPr lang="tr-TR" sz="2200" b="1" dirty="0">
              <a:latin typeface="Arial"/>
              <a:ea typeface="ＭＳ Ｐゴシック"/>
              <a:cs typeface="Arial"/>
            </a:endParaRPr>
          </a:p>
          <a:p>
            <a:pPr marL="342900" indent="-342900">
              <a:buFont typeface="Arial" panose="020B0604020202020204" pitchFamily="34" charset="0"/>
              <a:buChar char="•"/>
            </a:pPr>
            <a:endParaRPr lang="tr-TR" sz="2200" dirty="0">
              <a:cs typeface="Arial" pitchFamily="34" charset="0"/>
            </a:endParaRPr>
          </a:p>
          <a:p>
            <a:pPr marL="342900" indent="-342900">
              <a:buFont typeface="Arial" panose="020B0604020202020204" pitchFamily="34" charset="0"/>
              <a:buChar char="•"/>
            </a:pPr>
            <a:r>
              <a:rPr lang="tr-TR" sz="2200" dirty="0">
                <a:latin typeface="Arial"/>
                <a:ea typeface="ＭＳ Ｐゴシック"/>
                <a:cs typeface="Arial"/>
              </a:rPr>
              <a:t>Siber Suç Alanında Karşılıklı Adli Yardımlaşmanın güçlendirilmesine ilişkin </a:t>
            </a:r>
            <a:r>
              <a:rPr lang="tr-TR" sz="2200" b="1" dirty="0">
                <a:latin typeface="Arial"/>
                <a:ea typeface="ＭＳ Ｐゴシック"/>
                <a:cs typeface="Arial"/>
              </a:rPr>
              <a:t>İkinci Ek Protokol </a:t>
            </a:r>
            <a:r>
              <a:rPr lang="tr-TR" sz="2200" dirty="0">
                <a:latin typeface="Arial"/>
                <a:ea typeface="ＭＳ Ｐゴシック"/>
                <a:cs typeface="Arial"/>
              </a:rPr>
              <a:t>– </a:t>
            </a:r>
            <a:r>
              <a:rPr lang="tr-TR" sz="2200" b="1" dirty="0">
                <a:solidFill>
                  <a:srgbClr val="FF0000"/>
                </a:solidFill>
                <a:latin typeface="Arial"/>
                <a:ea typeface="ＭＳ Ｐゴシック"/>
                <a:cs typeface="Arial"/>
              </a:rPr>
              <a:t>çalışmalar halen devam ediyor</a:t>
            </a:r>
            <a:endParaRPr lang="tr-TR" sz="2200" b="1" dirty="0">
              <a:solidFill>
                <a:srgbClr val="000000"/>
              </a:solidFill>
              <a:cs typeface="Arial"/>
            </a:endParaRPr>
          </a:p>
        </p:txBody>
      </p:sp>
      <p:sp>
        <p:nvSpPr>
          <p:cNvPr id="6" name="Rectangle 5">
            <a:extLst>
              <a:ext uri="{FF2B5EF4-FFF2-40B4-BE49-F238E27FC236}">
                <a16:creationId xmlns:a16="http://schemas.microsoft.com/office/drawing/2014/main" id="{581799B2-487B-EB49-9EBA-A92793CD9DF2}"/>
              </a:ext>
            </a:extLst>
          </p:cNvPr>
          <p:cNvSpPr/>
          <p:nvPr/>
        </p:nvSpPr>
        <p:spPr>
          <a:xfrm>
            <a:off x="4572000" y="1130899"/>
            <a:ext cx="4572000" cy="1446550"/>
          </a:xfrm>
          <a:prstGeom prst="rect">
            <a:avLst/>
          </a:prstGeom>
        </p:spPr>
        <p:txBody>
          <a:bodyPr lIns="91440" tIns="45720" rIns="91440" bIns="45720" anchor="t">
            <a:spAutoFit/>
          </a:bodyPr>
          <a:lstStyle/>
          <a:p>
            <a:pPr marL="342900" indent="-342900">
              <a:buFont typeface="Arial" panose="020B0604020202020204" pitchFamily="34" charset="0"/>
              <a:buChar char="•"/>
            </a:pPr>
            <a:r>
              <a:rPr lang="tr-TR" sz="2200">
                <a:latin typeface="Arial"/>
                <a:ea typeface="ＭＳ Ｐゴシック"/>
                <a:cs typeface="Arial"/>
              </a:rPr>
              <a:t>günümüzde gerek maddi hukuk gerek usul hukuku gerek karşılıklı adli yardımlaşma hükümleri içeren tek Sözleşme</a:t>
            </a:r>
            <a:endParaRPr lang="tr-TR">
              <a:latin typeface="Arial"/>
              <a:ea typeface="ＭＳ Ｐゴシック"/>
              <a:cs typeface="Arial"/>
            </a:endParaRPr>
          </a:p>
        </p:txBody>
      </p:sp>
      <p:pic>
        <p:nvPicPr>
          <p:cNvPr id="1026" name="Picture 2" descr="Accession by Chile to the Budapest Convention on Cybercrime - T-CY News">
            <a:hlinkClick r:id="rId4"/>
            <a:extLst>
              <a:ext uri="{FF2B5EF4-FFF2-40B4-BE49-F238E27FC236}">
                <a16:creationId xmlns:a16="http://schemas.microsoft.com/office/drawing/2014/main" id="{F0CBE0EB-1629-4534-AE69-B038AC29D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7464" y="3065268"/>
            <a:ext cx="3789328" cy="213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0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Araçlar</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94823"/>
            <a:ext cx="4572000" cy="5386090"/>
          </a:xfrm>
          <a:prstGeom prst="rect">
            <a:avLst/>
          </a:prstGeom>
        </p:spPr>
        <p:txBody>
          <a:bodyPr lIns="91440" tIns="45720" rIns="91440" bIns="45720" anchor="t">
            <a:spAutoFit/>
          </a:bodyPr>
          <a:lstStyle/>
          <a:p>
            <a:pPr marL="342900" indent="-342900">
              <a:buFont typeface="Wingdings" pitchFamily="2" charset="2"/>
              <a:buChar char="Ø"/>
            </a:pPr>
            <a:r>
              <a:rPr lang="tr-TR" sz="2200" b="1" dirty="0">
                <a:latin typeface="Arial"/>
                <a:ea typeface="ＭＳ Ｐゴシック"/>
                <a:cs typeface="Arial"/>
              </a:rPr>
              <a:t>Siber Suç Sözleşmesi'nde düzenlenen uluslararası işbirliği kurallarının diğer uluslararası belgeler için esin kaynağı oluşu</a:t>
            </a:r>
            <a:endParaRPr lang="tr-TR" sz="2200" b="1" dirty="0">
              <a:cs typeface="Arial"/>
            </a:endParaRPr>
          </a:p>
          <a:p>
            <a:pPr marL="342900" indent="-342900">
              <a:buFont typeface="Wingdings" pitchFamily="2" charset="2"/>
              <a:buChar char="ü"/>
            </a:pPr>
            <a:r>
              <a:rPr lang="tr-TR" sz="2200" b="1" dirty="0">
                <a:latin typeface="Arial"/>
                <a:ea typeface="ＭＳ Ｐゴシック"/>
                <a:cs typeface="Arial"/>
              </a:rPr>
              <a:t>İngiliz Milletler Topluluğu Karşılıklı Adli Yardımlaşma Şeması </a:t>
            </a:r>
            <a:r>
              <a:rPr lang="tr-TR" sz="2100" b="1" dirty="0">
                <a:latin typeface="Arial"/>
                <a:ea typeface="ＭＳ Ｐゴシック"/>
                <a:cs typeface="Arial"/>
              </a:rPr>
              <a:t> </a:t>
            </a:r>
            <a:r>
              <a:rPr lang="tr-TR" sz="2100" dirty="0">
                <a:latin typeface="Arial"/>
                <a:ea typeface="ＭＳ Ｐゴシック"/>
                <a:cs typeface="Arial"/>
              </a:rPr>
              <a:t>(53 Afrika, Amerika ve Pasifik devletinden oluşan isteğe bağlı topluluk) </a:t>
            </a:r>
            <a:endParaRPr lang="tr-TR" sz="2200" b="1" dirty="0">
              <a:latin typeface="Arial"/>
              <a:ea typeface="ＭＳ Ｐゴシック"/>
              <a:cs typeface="Arial"/>
            </a:endParaRPr>
          </a:p>
          <a:p>
            <a:pPr marL="342900" indent="-342900">
              <a:buFont typeface="Arial" pitchFamily="34" charset="0"/>
              <a:buChar char="•"/>
            </a:pPr>
            <a:r>
              <a:rPr lang="tr-TR" sz="2100" dirty="0">
                <a:latin typeface="Arial"/>
                <a:ea typeface="ＭＳ Ｐゴシック"/>
                <a:cs typeface="Arial"/>
              </a:rPr>
              <a:t>Karşılıklı adli yardımlaşma uygulamasının, ilkeler ve tavsiyeler aracılığıyla üye devletlerde uyumlaştırılmasını amaçlayan bağlayıcı olmayan şema</a:t>
            </a:r>
            <a:endParaRPr lang="tr-TR" sz="2200" b="1" dirty="0">
              <a:latin typeface="Arial"/>
              <a:ea typeface="ＭＳ Ｐゴシック"/>
              <a:cs typeface="Arial"/>
            </a:endParaRPr>
          </a:p>
        </p:txBody>
      </p:sp>
      <p:sp>
        <p:nvSpPr>
          <p:cNvPr id="6" name="Rectangle 5">
            <a:extLst>
              <a:ext uri="{FF2B5EF4-FFF2-40B4-BE49-F238E27FC236}">
                <a16:creationId xmlns:a16="http://schemas.microsoft.com/office/drawing/2014/main" id="{581799B2-487B-EB49-9EBA-A92793CD9DF2}"/>
              </a:ext>
            </a:extLst>
          </p:cNvPr>
          <p:cNvSpPr/>
          <p:nvPr/>
        </p:nvSpPr>
        <p:spPr>
          <a:xfrm>
            <a:off x="4449452" y="1048082"/>
            <a:ext cx="4327996" cy="5586145"/>
          </a:xfrm>
          <a:prstGeom prst="rect">
            <a:avLst/>
          </a:prstGeom>
        </p:spPr>
        <p:txBody>
          <a:bodyPr wrap="square" lIns="91440" tIns="45720" rIns="91440" bIns="45720" anchor="t">
            <a:spAutoFit/>
          </a:bodyPr>
          <a:lstStyle/>
          <a:p>
            <a:pPr marL="800100" lvl="1" indent="-342900">
              <a:buFont typeface="Wingdings" pitchFamily="2" charset="2"/>
              <a:buChar char="ü"/>
            </a:pPr>
            <a:r>
              <a:rPr lang="tr-TR" sz="2100" b="1">
                <a:latin typeface="Arial"/>
                <a:ea typeface="ＭＳ Ｐゴシック"/>
                <a:cs typeface="Arial"/>
              </a:rPr>
              <a:t>Temel özellikler</a:t>
            </a:r>
            <a:r>
              <a:rPr lang="tr-TR" sz="2100">
                <a:latin typeface="Arial"/>
                <a:ea typeface="ＭＳ Ｐゴシック"/>
                <a:cs typeface="Arial"/>
              </a:rPr>
              <a:t>:</a:t>
            </a:r>
          </a:p>
          <a:p>
            <a:pPr marL="800100" lvl="1" indent="-342900" algn="just">
              <a:buFont typeface="Arial" panose="020B0604020202020204" pitchFamily="34" charset="0"/>
              <a:buChar char="•"/>
            </a:pPr>
            <a:r>
              <a:rPr lang="tr-TR" sz="2100">
                <a:latin typeface="Arial"/>
                <a:ea typeface="ＭＳ Ｐゴシック"/>
                <a:cs typeface="Arial"/>
              </a:rPr>
              <a:t>“mümkün olduğu ölçüde yardımlaşma"</a:t>
            </a:r>
          </a:p>
          <a:p>
            <a:pPr marL="800100" lvl="1" indent="-342900" algn="just">
              <a:buFont typeface="Arial" panose="020B0604020202020204" pitchFamily="34" charset="0"/>
              <a:buChar char="•"/>
            </a:pPr>
            <a:r>
              <a:rPr lang="tr-TR" sz="2100">
                <a:latin typeface="Arial"/>
                <a:ea typeface="ＭＳ Ｐゴシック"/>
                <a:cs typeface="Arial"/>
              </a:rPr>
              <a:t>ret sebepleri öngörülmüştür</a:t>
            </a:r>
          </a:p>
          <a:p>
            <a:pPr marL="800100" lvl="1" indent="-342900" algn="just">
              <a:buFont typeface="Arial" panose="020B0604020202020204" pitchFamily="34" charset="0"/>
              <a:buChar char="•"/>
            </a:pPr>
            <a:r>
              <a:rPr lang="tr-TR" sz="2100">
                <a:latin typeface="Arial"/>
                <a:ea typeface="ＭＳ Ｐゴシック"/>
                <a:cs typeface="Arial"/>
              </a:rPr>
              <a:t>yardımlaşma, siber suçlara ve e-delil elde etmeye ilişkin klasik ve özel yardımlaşma türlerini kapsar</a:t>
            </a:r>
          </a:p>
          <a:p>
            <a:pPr marL="800100" lvl="1" indent="-342900" algn="just">
              <a:buFont typeface="Arial" panose="020B0604020202020204" pitchFamily="34" charset="0"/>
              <a:buChar char="•"/>
            </a:pPr>
            <a:r>
              <a:rPr lang="tr-TR" sz="2100">
                <a:latin typeface="Arial"/>
                <a:ea typeface="ＭＳ Ｐゴシック"/>
                <a:cs typeface="Arial"/>
              </a:rPr>
              <a:t>şemaya taraf devletler, çifte suçluluğun bulunmadığı hallerde yardımlaşmaya, adli yardım taleplerinin merkezi makamlar aracılığıyla yapılmasına ve talepleri süratli biçimde yerine getirmeye teşvik edilmektedir</a:t>
            </a:r>
          </a:p>
        </p:txBody>
      </p:sp>
    </p:spTree>
    <p:extLst>
      <p:ext uri="{BB962C8B-B14F-4D97-AF65-F5344CB8AC3E}">
        <p14:creationId xmlns:p14="http://schemas.microsoft.com/office/powerpoint/2010/main" val="151603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1162</TotalTime>
  <Words>11050</Words>
  <Application>Microsoft Office PowerPoint</Application>
  <PresentationFormat>Ekran Gösterisi (4:3)</PresentationFormat>
  <Paragraphs>910</Paragraphs>
  <Slides>58</Slides>
  <Notes>54</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58</vt:i4>
      </vt:variant>
    </vt:vector>
  </HeadingPairs>
  <TitlesOfParts>
    <vt:vector size="68" baseType="lpstr">
      <vt:lpstr>MS PGothic</vt:lpstr>
      <vt:lpstr>MS PGothic</vt:lpstr>
      <vt:lpstr>Arial</vt:lpstr>
      <vt:lpstr>Arial Narrow</vt:lpstr>
      <vt:lpstr>Calibri</vt:lpstr>
      <vt:lpstr>Segoe UI</vt:lpstr>
      <vt:lpstr>Times New Roman</vt:lpstr>
      <vt:lpstr>Wingdings</vt:lpstr>
      <vt:lpstr>Wingdings,Sans-Serif</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CP</dc:creator>
  <dc:description>ERENOGLU CONSULTANCY TRANSLATION_x000d_
GSM    : (+90 532) 235 58 23_x000d_
Tel         : (+90 312) 441 91 00 (pbx)_x000d_
Web      : www.erenoglu.com.tr_x000d_
e-mail   : erenoglu@erenoglu.com.tr_x000d_
ANKARA – TURKIYE (TURKEY)_x000d_
</dc:description>
  <cp:lastModifiedBy>CP</cp:lastModifiedBy>
  <cp:revision>435</cp:revision>
  <dcterms:created xsi:type="dcterms:W3CDTF">2012-01-25T15:22:10Z</dcterms:created>
  <dcterms:modified xsi:type="dcterms:W3CDTF">2021-04-11T22:50:53Z</dcterms:modified>
</cp:coreProperties>
</file>