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4.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46"/>
  </p:notesMasterIdLst>
  <p:sldIdLst>
    <p:sldId id="256" r:id="rId2"/>
    <p:sldId id="395" r:id="rId3"/>
    <p:sldId id="409" r:id="rId4"/>
    <p:sldId id="411" r:id="rId5"/>
    <p:sldId id="412" r:id="rId6"/>
    <p:sldId id="413" r:id="rId7"/>
    <p:sldId id="414" r:id="rId8"/>
    <p:sldId id="394" r:id="rId9"/>
    <p:sldId id="418" r:id="rId10"/>
    <p:sldId id="427" r:id="rId11"/>
    <p:sldId id="416" r:id="rId12"/>
    <p:sldId id="417" r:id="rId13"/>
    <p:sldId id="419" r:id="rId14"/>
    <p:sldId id="420" r:id="rId15"/>
    <p:sldId id="421" r:id="rId16"/>
    <p:sldId id="410" r:id="rId17"/>
    <p:sldId id="422" r:id="rId18"/>
    <p:sldId id="423" r:id="rId19"/>
    <p:sldId id="408" r:id="rId20"/>
    <p:sldId id="325" r:id="rId21"/>
    <p:sldId id="326" r:id="rId22"/>
    <p:sldId id="328" r:id="rId23"/>
    <p:sldId id="327" r:id="rId24"/>
    <p:sldId id="333" r:id="rId25"/>
    <p:sldId id="329" r:id="rId26"/>
    <p:sldId id="330" r:id="rId27"/>
    <p:sldId id="331" r:id="rId28"/>
    <p:sldId id="332" r:id="rId29"/>
    <p:sldId id="396" r:id="rId30"/>
    <p:sldId id="397" r:id="rId31"/>
    <p:sldId id="398" r:id="rId32"/>
    <p:sldId id="403" r:id="rId33"/>
    <p:sldId id="425" r:id="rId34"/>
    <p:sldId id="401" r:id="rId35"/>
    <p:sldId id="426" r:id="rId36"/>
    <p:sldId id="400" r:id="rId37"/>
    <p:sldId id="399" r:id="rId38"/>
    <p:sldId id="404" r:id="rId39"/>
    <p:sldId id="424" r:id="rId40"/>
    <p:sldId id="405" r:id="rId41"/>
    <p:sldId id="406" r:id="rId42"/>
    <p:sldId id="407" r:id="rId43"/>
    <p:sldId id="258" r:id="rId44"/>
    <p:sldId id="26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GARI Alexandra-Adina" initials="AA" lastIdx="11" clrIdx="0">
    <p:extLst>
      <p:ext uri="{19B8F6BF-5375-455C-9EA6-DF929625EA0E}">
        <p15:presenceInfo xmlns:p15="http://schemas.microsoft.com/office/powerpoint/2012/main" userId="S::Alexandra-Adina.ASGARI@coe.int::b91d9e0c-03ac-4547-b341-d9dfac6e6513" providerId="AD"/>
      </p:ext>
    </p:extLst>
  </p:cmAuthor>
  <p:cmAuthor id="2" name="STROE Catalina" initials="SC" lastIdx="1" clrIdx="1">
    <p:extLst>
      <p:ext uri="{19B8F6BF-5375-455C-9EA6-DF929625EA0E}">
        <p15:presenceInfo xmlns:p15="http://schemas.microsoft.com/office/powerpoint/2012/main" userId="S::Catalina.STROE@coe.int::d2295c1a-46ce-4619-b968-ddf341b393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299F"/>
    <a:srgbClr val="2F61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84" autoAdjust="0"/>
    <p:restoredTop sz="75836" autoAdjust="0"/>
  </p:normalViewPr>
  <p:slideViewPr>
    <p:cSldViewPr snapToGrid="0">
      <p:cViewPr varScale="1">
        <p:scale>
          <a:sx n="81" d="100"/>
          <a:sy n="81" d="100"/>
        </p:scale>
        <p:origin x="846" y="84"/>
      </p:cViewPr>
      <p:guideLst/>
    </p:cSldViewPr>
  </p:slideViewPr>
  <p:notesTextViewPr>
    <p:cViewPr>
      <p:scale>
        <a:sx n="1" d="1"/>
        <a:sy n="1" d="1"/>
      </p:scale>
      <p:origin x="0" y="0"/>
    </p:cViewPr>
  </p:notesTextViewPr>
  <p:notesViewPr>
    <p:cSldViewPr snapToGrid="0">
      <p:cViewPr varScale="1">
        <p:scale>
          <a:sx n="87" d="100"/>
          <a:sy n="87" d="100"/>
        </p:scale>
        <p:origin x="39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06T17:51:58.354" idx="1">
    <p:pos x="10" y="10"/>
    <p:text>Background and formatting</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5-06T17:57:09.414" idx="8">
    <p:pos x="10" y="10"/>
    <p:text>First phrase continued from mid phrase ended previous slide.</p:text>
    <p:extLst>
      <p:ext uri="{C676402C-5697-4E1C-873F-D02D1690AC5C}">
        <p15:threadingInfo xmlns:p15="http://schemas.microsoft.com/office/powerpoint/2012/main" timeZoneBias="-180"/>
      </p:ext>
    </p:extLst>
  </p:cm>
  <p:cm authorId="1" dt="2021-05-06T17:57:38.528" idx="9">
    <p:pos x="146" y="146"/>
    <p:text>Background and formatting.</p:text>
    <p:extLst>
      <p:ext uri="{C676402C-5697-4E1C-873F-D02D1690AC5C}">
        <p15:threadingInfo xmlns:p15="http://schemas.microsoft.com/office/powerpoint/2012/main" timeZoneBias="-180"/>
      </p:ext>
    </p:extLst>
  </p:cm>
  <p:cm authorId="2" dt="2021-05-20T18:21:53.283" idx="1">
    <p:pos x="282" y="282"/>
    <p:text>Consider shorting the words on the slides and add them in notes</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5-06T17:58:02.613" idx="10">
    <p:pos x="10" y="10"/>
    <p:text>Background and formatting.</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5-06T17:58:33.460" idx="11">
    <p:pos x="4531" y="90"/>
    <p:text>Consider resizing?</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00204-F48F-4689-AF79-DED0031B4B8C}" type="datetimeFigureOut">
              <a:rPr lang="en-GB" smtClean="0"/>
              <a:t>10/05/2022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C4C16-745E-490D-ACBE-B1C8B174D5AA}" type="slidenum">
              <a:rPr lang="en-GB" smtClean="0"/>
              <a:t>‹N°›</a:t>
            </a:fld>
            <a:endParaRPr lang="en-GB"/>
          </a:p>
        </p:txBody>
      </p:sp>
    </p:spTree>
    <p:extLst>
      <p:ext uri="{BB962C8B-B14F-4D97-AF65-F5344CB8AC3E}">
        <p14:creationId xmlns:p14="http://schemas.microsoft.com/office/powerpoint/2010/main" val="2724671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2</a:t>
            </a:fld>
            <a:endParaRPr lang="it-IT"/>
          </a:p>
        </p:txBody>
      </p:sp>
    </p:spTree>
    <p:extLst>
      <p:ext uri="{BB962C8B-B14F-4D97-AF65-F5344CB8AC3E}">
        <p14:creationId xmlns:p14="http://schemas.microsoft.com/office/powerpoint/2010/main" val="2890472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C2A33-3A77-1543-AB5F-C31EA74F4E70}" type="slidenum">
              <a:rPr lang="en-GB"/>
              <a:pPr/>
              <a:t>11</a:t>
            </a:fld>
            <a:endParaRPr lang="en-GB"/>
          </a:p>
        </p:txBody>
      </p:sp>
      <p:sp>
        <p:nvSpPr>
          <p:cNvPr id="121858" name="Rectangle 2"/>
          <p:cNvSpPr>
            <a:spLocks noGrp="1" noRot="1" noChangeAspect="1" noChangeArrowheads="1" noTextEdit="1"/>
          </p:cNvSpPr>
          <p:nvPr>
            <p:ph type="sldImg"/>
          </p:nvPr>
        </p:nvSpPr>
        <p:spPr>
          <a:xfrm>
            <a:off x="2457450" y="323850"/>
            <a:ext cx="1727200" cy="1295400"/>
          </a:xfrm>
          <a:ln/>
          <a:extLst>
            <a:ext uri="{FAA26D3D-D897-4be2-8F04-BA451C77F1D7}">
              <ma14:placeholderFlag xmlns="" xmlns:ma14="http://schemas.microsoft.com/office/mac/drawingml/2011/main" val="1"/>
            </a:ext>
          </a:extLst>
        </p:spPr>
      </p:sp>
      <p:sp>
        <p:nvSpPr>
          <p:cNvPr id="121859" name="Rectangle 3"/>
          <p:cNvSpPr>
            <a:spLocks noGrp="1" noChangeArrowheads="1"/>
          </p:cNvSpPr>
          <p:nvPr>
            <p:ph type="body" idx="1"/>
          </p:nvPr>
        </p:nvSpPr>
        <p:spPr/>
        <p:txBody>
          <a:bodyPr/>
          <a:lstStyle/>
          <a:p>
            <a:r>
              <a:rPr lang="pt-PT"/>
              <a:t>Não se esquecer de abordar este slide utilizando uma abordagem não conducente à formação (tom de voz monótono, ausência de contacto visual, simples leitura do slide estando sentado à frente do computador...)</a:t>
            </a:r>
          </a:p>
        </p:txBody>
      </p:sp>
    </p:spTree>
    <p:extLst>
      <p:ext uri="{BB962C8B-B14F-4D97-AF65-F5344CB8AC3E}">
        <p14:creationId xmlns:p14="http://schemas.microsoft.com/office/powerpoint/2010/main" val="2371290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C2A33-3A77-1543-AB5F-C31EA74F4E70}" type="slidenum">
              <a:rPr lang="en-GB"/>
              <a:pPr/>
              <a:t>12</a:t>
            </a:fld>
            <a:endParaRPr lang="en-GB"/>
          </a:p>
        </p:txBody>
      </p:sp>
      <p:sp>
        <p:nvSpPr>
          <p:cNvPr id="121858" name="Rectangle 2"/>
          <p:cNvSpPr>
            <a:spLocks noGrp="1" noRot="1" noChangeAspect="1" noChangeArrowheads="1" noTextEdit="1"/>
          </p:cNvSpPr>
          <p:nvPr>
            <p:ph type="sldImg"/>
          </p:nvPr>
        </p:nvSpPr>
        <p:spPr>
          <a:xfrm>
            <a:off x="2457450" y="323850"/>
            <a:ext cx="1727200" cy="1295400"/>
          </a:xfrm>
          <a:ln/>
          <a:extLst>
            <a:ext uri="{FAA26D3D-D897-4be2-8F04-BA451C77F1D7}">
              <ma14:placeholderFlag xmlns:ma14="http://schemas.microsoft.com/office/mac/drawingml/2011/main" xmlns="" val="1"/>
            </a:ext>
          </a:extLst>
        </p:spPr>
      </p:sp>
      <p:sp>
        <p:nvSpPr>
          <p:cNvPr id="121859" name="Rectangle 3"/>
          <p:cNvSpPr>
            <a:spLocks noGrp="1" noChangeArrowheads="1"/>
          </p:cNvSpPr>
          <p:nvPr>
            <p:ph type="body" idx="1"/>
          </p:nvPr>
        </p:nvSpPr>
        <p:spPr/>
        <p:txBody>
          <a:bodyPr/>
          <a:lstStyle/>
          <a:p>
            <a:r>
              <a:rPr lang="pt-PT"/>
              <a:t>Iniciar uma troca de ideias para completar as regras de ouro que acabou de apresentar. Registar os resultados no quadro – lembrar-se de se voltar de costas para o público quando escreve, incluindo quando fala. </a:t>
            </a:r>
          </a:p>
        </p:txBody>
      </p:sp>
    </p:spTree>
    <p:extLst>
      <p:ext uri="{BB962C8B-B14F-4D97-AF65-F5344CB8AC3E}">
        <p14:creationId xmlns:p14="http://schemas.microsoft.com/office/powerpoint/2010/main" val="3965780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C2A33-3A77-1543-AB5F-C31EA74F4E70}" type="slidenum">
              <a:rPr lang="en-GB"/>
              <a:pPr/>
              <a:t>13</a:t>
            </a:fld>
            <a:endParaRPr lang="en-GB"/>
          </a:p>
        </p:txBody>
      </p:sp>
      <p:sp>
        <p:nvSpPr>
          <p:cNvPr id="121858" name="Rectangle 2"/>
          <p:cNvSpPr>
            <a:spLocks noGrp="1" noRot="1" noChangeAspect="1" noChangeArrowheads="1" noTextEdit="1"/>
          </p:cNvSpPr>
          <p:nvPr>
            <p:ph type="sldImg"/>
          </p:nvPr>
        </p:nvSpPr>
        <p:spPr>
          <a:xfrm>
            <a:off x="2457450" y="323850"/>
            <a:ext cx="1727200" cy="1295400"/>
          </a:xfrm>
          <a:ln/>
          <a:extLst>
            <a:ext uri="{FAA26D3D-D897-4be2-8F04-BA451C77F1D7}">
              <ma14:placeholderFlag xmlns:ma14="http://schemas.microsoft.com/office/mac/drawingml/2011/main" xmlns="" val="1"/>
            </a:ext>
          </a:extLst>
        </p:spPr>
      </p:sp>
      <p:sp>
        <p:nvSpPr>
          <p:cNvPr id="121859" name="Rectangle 3"/>
          <p:cNvSpPr>
            <a:spLocks noGrp="1" noChangeArrowheads="1"/>
          </p:cNvSpPr>
          <p:nvPr>
            <p:ph type="body" idx="1"/>
          </p:nvPr>
        </p:nvSpPr>
        <p:spPr/>
        <p:txBody>
          <a:bodyPr/>
          <a:lstStyle/>
          <a:p>
            <a:r>
              <a:rPr lang="pt-PT"/>
              <a:t>Caso o exercício de troca de ideias não as abranger </a:t>
            </a:r>
          </a:p>
        </p:txBody>
      </p:sp>
    </p:spTree>
    <p:extLst>
      <p:ext uri="{BB962C8B-B14F-4D97-AF65-F5344CB8AC3E}">
        <p14:creationId xmlns:p14="http://schemas.microsoft.com/office/powerpoint/2010/main" val="2788274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C2A33-3A77-1543-AB5F-C31EA74F4E70}" type="slidenum">
              <a:rPr lang="en-GB"/>
              <a:pPr/>
              <a:t>14</a:t>
            </a:fld>
            <a:endParaRPr lang="en-GB"/>
          </a:p>
        </p:txBody>
      </p:sp>
      <p:sp>
        <p:nvSpPr>
          <p:cNvPr id="121858" name="Rectangle 2"/>
          <p:cNvSpPr>
            <a:spLocks noGrp="1" noRot="1" noChangeAspect="1" noChangeArrowheads="1" noTextEdit="1"/>
          </p:cNvSpPr>
          <p:nvPr>
            <p:ph type="sldImg"/>
          </p:nvPr>
        </p:nvSpPr>
        <p:spPr>
          <a:xfrm>
            <a:off x="2457450" y="323850"/>
            <a:ext cx="1727200" cy="1295400"/>
          </a:xfrm>
          <a:ln/>
          <a:extLst>
            <a:ext uri="{FAA26D3D-D897-4be2-8F04-BA451C77F1D7}">
              <ma14:placeholderFlag xmlns="" xmlns:ma14="http://schemas.microsoft.com/office/mac/drawingml/2011/main" val="1"/>
            </a:ext>
          </a:extLst>
        </p:spPr>
      </p:sp>
      <p:sp>
        <p:nvSpPr>
          <p:cNvPr id="1218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04802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F2A780-E56D-7147-80A6-1352A568A05B}" type="slidenum">
              <a:rPr lang="it-IT" smtClean="0"/>
              <a:t>15</a:t>
            </a:fld>
            <a:endParaRPr lang="it-IT"/>
          </a:p>
        </p:txBody>
      </p:sp>
    </p:spTree>
    <p:extLst>
      <p:ext uri="{BB962C8B-B14F-4D97-AF65-F5344CB8AC3E}">
        <p14:creationId xmlns:p14="http://schemas.microsoft.com/office/powerpoint/2010/main" val="2443677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16</a:t>
            </a:fld>
            <a:endParaRPr lang="it-IT"/>
          </a:p>
        </p:txBody>
      </p:sp>
    </p:spTree>
    <p:extLst>
      <p:ext uri="{BB962C8B-B14F-4D97-AF65-F5344CB8AC3E}">
        <p14:creationId xmlns:p14="http://schemas.microsoft.com/office/powerpoint/2010/main" val="3834685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17</a:t>
            </a:fld>
            <a:endParaRPr lang="it-IT"/>
          </a:p>
        </p:txBody>
      </p:sp>
    </p:spTree>
    <p:extLst>
      <p:ext uri="{BB962C8B-B14F-4D97-AF65-F5344CB8AC3E}">
        <p14:creationId xmlns:p14="http://schemas.microsoft.com/office/powerpoint/2010/main" val="977942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18</a:t>
            </a:fld>
            <a:endParaRPr lang="it-IT"/>
          </a:p>
        </p:txBody>
      </p:sp>
    </p:spTree>
    <p:extLst>
      <p:ext uri="{BB962C8B-B14F-4D97-AF65-F5344CB8AC3E}">
        <p14:creationId xmlns:p14="http://schemas.microsoft.com/office/powerpoint/2010/main" val="3938204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19</a:t>
            </a:fld>
            <a:endParaRPr lang="it-IT"/>
          </a:p>
        </p:txBody>
      </p:sp>
    </p:spTree>
    <p:extLst>
      <p:ext uri="{BB962C8B-B14F-4D97-AF65-F5344CB8AC3E}">
        <p14:creationId xmlns:p14="http://schemas.microsoft.com/office/powerpoint/2010/main" val="637346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FC2DEBF-5E79-4A2A-A65B-51FEB0F25A4F}" type="slidenum">
              <a:rPr lang="en-GB" smtClean="0"/>
              <a:pPr/>
              <a:t>21</a:t>
            </a:fld>
            <a:endParaRPr lang="en-GB"/>
          </a:p>
        </p:txBody>
      </p:sp>
      <p:sp>
        <p:nvSpPr>
          <p:cNvPr id="57347" name="Rectangle 2"/>
          <p:cNvSpPr>
            <a:spLocks noGrp="1" noRot="1" noChangeAspect="1" noChangeArrowheads="1" noTextEdit="1"/>
          </p:cNvSpPr>
          <p:nvPr>
            <p:ph type="sldImg"/>
          </p:nvPr>
        </p:nvSpPr>
        <p:spPr>
          <a:xfrm>
            <a:off x="2457450" y="323850"/>
            <a:ext cx="1727200" cy="1295400"/>
          </a:xfrm>
          <a:ln cap="flat"/>
        </p:spPr>
      </p:sp>
      <p:sp>
        <p:nvSpPr>
          <p:cNvPr id="57348" name="Rectangle 3"/>
          <p:cNvSpPr>
            <a:spLocks noGrp="1" noChangeArrowheads="1"/>
          </p:cNvSpPr>
          <p:nvPr>
            <p:ph type="body" idx="1"/>
          </p:nvPr>
        </p:nvSpPr>
        <p:spPr>
          <a:noFill/>
          <a:ln/>
        </p:spPr>
        <p:txBody>
          <a:bodyPr/>
          <a:lstStyle/>
          <a:p>
            <a:r>
              <a:rPr lang="pt-PT" sz="1200" dirty="0">
                <a:solidFill>
                  <a:schemeClr val="tx1"/>
                </a:solidFill>
                <a:effectLst/>
                <a:latin typeface="Arial" charset="0"/>
                <a:ea typeface="+mn-ea"/>
                <a:cs typeface="+mn-cs"/>
              </a:rPr>
              <a:t>Comentários</a:t>
            </a:r>
          </a:p>
          <a:p>
            <a:r>
              <a:rPr lang="pt-PT" sz="1200" dirty="0">
                <a:solidFill>
                  <a:schemeClr val="tx1"/>
                </a:solidFill>
                <a:effectLst/>
                <a:latin typeface="Arial" charset="0"/>
                <a:ea typeface="+mn-ea"/>
                <a:cs typeface="+mn-cs"/>
              </a:rPr>
              <a:t>• Comentários porquê?</a:t>
            </a:r>
          </a:p>
          <a:p>
            <a:r>
              <a:rPr lang="pt-PT" sz="1200" dirty="0">
                <a:solidFill>
                  <a:schemeClr val="tx1"/>
                </a:solidFill>
                <a:effectLst/>
                <a:latin typeface="Arial" charset="0"/>
                <a:ea typeface="+mn-ea"/>
                <a:cs typeface="+mn-cs"/>
              </a:rPr>
              <a:t>– Para melhorar e desenvolver</a:t>
            </a:r>
          </a:p>
          <a:p>
            <a:r>
              <a:rPr lang="pt-PT" sz="1200" dirty="0">
                <a:solidFill>
                  <a:schemeClr val="tx1"/>
                </a:solidFill>
                <a:effectLst/>
                <a:latin typeface="Arial" charset="0"/>
                <a:ea typeface="+mn-ea"/>
                <a:cs typeface="+mn-cs"/>
              </a:rPr>
              <a:t>• Quando?</a:t>
            </a:r>
          </a:p>
          <a:p>
            <a:r>
              <a:rPr lang="pt-PT" sz="1200" dirty="0">
                <a:solidFill>
                  <a:schemeClr val="tx1"/>
                </a:solidFill>
                <a:effectLst/>
                <a:latin typeface="Arial" charset="0"/>
                <a:ea typeface="+mn-ea"/>
                <a:cs typeface="+mn-cs"/>
              </a:rPr>
              <a:t>– Logo que possível</a:t>
            </a:r>
          </a:p>
          <a:p>
            <a:r>
              <a:rPr lang="pt-PT" sz="1200" dirty="0">
                <a:solidFill>
                  <a:schemeClr val="tx1"/>
                </a:solidFill>
                <a:effectLst/>
                <a:latin typeface="Arial" charset="0"/>
                <a:ea typeface="+mn-ea"/>
                <a:cs typeface="+mn-cs"/>
              </a:rPr>
              <a:t>• Que tipo?</a:t>
            </a:r>
          </a:p>
          <a:p>
            <a:r>
              <a:rPr lang="pt-PT" sz="1200" dirty="0">
                <a:solidFill>
                  <a:schemeClr val="tx1"/>
                </a:solidFill>
                <a:effectLst/>
                <a:latin typeface="Arial" charset="0"/>
                <a:ea typeface="+mn-ea"/>
                <a:cs typeface="+mn-cs"/>
              </a:rPr>
              <a:t>– A maioria deve ser positiva</a:t>
            </a:r>
          </a:p>
          <a:p>
            <a:r>
              <a:rPr lang="pt-PT" sz="1200" dirty="0">
                <a:solidFill>
                  <a:schemeClr val="tx1"/>
                </a:solidFill>
                <a:effectLst/>
                <a:latin typeface="Arial" charset="0"/>
                <a:ea typeface="+mn-ea"/>
                <a:cs typeface="+mn-cs"/>
              </a:rPr>
              <a:t>• Como fazer um comentário negativo?</a:t>
            </a:r>
          </a:p>
          <a:p>
            <a:r>
              <a:rPr lang="pt-PT" sz="1200" dirty="0">
                <a:solidFill>
                  <a:schemeClr val="tx1"/>
                </a:solidFill>
                <a:effectLst/>
                <a:latin typeface="Arial" charset="0"/>
                <a:ea typeface="+mn-ea"/>
                <a:cs typeface="+mn-cs"/>
              </a:rPr>
              <a:t>– Positivo, em seguida negativo e depois positivo (sanduíche)</a:t>
            </a:r>
          </a:p>
          <a:p>
            <a:r>
              <a:rPr lang="pt-PT" sz="1200" dirty="0">
                <a:solidFill>
                  <a:schemeClr val="tx1"/>
                </a:solidFill>
                <a:effectLst/>
                <a:latin typeface="Arial" charset="0"/>
                <a:ea typeface="+mn-ea"/>
                <a:cs typeface="+mn-cs"/>
              </a:rPr>
              <a:t>Este slide apresenta as razões para os comentários, quando devem ser realizados e a forma que os comentários devem assumir. </a:t>
            </a:r>
          </a:p>
          <a:p>
            <a:pPr marL="152400" indent="-152400" eaLnBrk="1" hangingPunct="1"/>
            <a:endParaRPr lang="en-GB" sz="1000" b="1" u="sng" dirty="0"/>
          </a:p>
          <a:p>
            <a:pPr marL="152400" indent="-152400" eaLnBrk="1" hangingPunct="1"/>
            <a:endParaRPr lang="en-GB" sz="1000" b="1" u="sng" dirty="0"/>
          </a:p>
          <a:p>
            <a:pPr marL="152400" indent="-152400" eaLnBrk="1" hangingPunct="1"/>
            <a:endParaRPr lang="en-GB" sz="1000" b="1" u="sng" dirty="0"/>
          </a:p>
          <a:p>
            <a:pPr marL="152400" indent="-152400" eaLnBrk="1" hangingPunct="1"/>
            <a:r>
              <a:rPr lang="pt-PT" sz="1000" b="1" u="sng" dirty="0"/>
              <a:t>Material:</a:t>
            </a:r>
            <a:r>
              <a:rPr lang="pt-PT" sz="1000" b="1" dirty="0"/>
              <a:t> Exercícios</a:t>
            </a:r>
            <a:r>
              <a:rPr lang="pt-PT" sz="1000" b="1" u="sng" dirty="0"/>
              <a:t> </a:t>
            </a:r>
          </a:p>
          <a:p>
            <a:pPr marL="152400" indent="-152400" eaLnBrk="1" hangingPunct="1"/>
            <a:endParaRPr lang="en-GB" sz="1000" b="1" dirty="0"/>
          </a:p>
          <a:p>
            <a:pPr marL="152400" indent="-152400" eaLnBrk="1" hangingPunct="1"/>
            <a:r>
              <a:rPr lang="pt-PT" sz="1000" b="1" dirty="0"/>
              <a:t>Instruções para os estudantes:</a:t>
            </a:r>
          </a:p>
          <a:p>
            <a:pPr marL="152400" indent="-152400" eaLnBrk="1" hangingPunct="1">
              <a:buFontTx/>
              <a:buChar char="•"/>
            </a:pPr>
            <a:r>
              <a:rPr lang="pt-PT" sz="1000" dirty="0"/>
              <a:t>Levantar-se e olhar para o grupo quando for a sua vez de participar no exercício</a:t>
            </a:r>
          </a:p>
          <a:p>
            <a:pPr marL="152400" indent="-152400" eaLnBrk="1" hangingPunct="1">
              <a:buFontTx/>
              <a:buChar char="•"/>
            </a:pPr>
            <a:r>
              <a:rPr lang="pt-PT" sz="1000" dirty="0"/>
              <a:t>Quanto mais der de si nos exercícios, mais retirará deles</a:t>
            </a:r>
          </a:p>
          <a:p>
            <a:pPr marL="152400" indent="-152400" eaLnBrk="1" hangingPunct="1">
              <a:buFontTx/>
              <a:buChar char="•"/>
            </a:pPr>
            <a:r>
              <a:rPr lang="pt-PT" sz="1000" dirty="0"/>
              <a:t>Fazer comentários honestos, com tato e úteis </a:t>
            </a:r>
          </a:p>
          <a:p>
            <a:pPr marL="152400" indent="-152400" eaLnBrk="1" hangingPunct="1">
              <a:buFontTx/>
              <a:buChar char="•"/>
            </a:pPr>
            <a:r>
              <a:rPr lang="pt-PT" sz="1000" dirty="0"/>
              <a:t>Dizer ao grupo se estiver a trabalhar sobre algo em particular (contacto visual, hum, etc.), para que o grupo possa fazer um comentário específico sobre o tema </a:t>
            </a:r>
          </a:p>
          <a:p>
            <a:pPr marL="152400" indent="-152400" eaLnBrk="1" hangingPunct="1">
              <a:buFontTx/>
              <a:buChar char="•"/>
            </a:pPr>
            <a:r>
              <a:rPr lang="pt-PT" sz="1000" dirty="0"/>
              <a:t>Se tiver uma pergunta, fazê-la</a:t>
            </a:r>
          </a:p>
          <a:p>
            <a:pPr marL="152400" indent="-152400" eaLnBrk="1" hangingPunct="1">
              <a:buFontTx/>
              <a:buChar char="•"/>
            </a:pPr>
            <a:r>
              <a:rPr lang="pt-PT" sz="1000" dirty="0"/>
              <a:t>Divertir-se!</a:t>
            </a:r>
          </a:p>
          <a:p>
            <a:pPr marL="152400" indent="-152400" eaLnBrk="1" hangingPunct="1"/>
            <a:endParaRPr lang="en-GB" sz="1000" dirty="0"/>
          </a:p>
          <a:p>
            <a:pPr marL="152400" indent="-152400" eaLnBrk="1" hangingPunct="1"/>
            <a:r>
              <a:rPr lang="pt-PT" sz="1000" b="1" i="1" u="sng" dirty="0"/>
              <a:t>Slide seguinte</a:t>
            </a:r>
            <a:r>
              <a:rPr lang="pt-PT" sz="1000" b="1" dirty="0"/>
              <a:t> para a apresentação dos exercícios de inflexão da voz </a:t>
            </a:r>
            <a:r>
              <a:rPr lang="pt-PT" sz="1000" b="1" i="1" dirty="0"/>
              <a:t>(regressar depois a este slide)</a:t>
            </a:r>
          </a:p>
          <a:p>
            <a:pPr marL="152400" indent="-152400" eaLnBrk="1" hangingPunct="1"/>
            <a:endParaRPr lang="en-GB" sz="1000" b="1" i="1" dirty="0"/>
          </a:p>
          <a:p>
            <a:pPr marL="152400" indent="-152400" eaLnBrk="1" hangingPunct="1"/>
            <a:r>
              <a:rPr lang="pt-PT" sz="1000" b="1" dirty="0"/>
              <a:t>Introdução ao contacto visual: </a:t>
            </a:r>
          </a:p>
          <a:p>
            <a:pPr marL="152400" indent="-152400" eaLnBrk="1" hangingPunct="1">
              <a:buFontTx/>
              <a:buChar char="•"/>
            </a:pPr>
            <a:r>
              <a:rPr lang="pt-PT" sz="1000" dirty="0"/>
              <a:t>assinalar</a:t>
            </a:r>
            <a:r>
              <a:rPr lang="pt-PT" sz="1000" b="1" dirty="0"/>
              <a:t> </a:t>
            </a:r>
            <a:r>
              <a:rPr lang="pt-PT" sz="1000" dirty="0"/>
              <a:t>as diferenças culturais </a:t>
            </a:r>
          </a:p>
          <a:p>
            <a:pPr marL="152400" indent="-152400" eaLnBrk="1" hangingPunct="1">
              <a:buFontTx/>
              <a:buChar char="•"/>
            </a:pPr>
            <a:r>
              <a:rPr lang="pt-PT" sz="1000" dirty="0"/>
              <a:t>não olhar fixamente</a:t>
            </a:r>
          </a:p>
          <a:p>
            <a:pPr marL="152400" indent="-152400" eaLnBrk="1" hangingPunct="1">
              <a:buFontTx/>
              <a:buChar char="•"/>
            </a:pPr>
            <a:r>
              <a:rPr lang="pt-PT" sz="1000" dirty="0"/>
              <a:t>deslocar-se, agir como se estivesse a ter uma conversa com cada pessoa</a:t>
            </a:r>
          </a:p>
          <a:p>
            <a:pPr marL="152400" indent="-152400" eaLnBrk="1" hangingPunct="1">
              <a:buFontTx/>
              <a:buChar char="•"/>
            </a:pPr>
            <a:r>
              <a:rPr lang="pt-PT" sz="1000" dirty="0"/>
              <a:t>lembrar-se das pessoas que se encontram fora da sua área de visão natural (por exemplo, mais para a direita ou mais para a esquerda)</a:t>
            </a:r>
          </a:p>
          <a:p>
            <a:pPr marL="152400" indent="-152400" eaLnBrk="1" hangingPunct="1">
              <a:buFontTx/>
              <a:buChar char="•"/>
            </a:pPr>
            <a:r>
              <a:rPr lang="pt-PT" sz="1000" dirty="0"/>
              <a:t>não estabelecer um padrão </a:t>
            </a:r>
          </a:p>
          <a:p>
            <a:pPr marL="152400" indent="-152400" eaLnBrk="1" hangingPunct="1">
              <a:buFontTx/>
              <a:buChar char="•"/>
            </a:pPr>
            <a:r>
              <a:rPr lang="pt-PT" sz="1000" dirty="0"/>
              <a:t>SORRIR</a:t>
            </a:r>
          </a:p>
          <a:p>
            <a:pPr marL="152400" indent="-152400" eaLnBrk="1" hangingPunct="1"/>
            <a:endParaRPr lang="en-GB" sz="1000" dirty="0"/>
          </a:p>
          <a:p>
            <a:pPr marL="152400" indent="-152400" eaLnBrk="1" hangingPunct="1"/>
            <a:r>
              <a:rPr lang="pt-PT" sz="1000" b="1" dirty="0"/>
              <a:t>Introdução a comportamentos não verbais – Contar uma história</a:t>
            </a:r>
            <a:r>
              <a:rPr lang="pt-PT" sz="1000" dirty="0"/>
              <a:t>:</a:t>
            </a:r>
          </a:p>
          <a:p>
            <a:pPr marL="152400" indent="-152400" eaLnBrk="1" hangingPunct="1">
              <a:buFontTx/>
              <a:buChar char="•"/>
            </a:pPr>
            <a:r>
              <a:rPr lang="pt-PT" sz="1000" dirty="0"/>
              <a:t>Está numa festa e não conhece ninguém.  Vê um pequeno grupo e junta-se a ele. Começa a contar de uma experiência pessoal que lhe aconteceu recentemente e apercebe-se que todos no grupo se interessam por si e pela história. Que comportamentos estão a apresentar?</a:t>
            </a:r>
          </a:p>
          <a:p>
            <a:pPr marL="152400" indent="-152400" eaLnBrk="1" hangingPunct="1">
              <a:buFontTx/>
              <a:buChar char="•"/>
            </a:pPr>
            <a:r>
              <a:rPr lang="pt-PT" sz="1000" dirty="0"/>
              <a:t>Fica muito satisfeito consigo pelas boas vibrações que recebeu da história que contou. Tão satisfeito que passa para outro grupo e começa a contar a mesma história. Desta vez, apercebe-se que nem todos no grupo estão interessados em si e na história. Que comportamentos estão a apresentar?</a:t>
            </a:r>
          </a:p>
          <a:p>
            <a:pPr marL="152400" indent="-152400" eaLnBrk="1" hangingPunct="1"/>
            <a:endParaRPr lang="en-GB" sz="1000" b="1" u="sng" dirty="0"/>
          </a:p>
          <a:p>
            <a:pPr marL="152400" indent="-152400" eaLnBrk="1" hangingPunct="1"/>
            <a:r>
              <a:rPr lang="pt-PT" sz="1000" b="1" dirty="0"/>
              <a:t>Comportamento não verbal: </a:t>
            </a:r>
            <a:r>
              <a:rPr lang="pt-PT" sz="1000" dirty="0"/>
              <a:t>Abrange o recurso a gestos, linguagem corporal, etc. Se o tempo o permitir, debater a forma de manter o grupo interessado, como reconhecer quando alguém não está interessado, etc.</a:t>
            </a:r>
          </a:p>
          <a:p>
            <a:pPr marL="152400" indent="-152400" eaLnBrk="1" hangingPunct="1"/>
            <a:endParaRPr lang="en-GB" sz="1000" i="1" dirty="0"/>
          </a:p>
          <a:p>
            <a:pPr marL="152400" indent="-152400" eaLnBrk="1" hangingPunct="1"/>
            <a:endParaRPr lang="en-GB" sz="1000" dirty="0"/>
          </a:p>
          <a:p>
            <a:pPr marL="152400" indent="-152400" eaLnBrk="1" hangingPunct="1"/>
            <a:endParaRPr lang="en-GB" sz="1000" b="1" u="sng" dirty="0"/>
          </a:p>
          <a:p>
            <a:pPr marL="152400" indent="-152400" eaLnBrk="1" hangingPunct="1"/>
            <a:endParaRPr lang="en-GB" sz="1000" b="1" dirty="0"/>
          </a:p>
          <a:p>
            <a:pPr marL="152400" indent="-152400" eaLnBrk="1" hangingPunct="1"/>
            <a:endParaRPr lang="en-GB" sz="1000" dirty="0"/>
          </a:p>
          <a:p>
            <a:pPr marL="152400" indent="-152400" eaLnBrk="1" hangingPunct="1"/>
            <a:endParaRPr lang="en-GB" sz="1000" b="1" u="sng" dirty="0"/>
          </a:p>
          <a:p>
            <a:pPr marL="152400" indent="-152400" eaLnBrk="1" hangingPunct="1"/>
            <a:endParaRPr lang="en-GB" sz="1000" dirty="0"/>
          </a:p>
          <a:p>
            <a:pPr marL="152400" indent="-152400" eaLnBrk="1" hangingPunct="1"/>
            <a:endParaRPr lang="en-GB" sz="1000" dirty="0"/>
          </a:p>
          <a:p>
            <a:pPr marL="152400" indent="-152400" eaLnBrk="1" hangingPunct="1"/>
            <a:endParaRPr lang="en-GB" sz="1000" dirty="0"/>
          </a:p>
          <a:p>
            <a:pPr marL="152400" indent="-152400" eaLnBrk="1" hangingPunct="1"/>
            <a:endParaRPr lang="en-GB"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3</a:t>
            </a:fld>
            <a:endParaRPr lang="it-IT"/>
          </a:p>
        </p:txBody>
      </p:sp>
    </p:spTree>
    <p:extLst>
      <p:ext uri="{BB962C8B-B14F-4D97-AF65-F5344CB8AC3E}">
        <p14:creationId xmlns:p14="http://schemas.microsoft.com/office/powerpoint/2010/main" val="3949271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FC2DEBF-5E79-4A2A-A65B-51FEB0F25A4F}" type="slidenum">
              <a:rPr lang="en-GB" smtClean="0"/>
              <a:pPr/>
              <a:t>22</a:t>
            </a:fld>
            <a:endParaRPr lang="en-GB"/>
          </a:p>
        </p:txBody>
      </p:sp>
      <p:sp>
        <p:nvSpPr>
          <p:cNvPr id="57347" name="Rectangle 2"/>
          <p:cNvSpPr>
            <a:spLocks noGrp="1" noRot="1" noChangeAspect="1" noChangeArrowheads="1" noTextEdit="1"/>
          </p:cNvSpPr>
          <p:nvPr>
            <p:ph type="sldImg"/>
          </p:nvPr>
        </p:nvSpPr>
        <p:spPr>
          <a:xfrm>
            <a:off x="2457450" y="323850"/>
            <a:ext cx="1727200" cy="1295400"/>
          </a:xfrm>
          <a:ln cap="flat"/>
        </p:spPr>
      </p:sp>
      <p:sp>
        <p:nvSpPr>
          <p:cNvPr id="57348" name="Rectangle 3"/>
          <p:cNvSpPr>
            <a:spLocks noGrp="1" noChangeArrowheads="1"/>
          </p:cNvSpPr>
          <p:nvPr>
            <p:ph type="body" idx="1"/>
          </p:nvPr>
        </p:nvSpPr>
        <p:spPr>
          <a:noFill/>
          <a:ln/>
        </p:spPr>
        <p:txBody>
          <a:bodyPr/>
          <a:lstStyle/>
          <a:p>
            <a:pPr marL="152400" indent="-152400" eaLnBrk="1" hangingPunct="1"/>
            <a:endParaRPr lang="en-GB" sz="10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FC2DEBF-5E79-4A2A-A65B-51FEB0F25A4F}" type="slidenum">
              <a:rPr lang="en-GB" smtClean="0"/>
              <a:pPr/>
              <a:t>23</a:t>
            </a:fld>
            <a:endParaRPr lang="en-GB"/>
          </a:p>
        </p:txBody>
      </p:sp>
      <p:sp>
        <p:nvSpPr>
          <p:cNvPr id="57347" name="Rectangle 2"/>
          <p:cNvSpPr>
            <a:spLocks noGrp="1" noRot="1" noChangeAspect="1" noChangeArrowheads="1" noTextEdit="1"/>
          </p:cNvSpPr>
          <p:nvPr>
            <p:ph type="sldImg"/>
          </p:nvPr>
        </p:nvSpPr>
        <p:spPr>
          <a:xfrm>
            <a:off x="2457450" y="323850"/>
            <a:ext cx="1727200" cy="1295400"/>
          </a:xfrm>
          <a:ln cap="flat"/>
        </p:spPr>
      </p:sp>
      <p:sp>
        <p:nvSpPr>
          <p:cNvPr id="57348" name="Rectangle 3"/>
          <p:cNvSpPr>
            <a:spLocks noGrp="1" noChangeArrowheads="1"/>
          </p:cNvSpPr>
          <p:nvPr>
            <p:ph type="body" idx="1"/>
          </p:nvPr>
        </p:nvSpPr>
        <p:spPr>
          <a:noFill/>
          <a:ln/>
        </p:spPr>
        <p:txBody>
          <a:bodyPr/>
          <a:lstStyle/>
          <a:p>
            <a:r>
              <a:rPr lang="pt-PT" sz="1200">
                <a:solidFill>
                  <a:schemeClr val="tx1"/>
                </a:solidFill>
                <a:effectLst/>
                <a:latin typeface="Arial" charset="0"/>
                <a:ea typeface="+mn-ea"/>
                <a:cs typeface="+mn-cs"/>
              </a:rPr>
              <a:t>Os comentários eficazes são...</a:t>
            </a:r>
          </a:p>
          <a:p>
            <a:pPr marL="171450" lvl="0" indent="-171450">
              <a:buFont typeface="Arial"/>
              <a:buChar char="•"/>
            </a:pPr>
            <a:r>
              <a:rPr lang="pt-PT" sz="1200">
                <a:solidFill>
                  <a:schemeClr val="tx1"/>
                </a:solidFill>
                <a:effectLst/>
                <a:latin typeface="Arial" charset="0"/>
                <a:ea typeface="+mn-ea"/>
                <a:cs typeface="+mn-cs"/>
              </a:rPr>
              <a:t>Oportunos</a:t>
            </a:r>
          </a:p>
          <a:p>
            <a:pPr marL="171450" lvl="0" indent="-171450">
              <a:buFont typeface="Arial"/>
              <a:buChar char="•"/>
            </a:pPr>
            <a:r>
              <a:rPr lang="pt-PT" sz="1200">
                <a:solidFill>
                  <a:schemeClr val="tx1"/>
                </a:solidFill>
                <a:effectLst/>
                <a:latin typeface="Arial" charset="0"/>
                <a:ea typeface="+mn-ea"/>
                <a:cs typeface="+mn-cs"/>
              </a:rPr>
              <a:t>Específicos</a:t>
            </a:r>
          </a:p>
          <a:p>
            <a:pPr marL="171450" lvl="0" indent="-171450">
              <a:buFont typeface="Arial"/>
              <a:buChar char="•"/>
            </a:pPr>
            <a:r>
              <a:rPr lang="pt-PT" sz="1200">
                <a:solidFill>
                  <a:schemeClr val="tx1"/>
                </a:solidFill>
                <a:effectLst/>
                <a:latin typeface="Arial" charset="0"/>
                <a:ea typeface="+mn-ea"/>
                <a:cs typeface="+mn-cs"/>
              </a:rPr>
              <a:t>Descritivos</a:t>
            </a:r>
          </a:p>
          <a:p>
            <a:pPr marL="171450" lvl="0" indent="-171450">
              <a:buFont typeface="Arial"/>
              <a:buChar char="•"/>
            </a:pPr>
            <a:r>
              <a:rPr lang="pt-PT" sz="1200">
                <a:solidFill>
                  <a:schemeClr val="tx1"/>
                </a:solidFill>
                <a:effectLst/>
                <a:latin typeface="Arial" charset="0"/>
                <a:ea typeface="+mn-ea"/>
                <a:cs typeface="+mn-cs"/>
              </a:rPr>
              <a:t>Relevantes</a:t>
            </a:r>
          </a:p>
          <a:p>
            <a:pPr marL="171450" lvl="0" indent="-171450">
              <a:buFont typeface="Arial"/>
              <a:buChar char="•"/>
            </a:pPr>
            <a:r>
              <a:rPr lang="pt-PT" sz="1200">
                <a:solidFill>
                  <a:schemeClr val="tx1"/>
                </a:solidFill>
                <a:effectLst/>
                <a:latin typeface="Arial" charset="0"/>
                <a:ea typeface="+mn-ea"/>
                <a:cs typeface="+mn-cs"/>
              </a:rPr>
              <a:t>Úteis</a:t>
            </a:r>
          </a:p>
          <a:p>
            <a:pPr marL="171450" lvl="0" indent="-171450">
              <a:buFont typeface="Arial"/>
              <a:buChar char="•"/>
            </a:pPr>
            <a:r>
              <a:rPr lang="pt-PT" sz="1200">
                <a:solidFill>
                  <a:schemeClr val="tx1"/>
                </a:solidFill>
                <a:effectLst/>
                <a:latin typeface="Arial" charset="0"/>
                <a:ea typeface="+mn-ea"/>
                <a:cs typeface="+mn-cs"/>
              </a:rPr>
              <a:t>Realistas </a:t>
            </a:r>
          </a:p>
          <a:p>
            <a:r>
              <a:rPr lang="pt-PT" sz="1200">
                <a:solidFill>
                  <a:schemeClr val="tx1"/>
                </a:solidFill>
                <a:effectLst/>
                <a:latin typeface="Arial" charset="0"/>
                <a:ea typeface="+mn-ea"/>
                <a:cs typeface="+mn-cs"/>
              </a:rPr>
              <a:t>Estas seis categorias devem ser discutidas na sala de aula com o formador que deve orientar os participantes sobre a forma de interpretar e pôr em prática cada uma das categorias.</a:t>
            </a:r>
            <a:r>
              <a:rPr lang="pt-PT" sz="1000">
                <a:effectLst/>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FC2DEBF-5E79-4A2A-A65B-51FEB0F25A4F}" type="slidenum">
              <a:rPr lang="en-GB" smtClean="0"/>
              <a:pPr/>
              <a:t>24</a:t>
            </a:fld>
            <a:endParaRPr lang="en-GB"/>
          </a:p>
        </p:txBody>
      </p:sp>
      <p:sp>
        <p:nvSpPr>
          <p:cNvPr id="57347" name="Rectangle 2"/>
          <p:cNvSpPr>
            <a:spLocks noGrp="1" noRot="1" noChangeAspect="1" noChangeArrowheads="1" noTextEdit="1"/>
          </p:cNvSpPr>
          <p:nvPr>
            <p:ph type="sldImg"/>
          </p:nvPr>
        </p:nvSpPr>
        <p:spPr>
          <a:xfrm>
            <a:off x="2457450" y="323850"/>
            <a:ext cx="1727200" cy="1295400"/>
          </a:xfrm>
          <a:ln cap="flat"/>
        </p:spPr>
      </p:sp>
      <p:sp>
        <p:nvSpPr>
          <p:cNvPr id="57348" name="Rectangle 3"/>
          <p:cNvSpPr>
            <a:spLocks noGrp="1" noChangeArrowheads="1"/>
          </p:cNvSpPr>
          <p:nvPr>
            <p:ph type="body" idx="1"/>
          </p:nvPr>
        </p:nvSpPr>
        <p:spPr>
          <a:noFill/>
          <a:ln/>
        </p:spPr>
        <p:txBody>
          <a:bodyPr/>
          <a:lstStyle/>
          <a:p>
            <a:pPr marL="152400" indent="-152400" eaLnBrk="1" hangingPunct="1"/>
            <a:endParaRPr lang="en-GB" sz="1000" dirty="0"/>
          </a:p>
        </p:txBody>
      </p:sp>
    </p:spTree>
    <p:extLst>
      <p:ext uri="{BB962C8B-B14F-4D97-AF65-F5344CB8AC3E}">
        <p14:creationId xmlns:p14="http://schemas.microsoft.com/office/powerpoint/2010/main" val="4132029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57450" y="323850"/>
            <a:ext cx="1727200" cy="1295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DA3FC1-1089-46DB-9F25-4FCD4E0F8FBE}" type="slidenum">
              <a:rPr lang="en-GB" smtClean="0"/>
              <a:pPr>
                <a:defRPr/>
              </a:pPr>
              <a:t>25</a:t>
            </a:fld>
            <a:endParaRPr lang="en-GB"/>
          </a:p>
        </p:txBody>
      </p:sp>
    </p:spTree>
    <p:extLst>
      <p:ext uri="{BB962C8B-B14F-4D97-AF65-F5344CB8AC3E}">
        <p14:creationId xmlns:p14="http://schemas.microsoft.com/office/powerpoint/2010/main" val="755103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57450" y="323850"/>
            <a:ext cx="1727200" cy="1295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DA3FC1-1089-46DB-9F25-4FCD4E0F8FBE}" type="slidenum">
              <a:rPr lang="en-GB" smtClean="0"/>
              <a:pPr>
                <a:defRPr/>
              </a:pPr>
              <a:t>26</a:t>
            </a:fld>
            <a:endParaRPr lang="en-GB"/>
          </a:p>
        </p:txBody>
      </p:sp>
    </p:spTree>
    <p:extLst>
      <p:ext uri="{BB962C8B-B14F-4D97-AF65-F5344CB8AC3E}">
        <p14:creationId xmlns:p14="http://schemas.microsoft.com/office/powerpoint/2010/main" val="1930275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4</a:t>
            </a:fld>
            <a:endParaRPr lang="it-IT"/>
          </a:p>
        </p:txBody>
      </p:sp>
    </p:spTree>
    <p:extLst>
      <p:ext uri="{BB962C8B-B14F-4D97-AF65-F5344CB8AC3E}">
        <p14:creationId xmlns:p14="http://schemas.microsoft.com/office/powerpoint/2010/main" val="3628043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5</a:t>
            </a:fld>
            <a:endParaRPr lang="it-IT"/>
          </a:p>
        </p:txBody>
      </p:sp>
    </p:spTree>
    <p:extLst>
      <p:ext uri="{BB962C8B-B14F-4D97-AF65-F5344CB8AC3E}">
        <p14:creationId xmlns:p14="http://schemas.microsoft.com/office/powerpoint/2010/main" val="3359242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6</a:t>
            </a:fld>
            <a:endParaRPr lang="it-IT"/>
          </a:p>
        </p:txBody>
      </p:sp>
    </p:spTree>
    <p:extLst>
      <p:ext uri="{BB962C8B-B14F-4D97-AF65-F5344CB8AC3E}">
        <p14:creationId xmlns:p14="http://schemas.microsoft.com/office/powerpoint/2010/main" val="4269418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7</a:t>
            </a:fld>
            <a:endParaRPr lang="it-IT"/>
          </a:p>
        </p:txBody>
      </p:sp>
    </p:spTree>
    <p:extLst>
      <p:ext uri="{BB962C8B-B14F-4D97-AF65-F5344CB8AC3E}">
        <p14:creationId xmlns:p14="http://schemas.microsoft.com/office/powerpoint/2010/main" val="535890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C2A33-3A77-1543-AB5F-C31EA74F4E70}" type="slidenum">
              <a:rPr lang="en-GB"/>
              <a:pPr/>
              <a:t>8</a:t>
            </a:fld>
            <a:endParaRPr lang="en-GB"/>
          </a:p>
        </p:txBody>
      </p:sp>
      <p:sp>
        <p:nvSpPr>
          <p:cNvPr id="121858" name="Rectangle 2"/>
          <p:cNvSpPr>
            <a:spLocks noGrp="1" noRot="1" noChangeAspect="1" noChangeArrowheads="1" noTextEdit="1"/>
          </p:cNvSpPr>
          <p:nvPr>
            <p:ph type="sldImg"/>
          </p:nvPr>
        </p:nvSpPr>
        <p:spPr>
          <a:xfrm>
            <a:off x="2457450" y="323850"/>
            <a:ext cx="1727200" cy="1295400"/>
          </a:xfrm>
          <a:ln/>
          <a:extLst>
            <a:ext uri="{FAA26D3D-D897-4be2-8F04-BA451C77F1D7}">
              <ma14:placeholderFlag xmlns="" xmlns:ma14="http://schemas.microsoft.com/office/mac/drawingml/2011/main" val="1"/>
            </a:ext>
          </a:extLst>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C2A33-3A77-1543-AB5F-C31EA74F4E70}" type="slidenum">
              <a:rPr lang="en-GB"/>
              <a:pPr/>
              <a:t>9</a:t>
            </a:fld>
            <a:endParaRPr lang="en-GB"/>
          </a:p>
        </p:txBody>
      </p:sp>
      <p:sp>
        <p:nvSpPr>
          <p:cNvPr id="121858" name="Rectangle 2"/>
          <p:cNvSpPr>
            <a:spLocks noGrp="1" noRot="1" noChangeAspect="1" noChangeArrowheads="1" noTextEdit="1"/>
          </p:cNvSpPr>
          <p:nvPr>
            <p:ph type="sldImg"/>
          </p:nvPr>
        </p:nvSpPr>
        <p:spPr>
          <a:xfrm>
            <a:off x="2457450" y="323850"/>
            <a:ext cx="1727200" cy="1295400"/>
          </a:xfrm>
          <a:ln/>
          <a:extLst>
            <a:ext uri="{FAA26D3D-D897-4be2-8F04-BA451C77F1D7}">
              <ma14:placeholderFlag xmlns="" xmlns:ma14="http://schemas.microsoft.com/office/mac/drawingml/2011/main" val="1"/>
            </a:ext>
          </a:extLst>
        </p:spPr>
      </p:sp>
      <p:sp>
        <p:nvSpPr>
          <p:cNvPr id="121859" name="Rectangle 3"/>
          <p:cNvSpPr>
            <a:spLocks noGrp="1" noChangeArrowheads="1"/>
          </p:cNvSpPr>
          <p:nvPr>
            <p:ph type="body" idx="1"/>
          </p:nvPr>
        </p:nvSpPr>
        <p:spPr/>
        <p:txBody>
          <a:bodyPr/>
          <a:lstStyle/>
          <a:p>
            <a:r>
              <a:rPr lang="pt-PT"/>
              <a:t>Os slides 9 a 14 são propositadamente redigidos de forma caótica e mal orientada, uma vez que serão utilizados para dar exemplos de erros comuns cometidos (frequentemente de boa-fé e com a intenção de transmitir o maior número possível de informação) pelos formadores. São obviamente exagerados e será bastante difícil segui-los. De facto, poderá utilizar apenas alguns. No entanto, a sua utilização é funcional para estimular uma reação por parte do público e analisar este sentimento, de modo a que estes possam avaliar o impacto que técnicas de formação erradas têm no ambiente de aprendizagem. Não esquecer que, para além dos slides, terão de ser tidos em conta outros fatores (por exemplo, configuração da sala, iluminação, distância e dimensão do ecrã, etc.)</a:t>
            </a:r>
          </a:p>
        </p:txBody>
      </p:sp>
    </p:spTree>
    <p:extLst>
      <p:ext uri="{BB962C8B-B14F-4D97-AF65-F5344CB8AC3E}">
        <p14:creationId xmlns:p14="http://schemas.microsoft.com/office/powerpoint/2010/main" val="3226725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C2A33-3A77-1543-AB5F-C31EA74F4E70}" type="slidenum">
              <a:rPr lang="en-GB"/>
              <a:pPr/>
              <a:t>10</a:t>
            </a:fld>
            <a:endParaRPr lang="en-GB"/>
          </a:p>
        </p:txBody>
      </p:sp>
      <p:sp>
        <p:nvSpPr>
          <p:cNvPr id="121858" name="Rectangle 2"/>
          <p:cNvSpPr>
            <a:spLocks noGrp="1" noRot="1" noChangeAspect="1" noChangeArrowheads="1" noTextEdit="1"/>
          </p:cNvSpPr>
          <p:nvPr>
            <p:ph type="sldImg"/>
          </p:nvPr>
        </p:nvSpPr>
        <p:spPr>
          <a:xfrm>
            <a:off x="2457450" y="323850"/>
            <a:ext cx="1727200" cy="1295400"/>
          </a:xfrm>
          <a:ln/>
          <a:extLst>
            <a:ext uri="{FAA26D3D-D897-4be2-8F04-BA451C77F1D7}">
              <ma14:placeholderFlag xmlns:ma14="http://schemas.microsoft.com/office/mac/drawingml/2011/main" xmlns="" val="1"/>
            </a:ext>
          </a:extLst>
        </p:spPr>
      </p:sp>
      <p:sp>
        <p:nvSpPr>
          <p:cNvPr id="121859" name="Rectangle 3"/>
          <p:cNvSpPr>
            <a:spLocks noGrp="1" noChangeArrowheads="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499847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6220"/>
            <a:ext cx="7772400" cy="1655763"/>
          </a:xfrm>
        </p:spPr>
        <p:txBody>
          <a:bodyPr anchor="b">
            <a:norm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1143000" y="3596125"/>
            <a:ext cx="6858000" cy="125019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GB"/>
              <a:t>www.coe.int/cybercrime</a:t>
            </a:r>
          </a:p>
        </p:txBody>
      </p:sp>
      <p:sp>
        <p:nvSpPr>
          <p:cNvPr id="6" name="Slide Number Placeholder 5"/>
          <p:cNvSpPr>
            <a:spLocks noGrp="1"/>
          </p:cNvSpPr>
          <p:nvPr>
            <p:ph type="sldNum" sz="quarter" idx="12"/>
          </p:nvPr>
        </p:nvSpPr>
        <p:spPr/>
        <p:txBody>
          <a:bodyPr/>
          <a:lstStyle/>
          <a:p>
            <a:fld id="{B1D9BA23-6223-4617-9598-728E7A9462B0}" type="slidenum">
              <a:rPr lang="en-GB" smtClean="0"/>
              <a:t>‹N°›</a:t>
            </a:fld>
            <a:endParaRPr lang="en-GB"/>
          </a:p>
        </p:txBody>
      </p:sp>
      <p:pic>
        <p:nvPicPr>
          <p:cNvPr id="7" name="Picture 6">
            <a:extLst>
              <a:ext uri="{FF2B5EF4-FFF2-40B4-BE49-F238E27FC236}">
                <a16:creationId xmlns:a16="http://schemas.microsoft.com/office/drawing/2014/main" id="{400053B1-04E2-412B-A90B-92581A80CC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6295" y="5295064"/>
            <a:ext cx="5691410" cy="954157"/>
          </a:xfrm>
          <a:prstGeom prst="rect">
            <a:avLst/>
          </a:prstGeom>
        </p:spPr>
      </p:pic>
    </p:spTree>
    <p:extLst>
      <p:ext uri="{BB962C8B-B14F-4D97-AF65-F5344CB8AC3E}">
        <p14:creationId xmlns:p14="http://schemas.microsoft.com/office/powerpoint/2010/main" val="163283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a:t>www.coe.int/cybercrime</a:t>
            </a:r>
          </a:p>
        </p:txBody>
      </p:sp>
      <p:sp>
        <p:nvSpPr>
          <p:cNvPr id="6" name="Slide Number Placeholder 5"/>
          <p:cNvSpPr>
            <a:spLocks noGrp="1"/>
          </p:cNvSpPr>
          <p:nvPr>
            <p:ph type="sldNum" sz="quarter" idx="12"/>
          </p:nvPr>
        </p:nvSpPr>
        <p:spPr/>
        <p:txBody>
          <a:bodyPr/>
          <a:lstStyle/>
          <a:p>
            <a:fld id="{B1D9BA23-6223-4617-9598-728E7A9462B0}" type="slidenum">
              <a:rPr lang="en-GB" smtClean="0"/>
              <a:t>‹N°›</a:t>
            </a:fld>
            <a:endParaRPr lang="en-GB"/>
          </a:p>
        </p:txBody>
      </p:sp>
    </p:spTree>
    <p:extLst>
      <p:ext uri="{BB962C8B-B14F-4D97-AF65-F5344CB8AC3E}">
        <p14:creationId xmlns:p14="http://schemas.microsoft.com/office/powerpoint/2010/main" val="292581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GB"/>
              <a:t>www.coe.int/cybercrime</a:t>
            </a:r>
          </a:p>
        </p:txBody>
      </p:sp>
      <p:sp>
        <p:nvSpPr>
          <p:cNvPr id="6" name="Slide Number Placeholder 5"/>
          <p:cNvSpPr>
            <a:spLocks noGrp="1"/>
          </p:cNvSpPr>
          <p:nvPr>
            <p:ph type="sldNum" sz="quarter" idx="12"/>
          </p:nvPr>
        </p:nvSpPr>
        <p:spPr/>
        <p:txBody>
          <a:bodyPr/>
          <a:lstStyle/>
          <a:p>
            <a:fld id="{B1D9BA23-6223-4617-9598-728E7A9462B0}" type="slidenum">
              <a:rPr lang="en-GB" smtClean="0"/>
              <a:t>‹N°›</a:t>
            </a:fld>
            <a:endParaRPr lang="en-GB"/>
          </a:p>
        </p:txBody>
      </p:sp>
    </p:spTree>
    <p:extLst>
      <p:ext uri="{BB962C8B-B14F-4D97-AF65-F5344CB8AC3E}">
        <p14:creationId xmlns:p14="http://schemas.microsoft.com/office/powerpoint/2010/main" val="309373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454441"/>
            <a:ext cx="3886200" cy="3722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454441"/>
            <a:ext cx="3886200" cy="3722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GB"/>
              <a:t>www.coe.int/cybercrime</a:t>
            </a:r>
          </a:p>
        </p:txBody>
      </p:sp>
      <p:sp>
        <p:nvSpPr>
          <p:cNvPr id="7" name="Slide Number Placeholder 6"/>
          <p:cNvSpPr>
            <a:spLocks noGrp="1"/>
          </p:cNvSpPr>
          <p:nvPr>
            <p:ph type="sldNum" sz="quarter" idx="12"/>
          </p:nvPr>
        </p:nvSpPr>
        <p:spPr/>
        <p:txBody>
          <a:bodyPr/>
          <a:lstStyle/>
          <a:p>
            <a:fld id="{B1D9BA23-6223-4617-9598-728E7A9462B0}" type="slidenum">
              <a:rPr lang="en-GB" smtClean="0"/>
              <a:t>‹N°›</a:t>
            </a:fld>
            <a:endParaRPr lang="en-GB"/>
          </a:p>
        </p:txBody>
      </p:sp>
    </p:spTree>
    <p:extLst>
      <p:ext uri="{BB962C8B-B14F-4D97-AF65-F5344CB8AC3E}">
        <p14:creationId xmlns:p14="http://schemas.microsoft.com/office/powerpoint/2010/main" val="223836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0316" y="1039528"/>
            <a:ext cx="7886700" cy="101372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20277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926080"/>
            <a:ext cx="3868340" cy="3465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0277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26080"/>
            <a:ext cx="3887391" cy="3465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GB"/>
              <a:t>www.coe.int/cybercrime</a:t>
            </a:r>
            <a:endParaRPr lang="en-GB" dirty="0"/>
          </a:p>
        </p:txBody>
      </p:sp>
      <p:sp>
        <p:nvSpPr>
          <p:cNvPr id="9" name="Slide Number Placeholder 8"/>
          <p:cNvSpPr>
            <a:spLocks noGrp="1"/>
          </p:cNvSpPr>
          <p:nvPr>
            <p:ph type="sldNum" sz="quarter" idx="12"/>
          </p:nvPr>
        </p:nvSpPr>
        <p:spPr/>
        <p:txBody>
          <a:bodyPr/>
          <a:lstStyle/>
          <a:p>
            <a:fld id="{B1D9BA23-6223-4617-9598-728E7A9462B0}" type="slidenum">
              <a:rPr lang="en-GB" smtClean="0"/>
              <a:pPr/>
              <a:t>‹N°›</a:t>
            </a:fld>
            <a:endParaRPr lang="en-GB"/>
          </a:p>
        </p:txBody>
      </p:sp>
    </p:spTree>
    <p:extLst>
      <p:ext uri="{BB962C8B-B14F-4D97-AF65-F5344CB8AC3E}">
        <p14:creationId xmlns:p14="http://schemas.microsoft.com/office/powerpoint/2010/main" val="3499322781"/>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GB"/>
              <a:t>www.coe.int/cybercrime</a:t>
            </a:r>
          </a:p>
        </p:txBody>
      </p:sp>
      <p:sp>
        <p:nvSpPr>
          <p:cNvPr id="5" name="Slide Number Placeholder 4"/>
          <p:cNvSpPr>
            <a:spLocks noGrp="1"/>
          </p:cNvSpPr>
          <p:nvPr>
            <p:ph type="sldNum" sz="quarter" idx="12"/>
          </p:nvPr>
        </p:nvSpPr>
        <p:spPr/>
        <p:txBody>
          <a:bodyPr/>
          <a:lstStyle/>
          <a:p>
            <a:fld id="{B1D9BA23-6223-4617-9598-728E7A9462B0}" type="slidenum">
              <a:rPr lang="en-GB" smtClean="0"/>
              <a:t>‹N°›</a:t>
            </a:fld>
            <a:endParaRPr lang="en-GB"/>
          </a:p>
        </p:txBody>
      </p:sp>
    </p:spTree>
    <p:extLst>
      <p:ext uri="{BB962C8B-B14F-4D97-AF65-F5344CB8AC3E}">
        <p14:creationId xmlns:p14="http://schemas.microsoft.com/office/powerpoint/2010/main" val="3587627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www.coe.int/cybercrime</a:t>
            </a:r>
          </a:p>
        </p:txBody>
      </p:sp>
      <p:sp>
        <p:nvSpPr>
          <p:cNvPr id="4" name="Slide Number Placeholder 3"/>
          <p:cNvSpPr>
            <a:spLocks noGrp="1"/>
          </p:cNvSpPr>
          <p:nvPr>
            <p:ph type="sldNum" sz="quarter" idx="12"/>
          </p:nvPr>
        </p:nvSpPr>
        <p:spPr/>
        <p:txBody>
          <a:bodyPr/>
          <a:lstStyle/>
          <a:p>
            <a:fld id="{B1D9BA23-6223-4617-9598-728E7A9462B0}" type="slidenum">
              <a:rPr lang="en-GB" smtClean="0"/>
              <a:t>‹N°›</a:t>
            </a:fld>
            <a:endParaRPr lang="en-GB"/>
          </a:p>
        </p:txBody>
      </p:sp>
    </p:spTree>
    <p:extLst>
      <p:ext uri="{BB962C8B-B14F-4D97-AF65-F5344CB8AC3E}">
        <p14:creationId xmlns:p14="http://schemas.microsoft.com/office/powerpoint/2010/main" val="2839577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145406"/>
            <a:ext cx="2949178" cy="1222409"/>
          </a:xfrm>
        </p:spPr>
        <p:txBody>
          <a:bodyPr anchor="b">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3885009" y="1145406"/>
            <a:ext cx="4629150" cy="510859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7459" y="2473693"/>
            <a:ext cx="2949178" cy="378030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www.coe.int/cybercrime</a:t>
            </a:r>
          </a:p>
        </p:txBody>
      </p:sp>
      <p:sp>
        <p:nvSpPr>
          <p:cNvPr id="7" name="Slide Number Placeholder 6"/>
          <p:cNvSpPr>
            <a:spLocks noGrp="1"/>
          </p:cNvSpPr>
          <p:nvPr>
            <p:ph type="sldNum" sz="quarter" idx="12"/>
          </p:nvPr>
        </p:nvSpPr>
        <p:spPr/>
        <p:txBody>
          <a:bodyPr/>
          <a:lstStyle/>
          <a:p>
            <a:fld id="{B1D9BA23-6223-4617-9598-728E7A9462B0}" type="slidenum">
              <a:rPr lang="en-GB" smtClean="0"/>
              <a:t>‹N°›</a:t>
            </a:fld>
            <a:endParaRPr lang="en-GB"/>
          </a:p>
        </p:txBody>
      </p:sp>
    </p:spTree>
    <p:extLst>
      <p:ext uri="{BB962C8B-B14F-4D97-AF65-F5344CB8AC3E}">
        <p14:creationId xmlns:p14="http://schemas.microsoft.com/office/powerpoint/2010/main" val="370897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193533"/>
            <a:ext cx="2949178" cy="1194706"/>
          </a:xfrm>
        </p:spPr>
        <p:txBody>
          <a:bodyPr anchor="b">
            <a:no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5009" y="1193534"/>
            <a:ext cx="4629150" cy="511990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50185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www.coe.int/cybercrime</a:t>
            </a:r>
          </a:p>
        </p:txBody>
      </p:sp>
      <p:sp>
        <p:nvSpPr>
          <p:cNvPr id="7" name="Slide Number Placeholder 6"/>
          <p:cNvSpPr>
            <a:spLocks noGrp="1"/>
          </p:cNvSpPr>
          <p:nvPr>
            <p:ph type="sldNum" sz="quarter" idx="12"/>
          </p:nvPr>
        </p:nvSpPr>
        <p:spPr/>
        <p:txBody>
          <a:bodyPr/>
          <a:lstStyle/>
          <a:p>
            <a:fld id="{B1D9BA23-6223-4617-9598-728E7A9462B0}" type="slidenum">
              <a:rPr lang="en-GB" smtClean="0"/>
              <a:t>‹N°›</a:t>
            </a:fld>
            <a:endParaRPr lang="en-GB"/>
          </a:p>
        </p:txBody>
      </p:sp>
    </p:spTree>
    <p:extLst>
      <p:ext uri="{BB962C8B-B14F-4D97-AF65-F5344CB8AC3E}">
        <p14:creationId xmlns:p14="http://schemas.microsoft.com/office/powerpoint/2010/main" val="3258827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03158"/>
            <a:ext cx="7886700" cy="11615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454441"/>
            <a:ext cx="7886700" cy="37225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3A2350B-F9F3-476B-9008-ACA7547F402C}"/>
              </a:ext>
            </a:extLst>
          </p:cNvPr>
          <p:cNvSpPr/>
          <p:nvPr userDrawn="1"/>
        </p:nvSpPr>
        <p:spPr>
          <a:xfrm>
            <a:off x="0" y="6511789"/>
            <a:ext cx="9144000" cy="409575"/>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latin typeface="Verdana" panose="020B0604030504040204" pitchFamily="34" charset="0"/>
              <a:ea typeface="Verdana" panose="020B0604030504040204" pitchFamily="34" charset="0"/>
            </a:endParaRPr>
          </a:p>
        </p:txBody>
      </p:sp>
      <p:pic>
        <p:nvPicPr>
          <p:cNvPr id="14" name="Picture 13">
            <a:extLst>
              <a:ext uri="{FF2B5EF4-FFF2-40B4-BE49-F238E27FC236}">
                <a16:creationId xmlns:a16="http://schemas.microsoft.com/office/drawing/2014/main" id="{1FF6E252-CD60-4B07-BD00-910E4255E7E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9150"/>
            <a:ext cx="9144000" cy="971550"/>
          </a:xfrm>
          <a:prstGeom prst="rect">
            <a:avLst/>
          </a:prstGeom>
        </p:spPr>
      </p:pic>
      <p:sp>
        <p:nvSpPr>
          <p:cNvPr id="4" name="Date Placeholder 3"/>
          <p:cNvSpPr>
            <a:spLocks noGrp="1"/>
          </p:cNvSpPr>
          <p:nvPr>
            <p:ph type="dt" sz="half" idx="2"/>
          </p:nvPr>
        </p:nvSpPr>
        <p:spPr>
          <a:xfrm>
            <a:off x="628649" y="6531039"/>
            <a:ext cx="2364807" cy="365125"/>
          </a:xfrm>
          <a:prstGeom prst="rect">
            <a:avLst/>
          </a:prstGeom>
        </p:spPr>
        <p:txBody>
          <a:bodyPr vert="horz" lIns="91440" tIns="45720" rIns="91440" bIns="45720" rtlCol="0" anchor="ctr"/>
          <a:lstStyle>
            <a:lvl1pPr algn="l">
              <a:defRPr sz="1200" b="1">
                <a:solidFill>
                  <a:schemeClr val="bg1"/>
                </a:solidFill>
                <a:latin typeface="Verdana" panose="020B0604030504040204" pitchFamily="34" charset="0"/>
                <a:ea typeface="Verdana" panose="020B0604030504040204" pitchFamily="34" charset="0"/>
              </a:defRPr>
            </a:lvl1pPr>
          </a:lstStyle>
          <a:p>
            <a:r>
              <a:rPr lang="en-GB"/>
              <a:t>www.coe.int/cybercrime</a:t>
            </a:r>
            <a:endParaRPr lang="en-GB" dirty="0"/>
          </a:p>
        </p:txBody>
      </p:sp>
      <p:sp>
        <p:nvSpPr>
          <p:cNvPr id="6" name="Slide Number Placeholder 5"/>
          <p:cNvSpPr>
            <a:spLocks noGrp="1"/>
          </p:cNvSpPr>
          <p:nvPr>
            <p:ph type="sldNum" sz="quarter" idx="4"/>
          </p:nvPr>
        </p:nvSpPr>
        <p:spPr>
          <a:xfrm>
            <a:off x="6457950" y="6531039"/>
            <a:ext cx="2057400" cy="365125"/>
          </a:xfrm>
          <a:prstGeom prst="rect">
            <a:avLst/>
          </a:prstGeom>
        </p:spPr>
        <p:txBody>
          <a:bodyPr vert="horz" lIns="91440" tIns="45720" rIns="91440" bIns="45720" rtlCol="0" anchor="ctr"/>
          <a:lstStyle>
            <a:lvl1pPr algn="r">
              <a:defRPr sz="1200" b="1">
                <a:solidFill>
                  <a:schemeClr val="bg1"/>
                </a:solidFill>
                <a:latin typeface="Verdana" panose="020B0604030504040204" pitchFamily="34" charset="0"/>
                <a:ea typeface="Verdana" panose="020B0604030504040204" pitchFamily="34" charset="0"/>
              </a:defRPr>
            </a:lvl1pPr>
          </a:lstStyle>
          <a:p>
            <a:fld id="{B1D9BA23-6223-4617-9598-728E7A9462B0}" type="slidenum">
              <a:rPr lang="en-GB" smtClean="0"/>
              <a:pPr/>
              <a:t>‹N°›</a:t>
            </a:fld>
            <a:endParaRPr lang="en-GB"/>
          </a:p>
        </p:txBody>
      </p:sp>
    </p:spTree>
    <p:extLst>
      <p:ext uri="{BB962C8B-B14F-4D97-AF65-F5344CB8AC3E}">
        <p14:creationId xmlns:p14="http://schemas.microsoft.com/office/powerpoint/2010/main" val="298624802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p:txStyles>
    <p:titleStyle>
      <a:lvl1pPr algn="l" defTabSz="914400" rtl="0" eaLnBrk="1" latinLnBrk="0" hangingPunct="1">
        <a:lnSpc>
          <a:spcPct val="90000"/>
        </a:lnSpc>
        <a:spcBef>
          <a:spcPct val="0"/>
        </a:spcBef>
        <a:buNone/>
        <a:defRPr sz="4000"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pGYKcqzG_7M?feature=oembed"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online-stopwatch.com/countdown-tim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4BEE-F080-4497-B183-2AA405912103}"/>
              </a:ext>
            </a:extLst>
          </p:cNvPr>
          <p:cNvSpPr>
            <a:spLocks noGrp="1"/>
          </p:cNvSpPr>
          <p:nvPr>
            <p:ph type="ctrTitle"/>
          </p:nvPr>
        </p:nvSpPr>
        <p:spPr/>
        <p:txBody>
          <a:bodyPr/>
          <a:lstStyle/>
          <a:p>
            <a:r>
              <a:rPr lang="pt-PT"/>
              <a:t>A arte da aprendizagem e da formação</a:t>
            </a:r>
          </a:p>
        </p:txBody>
      </p:sp>
      <p:sp>
        <p:nvSpPr>
          <p:cNvPr id="3" name="Subtitle 2">
            <a:extLst>
              <a:ext uri="{FF2B5EF4-FFF2-40B4-BE49-F238E27FC236}">
                <a16:creationId xmlns:a16="http://schemas.microsoft.com/office/drawing/2014/main" id="{4DA3C767-8F6C-4238-A52C-53F1945DEC21}"/>
              </a:ext>
            </a:extLst>
          </p:cNvPr>
          <p:cNvSpPr>
            <a:spLocks noGrp="1"/>
          </p:cNvSpPr>
          <p:nvPr>
            <p:ph type="subTitle" idx="1"/>
          </p:nvPr>
        </p:nvSpPr>
        <p:spPr/>
        <p:txBody>
          <a:bodyPr/>
          <a:lstStyle/>
          <a:p>
            <a:r>
              <a:rPr lang="pt-PT"/>
              <a:t>Nome do formador</a:t>
            </a:r>
          </a:p>
        </p:txBody>
      </p:sp>
      <p:sp>
        <p:nvSpPr>
          <p:cNvPr id="4" name="Date Placeholder 3">
            <a:extLst>
              <a:ext uri="{FF2B5EF4-FFF2-40B4-BE49-F238E27FC236}">
                <a16:creationId xmlns:a16="http://schemas.microsoft.com/office/drawing/2014/main" id="{9853E9CF-E1AD-4CAB-A3E8-27D4B78A612A}"/>
              </a:ext>
            </a:extLst>
          </p:cNvPr>
          <p:cNvSpPr>
            <a:spLocks noGrp="1"/>
          </p:cNvSpPr>
          <p:nvPr>
            <p:ph type="dt" sz="half" idx="10"/>
          </p:nvPr>
        </p:nvSpPr>
        <p:spPr/>
        <p:txBody>
          <a:bodyPr/>
          <a:lstStyle/>
          <a:p>
            <a:r>
              <a:rPr lang="pt-PT"/>
              <a:t>www.coe.int/cybercrime</a:t>
            </a:r>
          </a:p>
        </p:txBody>
      </p:sp>
      <p:sp>
        <p:nvSpPr>
          <p:cNvPr id="5" name="Slide Number Placeholder 4">
            <a:extLst>
              <a:ext uri="{FF2B5EF4-FFF2-40B4-BE49-F238E27FC236}">
                <a16:creationId xmlns:a16="http://schemas.microsoft.com/office/drawing/2014/main" id="{90D77E1A-6E83-4ECF-810B-CE5090C0F97E}"/>
              </a:ext>
            </a:extLst>
          </p:cNvPr>
          <p:cNvSpPr>
            <a:spLocks noGrp="1"/>
          </p:cNvSpPr>
          <p:nvPr>
            <p:ph type="sldNum" sz="quarter" idx="12"/>
          </p:nvPr>
        </p:nvSpPr>
        <p:spPr/>
        <p:txBody>
          <a:bodyPr/>
          <a:lstStyle/>
          <a:p>
            <a:fld id="{B1D9BA23-6223-4617-9598-728E7A9462B0}" type="slidenum">
              <a:rPr lang="en-GB" smtClean="0"/>
              <a:t>1</a:t>
            </a:fld>
            <a:endParaRPr lang="en-GB"/>
          </a:p>
        </p:txBody>
      </p:sp>
    </p:spTree>
    <p:extLst>
      <p:ext uri="{BB962C8B-B14F-4D97-AF65-F5344CB8AC3E}">
        <p14:creationId xmlns:p14="http://schemas.microsoft.com/office/powerpoint/2010/main" val="369802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57572" y="635994"/>
            <a:ext cx="8458200" cy="1143000"/>
          </a:xfrm>
        </p:spPr>
        <p:txBody>
          <a:bodyPr>
            <a:normAutofit/>
          </a:bodyPr>
          <a:lstStyle/>
          <a:p>
            <a:pPr marL="762000" indent="-762000"/>
            <a:r>
              <a:rPr lang="pt-PT" noProof="0" dirty="0">
                <a:solidFill>
                  <a:srgbClr val="00B0F0"/>
                </a:solidFill>
              </a:rPr>
              <a:t> </a:t>
            </a:r>
            <a:r>
              <a:rPr lang="pt-PT" sz="2600" b="1" dirty="0">
                <a:solidFill>
                  <a:srgbClr val="00B0F0"/>
                </a:solidFill>
              </a:rPr>
              <a:t>Ministrar uma formação – segundo passo </a:t>
            </a:r>
          </a:p>
        </p:txBody>
      </p:sp>
      <p:sp>
        <p:nvSpPr>
          <p:cNvPr id="119811" name="Rectangle 3"/>
          <p:cNvSpPr>
            <a:spLocks noGrp="1" noChangeArrowheads="1"/>
          </p:cNvSpPr>
          <p:nvPr>
            <p:ph idx="1"/>
          </p:nvPr>
        </p:nvSpPr>
        <p:spPr>
          <a:xfrm>
            <a:off x="257994" y="1736851"/>
            <a:ext cx="8257356" cy="4349497"/>
          </a:xfrm>
          <a:noFill/>
        </p:spPr>
        <p:txBody>
          <a:bodyPr>
            <a:noAutofit/>
          </a:bodyPr>
          <a:lstStyle/>
          <a:p>
            <a:pPr marL="349250" lvl="1" indent="0">
              <a:buNone/>
            </a:pPr>
            <a:r>
              <a:rPr lang="pt-PT" sz="1800" dirty="0">
                <a:solidFill>
                  <a:schemeClr val="accent2">
                    <a:lumMod val="40000"/>
                    <a:lumOff val="60000"/>
                  </a:schemeClr>
                </a:solidFill>
              </a:rPr>
              <a:t>Depois de saber quem é o seu público, é tempo de o envolver! </a:t>
            </a:r>
          </a:p>
          <a:p>
            <a:pPr marL="349250" lvl="1" indent="0">
              <a:buNone/>
            </a:pPr>
            <a:r>
              <a:rPr lang="pt-PT" sz="1800" dirty="0">
                <a:solidFill>
                  <a:schemeClr val="accent2">
                    <a:lumMod val="40000"/>
                    <a:lumOff val="60000"/>
                  </a:schemeClr>
                </a:solidFill>
              </a:rPr>
              <a:t> </a:t>
            </a:r>
          </a:p>
          <a:p>
            <a:pPr marL="349250" lvl="1" indent="0">
              <a:buNone/>
            </a:pPr>
            <a:r>
              <a:rPr lang="pt-PT" sz="1800" dirty="0">
                <a:solidFill>
                  <a:schemeClr val="accent2">
                    <a:lumMod val="40000"/>
                    <a:lumOff val="60000"/>
                  </a:schemeClr>
                </a:solidFill>
              </a:rPr>
              <a:t>Como é que o consegue? </a:t>
            </a:r>
          </a:p>
          <a:p>
            <a:pPr marL="349250" lvl="1" indent="0">
              <a:buNone/>
            </a:pPr>
            <a:r>
              <a:rPr lang="pt-PT" sz="1800" dirty="0">
                <a:solidFill>
                  <a:schemeClr val="accent2">
                    <a:lumMod val="40000"/>
                    <a:lumOff val="60000"/>
                  </a:schemeClr>
                </a:solidFill>
              </a:rPr>
              <a:t>Existem diferentes formas </a:t>
            </a:r>
            <a:br>
              <a:rPr lang="pt-PT" sz="1800" dirty="0">
                <a:solidFill>
                  <a:schemeClr val="accent2">
                    <a:lumMod val="40000"/>
                    <a:lumOff val="60000"/>
                  </a:schemeClr>
                </a:solidFill>
              </a:rPr>
            </a:br>
            <a:r>
              <a:rPr lang="pt-PT" sz="1800" dirty="0">
                <a:solidFill>
                  <a:schemeClr val="accent2">
                    <a:lumMod val="40000"/>
                    <a:lumOff val="60000"/>
                  </a:schemeClr>
                </a:solidFill>
              </a:rPr>
              <a:t>de o fazer. </a:t>
            </a:r>
          </a:p>
          <a:p>
            <a:pPr marL="349250" lvl="1" indent="0">
              <a:buNone/>
            </a:pPr>
            <a:r>
              <a:rPr lang="pt-PT" sz="1800" dirty="0">
                <a:solidFill>
                  <a:schemeClr val="accent2">
                    <a:lumMod val="40000"/>
                    <a:lumOff val="60000"/>
                  </a:schemeClr>
                </a:solidFill>
              </a:rPr>
              <a:t>O que </a:t>
            </a:r>
            <a:r>
              <a:rPr lang="pt-PT" sz="1800" dirty="0">
                <a:solidFill>
                  <a:schemeClr val="accent6">
                    <a:lumMod val="75000"/>
                  </a:schemeClr>
                </a:solidFill>
              </a:rPr>
              <a:t>precisa de</a:t>
            </a:r>
            <a:r>
              <a:rPr lang="pt-PT" sz="1800" dirty="0"/>
              <a:t> ter em </a:t>
            </a:r>
            <a:br>
              <a:rPr lang="pt-PT" sz="1800" dirty="0"/>
            </a:br>
            <a:r>
              <a:rPr lang="pt-PT" sz="1800" dirty="0"/>
              <a:t>conta é que quanto mais </a:t>
            </a:r>
            <a:br>
              <a:rPr lang="pt-PT" sz="1800" dirty="0"/>
            </a:br>
            <a:r>
              <a:rPr lang="pt-PT" sz="1800" dirty="0"/>
              <a:t>técnicas usar, mais eficaz </a:t>
            </a:r>
            <a:br>
              <a:rPr lang="pt-PT" sz="1800" dirty="0"/>
            </a:br>
            <a:r>
              <a:rPr lang="pt-PT" sz="1800" dirty="0"/>
              <a:t>terá.</a:t>
            </a:r>
            <a:r>
              <a:rPr lang="pt-PT" sz="1800" dirty="0">
                <a:solidFill>
                  <a:schemeClr val="accent6">
                    <a:lumMod val="75000"/>
                  </a:schemeClr>
                </a:solidFill>
              </a:rPr>
              <a:t> </a:t>
            </a:r>
          </a:p>
          <a:p>
            <a:pPr marL="349250" lvl="1" indent="0">
              <a:buNone/>
            </a:pPr>
            <a:r>
              <a:rPr lang="pt-PT" sz="1800" dirty="0">
                <a:solidFill>
                  <a:schemeClr val="accent6">
                    <a:lumMod val="75000"/>
                  </a:schemeClr>
                </a:solidFill>
              </a:rPr>
              <a:t> </a:t>
            </a:r>
          </a:p>
          <a:p>
            <a:pPr marL="349250" lvl="1" indent="0">
              <a:buNone/>
            </a:pPr>
            <a:r>
              <a:rPr lang="pt-PT" sz="1800" dirty="0">
                <a:solidFill>
                  <a:schemeClr val="accent2">
                    <a:lumMod val="40000"/>
                    <a:lumOff val="60000"/>
                  </a:schemeClr>
                </a:solidFill>
              </a:rPr>
              <a:t>Mas o que são as técnicas de aprendizagem ou de formação de que </a:t>
            </a:r>
            <a:r>
              <a:rPr lang="pt-PT" sz="1800" dirty="0" err="1">
                <a:solidFill>
                  <a:schemeClr val="accent2">
                    <a:lumMod val="40000"/>
                    <a:lumOff val="60000"/>
                  </a:schemeClr>
                </a:solidFill>
              </a:rPr>
              <a:t>estaos</a:t>
            </a:r>
            <a:r>
              <a:rPr lang="pt-PT" sz="1800" dirty="0">
                <a:solidFill>
                  <a:schemeClr val="accent2">
                    <a:lumMod val="40000"/>
                    <a:lumOff val="60000"/>
                  </a:schemeClr>
                </a:solidFill>
              </a:rPr>
              <a:t> falar? </a:t>
            </a:r>
          </a:p>
          <a:p>
            <a:pPr marL="349250" lvl="1" indent="0">
              <a:buNone/>
            </a:pPr>
            <a:r>
              <a:rPr lang="pt-PT" sz="1800" dirty="0">
                <a:solidFill>
                  <a:schemeClr val="accent2">
                    <a:lumMod val="40000"/>
                    <a:lumOff val="60000"/>
                  </a:schemeClr>
                </a:solidFill>
              </a:rPr>
              <a:t> </a:t>
            </a:r>
          </a:p>
          <a:p>
            <a:pPr marL="349250" lvl="1" indent="0">
              <a:buNone/>
            </a:pPr>
            <a:r>
              <a:rPr lang="pt-PT" sz="1800" dirty="0">
                <a:solidFill>
                  <a:schemeClr val="accent2">
                    <a:lumMod val="40000"/>
                    <a:lumOff val="60000"/>
                  </a:schemeClr>
                </a:solidFill>
              </a:rPr>
              <a:t> E que tipo de atividades e </a:t>
            </a:r>
            <a:br>
              <a:rPr lang="pt-PT" sz="1800" dirty="0">
                <a:solidFill>
                  <a:schemeClr val="accent2">
                    <a:lumMod val="40000"/>
                    <a:lumOff val="60000"/>
                  </a:schemeClr>
                </a:solidFill>
              </a:rPr>
            </a:br>
            <a:r>
              <a:rPr lang="pt-PT" sz="1800" dirty="0">
                <a:solidFill>
                  <a:schemeClr val="accent2">
                    <a:lumMod val="40000"/>
                    <a:lumOff val="60000"/>
                  </a:schemeClr>
                </a:solidFill>
              </a:rPr>
              <a:t>Material de apoio Pode </a:t>
            </a:r>
            <a:br>
              <a:rPr lang="pt-PT" sz="1800" dirty="0">
                <a:solidFill>
                  <a:schemeClr val="accent2">
                    <a:lumMod val="40000"/>
                    <a:lumOff val="60000"/>
                  </a:schemeClr>
                </a:solidFill>
              </a:rPr>
            </a:br>
            <a:r>
              <a:rPr lang="pt-PT" sz="1800" dirty="0">
                <a:solidFill>
                  <a:schemeClr val="accent2">
                    <a:lumMod val="40000"/>
                    <a:lumOff val="60000"/>
                  </a:schemeClr>
                </a:solidFill>
              </a:rPr>
              <a:t>utilizar? </a:t>
            </a:r>
          </a:p>
          <a:p>
            <a:pPr marL="349250" lvl="1" indent="0">
              <a:buNone/>
            </a:pPr>
            <a:r>
              <a:rPr lang="pt-PT" sz="1800" dirty="0">
                <a:solidFill>
                  <a:schemeClr val="accent2">
                    <a:lumMod val="40000"/>
                    <a:lumOff val="60000"/>
                  </a:schemeClr>
                </a:solidFill>
              </a:rPr>
              <a:t> </a:t>
            </a:r>
          </a:p>
          <a:p>
            <a:pPr marL="349250" lvl="1" indent="0">
              <a:buNone/>
            </a:pPr>
            <a:r>
              <a:rPr lang="pt-PT" sz="2000" dirty="0">
                <a:solidFill>
                  <a:schemeClr val="accent2">
                    <a:lumMod val="40000"/>
                    <a:lumOff val="60000"/>
                  </a:schemeClr>
                </a:solidFill>
              </a:rPr>
              <a:t> </a:t>
            </a:r>
          </a:p>
          <a:p>
            <a:pPr marL="349250" lvl="1" indent="0">
              <a:buNone/>
            </a:pPr>
            <a:r>
              <a:rPr lang="pt-PT" sz="2000" dirty="0">
                <a:solidFill>
                  <a:schemeClr val="accent2">
                    <a:lumMod val="40000"/>
                    <a:lumOff val="60000"/>
                  </a:schemeClr>
                </a:solidFill>
              </a:rPr>
              <a:t> </a:t>
            </a:r>
          </a:p>
          <a:p>
            <a:pPr marL="349250" lvl="1" indent="0">
              <a:buNone/>
            </a:pPr>
            <a:endParaRPr lang="en-GB" sz="2000" dirty="0">
              <a:solidFill>
                <a:schemeClr val="accent2">
                  <a:lumMod val="60000"/>
                  <a:lumOff val="40000"/>
                </a:schemeClr>
              </a:solidFill>
            </a:endParaRPr>
          </a:p>
          <a:p>
            <a:pPr marL="806450" lvl="1" indent="-457200"/>
            <a:endParaRPr lang="en-GB" sz="2000" dirty="0">
              <a:solidFill>
                <a:schemeClr val="accent2">
                  <a:lumMod val="40000"/>
                  <a:lumOff val="60000"/>
                </a:schemeClr>
              </a:solidFill>
            </a:endParaRPr>
          </a:p>
        </p:txBody>
      </p:sp>
      <p:sp>
        <p:nvSpPr>
          <p:cNvPr id="3" name="Segnaposto numero diapositiva 2"/>
          <p:cNvSpPr>
            <a:spLocks noGrp="1"/>
          </p:cNvSpPr>
          <p:nvPr>
            <p:ph type="sldNum" sz="quarter" idx="12"/>
          </p:nvPr>
        </p:nvSpPr>
        <p:spPr/>
        <p:txBody>
          <a:bodyPr/>
          <a:lstStyle/>
          <a:p>
            <a:fld id="{10ECD8D1-89E9-1045-8AF5-1B4F25AE41B0}" type="slidenum">
              <a:rPr lang="it-IT" smtClean="0"/>
              <a:t>10</a:t>
            </a:fld>
            <a:endParaRPr lang="it-IT"/>
          </a:p>
        </p:txBody>
      </p:sp>
      <p:pic>
        <p:nvPicPr>
          <p:cNvPr id="1026" name="Picture 2" descr="Idea creativa: chiunque può averne una. In Italia costa anche poco">
            <a:extLst>
              <a:ext uri="{FF2B5EF4-FFF2-40B4-BE49-F238E27FC236}">
                <a16:creationId xmlns:a16="http://schemas.microsoft.com/office/drawing/2014/main" id="{7057C04E-C421-6245-8A66-6ECACA3A1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1603438"/>
            <a:ext cx="5012267" cy="5012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427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atteristiche e utilizzi delle tecniche di system testing software |  Informatica e Ingegneria Online">
            <a:extLst>
              <a:ext uri="{FF2B5EF4-FFF2-40B4-BE49-F238E27FC236}">
                <a16:creationId xmlns:a16="http://schemas.microsoft.com/office/drawing/2014/main" id="{DE429F84-F763-6F4E-B7AD-BD699FA8D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58744"/>
            <a:ext cx="7943611" cy="4672388"/>
          </a:xfrm>
          <a:prstGeom prst="rect">
            <a:avLst/>
          </a:prstGeom>
          <a:noFill/>
          <a:extLst>
            <a:ext uri="{909E8E84-426E-40DD-AFC4-6F175D3DCCD1}">
              <a14:hiddenFill xmlns:a14="http://schemas.microsoft.com/office/drawing/2010/main">
                <a:solidFill>
                  <a:srgbClr val="FFFFFF"/>
                </a:solidFill>
              </a14:hiddenFill>
            </a:ext>
          </a:extLst>
        </p:spPr>
      </p:pic>
      <p:sp>
        <p:nvSpPr>
          <p:cNvPr id="119810" name="Rectangle 2"/>
          <p:cNvSpPr>
            <a:spLocks noGrp="1" noChangeArrowheads="1"/>
          </p:cNvSpPr>
          <p:nvPr>
            <p:ph type="title"/>
          </p:nvPr>
        </p:nvSpPr>
        <p:spPr>
          <a:xfrm>
            <a:off x="57150" y="773832"/>
            <a:ext cx="8458200" cy="1143000"/>
          </a:xfrm>
        </p:spPr>
        <p:txBody>
          <a:bodyPr/>
          <a:lstStyle/>
          <a:p>
            <a:pPr marL="762000" indent="-762000"/>
            <a:r>
              <a:rPr lang="pt-PT" noProof="0"/>
              <a:t> </a:t>
            </a:r>
            <a:r>
              <a:rPr lang="pt-PT" b="1">
                <a:solidFill>
                  <a:srgbClr val="00B050"/>
                </a:solidFill>
              </a:rPr>
              <a:t>As regras de ouro</a:t>
            </a:r>
          </a:p>
        </p:txBody>
      </p:sp>
      <p:sp>
        <p:nvSpPr>
          <p:cNvPr id="119811" name="Rectangle 3"/>
          <p:cNvSpPr>
            <a:spLocks noGrp="1" noChangeArrowheads="1"/>
          </p:cNvSpPr>
          <p:nvPr>
            <p:ph idx="1"/>
          </p:nvPr>
        </p:nvSpPr>
        <p:spPr>
          <a:xfrm>
            <a:off x="467544" y="1916832"/>
            <a:ext cx="7626589" cy="4349497"/>
          </a:xfrm>
          <a:noFill/>
        </p:spPr>
        <p:txBody>
          <a:bodyPr>
            <a:noAutofit/>
          </a:bodyPr>
          <a:lstStyle/>
          <a:p>
            <a:pPr marL="349250" lvl="1" indent="0">
              <a:buNone/>
            </a:pPr>
            <a:r>
              <a:rPr lang="pt-PT" sz="1600">
                <a:solidFill>
                  <a:schemeClr val="accent2"/>
                </a:solidFill>
              </a:rPr>
              <a:t>Utilizar o máximo de formação prática possível. A formação mais eficaz utiliza todos os sentidos para influenciar a aprendizagem. Demonstrar e aplicar pontos de ensino para melhorar a compreensão e o conhecimento sobre o tema.</a:t>
            </a:r>
          </a:p>
          <a:p>
            <a:pPr marL="349250" lvl="1" indent="0">
              <a:buNone/>
            </a:pPr>
            <a:endParaRPr lang="en-GB" sz="1600" dirty="0">
              <a:solidFill>
                <a:schemeClr val="accent4">
                  <a:lumMod val="60000"/>
                  <a:lumOff val="40000"/>
                </a:schemeClr>
              </a:solidFill>
            </a:endParaRPr>
          </a:p>
          <a:p>
            <a:pPr marL="349250" lvl="1" indent="0">
              <a:buNone/>
            </a:pPr>
            <a:r>
              <a:rPr lang="pt-PT" sz="1600">
                <a:solidFill>
                  <a:schemeClr val="bg1"/>
                </a:solidFill>
              </a:rPr>
              <a:t>Testar com frequência. </a:t>
            </a:r>
            <a:r>
              <a:rPr lang="pt-PT" sz="1600">
                <a:solidFill>
                  <a:schemeClr val="accent4">
                    <a:lumMod val="60000"/>
                    <a:lumOff val="40000"/>
                  </a:schemeClr>
                </a:solidFill>
              </a:rPr>
              <a:t>Os testes são mais eficazes quando os alunos sabem que serão avaliados, uma vez que prestarão mais atenção ao material. Os testes são uma forma objetiva de determinar se a formação atinge o seu objetivo.</a:t>
            </a:r>
          </a:p>
          <a:p>
            <a:pPr marL="349250" lvl="1" indent="0">
              <a:buNone/>
            </a:pPr>
            <a:endParaRPr lang="en-GB" sz="1600" noProof="0" dirty="0">
              <a:solidFill>
                <a:schemeClr val="accent4">
                  <a:lumMod val="60000"/>
                  <a:lumOff val="40000"/>
                </a:schemeClr>
              </a:solidFill>
            </a:endParaRPr>
          </a:p>
          <a:p>
            <a:pPr marL="349250" lvl="1" indent="0">
              <a:buNone/>
            </a:pPr>
            <a:r>
              <a:rPr lang="pt-PT" sz="1600" noProof="0">
                <a:solidFill>
                  <a:srgbClr val="7030A0"/>
                </a:solidFill>
              </a:rPr>
              <a:t>Envolver os formandos. </a:t>
            </a:r>
            <a:r>
              <a:rPr lang="pt-PT" sz="1600">
                <a:solidFill>
                  <a:srgbClr val="A4299F"/>
                </a:solidFill>
              </a:rPr>
              <a:t>Por exemplo, solicitar aos participantes que partilhem as suas experiências sobre o tema da formação. Muitos formandos são pessoas experientes que dispõem de informação valiosa para partilhar. Todos os formandos poderão tirar mais partido das sessões ouvindo as experiências dos seus colegas de trabalho sobre o tema e não apenas os pontos da palestra do formador. Ouvir diferentes vozes também ajuda as sessões.</a:t>
            </a:r>
          </a:p>
          <a:p>
            <a:pPr marL="349250" lvl="1" indent="0">
              <a:buNone/>
            </a:pPr>
            <a:endParaRPr lang="en-GB" sz="1600" noProof="0" dirty="0">
              <a:solidFill>
                <a:srgbClr val="00B050"/>
              </a:solidFill>
            </a:endParaRPr>
          </a:p>
        </p:txBody>
      </p:sp>
      <p:sp>
        <p:nvSpPr>
          <p:cNvPr id="3" name="Segnaposto numero diapositiva 2"/>
          <p:cNvSpPr>
            <a:spLocks noGrp="1"/>
          </p:cNvSpPr>
          <p:nvPr>
            <p:ph type="sldNum" sz="quarter" idx="12"/>
          </p:nvPr>
        </p:nvSpPr>
        <p:spPr/>
        <p:txBody>
          <a:bodyPr/>
          <a:lstStyle/>
          <a:p>
            <a:fld id="{10ECD8D1-89E9-1045-8AF5-1B4F25AE41B0}" type="slidenum">
              <a:rPr lang="it-IT" smtClean="0"/>
              <a:t>11</a:t>
            </a:fld>
            <a:endParaRPr lang="it-IT"/>
          </a:p>
        </p:txBody>
      </p:sp>
    </p:spTree>
    <p:extLst>
      <p:ext uri="{BB962C8B-B14F-4D97-AF65-F5344CB8AC3E}">
        <p14:creationId xmlns:p14="http://schemas.microsoft.com/office/powerpoint/2010/main" val="112274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7150" y="773832"/>
            <a:ext cx="8458200" cy="1143000"/>
          </a:xfrm>
        </p:spPr>
        <p:txBody>
          <a:bodyPr/>
          <a:lstStyle/>
          <a:p>
            <a:pPr marL="762000" indent="-762000"/>
            <a:r>
              <a:rPr lang="pt-PT" noProof="0"/>
              <a:t>Troca de ideias</a:t>
            </a:r>
          </a:p>
        </p:txBody>
      </p:sp>
      <p:sp>
        <p:nvSpPr>
          <p:cNvPr id="119811" name="Rectangle 3"/>
          <p:cNvSpPr>
            <a:spLocks noGrp="1" noChangeArrowheads="1"/>
          </p:cNvSpPr>
          <p:nvPr>
            <p:ph idx="1"/>
          </p:nvPr>
        </p:nvSpPr>
        <p:spPr>
          <a:xfrm>
            <a:off x="363372" y="1734671"/>
            <a:ext cx="8257356" cy="4349497"/>
          </a:xfrm>
          <a:noFill/>
        </p:spPr>
        <p:txBody>
          <a:bodyPr>
            <a:noAutofit/>
          </a:bodyPr>
          <a:lstStyle/>
          <a:p>
            <a:pPr marL="349250" lvl="1" indent="0">
              <a:buNone/>
            </a:pPr>
            <a:endParaRPr lang="en-GB" sz="2800" noProof="0" dirty="0">
              <a:solidFill>
                <a:schemeClr val="accent2">
                  <a:lumMod val="60000"/>
                  <a:lumOff val="40000"/>
                </a:schemeClr>
              </a:solidFill>
            </a:endParaRPr>
          </a:p>
        </p:txBody>
      </p:sp>
      <p:pic>
        <p:nvPicPr>
          <p:cNvPr id="3074" name="Picture 2" descr="Workforce Job Skills Training">
            <a:extLst>
              <a:ext uri="{FF2B5EF4-FFF2-40B4-BE49-F238E27FC236}">
                <a16:creationId xmlns:a16="http://schemas.microsoft.com/office/drawing/2014/main" id="{3008E4C1-61CE-2547-BAB0-836198F90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72" y="1693756"/>
            <a:ext cx="7249768" cy="4613488"/>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fld id="{10ECD8D1-89E9-1045-8AF5-1B4F25AE41B0}" type="slidenum">
              <a:rPr lang="it-IT" smtClean="0"/>
              <a:t>12</a:t>
            </a:fld>
            <a:endParaRPr lang="it-IT"/>
          </a:p>
        </p:txBody>
      </p:sp>
    </p:spTree>
    <p:extLst>
      <p:ext uri="{BB962C8B-B14F-4D97-AF65-F5344CB8AC3E}">
        <p14:creationId xmlns:p14="http://schemas.microsoft.com/office/powerpoint/2010/main" val="861841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7150" y="773832"/>
            <a:ext cx="8458200" cy="1143000"/>
          </a:xfrm>
        </p:spPr>
        <p:txBody>
          <a:bodyPr/>
          <a:lstStyle/>
          <a:p>
            <a:pPr marL="762000" indent="-762000"/>
            <a:r>
              <a:rPr lang="pt-PT" noProof="0">
                <a:latin typeface="Apple Chancery" panose="03020702040506060504" pitchFamily="66" charset="-79"/>
                <a:cs typeface="Apple Chancery" panose="03020702040506060504" pitchFamily="66" charset="-79"/>
              </a:rPr>
              <a:t> </a:t>
            </a:r>
            <a:r>
              <a:rPr lang="pt-PT" b="1">
                <a:solidFill>
                  <a:srgbClr val="00B050"/>
                </a:solidFill>
                <a:latin typeface="APPLE CHANCERY" panose="03020702040506060504" pitchFamily="66" charset="-79"/>
                <a:cs typeface="APPLE CHANCERY" panose="03020702040506060504" pitchFamily="66" charset="-79"/>
              </a:rPr>
              <a:t>Principais pontos</a:t>
            </a:r>
          </a:p>
        </p:txBody>
      </p:sp>
      <p:sp>
        <p:nvSpPr>
          <p:cNvPr id="119811" name="Rectangle 3"/>
          <p:cNvSpPr>
            <a:spLocks noGrp="1" noChangeArrowheads="1"/>
          </p:cNvSpPr>
          <p:nvPr>
            <p:ph idx="1"/>
          </p:nvPr>
        </p:nvSpPr>
        <p:spPr>
          <a:xfrm>
            <a:off x="443322" y="1864911"/>
            <a:ext cx="8257356" cy="4421590"/>
          </a:xfrm>
          <a:solidFill>
            <a:schemeClr val="accent6">
              <a:lumMod val="40000"/>
              <a:lumOff val="60000"/>
            </a:schemeClr>
          </a:solidFill>
        </p:spPr>
        <p:txBody>
          <a:bodyPr>
            <a:noAutofit/>
          </a:bodyPr>
          <a:lstStyle/>
          <a:p>
            <a:pPr marL="806450" lvl="1" indent="-457200"/>
            <a:r>
              <a:rPr lang="pt-PT" sz="1600" dirty="0">
                <a:solidFill>
                  <a:srgbClr val="0070C0"/>
                </a:solidFill>
              </a:rPr>
              <a:t>Estruturar o tempo de interação em todas as suas sessões.</a:t>
            </a:r>
          </a:p>
          <a:p>
            <a:pPr marL="806450" lvl="1" indent="-457200"/>
            <a:r>
              <a:rPr lang="pt-PT" sz="1600" dirty="0">
                <a:solidFill>
                  <a:srgbClr val="0070C0"/>
                </a:solidFill>
              </a:rPr>
              <a:t>Repetir as perguntas antes de lhes responder. Esta prática garante que todos os participantes sabem qual é a pergunta para que a resposta faça sentido.</a:t>
            </a:r>
          </a:p>
          <a:p>
            <a:pPr marL="806450" lvl="1" indent="-457200"/>
            <a:r>
              <a:rPr lang="pt-PT" sz="1600" dirty="0">
                <a:solidFill>
                  <a:srgbClr val="0070C0"/>
                </a:solidFill>
              </a:rPr>
              <a:t>Analisar a sessão à medida que avança. Esteja sempre atento para o que funciona melhor. Quando descobre uma nova técnica ou método que funciona com o grupo, anotá-lo nos seus materiais de formação para que o possa integrar no esquema de formação a utilizar em sessões futuras. </a:t>
            </a:r>
          </a:p>
          <a:p>
            <a:pPr marL="806450" lvl="1" indent="-457200"/>
            <a:r>
              <a:rPr lang="pt-PT" sz="1600" dirty="0">
                <a:solidFill>
                  <a:srgbClr val="0070C0"/>
                </a:solidFill>
              </a:rPr>
              <a:t>Manter a sua sessão no bom caminho. Começar e terminar no horário. Não fazer os participantes esperar pelos que chegam tarde. Dar a aula de acordo com o calendário e não avançar demasiado no curso.</a:t>
            </a:r>
          </a:p>
          <a:p>
            <a:pPr marL="806450" lvl="1" indent="-457200"/>
            <a:r>
              <a:rPr lang="pt-PT" sz="1600" dirty="0">
                <a:solidFill>
                  <a:srgbClr val="0070C0"/>
                </a:solidFill>
              </a:rPr>
              <a:t>Iniciar uma discussão entre os participantes pode conduzir a alguns pontos pertinentes, mas não permitir que as questões secundárias assumam protagonismo. Perguntar se existe interesse suficiente para realizar uma sessão separada sobre esse tema, mas regressar ao plano de aula.</a:t>
            </a:r>
          </a:p>
          <a:p>
            <a:pPr marL="806450" lvl="1" indent="-457200"/>
            <a:endParaRPr lang="en-GB" sz="1800" dirty="0">
              <a:solidFill>
                <a:srgbClr val="0070C0"/>
              </a:solidFill>
            </a:endParaRPr>
          </a:p>
        </p:txBody>
      </p:sp>
      <p:sp>
        <p:nvSpPr>
          <p:cNvPr id="3" name="Segnaposto numero diapositiva 2"/>
          <p:cNvSpPr>
            <a:spLocks noGrp="1"/>
          </p:cNvSpPr>
          <p:nvPr>
            <p:ph type="sldNum" sz="quarter" idx="12"/>
          </p:nvPr>
        </p:nvSpPr>
        <p:spPr/>
        <p:txBody>
          <a:bodyPr/>
          <a:lstStyle/>
          <a:p>
            <a:fld id="{10ECD8D1-89E9-1045-8AF5-1B4F25AE41B0}" type="slidenum">
              <a:rPr lang="it-IT" smtClean="0"/>
              <a:t>13</a:t>
            </a:fld>
            <a:endParaRPr lang="it-IT"/>
          </a:p>
        </p:txBody>
      </p:sp>
    </p:spTree>
    <p:extLst>
      <p:ext uri="{BB962C8B-B14F-4D97-AF65-F5344CB8AC3E}">
        <p14:creationId xmlns:p14="http://schemas.microsoft.com/office/powerpoint/2010/main" val="864139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7150" y="773832"/>
            <a:ext cx="8458200" cy="1143000"/>
          </a:xfrm>
        </p:spPr>
        <p:txBody>
          <a:bodyPr/>
          <a:lstStyle/>
          <a:p>
            <a:pPr marL="762000" indent="-762000"/>
            <a:r>
              <a:rPr lang="pt-PT" noProof="0" dirty="0"/>
              <a:t> </a:t>
            </a:r>
            <a:r>
              <a:rPr lang="pt-PT" b="1" dirty="0">
                <a:solidFill>
                  <a:srgbClr val="00B050"/>
                </a:solidFill>
              </a:rPr>
              <a:t>Ministrar uma formação</a:t>
            </a:r>
          </a:p>
        </p:txBody>
      </p:sp>
      <p:sp>
        <p:nvSpPr>
          <p:cNvPr id="119811" name="Rectangle 3"/>
          <p:cNvSpPr>
            <a:spLocks noGrp="1" noChangeArrowheads="1"/>
          </p:cNvSpPr>
          <p:nvPr>
            <p:ph idx="1"/>
          </p:nvPr>
        </p:nvSpPr>
        <p:spPr>
          <a:xfrm>
            <a:off x="443322" y="1916832"/>
            <a:ext cx="8257356" cy="4349497"/>
          </a:xfrm>
          <a:solidFill>
            <a:schemeClr val="accent6">
              <a:lumMod val="40000"/>
              <a:lumOff val="60000"/>
            </a:schemeClr>
          </a:solidFill>
        </p:spPr>
        <p:txBody>
          <a:bodyPr>
            <a:noAutofit/>
          </a:bodyPr>
          <a:lstStyle/>
          <a:p>
            <a:pPr marL="635000" lvl="1" indent="-285750"/>
            <a:r>
              <a:rPr lang="pt-PT" sz="1600" dirty="0">
                <a:solidFill>
                  <a:srgbClr val="0070C0"/>
                </a:solidFill>
              </a:rPr>
              <a:t>Colocar-se no seu lugar. Realizar pausas frequentes, especialmente no caso de sessões de meio dia ou de dia inteiro.</a:t>
            </a:r>
          </a:p>
          <a:p>
            <a:pPr marL="349250" lvl="1" indent="0">
              <a:buNone/>
            </a:pPr>
            <a:endParaRPr lang="en-GB" sz="1600" dirty="0">
              <a:solidFill>
                <a:srgbClr val="0070C0"/>
              </a:solidFill>
            </a:endParaRPr>
          </a:p>
          <a:p>
            <a:pPr marL="635000" lvl="1" indent="-285750"/>
            <a:r>
              <a:rPr lang="pt-PT" sz="1600" dirty="0">
                <a:solidFill>
                  <a:srgbClr val="0070C0"/>
                </a:solidFill>
              </a:rPr>
              <a:t>Solicitar comentários sobre a sessão de formação. As críticas funcionam melhor quando são escritas e anónimas, a menos que um formando se voluntarie para partilhar pessoalmente as suas ideias. O contributo dos formandos é fundamental para tornar a próxima sessão – e todo o programa de formação – mais eficaz. </a:t>
            </a:r>
          </a:p>
          <a:p>
            <a:pPr marL="349250" lvl="1" indent="0">
              <a:buNone/>
            </a:pPr>
            <a:endParaRPr lang="en-GB" sz="1600" noProof="0" dirty="0">
              <a:solidFill>
                <a:schemeClr val="accent2">
                  <a:lumMod val="60000"/>
                  <a:lumOff val="40000"/>
                </a:schemeClr>
              </a:solidFill>
            </a:endParaRPr>
          </a:p>
        </p:txBody>
      </p:sp>
      <p:sp>
        <p:nvSpPr>
          <p:cNvPr id="3" name="Segnaposto numero diapositiva 2"/>
          <p:cNvSpPr>
            <a:spLocks noGrp="1"/>
          </p:cNvSpPr>
          <p:nvPr>
            <p:ph type="sldNum" sz="quarter" idx="12"/>
          </p:nvPr>
        </p:nvSpPr>
        <p:spPr/>
        <p:txBody>
          <a:bodyPr/>
          <a:lstStyle/>
          <a:p>
            <a:fld id="{10ECD8D1-89E9-1045-8AF5-1B4F25AE41B0}" type="slidenum">
              <a:rPr lang="it-IT" smtClean="0"/>
              <a:t>14</a:t>
            </a:fld>
            <a:endParaRPr lang="it-IT"/>
          </a:p>
        </p:txBody>
      </p:sp>
      <p:pic>
        <p:nvPicPr>
          <p:cNvPr id="1026" name="Picture 2" descr="Happy business people applauding on a training class in the office. |  Istituto Clinico Catanese">
            <a:extLst>
              <a:ext uri="{FF2B5EF4-FFF2-40B4-BE49-F238E27FC236}">
                <a16:creationId xmlns:a16="http://schemas.microsoft.com/office/drawing/2014/main" id="{43B2BB08-447A-A744-89F8-4F107BA9F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133" y="4091580"/>
            <a:ext cx="7857067" cy="2519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053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pt-PT" b="1" noProof="0"/>
              <a:t>Exercício de contacto visual</a:t>
            </a:r>
          </a:p>
        </p:txBody>
      </p:sp>
      <p:sp>
        <p:nvSpPr>
          <p:cNvPr id="3" name="Segnaposto contenuto 2"/>
          <p:cNvSpPr>
            <a:spLocks noGrp="1"/>
          </p:cNvSpPr>
          <p:nvPr>
            <p:ph idx="1"/>
          </p:nvPr>
        </p:nvSpPr>
        <p:spPr>
          <a:xfrm>
            <a:off x="323528" y="2332037"/>
            <a:ext cx="8229600" cy="4525963"/>
          </a:xfrm>
        </p:spPr>
        <p:txBody>
          <a:bodyPr>
            <a:normAutofit/>
          </a:bodyPr>
          <a:lstStyle/>
          <a:p>
            <a:pPr marL="0" indent="0">
              <a:lnSpc>
                <a:spcPct val="80000"/>
              </a:lnSpc>
              <a:buNone/>
            </a:pPr>
            <a:endParaRPr lang="en-US" dirty="0"/>
          </a:p>
          <a:p>
            <a:pPr algn="just">
              <a:lnSpc>
                <a:spcPct val="80000"/>
              </a:lnSpc>
            </a:pPr>
            <a:r>
              <a:rPr lang="pt-PT"/>
              <a:t>3-4 voluntários </a:t>
            </a:r>
          </a:p>
          <a:p>
            <a:pPr algn="just">
              <a:lnSpc>
                <a:spcPct val="80000"/>
              </a:lnSpc>
            </a:pPr>
            <a:r>
              <a:rPr lang="pt-PT"/>
              <a:t>Discurso improvisado de 3 minutos </a:t>
            </a:r>
          </a:p>
          <a:p>
            <a:pPr algn="just">
              <a:lnSpc>
                <a:spcPct val="80000"/>
              </a:lnSpc>
            </a:pPr>
            <a:r>
              <a:rPr lang="pt-PT"/>
              <a:t>Estabelecer contacto visual duas vezes com todos </a:t>
            </a:r>
          </a:p>
          <a:p>
            <a:pPr algn="just">
              <a:lnSpc>
                <a:spcPct val="80000"/>
              </a:lnSpc>
            </a:pPr>
            <a:r>
              <a:rPr lang="pt-PT"/>
              <a:t>O grupo tece comentários </a:t>
            </a:r>
          </a:p>
          <a:p>
            <a:pPr>
              <a:lnSpc>
                <a:spcPct val="80000"/>
              </a:lnSpc>
              <a:buFontTx/>
              <a:buNone/>
            </a:pPr>
            <a:endParaRPr lang="en-GB" b="1" noProof="0" dirty="0"/>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15</a:t>
            </a:fld>
            <a:endParaRPr lang="it-IT" sz="1400"/>
          </a:p>
        </p:txBody>
      </p:sp>
    </p:spTree>
    <p:extLst>
      <p:ext uri="{BB962C8B-B14F-4D97-AF65-F5344CB8AC3E}">
        <p14:creationId xmlns:p14="http://schemas.microsoft.com/office/powerpoint/2010/main" val="3076533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pt-PT" b="1" noProof="0"/>
              <a:t>Declaração – adivinhar o humor?</a:t>
            </a:r>
          </a:p>
        </p:txBody>
      </p:sp>
      <p:sp>
        <p:nvSpPr>
          <p:cNvPr id="3" name="Segnaposto contenuto 2"/>
          <p:cNvSpPr>
            <a:spLocks noGrp="1"/>
          </p:cNvSpPr>
          <p:nvPr>
            <p:ph idx="1"/>
          </p:nvPr>
        </p:nvSpPr>
        <p:spPr>
          <a:xfrm>
            <a:off x="323528" y="2332037"/>
            <a:ext cx="8229600" cy="4525963"/>
          </a:xfrm>
        </p:spPr>
        <p:txBody>
          <a:bodyPr>
            <a:normAutofit/>
          </a:bodyPr>
          <a:lstStyle/>
          <a:p>
            <a:pPr marL="0" indent="0">
              <a:lnSpc>
                <a:spcPct val="80000"/>
              </a:lnSpc>
              <a:buNone/>
            </a:pPr>
            <a:endParaRPr lang="en-US" dirty="0"/>
          </a:p>
          <a:p>
            <a:pPr marL="0" indent="0">
              <a:lnSpc>
                <a:spcPct val="80000"/>
              </a:lnSpc>
              <a:buNone/>
            </a:pPr>
            <a:endParaRPr lang="en-US" dirty="0"/>
          </a:p>
          <a:p>
            <a:pPr marL="0" indent="0" algn="ctr">
              <a:lnSpc>
                <a:spcPct val="80000"/>
              </a:lnSpc>
              <a:buNone/>
            </a:pPr>
            <a:r>
              <a:rPr lang="pt-PT"/>
              <a:t>Trata-se de um belo ramo de flores</a:t>
            </a:r>
          </a:p>
          <a:p>
            <a:pPr>
              <a:lnSpc>
                <a:spcPct val="80000"/>
              </a:lnSpc>
              <a:buFontTx/>
              <a:buNone/>
            </a:pPr>
            <a:endParaRPr lang="en-GB" b="1" noProof="0" dirty="0"/>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16</a:t>
            </a:fld>
            <a:endParaRPr lang="it-IT" sz="1400"/>
          </a:p>
        </p:txBody>
      </p:sp>
    </p:spTree>
    <p:extLst>
      <p:ext uri="{BB962C8B-B14F-4D97-AF65-F5344CB8AC3E}">
        <p14:creationId xmlns:p14="http://schemas.microsoft.com/office/powerpoint/2010/main" val="2072371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pt-PT" b="1" noProof="0"/>
              <a:t>Exercício de voz e tom</a:t>
            </a:r>
          </a:p>
        </p:txBody>
      </p:sp>
      <p:sp>
        <p:nvSpPr>
          <p:cNvPr id="3" name="Segnaposto contenuto 2"/>
          <p:cNvSpPr>
            <a:spLocks noGrp="1"/>
          </p:cNvSpPr>
          <p:nvPr>
            <p:ph idx="1"/>
          </p:nvPr>
        </p:nvSpPr>
        <p:spPr>
          <a:xfrm>
            <a:off x="323528" y="2332037"/>
            <a:ext cx="8229600" cy="4525963"/>
          </a:xfrm>
        </p:spPr>
        <p:txBody>
          <a:bodyPr>
            <a:normAutofit/>
          </a:bodyPr>
          <a:lstStyle/>
          <a:p>
            <a:pPr marL="0" indent="0">
              <a:lnSpc>
                <a:spcPct val="80000"/>
              </a:lnSpc>
              <a:buNone/>
            </a:pPr>
            <a:endParaRPr lang="en-US" dirty="0"/>
          </a:p>
          <a:p>
            <a:pPr marL="0" indent="0">
              <a:lnSpc>
                <a:spcPct val="80000"/>
              </a:lnSpc>
              <a:buNone/>
            </a:pPr>
            <a:endParaRPr lang="en-US" dirty="0"/>
          </a:p>
          <a:p>
            <a:pPr marL="0" indent="0" algn="ctr">
              <a:lnSpc>
                <a:spcPct val="80000"/>
              </a:lnSpc>
              <a:buNone/>
            </a:pPr>
            <a:r>
              <a:rPr lang="pt-PT"/>
              <a:t>É sincero? </a:t>
            </a:r>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17</a:t>
            </a:fld>
            <a:endParaRPr lang="it-IT" sz="1400"/>
          </a:p>
        </p:txBody>
      </p:sp>
    </p:spTree>
    <p:extLst>
      <p:ext uri="{BB962C8B-B14F-4D97-AF65-F5344CB8AC3E}">
        <p14:creationId xmlns:p14="http://schemas.microsoft.com/office/powerpoint/2010/main" val="531536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pt-PT" b="1" noProof="0"/>
              <a:t>Exercício de leitura</a:t>
            </a:r>
          </a:p>
        </p:txBody>
      </p:sp>
      <p:sp>
        <p:nvSpPr>
          <p:cNvPr id="3" name="Segnaposto contenuto 2"/>
          <p:cNvSpPr>
            <a:spLocks noGrp="1"/>
          </p:cNvSpPr>
          <p:nvPr>
            <p:ph idx="1"/>
          </p:nvPr>
        </p:nvSpPr>
        <p:spPr>
          <a:xfrm>
            <a:off x="323528" y="2332037"/>
            <a:ext cx="8229600" cy="4525963"/>
          </a:xfrm>
        </p:spPr>
        <p:txBody>
          <a:bodyPr>
            <a:normAutofit/>
          </a:bodyPr>
          <a:lstStyle/>
          <a:p>
            <a:pPr marL="0" indent="0">
              <a:lnSpc>
                <a:spcPct val="80000"/>
              </a:lnSpc>
              <a:buNone/>
            </a:pPr>
            <a:endParaRPr lang="en-US" dirty="0"/>
          </a:p>
          <a:p>
            <a:pPr marL="0" indent="0">
              <a:lnSpc>
                <a:spcPct val="80000"/>
              </a:lnSpc>
              <a:buNone/>
            </a:pPr>
            <a:endParaRPr lang="en-US" dirty="0"/>
          </a:p>
          <a:p>
            <a:pPr marL="0" indent="0" algn="ctr">
              <a:lnSpc>
                <a:spcPct val="80000"/>
              </a:lnSpc>
              <a:buNone/>
            </a:pPr>
            <a:r>
              <a:rPr lang="pt-PT"/>
              <a:t>Uma verdadeira atuação! </a:t>
            </a:r>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18</a:t>
            </a:fld>
            <a:endParaRPr lang="it-IT" sz="1400"/>
          </a:p>
        </p:txBody>
      </p:sp>
    </p:spTree>
    <p:extLst>
      <p:ext uri="{BB962C8B-B14F-4D97-AF65-F5344CB8AC3E}">
        <p14:creationId xmlns:p14="http://schemas.microsoft.com/office/powerpoint/2010/main" val="3376268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pt-PT" b="1" noProof="0"/>
              <a:t>Sistema de neurónios-espelho </a:t>
            </a:r>
          </a:p>
        </p:txBody>
      </p:sp>
      <p:sp>
        <p:nvSpPr>
          <p:cNvPr id="3" name="Segnaposto contenuto 2"/>
          <p:cNvSpPr>
            <a:spLocks noGrp="1"/>
          </p:cNvSpPr>
          <p:nvPr>
            <p:ph idx="1"/>
          </p:nvPr>
        </p:nvSpPr>
        <p:spPr>
          <a:xfrm>
            <a:off x="323528" y="2332037"/>
            <a:ext cx="8229600" cy="4525963"/>
          </a:xfrm>
        </p:spPr>
        <p:txBody>
          <a:bodyPr>
            <a:normAutofit/>
          </a:bodyPr>
          <a:lstStyle/>
          <a:p>
            <a:pPr marL="0" indent="0" algn="ctr">
              <a:lnSpc>
                <a:spcPct val="80000"/>
              </a:lnSpc>
              <a:buNone/>
            </a:pPr>
            <a:endParaRPr lang="en-GB" i="1" noProof="0" dirty="0"/>
          </a:p>
          <a:p>
            <a:pPr>
              <a:lnSpc>
                <a:spcPct val="80000"/>
              </a:lnSpc>
              <a:buFontTx/>
              <a:buNone/>
            </a:pPr>
            <a:endParaRPr lang="en-GB" b="1" noProof="0" dirty="0"/>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19</a:t>
            </a:fld>
            <a:endParaRPr lang="it-IT" sz="1400"/>
          </a:p>
        </p:txBody>
      </p:sp>
      <p:pic>
        <p:nvPicPr>
          <p:cNvPr id="4" name="Online Media 3" descr="What Do Mirror Neurons Really Do?">
            <a:hlinkClick r:id="" action="ppaction://media"/>
            <a:extLst>
              <a:ext uri="{FF2B5EF4-FFF2-40B4-BE49-F238E27FC236}">
                <a16:creationId xmlns:a16="http://schemas.microsoft.com/office/drawing/2014/main" id="{DE2E56DE-1A58-114A-9638-4EE62F31E2D9}"/>
              </a:ext>
            </a:extLst>
          </p:cNvPr>
          <p:cNvPicPr>
            <a:picLocks noRot="1" noChangeAspect="1"/>
          </p:cNvPicPr>
          <p:nvPr>
            <a:videoFile r:link="rId1"/>
          </p:nvPr>
        </p:nvPicPr>
        <p:blipFill>
          <a:blip r:embed="rId4"/>
          <a:stretch>
            <a:fillRect/>
          </a:stretch>
        </p:blipFill>
        <p:spPr>
          <a:xfrm>
            <a:off x="1297723" y="2293873"/>
            <a:ext cx="6909574" cy="3903910"/>
          </a:xfrm>
          <a:prstGeom prst="rect">
            <a:avLst/>
          </a:prstGeom>
        </p:spPr>
      </p:pic>
    </p:spTree>
    <p:extLst>
      <p:ext uri="{BB962C8B-B14F-4D97-AF65-F5344CB8AC3E}">
        <p14:creationId xmlns:p14="http://schemas.microsoft.com/office/powerpoint/2010/main" val="297448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pt-PT" b="1" noProof="0"/>
              <a:t>O seu papel de formador</a:t>
            </a:r>
          </a:p>
        </p:txBody>
      </p:sp>
      <p:sp>
        <p:nvSpPr>
          <p:cNvPr id="3" name="Segnaposto contenuto 2"/>
          <p:cNvSpPr>
            <a:spLocks noGrp="1"/>
          </p:cNvSpPr>
          <p:nvPr>
            <p:ph idx="1"/>
          </p:nvPr>
        </p:nvSpPr>
        <p:spPr>
          <a:xfrm>
            <a:off x="323528" y="2332037"/>
            <a:ext cx="8229600" cy="4525963"/>
          </a:xfrm>
        </p:spPr>
        <p:txBody>
          <a:bodyPr>
            <a:normAutofit/>
          </a:bodyPr>
          <a:lstStyle/>
          <a:p>
            <a:pPr>
              <a:lnSpc>
                <a:spcPct val="80000"/>
              </a:lnSpc>
            </a:pPr>
            <a:r>
              <a:rPr lang="pt-PT" sz="2800" noProof="0" dirty="0"/>
              <a:t>É instrutor </a:t>
            </a:r>
          </a:p>
          <a:p>
            <a:pPr marL="0" indent="0">
              <a:lnSpc>
                <a:spcPct val="80000"/>
              </a:lnSpc>
              <a:buNone/>
            </a:pPr>
            <a:endParaRPr lang="en-GB" sz="2800" noProof="0" dirty="0"/>
          </a:p>
          <a:p>
            <a:pPr>
              <a:lnSpc>
                <a:spcPct val="80000"/>
              </a:lnSpc>
            </a:pPr>
            <a:r>
              <a:rPr lang="pt-PT" sz="2800" noProof="0" dirty="0"/>
              <a:t>É facilitador</a:t>
            </a:r>
          </a:p>
          <a:p>
            <a:pPr>
              <a:lnSpc>
                <a:spcPct val="80000"/>
              </a:lnSpc>
            </a:pPr>
            <a:endParaRPr lang="en-GB" sz="2800" noProof="0" dirty="0"/>
          </a:p>
          <a:p>
            <a:pPr>
              <a:lnSpc>
                <a:spcPct val="80000"/>
              </a:lnSpc>
            </a:pPr>
            <a:r>
              <a:rPr lang="pt-PT" sz="2800" noProof="0" dirty="0"/>
              <a:t>É uma pessoa com recursos</a:t>
            </a:r>
          </a:p>
          <a:p>
            <a:pPr marL="0" indent="0">
              <a:lnSpc>
                <a:spcPct val="80000"/>
              </a:lnSpc>
              <a:buNone/>
            </a:pPr>
            <a:endParaRPr lang="en-GB" sz="2800" noProof="0" dirty="0"/>
          </a:p>
          <a:p>
            <a:pPr>
              <a:lnSpc>
                <a:spcPct val="80000"/>
              </a:lnSpc>
            </a:pPr>
            <a:r>
              <a:rPr lang="pt-PT" sz="2800" noProof="0" dirty="0"/>
              <a:t>É um </a:t>
            </a:r>
            <a:r>
              <a:rPr lang="pt-PT" sz="2800" noProof="0" dirty="0" err="1"/>
              <a:t>co-aprendente</a:t>
            </a:r>
            <a:r>
              <a:rPr lang="pt-PT" sz="2800" noProof="0" dirty="0"/>
              <a:t> (uma vez que “não sabe</a:t>
            </a:r>
            <a:r>
              <a:rPr lang="pt-PT" dirty="0"/>
              <a:t> </a:t>
            </a:r>
            <a:r>
              <a:rPr lang="pt-PT" sz="2800" noProof="0" dirty="0"/>
              <a:t>tudo”)</a:t>
            </a:r>
          </a:p>
          <a:p>
            <a:pPr marL="0" indent="0" algn="ctr">
              <a:lnSpc>
                <a:spcPct val="80000"/>
              </a:lnSpc>
              <a:buNone/>
            </a:pPr>
            <a:endParaRPr lang="en-GB" i="1" noProof="0" dirty="0"/>
          </a:p>
          <a:p>
            <a:pPr>
              <a:lnSpc>
                <a:spcPct val="80000"/>
              </a:lnSpc>
              <a:buFontTx/>
              <a:buNone/>
            </a:pPr>
            <a:endParaRPr lang="en-GB" b="1" noProof="0" dirty="0"/>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2</a:t>
            </a:fld>
            <a:endParaRPr lang="it-IT" sz="1400"/>
          </a:p>
        </p:txBody>
      </p:sp>
    </p:spTree>
    <p:extLst>
      <p:ext uri="{BB962C8B-B14F-4D97-AF65-F5344CB8AC3E}">
        <p14:creationId xmlns:p14="http://schemas.microsoft.com/office/powerpoint/2010/main" val="3064781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914139"/>
            <a:ext cx="8915400" cy="877824"/>
          </a:xfrm>
        </p:spPr>
        <p:txBody>
          <a:bodyPr/>
          <a:lstStyle/>
          <a:p>
            <a:r>
              <a:rPr lang="pt-PT"/>
              <a:t>Como dizer……</a:t>
            </a:r>
          </a:p>
        </p:txBody>
      </p:sp>
      <p:sp>
        <p:nvSpPr>
          <p:cNvPr id="4" name="Segnaposto numero diapositiva 3"/>
          <p:cNvSpPr>
            <a:spLocks noGrp="1"/>
          </p:cNvSpPr>
          <p:nvPr>
            <p:ph type="sldNum" sz="quarter" idx="12"/>
          </p:nvPr>
        </p:nvSpPr>
        <p:spPr/>
        <p:txBody>
          <a:bodyPr/>
          <a:lstStyle/>
          <a:p>
            <a:fld id="{4A822907-8A9D-4F6B-98F6-913902AD56B5}" type="slidenum">
              <a:rPr lang="en-US" smtClean="0"/>
              <a:t>20</a:t>
            </a:fld>
            <a:endParaRPr lang="en-US"/>
          </a:p>
        </p:txBody>
      </p:sp>
    </p:spTree>
    <p:extLst>
      <p:ext uri="{BB962C8B-B14F-4D97-AF65-F5344CB8AC3E}">
        <p14:creationId xmlns:p14="http://schemas.microsoft.com/office/powerpoint/2010/main" val="159426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28650" y="1046328"/>
            <a:ext cx="8229600" cy="840705"/>
          </a:xfrm>
          <a:noFill/>
        </p:spPr>
        <p:txBody>
          <a:bodyPr/>
          <a:lstStyle/>
          <a:p>
            <a:pPr eaLnBrk="1" hangingPunct="1"/>
            <a:r>
              <a:rPr lang="pt-PT" b="1"/>
              <a:t>Comentários</a:t>
            </a:r>
          </a:p>
        </p:txBody>
      </p:sp>
      <p:sp>
        <p:nvSpPr>
          <p:cNvPr id="23555" name="Rectangle 3"/>
          <p:cNvSpPr>
            <a:spLocks noGrp="1" noChangeArrowheads="1"/>
          </p:cNvSpPr>
          <p:nvPr>
            <p:ph idx="1"/>
          </p:nvPr>
        </p:nvSpPr>
        <p:spPr>
          <a:xfrm>
            <a:off x="628650" y="2022218"/>
            <a:ext cx="7610476" cy="5158511"/>
          </a:xfrm>
        </p:spPr>
        <p:txBody>
          <a:bodyPr>
            <a:noAutofit/>
          </a:bodyPr>
          <a:lstStyle/>
          <a:p>
            <a:pPr marL="0" indent="0" eaLnBrk="1" hangingPunct="1">
              <a:buNone/>
            </a:pPr>
            <a:r>
              <a:rPr lang="pt-PT" sz="3200"/>
              <a:t>Comentários porquê?</a:t>
            </a:r>
          </a:p>
          <a:p>
            <a:pPr marL="349250" lvl="1" indent="0" eaLnBrk="1" hangingPunct="1">
              <a:buNone/>
            </a:pPr>
            <a:r>
              <a:rPr lang="pt-PT" sz="3200"/>
              <a:t>Para melhorar e ajudar ao seu desenvolvimento</a:t>
            </a:r>
          </a:p>
          <a:p>
            <a:pPr marL="0" indent="0" eaLnBrk="1" hangingPunct="1">
              <a:buNone/>
            </a:pPr>
            <a:r>
              <a:rPr lang="pt-PT" sz="3200"/>
              <a:t>Quando?</a:t>
            </a:r>
          </a:p>
          <a:p>
            <a:pPr marL="349250" lvl="1" indent="0" eaLnBrk="1" hangingPunct="1">
              <a:buNone/>
            </a:pPr>
            <a:r>
              <a:rPr lang="pt-PT" sz="3200"/>
              <a:t>Logo que possível</a:t>
            </a:r>
          </a:p>
        </p:txBody>
      </p:sp>
      <p:sp>
        <p:nvSpPr>
          <p:cNvPr id="2" name="Segnaposto numero diapositiva 1"/>
          <p:cNvSpPr>
            <a:spLocks noGrp="1"/>
          </p:cNvSpPr>
          <p:nvPr>
            <p:ph type="sldNum" sz="quarter" idx="12"/>
          </p:nvPr>
        </p:nvSpPr>
        <p:spPr/>
        <p:txBody>
          <a:bodyPr/>
          <a:lstStyle/>
          <a:p>
            <a:fld id="{4A822907-8A9D-4F6B-98F6-913902AD56B5}" type="slidenum">
              <a:rPr lang="en-US" smtClean="0"/>
              <a:t>21</a:t>
            </a:fld>
            <a:endParaRPr lang="en-US"/>
          </a:p>
        </p:txBody>
      </p:sp>
    </p:spTree>
    <p:extLst>
      <p:ext uri="{BB962C8B-B14F-4D97-AF65-F5344CB8AC3E}">
        <p14:creationId xmlns:p14="http://schemas.microsoft.com/office/powerpoint/2010/main" val="2948640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A822907-8A9D-4F6B-98F6-913902AD56B5}" type="slidenum">
              <a:rPr lang="en-US" smtClean="0"/>
              <a:t>22</a:t>
            </a:fld>
            <a:endParaRPr lang="en-US"/>
          </a:p>
        </p:txBody>
      </p:sp>
      <p:pic>
        <p:nvPicPr>
          <p:cNvPr id="1028" name="Picture 4" descr="Constructive Criticism Sandwich | Musings of an Adult Nurse Educator">
            <a:extLst>
              <a:ext uri="{FF2B5EF4-FFF2-40B4-BE49-F238E27FC236}">
                <a16:creationId xmlns:a16="http://schemas.microsoft.com/office/drawing/2014/main" id="{5CDA25EC-E895-D946-BD08-8DC3766CB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778" y="142504"/>
            <a:ext cx="5242443" cy="638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478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28650" y="963200"/>
            <a:ext cx="8229600" cy="840705"/>
          </a:xfrm>
          <a:noFill/>
        </p:spPr>
        <p:txBody>
          <a:bodyPr/>
          <a:lstStyle/>
          <a:p>
            <a:pPr eaLnBrk="1" hangingPunct="1"/>
            <a:r>
              <a:rPr lang="pt-PT" b="1"/>
              <a:t>Comentários eficazes</a:t>
            </a:r>
          </a:p>
        </p:txBody>
      </p:sp>
      <p:sp>
        <p:nvSpPr>
          <p:cNvPr id="23555" name="Rectangle 3"/>
          <p:cNvSpPr>
            <a:spLocks noGrp="1" noChangeArrowheads="1"/>
          </p:cNvSpPr>
          <p:nvPr>
            <p:ph idx="1"/>
          </p:nvPr>
        </p:nvSpPr>
        <p:spPr>
          <a:xfrm>
            <a:off x="628650" y="2139741"/>
            <a:ext cx="7610476" cy="5347651"/>
          </a:xfrm>
        </p:spPr>
        <p:txBody>
          <a:bodyPr>
            <a:noAutofit/>
          </a:bodyPr>
          <a:lstStyle/>
          <a:p>
            <a:pPr marL="0" indent="0" eaLnBrk="1" hangingPunct="1">
              <a:buNone/>
            </a:pPr>
            <a:r>
              <a:rPr lang="pt-PT" sz="3600"/>
              <a:t>Oportunos</a:t>
            </a:r>
          </a:p>
          <a:p>
            <a:pPr marL="0" indent="0" eaLnBrk="1" hangingPunct="1">
              <a:buNone/>
            </a:pPr>
            <a:r>
              <a:rPr lang="pt-PT" sz="3600"/>
              <a:t>Específicos</a:t>
            </a:r>
          </a:p>
          <a:p>
            <a:pPr marL="0" indent="0" eaLnBrk="1" hangingPunct="1">
              <a:buNone/>
            </a:pPr>
            <a:r>
              <a:rPr lang="pt-PT" sz="3600"/>
              <a:t>Descritivos</a:t>
            </a:r>
          </a:p>
          <a:p>
            <a:pPr marL="0" indent="0" eaLnBrk="1" hangingPunct="1">
              <a:buNone/>
            </a:pPr>
            <a:r>
              <a:rPr lang="pt-PT" sz="3600"/>
              <a:t>Relevantes</a:t>
            </a:r>
          </a:p>
          <a:p>
            <a:pPr marL="0" indent="0" eaLnBrk="1" hangingPunct="1">
              <a:buNone/>
            </a:pPr>
            <a:r>
              <a:rPr lang="pt-PT" sz="3600"/>
              <a:t>Úteis</a:t>
            </a:r>
          </a:p>
          <a:p>
            <a:pPr marL="0" indent="0" eaLnBrk="1" hangingPunct="1">
              <a:buNone/>
            </a:pPr>
            <a:r>
              <a:rPr lang="pt-PT" sz="3600"/>
              <a:t>Realistas</a:t>
            </a:r>
          </a:p>
        </p:txBody>
      </p:sp>
      <p:sp>
        <p:nvSpPr>
          <p:cNvPr id="3" name="Segnaposto numero diapositiva 2"/>
          <p:cNvSpPr>
            <a:spLocks noGrp="1"/>
          </p:cNvSpPr>
          <p:nvPr>
            <p:ph type="sldNum" sz="quarter" idx="12"/>
          </p:nvPr>
        </p:nvSpPr>
        <p:spPr/>
        <p:txBody>
          <a:bodyPr/>
          <a:lstStyle/>
          <a:p>
            <a:fld id="{4A822907-8A9D-4F6B-98F6-913902AD56B5}" type="slidenum">
              <a:rPr lang="en-US" smtClean="0"/>
              <a:t>23</a:t>
            </a:fld>
            <a:endParaRPr lang="en-US"/>
          </a:p>
        </p:txBody>
      </p:sp>
    </p:spTree>
    <p:extLst>
      <p:ext uri="{BB962C8B-B14F-4D97-AF65-F5344CB8AC3E}">
        <p14:creationId xmlns:p14="http://schemas.microsoft.com/office/powerpoint/2010/main" val="1927768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73008" y="3008647"/>
            <a:ext cx="8229600" cy="840705"/>
          </a:xfrm>
          <a:noFill/>
        </p:spPr>
        <p:txBody>
          <a:bodyPr/>
          <a:lstStyle/>
          <a:p>
            <a:pPr eaLnBrk="1" hangingPunct="1"/>
            <a:r>
              <a:rPr lang="pt-PT" b="1"/>
              <a:t>Vamos agora praticar! </a:t>
            </a:r>
          </a:p>
        </p:txBody>
      </p:sp>
      <p:sp>
        <p:nvSpPr>
          <p:cNvPr id="2" name="Segnaposto numero diapositiva 1"/>
          <p:cNvSpPr>
            <a:spLocks noGrp="1"/>
          </p:cNvSpPr>
          <p:nvPr>
            <p:ph type="sldNum" sz="quarter" idx="12"/>
          </p:nvPr>
        </p:nvSpPr>
        <p:spPr/>
        <p:txBody>
          <a:bodyPr/>
          <a:lstStyle/>
          <a:p>
            <a:fld id="{4A822907-8A9D-4F6B-98F6-913902AD56B5}" type="slidenum">
              <a:rPr lang="en-US" smtClean="0"/>
              <a:t>24</a:t>
            </a:fld>
            <a:endParaRPr lang="en-US"/>
          </a:p>
        </p:txBody>
      </p:sp>
    </p:spTree>
    <p:extLst>
      <p:ext uri="{BB962C8B-B14F-4D97-AF65-F5344CB8AC3E}">
        <p14:creationId xmlns:p14="http://schemas.microsoft.com/office/powerpoint/2010/main" val="2640636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86097"/>
            <a:ext cx="8064896" cy="4967239"/>
          </a:xfrm>
        </p:spPr>
        <p:txBody>
          <a:bodyPr>
            <a:noAutofit/>
          </a:bodyPr>
          <a:lstStyle/>
          <a:p>
            <a:pPr marL="0" indent="0" algn="just">
              <a:buNone/>
            </a:pPr>
            <a:r>
              <a:rPr lang="pt-PT" sz="3200" b="1" dirty="0"/>
              <a:t>Cenário 1</a:t>
            </a:r>
          </a:p>
          <a:p>
            <a:pPr marL="0" indent="0" algn="just">
              <a:buNone/>
            </a:pPr>
            <a:r>
              <a:rPr lang="pt-PT" sz="3200" dirty="0"/>
              <a:t>É estudante nesta turma e membro de uma equipa de trabalho de 3 pessoas. Um membro começou a chegar tarde às reuniões. A situação não está fora de controlo, mas consegue olhar para o futuro e ver muito trabalho à frente em que cada membro da equipa será necessário. Faça ao estudante um comentário negativo, mas construtivo.</a:t>
            </a:r>
          </a:p>
        </p:txBody>
      </p:sp>
      <p:sp>
        <p:nvSpPr>
          <p:cNvPr id="5" name="Segnaposto numero diapositiva 4"/>
          <p:cNvSpPr>
            <a:spLocks noGrp="1"/>
          </p:cNvSpPr>
          <p:nvPr>
            <p:ph type="sldNum" sz="quarter" idx="12"/>
          </p:nvPr>
        </p:nvSpPr>
        <p:spPr/>
        <p:txBody>
          <a:bodyPr/>
          <a:lstStyle/>
          <a:p>
            <a:fld id="{4A822907-8A9D-4F6B-98F6-913902AD56B5}" type="slidenum">
              <a:rPr lang="en-US" smtClean="0"/>
              <a:t>25</a:t>
            </a:fld>
            <a:endParaRPr lang="en-US"/>
          </a:p>
        </p:txBody>
      </p:sp>
    </p:spTree>
    <p:extLst>
      <p:ext uri="{BB962C8B-B14F-4D97-AF65-F5344CB8AC3E}">
        <p14:creationId xmlns:p14="http://schemas.microsoft.com/office/powerpoint/2010/main" val="1321964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67157"/>
            <a:ext cx="8225050" cy="4886179"/>
          </a:xfrm>
        </p:spPr>
        <p:txBody>
          <a:bodyPr>
            <a:noAutofit/>
          </a:bodyPr>
          <a:lstStyle/>
          <a:p>
            <a:pPr marL="0" indent="0" algn="just">
              <a:buNone/>
            </a:pPr>
            <a:r>
              <a:rPr lang="pt-PT" sz="3200" b="1"/>
              <a:t>Cenário 2</a:t>
            </a:r>
          </a:p>
          <a:p>
            <a:pPr marL="0" indent="0" algn="just">
              <a:buNone/>
            </a:pPr>
            <a:r>
              <a:rPr lang="pt-PT" sz="3200"/>
              <a:t>É estudante nesta turma e membro de uma equipa de trabalho de 3 pessoas. Quando faz uma apresentação, um membro da equipa está sempre com as mãos nos bolsos, dando uma impressão negativa do interesse da equipa no projeto. Faça ao estudante um comentário negativo, mas construtivo.</a:t>
            </a:r>
          </a:p>
        </p:txBody>
      </p:sp>
      <p:sp>
        <p:nvSpPr>
          <p:cNvPr id="5" name="Segnaposto numero diapositiva 4"/>
          <p:cNvSpPr>
            <a:spLocks noGrp="1"/>
          </p:cNvSpPr>
          <p:nvPr>
            <p:ph type="sldNum" sz="quarter" idx="12"/>
          </p:nvPr>
        </p:nvSpPr>
        <p:spPr/>
        <p:txBody>
          <a:bodyPr/>
          <a:lstStyle/>
          <a:p>
            <a:fld id="{4A822907-8A9D-4F6B-98F6-913902AD56B5}" type="slidenum">
              <a:rPr lang="en-US" smtClean="0"/>
              <a:t>26</a:t>
            </a:fld>
            <a:endParaRPr lang="en-US"/>
          </a:p>
        </p:txBody>
      </p:sp>
    </p:spTree>
    <p:extLst>
      <p:ext uri="{BB962C8B-B14F-4D97-AF65-F5344CB8AC3E}">
        <p14:creationId xmlns:p14="http://schemas.microsoft.com/office/powerpoint/2010/main" val="1030262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844824"/>
            <a:ext cx="8064896" cy="4608512"/>
          </a:xfrm>
        </p:spPr>
        <p:txBody>
          <a:bodyPr>
            <a:normAutofit/>
          </a:bodyPr>
          <a:lstStyle/>
          <a:p>
            <a:pPr marL="0" indent="0">
              <a:buNone/>
            </a:pPr>
            <a:r>
              <a:rPr lang="pt-PT" sz="3200" b="1"/>
              <a:t>Cenário 3</a:t>
            </a:r>
          </a:p>
          <a:p>
            <a:pPr marL="0" indent="0">
              <a:buNone/>
            </a:pPr>
            <a:r>
              <a:rPr lang="pt-PT" sz="3200"/>
              <a:t>É estudante nesta turma e membro de uma equipa de trabalho de 3 pessoas. Um membro da equipa não consegue, de forma sistemática, apresentar a sua parte no projeto a tempo, baixando a classificação do projeto da equipa. Faça ao estudante um comentário negativo, mas construtivo.</a:t>
            </a:r>
          </a:p>
        </p:txBody>
      </p:sp>
      <p:sp>
        <p:nvSpPr>
          <p:cNvPr id="5" name="Segnaposto numero diapositiva 4"/>
          <p:cNvSpPr>
            <a:spLocks noGrp="1"/>
          </p:cNvSpPr>
          <p:nvPr>
            <p:ph type="sldNum" sz="quarter" idx="12"/>
          </p:nvPr>
        </p:nvSpPr>
        <p:spPr/>
        <p:txBody>
          <a:bodyPr/>
          <a:lstStyle/>
          <a:p>
            <a:fld id="{4A822907-8A9D-4F6B-98F6-913902AD56B5}" type="slidenum">
              <a:rPr lang="en-US" smtClean="0"/>
              <a:t>27</a:t>
            </a:fld>
            <a:endParaRPr lang="en-US"/>
          </a:p>
        </p:txBody>
      </p:sp>
    </p:spTree>
    <p:extLst>
      <p:ext uri="{BB962C8B-B14F-4D97-AF65-F5344CB8AC3E}">
        <p14:creationId xmlns:p14="http://schemas.microsoft.com/office/powerpoint/2010/main" val="949748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pt-PT"/>
              <a:t>Como diria...</a:t>
            </a:r>
          </a:p>
        </p:txBody>
      </p:sp>
      <p:sp>
        <p:nvSpPr>
          <p:cNvPr id="3" name="Segnaposto contenuto 2"/>
          <p:cNvSpPr>
            <a:spLocks noGrp="1"/>
          </p:cNvSpPr>
          <p:nvPr>
            <p:ph idx="1"/>
          </p:nvPr>
        </p:nvSpPr>
        <p:spPr>
          <a:xfrm>
            <a:off x="445884" y="2161596"/>
            <a:ext cx="8279016" cy="4104733"/>
          </a:xfrm>
        </p:spPr>
        <p:txBody>
          <a:bodyPr>
            <a:normAutofit/>
          </a:bodyPr>
          <a:lstStyle/>
          <a:p>
            <a:pPr marL="0" indent="0">
              <a:buNone/>
            </a:pPr>
            <a:r>
              <a:rPr lang="pt-PT" sz="3200"/>
              <a:t>É......</a:t>
            </a:r>
          </a:p>
          <a:p>
            <a:pPr marL="0" indent="0">
              <a:buNone/>
            </a:pPr>
            <a:r>
              <a:rPr lang="pt-PT" sz="3200"/>
              <a:t>	Aborrecido</a:t>
            </a:r>
          </a:p>
          <a:p>
            <a:pPr marL="0" indent="0">
              <a:buNone/>
            </a:pPr>
            <a:r>
              <a:rPr lang="pt-PT" sz="3200"/>
              <a:t>	Monótono</a:t>
            </a:r>
          </a:p>
          <a:p>
            <a:pPr marL="0" indent="0">
              <a:buNone/>
            </a:pPr>
            <a:r>
              <a:rPr lang="pt-PT" sz="3200"/>
              <a:t>	Demasiado ativo </a:t>
            </a:r>
          </a:p>
          <a:p>
            <a:pPr marL="0" indent="0">
              <a:buNone/>
            </a:pPr>
            <a:r>
              <a:rPr lang="pt-PT" sz="3200"/>
              <a:t>	Demasiado teórico/abstrato </a:t>
            </a:r>
          </a:p>
          <a:p>
            <a:pPr marL="0" indent="0">
              <a:buNone/>
            </a:pPr>
            <a:r>
              <a:rPr lang="pt-PT" sz="3200"/>
              <a:t>	Demasiado agressivo</a:t>
            </a:r>
          </a:p>
          <a:p>
            <a:pPr marL="0" indent="0">
              <a:buNone/>
            </a:pPr>
            <a:endParaRPr lang="it-IT" dirty="0"/>
          </a:p>
        </p:txBody>
      </p:sp>
      <p:sp>
        <p:nvSpPr>
          <p:cNvPr id="4" name="Segnaposto numero diapositiva 3"/>
          <p:cNvSpPr>
            <a:spLocks noGrp="1"/>
          </p:cNvSpPr>
          <p:nvPr>
            <p:ph type="sldNum" sz="quarter" idx="12"/>
          </p:nvPr>
        </p:nvSpPr>
        <p:spPr/>
        <p:txBody>
          <a:bodyPr/>
          <a:lstStyle/>
          <a:p>
            <a:fld id="{4A822907-8A9D-4F6B-98F6-913902AD56B5}" type="slidenum">
              <a:rPr lang="en-US" smtClean="0"/>
              <a:t>28</a:t>
            </a:fld>
            <a:endParaRPr lang="en-US"/>
          </a:p>
        </p:txBody>
      </p:sp>
    </p:spTree>
    <p:extLst>
      <p:ext uri="{BB962C8B-B14F-4D97-AF65-F5344CB8AC3E}">
        <p14:creationId xmlns:p14="http://schemas.microsoft.com/office/powerpoint/2010/main" val="620721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3C8B5-DACE-47C2-87C2-3F7B86F2C877}"/>
              </a:ext>
            </a:extLst>
          </p:cNvPr>
          <p:cNvSpPr>
            <a:spLocks noGrp="1"/>
          </p:cNvSpPr>
          <p:nvPr>
            <p:ph type="title"/>
          </p:nvPr>
        </p:nvSpPr>
        <p:spPr>
          <a:xfrm>
            <a:off x="628649" y="2746951"/>
            <a:ext cx="7886700" cy="1161588"/>
          </a:xfrm>
        </p:spPr>
        <p:txBody>
          <a:bodyPr>
            <a:normAutofit fontScale="90000"/>
          </a:bodyPr>
          <a:lstStyle/>
          <a:p>
            <a:r>
              <a:rPr lang="pt-PT" b="1"/>
              <a:t>Revisão dos objetivos de aprendizagem</a:t>
            </a:r>
          </a:p>
        </p:txBody>
      </p:sp>
      <p:sp>
        <p:nvSpPr>
          <p:cNvPr id="3" name="Date Placeholder 2">
            <a:extLst>
              <a:ext uri="{FF2B5EF4-FFF2-40B4-BE49-F238E27FC236}">
                <a16:creationId xmlns:a16="http://schemas.microsoft.com/office/drawing/2014/main" id="{06D3A2D4-0138-460E-9732-23A77985E41E}"/>
              </a:ext>
            </a:extLst>
          </p:cNvPr>
          <p:cNvSpPr>
            <a:spLocks noGrp="1"/>
          </p:cNvSpPr>
          <p:nvPr>
            <p:ph type="dt" sz="half" idx="10"/>
          </p:nvPr>
        </p:nvSpPr>
        <p:spPr/>
        <p:txBody>
          <a:bodyPr/>
          <a:lstStyle/>
          <a:p>
            <a:r>
              <a:rPr lang="pt-PT"/>
              <a:t>www.coe.int/cybercrime</a:t>
            </a:r>
          </a:p>
        </p:txBody>
      </p:sp>
      <p:sp>
        <p:nvSpPr>
          <p:cNvPr id="4" name="Slide Number Placeholder 3">
            <a:extLst>
              <a:ext uri="{FF2B5EF4-FFF2-40B4-BE49-F238E27FC236}">
                <a16:creationId xmlns:a16="http://schemas.microsoft.com/office/drawing/2014/main" id="{AC7F5464-3464-4CF9-B58E-73337C2C97E2}"/>
              </a:ext>
            </a:extLst>
          </p:cNvPr>
          <p:cNvSpPr>
            <a:spLocks noGrp="1"/>
          </p:cNvSpPr>
          <p:nvPr>
            <p:ph type="sldNum" sz="quarter" idx="12"/>
          </p:nvPr>
        </p:nvSpPr>
        <p:spPr/>
        <p:txBody>
          <a:bodyPr/>
          <a:lstStyle/>
          <a:p>
            <a:fld id="{B1D9BA23-6223-4617-9598-728E7A9462B0}" type="slidenum">
              <a:rPr lang="en-GB" smtClean="0"/>
              <a:t>29</a:t>
            </a:fld>
            <a:endParaRPr lang="en-GB"/>
          </a:p>
        </p:txBody>
      </p:sp>
    </p:spTree>
    <p:extLst>
      <p:ext uri="{BB962C8B-B14F-4D97-AF65-F5344CB8AC3E}">
        <p14:creationId xmlns:p14="http://schemas.microsoft.com/office/powerpoint/2010/main" val="1348936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pt-PT" b="1"/>
              <a:t>Temporizador</a:t>
            </a:r>
          </a:p>
        </p:txBody>
      </p:sp>
      <p:sp>
        <p:nvSpPr>
          <p:cNvPr id="3" name="Segnaposto contenuto 2"/>
          <p:cNvSpPr>
            <a:spLocks noGrp="1"/>
          </p:cNvSpPr>
          <p:nvPr>
            <p:ph idx="1"/>
          </p:nvPr>
        </p:nvSpPr>
        <p:spPr>
          <a:xfrm>
            <a:off x="323528" y="2332037"/>
            <a:ext cx="8229600" cy="4525963"/>
          </a:xfrm>
        </p:spPr>
        <p:txBody>
          <a:bodyPr>
            <a:normAutofit/>
          </a:bodyPr>
          <a:lstStyle/>
          <a:p>
            <a:pPr marL="0" indent="0">
              <a:lnSpc>
                <a:spcPct val="80000"/>
              </a:lnSpc>
              <a:buNone/>
            </a:pPr>
            <a:endParaRPr lang="en-US" dirty="0"/>
          </a:p>
          <a:p>
            <a:pPr marL="0" indent="0">
              <a:lnSpc>
                <a:spcPct val="80000"/>
              </a:lnSpc>
              <a:buNone/>
            </a:pPr>
            <a:endParaRPr lang="en-US" dirty="0"/>
          </a:p>
          <a:p>
            <a:pPr marL="0" indent="0" algn="ctr">
              <a:lnSpc>
                <a:spcPct val="80000"/>
              </a:lnSpc>
              <a:buNone/>
            </a:pPr>
            <a:r>
              <a:rPr lang="pt-PT" u="sng">
                <a:hlinkClick r:id="rId3"/>
              </a:rPr>
              <a:t>https://www.online-stopwatch.com/countdown-timer/</a:t>
            </a:r>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3</a:t>
            </a:fld>
            <a:endParaRPr lang="it-IT" sz="1400"/>
          </a:p>
        </p:txBody>
      </p:sp>
    </p:spTree>
    <p:extLst>
      <p:ext uri="{BB962C8B-B14F-4D97-AF65-F5344CB8AC3E}">
        <p14:creationId xmlns:p14="http://schemas.microsoft.com/office/powerpoint/2010/main" val="813466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pt-PT" b="1"/>
              <a:t>O seu papel enquanto formador</a:t>
            </a:r>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11276" y="2379127"/>
            <a:ext cx="7886700" cy="3980027"/>
          </a:xfrm>
        </p:spPr>
        <p:txBody>
          <a:bodyPr>
            <a:normAutofit lnSpcReduction="10000"/>
          </a:bodyPr>
          <a:lstStyle/>
          <a:p>
            <a:pPr lvl="0"/>
            <a:r>
              <a:rPr lang="pt-PT" dirty="0"/>
              <a:t>Definir a qualidade de um facilitador de formação</a:t>
            </a:r>
          </a:p>
          <a:p>
            <a:pPr lvl="0"/>
            <a:r>
              <a:rPr lang="pt-PT" dirty="0"/>
              <a:t>Rever a formação </a:t>
            </a:r>
          </a:p>
          <a:p>
            <a:pPr lvl="0"/>
            <a:r>
              <a:rPr lang="pt-PT" dirty="0"/>
              <a:t>Recordar as principais teorias relacionadas com a educação de adultos</a:t>
            </a:r>
          </a:p>
          <a:p>
            <a:pPr lvl="0"/>
            <a:r>
              <a:rPr lang="pt-PT" dirty="0"/>
              <a:t>Enumerar os princípios fundamentais </a:t>
            </a:r>
          </a:p>
          <a:p>
            <a:pPr lvl="0"/>
            <a:r>
              <a:rPr lang="pt-PT" dirty="0"/>
              <a:t>Analisar a aplicação destes princípios à formação atual </a:t>
            </a:r>
          </a:p>
          <a:p>
            <a:pPr lvl="0"/>
            <a:r>
              <a:rPr lang="pt-PT" dirty="0"/>
              <a:t>Avaliar essa aplicação à presente formação e desenvolver alternativas</a:t>
            </a:r>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pt-PT"/>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30</a:t>
            </a:fld>
            <a:endParaRPr lang="en-GB"/>
          </a:p>
        </p:txBody>
      </p:sp>
    </p:spTree>
    <p:extLst>
      <p:ext uri="{BB962C8B-B14F-4D97-AF65-F5344CB8AC3E}">
        <p14:creationId xmlns:p14="http://schemas.microsoft.com/office/powerpoint/2010/main" val="2386808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pt-PT" b="1"/>
              <a:t>Formação online</a:t>
            </a:r>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102922"/>
            <a:ext cx="7886700" cy="3980027"/>
          </a:xfrm>
        </p:spPr>
        <p:txBody>
          <a:bodyPr>
            <a:normAutofit fontScale="85000" lnSpcReduction="20000"/>
          </a:bodyPr>
          <a:lstStyle/>
          <a:p>
            <a:pPr lvl="0"/>
            <a:r>
              <a:rPr lang="pt-PT"/>
              <a:t>Aplicar o mantra “pensar como um formador, sentir como um formando” num ambiente online</a:t>
            </a:r>
          </a:p>
          <a:p>
            <a:pPr lvl="0"/>
            <a:endParaRPr lang="en-GB" dirty="0"/>
          </a:p>
          <a:p>
            <a:pPr lvl="0"/>
            <a:r>
              <a:rPr lang="pt-PT"/>
              <a:t>Enumerar os desafios da formação online</a:t>
            </a:r>
          </a:p>
          <a:p>
            <a:pPr lvl="0"/>
            <a:endParaRPr lang="en-GB" dirty="0"/>
          </a:p>
          <a:p>
            <a:pPr lvl="0"/>
            <a:r>
              <a:rPr lang="pt-PT"/>
              <a:t>Identificar respostas adequadas e eficazes a esses desafios</a:t>
            </a:r>
          </a:p>
          <a:p>
            <a:pPr lvl="0"/>
            <a:endParaRPr lang="en-GB" dirty="0"/>
          </a:p>
          <a:p>
            <a:pPr lvl="0"/>
            <a:r>
              <a:rPr lang="pt-PT"/>
              <a:t>Explorar as ferramentas que podem ser utilizadas para dinamizar as sessões de formação </a:t>
            </a:r>
          </a:p>
          <a:p>
            <a:pPr lvl="0"/>
            <a:endParaRPr lang="en-GB"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pt-PT"/>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31</a:t>
            </a:fld>
            <a:endParaRPr lang="en-GB"/>
          </a:p>
        </p:txBody>
      </p:sp>
    </p:spTree>
    <p:extLst>
      <p:ext uri="{BB962C8B-B14F-4D97-AF65-F5344CB8AC3E}">
        <p14:creationId xmlns:p14="http://schemas.microsoft.com/office/powerpoint/2010/main" val="4121539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pt-PT" b="1"/>
              <a:t>Matriz de formação</a:t>
            </a:r>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207242"/>
            <a:ext cx="7886700" cy="3980027"/>
          </a:xfrm>
        </p:spPr>
        <p:txBody>
          <a:bodyPr>
            <a:normAutofit/>
          </a:bodyPr>
          <a:lstStyle/>
          <a:p>
            <a:pPr lvl="0"/>
            <a:r>
              <a:rPr lang="pt-PT"/>
              <a:t>Desenvolver um plano de formação </a:t>
            </a:r>
          </a:p>
          <a:p>
            <a:pPr lvl="0"/>
            <a:r>
              <a:rPr lang="pt-PT"/>
              <a:t>Aplicar os conhecimentos adquiridos sobre a metodologia de formação a uma situação real</a:t>
            </a:r>
          </a:p>
          <a:p>
            <a:pPr lvl="0"/>
            <a:r>
              <a:rPr lang="pt-PT"/>
              <a:t>Ter dificuldades em encontrar soluções equilibradas e viáveis </a:t>
            </a:r>
          </a:p>
          <a:p>
            <a:pPr lvl="0"/>
            <a:r>
              <a:rPr lang="pt-PT"/>
              <a:t>Identificar o material de apoio necessário </a:t>
            </a:r>
          </a:p>
          <a:p>
            <a:pPr lvl="0"/>
            <a:r>
              <a:rPr lang="pt-PT"/>
              <a:t>Experiência com a metodologia de World Café</a:t>
            </a:r>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pt-PT"/>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32</a:t>
            </a:fld>
            <a:endParaRPr lang="en-GB"/>
          </a:p>
        </p:txBody>
      </p:sp>
    </p:spTree>
    <p:extLst>
      <p:ext uri="{BB962C8B-B14F-4D97-AF65-F5344CB8AC3E}">
        <p14:creationId xmlns:p14="http://schemas.microsoft.com/office/powerpoint/2010/main" val="374174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pt-PT" b="1"/>
              <a:t>Formação online</a:t>
            </a:r>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379127"/>
            <a:ext cx="7886700" cy="3980027"/>
          </a:xfrm>
        </p:spPr>
        <p:txBody>
          <a:bodyPr>
            <a:normAutofit/>
          </a:bodyPr>
          <a:lstStyle/>
          <a:p>
            <a:pPr lvl="0"/>
            <a:r>
              <a:rPr lang="pt-PT"/>
              <a:t>Aplicar o mantra “pensar como um formador, sentir como um formando” num ambiente online</a:t>
            </a:r>
          </a:p>
          <a:p>
            <a:pPr lvl="0"/>
            <a:r>
              <a:rPr lang="pt-PT"/>
              <a:t>Enumerar os desafios da formação online</a:t>
            </a:r>
          </a:p>
          <a:p>
            <a:pPr lvl="0"/>
            <a:r>
              <a:rPr lang="pt-PT"/>
              <a:t>Identificar respostas adequadas e eficazes a esses desafios</a:t>
            </a:r>
          </a:p>
          <a:p>
            <a:pPr lvl="0"/>
            <a:r>
              <a:rPr lang="pt-PT"/>
              <a:t>Explorar as ferramentas que podem ser utilizadas para dinamizar as sessões de formação </a:t>
            </a:r>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pt-PT"/>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33</a:t>
            </a:fld>
            <a:endParaRPr lang="en-GB"/>
          </a:p>
        </p:txBody>
      </p:sp>
    </p:spTree>
    <p:extLst>
      <p:ext uri="{BB962C8B-B14F-4D97-AF65-F5344CB8AC3E}">
        <p14:creationId xmlns:p14="http://schemas.microsoft.com/office/powerpoint/2010/main" val="2472274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pt-PT" b="1"/>
              <a:t>Realização de uma formação</a:t>
            </a:r>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389269"/>
            <a:ext cx="7886700" cy="3980027"/>
          </a:xfrm>
        </p:spPr>
        <p:txBody>
          <a:bodyPr>
            <a:normAutofit/>
          </a:bodyPr>
          <a:lstStyle/>
          <a:p>
            <a:pPr lvl="0"/>
            <a:r>
              <a:rPr lang="pt-PT" dirty="0"/>
              <a:t>Adquirir a consciência da importância de criar um ambiente propício à formação </a:t>
            </a:r>
          </a:p>
          <a:p>
            <a:pPr lvl="0"/>
            <a:r>
              <a:rPr lang="pt-PT" dirty="0"/>
              <a:t>Enumerar os elementos que contribuem para criar um ambiente propício à aprendizagem </a:t>
            </a:r>
          </a:p>
          <a:p>
            <a:pPr lvl="0"/>
            <a:r>
              <a:rPr lang="pt-PT" dirty="0"/>
              <a:t>Experimentar o impacto do ambiente de aprendizagem no processo de aprendizagem </a:t>
            </a:r>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pt-PT"/>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34</a:t>
            </a:fld>
            <a:endParaRPr lang="en-GB"/>
          </a:p>
        </p:txBody>
      </p:sp>
    </p:spTree>
    <p:extLst>
      <p:ext uri="{BB962C8B-B14F-4D97-AF65-F5344CB8AC3E}">
        <p14:creationId xmlns:p14="http://schemas.microsoft.com/office/powerpoint/2010/main" val="2640441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pt-PT" b="1"/>
              <a:t>Realização de uma formação</a:t>
            </a:r>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389269"/>
            <a:ext cx="7886700" cy="3980027"/>
          </a:xfrm>
        </p:spPr>
        <p:txBody>
          <a:bodyPr>
            <a:normAutofit/>
          </a:bodyPr>
          <a:lstStyle/>
          <a:p>
            <a:pPr lvl="0"/>
            <a:r>
              <a:rPr lang="pt-PT" dirty="0"/>
              <a:t>Aprender sobre a comunicação não verbal e as teorias de </a:t>
            </a:r>
            <a:r>
              <a:rPr lang="pt-PT" dirty="0" err="1"/>
              <a:t>neurónios-espelho</a:t>
            </a:r>
            <a:endParaRPr lang="pt-PT" dirty="0"/>
          </a:p>
          <a:p>
            <a:pPr lvl="0"/>
            <a:r>
              <a:rPr lang="pt-PT" dirty="0"/>
              <a:t>Praticar exercícios de voz e de tom</a:t>
            </a:r>
          </a:p>
          <a:p>
            <a:pPr lvl="0"/>
            <a:r>
              <a:rPr lang="pt-PT" dirty="0"/>
              <a:t>Definir as características dos auxiliares à formação eficazes</a:t>
            </a:r>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pt-PT"/>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35</a:t>
            </a:fld>
            <a:endParaRPr lang="en-GB"/>
          </a:p>
        </p:txBody>
      </p:sp>
    </p:spTree>
    <p:extLst>
      <p:ext uri="{BB962C8B-B14F-4D97-AF65-F5344CB8AC3E}">
        <p14:creationId xmlns:p14="http://schemas.microsoft.com/office/powerpoint/2010/main" val="1894988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pt-PT" b="1"/>
              <a:t>Fazer comentários</a:t>
            </a:r>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636322"/>
            <a:ext cx="7886700" cy="3980027"/>
          </a:xfrm>
        </p:spPr>
        <p:txBody>
          <a:bodyPr>
            <a:normAutofit/>
          </a:bodyPr>
          <a:lstStyle/>
          <a:p>
            <a:pPr lvl="0"/>
            <a:r>
              <a:rPr lang="pt-PT"/>
              <a:t>Explicar o objetivo e o valor dos comentários</a:t>
            </a:r>
          </a:p>
          <a:p>
            <a:pPr lvl="0"/>
            <a:r>
              <a:rPr lang="pt-PT"/>
              <a:t>Formular comentários negativos de forma construtiva </a:t>
            </a:r>
          </a:p>
          <a:p>
            <a:pPr lvl="0"/>
            <a:r>
              <a:rPr lang="pt-PT"/>
              <a:t>Praticar competências de comunicação eficazes </a:t>
            </a:r>
          </a:p>
          <a:p>
            <a:pPr marL="0" lvl="0" indent="0">
              <a:buNone/>
            </a:pPr>
            <a:endParaRPr lang="en-GB"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pt-PT"/>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36</a:t>
            </a:fld>
            <a:endParaRPr lang="en-GB"/>
          </a:p>
        </p:txBody>
      </p:sp>
    </p:spTree>
    <p:extLst>
      <p:ext uri="{BB962C8B-B14F-4D97-AF65-F5344CB8AC3E}">
        <p14:creationId xmlns:p14="http://schemas.microsoft.com/office/powerpoint/2010/main" val="955285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pt-PT" b="1"/>
              <a:t>Encerramento</a:t>
            </a:r>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636322"/>
            <a:ext cx="7886700" cy="3980027"/>
          </a:xfrm>
        </p:spPr>
        <p:txBody>
          <a:bodyPr>
            <a:normAutofit/>
          </a:bodyPr>
          <a:lstStyle/>
          <a:p>
            <a:pPr lvl="0"/>
            <a:r>
              <a:rPr lang="pt-PT"/>
              <a:t>Verificar o conhecimento e a compreensão dos temas</a:t>
            </a:r>
          </a:p>
          <a:p>
            <a:pPr lvl="0"/>
            <a:r>
              <a:rPr lang="pt-PT"/>
              <a:t>Identificar os principais pontos/tópicos/aspetos apresentados e debatidos durante a formação</a:t>
            </a:r>
          </a:p>
          <a:p>
            <a:pPr lvl="0"/>
            <a:r>
              <a:rPr lang="pt-PT"/>
              <a:t>Verificar o cumprimento dos objetivos de aprendizagem</a:t>
            </a:r>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pt-PT"/>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37</a:t>
            </a:fld>
            <a:endParaRPr lang="en-GB"/>
          </a:p>
        </p:txBody>
      </p:sp>
    </p:spTree>
    <p:extLst>
      <p:ext uri="{BB962C8B-B14F-4D97-AF65-F5344CB8AC3E}">
        <p14:creationId xmlns:p14="http://schemas.microsoft.com/office/powerpoint/2010/main" val="3521616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50" y="2848206"/>
            <a:ext cx="7886700" cy="1161588"/>
          </a:xfrm>
        </p:spPr>
        <p:txBody>
          <a:bodyPr>
            <a:normAutofit/>
          </a:bodyPr>
          <a:lstStyle/>
          <a:p>
            <a:pPr algn="ctr"/>
            <a:r>
              <a:rPr lang="pt-PT" b="1"/>
              <a:t>Concurso de formação</a:t>
            </a:r>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pt-PT"/>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38</a:t>
            </a:fld>
            <a:endParaRPr lang="en-GB"/>
          </a:p>
        </p:txBody>
      </p:sp>
    </p:spTree>
    <p:extLst>
      <p:ext uri="{BB962C8B-B14F-4D97-AF65-F5344CB8AC3E}">
        <p14:creationId xmlns:p14="http://schemas.microsoft.com/office/powerpoint/2010/main" val="3334188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pt-PT" b="1"/>
              <a:t>Equipas</a:t>
            </a:r>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207242"/>
            <a:ext cx="7886700" cy="4409107"/>
          </a:xfrm>
        </p:spPr>
        <p:txBody>
          <a:bodyPr>
            <a:normAutofit/>
          </a:bodyPr>
          <a:lstStyle/>
          <a:p>
            <a:pPr lvl="0"/>
            <a:r>
              <a:rPr lang="pt-PT" dirty="0">
                <a:solidFill>
                  <a:srgbClr val="FF0000"/>
                </a:solidFill>
              </a:rPr>
              <a:t>Equipa 1 – Nome dos membros </a:t>
            </a:r>
          </a:p>
          <a:p>
            <a:pPr lvl="0"/>
            <a:r>
              <a:rPr lang="pt-PT" dirty="0">
                <a:solidFill>
                  <a:srgbClr val="FF0000"/>
                </a:solidFill>
              </a:rPr>
              <a:t>Equipa 2</a:t>
            </a:r>
          </a:p>
          <a:p>
            <a:pPr lvl="0"/>
            <a:r>
              <a:rPr lang="pt-PT" dirty="0">
                <a:solidFill>
                  <a:schemeClr val="accent1"/>
                </a:solidFill>
              </a:rPr>
              <a:t>Equipa 3 </a:t>
            </a:r>
          </a:p>
          <a:p>
            <a:pPr lvl="0"/>
            <a:r>
              <a:rPr lang="pt-PT" dirty="0">
                <a:solidFill>
                  <a:schemeClr val="accent1"/>
                </a:solidFill>
              </a:rPr>
              <a:t>Equipa 4</a:t>
            </a:r>
          </a:p>
          <a:p>
            <a:pPr lvl="0"/>
            <a:r>
              <a:rPr lang="pt-PT" dirty="0"/>
              <a:t>Equipa 5</a:t>
            </a:r>
          </a:p>
          <a:p>
            <a:pPr lvl="0"/>
            <a:r>
              <a:rPr lang="pt-PT" dirty="0"/>
              <a:t>Equipa 6</a:t>
            </a:r>
          </a:p>
          <a:p>
            <a:pPr lvl="0"/>
            <a:r>
              <a:rPr lang="pt-PT" dirty="0">
                <a:solidFill>
                  <a:srgbClr val="7030A0"/>
                </a:solidFill>
              </a:rPr>
              <a:t>Equipa 7</a:t>
            </a:r>
          </a:p>
          <a:p>
            <a:pPr lvl="0"/>
            <a:r>
              <a:rPr lang="pt-PT" dirty="0">
                <a:solidFill>
                  <a:srgbClr val="7030A0"/>
                </a:solidFill>
              </a:rPr>
              <a:t>Equipa 8</a:t>
            </a:r>
          </a:p>
          <a:p>
            <a:pPr marL="0" lvl="0" indent="0">
              <a:buNone/>
            </a:pPr>
            <a:endParaRPr lang="en-GB"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pt-PT"/>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39</a:t>
            </a:fld>
            <a:endParaRPr lang="en-GB"/>
          </a:p>
        </p:txBody>
      </p:sp>
    </p:spTree>
    <p:extLst>
      <p:ext uri="{BB962C8B-B14F-4D97-AF65-F5344CB8AC3E}">
        <p14:creationId xmlns:p14="http://schemas.microsoft.com/office/powerpoint/2010/main" val="1858833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pt-PT" b="1" noProof="0"/>
              <a:t>Objetivos de aprendizagem </a:t>
            </a:r>
          </a:p>
        </p:txBody>
      </p:sp>
      <p:sp>
        <p:nvSpPr>
          <p:cNvPr id="3" name="Segnaposto contenuto 2"/>
          <p:cNvSpPr>
            <a:spLocks noGrp="1"/>
          </p:cNvSpPr>
          <p:nvPr>
            <p:ph idx="1"/>
          </p:nvPr>
        </p:nvSpPr>
        <p:spPr>
          <a:xfrm>
            <a:off x="285750" y="2139578"/>
            <a:ext cx="8229600" cy="4525963"/>
          </a:xfrm>
        </p:spPr>
        <p:txBody>
          <a:bodyPr>
            <a:normAutofit/>
          </a:bodyPr>
          <a:lstStyle/>
          <a:p>
            <a:pPr marL="0" indent="0">
              <a:lnSpc>
                <a:spcPct val="80000"/>
              </a:lnSpc>
              <a:buNone/>
            </a:pPr>
            <a:endParaRPr lang="en-US" dirty="0"/>
          </a:p>
          <a:p>
            <a:r>
              <a:rPr lang="pt-PT" dirty="0"/>
              <a:t>Os objetivos de aprendizagem descrevem o que um aprendente deve ser capaz de demonstrar no final do curso</a:t>
            </a:r>
          </a:p>
          <a:p>
            <a:r>
              <a:rPr lang="pt-PT" dirty="0"/>
              <a:t>Os objetivos de aprendizagem clarificam as intenções – tanto do formador como do aprendente</a:t>
            </a:r>
          </a:p>
          <a:p>
            <a:r>
              <a:rPr lang="pt-PT" dirty="0"/>
              <a:t>Definir a orientação da formação, evitando eventuais mal-entendidos </a:t>
            </a:r>
          </a:p>
          <a:p>
            <a:pPr>
              <a:lnSpc>
                <a:spcPct val="80000"/>
              </a:lnSpc>
              <a:buFontTx/>
              <a:buNone/>
            </a:pPr>
            <a:endParaRPr lang="en-GB" b="1" noProof="0" dirty="0"/>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4</a:t>
            </a:fld>
            <a:endParaRPr lang="it-IT" sz="1400"/>
          </a:p>
        </p:txBody>
      </p:sp>
    </p:spTree>
    <p:extLst>
      <p:ext uri="{BB962C8B-B14F-4D97-AF65-F5344CB8AC3E}">
        <p14:creationId xmlns:p14="http://schemas.microsoft.com/office/powerpoint/2010/main" val="1422656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pt-PT" b="1"/>
              <a:t>Regras</a:t>
            </a:r>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636322"/>
            <a:ext cx="7886700" cy="3980027"/>
          </a:xfrm>
        </p:spPr>
        <p:txBody>
          <a:bodyPr>
            <a:normAutofit/>
          </a:bodyPr>
          <a:lstStyle/>
          <a:p>
            <a:pPr lvl="0"/>
            <a:r>
              <a:rPr lang="pt-PT"/>
              <a:t>Ministrar uma formação básica de 2 dias (ou meio dia) sobre cibercrime e as provas sob a forma eletrónica </a:t>
            </a:r>
          </a:p>
          <a:p>
            <a:pPr lvl="0"/>
            <a:r>
              <a:rPr lang="pt-PT"/>
              <a:t>Equipas de 2 </a:t>
            </a:r>
          </a:p>
          <a:p>
            <a:pPr lvl="0"/>
            <a:r>
              <a:rPr lang="pt-PT"/>
              <a:t>2 equipas para meio dia (180 minutos) </a:t>
            </a:r>
          </a:p>
          <a:p>
            <a:pPr lvl="0"/>
            <a:r>
              <a:rPr lang="pt-PT"/>
              <a:t>Formação abrangente</a:t>
            </a:r>
          </a:p>
          <a:p>
            <a:pPr lvl="0"/>
            <a:r>
              <a:rPr lang="pt-PT"/>
              <a:t>Ausência de duplicações ou sobreposições (exceto se necessário)</a:t>
            </a:r>
          </a:p>
          <a:p>
            <a:pPr marL="0" lvl="0" indent="0">
              <a:buNone/>
            </a:pPr>
            <a:endParaRPr lang="en-GB"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pt-PT"/>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40</a:t>
            </a:fld>
            <a:endParaRPr lang="en-GB"/>
          </a:p>
        </p:txBody>
      </p:sp>
    </p:spTree>
    <p:extLst>
      <p:ext uri="{BB962C8B-B14F-4D97-AF65-F5344CB8AC3E}">
        <p14:creationId xmlns:p14="http://schemas.microsoft.com/office/powerpoint/2010/main" val="3767768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pt-PT" b="1"/>
              <a:t>Regras</a:t>
            </a:r>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636322"/>
            <a:ext cx="7886700" cy="3980027"/>
          </a:xfrm>
        </p:spPr>
        <p:txBody>
          <a:bodyPr>
            <a:normAutofit/>
          </a:bodyPr>
          <a:lstStyle/>
          <a:p>
            <a:pPr lvl="0"/>
            <a:r>
              <a:rPr lang="pt-PT"/>
              <a:t>Todas as equipas concorrem entre si</a:t>
            </a:r>
          </a:p>
          <a:p>
            <a:pPr lvl="0"/>
            <a:r>
              <a:rPr lang="pt-PT"/>
              <a:t>Para cada sessão (1/2 dia) terá de ser preparado um plano de formação</a:t>
            </a:r>
          </a:p>
          <a:p>
            <a:pPr lvl="0"/>
            <a:r>
              <a:rPr lang="pt-PT"/>
              <a:t>Balanço após cada apresentação </a:t>
            </a:r>
          </a:p>
          <a:p>
            <a:pPr lvl="0"/>
            <a:r>
              <a:rPr lang="pt-PT"/>
              <a:t>Ganha quem obtiver a maioria dos votos do público (os formadores dispõem de 3 votos cada para confirmar ou inverter o voto do público)</a:t>
            </a:r>
          </a:p>
          <a:p>
            <a:pPr marL="0" lvl="0" indent="0">
              <a:buNone/>
            </a:pPr>
            <a:endParaRPr lang="en-GB"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pt-PT"/>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41</a:t>
            </a:fld>
            <a:endParaRPr lang="en-GB"/>
          </a:p>
        </p:txBody>
      </p:sp>
    </p:spTree>
    <p:extLst>
      <p:ext uri="{BB962C8B-B14F-4D97-AF65-F5344CB8AC3E}">
        <p14:creationId xmlns:p14="http://schemas.microsoft.com/office/powerpoint/2010/main" val="2426107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pt-PT" b="1"/>
              <a:t>Critérios</a:t>
            </a:r>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022438"/>
            <a:ext cx="7886700" cy="4593911"/>
          </a:xfrm>
        </p:spPr>
        <p:txBody>
          <a:bodyPr>
            <a:normAutofit/>
          </a:bodyPr>
          <a:lstStyle/>
          <a:p>
            <a:pPr lvl="0"/>
            <a:r>
              <a:rPr lang="pt-PT"/>
              <a:t>Alinhamento entre os objetivos de aprendizagem e a metodologia (com base no plano de formação)</a:t>
            </a:r>
          </a:p>
          <a:p>
            <a:pPr lvl="0"/>
            <a:r>
              <a:rPr lang="pt-PT"/>
              <a:t>Variedade de metodologias adequadas a diferentes tipos de aprendizagem </a:t>
            </a:r>
          </a:p>
          <a:p>
            <a:pPr lvl="0"/>
            <a:r>
              <a:rPr lang="pt-PT"/>
              <a:t>Ambiente e calendário da formação</a:t>
            </a:r>
          </a:p>
          <a:p>
            <a:pPr lvl="0"/>
            <a:r>
              <a:rPr lang="pt-PT"/>
              <a:t>Comunicação não verbal (gesto, comunicação proxémica, contacto visual, tom e ritmo do discurso, etc.)</a:t>
            </a:r>
          </a:p>
          <a:p>
            <a:pPr marL="0" lvl="0" indent="0">
              <a:buNone/>
            </a:pPr>
            <a:endParaRPr lang="en-IT" dirty="0"/>
          </a:p>
          <a:p>
            <a:pPr marL="0" lvl="0" indent="0">
              <a:buNone/>
            </a:pPr>
            <a:endParaRPr lang="en-GB"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pt-PT"/>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42</a:t>
            </a:fld>
            <a:endParaRPr lang="en-GB"/>
          </a:p>
        </p:txBody>
      </p:sp>
    </p:spTree>
    <p:extLst>
      <p:ext uri="{BB962C8B-B14F-4D97-AF65-F5344CB8AC3E}">
        <p14:creationId xmlns:p14="http://schemas.microsoft.com/office/powerpoint/2010/main" val="537183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50" y="938776"/>
            <a:ext cx="7886700" cy="1161588"/>
          </a:xfrm>
        </p:spPr>
        <p:txBody>
          <a:bodyPr>
            <a:normAutofit/>
          </a:bodyPr>
          <a:lstStyle/>
          <a:p>
            <a:r>
              <a:rPr lang="pt-PT" b="1"/>
              <a:t>E o vencedor é…</a:t>
            </a:r>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pt-PT"/>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43</a:t>
            </a:fld>
            <a:endParaRPr lang="en-GB"/>
          </a:p>
        </p:txBody>
      </p:sp>
      <p:pic>
        <p:nvPicPr>
          <p:cNvPr id="2050" name="Picture 2" descr="Everybody Gets A Trophy | Florida Counseling Centers">
            <a:extLst>
              <a:ext uri="{FF2B5EF4-FFF2-40B4-BE49-F238E27FC236}">
                <a16:creationId xmlns:a16="http://schemas.microsoft.com/office/drawing/2014/main" id="{6D9AEA34-C4EA-2B47-BBA5-0C303BF448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3947" y="2313900"/>
            <a:ext cx="6136106" cy="387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763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3C8B5-DACE-47C2-87C2-3F7B86F2C877}"/>
              </a:ext>
            </a:extLst>
          </p:cNvPr>
          <p:cNvSpPr>
            <a:spLocks noGrp="1"/>
          </p:cNvSpPr>
          <p:nvPr>
            <p:ph type="title"/>
          </p:nvPr>
        </p:nvSpPr>
        <p:spPr>
          <a:xfrm>
            <a:off x="628649" y="2746951"/>
            <a:ext cx="7886700" cy="2798826"/>
          </a:xfrm>
        </p:spPr>
        <p:txBody>
          <a:bodyPr>
            <a:normAutofit/>
          </a:bodyPr>
          <a:lstStyle/>
          <a:p>
            <a:pPr algn="ctr"/>
            <a:r>
              <a:rPr lang="pt-PT" b="1"/>
              <a:t>Pensar como um formador</a:t>
            </a:r>
            <a:br>
              <a:rPr lang="pt-PT" b="1"/>
            </a:br>
            <a:br>
              <a:rPr lang="pt-PT" b="1"/>
            </a:br>
            <a:r>
              <a:rPr lang="pt-PT" b="1"/>
              <a:t>Sentir como um formando</a:t>
            </a:r>
            <a:br>
              <a:rPr lang="pt-PT" b="1"/>
            </a:br>
            <a:endParaRPr lang="pt-PT" b="1"/>
          </a:p>
        </p:txBody>
      </p:sp>
      <p:sp>
        <p:nvSpPr>
          <p:cNvPr id="3" name="Date Placeholder 2">
            <a:extLst>
              <a:ext uri="{FF2B5EF4-FFF2-40B4-BE49-F238E27FC236}">
                <a16:creationId xmlns:a16="http://schemas.microsoft.com/office/drawing/2014/main" id="{06D3A2D4-0138-460E-9732-23A77985E41E}"/>
              </a:ext>
            </a:extLst>
          </p:cNvPr>
          <p:cNvSpPr>
            <a:spLocks noGrp="1"/>
          </p:cNvSpPr>
          <p:nvPr>
            <p:ph type="dt" sz="half" idx="10"/>
          </p:nvPr>
        </p:nvSpPr>
        <p:spPr/>
        <p:txBody>
          <a:bodyPr/>
          <a:lstStyle/>
          <a:p>
            <a:r>
              <a:rPr lang="pt-PT"/>
              <a:t>www.coe.int/cybercrime</a:t>
            </a:r>
          </a:p>
        </p:txBody>
      </p:sp>
      <p:sp>
        <p:nvSpPr>
          <p:cNvPr id="4" name="Slide Number Placeholder 3">
            <a:extLst>
              <a:ext uri="{FF2B5EF4-FFF2-40B4-BE49-F238E27FC236}">
                <a16:creationId xmlns:a16="http://schemas.microsoft.com/office/drawing/2014/main" id="{AC7F5464-3464-4CF9-B58E-73337C2C97E2}"/>
              </a:ext>
            </a:extLst>
          </p:cNvPr>
          <p:cNvSpPr>
            <a:spLocks noGrp="1"/>
          </p:cNvSpPr>
          <p:nvPr>
            <p:ph type="sldNum" sz="quarter" idx="12"/>
          </p:nvPr>
        </p:nvSpPr>
        <p:spPr/>
        <p:txBody>
          <a:bodyPr/>
          <a:lstStyle/>
          <a:p>
            <a:fld id="{B1D9BA23-6223-4617-9598-728E7A9462B0}" type="slidenum">
              <a:rPr lang="en-GB" smtClean="0"/>
              <a:t>44</a:t>
            </a:fld>
            <a:endParaRPr lang="en-GB"/>
          </a:p>
        </p:txBody>
      </p:sp>
      <p:sp>
        <p:nvSpPr>
          <p:cNvPr id="5" name="TextBox 4">
            <a:extLst>
              <a:ext uri="{FF2B5EF4-FFF2-40B4-BE49-F238E27FC236}">
                <a16:creationId xmlns:a16="http://schemas.microsoft.com/office/drawing/2014/main" id="{5B42A5DA-050F-1D4E-ABC7-E08A57248E84}"/>
              </a:ext>
            </a:extLst>
          </p:cNvPr>
          <p:cNvSpPr txBox="1"/>
          <p:nvPr/>
        </p:nvSpPr>
        <p:spPr>
          <a:xfrm>
            <a:off x="2357251" y="1407746"/>
            <a:ext cx="4429496" cy="707886"/>
          </a:xfrm>
          <a:prstGeom prst="rect">
            <a:avLst/>
          </a:prstGeom>
          <a:noFill/>
        </p:spPr>
        <p:txBody>
          <a:bodyPr wrap="square" rtlCol="0">
            <a:spAutoFit/>
          </a:bodyPr>
          <a:lstStyle/>
          <a:p>
            <a:pPr algn="ctr"/>
            <a:r>
              <a:rPr lang="pt-PT" sz="4000" b="1">
                <a:latin typeface="Verdana" panose="020B0604030504040204" pitchFamily="34" charset="0"/>
                <a:ea typeface="Verdana" panose="020B0604030504040204" pitchFamily="34" charset="0"/>
                <a:cs typeface="Verdana" panose="020B0604030504040204" pitchFamily="34" charset="0"/>
              </a:rPr>
              <a:t>O nosso lema? </a:t>
            </a:r>
          </a:p>
        </p:txBody>
      </p:sp>
    </p:spTree>
    <p:extLst>
      <p:ext uri="{BB962C8B-B14F-4D97-AF65-F5344CB8AC3E}">
        <p14:creationId xmlns:p14="http://schemas.microsoft.com/office/powerpoint/2010/main" val="3201209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847558"/>
            <a:ext cx="8229600" cy="1161588"/>
          </a:xfrm>
        </p:spPr>
        <p:txBody>
          <a:bodyPr>
            <a:normAutofit/>
          </a:bodyPr>
          <a:lstStyle/>
          <a:p>
            <a:r>
              <a:rPr lang="pt-PT" b="1" noProof="0"/>
              <a:t>Objetivos de aprendizagem </a:t>
            </a:r>
          </a:p>
        </p:txBody>
      </p:sp>
      <p:sp>
        <p:nvSpPr>
          <p:cNvPr id="3" name="Segnaposto contenuto 2"/>
          <p:cNvSpPr>
            <a:spLocks noGrp="1"/>
          </p:cNvSpPr>
          <p:nvPr>
            <p:ph idx="1"/>
          </p:nvPr>
        </p:nvSpPr>
        <p:spPr>
          <a:xfrm>
            <a:off x="285750" y="2139578"/>
            <a:ext cx="8439150" cy="4525963"/>
          </a:xfrm>
        </p:spPr>
        <p:txBody>
          <a:bodyPr>
            <a:normAutofit/>
          </a:bodyPr>
          <a:lstStyle/>
          <a:p>
            <a:r>
              <a:rPr lang="pt-PT" dirty="0"/>
              <a:t>A formulação de objetivos de aprendizagem ajuda a garantir que a formação é pertinente para as necessidades do aprendente e o resultado a obter</a:t>
            </a:r>
          </a:p>
          <a:p>
            <a:r>
              <a:rPr lang="pt-PT" dirty="0"/>
              <a:t>Sem objetivos de aprendizagem, a formação pode ser simplesmente desorientada ou demasiado ambiciosa </a:t>
            </a:r>
          </a:p>
          <a:p>
            <a:r>
              <a:rPr lang="pt-PT" dirty="0"/>
              <a:t>Permitir que os formadores e os aprendentes avaliem o sucesso da formação </a:t>
            </a:r>
          </a:p>
          <a:p>
            <a:pPr>
              <a:lnSpc>
                <a:spcPct val="80000"/>
              </a:lnSpc>
              <a:buFontTx/>
              <a:buNone/>
            </a:pPr>
            <a:endParaRPr lang="en-GB" b="1" noProof="0" dirty="0"/>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5</a:t>
            </a:fld>
            <a:endParaRPr lang="it-IT" sz="1400"/>
          </a:p>
        </p:txBody>
      </p:sp>
    </p:spTree>
    <p:extLst>
      <p:ext uri="{BB962C8B-B14F-4D97-AF65-F5344CB8AC3E}">
        <p14:creationId xmlns:p14="http://schemas.microsoft.com/office/powerpoint/2010/main" val="1882331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5750" y="2139578"/>
            <a:ext cx="8229600" cy="4525963"/>
          </a:xfrm>
        </p:spPr>
        <p:txBody>
          <a:bodyPr>
            <a:normAutofit/>
          </a:bodyPr>
          <a:lstStyle/>
          <a:p>
            <a:pPr>
              <a:lnSpc>
                <a:spcPct val="80000"/>
              </a:lnSpc>
              <a:buFontTx/>
              <a:buNone/>
            </a:pPr>
            <a:endParaRPr lang="en-GB" b="1" noProof="0" dirty="0"/>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6</a:t>
            </a:fld>
            <a:endParaRPr lang="it-IT" sz="1400"/>
          </a:p>
        </p:txBody>
      </p:sp>
      <p:sp>
        <p:nvSpPr>
          <p:cNvPr id="6" name="Title 5">
            <a:extLst>
              <a:ext uri="{FF2B5EF4-FFF2-40B4-BE49-F238E27FC236}">
                <a16:creationId xmlns:a16="http://schemas.microsoft.com/office/drawing/2014/main" id="{E78D54F6-D83F-8D4D-A2E8-148538780E03}"/>
              </a:ext>
            </a:extLst>
          </p:cNvPr>
          <p:cNvSpPr>
            <a:spLocks noGrp="1"/>
          </p:cNvSpPr>
          <p:nvPr>
            <p:ph type="title"/>
          </p:nvPr>
        </p:nvSpPr>
        <p:spPr>
          <a:xfrm>
            <a:off x="628650" y="1079427"/>
            <a:ext cx="7886700" cy="1161588"/>
          </a:xfrm>
        </p:spPr>
        <p:txBody>
          <a:bodyPr/>
          <a:lstStyle/>
          <a:p>
            <a:r>
              <a:rPr lang="pt-PT"/>
              <a:t>Pirâmide dos objetivos de aprendizagem</a:t>
            </a:r>
          </a:p>
        </p:txBody>
      </p:sp>
      <p:pic>
        <p:nvPicPr>
          <p:cNvPr id="8" name="Picture 7">
            <a:extLst>
              <a:ext uri="{FF2B5EF4-FFF2-40B4-BE49-F238E27FC236}">
                <a16:creationId xmlns:a16="http://schemas.microsoft.com/office/drawing/2014/main" id="{829A2269-E09C-7841-BB8E-794CBF746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4" y="2188281"/>
            <a:ext cx="9117456" cy="4184847"/>
          </a:xfrm>
          <a:prstGeom prst="rect">
            <a:avLst/>
          </a:prstGeom>
        </p:spPr>
      </p:pic>
    </p:spTree>
    <p:extLst>
      <p:ext uri="{BB962C8B-B14F-4D97-AF65-F5344CB8AC3E}">
        <p14:creationId xmlns:p14="http://schemas.microsoft.com/office/powerpoint/2010/main" val="13516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5750" y="2139578"/>
            <a:ext cx="8229600" cy="4525963"/>
          </a:xfrm>
        </p:spPr>
        <p:txBody>
          <a:bodyPr>
            <a:normAutofit/>
          </a:bodyPr>
          <a:lstStyle/>
          <a:p>
            <a:pPr>
              <a:lnSpc>
                <a:spcPct val="80000"/>
              </a:lnSpc>
              <a:buFontTx/>
              <a:buNone/>
            </a:pPr>
            <a:endParaRPr lang="en-GB" b="1" noProof="0" dirty="0"/>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7</a:t>
            </a:fld>
            <a:endParaRPr lang="it-IT" sz="1400"/>
          </a:p>
        </p:txBody>
      </p:sp>
      <p:pic>
        <p:nvPicPr>
          <p:cNvPr id="4" name="Picture 3">
            <a:extLst>
              <a:ext uri="{FF2B5EF4-FFF2-40B4-BE49-F238E27FC236}">
                <a16:creationId xmlns:a16="http://schemas.microsoft.com/office/drawing/2014/main" id="{6C6B8585-B4D2-2942-878A-F9501BFC1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2349"/>
            <a:ext cx="9144000" cy="5098067"/>
          </a:xfrm>
          <a:prstGeom prst="rect">
            <a:avLst/>
          </a:prstGeom>
        </p:spPr>
      </p:pic>
    </p:spTree>
    <p:extLst>
      <p:ext uri="{BB962C8B-B14F-4D97-AF65-F5344CB8AC3E}">
        <p14:creationId xmlns:p14="http://schemas.microsoft.com/office/powerpoint/2010/main" val="2361016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7150" y="773832"/>
            <a:ext cx="8458200" cy="1143000"/>
          </a:xfrm>
        </p:spPr>
        <p:txBody>
          <a:bodyPr/>
          <a:lstStyle/>
          <a:p>
            <a:pPr marL="762000" indent="-762000"/>
            <a:r>
              <a:rPr lang="pt-PT" noProof="0" dirty="0"/>
              <a:t> </a:t>
            </a:r>
            <a:r>
              <a:rPr lang="pt-PT" b="1" dirty="0"/>
              <a:t>Materiais didáticos</a:t>
            </a:r>
          </a:p>
        </p:txBody>
      </p:sp>
      <p:sp>
        <p:nvSpPr>
          <p:cNvPr id="119811" name="Rectangle 3"/>
          <p:cNvSpPr>
            <a:spLocks noGrp="1" noChangeArrowheads="1"/>
          </p:cNvSpPr>
          <p:nvPr>
            <p:ph idx="1"/>
          </p:nvPr>
        </p:nvSpPr>
        <p:spPr>
          <a:xfrm>
            <a:off x="467544" y="1916832"/>
            <a:ext cx="8458200" cy="4349497"/>
          </a:xfrm>
        </p:spPr>
        <p:txBody>
          <a:bodyPr>
            <a:noAutofit/>
          </a:bodyPr>
          <a:lstStyle/>
          <a:p>
            <a:pPr marL="806450" lvl="1" indent="-457200"/>
            <a:r>
              <a:rPr lang="pt-PT" sz="2800" noProof="0" dirty="0"/>
              <a:t>Qual a sua relevância para a formação?</a:t>
            </a:r>
          </a:p>
          <a:p>
            <a:pPr marL="806450" lvl="1" indent="-457200"/>
            <a:r>
              <a:rPr lang="pt-PT" sz="2800" noProof="0" dirty="0"/>
              <a:t>Separação entre os objetivos de utilização imediata e os que são objeto de um estudo aprofundado</a:t>
            </a:r>
          </a:p>
          <a:p>
            <a:pPr marL="806450" lvl="1" indent="-457200"/>
            <a:r>
              <a:rPr lang="pt-PT" sz="2800" noProof="0" dirty="0"/>
              <a:t>Em papel ou em formato eletrónico? Vantagens e desvantagens de cada um…</a:t>
            </a:r>
          </a:p>
          <a:p>
            <a:pPr marL="806450" lvl="1" indent="-457200"/>
            <a:r>
              <a:rPr lang="pt-PT" sz="2800" noProof="0" dirty="0"/>
              <a:t>Abordam todos os estilos de aprendizagem? Não se esqueça de distinguir e utilizar os novos meios (vídeo, YouTube, Internet, ensino à distância)</a:t>
            </a:r>
          </a:p>
        </p:txBody>
      </p:sp>
      <p:sp>
        <p:nvSpPr>
          <p:cNvPr id="3" name="Segnaposto numero diapositiva 2"/>
          <p:cNvSpPr>
            <a:spLocks noGrp="1"/>
          </p:cNvSpPr>
          <p:nvPr>
            <p:ph type="sldNum" sz="quarter" idx="12"/>
          </p:nvPr>
        </p:nvSpPr>
        <p:spPr/>
        <p:txBody>
          <a:bodyPr/>
          <a:lstStyle/>
          <a:p>
            <a:fld id="{10ECD8D1-89E9-1045-8AF5-1B4F25AE41B0}" type="slidenum">
              <a:rPr lang="it-IT" smtClean="0"/>
              <a:t>8</a:t>
            </a:fld>
            <a:endParaRPr lang="it-IT"/>
          </a:p>
        </p:txBody>
      </p:sp>
    </p:spTree>
    <p:extLst>
      <p:ext uri="{BB962C8B-B14F-4D97-AF65-F5344CB8AC3E}">
        <p14:creationId xmlns:p14="http://schemas.microsoft.com/office/powerpoint/2010/main" val="389205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7150" y="460438"/>
            <a:ext cx="8458200" cy="1143000"/>
          </a:xfrm>
        </p:spPr>
        <p:txBody>
          <a:bodyPr>
            <a:normAutofit/>
          </a:bodyPr>
          <a:lstStyle/>
          <a:p>
            <a:pPr marL="762000" indent="-762000"/>
            <a:r>
              <a:rPr lang="pt-PT" noProof="0" dirty="0">
                <a:solidFill>
                  <a:srgbClr val="00B0F0"/>
                </a:solidFill>
              </a:rPr>
              <a:t> </a:t>
            </a:r>
            <a:r>
              <a:rPr lang="pt-PT" sz="2600" b="1" dirty="0">
                <a:solidFill>
                  <a:srgbClr val="00B0F0"/>
                </a:solidFill>
              </a:rPr>
              <a:t>Ministrar uma formação – primeiro passo </a:t>
            </a:r>
          </a:p>
        </p:txBody>
      </p:sp>
      <p:sp>
        <p:nvSpPr>
          <p:cNvPr id="119811" name="Rectangle 3"/>
          <p:cNvSpPr>
            <a:spLocks noGrp="1" noChangeArrowheads="1"/>
          </p:cNvSpPr>
          <p:nvPr>
            <p:ph idx="1"/>
          </p:nvPr>
        </p:nvSpPr>
        <p:spPr>
          <a:xfrm>
            <a:off x="257994" y="1892490"/>
            <a:ext cx="8257356" cy="4349497"/>
          </a:xfrm>
          <a:noFill/>
        </p:spPr>
        <p:txBody>
          <a:bodyPr>
            <a:noAutofit/>
          </a:bodyPr>
          <a:lstStyle/>
          <a:p>
            <a:pPr marL="349250" lvl="1" indent="0">
              <a:buNone/>
            </a:pPr>
            <a:r>
              <a:rPr lang="pt-PT" sz="1800" noProof="0" dirty="0">
                <a:solidFill>
                  <a:srgbClr val="00B0F0"/>
                </a:solidFill>
              </a:rPr>
              <a:t>Vamos agora debater a forma de apresentar eficazmente uma formação para juristas.</a:t>
            </a:r>
            <a:r>
              <a:rPr lang="pt-PT" sz="1800" dirty="0">
                <a:solidFill>
                  <a:srgbClr val="00B0F0"/>
                </a:solidFill>
              </a:rPr>
              <a:t> No entanto, antes de nos debruçarmos sobre este tema, h</a:t>
            </a:r>
            <a:r>
              <a:rPr lang="pt-PT" sz="1800" noProof="0" dirty="0">
                <a:solidFill>
                  <a:srgbClr val="00B0F0"/>
                </a:solidFill>
              </a:rPr>
              <a:t>á algumas perguntas que é necessário colocar antes de participar neste tipo de formação. </a:t>
            </a:r>
            <a:r>
              <a:rPr lang="pt-PT" sz="1800" dirty="0">
                <a:solidFill>
                  <a:srgbClr val="00B0F0"/>
                </a:solidFill>
              </a:rPr>
              <a:t>A </a:t>
            </a:r>
            <a:r>
              <a:rPr lang="pt-PT" sz="1800" noProof="0" dirty="0">
                <a:solidFill>
                  <a:srgbClr val="00B0F0"/>
                </a:solidFill>
              </a:rPr>
              <a:t>mais importante destas perguntas é a razão pela qual a formação é importante para o público que tem à sua frente. Lembre-se de que é provável que encontre </a:t>
            </a:r>
            <a:r>
              <a:rPr lang="pt-PT" sz="1800" noProof="0" dirty="0">
                <a:solidFill>
                  <a:srgbClr val="FFFF00"/>
                </a:solidFill>
              </a:rPr>
              <a:t>alguma resistência</a:t>
            </a:r>
            <a:r>
              <a:rPr lang="pt-PT" sz="1800" noProof="0" dirty="0">
                <a:solidFill>
                  <a:schemeClr val="accent2">
                    <a:lumMod val="40000"/>
                    <a:lumOff val="60000"/>
                  </a:schemeClr>
                </a:solidFill>
              </a:rPr>
              <a:t> </a:t>
            </a:r>
            <a:r>
              <a:rPr lang="pt-PT" sz="1800" noProof="0" dirty="0">
                <a:solidFill>
                  <a:srgbClr val="FFFF00"/>
                </a:solidFill>
              </a:rPr>
              <a:t>quando entrar na sala </a:t>
            </a:r>
            <a:r>
              <a:rPr lang="pt-PT" sz="1800" noProof="0" dirty="0">
                <a:solidFill>
                  <a:schemeClr val="accent2">
                    <a:lumMod val="40000"/>
                    <a:lumOff val="60000"/>
                  </a:schemeClr>
                </a:solidFill>
              </a:rPr>
              <a:t>– </a:t>
            </a:r>
            <a:r>
              <a:rPr lang="pt-PT" sz="1800" noProof="0" dirty="0">
                <a:solidFill>
                  <a:srgbClr val="00B0F0"/>
                </a:solidFill>
              </a:rPr>
              <a:t>os seus participantes são profissionais com agendas muito ocupadas e, provavelmente, pensam que uma formação sobre como formar os seus pares não vale o seu tempo nem os seus recursos. Por conseguinte, a primeira coisa é explicar de forma muito clara a razão pela qual esta formação é pertinente para eles. Existem várias formas de atingir este </a:t>
            </a:r>
            <a:r>
              <a:rPr lang="pt-PT" sz="1800" dirty="0">
                <a:solidFill>
                  <a:srgbClr val="00B0F0"/>
                </a:solidFill>
              </a:rPr>
              <a:t>objetivo. Por exemplo, pode realizar um inquérito ou uma troca de ideias durante o qual os participantes manifestarão as suas opiniões. Tal permitir-lhe-á também ter uma ideia de quem tem à sua frente (ou seja, o tipo de aprendente, os seus antecedentes, por exemplo, em função da linguagem que utilizam...) </a:t>
            </a:r>
          </a:p>
          <a:p>
            <a:pPr marL="806450" lvl="1" indent="-457200"/>
            <a:endParaRPr lang="en-GB" sz="2000" dirty="0">
              <a:solidFill>
                <a:schemeClr val="accent2">
                  <a:lumMod val="40000"/>
                  <a:lumOff val="60000"/>
                </a:schemeClr>
              </a:solidFill>
            </a:endParaRPr>
          </a:p>
          <a:p>
            <a:pPr marL="806450" lvl="1" indent="-457200"/>
            <a:endParaRPr lang="en-GB" sz="2000" dirty="0">
              <a:solidFill>
                <a:schemeClr val="accent2">
                  <a:lumMod val="40000"/>
                  <a:lumOff val="60000"/>
                </a:schemeClr>
              </a:solidFill>
            </a:endParaRPr>
          </a:p>
        </p:txBody>
      </p:sp>
      <p:sp>
        <p:nvSpPr>
          <p:cNvPr id="3" name="Segnaposto numero diapositiva 2"/>
          <p:cNvSpPr>
            <a:spLocks noGrp="1"/>
          </p:cNvSpPr>
          <p:nvPr>
            <p:ph type="sldNum" sz="quarter" idx="12"/>
          </p:nvPr>
        </p:nvSpPr>
        <p:spPr/>
        <p:txBody>
          <a:bodyPr/>
          <a:lstStyle/>
          <a:p>
            <a:fld id="{10ECD8D1-89E9-1045-8AF5-1B4F25AE41B0}" type="slidenum">
              <a:rPr lang="it-IT" smtClean="0"/>
              <a:t>9</a:t>
            </a:fld>
            <a:endParaRPr lang="it-IT"/>
          </a:p>
        </p:txBody>
      </p:sp>
    </p:spTree>
    <p:extLst>
      <p:ext uri="{BB962C8B-B14F-4D97-AF65-F5344CB8AC3E}">
        <p14:creationId xmlns:p14="http://schemas.microsoft.com/office/powerpoint/2010/main" val="1646008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2535</TotalTime>
  <Words>2538</Words>
  <Application>Microsoft Office PowerPoint</Application>
  <PresentationFormat>Affichage à l'écran (4:3)</PresentationFormat>
  <Paragraphs>324</Paragraphs>
  <Slides>44</Slides>
  <Notes>24</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44</vt:i4>
      </vt:variant>
    </vt:vector>
  </HeadingPairs>
  <TitlesOfParts>
    <vt:vector size="50" baseType="lpstr">
      <vt:lpstr>APPLE CHANCERY</vt:lpstr>
      <vt:lpstr>APPLE CHANCERY</vt:lpstr>
      <vt:lpstr>Arial</vt:lpstr>
      <vt:lpstr>Calibri</vt:lpstr>
      <vt:lpstr>Verdana</vt:lpstr>
      <vt:lpstr>Office Theme</vt:lpstr>
      <vt:lpstr>A arte da aprendizagem e da formação</vt:lpstr>
      <vt:lpstr>O seu papel de formador</vt:lpstr>
      <vt:lpstr>Temporizador</vt:lpstr>
      <vt:lpstr>Objetivos de aprendizagem </vt:lpstr>
      <vt:lpstr>Objetivos de aprendizagem </vt:lpstr>
      <vt:lpstr>Pirâmide dos objetivos de aprendizagem</vt:lpstr>
      <vt:lpstr>Présentation PowerPoint</vt:lpstr>
      <vt:lpstr> Materiais didáticos</vt:lpstr>
      <vt:lpstr> Ministrar uma formação – primeiro passo </vt:lpstr>
      <vt:lpstr> Ministrar uma formação – segundo passo </vt:lpstr>
      <vt:lpstr> As regras de ouro</vt:lpstr>
      <vt:lpstr>Troca de ideias</vt:lpstr>
      <vt:lpstr> Principais pontos</vt:lpstr>
      <vt:lpstr> Ministrar uma formação</vt:lpstr>
      <vt:lpstr>Exercício de contacto visual</vt:lpstr>
      <vt:lpstr>Declaração – adivinhar o humor?</vt:lpstr>
      <vt:lpstr>Exercício de voz e tom</vt:lpstr>
      <vt:lpstr>Exercício de leitura</vt:lpstr>
      <vt:lpstr>Sistema de neurónios-espelho </vt:lpstr>
      <vt:lpstr>Como dizer……</vt:lpstr>
      <vt:lpstr>Comentários</vt:lpstr>
      <vt:lpstr>Présentation PowerPoint</vt:lpstr>
      <vt:lpstr>Comentários eficazes</vt:lpstr>
      <vt:lpstr>Vamos agora praticar! </vt:lpstr>
      <vt:lpstr>Présentation PowerPoint</vt:lpstr>
      <vt:lpstr>Présentation PowerPoint</vt:lpstr>
      <vt:lpstr>Présentation PowerPoint</vt:lpstr>
      <vt:lpstr>Como diria...</vt:lpstr>
      <vt:lpstr>Revisão dos objetivos de aprendizagem</vt:lpstr>
      <vt:lpstr>O seu papel enquanto formador</vt:lpstr>
      <vt:lpstr>Formação online</vt:lpstr>
      <vt:lpstr>Matriz de formação</vt:lpstr>
      <vt:lpstr>Formação online</vt:lpstr>
      <vt:lpstr>Realização de uma formação</vt:lpstr>
      <vt:lpstr>Realização de uma formação</vt:lpstr>
      <vt:lpstr>Fazer comentários</vt:lpstr>
      <vt:lpstr>Encerramento</vt:lpstr>
      <vt:lpstr>Concurso de formação</vt:lpstr>
      <vt:lpstr>Equipas</vt:lpstr>
      <vt:lpstr>Regras</vt:lpstr>
      <vt:lpstr>Regras</vt:lpstr>
      <vt:lpstr>Critérios</vt:lpstr>
      <vt:lpstr>E o vencedor é…</vt:lpstr>
      <vt:lpstr>Pensar como um formador  Sentir como um formando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ELEFTERESCU Ana</dc:creator>
  <cp:lastModifiedBy>RIVIERE Sylvie</cp:lastModifiedBy>
  <cp:revision>62</cp:revision>
  <dcterms:created xsi:type="dcterms:W3CDTF">2019-11-14T14:27:48Z</dcterms:created>
  <dcterms:modified xsi:type="dcterms:W3CDTF">2022-05-10T13:52:06Z</dcterms:modified>
</cp:coreProperties>
</file>