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1"/>
  </p:notesMasterIdLst>
  <p:sldIdLst>
    <p:sldId id="256" r:id="rId2"/>
    <p:sldId id="336" r:id="rId3"/>
    <p:sldId id="257" r:id="rId4"/>
    <p:sldId id="258" r:id="rId5"/>
    <p:sldId id="263" r:id="rId6"/>
    <p:sldId id="264" r:id="rId7"/>
    <p:sldId id="261" r:id="rId8"/>
    <p:sldId id="268" r:id="rId9"/>
    <p:sldId id="269" r:id="rId10"/>
    <p:sldId id="288" r:id="rId11"/>
    <p:sldId id="298" r:id="rId12"/>
    <p:sldId id="315" r:id="rId13"/>
    <p:sldId id="317" r:id="rId14"/>
    <p:sldId id="323" r:id="rId15"/>
    <p:sldId id="308" r:id="rId16"/>
    <p:sldId id="309" r:id="rId17"/>
    <p:sldId id="337" r:id="rId18"/>
    <p:sldId id="310" r:id="rId19"/>
    <p:sldId id="287" r:id="rId20"/>
    <p:sldId id="324" r:id="rId21"/>
    <p:sldId id="276" r:id="rId22"/>
    <p:sldId id="278" r:id="rId23"/>
    <p:sldId id="318" r:id="rId24"/>
    <p:sldId id="286" r:id="rId25"/>
    <p:sldId id="279" r:id="rId26"/>
    <p:sldId id="280" r:id="rId27"/>
    <p:sldId id="325" r:id="rId28"/>
    <p:sldId id="326" r:id="rId29"/>
    <p:sldId id="327" r:id="rId30"/>
    <p:sldId id="328" r:id="rId31"/>
    <p:sldId id="329" r:id="rId32"/>
    <p:sldId id="330" r:id="rId33"/>
    <p:sldId id="331" r:id="rId34"/>
    <p:sldId id="332" r:id="rId35"/>
    <p:sldId id="333" r:id="rId36"/>
    <p:sldId id="334" r:id="rId37"/>
    <p:sldId id="335" r:id="rId38"/>
    <p:sldId id="338" r:id="rId39"/>
    <p:sldId id="259" r:id="rId40"/>
    <p:sldId id="267" r:id="rId41"/>
    <p:sldId id="262" r:id="rId42"/>
    <p:sldId id="265" r:id="rId43"/>
    <p:sldId id="266" r:id="rId44"/>
    <p:sldId id="271" r:id="rId45"/>
    <p:sldId id="270" r:id="rId46"/>
    <p:sldId id="321" r:id="rId47"/>
    <p:sldId id="320" r:id="rId48"/>
    <p:sldId id="319" r:id="rId49"/>
    <p:sldId id="26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64381"/>
  </p:normalViewPr>
  <p:slideViewPr>
    <p:cSldViewPr snapToGrid="0">
      <p:cViewPr varScale="1">
        <p:scale>
          <a:sx n="54" d="100"/>
          <a:sy n="54" d="100"/>
        </p:scale>
        <p:origin x="1848" y="62"/>
      </p:cViewPr>
      <p:guideLst/>
    </p:cSldViewPr>
  </p:slideViewPr>
  <p:notesTextViewPr>
    <p:cViewPr>
      <p:scale>
        <a:sx n="1" d="1"/>
        <a:sy n="1" d="1"/>
      </p:scale>
      <p:origin x="0" y="0"/>
    </p:cViewPr>
  </p:notesTextViewPr>
  <p:notesViewPr>
    <p:cSldViewPr snapToGrid="0">
      <p:cViewPr varScale="1">
        <p:scale>
          <a:sx n="82" d="100"/>
          <a:sy n="82" d="100"/>
        </p:scale>
        <p:origin x="39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12:43:56.193"/>
    </inkml:context>
    <inkml:brush xml:id="br0">
      <inkml:brushProperty name="width" value="0.10583" units="cm"/>
      <inkml:brushProperty name="height" value="0.10583" units="cm"/>
      <inkml:brushProperty name="color" value="#2F618F"/>
    </inkml:brush>
  </inkml:definitions>
  <inkml:trace contextRef="#ctx0" brushRef="#br0">0 12615 24575,'39'0'0,"17"0"0,10 0 0,-18 0 0,4 0-1046,-1 0 1,3 0 1045,12 0 0,2 0 0,1 0 0,0 0-642,4 0 0,2 0 642,4 1 0,1-2-600,1-6 0,1-2 600,10 0 0,2-2 0,1-6 0,0-2-778,-28 4 1,1 0 0,0 0 777,-1 2 0,0 1 0,1-2 0,7-6 0,2-2 0,-2 0 0,-6 3 0,-1 0 0,3-1 0,12-2 0,3-2 0,-1 0-607,-6-1 0,-1 0 0,2-1 607,4 0 0,2-1 0,-1-1 0,0-2 0,-1 0 0,0-3 0,-2-2 0,-1-3 0,0 0 0,0 1 0,0-1 0,0 0 0,1 1 0,-1 0 0,0-2 0,1 0 0,-1-2 0,0 2 0,1 1 0,-1 0 0,0 1 0,-4 0 0,0 0 0,-1 0 0,5-3 0,-1 0 0,0 1 0,-7 2 0,-2 2 0,1-2 0,4-1 0,-1-2 0,1-1 0,0 0 0,0-2 0,-1 0 0,-1 0 0,-1 0 0,1-2 0,4-4 0,-1-2 0,1-1 0,-3 2 0,-1-1 0,0-1 0,1-2 0,-1 0 0,1-1-535,-1 1 1,1 0 0,-1-1 534,3-2 0,-1-2 0,-1 0 0,-2 1 0,-1 0 0,-1-1 0,2-2 0,-1-2 0,-1 1 0,-2 1 0,-1 0 0,-2 0 0,-1-2 0,-2 0 0,1-1 0,3 0 0,1 0 0,2-6-509,-8 3 1,2-6-1,1-1 1,-2 2 508,-5 8 0,-1 1 0,0 0 0,2-3 0,-7 4 0,2-3 0,-1-1 0,0 1 0,-1 1 0,5-7 0,-1 2 0,-1-1 0,1-3 0,-6 6 0,0-3 0,0-2 0,0 1 0,-1 2 0,9-10 0,-1 2 0,-1 0 0,-1-2 0,-9 10 0,-2-1 0,1 0 0,-1-2 0,0 0 0,2-2 0,1-2 0,-1 0 0,-1 1 0,-3 0 0,3-8 0,-4 2 0,-1-1 0,2-4 0,-2 7 0,1-4 0,1 0 0,-2-1 0,-2 4 0,1-9 0,-1 3 0,-2 0 0,0-2 0,-7 14 0,0-2 0,-1 0 0,0-1 0,1 1-335,2-2 0,1 0 0,-1 1 0,1-2 0,-1-1 335,0-5 0,-1-2 0,0-1 0,0 0 0,1 1-239,1-1 1,1 0 0,0-1 0,-1 1 0,0-1 238,-1-2 0,0-1 0,-1-1 0,0 3 0,-1 4 0,1-2 0,-2 4 0,1 1 0,0-4-117,-1 6 1,2-4 0,-1 0 0,0 2 0,-2 3 116,-1 2 0,-1 4 0,-1 1 0,2-4 19,-1 3 0,1-3 0,0-1 0,1 1 1,-2 3-20,3-8 0,0 2 0,-1 1 0,-1 0 215,-3 4 0,-2 0 0,1 2 0,0 2-215,7-10 0,0 3 0,-3 0 667,-7 4 1,-4 0-1,2 6-667,8-7 0,-2 4 1256,-6-2 1,-1 4-1257,-1 15 0,-1 2 3740,9-45-3740,-2 7 0,-9 33 3478,-5 10-3478,2 14 1784,-8 12-1784,4 7 0,-5 10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0204-F48F-4689-AF79-DED0031B4B8C}" type="datetimeFigureOut">
              <a:rPr lang="en-GB" smtClean="0"/>
              <a:t>07/11/2023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C4C16-745E-490D-ACBE-B1C8B174D5AA}" type="slidenum">
              <a:rPr lang="en-GB" smtClean="0"/>
              <a:t>‹#›</a:t>
            </a:fld>
            <a:endParaRPr lang="en-GB"/>
          </a:p>
        </p:txBody>
      </p:sp>
    </p:spTree>
    <p:extLst>
      <p:ext uri="{BB962C8B-B14F-4D97-AF65-F5344CB8AC3E}">
        <p14:creationId xmlns:p14="http://schemas.microsoft.com/office/powerpoint/2010/main" val="27246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C4C16-745E-490D-ACBE-B1C8B174D5AA}" type="slidenum">
              <a:rPr lang="en-GB" smtClean="0"/>
              <a:t>1</a:t>
            </a:fld>
            <a:endParaRPr lang="en-GB"/>
          </a:p>
        </p:txBody>
      </p:sp>
    </p:spTree>
    <p:extLst>
      <p:ext uri="{BB962C8B-B14F-4D97-AF65-F5344CB8AC3E}">
        <p14:creationId xmlns:p14="http://schemas.microsoft.com/office/powerpoint/2010/main" val="259747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30</a:t>
            </a:fld>
            <a:endParaRPr lang="en-GB"/>
          </a:p>
        </p:txBody>
      </p:sp>
    </p:spTree>
    <p:extLst>
      <p:ext uri="{BB962C8B-B14F-4D97-AF65-F5344CB8AC3E}">
        <p14:creationId xmlns:p14="http://schemas.microsoft.com/office/powerpoint/2010/main" val="170576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31</a:t>
            </a:fld>
            <a:endParaRPr lang="en-GB"/>
          </a:p>
        </p:txBody>
      </p:sp>
    </p:spTree>
    <p:extLst>
      <p:ext uri="{BB962C8B-B14F-4D97-AF65-F5344CB8AC3E}">
        <p14:creationId xmlns:p14="http://schemas.microsoft.com/office/powerpoint/2010/main" val="319909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32</a:t>
            </a:fld>
            <a:endParaRPr lang="en-GB"/>
          </a:p>
        </p:txBody>
      </p:sp>
    </p:spTree>
    <p:extLst>
      <p:ext uri="{BB962C8B-B14F-4D97-AF65-F5344CB8AC3E}">
        <p14:creationId xmlns:p14="http://schemas.microsoft.com/office/powerpoint/2010/main" val="128217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33</a:t>
            </a:fld>
            <a:endParaRPr lang="en-GB"/>
          </a:p>
        </p:txBody>
      </p:sp>
    </p:spTree>
    <p:extLst>
      <p:ext uri="{BB962C8B-B14F-4D97-AF65-F5344CB8AC3E}">
        <p14:creationId xmlns:p14="http://schemas.microsoft.com/office/powerpoint/2010/main" val="237766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34</a:t>
            </a:fld>
            <a:endParaRPr lang="en-GB"/>
          </a:p>
        </p:txBody>
      </p:sp>
    </p:spTree>
    <p:extLst>
      <p:ext uri="{BB962C8B-B14F-4D97-AF65-F5344CB8AC3E}">
        <p14:creationId xmlns:p14="http://schemas.microsoft.com/office/powerpoint/2010/main" val="277739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35</a:t>
            </a:fld>
            <a:endParaRPr lang="en-GB"/>
          </a:p>
        </p:txBody>
      </p:sp>
    </p:spTree>
    <p:extLst>
      <p:ext uri="{BB962C8B-B14F-4D97-AF65-F5344CB8AC3E}">
        <p14:creationId xmlns:p14="http://schemas.microsoft.com/office/powerpoint/2010/main" val="173044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36</a:t>
            </a:fld>
            <a:endParaRPr lang="en-GB"/>
          </a:p>
        </p:txBody>
      </p:sp>
    </p:spTree>
    <p:extLst>
      <p:ext uri="{BB962C8B-B14F-4D97-AF65-F5344CB8AC3E}">
        <p14:creationId xmlns:p14="http://schemas.microsoft.com/office/powerpoint/2010/main" val="147838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37</a:t>
            </a:fld>
            <a:endParaRPr lang="en-GB"/>
          </a:p>
        </p:txBody>
      </p:sp>
    </p:spTree>
    <p:extLst>
      <p:ext uri="{BB962C8B-B14F-4D97-AF65-F5344CB8AC3E}">
        <p14:creationId xmlns:p14="http://schemas.microsoft.com/office/powerpoint/2010/main" val="392585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38</a:t>
            </a:fld>
            <a:endParaRPr lang="en-GB"/>
          </a:p>
        </p:txBody>
      </p:sp>
    </p:spTree>
    <p:extLst>
      <p:ext uri="{BB962C8B-B14F-4D97-AF65-F5344CB8AC3E}">
        <p14:creationId xmlns:p14="http://schemas.microsoft.com/office/powerpoint/2010/main" val="330921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C4C16-745E-490D-ACBE-B1C8B174D5AA}" type="slidenum">
              <a:rPr lang="en-GB" smtClean="0"/>
              <a:t>3</a:t>
            </a:fld>
            <a:endParaRPr lang="en-GB"/>
          </a:p>
        </p:txBody>
      </p:sp>
    </p:spTree>
    <p:extLst>
      <p:ext uri="{BB962C8B-B14F-4D97-AF65-F5344CB8AC3E}">
        <p14:creationId xmlns:p14="http://schemas.microsoft.com/office/powerpoint/2010/main" val="414632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001DF-6856-5245-B3C8-1957A0B7B05D}" type="slidenum">
              <a:rPr lang="en-GB"/>
              <a:pPr/>
              <a:t>12</a:t>
            </a:fld>
            <a:endParaRPr lang="en-GB"/>
          </a:p>
        </p:txBody>
      </p:sp>
      <p:sp>
        <p:nvSpPr>
          <p:cNvPr id="12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001DF-6856-5245-B3C8-1957A0B7B05D}" type="slidenum">
              <a:rPr lang="en-GB"/>
              <a:pPr/>
              <a:t>13</a:t>
            </a:fld>
            <a:endParaRPr lang="en-GB"/>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243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EC5CB4-09C2-4AEA-AA1D-D36982053166}" type="slidenum">
              <a:rPr lang="en-GB" smtClean="0"/>
              <a:pPr/>
              <a:t>24</a:t>
            </a:fld>
            <a:endParaRPr lang="en-GB"/>
          </a:p>
        </p:txBody>
      </p:sp>
      <p:sp>
        <p:nvSpPr>
          <p:cNvPr id="67587" name="Rectangle 2"/>
          <p:cNvSpPr>
            <a:spLocks noGrp="1" noRot="1" noChangeAspect="1" noChangeArrowheads="1" noTextEdit="1"/>
          </p:cNvSpPr>
          <p:nvPr>
            <p:ph type="sldImg"/>
          </p:nvPr>
        </p:nvSpPr>
        <p:spPr>
          <a:xfrm>
            <a:off x="2357438" y="352425"/>
            <a:ext cx="1876425" cy="1408113"/>
          </a:xfrm>
          <a:ln cap="flat"/>
        </p:spPr>
      </p:sp>
      <p:sp>
        <p:nvSpPr>
          <p:cNvPr id="67588" name="Rectangle 3"/>
          <p:cNvSpPr>
            <a:spLocks noGrp="1" noChangeArrowheads="1"/>
          </p:cNvSpPr>
          <p:nvPr>
            <p:ph type="body" idx="1"/>
          </p:nvPr>
        </p:nvSpPr>
        <p:spPr>
          <a:noFill/>
          <a:ln/>
        </p:spPr>
        <p:txBody>
          <a:bodyPr/>
          <a:lstStyle/>
          <a:p>
            <a:pPr eaLnBrk="1" hangingPunct="1">
              <a:lnSpc>
                <a:spcPct val="90000"/>
              </a:lnSpc>
            </a:pPr>
            <a:endParaRPr lang="en-GB"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789CC96-303C-4354-887D-ABE3BAF32AF3}" type="slidenum">
              <a:rPr lang="en-GB" smtClean="0"/>
              <a:pPr/>
              <a:t>25</a:t>
            </a:fld>
            <a:endParaRPr lang="en-GB"/>
          </a:p>
        </p:txBody>
      </p:sp>
      <p:sp>
        <p:nvSpPr>
          <p:cNvPr id="69635" name="Rectangle 2"/>
          <p:cNvSpPr>
            <a:spLocks noGrp="1" noRot="1" noChangeAspect="1" noChangeArrowheads="1" noTextEdit="1"/>
          </p:cNvSpPr>
          <p:nvPr>
            <p:ph type="sldImg"/>
          </p:nvPr>
        </p:nvSpPr>
        <p:spPr>
          <a:xfrm>
            <a:off x="2357438" y="352425"/>
            <a:ext cx="1876425" cy="1408113"/>
          </a:xfrm>
          <a:ln cap="flat"/>
        </p:spPr>
      </p:sp>
      <p:sp>
        <p:nvSpPr>
          <p:cNvPr id="69636" name="Rectangle 3"/>
          <p:cNvSpPr>
            <a:spLocks noGrp="1" noChangeArrowheads="1"/>
          </p:cNvSpPr>
          <p:nvPr>
            <p:ph type="body" idx="1"/>
          </p:nvPr>
        </p:nvSpPr>
        <p:spPr>
          <a:noFill/>
          <a:ln/>
        </p:spPr>
        <p:txBody>
          <a:bodyPr/>
          <a:lstStyle/>
          <a:p>
            <a:pPr eaLnBrk="1" hangingPunct="1">
              <a:lnSpc>
                <a:spcPct val="80000"/>
              </a:lnSpc>
            </a:pPr>
            <a:endParaRPr lang="en-GB"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1970s Peter Honey and Alan Mumford studied and expanded upon David Kolb’s learning model. Honey and Mumford proposed that individuals needed to use one of four different learning styles in order to complete activities. These four styles include: activists, reflectors, pragmatists and theorists.</a:t>
            </a:r>
            <a:endParaRPr lang="en-IT" dirty="0"/>
          </a:p>
        </p:txBody>
      </p:sp>
      <p:sp>
        <p:nvSpPr>
          <p:cNvPr id="4" name="Slide Number Placeholder 3"/>
          <p:cNvSpPr>
            <a:spLocks noGrp="1"/>
          </p:cNvSpPr>
          <p:nvPr>
            <p:ph type="sldNum" sz="quarter" idx="5"/>
          </p:nvPr>
        </p:nvSpPr>
        <p:spPr/>
        <p:txBody>
          <a:bodyPr/>
          <a:lstStyle/>
          <a:p>
            <a:fld id="{DE6C4C16-745E-490D-ACBE-B1C8B174D5AA}" type="slidenum">
              <a:rPr lang="en-GB" smtClean="0"/>
              <a:t>27</a:t>
            </a:fld>
            <a:endParaRPr lang="en-GB"/>
          </a:p>
        </p:txBody>
      </p:sp>
    </p:spTree>
    <p:extLst>
      <p:ext uri="{BB962C8B-B14F-4D97-AF65-F5344CB8AC3E}">
        <p14:creationId xmlns:p14="http://schemas.microsoft.com/office/powerpoint/2010/main" val="142395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28</a:t>
            </a:fld>
            <a:endParaRPr lang="en-GB"/>
          </a:p>
        </p:txBody>
      </p:sp>
    </p:spTree>
    <p:extLst>
      <p:ext uri="{BB962C8B-B14F-4D97-AF65-F5344CB8AC3E}">
        <p14:creationId xmlns:p14="http://schemas.microsoft.com/office/powerpoint/2010/main" val="194780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29</a:t>
            </a:fld>
            <a:endParaRPr lang="en-GB"/>
          </a:p>
        </p:txBody>
      </p:sp>
    </p:spTree>
    <p:extLst>
      <p:ext uri="{BB962C8B-B14F-4D97-AF65-F5344CB8AC3E}">
        <p14:creationId xmlns:p14="http://schemas.microsoft.com/office/powerpoint/2010/main" val="1689634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790F6FCE-0F0F-41CD-8FF0-FE7661D30E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6295" y="5295064"/>
            <a:ext cx="5691410" cy="954157"/>
          </a:xfrm>
          <a:prstGeom prst="rect">
            <a:avLst/>
          </a:prstGeom>
        </p:spPr>
      </p:pic>
    </p:spTree>
    <p:extLst>
      <p:ext uri="{BB962C8B-B14F-4D97-AF65-F5344CB8AC3E}">
        <p14:creationId xmlns:p14="http://schemas.microsoft.com/office/powerpoint/2010/main" val="144323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315483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280712535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148708590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14574466"/>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390814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387072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16147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3032372503"/>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58819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247965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175992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1D9BA23-6223-4617-9598-728E7A9462B0}" type="slidenum">
              <a:rPr lang="en-GB" smtClean="0"/>
              <a:pPr/>
              <a:t>‹#›</a:t>
            </a:fld>
            <a:endParaRPr lang="en-GB"/>
          </a:p>
        </p:txBody>
      </p:sp>
      <p:sp>
        <p:nvSpPr>
          <p:cNvPr id="6" name="Rectangle 5">
            <a:extLst>
              <a:ext uri="{FF2B5EF4-FFF2-40B4-BE49-F238E27FC236}">
                <a16:creationId xmlns:a16="http://schemas.microsoft.com/office/drawing/2014/main" id="{0FCB74A8-5F55-4A61-95F1-DDA308F5976D}"/>
              </a:ext>
            </a:extLst>
          </p:cNvPr>
          <p:cNvSpPr/>
          <p:nvPr userDrawn="1"/>
        </p:nvSpPr>
        <p:spPr>
          <a:xfrm>
            <a:off x="0" y="6511789"/>
            <a:ext cx="9144000" cy="40957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FF295446-EED5-478F-9B27-6F72A1AB37E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9150"/>
            <a:ext cx="9144000" cy="971550"/>
          </a:xfrm>
          <a:prstGeom prst="rect">
            <a:avLst/>
          </a:prstGeom>
        </p:spPr>
      </p:pic>
    </p:spTree>
    <p:extLst>
      <p:ext uri="{BB962C8B-B14F-4D97-AF65-F5344CB8AC3E}">
        <p14:creationId xmlns:p14="http://schemas.microsoft.com/office/powerpoint/2010/main" val="25259579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hdr="0" ftr="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SArAggTULLU?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v74nRbWSNqk?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jamestiffinjr.com/project/experimenting-with-pendulum-ar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ngimg.com/download/21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hilosophicalanthropology.net/2011/09/understand-process-of-your-thinking.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jamestiffinjr.com/project/experimenting-with-pendulum-ar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philosophicalanthropology.net/2011/09/understand-process-of-your-thinking.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pngimg.com/download/69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domainpictures.net/view-image.php?image=9638&amp;jazyk=FR"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BEE-F080-4497-B183-2AA405912103}"/>
              </a:ext>
            </a:extLst>
          </p:cNvPr>
          <p:cNvSpPr>
            <a:spLocks noGrp="1"/>
          </p:cNvSpPr>
          <p:nvPr>
            <p:ph type="ctrTitle"/>
          </p:nvPr>
        </p:nvSpPr>
        <p:spPr>
          <a:xfrm>
            <a:off x="130630" y="2735035"/>
            <a:ext cx="6229350" cy="1622653"/>
          </a:xfrm>
        </p:spPr>
        <p:txBody>
          <a:bodyPr>
            <a:normAutofit/>
          </a:bodyPr>
          <a:lstStyle/>
          <a:p>
            <a:r>
              <a:rPr lang="en-GB" sz="4400" dirty="0"/>
              <a:t>The art of learning and training</a:t>
            </a:r>
          </a:p>
        </p:txBody>
      </p:sp>
      <p:sp>
        <p:nvSpPr>
          <p:cNvPr id="3" name="Subtitle 2">
            <a:extLst>
              <a:ext uri="{FF2B5EF4-FFF2-40B4-BE49-F238E27FC236}">
                <a16:creationId xmlns:a16="http://schemas.microsoft.com/office/drawing/2014/main" id="{4DA3C767-8F6C-4238-A52C-53F1945DEC21}"/>
              </a:ext>
            </a:extLst>
          </p:cNvPr>
          <p:cNvSpPr>
            <a:spLocks noGrp="1"/>
          </p:cNvSpPr>
          <p:nvPr>
            <p:ph type="subTitle" idx="1"/>
          </p:nvPr>
        </p:nvSpPr>
        <p:spPr>
          <a:xfrm>
            <a:off x="130630" y="5329238"/>
            <a:ext cx="3077934" cy="685800"/>
          </a:xfrm>
        </p:spPr>
        <p:txBody>
          <a:bodyPr>
            <a:normAutofit/>
          </a:bodyPr>
          <a:lstStyle/>
          <a:p>
            <a:r>
              <a:rPr lang="en-GB" sz="3200" i="1" dirty="0">
                <a:solidFill>
                  <a:srgbClr val="2F618F"/>
                </a:solidFill>
              </a:rPr>
              <a:t>Day #1</a:t>
            </a:r>
          </a:p>
        </p:txBody>
      </p:sp>
    </p:spTree>
    <p:extLst>
      <p:ext uri="{BB962C8B-B14F-4D97-AF65-F5344CB8AC3E}">
        <p14:creationId xmlns:p14="http://schemas.microsoft.com/office/powerpoint/2010/main" val="36980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2312678"/>
            <a:ext cx="8302336" cy="2062241"/>
          </a:xfrm>
        </p:spPr>
        <p:txBody>
          <a:bodyPr>
            <a:normAutofit/>
          </a:bodyPr>
          <a:lstStyle/>
          <a:p>
            <a:pPr algn="ctr"/>
            <a:r>
              <a:rPr lang="en-US" b="1" dirty="0"/>
              <a:t>Andragogy and the fundamentals of adult education</a:t>
            </a:r>
            <a:endParaRPr lang="en-GB" dirty="0"/>
          </a:p>
        </p:txBody>
      </p:sp>
    </p:spTree>
    <p:extLst>
      <p:ext uri="{BB962C8B-B14F-4D97-AF65-F5344CB8AC3E}">
        <p14:creationId xmlns:p14="http://schemas.microsoft.com/office/powerpoint/2010/main" val="42806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11513"/>
            <a:ext cx="8229600" cy="1143000"/>
          </a:xfrm>
        </p:spPr>
        <p:txBody>
          <a:bodyPr/>
          <a:lstStyle/>
          <a:p>
            <a:r>
              <a:rPr lang="en-GB" noProof="0"/>
              <a:t>Let’s start with some basics…</a:t>
            </a:r>
          </a:p>
        </p:txBody>
      </p:sp>
    </p:spTree>
    <p:extLst>
      <p:ext uri="{BB962C8B-B14F-4D97-AF65-F5344CB8AC3E}">
        <p14:creationId xmlns:p14="http://schemas.microsoft.com/office/powerpoint/2010/main" val="273760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952400" y="1432436"/>
            <a:ext cx="5904262" cy="1143000"/>
          </a:xfrm>
        </p:spPr>
        <p:txBody>
          <a:bodyPr/>
          <a:lstStyle/>
          <a:p>
            <a:pPr algn="ctr"/>
            <a:r>
              <a:rPr lang="en-GB" noProof="0" dirty="0"/>
              <a:t>What is learning?</a:t>
            </a:r>
          </a:p>
        </p:txBody>
      </p:sp>
      <p:pic>
        <p:nvPicPr>
          <p:cNvPr id="12288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71"/>
          <a:stretch>
            <a:fillRect/>
          </a:stretch>
        </p:blipFill>
        <p:spPr>
          <a:xfrm>
            <a:off x="484554" y="1101274"/>
            <a:ext cx="1980465" cy="2164365"/>
          </a:xfrm>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22885" name="AutoShape 5" descr="img3_6"/>
          <p:cNvSpPr>
            <a:spLocks noChangeAspect="1" noChangeArrowheads="1"/>
          </p:cNvSpPr>
          <p:nvPr/>
        </p:nvSpPr>
        <p:spPr bwMode="auto">
          <a:xfrm>
            <a:off x="1474788" y="2503488"/>
            <a:ext cx="6194425" cy="1851025"/>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2891" name="Rectangle 11"/>
          <p:cNvSpPr>
            <a:spLocks noChangeArrowheads="1"/>
          </p:cNvSpPr>
          <p:nvPr/>
        </p:nvSpPr>
        <p:spPr bwMode="auto">
          <a:xfrm>
            <a:off x="287337" y="3143552"/>
            <a:ext cx="8569325" cy="3423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152352" bIns="38088" anchor="ctr">
            <a:spAutoFit/>
          </a:bodyPr>
          <a:lstStyle/>
          <a:p>
            <a:pPr algn="just"/>
            <a:r>
              <a:rPr lang="it-IT" sz="3000" dirty="0"/>
              <a:t>The </a:t>
            </a:r>
            <a:r>
              <a:rPr lang="it-IT" sz="3000" dirty="0" err="1"/>
              <a:t>acquisition</a:t>
            </a:r>
            <a:r>
              <a:rPr lang="it-IT" sz="3000" dirty="0"/>
              <a:t> and </a:t>
            </a:r>
            <a:r>
              <a:rPr lang="it-IT" sz="3000" dirty="0" err="1"/>
              <a:t>development</a:t>
            </a:r>
            <a:r>
              <a:rPr lang="it-IT" sz="3000" dirty="0"/>
              <a:t> of </a:t>
            </a:r>
            <a:r>
              <a:rPr lang="it-IT" sz="3000" b="1" dirty="0" err="1"/>
              <a:t>memories</a:t>
            </a:r>
            <a:r>
              <a:rPr lang="it-IT" sz="3000" dirty="0"/>
              <a:t> and </a:t>
            </a:r>
            <a:r>
              <a:rPr lang="it-IT" sz="3000" b="1" dirty="0" err="1"/>
              <a:t>behaviors</a:t>
            </a:r>
            <a:r>
              <a:rPr lang="it-IT" sz="3000" dirty="0"/>
              <a:t>, </a:t>
            </a:r>
            <a:r>
              <a:rPr lang="it-IT" sz="3000" dirty="0" err="1"/>
              <a:t>including</a:t>
            </a:r>
            <a:r>
              <a:rPr lang="it-IT" sz="3000" dirty="0"/>
              <a:t> </a:t>
            </a:r>
            <a:r>
              <a:rPr lang="it-IT" sz="3000" b="1" dirty="0" err="1"/>
              <a:t>skills</a:t>
            </a:r>
            <a:r>
              <a:rPr lang="it-IT" sz="3000" b="1" dirty="0"/>
              <a:t>, </a:t>
            </a:r>
            <a:r>
              <a:rPr lang="it-IT" sz="3000" b="1" dirty="0" err="1"/>
              <a:t>knowledge</a:t>
            </a:r>
            <a:r>
              <a:rPr lang="it-IT" sz="3000" b="1" dirty="0"/>
              <a:t>, </a:t>
            </a:r>
            <a:r>
              <a:rPr lang="it-IT" sz="3000" b="1" dirty="0" err="1"/>
              <a:t>understanding</a:t>
            </a:r>
            <a:r>
              <a:rPr lang="it-IT" sz="3000" b="1" dirty="0"/>
              <a:t>, </a:t>
            </a:r>
            <a:r>
              <a:rPr lang="it-IT" sz="3000" b="1" dirty="0" err="1"/>
              <a:t>values</a:t>
            </a:r>
            <a:r>
              <a:rPr lang="it-IT" sz="3000" dirty="0"/>
              <a:t>, and </a:t>
            </a:r>
            <a:r>
              <a:rPr lang="it-IT" sz="3000" b="1" dirty="0" err="1"/>
              <a:t>wisdom</a:t>
            </a:r>
            <a:r>
              <a:rPr lang="it-IT" sz="3000" dirty="0"/>
              <a:t>. </a:t>
            </a:r>
          </a:p>
          <a:p>
            <a:pPr algn="just"/>
            <a:endParaRPr lang="en-GB" sz="3000" dirty="0"/>
          </a:p>
          <a:p>
            <a:pPr algn="just"/>
            <a:r>
              <a:rPr lang="it-IT" sz="3000" dirty="0" err="1"/>
              <a:t>It</a:t>
            </a:r>
            <a:r>
              <a:rPr lang="it-IT" sz="3000" dirty="0"/>
              <a:t> </a:t>
            </a:r>
            <a:r>
              <a:rPr lang="it-IT" sz="3000" dirty="0" err="1"/>
              <a:t>is</a:t>
            </a:r>
            <a:r>
              <a:rPr lang="it-IT" sz="3000" dirty="0"/>
              <a:t> the </a:t>
            </a:r>
            <a:r>
              <a:rPr lang="it-IT" sz="3000" dirty="0" err="1"/>
              <a:t>product</a:t>
            </a:r>
            <a:r>
              <a:rPr lang="it-IT" sz="3000" dirty="0"/>
              <a:t> of </a:t>
            </a:r>
            <a:r>
              <a:rPr lang="it-IT" sz="3000" b="1" dirty="0" err="1"/>
              <a:t>experience</a:t>
            </a:r>
            <a:r>
              <a:rPr lang="it-IT" sz="3000" dirty="0"/>
              <a:t> and the goal of </a:t>
            </a:r>
            <a:r>
              <a:rPr lang="it-IT" sz="3000" b="1" dirty="0" err="1"/>
              <a:t>education</a:t>
            </a:r>
            <a:r>
              <a:rPr lang="it-IT" sz="3000" dirty="0"/>
              <a:t>.</a:t>
            </a:r>
          </a:p>
          <a:p>
            <a:pPr algn="just"/>
            <a:endParaRPr lang="it-IT" sz="3000" dirty="0"/>
          </a:p>
        </p:txBody>
      </p:sp>
    </p:spTree>
    <p:extLst>
      <p:ext uri="{BB962C8B-B14F-4D97-AF65-F5344CB8AC3E}">
        <p14:creationId xmlns:p14="http://schemas.microsoft.com/office/powerpoint/2010/main" val="19125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150802" y="1907949"/>
            <a:ext cx="5364548" cy="1143000"/>
          </a:xfrm>
        </p:spPr>
        <p:txBody>
          <a:bodyPr/>
          <a:lstStyle/>
          <a:p>
            <a:pPr algn="ctr"/>
            <a:r>
              <a:rPr lang="en-GB" noProof="0" dirty="0"/>
              <a:t>What is learning?</a:t>
            </a:r>
          </a:p>
        </p:txBody>
      </p:sp>
      <p:sp>
        <p:nvSpPr>
          <p:cNvPr id="122885" name="AutoShape 5" descr="img3_6"/>
          <p:cNvSpPr>
            <a:spLocks noChangeAspect="1" noChangeArrowheads="1"/>
          </p:cNvSpPr>
          <p:nvPr/>
        </p:nvSpPr>
        <p:spPr bwMode="auto">
          <a:xfrm>
            <a:off x="1474788" y="2503488"/>
            <a:ext cx="6194425" cy="1851025"/>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3" name="Content Placeholder 2">
            <a:extLst>
              <a:ext uri="{FF2B5EF4-FFF2-40B4-BE49-F238E27FC236}">
                <a16:creationId xmlns:a16="http://schemas.microsoft.com/office/drawing/2014/main" id="{05A0C0AC-E41A-4F38-8D0A-447F78ADA8ED}"/>
              </a:ext>
            </a:extLst>
          </p:cNvPr>
          <p:cNvSpPr>
            <a:spLocks noGrp="1"/>
          </p:cNvSpPr>
          <p:nvPr>
            <p:ph idx="1"/>
          </p:nvPr>
        </p:nvSpPr>
        <p:spPr/>
        <p:txBody>
          <a:bodyPr>
            <a:normAutofit/>
          </a:bodyPr>
          <a:lstStyle/>
          <a:p>
            <a:pPr algn="just"/>
            <a:endParaRPr lang="it-IT" sz="3000" dirty="0"/>
          </a:p>
          <a:p>
            <a:pPr algn="just"/>
            <a:endParaRPr lang="it-IT" sz="3000" dirty="0"/>
          </a:p>
          <a:p>
            <a:pPr marL="0" indent="0" algn="just">
              <a:buNone/>
            </a:pPr>
            <a:endParaRPr lang="it-IT" sz="3000" dirty="0"/>
          </a:p>
          <a:p>
            <a:pPr marL="0" indent="0" algn="just">
              <a:buNone/>
            </a:pPr>
            <a:r>
              <a:rPr lang="it-IT" sz="3000" dirty="0"/>
              <a:t>It ranges from simple forms such as </a:t>
            </a:r>
            <a:r>
              <a:rPr lang="it-IT" sz="3000" b="1" dirty="0"/>
              <a:t>habituation and classical conditioning</a:t>
            </a:r>
            <a:r>
              <a:rPr lang="it-IT" sz="3000" dirty="0"/>
              <a:t>, seen in many animal species, to more complex activities such as </a:t>
            </a:r>
            <a:r>
              <a:rPr lang="it-IT" sz="3000" b="1" dirty="0"/>
              <a:t>play</a:t>
            </a:r>
            <a:r>
              <a:rPr lang="it-IT" sz="3000" dirty="0"/>
              <a:t>, seen only in relatively intelligent animals.</a:t>
            </a:r>
            <a:r>
              <a:rPr lang="en-GB" sz="3000" dirty="0"/>
              <a:t> </a:t>
            </a:r>
          </a:p>
        </p:txBody>
      </p:sp>
      <p:pic>
        <p:nvPicPr>
          <p:cNvPr id="8" name="Picture 9">
            <a:extLst>
              <a:ext uri="{FF2B5EF4-FFF2-40B4-BE49-F238E27FC236}">
                <a16:creationId xmlns:a16="http://schemas.microsoft.com/office/drawing/2014/main" id="{C7712B2E-699F-45D9-A670-5415C15CF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71"/>
          <a:stretch>
            <a:fillRect/>
          </a:stretch>
        </p:blipFill>
        <p:spPr>
          <a:xfrm>
            <a:off x="484554" y="1101274"/>
            <a:ext cx="2522152" cy="2756351"/>
          </a:xfrm>
          <a:prstGeom prst="rect">
            <a:avLst/>
          </a:prstGeom>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52058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noProof="0" dirty="0"/>
              <a:t>Malcom Knowles’ assumptions</a:t>
            </a:r>
          </a:p>
        </p:txBody>
      </p:sp>
      <p:pic>
        <p:nvPicPr>
          <p:cNvPr id="4" name="Online Media 3" descr="Adult Learning Theory | Knowles' 6 Assumptions of Adult Learners">
            <a:hlinkClick r:id="" action="ppaction://media"/>
            <a:extLst>
              <a:ext uri="{FF2B5EF4-FFF2-40B4-BE49-F238E27FC236}">
                <a16:creationId xmlns:a16="http://schemas.microsoft.com/office/drawing/2014/main" id="{B9737146-21F9-134A-A793-A5DDDEB1C25D}"/>
              </a:ext>
            </a:extLst>
          </p:cNvPr>
          <p:cNvPicPr>
            <a:picLocks noGrp="1" noRot="1" noChangeAspect="1"/>
          </p:cNvPicPr>
          <p:nvPr>
            <p:ph idx="1"/>
            <a:videoFile r:link="rId1"/>
          </p:nvPr>
        </p:nvPicPr>
        <p:blipFill>
          <a:blip r:embed="rId3"/>
          <a:stretch>
            <a:fillRect/>
          </a:stretch>
        </p:blipFill>
        <p:spPr>
          <a:xfrm>
            <a:off x="914400" y="2073955"/>
            <a:ext cx="7315200" cy="4128514"/>
          </a:xfrm>
          <a:prstGeom prst="rect">
            <a:avLst/>
          </a:prstGeom>
        </p:spPr>
      </p:pic>
    </p:spTree>
    <p:extLst>
      <p:ext uri="{BB962C8B-B14F-4D97-AF65-F5344CB8AC3E}">
        <p14:creationId xmlns:p14="http://schemas.microsoft.com/office/powerpoint/2010/main" val="1217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noProof="0" dirty="0"/>
              <a:t>Critical elements</a:t>
            </a:r>
          </a:p>
        </p:txBody>
      </p:sp>
      <p:sp>
        <p:nvSpPr>
          <p:cNvPr id="3" name="Segnaposto contenuto 2"/>
          <p:cNvSpPr>
            <a:spLocks noGrp="1"/>
          </p:cNvSpPr>
          <p:nvPr>
            <p:ph idx="1"/>
          </p:nvPr>
        </p:nvSpPr>
        <p:spPr/>
        <p:txBody>
          <a:bodyPr>
            <a:normAutofit/>
          </a:bodyPr>
          <a:lstStyle/>
          <a:p>
            <a:pPr>
              <a:buFont typeface="Wingdings" charset="2"/>
              <a:buChar char="²"/>
            </a:pPr>
            <a:r>
              <a:rPr lang="en-GB" noProof="0" dirty="0"/>
              <a:t> Autonomy of learners</a:t>
            </a:r>
          </a:p>
          <a:p>
            <a:pPr>
              <a:buFont typeface="Wingdings" charset="2"/>
              <a:buChar char="²"/>
            </a:pPr>
            <a:r>
              <a:rPr lang="en-GB" noProof="0" dirty="0"/>
              <a:t> Readiness to learn</a:t>
            </a:r>
          </a:p>
          <a:p>
            <a:pPr>
              <a:buFont typeface="Wingdings" charset="2"/>
              <a:buChar char="²"/>
            </a:pPr>
            <a:r>
              <a:rPr lang="en-GB" noProof="0" dirty="0"/>
              <a:t> Learner’s experience</a:t>
            </a:r>
          </a:p>
          <a:p>
            <a:pPr>
              <a:buFont typeface="Wingdings" charset="2"/>
              <a:buChar char="²"/>
            </a:pPr>
            <a:r>
              <a:rPr lang="en-GB" noProof="0" dirty="0"/>
              <a:t>Orientation to learning</a:t>
            </a:r>
          </a:p>
          <a:p>
            <a:pPr marL="0" indent="0">
              <a:buNone/>
            </a:pPr>
            <a:endParaRPr lang="en-GB" noProof="0" dirty="0"/>
          </a:p>
        </p:txBody>
      </p:sp>
    </p:spTree>
    <p:extLst>
      <p:ext uri="{BB962C8B-B14F-4D97-AF65-F5344CB8AC3E}">
        <p14:creationId xmlns:p14="http://schemas.microsoft.com/office/powerpoint/2010/main" val="147240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GB" noProof="0" dirty="0"/>
              <a:t>Assumptions about adult learning</a:t>
            </a:r>
          </a:p>
        </p:txBody>
      </p:sp>
      <p:sp>
        <p:nvSpPr>
          <p:cNvPr id="3" name="Segnaposto contenuto 2"/>
          <p:cNvSpPr>
            <a:spLocks noGrp="1"/>
          </p:cNvSpPr>
          <p:nvPr>
            <p:ph idx="1"/>
          </p:nvPr>
        </p:nvSpPr>
        <p:spPr/>
        <p:txBody>
          <a:bodyPr>
            <a:normAutofit/>
          </a:bodyPr>
          <a:lstStyle/>
          <a:p>
            <a:pPr>
              <a:buFont typeface="Wingdings" charset="2"/>
              <a:buChar char="²"/>
            </a:pPr>
            <a:r>
              <a:rPr lang="en-GB" noProof="0" dirty="0"/>
              <a:t>Adults need to learn why they need to learn something</a:t>
            </a:r>
          </a:p>
          <a:p>
            <a:pPr>
              <a:buFont typeface="Wingdings" charset="2"/>
              <a:buChar char="²"/>
            </a:pPr>
            <a:endParaRPr lang="en-GB" noProof="0" dirty="0"/>
          </a:p>
          <a:p>
            <a:pPr>
              <a:buFont typeface="Wingdings" charset="2"/>
              <a:buChar char="²"/>
            </a:pPr>
            <a:r>
              <a:rPr lang="en-GB" noProof="0" dirty="0"/>
              <a:t> Self-concept </a:t>
            </a:r>
          </a:p>
          <a:p>
            <a:pPr marL="0" indent="0">
              <a:buNone/>
            </a:pPr>
            <a:endParaRPr lang="en-GB" noProof="0" dirty="0"/>
          </a:p>
          <a:p>
            <a:pPr>
              <a:buFont typeface="Wingdings" charset="2"/>
              <a:buChar char="²"/>
            </a:pPr>
            <a:r>
              <a:rPr lang="en-GB" noProof="0" dirty="0"/>
              <a:t> Adults need to learn experientially</a:t>
            </a:r>
          </a:p>
          <a:p>
            <a:pPr marL="0" indent="0">
              <a:buNone/>
            </a:pPr>
            <a:endParaRPr lang="en-GB" noProof="0" dirty="0"/>
          </a:p>
        </p:txBody>
      </p:sp>
    </p:spTree>
    <p:extLst>
      <p:ext uri="{BB962C8B-B14F-4D97-AF65-F5344CB8AC3E}">
        <p14:creationId xmlns:p14="http://schemas.microsoft.com/office/powerpoint/2010/main" val="349874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GB" noProof="0" dirty="0"/>
              <a:t>Assumptions about adult learning</a:t>
            </a:r>
          </a:p>
        </p:txBody>
      </p:sp>
      <p:sp>
        <p:nvSpPr>
          <p:cNvPr id="3" name="Segnaposto contenuto 2"/>
          <p:cNvSpPr>
            <a:spLocks noGrp="1"/>
          </p:cNvSpPr>
          <p:nvPr>
            <p:ph idx="1"/>
          </p:nvPr>
        </p:nvSpPr>
        <p:spPr/>
        <p:txBody>
          <a:bodyPr>
            <a:normAutofit/>
          </a:bodyPr>
          <a:lstStyle/>
          <a:p>
            <a:pPr>
              <a:buFont typeface="Wingdings" charset="2"/>
              <a:buChar char="²"/>
            </a:pPr>
            <a:r>
              <a:rPr lang="en-GB" dirty="0"/>
              <a:t>Adults approach learning as problem-solving</a:t>
            </a:r>
          </a:p>
          <a:p>
            <a:pPr>
              <a:buFont typeface="Wingdings" charset="2"/>
              <a:buChar char="²"/>
            </a:pPr>
            <a:endParaRPr lang="en-GB" dirty="0"/>
          </a:p>
          <a:p>
            <a:pPr>
              <a:buFont typeface="Wingdings" charset="2"/>
              <a:buChar char="²"/>
            </a:pPr>
            <a:r>
              <a:rPr lang="en-GB" dirty="0"/>
              <a:t>Adults learn best when the topic is of immediate value and use</a:t>
            </a:r>
          </a:p>
          <a:p>
            <a:pPr>
              <a:buFont typeface="Wingdings" charset="2"/>
              <a:buChar char="²"/>
            </a:pPr>
            <a:endParaRPr lang="en-GB" dirty="0"/>
          </a:p>
          <a:p>
            <a:pPr>
              <a:buFont typeface="Wingdings" charset="2"/>
              <a:buChar char="²"/>
            </a:pPr>
            <a:r>
              <a:rPr lang="en-GB" dirty="0"/>
              <a:t>Adults view learning as an active process in the construction of meaning (motivation)</a:t>
            </a:r>
          </a:p>
          <a:p>
            <a:pPr marL="0" indent="0">
              <a:buNone/>
            </a:pPr>
            <a:endParaRPr lang="en-GB" noProof="0" dirty="0"/>
          </a:p>
        </p:txBody>
      </p:sp>
    </p:spTree>
    <p:extLst>
      <p:ext uri="{BB962C8B-B14F-4D97-AF65-F5344CB8AC3E}">
        <p14:creationId xmlns:p14="http://schemas.microsoft.com/office/powerpoint/2010/main" val="345151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noProof="0" dirty="0"/>
              <a:t>Laws of learning</a:t>
            </a:r>
          </a:p>
        </p:txBody>
      </p:sp>
      <p:sp>
        <p:nvSpPr>
          <p:cNvPr id="3" name="Segnaposto contenuto 2"/>
          <p:cNvSpPr>
            <a:spLocks noGrp="1"/>
          </p:cNvSpPr>
          <p:nvPr>
            <p:ph idx="1"/>
          </p:nvPr>
        </p:nvSpPr>
        <p:spPr/>
        <p:txBody>
          <a:bodyPr>
            <a:normAutofit/>
          </a:bodyPr>
          <a:lstStyle/>
          <a:p>
            <a:pPr>
              <a:buFont typeface="Wingdings" charset="2"/>
              <a:buChar char="²"/>
            </a:pPr>
            <a:r>
              <a:rPr lang="en-GB" noProof="0" dirty="0"/>
              <a:t> </a:t>
            </a:r>
            <a:r>
              <a:rPr lang="en-GB" dirty="0"/>
              <a:t>R</a:t>
            </a:r>
            <a:r>
              <a:rPr lang="en-GB" noProof="0" dirty="0" err="1"/>
              <a:t>eadiness</a:t>
            </a:r>
            <a:r>
              <a:rPr lang="en-GB" noProof="0" dirty="0"/>
              <a:t> </a:t>
            </a:r>
            <a:endParaRPr lang="en-GB" dirty="0"/>
          </a:p>
          <a:p>
            <a:pPr>
              <a:buFont typeface="Wingdings" charset="2"/>
              <a:buChar char="²"/>
            </a:pPr>
            <a:r>
              <a:rPr lang="en-GB" dirty="0"/>
              <a:t> Exercise</a:t>
            </a:r>
            <a:r>
              <a:rPr lang="en-GB" noProof="0" dirty="0"/>
              <a:t> </a:t>
            </a:r>
          </a:p>
          <a:p>
            <a:pPr>
              <a:buFont typeface="Wingdings" charset="2"/>
              <a:buChar char="²"/>
            </a:pPr>
            <a:r>
              <a:rPr lang="en-GB" noProof="0" dirty="0"/>
              <a:t> </a:t>
            </a:r>
            <a:r>
              <a:rPr lang="en-GB" dirty="0"/>
              <a:t>E</a:t>
            </a:r>
            <a:r>
              <a:rPr lang="en-GB" noProof="0" dirty="0" err="1"/>
              <a:t>ffect</a:t>
            </a:r>
            <a:r>
              <a:rPr lang="en-GB" noProof="0" dirty="0"/>
              <a:t> </a:t>
            </a:r>
          </a:p>
          <a:p>
            <a:pPr>
              <a:buFont typeface="Wingdings" charset="2"/>
              <a:buChar char="²"/>
            </a:pPr>
            <a:r>
              <a:rPr lang="en-GB" noProof="0" dirty="0"/>
              <a:t> </a:t>
            </a:r>
            <a:r>
              <a:rPr lang="en-GB" dirty="0"/>
              <a:t>Primacy</a:t>
            </a:r>
          </a:p>
          <a:p>
            <a:pPr>
              <a:buFont typeface="Wingdings" charset="2"/>
              <a:buChar char="²"/>
            </a:pPr>
            <a:r>
              <a:rPr lang="en-GB" dirty="0"/>
              <a:t> Intensity</a:t>
            </a:r>
          </a:p>
          <a:p>
            <a:pPr>
              <a:buFont typeface="Wingdings" charset="2"/>
              <a:buChar char="²"/>
            </a:pPr>
            <a:r>
              <a:rPr lang="en-GB" dirty="0"/>
              <a:t> Recency</a:t>
            </a:r>
            <a:endParaRPr lang="en-GB" noProof="0" dirty="0"/>
          </a:p>
          <a:p>
            <a:pPr marL="0" indent="0">
              <a:buNone/>
            </a:pPr>
            <a:endParaRPr lang="en-GB" noProof="0" dirty="0"/>
          </a:p>
        </p:txBody>
      </p:sp>
    </p:spTree>
    <p:extLst>
      <p:ext uri="{BB962C8B-B14F-4D97-AF65-F5344CB8AC3E}">
        <p14:creationId xmlns:p14="http://schemas.microsoft.com/office/powerpoint/2010/main" val="400234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type="body" idx="1"/>
          </p:nvPr>
        </p:nvSpPr>
        <p:spPr>
          <a:xfrm>
            <a:off x="628650" y="1939551"/>
            <a:ext cx="7886700" cy="3361112"/>
          </a:xfrm>
        </p:spPr>
        <p:txBody>
          <a:bodyPr>
            <a:normAutofit/>
          </a:bodyPr>
          <a:lstStyle/>
          <a:p>
            <a:pPr marL="0" indent="0" algn="ctr">
              <a:buNone/>
            </a:pPr>
            <a:r>
              <a:rPr lang="en-US" sz="4000" dirty="0"/>
              <a:t>“</a:t>
            </a:r>
            <a:r>
              <a:rPr lang="en-US" sz="4000" i="1" dirty="0"/>
              <a:t>Adults have been found to learn more effectively by doing and experiencing</a:t>
            </a:r>
            <a:r>
              <a:rPr lang="en-US" sz="4000" dirty="0"/>
              <a:t>”</a:t>
            </a:r>
          </a:p>
          <a:p>
            <a:pPr marL="0" indent="0" algn="ctr">
              <a:buNone/>
            </a:pPr>
            <a:endParaRPr lang="en-US" sz="4000" dirty="0"/>
          </a:p>
          <a:p>
            <a:pPr marL="0" indent="0" algn="r">
              <a:buNone/>
            </a:pPr>
            <a:r>
              <a:rPr lang="en-US" sz="3200" dirty="0"/>
              <a:t>(David Kolb)</a:t>
            </a:r>
          </a:p>
          <a:p>
            <a:endParaRPr lang="it-IT" dirty="0"/>
          </a:p>
        </p:txBody>
      </p:sp>
    </p:spTree>
    <p:extLst>
      <p:ext uri="{BB962C8B-B14F-4D97-AF65-F5344CB8AC3E}">
        <p14:creationId xmlns:p14="http://schemas.microsoft.com/office/powerpoint/2010/main" val="33291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973BCB5-7B04-C448-9890-A924963292D3}"/>
                  </a:ext>
                </a:extLst>
              </p14:cNvPr>
              <p14:cNvContentPartPr/>
              <p14:nvPr/>
            </p14:nvContentPartPr>
            <p14:xfrm>
              <a:off x="1347399" y="1549649"/>
              <a:ext cx="4412160" cy="4541760"/>
            </p14:xfrm>
          </p:contentPart>
        </mc:Choice>
        <mc:Fallback xmlns="">
          <p:pic>
            <p:nvPicPr>
              <p:cNvPr id="12" name="Ink 11">
                <a:extLst>
                  <a:ext uri="{FF2B5EF4-FFF2-40B4-BE49-F238E27FC236}">
                    <a16:creationId xmlns:a16="http://schemas.microsoft.com/office/drawing/2014/main" id="{3973BCB5-7B04-C448-9890-A924963292D3}"/>
                  </a:ext>
                </a:extLst>
              </p:cNvPr>
              <p:cNvPicPr/>
              <p:nvPr/>
            </p:nvPicPr>
            <p:blipFill>
              <a:blip r:embed="rId3"/>
              <a:stretch>
                <a:fillRect/>
              </a:stretch>
            </p:blipFill>
            <p:spPr>
              <a:xfrm>
                <a:off x="1328321" y="1530569"/>
                <a:ext cx="4449957" cy="4579560"/>
              </a:xfrm>
              <a:prstGeom prst="rect">
                <a:avLst/>
              </a:prstGeom>
            </p:spPr>
          </p:pic>
        </mc:Fallback>
      </mc:AlternateContent>
      <p:sp>
        <p:nvSpPr>
          <p:cNvPr id="13" name="Oval 12">
            <a:extLst>
              <a:ext uri="{FF2B5EF4-FFF2-40B4-BE49-F238E27FC236}">
                <a16:creationId xmlns:a16="http://schemas.microsoft.com/office/drawing/2014/main" id="{97CD6974-613E-1D47-BA06-8E4C510C259F}"/>
              </a:ext>
            </a:extLst>
          </p:cNvPr>
          <p:cNvSpPr/>
          <p:nvPr/>
        </p:nvSpPr>
        <p:spPr>
          <a:xfrm>
            <a:off x="5728667" y="1160335"/>
            <a:ext cx="580767" cy="576657"/>
          </a:xfrm>
          <a:prstGeom prst="ellipse">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5</a:t>
            </a:r>
          </a:p>
        </p:txBody>
      </p:sp>
      <p:sp>
        <p:nvSpPr>
          <p:cNvPr id="14" name="Oval 13">
            <a:extLst>
              <a:ext uri="{FF2B5EF4-FFF2-40B4-BE49-F238E27FC236}">
                <a16:creationId xmlns:a16="http://schemas.microsoft.com/office/drawing/2014/main" id="{493A2DE7-83B6-614E-8EB2-6243BD602AE2}"/>
              </a:ext>
            </a:extLst>
          </p:cNvPr>
          <p:cNvSpPr/>
          <p:nvPr/>
        </p:nvSpPr>
        <p:spPr>
          <a:xfrm>
            <a:off x="4814828" y="2456746"/>
            <a:ext cx="580767" cy="576657"/>
          </a:xfrm>
          <a:prstGeom prst="ellipse">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4</a:t>
            </a:r>
          </a:p>
        </p:txBody>
      </p:sp>
      <p:sp>
        <p:nvSpPr>
          <p:cNvPr id="15" name="Oval 14">
            <a:extLst>
              <a:ext uri="{FF2B5EF4-FFF2-40B4-BE49-F238E27FC236}">
                <a16:creationId xmlns:a16="http://schemas.microsoft.com/office/drawing/2014/main" id="{DF969891-AB91-884E-B9B0-4E223ABD9857}"/>
              </a:ext>
            </a:extLst>
          </p:cNvPr>
          <p:cNvSpPr/>
          <p:nvPr/>
        </p:nvSpPr>
        <p:spPr>
          <a:xfrm>
            <a:off x="4524443" y="3876344"/>
            <a:ext cx="580767" cy="576657"/>
          </a:xfrm>
          <a:prstGeom prst="ellipse">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3</a:t>
            </a:r>
          </a:p>
        </p:txBody>
      </p:sp>
      <p:sp>
        <p:nvSpPr>
          <p:cNvPr id="16" name="Oval 15">
            <a:extLst>
              <a:ext uri="{FF2B5EF4-FFF2-40B4-BE49-F238E27FC236}">
                <a16:creationId xmlns:a16="http://schemas.microsoft.com/office/drawing/2014/main" id="{8E9E2D7F-4934-FC40-A1AF-970B6E8BDD74}"/>
              </a:ext>
            </a:extLst>
          </p:cNvPr>
          <p:cNvSpPr/>
          <p:nvPr/>
        </p:nvSpPr>
        <p:spPr>
          <a:xfrm>
            <a:off x="3392721" y="4779226"/>
            <a:ext cx="580767" cy="576657"/>
          </a:xfrm>
          <a:prstGeom prst="ellipse">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2</a:t>
            </a:r>
          </a:p>
        </p:txBody>
      </p:sp>
      <p:sp>
        <p:nvSpPr>
          <p:cNvPr id="17" name="Oval 16">
            <a:extLst>
              <a:ext uri="{FF2B5EF4-FFF2-40B4-BE49-F238E27FC236}">
                <a16:creationId xmlns:a16="http://schemas.microsoft.com/office/drawing/2014/main" id="{9AA0EA3D-9E29-BD48-95C1-CFF60C857276}"/>
              </a:ext>
            </a:extLst>
          </p:cNvPr>
          <p:cNvSpPr/>
          <p:nvPr/>
        </p:nvSpPr>
        <p:spPr>
          <a:xfrm>
            <a:off x="1057015" y="5514752"/>
            <a:ext cx="580767" cy="576657"/>
          </a:xfrm>
          <a:prstGeom prst="ellipse">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1</a:t>
            </a:r>
          </a:p>
        </p:txBody>
      </p:sp>
      <p:sp>
        <p:nvSpPr>
          <p:cNvPr id="18" name="Rounded Rectangle 17">
            <a:extLst>
              <a:ext uri="{FF2B5EF4-FFF2-40B4-BE49-F238E27FC236}">
                <a16:creationId xmlns:a16="http://schemas.microsoft.com/office/drawing/2014/main" id="{B050AFA4-3966-764D-8B0F-51D8EF262DC8}"/>
              </a:ext>
            </a:extLst>
          </p:cNvPr>
          <p:cNvSpPr/>
          <p:nvPr/>
        </p:nvSpPr>
        <p:spPr>
          <a:xfrm>
            <a:off x="6309434" y="1108846"/>
            <a:ext cx="2162432" cy="679634"/>
          </a:xfrm>
          <a:prstGeom prst="roundRect">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Delivered ToT methodology</a:t>
            </a:r>
          </a:p>
        </p:txBody>
      </p:sp>
      <p:sp>
        <p:nvSpPr>
          <p:cNvPr id="20" name="Rounded Rectangle 19">
            <a:extLst>
              <a:ext uri="{FF2B5EF4-FFF2-40B4-BE49-F238E27FC236}">
                <a16:creationId xmlns:a16="http://schemas.microsoft.com/office/drawing/2014/main" id="{8E5B9AC3-FE57-D149-8129-B3D3A7664FFF}"/>
              </a:ext>
            </a:extLst>
          </p:cNvPr>
          <p:cNvSpPr/>
          <p:nvPr/>
        </p:nvSpPr>
        <p:spPr>
          <a:xfrm>
            <a:off x="2652396" y="2134961"/>
            <a:ext cx="2162432" cy="679634"/>
          </a:xfrm>
          <a:prstGeom prst="roundRect">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Delivered ToT methodology</a:t>
            </a:r>
          </a:p>
        </p:txBody>
      </p:sp>
      <p:sp>
        <p:nvSpPr>
          <p:cNvPr id="26" name="Rounded Rectangle 25">
            <a:extLst>
              <a:ext uri="{FF2B5EF4-FFF2-40B4-BE49-F238E27FC236}">
                <a16:creationId xmlns:a16="http://schemas.microsoft.com/office/drawing/2014/main" id="{1DF18B13-3F1C-744F-95FD-6948C9A5A457}"/>
              </a:ext>
            </a:extLst>
          </p:cNvPr>
          <p:cNvSpPr/>
          <p:nvPr/>
        </p:nvSpPr>
        <p:spPr>
          <a:xfrm>
            <a:off x="5105211" y="3964393"/>
            <a:ext cx="2467164" cy="679634"/>
          </a:xfrm>
          <a:prstGeom prst="roundRect">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Trained without methodology ToT</a:t>
            </a:r>
          </a:p>
        </p:txBody>
      </p:sp>
      <p:sp>
        <p:nvSpPr>
          <p:cNvPr id="27" name="Rounded Rectangle 26">
            <a:extLst>
              <a:ext uri="{FF2B5EF4-FFF2-40B4-BE49-F238E27FC236}">
                <a16:creationId xmlns:a16="http://schemas.microsoft.com/office/drawing/2014/main" id="{427EA3BF-296D-5E44-BFBF-082E347C4D5B}"/>
              </a:ext>
            </a:extLst>
          </p:cNvPr>
          <p:cNvSpPr/>
          <p:nvPr/>
        </p:nvSpPr>
        <p:spPr>
          <a:xfrm>
            <a:off x="1347398" y="4187191"/>
            <a:ext cx="2162432" cy="679634"/>
          </a:xfrm>
          <a:prstGeom prst="roundRect">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Received ToT – did not train</a:t>
            </a:r>
          </a:p>
        </p:txBody>
      </p:sp>
      <p:sp>
        <p:nvSpPr>
          <p:cNvPr id="28" name="Rounded Rectangle 27">
            <a:extLst>
              <a:ext uri="{FF2B5EF4-FFF2-40B4-BE49-F238E27FC236}">
                <a16:creationId xmlns:a16="http://schemas.microsoft.com/office/drawing/2014/main" id="{2556A80A-4683-E246-B68E-76751F035563}"/>
              </a:ext>
            </a:extLst>
          </p:cNvPr>
          <p:cNvSpPr/>
          <p:nvPr/>
        </p:nvSpPr>
        <p:spPr>
          <a:xfrm>
            <a:off x="1637782" y="5752236"/>
            <a:ext cx="2335706" cy="576658"/>
          </a:xfrm>
          <a:prstGeom prst="roundRect">
            <a:avLst/>
          </a:prstGeom>
          <a:noFill/>
          <a:ln w="38100" cap="flat" cmpd="sng" algn="ctr">
            <a:solidFill>
              <a:srgbClr val="2F618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IT" b="1" dirty="0">
                <a:solidFill>
                  <a:schemeClr val="tx1"/>
                </a:solidFill>
              </a:rPr>
              <a:t>Trainee</a:t>
            </a:r>
          </a:p>
        </p:txBody>
      </p:sp>
      <p:sp>
        <p:nvSpPr>
          <p:cNvPr id="19" name="Title 1">
            <a:extLst>
              <a:ext uri="{FF2B5EF4-FFF2-40B4-BE49-F238E27FC236}">
                <a16:creationId xmlns:a16="http://schemas.microsoft.com/office/drawing/2014/main" id="{97CF74D8-D55F-4DC7-B50C-BB6B7C70888E}"/>
              </a:ext>
            </a:extLst>
          </p:cNvPr>
          <p:cNvSpPr>
            <a:spLocks noGrp="1"/>
          </p:cNvSpPr>
          <p:nvPr>
            <p:ph type="title"/>
          </p:nvPr>
        </p:nvSpPr>
        <p:spPr>
          <a:xfrm>
            <a:off x="1057015" y="-52742"/>
            <a:ext cx="7886700" cy="1161588"/>
          </a:xfrm>
        </p:spPr>
        <p:txBody>
          <a:bodyPr/>
          <a:lstStyle/>
          <a:p>
            <a:pPr algn="r"/>
            <a:r>
              <a:rPr lang="en-GB" b="1" dirty="0">
                <a:solidFill>
                  <a:schemeClr val="bg1"/>
                </a:solidFill>
              </a:rPr>
              <a:t>Overview</a:t>
            </a:r>
          </a:p>
        </p:txBody>
      </p:sp>
    </p:spTree>
    <p:extLst>
      <p:ext uri="{BB962C8B-B14F-4D97-AF65-F5344CB8AC3E}">
        <p14:creationId xmlns:p14="http://schemas.microsoft.com/office/powerpoint/2010/main" val="428405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nline Media 3" descr="8 Things To Know About the Experiential Learning Cycle (FULL)">
            <a:hlinkClick r:id="" action="ppaction://media"/>
            <a:extLst>
              <a:ext uri="{FF2B5EF4-FFF2-40B4-BE49-F238E27FC236}">
                <a16:creationId xmlns:a16="http://schemas.microsoft.com/office/drawing/2014/main" id="{03A66EA1-A231-9D49-AD46-F4FA2763C5E2}"/>
              </a:ext>
            </a:extLst>
          </p:cNvPr>
          <p:cNvPicPr>
            <a:picLocks noGrp="1" noRot="1" noChangeAspect="1"/>
          </p:cNvPicPr>
          <p:nvPr>
            <p:ph idx="1"/>
            <a:videoFile r:link="rId1"/>
          </p:nvPr>
        </p:nvPicPr>
        <p:blipFill>
          <a:blip r:embed="rId3"/>
          <a:stretch>
            <a:fillRect/>
          </a:stretch>
        </p:blipFill>
        <p:spPr>
          <a:xfrm>
            <a:off x="268485" y="1228725"/>
            <a:ext cx="8607029" cy="4857590"/>
          </a:xfrm>
          <a:prstGeom prst="rect">
            <a:avLst/>
          </a:prstGeom>
        </p:spPr>
      </p:pic>
    </p:spTree>
    <p:extLst>
      <p:ext uri="{BB962C8B-B14F-4D97-AF65-F5344CB8AC3E}">
        <p14:creationId xmlns:p14="http://schemas.microsoft.com/office/powerpoint/2010/main" val="187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893" y="1114424"/>
            <a:ext cx="8659782" cy="490066"/>
          </a:xfrm>
        </p:spPr>
        <p:txBody>
          <a:bodyPr>
            <a:noAutofit/>
          </a:bodyPr>
          <a:lstStyle/>
          <a:p>
            <a:pPr algn="ctr"/>
            <a:r>
              <a:rPr lang="en-US" b="1" dirty="0">
                <a:effectLst/>
                <a:cs typeface="Verdana" panose="020B0604030504040204" pitchFamily="34" charset="0"/>
              </a:rPr>
              <a:t>David Kolb’s theory</a:t>
            </a:r>
            <a:endParaRPr lang="ru-RU" b="1" dirty="0">
              <a:effectLst/>
              <a:cs typeface="Verdana" panose="020B0604030504040204"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8279" y="1114424"/>
            <a:ext cx="9599330" cy="5286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95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2294" y="635462"/>
            <a:ext cx="10031943" cy="558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13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4B04B2-3603-7C40-BC9F-8A226865A680}"/>
              </a:ext>
            </a:extLst>
          </p:cNvPr>
          <p:cNvGrpSpPr>
            <a:grpSpLocks/>
          </p:cNvGrpSpPr>
          <p:nvPr/>
        </p:nvGrpSpPr>
        <p:grpSpPr bwMode="auto">
          <a:xfrm>
            <a:off x="316780" y="1245926"/>
            <a:ext cx="8584333" cy="4969137"/>
            <a:chOff x="-5572" y="-147"/>
            <a:chExt cx="67430" cy="41644"/>
          </a:xfrm>
        </p:grpSpPr>
        <p:grpSp>
          <p:nvGrpSpPr>
            <p:cNvPr id="10" name="Group 9">
              <a:extLst>
                <a:ext uri="{FF2B5EF4-FFF2-40B4-BE49-F238E27FC236}">
                  <a16:creationId xmlns:a16="http://schemas.microsoft.com/office/drawing/2014/main" id="{5D93A37D-6344-3547-AB0A-03D7DF8BEC0B}"/>
                </a:ext>
              </a:extLst>
            </p:cNvPr>
            <p:cNvGrpSpPr>
              <a:grpSpLocks/>
            </p:cNvGrpSpPr>
            <p:nvPr/>
          </p:nvGrpSpPr>
          <p:grpSpPr bwMode="auto">
            <a:xfrm>
              <a:off x="-5572" y="-147"/>
              <a:ext cx="67430" cy="41644"/>
              <a:chOff x="-5572" y="-147"/>
              <a:chExt cx="67430" cy="41644"/>
            </a:xfrm>
          </p:grpSpPr>
          <p:sp>
            <p:nvSpPr>
              <p:cNvPr id="11" name="Rectangle 10">
                <a:extLst>
                  <a:ext uri="{FF2B5EF4-FFF2-40B4-BE49-F238E27FC236}">
                    <a16:creationId xmlns:a16="http://schemas.microsoft.com/office/drawing/2014/main" id="{03C664EA-1798-694A-A8CB-5586061D8410}"/>
                  </a:ext>
                </a:extLst>
              </p:cNvPr>
              <p:cNvSpPr>
                <a:spLocks noChangeArrowheads="1"/>
              </p:cNvSpPr>
              <p:nvPr/>
            </p:nvSpPr>
            <p:spPr bwMode="auto">
              <a:xfrm>
                <a:off x="0" y="0"/>
                <a:ext cx="53568" cy="40233"/>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12" name="Rounded Rectangle 11">
                <a:extLst>
                  <a:ext uri="{FF2B5EF4-FFF2-40B4-BE49-F238E27FC236}">
                    <a16:creationId xmlns:a16="http://schemas.microsoft.com/office/drawing/2014/main" id="{151CEEC4-29CE-4942-B483-9DCBC39595A2}"/>
                  </a:ext>
                </a:extLst>
              </p:cNvPr>
              <p:cNvSpPr>
                <a:spLocks noChangeArrowheads="1"/>
              </p:cNvSpPr>
              <p:nvPr/>
            </p:nvSpPr>
            <p:spPr bwMode="auto">
              <a:xfrm>
                <a:off x="39926" y="26301"/>
                <a:ext cx="21932" cy="15196"/>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13" name="Text Box 4">
                <a:extLst>
                  <a:ext uri="{FF2B5EF4-FFF2-40B4-BE49-F238E27FC236}">
                    <a16:creationId xmlns:a16="http://schemas.microsoft.com/office/drawing/2014/main" id="{BD4DB117-FC4C-7B4E-8C90-99379F6E41A4}"/>
                  </a:ext>
                </a:extLst>
              </p:cNvPr>
              <p:cNvSpPr txBox="1">
                <a:spLocks noChangeArrowheads="1"/>
              </p:cNvSpPr>
              <p:nvPr/>
            </p:nvSpPr>
            <p:spPr bwMode="auto">
              <a:xfrm>
                <a:off x="41184" y="28009"/>
                <a:ext cx="19215" cy="13028"/>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34275" tIns="34275" rIns="34275" bIns="34275" anchor="t" anchorCtr="0" upright="1">
                <a:noAutofit/>
              </a:bodyPr>
              <a:lstStyle/>
              <a:p>
                <a:pPr marL="57150" indent="57150" algn="ctr">
                  <a:lnSpc>
                    <a:spcPct val="89000"/>
                  </a:lnSpc>
                  <a:spcBef>
                    <a:spcPts val="500"/>
                  </a:spcBef>
                  <a:spcAft>
                    <a:spcPts val="500"/>
                  </a:spcAft>
                </a:pPr>
                <a:r>
                  <a:rPr lang="en-US" sz="1600" b="1" dirty="0">
                    <a:solidFill>
                      <a:srgbClr val="000000"/>
                    </a:solidFill>
                    <a:effectLst/>
                    <a:ea typeface="Century Gothic" panose="020B0502020202020204" pitchFamily="34" charset="0"/>
                    <a:cs typeface="Century Gothic" panose="020B0502020202020204" pitchFamily="34" charset="0"/>
                  </a:rPr>
                  <a:t>  Adults are most interested in learning subjects that have immediate relevance and impact to their job or personal life</a:t>
                </a:r>
                <a:endParaRPr lang="en-IT" sz="1600" dirty="0">
                  <a:solidFill>
                    <a:srgbClr val="000000"/>
                  </a:solidFill>
                  <a:effectLst/>
                  <a:ea typeface="Century Gothic" panose="020B0502020202020204" pitchFamily="34" charset="0"/>
                  <a:cs typeface="Century Gothic" panose="020B0502020202020204" pitchFamily="34" charset="0"/>
                </a:endParaRPr>
              </a:p>
            </p:txBody>
          </p:sp>
          <p:sp>
            <p:nvSpPr>
              <p:cNvPr id="14" name="Rounded Rectangle 13">
                <a:extLst>
                  <a:ext uri="{FF2B5EF4-FFF2-40B4-BE49-F238E27FC236}">
                    <a16:creationId xmlns:a16="http://schemas.microsoft.com/office/drawing/2014/main" id="{28AE7D07-EB86-3448-AEB5-3E28AD913069}"/>
                  </a:ext>
                </a:extLst>
              </p:cNvPr>
              <p:cNvSpPr>
                <a:spLocks noChangeArrowheads="1"/>
              </p:cNvSpPr>
              <p:nvPr/>
            </p:nvSpPr>
            <p:spPr bwMode="auto">
              <a:xfrm>
                <a:off x="-3343" y="28009"/>
                <a:ext cx="19849" cy="12989"/>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15" name="Text Box 6">
                <a:extLst>
                  <a:ext uri="{FF2B5EF4-FFF2-40B4-BE49-F238E27FC236}">
                    <a16:creationId xmlns:a16="http://schemas.microsoft.com/office/drawing/2014/main" id="{3E9A7DD3-B98B-B14F-8189-35AEB15C1926}"/>
                  </a:ext>
                </a:extLst>
              </p:cNvPr>
              <p:cNvSpPr txBox="1">
                <a:spLocks noChangeArrowheads="1"/>
              </p:cNvSpPr>
              <p:nvPr/>
            </p:nvSpPr>
            <p:spPr bwMode="auto">
              <a:xfrm>
                <a:off x="-3190" y="27591"/>
                <a:ext cx="16366" cy="10681"/>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38100" tIns="38100" rIns="38100" bIns="38100" anchor="t" anchorCtr="0" upright="1">
                <a:noAutofit/>
              </a:bodyPr>
              <a:lstStyle/>
              <a:p>
                <a:pPr marL="57150" indent="63500" algn="just">
                  <a:lnSpc>
                    <a:spcPct val="89000"/>
                  </a:lnSpc>
                  <a:spcBef>
                    <a:spcPts val="500"/>
                  </a:spcBef>
                  <a:spcAft>
                    <a:spcPts val="500"/>
                  </a:spcAft>
                </a:pPr>
                <a:r>
                  <a:rPr lang="en-US" sz="1400" dirty="0">
                    <a:solidFill>
                      <a:srgbClr val="000000"/>
                    </a:solidFill>
                    <a:effectLst/>
                    <a:ea typeface="Century Gothic" panose="020B0502020202020204" pitchFamily="34" charset="0"/>
                    <a:cs typeface="Century Gothic" panose="020B0502020202020204" pitchFamily="34" charset="0"/>
                  </a:rPr>
                  <a:t> </a:t>
                </a:r>
                <a:endParaRPr lang="en-IT" sz="1400" dirty="0">
                  <a:solidFill>
                    <a:srgbClr val="000000"/>
                  </a:solidFill>
                  <a:effectLst/>
                  <a:ea typeface="Century Gothic" panose="020B0502020202020204" pitchFamily="34" charset="0"/>
                  <a:cs typeface="Century Gothic" panose="020B0502020202020204" pitchFamily="34" charset="0"/>
                </a:endParaRPr>
              </a:p>
              <a:p>
                <a:pPr marL="57150" algn="ctr">
                  <a:lnSpc>
                    <a:spcPct val="89000"/>
                  </a:lnSpc>
                  <a:spcBef>
                    <a:spcPts val="150"/>
                  </a:spcBef>
                  <a:spcAft>
                    <a:spcPts val="500"/>
                  </a:spcAft>
                </a:pPr>
                <a:r>
                  <a:rPr lang="en-US" sz="1600" b="1" dirty="0">
                    <a:solidFill>
                      <a:srgbClr val="000000"/>
                    </a:solidFill>
                    <a:effectLst/>
                    <a:ea typeface="Century Gothic" panose="020B0502020202020204" pitchFamily="34" charset="0"/>
                    <a:cs typeface="Century Gothic" panose="020B0502020202020204" pitchFamily="34" charset="0"/>
                  </a:rPr>
                  <a:t>Adult education needs to be problem-centered rather than content-centered</a:t>
                </a:r>
                <a:endParaRPr lang="en-IT" sz="1600" dirty="0">
                  <a:solidFill>
                    <a:srgbClr val="000000"/>
                  </a:solidFill>
                  <a:effectLst/>
                  <a:ea typeface="Century Gothic" panose="020B0502020202020204" pitchFamily="34" charset="0"/>
                  <a:cs typeface="Century Gothic" panose="020B0502020202020204" pitchFamily="34" charset="0"/>
                </a:endParaRPr>
              </a:p>
            </p:txBody>
          </p:sp>
          <p:sp>
            <p:nvSpPr>
              <p:cNvPr id="16" name="Rounded Rectangle 15">
                <a:extLst>
                  <a:ext uri="{FF2B5EF4-FFF2-40B4-BE49-F238E27FC236}">
                    <a16:creationId xmlns:a16="http://schemas.microsoft.com/office/drawing/2014/main" id="{8B717DA9-3709-DB43-8303-8A3AEA4F509F}"/>
                  </a:ext>
                </a:extLst>
              </p:cNvPr>
              <p:cNvSpPr>
                <a:spLocks noChangeArrowheads="1"/>
              </p:cNvSpPr>
              <p:nvPr/>
            </p:nvSpPr>
            <p:spPr bwMode="auto">
              <a:xfrm>
                <a:off x="39030" y="-129"/>
                <a:ext cx="19849" cy="12857"/>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17" name="Text Box 9">
                <a:extLst>
                  <a:ext uri="{FF2B5EF4-FFF2-40B4-BE49-F238E27FC236}">
                    <a16:creationId xmlns:a16="http://schemas.microsoft.com/office/drawing/2014/main" id="{553923A9-0F00-8442-995A-F881D1691980}"/>
                  </a:ext>
                </a:extLst>
              </p:cNvPr>
              <p:cNvSpPr txBox="1">
                <a:spLocks noChangeArrowheads="1"/>
              </p:cNvSpPr>
              <p:nvPr/>
            </p:nvSpPr>
            <p:spPr bwMode="auto">
              <a:xfrm>
                <a:off x="41184" y="590"/>
                <a:ext cx="16576" cy="9078"/>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38100" tIns="38100" rIns="38100" bIns="38100" anchor="t" anchorCtr="0" upright="1">
                <a:noAutofit/>
              </a:bodyPr>
              <a:lstStyle/>
              <a:p>
                <a:pPr marL="57150" indent="63500" algn="ctr">
                  <a:lnSpc>
                    <a:spcPct val="89000"/>
                  </a:lnSpc>
                  <a:spcBef>
                    <a:spcPts val="500"/>
                  </a:spcBef>
                  <a:spcAft>
                    <a:spcPts val="500"/>
                  </a:spcAft>
                </a:pPr>
                <a:r>
                  <a:rPr lang="en-US" sz="1600" b="1" dirty="0">
                    <a:solidFill>
                      <a:srgbClr val="000000"/>
                    </a:solidFill>
                    <a:effectLst/>
                    <a:ea typeface="Century Gothic" panose="020B0502020202020204" pitchFamily="34" charset="0"/>
                    <a:cs typeface="Century Gothic" panose="020B0502020202020204" pitchFamily="34" charset="0"/>
                  </a:rPr>
                  <a:t>Adults want their experiences (including mistakes) to be the basis of the training </a:t>
                </a:r>
                <a:endParaRPr lang="en-IT" sz="1600" dirty="0">
                  <a:solidFill>
                    <a:srgbClr val="000000"/>
                  </a:solidFill>
                  <a:effectLst/>
                  <a:ea typeface="Century Gothic" panose="020B0502020202020204" pitchFamily="34" charset="0"/>
                  <a:cs typeface="Century Gothic" panose="020B0502020202020204" pitchFamily="34" charset="0"/>
                </a:endParaRPr>
              </a:p>
            </p:txBody>
          </p:sp>
          <p:sp>
            <p:nvSpPr>
              <p:cNvPr id="18" name="Rounded Rectangle 17">
                <a:extLst>
                  <a:ext uri="{FF2B5EF4-FFF2-40B4-BE49-F238E27FC236}">
                    <a16:creationId xmlns:a16="http://schemas.microsoft.com/office/drawing/2014/main" id="{DC41560D-2737-4A4E-A6A6-4B03DBC36AFE}"/>
                  </a:ext>
                </a:extLst>
              </p:cNvPr>
              <p:cNvSpPr>
                <a:spLocks noChangeArrowheads="1"/>
              </p:cNvSpPr>
              <p:nvPr/>
            </p:nvSpPr>
            <p:spPr bwMode="auto">
              <a:xfrm>
                <a:off x="-5572" y="-147"/>
                <a:ext cx="19850" cy="12857"/>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19" name="Text Box 11">
                <a:extLst>
                  <a:ext uri="{FF2B5EF4-FFF2-40B4-BE49-F238E27FC236}">
                    <a16:creationId xmlns:a16="http://schemas.microsoft.com/office/drawing/2014/main" id="{E5DE5B4E-04E1-ED42-94B5-98521649C83C}"/>
                  </a:ext>
                </a:extLst>
              </p:cNvPr>
              <p:cNvSpPr txBox="1">
                <a:spLocks noChangeArrowheads="1"/>
              </p:cNvSpPr>
              <p:nvPr/>
            </p:nvSpPr>
            <p:spPr bwMode="auto">
              <a:xfrm>
                <a:off x="-4456" y="892"/>
                <a:ext cx="16828" cy="10394"/>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38100" tIns="38100" rIns="38100" bIns="38100" anchor="t" anchorCtr="0" upright="1">
                <a:noAutofit/>
              </a:bodyPr>
              <a:lstStyle/>
              <a:p>
                <a:pPr marL="57150" indent="63500" algn="ctr">
                  <a:lnSpc>
                    <a:spcPct val="89000"/>
                  </a:lnSpc>
                  <a:spcBef>
                    <a:spcPts val="500"/>
                  </a:spcBef>
                  <a:spcAft>
                    <a:spcPts val="500"/>
                  </a:spcAft>
                </a:pPr>
                <a:r>
                  <a:rPr lang="en-US" sz="1600" b="1" dirty="0">
                    <a:solidFill>
                      <a:srgbClr val="000000"/>
                    </a:solidFill>
                    <a:effectLst/>
                    <a:ea typeface="Century Gothic" panose="020B0502020202020204" pitchFamily="34" charset="0"/>
                    <a:cs typeface="Century Gothic" panose="020B0502020202020204" pitchFamily="34" charset="0"/>
                  </a:rPr>
                  <a:t>Adults want to be involved in both the planning and the evaluation of the training</a:t>
                </a:r>
                <a:endParaRPr lang="en-IT" sz="1600" dirty="0">
                  <a:solidFill>
                    <a:srgbClr val="000000"/>
                  </a:solidFill>
                  <a:effectLst/>
                  <a:ea typeface="Century Gothic" panose="020B0502020202020204" pitchFamily="34" charset="0"/>
                  <a:cs typeface="Century Gothic" panose="020B0502020202020204" pitchFamily="34" charset="0"/>
                </a:endParaRPr>
              </a:p>
            </p:txBody>
          </p:sp>
          <p:sp>
            <p:nvSpPr>
              <p:cNvPr id="20" name="Freeform 19">
                <a:extLst>
                  <a:ext uri="{FF2B5EF4-FFF2-40B4-BE49-F238E27FC236}">
                    <a16:creationId xmlns:a16="http://schemas.microsoft.com/office/drawing/2014/main" id="{DB1D0FCF-24F6-4F44-A189-E3E3F9425CEA}"/>
                  </a:ext>
                </a:extLst>
              </p:cNvPr>
              <p:cNvSpPr>
                <a:spLocks/>
              </p:cNvSpPr>
              <p:nvPr/>
            </p:nvSpPr>
            <p:spPr bwMode="auto">
              <a:xfrm>
                <a:off x="8984" y="2316"/>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21" name="Text Box 13">
                <a:extLst>
                  <a:ext uri="{FF2B5EF4-FFF2-40B4-BE49-F238E27FC236}">
                    <a16:creationId xmlns:a16="http://schemas.microsoft.com/office/drawing/2014/main" id="{CB81FFBD-282C-EB40-B1FB-ACDAC8D0E58A}"/>
                  </a:ext>
                </a:extLst>
              </p:cNvPr>
              <p:cNvSpPr txBox="1">
                <a:spLocks noChangeArrowheads="1"/>
              </p:cNvSpPr>
              <p:nvPr/>
            </p:nvSpPr>
            <p:spPr bwMode="auto">
              <a:xfrm>
                <a:off x="12372" y="7412"/>
                <a:ext cx="14010" cy="12302"/>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en-US" b="1" dirty="0">
                    <a:solidFill>
                      <a:srgbClr val="000000"/>
                    </a:solidFill>
                    <a:effectLst/>
                    <a:ea typeface="Century Gothic" panose="020B0502020202020204" pitchFamily="34" charset="0"/>
                    <a:cs typeface="Century Gothic" panose="020B0502020202020204" pitchFamily="34" charset="0"/>
                  </a:rPr>
                  <a:t>Active participation</a:t>
                </a:r>
                <a:endParaRPr lang="en-IT" b="1" dirty="0">
                  <a:solidFill>
                    <a:srgbClr val="000000"/>
                  </a:solidFill>
                  <a:effectLst/>
                  <a:ea typeface="Century Gothic" panose="020B0502020202020204" pitchFamily="34" charset="0"/>
                  <a:cs typeface="Century Gothic" panose="020B0502020202020204" pitchFamily="34" charset="0"/>
                </a:endParaRPr>
              </a:p>
            </p:txBody>
          </p:sp>
          <p:sp>
            <p:nvSpPr>
              <p:cNvPr id="22" name="Freeform 21">
                <a:extLst>
                  <a:ext uri="{FF2B5EF4-FFF2-40B4-BE49-F238E27FC236}">
                    <a16:creationId xmlns:a16="http://schemas.microsoft.com/office/drawing/2014/main" id="{0578BAC8-E505-4F48-A616-239F39DDE436}"/>
                  </a:ext>
                </a:extLst>
              </p:cNvPr>
              <p:cNvSpPr>
                <a:spLocks/>
              </p:cNvSpPr>
              <p:nvPr/>
            </p:nvSpPr>
            <p:spPr bwMode="auto">
              <a:xfrm rot="5400000">
                <a:off x="27186" y="2316"/>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23" name="Text Box 15">
                <a:extLst>
                  <a:ext uri="{FF2B5EF4-FFF2-40B4-BE49-F238E27FC236}">
                    <a16:creationId xmlns:a16="http://schemas.microsoft.com/office/drawing/2014/main" id="{A1A4AEE2-32DA-CF4C-B65E-1C7D416287C2}"/>
                  </a:ext>
                </a:extLst>
              </p:cNvPr>
              <p:cNvSpPr txBox="1">
                <a:spLocks noChangeArrowheads="1"/>
              </p:cNvSpPr>
              <p:nvPr/>
            </p:nvSpPr>
            <p:spPr bwMode="auto">
              <a:xfrm>
                <a:off x="27186" y="7412"/>
                <a:ext cx="13062" cy="12302"/>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tr-TR" b="1" dirty="0">
                    <a:solidFill>
                      <a:srgbClr val="000000"/>
                    </a:solidFill>
                    <a:effectLst/>
                    <a:ea typeface="Century Gothic" panose="020B0502020202020204" pitchFamily="34" charset="0"/>
                    <a:cs typeface="Century Gothic" panose="020B0502020202020204" pitchFamily="34" charset="0"/>
                  </a:rPr>
                  <a:t>Using </a:t>
                </a:r>
                <a:r>
                  <a:rPr lang="en-US" b="1" dirty="0">
                    <a:solidFill>
                      <a:srgbClr val="000000"/>
                    </a:solidFill>
                    <a:effectLst/>
                    <a:ea typeface="Century Gothic" panose="020B0502020202020204" pitchFamily="34" charset="0"/>
                    <a:cs typeface="Century Gothic" panose="020B0502020202020204" pitchFamily="34" charset="0"/>
                  </a:rPr>
                  <a:t>experiences</a:t>
                </a:r>
                <a:endParaRPr lang="en-IT" b="1" dirty="0">
                  <a:solidFill>
                    <a:srgbClr val="000000"/>
                  </a:solidFill>
                  <a:effectLst/>
                  <a:ea typeface="Century Gothic" panose="020B0502020202020204" pitchFamily="34" charset="0"/>
                  <a:cs typeface="Century Gothic" panose="020B0502020202020204" pitchFamily="34" charset="0"/>
                </a:endParaRPr>
              </a:p>
            </p:txBody>
          </p:sp>
          <p:sp>
            <p:nvSpPr>
              <p:cNvPr id="24" name="Freeform 23">
                <a:extLst>
                  <a:ext uri="{FF2B5EF4-FFF2-40B4-BE49-F238E27FC236}">
                    <a16:creationId xmlns:a16="http://schemas.microsoft.com/office/drawing/2014/main" id="{45942CF8-8149-7444-928D-9844CEBBF737}"/>
                  </a:ext>
                </a:extLst>
              </p:cNvPr>
              <p:cNvSpPr>
                <a:spLocks/>
              </p:cNvSpPr>
              <p:nvPr/>
            </p:nvSpPr>
            <p:spPr bwMode="auto">
              <a:xfrm rot="10800000">
                <a:off x="27186" y="20518"/>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25" name="Text Box 17">
                <a:extLst>
                  <a:ext uri="{FF2B5EF4-FFF2-40B4-BE49-F238E27FC236}">
                    <a16:creationId xmlns:a16="http://schemas.microsoft.com/office/drawing/2014/main" id="{7D01A3AB-E02A-C141-BD49-131F493D6EDD}"/>
                  </a:ext>
                </a:extLst>
              </p:cNvPr>
              <p:cNvSpPr txBox="1">
                <a:spLocks noChangeArrowheads="1"/>
              </p:cNvSpPr>
              <p:nvPr/>
            </p:nvSpPr>
            <p:spPr bwMode="auto">
              <a:xfrm>
                <a:off x="27186" y="20518"/>
                <a:ext cx="12302" cy="14312"/>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en-US" b="1" dirty="0">
                    <a:solidFill>
                      <a:srgbClr val="000000"/>
                    </a:solidFill>
                    <a:effectLst/>
                    <a:ea typeface="Century Gothic" panose="020B0502020202020204" pitchFamily="34" charset="0"/>
                    <a:cs typeface="Century Gothic" panose="020B0502020202020204" pitchFamily="34" charset="0"/>
                  </a:rPr>
                  <a:t>Learning with relevance and impact to job or personal life</a:t>
                </a:r>
                <a:endParaRPr lang="en-IT" b="1" dirty="0">
                  <a:solidFill>
                    <a:srgbClr val="000000"/>
                  </a:solidFill>
                  <a:effectLst/>
                  <a:ea typeface="Century Gothic" panose="020B0502020202020204" pitchFamily="34" charset="0"/>
                  <a:cs typeface="Century Gothic" panose="020B0502020202020204" pitchFamily="34" charset="0"/>
                </a:endParaRPr>
              </a:p>
            </p:txBody>
          </p:sp>
          <p:sp>
            <p:nvSpPr>
              <p:cNvPr id="26" name="Freeform 25">
                <a:extLst>
                  <a:ext uri="{FF2B5EF4-FFF2-40B4-BE49-F238E27FC236}">
                    <a16:creationId xmlns:a16="http://schemas.microsoft.com/office/drawing/2014/main" id="{7DA4CE7C-A9F3-8249-8E85-20F9FC274E3A}"/>
                  </a:ext>
                </a:extLst>
              </p:cNvPr>
              <p:cNvSpPr>
                <a:spLocks/>
              </p:cNvSpPr>
              <p:nvPr/>
            </p:nvSpPr>
            <p:spPr bwMode="auto">
              <a:xfrm rot="-5400000">
                <a:off x="8984" y="20518"/>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27" name="Text Box 19">
                <a:extLst>
                  <a:ext uri="{FF2B5EF4-FFF2-40B4-BE49-F238E27FC236}">
                    <a16:creationId xmlns:a16="http://schemas.microsoft.com/office/drawing/2014/main" id="{E0B8493F-D64D-0845-9286-3BAAA9ACB125}"/>
                  </a:ext>
                </a:extLst>
              </p:cNvPr>
              <p:cNvSpPr txBox="1">
                <a:spLocks noChangeArrowheads="1"/>
              </p:cNvSpPr>
              <p:nvPr/>
            </p:nvSpPr>
            <p:spPr bwMode="auto">
              <a:xfrm>
                <a:off x="13614" y="20518"/>
                <a:ext cx="12768" cy="12303"/>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en-US" b="1" dirty="0">
                    <a:solidFill>
                      <a:srgbClr val="000000"/>
                    </a:solidFill>
                    <a:effectLst/>
                    <a:ea typeface="Century Gothic" panose="020B0502020202020204" pitchFamily="34" charset="0"/>
                    <a:cs typeface="Century Gothic" panose="020B0502020202020204" pitchFamily="34" charset="0"/>
                  </a:rPr>
                  <a:t>Problem-centered learning and instruction</a:t>
                </a:r>
                <a:endParaRPr lang="en-IT" b="1" dirty="0">
                  <a:solidFill>
                    <a:srgbClr val="000000"/>
                  </a:solidFill>
                  <a:effectLst/>
                  <a:ea typeface="Century Gothic" panose="020B0502020202020204" pitchFamily="34" charset="0"/>
                  <a:cs typeface="Century Gothic" panose="020B0502020202020204" pitchFamily="34" charset="0"/>
                </a:endParaRPr>
              </a:p>
            </p:txBody>
          </p:sp>
          <p:sp>
            <p:nvSpPr>
              <p:cNvPr id="28" name="Freeform 27">
                <a:extLst>
                  <a:ext uri="{FF2B5EF4-FFF2-40B4-BE49-F238E27FC236}">
                    <a16:creationId xmlns:a16="http://schemas.microsoft.com/office/drawing/2014/main" id="{B9521444-AC9D-944C-A890-B41E60070D39}"/>
                  </a:ext>
                </a:extLst>
              </p:cNvPr>
              <p:cNvSpPr>
                <a:spLocks/>
              </p:cNvSpPr>
              <p:nvPr/>
            </p:nvSpPr>
            <p:spPr bwMode="auto">
              <a:xfrm>
                <a:off x="23780" y="16500"/>
                <a:ext cx="6007" cy="5224"/>
              </a:xfrm>
              <a:custGeom>
                <a:avLst/>
                <a:gdLst>
                  <a:gd name="T0" fmla="*/ 6521 w 120000"/>
                  <a:gd name="T1" fmla="*/ 60000 h 120000"/>
                  <a:gd name="T2" fmla="*/ 6521 w 120000"/>
                  <a:gd name="T3" fmla="*/ 60000 h 120000"/>
                  <a:gd name="T4" fmla="*/ 51107 w 120000"/>
                  <a:gd name="T5" fmla="*/ 8230 h 120000"/>
                  <a:gd name="T6" fmla="*/ 110520 w 120000"/>
                  <a:gd name="T7" fmla="*/ 42783 h 120000"/>
                  <a:gd name="T8" fmla="*/ 116427 w 120000"/>
                  <a:gd name="T9" fmla="*/ 42783 h 120000"/>
                  <a:gd name="T10" fmla="*/ 106956 w 120000"/>
                  <a:gd name="T11" fmla="*/ 59999 h 120000"/>
                  <a:gd name="T12" fmla="*/ 90340 w 120000"/>
                  <a:gd name="T13" fmla="*/ 42783 h 120000"/>
                  <a:gd name="T14" fmla="*/ 95921 w 120000"/>
                  <a:gd name="T15" fmla="*/ 42783 h 120000"/>
                  <a:gd name="T16" fmla="*/ 50447 w 120000"/>
                  <a:gd name="T17" fmla="*/ 23561 h 120000"/>
                  <a:gd name="T18" fmla="*/ 19565 w 120000"/>
                  <a:gd name="T19" fmla="*/ 60000 h 120000"/>
                  <a:gd name="T20" fmla="*/ 6521 w 120000"/>
                  <a:gd name="T21" fmla="*/ 6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60000"/>
                    </a:cubicBezTo>
                    <a:lnTo>
                      <a:pt x="6521" y="60000"/>
                    </a:lnTo>
                    <a:close/>
                  </a:path>
                </a:pathLst>
              </a:custGeom>
              <a:solidFill>
                <a:srgbClr val="B3CAE7"/>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sp>
            <p:nvSpPr>
              <p:cNvPr id="29" name="Freeform 28">
                <a:extLst>
                  <a:ext uri="{FF2B5EF4-FFF2-40B4-BE49-F238E27FC236}">
                    <a16:creationId xmlns:a16="http://schemas.microsoft.com/office/drawing/2014/main" id="{6BB00C8E-CA81-614F-8110-F707AF0888F6}"/>
                  </a:ext>
                </a:extLst>
              </p:cNvPr>
              <p:cNvSpPr>
                <a:spLocks/>
              </p:cNvSpPr>
              <p:nvPr/>
            </p:nvSpPr>
            <p:spPr bwMode="auto">
              <a:xfrm rot="10800000">
                <a:off x="23780" y="18509"/>
                <a:ext cx="6007" cy="5224"/>
              </a:xfrm>
              <a:custGeom>
                <a:avLst/>
                <a:gdLst>
                  <a:gd name="T0" fmla="*/ 6521 w 120000"/>
                  <a:gd name="T1" fmla="*/ 60000 h 120000"/>
                  <a:gd name="T2" fmla="*/ 6521 w 120000"/>
                  <a:gd name="T3" fmla="*/ 60000 h 120000"/>
                  <a:gd name="T4" fmla="*/ 51107 w 120000"/>
                  <a:gd name="T5" fmla="*/ 8230 h 120000"/>
                  <a:gd name="T6" fmla="*/ 110520 w 120000"/>
                  <a:gd name="T7" fmla="*/ 42783 h 120000"/>
                  <a:gd name="T8" fmla="*/ 116427 w 120000"/>
                  <a:gd name="T9" fmla="*/ 42783 h 120000"/>
                  <a:gd name="T10" fmla="*/ 106956 w 120000"/>
                  <a:gd name="T11" fmla="*/ 59999 h 120000"/>
                  <a:gd name="T12" fmla="*/ 90340 w 120000"/>
                  <a:gd name="T13" fmla="*/ 42783 h 120000"/>
                  <a:gd name="T14" fmla="*/ 95921 w 120000"/>
                  <a:gd name="T15" fmla="*/ 42783 h 120000"/>
                  <a:gd name="T16" fmla="*/ 50447 w 120000"/>
                  <a:gd name="T17" fmla="*/ 23561 h 120000"/>
                  <a:gd name="T18" fmla="*/ 19565 w 120000"/>
                  <a:gd name="T19" fmla="*/ 60000 h 120000"/>
                  <a:gd name="T20" fmla="*/ 6521 w 120000"/>
                  <a:gd name="T21" fmla="*/ 6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60000"/>
                    </a:cubicBezTo>
                    <a:lnTo>
                      <a:pt x="6521" y="60000"/>
                    </a:lnTo>
                    <a:close/>
                  </a:path>
                </a:pathLst>
              </a:custGeom>
              <a:solidFill>
                <a:srgbClr val="B3CAE7"/>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ea typeface="Century Gothic" panose="020B0502020202020204" pitchFamily="34" charset="0"/>
                    <a:cs typeface="Century Gothic" panose="020B0502020202020204" pitchFamily="34" charset="0"/>
                  </a:rPr>
                  <a:t> </a:t>
                </a:r>
                <a:endParaRPr lang="en-IT" sz="1200">
                  <a:solidFill>
                    <a:srgbClr val="000000"/>
                  </a:solidFill>
                  <a:effectLst/>
                  <a:ea typeface="Century Gothic" panose="020B0502020202020204" pitchFamily="34" charset="0"/>
                  <a:cs typeface="Century Gothic" panose="020B0502020202020204" pitchFamily="34" charset="0"/>
                </a:endParaRPr>
              </a:p>
            </p:txBody>
          </p:sp>
        </p:grpSp>
      </p:grpSp>
    </p:spTree>
    <p:extLst>
      <p:ext uri="{BB962C8B-B14F-4D97-AF65-F5344CB8AC3E}">
        <p14:creationId xmlns:p14="http://schemas.microsoft.com/office/powerpoint/2010/main" val="10284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1105308"/>
            <a:ext cx="8229600" cy="720626"/>
          </a:xfrm>
          <a:noFill/>
        </p:spPr>
        <p:txBody>
          <a:bodyPr/>
          <a:lstStyle/>
          <a:p>
            <a:pPr algn="ctr" eaLnBrk="1" hangingPunct="1"/>
            <a:r>
              <a:rPr lang="en-GB" b="1" dirty="0"/>
              <a:t>Retaining training material</a:t>
            </a:r>
          </a:p>
        </p:txBody>
      </p:sp>
      <p:sp>
        <p:nvSpPr>
          <p:cNvPr id="2" name="TextBox 1"/>
          <p:cNvSpPr txBox="1"/>
          <p:nvPr/>
        </p:nvSpPr>
        <p:spPr>
          <a:xfrm>
            <a:off x="539552" y="2253656"/>
            <a:ext cx="8090098" cy="3539430"/>
          </a:xfrm>
          <a:prstGeom prst="rect">
            <a:avLst/>
          </a:prstGeom>
          <a:noFill/>
        </p:spPr>
        <p:txBody>
          <a:bodyPr wrap="square" rtlCol="0">
            <a:spAutoFit/>
          </a:bodyPr>
          <a:lstStyle/>
          <a:p>
            <a:r>
              <a:rPr lang="en-GB" sz="2800" dirty="0"/>
              <a:t>People forget what they learn …</a:t>
            </a:r>
          </a:p>
          <a:p>
            <a:pPr lvl="2"/>
            <a:r>
              <a:rPr lang="en-GB" sz="2800" dirty="0"/>
              <a:t>40% in 2 days</a:t>
            </a:r>
          </a:p>
          <a:p>
            <a:pPr lvl="2"/>
            <a:r>
              <a:rPr lang="en-GB" sz="2800" dirty="0"/>
              <a:t>65% in 8 days</a:t>
            </a:r>
          </a:p>
          <a:p>
            <a:pPr lvl="2"/>
            <a:r>
              <a:rPr lang="en-GB" sz="2800" dirty="0"/>
              <a:t>75% in 30 days</a:t>
            </a:r>
          </a:p>
          <a:p>
            <a:endParaRPr lang="en-GB" sz="2800" dirty="0">
              <a:solidFill>
                <a:srgbClr val="1217EE"/>
              </a:solidFill>
            </a:endParaRPr>
          </a:p>
          <a:p>
            <a:r>
              <a:rPr lang="en-GB" sz="2800" dirty="0"/>
              <a:t>Within a month of your training, most of your audience will have forgotten about three-quarters of the information you imparted!</a:t>
            </a:r>
          </a:p>
        </p:txBody>
      </p:sp>
    </p:spTree>
    <p:extLst>
      <p:ext uri="{BB962C8B-B14F-4D97-AF65-F5344CB8AC3E}">
        <p14:creationId xmlns:p14="http://schemas.microsoft.com/office/powerpoint/2010/main" val="283721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Segnaposto contenuto 1" descr="learningpyramid4.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6642" y="2132442"/>
            <a:ext cx="5110715" cy="4287409"/>
          </a:xfrm>
        </p:spPr>
      </p:pic>
      <p:sp>
        <p:nvSpPr>
          <p:cNvPr id="4" name="Rectangle 2">
            <a:extLst>
              <a:ext uri="{FF2B5EF4-FFF2-40B4-BE49-F238E27FC236}">
                <a16:creationId xmlns:a16="http://schemas.microsoft.com/office/drawing/2014/main" id="{805046C7-FD71-5949-BD92-D1461E8DAA00}"/>
              </a:ext>
            </a:extLst>
          </p:cNvPr>
          <p:cNvSpPr txBox="1">
            <a:spLocks noChangeArrowheads="1"/>
          </p:cNvSpPr>
          <p:nvPr/>
        </p:nvSpPr>
        <p:spPr>
          <a:xfrm>
            <a:off x="457199" y="1176746"/>
            <a:ext cx="8229600" cy="720626"/>
          </a:xfrm>
          <a:prstGeom prst="rect">
            <a:avLst/>
          </a:prstGeom>
          <a:noFill/>
        </p:spPr>
        <p:txBody>
          <a:bodyPr vert="horz" lIns="91440" tIns="45720" rIns="91440" bIns="45720" rtlCol="0" anchor="ctr">
            <a:normAutofit/>
          </a:bodyPr>
          <a:lstStyle>
            <a:lvl1pPr defTabSz="914400">
              <a:lnSpc>
                <a:spcPct val="90000"/>
              </a:lnSpc>
              <a:spcBef>
                <a:spcPct val="0"/>
              </a:spcBef>
              <a:buNone/>
              <a:defRPr sz="4000" b="1">
                <a:solidFill>
                  <a:srgbClr val="005E8E"/>
                </a:solidFill>
                <a:latin typeface="+mj-lt"/>
                <a:ea typeface="+mj-ea"/>
                <a:cs typeface="+mj-cs"/>
              </a:defRPr>
            </a:lvl1pPr>
          </a:lstStyle>
          <a:p>
            <a:pPr algn="ctr"/>
            <a:r>
              <a:rPr lang="en-GB" dirty="0"/>
              <a:t>The learning pyramid</a:t>
            </a:r>
          </a:p>
        </p:txBody>
      </p:sp>
    </p:spTree>
    <p:extLst>
      <p:ext uri="{BB962C8B-B14F-4D97-AF65-F5344CB8AC3E}">
        <p14:creationId xmlns:p14="http://schemas.microsoft.com/office/powerpoint/2010/main" val="366226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074440"/>
            <a:ext cx="8275265" cy="914400"/>
          </a:xfrm>
          <a:noFill/>
        </p:spPr>
        <p:txBody>
          <a:bodyPr vert="horz" lIns="91440" tIns="45720" rIns="91440" bIns="45720" rtlCol="0" anchor="ctr">
            <a:normAutofit/>
          </a:bodyPr>
          <a:lstStyle/>
          <a:p>
            <a:pPr algn="ctr"/>
            <a:r>
              <a:rPr lang="en-GB" dirty="0"/>
              <a:t>Learning styles</a:t>
            </a:r>
          </a:p>
        </p:txBody>
      </p:sp>
      <p:sp>
        <p:nvSpPr>
          <p:cNvPr id="3" name="Segnaposto contenuto 2"/>
          <p:cNvSpPr>
            <a:spLocks noGrp="1"/>
          </p:cNvSpPr>
          <p:nvPr>
            <p:ph idx="1"/>
          </p:nvPr>
        </p:nvSpPr>
        <p:spPr>
          <a:xfrm>
            <a:off x="611560" y="2200275"/>
            <a:ext cx="8113340" cy="4066054"/>
          </a:xfrm>
        </p:spPr>
        <p:txBody>
          <a:bodyPr>
            <a:noAutofit/>
          </a:bodyPr>
          <a:lstStyle/>
          <a:p>
            <a:pPr marL="0" indent="0" algn="just">
              <a:buNone/>
            </a:pPr>
            <a:r>
              <a:rPr lang="en-GB" sz="2800" noProof="0" dirty="0"/>
              <a:t>Learning styles refer to the ways you prefer to approach new information. </a:t>
            </a:r>
          </a:p>
          <a:p>
            <a:pPr marL="0" indent="0" algn="just">
              <a:buNone/>
            </a:pPr>
            <a:endParaRPr lang="en-GB" dirty="0"/>
          </a:p>
          <a:p>
            <a:pPr marL="0" indent="0" algn="just">
              <a:buNone/>
            </a:pPr>
            <a:r>
              <a:rPr lang="en-GB" sz="2800" b="1" noProof="0" dirty="0"/>
              <a:t>How much do you know about yourself? Let’s take a test…</a:t>
            </a:r>
          </a:p>
          <a:p>
            <a:pPr marL="0" indent="0">
              <a:buNone/>
            </a:pPr>
            <a:endParaRPr lang="en-GB" sz="2800" noProof="0" dirty="0"/>
          </a:p>
        </p:txBody>
      </p:sp>
    </p:spTree>
    <p:extLst>
      <p:ext uri="{BB962C8B-B14F-4D97-AF65-F5344CB8AC3E}">
        <p14:creationId xmlns:p14="http://schemas.microsoft.com/office/powerpoint/2010/main" val="113286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oney and Mumford Learning Styles | LaptrinhX">
            <a:extLst>
              <a:ext uri="{FF2B5EF4-FFF2-40B4-BE49-F238E27FC236}">
                <a16:creationId xmlns:a16="http://schemas.microsoft.com/office/drawing/2014/main" id="{07C18E01-BDDE-6C4F-9CB7-B7E37AB365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8738" y="1072002"/>
            <a:ext cx="6731317" cy="525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5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Activists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GB" dirty="0"/>
              <a:t>Activists involve themselves fully and without bias in new experiences. They enjoy the here and now, and are happy to be dominated by immediate experiences. They are open-minded, not sceptical, and this tends to make them enthusiastic about anything new. Their philosophy is: "I'll try anything once". They tend to act first and consider the consequences afterwards. </a:t>
            </a:r>
            <a:endParaRPr lang="en-GB" sz="2800" noProof="0" dirty="0"/>
          </a:p>
        </p:txBody>
      </p:sp>
      <p:pic>
        <p:nvPicPr>
          <p:cNvPr id="6" name="Picture 5">
            <a:extLst>
              <a:ext uri="{FF2B5EF4-FFF2-40B4-BE49-F238E27FC236}">
                <a16:creationId xmlns:a16="http://schemas.microsoft.com/office/drawing/2014/main" id="{DEA175C9-1F4F-7141-9BCD-9C925C1B6C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8996" y="4231246"/>
            <a:ext cx="2713444" cy="2035083"/>
          </a:xfrm>
          <a:prstGeom prst="rect">
            <a:avLst/>
          </a:prstGeom>
        </p:spPr>
      </p:pic>
    </p:spTree>
    <p:extLst>
      <p:ext uri="{BB962C8B-B14F-4D97-AF65-F5344CB8AC3E}">
        <p14:creationId xmlns:p14="http://schemas.microsoft.com/office/powerpoint/2010/main" val="62149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Activists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GB" dirty="0"/>
              <a:t>Their days are filled with activity. They tackle problems by brainstorming. As soon as the excitement from one activity has died down they are busy looking for the next. They tend to thrive on the challenge of new experiences but are bored with implementation and longer term consolidation. They are gregarious people constantly involving themselves with others but, in doing so, they seek to centre all activities around themselves.</a:t>
            </a:r>
            <a:endParaRPr lang="en-GB" sz="2800" noProof="0" dirty="0"/>
          </a:p>
        </p:txBody>
      </p:sp>
    </p:spTree>
    <p:extLst>
      <p:ext uri="{BB962C8B-B14F-4D97-AF65-F5344CB8AC3E}">
        <p14:creationId xmlns:p14="http://schemas.microsoft.com/office/powerpoint/2010/main" val="240227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6A1265-A144-1B48-8C4A-2AF49E60735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68136" y="983388"/>
            <a:ext cx="7980218" cy="5547652"/>
          </a:xfrm>
          <a:prstGeom prst="rect">
            <a:avLst/>
          </a:prstGeom>
        </p:spPr>
      </p:pic>
      <p:sp>
        <p:nvSpPr>
          <p:cNvPr id="8" name="Rounded Rectangle 7">
            <a:extLst>
              <a:ext uri="{FF2B5EF4-FFF2-40B4-BE49-F238E27FC236}">
                <a16:creationId xmlns:a16="http://schemas.microsoft.com/office/drawing/2014/main" id="{61ED3971-DB9E-DF45-B115-A35A97E6428E}"/>
              </a:ext>
            </a:extLst>
          </p:cNvPr>
          <p:cNvSpPr/>
          <p:nvPr/>
        </p:nvSpPr>
        <p:spPr>
          <a:xfrm>
            <a:off x="2620982" y="2070264"/>
            <a:ext cx="925630"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t>I would like…</a:t>
            </a:r>
          </a:p>
        </p:txBody>
      </p:sp>
      <p:sp>
        <p:nvSpPr>
          <p:cNvPr id="9" name="Rounded Rectangle 8">
            <a:extLst>
              <a:ext uri="{FF2B5EF4-FFF2-40B4-BE49-F238E27FC236}">
                <a16:creationId xmlns:a16="http://schemas.microsoft.com/office/drawing/2014/main" id="{6219C322-5F15-C142-B8A6-AB7EFA3D3DAE}"/>
              </a:ext>
            </a:extLst>
          </p:cNvPr>
          <p:cNvSpPr/>
          <p:nvPr/>
        </p:nvSpPr>
        <p:spPr>
          <a:xfrm>
            <a:off x="2372916" y="3183394"/>
            <a:ext cx="925630"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t>I would like…</a:t>
            </a:r>
          </a:p>
        </p:txBody>
      </p:sp>
      <p:sp>
        <p:nvSpPr>
          <p:cNvPr id="10" name="Rounded Rectangle 9">
            <a:extLst>
              <a:ext uri="{FF2B5EF4-FFF2-40B4-BE49-F238E27FC236}">
                <a16:creationId xmlns:a16="http://schemas.microsoft.com/office/drawing/2014/main" id="{1B36CC96-0FAF-2343-BB2A-DFA8399F5FA5}"/>
              </a:ext>
            </a:extLst>
          </p:cNvPr>
          <p:cNvSpPr/>
          <p:nvPr/>
        </p:nvSpPr>
        <p:spPr>
          <a:xfrm>
            <a:off x="4135903" y="3845133"/>
            <a:ext cx="925630"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t>I would like…</a:t>
            </a:r>
          </a:p>
        </p:txBody>
      </p:sp>
      <p:sp>
        <p:nvSpPr>
          <p:cNvPr id="11" name="Rounded Rectangle 10">
            <a:extLst>
              <a:ext uri="{FF2B5EF4-FFF2-40B4-BE49-F238E27FC236}">
                <a16:creationId xmlns:a16="http://schemas.microsoft.com/office/drawing/2014/main" id="{39AA0C71-A858-AB40-84E6-A5447B8A0C11}"/>
              </a:ext>
            </a:extLst>
          </p:cNvPr>
          <p:cNvSpPr/>
          <p:nvPr/>
        </p:nvSpPr>
        <p:spPr>
          <a:xfrm>
            <a:off x="6308270" y="3334986"/>
            <a:ext cx="925630"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t>I would like…</a:t>
            </a:r>
          </a:p>
        </p:txBody>
      </p:sp>
      <p:sp>
        <p:nvSpPr>
          <p:cNvPr id="12" name="Rounded Rectangle 11">
            <a:extLst>
              <a:ext uri="{FF2B5EF4-FFF2-40B4-BE49-F238E27FC236}">
                <a16:creationId xmlns:a16="http://schemas.microsoft.com/office/drawing/2014/main" id="{479A901E-08DC-0542-962A-0ABC066C7B04}"/>
              </a:ext>
            </a:extLst>
          </p:cNvPr>
          <p:cNvSpPr/>
          <p:nvPr/>
        </p:nvSpPr>
        <p:spPr>
          <a:xfrm>
            <a:off x="5061533" y="2076696"/>
            <a:ext cx="925630"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t>I would like…</a:t>
            </a:r>
          </a:p>
        </p:txBody>
      </p:sp>
      <p:sp>
        <p:nvSpPr>
          <p:cNvPr id="13" name="Oval 12">
            <a:extLst>
              <a:ext uri="{FF2B5EF4-FFF2-40B4-BE49-F238E27FC236}">
                <a16:creationId xmlns:a16="http://schemas.microsoft.com/office/drawing/2014/main" id="{A713A339-9D02-3743-8945-DEAC7E4E08AC}"/>
              </a:ext>
            </a:extLst>
          </p:cNvPr>
          <p:cNvSpPr/>
          <p:nvPr/>
        </p:nvSpPr>
        <p:spPr>
          <a:xfrm>
            <a:off x="3929742" y="4959974"/>
            <a:ext cx="1284515" cy="57694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solidFill>
                  <a:schemeClr val="tx1"/>
                </a:solidFill>
              </a:rPr>
              <a:t>Concerns</a:t>
            </a:r>
          </a:p>
        </p:txBody>
      </p:sp>
      <p:sp>
        <p:nvSpPr>
          <p:cNvPr id="14" name="Oval 13">
            <a:extLst>
              <a:ext uri="{FF2B5EF4-FFF2-40B4-BE49-F238E27FC236}">
                <a16:creationId xmlns:a16="http://schemas.microsoft.com/office/drawing/2014/main" id="{761511EF-60B0-9C49-9485-8731EC81DE84}"/>
              </a:ext>
            </a:extLst>
          </p:cNvPr>
          <p:cNvSpPr/>
          <p:nvPr/>
        </p:nvSpPr>
        <p:spPr>
          <a:xfrm>
            <a:off x="3073730" y="5613570"/>
            <a:ext cx="1284515" cy="57694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solidFill>
                  <a:schemeClr val="tx1"/>
                </a:solidFill>
              </a:rPr>
              <a:t>Concerns</a:t>
            </a:r>
          </a:p>
        </p:txBody>
      </p:sp>
      <p:sp>
        <p:nvSpPr>
          <p:cNvPr id="15" name="Oval 14">
            <a:extLst>
              <a:ext uri="{FF2B5EF4-FFF2-40B4-BE49-F238E27FC236}">
                <a16:creationId xmlns:a16="http://schemas.microsoft.com/office/drawing/2014/main" id="{9F0843CD-F05A-A442-AB5E-C6CBA70E5D19}"/>
              </a:ext>
            </a:extLst>
          </p:cNvPr>
          <p:cNvSpPr/>
          <p:nvPr/>
        </p:nvSpPr>
        <p:spPr>
          <a:xfrm>
            <a:off x="4482744" y="5622132"/>
            <a:ext cx="1284515" cy="57694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50" dirty="0">
                <a:solidFill>
                  <a:schemeClr val="tx1"/>
                </a:solidFill>
              </a:rPr>
              <a:t>Concerns</a:t>
            </a:r>
          </a:p>
        </p:txBody>
      </p:sp>
    </p:spTree>
    <p:extLst>
      <p:ext uri="{BB962C8B-B14F-4D97-AF65-F5344CB8AC3E}">
        <p14:creationId xmlns:p14="http://schemas.microsoft.com/office/powerpoint/2010/main" val="360772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Theorists</a:t>
            </a:r>
          </a:p>
        </p:txBody>
      </p:sp>
      <p:sp>
        <p:nvSpPr>
          <p:cNvPr id="3" name="Segnaposto contenuto 2"/>
          <p:cNvSpPr>
            <a:spLocks noGrp="1"/>
          </p:cNvSpPr>
          <p:nvPr>
            <p:ph idx="1"/>
          </p:nvPr>
        </p:nvSpPr>
        <p:spPr>
          <a:xfrm>
            <a:off x="2557462" y="1988840"/>
            <a:ext cx="6167437" cy="4277489"/>
          </a:xfrm>
        </p:spPr>
        <p:txBody>
          <a:bodyPr>
            <a:noAutofit/>
          </a:bodyPr>
          <a:lstStyle/>
          <a:p>
            <a:pPr marL="0" indent="0" algn="just">
              <a:buNone/>
            </a:pPr>
            <a:r>
              <a:rPr lang="en-US" dirty="0"/>
              <a:t>Theorists adapt and integrate observations into complex but logically sound theories. They think problems through in a vertical, step-by-step logical way. They assimilate disparate facts into coherent theories. They tend to be perfectionists who won't rest easy until things are tidy and fit into a rational scheme. They like to </a:t>
            </a:r>
            <a:r>
              <a:rPr lang="en-US" dirty="0" err="1"/>
              <a:t>analyse</a:t>
            </a:r>
            <a:r>
              <a:rPr lang="en-US" dirty="0"/>
              <a:t> and synthesize. They are keen on basic assumptions, principles, theories models and systems thinking. </a:t>
            </a:r>
            <a:endParaRPr lang="en-GB" sz="2800" noProof="0" dirty="0"/>
          </a:p>
        </p:txBody>
      </p:sp>
      <p:pic>
        <p:nvPicPr>
          <p:cNvPr id="6" name="Picture 5">
            <a:extLst>
              <a:ext uri="{FF2B5EF4-FFF2-40B4-BE49-F238E27FC236}">
                <a16:creationId xmlns:a16="http://schemas.microsoft.com/office/drawing/2014/main" id="{5E5F2354-589B-C14C-BDF4-9AAEF97A93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548" y="2456560"/>
            <a:ext cx="2286890" cy="2286890"/>
          </a:xfrm>
          <a:prstGeom prst="rect">
            <a:avLst/>
          </a:prstGeom>
        </p:spPr>
      </p:pic>
    </p:spTree>
    <p:extLst>
      <p:ext uri="{BB962C8B-B14F-4D97-AF65-F5344CB8AC3E}">
        <p14:creationId xmlns:p14="http://schemas.microsoft.com/office/powerpoint/2010/main" val="130482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Theorists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US" dirty="0"/>
              <a:t>Their philosophy prizes rationality and logic. "If its logical its good." Questions they frequently ask are: "Does it make sense?" "How does this fit with that?" "What are the basic assumptions?" They tend to be detached, analytical and dedicated to rational objectivity rather than anything subjective or ambiguous. </a:t>
            </a:r>
            <a:endParaRPr lang="en-GB" sz="2800" noProof="0" dirty="0"/>
          </a:p>
        </p:txBody>
      </p:sp>
    </p:spTree>
    <p:extLst>
      <p:ext uri="{BB962C8B-B14F-4D97-AF65-F5344CB8AC3E}">
        <p14:creationId xmlns:p14="http://schemas.microsoft.com/office/powerpoint/2010/main" val="54439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Theorists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US" dirty="0"/>
              <a:t>Their approach to problems is consistently logical. This is their 'mental set' and they rigidly reject anything that doesn't fit with it. They prefer to maximize certainty and feel uncomfortable with subjective judgements, lateral thinking and anything flippant.</a:t>
            </a:r>
            <a:endParaRPr lang="en-GB" sz="2800" noProof="0" dirty="0"/>
          </a:p>
        </p:txBody>
      </p:sp>
    </p:spTree>
    <p:extLst>
      <p:ext uri="{BB962C8B-B14F-4D97-AF65-F5344CB8AC3E}">
        <p14:creationId xmlns:p14="http://schemas.microsoft.com/office/powerpoint/2010/main" val="126934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Pragmatists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US" dirty="0"/>
              <a:t>Pragmatists are keen on trying out ideas, theories and techniques to see if they work in practice. They positively search out new ideas and take the first opportunity to experiment with applications. They are the sort of people who return from courses brimming with new ideas that they want to try out in practice. They like to get on with things and act quickly and confidently on ideas that attract them. </a:t>
            </a:r>
            <a:endParaRPr lang="en-GB" sz="2800" noProof="0" dirty="0"/>
          </a:p>
        </p:txBody>
      </p:sp>
      <p:pic>
        <p:nvPicPr>
          <p:cNvPr id="6" name="Picture 5">
            <a:extLst>
              <a:ext uri="{FF2B5EF4-FFF2-40B4-BE49-F238E27FC236}">
                <a16:creationId xmlns:a16="http://schemas.microsoft.com/office/drawing/2014/main" id="{AC7890C0-D7D2-0F4F-8DB5-4FE7932732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24693" y="4695368"/>
            <a:ext cx="2094614" cy="1570961"/>
          </a:xfrm>
          <a:prstGeom prst="rect">
            <a:avLst/>
          </a:prstGeom>
        </p:spPr>
      </p:pic>
    </p:spTree>
    <p:extLst>
      <p:ext uri="{BB962C8B-B14F-4D97-AF65-F5344CB8AC3E}">
        <p14:creationId xmlns:p14="http://schemas.microsoft.com/office/powerpoint/2010/main" val="3845042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Pragmatists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US" dirty="0"/>
              <a:t>They tend to be impatient with ruminating and open-ended discussions. They are essentially practical, down to earth people who like making practical decisions and solving problems. They respond to problems and opportunities 'as a challenge'. Their philosophy is "There is always a better way" and "If it works it's good".</a:t>
            </a:r>
            <a:endParaRPr lang="en-GB" sz="2800" noProof="0" dirty="0"/>
          </a:p>
        </p:txBody>
      </p:sp>
    </p:spTree>
    <p:extLst>
      <p:ext uri="{BB962C8B-B14F-4D97-AF65-F5344CB8AC3E}">
        <p14:creationId xmlns:p14="http://schemas.microsoft.com/office/powerpoint/2010/main" val="3908519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Reflectors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lnSpc>
                <a:spcPct val="100000"/>
              </a:lnSpc>
              <a:buNone/>
            </a:pPr>
            <a:r>
              <a:rPr lang="en-US" dirty="0"/>
              <a:t>Reflectors like to stand back to ponder experiences and observe them from many different perspectives. They collect data, both first hand and from others, and prefer to think about it thoroughly before coming to a conclusion. The thorough collection and analysis of data about experiences and events is what counts so they tend to postpone reaching definitive conclusions for as long as possible. Their philosophy is to be cautious. </a:t>
            </a:r>
            <a:endParaRPr lang="en-GB" sz="2800" noProof="0" dirty="0"/>
          </a:p>
        </p:txBody>
      </p:sp>
    </p:spTree>
    <p:extLst>
      <p:ext uri="{BB962C8B-B14F-4D97-AF65-F5344CB8AC3E}">
        <p14:creationId xmlns:p14="http://schemas.microsoft.com/office/powerpoint/2010/main" val="242133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Reflectors</a:t>
            </a:r>
          </a:p>
        </p:txBody>
      </p:sp>
      <p:sp>
        <p:nvSpPr>
          <p:cNvPr id="3" name="Segnaposto contenuto 2"/>
          <p:cNvSpPr>
            <a:spLocks noGrp="1"/>
          </p:cNvSpPr>
          <p:nvPr>
            <p:ph idx="1"/>
          </p:nvPr>
        </p:nvSpPr>
        <p:spPr>
          <a:xfrm>
            <a:off x="611561" y="1988840"/>
            <a:ext cx="5903540" cy="4277489"/>
          </a:xfrm>
        </p:spPr>
        <p:txBody>
          <a:bodyPr>
            <a:noAutofit/>
          </a:bodyPr>
          <a:lstStyle/>
          <a:p>
            <a:pPr marL="0" indent="0" algn="just">
              <a:buNone/>
            </a:pPr>
            <a:r>
              <a:rPr lang="en-US" dirty="0"/>
              <a:t>They are thoughtful people who like to consider all possible angles and implications before making a move. They prefer to take a back seat in meetings and discussions. They enjoy observing other people in action. They listen to others and get the drift of the discussion before making their own points. They tend to adopt a low profile and have a slightly distant, tolerant unruffled air about them. </a:t>
            </a:r>
            <a:endParaRPr lang="en-GB" sz="2800" noProof="0" dirty="0"/>
          </a:p>
        </p:txBody>
      </p:sp>
      <p:pic>
        <p:nvPicPr>
          <p:cNvPr id="9" name="Picture 8">
            <a:extLst>
              <a:ext uri="{FF2B5EF4-FFF2-40B4-BE49-F238E27FC236}">
                <a16:creationId xmlns:a16="http://schemas.microsoft.com/office/drawing/2014/main" id="{0F20E209-2097-DC44-9FBF-14D87CAB827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72263" y="2285109"/>
            <a:ext cx="2287781" cy="2287781"/>
          </a:xfrm>
          <a:prstGeom prst="rect">
            <a:avLst/>
          </a:prstGeom>
        </p:spPr>
      </p:pic>
    </p:spTree>
    <p:extLst>
      <p:ext uri="{BB962C8B-B14F-4D97-AF65-F5344CB8AC3E}">
        <p14:creationId xmlns:p14="http://schemas.microsoft.com/office/powerpoint/2010/main" val="3557842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Reflectors</a:t>
            </a:r>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When they act it is part of a wide picture which includes the past as well as the present and others' observations as well as their own.</a:t>
            </a:r>
            <a:endParaRPr lang="en-GB" sz="2800" noProof="0" dirty="0"/>
          </a:p>
        </p:txBody>
      </p:sp>
    </p:spTree>
    <p:extLst>
      <p:ext uri="{BB962C8B-B14F-4D97-AF65-F5344CB8AC3E}">
        <p14:creationId xmlns:p14="http://schemas.microsoft.com/office/powerpoint/2010/main" val="416065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Feelers </a:t>
            </a:r>
          </a:p>
        </p:txBody>
      </p:sp>
      <p:sp>
        <p:nvSpPr>
          <p:cNvPr id="3" name="Segnaposto contenuto 2"/>
          <p:cNvSpPr>
            <a:spLocks noGrp="1"/>
          </p:cNvSpPr>
          <p:nvPr>
            <p:ph idx="1"/>
          </p:nvPr>
        </p:nvSpPr>
        <p:spPr>
          <a:xfrm>
            <a:off x="3143249" y="1988840"/>
            <a:ext cx="5687435" cy="4277489"/>
          </a:xfrm>
        </p:spPr>
        <p:txBody>
          <a:bodyPr>
            <a:noAutofit/>
          </a:bodyPr>
          <a:lstStyle/>
          <a:p>
            <a:pPr marL="0" indent="0" algn="just">
              <a:buNone/>
            </a:pPr>
            <a:r>
              <a:rPr lang="en-US" dirty="0"/>
              <a:t>Feelers learn through focusing on human values and needs. They are quick to recognize human consequences to knowledge and information as well as swiftly relating ideas and concepts to personal experiences. They are quick to forgive, being peacemakers, and excel in counseling situations. They search for opportunities to praise others.</a:t>
            </a:r>
            <a:endParaRPr lang="en-GB" sz="2800" noProof="0" dirty="0"/>
          </a:p>
        </p:txBody>
      </p:sp>
      <p:pic>
        <p:nvPicPr>
          <p:cNvPr id="6" name="Picture 5">
            <a:extLst>
              <a:ext uri="{FF2B5EF4-FFF2-40B4-BE49-F238E27FC236}">
                <a16:creationId xmlns:a16="http://schemas.microsoft.com/office/drawing/2014/main" id="{1C303303-D21E-6941-9588-926E35858A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86" y="2044551"/>
            <a:ext cx="3193435" cy="2768898"/>
          </a:xfrm>
          <a:prstGeom prst="rect">
            <a:avLst/>
          </a:prstGeom>
        </p:spPr>
      </p:pic>
    </p:spTree>
    <p:extLst>
      <p:ext uri="{BB962C8B-B14F-4D97-AF65-F5344CB8AC3E}">
        <p14:creationId xmlns:p14="http://schemas.microsoft.com/office/powerpoint/2010/main" val="299936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1161588"/>
          </a:xfrm>
        </p:spPr>
        <p:txBody>
          <a:bodyPr>
            <a:normAutofit/>
          </a:bodyPr>
          <a:lstStyle/>
          <a:p>
            <a:pPr algn="ctr"/>
            <a:r>
              <a:rPr lang="en-GB" b="1" dirty="0"/>
              <a:t>Review of learning objectives</a:t>
            </a:r>
          </a:p>
        </p:txBody>
      </p:sp>
    </p:spTree>
    <p:extLst>
      <p:ext uri="{BB962C8B-B14F-4D97-AF65-F5344CB8AC3E}">
        <p14:creationId xmlns:p14="http://schemas.microsoft.com/office/powerpoint/2010/main" val="42336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938776"/>
            <a:ext cx="7886700" cy="1161588"/>
          </a:xfrm>
        </p:spPr>
        <p:txBody>
          <a:bodyPr/>
          <a:lstStyle/>
          <a:p>
            <a:r>
              <a:rPr lang="en-GB" b="1" dirty="0"/>
              <a:t>My expectations as trainer</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50" y="2196935"/>
            <a:ext cx="7886700" cy="3980027"/>
          </a:xfrm>
        </p:spPr>
        <p:txBody>
          <a:bodyPr>
            <a:normAutofit/>
          </a:bodyPr>
          <a:lstStyle/>
          <a:p>
            <a:pPr lvl="0"/>
            <a:r>
              <a:rPr lang="en-US" dirty="0"/>
              <a:t>to have open-minded, active participants, </a:t>
            </a:r>
            <a:r>
              <a:rPr lang="it-IT" dirty="0" err="1"/>
              <a:t>willing</a:t>
            </a:r>
            <a:r>
              <a:rPr lang="it-IT" dirty="0"/>
              <a:t> to to </a:t>
            </a:r>
            <a:r>
              <a:rPr lang="it-IT" dirty="0" err="1"/>
              <a:t>experience</a:t>
            </a:r>
            <a:r>
              <a:rPr lang="it-IT" dirty="0"/>
              <a:t> new ways of </a:t>
            </a:r>
            <a:r>
              <a:rPr lang="it-IT" dirty="0" err="1"/>
              <a:t>learning</a:t>
            </a:r>
            <a:r>
              <a:rPr lang="it-IT" dirty="0"/>
              <a:t> and training</a:t>
            </a:r>
            <a:endParaRPr lang="en-IT" dirty="0"/>
          </a:p>
          <a:p>
            <a:pPr lvl="0"/>
            <a:r>
              <a:rPr lang="en-US" dirty="0"/>
              <a:t>to benefit from the knowledge and skills already present in the room</a:t>
            </a:r>
            <a:endParaRPr lang="en-IT" dirty="0"/>
          </a:p>
          <a:p>
            <a:pPr lvl="0"/>
            <a:r>
              <a:rPr lang="en-US" dirty="0"/>
              <a:t>to take advantage from constructive criticism</a:t>
            </a:r>
            <a:endParaRPr lang="en-IT" dirty="0"/>
          </a:p>
          <a:p>
            <a:pPr lvl="0"/>
            <a:r>
              <a:rPr lang="en-US" dirty="0"/>
              <a:t>to have fun </a:t>
            </a:r>
            <a:r>
              <a:rPr lang="it-IT" dirty="0"/>
              <a:t>and </a:t>
            </a:r>
            <a:r>
              <a:rPr lang="it-IT" dirty="0" err="1"/>
              <a:t>socialise</a:t>
            </a:r>
            <a:r>
              <a:rPr lang="it-IT" dirty="0"/>
              <a:t> with new </a:t>
            </a:r>
            <a:r>
              <a:rPr lang="it-IT" dirty="0" err="1"/>
              <a:t>people</a:t>
            </a:r>
            <a:endParaRPr lang="en-IT" dirty="0"/>
          </a:p>
          <a:p>
            <a:endParaRPr lang="en-GB" dirty="0"/>
          </a:p>
        </p:txBody>
      </p:sp>
    </p:spTree>
    <p:extLst>
      <p:ext uri="{BB962C8B-B14F-4D97-AF65-F5344CB8AC3E}">
        <p14:creationId xmlns:p14="http://schemas.microsoft.com/office/powerpoint/2010/main" val="237976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Introductory session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r>
              <a:rPr lang="en-GB" dirty="0"/>
              <a:t>Familiarize with participants and trainers</a:t>
            </a:r>
          </a:p>
          <a:p>
            <a:pPr lvl="0"/>
            <a:endParaRPr lang="en-IT" dirty="0"/>
          </a:p>
          <a:p>
            <a:pPr lvl="0"/>
            <a:r>
              <a:rPr lang="en-GB" dirty="0"/>
              <a:t>Feel as part of a team </a:t>
            </a:r>
            <a:endParaRPr lang="en-IT" dirty="0"/>
          </a:p>
          <a:p>
            <a:pPr lvl="0"/>
            <a:endParaRPr lang="en-GB" dirty="0"/>
          </a:p>
          <a:p>
            <a:pPr lvl="0"/>
            <a:r>
              <a:rPr lang="en-GB" dirty="0"/>
              <a:t>Share expectations and check them against the proposed agenda </a:t>
            </a:r>
            <a:endParaRPr lang="en-IT" dirty="0"/>
          </a:p>
          <a:p>
            <a:pPr lvl="0"/>
            <a:endParaRPr lang="en-GB" dirty="0"/>
          </a:p>
          <a:p>
            <a:pPr lvl="0"/>
            <a:r>
              <a:rPr lang="en-GB" dirty="0"/>
              <a:t>Feel empowered by having the possibility to have a say in the way activities unfold</a:t>
            </a:r>
            <a:endParaRPr lang="en-IT" dirty="0"/>
          </a:p>
        </p:txBody>
      </p:sp>
    </p:spTree>
    <p:extLst>
      <p:ext uri="{BB962C8B-B14F-4D97-AF65-F5344CB8AC3E}">
        <p14:creationId xmlns:p14="http://schemas.microsoft.com/office/powerpoint/2010/main" val="401450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50" y="2196935"/>
            <a:ext cx="7886700" cy="3980027"/>
          </a:xfrm>
        </p:spPr>
        <p:txBody>
          <a:bodyPr>
            <a:normAutofit/>
          </a:bodyPr>
          <a:lstStyle/>
          <a:p>
            <a:pPr lvl="0"/>
            <a:r>
              <a:rPr lang="en-GB" dirty="0"/>
              <a:t>Learn about purpose, format and methodology of training</a:t>
            </a:r>
          </a:p>
          <a:p>
            <a:pPr lvl="0"/>
            <a:endParaRPr lang="en-IT" dirty="0"/>
          </a:p>
          <a:p>
            <a:pPr lvl="0"/>
            <a:r>
              <a:rPr lang="en-GB" dirty="0"/>
              <a:t>Establish an environment that is conducive to training </a:t>
            </a:r>
          </a:p>
          <a:p>
            <a:pPr lvl="0"/>
            <a:endParaRPr lang="en-IT" dirty="0"/>
          </a:p>
          <a:p>
            <a:pPr lvl="0"/>
            <a:r>
              <a:rPr lang="en-GB" dirty="0"/>
              <a:t>Define ground rules</a:t>
            </a:r>
          </a:p>
          <a:p>
            <a:pPr lvl="0"/>
            <a:endParaRPr lang="en-IT" dirty="0"/>
          </a:p>
          <a:p>
            <a:pPr lvl="0"/>
            <a:r>
              <a:rPr lang="en-GB" dirty="0"/>
              <a:t>Spell out the overarching motto of the whole training</a:t>
            </a:r>
            <a:endParaRPr lang="en-IT" dirty="0"/>
          </a:p>
        </p:txBody>
      </p:sp>
    </p:spTree>
    <p:extLst>
      <p:ext uri="{BB962C8B-B14F-4D97-AF65-F5344CB8AC3E}">
        <p14:creationId xmlns:p14="http://schemas.microsoft.com/office/powerpoint/2010/main" val="328826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Your perfect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en-GB" dirty="0"/>
              <a:t>Identifying multiple perspectives that need to be considered when planning a training </a:t>
            </a:r>
          </a:p>
          <a:p>
            <a:pPr lvl="0"/>
            <a:endParaRPr lang="en-IT" dirty="0"/>
          </a:p>
          <a:p>
            <a:pPr lvl="0"/>
            <a:r>
              <a:rPr lang="en-GB" dirty="0"/>
              <a:t>Experiment active listening </a:t>
            </a:r>
            <a:endParaRPr lang="en-IT" dirty="0"/>
          </a:p>
          <a:p>
            <a:pPr lvl="0"/>
            <a:endParaRPr lang="en-GB" dirty="0"/>
          </a:p>
          <a:p>
            <a:pPr lvl="0"/>
            <a:r>
              <a:rPr lang="en-GB" dirty="0"/>
              <a:t>Define criteria for assessing the quality of the performances foreseen for the training competition</a:t>
            </a:r>
            <a:endParaRPr lang="en-IT" dirty="0"/>
          </a:p>
        </p:txBody>
      </p:sp>
    </p:spTree>
    <p:extLst>
      <p:ext uri="{BB962C8B-B14F-4D97-AF65-F5344CB8AC3E}">
        <p14:creationId xmlns:p14="http://schemas.microsoft.com/office/powerpoint/2010/main" val="3515684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Your perfect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en-GB" dirty="0"/>
              <a:t>Start developing own mental/manual checklist for training </a:t>
            </a:r>
            <a:endParaRPr lang="en-IT" dirty="0"/>
          </a:p>
        </p:txBody>
      </p:sp>
    </p:spTree>
    <p:extLst>
      <p:ext uri="{BB962C8B-B14F-4D97-AF65-F5344CB8AC3E}">
        <p14:creationId xmlns:p14="http://schemas.microsoft.com/office/powerpoint/2010/main" val="355113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fontScale="90000"/>
          </a:bodyPr>
          <a:lstStyle/>
          <a:p>
            <a:pPr algn="ctr"/>
            <a:r>
              <a:rPr lang="en-US" b="1" dirty="0"/>
              <a:t>Andragogy and principles of adult education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lgn="just"/>
            <a:r>
              <a:rPr lang="en-GB" dirty="0"/>
              <a:t>Differentiate between pedagogy and andragogy</a:t>
            </a:r>
          </a:p>
          <a:p>
            <a:pPr lvl="0" algn="just"/>
            <a:endParaRPr lang="en-IT" dirty="0"/>
          </a:p>
          <a:p>
            <a:pPr lvl="0" algn="just"/>
            <a:r>
              <a:rPr lang="en-GB" dirty="0"/>
              <a:t>Recall the main theories related to adult education</a:t>
            </a:r>
            <a:endParaRPr lang="en-IT" dirty="0"/>
          </a:p>
          <a:p>
            <a:pPr lvl="0" algn="just"/>
            <a:endParaRPr lang="en-GB" dirty="0"/>
          </a:p>
          <a:p>
            <a:pPr lvl="0" algn="just"/>
            <a:r>
              <a:rPr lang="en-GB" dirty="0"/>
              <a:t>List the fundamental principles related to adult education </a:t>
            </a:r>
            <a:endParaRPr lang="en-IT" dirty="0"/>
          </a:p>
        </p:txBody>
      </p:sp>
    </p:spTree>
    <p:extLst>
      <p:ext uri="{BB962C8B-B14F-4D97-AF65-F5344CB8AC3E}">
        <p14:creationId xmlns:p14="http://schemas.microsoft.com/office/powerpoint/2010/main" val="19636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fontScale="90000"/>
          </a:bodyPr>
          <a:lstStyle/>
          <a:p>
            <a:pPr algn="ctr"/>
            <a:r>
              <a:rPr lang="en-US" b="1" dirty="0"/>
              <a:t>Andragogy and principles of adult education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487057"/>
            <a:ext cx="7886700" cy="4409107"/>
          </a:xfrm>
        </p:spPr>
        <p:txBody>
          <a:bodyPr>
            <a:normAutofit/>
          </a:bodyPr>
          <a:lstStyle/>
          <a:p>
            <a:pPr lvl="0" algn="just"/>
            <a:r>
              <a:rPr lang="en-GB" dirty="0"/>
              <a:t>Analyse the application of these principles to the current training </a:t>
            </a:r>
          </a:p>
          <a:p>
            <a:pPr lvl="0" algn="just"/>
            <a:endParaRPr lang="en-IT" dirty="0"/>
          </a:p>
          <a:p>
            <a:pPr lvl="0" algn="just"/>
            <a:r>
              <a:rPr lang="en-GB" dirty="0"/>
              <a:t>Assess such application to the present training and develop alternatives</a:t>
            </a:r>
            <a:endParaRPr lang="en-IT" dirty="0"/>
          </a:p>
        </p:txBody>
      </p:sp>
    </p:spTree>
    <p:extLst>
      <p:ext uri="{BB962C8B-B14F-4D97-AF65-F5344CB8AC3E}">
        <p14:creationId xmlns:p14="http://schemas.microsoft.com/office/powerpoint/2010/main" val="105823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GB" b="1" dirty="0"/>
              <a:t>Training methods </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lnSpcReduction="10000"/>
          </a:bodyPr>
          <a:lstStyle/>
          <a:p>
            <a:pPr lvl="0"/>
            <a:r>
              <a:rPr lang="en-GB" dirty="0"/>
              <a:t>Discuss the key features of a number of selected training methodologies</a:t>
            </a:r>
          </a:p>
          <a:p>
            <a:pPr lvl="0"/>
            <a:endParaRPr lang="en-IT" dirty="0"/>
          </a:p>
          <a:p>
            <a:pPr lvl="0"/>
            <a:r>
              <a:rPr lang="en-GB" dirty="0"/>
              <a:t>Identify the pros and cons of each of the methodology discussed</a:t>
            </a:r>
            <a:endParaRPr lang="en-IT" dirty="0"/>
          </a:p>
          <a:p>
            <a:pPr lvl="0"/>
            <a:endParaRPr lang="en-GB" dirty="0"/>
          </a:p>
          <a:p>
            <a:pPr lvl="0"/>
            <a:r>
              <a:rPr lang="en-GB" dirty="0"/>
              <a:t>Understand the challenges and preparatory work inherent in the implementation of the different methodologies</a:t>
            </a:r>
            <a:endParaRPr lang="en-IT" dirty="0"/>
          </a:p>
          <a:p>
            <a:pPr lvl="0"/>
            <a:endParaRPr lang="en-GB" dirty="0"/>
          </a:p>
          <a:p>
            <a:pPr lvl="0"/>
            <a:r>
              <a:rPr lang="en-GB" dirty="0"/>
              <a:t>Share experiences about their use </a:t>
            </a:r>
            <a:endParaRPr lang="en-IT" dirty="0"/>
          </a:p>
        </p:txBody>
      </p:sp>
    </p:spTree>
    <p:extLst>
      <p:ext uri="{BB962C8B-B14F-4D97-AF65-F5344CB8AC3E}">
        <p14:creationId xmlns:p14="http://schemas.microsoft.com/office/powerpoint/2010/main" val="3050292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Which learner are you?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r>
              <a:rPr lang="en-GB" dirty="0"/>
              <a:t>Familiarize with learning pyramid</a:t>
            </a:r>
          </a:p>
          <a:p>
            <a:pPr lvl="0"/>
            <a:endParaRPr lang="en-IT" dirty="0"/>
          </a:p>
          <a:p>
            <a:pPr lvl="0"/>
            <a:r>
              <a:rPr lang="en-GB" dirty="0"/>
              <a:t>List the learning styles</a:t>
            </a:r>
            <a:endParaRPr lang="en-IT" dirty="0"/>
          </a:p>
          <a:p>
            <a:pPr lvl="0"/>
            <a:endParaRPr lang="en-GB" dirty="0"/>
          </a:p>
          <a:p>
            <a:pPr lvl="0"/>
            <a:r>
              <a:rPr lang="en-GB" dirty="0"/>
              <a:t>Identify one’s learning style</a:t>
            </a:r>
            <a:endParaRPr lang="en-IT" dirty="0"/>
          </a:p>
          <a:p>
            <a:endParaRPr lang="en-GB" dirty="0"/>
          </a:p>
          <a:p>
            <a:r>
              <a:rPr lang="en-GB" dirty="0"/>
              <a:t>Establish a link between the learning type and the training methods</a:t>
            </a:r>
            <a:r>
              <a:rPr lang="en-IT" dirty="0"/>
              <a:t> </a:t>
            </a:r>
          </a:p>
        </p:txBody>
      </p:sp>
    </p:spTree>
    <p:extLst>
      <p:ext uri="{BB962C8B-B14F-4D97-AF65-F5344CB8AC3E}">
        <p14:creationId xmlns:p14="http://schemas.microsoft.com/office/powerpoint/2010/main" val="3913499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Closing session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r>
              <a:rPr lang="en-US" dirty="0"/>
              <a:t>List the main points/topics/aspects presented and discussed during  the training</a:t>
            </a:r>
          </a:p>
          <a:p>
            <a:pPr lvl="0"/>
            <a:endParaRPr lang="en-IT" dirty="0"/>
          </a:p>
          <a:p>
            <a:pPr lvl="0"/>
            <a:r>
              <a:rPr lang="en-US" dirty="0"/>
              <a:t>Assess the quality of the training</a:t>
            </a:r>
            <a:endParaRPr lang="en-IT" dirty="0"/>
          </a:p>
        </p:txBody>
      </p:sp>
    </p:spTree>
    <p:extLst>
      <p:ext uri="{BB962C8B-B14F-4D97-AF65-F5344CB8AC3E}">
        <p14:creationId xmlns:p14="http://schemas.microsoft.com/office/powerpoint/2010/main" val="2763962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46C0-6E94-8341-91F1-229408F2FA00}"/>
              </a:ext>
            </a:extLst>
          </p:cNvPr>
          <p:cNvSpPr>
            <a:spLocks noGrp="1"/>
          </p:cNvSpPr>
          <p:nvPr>
            <p:ph type="title"/>
          </p:nvPr>
        </p:nvSpPr>
        <p:spPr>
          <a:xfrm>
            <a:off x="777184" y="2504951"/>
            <a:ext cx="7589632" cy="2459750"/>
          </a:xfrm>
        </p:spPr>
        <p:txBody>
          <a:bodyPr>
            <a:normAutofit/>
          </a:bodyPr>
          <a:lstStyle/>
          <a:p>
            <a:pPr algn="ctr"/>
            <a:r>
              <a:rPr lang="en-IT" b="1" dirty="0"/>
              <a:t>Well done! Training is over..</a:t>
            </a:r>
            <a:br>
              <a:rPr lang="en-IT" dirty="0"/>
            </a:br>
            <a:br>
              <a:rPr lang="en-IT" dirty="0"/>
            </a:br>
            <a:r>
              <a:rPr lang="en-GB" dirty="0"/>
              <a:t>Enjoy your evening </a:t>
            </a:r>
            <a:r>
              <a:rPr lang="en-GB" dirty="0">
                <a:sym typeface="Wingdings" pitchFamily="2" charset="2"/>
              </a:rPr>
              <a:t> </a:t>
            </a:r>
            <a:r>
              <a:rPr lang="en-GB" dirty="0"/>
              <a:t> </a:t>
            </a:r>
            <a:endParaRPr lang="en-IT" dirty="0"/>
          </a:p>
        </p:txBody>
      </p:sp>
    </p:spTree>
    <p:extLst>
      <p:ext uri="{BB962C8B-B14F-4D97-AF65-F5344CB8AC3E}">
        <p14:creationId xmlns:p14="http://schemas.microsoft.com/office/powerpoint/2010/main" val="397688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2798826"/>
          </a:xfrm>
        </p:spPr>
        <p:txBody>
          <a:bodyPr>
            <a:normAutofit/>
          </a:bodyPr>
          <a:lstStyle/>
          <a:p>
            <a:pPr algn="ctr"/>
            <a:r>
              <a:rPr lang="en-GB" b="1" i="1" dirty="0"/>
              <a:t>Think</a:t>
            </a:r>
            <a:r>
              <a:rPr lang="en-GB" b="1" dirty="0"/>
              <a:t> like a trainer </a:t>
            </a:r>
            <a:br>
              <a:rPr lang="en-GB" b="1" dirty="0"/>
            </a:br>
            <a:br>
              <a:rPr lang="en-GB" b="1" dirty="0"/>
            </a:br>
            <a:r>
              <a:rPr lang="en-GB" b="1" i="1" dirty="0"/>
              <a:t>Feel</a:t>
            </a:r>
            <a:r>
              <a:rPr lang="en-GB" b="1" dirty="0"/>
              <a:t> as a trainee</a:t>
            </a:r>
            <a:br>
              <a:rPr lang="en-GB" b="1" dirty="0"/>
            </a:br>
            <a:endParaRPr lang="en-GB" b="1" dirty="0"/>
          </a:p>
        </p:txBody>
      </p:sp>
      <p:sp>
        <p:nvSpPr>
          <p:cNvPr id="5" name="TextBox 4">
            <a:extLst>
              <a:ext uri="{FF2B5EF4-FFF2-40B4-BE49-F238E27FC236}">
                <a16:creationId xmlns:a16="http://schemas.microsoft.com/office/drawing/2014/main" id="{5B42A5DA-050F-1D4E-ABC7-E08A57248E84}"/>
              </a:ext>
            </a:extLst>
          </p:cNvPr>
          <p:cNvSpPr txBox="1"/>
          <p:nvPr/>
        </p:nvSpPr>
        <p:spPr>
          <a:xfrm>
            <a:off x="2357251" y="1407746"/>
            <a:ext cx="4429496" cy="707886"/>
          </a:xfrm>
          <a:prstGeom prst="rect">
            <a:avLst/>
          </a:prstGeom>
          <a:noFill/>
        </p:spPr>
        <p:txBody>
          <a:bodyPr wrap="square" rtlCol="0">
            <a:spAutoFit/>
          </a:bodyPr>
          <a:lstStyle/>
          <a:p>
            <a:pPr algn="ctr"/>
            <a:r>
              <a:rPr lang="en-IT" sz="4000" b="1" dirty="0">
                <a:ea typeface="Verdana" panose="020B0604030504040204" pitchFamily="34" charset="0"/>
                <a:cs typeface="Verdana" panose="020B0604030504040204" pitchFamily="34" charset="0"/>
              </a:rPr>
              <a:t>Our motto? </a:t>
            </a:r>
          </a:p>
        </p:txBody>
      </p:sp>
    </p:spTree>
    <p:extLst>
      <p:ext uri="{BB962C8B-B14F-4D97-AF65-F5344CB8AC3E}">
        <p14:creationId xmlns:p14="http://schemas.microsoft.com/office/powerpoint/2010/main" val="320120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7855-401C-5745-9AE5-0C82720CD339}"/>
              </a:ext>
            </a:extLst>
          </p:cNvPr>
          <p:cNvSpPr>
            <a:spLocks noGrp="1"/>
          </p:cNvSpPr>
          <p:nvPr>
            <p:ph type="title"/>
          </p:nvPr>
        </p:nvSpPr>
        <p:spPr/>
        <p:txBody>
          <a:bodyPr/>
          <a:lstStyle/>
          <a:p>
            <a:r>
              <a:rPr lang="en-IT" b="1" dirty="0"/>
              <a:t>Ready?</a:t>
            </a:r>
          </a:p>
        </p:txBody>
      </p:sp>
      <p:pic>
        <p:nvPicPr>
          <p:cNvPr id="6" name="Picture 5">
            <a:extLst>
              <a:ext uri="{FF2B5EF4-FFF2-40B4-BE49-F238E27FC236}">
                <a16:creationId xmlns:a16="http://schemas.microsoft.com/office/drawing/2014/main" id="{79D7E285-00ED-2B41-8E54-B5280F43EE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30689" y="1200150"/>
            <a:ext cx="6206648" cy="5114925"/>
          </a:xfrm>
          <a:prstGeom prst="rect">
            <a:avLst/>
          </a:prstGeom>
        </p:spPr>
      </p:pic>
    </p:spTree>
    <p:extLst>
      <p:ext uri="{BB962C8B-B14F-4D97-AF65-F5344CB8AC3E}">
        <p14:creationId xmlns:p14="http://schemas.microsoft.com/office/powerpoint/2010/main" val="37549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The perfect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it-IT" dirty="0" err="1"/>
              <a:t>Essential</a:t>
            </a:r>
            <a:r>
              <a:rPr lang="it-IT" dirty="0"/>
              <a:t> </a:t>
            </a:r>
          </a:p>
          <a:p>
            <a:pPr lvl="0"/>
            <a:endParaRPr lang="it-IT" dirty="0"/>
          </a:p>
          <a:p>
            <a:pPr lvl="0"/>
            <a:r>
              <a:rPr lang="it-IT" dirty="0" err="1"/>
              <a:t>Good</a:t>
            </a:r>
            <a:r>
              <a:rPr lang="it-IT" dirty="0"/>
              <a:t> to </a:t>
            </a:r>
            <a:r>
              <a:rPr lang="it-IT" dirty="0" err="1"/>
              <a:t>have</a:t>
            </a:r>
            <a:r>
              <a:rPr lang="it-IT" dirty="0"/>
              <a:t>/optional </a:t>
            </a:r>
          </a:p>
          <a:p>
            <a:pPr lvl="0"/>
            <a:endParaRPr lang="it-IT" dirty="0"/>
          </a:p>
          <a:p>
            <a:pPr lvl="0"/>
            <a:r>
              <a:rPr lang="it-IT" dirty="0" err="1"/>
              <a:t>Don’ts</a:t>
            </a:r>
            <a:r>
              <a:rPr lang="it-IT" dirty="0"/>
              <a:t>/to be </a:t>
            </a:r>
            <a:r>
              <a:rPr lang="it-IT" dirty="0" err="1"/>
              <a:t>avoided</a:t>
            </a:r>
            <a:endParaRPr lang="en-IT" dirty="0"/>
          </a:p>
        </p:txBody>
      </p:sp>
    </p:spTree>
    <p:extLst>
      <p:ext uri="{BB962C8B-B14F-4D97-AF65-F5344CB8AC3E}">
        <p14:creationId xmlns:p14="http://schemas.microsoft.com/office/powerpoint/2010/main" val="8490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The list </a:t>
            </a:r>
            <a:r>
              <a:rPr lang="en-US" b="1" dirty="0" err="1"/>
              <a:t>shoud</a:t>
            </a:r>
            <a:r>
              <a:rPr lang="en-US" b="1" dirty="0"/>
              <a:t> be….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it-IT" b="1" dirty="0" err="1"/>
              <a:t>S</a:t>
            </a:r>
            <a:r>
              <a:rPr lang="it-IT" dirty="0" err="1"/>
              <a:t>pecific</a:t>
            </a:r>
            <a:r>
              <a:rPr lang="it-IT" dirty="0"/>
              <a:t> </a:t>
            </a:r>
            <a:endParaRPr lang="it-IT" b="1" dirty="0"/>
          </a:p>
          <a:p>
            <a:pPr lvl="0"/>
            <a:r>
              <a:rPr lang="it-IT" b="1" dirty="0" err="1"/>
              <a:t>M</a:t>
            </a:r>
            <a:r>
              <a:rPr lang="it-IT" dirty="0" err="1"/>
              <a:t>easurable</a:t>
            </a:r>
            <a:endParaRPr lang="it-IT" b="1" dirty="0"/>
          </a:p>
          <a:p>
            <a:pPr lvl="0"/>
            <a:r>
              <a:rPr lang="it-IT" b="1" dirty="0" err="1"/>
              <a:t>A</a:t>
            </a:r>
            <a:r>
              <a:rPr lang="it-IT" dirty="0" err="1"/>
              <a:t>chievable</a:t>
            </a:r>
            <a:r>
              <a:rPr lang="it-IT" dirty="0"/>
              <a:t> (for the audience)</a:t>
            </a:r>
            <a:endParaRPr lang="it-IT" b="1" dirty="0"/>
          </a:p>
          <a:p>
            <a:pPr lvl="0"/>
            <a:r>
              <a:rPr lang="it-IT" b="1" dirty="0" err="1"/>
              <a:t>R</a:t>
            </a:r>
            <a:r>
              <a:rPr lang="it-IT" dirty="0" err="1"/>
              <a:t>elevant</a:t>
            </a:r>
            <a:r>
              <a:rPr lang="it-IT" dirty="0"/>
              <a:t> (</a:t>
            </a:r>
            <a:r>
              <a:rPr lang="it-IT" dirty="0" err="1"/>
              <a:t>realistic</a:t>
            </a:r>
            <a:r>
              <a:rPr lang="it-IT" dirty="0"/>
              <a:t>, </a:t>
            </a:r>
            <a:r>
              <a:rPr lang="it-IT" dirty="0" err="1"/>
              <a:t>reasonable</a:t>
            </a:r>
            <a:r>
              <a:rPr lang="it-IT" dirty="0"/>
              <a:t> and </a:t>
            </a:r>
            <a:r>
              <a:rPr lang="it-IT" dirty="0" err="1"/>
              <a:t>resourced</a:t>
            </a:r>
            <a:r>
              <a:rPr lang="it-IT" dirty="0"/>
              <a:t>)</a:t>
            </a:r>
            <a:endParaRPr lang="it-IT" b="1" dirty="0"/>
          </a:p>
          <a:p>
            <a:pPr lvl="0"/>
            <a:r>
              <a:rPr lang="it-IT" b="1" dirty="0"/>
              <a:t>T</a:t>
            </a:r>
            <a:r>
              <a:rPr lang="it-IT" dirty="0"/>
              <a:t>ime </a:t>
            </a:r>
            <a:r>
              <a:rPr lang="it-IT" dirty="0" err="1"/>
              <a:t>bound</a:t>
            </a:r>
            <a:r>
              <a:rPr lang="it-IT" dirty="0"/>
              <a:t> (time/</a:t>
            </a:r>
            <a:r>
              <a:rPr lang="it-IT" dirty="0" err="1"/>
              <a:t>cost</a:t>
            </a:r>
            <a:r>
              <a:rPr lang="it-IT" dirty="0"/>
              <a:t> </a:t>
            </a:r>
            <a:r>
              <a:rPr lang="it-IT" dirty="0" err="1"/>
              <a:t>limited</a:t>
            </a:r>
            <a:r>
              <a:rPr lang="it-IT" dirty="0"/>
              <a:t>)</a:t>
            </a:r>
          </a:p>
          <a:p>
            <a:pPr lvl="0"/>
            <a:endParaRPr lang="en-IT" b="1" dirty="0"/>
          </a:p>
        </p:txBody>
      </p:sp>
    </p:spTree>
    <p:extLst>
      <p:ext uri="{BB962C8B-B14F-4D97-AF65-F5344CB8AC3E}">
        <p14:creationId xmlns:p14="http://schemas.microsoft.com/office/powerpoint/2010/main" val="185666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The list </a:t>
            </a:r>
            <a:r>
              <a:rPr lang="en-US" b="1" dirty="0" err="1"/>
              <a:t>shoud</a:t>
            </a:r>
            <a:r>
              <a:rPr lang="en-US" b="1" dirty="0"/>
              <a:t> be….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marL="0" lvl="0" indent="0">
              <a:buNone/>
            </a:pPr>
            <a:r>
              <a:rPr lang="en-US" dirty="0"/>
              <a:t>The list should be all-encompassing: </a:t>
            </a:r>
          </a:p>
          <a:p>
            <a:pPr marL="0" lvl="0" indent="0">
              <a:buNone/>
            </a:pPr>
            <a:r>
              <a:rPr lang="en-US" dirty="0"/>
              <a:t>	organizational aspects </a:t>
            </a:r>
          </a:p>
          <a:p>
            <a:pPr marL="0" lvl="0" indent="0">
              <a:buNone/>
            </a:pPr>
            <a:r>
              <a:rPr lang="en-US" dirty="0"/>
              <a:t>	training environment</a:t>
            </a:r>
          </a:p>
          <a:p>
            <a:pPr marL="0" lvl="0" indent="0">
              <a:buNone/>
            </a:pPr>
            <a:r>
              <a:rPr lang="en-US" dirty="0"/>
              <a:t>	personal qualities of trainers </a:t>
            </a:r>
          </a:p>
          <a:p>
            <a:pPr marL="0" lvl="0" indent="0">
              <a:buNone/>
            </a:pPr>
            <a:r>
              <a:rPr lang="en-US" dirty="0"/>
              <a:t>	subject-matter issues </a:t>
            </a:r>
          </a:p>
          <a:p>
            <a:pPr marL="0" lvl="0" indent="0">
              <a:buNone/>
            </a:pPr>
            <a:r>
              <a:rPr lang="en-US" dirty="0"/>
              <a:t>	methodology</a:t>
            </a:r>
          </a:p>
          <a:p>
            <a:pPr marL="0" lvl="0" indent="0">
              <a:buNone/>
            </a:pPr>
            <a:r>
              <a:rPr lang="en-US" dirty="0"/>
              <a:t>Just to name a few…</a:t>
            </a:r>
            <a:endParaRPr lang="en-IT" dirty="0"/>
          </a:p>
        </p:txBody>
      </p:sp>
    </p:spTree>
    <p:extLst>
      <p:ext uri="{BB962C8B-B14F-4D97-AF65-F5344CB8AC3E}">
        <p14:creationId xmlns:p14="http://schemas.microsoft.com/office/powerpoint/2010/main" val="3710069247"/>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2504</TotalTime>
  <Words>1669</Words>
  <Application>Microsoft Office PowerPoint</Application>
  <PresentationFormat>On-screen Show (4:3)</PresentationFormat>
  <Paragraphs>231</Paragraphs>
  <Slides>49</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Georgia</vt:lpstr>
      <vt:lpstr>Helvetica</vt:lpstr>
      <vt:lpstr>Verdana</vt:lpstr>
      <vt:lpstr>Wingdings</vt:lpstr>
      <vt:lpstr>PPT_theme_v7</vt:lpstr>
      <vt:lpstr>The art of learning and training</vt:lpstr>
      <vt:lpstr>Overview</vt:lpstr>
      <vt:lpstr>PowerPoint Presentation</vt:lpstr>
      <vt:lpstr>My expectations as trainer</vt:lpstr>
      <vt:lpstr>Think like a trainer   Feel as a trainee </vt:lpstr>
      <vt:lpstr>Ready?</vt:lpstr>
      <vt:lpstr>The perfect training…</vt:lpstr>
      <vt:lpstr>The list shoud be…. </vt:lpstr>
      <vt:lpstr>The list shoud be…. </vt:lpstr>
      <vt:lpstr>Andragogy and the fundamentals of adult education</vt:lpstr>
      <vt:lpstr>Let’s start with some basics…</vt:lpstr>
      <vt:lpstr>What is learning?</vt:lpstr>
      <vt:lpstr>What is learning?</vt:lpstr>
      <vt:lpstr>Malcom Knowles’ assumptions</vt:lpstr>
      <vt:lpstr>Critical elements</vt:lpstr>
      <vt:lpstr>Assumptions about adult learning</vt:lpstr>
      <vt:lpstr>Assumptions about adult learning</vt:lpstr>
      <vt:lpstr>Laws of learning</vt:lpstr>
      <vt:lpstr>PowerPoint Presentation</vt:lpstr>
      <vt:lpstr>PowerPoint Presentation</vt:lpstr>
      <vt:lpstr>David Kolb’s theory</vt:lpstr>
      <vt:lpstr>PowerPoint Presentation</vt:lpstr>
      <vt:lpstr>PowerPoint Presentation</vt:lpstr>
      <vt:lpstr>Retaining training material</vt:lpstr>
      <vt:lpstr>PowerPoint Presentation</vt:lpstr>
      <vt:lpstr>Learning styles</vt:lpstr>
      <vt:lpstr>PowerPoint Presentation</vt:lpstr>
      <vt:lpstr>Activists</vt:lpstr>
      <vt:lpstr>Activists</vt:lpstr>
      <vt:lpstr>Theorists</vt:lpstr>
      <vt:lpstr>Theorists</vt:lpstr>
      <vt:lpstr>Theorists</vt:lpstr>
      <vt:lpstr>Pragmatists</vt:lpstr>
      <vt:lpstr>Pragmatists</vt:lpstr>
      <vt:lpstr>Reflectors</vt:lpstr>
      <vt:lpstr>Reflectors</vt:lpstr>
      <vt:lpstr>Reflectors</vt:lpstr>
      <vt:lpstr>Feelers </vt:lpstr>
      <vt:lpstr>Review of learning objectives</vt:lpstr>
      <vt:lpstr>Introductory session</vt:lpstr>
      <vt:lpstr>PowerPoint Presentation</vt:lpstr>
      <vt:lpstr>Your perfect training</vt:lpstr>
      <vt:lpstr>Your perfect training</vt:lpstr>
      <vt:lpstr>Andragogy and principles of adult education </vt:lpstr>
      <vt:lpstr>Andragogy and principles of adult education </vt:lpstr>
      <vt:lpstr>Training methods </vt:lpstr>
      <vt:lpstr>Which learner are you? </vt:lpstr>
      <vt:lpstr>Closing session</vt:lpstr>
      <vt:lpstr>Well done! Training is over..  Enjoy your evening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ELEFTERESCU Ana</dc:creator>
  <cp:lastModifiedBy>Hortensia Pasalau</cp:lastModifiedBy>
  <cp:revision>44</cp:revision>
  <dcterms:created xsi:type="dcterms:W3CDTF">2019-11-14T14:27:48Z</dcterms:created>
  <dcterms:modified xsi:type="dcterms:W3CDTF">2023-11-07T11:34:09Z</dcterms:modified>
</cp:coreProperties>
</file>