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55" r:id="rId2"/>
    <p:sldId id="567" r:id="rId3"/>
    <p:sldId id="568" r:id="rId4"/>
    <p:sldId id="569" r:id="rId5"/>
    <p:sldId id="754" r:id="rId6"/>
    <p:sldId id="756" r:id="rId7"/>
    <p:sldId id="757" r:id="rId8"/>
    <p:sldId id="758" r:id="rId9"/>
    <p:sldId id="759" r:id="rId10"/>
    <p:sldId id="760" r:id="rId11"/>
    <p:sldId id="761" r:id="rId12"/>
    <p:sldId id="784" r:id="rId13"/>
    <p:sldId id="762" r:id="rId14"/>
    <p:sldId id="755" r:id="rId15"/>
    <p:sldId id="724" r:id="rId16"/>
    <p:sldId id="725" r:id="rId17"/>
    <p:sldId id="726" r:id="rId18"/>
    <p:sldId id="727" r:id="rId19"/>
    <p:sldId id="729" r:id="rId20"/>
    <p:sldId id="728" r:id="rId21"/>
    <p:sldId id="730" r:id="rId22"/>
    <p:sldId id="731" r:id="rId23"/>
    <p:sldId id="732" r:id="rId24"/>
    <p:sldId id="733" r:id="rId25"/>
    <p:sldId id="734" r:id="rId26"/>
    <p:sldId id="735" r:id="rId27"/>
    <p:sldId id="785" r:id="rId28"/>
    <p:sldId id="736" r:id="rId29"/>
    <p:sldId id="737" r:id="rId30"/>
    <p:sldId id="738" r:id="rId31"/>
    <p:sldId id="739" r:id="rId32"/>
    <p:sldId id="740" r:id="rId33"/>
    <p:sldId id="786" r:id="rId34"/>
    <p:sldId id="753" r:id="rId35"/>
    <p:sldId id="742" r:id="rId36"/>
    <p:sldId id="743" r:id="rId37"/>
    <p:sldId id="744" r:id="rId38"/>
    <p:sldId id="745" r:id="rId39"/>
    <p:sldId id="531" r:id="rId40"/>
    <p:sldId id="539" r:id="rId41"/>
    <p:sldId id="540" r:id="rId42"/>
    <p:sldId id="541" r:id="rId43"/>
    <p:sldId id="741" r:id="rId44"/>
    <p:sldId id="750" r:id="rId45"/>
    <p:sldId id="751" r:id="rId46"/>
    <p:sldId id="752"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75551" autoAdjust="0"/>
  </p:normalViewPr>
  <p:slideViewPr>
    <p:cSldViewPr snapToGrid="0" snapToObjects="1">
      <p:cViewPr varScale="1">
        <p:scale>
          <a:sx n="63" d="100"/>
          <a:sy n="63" d="100"/>
        </p:scale>
        <p:origin x="1958"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tr-TR" sz="2800" b="1" noProof="0" dirty="0"/>
            <a:t>Arama ve el koyma talebi...:</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2E25152A-BFEE-654A-90BC-EF8900F41237}">
      <dgm:prSet phldrT="[Text]" custT="1"/>
      <dgm:spPr/>
      <dgm:t>
        <a:bodyPr/>
        <a:lstStyle/>
        <a:p>
          <a:r>
            <a:rPr lang="tr-TR" sz="2800" noProof="0" dirty="0"/>
            <a:t>a.) Resmi karşılıklı adli yardımlaşma </a:t>
          </a:r>
          <a:r>
            <a:rPr lang="tr-TR" sz="2800" noProof="0" dirty="0" smtClean="0"/>
            <a:t>(</a:t>
          </a:r>
          <a:r>
            <a:rPr lang="tr-TR" sz="2800" noProof="0" dirty="0" err="1" smtClean="0"/>
            <a:t>MLA</a:t>
          </a:r>
          <a:r>
            <a:rPr lang="tr-TR" sz="2800" noProof="0" dirty="0" smtClean="0"/>
            <a:t>) talebidir</a:t>
          </a:r>
          <a:r>
            <a:rPr lang="tr-TR" sz="2800" noProof="0" dirty="0"/>
            <a:t>.</a:t>
          </a:r>
          <a:endParaRPr lang="tr-TR" sz="2800" b="1" noProof="0" dirty="0"/>
        </a:p>
      </dgm:t>
    </dgm:pt>
    <dgm:pt modelId="{248CA656-5036-D543-9712-F0CD5D4A06D1}" type="parTrans" cxnId="{5DF0A21F-4CAF-EE4C-AEDC-F3E60D34A0C0}">
      <dgm:prSet/>
      <dgm:spPr/>
      <dgm:t>
        <a:bodyPr/>
        <a:lstStyle/>
        <a:p>
          <a:endParaRPr lang="en-US"/>
        </a:p>
      </dgm:t>
    </dgm:pt>
    <dgm:pt modelId="{51F35908-5400-164A-A85F-41667345455F}" type="sibTrans" cxnId="{5DF0A21F-4CAF-EE4C-AEDC-F3E60D34A0C0}">
      <dgm:prSet/>
      <dgm:spPr/>
      <dgm:t>
        <a:bodyPr/>
        <a:lstStyle/>
        <a:p>
          <a:endParaRPr lang="en-US"/>
        </a:p>
      </dgm:t>
    </dgm:pt>
    <dgm:pt modelId="{13DFF829-E6E7-BC43-B5A9-6038A0A3B57E}">
      <dgm:prSet phldrT="[Text]" custT="1"/>
      <dgm:spPr/>
      <dgm:t>
        <a:bodyPr/>
        <a:lstStyle/>
        <a:p>
          <a:r>
            <a:rPr lang="tr-TR" sz="2800" noProof="0" dirty="0"/>
            <a:t>c.) Karşılıklı adli yardımlaşma </a:t>
          </a:r>
          <a:r>
            <a:rPr lang="tr-TR" sz="2800" noProof="0" dirty="0" smtClean="0"/>
            <a:t>(</a:t>
          </a:r>
          <a:r>
            <a:rPr lang="tr-TR" sz="2800" noProof="0" dirty="0" err="1" smtClean="0"/>
            <a:t>MLA</a:t>
          </a:r>
          <a:r>
            <a:rPr lang="tr-TR" sz="2800" noProof="0" dirty="0" smtClean="0"/>
            <a:t>) talebi </a:t>
          </a:r>
          <a:r>
            <a:rPr lang="tr-TR" sz="2800" noProof="0" dirty="0"/>
            <a:t>değildir</a:t>
          </a:r>
          <a:endParaRPr lang="tr-TR" sz="2800" b="1" noProof="0" dirty="0"/>
        </a:p>
      </dgm:t>
    </dgm:pt>
    <dgm:pt modelId="{8D596991-9812-EF49-A1F8-66DDC339F98D}" type="parTrans" cxnId="{F54EDD65-3DB5-2045-8075-E4790C6D4A6C}">
      <dgm:prSet/>
      <dgm:spPr/>
      <dgm:t>
        <a:bodyPr/>
        <a:lstStyle/>
        <a:p>
          <a:endParaRPr lang="en-US"/>
        </a:p>
      </dgm:t>
    </dgm:pt>
    <dgm:pt modelId="{447F4D79-A4CE-9644-923C-E726F93B5AF7}" type="sibTrans" cxnId="{F54EDD65-3DB5-2045-8075-E4790C6D4A6C}">
      <dgm:prSet/>
      <dgm:spPr/>
      <dgm:t>
        <a:bodyPr/>
        <a:lstStyle/>
        <a:p>
          <a:endParaRPr lang="en-US"/>
        </a:p>
      </dgm:t>
    </dgm:pt>
    <dgm:pt modelId="{8670E163-5706-0E4F-99B3-7060FABB2A6D}">
      <dgm:prSet phldrT="[Text]" custT="1"/>
      <dgm:spPr/>
      <dgm:t>
        <a:bodyPr/>
        <a:lstStyle/>
        <a:p>
          <a:r>
            <a:rPr lang="tr-TR" sz="2800" noProof="0" dirty="0"/>
            <a:t>b.) Resmi olmayan karşılıklı adli </a:t>
          </a:r>
          <a:r>
            <a:rPr lang="tr-TR" sz="2800" noProof="0" dirty="0" smtClean="0"/>
            <a:t>yardımlaşma (</a:t>
          </a:r>
          <a:r>
            <a:rPr lang="tr-TR" sz="2800" noProof="0" dirty="0" err="1" smtClean="0"/>
            <a:t>MLA</a:t>
          </a:r>
          <a:r>
            <a:rPr lang="tr-TR" sz="2800" noProof="0" dirty="0" smtClean="0"/>
            <a:t>) </a:t>
          </a:r>
          <a:r>
            <a:rPr lang="tr-TR" sz="2800" noProof="0" dirty="0"/>
            <a:t>talebidir. </a:t>
          </a:r>
          <a:endParaRPr lang="tr-TR" sz="2800" b="1" noProof="0" dirty="0"/>
        </a:p>
      </dgm:t>
    </dgm:pt>
    <dgm:pt modelId="{01B6C147-23F7-2141-9F69-319A3A6D7597}" type="parTrans" cxnId="{D7B94B76-4F25-F24E-8E3A-42E73141FE6B}">
      <dgm:prSet/>
      <dgm:spPr/>
      <dgm:t>
        <a:bodyPr/>
        <a:lstStyle/>
        <a:p>
          <a:endParaRPr lang="en-US"/>
        </a:p>
      </dgm:t>
    </dgm:pt>
    <dgm:pt modelId="{0751FD10-B715-FC43-AC68-8CC1939BCA05}" type="sibTrans" cxnId="{D7B94B76-4F25-F24E-8E3A-42E73141FE6B}">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4"/>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5313B78-182F-1A46-9D07-D6E68B9C4ECA}" type="pres">
      <dgm:prSet presAssocID="{2E25152A-BFEE-654A-90BC-EF8900F41237}" presName="thickLine" presStyleLbl="alignNode1" presStyleIdx="1" presStyleCnt="4"/>
      <dgm:spPr/>
    </dgm:pt>
    <dgm:pt modelId="{69AFC56F-50B2-584A-B9F9-219E408C5C2D}" type="pres">
      <dgm:prSet presAssocID="{2E25152A-BFEE-654A-90BC-EF8900F41237}" presName="horz1" presStyleCnt="0"/>
      <dgm:spPr/>
    </dgm:pt>
    <dgm:pt modelId="{D404FC68-7BA2-2640-AD17-A8E7EBFAEF76}" type="pres">
      <dgm:prSet presAssocID="{2E25152A-BFEE-654A-90BC-EF8900F41237}" presName="tx1" presStyleLbl="revTx" presStyleIdx="1" presStyleCnt="4"/>
      <dgm:spPr/>
      <dgm:t>
        <a:bodyPr/>
        <a:lstStyle/>
        <a:p>
          <a:endParaRPr lang="tr-TR"/>
        </a:p>
      </dgm:t>
    </dgm:pt>
    <dgm:pt modelId="{17B4B91E-5F5D-EA4B-BEC4-E01C34257997}" type="pres">
      <dgm:prSet presAssocID="{2E25152A-BFEE-654A-90BC-EF8900F41237}" presName="vert1" presStyleCnt="0"/>
      <dgm:spPr/>
    </dgm:pt>
    <dgm:pt modelId="{98416D37-C615-AA4B-8943-A5B01DE563FC}" type="pres">
      <dgm:prSet presAssocID="{8670E163-5706-0E4F-99B3-7060FABB2A6D}" presName="thickLine" presStyleLbl="alignNode1" presStyleIdx="2" presStyleCnt="4"/>
      <dgm:spPr/>
    </dgm:pt>
    <dgm:pt modelId="{4F2691B6-67D2-7942-8317-AE31CDA422E5}" type="pres">
      <dgm:prSet presAssocID="{8670E163-5706-0E4F-99B3-7060FABB2A6D}" presName="horz1" presStyleCnt="0"/>
      <dgm:spPr/>
    </dgm:pt>
    <dgm:pt modelId="{C31A3FAF-821D-7248-810B-87374EE4EE90}" type="pres">
      <dgm:prSet presAssocID="{8670E163-5706-0E4F-99B3-7060FABB2A6D}" presName="tx1" presStyleLbl="revTx" presStyleIdx="2" presStyleCnt="4"/>
      <dgm:spPr/>
      <dgm:t>
        <a:bodyPr/>
        <a:lstStyle/>
        <a:p>
          <a:endParaRPr lang="tr-TR"/>
        </a:p>
      </dgm:t>
    </dgm:pt>
    <dgm:pt modelId="{984E5F9A-B1CF-304A-8C92-04DC95197D9E}" type="pres">
      <dgm:prSet presAssocID="{8670E163-5706-0E4F-99B3-7060FABB2A6D}" presName="vert1" presStyleCnt="0"/>
      <dgm:spPr/>
    </dgm:pt>
    <dgm:pt modelId="{097D07BC-8DF3-6548-98D8-E7CA9542C95C}" type="pres">
      <dgm:prSet presAssocID="{13DFF829-E6E7-BC43-B5A9-6038A0A3B57E}" presName="thickLine" presStyleLbl="alignNode1" presStyleIdx="3" presStyleCnt="4"/>
      <dgm:spPr/>
    </dgm:pt>
    <dgm:pt modelId="{B05DF486-7774-6048-BBBC-5CAA990D0CD0}" type="pres">
      <dgm:prSet presAssocID="{13DFF829-E6E7-BC43-B5A9-6038A0A3B57E}" presName="horz1" presStyleCnt="0"/>
      <dgm:spPr/>
    </dgm:pt>
    <dgm:pt modelId="{10B7156D-0FA0-1A41-B71E-3CBBCA37AA5C}" type="pres">
      <dgm:prSet presAssocID="{13DFF829-E6E7-BC43-B5A9-6038A0A3B57E}" presName="tx1" presStyleLbl="revTx" presStyleIdx="3" presStyleCnt="4"/>
      <dgm:spPr/>
      <dgm:t>
        <a:bodyPr/>
        <a:lstStyle/>
        <a:p>
          <a:endParaRPr lang="tr-TR"/>
        </a:p>
      </dgm:t>
    </dgm:pt>
    <dgm:pt modelId="{7E8D7017-323E-6F48-BDB0-E80209A16362}" type="pres">
      <dgm:prSet presAssocID="{13DFF829-E6E7-BC43-B5A9-6038A0A3B57E}" presName="vert1" presStyleCnt="0"/>
      <dgm:spPr/>
    </dgm:pt>
  </dgm:ptLst>
  <dgm:cxnLst>
    <dgm:cxn modelId="{5DF0A21F-4CAF-EE4C-AEDC-F3E60D34A0C0}" srcId="{3C774A1C-BB1C-4347-A758-A94A436F7244}" destId="{2E25152A-BFEE-654A-90BC-EF8900F41237}" srcOrd="1" destOrd="0" parTransId="{248CA656-5036-D543-9712-F0CD5D4A06D1}" sibTransId="{51F35908-5400-164A-A85F-41667345455F}"/>
    <dgm:cxn modelId="{797E83DF-D7B0-A04A-90A7-428F119E43A8}" type="presOf" srcId="{8E61202A-36DD-0240-811A-270D9611A395}" destId="{CFE00427-EDF8-324F-9A5C-A181E81A4D48}" srcOrd="0" destOrd="0" presId="urn:microsoft.com/office/officeart/2008/layout/LinedList"/>
    <dgm:cxn modelId="{F21A261F-9105-D149-900F-35B8150EE7AC}" type="presOf" srcId="{2E25152A-BFEE-654A-90BC-EF8900F41237}" destId="{D404FC68-7BA2-2640-AD17-A8E7EBFAEF76}"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7B94B76-4F25-F24E-8E3A-42E73141FE6B}" srcId="{3C774A1C-BB1C-4347-A758-A94A436F7244}" destId="{8670E163-5706-0E4F-99B3-7060FABB2A6D}" srcOrd="2" destOrd="0" parTransId="{01B6C147-23F7-2141-9F69-319A3A6D7597}" sibTransId="{0751FD10-B715-FC43-AC68-8CC1939BCA05}"/>
    <dgm:cxn modelId="{D2DD020B-3DFC-B348-B676-6EC163FF5FEB}" srcId="{3C774A1C-BB1C-4347-A758-A94A436F7244}" destId="{8E61202A-36DD-0240-811A-270D9611A395}" srcOrd="0" destOrd="0" parTransId="{B1168E5A-BE86-1A40-8851-D878ACC39274}" sibTransId="{8978AB35-F5FB-FF43-BA08-4C259A445311}"/>
    <dgm:cxn modelId="{F54EDD65-3DB5-2045-8075-E4790C6D4A6C}" srcId="{3C774A1C-BB1C-4347-A758-A94A436F7244}" destId="{13DFF829-E6E7-BC43-B5A9-6038A0A3B57E}" srcOrd="3" destOrd="0" parTransId="{8D596991-9812-EF49-A1F8-66DDC339F98D}" sibTransId="{447F4D79-A4CE-9644-923C-E726F93B5AF7}"/>
    <dgm:cxn modelId="{1B89E59E-A8BE-7542-85DF-BED0FBA30E45}" type="presOf" srcId="{13DFF829-E6E7-BC43-B5A9-6038A0A3B57E}" destId="{10B7156D-0FA0-1A41-B71E-3CBBCA37AA5C}" srcOrd="0" destOrd="0" presId="urn:microsoft.com/office/officeart/2008/layout/LinedList"/>
    <dgm:cxn modelId="{02522B16-8BA9-424A-B617-E57E36FC28AA}" type="presOf" srcId="{8670E163-5706-0E4F-99B3-7060FABB2A6D}" destId="{C31A3FAF-821D-7248-810B-87374EE4EE90}"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D2461AB4-E2D5-C448-9337-3A0746C44230}" type="presParOf" srcId="{9CA50A65-40FA-E945-A868-9E3FE840B07E}" destId="{D5313B78-182F-1A46-9D07-D6E68B9C4ECA}" srcOrd="2" destOrd="0" presId="urn:microsoft.com/office/officeart/2008/layout/LinedList"/>
    <dgm:cxn modelId="{E0A71709-10C8-FF48-B3CF-AFE69FEC58EC}" type="presParOf" srcId="{9CA50A65-40FA-E945-A868-9E3FE840B07E}" destId="{69AFC56F-50B2-584A-B9F9-219E408C5C2D}" srcOrd="3" destOrd="0" presId="urn:microsoft.com/office/officeart/2008/layout/LinedList"/>
    <dgm:cxn modelId="{66F652EA-12EB-8F44-B174-56923DF3111E}" type="presParOf" srcId="{69AFC56F-50B2-584A-B9F9-219E408C5C2D}" destId="{D404FC68-7BA2-2640-AD17-A8E7EBFAEF76}" srcOrd="0" destOrd="0" presId="urn:microsoft.com/office/officeart/2008/layout/LinedList"/>
    <dgm:cxn modelId="{6C16919C-4B9B-EB49-9FBF-7E598BACD590}" type="presParOf" srcId="{69AFC56F-50B2-584A-B9F9-219E408C5C2D}" destId="{17B4B91E-5F5D-EA4B-BEC4-E01C34257997}" srcOrd="1" destOrd="0" presId="urn:microsoft.com/office/officeart/2008/layout/LinedList"/>
    <dgm:cxn modelId="{1E1DD080-050A-134C-AD15-C633683C071A}" type="presParOf" srcId="{9CA50A65-40FA-E945-A868-9E3FE840B07E}" destId="{98416D37-C615-AA4B-8943-A5B01DE563FC}" srcOrd="4" destOrd="0" presId="urn:microsoft.com/office/officeart/2008/layout/LinedList"/>
    <dgm:cxn modelId="{A4479D1F-EBC7-C842-A283-A2C465FECA7F}" type="presParOf" srcId="{9CA50A65-40FA-E945-A868-9E3FE840B07E}" destId="{4F2691B6-67D2-7942-8317-AE31CDA422E5}" srcOrd="5" destOrd="0" presId="urn:microsoft.com/office/officeart/2008/layout/LinedList"/>
    <dgm:cxn modelId="{6D6594F3-B6DE-A74A-B210-B7F1CB237CB0}" type="presParOf" srcId="{4F2691B6-67D2-7942-8317-AE31CDA422E5}" destId="{C31A3FAF-821D-7248-810B-87374EE4EE90}" srcOrd="0" destOrd="0" presId="urn:microsoft.com/office/officeart/2008/layout/LinedList"/>
    <dgm:cxn modelId="{E2DE3CF5-7A70-6746-B3FF-BB985A0D6F0C}" type="presParOf" srcId="{4F2691B6-67D2-7942-8317-AE31CDA422E5}" destId="{984E5F9A-B1CF-304A-8C92-04DC95197D9E}" srcOrd="1" destOrd="0" presId="urn:microsoft.com/office/officeart/2008/layout/LinedList"/>
    <dgm:cxn modelId="{41C6ADA0-5826-2149-B335-DE1114E8398F}" type="presParOf" srcId="{9CA50A65-40FA-E945-A868-9E3FE840B07E}" destId="{097D07BC-8DF3-6548-98D8-E7CA9542C95C}" srcOrd="6" destOrd="0" presId="urn:microsoft.com/office/officeart/2008/layout/LinedList"/>
    <dgm:cxn modelId="{07233B0C-A320-024C-9E7D-5966C3513518}" type="presParOf" srcId="{9CA50A65-40FA-E945-A868-9E3FE840B07E}" destId="{B05DF486-7774-6048-BBBC-5CAA990D0CD0}" srcOrd="7" destOrd="0" presId="urn:microsoft.com/office/officeart/2008/layout/LinedList"/>
    <dgm:cxn modelId="{829EB7DD-6898-DE43-8D8C-043F4A041D02}" type="presParOf" srcId="{B05DF486-7774-6048-BBBC-5CAA990D0CD0}" destId="{10B7156D-0FA0-1A41-B71E-3CBBCA37AA5C}" srcOrd="0" destOrd="0" presId="urn:microsoft.com/office/officeart/2008/layout/LinedList"/>
    <dgm:cxn modelId="{730D7E83-F886-C244-86FF-30D59FFEE65E}" type="presParOf" srcId="{B05DF486-7774-6048-BBBC-5CAA990D0CD0}" destId="{7E8D7017-323E-6F48-BDB0-E80209A1636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166721F5-A955-6F41-8CAC-AF8168631966}">
      <dgm:prSet phldrT="[Text]" custT="1"/>
      <dgm:spPr/>
      <dgm:t>
        <a:bodyPr/>
        <a:lstStyle/>
        <a:p>
          <a:pPr algn="l"/>
          <a:r>
            <a:rPr lang="tr-TR" sz="2600" b="1" noProof="0" dirty="0"/>
            <a:t>İnterpol Ulusal Merkez Büroları, bilgisayar verisinin veya trafik verisinin korunmasına veya delil elde etme veya saklama amacıyla diğer her türlü tedbirin alınmasına yönelik acil talepte bulunulması için kullanılabilir:</a:t>
          </a:r>
        </a:p>
      </dgm:t>
    </dgm:pt>
    <dgm:pt modelId="{E359C45D-8A42-9247-BBA4-28D3E3A2490A}" type="parTrans" cxnId="{3EC27CD6-5B18-D44B-A800-15CE910645C5}">
      <dgm:prSet/>
      <dgm:spPr/>
      <dgm:t>
        <a:bodyPr/>
        <a:lstStyle/>
        <a:p>
          <a:endParaRPr lang="en-US"/>
        </a:p>
      </dgm:t>
    </dgm:pt>
    <dgm:pt modelId="{EB5E5EF4-255C-0C44-9375-D09F9761EA9E}" type="sibTrans" cxnId="{3EC27CD6-5B18-D44B-A800-15CE910645C5}">
      <dgm:prSet/>
      <dgm:spPr/>
      <dgm:t>
        <a:bodyPr/>
        <a:lstStyle/>
        <a:p>
          <a:endParaRPr lang="en-US"/>
        </a:p>
      </dgm:t>
    </dgm:pt>
    <dgm:pt modelId="{27DF5333-28CB-4F46-8F5C-128E181659DA}">
      <dgm:prSet phldrT="[Text]"/>
      <dgm:spPr/>
      <dgm:t>
        <a:bodyPr/>
        <a:lstStyle/>
        <a:p>
          <a:r>
            <a:rPr lang="tr-TR" noProof="0" dirty="0"/>
            <a:t>a.) Doğru</a:t>
          </a:r>
        </a:p>
      </dgm:t>
    </dgm:pt>
    <dgm:pt modelId="{08FE34FD-D30D-BB48-9256-6C7C64C6E4BD}" type="parTrans" cxnId="{7147A606-205E-BF47-91BE-A5A09AD5E1FC}">
      <dgm:prSet/>
      <dgm:spPr/>
      <dgm:t>
        <a:bodyPr/>
        <a:lstStyle/>
        <a:p>
          <a:endParaRPr lang="en-US"/>
        </a:p>
      </dgm:t>
    </dgm:pt>
    <dgm:pt modelId="{F1119595-68A1-1E49-9144-AAFDA7C40091}" type="sibTrans" cxnId="{7147A606-205E-BF47-91BE-A5A09AD5E1FC}">
      <dgm:prSet/>
      <dgm:spPr/>
      <dgm:t>
        <a:bodyPr/>
        <a:lstStyle/>
        <a:p>
          <a:endParaRPr lang="en-US"/>
        </a:p>
      </dgm:t>
    </dgm:pt>
    <dgm:pt modelId="{6185E63C-8650-5640-BE4E-0902FA94F72A}">
      <dgm:prSet phldrT="[Text]"/>
      <dgm:spPr/>
      <dgm:t>
        <a:bodyPr/>
        <a:lstStyle/>
        <a:p>
          <a:r>
            <a:rPr lang="tr-TR" noProof="0" dirty="0"/>
            <a:t>b.)Yanlış</a:t>
          </a:r>
        </a:p>
      </dgm:t>
    </dgm:pt>
    <dgm:pt modelId="{F1FFCB4B-841D-AC45-80E6-20BEEDACB875}" type="parTrans" cxnId="{58A9D67A-2AF7-9948-A3DF-12DBF32BB8B7}">
      <dgm:prSet/>
      <dgm:spPr/>
      <dgm:t>
        <a:bodyPr/>
        <a:lstStyle/>
        <a:p>
          <a:endParaRPr lang="en-US"/>
        </a:p>
      </dgm:t>
    </dgm:pt>
    <dgm:pt modelId="{01FACC61-0D58-D24F-966F-02A8C56CE7C5}" type="sibTrans" cxnId="{58A9D67A-2AF7-9948-A3DF-12DBF32BB8B7}">
      <dgm:prSet/>
      <dgm:spPr/>
      <dgm:t>
        <a:bodyPr/>
        <a:lstStyle/>
        <a:p>
          <a:endParaRPr lang="en-US"/>
        </a:p>
      </dgm:t>
    </dgm:pt>
    <dgm:pt modelId="{0879A76C-7C18-814A-8E91-E1CCFF310608}">
      <dgm:prSet phldrT="[Text]"/>
      <dgm:spPr/>
      <dgm:t>
        <a:bodyPr/>
        <a:lstStyle/>
        <a:p>
          <a:r>
            <a:rPr lang="tr-TR" noProof="0" dirty="0"/>
            <a:t>c.) Talebe bağlı olarak değişir</a:t>
          </a:r>
        </a:p>
      </dgm:t>
    </dgm:pt>
    <dgm:pt modelId="{5D7EF45A-7B1D-8341-B882-6E72933986FB}" type="parTrans" cxnId="{01299634-1CB4-7943-8C67-17FF0CD716E0}">
      <dgm:prSet/>
      <dgm:spPr/>
      <dgm:t>
        <a:bodyPr/>
        <a:lstStyle/>
        <a:p>
          <a:endParaRPr lang="en-US"/>
        </a:p>
      </dgm:t>
    </dgm:pt>
    <dgm:pt modelId="{19E86F0E-7332-A14B-8826-1EFB60CBAEF2}" type="sibTrans" cxnId="{01299634-1CB4-7943-8C67-17FF0CD716E0}">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6683F7A1-AA34-0A49-A230-7926527FEFAB}" type="pres">
      <dgm:prSet presAssocID="{166721F5-A955-6F41-8CAC-AF8168631966}" presName="thickLine" presStyleLbl="alignNode1" presStyleIdx="0" presStyleCnt="1"/>
      <dgm:spPr/>
    </dgm:pt>
    <dgm:pt modelId="{2B31EB2B-05BA-9A48-AA33-9FAFB282FD48}" type="pres">
      <dgm:prSet presAssocID="{166721F5-A955-6F41-8CAC-AF8168631966}" presName="horz1" presStyleCnt="0"/>
      <dgm:spPr/>
    </dgm:pt>
    <dgm:pt modelId="{23F8832E-7805-9748-9719-05F8DC97520D}" type="pres">
      <dgm:prSet presAssocID="{166721F5-A955-6F41-8CAC-AF8168631966}" presName="tx1" presStyleLbl="revTx" presStyleIdx="0" presStyleCnt="4" custScaleX="371080"/>
      <dgm:spPr/>
      <dgm:t>
        <a:bodyPr/>
        <a:lstStyle/>
        <a:p>
          <a:endParaRPr lang="tr-TR"/>
        </a:p>
      </dgm:t>
    </dgm:pt>
    <dgm:pt modelId="{668C9C9F-19B1-FF40-900B-ADD8E7274A3B}" type="pres">
      <dgm:prSet presAssocID="{166721F5-A955-6F41-8CAC-AF8168631966}" presName="vert1" presStyleCnt="0"/>
      <dgm:spPr/>
    </dgm:pt>
    <dgm:pt modelId="{DFB01690-02A1-C44A-9458-6242ABB7C095}" type="pres">
      <dgm:prSet presAssocID="{27DF5333-28CB-4F46-8F5C-128E181659DA}" presName="vertSpace2a" presStyleCnt="0"/>
      <dgm:spPr/>
    </dgm:pt>
    <dgm:pt modelId="{50790FD4-C646-ED45-9F73-44D6E9993899}" type="pres">
      <dgm:prSet presAssocID="{27DF5333-28CB-4F46-8F5C-128E181659DA}" presName="horz2" presStyleCnt="0"/>
      <dgm:spPr/>
    </dgm:pt>
    <dgm:pt modelId="{D81BD58C-F67F-E043-AAEC-3140F9345629}" type="pres">
      <dgm:prSet presAssocID="{27DF5333-28CB-4F46-8F5C-128E181659DA}" presName="horzSpace2" presStyleCnt="0"/>
      <dgm:spPr/>
    </dgm:pt>
    <dgm:pt modelId="{8A411A45-DEC1-3345-BAFB-F263D99F02C2}" type="pres">
      <dgm:prSet presAssocID="{27DF5333-28CB-4F46-8F5C-128E181659DA}" presName="tx2" presStyleLbl="revTx" presStyleIdx="1" presStyleCnt="4"/>
      <dgm:spPr/>
      <dgm:t>
        <a:bodyPr/>
        <a:lstStyle/>
        <a:p>
          <a:endParaRPr lang="tr-TR"/>
        </a:p>
      </dgm:t>
    </dgm:pt>
    <dgm:pt modelId="{39FF14D5-4963-DB43-B2AC-3A1413FEAC29}" type="pres">
      <dgm:prSet presAssocID="{27DF5333-28CB-4F46-8F5C-128E181659DA}" presName="vert2" presStyleCnt="0"/>
      <dgm:spPr/>
    </dgm:pt>
    <dgm:pt modelId="{D68E3531-F110-2B49-BF24-FF609EB326BA}" type="pres">
      <dgm:prSet presAssocID="{27DF5333-28CB-4F46-8F5C-128E181659DA}" presName="thinLine2b" presStyleLbl="callout" presStyleIdx="0" presStyleCnt="3"/>
      <dgm:spPr/>
    </dgm:pt>
    <dgm:pt modelId="{5C1B608E-360D-024E-9748-E12E598B4B73}" type="pres">
      <dgm:prSet presAssocID="{27DF5333-28CB-4F46-8F5C-128E181659DA}" presName="vertSpace2b" presStyleCnt="0"/>
      <dgm:spPr/>
    </dgm:pt>
    <dgm:pt modelId="{8E6E6D95-1445-954D-B12F-E9A4716EE3C2}" type="pres">
      <dgm:prSet presAssocID="{6185E63C-8650-5640-BE4E-0902FA94F72A}" presName="horz2" presStyleCnt="0"/>
      <dgm:spPr/>
    </dgm:pt>
    <dgm:pt modelId="{6AA69D74-F248-5344-9CB1-52C340C37C43}" type="pres">
      <dgm:prSet presAssocID="{6185E63C-8650-5640-BE4E-0902FA94F72A}" presName="horzSpace2" presStyleCnt="0"/>
      <dgm:spPr/>
    </dgm:pt>
    <dgm:pt modelId="{EDD5F9E3-9CCC-D849-98AD-2390425D704D}" type="pres">
      <dgm:prSet presAssocID="{6185E63C-8650-5640-BE4E-0902FA94F72A}" presName="tx2" presStyleLbl="revTx" presStyleIdx="2" presStyleCnt="4"/>
      <dgm:spPr/>
      <dgm:t>
        <a:bodyPr/>
        <a:lstStyle/>
        <a:p>
          <a:endParaRPr lang="tr-TR"/>
        </a:p>
      </dgm:t>
    </dgm:pt>
    <dgm:pt modelId="{2C3B95CE-509E-EB43-93BF-42A0816618B0}" type="pres">
      <dgm:prSet presAssocID="{6185E63C-8650-5640-BE4E-0902FA94F72A}" presName="vert2" presStyleCnt="0"/>
      <dgm:spPr/>
    </dgm:pt>
    <dgm:pt modelId="{F0A23D04-E309-F649-9F48-35D4C70E4616}" type="pres">
      <dgm:prSet presAssocID="{6185E63C-8650-5640-BE4E-0902FA94F72A}" presName="thinLine2b" presStyleLbl="callout" presStyleIdx="1" presStyleCnt="3"/>
      <dgm:spPr/>
    </dgm:pt>
    <dgm:pt modelId="{40723C0B-EBE6-5047-90C6-5495A73D410B}" type="pres">
      <dgm:prSet presAssocID="{6185E63C-8650-5640-BE4E-0902FA94F72A}" presName="vertSpace2b" presStyleCnt="0"/>
      <dgm:spPr/>
    </dgm:pt>
    <dgm:pt modelId="{6EEDABFD-950F-2A48-BE10-469493C42D40}" type="pres">
      <dgm:prSet presAssocID="{0879A76C-7C18-814A-8E91-E1CCFF310608}" presName="horz2" presStyleCnt="0"/>
      <dgm:spPr/>
    </dgm:pt>
    <dgm:pt modelId="{68C1E2CD-CDBE-144B-82BE-822AD11FACF8}" type="pres">
      <dgm:prSet presAssocID="{0879A76C-7C18-814A-8E91-E1CCFF310608}" presName="horzSpace2" presStyleCnt="0"/>
      <dgm:spPr/>
    </dgm:pt>
    <dgm:pt modelId="{EA9FE4BB-93CA-0041-9802-67BA106D9FD2}" type="pres">
      <dgm:prSet presAssocID="{0879A76C-7C18-814A-8E91-E1CCFF310608}" presName="tx2" presStyleLbl="revTx" presStyleIdx="3" presStyleCnt="4"/>
      <dgm:spPr/>
      <dgm:t>
        <a:bodyPr/>
        <a:lstStyle/>
        <a:p>
          <a:endParaRPr lang="tr-TR"/>
        </a:p>
      </dgm:t>
    </dgm:pt>
    <dgm:pt modelId="{816DBF68-7CFB-394F-B268-44CB799AB1BD}" type="pres">
      <dgm:prSet presAssocID="{0879A76C-7C18-814A-8E91-E1CCFF310608}" presName="vert2" presStyleCnt="0"/>
      <dgm:spPr/>
    </dgm:pt>
    <dgm:pt modelId="{8A33794E-C9A2-8142-A3D2-9D8152D6FE05}" type="pres">
      <dgm:prSet presAssocID="{0879A76C-7C18-814A-8E91-E1CCFF310608}" presName="thinLine2b" presStyleLbl="callout" presStyleIdx="2" presStyleCnt="3"/>
      <dgm:spPr/>
    </dgm:pt>
    <dgm:pt modelId="{FC38A69B-072B-3A4C-9E65-A06DEE78E9BC}" type="pres">
      <dgm:prSet presAssocID="{0879A76C-7C18-814A-8E91-E1CCFF310608}" presName="vertSpace2b" presStyleCnt="0"/>
      <dgm:spPr/>
    </dgm:pt>
  </dgm:ptLst>
  <dgm:cxnLst>
    <dgm:cxn modelId="{7147A606-205E-BF47-91BE-A5A09AD5E1FC}" srcId="{166721F5-A955-6F41-8CAC-AF8168631966}" destId="{27DF5333-28CB-4F46-8F5C-128E181659DA}" srcOrd="0" destOrd="0" parTransId="{08FE34FD-D30D-BB48-9256-6C7C64C6E4BD}" sibTransId="{F1119595-68A1-1E49-9144-AAFDA7C40091}"/>
    <dgm:cxn modelId="{4C0FAB7E-A09B-A24A-B75A-8867A2178289}" type="presOf" srcId="{6185E63C-8650-5640-BE4E-0902FA94F72A}" destId="{EDD5F9E3-9CCC-D849-98AD-2390425D704D}" srcOrd="0" destOrd="0" presId="urn:microsoft.com/office/officeart/2008/layout/LinedList"/>
    <dgm:cxn modelId="{58A9D67A-2AF7-9948-A3DF-12DBF32BB8B7}" srcId="{166721F5-A955-6F41-8CAC-AF8168631966}" destId="{6185E63C-8650-5640-BE4E-0902FA94F72A}" srcOrd="1" destOrd="0" parTransId="{F1FFCB4B-841D-AC45-80E6-20BEEDACB875}" sibTransId="{01FACC61-0D58-D24F-966F-02A8C56CE7C5}"/>
    <dgm:cxn modelId="{E49E835D-E128-F049-90B9-BA8C1375B7DD}" type="presOf" srcId="{27DF5333-28CB-4F46-8F5C-128E181659DA}" destId="{8A411A45-DEC1-3345-BAFB-F263D99F02C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30446926-1C2D-3447-97C1-A5D28B84D7ED}" type="presOf" srcId="{0879A76C-7C18-814A-8E91-E1CCFF310608}" destId="{EA9FE4BB-93CA-0041-9802-67BA106D9FD2}" srcOrd="0" destOrd="0" presId="urn:microsoft.com/office/officeart/2008/layout/LinedList"/>
    <dgm:cxn modelId="{3EC27CD6-5B18-D44B-A800-15CE910645C5}" srcId="{3C774A1C-BB1C-4347-A758-A94A436F7244}" destId="{166721F5-A955-6F41-8CAC-AF8168631966}" srcOrd="0" destOrd="0" parTransId="{E359C45D-8A42-9247-BBA4-28D3E3A2490A}" sibTransId="{EB5E5EF4-255C-0C44-9375-D09F9761EA9E}"/>
    <dgm:cxn modelId="{7528656A-0FE6-A94B-A027-5B0C78E06DCE}" type="presOf" srcId="{166721F5-A955-6F41-8CAC-AF8168631966}" destId="{23F8832E-7805-9748-9719-05F8DC97520D}" srcOrd="0" destOrd="0" presId="urn:microsoft.com/office/officeart/2008/layout/LinedList"/>
    <dgm:cxn modelId="{01299634-1CB4-7943-8C67-17FF0CD716E0}" srcId="{166721F5-A955-6F41-8CAC-AF8168631966}" destId="{0879A76C-7C18-814A-8E91-E1CCFF310608}" srcOrd="2" destOrd="0" parTransId="{5D7EF45A-7B1D-8341-B882-6E72933986FB}" sibTransId="{19E86F0E-7332-A14B-8826-1EFB60CBAEF2}"/>
    <dgm:cxn modelId="{4C6B49C4-2B0B-E24C-8C3F-8A30574902A5}" type="presParOf" srcId="{9CA50A65-40FA-E945-A868-9E3FE840B07E}" destId="{6683F7A1-AA34-0A49-A230-7926527FEFAB}" srcOrd="0" destOrd="0" presId="urn:microsoft.com/office/officeart/2008/layout/LinedList"/>
    <dgm:cxn modelId="{FF1A5D7C-F4B3-9544-AE30-6CC4538DD818}" type="presParOf" srcId="{9CA50A65-40FA-E945-A868-9E3FE840B07E}" destId="{2B31EB2B-05BA-9A48-AA33-9FAFB282FD48}" srcOrd="1" destOrd="0" presId="urn:microsoft.com/office/officeart/2008/layout/LinedList"/>
    <dgm:cxn modelId="{039C837F-DB31-E246-81C3-4D6C323151E3}" type="presParOf" srcId="{2B31EB2B-05BA-9A48-AA33-9FAFB282FD48}" destId="{23F8832E-7805-9748-9719-05F8DC97520D}" srcOrd="0" destOrd="0" presId="urn:microsoft.com/office/officeart/2008/layout/LinedList"/>
    <dgm:cxn modelId="{6009D9A3-F295-1947-BE13-0B0A57257B2B}" type="presParOf" srcId="{2B31EB2B-05BA-9A48-AA33-9FAFB282FD48}" destId="{668C9C9F-19B1-FF40-900B-ADD8E7274A3B}" srcOrd="1" destOrd="0" presId="urn:microsoft.com/office/officeart/2008/layout/LinedList"/>
    <dgm:cxn modelId="{1D680416-F678-BC43-8F38-291C847BDDB8}" type="presParOf" srcId="{668C9C9F-19B1-FF40-900B-ADD8E7274A3B}" destId="{DFB01690-02A1-C44A-9458-6242ABB7C095}" srcOrd="0" destOrd="0" presId="urn:microsoft.com/office/officeart/2008/layout/LinedList"/>
    <dgm:cxn modelId="{952D7F30-7E26-CC4E-99EF-387F9DADDE54}" type="presParOf" srcId="{668C9C9F-19B1-FF40-900B-ADD8E7274A3B}" destId="{50790FD4-C646-ED45-9F73-44D6E9993899}" srcOrd="1" destOrd="0" presId="urn:microsoft.com/office/officeart/2008/layout/LinedList"/>
    <dgm:cxn modelId="{028DF0D4-2C65-564C-B038-661FA075AED8}" type="presParOf" srcId="{50790FD4-C646-ED45-9F73-44D6E9993899}" destId="{D81BD58C-F67F-E043-AAEC-3140F9345629}" srcOrd="0" destOrd="0" presId="urn:microsoft.com/office/officeart/2008/layout/LinedList"/>
    <dgm:cxn modelId="{FB8B7ADC-AD08-6F4B-8778-50F97951FD44}" type="presParOf" srcId="{50790FD4-C646-ED45-9F73-44D6E9993899}" destId="{8A411A45-DEC1-3345-BAFB-F263D99F02C2}" srcOrd="1" destOrd="0" presId="urn:microsoft.com/office/officeart/2008/layout/LinedList"/>
    <dgm:cxn modelId="{6B71C188-EBF0-AF4C-961E-F4D55709DCFA}" type="presParOf" srcId="{50790FD4-C646-ED45-9F73-44D6E9993899}" destId="{39FF14D5-4963-DB43-B2AC-3A1413FEAC29}" srcOrd="2" destOrd="0" presId="urn:microsoft.com/office/officeart/2008/layout/LinedList"/>
    <dgm:cxn modelId="{608CD0F5-8F55-2143-AB5C-10A81283C1FC}" type="presParOf" srcId="{668C9C9F-19B1-FF40-900B-ADD8E7274A3B}" destId="{D68E3531-F110-2B49-BF24-FF609EB326BA}" srcOrd="2" destOrd="0" presId="urn:microsoft.com/office/officeart/2008/layout/LinedList"/>
    <dgm:cxn modelId="{A8D304A5-F4DD-6346-93BE-AC776E6E7CE2}" type="presParOf" srcId="{668C9C9F-19B1-FF40-900B-ADD8E7274A3B}" destId="{5C1B608E-360D-024E-9748-E12E598B4B73}" srcOrd="3" destOrd="0" presId="urn:microsoft.com/office/officeart/2008/layout/LinedList"/>
    <dgm:cxn modelId="{F394AB06-305B-7348-B36E-B3AAD2009F90}" type="presParOf" srcId="{668C9C9F-19B1-FF40-900B-ADD8E7274A3B}" destId="{8E6E6D95-1445-954D-B12F-E9A4716EE3C2}" srcOrd="4" destOrd="0" presId="urn:microsoft.com/office/officeart/2008/layout/LinedList"/>
    <dgm:cxn modelId="{B2556356-FCA5-9943-8064-8B0837B5C590}" type="presParOf" srcId="{8E6E6D95-1445-954D-B12F-E9A4716EE3C2}" destId="{6AA69D74-F248-5344-9CB1-52C340C37C43}" srcOrd="0" destOrd="0" presId="urn:microsoft.com/office/officeart/2008/layout/LinedList"/>
    <dgm:cxn modelId="{C4AB8C9E-A762-2145-AF01-296A69CC897A}" type="presParOf" srcId="{8E6E6D95-1445-954D-B12F-E9A4716EE3C2}" destId="{EDD5F9E3-9CCC-D849-98AD-2390425D704D}" srcOrd="1" destOrd="0" presId="urn:microsoft.com/office/officeart/2008/layout/LinedList"/>
    <dgm:cxn modelId="{28270BF1-D723-B84C-A57D-F43E9FEEACD5}" type="presParOf" srcId="{8E6E6D95-1445-954D-B12F-E9A4716EE3C2}" destId="{2C3B95CE-509E-EB43-93BF-42A0816618B0}" srcOrd="2" destOrd="0" presId="urn:microsoft.com/office/officeart/2008/layout/LinedList"/>
    <dgm:cxn modelId="{29760BD6-39DA-D247-8177-E927788DF585}" type="presParOf" srcId="{668C9C9F-19B1-FF40-900B-ADD8E7274A3B}" destId="{F0A23D04-E309-F649-9F48-35D4C70E4616}" srcOrd="5" destOrd="0" presId="urn:microsoft.com/office/officeart/2008/layout/LinedList"/>
    <dgm:cxn modelId="{D791BC40-83FB-6B4C-A9F9-DC6FA3797908}" type="presParOf" srcId="{668C9C9F-19B1-FF40-900B-ADD8E7274A3B}" destId="{40723C0B-EBE6-5047-90C6-5495A73D410B}" srcOrd="6" destOrd="0" presId="urn:microsoft.com/office/officeart/2008/layout/LinedList"/>
    <dgm:cxn modelId="{A9D79768-525A-3541-BDA5-6E7246BE442B}" type="presParOf" srcId="{668C9C9F-19B1-FF40-900B-ADD8E7274A3B}" destId="{6EEDABFD-950F-2A48-BE10-469493C42D40}" srcOrd="7" destOrd="0" presId="urn:microsoft.com/office/officeart/2008/layout/LinedList"/>
    <dgm:cxn modelId="{6D7E4846-B18C-CF40-AEAB-727D352A7DA2}" type="presParOf" srcId="{6EEDABFD-950F-2A48-BE10-469493C42D40}" destId="{68C1E2CD-CDBE-144B-82BE-822AD11FACF8}" srcOrd="0" destOrd="0" presId="urn:microsoft.com/office/officeart/2008/layout/LinedList"/>
    <dgm:cxn modelId="{0D96192B-B46B-E640-A9C6-E822D5A1AA60}" type="presParOf" srcId="{6EEDABFD-950F-2A48-BE10-469493C42D40}" destId="{EA9FE4BB-93CA-0041-9802-67BA106D9FD2}" srcOrd="1" destOrd="0" presId="urn:microsoft.com/office/officeart/2008/layout/LinedList"/>
    <dgm:cxn modelId="{321DD232-BFDD-8F4C-8E95-33AAD825C0D2}" type="presParOf" srcId="{6EEDABFD-950F-2A48-BE10-469493C42D40}" destId="{816DBF68-7CFB-394F-B268-44CB799AB1BD}" srcOrd="2" destOrd="0" presId="urn:microsoft.com/office/officeart/2008/layout/LinedList"/>
    <dgm:cxn modelId="{B37DB469-4E36-2746-8A08-F060C33D4940}" type="presParOf" srcId="{668C9C9F-19B1-FF40-900B-ADD8E7274A3B}" destId="{8A33794E-C9A2-8142-A3D2-9D8152D6FE05}" srcOrd="8" destOrd="0" presId="urn:microsoft.com/office/officeart/2008/layout/LinedList"/>
    <dgm:cxn modelId="{3EBE5D94-67F1-7940-BB6D-ACD78640D4F0}" type="presParOf" srcId="{668C9C9F-19B1-FF40-900B-ADD8E7274A3B}" destId="{FC38A69B-072B-3A4C-9E65-A06DEE78E9BC}"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tr-TR" sz="2800" b="1" noProof="0" dirty="0"/>
            <a:t>“Budapeşte” Sözleşmesi'nin 35. maddesi uyarınca 7/24 İrtibat Noktaları hakkında aşağıdakilerden hangisi doğrudur?</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323950B2-6BC2-AE4B-B5B8-B2437BA58494}">
      <dgm:prSet phldrT="[Text]" custT="1"/>
      <dgm:spPr/>
      <dgm:t>
        <a:bodyPr/>
        <a:lstStyle/>
        <a:p>
          <a:r>
            <a:rPr lang="tr-TR" sz="2800" noProof="0" dirty="0"/>
            <a:t>b.) Zorunlu değildir</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tr-TR" sz="2800" noProof="0" dirty="0"/>
            <a:t>c.) Zorunlu olup olmadığı ülkeye göre değişir</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7029F5E8-D056-AE49-BD66-3C193010DDE8}">
      <dgm:prSet phldrT="[Text]" custT="1"/>
      <dgm:spPr/>
      <dgm:t>
        <a:bodyPr/>
        <a:lstStyle/>
        <a:p>
          <a:pPr algn="l"/>
          <a:r>
            <a:rPr lang="tr-TR" sz="2800" noProof="0" dirty="0"/>
            <a:t>a.) Zorunludur</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E43D0-77A2-40E7-A223-4169AD453B55}" type="doc">
      <dgm:prSet loTypeId="urn:microsoft.com/office/officeart/2005/8/layout/list1" loCatId="list" qsTypeId="urn:microsoft.com/office/officeart/2009/2/quickstyle/3d8" qsCatId="3D" csTypeId="urn:microsoft.com/office/officeart/2005/8/colors/accent1_3" csCatId="accent1" phldr="1"/>
      <dgm:spPr/>
      <dgm:t>
        <a:bodyPr/>
        <a:lstStyle/>
        <a:p>
          <a:endParaRPr lang="en-GB"/>
        </a:p>
      </dgm:t>
    </dgm:pt>
    <dgm:pt modelId="{2FE1F642-0C6E-4205-AD7C-67CA6BB38B0B}">
      <dgm:prSet phldrT="[Text]"/>
      <dgm:spPr/>
      <dgm:t>
        <a:bodyPr/>
        <a:lstStyle/>
        <a:p>
          <a:r>
            <a:rPr lang="tr-TR" noProof="0" dirty="0"/>
            <a:t>Hukuki yükümlülükler</a:t>
          </a:r>
        </a:p>
      </dgm:t>
    </dgm:pt>
    <dgm:pt modelId="{1DA22640-6A6E-4CF2-854C-552A2E027ED3}" type="parTrans" cxnId="{813CF3A2-827E-42AB-AF3A-895D40B9EC9F}">
      <dgm:prSet/>
      <dgm:spPr/>
      <dgm:t>
        <a:bodyPr/>
        <a:lstStyle/>
        <a:p>
          <a:endParaRPr lang="en-GB"/>
        </a:p>
      </dgm:t>
    </dgm:pt>
    <dgm:pt modelId="{E6DB1B21-C57B-4916-B73C-871A506B4769}" type="sibTrans" cxnId="{813CF3A2-827E-42AB-AF3A-895D40B9EC9F}">
      <dgm:prSet/>
      <dgm:spPr/>
      <dgm:t>
        <a:bodyPr/>
        <a:lstStyle/>
        <a:p>
          <a:endParaRPr lang="en-GB"/>
        </a:p>
      </dgm:t>
    </dgm:pt>
    <dgm:pt modelId="{A9757093-6C05-4932-89BA-754F377470D6}">
      <dgm:prSet phldrT="[Text]"/>
      <dgm:spPr/>
      <dgm:t>
        <a:bodyPr/>
        <a:lstStyle/>
        <a:p>
          <a:r>
            <a:rPr lang="tr-TR" noProof="0" dirty="0"/>
            <a:t>Usul yönetimi</a:t>
          </a:r>
        </a:p>
      </dgm:t>
    </dgm:pt>
    <dgm:pt modelId="{AA82A31F-EB8D-45C5-9FCB-72CC7A5D7A5D}" type="parTrans" cxnId="{908622A5-962F-48DA-8CD5-FCE9318C47A0}">
      <dgm:prSet/>
      <dgm:spPr/>
      <dgm:t>
        <a:bodyPr/>
        <a:lstStyle/>
        <a:p>
          <a:endParaRPr lang="en-GB"/>
        </a:p>
      </dgm:t>
    </dgm:pt>
    <dgm:pt modelId="{9CC1F5A4-14F0-4AE6-A9DA-8D8840D4B519}" type="sibTrans" cxnId="{908622A5-962F-48DA-8CD5-FCE9318C47A0}">
      <dgm:prSet/>
      <dgm:spPr/>
      <dgm:t>
        <a:bodyPr/>
        <a:lstStyle/>
        <a:p>
          <a:endParaRPr lang="en-GB"/>
        </a:p>
      </dgm:t>
    </dgm:pt>
    <dgm:pt modelId="{B5A269F8-80F8-4B90-872B-3BD2F341E378}">
      <dgm:prSet phldrT="[Text]"/>
      <dgm:spPr/>
      <dgm:t>
        <a:bodyPr/>
        <a:lstStyle/>
        <a:p>
          <a:r>
            <a:rPr lang="tr-TR" noProof="0" dirty="0"/>
            <a:t>Karşılıklı adli yardımlaşma taleplerinin niteliği</a:t>
          </a:r>
        </a:p>
      </dgm:t>
    </dgm:pt>
    <dgm:pt modelId="{CA9EA41A-F321-40C4-9AC0-BB8CD35AD1B6}" type="parTrans" cxnId="{51099DD7-372A-4759-81F7-56A233F3CE0D}">
      <dgm:prSet/>
      <dgm:spPr/>
      <dgm:t>
        <a:bodyPr/>
        <a:lstStyle/>
        <a:p>
          <a:endParaRPr lang="en-GB"/>
        </a:p>
      </dgm:t>
    </dgm:pt>
    <dgm:pt modelId="{08D9D38B-D626-43DF-B851-6DCD4075095F}" type="sibTrans" cxnId="{51099DD7-372A-4759-81F7-56A233F3CE0D}">
      <dgm:prSet/>
      <dgm:spPr/>
      <dgm:t>
        <a:bodyPr/>
        <a:lstStyle/>
        <a:p>
          <a:endParaRPr lang="en-GB"/>
        </a:p>
      </dgm:t>
    </dgm:pt>
    <dgm:pt modelId="{A9CD66FB-28F4-49A6-8465-C6771ED434A4}">
      <dgm:prSet/>
      <dgm:spPr/>
      <dgm:t>
        <a:bodyPr/>
        <a:lstStyle/>
        <a:p>
          <a:endParaRPr lang="tr-TR" noProof="0" dirty="0"/>
        </a:p>
      </dgm:t>
    </dgm:pt>
    <dgm:pt modelId="{86F730BD-753B-4A55-BE2A-6AC7FB7B8EE1}" type="parTrans" cxnId="{CCE26A8C-B2F0-4E8D-A319-54681EB96B5C}">
      <dgm:prSet/>
      <dgm:spPr/>
      <dgm:t>
        <a:bodyPr/>
        <a:lstStyle/>
        <a:p>
          <a:endParaRPr lang="en-GB"/>
        </a:p>
      </dgm:t>
    </dgm:pt>
    <dgm:pt modelId="{1AF4652A-83D5-4C64-AF68-492F6950747F}" type="sibTrans" cxnId="{CCE26A8C-B2F0-4E8D-A319-54681EB96B5C}">
      <dgm:prSet/>
      <dgm:spPr/>
      <dgm:t>
        <a:bodyPr/>
        <a:lstStyle/>
        <a:p>
          <a:endParaRPr lang="en-GB"/>
        </a:p>
      </dgm:t>
    </dgm:pt>
    <dgm:pt modelId="{A36F1668-8EA2-4053-B684-1F64D200D64B}">
      <dgm:prSet/>
      <dgm:spPr/>
      <dgm:t>
        <a:bodyPr/>
        <a:lstStyle/>
        <a:p>
          <a:r>
            <a:rPr lang="tr-TR" noProof="0" dirty="0"/>
            <a:t>Etkin iletişim</a:t>
          </a:r>
        </a:p>
      </dgm:t>
    </dgm:pt>
    <dgm:pt modelId="{161FE5ED-D407-446B-B37F-FADD6823E4B0}" type="parTrans" cxnId="{F27D5945-BE87-4BF7-947E-AB733C5957E1}">
      <dgm:prSet/>
      <dgm:spPr/>
      <dgm:t>
        <a:bodyPr/>
        <a:lstStyle/>
        <a:p>
          <a:endParaRPr lang="en-GB"/>
        </a:p>
      </dgm:t>
    </dgm:pt>
    <dgm:pt modelId="{767065B1-C3CC-40EB-A5A0-6B41103CFBFC}" type="sibTrans" cxnId="{F27D5945-BE87-4BF7-947E-AB733C5957E1}">
      <dgm:prSet/>
      <dgm:spPr/>
      <dgm:t>
        <a:bodyPr/>
        <a:lstStyle/>
        <a:p>
          <a:endParaRPr lang="en-GB"/>
        </a:p>
      </dgm:t>
    </dgm:pt>
    <dgm:pt modelId="{0E95DF22-A220-417A-8C9D-61EF96E29E4C}" type="pres">
      <dgm:prSet presAssocID="{157E43D0-77A2-40E7-A223-4169AD453B55}" presName="linear" presStyleCnt="0">
        <dgm:presLayoutVars>
          <dgm:dir/>
          <dgm:animLvl val="lvl"/>
          <dgm:resizeHandles val="exact"/>
        </dgm:presLayoutVars>
      </dgm:prSet>
      <dgm:spPr/>
      <dgm:t>
        <a:bodyPr/>
        <a:lstStyle/>
        <a:p>
          <a:endParaRPr lang="tr-TR"/>
        </a:p>
      </dgm:t>
    </dgm:pt>
    <dgm:pt modelId="{30FC1E7B-009C-4ED1-A252-B310FD5BE7B9}" type="pres">
      <dgm:prSet presAssocID="{2FE1F642-0C6E-4205-AD7C-67CA6BB38B0B}" presName="parentLin" presStyleCnt="0"/>
      <dgm:spPr/>
    </dgm:pt>
    <dgm:pt modelId="{E8B3C32A-8C90-455D-B3EA-E2E9EADB9CC1}" type="pres">
      <dgm:prSet presAssocID="{2FE1F642-0C6E-4205-AD7C-67CA6BB38B0B}" presName="parentLeftMargin" presStyleLbl="node1" presStyleIdx="0" presStyleCnt="4"/>
      <dgm:spPr/>
      <dgm:t>
        <a:bodyPr/>
        <a:lstStyle/>
        <a:p>
          <a:endParaRPr lang="tr-TR"/>
        </a:p>
      </dgm:t>
    </dgm:pt>
    <dgm:pt modelId="{FCE64C5B-0EA0-43EA-B016-A5E951F352CB}" type="pres">
      <dgm:prSet presAssocID="{2FE1F642-0C6E-4205-AD7C-67CA6BB38B0B}" presName="parentText" presStyleLbl="node1" presStyleIdx="0" presStyleCnt="4">
        <dgm:presLayoutVars>
          <dgm:chMax val="0"/>
          <dgm:bulletEnabled val="1"/>
        </dgm:presLayoutVars>
      </dgm:prSet>
      <dgm:spPr/>
      <dgm:t>
        <a:bodyPr/>
        <a:lstStyle/>
        <a:p>
          <a:endParaRPr lang="tr-TR"/>
        </a:p>
      </dgm:t>
    </dgm:pt>
    <dgm:pt modelId="{B4F18CD2-E58D-40BF-AA2E-C2181B6E83B4}" type="pres">
      <dgm:prSet presAssocID="{2FE1F642-0C6E-4205-AD7C-67CA6BB38B0B}" presName="negativeSpace" presStyleCnt="0"/>
      <dgm:spPr/>
    </dgm:pt>
    <dgm:pt modelId="{D14E788B-A17F-4E39-A989-3D78E942E50A}" type="pres">
      <dgm:prSet presAssocID="{2FE1F642-0C6E-4205-AD7C-67CA6BB38B0B}" presName="childText" presStyleLbl="conFgAcc1" presStyleIdx="0" presStyleCnt="4">
        <dgm:presLayoutVars>
          <dgm:bulletEnabled val="1"/>
        </dgm:presLayoutVars>
      </dgm:prSet>
      <dgm:spPr/>
      <dgm:t>
        <a:bodyPr/>
        <a:lstStyle/>
        <a:p>
          <a:endParaRPr lang="tr-TR"/>
        </a:p>
      </dgm:t>
    </dgm:pt>
    <dgm:pt modelId="{C4F9C1BC-DBB2-4EAF-BE75-6798096B382A}" type="pres">
      <dgm:prSet presAssocID="{E6DB1B21-C57B-4916-B73C-871A506B4769}" presName="spaceBetweenRectangles" presStyleCnt="0"/>
      <dgm:spPr/>
    </dgm:pt>
    <dgm:pt modelId="{CFA9475C-8682-49C4-A374-B4C89854A170}" type="pres">
      <dgm:prSet presAssocID="{A36F1668-8EA2-4053-B684-1F64D200D64B}" presName="parentLin" presStyleCnt="0"/>
      <dgm:spPr/>
    </dgm:pt>
    <dgm:pt modelId="{58005AD2-BC44-45FE-A34B-8B20C25EE503}" type="pres">
      <dgm:prSet presAssocID="{A36F1668-8EA2-4053-B684-1F64D200D64B}" presName="parentLeftMargin" presStyleLbl="node1" presStyleIdx="0" presStyleCnt="4"/>
      <dgm:spPr/>
      <dgm:t>
        <a:bodyPr/>
        <a:lstStyle/>
        <a:p>
          <a:endParaRPr lang="tr-TR"/>
        </a:p>
      </dgm:t>
    </dgm:pt>
    <dgm:pt modelId="{4FD3F7CA-9526-4F9E-9536-140E599D34C3}" type="pres">
      <dgm:prSet presAssocID="{A36F1668-8EA2-4053-B684-1F64D200D64B}" presName="parentText" presStyleLbl="node1" presStyleIdx="1" presStyleCnt="4">
        <dgm:presLayoutVars>
          <dgm:chMax val="0"/>
          <dgm:bulletEnabled val="1"/>
        </dgm:presLayoutVars>
      </dgm:prSet>
      <dgm:spPr/>
      <dgm:t>
        <a:bodyPr/>
        <a:lstStyle/>
        <a:p>
          <a:endParaRPr lang="tr-TR"/>
        </a:p>
      </dgm:t>
    </dgm:pt>
    <dgm:pt modelId="{1A03EB50-A945-4214-98EE-2BC58C2365E6}" type="pres">
      <dgm:prSet presAssocID="{A36F1668-8EA2-4053-B684-1F64D200D64B}" presName="negativeSpace" presStyleCnt="0"/>
      <dgm:spPr/>
    </dgm:pt>
    <dgm:pt modelId="{C0C816F3-680C-4B98-BE04-B3019D2EFA81}" type="pres">
      <dgm:prSet presAssocID="{A36F1668-8EA2-4053-B684-1F64D200D64B}" presName="childText" presStyleLbl="conFgAcc1" presStyleIdx="1" presStyleCnt="4" custLinFactNeighborY="-28580">
        <dgm:presLayoutVars>
          <dgm:bulletEnabled val="1"/>
        </dgm:presLayoutVars>
      </dgm:prSet>
      <dgm:spPr/>
    </dgm:pt>
    <dgm:pt modelId="{5F5345F4-761B-4743-BA72-A17A8FAFC3F7}" type="pres">
      <dgm:prSet presAssocID="{767065B1-C3CC-40EB-A5A0-6B41103CFBFC}" presName="spaceBetweenRectangles" presStyleCnt="0"/>
      <dgm:spPr/>
    </dgm:pt>
    <dgm:pt modelId="{0F94F814-D0E9-4A99-A501-4A480D133E57}" type="pres">
      <dgm:prSet presAssocID="{A9757093-6C05-4932-89BA-754F377470D6}" presName="parentLin" presStyleCnt="0"/>
      <dgm:spPr/>
    </dgm:pt>
    <dgm:pt modelId="{366D63BD-F2ED-4506-9D2F-D5384F8C77A6}" type="pres">
      <dgm:prSet presAssocID="{A9757093-6C05-4932-89BA-754F377470D6}" presName="parentLeftMargin" presStyleLbl="node1" presStyleIdx="1" presStyleCnt="4"/>
      <dgm:spPr/>
      <dgm:t>
        <a:bodyPr/>
        <a:lstStyle/>
        <a:p>
          <a:endParaRPr lang="tr-TR"/>
        </a:p>
      </dgm:t>
    </dgm:pt>
    <dgm:pt modelId="{7D4B5346-77A8-458D-8A11-5A0E0833D9A7}" type="pres">
      <dgm:prSet presAssocID="{A9757093-6C05-4932-89BA-754F377470D6}" presName="parentText" presStyleLbl="node1" presStyleIdx="2" presStyleCnt="4" custLinFactNeighborX="-6812" custLinFactNeighborY="11649">
        <dgm:presLayoutVars>
          <dgm:chMax val="0"/>
          <dgm:bulletEnabled val="1"/>
        </dgm:presLayoutVars>
      </dgm:prSet>
      <dgm:spPr/>
      <dgm:t>
        <a:bodyPr/>
        <a:lstStyle/>
        <a:p>
          <a:endParaRPr lang="tr-TR"/>
        </a:p>
      </dgm:t>
    </dgm:pt>
    <dgm:pt modelId="{E6BFA84A-A36A-4452-8059-9BA7572FF9B6}" type="pres">
      <dgm:prSet presAssocID="{A9757093-6C05-4932-89BA-754F377470D6}" presName="negativeSpace" presStyleCnt="0"/>
      <dgm:spPr/>
    </dgm:pt>
    <dgm:pt modelId="{1008126E-E6F1-42BB-89E7-20074AB1CE78}" type="pres">
      <dgm:prSet presAssocID="{A9757093-6C05-4932-89BA-754F377470D6}" presName="childText" presStyleLbl="conFgAcc1" presStyleIdx="2" presStyleCnt="4">
        <dgm:presLayoutVars>
          <dgm:bulletEnabled val="1"/>
        </dgm:presLayoutVars>
      </dgm:prSet>
      <dgm:spPr/>
    </dgm:pt>
    <dgm:pt modelId="{D6F54E11-B191-4B5F-A2B1-D33848D43BED}" type="pres">
      <dgm:prSet presAssocID="{9CC1F5A4-14F0-4AE6-A9DA-8D8840D4B519}" presName="spaceBetweenRectangles" presStyleCnt="0"/>
      <dgm:spPr/>
    </dgm:pt>
    <dgm:pt modelId="{1379F58B-1A45-4F40-BA8B-1B35930E91F6}" type="pres">
      <dgm:prSet presAssocID="{B5A269F8-80F8-4B90-872B-3BD2F341E378}" presName="parentLin" presStyleCnt="0"/>
      <dgm:spPr/>
    </dgm:pt>
    <dgm:pt modelId="{62EC09E6-2A91-441B-8135-E06C746CC769}" type="pres">
      <dgm:prSet presAssocID="{B5A269F8-80F8-4B90-872B-3BD2F341E378}" presName="parentLeftMargin" presStyleLbl="node1" presStyleIdx="2" presStyleCnt="4"/>
      <dgm:spPr/>
      <dgm:t>
        <a:bodyPr/>
        <a:lstStyle/>
        <a:p>
          <a:endParaRPr lang="tr-TR"/>
        </a:p>
      </dgm:t>
    </dgm:pt>
    <dgm:pt modelId="{98D98C1A-02EE-419C-9B39-FE78643702F8}" type="pres">
      <dgm:prSet presAssocID="{B5A269F8-80F8-4B90-872B-3BD2F341E378}" presName="parentText" presStyleLbl="node1" presStyleIdx="3" presStyleCnt="4">
        <dgm:presLayoutVars>
          <dgm:chMax val="0"/>
          <dgm:bulletEnabled val="1"/>
        </dgm:presLayoutVars>
      </dgm:prSet>
      <dgm:spPr/>
      <dgm:t>
        <a:bodyPr/>
        <a:lstStyle/>
        <a:p>
          <a:endParaRPr lang="tr-TR"/>
        </a:p>
      </dgm:t>
    </dgm:pt>
    <dgm:pt modelId="{FDDDF8F8-4BFB-4300-BC9D-18F8147136C0}" type="pres">
      <dgm:prSet presAssocID="{B5A269F8-80F8-4B90-872B-3BD2F341E378}" presName="negativeSpace" presStyleCnt="0"/>
      <dgm:spPr/>
    </dgm:pt>
    <dgm:pt modelId="{26EFE8DF-EA13-4E58-B5B5-4BE501FC1AE0}" type="pres">
      <dgm:prSet presAssocID="{B5A269F8-80F8-4B90-872B-3BD2F341E378}" presName="childText" presStyleLbl="conFgAcc1" presStyleIdx="3" presStyleCnt="4">
        <dgm:presLayoutVars>
          <dgm:bulletEnabled val="1"/>
        </dgm:presLayoutVars>
      </dgm:prSet>
      <dgm:spPr/>
    </dgm:pt>
  </dgm:ptLst>
  <dgm:cxnLst>
    <dgm:cxn modelId="{813CF3A2-827E-42AB-AF3A-895D40B9EC9F}" srcId="{157E43D0-77A2-40E7-A223-4169AD453B55}" destId="{2FE1F642-0C6E-4205-AD7C-67CA6BB38B0B}" srcOrd="0" destOrd="0" parTransId="{1DA22640-6A6E-4CF2-854C-552A2E027ED3}" sibTransId="{E6DB1B21-C57B-4916-B73C-871A506B4769}"/>
    <dgm:cxn modelId="{0F3AD464-0080-4CAF-B8DC-E8BC7B05C047}" type="presOf" srcId="{2FE1F642-0C6E-4205-AD7C-67CA6BB38B0B}" destId="{E8B3C32A-8C90-455D-B3EA-E2E9EADB9CC1}" srcOrd="0" destOrd="0" presId="urn:microsoft.com/office/officeart/2005/8/layout/list1"/>
    <dgm:cxn modelId="{F27D5945-BE87-4BF7-947E-AB733C5957E1}" srcId="{157E43D0-77A2-40E7-A223-4169AD453B55}" destId="{A36F1668-8EA2-4053-B684-1F64D200D64B}" srcOrd="1" destOrd="0" parTransId="{161FE5ED-D407-446B-B37F-FADD6823E4B0}" sibTransId="{767065B1-C3CC-40EB-A5A0-6B41103CFBFC}"/>
    <dgm:cxn modelId="{A5314212-5B25-4A46-B150-EB1324CD2A03}" type="presOf" srcId="{A9757093-6C05-4932-89BA-754F377470D6}" destId="{7D4B5346-77A8-458D-8A11-5A0E0833D9A7}" srcOrd="1" destOrd="0" presId="urn:microsoft.com/office/officeart/2005/8/layout/list1"/>
    <dgm:cxn modelId="{88BFB204-C10F-433B-AC8D-3D2BE33831CD}" type="presOf" srcId="{157E43D0-77A2-40E7-A223-4169AD453B55}" destId="{0E95DF22-A220-417A-8C9D-61EF96E29E4C}" srcOrd="0" destOrd="0" presId="urn:microsoft.com/office/officeart/2005/8/layout/list1"/>
    <dgm:cxn modelId="{CCE26A8C-B2F0-4E8D-A319-54681EB96B5C}" srcId="{2FE1F642-0C6E-4205-AD7C-67CA6BB38B0B}" destId="{A9CD66FB-28F4-49A6-8465-C6771ED434A4}" srcOrd="0" destOrd="0" parTransId="{86F730BD-753B-4A55-BE2A-6AC7FB7B8EE1}" sibTransId="{1AF4652A-83D5-4C64-AF68-492F6950747F}"/>
    <dgm:cxn modelId="{849975B3-58B3-465C-A3A3-0A733FF8925E}" type="presOf" srcId="{A36F1668-8EA2-4053-B684-1F64D200D64B}" destId="{4FD3F7CA-9526-4F9E-9536-140E599D34C3}" srcOrd="1" destOrd="0" presId="urn:microsoft.com/office/officeart/2005/8/layout/list1"/>
    <dgm:cxn modelId="{51099DD7-372A-4759-81F7-56A233F3CE0D}" srcId="{157E43D0-77A2-40E7-A223-4169AD453B55}" destId="{B5A269F8-80F8-4B90-872B-3BD2F341E378}" srcOrd="3" destOrd="0" parTransId="{CA9EA41A-F321-40C4-9AC0-BB8CD35AD1B6}" sibTransId="{08D9D38B-D626-43DF-B851-6DCD4075095F}"/>
    <dgm:cxn modelId="{8D320691-0D01-453F-933F-BBC334D302D8}" type="presOf" srcId="{B5A269F8-80F8-4B90-872B-3BD2F341E378}" destId="{62EC09E6-2A91-441B-8135-E06C746CC769}" srcOrd="0" destOrd="0" presId="urn:microsoft.com/office/officeart/2005/8/layout/list1"/>
    <dgm:cxn modelId="{59DAC8B3-29A2-4039-AFE1-35DBA136BB91}" type="presOf" srcId="{A9CD66FB-28F4-49A6-8465-C6771ED434A4}" destId="{D14E788B-A17F-4E39-A989-3D78E942E50A}" srcOrd="0" destOrd="0" presId="urn:microsoft.com/office/officeart/2005/8/layout/list1"/>
    <dgm:cxn modelId="{EF82B91A-8D79-42E8-AC59-422B7F1F5D2D}" type="presOf" srcId="{B5A269F8-80F8-4B90-872B-3BD2F341E378}" destId="{98D98C1A-02EE-419C-9B39-FE78643702F8}" srcOrd="1" destOrd="0" presId="urn:microsoft.com/office/officeart/2005/8/layout/list1"/>
    <dgm:cxn modelId="{A3FF7EDD-D1EF-4605-B157-B2575B3D72EC}" type="presOf" srcId="{A9757093-6C05-4932-89BA-754F377470D6}" destId="{366D63BD-F2ED-4506-9D2F-D5384F8C77A6}" srcOrd="0" destOrd="0" presId="urn:microsoft.com/office/officeart/2005/8/layout/list1"/>
    <dgm:cxn modelId="{908622A5-962F-48DA-8CD5-FCE9318C47A0}" srcId="{157E43D0-77A2-40E7-A223-4169AD453B55}" destId="{A9757093-6C05-4932-89BA-754F377470D6}" srcOrd="2" destOrd="0" parTransId="{AA82A31F-EB8D-45C5-9FCB-72CC7A5D7A5D}" sibTransId="{9CC1F5A4-14F0-4AE6-A9DA-8D8840D4B519}"/>
    <dgm:cxn modelId="{0DAEAEB8-E395-4A96-A4EE-FB1A84D3146A}" type="presOf" srcId="{2FE1F642-0C6E-4205-AD7C-67CA6BB38B0B}" destId="{FCE64C5B-0EA0-43EA-B016-A5E951F352CB}" srcOrd="1" destOrd="0" presId="urn:microsoft.com/office/officeart/2005/8/layout/list1"/>
    <dgm:cxn modelId="{DA494702-E412-4610-90CF-EFD8889AFDEA}" type="presOf" srcId="{A36F1668-8EA2-4053-B684-1F64D200D64B}" destId="{58005AD2-BC44-45FE-A34B-8B20C25EE503}" srcOrd="0" destOrd="0" presId="urn:microsoft.com/office/officeart/2005/8/layout/list1"/>
    <dgm:cxn modelId="{315D6BEE-83A4-405F-B76D-2C26CAF36C96}" type="presParOf" srcId="{0E95DF22-A220-417A-8C9D-61EF96E29E4C}" destId="{30FC1E7B-009C-4ED1-A252-B310FD5BE7B9}" srcOrd="0" destOrd="0" presId="urn:microsoft.com/office/officeart/2005/8/layout/list1"/>
    <dgm:cxn modelId="{408E668D-7448-4AA2-8662-448C92421BF3}" type="presParOf" srcId="{30FC1E7B-009C-4ED1-A252-B310FD5BE7B9}" destId="{E8B3C32A-8C90-455D-B3EA-E2E9EADB9CC1}" srcOrd="0" destOrd="0" presId="urn:microsoft.com/office/officeart/2005/8/layout/list1"/>
    <dgm:cxn modelId="{26961E82-8B27-4401-A6E2-67C989E04BA6}" type="presParOf" srcId="{30FC1E7B-009C-4ED1-A252-B310FD5BE7B9}" destId="{FCE64C5B-0EA0-43EA-B016-A5E951F352CB}" srcOrd="1" destOrd="0" presId="urn:microsoft.com/office/officeart/2005/8/layout/list1"/>
    <dgm:cxn modelId="{68024D29-AB67-44F4-96D2-E6AD6E4D7499}" type="presParOf" srcId="{0E95DF22-A220-417A-8C9D-61EF96E29E4C}" destId="{B4F18CD2-E58D-40BF-AA2E-C2181B6E83B4}" srcOrd="1" destOrd="0" presId="urn:microsoft.com/office/officeart/2005/8/layout/list1"/>
    <dgm:cxn modelId="{F4849A91-8703-4123-A43C-D2096E3FB607}" type="presParOf" srcId="{0E95DF22-A220-417A-8C9D-61EF96E29E4C}" destId="{D14E788B-A17F-4E39-A989-3D78E942E50A}" srcOrd="2" destOrd="0" presId="urn:microsoft.com/office/officeart/2005/8/layout/list1"/>
    <dgm:cxn modelId="{388046A2-F8AB-4592-99E8-80721008072E}" type="presParOf" srcId="{0E95DF22-A220-417A-8C9D-61EF96E29E4C}" destId="{C4F9C1BC-DBB2-4EAF-BE75-6798096B382A}" srcOrd="3" destOrd="0" presId="urn:microsoft.com/office/officeart/2005/8/layout/list1"/>
    <dgm:cxn modelId="{10D5EB45-966B-460F-8E32-9D29061CF9BD}" type="presParOf" srcId="{0E95DF22-A220-417A-8C9D-61EF96E29E4C}" destId="{CFA9475C-8682-49C4-A374-B4C89854A170}" srcOrd="4" destOrd="0" presId="urn:microsoft.com/office/officeart/2005/8/layout/list1"/>
    <dgm:cxn modelId="{D3A97E6B-CAEC-44BD-952E-DFABA44368C2}" type="presParOf" srcId="{CFA9475C-8682-49C4-A374-B4C89854A170}" destId="{58005AD2-BC44-45FE-A34B-8B20C25EE503}" srcOrd="0" destOrd="0" presId="urn:microsoft.com/office/officeart/2005/8/layout/list1"/>
    <dgm:cxn modelId="{2C6B1636-FA69-404F-9B74-3D60444CEBD5}" type="presParOf" srcId="{CFA9475C-8682-49C4-A374-B4C89854A170}" destId="{4FD3F7CA-9526-4F9E-9536-140E599D34C3}" srcOrd="1" destOrd="0" presId="urn:microsoft.com/office/officeart/2005/8/layout/list1"/>
    <dgm:cxn modelId="{2546CAD4-A28C-4546-A215-1616B849F9F3}" type="presParOf" srcId="{0E95DF22-A220-417A-8C9D-61EF96E29E4C}" destId="{1A03EB50-A945-4214-98EE-2BC58C2365E6}" srcOrd="5" destOrd="0" presId="urn:microsoft.com/office/officeart/2005/8/layout/list1"/>
    <dgm:cxn modelId="{46A41E61-BC5C-4C02-ADA4-E56CE9C427A0}" type="presParOf" srcId="{0E95DF22-A220-417A-8C9D-61EF96E29E4C}" destId="{C0C816F3-680C-4B98-BE04-B3019D2EFA81}" srcOrd="6" destOrd="0" presId="urn:microsoft.com/office/officeart/2005/8/layout/list1"/>
    <dgm:cxn modelId="{261775E0-8664-4340-B58C-325C34617AE3}" type="presParOf" srcId="{0E95DF22-A220-417A-8C9D-61EF96E29E4C}" destId="{5F5345F4-761B-4743-BA72-A17A8FAFC3F7}" srcOrd="7" destOrd="0" presId="urn:microsoft.com/office/officeart/2005/8/layout/list1"/>
    <dgm:cxn modelId="{C8A3A73F-FFEF-475F-B278-9029A790FFE2}" type="presParOf" srcId="{0E95DF22-A220-417A-8C9D-61EF96E29E4C}" destId="{0F94F814-D0E9-4A99-A501-4A480D133E57}" srcOrd="8" destOrd="0" presId="urn:microsoft.com/office/officeart/2005/8/layout/list1"/>
    <dgm:cxn modelId="{0E6E0C8E-7F4D-49DC-A3A2-1B0FAD17DDAD}" type="presParOf" srcId="{0F94F814-D0E9-4A99-A501-4A480D133E57}" destId="{366D63BD-F2ED-4506-9D2F-D5384F8C77A6}" srcOrd="0" destOrd="0" presId="urn:microsoft.com/office/officeart/2005/8/layout/list1"/>
    <dgm:cxn modelId="{46323DFF-0D1D-4688-BFD2-69B7678FC943}" type="presParOf" srcId="{0F94F814-D0E9-4A99-A501-4A480D133E57}" destId="{7D4B5346-77A8-458D-8A11-5A0E0833D9A7}" srcOrd="1" destOrd="0" presId="urn:microsoft.com/office/officeart/2005/8/layout/list1"/>
    <dgm:cxn modelId="{84A8DD2C-F44A-47F7-9D8B-23B6A695E7CE}" type="presParOf" srcId="{0E95DF22-A220-417A-8C9D-61EF96E29E4C}" destId="{E6BFA84A-A36A-4452-8059-9BA7572FF9B6}" srcOrd="9" destOrd="0" presId="urn:microsoft.com/office/officeart/2005/8/layout/list1"/>
    <dgm:cxn modelId="{64E25E27-A896-438B-909B-ED3ADAB4A0C1}" type="presParOf" srcId="{0E95DF22-A220-417A-8C9D-61EF96E29E4C}" destId="{1008126E-E6F1-42BB-89E7-20074AB1CE78}" srcOrd="10" destOrd="0" presId="urn:microsoft.com/office/officeart/2005/8/layout/list1"/>
    <dgm:cxn modelId="{F5C3E0E9-1C9D-4018-A6F6-B9B63A8C5217}" type="presParOf" srcId="{0E95DF22-A220-417A-8C9D-61EF96E29E4C}" destId="{D6F54E11-B191-4B5F-A2B1-D33848D43BED}" srcOrd="11" destOrd="0" presId="urn:microsoft.com/office/officeart/2005/8/layout/list1"/>
    <dgm:cxn modelId="{24A11F0A-3A47-4D0D-9A7F-C2C036223F57}" type="presParOf" srcId="{0E95DF22-A220-417A-8C9D-61EF96E29E4C}" destId="{1379F58B-1A45-4F40-BA8B-1B35930E91F6}" srcOrd="12" destOrd="0" presId="urn:microsoft.com/office/officeart/2005/8/layout/list1"/>
    <dgm:cxn modelId="{076A2794-1A95-46E5-8B2F-C5A519C4C35A}" type="presParOf" srcId="{1379F58B-1A45-4F40-BA8B-1B35930E91F6}" destId="{62EC09E6-2A91-441B-8135-E06C746CC769}" srcOrd="0" destOrd="0" presId="urn:microsoft.com/office/officeart/2005/8/layout/list1"/>
    <dgm:cxn modelId="{3D389AED-6DD3-4358-B0FC-8296C3920721}" type="presParOf" srcId="{1379F58B-1A45-4F40-BA8B-1B35930E91F6}" destId="{98D98C1A-02EE-419C-9B39-FE78643702F8}" srcOrd="1" destOrd="0" presId="urn:microsoft.com/office/officeart/2005/8/layout/list1"/>
    <dgm:cxn modelId="{44A0BD1C-8A15-4AF9-87BC-BC7B23263B82}" type="presParOf" srcId="{0E95DF22-A220-417A-8C9D-61EF96E29E4C}" destId="{FDDDF8F8-4BFB-4300-BC9D-18F8147136C0}" srcOrd="13" destOrd="0" presId="urn:microsoft.com/office/officeart/2005/8/layout/list1"/>
    <dgm:cxn modelId="{8BE3D90C-4B17-4D99-815E-ED8FBDF2A52E}" type="presParOf" srcId="{0E95DF22-A220-417A-8C9D-61EF96E29E4C}" destId="{26EFE8DF-EA13-4E58-B5B5-4BE501FC1AE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7164733"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noProof="0" dirty="0"/>
            <a:t>Arama ve el koyma talebi...:</a:t>
          </a:r>
        </a:p>
      </dsp:txBody>
      <dsp:txXfrm>
        <a:off x="0" y="0"/>
        <a:ext cx="7164733" cy="1016000"/>
      </dsp:txXfrm>
    </dsp:sp>
    <dsp:sp modelId="{D5313B78-182F-1A46-9D07-D6E68B9C4ECA}">
      <dsp:nvSpPr>
        <dsp:cNvPr id="0" name=""/>
        <dsp:cNvSpPr/>
      </dsp:nvSpPr>
      <dsp:spPr>
        <a:xfrm>
          <a:off x="0" y="101600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4FC68-7BA2-2640-AD17-A8E7EBFAEF76}">
      <dsp:nvSpPr>
        <dsp:cNvPr id="0" name=""/>
        <dsp:cNvSpPr/>
      </dsp:nvSpPr>
      <dsp:spPr>
        <a:xfrm>
          <a:off x="0" y="1016000"/>
          <a:ext cx="7166858"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noProof="0" dirty="0"/>
            <a:t>a.) Resmi karşılıklı adli yardımlaşma </a:t>
          </a:r>
          <a:r>
            <a:rPr lang="tr-TR" sz="2800" kern="1200" noProof="0" dirty="0" smtClean="0"/>
            <a:t>(</a:t>
          </a:r>
          <a:r>
            <a:rPr lang="tr-TR" sz="2800" kern="1200" noProof="0" dirty="0" err="1" smtClean="0"/>
            <a:t>MLA</a:t>
          </a:r>
          <a:r>
            <a:rPr lang="tr-TR" sz="2800" kern="1200" noProof="0" dirty="0" smtClean="0"/>
            <a:t>) talebidir</a:t>
          </a:r>
          <a:r>
            <a:rPr lang="tr-TR" sz="2800" kern="1200" noProof="0" dirty="0"/>
            <a:t>.</a:t>
          </a:r>
          <a:endParaRPr lang="tr-TR" sz="2800" b="1" kern="1200" noProof="0" dirty="0"/>
        </a:p>
      </dsp:txBody>
      <dsp:txXfrm>
        <a:off x="0" y="1016000"/>
        <a:ext cx="7166858" cy="1016000"/>
      </dsp:txXfrm>
    </dsp:sp>
    <dsp:sp modelId="{98416D37-C615-AA4B-8943-A5B01DE563FC}">
      <dsp:nvSpPr>
        <dsp:cNvPr id="0" name=""/>
        <dsp:cNvSpPr/>
      </dsp:nvSpPr>
      <dsp:spPr>
        <a:xfrm>
          <a:off x="0" y="203200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A3FAF-821D-7248-810B-87374EE4EE90}">
      <dsp:nvSpPr>
        <dsp:cNvPr id="0" name=""/>
        <dsp:cNvSpPr/>
      </dsp:nvSpPr>
      <dsp:spPr>
        <a:xfrm>
          <a:off x="0" y="2032000"/>
          <a:ext cx="7166858"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noProof="0" dirty="0"/>
            <a:t>b.) Resmi olmayan karşılıklı adli </a:t>
          </a:r>
          <a:r>
            <a:rPr lang="tr-TR" sz="2800" kern="1200" noProof="0" dirty="0" smtClean="0"/>
            <a:t>yardımlaşma (</a:t>
          </a:r>
          <a:r>
            <a:rPr lang="tr-TR" sz="2800" kern="1200" noProof="0" dirty="0" err="1" smtClean="0"/>
            <a:t>MLA</a:t>
          </a:r>
          <a:r>
            <a:rPr lang="tr-TR" sz="2800" kern="1200" noProof="0" dirty="0" smtClean="0"/>
            <a:t>) </a:t>
          </a:r>
          <a:r>
            <a:rPr lang="tr-TR" sz="2800" kern="1200" noProof="0" dirty="0"/>
            <a:t>talebidir. </a:t>
          </a:r>
          <a:endParaRPr lang="tr-TR" sz="2800" b="1" kern="1200" noProof="0" dirty="0"/>
        </a:p>
      </dsp:txBody>
      <dsp:txXfrm>
        <a:off x="0" y="2032000"/>
        <a:ext cx="7166858" cy="1016000"/>
      </dsp:txXfrm>
    </dsp:sp>
    <dsp:sp modelId="{097D07BC-8DF3-6548-98D8-E7CA9542C95C}">
      <dsp:nvSpPr>
        <dsp:cNvPr id="0" name=""/>
        <dsp:cNvSpPr/>
      </dsp:nvSpPr>
      <dsp:spPr>
        <a:xfrm>
          <a:off x="0" y="3047999"/>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7156D-0FA0-1A41-B71E-3CBBCA37AA5C}">
      <dsp:nvSpPr>
        <dsp:cNvPr id="0" name=""/>
        <dsp:cNvSpPr/>
      </dsp:nvSpPr>
      <dsp:spPr>
        <a:xfrm>
          <a:off x="0" y="3047999"/>
          <a:ext cx="7166858"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noProof="0" dirty="0"/>
            <a:t>c.) Karşılıklı adli yardımlaşma </a:t>
          </a:r>
          <a:r>
            <a:rPr lang="tr-TR" sz="2800" kern="1200" noProof="0" dirty="0" smtClean="0"/>
            <a:t>(</a:t>
          </a:r>
          <a:r>
            <a:rPr lang="tr-TR" sz="2800" kern="1200" noProof="0" dirty="0" err="1" smtClean="0"/>
            <a:t>MLA</a:t>
          </a:r>
          <a:r>
            <a:rPr lang="tr-TR" sz="2800" kern="1200" noProof="0" dirty="0" smtClean="0"/>
            <a:t>) talebi </a:t>
          </a:r>
          <a:r>
            <a:rPr lang="tr-TR" sz="2800" kern="1200" noProof="0" dirty="0"/>
            <a:t>değildir</a:t>
          </a:r>
          <a:endParaRPr lang="tr-TR" sz="2800" b="1" kern="1200" noProof="0" dirty="0"/>
        </a:p>
      </dsp:txBody>
      <dsp:txXfrm>
        <a:off x="0" y="3047999"/>
        <a:ext cx="7166858"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3F7A1-AA34-0A49-A230-7926527FEFAB}">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8832E-7805-9748-9719-05F8DC97520D}">
      <dsp:nvSpPr>
        <dsp:cNvPr id="0" name=""/>
        <dsp:cNvSpPr/>
      </dsp:nvSpPr>
      <dsp:spPr>
        <a:xfrm>
          <a:off x="0" y="0"/>
          <a:ext cx="344901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noProof="0" dirty="0"/>
            <a:t>İnterpol Ulusal Merkez Büroları, bilgisayar verisinin veya trafik verisinin korunmasına veya delil elde etme veya saklama amacıyla diğer her türlü tedbirin alınmasına yönelik acil talepte bulunulması için kullanılabilir:</a:t>
          </a:r>
        </a:p>
      </dsp:txBody>
      <dsp:txXfrm>
        <a:off x="0" y="0"/>
        <a:ext cx="3449010" cy="4064000"/>
      </dsp:txXfrm>
    </dsp:sp>
    <dsp:sp modelId="{8A411A45-DEC1-3345-BAFB-F263D99F02C2}">
      <dsp:nvSpPr>
        <dsp:cNvPr id="0" name=""/>
        <dsp:cNvSpPr/>
      </dsp:nvSpPr>
      <dsp:spPr>
        <a:xfrm>
          <a:off x="3518718" y="63500"/>
          <a:ext cx="364809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tr-TR" sz="3500" kern="1200" noProof="0" dirty="0"/>
            <a:t>a.) Doğru</a:t>
          </a:r>
        </a:p>
      </dsp:txBody>
      <dsp:txXfrm>
        <a:off x="3518718" y="63500"/>
        <a:ext cx="3648098" cy="1269999"/>
      </dsp:txXfrm>
    </dsp:sp>
    <dsp:sp modelId="{D68E3531-F110-2B49-BF24-FF609EB326BA}">
      <dsp:nvSpPr>
        <dsp:cNvPr id="0" name=""/>
        <dsp:cNvSpPr/>
      </dsp:nvSpPr>
      <dsp:spPr>
        <a:xfrm>
          <a:off x="3449010" y="1333499"/>
          <a:ext cx="37178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D5F9E3-9CCC-D849-98AD-2390425D704D}">
      <dsp:nvSpPr>
        <dsp:cNvPr id="0" name=""/>
        <dsp:cNvSpPr/>
      </dsp:nvSpPr>
      <dsp:spPr>
        <a:xfrm>
          <a:off x="3518718" y="1396999"/>
          <a:ext cx="364809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tr-TR" sz="3500" kern="1200" noProof="0" dirty="0"/>
            <a:t>b.)Yanlış</a:t>
          </a:r>
        </a:p>
      </dsp:txBody>
      <dsp:txXfrm>
        <a:off x="3518718" y="1396999"/>
        <a:ext cx="3648098" cy="1269999"/>
      </dsp:txXfrm>
    </dsp:sp>
    <dsp:sp modelId="{F0A23D04-E309-F649-9F48-35D4C70E4616}">
      <dsp:nvSpPr>
        <dsp:cNvPr id="0" name=""/>
        <dsp:cNvSpPr/>
      </dsp:nvSpPr>
      <dsp:spPr>
        <a:xfrm>
          <a:off x="3449010" y="2666999"/>
          <a:ext cx="37178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9FE4BB-93CA-0041-9802-67BA106D9FD2}">
      <dsp:nvSpPr>
        <dsp:cNvPr id="0" name=""/>
        <dsp:cNvSpPr/>
      </dsp:nvSpPr>
      <dsp:spPr>
        <a:xfrm>
          <a:off x="3518718" y="2730499"/>
          <a:ext cx="364809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tr-TR" sz="3500" kern="1200" noProof="0" dirty="0"/>
            <a:t>c.) Talebe bağlı olarak değişir</a:t>
          </a:r>
        </a:p>
      </dsp:txBody>
      <dsp:txXfrm>
        <a:off x="3518718" y="2730499"/>
        <a:ext cx="3648098" cy="1269999"/>
      </dsp:txXfrm>
    </dsp:sp>
    <dsp:sp modelId="{8A33794E-C9A2-8142-A3D2-9D8152D6FE05}">
      <dsp:nvSpPr>
        <dsp:cNvPr id="0" name=""/>
        <dsp:cNvSpPr/>
      </dsp:nvSpPr>
      <dsp:spPr>
        <a:xfrm>
          <a:off x="3449010" y="4000499"/>
          <a:ext cx="37178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noProof="0" dirty="0"/>
            <a:t>“Budapeşte” Sözleşmesi'nin 35. maddesi uyarınca 7/24 İrtibat Noktaları hakkında aşağıdakilerden hangisi doğrudur?</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noProof="0" dirty="0"/>
            <a:t>a.) Zorunludur</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noProof="0" dirty="0"/>
            <a:t>b.) Zorunlu değildir</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noProof="0" dirty="0"/>
            <a:t>c.) Zorunlu olup olmadığı ülkeye göre değişir</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E788B-A17F-4E39-A989-3D78E942E50A}">
      <dsp:nvSpPr>
        <dsp:cNvPr id="0" name=""/>
        <dsp:cNvSpPr/>
      </dsp:nvSpPr>
      <dsp:spPr>
        <a:xfrm>
          <a:off x="0" y="968134"/>
          <a:ext cx="8403221" cy="5796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52183" tIns="479044" rIns="652183" bIns="163576" numCol="1" spcCol="1270" anchor="t" anchorCtr="0">
          <a:noAutofit/>
        </a:bodyPr>
        <a:lstStyle/>
        <a:p>
          <a:pPr marL="228600" lvl="1" indent="-228600" algn="l" defTabSz="1022350">
            <a:lnSpc>
              <a:spcPct val="90000"/>
            </a:lnSpc>
            <a:spcBef>
              <a:spcPct val="0"/>
            </a:spcBef>
            <a:spcAft>
              <a:spcPct val="15000"/>
            </a:spcAft>
            <a:buChar char="••"/>
          </a:pPr>
          <a:endParaRPr lang="tr-TR" sz="2300" kern="1200" noProof="0" dirty="0"/>
        </a:p>
      </dsp:txBody>
      <dsp:txXfrm>
        <a:off x="0" y="968134"/>
        <a:ext cx="8403221" cy="579600"/>
      </dsp:txXfrm>
    </dsp:sp>
    <dsp:sp modelId="{FCE64C5B-0EA0-43EA-B016-A5E951F352CB}">
      <dsp:nvSpPr>
        <dsp:cNvPr id="0" name=""/>
        <dsp:cNvSpPr/>
      </dsp:nvSpPr>
      <dsp:spPr>
        <a:xfrm>
          <a:off x="420161" y="628654"/>
          <a:ext cx="5882254" cy="67896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022350">
            <a:lnSpc>
              <a:spcPct val="90000"/>
            </a:lnSpc>
            <a:spcBef>
              <a:spcPct val="0"/>
            </a:spcBef>
            <a:spcAft>
              <a:spcPct val="35000"/>
            </a:spcAft>
          </a:pPr>
          <a:r>
            <a:rPr lang="tr-TR" sz="2300" kern="1200" noProof="0" dirty="0"/>
            <a:t>Hukuki yükümlülükler</a:t>
          </a:r>
        </a:p>
      </dsp:txBody>
      <dsp:txXfrm>
        <a:off x="420161" y="628654"/>
        <a:ext cx="5882254" cy="678960"/>
      </dsp:txXfrm>
    </dsp:sp>
    <dsp:sp modelId="{C0C816F3-680C-4B98-BE04-B3019D2EFA81}">
      <dsp:nvSpPr>
        <dsp:cNvPr id="0" name=""/>
        <dsp:cNvSpPr/>
      </dsp:nvSpPr>
      <dsp:spPr>
        <a:xfrm>
          <a:off x="0" y="1975917"/>
          <a:ext cx="8403221" cy="5796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4FD3F7CA-9526-4F9E-9536-140E599D34C3}">
      <dsp:nvSpPr>
        <dsp:cNvPr id="0" name=""/>
        <dsp:cNvSpPr/>
      </dsp:nvSpPr>
      <dsp:spPr>
        <a:xfrm>
          <a:off x="420161" y="1671934"/>
          <a:ext cx="5882254" cy="678960"/>
        </a:xfrm>
        <a:prstGeom prst="roundRect">
          <a:avLst/>
        </a:prstGeom>
        <a:solidFill>
          <a:schemeClr val="accent1">
            <a:shade val="80000"/>
            <a:hueOff val="102082"/>
            <a:satOff val="-1464"/>
            <a:lumOff val="853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022350">
            <a:lnSpc>
              <a:spcPct val="90000"/>
            </a:lnSpc>
            <a:spcBef>
              <a:spcPct val="0"/>
            </a:spcBef>
            <a:spcAft>
              <a:spcPct val="35000"/>
            </a:spcAft>
          </a:pPr>
          <a:r>
            <a:rPr lang="tr-TR" sz="2300" kern="1200" noProof="0" dirty="0"/>
            <a:t>Etkin iletişim</a:t>
          </a:r>
        </a:p>
      </dsp:txBody>
      <dsp:txXfrm>
        <a:off x="420161" y="1671934"/>
        <a:ext cx="5882254" cy="678960"/>
      </dsp:txXfrm>
    </dsp:sp>
    <dsp:sp modelId="{1008126E-E6F1-42BB-89E7-20074AB1CE78}">
      <dsp:nvSpPr>
        <dsp:cNvPr id="0" name=""/>
        <dsp:cNvSpPr/>
      </dsp:nvSpPr>
      <dsp:spPr>
        <a:xfrm>
          <a:off x="0" y="3054694"/>
          <a:ext cx="8403221" cy="5796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7D4B5346-77A8-458D-8A11-5A0E0833D9A7}">
      <dsp:nvSpPr>
        <dsp:cNvPr id="0" name=""/>
        <dsp:cNvSpPr/>
      </dsp:nvSpPr>
      <dsp:spPr>
        <a:xfrm>
          <a:off x="391539" y="2794306"/>
          <a:ext cx="5882254" cy="678960"/>
        </a:xfrm>
        <a:prstGeom prst="roundRect">
          <a:avLst/>
        </a:prstGeom>
        <a:solidFill>
          <a:schemeClr val="accent1">
            <a:shade val="80000"/>
            <a:hueOff val="204164"/>
            <a:satOff val="-2928"/>
            <a:lumOff val="1707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022350">
            <a:lnSpc>
              <a:spcPct val="90000"/>
            </a:lnSpc>
            <a:spcBef>
              <a:spcPct val="0"/>
            </a:spcBef>
            <a:spcAft>
              <a:spcPct val="35000"/>
            </a:spcAft>
          </a:pPr>
          <a:r>
            <a:rPr lang="tr-TR" sz="2300" kern="1200" noProof="0" dirty="0"/>
            <a:t>Usul yönetimi</a:t>
          </a:r>
        </a:p>
      </dsp:txBody>
      <dsp:txXfrm>
        <a:off x="391539" y="2794306"/>
        <a:ext cx="5882254" cy="678960"/>
      </dsp:txXfrm>
    </dsp:sp>
    <dsp:sp modelId="{26EFE8DF-EA13-4E58-B5B5-4BE501FC1AE0}">
      <dsp:nvSpPr>
        <dsp:cNvPr id="0" name=""/>
        <dsp:cNvSpPr/>
      </dsp:nvSpPr>
      <dsp:spPr>
        <a:xfrm>
          <a:off x="0" y="4097974"/>
          <a:ext cx="8403221" cy="5796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8D98C1A-02EE-419C-9B39-FE78643702F8}">
      <dsp:nvSpPr>
        <dsp:cNvPr id="0" name=""/>
        <dsp:cNvSpPr/>
      </dsp:nvSpPr>
      <dsp:spPr>
        <a:xfrm>
          <a:off x="420161" y="3758494"/>
          <a:ext cx="5882254" cy="678960"/>
        </a:xfrm>
        <a:prstGeom prst="roundRect">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022350">
            <a:lnSpc>
              <a:spcPct val="90000"/>
            </a:lnSpc>
            <a:spcBef>
              <a:spcPct val="0"/>
            </a:spcBef>
            <a:spcAft>
              <a:spcPct val="35000"/>
            </a:spcAft>
          </a:pPr>
          <a:r>
            <a:rPr lang="tr-TR" sz="2300" kern="1200" noProof="0" dirty="0"/>
            <a:t>Karşılıklı adli yardımlaşma taleplerinin niteliği</a:t>
          </a:r>
        </a:p>
      </dsp:txBody>
      <dsp:txXfrm>
        <a:off x="420161" y="3758494"/>
        <a:ext cx="5882254" cy="6789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urojust.europa.eu/doclibrary/Eurojust-framework/ej-legal-framework/Pages/Eurojust-Regulation.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t>Oturum </a:t>
            </a:r>
            <a:r>
              <a:rPr lang="tr-TR" noProof="0" dirty="0" smtClean="0"/>
              <a:t>gündemi. </a:t>
            </a:r>
            <a:r>
              <a:rPr lang="tr-TR" noProof="0" dirty="0"/>
              <a:t>Katılımcılar bu </a:t>
            </a:r>
            <a:r>
              <a:rPr lang="tr-TR" noProof="0" dirty="0" smtClean="0"/>
              <a:t>gündemin </a:t>
            </a:r>
            <a:r>
              <a:rPr lang="tr-TR" noProof="0" dirty="0"/>
              <a:t>bir örneğini bulundurmalıdırlar.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12546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55970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302003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tr-TR" noProof="0" dirty="0"/>
              <a:t>Her üye ülke birer İNTERPOL Ulusal Merkez Bürosuna (NCB) ev sahipliği yapmaktadır. Bunlar I-24/7 adı verilen güvenli küresel polis iletişim ağı aracılığıyla ulusal kolluk teşkilatlarını diğer ülkelere ve Genel Sekreterliğe bağlar.</a:t>
            </a:r>
          </a:p>
          <a:p>
            <a:pPr algn="just"/>
            <a:r>
              <a:rPr lang="tr-TR" noProof="0" dirty="0"/>
              <a:t> </a:t>
            </a:r>
          </a:p>
          <a:p>
            <a:pPr algn="just"/>
            <a:r>
              <a:rPr lang="tr-TR" noProof="0" dirty="0"/>
              <a:t>Bugün pek çok suçun, özellikle de örgütlü suç grupları tarafından kontrol edilen siber suçların uluslararası bir boyutu vardır. Bir suç, ulusal yargı yetkisini aştığında ilgili ülke bunu çözmek için uluslararası desteğe ihtiyaç duyar.</a:t>
            </a:r>
          </a:p>
          <a:p>
            <a:pPr algn="just"/>
            <a:endParaRPr lang="tr-TR" noProof="0" dirty="0"/>
          </a:p>
          <a:p>
            <a:pPr algn="just"/>
            <a:r>
              <a:rPr lang="tr-TR" noProof="0" dirty="0" err="1"/>
              <a:t>NCB’ler</a:t>
            </a:r>
            <a:r>
              <a:rPr lang="tr-TR" noProof="0" dirty="0"/>
              <a:t> İNTERPOL yapılanmasının kalbindedir. Diğer </a:t>
            </a:r>
            <a:r>
              <a:rPr lang="tr-TR" noProof="0" dirty="0" err="1"/>
              <a:t>NCB’lerden</a:t>
            </a:r>
            <a:r>
              <a:rPr lang="tr-TR" noProof="0" dirty="0"/>
              <a:t>, kendi ülkelerinde suçların veya suçluların soruşturulmasına yardımcı olacak gerekli bilgileri talep ederler ve başka bir ülkeye destek sağlamak için suç verisi ile istihbaratını paylaşırlar. </a:t>
            </a:r>
          </a:p>
          <a:p>
            <a:pPr algn="just"/>
            <a:endParaRPr lang="tr-TR" noProof="0" dirty="0"/>
          </a:p>
          <a:p>
            <a:pPr algn="just"/>
            <a:r>
              <a:rPr lang="tr-TR" noProof="0" dirty="0"/>
              <a:t>Küresel soruşturmaların yürütülmesindeki rolleri gereği </a:t>
            </a:r>
            <a:r>
              <a:rPr lang="tr-TR" noProof="0" dirty="0" err="1"/>
              <a:t>NCB’ler</a:t>
            </a:r>
            <a:r>
              <a:rPr lang="tr-TR" noProof="0" dirty="0"/>
              <a:t> aşağıdakilerle birlikte çalışır:</a:t>
            </a:r>
          </a:p>
          <a:p>
            <a:pPr algn="just">
              <a:buFont typeface="Arial" panose="020B0604020202020204" pitchFamily="34" charset="0"/>
              <a:buChar char="•"/>
            </a:pPr>
            <a:r>
              <a:rPr lang="tr-TR" noProof="0" dirty="0"/>
              <a:t> Kendi ülkelerinin kolluk teşkilatı </a:t>
            </a:r>
          </a:p>
          <a:p>
            <a:pPr algn="just">
              <a:buFont typeface="Arial" panose="020B0604020202020204" pitchFamily="34" charset="0"/>
              <a:buChar char="•"/>
            </a:pPr>
            <a:r>
              <a:rPr lang="tr-TR" noProof="0" dirty="0"/>
              <a:t> Dünya genelindeki diğer </a:t>
            </a:r>
            <a:r>
              <a:rPr lang="tr-TR" noProof="0" dirty="0" err="1"/>
              <a:t>NCB’ler</a:t>
            </a:r>
            <a:r>
              <a:rPr lang="tr-TR" noProof="0" dirty="0"/>
              <a:t> ve Alt Bürolar</a:t>
            </a:r>
          </a:p>
          <a:p>
            <a:pPr algn="just">
              <a:buFont typeface="Arial" panose="020B0604020202020204" pitchFamily="34" charset="0"/>
              <a:buChar char="•"/>
            </a:pPr>
            <a:r>
              <a:rPr lang="tr-TR" noProof="0" dirty="0"/>
              <a:t> Dünya genelindeki Genel Sekreterlik Büroları</a:t>
            </a:r>
          </a:p>
          <a:p>
            <a:pPr algn="just">
              <a:buFont typeface="Arial" panose="020B0604020202020204" pitchFamily="34" charset="0"/>
              <a:buChar char="•"/>
            </a:pPr>
            <a:endParaRPr lang="tr-TR" noProof="0" dirty="0"/>
          </a:p>
          <a:p>
            <a:pPr algn="just"/>
            <a:r>
              <a:rPr lang="tr-TR" noProof="0" dirty="0" err="1">
                <a:effectLst/>
              </a:rPr>
              <a:t>NCB’ler</a:t>
            </a:r>
            <a:r>
              <a:rPr lang="tr-TR" noProof="0" dirty="0">
                <a:effectLst/>
              </a:rPr>
              <a:t> aynı zamanda İNTERPOL faaliyetleri, hizmetleri ve veri tabanları hakkında farkındalığı arttırmak amacıyla ulusal polis teşkilatına eğitim programları da sunmaktadır.</a:t>
            </a:r>
          </a:p>
          <a:p>
            <a:pPr algn="just"/>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397474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err="1"/>
              <a:t>NCB’ler</a:t>
            </a:r>
            <a:r>
              <a:rPr lang="tr-TR" noProof="0" dirty="0"/>
              <a:t>, ilgili ulusal hukuklarına uygun olarak, küresel veri tabanlarına ulusal suç verileri ile katkıda bulunurlar. Bu, polisin belirli bir eğilimi tespit etmesi, suçu önlemesi veya bir suçluyu tutuklaması için doğru verinin doğru yerde ve doğru zamanda bulunmasını sağlar. Örneğin Kırmızı Bültenler tüm ülkelerde polisi aranan kişilere karşı uyarmaktadır.</a:t>
            </a:r>
          </a:p>
          <a:p>
            <a:pPr algn="just"/>
            <a:endParaRPr lang="tr-TR" noProof="0" dirty="0"/>
          </a:p>
          <a:p>
            <a:pPr algn="just"/>
            <a:r>
              <a:rPr lang="tr-TR" noProof="0" dirty="0" err="1"/>
              <a:t>NCB’ler</a:t>
            </a:r>
            <a:r>
              <a:rPr lang="tr-TR" noProof="0" dirty="0"/>
              <a:t> sınır ötesi soruşturmalarda, operasyonlarda ve tutuklamalarda işbirliği yaparlar. Soruşturmaların ulusal sınırların ötesine taşınması için diğer </a:t>
            </a:r>
            <a:r>
              <a:rPr lang="tr-TR" noProof="0" dirty="0" err="1"/>
              <a:t>NCB’lerle</a:t>
            </a:r>
            <a:r>
              <a:rPr lang="tr-TR" noProof="0" dirty="0"/>
              <a:t> işbirliği yolları ararlar. </a:t>
            </a:r>
          </a:p>
          <a:p>
            <a:pPr algn="just"/>
            <a:endParaRPr lang="tr-TR" noProof="0" dirty="0"/>
          </a:p>
          <a:p>
            <a:pPr algn="just"/>
            <a:r>
              <a:rPr lang="tr-TR" noProof="0" dirty="0"/>
              <a:t>Farklı bölgelerde karşılaşılan ortak sorunlar göz önüne alındığında </a:t>
            </a:r>
            <a:r>
              <a:rPr lang="tr-TR" noProof="0" dirty="0" err="1"/>
              <a:t>NCB’ler</a:t>
            </a:r>
            <a:r>
              <a:rPr lang="tr-TR" noProof="0" dirty="0"/>
              <a:t> giderek daha fazla bölgesel düzeyde çalışmaktadır. En çok etki doğuracak suç bölgelerine karşı başarılı müdahalelerle, kaynaklarını ve uzmanlıklarını birleştirmektedirler.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49076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altLang="en-US" sz="1200" b="0" noProof="0" dirty="0" err="1"/>
              <a:t>İNTERPOL’ün</a:t>
            </a:r>
            <a:r>
              <a:rPr lang="tr-TR" altLang="en-US" sz="1200" b="0" noProof="0" dirty="0"/>
              <a:t> siber suçlar ve siber bağlantılı suçlarla ilgili finansal suçlar ve yüksek teknoloji suçları alanındaki temel girişimleri.</a:t>
            </a: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344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b="0" i="0" noProof="0" dirty="0"/>
              <a:t>Cezai konularda yargı, polis ve gümrük makamları arasındaki karşılıklı işbirliğini teşvik etmek ve kolaylaştırmak ve adli işbirliğini geliştirmek amacıyla 2000 yılında kabul edilen AB Sözleşmesi. 1</a:t>
            </a:r>
            <a:r>
              <a:rPr lang="tr-TR" sz="1200" b="0" i="0" dirty="0">
                <a:latin typeface="Arial"/>
                <a:ea typeface="ＭＳ Ｐゴシック"/>
                <a:cs typeface="Arial"/>
              </a:rPr>
              <a:t>959 Ceza İşlerinde Karşılıklı Adli Yardım Avrupa Sözleşmesi’ni ve 1978 Protokolü’nü tamamlamaktadır.</a:t>
            </a:r>
            <a:endParaRPr lang="tr-TR" sz="1200" b="0" i="0" dirty="0">
              <a:cs typeface="Arial"/>
            </a:endParaRPr>
          </a:p>
          <a:p>
            <a:pPr algn="just"/>
            <a:endParaRPr lang="tr-TR" noProof="0" dirty="0"/>
          </a:p>
          <a:p>
            <a:pPr algn="just"/>
            <a:r>
              <a:rPr lang="tr-TR" noProof="0" dirty="0"/>
              <a:t>2003/577/JHA sayılı Çerçeve Kararı üye devletlerin, ceza yargılamaları çerçevesinde, başka bir üye devletin yargı merci tarafından çıkarılan dondurma kararını kendi yargı yetkisi içerisinde tanımasına ve yürütmesine ilişkin kuralları belirlemektedir. Antlaşma’nın 6. maddesinde düzenlenen temel haklara ve temel hukuk ilkelerine saygı yükümlülüğü üzerinde herhangi bir etki doğurmamalıdır. </a:t>
            </a:r>
          </a:p>
          <a:p>
            <a:pPr algn="just"/>
            <a:endParaRPr lang="tr-TR" noProof="0" dirty="0"/>
          </a:p>
          <a:p>
            <a:pPr algn="just"/>
            <a:r>
              <a:rPr lang="tr-TR" noProof="0" dirty="0"/>
              <a:t>2008/978/JHA, cezai konulara ilişkin nesnelerin, belgelerin ve verilerin elde edilmesi amacıyla yargı kararlarının karşılıklı tanınması ilkesinin Avrupa Delil Müzekkeresi (EEW) aracılığıyla uygulanmasını sağlayarak adli işbirliğini daha da geliştirmektedir. EEW her türlü nesnenin elde edilmesi için kullanılabilir. Karşılıklı tanıma ilkesi üye devletler arasında yüksek düzeyde sağlanacak güven üzerine inşa edilmiştir. Bu güvenin teşvik edilmesi için Çerçeve Karar temel hakların korunmasına yönelik önemli teminatlar içermelidir. EEW bu sebeple yalnızca yargıçlar, mahkemeler, soruşturma yürüten sulh hakimleri, savcılar ve üye devletlerin belirlediği diğer bazı yargı mercileri tarafından çıkarılabilir. </a:t>
            </a:r>
          </a:p>
          <a:p>
            <a:pPr algn="just"/>
            <a:endParaRPr lang="tr-TR" noProof="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107706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tr-TR" noProof="0" dirty="0"/>
              <a:t>Bu </a:t>
            </a:r>
            <a:r>
              <a:rPr lang="tr-TR" noProof="0" dirty="0" err="1"/>
              <a:t>Direktif’in</a:t>
            </a:r>
            <a:r>
              <a:rPr lang="tr-TR" noProof="0" dirty="0"/>
              <a:t> hedefleri, suçlara ve ilgili yaptırımlara ilişkin asgari kurallar öngörmek, üye devletlerin polis ve diğer uzman kolluk teşkilatı birimleri de dahil olmak üzere yetkili makamları ve Birliğin, </a:t>
            </a:r>
            <a:r>
              <a:rPr lang="tr-TR" noProof="0" dirty="0" err="1"/>
              <a:t>Eurojust</a:t>
            </a:r>
            <a:r>
              <a:rPr lang="tr-TR" noProof="0" dirty="0"/>
              <a:t>, </a:t>
            </a:r>
            <a:r>
              <a:rPr lang="tr-TR" noProof="0" dirty="0" err="1"/>
              <a:t>Europol</a:t>
            </a:r>
            <a:r>
              <a:rPr lang="tr-TR" noProof="0" dirty="0"/>
              <a:t> ve Avrupa Siber Suç Merkezi ile Avrupa Ağ ve Bilgi Güvenliği Ajansı (ENISA) gibi yetkili uzman ajansları ile organları arasındaki işbirliğini geliştirmek yoluyla üye devletlerin bilgisayar sistemlerine karşı saldırılar hakkındaki ceza hukuklarını yaklaştırmaktır. </a:t>
            </a:r>
          </a:p>
          <a:p>
            <a:pPr algn="just"/>
            <a:endParaRPr lang="tr-TR" noProof="0" dirty="0"/>
          </a:p>
          <a:p>
            <a:pPr algn="just"/>
            <a:r>
              <a:rPr lang="tr-TR" noProof="0" dirty="0"/>
              <a:t>Bu Direktif, haftada 7 gün, günde 24 saat erişilebilir G8 veya Avrupa Konseyi nezdindeki irtibat noktaları gibi ağların önemini güçlendirmektedir. Bu irtibat noktaları etkili bir yardımlaşma sağlamalıdır. Böylece talepte bulunan devleti ilgilendiren, bilgisayar sistemleri ve bağlantılı verilere ilişkin suçların soruşturulması ve kovuşturulması amacıyla, örneğin, ilgili mevcut bilgilerin paylaşılması kolaylaşacak ve teknik tavsiye veya hukuki bilgi sağlanacaktır. </a:t>
            </a:r>
          </a:p>
          <a:p>
            <a:pPr algn="just"/>
            <a:endParaRPr lang="tr-TR" noProof="0" dirty="0"/>
          </a:p>
          <a:p>
            <a:pPr algn="just"/>
            <a:r>
              <a:rPr lang="tr-TR" noProof="0" dirty="0"/>
              <a:t>Ağların sorunsuz işleyişinin sağlanması adına, her bir irtibat noktası diğer üye devletin irtibat noktası ile, diğer hususlara ek olarak, eğitimli ve donanımlı personelin desteğiyle hızlandırılmış usulde iletişim kurabilme yetkinliğine sahip olmalıdır. Geniş kapsamlı siber saldırıların hızı düşünüldüğünde, üye devletler, bu irtibat noktası ağından gelen acil taleplere hızlı bir biçimde cevap verebilmelidir. Böyle durumlarda talebi alan üye devletin, talebi çok hızlı bir şekilde işleme almasını ve sekiz saat içerisinde geri bildirim vermesini sağlamak için bilgi talebine telefon irtibat bilgisinin eşlik etmesi elverişli olabilir.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82858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tr-TR" noProof="0" dirty="0"/>
              <a:t>Bu slayt  hukuki dayanaklarla ilgili bir önceki </a:t>
            </a:r>
            <a:r>
              <a:rPr lang="tr-TR" noProof="0" dirty="0" err="1"/>
              <a:t>slaytı</a:t>
            </a:r>
            <a:r>
              <a:rPr lang="tr-TR" noProof="0" dirty="0"/>
              <a:t> takip etmektedir. </a:t>
            </a:r>
          </a:p>
          <a:p>
            <a:pPr algn="just"/>
            <a:endParaRPr lang="tr-TR" noProof="0" dirty="0"/>
          </a:p>
          <a:p>
            <a:pPr algn="just"/>
            <a:r>
              <a:rPr lang="tr-TR" noProof="0" dirty="0" err="1"/>
              <a:t>Eurpol</a:t>
            </a:r>
            <a:r>
              <a:rPr lang="tr-TR" noProof="0" dirty="0"/>
              <a:t> Avrupa Birliği’nin kolluk teşkilatıdır. Temel amacı tüm AB yurttaşları için daha güvenli bir Avrupa yaratmaktır. </a:t>
            </a:r>
          </a:p>
          <a:p>
            <a:pPr algn="just"/>
            <a:endParaRPr lang="tr-TR" noProof="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a:ea typeface="ＭＳ Ｐゴシック"/>
                <a:cs typeface="Calibri"/>
              </a:rPr>
              <a:t>Merkezi Hollanda'nın Lahey kentindedir ve 27 AB üye devletine, terörizm, siber suç ve diğer ağır ve organize suç türleri ile mücadelelerinde destek sağlar. AB üyesi olmayan diğer pek çok devlet ve uluslararası örgüt ile birlikte çalışır. </a:t>
            </a:r>
            <a:endParaRPr lang="tr-TR" noProof="0" dirty="0">
              <a:cs typeface="Calibri"/>
            </a:endParaRPr>
          </a:p>
          <a:p>
            <a:pPr algn="just"/>
            <a:endParaRPr lang="tr-TR" noProof="0" dirty="0"/>
          </a:p>
          <a:p>
            <a:pPr algn="just"/>
            <a:r>
              <a:rPr lang="tr-TR" noProof="0" dirty="0"/>
              <a:t>Geniş kapsamlı suç ve terör ağları AB’nin iç güvenliğine ve toplumunun güvenliği ile refahına önemli bir tehdit oluşturmaktadır. En büyük güvenlik tehditleri şunlardan gelmektedir:</a:t>
            </a:r>
          </a:p>
          <a:p>
            <a:pPr algn="just"/>
            <a:endParaRPr lang="tr-TR" noProof="0" dirty="0"/>
          </a:p>
          <a:p>
            <a:pPr marL="171450" indent="-171450" algn="just">
              <a:buFont typeface="Arial" panose="020B0604020202020204" pitchFamily="34" charset="0"/>
              <a:buChar char="•"/>
            </a:pPr>
            <a:r>
              <a:rPr lang="tr-TR" noProof="0" dirty="0"/>
              <a:t>terör;</a:t>
            </a:r>
          </a:p>
          <a:p>
            <a:pPr marL="171450" indent="-171450" algn="just">
              <a:buFont typeface="Arial" panose="020B0604020202020204" pitchFamily="34" charset="0"/>
              <a:buChar char="•"/>
            </a:pPr>
            <a:r>
              <a:rPr lang="tr-TR" noProof="0" dirty="0"/>
              <a:t>uluslararası uyuşturucu kaçakçılığı ve kara para aklama;</a:t>
            </a:r>
          </a:p>
          <a:p>
            <a:pPr marL="171450" indent="-171450" algn="just">
              <a:buFont typeface="Arial" panose="020B0604020202020204" pitchFamily="34" charset="0"/>
              <a:buChar char="•"/>
            </a:pPr>
            <a:r>
              <a:rPr lang="tr-TR" noProof="0" dirty="0"/>
              <a:t>örgütlü dolandırıcılık;</a:t>
            </a:r>
          </a:p>
          <a:p>
            <a:pPr marL="171450" indent="-171450" algn="just">
              <a:buFont typeface="Arial" panose="020B0604020202020204" pitchFamily="34" charset="0"/>
              <a:buChar char="•"/>
            </a:pPr>
            <a:r>
              <a:rPr lang="tr-TR" noProof="0" dirty="0"/>
              <a:t>sahte avro üretimi;</a:t>
            </a:r>
          </a:p>
          <a:p>
            <a:pPr marL="171450" indent="-171450" algn="just">
              <a:buFont typeface="Arial" panose="020B0604020202020204" pitchFamily="34" charset="0"/>
              <a:buChar char="•"/>
            </a:pPr>
            <a:r>
              <a:rPr lang="tr-TR" noProof="0" dirty="0"/>
              <a:t>insan kaçakçılığı</a:t>
            </a:r>
          </a:p>
          <a:p>
            <a:pPr marL="0" indent="0" algn="just">
              <a:buFont typeface="Arial" panose="020B0604020202020204" pitchFamily="34" charset="0"/>
              <a:buNone/>
            </a:pPr>
            <a:endParaRPr lang="tr-TR" noProof="0" dirty="0"/>
          </a:p>
          <a:p>
            <a:pPr algn="just"/>
            <a:r>
              <a:rPr lang="tr-TR" noProof="0" dirty="0" err="1"/>
              <a:t>Europol</a:t>
            </a:r>
            <a:r>
              <a:rPr lang="tr-TR" noProof="0" dirty="0"/>
              <a:t>, Avrupa Siber Suç Merkezini (EC3) 2013 yılında, AB’de </a:t>
            </a:r>
            <a:r>
              <a:rPr lang="tr-TR" dirty="0">
                <a:ea typeface="ＭＳ Ｐゴシック"/>
                <a:cs typeface="Calibri"/>
              </a:rPr>
              <a:t>siber suça karşı kolluk teşkilatı cevabını güçlendirmek ve böylece Avrupa yurttaşlarının, işletmelerinin ve hükümetlerinin çevrimiçi suçtan korunmasına destek sağlamak için </a:t>
            </a:r>
            <a:r>
              <a:rPr lang="tr-TR" b="0" dirty="0">
                <a:ea typeface="ＭＳ Ｐゴシック"/>
                <a:cs typeface="Calibri"/>
              </a:rPr>
              <a:t>kurmuştur</a:t>
            </a:r>
            <a:r>
              <a:rPr lang="tr-TR" dirty="0">
                <a:ea typeface="ＭＳ Ｐゴシック"/>
                <a:cs typeface="Calibri"/>
              </a:rPr>
              <a:t>. Kurulduğu tarihten bu yana EC3 siber suçla mücadeleye önemli katkılar yapmıştır: sansasyonel onlarca operasyon içerisinde yer almış, yüzlerce tutuklama sonucu veren olay yerinde operasyon desteği için hazır bulunmuş ve büyük bir çoğunluğu kasti eylemler olduğu anlaşılan yüz binlerce dosya analiz etmiştir.</a:t>
            </a:r>
          </a:p>
          <a:p>
            <a:pPr algn="just"/>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8769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noProof="0" dirty="0"/>
              <a:t>Her yıl EC3, </a:t>
            </a:r>
            <a:r>
              <a:rPr lang="tr-TR" noProof="0" dirty="0">
                <a:ea typeface="ＭＳ Ｐゴシック"/>
                <a:cs typeface="Calibri"/>
              </a:rPr>
              <a:t>Organize İnternet Suçları Tehdidi Değerlendirmesi (</a:t>
            </a:r>
            <a:r>
              <a:rPr lang="tr-TR" noProof="0" dirty="0" err="1">
                <a:ea typeface="ＭＳ Ｐゴシック"/>
                <a:cs typeface="Calibri"/>
              </a:rPr>
              <a:t>iOCTA</a:t>
            </a:r>
            <a:r>
              <a:rPr lang="tr-TR" noProof="0" dirty="0">
                <a:ea typeface="ＭＳ Ｐゴシック"/>
                <a:cs typeface="Calibri"/>
              </a:rPr>
              <a:t>) </a:t>
            </a:r>
            <a:r>
              <a:rPr lang="tr-TR" noProof="0" dirty="0"/>
              <a:t>kapsamında siber suçlar alanında doğan tehditlere ve gelişmelere ve temel bulgulara ilişkin stratejik raporunu yayımlamaktadır. </a:t>
            </a:r>
            <a:r>
              <a:rPr lang="tr-TR" noProof="0" dirty="0">
                <a:ea typeface="ＭＳ Ｐゴシック"/>
                <a:cs typeface="Calibri"/>
              </a:rPr>
              <a:t>IOCTA siber suçun ne denli geniş ve çeşitli olduğunu ve </a:t>
            </a:r>
            <a:r>
              <a:rPr lang="tr-TR" noProof="0" dirty="0" err="1">
                <a:ea typeface="ＭＳ Ｐゴシック"/>
                <a:cs typeface="Calibri"/>
              </a:rPr>
              <a:t>Europol</a:t>
            </a:r>
            <a:r>
              <a:rPr lang="tr-TR" noProof="0" dirty="0">
                <a:ea typeface="ＭＳ Ｐゴシック"/>
                <a:cs typeface="Calibri"/>
              </a:rPr>
              <a:t> ve Avrupa Birliği'nin siber suça karşı tepkisinde EC3'ün anahtar rolünü göstermektedir. EC3 siber suçla mücadelede üç yönlü yaklaşım benimsemiştir: adli bilim, strateji ve operasyonlar.</a:t>
            </a:r>
          </a:p>
          <a:p>
            <a:pPr algn="just"/>
            <a:endParaRPr lang="tr-TR" noProof="0" dirty="0"/>
          </a:p>
          <a:p>
            <a:pPr algn="just"/>
            <a:r>
              <a:rPr lang="tr-TR" noProof="0" dirty="0"/>
              <a:t>EC3 dijital adli bilim ve belge adli bilimi olmak üzere iki adli bilim ekibine sahiptir ve bunların her biri operasyon desteği ile araştırma ve geliştirme konularına yoğunlaşmaktadır. </a:t>
            </a:r>
          </a:p>
          <a:p>
            <a:pPr algn="just"/>
            <a:endParaRPr lang="tr-TR" noProof="0" dirty="0"/>
          </a:p>
          <a:p>
            <a:pPr algn="just"/>
            <a:r>
              <a:rPr lang="tr-TR" noProof="0" dirty="0"/>
              <a:t>Operasyon düzeyinde EC3 aşağıdaki siber suç türlerine yoğunlaşmaktadır:</a:t>
            </a:r>
          </a:p>
          <a:p>
            <a:pPr algn="just"/>
            <a:endParaRPr lang="tr-TR" noProof="0" dirty="0"/>
          </a:p>
          <a:p>
            <a:pPr marL="171450" indent="-171450" algn="just">
              <a:buFont typeface="Arial" panose="020B0604020202020204" pitchFamily="34" charset="0"/>
              <a:buChar char="•"/>
            </a:pPr>
            <a:r>
              <a:rPr lang="tr-TR" noProof="0" dirty="0"/>
              <a:t>Siber dayanaklı suçlar; </a:t>
            </a:r>
          </a:p>
          <a:p>
            <a:pPr marL="171450" indent="-171450" algn="just">
              <a:buFont typeface="Arial" panose="020B0604020202020204" pitchFamily="34" charset="0"/>
              <a:buChar char="•"/>
            </a:pPr>
            <a:r>
              <a:rPr lang="tr-TR" noProof="0" dirty="0"/>
              <a:t>Çocuğun çevrimiçi cinsel sömürüsü;</a:t>
            </a:r>
          </a:p>
          <a:p>
            <a:pPr marL="171450" indent="-171450" algn="just">
              <a:buFont typeface="Arial" panose="020B0604020202020204" pitchFamily="34" charset="0"/>
              <a:buChar char="•"/>
            </a:pPr>
            <a:r>
              <a:rPr lang="tr-TR" noProof="0" dirty="0"/>
              <a:t>Ödeme dolandırıcılığı.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4962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Oturum hedefleri.</a:t>
            </a:r>
            <a:r>
              <a:rPr lang="tr-TR" noProof="0" dirty="0">
                <a:ea typeface="ＭＳ Ｐゴシック"/>
                <a:cs typeface="Calibri"/>
              </a:rPr>
              <a:t> Katılımcılar oturum sonunda kendilerinden ne beklendiğini anlamalıdır.</a:t>
            </a: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tr-TR" noProof="0" dirty="0"/>
              <a:t>Adli işbirliğinin kurulmasına yönelik tartışmalar ilk kez 15 ve 16 Ekim 1999 tarihinde Tampere, Finlandiya’da toplanan, devlet ve hükümet başkanlarının katıldığı Avrupa Birliği Konseyi Zirvesi’nde yaşanmıştır. Bu Zirve, makamlar arasındaki işbirliğinin konsolide edilmesi yoluyla sınır ötesi suçlara karşı mücadelenin güçlendirilmesi ve dayanışma üzerine kurulu Avrupa Birliği’nde özgürlük, güvenlik ve adalet alanı yaratma hedefine adanmıştır. </a:t>
            </a:r>
          </a:p>
          <a:p>
            <a:pPr algn="just"/>
            <a:endParaRPr lang="tr-TR" noProof="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Avrupa Birliği Konseyi, 46 sayılı Sonuç çerçevesinde her bir üye devletin, kendi hukuk sistemi uyarınca bağımsız ulusal savcılarından, yargıçlarından veya aynı yetkiye sahip polis memurlarından oluşan bir birimin (</a:t>
            </a:r>
            <a:r>
              <a:rPr lang="tr-TR" dirty="0" err="1">
                <a:ea typeface="ＭＳ Ｐゴシック"/>
                <a:cs typeface="Calibri"/>
              </a:rPr>
              <a:t>Eurojust</a:t>
            </a:r>
            <a:r>
              <a:rPr lang="tr-TR" dirty="0">
                <a:ea typeface="ＭＳ Ｐゴシック"/>
                <a:cs typeface="Calibri"/>
              </a:rPr>
              <a:t>) kurulmasını kararlaştırmıştır.</a:t>
            </a:r>
          </a:p>
          <a:p>
            <a:pPr algn="just"/>
            <a:endParaRPr lang="tr-TR" noProof="0" dirty="0"/>
          </a:p>
          <a:p>
            <a:pPr algn="just"/>
            <a:r>
              <a:rPr lang="tr-TR" dirty="0">
                <a:ea typeface="ＭＳ Ｐゴシック"/>
                <a:cs typeface="Calibri"/>
              </a:rPr>
              <a:t>2013 yılının Temmuz ayında Avrupa Komisyonu 2002 yılında kurulduğu haliyle </a:t>
            </a:r>
            <a:r>
              <a:rPr lang="tr-TR" dirty="0" err="1">
                <a:ea typeface="ＭＳ Ｐゴシック"/>
                <a:cs typeface="Calibri"/>
              </a:rPr>
              <a:t>Eurojust'ın</a:t>
            </a:r>
            <a:r>
              <a:rPr lang="tr-TR" dirty="0">
                <a:ea typeface="ＭＳ Ｐゴシック"/>
                <a:cs typeface="Calibri"/>
              </a:rPr>
              <a:t> hukuki halefi olarak 'yeni bir Adli İşbirliğini Geliştirme Ajansı için tek ve yenilenmiş bir hukuki çerçeve' sağlamak için </a:t>
            </a:r>
            <a:r>
              <a:rPr lang="tr-TR" dirty="0" err="1">
                <a:ea typeface="ＭＳ Ｐゴシック"/>
                <a:cs typeface="Calibri"/>
              </a:rPr>
              <a:t>Eurojust</a:t>
            </a:r>
            <a:r>
              <a:rPr lang="tr-TR" dirty="0">
                <a:ea typeface="ＭＳ Ｐゴシック"/>
                <a:cs typeface="Calibri"/>
              </a:rPr>
              <a:t> Tüzüğü tasarısını Avrupa Parlamentosuna ve Konseye sunmuştur. </a:t>
            </a:r>
            <a:endParaRPr lang="tr-TR" dirty="0">
              <a:cs typeface="Calibri"/>
            </a:endParaRPr>
          </a:p>
          <a:p>
            <a:pPr algn="just"/>
            <a:endParaRPr lang="tr-TR" dirty="0">
              <a:ea typeface="ＭＳ Ｐゴシック"/>
              <a:cs typeface="Calibri"/>
            </a:endParaRPr>
          </a:p>
          <a:p>
            <a:pPr algn="just"/>
            <a:r>
              <a:rPr lang="tr-TR" dirty="0">
                <a:ea typeface="ＭＳ Ｐゴシック"/>
                <a:cs typeface="Calibri"/>
              </a:rPr>
              <a:t>Kapsamlı müzakereler sonrası Avrupa Parlamentosu ve Konsey, 2018 yılının Kasım ayında </a:t>
            </a:r>
            <a:r>
              <a:rPr lang="tr-TR" b="1" i="1" dirty="0">
                <a:ea typeface="ＭＳ Ｐゴシック"/>
                <a:cs typeface="Calibri"/>
                <a:hlinkClick r:id="rId3"/>
              </a:rPr>
              <a:t>Avrupa Birliği Adli İşbirliğini Geliştirme Ajansı Hakkında Tüzük'ü </a:t>
            </a:r>
            <a:r>
              <a:rPr lang="tr-TR" dirty="0">
                <a:ea typeface="ＭＳ Ｐゴシック"/>
                <a:cs typeface="Calibri"/>
              </a:rPr>
              <a:t>kabul etmiştir. Tüzük yeni bir yönetim sistemi kurmakta, </a:t>
            </a:r>
            <a:r>
              <a:rPr lang="tr-TR" dirty="0" err="1">
                <a:ea typeface="ＭＳ Ｐゴシック"/>
                <a:cs typeface="Calibri"/>
              </a:rPr>
              <a:t>Eurojust</a:t>
            </a:r>
            <a:r>
              <a:rPr lang="tr-TR" dirty="0">
                <a:ea typeface="ＭＳ Ｐゴシック"/>
                <a:cs typeface="Calibri"/>
              </a:rPr>
              <a:t> ile Avrupa Savcılığı Ofisi arasındaki ilişkiye açıklık getirmekte, yeni bir veri koruma rejimi öngörmekte, </a:t>
            </a:r>
            <a:r>
              <a:rPr lang="tr-TR" dirty="0" err="1">
                <a:ea typeface="ＭＳ Ｐゴシック"/>
                <a:cs typeface="Calibri"/>
              </a:rPr>
              <a:t>Eurojust'ın</a:t>
            </a:r>
            <a:r>
              <a:rPr lang="tr-TR" dirty="0">
                <a:ea typeface="ＭＳ Ｐゴシック"/>
                <a:cs typeface="Calibri"/>
              </a:rPr>
              <a:t> dış ilişkilerine ilişkin yeni kurallar kabul etmekte ve </a:t>
            </a:r>
            <a:r>
              <a:rPr lang="tr-TR" dirty="0" err="1">
                <a:ea typeface="ＭＳ Ｐゴシック"/>
                <a:cs typeface="Calibri"/>
              </a:rPr>
              <a:t>Eurojust</a:t>
            </a:r>
            <a:r>
              <a:rPr lang="tr-TR" dirty="0">
                <a:ea typeface="ＭＳ Ｐゴシック"/>
                <a:cs typeface="Calibri"/>
              </a:rPr>
              <a:t> faaliyetlerinin demokratik denetiminde Avrupa Parlamentosunun ve ulusal parlamentoların rolünü güçlendirmektedir. Tüzük 12 Aralık 2019 tarihi itibariyle uygulanmaktadır.</a:t>
            </a:r>
            <a:endParaRPr lang="tr-TR" b="1"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90517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noProof="0" dirty="0"/>
              <a:t>Danimarka </a:t>
            </a:r>
            <a:r>
              <a:rPr lang="tr-TR" noProof="0" dirty="0" err="1"/>
              <a:t>Eurojust</a:t>
            </a:r>
            <a:r>
              <a:rPr lang="tr-TR" noProof="0" dirty="0"/>
              <a:t> Tüzüğü’ne katılmadığından yalnızca </a:t>
            </a:r>
            <a:r>
              <a:rPr lang="tr-TR" noProof="0" dirty="0" err="1"/>
              <a:t>Eurojust</a:t>
            </a:r>
            <a:r>
              <a:rPr lang="tr-TR" noProof="0" dirty="0"/>
              <a:t> Temsilcisi atamış, Ulusal Masa sayısı 2019 yılının Aralık ayında 27’ye düşmüştür. </a:t>
            </a:r>
          </a:p>
          <a:p>
            <a:pPr algn="just"/>
            <a:r>
              <a:rPr lang="tr-TR" noProof="0" dirty="0"/>
              <a:t> </a:t>
            </a:r>
          </a:p>
          <a:p>
            <a:pPr algn="just"/>
            <a:r>
              <a:rPr lang="tr-TR" noProof="0" dirty="0">
                <a:ea typeface="ＭＳ Ｐゴシック"/>
                <a:cs typeface="Calibri"/>
              </a:rPr>
              <a:t>Birleşik </a:t>
            </a:r>
            <a:r>
              <a:rPr lang="tr-TR" noProof="0" dirty="0" err="1">
                <a:ea typeface="ＭＳ Ｐゴシック"/>
                <a:cs typeface="Calibri"/>
              </a:rPr>
              <a:t>Krallık'ın</a:t>
            </a:r>
            <a:r>
              <a:rPr lang="tr-TR" noProof="0" dirty="0">
                <a:ea typeface="ＭＳ Ｐゴシック"/>
                <a:cs typeface="Calibri"/>
              </a:rPr>
              <a:t> 31 Ocak 2020 tarihi itibariyle Avrupa Birliği'nden çekilmesi sonrası Ulusal Masa sayısı 26'ya düşmüştür. </a:t>
            </a:r>
            <a:endParaRPr lang="tr-TR" noProof="0" dirty="0">
              <a:cs typeface="Calibri"/>
            </a:endParaRPr>
          </a:p>
          <a:p>
            <a:pPr algn="just"/>
            <a:endParaRPr lang="tr-TR" noProof="0" dirty="0"/>
          </a:p>
          <a:p>
            <a:pPr algn="just"/>
            <a:r>
              <a:rPr lang="tr-TR" noProof="0" dirty="0" err="1"/>
              <a:t>Eurojust</a:t>
            </a:r>
            <a:r>
              <a:rPr lang="tr-TR" noProof="0" dirty="0"/>
              <a:t> ulusal soruşturma ve kovuşturma makamları arasındaki koordinasyonu ve işbirliğini desteklemekte ve güçlendirmektedir.</a:t>
            </a:r>
          </a:p>
          <a:p>
            <a:pPr algn="just"/>
            <a:endParaRPr lang="tr-TR" noProof="0" dirty="0"/>
          </a:p>
          <a:p>
            <a:pPr algn="just"/>
            <a:r>
              <a:rPr lang="tr-TR" noProof="0" dirty="0" err="1"/>
              <a:t>Eurojust</a:t>
            </a:r>
            <a:r>
              <a:rPr lang="tr-TR" noProof="0" dirty="0"/>
              <a:t>, iki veya daha fazla üye devleti etkileyen veya ortak kovuşturma gerektiren ağır suçların varlığı halinde, üye devlet makamları, </a:t>
            </a:r>
            <a:r>
              <a:rPr lang="tr-TR" noProof="0" dirty="0" err="1"/>
              <a:t>Europol</a:t>
            </a:r>
            <a:r>
              <a:rPr lang="tr-TR" noProof="0" dirty="0"/>
              <a:t>, EPPO ve OLAF tarafından sağlanan bilgiler ve yürütülen operasyonlar temelinde AB üye devletlerinin savcılarına ve soruşturmacılarına destek sağlamaktadır. </a:t>
            </a:r>
          </a:p>
          <a:p>
            <a:pPr algn="just"/>
            <a:endParaRPr lang="tr-TR" noProof="0" dirty="0"/>
          </a:p>
          <a:p>
            <a:pPr algn="just"/>
            <a:r>
              <a:rPr lang="tr-TR" noProof="0" dirty="0" err="1"/>
              <a:t>Eurojust</a:t>
            </a:r>
            <a:r>
              <a:rPr lang="tr-TR" noProof="0" dirty="0"/>
              <a:t>, üye devletlerin yetkili makamlarının talebi üzerine veya kendi girişimiyle harekete geçer. Bazı durumlarda </a:t>
            </a:r>
            <a:r>
              <a:rPr lang="tr-TR" noProof="0" dirty="0" err="1"/>
              <a:t>Eurojust</a:t>
            </a:r>
            <a:r>
              <a:rPr lang="tr-TR" noProof="0" dirty="0"/>
              <a:t> Avrupa Komisyonunun veya </a:t>
            </a:r>
            <a:r>
              <a:rPr lang="tr-TR" dirty="0">
                <a:ea typeface="ＭＳ Ｐゴシック"/>
                <a:cs typeface="Calibri"/>
              </a:rPr>
              <a:t>Avrupa Savcılığı Ofisinin talebi üzerine de harekete geçebilir.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853863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b="1" dirty="0">
                <a:ea typeface="ＭＳ Ｐゴシック"/>
                <a:cs typeface="Calibri"/>
              </a:rPr>
              <a:t>Avrupa Siber </a:t>
            </a:r>
            <a:r>
              <a:rPr lang="tr-TR" b="1" dirty="0" smtClean="0">
                <a:ea typeface="ＭＳ Ｐゴシック"/>
                <a:cs typeface="Calibri"/>
              </a:rPr>
              <a:t>Suçlar </a:t>
            </a:r>
            <a:r>
              <a:rPr lang="tr-TR" b="1" dirty="0">
                <a:ea typeface="ＭＳ Ｐゴシック"/>
                <a:cs typeface="Calibri"/>
              </a:rPr>
              <a:t>Yargı Ağı</a:t>
            </a:r>
            <a:r>
              <a:rPr lang="tr-TR" dirty="0">
                <a:ea typeface="ＭＳ Ｐゴシック"/>
                <a:cs typeface="Calibri"/>
              </a:rPr>
              <a:t> (EJCN) 2016 yılında Hollanda'nın Avrupa Birliği dönem başkanlığı sırasında siber suçların, siber destekli suçların ve siber alemde yürütülen soruşturmaların zorlukları konusunda uzman uygulayıcılar arasındaki iletişimi desteklemek ve soruşturmaların ve kovuşturmaların etkinliğini arttırmak için kurulmuştur.</a:t>
            </a:r>
            <a:endParaRPr lang="en-US" dirty="0"/>
          </a:p>
          <a:p>
            <a:pPr algn="just"/>
            <a:endParaRPr lang="tr-TR" dirty="0">
              <a:cs typeface="Calibri"/>
            </a:endParaRPr>
          </a:p>
          <a:p>
            <a:pPr algn="just"/>
            <a:r>
              <a:rPr lang="tr-TR" dirty="0">
                <a:ea typeface="ＭＳ Ｐゴシック"/>
                <a:cs typeface="Calibri"/>
              </a:rPr>
              <a:t>EJCN, siber suçların soruşturulması ve kovuşturulmasıyla ilgili uzmanlığın, iyi uygulamaların ve ilgili diğer bilgilerin paylaşılmasını sağlayarak yetkili yargı mercileri arasındaki işbirliğini kolaylaştırır ve geliştirir. Ağ aynı zamanda siber alemde hukukun üstünlüğünün sağlanmasında rol oynayan farklı aktörler ve çıkar grupları arasındaki diyaloğu da teşvik eder.</a:t>
            </a:r>
          </a:p>
          <a:p>
            <a:pPr algn="just"/>
            <a:r>
              <a:rPr lang="tr-TR" dirty="0">
                <a:ea typeface="ＭＳ Ｐゴシック"/>
                <a:cs typeface="Calibri"/>
              </a:rPr>
              <a:t>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59239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57318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a:ea typeface="ＭＳ Ｐゴシック"/>
                <a:cs typeface="Calibri"/>
              </a:rPr>
              <a:t>Cezai Konularda Avrupa </a:t>
            </a:r>
            <a:r>
              <a:rPr lang="tr-TR" noProof="0" dirty="0" smtClean="0">
                <a:ea typeface="ＭＳ Ｐゴシック"/>
                <a:cs typeface="Calibri"/>
              </a:rPr>
              <a:t>Yargı </a:t>
            </a:r>
            <a:r>
              <a:rPr lang="tr-TR" noProof="0" dirty="0">
                <a:ea typeface="ＭＳ Ｐゴシック"/>
                <a:cs typeface="Calibri"/>
              </a:rPr>
              <a:t>Ağı (EJN), cezai konularda adli işbirliğinin kolaylaştırılması için kurulmuş, ulusal irtibat noktalarından oluşan bir ağdır. EJN, Konsey tarafından 28 Nisan 1997 tarihinde kabul edilen Organize Suçlarla Mücadele Eylem Planı'nın 21 sayılı tavsiyesi doğrultusunda 29 Haziran 1998 tarihli ve 98/428 JHA sayılı Ortak Eylem ile kurulmuştur.</a:t>
            </a:r>
            <a:endParaRPr lang="tr-TR" noProof="0" dirty="0"/>
          </a:p>
          <a:p>
            <a:pPr algn="just"/>
            <a:endParaRPr lang="tr-TR" dirty="0"/>
          </a:p>
          <a:p>
            <a:pPr algn="just"/>
            <a:r>
              <a:rPr lang="tr-TR" dirty="0"/>
              <a:t>2008 yılının Aralık ayında yürürlüğe giren </a:t>
            </a:r>
            <a:r>
              <a:rPr lang="tr-TR" noProof="0" dirty="0">
                <a:ea typeface="ＭＳ Ｐゴシック"/>
                <a:cs typeface="Calibri"/>
              </a:rPr>
              <a:t>Avrupa </a:t>
            </a:r>
            <a:r>
              <a:rPr lang="tr-TR" noProof="0" dirty="0" smtClean="0">
                <a:ea typeface="ＭＳ Ｐゴシック"/>
                <a:cs typeface="Calibri"/>
              </a:rPr>
              <a:t>Yargı </a:t>
            </a:r>
            <a:r>
              <a:rPr lang="tr-TR" noProof="0" dirty="0">
                <a:ea typeface="ＭＳ Ｐゴシック"/>
                <a:cs typeface="Calibri"/>
              </a:rPr>
              <a:t>Ağı hakkında 16 Aralık 2008 tarihli ve 2008/976/JHA sayılı Konsey Kararı </a:t>
            </a:r>
            <a:r>
              <a:rPr lang="tr-TR" dirty="0"/>
              <a:t>yeni bir hukuki dayanak öngörmüş</a:t>
            </a:r>
            <a:r>
              <a:rPr lang="tr-TR" noProof="0" dirty="0">
                <a:ea typeface="ＭＳ Ｐゴシック"/>
                <a:cs typeface="Calibri"/>
              </a:rPr>
              <a:t>, </a:t>
            </a:r>
            <a:r>
              <a:rPr lang="tr-TR" noProof="0" dirty="0" err="1">
                <a:ea typeface="ＭＳ Ｐゴシック"/>
                <a:cs typeface="Calibri"/>
              </a:rPr>
              <a:t>EJN’nin</a:t>
            </a:r>
            <a:r>
              <a:rPr lang="tr-TR" noProof="0" dirty="0">
                <a:ea typeface="ＭＳ Ｐゴシック"/>
                <a:cs typeface="Calibri"/>
              </a:rPr>
              <a:t> hukuki statüsü güçlendirilirken 1998 ruhu aynen korunmuştur. </a:t>
            </a:r>
          </a:p>
          <a:p>
            <a:pPr algn="just"/>
            <a:endParaRPr lang="tr-TR" dirty="0"/>
          </a:p>
          <a:p>
            <a:pPr algn="just"/>
            <a:r>
              <a:rPr lang="tr-TR" dirty="0">
                <a:ea typeface="ＭＳ Ｐゴシック"/>
                <a:cs typeface="Calibri"/>
              </a:rPr>
              <a:t>EJN, her bir üye devletin uluslararası adli işbirliğinden sorumlu merkezi otoriteler, yargı mercileri veya uluslararası adli işbirliği alanında özel sorumlulukları bulunan diğer yetkili makamlar arasından belirlediği üye devlet İrtibat Noktalarından oluşmaktadır.</a:t>
            </a:r>
          </a:p>
          <a:p>
            <a:pPr algn="just"/>
            <a:endParaRPr lang="tr-TR" dirty="0">
              <a:cs typeface="Calibri"/>
            </a:endParaRPr>
          </a:p>
          <a:p>
            <a:pPr algn="just"/>
            <a:r>
              <a:rPr lang="tr-TR" dirty="0">
                <a:ea typeface="ＭＳ Ｐゴシック"/>
                <a:cs typeface="Calibri"/>
              </a:rPr>
              <a:t>EJN İrtibat Noktalarının temel rolü, EJN kararlarında "aktif aracılar" olarak tanımlandığı üzere, özellikle ağır suçlarla mücadele alanında, Avrupa Birliği üye devletleri arasında cezai konularda adli işbirliğinin kolaylaştırılmasını sağlamaktır. Bu amaçla yetkili makamlarla doğrudan irtibat kurulmasına ve etkili bir adli işbirliği talebinin hazırlanması veya genel olarak adli işbirliğinin geliştirilmesi için gerekli hukuki ve pratik bilgilerin sağlanmasına destek olurlar.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87383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b.</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422345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960663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tr-TR" dirty="0">
                <a:latin typeface="Arial"/>
                <a:ea typeface="ＭＳ Ｐゴシック"/>
                <a:cs typeface="Arial"/>
              </a:rPr>
              <a:t>Taraflar, bu Bölüm, özellikle de 35. maddenin 1. paragrafının a-c fıkraları kapsamındaki soruşturmalara ve kovuşturmalara ilişkin acil durumlarda anında yardımlaşmayı sağlamak için haftanın 7 günü, günün 24 saati erişilebilir bir irtibat noktası belirlemekle yükümlüdür. Böyle bir ağın Sözleşme çerçevesinde kurulmasının, Tarafların, bilgisayar suçlarının veya bilgisayar destekli suçların yarattığı uygulama zorluklarına etkili bir biçimde cevap verebilmelerini sağlayacak en önemli araçlardan biri olduğu kabul edilmektedir.</a:t>
            </a:r>
            <a:endParaRPr lang="tr-TR" noProof="0" dirty="0">
              <a:effectLst/>
              <a:latin typeface="Arial" panose="020B0604020202020204" pitchFamily="34" charset="0"/>
            </a:endParaRPr>
          </a:p>
          <a:p>
            <a:pPr algn="just"/>
            <a:endParaRPr lang="tr-TR" noProof="0" dirty="0">
              <a:effectLst/>
              <a:latin typeface="Arial" panose="020B0604020202020204" pitchFamily="34" charset="0"/>
            </a:endParaRPr>
          </a:p>
          <a:p>
            <a:pPr marL="0" marR="0" indent="0" algn="just" defTabSz="457200" rtl="0" eaLnBrk="0" fontAlgn="base" latinLnBrk="0" hangingPunct="0">
              <a:lnSpc>
                <a:spcPct val="100000"/>
              </a:lnSpc>
              <a:spcBef>
                <a:spcPct val="30000"/>
              </a:spcBef>
              <a:spcAft>
                <a:spcPct val="0"/>
              </a:spcAft>
              <a:buClrTx/>
              <a:buSzTx/>
              <a:buFontTx/>
              <a:buNone/>
              <a:tabLst/>
              <a:defRPr/>
            </a:pPr>
            <a:r>
              <a:rPr lang="tr-TR" noProof="0" dirty="0">
                <a:effectLst/>
                <a:latin typeface="Arial" panose="020B0604020202020204" pitchFamily="34" charset="0"/>
              </a:rPr>
              <a:t>Tarafların 7/24 İrtibat Ağları, diğerleri yanında, teknik tavsiyede bulunma, verilerin korunması, delillerin toplanması, hukuki bilgi verilmesi ve şüphelilerin yerinin tespit edilmesi gibi faaliyetleri ya doğrudan yürütürler ya da bu faaliyetlerin yürütülmesini kolaylaştırırlar. 1. paragraf uyarınca "hukuki bilgi" resmi veya resmi olmayan işbirliğinin sağlanması için gerekli hukuki yükümlülükler hakkında işbirliği arayan diğer Tarafa tavsiyede bulunulması anlamına gelmektedir. </a:t>
            </a:r>
          </a:p>
          <a:p>
            <a:pPr marL="0" marR="0" indent="0" algn="just" defTabSz="457200" rtl="0" eaLnBrk="0" fontAlgn="base" latinLnBrk="0" hangingPunct="0">
              <a:lnSpc>
                <a:spcPct val="100000"/>
              </a:lnSpc>
              <a:spcBef>
                <a:spcPct val="30000"/>
              </a:spcBef>
              <a:spcAft>
                <a:spcPct val="0"/>
              </a:spcAft>
              <a:buClrTx/>
              <a:buSzTx/>
              <a:buFontTx/>
              <a:buNone/>
              <a:tabLst/>
              <a:defRPr/>
            </a:pPr>
            <a:endParaRPr lang="tr-TR" noProof="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80147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a:effectLst/>
                <a:latin typeface="Arial" panose="020B0604020202020204" pitchFamily="34" charset="0"/>
              </a:rPr>
              <a:t>Her bir Taraf, irtibat noktasının yerini kendi kolluk yapısı içerisinde belirleme serbestliğine sahiptir. Bazı Taraflar 7/24 irtibat noktasını karşılıklı yardımlaşmaya ilişkin merkezi makamları içerisine yerleştirirken, bazıları en iyi konumlandırmanın bilgisayar suçlarıyla veya bilgisayar destekli suçlarla mücadele konusunda uzman polis birimi içerisinde olduğu görüşündedir, öte yandan diğer tercihler, ilgili Tarafın idari yapısı ve hukuk sistemine göre daha uygun olabilir.</a:t>
            </a:r>
          </a:p>
          <a:p>
            <a:pPr algn="just"/>
            <a:endParaRPr lang="tr-TR" noProof="0" dirty="0">
              <a:effectLst/>
              <a:latin typeface="Arial" panose="020B0604020202020204" pitchFamily="34" charset="0"/>
            </a:endParaRPr>
          </a:p>
          <a:p>
            <a:pPr algn="just"/>
            <a:r>
              <a:rPr lang="tr-TR" noProof="0" dirty="0">
                <a:effectLst/>
                <a:latin typeface="Arial" panose="020B0604020202020204" pitchFamily="34" charset="0"/>
              </a:rPr>
              <a:t>7/24 İrtibat Noktaları gerek saldırı önleme veya izleme konusunda teknik tavsiye sağladığı gerek şüphelilerin konumunun belirlenmesi gibi uluslararası işbirliği görevlerini yürüttüğü için, ağ yapılanmasına ilişkin tek bir doğru bulunmamaktadır ve zaman içerisinde gelişim göstermesi beklenmektedir. Ulusal irtibat ağına yönelik değerlendirmelerin, diğer irtibat noktaları ile çeşitli dillerde iletişim kurma ihtiyacı göz önünde bulundurularak yapılması gerekmektedir.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2826361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noProof="0" dirty="0">
                <a:effectLst/>
                <a:latin typeface="Arial" panose="020B0604020202020204" pitchFamily="34" charset="0"/>
              </a:rPr>
              <a:t>Sözleşme maddesi, doğrudan yürütmedikleri faaliyetlerin hızlı bir biçimde yerine getirilmesini kolaylaştırmalarını, 7/24 İrtibat Noktalarının kritik görevleri arasında saymaktadır. Örneğin bir Tarafın 7/24 İrtibat Noktası polis birimi içerisinde ise, günün her anında hareke geçilmesini sağlamak amacıyla, uluslararası suçluların iadesi veya karşılıklı yardımlaşmadan sorumlu merkezi makam gibi idare içerisindeki ilgili diğer birimlerle hızlı bir biçimde işbirliğini sağlama kapasitesine sahip olmalıdır. Dahası 2. paragraf, Tarafların 7/24 İrtibat Noktalarının, ağın diğer üyeleri ile hızlı bir biçimde iletişim kurabilmesini zorunlu kılmaktadır. </a:t>
            </a:r>
          </a:p>
          <a:p>
            <a:pPr algn="just"/>
            <a:r>
              <a:rPr lang="tr-TR" noProof="0" dirty="0">
                <a:effectLst/>
                <a:latin typeface="Arial" panose="020B0604020202020204" pitchFamily="34" charset="0"/>
              </a:rPr>
              <a:t> </a:t>
            </a:r>
          </a:p>
          <a:p>
            <a:pPr algn="just"/>
            <a:r>
              <a:rPr lang="tr-TR" noProof="0" dirty="0">
                <a:effectLst/>
                <a:latin typeface="Arial" panose="020B0604020202020204" pitchFamily="34" charset="0"/>
              </a:rPr>
              <a:t>Öte yandan ağ içerisindeki her bir irtibat noktası gerekli teçhizata sahip olmalıdır. Güncel bir telefon, faks ve bilgisayar ekipmanı ağın sorunsuz işleyişi için esastır ve teknolojik gelişmeler doğrultusunda diğer iletişim yöntemleri ile analiz ekipmanı da sistemin bir parçası olmalıdır. Ağa katılan Tarafın personeli de, bilgisayar suçları ve bilgisayar destekli suçlar ile bunlara nasıl cevap verileceği konusunda uygun bir şekilde eğitilmiş olmalıdır.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02416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tr-TR" sz="1800" b="0" i="0" u="none" strike="noStrike" baseline="0" noProof="0" dirty="0">
                <a:latin typeface="MinionPro-Regular"/>
              </a:rPr>
              <a:t>Resmi talepte bulunan savcılar veya yargıçlar, talebi alan devletin, yardım sağlamaya ilişkin uluslararası bir tasarruf aracılığıyla öngörülmüş uluslararası yükümlülüğünün bulunduğunu her zaman ileri sürmelidir. Aynı şekilde talebin yöneltildiği makam telaffuz edilmelidir.</a:t>
            </a:r>
          </a:p>
          <a:p>
            <a:pPr algn="just"/>
            <a:endParaRPr lang="tr-TR" sz="1800" b="0" i="0" u="none" strike="noStrike" baseline="0" noProof="0" dirty="0">
              <a:latin typeface="MinionPro-Regular"/>
            </a:endParaRPr>
          </a:p>
          <a:p>
            <a:pPr algn="just"/>
            <a:r>
              <a:rPr lang="tr-TR" sz="1800" b="0" i="0" u="none" strike="noStrike" baseline="0" noProof="0" dirty="0">
                <a:latin typeface="MinionPro-Regular"/>
              </a:rPr>
              <a:t>Benzer bir biçimde talebi hazırlayan kişi, iç hukukunun böyle bir talebin oluşturulmasına izin verdiğinden emin olmalıdır. Örneğin yerel mevzuatın bir bölümü, pek çok sözleşmenin, antlaşmanın veya uluslararası belgelerin izin verdiği taleplere veya talep türlerine izin vermiyor olabilir. Bazı devletler için yerel mevzuat öncelikli olacaktır. Bunun gibi durumlarda iç hukuka uymayan talepler zorluklara veya bu yolla elde edilen delillerin kullanılmaması tartışmalarına davetiye çıkaracaktır.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411668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342085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38745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616610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96661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800570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39</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40</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41</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42</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993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tr-TR" sz="1800" b="0" i="0" u="none" strike="noStrike" baseline="0" noProof="0" dirty="0">
                <a:latin typeface="MinionPro-Regular"/>
              </a:rPr>
              <a:t>İdari yardımlaşma, delilin elde edilmesi için zorlayıcı bir tedbirin (tutuklama kararı veya mahkeme emri gibi) gerekmediği durumlarda, delil toplama talebinde bulunmak için de kullanılabilir ve kullanılmalıdır. Böyle bir yaklaşım gecikme ihtimalini azaltmakta ve pek çok devlet tarafından kabul görmektedir.</a:t>
            </a:r>
          </a:p>
          <a:p>
            <a:pPr algn="just"/>
            <a:endParaRPr lang="tr-TR" sz="1800" b="0" i="0" u="none" strike="noStrike" baseline="0" noProof="0" dirty="0">
              <a:latin typeface="MinionPro-Regular"/>
            </a:endParaRPr>
          </a:p>
          <a:p>
            <a:pPr algn="just"/>
            <a:r>
              <a:rPr lang="tr-TR" sz="1800" b="0" i="0" u="none" strike="noStrike" baseline="0" noProof="0" dirty="0">
                <a:latin typeface="MinionPro-Regular"/>
              </a:rPr>
              <a:t>Bu bağlamda idari yardımlaşma, zaman zaman ‘resmi olmayan yardımlaşma’ olarak anılsa da, elde edilen delilin, resmi veya delil niteliğine sahip olmadığı anlamına gelmez; aksine, idari/resmi olmayan biçimde yöneltilen bir delil talebi, resmi bir talebe cevap niteliğinde toplanan delillerle aynı koşullara sahip deliller sunmalıdır. </a:t>
            </a:r>
          </a:p>
          <a:p>
            <a:pPr algn="just"/>
            <a:endParaRPr lang="tr-TR" sz="1800" b="0" i="0" u="none" strike="noStrike" baseline="0" noProof="0" dirty="0">
              <a:latin typeface="MinionPro-Regular"/>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sz="1800" b="0" dirty="0">
                <a:cs typeface="Arial" panose="020B0604020202020204" pitchFamily="34" charset="0"/>
              </a:rPr>
              <a:t>İdari veya resmi olmayan yaklaşım, her zaman resmi bir talep yöneltme niyeti bulunsa dahi, karmaşık nitelikli her türlü delil talebinin ilk adımı olmalıdır. Polisten polise veya savcıdan savcıya usulleriyle başlamak suretiyle talepte bulunan devlet, talep henüz tamamlanmadan talebin biçimi ve gereklilikleri hakkında talebi alan devletle iletişim kurma imkanı bulacaktır. Bu da, talebi alan devletin tüm gereksinimlerinin karşılanmasını ve talep konusunun, resmi talep yöneltilmeden önce mümkün olduğunca daraltılmasını sağlayacaktır. Öte yandan h</a:t>
            </a:r>
            <a:r>
              <a:rPr lang="tr-TR" sz="1800" b="0" dirty="0">
                <a:effectLst/>
                <a:cs typeface="Arial" panose="020B0604020202020204" pitchFamily="34" charset="0"/>
              </a:rPr>
              <a:t>er iki ülkedeki makamların ağlar kurmasına ve iletişimde kalmalarına yardımcı olacaktır.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sz="1800" b="0" dirty="0">
              <a:effectLs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5735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881569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71518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sz="1800" b="0" i="0" u="none" strike="noStrike" baseline="0" noProof="0" dirty="0">
                <a:latin typeface="MinionPro-Regular"/>
              </a:rPr>
              <a:t>Karışıklıklar, savcıların ve soruşturmacıların, karşılıklı adli yardımlaşma sözleşmelerinin ve antlaşmalarının parametreleri hakkında bilgi sahibi olması yoluyla önlenebilir. Karşılıklı adli yardımlaşma rejiminin delil elde etme amacını taşıdığı unutulmamalıdır. Bu sebeple genellikle, istihbarat toplanmasına ve şüphelilerin veya kaçakların konumunun belirlenmesine yalnızca, sonucunda uzlaşmanın sağlanabileceği veya sağlanmayabileceği idari yardımlaşma yoluyla başvurulmalıdır.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6225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sz="1800" b="0" i="0" u="none" strike="noStrike" baseline="0" noProof="0" dirty="0">
                <a:latin typeface="MinionPro-Regular"/>
              </a:rPr>
              <a:t>Resmi olmayan biçimde ele alınabilecek istek türlerine ilişkin eksiksiz bir liste oluşturulamasa da, bazı genel değerlendirmeler yararlı görülebilir. </a:t>
            </a:r>
          </a:p>
          <a:p>
            <a:pPr algn="just"/>
            <a:endParaRPr lang="tr-TR" sz="1800" b="0" i="0" u="none" strike="noStrike" baseline="0" noProof="0" dirty="0">
              <a:latin typeface="MinionPro-Regular"/>
            </a:endParaRPr>
          </a:p>
          <a:p>
            <a:pPr algn="just"/>
            <a:r>
              <a:rPr lang="tr-TR" sz="1800" b="0" i="0" u="none" strike="noStrike" baseline="0" noProof="0" dirty="0">
                <a:latin typeface="MinionPro-Regular"/>
              </a:rPr>
              <a:t>Ancak yukarıdaki örnekler dikkate alındığında, devlette devlete değişiklikler her zaman söz konusu olabilir.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40637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sz="1800" b="0" i="0" u="none" strike="noStrike" baseline="0" noProof="0" dirty="0">
                <a:latin typeface="MinionPro-Regular"/>
              </a:rPr>
              <a:t>İdari yardımlaşma değerlendirmeleri, böyle bir yardımlaşmaya başvurmanın daha sonradan resmi bir talebe zemin hazırlayabileceğini göz ardı etmemelidir. </a:t>
            </a:r>
          </a:p>
          <a:p>
            <a:pPr algn="just"/>
            <a:endParaRPr lang="tr-TR" sz="1800" b="0" i="0" u="none" strike="noStrike" baseline="0" noProof="0" dirty="0">
              <a:latin typeface="MinionPro-Regular"/>
            </a:endParaRPr>
          </a:p>
          <a:p>
            <a:pPr algn="just"/>
            <a:r>
              <a:rPr lang="tr-TR" sz="1800" b="0" i="0" u="none" strike="noStrike" baseline="0" noProof="0" dirty="0">
                <a:latin typeface="MinionPro-Regular"/>
              </a:rPr>
              <a:t>Örneğin resmi talep içerisindeki istekler, önce resmi olmayan yardımlaşmaya başvurma yoluyla daraltılabilir. Örneğin yabancı bir ülkede bulunan bir telefon şirketi çalışanından alınacak ifade için söz konusu şirketin, adresinin ve resmi prosedürü hızlandıracak ve destek sağlayacak diğer detayların tespiti için idari tedbirlerin kabulü gerekmektedir. </a:t>
            </a:r>
          </a:p>
          <a:p>
            <a:pPr algn="just"/>
            <a:endParaRPr lang="tr-TR" sz="1800" b="0" i="0" u="none" strike="noStrike" baseline="0" noProof="0" dirty="0">
              <a:latin typeface="MinionPro-Regular"/>
            </a:endParaRPr>
          </a:p>
          <a:p>
            <a:pPr marL="0" indent="0" algn="just">
              <a:buFontTx/>
              <a:buNone/>
            </a:pPr>
            <a:endParaRPr lang="tr-TR" sz="1800" b="0" i="0" u="none" strike="noStrike" baseline="0" noProof="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66979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sz="1800" b="0" i="0" u="none" strike="noStrike" baseline="0" noProof="0" dirty="0">
                <a:latin typeface="MinionPro-Regular"/>
              </a:rPr>
              <a:t>Bu hususlara aykırılığın doğurabileceği muhtemel zorluk (delillere ilişkin hariç tutma ilkesini kabul eden devletlerde) bu delillerin kabul edilmemesidir. Buna ek olarak fakat daha önemsiz olmamak üzere, resmi olmayan taleplerin uygun olmayan eylemler aracılığıyla yöneltilmesi yabancı devlet makamlarını rahatsız edebilir ve böylece gelecekteki talepleri karşılama konusunda isteksiz davranabilirler.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85076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FontTx/>
              <a:buNone/>
            </a:pPr>
            <a:r>
              <a:rPr lang="tr-TR" sz="1800" b="0" i="0" u="none" strike="noStrike" baseline="0" noProof="0" dirty="0">
                <a:latin typeface="MinionPro-Regular"/>
              </a:rPr>
              <a:t>Resmi olmayan adli yardımlaşmayı daha etkili kılmak için bazı tavsiyeler.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6520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imgres?imgurl=https://www.echr.coe.int/PublishingImages/Rules_Court.jpg&amp;imgrefurl=https://www.echr.coe.int/Pages/home.aspx?p=basictexts/rules&amp;c&amp;tbnid=fjIo1BaUxHGFAM&amp;vet=12ahUKEwjd85OgyN7rAhWR16QKHUrFAMoQMygQegUIARD4AQ..i&amp;docid=ZV2G4GENavvpSM&amp;w=250&amp;h=166&amp;q=court&amp;client=firefox-b-d&amp;ved=2ahUKEwjd85OgyN7rAhWR16QKHUrFAMoQMygQegUIARD4A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imgres?imgurl=https://s3.amazonaws.com/mentoring.redesign/s3fs-public/efficiency.jpg&amp;imgrefurl=https://www.score.org/blog/5-innovative-ways-run-more-efficient-small-business&amp;tbnid=q81H_a_AY7UhRM&amp;vet=12ahUKEwjRrKTiz97rAhWPiqQKHfZcBN4QMygHegUIARDZAQ..i&amp;docid=daUy_rDB5cYTXM&amp;w=724&amp;h=483&amp;q=efficient&amp;client=firefox-b-d&amp;ved=2ahUKEwjRrKTiz97rAhWPiqQKHfZcBN4QMygHegUIARDZAQ"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eur-lex.europa.eu/legal-content/EN/AUTO/?uri=celex:32013L00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jpe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google.com/imgres?imgurl=https://formalletter.net/wp-content/uploads/2020/01/Letter_Of_Request-1.png&amp;imgrefurl=https://formalletter.net/2020/01/17/formal-service-letter-request-sample/&amp;tbnid=U66l5Q7XGfvgZM&amp;vet=12ahUKEwj23a2iq9zrAhXRk6QKHcvOD1QQMygTegUIARDeAQ..i&amp;docid=GZ2khnF3qr1n0M&amp;w=940&amp;h=788&amp;q=formal%20request&amp;client=firefox-b-d&amp;ved=2ahUKEwj23a2iq9zrAhXRk6QKHcvOD1QQMygTegUIARDe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orkbloom.com/media/3763/informal-interview.jpg&amp;imgrefurl=https://workbloom.com/interview/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google.com/imgres?imgurl=https://formalletter.net/wp-content/uploads/2020/01/Letter_Of_Request-1.png&amp;imgrefurl=https://formalletter.net/2020/01/17/formal-service-letter-request-sample/&amp;tbnid=U66l5Q7XGfvgZM&amp;vet=12ahUKEwj23a2iq9zrAhXRk6QKHcvOD1QQMygTegUIARDeAQ..i&amp;docid=GZ2khnF3qr1n0M&amp;w=940&amp;h=788&amp;q=formal%20request&amp;client=firefox-b-d&amp;ved=2ahUKEwj23a2iq9zrAhXRk6QKHcvOD1QQMygTegUIARDeA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orkbloom.com/media/3763/informal-interview.jpg&amp;imgrefurl=https://workbloom.com/interview/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imgres?imgurl=https://www.echr.coe.int/PublishingImages/Rules_Court.jpg&amp;imgrefurl=https://www.echr.coe.int/Pages/home.aspx?p=basictexts/rules&amp;c&amp;tbnid=fjIo1BaUxHGFAM&amp;vet=12ahUKEwjd85OgyN7rAhWR16QKHUrFAMoQMygQegUIARD4AQ..i&amp;docid=ZV2G4GENavvpSM&amp;w=250&amp;h=166&amp;q=court&amp;client=firefox-b-d&amp;ved=2ahUKEwjd85OgyN7rAhWR16QKHUrFAMoQMygQegUIARD4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231654"/>
          </a:xfrm>
          <a:prstGeom prst="rect">
            <a:avLst/>
          </a:prstGeom>
          <a:ln>
            <a:noFill/>
          </a:ln>
        </p:spPr>
        <p:txBody>
          <a:bodyPr wrap="square">
            <a:spAutoFit/>
          </a:bodyPr>
          <a:lstStyle/>
          <a:p>
            <a:pPr algn="ctr"/>
            <a:r>
              <a:rPr lang="tr-TR" sz="3600" b="1" i="1" dirty="0">
                <a:solidFill>
                  <a:schemeClr val="tx2"/>
                </a:solidFill>
                <a:latin typeface="Arial"/>
                <a:ea typeface="ＭＳ Ｐゴシック"/>
                <a:cs typeface="Arial"/>
              </a:rPr>
              <a:t>Adli Personel için Uluslararası İşbirliğine İlişkin Uzmanlık Eğitimi</a:t>
            </a:r>
          </a:p>
          <a:p>
            <a:pPr algn="ctr"/>
            <a:endParaRPr lang="tr-TR" sz="3600" b="1" dirty="0">
              <a:cs typeface="Arial"/>
            </a:endParaRPr>
          </a:p>
          <a:p>
            <a:pPr algn="ctr">
              <a:defRPr/>
            </a:pPr>
            <a:r>
              <a:rPr lang="tr-TR" sz="3200" b="1" dirty="0">
                <a:solidFill>
                  <a:schemeClr val="tx2"/>
                </a:solidFill>
                <a:latin typeface="Arial"/>
                <a:ea typeface="ＭＳ Ｐゴシック"/>
                <a:cs typeface="Arial"/>
              </a:rPr>
              <a:t>Oturum 2.2</a:t>
            </a:r>
            <a:endParaRPr lang="tr-TR" sz="3200" b="1" dirty="0">
              <a:solidFill>
                <a:schemeClr val="tx2"/>
              </a:solidFill>
            </a:endParaRPr>
          </a:p>
          <a:p>
            <a:pPr marL="0" indent="0" algn="ctr">
              <a:buFont typeface="Arial" charset="0"/>
              <a:buNone/>
              <a:defRPr/>
            </a:pPr>
            <a:r>
              <a:rPr lang="tr-TR" sz="3200" b="1" dirty="0">
                <a:solidFill>
                  <a:schemeClr val="tx2"/>
                </a:solidFill>
              </a:rPr>
              <a:t>Resmi Olmayan Uluslararası İşbirliği Yöntemleri</a:t>
            </a: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3" y="989546"/>
            <a:ext cx="4572000" cy="5909310"/>
          </a:xfrm>
          <a:prstGeom prst="rect">
            <a:avLst/>
          </a:prstGeom>
        </p:spPr>
        <p:txBody>
          <a:bodyPr>
            <a:spAutoFit/>
          </a:bodyPr>
          <a:lstStyle/>
          <a:p>
            <a:pPr marL="342900" indent="-342900">
              <a:spcAft>
                <a:spcPts val="0"/>
              </a:spcAft>
              <a:buFont typeface="Wingdings" pitchFamily="2" charset="2"/>
              <a:buChar char="Ø"/>
            </a:pPr>
            <a:r>
              <a:rPr lang="tr-TR" sz="2100" b="1" dirty="0">
                <a:cs typeface="Arial" panose="020B0604020202020204" pitchFamily="34" charset="0"/>
              </a:rPr>
              <a:t>Resmi olmayan yardımlaşmaya ilişkin bazı önemli değerlendirmeler:</a:t>
            </a:r>
          </a:p>
          <a:p>
            <a:pPr>
              <a:spcAft>
                <a:spcPts val="0"/>
              </a:spcAft>
            </a:pPr>
            <a:endParaRPr lang="tr-TR" sz="2100" b="1" dirty="0">
              <a:cs typeface="Arial" panose="020B0604020202020204" pitchFamily="34" charset="0"/>
            </a:endParaRPr>
          </a:p>
          <a:p>
            <a:pPr marL="285750" indent="-285750" algn="just">
              <a:buFont typeface="Arial" panose="020B0604020202020204" pitchFamily="34" charset="0"/>
              <a:buChar char="•"/>
            </a:pPr>
            <a:r>
              <a:rPr lang="tr-TR" sz="2000" dirty="0">
                <a:cs typeface="Arial" panose="020B0604020202020204" pitchFamily="34" charset="0"/>
              </a:rPr>
              <a:t>söz konusu delil, </a:t>
            </a:r>
            <a:r>
              <a:rPr lang="tr-TR" sz="2000" b="1" dirty="0">
                <a:cs typeface="Arial" panose="020B0604020202020204" pitchFamily="34" charset="0"/>
              </a:rPr>
              <a:t>talepte bulunan devletin hukukuna uygun bir biçimde toplanabiliyor </a:t>
            </a:r>
            <a:r>
              <a:rPr lang="tr-TR" sz="2000" dirty="0">
                <a:cs typeface="Arial" panose="020B0604020202020204" pitchFamily="34" charset="0"/>
              </a:rPr>
              <a:t>olmalıdır</a:t>
            </a:r>
          </a:p>
          <a:p>
            <a:pPr marL="285750" indent="-285750" algn="just">
              <a:buFont typeface="Arial" panose="020B0604020202020204" pitchFamily="34" charset="0"/>
              <a:buChar char="•"/>
            </a:pPr>
            <a:endParaRPr lang="tr-TR" sz="2000" dirty="0">
              <a:cs typeface="Arial" panose="020B0604020202020204" pitchFamily="34" charset="0"/>
            </a:endParaRPr>
          </a:p>
          <a:p>
            <a:pPr marL="285750" indent="-285750" algn="just">
              <a:buFont typeface="Arial" panose="020B0604020202020204" pitchFamily="34" charset="0"/>
              <a:buChar char="•"/>
            </a:pPr>
            <a:r>
              <a:rPr lang="tr-TR" sz="2000" dirty="0">
                <a:cs typeface="Arial" panose="020B0604020202020204" pitchFamily="34" charset="0"/>
              </a:rPr>
              <a:t>talepte bulunan devlette </a:t>
            </a:r>
            <a:r>
              <a:rPr lang="tr-TR" sz="2000" b="1" dirty="0">
                <a:cs typeface="Arial" panose="020B0604020202020204" pitchFamily="34" charset="0"/>
              </a:rPr>
              <a:t>mahkemeye sunulacağı zaman delil olarak kabul edilmeyeceği </a:t>
            </a:r>
            <a:r>
              <a:rPr lang="tr-TR" sz="2000" dirty="0">
                <a:cs typeface="Arial" panose="020B0604020202020204" pitchFamily="34" charset="0"/>
              </a:rPr>
              <a:t>kanaatini doğuracak sebeplerin bulunmaması gerekir</a:t>
            </a:r>
          </a:p>
          <a:p>
            <a:pPr marL="285750" indent="-285750" algn="just">
              <a:buFont typeface="Arial" panose="020B0604020202020204" pitchFamily="34" charset="0"/>
              <a:buChar char="•"/>
            </a:pPr>
            <a:endParaRPr lang="tr-TR" sz="2000" b="0" i="0" u="none" strike="noStrike" baseline="0" dirty="0">
              <a:cs typeface="Arial" panose="020B0604020202020204" pitchFamily="34" charset="0"/>
            </a:endParaRPr>
          </a:p>
          <a:p>
            <a:pPr marL="285750" indent="-285750" algn="just">
              <a:buFont typeface="Arial" panose="020B0604020202020204" pitchFamily="34" charset="0"/>
              <a:buChar char="•"/>
            </a:pPr>
            <a:r>
              <a:rPr lang="tr-TR" sz="2000" dirty="0">
                <a:cs typeface="Arial" panose="020B0604020202020204" pitchFamily="34" charset="0"/>
              </a:rPr>
              <a:t>söz konusu delilin, talebi alan devletin </a:t>
            </a:r>
            <a:r>
              <a:rPr lang="tr-TR" sz="2000" b="1" dirty="0">
                <a:cs typeface="Arial" panose="020B0604020202020204" pitchFamily="34" charset="0"/>
              </a:rPr>
              <a:t>hukukuna uygun bir biçimde toplanabilen bir delil </a:t>
            </a:r>
            <a:r>
              <a:rPr lang="tr-TR" sz="2000" dirty="0">
                <a:cs typeface="Arial" panose="020B0604020202020204" pitchFamily="34" charset="0"/>
              </a:rPr>
              <a:t>olması gerekir</a:t>
            </a:r>
            <a:endParaRPr lang="tr-TR" sz="2000" b="0" i="0" u="none" strike="noStrike" baseline="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986482" y="1991388"/>
            <a:ext cx="4035974" cy="1061829"/>
          </a:xfrm>
          <a:prstGeom prst="rect">
            <a:avLst/>
          </a:prstGeom>
        </p:spPr>
        <p:txBody>
          <a:bodyPr wrap="square">
            <a:spAutoFit/>
          </a:bodyPr>
          <a:lstStyle/>
          <a:p>
            <a:pPr marL="285750" indent="-285750" algn="just">
              <a:buFont typeface="Arial" panose="020B0604020202020204" pitchFamily="34" charset="0"/>
              <a:buChar char="•"/>
            </a:pPr>
            <a:r>
              <a:rPr lang="tr-TR" sz="2100" b="1" dirty="0">
                <a:cs typeface="Arial" panose="020B0604020202020204" pitchFamily="34" charset="0"/>
              </a:rPr>
              <a:t>talebi alan Devletin herhangi bir itirazı bulunmamalıdır</a:t>
            </a:r>
            <a:endParaRPr lang="tr-TR" sz="2100" b="0" i="0" u="none" strike="noStrike" baseline="0" dirty="0">
              <a:cs typeface="Arial" panose="020B0604020202020204" pitchFamily="34" charset="0"/>
            </a:endParaRPr>
          </a:p>
        </p:txBody>
      </p:sp>
      <p:pic>
        <p:nvPicPr>
          <p:cNvPr id="1028" name="Picture 4" descr="Rules">
            <a:hlinkClick r:id="rId4"/>
            <a:extLst>
              <a:ext uri="{FF2B5EF4-FFF2-40B4-BE49-F238E27FC236}">
                <a16:creationId xmlns:a16="http://schemas.microsoft.com/office/drawing/2014/main" id="{BD74BD2A-88FF-4EB9-A4E2-441EED154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40" y="3827236"/>
            <a:ext cx="3024335" cy="20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9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1075387"/>
            <a:ext cx="4572000" cy="5262979"/>
          </a:xfrm>
          <a:prstGeom prst="rect">
            <a:avLst/>
          </a:prstGeom>
        </p:spPr>
        <p:txBody>
          <a:bodyPr>
            <a:spAutoFit/>
          </a:bodyPr>
          <a:lstStyle/>
          <a:p>
            <a:pPr marL="342900" indent="-342900" algn="just">
              <a:spcAft>
                <a:spcPts val="0"/>
              </a:spcAft>
              <a:buFont typeface="Wingdings" pitchFamily="2" charset="2"/>
              <a:buChar char="Ø"/>
            </a:pPr>
            <a:r>
              <a:rPr lang="tr-TR" sz="2100" b="1" i="0" u="none" strike="noStrike" baseline="0" dirty="0">
                <a:cs typeface="Arial" panose="020B0604020202020204" pitchFamily="34" charset="0"/>
              </a:rPr>
              <a:t>Resmi olmayan (idari) prosedürü daha etkili kılmak için:</a:t>
            </a:r>
          </a:p>
          <a:p>
            <a:pPr marL="342900" indent="-342900" algn="just">
              <a:spcAft>
                <a:spcPts val="0"/>
              </a:spcAft>
              <a:buFont typeface="Wingdings" pitchFamily="2" charset="2"/>
              <a:buChar char="Ø"/>
            </a:pPr>
            <a:endParaRPr lang="tr-TR" sz="2100" b="1" dirty="0">
              <a:cs typeface="Arial" panose="020B0604020202020204" pitchFamily="34" charset="0"/>
            </a:endParaRPr>
          </a:p>
          <a:p>
            <a:pPr marL="342900" indent="-342900" algn="just">
              <a:spcAft>
                <a:spcPts val="0"/>
              </a:spcAft>
              <a:buFont typeface="Arial" panose="020B0604020202020204" pitchFamily="34" charset="0"/>
              <a:buChar char="•"/>
            </a:pPr>
            <a:r>
              <a:rPr lang="tr-TR" sz="2100" b="1" dirty="0">
                <a:cs typeface="Arial" panose="020B0604020202020204" pitchFamily="34" charset="0"/>
              </a:rPr>
              <a:t>iyi ilişkiler geliştirmek</a:t>
            </a:r>
            <a:r>
              <a:rPr lang="tr-TR" sz="2100" dirty="0">
                <a:cs typeface="Arial" panose="020B0604020202020204" pitchFamily="34" charset="0"/>
              </a:rPr>
              <a:t>,</a:t>
            </a:r>
            <a:r>
              <a:rPr lang="tr-TR" sz="2100" b="1" dirty="0">
                <a:cs typeface="Arial" panose="020B0604020202020204" pitchFamily="34" charset="0"/>
              </a:rPr>
              <a:t> </a:t>
            </a:r>
            <a:r>
              <a:rPr lang="tr-TR" sz="2100" dirty="0">
                <a:cs typeface="Arial" panose="020B0604020202020204" pitchFamily="34" charset="0"/>
              </a:rPr>
              <a:t>örneğin</a:t>
            </a:r>
            <a:r>
              <a:rPr lang="tr-TR" sz="2100" b="0" i="0" u="none" strike="noStrike" baseline="0" dirty="0">
                <a:cs typeface="Arial" panose="020B0604020202020204" pitchFamily="34" charset="0"/>
              </a:rPr>
              <a:t> talepleri hukuka uygun olarak yürütmek.</a:t>
            </a:r>
          </a:p>
          <a:p>
            <a:pPr marL="342900" indent="-342900" algn="just">
              <a:spcAft>
                <a:spcPts val="0"/>
              </a:spcAft>
              <a:buFont typeface="Arial" panose="020B0604020202020204" pitchFamily="34" charset="0"/>
              <a:buChar char="•"/>
            </a:pPr>
            <a:endParaRPr lang="tr-TR" sz="2100" dirty="0">
              <a:cs typeface="Arial" panose="020B0604020202020204" pitchFamily="34" charset="0"/>
            </a:endParaRPr>
          </a:p>
          <a:p>
            <a:pPr marL="342900" indent="-342900" algn="just">
              <a:spcAft>
                <a:spcPts val="0"/>
              </a:spcAft>
              <a:buFont typeface="Arial" panose="020B0604020202020204" pitchFamily="34" charset="0"/>
              <a:buChar char="•"/>
            </a:pPr>
            <a:r>
              <a:rPr lang="tr-TR" sz="2100" dirty="0">
                <a:cs typeface="Arial" panose="020B0604020202020204" pitchFamily="34" charset="0"/>
              </a:rPr>
              <a:t>makamları rahatsız edebileceğinden </a:t>
            </a:r>
            <a:r>
              <a:rPr lang="tr-TR" sz="2100" b="1" dirty="0">
                <a:cs typeface="Arial" panose="020B0604020202020204" pitchFamily="34" charset="0"/>
              </a:rPr>
              <a:t>resmi olmayan uygunsuz taleplerden kaçınmak</a:t>
            </a:r>
          </a:p>
          <a:p>
            <a:pPr marL="342900" indent="-342900" algn="just">
              <a:spcAft>
                <a:spcPts val="0"/>
              </a:spcAft>
              <a:buFont typeface="Arial" panose="020B0604020202020204" pitchFamily="34" charset="0"/>
              <a:buChar char="•"/>
            </a:pPr>
            <a:endParaRPr lang="tr-TR" sz="2100" dirty="0">
              <a:cs typeface="Arial" panose="020B0604020202020204" pitchFamily="34" charset="0"/>
            </a:endParaRPr>
          </a:p>
          <a:p>
            <a:pPr marL="342900" indent="-342900" algn="just">
              <a:spcAft>
                <a:spcPts val="0"/>
              </a:spcAft>
              <a:buFont typeface="Arial" panose="020B0604020202020204" pitchFamily="34" charset="0"/>
              <a:buChar char="•"/>
            </a:pPr>
            <a:r>
              <a:rPr lang="tr-TR" sz="2100" dirty="0">
                <a:cs typeface="Arial" panose="020B0604020202020204" pitchFamily="34" charset="0"/>
              </a:rPr>
              <a:t>adli yardımlaşma yerine mümkünse, daha hızlı </a:t>
            </a:r>
            <a:r>
              <a:rPr lang="tr-TR" sz="2100" b="1" dirty="0">
                <a:cs typeface="Arial" panose="020B0604020202020204" pitchFamily="34" charset="0"/>
              </a:rPr>
              <a:t>resmi olmayan yardımlaşmaya başvurmak</a:t>
            </a:r>
          </a:p>
        </p:txBody>
      </p:sp>
      <p:sp>
        <p:nvSpPr>
          <p:cNvPr id="5" name="Rectangle 4">
            <a:extLst>
              <a:ext uri="{FF2B5EF4-FFF2-40B4-BE49-F238E27FC236}">
                <a16:creationId xmlns:a16="http://schemas.microsoft.com/office/drawing/2014/main" id="{046D6463-C26B-9644-9190-9FB17B6BA87A}"/>
              </a:ext>
            </a:extLst>
          </p:cNvPr>
          <p:cNvSpPr/>
          <p:nvPr/>
        </p:nvSpPr>
        <p:spPr>
          <a:xfrm>
            <a:off x="4897818" y="1075387"/>
            <a:ext cx="4166678" cy="3323987"/>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sz="2100" b="1" dirty="0">
                <a:cs typeface="Arial" panose="020B0604020202020204" pitchFamily="34" charset="0"/>
              </a:rPr>
              <a:t>resmi olmayan yardımlaşmayı, resmi yardımlaşmaya zemin hazırlaması amacıyla kullanmak</a:t>
            </a:r>
            <a:r>
              <a:rPr lang="tr-TR" sz="2100" dirty="0">
                <a:cs typeface="Arial" panose="020B0604020202020204" pitchFamily="34" charset="0"/>
              </a:rPr>
              <a:t>, daha iyi odaklanmış ve hedefi belirlenmiş bir karşılıklı adli yardımlaşma talebinde bulunabilmek için gerekli arka plan araştırmasını yapmak</a:t>
            </a:r>
            <a:endParaRPr lang="tr-TR" sz="2100" b="1" dirty="0">
              <a:cs typeface="Arial" panose="020B0604020202020204" pitchFamily="34" charset="0"/>
            </a:endParaRPr>
          </a:p>
        </p:txBody>
      </p:sp>
      <p:pic>
        <p:nvPicPr>
          <p:cNvPr id="2052" name="Picture 4" descr="5 Innovative Ways to Run a More Efficient Small Business | SCORE">
            <a:hlinkClick r:id="rId4"/>
            <a:extLst>
              <a:ext uri="{FF2B5EF4-FFF2-40B4-BE49-F238E27FC236}">
                <a16:creationId xmlns:a16="http://schemas.microsoft.com/office/drawing/2014/main" id="{3E3C45B7-0819-41F9-942B-74FCC6A10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6203" y="4443910"/>
            <a:ext cx="3170555" cy="211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6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ＭＳ Ｐゴシック" pitchFamily="34" charset="-128"/>
              </a:rPr>
              <a:t>Resmi ve Resmi Olmayan Yardımlaşma</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061664170"/>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9931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3200" b="1" dirty="0">
                <a:solidFill>
                  <a:schemeClr val="bg1"/>
                </a:solidFill>
              </a:rPr>
              <a:t>Resmi Olmayan </a:t>
            </a:r>
          </a:p>
          <a:p>
            <a:pPr marL="0" indent="0" algn="r">
              <a:buFont typeface="Arial" charset="0"/>
              <a:buNone/>
              <a:defRPr/>
            </a:pPr>
            <a:r>
              <a:rPr lang="tr-TR" sz="3200" b="1" dirty="0">
                <a:solidFill>
                  <a:schemeClr val="bg1"/>
                </a:solidFill>
              </a:rPr>
              <a:t>Uluslararası İşbirliği Yöntemleri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751522"/>
          </a:xfrm>
          <a:prstGeom prst="rect">
            <a:avLst/>
          </a:prstGeom>
        </p:spPr>
        <p:txBody>
          <a:bodyPr wrap="square">
            <a:spAutoFit/>
          </a:bodyPr>
          <a:lstStyle/>
          <a:p>
            <a:pPr algn="ctr" eaLnBrk="1" hangingPunct="1">
              <a:lnSpc>
                <a:spcPct val="80000"/>
              </a:lnSpc>
            </a:pPr>
            <a:r>
              <a:rPr lang="tr-TR" sz="3200" b="1" dirty="0">
                <a:ea typeface="ＭＳ Ｐゴシック" charset="0"/>
                <a:cs typeface="ＭＳ Ｐゴシック" charset="0"/>
              </a:rPr>
              <a:t>İkinci Bölüm</a:t>
            </a:r>
          </a:p>
          <a:p>
            <a:pPr algn="ctr" eaLnBrk="1" hangingPunct="1">
              <a:lnSpc>
                <a:spcPct val="80000"/>
              </a:lnSpc>
            </a:pPr>
            <a:endParaRPr lang="tr-TR" sz="3200" b="1" dirty="0">
              <a:ea typeface="ＭＳ Ｐゴシック" charset="0"/>
              <a:cs typeface="ＭＳ Ｐゴシック" charset="0"/>
            </a:endParaRPr>
          </a:p>
          <a:p>
            <a:pPr algn="ctr"/>
            <a:r>
              <a:rPr lang="tr-TR" sz="3200" b="1" dirty="0"/>
              <a:t>Siber Suç Alanında Resmi ve Resmi Olmayan Uluslararası İşbirliği Örgütleri ve Ağları</a:t>
            </a:r>
          </a:p>
          <a:p>
            <a:pPr algn="ctr" eaLnBrk="1" hangingPunct="1">
              <a:lnSpc>
                <a:spcPct val="80000"/>
              </a:lnSpc>
            </a:pPr>
            <a:endParaRPr lang="tr-TR" sz="3200" b="1" dirty="0"/>
          </a:p>
        </p:txBody>
      </p:sp>
    </p:spTree>
    <p:extLst>
      <p:ext uri="{BB962C8B-B14F-4D97-AF65-F5344CB8AC3E}">
        <p14:creationId xmlns:p14="http://schemas.microsoft.com/office/powerpoint/2010/main" val="171645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5001369"/>
          </a:xfrm>
          <a:prstGeom prst="rect">
            <a:avLst/>
          </a:prstGeom>
        </p:spPr>
        <p:txBody>
          <a:bodyPr>
            <a:spAutoFit/>
          </a:bodyPr>
          <a:lstStyle/>
          <a:p>
            <a:pPr marL="342900" indent="-342900">
              <a:spcAft>
                <a:spcPts val="0"/>
              </a:spcAft>
              <a:buFont typeface="Wingdings" pitchFamily="2" charset="2"/>
              <a:buChar char="Ø"/>
            </a:pPr>
            <a:r>
              <a:rPr lang="tr-TR" sz="2200" b="1" dirty="0"/>
              <a:t>İnterpol Ulusal Merkez Bürosu (NCB) ve  Referans Noktaları – NCRP</a:t>
            </a:r>
          </a:p>
          <a:p>
            <a:pPr marL="342900" indent="-342900">
              <a:spcAft>
                <a:spcPts val="0"/>
              </a:spcAft>
              <a:buFont typeface="Wingdings" pitchFamily="2" charset="2"/>
              <a:buChar char="Ø"/>
            </a:pPr>
            <a:endParaRPr lang="tr-TR" sz="2200" b="1" dirty="0"/>
          </a:p>
          <a:p>
            <a:pPr marL="342900" indent="-342900" algn="just">
              <a:buFont typeface="Arial" panose="020B0604020202020204" pitchFamily="34" charset="0"/>
              <a:buChar char="•"/>
            </a:pPr>
            <a:r>
              <a:rPr lang="tr-TR" sz="2100" b="1" dirty="0"/>
              <a:t>üyelerine </a:t>
            </a:r>
            <a:r>
              <a:rPr lang="tr-TR" sz="2100" dirty="0"/>
              <a:t>daimi (günde 24 saat, haftada 7 gün) </a:t>
            </a:r>
            <a:r>
              <a:rPr lang="tr-TR" sz="2100" b="1" dirty="0"/>
              <a:t>destek sağlar</a:t>
            </a:r>
          </a:p>
          <a:p>
            <a:pPr marL="342900" indent="-342900" algn="just">
              <a:buFont typeface="Arial" panose="020B0604020202020204" pitchFamily="34" charset="0"/>
              <a:buChar char="•"/>
            </a:pPr>
            <a:r>
              <a:rPr lang="tr-TR" sz="2100" b="1" dirty="0"/>
              <a:t>dünya çapında 124’ten fazla referans noktası </a:t>
            </a:r>
            <a:r>
              <a:rPr lang="tr-TR" sz="2100" dirty="0"/>
              <a:t>(Eylül 2011)</a:t>
            </a:r>
            <a:endParaRPr lang="tr-TR" sz="2100" b="1" dirty="0"/>
          </a:p>
          <a:p>
            <a:pPr marL="342900" indent="-342900" algn="just">
              <a:buFont typeface="Arial" panose="020B0604020202020204" pitchFamily="34" charset="0"/>
              <a:buChar char="•"/>
            </a:pPr>
            <a:r>
              <a:rPr lang="tr-TR" sz="2100" dirty="0"/>
              <a:t>Budapeşte Sözleşmesi’nin 7/24 irtibat noktaları düzenini kabul etmiştir</a:t>
            </a:r>
          </a:p>
          <a:p>
            <a:pPr marL="342900" indent="-342900" algn="just">
              <a:buFont typeface="Arial" panose="020B0604020202020204" pitchFamily="34" charset="0"/>
              <a:buChar char="•"/>
            </a:pPr>
            <a:r>
              <a:rPr lang="tr-TR" sz="2100" dirty="0"/>
              <a:t>Sözleşme’nin bazı Tarafları İnterpol – NCRP ve G8 Ağı için de aynı referans noktalarını belirlemiştir</a:t>
            </a:r>
          </a:p>
        </p:txBody>
      </p:sp>
      <p:sp>
        <p:nvSpPr>
          <p:cNvPr id="5" name="Rectangle 4">
            <a:extLst>
              <a:ext uri="{FF2B5EF4-FFF2-40B4-BE49-F238E27FC236}">
                <a16:creationId xmlns:a16="http://schemas.microsoft.com/office/drawing/2014/main" id="{046D6463-C26B-9644-9190-9FB17B6BA87A}"/>
              </a:ext>
            </a:extLst>
          </p:cNvPr>
          <p:cNvSpPr/>
          <p:nvPr/>
        </p:nvSpPr>
        <p:spPr>
          <a:xfrm>
            <a:off x="4660522" y="1211509"/>
            <a:ext cx="4361934" cy="2128275"/>
          </a:xfrm>
          <a:prstGeom prst="rect">
            <a:avLst/>
          </a:prstGeom>
        </p:spPr>
        <p:txBody>
          <a:bodyPr wrap="square">
            <a:spAutoFit/>
          </a:bodyPr>
          <a:lstStyle/>
          <a:p>
            <a:pPr marL="342900" indent="-342900" algn="just">
              <a:lnSpc>
                <a:spcPct val="90000"/>
              </a:lnSpc>
              <a:buFont typeface="Wingdings" pitchFamily="2" charset="2"/>
              <a:buChar char="ü"/>
            </a:pPr>
            <a:r>
              <a:rPr lang="tr-TR" sz="2100" b="1" dirty="0"/>
              <a:t>Hedef</a:t>
            </a:r>
          </a:p>
          <a:p>
            <a:pPr marL="342900" indent="-342900" algn="just">
              <a:lnSpc>
                <a:spcPct val="90000"/>
              </a:lnSpc>
              <a:buFont typeface="Arial" panose="020B0604020202020204" pitchFamily="34" charset="0"/>
              <a:buChar char="•"/>
            </a:pPr>
            <a:r>
              <a:rPr lang="tr-TR" sz="2100" dirty="0"/>
              <a:t>diğer ülkelerde polisin derhal uzman bulmasını sağlamak</a:t>
            </a:r>
          </a:p>
          <a:p>
            <a:pPr marL="342900" indent="-342900" algn="just">
              <a:lnSpc>
                <a:spcPct val="90000"/>
              </a:lnSpc>
              <a:buFont typeface="Arial" panose="020B0604020202020204" pitchFamily="34" charset="0"/>
              <a:buChar char="•"/>
            </a:pPr>
            <a:r>
              <a:rPr lang="tr-TR" sz="2100" dirty="0"/>
              <a:t>bilgisayarlarla bağlantılı soruşturmalarda ve delil toplanmasında acil destek elde etmek</a:t>
            </a:r>
          </a:p>
        </p:txBody>
      </p:sp>
      <p:pic>
        <p:nvPicPr>
          <p:cNvPr id="6" name="Picture 5">
            <a:extLst>
              <a:ext uri="{FF2B5EF4-FFF2-40B4-BE49-F238E27FC236}">
                <a16:creationId xmlns:a16="http://schemas.microsoft.com/office/drawing/2014/main" id="{D5349D2C-5342-4BA7-B5F0-19F3C2782318}"/>
              </a:ext>
            </a:extLst>
          </p:cNvPr>
          <p:cNvPicPr>
            <a:picLocks noChangeAspect="1"/>
          </p:cNvPicPr>
          <p:nvPr/>
        </p:nvPicPr>
        <p:blipFill>
          <a:blip r:embed="rId4"/>
          <a:stretch>
            <a:fillRect/>
          </a:stretch>
        </p:blipFill>
        <p:spPr>
          <a:xfrm>
            <a:off x="5338016" y="4107084"/>
            <a:ext cx="3324692" cy="1874323"/>
          </a:xfrm>
          <a:prstGeom prst="rect">
            <a:avLst/>
          </a:prstGeom>
        </p:spPr>
      </p:pic>
    </p:spTree>
    <p:extLst>
      <p:ext uri="{BB962C8B-B14F-4D97-AF65-F5344CB8AC3E}">
        <p14:creationId xmlns:p14="http://schemas.microsoft.com/office/powerpoint/2010/main" val="207275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57354" cy="5324535"/>
          </a:xfrm>
          <a:prstGeom prst="rect">
            <a:avLst/>
          </a:prstGeom>
        </p:spPr>
        <p:txBody>
          <a:bodyPr wrap="square">
            <a:spAutoFit/>
          </a:bodyPr>
          <a:lstStyle/>
          <a:p>
            <a:pPr marL="342900" indent="-342900">
              <a:spcAft>
                <a:spcPts val="0"/>
              </a:spcAft>
              <a:buFont typeface="Wingdings" pitchFamily="2" charset="2"/>
              <a:buChar char="Ø"/>
            </a:pPr>
            <a:r>
              <a:rPr lang="tr-TR" sz="2200" b="1" dirty="0"/>
              <a:t>İnterpol Ulusal Merkez Bürosu (NCB) ve  Referans Noktaları – NCRP</a:t>
            </a:r>
          </a:p>
          <a:p>
            <a:pPr marL="342900" indent="-342900">
              <a:spcAft>
                <a:spcPts val="0"/>
              </a:spcAft>
              <a:buFont typeface="Wingdings" pitchFamily="2" charset="2"/>
              <a:buChar char="Ø"/>
            </a:pPr>
            <a:endParaRPr lang="tr-TR" sz="2200" b="1" dirty="0"/>
          </a:p>
          <a:p>
            <a:pPr marL="342900" indent="-342900" algn="just">
              <a:buFont typeface="Arial" panose="020B0604020202020204" pitchFamily="34" charset="0"/>
              <a:buChar char="•"/>
            </a:pPr>
            <a:r>
              <a:rPr lang="tr-TR" sz="2100" dirty="0"/>
              <a:t>kolluk bilgisi ile teknik destek ve operasyon desteği </a:t>
            </a:r>
            <a:r>
              <a:rPr lang="tr-TR" sz="2100" b="1" dirty="0"/>
              <a:t>sağlamak</a:t>
            </a:r>
            <a:r>
              <a:rPr lang="tr-TR" sz="2100" dirty="0"/>
              <a:t> ve bunlara ilişkin paylaşımda bulunmak, </a:t>
            </a:r>
          </a:p>
          <a:p>
            <a:pPr marL="342900" indent="-342900" algn="just">
              <a:buFont typeface="Arial" panose="020B0604020202020204" pitchFamily="34" charset="0"/>
              <a:buChar char="•"/>
            </a:pPr>
            <a:r>
              <a:rPr lang="tr-TR" sz="2100" dirty="0"/>
              <a:t>şüpheli teröristler, aranan kişiler, parmak izleri, DNA profilleri, kayıp veya çalıntı seyahat belgeleri, çalıntı motorlu araçlar, çalıntı sanat eserleri gibi konularda klasik kolluk bilgilerinin en kısa zamanda paylaşılmasını </a:t>
            </a:r>
            <a:r>
              <a:rPr lang="tr-TR" sz="2100" b="1" dirty="0"/>
              <a:t>sağlamak</a:t>
            </a:r>
          </a:p>
        </p:txBody>
      </p:sp>
      <p:sp>
        <p:nvSpPr>
          <p:cNvPr id="5" name="Rectangle 4">
            <a:extLst>
              <a:ext uri="{FF2B5EF4-FFF2-40B4-BE49-F238E27FC236}">
                <a16:creationId xmlns:a16="http://schemas.microsoft.com/office/drawing/2014/main" id="{046D6463-C26B-9644-9190-9FB17B6BA87A}"/>
              </a:ext>
            </a:extLst>
          </p:cNvPr>
          <p:cNvSpPr/>
          <p:nvPr/>
        </p:nvSpPr>
        <p:spPr>
          <a:xfrm>
            <a:off x="4895186" y="1141550"/>
            <a:ext cx="3882262" cy="3139321"/>
          </a:xfrm>
          <a:prstGeom prst="rect">
            <a:avLst/>
          </a:prstGeom>
        </p:spPr>
        <p:txBody>
          <a:bodyPr wrap="square">
            <a:spAutoFit/>
          </a:bodyPr>
          <a:lstStyle/>
          <a:p>
            <a:pPr marL="342900" indent="-342900" algn="just">
              <a:buFont typeface="Wingdings" pitchFamily="2" charset="2"/>
              <a:buChar char="ü"/>
            </a:pPr>
            <a:r>
              <a:rPr lang="tr-TR" sz="2200" dirty="0"/>
              <a:t>Bilgisayar verisinin veya trafik verisinin </a:t>
            </a:r>
            <a:r>
              <a:rPr lang="tr-TR" sz="2200" b="1" dirty="0"/>
              <a:t>korunmasına</a:t>
            </a:r>
            <a:r>
              <a:rPr lang="tr-TR" sz="2200" dirty="0"/>
              <a:t> veya delil elde etme veya saklama amacıyla diğer her türlü tedbirin alınmasına </a:t>
            </a:r>
            <a:r>
              <a:rPr lang="tr-TR" sz="2200" b="1" dirty="0"/>
              <a:t>yönelik acil talepte bulunulması için kullanılamaz</a:t>
            </a:r>
          </a:p>
        </p:txBody>
      </p:sp>
      <p:pic>
        <p:nvPicPr>
          <p:cNvPr id="10" name="Picture 9" descr="A picture containing screenshot&#10;&#10;Description automatically generated">
            <a:extLst>
              <a:ext uri="{FF2B5EF4-FFF2-40B4-BE49-F238E27FC236}">
                <a16:creationId xmlns:a16="http://schemas.microsoft.com/office/drawing/2014/main" id="{815A3013-88E7-42BE-BF38-EA7118DD7C9D}"/>
              </a:ext>
            </a:extLst>
          </p:cNvPr>
          <p:cNvPicPr>
            <a:picLocks noChangeAspect="1"/>
          </p:cNvPicPr>
          <p:nvPr/>
        </p:nvPicPr>
        <p:blipFill>
          <a:blip r:embed="rId4"/>
          <a:stretch>
            <a:fillRect/>
          </a:stretch>
        </p:blipFill>
        <p:spPr>
          <a:xfrm>
            <a:off x="5495739" y="4246754"/>
            <a:ext cx="2938256" cy="2200856"/>
          </a:xfrm>
          <a:prstGeom prst="rect">
            <a:avLst/>
          </a:prstGeom>
        </p:spPr>
      </p:pic>
    </p:spTree>
    <p:extLst>
      <p:ext uri="{BB962C8B-B14F-4D97-AF65-F5344CB8AC3E}">
        <p14:creationId xmlns:p14="http://schemas.microsoft.com/office/powerpoint/2010/main" val="19449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3915919" cy="5170646"/>
          </a:xfrm>
          <a:prstGeom prst="rect">
            <a:avLst/>
          </a:prstGeom>
        </p:spPr>
        <p:txBody>
          <a:bodyPr wrap="square">
            <a:spAutoFit/>
          </a:bodyPr>
          <a:lstStyle/>
          <a:p>
            <a:pPr marL="342900" indent="-342900" eaLnBrk="1" fontAlgn="auto" hangingPunct="1">
              <a:spcAft>
                <a:spcPts val="0"/>
              </a:spcAft>
              <a:buFont typeface="Wingdings" pitchFamily="2" charset="2"/>
              <a:buChar char="Ø"/>
              <a:defRPr/>
            </a:pPr>
            <a:r>
              <a:rPr lang="tr-TR" altLang="en-US" sz="2200" b="1" dirty="0" err="1"/>
              <a:t>İNTERPOL’ün</a:t>
            </a:r>
            <a:r>
              <a:rPr lang="tr-TR" altLang="en-US" sz="2200" b="1" dirty="0"/>
              <a:t> finansal suçlar ve yüksek teknoloji suçları alanındaki temel girişimleri aşağıdakilere odaklanmaktadır:</a:t>
            </a:r>
          </a:p>
          <a:p>
            <a:pPr marL="342900" indent="-342900" eaLnBrk="1" fontAlgn="auto" hangingPunct="1">
              <a:spcAft>
                <a:spcPts val="0"/>
              </a:spcAft>
              <a:buFont typeface="Wingdings" pitchFamily="2" charset="2"/>
              <a:buChar char="Ø"/>
              <a:defRPr/>
            </a:pPr>
            <a:endParaRPr lang="tr-TR" altLang="en-US" sz="2200" b="1" dirty="0"/>
          </a:p>
          <a:p>
            <a:pPr marL="342900" indent="-342900" eaLnBrk="1" fontAlgn="auto" hangingPunct="1">
              <a:spcAft>
                <a:spcPts val="0"/>
              </a:spcAft>
              <a:buFont typeface="Arial" panose="020B0604020202020204" pitchFamily="34" charset="0"/>
              <a:buChar char="•"/>
              <a:defRPr/>
            </a:pPr>
            <a:r>
              <a:rPr lang="tr-TR" altLang="en-US" sz="2200" i="1" dirty="0"/>
              <a:t>Kartlı ödeme dolandırıcılıkları </a:t>
            </a:r>
          </a:p>
          <a:p>
            <a:pPr marL="342900" indent="-342900" eaLnBrk="1" fontAlgn="auto" hangingPunct="1">
              <a:spcAft>
                <a:spcPts val="0"/>
              </a:spcAft>
              <a:buFont typeface="Arial" panose="020B0604020202020204" pitchFamily="34" charset="0"/>
              <a:buChar char="•"/>
              <a:defRPr/>
            </a:pPr>
            <a:r>
              <a:rPr lang="tr-TR" altLang="en-US" sz="2200" i="1" dirty="0"/>
              <a:t>Kara para aklama</a:t>
            </a:r>
          </a:p>
          <a:p>
            <a:pPr marL="342900" indent="-342900" eaLnBrk="1" fontAlgn="auto" hangingPunct="1">
              <a:spcAft>
                <a:spcPts val="0"/>
              </a:spcAft>
              <a:buFont typeface="Arial" panose="020B0604020202020204" pitchFamily="34" charset="0"/>
              <a:buChar char="•"/>
              <a:defRPr/>
            </a:pPr>
            <a:r>
              <a:rPr lang="tr-TR" altLang="en-US" sz="2200" i="1" dirty="0"/>
              <a:t>Fikri Mülkiyet Hakları (IPR)</a:t>
            </a:r>
          </a:p>
          <a:p>
            <a:pPr marL="342900" indent="-342900" eaLnBrk="1" fontAlgn="auto" hangingPunct="1">
              <a:spcAft>
                <a:spcPts val="0"/>
              </a:spcAft>
              <a:buFont typeface="Arial" panose="020B0604020202020204" pitchFamily="34" charset="0"/>
              <a:buChar char="•"/>
              <a:defRPr/>
            </a:pPr>
            <a:r>
              <a:rPr lang="tr-TR" altLang="en-US" sz="2200" i="1" dirty="0"/>
              <a:t>Sahte para &amp; güvenlik belgeleri</a:t>
            </a:r>
          </a:p>
          <a:p>
            <a:pPr marL="342900" indent="-342900" eaLnBrk="1" fontAlgn="auto" hangingPunct="1">
              <a:spcAft>
                <a:spcPts val="0"/>
              </a:spcAft>
              <a:buFont typeface="Arial" panose="020B0604020202020204" pitchFamily="34" charset="0"/>
              <a:buChar char="•"/>
              <a:defRPr/>
            </a:pPr>
            <a:r>
              <a:rPr lang="tr-TR" altLang="en-US" sz="2200" i="1" dirty="0"/>
              <a:t>Yeni teknolojiler</a:t>
            </a:r>
          </a:p>
          <a:p>
            <a:pPr marL="342900" indent="-342900" eaLnBrk="1" fontAlgn="auto" hangingPunct="1">
              <a:spcAft>
                <a:spcPts val="0"/>
              </a:spcAft>
              <a:buFont typeface="Arial" panose="020B0604020202020204" pitchFamily="34" charset="0"/>
              <a:buChar char="•"/>
              <a:defRPr/>
            </a:pPr>
            <a:r>
              <a:rPr lang="tr-TR" altLang="en-US" sz="2200" i="1" dirty="0"/>
              <a:t>Finansal dolandırıcılık</a:t>
            </a:r>
          </a:p>
        </p:txBody>
      </p:sp>
      <p:pic>
        <p:nvPicPr>
          <p:cNvPr id="16" name="Picture 10" descr="C:\Users\Branko Stamenkovic\Desktop\interpol_logo_by_sparviero_sm79-d4flh4g.jpg">
            <a:extLst>
              <a:ext uri="{FF2B5EF4-FFF2-40B4-BE49-F238E27FC236}">
                <a16:creationId xmlns:a16="http://schemas.microsoft.com/office/drawing/2014/main" id="{A98B018A-F57E-584D-8DB4-9B758A3CF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86" y="2064066"/>
            <a:ext cx="4426413" cy="33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66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94957" cy="4832092"/>
          </a:xfrm>
          <a:prstGeom prst="rect">
            <a:avLst/>
          </a:prstGeom>
        </p:spPr>
        <p:txBody>
          <a:bodyPr wrap="square">
            <a:spAutoFit/>
          </a:bodyPr>
          <a:lstStyle/>
          <a:p>
            <a:pPr marL="342900" indent="-342900">
              <a:spcAft>
                <a:spcPts val="0"/>
              </a:spcAft>
              <a:buFont typeface="Wingdings" pitchFamily="2" charset="2"/>
              <a:buChar char="Ø"/>
            </a:pPr>
            <a:r>
              <a:rPr lang="tr-TR" sz="2200" b="1" dirty="0"/>
              <a:t>Avrupa Birliği:</a:t>
            </a:r>
          </a:p>
          <a:p>
            <a:pPr marL="342900" indent="-342900">
              <a:spcAft>
                <a:spcPts val="0"/>
              </a:spcAft>
              <a:buFont typeface="Wingdings" pitchFamily="2" charset="2"/>
              <a:buChar char="Ø"/>
            </a:pPr>
            <a:endParaRPr lang="tr-TR" sz="2200" b="1" dirty="0"/>
          </a:p>
          <a:p>
            <a:pPr marL="342900" lvl="0" indent="-342900" algn="just">
              <a:buFont typeface="Arial" panose="020B0604020202020204" pitchFamily="34" charset="0"/>
              <a:buChar char="•"/>
            </a:pPr>
            <a:r>
              <a:rPr lang="tr-TR" sz="2200" i="1" dirty="0"/>
              <a:t>29 Mayıs 2000 tarihli Üye Devletler Arasında Cezai Konularda Karşılıklı Adli Yardımlaşma Sözleşmesi ve 16 Ekim 2001 tarihli Protokolü</a:t>
            </a:r>
          </a:p>
          <a:p>
            <a:pPr marL="342900" lvl="0" indent="-342900" algn="just">
              <a:buFont typeface="Arial" panose="020B0604020202020204" pitchFamily="34" charset="0"/>
              <a:buChar char="•"/>
            </a:pPr>
            <a:endParaRPr lang="tr-TR" sz="2200" i="1" dirty="0"/>
          </a:p>
          <a:p>
            <a:pPr marL="342900" lvl="0" indent="-342900" algn="just">
              <a:buFont typeface="Arial" panose="020B0604020202020204" pitchFamily="34" charset="0"/>
              <a:buChar char="•"/>
            </a:pPr>
            <a:r>
              <a:rPr lang="tr-TR" sz="2200" i="1" dirty="0"/>
              <a:t>Malvarlığı veya kanıtların dondurulması emirlerinin uygulanması ile ilgili 2003/577/JHA sayılı AB Çerçeve Kararı</a:t>
            </a:r>
          </a:p>
          <a:p>
            <a:pPr marL="342900" indent="-342900">
              <a:buFont typeface="Arial" panose="020B0604020202020204" pitchFamily="34" charset="0"/>
              <a:buChar char="•"/>
            </a:pPr>
            <a:endParaRPr lang="tr-TR"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660523" y="1186710"/>
            <a:ext cx="4361934" cy="2800767"/>
          </a:xfrm>
          <a:prstGeom prst="rect">
            <a:avLst/>
          </a:prstGeom>
        </p:spPr>
        <p:txBody>
          <a:bodyPr wrap="square">
            <a:spAutoFit/>
          </a:bodyPr>
          <a:lstStyle/>
          <a:p>
            <a:pPr marL="342900" lvl="0" indent="-342900" algn="just">
              <a:buFont typeface="Arial" panose="020B0604020202020204" pitchFamily="34" charset="0"/>
              <a:buChar char="•"/>
            </a:pPr>
            <a:r>
              <a:rPr lang="tr-TR" sz="2200" i="1" dirty="0"/>
              <a:t>Avrupa Delil Müzekkeresi (EEW) hakkında 2008/978/JHA sayılı AB Çerçeve Kararı</a:t>
            </a:r>
          </a:p>
          <a:p>
            <a:pPr marL="342900" lvl="0" indent="-342900" algn="just">
              <a:buFont typeface="Arial" panose="020B0604020202020204" pitchFamily="34" charset="0"/>
              <a:buChar char="•"/>
            </a:pPr>
            <a:r>
              <a:rPr lang="tr-TR" sz="2200" i="1" dirty="0"/>
              <a:t>Avrupa Soruşturma Emri (EIO) hakkında 2014/41/EU sayılı Avrupa Birliği Direktifi</a:t>
            </a:r>
          </a:p>
          <a:p>
            <a:pPr marL="342900" indent="-342900">
              <a:buFont typeface="Arial" panose="020B0604020202020204" pitchFamily="34" charset="0"/>
              <a:buChar char="•"/>
            </a:pPr>
            <a:endParaRPr lang="tr-TR" sz="2200" i="1" dirty="0"/>
          </a:p>
        </p:txBody>
      </p:sp>
      <p:pic>
        <p:nvPicPr>
          <p:cNvPr id="9" name="Picture 8">
            <a:extLst>
              <a:ext uri="{FF2B5EF4-FFF2-40B4-BE49-F238E27FC236}">
                <a16:creationId xmlns:a16="http://schemas.microsoft.com/office/drawing/2014/main" id="{0545B119-3C94-9949-ACF1-ABB659C7136E}"/>
              </a:ext>
            </a:extLst>
          </p:cNvPr>
          <p:cNvPicPr>
            <a:picLocks noChangeAspect="1"/>
          </p:cNvPicPr>
          <p:nvPr/>
        </p:nvPicPr>
        <p:blipFill>
          <a:blip r:embed="rId4"/>
          <a:stretch>
            <a:fillRect/>
          </a:stretch>
        </p:blipFill>
        <p:spPr>
          <a:xfrm>
            <a:off x="5542036" y="3987477"/>
            <a:ext cx="2769088" cy="1839321"/>
          </a:xfrm>
          <a:prstGeom prst="rect">
            <a:avLst/>
          </a:prstGeom>
        </p:spPr>
      </p:pic>
    </p:spTree>
    <p:extLst>
      <p:ext uri="{BB962C8B-B14F-4D97-AF65-F5344CB8AC3E}">
        <p14:creationId xmlns:p14="http://schemas.microsoft.com/office/powerpoint/2010/main" val="257356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indent="-342900">
              <a:spcAft>
                <a:spcPts val="0"/>
              </a:spcAft>
              <a:buFont typeface="Wingdings" pitchFamily="2" charset="2"/>
              <a:buChar char="Ø"/>
            </a:pPr>
            <a:r>
              <a:rPr lang="tr-TR" sz="2200" b="1" dirty="0"/>
              <a:t>Avrupa Birliği 7/24 İrtibat Noktası Ağı</a:t>
            </a:r>
            <a:r>
              <a:rPr lang="tr-TR" sz="2200" dirty="0"/>
              <a:t>:</a:t>
            </a:r>
            <a:endParaRPr lang="tr-TR" sz="2200" b="1" dirty="0"/>
          </a:p>
          <a:p>
            <a:pPr marL="342900" indent="-342900">
              <a:spcAft>
                <a:spcPts val="0"/>
              </a:spcAft>
              <a:buFont typeface="Wingdings" pitchFamily="2" charset="2"/>
              <a:buChar char="Ø"/>
            </a:pPr>
            <a:endParaRPr lang="tr-TR" sz="2200" b="1" dirty="0"/>
          </a:p>
          <a:p>
            <a:pPr marL="342900" indent="-342900">
              <a:buFont typeface="Wingdings" pitchFamily="2" charset="2"/>
              <a:buChar char="ü"/>
            </a:pPr>
            <a:r>
              <a:rPr lang="tr-TR" sz="2200" dirty="0"/>
              <a:t>2005/222/JHA sayılı Konsey Çerçeve Kararı’nın yerine getirilen Bilgi Sistemlerine Karşı Saldırılar hakkında 12 Ağustos 2013 tarihli ve </a:t>
            </a:r>
            <a:r>
              <a:rPr lang="tr-TR" sz="2200" dirty="0">
                <a:hlinkClick r:id="rId4"/>
              </a:rPr>
              <a:t>2013/40/EU</a:t>
            </a:r>
            <a:r>
              <a:rPr lang="tr-TR" sz="2200" dirty="0"/>
              <a:t> sayılı Avrupa Parlamentosu ve Konsey Direktifi </a:t>
            </a:r>
          </a:p>
          <a:p>
            <a:pPr marL="342900" indent="-342900">
              <a:buFont typeface="Arial" panose="020B0604020202020204" pitchFamily="34" charset="0"/>
              <a:buChar char="•"/>
            </a:pPr>
            <a:r>
              <a:rPr lang="tr-TR" sz="2200" i="1" dirty="0"/>
              <a:t>ulusal düzeyde faal bir irtibat noktası öngörmektedir</a:t>
            </a:r>
          </a:p>
          <a:p>
            <a:pPr marL="342900" indent="-342900">
              <a:buFont typeface="Arial" panose="020B0604020202020204" pitchFamily="34" charset="0"/>
              <a:buChar char="•"/>
            </a:pPr>
            <a:r>
              <a:rPr lang="tr-TR" sz="2200" i="1" dirty="0"/>
              <a:t>mevcut 7/24 irtibat noktaları ağını kullanmaktadır</a:t>
            </a:r>
          </a:p>
          <a:p>
            <a:pPr marL="342900" indent="-342900">
              <a:buFont typeface="Arial" panose="020B0604020202020204" pitchFamily="34" charset="0"/>
              <a:buChar char="•"/>
            </a:pPr>
            <a:endParaRPr lang="tr-TR"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572000" y="1775862"/>
            <a:ext cx="4572000" cy="2123658"/>
          </a:xfrm>
          <a:prstGeom prst="rect">
            <a:avLst/>
          </a:prstGeom>
        </p:spPr>
        <p:txBody>
          <a:bodyPr>
            <a:spAutoFit/>
          </a:bodyPr>
          <a:lstStyle/>
          <a:p>
            <a:pPr marL="342900" lvl="0" indent="-342900">
              <a:buFont typeface="Arial" panose="020B0604020202020204" pitchFamily="34" charset="0"/>
              <a:buChar char="•"/>
            </a:pPr>
            <a:r>
              <a:rPr lang="tr-TR" sz="2200" i="1" dirty="0"/>
              <a:t>acil taleplere, cevabın verilip verilmeyeceğini ve ne zaman verileceğini belirtmek için karşılık verilebilir</a:t>
            </a:r>
          </a:p>
          <a:p>
            <a:pPr marL="342900" lvl="0" indent="-342900">
              <a:buFont typeface="Arial" panose="020B0604020202020204" pitchFamily="34" charset="0"/>
              <a:buChar char="•"/>
            </a:pPr>
            <a:r>
              <a:rPr lang="tr-TR" sz="2200" i="1" dirty="0"/>
              <a:t>siber suçlara ilişkin istatistiki bilgi toplanır</a:t>
            </a:r>
          </a:p>
        </p:txBody>
      </p:sp>
      <p:pic>
        <p:nvPicPr>
          <p:cNvPr id="6" name="Picture 5">
            <a:extLst>
              <a:ext uri="{FF2B5EF4-FFF2-40B4-BE49-F238E27FC236}">
                <a16:creationId xmlns:a16="http://schemas.microsoft.com/office/drawing/2014/main" id="{E459DA6A-AECF-7942-ACB7-639BDD7A6975}"/>
              </a:ext>
            </a:extLst>
          </p:cNvPr>
          <p:cNvPicPr>
            <a:picLocks noChangeAspect="1"/>
          </p:cNvPicPr>
          <p:nvPr/>
        </p:nvPicPr>
        <p:blipFill>
          <a:blip r:embed="rId5"/>
          <a:stretch>
            <a:fillRect/>
          </a:stretch>
        </p:blipFill>
        <p:spPr>
          <a:xfrm>
            <a:off x="5242196" y="4333417"/>
            <a:ext cx="3231607" cy="1776314"/>
          </a:xfrm>
          <a:prstGeom prst="rect">
            <a:avLst/>
          </a:prstGeom>
        </p:spPr>
      </p:pic>
    </p:spTree>
    <p:extLst>
      <p:ext uri="{BB962C8B-B14F-4D97-AF65-F5344CB8AC3E}">
        <p14:creationId xmlns:p14="http://schemas.microsoft.com/office/powerpoint/2010/main" val="100874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a:rPr>
              <a:t>Gündem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71523" y="1022735"/>
            <a:ext cx="3791244" cy="5170646"/>
          </a:xfrm>
          <a:prstGeom prst="rect">
            <a:avLst/>
          </a:prstGeom>
        </p:spPr>
        <p:txBody>
          <a:bodyPr wrap="square">
            <a:spAutoFit/>
          </a:bodyPr>
          <a:lstStyle/>
          <a:p>
            <a:pPr marL="342900" indent="-342900" eaLnBrk="1" hangingPunct="1">
              <a:buFont typeface="Wingdings" pitchFamily="2" charset="2"/>
              <a:buChar char="Ø"/>
            </a:pPr>
            <a:r>
              <a:rPr lang="tr-TR" sz="2200" b="1" dirty="0"/>
              <a:t>Birinci Bölüm</a:t>
            </a:r>
          </a:p>
          <a:p>
            <a:pPr marL="342900" indent="-342900" eaLnBrk="1" hangingPunct="1">
              <a:buFont typeface="Wingdings" panose="05000000000000000000" pitchFamily="2" charset="2"/>
              <a:buChar char="ü"/>
            </a:pPr>
            <a:r>
              <a:rPr lang="tr-TR" sz="2200" i="1" dirty="0"/>
              <a:t>Ceza konularında resmi ve resmi olmayan karşılıklı adli yardımlaşma</a:t>
            </a:r>
          </a:p>
          <a:p>
            <a:pPr marL="342900" indent="-342900" eaLnBrk="1" hangingPunct="1">
              <a:buFont typeface="Wingdings" pitchFamily="2" charset="2"/>
              <a:buChar char="Ø"/>
            </a:pPr>
            <a:endParaRPr lang="tr-TR" sz="2200" b="1" dirty="0"/>
          </a:p>
          <a:p>
            <a:pPr marL="342900" indent="-342900" eaLnBrk="1" hangingPunct="1">
              <a:buFont typeface="Wingdings" pitchFamily="2" charset="2"/>
              <a:buChar char="Ø"/>
            </a:pPr>
            <a:r>
              <a:rPr lang="tr-TR" sz="2200" b="1" dirty="0"/>
              <a:t>İkinci Bölüm</a:t>
            </a:r>
          </a:p>
          <a:p>
            <a:pPr marL="342900" indent="-342900">
              <a:buFont typeface="Wingdings" pitchFamily="2" charset="2"/>
              <a:buChar char="ü"/>
            </a:pPr>
            <a:r>
              <a:rPr lang="tr-TR" sz="2200" i="1" dirty="0"/>
              <a:t>Siber Suç Alanında Resmi ve Resmi Olmayan Uluslararası İşbirliği Örgütleri ve Ağları</a:t>
            </a:r>
          </a:p>
          <a:p>
            <a:pPr marL="0" indent="0" eaLnBrk="1" hangingPunct="1">
              <a:buNone/>
            </a:pPr>
            <a:endParaRPr lang="tr-TR" sz="2200" dirty="0"/>
          </a:p>
          <a:p>
            <a:pPr marL="342900" indent="-342900" eaLnBrk="1" hangingPunct="1">
              <a:buFont typeface="Wingdings" pitchFamily="2" charset="2"/>
              <a:buChar char="Ø"/>
            </a:pPr>
            <a:r>
              <a:rPr lang="tr-TR" sz="2200" b="1" dirty="0"/>
              <a:t>Üçüncü Bölüm</a:t>
            </a:r>
          </a:p>
          <a:p>
            <a:pPr marL="342900" indent="-342900" eaLnBrk="1" hangingPunct="1">
              <a:buFont typeface="Wingdings" pitchFamily="2" charset="2"/>
              <a:buChar char="ü"/>
            </a:pPr>
            <a:r>
              <a:rPr lang="tr-TR" sz="2200" i="1" dirty="0"/>
              <a:t>Budapeşte Sözleşmesi 7/24 Uluslararası İşbirliği İrtibat Ağı</a:t>
            </a:r>
          </a:p>
        </p:txBody>
      </p:sp>
      <p:sp>
        <p:nvSpPr>
          <p:cNvPr id="7" name="Rectangle 6">
            <a:extLst>
              <a:ext uri="{FF2B5EF4-FFF2-40B4-BE49-F238E27FC236}">
                <a16:creationId xmlns:a16="http://schemas.microsoft.com/office/drawing/2014/main" id="{A51B7354-820D-5541-8995-2697B2FEAA89}"/>
              </a:ext>
            </a:extLst>
          </p:cNvPr>
          <p:cNvSpPr/>
          <p:nvPr/>
        </p:nvSpPr>
        <p:spPr>
          <a:xfrm>
            <a:off x="4960883" y="1022735"/>
            <a:ext cx="4011594" cy="2462213"/>
          </a:xfrm>
          <a:prstGeom prst="rect">
            <a:avLst/>
          </a:prstGeom>
        </p:spPr>
        <p:txBody>
          <a:bodyPr wrap="square">
            <a:spAutoFit/>
          </a:bodyPr>
          <a:lstStyle/>
          <a:p>
            <a:pPr marL="342900" indent="-342900" eaLnBrk="1" hangingPunct="1">
              <a:buFont typeface="Wingdings" pitchFamily="2" charset="2"/>
              <a:buChar char="Ø"/>
            </a:pPr>
            <a:r>
              <a:rPr lang="tr-TR" sz="2200" b="1" dirty="0"/>
              <a:t>Dördüncü Bölüm</a:t>
            </a:r>
          </a:p>
          <a:p>
            <a:pPr marL="342900" indent="-342900">
              <a:buFont typeface="Wingdings" pitchFamily="2" charset="2"/>
              <a:buChar char="ü"/>
            </a:pPr>
            <a:r>
              <a:rPr lang="tr-TR" sz="2200" i="1" dirty="0"/>
              <a:t>Doğu Ortaklığı Devletleri Örneği: uluslararası işbirliği uygulamasını geliştirmek</a:t>
            </a:r>
          </a:p>
          <a:p>
            <a:pPr eaLnBrk="1" hangingPunct="1"/>
            <a:endParaRPr lang="tr-TR" sz="2200" b="1" dirty="0"/>
          </a:p>
          <a:p>
            <a:pPr marL="342900" indent="-342900" eaLnBrk="1" hangingPunct="1">
              <a:buFont typeface="Wingdings" pitchFamily="2" charset="2"/>
              <a:buChar char="Ø"/>
            </a:pPr>
            <a:r>
              <a:rPr lang="tr-TR" sz="2200" b="1" dirty="0"/>
              <a:t>Beşinci Bölüm</a:t>
            </a:r>
          </a:p>
          <a:p>
            <a:pPr marL="342900" indent="-342900">
              <a:buFont typeface="Wingdings" pitchFamily="2" charset="2"/>
              <a:buChar char="ü"/>
            </a:pPr>
            <a:r>
              <a:rPr lang="tr-TR" sz="2200" i="1" dirty="0"/>
              <a:t>Özet </a:t>
            </a:r>
          </a:p>
        </p:txBody>
      </p:sp>
      <p:pic>
        <p:nvPicPr>
          <p:cNvPr id="6" name="Picture 5" descr="A picture containing keyboard&#10;&#10;Description automatically generated">
            <a:extLst>
              <a:ext uri="{FF2B5EF4-FFF2-40B4-BE49-F238E27FC236}">
                <a16:creationId xmlns:a16="http://schemas.microsoft.com/office/drawing/2014/main" id="{A1BF9FC5-E01A-4384-9CA2-196A0A27D722}"/>
              </a:ext>
            </a:extLst>
          </p:cNvPr>
          <p:cNvPicPr>
            <a:picLocks noChangeAspect="1"/>
          </p:cNvPicPr>
          <p:nvPr/>
        </p:nvPicPr>
        <p:blipFill>
          <a:blip r:embed="rId4"/>
          <a:stretch>
            <a:fillRect/>
          </a:stretch>
        </p:blipFill>
        <p:spPr>
          <a:xfrm>
            <a:off x="5232957" y="4128263"/>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spcAft>
                <a:spcPts val="0"/>
              </a:spcAft>
              <a:buFont typeface="Wingdings" pitchFamily="2" charset="2"/>
              <a:buChar char="Ø"/>
            </a:pPr>
            <a:r>
              <a:rPr lang="tr-TR" sz="2200" b="1" dirty="0"/>
              <a:t>EUROPOL</a:t>
            </a:r>
            <a:r>
              <a:rPr lang="tr-TR" sz="2200" dirty="0"/>
              <a:t>:</a:t>
            </a:r>
          </a:p>
          <a:p>
            <a:pPr marL="342900" indent="-342900">
              <a:spcAft>
                <a:spcPts val="0"/>
              </a:spcAft>
              <a:buFont typeface="Wingdings" pitchFamily="2" charset="2"/>
              <a:buChar char="Ø"/>
            </a:pPr>
            <a:endParaRPr lang="tr-TR" sz="2200" b="1" dirty="0"/>
          </a:p>
          <a:p>
            <a:pPr marL="342900" indent="-342900" algn="just">
              <a:buFont typeface="Wingdings" pitchFamily="2" charset="2"/>
              <a:buChar char="ü"/>
            </a:pPr>
            <a:r>
              <a:rPr lang="tr-TR" sz="2200" b="1" dirty="0"/>
              <a:t>Avrupa Birliği Ajansı</a:t>
            </a:r>
          </a:p>
          <a:p>
            <a:pPr marL="342900" indent="-342900" algn="just">
              <a:buFont typeface="Arial" panose="020B0604020202020204" pitchFamily="34" charset="0"/>
              <a:buChar char="•"/>
            </a:pPr>
            <a:r>
              <a:rPr lang="tr-TR" sz="2200" dirty="0">
                <a:latin typeface="Arial"/>
                <a:ea typeface="ＭＳ Ｐゴシック"/>
                <a:cs typeface="Arial"/>
              </a:rPr>
              <a:t>tüm Avrupa Birliği üye devletlerinde, kolluk makamları arasındaki işbirliğinin etkinliğini </a:t>
            </a:r>
            <a:r>
              <a:rPr lang="tr-TR" sz="2200" b="1" dirty="0">
                <a:latin typeface="Arial"/>
                <a:ea typeface="ＭＳ Ｐゴシック"/>
                <a:cs typeface="Arial"/>
              </a:rPr>
              <a:t>geliştirme rolü</a:t>
            </a:r>
          </a:p>
          <a:p>
            <a:pPr marL="342900" indent="-342900" algn="just">
              <a:buFont typeface="Arial" panose="020B0604020202020204" pitchFamily="34" charset="0"/>
              <a:buChar char="•"/>
            </a:pPr>
            <a:endParaRPr lang="tr-TR" sz="2200" b="1" dirty="0"/>
          </a:p>
          <a:p>
            <a:pPr marL="342900" indent="-342900" algn="just">
              <a:buFont typeface="Arial" panose="020B0604020202020204" pitchFamily="34" charset="0"/>
              <a:buChar char="•"/>
            </a:pPr>
            <a:r>
              <a:rPr lang="tr-TR" sz="2200" b="1" dirty="0"/>
              <a:t>1999 yılından beri faaliyette</a:t>
            </a:r>
          </a:p>
          <a:p>
            <a:pPr marL="342900" indent="-342900" algn="just">
              <a:buFont typeface="Arial" panose="020B0604020202020204" pitchFamily="34" charset="0"/>
              <a:buChar char="•"/>
            </a:pPr>
            <a:endParaRPr lang="tr-TR" sz="2200" b="1" dirty="0"/>
          </a:p>
          <a:p>
            <a:pPr marL="342900" indent="-342900" algn="just">
              <a:buFont typeface="Arial" panose="020B0604020202020204" pitchFamily="34" charset="0"/>
              <a:buChar char="•"/>
            </a:pPr>
            <a:r>
              <a:rPr lang="tr-TR" sz="2200" dirty="0">
                <a:latin typeface="Arial"/>
                <a:ea typeface="ＭＳ Ｐゴシック"/>
                <a:cs typeface="Arial"/>
              </a:rPr>
              <a:t>üye devletler arasındaki suç verilerinin paylaşımına ilişkin </a:t>
            </a:r>
            <a:r>
              <a:rPr lang="tr-TR" sz="2200" b="1" dirty="0">
                <a:latin typeface="Arial"/>
                <a:ea typeface="ＭＳ Ｐゴシック"/>
                <a:cs typeface="Arial"/>
              </a:rPr>
              <a:t>analizleri kolaylaştırma</a:t>
            </a:r>
            <a:endParaRPr lang="tr-TR" sz="2200" b="1" dirty="0">
              <a:cs typeface="Arial"/>
            </a:endParaRPr>
          </a:p>
          <a:p>
            <a:pPr marL="342900" indent="-342900" algn="just">
              <a:buFont typeface="Arial" panose="020B0604020202020204" pitchFamily="34" charset="0"/>
              <a:buChar char="•"/>
            </a:pPr>
            <a:r>
              <a:rPr lang="tr-TR" sz="2200" b="1" dirty="0">
                <a:latin typeface="Arial"/>
                <a:ea typeface="ＭＳ Ｐゴシック"/>
                <a:cs typeface="Arial"/>
              </a:rPr>
              <a:t>Avrupa Siber Suç Merkezi, EC3 </a:t>
            </a:r>
            <a:r>
              <a:rPr lang="tr-TR" sz="2200" dirty="0">
                <a:latin typeface="Arial"/>
                <a:ea typeface="ＭＳ Ｐゴシック"/>
                <a:cs typeface="Arial"/>
              </a:rPr>
              <a:t>(2013 yılının Ocak ayında açılmıştır) </a:t>
            </a:r>
            <a:endParaRPr lang="tr-TR" sz="2200" dirty="0">
              <a:cs typeface="Arial"/>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749044" y="1120348"/>
            <a:ext cx="4273412" cy="2462213"/>
          </a:xfrm>
          <a:prstGeom prst="rect">
            <a:avLst/>
          </a:prstGeom>
        </p:spPr>
        <p:txBody>
          <a:bodyPr wrap="square">
            <a:spAutoFit/>
          </a:bodyPr>
          <a:lstStyle/>
          <a:p>
            <a:pPr marL="342900" indent="-342900" algn="just">
              <a:buFont typeface="Arial" panose="020B0604020202020204" pitchFamily="34" charset="0"/>
              <a:buChar char="•"/>
            </a:pPr>
            <a:r>
              <a:rPr lang="tr-TR" sz="2200" i="1" dirty="0"/>
              <a:t>acil taleplere, cevabın verilip verilmeyeceğini ve ne zaman verileceğini belirtmek için 8 saat içerisinde karşılık verir</a:t>
            </a:r>
          </a:p>
          <a:p>
            <a:pPr marL="342900" indent="-342900" algn="just">
              <a:buFont typeface="Arial" panose="020B0604020202020204" pitchFamily="34" charset="0"/>
              <a:buChar char="•"/>
            </a:pPr>
            <a:endParaRPr lang="en-US" sz="2200" i="1" dirty="0"/>
          </a:p>
          <a:p>
            <a:pPr marL="342900" lvl="0" indent="-342900">
              <a:buFont typeface="Arial" panose="020B0604020202020204" pitchFamily="34" charset="0"/>
              <a:buChar char="•"/>
            </a:pPr>
            <a:r>
              <a:rPr lang="tr-TR" sz="2200" i="1" dirty="0"/>
              <a:t>siber suçlara ilişkin istatistiki bilgi toplar</a:t>
            </a:r>
          </a:p>
        </p:txBody>
      </p:sp>
      <p:pic>
        <p:nvPicPr>
          <p:cNvPr id="8" name="Picture 7">
            <a:extLst>
              <a:ext uri="{FF2B5EF4-FFF2-40B4-BE49-F238E27FC236}">
                <a16:creationId xmlns:a16="http://schemas.microsoft.com/office/drawing/2014/main" id="{28BDA287-3D6C-D543-8946-908A7488B457}"/>
              </a:ext>
            </a:extLst>
          </p:cNvPr>
          <p:cNvPicPr>
            <a:picLocks noChangeAspect="1"/>
          </p:cNvPicPr>
          <p:nvPr/>
        </p:nvPicPr>
        <p:blipFill>
          <a:blip r:embed="rId4"/>
          <a:stretch>
            <a:fillRect/>
          </a:stretch>
        </p:blipFill>
        <p:spPr>
          <a:xfrm>
            <a:off x="5570401" y="3643947"/>
            <a:ext cx="2585060" cy="2585060"/>
          </a:xfrm>
          <a:prstGeom prst="rect">
            <a:avLst/>
          </a:prstGeom>
        </p:spPr>
      </p:pic>
    </p:spTree>
    <p:extLst>
      <p:ext uri="{BB962C8B-B14F-4D97-AF65-F5344CB8AC3E}">
        <p14:creationId xmlns:p14="http://schemas.microsoft.com/office/powerpoint/2010/main" val="152646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493538"/>
          </a:xfrm>
          <a:prstGeom prst="rect">
            <a:avLst/>
          </a:prstGeom>
        </p:spPr>
        <p:txBody>
          <a:bodyPr>
            <a:spAutoFit/>
          </a:bodyPr>
          <a:lstStyle/>
          <a:p>
            <a:pPr marL="342900" indent="-342900" algn="just">
              <a:spcAft>
                <a:spcPts val="0"/>
              </a:spcAft>
              <a:buFont typeface="Wingdings" pitchFamily="2" charset="2"/>
              <a:buChar char="Ø"/>
            </a:pPr>
            <a:r>
              <a:rPr lang="tr-TR" sz="2200" b="1" dirty="0">
                <a:latin typeface="Arial"/>
                <a:ea typeface="ＭＳ Ｐゴシック"/>
                <a:cs typeface="Arial"/>
              </a:rPr>
              <a:t>Avrupa Siber Suç Merkezi, </a:t>
            </a:r>
            <a:r>
              <a:rPr lang="tr-TR" sz="2200" dirty="0"/>
              <a:t>(</a:t>
            </a:r>
            <a:r>
              <a:rPr lang="tr-TR" sz="2200" b="1" dirty="0"/>
              <a:t>EC3</a:t>
            </a:r>
            <a:r>
              <a:rPr lang="tr-TR" sz="2200" dirty="0"/>
              <a:t> veya </a:t>
            </a:r>
            <a:r>
              <a:rPr lang="tr-TR" sz="2200" b="1" dirty="0"/>
              <a:t>EC³</a:t>
            </a:r>
            <a:r>
              <a:rPr lang="tr-TR" sz="2200" dirty="0"/>
              <a:t>) :</a:t>
            </a:r>
          </a:p>
          <a:p>
            <a:pPr marL="342900" indent="-342900" algn="just">
              <a:spcAft>
                <a:spcPts val="0"/>
              </a:spcAft>
              <a:buFont typeface="Wingdings" pitchFamily="2" charset="2"/>
              <a:buChar char="Ø"/>
            </a:pPr>
            <a:endParaRPr lang="tr-TR" sz="2200" b="1" dirty="0"/>
          </a:p>
          <a:p>
            <a:pPr marL="342900" indent="-342900" algn="just">
              <a:buFont typeface="Arial" panose="020B0604020202020204" pitchFamily="34" charset="0"/>
              <a:buChar char="•"/>
              <a:defRPr/>
            </a:pPr>
            <a:r>
              <a:rPr lang="tr-TR" sz="2200" dirty="0"/>
              <a:t>Avrupa Birliği’nin (AB) </a:t>
            </a:r>
            <a:r>
              <a:rPr lang="tr-TR" sz="2200" b="1" dirty="0"/>
              <a:t>Polis Teşkilatı (</a:t>
            </a:r>
            <a:r>
              <a:rPr lang="tr-TR" sz="2200" b="1" dirty="0" err="1"/>
              <a:t>Europol</a:t>
            </a:r>
            <a:r>
              <a:rPr lang="tr-TR" sz="2200" b="1" dirty="0"/>
              <a:t>) organı </a:t>
            </a:r>
            <a:r>
              <a:rPr lang="tr-TR" sz="2200" dirty="0"/>
              <a:t>merkezi</a:t>
            </a:r>
            <a:r>
              <a:rPr lang="tr-TR" sz="2200" b="1" dirty="0"/>
              <a:t> </a:t>
            </a:r>
            <a:r>
              <a:rPr lang="tr-TR" sz="2200" dirty="0"/>
              <a:t>Lahey’dedir</a:t>
            </a:r>
          </a:p>
          <a:p>
            <a:pPr marL="342900" indent="-342900" algn="just">
              <a:buFont typeface="Arial" panose="020B0604020202020204" pitchFamily="34" charset="0"/>
              <a:buChar char="•"/>
              <a:defRPr/>
            </a:pPr>
            <a:endParaRPr lang="tr-TR" sz="2200" dirty="0"/>
          </a:p>
          <a:p>
            <a:pPr marL="342900" indent="-342900" algn="just">
              <a:buFont typeface="Arial" panose="020B0604020202020204" pitchFamily="34" charset="0"/>
              <a:buChar char="•"/>
              <a:defRPr/>
            </a:pPr>
            <a:r>
              <a:rPr lang="tr-TR" sz="2200" dirty="0"/>
              <a:t>bilgisayar suçlarına karşı </a:t>
            </a:r>
            <a:r>
              <a:rPr lang="tr-TR" sz="2200" b="1" dirty="0"/>
              <a:t>sınır ötesi kolluk faaliyetlerini koordine eder</a:t>
            </a:r>
          </a:p>
          <a:p>
            <a:pPr marL="342900" indent="-342900" algn="just">
              <a:buFont typeface="Arial" panose="020B0604020202020204" pitchFamily="34" charset="0"/>
              <a:buChar char="•"/>
              <a:defRPr/>
            </a:pPr>
            <a:endParaRPr lang="tr-TR" sz="2200" dirty="0"/>
          </a:p>
          <a:p>
            <a:pPr marL="342900" indent="-342900" algn="just">
              <a:buFont typeface="Arial" panose="020B0604020202020204" pitchFamily="34" charset="0"/>
              <a:buChar char="•"/>
              <a:defRPr/>
            </a:pPr>
            <a:r>
              <a:rPr lang="tr-TR" sz="2200" dirty="0"/>
              <a:t>konuya ilişkin teknik uzmanlık </a:t>
            </a:r>
            <a:r>
              <a:rPr lang="tr-TR" sz="2200" b="1" dirty="0"/>
              <a:t>merkezi olarak hareket eder</a:t>
            </a:r>
          </a:p>
        </p:txBody>
      </p:sp>
      <p:pic>
        <p:nvPicPr>
          <p:cNvPr id="12" name="Picture 2" descr="C:\Users\Branko Stamenkovic\Desktop\europol-cyber-300x223.jpg">
            <a:extLst>
              <a:ext uri="{FF2B5EF4-FFF2-40B4-BE49-F238E27FC236}">
                <a16:creationId xmlns:a16="http://schemas.microsoft.com/office/drawing/2014/main" id="{78631976-077F-1745-8B0B-13F1F9CE3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220" y="2172072"/>
            <a:ext cx="3898020" cy="289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28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647700"/>
          </a:xfrm>
          <a:prstGeom prst="rect">
            <a:avLst/>
          </a:prstGeom>
        </p:spPr>
        <p:txBody>
          <a:bodyPr>
            <a:spAutoFit/>
          </a:bodyPr>
          <a:lstStyle/>
          <a:p>
            <a:pPr marL="342900" indent="-342900" algn="just">
              <a:spcAft>
                <a:spcPts val="0"/>
              </a:spcAft>
              <a:buFont typeface="Wingdings" pitchFamily="2" charset="2"/>
              <a:buChar char="Ø"/>
            </a:pPr>
            <a:r>
              <a:rPr lang="en-GB" sz="2200" b="1" dirty="0"/>
              <a:t>EUROJUST</a:t>
            </a:r>
            <a:r>
              <a:rPr lang="en-GB" sz="2200" dirty="0"/>
              <a:t>:</a:t>
            </a:r>
          </a:p>
          <a:p>
            <a:pPr marL="342900" indent="-342900" algn="just">
              <a:spcAft>
                <a:spcPts val="0"/>
              </a:spcAft>
              <a:buFont typeface="Wingdings" pitchFamily="2" charset="2"/>
              <a:buChar char="Ø"/>
            </a:pPr>
            <a:endParaRPr lang="en-GB" sz="2200" b="1" dirty="0"/>
          </a:p>
          <a:p>
            <a:pPr marL="342900" indent="-342900" algn="just">
              <a:buFont typeface="Wingdings" pitchFamily="2" charset="2"/>
              <a:buChar char="ü"/>
            </a:pPr>
            <a:r>
              <a:rPr lang="tr-TR" sz="2200" b="1" dirty="0">
                <a:latin typeface="Arial"/>
                <a:ea typeface="ＭＳ Ｐゴシック"/>
                <a:cs typeface="Arial"/>
              </a:rPr>
              <a:t>Suçla mücadelede işbirliği</a:t>
            </a:r>
          </a:p>
          <a:p>
            <a:pPr marL="342900" indent="-342900">
              <a:buFont typeface="Arial" panose="020B0604020202020204" pitchFamily="34" charset="0"/>
              <a:buChar char="•"/>
            </a:pPr>
            <a:endParaRPr lang="tr-TR" sz="2100" dirty="0">
              <a:cs typeface="Arial" pitchFamily="34" charset="0"/>
            </a:endParaRPr>
          </a:p>
          <a:p>
            <a:pPr marL="342900" indent="-342900">
              <a:buFont typeface="Arial" panose="020B0604020202020204" pitchFamily="34" charset="0"/>
              <a:buChar char="•"/>
            </a:pPr>
            <a:r>
              <a:rPr lang="tr-TR" sz="2100" dirty="0">
                <a:latin typeface="Arial"/>
                <a:ea typeface="ＭＳ Ｐゴシック"/>
                <a:cs typeface="Arial"/>
              </a:rPr>
              <a:t>kovuşturmadan sorumlu ulusal makamların faaliyetlerinin </a:t>
            </a:r>
            <a:r>
              <a:rPr lang="tr-TR" sz="2100" b="1" dirty="0">
                <a:latin typeface="Arial"/>
                <a:ea typeface="ＭＳ Ｐゴシック"/>
                <a:cs typeface="Arial"/>
              </a:rPr>
              <a:t>koordinasyonu hedefi</a:t>
            </a:r>
          </a:p>
          <a:p>
            <a:pPr lvl="1"/>
            <a:r>
              <a:rPr lang="en-GB" sz="2100" dirty="0"/>
              <a:t> </a:t>
            </a:r>
          </a:p>
          <a:p>
            <a:pPr marL="342900" indent="-342900">
              <a:buFont typeface="Arial" panose="020B0604020202020204" pitchFamily="34" charset="0"/>
              <a:buChar char="•"/>
            </a:pPr>
            <a:r>
              <a:rPr lang="tr-TR" sz="2100" b="1" dirty="0" err="1">
                <a:latin typeface="Arial"/>
                <a:ea typeface="ＭＳ Ｐゴシック"/>
                <a:cs typeface="Arial"/>
              </a:rPr>
              <a:t>Eurojust</a:t>
            </a:r>
            <a:r>
              <a:rPr lang="tr-TR" sz="2100" b="1" dirty="0">
                <a:latin typeface="Arial"/>
                <a:ea typeface="ＭＳ Ｐゴシック"/>
                <a:cs typeface="Arial"/>
              </a:rPr>
              <a:t> </a:t>
            </a:r>
            <a:r>
              <a:rPr lang="tr-TR" sz="2100" dirty="0">
                <a:latin typeface="Arial"/>
                <a:ea typeface="ＭＳ Ｐゴシック"/>
                <a:cs typeface="Arial"/>
              </a:rPr>
              <a:t>üye devletlerin yetkili makamları arasındaki </a:t>
            </a:r>
            <a:r>
              <a:rPr lang="tr-TR" sz="2100" b="1" dirty="0">
                <a:latin typeface="Arial"/>
                <a:ea typeface="ＭＳ Ｐゴシック"/>
                <a:cs typeface="Arial"/>
              </a:rPr>
              <a:t>işbirliğini teşvik etme </a:t>
            </a:r>
            <a:r>
              <a:rPr lang="tr-TR" sz="2100" dirty="0">
                <a:latin typeface="Arial"/>
                <a:ea typeface="ＭＳ Ｐゴシック"/>
                <a:cs typeface="Arial"/>
              </a:rPr>
              <a:t>yetkisine sahiptir</a:t>
            </a:r>
          </a:p>
          <a:p>
            <a:pPr marL="342900" indent="-342900">
              <a:buFont typeface="Arial" panose="020B0604020202020204" pitchFamily="34" charset="0"/>
              <a:buChar char="•"/>
            </a:pPr>
            <a:endParaRPr lang="tr-TR" sz="2100" dirty="0">
              <a:latin typeface="Arial"/>
              <a:ea typeface="ＭＳ Ｐゴシック"/>
              <a:cs typeface="Arial"/>
            </a:endParaRPr>
          </a:p>
          <a:p>
            <a:pPr marL="342900" indent="-342900">
              <a:buFont typeface="Arial" panose="020B0604020202020204" pitchFamily="34" charset="0"/>
              <a:buChar char="•"/>
            </a:pPr>
            <a:r>
              <a:rPr lang="tr-TR" sz="2100" dirty="0">
                <a:latin typeface="Arial"/>
                <a:ea typeface="ＭＳ Ｐゴシック"/>
                <a:cs typeface="Arial"/>
              </a:rPr>
              <a:t>uluslararası karşılıklı adli yardımlaşmaya ve suçlu iadesi taleplerine ilişkin </a:t>
            </a:r>
            <a:r>
              <a:rPr lang="tr-TR" sz="2100" b="1" dirty="0">
                <a:latin typeface="Arial"/>
                <a:ea typeface="ＭＳ Ｐゴシック"/>
                <a:cs typeface="Arial"/>
              </a:rPr>
              <a:t>uygulamayı kolaylaştırır</a:t>
            </a:r>
          </a:p>
          <a:p>
            <a:pPr lvl="1"/>
            <a:endParaRPr lang="en-GB" sz="2200" dirty="0"/>
          </a:p>
        </p:txBody>
      </p:sp>
      <p:pic>
        <p:nvPicPr>
          <p:cNvPr id="16" name="Picture 11" descr="C:\Users\Branko Stamenkovic\Desktop\EurojustNews347.jpg">
            <a:extLst>
              <a:ext uri="{FF2B5EF4-FFF2-40B4-BE49-F238E27FC236}">
                <a16:creationId xmlns:a16="http://schemas.microsoft.com/office/drawing/2014/main" id="{2DF4C6DA-ED75-8049-BCDE-6D98D9E0F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371" y="2504047"/>
            <a:ext cx="3658077" cy="274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31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indent="-342900" algn="just">
              <a:spcAft>
                <a:spcPts val="0"/>
              </a:spcAft>
              <a:buFont typeface="Wingdings" pitchFamily="2" charset="2"/>
              <a:buChar char="Ø"/>
            </a:pPr>
            <a:r>
              <a:rPr lang="tr-TR" sz="2200" b="1" dirty="0"/>
              <a:t>EUROJUST</a:t>
            </a:r>
            <a:r>
              <a:rPr lang="tr-TR" sz="2200" dirty="0"/>
              <a:t>:</a:t>
            </a:r>
          </a:p>
          <a:p>
            <a:pPr marL="342900" indent="-342900" algn="just">
              <a:spcAft>
                <a:spcPts val="0"/>
              </a:spcAft>
              <a:buFont typeface="Wingdings" pitchFamily="2" charset="2"/>
              <a:buChar char="Ø"/>
            </a:pPr>
            <a:endParaRPr lang="tr-TR" sz="2200" dirty="0"/>
          </a:p>
          <a:p>
            <a:pPr marL="342900" indent="-342900" eaLnBrk="1" fontAlgn="auto" hangingPunct="1">
              <a:spcAft>
                <a:spcPts val="0"/>
              </a:spcAft>
              <a:buFont typeface="Wingdings" pitchFamily="2" charset="2"/>
              <a:buChar char="ü"/>
              <a:defRPr/>
            </a:pPr>
            <a:r>
              <a:rPr lang="tr-TR" altLang="en-US" sz="2200" i="1" dirty="0" err="1"/>
              <a:t>Eurojust</a:t>
            </a:r>
            <a:r>
              <a:rPr lang="tr-TR" altLang="en-US" sz="2200" i="1" dirty="0"/>
              <a:t> üye devletlerin yetkili makamlarından aşağıdaki hususları talep edebilir:</a:t>
            </a:r>
          </a:p>
          <a:p>
            <a:pPr marL="342900" indent="-342900" eaLnBrk="1" fontAlgn="auto" hangingPunct="1">
              <a:spcAft>
                <a:spcPts val="0"/>
              </a:spcAft>
              <a:buFont typeface="Arial" panose="020B0604020202020204" pitchFamily="34" charset="0"/>
              <a:buChar char="•"/>
              <a:defRPr/>
            </a:pPr>
            <a:r>
              <a:rPr lang="tr-TR" altLang="en-US" sz="2200" dirty="0"/>
              <a:t>belirli eylemleri </a:t>
            </a:r>
            <a:r>
              <a:rPr lang="tr-TR" altLang="en-US" sz="2200" b="1" dirty="0"/>
              <a:t>soruşturma veya kovuşturma,</a:t>
            </a:r>
          </a:p>
          <a:p>
            <a:pPr marL="342900" indent="-342900" eaLnBrk="1" fontAlgn="auto" hangingPunct="1">
              <a:spcAft>
                <a:spcPts val="0"/>
              </a:spcAft>
              <a:buFont typeface="Arial" panose="020B0604020202020204" pitchFamily="34" charset="0"/>
              <a:buChar char="•"/>
              <a:defRPr/>
            </a:pPr>
            <a:r>
              <a:rPr lang="tr-TR" altLang="en-US" sz="2200" b="1" dirty="0"/>
              <a:t>işbirliği yapma</a:t>
            </a:r>
          </a:p>
          <a:p>
            <a:pPr marL="342900" indent="-342900" eaLnBrk="1" fontAlgn="auto" hangingPunct="1">
              <a:spcAft>
                <a:spcPts val="0"/>
              </a:spcAft>
              <a:buFont typeface="Arial" panose="020B0604020202020204" pitchFamily="34" charset="0"/>
              <a:buChar char="•"/>
              <a:defRPr/>
            </a:pPr>
            <a:r>
              <a:rPr lang="tr-TR" altLang="en-US" sz="2200" dirty="0"/>
              <a:t>kovuşturma yürütme konusunda bir diğer ülkenin daha iyi konumda olduğunu </a:t>
            </a:r>
            <a:r>
              <a:rPr lang="tr-TR" altLang="en-US" sz="2200" b="1" dirty="0"/>
              <a:t>kabul etme</a:t>
            </a:r>
          </a:p>
          <a:p>
            <a:pPr marL="342900" indent="-342900" eaLnBrk="1" fontAlgn="auto" hangingPunct="1">
              <a:spcAft>
                <a:spcPts val="0"/>
              </a:spcAft>
              <a:buFont typeface="Arial" panose="020B0604020202020204" pitchFamily="34" charset="0"/>
              <a:buChar char="•"/>
              <a:defRPr/>
            </a:pPr>
            <a:r>
              <a:rPr lang="tr-TR" altLang="en-US" sz="2200" dirty="0"/>
              <a:t>Ortak Soruşturma Ekibi </a:t>
            </a:r>
            <a:r>
              <a:rPr lang="tr-TR" altLang="en-US" sz="2200" b="1" dirty="0"/>
              <a:t>kurma</a:t>
            </a:r>
          </a:p>
          <a:p>
            <a:pPr marL="342900" indent="-342900" eaLnBrk="1" fontAlgn="auto" hangingPunct="1">
              <a:spcAft>
                <a:spcPts val="0"/>
              </a:spcAft>
              <a:buFont typeface="Arial" panose="020B0604020202020204" pitchFamily="34" charset="0"/>
              <a:buChar char="•"/>
              <a:defRPr/>
            </a:pPr>
            <a:r>
              <a:rPr lang="tr-TR" altLang="en-US" sz="2200" b="1" dirty="0" err="1"/>
              <a:t>Eurojust’a</a:t>
            </a:r>
            <a:r>
              <a:rPr lang="tr-TR" altLang="en-US" sz="2200" b="1" dirty="0"/>
              <a:t> </a:t>
            </a:r>
            <a:r>
              <a:rPr lang="tr-TR" altLang="en-US" sz="2200" dirty="0"/>
              <a:t>görevlerini yürütmesinde gerekli bilgileri </a:t>
            </a:r>
            <a:r>
              <a:rPr lang="tr-TR" altLang="en-US" sz="2200" b="1" dirty="0"/>
              <a:t>sağlama</a:t>
            </a:r>
          </a:p>
        </p:txBody>
      </p:sp>
      <p:pic>
        <p:nvPicPr>
          <p:cNvPr id="5" name="Picture 4">
            <a:extLst>
              <a:ext uri="{FF2B5EF4-FFF2-40B4-BE49-F238E27FC236}">
                <a16:creationId xmlns:a16="http://schemas.microsoft.com/office/drawing/2014/main" id="{68BFD137-6C09-5347-BE3F-120A69587132}"/>
              </a:ext>
            </a:extLst>
          </p:cNvPr>
          <p:cNvPicPr>
            <a:picLocks noChangeAspect="1"/>
          </p:cNvPicPr>
          <p:nvPr/>
        </p:nvPicPr>
        <p:blipFill>
          <a:blip r:embed="rId4"/>
          <a:stretch>
            <a:fillRect/>
          </a:stretch>
        </p:blipFill>
        <p:spPr>
          <a:xfrm>
            <a:off x="5367703" y="1714281"/>
            <a:ext cx="2633031" cy="2185416"/>
          </a:xfrm>
          <a:prstGeom prst="rect">
            <a:avLst/>
          </a:prstGeom>
        </p:spPr>
      </p:pic>
      <p:pic>
        <p:nvPicPr>
          <p:cNvPr id="6" name="Picture 5">
            <a:extLst>
              <a:ext uri="{FF2B5EF4-FFF2-40B4-BE49-F238E27FC236}">
                <a16:creationId xmlns:a16="http://schemas.microsoft.com/office/drawing/2014/main" id="{3EC4CD07-81B8-EC43-8192-B42F98EF1C7E}"/>
              </a:ext>
            </a:extLst>
          </p:cNvPr>
          <p:cNvPicPr>
            <a:picLocks noChangeAspect="1"/>
          </p:cNvPicPr>
          <p:nvPr/>
        </p:nvPicPr>
        <p:blipFill>
          <a:blip r:embed="rId5"/>
          <a:stretch>
            <a:fillRect/>
          </a:stretch>
        </p:blipFill>
        <p:spPr>
          <a:xfrm>
            <a:off x="4749044" y="4719775"/>
            <a:ext cx="4180092" cy="1211621"/>
          </a:xfrm>
          <a:prstGeom prst="rect">
            <a:avLst/>
          </a:prstGeom>
        </p:spPr>
      </p:pic>
    </p:spTree>
    <p:extLst>
      <p:ext uri="{BB962C8B-B14F-4D97-AF65-F5344CB8AC3E}">
        <p14:creationId xmlns:p14="http://schemas.microsoft.com/office/powerpoint/2010/main" val="135755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indent="-342900">
              <a:spcAft>
                <a:spcPts val="0"/>
              </a:spcAft>
              <a:buFont typeface="Wingdings" pitchFamily="2" charset="2"/>
              <a:buChar char="Ø"/>
            </a:pPr>
            <a:r>
              <a:rPr lang="tr-TR" sz="2200" b="1" dirty="0">
                <a:ea typeface="+mn-lt"/>
                <a:cs typeface="+mn-lt"/>
              </a:rPr>
              <a:t>Avrupa Siber </a:t>
            </a:r>
            <a:r>
              <a:rPr lang="tr-TR" sz="2200" b="1" dirty="0" smtClean="0">
                <a:ea typeface="+mn-lt"/>
                <a:cs typeface="+mn-lt"/>
              </a:rPr>
              <a:t>Suçlar Yargı </a:t>
            </a:r>
            <a:r>
              <a:rPr lang="tr-TR" sz="2200" b="1" dirty="0">
                <a:ea typeface="+mn-lt"/>
                <a:cs typeface="+mn-lt"/>
              </a:rPr>
              <a:t>Ağı (EJCN):</a:t>
            </a:r>
          </a:p>
          <a:p>
            <a:pPr marL="342900" indent="-342900">
              <a:spcAft>
                <a:spcPts val="0"/>
              </a:spcAft>
              <a:buFont typeface="Wingdings" pitchFamily="2" charset="2"/>
              <a:buChar char="Ø"/>
            </a:pPr>
            <a:endParaRPr lang="tr-TR" sz="2200" dirty="0"/>
          </a:p>
          <a:p>
            <a:pPr marL="342900" indent="-342900" algn="just" eaLnBrk="1" fontAlgn="auto" hangingPunct="1">
              <a:spcAft>
                <a:spcPts val="0"/>
              </a:spcAft>
              <a:buFont typeface="Wingdings" panose="05000000000000000000" pitchFamily="2" charset="2"/>
              <a:buChar char="ü"/>
              <a:defRPr/>
            </a:pPr>
            <a:r>
              <a:rPr lang="tr-TR" sz="2200" dirty="0">
                <a:latin typeface="Arial"/>
                <a:ea typeface="ＭＳ Ｐゴシック"/>
                <a:cs typeface="Arial"/>
              </a:rPr>
              <a:t>2016 yılında </a:t>
            </a:r>
            <a:r>
              <a:rPr lang="tr-TR" sz="2200" b="1" dirty="0">
                <a:latin typeface="Arial"/>
                <a:ea typeface="ＭＳ Ｐゴシック"/>
                <a:cs typeface="Arial"/>
              </a:rPr>
              <a:t>siber suçların, </a:t>
            </a:r>
            <a:r>
              <a:rPr lang="tr-TR" sz="2200" dirty="0">
                <a:latin typeface="Arial"/>
                <a:ea typeface="ＭＳ Ｐゴシック"/>
                <a:cs typeface="Arial"/>
              </a:rPr>
              <a:t>siber destekli suçların ve siber alemde yürütülen soruşturmaların yarattığı </a:t>
            </a:r>
            <a:r>
              <a:rPr lang="tr-TR" sz="2200" b="1" dirty="0">
                <a:latin typeface="Arial"/>
                <a:ea typeface="ＭＳ Ｐゴシック"/>
                <a:cs typeface="Arial"/>
              </a:rPr>
              <a:t>zorluklar konusunda uzman uygulayıcılar arasındaki iletişimi desteklemek </a:t>
            </a:r>
            <a:r>
              <a:rPr lang="tr-TR" sz="2200" dirty="0">
                <a:latin typeface="Arial"/>
                <a:ea typeface="ＭＳ Ｐゴシック"/>
                <a:cs typeface="Arial"/>
              </a:rPr>
              <a:t>ve</a:t>
            </a:r>
            <a:endParaRPr lang="tr-TR" sz="2200" b="1" dirty="0"/>
          </a:p>
          <a:p>
            <a:pPr algn="just" eaLnBrk="1" fontAlgn="auto" hangingPunct="1">
              <a:spcAft>
                <a:spcPts val="0"/>
              </a:spcAft>
              <a:defRPr/>
            </a:pPr>
            <a:endParaRPr lang="tr-TR" sz="2200" b="1" dirty="0"/>
          </a:p>
          <a:p>
            <a:pPr marL="342900" indent="-342900" algn="just" eaLnBrk="1" fontAlgn="auto" hangingPunct="1">
              <a:spcAft>
                <a:spcPts val="0"/>
              </a:spcAft>
              <a:buFont typeface="Wingdings" panose="05000000000000000000" pitchFamily="2" charset="2"/>
              <a:buChar char="ü"/>
              <a:defRPr/>
            </a:pPr>
            <a:r>
              <a:rPr lang="tr-TR" sz="2200" b="1" dirty="0"/>
              <a:t>soruşturmaların ve kovuşturmaların etkinliğini arttırmak </a:t>
            </a:r>
            <a:r>
              <a:rPr lang="tr-TR" sz="2200" dirty="0"/>
              <a:t>için kurulmuştur </a:t>
            </a:r>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587265" y="2205096"/>
            <a:ext cx="2945175" cy="3037212"/>
          </a:xfrm>
          <a:prstGeom prst="rect">
            <a:avLst/>
          </a:prstGeom>
        </p:spPr>
      </p:pic>
      <p:sp>
        <p:nvSpPr>
          <p:cNvPr id="6" name="Rectangle 5">
            <a:extLst>
              <a:ext uri="{FF2B5EF4-FFF2-40B4-BE49-F238E27FC236}">
                <a16:creationId xmlns:a16="http://schemas.microsoft.com/office/drawing/2014/main" id="{DDCD28A3-3318-E146-B2FC-5E83DB820AD5}"/>
              </a:ext>
            </a:extLst>
          </p:cNvPr>
          <p:cNvSpPr/>
          <p:nvPr/>
        </p:nvSpPr>
        <p:spPr>
          <a:xfrm>
            <a:off x="35944" y="1894959"/>
            <a:ext cx="248786" cy="369332"/>
          </a:xfrm>
          <a:prstGeom prst="rect">
            <a:avLst/>
          </a:prstGeom>
        </p:spPr>
        <p:txBody>
          <a:bodyPr wrap="none">
            <a:spAutoFit/>
          </a:bodyPr>
          <a:lstStyle/>
          <a:p>
            <a:r>
              <a:rPr lang="tr-TR" b="1" dirty="0">
                <a:ea typeface="+mn-lt"/>
                <a:cs typeface="+mn-lt"/>
              </a:rPr>
              <a:t> </a:t>
            </a:r>
            <a:endParaRPr lang="tr-TR" dirty="0"/>
          </a:p>
        </p:txBody>
      </p:sp>
    </p:spTree>
    <p:extLst>
      <p:ext uri="{BB962C8B-B14F-4D97-AF65-F5344CB8AC3E}">
        <p14:creationId xmlns:p14="http://schemas.microsoft.com/office/powerpoint/2010/main" val="183424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985980"/>
          </a:xfrm>
          <a:prstGeom prst="rect">
            <a:avLst/>
          </a:prstGeom>
        </p:spPr>
        <p:txBody>
          <a:bodyPr>
            <a:spAutoFit/>
          </a:bodyPr>
          <a:lstStyle/>
          <a:p>
            <a:pPr marL="342900" indent="-342900">
              <a:spcAft>
                <a:spcPts val="0"/>
              </a:spcAft>
              <a:buFont typeface="Wingdings" pitchFamily="2" charset="2"/>
              <a:buChar char="Ø"/>
            </a:pPr>
            <a:r>
              <a:rPr lang="tr-TR" sz="2200" b="1" dirty="0">
                <a:ea typeface="+mn-lt"/>
                <a:cs typeface="+mn-lt"/>
              </a:rPr>
              <a:t>Avrupa Siber </a:t>
            </a:r>
            <a:r>
              <a:rPr lang="tr-TR" sz="2200" b="1" dirty="0" smtClean="0">
                <a:ea typeface="+mn-lt"/>
                <a:cs typeface="+mn-lt"/>
              </a:rPr>
              <a:t>Suçlar </a:t>
            </a:r>
            <a:r>
              <a:rPr lang="tr-TR" sz="2200" b="1" dirty="0">
                <a:ea typeface="+mn-lt"/>
                <a:cs typeface="+mn-lt"/>
              </a:rPr>
              <a:t>Yargı Ağı (EJCN):</a:t>
            </a:r>
          </a:p>
          <a:p>
            <a:pPr algn="just">
              <a:spcAft>
                <a:spcPts val="0"/>
              </a:spcAft>
            </a:pPr>
            <a:endParaRPr lang="tr-TR" sz="2200" dirty="0"/>
          </a:p>
          <a:p>
            <a:pPr marL="342900" indent="-342900" algn="just" eaLnBrk="1" fontAlgn="auto" hangingPunct="1">
              <a:spcAft>
                <a:spcPts val="0"/>
              </a:spcAft>
              <a:buFont typeface="Wingdings" panose="05000000000000000000" pitchFamily="2" charset="2"/>
              <a:buChar char="ü"/>
              <a:defRPr/>
            </a:pPr>
            <a:r>
              <a:rPr lang="tr-TR" sz="2100" dirty="0"/>
              <a:t>siber suçların soruşturulması ve kovuşturulmasıyla ilgili uzmanlığın, iyi uygulamaların ve ilgili diğer bilgilerin paylaşılmasını sağlayarak </a:t>
            </a:r>
            <a:r>
              <a:rPr lang="tr-TR" sz="2100" b="1" dirty="0"/>
              <a:t>yetkili yargı mercileri arasındaki işbirliğini kolaylaştırır ve geliştirir</a:t>
            </a:r>
          </a:p>
          <a:p>
            <a:pPr marL="342900" indent="-342900" algn="just" eaLnBrk="1" fontAlgn="auto" hangingPunct="1">
              <a:spcAft>
                <a:spcPts val="0"/>
              </a:spcAft>
              <a:buFont typeface="Wingdings" panose="05000000000000000000" pitchFamily="2" charset="2"/>
              <a:buChar char="ü"/>
              <a:defRPr/>
            </a:pPr>
            <a:r>
              <a:rPr lang="tr-TR" sz="2100" dirty="0">
                <a:ea typeface="ＭＳ Ｐゴシック"/>
                <a:cs typeface="Calibri"/>
              </a:rPr>
              <a:t>siber alemde hukukun üstünlüğünün sağlanmasında rol oynayan </a:t>
            </a:r>
            <a:r>
              <a:rPr lang="tr-TR" sz="2100" b="1" dirty="0">
                <a:ea typeface="ＭＳ Ｐゴシック"/>
                <a:cs typeface="Calibri"/>
              </a:rPr>
              <a:t>farklı aktörler ve çıkar grupları arasındaki diyaloğu teşvik eder.</a:t>
            </a:r>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675262" y="2343652"/>
            <a:ext cx="2945175" cy="3037212"/>
          </a:xfrm>
          <a:prstGeom prst="rect">
            <a:avLst/>
          </a:prstGeom>
        </p:spPr>
      </p:pic>
    </p:spTree>
    <p:extLst>
      <p:ext uri="{BB962C8B-B14F-4D97-AF65-F5344CB8AC3E}">
        <p14:creationId xmlns:p14="http://schemas.microsoft.com/office/powerpoint/2010/main" val="347755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52123"/>
            <a:ext cx="4572000" cy="5447645"/>
          </a:xfrm>
          <a:prstGeom prst="rect">
            <a:avLst/>
          </a:prstGeom>
        </p:spPr>
        <p:txBody>
          <a:bodyPr>
            <a:spAutoFit/>
          </a:bodyPr>
          <a:lstStyle/>
          <a:p>
            <a:pPr marL="342900" indent="-342900" algn="just">
              <a:spcAft>
                <a:spcPts val="0"/>
              </a:spcAft>
              <a:buFont typeface="Wingdings" panose="05000000000000000000" pitchFamily="2" charset="2"/>
              <a:buChar char="Ø"/>
            </a:pPr>
            <a:r>
              <a:rPr lang="tr-TR" sz="2200" b="1" dirty="0">
                <a:ea typeface="ＭＳ Ｐゴシック"/>
              </a:rPr>
              <a:t>Cezai Konularda Avrupa </a:t>
            </a:r>
            <a:r>
              <a:rPr lang="tr-TR" sz="2200" b="1" dirty="0" smtClean="0">
                <a:ea typeface="ＭＳ Ｐゴシック"/>
              </a:rPr>
              <a:t>Yargı </a:t>
            </a:r>
            <a:r>
              <a:rPr lang="tr-TR" sz="2200" b="1" dirty="0">
                <a:ea typeface="ＭＳ Ｐゴシック"/>
              </a:rPr>
              <a:t>Ağı </a:t>
            </a:r>
            <a:r>
              <a:rPr lang="en-GB" sz="2200" b="1" dirty="0"/>
              <a:t>(EJN)</a:t>
            </a:r>
            <a:r>
              <a:rPr lang="en-GB" sz="2200" dirty="0"/>
              <a:t>:</a:t>
            </a:r>
          </a:p>
          <a:p>
            <a:pPr algn="just">
              <a:spcAft>
                <a:spcPts val="0"/>
              </a:spcAft>
            </a:pPr>
            <a:endParaRPr lang="en-GB" sz="2200" dirty="0"/>
          </a:p>
          <a:p>
            <a:pPr marL="342900" indent="-342900">
              <a:buFont typeface="Wingdings" pitchFamily="2" charset="2"/>
              <a:buChar char="ü"/>
            </a:pPr>
            <a:r>
              <a:rPr lang="tr-TR" sz="2000" b="1" dirty="0">
                <a:latin typeface="Arial"/>
                <a:ea typeface="ＭＳ Ｐゴシック"/>
                <a:cs typeface="Arial"/>
              </a:rPr>
              <a:t>adli irtibat noktası ağı</a:t>
            </a:r>
          </a:p>
          <a:p>
            <a:pPr marL="342900" indent="-342900" algn="just">
              <a:spcAft>
                <a:spcPts val="0"/>
              </a:spcAft>
              <a:buFont typeface="Wingdings" pitchFamily="2" charset="2"/>
              <a:buChar char="ü"/>
            </a:pPr>
            <a:endParaRPr lang="en-GB" sz="2100" b="1" dirty="0"/>
          </a:p>
          <a:p>
            <a:pPr marL="342900" indent="-342900" algn="just">
              <a:buFont typeface="Wingdings" pitchFamily="2" charset="2"/>
              <a:buChar char="ü"/>
            </a:pPr>
            <a:r>
              <a:rPr lang="tr-TR" sz="2000" b="1" dirty="0">
                <a:latin typeface="Arial"/>
                <a:ea typeface="ＭＳ Ｐゴシック"/>
                <a:cs typeface="Arial"/>
              </a:rPr>
              <a:t>Atlas ağı, uygulayıcıların, </a:t>
            </a:r>
            <a:r>
              <a:rPr lang="tr-TR" sz="2000" dirty="0">
                <a:latin typeface="Arial"/>
                <a:ea typeface="ＭＳ Ｐゴシック"/>
                <a:cs typeface="Arial"/>
              </a:rPr>
              <a:t>üye devletlerin karşılıklı adli yardım talebinin kabulü ve uygulanması için yetkili yerel makamlarını en kısa sürede belirlemesini sağlamaktadır</a:t>
            </a:r>
            <a:endParaRPr lang="tr-TR" sz="2000" b="1" dirty="0">
              <a:latin typeface="Arial"/>
              <a:ea typeface="ＭＳ Ｐゴシック"/>
              <a:cs typeface="Arial"/>
            </a:endParaRPr>
          </a:p>
          <a:p>
            <a:pPr algn="just"/>
            <a:endParaRPr lang="tr-TR" sz="2000" b="1" dirty="0">
              <a:cs typeface="Arial" pitchFamily="34" charset="0"/>
            </a:endParaRPr>
          </a:p>
          <a:p>
            <a:pPr marL="342900" indent="-342900" algn="just">
              <a:buFont typeface="Wingdings" pitchFamily="2" charset="2"/>
              <a:buChar char="ü"/>
            </a:pPr>
            <a:r>
              <a:rPr lang="tr-TR" sz="2000" b="1" dirty="0">
                <a:latin typeface="Arial"/>
                <a:ea typeface="ＭＳ Ｐゴシック"/>
                <a:cs typeface="Arial"/>
              </a:rPr>
              <a:t>irtibat noktaları </a:t>
            </a:r>
            <a:r>
              <a:rPr lang="tr-TR" sz="2000" dirty="0">
                <a:latin typeface="Arial"/>
                <a:ea typeface="ＭＳ Ｐゴシック"/>
                <a:cs typeface="Arial"/>
              </a:rPr>
              <a:t>üye devletler arasındaki adli işbirliğini kolaylaştırma görevini yürüten aktif aracılardır</a:t>
            </a:r>
            <a:endParaRPr lang="tr-TR" sz="2000" b="1" dirty="0">
              <a:latin typeface="Arial"/>
              <a:ea typeface="ＭＳ Ｐゴシック"/>
              <a:cs typeface="Arial"/>
            </a:endParaRPr>
          </a:p>
          <a:p>
            <a:pPr algn="just">
              <a:spcAft>
                <a:spcPts val="0"/>
              </a:spcAft>
            </a:pPr>
            <a:endParaRPr lang="en-GB" sz="2100" b="1" dirty="0"/>
          </a:p>
        </p:txBody>
      </p:sp>
      <p:pic>
        <p:nvPicPr>
          <p:cNvPr id="12" name="Picture 11">
            <a:extLst>
              <a:ext uri="{FF2B5EF4-FFF2-40B4-BE49-F238E27FC236}">
                <a16:creationId xmlns:a16="http://schemas.microsoft.com/office/drawing/2014/main" id="{7F064F4F-7C61-F448-9B05-29EBB55509D6}"/>
              </a:ext>
            </a:extLst>
          </p:cNvPr>
          <p:cNvPicPr>
            <a:picLocks noChangeAspect="1"/>
          </p:cNvPicPr>
          <p:nvPr/>
        </p:nvPicPr>
        <p:blipFill>
          <a:blip r:embed="rId4"/>
          <a:stretch>
            <a:fillRect/>
          </a:stretch>
        </p:blipFill>
        <p:spPr>
          <a:xfrm>
            <a:off x="5098757" y="2047305"/>
            <a:ext cx="3257452" cy="3257452"/>
          </a:xfrm>
          <a:prstGeom prst="rect">
            <a:avLst/>
          </a:prstGeom>
        </p:spPr>
      </p:pic>
    </p:spTree>
    <p:extLst>
      <p:ext uri="{BB962C8B-B14F-4D97-AF65-F5344CB8AC3E}">
        <p14:creationId xmlns:p14="http://schemas.microsoft.com/office/powerpoint/2010/main" val="394697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ＭＳ Ｐゴシック" pitchFamily="34" charset="-128"/>
              </a:rPr>
              <a:t>Uluslararası örgütler</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170588811"/>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3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7315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3200" b="1" dirty="0">
                <a:solidFill>
                  <a:schemeClr val="bg1"/>
                </a:solidFill>
              </a:rPr>
              <a:t>Resmi Olmayan </a:t>
            </a:r>
          </a:p>
          <a:p>
            <a:pPr marL="0" indent="0" algn="r">
              <a:buFont typeface="Arial" charset="0"/>
              <a:buNone/>
              <a:defRPr/>
            </a:pPr>
            <a:r>
              <a:rPr lang="tr-TR" sz="3200" b="1" dirty="0">
                <a:solidFill>
                  <a:schemeClr val="bg1"/>
                </a:solidFill>
              </a:rPr>
              <a:t>Uluslararası İşbirliği Yöntemleri</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41895"/>
            <a:ext cx="8525021" cy="1963614"/>
          </a:xfrm>
          <a:prstGeom prst="rect">
            <a:avLst/>
          </a:prstGeom>
        </p:spPr>
        <p:txBody>
          <a:bodyPr wrap="square">
            <a:spAutoFit/>
          </a:bodyPr>
          <a:lstStyle/>
          <a:p>
            <a:pPr algn="ctr" eaLnBrk="1" hangingPunct="1">
              <a:lnSpc>
                <a:spcPct val="80000"/>
              </a:lnSpc>
            </a:pPr>
            <a:r>
              <a:rPr lang="tr-TR" sz="3200" b="1" dirty="0">
                <a:ea typeface="ＭＳ Ｐゴシック" charset="0"/>
                <a:cs typeface="ＭＳ Ｐゴシック" charset="0"/>
              </a:rPr>
              <a:t>Üçüncü Bölüm</a:t>
            </a:r>
          </a:p>
          <a:p>
            <a:pPr eaLnBrk="1" hangingPunct="1"/>
            <a:endParaRPr lang="tr-TR" sz="3200" i="1" dirty="0"/>
          </a:p>
          <a:p>
            <a:pPr algn="ctr" eaLnBrk="1" hangingPunct="1"/>
            <a:r>
              <a:rPr lang="tr-TR" sz="3200" b="1" dirty="0"/>
              <a:t>Budapeşte Sözleşmesi 7/24 Uluslararası İşbirliği İrtibat Ağı</a:t>
            </a:r>
          </a:p>
        </p:txBody>
      </p:sp>
    </p:spTree>
    <p:extLst>
      <p:ext uri="{BB962C8B-B14F-4D97-AF65-F5344CB8AC3E}">
        <p14:creationId xmlns:p14="http://schemas.microsoft.com/office/powerpoint/2010/main" val="52359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ＭＳ Ｐゴシック"/>
              </a:rPr>
              <a:t>Oturum Hedefleri</a:t>
            </a:r>
            <a:endParaRPr lang="tr-TR" sz="3200"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894204"/>
            <a:ext cx="4119388" cy="5262979"/>
          </a:xfrm>
          <a:prstGeom prst="rect">
            <a:avLst/>
          </a:prstGeom>
        </p:spPr>
        <p:txBody>
          <a:bodyPr wrap="square">
            <a:spAutoFit/>
          </a:bodyPr>
          <a:lstStyle/>
          <a:p>
            <a:pPr marL="342900" lvl="2" indent="-342900" algn="just">
              <a:buFont typeface="Wingdings" pitchFamily="2" charset="2"/>
              <a:buChar char="ü"/>
            </a:pPr>
            <a:r>
              <a:rPr lang="tr-TR" sz="2100" i="1" dirty="0"/>
              <a:t>Ceza konularında resmi ve resmi olmayan karşılıklı adli yardımlaşma arasındaki farkları anlamak</a:t>
            </a:r>
          </a:p>
          <a:p>
            <a:pPr marL="342900" lvl="2" indent="-342900" algn="just">
              <a:buFont typeface="Wingdings" pitchFamily="2" charset="2"/>
              <a:buChar char="ü"/>
            </a:pPr>
            <a:endParaRPr lang="tr-TR" sz="2100" i="1" dirty="0"/>
          </a:p>
          <a:p>
            <a:pPr marL="342900" lvl="2" indent="-342900" algn="just">
              <a:buFont typeface="Wingdings" pitchFamily="2" charset="2"/>
              <a:buChar char="ü"/>
            </a:pPr>
            <a:r>
              <a:rPr lang="tr-TR" sz="2100" i="1" dirty="0"/>
              <a:t>Siber Suç Alanında Uluslararası İşbirliği Örgütlerinin ve Ağlarının teşkilatlanması, işleyişi ve yetkileri hakkında ek bilgiye sahip olmak</a:t>
            </a:r>
          </a:p>
          <a:p>
            <a:pPr marL="342900" lvl="2" indent="-342900" algn="just">
              <a:buFont typeface="Wingdings" pitchFamily="2" charset="2"/>
              <a:buChar char="ü"/>
            </a:pPr>
            <a:endParaRPr lang="tr-TR" sz="2100" i="1" dirty="0"/>
          </a:p>
          <a:p>
            <a:pPr marL="342900" lvl="2" indent="-342900" algn="just">
              <a:buFont typeface="Wingdings" pitchFamily="2" charset="2"/>
              <a:buChar char="ü"/>
            </a:pPr>
            <a:r>
              <a:rPr lang="tr-TR" sz="2100" i="1" dirty="0"/>
              <a:t>Ek olarak Avrupa Konseyi Siber Suç Sözleşmesi’nin 35. maddesi uygulamasını incelemek ve kavramak</a:t>
            </a:r>
          </a:p>
        </p:txBody>
      </p:sp>
      <p:sp>
        <p:nvSpPr>
          <p:cNvPr id="16" name="TextBox 15">
            <a:extLst>
              <a:ext uri="{FF2B5EF4-FFF2-40B4-BE49-F238E27FC236}">
                <a16:creationId xmlns:a16="http://schemas.microsoft.com/office/drawing/2014/main" id="{BC236941-1F46-4363-B666-BED0F7B0949A}"/>
              </a:ext>
            </a:extLst>
          </p:cNvPr>
          <p:cNvSpPr txBox="1"/>
          <p:nvPr/>
        </p:nvSpPr>
        <p:spPr>
          <a:xfrm>
            <a:off x="4604841" y="932177"/>
            <a:ext cx="4172607" cy="2077492"/>
          </a:xfrm>
          <a:prstGeom prst="rect">
            <a:avLst/>
          </a:prstGeom>
          <a:noFill/>
        </p:spPr>
        <p:txBody>
          <a:bodyPr wrap="square">
            <a:spAutoFit/>
          </a:bodyPr>
          <a:lstStyle/>
          <a:p>
            <a:pPr marL="342900" lvl="2" indent="-342900" algn="just">
              <a:buFont typeface="Wingdings" pitchFamily="2" charset="2"/>
              <a:buChar char="ü"/>
            </a:pPr>
            <a:r>
              <a:rPr lang="tr-TR" sz="2150" i="1" dirty="0"/>
              <a:t>Siber suçun önlenmesine ve buna ilişkin karşılıklı adli yardımlaşmaya yönelik bazı ulusal yerel çözümler hakkında farkındalık yaratmak</a:t>
            </a:r>
          </a:p>
        </p:txBody>
      </p:sp>
      <p:pic>
        <p:nvPicPr>
          <p:cNvPr id="5" name="Picture 4">
            <a:extLst>
              <a:ext uri="{FF2B5EF4-FFF2-40B4-BE49-F238E27FC236}">
                <a16:creationId xmlns:a16="http://schemas.microsoft.com/office/drawing/2014/main" id="{F406F9C4-9404-4005-B7DB-6D0690577772}"/>
              </a:ext>
            </a:extLst>
          </p:cNvPr>
          <p:cNvPicPr>
            <a:picLocks noChangeAspect="1"/>
          </p:cNvPicPr>
          <p:nvPr/>
        </p:nvPicPr>
        <p:blipFill>
          <a:blip r:embed="rId4"/>
          <a:stretch>
            <a:fillRect/>
          </a:stretch>
        </p:blipFill>
        <p:spPr>
          <a:xfrm>
            <a:off x="5512817" y="3677389"/>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Budapeşte Sözleşmesi </a:t>
            </a:r>
          </a:p>
          <a:p>
            <a:pPr algn="r"/>
            <a:r>
              <a:rPr lang="tr-TR" sz="3200" b="1" dirty="0"/>
              <a:t>7/24 Uluslararası İşbirliği İrtibat Ağı</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indent="-342900">
              <a:spcAft>
                <a:spcPts val="0"/>
              </a:spcAft>
              <a:buFont typeface="Wingdings" pitchFamily="2" charset="2"/>
              <a:buChar char="Ø"/>
            </a:pPr>
            <a:r>
              <a:rPr lang="tr-TR" sz="2200" b="1" dirty="0"/>
              <a:t>Budapeşte Sözleşmesi Madde 35</a:t>
            </a:r>
            <a:r>
              <a:rPr lang="tr-TR" sz="2200" dirty="0"/>
              <a:t>:</a:t>
            </a:r>
          </a:p>
          <a:p>
            <a:pPr>
              <a:spcAft>
                <a:spcPts val="0"/>
              </a:spcAft>
              <a:buFont typeface="Wingdings" pitchFamily="2" charset="2"/>
              <a:buChar char="Ø"/>
            </a:pPr>
            <a:endParaRPr lang="tr-TR" sz="2200" dirty="0"/>
          </a:p>
          <a:p>
            <a:pPr marL="342900" indent="-342900">
              <a:buFont typeface="Wingdings" pitchFamily="2" charset="2"/>
              <a:buChar char="ü"/>
            </a:pPr>
            <a:r>
              <a:rPr lang="tr-TR" sz="2200" dirty="0"/>
              <a:t>7/24 İrtibat Noktaları Ağı olarak adlandırılan </a:t>
            </a:r>
            <a:r>
              <a:rPr lang="tr-TR" sz="2200" b="1" dirty="0"/>
              <a:t>erişilebilir irtibat noktaları kurma yükümlülüğü</a:t>
            </a:r>
          </a:p>
          <a:p>
            <a:pPr marL="342900" indent="-342900">
              <a:buFont typeface="Wingdings" pitchFamily="2" charset="2"/>
              <a:buChar char="ü"/>
            </a:pPr>
            <a:r>
              <a:rPr lang="tr-TR" sz="2200" b="1" dirty="0"/>
              <a:t>Bu irtibat noktalarının genel hedefleri:</a:t>
            </a:r>
          </a:p>
          <a:p>
            <a:pPr marL="342900" indent="-342900">
              <a:buFont typeface="Arial" panose="020B0604020202020204" pitchFamily="34" charset="0"/>
              <a:buChar char="•"/>
            </a:pPr>
            <a:r>
              <a:rPr lang="tr-TR" sz="2200" dirty="0"/>
              <a:t>uluslararası işbirliğini kolaylaştırmak</a:t>
            </a:r>
          </a:p>
          <a:p>
            <a:pPr marL="342900" indent="-342900">
              <a:buFont typeface="Arial" panose="020B0604020202020204" pitchFamily="34" charset="0"/>
              <a:buChar char="•"/>
            </a:pPr>
            <a:r>
              <a:rPr lang="tr-TR" sz="2200" dirty="0"/>
              <a:t>diğer irtibat noktalarına teknik tavsiyede bulunmak</a:t>
            </a:r>
          </a:p>
          <a:p>
            <a:pPr marL="342900" indent="-342900">
              <a:buFont typeface="Arial" panose="020B0604020202020204" pitchFamily="34" charset="0"/>
              <a:buChar char="•"/>
            </a:pPr>
            <a:r>
              <a:rPr lang="tr-TR" sz="2200" dirty="0"/>
              <a:t>verinin süratli şekilde korunma mekanizmasını işler hale getirmek </a:t>
            </a:r>
          </a:p>
        </p:txBody>
      </p:sp>
      <p:sp>
        <p:nvSpPr>
          <p:cNvPr id="5" name="Rectangle 4">
            <a:extLst>
              <a:ext uri="{FF2B5EF4-FFF2-40B4-BE49-F238E27FC236}">
                <a16:creationId xmlns:a16="http://schemas.microsoft.com/office/drawing/2014/main" id="{2E766598-3560-424F-B979-E1A0E7BA23CB}"/>
              </a:ext>
            </a:extLst>
          </p:cNvPr>
          <p:cNvSpPr/>
          <p:nvPr/>
        </p:nvSpPr>
        <p:spPr>
          <a:xfrm>
            <a:off x="4483478" y="1120348"/>
            <a:ext cx="4572000" cy="1107996"/>
          </a:xfrm>
          <a:prstGeom prst="rect">
            <a:avLst/>
          </a:prstGeom>
        </p:spPr>
        <p:txBody>
          <a:bodyPr>
            <a:spAutoFit/>
          </a:bodyPr>
          <a:lstStyle/>
          <a:p>
            <a:pPr marL="342900" lvl="1" indent="-342900">
              <a:buFont typeface="Arial" panose="020B0604020202020204" pitchFamily="34" charset="0"/>
              <a:buChar char="•"/>
            </a:pPr>
            <a:r>
              <a:rPr lang="tr-TR" sz="2200" dirty="0"/>
              <a:t>acil delil toplamak</a:t>
            </a:r>
          </a:p>
          <a:p>
            <a:pPr marL="342900" lvl="1" indent="-342900">
              <a:buFont typeface="Arial" panose="020B0604020202020204" pitchFamily="34" charset="0"/>
              <a:buChar char="•"/>
            </a:pPr>
            <a:r>
              <a:rPr lang="tr-TR" sz="2200" dirty="0"/>
              <a:t>şüphelileri bulmak ve tespit etmek</a:t>
            </a:r>
          </a:p>
        </p:txBody>
      </p:sp>
      <p:pic>
        <p:nvPicPr>
          <p:cNvPr id="8" name="Picture 7">
            <a:extLst>
              <a:ext uri="{FF2B5EF4-FFF2-40B4-BE49-F238E27FC236}">
                <a16:creationId xmlns:a16="http://schemas.microsoft.com/office/drawing/2014/main" id="{F126BD5F-2DCB-B747-B6B1-67D658D21AC7}"/>
              </a:ext>
            </a:extLst>
          </p:cNvPr>
          <p:cNvPicPr>
            <a:picLocks noChangeAspect="1"/>
          </p:cNvPicPr>
          <p:nvPr/>
        </p:nvPicPr>
        <p:blipFill>
          <a:blip r:embed="rId4"/>
          <a:stretch>
            <a:fillRect/>
          </a:stretch>
        </p:blipFill>
        <p:spPr>
          <a:xfrm>
            <a:off x="4868419" y="3310642"/>
            <a:ext cx="3930110" cy="2160259"/>
          </a:xfrm>
          <a:prstGeom prst="rect">
            <a:avLst/>
          </a:prstGeom>
        </p:spPr>
      </p:pic>
    </p:spTree>
    <p:extLst>
      <p:ext uri="{BB962C8B-B14F-4D97-AF65-F5344CB8AC3E}">
        <p14:creationId xmlns:p14="http://schemas.microsoft.com/office/powerpoint/2010/main" val="241672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Budapeşte Sözleşmesi </a:t>
            </a:r>
          </a:p>
          <a:p>
            <a:pPr algn="r"/>
            <a:r>
              <a:rPr lang="tr-TR" sz="3200" b="1" dirty="0"/>
              <a:t>7/24 Uluslararası İşbirliği İrtibat Ağı</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55257"/>
          </a:xfrm>
          <a:prstGeom prst="rect">
            <a:avLst/>
          </a:prstGeom>
        </p:spPr>
        <p:txBody>
          <a:bodyPr>
            <a:spAutoFit/>
          </a:bodyPr>
          <a:lstStyle/>
          <a:p>
            <a:pPr marL="342900" indent="-342900">
              <a:spcAft>
                <a:spcPts val="0"/>
              </a:spcAft>
              <a:buFont typeface="Wingdings" pitchFamily="2" charset="2"/>
              <a:buChar char="Ø"/>
            </a:pPr>
            <a:r>
              <a:rPr lang="tr-TR" sz="2200" b="1" dirty="0"/>
              <a:t>7/24 İrtibat Noktaları:</a:t>
            </a:r>
            <a:endParaRPr lang="tr-TR" sz="2200" dirty="0"/>
          </a:p>
          <a:p>
            <a:pPr>
              <a:spcAft>
                <a:spcPts val="0"/>
              </a:spcAft>
              <a:buFont typeface="Wingdings" pitchFamily="2" charset="2"/>
              <a:buChar char="Ø"/>
            </a:pPr>
            <a:endParaRPr lang="tr-TR" sz="2200" dirty="0"/>
          </a:p>
          <a:p>
            <a:pPr marL="269875" indent="-269875">
              <a:buFont typeface="Arial" charset="0"/>
              <a:buChar char="•"/>
              <a:defRPr/>
            </a:pPr>
            <a:r>
              <a:rPr lang="tr-TR" sz="1900" dirty="0">
                <a:effectLst>
                  <a:outerShdw blurRad="38100" dist="38100" dir="2700000" algn="tl">
                    <a:srgbClr val="DDDDDD"/>
                  </a:outerShdw>
                </a:effectLst>
                <a:ea typeface="ＭＳ Ｐゴシック" charset="0"/>
                <a:cs typeface="ＭＳ Ｐゴシック" charset="0"/>
              </a:rPr>
              <a:t>Yüksek teknoloji suçları konusunda uzman kişilerden oluşan bir </a:t>
            </a:r>
            <a:r>
              <a:rPr lang="tr-TR" sz="1900" b="1" dirty="0">
                <a:effectLst>
                  <a:outerShdw blurRad="38100" dist="38100" dir="2700000" algn="tl">
                    <a:srgbClr val="DDDDDD"/>
                  </a:outerShdw>
                </a:effectLst>
                <a:ea typeface="ＭＳ Ｐゴシック" charset="0"/>
                <a:cs typeface="ＭＳ Ｐゴシック" charset="0"/>
              </a:rPr>
              <a:t>operasyon ağı</a:t>
            </a:r>
          </a:p>
          <a:p>
            <a:pPr marL="269875" indent="-269875">
              <a:buFont typeface="Arial" charset="0"/>
              <a:buChar char="•"/>
              <a:defRPr/>
            </a:pPr>
            <a:r>
              <a:rPr lang="tr-TR" sz="1900" dirty="0">
                <a:ea typeface="ＭＳ Ｐゴシック" charset="0"/>
                <a:cs typeface="ＭＳ Ｐゴシック" charset="0"/>
              </a:rPr>
              <a:t>Resmi işbirliği talebi zorunlu olsa dahi </a:t>
            </a:r>
            <a:r>
              <a:rPr lang="tr-TR" sz="1900" b="1" dirty="0">
                <a:ea typeface="ＭＳ Ｐゴシック" charset="0"/>
                <a:cs typeface="ＭＳ Ｐゴシック" charset="0"/>
              </a:rPr>
              <a:t>çok hızlı bir biçimde yardım ve işbirliği </a:t>
            </a:r>
            <a:r>
              <a:rPr lang="tr-TR" sz="1900" dirty="0">
                <a:ea typeface="ＭＳ Ｐゴシック" charset="0"/>
                <a:cs typeface="ＭＳ Ｐゴシック" charset="0"/>
              </a:rPr>
              <a:t>sağlar</a:t>
            </a:r>
          </a:p>
          <a:p>
            <a:pPr marL="269875" indent="-269875">
              <a:buFont typeface="Arial" charset="0"/>
              <a:buChar char="•"/>
              <a:defRPr/>
            </a:pPr>
            <a:r>
              <a:rPr lang="tr-TR" sz="1900" dirty="0">
                <a:ea typeface="Times New Roman" panose="02020603050405020304" pitchFamily="18" charset="0"/>
                <a:cs typeface="Arial" panose="020B0604020202020204" pitchFamily="34" charset="0"/>
              </a:rPr>
              <a:t>Her bir ülke için </a:t>
            </a:r>
            <a:r>
              <a:rPr lang="tr-TR" sz="1900" b="1" dirty="0">
                <a:ea typeface="Times New Roman" panose="02020603050405020304" pitchFamily="18" charset="0"/>
                <a:cs typeface="Arial" panose="020B0604020202020204" pitchFamily="34" charset="0"/>
              </a:rPr>
              <a:t>haftanın 7 günü ve günün 24 saati erişilebilecek </a:t>
            </a:r>
            <a:r>
              <a:rPr lang="tr-TR" sz="1900" dirty="0">
                <a:ea typeface="Times New Roman" panose="02020603050405020304" pitchFamily="18" charset="0"/>
                <a:cs typeface="Arial" panose="020B0604020202020204" pitchFamily="34" charset="0"/>
              </a:rPr>
              <a:t>bir irtibat noktası</a:t>
            </a:r>
            <a:endParaRPr lang="tr-TR" sz="1900" dirty="0">
              <a:ea typeface="ＭＳ Ｐゴシック" charset="0"/>
              <a:cs typeface="ＭＳ Ｐゴシック" charset="0"/>
            </a:endParaRPr>
          </a:p>
          <a:p>
            <a:pPr marL="269875" indent="-269875">
              <a:buFont typeface="Arial" charset="0"/>
              <a:buChar char="•"/>
              <a:defRPr/>
            </a:pPr>
            <a:r>
              <a:rPr lang="tr-TR" sz="1900" b="1" dirty="0">
                <a:effectLst>
                  <a:outerShdw blurRad="38100" dist="38100" dir="2700000" algn="tl">
                    <a:srgbClr val="DDDDDD"/>
                  </a:outerShdw>
                </a:effectLst>
                <a:ea typeface="ＭＳ Ｐゴシック" charset="0"/>
                <a:cs typeface="ＭＳ Ｐゴシック" charset="0"/>
              </a:rPr>
              <a:t>İrtibat noktaları arasında doğrudan iletişim</a:t>
            </a:r>
          </a:p>
          <a:p>
            <a:pPr marL="269875" indent="-269875">
              <a:buFont typeface="Arial" charset="0"/>
              <a:buChar char="•"/>
              <a:defRPr/>
            </a:pPr>
            <a:r>
              <a:rPr lang="tr-TR" sz="1900" dirty="0">
                <a:ea typeface="ＭＳ Ｐゴシック" charset="0"/>
                <a:cs typeface="ＭＳ Ｐゴシック" charset="0"/>
              </a:rPr>
              <a:t>Daha çok, dünya genelindeki trafik verilerinin ve depolanmış diğer verilerin derhal korunması imkanını sağlamaya yöneliktir</a:t>
            </a:r>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4"/>
          <a:stretch>
            <a:fillRect/>
          </a:stretch>
        </p:blipFill>
        <p:spPr>
          <a:xfrm>
            <a:off x="4834582" y="2602253"/>
            <a:ext cx="4005176" cy="2242898"/>
          </a:xfrm>
          <a:prstGeom prst="rect">
            <a:avLst/>
          </a:prstGeom>
        </p:spPr>
      </p:pic>
    </p:spTree>
    <p:extLst>
      <p:ext uri="{BB962C8B-B14F-4D97-AF65-F5344CB8AC3E}">
        <p14:creationId xmlns:p14="http://schemas.microsoft.com/office/powerpoint/2010/main" val="232312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Budapeşte Sözleşmesi </a:t>
            </a:r>
          </a:p>
          <a:p>
            <a:pPr algn="r"/>
            <a:r>
              <a:rPr lang="tr-TR" sz="3200" b="1" dirty="0"/>
              <a:t>7/24 Uluslararası İşbirliği İrtibat Ağı</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indent="-342900">
              <a:spcAft>
                <a:spcPts val="0"/>
              </a:spcAft>
              <a:buFont typeface="Wingdings" pitchFamily="2" charset="2"/>
              <a:buChar char="Ø"/>
            </a:pPr>
            <a:r>
              <a:rPr lang="tr-TR" sz="2200" b="1" dirty="0"/>
              <a:t>7/24 İrtibat Noktaları:</a:t>
            </a:r>
            <a:endParaRPr lang="tr-TR" sz="2200" dirty="0"/>
          </a:p>
          <a:p>
            <a:pPr marL="342900" indent="-342900">
              <a:spcAft>
                <a:spcPts val="0"/>
              </a:spcAft>
              <a:buFont typeface="Wingdings" pitchFamily="2" charset="2"/>
              <a:buChar char="Ø"/>
            </a:pPr>
            <a:endParaRPr lang="tr-TR" sz="2200" dirty="0"/>
          </a:p>
          <a:p>
            <a:pPr marL="342900" indent="-342900">
              <a:spcAft>
                <a:spcPts val="0"/>
              </a:spcAft>
              <a:buFont typeface="Arial" panose="020B0604020202020204" pitchFamily="34" charset="0"/>
              <a:buChar char="•"/>
            </a:pPr>
            <a:r>
              <a:rPr lang="tr-TR" sz="2200" b="1" dirty="0"/>
              <a:t>çoğu irtibat noktası polis </a:t>
            </a:r>
            <a:r>
              <a:rPr lang="tr-TR" sz="2200" dirty="0"/>
              <a:t>merkezlidir</a:t>
            </a:r>
            <a:endParaRPr lang="tr-TR" sz="2200" b="1" dirty="0"/>
          </a:p>
          <a:p>
            <a:pPr marL="342900" indent="-342900">
              <a:spcAft>
                <a:spcPts val="0"/>
              </a:spcAft>
              <a:buFont typeface="Arial" panose="020B0604020202020204" pitchFamily="34" charset="0"/>
              <a:buChar char="•"/>
            </a:pPr>
            <a:endParaRPr lang="tr-TR" sz="2200" dirty="0"/>
          </a:p>
          <a:p>
            <a:pPr marL="342900" indent="-342900">
              <a:spcAft>
                <a:spcPts val="0"/>
              </a:spcAft>
              <a:buFont typeface="Arial" panose="020B0604020202020204" pitchFamily="34" charset="0"/>
              <a:buChar char="•"/>
            </a:pPr>
            <a:r>
              <a:rPr lang="tr-TR" sz="2200" b="1" dirty="0"/>
              <a:t>bazıları savcılık </a:t>
            </a:r>
            <a:r>
              <a:rPr lang="tr-TR" sz="2200" dirty="0"/>
              <a:t>merkezli irtibat noktalarıdır</a:t>
            </a:r>
            <a:endParaRPr lang="tr-TR" sz="2200" b="1" dirty="0"/>
          </a:p>
          <a:p>
            <a:pPr marL="342900" indent="-342900">
              <a:spcAft>
                <a:spcPts val="0"/>
              </a:spcAft>
              <a:buFont typeface="Arial" panose="020B0604020202020204" pitchFamily="34" charset="0"/>
              <a:buChar char="•"/>
            </a:pPr>
            <a:endParaRPr lang="tr-TR" sz="2200" dirty="0"/>
          </a:p>
          <a:p>
            <a:pPr marL="342900" indent="-342900">
              <a:spcAft>
                <a:spcPts val="0"/>
              </a:spcAft>
              <a:buFont typeface="Arial" panose="020B0604020202020204" pitchFamily="34" charset="0"/>
              <a:buChar char="•"/>
            </a:pPr>
            <a:r>
              <a:rPr lang="tr-TR" sz="2200" dirty="0"/>
              <a:t>7/24 İrtibat Noktaları Ağının </a:t>
            </a:r>
            <a:r>
              <a:rPr lang="tr-TR" sz="2200" b="1" dirty="0"/>
              <a:t>hukuki dayanağı Budapeşte Sözleşmesi</a:t>
            </a:r>
            <a:r>
              <a:rPr lang="tr-TR" sz="2200" dirty="0"/>
              <a:t>’nde düzenlenmiştir ve uluslararası işbirliğine dair en önemli araçlardan biri olarak kabul edilmektedir</a:t>
            </a:r>
            <a:endParaRPr lang="tr-TR" sz="2200" b="1" dirty="0"/>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4"/>
          <a:stretch>
            <a:fillRect/>
          </a:stretch>
        </p:blipFill>
        <p:spPr>
          <a:xfrm>
            <a:off x="4834582" y="2602253"/>
            <a:ext cx="4005176" cy="2242898"/>
          </a:xfrm>
          <a:prstGeom prst="rect">
            <a:avLst/>
          </a:prstGeom>
        </p:spPr>
      </p:pic>
    </p:spTree>
    <p:extLst>
      <p:ext uri="{BB962C8B-B14F-4D97-AF65-F5344CB8AC3E}">
        <p14:creationId xmlns:p14="http://schemas.microsoft.com/office/powerpoint/2010/main" val="178551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Budapeşte Sözleşmesi </a:t>
            </a:r>
          </a:p>
          <a:p>
            <a:pPr algn="r"/>
            <a:r>
              <a:rPr lang="tr-TR" sz="3200" b="1" dirty="0"/>
              <a:t>7/24 Uluslararası İşbirliği İrtibat Ağı</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12677726"/>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385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 Alanında Uluslararası </a:t>
            </a:r>
          </a:p>
          <a:p>
            <a:pPr algn="r"/>
            <a:r>
              <a:rPr lang="tr-TR" sz="3200" b="1" dirty="0"/>
              <a:t>İşbirliği Örgütleri ve Ağları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01125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3200" b="1" dirty="0">
                <a:solidFill>
                  <a:schemeClr val="bg1"/>
                </a:solidFill>
              </a:rPr>
              <a:t>Resmi Olmayan </a:t>
            </a:r>
          </a:p>
          <a:p>
            <a:pPr marL="0" indent="0" algn="r">
              <a:buFont typeface="Arial" charset="0"/>
              <a:buNone/>
              <a:defRPr/>
            </a:pPr>
            <a:r>
              <a:rPr lang="tr-TR" sz="3200" b="1" dirty="0">
                <a:solidFill>
                  <a:schemeClr val="bg1"/>
                </a:solidFill>
              </a:rPr>
              <a:t>Uluslararası İşbirliği Yöntemleri</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554545"/>
          </a:xfrm>
          <a:prstGeom prst="rect">
            <a:avLst/>
          </a:prstGeom>
        </p:spPr>
        <p:txBody>
          <a:bodyPr wrap="square">
            <a:spAutoFit/>
          </a:bodyPr>
          <a:lstStyle/>
          <a:p>
            <a:pPr algn="ctr" eaLnBrk="1" hangingPunct="1"/>
            <a:r>
              <a:rPr lang="tr-TR" sz="3200" b="1" dirty="0"/>
              <a:t>Dördüncü Bölüm</a:t>
            </a:r>
          </a:p>
          <a:p>
            <a:pPr algn="ctr" eaLnBrk="1" hangingPunct="1"/>
            <a:endParaRPr lang="tr-TR" sz="3200" b="1" dirty="0"/>
          </a:p>
          <a:p>
            <a:pPr algn="ctr"/>
            <a:r>
              <a:rPr lang="tr-TR" sz="3200" b="1" dirty="0"/>
              <a:t>Doğu Ortaklığı Devletleri Örneği: uluslararası işbirliği uygulamasını geliştirmek</a:t>
            </a:r>
          </a:p>
        </p:txBody>
      </p:sp>
    </p:spTree>
    <p:extLst>
      <p:ext uri="{BB962C8B-B14F-4D97-AF65-F5344CB8AC3E}">
        <p14:creationId xmlns:p14="http://schemas.microsoft.com/office/powerpoint/2010/main" val="4950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dirty="0"/>
              <a:t>Doğu Ortaklığı</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026" name="Picture 2" descr="EPP Calls for More Engagement with Eastern Partnership Countries -">
            <a:extLst>
              <a:ext uri="{FF2B5EF4-FFF2-40B4-BE49-F238E27FC236}">
                <a16:creationId xmlns:a16="http://schemas.microsoft.com/office/drawing/2014/main" id="{E749DE86-2305-4F00-AA0B-FB838592F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678" y="1642791"/>
            <a:ext cx="4699322" cy="31888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E2A6568-E96B-4252-8FE3-6DC79C6D8AEB}"/>
              </a:ext>
            </a:extLst>
          </p:cNvPr>
          <p:cNvSpPr/>
          <p:nvPr/>
        </p:nvSpPr>
        <p:spPr>
          <a:xfrm>
            <a:off x="78570" y="989546"/>
            <a:ext cx="4572000" cy="4154984"/>
          </a:xfrm>
          <a:prstGeom prst="rect">
            <a:avLst/>
          </a:prstGeom>
        </p:spPr>
        <p:txBody>
          <a:bodyPr>
            <a:spAutoFit/>
          </a:bodyPr>
          <a:lstStyle/>
          <a:p>
            <a:pPr marL="342900" indent="-342900">
              <a:spcAft>
                <a:spcPts val="0"/>
              </a:spcAft>
              <a:buFont typeface="Wingdings" pitchFamily="2" charset="2"/>
              <a:buChar char="Ø"/>
            </a:pPr>
            <a:r>
              <a:rPr lang="tr-TR" sz="2200" dirty="0"/>
              <a:t>Doğu Ortaklığı (</a:t>
            </a:r>
            <a:r>
              <a:rPr lang="tr-TR" sz="2200" dirty="0" err="1"/>
              <a:t>EaP</a:t>
            </a:r>
            <a:r>
              <a:rPr lang="tr-TR" sz="2200" dirty="0"/>
              <a:t>) AB, üye devletleri ve altı Doğru Avrupa Ortağından (Azerbaycan, Moldova, Ukrayna, </a:t>
            </a:r>
            <a:r>
              <a:rPr lang="tr-TR" sz="2200" dirty="0" err="1"/>
              <a:t>Belarus</a:t>
            </a:r>
            <a:r>
              <a:rPr lang="tr-TR" sz="2200" dirty="0"/>
              <a:t>, Gürcistan ve Ermenistan) oluşan ortak bir girişimdir.</a:t>
            </a:r>
          </a:p>
          <a:p>
            <a:pPr marL="342900" indent="-342900">
              <a:spcAft>
                <a:spcPts val="0"/>
              </a:spcAft>
              <a:buFont typeface="Wingdings" pitchFamily="2" charset="2"/>
              <a:buChar char="Ø"/>
            </a:pPr>
            <a:endParaRPr lang="tr-TR" sz="2200" i="1" dirty="0"/>
          </a:p>
          <a:p>
            <a:pPr marL="342900" indent="-342900">
              <a:spcAft>
                <a:spcPts val="0"/>
              </a:spcAft>
              <a:buFont typeface="Wingdings" pitchFamily="2" charset="2"/>
              <a:buChar char="Ø"/>
            </a:pPr>
            <a:r>
              <a:rPr lang="tr-TR" sz="2200" dirty="0"/>
              <a:t>Siber suçlarla mücadele ve özellikle de uluslararası işbirliğinin ilerletilmesi, bölgenin gelişimi için anahtar öneme sahip önceliklerden biridir. </a:t>
            </a:r>
          </a:p>
        </p:txBody>
      </p:sp>
    </p:spTree>
    <p:extLst>
      <p:ext uri="{BB962C8B-B14F-4D97-AF65-F5344CB8AC3E}">
        <p14:creationId xmlns:p14="http://schemas.microsoft.com/office/powerpoint/2010/main" val="165222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dirty="0"/>
              <a:t>Doğu Ortaklığı:</a:t>
            </a:r>
          </a:p>
          <a:p>
            <a:pPr algn="r"/>
            <a:r>
              <a:rPr lang="tr-TR" sz="3200" dirty="0"/>
              <a:t>Kapasite geliştirme çabaları</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78570" y="989546"/>
            <a:ext cx="4572000" cy="5170646"/>
          </a:xfrm>
          <a:prstGeom prst="rect">
            <a:avLst/>
          </a:prstGeom>
        </p:spPr>
        <p:txBody>
          <a:bodyPr>
            <a:spAutoFit/>
          </a:bodyPr>
          <a:lstStyle/>
          <a:p>
            <a:pPr marL="342900" indent="-342900">
              <a:spcAft>
                <a:spcPts val="0"/>
              </a:spcAft>
              <a:buFont typeface="Wingdings" pitchFamily="2" charset="2"/>
              <a:buChar char="Ø"/>
            </a:pPr>
            <a:r>
              <a:rPr lang="tr-TR" sz="2200" dirty="0"/>
              <a:t>2015-2018 yılları arasında AB/Avrupa Konseyi </a:t>
            </a:r>
            <a:r>
              <a:rPr lang="tr-TR" sz="2200" dirty="0" err="1"/>
              <a:t>Cybercirme@EaP</a:t>
            </a:r>
            <a:r>
              <a:rPr lang="tr-TR" sz="2200" dirty="0"/>
              <a:t> projesi kapsamında bölgesel düzeyde bir dizi toplantı yürütülmüştür</a:t>
            </a:r>
          </a:p>
          <a:p>
            <a:pPr marL="342900" indent="-342900">
              <a:spcAft>
                <a:spcPts val="0"/>
              </a:spcAft>
              <a:buFont typeface="Wingdings" pitchFamily="2" charset="2"/>
              <a:buChar char="Ø"/>
            </a:pPr>
            <a:endParaRPr lang="tr-TR" sz="2200" dirty="0"/>
          </a:p>
          <a:p>
            <a:pPr marL="342900" indent="-342900">
              <a:spcAft>
                <a:spcPts val="0"/>
              </a:spcAft>
              <a:buFont typeface="Wingdings" pitchFamily="2" charset="2"/>
              <a:buChar char="Ø"/>
            </a:pPr>
            <a:r>
              <a:rPr lang="tr-TR" sz="2200" dirty="0"/>
              <a:t>Tavsiyeler ve kılavuz ilkeler (işbirliği şablonları da dahil olmak üzere) geliştirilmiştir</a:t>
            </a:r>
          </a:p>
          <a:p>
            <a:pPr marL="342900" indent="-342900">
              <a:spcAft>
                <a:spcPts val="0"/>
              </a:spcAft>
              <a:buFont typeface="Wingdings" pitchFamily="2" charset="2"/>
              <a:buChar char="Ø"/>
            </a:pPr>
            <a:endParaRPr lang="tr-TR" sz="2200" dirty="0"/>
          </a:p>
          <a:p>
            <a:pPr marL="342900" indent="-342900">
              <a:spcAft>
                <a:spcPts val="0"/>
              </a:spcAft>
              <a:buFont typeface="Wingdings" pitchFamily="2" charset="2"/>
              <a:buChar char="Ø"/>
            </a:pPr>
            <a:r>
              <a:rPr lang="tr-TR" sz="2200" dirty="0"/>
              <a:t>Gelişmeler, en son Mayıs 2018 tarihli olmak üzere Doğu Ortaklığı Uluslararası İşbirliği Bölgesel Raporlarında özetlenmiştir</a:t>
            </a:r>
          </a:p>
        </p:txBody>
      </p:sp>
      <p:pic>
        <p:nvPicPr>
          <p:cNvPr id="8" name="Picture 7" descr="A group of people sitting at a table&#10;&#10;Description automatically generated">
            <a:extLst>
              <a:ext uri="{FF2B5EF4-FFF2-40B4-BE49-F238E27FC236}">
                <a16:creationId xmlns:a16="http://schemas.microsoft.com/office/drawing/2014/main" id="{6AF24A0B-C354-4464-A278-0ADBAE2D88C7}"/>
              </a:ext>
            </a:extLst>
          </p:cNvPr>
          <p:cNvPicPr>
            <a:picLocks noChangeAspect="1"/>
          </p:cNvPicPr>
          <p:nvPr/>
        </p:nvPicPr>
        <p:blipFill>
          <a:blip r:embed="rId4"/>
          <a:stretch>
            <a:fillRect/>
          </a:stretch>
        </p:blipFill>
        <p:spPr>
          <a:xfrm>
            <a:off x="4584607" y="2407534"/>
            <a:ext cx="4478009" cy="3315604"/>
          </a:xfrm>
          <a:prstGeom prst="rect">
            <a:avLst/>
          </a:prstGeom>
        </p:spPr>
      </p:pic>
    </p:spTree>
    <p:extLst>
      <p:ext uri="{BB962C8B-B14F-4D97-AF65-F5344CB8AC3E}">
        <p14:creationId xmlns:p14="http://schemas.microsoft.com/office/powerpoint/2010/main" val="2174185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dirty="0"/>
              <a:t>2018 Raporu:</a:t>
            </a:r>
          </a:p>
          <a:p>
            <a:pPr algn="r"/>
            <a:r>
              <a:rPr lang="tr-TR" sz="3200" dirty="0"/>
              <a:t>İşbirliğinin geliştirilmesi için dört ana sütun</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9" name="Diagram 8">
            <a:extLst>
              <a:ext uri="{FF2B5EF4-FFF2-40B4-BE49-F238E27FC236}">
                <a16:creationId xmlns:a16="http://schemas.microsoft.com/office/drawing/2014/main" id="{E63CEFFC-7D15-46F2-A80B-6B747AC1831E}"/>
              </a:ext>
            </a:extLst>
          </p:cNvPr>
          <p:cNvGraphicFramePr/>
          <p:nvPr>
            <p:extLst>
              <p:ext uri="{D42A27DB-BD31-4B8C-83A1-F6EECF244321}">
                <p14:modId xmlns:p14="http://schemas.microsoft.com/office/powerpoint/2010/main" val="3298681859"/>
              </p:ext>
            </p:extLst>
          </p:nvPr>
        </p:nvGraphicFramePr>
        <p:xfrm>
          <a:off x="810230" y="920099"/>
          <a:ext cx="8403221" cy="53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9928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tr-TR" sz="2400" dirty="0">
                <a:latin typeface="Verdana" panose="020B0604030504040204" pitchFamily="34" charset="0"/>
                <a:ea typeface="Verdana" panose="020B0604030504040204" pitchFamily="34" charset="0"/>
              </a:rPr>
              <a:t>2018 Raporu:</a:t>
            </a:r>
          </a:p>
          <a:p>
            <a:pPr algn="r"/>
            <a:r>
              <a:rPr lang="tr-TR" sz="2400" dirty="0">
                <a:latin typeface="Verdana" panose="020B0604030504040204" pitchFamily="34" charset="0"/>
                <a:ea typeface="Verdana" panose="020B0604030504040204" pitchFamily="34" charset="0"/>
              </a:rPr>
              <a:t>Hukuki yükümlülükler</a:t>
            </a:r>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2" name="Rectangle 1"/>
          <p:cNvSpPr/>
          <p:nvPr/>
        </p:nvSpPr>
        <p:spPr>
          <a:xfrm>
            <a:off x="152400" y="1149489"/>
            <a:ext cx="4604795" cy="5139869"/>
          </a:xfrm>
          <a:prstGeom prst="rect">
            <a:avLst/>
          </a:prstGeom>
        </p:spPr>
        <p:txBody>
          <a:bodyPr wrap="square">
            <a:spAutoFit/>
          </a:bodyPr>
          <a:lstStyle/>
          <a:p>
            <a:r>
              <a:rPr lang="tr-TR" b="1" dirty="0">
                <a:latin typeface="Verdana" panose="020B0604030504040204" pitchFamily="34" charset="0"/>
                <a:ea typeface="Verdana" panose="020B0604030504040204" pitchFamily="34" charset="0"/>
                <a:cs typeface="Verdana" panose="020B0604030504040204" pitchFamily="34" charset="0"/>
              </a:rPr>
              <a:t>Kapsamlı hukuki değerlendirme:</a:t>
            </a:r>
          </a:p>
          <a:p>
            <a:endParaRPr lang="tr-TR" sz="10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tr-TR" dirty="0"/>
              <a:t>Ortak kavramların ve tanımların kabulü (altta yatan eylemler, elektronik delil);</a:t>
            </a:r>
          </a:p>
          <a:p>
            <a:pPr marL="342900" indent="-342900">
              <a:spcBef>
                <a:spcPts val="600"/>
              </a:spcBef>
              <a:spcAft>
                <a:spcPts val="0"/>
              </a:spcAft>
              <a:buFont typeface="Wingdings" pitchFamily="2" charset="2"/>
              <a:buChar char="Ø"/>
            </a:pPr>
            <a:r>
              <a:rPr lang="tr-TR" dirty="0"/>
              <a:t>Sözleşme uyarınca usul yetkileri (koruma hükümler ve üretim emirleri),</a:t>
            </a:r>
          </a:p>
          <a:p>
            <a:pPr marL="342900" indent="-342900">
              <a:spcBef>
                <a:spcPts val="600"/>
              </a:spcBef>
              <a:spcAft>
                <a:spcPts val="0"/>
              </a:spcAft>
              <a:buFont typeface="Wingdings" pitchFamily="2" charset="2"/>
              <a:buChar char="Ø"/>
            </a:pPr>
            <a:r>
              <a:rPr lang="tr-TR" dirty="0"/>
              <a:t>7/24 İrtibat Noktası makamı, işlevleri ve faaliyetlerine yönelik düzenlemeler;</a:t>
            </a:r>
          </a:p>
          <a:p>
            <a:pPr marL="342900" indent="-342900">
              <a:spcBef>
                <a:spcPts val="600"/>
              </a:spcBef>
              <a:spcAft>
                <a:spcPts val="0"/>
              </a:spcAft>
              <a:buFont typeface="Wingdings" pitchFamily="2" charset="2"/>
              <a:buChar char="Ø"/>
            </a:pPr>
            <a:r>
              <a:rPr lang="tr-TR" dirty="0"/>
              <a:t>Siber Suç Sözleşmesi’nin 18.1.b maddesinde öngörülen olasılıklar;</a:t>
            </a:r>
          </a:p>
          <a:p>
            <a:pPr marL="342900" indent="-342900">
              <a:spcBef>
                <a:spcPts val="600"/>
              </a:spcBef>
              <a:spcAft>
                <a:spcPts val="0"/>
              </a:spcAft>
              <a:buFont typeface="Wingdings" pitchFamily="2" charset="2"/>
              <a:buChar char="Ø"/>
            </a:pPr>
            <a:r>
              <a:rPr lang="tr-TR" dirty="0"/>
              <a:t>Karşılıklı adli yardımlaşma taleplerinin hızlı bir biçimde işleme alınması önündeki engellerin ortadan kaldırılması (</a:t>
            </a:r>
            <a:r>
              <a:rPr lang="tr-TR" dirty="0" err="1"/>
              <a:t>örn</a:t>
            </a:r>
            <a:r>
              <a:rPr lang="tr-TR" dirty="0"/>
              <a:t>. belgelerin aslını sağlama yükümlülüğünün sınırlandırılması)</a:t>
            </a:r>
          </a:p>
          <a:p>
            <a:pPr marL="342900" indent="-342900">
              <a:spcBef>
                <a:spcPts val="600"/>
              </a:spcBef>
              <a:spcAft>
                <a:spcPts val="0"/>
              </a:spcAft>
              <a:buFont typeface="Wingdings" pitchFamily="2" charset="2"/>
              <a:buChar char="Ø"/>
            </a:pPr>
            <a:r>
              <a:rPr lang="tr-TR" dirty="0"/>
              <a:t>İyi uygulamalara ilişkin kılavuzlara veya el kitaplarına açık erişim</a:t>
            </a:r>
          </a:p>
        </p:txBody>
      </p:sp>
      <p:pic>
        <p:nvPicPr>
          <p:cNvPr id="3074" name="Picture 2" descr="CyberEast: Long-distance Master Programme in Cybercrime Investigation and Computer Forensics starting in September 2020">
            <a:extLst>
              <a:ext uri="{FF2B5EF4-FFF2-40B4-BE49-F238E27FC236}">
                <a16:creationId xmlns:a16="http://schemas.microsoft.com/office/drawing/2014/main" id="{51997E2C-933A-48AD-995F-7EC872151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517" y="2581877"/>
            <a:ext cx="4361083"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8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3200" b="1" dirty="0">
                <a:solidFill>
                  <a:schemeClr val="bg1"/>
                </a:solidFill>
              </a:rPr>
              <a:t>Resmi Olmayan </a:t>
            </a:r>
          </a:p>
          <a:p>
            <a:pPr marL="0" indent="0" algn="r">
              <a:buFont typeface="Arial" charset="0"/>
              <a:buNone/>
              <a:defRPr/>
            </a:pPr>
            <a:r>
              <a:rPr lang="tr-TR" sz="3200" b="1" dirty="0">
                <a:solidFill>
                  <a:schemeClr val="bg1"/>
                </a:solidFill>
              </a:rPr>
              <a:t>Uluslararası İşbirliği Yöntemleri</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38944"/>
            <a:ext cx="8525021" cy="1865126"/>
          </a:xfrm>
          <a:prstGeom prst="rect">
            <a:avLst/>
          </a:prstGeom>
        </p:spPr>
        <p:txBody>
          <a:bodyPr wrap="square">
            <a:spAutoFit/>
          </a:bodyPr>
          <a:lstStyle/>
          <a:p>
            <a:pPr algn="ctr" eaLnBrk="1" hangingPunct="1">
              <a:lnSpc>
                <a:spcPct val="80000"/>
              </a:lnSpc>
            </a:pPr>
            <a:r>
              <a:rPr lang="tr-TR" sz="3200" b="1" dirty="0">
                <a:ea typeface="ＭＳ Ｐゴシック" charset="0"/>
                <a:cs typeface="ＭＳ Ｐゴシック" charset="0"/>
              </a:rPr>
              <a:t>Birinci Bölüm</a:t>
            </a:r>
          </a:p>
          <a:p>
            <a:pPr algn="ctr" eaLnBrk="1" hangingPunct="1">
              <a:lnSpc>
                <a:spcPct val="80000"/>
              </a:lnSpc>
            </a:pPr>
            <a:endParaRPr lang="tr-TR" sz="3200" b="1" dirty="0">
              <a:ea typeface="ＭＳ Ｐゴシック" charset="0"/>
              <a:cs typeface="ＭＳ Ｐゴシック" charset="0"/>
            </a:endParaRPr>
          </a:p>
          <a:p>
            <a:pPr algn="ctr" eaLnBrk="1" hangingPunct="1"/>
            <a:r>
              <a:rPr lang="tr-TR" sz="3200" b="1" dirty="0"/>
              <a:t>Ceza konularında resmi ve resmi olmayan karşılıklı adli yardımlaşma</a:t>
            </a:r>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32957"/>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tr-TR" sz="2800" dirty="0">
                <a:solidFill>
                  <a:schemeClr val="bg1"/>
                </a:solidFill>
                <a:latin typeface="Verdana" charset="0"/>
                <a:cs typeface="Verdana" charset="0"/>
              </a:rPr>
              <a:t>2018 Raporu:</a:t>
            </a:r>
          </a:p>
          <a:p>
            <a:pPr algn="r"/>
            <a:r>
              <a:rPr lang="tr-TR" sz="2800" dirty="0">
                <a:solidFill>
                  <a:schemeClr val="bg1"/>
                </a:solidFill>
                <a:latin typeface="Verdana" charset="0"/>
                <a:cs typeface="Verdana" charset="0"/>
              </a:rPr>
              <a:t>Etkin iletişim</a:t>
            </a:r>
          </a:p>
        </p:txBody>
      </p:sp>
      <p:sp>
        <p:nvSpPr>
          <p:cNvPr id="2" name="Rectangle 1"/>
          <p:cNvSpPr/>
          <p:nvPr/>
        </p:nvSpPr>
        <p:spPr>
          <a:xfrm>
            <a:off x="117674" y="1137914"/>
            <a:ext cx="4651095" cy="5109091"/>
          </a:xfrm>
          <a:prstGeom prst="rect">
            <a:avLst/>
          </a:prstGeom>
        </p:spPr>
        <p:txBody>
          <a:bodyPr wrap="square">
            <a:spAutoFit/>
          </a:bodyPr>
          <a:lstStyle/>
          <a:p>
            <a:r>
              <a:rPr lang="tr-TR" b="1" dirty="0">
                <a:latin typeface="Verdana" panose="020B0604030504040204" pitchFamily="34" charset="0"/>
                <a:ea typeface="Verdana" panose="020B0604030504040204" pitchFamily="34" charset="0"/>
                <a:cs typeface="Verdana" panose="020B0604030504040204" pitchFamily="34" charset="0"/>
              </a:rPr>
              <a:t>İletişimle ilgili hususların geliştirilmesi:</a:t>
            </a:r>
          </a:p>
          <a:p>
            <a:pPr marL="285750" indent="-285750">
              <a:buFontTx/>
              <a:buChar char="-"/>
            </a:pPr>
            <a:endParaRPr lang="tr-TR"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tr-TR" dirty="0"/>
              <a:t>Çok dilli standart şablonların ve 7/24 iletişim formları ile karşılıklı adli yardımlaşma formlarının kullanılması;</a:t>
            </a:r>
          </a:p>
          <a:p>
            <a:pPr marL="342900" indent="-342900">
              <a:spcBef>
                <a:spcPts val="600"/>
              </a:spcBef>
              <a:spcAft>
                <a:spcPts val="0"/>
              </a:spcAft>
              <a:buFont typeface="Wingdings" pitchFamily="2" charset="2"/>
              <a:buChar char="Ø"/>
            </a:pPr>
            <a:r>
              <a:rPr lang="tr-TR" dirty="0"/>
              <a:t>Uluslararası işbirliğine ilişkin </a:t>
            </a:r>
            <a:r>
              <a:rPr lang="tr-TR" dirty="0" err="1"/>
              <a:t>Octopus</a:t>
            </a:r>
            <a:r>
              <a:rPr lang="tr-TR" dirty="0"/>
              <a:t> Topluluk kaynaklarının (doğrulanmış veri) kullanımı;</a:t>
            </a:r>
          </a:p>
          <a:p>
            <a:pPr marL="342900" indent="-342900">
              <a:spcBef>
                <a:spcPts val="600"/>
              </a:spcBef>
              <a:spcAft>
                <a:spcPts val="0"/>
              </a:spcAft>
              <a:buFont typeface="Wingdings" pitchFamily="2" charset="2"/>
              <a:buChar char="Ø"/>
            </a:pPr>
            <a:r>
              <a:rPr lang="tr-TR" dirty="0"/>
              <a:t>Bilgi paylaşımı ve gelen/giden vakaların takibi yoluyla 7/24 İrtibat Noktası ve karşılıklı adli yardımlaşma makamları arasında koordinasyonun sağlanması;</a:t>
            </a:r>
          </a:p>
          <a:p>
            <a:pPr marL="342900" indent="-342900">
              <a:spcBef>
                <a:spcPts val="600"/>
              </a:spcBef>
              <a:spcAft>
                <a:spcPts val="0"/>
              </a:spcAft>
              <a:buFont typeface="Wingdings" pitchFamily="2" charset="2"/>
              <a:buChar char="Ø"/>
            </a:pPr>
            <a:r>
              <a:rPr lang="tr-TR" dirty="0"/>
              <a:t>Soruşturmacılara, savcılara, yargı personeline, uluslararası işbirliği ve ulusal irtibat noktası çalışanlarına yönelik uzmanlık eğitimi</a:t>
            </a:r>
          </a:p>
        </p:txBody>
      </p:sp>
      <p:pic>
        <p:nvPicPr>
          <p:cNvPr id="1026" name="Picture 2">
            <a:extLst>
              <a:ext uri="{FF2B5EF4-FFF2-40B4-BE49-F238E27FC236}">
                <a16:creationId xmlns:a16="http://schemas.microsoft.com/office/drawing/2014/main" id="{AA940794-364C-4EFE-9668-66DAD02D9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356" y="2309421"/>
            <a:ext cx="4302970" cy="306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07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2138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tr-TR" sz="2800" dirty="0">
                <a:solidFill>
                  <a:schemeClr val="bg1"/>
                </a:solidFill>
                <a:latin typeface="Verdana" charset="0"/>
                <a:cs typeface="Verdana" charset="0"/>
              </a:rPr>
              <a:t>2018 Raporu:</a:t>
            </a:r>
          </a:p>
          <a:p>
            <a:pPr algn="r"/>
            <a:r>
              <a:rPr lang="tr-TR" sz="2800" dirty="0">
                <a:solidFill>
                  <a:schemeClr val="bg1"/>
                </a:solidFill>
                <a:latin typeface="Verdana" charset="0"/>
                <a:cs typeface="Verdana" charset="0"/>
              </a:rPr>
              <a:t>Usul yönetimi</a:t>
            </a:r>
          </a:p>
        </p:txBody>
      </p:sp>
      <p:sp>
        <p:nvSpPr>
          <p:cNvPr id="2" name="Rectangle 1"/>
          <p:cNvSpPr/>
          <p:nvPr/>
        </p:nvSpPr>
        <p:spPr>
          <a:xfrm>
            <a:off x="7938" y="1120200"/>
            <a:ext cx="4668234" cy="5186035"/>
          </a:xfrm>
          <a:prstGeom prst="rect">
            <a:avLst/>
          </a:prstGeom>
        </p:spPr>
        <p:txBody>
          <a:bodyPr wrap="square">
            <a:spAutoFit/>
          </a:bodyPr>
          <a:lstStyle/>
          <a:p>
            <a:r>
              <a:rPr lang="tr-TR" b="1" dirty="0">
                <a:latin typeface="Verdana" panose="020B0604030504040204" pitchFamily="34" charset="0"/>
                <a:ea typeface="Verdana" panose="020B0604030504040204" pitchFamily="34" charset="0"/>
                <a:cs typeface="Verdana" panose="020B0604030504040204" pitchFamily="34" charset="0"/>
              </a:rPr>
              <a:t>Usul yönetiminin geliştirilmesi:</a:t>
            </a:r>
          </a:p>
          <a:p>
            <a:endParaRPr lang="tr-TR" sz="16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tr-TR" sz="1600" dirty="0"/>
              <a:t>İyi uygulamalara ve deneyimlere dayanan 7/24 İrtibat Noktaları Kılavuzları;</a:t>
            </a:r>
          </a:p>
          <a:p>
            <a:pPr marL="342900" indent="-342900">
              <a:spcBef>
                <a:spcPts val="600"/>
              </a:spcBef>
              <a:spcAft>
                <a:spcPts val="0"/>
              </a:spcAft>
              <a:buFont typeface="Wingdings" pitchFamily="2" charset="2"/>
              <a:buChar char="Ø"/>
            </a:pPr>
            <a:r>
              <a:rPr lang="tr-TR" sz="1600" dirty="0"/>
              <a:t>Kolluk teşkilatları ile internet hizmet sağlayıcıları arasında resmi işbirliği;</a:t>
            </a:r>
          </a:p>
          <a:p>
            <a:pPr marL="342900" indent="-342900">
              <a:spcBef>
                <a:spcPts val="600"/>
              </a:spcBef>
              <a:spcAft>
                <a:spcPts val="0"/>
              </a:spcAft>
              <a:buFont typeface="Wingdings" pitchFamily="2" charset="2"/>
              <a:buChar char="Ø"/>
            </a:pPr>
            <a:r>
              <a:rPr lang="tr-TR" sz="1600" dirty="0"/>
              <a:t>Kabul edilebilir deliller hakkında polisten polise haberleşme ve yabancı hizmet sağlayıcılarına / bankacılık sektörüne doğrudan erişim gibi uluslararası işbirliği konularında etkin insan kaynakları ve iletişim kullanımı;</a:t>
            </a:r>
          </a:p>
          <a:p>
            <a:pPr marL="342900" indent="-342900">
              <a:spcBef>
                <a:spcPts val="600"/>
              </a:spcBef>
              <a:spcAft>
                <a:spcPts val="0"/>
              </a:spcAft>
              <a:buFont typeface="Wingdings" pitchFamily="2" charset="2"/>
              <a:buChar char="Ø"/>
            </a:pPr>
            <a:r>
              <a:rPr lang="tr-TR" sz="1600" dirty="0"/>
              <a:t>Kabul edilmiş resmi kriterler uyarınca, gelen karşılıklı yardımlaşma taleplerinde resmi olarak acil/öncelikli işleme alma imkanı;</a:t>
            </a:r>
          </a:p>
          <a:p>
            <a:pPr marL="342900" indent="-342900">
              <a:spcBef>
                <a:spcPts val="600"/>
              </a:spcBef>
              <a:spcAft>
                <a:spcPts val="0"/>
              </a:spcAft>
              <a:buFont typeface="Wingdings" pitchFamily="2" charset="2"/>
              <a:buChar char="Ø"/>
            </a:pPr>
            <a:r>
              <a:rPr lang="tr-TR" sz="1600" dirty="0"/>
              <a:t>Karşılıklı adli yardımlaşma taleplerine ilişkin çekirdek verilerin mevcut ceza dosyaları yönetimi sistemlerine daha iyi entegrasyonunu.</a:t>
            </a:r>
          </a:p>
        </p:txBody>
      </p:sp>
      <p:pic>
        <p:nvPicPr>
          <p:cNvPr id="2050" name="Picture 2" descr="Cybercrime@EAP III: New project on public/private cooperation">
            <a:extLst>
              <a:ext uri="{FF2B5EF4-FFF2-40B4-BE49-F238E27FC236}">
                <a16:creationId xmlns:a16="http://schemas.microsoft.com/office/drawing/2014/main" id="{92D60F29-F1B4-44C7-B3A7-DF7F6EB24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397" y="2633293"/>
            <a:ext cx="4308653" cy="28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09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980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tr-TR" sz="2800" dirty="0">
                <a:solidFill>
                  <a:schemeClr val="bg1"/>
                </a:solidFill>
                <a:latin typeface="Verdana" charset="0"/>
                <a:cs typeface="Verdana" charset="0"/>
              </a:rPr>
              <a:t>2018 Raporu:</a:t>
            </a:r>
          </a:p>
          <a:p>
            <a:pPr algn="r"/>
            <a:r>
              <a:rPr lang="tr-TR" sz="2800" dirty="0">
                <a:solidFill>
                  <a:schemeClr val="bg1"/>
                </a:solidFill>
                <a:latin typeface="Verdana" charset="0"/>
                <a:cs typeface="Verdana" charset="0"/>
              </a:rPr>
              <a:t>Taleplerin niteliği</a:t>
            </a:r>
          </a:p>
        </p:txBody>
      </p:sp>
      <p:sp>
        <p:nvSpPr>
          <p:cNvPr id="2" name="Rectangle 1"/>
          <p:cNvSpPr/>
          <p:nvPr/>
        </p:nvSpPr>
        <p:spPr>
          <a:xfrm>
            <a:off x="152400" y="1149489"/>
            <a:ext cx="4419600" cy="4278094"/>
          </a:xfrm>
          <a:prstGeom prst="rect">
            <a:avLst/>
          </a:prstGeom>
        </p:spPr>
        <p:txBody>
          <a:bodyPr wrap="square">
            <a:spAutoFit/>
          </a:bodyPr>
          <a:lstStyle/>
          <a:p>
            <a:r>
              <a:rPr lang="tr-TR" b="1" dirty="0">
                <a:latin typeface="Verdana" panose="020B0604030504040204" pitchFamily="34" charset="0"/>
                <a:ea typeface="Verdana" panose="020B0604030504040204" pitchFamily="34" charset="0"/>
                <a:cs typeface="Verdana" panose="020B0604030504040204" pitchFamily="34" charset="0"/>
              </a:rPr>
              <a:t>Karşılıklı adli yardımlaşma </a:t>
            </a:r>
            <a:r>
              <a:rPr lang="tr-TR" b="1" dirty="0" smtClean="0">
                <a:latin typeface="Verdana" panose="020B0604030504040204" pitchFamily="34" charset="0"/>
                <a:ea typeface="Verdana" panose="020B0604030504040204" pitchFamily="34" charset="0"/>
                <a:cs typeface="Verdana" panose="020B0604030504040204" pitchFamily="34" charset="0"/>
              </a:rPr>
              <a:t> (</a:t>
            </a:r>
            <a:r>
              <a:rPr lang="tr-TR" b="1" dirty="0" err="1" smtClean="0">
                <a:latin typeface="Verdana" panose="020B0604030504040204" pitchFamily="34" charset="0"/>
                <a:ea typeface="Verdana" panose="020B0604030504040204" pitchFamily="34" charset="0"/>
                <a:cs typeface="Verdana" panose="020B0604030504040204" pitchFamily="34" charset="0"/>
              </a:rPr>
              <a:t>MLA</a:t>
            </a:r>
            <a:r>
              <a:rPr lang="tr-TR" b="1" smtClean="0">
                <a:latin typeface="Verdana" panose="020B0604030504040204" pitchFamily="34" charset="0"/>
                <a:ea typeface="Verdana" panose="020B0604030504040204" pitchFamily="34" charset="0"/>
                <a:cs typeface="Verdana" panose="020B0604030504040204" pitchFamily="34" charset="0"/>
              </a:rPr>
              <a:t>) taleplerinin </a:t>
            </a:r>
            <a:r>
              <a:rPr lang="tr-TR" b="1" dirty="0">
                <a:latin typeface="Verdana" panose="020B0604030504040204" pitchFamily="34" charset="0"/>
                <a:ea typeface="Verdana" panose="020B0604030504040204" pitchFamily="34" charset="0"/>
                <a:cs typeface="Verdana" panose="020B0604030504040204" pitchFamily="34" charset="0"/>
              </a:rPr>
              <a:t>niteliğinin geliştirilmesi:</a:t>
            </a:r>
            <a:endParaRPr lang="tr-TR"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0"/>
              </a:spcAft>
              <a:buFont typeface="Wingdings" pitchFamily="2" charset="2"/>
              <a:buChar char="Ø"/>
            </a:pPr>
            <a:r>
              <a:rPr lang="tr-TR" dirty="0"/>
              <a:t>Kısa ve bilgilendirici yazım becerisi odaklı kapasite geliştirme faaliyetleri</a:t>
            </a:r>
          </a:p>
          <a:p>
            <a:pPr marL="342900" indent="-342900">
              <a:spcBef>
                <a:spcPts val="600"/>
              </a:spcBef>
              <a:spcAft>
                <a:spcPts val="0"/>
              </a:spcAft>
              <a:buFont typeface="Wingdings" pitchFamily="2" charset="2"/>
              <a:buChar char="Ø"/>
            </a:pPr>
            <a:r>
              <a:rPr lang="tr-TR" dirty="0"/>
              <a:t>Önemsiz (</a:t>
            </a:r>
            <a:r>
              <a:rPr lang="tr-TR" i="1" dirty="0"/>
              <a:t>de </a:t>
            </a:r>
            <a:r>
              <a:rPr lang="tr-TR" i="1" dirty="0" err="1"/>
              <a:t>minimis</a:t>
            </a:r>
            <a:r>
              <a:rPr lang="tr-TR" dirty="0"/>
              <a:t>) talepleri en aza indirgemek;</a:t>
            </a:r>
          </a:p>
          <a:p>
            <a:pPr marL="342900" indent="-342900">
              <a:spcBef>
                <a:spcPts val="600"/>
              </a:spcBef>
              <a:spcAft>
                <a:spcPts val="0"/>
              </a:spcAft>
              <a:buFont typeface="Wingdings" pitchFamily="2" charset="2"/>
              <a:buChar char="Ø"/>
            </a:pPr>
            <a:r>
              <a:rPr lang="tr-TR" dirty="0"/>
              <a:t>Kabul edilebilir bir standarda sahip karşılıklı adli yardımlaşma talepleri için standart şablonların ve el kitaplarının kullanımı;</a:t>
            </a:r>
          </a:p>
          <a:p>
            <a:pPr marL="342900" indent="-342900">
              <a:spcBef>
                <a:spcPts val="600"/>
              </a:spcBef>
              <a:spcAft>
                <a:spcPts val="0"/>
              </a:spcAft>
              <a:buFont typeface="Wingdings" pitchFamily="2" charset="2"/>
              <a:buChar char="Ø"/>
            </a:pPr>
            <a:r>
              <a:rPr lang="tr-TR" dirty="0"/>
              <a:t>Doğrudan adli işbirliği: merkezi raporlama, periyodik takip ve merkezi makamların görüşü.</a:t>
            </a:r>
          </a:p>
        </p:txBody>
      </p:sp>
      <p:pic>
        <p:nvPicPr>
          <p:cNvPr id="4098" name="Picture 2" descr="Brainstorming on the review of the judicial training courses on cybercrime">
            <a:extLst>
              <a:ext uri="{FF2B5EF4-FFF2-40B4-BE49-F238E27FC236}">
                <a16:creationId xmlns:a16="http://schemas.microsoft.com/office/drawing/2014/main" id="{8CB9C8A9-0D32-4B22-9C6B-743108615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533" y="2442148"/>
            <a:ext cx="4365911" cy="281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41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Siber suçlara karşı uluslararası cevap: </a:t>
            </a:r>
          </a:p>
          <a:p>
            <a:pPr algn="r"/>
            <a:r>
              <a:rPr lang="tr-TR" sz="3200" b="1" dirty="0"/>
              <a:t>ülkelere özgü örnekler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1634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3200" b="1" dirty="0">
                <a:solidFill>
                  <a:schemeClr val="bg1"/>
                </a:solidFill>
              </a:rPr>
              <a:t>Resmi Olmayan </a:t>
            </a:r>
          </a:p>
          <a:p>
            <a:pPr marL="0" indent="0" algn="r">
              <a:buFont typeface="Arial" charset="0"/>
              <a:buNone/>
              <a:defRPr/>
            </a:pPr>
            <a:r>
              <a:rPr lang="tr-TR" sz="3200" b="1" dirty="0">
                <a:solidFill>
                  <a:schemeClr val="bg1"/>
                </a:solidFill>
              </a:rPr>
              <a:t>Uluslararası İşbirliği Yöntemleri</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865126"/>
          </a:xfrm>
          <a:prstGeom prst="rect">
            <a:avLst/>
          </a:prstGeom>
        </p:spPr>
        <p:txBody>
          <a:bodyPr wrap="square">
            <a:spAutoFit/>
          </a:bodyPr>
          <a:lstStyle/>
          <a:p>
            <a:pPr algn="ctr" eaLnBrk="1" hangingPunct="1">
              <a:lnSpc>
                <a:spcPct val="80000"/>
              </a:lnSpc>
            </a:pPr>
            <a:r>
              <a:rPr lang="tr-TR" sz="3200" b="1" dirty="0">
                <a:ea typeface="ＭＳ Ｐゴシック" charset="0"/>
                <a:cs typeface="ＭＳ Ｐゴシック" charset="0"/>
              </a:rPr>
              <a:t>Beşinci Bölüm</a:t>
            </a:r>
          </a:p>
          <a:p>
            <a:endParaRPr lang="tr-TR" sz="3200" b="1" dirty="0">
              <a:ea typeface="ＭＳ Ｐゴシック" charset="0"/>
            </a:endParaRPr>
          </a:p>
          <a:p>
            <a:pPr algn="ctr"/>
            <a:r>
              <a:rPr lang="tr-TR" sz="3200" b="1" dirty="0"/>
              <a:t>Özet</a:t>
            </a:r>
          </a:p>
          <a:p>
            <a:pPr algn="ctr" eaLnBrk="1" hangingPunct="1">
              <a:lnSpc>
                <a:spcPct val="80000"/>
              </a:lnSpc>
            </a:pPr>
            <a:endParaRPr lang="tr-TR" sz="3200" b="1" dirty="0"/>
          </a:p>
        </p:txBody>
      </p:sp>
    </p:spTree>
    <p:extLst>
      <p:ext uri="{BB962C8B-B14F-4D97-AF65-F5344CB8AC3E}">
        <p14:creationId xmlns:p14="http://schemas.microsoft.com/office/powerpoint/2010/main" val="3935862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ＭＳ Ｐゴシック" pitchFamily="34" charset="-128"/>
              </a:rPr>
              <a:t>Oturum Hedefleri</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084629"/>
            <a:ext cx="4336333" cy="5170646"/>
          </a:xfrm>
          <a:prstGeom prst="rect">
            <a:avLst/>
          </a:prstGeom>
        </p:spPr>
        <p:txBody>
          <a:bodyPr wrap="square">
            <a:spAutoFit/>
          </a:bodyPr>
          <a:lstStyle/>
          <a:p>
            <a:pPr marL="342900" lvl="2" indent="-342900" algn="just">
              <a:buFont typeface="Wingdings" pitchFamily="2" charset="2"/>
              <a:buChar char="ü"/>
            </a:pPr>
            <a:r>
              <a:rPr lang="tr-TR" sz="2200" i="1" dirty="0"/>
              <a:t>siber suç alanında Uluslararası İşbirliği Örgütlerinin ve Ağlarının teşkilatlanması, işleyişi ve yetkileri hakkında ek bilgiye sahip olmak</a:t>
            </a:r>
          </a:p>
          <a:p>
            <a:pPr marL="342900" lvl="2" indent="-342900" algn="just">
              <a:buFont typeface="Wingdings" pitchFamily="2" charset="2"/>
              <a:buChar char="ü"/>
            </a:pPr>
            <a:r>
              <a:rPr lang="tr-TR" sz="2200" i="1" dirty="0"/>
              <a:t>ek olarak Avrupa Konseyi Siber Suç Sözleşmesi’nin 35. maddesi uygulamasını incelemek ve kavramak</a:t>
            </a:r>
          </a:p>
          <a:p>
            <a:pPr marL="342900" lvl="2" indent="-342900" algn="just">
              <a:buFont typeface="Wingdings" pitchFamily="2" charset="2"/>
              <a:buChar char="ü"/>
            </a:pPr>
            <a:r>
              <a:rPr lang="tr-TR" sz="2200" i="1" dirty="0"/>
              <a:t>siber suçun önlenmesine ve buna ilişkin karşılıklı adli yardımlaşmaya yönelik bazı ulusal yerel çözümler hakkında farkındalık yaratmak</a:t>
            </a:r>
          </a:p>
        </p:txBody>
      </p:sp>
      <p:pic>
        <p:nvPicPr>
          <p:cNvPr id="6" name="Picture 5" descr="A picture containing drawing, food&#10;&#10;Description automatically generated">
            <a:extLst>
              <a:ext uri="{FF2B5EF4-FFF2-40B4-BE49-F238E27FC236}">
                <a16:creationId xmlns:a16="http://schemas.microsoft.com/office/drawing/2014/main" id="{3F8D7186-3FDA-45C4-9898-FF567367C538}"/>
              </a:ext>
            </a:extLst>
          </p:cNvPr>
          <p:cNvPicPr>
            <a:picLocks noChangeAspect="1"/>
          </p:cNvPicPr>
          <p:nvPr/>
        </p:nvPicPr>
        <p:blipFill>
          <a:blip r:embed="rId4"/>
          <a:stretch>
            <a:fillRect/>
          </a:stretch>
        </p:blipFill>
        <p:spPr>
          <a:xfrm>
            <a:off x="4845770" y="2706391"/>
            <a:ext cx="4055236" cy="1445217"/>
          </a:xfrm>
          <a:prstGeom prst="rect">
            <a:avLst/>
          </a:prstGeom>
        </p:spPr>
      </p:pic>
    </p:spTree>
    <p:extLst>
      <p:ext uri="{BB962C8B-B14F-4D97-AF65-F5344CB8AC3E}">
        <p14:creationId xmlns:p14="http://schemas.microsoft.com/office/powerpoint/2010/main" val="3539683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3200" b="1" dirty="0">
                <a:solidFill>
                  <a:schemeClr val="bg1"/>
                </a:solidFill>
              </a:rPr>
              <a:t>Resmi Olmayan </a:t>
            </a:r>
          </a:p>
          <a:p>
            <a:pPr marL="0" indent="0" algn="r">
              <a:buFont typeface="Arial" charset="0"/>
              <a:buNone/>
              <a:defRPr/>
            </a:pPr>
            <a:r>
              <a:rPr lang="tr-TR" sz="3200" b="1" dirty="0">
                <a:solidFill>
                  <a:schemeClr val="bg1"/>
                </a:solidFill>
              </a:rPr>
              <a:t>Uluslararası İşbirliği Yöntemleri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6197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5401479"/>
          </a:xfrm>
          <a:prstGeom prst="rect">
            <a:avLst/>
          </a:prstGeom>
        </p:spPr>
        <p:txBody>
          <a:bodyPr>
            <a:spAutoFit/>
          </a:bodyPr>
          <a:lstStyle/>
          <a:p>
            <a:pPr marL="342900" indent="-342900">
              <a:spcAft>
                <a:spcPts val="0"/>
              </a:spcAft>
              <a:buFont typeface="Wingdings" pitchFamily="2" charset="2"/>
              <a:buChar char="Ø"/>
            </a:pPr>
            <a:r>
              <a:rPr lang="tr-TR" sz="2200" b="1" dirty="0"/>
              <a:t>Resmi yardımlaşma:</a:t>
            </a:r>
          </a:p>
          <a:p>
            <a:pPr marL="342900" indent="-342900">
              <a:spcAft>
                <a:spcPts val="0"/>
              </a:spcAft>
              <a:buFont typeface="Wingdings" pitchFamily="2" charset="2"/>
              <a:buChar char="Ø"/>
            </a:pPr>
            <a:endParaRPr lang="tr-TR" sz="2200" b="1" dirty="0"/>
          </a:p>
          <a:p>
            <a:pPr marL="342900" indent="-342900" algn="just">
              <a:buFont typeface="Arial" panose="020B0604020202020204" pitchFamily="34" charset="0"/>
              <a:buChar char="•"/>
            </a:pPr>
            <a:r>
              <a:rPr lang="tr-TR" sz="2100" dirty="0">
                <a:cs typeface="Arial" panose="020B0604020202020204" pitchFamily="34" charset="0"/>
              </a:rPr>
              <a:t>Zaman zaman ‘adli yardım’ olarak </a:t>
            </a:r>
            <a:r>
              <a:rPr lang="tr-TR" sz="2000" dirty="0">
                <a:cs typeface="Arial" panose="020B0604020202020204" pitchFamily="34" charset="0"/>
              </a:rPr>
              <a:t>da anılan </a:t>
            </a:r>
            <a:r>
              <a:rPr lang="tr-TR" sz="2000" b="1" dirty="0">
                <a:cs typeface="Arial" panose="020B0604020202020204" pitchFamily="34" charset="0"/>
              </a:rPr>
              <a:t>k</a:t>
            </a:r>
            <a:r>
              <a:rPr lang="tr-TR" sz="2000" b="1" dirty="0">
                <a:effectLst/>
                <a:cs typeface="Arial" panose="020B0604020202020204" pitchFamily="34" charset="0"/>
              </a:rPr>
              <a:t>arşılıklı adli yardımlaşma (MLA)</a:t>
            </a:r>
            <a:r>
              <a:rPr lang="tr-TR" sz="2000" dirty="0">
                <a:effectLst/>
                <a:cs typeface="Arial" panose="020B0604020202020204" pitchFamily="34" charset="0"/>
              </a:rPr>
              <a:t>, </a:t>
            </a:r>
            <a:r>
              <a:rPr lang="tr-TR" sz="2000" dirty="0">
                <a:cs typeface="Arial" panose="020B0604020202020204" pitchFamily="34" charset="0"/>
              </a:rPr>
              <a:t>bir devletin </a:t>
            </a:r>
            <a:r>
              <a:rPr lang="tr-TR" sz="2000" dirty="0">
                <a:effectLst/>
                <a:cs typeface="Arial" panose="020B0604020202020204" pitchFamily="34" charset="0"/>
              </a:rPr>
              <a:t>ceza soruşturmalarına veya yargılamalarına yardımcı olmak amacıyla başka bir devlette bulunan delillerin elde edilmesi için </a:t>
            </a:r>
            <a:r>
              <a:rPr lang="tr-TR" sz="2000" b="1" dirty="0">
                <a:effectLst/>
                <a:cs typeface="Arial" panose="020B0604020202020204" pitchFamily="34" charset="0"/>
              </a:rPr>
              <a:t>devletlerin karşılıklı yardım talep etmesi ve yardım sağlaması şeklindeki resmi prosedür</a:t>
            </a:r>
            <a:r>
              <a:rPr lang="tr-TR" sz="2000" dirty="0">
                <a:effectLst/>
                <a:cs typeface="Arial" panose="020B0604020202020204" pitchFamily="34" charset="0"/>
              </a:rPr>
              <a:t>dür.</a:t>
            </a:r>
            <a:endParaRPr lang="tr-TR" sz="2000" b="1" dirty="0">
              <a:effectLst/>
              <a:cs typeface="Arial" panose="020B0604020202020204" pitchFamily="34" charset="0"/>
            </a:endParaRPr>
          </a:p>
          <a:p>
            <a:pPr marL="342900" indent="-342900" algn="just">
              <a:buFont typeface="Arial" panose="020B0604020202020204" pitchFamily="34" charset="0"/>
              <a:buChar char="•"/>
            </a:pPr>
            <a:endParaRPr lang="tr-TR" sz="2000" dirty="0">
              <a:cs typeface="Arial" panose="020B0604020202020204" pitchFamily="34" charset="0"/>
            </a:endParaRPr>
          </a:p>
          <a:p>
            <a:pPr marL="342900" indent="-342900" algn="just">
              <a:buFont typeface="Arial" panose="020B0604020202020204" pitchFamily="34" charset="0"/>
              <a:buChar char="•"/>
            </a:pPr>
            <a:r>
              <a:rPr lang="tr-TR" sz="2000" dirty="0">
                <a:cs typeface="Arial" panose="020B0604020202020204" pitchFamily="34" charset="0"/>
              </a:rPr>
              <a:t>talebi hazırlayan devlet genellikle ‘</a:t>
            </a:r>
            <a:r>
              <a:rPr lang="tr-TR" sz="2000" b="1" dirty="0">
                <a:cs typeface="Arial" panose="020B0604020202020204" pitchFamily="34" charset="0"/>
              </a:rPr>
              <a:t>talepte bulunan devlet</a:t>
            </a:r>
            <a:r>
              <a:rPr lang="tr-TR" sz="2000" dirty="0">
                <a:cs typeface="Arial" panose="020B0604020202020204" pitchFamily="34" charset="0"/>
              </a:rPr>
              <a:t>’, talebin yöneltildiği devlet ise ‘</a:t>
            </a:r>
            <a:r>
              <a:rPr lang="tr-TR" sz="2000" b="1" dirty="0">
                <a:cs typeface="Arial" panose="020B0604020202020204" pitchFamily="34" charset="0"/>
              </a:rPr>
              <a:t>talebi alan devlet</a:t>
            </a:r>
            <a:r>
              <a:rPr lang="tr-TR" sz="2000" dirty="0">
                <a:cs typeface="Arial" panose="020B0604020202020204" pitchFamily="34" charset="0"/>
              </a:rPr>
              <a:t>’ olarak anılır.</a:t>
            </a:r>
            <a:endParaRPr lang="tr-TR" sz="2000" dirty="0">
              <a:effectLst/>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9" y="1589882"/>
            <a:ext cx="4072084" cy="1546577"/>
          </a:xfrm>
          <a:prstGeom prst="rect">
            <a:avLst/>
          </a:prstGeom>
        </p:spPr>
        <p:txBody>
          <a:bodyPr wrap="square">
            <a:spAutoFit/>
          </a:bodyPr>
          <a:lstStyle/>
          <a:p>
            <a:pPr marL="342900" indent="-342900" algn="just">
              <a:lnSpc>
                <a:spcPct val="90000"/>
              </a:lnSpc>
              <a:buFont typeface="Arial" panose="020B0604020202020204" pitchFamily="34" charset="0"/>
              <a:buChar char="•"/>
            </a:pPr>
            <a:r>
              <a:rPr lang="tr-TR" sz="2100" b="1" dirty="0">
                <a:effectLst/>
                <a:cs typeface="Arial" panose="020B0604020202020204" pitchFamily="34" charset="0"/>
              </a:rPr>
              <a:t>Karşılıklı adli yardımlaşma</a:t>
            </a:r>
            <a:r>
              <a:rPr lang="tr-TR" sz="2100" b="1" dirty="0">
                <a:cs typeface="Arial" panose="020B0604020202020204" pitchFamily="34" charset="0"/>
              </a:rPr>
              <a:t> i</a:t>
            </a:r>
            <a:r>
              <a:rPr lang="tr-TR" sz="2100" b="1" dirty="0">
                <a:effectLst/>
                <a:cs typeface="Arial" panose="020B0604020202020204" pitchFamily="34" charset="0"/>
              </a:rPr>
              <a:t>stihbarat veya diğer bilgiler</a:t>
            </a:r>
            <a:r>
              <a:rPr lang="tr-TR" sz="2100" b="1" dirty="0">
                <a:cs typeface="Arial" panose="020B0604020202020204" pitchFamily="34" charset="0"/>
              </a:rPr>
              <a:t>in toplanması için değil delil toplanması için tasarlanmıştır</a:t>
            </a:r>
            <a:endParaRPr lang="tr-TR" sz="2100" b="1" dirty="0"/>
          </a:p>
        </p:txBody>
      </p:sp>
      <p:pic>
        <p:nvPicPr>
          <p:cNvPr id="2050" name="Picture 2" descr="Formal Service Letter Request Sample - Formal letter samples and templates">
            <a:hlinkClick r:id="rId4"/>
            <a:extLst>
              <a:ext uri="{FF2B5EF4-FFF2-40B4-BE49-F238E27FC236}">
                <a16:creationId xmlns:a16="http://schemas.microsoft.com/office/drawing/2014/main" id="{2B7C42ED-5922-40FC-9831-5DF28D5B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278" y="3792137"/>
            <a:ext cx="2971258" cy="24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7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5616922"/>
          </a:xfrm>
          <a:prstGeom prst="rect">
            <a:avLst/>
          </a:prstGeom>
        </p:spPr>
        <p:txBody>
          <a:bodyPr>
            <a:spAutoFit/>
          </a:bodyPr>
          <a:lstStyle/>
          <a:p>
            <a:pPr marL="342900" indent="-342900">
              <a:spcAft>
                <a:spcPts val="0"/>
              </a:spcAft>
              <a:buFont typeface="Wingdings" pitchFamily="2" charset="2"/>
              <a:buChar char="Ø"/>
            </a:pPr>
            <a:r>
              <a:rPr lang="tr-TR" sz="2200" b="1" dirty="0"/>
              <a:t>Resmi olmayan yardımlaşma:</a:t>
            </a:r>
          </a:p>
          <a:p>
            <a:pPr marL="342900" indent="-342900">
              <a:spcAft>
                <a:spcPts val="0"/>
              </a:spcAft>
              <a:buFont typeface="Wingdings" pitchFamily="2" charset="2"/>
              <a:buChar char="Ø"/>
            </a:pPr>
            <a:endParaRPr lang="tr-TR" sz="2200" b="1" dirty="0"/>
          </a:p>
          <a:p>
            <a:pPr marL="342900" indent="-342900" algn="just">
              <a:buFont typeface="Arial" panose="020B0604020202020204" pitchFamily="34" charset="0"/>
              <a:buChar char="•"/>
            </a:pPr>
            <a:r>
              <a:rPr lang="tr-TR" sz="2100" b="1" dirty="0">
                <a:cs typeface="Arial" panose="020B0604020202020204" pitchFamily="34" charset="0"/>
              </a:rPr>
              <a:t>i</a:t>
            </a:r>
            <a:r>
              <a:rPr lang="tr-TR" sz="2100" b="1" dirty="0">
                <a:effectLst/>
                <a:cs typeface="Arial" panose="020B0604020202020204" pitchFamily="34" charset="0"/>
              </a:rPr>
              <a:t>dari yardımlaşma zaman zaman ‘resmi olmayan yardımlaşma’ olarak anılmaktadır</a:t>
            </a:r>
          </a:p>
          <a:p>
            <a:pPr marL="342900" indent="-342900" algn="just">
              <a:buFont typeface="Arial" panose="020B0604020202020204" pitchFamily="34" charset="0"/>
              <a:buChar char="•"/>
            </a:pPr>
            <a:r>
              <a:rPr lang="tr-TR" sz="2100" dirty="0">
                <a:cs typeface="Arial" panose="020B0604020202020204" pitchFamily="34" charset="0"/>
              </a:rPr>
              <a:t>k</a:t>
            </a:r>
            <a:r>
              <a:rPr lang="tr-TR" sz="2100" dirty="0">
                <a:effectLst/>
                <a:cs typeface="Arial" panose="020B0604020202020204" pitchFamily="34" charset="0"/>
              </a:rPr>
              <a:t>arşılıklı adli yardımlaşma talebinin temelini oluşturan </a:t>
            </a:r>
            <a:r>
              <a:rPr lang="tr-TR" sz="2100" b="1" dirty="0">
                <a:effectLst/>
                <a:cs typeface="Arial" panose="020B0604020202020204" pitchFamily="34" charset="0"/>
              </a:rPr>
              <a:t>resmi bir talebin hazırlanmasını içermez</a:t>
            </a:r>
            <a:r>
              <a:rPr lang="tr-TR" sz="2100" dirty="0">
                <a:effectLst/>
                <a:cs typeface="Arial" panose="020B0604020202020204" pitchFamily="34" charset="0"/>
              </a:rPr>
              <a:t> </a:t>
            </a:r>
          </a:p>
          <a:p>
            <a:pPr marL="342900" indent="-342900" algn="just">
              <a:buFont typeface="Arial" panose="020B0604020202020204" pitchFamily="34" charset="0"/>
              <a:buChar char="•"/>
            </a:pPr>
            <a:r>
              <a:rPr lang="tr-TR" sz="2100" dirty="0">
                <a:cs typeface="Arial" panose="020B0604020202020204" pitchFamily="34" charset="0"/>
              </a:rPr>
              <a:t>a</a:t>
            </a:r>
            <a:r>
              <a:rPr lang="tr-TR" sz="2100" dirty="0">
                <a:effectLst/>
                <a:cs typeface="Arial" panose="020B0604020202020204" pitchFamily="34" charset="0"/>
              </a:rPr>
              <a:t>ynı zamanda </a:t>
            </a:r>
            <a:r>
              <a:rPr lang="tr-TR" sz="2100" b="1" dirty="0">
                <a:effectLst/>
                <a:cs typeface="Arial" panose="020B0604020202020204" pitchFamily="34" charset="0"/>
              </a:rPr>
              <a:t>zorlayıcı tedbirin gerekli olmadığı </a:t>
            </a:r>
            <a:r>
              <a:rPr lang="tr-TR" sz="2100" dirty="0">
                <a:effectLst/>
                <a:cs typeface="Arial" panose="020B0604020202020204" pitchFamily="34" charset="0"/>
              </a:rPr>
              <a:t>delil toplama taleplerinin yöneltilebildiği durumlarda da başvurulur</a:t>
            </a:r>
            <a:endParaRPr lang="tr-TR" sz="2100" b="1" dirty="0">
              <a:effectLst/>
              <a:cs typeface="Arial" panose="020B0604020202020204" pitchFamily="34" charset="0"/>
            </a:endParaRPr>
          </a:p>
          <a:p>
            <a:pPr marL="342900" indent="-342900" algn="just">
              <a:buFont typeface="Arial" panose="020B0604020202020204" pitchFamily="34" charset="0"/>
              <a:buChar char="•"/>
            </a:pPr>
            <a:r>
              <a:rPr lang="tr-TR" sz="2100" b="1" dirty="0">
                <a:cs typeface="Arial" panose="020B0604020202020204" pitchFamily="34" charset="0"/>
              </a:rPr>
              <a:t>h</a:t>
            </a:r>
            <a:r>
              <a:rPr lang="tr-TR" sz="2100" b="1" dirty="0">
                <a:effectLst/>
                <a:cs typeface="Arial" panose="020B0604020202020204" pitchFamily="34" charset="0"/>
              </a:rPr>
              <a:t>er iki ülkedeki makamların ağlar kurmasına ve iletişimde kalmalarına yardımcı olur</a:t>
            </a:r>
          </a:p>
        </p:txBody>
      </p:sp>
      <p:sp>
        <p:nvSpPr>
          <p:cNvPr id="5" name="Rectangle 4">
            <a:extLst>
              <a:ext uri="{FF2B5EF4-FFF2-40B4-BE49-F238E27FC236}">
                <a16:creationId xmlns:a16="http://schemas.microsoft.com/office/drawing/2014/main" id="{046D6463-C26B-9644-9190-9FB17B6BA87A}"/>
              </a:ext>
            </a:extLst>
          </p:cNvPr>
          <p:cNvSpPr/>
          <p:nvPr/>
        </p:nvSpPr>
        <p:spPr>
          <a:xfrm>
            <a:off x="4855779" y="1112961"/>
            <a:ext cx="4072084" cy="2031325"/>
          </a:xfrm>
          <a:prstGeom prst="rect">
            <a:avLst/>
          </a:prstGeom>
        </p:spPr>
        <p:txBody>
          <a:bodyPr wrap="square">
            <a:spAutoFit/>
          </a:bodyPr>
          <a:lstStyle/>
          <a:p>
            <a:pPr marL="342900" indent="-342900" algn="just">
              <a:buFont typeface="Arial" panose="020B0604020202020204" pitchFamily="34" charset="0"/>
              <a:buChar char="•"/>
            </a:pPr>
            <a:r>
              <a:rPr lang="tr-TR" sz="2100" dirty="0">
                <a:cs typeface="Arial" panose="020B0604020202020204" pitchFamily="34" charset="0"/>
              </a:rPr>
              <a:t>resmi olmayan yaklaşım, </a:t>
            </a:r>
            <a:r>
              <a:rPr lang="tr-TR" sz="2100" b="1" dirty="0">
                <a:cs typeface="Arial" panose="020B0604020202020204" pitchFamily="34" charset="0"/>
              </a:rPr>
              <a:t>her zaman resmi bir talep yöneltme niyeti bulunsa dahi</a:t>
            </a:r>
            <a:r>
              <a:rPr lang="tr-TR" sz="2100" dirty="0">
                <a:cs typeface="Arial" panose="020B0604020202020204" pitchFamily="34" charset="0"/>
              </a:rPr>
              <a:t>, </a:t>
            </a:r>
            <a:r>
              <a:rPr lang="tr-TR" sz="2100" b="1" dirty="0">
                <a:cs typeface="Arial" panose="020B0604020202020204" pitchFamily="34" charset="0"/>
              </a:rPr>
              <a:t>karmaşık nitelikli her türlü delil talebin</a:t>
            </a:r>
            <a:r>
              <a:rPr lang="tr-TR" sz="2100" dirty="0">
                <a:cs typeface="Arial" panose="020B0604020202020204" pitchFamily="34" charset="0"/>
              </a:rPr>
              <a:t>in ilk adımı olmalıdır </a:t>
            </a:r>
            <a:endParaRPr lang="tr-TR" sz="2100" dirty="0">
              <a:effectLst/>
              <a:cs typeface="Arial" panose="020B0604020202020204" pitchFamily="34" charset="0"/>
            </a:endParaRPr>
          </a:p>
        </p:txBody>
      </p:sp>
      <p:pic>
        <p:nvPicPr>
          <p:cNvPr id="6" name="Picture 2" descr="What Is an Informal Interview and How to Approach It">
            <a:hlinkClick r:id="rId4"/>
            <a:extLst>
              <a:ext uri="{FF2B5EF4-FFF2-40B4-BE49-F238E27FC236}">
                <a16:creationId xmlns:a16="http://schemas.microsoft.com/office/drawing/2014/main" id="{6BAEAF62-FBC5-4359-865E-3444AFEDB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159" y="3938002"/>
            <a:ext cx="3331281" cy="22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309146"/>
          </a:xfrm>
          <a:prstGeom prst="rect">
            <a:avLst/>
          </a:prstGeom>
        </p:spPr>
        <p:txBody>
          <a:bodyPr>
            <a:spAutoFit/>
          </a:bodyPr>
          <a:lstStyle/>
          <a:p>
            <a:pPr marL="342900" indent="-342900">
              <a:spcAft>
                <a:spcPts val="0"/>
              </a:spcAft>
              <a:buFont typeface="Wingdings" pitchFamily="2" charset="2"/>
              <a:buChar char="Ø"/>
            </a:pPr>
            <a:r>
              <a:rPr lang="tr-TR" sz="2200" b="1" dirty="0"/>
              <a:t>Resmi karşılıklı adli </a:t>
            </a:r>
            <a:r>
              <a:rPr lang="tr-TR" sz="2200" b="1" dirty="0" smtClean="0"/>
              <a:t>yardımlaşma (</a:t>
            </a:r>
            <a:r>
              <a:rPr lang="tr-TR" sz="2200" b="1" dirty="0" err="1" smtClean="0"/>
              <a:t>MLA</a:t>
            </a:r>
            <a:r>
              <a:rPr lang="tr-TR" sz="2200" b="1" dirty="0" smtClean="0"/>
              <a:t>) örnekleri</a:t>
            </a:r>
            <a:r>
              <a:rPr lang="tr-TR" sz="2200" b="1" dirty="0"/>
              <a:t>:</a:t>
            </a:r>
          </a:p>
          <a:p>
            <a:pPr marL="342900" indent="-342900">
              <a:spcAft>
                <a:spcPts val="0"/>
              </a:spcAft>
              <a:buFont typeface="Wingdings" pitchFamily="2" charset="2"/>
              <a:buChar char="Ø"/>
            </a:pPr>
            <a:endParaRPr lang="tr-TR" sz="2200" b="1" dirty="0"/>
          </a:p>
          <a:p>
            <a:pPr marL="342900" indent="-342900" algn="just">
              <a:buFont typeface="Arial" panose="020B0604020202020204" pitchFamily="34" charset="0"/>
              <a:buChar char="•"/>
            </a:pPr>
            <a:r>
              <a:rPr lang="tr-TR" sz="2100" dirty="0" smtClean="0">
                <a:cs typeface="Arial" panose="020B0604020202020204" pitchFamily="34" charset="0"/>
              </a:rPr>
              <a:t>Gönüllü olmayan bir tanıktan </a:t>
            </a:r>
            <a:r>
              <a:rPr lang="tr-TR" sz="2100" b="1" dirty="0" smtClean="0">
                <a:cs typeface="Arial" panose="020B0604020202020204" pitchFamily="34" charset="0"/>
              </a:rPr>
              <a:t>ifade alınması</a:t>
            </a:r>
          </a:p>
          <a:p>
            <a:pPr marL="342900" indent="-342900" algn="just">
              <a:buFont typeface="Arial" panose="020B0604020202020204" pitchFamily="34" charset="0"/>
              <a:buChar char="•"/>
            </a:pPr>
            <a:r>
              <a:rPr lang="tr-TR" sz="2100" dirty="0" smtClean="0">
                <a:cs typeface="Arial" panose="020B0604020202020204" pitchFamily="34" charset="0"/>
              </a:rPr>
              <a:t>tanığın </a:t>
            </a:r>
            <a:r>
              <a:rPr lang="tr-TR" sz="2100" b="1" dirty="0">
                <a:cs typeface="Arial" panose="020B0604020202020204" pitchFamily="34" charset="0"/>
              </a:rPr>
              <a:t>ifade vermeye zorlanması</a:t>
            </a:r>
            <a:r>
              <a:rPr lang="tr-TR" sz="2100" dirty="0">
                <a:cs typeface="Arial" panose="020B0604020202020204" pitchFamily="34" charset="0"/>
              </a:rPr>
              <a:t>,</a:t>
            </a:r>
            <a:endParaRPr lang="tr-TR" sz="2100" b="1" dirty="0">
              <a:cs typeface="Arial" panose="020B0604020202020204" pitchFamily="34" charset="0"/>
            </a:endParaRPr>
          </a:p>
          <a:p>
            <a:pPr marL="342900" indent="-342900" algn="just">
              <a:buFont typeface="Arial" panose="020B0604020202020204" pitchFamily="34" charset="0"/>
              <a:buChar char="•"/>
            </a:pPr>
            <a:r>
              <a:rPr lang="tr-TR" sz="2100" dirty="0">
                <a:cs typeface="Arial" panose="020B0604020202020204" pitchFamily="34" charset="0"/>
              </a:rPr>
              <a:t>b</a:t>
            </a:r>
            <a:r>
              <a:rPr lang="tr-TR" sz="2100" dirty="0">
                <a:effectLst/>
                <a:cs typeface="Arial" panose="020B0604020202020204" pitchFamily="34" charset="0"/>
              </a:rPr>
              <a:t>ankalardan ve finansal kuruluşlardan </a:t>
            </a:r>
            <a:r>
              <a:rPr lang="tr-TR" sz="2100" b="1" dirty="0">
                <a:effectLst/>
                <a:cs typeface="Arial" panose="020B0604020202020204" pitchFamily="34" charset="0"/>
              </a:rPr>
              <a:t>hesap bilgisi </a:t>
            </a:r>
            <a:r>
              <a:rPr lang="tr-TR" sz="2100" dirty="0">
                <a:effectLst/>
                <a:cs typeface="Arial" panose="020B0604020202020204" pitchFamily="34" charset="0"/>
              </a:rPr>
              <a:t>ve belge niteliğinde delil </a:t>
            </a:r>
            <a:r>
              <a:rPr lang="tr-TR" sz="2100" b="1" dirty="0">
                <a:effectLst/>
                <a:cs typeface="Arial" panose="020B0604020202020204" pitchFamily="34" charset="0"/>
              </a:rPr>
              <a:t>elde etme</a:t>
            </a:r>
            <a:r>
              <a:rPr lang="tr-TR" sz="2100" dirty="0">
                <a:effectLst/>
                <a:cs typeface="Arial" panose="020B0604020202020204" pitchFamily="34" charset="0"/>
              </a:rPr>
              <a:t>,</a:t>
            </a:r>
            <a:endParaRPr lang="tr-TR" sz="2100" b="1" dirty="0">
              <a:effectLst/>
              <a:cs typeface="Arial" panose="020B0604020202020204" pitchFamily="34" charset="0"/>
            </a:endParaRPr>
          </a:p>
          <a:p>
            <a:pPr marL="342900" indent="-342900" algn="just">
              <a:buFont typeface="Arial" panose="020B0604020202020204" pitchFamily="34" charset="0"/>
              <a:buChar char="•"/>
            </a:pPr>
            <a:r>
              <a:rPr lang="tr-TR" sz="2100" b="1" dirty="0">
                <a:cs typeface="Arial" panose="020B0604020202020204" pitchFamily="34" charset="0"/>
              </a:rPr>
              <a:t>a</a:t>
            </a:r>
            <a:r>
              <a:rPr lang="tr-TR" sz="2100" b="1" dirty="0">
                <a:effectLst/>
                <a:cs typeface="Arial" panose="020B0604020202020204" pitchFamily="34" charset="0"/>
              </a:rPr>
              <a:t>rama ve el koyma talepleri</a:t>
            </a:r>
          </a:p>
          <a:p>
            <a:pPr marL="342900" indent="-342900" algn="just">
              <a:buFont typeface="Arial" panose="020B0604020202020204" pitchFamily="34" charset="0"/>
              <a:buChar char="•"/>
            </a:pPr>
            <a:r>
              <a:rPr lang="tr-TR" sz="2100" b="1" dirty="0">
                <a:cs typeface="Arial" panose="020B0604020202020204" pitchFamily="34" charset="0"/>
              </a:rPr>
              <a:t>i</a:t>
            </a:r>
            <a:r>
              <a:rPr lang="tr-TR" sz="2100" b="1" dirty="0">
                <a:effectLst/>
                <a:cs typeface="Arial" panose="020B0604020202020204" pitchFamily="34" charset="0"/>
              </a:rPr>
              <a:t>nternet kayıtları </a:t>
            </a:r>
            <a:r>
              <a:rPr lang="tr-TR" sz="2100" dirty="0">
                <a:effectLst/>
                <a:cs typeface="Arial" panose="020B0604020202020204" pitchFamily="34" charset="0"/>
              </a:rPr>
              <a:t>ve e-posta içerikleri</a:t>
            </a:r>
            <a:endParaRPr lang="tr-TR" sz="2100" b="1" dirty="0">
              <a:effectLst/>
              <a:cs typeface="Arial" panose="020B0604020202020204" pitchFamily="34" charset="0"/>
            </a:endParaRPr>
          </a:p>
          <a:p>
            <a:pPr marL="342900" indent="-342900" algn="just">
              <a:buFont typeface="Arial" panose="020B0604020202020204" pitchFamily="34" charset="0"/>
              <a:buChar char="•"/>
            </a:pPr>
            <a:r>
              <a:rPr lang="tr-TR" sz="2100" dirty="0">
                <a:effectLst/>
                <a:cs typeface="Arial" panose="020B0604020202020204" pitchFamily="34" charset="0"/>
              </a:rPr>
              <a:t>ifade vermek üzere </a:t>
            </a:r>
            <a:r>
              <a:rPr lang="tr-TR" sz="2100" b="1" dirty="0">
                <a:effectLst/>
                <a:cs typeface="Arial" panose="020B0604020202020204" pitchFamily="34" charset="0"/>
              </a:rPr>
              <a:t>gözetime alınacak,</a:t>
            </a:r>
            <a:r>
              <a:rPr lang="tr-TR" sz="2100" dirty="0">
                <a:effectLst/>
                <a:cs typeface="Arial" panose="020B0604020202020204" pitchFamily="34" charset="0"/>
              </a:rPr>
              <a:t> </a:t>
            </a:r>
            <a:r>
              <a:rPr lang="tr-TR" sz="2100" b="1" dirty="0">
                <a:effectLst/>
                <a:cs typeface="Arial" panose="020B0604020202020204" pitchFamily="34" charset="0"/>
              </a:rPr>
              <a:t>rızası bulunan kişilerin nakli</a:t>
            </a:r>
          </a:p>
        </p:txBody>
      </p:sp>
      <p:sp>
        <p:nvSpPr>
          <p:cNvPr id="5" name="Rectangle 4">
            <a:extLst>
              <a:ext uri="{FF2B5EF4-FFF2-40B4-BE49-F238E27FC236}">
                <a16:creationId xmlns:a16="http://schemas.microsoft.com/office/drawing/2014/main" id="{046D6463-C26B-9644-9190-9FB17B6BA87A}"/>
              </a:ext>
            </a:extLst>
          </p:cNvPr>
          <p:cNvSpPr/>
          <p:nvPr/>
        </p:nvSpPr>
        <p:spPr>
          <a:xfrm>
            <a:off x="4855778" y="1120658"/>
            <a:ext cx="4166677" cy="2128275"/>
          </a:xfrm>
          <a:prstGeom prst="rect">
            <a:avLst/>
          </a:prstGeom>
        </p:spPr>
        <p:txBody>
          <a:bodyPr wrap="square">
            <a:spAutoFit/>
          </a:bodyPr>
          <a:lstStyle/>
          <a:p>
            <a:pPr marL="342900" indent="-342900" algn="just">
              <a:lnSpc>
                <a:spcPct val="90000"/>
              </a:lnSpc>
              <a:buFont typeface="Arial" panose="020B0604020202020204" pitchFamily="34" charset="0"/>
              <a:buChar char="•"/>
            </a:pPr>
            <a:r>
              <a:rPr lang="tr-TR" sz="2100" b="1" dirty="0">
                <a:effectLst/>
                <a:cs typeface="Arial" panose="020B0604020202020204" pitchFamily="34" charset="0"/>
              </a:rPr>
              <a:t>Not: Bir </a:t>
            </a:r>
            <a:r>
              <a:rPr lang="tr-TR" sz="2100" b="1" dirty="0">
                <a:cs typeface="Arial" panose="020B0604020202020204" pitchFamily="34" charset="0"/>
              </a:rPr>
              <a:t>kaçağın tutuklanması hakkında karşılıklı adli yardımlaşma talebi yöneltilemez</a:t>
            </a:r>
            <a:r>
              <a:rPr lang="tr-TR" sz="2100" b="1" dirty="0">
                <a:effectLst/>
                <a:cs typeface="Arial" panose="020B0604020202020204" pitchFamily="34" charset="0"/>
              </a:rPr>
              <a:t>. Böyle bir talep daha kısıtlı olarak suçluların iadesi kapsamındadır. </a:t>
            </a:r>
          </a:p>
        </p:txBody>
      </p:sp>
      <p:pic>
        <p:nvPicPr>
          <p:cNvPr id="2050" name="Picture 2" descr="Formal Service Letter Request Sample - Formal letter samples and templates">
            <a:hlinkClick r:id="rId4"/>
            <a:extLst>
              <a:ext uri="{FF2B5EF4-FFF2-40B4-BE49-F238E27FC236}">
                <a16:creationId xmlns:a16="http://schemas.microsoft.com/office/drawing/2014/main" id="{2B7C42ED-5922-40FC-9831-5DF28D5B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373" y="3628653"/>
            <a:ext cx="2971258" cy="24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5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3" y="867297"/>
            <a:ext cx="4572000" cy="4985980"/>
          </a:xfrm>
          <a:prstGeom prst="rect">
            <a:avLst/>
          </a:prstGeom>
        </p:spPr>
        <p:txBody>
          <a:bodyPr>
            <a:spAutoFit/>
          </a:bodyPr>
          <a:lstStyle/>
          <a:p>
            <a:pPr marL="342900" indent="-342900">
              <a:spcAft>
                <a:spcPts val="0"/>
              </a:spcAft>
              <a:buFont typeface="Wingdings" pitchFamily="2" charset="2"/>
              <a:buChar char="Ø"/>
            </a:pPr>
            <a:r>
              <a:rPr lang="tr-TR" sz="2200" b="1" dirty="0"/>
              <a:t>Resmi olmayan yardımlaşma örnekleri:</a:t>
            </a:r>
          </a:p>
          <a:p>
            <a:pPr marL="342900" indent="-342900">
              <a:spcAft>
                <a:spcPts val="0"/>
              </a:spcAft>
              <a:buFont typeface="Wingdings" pitchFamily="2" charset="2"/>
              <a:buChar char="Ø"/>
            </a:pPr>
            <a:endParaRPr lang="tr-TR" sz="2200" b="1" dirty="0">
              <a:cs typeface="Arial" panose="020B0604020202020204" pitchFamily="34" charset="0"/>
            </a:endParaRPr>
          </a:p>
          <a:p>
            <a:pPr marL="342900" indent="-342900" algn="just">
              <a:buFont typeface="Arial" panose="020B0604020202020204" pitchFamily="34" charset="0"/>
              <a:buChar char="•"/>
            </a:pPr>
            <a:r>
              <a:rPr lang="tr-TR" sz="2100" dirty="0">
                <a:cs typeface="Arial" panose="020B0604020202020204" pitchFamily="34" charset="0"/>
              </a:rPr>
              <a:t>tapu sicil belgeleri ve şirket sicil kayıtları gibi </a:t>
            </a:r>
            <a:r>
              <a:rPr lang="tr-TR" sz="2100" b="1" dirty="0">
                <a:cs typeface="Arial" panose="020B0604020202020204" pitchFamily="34" charset="0"/>
              </a:rPr>
              <a:t>resmi kayıtların elde edilmesi </a:t>
            </a:r>
            <a:r>
              <a:rPr lang="tr-TR" sz="2100" dirty="0">
                <a:cs typeface="Arial" panose="020B0604020202020204" pitchFamily="34" charset="0"/>
              </a:rPr>
              <a:t>– açık kaynak materyali niteliğinde dahi olabilir</a:t>
            </a:r>
            <a:endParaRPr lang="tr-TR" sz="2100" b="1" dirty="0">
              <a:cs typeface="Arial" panose="020B0604020202020204" pitchFamily="34" charset="0"/>
            </a:endParaRPr>
          </a:p>
          <a:p>
            <a:pPr marL="342900" indent="-342900" algn="just">
              <a:buFont typeface="Arial" panose="020B0604020202020204" pitchFamily="34" charset="0"/>
              <a:buChar char="•"/>
            </a:pPr>
            <a:endParaRPr lang="tr-TR" sz="2100" dirty="0">
              <a:cs typeface="Arial" panose="020B0604020202020204" pitchFamily="34" charset="0"/>
            </a:endParaRPr>
          </a:p>
          <a:p>
            <a:pPr marL="342900" indent="-342900" algn="just">
              <a:buFont typeface="Arial" panose="020B0604020202020204" pitchFamily="34" charset="0"/>
              <a:buChar char="•"/>
            </a:pPr>
            <a:r>
              <a:rPr lang="tr-TR" sz="2100" dirty="0">
                <a:cs typeface="Arial" panose="020B0604020202020204" pitchFamily="34" charset="0"/>
              </a:rPr>
              <a:t>talepte bulunan ülkenin makamlarına gönüllü bir biçimde yardımcı olacak </a:t>
            </a:r>
            <a:r>
              <a:rPr lang="tr-TR" sz="2100" b="1" dirty="0">
                <a:cs typeface="Arial" panose="020B0604020202020204" pitchFamily="34" charset="0"/>
              </a:rPr>
              <a:t>muhtemel tanıklar</a:t>
            </a:r>
            <a:r>
              <a:rPr lang="tr-TR" sz="2100" dirty="0">
                <a:cs typeface="Arial" panose="020B0604020202020204" pitchFamily="34" charset="0"/>
              </a:rPr>
              <a:t>la irtibata geçilebilir</a:t>
            </a:r>
          </a:p>
          <a:p>
            <a:pPr marL="342900" indent="-342900" algn="just">
              <a:buFont typeface="Arial" panose="020B0604020202020204" pitchFamily="34" charset="0"/>
              <a:buChar char="•"/>
            </a:pPr>
            <a:endParaRPr lang="tr-TR" sz="2100" dirty="0">
              <a:cs typeface="Arial" panose="020B0604020202020204" pitchFamily="34" charset="0"/>
            </a:endParaRPr>
          </a:p>
          <a:p>
            <a:pPr marL="342900" indent="-342900" algn="just">
              <a:buFont typeface="Arial" panose="020B0604020202020204" pitchFamily="34" charset="0"/>
              <a:buChar char="•"/>
            </a:pPr>
            <a:r>
              <a:rPr lang="tr-TR" sz="2100" dirty="0">
                <a:cs typeface="Arial" panose="020B0604020202020204" pitchFamily="34" charset="0"/>
              </a:rPr>
              <a:t>idari talep aracılığıyla gönüllü olarak </a:t>
            </a:r>
            <a:r>
              <a:rPr lang="tr-TR" sz="2100" b="1" dirty="0">
                <a:cs typeface="Arial" panose="020B0604020202020204" pitchFamily="34" charset="0"/>
              </a:rPr>
              <a:t>tanık ifadesi </a:t>
            </a:r>
            <a:r>
              <a:rPr lang="tr-TR" sz="2100" dirty="0">
                <a:cs typeface="Arial" panose="020B0604020202020204" pitchFamily="34" charset="0"/>
              </a:rPr>
              <a:t>alınabilir</a:t>
            </a:r>
          </a:p>
        </p:txBody>
      </p:sp>
      <p:sp>
        <p:nvSpPr>
          <p:cNvPr id="5" name="Rectangle 4">
            <a:extLst>
              <a:ext uri="{FF2B5EF4-FFF2-40B4-BE49-F238E27FC236}">
                <a16:creationId xmlns:a16="http://schemas.microsoft.com/office/drawing/2014/main" id="{046D6463-C26B-9644-9190-9FB17B6BA87A}"/>
              </a:ext>
            </a:extLst>
          </p:cNvPr>
          <p:cNvSpPr/>
          <p:nvPr/>
        </p:nvSpPr>
        <p:spPr>
          <a:xfrm>
            <a:off x="4855778" y="1112961"/>
            <a:ext cx="4199699" cy="2677656"/>
          </a:xfrm>
          <a:prstGeom prst="rect">
            <a:avLst/>
          </a:prstGeom>
        </p:spPr>
        <p:txBody>
          <a:bodyPr wrap="square">
            <a:spAutoFit/>
          </a:bodyPr>
          <a:lstStyle/>
          <a:p>
            <a:pPr marL="342900" indent="-342900" algn="just">
              <a:buFont typeface="Arial" panose="020B0604020202020204" pitchFamily="34" charset="0"/>
              <a:buChar char="•"/>
            </a:pPr>
            <a:r>
              <a:rPr lang="tr-TR" sz="2100" b="1" dirty="0">
                <a:cs typeface="Arial" panose="020B0604020202020204" pitchFamily="34" charset="0"/>
              </a:rPr>
              <a:t>ö</a:t>
            </a:r>
            <a:r>
              <a:rPr lang="tr-TR" sz="2100" b="1" dirty="0">
                <a:effectLst/>
                <a:cs typeface="Arial" panose="020B0604020202020204" pitchFamily="34" charset="0"/>
              </a:rPr>
              <a:t>nceki mahkumiyetlere ilişkin bilgi elde edilebilir</a:t>
            </a:r>
            <a:endParaRPr lang="tr-TR" sz="2100" b="1" dirty="0">
              <a:cs typeface="Arial" panose="020B0604020202020204" pitchFamily="34" charset="0"/>
            </a:endParaRPr>
          </a:p>
          <a:p>
            <a:pPr marL="342900" indent="-342900" algn="just">
              <a:buFont typeface="Arial" panose="020B0604020202020204" pitchFamily="34" charset="0"/>
              <a:buChar char="•"/>
            </a:pPr>
            <a:endParaRPr lang="tr-TR" sz="2100" b="1" dirty="0">
              <a:effectLst/>
              <a:cs typeface="Arial" panose="020B0604020202020204" pitchFamily="34" charset="0"/>
            </a:endParaRPr>
          </a:p>
          <a:p>
            <a:pPr marL="342900" indent="-342900" algn="just">
              <a:buFont typeface="Arial" panose="020B0604020202020204" pitchFamily="34" charset="0"/>
              <a:buChar char="•"/>
            </a:pPr>
            <a:r>
              <a:rPr lang="tr-TR" sz="2100" dirty="0">
                <a:cs typeface="Arial" panose="020B0604020202020204" pitchFamily="34" charset="0"/>
              </a:rPr>
              <a:t>m</a:t>
            </a:r>
            <a:r>
              <a:rPr lang="tr-TR" sz="2100" dirty="0">
                <a:effectLst/>
                <a:cs typeface="Arial" panose="020B0604020202020204" pitchFamily="34" charset="0"/>
              </a:rPr>
              <a:t>ahkeme</a:t>
            </a:r>
            <a:r>
              <a:rPr lang="tr-TR" sz="2100" dirty="0">
                <a:cs typeface="Arial" panose="020B0604020202020204" pitchFamily="34" charset="0"/>
              </a:rPr>
              <a:t> </a:t>
            </a:r>
            <a:r>
              <a:rPr lang="tr-TR" sz="2100" dirty="0">
                <a:effectLst/>
                <a:cs typeface="Arial" panose="020B0604020202020204" pitchFamily="34" charset="0"/>
              </a:rPr>
              <a:t>kararı gerektirmeyen</a:t>
            </a:r>
            <a:r>
              <a:rPr lang="tr-TR" sz="2100" dirty="0">
                <a:cs typeface="Arial" panose="020B0604020202020204" pitchFamily="34" charset="0"/>
              </a:rPr>
              <a:t> </a:t>
            </a:r>
            <a:r>
              <a:rPr lang="tr-TR" sz="2100" dirty="0">
                <a:effectLst/>
                <a:cs typeface="Arial" panose="020B0604020202020204" pitchFamily="34" charset="0"/>
              </a:rPr>
              <a:t>haberleşmelerden ve hizmet sağlayıcılarından </a:t>
            </a:r>
            <a:r>
              <a:rPr lang="tr-TR" sz="2100" b="1" dirty="0">
                <a:effectLst/>
                <a:cs typeface="Arial" panose="020B0604020202020204" pitchFamily="34" charset="0"/>
              </a:rPr>
              <a:t>temel abone verileri</a:t>
            </a:r>
            <a:r>
              <a:rPr lang="tr-TR" sz="2100" dirty="0">
                <a:effectLst/>
                <a:cs typeface="Arial" panose="020B0604020202020204" pitchFamily="34" charset="0"/>
              </a:rPr>
              <a:t> </a:t>
            </a:r>
            <a:r>
              <a:rPr lang="tr-TR" sz="2100" dirty="0">
                <a:cs typeface="Arial" panose="020B0604020202020204" pitchFamily="34" charset="0"/>
              </a:rPr>
              <a:t>elde edilebilir</a:t>
            </a:r>
            <a:endParaRPr lang="tr-TR" sz="2100" b="1" dirty="0">
              <a:effectLst/>
              <a:cs typeface="Arial" panose="020B0604020202020204" pitchFamily="34" charset="0"/>
            </a:endParaRPr>
          </a:p>
        </p:txBody>
      </p:sp>
      <p:pic>
        <p:nvPicPr>
          <p:cNvPr id="6" name="Picture 2" descr="What Is an Informal Interview and How to Approach It">
            <a:hlinkClick r:id="rId4"/>
            <a:extLst>
              <a:ext uri="{FF2B5EF4-FFF2-40B4-BE49-F238E27FC236}">
                <a16:creationId xmlns:a16="http://schemas.microsoft.com/office/drawing/2014/main" id="{0804C3DD-DE7A-49B5-BEA2-B2FCC298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585" y="3965931"/>
            <a:ext cx="3331281" cy="22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8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tr-TR" sz="3200" b="1" dirty="0"/>
              <a:t>Ceza konularında resmi ve resmi olmayan </a:t>
            </a:r>
          </a:p>
          <a:p>
            <a:pPr algn="r" eaLnBrk="1" hangingPunct="1"/>
            <a:r>
              <a:rPr lang="tr-TR" sz="3200" b="1" dirty="0"/>
              <a:t>karşılıklı adli yardımlaşma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3" y="802118"/>
            <a:ext cx="4572000" cy="5586145"/>
          </a:xfrm>
          <a:prstGeom prst="rect">
            <a:avLst/>
          </a:prstGeom>
        </p:spPr>
        <p:txBody>
          <a:bodyPr>
            <a:spAutoFit/>
          </a:bodyPr>
          <a:lstStyle/>
          <a:p>
            <a:pPr marL="342900" indent="-342900">
              <a:spcAft>
                <a:spcPts val="0"/>
              </a:spcAft>
              <a:buFont typeface="Wingdings" pitchFamily="2" charset="2"/>
              <a:buChar char="Ø"/>
            </a:pPr>
            <a:r>
              <a:rPr lang="tr-TR" sz="2100" b="1" dirty="0">
                <a:cs typeface="Arial" panose="020B0604020202020204" pitchFamily="34" charset="0"/>
              </a:rPr>
              <a:t>Resmi olmayan talepler kabul edilemez </a:t>
            </a:r>
            <a:r>
              <a:rPr lang="tr-TR" sz="2100" b="1" dirty="0">
                <a:solidFill>
                  <a:srgbClr val="FF0000"/>
                </a:solidFill>
                <a:cs typeface="Arial" panose="020B0604020202020204" pitchFamily="34" charset="0"/>
              </a:rPr>
              <a:t>ANLAMINA GELMEMEKTEDİR </a:t>
            </a:r>
            <a:r>
              <a:rPr lang="tr-TR" sz="2100" b="1" dirty="0">
                <a:cs typeface="Arial" panose="020B0604020202020204" pitchFamily="34" charset="0"/>
              </a:rPr>
              <a:t>:</a:t>
            </a:r>
          </a:p>
          <a:p>
            <a:pPr marL="342900" indent="-342900">
              <a:spcAft>
                <a:spcPts val="0"/>
              </a:spcAft>
              <a:buFont typeface="Wingdings" pitchFamily="2" charset="2"/>
              <a:buChar char="Ø"/>
            </a:pPr>
            <a:endParaRPr lang="tr-TR" sz="2100" b="1" dirty="0">
              <a:cs typeface="Arial" panose="020B0604020202020204" pitchFamily="34" charset="0"/>
            </a:endParaRPr>
          </a:p>
          <a:p>
            <a:pPr marL="342900" indent="-342900" algn="just">
              <a:buFont typeface="Arial" panose="020B0604020202020204" pitchFamily="34" charset="0"/>
              <a:buChar char="•"/>
            </a:pPr>
            <a:r>
              <a:rPr lang="tr-TR" sz="1950" dirty="0">
                <a:cs typeface="Arial" panose="020B0604020202020204" pitchFamily="34" charset="0"/>
              </a:rPr>
              <a:t>h</a:t>
            </a:r>
            <a:r>
              <a:rPr lang="tr-TR" sz="1950" i="0" u="none" strike="noStrike" baseline="0" dirty="0">
                <a:cs typeface="Arial" panose="020B0604020202020204" pitchFamily="34" charset="0"/>
              </a:rPr>
              <a:t>er ne kadar talebin biçimi idari veya resmi olmayan nitelikte olsa da, </a:t>
            </a:r>
            <a:r>
              <a:rPr lang="tr-TR" sz="1950" b="1" i="0" u="none" strike="noStrike" baseline="0" dirty="0">
                <a:cs typeface="Arial" panose="020B0604020202020204" pitchFamily="34" charset="0"/>
              </a:rPr>
              <a:t>aranan materyal delil olarak kabul edilebilir</a:t>
            </a:r>
            <a:endParaRPr lang="tr-TR" sz="1950" i="0" u="none" strike="noStrike" baseline="0" dirty="0">
              <a:cs typeface="Arial" panose="020B0604020202020204" pitchFamily="34" charset="0"/>
            </a:endParaRPr>
          </a:p>
          <a:p>
            <a:pPr marL="342900" indent="-342900" algn="just">
              <a:buFont typeface="Arial" panose="020B0604020202020204" pitchFamily="34" charset="0"/>
              <a:buChar char="•"/>
            </a:pPr>
            <a:endParaRPr lang="tr-TR" sz="1950" b="1" i="0" u="none" strike="noStrike" baseline="0" dirty="0">
              <a:cs typeface="Arial" panose="020B0604020202020204" pitchFamily="34" charset="0"/>
            </a:endParaRPr>
          </a:p>
          <a:p>
            <a:pPr marL="342900" indent="-342900" algn="just">
              <a:buFont typeface="Arial" panose="020B0604020202020204" pitchFamily="34" charset="0"/>
              <a:buChar char="•"/>
            </a:pPr>
            <a:r>
              <a:rPr lang="tr-TR" sz="1950" dirty="0">
                <a:cs typeface="Arial" panose="020B0604020202020204" pitchFamily="34" charset="0"/>
              </a:rPr>
              <a:t>‘resmi olmayan’ kavramı talep edilen olgunun kendisi için değil ancak </a:t>
            </a:r>
            <a:r>
              <a:rPr lang="tr-TR" sz="1950" b="1" dirty="0">
                <a:cs typeface="Arial" panose="020B0604020202020204" pitchFamily="34" charset="0"/>
              </a:rPr>
              <a:t>talebin yöneltilme biçimi ve iletilme yoluna </a:t>
            </a:r>
            <a:r>
              <a:rPr lang="tr-TR" sz="1950" dirty="0">
                <a:cs typeface="Arial" panose="020B0604020202020204" pitchFamily="34" charset="0"/>
              </a:rPr>
              <a:t>ilişkin olarak kullanılmaktadır</a:t>
            </a:r>
            <a:endParaRPr lang="tr-TR" sz="1950" i="0" u="none" strike="noStrike" baseline="0" dirty="0">
              <a:cs typeface="Arial" panose="020B0604020202020204" pitchFamily="34" charset="0"/>
            </a:endParaRPr>
          </a:p>
          <a:p>
            <a:pPr marL="342900" indent="-342900" algn="just">
              <a:buFont typeface="Arial" panose="020B0604020202020204" pitchFamily="34" charset="0"/>
              <a:buChar char="•"/>
            </a:pPr>
            <a:endParaRPr lang="tr-TR" sz="1950" b="1" i="0" u="none" strike="noStrike" baseline="0" dirty="0">
              <a:cs typeface="Arial" panose="020B0604020202020204" pitchFamily="34" charset="0"/>
            </a:endParaRPr>
          </a:p>
          <a:p>
            <a:pPr marL="342900" indent="-342900" algn="just">
              <a:buFont typeface="Arial" panose="020B0604020202020204" pitchFamily="34" charset="0"/>
              <a:buChar char="•"/>
            </a:pPr>
            <a:r>
              <a:rPr lang="tr-TR" sz="1950" dirty="0">
                <a:cs typeface="Arial" panose="020B0604020202020204" pitchFamily="34" charset="0"/>
              </a:rPr>
              <a:t>burada amaç, resmi karşılıklı adli yardımlaşma prosedürlerinde sık sık rastlanan </a:t>
            </a:r>
            <a:r>
              <a:rPr lang="tr-TR" sz="1950" b="1" dirty="0">
                <a:cs typeface="Arial" panose="020B0604020202020204" pitchFamily="34" charset="0"/>
              </a:rPr>
              <a:t>gecikmeleri önlemektir</a:t>
            </a:r>
            <a:endParaRPr lang="tr-TR" sz="1950" b="1" i="0" u="none" strike="noStrike" baseline="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766220"/>
            <a:ext cx="4166678" cy="1384995"/>
          </a:xfrm>
          <a:prstGeom prst="rect">
            <a:avLst/>
          </a:prstGeom>
        </p:spPr>
        <p:txBody>
          <a:bodyPr wrap="square">
            <a:spAutoFit/>
          </a:bodyPr>
          <a:lstStyle/>
          <a:p>
            <a:pPr marL="342900" indent="-342900" algn="just">
              <a:buFont typeface="Arial" panose="020B0604020202020204" pitchFamily="34" charset="0"/>
              <a:buChar char="•"/>
            </a:pPr>
            <a:r>
              <a:rPr lang="tr-TR" sz="2100" b="1" dirty="0">
                <a:cs typeface="Arial" panose="020B0604020202020204" pitchFamily="34" charset="0"/>
              </a:rPr>
              <a:t>a</a:t>
            </a:r>
            <a:r>
              <a:rPr lang="tr-TR" sz="2100" b="1" i="0" u="none" strike="noStrike" baseline="0" dirty="0">
                <a:cs typeface="Arial" panose="020B0604020202020204" pitchFamily="34" charset="0"/>
              </a:rPr>
              <a:t>ltın kura</a:t>
            </a:r>
            <a:r>
              <a:rPr lang="tr-TR" sz="2100" b="1" dirty="0">
                <a:cs typeface="Arial" panose="020B0604020202020204" pitchFamily="34" charset="0"/>
              </a:rPr>
              <a:t>l: </a:t>
            </a:r>
            <a:r>
              <a:rPr lang="tr-TR" sz="2100" b="1" dirty="0">
                <a:solidFill>
                  <a:srgbClr val="FF0000"/>
                </a:solidFill>
                <a:cs typeface="Arial" panose="020B0604020202020204" pitchFamily="34" charset="0"/>
              </a:rPr>
              <a:t>resmi olmayan her türlü idari talep hukuka uygun biçimde yöneltilmeli ve yürütülmelidir</a:t>
            </a:r>
            <a:endParaRPr lang="tr-TR" sz="2100" b="1" i="0" u="none" strike="noStrike" baseline="0" dirty="0">
              <a:cs typeface="Arial" panose="020B0604020202020204" pitchFamily="34" charset="0"/>
            </a:endParaRPr>
          </a:p>
        </p:txBody>
      </p:sp>
      <p:pic>
        <p:nvPicPr>
          <p:cNvPr id="1028" name="Picture 4" descr="Rules">
            <a:hlinkClick r:id="rId4"/>
            <a:extLst>
              <a:ext uri="{FF2B5EF4-FFF2-40B4-BE49-F238E27FC236}">
                <a16:creationId xmlns:a16="http://schemas.microsoft.com/office/drawing/2014/main" id="{BD74BD2A-88FF-4EB9-A4E2-441EED154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293" y="3800457"/>
            <a:ext cx="3024335" cy="20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3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23236</TotalTime>
  <Words>5172</Words>
  <Application>Microsoft Office PowerPoint</Application>
  <PresentationFormat>Ekran Gösterisi (4:3)</PresentationFormat>
  <Paragraphs>668</Paragraphs>
  <Slides>46</Slides>
  <Notes>41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46</vt:i4>
      </vt:variant>
    </vt:vector>
  </HeadingPairs>
  <TitlesOfParts>
    <vt:vector size="57" baseType="lpstr">
      <vt:lpstr>MS PGothic</vt:lpstr>
      <vt:lpstr>MS PGothic</vt:lpstr>
      <vt:lpstr>Arial</vt:lpstr>
      <vt:lpstr>Arial Narrow</vt:lpstr>
      <vt:lpstr>Calibri</vt:lpstr>
      <vt:lpstr>MinionPro-Regular</vt:lpstr>
      <vt:lpstr>Segoe UI</vt:lpstr>
      <vt:lpstr>Times New Roman</vt:lpstr>
      <vt:lpstr>Verdana</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CP</cp:lastModifiedBy>
  <cp:revision>493</cp:revision>
  <dcterms:created xsi:type="dcterms:W3CDTF">2012-01-25T15:22:10Z</dcterms:created>
  <dcterms:modified xsi:type="dcterms:W3CDTF">2021-04-11T22:51:23Z</dcterms:modified>
</cp:coreProperties>
</file>