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slides/slide149.xml" ContentType="application/vnd.openxmlformats-officedocument.presentationml.slide+xml"/>
  <Override PartName="/ppt/slides/slide150.xml" ContentType="application/vnd.openxmlformats-officedocument.presentationml.slide+xml"/>
  <Override PartName="/ppt/slides/slide151.xml" ContentType="application/vnd.openxmlformats-officedocument.presentationml.slide+xml"/>
  <Override PartName="/ppt/slides/slide152.xml" ContentType="application/vnd.openxmlformats-officedocument.presentationml.slide+xml"/>
  <Override PartName="/ppt/slides/slide153.xml" ContentType="application/vnd.openxmlformats-officedocument.presentationml.slide+xml"/>
  <Override PartName="/ppt/slides/slide154.xml" ContentType="application/vnd.openxmlformats-officedocument.presentationml.slide+xml"/>
  <Override PartName="/ppt/slides/slide155.xml" ContentType="application/vnd.openxmlformats-officedocument.presentationml.slide+xml"/>
  <Override PartName="/ppt/slides/slide156.xml" ContentType="application/vnd.openxmlformats-officedocument.presentationml.slide+xml"/>
  <Override PartName="/ppt/slides/slide157.xml" ContentType="application/vnd.openxmlformats-officedocument.presentationml.slide+xml"/>
  <Override PartName="/ppt/slides/slide158.xml" ContentType="application/vnd.openxmlformats-officedocument.presentationml.slide+xml"/>
  <Override PartName="/ppt/slides/slide159.xml" ContentType="application/vnd.openxmlformats-officedocument.presentationml.slide+xml"/>
  <Override PartName="/ppt/slides/slide160.xml" ContentType="application/vnd.openxmlformats-officedocument.presentationml.slide+xml"/>
  <Override PartName="/ppt/slides/slide161.xml" ContentType="application/vnd.openxmlformats-officedocument.presentationml.slide+xml"/>
  <Override PartName="/ppt/slides/slide162.xml" ContentType="application/vnd.openxmlformats-officedocument.presentationml.slide+xml"/>
  <Override PartName="/ppt/slides/slide163.xml" ContentType="application/vnd.openxmlformats-officedocument.presentationml.slide+xml"/>
  <Override PartName="/ppt/slides/slide164.xml" ContentType="application/vnd.openxmlformats-officedocument.presentationml.slide+xml"/>
  <Override PartName="/ppt/slides/slide165.xml" ContentType="application/vnd.openxmlformats-officedocument.presentationml.slide+xml"/>
  <Override PartName="/ppt/slides/slide166.xml" ContentType="application/vnd.openxmlformats-officedocument.presentationml.slide+xml"/>
  <Override PartName="/ppt/slides/slide167.xml" ContentType="application/vnd.openxmlformats-officedocument.presentationml.slide+xml"/>
  <Override PartName="/ppt/slides/slide168.xml" ContentType="application/vnd.openxmlformats-officedocument.presentationml.slide+xml"/>
  <Override PartName="/ppt/slides/slide169.xml" ContentType="application/vnd.openxmlformats-officedocument.presentationml.slide+xml"/>
  <Override PartName="/ppt/slides/slide170.xml" ContentType="application/vnd.openxmlformats-officedocument.presentationml.slide+xml"/>
  <Override PartName="/ppt/slides/slide171.xml" ContentType="application/vnd.openxmlformats-officedocument.presentationml.slide+xml"/>
  <Override PartName="/ppt/slides/slide172.xml" ContentType="application/vnd.openxmlformats-officedocument.presentationml.slide+xml"/>
  <Override PartName="/ppt/slides/slide173.xml" ContentType="application/vnd.openxmlformats-officedocument.presentationml.slide+xml"/>
  <Override PartName="/ppt/slides/slide174.xml" ContentType="application/vnd.openxmlformats-officedocument.presentationml.slide+xml"/>
  <Override PartName="/ppt/slides/slide175.xml" ContentType="application/vnd.openxmlformats-officedocument.presentationml.slide+xml"/>
  <Override PartName="/ppt/slides/slide176.xml" ContentType="application/vnd.openxmlformats-officedocument.presentationml.slide+xml"/>
  <Override PartName="/ppt/slides/slide177.xml" ContentType="application/vnd.openxmlformats-officedocument.presentationml.slide+xml"/>
  <Override PartName="/ppt/slides/slide178.xml" ContentType="application/vnd.openxmlformats-officedocument.presentationml.slide+xml"/>
  <Override PartName="/ppt/slides/slide179.xml" ContentType="application/vnd.openxmlformats-officedocument.presentationml.slide+xml"/>
  <Override PartName="/ppt/slides/slide180.xml" ContentType="application/vnd.openxmlformats-officedocument.presentationml.slide+xml"/>
  <Override PartName="/ppt/slides/slide181.xml" ContentType="application/vnd.openxmlformats-officedocument.presentationml.slide+xml"/>
  <Override PartName="/ppt/slides/slide182.xml" ContentType="application/vnd.openxmlformats-officedocument.presentationml.slide+xml"/>
  <Override PartName="/ppt/slides/slide183.xml" ContentType="application/vnd.openxmlformats-officedocument.presentationml.slide+xml"/>
  <Override PartName="/ppt/slides/slide184.xml" ContentType="application/vnd.openxmlformats-officedocument.presentationml.slide+xml"/>
  <Override PartName="/ppt/slides/slide185.xml" ContentType="application/vnd.openxmlformats-officedocument.presentationml.slide+xml"/>
  <Override PartName="/ppt/slides/slide186.xml" ContentType="application/vnd.openxmlformats-officedocument.presentationml.slide+xml"/>
  <Override PartName="/ppt/slides/slide18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3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48.xml" ContentType="application/vnd.openxmlformats-officedocument.presentationml.notesSlide+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diagrams/data9.xml" ContentType="application/vnd.openxmlformats-officedocument.drawingml.diagramData+xml"/>
  <Override PartName="/ppt/diagrams/layout9.xml" ContentType="application/vnd.openxmlformats-officedocument.drawingml.diagramLayout+xml"/>
  <Override PartName="/ppt/diagrams/quickStyle9.xml" ContentType="application/vnd.openxmlformats-officedocument.drawingml.diagramStyle+xml"/>
  <Override PartName="/ppt/diagrams/colors9.xml" ContentType="application/vnd.openxmlformats-officedocument.drawingml.diagramColors+xml"/>
  <Override PartName="/ppt/diagrams/drawing9.xml" ContentType="application/vnd.ms-office.drawingml.diagramDrawing+xml"/>
  <Override PartName="/ppt/notesSlides/notesSlide75.xml" ContentType="application/vnd.openxmlformats-officedocument.presentationml.notesSlide+xml"/>
  <Override PartName="/ppt/diagrams/data10.xml" ContentType="application/vnd.openxmlformats-officedocument.drawingml.diagramData+xml"/>
  <Override PartName="/ppt/diagrams/layout10.xml" ContentType="application/vnd.openxmlformats-officedocument.drawingml.diagramLayout+xml"/>
  <Override PartName="/ppt/diagrams/quickStyle10.xml" ContentType="application/vnd.openxmlformats-officedocument.drawingml.diagramStyle+xml"/>
  <Override PartName="/ppt/diagrams/colors10.xml" ContentType="application/vnd.openxmlformats-officedocument.drawingml.diagramColors+xml"/>
  <Override PartName="/ppt/diagrams/drawing10.xml" ContentType="application/vnd.ms-office.drawingml.diagramDrawing+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diagrams/data11.xml" ContentType="application/vnd.openxmlformats-officedocument.drawingml.diagramData+xml"/>
  <Override PartName="/ppt/diagrams/layout11.xml" ContentType="application/vnd.openxmlformats-officedocument.drawingml.diagramLayout+xml"/>
  <Override PartName="/ppt/diagrams/quickStyle11.xml" ContentType="application/vnd.openxmlformats-officedocument.drawingml.diagramStyle+xml"/>
  <Override PartName="/ppt/diagrams/colors11.xml" ContentType="application/vnd.openxmlformats-officedocument.drawingml.diagramColors+xml"/>
  <Override PartName="/ppt/diagrams/drawing11.xml" ContentType="application/vnd.ms-office.drawingml.diagramDrawing+xml"/>
  <Override PartName="/ppt/notesSlides/notesSlide86.xml" ContentType="application/vnd.openxmlformats-officedocument.presentationml.notesSlide+xml"/>
  <Override PartName="/ppt/diagrams/data12.xml" ContentType="application/vnd.openxmlformats-officedocument.drawingml.diagramData+xml"/>
  <Override PartName="/ppt/diagrams/layout12.xml" ContentType="application/vnd.openxmlformats-officedocument.drawingml.diagramLayout+xml"/>
  <Override PartName="/ppt/diagrams/quickStyle12.xml" ContentType="application/vnd.openxmlformats-officedocument.drawingml.diagramStyle+xml"/>
  <Override PartName="/ppt/diagrams/colors12.xml" ContentType="application/vnd.openxmlformats-officedocument.drawingml.diagramColors+xml"/>
  <Override PartName="/ppt/diagrams/drawing12.xml" ContentType="application/vnd.ms-office.drawingml.diagramDrawing+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diagrams/data13.xml" ContentType="application/vnd.openxmlformats-officedocument.drawingml.diagramData+xml"/>
  <Override PartName="/ppt/diagrams/layout13.xml" ContentType="application/vnd.openxmlformats-officedocument.drawingml.diagramLayout+xml"/>
  <Override PartName="/ppt/diagrams/quickStyle13.xml" ContentType="application/vnd.openxmlformats-officedocument.drawingml.diagramStyle+xml"/>
  <Override PartName="/ppt/diagrams/colors13.xml" ContentType="application/vnd.openxmlformats-officedocument.drawingml.diagramColors+xml"/>
  <Override PartName="/ppt/diagrams/drawing13.xml" ContentType="application/vnd.ms-office.drawingml.diagramDrawing+xml"/>
  <Override PartName="/ppt/notesSlides/notesSlide91.xml" ContentType="application/vnd.openxmlformats-officedocument.presentationml.notesSlide+xml"/>
  <Override PartName="/ppt/diagrams/data14.xml" ContentType="application/vnd.openxmlformats-officedocument.drawingml.diagramData+xml"/>
  <Override PartName="/ppt/diagrams/layout14.xml" ContentType="application/vnd.openxmlformats-officedocument.drawingml.diagramLayout+xml"/>
  <Override PartName="/ppt/diagrams/quickStyle14.xml" ContentType="application/vnd.openxmlformats-officedocument.drawingml.diagramStyle+xml"/>
  <Override PartName="/ppt/diagrams/colors14.xml" ContentType="application/vnd.openxmlformats-officedocument.drawingml.diagramColors+xml"/>
  <Override PartName="/ppt/diagrams/drawing14.xml" ContentType="application/vnd.ms-office.drawingml.diagramDrawing+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diagrams/data15.xml" ContentType="application/vnd.openxmlformats-officedocument.drawingml.diagramData+xml"/>
  <Override PartName="/ppt/diagrams/layout15.xml" ContentType="application/vnd.openxmlformats-officedocument.drawingml.diagramLayout+xml"/>
  <Override PartName="/ppt/diagrams/quickStyle15.xml" ContentType="application/vnd.openxmlformats-officedocument.drawingml.diagramStyle+xml"/>
  <Override PartName="/ppt/diagrams/colors15.xml" ContentType="application/vnd.openxmlformats-officedocument.drawingml.diagramColors+xml"/>
  <Override PartName="/ppt/diagrams/drawing15.xml" ContentType="application/vnd.ms-office.drawingml.diagramDrawing+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diagrams/data16.xml" ContentType="application/vnd.openxmlformats-officedocument.drawingml.diagramData+xml"/>
  <Override PartName="/ppt/diagrams/layout16.xml" ContentType="application/vnd.openxmlformats-officedocument.drawingml.diagramLayout+xml"/>
  <Override PartName="/ppt/diagrams/quickStyle16.xml" ContentType="application/vnd.openxmlformats-officedocument.drawingml.diagramStyle+xml"/>
  <Override PartName="/ppt/diagrams/colors16.xml" ContentType="application/vnd.openxmlformats-officedocument.drawingml.diagramColors+xml"/>
  <Override PartName="/ppt/diagrams/drawing16.xml" ContentType="application/vnd.ms-office.drawingml.diagramDrawing+xml"/>
  <Override PartName="/ppt/notesSlides/notesSlide118.xml" ContentType="application/vnd.openxmlformats-officedocument.presentationml.notesSlide+xml"/>
  <Override PartName="/ppt/diagrams/data17.xml" ContentType="application/vnd.openxmlformats-officedocument.drawingml.diagramData+xml"/>
  <Override PartName="/ppt/diagrams/layout17.xml" ContentType="application/vnd.openxmlformats-officedocument.drawingml.diagramLayout+xml"/>
  <Override PartName="/ppt/diagrams/quickStyle17.xml" ContentType="application/vnd.openxmlformats-officedocument.drawingml.diagramStyle+xml"/>
  <Override PartName="/ppt/diagrams/colors17.xml" ContentType="application/vnd.openxmlformats-officedocument.drawingml.diagramColors+xml"/>
  <Override PartName="/ppt/diagrams/drawing17.xml" ContentType="application/vnd.ms-office.drawingml.diagramDrawing+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ppt/notesSlides/notesSlide134.xml" ContentType="application/vnd.openxmlformats-officedocument.presentationml.notesSlide+xml"/>
  <Override PartName="/ppt/notesSlides/notesSlide135.xml" ContentType="application/vnd.openxmlformats-officedocument.presentationml.notesSlide+xml"/>
  <Override PartName="/ppt/notesSlides/notesSlide136.xml" ContentType="application/vnd.openxmlformats-officedocument.presentationml.notesSlide+xml"/>
  <Override PartName="/ppt/notesSlides/notesSlide137.xml" ContentType="application/vnd.openxmlformats-officedocument.presentationml.notesSlide+xml"/>
  <Override PartName="/ppt/notesSlides/notesSlide138.xml" ContentType="application/vnd.openxmlformats-officedocument.presentationml.notesSlide+xml"/>
  <Override PartName="/ppt/notesSlides/notesSlide139.xml" ContentType="application/vnd.openxmlformats-officedocument.presentationml.notesSlide+xml"/>
  <Override PartName="/ppt/notesSlides/notesSlide140.xml" ContentType="application/vnd.openxmlformats-officedocument.presentationml.notesSlide+xml"/>
  <Override PartName="/ppt/notesSlides/notesSlide141.xml" ContentType="application/vnd.openxmlformats-officedocument.presentationml.notesSlide+xml"/>
  <Override PartName="/ppt/notesSlides/notesSlide142.xml" ContentType="application/vnd.openxmlformats-officedocument.presentationml.notesSlide+xml"/>
  <Override PartName="/ppt/notesSlides/notesSlide143.xml" ContentType="application/vnd.openxmlformats-officedocument.presentationml.notesSlide+xml"/>
  <Override PartName="/ppt/notesSlides/notesSlide144.xml" ContentType="application/vnd.openxmlformats-officedocument.presentationml.notesSlide+xml"/>
  <Override PartName="/ppt/notesSlides/notesSlide145.xml" ContentType="application/vnd.openxmlformats-officedocument.presentationml.notesSlide+xml"/>
  <Override PartName="/ppt/notesSlides/notesSlide146.xml" ContentType="application/vnd.openxmlformats-officedocument.presentationml.notesSlide+xml"/>
  <Override PartName="/ppt/notesSlides/notesSlide147.xml" ContentType="application/vnd.openxmlformats-officedocument.presentationml.notesSlide+xml"/>
  <Override PartName="/ppt/notesSlides/notesSlide148.xml" ContentType="application/vnd.openxmlformats-officedocument.presentationml.notesSlide+xml"/>
  <Override PartName="/ppt/notesSlides/notesSlide149.xml" ContentType="application/vnd.openxmlformats-officedocument.presentationml.notesSlide+xml"/>
  <Override PartName="/ppt/notesSlides/notesSlide150.xml" ContentType="application/vnd.openxmlformats-officedocument.presentationml.notesSlide+xml"/>
  <Override PartName="/ppt/notesSlides/notesSlide151.xml" ContentType="application/vnd.openxmlformats-officedocument.presentationml.notesSlide+xml"/>
  <Override PartName="/ppt/diagrams/data18.xml" ContentType="application/vnd.openxmlformats-officedocument.drawingml.diagramData+xml"/>
  <Override PartName="/ppt/diagrams/layout18.xml" ContentType="application/vnd.openxmlformats-officedocument.drawingml.diagramLayout+xml"/>
  <Override PartName="/ppt/diagrams/quickStyle18.xml" ContentType="application/vnd.openxmlformats-officedocument.drawingml.diagramStyle+xml"/>
  <Override PartName="/ppt/diagrams/colors18.xml" ContentType="application/vnd.openxmlformats-officedocument.drawingml.diagramColors+xml"/>
  <Override PartName="/ppt/diagrams/drawing18.xml" ContentType="application/vnd.ms-office.drawingml.diagramDrawing+xml"/>
  <Override PartName="/ppt/notesSlides/notesSlide152.xml" ContentType="application/vnd.openxmlformats-officedocument.presentationml.notesSlide+xml"/>
  <Override PartName="/ppt/diagrams/data19.xml" ContentType="application/vnd.openxmlformats-officedocument.drawingml.diagramData+xml"/>
  <Override PartName="/ppt/diagrams/layout19.xml" ContentType="application/vnd.openxmlformats-officedocument.drawingml.diagramLayout+xml"/>
  <Override PartName="/ppt/diagrams/quickStyle19.xml" ContentType="application/vnd.openxmlformats-officedocument.drawingml.diagramStyle+xml"/>
  <Override PartName="/ppt/diagrams/colors19.xml" ContentType="application/vnd.openxmlformats-officedocument.drawingml.diagramColors+xml"/>
  <Override PartName="/ppt/diagrams/drawing19.xml" ContentType="application/vnd.ms-office.drawingml.diagramDrawing+xml"/>
  <Override PartName="/ppt/notesSlides/notesSlide153.xml" ContentType="application/vnd.openxmlformats-officedocument.presentationml.notesSlide+xml"/>
  <Override PartName="/ppt/notesSlides/notesSlide154.xml" ContentType="application/vnd.openxmlformats-officedocument.presentationml.notesSlide+xml"/>
  <Override PartName="/ppt/notesSlides/notesSlide155.xml" ContentType="application/vnd.openxmlformats-officedocument.presentationml.notesSlide+xml"/>
  <Override PartName="/ppt/notesSlides/notesSlide156.xml" ContentType="application/vnd.openxmlformats-officedocument.presentationml.notesSlide+xml"/>
  <Override PartName="/ppt/notesSlides/notesSlide157.xml" ContentType="application/vnd.openxmlformats-officedocument.presentationml.notesSlide+xml"/>
  <Override PartName="/ppt/notesSlides/notesSlide158.xml" ContentType="application/vnd.openxmlformats-officedocument.presentationml.notesSlide+xml"/>
  <Override PartName="/ppt/notesSlides/notesSlide159.xml" ContentType="application/vnd.openxmlformats-officedocument.presentationml.notesSlide+xml"/>
  <Override PartName="/ppt/notesSlides/notesSlide160.xml" ContentType="application/vnd.openxmlformats-officedocument.presentationml.notesSlide+xml"/>
  <Override PartName="/ppt/notesSlides/notesSlide161.xml" ContentType="application/vnd.openxmlformats-officedocument.presentationml.notesSlide+xml"/>
  <Override PartName="/ppt/notesSlides/notesSlide162.xml" ContentType="application/vnd.openxmlformats-officedocument.presentationml.notesSlide+xml"/>
  <Override PartName="/ppt/notesSlides/notesSlide163.xml" ContentType="application/vnd.openxmlformats-officedocument.presentationml.notesSlide+xml"/>
  <Override PartName="/ppt/notesSlides/notesSlide164.xml" ContentType="application/vnd.openxmlformats-officedocument.presentationml.notesSlide+xml"/>
  <Override PartName="/ppt/diagrams/data20.xml" ContentType="application/vnd.openxmlformats-officedocument.drawingml.diagramData+xml"/>
  <Override PartName="/ppt/diagrams/layout20.xml" ContentType="application/vnd.openxmlformats-officedocument.drawingml.diagramLayout+xml"/>
  <Override PartName="/ppt/diagrams/quickStyle20.xml" ContentType="application/vnd.openxmlformats-officedocument.drawingml.diagramStyle+xml"/>
  <Override PartName="/ppt/diagrams/colors20.xml" ContentType="application/vnd.openxmlformats-officedocument.drawingml.diagramColors+xml"/>
  <Override PartName="/ppt/diagrams/drawing20.xml" ContentType="application/vnd.ms-office.drawingml.diagramDrawing+xml"/>
  <Override PartName="/ppt/notesSlides/notesSlide165.xml" ContentType="application/vnd.openxmlformats-officedocument.presentationml.notesSlide+xml"/>
  <Override PartName="/ppt/diagrams/data21.xml" ContentType="application/vnd.openxmlformats-officedocument.drawingml.diagramData+xml"/>
  <Override PartName="/ppt/diagrams/layout21.xml" ContentType="application/vnd.openxmlformats-officedocument.drawingml.diagramLayout+xml"/>
  <Override PartName="/ppt/diagrams/quickStyle21.xml" ContentType="application/vnd.openxmlformats-officedocument.drawingml.diagramStyle+xml"/>
  <Override PartName="/ppt/diagrams/colors21.xml" ContentType="application/vnd.openxmlformats-officedocument.drawingml.diagramColors+xml"/>
  <Override PartName="/ppt/diagrams/drawing21.xml" ContentType="application/vnd.ms-office.drawingml.diagramDrawing+xml"/>
  <Override PartName="/ppt/notesSlides/notesSlide166.xml" ContentType="application/vnd.openxmlformats-officedocument.presentationml.notesSlide+xml"/>
  <Override PartName="/ppt/notesSlides/notesSlide167.xml" ContentType="application/vnd.openxmlformats-officedocument.presentationml.notesSlide+xml"/>
  <Override PartName="/ppt/notesSlides/notesSlide168.xml" ContentType="application/vnd.openxmlformats-officedocument.presentationml.notesSlide+xml"/>
  <Override PartName="/ppt/notesSlides/notesSlide169.xml" ContentType="application/vnd.openxmlformats-officedocument.presentationml.notesSlide+xml"/>
  <Override PartName="/ppt/notesSlides/notesSlide170.xml" ContentType="application/vnd.openxmlformats-officedocument.presentationml.notesSlide+xml"/>
  <Override PartName="/ppt/notesSlides/notesSlide171.xml" ContentType="application/vnd.openxmlformats-officedocument.presentationml.notesSlide+xml"/>
  <Override PartName="/ppt/notesSlides/notesSlide172.xml" ContentType="application/vnd.openxmlformats-officedocument.presentationml.notesSlide+xml"/>
  <Override PartName="/ppt/notesSlides/notesSlide173.xml" ContentType="application/vnd.openxmlformats-officedocument.presentationml.notesSlide+xml"/>
  <Override PartName="/ppt/notesSlides/notesSlide174.xml" ContentType="application/vnd.openxmlformats-officedocument.presentationml.notesSlide+xml"/>
  <Override PartName="/ppt/notesSlides/notesSlide175.xml" ContentType="application/vnd.openxmlformats-officedocument.presentationml.notesSlide+xml"/>
  <Override PartName="/ppt/notesSlides/notesSlide176.xml" ContentType="application/vnd.openxmlformats-officedocument.presentationml.notesSlide+xml"/>
  <Override PartName="/ppt/notesSlides/notesSlide177.xml" ContentType="application/vnd.openxmlformats-officedocument.presentationml.notesSlide+xml"/>
  <Override PartName="/ppt/notesSlides/notesSlide178.xml" ContentType="application/vnd.openxmlformats-officedocument.presentationml.notesSlide+xml"/>
  <Override PartName="/ppt/notesSlides/notesSlide179.xml" ContentType="application/vnd.openxmlformats-officedocument.presentationml.notesSlide+xml"/>
  <Override PartName="/ppt/notesSlides/notesSlide180.xml" ContentType="application/vnd.openxmlformats-officedocument.presentationml.notesSlide+xml"/>
  <Override PartName="/ppt/notesSlides/notesSlide181.xml" ContentType="application/vnd.openxmlformats-officedocument.presentationml.notesSlide+xml"/>
  <Override PartName="/ppt/diagrams/data22.xml" ContentType="application/vnd.openxmlformats-officedocument.drawingml.diagramData+xml"/>
  <Override PartName="/ppt/diagrams/layout22.xml" ContentType="application/vnd.openxmlformats-officedocument.drawingml.diagramLayout+xml"/>
  <Override PartName="/ppt/diagrams/quickStyle22.xml" ContentType="application/vnd.openxmlformats-officedocument.drawingml.diagramStyle+xml"/>
  <Override PartName="/ppt/diagrams/colors22.xml" ContentType="application/vnd.openxmlformats-officedocument.drawingml.diagramColors+xml"/>
  <Override PartName="/ppt/diagrams/drawing22.xml" ContentType="application/vnd.ms-office.drawingml.diagramDrawing+xml"/>
  <Override PartName="/ppt/notesSlides/notesSlide182.xml" ContentType="application/vnd.openxmlformats-officedocument.presentationml.notesSlide+xml"/>
  <Override PartName="/ppt/diagrams/data23.xml" ContentType="application/vnd.openxmlformats-officedocument.drawingml.diagramData+xml"/>
  <Override PartName="/ppt/diagrams/layout23.xml" ContentType="application/vnd.openxmlformats-officedocument.drawingml.diagramLayout+xml"/>
  <Override PartName="/ppt/diagrams/quickStyle23.xml" ContentType="application/vnd.openxmlformats-officedocument.drawingml.diagramStyle+xml"/>
  <Override PartName="/ppt/diagrams/colors23.xml" ContentType="application/vnd.openxmlformats-officedocument.drawingml.diagramColors+xml"/>
  <Override PartName="/ppt/diagrams/drawing23.xml" ContentType="application/vnd.ms-office.drawingml.diagramDrawing+xml"/>
  <Override PartName="/ppt/notesSlides/notesSlide183.xml" ContentType="application/vnd.openxmlformats-officedocument.presentationml.notesSlide+xml"/>
  <Override PartName="/ppt/notesSlides/notesSlide184.xml" ContentType="application/vnd.openxmlformats-officedocument.presentationml.notesSlide+xml"/>
  <Override PartName="/ppt/notesSlides/notesSlide185.xml" ContentType="application/vnd.openxmlformats-officedocument.presentationml.notesSlide+xml"/>
  <Override PartName="/ppt/notesSlides/notesSlide18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89"/>
  </p:notesMasterIdLst>
  <p:sldIdLst>
    <p:sldId id="355" r:id="rId2"/>
    <p:sldId id="567" r:id="rId3"/>
    <p:sldId id="568" r:id="rId4"/>
    <p:sldId id="569" r:id="rId5"/>
    <p:sldId id="1001" r:id="rId6"/>
    <p:sldId id="570" r:id="rId7"/>
    <p:sldId id="1003" r:id="rId8"/>
    <p:sldId id="997" r:id="rId9"/>
    <p:sldId id="973" r:id="rId10"/>
    <p:sldId id="974" r:id="rId11"/>
    <p:sldId id="957" r:id="rId12"/>
    <p:sldId id="1118" r:id="rId13"/>
    <p:sldId id="1117" r:id="rId14"/>
    <p:sldId id="806" r:id="rId15"/>
    <p:sldId id="1119" r:id="rId16"/>
    <p:sldId id="1120" r:id="rId17"/>
    <p:sldId id="998" r:id="rId18"/>
    <p:sldId id="325" r:id="rId19"/>
    <p:sldId id="923" r:id="rId20"/>
    <p:sldId id="924" r:id="rId21"/>
    <p:sldId id="925" r:id="rId22"/>
    <p:sldId id="1050" r:id="rId23"/>
    <p:sldId id="978" r:id="rId24"/>
    <p:sldId id="1051" r:id="rId25"/>
    <p:sldId id="926" r:id="rId26"/>
    <p:sldId id="979" r:id="rId27"/>
    <p:sldId id="927" r:id="rId28"/>
    <p:sldId id="928" r:id="rId29"/>
    <p:sldId id="929" r:id="rId30"/>
    <p:sldId id="930" r:id="rId31"/>
    <p:sldId id="931" r:id="rId32"/>
    <p:sldId id="932" r:id="rId33"/>
    <p:sldId id="933" r:id="rId34"/>
    <p:sldId id="1121" r:id="rId35"/>
    <p:sldId id="1122" r:id="rId36"/>
    <p:sldId id="980" r:id="rId37"/>
    <p:sldId id="934" r:id="rId38"/>
    <p:sldId id="935" r:id="rId39"/>
    <p:sldId id="936" r:id="rId40"/>
    <p:sldId id="937" r:id="rId41"/>
    <p:sldId id="939" r:id="rId42"/>
    <p:sldId id="938" r:id="rId43"/>
    <p:sldId id="981" r:id="rId44"/>
    <p:sldId id="940" r:id="rId45"/>
    <p:sldId id="941" r:id="rId46"/>
    <p:sldId id="942" r:id="rId47"/>
    <p:sldId id="1123" r:id="rId48"/>
    <p:sldId id="1124" r:id="rId49"/>
    <p:sldId id="982" r:id="rId50"/>
    <p:sldId id="943" r:id="rId51"/>
    <p:sldId id="945" r:id="rId52"/>
    <p:sldId id="946" r:id="rId53"/>
    <p:sldId id="947" r:id="rId54"/>
    <p:sldId id="944" r:id="rId55"/>
    <p:sldId id="948" r:id="rId56"/>
    <p:sldId id="983" r:id="rId57"/>
    <p:sldId id="949" r:id="rId58"/>
    <p:sldId id="958" r:id="rId59"/>
    <p:sldId id="959" r:id="rId60"/>
    <p:sldId id="1005" r:id="rId61"/>
    <p:sldId id="960" r:id="rId62"/>
    <p:sldId id="984" r:id="rId63"/>
    <p:sldId id="950" r:id="rId64"/>
    <p:sldId id="961" r:id="rId65"/>
    <p:sldId id="962" r:id="rId66"/>
    <p:sldId id="985" r:id="rId67"/>
    <p:sldId id="951" r:id="rId68"/>
    <p:sldId id="963" r:id="rId69"/>
    <p:sldId id="964" r:id="rId70"/>
    <p:sldId id="952" r:id="rId71"/>
    <p:sldId id="965" r:id="rId72"/>
    <p:sldId id="966" r:id="rId73"/>
    <p:sldId id="967" r:id="rId74"/>
    <p:sldId id="1125" r:id="rId75"/>
    <p:sldId id="1130" r:id="rId76"/>
    <p:sldId id="986" r:id="rId77"/>
    <p:sldId id="968" r:id="rId78"/>
    <p:sldId id="969" r:id="rId79"/>
    <p:sldId id="954" r:id="rId80"/>
    <p:sldId id="956" r:id="rId81"/>
    <p:sldId id="970" r:id="rId82"/>
    <p:sldId id="972" r:id="rId83"/>
    <p:sldId id="994" r:id="rId84"/>
    <p:sldId id="995" r:id="rId85"/>
    <p:sldId id="1126" r:id="rId86"/>
    <p:sldId id="1127" r:id="rId87"/>
    <p:sldId id="999" r:id="rId88"/>
    <p:sldId id="916" r:id="rId89"/>
    <p:sldId id="921" r:id="rId90"/>
    <p:sldId id="1129" r:id="rId91"/>
    <p:sldId id="1128" r:id="rId92"/>
    <p:sldId id="914" r:id="rId93"/>
    <p:sldId id="919" r:id="rId94"/>
    <p:sldId id="1052" r:id="rId95"/>
    <p:sldId id="915" r:id="rId96"/>
    <p:sldId id="920" r:id="rId97"/>
    <p:sldId id="987" r:id="rId98"/>
    <p:sldId id="877" r:id="rId99"/>
    <p:sldId id="878" r:id="rId100"/>
    <p:sldId id="879" r:id="rId101"/>
    <p:sldId id="880" r:id="rId102"/>
    <p:sldId id="881" r:id="rId103"/>
    <p:sldId id="882" r:id="rId104"/>
    <p:sldId id="883" r:id="rId105"/>
    <p:sldId id="886" r:id="rId106"/>
    <p:sldId id="889" r:id="rId107"/>
    <p:sldId id="890" r:id="rId108"/>
    <p:sldId id="988" r:id="rId109"/>
    <p:sldId id="887" r:id="rId110"/>
    <p:sldId id="836" r:id="rId111"/>
    <p:sldId id="888" r:id="rId112"/>
    <p:sldId id="837" r:id="rId113"/>
    <p:sldId id="1053" r:id="rId114"/>
    <p:sldId id="838" r:id="rId115"/>
    <p:sldId id="839" r:id="rId116"/>
    <p:sldId id="840" r:id="rId117"/>
    <p:sldId id="1131" r:id="rId118"/>
    <p:sldId id="1140" r:id="rId119"/>
    <p:sldId id="989" r:id="rId120"/>
    <p:sldId id="992" r:id="rId121"/>
    <p:sldId id="892" r:id="rId122"/>
    <p:sldId id="893" r:id="rId123"/>
    <p:sldId id="894" r:id="rId124"/>
    <p:sldId id="895" r:id="rId125"/>
    <p:sldId id="897" r:id="rId126"/>
    <p:sldId id="898" r:id="rId127"/>
    <p:sldId id="899" r:id="rId128"/>
    <p:sldId id="896" r:id="rId129"/>
    <p:sldId id="1011" r:id="rId130"/>
    <p:sldId id="991" r:id="rId131"/>
    <p:sldId id="900" r:id="rId132"/>
    <p:sldId id="901" r:id="rId133"/>
    <p:sldId id="902" r:id="rId134"/>
    <p:sldId id="903" r:id="rId135"/>
    <p:sldId id="1054" r:id="rId136"/>
    <p:sldId id="904" r:id="rId137"/>
    <p:sldId id="906" r:id="rId138"/>
    <p:sldId id="1006" r:id="rId139"/>
    <p:sldId id="1007" r:id="rId140"/>
    <p:sldId id="993" r:id="rId141"/>
    <p:sldId id="907" r:id="rId142"/>
    <p:sldId id="908" r:id="rId143"/>
    <p:sldId id="909" r:id="rId144"/>
    <p:sldId id="910" r:id="rId145"/>
    <p:sldId id="1010" r:id="rId146"/>
    <p:sldId id="911" r:id="rId147"/>
    <p:sldId id="912" r:id="rId148"/>
    <p:sldId id="913" r:id="rId149"/>
    <p:sldId id="1008" r:id="rId150"/>
    <p:sldId id="1009" r:id="rId151"/>
    <p:sldId id="1134" r:id="rId152"/>
    <p:sldId id="1133" r:id="rId153"/>
    <p:sldId id="735" r:id="rId154"/>
    <p:sldId id="573" r:id="rId155"/>
    <p:sldId id="574" r:id="rId156"/>
    <p:sldId id="738" r:id="rId157"/>
    <p:sldId id="739" r:id="rId158"/>
    <p:sldId id="740" r:id="rId159"/>
    <p:sldId id="741" r:id="rId160"/>
    <p:sldId id="742" r:id="rId161"/>
    <p:sldId id="736" r:id="rId162"/>
    <p:sldId id="737" r:id="rId163"/>
    <p:sldId id="1056" r:id="rId164"/>
    <p:sldId id="1137" r:id="rId165"/>
    <p:sldId id="1136" r:id="rId166"/>
    <p:sldId id="586" r:id="rId167"/>
    <p:sldId id="587" r:id="rId168"/>
    <p:sldId id="588" r:id="rId169"/>
    <p:sldId id="1141" r:id="rId170"/>
    <p:sldId id="799" r:id="rId171"/>
    <p:sldId id="800" r:id="rId172"/>
    <p:sldId id="801" r:id="rId173"/>
    <p:sldId id="356" r:id="rId174"/>
    <p:sldId id="357" r:id="rId175"/>
    <p:sldId id="589" r:id="rId176"/>
    <p:sldId id="590" r:id="rId177"/>
    <p:sldId id="807" r:id="rId178"/>
    <p:sldId id="809" r:id="rId179"/>
    <p:sldId id="810" r:id="rId180"/>
    <p:sldId id="1055" r:id="rId181"/>
    <p:sldId id="813" r:id="rId182"/>
    <p:sldId id="1138" r:id="rId183"/>
    <p:sldId id="1139" r:id="rId184"/>
    <p:sldId id="609" r:id="rId185"/>
    <p:sldId id="616" r:id="rId186"/>
    <p:sldId id="1000" r:id="rId187"/>
    <p:sldId id="619" r:id="rId188"/>
  </p:sldIdLst>
  <p:sldSz cx="9144000" cy="6858000" type="screen4x3"/>
  <p:notesSz cx="6858000" cy="9144000"/>
  <p:defaultTextStyle>
    <a:defPPr>
      <a:defRPr lang="en-US"/>
    </a:defPPr>
    <a:lvl1pPr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F044C57-F895-49C2-849D-C773AD8E9E57}" v="46" dt="2020-08-18T19:41:22.49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338" autoAdjust="0"/>
    <p:restoredTop sz="72487" autoAdjust="0"/>
  </p:normalViewPr>
  <p:slideViewPr>
    <p:cSldViewPr snapToGrid="0" snapToObjects="1">
      <p:cViewPr varScale="1">
        <p:scale>
          <a:sx n="97" d="100"/>
          <a:sy n="97" d="100"/>
        </p:scale>
        <p:origin x="41" y="130"/>
      </p:cViewPr>
      <p:guideLst>
        <p:guide orient="horz" pos="2160"/>
        <p:guide pos="2880"/>
      </p:guideLst>
    </p:cSldViewPr>
  </p:slideViewPr>
  <p:outlineViewPr>
    <p:cViewPr>
      <p:scale>
        <a:sx n="33" d="100"/>
        <a:sy n="33" d="100"/>
      </p:scale>
      <p:origin x="0" y="-312"/>
    </p:cViewPr>
  </p:outlineViewPr>
  <p:notesTextViewPr>
    <p:cViewPr>
      <p:scale>
        <a:sx n="125" d="100"/>
        <a:sy n="125"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63" Type="http://schemas.openxmlformats.org/officeDocument/2006/relationships/slide" Target="slides/slide62.xml"/><Relationship Id="rId84" Type="http://schemas.openxmlformats.org/officeDocument/2006/relationships/slide" Target="slides/slide83.xml"/><Relationship Id="rId138" Type="http://schemas.openxmlformats.org/officeDocument/2006/relationships/slide" Target="slides/slide137.xml"/><Relationship Id="rId159" Type="http://schemas.openxmlformats.org/officeDocument/2006/relationships/slide" Target="slides/slide158.xml"/><Relationship Id="rId170" Type="http://schemas.openxmlformats.org/officeDocument/2006/relationships/slide" Target="slides/slide169.xml"/><Relationship Id="rId191" Type="http://schemas.openxmlformats.org/officeDocument/2006/relationships/viewProps" Target="viewProps.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53" Type="http://schemas.openxmlformats.org/officeDocument/2006/relationships/slide" Target="slides/slide52.xml"/><Relationship Id="rId74" Type="http://schemas.openxmlformats.org/officeDocument/2006/relationships/slide" Target="slides/slide73.xml"/><Relationship Id="rId128" Type="http://schemas.openxmlformats.org/officeDocument/2006/relationships/slide" Target="slides/slide127.xml"/><Relationship Id="rId149" Type="http://schemas.openxmlformats.org/officeDocument/2006/relationships/slide" Target="slides/slide148.xml"/><Relationship Id="rId5" Type="http://schemas.openxmlformats.org/officeDocument/2006/relationships/slide" Target="slides/slide4.xml"/><Relationship Id="rId95" Type="http://schemas.openxmlformats.org/officeDocument/2006/relationships/slide" Target="slides/slide94.xml"/><Relationship Id="rId160" Type="http://schemas.openxmlformats.org/officeDocument/2006/relationships/slide" Target="slides/slide159.xml"/><Relationship Id="rId181" Type="http://schemas.openxmlformats.org/officeDocument/2006/relationships/slide" Target="slides/slide180.xml"/><Relationship Id="rId22" Type="http://schemas.openxmlformats.org/officeDocument/2006/relationships/slide" Target="slides/slide21.xml"/><Relationship Id="rId43" Type="http://schemas.openxmlformats.org/officeDocument/2006/relationships/slide" Target="slides/slide42.xml"/><Relationship Id="rId64" Type="http://schemas.openxmlformats.org/officeDocument/2006/relationships/slide" Target="slides/slide63.xml"/><Relationship Id="rId118" Type="http://schemas.openxmlformats.org/officeDocument/2006/relationships/slide" Target="slides/slide117.xml"/><Relationship Id="rId139" Type="http://schemas.openxmlformats.org/officeDocument/2006/relationships/slide" Target="slides/slide138.xml"/><Relationship Id="rId85" Type="http://schemas.openxmlformats.org/officeDocument/2006/relationships/slide" Target="slides/slide84.xml"/><Relationship Id="rId150" Type="http://schemas.openxmlformats.org/officeDocument/2006/relationships/slide" Target="slides/slide149.xml"/><Relationship Id="rId171" Type="http://schemas.openxmlformats.org/officeDocument/2006/relationships/slide" Target="slides/slide170.xml"/><Relationship Id="rId192" Type="http://schemas.openxmlformats.org/officeDocument/2006/relationships/theme" Target="theme/theme1.xml"/><Relationship Id="rId12" Type="http://schemas.openxmlformats.org/officeDocument/2006/relationships/slide" Target="slides/slide11.xml"/><Relationship Id="rId33" Type="http://schemas.openxmlformats.org/officeDocument/2006/relationships/slide" Target="slides/slide32.xml"/><Relationship Id="rId108" Type="http://schemas.openxmlformats.org/officeDocument/2006/relationships/slide" Target="slides/slide107.xml"/><Relationship Id="rId129" Type="http://schemas.openxmlformats.org/officeDocument/2006/relationships/slide" Target="slides/slide128.xml"/><Relationship Id="rId54" Type="http://schemas.openxmlformats.org/officeDocument/2006/relationships/slide" Target="slides/slide53.xml"/><Relationship Id="rId75" Type="http://schemas.openxmlformats.org/officeDocument/2006/relationships/slide" Target="slides/slide74.xml"/><Relationship Id="rId96" Type="http://schemas.openxmlformats.org/officeDocument/2006/relationships/slide" Target="slides/slide95.xml"/><Relationship Id="rId140" Type="http://schemas.openxmlformats.org/officeDocument/2006/relationships/slide" Target="slides/slide139.xml"/><Relationship Id="rId161" Type="http://schemas.openxmlformats.org/officeDocument/2006/relationships/slide" Target="slides/slide160.xml"/><Relationship Id="rId182" Type="http://schemas.openxmlformats.org/officeDocument/2006/relationships/slide" Target="slides/slide181.xml"/><Relationship Id="rId6" Type="http://schemas.openxmlformats.org/officeDocument/2006/relationships/slide" Target="slides/slide5.xml"/><Relationship Id="rId23" Type="http://schemas.openxmlformats.org/officeDocument/2006/relationships/slide" Target="slides/slide22.xml"/><Relationship Id="rId119" Type="http://schemas.openxmlformats.org/officeDocument/2006/relationships/slide" Target="slides/slide118.xml"/><Relationship Id="rId44" Type="http://schemas.openxmlformats.org/officeDocument/2006/relationships/slide" Target="slides/slide43.xml"/><Relationship Id="rId65" Type="http://schemas.openxmlformats.org/officeDocument/2006/relationships/slide" Target="slides/slide64.xml"/><Relationship Id="rId86" Type="http://schemas.openxmlformats.org/officeDocument/2006/relationships/slide" Target="slides/slide85.xml"/><Relationship Id="rId130" Type="http://schemas.openxmlformats.org/officeDocument/2006/relationships/slide" Target="slides/slide129.xml"/><Relationship Id="rId151" Type="http://schemas.openxmlformats.org/officeDocument/2006/relationships/slide" Target="slides/slide150.xml"/><Relationship Id="rId172" Type="http://schemas.openxmlformats.org/officeDocument/2006/relationships/slide" Target="slides/slide171.xml"/><Relationship Id="rId193" Type="http://schemas.openxmlformats.org/officeDocument/2006/relationships/tableStyles" Target="tableStyles.xml"/><Relationship Id="rId13" Type="http://schemas.openxmlformats.org/officeDocument/2006/relationships/slide" Target="slides/slide12.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167" Type="http://schemas.openxmlformats.org/officeDocument/2006/relationships/slide" Target="slides/slide166.xml"/><Relationship Id="rId188" Type="http://schemas.openxmlformats.org/officeDocument/2006/relationships/slide" Target="slides/slide187.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162" Type="http://schemas.openxmlformats.org/officeDocument/2006/relationships/slide" Target="slides/slide161.xml"/><Relationship Id="rId183" Type="http://schemas.openxmlformats.org/officeDocument/2006/relationships/slide" Target="slides/slide182.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157" Type="http://schemas.openxmlformats.org/officeDocument/2006/relationships/slide" Target="slides/slide156.xml"/><Relationship Id="rId178" Type="http://schemas.openxmlformats.org/officeDocument/2006/relationships/slide" Target="slides/slide177.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slide" Target="slides/slide151.xml"/><Relationship Id="rId173" Type="http://schemas.openxmlformats.org/officeDocument/2006/relationships/slide" Target="slides/slide172.xml"/><Relationship Id="rId194" Type="http://schemas.microsoft.com/office/2016/11/relationships/changesInfo" Target="changesInfos/changesInfo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168" Type="http://schemas.openxmlformats.org/officeDocument/2006/relationships/slide" Target="slides/slide16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163" Type="http://schemas.openxmlformats.org/officeDocument/2006/relationships/slide" Target="slides/slide162.xml"/><Relationship Id="rId184" Type="http://schemas.openxmlformats.org/officeDocument/2006/relationships/slide" Target="slides/slide183.xml"/><Relationship Id="rId189" Type="http://schemas.openxmlformats.org/officeDocument/2006/relationships/notesMaster" Target="notesMasters/notesMaster1.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slide" Target="slides/slide115.xml"/><Relationship Id="rId137" Type="http://schemas.openxmlformats.org/officeDocument/2006/relationships/slide" Target="slides/slide136.xml"/><Relationship Id="rId158" Type="http://schemas.openxmlformats.org/officeDocument/2006/relationships/slide" Target="slides/slide157.xml"/><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slide" Target="slides/slide110.xml"/><Relationship Id="rId132" Type="http://schemas.openxmlformats.org/officeDocument/2006/relationships/slide" Target="slides/slide131.xml"/><Relationship Id="rId153" Type="http://schemas.openxmlformats.org/officeDocument/2006/relationships/slide" Target="slides/slide152.xml"/><Relationship Id="rId174" Type="http://schemas.openxmlformats.org/officeDocument/2006/relationships/slide" Target="slides/slide173.xml"/><Relationship Id="rId179" Type="http://schemas.openxmlformats.org/officeDocument/2006/relationships/slide" Target="slides/slide178.xml"/><Relationship Id="rId195" Type="http://schemas.microsoft.com/office/2015/10/relationships/revisionInfo" Target="revisionInfo.xml"/><Relationship Id="rId190" Type="http://schemas.openxmlformats.org/officeDocument/2006/relationships/presProps" Target="presProps.xml"/><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slide" Target="slides/slide105.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43" Type="http://schemas.openxmlformats.org/officeDocument/2006/relationships/slide" Target="slides/slide142.xml"/><Relationship Id="rId148" Type="http://schemas.openxmlformats.org/officeDocument/2006/relationships/slide" Target="slides/slide147.xml"/><Relationship Id="rId164" Type="http://schemas.openxmlformats.org/officeDocument/2006/relationships/slide" Target="slides/slide163.xml"/><Relationship Id="rId169" Type="http://schemas.openxmlformats.org/officeDocument/2006/relationships/slide" Target="slides/slide168.xml"/><Relationship Id="rId185" Type="http://schemas.openxmlformats.org/officeDocument/2006/relationships/slide" Target="slides/slide184.xml"/><Relationship Id="rId4" Type="http://schemas.openxmlformats.org/officeDocument/2006/relationships/slide" Target="slides/slide3.xml"/><Relationship Id="rId9" Type="http://schemas.openxmlformats.org/officeDocument/2006/relationships/slide" Target="slides/slide8.xml"/><Relationship Id="rId180" Type="http://schemas.openxmlformats.org/officeDocument/2006/relationships/slide" Target="slides/slide179.xml"/><Relationship Id="rId26" Type="http://schemas.openxmlformats.org/officeDocument/2006/relationships/slide" Target="slides/slide25.xml"/><Relationship Id="rId47" Type="http://schemas.openxmlformats.org/officeDocument/2006/relationships/slide" Target="slides/slide46.xml"/><Relationship Id="rId68" Type="http://schemas.openxmlformats.org/officeDocument/2006/relationships/slide" Target="slides/slide67.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54" Type="http://schemas.openxmlformats.org/officeDocument/2006/relationships/slide" Target="slides/slide153.xml"/><Relationship Id="rId175" Type="http://schemas.openxmlformats.org/officeDocument/2006/relationships/slide" Target="slides/slide174.xml"/><Relationship Id="rId16" Type="http://schemas.openxmlformats.org/officeDocument/2006/relationships/slide" Target="slides/slide15.xml"/><Relationship Id="rId37" Type="http://schemas.openxmlformats.org/officeDocument/2006/relationships/slide" Target="slides/slide36.xml"/><Relationship Id="rId58" Type="http://schemas.openxmlformats.org/officeDocument/2006/relationships/slide" Target="slides/slide57.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44" Type="http://schemas.openxmlformats.org/officeDocument/2006/relationships/slide" Target="slides/slide143.xml"/><Relationship Id="rId90" Type="http://schemas.openxmlformats.org/officeDocument/2006/relationships/slide" Target="slides/slide89.xml"/><Relationship Id="rId165" Type="http://schemas.openxmlformats.org/officeDocument/2006/relationships/slide" Target="slides/slide164.xml"/><Relationship Id="rId186" Type="http://schemas.openxmlformats.org/officeDocument/2006/relationships/slide" Target="slides/slide185.xml"/><Relationship Id="rId27" Type="http://schemas.openxmlformats.org/officeDocument/2006/relationships/slide" Target="slides/slide26.xml"/><Relationship Id="rId48" Type="http://schemas.openxmlformats.org/officeDocument/2006/relationships/slide" Target="slides/slide47.xml"/><Relationship Id="rId69" Type="http://schemas.openxmlformats.org/officeDocument/2006/relationships/slide" Target="slides/slide68.xml"/><Relationship Id="rId113" Type="http://schemas.openxmlformats.org/officeDocument/2006/relationships/slide" Target="slides/slide112.xml"/><Relationship Id="rId134" Type="http://schemas.openxmlformats.org/officeDocument/2006/relationships/slide" Target="slides/slide133.xml"/><Relationship Id="rId80" Type="http://schemas.openxmlformats.org/officeDocument/2006/relationships/slide" Target="slides/slide79.xml"/><Relationship Id="rId155" Type="http://schemas.openxmlformats.org/officeDocument/2006/relationships/slide" Target="slides/slide154.xml"/><Relationship Id="rId176" Type="http://schemas.openxmlformats.org/officeDocument/2006/relationships/slide" Target="slides/slide175.xml"/><Relationship Id="rId17" Type="http://schemas.openxmlformats.org/officeDocument/2006/relationships/slide" Target="slides/slide16.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slide" Target="slides/slide102.xml"/><Relationship Id="rId124" Type="http://schemas.openxmlformats.org/officeDocument/2006/relationships/slide" Target="slides/slide123.xml"/><Relationship Id="rId70" Type="http://schemas.openxmlformats.org/officeDocument/2006/relationships/slide" Target="slides/slide69.xml"/><Relationship Id="rId91" Type="http://schemas.openxmlformats.org/officeDocument/2006/relationships/slide" Target="slides/slide90.xml"/><Relationship Id="rId145" Type="http://schemas.openxmlformats.org/officeDocument/2006/relationships/slide" Target="slides/slide144.xml"/><Relationship Id="rId166" Type="http://schemas.openxmlformats.org/officeDocument/2006/relationships/slide" Target="slides/slide165.xml"/><Relationship Id="rId187" Type="http://schemas.openxmlformats.org/officeDocument/2006/relationships/slide" Target="slides/slide186.xml"/><Relationship Id="rId1" Type="http://schemas.openxmlformats.org/officeDocument/2006/relationships/slideMaster" Target="slideMasters/slideMaster1.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slide" Target="slides/slide113.xml"/><Relationship Id="rId60" Type="http://schemas.openxmlformats.org/officeDocument/2006/relationships/slide" Target="slides/slide59.xml"/><Relationship Id="rId81" Type="http://schemas.openxmlformats.org/officeDocument/2006/relationships/slide" Target="slides/slide80.xml"/><Relationship Id="rId135" Type="http://schemas.openxmlformats.org/officeDocument/2006/relationships/slide" Target="slides/slide134.xml"/><Relationship Id="rId156" Type="http://schemas.openxmlformats.org/officeDocument/2006/relationships/slide" Target="slides/slide155.xml"/><Relationship Id="rId177" Type="http://schemas.openxmlformats.org/officeDocument/2006/relationships/slide" Target="slides/slide176.xml"/><Relationship Id="rId18" Type="http://schemas.openxmlformats.org/officeDocument/2006/relationships/slide" Target="slides/slide17.xml"/><Relationship Id="rId39" Type="http://schemas.openxmlformats.org/officeDocument/2006/relationships/slide" Target="slides/slide3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bbas Lotia" userId="ad9ba4c96dec1068" providerId="LiveId" clId="{2F044C57-F895-49C2-849D-C773AD8E9E57}"/>
    <pc:docChg chg="undo redo custSel addSld delSld modSld sldOrd">
      <pc:chgData name="Abbas Lotia" userId="ad9ba4c96dec1068" providerId="LiveId" clId="{2F044C57-F895-49C2-849D-C773AD8E9E57}" dt="2020-08-18T19:43:09.526" v="2779" actId="20577"/>
      <pc:docMkLst>
        <pc:docMk/>
      </pc:docMkLst>
      <pc:sldChg chg="modSp mod">
        <pc:chgData name="Abbas Lotia" userId="ad9ba4c96dec1068" providerId="LiveId" clId="{2F044C57-F895-49C2-849D-C773AD8E9E57}" dt="2020-08-17T16:47:06.765" v="5" actId="20577"/>
        <pc:sldMkLst>
          <pc:docMk/>
          <pc:sldMk cId="642328813" sldId="355"/>
        </pc:sldMkLst>
        <pc:spChg chg="mod">
          <ac:chgData name="Abbas Lotia" userId="ad9ba4c96dec1068" providerId="LiveId" clId="{2F044C57-F895-49C2-849D-C773AD8E9E57}" dt="2020-08-17T16:47:06.765" v="5" actId="20577"/>
          <ac:spMkLst>
            <pc:docMk/>
            <pc:sldMk cId="642328813" sldId="355"/>
            <ac:spMk id="10" creationId="{00000000-0000-0000-0000-000000000000}"/>
          </ac:spMkLst>
        </pc:spChg>
      </pc:sldChg>
      <pc:sldChg chg="addSp modSp add ord">
        <pc:chgData name="Abbas Lotia" userId="ad9ba4c96dec1068" providerId="LiveId" clId="{2F044C57-F895-49C2-849D-C773AD8E9E57}" dt="2020-08-18T19:37:18.183" v="2565"/>
        <pc:sldMkLst>
          <pc:docMk/>
          <pc:sldMk cId="2144196016" sldId="553"/>
        </pc:sldMkLst>
        <pc:spChg chg="add mod">
          <ac:chgData name="Abbas Lotia" userId="ad9ba4c96dec1068" providerId="LiveId" clId="{2F044C57-F895-49C2-849D-C773AD8E9E57}" dt="2020-08-18T19:36:49.648" v="2561"/>
          <ac:spMkLst>
            <pc:docMk/>
            <pc:sldMk cId="2144196016" sldId="553"/>
            <ac:spMk id="143" creationId="{CE969E5C-82EA-4D3D-8929-DA97BF12983C}"/>
          </ac:spMkLst>
        </pc:spChg>
        <pc:spChg chg="add mod">
          <ac:chgData name="Abbas Lotia" userId="ad9ba4c96dec1068" providerId="LiveId" clId="{2F044C57-F895-49C2-849D-C773AD8E9E57}" dt="2020-08-18T19:36:49.648" v="2561"/>
          <ac:spMkLst>
            <pc:docMk/>
            <pc:sldMk cId="2144196016" sldId="553"/>
            <ac:spMk id="144" creationId="{75E153E7-57D2-4E89-A28B-0FE40CC377C8}"/>
          </ac:spMkLst>
        </pc:spChg>
        <pc:spChg chg="add mod">
          <ac:chgData name="Abbas Lotia" userId="ad9ba4c96dec1068" providerId="LiveId" clId="{2F044C57-F895-49C2-849D-C773AD8E9E57}" dt="2020-08-18T19:36:49.648" v="2561"/>
          <ac:spMkLst>
            <pc:docMk/>
            <pc:sldMk cId="2144196016" sldId="553"/>
            <ac:spMk id="146" creationId="{5292D615-D9F4-4A75-91F0-DD6504B11964}"/>
          </ac:spMkLst>
        </pc:spChg>
        <pc:spChg chg="add mod">
          <ac:chgData name="Abbas Lotia" userId="ad9ba4c96dec1068" providerId="LiveId" clId="{2F044C57-F895-49C2-849D-C773AD8E9E57}" dt="2020-08-18T19:36:49.648" v="2561"/>
          <ac:spMkLst>
            <pc:docMk/>
            <pc:sldMk cId="2144196016" sldId="553"/>
            <ac:spMk id="147" creationId="{C8700ABF-74F0-4854-B5AE-91F99D55C299}"/>
          </ac:spMkLst>
        </pc:spChg>
        <pc:spChg chg="add mod">
          <ac:chgData name="Abbas Lotia" userId="ad9ba4c96dec1068" providerId="LiveId" clId="{2F044C57-F895-49C2-849D-C773AD8E9E57}" dt="2020-08-18T19:36:49.648" v="2561"/>
          <ac:spMkLst>
            <pc:docMk/>
            <pc:sldMk cId="2144196016" sldId="553"/>
            <ac:spMk id="148" creationId="{26E2B977-3E39-4EB8-A757-980081B31900}"/>
          </ac:spMkLst>
        </pc:spChg>
        <pc:spChg chg="add mod">
          <ac:chgData name="Abbas Lotia" userId="ad9ba4c96dec1068" providerId="LiveId" clId="{2F044C57-F895-49C2-849D-C773AD8E9E57}" dt="2020-08-18T19:36:49.648" v="2561"/>
          <ac:spMkLst>
            <pc:docMk/>
            <pc:sldMk cId="2144196016" sldId="553"/>
            <ac:spMk id="149" creationId="{95C3929D-C5B5-49F9-AC3F-CF6DA2F8E7C1}"/>
          </ac:spMkLst>
        </pc:spChg>
        <pc:spChg chg="add mod">
          <ac:chgData name="Abbas Lotia" userId="ad9ba4c96dec1068" providerId="LiveId" clId="{2F044C57-F895-49C2-849D-C773AD8E9E57}" dt="2020-08-18T19:36:49.648" v="2561"/>
          <ac:spMkLst>
            <pc:docMk/>
            <pc:sldMk cId="2144196016" sldId="553"/>
            <ac:spMk id="151" creationId="{FA7A46AB-3391-4475-9D5F-04240CF80C68}"/>
          </ac:spMkLst>
        </pc:spChg>
        <pc:picChg chg="add mod">
          <ac:chgData name="Abbas Lotia" userId="ad9ba4c96dec1068" providerId="LiveId" clId="{2F044C57-F895-49C2-849D-C773AD8E9E57}" dt="2020-08-18T19:36:49.648" v="2561"/>
          <ac:picMkLst>
            <pc:docMk/>
            <pc:sldMk cId="2144196016" sldId="553"/>
            <ac:picMk id="150" creationId="{CEF47A2B-D7FC-475D-9770-EC1305361736}"/>
          </ac:picMkLst>
        </pc:picChg>
      </pc:sldChg>
      <pc:sldChg chg="modSp mod">
        <pc:chgData name="Abbas Lotia" userId="ad9ba4c96dec1068" providerId="LiveId" clId="{2F044C57-F895-49C2-849D-C773AD8E9E57}" dt="2020-08-17T16:52:39.153" v="1038" actId="20577"/>
        <pc:sldMkLst>
          <pc:docMk/>
          <pc:sldMk cId="2297255847" sldId="567"/>
        </pc:sldMkLst>
        <pc:spChg chg="mod">
          <ac:chgData name="Abbas Lotia" userId="ad9ba4c96dec1068" providerId="LiveId" clId="{2F044C57-F895-49C2-849D-C773AD8E9E57}" dt="2020-08-17T16:52:39.153" v="1038" actId="20577"/>
          <ac:spMkLst>
            <pc:docMk/>
            <pc:sldMk cId="2297255847" sldId="567"/>
            <ac:spMk id="5" creationId="{7FA81925-418B-D44C-9255-2AEBBFBC0ADA}"/>
          </ac:spMkLst>
        </pc:spChg>
        <pc:spChg chg="mod">
          <ac:chgData name="Abbas Lotia" userId="ad9ba4c96dec1068" providerId="LiveId" clId="{2F044C57-F895-49C2-849D-C773AD8E9E57}" dt="2020-08-17T16:48:20.173" v="228" actId="20577"/>
          <ac:spMkLst>
            <pc:docMk/>
            <pc:sldMk cId="2297255847" sldId="567"/>
            <ac:spMk id="6" creationId="{EA3FFC4F-A0C7-6241-A6A3-D4D1CB58E595}"/>
          </ac:spMkLst>
        </pc:spChg>
      </pc:sldChg>
      <pc:sldChg chg="modSp mod">
        <pc:chgData name="Abbas Lotia" userId="ad9ba4c96dec1068" providerId="LiveId" clId="{2F044C57-F895-49C2-849D-C773AD8E9E57}" dt="2020-08-17T16:51:58.748" v="1019" actId="20577"/>
        <pc:sldMkLst>
          <pc:docMk/>
          <pc:sldMk cId="1301409620" sldId="568"/>
        </pc:sldMkLst>
        <pc:spChg chg="mod">
          <ac:chgData name="Abbas Lotia" userId="ad9ba4c96dec1068" providerId="LiveId" clId="{2F044C57-F895-49C2-849D-C773AD8E9E57}" dt="2020-08-17T16:51:30.686" v="813" actId="20577"/>
          <ac:spMkLst>
            <pc:docMk/>
            <pc:sldMk cId="1301409620" sldId="568"/>
            <ac:spMk id="5" creationId="{7FA81925-418B-D44C-9255-2AEBBFBC0ADA}"/>
          </ac:spMkLst>
        </pc:spChg>
        <pc:spChg chg="mod">
          <ac:chgData name="Abbas Lotia" userId="ad9ba4c96dec1068" providerId="LiveId" clId="{2F044C57-F895-49C2-849D-C773AD8E9E57}" dt="2020-08-17T16:51:58.748" v="1019" actId="20577"/>
          <ac:spMkLst>
            <pc:docMk/>
            <pc:sldMk cId="1301409620" sldId="568"/>
            <ac:spMk id="6" creationId="{3B867BBA-A7A7-F84C-B403-7348B8834D1F}"/>
          </ac:spMkLst>
        </pc:spChg>
      </pc:sldChg>
      <pc:sldChg chg="modSp mod">
        <pc:chgData name="Abbas Lotia" userId="ad9ba4c96dec1068" providerId="LiveId" clId="{2F044C57-F895-49C2-849D-C773AD8E9E57}" dt="2020-08-17T16:52:47.284" v="1073" actId="20577"/>
        <pc:sldMkLst>
          <pc:docMk/>
          <pc:sldMk cId="2745530089" sldId="569"/>
        </pc:sldMkLst>
        <pc:spChg chg="mod">
          <ac:chgData name="Abbas Lotia" userId="ad9ba4c96dec1068" providerId="LiveId" clId="{2F044C57-F895-49C2-849D-C773AD8E9E57}" dt="2020-08-17T16:52:47.284" v="1073" actId="20577"/>
          <ac:spMkLst>
            <pc:docMk/>
            <pc:sldMk cId="2745530089" sldId="569"/>
            <ac:spMk id="5" creationId="{7FA81925-418B-D44C-9255-2AEBBFBC0ADA}"/>
          </ac:spMkLst>
        </pc:spChg>
      </pc:sldChg>
      <pc:sldChg chg="del">
        <pc:chgData name="Abbas Lotia" userId="ad9ba4c96dec1068" providerId="LiveId" clId="{2F044C57-F895-49C2-849D-C773AD8E9E57}" dt="2020-08-18T19:33:11.639" v="2481" actId="47"/>
        <pc:sldMkLst>
          <pc:docMk/>
          <pc:sldMk cId="261974969" sldId="575"/>
        </pc:sldMkLst>
      </pc:sldChg>
      <pc:sldChg chg="del">
        <pc:chgData name="Abbas Lotia" userId="ad9ba4c96dec1068" providerId="LiveId" clId="{2F044C57-F895-49C2-849D-C773AD8E9E57}" dt="2020-08-18T19:33:13.394" v="2482" actId="47"/>
        <pc:sldMkLst>
          <pc:docMk/>
          <pc:sldMk cId="4204927508" sldId="576"/>
        </pc:sldMkLst>
      </pc:sldChg>
      <pc:sldChg chg="del">
        <pc:chgData name="Abbas Lotia" userId="ad9ba4c96dec1068" providerId="LiveId" clId="{2F044C57-F895-49C2-849D-C773AD8E9E57}" dt="2020-08-18T19:33:15.122" v="2484" actId="47"/>
        <pc:sldMkLst>
          <pc:docMk/>
          <pc:sldMk cId="77743312" sldId="578"/>
        </pc:sldMkLst>
      </pc:sldChg>
      <pc:sldChg chg="del">
        <pc:chgData name="Abbas Lotia" userId="ad9ba4c96dec1068" providerId="LiveId" clId="{2F044C57-F895-49C2-849D-C773AD8E9E57}" dt="2020-08-18T19:33:39.923" v="2485" actId="47"/>
        <pc:sldMkLst>
          <pc:docMk/>
          <pc:sldMk cId="1253065506" sldId="579"/>
        </pc:sldMkLst>
      </pc:sldChg>
      <pc:sldChg chg="del">
        <pc:chgData name="Abbas Lotia" userId="ad9ba4c96dec1068" providerId="LiveId" clId="{2F044C57-F895-49C2-849D-C773AD8E9E57}" dt="2020-08-18T19:33:45.661" v="2486" actId="47"/>
        <pc:sldMkLst>
          <pc:docMk/>
          <pc:sldMk cId="864112280" sldId="580"/>
        </pc:sldMkLst>
      </pc:sldChg>
      <pc:sldChg chg="del">
        <pc:chgData name="Abbas Lotia" userId="ad9ba4c96dec1068" providerId="LiveId" clId="{2F044C57-F895-49C2-849D-C773AD8E9E57}" dt="2020-08-18T19:33:46.827" v="2487" actId="47"/>
        <pc:sldMkLst>
          <pc:docMk/>
          <pc:sldMk cId="3892377065" sldId="581"/>
        </pc:sldMkLst>
      </pc:sldChg>
      <pc:sldChg chg="del">
        <pc:chgData name="Abbas Lotia" userId="ad9ba4c96dec1068" providerId="LiveId" clId="{2F044C57-F895-49C2-849D-C773AD8E9E57}" dt="2020-08-18T19:34:15.963" v="2488" actId="47"/>
        <pc:sldMkLst>
          <pc:docMk/>
          <pc:sldMk cId="3986460185" sldId="582"/>
        </pc:sldMkLst>
      </pc:sldChg>
      <pc:sldChg chg="del">
        <pc:chgData name="Abbas Lotia" userId="ad9ba4c96dec1068" providerId="LiveId" clId="{2F044C57-F895-49C2-849D-C773AD8E9E57}" dt="2020-08-18T19:40:50.863" v="2621" actId="47"/>
        <pc:sldMkLst>
          <pc:docMk/>
          <pc:sldMk cId="2358801448" sldId="584"/>
        </pc:sldMkLst>
      </pc:sldChg>
      <pc:sldChg chg="del">
        <pc:chgData name="Abbas Lotia" userId="ad9ba4c96dec1068" providerId="LiveId" clId="{2F044C57-F895-49C2-849D-C773AD8E9E57}" dt="2020-08-18T19:40:52.006" v="2622" actId="47"/>
        <pc:sldMkLst>
          <pc:docMk/>
          <pc:sldMk cId="2834004269" sldId="585"/>
        </pc:sldMkLst>
      </pc:sldChg>
      <pc:sldChg chg="modSp mod">
        <pc:chgData name="Abbas Lotia" userId="ad9ba4c96dec1068" providerId="LiveId" clId="{2F044C57-F895-49C2-849D-C773AD8E9E57}" dt="2020-08-18T19:35:18.673" v="2496" actId="20577"/>
        <pc:sldMkLst>
          <pc:docMk/>
          <pc:sldMk cId="635341067" sldId="586"/>
        </pc:sldMkLst>
        <pc:spChg chg="mod">
          <ac:chgData name="Abbas Lotia" userId="ad9ba4c96dec1068" providerId="LiveId" clId="{2F044C57-F895-49C2-849D-C773AD8E9E57}" dt="2020-08-18T19:35:18.673" v="2496" actId="20577"/>
          <ac:spMkLst>
            <pc:docMk/>
            <pc:sldMk cId="635341067" sldId="586"/>
            <ac:spMk id="15" creationId="{00000000-0000-0000-0000-000000000000}"/>
          </ac:spMkLst>
        </pc:spChg>
      </pc:sldChg>
      <pc:sldChg chg="modSp mod">
        <pc:chgData name="Abbas Lotia" userId="ad9ba4c96dec1068" providerId="LiveId" clId="{2F044C57-F895-49C2-849D-C773AD8E9E57}" dt="2020-08-18T19:36:12.229" v="2559" actId="20577"/>
        <pc:sldMkLst>
          <pc:docMk/>
          <pc:sldMk cId="3903092727" sldId="587"/>
        </pc:sldMkLst>
        <pc:spChg chg="mod">
          <ac:chgData name="Abbas Lotia" userId="ad9ba4c96dec1068" providerId="LiveId" clId="{2F044C57-F895-49C2-849D-C773AD8E9E57}" dt="2020-08-18T19:36:12.229" v="2559" actId="20577"/>
          <ac:spMkLst>
            <pc:docMk/>
            <pc:sldMk cId="3903092727" sldId="587"/>
            <ac:spMk id="5" creationId="{7FA81925-418B-D44C-9255-2AEBBFBC0ADA}"/>
          </ac:spMkLst>
        </pc:spChg>
      </pc:sldChg>
      <pc:sldChg chg="modSp mod">
        <pc:chgData name="Abbas Lotia" userId="ad9ba4c96dec1068" providerId="LiveId" clId="{2F044C57-F895-49C2-849D-C773AD8E9E57}" dt="2020-08-18T19:43:09.526" v="2779" actId="20577"/>
        <pc:sldMkLst>
          <pc:docMk/>
          <pc:sldMk cId="1056384421" sldId="590"/>
        </pc:sldMkLst>
        <pc:spChg chg="mod">
          <ac:chgData name="Abbas Lotia" userId="ad9ba4c96dec1068" providerId="LiveId" clId="{2F044C57-F895-49C2-849D-C773AD8E9E57}" dt="2020-08-18T19:43:09.526" v="2779" actId="20577"/>
          <ac:spMkLst>
            <pc:docMk/>
            <pc:sldMk cId="1056384421" sldId="590"/>
            <ac:spMk id="5" creationId="{7FA81925-418B-D44C-9255-2AEBBFBC0ADA}"/>
          </ac:spMkLst>
        </pc:spChg>
      </pc:sldChg>
      <pc:sldChg chg="del">
        <pc:chgData name="Abbas Lotia" userId="ad9ba4c96dec1068" providerId="LiveId" clId="{2F044C57-F895-49C2-849D-C773AD8E9E57}" dt="2020-08-18T19:33:14.189" v="2483" actId="47"/>
        <pc:sldMkLst>
          <pc:docMk/>
          <pc:sldMk cId="3882375802" sldId="733"/>
        </pc:sldMkLst>
      </pc:sldChg>
      <pc:sldChg chg="addSp delSp mod">
        <pc:chgData name="Abbas Lotia" userId="ad9ba4c96dec1068" providerId="LiveId" clId="{2F044C57-F895-49C2-849D-C773AD8E9E57}" dt="2020-08-18T18:20:33.336" v="1075" actId="22"/>
        <pc:sldMkLst>
          <pc:docMk/>
          <pc:sldMk cId="725919565" sldId="738"/>
        </pc:sldMkLst>
        <pc:spChg chg="add del">
          <ac:chgData name="Abbas Lotia" userId="ad9ba4c96dec1068" providerId="LiveId" clId="{2F044C57-F895-49C2-849D-C773AD8E9E57}" dt="2020-08-18T18:20:33.336" v="1075" actId="22"/>
          <ac:spMkLst>
            <pc:docMk/>
            <pc:sldMk cId="725919565" sldId="738"/>
            <ac:spMk id="16" creationId="{6161C00D-130F-4B3B-AC8B-D1205AF0371F}"/>
          </ac:spMkLst>
        </pc:spChg>
      </pc:sldChg>
      <pc:sldChg chg="modSp add mod">
        <pc:chgData name="Abbas Lotia" userId="ad9ba4c96dec1068" providerId="LiveId" clId="{2F044C57-F895-49C2-849D-C773AD8E9E57}" dt="2020-08-18T18:24:16.568" v="1214" actId="20577"/>
        <pc:sldMkLst>
          <pc:docMk/>
          <pc:sldMk cId="2711617518" sldId="739"/>
        </pc:sldMkLst>
        <pc:spChg chg="mod">
          <ac:chgData name="Abbas Lotia" userId="ad9ba4c96dec1068" providerId="LiveId" clId="{2F044C57-F895-49C2-849D-C773AD8E9E57}" dt="2020-08-18T18:22:14.229" v="1156" actId="20577"/>
          <ac:spMkLst>
            <pc:docMk/>
            <pc:sldMk cId="2711617518" sldId="739"/>
            <ac:spMk id="5" creationId="{7FA81925-418B-D44C-9255-2AEBBFBC0ADA}"/>
          </ac:spMkLst>
        </pc:spChg>
        <pc:spChg chg="mod">
          <ac:chgData name="Abbas Lotia" userId="ad9ba4c96dec1068" providerId="LiveId" clId="{2F044C57-F895-49C2-849D-C773AD8E9E57}" dt="2020-08-18T18:24:13.291" v="1203" actId="123"/>
          <ac:spMkLst>
            <pc:docMk/>
            <pc:sldMk cId="2711617518" sldId="739"/>
            <ac:spMk id="6" creationId="{524B6456-681F-2F44-A01A-AD3514E81BD2}"/>
          </ac:spMkLst>
        </pc:spChg>
        <pc:spChg chg="mod">
          <ac:chgData name="Abbas Lotia" userId="ad9ba4c96dec1068" providerId="LiveId" clId="{2F044C57-F895-49C2-849D-C773AD8E9E57}" dt="2020-08-18T18:24:16.568" v="1214" actId="20577"/>
          <ac:spMkLst>
            <pc:docMk/>
            <pc:sldMk cId="2711617518" sldId="739"/>
            <ac:spMk id="15" creationId="{00000000-0000-0000-0000-000000000000}"/>
          </ac:spMkLst>
        </pc:spChg>
      </pc:sldChg>
      <pc:sldChg chg="modSp add mod">
        <pc:chgData name="Abbas Lotia" userId="ad9ba4c96dec1068" providerId="LiveId" clId="{2F044C57-F895-49C2-849D-C773AD8E9E57}" dt="2020-08-18T18:29:27.210" v="1731" actId="20577"/>
        <pc:sldMkLst>
          <pc:docMk/>
          <pc:sldMk cId="1308697627" sldId="740"/>
        </pc:sldMkLst>
        <pc:spChg chg="mod">
          <ac:chgData name="Abbas Lotia" userId="ad9ba4c96dec1068" providerId="LiveId" clId="{2F044C57-F895-49C2-849D-C773AD8E9E57}" dt="2020-08-18T18:28:03.815" v="1529" actId="1076"/>
          <ac:spMkLst>
            <pc:docMk/>
            <pc:sldMk cId="1308697627" sldId="740"/>
            <ac:spMk id="5" creationId="{7FA81925-418B-D44C-9255-2AEBBFBC0ADA}"/>
          </ac:spMkLst>
        </pc:spChg>
        <pc:spChg chg="mod">
          <ac:chgData name="Abbas Lotia" userId="ad9ba4c96dec1068" providerId="LiveId" clId="{2F044C57-F895-49C2-849D-C773AD8E9E57}" dt="2020-08-18T18:29:27.210" v="1731" actId="20577"/>
          <ac:spMkLst>
            <pc:docMk/>
            <pc:sldMk cId="1308697627" sldId="740"/>
            <ac:spMk id="6" creationId="{524B6456-681F-2F44-A01A-AD3514E81BD2}"/>
          </ac:spMkLst>
        </pc:spChg>
        <pc:spChg chg="mod">
          <ac:chgData name="Abbas Lotia" userId="ad9ba4c96dec1068" providerId="LiveId" clId="{2F044C57-F895-49C2-849D-C773AD8E9E57}" dt="2020-08-18T18:24:22.187" v="1219" actId="20577"/>
          <ac:spMkLst>
            <pc:docMk/>
            <pc:sldMk cId="1308697627" sldId="740"/>
            <ac:spMk id="15" creationId="{00000000-0000-0000-0000-000000000000}"/>
          </ac:spMkLst>
        </pc:spChg>
      </pc:sldChg>
      <pc:sldChg chg="modSp add mod">
        <pc:chgData name="Abbas Lotia" userId="ad9ba4c96dec1068" providerId="LiveId" clId="{2F044C57-F895-49C2-849D-C773AD8E9E57}" dt="2020-08-18T18:33:38.839" v="1995" actId="123"/>
        <pc:sldMkLst>
          <pc:docMk/>
          <pc:sldMk cId="3840397171" sldId="741"/>
        </pc:sldMkLst>
        <pc:spChg chg="mod">
          <ac:chgData name="Abbas Lotia" userId="ad9ba4c96dec1068" providerId="LiveId" clId="{2F044C57-F895-49C2-849D-C773AD8E9E57}" dt="2020-08-18T18:32:42.113" v="1840"/>
          <ac:spMkLst>
            <pc:docMk/>
            <pc:sldMk cId="3840397171" sldId="741"/>
            <ac:spMk id="5" creationId="{7FA81925-418B-D44C-9255-2AEBBFBC0ADA}"/>
          </ac:spMkLst>
        </pc:spChg>
        <pc:spChg chg="mod">
          <ac:chgData name="Abbas Lotia" userId="ad9ba4c96dec1068" providerId="LiveId" clId="{2F044C57-F895-49C2-849D-C773AD8E9E57}" dt="2020-08-18T18:33:38.839" v="1995" actId="123"/>
          <ac:spMkLst>
            <pc:docMk/>
            <pc:sldMk cId="3840397171" sldId="741"/>
            <ac:spMk id="6" creationId="{524B6456-681F-2F44-A01A-AD3514E81BD2}"/>
          </ac:spMkLst>
        </pc:spChg>
        <pc:spChg chg="mod">
          <ac:chgData name="Abbas Lotia" userId="ad9ba4c96dec1068" providerId="LiveId" clId="{2F044C57-F895-49C2-849D-C773AD8E9E57}" dt="2020-08-18T18:30:30.342" v="1821" actId="20577"/>
          <ac:spMkLst>
            <pc:docMk/>
            <pc:sldMk cId="3840397171" sldId="741"/>
            <ac:spMk id="15" creationId="{00000000-0000-0000-0000-000000000000}"/>
          </ac:spMkLst>
        </pc:spChg>
      </pc:sldChg>
      <pc:sldChg chg="addSp delSp modSp add mod">
        <pc:chgData name="Abbas Lotia" userId="ad9ba4c96dec1068" providerId="LiveId" clId="{2F044C57-F895-49C2-849D-C773AD8E9E57}" dt="2020-08-18T19:32:42.579" v="2480" actId="255"/>
        <pc:sldMkLst>
          <pc:docMk/>
          <pc:sldMk cId="4172853933" sldId="742"/>
        </pc:sldMkLst>
        <pc:spChg chg="mod">
          <ac:chgData name="Abbas Lotia" userId="ad9ba4c96dec1068" providerId="LiveId" clId="{2F044C57-F895-49C2-849D-C773AD8E9E57}" dt="2020-08-18T19:32:38.314" v="2479" actId="255"/>
          <ac:spMkLst>
            <pc:docMk/>
            <pc:sldMk cId="4172853933" sldId="742"/>
            <ac:spMk id="5" creationId="{7FA81925-418B-D44C-9255-2AEBBFBC0ADA}"/>
          </ac:spMkLst>
        </pc:spChg>
        <pc:spChg chg="del mod">
          <ac:chgData name="Abbas Lotia" userId="ad9ba4c96dec1068" providerId="LiveId" clId="{2F044C57-F895-49C2-849D-C773AD8E9E57}" dt="2020-08-18T19:25:06.884" v="2337" actId="478"/>
          <ac:spMkLst>
            <pc:docMk/>
            <pc:sldMk cId="4172853933" sldId="742"/>
            <ac:spMk id="6" creationId="{524B6456-681F-2F44-A01A-AD3514E81BD2}"/>
          </ac:spMkLst>
        </pc:spChg>
        <pc:spChg chg="add mod">
          <ac:chgData name="Abbas Lotia" userId="ad9ba4c96dec1068" providerId="LiveId" clId="{2F044C57-F895-49C2-849D-C773AD8E9E57}" dt="2020-08-18T19:32:42.579" v="2480" actId="255"/>
          <ac:spMkLst>
            <pc:docMk/>
            <pc:sldMk cId="4172853933" sldId="742"/>
            <ac:spMk id="7" creationId="{E27563AD-AC2D-41B2-AAA0-814C129791D0}"/>
          </ac:spMkLst>
        </pc:spChg>
        <pc:spChg chg="mod">
          <ac:chgData name="Abbas Lotia" userId="ad9ba4c96dec1068" providerId="LiveId" clId="{2F044C57-F895-49C2-849D-C773AD8E9E57}" dt="2020-08-18T18:33:46.635" v="1996"/>
          <ac:spMkLst>
            <pc:docMk/>
            <pc:sldMk cId="4172853933" sldId="742"/>
            <ac:spMk id="15" creationId="{00000000-0000-0000-0000-000000000000}"/>
          </ac:spMkLst>
        </pc:spChg>
      </pc:sldChg>
      <pc:sldChg chg="new del">
        <pc:chgData name="Abbas Lotia" userId="ad9ba4c96dec1068" providerId="LiveId" clId="{2F044C57-F895-49C2-849D-C773AD8E9E57}" dt="2020-08-18T19:37:20.929" v="2572" actId="47"/>
        <pc:sldMkLst>
          <pc:docMk/>
          <pc:sldMk cId="3822249719" sldId="743"/>
        </pc:sldMkLst>
      </pc:sldChg>
      <pc:sldChg chg="addSp modSp add mod modNotes">
        <pc:chgData name="Abbas Lotia" userId="ad9ba4c96dec1068" providerId="LiveId" clId="{2F044C57-F895-49C2-849D-C773AD8E9E57}" dt="2020-08-18T19:38:58.484" v="2607" actId="1076"/>
        <pc:sldMkLst>
          <pc:docMk/>
          <pc:sldMk cId="2045301524" sldId="795"/>
        </pc:sldMkLst>
        <pc:spChg chg="add mod">
          <ac:chgData name="Abbas Lotia" userId="ad9ba4c96dec1068" providerId="LiveId" clId="{2F044C57-F895-49C2-849D-C773AD8E9E57}" dt="2020-08-18T19:38:00.975" v="2577" actId="14100"/>
          <ac:spMkLst>
            <pc:docMk/>
            <pc:sldMk cId="2045301524" sldId="795"/>
            <ac:spMk id="10" creationId="{614666A2-5134-4F46-BB19-C88A0BCB76F3}"/>
          </ac:spMkLst>
        </pc:spChg>
        <pc:spChg chg="add mod">
          <ac:chgData name="Abbas Lotia" userId="ad9ba4c96dec1068" providerId="LiveId" clId="{2F044C57-F895-49C2-849D-C773AD8E9E57}" dt="2020-08-18T19:37:28.585" v="2573"/>
          <ac:spMkLst>
            <pc:docMk/>
            <pc:sldMk cId="2045301524" sldId="795"/>
            <ac:spMk id="11" creationId="{D270E6E6-A37B-4B57-8F39-18B72A94CAF5}"/>
          </ac:spMkLst>
        </pc:spChg>
        <pc:spChg chg="add mod">
          <ac:chgData name="Abbas Lotia" userId="ad9ba4c96dec1068" providerId="LiveId" clId="{2F044C57-F895-49C2-849D-C773AD8E9E57}" dt="2020-08-18T19:38:00.975" v="2577" actId="14100"/>
          <ac:spMkLst>
            <pc:docMk/>
            <pc:sldMk cId="2045301524" sldId="795"/>
            <ac:spMk id="12" creationId="{AE75FAF7-F884-4A6A-AD25-54DCCDD7D781}"/>
          </ac:spMkLst>
        </pc:spChg>
        <pc:spChg chg="add mod">
          <ac:chgData name="Abbas Lotia" userId="ad9ba4c96dec1068" providerId="LiveId" clId="{2F044C57-F895-49C2-849D-C773AD8E9E57}" dt="2020-08-18T19:37:28.585" v="2573"/>
          <ac:spMkLst>
            <pc:docMk/>
            <pc:sldMk cId="2045301524" sldId="795"/>
            <ac:spMk id="13" creationId="{17C8DB07-51AB-41F1-84EB-D6D7B6E86CBA}"/>
          </ac:spMkLst>
        </pc:spChg>
        <pc:spChg chg="add mod">
          <ac:chgData name="Abbas Lotia" userId="ad9ba4c96dec1068" providerId="LiveId" clId="{2F044C57-F895-49C2-849D-C773AD8E9E57}" dt="2020-08-18T19:37:28.585" v="2573"/>
          <ac:spMkLst>
            <pc:docMk/>
            <pc:sldMk cId="2045301524" sldId="795"/>
            <ac:spMk id="14" creationId="{9A6D6990-4F92-4414-93FD-98AFAC53A45A}"/>
          </ac:spMkLst>
        </pc:spChg>
        <pc:spChg chg="add mod">
          <ac:chgData name="Abbas Lotia" userId="ad9ba4c96dec1068" providerId="LiveId" clId="{2F044C57-F895-49C2-849D-C773AD8E9E57}" dt="2020-08-18T19:37:28.585" v="2573"/>
          <ac:spMkLst>
            <pc:docMk/>
            <pc:sldMk cId="2045301524" sldId="795"/>
            <ac:spMk id="15" creationId="{04DFF0A4-0EB6-416E-BBBA-6E5B2476C6B7}"/>
          </ac:spMkLst>
        </pc:spChg>
        <pc:spChg chg="add mod">
          <ac:chgData name="Abbas Lotia" userId="ad9ba4c96dec1068" providerId="LiveId" clId="{2F044C57-F895-49C2-849D-C773AD8E9E57}" dt="2020-08-18T19:38:00.975" v="2577" actId="14100"/>
          <ac:spMkLst>
            <pc:docMk/>
            <pc:sldMk cId="2045301524" sldId="795"/>
            <ac:spMk id="17" creationId="{DB1007E9-553A-49C7-AF54-BED71438F96A}"/>
          </ac:spMkLst>
        </pc:spChg>
        <pc:spChg chg="mod">
          <ac:chgData name="Abbas Lotia" userId="ad9ba4c96dec1068" providerId="LiveId" clId="{2F044C57-F895-49C2-849D-C773AD8E9E57}" dt="2020-08-18T19:38:06.840" v="2579" actId="20577"/>
          <ac:spMkLst>
            <pc:docMk/>
            <pc:sldMk cId="2045301524" sldId="795"/>
            <ac:spMk id="19" creationId="{00000000-0000-0000-0000-000000000000}"/>
          </ac:spMkLst>
        </pc:spChg>
        <pc:spChg chg="mod">
          <ac:chgData name="Abbas Lotia" userId="ad9ba4c96dec1068" providerId="LiveId" clId="{2F044C57-F895-49C2-849D-C773AD8E9E57}" dt="2020-08-18T19:38:58.484" v="2607" actId="1076"/>
          <ac:spMkLst>
            <pc:docMk/>
            <pc:sldMk cId="2045301524" sldId="795"/>
            <ac:spMk id="21" creationId="{00000000-0000-0000-0000-000000000000}"/>
          </ac:spMkLst>
        </pc:spChg>
        <pc:picChg chg="add mod">
          <ac:chgData name="Abbas Lotia" userId="ad9ba4c96dec1068" providerId="LiveId" clId="{2F044C57-F895-49C2-849D-C773AD8E9E57}" dt="2020-08-18T19:37:28.585" v="2573"/>
          <ac:picMkLst>
            <pc:docMk/>
            <pc:sldMk cId="2045301524" sldId="795"/>
            <ac:picMk id="16" creationId="{2FA2513C-030D-407A-9864-541AEBF874E7}"/>
          </ac:picMkLst>
        </pc:picChg>
        <pc:cxnChg chg="mod">
          <ac:chgData name="Abbas Lotia" userId="ad9ba4c96dec1068" providerId="LiveId" clId="{2F044C57-F895-49C2-849D-C773AD8E9E57}" dt="2020-08-18T19:38:06.840" v="2579" actId="20577"/>
          <ac:cxnSpMkLst>
            <pc:docMk/>
            <pc:sldMk cId="2045301524" sldId="795"/>
            <ac:cxnSpMk id="25" creationId="{00000000-0000-0000-0000-000000000000}"/>
          </ac:cxnSpMkLst>
        </pc:cxnChg>
      </pc:sldChg>
      <pc:sldChg chg="add del modNotes">
        <pc:chgData name="Abbas Lotia" userId="ad9ba4c96dec1068" providerId="LiveId" clId="{2F044C57-F895-49C2-849D-C773AD8E9E57}" dt="2020-08-18T19:39:03.473" v="2611" actId="47"/>
        <pc:sldMkLst>
          <pc:docMk/>
          <pc:sldMk cId="4106418890" sldId="796"/>
        </pc:sldMkLst>
      </pc:sldChg>
      <pc:sldChg chg="add del modNotes">
        <pc:chgData name="Abbas Lotia" userId="ad9ba4c96dec1068" providerId="LiveId" clId="{2F044C57-F895-49C2-849D-C773AD8E9E57}" dt="2020-08-18T19:39:03.951" v="2612" actId="47"/>
        <pc:sldMkLst>
          <pc:docMk/>
          <pc:sldMk cId="1586175021" sldId="797"/>
        </pc:sldMkLst>
      </pc:sldChg>
      <pc:sldChg chg="add del modNotes">
        <pc:chgData name="Abbas Lotia" userId="ad9ba4c96dec1068" providerId="LiveId" clId="{2F044C57-F895-49C2-849D-C773AD8E9E57}" dt="2020-08-18T19:39:04.330" v="2613" actId="47"/>
        <pc:sldMkLst>
          <pc:docMk/>
          <pc:sldMk cId="874120574" sldId="798"/>
        </pc:sldMkLst>
      </pc:sldChg>
      <pc:sldChg chg="modSp add">
        <pc:chgData name="Abbas Lotia" userId="ad9ba4c96dec1068" providerId="LiveId" clId="{2F044C57-F895-49C2-849D-C773AD8E9E57}" dt="2020-08-18T19:39:20.461" v="2617" actId="207"/>
        <pc:sldMkLst>
          <pc:docMk/>
          <pc:sldMk cId="3236248138" sldId="799"/>
        </pc:sldMkLst>
        <pc:spChg chg="mod">
          <ac:chgData name="Abbas Lotia" userId="ad9ba4c96dec1068" providerId="LiveId" clId="{2F044C57-F895-49C2-849D-C773AD8E9E57}" dt="2020-08-18T19:39:20.461" v="2617" actId="207"/>
          <ac:spMkLst>
            <pc:docMk/>
            <pc:sldMk cId="3236248138" sldId="799"/>
            <ac:spMk id="19" creationId="{00000000-0000-0000-0000-000000000000}"/>
          </ac:spMkLst>
        </pc:spChg>
        <pc:cxnChg chg="mod">
          <ac:chgData name="Abbas Lotia" userId="ad9ba4c96dec1068" providerId="LiveId" clId="{2F044C57-F895-49C2-849D-C773AD8E9E57}" dt="2020-08-18T19:39:14.143" v="2616" actId="20577"/>
          <ac:cxnSpMkLst>
            <pc:docMk/>
            <pc:sldMk cId="3236248138" sldId="799"/>
            <ac:cxnSpMk id="25" creationId="{00000000-0000-0000-0000-000000000000}"/>
          </ac:cxnSpMkLst>
        </pc:cxnChg>
      </pc:sldChg>
      <pc:sldChg chg="modSp add">
        <pc:chgData name="Abbas Lotia" userId="ad9ba4c96dec1068" providerId="LiveId" clId="{2F044C57-F895-49C2-849D-C773AD8E9E57}" dt="2020-08-18T19:39:39.843" v="2620" actId="207"/>
        <pc:sldMkLst>
          <pc:docMk/>
          <pc:sldMk cId="864593882" sldId="800"/>
        </pc:sldMkLst>
        <pc:spChg chg="mod">
          <ac:chgData name="Abbas Lotia" userId="ad9ba4c96dec1068" providerId="LiveId" clId="{2F044C57-F895-49C2-849D-C773AD8E9E57}" dt="2020-08-18T19:39:39.843" v="2620" actId="207"/>
          <ac:spMkLst>
            <pc:docMk/>
            <pc:sldMk cId="864593882" sldId="800"/>
            <ac:spMk id="20" creationId="{00000000-0000-0000-0000-000000000000}"/>
          </ac:spMkLst>
        </pc:spChg>
      </pc:sldChg>
      <pc:sldChg chg="modSp add">
        <pc:chgData name="Abbas Lotia" userId="ad9ba4c96dec1068" providerId="LiveId" clId="{2F044C57-F895-49C2-849D-C773AD8E9E57}" dt="2020-08-18T19:39:35.095" v="2619" actId="207"/>
        <pc:sldMkLst>
          <pc:docMk/>
          <pc:sldMk cId="2745183457" sldId="801"/>
        </pc:sldMkLst>
        <pc:spChg chg="mod">
          <ac:chgData name="Abbas Lotia" userId="ad9ba4c96dec1068" providerId="LiveId" clId="{2F044C57-F895-49C2-849D-C773AD8E9E57}" dt="2020-08-18T19:39:35.095" v="2619" actId="207"/>
          <ac:spMkLst>
            <pc:docMk/>
            <pc:sldMk cId="2745183457" sldId="801"/>
            <ac:spMk id="21" creationId="{00000000-0000-0000-0000-000000000000}"/>
          </ac:spMkLst>
        </pc:spChg>
      </pc:sldChg>
      <pc:sldChg chg="modSp add mod">
        <pc:chgData name="Abbas Lotia" userId="ad9ba4c96dec1068" providerId="LiveId" clId="{2F044C57-F895-49C2-849D-C773AD8E9E57}" dt="2020-08-18T19:41:53.287" v="2646" actId="20577"/>
        <pc:sldMkLst>
          <pc:docMk/>
          <pc:sldMk cId="2737397162" sldId="802"/>
        </pc:sldMkLst>
        <pc:spChg chg="mod">
          <ac:chgData name="Abbas Lotia" userId="ad9ba4c96dec1068" providerId="LiveId" clId="{2F044C57-F895-49C2-849D-C773AD8E9E57}" dt="2020-08-18T19:41:53.287" v="2646" actId="20577"/>
          <ac:spMkLst>
            <pc:docMk/>
            <pc:sldMk cId="2737397162" sldId="802"/>
            <ac:spMk id="6" creationId="{00000000-0000-0000-0000-000000000000}"/>
          </ac:spMkLst>
        </pc:spChg>
        <pc:spChg chg="mod">
          <ac:chgData name="Abbas Lotia" userId="ad9ba4c96dec1068" providerId="LiveId" clId="{2F044C57-F895-49C2-849D-C773AD8E9E57}" dt="2020-08-18T19:41:27.367" v="2630" actId="20577"/>
          <ac:spMkLst>
            <pc:docMk/>
            <pc:sldMk cId="2737397162" sldId="802"/>
            <ac:spMk id="16" creationId="{00000000-0000-0000-0000-000000000000}"/>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1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0.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9.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smtClean="0"/>
            <a:t>Šta od navedenog ne potpada pod definiciju „davaoca usluge“?</a:t>
          </a:r>
          <a:r>
            <a:rPr lang="en-US" sz="2600" b="1" dirty="0" smtClean="0"/>
            <a:t>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TikTok</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chemeClr val="tx1"/>
              </a:solidFill>
            </a:rPr>
            <a:t>c) </a:t>
          </a:r>
          <a:r>
            <a:rPr lang="en-US" b="1" dirty="0" smtClean="0">
              <a:solidFill>
                <a:schemeClr val="tx1"/>
              </a:solidFill>
            </a:rPr>
            <a:t>YouTube </a:t>
          </a:r>
          <a:r>
            <a:rPr lang="sr-Latn-RS" b="1" dirty="0" smtClean="0">
              <a:solidFill>
                <a:schemeClr val="tx1"/>
              </a:solidFill>
            </a:rPr>
            <a:t>kanal Saveta Evrope </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WhatsApp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Dropbox</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Šta od navedenog ne čini dečiju pornografiju prema odredbama Budimpeštanske konvencije?</a:t>
          </a:r>
          <a:r>
            <a:rPr lang="en-US" sz="3400" b="1" dirty="0" smtClean="0"/>
            <a:t> </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a:t>
          </a:r>
          <a:r>
            <a:rPr lang="sr-Latn-RS" b="1" dirty="0" smtClean="0">
              <a:solidFill>
                <a:schemeClr val="tx1"/>
              </a:solidFill>
            </a:rPr>
            <a:t>Video snimak maloletnika koji učestvuju u eksplicitno seksualnoj radnji.</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t>b) </a:t>
          </a:r>
          <a:r>
            <a:rPr lang="sr-Latn-RS" b="1" dirty="0" smtClean="0"/>
            <a:t>Video snimak koji sadrži kompjuterski generisanu simulaciju dečije pornografije</a:t>
          </a:r>
          <a:r>
            <a:rPr lang="sr-Latn-RS" dirty="0" smtClean="0"/>
            <a:t>.</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solidFill>
                <a:srgbClr val="FF0000"/>
              </a:solidFill>
            </a:rPr>
            <a:t>c)</a:t>
          </a:r>
          <a:r>
            <a:rPr lang="en-US" b="1" dirty="0"/>
            <a:t> </a:t>
          </a:r>
          <a:r>
            <a:rPr lang="sr-Latn-RS" b="1" dirty="0" smtClean="0">
              <a:solidFill>
                <a:srgbClr val="FF0000"/>
              </a:solidFill>
            </a:rPr>
            <a:t>Audio klip maloletnika koji učestvuju u eksplicitno seksualnoj radnji</a:t>
          </a:r>
          <a:r>
            <a:rPr lang="sr-Latn-RS" b="1" dirty="0" smtClean="0"/>
            <a:t>. </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Video snimak lica koja izgledaju kao maloletnici i učestvuju u eksplicitno seksualnoj radnji.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Izvršni direktor kompanije izvrši delo prevare u vezi sa računarima koristeći računar date kompanije. Sav prihod od krivičnog dela ide na njegov privatni račun u banci. Kompanja se može smatrati odgovornom za radnje izvršnog direktora.</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Izvršni direktor kompanije izvrši delo prevare u vezi sa računarima koristeći računar date kompanije. Sav prihod od krivičnog dela ide na njegov privatni račun u banci. Kompanja se može smatrati odgovornom za radnje izvršnog direktora</a:t>
          </a:r>
          <a:r>
            <a:rPr lang="en-US" sz="3400" b="1" dirty="0" smtClean="0">
              <a:solidFill>
                <a:schemeClr val="tx1"/>
              </a:solidFill>
            </a:rPr>
            <a:t>.</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Procesne odredbe Budimpeštanske konvencije (Poglavlje II, Deo 2) mogu se primeniti samo u odnosu na krivična dela utvrđena u skladu sa Konvencijom.</a:t>
          </a:r>
          <a:r>
            <a:rPr lang="en-US" sz="3400" b="1" dirty="0" smtClean="0">
              <a:solidFill>
                <a:schemeClr val="tx1"/>
              </a:solidFill>
            </a:rPr>
            <a:t>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Procesne odredbe Budimpeštanske konvencije (Poglavlje II, Deo 2) mogu se primeniti samo u odnosu na krivična dela utvrđena u skladu sa Konvencijom</a:t>
          </a:r>
          <a:r>
            <a:rPr lang="en-US" sz="3400" b="1" dirty="0" smtClean="0">
              <a:solidFill>
                <a:schemeClr val="tx1"/>
              </a:solidFill>
            </a:rPr>
            <a:t>.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5.xml><?xml version="1.0" encoding="utf-8"?>
<dgm:dataModel xmlns:dgm="http://schemas.openxmlformats.org/drawingml/2006/diagram" xmlns:a="http://schemas.openxmlformats.org/drawingml/2006/main">
  <dgm:ptLst>
    <dgm:pt modelId="{89FC4093-77EC-4A67-A554-798814E7FABC}" type="doc">
      <dgm:prSet loTypeId="urn:microsoft.com/office/officeart/2005/8/layout/pyramid3" loCatId="pyramid" qsTypeId="urn:microsoft.com/office/officeart/2005/8/quickstyle/simple1" qsCatId="simple" csTypeId="urn:microsoft.com/office/officeart/2005/8/colors/accent1_2" csCatId="accent1" phldr="1"/>
      <dgm:spPr/>
    </dgm:pt>
    <dgm:pt modelId="{CB62AA32-34F0-4ADE-948F-A4607EB65DF6}">
      <dgm:prSet phldrT="[Text]" custT="1"/>
      <dgm:spPr/>
      <dgm:t>
        <a:bodyPr/>
        <a:lstStyle/>
        <a:p>
          <a:r>
            <a:rPr lang="sr-Latn-RS" sz="1400" b="1" dirty="0" smtClean="0"/>
            <a:t>Izdavanje naredbe</a:t>
          </a:r>
          <a:endParaRPr lang="en-PK" sz="1400" b="1" dirty="0"/>
        </a:p>
      </dgm:t>
    </dgm:pt>
    <dgm:pt modelId="{51386EDD-AA3A-43A6-AA95-73FB04EC42C9}" type="parTrans" cxnId="{2A864DDA-62EE-4187-9CA8-EC46C89A8E3B}">
      <dgm:prSet/>
      <dgm:spPr/>
      <dgm:t>
        <a:bodyPr/>
        <a:lstStyle/>
        <a:p>
          <a:endParaRPr lang="en-PK"/>
        </a:p>
      </dgm:t>
    </dgm:pt>
    <dgm:pt modelId="{94972244-6440-4472-B4CD-01DE0741D639}" type="sibTrans" cxnId="{2A864DDA-62EE-4187-9CA8-EC46C89A8E3B}">
      <dgm:prSet/>
      <dgm:spPr/>
      <dgm:t>
        <a:bodyPr/>
        <a:lstStyle/>
        <a:p>
          <a:endParaRPr lang="en-PK"/>
        </a:p>
      </dgm:t>
    </dgm:pt>
    <dgm:pt modelId="{C6240533-08D9-4608-8B00-A4C7D3FCB475}">
      <dgm:prSet phldrT="[Text]" custT="1"/>
      <dgm:spPr/>
      <dgm:t>
        <a:bodyPr/>
        <a:lstStyle/>
        <a:p>
          <a:r>
            <a:rPr lang="sr-Latn-RS" sz="1400" b="1" dirty="0" smtClean="0"/>
            <a:t>Delimično otkrivanje podataka o saobraćaju</a:t>
          </a:r>
          <a:endParaRPr lang="en-PK" sz="1400" b="1" dirty="0"/>
        </a:p>
      </dgm:t>
    </dgm:pt>
    <dgm:pt modelId="{8487AB02-FCED-4BD2-A66F-7F04C18AE8EF}" type="sibTrans" cxnId="{7CCE4CD3-B2C1-4AAC-AA41-AE23E1135E33}">
      <dgm:prSet/>
      <dgm:spPr/>
      <dgm:t>
        <a:bodyPr/>
        <a:lstStyle/>
        <a:p>
          <a:endParaRPr lang="en-PK"/>
        </a:p>
      </dgm:t>
    </dgm:pt>
    <dgm:pt modelId="{D941B2FE-C827-4B8F-9E1E-4B37347B8A22}" type="parTrans" cxnId="{7CCE4CD3-B2C1-4AAC-AA41-AE23E1135E33}">
      <dgm:prSet/>
      <dgm:spPr/>
      <dgm:t>
        <a:bodyPr/>
        <a:lstStyle/>
        <a:p>
          <a:endParaRPr lang="en-PK"/>
        </a:p>
      </dgm:t>
    </dgm:pt>
    <dgm:pt modelId="{B5C9E112-70BE-4142-B1EC-080F116C25B7}">
      <dgm:prSet phldrT="[Text]" custT="1"/>
      <dgm:spPr/>
      <dgm:t>
        <a:bodyPr anchor="t" anchorCtr="0"/>
        <a:lstStyle/>
        <a:p>
          <a:endParaRPr lang="en-US" sz="300" b="1" dirty="0"/>
        </a:p>
        <a:p>
          <a:r>
            <a:rPr lang="sr-Latn-RS" sz="800" b="1" dirty="0" smtClean="0"/>
            <a:t>Hitna zaštita</a:t>
          </a:r>
          <a:r>
            <a:rPr lang="en-US" sz="800" b="1" dirty="0" smtClean="0"/>
            <a:t> </a:t>
          </a:r>
          <a:endParaRPr lang="en-PK" sz="800" b="1" dirty="0"/>
        </a:p>
      </dgm:t>
    </dgm:pt>
    <dgm:pt modelId="{3377ABEE-F251-4596-8DB8-11B3D718B7D4}" type="sibTrans" cxnId="{78E78CAD-2DB6-4DAC-8F86-0AAC09B361AD}">
      <dgm:prSet/>
      <dgm:spPr/>
      <dgm:t>
        <a:bodyPr/>
        <a:lstStyle/>
        <a:p>
          <a:endParaRPr lang="en-PK"/>
        </a:p>
      </dgm:t>
    </dgm:pt>
    <dgm:pt modelId="{BB95637E-03DC-4AEC-87F9-4686BA9783A2}" type="parTrans" cxnId="{78E78CAD-2DB6-4DAC-8F86-0AAC09B361AD}">
      <dgm:prSet/>
      <dgm:spPr/>
      <dgm:t>
        <a:bodyPr/>
        <a:lstStyle/>
        <a:p>
          <a:endParaRPr lang="en-PK"/>
        </a:p>
      </dgm:t>
    </dgm:pt>
    <dgm:pt modelId="{189F11AD-C336-4E0D-ABF0-2444B2A1E37F}">
      <dgm:prSet phldrT="[Text]" custT="1"/>
      <dgm:spPr/>
      <dgm:t>
        <a:bodyPr/>
        <a:lstStyle/>
        <a:p>
          <a:r>
            <a:rPr lang="sr-Latn-RS" sz="1400" b="1" dirty="0" smtClean="0"/>
            <a:t>Pretraživanje i zaplena</a:t>
          </a:r>
          <a:endParaRPr lang="en-PK" sz="1400" b="1" dirty="0"/>
        </a:p>
      </dgm:t>
    </dgm:pt>
    <dgm:pt modelId="{080213BC-5289-4819-B92E-5772E3036040}" type="parTrans" cxnId="{76DD5D7E-F6A9-4071-B85E-2CB45226CAE8}">
      <dgm:prSet/>
      <dgm:spPr/>
      <dgm:t>
        <a:bodyPr/>
        <a:lstStyle/>
        <a:p>
          <a:endParaRPr lang="en-PK"/>
        </a:p>
      </dgm:t>
    </dgm:pt>
    <dgm:pt modelId="{2659DEB4-6809-4ED1-A6E1-1E136EBE4819}" type="sibTrans" cxnId="{76DD5D7E-F6A9-4071-B85E-2CB45226CAE8}">
      <dgm:prSet/>
      <dgm:spPr/>
      <dgm:t>
        <a:bodyPr/>
        <a:lstStyle/>
        <a:p>
          <a:endParaRPr lang="en-PK"/>
        </a:p>
      </dgm:t>
    </dgm:pt>
    <dgm:pt modelId="{B2EEC4EA-DCBB-4F45-8E01-C3B1D149D96E}">
      <dgm:prSet phldrT="[Text]" custT="1"/>
      <dgm:spPr/>
      <dgm:t>
        <a:bodyPr/>
        <a:lstStyle/>
        <a:p>
          <a:r>
            <a:rPr lang="sr-Latn-RS" sz="1400" b="1" dirty="0" smtClean="0"/>
            <a:t>Prikupljanje podataka o saobraćaju u realnom vremenu</a:t>
          </a:r>
          <a:endParaRPr lang="en-PK" sz="1400" b="1" dirty="0"/>
        </a:p>
      </dgm:t>
    </dgm:pt>
    <dgm:pt modelId="{196B25F1-1C79-4686-8D1B-50CCC426AFB1}" type="parTrans" cxnId="{18CCF446-4F1D-4C7B-8747-8BAD501D1337}">
      <dgm:prSet/>
      <dgm:spPr/>
      <dgm:t>
        <a:bodyPr/>
        <a:lstStyle/>
        <a:p>
          <a:endParaRPr lang="en-PK"/>
        </a:p>
      </dgm:t>
    </dgm:pt>
    <dgm:pt modelId="{D6D169D9-04AF-4284-9364-5FEBC6E72C2F}" type="sibTrans" cxnId="{18CCF446-4F1D-4C7B-8747-8BAD501D1337}">
      <dgm:prSet/>
      <dgm:spPr/>
      <dgm:t>
        <a:bodyPr/>
        <a:lstStyle/>
        <a:p>
          <a:endParaRPr lang="en-PK"/>
        </a:p>
      </dgm:t>
    </dgm:pt>
    <dgm:pt modelId="{70FE494B-4267-4F22-99A7-8B2FB99AB38D}">
      <dgm:prSet phldrT="[Text]" custT="1"/>
      <dgm:spPr/>
      <dgm:t>
        <a:bodyPr/>
        <a:lstStyle/>
        <a:p>
          <a:r>
            <a:rPr lang="sr-Latn-RS" sz="1400" b="1" dirty="0" smtClean="0"/>
            <a:t>Presretanje podataka iz sadržaja</a:t>
          </a:r>
          <a:endParaRPr lang="en-PK" sz="1400" b="1" dirty="0"/>
        </a:p>
      </dgm:t>
    </dgm:pt>
    <dgm:pt modelId="{88D57A9B-1444-485E-81BA-743C0A7650E0}" type="parTrans" cxnId="{56AF98E9-492A-43F1-8995-919BD5BCD12C}">
      <dgm:prSet/>
      <dgm:spPr/>
      <dgm:t>
        <a:bodyPr/>
        <a:lstStyle/>
        <a:p>
          <a:endParaRPr lang="en-PK"/>
        </a:p>
      </dgm:t>
    </dgm:pt>
    <dgm:pt modelId="{D4EEEB41-F527-4B12-9DAB-E0639A14CFBF}" type="sibTrans" cxnId="{56AF98E9-492A-43F1-8995-919BD5BCD12C}">
      <dgm:prSet/>
      <dgm:spPr/>
      <dgm:t>
        <a:bodyPr/>
        <a:lstStyle/>
        <a:p>
          <a:endParaRPr lang="en-PK"/>
        </a:p>
      </dgm:t>
    </dgm:pt>
    <dgm:pt modelId="{912E7169-AF04-4E0C-802E-EFD5E069E710}" type="pres">
      <dgm:prSet presAssocID="{89FC4093-77EC-4A67-A554-798814E7FABC}" presName="Name0" presStyleCnt="0">
        <dgm:presLayoutVars>
          <dgm:dir/>
          <dgm:animLvl val="lvl"/>
          <dgm:resizeHandles val="exact"/>
        </dgm:presLayoutVars>
      </dgm:prSet>
      <dgm:spPr/>
    </dgm:pt>
    <dgm:pt modelId="{C18B4275-3CDB-46B0-A0D5-39D753AF5EAB}" type="pres">
      <dgm:prSet presAssocID="{70FE494B-4267-4F22-99A7-8B2FB99AB38D}" presName="Name8" presStyleCnt="0"/>
      <dgm:spPr/>
    </dgm:pt>
    <dgm:pt modelId="{9EB6C696-8BAE-43F5-A7AE-876CEB660999}" type="pres">
      <dgm:prSet presAssocID="{70FE494B-4267-4F22-99A7-8B2FB99AB38D}" presName="level" presStyleLbl="node1" presStyleIdx="0" presStyleCnt="6" custLinFactNeighborY="-33072">
        <dgm:presLayoutVars>
          <dgm:chMax val="1"/>
          <dgm:bulletEnabled val="1"/>
        </dgm:presLayoutVars>
      </dgm:prSet>
      <dgm:spPr/>
      <dgm:t>
        <a:bodyPr/>
        <a:lstStyle/>
        <a:p>
          <a:endParaRPr lang="en-US"/>
        </a:p>
      </dgm:t>
    </dgm:pt>
    <dgm:pt modelId="{71B40B14-0D88-4426-B5EA-0A69F47F906B}" type="pres">
      <dgm:prSet presAssocID="{70FE494B-4267-4F22-99A7-8B2FB99AB38D}" presName="levelTx" presStyleLbl="revTx" presStyleIdx="0" presStyleCnt="0">
        <dgm:presLayoutVars>
          <dgm:chMax val="1"/>
          <dgm:bulletEnabled val="1"/>
        </dgm:presLayoutVars>
      </dgm:prSet>
      <dgm:spPr/>
      <dgm:t>
        <a:bodyPr/>
        <a:lstStyle/>
        <a:p>
          <a:endParaRPr lang="en-US"/>
        </a:p>
      </dgm:t>
    </dgm:pt>
    <dgm:pt modelId="{0606AFFD-56B8-4DB4-B45E-F7C2FBD918CA}" type="pres">
      <dgm:prSet presAssocID="{B2EEC4EA-DCBB-4F45-8E01-C3B1D149D96E}" presName="Name8" presStyleCnt="0"/>
      <dgm:spPr/>
    </dgm:pt>
    <dgm:pt modelId="{37638A15-F53B-4722-A3A9-504F0872E3E9}" type="pres">
      <dgm:prSet presAssocID="{B2EEC4EA-DCBB-4F45-8E01-C3B1D149D96E}" presName="level" presStyleLbl="node1" presStyleIdx="1" presStyleCnt="6">
        <dgm:presLayoutVars>
          <dgm:chMax val="1"/>
          <dgm:bulletEnabled val="1"/>
        </dgm:presLayoutVars>
      </dgm:prSet>
      <dgm:spPr/>
      <dgm:t>
        <a:bodyPr/>
        <a:lstStyle/>
        <a:p>
          <a:endParaRPr lang="en-US"/>
        </a:p>
      </dgm:t>
    </dgm:pt>
    <dgm:pt modelId="{4C0C98E8-F66C-410F-AE1A-13AEFB236C83}" type="pres">
      <dgm:prSet presAssocID="{B2EEC4EA-DCBB-4F45-8E01-C3B1D149D96E}" presName="levelTx" presStyleLbl="revTx" presStyleIdx="0" presStyleCnt="0">
        <dgm:presLayoutVars>
          <dgm:chMax val="1"/>
          <dgm:bulletEnabled val="1"/>
        </dgm:presLayoutVars>
      </dgm:prSet>
      <dgm:spPr/>
      <dgm:t>
        <a:bodyPr/>
        <a:lstStyle/>
        <a:p>
          <a:endParaRPr lang="en-US"/>
        </a:p>
      </dgm:t>
    </dgm:pt>
    <dgm:pt modelId="{33C778BB-2316-4D41-99E5-AC20C36E52EA}" type="pres">
      <dgm:prSet presAssocID="{189F11AD-C336-4E0D-ABF0-2444B2A1E37F}" presName="Name8" presStyleCnt="0"/>
      <dgm:spPr/>
    </dgm:pt>
    <dgm:pt modelId="{D3458357-E8D2-45B2-A250-AF9A09B0DC07}" type="pres">
      <dgm:prSet presAssocID="{189F11AD-C336-4E0D-ABF0-2444B2A1E37F}" presName="level" presStyleLbl="node1" presStyleIdx="2" presStyleCnt="6">
        <dgm:presLayoutVars>
          <dgm:chMax val="1"/>
          <dgm:bulletEnabled val="1"/>
        </dgm:presLayoutVars>
      </dgm:prSet>
      <dgm:spPr/>
      <dgm:t>
        <a:bodyPr/>
        <a:lstStyle/>
        <a:p>
          <a:endParaRPr lang="en-US"/>
        </a:p>
      </dgm:t>
    </dgm:pt>
    <dgm:pt modelId="{EB888798-5870-43B1-AB7D-F677306DEFC6}" type="pres">
      <dgm:prSet presAssocID="{189F11AD-C336-4E0D-ABF0-2444B2A1E37F}" presName="levelTx" presStyleLbl="revTx" presStyleIdx="0" presStyleCnt="0">
        <dgm:presLayoutVars>
          <dgm:chMax val="1"/>
          <dgm:bulletEnabled val="1"/>
        </dgm:presLayoutVars>
      </dgm:prSet>
      <dgm:spPr/>
      <dgm:t>
        <a:bodyPr/>
        <a:lstStyle/>
        <a:p>
          <a:endParaRPr lang="en-US"/>
        </a:p>
      </dgm:t>
    </dgm:pt>
    <dgm:pt modelId="{6F265E88-1775-473F-AD79-24A26C390243}" type="pres">
      <dgm:prSet presAssocID="{CB62AA32-34F0-4ADE-948F-A4607EB65DF6}" presName="Name8" presStyleCnt="0"/>
      <dgm:spPr/>
    </dgm:pt>
    <dgm:pt modelId="{2E9841CB-D369-4D50-B3DF-91B1CB432857}" type="pres">
      <dgm:prSet presAssocID="{CB62AA32-34F0-4ADE-948F-A4607EB65DF6}" presName="level" presStyleLbl="node1" presStyleIdx="3" presStyleCnt="6">
        <dgm:presLayoutVars>
          <dgm:chMax val="1"/>
          <dgm:bulletEnabled val="1"/>
        </dgm:presLayoutVars>
      </dgm:prSet>
      <dgm:spPr/>
      <dgm:t>
        <a:bodyPr/>
        <a:lstStyle/>
        <a:p>
          <a:endParaRPr lang="en-US"/>
        </a:p>
      </dgm:t>
    </dgm:pt>
    <dgm:pt modelId="{403E7FD9-7F60-4265-82F6-8F5070EF3B1C}" type="pres">
      <dgm:prSet presAssocID="{CB62AA32-34F0-4ADE-948F-A4607EB65DF6}" presName="levelTx" presStyleLbl="revTx" presStyleIdx="0" presStyleCnt="0">
        <dgm:presLayoutVars>
          <dgm:chMax val="1"/>
          <dgm:bulletEnabled val="1"/>
        </dgm:presLayoutVars>
      </dgm:prSet>
      <dgm:spPr/>
      <dgm:t>
        <a:bodyPr/>
        <a:lstStyle/>
        <a:p>
          <a:endParaRPr lang="en-US"/>
        </a:p>
      </dgm:t>
    </dgm:pt>
    <dgm:pt modelId="{A741954E-C559-4C56-962C-C0CA99C16132}" type="pres">
      <dgm:prSet presAssocID="{C6240533-08D9-4608-8B00-A4C7D3FCB475}" presName="Name8" presStyleCnt="0"/>
      <dgm:spPr/>
    </dgm:pt>
    <dgm:pt modelId="{BC23AC2C-C589-473D-B07A-EA5CA8DD25B7}" type="pres">
      <dgm:prSet presAssocID="{C6240533-08D9-4608-8B00-A4C7D3FCB475}" presName="level" presStyleLbl="node1" presStyleIdx="4" presStyleCnt="6">
        <dgm:presLayoutVars>
          <dgm:chMax val="1"/>
          <dgm:bulletEnabled val="1"/>
        </dgm:presLayoutVars>
      </dgm:prSet>
      <dgm:spPr/>
      <dgm:t>
        <a:bodyPr/>
        <a:lstStyle/>
        <a:p>
          <a:endParaRPr lang="en-US"/>
        </a:p>
      </dgm:t>
    </dgm:pt>
    <dgm:pt modelId="{69B29AEE-CCC1-48E7-9DD7-F832D199978A}" type="pres">
      <dgm:prSet presAssocID="{C6240533-08D9-4608-8B00-A4C7D3FCB475}" presName="levelTx" presStyleLbl="revTx" presStyleIdx="0" presStyleCnt="0">
        <dgm:presLayoutVars>
          <dgm:chMax val="1"/>
          <dgm:bulletEnabled val="1"/>
        </dgm:presLayoutVars>
      </dgm:prSet>
      <dgm:spPr/>
      <dgm:t>
        <a:bodyPr/>
        <a:lstStyle/>
        <a:p>
          <a:endParaRPr lang="en-US"/>
        </a:p>
      </dgm:t>
    </dgm:pt>
    <dgm:pt modelId="{53F4106B-472C-4D80-A1AC-7360B9B6A941}" type="pres">
      <dgm:prSet presAssocID="{B5C9E112-70BE-4142-B1EC-080F116C25B7}" presName="Name8" presStyleCnt="0"/>
      <dgm:spPr/>
    </dgm:pt>
    <dgm:pt modelId="{EFBE9C48-68C3-41E1-8414-F6D586349D59}" type="pres">
      <dgm:prSet presAssocID="{B5C9E112-70BE-4142-B1EC-080F116C25B7}" presName="level" presStyleLbl="node1" presStyleIdx="5" presStyleCnt="6">
        <dgm:presLayoutVars>
          <dgm:chMax val="1"/>
          <dgm:bulletEnabled val="1"/>
        </dgm:presLayoutVars>
      </dgm:prSet>
      <dgm:spPr/>
      <dgm:t>
        <a:bodyPr/>
        <a:lstStyle/>
        <a:p>
          <a:endParaRPr lang="en-US"/>
        </a:p>
      </dgm:t>
    </dgm:pt>
    <dgm:pt modelId="{7B36EE55-B69D-45B2-AD38-C172D4AFDE63}" type="pres">
      <dgm:prSet presAssocID="{B5C9E112-70BE-4142-B1EC-080F116C25B7}" presName="levelTx" presStyleLbl="revTx" presStyleIdx="0" presStyleCnt="0">
        <dgm:presLayoutVars>
          <dgm:chMax val="1"/>
          <dgm:bulletEnabled val="1"/>
        </dgm:presLayoutVars>
      </dgm:prSet>
      <dgm:spPr/>
      <dgm:t>
        <a:bodyPr/>
        <a:lstStyle/>
        <a:p>
          <a:endParaRPr lang="en-US"/>
        </a:p>
      </dgm:t>
    </dgm:pt>
  </dgm:ptLst>
  <dgm:cxnLst>
    <dgm:cxn modelId="{40BAC19D-986A-4777-8DDF-87F0D9DAA4BA}" type="presOf" srcId="{189F11AD-C336-4E0D-ABF0-2444B2A1E37F}" destId="{D3458357-E8D2-45B2-A250-AF9A09B0DC07}" srcOrd="0" destOrd="0" presId="urn:microsoft.com/office/officeart/2005/8/layout/pyramid3"/>
    <dgm:cxn modelId="{72BA94FD-3FC8-4D68-8CEC-32DEE22614FC}" type="presOf" srcId="{189F11AD-C336-4E0D-ABF0-2444B2A1E37F}" destId="{EB888798-5870-43B1-AB7D-F677306DEFC6}" srcOrd="1" destOrd="0" presId="urn:microsoft.com/office/officeart/2005/8/layout/pyramid3"/>
    <dgm:cxn modelId="{2A864DDA-62EE-4187-9CA8-EC46C89A8E3B}" srcId="{89FC4093-77EC-4A67-A554-798814E7FABC}" destId="{CB62AA32-34F0-4ADE-948F-A4607EB65DF6}" srcOrd="3" destOrd="0" parTransId="{51386EDD-AA3A-43A6-AA95-73FB04EC42C9}" sibTransId="{94972244-6440-4472-B4CD-01DE0741D639}"/>
    <dgm:cxn modelId="{76DD5D7E-F6A9-4071-B85E-2CB45226CAE8}" srcId="{89FC4093-77EC-4A67-A554-798814E7FABC}" destId="{189F11AD-C336-4E0D-ABF0-2444B2A1E37F}" srcOrd="2" destOrd="0" parTransId="{080213BC-5289-4819-B92E-5772E3036040}" sibTransId="{2659DEB4-6809-4ED1-A6E1-1E136EBE4819}"/>
    <dgm:cxn modelId="{6DCEB8FD-B7A4-4E41-A922-F7448B8BBA72}" type="presOf" srcId="{C6240533-08D9-4608-8B00-A4C7D3FCB475}" destId="{BC23AC2C-C589-473D-B07A-EA5CA8DD25B7}" srcOrd="0" destOrd="0" presId="urn:microsoft.com/office/officeart/2005/8/layout/pyramid3"/>
    <dgm:cxn modelId="{7CCE4CD3-B2C1-4AAC-AA41-AE23E1135E33}" srcId="{89FC4093-77EC-4A67-A554-798814E7FABC}" destId="{C6240533-08D9-4608-8B00-A4C7D3FCB475}" srcOrd="4" destOrd="0" parTransId="{D941B2FE-C827-4B8F-9E1E-4B37347B8A22}" sibTransId="{8487AB02-FCED-4BD2-A66F-7F04C18AE8EF}"/>
    <dgm:cxn modelId="{208A0EB7-0215-4973-B556-A53497476DB0}" type="presOf" srcId="{C6240533-08D9-4608-8B00-A4C7D3FCB475}" destId="{69B29AEE-CCC1-48E7-9DD7-F832D199978A}" srcOrd="1" destOrd="0" presId="urn:microsoft.com/office/officeart/2005/8/layout/pyramid3"/>
    <dgm:cxn modelId="{56AF98E9-492A-43F1-8995-919BD5BCD12C}" srcId="{89FC4093-77EC-4A67-A554-798814E7FABC}" destId="{70FE494B-4267-4F22-99A7-8B2FB99AB38D}" srcOrd="0" destOrd="0" parTransId="{88D57A9B-1444-485E-81BA-743C0A7650E0}" sibTransId="{D4EEEB41-F527-4B12-9DAB-E0639A14CFBF}"/>
    <dgm:cxn modelId="{DF3157C6-B752-4469-A754-CD74AC33F059}" type="presOf" srcId="{B2EEC4EA-DCBB-4F45-8E01-C3B1D149D96E}" destId="{37638A15-F53B-4722-A3A9-504F0872E3E9}" srcOrd="0" destOrd="0" presId="urn:microsoft.com/office/officeart/2005/8/layout/pyramid3"/>
    <dgm:cxn modelId="{08157C28-76C8-4410-8CAF-F641B2FB5125}" type="presOf" srcId="{89FC4093-77EC-4A67-A554-798814E7FABC}" destId="{912E7169-AF04-4E0C-802E-EFD5E069E710}" srcOrd="0" destOrd="0" presId="urn:microsoft.com/office/officeart/2005/8/layout/pyramid3"/>
    <dgm:cxn modelId="{ED250BF9-3847-4B8A-BA04-DB2C356B8A83}" type="presOf" srcId="{B5C9E112-70BE-4142-B1EC-080F116C25B7}" destId="{EFBE9C48-68C3-41E1-8414-F6D586349D59}" srcOrd="0" destOrd="0" presId="urn:microsoft.com/office/officeart/2005/8/layout/pyramid3"/>
    <dgm:cxn modelId="{10175AC9-7CCE-43A8-BD6D-710FCB681750}" type="presOf" srcId="{70FE494B-4267-4F22-99A7-8B2FB99AB38D}" destId="{9EB6C696-8BAE-43F5-A7AE-876CEB660999}" srcOrd="0" destOrd="0" presId="urn:microsoft.com/office/officeart/2005/8/layout/pyramid3"/>
    <dgm:cxn modelId="{AE70D7C6-0944-4F91-BE35-D4227E19A9C0}" type="presOf" srcId="{CB62AA32-34F0-4ADE-948F-A4607EB65DF6}" destId="{403E7FD9-7F60-4265-82F6-8F5070EF3B1C}" srcOrd="1" destOrd="0" presId="urn:microsoft.com/office/officeart/2005/8/layout/pyramid3"/>
    <dgm:cxn modelId="{78E78CAD-2DB6-4DAC-8F86-0AAC09B361AD}" srcId="{89FC4093-77EC-4A67-A554-798814E7FABC}" destId="{B5C9E112-70BE-4142-B1EC-080F116C25B7}" srcOrd="5" destOrd="0" parTransId="{BB95637E-03DC-4AEC-87F9-4686BA9783A2}" sibTransId="{3377ABEE-F251-4596-8DB8-11B3D718B7D4}"/>
    <dgm:cxn modelId="{1E44E499-0245-4944-A4EB-3897376DFC84}" type="presOf" srcId="{70FE494B-4267-4F22-99A7-8B2FB99AB38D}" destId="{71B40B14-0D88-4426-B5EA-0A69F47F906B}" srcOrd="1" destOrd="0" presId="urn:microsoft.com/office/officeart/2005/8/layout/pyramid3"/>
    <dgm:cxn modelId="{18CCF446-4F1D-4C7B-8747-8BAD501D1337}" srcId="{89FC4093-77EC-4A67-A554-798814E7FABC}" destId="{B2EEC4EA-DCBB-4F45-8E01-C3B1D149D96E}" srcOrd="1" destOrd="0" parTransId="{196B25F1-1C79-4686-8D1B-50CCC426AFB1}" sibTransId="{D6D169D9-04AF-4284-9364-5FEBC6E72C2F}"/>
    <dgm:cxn modelId="{6ABE9D33-02BF-4B61-BC3B-7C912F0BE30D}" type="presOf" srcId="{CB62AA32-34F0-4ADE-948F-A4607EB65DF6}" destId="{2E9841CB-D369-4D50-B3DF-91B1CB432857}" srcOrd="0" destOrd="0" presId="urn:microsoft.com/office/officeart/2005/8/layout/pyramid3"/>
    <dgm:cxn modelId="{EBD6EAF0-E0D4-4618-9A06-42ED1A00C450}" type="presOf" srcId="{B2EEC4EA-DCBB-4F45-8E01-C3B1D149D96E}" destId="{4C0C98E8-F66C-410F-AE1A-13AEFB236C83}" srcOrd="1" destOrd="0" presId="urn:microsoft.com/office/officeart/2005/8/layout/pyramid3"/>
    <dgm:cxn modelId="{C1EA198D-E586-42F7-8E96-07CEA5ED183C}" type="presOf" srcId="{B5C9E112-70BE-4142-B1EC-080F116C25B7}" destId="{7B36EE55-B69D-45B2-AD38-C172D4AFDE63}" srcOrd="1" destOrd="0" presId="urn:microsoft.com/office/officeart/2005/8/layout/pyramid3"/>
    <dgm:cxn modelId="{029A2E21-0ADD-4196-9FC9-5360AF79A2EA}" type="presParOf" srcId="{912E7169-AF04-4E0C-802E-EFD5E069E710}" destId="{C18B4275-3CDB-46B0-A0D5-39D753AF5EAB}" srcOrd="0" destOrd="0" presId="urn:microsoft.com/office/officeart/2005/8/layout/pyramid3"/>
    <dgm:cxn modelId="{6DD9BDB9-4326-43B7-86AF-86D942D3B98C}" type="presParOf" srcId="{C18B4275-3CDB-46B0-A0D5-39D753AF5EAB}" destId="{9EB6C696-8BAE-43F5-A7AE-876CEB660999}" srcOrd="0" destOrd="0" presId="urn:microsoft.com/office/officeart/2005/8/layout/pyramid3"/>
    <dgm:cxn modelId="{9A87856B-8C1D-46DC-8532-CAEA5E6EE9B6}" type="presParOf" srcId="{C18B4275-3CDB-46B0-A0D5-39D753AF5EAB}" destId="{71B40B14-0D88-4426-B5EA-0A69F47F906B}" srcOrd="1" destOrd="0" presId="urn:microsoft.com/office/officeart/2005/8/layout/pyramid3"/>
    <dgm:cxn modelId="{3CF0320D-EB0C-4C38-8EDF-D19A0BF6F05A}" type="presParOf" srcId="{912E7169-AF04-4E0C-802E-EFD5E069E710}" destId="{0606AFFD-56B8-4DB4-B45E-F7C2FBD918CA}" srcOrd="1" destOrd="0" presId="urn:microsoft.com/office/officeart/2005/8/layout/pyramid3"/>
    <dgm:cxn modelId="{48A00676-7CC6-44DB-B4A5-193526346E9E}" type="presParOf" srcId="{0606AFFD-56B8-4DB4-B45E-F7C2FBD918CA}" destId="{37638A15-F53B-4722-A3A9-504F0872E3E9}" srcOrd="0" destOrd="0" presId="urn:microsoft.com/office/officeart/2005/8/layout/pyramid3"/>
    <dgm:cxn modelId="{098E8333-C8BB-40ED-917C-2706A5D1B136}" type="presParOf" srcId="{0606AFFD-56B8-4DB4-B45E-F7C2FBD918CA}" destId="{4C0C98E8-F66C-410F-AE1A-13AEFB236C83}" srcOrd="1" destOrd="0" presId="urn:microsoft.com/office/officeart/2005/8/layout/pyramid3"/>
    <dgm:cxn modelId="{6C19AD56-1DDA-44A1-A92F-80E8B51898EC}" type="presParOf" srcId="{912E7169-AF04-4E0C-802E-EFD5E069E710}" destId="{33C778BB-2316-4D41-99E5-AC20C36E52EA}" srcOrd="2" destOrd="0" presId="urn:microsoft.com/office/officeart/2005/8/layout/pyramid3"/>
    <dgm:cxn modelId="{C6F89A6A-43F1-4461-9BFC-D36F8C5AEC5B}" type="presParOf" srcId="{33C778BB-2316-4D41-99E5-AC20C36E52EA}" destId="{D3458357-E8D2-45B2-A250-AF9A09B0DC07}" srcOrd="0" destOrd="0" presId="urn:microsoft.com/office/officeart/2005/8/layout/pyramid3"/>
    <dgm:cxn modelId="{E6982F4C-553F-4352-93F0-D936BFF571BC}" type="presParOf" srcId="{33C778BB-2316-4D41-99E5-AC20C36E52EA}" destId="{EB888798-5870-43B1-AB7D-F677306DEFC6}" srcOrd="1" destOrd="0" presId="urn:microsoft.com/office/officeart/2005/8/layout/pyramid3"/>
    <dgm:cxn modelId="{28A649C3-7EED-46C5-9B05-883D224D3E74}" type="presParOf" srcId="{912E7169-AF04-4E0C-802E-EFD5E069E710}" destId="{6F265E88-1775-473F-AD79-24A26C390243}" srcOrd="3" destOrd="0" presId="urn:microsoft.com/office/officeart/2005/8/layout/pyramid3"/>
    <dgm:cxn modelId="{87496712-542A-4BC3-9342-9F4953FC695B}" type="presParOf" srcId="{6F265E88-1775-473F-AD79-24A26C390243}" destId="{2E9841CB-D369-4D50-B3DF-91B1CB432857}" srcOrd="0" destOrd="0" presId="urn:microsoft.com/office/officeart/2005/8/layout/pyramid3"/>
    <dgm:cxn modelId="{6A53B011-F9E0-4FAA-AE23-6B8D2B2E52C2}" type="presParOf" srcId="{6F265E88-1775-473F-AD79-24A26C390243}" destId="{403E7FD9-7F60-4265-82F6-8F5070EF3B1C}" srcOrd="1" destOrd="0" presId="urn:microsoft.com/office/officeart/2005/8/layout/pyramid3"/>
    <dgm:cxn modelId="{0A4CDEC9-EC12-4DFB-B802-C6B443E963E6}" type="presParOf" srcId="{912E7169-AF04-4E0C-802E-EFD5E069E710}" destId="{A741954E-C559-4C56-962C-C0CA99C16132}" srcOrd="4" destOrd="0" presId="urn:microsoft.com/office/officeart/2005/8/layout/pyramid3"/>
    <dgm:cxn modelId="{F588E366-280F-4BB6-9D53-714FDA0B9B03}" type="presParOf" srcId="{A741954E-C559-4C56-962C-C0CA99C16132}" destId="{BC23AC2C-C589-473D-B07A-EA5CA8DD25B7}" srcOrd="0" destOrd="0" presId="urn:microsoft.com/office/officeart/2005/8/layout/pyramid3"/>
    <dgm:cxn modelId="{4CE877C5-BB87-4CB7-AD62-3E860F85756D}" type="presParOf" srcId="{A741954E-C559-4C56-962C-C0CA99C16132}" destId="{69B29AEE-CCC1-48E7-9DD7-F832D199978A}" srcOrd="1" destOrd="0" presId="urn:microsoft.com/office/officeart/2005/8/layout/pyramid3"/>
    <dgm:cxn modelId="{C9D8B9F8-E6B7-4A66-836D-91345B0BA609}" type="presParOf" srcId="{912E7169-AF04-4E0C-802E-EFD5E069E710}" destId="{53F4106B-472C-4D80-A1AC-7360B9B6A941}" srcOrd="5" destOrd="0" presId="urn:microsoft.com/office/officeart/2005/8/layout/pyramid3"/>
    <dgm:cxn modelId="{19826D87-F800-48C7-9857-0B958DD3EF09}" type="presParOf" srcId="{53F4106B-472C-4D80-A1AC-7360B9B6A941}" destId="{EFBE9C48-68C3-41E1-8414-F6D586349D59}" srcOrd="0" destOrd="0" presId="urn:microsoft.com/office/officeart/2005/8/layout/pyramid3"/>
    <dgm:cxn modelId="{21993B89-DD5E-4ABB-8E04-6C41116C9726}" type="presParOf" srcId="{53F4106B-472C-4D80-A1AC-7360B9B6A941}" destId="{7B36EE55-B69D-45B2-AD38-C172D4AFDE63}"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Koji od ovih naloga sudija u vašoj zemlji NE MOŽE izdati u skladu sa članom 18. Konvencije? </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a:t>
          </a:r>
          <a:r>
            <a:rPr lang="sr-Latn-RS" b="1" dirty="0" smtClean="0">
              <a:solidFill>
                <a:schemeClr val="tx1"/>
              </a:solidFill>
            </a:rPr>
            <a:t>Za podatke o pretplatniku od inostranog davaoca usluga koji pruža usluge u vašoj zemlji.</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t>b) </a:t>
          </a:r>
          <a:r>
            <a:rPr lang="sr-Latn-RS" b="1" dirty="0" smtClean="0"/>
            <a:t>Za podatke iz sadržaja od inostranog davaoca usluga koji pruža usluge u vašoj zemlji.</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t>c) </a:t>
          </a:r>
          <a:r>
            <a:rPr lang="sr-Latn-RS" b="1" dirty="0" smtClean="0"/>
            <a:t>Za računarske podatke od lica u vašoj zemlji koje kontroliše podatke koji se čuvaju izvan vaše zemlje. </a:t>
          </a:r>
          <a:r>
            <a:rPr lang="en-US" b="1" dirty="0" smtClean="0"/>
            <a:t> </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Za računarske podatke od lica u vašoj zemlji koje poseduje podatke koji se čuvaju u vašoj zemlji.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23226"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Koji od ovih naloga sudija u vašoj zemlji NE MOŽE izdati u skladu sa članom 18. Konvencije? </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solidFill>
                <a:schemeClr val="tx1"/>
              </a:solidFill>
            </a:rPr>
            <a:t>a) </a:t>
          </a:r>
          <a:r>
            <a:rPr lang="sr-Latn-RS" b="1" dirty="0" smtClean="0">
              <a:solidFill>
                <a:schemeClr val="tx1"/>
              </a:solidFill>
            </a:rPr>
            <a:t>Za podatke o pretplatniku od inostranog davaoca usluga koji pruža usluge u vašoj zemlji.</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US" b="1" dirty="0">
              <a:solidFill>
                <a:srgbClr val="FF0000"/>
              </a:solidFill>
            </a:rPr>
            <a:t>b) </a:t>
          </a:r>
          <a:r>
            <a:rPr lang="sr-Latn-RS" b="1" dirty="0" smtClean="0">
              <a:solidFill>
                <a:srgbClr val="FF0000"/>
              </a:solidFill>
            </a:rPr>
            <a:t>Za podatke iz sadržaja od inostranog davaoca usluga koji pruža usluge u vašoj zemlji</a:t>
          </a:r>
          <a:r>
            <a:rPr lang="sr-Latn-RS" b="1" dirty="0" smtClean="0"/>
            <a:t>.</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t>c) </a:t>
          </a:r>
          <a:r>
            <a:rPr lang="sr-Latn-RS" b="1" dirty="0" smtClean="0"/>
            <a:t>Za računarske podatke od lica u vašoj zemlji koje kontroliše podatke koji se čuvaju izvan vaše zemlje. </a:t>
          </a:r>
          <a:r>
            <a:rPr lang="en-US" b="1" dirty="0" smtClean="0"/>
            <a:t> </a:t>
          </a:r>
          <a:endParaRPr lang="en-US" b="1"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Za računarske podatke od lica u vašoj zemlji koje poseduje podatke koji se čuvaju u vašoj zemlji.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223226"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1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Možete izdati nalog za presretanje podataka iz sadržaja u predmetu koji se odnosi na krađu. Za to delo predviđena je kazna zatvora od šest meseci.</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1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Možete izdati nalog za presretanje podataka iz sadržaja u predmetu koji se odnosi na krađu. Za to delo predviđena je kazna zatvora od šest meseci</a:t>
          </a:r>
          <a:r>
            <a:rPr lang="en-US" sz="3400" b="1" dirty="0" smtClean="0">
              <a:solidFill>
                <a:schemeClr val="tx1"/>
              </a:solidFill>
            </a:rPr>
            <a:t>.</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Netačno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smtClean="0"/>
            <a:t>Šta od navedenog ne potpada pod definiciju „davaoca usluge“?</a:t>
          </a:r>
          <a:r>
            <a:rPr lang="en-US" sz="2600" b="1" dirty="0" smtClean="0"/>
            <a:t> </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chemeClr val="tx1"/>
              </a:solidFill>
            </a:rPr>
            <a:t>a) Facebook</a:t>
          </a: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b="1" dirty="0">
              <a:solidFill>
                <a:schemeClr val="tx1"/>
              </a:solidFill>
            </a:rPr>
            <a:t>b) TikTok</a:t>
          </a: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b="1" dirty="0">
              <a:solidFill>
                <a:srgbClr val="FF0000"/>
              </a:solidFill>
            </a:rPr>
            <a:t>c) </a:t>
          </a:r>
          <a:r>
            <a:rPr lang="en-US" b="1" dirty="0" smtClean="0">
              <a:solidFill>
                <a:srgbClr val="FF0000"/>
              </a:solidFill>
            </a:rPr>
            <a:t>YouTube </a:t>
          </a:r>
          <a:r>
            <a:rPr lang="sr-Latn-RS" b="1" dirty="0" smtClean="0">
              <a:solidFill>
                <a:srgbClr val="FF0000"/>
              </a:solidFill>
            </a:rPr>
            <a:t>kanal Saveta Evrope</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b="1" dirty="0">
              <a:solidFill>
                <a:schemeClr val="tx1"/>
              </a:solidFill>
            </a:rPr>
            <a:t>d) WhatsApp </a:t>
          </a:r>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chemeClr val="tx1"/>
              </a:solidFill>
            </a:rPr>
            <a:t>e) Dropbox</a:t>
          </a: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0.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Koji od navedenih je globalni ugovor koji sadrži specijalizovane odredbe o uzajamnoj pomoći koje se odnose na dokaze u elektronskom obliku?</a:t>
          </a:r>
          <a:r>
            <a:rPr lang="en-US" sz="3400" b="1" dirty="0" smtClean="0"/>
            <a:t> </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t>a) </a:t>
          </a:r>
          <a:r>
            <a:rPr lang="sr-Latn-RS" b="1" dirty="0" smtClean="0"/>
            <a:t>Konvencija o uzajamnoj pomoći u krivičnim stvarima između država članica Evropske unije</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GB" b="1" dirty="0"/>
            <a:t>b) </a:t>
          </a:r>
          <a:r>
            <a:rPr lang="sr-Latn-RS" b="1" dirty="0" smtClean="0"/>
            <a:t>Konvencija Ujedinjenih nacija protiv transnacionalnog organizovanog kriminala</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solidFill>
                <a:schemeClr val="tx1"/>
              </a:solidFill>
            </a:rPr>
            <a:t>c) </a:t>
          </a:r>
          <a:r>
            <a:rPr lang="sr-Latn-RS" b="1" dirty="0" smtClean="0">
              <a:solidFill>
                <a:schemeClr val="tx1"/>
              </a:solidFill>
            </a:rPr>
            <a:t>Konvencija Saveta Evrope o visokotehnološkom kriminalu (Budimpeštanska konvencija)</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Konvencija Afričke unije o sajber bezbednosti i zaštiti ličnih podataka (Konvencija iz Malaboa)</a:t>
          </a:r>
          <a:r>
            <a:rPr lang="en-US" b="1" dirty="0" smtClean="0"/>
            <a:t>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1.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Koji od navedenih je globalni ugovor koji sadrži specijalizovane odredbe o uzajamnoj pomoći koje se odnose na dokaze u elektronskom obliku?</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t>a) </a:t>
          </a:r>
          <a:r>
            <a:rPr lang="sr-Latn-RS" b="1" dirty="0" smtClean="0"/>
            <a:t>Konvencija o uzajamnoj pomoći u krivičnim stvarima između država članica Evropske unije</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GB" b="1" dirty="0"/>
            <a:t>b) </a:t>
          </a:r>
          <a:r>
            <a:rPr lang="sr-Latn-RS" b="1" dirty="0" smtClean="0"/>
            <a:t>Konvencija Ujedinjenih nacija protiv transnacionalnog organizovanog kriminala</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b="1" dirty="0">
              <a:solidFill>
                <a:srgbClr val="FF0000"/>
              </a:solidFill>
            </a:rPr>
            <a:t>c) </a:t>
          </a:r>
          <a:r>
            <a:rPr lang="sr-Latn-RS" b="1" dirty="0" smtClean="0">
              <a:solidFill>
                <a:srgbClr val="FF0000"/>
              </a:solidFill>
            </a:rPr>
            <a:t>Konvencija Saveta Evrope o visokotehnološkom kriminalu (Budimpeštanska konvencija)</a:t>
          </a:r>
          <a:endParaRPr lang="en-US" b="1" dirty="0">
            <a:solidFill>
              <a:srgbClr val="FF0000"/>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Konvencija Afričke unije o sajber bezbednosti i zaštiti ličnih podataka (Konvencija iz Malaboa)</a:t>
          </a:r>
          <a:r>
            <a:rPr lang="en-US" b="1" dirty="0" smtClean="0"/>
            <a:t>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2.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Šta se od navedenog ne razmatra za uključenje u Drugi dodatni protokol</a:t>
          </a:r>
          <a:r>
            <a:rPr lang="en-US" sz="3400" b="1" dirty="0" smtClean="0"/>
            <a:t>? </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t>a) </a:t>
          </a:r>
          <a:r>
            <a:rPr lang="sr-Latn-RS" b="1" dirty="0" smtClean="0"/>
            <a:t>Otkrivanje podataka u hitnim situacijama</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GB" b="1" dirty="0"/>
            <a:t>b) </a:t>
          </a:r>
          <a:r>
            <a:rPr lang="sr-Latn-RS" b="1" dirty="0" smtClean="0"/>
            <a:t>Rasizam i ksenofobija</a:t>
          </a:r>
          <a:r>
            <a:rPr lang="en-GB" b="1" dirty="0" smtClean="0"/>
            <a:t> </a:t>
          </a:r>
          <a:endParaRPr lang="en-US" b="1"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a:r>
            <a:rPr lang="en-US" b="1" dirty="0">
              <a:solidFill>
                <a:schemeClr val="tx1"/>
              </a:solidFill>
            </a:rPr>
            <a:t>c) </a:t>
          </a:r>
          <a:r>
            <a:rPr lang="sr-Latn-RS" b="1" dirty="0" smtClean="0">
              <a:solidFill>
                <a:schemeClr val="tx1"/>
              </a:solidFill>
            </a:rPr>
            <a:t>Tajne istrage</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Zahteve koji se odnose na sistem W</a:t>
          </a:r>
          <a:r>
            <a:rPr lang="en-US" b="1" dirty="0" smtClean="0"/>
            <a:t>HOIS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Šta se od navedenog ne razmatra za uključenje u Drugi dodatni protokol</a:t>
          </a:r>
          <a:r>
            <a:rPr lang="en-US" sz="3400" b="1" dirty="0" smtClean="0"/>
            <a:t>? </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just"/>
          <a:r>
            <a:rPr lang="en-US" b="1" dirty="0"/>
            <a:t>a) </a:t>
          </a:r>
          <a:r>
            <a:rPr lang="sr-Latn-RS" b="1" dirty="0" smtClean="0"/>
            <a:t>Otkrivanje podataka u hitnim situacijama</a:t>
          </a:r>
          <a:endParaRPr lang="en-US" b="1"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pPr algn="just"/>
          <a:r>
            <a:rPr lang="en-GB" b="1" dirty="0">
              <a:solidFill>
                <a:srgbClr val="FF0000"/>
              </a:solidFill>
            </a:rPr>
            <a:t>b) </a:t>
          </a:r>
          <a:r>
            <a:rPr lang="sr-Latn-RS" b="1" dirty="0" smtClean="0">
              <a:solidFill>
                <a:srgbClr val="FF0000"/>
              </a:solidFill>
            </a:rPr>
            <a:t>Rasizam i ksenofobija</a:t>
          </a:r>
          <a:r>
            <a:rPr lang="en-GB" b="1" dirty="0" smtClean="0">
              <a:solidFill>
                <a:srgbClr val="FF0000"/>
              </a:solidFill>
            </a:rPr>
            <a:t> </a:t>
          </a:r>
          <a:endParaRPr lang="en-US" b="1" dirty="0">
            <a:solidFill>
              <a:srgbClr val="FF0000"/>
            </a:solidFill>
          </a:endParaRPr>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l"/>
          <a:r>
            <a:rPr lang="en-US" b="1" dirty="0">
              <a:solidFill>
                <a:schemeClr val="tx1"/>
              </a:solidFill>
            </a:rPr>
            <a:t>c) </a:t>
          </a:r>
          <a:r>
            <a:rPr lang="sr-Latn-RS" b="1" dirty="0" smtClean="0">
              <a:solidFill>
                <a:schemeClr val="tx1"/>
              </a:solidFill>
            </a:rPr>
            <a:t>Tajne istrage</a:t>
          </a:r>
          <a:endParaRPr lang="en-US" b="1" dirty="0">
            <a:solidFill>
              <a:schemeClr val="tx1"/>
            </a:solidFill>
          </a:endParaRPr>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pPr algn="just"/>
          <a:r>
            <a:rPr lang="en-US" b="1" dirty="0"/>
            <a:t>d) </a:t>
          </a:r>
          <a:r>
            <a:rPr lang="sr-Latn-RS" b="1" dirty="0" smtClean="0"/>
            <a:t>Zahteve koji se odnose na sistem W</a:t>
          </a:r>
          <a:r>
            <a:rPr lang="en-US" b="1" dirty="0" smtClean="0"/>
            <a:t>HOIS </a:t>
          </a:r>
          <a:endParaRPr lang="en-US" b="1"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304039"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smtClean="0"/>
            <a:t>Šta od navedenog nije uključeno u podatak o saobraćaju</a:t>
          </a:r>
          <a:r>
            <a:rPr lang="en-US" sz="2600" b="1" dirty="0" smtClean="0"/>
            <a:t>?</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dirty="0"/>
            <a:t>a) </a:t>
          </a:r>
          <a:r>
            <a:rPr lang="sr-Latn-RS" dirty="0" smtClean="0"/>
            <a:t>Sadržina tela mejla</a:t>
          </a:r>
          <a:endParaRPr lang="en-US" dirty="0"/>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dirty="0"/>
            <a:t>b) </a:t>
          </a:r>
          <a:r>
            <a:rPr lang="sr-Latn-RS" dirty="0" smtClean="0"/>
            <a:t>Vreme mejla</a:t>
          </a:r>
          <a:endParaRPr lang="en-US"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dirty="0"/>
            <a:t>c) </a:t>
          </a:r>
          <a:r>
            <a:rPr lang="sr-Latn-RS" dirty="0" smtClean="0"/>
            <a:t>Veličina mejla</a:t>
          </a:r>
          <a:endParaRPr lang="en-US"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dirty="0"/>
            <a:t>d) </a:t>
          </a:r>
          <a:r>
            <a:rPr lang="sr-Latn-RS" dirty="0" smtClean="0"/>
            <a:t>Vrsta predmetne usluge</a:t>
          </a:r>
          <a:endParaRPr lang="en-US"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dirty="0"/>
            <a:t>e) </a:t>
          </a:r>
          <a:r>
            <a:rPr lang="sr-Latn-RS" dirty="0" smtClean="0"/>
            <a:t>Naslov (predmet) mejla</a:t>
          </a:r>
          <a:endParaRPr lang="en-US" dirty="0"/>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2600" b="1" dirty="0" smtClean="0"/>
            <a:t>Šta od navedenog nije uključeno u podatak o saobraćaju</a:t>
          </a:r>
          <a:r>
            <a:rPr lang="en-US" sz="2600" b="1" dirty="0" smtClean="0"/>
            <a:t>?</a:t>
          </a:r>
          <a:endParaRPr lang="en-US" sz="26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1" dirty="0">
              <a:solidFill>
                <a:srgbClr val="FF0000"/>
              </a:solidFill>
            </a:rPr>
            <a:t>a) </a:t>
          </a:r>
          <a:r>
            <a:rPr lang="sr-Latn-RS" b="1" dirty="0" smtClean="0">
              <a:solidFill>
                <a:srgbClr val="FF0000"/>
              </a:solidFill>
            </a:rPr>
            <a:t>Sadržina tela mejla</a:t>
          </a:r>
          <a:endParaRPr lang="en-US" b="1" dirty="0">
            <a:solidFill>
              <a:srgbClr val="FF0000"/>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dirty="0"/>
            <a:t>b) </a:t>
          </a:r>
          <a:r>
            <a:rPr lang="sr-Latn-RS" dirty="0" smtClean="0"/>
            <a:t>Vreme mejla</a:t>
          </a:r>
          <a:endParaRPr lang="en-US"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r>
            <a:rPr lang="en-US" dirty="0"/>
            <a:t>c) </a:t>
          </a:r>
          <a:r>
            <a:rPr lang="sr-Latn-RS" dirty="0" smtClean="0"/>
            <a:t>Veličina mejla</a:t>
          </a:r>
          <a:endParaRPr lang="en-US"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dirty="0"/>
            <a:t>d) </a:t>
          </a:r>
          <a:r>
            <a:rPr lang="sr-Latn-RS" dirty="0" smtClean="0"/>
            <a:t>Vrsta predmetne usluge</a:t>
          </a:r>
          <a:endParaRPr lang="en-US"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2D567ECC-EE11-40BE-8D44-12DF75E7AAA4}">
      <dgm:prSet phldrT="[Text]"/>
      <dgm:spPr/>
      <dgm:t>
        <a:bodyPr/>
        <a:lstStyle/>
        <a:p>
          <a:r>
            <a:rPr lang="en-US" b="1" dirty="0">
              <a:solidFill>
                <a:srgbClr val="FF0000"/>
              </a:solidFill>
            </a:rPr>
            <a:t>e) </a:t>
          </a:r>
          <a:r>
            <a:rPr lang="sr-Latn-RS" b="1" dirty="0" smtClean="0">
              <a:solidFill>
                <a:srgbClr val="FF0000"/>
              </a:solidFill>
            </a:rPr>
            <a:t>Naslov (predmet) mejla </a:t>
          </a:r>
          <a:endParaRPr lang="en-US" b="1" dirty="0">
            <a:solidFill>
              <a:srgbClr val="FF0000"/>
            </a:solidFill>
          </a:endParaRPr>
        </a:p>
      </dgm:t>
    </dgm:pt>
    <dgm:pt modelId="{096A135B-3D51-4C14-B762-4DFFB46136C9}" type="parTrans" cxnId="{45629286-2642-481F-BB3F-C9DC76E6A851}">
      <dgm:prSet/>
      <dgm:spPr/>
      <dgm:t>
        <a:bodyPr/>
        <a:lstStyle/>
        <a:p>
          <a:endParaRPr lang="en-PK"/>
        </a:p>
      </dgm:t>
    </dgm:pt>
    <dgm:pt modelId="{352CE29C-C095-4E8D-B62B-E607F5416469}" type="sib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Neko se poveže na javnu Wi-Fi mrežu i koristi određeni softver za presretanje privatne komunikacije mejlom između druga dva korisnika te mreže. To nije povreda člana </a:t>
          </a:r>
          <a:r>
            <a:rPr lang="en-US" sz="3400" b="1" dirty="0" smtClean="0">
              <a:solidFill>
                <a:schemeClr val="tx1"/>
              </a:solidFill>
            </a:rPr>
            <a:t>3</a:t>
          </a:r>
          <a:r>
            <a:rPr lang="en-US" sz="3400" b="1" dirty="0">
              <a:solidFill>
                <a:schemeClr val="tx1"/>
              </a:solidFill>
            </a:rPr>
            <a:t>.</a:t>
          </a: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r>
            <a:rPr lang="en-US" b="1" dirty="0" smtClean="0">
              <a:solidFill>
                <a:schemeClr val="tx1"/>
              </a:solidFill>
            </a:rPr>
            <a:t> </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Pogrešno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Neko se poveže na javnu Wi-Fi mrežu i koristi određeni softver za presretanje privatne komunikacije mejlom između druga dva korisnika te mreže. To nije povreda člana </a:t>
          </a:r>
          <a:r>
            <a:rPr lang="en-US" sz="3400" b="1" dirty="0" smtClean="0">
              <a:solidFill>
                <a:schemeClr val="tx1"/>
              </a:solidFill>
            </a:rPr>
            <a:t>3.</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sr-Latn-RS" b="1" dirty="0" smtClean="0">
              <a:solidFill>
                <a:schemeClr val="tx1"/>
              </a:solidFill>
            </a:rPr>
            <a:t>Tačno</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rgbClr val="FF0000"/>
              </a:solidFill>
            </a:rPr>
            <a:t>Pogrešno</a:t>
          </a:r>
          <a:endParaRPr lang="en-US" b="1" dirty="0">
            <a:solidFill>
              <a:srgbClr val="FF0000"/>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Lice prekine dovod struje za računarski sistem, time ometajući rad sistema. To nije ometanje sistema prema članu 5 Budimpeštanske konvencije.</a:t>
          </a:r>
          <a:r>
            <a:rPr lang="en-US" sz="3400" b="1" dirty="0" smtClean="0">
              <a:solidFill>
                <a:schemeClr val="tx1"/>
              </a:solidFill>
            </a:rPr>
            <a:t>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chemeClr val="tx1"/>
              </a:solidFill>
            </a:rPr>
            <a:t>T</a:t>
          </a:r>
          <a:r>
            <a:rPr lang="sr-Latn-RS" b="1" dirty="0" smtClean="0">
              <a:solidFill>
                <a:schemeClr val="tx1"/>
              </a:solidFill>
            </a:rPr>
            <a:t>ačno </a:t>
          </a:r>
          <a:endParaRPr lang="en-US" b="1" dirty="0">
            <a:solidFill>
              <a:schemeClr val="tx1"/>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 </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solidFill>
                <a:schemeClr val="tx1"/>
              </a:solidFill>
            </a:rPr>
            <a:t>Lice prekine dovod struje za računarski sistem, time ometajući rad sistema. To nije ometanje sistema prema članu 5 Budimpeštanske konvencije.</a:t>
          </a:r>
          <a:r>
            <a:rPr lang="en-US" sz="3400" b="1" dirty="0" smtClean="0">
              <a:solidFill>
                <a:schemeClr val="tx1"/>
              </a:solidFill>
            </a:rPr>
            <a:t> </a:t>
          </a:r>
          <a:endParaRPr lang="en-US" sz="3400" b="1" dirty="0">
            <a:solidFill>
              <a:schemeClr val="tx1"/>
            </a:solidFill>
          </a:endParaRPr>
        </a:p>
      </dgm:t>
    </dgm:pt>
    <dgm:pt modelId="{8978AB35-F5FB-FF43-BA08-4C259A445311}" type="sibTrans" cxnId="{D2DD020B-3DFC-B348-B676-6EC163FF5FEB}">
      <dgm:prSet/>
      <dgm:spPr/>
      <dgm:t>
        <a:bodyPr/>
        <a:lstStyle/>
        <a:p>
          <a:endParaRPr lang="en-US"/>
        </a:p>
      </dgm:t>
    </dgm:pt>
    <dgm:pt modelId="{B1168E5A-BE86-1A40-8851-D878ACC39274}" type="parTrans" cxnId="{D2DD020B-3DFC-B348-B676-6EC163FF5FEB}">
      <dgm:prSet/>
      <dgm:spPr/>
      <dgm:t>
        <a:bodyPr/>
        <a:lstStyle/>
        <a:p>
          <a:endParaRPr lang="en-US"/>
        </a:p>
      </dgm:t>
    </dgm:pt>
    <dgm:pt modelId="{7029F5E8-D056-AE49-BD66-3C193010DDE8}">
      <dgm:prSet phldrT="[Text]"/>
      <dgm:spPr/>
      <dgm:t>
        <a:bodyPr/>
        <a:lstStyle/>
        <a:p>
          <a:pPr algn="l"/>
          <a:r>
            <a:rPr lang="en-US" b="1" dirty="0" smtClean="0">
              <a:solidFill>
                <a:srgbClr val="FF0000"/>
              </a:solidFill>
            </a:rPr>
            <a:t>T</a:t>
          </a:r>
          <a:r>
            <a:rPr lang="sr-Latn-RS" b="1" dirty="0" smtClean="0">
              <a:solidFill>
                <a:srgbClr val="FF0000"/>
              </a:solidFill>
            </a:rPr>
            <a:t>ačno</a:t>
          </a:r>
          <a:r>
            <a:rPr lang="en-US" b="1" dirty="0" smtClean="0">
              <a:solidFill>
                <a:srgbClr val="FF0000"/>
              </a:solidFill>
            </a:rPr>
            <a:t> </a:t>
          </a:r>
          <a:endParaRPr lang="en-US" b="1" dirty="0">
            <a:solidFill>
              <a:srgbClr val="FF0000"/>
            </a:solidFill>
          </a:endParaRPr>
        </a:p>
      </dgm:t>
    </dgm:pt>
    <dgm:pt modelId="{3346CD8C-3206-F84A-BEA2-B5492B6B7347}" type="sibTrans" cxnId="{99EB5834-3593-6644-A836-6C8D5595A820}">
      <dgm:prSet/>
      <dgm:spPr/>
      <dgm:t>
        <a:bodyPr/>
        <a:lstStyle/>
        <a:p>
          <a:endParaRPr lang="en-US"/>
        </a:p>
      </dgm:t>
    </dgm:pt>
    <dgm:pt modelId="{ACE97453-93D9-C642-95ED-D55F9984F778}" type="parTrans" cxnId="{99EB5834-3593-6644-A836-6C8D5595A820}">
      <dgm:prSet/>
      <dgm:spPr/>
      <dgm:t>
        <a:bodyPr/>
        <a:lstStyle/>
        <a:p>
          <a:endParaRPr lang="en-US"/>
        </a:p>
      </dgm:t>
    </dgm:pt>
    <dgm:pt modelId="{412DA8CB-B9E5-F44F-9FDD-EF35DF68306D}">
      <dgm:prSet phldrT="[Text]"/>
      <dgm:spPr/>
      <dgm:t>
        <a:bodyPr/>
        <a:lstStyle/>
        <a:p>
          <a:r>
            <a:rPr lang="sr-Latn-RS" b="1" dirty="0" smtClean="0">
              <a:solidFill>
                <a:schemeClr val="tx1"/>
              </a:solidFill>
            </a:rPr>
            <a:t>Netačno</a:t>
          </a:r>
          <a:endParaRPr lang="en-US" b="1" dirty="0">
            <a:solidFill>
              <a:schemeClr val="tx1"/>
            </a:solidFill>
          </a:endParaRPr>
        </a:p>
      </dgm:t>
    </dgm:pt>
    <dgm:pt modelId="{960A4A2E-B23E-7544-9A93-1312898E2DC4}" type="sibTrans" cxnId="{AFD2487F-444F-4C44-A623-9AAFEB90AC49}">
      <dgm:prSet/>
      <dgm:spPr/>
      <dgm:t>
        <a:bodyPr/>
        <a:lstStyle/>
        <a:p>
          <a:endParaRPr lang="en-US"/>
        </a:p>
      </dgm:t>
    </dgm:pt>
    <dgm:pt modelId="{7E8B7982-18DC-F246-BFD4-7B9D4C9DB2CA}" type="parTrans" cxnId="{AFD2487F-444F-4C44-A623-9AAFEB90AC49}">
      <dgm:prSet/>
      <dgm:spPr/>
      <dgm:t>
        <a:bodyPr/>
        <a:lstStyle/>
        <a:p>
          <a:endParaRPr lang="en-US"/>
        </a:p>
      </dgm:t>
    </dgm:pt>
    <dgm:pt modelId="{D907F82D-4934-4260-A319-D0C1005DB73A}">
      <dgm:prSet phldrT="[Text]"/>
      <dgm:spPr/>
      <dgm:t>
        <a:bodyPr/>
        <a:lstStyle/>
        <a:p>
          <a:endParaRPr lang="en-US" b="1" dirty="0">
            <a:solidFill>
              <a:schemeClr val="tx1"/>
            </a:solidFill>
          </a:endParaRPr>
        </a:p>
      </dgm:t>
    </dgm:pt>
    <dgm:pt modelId="{9EB8D1B3-16DB-4A75-A7E2-3B79ADD997CE}" type="sibTrans" cxnId="{5441ACF7-001D-47E8-BE90-D77A819FBE03}">
      <dgm:prSet/>
      <dgm:spPr/>
      <dgm:t>
        <a:bodyPr/>
        <a:lstStyle/>
        <a:p>
          <a:endParaRPr lang="en-PK"/>
        </a:p>
      </dgm:t>
    </dgm:pt>
    <dgm:pt modelId="{6643C99F-6929-4115-B10C-449964C298DB}" type="parTrans" cxnId="{5441ACF7-001D-47E8-BE90-D77A819FBE03}">
      <dgm:prSet/>
      <dgm:spPr/>
      <dgm:t>
        <a:bodyPr/>
        <a:lstStyle/>
        <a:p>
          <a:endParaRPr lang="en-PK"/>
        </a:p>
      </dgm:t>
    </dgm:pt>
    <dgm:pt modelId="{9EFF4F62-79ED-4EA0-85C1-51F88755C8EE}">
      <dgm:prSet phldrT="[Text]"/>
      <dgm:spPr/>
      <dgm:t>
        <a:bodyPr/>
        <a:lstStyle/>
        <a:p>
          <a:endParaRPr lang="en-US" b="1" dirty="0">
            <a:solidFill>
              <a:schemeClr val="tx1"/>
            </a:solidFill>
          </a:endParaRPr>
        </a:p>
      </dgm:t>
    </dgm:pt>
    <dgm:pt modelId="{D3274077-7919-4B64-B4D8-786A32E9EF73}" type="sibTrans" cxnId="{40F08CBE-C0FF-49E9-A14D-59F0F70F60CC}">
      <dgm:prSet/>
      <dgm:spPr/>
      <dgm:t>
        <a:bodyPr/>
        <a:lstStyle/>
        <a:p>
          <a:endParaRPr lang="en-PK"/>
        </a:p>
      </dgm:t>
    </dgm:pt>
    <dgm:pt modelId="{8EAFCDE7-4869-4D95-9359-6DA608AB28F0}" type="parTrans" cxnId="{40F08CBE-C0FF-49E9-A14D-59F0F70F60CC}">
      <dgm:prSet/>
      <dgm:spPr/>
      <dgm:t>
        <a:bodyPr/>
        <a:lstStyle/>
        <a:p>
          <a:endParaRPr lang="en-PK"/>
        </a:p>
      </dgm:t>
    </dgm:pt>
    <dgm:pt modelId="{2D567ECC-EE11-40BE-8D44-12DF75E7AAA4}">
      <dgm:prSet phldrT="[Text]"/>
      <dgm:spPr/>
      <dgm:t>
        <a:bodyPr/>
        <a:lstStyle/>
        <a:p>
          <a:endParaRPr lang="en-US" b="1" dirty="0">
            <a:solidFill>
              <a:schemeClr val="tx1"/>
            </a:solidFill>
          </a:endParaRPr>
        </a:p>
      </dgm:t>
    </dgm:pt>
    <dgm:pt modelId="{352CE29C-C095-4E8D-B62B-E607F5416469}" type="sibTrans" cxnId="{45629286-2642-481F-BB3F-C9DC76E6A851}">
      <dgm:prSet/>
      <dgm:spPr/>
      <dgm:t>
        <a:bodyPr/>
        <a:lstStyle/>
        <a:p>
          <a:endParaRPr lang="en-PK"/>
        </a:p>
      </dgm:t>
    </dgm:pt>
    <dgm:pt modelId="{096A135B-3D51-4C14-B762-4DFFB46136C9}" type="parTrans" cxnId="{45629286-2642-481F-BB3F-C9DC76E6A851}">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6" custScaleX="718335"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6"/>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5"/>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6"/>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5"/>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6"/>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5"/>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6"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5"/>
      <dgm:spPr/>
    </dgm:pt>
    <dgm:pt modelId="{E5F9CA9F-91E3-425C-B99F-A98D8F0B0A7F}" type="pres">
      <dgm:prSet presAssocID="{9EFF4F62-79ED-4EA0-85C1-51F88755C8EE}" presName="vertSpace2b" presStyleCnt="0"/>
      <dgm:spPr/>
    </dgm:pt>
    <dgm:pt modelId="{B3DB48DB-4C93-4596-9AC6-3B83B01CF220}" type="pres">
      <dgm:prSet presAssocID="{2D567ECC-EE11-40BE-8D44-12DF75E7AAA4}" presName="horz2" presStyleCnt="0"/>
      <dgm:spPr/>
    </dgm:pt>
    <dgm:pt modelId="{40B7A97C-3464-43FE-BFE9-19588B33F0C0}" type="pres">
      <dgm:prSet presAssocID="{2D567ECC-EE11-40BE-8D44-12DF75E7AAA4}" presName="horzSpace2" presStyleCnt="0"/>
      <dgm:spPr/>
    </dgm:pt>
    <dgm:pt modelId="{27817E14-DB1F-4D8F-A68A-7A628C5AB32E}" type="pres">
      <dgm:prSet presAssocID="{2D567ECC-EE11-40BE-8D44-12DF75E7AAA4}" presName="tx2" presStyleLbl="revTx" presStyleIdx="5" presStyleCnt="6"/>
      <dgm:spPr/>
      <dgm:t>
        <a:bodyPr/>
        <a:lstStyle/>
        <a:p>
          <a:endParaRPr lang="en-US"/>
        </a:p>
      </dgm:t>
    </dgm:pt>
    <dgm:pt modelId="{4DA3FBF6-D5DD-4780-9A67-BC9D183196BA}" type="pres">
      <dgm:prSet presAssocID="{2D567ECC-EE11-40BE-8D44-12DF75E7AAA4}" presName="vert2" presStyleCnt="0"/>
      <dgm:spPr/>
    </dgm:pt>
    <dgm:pt modelId="{9B1E8AEA-2A8D-4500-8486-4DCED5C7B4CD}" type="pres">
      <dgm:prSet presAssocID="{2D567ECC-EE11-40BE-8D44-12DF75E7AAA4}" presName="thinLine2b" presStyleLbl="callout" presStyleIdx="4" presStyleCnt="5"/>
      <dgm:spPr/>
    </dgm:pt>
    <dgm:pt modelId="{E3E8A01D-29A2-442B-B2D9-9A8138A25142}" type="pres">
      <dgm:prSet presAssocID="{2D567ECC-EE11-40BE-8D44-12DF75E7AAA4}" presName="vertSpace2b" presStyleCnt="0"/>
      <dgm:spPr/>
    </dgm:pt>
  </dgm:ptLst>
  <dgm:cxnLst>
    <dgm:cxn modelId="{5441ACF7-001D-47E8-BE90-D77A819FBE03}" srcId="{8E61202A-36DD-0240-811A-270D9611A395}" destId="{D907F82D-4934-4260-A319-D0C1005DB73A}" srcOrd="2" destOrd="0" parTransId="{6643C99F-6929-4115-B10C-449964C298DB}" sibTransId="{9EB8D1B3-16DB-4A75-A7E2-3B79ADD997CE}"/>
    <dgm:cxn modelId="{48323BF3-E48D-4AEF-B89F-47E32787CA90}" type="presOf" srcId="{2D567ECC-EE11-40BE-8D44-12DF75E7AAA4}" destId="{27817E14-DB1F-4D8F-A68A-7A628C5AB32E}" srcOrd="0" destOrd="0" presId="urn:microsoft.com/office/officeart/2008/layout/LinedList"/>
    <dgm:cxn modelId="{5D951241-AB7E-4F09-8C62-6D80C3079C3A}" type="presOf" srcId="{D907F82D-4934-4260-A319-D0C1005DB73A}" destId="{576A2C98-791A-4E50-8CB8-1914215BEA2D}" srcOrd="0" destOrd="0" presId="urn:microsoft.com/office/officeart/2008/layout/LinedList"/>
    <dgm:cxn modelId="{1659B53A-B0D8-4FDB-81D9-7CC7CA347ADA}" type="presOf" srcId="{9EFF4F62-79ED-4EA0-85C1-51F88755C8EE}" destId="{0DEDE790-6650-4E13-B812-9DA3ABBAEB7C}" srcOrd="0" destOrd="0" presId="urn:microsoft.com/office/officeart/2008/layout/LinedList"/>
    <dgm:cxn modelId="{AFD2487F-444F-4C44-A623-9AAFEB90AC49}" srcId="{8E61202A-36DD-0240-811A-270D9611A395}" destId="{412DA8CB-B9E5-F44F-9FDD-EF35DF68306D}" srcOrd="1" destOrd="0" parTransId="{7E8B7982-18DC-F246-BFD4-7B9D4C9DB2CA}" sibTransId="{960A4A2E-B23E-7544-9A93-1312898E2DC4}"/>
    <dgm:cxn modelId="{D2DD020B-3DFC-B348-B676-6EC163FF5FEB}" srcId="{3C774A1C-BB1C-4347-A758-A94A436F7244}" destId="{8E61202A-36DD-0240-811A-270D9611A395}" srcOrd="0" destOrd="0" parTransId="{B1168E5A-BE86-1A40-8851-D878ACC39274}" sibTransId="{8978AB35-F5FB-FF43-BA08-4C259A445311}"/>
    <dgm:cxn modelId="{B7396B30-5537-DB48-BB49-F8121197A4DF}" type="presOf" srcId="{3C774A1C-BB1C-4347-A758-A94A436F7244}" destId="{9CA50A65-40FA-E945-A868-9E3FE840B07E}" srcOrd="0" destOrd="0" presId="urn:microsoft.com/office/officeart/2008/layout/LinedList"/>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45629286-2642-481F-BB3F-C9DC76E6A851}" srcId="{8E61202A-36DD-0240-811A-270D9611A395}" destId="{2D567ECC-EE11-40BE-8D44-12DF75E7AAA4}" srcOrd="4" destOrd="0" parTransId="{096A135B-3D51-4C14-B762-4DFFB46136C9}" sibTransId="{352CE29C-C095-4E8D-B62B-E607F5416469}"/>
    <dgm:cxn modelId="{4DAC53F3-3AC5-2A4F-8860-05DE12816360}" type="presOf" srcId="{7029F5E8-D056-AE49-BD66-3C193010DDE8}" destId="{5D9EDF3F-7B20-8E47-A431-F9F24450F874}"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99EB5834-3593-6644-A836-6C8D5595A820}" srcId="{8E61202A-36DD-0240-811A-270D9611A395}" destId="{7029F5E8-D056-AE49-BD66-3C193010DDE8}" srcOrd="0" destOrd="0" parTransId="{ACE97453-93D9-C642-95ED-D55F9984F778}" sibTransId="{3346CD8C-3206-F84A-BEA2-B5492B6B7347}"/>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 modelId="{4163162F-EC39-4ED4-99B5-319E02B17886}" type="presParOf" srcId="{71554259-89F3-DC41-AF38-A80F6823C6AB}" destId="{B3DB48DB-4C93-4596-9AC6-3B83B01CF220}" srcOrd="13" destOrd="0" presId="urn:microsoft.com/office/officeart/2008/layout/LinedList"/>
    <dgm:cxn modelId="{B853C27C-47E0-40C6-AA81-C4E2939151BC}" type="presParOf" srcId="{B3DB48DB-4C93-4596-9AC6-3B83B01CF220}" destId="{40B7A97C-3464-43FE-BFE9-19588B33F0C0}" srcOrd="0" destOrd="0" presId="urn:microsoft.com/office/officeart/2008/layout/LinedList"/>
    <dgm:cxn modelId="{ED2F340A-6995-406F-82DA-DE4F7D3FC32C}" type="presParOf" srcId="{B3DB48DB-4C93-4596-9AC6-3B83B01CF220}" destId="{27817E14-DB1F-4D8F-A68A-7A628C5AB32E}" srcOrd="1" destOrd="0" presId="urn:microsoft.com/office/officeart/2008/layout/LinedList"/>
    <dgm:cxn modelId="{33A2D53D-14E5-4C1D-BA97-A5E7215C80DF}" type="presParOf" srcId="{B3DB48DB-4C93-4596-9AC6-3B83B01CF220}" destId="{4DA3FBF6-D5DD-4780-9A67-BC9D183196BA}" srcOrd="2" destOrd="0" presId="urn:microsoft.com/office/officeart/2008/layout/LinedList"/>
    <dgm:cxn modelId="{1E4DC66C-EA47-44F1-BDBA-75EFFC679D32}" type="presParOf" srcId="{71554259-89F3-DC41-AF38-A80F6823C6AB}" destId="{9B1E8AEA-2A8D-4500-8486-4DCED5C7B4CD}" srcOrd="14" destOrd="0" presId="urn:microsoft.com/office/officeart/2008/layout/LinedList"/>
    <dgm:cxn modelId="{08F6BBCA-DDE7-483A-A871-780D15193E18}" type="presParOf" srcId="{71554259-89F3-DC41-AF38-A80F6823C6AB}" destId="{E3E8A01D-29A2-442B-B2D9-9A8138A25142}" srcOrd="15" destOrd="0" presId="urn:microsoft.com/office/officeart/2008/layout/LinedList"/>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9.xml><?xml version="1.0" encoding="utf-8"?>
<dgm:dataModel xmlns:dgm="http://schemas.openxmlformats.org/drawingml/2006/diagram" xmlns:a="http://schemas.openxmlformats.org/drawingml/2006/main">
  <dgm:ptLst>
    <dgm:pt modelId="{3C774A1C-BB1C-4347-A758-A94A436F7244}" type="doc">
      <dgm:prSet loTypeId="urn:microsoft.com/office/officeart/2008/layout/LinedList" loCatId="" qsTypeId="urn:microsoft.com/office/officeart/2005/8/quickstyle/simple1" qsCatId="simple" csTypeId="urn:microsoft.com/office/officeart/2005/8/colors/accent1_2" csCatId="accent1" phldr="1"/>
      <dgm:spPr/>
      <dgm:t>
        <a:bodyPr/>
        <a:lstStyle/>
        <a:p>
          <a:endParaRPr lang="en-US"/>
        </a:p>
      </dgm:t>
    </dgm:pt>
    <dgm:pt modelId="{8E61202A-36DD-0240-811A-270D9611A395}">
      <dgm:prSet phldrT="[Text]" custT="1"/>
      <dgm:spPr/>
      <dgm:t>
        <a:bodyPr/>
        <a:lstStyle/>
        <a:p>
          <a:pPr algn="just"/>
          <a:r>
            <a:rPr lang="sr-Latn-RS" sz="3400" b="1" dirty="0" smtClean="0"/>
            <a:t>Šta od navedenog ne čini dečiju pornografiju prema odredbama Budimpeštanske konvencije?</a:t>
          </a:r>
          <a:endParaRPr lang="en-US" sz="3400" b="1" dirty="0"/>
        </a:p>
      </dgm:t>
    </dgm:pt>
    <dgm:pt modelId="{B1168E5A-BE86-1A40-8851-D878ACC39274}" type="parTrans" cxnId="{D2DD020B-3DFC-B348-B676-6EC163FF5FEB}">
      <dgm:prSet/>
      <dgm:spPr/>
      <dgm:t>
        <a:bodyPr/>
        <a:lstStyle/>
        <a:p>
          <a:endParaRPr lang="en-US"/>
        </a:p>
      </dgm:t>
    </dgm:pt>
    <dgm:pt modelId="{8978AB35-F5FB-FF43-BA08-4C259A445311}" type="sibTrans" cxnId="{D2DD020B-3DFC-B348-B676-6EC163FF5FEB}">
      <dgm:prSet/>
      <dgm:spPr/>
      <dgm:t>
        <a:bodyPr/>
        <a:lstStyle/>
        <a:p>
          <a:endParaRPr lang="en-US"/>
        </a:p>
      </dgm:t>
    </dgm:pt>
    <dgm:pt modelId="{7029F5E8-D056-AE49-BD66-3C193010DDE8}">
      <dgm:prSet phldrT="[Text]"/>
      <dgm:spPr/>
      <dgm:t>
        <a:bodyPr/>
        <a:lstStyle/>
        <a:p>
          <a:pPr algn="l"/>
          <a:r>
            <a:rPr lang="en-US" b="0" dirty="0">
              <a:solidFill>
                <a:schemeClr val="tx1"/>
              </a:solidFill>
            </a:rPr>
            <a:t>a) </a:t>
          </a:r>
          <a:r>
            <a:rPr lang="sr-Latn-RS" b="0" dirty="0" smtClean="0">
              <a:solidFill>
                <a:schemeClr val="tx1"/>
              </a:solidFill>
            </a:rPr>
            <a:t>Video snimak maloletnika koji učestvuju u eksplicitno seksualnoj radnji.</a:t>
          </a:r>
          <a:endParaRPr lang="en-US" b="0" dirty="0">
            <a:solidFill>
              <a:schemeClr val="tx1"/>
            </a:solidFill>
          </a:endParaRPr>
        </a:p>
      </dgm:t>
    </dgm:pt>
    <dgm:pt modelId="{ACE97453-93D9-C642-95ED-D55F9984F778}" type="parTrans" cxnId="{99EB5834-3593-6644-A836-6C8D5595A820}">
      <dgm:prSet/>
      <dgm:spPr/>
      <dgm:t>
        <a:bodyPr/>
        <a:lstStyle/>
        <a:p>
          <a:endParaRPr lang="en-US"/>
        </a:p>
      </dgm:t>
    </dgm:pt>
    <dgm:pt modelId="{3346CD8C-3206-F84A-BEA2-B5492B6B7347}" type="sibTrans" cxnId="{99EB5834-3593-6644-A836-6C8D5595A820}">
      <dgm:prSet/>
      <dgm:spPr/>
      <dgm:t>
        <a:bodyPr/>
        <a:lstStyle/>
        <a:p>
          <a:endParaRPr lang="en-US"/>
        </a:p>
      </dgm:t>
    </dgm:pt>
    <dgm:pt modelId="{412DA8CB-B9E5-F44F-9FDD-EF35DF68306D}">
      <dgm:prSet phldrT="[Text]"/>
      <dgm:spPr/>
      <dgm:t>
        <a:bodyPr/>
        <a:lstStyle/>
        <a:p>
          <a:r>
            <a:rPr lang="en-US" dirty="0"/>
            <a:t>b) </a:t>
          </a:r>
          <a:r>
            <a:rPr lang="sr-Latn-RS" dirty="0" smtClean="0"/>
            <a:t>Video snimak koji sadrži kompjuterski generisanu simulaciju dečije pornografije.</a:t>
          </a:r>
          <a:endParaRPr lang="en-US" dirty="0"/>
        </a:p>
      </dgm:t>
    </dgm:pt>
    <dgm:pt modelId="{7E8B7982-18DC-F246-BFD4-7B9D4C9DB2CA}" type="parTrans" cxnId="{AFD2487F-444F-4C44-A623-9AAFEB90AC49}">
      <dgm:prSet/>
      <dgm:spPr/>
      <dgm:t>
        <a:bodyPr/>
        <a:lstStyle/>
        <a:p>
          <a:endParaRPr lang="en-US"/>
        </a:p>
      </dgm:t>
    </dgm:pt>
    <dgm:pt modelId="{960A4A2E-B23E-7544-9A93-1312898E2DC4}" type="sibTrans" cxnId="{AFD2487F-444F-4C44-A623-9AAFEB90AC49}">
      <dgm:prSet/>
      <dgm:spPr/>
      <dgm:t>
        <a:bodyPr/>
        <a:lstStyle/>
        <a:p>
          <a:endParaRPr lang="en-US"/>
        </a:p>
      </dgm:t>
    </dgm:pt>
    <dgm:pt modelId="{D907F82D-4934-4260-A319-D0C1005DB73A}">
      <dgm:prSet phldrT="[Text]"/>
      <dgm:spPr/>
      <dgm:t>
        <a:bodyPr/>
        <a:lstStyle/>
        <a:p>
          <a:pPr algn="just"/>
          <a:r>
            <a:rPr lang="en-US" dirty="0"/>
            <a:t>c) </a:t>
          </a:r>
          <a:r>
            <a:rPr lang="sr-Latn-RS" dirty="0" smtClean="0"/>
            <a:t>Audio klip maloletnika koji učestvuju u eksplicitno seksualnoj radnji. </a:t>
          </a:r>
          <a:endParaRPr lang="en-US" dirty="0"/>
        </a:p>
      </dgm:t>
    </dgm:pt>
    <dgm:pt modelId="{6643C99F-6929-4115-B10C-449964C298DB}" type="parTrans" cxnId="{5441ACF7-001D-47E8-BE90-D77A819FBE03}">
      <dgm:prSet/>
      <dgm:spPr/>
      <dgm:t>
        <a:bodyPr/>
        <a:lstStyle/>
        <a:p>
          <a:endParaRPr lang="en-PK"/>
        </a:p>
      </dgm:t>
    </dgm:pt>
    <dgm:pt modelId="{9EB8D1B3-16DB-4A75-A7E2-3B79ADD997CE}" type="sibTrans" cxnId="{5441ACF7-001D-47E8-BE90-D77A819FBE03}">
      <dgm:prSet/>
      <dgm:spPr/>
      <dgm:t>
        <a:bodyPr/>
        <a:lstStyle/>
        <a:p>
          <a:endParaRPr lang="en-PK"/>
        </a:p>
      </dgm:t>
    </dgm:pt>
    <dgm:pt modelId="{9EFF4F62-79ED-4EA0-85C1-51F88755C8EE}">
      <dgm:prSet phldrT="[Text]"/>
      <dgm:spPr/>
      <dgm:t>
        <a:bodyPr/>
        <a:lstStyle/>
        <a:p>
          <a:r>
            <a:rPr lang="en-US" dirty="0"/>
            <a:t>d) </a:t>
          </a:r>
          <a:r>
            <a:rPr lang="sr-Latn-RS" dirty="0" smtClean="0"/>
            <a:t>Video snimak lica koja izgledaju kao maloletnici i učestvuju u eksplicitno seksualnoj radnji. </a:t>
          </a:r>
          <a:r>
            <a:rPr lang="en-US" dirty="0" smtClean="0"/>
            <a:t> </a:t>
          </a:r>
          <a:endParaRPr lang="en-US" dirty="0"/>
        </a:p>
      </dgm:t>
    </dgm:pt>
    <dgm:pt modelId="{8EAFCDE7-4869-4D95-9359-6DA608AB28F0}" type="parTrans" cxnId="{40F08CBE-C0FF-49E9-A14D-59F0F70F60CC}">
      <dgm:prSet/>
      <dgm:spPr/>
      <dgm:t>
        <a:bodyPr/>
        <a:lstStyle/>
        <a:p>
          <a:endParaRPr lang="en-PK"/>
        </a:p>
      </dgm:t>
    </dgm:pt>
    <dgm:pt modelId="{D3274077-7919-4B64-B4D8-786A32E9EF73}" type="sibTrans" cxnId="{40F08CBE-C0FF-49E9-A14D-59F0F70F60CC}">
      <dgm:prSet/>
      <dgm:spPr/>
      <dgm:t>
        <a:bodyPr/>
        <a:lstStyle/>
        <a:p>
          <a:endParaRPr lang="en-PK"/>
        </a:p>
      </dgm:t>
    </dgm:pt>
    <dgm:pt modelId="{9CA50A65-40FA-E945-A868-9E3FE840B07E}" type="pres">
      <dgm:prSet presAssocID="{3C774A1C-BB1C-4347-A758-A94A436F7244}" presName="vert0" presStyleCnt="0">
        <dgm:presLayoutVars>
          <dgm:dir/>
          <dgm:animOne val="branch"/>
          <dgm:animLvl val="lvl"/>
        </dgm:presLayoutVars>
      </dgm:prSet>
      <dgm:spPr/>
      <dgm:t>
        <a:bodyPr/>
        <a:lstStyle/>
        <a:p>
          <a:endParaRPr lang="en-US"/>
        </a:p>
      </dgm:t>
    </dgm:pt>
    <dgm:pt modelId="{D5C7DCB4-3723-4443-ADD7-DBEB1005841A}" type="pres">
      <dgm:prSet presAssocID="{8E61202A-36DD-0240-811A-270D9611A395}" presName="thickLine" presStyleLbl="alignNode1" presStyleIdx="0" presStyleCnt="1"/>
      <dgm:spPr/>
    </dgm:pt>
    <dgm:pt modelId="{9F8ADD56-4647-5947-BF4A-89820DB0503F}" type="pres">
      <dgm:prSet presAssocID="{8E61202A-36DD-0240-811A-270D9611A395}" presName="horz1" presStyleCnt="0"/>
      <dgm:spPr/>
    </dgm:pt>
    <dgm:pt modelId="{CFE00427-EDF8-324F-9A5C-A181E81A4D48}" type="pres">
      <dgm:prSet presAssocID="{8E61202A-36DD-0240-811A-270D9611A395}" presName="tx1" presStyleLbl="revTx" presStyleIdx="0" presStyleCnt="5" custScaleX="194813" custScaleY="100196" custLinFactNeighborX="-1407"/>
      <dgm:spPr/>
      <dgm:t>
        <a:bodyPr/>
        <a:lstStyle/>
        <a:p>
          <a:endParaRPr lang="en-US"/>
        </a:p>
      </dgm:t>
    </dgm:pt>
    <dgm:pt modelId="{71554259-89F3-DC41-AF38-A80F6823C6AB}" type="pres">
      <dgm:prSet presAssocID="{8E61202A-36DD-0240-811A-270D9611A395}" presName="vert1" presStyleCnt="0"/>
      <dgm:spPr/>
    </dgm:pt>
    <dgm:pt modelId="{D0431CA8-5100-6745-A242-ED330061BD73}" type="pres">
      <dgm:prSet presAssocID="{7029F5E8-D056-AE49-BD66-3C193010DDE8}" presName="vertSpace2a" presStyleCnt="0"/>
      <dgm:spPr/>
    </dgm:pt>
    <dgm:pt modelId="{FE55CC5A-C0EF-DF45-AF1E-C9A5EF0E713C}" type="pres">
      <dgm:prSet presAssocID="{7029F5E8-D056-AE49-BD66-3C193010DDE8}" presName="horz2" presStyleCnt="0"/>
      <dgm:spPr/>
    </dgm:pt>
    <dgm:pt modelId="{D79F8CF2-80EE-C747-9C26-26414E55692C}" type="pres">
      <dgm:prSet presAssocID="{7029F5E8-D056-AE49-BD66-3C193010DDE8}" presName="horzSpace2" presStyleCnt="0"/>
      <dgm:spPr/>
    </dgm:pt>
    <dgm:pt modelId="{5D9EDF3F-7B20-8E47-A431-F9F24450F874}" type="pres">
      <dgm:prSet presAssocID="{7029F5E8-D056-AE49-BD66-3C193010DDE8}" presName="tx2" presStyleLbl="revTx" presStyleIdx="1" presStyleCnt="5"/>
      <dgm:spPr/>
      <dgm:t>
        <a:bodyPr/>
        <a:lstStyle/>
        <a:p>
          <a:endParaRPr lang="en-US"/>
        </a:p>
      </dgm:t>
    </dgm:pt>
    <dgm:pt modelId="{EB933D24-ABB6-0C44-A5A7-05F1CB99F1EB}" type="pres">
      <dgm:prSet presAssocID="{7029F5E8-D056-AE49-BD66-3C193010DDE8}" presName="vert2" presStyleCnt="0"/>
      <dgm:spPr/>
    </dgm:pt>
    <dgm:pt modelId="{EB798B99-5590-864A-A2C1-F553D99D3FAA}" type="pres">
      <dgm:prSet presAssocID="{7029F5E8-D056-AE49-BD66-3C193010DDE8}" presName="thinLine2b" presStyleLbl="callout" presStyleIdx="0" presStyleCnt="4"/>
      <dgm:spPr/>
    </dgm:pt>
    <dgm:pt modelId="{9C715A5E-13B0-3F4D-85BD-4FA3A97839C5}" type="pres">
      <dgm:prSet presAssocID="{7029F5E8-D056-AE49-BD66-3C193010DDE8}" presName="vertSpace2b" presStyleCnt="0"/>
      <dgm:spPr/>
    </dgm:pt>
    <dgm:pt modelId="{A4B3FD2E-63E5-E445-B87B-210177B3706B}" type="pres">
      <dgm:prSet presAssocID="{412DA8CB-B9E5-F44F-9FDD-EF35DF68306D}" presName="horz2" presStyleCnt="0"/>
      <dgm:spPr/>
    </dgm:pt>
    <dgm:pt modelId="{B4FE7B28-4407-5045-AAC1-7786FB86FE88}" type="pres">
      <dgm:prSet presAssocID="{412DA8CB-B9E5-F44F-9FDD-EF35DF68306D}" presName="horzSpace2" presStyleCnt="0"/>
      <dgm:spPr/>
    </dgm:pt>
    <dgm:pt modelId="{B9E57DF2-F223-F848-B6AB-FEB0F6FB4076}" type="pres">
      <dgm:prSet presAssocID="{412DA8CB-B9E5-F44F-9FDD-EF35DF68306D}" presName="tx2" presStyleLbl="revTx" presStyleIdx="2" presStyleCnt="5"/>
      <dgm:spPr/>
      <dgm:t>
        <a:bodyPr/>
        <a:lstStyle/>
        <a:p>
          <a:endParaRPr lang="en-US"/>
        </a:p>
      </dgm:t>
    </dgm:pt>
    <dgm:pt modelId="{84017E13-6661-1647-9DB1-F43BB49DC0FD}" type="pres">
      <dgm:prSet presAssocID="{412DA8CB-B9E5-F44F-9FDD-EF35DF68306D}" presName="vert2" presStyleCnt="0"/>
      <dgm:spPr/>
    </dgm:pt>
    <dgm:pt modelId="{1E88F2A9-FC8F-2A4F-ABF4-2C5837CA76E5}" type="pres">
      <dgm:prSet presAssocID="{412DA8CB-B9E5-F44F-9FDD-EF35DF68306D}" presName="thinLine2b" presStyleLbl="callout" presStyleIdx="1" presStyleCnt="4"/>
      <dgm:spPr/>
    </dgm:pt>
    <dgm:pt modelId="{02B19E4E-8333-4B4F-AA1E-19B5E7CAD48B}" type="pres">
      <dgm:prSet presAssocID="{412DA8CB-B9E5-F44F-9FDD-EF35DF68306D}" presName="vertSpace2b" presStyleCnt="0"/>
      <dgm:spPr/>
    </dgm:pt>
    <dgm:pt modelId="{5121BA32-9249-455A-8A20-08E85B86269F}" type="pres">
      <dgm:prSet presAssocID="{D907F82D-4934-4260-A319-D0C1005DB73A}" presName="horz2" presStyleCnt="0"/>
      <dgm:spPr/>
    </dgm:pt>
    <dgm:pt modelId="{E379A0C3-13D3-46B9-950A-CF0A08724A6D}" type="pres">
      <dgm:prSet presAssocID="{D907F82D-4934-4260-A319-D0C1005DB73A}" presName="horzSpace2" presStyleCnt="0"/>
      <dgm:spPr/>
    </dgm:pt>
    <dgm:pt modelId="{576A2C98-791A-4E50-8CB8-1914215BEA2D}" type="pres">
      <dgm:prSet presAssocID="{D907F82D-4934-4260-A319-D0C1005DB73A}" presName="tx2" presStyleLbl="revTx" presStyleIdx="3" presStyleCnt="5"/>
      <dgm:spPr/>
      <dgm:t>
        <a:bodyPr/>
        <a:lstStyle/>
        <a:p>
          <a:endParaRPr lang="en-US"/>
        </a:p>
      </dgm:t>
    </dgm:pt>
    <dgm:pt modelId="{3EC880A3-8E6D-40A4-857F-9A4C9ED1B22A}" type="pres">
      <dgm:prSet presAssocID="{D907F82D-4934-4260-A319-D0C1005DB73A}" presName="vert2" presStyleCnt="0"/>
      <dgm:spPr/>
    </dgm:pt>
    <dgm:pt modelId="{45167FBC-5EE3-4C8A-A94C-30BB5DE89AD6}" type="pres">
      <dgm:prSet presAssocID="{D907F82D-4934-4260-A319-D0C1005DB73A}" presName="thinLine2b" presStyleLbl="callout" presStyleIdx="2" presStyleCnt="4"/>
      <dgm:spPr/>
    </dgm:pt>
    <dgm:pt modelId="{BC5CA65E-0C6F-472F-B2E2-282C2CDDDC9F}" type="pres">
      <dgm:prSet presAssocID="{D907F82D-4934-4260-A319-D0C1005DB73A}" presName="vertSpace2b" presStyleCnt="0"/>
      <dgm:spPr/>
    </dgm:pt>
    <dgm:pt modelId="{DFE917DE-2459-4110-B5CA-909F8A25E9B3}" type="pres">
      <dgm:prSet presAssocID="{9EFF4F62-79ED-4EA0-85C1-51F88755C8EE}" presName="horz2" presStyleCnt="0"/>
      <dgm:spPr/>
    </dgm:pt>
    <dgm:pt modelId="{BFFB7145-8402-485B-85FA-7C375AFB0A2C}" type="pres">
      <dgm:prSet presAssocID="{9EFF4F62-79ED-4EA0-85C1-51F88755C8EE}" presName="horzSpace2" presStyleCnt="0"/>
      <dgm:spPr/>
    </dgm:pt>
    <dgm:pt modelId="{0DEDE790-6650-4E13-B812-9DA3ABBAEB7C}" type="pres">
      <dgm:prSet presAssocID="{9EFF4F62-79ED-4EA0-85C1-51F88755C8EE}" presName="tx2" presStyleLbl="revTx" presStyleIdx="4" presStyleCnt="5" custLinFactNeighborX="706"/>
      <dgm:spPr/>
      <dgm:t>
        <a:bodyPr/>
        <a:lstStyle/>
        <a:p>
          <a:endParaRPr lang="en-US"/>
        </a:p>
      </dgm:t>
    </dgm:pt>
    <dgm:pt modelId="{CC02E1CA-72BE-493C-916D-08B08D649491}" type="pres">
      <dgm:prSet presAssocID="{9EFF4F62-79ED-4EA0-85C1-51F88755C8EE}" presName="vert2" presStyleCnt="0"/>
      <dgm:spPr/>
    </dgm:pt>
    <dgm:pt modelId="{41DAB04F-B76E-41A3-BF92-19D36F058A9E}" type="pres">
      <dgm:prSet presAssocID="{9EFF4F62-79ED-4EA0-85C1-51F88755C8EE}" presName="thinLine2b" presStyleLbl="callout" presStyleIdx="3" presStyleCnt="4"/>
      <dgm:spPr/>
    </dgm:pt>
    <dgm:pt modelId="{E5F9CA9F-91E3-425C-B99F-A98D8F0B0A7F}" type="pres">
      <dgm:prSet presAssocID="{9EFF4F62-79ED-4EA0-85C1-51F88755C8EE}" presName="vertSpace2b" presStyleCnt="0"/>
      <dgm:spPr/>
    </dgm:pt>
  </dgm:ptLst>
  <dgm:cxnLst>
    <dgm:cxn modelId="{1659B53A-B0D8-4FDB-81D9-7CC7CA347ADA}" type="presOf" srcId="{9EFF4F62-79ED-4EA0-85C1-51F88755C8EE}" destId="{0DEDE790-6650-4E13-B812-9DA3ABBAEB7C}" srcOrd="0" destOrd="0" presId="urn:microsoft.com/office/officeart/2008/layout/LinedList"/>
    <dgm:cxn modelId="{D2DD020B-3DFC-B348-B676-6EC163FF5FEB}" srcId="{3C774A1C-BB1C-4347-A758-A94A436F7244}" destId="{8E61202A-36DD-0240-811A-270D9611A395}" srcOrd="0" destOrd="0" parTransId="{B1168E5A-BE86-1A40-8851-D878ACC39274}" sibTransId="{8978AB35-F5FB-FF43-BA08-4C259A445311}"/>
    <dgm:cxn modelId="{4DAC53F3-3AC5-2A4F-8860-05DE12816360}" type="presOf" srcId="{7029F5E8-D056-AE49-BD66-3C193010DDE8}" destId="{5D9EDF3F-7B20-8E47-A431-F9F24450F874}" srcOrd="0" destOrd="0" presId="urn:microsoft.com/office/officeart/2008/layout/LinedList"/>
    <dgm:cxn modelId="{B7396B30-5537-DB48-BB49-F8121197A4DF}" type="presOf" srcId="{3C774A1C-BB1C-4347-A758-A94A436F7244}" destId="{9CA50A65-40FA-E945-A868-9E3FE840B07E}" srcOrd="0" destOrd="0" presId="urn:microsoft.com/office/officeart/2008/layout/LinedList"/>
    <dgm:cxn modelId="{40F08CBE-C0FF-49E9-A14D-59F0F70F60CC}" srcId="{8E61202A-36DD-0240-811A-270D9611A395}" destId="{9EFF4F62-79ED-4EA0-85C1-51F88755C8EE}" srcOrd="3" destOrd="0" parTransId="{8EAFCDE7-4869-4D95-9359-6DA608AB28F0}" sibTransId="{D3274077-7919-4B64-B4D8-786A32E9EF73}"/>
    <dgm:cxn modelId="{AFD2487F-444F-4C44-A623-9AAFEB90AC49}" srcId="{8E61202A-36DD-0240-811A-270D9611A395}" destId="{412DA8CB-B9E5-F44F-9FDD-EF35DF68306D}" srcOrd="1" destOrd="0" parTransId="{7E8B7982-18DC-F246-BFD4-7B9D4C9DB2CA}" sibTransId="{960A4A2E-B23E-7544-9A93-1312898E2DC4}"/>
    <dgm:cxn modelId="{5D951241-AB7E-4F09-8C62-6D80C3079C3A}" type="presOf" srcId="{D907F82D-4934-4260-A319-D0C1005DB73A}" destId="{576A2C98-791A-4E50-8CB8-1914215BEA2D}" srcOrd="0" destOrd="0" presId="urn:microsoft.com/office/officeart/2008/layout/LinedList"/>
    <dgm:cxn modelId="{99EB5834-3593-6644-A836-6C8D5595A820}" srcId="{8E61202A-36DD-0240-811A-270D9611A395}" destId="{7029F5E8-D056-AE49-BD66-3C193010DDE8}" srcOrd="0" destOrd="0" parTransId="{ACE97453-93D9-C642-95ED-D55F9984F778}" sibTransId="{3346CD8C-3206-F84A-BEA2-B5492B6B7347}"/>
    <dgm:cxn modelId="{5441ACF7-001D-47E8-BE90-D77A819FBE03}" srcId="{8E61202A-36DD-0240-811A-270D9611A395}" destId="{D907F82D-4934-4260-A319-D0C1005DB73A}" srcOrd="2" destOrd="0" parTransId="{6643C99F-6929-4115-B10C-449964C298DB}" sibTransId="{9EB8D1B3-16DB-4A75-A7E2-3B79ADD997CE}"/>
    <dgm:cxn modelId="{E42CFA93-E9F6-A445-8E93-048104D9A8A0}" type="presOf" srcId="{412DA8CB-B9E5-F44F-9FDD-EF35DF68306D}" destId="{B9E57DF2-F223-F848-B6AB-FEB0F6FB4076}" srcOrd="0" destOrd="0" presId="urn:microsoft.com/office/officeart/2008/layout/LinedList"/>
    <dgm:cxn modelId="{797E83DF-D7B0-A04A-90A7-428F119E43A8}" type="presOf" srcId="{8E61202A-36DD-0240-811A-270D9611A395}" destId="{CFE00427-EDF8-324F-9A5C-A181E81A4D48}" srcOrd="0" destOrd="0" presId="urn:microsoft.com/office/officeart/2008/layout/LinedList"/>
    <dgm:cxn modelId="{0B5E7DED-E6E7-5C45-AC57-7E95F03E4540}" type="presParOf" srcId="{9CA50A65-40FA-E945-A868-9E3FE840B07E}" destId="{D5C7DCB4-3723-4443-ADD7-DBEB1005841A}" srcOrd="0" destOrd="0" presId="urn:microsoft.com/office/officeart/2008/layout/LinedList"/>
    <dgm:cxn modelId="{851345BC-963D-2748-B4D3-2E5A6571284B}" type="presParOf" srcId="{9CA50A65-40FA-E945-A868-9E3FE840B07E}" destId="{9F8ADD56-4647-5947-BF4A-89820DB0503F}" srcOrd="1" destOrd="0" presId="urn:microsoft.com/office/officeart/2008/layout/LinedList"/>
    <dgm:cxn modelId="{1B5DD6A5-4950-6347-AC6B-C7C40E59DEEC}" type="presParOf" srcId="{9F8ADD56-4647-5947-BF4A-89820DB0503F}" destId="{CFE00427-EDF8-324F-9A5C-A181E81A4D48}" srcOrd="0" destOrd="0" presId="urn:microsoft.com/office/officeart/2008/layout/LinedList"/>
    <dgm:cxn modelId="{219D8055-F2F8-2240-9C7F-FD1EE3387B56}" type="presParOf" srcId="{9F8ADD56-4647-5947-BF4A-89820DB0503F}" destId="{71554259-89F3-DC41-AF38-A80F6823C6AB}" srcOrd="1" destOrd="0" presId="urn:microsoft.com/office/officeart/2008/layout/LinedList"/>
    <dgm:cxn modelId="{76A1619F-126A-0A4E-BD71-BAFA130B537A}" type="presParOf" srcId="{71554259-89F3-DC41-AF38-A80F6823C6AB}" destId="{D0431CA8-5100-6745-A242-ED330061BD73}" srcOrd="0" destOrd="0" presId="urn:microsoft.com/office/officeart/2008/layout/LinedList"/>
    <dgm:cxn modelId="{47312413-8F92-BF41-9AB6-1863E189EE16}" type="presParOf" srcId="{71554259-89F3-DC41-AF38-A80F6823C6AB}" destId="{FE55CC5A-C0EF-DF45-AF1E-C9A5EF0E713C}" srcOrd="1" destOrd="0" presId="urn:microsoft.com/office/officeart/2008/layout/LinedList"/>
    <dgm:cxn modelId="{B27CAB73-BFFC-E841-BB8F-91E448CC3DDC}" type="presParOf" srcId="{FE55CC5A-C0EF-DF45-AF1E-C9A5EF0E713C}" destId="{D79F8CF2-80EE-C747-9C26-26414E55692C}" srcOrd="0" destOrd="0" presId="urn:microsoft.com/office/officeart/2008/layout/LinedList"/>
    <dgm:cxn modelId="{12375E5A-B2FF-184C-B5B0-CB55A596F796}" type="presParOf" srcId="{FE55CC5A-C0EF-DF45-AF1E-C9A5EF0E713C}" destId="{5D9EDF3F-7B20-8E47-A431-F9F24450F874}" srcOrd="1" destOrd="0" presId="urn:microsoft.com/office/officeart/2008/layout/LinedList"/>
    <dgm:cxn modelId="{0B8EA39F-45D5-6D49-B1AE-A7E84D3506EF}" type="presParOf" srcId="{FE55CC5A-C0EF-DF45-AF1E-C9A5EF0E713C}" destId="{EB933D24-ABB6-0C44-A5A7-05F1CB99F1EB}" srcOrd="2" destOrd="0" presId="urn:microsoft.com/office/officeart/2008/layout/LinedList"/>
    <dgm:cxn modelId="{61095020-5250-E749-9DAE-23B38479887F}" type="presParOf" srcId="{71554259-89F3-DC41-AF38-A80F6823C6AB}" destId="{EB798B99-5590-864A-A2C1-F553D99D3FAA}" srcOrd="2" destOrd="0" presId="urn:microsoft.com/office/officeart/2008/layout/LinedList"/>
    <dgm:cxn modelId="{63076DEF-D233-D14D-8968-479E65720310}" type="presParOf" srcId="{71554259-89F3-DC41-AF38-A80F6823C6AB}" destId="{9C715A5E-13B0-3F4D-85BD-4FA3A97839C5}" srcOrd="3" destOrd="0" presId="urn:microsoft.com/office/officeart/2008/layout/LinedList"/>
    <dgm:cxn modelId="{C2E47F5A-39F7-DF43-BE84-E18F61610EDB}" type="presParOf" srcId="{71554259-89F3-DC41-AF38-A80F6823C6AB}" destId="{A4B3FD2E-63E5-E445-B87B-210177B3706B}" srcOrd="4" destOrd="0" presId="urn:microsoft.com/office/officeart/2008/layout/LinedList"/>
    <dgm:cxn modelId="{B8F39B2C-0931-F444-8A8B-87C644B7E636}" type="presParOf" srcId="{A4B3FD2E-63E5-E445-B87B-210177B3706B}" destId="{B4FE7B28-4407-5045-AAC1-7786FB86FE88}" srcOrd="0" destOrd="0" presId="urn:microsoft.com/office/officeart/2008/layout/LinedList"/>
    <dgm:cxn modelId="{3DD6F65C-559F-F743-B728-B6EFA10684B7}" type="presParOf" srcId="{A4B3FD2E-63E5-E445-B87B-210177B3706B}" destId="{B9E57DF2-F223-F848-B6AB-FEB0F6FB4076}" srcOrd="1" destOrd="0" presId="urn:microsoft.com/office/officeart/2008/layout/LinedList"/>
    <dgm:cxn modelId="{BCA53905-0B18-F840-B913-B3EBE6071D86}" type="presParOf" srcId="{A4B3FD2E-63E5-E445-B87B-210177B3706B}" destId="{84017E13-6661-1647-9DB1-F43BB49DC0FD}" srcOrd="2" destOrd="0" presId="urn:microsoft.com/office/officeart/2008/layout/LinedList"/>
    <dgm:cxn modelId="{7E60B3BA-3552-3844-A53B-D12C6CE5EB6A}" type="presParOf" srcId="{71554259-89F3-DC41-AF38-A80F6823C6AB}" destId="{1E88F2A9-FC8F-2A4F-ABF4-2C5837CA76E5}" srcOrd="5" destOrd="0" presId="urn:microsoft.com/office/officeart/2008/layout/LinedList"/>
    <dgm:cxn modelId="{36F882B9-374E-704C-A5A8-4D4EB195D1D4}" type="presParOf" srcId="{71554259-89F3-DC41-AF38-A80F6823C6AB}" destId="{02B19E4E-8333-4B4F-AA1E-19B5E7CAD48B}" srcOrd="6" destOrd="0" presId="urn:microsoft.com/office/officeart/2008/layout/LinedList"/>
    <dgm:cxn modelId="{1A1A74D1-A7E8-414F-979A-0ECA62D7357C}" type="presParOf" srcId="{71554259-89F3-DC41-AF38-A80F6823C6AB}" destId="{5121BA32-9249-455A-8A20-08E85B86269F}" srcOrd="7" destOrd="0" presId="urn:microsoft.com/office/officeart/2008/layout/LinedList"/>
    <dgm:cxn modelId="{C0B922BA-DA25-4E61-AB14-28E181B8EF67}" type="presParOf" srcId="{5121BA32-9249-455A-8A20-08E85B86269F}" destId="{E379A0C3-13D3-46B9-950A-CF0A08724A6D}" srcOrd="0" destOrd="0" presId="urn:microsoft.com/office/officeart/2008/layout/LinedList"/>
    <dgm:cxn modelId="{A3867A53-E995-4D02-A36A-C52959A63BBC}" type="presParOf" srcId="{5121BA32-9249-455A-8A20-08E85B86269F}" destId="{576A2C98-791A-4E50-8CB8-1914215BEA2D}" srcOrd="1" destOrd="0" presId="urn:microsoft.com/office/officeart/2008/layout/LinedList"/>
    <dgm:cxn modelId="{3B6D10B5-4EBB-40B7-867A-07A117276A91}" type="presParOf" srcId="{5121BA32-9249-455A-8A20-08E85B86269F}" destId="{3EC880A3-8E6D-40A4-857F-9A4C9ED1B22A}" srcOrd="2" destOrd="0" presId="urn:microsoft.com/office/officeart/2008/layout/LinedList"/>
    <dgm:cxn modelId="{6CA4DBEE-8063-48B2-80F2-9B6623157AD7}" type="presParOf" srcId="{71554259-89F3-DC41-AF38-A80F6823C6AB}" destId="{45167FBC-5EE3-4C8A-A94C-30BB5DE89AD6}" srcOrd="8" destOrd="0" presId="urn:microsoft.com/office/officeart/2008/layout/LinedList"/>
    <dgm:cxn modelId="{A3B4CA1A-9E25-49FF-B702-9945F5BFB8C2}" type="presParOf" srcId="{71554259-89F3-DC41-AF38-A80F6823C6AB}" destId="{BC5CA65E-0C6F-472F-B2E2-282C2CDDDC9F}" srcOrd="9" destOrd="0" presId="urn:microsoft.com/office/officeart/2008/layout/LinedList"/>
    <dgm:cxn modelId="{C5592F84-1CC1-4E3F-9BF2-3ED9BC9FAF18}" type="presParOf" srcId="{71554259-89F3-DC41-AF38-A80F6823C6AB}" destId="{DFE917DE-2459-4110-B5CA-909F8A25E9B3}" srcOrd="10" destOrd="0" presId="urn:microsoft.com/office/officeart/2008/layout/LinedList"/>
    <dgm:cxn modelId="{61DC63D3-5FAE-46FD-B3DA-E917F25D4B31}" type="presParOf" srcId="{DFE917DE-2459-4110-B5CA-909F8A25E9B3}" destId="{BFFB7145-8402-485B-85FA-7C375AFB0A2C}" srcOrd="0" destOrd="0" presId="urn:microsoft.com/office/officeart/2008/layout/LinedList"/>
    <dgm:cxn modelId="{C86D12D5-6FA4-4B90-8BEE-3583CB370095}" type="presParOf" srcId="{DFE917DE-2459-4110-B5CA-909F8A25E9B3}" destId="{0DEDE790-6650-4E13-B812-9DA3ABBAEB7C}" srcOrd="1" destOrd="0" presId="urn:microsoft.com/office/officeart/2008/layout/LinedList"/>
    <dgm:cxn modelId="{A1C3EB53-713D-4A17-8C70-82184DE951EB}" type="presParOf" srcId="{DFE917DE-2459-4110-B5CA-909F8A25E9B3}" destId="{CC02E1CA-72BE-493C-916D-08B08D649491}" srcOrd="2" destOrd="0" presId="urn:microsoft.com/office/officeart/2008/layout/LinedList"/>
    <dgm:cxn modelId="{BE6FADF7-261C-4CCD-BDCF-0C08EF8538BD}" type="presParOf" srcId="{71554259-89F3-DC41-AF38-A80F6823C6AB}" destId="{41DAB04F-B76E-41A3-BF92-19D36F058A9E}" srcOrd="11" destOrd="0" presId="urn:microsoft.com/office/officeart/2008/layout/LinedList"/>
    <dgm:cxn modelId="{8716999E-BC46-4A7F-8317-ACF82C748A51}" type="presParOf" srcId="{71554259-89F3-DC41-AF38-A80F6823C6AB}" destId="{E5F9CA9F-91E3-425C-B99F-A98D8F0B0A7F}" srcOrd="12"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sr-Latn-RS" sz="2600" b="1" kern="1200" dirty="0" smtClean="0"/>
            <a:t>Šta od navedenog ne potpada pod definiciju „davaoca usluge“?</a:t>
          </a:r>
          <a:r>
            <a:rPr lang="en-US" sz="2600" b="1" kern="1200" dirty="0" smtClean="0"/>
            <a:t> </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a) Facebook</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b) TikTok</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c) </a:t>
          </a:r>
          <a:r>
            <a:rPr lang="en-US" sz="3300" b="1" kern="1200" dirty="0" smtClean="0">
              <a:solidFill>
                <a:schemeClr val="tx1"/>
              </a:solidFill>
            </a:rPr>
            <a:t>YouTube </a:t>
          </a:r>
          <a:r>
            <a:rPr lang="sr-Latn-RS" sz="3300" b="1" kern="1200" dirty="0" smtClean="0">
              <a:solidFill>
                <a:schemeClr val="tx1"/>
              </a:solidFill>
            </a:rPr>
            <a:t>kanal Saveta Evrope </a:t>
          </a:r>
          <a:endParaRPr lang="en-US" sz="3300" b="1" kern="1200" dirty="0">
            <a:solidFill>
              <a:schemeClr val="tx1"/>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d) WhatsApp </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e) Dropbox</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Šta od navedenog ne čini dečiju pornografiju prema odredbama Budimpeštanske konvencije?</a:t>
          </a:r>
          <a:r>
            <a:rPr lang="en-US" sz="3400" b="1" kern="1200" dirty="0" smtClean="0"/>
            <a:t> </a:t>
          </a:r>
          <a:endParaRPr lang="en-US" sz="3400" b="1" kern="1200" dirty="0"/>
        </a:p>
      </dsp:txBody>
      <dsp:txXfrm>
        <a:off x="0" y="2466"/>
        <a:ext cx="2766445" cy="5052045"/>
      </dsp:txXfrm>
    </dsp:sp>
    <dsp:sp modelId="{5D9EDF3F-7B20-8E47-A431-F9F24450F874}">
      <dsp:nvSpPr>
        <dsp:cNvPr id="0" name=""/>
        <dsp:cNvSpPr/>
      </dsp:nvSpPr>
      <dsp:spPr>
        <a:xfrm>
          <a:off x="2872949" y="61738"/>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chemeClr val="tx1"/>
              </a:solidFill>
            </a:rPr>
            <a:t>a) </a:t>
          </a:r>
          <a:r>
            <a:rPr lang="sr-Latn-RS" sz="2300" b="1" kern="1200" dirty="0" smtClean="0">
              <a:solidFill>
                <a:schemeClr val="tx1"/>
              </a:solidFill>
            </a:rPr>
            <a:t>Video snimak maloletnika koji učestvuju u eksplicitno seksualnoj radnji.</a:t>
          </a:r>
          <a:endParaRPr lang="en-US" sz="2300" b="1" kern="1200" dirty="0">
            <a:solidFill>
              <a:schemeClr val="tx1"/>
            </a:solidFill>
          </a:endParaRPr>
        </a:p>
      </dsp:txBody>
      <dsp:txXfrm>
        <a:off x="2872949" y="61738"/>
        <a:ext cx="5573703" cy="1185449"/>
      </dsp:txXfrm>
    </dsp:sp>
    <dsp:sp modelId="{EB798B99-5590-864A-A2C1-F553D99D3FAA}">
      <dsp:nvSpPr>
        <dsp:cNvPr id="0" name=""/>
        <dsp:cNvSpPr/>
      </dsp:nvSpPr>
      <dsp:spPr>
        <a:xfrm>
          <a:off x="2766445" y="124718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306461"/>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b) </a:t>
          </a:r>
          <a:r>
            <a:rPr lang="sr-Latn-RS" sz="2300" b="1" kern="1200" dirty="0" smtClean="0"/>
            <a:t>Video snimak koji sadrži kompjuterski generisanu simulaciju dečije pornografije</a:t>
          </a:r>
          <a:r>
            <a:rPr lang="sr-Latn-RS" sz="2300" kern="1200" dirty="0" smtClean="0"/>
            <a:t>.</a:t>
          </a:r>
          <a:endParaRPr lang="en-US" sz="2300" b="1" kern="1200" dirty="0"/>
        </a:p>
      </dsp:txBody>
      <dsp:txXfrm>
        <a:off x="2872949" y="1306461"/>
        <a:ext cx="5573703" cy="1185449"/>
      </dsp:txXfrm>
    </dsp:sp>
    <dsp:sp modelId="{1E88F2A9-FC8F-2A4F-ABF4-2C5837CA76E5}">
      <dsp:nvSpPr>
        <dsp:cNvPr id="0" name=""/>
        <dsp:cNvSpPr/>
      </dsp:nvSpPr>
      <dsp:spPr>
        <a:xfrm>
          <a:off x="2766445" y="2491911"/>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551183"/>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rgbClr val="FF0000"/>
              </a:solidFill>
            </a:rPr>
            <a:t>c)</a:t>
          </a:r>
          <a:r>
            <a:rPr lang="en-US" sz="2300" b="1" kern="1200" dirty="0"/>
            <a:t> </a:t>
          </a:r>
          <a:r>
            <a:rPr lang="sr-Latn-RS" sz="2300" b="1" kern="1200" dirty="0" smtClean="0">
              <a:solidFill>
                <a:srgbClr val="FF0000"/>
              </a:solidFill>
            </a:rPr>
            <a:t>Audio klip maloletnika koji učestvuju u eksplicitno seksualnoj radnji</a:t>
          </a:r>
          <a:r>
            <a:rPr lang="sr-Latn-RS" sz="2300" b="1" kern="1200" dirty="0" smtClean="0"/>
            <a:t>. </a:t>
          </a:r>
          <a:endParaRPr lang="en-US" sz="2300" b="1" kern="1200" dirty="0"/>
        </a:p>
      </dsp:txBody>
      <dsp:txXfrm>
        <a:off x="2872949" y="2551183"/>
        <a:ext cx="5573703" cy="1185449"/>
      </dsp:txXfrm>
    </dsp:sp>
    <dsp:sp modelId="{45167FBC-5EE3-4C8A-A94C-30BB5DE89AD6}">
      <dsp:nvSpPr>
        <dsp:cNvPr id="0" name=""/>
        <dsp:cNvSpPr/>
      </dsp:nvSpPr>
      <dsp:spPr>
        <a:xfrm>
          <a:off x="2766445" y="3736633"/>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795905"/>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d) </a:t>
          </a:r>
          <a:r>
            <a:rPr lang="sr-Latn-RS" sz="2300" b="1" kern="1200" dirty="0" smtClean="0"/>
            <a:t>Video snimak lica koja izgledaju kao maloletnici i učestvuju u eksplicitno seksualnoj radnji. </a:t>
          </a:r>
          <a:endParaRPr lang="en-US" sz="2300" b="1" kern="1200" dirty="0"/>
        </a:p>
      </dsp:txBody>
      <dsp:txXfrm>
        <a:off x="2880558" y="3795905"/>
        <a:ext cx="5573703" cy="1185449"/>
      </dsp:txXfrm>
    </dsp:sp>
    <dsp:sp modelId="{41DAB04F-B76E-41A3-BF92-19D36F058A9E}">
      <dsp:nvSpPr>
        <dsp:cNvPr id="0" name=""/>
        <dsp:cNvSpPr/>
      </dsp:nvSpPr>
      <dsp:spPr>
        <a:xfrm>
          <a:off x="2766445" y="4981355"/>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Izvršni direktor kompanije izvrši delo prevare u vezi sa računarima koristeći računar date kompanije. Sav prihod od krivičnog dela ide na njegov privatni račun u banci. Kompanja se može smatrati odgovornom za radnje izvršnog direktora.</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Izvršni direktor kompanije izvrši delo prevare u vezi sa računarima koristeći računar date kompanije. Sav prihod od krivičnog dela ide na njegov privatni račun u banci. Kompanja se može smatrati odgovornom za radnje izvršnog direktora</a:t>
          </a:r>
          <a:r>
            <a:rPr lang="en-US" sz="3400" b="1" kern="1200" dirty="0" smtClean="0">
              <a:solidFill>
                <a:schemeClr val="tx1"/>
              </a:solidFill>
            </a:rPr>
            <a:t>.</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Procesne odredbe Budimpeštanske konvencije (Poglavlje II, Deo 2) mogu se primeniti samo u odnosu na krivična dela utvrđena u skladu sa Konvencijom.</a:t>
          </a:r>
          <a:r>
            <a:rPr lang="en-US" sz="3400" b="1" kern="1200" dirty="0" smtClean="0">
              <a:solidFill>
                <a:schemeClr val="tx1"/>
              </a:solidFill>
            </a:rPr>
            <a:t>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Procesne odredbe Budimpeštanske konvencije (Poglavlje II, Deo 2) mogu se primeniti samo u odnosu na krivična dela utvrđena u skladu sa Konvencijom</a:t>
          </a:r>
          <a:r>
            <a:rPr lang="en-US" sz="3400" b="1" kern="1200" dirty="0" smtClean="0">
              <a:solidFill>
                <a:schemeClr val="tx1"/>
              </a:solidFill>
            </a:rPr>
            <a:t>.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B6C696-8BAE-43F5-A7AE-876CEB660999}">
      <dsp:nvSpPr>
        <dsp:cNvPr id="0" name=""/>
        <dsp:cNvSpPr/>
      </dsp:nvSpPr>
      <dsp:spPr>
        <a:xfrm rot="10800000">
          <a:off x="0" y="0"/>
          <a:ext cx="4476172"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b="1" kern="1200" dirty="0" smtClean="0"/>
            <a:t>Presretanje podataka iz sadržaja</a:t>
          </a:r>
          <a:endParaRPr lang="en-PK" sz="1400" b="1" kern="1200" dirty="0"/>
        </a:p>
      </dsp:txBody>
      <dsp:txXfrm rot="-10800000">
        <a:off x="783330" y="0"/>
        <a:ext cx="2909511" cy="754052"/>
      </dsp:txXfrm>
    </dsp:sp>
    <dsp:sp modelId="{37638A15-F53B-4722-A3A9-504F0872E3E9}">
      <dsp:nvSpPr>
        <dsp:cNvPr id="0" name=""/>
        <dsp:cNvSpPr/>
      </dsp:nvSpPr>
      <dsp:spPr>
        <a:xfrm rot="10800000">
          <a:off x="373014" y="754052"/>
          <a:ext cx="3730143"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b="1" kern="1200" dirty="0" smtClean="0"/>
            <a:t>Prikupljanje podataka o saobraćaju u realnom vremenu</a:t>
          </a:r>
          <a:endParaRPr lang="en-PK" sz="1400" b="1" kern="1200" dirty="0"/>
        </a:p>
      </dsp:txBody>
      <dsp:txXfrm rot="-10800000">
        <a:off x="1025789" y="754052"/>
        <a:ext cx="2424593" cy="754052"/>
      </dsp:txXfrm>
    </dsp:sp>
    <dsp:sp modelId="{D3458357-E8D2-45B2-A250-AF9A09B0DC07}">
      <dsp:nvSpPr>
        <dsp:cNvPr id="0" name=""/>
        <dsp:cNvSpPr/>
      </dsp:nvSpPr>
      <dsp:spPr>
        <a:xfrm rot="10800000">
          <a:off x="746028" y="1508105"/>
          <a:ext cx="2984114"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b="1" kern="1200" dirty="0" smtClean="0"/>
            <a:t>Pretraživanje i zaplena</a:t>
          </a:r>
          <a:endParaRPr lang="en-PK" sz="1400" b="1" kern="1200" dirty="0"/>
        </a:p>
      </dsp:txBody>
      <dsp:txXfrm rot="-10800000">
        <a:off x="1268248" y="1508105"/>
        <a:ext cx="1939674" cy="754052"/>
      </dsp:txXfrm>
    </dsp:sp>
    <dsp:sp modelId="{2E9841CB-D369-4D50-B3DF-91B1CB432857}">
      <dsp:nvSpPr>
        <dsp:cNvPr id="0" name=""/>
        <dsp:cNvSpPr/>
      </dsp:nvSpPr>
      <dsp:spPr>
        <a:xfrm rot="10800000">
          <a:off x="1119043" y="2262158"/>
          <a:ext cx="2238086"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b="1" kern="1200" dirty="0" smtClean="0"/>
            <a:t>Izdavanje naredbe</a:t>
          </a:r>
          <a:endParaRPr lang="en-PK" sz="1400" b="1" kern="1200" dirty="0"/>
        </a:p>
      </dsp:txBody>
      <dsp:txXfrm rot="-10800000">
        <a:off x="1510708" y="2262158"/>
        <a:ext cx="1454755" cy="754052"/>
      </dsp:txXfrm>
    </dsp:sp>
    <dsp:sp modelId="{BC23AC2C-C589-473D-B07A-EA5CA8DD25B7}">
      <dsp:nvSpPr>
        <dsp:cNvPr id="0" name=""/>
        <dsp:cNvSpPr/>
      </dsp:nvSpPr>
      <dsp:spPr>
        <a:xfrm rot="10800000">
          <a:off x="1492057" y="3016210"/>
          <a:ext cx="1492057" cy="754052"/>
        </a:xfrm>
        <a:prstGeom prst="trapezoid">
          <a:avLst>
            <a:gd name="adj" fmla="val 49468"/>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sr-Latn-RS" sz="1400" b="1" kern="1200" dirty="0" smtClean="0"/>
            <a:t>Delimično otkrivanje podataka o saobraćaju</a:t>
          </a:r>
          <a:endParaRPr lang="en-PK" sz="1400" b="1" kern="1200" dirty="0"/>
        </a:p>
      </dsp:txBody>
      <dsp:txXfrm rot="-10800000">
        <a:off x="1753167" y="3016210"/>
        <a:ext cx="969837" cy="754052"/>
      </dsp:txXfrm>
    </dsp:sp>
    <dsp:sp modelId="{EFBE9C48-68C3-41E1-8414-F6D586349D59}">
      <dsp:nvSpPr>
        <dsp:cNvPr id="0" name=""/>
        <dsp:cNvSpPr/>
      </dsp:nvSpPr>
      <dsp:spPr>
        <a:xfrm rot="10800000">
          <a:off x="1865071" y="3770263"/>
          <a:ext cx="746028" cy="754052"/>
        </a:xfrm>
        <a:prstGeom prst="trapezoid">
          <a:avLst>
            <a:gd name="adj" fmla="val 5000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10" tIns="3810" rIns="3810" bIns="3810" numCol="1" spcCol="1270" anchor="t" anchorCtr="0">
          <a:noAutofit/>
        </a:bodyPr>
        <a:lstStyle/>
        <a:p>
          <a:pPr lvl="0" algn="ctr" defTabSz="133350">
            <a:lnSpc>
              <a:spcPct val="90000"/>
            </a:lnSpc>
            <a:spcBef>
              <a:spcPct val="0"/>
            </a:spcBef>
            <a:spcAft>
              <a:spcPct val="35000"/>
            </a:spcAft>
          </a:pPr>
          <a:endParaRPr lang="en-US" sz="300" b="1" kern="1200" dirty="0"/>
        </a:p>
        <a:p>
          <a:pPr lvl="0" algn="ctr" defTabSz="133350">
            <a:lnSpc>
              <a:spcPct val="90000"/>
            </a:lnSpc>
            <a:spcBef>
              <a:spcPct val="0"/>
            </a:spcBef>
            <a:spcAft>
              <a:spcPct val="35000"/>
            </a:spcAft>
          </a:pPr>
          <a:r>
            <a:rPr lang="sr-Latn-RS" sz="800" b="1" kern="1200" dirty="0" smtClean="0"/>
            <a:t>Hitna zaštita</a:t>
          </a:r>
          <a:r>
            <a:rPr lang="en-US" sz="800" b="1" kern="1200" dirty="0" smtClean="0"/>
            <a:t> </a:t>
          </a:r>
          <a:endParaRPr lang="en-PK" sz="800" b="1" kern="1200" dirty="0"/>
        </a:p>
      </dsp:txBody>
      <dsp:txXfrm rot="-10800000">
        <a:off x="1865071" y="3770263"/>
        <a:ext cx="746028" cy="754052"/>
      </dsp:txXfrm>
    </dsp:sp>
  </dsp:spTree>
</dsp:drawing>
</file>

<file path=ppt/diagrams/drawing1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026172"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Koji od ovih naloga sudija u vašoj zemlji NE MOŽE izdati u skladu sa članom 18. Konvencije? </a:t>
          </a:r>
          <a:endParaRPr lang="en-US" sz="3400" b="1" kern="1200" dirty="0"/>
        </a:p>
      </dsp:txBody>
      <dsp:txXfrm>
        <a:off x="0" y="2466"/>
        <a:ext cx="3026172" cy="5052045"/>
      </dsp:txXfrm>
    </dsp:sp>
    <dsp:sp modelId="{5D9EDF3F-7B20-8E47-A431-F9F24450F874}">
      <dsp:nvSpPr>
        <dsp:cNvPr id="0" name=""/>
        <dsp:cNvSpPr/>
      </dsp:nvSpPr>
      <dsp:spPr>
        <a:xfrm>
          <a:off x="3127846" y="61738"/>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chemeClr val="tx1"/>
              </a:solidFill>
            </a:rPr>
            <a:t>a) </a:t>
          </a:r>
          <a:r>
            <a:rPr lang="sr-Latn-RS" sz="2300" b="1" kern="1200" dirty="0" smtClean="0">
              <a:solidFill>
                <a:schemeClr val="tx1"/>
              </a:solidFill>
            </a:rPr>
            <a:t>Za podatke o pretplatniku od inostranog davaoca usluga koji pruža usluge u vašoj zemlji.</a:t>
          </a:r>
          <a:endParaRPr lang="en-US" sz="2300" b="1" kern="1200" dirty="0">
            <a:solidFill>
              <a:schemeClr val="tx1"/>
            </a:solidFill>
          </a:endParaRPr>
        </a:p>
      </dsp:txBody>
      <dsp:txXfrm>
        <a:off x="3127846" y="61738"/>
        <a:ext cx="5320942" cy="1185449"/>
      </dsp:txXfrm>
    </dsp:sp>
    <dsp:sp modelId="{EB798B99-5590-864A-A2C1-F553D99D3FAA}">
      <dsp:nvSpPr>
        <dsp:cNvPr id="0" name=""/>
        <dsp:cNvSpPr/>
      </dsp:nvSpPr>
      <dsp:spPr>
        <a:xfrm>
          <a:off x="3026172" y="1247188"/>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127846" y="1306461"/>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b) </a:t>
          </a:r>
          <a:r>
            <a:rPr lang="sr-Latn-RS" sz="2300" b="1" kern="1200" dirty="0" smtClean="0"/>
            <a:t>Za podatke iz sadržaja od inostranog davaoca usluga koji pruža usluge u vašoj zemlji.</a:t>
          </a:r>
          <a:endParaRPr lang="en-US" sz="2300" b="1" kern="1200" dirty="0"/>
        </a:p>
      </dsp:txBody>
      <dsp:txXfrm>
        <a:off x="3127846" y="1306461"/>
        <a:ext cx="5320942" cy="1185449"/>
      </dsp:txXfrm>
    </dsp:sp>
    <dsp:sp modelId="{1E88F2A9-FC8F-2A4F-ABF4-2C5837CA76E5}">
      <dsp:nvSpPr>
        <dsp:cNvPr id="0" name=""/>
        <dsp:cNvSpPr/>
      </dsp:nvSpPr>
      <dsp:spPr>
        <a:xfrm>
          <a:off x="3026172" y="2491911"/>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127846" y="2551183"/>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c) </a:t>
          </a:r>
          <a:r>
            <a:rPr lang="sr-Latn-RS" sz="2300" b="1" kern="1200" dirty="0" smtClean="0"/>
            <a:t>Za računarske podatke od lica u vašoj zemlji koje kontroliše podatke koji se čuvaju izvan vaše zemlje. </a:t>
          </a:r>
          <a:r>
            <a:rPr lang="en-US" sz="2300" b="1" kern="1200" dirty="0" smtClean="0"/>
            <a:t> </a:t>
          </a:r>
          <a:endParaRPr lang="en-US" sz="2300" b="1" kern="1200" dirty="0"/>
        </a:p>
      </dsp:txBody>
      <dsp:txXfrm>
        <a:off x="3127846" y="2551183"/>
        <a:ext cx="5320942" cy="1185449"/>
      </dsp:txXfrm>
    </dsp:sp>
    <dsp:sp modelId="{45167FBC-5EE3-4C8A-A94C-30BB5DE89AD6}">
      <dsp:nvSpPr>
        <dsp:cNvPr id="0" name=""/>
        <dsp:cNvSpPr/>
      </dsp:nvSpPr>
      <dsp:spPr>
        <a:xfrm>
          <a:off x="3026172" y="3736633"/>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133319" y="3795905"/>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d) </a:t>
          </a:r>
          <a:r>
            <a:rPr lang="sr-Latn-RS" sz="2300" b="1" kern="1200" dirty="0" smtClean="0"/>
            <a:t>Za računarske podatke od lica u vašoj zemlji koje poseduje podatke koji se čuvaju u vašoj zemlji. </a:t>
          </a:r>
          <a:endParaRPr lang="en-US" sz="2300" b="1" kern="1200" dirty="0"/>
        </a:p>
      </dsp:txBody>
      <dsp:txXfrm>
        <a:off x="3133319" y="3795905"/>
        <a:ext cx="5320942" cy="1185449"/>
      </dsp:txXfrm>
    </dsp:sp>
    <dsp:sp modelId="{41DAB04F-B76E-41A3-BF92-19D36F058A9E}">
      <dsp:nvSpPr>
        <dsp:cNvPr id="0" name=""/>
        <dsp:cNvSpPr/>
      </dsp:nvSpPr>
      <dsp:spPr>
        <a:xfrm>
          <a:off x="3026172" y="4981355"/>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026172"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Koji od ovih naloga sudija u vašoj zemlji NE MOŽE izdati u skladu sa članom 18. Konvencije? </a:t>
          </a:r>
          <a:endParaRPr lang="en-US" sz="3400" b="1" kern="1200" dirty="0"/>
        </a:p>
      </dsp:txBody>
      <dsp:txXfrm>
        <a:off x="0" y="2466"/>
        <a:ext cx="3026172" cy="5052045"/>
      </dsp:txXfrm>
    </dsp:sp>
    <dsp:sp modelId="{5D9EDF3F-7B20-8E47-A431-F9F24450F874}">
      <dsp:nvSpPr>
        <dsp:cNvPr id="0" name=""/>
        <dsp:cNvSpPr/>
      </dsp:nvSpPr>
      <dsp:spPr>
        <a:xfrm>
          <a:off x="3127846" y="61738"/>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chemeClr val="tx1"/>
              </a:solidFill>
            </a:rPr>
            <a:t>a) </a:t>
          </a:r>
          <a:r>
            <a:rPr lang="sr-Latn-RS" sz="2300" b="1" kern="1200" dirty="0" smtClean="0">
              <a:solidFill>
                <a:schemeClr val="tx1"/>
              </a:solidFill>
            </a:rPr>
            <a:t>Za podatke o pretplatniku od inostranog davaoca usluga koji pruža usluge u vašoj zemlji.</a:t>
          </a:r>
          <a:endParaRPr lang="en-US" sz="2300" b="1" kern="1200" dirty="0">
            <a:solidFill>
              <a:schemeClr val="tx1"/>
            </a:solidFill>
          </a:endParaRPr>
        </a:p>
      </dsp:txBody>
      <dsp:txXfrm>
        <a:off x="3127846" y="61738"/>
        <a:ext cx="5320942" cy="1185449"/>
      </dsp:txXfrm>
    </dsp:sp>
    <dsp:sp modelId="{EB798B99-5590-864A-A2C1-F553D99D3FAA}">
      <dsp:nvSpPr>
        <dsp:cNvPr id="0" name=""/>
        <dsp:cNvSpPr/>
      </dsp:nvSpPr>
      <dsp:spPr>
        <a:xfrm>
          <a:off x="3026172" y="1247188"/>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127846" y="1306461"/>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rgbClr val="FF0000"/>
              </a:solidFill>
            </a:rPr>
            <a:t>b) </a:t>
          </a:r>
          <a:r>
            <a:rPr lang="sr-Latn-RS" sz="2300" b="1" kern="1200" dirty="0" smtClean="0">
              <a:solidFill>
                <a:srgbClr val="FF0000"/>
              </a:solidFill>
            </a:rPr>
            <a:t>Za podatke iz sadržaja od inostranog davaoca usluga koji pruža usluge u vašoj zemlji</a:t>
          </a:r>
          <a:r>
            <a:rPr lang="sr-Latn-RS" sz="2300" b="1" kern="1200" dirty="0" smtClean="0"/>
            <a:t>.</a:t>
          </a:r>
          <a:endParaRPr lang="en-US" sz="2300" b="1" kern="1200" dirty="0"/>
        </a:p>
      </dsp:txBody>
      <dsp:txXfrm>
        <a:off x="3127846" y="1306461"/>
        <a:ext cx="5320942" cy="1185449"/>
      </dsp:txXfrm>
    </dsp:sp>
    <dsp:sp modelId="{1E88F2A9-FC8F-2A4F-ABF4-2C5837CA76E5}">
      <dsp:nvSpPr>
        <dsp:cNvPr id="0" name=""/>
        <dsp:cNvSpPr/>
      </dsp:nvSpPr>
      <dsp:spPr>
        <a:xfrm>
          <a:off x="3026172" y="2491911"/>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127846" y="2551183"/>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c) </a:t>
          </a:r>
          <a:r>
            <a:rPr lang="sr-Latn-RS" sz="2300" b="1" kern="1200" dirty="0" smtClean="0"/>
            <a:t>Za računarske podatke od lica u vašoj zemlji koje kontroliše podatke koji se čuvaju izvan vaše zemlje. </a:t>
          </a:r>
          <a:r>
            <a:rPr lang="en-US" sz="2300" b="1" kern="1200" dirty="0" smtClean="0"/>
            <a:t> </a:t>
          </a:r>
          <a:endParaRPr lang="en-US" sz="2300" b="1" kern="1200" dirty="0"/>
        </a:p>
      </dsp:txBody>
      <dsp:txXfrm>
        <a:off x="3127846" y="2551183"/>
        <a:ext cx="5320942" cy="1185449"/>
      </dsp:txXfrm>
    </dsp:sp>
    <dsp:sp modelId="{45167FBC-5EE3-4C8A-A94C-30BB5DE89AD6}">
      <dsp:nvSpPr>
        <dsp:cNvPr id="0" name=""/>
        <dsp:cNvSpPr/>
      </dsp:nvSpPr>
      <dsp:spPr>
        <a:xfrm>
          <a:off x="3026172" y="3736633"/>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133319" y="3795905"/>
          <a:ext cx="5320942"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d) </a:t>
          </a:r>
          <a:r>
            <a:rPr lang="sr-Latn-RS" sz="2300" b="1" kern="1200" dirty="0" smtClean="0"/>
            <a:t>Za računarske podatke od lica u vašoj zemlji koje poseduje podatke koji se čuvaju u vašoj zemlji. </a:t>
          </a:r>
          <a:endParaRPr lang="en-US" sz="2300" b="1" kern="1200" dirty="0"/>
        </a:p>
      </dsp:txBody>
      <dsp:txXfrm>
        <a:off x="3133319" y="3795905"/>
        <a:ext cx="5320942" cy="1185449"/>
      </dsp:txXfrm>
    </dsp:sp>
    <dsp:sp modelId="{41DAB04F-B76E-41A3-BF92-19D36F058A9E}">
      <dsp:nvSpPr>
        <dsp:cNvPr id="0" name=""/>
        <dsp:cNvSpPr/>
      </dsp:nvSpPr>
      <dsp:spPr>
        <a:xfrm>
          <a:off x="3026172" y="4981355"/>
          <a:ext cx="542261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Možete izdati nalog za presretanje podataka iz sadržaja u predmetu koji se odnosi na krađu. Za to delo predviđena je kazna zatvora od šest meseci.</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1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Možete izdati nalog za presretanje podataka iz sadržaja u predmetu koji se odnosi na krađu. Za to delo predviđena je kazna zatvora od šest meseci</a:t>
          </a:r>
          <a:r>
            <a:rPr lang="en-US" sz="3400" b="1" kern="1200" dirty="0" smtClean="0">
              <a:solidFill>
                <a:schemeClr val="tx1"/>
              </a:solidFill>
            </a:rPr>
            <a:t>.</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Netačno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869139"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sr-Latn-RS" sz="2600" b="1" kern="1200" dirty="0" smtClean="0"/>
            <a:t>Šta od navedenog ne potpada pod definiciju „davaoca usluge“?</a:t>
          </a:r>
          <a:r>
            <a:rPr lang="en-US" sz="2600" b="1" kern="1200" dirty="0" smtClean="0"/>
            <a:t> </a:t>
          </a:r>
          <a:endParaRPr lang="en-US" sz="2600" b="1" kern="1200" dirty="0"/>
        </a:p>
      </dsp:txBody>
      <dsp:txXfrm>
        <a:off x="0" y="2466"/>
        <a:ext cx="2869139" cy="5052045"/>
      </dsp:txXfrm>
    </dsp:sp>
    <dsp:sp modelId="{5D9EDF3F-7B20-8E47-A431-F9F24450F874}">
      <dsp:nvSpPr>
        <dsp:cNvPr id="0" name=""/>
        <dsp:cNvSpPr/>
      </dsp:nvSpPr>
      <dsp:spPr>
        <a:xfrm>
          <a:off x="2979596" y="49982"/>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a) Facebook</a:t>
          </a:r>
        </a:p>
      </dsp:txBody>
      <dsp:txXfrm>
        <a:off x="2979596" y="49982"/>
        <a:ext cx="5780606" cy="950329"/>
      </dsp:txXfrm>
    </dsp:sp>
    <dsp:sp modelId="{EB798B99-5590-864A-A2C1-F553D99D3FAA}">
      <dsp:nvSpPr>
        <dsp:cNvPr id="0" name=""/>
        <dsp:cNvSpPr/>
      </dsp:nvSpPr>
      <dsp:spPr>
        <a:xfrm>
          <a:off x="2869139" y="1000312"/>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979596" y="1047828"/>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b) TikTok</a:t>
          </a:r>
        </a:p>
      </dsp:txBody>
      <dsp:txXfrm>
        <a:off x="2979596" y="1047828"/>
        <a:ext cx="5780606" cy="950329"/>
      </dsp:txXfrm>
    </dsp:sp>
    <dsp:sp modelId="{1E88F2A9-FC8F-2A4F-ABF4-2C5837CA76E5}">
      <dsp:nvSpPr>
        <dsp:cNvPr id="0" name=""/>
        <dsp:cNvSpPr/>
      </dsp:nvSpPr>
      <dsp:spPr>
        <a:xfrm>
          <a:off x="2869139" y="1998158"/>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979596" y="2045674"/>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rgbClr val="FF0000"/>
              </a:solidFill>
            </a:rPr>
            <a:t>c) </a:t>
          </a:r>
          <a:r>
            <a:rPr lang="en-US" sz="3300" b="1" kern="1200" dirty="0" smtClean="0">
              <a:solidFill>
                <a:srgbClr val="FF0000"/>
              </a:solidFill>
            </a:rPr>
            <a:t>YouTube </a:t>
          </a:r>
          <a:r>
            <a:rPr lang="sr-Latn-RS" sz="3300" b="1" kern="1200" dirty="0" smtClean="0">
              <a:solidFill>
                <a:srgbClr val="FF0000"/>
              </a:solidFill>
            </a:rPr>
            <a:t>kanal Saveta Evrope</a:t>
          </a:r>
          <a:endParaRPr lang="en-US" sz="3300" b="1" kern="1200" dirty="0">
            <a:solidFill>
              <a:srgbClr val="FF0000"/>
            </a:solidFill>
          </a:endParaRPr>
        </a:p>
      </dsp:txBody>
      <dsp:txXfrm>
        <a:off x="2979596" y="2045674"/>
        <a:ext cx="5780606" cy="950329"/>
      </dsp:txXfrm>
    </dsp:sp>
    <dsp:sp modelId="{45167FBC-5EE3-4C8A-A94C-30BB5DE89AD6}">
      <dsp:nvSpPr>
        <dsp:cNvPr id="0" name=""/>
        <dsp:cNvSpPr/>
      </dsp:nvSpPr>
      <dsp:spPr>
        <a:xfrm>
          <a:off x="2869139" y="2996004"/>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987488" y="3043520"/>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d) WhatsApp </a:t>
          </a:r>
        </a:p>
      </dsp:txBody>
      <dsp:txXfrm>
        <a:off x="2987488" y="3043520"/>
        <a:ext cx="5780606" cy="950329"/>
      </dsp:txXfrm>
    </dsp:sp>
    <dsp:sp modelId="{41DAB04F-B76E-41A3-BF92-19D36F058A9E}">
      <dsp:nvSpPr>
        <dsp:cNvPr id="0" name=""/>
        <dsp:cNvSpPr/>
      </dsp:nvSpPr>
      <dsp:spPr>
        <a:xfrm>
          <a:off x="2869139" y="3993850"/>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979596" y="4041366"/>
          <a:ext cx="5780606"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e) Dropbox</a:t>
          </a:r>
        </a:p>
      </dsp:txBody>
      <dsp:txXfrm>
        <a:off x="2979596" y="4041366"/>
        <a:ext cx="5780606" cy="950329"/>
      </dsp:txXfrm>
    </dsp:sp>
    <dsp:sp modelId="{9B1E8AEA-2A8D-4500-8486-4DCED5C7B4CD}">
      <dsp:nvSpPr>
        <dsp:cNvPr id="0" name=""/>
        <dsp:cNvSpPr/>
      </dsp:nvSpPr>
      <dsp:spPr>
        <a:xfrm>
          <a:off x="2869139" y="4991696"/>
          <a:ext cx="5891063"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0.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Koji od navedenih je globalni ugovor koji sadrži specijalizovane odredbe o uzajamnoj pomoći koje se odnose na dokaze u elektronskom obliku?</a:t>
          </a:r>
          <a:r>
            <a:rPr lang="en-US" sz="3400" b="1" kern="1200" dirty="0" smtClean="0"/>
            <a:t> </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a) </a:t>
          </a:r>
          <a:r>
            <a:rPr lang="sr-Latn-RS" sz="2300" b="1" kern="1200" dirty="0" smtClean="0"/>
            <a:t>Konvencija o uzajamnoj pomoći u krivičnim stvarima između država članica Evropske unije</a:t>
          </a:r>
          <a:endParaRPr lang="en-US" sz="23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GB" sz="2300" b="1" kern="1200" dirty="0"/>
            <a:t>b) </a:t>
          </a:r>
          <a:r>
            <a:rPr lang="sr-Latn-RS" sz="2300" b="1" kern="1200" dirty="0" smtClean="0"/>
            <a:t>Konvencija Ujedinjenih nacija protiv transnacionalnog organizovanog kriminala</a:t>
          </a:r>
          <a:endParaRPr lang="en-US" sz="2300" b="1" kern="1200" dirty="0"/>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chemeClr val="tx1"/>
              </a:solidFill>
            </a:rPr>
            <a:t>c) </a:t>
          </a:r>
          <a:r>
            <a:rPr lang="sr-Latn-RS" sz="2300" b="1" kern="1200" dirty="0" smtClean="0">
              <a:solidFill>
                <a:schemeClr val="tx1"/>
              </a:solidFill>
            </a:rPr>
            <a:t>Konvencija Saveta Evrope o visokotehnološkom kriminalu (Budimpeštanska konvencija)</a:t>
          </a:r>
          <a:endParaRPr lang="en-US" sz="2300" b="1" kern="1200" dirty="0">
            <a:solidFill>
              <a:schemeClr val="tx1"/>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d) </a:t>
          </a:r>
          <a:r>
            <a:rPr lang="sr-Latn-RS" sz="2300" b="1" kern="1200" dirty="0" smtClean="0"/>
            <a:t>Konvencija Afričke unije o sajber bezbednosti i zaštiti ličnih podataka (Konvencija iz Malaboa)</a:t>
          </a:r>
          <a:r>
            <a:rPr lang="en-US" sz="2300" b="1" kern="1200" dirty="0" smtClean="0"/>
            <a:t> </a:t>
          </a:r>
          <a:endParaRPr lang="en-US" sz="23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Koji od navedenih je globalni ugovor koji sadrži specijalizovane odredbe o uzajamnoj pomoći koje se odnose na dokaze u elektronskom obliku?</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a) </a:t>
          </a:r>
          <a:r>
            <a:rPr lang="sr-Latn-RS" sz="2300" b="1" kern="1200" dirty="0" smtClean="0"/>
            <a:t>Konvencija o uzajamnoj pomoći u krivičnim stvarima između država članica Evropske unije</a:t>
          </a:r>
          <a:endParaRPr lang="en-US" sz="23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GB" sz="2300" b="1" kern="1200" dirty="0"/>
            <a:t>b) </a:t>
          </a:r>
          <a:r>
            <a:rPr lang="sr-Latn-RS" sz="2300" b="1" kern="1200" dirty="0" smtClean="0"/>
            <a:t>Konvencija Ujedinjenih nacija protiv transnacionalnog organizovanog kriminala</a:t>
          </a:r>
          <a:endParaRPr lang="en-US" sz="2300" b="1" kern="1200" dirty="0"/>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solidFill>
                <a:srgbClr val="FF0000"/>
              </a:solidFill>
            </a:rPr>
            <a:t>c) </a:t>
          </a:r>
          <a:r>
            <a:rPr lang="sr-Latn-RS" sz="2300" b="1" kern="1200" dirty="0" smtClean="0">
              <a:solidFill>
                <a:srgbClr val="FF0000"/>
              </a:solidFill>
            </a:rPr>
            <a:t>Konvencija Saveta Evrope o visokotehnološkom kriminalu (Budimpeštanska konvencija)</a:t>
          </a:r>
          <a:endParaRPr lang="en-US" sz="2300" b="1" kern="1200" dirty="0">
            <a:solidFill>
              <a:srgbClr val="FF0000"/>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b="1" kern="1200" dirty="0"/>
            <a:t>d) </a:t>
          </a:r>
          <a:r>
            <a:rPr lang="sr-Latn-RS" sz="2300" b="1" kern="1200" dirty="0" smtClean="0"/>
            <a:t>Konvencija Afričke unije o sajber bezbednosti i zaštiti ličnih podataka (Konvencija iz Malaboa)</a:t>
          </a:r>
          <a:r>
            <a:rPr lang="en-US" sz="2300" b="1" kern="1200" dirty="0" smtClean="0"/>
            <a:t> </a:t>
          </a:r>
          <a:endParaRPr lang="en-US" sz="23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Šta se od navedenog ne razmatra za uključenje u Drugi dodatni protokol</a:t>
          </a:r>
          <a:r>
            <a:rPr lang="en-US" sz="3400" b="1" kern="1200" dirty="0" smtClean="0"/>
            <a:t>? </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a:lnSpc>
              <a:spcPct val="90000"/>
            </a:lnSpc>
            <a:spcBef>
              <a:spcPct val="0"/>
            </a:spcBef>
            <a:spcAft>
              <a:spcPct val="35000"/>
            </a:spcAft>
          </a:pPr>
          <a:r>
            <a:rPr lang="en-US" sz="3300" b="1" kern="1200" dirty="0"/>
            <a:t>a) </a:t>
          </a:r>
          <a:r>
            <a:rPr lang="sr-Latn-RS" sz="3300" b="1" kern="1200" dirty="0" smtClean="0"/>
            <a:t>Otkrivanje podataka u hitnim situacijama</a:t>
          </a:r>
          <a:endParaRPr lang="en-US" sz="33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a:lnSpc>
              <a:spcPct val="90000"/>
            </a:lnSpc>
            <a:spcBef>
              <a:spcPct val="0"/>
            </a:spcBef>
            <a:spcAft>
              <a:spcPct val="35000"/>
            </a:spcAft>
          </a:pPr>
          <a:r>
            <a:rPr lang="en-GB" sz="3300" b="1" kern="1200" dirty="0"/>
            <a:t>b) </a:t>
          </a:r>
          <a:r>
            <a:rPr lang="sr-Latn-RS" sz="3300" b="1" kern="1200" dirty="0" smtClean="0"/>
            <a:t>Rasizam i ksenofobija</a:t>
          </a:r>
          <a:r>
            <a:rPr lang="en-GB" sz="3300" b="1" kern="1200" dirty="0" smtClean="0"/>
            <a:t> </a:t>
          </a:r>
          <a:endParaRPr lang="en-US" sz="3300" b="1" kern="1200" dirty="0"/>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c) </a:t>
          </a:r>
          <a:r>
            <a:rPr lang="sr-Latn-RS" sz="3300" b="1" kern="1200" dirty="0" smtClean="0">
              <a:solidFill>
                <a:schemeClr val="tx1"/>
              </a:solidFill>
            </a:rPr>
            <a:t>Tajne istrage</a:t>
          </a:r>
          <a:endParaRPr lang="en-US" sz="3300" b="1" kern="1200" dirty="0">
            <a:solidFill>
              <a:schemeClr val="tx1"/>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a:lnSpc>
              <a:spcPct val="90000"/>
            </a:lnSpc>
            <a:spcBef>
              <a:spcPct val="0"/>
            </a:spcBef>
            <a:spcAft>
              <a:spcPct val="35000"/>
            </a:spcAft>
          </a:pPr>
          <a:r>
            <a:rPr lang="en-US" sz="3300" b="1" kern="1200" dirty="0"/>
            <a:t>d) </a:t>
          </a:r>
          <a:r>
            <a:rPr lang="sr-Latn-RS" sz="3300" b="1" kern="1200" dirty="0" smtClean="0"/>
            <a:t>Zahteve koji se odnose na sistem W</a:t>
          </a:r>
          <a:r>
            <a:rPr lang="en-US" sz="3300" b="1" kern="1200" dirty="0" smtClean="0"/>
            <a:t>HOIS </a:t>
          </a:r>
          <a:endParaRPr lang="en-US" sz="33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3649803"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Šta se od navedenog ne razmatra za uključenje u Drugi dodatni protokol</a:t>
          </a:r>
          <a:r>
            <a:rPr lang="en-US" sz="3400" b="1" kern="1200" dirty="0" smtClean="0"/>
            <a:t>? </a:t>
          </a:r>
          <a:endParaRPr lang="en-US" sz="3400" b="1" kern="1200" dirty="0"/>
        </a:p>
      </dsp:txBody>
      <dsp:txXfrm>
        <a:off x="0" y="2466"/>
        <a:ext cx="3649803" cy="5052045"/>
      </dsp:txXfrm>
    </dsp:sp>
    <dsp:sp modelId="{5D9EDF3F-7B20-8E47-A431-F9F24450F874}">
      <dsp:nvSpPr>
        <dsp:cNvPr id="0" name=""/>
        <dsp:cNvSpPr/>
      </dsp:nvSpPr>
      <dsp:spPr>
        <a:xfrm>
          <a:off x="3739836" y="61738"/>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a:lnSpc>
              <a:spcPct val="90000"/>
            </a:lnSpc>
            <a:spcBef>
              <a:spcPct val="0"/>
            </a:spcBef>
            <a:spcAft>
              <a:spcPct val="35000"/>
            </a:spcAft>
          </a:pPr>
          <a:r>
            <a:rPr lang="en-US" sz="3300" b="1" kern="1200" dirty="0"/>
            <a:t>a) </a:t>
          </a:r>
          <a:r>
            <a:rPr lang="sr-Latn-RS" sz="3300" b="1" kern="1200" dirty="0" smtClean="0"/>
            <a:t>Otkrivanje podataka u hitnim situacijama</a:t>
          </a:r>
          <a:endParaRPr lang="en-US" sz="3300" b="1" kern="1200" dirty="0">
            <a:solidFill>
              <a:schemeClr val="tx1"/>
            </a:solidFill>
          </a:endParaRPr>
        </a:p>
      </dsp:txBody>
      <dsp:txXfrm>
        <a:off x="3739836" y="61738"/>
        <a:ext cx="4711723" cy="1185449"/>
      </dsp:txXfrm>
    </dsp:sp>
    <dsp:sp modelId="{EB798B99-5590-864A-A2C1-F553D99D3FAA}">
      <dsp:nvSpPr>
        <dsp:cNvPr id="0" name=""/>
        <dsp:cNvSpPr/>
      </dsp:nvSpPr>
      <dsp:spPr>
        <a:xfrm>
          <a:off x="3649803" y="1247188"/>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3739836" y="1306461"/>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a:lnSpc>
              <a:spcPct val="90000"/>
            </a:lnSpc>
            <a:spcBef>
              <a:spcPct val="0"/>
            </a:spcBef>
            <a:spcAft>
              <a:spcPct val="35000"/>
            </a:spcAft>
          </a:pPr>
          <a:r>
            <a:rPr lang="en-GB" sz="3300" b="1" kern="1200" dirty="0">
              <a:solidFill>
                <a:srgbClr val="FF0000"/>
              </a:solidFill>
            </a:rPr>
            <a:t>b) </a:t>
          </a:r>
          <a:r>
            <a:rPr lang="sr-Latn-RS" sz="3300" b="1" kern="1200" dirty="0" smtClean="0">
              <a:solidFill>
                <a:srgbClr val="FF0000"/>
              </a:solidFill>
            </a:rPr>
            <a:t>Rasizam i ksenofobija</a:t>
          </a:r>
          <a:r>
            <a:rPr lang="en-GB" sz="3300" b="1" kern="1200" dirty="0" smtClean="0">
              <a:solidFill>
                <a:srgbClr val="FF0000"/>
              </a:solidFill>
            </a:rPr>
            <a:t> </a:t>
          </a:r>
          <a:endParaRPr lang="en-US" sz="3300" b="1" kern="1200" dirty="0">
            <a:solidFill>
              <a:srgbClr val="FF0000"/>
            </a:solidFill>
          </a:endParaRPr>
        </a:p>
      </dsp:txBody>
      <dsp:txXfrm>
        <a:off x="3739836" y="1306461"/>
        <a:ext cx="4711723" cy="1185449"/>
      </dsp:txXfrm>
    </dsp:sp>
    <dsp:sp modelId="{1E88F2A9-FC8F-2A4F-ABF4-2C5837CA76E5}">
      <dsp:nvSpPr>
        <dsp:cNvPr id="0" name=""/>
        <dsp:cNvSpPr/>
      </dsp:nvSpPr>
      <dsp:spPr>
        <a:xfrm>
          <a:off x="3649803" y="2491911"/>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3739836" y="2551183"/>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l" defTabSz="1466850">
            <a:lnSpc>
              <a:spcPct val="90000"/>
            </a:lnSpc>
            <a:spcBef>
              <a:spcPct val="0"/>
            </a:spcBef>
            <a:spcAft>
              <a:spcPct val="35000"/>
            </a:spcAft>
          </a:pPr>
          <a:r>
            <a:rPr lang="en-US" sz="3300" b="1" kern="1200" dirty="0">
              <a:solidFill>
                <a:schemeClr val="tx1"/>
              </a:solidFill>
            </a:rPr>
            <a:t>c) </a:t>
          </a:r>
          <a:r>
            <a:rPr lang="sr-Latn-RS" sz="3300" b="1" kern="1200" dirty="0" smtClean="0">
              <a:solidFill>
                <a:schemeClr val="tx1"/>
              </a:solidFill>
            </a:rPr>
            <a:t>Tajne istrage</a:t>
          </a:r>
          <a:endParaRPr lang="en-US" sz="3300" b="1" kern="1200" dirty="0">
            <a:solidFill>
              <a:schemeClr val="tx1"/>
            </a:solidFill>
          </a:endParaRPr>
        </a:p>
      </dsp:txBody>
      <dsp:txXfrm>
        <a:off x="3739836" y="2551183"/>
        <a:ext cx="4711723" cy="1185449"/>
      </dsp:txXfrm>
    </dsp:sp>
    <dsp:sp modelId="{45167FBC-5EE3-4C8A-A94C-30BB5DE89AD6}">
      <dsp:nvSpPr>
        <dsp:cNvPr id="0" name=""/>
        <dsp:cNvSpPr/>
      </dsp:nvSpPr>
      <dsp:spPr>
        <a:xfrm>
          <a:off x="3649803" y="3736633"/>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3742538" y="3795905"/>
          <a:ext cx="471172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5730" tIns="125730" rIns="125730" bIns="125730" numCol="1" spcCol="1270" anchor="t" anchorCtr="0">
          <a:noAutofit/>
        </a:bodyPr>
        <a:lstStyle/>
        <a:p>
          <a:pPr lvl="0" algn="just" defTabSz="1466850">
            <a:lnSpc>
              <a:spcPct val="90000"/>
            </a:lnSpc>
            <a:spcBef>
              <a:spcPct val="0"/>
            </a:spcBef>
            <a:spcAft>
              <a:spcPct val="35000"/>
            </a:spcAft>
          </a:pPr>
          <a:r>
            <a:rPr lang="en-US" sz="3300" b="1" kern="1200" dirty="0"/>
            <a:t>d) </a:t>
          </a:r>
          <a:r>
            <a:rPr lang="sr-Latn-RS" sz="3300" b="1" kern="1200" dirty="0" smtClean="0"/>
            <a:t>Zahteve koji se odnose na sistem W</a:t>
          </a:r>
          <a:r>
            <a:rPr lang="en-US" sz="3300" b="1" kern="1200" dirty="0" smtClean="0"/>
            <a:t>HOIS </a:t>
          </a:r>
          <a:endParaRPr lang="en-US" sz="3300" b="1" kern="1200" dirty="0"/>
        </a:p>
      </dsp:txBody>
      <dsp:txXfrm>
        <a:off x="3742538" y="3795905"/>
        <a:ext cx="4711723" cy="1185449"/>
      </dsp:txXfrm>
    </dsp:sp>
    <dsp:sp modelId="{41DAB04F-B76E-41A3-BF92-19D36F058A9E}">
      <dsp:nvSpPr>
        <dsp:cNvPr id="0" name=""/>
        <dsp:cNvSpPr/>
      </dsp:nvSpPr>
      <dsp:spPr>
        <a:xfrm>
          <a:off x="3649803" y="4981355"/>
          <a:ext cx="4801756"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sr-Latn-RS" sz="2600" b="1" kern="1200" dirty="0" smtClean="0"/>
            <a:t>Šta od navedenog nije uključeno u podatak o saobraćaju</a:t>
          </a:r>
          <a:r>
            <a:rPr lang="en-US" sz="2600" b="1" kern="1200" dirty="0" smtClean="0"/>
            <a:t>?</a:t>
          </a:r>
          <a:endParaRPr lang="en-US" sz="2600" b="1" kern="1200" dirty="0"/>
        </a:p>
      </dsp:txBody>
      <dsp:txXfrm>
        <a:off x="0" y="2466"/>
        <a:ext cx="2766445" cy="5052045"/>
      </dsp:txXfrm>
    </dsp:sp>
    <dsp:sp modelId="{5D9EDF3F-7B20-8E47-A431-F9F24450F874}">
      <dsp:nvSpPr>
        <dsp:cNvPr id="0" name=""/>
        <dsp:cNvSpPr/>
      </dsp:nvSpPr>
      <dsp:spPr>
        <a:xfrm>
          <a:off x="2872949" y="49982"/>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a) </a:t>
          </a:r>
          <a:r>
            <a:rPr lang="sr-Latn-RS" sz="3800" kern="1200" dirty="0" smtClean="0"/>
            <a:t>Sadržina tela mejla</a:t>
          </a:r>
          <a:endParaRPr lang="en-US" sz="3800" kern="1200" dirty="0"/>
        </a:p>
      </dsp:txBody>
      <dsp:txXfrm>
        <a:off x="2872949" y="49982"/>
        <a:ext cx="5573703" cy="950329"/>
      </dsp:txXfrm>
    </dsp:sp>
    <dsp:sp modelId="{EB798B99-5590-864A-A2C1-F553D99D3FAA}">
      <dsp:nvSpPr>
        <dsp:cNvPr id="0" name=""/>
        <dsp:cNvSpPr/>
      </dsp:nvSpPr>
      <dsp:spPr>
        <a:xfrm>
          <a:off x="2766445" y="1000312"/>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047828"/>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b) </a:t>
          </a:r>
          <a:r>
            <a:rPr lang="sr-Latn-RS" sz="3800" kern="1200" dirty="0" smtClean="0"/>
            <a:t>Vreme mejla</a:t>
          </a:r>
          <a:endParaRPr lang="en-US" sz="3800" kern="1200" dirty="0"/>
        </a:p>
      </dsp:txBody>
      <dsp:txXfrm>
        <a:off x="2872949" y="1047828"/>
        <a:ext cx="5573703" cy="950329"/>
      </dsp:txXfrm>
    </dsp:sp>
    <dsp:sp modelId="{1E88F2A9-FC8F-2A4F-ABF4-2C5837CA76E5}">
      <dsp:nvSpPr>
        <dsp:cNvPr id="0" name=""/>
        <dsp:cNvSpPr/>
      </dsp:nvSpPr>
      <dsp:spPr>
        <a:xfrm>
          <a:off x="2766445" y="199815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045674"/>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c) </a:t>
          </a:r>
          <a:r>
            <a:rPr lang="sr-Latn-RS" sz="3800" kern="1200" dirty="0" smtClean="0"/>
            <a:t>Veličina mejla</a:t>
          </a:r>
          <a:endParaRPr lang="en-US" sz="3800" kern="1200" dirty="0"/>
        </a:p>
      </dsp:txBody>
      <dsp:txXfrm>
        <a:off x="2872949" y="2045674"/>
        <a:ext cx="5573703" cy="950329"/>
      </dsp:txXfrm>
    </dsp:sp>
    <dsp:sp modelId="{45167FBC-5EE3-4C8A-A94C-30BB5DE89AD6}">
      <dsp:nvSpPr>
        <dsp:cNvPr id="0" name=""/>
        <dsp:cNvSpPr/>
      </dsp:nvSpPr>
      <dsp:spPr>
        <a:xfrm>
          <a:off x="2766445" y="2996004"/>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043520"/>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d) </a:t>
          </a:r>
          <a:r>
            <a:rPr lang="sr-Latn-RS" sz="3800" kern="1200" dirty="0" smtClean="0"/>
            <a:t>Vrsta predmetne usluge</a:t>
          </a:r>
          <a:endParaRPr lang="en-US" sz="3800" kern="1200" dirty="0"/>
        </a:p>
      </dsp:txBody>
      <dsp:txXfrm>
        <a:off x="2880558" y="3043520"/>
        <a:ext cx="5573703" cy="950329"/>
      </dsp:txXfrm>
    </dsp:sp>
    <dsp:sp modelId="{41DAB04F-B76E-41A3-BF92-19D36F058A9E}">
      <dsp:nvSpPr>
        <dsp:cNvPr id="0" name=""/>
        <dsp:cNvSpPr/>
      </dsp:nvSpPr>
      <dsp:spPr>
        <a:xfrm>
          <a:off x="2766445" y="3993850"/>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4041366"/>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e) </a:t>
          </a:r>
          <a:r>
            <a:rPr lang="sr-Latn-RS" sz="3800" kern="1200" dirty="0" smtClean="0"/>
            <a:t>Naslov (predmet) mejla</a:t>
          </a:r>
          <a:endParaRPr lang="en-US" sz="3800" kern="1200" dirty="0"/>
        </a:p>
      </dsp:txBody>
      <dsp:txXfrm>
        <a:off x="2872949" y="4041366"/>
        <a:ext cx="5573703" cy="950329"/>
      </dsp:txXfrm>
    </dsp:sp>
    <dsp:sp modelId="{9B1E8AEA-2A8D-4500-8486-4DCED5C7B4CD}">
      <dsp:nvSpPr>
        <dsp:cNvPr id="0" name=""/>
        <dsp:cNvSpPr/>
      </dsp:nvSpPr>
      <dsp:spPr>
        <a:xfrm>
          <a:off x="2766445" y="4991696"/>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9060" tIns="99060" rIns="99060" bIns="99060" numCol="1" spcCol="1270" anchor="t" anchorCtr="0">
          <a:noAutofit/>
        </a:bodyPr>
        <a:lstStyle/>
        <a:p>
          <a:pPr lvl="0" algn="just" defTabSz="1155700">
            <a:lnSpc>
              <a:spcPct val="90000"/>
            </a:lnSpc>
            <a:spcBef>
              <a:spcPct val="0"/>
            </a:spcBef>
            <a:spcAft>
              <a:spcPct val="35000"/>
            </a:spcAft>
          </a:pPr>
          <a:r>
            <a:rPr lang="sr-Latn-RS" sz="2600" b="1" kern="1200" dirty="0" smtClean="0"/>
            <a:t>Šta od navedenog nije uključeno u podatak o saobraćaju</a:t>
          </a:r>
          <a:r>
            <a:rPr lang="en-US" sz="2600" b="1" kern="1200" dirty="0" smtClean="0"/>
            <a:t>?</a:t>
          </a:r>
          <a:endParaRPr lang="en-US" sz="2600" b="1" kern="1200" dirty="0"/>
        </a:p>
      </dsp:txBody>
      <dsp:txXfrm>
        <a:off x="0" y="2466"/>
        <a:ext cx="2766445" cy="5052045"/>
      </dsp:txXfrm>
    </dsp:sp>
    <dsp:sp modelId="{5D9EDF3F-7B20-8E47-A431-F9F24450F874}">
      <dsp:nvSpPr>
        <dsp:cNvPr id="0" name=""/>
        <dsp:cNvSpPr/>
      </dsp:nvSpPr>
      <dsp:spPr>
        <a:xfrm>
          <a:off x="2872949" y="49982"/>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b="1" kern="1200" dirty="0">
              <a:solidFill>
                <a:srgbClr val="FF0000"/>
              </a:solidFill>
            </a:rPr>
            <a:t>a) </a:t>
          </a:r>
          <a:r>
            <a:rPr lang="sr-Latn-RS" sz="3800" b="1" kern="1200" dirty="0" smtClean="0">
              <a:solidFill>
                <a:srgbClr val="FF0000"/>
              </a:solidFill>
            </a:rPr>
            <a:t>Sadržina tela mejla</a:t>
          </a:r>
          <a:endParaRPr lang="en-US" sz="3800" b="1" kern="1200" dirty="0">
            <a:solidFill>
              <a:srgbClr val="FF0000"/>
            </a:solidFill>
          </a:endParaRPr>
        </a:p>
      </dsp:txBody>
      <dsp:txXfrm>
        <a:off x="2872949" y="49982"/>
        <a:ext cx="5573703" cy="950329"/>
      </dsp:txXfrm>
    </dsp:sp>
    <dsp:sp modelId="{EB798B99-5590-864A-A2C1-F553D99D3FAA}">
      <dsp:nvSpPr>
        <dsp:cNvPr id="0" name=""/>
        <dsp:cNvSpPr/>
      </dsp:nvSpPr>
      <dsp:spPr>
        <a:xfrm>
          <a:off x="2766445" y="1000312"/>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047828"/>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b) </a:t>
          </a:r>
          <a:r>
            <a:rPr lang="sr-Latn-RS" sz="3800" kern="1200" dirty="0" smtClean="0"/>
            <a:t>Vreme mejla</a:t>
          </a:r>
          <a:endParaRPr lang="en-US" sz="3800" kern="1200" dirty="0"/>
        </a:p>
      </dsp:txBody>
      <dsp:txXfrm>
        <a:off x="2872949" y="1047828"/>
        <a:ext cx="5573703" cy="950329"/>
      </dsp:txXfrm>
    </dsp:sp>
    <dsp:sp modelId="{1E88F2A9-FC8F-2A4F-ABF4-2C5837CA76E5}">
      <dsp:nvSpPr>
        <dsp:cNvPr id="0" name=""/>
        <dsp:cNvSpPr/>
      </dsp:nvSpPr>
      <dsp:spPr>
        <a:xfrm>
          <a:off x="2766445" y="199815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045674"/>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c) </a:t>
          </a:r>
          <a:r>
            <a:rPr lang="sr-Latn-RS" sz="3800" kern="1200" dirty="0" smtClean="0"/>
            <a:t>Veličina mejla</a:t>
          </a:r>
          <a:endParaRPr lang="en-US" sz="3800" kern="1200" dirty="0"/>
        </a:p>
      </dsp:txBody>
      <dsp:txXfrm>
        <a:off x="2872949" y="2045674"/>
        <a:ext cx="5573703" cy="950329"/>
      </dsp:txXfrm>
    </dsp:sp>
    <dsp:sp modelId="{45167FBC-5EE3-4C8A-A94C-30BB5DE89AD6}">
      <dsp:nvSpPr>
        <dsp:cNvPr id="0" name=""/>
        <dsp:cNvSpPr/>
      </dsp:nvSpPr>
      <dsp:spPr>
        <a:xfrm>
          <a:off x="2766445" y="2996004"/>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043520"/>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kern="1200" dirty="0"/>
            <a:t>d) </a:t>
          </a:r>
          <a:r>
            <a:rPr lang="sr-Latn-RS" sz="3800" kern="1200" dirty="0" smtClean="0"/>
            <a:t>Vrsta predmetne usluge</a:t>
          </a:r>
          <a:endParaRPr lang="en-US" sz="3800" kern="1200" dirty="0"/>
        </a:p>
      </dsp:txBody>
      <dsp:txXfrm>
        <a:off x="2880558" y="3043520"/>
        <a:ext cx="5573703" cy="950329"/>
      </dsp:txXfrm>
    </dsp:sp>
    <dsp:sp modelId="{41DAB04F-B76E-41A3-BF92-19D36F058A9E}">
      <dsp:nvSpPr>
        <dsp:cNvPr id="0" name=""/>
        <dsp:cNvSpPr/>
      </dsp:nvSpPr>
      <dsp:spPr>
        <a:xfrm>
          <a:off x="2766445" y="3993850"/>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2872949" y="4041366"/>
          <a:ext cx="5573703"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44780" tIns="144780" rIns="144780" bIns="144780" numCol="1" spcCol="1270" anchor="t" anchorCtr="0">
          <a:noAutofit/>
        </a:bodyPr>
        <a:lstStyle/>
        <a:p>
          <a:pPr lvl="0" algn="l" defTabSz="1689100">
            <a:lnSpc>
              <a:spcPct val="90000"/>
            </a:lnSpc>
            <a:spcBef>
              <a:spcPct val="0"/>
            </a:spcBef>
            <a:spcAft>
              <a:spcPct val="35000"/>
            </a:spcAft>
          </a:pPr>
          <a:r>
            <a:rPr lang="en-US" sz="3800" b="1" kern="1200" dirty="0">
              <a:solidFill>
                <a:srgbClr val="FF0000"/>
              </a:solidFill>
            </a:rPr>
            <a:t>e) </a:t>
          </a:r>
          <a:r>
            <a:rPr lang="sr-Latn-RS" sz="3800" b="1" kern="1200" dirty="0" smtClean="0">
              <a:solidFill>
                <a:srgbClr val="FF0000"/>
              </a:solidFill>
            </a:rPr>
            <a:t>Naslov (predmet) mejla </a:t>
          </a:r>
          <a:endParaRPr lang="en-US" sz="3800" b="1" kern="1200" dirty="0">
            <a:solidFill>
              <a:srgbClr val="FF0000"/>
            </a:solidFill>
          </a:endParaRPr>
        </a:p>
      </dsp:txBody>
      <dsp:txXfrm>
        <a:off x="2872949" y="4041366"/>
        <a:ext cx="5573703" cy="950329"/>
      </dsp:txXfrm>
    </dsp:sp>
    <dsp:sp modelId="{9B1E8AEA-2A8D-4500-8486-4DCED5C7B4CD}">
      <dsp:nvSpPr>
        <dsp:cNvPr id="0" name=""/>
        <dsp:cNvSpPr/>
      </dsp:nvSpPr>
      <dsp:spPr>
        <a:xfrm>
          <a:off x="2766445" y="4991696"/>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Neko se poveže na javnu Wi-Fi mrežu i koristi određeni softver za presretanje privatne komunikacije mejlom između druga dva korisnika te mreže. To nije povreda člana </a:t>
          </a:r>
          <a:r>
            <a:rPr lang="en-US" sz="3400" b="1" kern="1200" dirty="0" smtClean="0">
              <a:solidFill>
                <a:schemeClr val="tx1"/>
              </a:solidFill>
            </a:rPr>
            <a:t>3</a:t>
          </a:r>
          <a:r>
            <a:rPr lang="en-US" sz="3400" b="1" kern="1200" dirty="0">
              <a:solidFill>
                <a:schemeClr val="tx1"/>
              </a:solidFill>
            </a:rPr>
            <a:t>.</a:t>
          </a: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r>
            <a:rPr lang="en-US" sz="4400" b="1" kern="1200" dirty="0" smtClean="0">
              <a:solidFill>
                <a:schemeClr val="tx1"/>
              </a:solidFill>
            </a:rPr>
            <a:t> </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Pogrešno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Neko se poveže na javnu Wi-Fi mrežu i koristi određeni softver za presretanje privatne komunikacije mejlom između druga dva korisnika te mreže. To nije povreda člana </a:t>
          </a:r>
          <a:r>
            <a:rPr lang="en-US" sz="3400" b="1" kern="1200" dirty="0" smtClean="0">
              <a:solidFill>
                <a:schemeClr val="tx1"/>
              </a:solidFill>
            </a:rPr>
            <a:t>3.</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Tačno</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rgbClr val="FF0000"/>
              </a:solidFill>
            </a:rPr>
            <a:t>Pogrešno</a:t>
          </a:r>
          <a:endParaRPr lang="en-US" sz="4400" b="1" kern="1200" dirty="0">
            <a:solidFill>
              <a:srgbClr val="FF0000"/>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Lice prekine dovod struje za računarski sistem, time ometajući rad sistema. To nije ometanje sistema prema članu 5 Budimpeštanske konvencije.</a:t>
          </a:r>
          <a:r>
            <a:rPr lang="en-US" sz="3400" b="1" kern="1200" dirty="0" smtClean="0">
              <a:solidFill>
                <a:schemeClr val="tx1"/>
              </a:solidFill>
            </a:rPr>
            <a:t>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chemeClr val="tx1"/>
              </a:solidFill>
            </a:rPr>
            <a:t>T</a:t>
          </a:r>
          <a:r>
            <a:rPr lang="sr-Latn-RS" sz="4400" b="1" kern="1200" dirty="0" smtClean="0">
              <a:solidFill>
                <a:schemeClr val="tx1"/>
              </a:solidFill>
            </a:rPr>
            <a:t>ačno </a:t>
          </a:r>
          <a:endParaRPr lang="en-US" sz="4400" b="1" kern="1200" dirty="0">
            <a:solidFill>
              <a:schemeClr val="tx1"/>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 </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768095"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5627991"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solidFill>
                <a:schemeClr val="tx1"/>
              </a:solidFill>
            </a:rPr>
            <a:t>Lice prekine dovod struje za računarski sistem, time ometajući rad sistema. To nije ometanje sistema prema članu 5 Budimpeštanske konvencije.</a:t>
          </a:r>
          <a:r>
            <a:rPr lang="en-US" sz="3400" b="1" kern="1200" dirty="0" smtClean="0">
              <a:solidFill>
                <a:schemeClr val="tx1"/>
              </a:solidFill>
            </a:rPr>
            <a:t> </a:t>
          </a:r>
          <a:endParaRPr lang="en-US" sz="3400" b="1" kern="1200" dirty="0">
            <a:solidFill>
              <a:schemeClr val="tx1"/>
            </a:solidFill>
          </a:endParaRPr>
        </a:p>
      </dsp:txBody>
      <dsp:txXfrm>
        <a:off x="0" y="2466"/>
        <a:ext cx="5627991" cy="5052045"/>
      </dsp:txXfrm>
    </dsp:sp>
    <dsp:sp modelId="{5D9EDF3F-7B20-8E47-A431-F9F24450F874}">
      <dsp:nvSpPr>
        <dsp:cNvPr id="0" name=""/>
        <dsp:cNvSpPr/>
      </dsp:nvSpPr>
      <dsp:spPr>
        <a:xfrm>
          <a:off x="5686752" y="49982"/>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en-US" sz="4400" b="1" kern="1200" dirty="0" smtClean="0">
              <a:solidFill>
                <a:srgbClr val="FF0000"/>
              </a:solidFill>
            </a:rPr>
            <a:t>T</a:t>
          </a:r>
          <a:r>
            <a:rPr lang="sr-Latn-RS" sz="4400" b="1" kern="1200" dirty="0" smtClean="0">
              <a:solidFill>
                <a:srgbClr val="FF0000"/>
              </a:solidFill>
            </a:rPr>
            <a:t>ačno</a:t>
          </a:r>
          <a:r>
            <a:rPr lang="en-US" sz="4400" b="1" kern="1200" dirty="0" smtClean="0">
              <a:solidFill>
                <a:srgbClr val="FF0000"/>
              </a:solidFill>
            </a:rPr>
            <a:t> </a:t>
          </a:r>
          <a:endParaRPr lang="en-US" sz="4400" b="1" kern="1200" dirty="0">
            <a:solidFill>
              <a:srgbClr val="FF0000"/>
            </a:solidFill>
          </a:endParaRPr>
        </a:p>
      </dsp:txBody>
      <dsp:txXfrm>
        <a:off x="5686752" y="49982"/>
        <a:ext cx="3075148" cy="950329"/>
      </dsp:txXfrm>
    </dsp:sp>
    <dsp:sp modelId="{EB798B99-5590-864A-A2C1-F553D99D3FAA}">
      <dsp:nvSpPr>
        <dsp:cNvPr id="0" name=""/>
        <dsp:cNvSpPr/>
      </dsp:nvSpPr>
      <dsp:spPr>
        <a:xfrm>
          <a:off x="5627991" y="1000312"/>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5686752" y="1047828"/>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r>
            <a:rPr lang="sr-Latn-RS" sz="4400" b="1" kern="1200" dirty="0" smtClean="0">
              <a:solidFill>
                <a:schemeClr val="tx1"/>
              </a:solidFill>
            </a:rPr>
            <a:t>Netačno</a:t>
          </a:r>
          <a:endParaRPr lang="en-US" sz="4400" b="1" kern="1200" dirty="0">
            <a:solidFill>
              <a:schemeClr val="tx1"/>
            </a:solidFill>
          </a:endParaRPr>
        </a:p>
      </dsp:txBody>
      <dsp:txXfrm>
        <a:off x="5686752" y="1047828"/>
        <a:ext cx="3075148" cy="950329"/>
      </dsp:txXfrm>
    </dsp:sp>
    <dsp:sp modelId="{1E88F2A9-FC8F-2A4F-ABF4-2C5837CA76E5}">
      <dsp:nvSpPr>
        <dsp:cNvPr id="0" name=""/>
        <dsp:cNvSpPr/>
      </dsp:nvSpPr>
      <dsp:spPr>
        <a:xfrm>
          <a:off x="5627991" y="1998158"/>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5686752" y="2045674"/>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2045674"/>
        <a:ext cx="3075148" cy="950329"/>
      </dsp:txXfrm>
    </dsp:sp>
    <dsp:sp modelId="{45167FBC-5EE3-4C8A-A94C-30BB5DE89AD6}">
      <dsp:nvSpPr>
        <dsp:cNvPr id="0" name=""/>
        <dsp:cNvSpPr/>
      </dsp:nvSpPr>
      <dsp:spPr>
        <a:xfrm>
          <a:off x="5627991" y="2996004"/>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5692946" y="3043520"/>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92946" y="3043520"/>
        <a:ext cx="3075148" cy="950329"/>
      </dsp:txXfrm>
    </dsp:sp>
    <dsp:sp modelId="{41DAB04F-B76E-41A3-BF92-19D36F058A9E}">
      <dsp:nvSpPr>
        <dsp:cNvPr id="0" name=""/>
        <dsp:cNvSpPr/>
      </dsp:nvSpPr>
      <dsp:spPr>
        <a:xfrm>
          <a:off x="5627991" y="3993850"/>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7817E14-DB1F-4D8F-A68A-7A628C5AB32E}">
      <dsp:nvSpPr>
        <dsp:cNvPr id="0" name=""/>
        <dsp:cNvSpPr/>
      </dsp:nvSpPr>
      <dsp:spPr>
        <a:xfrm>
          <a:off x="5686752" y="4041366"/>
          <a:ext cx="3075148" cy="95032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67640" tIns="167640" rIns="167640" bIns="167640" numCol="1" spcCol="1270" anchor="t" anchorCtr="0">
          <a:noAutofit/>
        </a:bodyPr>
        <a:lstStyle/>
        <a:p>
          <a:pPr lvl="0" algn="l" defTabSz="1955800">
            <a:lnSpc>
              <a:spcPct val="90000"/>
            </a:lnSpc>
            <a:spcBef>
              <a:spcPct val="0"/>
            </a:spcBef>
            <a:spcAft>
              <a:spcPct val="35000"/>
            </a:spcAft>
          </a:pPr>
          <a:endParaRPr lang="en-US" sz="4400" b="1" kern="1200" dirty="0">
            <a:solidFill>
              <a:schemeClr val="tx1"/>
            </a:solidFill>
          </a:endParaRPr>
        </a:p>
      </dsp:txBody>
      <dsp:txXfrm>
        <a:off x="5686752" y="4041366"/>
        <a:ext cx="3075148" cy="950329"/>
      </dsp:txXfrm>
    </dsp:sp>
    <dsp:sp modelId="{9B1E8AEA-2A8D-4500-8486-4DCED5C7B4CD}">
      <dsp:nvSpPr>
        <dsp:cNvPr id="0" name=""/>
        <dsp:cNvSpPr/>
      </dsp:nvSpPr>
      <dsp:spPr>
        <a:xfrm>
          <a:off x="5627991" y="4991696"/>
          <a:ext cx="3133908"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9.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5C7DCB4-3723-4443-ADD7-DBEB1005841A}">
      <dsp:nvSpPr>
        <dsp:cNvPr id="0" name=""/>
        <dsp:cNvSpPr/>
      </dsp:nvSpPr>
      <dsp:spPr>
        <a:xfrm>
          <a:off x="0" y="2466"/>
          <a:ext cx="8454262"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CFE00427-EDF8-324F-9A5C-A181E81A4D48}">
      <dsp:nvSpPr>
        <dsp:cNvPr id="0" name=""/>
        <dsp:cNvSpPr/>
      </dsp:nvSpPr>
      <dsp:spPr>
        <a:xfrm>
          <a:off x="0" y="2466"/>
          <a:ext cx="2766445" cy="505204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9540" tIns="129540" rIns="129540" bIns="129540" numCol="1" spcCol="1270" anchor="t" anchorCtr="0">
          <a:noAutofit/>
        </a:bodyPr>
        <a:lstStyle/>
        <a:p>
          <a:pPr lvl="0" algn="just" defTabSz="1511300">
            <a:lnSpc>
              <a:spcPct val="90000"/>
            </a:lnSpc>
            <a:spcBef>
              <a:spcPct val="0"/>
            </a:spcBef>
            <a:spcAft>
              <a:spcPct val="35000"/>
            </a:spcAft>
          </a:pPr>
          <a:r>
            <a:rPr lang="sr-Latn-RS" sz="3400" b="1" kern="1200" dirty="0" smtClean="0"/>
            <a:t>Šta od navedenog ne čini dečiju pornografiju prema odredbama Budimpeštanske konvencije?</a:t>
          </a:r>
          <a:endParaRPr lang="en-US" sz="3400" b="1" kern="1200" dirty="0"/>
        </a:p>
      </dsp:txBody>
      <dsp:txXfrm>
        <a:off x="0" y="2466"/>
        <a:ext cx="2766445" cy="5052045"/>
      </dsp:txXfrm>
    </dsp:sp>
    <dsp:sp modelId="{5D9EDF3F-7B20-8E47-A431-F9F24450F874}">
      <dsp:nvSpPr>
        <dsp:cNvPr id="0" name=""/>
        <dsp:cNvSpPr/>
      </dsp:nvSpPr>
      <dsp:spPr>
        <a:xfrm>
          <a:off x="2872949" y="61738"/>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b="0" kern="1200" dirty="0">
              <a:solidFill>
                <a:schemeClr val="tx1"/>
              </a:solidFill>
            </a:rPr>
            <a:t>a) </a:t>
          </a:r>
          <a:r>
            <a:rPr lang="sr-Latn-RS" sz="2300" b="0" kern="1200" dirty="0" smtClean="0">
              <a:solidFill>
                <a:schemeClr val="tx1"/>
              </a:solidFill>
            </a:rPr>
            <a:t>Video snimak maloletnika koji učestvuju u eksplicitno seksualnoj radnji.</a:t>
          </a:r>
          <a:endParaRPr lang="en-US" sz="2300" b="0" kern="1200" dirty="0">
            <a:solidFill>
              <a:schemeClr val="tx1"/>
            </a:solidFill>
          </a:endParaRPr>
        </a:p>
      </dsp:txBody>
      <dsp:txXfrm>
        <a:off x="2872949" y="61738"/>
        <a:ext cx="5573703" cy="1185449"/>
      </dsp:txXfrm>
    </dsp:sp>
    <dsp:sp modelId="{EB798B99-5590-864A-A2C1-F553D99D3FAA}">
      <dsp:nvSpPr>
        <dsp:cNvPr id="0" name=""/>
        <dsp:cNvSpPr/>
      </dsp:nvSpPr>
      <dsp:spPr>
        <a:xfrm>
          <a:off x="2766445" y="1247188"/>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B9E57DF2-F223-F848-B6AB-FEB0F6FB4076}">
      <dsp:nvSpPr>
        <dsp:cNvPr id="0" name=""/>
        <dsp:cNvSpPr/>
      </dsp:nvSpPr>
      <dsp:spPr>
        <a:xfrm>
          <a:off x="2872949" y="1306461"/>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b) </a:t>
          </a:r>
          <a:r>
            <a:rPr lang="sr-Latn-RS" sz="2300" kern="1200" dirty="0" smtClean="0"/>
            <a:t>Video snimak koji sadrži kompjuterski generisanu simulaciju dečije pornografije.</a:t>
          </a:r>
          <a:endParaRPr lang="en-US" sz="2300" kern="1200" dirty="0"/>
        </a:p>
      </dsp:txBody>
      <dsp:txXfrm>
        <a:off x="2872949" y="1306461"/>
        <a:ext cx="5573703" cy="1185449"/>
      </dsp:txXfrm>
    </dsp:sp>
    <dsp:sp modelId="{1E88F2A9-FC8F-2A4F-ABF4-2C5837CA76E5}">
      <dsp:nvSpPr>
        <dsp:cNvPr id="0" name=""/>
        <dsp:cNvSpPr/>
      </dsp:nvSpPr>
      <dsp:spPr>
        <a:xfrm>
          <a:off x="2766445" y="2491911"/>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76A2C98-791A-4E50-8CB8-1914215BEA2D}">
      <dsp:nvSpPr>
        <dsp:cNvPr id="0" name=""/>
        <dsp:cNvSpPr/>
      </dsp:nvSpPr>
      <dsp:spPr>
        <a:xfrm>
          <a:off x="2872949" y="2551183"/>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just" defTabSz="1022350">
            <a:lnSpc>
              <a:spcPct val="90000"/>
            </a:lnSpc>
            <a:spcBef>
              <a:spcPct val="0"/>
            </a:spcBef>
            <a:spcAft>
              <a:spcPct val="35000"/>
            </a:spcAft>
          </a:pPr>
          <a:r>
            <a:rPr lang="en-US" sz="2300" kern="1200" dirty="0"/>
            <a:t>c) </a:t>
          </a:r>
          <a:r>
            <a:rPr lang="sr-Latn-RS" sz="2300" kern="1200" dirty="0" smtClean="0"/>
            <a:t>Audio klip maloletnika koji učestvuju u eksplicitno seksualnoj radnji. </a:t>
          </a:r>
          <a:endParaRPr lang="en-US" sz="2300" kern="1200" dirty="0"/>
        </a:p>
      </dsp:txBody>
      <dsp:txXfrm>
        <a:off x="2872949" y="2551183"/>
        <a:ext cx="5573703" cy="1185449"/>
      </dsp:txXfrm>
    </dsp:sp>
    <dsp:sp modelId="{45167FBC-5EE3-4C8A-A94C-30BB5DE89AD6}">
      <dsp:nvSpPr>
        <dsp:cNvPr id="0" name=""/>
        <dsp:cNvSpPr/>
      </dsp:nvSpPr>
      <dsp:spPr>
        <a:xfrm>
          <a:off x="2766445" y="3736633"/>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DEDE790-6650-4E13-B812-9DA3ABBAEB7C}">
      <dsp:nvSpPr>
        <dsp:cNvPr id="0" name=""/>
        <dsp:cNvSpPr/>
      </dsp:nvSpPr>
      <dsp:spPr>
        <a:xfrm>
          <a:off x="2880558" y="3795905"/>
          <a:ext cx="5573703" cy="118544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7630" tIns="87630" rIns="87630" bIns="87630" numCol="1" spcCol="1270" anchor="t" anchorCtr="0">
          <a:noAutofit/>
        </a:bodyPr>
        <a:lstStyle/>
        <a:p>
          <a:pPr lvl="0" algn="l" defTabSz="1022350">
            <a:lnSpc>
              <a:spcPct val="90000"/>
            </a:lnSpc>
            <a:spcBef>
              <a:spcPct val="0"/>
            </a:spcBef>
            <a:spcAft>
              <a:spcPct val="35000"/>
            </a:spcAft>
          </a:pPr>
          <a:r>
            <a:rPr lang="en-US" sz="2300" kern="1200" dirty="0"/>
            <a:t>d) </a:t>
          </a:r>
          <a:r>
            <a:rPr lang="sr-Latn-RS" sz="2300" kern="1200" dirty="0" smtClean="0"/>
            <a:t>Video snimak lica koja izgledaju kao maloletnici i učestvuju u eksplicitno seksualnoj radnji. </a:t>
          </a:r>
          <a:r>
            <a:rPr lang="en-US" sz="2300" kern="1200" dirty="0" smtClean="0"/>
            <a:t> </a:t>
          </a:r>
          <a:endParaRPr lang="en-US" sz="2300" kern="1200" dirty="0"/>
        </a:p>
      </dsp:txBody>
      <dsp:txXfrm>
        <a:off x="2880558" y="3795905"/>
        <a:ext cx="5573703" cy="1185449"/>
      </dsp:txXfrm>
    </dsp:sp>
    <dsp:sp modelId="{41DAB04F-B76E-41A3-BF92-19D36F058A9E}">
      <dsp:nvSpPr>
        <dsp:cNvPr id="0" name=""/>
        <dsp:cNvSpPr/>
      </dsp:nvSpPr>
      <dsp:spPr>
        <a:xfrm>
          <a:off x="2766445" y="4981355"/>
          <a:ext cx="5680207" cy="0"/>
        </a:xfrm>
        <a:prstGeom prst="line">
          <a:avLst/>
        </a:prstGeom>
        <a:solidFill>
          <a:schemeClr val="accent1">
            <a:hueOff val="0"/>
            <a:satOff val="0"/>
            <a:lumOff val="0"/>
            <a:alphaOff val="0"/>
          </a:schemeClr>
        </a:solidFill>
        <a:ln w="25400" cap="flat" cmpd="sng" algn="ctr">
          <a:solidFill>
            <a:schemeClr val="accent1">
              <a:tint val="5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5.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1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1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0.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2.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5.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6.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7.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8.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9.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1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0.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9.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smtClean="0">
                <a:latin typeface="Calibri" pitchFamily="34" charset="0"/>
              </a:defRPr>
            </a:lvl1pPr>
          </a:lstStyle>
          <a:p>
            <a:pPr>
              <a:defRPr/>
            </a:pPr>
            <a:fld id="{C1B3EDF1-F18A-45C1-B6F1-897AB80CF26C}" type="datetime1">
              <a:rPr lang="en-US"/>
              <a:pPr>
                <a:defRPr/>
              </a:pPr>
              <a:t>4/2/2021</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endParaRPr lang="en-US" noProof="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smtClean="0">
                <a:latin typeface="Calibri" pitchFamily="34" charset="0"/>
              </a:defRPr>
            </a:lvl1pPr>
          </a:lstStyle>
          <a:p>
            <a:pPr>
              <a:defRPr/>
            </a:pPr>
            <a:fld id="{26CF4C01-59D1-40AC-ABAA-0AE036E9F18B}" type="slidenum">
              <a:rPr lang="en-US"/>
              <a:pPr>
                <a:defRPr/>
              </a:pPr>
              <a:t>‹#›</a:t>
            </a:fld>
            <a:endParaRPr lang="en-US"/>
          </a:p>
        </p:txBody>
      </p:sp>
    </p:spTree>
    <p:extLst>
      <p:ext uri="{BB962C8B-B14F-4D97-AF65-F5344CB8AC3E}">
        <p14:creationId xmlns:p14="http://schemas.microsoft.com/office/powerpoint/2010/main" val="1028704913"/>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65"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05.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06.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0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10.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11.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12.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14.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16.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20.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21.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25.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27.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34.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35.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36.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37.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38.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39.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0.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41.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42.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43.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44.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45.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46.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47.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48.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9.xml.rels><?xml version="1.0" encoding="UTF-8" standalone="yes"?>
<Relationships xmlns="http://schemas.openxmlformats.org/package/2006/relationships"><Relationship Id="rId2" Type="http://schemas.openxmlformats.org/officeDocument/2006/relationships/slide" Target="../slides/slide14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0.xml.rels><?xml version="1.0" encoding="UTF-8" standalone="yes"?>
<Relationships xmlns="http://schemas.openxmlformats.org/package/2006/relationships"><Relationship Id="rId2" Type="http://schemas.openxmlformats.org/officeDocument/2006/relationships/slide" Target="../slides/slide150.xml"/><Relationship Id="rId1" Type="http://schemas.openxmlformats.org/officeDocument/2006/relationships/notesMaster" Target="../notesMasters/notesMaster1.xml"/></Relationships>
</file>

<file path=ppt/notesSlides/_rels/notesSlide151.xml.rels><?xml version="1.0" encoding="UTF-8" standalone="yes"?>
<Relationships xmlns="http://schemas.openxmlformats.org/package/2006/relationships"><Relationship Id="rId2" Type="http://schemas.openxmlformats.org/officeDocument/2006/relationships/slide" Target="../slides/slide151.xml"/><Relationship Id="rId1" Type="http://schemas.openxmlformats.org/officeDocument/2006/relationships/notesMaster" Target="../notesMasters/notesMaster1.xml"/></Relationships>
</file>

<file path=ppt/notesSlides/_rels/notesSlide152.xml.rels><?xml version="1.0" encoding="UTF-8" standalone="yes"?>
<Relationships xmlns="http://schemas.openxmlformats.org/package/2006/relationships"><Relationship Id="rId2" Type="http://schemas.openxmlformats.org/officeDocument/2006/relationships/slide" Target="../slides/slide152.xml"/><Relationship Id="rId1" Type="http://schemas.openxmlformats.org/officeDocument/2006/relationships/notesMaster" Target="../notesMasters/notesMaster1.xml"/></Relationships>
</file>

<file path=ppt/notesSlides/_rels/notesSlide153.xml.rels><?xml version="1.0" encoding="UTF-8" standalone="yes"?>
<Relationships xmlns="http://schemas.openxmlformats.org/package/2006/relationships"><Relationship Id="rId2" Type="http://schemas.openxmlformats.org/officeDocument/2006/relationships/slide" Target="../slides/slide153.xml"/><Relationship Id="rId1" Type="http://schemas.openxmlformats.org/officeDocument/2006/relationships/notesMaster" Target="../notesMasters/notesMaster1.xml"/></Relationships>
</file>

<file path=ppt/notesSlides/_rels/notesSlide154.xml.rels><?xml version="1.0" encoding="UTF-8" standalone="yes"?>
<Relationships xmlns="http://schemas.openxmlformats.org/package/2006/relationships"><Relationship Id="rId2" Type="http://schemas.openxmlformats.org/officeDocument/2006/relationships/slide" Target="../slides/slide154.xml"/><Relationship Id="rId1" Type="http://schemas.openxmlformats.org/officeDocument/2006/relationships/notesMaster" Target="../notesMasters/notesMaster1.xml"/></Relationships>
</file>

<file path=ppt/notesSlides/_rels/notesSlide155.xml.rels><?xml version="1.0" encoding="UTF-8" standalone="yes"?>
<Relationships xmlns="http://schemas.openxmlformats.org/package/2006/relationships"><Relationship Id="rId2" Type="http://schemas.openxmlformats.org/officeDocument/2006/relationships/slide" Target="../slides/slide155.xml"/><Relationship Id="rId1" Type="http://schemas.openxmlformats.org/officeDocument/2006/relationships/notesMaster" Target="../notesMasters/notesMaster1.xml"/></Relationships>
</file>

<file path=ppt/notesSlides/_rels/notesSlide156.xml.rels><?xml version="1.0" encoding="UTF-8" standalone="yes"?>
<Relationships xmlns="http://schemas.openxmlformats.org/package/2006/relationships"><Relationship Id="rId2" Type="http://schemas.openxmlformats.org/officeDocument/2006/relationships/slide" Target="../slides/slide156.xml"/><Relationship Id="rId1" Type="http://schemas.openxmlformats.org/officeDocument/2006/relationships/notesMaster" Target="../notesMasters/notesMaster1.xml"/></Relationships>
</file>

<file path=ppt/notesSlides/_rels/notesSlide157.xml.rels><?xml version="1.0" encoding="UTF-8" standalone="yes"?>
<Relationships xmlns="http://schemas.openxmlformats.org/package/2006/relationships"><Relationship Id="rId2" Type="http://schemas.openxmlformats.org/officeDocument/2006/relationships/slide" Target="../slides/slide157.xml"/><Relationship Id="rId1" Type="http://schemas.openxmlformats.org/officeDocument/2006/relationships/notesMaster" Target="../notesMasters/notesMaster1.xml"/></Relationships>
</file>

<file path=ppt/notesSlides/_rels/notesSlide158.xml.rels><?xml version="1.0" encoding="UTF-8" standalone="yes"?>
<Relationships xmlns="http://schemas.openxmlformats.org/package/2006/relationships"><Relationship Id="rId2" Type="http://schemas.openxmlformats.org/officeDocument/2006/relationships/slide" Target="../slides/slide158.xml"/><Relationship Id="rId1" Type="http://schemas.openxmlformats.org/officeDocument/2006/relationships/notesMaster" Target="../notesMasters/notesMaster1.xml"/></Relationships>
</file>

<file path=ppt/notesSlides/_rels/notesSlide159.xml.rels><?xml version="1.0" encoding="UTF-8" standalone="yes"?>
<Relationships xmlns="http://schemas.openxmlformats.org/package/2006/relationships"><Relationship Id="rId2" Type="http://schemas.openxmlformats.org/officeDocument/2006/relationships/slide" Target="../slides/slide15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0.xml.rels><?xml version="1.0" encoding="UTF-8" standalone="yes"?>
<Relationships xmlns="http://schemas.openxmlformats.org/package/2006/relationships"><Relationship Id="rId2" Type="http://schemas.openxmlformats.org/officeDocument/2006/relationships/slide" Target="../slides/slide160.xml"/><Relationship Id="rId1" Type="http://schemas.openxmlformats.org/officeDocument/2006/relationships/notesMaster" Target="../notesMasters/notesMaster1.xml"/></Relationships>
</file>

<file path=ppt/notesSlides/_rels/notesSlide161.xml.rels><?xml version="1.0" encoding="UTF-8" standalone="yes"?>
<Relationships xmlns="http://schemas.openxmlformats.org/package/2006/relationships"><Relationship Id="rId2" Type="http://schemas.openxmlformats.org/officeDocument/2006/relationships/slide" Target="../slides/slide161.xml"/><Relationship Id="rId1" Type="http://schemas.openxmlformats.org/officeDocument/2006/relationships/notesMaster" Target="../notesMasters/notesMaster1.xml"/></Relationships>
</file>

<file path=ppt/notesSlides/_rels/notesSlide162.xml.rels><?xml version="1.0" encoding="UTF-8" standalone="yes"?>
<Relationships xmlns="http://schemas.openxmlformats.org/package/2006/relationships"><Relationship Id="rId2" Type="http://schemas.openxmlformats.org/officeDocument/2006/relationships/slide" Target="../slides/slide162.xml"/><Relationship Id="rId1" Type="http://schemas.openxmlformats.org/officeDocument/2006/relationships/notesMaster" Target="../notesMasters/notesMaster1.xml"/></Relationships>
</file>

<file path=ppt/notesSlides/_rels/notesSlide163.xml.rels><?xml version="1.0" encoding="UTF-8" standalone="yes"?>
<Relationships xmlns="http://schemas.openxmlformats.org/package/2006/relationships"><Relationship Id="rId2" Type="http://schemas.openxmlformats.org/officeDocument/2006/relationships/slide" Target="../slides/slide163.xml"/><Relationship Id="rId1" Type="http://schemas.openxmlformats.org/officeDocument/2006/relationships/notesMaster" Target="../notesMasters/notesMaster1.xml"/></Relationships>
</file>

<file path=ppt/notesSlides/_rels/notesSlide164.xml.rels><?xml version="1.0" encoding="UTF-8" standalone="yes"?>
<Relationships xmlns="http://schemas.openxmlformats.org/package/2006/relationships"><Relationship Id="rId2" Type="http://schemas.openxmlformats.org/officeDocument/2006/relationships/slide" Target="../slides/slide164.xml"/><Relationship Id="rId1" Type="http://schemas.openxmlformats.org/officeDocument/2006/relationships/notesMaster" Target="../notesMasters/notesMaster1.xml"/></Relationships>
</file>

<file path=ppt/notesSlides/_rels/notesSlide165.xml.rels><?xml version="1.0" encoding="UTF-8" standalone="yes"?>
<Relationships xmlns="http://schemas.openxmlformats.org/package/2006/relationships"><Relationship Id="rId2" Type="http://schemas.openxmlformats.org/officeDocument/2006/relationships/slide" Target="../slides/slide165.xml"/><Relationship Id="rId1" Type="http://schemas.openxmlformats.org/officeDocument/2006/relationships/notesMaster" Target="../notesMasters/notesMaster1.xml"/></Relationships>
</file>

<file path=ppt/notesSlides/_rels/notesSlide166.xml.rels><?xml version="1.0" encoding="UTF-8" standalone="yes"?>
<Relationships xmlns="http://schemas.openxmlformats.org/package/2006/relationships"><Relationship Id="rId2" Type="http://schemas.openxmlformats.org/officeDocument/2006/relationships/slide" Target="../slides/slide166.xml"/><Relationship Id="rId1" Type="http://schemas.openxmlformats.org/officeDocument/2006/relationships/notesMaster" Target="../notesMasters/notesMaster1.xml"/></Relationships>
</file>

<file path=ppt/notesSlides/_rels/notesSlide167.xml.rels><?xml version="1.0" encoding="UTF-8" standalone="yes"?>
<Relationships xmlns="http://schemas.openxmlformats.org/package/2006/relationships"><Relationship Id="rId2" Type="http://schemas.openxmlformats.org/officeDocument/2006/relationships/slide" Target="../slides/slide167.xml"/><Relationship Id="rId1" Type="http://schemas.openxmlformats.org/officeDocument/2006/relationships/notesMaster" Target="../notesMasters/notesMaster1.xml"/></Relationships>
</file>

<file path=ppt/notesSlides/_rels/notesSlide168.xml.rels><?xml version="1.0" encoding="UTF-8" standalone="yes"?>
<Relationships xmlns="http://schemas.openxmlformats.org/package/2006/relationships"><Relationship Id="rId2" Type="http://schemas.openxmlformats.org/officeDocument/2006/relationships/slide" Target="../slides/slide168.xml"/><Relationship Id="rId1" Type="http://schemas.openxmlformats.org/officeDocument/2006/relationships/notesMaster" Target="../notesMasters/notesMaster1.xml"/></Relationships>
</file>

<file path=ppt/notesSlides/_rels/notesSlide169.xml.rels><?xml version="1.0" encoding="UTF-8" standalone="yes"?>
<Relationships xmlns="http://schemas.openxmlformats.org/package/2006/relationships"><Relationship Id="rId2" Type="http://schemas.openxmlformats.org/officeDocument/2006/relationships/slide" Target="../slides/slide16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0.xml.rels><?xml version="1.0" encoding="UTF-8" standalone="yes"?>
<Relationships xmlns="http://schemas.openxmlformats.org/package/2006/relationships"><Relationship Id="rId2" Type="http://schemas.openxmlformats.org/officeDocument/2006/relationships/slide" Target="../slides/slide170.xml"/><Relationship Id="rId1" Type="http://schemas.openxmlformats.org/officeDocument/2006/relationships/notesMaster" Target="../notesMasters/notesMaster1.xml"/></Relationships>
</file>

<file path=ppt/notesSlides/_rels/notesSlide171.xml.rels><?xml version="1.0" encoding="UTF-8" standalone="yes"?>
<Relationships xmlns="http://schemas.openxmlformats.org/package/2006/relationships"><Relationship Id="rId2" Type="http://schemas.openxmlformats.org/officeDocument/2006/relationships/slide" Target="../slides/slide171.xml"/><Relationship Id="rId1" Type="http://schemas.openxmlformats.org/officeDocument/2006/relationships/notesMaster" Target="../notesMasters/notesMaster1.xml"/></Relationships>
</file>

<file path=ppt/notesSlides/_rels/notesSlide172.xml.rels><?xml version="1.0" encoding="UTF-8" standalone="yes"?>
<Relationships xmlns="http://schemas.openxmlformats.org/package/2006/relationships"><Relationship Id="rId2" Type="http://schemas.openxmlformats.org/officeDocument/2006/relationships/slide" Target="../slides/slide172.xml"/><Relationship Id="rId1" Type="http://schemas.openxmlformats.org/officeDocument/2006/relationships/notesMaster" Target="../notesMasters/notesMaster1.xml"/></Relationships>
</file>

<file path=ppt/notesSlides/_rels/notesSlide173.xml.rels><?xml version="1.0" encoding="UTF-8" standalone="yes"?>
<Relationships xmlns="http://schemas.openxmlformats.org/package/2006/relationships"><Relationship Id="rId2" Type="http://schemas.openxmlformats.org/officeDocument/2006/relationships/slide" Target="../slides/slide173.xml"/><Relationship Id="rId1" Type="http://schemas.openxmlformats.org/officeDocument/2006/relationships/notesMaster" Target="../notesMasters/notesMaster1.xml"/></Relationships>
</file>

<file path=ppt/notesSlides/_rels/notesSlide174.xml.rels><?xml version="1.0" encoding="UTF-8" standalone="yes"?>
<Relationships xmlns="http://schemas.openxmlformats.org/package/2006/relationships"><Relationship Id="rId2" Type="http://schemas.openxmlformats.org/officeDocument/2006/relationships/slide" Target="../slides/slide174.xml"/><Relationship Id="rId1" Type="http://schemas.openxmlformats.org/officeDocument/2006/relationships/notesMaster" Target="../notesMasters/notesMaster1.xml"/></Relationships>
</file>

<file path=ppt/notesSlides/_rels/notesSlide175.xml.rels><?xml version="1.0" encoding="UTF-8" standalone="yes"?>
<Relationships xmlns="http://schemas.openxmlformats.org/package/2006/relationships"><Relationship Id="rId2" Type="http://schemas.openxmlformats.org/officeDocument/2006/relationships/slide" Target="../slides/slide175.xml"/><Relationship Id="rId1" Type="http://schemas.openxmlformats.org/officeDocument/2006/relationships/notesMaster" Target="../notesMasters/notesMaster1.xml"/></Relationships>
</file>

<file path=ppt/notesSlides/_rels/notesSlide176.xml.rels><?xml version="1.0" encoding="UTF-8" standalone="yes"?>
<Relationships xmlns="http://schemas.openxmlformats.org/package/2006/relationships"><Relationship Id="rId2" Type="http://schemas.openxmlformats.org/officeDocument/2006/relationships/slide" Target="../slides/slide177.xml"/><Relationship Id="rId1" Type="http://schemas.openxmlformats.org/officeDocument/2006/relationships/notesMaster" Target="../notesMasters/notesMaster1.xml"/></Relationships>
</file>

<file path=ppt/notesSlides/_rels/notesSlide177.xml.rels><?xml version="1.0" encoding="UTF-8" standalone="yes"?>
<Relationships xmlns="http://schemas.openxmlformats.org/package/2006/relationships"><Relationship Id="rId2" Type="http://schemas.openxmlformats.org/officeDocument/2006/relationships/slide" Target="../slides/slide178.xml"/><Relationship Id="rId1" Type="http://schemas.openxmlformats.org/officeDocument/2006/relationships/notesMaster" Target="../notesMasters/notesMaster1.xml"/></Relationships>
</file>

<file path=ppt/notesSlides/_rels/notesSlide178.xml.rels><?xml version="1.0" encoding="UTF-8" standalone="yes"?>
<Relationships xmlns="http://schemas.openxmlformats.org/package/2006/relationships"><Relationship Id="rId3" Type="http://schemas.openxmlformats.org/officeDocument/2006/relationships/hyperlink" Target="https://rm.coe.int/CoERMPublicCommonSearchServices/DisplayDCTMContent?documentId=09000016806a495e" TargetMode="External"/><Relationship Id="rId2" Type="http://schemas.openxmlformats.org/officeDocument/2006/relationships/slide" Target="../slides/slide179.xml"/><Relationship Id="rId1" Type="http://schemas.openxmlformats.org/officeDocument/2006/relationships/notesMaster" Target="../notesMasters/notesMaster1.xml"/></Relationships>
</file>

<file path=ppt/notesSlides/_rels/notesSlide179.xml.rels><?xml version="1.0" encoding="UTF-8" standalone="yes"?>
<Relationships xmlns="http://schemas.openxmlformats.org/package/2006/relationships"><Relationship Id="rId2" Type="http://schemas.openxmlformats.org/officeDocument/2006/relationships/slide" Target="../slides/slide18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0.xml.rels><?xml version="1.0" encoding="UTF-8" standalone="yes"?>
<Relationships xmlns="http://schemas.openxmlformats.org/package/2006/relationships"><Relationship Id="rId2" Type="http://schemas.openxmlformats.org/officeDocument/2006/relationships/slide" Target="../slides/slide181.xml"/><Relationship Id="rId1" Type="http://schemas.openxmlformats.org/officeDocument/2006/relationships/notesMaster" Target="../notesMasters/notesMaster1.xml"/></Relationships>
</file>

<file path=ppt/notesSlides/_rels/notesSlide181.xml.rels><?xml version="1.0" encoding="UTF-8" standalone="yes"?>
<Relationships xmlns="http://schemas.openxmlformats.org/package/2006/relationships"><Relationship Id="rId2" Type="http://schemas.openxmlformats.org/officeDocument/2006/relationships/slide" Target="../slides/slide182.xml"/><Relationship Id="rId1" Type="http://schemas.openxmlformats.org/officeDocument/2006/relationships/notesMaster" Target="../notesMasters/notesMaster1.xml"/></Relationships>
</file>

<file path=ppt/notesSlides/_rels/notesSlide182.xml.rels><?xml version="1.0" encoding="UTF-8" standalone="yes"?>
<Relationships xmlns="http://schemas.openxmlformats.org/package/2006/relationships"><Relationship Id="rId2" Type="http://schemas.openxmlformats.org/officeDocument/2006/relationships/slide" Target="../slides/slide183.xml"/><Relationship Id="rId1" Type="http://schemas.openxmlformats.org/officeDocument/2006/relationships/notesMaster" Target="../notesMasters/notesMaster1.xml"/></Relationships>
</file>

<file path=ppt/notesSlides/_rels/notesSlide183.xml.rels><?xml version="1.0" encoding="UTF-8" standalone="yes"?>
<Relationships xmlns="http://schemas.openxmlformats.org/package/2006/relationships"><Relationship Id="rId2" Type="http://schemas.openxmlformats.org/officeDocument/2006/relationships/slide" Target="../slides/slide184.xml"/><Relationship Id="rId1" Type="http://schemas.openxmlformats.org/officeDocument/2006/relationships/notesMaster" Target="../notesMasters/notesMaster1.xml"/></Relationships>
</file>

<file path=ppt/notesSlides/_rels/notesSlide184.xml.rels><?xml version="1.0" encoding="UTF-8" standalone="yes"?>
<Relationships xmlns="http://schemas.openxmlformats.org/package/2006/relationships"><Relationship Id="rId2" Type="http://schemas.openxmlformats.org/officeDocument/2006/relationships/slide" Target="../slides/slide185.xml"/><Relationship Id="rId1" Type="http://schemas.openxmlformats.org/officeDocument/2006/relationships/notesMaster" Target="../notesMasters/notesMaster1.xml"/></Relationships>
</file>

<file path=ppt/notesSlides/_rels/notesSlide185.xml.rels><?xml version="1.0" encoding="UTF-8" standalone="yes"?>
<Relationships xmlns="http://schemas.openxmlformats.org/package/2006/relationships"><Relationship Id="rId2" Type="http://schemas.openxmlformats.org/officeDocument/2006/relationships/slide" Target="../slides/slide186.xml"/><Relationship Id="rId1" Type="http://schemas.openxmlformats.org/officeDocument/2006/relationships/notesMaster" Target="../notesMasters/notesMaster1.xml"/></Relationships>
</file>

<file path=ppt/notesSlides/_rels/notesSlide186.xml.rels><?xml version="1.0" encoding="UTF-8" standalone="yes"?>
<Relationships xmlns="http://schemas.openxmlformats.org/package/2006/relationships"><Relationship Id="rId2" Type="http://schemas.openxmlformats.org/officeDocument/2006/relationships/slide" Target="../slides/slide18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a:t>
            </a:fld>
            <a:endParaRPr lang="en-US"/>
          </a:p>
        </p:txBody>
      </p:sp>
    </p:spTree>
    <p:extLst>
      <p:ext uri="{BB962C8B-B14F-4D97-AF65-F5344CB8AC3E}">
        <p14:creationId xmlns:p14="http://schemas.microsoft.com/office/powerpoint/2010/main" val="42793535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Na levoj strani slajda prikazan je tekst člana 1. tačke b) Budimpeštanske konvencije, odnosno definicija</a:t>
            </a:r>
            <a:r>
              <a:rPr lang="sr-Latn-RS" baseline="0" dirty="0" smtClean="0"/>
              <a:t> „računarskog podatka</a:t>
            </a:r>
            <a:r>
              <a:rPr lang="en-US" dirty="0" smtClean="0"/>
              <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se</a:t>
            </a:r>
            <a:r>
              <a:rPr lang="sr-Latn-RS" baseline="0" dirty="0" smtClean="0"/>
              <a:t>  nalazi objašnjenje definicije. </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r-Latn-RS" altLang="sr-Latn-RS" dirty="0" smtClean="0"/>
              <a:t>Definicija računarskog podatka</a:t>
            </a:r>
            <a:r>
              <a:rPr lang="sr-Latn-RS" altLang="sr-Latn-RS" baseline="0" dirty="0" smtClean="0"/>
              <a:t> temelji se na definiciji podatka Međunarodne organizacije za standardizaciju (International Organisation for </a:t>
            </a:r>
            <a:r>
              <a:rPr lang="sr-Latn-RS" altLang="sr-Latn-RS" dirty="0" smtClean="0"/>
              <a:t>Standardization</a:t>
            </a:r>
            <a:r>
              <a:rPr lang="sr-Latn-RS" altLang="sr-Latn-RS" baseline="0" dirty="0" smtClean="0"/>
              <a:t> </a:t>
            </a:r>
            <a:r>
              <a:rPr lang="en-150" altLang="sr-Latn-RS" baseline="0" dirty="0" smtClean="0"/>
              <a:t>–</a:t>
            </a:r>
            <a:r>
              <a:rPr lang="sr-Latn-RS" altLang="sr-Latn-RS" baseline="0" dirty="0" smtClean="0"/>
              <a:t> ISO) . Definicija sadrži pojam „podesan za obradu“, što znači da se podatak </a:t>
            </a:r>
            <a:r>
              <a:rPr lang="sr-Latn-RS" altLang="sr-Latn-RS" b="0" i="0" u="none" baseline="0" dirty="0" smtClean="0"/>
              <a:t>stavlja </a:t>
            </a:r>
            <a:r>
              <a:rPr lang="sr-Latn-RS" altLang="sr-Latn-RS" baseline="0" dirty="0" smtClean="0"/>
              <a:t>u takav oblik, da ga računarski sistem može direktno obraditi. Kako bi bilo sasvim jasno da se „podatak“ u Budimpeštanskoj konvenciji mora razumeti kao podatak u elektronskom ili drugom obliku koji se može direktno obraditi, uvodi se pojam „računarskog podatka.“</a:t>
            </a:r>
            <a:r>
              <a:rPr lang="en-US" altLang="sr-Latn-RS" dirty="0" smtClean="0"/>
              <a:t> </a:t>
            </a:r>
            <a:endParaRPr lang="en-US" altLang="sr-Latn-RS" dirty="0"/>
          </a:p>
          <a:p>
            <a:pPr eaLnBrk="1" hangingPunct="1"/>
            <a:endParaRPr lang="en-US" altLang="sr-Latn-RS" dirty="0"/>
          </a:p>
          <a:p>
            <a:pPr eaLnBrk="1" hangingPunct="1"/>
            <a:r>
              <a:rPr lang="sr-Latn-RS" altLang="sr-Latn-RS" dirty="0" smtClean="0"/>
              <a:t>Računarski</a:t>
            </a:r>
            <a:r>
              <a:rPr lang="sr-Latn-RS" altLang="sr-Latn-RS" baseline="0" dirty="0" smtClean="0"/>
              <a:t> podatak, na način na koji je definisan, može biti cilj jednog krivičnog dela, ili više njih, definisanih Budimpeštanskom konvencijom (</a:t>
            </a:r>
            <a:r>
              <a:rPr lang="sr-Latn-RS" altLang="sr-Latn-RS" b="0" i="0" u="none" baseline="0" dirty="0" smtClean="0"/>
              <a:t>P</a:t>
            </a:r>
            <a:r>
              <a:rPr lang="sr-Latn-RS" altLang="sr-Latn-RS" baseline="0" dirty="0" smtClean="0"/>
              <a:t>oglavlje II, Deo 1), kao i predmet primene jedne od istražnih mera definisanih Budimpeštanskom konvencijom (Poglavlje II, Deo 2).</a:t>
            </a:r>
            <a:endParaRPr lang="en-GB" sz="1200" kern="1200" dirty="0">
              <a:solidFill>
                <a:schemeClr val="tx1"/>
              </a:solidFill>
              <a:latin typeface="+mn-lt"/>
              <a:ea typeface="MS PGothic" pitchFamily="34" charset="-128"/>
              <a:cs typeface="ＭＳ Ｐゴシック"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a:t>
            </a:fld>
            <a:endParaRPr lang="en-US"/>
          </a:p>
        </p:txBody>
      </p:sp>
    </p:spTree>
    <p:extLst>
      <p:ext uri="{BB962C8B-B14F-4D97-AF65-F5344CB8AC3E}">
        <p14:creationId xmlns:p14="http://schemas.microsoft.com/office/powerpoint/2010/main" val="1633351612"/>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16. Budimpeštanske konvencije s markiranim elementom „</a:t>
            </a:r>
            <a:r>
              <a:rPr lang="sr-Latn-RS" sz="1200" b="0" dirty="0" smtClean="0">
                <a:solidFill>
                  <a:srgbClr val="FF0000"/>
                </a:solidFill>
              </a:rPr>
              <a:t>određenih računarskih podataka, uključujući tu i podatke o saobraćaju</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Ovlašćenje da se naredi</a:t>
            </a:r>
            <a:r>
              <a:rPr lang="sr-Latn-RS" baseline="0" dirty="0" smtClean="0"/>
              <a:t> ili na sličan način postigne hitna zaštita podataka nije ekvivalent konceptu zadržavanja podataka, te je neophodno da ovlašćenom telu koje naređuje ili na sličan način postiže hitnu zaštitu sačuvanih računarskih podataka bude dozvoljeno da to čini u odnosu na konkretne podatke, umesto da nalaže opštu obavezu licima da zadržavaju neodređene ili proizvoljne količine podataka.</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100</a:t>
            </a:fld>
            <a:endParaRPr lang="en-US"/>
          </a:p>
        </p:txBody>
      </p:sp>
    </p:spTree>
    <p:extLst>
      <p:ext uri="{BB962C8B-B14F-4D97-AF65-F5344CB8AC3E}">
        <p14:creationId xmlns:p14="http://schemas.microsoft.com/office/powerpoint/2010/main" val="524845090"/>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16. Budimpeštanske konvencije s markiranim elementom „</a:t>
            </a:r>
            <a:r>
              <a:rPr lang="sr-Latn-RS" sz="1200" b="0" dirty="0" smtClean="0">
                <a:solidFill>
                  <a:srgbClr val="FF0000"/>
                </a:solidFill>
              </a:rPr>
              <a:t>sačuvani preko računarskog sistema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Ovo</a:t>
            </a:r>
            <a:r>
              <a:rPr lang="sr-Latn-RS" baseline="0" dirty="0" smtClean="0"/>
              <a:t> procesno ovlašćenje ne može se koristiti da se bilo ko obaveže da zaštiti podatke koji već ne postoje, ili nisu sačuvani putem računarskog sistema. Time se još jednom pravi razlika u odnosu na obavezu zadržavanja podatka, koja se može primeniti na podatke koji ne postoje.</a:t>
            </a:r>
            <a:endParaRPr lang="en-U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101</a:t>
            </a:fld>
            <a:endParaRPr lang="en-US"/>
          </a:p>
        </p:txBody>
      </p:sp>
    </p:spTree>
    <p:extLst>
      <p:ext uri="{BB962C8B-B14F-4D97-AF65-F5344CB8AC3E}">
        <p14:creationId xmlns:p14="http://schemas.microsoft.com/office/powerpoint/2010/main" val="3434643006"/>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16. Budimpeštanske konvencije s markiranim elementom „</a:t>
            </a:r>
            <a:r>
              <a:rPr lang="sr-Latn-RS" sz="1200" b="0" dirty="0" smtClean="0">
                <a:solidFill>
                  <a:srgbClr val="FF0000"/>
                </a:solidFill>
              </a:rPr>
              <a:t>osnova</a:t>
            </a:r>
            <a:r>
              <a:rPr lang="sr-Latn-RS" sz="1200" b="0" dirty="0" smtClean="0"/>
              <a:t> </a:t>
            </a:r>
            <a:r>
              <a:rPr lang="sr-Latn-RS" sz="1200" b="0" dirty="0" smtClean="0">
                <a:solidFill>
                  <a:srgbClr val="FF0000"/>
                </a:solidFill>
              </a:rPr>
              <a:t>da se veruje da su računarski podaci naročito podložni gubitku ili izmeni</a:t>
            </a:r>
            <a:r>
              <a:rPr lang="sr-Latn-RS" sz="1200" b="1" dirty="0" smtClean="0">
                <a:solidFill>
                  <a:srgbClr val="FF0000"/>
                </a:solidFill>
              </a:rPr>
              <a:t> </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a:endParaRPr lang="sr-Latn-RS" dirty="0" smtClean="0"/>
          </a:p>
          <a:p>
            <a:pPr algn="just"/>
            <a:r>
              <a:rPr lang="sr-Latn-RS" dirty="0" smtClean="0"/>
              <a:t>U pojedinim</a:t>
            </a:r>
            <a:r>
              <a:rPr lang="sr-Latn-RS" baseline="0" dirty="0" smtClean="0"/>
              <a:t> jurisdikcijama, od pripadnika organa za zaštitu pravnog poretka se traži da uvere nadležna tela da su sačuvani računarski podaci za koje se traži hitna zaštita podložni gubitku ili izmeni. To obuhvata i podložnost namernom gubitku/izmeni računarskih podataka, i nenamernom gubitku/izmeni usled nebezbednog čuvanja računarskih podataka. </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102</a:t>
            </a:fld>
            <a:endParaRPr lang="en-US"/>
          </a:p>
        </p:txBody>
      </p:sp>
    </p:spTree>
    <p:extLst>
      <p:ext uri="{BB962C8B-B14F-4D97-AF65-F5344CB8AC3E}">
        <p14:creationId xmlns:p14="http://schemas.microsoft.com/office/powerpoint/2010/main" val="2054667716"/>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16. Budimpeštanske konvencije s markiranim elementom „</a:t>
            </a:r>
            <a:r>
              <a:rPr lang="sr-Latn-RS" sz="1200" b="0" dirty="0" smtClean="0">
                <a:solidFill>
                  <a:srgbClr val="FF0000"/>
                </a:solidFill>
              </a:rPr>
              <a:t>poseduje ili kontroliše</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sr-Latn-RS" dirty="0" smtClean="0"/>
          </a:p>
          <a:p>
            <a:pPr algn="just"/>
            <a:endParaRPr lang="sr-Latn-RS" dirty="0" smtClean="0"/>
          </a:p>
          <a:p>
            <a:pPr algn="just"/>
            <a:r>
              <a:rPr lang="sr-Latn-RS" dirty="0" smtClean="0"/>
              <a:t>Nadležno telo</a:t>
            </a:r>
            <a:r>
              <a:rPr lang="sr-Latn-RS" baseline="0" dirty="0" smtClean="0"/>
              <a:t> može da naredi licu da zaštiti sačuvane računarske podatke samo ukoliko su ti konkretni računarski podaci ili u posedu, ili pod kontrolom tog lica. Na slajdu se prikazuje razlika između posedovanja (tj. fzičkog posedovanja) i kontrole (tj. slobodne kontrole nad podacima, čak i kada se fizički ne poseduju). </a:t>
            </a:r>
            <a:endParaRPr lang="en-US" dirty="0"/>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en-GB" baseline="0" dirty="0" smtClean="0"/>
              <a:t> </a:t>
            </a: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103</a:t>
            </a:fld>
            <a:endParaRPr lang="en-US"/>
          </a:p>
        </p:txBody>
      </p:sp>
    </p:spTree>
    <p:extLst>
      <p:ext uri="{BB962C8B-B14F-4D97-AF65-F5344CB8AC3E}">
        <p14:creationId xmlns:p14="http://schemas.microsoft.com/office/powerpoint/2010/main" val="131420400"/>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16. Budimpeštanske konvencije s markiranim elementom „</a:t>
            </a:r>
            <a:r>
              <a:rPr lang="sr-Latn-RS" sz="1200" b="0" dirty="0" smtClean="0">
                <a:solidFill>
                  <a:srgbClr val="FF0000"/>
                </a:solidFill>
              </a:rPr>
              <a:t>neophodan vremenski period, a najviše do 90 dana ...</a:t>
            </a:r>
            <a:r>
              <a:rPr lang="sr-Latn-RS" sz="1200" b="0" dirty="0" smtClean="0"/>
              <a:t> </a:t>
            </a:r>
            <a:r>
              <a:rPr lang="sr-Latn-RS" sz="1200" b="0" dirty="0" smtClean="0">
                <a:solidFill>
                  <a:srgbClr val="FF0000"/>
                </a:solidFill>
              </a:rPr>
              <a:t>zahtevaju njihovo otkrivanje ... može da se ponavlja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a:endParaRPr lang="sr-Latn-RS" dirty="0" smtClean="0"/>
          </a:p>
          <a:p>
            <a:pPr algn="just"/>
            <a:r>
              <a:rPr lang="sr-Latn-RS" dirty="0" smtClean="0"/>
              <a:t>Važno je razumeti da je zaštita privremeno ovlašćenje,</a:t>
            </a:r>
            <a:r>
              <a:rPr lang="sr-Latn-RS" baseline="0" dirty="0" smtClean="0"/>
              <a:t> koje pripadnicima organa zaštite pravnog poretka ne dozvoljava da licima narede da podatke čuvaju na neodređeni rok. To je samo privremena mera čiji je cilj da se ne ometa izvršenje drugih procesnih ovlašćenja, poput davanja računarskih podataka na uvid i pretraživanja i zaplene računarskih podataka. Budimpeštanska konvencija potpisnicama nalaže da obezbede maksimalan period of 90 dana za koji se naređuje zaštita, dok se u</a:t>
            </a:r>
            <a:r>
              <a:rPr lang="en-US" baseline="0" dirty="0" smtClean="0"/>
              <a:t> </a:t>
            </a:r>
            <a:r>
              <a:rPr lang="sr-Latn-RS" baseline="0" noProof="0" dirty="0" smtClean="0"/>
              <a:t>naredbi</a:t>
            </a:r>
            <a:r>
              <a:rPr lang="sr-Latn-RS" baseline="0" dirty="0" smtClean="0"/>
              <a:t> za zaštitu navodi konkretan period za svaki predmet posebno. </a:t>
            </a:r>
            <a:endParaRPr lang="en-US" dirty="0"/>
          </a:p>
          <a:p>
            <a:pPr algn="just"/>
            <a:endParaRPr lang="en-PK"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104</a:t>
            </a:fld>
            <a:endParaRPr lang="en-US"/>
          </a:p>
        </p:txBody>
      </p:sp>
    </p:spTree>
    <p:extLst>
      <p:ext uri="{BB962C8B-B14F-4D97-AF65-F5344CB8AC3E}">
        <p14:creationId xmlns:p14="http://schemas.microsoft.com/office/powerpoint/2010/main" val="302318514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16. Budimpeštanske konvencije s markiranim elementom „</a:t>
            </a:r>
            <a:r>
              <a:rPr lang="sr-Latn-RS" sz="1200" b="0" dirty="0" smtClean="0">
                <a:solidFill>
                  <a:srgbClr val="FF0000"/>
                </a:solidFill>
              </a:rPr>
              <a:t>zadrži u tajnosti pokretanje</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a:endParaRPr lang="en-US" dirty="0"/>
          </a:p>
          <a:p>
            <a:pPr algn="just"/>
            <a:r>
              <a:rPr lang="sr-Latn-RS" dirty="0" smtClean="0"/>
              <a:t>Ključno je da subjekat </a:t>
            </a:r>
            <a:r>
              <a:rPr lang="sr-Latn-RS" baseline="0" dirty="0" smtClean="0"/>
              <a:t>kojem se izdaje naredba čuva u tajnosti preduzimanje mera zaštite, jer data mera u suprotnom može biti osujećena.</a:t>
            </a:r>
            <a:r>
              <a:rPr lang="en-US" baseline="0" dirty="0" smtClean="0"/>
              <a:t> </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105</a:t>
            </a:fld>
            <a:endParaRPr lang="en-US"/>
          </a:p>
        </p:txBody>
      </p:sp>
    </p:spTree>
    <p:extLst>
      <p:ext uri="{BB962C8B-B14F-4D97-AF65-F5344CB8AC3E}">
        <p14:creationId xmlns:p14="http://schemas.microsoft.com/office/powerpoint/2010/main" val="2296186984"/>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noProof="0" dirty="0" smtClean="0"/>
              <a:t>S leve strane slajda prikazan je tekst</a:t>
            </a:r>
            <a:r>
              <a:rPr lang="sr-Latn-RS" baseline="0" noProof="0" dirty="0" smtClean="0"/>
              <a:t> člana 17. Budimpeštanske konvencije s markiranim elementom „</a:t>
            </a:r>
            <a:r>
              <a:rPr lang="sr-Latn-RS" sz="1200" b="0" dirty="0" smtClean="0">
                <a:solidFill>
                  <a:srgbClr val="FF0000"/>
                </a:solidFill>
              </a:rPr>
              <a:t>bez obzira da li je u prenosu komunikacije učestvovao jedan ili više davalaca usluga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baseline="0" dirty="0"/>
          </a:p>
          <a:p>
            <a:pPr algn="just"/>
            <a:endParaRPr lang="en-US" baseline="0" dirty="0"/>
          </a:p>
          <a:p>
            <a:pPr algn="just"/>
            <a:r>
              <a:rPr lang="sr-Latn-RS" baseline="0" dirty="0" smtClean="0"/>
              <a:t>Imajući u vidu da je u lanac prenosa svake komunikacije obično uključeno više davalaca usluga, </a:t>
            </a:r>
            <a:r>
              <a:rPr lang="sr-Latn-RS" b="0" i="0" u="none" baseline="0" dirty="0" smtClean="0">
                <a:solidFill>
                  <a:schemeClr val="tx1"/>
                </a:solidFill>
              </a:rPr>
              <a:t>organima za zaštitu pravnog poretka </a:t>
            </a:r>
            <a:r>
              <a:rPr lang="sr-Latn-RS" baseline="0" dirty="0" smtClean="0"/>
              <a:t>nije lako da identifikuju svakog davaoca usluga uključenog u taj lanac, kako bi mogli da vrše druga ovlašćenja (izdavanje naredbe, pretragu i zaplenu) u odnosu na svakog od njih. Iz tog razloga, član 18. Budimpeštanske konvencije daje pravni mandat nadležnim organima da traže delimično odavanje podataka o saobraćaju, kako bi se utvrdilo ko su davaoci usluga uključeni u lanac.</a:t>
            </a:r>
            <a:r>
              <a:rPr lang="en-US" baseline="0" dirty="0" smtClean="0"/>
              <a:t> </a:t>
            </a:r>
            <a:endParaRPr lang="en-US" baseline="0" dirty="0"/>
          </a:p>
          <a:p>
            <a:pPr algn="just"/>
            <a:endParaRPr lang="en-US" baseline="0" dirty="0"/>
          </a:p>
          <a:p>
            <a:pPr algn="just"/>
            <a:r>
              <a:rPr lang="sr-Latn-RS" baseline="0" dirty="0" smtClean="0"/>
              <a:t>Na slajdu su prikazani i različiti načini da se naredba izda za više davalaca usluga (npr. izdaju se zasebne naredbe kako se koji davalac usluga uključen u lanac prenosa identifikuje; jedna naredba koja se izdaje uzastopno, kad se identifikuje sledeći davalac usluga; jedna naredba koja se uručuje jednom davaocu usluga koji je na osnovu naredbe obavezan da obavesti sledećeg provajdera u lancu prenosa).</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106</a:t>
            </a:fld>
            <a:endParaRPr lang="en-US"/>
          </a:p>
        </p:txBody>
      </p:sp>
    </p:spTree>
    <p:extLst>
      <p:ext uri="{BB962C8B-B14F-4D97-AF65-F5344CB8AC3E}">
        <p14:creationId xmlns:p14="http://schemas.microsoft.com/office/powerpoint/2010/main" val="3488611310"/>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lgn="just"/>
            <a:r>
              <a:rPr lang="sr-Latn-RS" noProof="0" dirty="0" smtClean="0"/>
              <a:t>S leve strane slajda prikazan je tekst</a:t>
            </a:r>
            <a:r>
              <a:rPr lang="sr-Latn-RS" baseline="0" noProof="0" dirty="0" smtClean="0"/>
              <a:t> člana 17. Budimpeštanske konvencije s markiranim elementom „</a:t>
            </a:r>
            <a:r>
              <a:rPr lang="sr-Latn-RS" sz="1600" b="0" dirty="0" smtClean="0">
                <a:solidFill>
                  <a:srgbClr val="FF0000"/>
                </a:solidFill>
              </a:rPr>
              <a:t>hitno da otkriju količinu podataka o saobraćaju, koja je dovoljna za identifikaciju davaoca usluga i putanje</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baseline="0" dirty="0"/>
          </a:p>
          <a:p>
            <a:pPr algn="just"/>
            <a:endParaRPr lang="en-US" baseline="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Važno je da se subjekt naredbe za delimično</a:t>
            </a:r>
            <a:r>
              <a:rPr lang="sr-Latn-RS" baseline="0" dirty="0" smtClean="0"/>
              <a:t> otkrivanje podataka od saobraćaju obaveže da obelodani dovoljno podataka o saobraćaju kako bi se mogli identifikovati drugi davaoci usluga uključeni u prenos komunikacije. U nedostatku ovog ovlašćenja, bilo bi vrlo teško utvrditi ko su različiti davaoci usluga uključeni u lanac, te pravilno vršiti odgovarajuća ovlašćenja.</a:t>
            </a:r>
            <a:r>
              <a:rPr lang="en-US" baseline="0" dirty="0" smtClean="0"/>
              <a:t> </a:t>
            </a:r>
            <a:endParaRPr lang="en-U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107</a:t>
            </a:fld>
            <a:endParaRPr lang="en-US"/>
          </a:p>
        </p:txBody>
      </p:sp>
    </p:spTree>
    <p:extLst>
      <p:ext uri="{BB962C8B-B14F-4D97-AF65-F5344CB8AC3E}">
        <p14:creationId xmlns:p14="http://schemas.microsoft.com/office/powerpoint/2010/main" val="51577653"/>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pPr algn="just" eaLnBrk="1" fontAlgn="auto" hangingPunct="1">
              <a:spcBef>
                <a:spcPts val="0"/>
              </a:spcBef>
              <a:spcAft>
                <a:spcPts val="0"/>
              </a:spcAft>
              <a:defRPr/>
            </a:pPr>
            <a:r>
              <a:rPr lang="sr-Latn-RS" dirty="0" smtClean="0"/>
              <a:t>Odredbe člana</a:t>
            </a:r>
            <a:r>
              <a:rPr lang="sr-Latn-RS" baseline="0" dirty="0" smtClean="0"/>
              <a:t> 18. su vrlo zanimljive. Ovaj član nalaže da Strane ugovornice moraju da usvoje zakonodavne mere kako bi ovlastile svoje organe za zaštitu pravnog poretka da izdaju naredbu. Ti organi mogu ovu naredbu izdati građanima i davaocima internet usluga, kojima se naređuje da nadležnim telima obezbede podatke sačuvane u računarskom sistemu koji je pod njihovom odgovornošću, ili da pruže podatke o pretplatniku.</a:t>
            </a:r>
            <a:endParaRPr lang="en-GB" dirty="0"/>
          </a:p>
          <a:p>
            <a:pPr algn="just" eaLnBrk="1" fontAlgn="auto" hangingPunct="1">
              <a:spcBef>
                <a:spcPts val="0"/>
              </a:spcBef>
              <a:spcAft>
                <a:spcPts val="0"/>
              </a:spcAft>
              <a:defRPr/>
            </a:pPr>
            <a:r>
              <a:rPr lang="en-GB" dirty="0"/>
              <a:t> </a:t>
            </a:r>
          </a:p>
          <a:p>
            <a:pPr marL="0" marR="0" indent="0" algn="just" defTabSz="457200" rtl="0" eaLnBrk="1" fontAlgn="auto" latinLnBrk="0" hangingPunct="1">
              <a:lnSpc>
                <a:spcPct val="100000"/>
              </a:lnSpc>
              <a:spcBef>
                <a:spcPts val="0"/>
              </a:spcBef>
              <a:spcAft>
                <a:spcPts val="0"/>
              </a:spcAft>
              <a:buClrTx/>
              <a:buSzTx/>
              <a:buFontTx/>
              <a:buNone/>
              <a:tabLst/>
              <a:defRPr/>
            </a:pPr>
            <a:r>
              <a:rPr lang="sr-Latn-RS" dirty="0" smtClean="0"/>
              <a:t>U skladu sa Konvencijom, u</a:t>
            </a:r>
            <a:r>
              <a:rPr lang="sr-Latn-RS" baseline="0" dirty="0" smtClean="0"/>
              <a:t> naredbi mora biti navedena vrsta i obim zahtevanih podataka. Sasvim je jasno da podaci koje zahteva istraga moraju biti prethodno utvrđeni, i da je svako nasumično ispipavanje terena zabranjeno. Svrha ovog pravnog ograničenja jeste da se utvrdi važno jemstvo u pogledu zaštite ljudskih prava i sloboda u vršenju ovih istražnih ovlašćenja od strane pripadnika organa za zaštitu pravnog poretka. Time se obezbeđuje da se pretraživanje i zaplena podataka ograniče na informacije koje su direktno povezane sa istragom u datom predmetu. To ograničenje je čak i značajnije od sličnih ograničenja koja se odnose na pretresanje i zaplenu u stvarnom svetu, gde </a:t>
            </a:r>
            <a:r>
              <a:rPr lang="sr-Latn-RS" b="0" i="0" u="none" baseline="0" dirty="0" smtClean="0"/>
              <a:t>su te operacije uglavnom ograničenog praktičnog dometa</a:t>
            </a:r>
            <a:r>
              <a:rPr lang="sr-Latn-RS" baseline="0" dirty="0" smtClean="0"/>
              <a:t>. U digitalnom svetu, ukoliko se kao pravilo u punoj meri dopusti pristup svim informacijama koje se nalaze na hardveru, dopustiće se i pristup svakoj vrsti informacija koje se na tom računaru čuvaju i koje često nisu u vezi sa krivičnim delom koje se predmet istrage, a i uključuju treću stranu (u, na primer, komunikaciji mejlom).</a:t>
            </a:r>
          </a:p>
          <a:p>
            <a:pPr marL="0" marR="0" indent="0" algn="just" defTabSz="457200" rtl="0" eaLnBrk="1" fontAlgn="auto" latinLnBrk="0" hangingPunct="1">
              <a:lnSpc>
                <a:spcPct val="100000"/>
              </a:lnSpc>
              <a:spcBef>
                <a:spcPts val="0"/>
              </a:spcBef>
              <a:spcAft>
                <a:spcPts val="0"/>
              </a:spcAft>
              <a:buClrTx/>
              <a:buSzTx/>
              <a:buFontTx/>
              <a:buNone/>
              <a:tabLst/>
              <a:defRPr/>
            </a:pPr>
            <a:endParaRPr lang="sr-Latn-RS" baseline="0" dirty="0" smtClean="0"/>
          </a:p>
          <a:p>
            <a:pPr marL="0" marR="0" indent="0" algn="just" defTabSz="457200" rtl="0" eaLnBrk="1" fontAlgn="auto" latinLnBrk="0" hangingPunct="1">
              <a:lnSpc>
                <a:spcPct val="100000"/>
              </a:lnSpc>
              <a:spcBef>
                <a:spcPts val="0"/>
              </a:spcBef>
              <a:spcAft>
                <a:spcPts val="0"/>
              </a:spcAft>
              <a:buClrTx/>
              <a:buSzTx/>
              <a:buFontTx/>
              <a:buNone/>
              <a:tabLst/>
              <a:defRPr/>
            </a:pPr>
            <a:r>
              <a:rPr lang="sr-Latn-RS" baseline="0" dirty="0" smtClean="0"/>
              <a:t>Kako je prethodno pomenuto, članom 16. se može uspostaviti obaveza davaoca usluga da zaštiti računarske podatke. Otkrivanje podataka o saobraćaju organima za zaštitu pravnog poretka organizovano je članom 17, dopuštajući odavanje podataka o saobraćaju. Mogućnost da se tim organima otkrije i druga vrsta informacija koje se čuvaju na digitalnom medijumu regulisana je članom 18, shodno ili ne naredbi za zaštitu izdatom na osnovu člana 16.</a:t>
            </a:r>
            <a:r>
              <a:rPr lang="en-US" dirty="0" smtClean="0"/>
              <a:t> </a:t>
            </a:r>
            <a:endParaRPr lang="en-GB" dirty="0" smtClean="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108</a:t>
            </a:fld>
            <a:endParaRPr lang="en-US"/>
          </a:p>
        </p:txBody>
      </p:sp>
    </p:spTree>
    <p:extLst>
      <p:ext uri="{BB962C8B-B14F-4D97-AF65-F5344CB8AC3E}">
        <p14:creationId xmlns:p14="http://schemas.microsoft.com/office/powerpoint/2010/main" val="1887818792"/>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18. Budimpeštanske konvencije s markiranim elementom „licu na svojoj teritoriji</a:t>
            </a:r>
            <a:r>
              <a:rPr lang="sr-Latn-RS" sz="1200" b="0" dirty="0" smtClean="0">
                <a:solidFill>
                  <a:srgbClr val="FF0000"/>
                </a:solidFill>
              </a:rPr>
              <a:t> </a:t>
            </a:r>
            <a:r>
              <a:rPr lang="sr-Latn-RS" b="0"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endParaRPr lang="en-US" baseline="0" dirty="0"/>
          </a:p>
          <a:p>
            <a:pPr algn="just"/>
            <a:endParaRPr lang="en-US" baseline="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Član 18</a:t>
            </a:r>
            <a:r>
              <a:rPr lang="sr-Latn-RS" baseline="0" dirty="0" smtClean="0"/>
              <a:t>. stav 1. tačka a) odnosi se na lica na teritoriji Strane ugovornice. Iako, dakle, ne zahteva da se računarski podaci koji su predmet naloga nalaze na datoj teritoriji, lice na čije ime se izdaje nalog mora biti fizički prisutno na toj teritoriji. Pojam „lice“ je širok i obuhvata i fizička i pravna lica, uključujući i davaoce usluga. </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109</a:t>
            </a:fld>
            <a:endParaRPr lang="en-US"/>
          </a:p>
        </p:txBody>
      </p:sp>
    </p:spTree>
    <p:extLst>
      <p:ext uri="{BB962C8B-B14F-4D97-AF65-F5344CB8AC3E}">
        <p14:creationId xmlns:p14="http://schemas.microsoft.com/office/powerpoint/2010/main" val="27740595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levoj strani slajda nalazi</a:t>
            </a:r>
            <a:r>
              <a:rPr lang="sr-Latn-RS" baseline="0" dirty="0" smtClean="0"/>
              <a:t> se tekst člana 1. tačke c) Budimpeštanske konvencije, odnosno, definicija „davaoca usluge.“</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je objašnjenje definicije.</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smtClean="0"/>
              <a:t>Pojam davaoca usluge, na način kako je definisan Budimpeštanskom konvencijom, obuhvata široku kategoriju lica koja</a:t>
            </a:r>
            <a:r>
              <a:rPr lang="sr-Latn-RS" altLang="sr-Latn-RS" baseline="0" dirty="0" smtClean="0"/>
              <a:t> imaju određenu ulogu u pogledu komunikacije ili obrade podataka u računarskim sistemima. Ta kategorija uključuje i privatne i javne subjekte, pružanje usluga zatvorenoj grupi ili javnosti, besplatne i plaćene usluge.</a:t>
            </a:r>
            <a:r>
              <a:rPr lang="en-US" altLang="sr-Latn-RS" dirty="0" smtClean="0"/>
              <a:t> </a:t>
            </a:r>
            <a:endParaRPr lang="en-US"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a:t>
            </a:fld>
            <a:endParaRPr lang="en-US"/>
          </a:p>
        </p:txBody>
      </p:sp>
    </p:spTree>
    <p:extLst>
      <p:ext uri="{BB962C8B-B14F-4D97-AF65-F5344CB8AC3E}">
        <p14:creationId xmlns:p14="http://schemas.microsoft.com/office/powerpoint/2010/main" val="1488178384"/>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18. Budimpeštanske konvencije s markiranim elementom „</a:t>
            </a:r>
            <a:r>
              <a:rPr lang="sr-Latn-RS" sz="1200" b="0" dirty="0" smtClean="0">
                <a:solidFill>
                  <a:srgbClr val="FF0000"/>
                </a:solidFill>
              </a:rPr>
              <a:t>određene računarske podatke</a:t>
            </a:r>
            <a:r>
              <a:rPr lang="sr-Latn-RS" b="0"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baseline="0" dirty="0"/>
          </a:p>
          <a:p>
            <a:pPr algn="just"/>
            <a:endParaRPr lang="en-US" baseline="0" dirty="0"/>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baseline="0" dirty="0" smtClean="0"/>
              <a:t>Nephodno je da nadležno telo koje naređuje da se računarski podaci predaju bude ovlašćeno da to čini samo u odnosu na konkretne podatke, umesto da uopštenim zahtevom nasumično traži velike količine podataka. Drugim rečima, naredba licu da preda sve podatke u svom računarskom sistemu nedopuštena je prema članu 18.</a:t>
            </a:r>
            <a:endParaRPr lang="en-US" dirty="0"/>
          </a:p>
          <a:p>
            <a:pPr algn="just"/>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110</a:t>
            </a:fld>
            <a:endParaRPr lang="en-US"/>
          </a:p>
        </p:txBody>
      </p:sp>
    </p:spTree>
    <p:extLst>
      <p:ext uri="{BB962C8B-B14F-4D97-AF65-F5344CB8AC3E}">
        <p14:creationId xmlns:p14="http://schemas.microsoft.com/office/powerpoint/2010/main" val="3709904554"/>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18. Budimpeštanske konvencije s markiranim elementom „poseduje ili kontroliše</a:t>
            </a:r>
            <a:r>
              <a:rPr lang="sr-Latn-RS" b="0"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baseline="0" dirty="0"/>
          </a:p>
          <a:p>
            <a:pPr algn="just"/>
            <a:endParaRPr lang="en-US" baseline="0" dirty="0"/>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dirty="0" smtClean="0"/>
              <a:t>Nadležno telo može licu narediti da preda računarske podatke samo ukoliko su ti konkretni računarski</a:t>
            </a:r>
            <a:r>
              <a:rPr lang="sr-Latn-RS" baseline="0" dirty="0" smtClean="0"/>
              <a:t> podaci ili u posedu ili pod kontrolom tog lica. Na slajdu se naglašava razlika između posedovanja (tj. fizičkog posedovanja) i kontrole (tj. slobodne kontrole nad podacima, čak i kada ih fizički ne poseduje).</a:t>
            </a:r>
            <a:r>
              <a:rPr lang="en-GB" baseline="0" dirty="0" smtClean="0"/>
              <a:t> </a:t>
            </a:r>
            <a:endParaRPr lang="en-PK"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111</a:t>
            </a:fld>
            <a:endParaRPr lang="en-US"/>
          </a:p>
        </p:txBody>
      </p:sp>
    </p:spTree>
    <p:extLst>
      <p:ext uri="{BB962C8B-B14F-4D97-AF65-F5344CB8AC3E}">
        <p14:creationId xmlns:p14="http://schemas.microsoft.com/office/powerpoint/2010/main" val="2701058385"/>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18. Budimpeštanske konvencije s markiranim elementom „</a:t>
            </a:r>
            <a:r>
              <a:rPr lang="sr-Latn-RS" sz="1200" b="0" dirty="0" smtClean="0">
                <a:solidFill>
                  <a:srgbClr val="FF0000"/>
                </a:solidFill>
              </a:rPr>
              <a:t>sačuvani u računarskom sistemu ili na medijumu za čuvanje računarskih podataka</a:t>
            </a:r>
            <a:r>
              <a:rPr lang="sr-Latn-RS" b="0"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baseline="0" dirty="0"/>
          </a:p>
          <a:p>
            <a:pPr algn="just"/>
            <a:endParaRPr lang="en-US" baseline="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Naredbe se mogu izdavati samo u odnosu na postojeće podatke koji se nalaze u računarskom sistemu</a:t>
            </a:r>
            <a:r>
              <a:rPr lang="sr-Latn-RS" baseline="0" dirty="0" smtClean="0"/>
              <a:t> ili na medijumu za čuvanje računarskih podataka. Naredba se ne može koristiti da se licu naredi da zadrži podatke, ili da dâ podatke koji će postojati u neko buduće vreme.</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112</a:t>
            </a:fld>
            <a:endParaRPr lang="en-US"/>
          </a:p>
        </p:txBody>
      </p:sp>
    </p:spTree>
    <p:extLst>
      <p:ext uri="{BB962C8B-B14F-4D97-AF65-F5344CB8AC3E}">
        <p14:creationId xmlns:p14="http://schemas.microsoft.com/office/powerpoint/2010/main" val="150677860"/>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noProof="0" dirty="0" smtClean="0"/>
              <a:t>S leve strane slajda prikazan je tekst</a:t>
            </a:r>
            <a:r>
              <a:rPr lang="sr-Latn-RS" baseline="0" noProof="0" dirty="0" smtClean="0"/>
              <a:t> člana 18. Budimpeštanske konvencije s markiranim elementom „</a:t>
            </a:r>
            <a:r>
              <a:rPr lang="sr-Latn-RS" sz="1200" b="0" dirty="0" smtClean="0">
                <a:solidFill>
                  <a:srgbClr val="FF0000"/>
                </a:solidFill>
              </a:rPr>
              <a:t>svoje usluge pruža na teritoriji“</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sr-Latn-RS" dirty="0" smtClean="0"/>
          </a:p>
          <a:p>
            <a:pPr algn="just"/>
            <a:endParaRPr lang="sr-Latn-RS" baseline="0" dirty="0" smtClean="0"/>
          </a:p>
          <a:p>
            <a:pPr algn="just"/>
            <a:r>
              <a:rPr lang="sr-Latn-RS" baseline="0" dirty="0" smtClean="0"/>
              <a:t>Član 18. stav 1. tačka b) ograničenijeg je opsega nego član 18. stav 1. tačka, u smislu da se odnosi samo na davaoce usluga. Drugim rečima, ne odnosi se na bilo koje fizičko ili pravno lice koje ne potpada pod definiciju davaoca usluga.</a:t>
            </a:r>
            <a:endParaRPr lang="en-US" baseline="0" dirty="0"/>
          </a:p>
          <a:p>
            <a:pPr marL="0" marR="0" indent="0" algn="just" defTabSz="457200" rtl="0" eaLnBrk="0" fontAlgn="base" latinLnBrk="0" hangingPunct="0">
              <a:lnSpc>
                <a:spcPct val="100000"/>
              </a:lnSpc>
              <a:spcBef>
                <a:spcPct val="30000"/>
              </a:spcBef>
              <a:spcAft>
                <a:spcPct val="0"/>
              </a:spcAft>
              <a:buClrTx/>
              <a:buSzTx/>
              <a:buFontTx/>
              <a:buNone/>
              <a:tabLst/>
              <a:defRPr/>
            </a:pPr>
            <a:endParaRPr lang="en-US" sz="1200" kern="1200" baseline="0" dirty="0">
              <a:solidFill>
                <a:schemeClr val="tx1"/>
              </a:solidFill>
              <a:effectLst/>
              <a:latin typeface="+mn-lt"/>
              <a:ea typeface="+mn-ea"/>
              <a:cs typeface="+mn-cs"/>
            </a:endParaRPr>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sz="1200" kern="1200" baseline="0" dirty="0" smtClean="0">
                <a:solidFill>
                  <a:schemeClr val="tx1"/>
                </a:solidFill>
                <a:effectLst/>
                <a:latin typeface="+mn-lt"/>
                <a:ea typeface="+mn-ea"/>
                <a:cs typeface="+mn-cs"/>
              </a:rPr>
              <a:t>Ipak, on nije ograničen u smislu fizičke lokacije davaoca usluga, već se primenjuje sve dok dati davalac usluga pruža svoje usluge na teritoriji Strane ugovornice. </a:t>
            </a:r>
            <a:endParaRPr lang="en-US" sz="1200" kern="1200" dirty="0">
              <a:solidFill>
                <a:schemeClr val="tx1"/>
              </a:solidFill>
              <a:effectLst/>
              <a:latin typeface="+mn-lt"/>
              <a:ea typeface="+mn-ea"/>
              <a:cs typeface="+mn-cs"/>
            </a:endParaRPr>
          </a:p>
          <a:p>
            <a:pPr algn="just"/>
            <a:endParaRPr lang="en-US" dirty="0"/>
          </a:p>
          <a:p>
            <a:pPr algn="just"/>
            <a:r>
              <a:rPr lang="sr-Latn-RS" dirty="0" smtClean="0"/>
              <a:t>Na slajdu se</a:t>
            </a:r>
            <a:r>
              <a:rPr lang="sr-Latn-RS" baseline="0" dirty="0" smtClean="0"/>
              <a:t> navode neki od faktora koje treba uzeti u obzir pri određivanju da li dati davalac usluga pruža usluge na određenoj teritoriji.</a:t>
            </a:r>
          </a:p>
          <a:p>
            <a:pPr algn="just"/>
            <a:endParaRPr lang="en-US" baseline="0" dirty="0"/>
          </a:p>
          <a:p>
            <a:pPr algn="just"/>
            <a:r>
              <a:rPr lang="sr-Latn-RS" baseline="0" dirty="0" smtClean="0"/>
              <a:t>Trener se ovde može pozvati na Smernicu o članu 18.  (vidi sledeći slajd).</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113</a:t>
            </a:fld>
            <a:endParaRPr lang="en-US"/>
          </a:p>
        </p:txBody>
      </p:sp>
    </p:spTree>
    <p:extLst>
      <p:ext uri="{BB962C8B-B14F-4D97-AF65-F5344CB8AC3E}">
        <p14:creationId xmlns:p14="http://schemas.microsoft.com/office/powerpoint/2010/main" val="1191050620"/>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18. Budimpeštanske konvencije s markiranim elementom „</a:t>
            </a:r>
            <a:r>
              <a:rPr lang="sr-Latn-RS" sz="1200" b="0" dirty="0" smtClean="0">
                <a:solidFill>
                  <a:srgbClr val="FF0000"/>
                </a:solidFill>
              </a:rPr>
              <a:t>preda podatke o pretplatniku“</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baseline="0" dirty="0"/>
          </a:p>
          <a:p>
            <a:pPr algn="just"/>
            <a:endParaRPr lang="en-US" baseline="0"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a:t>
            </a:r>
            <a:r>
              <a:rPr lang="sr-Latn-RS" baseline="0" dirty="0" smtClean="0"/>
              <a:t> slajdu je objašnjenje definicije podataka o pretplatniku prema članu 18. Budimpeštanske konvencije. Važno je napomenuti da podaci o pretplatniku ne moraju nužno biti u formi računarskih podataka, te obuhvataju i fizičke evidencije koje vode davaoci usluga u odnosu na svoje pretplatnike.</a:t>
            </a:r>
            <a:r>
              <a:rPr lang="en-US" baseline="0" dirty="0" smtClean="0"/>
              <a:t> </a:t>
            </a:r>
            <a:endParaRPr lang="en-US" dirty="0"/>
          </a:p>
          <a:p>
            <a:pPr algn="just"/>
            <a:endParaRPr lang="en-US" baseline="0"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114</a:t>
            </a:fld>
            <a:endParaRPr lang="en-US"/>
          </a:p>
        </p:txBody>
      </p:sp>
    </p:spTree>
    <p:extLst>
      <p:ext uri="{BB962C8B-B14F-4D97-AF65-F5344CB8AC3E}">
        <p14:creationId xmlns:p14="http://schemas.microsoft.com/office/powerpoint/2010/main" val="27422340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18. Budimpeštanske konvencije s markiranim elementom „</a:t>
            </a:r>
            <a:r>
              <a:rPr lang="sr-Latn-RS" sz="1200" dirty="0" smtClean="0"/>
              <a:t>koji se odnose na usluge</a:t>
            </a:r>
            <a:r>
              <a:rPr lang="sr-Latn-RS" sz="1200" b="0" dirty="0" smtClean="0">
                <a:solidFill>
                  <a:srgbClr val="FF0000"/>
                </a:solidFill>
              </a:rPr>
              <a:t>“</a:t>
            </a:r>
            <a:r>
              <a:rPr lang="en-US" dirty="0" smtClean="0"/>
              <a:t>. </a:t>
            </a:r>
            <a:endParaRPr lang="sr-Latn-RS" dirty="0" smtClean="0"/>
          </a:p>
          <a:p>
            <a:endParaRPr lang="sr-Latn-RS" baseline="0" dirty="0" smtClean="0"/>
          </a:p>
          <a:p>
            <a:r>
              <a:rPr lang="sr-Latn-RS" baseline="0" noProof="0" dirty="0" smtClean="0"/>
              <a:t>S desne strane je objašnjenje markiranog elementa</a:t>
            </a:r>
            <a:r>
              <a:rPr lang="en-US" dirty="0" smtClean="0"/>
              <a:t>. </a:t>
            </a:r>
            <a:endParaRPr lang="en-US" baseline="0" dirty="0"/>
          </a:p>
          <a:p>
            <a:endParaRPr lang="en-US" baseline="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Ovim</a:t>
            </a:r>
            <a:r>
              <a:rPr lang="sr-Latn-RS" baseline="0" dirty="0" smtClean="0"/>
              <a:t> se ograničava obim podataka o pretplatniku koji mogu biti predmet naredbe na one podatke o pretplatniku koji se odnose na usluge koje davalac usluga pruža na datoj teritoriji.</a:t>
            </a: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115</a:t>
            </a:fld>
            <a:endParaRPr lang="en-US"/>
          </a:p>
        </p:txBody>
      </p:sp>
    </p:spTree>
    <p:extLst>
      <p:ext uri="{BB962C8B-B14F-4D97-AF65-F5344CB8AC3E}">
        <p14:creationId xmlns:p14="http://schemas.microsoft.com/office/powerpoint/2010/main" val="1395821526"/>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18. Budimpeštanske konvencije s markiranim elementom „</a:t>
            </a:r>
            <a:r>
              <a:rPr lang="sr-Latn-RS" sz="1200" dirty="0" smtClean="0"/>
              <a:t>davalac usluga poseduje ili kontroliše</a:t>
            </a:r>
            <a:r>
              <a:rPr lang="sr-Latn-RS" sz="1200" b="0" dirty="0" smtClean="0">
                <a:solidFill>
                  <a:srgbClr val="FF0000"/>
                </a:solidFill>
              </a:rPr>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baseline="0" dirty="0"/>
          </a:p>
          <a:p>
            <a:pPr algn="just"/>
            <a:endParaRPr lang="en-PK" dirty="0"/>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dirty="0" smtClean="0"/>
              <a:t>Nadležni organ može</a:t>
            </a:r>
            <a:r>
              <a:rPr lang="sr-Latn-RS" baseline="0" dirty="0" smtClean="0"/>
              <a:t> naložiti davaocu usluga da obezbedi podatke o pretplatniku samo ukoliko su ti podaci o pretplatniku ili u posedu ili pod kontrolom datog davaoca usluga. Na slajdu se naglašava razlika između posedovanja (tj. fizičkog posedovanja) i kontrole (tj. slobodne kontrole nad podacima, čak i kada ih fizički ne poseduje).</a:t>
            </a:r>
            <a:r>
              <a:rPr lang="en-GB" baseline="0" dirty="0" smtClean="0"/>
              <a:t> </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116</a:t>
            </a:fld>
            <a:endParaRPr lang="en-US"/>
          </a:p>
        </p:txBody>
      </p:sp>
    </p:spTree>
    <p:extLst>
      <p:ext uri="{BB962C8B-B14F-4D97-AF65-F5344CB8AC3E}">
        <p14:creationId xmlns:p14="http://schemas.microsoft.com/office/powerpoint/2010/main" val="953162616"/>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 </a:t>
            </a:r>
            <a:r>
              <a:rPr lang="en-US" b="0" dirty="0" smtClean="0"/>
              <a:t>b</a:t>
            </a:r>
            <a:r>
              <a:rPr lang="en-US" b="0" dirty="0"/>
              <a:t>) </a:t>
            </a:r>
            <a:r>
              <a:rPr lang="sr-Latn-RS" b="0" dirty="0" smtClean="0"/>
              <a:t>Za podatke iz sadržaja od inostranog davaoca usluga koji pruža usluge u vašoj zemlji.</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Razlog</a:t>
            </a:r>
            <a:r>
              <a:rPr lang="sr-Latn-RS" b="0" baseline="0" dirty="0" smtClean="0"/>
              <a:t> je to što se opseg člana 18. stava 1. tačke b) </a:t>
            </a:r>
            <a:r>
              <a:rPr lang="en-US" b="0" dirty="0" smtClean="0"/>
              <a:t> </a:t>
            </a:r>
            <a:r>
              <a:rPr lang="sr-Latn-RS" b="0" dirty="0" smtClean="0"/>
              <a:t>odnosi samo na podatke</a:t>
            </a:r>
            <a:r>
              <a:rPr lang="sr-Latn-RS" b="0" baseline="0" dirty="0" smtClean="0"/>
              <a:t> o pretplatniku, pa se od inostranog davaoca usluga ne može tražiti da dâ podatke iz sadržaja.</a:t>
            </a: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Iako se podaci navedeni pod c) čuvaju izvan vaše zemlje, lice koje ima kontrolu nad tim podacima je u</a:t>
            </a:r>
            <a:r>
              <a:rPr lang="sr-Latn-RS" b="0" baseline="0" dirty="0" smtClean="0"/>
              <a:t> vašoj zemlji, te mu se može naložiti da dâ podatke u skladu sa članom 18. stavom 1. tačkom a). </a:t>
            </a:r>
            <a:endParaRPr lang="en-US"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117</a:t>
            </a:fld>
            <a:endParaRPr lang="en-US"/>
          </a:p>
        </p:txBody>
      </p:sp>
    </p:spTree>
    <p:extLst>
      <p:ext uri="{BB962C8B-B14F-4D97-AF65-F5344CB8AC3E}">
        <p14:creationId xmlns:p14="http://schemas.microsoft.com/office/powerpoint/2010/main" val="1258981604"/>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 </a:t>
            </a:r>
            <a:r>
              <a:rPr lang="en-US" b="0" dirty="0" smtClean="0"/>
              <a:t>b) </a:t>
            </a:r>
            <a:r>
              <a:rPr lang="sr-Latn-RS" b="0" dirty="0" smtClean="0"/>
              <a:t>Za podatke iz sadržaja od inostranog davaoca usluga koji pruža usluge u vašoj zemlji.</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Razlog</a:t>
            </a:r>
            <a:r>
              <a:rPr lang="sr-Latn-RS" b="0" baseline="0" dirty="0" smtClean="0"/>
              <a:t> je to što se opseg člana 18. stava 1. tačke b) </a:t>
            </a:r>
            <a:r>
              <a:rPr lang="en-US" b="0" dirty="0" smtClean="0"/>
              <a:t> </a:t>
            </a:r>
            <a:r>
              <a:rPr lang="sr-Latn-RS" b="0" dirty="0" smtClean="0"/>
              <a:t>odnosi samo na podatke</a:t>
            </a:r>
            <a:r>
              <a:rPr lang="sr-Latn-RS" b="0" baseline="0" dirty="0" smtClean="0"/>
              <a:t> o pretplatniku, pa se od inostranog davaoca usluga ne može tražiti da dâ podatke iz sadržaja.</a:t>
            </a:r>
            <a:endParaRPr lang="en-US" b="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Iako se podaci navedeni pod c) čuvaju izvan vaše zemlje, lice koje ima kontrolu nad tim podacima je u</a:t>
            </a:r>
            <a:r>
              <a:rPr lang="sr-Latn-RS" b="0" baseline="0" dirty="0" smtClean="0"/>
              <a:t> vašoj zemlji, te mu se može naložiti da dâ podatke u skladu sa članom 18. stavom 1. tačkom a). </a:t>
            </a:r>
            <a:endParaRPr lang="en-US"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118</a:t>
            </a:fld>
            <a:endParaRPr lang="en-US"/>
          </a:p>
        </p:txBody>
      </p:sp>
    </p:spTree>
    <p:extLst>
      <p:ext uri="{BB962C8B-B14F-4D97-AF65-F5344CB8AC3E}">
        <p14:creationId xmlns:p14="http://schemas.microsoft.com/office/powerpoint/2010/main" val="726723267"/>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62500" lnSpcReduction="20000"/>
          </a:bodyPr>
          <a:lstStyle/>
          <a:p>
            <a:pPr algn="just" eaLnBrk="1" hangingPunct="1">
              <a:spcBef>
                <a:spcPct val="0"/>
              </a:spcBef>
            </a:pPr>
            <a:r>
              <a:rPr lang="sr-Latn-RS" dirty="0" smtClean="0"/>
              <a:t>Pretraživanje i</a:t>
            </a:r>
            <a:r>
              <a:rPr lang="sr-Latn-RS" baseline="0" dirty="0" smtClean="0"/>
              <a:t> zaplena opisani su članom 19. Budimpeštanske konvencije.</a:t>
            </a:r>
            <a:r>
              <a:rPr lang="en-GB" dirty="0" smtClean="0"/>
              <a:t> </a:t>
            </a:r>
            <a:endParaRPr lang="en-GB" dirty="0"/>
          </a:p>
          <a:p>
            <a:pPr algn="just" eaLnBrk="1" hangingPunct="1">
              <a:spcBef>
                <a:spcPct val="0"/>
              </a:spcBef>
            </a:pPr>
            <a:endParaRPr lang="en-GB" dirty="0"/>
          </a:p>
          <a:p>
            <a:pPr algn="just" eaLnBrk="1" hangingPunct="1">
              <a:spcBef>
                <a:spcPct val="0"/>
              </a:spcBef>
            </a:pPr>
            <a:r>
              <a:rPr lang="sr-Latn-RS" dirty="0" smtClean="0"/>
              <a:t>Većina nacionalnih procesnih pravila obuhvata opšte propise o pretresanju</a:t>
            </a:r>
            <a:r>
              <a:rPr lang="sr-Latn-RS" baseline="0" dirty="0" smtClean="0"/>
              <a:t> i zapleni, ali ne postoje u svima njima specifična pravila koja se odnose na računarsko pretresanje i zaplenu. Mnoge jurisdikcije funkcionišu sasvim dobro i sa pretresanjem i zaplenom u tradicionalnom smislu. Ipak, realnost nas uči da se u digitalnim istragama javljaju prethodno nepoznati izazovi, koje, na primer, može prouzrokovati međusobna povezanost računarskih sistema.</a:t>
            </a:r>
          </a:p>
          <a:p>
            <a:pPr algn="just" eaLnBrk="1" hangingPunct="1">
              <a:spcBef>
                <a:spcPct val="0"/>
              </a:spcBef>
            </a:pPr>
            <a:endParaRPr lang="sr-Latn-RS" baseline="0" dirty="0" smtClean="0"/>
          </a:p>
          <a:p>
            <a:pPr algn="just" eaLnBrk="1" hangingPunct="1">
              <a:spcBef>
                <a:spcPct val="0"/>
              </a:spcBef>
            </a:pPr>
            <a:r>
              <a:rPr lang="sr-Latn-RS" baseline="0" dirty="0" smtClean="0"/>
              <a:t>Suočivši se sa tom vrstom novih pitanja, Budimpeštanska konvencija proizvodi konkretna pravila za pretresanje i zaplenu u digitalnom svetu. Kao rezultat, Konvencija daje mogućnost da se pretraživanje obavi u računarskom sistemu, medijumu za skladištenje i u računarskom sistemu koji je dostupan iz početnog. Ta poslednja mogućnost omogućava nadležnom organu da „odmah“ proširi pretragu na drugi sistem, kada tokom zakonitog pretraživanja određenog računarskog sistema, ili njegovog dela, ima osnova da veruje da se traženi podaci čuvaju u drugom računarskom sistemu na teritoriji datog organa. </a:t>
            </a:r>
            <a:endParaRPr lang="en-GB" dirty="0"/>
          </a:p>
          <a:p>
            <a:pPr algn="just" eaLnBrk="1" hangingPunct="1">
              <a:spcBef>
                <a:spcPct val="0"/>
              </a:spcBef>
            </a:pPr>
            <a:endParaRPr lang="en-GB" dirty="0"/>
          </a:p>
          <a:p>
            <a:pPr marL="0" marR="0" lvl="1" indent="0" algn="just" defTabSz="457200" rtl="0" eaLnBrk="1" fontAlgn="base" latinLnBrk="0" hangingPunct="1">
              <a:lnSpc>
                <a:spcPct val="100000"/>
              </a:lnSpc>
              <a:spcBef>
                <a:spcPct val="0"/>
              </a:spcBef>
              <a:spcAft>
                <a:spcPct val="0"/>
              </a:spcAft>
              <a:buClrTx/>
              <a:buSzTx/>
              <a:buFontTx/>
              <a:buNone/>
              <a:tabLst/>
              <a:defRPr/>
            </a:pPr>
            <a:r>
              <a:rPr lang="sr-Latn-RS" sz="3200" dirty="0" smtClean="0"/>
              <a:t>Kada se radi o istražnim ovlašćenjima,</a:t>
            </a:r>
            <a:r>
              <a:rPr lang="sr-Latn-RS" sz="3200" baseline="0" dirty="0" smtClean="0"/>
              <a:t> član 19. nalaže da istražitelji budu ovlašćeni da „zaplene ili na sličan način obezbede“ pristupljene računarske podatke, kao i da nalože svakom licu koje poznaje način rada datog računarskog sitema ili mere koje se primenjuju kako bi se računarski podaci u njemu zaštitili, da pruži, u razumnoj meri, neophodne podatke kako bi se omogućili pretraživanje i zaplena.</a:t>
            </a:r>
            <a:endParaRPr lang="en-GB" dirty="0"/>
          </a:p>
          <a:p>
            <a:pPr algn="just" eaLnBrk="1" hangingPunct="1">
              <a:spcBef>
                <a:spcPct val="0"/>
              </a:spcBef>
            </a:pPr>
            <a:endParaRPr lang="en-GB" dirty="0"/>
          </a:p>
          <a:p>
            <a:pPr algn="just" eaLnBrk="1" hangingPunct="1">
              <a:spcBef>
                <a:spcPct val="0"/>
              </a:spcBef>
            </a:pPr>
            <a:r>
              <a:rPr lang="sr-Latn-RS" dirty="0" smtClean="0"/>
              <a:t>Imajući u</a:t>
            </a:r>
            <a:r>
              <a:rPr lang="sr-Latn-RS" baseline="0" dirty="0" smtClean="0"/>
              <a:t> vidu</a:t>
            </a:r>
            <a:r>
              <a:rPr lang="sr-Latn-RS" dirty="0" smtClean="0"/>
              <a:t> različite mogućnosti i efikasnije načine koji</a:t>
            </a:r>
            <a:r>
              <a:rPr lang="sr-Latn-RS" baseline="0" dirty="0" smtClean="0"/>
              <a:t> su na raspolaganju u pogledu zaplene računarskih podataka, Budimpeštanska konvencija nudi listu osnovnih radnji za čije sprovođenje istražitelji treba da budu ovlašćeni (sledeći slajd).</a:t>
            </a:r>
            <a:endParaRPr lang="en-GB"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119</a:t>
            </a:fld>
            <a:endParaRPr lang="en-US"/>
          </a:p>
        </p:txBody>
      </p:sp>
    </p:spTree>
    <p:extLst>
      <p:ext uri="{BB962C8B-B14F-4D97-AF65-F5344CB8AC3E}">
        <p14:creationId xmlns:p14="http://schemas.microsoft.com/office/powerpoint/2010/main" val="23086158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en-US" dirty="0"/>
              <a:t>c) </a:t>
            </a:r>
            <a:r>
              <a:rPr lang="en-US" dirty="0" smtClean="0"/>
              <a:t>YouTube </a:t>
            </a:r>
            <a:r>
              <a:rPr lang="sr-Latn-RS" dirty="0" smtClean="0"/>
              <a:t>kanal Saveta Evrope,</a:t>
            </a:r>
            <a:r>
              <a:rPr lang="sr-Latn-RS" baseline="0" dirty="0" smtClean="0"/>
              <a:t> jer definicija „davaoca sadržaja“ isključuje provajdere sadržaja.</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a:t>
            </a:fld>
            <a:endParaRPr lang="en-US"/>
          </a:p>
        </p:txBody>
      </p:sp>
    </p:spTree>
    <p:extLst>
      <p:ext uri="{BB962C8B-B14F-4D97-AF65-F5344CB8AC3E}">
        <p14:creationId xmlns:p14="http://schemas.microsoft.com/office/powerpoint/2010/main" val="1104484842"/>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spcBef>
                <a:spcPct val="0"/>
              </a:spcBef>
            </a:pPr>
            <a:r>
              <a:rPr lang="sr-Latn-RS" baseline="0" dirty="0" smtClean="0"/>
              <a:t>U skladu sa Budimpeštanskom konvencijom, o</a:t>
            </a:r>
            <a:r>
              <a:rPr lang="sr-Latn-RS" dirty="0" smtClean="0"/>
              <a:t>snovne radnje za koje istražitelji</a:t>
            </a:r>
            <a:r>
              <a:rPr lang="sr-Latn-RS" baseline="0" dirty="0" smtClean="0"/>
              <a:t> treba da budu zakonom ovlašćeni, kako bi ih sproveli u procesu </a:t>
            </a:r>
            <a:r>
              <a:rPr lang="sr-Latn-RS" b="0" i="0" u="none" baseline="0" dirty="0" smtClean="0"/>
              <a:t>zakonite </a:t>
            </a:r>
            <a:r>
              <a:rPr lang="sr-Latn-RS" baseline="0" dirty="0" smtClean="0"/>
              <a:t>zaplene računarskih podataka jesu sledeće: </a:t>
            </a:r>
            <a:endParaRPr lang="en-US" baseline="0" dirty="0"/>
          </a:p>
          <a:p>
            <a:pPr eaLnBrk="1" hangingPunct="1">
              <a:spcBef>
                <a:spcPct val="0"/>
              </a:spcBef>
            </a:pPr>
            <a:endParaRPr lang="en-GB" dirty="0"/>
          </a:p>
          <a:p>
            <a:pPr eaLnBrk="1" hangingPunct="1">
              <a:spcBef>
                <a:spcPct val="0"/>
              </a:spcBef>
            </a:pPr>
            <a:r>
              <a:rPr lang="en-US" dirty="0"/>
              <a:t>a) </a:t>
            </a:r>
            <a:r>
              <a:rPr lang="sr-Latn-RS" dirty="0" smtClean="0"/>
              <a:t>da fizički zaplene računarski</a:t>
            </a:r>
            <a:r>
              <a:rPr lang="sr-Latn-RS" baseline="0" dirty="0" smtClean="0"/>
              <a:t> sistem; </a:t>
            </a:r>
            <a:endParaRPr lang="en-GB" dirty="0"/>
          </a:p>
          <a:p>
            <a:pPr eaLnBrk="1" hangingPunct="1">
              <a:spcBef>
                <a:spcPct val="0"/>
              </a:spcBef>
            </a:pPr>
            <a:endParaRPr lang="en-US" dirty="0"/>
          </a:p>
          <a:p>
            <a:pPr eaLnBrk="1" hangingPunct="1">
              <a:spcBef>
                <a:spcPct val="0"/>
              </a:spcBef>
            </a:pPr>
            <a:r>
              <a:rPr lang="en-US" dirty="0"/>
              <a:t>b) </a:t>
            </a:r>
            <a:r>
              <a:rPr lang="sr-Latn-RS" dirty="0" smtClean="0"/>
              <a:t>da naprave i zadrže kopiju tih računarskih</a:t>
            </a:r>
            <a:r>
              <a:rPr lang="sr-Latn-RS" baseline="0" dirty="0" smtClean="0"/>
              <a:t> podataka (što je važno u slučaju da se dati podaci čuvaju na glavnom serveru, te ih je nemoguće fizički izmestiti, kao i kada fizička zaplena u prevelikom obimu narušava prava drugih lica koja imaju pravo pristupa tom uređaju </a:t>
            </a:r>
            <a:r>
              <a:rPr lang="en-150" baseline="0" dirty="0" smtClean="0"/>
              <a:t>–</a:t>
            </a:r>
            <a:r>
              <a:rPr lang="sr-Latn-RS" baseline="0" dirty="0" smtClean="0"/>
              <a:t> npr. server velike kompanije);</a:t>
            </a:r>
            <a:endParaRPr lang="en-GB" dirty="0"/>
          </a:p>
          <a:p>
            <a:pPr eaLnBrk="1" hangingPunct="1">
              <a:spcBef>
                <a:spcPct val="0"/>
              </a:spcBef>
            </a:pPr>
            <a:endParaRPr lang="en-US" dirty="0"/>
          </a:p>
          <a:p>
            <a:pPr eaLnBrk="1" hangingPunct="1">
              <a:spcBef>
                <a:spcPct val="0"/>
              </a:spcBef>
            </a:pPr>
            <a:r>
              <a:rPr lang="en-US" dirty="0"/>
              <a:t>c) </a:t>
            </a:r>
            <a:r>
              <a:rPr lang="sr-Latn-RS" dirty="0" smtClean="0"/>
              <a:t>da</a:t>
            </a:r>
            <a:r>
              <a:rPr lang="sr-Latn-RS" baseline="0" dirty="0" smtClean="0"/>
              <a:t> održe celovitost relevantnih sačuvanih računarskih podataka i, konačno, </a:t>
            </a:r>
            <a:endParaRPr lang="en-GB" dirty="0"/>
          </a:p>
          <a:p>
            <a:pPr eaLnBrk="1" hangingPunct="1">
              <a:spcBef>
                <a:spcPct val="0"/>
              </a:spcBef>
            </a:pPr>
            <a:endParaRPr lang="en-US" dirty="0"/>
          </a:p>
          <a:p>
            <a:pPr eaLnBrk="1" hangingPunct="1">
              <a:spcBef>
                <a:spcPct val="0"/>
              </a:spcBef>
            </a:pPr>
            <a:r>
              <a:rPr lang="en-US" dirty="0"/>
              <a:t>d) </a:t>
            </a:r>
            <a:r>
              <a:rPr lang="sr-Latn-RS" dirty="0" smtClean="0"/>
              <a:t>da</a:t>
            </a:r>
            <a:r>
              <a:rPr lang="sr-Latn-RS" baseline="0" dirty="0" smtClean="0"/>
              <a:t> date računarske podatke učine nedostupnim, ili ih uklone iz računarskog sistema kome je pristupljeno.</a:t>
            </a:r>
            <a:endParaRPr lang="en-GB" dirty="0"/>
          </a:p>
          <a:p>
            <a:pPr eaLnBrk="1" hangingPunct="1">
              <a:spcBef>
                <a:spcPct val="0"/>
              </a:spcBef>
            </a:pPr>
            <a:endParaRPr lang="en-US" dirty="0"/>
          </a:p>
          <a:p>
            <a:pPr eaLnBrk="1" hangingPunct="1">
              <a:spcBef>
                <a:spcPct val="0"/>
              </a:spcBef>
            </a:pPr>
            <a:r>
              <a:rPr lang="sr-Latn-RS" dirty="0" smtClean="0"/>
              <a:t>Poslednja odredba je značajna kada je, na primer, fizičku</a:t>
            </a:r>
            <a:r>
              <a:rPr lang="sr-Latn-RS" baseline="0" dirty="0" smtClean="0"/>
              <a:t> zaplenu nemoguće sprovesti, ali se može očekivati </a:t>
            </a:r>
            <a:r>
              <a:rPr lang="sr-Latn-RS" b="0" i="0" u="none" baseline="0" dirty="0" smtClean="0"/>
              <a:t>realna šteta </a:t>
            </a:r>
            <a:r>
              <a:rPr lang="sr-Latn-RS" baseline="0" dirty="0" smtClean="0"/>
              <a:t>ukoliko treća strana ostvari pristup tim podacima.</a:t>
            </a:r>
            <a:r>
              <a:rPr lang="en-US" dirty="0" smtClean="0"/>
              <a:t>  </a:t>
            </a:r>
            <a:endParaRPr lang="en-GB" dirty="0"/>
          </a:p>
          <a:p>
            <a:pPr eaLnBrk="1" hangingPunct="1">
              <a:spcBef>
                <a:spcPct val="0"/>
              </a:spcBef>
            </a:pPr>
            <a:r>
              <a:rPr lang="sr-Latn-RS" dirty="0" smtClean="0"/>
              <a:t>Uz izuzetak</a:t>
            </a:r>
            <a:r>
              <a:rPr lang="sr-Latn-RS" baseline="0" dirty="0" smtClean="0"/>
              <a:t> proste zaplene podataka u sopstvenom, originalnom zapisu, sve ove procesne mogućnosti predstavljaju specifične mere u digitalnom okruženju.</a:t>
            </a:r>
            <a:endParaRPr lang="en-GB"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120</a:t>
            </a:fld>
            <a:endParaRPr lang="en-US"/>
          </a:p>
        </p:txBody>
      </p:sp>
    </p:spTree>
    <p:extLst>
      <p:ext uri="{BB962C8B-B14F-4D97-AF65-F5344CB8AC3E}">
        <p14:creationId xmlns:p14="http://schemas.microsoft.com/office/powerpoint/2010/main" val="2195916101"/>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19. Budimpeštanske konvencije s markiranim elementom „</a:t>
            </a:r>
            <a:r>
              <a:rPr lang="sr-Latn-RS" sz="1200" b="0" dirty="0" smtClean="0">
                <a:solidFill>
                  <a:srgbClr val="FF0000"/>
                </a:solidFill>
              </a:rPr>
              <a:t>pretraže ili na sličan način pristupe</a:t>
            </a:r>
            <a:r>
              <a:rPr lang="sr-Latn-RS" b="0" baseline="0" noProof="0" dirty="0" smtClean="0"/>
              <a:t>“</a:t>
            </a:r>
            <a:r>
              <a:rPr lang="en-US" dirty="0" smtClean="0"/>
              <a:t>. </a:t>
            </a:r>
            <a:endParaRPr lang="sr-Latn-RS" dirty="0" smtClean="0"/>
          </a:p>
          <a:p>
            <a:endParaRPr lang="sr-Latn-RS" baseline="0"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Budimpeštanska konvencija koristi i uobičajen</a:t>
            </a:r>
            <a:r>
              <a:rPr lang="sr-Latn-RS" baseline="0" dirty="0" smtClean="0"/>
              <a:t> i jedan specifičniji jezik za računarske sisteme, tako da jezik Konvencije bude tehnološki neutralan i da odgovara svim pravnim sisemima.</a:t>
            </a:r>
            <a:r>
              <a:rPr lang="en-US" baseline="0"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121</a:t>
            </a:fld>
            <a:endParaRPr lang="en-US"/>
          </a:p>
        </p:txBody>
      </p:sp>
    </p:spTree>
    <p:extLst>
      <p:ext uri="{BB962C8B-B14F-4D97-AF65-F5344CB8AC3E}">
        <p14:creationId xmlns:p14="http://schemas.microsoft.com/office/powerpoint/2010/main" val="192033737"/>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19. Budimpeštanske konvencije s markiranim elementom „računarskom sistemu ili njegovom delu...u njemu sačuvanim računarskim podacima...medijumu za čuvanje računarskih podataka</a:t>
            </a:r>
            <a:r>
              <a:rPr lang="sr-Latn-RS" b="0"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algn="just"/>
            <a:r>
              <a:rPr lang="sr-Latn-RS" dirty="0" smtClean="0"/>
              <a:t>Ovlašćenje za</a:t>
            </a:r>
            <a:r>
              <a:rPr lang="sr-Latn-RS" baseline="0" dirty="0" smtClean="0"/>
              <a:t> pretragu ili sličan pristup u skladu sa članom 19. Budimpeštanske konvencije odnosi se na računarske sisteme, delove računarskih sistema i medijume za čuvanje računarskih podataka. Na ovom slajdu objašnjen je opseg ovog člana.</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122</a:t>
            </a:fld>
            <a:endParaRPr lang="en-US"/>
          </a:p>
        </p:txBody>
      </p:sp>
    </p:spTree>
    <p:extLst>
      <p:ext uri="{BB962C8B-B14F-4D97-AF65-F5344CB8AC3E}">
        <p14:creationId xmlns:p14="http://schemas.microsoft.com/office/powerpoint/2010/main" val="2591580367"/>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noProof="0" dirty="0" smtClean="0"/>
              <a:t>S leve strane slajda prikazan je tekst</a:t>
            </a:r>
            <a:r>
              <a:rPr lang="sr-Latn-RS" baseline="0" noProof="0" dirty="0" smtClean="0"/>
              <a:t> člana 19. Budimpeštanske konvencije s markiranim elementom „zakonito pristupiti, ili su oni dostupni preko početnog računarskog sistema...odmah da prošire svoju pretragu ili da na drugi sličan način pristupe</a:t>
            </a:r>
            <a:r>
              <a:rPr lang="sr-Latn-RS" b="0"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algn="just"/>
            <a:r>
              <a:rPr lang="sr-Latn-RS" dirty="0" smtClean="0"/>
              <a:t>Ovlašćenje da se sprovede pretraživanje odnosi se na konkretan računarski sistem </a:t>
            </a:r>
            <a:r>
              <a:rPr lang="en-150" dirty="0" smtClean="0"/>
              <a:t>–</a:t>
            </a:r>
            <a:r>
              <a:rPr lang="sr-Latn-RS" baseline="0" dirty="0" smtClean="0"/>
              <a:t> zato se ni dozvola da se pretraga sprovede ne može odnositi na neodređen broj računarskih sistema.</a:t>
            </a:r>
            <a:r>
              <a:rPr lang="en-US" dirty="0" smtClean="0"/>
              <a:t> </a:t>
            </a:r>
            <a:endParaRPr lang="en-US" dirty="0"/>
          </a:p>
          <a:p>
            <a:pPr algn="just"/>
            <a:endParaRPr lang="sr-Latn-RS" dirty="0" smtClean="0"/>
          </a:p>
          <a:p>
            <a:pPr algn="just"/>
            <a:r>
              <a:rPr lang="sr-Latn-RS" dirty="0" smtClean="0"/>
              <a:t>Pripadnici</a:t>
            </a:r>
            <a:r>
              <a:rPr lang="sr-Latn-RS" baseline="0" dirty="0" smtClean="0"/>
              <a:t> organa za zaštitu pravnog poretka često tokom pretrage ili sličnog načina pristupa ustanove da drugi računarski sistemi ili drugi delovi istog računarskog sistema mogu sadržati tražene podatke. Budimpeštanska konvencija dopušta proširenje pretrage ili sličnog pristupa, što, ipak, može biti predmet nezavisne autorizacije. </a:t>
            </a:r>
            <a:r>
              <a:rPr lang="en-US" baseline="0" dirty="0" smtClean="0"/>
              <a:t> </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123</a:t>
            </a:fld>
            <a:endParaRPr lang="en-US"/>
          </a:p>
        </p:txBody>
      </p:sp>
    </p:spTree>
    <p:extLst>
      <p:ext uri="{BB962C8B-B14F-4D97-AF65-F5344CB8AC3E}">
        <p14:creationId xmlns:p14="http://schemas.microsoft.com/office/powerpoint/2010/main" val="2730757716"/>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19. Budimpeštanske konvencije s markiranim elementom „</a:t>
            </a:r>
            <a:r>
              <a:rPr lang="sr-Latn-RS" sz="1200" b="0" dirty="0" smtClean="0">
                <a:solidFill>
                  <a:srgbClr val="FF0000"/>
                </a:solidFill>
              </a:rPr>
              <a:t>zaplene ili na sličan način obezbede</a:t>
            </a:r>
            <a:r>
              <a:rPr lang="sr-Latn-RS" b="0" baseline="0" noProof="0" dirty="0" smtClean="0"/>
              <a:t>“</a:t>
            </a:r>
            <a:r>
              <a:rPr lang="en-US" dirty="0" smtClean="0"/>
              <a:t>. </a:t>
            </a:r>
            <a:endParaRPr lang="sr-Latn-RS" dirty="0" smtClean="0"/>
          </a:p>
          <a:p>
            <a:endParaRPr lang="sr-Latn-RS" baseline="0"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indent="0" algn="l" defTabSz="457200" rtl="0" eaLnBrk="0" fontAlgn="base" latinLnBrk="0" hangingPunct="0">
              <a:lnSpc>
                <a:spcPct val="100000"/>
              </a:lnSpc>
              <a:spcBef>
                <a:spcPct val="30000"/>
              </a:spcBef>
              <a:spcAft>
                <a:spcPct val="0"/>
              </a:spcAft>
              <a:buClrTx/>
              <a:buSzTx/>
              <a:buFontTx/>
              <a:buNone/>
              <a:tabLst/>
              <a:defRPr/>
            </a:pPr>
            <a:r>
              <a:rPr lang="sr-Latn-RS" dirty="0" smtClean="0"/>
              <a:t>U Budimpeštanskoj konvenciji</a:t>
            </a:r>
            <a:r>
              <a:rPr lang="sr-Latn-RS" baseline="0" dirty="0" smtClean="0"/>
              <a:t> se</a:t>
            </a:r>
            <a:r>
              <a:rPr lang="sr-Latn-RS" dirty="0" smtClean="0"/>
              <a:t> koristi</a:t>
            </a:r>
            <a:r>
              <a:rPr lang="sr-Latn-RS" baseline="0" dirty="0" smtClean="0"/>
              <a:t> i tradicionalan i jezik koji je specifičan za računarske sisteme, tako da bude tehnološki neutralan i podesan za sve pravne sisteme. Zapleniti ili na sličan način obezbediti podatke jedan je od načina da se ovo ovlašćenje ostvari. </a:t>
            </a:r>
            <a:endParaRPr lang="sr-Latn-RS" dirty="0" smtClean="0"/>
          </a:p>
          <a:p>
            <a:pPr marL="0" marR="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124</a:t>
            </a:fld>
            <a:endParaRPr lang="en-US"/>
          </a:p>
        </p:txBody>
      </p:sp>
    </p:spTree>
    <p:extLst>
      <p:ext uri="{BB962C8B-B14F-4D97-AF65-F5344CB8AC3E}">
        <p14:creationId xmlns:p14="http://schemas.microsoft.com/office/powerpoint/2010/main" val="128475314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19. Budimpeštanske konvencije s markiranim elementom „naprave  i zadrže kopije“</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Napraviti</a:t>
            </a:r>
            <a:r>
              <a:rPr lang="sr-Latn-RS" baseline="0" dirty="0" smtClean="0"/>
              <a:t> ili zadržati kopiju traženih računarskih podataka predstavalja još jedan način da se realizuju zaplena i slično obezbeđivanje računarskih podataka. Time se može sprečiti skupa, zahtevna i invazivna mera fizičkog oduzimanja računarskih podataka i računarskih sistema.</a:t>
            </a:r>
            <a:endParaRPr lang="en-U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125</a:t>
            </a:fld>
            <a:endParaRPr lang="en-US"/>
          </a:p>
        </p:txBody>
      </p:sp>
    </p:spTree>
    <p:extLst>
      <p:ext uri="{BB962C8B-B14F-4D97-AF65-F5344CB8AC3E}">
        <p14:creationId xmlns:p14="http://schemas.microsoft.com/office/powerpoint/2010/main" val="4028570328"/>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19. Budimpeštanske konvencije s markiranim elementom „</a:t>
            </a:r>
            <a:r>
              <a:rPr lang="sr-Latn-RS" sz="1200" b="0" dirty="0" smtClean="0">
                <a:solidFill>
                  <a:srgbClr val="FF0000"/>
                </a:solidFill>
              </a:rPr>
              <a:t>održe celovitost</a:t>
            </a:r>
            <a:r>
              <a:rPr lang="sr-Latn-RS" baseline="0" noProof="0" dirty="0" smtClean="0"/>
              <a:t>“</a:t>
            </a:r>
            <a:r>
              <a:rPr lang="en-US" dirty="0" smtClean="0"/>
              <a:t>. </a:t>
            </a:r>
            <a:endParaRPr lang="sr-Latn-RS" dirty="0" smtClean="0"/>
          </a:p>
          <a:p>
            <a:pPr algn="just"/>
            <a:endParaRPr lang="sr-Latn-RS" baseline="0" dirty="0" smtClean="0"/>
          </a:p>
          <a:p>
            <a:pPr algn="just"/>
            <a:r>
              <a:rPr lang="sr-Latn-RS" baseline="0" noProof="0" dirty="0" smtClean="0"/>
              <a:t>S desne strane je objašnjenje markiranog elementa</a:t>
            </a:r>
            <a:r>
              <a:rPr lang="en-US" dirty="0" smtClean="0"/>
              <a:t>. </a:t>
            </a:r>
            <a:endParaRPr lang="sr-Latn-RS" dirty="0" smtClean="0"/>
          </a:p>
          <a:p>
            <a:pPr algn="just"/>
            <a:endParaRPr lang="sr-Latn-RS" dirty="0" smtClean="0"/>
          </a:p>
          <a:p>
            <a:pPr algn="just"/>
            <a:r>
              <a:rPr lang="sr-Latn-RS" dirty="0" smtClean="0"/>
              <a:t>Važno</a:t>
            </a:r>
            <a:r>
              <a:rPr lang="sr-Latn-RS" baseline="0" dirty="0" smtClean="0"/>
              <a:t> je da se održi celovitost svih zaplenjenih podataka, tako da oni nisu izmenjeni niti modifikovani na bilo koji način u odnosu na stanje u kome su bili u vreme zaplene ili sličnog pristupa. </a:t>
            </a:r>
            <a:endParaRPr lang="en-U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126</a:t>
            </a:fld>
            <a:endParaRPr lang="en-US"/>
          </a:p>
        </p:txBody>
      </p:sp>
    </p:spTree>
    <p:extLst>
      <p:ext uri="{BB962C8B-B14F-4D97-AF65-F5344CB8AC3E}">
        <p14:creationId xmlns:p14="http://schemas.microsoft.com/office/powerpoint/2010/main" val="1964379065"/>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19. Budimpeštanske konvencije s markiranim elementom „učine računarske podatke nedostupnim ili ih uklone“</a:t>
            </a:r>
            <a:r>
              <a:rPr lang="en-US" dirty="0" smtClean="0"/>
              <a:t>. </a:t>
            </a:r>
            <a:endParaRPr lang="sr-Latn-RS" dirty="0" smtClean="0"/>
          </a:p>
          <a:p>
            <a:endParaRPr lang="sr-Latn-RS" baseline="0"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Ovo je još jedna mera koja se može sprovesti u cilju zaplene podataka. Podaci se čine nedostupnim ili se uklanjaju obično kada predstavljaju</a:t>
            </a:r>
            <a:r>
              <a:rPr lang="sr-Latn-RS" baseline="0" dirty="0" smtClean="0"/>
              <a:t> opasnost u smislu štete po društvo.</a:t>
            </a:r>
            <a:r>
              <a:rPr lang="en-US" baseline="0" dirty="0" smtClean="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127</a:t>
            </a:fld>
            <a:endParaRPr lang="en-US"/>
          </a:p>
        </p:txBody>
      </p:sp>
    </p:spTree>
    <p:extLst>
      <p:ext uri="{BB962C8B-B14F-4D97-AF65-F5344CB8AC3E}">
        <p14:creationId xmlns:p14="http://schemas.microsoft.com/office/powerpoint/2010/main" val="2036696941"/>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19. Budimpeštanske konvencije s markiranim elementom </a:t>
            </a:r>
            <a:r>
              <a:rPr lang="sr-Latn-RS" b="0" baseline="0" noProof="0" dirty="0" smtClean="0"/>
              <a:t>„</a:t>
            </a:r>
            <a:r>
              <a:rPr lang="sr-Latn-RS" sz="1200" b="0" dirty="0" smtClean="0">
                <a:solidFill>
                  <a:srgbClr val="FF0000"/>
                </a:solidFill>
              </a:rPr>
              <a:t>licu koje poznaje način rada računarskog sistema ili mere primenjene za zaštitu računarskih podataka</a:t>
            </a:r>
            <a:r>
              <a:rPr lang="sr-Latn-RS" baseline="0" noProof="0" dirty="0" smtClean="0"/>
              <a:t>“</a:t>
            </a:r>
            <a:r>
              <a:rPr lang="en-US" dirty="0" smtClean="0"/>
              <a:t>. </a:t>
            </a:r>
            <a:endParaRPr lang="sr-Latn-RS" dirty="0" smtClean="0"/>
          </a:p>
          <a:p>
            <a:pPr algn="just"/>
            <a:r>
              <a:rPr lang="sr-Latn-RS" sz="1200" b="0" dirty="0" smtClean="0"/>
              <a:t> </a:t>
            </a:r>
            <a:endParaRPr lang="sr-Latn-RS" baseline="0" dirty="0" smtClean="0"/>
          </a:p>
          <a:p>
            <a:pPr algn="just"/>
            <a:r>
              <a:rPr lang="sr-Latn-RS" baseline="0" noProof="0" dirty="0" smtClean="0"/>
              <a:t>S desne strane je objašnjenje markiranog elementa</a:t>
            </a:r>
            <a:r>
              <a:rPr lang="en-US" dirty="0" smtClean="0"/>
              <a:t>. </a:t>
            </a:r>
            <a:endParaRPr lang="sr-Latn-RS" dirty="0" smtClean="0"/>
          </a:p>
          <a:p>
            <a:pPr algn="just"/>
            <a:endParaRPr lang="sr-Latn-RS" dirty="0" smtClean="0"/>
          </a:p>
          <a:p>
            <a:pPr algn="just"/>
            <a:r>
              <a:rPr lang="sr-Latn-RS" dirty="0" smtClean="0"/>
              <a:t>Budimpeštanska</a:t>
            </a:r>
            <a:r>
              <a:rPr lang="sr-Latn-RS" baseline="0" dirty="0" smtClean="0"/>
              <a:t> konvencija prepoznaje činjenicu da je često veliko opterećenje za organe za zaštitu pravnog poretka da sprovode pretraživanje, zaplenu i slične mere bez pomoći administratora sistema, koji bolje znaju gde se dati podaci mogu naći i kako im pristupiti. Član 19. stav 4. daje pravni osnov za saradnju sa administratorima sistema i drugim licima upućenim u rad datog računarskog sistema.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128</a:t>
            </a:fld>
            <a:endParaRPr lang="en-US"/>
          </a:p>
        </p:txBody>
      </p:sp>
    </p:spTree>
    <p:extLst>
      <p:ext uri="{BB962C8B-B14F-4D97-AF65-F5344CB8AC3E}">
        <p14:creationId xmlns:p14="http://schemas.microsoft.com/office/powerpoint/2010/main" val="4094267168"/>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19. Budimpeštanske konvencije s markiranim elementom </a:t>
            </a:r>
            <a:r>
              <a:rPr lang="sr-Latn-RS" b="0" baseline="0" noProof="0" dirty="0" smtClean="0"/>
              <a:t>„</a:t>
            </a:r>
            <a:r>
              <a:rPr lang="sr-Latn-RS" sz="1200" b="0" baseline="0" noProof="0" dirty="0" smtClean="0">
                <a:solidFill>
                  <a:srgbClr val="FF0000"/>
                </a:solidFill>
              </a:rPr>
              <a:t>primenjuju se odredbe članova 14. i 15</a:t>
            </a:r>
            <a:r>
              <a:rPr lang="sr-Latn-RS" baseline="0" noProof="0" dirty="0" smtClean="0"/>
              <a:t>“</a:t>
            </a:r>
            <a:r>
              <a:rPr lang="en-US" dirty="0" smtClean="0"/>
              <a:t>. </a:t>
            </a:r>
            <a:endParaRPr lang="sr-Latn-RS" dirty="0" smtClean="0"/>
          </a:p>
          <a:p>
            <a:r>
              <a:rPr lang="sr-Latn-RS" sz="1200" b="0" dirty="0" smtClean="0"/>
              <a:t> </a:t>
            </a:r>
            <a:endParaRPr lang="sr-Latn-RS" baseline="0" dirty="0" smtClean="0"/>
          </a:p>
          <a:p>
            <a:r>
              <a:rPr lang="sr-Latn-RS" baseline="0" noProof="0" dirty="0" smtClean="0"/>
              <a:t>S desne strane je objašnjenje markiranog elementa</a:t>
            </a:r>
            <a:r>
              <a:rPr lang="en-US" dirty="0" smtClean="0"/>
              <a:t>. </a:t>
            </a: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Poput svih ovlašćenja</a:t>
            </a:r>
            <a:r>
              <a:rPr lang="sr-Latn-RS" baseline="0" dirty="0" smtClean="0"/>
              <a:t> utvrđenih u skladu sa Budimpeštanskom konvencijom, i ovo procesno ovlašćenje</a:t>
            </a:r>
            <a:r>
              <a:rPr lang="en-US" dirty="0" smtClean="0"/>
              <a:t> </a:t>
            </a:r>
            <a:r>
              <a:rPr lang="sr-Latn-RS" dirty="0" smtClean="0"/>
              <a:t>je predmet uslova i ograničenja. Neke</a:t>
            </a:r>
            <a:r>
              <a:rPr lang="sr-Latn-RS" baseline="0" dirty="0" smtClean="0"/>
              <a:t> od mogućih mera zaštite u tom kontekstu date su na slajdu.</a:t>
            </a:r>
            <a:r>
              <a:rPr lang="en-US" dirty="0" smtClean="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129</a:t>
            </a:fld>
            <a:endParaRPr lang="en-US"/>
          </a:p>
        </p:txBody>
      </p:sp>
    </p:spTree>
    <p:extLst>
      <p:ext uri="{BB962C8B-B14F-4D97-AF65-F5344CB8AC3E}">
        <p14:creationId xmlns:p14="http://schemas.microsoft.com/office/powerpoint/2010/main" val="145596884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c) YouTube </a:t>
            </a:r>
            <a:r>
              <a:rPr lang="sr-Latn-RS" dirty="0" smtClean="0"/>
              <a:t>kanal Saveta Evrope,</a:t>
            </a:r>
            <a:r>
              <a:rPr lang="sr-Latn-RS" baseline="0" dirty="0" smtClean="0"/>
              <a:t> jer definicija „davaoca sadržaja“ isključuje provajdere sadržaja.</a:t>
            </a:r>
            <a:r>
              <a:rPr lang="en-US" dirty="0" smtClean="0"/>
              <a:t> </a:t>
            </a:r>
            <a:endParaRPr lang="en-GB"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a:t>
            </a:fld>
            <a:endParaRPr lang="en-US"/>
          </a:p>
        </p:txBody>
      </p:sp>
    </p:spTree>
    <p:extLst>
      <p:ext uri="{BB962C8B-B14F-4D97-AF65-F5344CB8AC3E}">
        <p14:creationId xmlns:p14="http://schemas.microsoft.com/office/powerpoint/2010/main" val="1166974537"/>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eaLnBrk="1" hangingPunct="1">
              <a:spcBef>
                <a:spcPct val="0"/>
              </a:spcBef>
            </a:pPr>
            <a:r>
              <a:rPr lang="sr-Latn-RS" dirty="0" smtClean="0"/>
              <a:t>Ponekad</a:t>
            </a:r>
            <a:r>
              <a:rPr lang="sr-Latn-RS" baseline="0" dirty="0" smtClean="0"/>
              <a:t> su istražnim organima potrebne svežije informacije od onih do kojih se došlo pretraživanjem ili zaplenom sačuvanih podataka: </a:t>
            </a:r>
          </a:p>
          <a:p>
            <a:pPr algn="just" eaLnBrk="1" hangingPunct="1">
              <a:spcBef>
                <a:spcPct val="0"/>
              </a:spcBef>
            </a:pPr>
            <a:endParaRPr lang="sr-Latn-RS" baseline="0" dirty="0" smtClean="0"/>
          </a:p>
          <a:p>
            <a:pPr algn="just" eaLnBrk="1" hangingPunct="1">
              <a:spcBef>
                <a:spcPct val="0"/>
              </a:spcBef>
            </a:pPr>
            <a:r>
              <a:rPr lang="sr-Latn-RS" baseline="0" dirty="0" smtClean="0"/>
              <a:t>Prikupljanje računarskih podataka </a:t>
            </a:r>
            <a:r>
              <a:rPr lang="sr-Latn-RS" i="1" baseline="0" dirty="0" smtClean="0"/>
              <a:t>u realnom vremenu</a:t>
            </a:r>
            <a:r>
              <a:rPr lang="sr-Latn-RS" baseline="0" dirty="0" smtClean="0"/>
              <a:t> omogućava istrage „uživo“ i opisano je u članu 20. Budimpeštanske konvencije. Ta vrsta intruzivne mere iziskuje adekvatne zakone, kako bi se organima za zaštitu pravnog poretka omogućilo da prikupljaju ili snimaju podatke u realnom vremenu, korišćenjem tehničkih sredstava, ali i ovlašćenje da se davaoci usluga obavežu da prikupljaju ili snimaju podatke svojih klijenata u realnom vremenu, u okviru svojih uobičajenih aktivnosti.</a:t>
            </a:r>
          </a:p>
          <a:p>
            <a:pPr algn="just" eaLnBrk="1" hangingPunct="1">
              <a:spcBef>
                <a:spcPct val="0"/>
              </a:spcBef>
            </a:pPr>
            <a:endParaRPr lang="sr-Latn-RS" baseline="0" dirty="0" smtClean="0"/>
          </a:p>
          <a:p>
            <a:pPr algn="just" eaLnBrk="1" hangingPunct="1">
              <a:spcBef>
                <a:spcPct val="0"/>
              </a:spcBef>
            </a:pPr>
            <a:r>
              <a:rPr lang="sr-Latn-RS" baseline="0" dirty="0" smtClean="0"/>
              <a:t>Ova vrsta istražnog alata može biti veoma značajna kako bi se, na primer, utvrdio izvor neke komunikacije s ciljem identifikacije počinioca, u realnom vremenu.</a:t>
            </a:r>
          </a:p>
          <a:p>
            <a:pPr algn="just" eaLnBrk="1" hangingPunct="1">
              <a:spcBef>
                <a:spcPct val="0"/>
              </a:spcBef>
            </a:pPr>
            <a:endParaRPr lang="sr-Latn-RS" baseline="0" dirty="0" smtClean="0"/>
          </a:p>
          <a:p>
            <a:pPr algn="just" eaLnBrk="1" hangingPunct="1">
              <a:spcBef>
                <a:spcPct val="0"/>
              </a:spcBef>
            </a:pPr>
            <a:r>
              <a:rPr lang="sr-Latn-RS" baseline="0" dirty="0" smtClean="0"/>
              <a:t>Važno je napomenuti da stav 3. člana 20. nalaže Stranama ugovornicama da usvoje zakonodavne i druge mere neophodne da bi se davaoci usluga obavezali da drže u tajnosti činjenicu da se sprovodi bilo koje ovlašćenje predviđeno ovim članom, kao i svaku informaciju s tim u vezi. </a:t>
            </a:r>
            <a:endParaRPr lang="en-US" dirty="0"/>
          </a:p>
          <a:p>
            <a:pPr algn="just" eaLnBrk="1" hangingPunct="1">
              <a:spcBef>
                <a:spcPct val="0"/>
              </a:spcBef>
            </a:pPr>
            <a:endParaRPr lang="en-US" dirty="0"/>
          </a:p>
          <a:p>
            <a:pPr algn="just"/>
            <a:endParaRPr lang="en-GB" sz="1200" kern="1200" dirty="0">
              <a:solidFill>
                <a:schemeClr val="tx1"/>
              </a:solidFill>
              <a:effectLst/>
              <a:latin typeface="+mn-lt"/>
              <a:ea typeface="+mn-ea"/>
              <a:cs typeface="+mn-cs"/>
            </a:endParaRPr>
          </a:p>
          <a:p>
            <a:pPr algn="just"/>
            <a:r>
              <a:rPr lang="en-GB" sz="1200" kern="1200" dirty="0">
                <a:solidFill>
                  <a:schemeClr val="tx1"/>
                </a:solidFill>
                <a:effectLst/>
                <a:latin typeface="+mn-lt"/>
                <a:ea typeface="+mn-ea"/>
                <a:cs typeface="+mn-cs"/>
              </a:rPr>
              <a:t> </a:t>
            </a:r>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130</a:t>
            </a:fld>
            <a:endParaRPr lang="en-US"/>
          </a:p>
        </p:txBody>
      </p:sp>
    </p:spTree>
    <p:extLst>
      <p:ext uri="{BB962C8B-B14F-4D97-AF65-F5344CB8AC3E}">
        <p14:creationId xmlns:p14="http://schemas.microsoft.com/office/powerpoint/2010/main" val="3838796326"/>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a:t>
            </a:r>
            <a:r>
              <a:rPr lang="sr-Latn-RS" sz="1200" b="0" baseline="0" noProof="0" dirty="0" smtClean="0">
                <a:solidFill>
                  <a:srgbClr val="FF0000"/>
                </a:solidFill>
              </a:rPr>
              <a:t>prikupljaju ili snimaju...obavežu davaoca usluga...da prikuplja ili snima...sarađuje i pomaže</a:t>
            </a:r>
            <a:r>
              <a:rPr lang="sr-Latn-RS" baseline="0" noProof="0" dirty="0" smtClean="0"/>
              <a:t>“</a:t>
            </a:r>
            <a:r>
              <a:rPr lang="sr-Latn-RS" b="0"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Nadležni</a:t>
            </a:r>
            <a:r>
              <a:rPr lang="sr-Latn-RS" baseline="0" dirty="0" smtClean="0"/>
              <a:t> organi mogu neposredno koristiti tehnička sredstva kako bi prikupili podatke o saobraćaju. Nadležni organi mogu, isto tako, obavezati davaoca usluga da pomogne u tom smislu, između ostalog, i sarađujući i pomažući nadležnim organima da realizuju to ovlašćenje.</a:t>
            </a:r>
            <a:endParaRPr lang="en-US" baseline="0" dirty="0"/>
          </a:p>
          <a:p>
            <a:endParaRPr lang="en-US" baseline="0" dirty="0"/>
          </a:p>
          <a:p>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131</a:t>
            </a:fld>
            <a:endParaRPr lang="en-US"/>
          </a:p>
        </p:txBody>
      </p:sp>
    </p:spTree>
    <p:extLst>
      <p:ext uri="{BB962C8B-B14F-4D97-AF65-F5344CB8AC3E}">
        <p14:creationId xmlns:p14="http://schemas.microsoft.com/office/powerpoint/2010/main" val="1735689397"/>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„tehnička sredstva</a:t>
            </a:r>
            <a:r>
              <a:rPr lang="sr-Latn-RS" baseline="0" noProof="0" dirty="0" smtClean="0"/>
              <a:t>“</a:t>
            </a:r>
            <a:r>
              <a:rPr lang="en-US" dirty="0" smtClean="0"/>
              <a:t>. </a:t>
            </a:r>
            <a:endParaRPr lang="sr-Latn-RS" dirty="0" smtClean="0"/>
          </a:p>
          <a:p>
            <a:pPr algn="just"/>
            <a:endParaRPr lang="sr-Latn-RS" dirty="0" smtClean="0"/>
          </a:p>
          <a:p>
            <a:pPr algn="just"/>
            <a:r>
              <a:rPr lang="sr-Latn-RS" baseline="0" noProof="0" dirty="0" smtClean="0"/>
              <a:t>S desne strane je objašnjenje markiranog elementa.</a:t>
            </a:r>
          </a:p>
          <a:p>
            <a:pPr algn="just"/>
            <a:endParaRPr lang="sr-Latn-RS" baseline="0" noProof="0" dirty="0" smtClean="0"/>
          </a:p>
          <a:p>
            <a:pPr algn="just"/>
            <a:r>
              <a:rPr lang="sr-Latn-RS" baseline="0" dirty="0" smtClean="0"/>
              <a:t>Budimpeštanska konvencija je tehnološki neutralna u tom smislu, a Strane ugovornice su slobodne da same donose propise o konkretnim tehničkim merama, koje se mogu upotrebiti za prikupljanje podataka o saobraćaju.</a:t>
            </a:r>
            <a:r>
              <a:rPr lang="en-US" baseline="0" dirty="0" smtClean="0"/>
              <a:t> </a:t>
            </a:r>
            <a:endParaRPr 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132</a:t>
            </a:fld>
            <a:endParaRPr lang="en-US"/>
          </a:p>
        </p:txBody>
      </p:sp>
    </p:spTree>
    <p:extLst>
      <p:ext uri="{BB962C8B-B14F-4D97-AF65-F5344CB8AC3E}">
        <p14:creationId xmlns:p14="http://schemas.microsoft.com/office/powerpoint/2010/main" val="2041339168"/>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„postojećih tehničkih mogućnosti</a:t>
            </a:r>
            <a:r>
              <a:rPr lang="sr-Latn-RS" baseline="0" noProof="0" dirty="0" smtClean="0"/>
              <a:t>“</a:t>
            </a:r>
            <a:r>
              <a:rPr lang="en-US" dirty="0" smtClean="0"/>
              <a:t>. </a:t>
            </a:r>
            <a:endParaRPr lang="sr-Latn-RS" dirty="0" smtClean="0"/>
          </a:p>
          <a:p>
            <a:pPr algn="just"/>
            <a:endParaRPr lang="sr-Latn-RS" dirty="0" smtClean="0"/>
          </a:p>
          <a:p>
            <a:pPr algn="just"/>
            <a:r>
              <a:rPr lang="sr-Latn-RS" baseline="0" noProof="0" dirty="0" smtClean="0"/>
              <a:t>S desne strane je objašnjenje markiranog elementa</a:t>
            </a:r>
            <a:r>
              <a:rPr lang="en-US" dirty="0" smtClean="0"/>
              <a:t>. </a:t>
            </a:r>
            <a:endParaRPr lang="sr-Latn-RS" dirty="0" smtClean="0"/>
          </a:p>
          <a:p>
            <a:pPr algn="just"/>
            <a:endParaRPr lang="sr-Latn-RS" dirty="0" smtClean="0"/>
          </a:p>
          <a:p>
            <a:pPr algn="just"/>
            <a:r>
              <a:rPr lang="sr-Latn-RS" dirty="0" smtClean="0"/>
              <a:t>Ovim članom se ne nameće</a:t>
            </a:r>
            <a:r>
              <a:rPr lang="sr-Latn-RS" baseline="0" dirty="0" smtClean="0"/>
              <a:t> obaveza davaocu usluga da razvija neophodne tehničke karakteristike kako bi mogao da sprovede prikupljanje podataka o saobraćaju u realnom vremenu. Davalac usluga može biti obavezan da učini samo ono što je u okviru njegovih tehničkih mogućnosti, nezavisno od toga da li se one koriste u trenutku izdavanja naredbe.</a:t>
            </a:r>
            <a:endParaRPr lang="en-PK"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133</a:t>
            </a:fld>
            <a:endParaRPr lang="en-US"/>
          </a:p>
        </p:txBody>
      </p:sp>
    </p:spTree>
    <p:extLst>
      <p:ext uri="{BB962C8B-B14F-4D97-AF65-F5344CB8AC3E}">
        <p14:creationId xmlns:p14="http://schemas.microsoft.com/office/powerpoint/2010/main" val="2681210964"/>
      </p:ext>
    </p:extLst>
  </p:cSld>
  <p:clrMapOvr>
    <a:masterClrMapping/>
  </p:clrMapOvr>
</p:notes>
</file>

<file path=ppt/notesSlides/notesSlide1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„podataka o saobraćaju</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r-Latn-RS" dirty="0" smtClean="0"/>
              <a:t>Ovde se posebno objašnjava</a:t>
            </a:r>
            <a:r>
              <a:rPr lang="sr-Latn-RS" baseline="0" dirty="0" smtClean="0"/>
              <a:t> šta podaci o saobraćaju jesu, a šta nisu, u skladu sa članom 1. Budimpeštanske konvencije.</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134</a:t>
            </a:fld>
            <a:endParaRPr lang="en-US"/>
          </a:p>
        </p:txBody>
      </p:sp>
    </p:spTree>
    <p:extLst>
      <p:ext uri="{BB962C8B-B14F-4D97-AF65-F5344CB8AC3E}">
        <p14:creationId xmlns:p14="http://schemas.microsoft.com/office/powerpoint/2010/main" val="1056075066"/>
      </p:ext>
    </p:extLst>
  </p:cSld>
  <p:clrMapOvr>
    <a:masterClrMapping/>
  </p:clrMapOvr>
</p:notes>
</file>

<file path=ppt/notesSlides/notesSlide1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„koji se odnose na određene komunikacije</a:t>
            </a:r>
            <a:r>
              <a:rPr lang="sr-Latn-RS" baseline="0" noProof="0" dirty="0" smtClean="0"/>
              <a:t>“</a:t>
            </a:r>
            <a:r>
              <a:rPr lang="en-US" dirty="0" smtClean="0"/>
              <a:t>. </a:t>
            </a:r>
            <a:endParaRPr lang="sr-Latn-RS" dirty="0" smtClean="0"/>
          </a:p>
          <a:p>
            <a:pPr algn="just"/>
            <a:endParaRPr lang="sr-Latn-RS" dirty="0" smtClean="0"/>
          </a:p>
          <a:p>
            <a:pPr algn="just"/>
            <a:r>
              <a:rPr lang="sr-Latn-RS" baseline="0" noProof="0" dirty="0" smtClean="0"/>
              <a:t>S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Imajući u vidu pitanja</a:t>
            </a:r>
            <a:r>
              <a:rPr lang="sr-Latn-RS" baseline="0" dirty="0" smtClean="0"/>
              <a:t> koja se odnose na zaštitu privatnosti u kontekstu prikupljanja podataka o saobraćaju u realnom vremenu, zahtev je da se svako vršenje ovlašćenja u skladu s ovom članom mora odnositi na konkretne komunikacije, kao i da se nadležnim organima ne smeju davati ovlašćenja koja omogućavaju opšti ili nasumični nadzor.</a:t>
            </a:r>
            <a:endParaRPr lang="en-US" dirty="0"/>
          </a:p>
          <a:p>
            <a:pPr algn="just"/>
            <a:endParaRPr lang="en-PK"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135</a:t>
            </a:fld>
            <a:endParaRPr lang="en-US"/>
          </a:p>
        </p:txBody>
      </p:sp>
    </p:spTree>
    <p:extLst>
      <p:ext uri="{BB962C8B-B14F-4D97-AF65-F5344CB8AC3E}">
        <p14:creationId xmlns:p14="http://schemas.microsoft.com/office/powerpoint/2010/main" val="2618162435"/>
      </p:ext>
    </p:extLst>
  </p:cSld>
  <p:clrMapOvr>
    <a:masterClrMapping/>
  </p:clrMapOvr>
</p:notes>
</file>

<file path=ppt/notesSlides/notesSlide1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„na njenoj teritoriji</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endParaRPr lang="sr-Latn-RS" dirty="0" smtClean="0"/>
          </a:p>
          <a:p>
            <a:r>
              <a:rPr lang="sr-Latn-RS" dirty="0" smtClean="0"/>
              <a:t>Na ovom slajdu se</a:t>
            </a:r>
            <a:r>
              <a:rPr lang="sr-Latn-RS" baseline="0" dirty="0" smtClean="0"/>
              <a:t> objašnjava na koji način se komunikacije moraju odvijati u okviru neke teritorije </a:t>
            </a:r>
            <a:r>
              <a:rPr lang="en-150" baseline="0" dirty="0" smtClean="0"/>
              <a:t>–</a:t>
            </a:r>
            <a:r>
              <a:rPr lang="sr-Latn-RS" baseline="0" dirty="0" smtClean="0"/>
              <a:t> najmanje jedna osoba ili jedan uređaj koji je prima mora biti na toj teritoriji. </a:t>
            </a:r>
            <a:endParaRPr lang="en-PK" dirty="0"/>
          </a:p>
          <a:p>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136</a:t>
            </a:fld>
            <a:endParaRPr lang="en-US"/>
          </a:p>
        </p:txBody>
      </p:sp>
    </p:spTree>
    <p:extLst>
      <p:ext uri="{BB962C8B-B14F-4D97-AF65-F5344CB8AC3E}">
        <p14:creationId xmlns:p14="http://schemas.microsoft.com/office/powerpoint/2010/main" val="509036897"/>
      </p:ext>
    </p:extLst>
  </p:cSld>
  <p:clrMapOvr>
    <a:masterClrMapping/>
  </p:clrMapOvr>
</p:notes>
</file>

<file path=ppt/notesSlides/notesSlide1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a:t>
            </a:r>
            <a:r>
              <a:rPr lang="sr-Latn-RS" sz="1200" b="0" dirty="0" smtClean="0">
                <a:solidFill>
                  <a:srgbClr val="FF0000"/>
                </a:solidFill>
              </a:rPr>
              <a:t>umesto toga da usvoji zakonodavne i druge mere neophodne da bi obezbedila</a:t>
            </a:r>
            <a:r>
              <a:rPr lang="sr-Latn-RS" baseline="0" noProof="0" dirty="0" smtClean="0"/>
              <a:t>“</a:t>
            </a:r>
            <a:r>
              <a:rPr lang="sr-Latn-RS" b="0"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U zemljama u kojima postoje ograničenja</a:t>
            </a:r>
            <a:r>
              <a:rPr lang="sr-Latn-RS" baseline="0" dirty="0" smtClean="0"/>
              <a:t> u odnosu na prikupljanje podataka o saobraćaju u realnom vremenu od strane organa za zaštitu pravnog poretka, mogu se usvojiti zakonodavne i druge mere kako bi se obezbedilo da se takvi podaci snime. To može biti i zahtev prema davaocu usluge da pruži neophodna tehnička sredstva kako bi se ta ovlašćenja sprovela.</a:t>
            </a:r>
            <a:r>
              <a:rPr lang="en-US" dirty="0" smtClean="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137</a:t>
            </a:fld>
            <a:endParaRPr lang="en-US"/>
          </a:p>
        </p:txBody>
      </p:sp>
    </p:spTree>
    <p:extLst>
      <p:ext uri="{BB962C8B-B14F-4D97-AF65-F5344CB8AC3E}">
        <p14:creationId xmlns:p14="http://schemas.microsoft.com/office/powerpoint/2010/main" val="4123944216"/>
      </p:ext>
    </p:extLst>
  </p:cSld>
  <p:clrMapOvr>
    <a:masterClrMapping/>
  </p:clrMapOvr>
</p:notes>
</file>

<file path=ppt/notesSlides/notesSlide1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a:t>
            </a:r>
            <a:r>
              <a:rPr lang="sr-Latn-RS" sz="1200" b="0" dirty="0" smtClean="0">
                <a:solidFill>
                  <a:srgbClr val="FF0000"/>
                </a:solidFill>
              </a:rPr>
              <a:t>obavezala davaoca usluga da čuva u tajnosti</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Od ključnog je značaja da se izvršenje</a:t>
            </a:r>
            <a:r>
              <a:rPr lang="sr-Latn-RS" baseline="0" dirty="0" smtClean="0"/>
              <a:t> prikupljanja podataka o saobraćaju drži u tajnosti, jer u suprotnom ta mera može biti osujećena.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en-US" baseline="0" dirty="0" smtClean="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138</a:t>
            </a:fld>
            <a:endParaRPr lang="en-US"/>
          </a:p>
        </p:txBody>
      </p:sp>
    </p:spTree>
    <p:extLst>
      <p:ext uri="{BB962C8B-B14F-4D97-AF65-F5344CB8AC3E}">
        <p14:creationId xmlns:p14="http://schemas.microsoft.com/office/powerpoint/2010/main" val="1451255478"/>
      </p:ext>
    </p:extLst>
  </p:cSld>
  <p:clrMapOvr>
    <a:masterClrMapping/>
  </p:clrMapOvr>
</p:notes>
</file>

<file path=ppt/notesSlides/notesSlide1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20. Budimpeštanske konvencije s markiranim elementom </a:t>
            </a:r>
            <a:r>
              <a:rPr lang="sr-Latn-RS" b="0" baseline="0" noProof="0" dirty="0" smtClean="0"/>
              <a:t>„</a:t>
            </a:r>
            <a:r>
              <a:rPr lang="sr-Latn-RS" sz="1200" b="0" dirty="0" smtClean="0">
                <a:solidFill>
                  <a:srgbClr val="FF0000"/>
                </a:solidFill>
              </a:rPr>
              <a:t>primenjuju se odredbe članova 14. i 15.</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139</a:t>
            </a:fld>
            <a:endParaRPr lang="en-US"/>
          </a:p>
        </p:txBody>
      </p:sp>
    </p:spTree>
    <p:extLst>
      <p:ext uri="{BB962C8B-B14F-4D97-AF65-F5344CB8AC3E}">
        <p14:creationId xmlns:p14="http://schemas.microsoft.com/office/powerpoint/2010/main" val="85448234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levoj strani slajda prikazan je tekst člana 1, tačke</a:t>
            </a:r>
            <a:r>
              <a:rPr lang="sr-Latn-RS" baseline="0" dirty="0" smtClean="0"/>
              <a:t> </a:t>
            </a:r>
            <a:r>
              <a:rPr lang="sr-Latn-RS" dirty="0" smtClean="0"/>
              <a:t>d)</a:t>
            </a:r>
            <a:r>
              <a:rPr lang="sr-Latn-RS" baseline="0" dirty="0" smtClean="0"/>
              <a:t> Budimpeštanske konvencije, tj. definiciju „podatka o saobraćaju“.</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se nalazi objašnjenje definicije</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a:r>
              <a:rPr lang="sr-Latn-RS" sz="1200" kern="1200" dirty="0" smtClean="0">
                <a:solidFill>
                  <a:schemeClr val="tx1"/>
                </a:solidFill>
                <a:latin typeface="+mn-lt"/>
                <a:ea typeface="MS PGothic" pitchFamily="34" charset="-128"/>
                <a:cs typeface="ＭＳ Ｐゴシック" charset="0"/>
              </a:rPr>
              <a:t>Podatak o saobraćaju,</a:t>
            </a:r>
            <a:r>
              <a:rPr lang="sr-Latn-RS" sz="1200" kern="1200" baseline="0" dirty="0" smtClean="0">
                <a:solidFill>
                  <a:schemeClr val="tx1"/>
                </a:solidFill>
                <a:latin typeface="+mn-lt"/>
                <a:ea typeface="MS PGothic" pitchFamily="34" charset="-128"/>
                <a:cs typeface="ＭＳ Ｐゴシック" charset="0"/>
              </a:rPr>
              <a:t> na način kako je definisan Budimpeštanskom konvencijom, predstavlja kategoriju računarskog podatka koja je predmet posebnog pravnog režima. Taj podatak proizvode računari u lancu komunikacije kako bi se neka komunikacija sprovela od izvora do odredišta, te je, samim tim, supsidijarni</a:t>
            </a:r>
            <a:r>
              <a:rPr lang="sr-Latn-RS" sz="1200" b="0" i="0" u="none" kern="1200" baseline="0" dirty="0" smtClean="0">
                <a:solidFill>
                  <a:schemeClr val="tx1"/>
                </a:solidFill>
                <a:latin typeface="+mn-lt"/>
                <a:ea typeface="MS PGothic" pitchFamily="34" charset="-128"/>
                <a:cs typeface="ＭＳ Ｐゴシック" charset="0"/>
              </a:rPr>
              <a:t> deo </a:t>
            </a:r>
            <a:r>
              <a:rPr lang="sr-Latn-RS" sz="1200" kern="1200" baseline="0" dirty="0" smtClean="0">
                <a:solidFill>
                  <a:schemeClr val="tx1"/>
                </a:solidFill>
                <a:latin typeface="+mn-lt"/>
                <a:ea typeface="MS PGothic" pitchFamily="34" charset="-128"/>
                <a:cs typeface="ＭＳ Ｐゴシック" charset="0"/>
              </a:rPr>
              <a:t>same komunikacije. Na slajdu se navode i neke ključne karakteristike podatka o saobraćaju.</a:t>
            </a:r>
            <a:r>
              <a:rPr lang="en-US" sz="1200" kern="1200" dirty="0" smtClean="0">
                <a:solidFill>
                  <a:schemeClr val="tx1"/>
                </a:solidFill>
                <a:latin typeface="+mn-lt"/>
                <a:ea typeface="MS PGothic" pitchFamily="34" charset="-128"/>
                <a:cs typeface="ＭＳ Ｐゴシック" charset="0"/>
              </a:rPr>
              <a:t> </a:t>
            </a:r>
            <a:endParaRPr lang="en-GB" sz="1200" kern="1200" dirty="0">
              <a:solidFill>
                <a:schemeClr val="tx1"/>
              </a:solidFill>
              <a:latin typeface="+mn-lt"/>
              <a:ea typeface="MS PGothic" pitchFamily="34" charset="-128"/>
              <a:cs typeface="ＭＳ Ｐゴシック" charset="0"/>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a:t>
            </a:fld>
            <a:endParaRPr lang="en-US"/>
          </a:p>
        </p:txBody>
      </p:sp>
    </p:spTree>
    <p:extLst>
      <p:ext uri="{BB962C8B-B14F-4D97-AF65-F5344CB8AC3E}">
        <p14:creationId xmlns:p14="http://schemas.microsoft.com/office/powerpoint/2010/main" val="2017014904"/>
      </p:ext>
    </p:extLst>
  </p:cSld>
  <p:clrMapOvr>
    <a:masterClrMapping/>
  </p:clrMapOvr>
</p:notes>
</file>

<file path=ppt/notesSlides/notesSlide1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spcBef>
                <a:spcPct val="0"/>
              </a:spcBef>
            </a:pPr>
            <a:r>
              <a:rPr lang="sr-Latn-RS" dirty="0" smtClean="0"/>
              <a:t>Kao poslednje, ali ne i najmanje važno, u</a:t>
            </a:r>
            <a:r>
              <a:rPr lang="sr-Latn-RS" baseline="0" dirty="0" smtClean="0"/>
              <a:t> članu 21. se opisuje presretanje podataka iz sadržaja. </a:t>
            </a:r>
          </a:p>
          <a:p>
            <a:pPr eaLnBrk="1" hangingPunct="1">
              <a:spcBef>
                <a:spcPct val="0"/>
              </a:spcBef>
            </a:pPr>
            <a:endParaRPr lang="sr-Latn-RS" baseline="0" dirty="0" smtClean="0"/>
          </a:p>
          <a:p>
            <a:pPr eaLnBrk="1" hangingPunct="1">
              <a:spcBef>
                <a:spcPct val="0"/>
              </a:spcBef>
            </a:pPr>
            <a:r>
              <a:rPr lang="sr-Latn-RS" baseline="0" dirty="0" smtClean="0"/>
              <a:t>Pored podataka o saobraćaju, organima za zaštitu pravnog poretka ponekad je potrebno da poznaju i realan sadržaj komunikacije između osumnjičenih za neko krivično delo. Neke zemlje već imaju propise o </a:t>
            </a:r>
            <a:r>
              <a:rPr lang="sr-Latn-RS" b="0" i="0" u="none" baseline="0" dirty="0" smtClean="0"/>
              <a:t>presretanju telefonskih razgo</a:t>
            </a:r>
            <a:r>
              <a:rPr lang="sr-Latn-RS" baseline="0" dirty="0" smtClean="0"/>
              <a:t>vora, ali ne dozvoljavaju sve svojim organima da, konkretno, presreću komunikacije, osim telefonskih.</a:t>
            </a:r>
            <a:endParaRPr lang="en-GB" dirty="0"/>
          </a:p>
          <a:p>
            <a:pPr eaLnBrk="1" hangingPunct="1">
              <a:spcBef>
                <a:spcPct val="0"/>
              </a:spcBef>
            </a:pPr>
            <a:endParaRPr lang="en-US" dirty="0"/>
          </a:p>
          <a:p>
            <a:pPr eaLnBrk="1" hangingPunct="1">
              <a:spcBef>
                <a:spcPct val="0"/>
              </a:spcBef>
            </a:pPr>
            <a:r>
              <a:rPr lang="sr-Latn-RS" dirty="0" smtClean="0"/>
              <a:t>To je i razlog zašto u članu 21. Budimpeštanska</a:t>
            </a:r>
            <a:r>
              <a:rPr lang="sr-Latn-RS" baseline="0" dirty="0" smtClean="0"/>
              <a:t> konvencija konkretno navodi odredbe kojima se istražiteljima omogućava da presreću i snimaju podatkovne komunikacije.</a:t>
            </a:r>
            <a:endParaRPr lang="en-US" dirty="0"/>
          </a:p>
          <a:p>
            <a:pPr eaLnBrk="1" hangingPunct="1">
              <a:spcBef>
                <a:spcPct val="0"/>
              </a:spcBef>
            </a:pPr>
            <a:endParaRPr lang="en-GB" dirty="0"/>
          </a:p>
          <a:p>
            <a:pPr eaLnBrk="1" hangingPunct="1">
              <a:spcBef>
                <a:spcPct val="0"/>
              </a:spcBef>
            </a:pPr>
            <a:r>
              <a:rPr lang="sr-Latn-RS" dirty="0" smtClean="0"/>
              <a:t>Osim</a:t>
            </a:r>
            <a:r>
              <a:rPr lang="sr-Latn-RS" baseline="0" dirty="0" smtClean="0"/>
              <a:t> što predstavlja vrlo moćan alat u istrazi, presretanje komunikacija je i vrlo intruzivna mera i, u skladu sa Konvencijom, dozvoljena je samo u području teških krivičnih dela, koja će biti utvrđena domaćim zakonima.</a:t>
            </a:r>
            <a:endParaRPr lang="en-US" dirty="0"/>
          </a:p>
          <a:p>
            <a:pPr eaLnBrk="1" hangingPunct="1">
              <a:spcBef>
                <a:spcPct val="0"/>
              </a:spcBef>
            </a:pPr>
            <a:endParaRPr lang="sr-Latn-RS" dirty="0" smtClean="0"/>
          </a:p>
          <a:p>
            <a:pPr eaLnBrk="1" hangingPunct="1">
              <a:spcBef>
                <a:spcPct val="0"/>
              </a:spcBef>
            </a:pPr>
            <a:r>
              <a:rPr lang="sr-Latn-RS" dirty="0" smtClean="0"/>
              <a:t>U pogledu dopunskih mera zaštite koje se odnose na tajni nadzor (uključujući i presretanje podataka iz sadržaja) i koje Strane ugovornice EKLJP treba da ustanove u domaćem pravu,</a:t>
            </a:r>
            <a:r>
              <a:rPr lang="sr-Latn-RS" baseline="0" dirty="0" smtClean="0"/>
              <a:t> videti kompilaciju relevantne sudske prakse Evropskog suda za ljudska prava utemeljene na članu 8 (</a:t>
            </a:r>
            <a:r>
              <a:rPr lang="sr-Latn-RS" b="1" baseline="0" dirty="0" smtClean="0"/>
              <a:t>Pravo na poštovanje privatnog i porodičnog života</a:t>
            </a:r>
            <a:r>
              <a:rPr lang="sr-Latn-RS" baseline="0" dirty="0" smtClean="0"/>
              <a:t>, doma i prepiske): </a:t>
            </a:r>
            <a:r>
              <a:rPr lang="en-US" dirty="0" smtClean="0"/>
              <a:t>http</a:t>
            </a:r>
            <a:r>
              <a:rPr lang="en-US" dirty="0"/>
              <a:t>://www.echr.coe.int/Documents/FS_Mass_surveillance_ENG.pdf</a:t>
            </a:r>
          </a:p>
          <a:p>
            <a:pPr eaLnBrk="1" hangingPunct="1">
              <a:spcBef>
                <a:spcPct val="0"/>
              </a:spcBef>
            </a:pPr>
            <a:endParaRPr lang="en-US" dirty="0"/>
          </a:p>
          <a:p>
            <a:pPr marL="0" marR="0" indent="0" algn="l" defTabSz="457200" rtl="0" eaLnBrk="1" fontAlgn="base" latinLnBrk="0" hangingPunct="1">
              <a:lnSpc>
                <a:spcPct val="100000"/>
              </a:lnSpc>
              <a:spcBef>
                <a:spcPct val="0"/>
              </a:spcBef>
              <a:spcAft>
                <a:spcPct val="0"/>
              </a:spcAft>
              <a:buClrTx/>
              <a:buSzTx/>
              <a:buFontTx/>
              <a:buNone/>
              <a:tabLst/>
              <a:defRPr/>
            </a:pPr>
            <a:r>
              <a:rPr lang="sr-Latn-RS" dirty="0" smtClean="0"/>
              <a:t>Važno je napomenuti da stav 3. člana 21 Konvencije nalaže da Strane ugovornice</a:t>
            </a:r>
            <a:r>
              <a:rPr lang="sr-Latn-RS" baseline="0" dirty="0" smtClean="0"/>
              <a:t> treba da usvoje zakonodavne i druge mere, neophodne da obavežu davaoce usluga da čuvaju u tajnosti sprovođenje svakog ovlašćenja predviđenog ovim članom i svaku informaciju s tim u vezi.</a:t>
            </a:r>
            <a:endParaRPr lang="en-GB"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140</a:t>
            </a:fld>
            <a:endParaRPr lang="en-US"/>
          </a:p>
        </p:txBody>
      </p:sp>
    </p:spTree>
    <p:extLst>
      <p:ext uri="{BB962C8B-B14F-4D97-AF65-F5344CB8AC3E}">
        <p14:creationId xmlns:p14="http://schemas.microsoft.com/office/powerpoint/2010/main" val="2247764"/>
      </p:ext>
    </p:extLst>
  </p:cSld>
  <p:clrMapOvr>
    <a:masterClrMapping/>
  </p:clrMapOvr>
</p:notes>
</file>

<file path=ppt/notesSlides/notesSlide1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„teškim delima</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endParaRPr lang="en-PK"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141</a:t>
            </a:fld>
            <a:endParaRPr lang="en-US"/>
          </a:p>
        </p:txBody>
      </p:sp>
    </p:spTree>
    <p:extLst>
      <p:ext uri="{BB962C8B-B14F-4D97-AF65-F5344CB8AC3E}">
        <p14:creationId xmlns:p14="http://schemas.microsoft.com/office/powerpoint/2010/main" val="1882611091"/>
      </p:ext>
    </p:extLst>
  </p:cSld>
  <p:clrMapOvr>
    <a:masterClrMapping/>
  </p:clrMapOvr>
</p:notes>
</file>

<file path=ppt/notesSlides/notesSlide1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„prikupljaju ili snimaju...obavežu davaoca usluga da...prikuplja i snima...sarađuje i pomaže</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142</a:t>
            </a:fld>
            <a:endParaRPr lang="en-US"/>
          </a:p>
        </p:txBody>
      </p:sp>
    </p:spTree>
    <p:extLst>
      <p:ext uri="{BB962C8B-B14F-4D97-AF65-F5344CB8AC3E}">
        <p14:creationId xmlns:p14="http://schemas.microsoft.com/office/powerpoint/2010/main" val="3031408474"/>
      </p:ext>
    </p:extLst>
  </p:cSld>
  <p:clrMapOvr>
    <a:masterClrMapping/>
  </p:clrMapOvr>
</p:notes>
</file>

<file path=ppt/notesSlides/notesSlide1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„tehnička sredstva</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143</a:t>
            </a:fld>
            <a:endParaRPr lang="en-US"/>
          </a:p>
        </p:txBody>
      </p:sp>
    </p:spTree>
    <p:extLst>
      <p:ext uri="{BB962C8B-B14F-4D97-AF65-F5344CB8AC3E}">
        <p14:creationId xmlns:p14="http://schemas.microsoft.com/office/powerpoint/2010/main" val="1454859279"/>
      </p:ext>
    </p:extLst>
  </p:cSld>
  <p:clrMapOvr>
    <a:masterClrMapping/>
  </p:clrMapOvr>
</p:notes>
</file>

<file path=ppt/notesSlides/notesSlide1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(„postojećih tehničkih mogućnosti</a:t>
            </a:r>
            <a:r>
              <a:rPr lang="sr-Latn-RS" baseline="0" noProof="0" dirty="0" smtClean="0"/>
              <a:t>“</a:t>
            </a:r>
            <a:r>
              <a:rPr lang="sr-Latn-RS" b="0"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144</a:t>
            </a:fld>
            <a:endParaRPr lang="en-US"/>
          </a:p>
        </p:txBody>
      </p:sp>
    </p:spTree>
    <p:extLst>
      <p:ext uri="{BB962C8B-B14F-4D97-AF65-F5344CB8AC3E}">
        <p14:creationId xmlns:p14="http://schemas.microsoft.com/office/powerpoint/2010/main" val="1958826568"/>
      </p:ext>
    </p:extLst>
  </p:cSld>
  <p:clrMapOvr>
    <a:masterClrMapping/>
  </p:clrMapOvr>
</p:notes>
</file>

<file path=ppt/notesSlides/notesSlide1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(„podataka iz sadržaja</a:t>
            </a:r>
            <a:r>
              <a:rPr lang="sr-Latn-RS" baseline="0" noProof="0" dirty="0" smtClean="0"/>
              <a:t>“</a:t>
            </a:r>
            <a:r>
              <a:rPr lang="sr-Latn-RS" b="0"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145</a:t>
            </a:fld>
            <a:endParaRPr lang="en-US"/>
          </a:p>
        </p:txBody>
      </p:sp>
    </p:spTree>
    <p:extLst>
      <p:ext uri="{BB962C8B-B14F-4D97-AF65-F5344CB8AC3E}">
        <p14:creationId xmlns:p14="http://schemas.microsoft.com/office/powerpoint/2010/main" val="351280481"/>
      </p:ext>
    </p:extLst>
  </p:cSld>
  <p:clrMapOvr>
    <a:masterClrMapping/>
  </p:clrMapOvr>
</p:notes>
</file>

<file path=ppt/notesSlides/notesSlide1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„određenih komunikacija</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r>
              <a:rPr lang="sr-Latn-RS" dirty="0" smtClean="0"/>
              <a:t>Ovo</a:t>
            </a:r>
            <a:r>
              <a:rPr lang="sr-Latn-RS" baseline="0" dirty="0" smtClean="0"/>
              <a:t> ovlašćenje se ne može vršiti u odnosu na neodređen broj komunikacija.</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146</a:t>
            </a:fld>
            <a:endParaRPr lang="en-US"/>
          </a:p>
        </p:txBody>
      </p:sp>
    </p:spTree>
    <p:extLst>
      <p:ext uri="{BB962C8B-B14F-4D97-AF65-F5344CB8AC3E}">
        <p14:creationId xmlns:p14="http://schemas.microsoft.com/office/powerpoint/2010/main" val="1306609933"/>
      </p:ext>
    </p:extLst>
  </p:cSld>
  <p:clrMapOvr>
    <a:masterClrMapping/>
  </p:clrMapOvr>
</p:notes>
</file>

<file path=ppt/notesSlides/notesSlide1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„na njenoj teritoriji</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147</a:t>
            </a:fld>
            <a:endParaRPr lang="en-US"/>
          </a:p>
        </p:txBody>
      </p:sp>
    </p:spTree>
    <p:extLst>
      <p:ext uri="{BB962C8B-B14F-4D97-AF65-F5344CB8AC3E}">
        <p14:creationId xmlns:p14="http://schemas.microsoft.com/office/powerpoint/2010/main" val="2602434690"/>
      </p:ext>
    </p:extLst>
  </p:cSld>
  <p:clrMapOvr>
    <a:masterClrMapping/>
  </p:clrMapOvr>
</p:notes>
</file>

<file path=ppt/notesSlides/notesSlide1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„na njenoj teritoriji</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148</a:t>
            </a:fld>
            <a:endParaRPr lang="en-US"/>
          </a:p>
        </p:txBody>
      </p:sp>
    </p:spTree>
    <p:extLst>
      <p:ext uri="{BB962C8B-B14F-4D97-AF65-F5344CB8AC3E}">
        <p14:creationId xmlns:p14="http://schemas.microsoft.com/office/powerpoint/2010/main" val="457963685"/>
      </p:ext>
    </p:extLst>
  </p:cSld>
  <p:clrMapOvr>
    <a:masterClrMapping/>
  </p:clrMapOvr>
</p:notes>
</file>

<file path=ppt/notesSlides/notesSlide1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„obavežu davaoca usluga da čuva u tajnosti</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149</a:t>
            </a:fld>
            <a:endParaRPr lang="en-US"/>
          </a:p>
        </p:txBody>
      </p:sp>
    </p:spTree>
    <p:extLst>
      <p:ext uri="{BB962C8B-B14F-4D97-AF65-F5344CB8AC3E}">
        <p14:creationId xmlns:p14="http://schemas.microsoft.com/office/powerpoint/2010/main" val="286777006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Ispravni odgovori su </a:t>
            </a:r>
            <a:r>
              <a:rPr lang="en-US" dirty="0" smtClean="0"/>
              <a:t>a</a:t>
            </a:r>
            <a:r>
              <a:rPr lang="en-US" dirty="0"/>
              <a:t>) </a:t>
            </a:r>
            <a:r>
              <a:rPr lang="sr-Latn-RS" dirty="0" smtClean="0"/>
              <a:t>Sadržina tela mejla i</a:t>
            </a:r>
            <a:r>
              <a:rPr lang="en-US" dirty="0" smtClean="0"/>
              <a:t> e</a:t>
            </a:r>
            <a:r>
              <a:rPr lang="en-US" dirty="0"/>
              <a:t>) </a:t>
            </a:r>
            <a:r>
              <a:rPr lang="sr-Latn-RS" dirty="0" smtClean="0"/>
              <a:t>Naslov (predmet) mejla.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Podatak</a:t>
            </a:r>
            <a:r>
              <a:rPr lang="sr-Latn-RS" baseline="0" dirty="0" smtClean="0"/>
              <a:t> o saobraćaju se odnosi na podatke o komunikaciji, a ne sadržaju koji se prenosi (npr. sadržaj mejla ili naslov/predmet mejla).</a:t>
            </a:r>
            <a:endParaRPr lang="en-GB"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a:t>
            </a:fld>
            <a:endParaRPr lang="en-US"/>
          </a:p>
        </p:txBody>
      </p:sp>
    </p:spTree>
    <p:extLst>
      <p:ext uri="{BB962C8B-B14F-4D97-AF65-F5344CB8AC3E}">
        <p14:creationId xmlns:p14="http://schemas.microsoft.com/office/powerpoint/2010/main" val="2385558107"/>
      </p:ext>
    </p:extLst>
  </p:cSld>
  <p:clrMapOvr>
    <a:masterClrMapping/>
  </p:clrMapOvr>
</p:notes>
</file>

<file path=ppt/notesSlides/notesSlide1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21. Budimpeštanske konvencije s markiranim elementom </a:t>
            </a:r>
            <a:r>
              <a:rPr lang="sr-Latn-RS" b="0" baseline="0" noProof="0" dirty="0" smtClean="0"/>
              <a:t>„obavežu davaoca usluga da čuva u tajnosti</a:t>
            </a:r>
            <a:r>
              <a:rPr lang="sr-Latn-RS" baseline="0" noProof="0" dirty="0" smtClean="0"/>
              <a:t>“</a:t>
            </a:r>
            <a:r>
              <a:rPr lang="en-US" dirty="0" smtClean="0"/>
              <a:t>. </a:t>
            </a:r>
            <a:endParaRPr lang="sr-Latn-RS" dirty="0" smtClean="0"/>
          </a:p>
          <a:p>
            <a:endParaRPr lang="sr-Latn-RS" dirty="0" smtClean="0"/>
          </a:p>
          <a:p>
            <a:r>
              <a:rPr lang="sr-Latn-RS" baseline="0" noProof="0" dirty="0" smtClean="0"/>
              <a:t>S desne strane je objašnjenje markiranog elementa</a:t>
            </a:r>
            <a:r>
              <a:rPr lang="en-US" dirty="0" smtClean="0"/>
              <a:t>.</a:t>
            </a:r>
            <a:endParaRPr lang="sr-Latn-RS" dirty="0" smtClean="0"/>
          </a:p>
          <a:p>
            <a:endParaRPr lang="sr-Latn-RS" dirty="0" smtClean="0"/>
          </a:p>
          <a:p>
            <a:r>
              <a:rPr lang="sr-Latn-RS" dirty="0" smtClean="0"/>
              <a:t>Kao i sva</a:t>
            </a:r>
            <a:r>
              <a:rPr lang="sr-Latn-RS" baseline="0" dirty="0" smtClean="0"/>
              <a:t> ovlašćenja utvrđena u skladu sa Budimpeštanskom konvencijom, i ovo procesno ovlašćenje je predmet uslova i ograničenja. Neke od odgovarajućih mera zaštite koje se mogu uspostaviti navedene su na ovom slajdu.</a:t>
            </a:r>
            <a:r>
              <a:rPr lang="en-US" dirty="0" smtClean="0"/>
              <a:t> </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150</a:t>
            </a:fld>
            <a:endParaRPr lang="en-US"/>
          </a:p>
        </p:txBody>
      </p:sp>
    </p:spTree>
    <p:extLst>
      <p:ext uri="{BB962C8B-B14F-4D97-AF65-F5344CB8AC3E}">
        <p14:creationId xmlns:p14="http://schemas.microsoft.com/office/powerpoint/2010/main" val="469596889"/>
      </p:ext>
    </p:extLst>
  </p:cSld>
  <p:clrMapOvr>
    <a:masterClrMapping/>
  </p:clrMapOvr>
</p:notes>
</file>

<file path=ppt/notesSlides/notesSlide1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T</a:t>
            </a:r>
            <a:r>
              <a:rPr lang="sr-Latn-RS" dirty="0" smtClean="0"/>
              <a:t>ačan odgovor je:</a:t>
            </a:r>
            <a:r>
              <a:rPr lang="sr-Latn-RS" b="1" baseline="0" dirty="0" smtClean="0"/>
              <a:t> Netačno</a:t>
            </a:r>
            <a:endParaRPr lang="sr-Latn-RS" b="0"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0"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baseline="0" dirty="0" smtClean="0"/>
              <a:t>Presretanje podataka iz sadržaja u skladu sa članom 21. može se vršiti samo u domenu teških krivičnih dela </a:t>
            </a:r>
            <a:r>
              <a:rPr lang="en-150" b="0" baseline="0" dirty="0" smtClean="0"/>
              <a:t>–</a:t>
            </a:r>
            <a:r>
              <a:rPr lang="sr-Latn-RS" b="0" baseline="0" dirty="0" smtClean="0"/>
              <a:t> ne i dela koja povlače mininalne kazne.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151</a:t>
            </a:fld>
            <a:endParaRPr lang="en-US"/>
          </a:p>
        </p:txBody>
      </p:sp>
    </p:spTree>
    <p:extLst>
      <p:ext uri="{BB962C8B-B14F-4D97-AF65-F5344CB8AC3E}">
        <p14:creationId xmlns:p14="http://schemas.microsoft.com/office/powerpoint/2010/main" val="2150590299"/>
      </p:ext>
    </p:extLst>
  </p:cSld>
  <p:clrMapOvr>
    <a:masterClrMapping/>
  </p:clrMapOvr>
</p:notes>
</file>

<file path=ppt/notesSlides/notesSlide1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T</a:t>
            </a:r>
            <a:r>
              <a:rPr lang="sr-Latn-RS" dirty="0" smtClean="0"/>
              <a:t>ačan odgovor je:</a:t>
            </a:r>
            <a:r>
              <a:rPr lang="sr-Latn-RS" b="1" baseline="0" dirty="0" smtClean="0"/>
              <a:t> Netačno</a:t>
            </a:r>
            <a:endParaRPr lang="sr-Latn-RS" b="0"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0"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baseline="0" dirty="0" smtClean="0"/>
              <a:t>Presretanje podataka iz sadržaja u skladu sa članom 21. može se vršiti samo u domenu teških krivičnih dela </a:t>
            </a:r>
            <a:r>
              <a:rPr lang="en-150" b="0" baseline="0" dirty="0" smtClean="0"/>
              <a:t>–</a:t>
            </a:r>
            <a:r>
              <a:rPr lang="sr-Latn-RS" b="0" baseline="0" dirty="0" smtClean="0"/>
              <a:t> ne i dela koja povlače mininalne kazne. </a:t>
            </a: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PK" b="0"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152</a:t>
            </a:fld>
            <a:endParaRPr lang="en-US"/>
          </a:p>
        </p:txBody>
      </p:sp>
    </p:spTree>
    <p:extLst>
      <p:ext uri="{BB962C8B-B14F-4D97-AF65-F5344CB8AC3E}">
        <p14:creationId xmlns:p14="http://schemas.microsoft.com/office/powerpoint/2010/main" val="1433610643"/>
      </p:ext>
    </p:extLst>
  </p:cSld>
  <p:clrMapOvr>
    <a:masterClrMapping/>
  </p:clrMapOvr>
</p:notes>
</file>

<file path=ppt/notesSlides/notesSlide1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U ovom prvom delu dat je pregled</a:t>
            </a:r>
            <a:r>
              <a:rPr lang="sr-Latn-RS" baseline="0" dirty="0" smtClean="0"/>
              <a:t> različitih pristupa zvaničnoj međunarodnoj saradnji.</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153</a:t>
            </a:fld>
            <a:endParaRPr lang="en-US"/>
          </a:p>
        </p:txBody>
      </p:sp>
    </p:spTree>
    <p:extLst>
      <p:ext uri="{BB962C8B-B14F-4D97-AF65-F5344CB8AC3E}">
        <p14:creationId xmlns:p14="http://schemas.microsoft.com/office/powerpoint/2010/main" val="653624036"/>
      </p:ext>
    </p:extLst>
  </p:cSld>
  <p:clrMapOvr>
    <a:masterClrMapping/>
  </p:clrMapOvr>
</p:notes>
</file>

<file path=ppt/notesSlides/notesSlide1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ovom slajdu se navode različiti</a:t>
            </a:r>
            <a:r>
              <a:rPr lang="sr-Latn-RS" baseline="0" dirty="0" smtClean="0"/>
              <a:t> globalni mehanizmi koji omogućavaju međunarodnu saradnju u različitim oblastima. Trener može proći kroz spisak i reći da će svaki od njih biti detaljnije objašnjen na narednim slajdovima.</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154</a:t>
            </a:fld>
            <a:endParaRPr lang="en-US"/>
          </a:p>
        </p:txBody>
      </p:sp>
    </p:spTree>
    <p:extLst>
      <p:ext uri="{BB962C8B-B14F-4D97-AF65-F5344CB8AC3E}">
        <p14:creationId xmlns:p14="http://schemas.microsoft.com/office/powerpoint/2010/main" val="3727895647"/>
      </p:ext>
    </p:extLst>
  </p:cSld>
  <p:clrMapOvr>
    <a:masterClrMapping/>
  </p:clrMapOvr>
</p:notes>
</file>

<file path=ppt/notesSlides/notesSlide1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b="1" dirty="0" smtClean="0"/>
              <a:t>Konvencija Ujedinjenih</a:t>
            </a:r>
            <a:r>
              <a:rPr lang="sr-Latn-RS" b="1" baseline="0" dirty="0" smtClean="0"/>
              <a:t> nacija protiv transnacionalnog organizovanog kriminala (</a:t>
            </a:r>
            <a:r>
              <a:rPr lang="en-US" b="1" dirty="0" smtClean="0"/>
              <a:t>The </a:t>
            </a:r>
            <a:r>
              <a:rPr lang="en-US" b="1" dirty="0"/>
              <a:t>United Nations Convention against Transnational Organized Crime </a:t>
            </a:r>
            <a:r>
              <a:rPr lang="sr-Latn-RS" b="1" baseline="0" dirty="0" smtClean="0"/>
              <a:t> - </a:t>
            </a:r>
            <a:r>
              <a:rPr lang="en-US" b="1" dirty="0" smtClean="0"/>
              <a:t>UNTOC</a:t>
            </a:r>
            <a:r>
              <a:rPr lang="en-US" b="1" dirty="0"/>
              <a:t>)</a:t>
            </a:r>
            <a:r>
              <a:rPr lang="en-US" dirty="0"/>
              <a:t> </a:t>
            </a:r>
            <a:r>
              <a:rPr lang="sr-Latn-RS" dirty="0" smtClean="0"/>
              <a:t>usvojena je Rezolucijom 55/25 Generalne skupštine UN od 15. novembra 2000. godine kao osnovni međunarodni instrument u borbi protiv transnacionalnog organizovanog kriminala. Konvencija stupa na snagu 29. septembra 2003. godine.</a:t>
            </a:r>
            <a:r>
              <a:rPr lang="en-US" dirty="0" smtClean="0"/>
              <a:t> </a:t>
            </a:r>
            <a:endParaRPr lang="en-US" dirty="0"/>
          </a:p>
          <a:p>
            <a:pPr algn="just"/>
            <a:endParaRPr lang="en-US" dirty="0"/>
          </a:p>
          <a:p>
            <a:pPr algn="just"/>
            <a:r>
              <a:rPr lang="sr-Latn-RS" dirty="0" smtClean="0"/>
              <a:t>Konvenciju</a:t>
            </a:r>
            <a:r>
              <a:rPr lang="sr-Latn-RS" baseline="0" dirty="0" smtClean="0"/>
              <a:t> dopunjuju tri protokola, koji su usmereni na posebne oblasti i manifestacije organizovanog kriminala, a to su: </a:t>
            </a:r>
            <a:endParaRPr lang="en-US" dirty="0"/>
          </a:p>
          <a:p>
            <a:pPr marL="228600" indent="-228600" algn="just">
              <a:buAutoNum type="arabicParenR"/>
            </a:pPr>
            <a:r>
              <a:rPr lang="sr-Latn-RS" dirty="0" smtClean="0"/>
              <a:t>Protokol</a:t>
            </a:r>
            <a:r>
              <a:rPr lang="sr-Latn-RS" baseline="0" dirty="0" smtClean="0"/>
              <a:t> za prevenciju, suzbijanje i kažnjavanje trgovine ljudskim bićima, naročito ženama i decom;</a:t>
            </a:r>
            <a:r>
              <a:rPr lang="en-US" dirty="0" smtClean="0"/>
              <a:t> </a:t>
            </a:r>
            <a:endParaRPr lang="en-US" dirty="0"/>
          </a:p>
          <a:p>
            <a:pPr marL="228600" indent="-228600" algn="just">
              <a:buAutoNum type="arabicParenR"/>
            </a:pPr>
            <a:r>
              <a:rPr lang="sr-Latn-RS" dirty="0" smtClean="0"/>
              <a:t>Protokol protiv krijumčarenja migranata kopnom, morem</a:t>
            </a:r>
            <a:r>
              <a:rPr lang="sr-Latn-RS" baseline="0" dirty="0" smtClean="0"/>
              <a:t> i</a:t>
            </a:r>
            <a:r>
              <a:rPr lang="sr-Latn-RS" dirty="0" smtClean="0"/>
              <a:t> vazduhom</a:t>
            </a:r>
            <a:r>
              <a:rPr lang="en-US" dirty="0" smtClean="0"/>
              <a:t>; </a:t>
            </a:r>
            <a:endParaRPr lang="en-US" dirty="0"/>
          </a:p>
          <a:p>
            <a:pPr marL="228600" indent="-228600" algn="just">
              <a:buAutoNum type="arabicParenR"/>
            </a:pPr>
            <a:r>
              <a:rPr lang="sr-Latn-RS" dirty="0" smtClean="0"/>
              <a:t>Protokol</a:t>
            </a:r>
            <a:r>
              <a:rPr lang="sr-Latn-RS" baseline="0" dirty="0" smtClean="0"/>
              <a:t> protiv nedozvoljene proizvodnje i trgovine vatrenim oružjem, pripadajućim delovima i komponentama i municijom.</a:t>
            </a:r>
            <a:r>
              <a:rPr lang="en-US" dirty="0" smtClean="0"/>
              <a:t> </a:t>
            </a:r>
            <a:endParaRPr lang="en-US" dirty="0"/>
          </a:p>
          <a:p>
            <a:pPr marL="0" indent="0" algn="just">
              <a:buNone/>
            </a:pPr>
            <a:endParaRPr lang="en-US" dirty="0"/>
          </a:p>
          <a:p>
            <a:pPr marL="0" indent="0" algn="just">
              <a:buNone/>
            </a:pPr>
            <a:r>
              <a:rPr lang="sr-Latn-RS" dirty="0" smtClean="0"/>
              <a:t>Države moraju postati članice same</a:t>
            </a:r>
            <a:r>
              <a:rPr lang="sr-Latn-RS" baseline="0" dirty="0" smtClean="0"/>
              <a:t> Konvencije pre nego što postanu članice bilo kog od ovih protokola.</a:t>
            </a:r>
            <a:endParaRPr lang="en-US" dirty="0"/>
          </a:p>
          <a:p>
            <a:pPr marL="0" indent="0" algn="just">
              <a:buNone/>
            </a:pPr>
            <a:endParaRPr lang="en-US" dirty="0"/>
          </a:p>
          <a:p>
            <a:pPr marL="0" indent="0" algn="just">
              <a:buNone/>
            </a:pPr>
            <a:r>
              <a:rPr lang="sr-Latn-RS" dirty="0" smtClean="0"/>
              <a:t>Trener treba da naglasi da UNTOC ne</a:t>
            </a:r>
            <a:r>
              <a:rPr lang="sr-Latn-RS" baseline="0" dirty="0" smtClean="0"/>
              <a:t> sadrži KONKRETNE odredbe koje se odnose na međunarodnu saradnju u oblasti visokotehnološkog kriminala ili razmenu dokaza u elektronskom obliku.</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155</a:t>
            </a:fld>
            <a:endParaRPr lang="en-US"/>
          </a:p>
        </p:txBody>
      </p:sp>
    </p:spTree>
    <p:extLst>
      <p:ext uri="{BB962C8B-B14F-4D97-AF65-F5344CB8AC3E}">
        <p14:creationId xmlns:p14="http://schemas.microsoft.com/office/powerpoint/2010/main" val="3802607661"/>
      </p:ext>
    </p:extLst>
  </p:cSld>
  <p:clrMapOvr>
    <a:masterClrMapping/>
  </p:clrMapOvr>
</p:notes>
</file>

<file path=ppt/notesSlides/notesSlide1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Konvencija UN protiv transnacionalnog organizovanog kriminala</a:t>
            </a:r>
            <a:r>
              <a:rPr lang="sr-Latn-RS" b="1" baseline="0" dirty="0" smtClean="0"/>
              <a:t> </a:t>
            </a:r>
            <a:r>
              <a:rPr lang="en-US" b="1" dirty="0" smtClean="0"/>
              <a:t>(</a:t>
            </a:r>
            <a:r>
              <a:rPr lang="en-US" b="1" dirty="0"/>
              <a:t>UNTOC)</a:t>
            </a:r>
            <a:r>
              <a:rPr lang="en-US" dirty="0"/>
              <a:t> </a:t>
            </a:r>
            <a:r>
              <a:rPr lang="sr-Latn-RS" dirty="0" smtClean="0"/>
              <a:t>obuhvata ograničen</a:t>
            </a:r>
            <a:r>
              <a:rPr lang="sr-Latn-RS" baseline="0" dirty="0" smtClean="0"/>
              <a:t> raspon krivičnih dela, konkretno, učešće u grupama za organizovani kriminal, pranje dobiti stečene kroz kriminal, korupciju i ometanje pravde.</a:t>
            </a:r>
            <a:r>
              <a:rPr lang="en-US" dirty="0" smtClean="0"/>
              <a:t> </a:t>
            </a:r>
            <a:endParaRPr lang="en-US" dirty="0"/>
          </a:p>
          <a:p>
            <a:pPr algn="just"/>
            <a:endParaRPr lang="en-US" dirty="0"/>
          </a:p>
          <a:p>
            <a:pPr algn="just"/>
            <a:r>
              <a:rPr lang="sr-Latn-RS" dirty="0" smtClean="0"/>
              <a:t>Konvencija</a:t>
            </a:r>
            <a:r>
              <a:rPr lang="sr-Latn-RS" baseline="0" dirty="0" smtClean="0"/>
              <a:t> predviđa vršenje određenih procesnih ovlašćenja koja se odnose na krivična dela definisana u Budimpeštanskoj konvenciji, uključujući odredbe o krivičnom gonjenju, suđenju i izricanju kazni, konfiskaciji i zapleni i raspolaganju dobiti od kriminala.</a:t>
            </a:r>
            <a:r>
              <a:rPr lang="en-US" dirty="0" smtClean="0"/>
              <a:t> </a:t>
            </a:r>
            <a:endParaRPr lang="en-US" dirty="0"/>
          </a:p>
          <a:p>
            <a:pPr algn="just"/>
            <a:endParaRPr lang="en-US" dirty="0"/>
          </a:p>
          <a:p>
            <a:pPr algn="just"/>
            <a:r>
              <a:rPr lang="sr-Latn-RS" dirty="0" smtClean="0"/>
              <a:t>Važno je napomenuti da UNTOC uključuje</a:t>
            </a:r>
            <a:r>
              <a:rPr lang="sr-Latn-RS" baseline="0" dirty="0" smtClean="0"/>
              <a:t> i niz odredbi koje se odnose na uzajamnu pomoć, koje bi se teoretski mogle realizovati i u pogledu razmene dokaza u elektronskom obliku. Konvencija, međutim, ne sadrži specijalizovane odredbe koje su neophodne za elektronske dokaze, niti se odredbe Konvencije o uzajamnoj pomoći primenjuju na sva dela koja takve dokaze uključuju.</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156</a:t>
            </a:fld>
            <a:endParaRPr lang="en-US"/>
          </a:p>
        </p:txBody>
      </p:sp>
    </p:spTree>
    <p:extLst>
      <p:ext uri="{BB962C8B-B14F-4D97-AF65-F5344CB8AC3E}">
        <p14:creationId xmlns:p14="http://schemas.microsoft.com/office/powerpoint/2010/main" val="2138346893"/>
      </p:ext>
    </p:extLst>
  </p:cSld>
  <p:clrMapOvr>
    <a:masterClrMapping/>
  </p:clrMapOvr>
</p:notes>
</file>

<file path=ppt/notesSlides/notesSlide1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Konvencija</a:t>
            </a:r>
            <a:r>
              <a:rPr lang="sr-Latn-RS" b="1" baseline="0" dirty="0" smtClean="0"/>
              <a:t> Ujedinjenih nacija protiv korupcije (</a:t>
            </a:r>
            <a:r>
              <a:rPr lang="en-US" b="1" dirty="0" smtClean="0"/>
              <a:t>The </a:t>
            </a:r>
            <a:r>
              <a:rPr lang="en-US" b="1" dirty="0"/>
              <a:t>United Nations Convention against Corruption </a:t>
            </a:r>
            <a:r>
              <a:rPr lang="sr-Latn-RS" b="1" dirty="0" smtClean="0"/>
              <a:t>-</a:t>
            </a:r>
            <a:r>
              <a:rPr lang="sr-Latn-RS" b="1" baseline="0" dirty="0" smtClean="0"/>
              <a:t> </a:t>
            </a:r>
            <a:r>
              <a:rPr lang="en-US" b="1" dirty="0" smtClean="0"/>
              <a:t>UNCAC</a:t>
            </a:r>
            <a:r>
              <a:rPr lang="en-US" b="1" dirty="0"/>
              <a:t>) </a:t>
            </a:r>
            <a:r>
              <a:rPr lang="sr-Latn-RS" dirty="0" smtClean="0"/>
              <a:t>predstavlja jedin</a:t>
            </a:r>
            <a:r>
              <a:rPr lang="sr-Latn-RS" baseline="0" dirty="0" smtClean="0"/>
              <a:t>i pravno obavezujući univerzalni instrument u borbi protiv korupcije. UNCAC zastupa jedan dalekosežni pristup, a obavezujući karakter brojnih odredbi Konvencije čini je jedinstvenim alatom u pripremi sveobuhvatnog odgovora na jedan globalni problem. Velika većina država članica Ujedinjenih nacija potpisnice su ove konvencije. Tekst UNCAC usaglašavan je tokom sedam sednica </a:t>
            </a:r>
            <a:r>
              <a:rPr lang="sr-Latn-RS" b="0" i="0" u="none" baseline="0" dirty="0" smtClean="0"/>
              <a:t>Ad hok komiteta za usaglašavanje Konvencije protiv korupcije, održanih</a:t>
            </a:r>
            <a:r>
              <a:rPr lang="sr-Latn-RS" baseline="0" dirty="0" smtClean="0"/>
              <a:t> od 21. januara 2002. do 1. oktobra 2003. godine. </a:t>
            </a:r>
            <a:endParaRPr lang="en-US" dirty="0"/>
          </a:p>
          <a:p>
            <a:pPr algn="just"/>
            <a:endParaRPr lang="en-US" dirty="0"/>
          </a:p>
          <a:p>
            <a:pPr algn="just"/>
            <a:r>
              <a:rPr lang="en-US" dirty="0" smtClean="0"/>
              <a:t>UNCAC</a:t>
            </a:r>
            <a:r>
              <a:rPr lang="sr-Latn-RS" dirty="0" smtClean="0"/>
              <a:t> trenutno ima 140 potpisnica.</a:t>
            </a:r>
            <a:r>
              <a:rPr lang="sr-Latn-RS" baseline="0" dirty="0" smtClean="0"/>
              <a:t> </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157</a:t>
            </a:fld>
            <a:endParaRPr lang="en-US"/>
          </a:p>
        </p:txBody>
      </p:sp>
    </p:spTree>
    <p:extLst>
      <p:ext uri="{BB962C8B-B14F-4D97-AF65-F5344CB8AC3E}">
        <p14:creationId xmlns:p14="http://schemas.microsoft.com/office/powerpoint/2010/main" val="3178347872"/>
      </p:ext>
    </p:extLst>
  </p:cSld>
  <p:clrMapOvr>
    <a:masterClrMapping/>
  </p:clrMapOvr>
</p:notes>
</file>

<file path=ppt/notesSlides/notesSlide1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Konvencija Ujedinjenih nacija protiv korupcije (</a:t>
            </a:r>
            <a:r>
              <a:rPr lang="en-US" b="1" dirty="0" smtClean="0"/>
              <a:t>United </a:t>
            </a:r>
            <a:r>
              <a:rPr lang="en-US" b="1" dirty="0"/>
              <a:t>Nations Convention against Corruption </a:t>
            </a:r>
            <a:r>
              <a:rPr lang="sr-Latn-RS" b="1" baseline="0" dirty="0" smtClean="0"/>
              <a:t>- </a:t>
            </a:r>
            <a:r>
              <a:rPr lang="en-US" b="1" dirty="0" smtClean="0"/>
              <a:t>UNCAC</a:t>
            </a:r>
            <a:r>
              <a:rPr lang="en-US" b="1" dirty="0"/>
              <a:t>) </a:t>
            </a:r>
            <a:r>
              <a:rPr lang="sr-Latn-RS" b="0" dirty="0" smtClean="0"/>
              <a:t>pokriva</a:t>
            </a:r>
            <a:r>
              <a:rPr lang="sr-Latn-RS" b="0" baseline="0" dirty="0" smtClean="0"/>
              <a:t> pet glavnih oblasti: preventivne mere, inkriminisanje i sprovođenje zakona, međunarodna saradnja, povraćaj sredstava i tehnička pomoć i razmena informacija. Konvencija obuhvata brojne oblike korupcije, poput podmićivanja, trgovine uticajem, zloupotrebe funkcija i različitih dela korupcije u privatnom sektoru. Na slajdu se navode konkretne odredbe.</a:t>
            </a:r>
            <a:r>
              <a:rPr lang="en-US" dirty="0" smtClean="0"/>
              <a:t> </a:t>
            </a:r>
            <a:endParaRPr lang="en-US" dirty="0"/>
          </a:p>
          <a:p>
            <a:pPr algn="just"/>
            <a:endParaRPr lang="en-US" dirty="0"/>
          </a:p>
          <a:p>
            <a:pPr algn="just"/>
            <a:r>
              <a:rPr lang="sr-Latn-RS" dirty="0" smtClean="0"/>
              <a:t>Trener treba da naglasi da dela prema</a:t>
            </a:r>
            <a:r>
              <a:rPr lang="sr-Latn-RS" baseline="0" dirty="0" smtClean="0"/>
              <a:t> UNCAC nisu dela u oblasti visokotehnološkog kriminala i da nema specijalizovanih procesnih ovlašćenja koja omogućavaju prikupljanje dokaza u elektronskom obliku, niti postoje specijalizovane odredbe za međunarodnu saradnju, koje bi omogućile razmenu elektronskih dokaza sa drugim zemljama. </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158</a:t>
            </a:fld>
            <a:endParaRPr lang="en-US"/>
          </a:p>
        </p:txBody>
      </p:sp>
    </p:spTree>
    <p:extLst>
      <p:ext uri="{BB962C8B-B14F-4D97-AF65-F5344CB8AC3E}">
        <p14:creationId xmlns:p14="http://schemas.microsoft.com/office/powerpoint/2010/main" val="2352207313"/>
      </p:ext>
    </p:extLst>
  </p:cSld>
  <p:clrMapOvr>
    <a:masterClrMapping/>
  </p:clrMapOvr>
</p:notes>
</file>

<file path=ppt/notesSlides/notesSlide1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b="1" dirty="0" smtClean="0"/>
              <a:t>Evropska konvencija o međusobnom pružanju pravne pomoći u krivičnim stvarima (The </a:t>
            </a:r>
            <a:r>
              <a:rPr lang="en-US" b="1" dirty="0" smtClean="0"/>
              <a:t>European </a:t>
            </a:r>
            <a:r>
              <a:rPr lang="en-US" b="1" dirty="0"/>
              <a:t>Convention on Mutual Assistance in Criminal </a:t>
            </a:r>
            <a:r>
              <a:rPr lang="en-US" b="1" dirty="0" smtClean="0"/>
              <a:t>Matters</a:t>
            </a:r>
            <a:r>
              <a:rPr lang="sr-Latn-RS" b="1" dirty="0" smtClean="0"/>
              <a:t>) </a:t>
            </a:r>
            <a:r>
              <a:rPr lang="sr-Latn-RS" b="0" dirty="0" smtClean="0"/>
              <a:t>je</a:t>
            </a:r>
            <a:r>
              <a:rPr lang="sr-Latn-RS" b="0" baseline="0" dirty="0" smtClean="0"/>
              <a:t> instrument Saveta Evrope, potpisan 1959. godine, a stupio na snagu 1962. Potpisalo ga je 50 država članica Saveta, kao i Čile, Izrael i Južna Koreja.</a:t>
            </a:r>
          </a:p>
          <a:p>
            <a:pPr algn="just"/>
            <a:endParaRPr lang="sr-Latn-RS" b="0" baseline="0" dirty="0" smtClean="0"/>
          </a:p>
          <a:p>
            <a:pPr algn="just"/>
            <a:r>
              <a:rPr lang="sr-Latn-RS" b="0" baseline="0" dirty="0" smtClean="0"/>
              <a:t>U skladu sa Konvencijom, Strane ugovornice su saglasne da jedna drugoj pruže najširu moguću uzajamnu pomoć u pogledu prikupljanja dokaza, saslušanja svedoka, veštaka i lica protiv kojih se vodi krivični postupak, itd. Konvencijom se utvrđuju pravila za izvršenje zamolnica od strane nadležnih organa „zamoljene strane,“ a koje se upućuju radi pribavljanja dokaza (davanje iskaza svedoka, veštaka i lica protiv kojih se vodi krivični postupak, dostavljanje procesnih akata i sudskih odluka), ili radi dostavljanja dokaznog materijala (dosijea ili dokumenata) u krivičnom postupku koji vode pravosudni organi druge strane („strane molilje“). Konvencija utvrđuje i uslove koje zahtevi za uzajamnu pomoć i zamolnice moraju da ispune (</a:t>
            </a:r>
            <a:r>
              <a:rPr lang="sr-Latn-RS" b="0" i="0" u="none" baseline="0" dirty="0" smtClean="0"/>
              <a:t>organi nadležni za dostavljanje</a:t>
            </a:r>
            <a:r>
              <a:rPr lang="sr-Latn-RS" b="0" baseline="0" dirty="0" smtClean="0"/>
              <a:t>, jezici, odbijanje uzajamne pomoći).</a:t>
            </a:r>
          </a:p>
          <a:p>
            <a:pPr algn="just"/>
            <a:endParaRPr lang="sr-Latn-RS" b="0" baseline="0" dirty="0" smtClean="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159</a:t>
            </a:fld>
            <a:endParaRPr lang="en-US"/>
          </a:p>
        </p:txBody>
      </p:sp>
    </p:spTree>
    <p:extLst>
      <p:ext uri="{BB962C8B-B14F-4D97-AF65-F5344CB8AC3E}">
        <p14:creationId xmlns:p14="http://schemas.microsoft.com/office/powerpoint/2010/main" val="114203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Ispravni odgovori su </a:t>
            </a:r>
            <a:r>
              <a:rPr lang="en-US" dirty="0" smtClean="0"/>
              <a:t>a) </a:t>
            </a:r>
            <a:r>
              <a:rPr lang="sr-Latn-RS" dirty="0" smtClean="0"/>
              <a:t>Sadržina tela mejla i</a:t>
            </a:r>
            <a:r>
              <a:rPr lang="en-US" dirty="0" smtClean="0"/>
              <a:t> e) </a:t>
            </a:r>
            <a:r>
              <a:rPr lang="sr-Latn-RS" dirty="0" smtClean="0"/>
              <a:t>Naslov (predmet) mejla.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Podatak</a:t>
            </a:r>
            <a:r>
              <a:rPr lang="sr-Latn-RS" baseline="0" dirty="0" smtClean="0"/>
              <a:t> o saobraćaju se odnosi na podatke o komunikaciji, a ne sadržaju koji se prenosi (npr. sadržaj mejla ili naslov/predmet mejla).</a:t>
            </a:r>
            <a:endParaRPr lang="en-GB" dirty="0" smtClean="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a:t>
            </a:fld>
            <a:endParaRPr lang="en-US"/>
          </a:p>
        </p:txBody>
      </p:sp>
    </p:spTree>
    <p:extLst>
      <p:ext uri="{BB962C8B-B14F-4D97-AF65-F5344CB8AC3E}">
        <p14:creationId xmlns:p14="http://schemas.microsoft.com/office/powerpoint/2010/main" val="829318116"/>
      </p:ext>
    </p:extLst>
  </p:cSld>
  <p:clrMapOvr>
    <a:masterClrMapping/>
  </p:clrMapOvr>
</p:notes>
</file>

<file path=ppt/notesSlides/notesSlide1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dirty="0" smtClean="0"/>
              <a:t>Evropska konvencija o međusobnom pružanju pravne pomoći u krivičnim stvarima </a:t>
            </a:r>
            <a:r>
              <a:rPr lang="sr-Latn-RS" b="0" dirty="0" smtClean="0"/>
              <a:t>sadrži opšte odredbe koje omogućavaju uzajamnu pomoć. Trener može iskoristiti ovaj slajd</a:t>
            </a:r>
            <a:r>
              <a:rPr lang="sr-Latn-RS" b="0" baseline="0" dirty="0" smtClean="0"/>
              <a:t> da pokaže kako Konvencija ne sadrži specijalizovane odredbe o uzajamnoj pomoći, koje bi bile neophodne kada je reč o dokazima u elektronskom obliku, a naročito hitnoj zaštiti sačuvanih računarskih podataka, obelodanjivanju podataka o saobraćaju, uzajamoj pomoći u pogledu pristupa sačuvanim podacima, prekograničnom pristupu uz saglasnost, uzajamnoj pomoći u vezi sa prikupljanjem podataka o saobraćaju u realnom vremenu u uzajamnoj pomoći u presretanju podataka iz sadržaja.</a:t>
            </a:r>
            <a:r>
              <a:rPr lang="en-US" b="0" dirty="0" smtClean="0"/>
              <a:t> </a:t>
            </a:r>
            <a:endParaRPr lang="en-PK" b="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160</a:t>
            </a:fld>
            <a:endParaRPr lang="en-US"/>
          </a:p>
        </p:txBody>
      </p:sp>
    </p:spTree>
    <p:extLst>
      <p:ext uri="{BB962C8B-B14F-4D97-AF65-F5344CB8AC3E}">
        <p14:creationId xmlns:p14="http://schemas.microsoft.com/office/powerpoint/2010/main" val="1999580268"/>
      </p:ext>
    </p:extLst>
  </p:cSld>
  <p:clrMapOvr>
    <a:masterClrMapping/>
  </p:clrMapOvr>
</p:notes>
</file>

<file path=ppt/notesSlides/notesSlide1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slajdu su prikazani neki regionalni</a:t>
            </a:r>
            <a:r>
              <a:rPr lang="sr-Latn-RS" baseline="0" dirty="0" smtClean="0"/>
              <a:t> mehanizmi koji omogućavaju regionalnu saradnju u krivičnim stvarima.</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161</a:t>
            </a:fld>
            <a:endParaRPr lang="en-US"/>
          </a:p>
        </p:txBody>
      </p:sp>
    </p:spTree>
    <p:extLst>
      <p:ext uri="{BB962C8B-B14F-4D97-AF65-F5344CB8AC3E}">
        <p14:creationId xmlns:p14="http://schemas.microsoft.com/office/powerpoint/2010/main" val="877462735"/>
      </p:ext>
    </p:extLst>
  </p:cSld>
  <p:clrMapOvr>
    <a:masterClrMapping/>
  </p:clrMapOvr>
</p:notes>
</file>

<file path=ppt/notesSlides/notesSlide1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ovom slajdu su</a:t>
            </a:r>
            <a:r>
              <a:rPr lang="sr-Latn-RS" baseline="0" dirty="0" smtClean="0"/>
              <a:t> prikazani neki regionalni mehanizmi koji omogućavaju regionalnu saradnju u krivičnim stvarima.</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162</a:t>
            </a:fld>
            <a:endParaRPr lang="en-US"/>
          </a:p>
        </p:txBody>
      </p:sp>
    </p:spTree>
    <p:extLst>
      <p:ext uri="{BB962C8B-B14F-4D97-AF65-F5344CB8AC3E}">
        <p14:creationId xmlns:p14="http://schemas.microsoft.com/office/powerpoint/2010/main" val="4139522818"/>
      </p:ext>
    </p:extLst>
  </p:cSld>
  <p:clrMapOvr>
    <a:masterClrMapping/>
  </p:clrMapOvr>
</p:notes>
</file>

<file path=ppt/notesSlides/notesSlide1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ovom slajdu su</a:t>
            </a:r>
            <a:r>
              <a:rPr lang="sr-Latn-RS" baseline="0" dirty="0" smtClean="0"/>
              <a:t> prikazani neki regionalni mehanizmi koji omogućavaju regionalnu saradnju u krivičnim stvarima.</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163</a:t>
            </a:fld>
            <a:endParaRPr lang="en-US"/>
          </a:p>
        </p:txBody>
      </p:sp>
    </p:spTree>
    <p:extLst>
      <p:ext uri="{BB962C8B-B14F-4D97-AF65-F5344CB8AC3E}">
        <p14:creationId xmlns:p14="http://schemas.microsoft.com/office/powerpoint/2010/main" val="2855237284"/>
      </p:ext>
    </p:extLst>
  </p:cSld>
  <p:clrMapOvr>
    <a:masterClrMapping/>
  </p:clrMapOvr>
</p:notes>
</file>

<file path=ppt/notesSlides/notesSlide1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a:t>
            </a:r>
            <a:r>
              <a:rPr lang="sr-Latn-RS" baseline="0" dirty="0" smtClean="0"/>
              <a:t> je </a:t>
            </a:r>
            <a:r>
              <a:rPr lang="en-US" dirty="0" smtClean="0"/>
              <a:t>c</a:t>
            </a:r>
            <a:r>
              <a:rPr lang="en-US" dirty="0"/>
              <a:t>) </a:t>
            </a:r>
            <a:r>
              <a:rPr lang="sr-Latn-RS" dirty="0" smtClean="0"/>
              <a:t>Konvencija</a:t>
            </a:r>
            <a:r>
              <a:rPr lang="sr-Latn-RS" baseline="0" dirty="0" smtClean="0"/>
              <a:t> Saveta Evrope o visokotehnološkom kriminalu (Budimpeštanska konvencija)</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164</a:t>
            </a:fld>
            <a:endParaRPr lang="en-US"/>
          </a:p>
        </p:txBody>
      </p:sp>
    </p:spTree>
    <p:extLst>
      <p:ext uri="{BB962C8B-B14F-4D97-AF65-F5344CB8AC3E}">
        <p14:creationId xmlns:p14="http://schemas.microsoft.com/office/powerpoint/2010/main" val="1859253885"/>
      </p:ext>
    </p:extLst>
  </p:cSld>
  <p:clrMapOvr>
    <a:masterClrMapping/>
  </p:clrMapOvr>
</p:notes>
</file>

<file path=ppt/notesSlides/notesSlide1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a:t>
            </a:r>
            <a:r>
              <a:rPr lang="sr-Latn-RS" baseline="0" dirty="0" smtClean="0"/>
              <a:t> je </a:t>
            </a:r>
            <a:r>
              <a:rPr lang="en-US" dirty="0" smtClean="0"/>
              <a:t>c) </a:t>
            </a:r>
            <a:r>
              <a:rPr lang="sr-Latn-RS" dirty="0" smtClean="0"/>
              <a:t>Konvencija</a:t>
            </a:r>
            <a:r>
              <a:rPr lang="sr-Latn-RS" baseline="0" dirty="0" smtClean="0"/>
              <a:t> Saveta Evrope o visokotehnološkom kriminalu (Budimpeštanska konvencija)</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165</a:t>
            </a:fld>
            <a:endParaRPr lang="en-US"/>
          </a:p>
        </p:txBody>
      </p:sp>
    </p:spTree>
    <p:extLst>
      <p:ext uri="{BB962C8B-B14F-4D97-AF65-F5344CB8AC3E}">
        <p14:creationId xmlns:p14="http://schemas.microsoft.com/office/powerpoint/2010/main" val="1898443845"/>
      </p:ext>
    </p:extLst>
  </p:cSld>
  <p:clrMapOvr>
    <a:masterClrMapping/>
  </p:clrMapOvr>
</p:notes>
</file>

<file path=ppt/notesSlides/notesSlide1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166</a:t>
            </a:fld>
            <a:endParaRPr lang="en-US"/>
          </a:p>
        </p:txBody>
      </p:sp>
    </p:spTree>
    <p:extLst>
      <p:ext uri="{BB962C8B-B14F-4D97-AF65-F5344CB8AC3E}">
        <p14:creationId xmlns:p14="http://schemas.microsoft.com/office/powerpoint/2010/main" val="1577430298"/>
      </p:ext>
    </p:extLst>
  </p:cSld>
  <p:clrMapOvr>
    <a:masterClrMapping/>
  </p:clrMapOvr>
</p:notes>
</file>

<file path=ppt/notesSlides/notesSlide1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167</a:t>
            </a:fld>
            <a:endParaRPr lang="en-US"/>
          </a:p>
        </p:txBody>
      </p:sp>
    </p:spTree>
    <p:extLst>
      <p:ext uri="{BB962C8B-B14F-4D97-AF65-F5344CB8AC3E}">
        <p14:creationId xmlns:p14="http://schemas.microsoft.com/office/powerpoint/2010/main" val="190221112"/>
      </p:ext>
    </p:extLst>
  </p:cSld>
  <p:clrMapOvr>
    <a:masterClrMapping/>
  </p:clrMapOvr>
</p:notes>
</file>

<file path=ppt/notesSlides/notesSlide1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a:t>
            </a:r>
            <a:r>
              <a:rPr lang="sr-Latn-RS" baseline="0" dirty="0" smtClean="0"/>
              <a:t> slajdu se nalazi ukupan broj potpisnica Budimpeštanske konvencije (65), kao i država koje su potpisale Budimpeštansku konvenciju, ali je još uvek nisu ratifikovale (3) i, konačno, broj zemalja koje su pozvane da pristupe Konvenciji (9). Trener treba da naglasi da 153 države širom sveta, uključujući i države koje nisu Strane ugovornice, nisu potpisale Konvenciju, niti su pozvane da joj pristupe, koriste Konvenciju kao usmerenje u domaćem pravu.</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168</a:t>
            </a:fld>
            <a:endParaRPr lang="en-US"/>
          </a:p>
        </p:txBody>
      </p:sp>
    </p:spTree>
    <p:extLst>
      <p:ext uri="{BB962C8B-B14F-4D97-AF65-F5344CB8AC3E}">
        <p14:creationId xmlns:p14="http://schemas.microsoft.com/office/powerpoint/2010/main" val="1984034291"/>
      </p:ext>
    </p:extLst>
  </p:cSld>
  <p:clrMapOvr>
    <a:masterClrMapping/>
  </p:clrMapOvr>
</p:notes>
</file>

<file path=ppt/notesSlides/notesSlide1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ovom slajdu su prikazane</a:t>
            </a:r>
            <a:r>
              <a:rPr lang="sr-Latn-RS" baseline="0" dirty="0" smtClean="0"/>
              <a:t> države koje su ratifikovale Budimpeštansku konvenciju, one koje su je potpisale, zatim države koje su pozvane da Konvenciji pristupe i zemlje koje su se Budimpeštanskom konvencijom rukovodile u sopstvenom zakonodavstvu. Trener može iskoristiti ovaj slajd da pokaže kako je ona istinski globalni ugovor.</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169</a:t>
            </a:fld>
            <a:endParaRPr lang="en-US"/>
          </a:p>
        </p:txBody>
      </p:sp>
    </p:spTree>
    <p:extLst>
      <p:ext uri="{BB962C8B-B14F-4D97-AF65-F5344CB8AC3E}">
        <p14:creationId xmlns:p14="http://schemas.microsoft.com/office/powerpoint/2010/main" val="15660029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U</a:t>
            </a:r>
            <a:r>
              <a:rPr lang="sr-Latn-RS" baseline="0" dirty="0" smtClean="0"/>
              <a:t> narednoj grupi slajdova navode se odredbe materijalnog krivičnog prava u Budimpeštanskoj konvenciji (Poglavlje II, Deo 1)</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a:t>
            </a:fld>
            <a:endParaRPr lang="en-US"/>
          </a:p>
        </p:txBody>
      </p:sp>
    </p:spTree>
    <p:extLst>
      <p:ext uri="{BB962C8B-B14F-4D97-AF65-F5344CB8AC3E}">
        <p14:creationId xmlns:p14="http://schemas.microsoft.com/office/powerpoint/2010/main" val="2434412875"/>
      </p:ext>
    </p:extLst>
  </p:cSld>
  <p:clrMapOvr>
    <a:masterClrMapping/>
  </p:clrMapOvr>
</p:notes>
</file>

<file path=ppt/notesSlides/notesSlide1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kern="1200" dirty="0" smtClean="0">
                <a:solidFill>
                  <a:schemeClr val="tx1"/>
                </a:solidFill>
                <a:latin typeface="+mn-lt"/>
                <a:ea typeface="MS PGothic" pitchFamily="34" charset="-128"/>
                <a:cs typeface="ＭＳ Ｐゴシック" charset="0"/>
              </a:rPr>
              <a:t>Na slajdu su prikazana tri stuba Budimpeštanske konvencije </a:t>
            </a:r>
            <a:r>
              <a:rPr lang="en-GB" sz="1200" kern="1200" dirty="0" smtClean="0">
                <a:solidFill>
                  <a:schemeClr val="tx1"/>
                </a:solidFill>
                <a:latin typeface="+mn-lt"/>
                <a:ea typeface="MS PGothic" pitchFamily="34" charset="-128"/>
                <a:cs typeface="ＭＳ Ｐゴシック" charset="0"/>
              </a:rPr>
              <a:t>– </a:t>
            </a:r>
            <a:r>
              <a:rPr lang="sr-Latn-RS" sz="1200" kern="1200" dirty="0" smtClean="0">
                <a:solidFill>
                  <a:schemeClr val="tx1"/>
                </a:solidFill>
                <a:latin typeface="+mn-lt"/>
                <a:ea typeface="MS PGothic" pitchFamily="34" charset="-128"/>
                <a:cs typeface="ＭＳ Ｐゴシック" charset="0"/>
              </a:rPr>
              <a:t>materijalno pravo, procesno pravo i međunarodna saradnja. Markirani stub</a:t>
            </a:r>
            <a:r>
              <a:rPr lang="sr-Latn-RS" sz="1200" kern="1200" baseline="0" dirty="0" smtClean="0">
                <a:solidFill>
                  <a:schemeClr val="tx1"/>
                </a:solidFill>
                <a:latin typeface="+mn-lt"/>
                <a:ea typeface="MS PGothic" pitchFamily="34" charset="-128"/>
                <a:cs typeface="ＭＳ Ｐゴシック" charset="0"/>
              </a:rPr>
              <a:t> sadrži spisak različitih radnji koje su inkriminisane u skladu sa Budimpeštanskom konvencijom, kako sledi: </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Nezakoniti pristup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2)</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Nezakonito presretanje</a:t>
            </a:r>
            <a:r>
              <a:rPr lang="en-GB" sz="1200" kern="1200" dirty="0" smtClean="0">
                <a:solidFill>
                  <a:schemeClr val="tx1"/>
                </a:solidFill>
                <a:latin typeface="+mn-lt"/>
                <a:ea typeface="MS PGothic" pitchFamily="34" charset="-128"/>
                <a:cs typeface="ＭＳ Ｐゴシック" charset="0"/>
              </a:rPr>
              <a:t> (</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Ometanje podataka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Ometanje sistema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Zloupotreba uređaja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Falsifikovanje u vezi sa računarima (član </a:t>
            </a:r>
            <a:r>
              <a:rPr lang="en-GB" sz="1200" kern="1200" dirty="0" smtClean="0">
                <a:solidFill>
                  <a:schemeClr val="tx1"/>
                </a:solidFill>
                <a:latin typeface="+mn-lt"/>
                <a:ea typeface="MS PGothic" pitchFamily="34" charset="-128"/>
                <a:cs typeface="ＭＳ Ｐゴシック" charset="0"/>
              </a:rPr>
              <a:t>7</a:t>
            </a:r>
            <a:r>
              <a:rPr lang="en-GB" sz="1200" kern="1200" dirty="0">
                <a:solidFill>
                  <a:schemeClr val="tx1"/>
                </a:solidFill>
                <a:latin typeface="+mn-lt"/>
                <a:ea typeface="MS PGothic" pitchFamily="34" charset="-128"/>
                <a:cs typeface="ＭＳ Ｐゴシック" charset="0"/>
              </a:rPr>
              <a:t>)</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Prevara u vezi sa računarima</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Dečija pornografija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Povrede autorskih prava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10)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b="0" kern="1200" noProof="0" dirty="0" smtClean="0">
                <a:solidFill>
                  <a:schemeClr val="tx1"/>
                </a:solidFill>
                <a:latin typeface="+mn-lt"/>
                <a:ea typeface="ＭＳ Ｐゴシック" pitchFamily="-65" charset="-128"/>
                <a:cs typeface="ＭＳ Ｐゴシック" pitchFamily="-65" charset="-128"/>
              </a:rPr>
              <a:t>Pokušaj, pomaganje ili podstrekavanje </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11)</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dirty="0" smtClean="0">
                <a:solidFill>
                  <a:schemeClr val="tx1"/>
                </a:solidFill>
                <a:latin typeface="+mn-lt"/>
                <a:ea typeface="MS PGothic" pitchFamily="34" charset="-128"/>
                <a:cs typeface="ＭＳ Ｐゴシック" charset="0"/>
              </a:rPr>
              <a:t>Odgovornost pravnog lica</a:t>
            </a:r>
            <a:r>
              <a:rPr lang="en-GB" sz="1200" kern="1200" dirty="0" smtClean="0">
                <a:solidFill>
                  <a:schemeClr val="tx1"/>
                </a:solidFill>
                <a:latin typeface="+mn-lt"/>
                <a:ea typeface="MS PGothic" pitchFamily="34" charset="-128"/>
                <a:cs typeface="ＭＳ Ｐゴシック" charset="0"/>
              </a:rPr>
              <a:t> (</a:t>
            </a:r>
            <a:r>
              <a:rPr lang="sr-Latn-RS" sz="1200" kern="1200" dirty="0" smtClean="0">
                <a:solidFill>
                  <a:schemeClr val="tx1"/>
                </a:solidFill>
                <a:latin typeface="+mn-lt"/>
                <a:ea typeface="MS PGothic" pitchFamily="34" charset="-128"/>
                <a:cs typeface="ＭＳ Ｐゴシック" charset="0"/>
              </a:rPr>
              <a:t>član</a:t>
            </a:r>
            <a:r>
              <a:rPr lang="en-GB" sz="1200" kern="1200" dirty="0" smtClean="0">
                <a:solidFill>
                  <a:schemeClr val="tx1"/>
                </a:solidFill>
                <a:latin typeface="+mn-lt"/>
                <a:ea typeface="MS PGothic" pitchFamily="34" charset="-128"/>
                <a:cs typeface="ＭＳ Ｐゴシック" charset="0"/>
              </a:rPr>
              <a:t> </a:t>
            </a:r>
            <a:r>
              <a:rPr lang="en-GB" sz="1200" kern="1200" dirty="0">
                <a:solidFill>
                  <a:schemeClr val="tx1"/>
                </a:solidFill>
                <a:latin typeface="+mn-lt"/>
                <a:ea typeface="MS PGothic" pitchFamily="34" charset="-128"/>
                <a:cs typeface="ＭＳ Ｐゴシック" charset="0"/>
              </a:rPr>
              <a:t>12</a:t>
            </a:r>
            <a:r>
              <a:rPr lang="en-GB" sz="1200" kern="1200" dirty="0" smtClean="0">
                <a:solidFill>
                  <a:schemeClr val="tx1"/>
                </a:solidFill>
                <a:latin typeface="+mn-lt"/>
                <a:ea typeface="MS PGothic" pitchFamily="34" charset="-128"/>
                <a:cs typeface="ＭＳ Ｐゴシック" charset="0"/>
              </a:rPr>
              <a:t>)</a:t>
            </a:r>
            <a:r>
              <a:rPr lang="sr-Latn-RS" sz="1200" kern="1200" dirty="0" smtClean="0">
                <a:solidFill>
                  <a:schemeClr val="tx1"/>
                </a:solidFill>
                <a:latin typeface="+mn-lt"/>
                <a:ea typeface="MS PGothic" pitchFamily="34" charset="-128"/>
                <a:cs typeface="ＭＳ Ｐゴシック" charset="0"/>
              </a:rPr>
              <a:t> </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endParaRPr lang="en-GB" sz="1200" kern="1200" dirty="0">
              <a:solidFill>
                <a:schemeClr val="tx1"/>
              </a:solidFill>
              <a:latin typeface="+mn-lt"/>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170</a:t>
            </a:fld>
            <a:endParaRPr lang="fr-FR" sz="1200"/>
          </a:p>
        </p:txBody>
      </p:sp>
    </p:spTree>
    <p:extLst>
      <p:ext uri="{BB962C8B-B14F-4D97-AF65-F5344CB8AC3E}">
        <p14:creationId xmlns:p14="http://schemas.microsoft.com/office/powerpoint/2010/main" val="949930101"/>
      </p:ext>
    </p:extLst>
  </p:cSld>
  <p:clrMapOvr>
    <a:masterClrMapping/>
  </p:clrMapOvr>
</p:notes>
</file>

<file path=ppt/notesSlides/notesSlide1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kern="1200" dirty="0" smtClean="0">
                <a:solidFill>
                  <a:schemeClr val="tx1"/>
                </a:solidFill>
                <a:latin typeface="+mn-lt"/>
                <a:ea typeface="MS PGothic" pitchFamily="34" charset="-128"/>
                <a:cs typeface="ＭＳ Ｐゴシック" charset="0"/>
              </a:rPr>
              <a:t>Na slajdu su prikazana tri stuba Budimpeštanske konvencije </a:t>
            </a:r>
            <a:r>
              <a:rPr lang="en-GB" sz="1200" kern="1200" dirty="0" smtClean="0">
                <a:solidFill>
                  <a:schemeClr val="tx1"/>
                </a:solidFill>
                <a:latin typeface="+mn-lt"/>
                <a:ea typeface="MS PGothic" pitchFamily="34" charset="-128"/>
                <a:cs typeface="ＭＳ Ｐゴシック" charset="0"/>
              </a:rPr>
              <a:t>– </a:t>
            </a:r>
            <a:r>
              <a:rPr lang="sr-Latn-RS" sz="1200" kern="1200" dirty="0" smtClean="0">
                <a:solidFill>
                  <a:schemeClr val="tx1"/>
                </a:solidFill>
                <a:latin typeface="+mn-lt"/>
                <a:ea typeface="MS PGothic" pitchFamily="34" charset="-128"/>
                <a:cs typeface="ＭＳ Ｐゴシック" charset="0"/>
              </a:rPr>
              <a:t>materijalno pravo, procesno pravo i međunarodna saradnja. Markirani stub</a:t>
            </a:r>
            <a:r>
              <a:rPr lang="sr-Latn-RS" sz="1200" kern="1200" baseline="0" dirty="0" smtClean="0">
                <a:solidFill>
                  <a:schemeClr val="tx1"/>
                </a:solidFill>
                <a:latin typeface="+mn-lt"/>
                <a:ea typeface="MS PGothic" pitchFamily="34" charset="-128"/>
                <a:cs typeface="ＭＳ Ｐゴシック" charset="0"/>
              </a:rPr>
              <a:t> sadrži procesne alate koje treba ugraditi u domaće pravo, kako sledi: </a:t>
            </a:r>
            <a:endParaRPr lang="en-GB" sz="1200" kern="1200" dirty="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Hitna zaštita</a:t>
            </a:r>
            <a:r>
              <a:rPr lang="sr-Latn-RS" sz="1200" kern="1200" baseline="0" noProof="0" dirty="0" smtClean="0">
                <a:solidFill>
                  <a:schemeClr val="tx1"/>
                </a:solidFill>
                <a:latin typeface="+mn-lt"/>
                <a:ea typeface="MS PGothic" pitchFamily="34" charset="-128"/>
                <a:cs typeface="ＭＳ Ｐゴシック" charset="0"/>
              </a:rPr>
              <a:t> sačuvanih računarskih podataka</a:t>
            </a:r>
            <a:r>
              <a:rPr lang="sr-Latn-RS" sz="1200" kern="1200" noProof="0" dirty="0" smtClean="0">
                <a:solidFill>
                  <a:schemeClr val="tx1"/>
                </a:solidFill>
                <a:latin typeface="+mn-lt"/>
                <a:ea typeface="MS PGothic" pitchFamily="34" charset="-128"/>
                <a:cs typeface="ＭＳ Ｐゴシック" charset="0"/>
              </a:rPr>
              <a:t> (član 16)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Hitna zaštita i delimično otkrivanje</a:t>
            </a:r>
            <a:r>
              <a:rPr lang="sr-Latn-RS" sz="1200" kern="1200" baseline="0" noProof="0" dirty="0" smtClean="0">
                <a:solidFill>
                  <a:schemeClr val="tx1"/>
                </a:solidFill>
                <a:latin typeface="+mn-lt"/>
                <a:ea typeface="MS PGothic" pitchFamily="34" charset="-128"/>
                <a:cs typeface="ＭＳ Ｐゴシック" charset="0"/>
              </a:rPr>
              <a:t> podataka o saobraćaju</a:t>
            </a:r>
            <a:r>
              <a:rPr lang="sr-Latn-RS" sz="1200" kern="1200" noProof="0" dirty="0" smtClean="0">
                <a:solidFill>
                  <a:schemeClr val="tx1"/>
                </a:solidFill>
                <a:latin typeface="+mn-lt"/>
                <a:ea typeface="MS PGothic" pitchFamily="34" charset="-128"/>
                <a:cs typeface="ＭＳ Ｐゴシック" charset="0"/>
              </a:rPr>
              <a:t>  (član 17)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Izdavanje naredbe (član 18)</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Pretraživanje i zaplena računarskih podataka (član 19)</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Prikupljanje</a:t>
            </a:r>
            <a:r>
              <a:rPr lang="sr-Latn-RS" sz="1200" kern="1200" baseline="0" noProof="0" dirty="0" smtClean="0">
                <a:solidFill>
                  <a:schemeClr val="tx1"/>
                </a:solidFill>
                <a:latin typeface="+mn-lt"/>
                <a:ea typeface="MS PGothic" pitchFamily="34" charset="-128"/>
                <a:cs typeface="ＭＳ Ｐゴシック" charset="0"/>
              </a:rPr>
              <a:t> podataka o saobraćaju u realnom vremenu</a:t>
            </a:r>
            <a:r>
              <a:rPr lang="sr-Latn-RS" sz="1200" kern="1200" noProof="0" dirty="0" smtClean="0">
                <a:solidFill>
                  <a:schemeClr val="tx1"/>
                </a:solidFill>
                <a:latin typeface="+mn-lt"/>
                <a:ea typeface="MS PGothic" pitchFamily="34" charset="-128"/>
                <a:cs typeface="ＭＳ Ｐゴシック" charset="0"/>
              </a:rPr>
              <a:t> (član 20)</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Presretanje podataka iz sadržaja (član 21)</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sz="1200" kern="1200" dirty="0">
              <a:solidFill>
                <a:schemeClr val="tx1"/>
              </a:solidFill>
              <a:latin typeface="+mn-lt"/>
              <a:ea typeface="MS PGothic" pitchFamily="34" charset="-128"/>
              <a:cs typeface="ＭＳ Ｐゴシック"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171</a:t>
            </a:fld>
            <a:endParaRPr lang="fr-FR" sz="1200"/>
          </a:p>
        </p:txBody>
      </p:sp>
    </p:spTree>
    <p:extLst>
      <p:ext uri="{BB962C8B-B14F-4D97-AF65-F5344CB8AC3E}">
        <p14:creationId xmlns:p14="http://schemas.microsoft.com/office/powerpoint/2010/main" val="655494468"/>
      </p:ext>
    </p:extLst>
  </p:cSld>
  <p:clrMapOvr>
    <a:masterClrMapping/>
  </p:clrMapOvr>
</p:notes>
</file>

<file path=ppt/notesSlides/notesSlide1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2150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kern="1200" noProof="0" dirty="0" smtClean="0">
                <a:solidFill>
                  <a:schemeClr val="tx1"/>
                </a:solidFill>
                <a:latin typeface="+mn-lt"/>
                <a:ea typeface="MS PGothic" pitchFamily="34" charset="-128"/>
                <a:cs typeface="ＭＳ Ｐゴシック" charset="0"/>
              </a:rPr>
              <a:t>Na slajdu su prikazana tri stuba Budimpeštanske konvencije – materijalno pravo, procesno pravo i međunarodna saradnja. Markirani stub</a:t>
            </a:r>
            <a:r>
              <a:rPr lang="sr-Latn-RS" sz="1200" kern="1200" baseline="0" noProof="0" dirty="0" smtClean="0">
                <a:solidFill>
                  <a:schemeClr val="tx1"/>
                </a:solidFill>
                <a:latin typeface="+mn-lt"/>
                <a:ea typeface="MS PGothic" pitchFamily="34" charset="-128"/>
                <a:cs typeface="ＭＳ Ｐゴシック" charset="0"/>
              </a:rPr>
              <a:t> sadrži različite odredbe Budimpeštanske konvencije o međunarodnoj saradnji, kako sledi: </a:t>
            </a:r>
            <a:endParaRPr lang="sr-Latn-RS" sz="1200" kern="1200" noProof="0" dirty="0" smtClean="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Opšt</a:t>
            </a:r>
            <a:r>
              <a:rPr lang="sr-Latn-RS" sz="1200" kern="1200" baseline="0" noProof="0" dirty="0" smtClean="0">
                <a:solidFill>
                  <a:schemeClr val="tx1"/>
                </a:solidFill>
                <a:latin typeface="+mn-lt"/>
                <a:ea typeface="MS PGothic" pitchFamily="34" charset="-128"/>
                <a:cs typeface="ＭＳ Ｐゴシック" charset="0"/>
              </a:rPr>
              <a:t>a načela u vezi sa međunarodnom saradnjom </a:t>
            </a:r>
            <a:r>
              <a:rPr lang="sr-Latn-RS" sz="1200" kern="1200" noProof="0" dirty="0" smtClean="0">
                <a:solidFill>
                  <a:schemeClr val="tx1"/>
                </a:solidFill>
                <a:latin typeface="+mn-lt"/>
                <a:ea typeface="MS PGothic" pitchFamily="34" charset="-128"/>
                <a:cs typeface="ＭＳ Ｐゴシック" charset="0"/>
              </a:rPr>
              <a:t>(član 23)</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Ekstradicija (član 24)</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Opšta načela u vezi sa uzajamnom pomoći (član 25)</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Slučajne informacije (član 26)</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b="0" kern="1200" noProof="0" dirty="0" smtClean="0">
                <a:solidFill>
                  <a:schemeClr val="tx1"/>
                </a:solidFill>
                <a:latin typeface="+mn-lt"/>
                <a:ea typeface="ＭＳ Ｐゴシック" pitchFamily="-65" charset="-128"/>
                <a:cs typeface="ＭＳ Ｐゴシック" pitchFamily="-65" charset="-128"/>
              </a:rPr>
              <a:t>Postupci koji se odnose na zahteve za uzajamnu pomoć u slučaju nepostojanja važećih međunarodnih sporazuma </a:t>
            </a:r>
            <a:r>
              <a:rPr lang="sr-Latn-RS" sz="1200" kern="1200" noProof="0" dirty="0" smtClean="0">
                <a:solidFill>
                  <a:schemeClr val="tx1"/>
                </a:solidFill>
                <a:latin typeface="+mn-lt"/>
                <a:ea typeface="MS PGothic" pitchFamily="34" charset="-128"/>
                <a:cs typeface="ＭＳ Ｐゴシック" charset="0"/>
              </a:rPr>
              <a:t>(član 27)</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Tajnost i ograničenja</a:t>
            </a:r>
            <a:r>
              <a:rPr lang="sr-Latn-RS" sz="1200" kern="1200" baseline="0" noProof="0" dirty="0" smtClean="0">
                <a:solidFill>
                  <a:schemeClr val="tx1"/>
                </a:solidFill>
                <a:latin typeface="+mn-lt"/>
                <a:ea typeface="MS PGothic" pitchFamily="34" charset="-128"/>
                <a:cs typeface="ＭＳ Ｐゴシック" charset="0"/>
              </a:rPr>
              <a:t> korišćenja</a:t>
            </a:r>
            <a:endParaRPr lang="sr-Latn-RS" sz="1200" kern="1200" noProof="0" dirty="0" smtClean="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Hitna zaštita sačuvanih računarskih podataka</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Hitno otkrivanje zaštićenih podataka o saobraćaju</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Uzajamna pomoć u</a:t>
            </a:r>
            <a:r>
              <a:rPr lang="sr-Latn-RS" sz="1200" kern="1200" baseline="0" noProof="0" dirty="0" smtClean="0">
                <a:solidFill>
                  <a:schemeClr val="tx1"/>
                </a:solidFill>
                <a:latin typeface="+mn-lt"/>
                <a:ea typeface="MS PGothic" pitchFamily="34" charset="-128"/>
                <a:cs typeface="ＭＳ Ｐゴシック" charset="0"/>
              </a:rPr>
              <a:t> odnosu na pristupanje sačuvanim računarskim podacima</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baseline="0" noProof="0" dirty="0" smtClean="0">
                <a:solidFill>
                  <a:schemeClr val="tx1"/>
                </a:solidFill>
                <a:latin typeface="+mn-lt"/>
                <a:ea typeface="MS PGothic" pitchFamily="34" charset="-128"/>
                <a:cs typeface="ＭＳ Ｐゴシック" charset="0"/>
              </a:rPr>
              <a:t>Prekogranični pristup sačuvanim računarskim podacima uz saglasnost ili kada su dostupni javnosti</a:t>
            </a:r>
            <a:endParaRPr lang="sr-Latn-RS" sz="1200" kern="1200" noProof="0" dirty="0" smtClean="0">
              <a:solidFill>
                <a:schemeClr val="tx1"/>
              </a:solidFill>
              <a:latin typeface="+mn-lt"/>
              <a:ea typeface="MS PGothic" pitchFamily="34" charset="-128"/>
              <a:cs typeface="ＭＳ Ｐゴシック" charset="0"/>
            </a:endParaRP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Uzajamna pomoć u prikupljanju podataka o saobraćaju u realnom vremenu</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Uzajamna pomoć u presretanju podataka iz sadržaja</a:t>
            </a:r>
          </a:p>
          <a:p>
            <a:pPr marL="228600" marR="0" lvl="0" indent="-228600" algn="l" defTabSz="457200" rtl="0" eaLnBrk="0" fontAlgn="base" latinLnBrk="0" hangingPunct="0">
              <a:lnSpc>
                <a:spcPct val="100000"/>
              </a:lnSpc>
              <a:spcBef>
                <a:spcPct val="30000"/>
              </a:spcBef>
              <a:spcAft>
                <a:spcPct val="0"/>
              </a:spcAft>
              <a:buClrTx/>
              <a:buSzTx/>
              <a:buFontTx/>
              <a:buAutoNum type="arabicPeriod"/>
              <a:tabLst/>
              <a:defRPr/>
            </a:pPr>
            <a:r>
              <a:rPr lang="sr-Latn-RS" sz="1200" kern="1200" noProof="0" dirty="0" smtClean="0">
                <a:solidFill>
                  <a:schemeClr val="tx1"/>
                </a:solidFill>
                <a:latin typeface="+mn-lt"/>
                <a:ea typeface="MS PGothic" pitchFamily="34" charset="-128"/>
                <a:cs typeface="ＭＳ Ｐゴシック" charset="0"/>
              </a:rPr>
              <a:t>Mreža 24/7</a:t>
            </a:r>
          </a:p>
          <a:p>
            <a:pPr marL="0" indent="0" eaLnBrk="1" hangingPunct="1">
              <a:spcBef>
                <a:spcPct val="0"/>
              </a:spcBef>
              <a:buFontTx/>
              <a:buNone/>
            </a:pPr>
            <a:endParaRPr lang="sr-Latn-RS" noProof="0" dirty="0">
              <a:latin typeface="Calibri" charset="0"/>
            </a:endParaRPr>
          </a:p>
        </p:txBody>
      </p:sp>
      <p:sp>
        <p:nvSpPr>
          <p:cNvPr id="2150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fld id="{AF832C6B-BDA8-DE4D-980B-63A4BC844782}" type="slidenum">
              <a:rPr lang="fr-FR" sz="1200"/>
              <a:pPr/>
              <a:t>172</a:t>
            </a:fld>
            <a:endParaRPr lang="fr-FR" sz="1200"/>
          </a:p>
        </p:txBody>
      </p:sp>
    </p:spTree>
    <p:extLst>
      <p:ext uri="{BB962C8B-B14F-4D97-AF65-F5344CB8AC3E}">
        <p14:creationId xmlns:p14="http://schemas.microsoft.com/office/powerpoint/2010/main" val="2926039218"/>
      </p:ext>
    </p:extLst>
  </p:cSld>
  <p:clrMapOvr>
    <a:masterClrMapping/>
  </p:clrMapOvr>
</p:notes>
</file>

<file path=ppt/notesSlides/notesSlide1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Na slajdu su izloženi ključni principi međunarodne</a:t>
            </a:r>
            <a:r>
              <a:rPr lang="sr-Latn-RS" baseline="0" dirty="0" smtClean="0"/>
              <a:t> saradnje u skladu sa Budimpeštanskom konvencijom. Trener je može povezati sa drugim ugovorima, koji isto tako omogućavaju najširu moguću saradnju. Važno je naglasiti da odredbe o međunarodnoj saradnji i uzajamnoj pomoći omogućavaju saradnju ne samo u području krivičnih dela utvrđenih Budimpeštanskom konvencijom, već i u svim istragama u krivičnom postupku koje uključuju dokaze u elektronskom obliku. Budimpeštansku konvenciju treba tumačiti u saglasju sa relevantnim instrumentima međunarodne saradnje, poput onih na prethodnim slajdovima, a na osnovu bilateralnih ugovora i domaćih zakona.</a:t>
            </a:r>
          </a:p>
          <a:p>
            <a:pPr algn="just"/>
            <a:endParaRPr lang="sr-Latn-RS" baseline="0" dirty="0" smtClean="0"/>
          </a:p>
          <a:p>
            <a:pPr algn="just"/>
            <a:r>
              <a:rPr lang="sr-Latn-RS" baseline="0" dirty="0" smtClean="0"/>
              <a:t>Jedan od ključnih principa uzajamne pomoći koji nudi samo Budimpeštanska konvencija jeste raspoloživost specijalizovanih ovlašćenja u oblasti međunarodne saradnje, propisanih članovima 29 do 35 Konvencije, kao i korišćenje brzih sredstava komunikacije (uključujući faks i mejl). Saradnja je predmet važećih ugovora o UPP i domaćih zakona, ali Budimpeštanska konvencija predviđa postupak za uzajamnu pomoć i kada odgovarajući sporazumi ne postoje.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173</a:t>
            </a:fld>
            <a:endParaRPr lang="en-US"/>
          </a:p>
        </p:txBody>
      </p:sp>
    </p:spTree>
    <p:extLst>
      <p:ext uri="{BB962C8B-B14F-4D97-AF65-F5344CB8AC3E}">
        <p14:creationId xmlns:p14="http://schemas.microsoft.com/office/powerpoint/2010/main" val="1245052224"/>
      </p:ext>
    </p:extLst>
  </p:cSld>
  <p:clrMapOvr>
    <a:masterClrMapping/>
  </p:clrMapOvr>
</p:notes>
</file>

<file path=ppt/notesSlides/notesSlide1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slajdu su prikazane</a:t>
            </a:r>
            <a:r>
              <a:rPr lang="sr-Latn-RS" baseline="0" dirty="0" smtClean="0"/>
              <a:t> posebne odredbe o međunarodnoj saradnji koje sadrži Budimpeštanska konvencija. Trener može naglasati da će one biti detaljnije obražene na jednoj od narednih sesija.</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174</a:t>
            </a:fld>
            <a:endParaRPr lang="en-US"/>
          </a:p>
        </p:txBody>
      </p:sp>
    </p:spTree>
    <p:extLst>
      <p:ext uri="{BB962C8B-B14F-4D97-AF65-F5344CB8AC3E}">
        <p14:creationId xmlns:p14="http://schemas.microsoft.com/office/powerpoint/2010/main" val="4258922290"/>
      </p:ext>
    </p:extLst>
  </p:cSld>
  <p:clrMapOvr>
    <a:masterClrMapping/>
  </p:clrMapOvr>
</p:notes>
</file>

<file path=ppt/notesSlides/notesSlide1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US"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175</a:t>
            </a:fld>
            <a:endParaRPr lang="en-US"/>
          </a:p>
        </p:txBody>
      </p:sp>
    </p:spTree>
    <p:extLst>
      <p:ext uri="{BB962C8B-B14F-4D97-AF65-F5344CB8AC3E}">
        <p14:creationId xmlns:p14="http://schemas.microsoft.com/office/powerpoint/2010/main" val="868559212"/>
      </p:ext>
    </p:extLst>
  </p:cSld>
  <p:clrMapOvr>
    <a:masterClrMapping/>
  </p:clrMapOvr>
</p:notes>
</file>

<file path=ppt/notesSlides/notesSlide1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Ovaj</a:t>
            </a:r>
            <a:r>
              <a:rPr lang="sr-Latn-RS" baseline="0" dirty="0" smtClean="0"/>
              <a:t> slajd daje izvestan kontekst u pogledu pripreme Drugog dodatnog protokola. Najveći izazov sa kojim su Strane ugovornice Konvencije suočene jeste sve šira upotreba servera u stranim, višestrukim, promenjivim ili nepoznatim jurisdikcijima </a:t>
            </a:r>
            <a:r>
              <a:rPr lang="en-150" baseline="0" dirty="0" smtClean="0"/>
              <a:t>–</a:t>
            </a:r>
            <a:r>
              <a:rPr lang="sr-Latn-RS" baseline="0" dirty="0" smtClean="0"/>
              <a:t> a posebno u odnosu na podatke koji se čuvaju u oblaku. Procesna ovlašćenja u skladu sa Budimpeštanskom konvencijom ograničena su teritorijalnim granicama, te Strane pokušavaju da dođu do rešenja koje bi doprinelo evoluciji odredbi Konvencije na temelju tih tehnoloških dešavanja.</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177</a:t>
            </a:fld>
            <a:endParaRPr lang="en-US"/>
          </a:p>
        </p:txBody>
      </p:sp>
    </p:spTree>
    <p:extLst>
      <p:ext uri="{BB962C8B-B14F-4D97-AF65-F5344CB8AC3E}">
        <p14:creationId xmlns:p14="http://schemas.microsoft.com/office/powerpoint/2010/main" val="861672766"/>
      </p:ext>
    </p:extLst>
  </p:cSld>
  <p:clrMapOvr>
    <a:masterClrMapping/>
  </p:clrMapOvr>
</p:notes>
</file>

<file path=ppt/notesSlides/notesSlide1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b="1" i="0" u="none" dirty="0" smtClean="0"/>
              <a:t>Grupa</a:t>
            </a:r>
            <a:r>
              <a:rPr lang="sr-Latn-RS" b="1" i="0" u="none" baseline="0" dirty="0" smtClean="0"/>
              <a:t> za prekograničnu saradnju </a:t>
            </a:r>
            <a:r>
              <a:rPr lang="en-US" b="1" i="0" u="none" dirty="0" smtClean="0"/>
              <a:t> </a:t>
            </a:r>
            <a:r>
              <a:rPr lang="en-US" dirty="0" smtClean="0"/>
              <a:t>(“</a:t>
            </a:r>
            <a:r>
              <a:rPr lang="sr-Latn-RS" dirty="0" smtClean="0"/>
              <a:t>Ad hok podgrupa Komiteta za</a:t>
            </a:r>
            <a:r>
              <a:rPr lang="sr-Latn-RS" baseline="0" dirty="0" smtClean="0"/>
              <a:t> Konvenciju za visokotehnološki kriminal (T-CY) za jurisdikciju i prekogranični pristup podacima i protoku podataka“) ima zadatak da pripremi instrument </a:t>
            </a:r>
            <a:r>
              <a:rPr lang="en-150" baseline="0" dirty="0" smtClean="0"/>
              <a:t>–</a:t>
            </a:r>
            <a:r>
              <a:rPr lang="sr-Latn-RS" baseline="0" dirty="0" smtClean="0"/>
              <a:t> amandman na Konvenciju, protokol ili preporuku </a:t>
            </a:r>
            <a:r>
              <a:rPr lang="en-150" baseline="0" dirty="0" smtClean="0"/>
              <a:t>–</a:t>
            </a:r>
            <a:r>
              <a:rPr lang="sr-Latn-RS" baseline="0" dirty="0" smtClean="0"/>
              <a:t> kako bi se dodatno regulisao prekogranični pristup podacima i protoku podataka, kao i korišćenje prekograničnih istražnih mera na internetu i srodna pitanja, te da izveštaj sa nalazima dostavi Komitetu. Na osnovu rezultata rada Grupe, usvojena je Smernica za prekogranični pristup (Smernica br. 3). Grupa za prekograničnu saradnju sačinila je i niz predloga kako bi se proširio raspon mogućnosti prekograničnog pristupa, čak i izvan delokruga odredbi člana 32. Budimpeštanske konvencije.</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178</a:t>
            </a:fld>
            <a:endParaRPr lang="en-US"/>
          </a:p>
        </p:txBody>
      </p:sp>
    </p:spTree>
    <p:extLst>
      <p:ext uri="{BB962C8B-B14F-4D97-AF65-F5344CB8AC3E}">
        <p14:creationId xmlns:p14="http://schemas.microsoft.com/office/powerpoint/2010/main" val="408732883"/>
      </p:ext>
    </p:extLst>
  </p:cSld>
  <p:clrMapOvr>
    <a:masterClrMapping/>
  </p:clrMapOvr>
</p:notes>
</file>

<file path=ppt/notesSlides/notesSlide1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b="1" dirty="0" smtClean="0"/>
              <a:t>Grupa za pristup dokazima u oblaku (C</a:t>
            </a:r>
            <a:r>
              <a:rPr lang="en-US" b="1" dirty="0" smtClean="0"/>
              <a:t>loud </a:t>
            </a:r>
            <a:r>
              <a:rPr lang="en-US" b="1" dirty="0"/>
              <a:t>Evidence </a:t>
            </a:r>
            <a:r>
              <a:rPr lang="en-US" b="1" dirty="0" smtClean="0"/>
              <a:t>Group</a:t>
            </a:r>
            <a:r>
              <a:rPr lang="sr-Latn-RS" b="1" dirty="0" smtClean="0"/>
              <a:t>) </a:t>
            </a:r>
            <a:r>
              <a:rPr lang="sr-Latn-RS" b="0" dirty="0" smtClean="0"/>
              <a:t>sastajala</a:t>
            </a:r>
            <a:r>
              <a:rPr lang="sr-Latn-RS" b="0" baseline="0" dirty="0" smtClean="0"/>
              <a:t> se između 2015. i 2017. kako bi istražila rešenja kojima bi se pravosuđu omogućio pristup dokazima koji se čuvaju na klaud serverima i u stranim jurisdikcijama, između ostalog, i putem uzajamne pravne pomoći. Grupa je prepoznala niz problema koje računarstvo u oblaku stvara u odnosu na pravosudne mogućnosti država, posebno kada je reč o </a:t>
            </a:r>
            <a:r>
              <a:rPr lang="sr-Latn-RS" b="0" i="0" u="none" baseline="0" dirty="0" smtClean="0"/>
              <a:t>prekograničnom skladištenju elektronskih dokaza</a:t>
            </a:r>
            <a:r>
              <a:rPr lang="sr-Latn-RS" b="0" baseline="0" dirty="0" smtClean="0"/>
              <a:t>. To su, između ostalog:  </a:t>
            </a:r>
            <a:r>
              <a:rPr lang="en-US" b="1" dirty="0" smtClean="0"/>
              <a:t> </a:t>
            </a:r>
            <a:r>
              <a:rPr lang="en-US" dirty="0" smtClean="0"/>
              <a:t> </a:t>
            </a:r>
            <a:endParaRPr lang="en-US" dirty="0"/>
          </a:p>
          <a:p>
            <a:pPr lvl="0"/>
            <a:r>
              <a:rPr lang="en-GB" sz="1200" i="0" kern="1200" dirty="0">
                <a:solidFill>
                  <a:schemeClr val="tx1"/>
                </a:solidFill>
                <a:effectLst/>
                <a:latin typeface="+mn-lt"/>
                <a:ea typeface="ＭＳ Ｐゴシック" pitchFamily="-65" charset="-128"/>
                <a:cs typeface="ＭＳ Ｐゴシック" pitchFamily="-65" charset="-128"/>
              </a:rPr>
              <a:t>-          </a:t>
            </a:r>
            <a:r>
              <a:rPr lang="sr-Latn-RS" sz="1200" i="0" kern="1200" dirty="0" smtClean="0">
                <a:solidFill>
                  <a:schemeClr val="tx1"/>
                </a:solidFill>
                <a:effectLst/>
                <a:latin typeface="+mn-lt"/>
                <a:ea typeface="ＭＳ Ｐゴシック" pitchFamily="-65" charset="-128"/>
                <a:cs typeface="ＭＳ Ｐゴシック" pitchFamily="-65" charset="-128"/>
              </a:rPr>
              <a:t>Mesto gde se nalaze dokazi; </a:t>
            </a:r>
          </a:p>
          <a:p>
            <a:pPr lvl="0"/>
            <a:r>
              <a:rPr lang="en-GB" sz="1200" i="0" kern="1200" dirty="0" smtClean="0">
                <a:solidFill>
                  <a:schemeClr val="tx1"/>
                </a:solidFill>
                <a:effectLst/>
                <a:latin typeface="+mn-lt"/>
                <a:ea typeface="ＭＳ Ｐゴシック" pitchFamily="-65" charset="-128"/>
                <a:cs typeface="ＭＳ Ｐゴシック" pitchFamily="-65" charset="-128"/>
              </a:rPr>
              <a:t>-</a:t>
            </a:r>
            <a:r>
              <a:rPr lang="en-GB" sz="1200" i="0" kern="1200" dirty="0">
                <a:solidFill>
                  <a:schemeClr val="tx1"/>
                </a:solidFill>
                <a:effectLst/>
                <a:latin typeface="+mn-lt"/>
                <a:ea typeface="ＭＳ Ｐゴシック" pitchFamily="-65" charset="-128"/>
                <a:cs typeface="ＭＳ Ｐゴシック" pitchFamily="-65" charset="-128"/>
              </a:rPr>
              <a:t>          </a:t>
            </a:r>
            <a:r>
              <a:rPr lang="sr-Latn-RS" sz="1200" i="0" kern="1200" dirty="0" smtClean="0">
                <a:solidFill>
                  <a:schemeClr val="tx1"/>
                </a:solidFill>
                <a:effectLst/>
                <a:latin typeface="+mn-lt"/>
                <a:ea typeface="ＭＳ Ｐゴシック" pitchFamily="-65" charset="-128"/>
                <a:cs typeface="ＭＳ Ｐゴシック" pitchFamily="-65" charset="-128"/>
              </a:rPr>
              <a:t>Mesto</a:t>
            </a:r>
            <a:r>
              <a:rPr lang="sr-Latn-RS" sz="1200" i="0" kern="1200" baseline="0" dirty="0" smtClean="0">
                <a:solidFill>
                  <a:schemeClr val="tx1"/>
                </a:solidFill>
                <a:effectLst/>
                <a:latin typeface="+mn-lt"/>
                <a:ea typeface="ＭＳ Ｐゴシック" pitchFamily="-65" charset="-128"/>
                <a:cs typeface="ＭＳ Ｐゴシック" pitchFamily="-65" charset="-128"/>
              </a:rPr>
              <a:t> gde se nalaze počinioci; </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sr-Latn-RS" sz="1200" i="0" kern="1200" dirty="0" smtClean="0">
                <a:solidFill>
                  <a:schemeClr val="tx1"/>
                </a:solidFill>
                <a:effectLst/>
                <a:latin typeface="+mn-lt"/>
                <a:ea typeface="ＭＳ Ｐゴシック" pitchFamily="-65" charset="-128"/>
                <a:cs typeface="ＭＳ Ｐゴシック" pitchFamily="-65" charset="-128"/>
              </a:rPr>
              <a:t>Mesto</a:t>
            </a:r>
            <a:r>
              <a:rPr lang="sr-Latn-RS" sz="1200" i="0" kern="1200" baseline="0" dirty="0" smtClean="0">
                <a:solidFill>
                  <a:schemeClr val="tx1"/>
                </a:solidFill>
                <a:effectLst/>
                <a:latin typeface="+mn-lt"/>
                <a:ea typeface="ＭＳ Ｐゴシック" pitchFamily="-65" charset="-128"/>
                <a:cs typeface="ＭＳ Ｐゴシック" pitchFamily="-65" charset="-128"/>
              </a:rPr>
              <a:t> gde se nalaze žrtve;</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sr-Latn-RS" sz="1200" i="0" kern="1200" dirty="0" smtClean="0">
                <a:solidFill>
                  <a:schemeClr val="tx1"/>
                </a:solidFill>
                <a:effectLst/>
                <a:latin typeface="+mn-lt"/>
                <a:ea typeface="ＭＳ Ｐゴシック" pitchFamily="-65" charset="-128"/>
                <a:cs typeface="ＭＳ Ｐゴシック" pitchFamily="-65" charset="-128"/>
              </a:rPr>
              <a:t>Vlasništvo</a:t>
            </a:r>
            <a:r>
              <a:rPr lang="sr-Latn-RS" sz="1200" i="0" kern="1200" baseline="0" dirty="0" smtClean="0">
                <a:solidFill>
                  <a:schemeClr val="tx1"/>
                </a:solidFill>
                <a:effectLst/>
                <a:latin typeface="+mn-lt"/>
                <a:ea typeface="ＭＳ Ｐゴシック" pitchFamily="-65" charset="-128"/>
                <a:cs typeface="ＭＳ Ｐゴシック" pitchFamily="-65" charset="-128"/>
              </a:rPr>
              <a:t> nad podacima; </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sr-Latn-RS" sz="1200" b="0" i="0" u="none" kern="1200" dirty="0" smtClean="0">
                <a:solidFill>
                  <a:schemeClr val="tx1"/>
                </a:solidFill>
                <a:effectLst/>
                <a:latin typeface="+mn-lt"/>
                <a:ea typeface="ＭＳ Ｐゴシック" pitchFamily="-65" charset="-128"/>
                <a:cs typeface="ＭＳ Ｐゴシック" pitchFamily="-65" charset="-128"/>
              </a:rPr>
              <a:t>Fizička</a:t>
            </a:r>
            <a:r>
              <a:rPr lang="sr-Latn-RS" sz="1200" b="0" i="0" u="none" kern="1200" baseline="0" dirty="0" smtClean="0">
                <a:solidFill>
                  <a:schemeClr val="tx1"/>
                </a:solidFill>
                <a:effectLst/>
                <a:latin typeface="+mn-lt"/>
                <a:ea typeface="ＭＳ Ｐゴシック" pitchFamily="-65" charset="-128"/>
                <a:cs typeface="ＭＳ Ｐゴシック" pitchFamily="-65" charset="-128"/>
              </a:rPr>
              <a:t> lokacija </a:t>
            </a:r>
            <a:r>
              <a:rPr lang="sr-Latn-RS" sz="1200" i="0" kern="1200" baseline="0" dirty="0" smtClean="0">
                <a:solidFill>
                  <a:schemeClr val="tx1"/>
                </a:solidFill>
                <a:effectLst/>
                <a:latin typeface="+mn-lt"/>
                <a:ea typeface="ＭＳ Ｐゴシック" pitchFamily="-65" charset="-128"/>
                <a:cs typeface="ＭＳ Ｐゴシック" pitchFamily="-65" charset="-128"/>
              </a:rPr>
              <a:t>davaoca usluga; </a:t>
            </a:r>
            <a:endParaRPr lang="en-GB" i="0" dirty="0">
              <a:effectLst/>
            </a:endParaRPr>
          </a:p>
          <a:p>
            <a:pPr lvl="0"/>
            <a:r>
              <a:rPr lang="en-GB" sz="1200" i="0" kern="1200" dirty="0">
                <a:solidFill>
                  <a:schemeClr val="tx1"/>
                </a:solidFill>
                <a:effectLst/>
                <a:latin typeface="+mn-lt"/>
                <a:ea typeface="ＭＳ Ｐゴシック" pitchFamily="-65" charset="-128"/>
                <a:cs typeface="ＭＳ Ｐゴシック" pitchFamily="-65" charset="-128"/>
              </a:rPr>
              <a:t>-          </a:t>
            </a:r>
            <a:r>
              <a:rPr lang="sr-Latn-RS" sz="1200" b="0" i="0" u="none" kern="1200" dirty="0" smtClean="0">
                <a:solidFill>
                  <a:schemeClr val="tx1"/>
                </a:solidFill>
                <a:effectLst/>
                <a:latin typeface="+mn-lt"/>
                <a:ea typeface="ＭＳ Ｐゴシック" pitchFamily="-65" charset="-128"/>
                <a:cs typeface="ＭＳ Ｐゴシック" pitchFamily="-65" charset="-128"/>
              </a:rPr>
              <a:t>Poslovno sedište </a:t>
            </a:r>
            <a:r>
              <a:rPr lang="sr-Latn-RS" sz="1200" i="0" kern="1200" dirty="0" smtClean="0">
                <a:solidFill>
                  <a:schemeClr val="tx1"/>
                </a:solidFill>
                <a:effectLst/>
                <a:latin typeface="+mn-lt"/>
                <a:ea typeface="ＭＳ Ｐゴシック" pitchFamily="-65" charset="-128"/>
                <a:cs typeface="ＭＳ Ｐゴシック" pitchFamily="-65" charset="-128"/>
              </a:rPr>
              <a:t>davaoca usluga.</a:t>
            </a:r>
            <a:endParaRPr lang="en-GB" i="0" dirty="0">
              <a:effectLst/>
            </a:endParaRPr>
          </a:p>
          <a:p>
            <a:endParaRPr lang="en-US" dirty="0"/>
          </a:p>
          <a:p>
            <a:r>
              <a:rPr lang="sr-Latn-RS" sz="1200" kern="1200" dirty="0" smtClean="0">
                <a:solidFill>
                  <a:schemeClr val="tx1"/>
                </a:solidFill>
                <a:effectLst/>
                <a:latin typeface="+mn-lt"/>
                <a:ea typeface="+mn-ea"/>
                <a:cs typeface="+mn-cs"/>
              </a:rPr>
              <a:t>Završni dokument Grupe za pristup</a:t>
            </a:r>
            <a:r>
              <a:rPr lang="sr-Latn-RS" sz="1200" kern="1200" baseline="0" dirty="0" smtClean="0">
                <a:solidFill>
                  <a:schemeClr val="tx1"/>
                </a:solidFill>
                <a:effectLst/>
                <a:latin typeface="+mn-lt"/>
                <a:ea typeface="+mn-ea"/>
                <a:cs typeface="+mn-cs"/>
              </a:rPr>
              <a:t> dokazima u oblaku može se naći na:</a:t>
            </a:r>
            <a:r>
              <a:rPr lang="en-GB" sz="1200" kern="1200" dirty="0" smtClean="0">
                <a:solidFill>
                  <a:schemeClr val="tx1"/>
                </a:solidFill>
                <a:effectLst/>
                <a:latin typeface="+mn-lt"/>
                <a:ea typeface="+mn-ea"/>
                <a:cs typeface="+mn-cs"/>
              </a:rPr>
              <a:t> </a:t>
            </a:r>
            <a:r>
              <a:rPr lang="en-GB" sz="1200" u="sng" kern="1200" dirty="0">
                <a:solidFill>
                  <a:schemeClr val="tx1"/>
                </a:solidFill>
                <a:effectLst/>
                <a:latin typeface="+mn-lt"/>
                <a:ea typeface="+mn-ea"/>
                <a:cs typeface="+mn-cs"/>
                <a:hlinkClick r:id="rId3"/>
              </a:rPr>
              <a:t>https://rm.coe.int/CoERMPublicCommonSearchServices/DisplayDCTMContent?documentId=09000016806a495e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179</a:t>
            </a:fld>
            <a:endParaRPr lang="en-US"/>
          </a:p>
        </p:txBody>
      </p:sp>
    </p:spTree>
    <p:extLst>
      <p:ext uri="{BB962C8B-B14F-4D97-AF65-F5344CB8AC3E}">
        <p14:creationId xmlns:p14="http://schemas.microsoft.com/office/powerpoint/2010/main" val="1690851603"/>
      </p:ext>
    </p:extLst>
  </p:cSld>
  <p:clrMapOvr>
    <a:masterClrMapping/>
  </p:clrMapOvr>
</p:notes>
</file>

<file path=ppt/notesSlides/notesSlide1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1" dirty="0" smtClean="0"/>
              <a:t>Jezik zahteva</a:t>
            </a:r>
            <a:r>
              <a:rPr lang="en-US" dirty="0" smtClean="0"/>
              <a:t>: </a:t>
            </a:r>
            <a:r>
              <a:rPr lang="sr-Latn-RS" dirty="0" smtClean="0"/>
              <a:t>Ovim</a:t>
            </a:r>
            <a:r>
              <a:rPr lang="sr-Latn-RS" baseline="0" dirty="0" smtClean="0"/>
              <a:t> članom se uspostavlja okvir za jezike koji se mogu koristiti u obraćanju Stranama i davaocima usluga. Čak i kada u praksi Strane mogu da rade na jezicima koji nisu njihovi zvanični jezici, moguće je da takvu mogućnost domaći zakoni ili ugovori ne predviđaju. Cilj ovog člana je da se Protokolom obezbedi dodatna fleksibilnost.</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dirty="0"/>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1" dirty="0" smtClean="0"/>
              <a:t>Video</a:t>
            </a:r>
            <a:r>
              <a:rPr lang="sr-Latn-RS" b="1" baseline="0" dirty="0" smtClean="0"/>
              <a:t> konferencije:</a:t>
            </a:r>
            <a:r>
              <a:rPr lang="en-US" dirty="0" smtClean="0"/>
              <a:t> </a:t>
            </a:r>
            <a:r>
              <a:rPr lang="sr-Latn-RS" dirty="0" smtClean="0"/>
              <a:t>Ovaj</a:t>
            </a:r>
            <a:r>
              <a:rPr lang="sr-Latn-RS" baseline="0" dirty="0" smtClean="0"/>
              <a:t> član se prevashodno bavi korišćenjem tehnologije video konferencija u uzimanju svedočenja ili izjava svedoka. Taj oblik saradnje može biti predviđen postojećim bilateralnim i multilateralnim ugovorima o uzajamnoj pomoći (npr. ETS 182 Drugi dodatni protokol uz Konvenciju o međusobnom pružanju pravne pomoći u  krivičnim stvarima). Kako se ne bi dogodilo da se njime stave van snage odredbe posebno osmišljenje kako bi se zadovoljili zahtevi potpisnica tih ugovora ili konvencija, član </a:t>
            </a:r>
            <a:r>
              <a:rPr lang="en-US" sz="1200" kern="120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 kao i nekoliko drugih u</a:t>
            </a:r>
            <a:r>
              <a:rPr lang="sr-Latn-RS" sz="1200" kern="1200" baseline="0" dirty="0" smtClean="0">
                <a:solidFill>
                  <a:schemeClr val="tx1"/>
                </a:solidFill>
                <a:effectLst/>
                <a:latin typeface="+mn-lt"/>
                <a:ea typeface="ＭＳ Ｐゴシック" pitchFamily="-65" charset="-128"/>
                <a:cs typeface="ＭＳ Ｐゴシック" pitchFamily="-65" charset="-128"/>
              </a:rPr>
              <a:t> Protokolu, primenjuje se u odsustvu ugovora o uzajamnoj pravnoj pomoći, odnosno dogovora na osnovu jednoobraznih ili recipročnih propisa, između zamoljene strane i strane molilje. Takvi članovi slede isti pristup kao u članu 27. Budimpeštanske konvencije.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algn="just"/>
            <a:r>
              <a:rPr lang="sr-Latn-RS" sz="1200" b="1" kern="1200" dirty="0" smtClean="0">
                <a:solidFill>
                  <a:schemeClr val="tx1"/>
                </a:solidFill>
                <a:effectLst/>
                <a:latin typeface="+mn-lt"/>
                <a:ea typeface="ＭＳ Ｐゴシック" pitchFamily="-65" charset="-128"/>
              </a:rPr>
              <a:t>Zajednički istražni</a:t>
            </a:r>
            <a:r>
              <a:rPr lang="sr-Latn-RS" sz="1200" b="1" kern="1200" baseline="0" dirty="0" smtClean="0">
                <a:solidFill>
                  <a:schemeClr val="tx1"/>
                </a:solidFill>
                <a:effectLst/>
                <a:latin typeface="+mn-lt"/>
                <a:ea typeface="ＭＳ Ｐゴシック" pitchFamily="-65" charset="-128"/>
              </a:rPr>
              <a:t> timovi (Joint Investigation Team </a:t>
            </a:r>
            <a:r>
              <a:rPr lang="en-150" sz="1200" b="1" kern="1200" baseline="0" dirty="0" smtClean="0">
                <a:solidFill>
                  <a:schemeClr val="tx1"/>
                </a:solidFill>
                <a:effectLst/>
                <a:latin typeface="+mn-lt"/>
                <a:ea typeface="ＭＳ Ｐゴシック" pitchFamily="-65" charset="-128"/>
              </a:rPr>
              <a:t>–</a:t>
            </a:r>
            <a:r>
              <a:rPr lang="sr-Latn-RS" sz="1200" b="1" kern="1200" baseline="0" dirty="0" smtClean="0">
                <a:solidFill>
                  <a:schemeClr val="tx1"/>
                </a:solidFill>
                <a:effectLst/>
                <a:latin typeface="+mn-lt"/>
                <a:ea typeface="ＭＳ Ｐゴシック" pitchFamily="-65" charset="-128"/>
              </a:rPr>
              <a:t> </a:t>
            </a:r>
            <a:r>
              <a:rPr lang="en-US" sz="1200" b="1" kern="1200" dirty="0" smtClean="0">
                <a:solidFill>
                  <a:schemeClr val="tx1"/>
                </a:solidFill>
                <a:effectLst/>
                <a:latin typeface="+mn-lt"/>
                <a:ea typeface="ＭＳ Ｐゴシック" pitchFamily="-65" charset="-128"/>
              </a:rPr>
              <a:t>JIT</a:t>
            </a:r>
            <a:r>
              <a:rPr lang="sr-Latn-RS" sz="1200" b="1" kern="1200" dirty="0" smtClean="0">
                <a:solidFill>
                  <a:schemeClr val="tx1"/>
                </a:solidFill>
                <a:effectLst/>
                <a:latin typeface="+mn-lt"/>
                <a:ea typeface="ＭＳ Ｐゴシック" pitchFamily="-65" charset="-128"/>
              </a:rPr>
              <a:t>) i zajedničke istrage. </a:t>
            </a:r>
            <a:r>
              <a:rPr lang="sr-Latn-RS" sz="1200" b="0" kern="1200" dirty="0" smtClean="0">
                <a:solidFill>
                  <a:schemeClr val="tx1"/>
                </a:solidFill>
                <a:effectLst/>
                <a:latin typeface="+mn-lt"/>
                <a:ea typeface="ＭＳ Ｐゴシック" pitchFamily="-65" charset="-128"/>
              </a:rPr>
              <a:t>Imajući</a:t>
            </a:r>
            <a:r>
              <a:rPr lang="sr-Latn-RS" sz="1200" b="0" kern="1200" baseline="0" dirty="0" smtClean="0">
                <a:solidFill>
                  <a:schemeClr val="tx1"/>
                </a:solidFill>
                <a:effectLst/>
                <a:latin typeface="+mn-lt"/>
                <a:ea typeface="ＭＳ Ｐゴシック" pitchFamily="-65" charset="-128"/>
              </a:rPr>
              <a:t> u vidu prekogranični karakter visokotehnološkog kriminala i dokaza u elektronskom obliku, istrage i krivična gonjenja koji se odnose na  visokotehnološki kriminal i uključuju elektronske dokaze često su povezani sa drugim državama. Zajednički istražni timovi mogu biti delotvoran vid operativne saradnje ili koordinacije između dve ili više država. Član </a:t>
            </a:r>
            <a:r>
              <a:rPr lang="en-US" sz="1200" kern="1200" dirty="0" smtClean="0">
                <a:solidFill>
                  <a:schemeClr val="tx1"/>
                </a:solidFill>
                <a:effectLst/>
                <a:latin typeface="+mn-lt"/>
                <a:ea typeface="ＭＳ Ｐゴシック" pitchFamily="-65" charset="-128"/>
                <a:cs typeface="ＭＳ Ｐゴシック" pitchFamily="-65" charset="-128"/>
              </a:rPr>
              <a:t>[ ] </a:t>
            </a:r>
            <a:r>
              <a:rPr lang="sr-Latn-RS" sz="1200" kern="1200" dirty="0" smtClean="0">
                <a:solidFill>
                  <a:schemeClr val="tx1"/>
                </a:solidFill>
                <a:effectLst/>
                <a:latin typeface="+mn-lt"/>
                <a:ea typeface="ＭＳ Ｐゴシック" pitchFamily="-65" charset="-128"/>
                <a:cs typeface="ＭＳ Ｐゴシック" pitchFamily="-65" charset="-128"/>
              </a:rPr>
              <a:t>pruža osnov</a:t>
            </a:r>
            <a:r>
              <a:rPr lang="sr-Latn-RS" sz="1200" kern="1200" baseline="0" dirty="0" smtClean="0">
                <a:solidFill>
                  <a:schemeClr val="tx1"/>
                </a:solidFill>
                <a:effectLst/>
                <a:latin typeface="+mn-lt"/>
                <a:ea typeface="ＭＳ Ｐゴシック" pitchFamily="-65" charset="-128"/>
                <a:cs typeface="ＭＳ Ｐゴシック" pitchFamily="-65" charset="-128"/>
              </a:rPr>
              <a:t> za tu vrstu saradnje.</a:t>
            </a:r>
            <a:r>
              <a:rPr lang="en-US" sz="1200" kern="1200" dirty="0" smtClean="0">
                <a:solidFill>
                  <a:schemeClr val="tx1"/>
                </a:solidFill>
                <a:effectLst/>
                <a:latin typeface="+mn-lt"/>
                <a:ea typeface="ＭＳ Ｐゴシック" pitchFamily="-65" charset="-128"/>
                <a:cs typeface="ＭＳ Ｐゴシック" pitchFamily="-65" charset="-128"/>
              </a:rPr>
              <a:t> </a:t>
            </a:r>
            <a:endParaRPr lang="en-US" sz="1200" kern="1200" dirty="0">
              <a:solidFill>
                <a:schemeClr val="tx1"/>
              </a:solidFill>
              <a:effectLst/>
              <a:latin typeface="+mn-lt"/>
              <a:ea typeface="ＭＳ Ｐゴシック" pitchFamily="-65" charset="-128"/>
              <a:cs typeface="ＭＳ Ｐゴシック" pitchFamily="-65" charset="-128"/>
            </a:endParaRPr>
          </a:p>
          <a:p>
            <a:pPr algn="just"/>
            <a:endParaRPr lang="en-US" sz="1200" b="1"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sz="1200" b="1" i="0" u="none" kern="1200" dirty="0" smtClean="0">
                <a:solidFill>
                  <a:srgbClr val="FF0000"/>
                </a:solidFill>
                <a:effectLst/>
                <a:latin typeface="+mn-lt"/>
                <a:ea typeface="ＭＳ Ｐゴシック" pitchFamily="-65" charset="-128"/>
              </a:rPr>
              <a:t>U</a:t>
            </a:r>
            <a:r>
              <a:rPr lang="sr-Latn-RS" sz="1200" b="1" kern="1200" dirty="0" smtClean="0">
                <a:solidFill>
                  <a:schemeClr val="tx1"/>
                </a:solidFill>
                <a:effectLst/>
                <a:latin typeface="+mn-lt"/>
                <a:ea typeface="ＭＳ Ｐゴシック" pitchFamily="-65" charset="-128"/>
              </a:rPr>
              <a:t>zajamna pomoć u kriznim situacijama</a:t>
            </a:r>
            <a:r>
              <a:rPr lang="en-US" sz="1200" kern="1200" dirty="0" smtClean="0">
                <a:solidFill>
                  <a:schemeClr val="tx1"/>
                </a:solidFill>
                <a:effectLst/>
                <a:latin typeface="+mn-lt"/>
                <a:ea typeface="ＭＳ Ｐゴシック" pitchFamily="-65" charset="-128"/>
              </a:rPr>
              <a:t>:  </a:t>
            </a:r>
            <a:r>
              <a:rPr lang="sr-Latn-RS" sz="1200" kern="1200" dirty="0" smtClean="0">
                <a:solidFill>
                  <a:schemeClr val="tx1"/>
                </a:solidFill>
                <a:effectLst/>
                <a:latin typeface="+mn-lt"/>
                <a:ea typeface="ＭＳ Ｐゴシック" pitchFamily="-65" charset="-128"/>
              </a:rPr>
              <a:t>Cilj</a:t>
            </a:r>
            <a:r>
              <a:rPr lang="sr-Latn-RS" sz="1200" kern="1200" baseline="0" dirty="0" smtClean="0">
                <a:solidFill>
                  <a:schemeClr val="tx1"/>
                </a:solidFill>
                <a:effectLst/>
                <a:latin typeface="+mn-lt"/>
                <a:ea typeface="ＭＳ Ｐゴシック" pitchFamily="-65" charset="-128"/>
              </a:rPr>
              <a:t> ovog člana je da obezbedi maksimalno ubrzan postupak po zahtevu</a:t>
            </a:r>
            <a:r>
              <a:rPr lang="en-US" sz="1200" kern="1200" baseline="0" dirty="0" smtClean="0">
                <a:solidFill>
                  <a:schemeClr val="tx1"/>
                </a:solidFill>
                <a:effectLst/>
                <a:latin typeface="+mn-lt"/>
                <a:ea typeface="ＭＳ Ｐゴシック" pitchFamily="-65" charset="-128"/>
              </a:rPr>
              <a:t> </a:t>
            </a:r>
            <a:r>
              <a:rPr lang="sr-Latn-RS" sz="1200" kern="1200" baseline="0" dirty="0" smtClean="0">
                <a:solidFill>
                  <a:schemeClr val="tx1"/>
                </a:solidFill>
                <a:effectLst/>
                <a:latin typeface="+mn-lt"/>
                <a:ea typeface="ＭＳ Ｐゴシック" pitchFamily="-65" charset="-128"/>
              </a:rPr>
              <a:t>za uzajamnu pomoć u kriznim situacijama. Krizna</a:t>
            </a:r>
            <a:r>
              <a:rPr lang="sr-Latn-RS" sz="1200" kern="1200" baseline="0" dirty="0" smtClean="0">
                <a:solidFill>
                  <a:srgbClr val="FF0000"/>
                </a:solidFill>
                <a:effectLst/>
                <a:latin typeface="+mn-lt"/>
                <a:ea typeface="ＭＳ Ｐゴシック" pitchFamily="-65" charset="-128"/>
              </a:rPr>
              <a:t> situacija </a:t>
            </a:r>
            <a:r>
              <a:rPr lang="sr-Latn-RS" sz="1200" kern="1200" baseline="0" dirty="0" smtClean="0">
                <a:solidFill>
                  <a:schemeClr val="tx1"/>
                </a:solidFill>
                <a:effectLst/>
                <a:latin typeface="+mn-lt"/>
                <a:ea typeface="ＭＳ Ｐゴシック" pitchFamily="-65" charset="-128"/>
              </a:rPr>
              <a:t>je definisana u stavu 1. kao ona u kojoj postoji značajna i neposredna opasnost po život ili bezbednost fizičkog lica. Cilj ove definicije jeste da obuhvati situacije u kojima je opasnost neposredna, što znači da ne uključuje situacije u kojima je opasnost po život ili bezbednost datog lica već prošla, ili one u kojima se može javiti neka buduća opasnost, koja nije neposredna. Razlog za ovu vrlo preciznu definiciju jeste taj što se ovim članom uspostavljaju radno intenzivne obaveze kako za zamoljenu stranu, tako i za stranu molilju, da reaguju na </a:t>
            </a:r>
            <a:r>
              <a:rPr lang="sr-Latn-RS" sz="1200" b="0" i="0" u="none" kern="1200" baseline="0" dirty="0" smtClean="0">
                <a:solidFill>
                  <a:schemeClr val="tx1"/>
                </a:solidFill>
                <a:effectLst/>
                <a:latin typeface="+mn-lt"/>
                <a:ea typeface="ＭＳ Ｐゴシック" pitchFamily="-65" charset="-128"/>
              </a:rPr>
              <a:t>vrlo ubrzan </a:t>
            </a:r>
            <a:r>
              <a:rPr lang="sr-Latn-RS" sz="1200" kern="1200" baseline="0" dirty="0" smtClean="0">
                <a:solidFill>
                  <a:schemeClr val="tx1"/>
                </a:solidFill>
                <a:effectLst/>
                <a:latin typeface="+mn-lt"/>
                <a:ea typeface="ＭＳ Ｐゴシック" pitchFamily="-65" charset="-128"/>
              </a:rPr>
              <a:t>način u kriznim situacijama, što posledično iziskuje da se zahtevima u kriznim situacijama dâ viši prioritet nego drugim važnim ali donekle manje urgentnim slučajevima, iako su ti zahtevi podneti ranije.</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sz="1200" kern="1200" dirty="0">
              <a:solidFill>
                <a:schemeClr val="tx1"/>
              </a:solidFill>
              <a:effectLst/>
              <a:latin typeface="+mn-lt"/>
              <a:ea typeface="ＭＳ Ｐゴシック" pitchFamily="-65"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sz="1200" b="1" kern="1200" dirty="0" smtClean="0">
                <a:solidFill>
                  <a:schemeClr val="tx1"/>
                </a:solidFill>
                <a:effectLst/>
                <a:latin typeface="+mn-lt"/>
                <a:ea typeface="ＭＳ Ｐゴシック" pitchFamily="-65" charset="-128"/>
              </a:rPr>
              <a:t>D</a:t>
            </a:r>
            <a:r>
              <a:rPr lang="sr-Latn-RS" sz="1200" b="1" kern="1200" dirty="0" smtClean="0">
                <a:solidFill>
                  <a:schemeClr val="tx1"/>
                </a:solidFill>
                <a:effectLst/>
                <a:latin typeface="+mn-lt"/>
                <a:ea typeface="ＭＳ Ｐゴシック" pitchFamily="-65" charset="-128"/>
              </a:rPr>
              <a:t>irektno otkrivanje podataka o pretplatniku:</a:t>
            </a:r>
            <a:r>
              <a:rPr lang="sr-Latn-RS" sz="1200" b="1" kern="1200" baseline="0" dirty="0" smtClean="0">
                <a:solidFill>
                  <a:schemeClr val="tx1"/>
                </a:solidFill>
                <a:effectLst/>
                <a:latin typeface="+mn-lt"/>
                <a:ea typeface="ＭＳ Ｐゴシック" pitchFamily="-65" charset="-128"/>
              </a:rPr>
              <a:t> </a:t>
            </a:r>
            <a:r>
              <a:rPr lang="en-US" sz="1200" kern="1200" dirty="0" smtClean="0">
                <a:solidFill>
                  <a:schemeClr val="tx1"/>
                </a:solidFill>
                <a:effectLst/>
                <a:latin typeface="+mn-lt"/>
                <a:ea typeface="ＭＳ Ｐゴシック" pitchFamily="-65" charset="-128"/>
                <a:cs typeface="ＭＳ Ｐゴシック" pitchFamily="-65" charset="-128"/>
              </a:rPr>
              <a:t> </a:t>
            </a:r>
            <a:r>
              <a:rPr lang="sr-Latn-RS" sz="1200" kern="1200" dirty="0" smtClean="0">
                <a:solidFill>
                  <a:schemeClr val="tx1"/>
                </a:solidFill>
                <a:effectLst/>
                <a:latin typeface="+mn-lt"/>
                <a:ea typeface="ＭＳ Ｐゴシック" pitchFamily="-65" charset="-128"/>
                <a:cs typeface="ＭＳ Ｐゴシック" pitchFamily="-65" charset="-128"/>
              </a:rPr>
              <a:t>Ovim članom se utvrđuje postupak koji predviđa direktnu</a:t>
            </a:r>
            <a:r>
              <a:rPr lang="sr-Latn-RS" sz="1200" kern="1200" baseline="0" dirty="0" smtClean="0">
                <a:solidFill>
                  <a:schemeClr val="tx1"/>
                </a:solidFill>
                <a:effectLst/>
                <a:latin typeface="+mn-lt"/>
                <a:ea typeface="ＭＳ Ｐゴシック" pitchFamily="-65" charset="-128"/>
                <a:cs typeface="ＭＳ Ｐゴシック" pitchFamily="-65" charset="-128"/>
              </a:rPr>
              <a:t> saradnju između nadležnih organa jedne strane i davaoca usluga na teritoriji druge strane, kako bi se pribavili podaci o pretplatniku. Postupak se temelji na zaključcima Grupe za pristup dokazima u oblaku Komiteta za Konvenciju o visokotehnološkom kriminalu koji se odnose na član 18. Konvencije, priznajući značaj pravovremenog prekograničnog pristupa elektronskim dokazima u krivičnim istragama i gonjenjima, imajući u vidu izazove koje proizvode postojeći postupci za pribavljanje dokaza u elektronskom obliku od davaoca usluga u drugim zemljama.</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sz="1200" kern="1200" dirty="0" smtClean="0">
                <a:solidFill>
                  <a:schemeClr val="tx1"/>
                </a:solidFill>
                <a:effectLst/>
                <a:latin typeface="+mn-lt"/>
                <a:ea typeface="ＭＳ Ｐゴシック" pitchFamily="-65" charset="-128"/>
                <a:cs typeface="ＭＳ Ｐゴシック" pitchFamily="-65" charset="-128"/>
              </a:rPr>
              <a:t> </a:t>
            </a:r>
            <a:endParaRPr lang="en-US" b="1" dirty="0"/>
          </a:p>
          <a:p>
            <a:pPr algn="just"/>
            <a:r>
              <a:rPr lang="sr-Latn-RS" b="1" dirty="0" smtClean="0">
                <a:solidFill>
                  <a:srgbClr val="FF0000"/>
                </a:solidFill>
              </a:rPr>
              <a:t>Izvršavanje naredbi:</a:t>
            </a:r>
            <a:r>
              <a:rPr lang="en-US" b="1" dirty="0" smtClean="0"/>
              <a:t> </a:t>
            </a:r>
            <a:r>
              <a:rPr lang="sr-Latn-RS" b="0" dirty="0" smtClean="0"/>
              <a:t>Svrha</a:t>
            </a:r>
            <a:r>
              <a:rPr lang="sr-Latn-RS" b="0" baseline="0" dirty="0" smtClean="0"/>
              <a:t> ovog člana jeste da strana molilja ima mogućnost da izda naredbu koja će biti dostavljena zamoljenoj strani, a da zamoljena strana ima mogućnost da tu naredbu realizuje tako što će obavezati davaoca usluga na svojoj teritoriji da dâ podatke o pretplatniku ili o saobraćaju koje poseduje ili kontroliše.</a:t>
            </a:r>
            <a:endParaRPr lang="en-US" b="1" dirty="0"/>
          </a:p>
          <a:p>
            <a:pPr algn="just"/>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180</a:t>
            </a:fld>
            <a:endParaRPr lang="en-US"/>
          </a:p>
        </p:txBody>
      </p:sp>
    </p:spTree>
    <p:extLst>
      <p:ext uri="{BB962C8B-B14F-4D97-AF65-F5344CB8AC3E}">
        <p14:creationId xmlns:p14="http://schemas.microsoft.com/office/powerpoint/2010/main" val="404880688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8722" name="Rectangle 2">
            <a:extLst>
              <a:ext uri="{FF2B5EF4-FFF2-40B4-BE49-F238E27FC236}">
                <a16:creationId xmlns:a16="http://schemas.microsoft.com/office/drawing/2014/main" id="{74DCC6FC-9199-403C-93C9-ED0D7AA24A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8723" name="Rectangle 3">
            <a:extLst>
              <a:ext uri="{FF2B5EF4-FFF2-40B4-BE49-F238E27FC236}">
                <a16:creationId xmlns:a16="http://schemas.microsoft.com/office/drawing/2014/main" id="{A8B3F8E5-53E6-4CE4-BFEA-899294C8FE34}"/>
              </a:ext>
            </a:extLst>
          </p:cNvPr>
          <p:cNvSpPr>
            <a:spLocks noGrp="1"/>
          </p:cNvSpPr>
          <p:nvPr>
            <p:ph type="body" idx="1"/>
          </p:nvPr>
        </p:nvSpPr>
        <p:spPr bwMode="auto">
          <a:xfrm>
            <a:off x="914400" y="4343400"/>
            <a:ext cx="5029200" cy="41148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ormAutofit/>
          </a:bodyPr>
          <a:lstStyle/>
          <a:p>
            <a:pPr algn="just" eaLnBrk="1" hangingPunct="1"/>
            <a:r>
              <a:rPr lang="hr-HR" altLang="en-US" dirty="0" smtClean="0"/>
              <a:t>Krivično delo nezakonitog pristupa vrše lica koja protivpravno</a:t>
            </a:r>
            <a:r>
              <a:rPr lang="hr-HR" altLang="en-US" baseline="0" dirty="0" smtClean="0"/>
              <a:t> pristupaju računarskom sistemu u celini, ili nekom njegovom delu. Radnja mora biti namerna, a opisana je u članu 2. Budimpeštanske konvencije. </a:t>
            </a:r>
            <a:endParaRPr lang="en-US" altLang="en-US" dirty="0"/>
          </a:p>
          <a:p>
            <a:pPr algn="just" eaLnBrk="1" hangingPunct="1"/>
            <a:endParaRPr lang="en-US" altLang="en-US" dirty="0"/>
          </a:p>
          <a:p>
            <a:pPr marL="0" marR="0" lvl="0" indent="0" algn="just" defTabSz="457200" rtl="0" eaLnBrk="1" fontAlgn="base" latinLnBrk="0" hangingPunct="1">
              <a:lnSpc>
                <a:spcPct val="100000"/>
              </a:lnSpc>
              <a:spcBef>
                <a:spcPct val="30000"/>
              </a:spcBef>
              <a:spcAft>
                <a:spcPct val="0"/>
              </a:spcAft>
              <a:buClrTx/>
              <a:buSzTx/>
              <a:buFontTx/>
              <a:buNone/>
              <a:tabLst/>
              <a:defRPr/>
            </a:pPr>
            <a:r>
              <a:rPr lang="hr-HR" altLang="en-US" dirty="0" smtClean="0"/>
              <a:t>Vrlo</a:t>
            </a:r>
            <a:r>
              <a:rPr lang="hr-HR" altLang="en-US" baseline="0" dirty="0" smtClean="0"/>
              <a:t> često se za ovo delo koristi naziv </a:t>
            </a:r>
            <a:r>
              <a:rPr lang="hr-HR" altLang="en-US" i="1" baseline="0" dirty="0" smtClean="0"/>
              <a:t>hakovanje</a:t>
            </a:r>
            <a:r>
              <a:rPr lang="hr-HR" altLang="en-US" baseline="0" dirty="0" smtClean="0"/>
              <a:t> računarskih sistema, i ono predstavlja jedno od najčešćih u oblasti visokotehnološkog kriminala. Postoje, međutim, i druge pojave, osim </a:t>
            </a:r>
            <a:r>
              <a:rPr lang="hr-HR" altLang="en-US" i="1" baseline="0" dirty="0" smtClean="0"/>
              <a:t>hakovanja</a:t>
            </a:r>
            <a:r>
              <a:rPr lang="hr-HR" altLang="en-US" baseline="0" dirty="0" smtClean="0"/>
              <a:t>, koje se mogu klasifikovati kao nezakonit pristup. Zapravo, </a:t>
            </a:r>
            <a:r>
              <a:rPr lang="hr-HR" altLang="en-US" i="1" baseline="0" dirty="0" smtClean="0"/>
              <a:t>hakovanje</a:t>
            </a:r>
            <a:r>
              <a:rPr lang="hr-HR" altLang="en-US" baseline="0" dirty="0" smtClean="0"/>
              <a:t> se uobičajeno koristi da označi radnju nezakonitog pristupa računarskom sistemu korišćenjem tehnologije. Ipak, nezakonit pristup pokriva i svaki neovlašćeni </a:t>
            </a:r>
            <a:r>
              <a:rPr lang="hr-HR" altLang="en-US" b="0" i="0" u="none" baseline="0" dirty="0" smtClean="0"/>
              <a:t>ulazak</a:t>
            </a:r>
            <a:r>
              <a:rPr lang="hr-HR" altLang="en-US" baseline="0" dirty="0" smtClean="0"/>
              <a:t> u sistem, nezavisno od tehnologije koja se koristi ili, štaviše, nezavisno od toga da li se tehnologija koristi ili ne. Primer za to bila bi, na primer, nezakonito dobijena lozinka koju počinilac koristi. </a:t>
            </a:r>
            <a:r>
              <a:rPr lang="hr-HR" altLang="en-US" b="0" i="0" u="none" baseline="0" dirty="0" smtClean="0"/>
              <a:t>Zaštićeni interes </a:t>
            </a:r>
            <a:r>
              <a:rPr lang="hr-HR" altLang="en-US" baseline="0" dirty="0" smtClean="0"/>
              <a:t>ovde jeste poverljivost računarskog sistema ili računarskog podatka.</a:t>
            </a:r>
            <a:endParaRPr lang="en-US" altLang="en-US" dirty="0"/>
          </a:p>
          <a:p>
            <a:pPr marL="0" marR="0" lvl="0" indent="0" algn="just" defTabSz="457200" rtl="0" eaLnBrk="1" fontAlgn="base" latinLnBrk="0" hangingPunct="1">
              <a:lnSpc>
                <a:spcPct val="100000"/>
              </a:lnSpc>
              <a:spcBef>
                <a:spcPct val="30000"/>
              </a:spcBef>
              <a:spcAft>
                <a:spcPct val="0"/>
              </a:spcAft>
              <a:buClrTx/>
              <a:buSzTx/>
              <a:buFontTx/>
              <a:buNone/>
              <a:tabLst/>
              <a:defRPr/>
            </a:pPr>
            <a:endParaRPr lang="en-US" altLang="en-U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en-US" dirty="0">
              <a:solidFill>
                <a:srgbClr val="FF0000"/>
              </a:solidFill>
            </a:endParaRPr>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sr-Latn-RS" dirty="0"/>
          </a:p>
        </p:txBody>
      </p:sp>
    </p:spTree>
  </p:cSld>
  <p:clrMapOvr>
    <a:masterClrMapping/>
  </p:clrMapOvr>
</p:notes>
</file>

<file path=ppt/notesSlides/notesSlide1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Grupa za pripremu Protokola</a:t>
            </a:r>
            <a:r>
              <a:rPr lang="sr-Latn-RS" baseline="0" dirty="0" smtClean="0"/>
              <a:t> nastavila je sa onlajn sastancima i tokom pandemije virusa Covid-19.  Različite diskusije su u toku o </a:t>
            </a:r>
            <a:r>
              <a:rPr lang="sr-Latn-RS" b="0" i="0" u="none" baseline="0" dirty="0" smtClean="0"/>
              <a:t>poboljšanjima</a:t>
            </a:r>
            <a:r>
              <a:rPr lang="sr-Latn-RS" baseline="0" dirty="0" smtClean="0"/>
              <a:t>, kao i one o ostvarivosti elementa međunarodne saradnje u tajnim istragama. </a:t>
            </a:r>
            <a:endParaRPr lang="en-US" sz="1200" kern="1200" dirty="0">
              <a:solidFill>
                <a:schemeClr val="tx1"/>
              </a:solidFill>
              <a:effectLst/>
              <a:latin typeface="+mn-lt"/>
              <a:ea typeface="ＭＳ Ｐゴシック" pitchFamily="-65" charset="-128"/>
              <a:cs typeface="ＭＳ Ｐゴシック" pitchFamily="-65" charset="-128"/>
            </a:endParaRPr>
          </a:p>
          <a:p>
            <a:endParaRPr lang="en-US" sz="1200" kern="1200" dirty="0">
              <a:solidFill>
                <a:schemeClr val="tx1"/>
              </a:solidFill>
              <a:effectLst/>
              <a:latin typeface="+mn-lt"/>
              <a:ea typeface="ＭＳ Ｐゴシック" pitchFamily="-65" charset="-128"/>
            </a:endParaRPr>
          </a:p>
          <a:p>
            <a:r>
              <a:rPr lang="sr-Latn-RS" sz="1200" kern="1200" dirty="0" smtClean="0">
                <a:solidFill>
                  <a:schemeClr val="tx1"/>
                </a:solidFill>
                <a:effectLst/>
                <a:latin typeface="+mn-lt"/>
                <a:ea typeface="ＭＳ Ｐゴシック" pitchFamily="-65" charset="-128"/>
              </a:rPr>
              <a:t>Kako rad na usvajanju nacrta odredbi napreduje, ovaj i prethodni</a:t>
            </a:r>
            <a:r>
              <a:rPr lang="sr-Latn-RS" sz="1200" kern="1200" baseline="0" dirty="0" smtClean="0">
                <a:solidFill>
                  <a:schemeClr val="tx1"/>
                </a:solidFill>
                <a:effectLst/>
                <a:latin typeface="+mn-lt"/>
                <a:ea typeface="ＭＳ Ｐゴシック" pitchFamily="-65" charset="-128"/>
              </a:rPr>
              <a:t> slajd treba ažurirati u skladu s tim.</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181</a:t>
            </a:fld>
            <a:endParaRPr lang="en-US"/>
          </a:p>
        </p:txBody>
      </p:sp>
    </p:spTree>
    <p:extLst>
      <p:ext uri="{BB962C8B-B14F-4D97-AF65-F5344CB8AC3E}">
        <p14:creationId xmlns:p14="http://schemas.microsoft.com/office/powerpoint/2010/main" val="711053700"/>
      </p:ext>
    </p:extLst>
  </p:cSld>
  <p:clrMapOvr>
    <a:masterClrMapping/>
  </p:clrMapOvr>
</p:notes>
</file>

<file path=ppt/notesSlides/notesSlide1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 </a:t>
            </a:r>
            <a:r>
              <a:rPr lang="en-US" dirty="0" smtClean="0"/>
              <a:t>b</a:t>
            </a:r>
            <a:r>
              <a:rPr lang="en-US" dirty="0"/>
              <a:t>) </a:t>
            </a:r>
            <a:r>
              <a:rPr lang="sr-Latn-RS" dirty="0" smtClean="0"/>
              <a:t>Rasizam i ksenofobija. To je predmet Prvog dodatnog protokola uz Budimpeštansku konvenciju.</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182</a:t>
            </a:fld>
            <a:endParaRPr lang="en-US"/>
          </a:p>
        </p:txBody>
      </p:sp>
    </p:spTree>
    <p:extLst>
      <p:ext uri="{BB962C8B-B14F-4D97-AF65-F5344CB8AC3E}">
        <p14:creationId xmlns:p14="http://schemas.microsoft.com/office/powerpoint/2010/main" val="4116091746"/>
      </p:ext>
    </p:extLst>
  </p:cSld>
  <p:clrMapOvr>
    <a:masterClrMapping/>
  </p:clrMapOvr>
</p:notes>
</file>

<file path=ppt/notesSlides/notesSlide1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 </a:t>
            </a:r>
            <a:r>
              <a:rPr lang="en-US" dirty="0" smtClean="0"/>
              <a:t>b) </a:t>
            </a:r>
            <a:r>
              <a:rPr lang="sr-Latn-RS" dirty="0" smtClean="0"/>
              <a:t>Rasizam i ksenofobija. To je predmet Prvog dodatnog protokola uz Budimpeštansku konvenciju.</a:t>
            </a:r>
            <a:endParaRPr lang="en-U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183</a:t>
            </a:fld>
            <a:endParaRPr lang="en-US"/>
          </a:p>
        </p:txBody>
      </p:sp>
    </p:spTree>
    <p:extLst>
      <p:ext uri="{BB962C8B-B14F-4D97-AF65-F5344CB8AC3E}">
        <p14:creationId xmlns:p14="http://schemas.microsoft.com/office/powerpoint/2010/main" val="1528915062"/>
      </p:ext>
    </p:extLst>
  </p:cSld>
  <p:clrMapOvr>
    <a:masterClrMapping/>
  </p:clrMapOvr>
</p:notes>
</file>

<file path=ppt/notesSlides/notesSlide1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0" fontAlgn="base" latinLnBrk="0" hangingPunct="0">
              <a:lnSpc>
                <a:spcPct val="100000"/>
              </a:lnSpc>
              <a:spcBef>
                <a:spcPct val="30000"/>
              </a:spcBef>
              <a:spcAft>
                <a:spcPct val="0"/>
              </a:spcAft>
              <a:buClrTx/>
              <a:buSzTx/>
              <a:buFontTx/>
              <a:buNone/>
              <a:tabLst/>
              <a:defRPr/>
            </a:pPr>
            <a:r>
              <a:rPr lang="en-US" b="1" i="1" u="sng" dirty="0" smtClean="0"/>
              <a:t>PREVOD</a:t>
            </a:r>
            <a:r>
              <a:rPr lang="en-US" b="1" i="1" u="sng" baseline="0" dirty="0" smtClean="0"/>
              <a:t> TEKSTA NA SLICI: PITANJA</a:t>
            </a:r>
            <a:endParaRPr lang="en-US" b="1" i="1" u="sng" dirty="0" smtClean="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184</a:t>
            </a:fld>
            <a:endParaRPr lang="en-US"/>
          </a:p>
        </p:txBody>
      </p:sp>
    </p:spTree>
    <p:extLst>
      <p:ext uri="{BB962C8B-B14F-4D97-AF65-F5344CB8AC3E}">
        <p14:creationId xmlns:p14="http://schemas.microsoft.com/office/powerpoint/2010/main" val="1481812908"/>
      </p:ext>
    </p:extLst>
  </p:cSld>
  <p:clrMapOvr>
    <a:masterClrMapping/>
  </p:clrMapOvr>
</p:notes>
</file>

<file path=ppt/notesSlides/notesSlide1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185</a:t>
            </a:fld>
            <a:endParaRPr lang="en-US"/>
          </a:p>
        </p:txBody>
      </p:sp>
    </p:spTree>
    <p:extLst>
      <p:ext uri="{BB962C8B-B14F-4D97-AF65-F5344CB8AC3E}">
        <p14:creationId xmlns:p14="http://schemas.microsoft.com/office/powerpoint/2010/main" val="1125279057"/>
      </p:ext>
    </p:extLst>
  </p:cSld>
  <p:clrMapOvr>
    <a:masterClrMapping/>
  </p:clrMapOvr>
</p:notes>
</file>

<file path=ppt/notesSlides/notesSlide1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Na ovom slajdu se ponavljaju ciljevi sesije. Trener može proći kroz</a:t>
            </a:r>
            <a:r>
              <a:rPr lang="sr-Latn-RS" sz="1200" baseline="0" dirty="0" smtClean="0"/>
              <a:t> te ciljeve, kako bi utvrdio da su navedeni aspekti pokriveni ovim modulom.</a:t>
            </a:r>
            <a:r>
              <a:rPr lang="en-GB" sz="1200" dirty="0" smtClean="0"/>
              <a:t>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186</a:t>
            </a:fld>
            <a:endParaRPr lang="en-US"/>
          </a:p>
        </p:txBody>
      </p:sp>
    </p:spTree>
    <p:extLst>
      <p:ext uri="{BB962C8B-B14F-4D97-AF65-F5344CB8AC3E}">
        <p14:creationId xmlns:p14="http://schemas.microsoft.com/office/powerpoint/2010/main" val="3729041663"/>
      </p:ext>
    </p:extLst>
  </p:cSld>
  <p:clrMapOvr>
    <a:masterClrMapping/>
  </p:clrMapOvr>
</p:notes>
</file>

<file path=ppt/notesSlides/notesSlide1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1" u="sng" smtClean="0"/>
              <a:t>PREVOD</a:t>
            </a:r>
            <a:r>
              <a:rPr lang="en-US" b="1" i="1" u="sng" baseline="0" smtClean="0"/>
              <a:t> TEKSTA NA SLICI: PITANJA</a:t>
            </a:r>
            <a:endParaRPr lang="en-US" b="1" i="1" u="sng" dirty="0"/>
          </a:p>
        </p:txBody>
      </p:sp>
      <p:sp>
        <p:nvSpPr>
          <p:cNvPr id="4" name="Slide Number Placeholder 3"/>
          <p:cNvSpPr>
            <a:spLocks noGrp="1"/>
          </p:cNvSpPr>
          <p:nvPr>
            <p:ph type="sldNum" sz="quarter" idx="10"/>
          </p:nvPr>
        </p:nvSpPr>
        <p:spPr/>
        <p:txBody>
          <a:bodyPr/>
          <a:lstStyle/>
          <a:p>
            <a:pPr>
              <a:defRPr/>
            </a:pPr>
            <a:fld id="{26CF4C01-59D1-40AC-ABAA-0AE036E9F18B}" type="slidenum">
              <a:rPr lang="en-US" smtClean="0"/>
              <a:pPr>
                <a:defRPr/>
              </a:pPr>
              <a:t>187</a:t>
            </a:fld>
            <a:endParaRPr lang="en-US"/>
          </a:p>
        </p:txBody>
      </p:sp>
    </p:spTree>
    <p:extLst>
      <p:ext uri="{BB962C8B-B14F-4D97-AF65-F5344CB8AC3E}">
        <p14:creationId xmlns:p14="http://schemas.microsoft.com/office/powerpoint/2010/main" val="28109200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 člana 2. Budimpeštanske</a:t>
            </a:r>
            <a:r>
              <a:rPr lang="sr-Latn-RS" baseline="0" dirty="0" smtClean="0"/>
              <a:t> konvencije s jednim elementom („pristup“) markiranim crvenom bojom.</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je objašnjenje markiranog</a:t>
            </a:r>
            <a:r>
              <a:rPr lang="sr-Latn-RS" baseline="0" dirty="0" smtClean="0"/>
              <a:t> pojma.</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smtClean="0"/>
              <a:t>Ključni element i radnja</a:t>
            </a:r>
            <a:r>
              <a:rPr lang="sr-Latn-RS" altLang="sr-Latn-RS" baseline="0" dirty="0" smtClean="0"/>
              <a:t> koju član 2. zahteva jeste „pristup.“ Taj se pojam odnosi na čin ulaska u računarski sistem ili bilo koji njegov deo. Član 2. je tehnološki neutralan i ne navodi konkretno sredstva kojima se pristup ostvaruje. Na slajdu se objašnjava šta čini „pristup“, a šta ne.</a:t>
            </a:r>
            <a:r>
              <a:rPr lang="en-US" altLang="sr-Latn-RS" dirty="0" smtClean="0"/>
              <a:t> </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19</a:t>
            </a:fld>
            <a:endParaRPr lang="en-US"/>
          </a:p>
        </p:txBody>
      </p:sp>
    </p:spTree>
    <p:extLst>
      <p:ext uri="{BB962C8B-B14F-4D97-AF65-F5344CB8AC3E}">
        <p14:creationId xmlns:p14="http://schemas.microsoft.com/office/powerpoint/2010/main" val="24576854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sz="1200" dirty="0" smtClean="0"/>
              <a:t>Ova sesija je podeljena u pet delova.</a:t>
            </a:r>
            <a:endParaRPr lang="en-GB" sz="1200" dirty="0"/>
          </a:p>
          <a:p>
            <a:r>
              <a:rPr lang="sr-Latn-RS" sz="1200" dirty="0" smtClean="0"/>
              <a:t>U prvom delu će učesnici osvežiti svoja znanja</a:t>
            </a:r>
            <a:r>
              <a:rPr lang="sr-Latn-RS" sz="1200" baseline="0" dirty="0" smtClean="0"/>
              <a:t> o visokotehnološkom kriminalu i dokazima u elektronskom obliku. U drugom delu će se razmatrati različiti pristupi zvaničnoj međunarodnoj saradnji. </a:t>
            </a:r>
            <a:r>
              <a:rPr lang="en-GB" sz="1200" dirty="0" smtClean="0"/>
              <a:t> </a:t>
            </a:r>
            <a:endParaRPr lang="en-GB" sz="1200" dirty="0"/>
          </a:p>
          <a:p>
            <a:r>
              <a:rPr lang="sr-Latn-RS" sz="1200" dirty="0" smtClean="0"/>
              <a:t>Treći deo pružiće osvrt na Budimpeštansku konvenciju. </a:t>
            </a:r>
            <a:r>
              <a:rPr lang="en-GB" sz="1200" dirty="0" smtClean="0"/>
              <a:t> </a:t>
            </a:r>
            <a:endParaRPr lang="en-GB" sz="1200" dirty="0"/>
          </a:p>
          <a:p>
            <a:r>
              <a:rPr lang="sr-Latn-RS" sz="1200" dirty="0" smtClean="0"/>
              <a:t>U</a:t>
            </a:r>
            <a:r>
              <a:rPr lang="sr-Latn-RS" sz="1200" baseline="0" dirty="0" smtClean="0"/>
              <a:t> četvrtom će biti dat kratak pregled Drugog dopunskog protokola uz Budimpeštansku konvenciju. </a:t>
            </a:r>
            <a:endParaRPr lang="en-GB" sz="1200"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U petom delu sesije</a:t>
            </a:r>
            <a:r>
              <a:rPr lang="sr-Latn-RS" sz="1200" baseline="0" dirty="0" smtClean="0"/>
              <a:t> biće sumirani njeni ciljevi. </a:t>
            </a:r>
            <a:endParaRPr lang="en-GB" sz="120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a:t>
            </a:fld>
            <a:endParaRPr lang="en-US"/>
          </a:p>
        </p:txBody>
      </p:sp>
    </p:spTree>
    <p:extLst>
      <p:ext uri="{BB962C8B-B14F-4D97-AF65-F5344CB8AC3E}">
        <p14:creationId xmlns:p14="http://schemas.microsoft.com/office/powerpoint/2010/main" val="425083934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levoj strani slajda prikazan je tekst člana</a:t>
            </a:r>
            <a:r>
              <a:rPr lang="sr-Latn-RS" baseline="0" dirty="0" smtClean="0"/>
              <a:t> 2. Budimpeštanske konvencije s markiranim elementom „kao celini, ili bilo kom njegovom delu“.</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nalazi se objašnjenje markiranog dela. </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r-Latn-RS" altLang="sr-Latn-RS" dirty="0" smtClean="0"/>
              <a:t>Na primerima se objašnjava šta pojam „deo računarskog sistema“ označava</a:t>
            </a:r>
            <a:r>
              <a:rPr lang="sr-Latn-RS" altLang="sr-Latn-RS" baseline="0" dirty="0" smtClean="0"/>
              <a:t> u svrhu člana 2.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20</a:t>
            </a:fld>
            <a:endParaRPr lang="en-US"/>
          </a:p>
        </p:txBody>
      </p:sp>
    </p:spTree>
    <p:extLst>
      <p:ext uri="{BB962C8B-B14F-4D97-AF65-F5344CB8AC3E}">
        <p14:creationId xmlns:p14="http://schemas.microsoft.com/office/powerpoint/2010/main" val="331277750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Na levoj strani slajda prikazan je tekst člana</a:t>
            </a:r>
            <a:r>
              <a:rPr lang="sr-Latn-RS" baseline="0" dirty="0" smtClean="0"/>
              <a:t> 2 Budimpeštanske konvencije s markiranim elementom „protivpravni“.</a:t>
            </a:r>
            <a:endParaRPr lang="en-US" dirty="0" smtClean="0"/>
          </a:p>
          <a:p>
            <a:pPr algn="just"/>
            <a:endParaRPr lang="en-U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S desne strane nalazi se objašnjenje markiranog dela. </a:t>
            </a: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1" fontAlgn="base" latinLnBrk="0" hangingPunct="1">
              <a:lnSpc>
                <a:spcPct val="100000"/>
              </a:lnSpc>
              <a:spcBef>
                <a:spcPct val="30000"/>
              </a:spcBef>
              <a:spcAft>
                <a:spcPct val="0"/>
              </a:spcAft>
              <a:buClrTx/>
              <a:buSzTx/>
              <a:buFontTx/>
              <a:buNone/>
              <a:tabLst/>
              <a:defRPr/>
            </a:pPr>
            <a:r>
              <a:rPr lang="sr-Latn-RS" altLang="en-US" dirty="0" smtClean="0"/>
              <a:t>Uz mnoga od krivičnih</a:t>
            </a:r>
            <a:r>
              <a:rPr lang="sr-Latn-RS" altLang="en-US" baseline="0" dirty="0" smtClean="0"/>
              <a:t> dela navedenih u Konvenciji ide i uslov da budu „</a:t>
            </a:r>
            <a:r>
              <a:rPr lang="sr-Latn-RS" altLang="en-US" b="0" i="0" u="none" baseline="0" dirty="0" smtClean="0"/>
              <a:t>protivpravna</a:t>
            </a:r>
            <a:r>
              <a:rPr lang="sr-Latn-RS" altLang="en-US" b="1" i="1" u="sng" baseline="0" dirty="0" smtClean="0"/>
              <a:t>,</a:t>
            </a:r>
            <a:r>
              <a:rPr lang="sr-Latn-RS" altLang="en-US" baseline="0" dirty="0" smtClean="0"/>
              <a:t>“ odnosno, izvršena bez ovlašćenja odgovarujćeg lica ili entiteta. Ovlašćenje može biti zakonsko, administrativno, sudsko, ugovorno ili konsensuzno u svakom pojedinačnom slučaju. Ovlašćena radnja se ne definiše kao krivično delo, niti je to pristup računarskom sistemu koji dozvoljava slobodan i otvoren pristup javnosti. Trener to može da poveže sa definicijom prethodno razmatranog  „neovlašćenog pristupa“, kako bi objasnio na koji način se utvrđuje „</a:t>
            </a:r>
            <a:r>
              <a:rPr lang="sr-Latn-RS" altLang="en-US" b="0" i="0" u="none" baseline="0" dirty="0" smtClean="0"/>
              <a:t>ovlašćenje“ kao činjenica</a:t>
            </a:r>
            <a:r>
              <a:rPr lang="sr-Latn-RS" altLang="en-US" baseline="0" dirty="0" smtClean="0"/>
              <a:t>. </a:t>
            </a:r>
          </a:p>
          <a:p>
            <a:pPr marL="0" marR="0" lvl="0" indent="0" algn="just" defTabSz="457200" rtl="0" eaLnBrk="1" fontAlgn="base" latinLnBrk="0" hangingPunct="1">
              <a:lnSpc>
                <a:spcPct val="100000"/>
              </a:lnSpc>
              <a:spcBef>
                <a:spcPct val="30000"/>
              </a:spcBef>
              <a:spcAft>
                <a:spcPct val="0"/>
              </a:spcAft>
              <a:buClrTx/>
              <a:buSzTx/>
              <a:buFontTx/>
              <a:buNone/>
              <a:tabLst/>
              <a:defRPr/>
            </a:pPr>
            <a:endParaRPr lang="sr-Latn-RS" altLang="en-US" baseline="0" dirty="0" smtClean="0"/>
          </a:p>
          <a:p>
            <a:pPr algn="just" eaLnBrk="1" hangingPunct="1"/>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21</a:t>
            </a:fld>
            <a:endParaRPr lang="en-US"/>
          </a:p>
        </p:txBody>
      </p:sp>
    </p:spTree>
    <p:extLst>
      <p:ext uri="{BB962C8B-B14F-4D97-AF65-F5344CB8AC3E}">
        <p14:creationId xmlns:p14="http://schemas.microsoft.com/office/powerpoint/2010/main" val="361801295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slajdu se naglašava da koncept</a:t>
            </a:r>
            <a:r>
              <a:rPr lang="sr-Latn-RS" baseline="0" dirty="0" smtClean="0"/>
              <a:t> „bez ovlašćenja“ nije definisan Budimpeštanskom konvencijom. </a:t>
            </a:r>
            <a:endParaRPr lang="en-US" dirty="0"/>
          </a:p>
          <a:p>
            <a:endParaRPr lang="en-US" dirty="0"/>
          </a:p>
          <a:p>
            <a:r>
              <a:rPr lang="sr-Latn-RS" dirty="0" smtClean="0"/>
              <a:t>Navode se i različite zemlje koje su usvojile izvesnu</a:t>
            </a:r>
            <a:r>
              <a:rPr lang="sr-Latn-RS" baseline="0" dirty="0" smtClean="0"/>
              <a:t> definiciju u svojoj međunarodnoj dobroj praksi. </a:t>
            </a:r>
            <a:endParaRPr lang="en-US" dirty="0"/>
          </a:p>
          <a:p>
            <a:endParaRPr lang="en-US" dirty="0"/>
          </a:p>
          <a:p>
            <a:r>
              <a:rPr lang="sr-Latn-RS" dirty="0" smtClean="0"/>
              <a:t>Trener može reći da definicija</a:t>
            </a:r>
            <a:r>
              <a:rPr lang="sr-Latn-RS" baseline="0" dirty="0" smtClean="0"/>
              <a:t> koju su one usvojile sadrži dva elementa, koji će biti detaljnije obrađeni na narednim slajdovima.</a:t>
            </a:r>
            <a:r>
              <a:rPr lang="en-US" dirty="0" smtClean="0"/>
              <a:t> </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Trener može naglasiti da se definicija „neovlašćenog“ može razlikovati u odnosu na različita</a:t>
            </a:r>
            <a:r>
              <a:rPr lang="sr-Latn-RS" baseline="0" dirty="0" smtClean="0"/>
              <a:t> krivična dela, kao što su nezakonit pristup, ometanje podataka i ometanje sistema. Iz tog razloga, mnoge zemlje imaju različite definicije za „neovlašćene izmene“ i „neovlašćenu radnju“, na primer.</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22</a:t>
            </a:fld>
            <a:endParaRPr lang="en-US"/>
          </a:p>
        </p:txBody>
      </p:sp>
    </p:spTree>
    <p:extLst>
      <p:ext uri="{BB962C8B-B14F-4D97-AF65-F5344CB8AC3E}">
        <p14:creationId xmlns:p14="http://schemas.microsoft.com/office/powerpoint/2010/main" val="7315569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a:t>
            </a:r>
            <a:r>
              <a:rPr lang="sr-Latn-RS" baseline="0" dirty="0" smtClean="0"/>
              <a:t> levoj strani slajda nalazi se definicija „neovlašćenog pristupa“ iz britanskog Zakona o zloupotrebi računara. Ta definicija sadrži dva elementa. Prvi, koji je u tekstu naglašen crvenom bojom, jeste da lice u pitanju „nema pravo da kontroliše pristup date vrste.“</a:t>
            </a:r>
            <a:endParaRPr lang="en-US" dirty="0"/>
          </a:p>
          <a:p>
            <a:endParaRPr lang="en-US" dirty="0"/>
          </a:p>
          <a:p>
            <a:r>
              <a:rPr lang="sr-Latn-RS" dirty="0" smtClean="0"/>
              <a:t>S desne strane se nalazi objašnjenje ovog elementa. </a:t>
            </a:r>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23</a:t>
            </a:fld>
            <a:endParaRPr lang="en-US" altLang="en-US"/>
          </a:p>
        </p:txBody>
      </p:sp>
    </p:spTree>
    <p:extLst>
      <p:ext uri="{BB962C8B-B14F-4D97-AF65-F5344CB8AC3E}">
        <p14:creationId xmlns:p14="http://schemas.microsoft.com/office/powerpoint/2010/main" val="8617597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a:t>
            </a:r>
            <a:r>
              <a:rPr lang="sr-Latn-RS" baseline="0" dirty="0" smtClean="0"/>
              <a:t> leve strane slajda nalazi se definicija „neovlašćenog pristupa“ iz britanskog Zakona o zloupotrebi računara. Ta definicija sadrži dva elementa. Drugi, naglašen u tekstu, glasi: ...“nema saglasnost za pristup date vrste...od lica koje to pravo ima.“</a:t>
            </a:r>
            <a:endParaRPr lang="en-US" dirty="0"/>
          </a:p>
          <a:p>
            <a:endParaRPr lang="en-US" dirty="0"/>
          </a:p>
          <a:p>
            <a:r>
              <a:rPr lang="sr-Latn-RS" dirty="0" smtClean="0"/>
              <a:t>S desne strane se nalazi objašnjenje ovog elementa. </a:t>
            </a:r>
            <a:endParaRPr lang="en-PK" dirty="0"/>
          </a:p>
        </p:txBody>
      </p:sp>
      <p:sp>
        <p:nvSpPr>
          <p:cNvPr id="4" name="Slide Number Placeholder 3"/>
          <p:cNvSpPr>
            <a:spLocks noGrp="1"/>
          </p:cNvSpPr>
          <p:nvPr>
            <p:ph type="sldNum" sz="quarter" idx="5"/>
          </p:nvPr>
        </p:nvSpPr>
        <p:spPr/>
        <p:txBody>
          <a:bodyPr/>
          <a:lstStyle/>
          <a:p>
            <a:fld id="{C517488A-2FD4-4187-AAA7-AE40009BFB6A}" type="slidenum">
              <a:rPr lang="en-US" altLang="en-US" smtClean="0"/>
              <a:pPr/>
              <a:t>24</a:t>
            </a:fld>
            <a:endParaRPr lang="en-US" altLang="en-US"/>
          </a:p>
        </p:txBody>
      </p:sp>
    </p:spTree>
    <p:extLst>
      <p:ext uri="{BB962C8B-B14F-4D97-AF65-F5344CB8AC3E}">
        <p14:creationId xmlns:p14="http://schemas.microsoft.com/office/powerpoint/2010/main" val="12251954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a:t>
            </a:r>
            <a:r>
              <a:rPr lang="sr-Latn-RS" baseline="0" dirty="0" smtClean="0"/>
              <a:t> prikazan je tekst člana 2. Budimpeštanske konvencije s markiranim elementom </a:t>
            </a:r>
            <a:r>
              <a:rPr lang="en-US" dirty="0" smtClean="0"/>
              <a:t>“</a:t>
            </a:r>
            <a:r>
              <a:rPr lang="sr-Latn-RS" dirty="0" smtClean="0"/>
              <a:t>kršenje</a:t>
            </a:r>
            <a:r>
              <a:rPr lang="sr-Latn-RS" baseline="0" dirty="0" smtClean="0"/>
              <a:t> mera bezbednosti</a:t>
            </a:r>
            <a:r>
              <a:rPr lang="en-US" dirty="0" smtClean="0"/>
              <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slajda se nalazi objašnjenje naglašenog teksta. </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r>
              <a:rPr lang="sr-Latn-RS" altLang="sr-Latn-RS" dirty="0" smtClean="0"/>
              <a:t>Strane mogu suziti opseg člana 2,</a:t>
            </a:r>
            <a:r>
              <a:rPr lang="sr-Latn-RS" altLang="sr-Latn-RS" baseline="0" dirty="0" smtClean="0"/>
              <a:t> koji predviđa opšte inkriminisanje nezakonitog pristupa, uz određene elemente koji kvalifikuju to delo. Mogu, na primer, zahtevati da se nezakonit pristup vrši kršenjem mera bezbednosti (npr. lozinke ili druge pristupne šifre), ili s nečasnom namerom, ili s namerom pribavljanja računarskih podataka iz računarskog sistema kojem se pristupa ili bilo kog drugog računarskog sistema. Na slajdu se navode svi elementi kvalifikacije ovog dela, koje strane mogu usvojiti domaćim zakonima.  </a:t>
            </a:r>
          </a:p>
          <a:p>
            <a:pPr marL="0" marR="0" lvl="0" indent="0" algn="l" defTabSz="457200" rtl="0" eaLnBrk="1" fontAlgn="base" latinLnBrk="0" hangingPunct="1">
              <a:lnSpc>
                <a:spcPct val="100000"/>
              </a:lnSpc>
              <a:spcBef>
                <a:spcPct val="30000"/>
              </a:spcBef>
              <a:spcAft>
                <a:spcPct val="0"/>
              </a:spcAft>
              <a:buClrTx/>
              <a:buSzTx/>
              <a:buFontTx/>
              <a:buNone/>
              <a:tabLst/>
              <a:defRPr/>
            </a:pPr>
            <a:endParaRPr lang="sr-Latn-RS" altLang="sr-Latn-RS" baseline="0" dirty="0" smtClean="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25</a:t>
            </a:fld>
            <a:endParaRPr lang="en-US"/>
          </a:p>
        </p:txBody>
      </p:sp>
    </p:spTree>
    <p:extLst>
      <p:ext uri="{BB962C8B-B14F-4D97-AF65-F5344CB8AC3E}">
        <p14:creationId xmlns:p14="http://schemas.microsoft.com/office/powerpoint/2010/main" val="332313239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eaLnBrk="1" hangingPunct="1"/>
            <a:r>
              <a:rPr lang="sr-Latn-RS" altLang="en-US" dirty="0" smtClean="0"/>
              <a:t>Nezakonito presretanje, opisano u</a:t>
            </a:r>
            <a:r>
              <a:rPr lang="sr-Latn-RS" altLang="en-US" baseline="0" dirty="0" smtClean="0"/>
              <a:t> članu 3. Budimpeštanske konvencije, predstavlja i namernu povredu. Namerno presretanje vrše lica koja, protivpravno, presreću prenos računarskih podataka koji nisu javne prirode, do, od ili u okviru računarskog sistema, koristeći tehničke uređaje.</a:t>
            </a:r>
            <a:endParaRPr lang="en-GB" altLang="en-US" dirty="0"/>
          </a:p>
          <a:p>
            <a:pPr eaLnBrk="1" hangingPunct="1"/>
            <a:endParaRPr lang="en-GB" altLang="sr-Latn-RS" dirty="0"/>
          </a:p>
          <a:p>
            <a:r>
              <a:rPr lang="sr-Latn-RS" altLang="en-US" dirty="0" smtClean="0"/>
              <a:t>Ovom odredbom se štiti integritet prenosa računarskih</a:t>
            </a:r>
            <a:r>
              <a:rPr lang="sr-Latn-RS" altLang="en-US" baseline="0" dirty="0" smtClean="0"/>
              <a:t> podataka koji nisu javni i njihovo neovlašćeno presretanje definiše kao krivično delo.</a:t>
            </a:r>
            <a:endParaRPr lang="en-GB" altLang="en-US" dirty="0"/>
          </a:p>
          <a:p>
            <a:r>
              <a:rPr lang="en-GB" altLang="en-US" dirty="0"/>
              <a:t> </a:t>
            </a:r>
          </a:p>
          <a:p>
            <a:r>
              <a:rPr lang="sr-Latn-RS" altLang="en-US" dirty="0" smtClean="0"/>
              <a:t>Prenos podataka</a:t>
            </a:r>
            <a:r>
              <a:rPr lang="sr-Latn-RS" altLang="en-US" baseline="0" dirty="0" smtClean="0"/>
              <a:t> do računarskog sistema, ili od tog sistema, ili u okviru istog sistema, predstavlja najrelevantniju realnost savremenog života na mrežama. </a:t>
            </a:r>
            <a:endParaRPr lang="en-GB" altLang="en-US" dirty="0"/>
          </a:p>
          <a:p>
            <a:r>
              <a:rPr lang="en-GB" altLang="en-US" dirty="0"/>
              <a:t> </a:t>
            </a:r>
          </a:p>
          <a:p>
            <a:r>
              <a:rPr lang="sr-Latn-RS" altLang="en-US" dirty="0" smtClean="0"/>
              <a:t>Tehnički</a:t>
            </a:r>
            <a:r>
              <a:rPr lang="sr-Latn-RS" altLang="en-US" baseline="0" dirty="0" smtClean="0"/>
              <a:t> gledano, presretanje komunikacija može biti vrlo jednostavno ukoliko data mreža i komunikacija nisu zaštićene kako treba. Presretanje komunikacija može, na primer, otkriti sajtove koje neko posećuje, kao i mejlove koje prima i šalje. </a:t>
            </a:r>
            <a:endParaRPr lang="en-GB" altLang="en-US" dirty="0"/>
          </a:p>
          <a:p>
            <a:r>
              <a:rPr lang="en-GB" altLang="en-US" dirty="0"/>
              <a:t> </a:t>
            </a:r>
          </a:p>
          <a:p>
            <a:r>
              <a:rPr lang="sr-Latn-RS" altLang="en-US" dirty="0" smtClean="0"/>
              <a:t>Delo nezakonitog</a:t>
            </a:r>
            <a:r>
              <a:rPr lang="sr-Latn-RS" altLang="en-US" baseline="0" dirty="0" smtClean="0"/>
              <a:t> presretanja, dakle, ima za cilj da verifikuje ranjivost tehnologije komunkacija, štiteći tajnost onih koje nisu javne prirode.</a:t>
            </a:r>
            <a:r>
              <a:rPr lang="en-GB" altLang="en-US" dirty="0" smtClean="0"/>
              <a:t> </a:t>
            </a:r>
            <a:endParaRPr lang="en-GB" altLang="sr-Latn-RS" dirty="0"/>
          </a:p>
          <a:p>
            <a:endParaRPr lang="en-US" dirty="0"/>
          </a:p>
          <a:p>
            <a:r>
              <a:rPr lang="sr-Latn-RS" dirty="0" smtClean="0"/>
              <a:t>Trener treba da napravi razlku</a:t>
            </a:r>
            <a:r>
              <a:rPr lang="sr-Latn-RS" baseline="0" dirty="0" smtClean="0"/>
              <a:t> između „pristupa“ i „presretanja“ na konceptualnoj osnovi. Delo pristupa odnosi se na pristup računaru ili računarskom podatku kada je statičan, dok se delo presretanja odnosi na presretanje prenosa računarskih podataka (tj. kao da su u pokretu). Prenos se može vršiti do, od i u okviru računarskog sistema.</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26</a:t>
            </a:fld>
            <a:endParaRPr lang="en-US"/>
          </a:p>
        </p:txBody>
      </p:sp>
    </p:spTree>
    <p:extLst>
      <p:ext uri="{BB962C8B-B14F-4D97-AF65-F5344CB8AC3E}">
        <p14:creationId xmlns:p14="http://schemas.microsoft.com/office/powerpoint/2010/main" val="3711842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Na levoj strani slajda prikazan je tekst člana 3. Budimpeštanske konvencije s</a:t>
            </a:r>
            <a:r>
              <a:rPr lang="sr-Latn-RS" baseline="0" dirty="0" smtClean="0"/>
              <a:t> markiranim elementom </a:t>
            </a:r>
            <a:r>
              <a:rPr lang="sr-Latn-RS" dirty="0" smtClean="0"/>
              <a:t>„presretanje“</a:t>
            </a:r>
            <a:r>
              <a:rPr lang="en-US" dirty="0" smtClean="0"/>
              <a:t>.</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 desne strane slajda nalazi se objašnjenje</a:t>
            </a:r>
            <a:r>
              <a:rPr lang="sr-Latn-RS" baseline="0" dirty="0" smtClean="0"/>
              <a:t> tog elementa.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smtClean="0"/>
              <a:t>Ključni element i zahtevana radnja u članu 3</a:t>
            </a:r>
            <a:r>
              <a:rPr lang="sr-Latn-RS" altLang="sr-Latn-RS" baseline="0" dirty="0" smtClean="0"/>
              <a:t> jeste „presretanje“. Presretanje se odnosi na slušanje, praćenje i nadziranje komunikacija. Presretanje utiče na privatnost podatkovne komunikacije. Član 3. Konvencije nastoji da od presretanja zaštiti prenos podataka koji nisu javne prirode.</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27</a:t>
            </a:fld>
            <a:endParaRPr lang="en-US"/>
          </a:p>
        </p:txBody>
      </p:sp>
    </p:spTree>
    <p:extLst>
      <p:ext uri="{BB962C8B-B14F-4D97-AF65-F5344CB8AC3E}">
        <p14:creationId xmlns:p14="http://schemas.microsoft.com/office/powerpoint/2010/main" val="59480827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3. Budimpeštanske konvencije s markiranim elementom „protivpravno“. </a:t>
            </a:r>
          </a:p>
          <a:p>
            <a:endParaRPr lang="sr-Latn-RS" baseline="0" dirty="0" smtClean="0"/>
          </a:p>
          <a:p>
            <a:r>
              <a:rPr lang="sr-Latn-RS" baseline="0" dirty="0" smtClean="0"/>
              <a:t>S desne strane je objašnjenje markiranog elementa.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Brojna</a:t>
            </a:r>
            <a:r>
              <a:rPr lang="sr-Latn-RS" altLang="sr-Latn-RS" baseline="0" dirty="0" smtClean="0"/>
              <a:t> krivična dela predviđena Konvencijom uslovljena su izvršenjem koje je „protivpravno“ ili bez ovlašćenja koje daje odgovarajuće lice ili entitet. Ono može biti zakonsko, administrativno, sudsko, ugovorno ili konsenzusno u svakom pojedinačnom slučaju. U slučaju presretanja, moguće je da se data radnja vrši uz ovlašćenje, moguće od strane službenika organa reda, ili lica ovlašćenih za sprovođenje testiranja ili aktivnosti zaštite. Legitimno presretanje koje se zakonito sprovodi nije u delokrugu člana 3. </a:t>
            </a:r>
            <a:endParaRPr lang="en-US" altLang="sr-Latn-RS" dirty="0"/>
          </a:p>
          <a:p>
            <a:pPr marL="0" marR="0" lvl="0" indent="0" algn="l" defTabSz="457200" rtl="0" eaLnBrk="1" fontAlgn="base" latinLnBrk="0" hangingPunct="1">
              <a:lnSpc>
                <a:spcPct val="100000"/>
              </a:lnSpc>
              <a:spcBef>
                <a:spcPct val="30000"/>
              </a:spcBef>
              <a:spcAft>
                <a:spcPct val="0"/>
              </a:spcAft>
              <a:buClrTx/>
              <a:buSzTx/>
              <a:buFontTx/>
              <a:buNone/>
              <a:tabLst/>
              <a:defRPr/>
            </a:pPr>
            <a:endParaRPr lang="en-US"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28</a:t>
            </a:fld>
            <a:endParaRPr lang="en-US"/>
          </a:p>
        </p:txBody>
      </p:sp>
    </p:spTree>
    <p:extLst>
      <p:ext uri="{BB962C8B-B14F-4D97-AF65-F5344CB8AC3E}">
        <p14:creationId xmlns:p14="http://schemas.microsoft.com/office/powerpoint/2010/main" val="4197039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3. Budimpeštanske konvencije s markiranim elementom „uz pomoć tehnničkih uređaja“. </a:t>
            </a:r>
          </a:p>
          <a:p>
            <a:endParaRPr lang="sr-Latn-RS" baseline="0" dirty="0" smtClean="0"/>
          </a:p>
          <a:p>
            <a:r>
              <a:rPr lang="sr-Latn-RS" baseline="0" dirty="0" smtClean="0"/>
              <a:t>S desne strane je objašnjenje markiranog elementa.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Član 3.</a:t>
            </a:r>
            <a:r>
              <a:rPr lang="sr-Latn-RS" baseline="0" dirty="0" smtClean="0"/>
              <a:t> ne predviđa inkriminisanje presretanja prenosa koje ne uključuje tehničke uređaje, i primenjuje se kada lice ostvari pristup i koristi računarski sistem kako bi presrelo prenos, koristi elektronske uređaje za prisluškivanje ili  prisluškivanje telefonskih razgovora ili drugo tehničko sredstvo. Na ovom slajdu navode se neki primeri različitih oblika presretanja koje pojam „tehničkih uređaja“ pokriva. </a:t>
            </a:r>
            <a:endParaRPr lang="en-US"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29</a:t>
            </a:fld>
            <a:endParaRPr lang="en-US"/>
          </a:p>
        </p:txBody>
      </p:sp>
    </p:spTree>
    <p:extLst>
      <p:ext uri="{BB962C8B-B14F-4D97-AF65-F5344CB8AC3E}">
        <p14:creationId xmlns:p14="http://schemas.microsoft.com/office/powerpoint/2010/main" val="2582269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sz="1200" dirty="0" smtClean="0"/>
              <a:t>Na ovom slajdu nalazi se pregled</a:t>
            </a:r>
            <a:r>
              <a:rPr lang="sr-Latn-RS" sz="1200" baseline="0" dirty="0" smtClean="0"/>
              <a:t> ciljeva sesije, s naglaskom na ono što učesnici mogu očekivati da će iz narednih slajdova naučiti. Učesnicima treba reći da će se na ovaj slajd vratiti na kraju sesije, kako bi utvrdili da li su ciljevi sesije ostvareni.</a:t>
            </a:r>
            <a:r>
              <a:rPr lang="en-GB" sz="1200" dirty="0" smtClean="0"/>
              <a:t> </a:t>
            </a:r>
            <a:endParaRPr lang="en-GB" sz="1200" dirty="0"/>
          </a:p>
          <a:p>
            <a:endParaRPr lang="en-GB" sz="1200"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a:t>
            </a:fld>
            <a:endParaRPr lang="en-US"/>
          </a:p>
        </p:txBody>
      </p:sp>
    </p:spTree>
    <p:extLst>
      <p:ext uri="{BB962C8B-B14F-4D97-AF65-F5344CB8AC3E}">
        <p14:creationId xmlns:p14="http://schemas.microsoft.com/office/powerpoint/2010/main" val="405217858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 leve strane slajda prikazan je tekst</a:t>
            </a:r>
            <a:r>
              <a:rPr lang="sr-Latn-RS" baseline="0" dirty="0" smtClean="0"/>
              <a:t> člana 3. Budimpeštanske konvencije s markiranim elementom „prenos... koji nije javne prirode“. </a:t>
            </a:r>
          </a:p>
          <a:p>
            <a:endParaRPr lang="sr-Latn-RS" baseline="0" dirty="0" smtClean="0"/>
          </a:p>
          <a:p>
            <a:r>
              <a:rPr lang="sr-Latn-RS" baseline="0" dirty="0" smtClean="0"/>
              <a:t>S desne strane je objašnjenje markiranog elementa.</a:t>
            </a:r>
          </a:p>
          <a:p>
            <a:endParaRPr lang="sr-Latn-RS" altLang="sr-Latn-RS" baseline="0" dirty="0" smtClean="0"/>
          </a:p>
          <a:p>
            <a:r>
              <a:rPr lang="sr-Latn-RS" altLang="sr-Latn-RS" baseline="0" dirty="0" smtClean="0"/>
              <a:t>Presretanje javnog prenosa nije krivično delo prema članu 3, koji jasno navodi da se delokrug tog člana odnosi isklučivo na prenos podataka koji nije javne prirode. Važno je napraviti razliku između prenosa koji nije javne prirode i podataka koji nisu javne prirode, jer član 3. ne uzima u obzir prirodu podataka, već prenosa. Shodno tome, presretanje poverljivih informacija za koje se koristi javno dostupan prenos podataka nije krivično delo. S druge strane, presretanje javno dostupnih informacija koje se saopštavaju putem prenosa podataka koji nije javne prirode predstavlja krivično delo u skladu sa ovim članom.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30</a:t>
            </a:fld>
            <a:endParaRPr lang="en-US"/>
          </a:p>
        </p:txBody>
      </p:sp>
    </p:spTree>
    <p:extLst>
      <p:ext uri="{BB962C8B-B14F-4D97-AF65-F5344CB8AC3E}">
        <p14:creationId xmlns:p14="http://schemas.microsoft.com/office/powerpoint/2010/main" val="236927754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3. Budimpeštanske konvencije s markiranim elementom „ka računarskom sistemu, od njega ili unutar samog sistema“. </a:t>
            </a:r>
          </a:p>
          <a:p>
            <a:endParaRPr lang="sr-Latn-RS" baseline="0" dirty="0" smtClean="0"/>
          </a:p>
          <a:p>
            <a:r>
              <a:rPr lang="sr-Latn-RS" baseline="0" dirty="0" smtClean="0"/>
              <a:t>S desne strane je objašnjenje markiranog elementa.</a:t>
            </a:r>
          </a:p>
          <a:p>
            <a:endParaRPr lang="sr-Latn-RS" altLang="sr-Latn-R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smtClean="0"/>
              <a:t>Presretanje prenosa do,</a:t>
            </a:r>
            <a:r>
              <a:rPr lang="sr-Latn-RS" altLang="sr-Latn-RS" baseline="0" dirty="0" smtClean="0"/>
              <a:t> od ili unutar računarskog sistema definiše se kao krivično delo. Ovaj slajd prikazuje primere kojima se objašnjava opseg člana 3. u tom smislu, kao i razlika između ta tri elementa.</a:t>
            </a:r>
            <a:endParaRPr lang="en-GB" altLang="sr-Latn-R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31</a:t>
            </a:fld>
            <a:endParaRPr lang="en-US"/>
          </a:p>
        </p:txBody>
      </p:sp>
    </p:spTree>
    <p:extLst>
      <p:ext uri="{BB962C8B-B14F-4D97-AF65-F5344CB8AC3E}">
        <p14:creationId xmlns:p14="http://schemas.microsoft.com/office/powerpoint/2010/main" val="164768157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3. Budimpeštanske konvencije s markiranim elementom „elektromagnetna emitovanja“. </a:t>
            </a:r>
          </a:p>
          <a:p>
            <a:pPr algn="just"/>
            <a:endParaRPr lang="sr-Latn-RS" baseline="0" dirty="0" smtClean="0"/>
          </a:p>
          <a:p>
            <a:pPr algn="just"/>
            <a:r>
              <a:rPr lang="sr-Latn-RS" baseline="0" dirty="0" smtClean="0"/>
              <a:t>S desne strane je objašnjenje markiranog elementa.</a:t>
            </a:r>
          </a:p>
          <a:p>
            <a:pPr algn="just"/>
            <a:endParaRPr lang="sr-Latn-RS" altLang="sr-Latn-RS" baseline="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Osim presretanja računarskih</a:t>
            </a:r>
            <a:r>
              <a:rPr lang="sr-Latn-RS" altLang="sr-Latn-RS" baseline="0" dirty="0" smtClean="0"/>
              <a:t> podataka, Budimpeštanska konvencija kao krivično delo definiše i prenos elektromagnetnih emitovanja, koja ne potpadaju pod definiciju „podatka“ u članu 1. Konvencije. Računarski sistemi često su izvor elektromagnetnih emisija koje sadrže podatke. Presretanje elektromagnetnih emisija inkriminisano je jer je moguće rekonstruisati računarski podatak iz elektromagnentih emitovanja. Drugim rečima, da ovaj element nije definisan kao krivično delo, ostala bi praznina u zakonu.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32</a:t>
            </a:fld>
            <a:endParaRPr lang="en-US"/>
          </a:p>
        </p:txBody>
      </p:sp>
    </p:spTree>
    <p:extLst>
      <p:ext uri="{BB962C8B-B14F-4D97-AF65-F5344CB8AC3E}">
        <p14:creationId xmlns:p14="http://schemas.microsoft.com/office/powerpoint/2010/main" val="3114543604"/>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3. Budimpeštanske konvencije s markiranim elementom „sa nečasnom namerom ili u vezi sa računarskim sistemom koji je povezan sa drugim računarskim sistemom“. </a:t>
            </a:r>
          </a:p>
          <a:p>
            <a:endParaRPr lang="sr-Latn-RS" baseline="0" dirty="0" smtClean="0"/>
          </a:p>
          <a:p>
            <a:r>
              <a:rPr lang="sr-Latn-RS" baseline="0" dirty="0" smtClean="0"/>
              <a:t>S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Član 3. propisuje opštu inkriminaciju namernog,</a:t>
            </a:r>
            <a:r>
              <a:rPr lang="sr-Latn-RS" altLang="sr-Latn-RS" baseline="0" dirty="0" smtClean="0"/>
              <a:t> protivpravnog presretanja prenosa računarskih podataka koji nisu javni, učinjenog putem tehničkih uređaja. Strane mogu ograničiti delokrug člana 3. tako što će zahtevati da se zadovolje određeni elementi kvalifikacije dela. Elementi koje one mogu usvojiti navedeni su na ovom slajdu.</a:t>
            </a:r>
            <a:r>
              <a:rPr lang="en-GB" altLang="sr-Latn-RS" dirty="0" smtClean="0"/>
              <a:t> </a:t>
            </a:r>
            <a:endParaRPr lang="en-GB" altLang="sr-Latn-RS"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33</a:t>
            </a:fld>
            <a:endParaRPr lang="en-US"/>
          </a:p>
        </p:txBody>
      </p:sp>
    </p:spTree>
    <p:extLst>
      <p:ext uri="{BB962C8B-B14F-4D97-AF65-F5344CB8AC3E}">
        <p14:creationId xmlns:p14="http://schemas.microsoft.com/office/powerpoint/2010/main" val="196479362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sr-Latn-RS" b="1" dirty="0" smtClean="0"/>
              <a:t>Pogrešno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Iako</a:t>
            </a:r>
            <a:r>
              <a:rPr lang="sr-Latn-RS" b="0" baseline="0" dirty="0" smtClean="0"/>
              <a:t> je Wi-Fi mreža javna, prenos komunikacije mejlom to nije i njeno presretranje je protivpravno. To bi, dakle, bilo krivično delo u skladu sa članom 3. Budimpeštanske konvencije.</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34</a:t>
            </a:fld>
            <a:endParaRPr lang="en-US"/>
          </a:p>
        </p:txBody>
      </p:sp>
    </p:spTree>
    <p:extLst>
      <p:ext uri="{BB962C8B-B14F-4D97-AF65-F5344CB8AC3E}">
        <p14:creationId xmlns:p14="http://schemas.microsoft.com/office/powerpoint/2010/main" val="3889265656"/>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sr-Latn-RS" b="1" dirty="0" smtClean="0"/>
              <a:t>Pogrešno</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b="1"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b="0" dirty="0" smtClean="0"/>
              <a:t>Iako</a:t>
            </a:r>
            <a:r>
              <a:rPr lang="sr-Latn-RS" b="0" baseline="0" dirty="0" smtClean="0"/>
              <a:t> je Wi-Fi mreža javna, prenos komunikacije mejlom to nije i njeno presretranje je protivpravno. To bi, dakle, bilo krivično delo u skladu sa članom 3. Budimpeštanske konvencije.</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35</a:t>
            </a:fld>
            <a:endParaRPr lang="en-US"/>
          </a:p>
        </p:txBody>
      </p:sp>
    </p:spTree>
    <p:extLst>
      <p:ext uri="{BB962C8B-B14F-4D97-AF65-F5344CB8AC3E}">
        <p14:creationId xmlns:p14="http://schemas.microsoft.com/office/powerpoint/2010/main" val="174721060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eaLnBrk="1" hangingPunct="1"/>
            <a:r>
              <a:rPr lang="sr-Latn-RS" altLang="en-US" dirty="0" smtClean="0"/>
              <a:t>Izvršiti</a:t>
            </a:r>
            <a:r>
              <a:rPr lang="sr-Latn-RS" altLang="en-US" baseline="0" dirty="0" smtClean="0"/>
              <a:t> s namerom i protivpravno oštećenje, brisanje, pogoršanje, menjanje ili prikrivanje računarskih podataka čini krivično delo ometanja podataka, u skladu sa članom 4. Budimpeštanske konvencije</a:t>
            </a:r>
            <a:r>
              <a:rPr lang="hr-HR" altLang="en-US" dirty="0" smtClean="0"/>
              <a:t>.</a:t>
            </a:r>
            <a:endParaRPr lang="hr-HR" altLang="en-US" dirty="0"/>
          </a:p>
          <a:p>
            <a:pPr eaLnBrk="1" hangingPunct="1"/>
            <a:endParaRPr lang="en-GB" altLang="sr-Latn-RS" dirty="0"/>
          </a:p>
          <a:p>
            <a:r>
              <a:rPr lang="hr-HR" altLang="en-US" dirty="0" smtClean="0"/>
              <a:t>Delo</a:t>
            </a:r>
            <a:r>
              <a:rPr lang="hr-HR" altLang="en-US" baseline="0" dirty="0" smtClean="0"/>
              <a:t> ometanje podataka štiti celovitost podataka od neovlašćenog ometanja. Vlasnik tih podataka ima pravo da ih zadrži takvim kakvi su, kao što i vlasnik neke robe, u realnom životu, ima pravo da svoje vlasništvo zaštiti od ometanja drugih. U nekim jurisdikcijama, redovna, klasična šteta pokriva i ometanje podataka; dok u nekim drugim ostaje potreba da se posebno opiše šteta u pogledu računarskih podataka, odnosno, ometanje podataka.</a:t>
            </a:r>
            <a:r>
              <a:rPr lang="hr-HR" altLang="en-US" dirty="0" smtClean="0"/>
              <a:t> </a:t>
            </a:r>
            <a:endParaRPr lang="hr-HR" altLang="en-US" dirty="0"/>
          </a:p>
          <a:p>
            <a:r>
              <a:rPr lang="hr-HR" altLang="en-US" dirty="0"/>
              <a:t> </a:t>
            </a:r>
          </a:p>
          <a:p>
            <a:r>
              <a:rPr lang="hr-HR" altLang="en-US" dirty="0" smtClean="0"/>
              <a:t>Tim</a:t>
            </a:r>
            <a:r>
              <a:rPr lang="hr-HR" altLang="en-US" baseline="0" dirty="0" smtClean="0"/>
              <a:t> delom se </a:t>
            </a:r>
            <a:r>
              <a:rPr lang="hr-HR" altLang="en-US" b="0" i="0" u="none" baseline="0" dirty="0" smtClean="0"/>
              <a:t>verifikuje</a:t>
            </a:r>
            <a:r>
              <a:rPr lang="hr-HR" altLang="en-US" baseline="0" dirty="0" smtClean="0"/>
              <a:t> visok porast relevantnih podataka (računarskih podataka) u modernom životu. Računarski podak je vrlo ugrožen i lako ga je uništiti ili njime manipulisati. Ovim krivičnim pravilom štiti se njegova celovitost i dostupnost.</a:t>
            </a:r>
            <a:endParaRPr lang="hr-HR" altLang="en-US" dirty="0"/>
          </a:p>
          <a:p>
            <a:r>
              <a:rPr lang="hr-HR" altLang="en-US" dirty="0"/>
              <a:t> </a:t>
            </a:r>
            <a:endParaRPr lang="hr-HR" altLang="en-US" dirty="0" smtClean="0"/>
          </a:p>
          <a:p>
            <a:r>
              <a:rPr lang="hr-HR" altLang="en-US" dirty="0" smtClean="0"/>
              <a:t>Jedan</a:t>
            </a:r>
            <a:r>
              <a:rPr lang="hr-HR" altLang="en-US" baseline="0" dirty="0" smtClean="0"/>
              <a:t> od najčešćih slučajeva ometanja podataka rezultat je delovanja virusa, koji se protivpravno instaliraju na računaru žrtve i, na primer, brišu podatke.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36</a:t>
            </a:fld>
            <a:endParaRPr lang="en-US"/>
          </a:p>
        </p:txBody>
      </p:sp>
    </p:spTree>
    <p:extLst>
      <p:ext uri="{BB962C8B-B14F-4D97-AF65-F5344CB8AC3E}">
        <p14:creationId xmlns:p14="http://schemas.microsoft.com/office/powerpoint/2010/main" val="345417492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4. Budimpeštanske konvencije s markiranim elementom „oštećenje, pogoršanje“. </a:t>
            </a:r>
          </a:p>
          <a:p>
            <a:endParaRPr lang="sr-Latn-RS" baseline="0" dirty="0" smtClean="0"/>
          </a:p>
          <a:p>
            <a:r>
              <a:rPr lang="sr-Latn-RS" baseline="0" dirty="0" smtClean="0"/>
              <a:t>S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smtClean="0"/>
              <a:t>Protivpravno oštećenje i pogoršanje računarskih</a:t>
            </a:r>
            <a:r>
              <a:rPr lang="sr-Latn-RS" altLang="sr-Latn-RS" baseline="0" dirty="0" smtClean="0"/>
              <a:t> podataka odnosi se na negativno menjanje celovitosti informativnog sadržaja podataka i programa. Oba pojma predstavljaju radnje koje se preklapaju.</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37</a:t>
            </a:fld>
            <a:endParaRPr lang="en-US"/>
          </a:p>
        </p:txBody>
      </p:sp>
    </p:spTree>
    <p:extLst>
      <p:ext uri="{BB962C8B-B14F-4D97-AF65-F5344CB8AC3E}">
        <p14:creationId xmlns:p14="http://schemas.microsoft.com/office/powerpoint/2010/main" val="2944960829"/>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4. Budimpeštanske konvencije s markiranim elementom „brisanje“. </a:t>
            </a:r>
          </a:p>
          <a:p>
            <a:endParaRPr lang="sr-Latn-RS" baseline="0" dirty="0" smtClean="0"/>
          </a:p>
          <a:p>
            <a:r>
              <a:rPr lang="sr-Latn-RS" baseline="0" dirty="0" smtClean="0"/>
              <a:t>S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eaLnBrk="1" hangingPunct="1"/>
            <a:r>
              <a:rPr lang="sr-Latn-RS" altLang="sr-Latn-RS" dirty="0" smtClean="0"/>
              <a:t>Brisanje se odnosi na uništenje podatka; kao rezultat,</a:t>
            </a:r>
            <a:r>
              <a:rPr lang="sr-Latn-RS" altLang="sr-Latn-RS" baseline="0" dirty="0" smtClean="0"/>
              <a:t> obrisan prodatak učinjen je neprepoznatljivim.</a:t>
            </a:r>
            <a:endParaRPr lang="en-GB" altLang="sr-Latn-R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38</a:t>
            </a:fld>
            <a:endParaRPr lang="en-US"/>
          </a:p>
        </p:txBody>
      </p:sp>
    </p:spTree>
    <p:extLst>
      <p:ext uri="{BB962C8B-B14F-4D97-AF65-F5344CB8AC3E}">
        <p14:creationId xmlns:p14="http://schemas.microsoft.com/office/powerpoint/2010/main" val="36043047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4. Budimpeštanske konvencije s markiranim elementom „menjanje“. </a:t>
            </a:r>
          </a:p>
          <a:p>
            <a:endParaRPr lang="sr-Latn-RS" baseline="0" dirty="0" smtClean="0"/>
          </a:p>
          <a:p>
            <a:r>
              <a:rPr lang="sr-Latn-RS" baseline="0" dirty="0" smtClean="0"/>
              <a:t>S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Menjanje se odnosi na izmenu</a:t>
            </a:r>
            <a:r>
              <a:rPr lang="sr-Latn-RS" baseline="0" dirty="0" smtClean="0"/>
              <a:t> postojećih podataka (ali ne i njihovo brisanje). Podaci mogu biti menjani na više načina, uključujući i zloćudnim kodovima poput virusa i Trojanskog konja.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39</a:t>
            </a:fld>
            <a:endParaRPr lang="en-US"/>
          </a:p>
        </p:txBody>
      </p:sp>
    </p:spTree>
    <p:extLst>
      <p:ext uri="{BB962C8B-B14F-4D97-AF65-F5344CB8AC3E}">
        <p14:creationId xmlns:p14="http://schemas.microsoft.com/office/powerpoint/2010/main" val="25254385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Prvi</a:t>
            </a:r>
            <a:r>
              <a:rPr lang="sr-Latn-RS" baseline="0" dirty="0" smtClean="0"/>
              <a:t> deo sesije biće prilika za učesnike da osveže znanja o visokotehnološkom kriminalu i dokazima u elektronskom obliku. </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a:t>
            </a:fld>
            <a:endParaRPr lang="en-US"/>
          </a:p>
        </p:txBody>
      </p:sp>
    </p:spTree>
    <p:extLst>
      <p:ext uri="{BB962C8B-B14F-4D97-AF65-F5344CB8AC3E}">
        <p14:creationId xmlns:p14="http://schemas.microsoft.com/office/powerpoint/2010/main" val="212233029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4. Budimpeštanske konvencije s markiranim elementom „prikrivanje“. </a:t>
            </a:r>
          </a:p>
          <a:p>
            <a:endParaRPr lang="sr-Latn-RS" baseline="0" dirty="0" smtClean="0"/>
          </a:p>
          <a:p>
            <a:r>
              <a:rPr lang="sr-Latn-RS" baseline="0" dirty="0" smtClean="0"/>
              <a:t>S desne strane je objašnjenje markiranog elementa.</a:t>
            </a:r>
          </a:p>
          <a:p>
            <a:endParaRPr lang="sr-Latn-RS" baseline="0" dirty="0" smtClean="0"/>
          </a:p>
          <a:p>
            <a:r>
              <a:rPr lang="sr-Latn-RS" baseline="0" dirty="0" smtClean="0"/>
              <a:t>Prikrivanje podataka odnosi se na svaku radnju koja ili sprečava ili prekida dostupnost podataka licu koje ima pristup tim podacima ili medijumu za skladištenje na kome se oni čuvaju. Za razliku od brisanja podataka, prikrivanje ne podrazumeva uništenje podataka, već pre nedostupnost istih.</a:t>
            </a:r>
            <a:endParaRPr lang="en-GB" altLang="sr-Latn-R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40</a:t>
            </a:fld>
            <a:endParaRPr lang="en-US"/>
          </a:p>
        </p:txBody>
      </p:sp>
    </p:spTree>
    <p:extLst>
      <p:ext uri="{BB962C8B-B14F-4D97-AF65-F5344CB8AC3E}">
        <p14:creationId xmlns:p14="http://schemas.microsoft.com/office/powerpoint/2010/main" val="3886599558"/>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4. Budimpeštanske konvencije s markiranim elementom „protivpravno“. </a:t>
            </a:r>
          </a:p>
          <a:p>
            <a:pPr algn="just"/>
            <a:endParaRPr lang="sr-Latn-RS" baseline="0" dirty="0" smtClean="0"/>
          </a:p>
          <a:p>
            <a:pPr algn="just"/>
            <a:r>
              <a:rPr lang="sr-Latn-RS" baseline="0" dirty="0" smtClean="0"/>
              <a:t>S desne strane je objašnjenje markiranog elementa.</a:t>
            </a:r>
          </a:p>
          <a:p>
            <a:pPr algn="just"/>
            <a:endParaRPr lang="sr-Latn-RS" baseline="0" dirty="0" smtClean="0"/>
          </a:p>
          <a:p>
            <a:pPr algn="just"/>
            <a:r>
              <a:rPr lang="sr-Latn-RS" baseline="0" dirty="0" smtClean="0"/>
              <a:t>Brojna krivična dela predviđena Konvencijom uslovljena su „protivpravnim“ izvršenjem, tj. izvršenjem dela bez ovlašćenja odgovarajućeg lica ili entiteta. U mnogim slučajevima je moguće da lice koje </a:t>
            </a:r>
            <a:r>
              <a:rPr lang="sr-Latn-RS" b="0" i="0" u="none" baseline="0" dirty="0" smtClean="0"/>
              <a:t>ometa</a:t>
            </a:r>
            <a:r>
              <a:rPr lang="sr-Latn-RS" baseline="0" dirty="0" smtClean="0"/>
              <a:t> podatke to čini zakonito. Na slajdu se navode određeni primeri kako lice može legitimno da ometa podatke i da to za sobom ne povlači krivičnu odgovornost prema članu 4.</a:t>
            </a:r>
            <a:endParaRPr lang="en-US" altLang="en-US" dirty="0"/>
          </a:p>
          <a:p>
            <a:pPr algn="just" eaLnBrk="1" hangingPunct="1"/>
            <a:endParaRPr lang="en-GB" altLang="sr-Latn-RS"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41</a:t>
            </a:fld>
            <a:endParaRPr lang="en-US"/>
          </a:p>
        </p:txBody>
      </p:sp>
    </p:spTree>
    <p:extLst>
      <p:ext uri="{BB962C8B-B14F-4D97-AF65-F5344CB8AC3E}">
        <p14:creationId xmlns:p14="http://schemas.microsoft.com/office/powerpoint/2010/main" val="3191969244"/>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4. Budimpeštanske konvencije s markiranim elementom „teške posledice“. </a:t>
            </a:r>
          </a:p>
          <a:p>
            <a:endParaRPr lang="sr-Latn-RS" baseline="0" dirty="0" smtClean="0"/>
          </a:p>
          <a:p>
            <a:r>
              <a:rPr lang="sr-Latn-RS" baseline="0" dirty="0" smtClean="0"/>
              <a:t>S desne strane je objašnjenje markiranog elementa.</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r-Latn-RS" altLang="sr-Latn-RS" dirty="0" smtClean="0"/>
              <a:t>Imajući</a:t>
            </a:r>
            <a:r>
              <a:rPr lang="sr-Latn-RS" altLang="sr-Latn-RS" baseline="0" dirty="0" smtClean="0"/>
              <a:t> u vidu da delo ometanja podataka ima širok delokrug, Strane ugovornice mogu odabrati da ovo delo ograniče zahtevom da ta radnja proizvodi teške posledice. Član 4. ne daje konkretnu definiciju teških posledica i odgovarajući kriterijumi mogu biti određeni domaćim zakonima. </a:t>
            </a: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42</a:t>
            </a:fld>
            <a:endParaRPr lang="en-US"/>
          </a:p>
        </p:txBody>
      </p:sp>
    </p:spTree>
    <p:extLst>
      <p:ext uri="{BB962C8B-B14F-4D97-AF65-F5344CB8AC3E}">
        <p14:creationId xmlns:p14="http://schemas.microsoft.com/office/powerpoint/2010/main" val="215569246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20000"/>
          </a:bodyPr>
          <a:lstStyle/>
          <a:p>
            <a:pPr algn="just" eaLnBrk="1" hangingPunct="1">
              <a:defRPr/>
            </a:pPr>
            <a:r>
              <a:rPr lang="hr-HR" altLang="en-US" dirty="0" smtClean="0">
                <a:ea typeface="ＭＳ Ｐゴシック" panose="020B0600070205080204" pitchFamily="34" charset="-128"/>
              </a:rPr>
              <a:t>Ometanje sistema predstavlja ometanje rada računarskog sistema </a:t>
            </a:r>
            <a:r>
              <a:rPr lang="en-150" altLang="en-US" dirty="0" smtClean="0">
                <a:ea typeface="ＭＳ Ｐゴシック" panose="020B0600070205080204" pitchFamily="34" charset="-128"/>
              </a:rPr>
              <a:t>–</a:t>
            </a:r>
            <a:r>
              <a:rPr lang="hr-HR" altLang="en-US" baseline="0" dirty="0" smtClean="0">
                <a:ea typeface="ＭＳ Ｐゴシック" panose="020B0600070205080204" pitchFamily="34" charset="-128"/>
              </a:rPr>
              <a:t> ozbijno ometanje: član 5. Budimpeštanske konvencije ne obuhvata ono koje to nije. Ometanje može biti rezultat </a:t>
            </a:r>
            <a:r>
              <a:rPr lang="hr-HR" altLang="en-US" dirty="0" smtClean="0">
                <a:ea typeface="ＭＳ Ｐゴシック" panose="020B0600070205080204" pitchFamily="34" charset="-128"/>
              </a:rPr>
              <a:t> unošenja, prenošenja,</a:t>
            </a:r>
            <a:r>
              <a:rPr lang="hr-HR" altLang="en-US" baseline="0" dirty="0" smtClean="0">
                <a:ea typeface="ＭＳ Ｐゴシック" panose="020B0600070205080204" pitchFamily="34" charset="-128"/>
              </a:rPr>
              <a:t> oštećenja, brisanja, pogoršavanja, menjanja ili prikrivanja računarskih podataka, ukoliko je izvršeno s namerom i protivpravno.</a:t>
            </a:r>
            <a:r>
              <a:rPr lang="hr-HR" altLang="en-US" dirty="0" smtClean="0">
                <a:ea typeface="ＭＳ Ｐゴシック" panose="020B0600070205080204" pitchFamily="34" charset="-128"/>
              </a:rPr>
              <a:t> </a:t>
            </a:r>
            <a:endParaRPr lang="fr-FR" altLang="en-US" dirty="0">
              <a:ea typeface="ＭＳ Ｐゴシック" panose="020B0600070205080204" pitchFamily="34" charset="-128"/>
            </a:endParaRPr>
          </a:p>
          <a:p>
            <a:pPr algn="just" eaLnBrk="1" hangingPunct="1">
              <a:defRPr/>
            </a:pPr>
            <a:endParaRPr lang="fr-FR" altLang="sr-Latn-RS" dirty="0">
              <a:ea typeface="ＭＳ Ｐゴシック" panose="020B0600070205080204" pitchFamily="34" charset="-128"/>
            </a:endParaRPr>
          </a:p>
          <a:p>
            <a:pPr algn="just">
              <a:defRPr/>
            </a:pPr>
            <a:r>
              <a:rPr lang="sr-Latn-RS" altLang="en-US" dirty="0" smtClean="0">
                <a:ea typeface="ＭＳ Ｐゴシック" panose="020B0600070205080204" pitchFamily="34" charset="-128"/>
              </a:rPr>
              <a:t>Taj konkretni</a:t>
            </a:r>
            <a:r>
              <a:rPr lang="sr-Latn-RS" altLang="en-US" baseline="0" dirty="0" smtClean="0">
                <a:ea typeface="ＭＳ Ｐゴシック" panose="020B0600070205080204" pitchFamily="34" charset="-128"/>
              </a:rPr>
              <a:t> aspekt isključuje, uopšteno, testiranje bezbednosti koje sprovodi administrator mreže, na primer. Ova povreda obuhvata širok spektar radnji kojima je moguće ometati normalan i pravilan rad mreže. Budimpeštanska konvencija zapravo prepoznaje značaj komunikacionih sistema  i računarske tehnologije u svakodnevnom životu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njihova dostupnost je ključna za redovno odvijanje javnih, ekonomskih i društvenih aktivnosti. Taj tip krivičnog dela, međutim, ne obuhvata samo ometanja većeg obima, poput napada uskraćivanjem usluga (engl. </a:t>
            </a:r>
            <a:r>
              <a:rPr lang="sr-Latn-RS" altLang="en-US" i="1" baseline="0" dirty="0" smtClean="0">
                <a:ea typeface="ＭＳ Ｐゴシック" panose="020B0600070205080204" pitchFamily="34" charset="-128"/>
              </a:rPr>
              <a:t>Denial-of-Service </a:t>
            </a:r>
            <a:r>
              <a:rPr lang="en-150" altLang="en-US" i="1" baseline="0" dirty="0" smtClean="0">
                <a:ea typeface="ＭＳ Ｐゴシック" panose="020B0600070205080204" pitchFamily="34" charset="-128"/>
              </a:rPr>
              <a:t>–</a:t>
            </a:r>
            <a:r>
              <a:rPr lang="sr-Latn-RS" altLang="en-US" i="1" baseline="0" dirty="0" smtClean="0">
                <a:ea typeface="ＭＳ Ｐゴシック" panose="020B0600070205080204" pitchFamily="34" charset="-128"/>
              </a:rPr>
              <a:t> DOS attacks</a:t>
            </a:r>
            <a:r>
              <a:rPr lang="sr-Latn-RS" altLang="en-US" baseline="0" dirty="0" smtClean="0">
                <a:ea typeface="ＭＳ Ｐゴシック" panose="020B0600070205080204" pitchFamily="34" charset="-128"/>
              </a:rPr>
              <a:t>). </a:t>
            </a:r>
          </a:p>
          <a:p>
            <a:pPr algn="just">
              <a:defRPr/>
            </a:pPr>
            <a:endParaRPr lang="sr-Latn-RS" altLang="en-US" baseline="0" dirty="0" smtClean="0">
              <a:ea typeface="ＭＳ Ｐゴシック" panose="020B0600070205080204" pitchFamily="34" charset="-128"/>
            </a:endParaRPr>
          </a:p>
          <a:p>
            <a:pPr algn="just">
              <a:defRPr/>
            </a:pPr>
            <a:r>
              <a:rPr lang="sr-Latn-RS" altLang="en-US" dirty="0" smtClean="0">
                <a:ea typeface="ＭＳ Ｐゴシック" panose="020B0600070205080204" pitchFamily="34" charset="-128"/>
              </a:rPr>
              <a:t>Čak i radnje</a:t>
            </a:r>
            <a:r>
              <a:rPr lang="sr-Latn-RS" altLang="en-US" baseline="0" dirty="0" smtClean="0">
                <a:ea typeface="ＭＳ Ｐゴシック" panose="020B0600070205080204" pitchFamily="34" charset="-128"/>
              </a:rPr>
              <a:t> manjeg obima, koje zahvataju jedan računar, mogu biti ometanje sistema, što bi bio slučaj sa „bombardovanjem mejlovima“ (engl. </a:t>
            </a:r>
            <a:r>
              <a:rPr lang="sr-Latn-RS" altLang="en-US" i="1" baseline="0" dirty="0" smtClean="0">
                <a:ea typeface="ＭＳ Ｐゴシック" panose="020B0600070205080204" pitchFamily="34" charset="-128"/>
              </a:rPr>
              <a:t>mail bombing</a:t>
            </a:r>
            <a:r>
              <a:rPr lang="sr-Latn-RS" altLang="en-US" baseline="0" dirty="0" smtClean="0">
                <a:ea typeface="ＭＳ Ｐゴシック" panose="020B0600070205080204" pitchFamily="34" charset="-128"/>
              </a:rPr>
              <a:t>)</a:t>
            </a:r>
            <a:r>
              <a:rPr lang="en-GB" altLang="en-US" dirty="0">
                <a:ea typeface="ＭＳ Ｐゴシック" panose="020B0600070205080204" pitchFamily="34" charset="-128"/>
              </a:rPr>
              <a:t> </a:t>
            </a:r>
            <a:r>
              <a:rPr lang="sr-Latn-RS" altLang="en-US" dirty="0" smtClean="0">
                <a:ea typeface="ＭＳ Ｐゴシック" panose="020B0600070205080204" pitchFamily="34" charset="-128"/>
              </a:rPr>
              <a:t>usmerenih na jednu jedinu mejl adresu. U stvari, krivično delo ometanja sistema čini</a:t>
            </a:r>
            <a:r>
              <a:rPr lang="sr-Latn-RS" altLang="en-US" baseline="0" dirty="0" smtClean="0">
                <a:ea typeface="ＭＳ Ｐゴシック" panose="020B0600070205080204" pitchFamily="34" charset="-128"/>
              </a:rPr>
              <a:t> se svaki put kada počinilac za metu ima računarski sistem koji zasipa sa više zahteva nego što ih dati računarski sistem može savladati. </a:t>
            </a:r>
            <a:endParaRPr lang="en-GB" altLang="en-US" dirty="0">
              <a:ea typeface="ＭＳ Ｐゴシック" panose="020B0600070205080204" pitchFamily="34" charset="-128"/>
            </a:endParaRPr>
          </a:p>
          <a:p>
            <a:pPr algn="just">
              <a:defRPr/>
            </a:pPr>
            <a:endParaRPr lang="en-GB" altLang="en-US" dirty="0">
              <a:ea typeface="ＭＳ Ｐゴシック" panose="020B0600070205080204" pitchFamily="34" charset="-128"/>
            </a:endParaRPr>
          </a:p>
          <a:p>
            <a:pPr algn="just">
              <a:defRPr/>
            </a:pPr>
            <a:r>
              <a:rPr lang="sr-Latn-RS" altLang="en-US" dirty="0" smtClean="0">
                <a:ea typeface="ＭＳ Ｐゴシック" panose="020B0600070205080204" pitchFamily="34" charset="-128"/>
              </a:rPr>
              <a:t>Ovim</a:t>
            </a:r>
            <a:r>
              <a:rPr lang="sr-Latn-RS" altLang="en-US" baseline="0" dirty="0" smtClean="0">
                <a:ea typeface="ＭＳ Ｐゴシック" panose="020B0600070205080204" pitchFamily="34" charset="-128"/>
              </a:rPr>
              <a:t> krivičnim delom predviđa se zašita pristupa komunikacionoj mreži, čime se štite i operateri sistema i krajnji korisnik. </a:t>
            </a:r>
          </a:p>
          <a:p>
            <a:pPr algn="just">
              <a:defRPr/>
            </a:pPr>
            <a:endParaRPr lang="en-GB" altLang="sr-Latn-RS" dirty="0">
              <a:ea typeface="ＭＳ Ｐゴシック" panose="020B0600070205080204" pitchFamily="34" charset="-128"/>
            </a:endParaRPr>
          </a:p>
          <a:p>
            <a:pPr algn="just">
              <a:defRPr/>
            </a:pPr>
            <a:r>
              <a:rPr lang="sr-Latn-RS" altLang="sr-Latn-RS" dirty="0" smtClean="0">
                <a:ea typeface="ＭＳ Ｐゴシック" panose="020B0600070205080204" pitchFamily="34" charset="-128"/>
              </a:rPr>
              <a:t>Trener treba da naglasi da se opseg</a:t>
            </a:r>
            <a:r>
              <a:rPr lang="sr-Latn-RS" altLang="sr-Latn-RS" baseline="0" dirty="0" smtClean="0">
                <a:ea typeface="ＭＳ Ｐゴシック" panose="020B0600070205080204" pitchFamily="34" charset="-128"/>
              </a:rPr>
              <a:t> ovog krivičnog dela razlikuje od opsega nezakonitog pristupa (član 2). Postoje instance u kojima do ometanja računara može doći i bez pristupa, na primer, u slučaju distribuiranog napada uskraćivanjem usluga (engl. </a:t>
            </a:r>
            <a:r>
              <a:rPr lang="sr-Latn-RS" altLang="sr-Latn-RS" i="1" baseline="0" dirty="0" smtClean="0">
                <a:ea typeface="ＭＳ Ｐゴシック" panose="020B0600070205080204" pitchFamily="34" charset="-128"/>
              </a:rPr>
              <a:t>Distributed Denial of Service </a:t>
            </a:r>
            <a:r>
              <a:rPr lang="en-150" altLang="sr-Latn-RS" i="1" baseline="0" dirty="0" smtClean="0">
                <a:ea typeface="ＭＳ Ｐゴシック" panose="020B0600070205080204" pitchFamily="34" charset="-128"/>
              </a:rPr>
              <a:t>–</a:t>
            </a:r>
            <a:r>
              <a:rPr lang="sr-Latn-RS" altLang="sr-Latn-RS" i="1" baseline="0" dirty="0" smtClean="0">
                <a:ea typeface="ＭＳ Ｐゴシック" panose="020B0600070205080204" pitchFamily="34" charset="-128"/>
              </a:rPr>
              <a:t> DDoS</a:t>
            </a:r>
            <a:r>
              <a:rPr lang="sr-Latn-RS" altLang="sr-Latn-RS" baseline="0" dirty="0" smtClean="0">
                <a:ea typeface="ＭＳ Ｐゴシック" panose="020B0600070205080204" pitchFamily="34" charset="-128"/>
              </a:rPr>
              <a:t>). Uz to, postoje i slučajevi gde je pristup zakonit, ali je potonja radnja ometanja „protivpravna.“</a:t>
            </a:r>
            <a:endParaRPr lang="en-GB"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43</a:t>
            </a:fld>
            <a:endParaRPr lang="en-US"/>
          </a:p>
        </p:txBody>
      </p:sp>
    </p:spTree>
    <p:extLst>
      <p:ext uri="{BB962C8B-B14F-4D97-AF65-F5344CB8AC3E}">
        <p14:creationId xmlns:p14="http://schemas.microsoft.com/office/powerpoint/2010/main" val="203686047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5. Budimpeštanske konvencije s markiranim elementom „ozbiljno“. </a:t>
            </a:r>
          </a:p>
          <a:p>
            <a:pPr algn="just"/>
            <a:endParaRPr lang="sr-Latn-RS" baseline="0" dirty="0" smtClean="0"/>
          </a:p>
          <a:p>
            <a:pPr algn="just"/>
            <a:r>
              <a:rPr lang="sr-Latn-RS" baseline="0" dirty="0" smtClean="0"/>
              <a:t>S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eaLnBrk="1" hangingPunct="1"/>
            <a:r>
              <a:rPr lang="sr-Latn-RS" altLang="sr-Latn-RS" dirty="0" smtClean="0"/>
              <a:t>Ovaj element</a:t>
            </a:r>
            <a:r>
              <a:rPr lang="sr-Latn-RS" altLang="sr-Latn-RS" baseline="0" dirty="0" smtClean="0"/>
              <a:t> je uključen kako bi se suzio delokrug krivičnog dela i sprečilo preterano inkriminisanje smetnji koje po prirodi nisu ozbiljne. Ozbiljnost ometanja utvrđuje domaće zakonodavstvo i ono može zavisiti od oblika, veličine i učestalosti ometanja, ili uticaja koje ono ima na mogućnosti kontinuiranog korišćenja računara.</a:t>
            </a:r>
            <a:endParaRPr lang="en-GB" altLang="sr-Latn-R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44</a:t>
            </a:fld>
            <a:endParaRPr lang="en-US"/>
          </a:p>
        </p:txBody>
      </p:sp>
    </p:spTree>
    <p:extLst>
      <p:ext uri="{BB962C8B-B14F-4D97-AF65-F5344CB8AC3E}">
        <p14:creationId xmlns:p14="http://schemas.microsoft.com/office/powerpoint/2010/main" val="396600896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5. Budimpeštanske konvencije s markiranim elementom („ometanje...unošenjem, prenošenjem, oštećenjem, brisanjem, pogoršanjem, menjanjem ili prikrivanjem računarskih podataka“).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marL="0" marR="0" lvl="0" indent="0" algn="just" defTabSz="457200" rtl="0" eaLnBrk="1" fontAlgn="base" latinLnBrk="0" hangingPunct="1">
              <a:lnSpc>
                <a:spcPct val="100000"/>
              </a:lnSpc>
              <a:spcBef>
                <a:spcPct val="30000"/>
              </a:spcBef>
              <a:spcAft>
                <a:spcPct val="0"/>
              </a:spcAft>
              <a:buClrTx/>
              <a:buSzTx/>
              <a:buFontTx/>
              <a:buNone/>
              <a:tabLst/>
              <a:defRPr/>
            </a:pPr>
            <a:r>
              <a:rPr lang="sr-Latn-RS" altLang="sr-Latn-RS" dirty="0" smtClean="0"/>
              <a:t>Krivično</a:t>
            </a:r>
            <a:r>
              <a:rPr lang="sr-Latn-RS" altLang="sr-Latn-RS" baseline="0" dirty="0" smtClean="0"/>
              <a:t> delo ometanja sistema zahteva radnju koja kao rezultat ima ometanje pravilnog rada računarskog sistema. Član 5 nalaže da se takvo ometanje mora odvijati </a:t>
            </a:r>
            <a:r>
              <a:rPr lang="en-GB" altLang="sr-Latn-RS" dirty="0" smtClean="0"/>
              <a:t>(</a:t>
            </a:r>
            <a:r>
              <a:rPr lang="en-GB" altLang="sr-Latn-RS" dirty="0"/>
              <a:t>i) </a:t>
            </a:r>
            <a:r>
              <a:rPr lang="sr-Latn-RS" altLang="sr-Latn-RS" dirty="0" smtClean="0"/>
              <a:t>unošenjem</a:t>
            </a:r>
            <a:r>
              <a:rPr lang="en-GB" altLang="sr-Latn-RS" dirty="0" smtClean="0"/>
              <a:t> </a:t>
            </a:r>
            <a:r>
              <a:rPr lang="en-GB" altLang="sr-Latn-RS" dirty="0"/>
              <a:t>(ii) </a:t>
            </a:r>
            <a:r>
              <a:rPr lang="sr-Latn-RS" altLang="sr-Latn-RS" dirty="0" smtClean="0"/>
              <a:t>prenošenjem</a:t>
            </a:r>
            <a:r>
              <a:rPr lang="en-GB" altLang="sr-Latn-RS" dirty="0" smtClean="0"/>
              <a:t> </a:t>
            </a:r>
            <a:r>
              <a:rPr lang="en-GB" altLang="sr-Latn-RS" dirty="0"/>
              <a:t>(iii) </a:t>
            </a:r>
            <a:r>
              <a:rPr lang="sr-Latn-RS" altLang="sr-Latn-RS" dirty="0" smtClean="0"/>
              <a:t>oštećenjem </a:t>
            </a:r>
            <a:r>
              <a:rPr lang="en-GB" altLang="sr-Latn-RS" dirty="0" smtClean="0"/>
              <a:t>(iv</a:t>
            </a:r>
            <a:r>
              <a:rPr lang="en-GB" altLang="sr-Latn-RS" dirty="0"/>
              <a:t>) </a:t>
            </a:r>
            <a:r>
              <a:rPr lang="sr-Latn-RS" altLang="sr-Latn-RS" b="0" i="0" u="none" dirty="0" smtClean="0"/>
              <a:t>pogoršanjem</a:t>
            </a:r>
            <a:r>
              <a:rPr lang="sr-Latn-RS" altLang="sr-Latn-RS" baseline="0" dirty="0" smtClean="0"/>
              <a:t> (v) </a:t>
            </a:r>
            <a:r>
              <a:rPr lang="sr-Latn-RS" altLang="sr-Latn-RS" dirty="0" smtClean="0"/>
              <a:t>menjanjem i</a:t>
            </a:r>
            <a:r>
              <a:rPr lang="en-GB" altLang="sr-Latn-RS" dirty="0" smtClean="0"/>
              <a:t> </a:t>
            </a:r>
            <a:r>
              <a:rPr lang="en-GB" altLang="sr-Latn-RS" dirty="0"/>
              <a:t>(</a:t>
            </a:r>
            <a:r>
              <a:rPr lang="en-GB" altLang="sr-Latn-RS" dirty="0" smtClean="0"/>
              <a:t>v</a:t>
            </a:r>
            <a:r>
              <a:rPr lang="sr-Latn-RS" altLang="sr-Latn-RS" dirty="0" smtClean="0"/>
              <a:t>i</a:t>
            </a:r>
            <a:r>
              <a:rPr lang="en-GB" altLang="sr-Latn-RS" dirty="0" smtClean="0"/>
              <a:t>) </a:t>
            </a:r>
            <a:r>
              <a:rPr lang="sr-Latn-RS" altLang="sr-Latn-RS" dirty="0" smtClean="0"/>
              <a:t>prikrivanjem računarskih podataka</a:t>
            </a:r>
            <a:r>
              <a:rPr lang="en-GB" altLang="sr-Latn-RS" dirty="0" smtClean="0"/>
              <a:t>. </a:t>
            </a:r>
            <a:r>
              <a:rPr lang="sr-Latn-RS" altLang="sr-Latn-RS" dirty="0" smtClean="0"/>
              <a:t>Svaki</a:t>
            </a:r>
            <a:r>
              <a:rPr lang="sr-Latn-RS" altLang="sr-Latn-RS" baseline="0" dirty="0" smtClean="0"/>
              <a:t> od tih pojmova već je objašnjen pri razmatranju krivičnog dela ometanja podataka (član 4), a ista objašnjenja važe i za ometanje sistema.</a:t>
            </a: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45</a:t>
            </a:fld>
            <a:endParaRPr lang="en-US"/>
          </a:p>
        </p:txBody>
      </p:sp>
    </p:spTree>
    <p:extLst>
      <p:ext uri="{BB962C8B-B14F-4D97-AF65-F5344CB8AC3E}">
        <p14:creationId xmlns:p14="http://schemas.microsoft.com/office/powerpoint/2010/main" val="563407794"/>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5. Budimpeštanske konvencije s markiranim elementom „ometanje...unošenjem, prenošenjem, oštećenjem, brisanjem, pogoršanjem, menjanjem ili prikrivanjem računarskih podataka“.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algn="just" eaLnBrk="1" hangingPunct="1"/>
            <a:r>
              <a:rPr lang="sr-Latn-RS" altLang="en-US" dirty="0" smtClean="0"/>
              <a:t>Brojna</a:t>
            </a:r>
            <a:r>
              <a:rPr lang="sr-Latn-RS" altLang="en-US" baseline="0" dirty="0" smtClean="0"/>
              <a:t> dela predviđena Konvencijom zahtevaju da je izvršenje „protivpravno,“ odnosno bez ovlašćenja odgovarajućeg lica ili entiteta. U mnogim slučajevima, međutim, moguće je da lice koje ometa računarski sistem to čini zakonski. Na slajdu se prikazuju neki od primera gde lice može legitimno ometati računarski sistem, bez krivične odgovornosti prema članu 5.</a:t>
            </a:r>
            <a:endParaRPr lang="en-US" alt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46</a:t>
            </a:fld>
            <a:endParaRPr lang="en-US"/>
          </a:p>
        </p:txBody>
      </p:sp>
    </p:spTree>
    <p:extLst>
      <p:ext uri="{BB962C8B-B14F-4D97-AF65-F5344CB8AC3E}">
        <p14:creationId xmlns:p14="http://schemas.microsoft.com/office/powerpoint/2010/main" val="621580978"/>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en-US" b="1" dirty="0" smtClean="0"/>
              <a:t>T</a:t>
            </a:r>
            <a:r>
              <a:rPr lang="sr-Latn-RS" b="1" dirty="0" smtClean="0"/>
              <a:t>ačno.</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Prekidanje dovoda</a:t>
            </a:r>
            <a:r>
              <a:rPr lang="sr-Latn-RS" baseline="0" dirty="0" smtClean="0"/>
              <a:t> struje ne potpada pod delokrug člana 5. Budimpeštanske konvencije. Član 5. obuhvata samo ometanje sisema koje se vrši unošenjem, prenošenjem, oštećenjem, brisanjem, pogoršanjem, menjanjem ili prikrivanjem računarskih podataka, a ne fizički čin presecanja električnih kablova.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47</a:t>
            </a:fld>
            <a:endParaRPr lang="en-US"/>
          </a:p>
        </p:txBody>
      </p:sp>
    </p:spTree>
    <p:extLst>
      <p:ext uri="{BB962C8B-B14F-4D97-AF65-F5344CB8AC3E}">
        <p14:creationId xmlns:p14="http://schemas.microsoft.com/office/powerpoint/2010/main" val="1798560082"/>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en-US" b="1" dirty="0" smtClean="0"/>
              <a:t>T</a:t>
            </a:r>
            <a:r>
              <a:rPr lang="sr-Latn-RS" b="1" dirty="0" smtClean="0"/>
              <a:t>ačno.</a:t>
            </a: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Prekidanje dovoda</a:t>
            </a:r>
            <a:r>
              <a:rPr lang="sr-Latn-RS" baseline="0" dirty="0" smtClean="0"/>
              <a:t> struje ne potpada pod delokrug člana 5. Budimpeštanske konvencije. Član 5. obuhvata samo ometanje sisema koje se vrši unošenjem, prenošenjem, oštećenjem, brisanjem, pogoršanjem, menjanjem ili prikrivanjem računarskih podataka, a ne fizički čin presecanja električnih kablova. </a:t>
            </a: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dirty="0" smtClean="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48</a:t>
            </a:fld>
            <a:endParaRPr lang="en-US"/>
          </a:p>
        </p:txBody>
      </p:sp>
    </p:spTree>
    <p:extLst>
      <p:ext uri="{BB962C8B-B14F-4D97-AF65-F5344CB8AC3E}">
        <p14:creationId xmlns:p14="http://schemas.microsoft.com/office/powerpoint/2010/main" val="1594431856"/>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85000" lnSpcReduction="10000"/>
          </a:bodyPr>
          <a:lstStyle/>
          <a:p>
            <a:pPr algn="just">
              <a:defRPr/>
            </a:pPr>
            <a:r>
              <a:rPr lang="sr-Latn-RS" altLang="en-US" dirty="0" smtClean="0">
                <a:ea typeface="ＭＳ Ｐゴシック" panose="020B0600070205080204" pitchFamily="34" charset="-128"/>
              </a:rPr>
              <a:t>Jedno</a:t>
            </a:r>
            <a:r>
              <a:rPr lang="sr-Latn-RS" altLang="en-US" baseline="0" dirty="0" smtClean="0">
                <a:ea typeface="ＭＳ Ｐゴシック" panose="020B0600070205080204" pitchFamily="34" charset="-128"/>
              </a:rPr>
              <a:t> od najznačajnijih krivičnih dela u Budimpeštanskoj konvenciji jeste delo zloupotrebe uređaja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Član 6</a:t>
            </a:r>
            <a:r>
              <a:rPr lang="en-GB" altLang="en-US" dirty="0" smtClean="0">
                <a:ea typeface="ＭＳ Ｐゴシック" panose="020B0600070205080204" pitchFamily="34" charset="-128"/>
              </a:rPr>
              <a:t>.</a:t>
            </a:r>
            <a:endParaRPr lang="en-GB" altLang="en-US" dirty="0">
              <a:ea typeface="ＭＳ Ｐゴシック" panose="020B0600070205080204" pitchFamily="34" charset="-128"/>
            </a:endParaRPr>
          </a:p>
          <a:p>
            <a:pPr algn="just">
              <a:defRPr/>
            </a:pPr>
            <a:r>
              <a:rPr lang="en-GB" altLang="en-US" dirty="0">
                <a:ea typeface="ＭＳ Ｐゴシック" panose="020B0600070205080204" pitchFamily="34" charset="-128"/>
              </a:rPr>
              <a:t> </a:t>
            </a:r>
          </a:p>
          <a:p>
            <a:pPr algn="just">
              <a:defRPr/>
            </a:pPr>
            <a:r>
              <a:rPr lang="sr-Latn-RS" altLang="en-US" dirty="0" smtClean="0">
                <a:ea typeface="ＭＳ Ｐゴシック" panose="020B0600070205080204" pitchFamily="34" charset="-128"/>
              </a:rPr>
              <a:t>Kao</a:t>
            </a:r>
            <a:r>
              <a:rPr lang="sr-Latn-RS" altLang="en-US" baseline="0" dirty="0" smtClean="0">
                <a:ea typeface="ＭＳ Ｐゴシック" panose="020B0600070205080204" pitchFamily="34" charset="-128"/>
              </a:rPr>
              <a:t> i kod ostalih dela, radnja počinioca mora biti namerna i protivpravna. Ovo delo obuhvata širok raspon aktivnosti, i sve su povezane sa zloupotrebom uređaja.</a:t>
            </a:r>
            <a:r>
              <a:rPr lang="en-GB" altLang="en-US" dirty="0" smtClean="0">
                <a:ea typeface="ＭＳ Ｐゴシック" panose="020B0600070205080204" pitchFamily="34" charset="-128"/>
              </a:rPr>
              <a:t> </a:t>
            </a:r>
            <a:endParaRPr lang="en-GB" altLang="en-US" dirty="0">
              <a:ea typeface="ＭＳ Ｐゴシック" panose="020B0600070205080204" pitchFamily="34" charset="-128"/>
            </a:endParaRPr>
          </a:p>
          <a:p>
            <a:pPr algn="just">
              <a:defRPr/>
            </a:pPr>
            <a:endParaRPr lang="en-GB" altLang="sr-Latn-RS" dirty="0">
              <a:ea typeface="ＭＳ Ｐゴシック" panose="020B0600070205080204" pitchFamily="34" charset="-128"/>
            </a:endParaRPr>
          </a:p>
          <a:p>
            <a:pPr algn="just">
              <a:defRPr/>
            </a:pPr>
            <a:r>
              <a:rPr lang="sr-Latn-RS" altLang="en-US" dirty="0" smtClean="0">
                <a:ea typeface="ＭＳ Ｐゴシック" panose="020B0600070205080204" pitchFamily="34" charset="-128"/>
              </a:rPr>
              <a:t>Ovo je sasvim „novo“ krivično delo, koje nije uključeno u Preporuku iz 1989. godine. Pri</a:t>
            </a:r>
            <a:r>
              <a:rPr lang="sr-Latn-RS" altLang="en-US" baseline="0" dirty="0" smtClean="0">
                <a:ea typeface="ＭＳ Ｐゴシック" panose="020B0600070205080204" pitchFamily="34" charset="-128"/>
              </a:rPr>
              <a:t> tom, vrlo je inovativno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činjenice koje su njime opisane prethodno nisu bile prepoznate kao krivično delo u većini nacionalnih zakonodavstava.</a:t>
            </a:r>
            <a:r>
              <a:rPr lang="en-GB" altLang="en-US" dirty="0" smtClean="0">
                <a:ea typeface="ＭＳ Ｐゴシック" panose="020B0600070205080204" pitchFamily="34" charset="-128"/>
              </a:rPr>
              <a:t> </a:t>
            </a:r>
            <a:endParaRPr lang="en-GB" altLang="en-US" dirty="0">
              <a:ea typeface="ＭＳ Ｐゴシック" panose="020B0600070205080204" pitchFamily="34" charset="-128"/>
            </a:endParaRPr>
          </a:p>
          <a:p>
            <a:pPr algn="just">
              <a:defRPr/>
            </a:pPr>
            <a:r>
              <a:rPr lang="en-GB" altLang="en-US" dirty="0">
                <a:ea typeface="ＭＳ Ｐゴシック" panose="020B0600070205080204" pitchFamily="34" charset="-128"/>
              </a:rPr>
              <a:t> </a:t>
            </a:r>
          </a:p>
          <a:p>
            <a:pPr algn="just">
              <a:defRPr/>
            </a:pPr>
            <a:r>
              <a:rPr lang="sr-Latn-RS" altLang="en-US" dirty="0" smtClean="0">
                <a:ea typeface="ＭＳ Ｐゴシック" panose="020B0600070205080204" pitchFamily="34" charset="-128"/>
              </a:rPr>
              <a:t>U suštini, ovim članom se zabranjuje proizvodnja,</a:t>
            </a:r>
            <a:r>
              <a:rPr lang="sr-Latn-RS" altLang="en-US" baseline="0" dirty="0" smtClean="0">
                <a:ea typeface="ＭＳ Ｐゴシック" panose="020B0600070205080204" pitchFamily="34" charset="-128"/>
              </a:rPr>
              <a:t> prodaja, nabavljanje radi upotrebe, uvoz, distribucija i drugi oblici stavljanja na raspolaganje uređaja, uključujući i računarski program, napravljenog ili prilagođenog prvenstveno u svrhu izvršenja nekog od drugih dela propisanih Konvencijom. </a:t>
            </a:r>
            <a:r>
              <a:rPr lang="en-GB" altLang="en-US" dirty="0" smtClean="0">
                <a:ea typeface="ＭＳ Ｐゴシック" panose="020B0600070205080204" pitchFamily="34" charset="-128"/>
              </a:rPr>
              <a:t> </a:t>
            </a:r>
            <a:endParaRPr lang="en-GB" altLang="en-US" dirty="0">
              <a:ea typeface="ＭＳ Ｐゴシック" panose="020B0600070205080204" pitchFamily="34" charset="-128"/>
            </a:endParaRPr>
          </a:p>
          <a:p>
            <a:pPr algn="just">
              <a:defRPr/>
            </a:pPr>
            <a:endParaRPr lang="en-GB" altLang="sr-Latn-RS" dirty="0">
              <a:ea typeface="ＭＳ Ｐゴシック" panose="020B0600070205080204" pitchFamily="34" charset="-128"/>
            </a:endParaRPr>
          </a:p>
          <a:p>
            <a:pPr algn="just">
              <a:defRPr/>
            </a:pPr>
            <a:r>
              <a:rPr lang="sr-Latn-RS" altLang="en-US" dirty="0" smtClean="0">
                <a:ea typeface="ＭＳ Ｐゴシック" panose="020B0600070205080204" pitchFamily="34" charset="-128"/>
              </a:rPr>
              <a:t>Isto tako, propisuje se kao krivično</a:t>
            </a:r>
            <a:r>
              <a:rPr lang="sr-Latn-RS" altLang="en-US" baseline="0" dirty="0" smtClean="0">
                <a:ea typeface="ＭＳ Ｐゴシック" panose="020B0600070205080204" pitchFamily="34" charset="-128"/>
              </a:rPr>
              <a:t> delo prodaja računarskih lozinki, pristupnih šifara ili sličnih podataka pomoću kojih je moguće pristupiti delu računarskog sistema ili računarskom sistemu u celini.</a:t>
            </a:r>
            <a:r>
              <a:rPr lang="en-GB" altLang="en-US" dirty="0" smtClean="0">
                <a:ea typeface="ＭＳ Ｐゴシック" panose="020B0600070205080204" pitchFamily="34" charset="-128"/>
              </a:rPr>
              <a:t> </a:t>
            </a:r>
            <a:endParaRPr lang="en-GB" altLang="en-US" dirty="0">
              <a:ea typeface="ＭＳ Ｐゴシック" panose="020B0600070205080204" pitchFamily="34" charset="-128"/>
            </a:endParaRPr>
          </a:p>
          <a:p>
            <a:pPr algn="just">
              <a:defRPr/>
            </a:pPr>
            <a:endParaRPr lang="en-GB" altLang="en-US" dirty="0">
              <a:ea typeface="ＭＳ Ｐゴシック" panose="020B0600070205080204" pitchFamily="34" charset="-128"/>
            </a:endParaRPr>
          </a:p>
          <a:p>
            <a:pPr algn="just">
              <a:defRPr/>
            </a:pPr>
            <a:r>
              <a:rPr lang="sr-Latn-RS" altLang="en-US" dirty="0" smtClean="0">
                <a:ea typeface="ＭＳ Ｐゴシック" panose="020B0600070205080204" pitchFamily="34" charset="-128"/>
              </a:rPr>
              <a:t>Ovom odredbom Konvencija</a:t>
            </a:r>
            <a:r>
              <a:rPr lang="sr-Latn-RS" altLang="en-US" baseline="0" dirty="0" smtClean="0">
                <a:ea typeface="ＭＳ Ｐゴシック" panose="020B0600070205080204" pitchFamily="34" charset="-128"/>
              </a:rPr>
              <a:t> odgovara na potrebu da se inkriminiše ekonomski sve značajnije „sekundarno tržište opreme koja omogućava krivično delo“, a koje je u procvatu: hakeri prodaju alate svog zanata onlajn, samostalno kreirani virusni softveri široko su dostupni onlajn, dok se lozinke ukradene korišćenjem trojanaca i drugih uređaja prodaju na veliko. Drugim rečima, </a:t>
            </a:r>
            <a:r>
              <a:rPr lang="sr-Latn-RS" altLang="en-US" i="1" baseline="0" dirty="0" smtClean="0">
                <a:ea typeface="ＭＳ Ｐゴシック" panose="020B0600070205080204" pitchFamily="34" charset="-128"/>
              </a:rPr>
              <a:t>hakovanje</a:t>
            </a:r>
            <a:r>
              <a:rPr lang="sr-Latn-RS" altLang="en-US" baseline="0" dirty="0" smtClean="0">
                <a:ea typeface="ＭＳ Ｐゴシック" panose="020B0600070205080204" pitchFamily="34" charset="-128"/>
              </a:rPr>
              <a:t> računarskih sistema više nije rezervisano za najveštije programere. I „običan“  prestupnik danas lako može da kupi neophodne alate, ili, direktno, ukradene lozinke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a prodavac će vrlo često ponuditi i „servis za potrošače,“ odnosno pomoći klijentu da svoj računar prilagodi izvršenju krivičnog dela.</a:t>
            </a:r>
            <a:endParaRPr lang="en-GB" altLang="sr-Latn-RS" dirty="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49</a:t>
            </a:fld>
            <a:endParaRPr lang="en-US"/>
          </a:p>
        </p:txBody>
      </p:sp>
    </p:spTree>
    <p:extLst>
      <p:ext uri="{BB962C8B-B14F-4D97-AF65-F5344CB8AC3E}">
        <p14:creationId xmlns:p14="http://schemas.microsoft.com/office/powerpoint/2010/main" val="39990711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Trener</a:t>
            </a:r>
            <a:r>
              <a:rPr lang="sr-Latn-RS" baseline="0" dirty="0" smtClean="0"/>
              <a:t> treba da zatraži od učesnika da objasne kako bi oni definisali visokotehnološki kriminal. Kako bi podstakao diskusiju, trener može početi s eksplicitnijim primerima visokotehnološkog kriminala, kao što je neovlašćeni pristup računaru,</a:t>
            </a:r>
            <a:r>
              <a:rPr lang="sr-Latn-RS" b="1" i="1" u="sng" baseline="0" dirty="0" smtClean="0">
                <a:solidFill>
                  <a:srgbClr val="FF0000"/>
                </a:solidFill>
              </a:rPr>
              <a:t> </a:t>
            </a:r>
            <a:r>
              <a:rPr lang="sr-Latn-RS" b="0" i="0" u="none" baseline="0" dirty="0" smtClean="0">
                <a:solidFill>
                  <a:srgbClr val="FF0000"/>
                </a:solidFill>
              </a:rPr>
              <a:t>ometanje</a:t>
            </a:r>
            <a:r>
              <a:rPr lang="sr-Latn-RS" baseline="0" dirty="0" smtClean="0"/>
              <a:t> podataka i računarskih sistema, itd. </a:t>
            </a:r>
            <a:r>
              <a:rPr lang="sr-Latn-RS" dirty="0" smtClean="0"/>
              <a:t>Trener onda može izneti</a:t>
            </a:r>
            <a:r>
              <a:rPr lang="sr-Latn-RS" baseline="0" dirty="0" smtClean="0"/>
              <a:t> primere </a:t>
            </a:r>
            <a:r>
              <a:rPr lang="sr-Latn-RS" b="0" i="0" u="none" baseline="0" dirty="0" smtClean="0"/>
              <a:t>klasičnih</a:t>
            </a:r>
            <a:r>
              <a:rPr lang="sr-Latn-RS" baseline="0" dirty="0" smtClean="0"/>
              <a:t> krivičnih dela koja uključuju korišćenje računarskih sistema (npr. ubistvo koordinirano korišćenjem mobilnog telefona) i postaviti pitanje da li delokrug visokotehnološkog kriminala obuhvata i njih.</a:t>
            </a:r>
            <a:r>
              <a:rPr lang="en-US" i="0"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a:t>
            </a:fld>
            <a:endParaRPr lang="en-US"/>
          </a:p>
        </p:txBody>
      </p:sp>
    </p:spTree>
    <p:extLst>
      <p:ext uri="{BB962C8B-B14F-4D97-AF65-F5344CB8AC3E}">
        <p14:creationId xmlns:p14="http://schemas.microsoft.com/office/powerpoint/2010/main" val="2441389807"/>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6. Budimpeštanske konvencije s markiranim elementom „</a:t>
            </a:r>
            <a:r>
              <a:rPr lang="sr-Latn-RS" sz="1200" b="0" dirty="0" smtClean="0">
                <a:solidFill>
                  <a:srgbClr val="FF0000"/>
                </a:solidFill>
              </a:rPr>
              <a:t>proizvodnja, prodaja, nabavljanje radi upotrebe, uvoz, distribucija</a:t>
            </a:r>
            <a:r>
              <a:rPr lang="sr-Latn-RS" sz="1200" b="0" dirty="0" smtClean="0"/>
              <a:t> i drugi oblici </a:t>
            </a:r>
            <a:r>
              <a:rPr lang="sr-Latn-RS" sz="1200" b="0" dirty="0" smtClean="0">
                <a:solidFill>
                  <a:srgbClr val="FF0000"/>
                </a:solidFill>
              </a:rPr>
              <a:t>stavljanja na raspolaganje</a:t>
            </a:r>
            <a:r>
              <a:rPr lang="sr-Latn-RS" baseline="0" dirty="0" smtClean="0"/>
              <a:t>“. </a:t>
            </a:r>
          </a:p>
          <a:p>
            <a:pPr algn="just"/>
            <a:endParaRPr lang="sr-Latn-RS" baseline="0" dirty="0" smtClean="0"/>
          </a:p>
          <a:p>
            <a:pPr algn="just"/>
            <a:r>
              <a:rPr lang="sr-Latn-RS" baseline="0" dirty="0" smtClean="0"/>
              <a:t>S desne strane je objašnjenje markiranog elementa</a:t>
            </a: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Član 6. inkriminiše </a:t>
            </a:r>
            <a:r>
              <a:rPr lang="sr-Latn-RS" sz="1200" b="0" dirty="0" smtClean="0">
                <a:solidFill>
                  <a:srgbClr val="FF0000"/>
                </a:solidFill>
              </a:rPr>
              <a:t>proizvodnju, prodaju, nabavljanje radi upotrebe, uvoz, distribuciju</a:t>
            </a:r>
            <a:r>
              <a:rPr lang="sr-Latn-RS" sz="1200" b="0" dirty="0" smtClean="0"/>
              <a:t> i druge oblike </a:t>
            </a:r>
            <a:r>
              <a:rPr lang="sr-Latn-RS" sz="1200" b="0" dirty="0" smtClean="0">
                <a:solidFill>
                  <a:srgbClr val="FF0000"/>
                </a:solidFill>
              </a:rPr>
              <a:t>stavljanja na raspolaganje uređaja, napravljenog</a:t>
            </a:r>
            <a:r>
              <a:rPr lang="sr-Latn-RS" sz="1200" b="0" baseline="0" dirty="0" smtClean="0">
                <a:solidFill>
                  <a:srgbClr val="FF0000"/>
                </a:solidFill>
              </a:rPr>
              <a:t> ili prilagođenog prvenstveno u svrhu izvršenja dela iz oblasti visokotehnološkog kriminala. </a:t>
            </a:r>
            <a:endParaRPr lang="en-PK"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50</a:t>
            </a:fld>
            <a:endParaRPr lang="en-US"/>
          </a:p>
        </p:txBody>
      </p:sp>
    </p:spTree>
    <p:extLst>
      <p:ext uri="{BB962C8B-B14F-4D97-AF65-F5344CB8AC3E}">
        <p14:creationId xmlns:p14="http://schemas.microsoft.com/office/powerpoint/2010/main" val="2996911502"/>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6. Budimpeštanske konvencije s markiranim elementom „uređaj...računarski program“.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eaLnBrk="1" hangingPunct="1"/>
            <a:r>
              <a:rPr lang="sr-Latn-RS" altLang="sr-Latn-RS" dirty="0" smtClean="0"/>
              <a:t>Član</a:t>
            </a:r>
            <a:r>
              <a:rPr lang="sr-Latn-RS" altLang="sr-Latn-RS" baseline="0" dirty="0" smtClean="0"/>
              <a:t> </a:t>
            </a:r>
            <a:r>
              <a:rPr lang="en-GB" altLang="sr-Latn-RS" dirty="0" smtClean="0"/>
              <a:t>6</a:t>
            </a:r>
            <a:r>
              <a:rPr lang="sr-Latn-RS" altLang="sr-Latn-RS" dirty="0" smtClean="0"/>
              <a:t>.</a:t>
            </a:r>
            <a:r>
              <a:rPr lang="en-GB" altLang="sr-Latn-RS" dirty="0" smtClean="0"/>
              <a:t> </a:t>
            </a:r>
            <a:r>
              <a:rPr lang="sr-Latn-RS" altLang="sr-Latn-RS" dirty="0" smtClean="0"/>
              <a:t>obuhvata zloupotrebu</a:t>
            </a:r>
            <a:r>
              <a:rPr lang="sr-Latn-RS" altLang="sr-Latn-RS" baseline="0" dirty="0" smtClean="0"/>
              <a:t> i uređaja i računarskih programa. Drugim rečima, član 6. uključuje proizvodnju, prodaju itd. programa koji su napravljeni da menjaju ili uništavaju podatke, ili ometaju rad računarskih sistema. To znači da su i virusni programi koji nisu sadržani u uređaju predviđeni članom 6, čak i kada nema zloupotrebe fizičkog uređaja.</a:t>
            </a: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51</a:t>
            </a:fld>
            <a:endParaRPr lang="en-US"/>
          </a:p>
        </p:txBody>
      </p:sp>
    </p:spTree>
    <p:extLst>
      <p:ext uri="{BB962C8B-B14F-4D97-AF65-F5344CB8AC3E}">
        <p14:creationId xmlns:p14="http://schemas.microsoft.com/office/powerpoint/2010/main" val="1820323855"/>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sr-Latn-RS" dirty="0" smtClean="0"/>
              <a:t>S leve strane slajda prikazan je tekst</a:t>
            </a:r>
            <a:r>
              <a:rPr lang="sr-Latn-RS" baseline="0" dirty="0" smtClean="0"/>
              <a:t> člana 6. Budimpeštanske konvencije s markiranim elementom „napravljenog ili prilagođenog prvenstveno...“.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eaLnBrk="1" hangingPunct="1"/>
            <a:r>
              <a:rPr lang="sr-Latn-RS" altLang="sr-Latn-RS" dirty="0" smtClean="0"/>
              <a:t>Autori Budimpeštanske konvencije su morali da odluče da li opseg</a:t>
            </a:r>
            <a:r>
              <a:rPr lang="sr-Latn-RS" altLang="sr-Latn-RS" baseline="0" dirty="0" smtClean="0"/>
              <a:t> člana 6. treba da obuhvati i uređaje s dvojnom namenom ili ne. Njihovo uključivanje bi možda dodvelo do preteranog inkriminisanja proizvodnje i distribucije uređaja, čak i kada nisu proizvedeni i distribuirani </a:t>
            </a:r>
            <a:r>
              <a:rPr lang="sr-Latn-RS" altLang="sr-Latn-RS" dirty="0" smtClean="0"/>
              <a:t>u</a:t>
            </a:r>
            <a:r>
              <a:rPr lang="sr-Latn-RS" altLang="sr-Latn-RS" baseline="0" dirty="0" smtClean="0"/>
              <a:t> svrhu vršenja krivičnog dela. S druge strane, isključiti uređaje dvostruke namene bilo bi previše usko, jer bi se onda moralo dokazati da je dati uređaj proizveden posebno za potrebe izvršenja dela iz oblasti visokotehnološkog kriminala. Budimpeštanska konvencija je usvojila uravnotežen pristup, tako da se član 6. odnosi na uređaje napravljene ili prilagođene prvenstveno, ali ne i isključivo, u svrhu vršenja krivičnih dela iz oblasti visokotehnološkog kriminala utvrđenih u skladu sa članovima 2-5 Konvencije (nezakonit pristup, nezakonito presretanje, ometanje podataka i ometanje sistema).</a:t>
            </a: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52</a:t>
            </a:fld>
            <a:endParaRPr lang="en-US"/>
          </a:p>
        </p:txBody>
      </p:sp>
    </p:spTree>
    <p:extLst>
      <p:ext uri="{BB962C8B-B14F-4D97-AF65-F5344CB8AC3E}">
        <p14:creationId xmlns:p14="http://schemas.microsoft.com/office/powerpoint/2010/main" val="281562605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6. Budimpeštanske konvencije s markiranim elementom „</a:t>
            </a:r>
            <a:r>
              <a:rPr lang="sr-Latn-RS" sz="1200" b="0" dirty="0" smtClean="0">
                <a:solidFill>
                  <a:srgbClr val="FF0000"/>
                </a:solidFill>
              </a:rPr>
              <a:t>računarske lozinke, pristupne šifre ili sličnog podatka ... s namerom da se koristi u svrhu izvršenja nekog od dela propisanih u članovima 2 do 5</a:t>
            </a:r>
            <a:r>
              <a:rPr lang="sr-Latn-RS" baseline="0" dirty="0" smtClean="0"/>
              <a:t>“.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algn="just" eaLnBrk="1" hangingPunct="1"/>
            <a:r>
              <a:rPr lang="sr-Latn-RS" altLang="sr-Latn-RS" dirty="0" smtClean="0"/>
              <a:t>Uz zloupotrebu uređaja i računarskih programa, članom 6.</a:t>
            </a:r>
            <a:r>
              <a:rPr lang="sr-Latn-RS" altLang="sr-Latn-RS" baseline="0" dirty="0" smtClean="0"/>
              <a:t> se definiše kao krivično delo i proizvodnja, prodaja, itd. pristupnih šifara, računarskih lozinki i drugih sličnih podataka koji omogućavaju pristup računarskom sistemu u celini ili nekom njegovom delu.</a:t>
            </a:r>
            <a:r>
              <a:rPr lang="en-GB" altLang="sr-Latn-RS" dirty="0" smtClean="0"/>
              <a:t> </a:t>
            </a:r>
            <a:endParaRPr lang="en-GB" altLang="sr-Latn-RS" dirty="0"/>
          </a:p>
          <a:p>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53</a:t>
            </a:fld>
            <a:endParaRPr lang="en-US"/>
          </a:p>
        </p:txBody>
      </p:sp>
    </p:spTree>
    <p:extLst>
      <p:ext uri="{BB962C8B-B14F-4D97-AF65-F5344CB8AC3E}">
        <p14:creationId xmlns:p14="http://schemas.microsoft.com/office/powerpoint/2010/main" val="21296046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6. Budimpeštanske konvencije s markiranim elementom „</a:t>
            </a:r>
            <a:r>
              <a:rPr lang="sr-Latn-RS" sz="1200" b="0" dirty="0" smtClean="0">
                <a:solidFill>
                  <a:srgbClr val="FF0000"/>
                </a:solidFill>
              </a:rPr>
              <a:t>posedovanje...</a:t>
            </a:r>
            <a:r>
              <a:rPr lang="sr-Latn-RS" sz="1200" dirty="0" smtClean="0"/>
              <a:t> </a:t>
            </a:r>
            <a:r>
              <a:rPr lang="sr-Latn-RS" sz="1200" b="0" dirty="0" smtClean="0">
                <a:solidFill>
                  <a:srgbClr val="FF0000"/>
                </a:solidFill>
              </a:rPr>
              <a:t>s namerom da se koristi u svrhu izvršenja nekog od dela propisanih u članovima 2-5...određeni broj takvih stvari</a:t>
            </a:r>
            <a:r>
              <a:rPr lang="sr-Latn-RS" baseline="0" dirty="0" smtClean="0"/>
              <a:t>“.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algn="just" eaLnBrk="1" hangingPunct="1"/>
            <a:r>
              <a:rPr lang="sr-Latn-RS" altLang="sr-Latn-RS" dirty="0" smtClean="0"/>
              <a:t>Uz</a:t>
            </a:r>
            <a:r>
              <a:rPr lang="sr-Latn-RS" altLang="sr-Latn-RS" baseline="0" dirty="0" smtClean="0"/>
              <a:t> proizvodnju i distribuciju uređaja, računarskih programa, lozinki, pristupnih šifara, itd. član 6. kao krivično delo definiše i posedovanje istih, ukoliko je posedovanje tih stvari s namerom izvršenja dela visokotehnološkog kriminala. To dopušta Stranama ugovornicama da kao krivično delo propišu samo posedovanje određenog broja stvari (što se može upotrebiti kako bi se inkriminisalo samo posedovanje u komercijalne svrhe).</a:t>
            </a:r>
            <a:r>
              <a:rPr lang="en-GB" altLang="sr-Latn-RS" dirty="0" smtClean="0"/>
              <a:t> </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54</a:t>
            </a:fld>
            <a:endParaRPr lang="en-US"/>
          </a:p>
        </p:txBody>
      </p:sp>
    </p:spTree>
    <p:extLst>
      <p:ext uri="{BB962C8B-B14F-4D97-AF65-F5344CB8AC3E}">
        <p14:creationId xmlns:p14="http://schemas.microsoft.com/office/powerpoint/2010/main" val="172582804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6. Budimpeštanske konvencije s markiranim elementom „ne služe u svrhu izvršenja dela....ovlašćeno testiranje ili zaštitu“.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Ovim</a:t>
            </a:r>
            <a:r>
              <a:rPr lang="sr-Latn-RS" altLang="sr-Latn-RS" baseline="0" dirty="0" smtClean="0"/>
              <a:t> se objašnjavaju određeni izuzeci u odnosu na opseg dela. Poput ostalih krivičnih dela predviđenim Budimpeštanskom konvencijom, primena člana 6. se ne proširuje na dela izvršena „zakonito.“ To obuhvata, na primer, radnje koje se preduzimaju radi ovlašćenog testiranja računarskog sistema.</a:t>
            </a:r>
            <a:r>
              <a:rPr lang="en-US" dirty="0" smtClean="0"/>
              <a:t> </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55</a:t>
            </a:fld>
            <a:endParaRPr lang="en-US"/>
          </a:p>
        </p:txBody>
      </p:sp>
    </p:spTree>
    <p:extLst>
      <p:ext uri="{BB962C8B-B14F-4D97-AF65-F5344CB8AC3E}">
        <p14:creationId xmlns:p14="http://schemas.microsoft.com/office/powerpoint/2010/main" val="20830648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altLang="en-US" dirty="0" smtClean="0"/>
              <a:t>Falsifikovanje u vezi sa</a:t>
            </a:r>
            <a:r>
              <a:rPr lang="sr-Latn-RS" altLang="en-US" baseline="0" dirty="0" smtClean="0"/>
              <a:t> računarima, kako je opisano u članu 7. Budimpeštanske konvencije, predstavlja poseban modalitet falsifikovanja. U većini zemalja falsifikovanje je klasična povreda krivičnog zakonika. Obično se odnosi na stvarne predmete i ponekad se ne može koristiti kako bi se inkriminisalo falsifikovanje u vezi sa računarima, ili </a:t>
            </a:r>
            <a:r>
              <a:rPr lang="sr-Latn-RS" altLang="en-US" b="0" i="0" u="none" baseline="0" dirty="0" smtClean="0">
                <a:solidFill>
                  <a:srgbClr val="FF0000"/>
                </a:solidFill>
              </a:rPr>
              <a:t>falsifikovanje računarskih podataka, koje ne iziskuje vizuelnu čitljivost izjava ili deklaracija uvrštenih u fizički dokument</a:t>
            </a:r>
            <a:r>
              <a:rPr lang="sr-Latn-RS" altLang="en-US" baseline="0" dirty="0" smtClean="0"/>
              <a:t>.</a:t>
            </a:r>
            <a:r>
              <a:rPr lang="en-GB" altLang="en-US" dirty="0" smtClean="0"/>
              <a:t> </a:t>
            </a:r>
            <a:endParaRPr lang="en-GB" altLang="en-US" dirty="0"/>
          </a:p>
          <a:p>
            <a:pPr algn="just"/>
            <a:endParaRPr lang="en-GB" altLang="en-US" dirty="0"/>
          </a:p>
          <a:p>
            <a:pPr algn="just"/>
            <a:r>
              <a:rPr lang="sr-Latn-RS" altLang="en-US" dirty="0" smtClean="0"/>
              <a:t>To je bio razlog za uvođenje člana 7 u Budimpeštansku konvenciju.</a:t>
            </a:r>
            <a:endParaRPr lang="en-GB" altLang="en-US" dirty="0"/>
          </a:p>
          <a:p>
            <a:pPr algn="just"/>
            <a:r>
              <a:rPr lang="en-GB" altLang="en-US" dirty="0"/>
              <a:t> </a:t>
            </a:r>
          </a:p>
          <a:p>
            <a:pPr algn="just"/>
            <a:r>
              <a:rPr lang="sr-Latn-RS" altLang="en-US" dirty="0" smtClean="0"/>
              <a:t>Konvencija, u ovom trenutku, nastoji da uvede delo</a:t>
            </a:r>
            <a:r>
              <a:rPr lang="sr-Latn-RS" altLang="en-US" baseline="0" dirty="0" smtClean="0"/>
              <a:t> koje je paralelno falsifikovanju dokumenata (stvarnih, opipljivih dokumenata) u uobičajenom smislu. U ovom slučaju, međutim, objekat dela jesu računarski podaci. Krivično delo vrše oni koji unose, menjaju, brišu ili prikrivaju računarske podatke, što rezultira u podacima koji nisu verodostojni, s namerom da se ti podaci razmatraju ili da se s njima u pravnom saobraćaju postupa kao da jesu.</a:t>
            </a:r>
            <a:endParaRPr lang="en-GB" altLang="en-US" dirty="0"/>
          </a:p>
          <a:p>
            <a:pPr algn="just"/>
            <a:r>
              <a:rPr lang="en-GB" altLang="en-US" dirty="0"/>
              <a:t> </a:t>
            </a:r>
          </a:p>
          <a:p>
            <a:pPr algn="just"/>
            <a:r>
              <a:rPr lang="sr-Latn-RS" altLang="en-US" dirty="0" smtClean="0"/>
              <a:t>Ovo krivično delo zahteva, naravno, radnju počinjenu s namerom i protivpravno.</a:t>
            </a:r>
            <a:endParaRPr lang="en-GB" altLang="sr-Latn-R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56</a:t>
            </a:fld>
            <a:endParaRPr lang="en-US"/>
          </a:p>
        </p:txBody>
      </p:sp>
    </p:spTree>
    <p:extLst>
      <p:ext uri="{BB962C8B-B14F-4D97-AF65-F5344CB8AC3E}">
        <p14:creationId xmlns:p14="http://schemas.microsoft.com/office/powerpoint/2010/main" val="4286322792"/>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7. Budimpeštanske konvencije s markiranim elementom „</a:t>
            </a:r>
            <a:r>
              <a:rPr lang="sr-Latn-RS" sz="1200" b="0" dirty="0" smtClean="0">
                <a:solidFill>
                  <a:srgbClr val="FF0000"/>
                </a:solidFill>
              </a:rPr>
              <a:t>unošenje, menjanje, brisanje ili prikrivanje</a:t>
            </a:r>
            <a:r>
              <a:rPr lang="sr-Latn-RS" baseline="0" dirty="0" smtClean="0"/>
              <a:t>“. </a:t>
            </a:r>
          </a:p>
          <a:p>
            <a:pPr algn="just"/>
            <a:endParaRPr lang="sr-Latn-RS" baseline="0" dirty="0" smtClean="0"/>
          </a:p>
          <a:p>
            <a:pPr algn="just"/>
            <a:r>
              <a:rPr lang="sr-Latn-RS" baseline="0" dirty="0" smtClean="0"/>
              <a:t>S desne strane je objašnjenje markiranog elementa</a:t>
            </a:r>
            <a:r>
              <a:rPr lang="en-US" dirty="0" smtClean="0"/>
              <a:t>. </a:t>
            </a:r>
            <a:r>
              <a:rPr lang="en-GB" altLang="sr-Latn-RS" dirty="0" smtClean="0">
                <a:ea typeface="ＭＳ Ｐゴシック" panose="020B0600070205080204" pitchFamily="34" charset="-128"/>
              </a:rPr>
              <a:t>T</a:t>
            </a:r>
            <a:r>
              <a:rPr lang="sr-Latn-RS" altLang="sr-Latn-RS" dirty="0" smtClean="0">
                <a:ea typeface="ＭＳ Ｐゴシック" panose="020B0600070205080204" pitchFamily="34" charset="-128"/>
              </a:rPr>
              <a:t>u se navode</a:t>
            </a:r>
            <a:r>
              <a:rPr lang="sr-Latn-RS" altLang="sr-Latn-RS" baseline="0" dirty="0" smtClean="0">
                <a:ea typeface="ＭＳ Ｐゴシック" panose="020B0600070205080204" pitchFamily="34" charset="-128"/>
              </a:rPr>
              <a:t> četiri načina falsifikovanja stvarnog dokumenta prema članu 7. To su</a:t>
            </a:r>
            <a:r>
              <a:rPr lang="en-GB"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marL="228600" indent="-228600" algn="just" eaLnBrk="1" hangingPunct="1">
              <a:buFontTx/>
              <a:buAutoNum type="arabicPeriod"/>
              <a:defRPr/>
            </a:pPr>
            <a:r>
              <a:rPr lang="sr-Latn-RS" altLang="sr-Latn-RS" dirty="0" smtClean="0">
                <a:ea typeface="ＭＳ Ｐゴシック" panose="020B0600070205080204" pitchFamily="34" charset="-128"/>
              </a:rPr>
              <a:t>Unošenje ispravnih ili neispravnih podataka (u</a:t>
            </a:r>
            <a:r>
              <a:rPr lang="sr-Latn-RS" altLang="sr-Latn-RS" baseline="0" dirty="0" smtClean="0">
                <a:ea typeface="ＭＳ Ｐゴシック" panose="020B0600070205080204" pitchFamily="34" charset="-128"/>
              </a:rPr>
              <a:t> vreme </a:t>
            </a:r>
            <a:r>
              <a:rPr lang="sr-Latn-RS" altLang="sr-Latn-RS" b="0" i="0" u="none" baseline="0" dirty="0" smtClean="0">
                <a:ea typeface="ＭＳ Ｐゴシック" panose="020B0600070205080204" pitchFamily="34" charset="-128"/>
              </a:rPr>
              <a:t>kreiranja</a:t>
            </a:r>
            <a:r>
              <a:rPr lang="sr-Latn-RS" altLang="sr-Latn-RS" baseline="0" dirty="0" smtClean="0">
                <a:ea typeface="ＭＳ Ｐゴシック" panose="020B0600070205080204" pitchFamily="34" charset="-128"/>
              </a:rPr>
              <a:t> ili unosa podataka</a:t>
            </a:r>
            <a:r>
              <a:rPr lang="en-GB"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marL="228600" indent="-228600" algn="just" eaLnBrk="1" hangingPunct="1">
              <a:buFontTx/>
              <a:buAutoNum type="arabicPeriod"/>
              <a:defRPr/>
            </a:pPr>
            <a:r>
              <a:rPr lang="sr-Latn-RS" altLang="sr-Latn-RS" dirty="0" smtClean="0">
                <a:ea typeface="ＭＳ Ｐゴシック" panose="020B0600070205080204" pitchFamily="34" charset="-128"/>
              </a:rPr>
              <a:t>Naknadne</a:t>
            </a:r>
            <a:r>
              <a:rPr lang="sr-Latn-RS" altLang="sr-Latn-RS" baseline="0" dirty="0" smtClean="0">
                <a:ea typeface="ＭＳ Ｐゴシック" panose="020B0600070205080204" pitchFamily="34" charset="-128"/>
              </a:rPr>
              <a:t> izmene </a:t>
            </a:r>
            <a:r>
              <a:rPr lang="en-GB" altLang="sr-Latn-RS" dirty="0" smtClean="0">
                <a:ea typeface="ＭＳ Ｐゴシック" panose="020B0600070205080204" pitchFamily="34" charset="-128"/>
              </a:rPr>
              <a:t>(</a:t>
            </a:r>
            <a:r>
              <a:rPr lang="sr-Latn-RS" altLang="sr-Latn-RS" dirty="0" smtClean="0">
                <a:ea typeface="ＭＳ Ｐゴシック" panose="020B0600070205080204" pitchFamily="34" charset="-128"/>
              </a:rPr>
              <a:t>uključujući modifikacije,</a:t>
            </a:r>
            <a:r>
              <a:rPr lang="sr-Latn-RS" altLang="sr-Latn-RS" baseline="0" dirty="0" smtClean="0">
                <a:ea typeface="ＭＳ Ｐゴシック" panose="020B0600070205080204" pitchFamily="34" charset="-128"/>
              </a:rPr>
              <a:t> varijacije ili parcijalne izmene</a:t>
            </a:r>
            <a:r>
              <a:rPr lang="en-GB"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marL="228600" indent="-228600" algn="just" eaLnBrk="1" hangingPunct="1">
              <a:buFontTx/>
              <a:buAutoNum type="arabicPeriod"/>
              <a:defRPr/>
            </a:pPr>
            <a:r>
              <a:rPr lang="sr-Latn-RS" altLang="sr-Latn-RS" dirty="0" smtClean="0">
                <a:ea typeface="ＭＳ Ｐゴシック" panose="020B0600070205080204" pitchFamily="34" charset="-128"/>
              </a:rPr>
              <a:t>Brisanje </a:t>
            </a:r>
            <a:r>
              <a:rPr lang="en-GB" altLang="sr-Latn-RS" dirty="0" smtClean="0">
                <a:ea typeface="ＭＳ Ｐゴシック" panose="020B0600070205080204" pitchFamily="34" charset="-128"/>
              </a:rPr>
              <a:t>(</a:t>
            </a:r>
            <a:r>
              <a:rPr lang="sr-Latn-RS" altLang="sr-Latn-RS" dirty="0" smtClean="0">
                <a:ea typeface="ＭＳ Ｐゴシック" panose="020B0600070205080204" pitchFamily="34" charset="-128"/>
              </a:rPr>
              <a:t>uklanjanje podataka iz medijuma s podacima</a:t>
            </a:r>
            <a:r>
              <a:rPr lang="en-GB"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marL="228600" indent="-228600" algn="just" eaLnBrk="1" hangingPunct="1">
              <a:buFontTx/>
              <a:buAutoNum type="arabicPeriod"/>
              <a:defRPr/>
            </a:pPr>
            <a:r>
              <a:rPr lang="sr-Latn-RS" altLang="sr-Latn-RS" dirty="0" smtClean="0">
                <a:ea typeface="ＭＳ Ｐゴシック" panose="020B0600070205080204" pitchFamily="34" charset="-128"/>
              </a:rPr>
              <a:t>Prikrivanje</a:t>
            </a:r>
            <a:r>
              <a:rPr lang="en-GB" altLang="sr-Latn-RS" dirty="0" smtClean="0">
                <a:ea typeface="ＭＳ Ｐゴシック" panose="020B0600070205080204" pitchFamily="34" charset="-128"/>
              </a:rPr>
              <a:t> (</a:t>
            </a:r>
            <a:r>
              <a:rPr lang="sr-Latn-RS" altLang="sr-Latn-RS" dirty="0" smtClean="0">
                <a:ea typeface="ＭＳ Ｐゴシック" panose="020B0600070205080204" pitchFamily="34" charset="-128"/>
              </a:rPr>
              <a:t>zadržavanje ili skrivanje podataka</a:t>
            </a:r>
            <a:r>
              <a:rPr lang="en-GB"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57</a:t>
            </a:fld>
            <a:endParaRPr lang="en-US"/>
          </a:p>
        </p:txBody>
      </p:sp>
    </p:spTree>
    <p:extLst>
      <p:ext uri="{BB962C8B-B14F-4D97-AF65-F5344CB8AC3E}">
        <p14:creationId xmlns:p14="http://schemas.microsoft.com/office/powerpoint/2010/main" val="1409304596"/>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7. Budimpeštanske konvencije s markiranim elementom „neverodostojnost“. </a:t>
            </a:r>
          </a:p>
          <a:p>
            <a:endParaRPr lang="sr-Latn-RS" baseline="0" dirty="0" smtClean="0"/>
          </a:p>
          <a:p>
            <a:r>
              <a:rPr lang="sr-Latn-RS" baseline="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Kako se napominje</a:t>
            </a:r>
            <a:r>
              <a:rPr lang="sr-Latn-RS" altLang="sr-Latn-RS" baseline="0" dirty="0" smtClean="0"/>
              <a:t> u Eksplanatornom izveštaju uz Budimpeštansku konvenciju, „pojam falsifikovanja veoma se razlikuje od države do države. Jedan koncept može biti utemeljen na verodostojnosti autora dokumenta, a drugi, pak, na istinitosti izjave sadržane u dokumentu. Ipak, konsenzus postoji da se obmana u odnosu na verodostojnost u najmanju ruku odnosi na izdavaoca podataka, nezavisno od tačnosti ili verodostojnosti njihovog sadržaja. Strane ugovornice mogu otići i korak dalje, tako da pojam verodostojnosti obuhvata i </a:t>
            </a:r>
            <a:r>
              <a:rPr lang="sr-Latn-RS" altLang="sr-Latn-RS" b="0" i="0" u="none" baseline="0" dirty="0" smtClean="0"/>
              <a:t>autentičnost </a:t>
            </a:r>
            <a:r>
              <a:rPr lang="sr-Latn-RS" altLang="sr-Latn-RS" baseline="0" dirty="0" smtClean="0"/>
              <a:t>podataka.</a:t>
            </a:r>
            <a:r>
              <a:rPr lang="en-US" altLang="sr-Latn-RS" dirty="0" smtClean="0"/>
              <a:t>”</a:t>
            </a:r>
            <a:endParaRPr lang="en-GB" altLang="sr-Latn-R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58</a:t>
            </a:fld>
            <a:endParaRPr lang="en-US"/>
          </a:p>
        </p:txBody>
      </p:sp>
    </p:spTree>
    <p:extLst>
      <p:ext uri="{BB962C8B-B14F-4D97-AF65-F5344CB8AC3E}">
        <p14:creationId xmlns:p14="http://schemas.microsoft.com/office/powerpoint/2010/main" val="1590922439"/>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7. Budimpeštanske konvencije s markiranim elementom „</a:t>
            </a:r>
            <a:r>
              <a:rPr lang="sr-Latn-RS" b="0" dirty="0" smtClean="0">
                <a:solidFill>
                  <a:srgbClr val="FF0000"/>
                </a:solidFill>
              </a:rPr>
              <a:t>s</a:t>
            </a:r>
            <a:r>
              <a:rPr lang="sr-Latn-RS" b="0" dirty="0" smtClean="0"/>
              <a:t> </a:t>
            </a:r>
            <a:r>
              <a:rPr lang="sr-Latn-RS" b="0" dirty="0" smtClean="0">
                <a:solidFill>
                  <a:srgbClr val="FF0000"/>
                </a:solidFill>
              </a:rPr>
              <a:t>namerom da se oni smatraju verodostojnim i da se sa njima u </a:t>
            </a:r>
            <a:r>
              <a:rPr lang="sr-Latn-RS" b="0" dirty="0" smtClean="0">
                <a:solidFill>
                  <a:srgbClr val="0070C0"/>
                </a:solidFill>
              </a:rPr>
              <a:t>pravnom saobraćaju</a:t>
            </a:r>
            <a:r>
              <a:rPr lang="sr-Latn-RS" b="0" dirty="0" smtClean="0">
                <a:solidFill>
                  <a:srgbClr val="FF0000"/>
                </a:solidFill>
              </a:rPr>
              <a:t> postupa kao da su verodostojni</a:t>
            </a:r>
            <a:r>
              <a:rPr lang="sr-Latn-RS" baseline="0" dirty="0" smtClean="0"/>
              <a:t>“. </a:t>
            </a:r>
          </a:p>
          <a:p>
            <a:endParaRPr lang="sr-Latn-RS" baseline="0" dirty="0" smtClean="0"/>
          </a:p>
          <a:p>
            <a:r>
              <a:rPr lang="sr-Latn-RS" baseline="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GB" altLang="sr-Latn-R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sr-Latn-RS" dirty="0" smtClean="0"/>
              <a:t>Uz uslov da se falsifikovanje</a:t>
            </a:r>
            <a:r>
              <a:rPr lang="sr-Latn-RS" altLang="sr-Latn-RS" baseline="0" dirty="0" smtClean="0"/>
              <a:t> u vezi sa računarima izvrši s namerom, član 7. nalaže i da lice neophodnu radnju vrši s namerom da se falsifikovani dokument smatra i da se s njim u pravnom saobraćaju (npr. pravne transakcije i dokumenta koja su pravno relevantna) postupa kao da je verodostojan. Dalje, strane ugovornice mogu zahtevati da radnja bude izvršena u cilju obmane drugog.</a:t>
            </a:r>
            <a:endParaRPr lang="en-GB" altLang="sr-Latn-RS"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59</a:t>
            </a:fld>
            <a:endParaRPr lang="en-US"/>
          </a:p>
        </p:txBody>
      </p:sp>
    </p:spTree>
    <p:extLst>
      <p:ext uri="{BB962C8B-B14F-4D97-AF65-F5344CB8AC3E}">
        <p14:creationId xmlns:p14="http://schemas.microsoft.com/office/powerpoint/2010/main" val="20623063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Na levoj strani slajda stoji šta visokotehnološki kriminal NIJE. Trener treba da naglasi da to što je krivično delo izvršeno</a:t>
            </a:r>
            <a:r>
              <a:rPr lang="sr-Latn-RS" baseline="0" dirty="0" smtClean="0"/>
              <a:t> putem računarskog sistema, ili uključuje elektronske dokaze, i dalje ne znači da je u pitanju delo visokotehnološkog kriminala.</a:t>
            </a:r>
            <a:endParaRPr lang="en-US" dirty="0"/>
          </a:p>
          <a:p>
            <a:pPr algn="just"/>
            <a:endParaRPr lang="en-US" dirty="0"/>
          </a:p>
          <a:p>
            <a:pPr algn="just"/>
            <a:r>
              <a:rPr lang="sr-Latn-RS" dirty="0" smtClean="0"/>
              <a:t>S desne strane slajda je objašnjenje zašto se svaka takva</a:t>
            </a:r>
            <a:r>
              <a:rPr lang="sr-Latn-RS" baseline="0" dirty="0" smtClean="0"/>
              <a:t> radnja, izvršena putem računarskog sistema ili ona koja obuhvata dokaze u elektronskom obliku, ne može smatrati visokotehnološkim kriminalom. Ukoliko bi se prihvatilo tako široko tumačenje, većina krivičnih dela mogla bi se kategorisati kao visokotehnološki kriminal, jer gotovo sva krivična dela obuhvataju ili korišćenje računara ili elektronske dokaze, u jednom ili drugom vidu.</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a:t>
            </a:fld>
            <a:endParaRPr lang="en-US"/>
          </a:p>
        </p:txBody>
      </p:sp>
    </p:spTree>
    <p:extLst>
      <p:ext uri="{BB962C8B-B14F-4D97-AF65-F5344CB8AC3E}">
        <p14:creationId xmlns:p14="http://schemas.microsoft.com/office/powerpoint/2010/main" val="116597035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7. Budimpeštanske konvencije s markiranim elementom „</a:t>
            </a:r>
            <a:r>
              <a:rPr lang="sr-Latn-RS" b="0" dirty="0" smtClean="0">
                <a:solidFill>
                  <a:srgbClr val="FF0000"/>
                </a:solidFill>
              </a:rPr>
              <a:t>bez obzira...direktno čitljivi i razumljivi </a:t>
            </a:r>
            <a:r>
              <a:rPr lang="sr-Latn-RS" baseline="0" dirty="0" smtClean="0"/>
              <a:t>“. </a:t>
            </a:r>
          </a:p>
          <a:p>
            <a:pPr algn="just"/>
            <a:endParaRPr lang="sr-Latn-RS" baseline="0" dirty="0" smtClean="0"/>
          </a:p>
          <a:p>
            <a:pPr algn="just"/>
            <a:r>
              <a:rPr lang="sr-Latn-RS" baseline="0" dirty="0" smtClean="0"/>
              <a:t>S desne strane je objašnjenje markiranog elementa</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p>
          <a:p>
            <a:pPr marL="0" marR="0" lvl="0" indent="0" algn="just" defTabSz="457200" rtl="0" eaLnBrk="1" fontAlgn="base" latinLnBrk="0" hangingPunct="1">
              <a:lnSpc>
                <a:spcPct val="100000"/>
              </a:lnSpc>
              <a:spcBef>
                <a:spcPct val="30000"/>
              </a:spcBef>
              <a:spcAft>
                <a:spcPct val="0"/>
              </a:spcAft>
              <a:buClrTx/>
              <a:buSzTx/>
              <a:buFontTx/>
              <a:buNone/>
              <a:tabLst/>
              <a:defRPr/>
            </a:pPr>
            <a:r>
              <a:rPr lang="sr-Latn-RS" sz="1200" dirty="0" smtClean="0">
                <a:cs typeface="Arial" panose="020B0604020202020204" pitchFamily="34" charset="0"/>
              </a:rPr>
              <a:t>Neverodostojni podaci ne moraju neophodno da budu direktno čitljivi i razumljivi za ljudsko biće</a:t>
            </a:r>
            <a:r>
              <a:rPr lang="en-US" sz="1200" dirty="0" smtClean="0">
                <a:latin typeface="+mj-lt"/>
              </a:rPr>
              <a:t>. </a:t>
            </a:r>
            <a:r>
              <a:rPr lang="sr-Latn-RS" sz="1200" dirty="0" smtClean="0">
                <a:latin typeface="+mj-lt"/>
              </a:rPr>
              <a:t>Ovo je jedinstven aspekt falsifikovanja u vezi s računarima, jer, za razliku od falsifikovanja</a:t>
            </a:r>
            <a:r>
              <a:rPr lang="sr-Latn-RS" sz="1200" baseline="0" dirty="0" smtClean="0">
                <a:latin typeface="+mj-lt"/>
              </a:rPr>
              <a:t> u tradicionalnom smislu, ne zahteva se nužno da falsifikovani podaci budu čitljivi za ljudska bića.</a:t>
            </a:r>
            <a:r>
              <a:rPr lang="en-US" sz="1200" dirty="0" smtClean="0">
                <a:latin typeface="+mj-lt"/>
              </a:rPr>
              <a:t> </a:t>
            </a:r>
            <a:endParaRPr lang="en-PK" dirty="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60</a:t>
            </a:fld>
            <a:endParaRPr lang="en-US"/>
          </a:p>
        </p:txBody>
      </p:sp>
    </p:spTree>
    <p:extLst>
      <p:ext uri="{BB962C8B-B14F-4D97-AF65-F5344CB8AC3E}">
        <p14:creationId xmlns:p14="http://schemas.microsoft.com/office/powerpoint/2010/main" val="3189924933"/>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7. Budimpeštanske konvencije s markiranim elementom „namere za obmanu ili slične nečasne namere“.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Strane mogu suziti</a:t>
            </a:r>
            <a:r>
              <a:rPr lang="sr-Latn-RS" baseline="0" dirty="0" smtClean="0"/>
              <a:t> opseg člana 7, koji predviđa opšte inkriminisanje falsifikovanja u vezi s računarima, uz određene elemente kvalifikacije dela. Strane mogu posebno zahtevati da se falsifikovanje u vezi sa računarima vrši u cilju obmane ili sa sličnom nečasnom namerom.</a:t>
            </a:r>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61</a:t>
            </a:fld>
            <a:endParaRPr lang="en-US"/>
          </a:p>
        </p:txBody>
      </p:sp>
    </p:spTree>
    <p:extLst>
      <p:ext uri="{BB962C8B-B14F-4D97-AF65-F5344CB8AC3E}">
        <p14:creationId xmlns:p14="http://schemas.microsoft.com/office/powerpoint/2010/main" val="1321952147"/>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eaLnBrk="1" hangingPunct="1"/>
            <a:r>
              <a:rPr lang="sr-Latn-RS" altLang="sr-Latn-RS" dirty="0" smtClean="0"/>
              <a:t>Prevara u vezi sa računarima, razrađena članom 8. Budimpeštanske konvencije, inkriminiše</a:t>
            </a:r>
            <a:r>
              <a:rPr lang="sr-Latn-RS" altLang="sr-Latn-RS" baseline="0" dirty="0" smtClean="0"/>
              <a:t> nanošenje imovinske štete drugom licu, s namerom i protivpravno, unošenjem, menjanjem ili prikrivanjem računarskih podataka, ili bilo kakvim ometanjem računarskog sistema, s prevarnom iili nečasnom namerom da se protivpravno pribavi imovinska korist za sebe ili drugog.</a:t>
            </a:r>
            <a:endParaRPr lang="en-GB" altLang="sr-Latn-RS" dirty="0"/>
          </a:p>
          <a:p>
            <a:pPr algn="just" eaLnBrk="1" hangingPunct="1"/>
            <a:endParaRPr lang="en-GB" altLang="sr-Latn-RS" dirty="0"/>
          </a:p>
          <a:p>
            <a:pPr algn="just" eaLnBrk="1" hangingPunct="1"/>
            <a:r>
              <a:rPr lang="sr-Latn-RS" altLang="sr-Latn-RS" dirty="0" smtClean="0"/>
              <a:t>To je značajno krivično delo, naročito jer je</a:t>
            </a:r>
            <a:r>
              <a:rPr lang="sr-Latn-RS" altLang="sr-Latn-RS" baseline="0" dirty="0" smtClean="0"/>
              <a:t> imovina koja se predstavlja, ili se njome rukovodi, u računskim sistemima, poput elektronskih sredstava, novčanih depozita, itd, postala predmet manipulacija, slično tradicionalnim oblicima svojine. Usled jedinstvene prirode izvršenja prevare u odnosu na sredstva kojima se upravlja u kompjuterskim sistemima (putem, na primer, manipulacije unosom, ili programskim manipulacijama), Budimpeštanska konvencija od Strana ugovornica zahteva da sprovedu zakonodavne mere kako bi se to propisalo kao krivično delo u domaćem pravu.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62</a:t>
            </a:fld>
            <a:endParaRPr lang="en-US"/>
          </a:p>
        </p:txBody>
      </p:sp>
    </p:spTree>
    <p:extLst>
      <p:ext uri="{BB962C8B-B14F-4D97-AF65-F5344CB8AC3E}">
        <p14:creationId xmlns:p14="http://schemas.microsoft.com/office/powerpoint/2010/main" val="1678903484"/>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8. Budimpeštanske konvencije s markiranim elementom „</a:t>
            </a:r>
            <a:r>
              <a:rPr lang="sr-Latn-RS" b="0" dirty="0" smtClean="0">
                <a:solidFill>
                  <a:srgbClr val="FF0000"/>
                </a:solidFill>
              </a:rPr>
              <a:t>unošenje, menjanje, brisanje</a:t>
            </a:r>
            <a:r>
              <a:rPr lang="sr-Latn-RS" b="0" dirty="0" smtClean="0"/>
              <a:t> ili </a:t>
            </a:r>
            <a:r>
              <a:rPr lang="sr-Latn-RS" b="0" dirty="0" smtClean="0">
                <a:solidFill>
                  <a:srgbClr val="FF0000"/>
                </a:solidFill>
              </a:rPr>
              <a:t>prikrivanje računarskih podataka</a:t>
            </a:r>
            <a:r>
              <a:rPr lang="sr-Latn-RS" b="0" dirty="0" smtClean="0">
                <a:solidFill>
                  <a:schemeClr val="tx1"/>
                </a:solidFill>
              </a:rPr>
              <a:t>....</a:t>
            </a:r>
            <a:r>
              <a:rPr lang="sr-Latn-RS" b="0" dirty="0" smtClean="0">
                <a:solidFill>
                  <a:srgbClr val="FF0000"/>
                </a:solidFill>
              </a:rPr>
              <a:t>ometanje</a:t>
            </a:r>
            <a:r>
              <a:rPr lang="sr-Latn-RS" b="0" dirty="0" smtClean="0"/>
              <a:t> </a:t>
            </a:r>
            <a:r>
              <a:rPr lang="sr-Latn-RS" b="0" dirty="0" smtClean="0">
                <a:solidFill>
                  <a:srgbClr val="FF0000"/>
                </a:solidFill>
              </a:rPr>
              <a:t>rada računarskog sistema</a:t>
            </a:r>
            <a:r>
              <a:rPr lang="sr-Latn-RS" baseline="0" dirty="0" smtClean="0"/>
              <a:t>“. </a:t>
            </a:r>
          </a:p>
          <a:p>
            <a:pPr algn="just"/>
            <a:endParaRPr lang="sr-Latn-RS" baseline="0" dirty="0" smtClean="0"/>
          </a:p>
          <a:p>
            <a:pPr algn="just"/>
            <a:r>
              <a:rPr lang="sr-Latn-RS" baseline="0" dirty="0" smtClean="0"/>
              <a:t>S desne strane je objašnjenje markiranog elementa</a:t>
            </a: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ea typeface="ＭＳ Ｐゴシック" panose="020B0600070205080204" pitchFamily="34" charset="-128"/>
              </a:rPr>
              <a:t>Prikazano</a:t>
            </a:r>
            <a:r>
              <a:rPr lang="sr-Latn-RS" altLang="sr-Latn-RS" baseline="0" dirty="0" smtClean="0">
                <a:ea typeface="ＭＳ Ｐゴシック" panose="020B0600070205080204" pitchFamily="34" charset="-128"/>
              </a:rPr>
              <a:t> je pet načina nanošenja imovinske štete prema članu </a:t>
            </a:r>
            <a:r>
              <a:rPr lang="en-GB" altLang="sr-Latn-RS" dirty="0" smtClean="0">
                <a:ea typeface="ＭＳ Ｐゴシック" panose="020B0600070205080204" pitchFamily="34" charset="-128"/>
              </a:rPr>
              <a:t>8</a:t>
            </a:r>
            <a:r>
              <a:rPr lang="en-GB" altLang="sr-Latn-RS" dirty="0">
                <a:ea typeface="ＭＳ Ｐゴシック" panose="020B0600070205080204" pitchFamily="34" charset="-128"/>
              </a:rPr>
              <a:t>. </a:t>
            </a:r>
          </a:p>
          <a:p>
            <a:pPr marL="228600" indent="-228600" algn="just" eaLnBrk="1" hangingPunct="1">
              <a:buFontTx/>
              <a:buAutoNum type="arabicPeriod"/>
              <a:defRPr/>
            </a:pPr>
            <a:r>
              <a:rPr lang="sr-Latn-RS" altLang="sr-Latn-RS" dirty="0" smtClean="0">
                <a:ea typeface="ＭＳ Ｐゴシック" panose="020B0600070205080204" pitchFamily="34" charset="-128"/>
              </a:rPr>
              <a:t>Unošenjem ispravnih ili neispravnih podataka (u vreme </a:t>
            </a:r>
            <a:r>
              <a:rPr lang="sr-Latn-RS" altLang="sr-Latn-RS" b="0" i="0" u="none" dirty="0" smtClean="0">
                <a:ea typeface="ＭＳ Ｐゴシック" panose="020B0600070205080204" pitchFamily="34" charset="-128"/>
              </a:rPr>
              <a:t>kreiranja</a:t>
            </a:r>
            <a:r>
              <a:rPr lang="sr-Latn-RS" altLang="sr-Latn-RS" dirty="0" smtClean="0">
                <a:ea typeface="ＭＳ Ｐゴシック" panose="020B0600070205080204" pitchFamily="34" charset="-128"/>
              </a:rPr>
              <a:t> ili unosa podataka);</a:t>
            </a:r>
            <a:endParaRPr lang="sr-Latn-RS" altLang="sr-Latn-RS" dirty="0">
              <a:ea typeface="ＭＳ Ｐゴシック" panose="020B0600070205080204" pitchFamily="34" charset="-128"/>
            </a:endParaRPr>
          </a:p>
          <a:p>
            <a:pPr marL="228600" indent="-228600" algn="just" eaLnBrk="1" hangingPunct="1">
              <a:buFontTx/>
              <a:buAutoNum type="arabicPeriod"/>
              <a:defRPr/>
            </a:pPr>
            <a:r>
              <a:rPr lang="sr-Latn-RS" sz="2200" dirty="0" smtClean="0"/>
              <a:t>Naknadnim izmenama </a:t>
            </a:r>
            <a:r>
              <a:rPr lang="en-US" sz="2200" dirty="0" smtClean="0"/>
              <a:t> (</a:t>
            </a:r>
            <a:r>
              <a:rPr lang="sr-Latn-RS" sz="2200" dirty="0" smtClean="0"/>
              <a:t>modifikacijama, varijacijama, parcijalnim izmenama</a:t>
            </a:r>
            <a:r>
              <a:rPr lang="en-US" sz="2200" dirty="0" smtClean="0"/>
              <a:t>)</a:t>
            </a:r>
            <a:r>
              <a:rPr lang="sr-Latn-RS" sz="2200" dirty="0" smtClean="0"/>
              <a:t>;</a:t>
            </a:r>
            <a:endParaRPr lang="en-US" sz="2200" dirty="0" smtClean="0"/>
          </a:p>
          <a:p>
            <a:pPr marL="228600" indent="-228600" algn="just" eaLnBrk="1" hangingPunct="1">
              <a:buFontTx/>
              <a:buAutoNum type="arabicPeriod"/>
              <a:defRPr/>
            </a:pPr>
            <a:r>
              <a:rPr lang="sr-Latn-RS" sz="1200" dirty="0" smtClean="0"/>
              <a:t>Brisanjem</a:t>
            </a:r>
            <a:r>
              <a:rPr lang="en-US" sz="1200" dirty="0" smtClean="0"/>
              <a:t> (</a:t>
            </a:r>
            <a:r>
              <a:rPr lang="sr-Latn-RS" sz="1200" dirty="0" smtClean="0"/>
              <a:t>uklanjanjem podataka iz </a:t>
            </a:r>
            <a:r>
              <a:rPr lang="sr-Latn-RS" sz="1200" dirty="0" smtClean="0">
                <a:solidFill>
                  <a:srgbClr val="FF0000"/>
                </a:solidFill>
              </a:rPr>
              <a:t>medij</a:t>
            </a:r>
            <a:r>
              <a:rPr lang="sr-Latn-RS" sz="1200" dirty="0" smtClean="0"/>
              <a:t>uma podataka</a:t>
            </a:r>
            <a:r>
              <a:rPr lang="en-GB" altLang="sr-Latn-RS" dirty="0" smtClean="0">
                <a:ea typeface="ＭＳ Ｐゴシック" panose="020B0600070205080204" pitchFamily="34" charset="-128"/>
              </a:rPr>
              <a:t>)</a:t>
            </a:r>
            <a:r>
              <a:rPr lang="sr-Latn-RS"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marL="228600" indent="-228600" algn="just" eaLnBrk="1" hangingPunct="1">
              <a:buFontTx/>
              <a:buAutoNum type="arabicPeriod"/>
              <a:defRPr/>
            </a:pPr>
            <a:r>
              <a:rPr lang="sr-Latn-RS" sz="1200" dirty="0" smtClean="0"/>
              <a:t>Prikrivanjem (zadržavanjem skrivanjem podataka</a:t>
            </a:r>
            <a:r>
              <a:rPr lang="en-US" sz="1200" dirty="0" smtClean="0"/>
              <a:t>)</a:t>
            </a:r>
            <a:r>
              <a:rPr lang="sr-Latn-RS" sz="1200" dirty="0" smtClean="0"/>
              <a:t>; </a:t>
            </a:r>
            <a:endParaRPr lang="en-GB" altLang="sr-Latn-RS" dirty="0">
              <a:ea typeface="ＭＳ Ｐゴシック" panose="020B0600070205080204" pitchFamily="34" charset="-128"/>
            </a:endParaRPr>
          </a:p>
          <a:p>
            <a:pPr marL="228600" indent="-228600" algn="just" eaLnBrk="1" hangingPunct="1">
              <a:buFontTx/>
              <a:buAutoNum type="arabicPeriod"/>
              <a:defRPr/>
            </a:pPr>
            <a:r>
              <a:rPr lang="sr-Latn-RS" sz="1200" dirty="0" smtClean="0"/>
              <a:t>Ometanjem (rada računarskog sistema</a:t>
            </a:r>
            <a:r>
              <a:rPr lang="en-GB" altLang="sr-Latn-RS" dirty="0" smtClean="0">
                <a:ea typeface="ＭＳ Ｐゴシック" panose="020B0600070205080204" pitchFamily="34" charset="-128"/>
              </a:rPr>
              <a:t>)</a:t>
            </a:r>
            <a:r>
              <a:rPr lang="sr-Latn-RS" altLang="sr-Latn-RS" dirty="0" smtClean="0">
                <a:ea typeface="ＭＳ Ｐゴシック" panose="020B0600070205080204" pitchFamily="34" charset="-128"/>
              </a:rPr>
              <a:t>.</a:t>
            </a:r>
            <a:endParaRPr lang="en-GB" altLang="sr-Latn-RS" dirty="0">
              <a:ea typeface="ＭＳ Ｐゴシック" panose="020B0600070205080204" pitchFamily="34" charset="-128"/>
            </a:endParaRPr>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63</a:t>
            </a:fld>
            <a:endParaRPr lang="en-US"/>
          </a:p>
        </p:txBody>
      </p:sp>
    </p:spTree>
    <p:extLst>
      <p:ext uri="{BB962C8B-B14F-4D97-AF65-F5344CB8AC3E}">
        <p14:creationId xmlns:p14="http://schemas.microsoft.com/office/powerpoint/2010/main" val="200605927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8. Budimpeštanske konvencije s markiranim elementom „</a:t>
            </a:r>
            <a:r>
              <a:rPr lang="sr-Latn-RS" b="0" dirty="0" smtClean="0">
                <a:solidFill>
                  <a:srgbClr val="FF0000"/>
                </a:solidFill>
              </a:rPr>
              <a:t>nanošenje imovinske štete</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U</a:t>
            </a:r>
            <a:r>
              <a:rPr lang="sr-Latn-RS" baseline="0" dirty="0" smtClean="0"/>
              <a:t> pogledu krivičnog dela prevare u vezi sa računarima, neophodno je da radnja proizvede direktnu materijalnu ili posedovnu štetu u odnosu na tuđu svojinu. To može značiti gubitak novca, materijalne imovine ili nematerijalne imovine koja ima ekonomsku vrednost.</a:t>
            </a:r>
            <a:endParaRPr lang="en-US" altLang="fr-FR"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64</a:t>
            </a:fld>
            <a:endParaRPr lang="en-US"/>
          </a:p>
        </p:txBody>
      </p:sp>
    </p:spTree>
    <p:extLst>
      <p:ext uri="{BB962C8B-B14F-4D97-AF65-F5344CB8AC3E}">
        <p14:creationId xmlns:p14="http://schemas.microsoft.com/office/powerpoint/2010/main" val="401313111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8. Budimpeštanske konvencije s markiranim elementom „</a:t>
            </a:r>
            <a:r>
              <a:rPr lang="sr-Latn-RS" b="0" dirty="0" smtClean="0">
                <a:solidFill>
                  <a:srgbClr val="FF0000"/>
                </a:solidFill>
              </a:rPr>
              <a:t>prevarnom ili nečasnom namerom da se neovlašćeno pribavi protivpravna imovinska korist za sebe ili drugoga</a:t>
            </a:r>
            <a:r>
              <a:rPr lang="sr-Latn-RS" b="0" baseline="0" dirty="0" smtClean="0"/>
              <a:t>“. </a:t>
            </a:r>
          </a:p>
          <a:p>
            <a:pPr algn="just"/>
            <a:endParaRPr lang="sr-Latn-RS" baseline="0" dirty="0" smtClean="0"/>
          </a:p>
          <a:p>
            <a:pPr algn="just"/>
            <a:r>
              <a:rPr lang="sr-Latn-RS" baseline="0" dirty="0" smtClean="0"/>
              <a:t>S desne strane je objašnjenje markiranog elementa</a:t>
            </a: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t>Uz zahtev da prevara</a:t>
            </a:r>
            <a:r>
              <a:rPr lang="sr-Latn-RS" altLang="sr-Latn-RS" baseline="0" dirty="0" smtClean="0"/>
              <a:t> u vezi s računarima bude počinjena s namerom, član 8, isto tako, iziskuje i da lice izvršava neophodnu radnju s prevarnom ili nečasnom namerom protivpravnog pribavljanja imovinske koristi za sebe ili drugo lice. Kao primer, radnje komercijalne prirode u oblasti tržišne konkurencije koje mogu proizvesti materijalnu štetu jednom licu, a koristiti drugom, nisu obuhvaćene ovim delom ukoliko se ne sprovode sa prevarnom ili nečasnom namerom.</a:t>
            </a:r>
            <a:r>
              <a:rPr lang="en-US" dirty="0" smtClean="0"/>
              <a:t> </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65</a:t>
            </a:fld>
            <a:endParaRPr lang="en-US"/>
          </a:p>
        </p:txBody>
      </p:sp>
    </p:spTree>
    <p:extLst>
      <p:ext uri="{BB962C8B-B14F-4D97-AF65-F5344CB8AC3E}">
        <p14:creationId xmlns:p14="http://schemas.microsoft.com/office/powerpoint/2010/main" val="73268045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55000" lnSpcReduction="20000"/>
          </a:bodyPr>
          <a:lstStyle/>
          <a:p>
            <a:pPr algn="just">
              <a:defRPr/>
            </a:pPr>
            <a:r>
              <a:rPr lang="sr-Latn-RS" altLang="en-US" dirty="0" smtClean="0">
                <a:ea typeface="ＭＳ Ｐゴシック" panose="020B0600070205080204" pitchFamily="34" charset="-128"/>
              </a:rPr>
              <a:t>Član </a:t>
            </a:r>
            <a:r>
              <a:rPr lang="en-GB" altLang="en-US" dirty="0" smtClean="0">
                <a:ea typeface="ＭＳ Ｐゴシック" panose="020B0600070205080204" pitchFamily="34" charset="-128"/>
              </a:rPr>
              <a:t>9</a:t>
            </a:r>
            <a:r>
              <a:rPr lang="sr-Latn-RS" altLang="en-US" dirty="0" smtClean="0">
                <a:ea typeface="ＭＳ Ｐゴシック" panose="020B0600070205080204" pitchFamily="34" charset="-128"/>
              </a:rPr>
              <a:t>.</a:t>
            </a:r>
            <a:r>
              <a:rPr lang="en-GB" altLang="en-US" dirty="0" smtClean="0">
                <a:ea typeface="ＭＳ Ｐゴシック" panose="020B0600070205080204" pitchFamily="34" charset="-128"/>
              </a:rPr>
              <a:t> </a:t>
            </a:r>
            <a:r>
              <a:rPr lang="sr-Latn-RS" altLang="en-US" dirty="0" smtClean="0">
                <a:ea typeface="ＭＳ Ｐゴシック" panose="020B0600070205080204" pitchFamily="34" charset="-128"/>
              </a:rPr>
              <a:t>Budimpeštanske</a:t>
            </a:r>
            <a:r>
              <a:rPr lang="sr-Latn-RS" altLang="en-US" baseline="0" dirty="0" smtClean="0">
                <a:ea typeface="ＭＳ Ｐゴシック" panose="020B0600070205080204" pitchFamily="34" charset="-128"/>
              </a:rPr>
              <a:t> konvencije predstavlja jednu od značajnijih inovacija u ovom ugovoru, propisujući kao krivična dela radnje dečije pornografije koje se vrše putem računarskog sistema.</a:t>
            </a:r>
            <a:endParaRPr lang="en-GB" altLang="en-US" dirty="0">
              <a:ea typeface="ＭＳ Ｐゴシック" panose="020B0600070205080204" pitchFamily="34" charset="-128"/>
            </a:endParaRPr>
          </a:p>
          <a:p>
            <a:pPr algn="just">
              <a:defRPr/>
            </a:pPr>
            <a:r>
              <a:rPr lang="en-GB" altLang="en-US" dirty="0">
                <a:ea typeface="ＭＳ Ｐゴシック" panose="020B0600070205080204" pitchFamily="34" charset="-128"/>
              </a:rPr>
              <a:t> </a:t>
            </a:r>
            <a:endParaRPr lang="sr-Latn-RS" altLang="en-US" dirty="0" smtClean="0">
              <a:ea typeface="ＭＳ Ｐゴシック" panose="020B0600070205080204" pitchFamily="34" charset="-128"/>
            </a:endParaRPr>
          </a:p>
          <a:p>
            <a:pPr algn="just">
              <a:defRPr/>
            </a:pPr>
            <a:r>
              <a:rPr lang="sr-Latn-RS" altLang="en-US" dirty="0" smtClean="0">
                <a:ea typeface="ＭＳ Ｐゴシック" panose="020B0600070205080204" pitchFamily="34" charset="-128"/>
              </a:rPr>
              <a:t>Trgovanje</a:t>
            </a:r>
            <a:r>
              <a:rPr lang="sr-Latn-RS" altLang="en-US" baseline="0" dirty="0" smtClean="0">
                <a:ea typeface="ＭＳ Ｐゴシック" panose="020B0600070205080204" pitchFamily="34" charset="-128"/>
              </a:rPr>
              <a:t> dečijom pornografijom dobilo je ogromne razmere s pojavom interneta. Komunkacione i informacione mreže nude brojne prednosti i mogućnosti za one koji traže tu vrstu sadržaja. Pored toga, na internetu korisnici mogu ostati anonimni dok ostvaruju onaljn pristup materijalima koji sadrže zloupotrebu dece.</a:t>
            </a:r>
            <a:endParaRPr lang="en-GB" altLang="en-US" dirty="0">
              <a:ea typeface="ＭＳ Ｐゴシック" panose="020B0600070205080204" pitchFamily="34" charset="-128"/>
            </a:endParaRPr>
          </a:p>
          <a:p>
            <a:pPr algn="just">
              <a:defRPr/>
            </a:pPr>
            <a:endParaRPr lang="sr-Latn-RS" altLang="en-US" dirty="0" smtClean="0">
              <a:ea typeface="ＭＳ Ｐゴシック" panose="020B0600070205080204" pitchFamily="34" charset="-128"/>
            </a:endParaRPr>
          </a:p>
          <a:p>
            <a:pPr algn="just">
              <a:defRPr/>
            </a:pPr>
            <a:r>
              <a:rPr lang="sr-Latn-RS" altLang="en-US" dirty="0" smtClean="0">
                <a:ea typeface="ＭＳ Ｐゴシック" panose="020B0600070205080204" pitchFamily="34" charset="-128"/>
              </a:rPr>
              <a:t>Kada</a:t>
            </a:r>
            <a:r>
              <a:rPr lang="sr-Latn-RS" altLang="en-US" baseline="0" dirty="0" smtClean="0">
                <a:ea typeface="ＭＳ Ｐゴシック" panose="020B0600070205080204" pitchFamily="34" charset="-128"/>
              </a:rPr>
              <a:t> se radi o krivičnim delima u oblasti dečije pornografije, postoji jedan naročito sporan aspekt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inkriminisanje „pseudofotografija“. Odredbe Konvencije ne odnose se samo na fotografije koje prikazuju pravo dete fotografisano tokom seksualne aktivnosti, već i </a:t>
            </a:r>
            <a:r>
              <a:rPr lang="sr-Latn-RS" altLang="en-US" b="0" i="0" u="none" baseline="0" dirty="0" smtClean="0">
                <a:ea typeface="ＭＳ Ｐゴシック" panose="020B0600070205080204" pitchFamily="34" charset="-128"/>
              </a:rPr>
              <a:t>lažni prikaz </a:t>
            </a:r>
            <a:r>
              <a:rPr lang="sr-Latn-RS" altLang="en-US" baseline="0" dirty="0" smtClean="0">
                <a:ea typeface="ＭＳ Ｐゴシック" panose="020B0600070205080204" pitchFamily="34" charset="-128"/>
              </a:rPr>
              <a:t>deteta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na primer, kompjuterski genersani dečiji likovi (gde se, npr. glava deteta postavlja na telo odrasle osobe koja vrši seksualni čin), ili slike odraslih koji (uverljivo) glume decu (ponašaju se ili oblače kao deca).</a:t>
            </a:r>
            <a:r>
              <a:rPr lang="en-GB" altLang="en-US" dirty="0" smtClean="0">
                <a:ea typeface="ＭＳ Ｐゴシック" panose="020B0600070205080204" pitchFamily="34" charset="-128"/>
              </a:rPr>
              <a:t> </a:t>
            </a:r>
            <a:endParaRPr lang="en-GB" altLang="en-US" dirty="0">
              <a:ea typeface="ＭＳ Ｐゴシック" panose="020B0600070205080204" pitchFamily="34" charset="-128"/>
            </a:endParaRPr>
          </a:p>
          <a:p>
            <a:pPr algn="just">
              <a:defRPr/>
            </a:pPr>
            <a:endParaRPr lang="sr-Latn-RS" altLang="en-US" dirty="0" smtClean="0">
              <a:ea typeface="ＭＳ Ｐゴシック" panose="020B0600070205080204" pitchFamily="34" charset="-128"/>
            </a:endParaRPr>
          </a:p>
          <a:p>
            <a:pPr algn="just">
              <a:defRPr/>
            </a:pPr>
            <a:r>
              <a:rPr lang="sr-Latn-RS" altLang="en-US" dirty="0" smtClean="0">
                <a:ea typeface="ＭＳ Ｐゴシック" panose="020B0600070205080204" pitchFamily="34" charset="-128"/>
              </a:rPr>
              <a:t>Postoji još jedno</a:t>
            </a:r>
            <a:r>
              <a:rPr lang="sr-Latn-RS" altLang="en-US" baseline="0" dirty="0" smtClean="0">
                <a:ea typeface="ＭＳ Ｐゴシック" panose="020B0600070205080204" pitchFamily="34" charset="-128"/>
              </a:rPr>
              <a:t> važno pitanje, koje se uopšteno razmatra u tekstu Konvencije: kažnjavanje samog posedovanja materijala koji sadrži dečiju pornografiju. Član 9. stav 1. definiše kao povredu i samo posedovanje te vrste materijala u računarskom sistemu, kao i nabavku takvih slika samo za ličnu upotrebu. Taj stav široko prihvataju i druga međunarodna tela koja se bave istom temom. </a:t>
            </a:r>
          </a:p>
          <a:p>
            <a:pPr algn="just">
              <a:defRPr/>
            </a:pPr>
            <a:endParaRPr lang="sr-Latn-RS" altLang="en-US" baseline="0" dirty="0" smtClean="0">
              <a:ea typeface="ＭＳ Ｐゴシック" panose="020B0600070205080204" pitchFamily="34" charset="-128"/>
            </a:endParaRPr>
          </a:p>
          <a:p>
            <a:pPr algn="just">
              <a:defRPr/>
            </a:pPr>
            <a:r>
              <a:rPr lang="sr-Latn-RS" altLang="en-US" baseline="0" dirty="0" smtClean="0">
                <a:ea typeface="ＭＳ Ｐゴシック" panose="020B0600070205080204" pitchFamily="34" charset="-128"/>
              </a:rPr>
              <a:t>Inkriminisanje samog posedovanja materijala sa dečijom pornografijom umnogome olakšava sprovođenje krivične istrage na tu temu, jer u skladu sa ovom odredbom svako ko poseduje tu vrstu materijala može biti krivično gonjen, pri čemu konkretna namera da se ti snimci koriste na određeni način (za prodaju, na primer), kao ni učešće u proizvodnji istih, ne moraju biti dokazani. To, isto tako, znači i da osumnjičeni pedofil može biti kažnjen bez ikakvih dokaza da je sledio svoj nagon u odnosu na neko dete. I, naravno, policija i sudovi mogu na isti način sprovoditi istragu i osuditi dobavljače dečije pornografije (čak i samo na osnovu posedovanja), uz dokaze da je trgovina zaista i obavljena, ali i bez njih.</a:t>
            </a:r>
            <a:r>
              <a:rPr lang="en-GB" altLang="en-US" dirty="0" smtClean="0">
                <a:ea typeface="ＭＳ Ｐゴシック" panose="020B0600070205080204" pitchFamily="34" charset="-128"/>
              </a:rPr>
              <a:t> </a:t>
            </a:r>
            <a:endParaRPr lang="en-GB" altLang="en-US" dirty="0">
              <a:ea typeface="ＭＳ Ｐゴシック" panose="020B0600070205080204" pitchFamily="34" charset="-128"/>
            </a:endParaRPr>
          </a:p>
          <a:p>
            <a:pPr>
              <a:defRPr/>
            </a:pPr>
            <a:endParaRPr lang="sr-Latn-RS" altLang="en-US" dirty="0" smtClean="0">
              <a:ea typeface="ＭＳ Ｐゴシック" panose="020B0600070205080204" pitchFamily="34" charset="-128"/>
            </a:endParaRPr>
          </a:p>
          <a:p>
            <a:pPr algn="just">
              <a:defRPr/>
            </a:pPr>
            <a:r>
              <a:rPr lang="sr-Latn-RS" altLang="en-US" dirty="0" smtClean="0">
                <a:ea typeface="ＭＳ Ｐゴシック" panose="020B0600070205080204" pitchFamily="34" charset="-128"/>
              </a:rPr>
              <a:t>U</a:t>
            </a:r>
            <a:r>
              <a:rPr lang="sr-Latn-RS" altLang="en-US" baseline="0" dirty="0" smtClean="0">
                <a:ea typeface="ＭＳ Ｐゴシック" panose="020B0600070205080204" pitchFamily="34" charset="-128"/>
              </a:rPr>
              <a:t> tom smislu, važno je razmotriti i pravnu opciju Evropske unije. Godinama već traje odluka EU da kao krivično delo propiše posedovanje materijala koji sadrže dečiju pornografiju </a:t>
            </a:r>
            <a:r>
              <a:rPr lang="en-150" altLang="en-US" baseline="0" dirty="0" smtClean="0">
                <a:ea typeface="ＭＳ Ｐゴシック" panose="020B0600070205080204" pitchFamily="34" charset="-128"/>
              </a:rPr>
              <a:t>–</a:t>
            </a:r>
            <a:r>
              <a:rPr lang="sr-Latn-RS" altLang="en-US" baseline="0" dirty="0" smtClean="0">
                <a:ea typeface="ＭＳ Ｐゴシック" panose="020B0600070205080204" pitchFamily="34" charset="-128"/>
              </a:rPr>
              <a:t> još od Odluke Saveta od 29. maja 2000. U skorije vreme, Direktiva </a:t>
            </a:r>
            <a:r>
              <a:rPr lang="en-GB" altLang="en-US" dirty="0" smtClean="0">
                <a:ea typeface="ＭＳ Ｐゴシック" panose="020B0600070205080204" pitchFamily="34" charset="-128"/>
              </a:rPr>
              <a:t>2011/92/EU</a:t>
            </a:r>
            <a:r>
              <a:rPr lang="sr-Latn-RS" altLang="en-US" dirty="0" smtClean="0">
                <a:ea typeface="ＭＳ Ｐゴシック" panose="020B0600070205080204" pitchFamily="34" charset="-128"/>
              </a:rPr>
              <a:t> Evropskog parlamentat</a:t>
            </a:r>
            <a:r>
              <a:rPr lang="sr-Latn-RS" altLang="en-US" baseline="0" dirty="0" smtClean="0">
                <a:ea typeface="ＭＳ Ｐゴシック" panose="020B0600070205080204" pitchFamily="34" charset="-128"/>
              </a:rPr>
              <a:t> i Saveta od 13. decembra 2011, o borbi protiv seksualne zloupotrebe i seksualnog iskorišćavanja dece i dečije pornografije, koja zamenjuje Okvirnu odkuku Saveta </a:t>
            </a:r>
            <a:r>
              <a:rPr lang="en-GB" altLang="en-US" dirty="0" smtClean="0">
                <a:ea typeface="ＭＳ Ｐゴシック" panose="020B0600070205080204" pitchFamily="34" charset="-128"/>
              </a:rPr>
              <a:t>2004/68/JHA</a:t>
            </a:r>
            <a:r>
              <a:rPr lang="sr-Latn-RS" altLang="en-US" dirty="0" smtClean="0">
                <a:ea typeface="ＭＳ Ｐゴシック" panose="020B0600070205080204" pitchFamily="34" charset="-128"/>
              </a:rPr>
              <a:t>,</a:t>
            </a:r>
            <a:r>
              <a:rPr lang="sr-Latn-RS" altLang="en-US" baseline="0" dirty="0" smtClean="0">
                <a:ea typeface="ＭＳ Ｐゴシック" panose="020B0600070205080204" pitchFamily="34" charset="-128"/>
              </a:rPr>
              <a:t> nalaže državama članicama EU da propišu kao krivično delo, među ostalim nezakonitim radnjama, pribavljanje ili posedovanje dečije pornografije (član 5.2). Isti dokument, međutim, ostavlja kao diskreciono pravo državama članicama da odluče da li će se to inkriminisanje odnositi i na slučajeve gde proizvođač poseduje takav pornografski materijal isključivo za ličnu upotrebu (ukoliko nikakav pornografski materijal nije korišćen u svrhu njegove proizvodnje, i pod uslovom da to činjenje ne podrazumeva i rizik širenja materijala). </a:t>
            </a:r>
          </a:p>
          <a:p>
            <a:pPr>
              <a:defRPr/>
            </a:pPr>
            <a:endParaRPr lang="sr-Latn-RS" altLang="en-US" baseline="0" dirty="0" smtClean="0">
              <a:ea typeface="ＭＳ Ｐゴシック" panose="020B0600070205080204" pitchFamily="34" charset="-128"/>
            </a:endParaRPr>
          </a:p>
          <a:p>
            <a:pPr algn="just">
              <a:defRPr/>
            </a:pPr>
            <a:r>
              <a:rPr lang="sr-Latn-RS" altLang="en-US" baseline="0" dirty="0" smtClean="0">
                <a:ea typeface="ＭＳ Ｐゴシック" panose="020B0600070205080204" pitchFamily="34" charset="-128"/>
              </a:rPr>
              <a:t>Opcija Evropske unije apsolutno je u skladu sa članom 9. Budimpeštanske konvencije kojim se inkriminiše proizvodnja, nuđenje ili stavljanje na raspolaganje, distribucija ili prenošenje, nabavljanje ili samo posedovanje dečije pornogravije u računarskom sistemu ili na medijumu za čuvanje računarskih podataka. Ipak, uključivanje „nabavljanja“ ili „posedovanja“ dopušta izuzimanje Strana ugovornica. </a:t>
            </a:r>
          </a:p>
          <a:p>
            <a:pPr>
              <a:defRPr/>
            </a:pPr>
            <a:endParaRPr lang="sr-Latn-RS" altLang="en-US" baseline="0" dirty="0" smtClean="0">
              <a:ea typeface="ＭＳ Ｐゴシック" panose="020B0600070205080204" pitchFamily="34" charset="-128"/>
            </a:endParaRPr>
          </a:p>
          <a:p>
            <a:pPr algn="just">
              <a:defRPr/>
            </a:pPr>
            <a:r>
              <a:rPr lang="sr-Latn-RS" altLang="en-US" baseline="0" dirty="0" smtClean="0">
                <a:ea typeface="ＭＳ Ｐゴシック" panose="020B0600070205080204" pitchFamily="34" charset="-128"/>
              </a:rPr>
              <a:t>Ta je opcija dodatno osnažena Konvencijom o zaštiti dece (CETS 201) Saveta Evrope, koja je otvorena za potpise 2007. Cilj tog ugovora jeste da se u okviru Strana usklade odredbe krivičnog prava, u cilju zaštite dece od seksualnog iskorišćavanja. Član 20. nalaže, između ostalog, da se kao krivično delo propiše „</a:t>
            </a:r>
            <a:r>
              <a:rPr lang="sr-Latn-RS" altLang="en-US" i="1" baseline="0" dirty="0" smtClean="0">
                <a:ea typeface="ＭＳ Ｐゴシック" panose="020B0600070205080204" pitchFamily="34" charset="-128"/>
              </a:rPr>
              <a:t>nabavljanje dečije pornografije za sebe ili drugog,“ </a:t>
            </a:r>
            <a:r>
              <a:rPr lang="sr-Latn-RS" altLang="en-US" i="0" baseline="0" dirty="0" smtClean="0">
                <a:ea typeface="ＭＳ Ｐゴシック" panose="020B0600070205080204" pitchFamily="34" charset="-128"/>
              </a:rPr>
              <a:t>kao i „</a:t>
            </a:r>
            <a:r>
              <a:rPr lang="sr-Latn-RS" altLang="en-US" i="1" baseline="0" dirty="0" smtClean="0">
                <a:ea typeface="ＭＳ Ｐゴシック" panose="020B0600070205080204" pitchFamily="34" charset="-128"/>
              </a:rPr>
              <a:t>posedovanje dečije pornografije.“</a:t>
            </a:r>
            <a:endParaRPr lang="en-GB" altLang="en-US" dirty="0">
              <a:ea typeface="ＭＳ Ｐゴシック" panose="020B0600070205080204" pitchFamily="34" charset="-128"/>
            </a:endParaRP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66</a:t>
            </a:fld>
            <a:endParaRPr lang="en-US"/>
          </a:p>
        </p:txBody>
      </p:sp>
    </p:spTree>
    <p:extLst>
      <p:ext uri="{BB962C8B-B14F-4D97-AF65-F5344CB8AC3E}">
        <p14:creationId xmlns:p14="http://schemas.microsoft.com/office/powerpoint/2010/main" val="3894566222"/>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a:t>
            </a:r>
            <a:r>
              <a:rPr lang="sr-Latn-RS" b="0" dirty="0" smtClean="0">
                <a:solidFill>
                  <a:srgbClr val="FF0000"/>
                </a:solidFill>
              </a:rPr>
              <a:t>protivpravno</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dirty="0" smtClean="0">
              <a:ea typeface="ＭＳ Ｐゴシック" panose="020B0600070205080204" pitchFamily="34"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ea typeface="ＭＳ Ｐゴシック" panose="020B0600070205080204" pitchFamily="34" charset="-128"/>
              </a:rPr>
              <a:t>Brojna krivična dela predviđena Budimpeštanskom konvencijom uslovljena su time</a:t>
            </a:r>
            <a:r>
              <a:rPr lang="sr-Latn-RS" altLang="sr-Latn-RS" baseline="0" dirty="0" smtClean="0">
                <a:ea typeface="ＭＳ Ｐゴシック" panose="020B0600070205080204" pitchFamily="34" charset="-128"/>
              </a:rPr>
              <a:t> da budu izvršena „protivpravno“, odnosno, bez saglasnosti relevantnog lica ili entiteta. Moguće je da radnje opisane u članu 9. i ne budu „protivpravne.“ Postoje i druge vrste odbrane za radnje navedene u tom članu, npr. da za pornografski materijal postoji umetničko, medicinsko, naučno ili drugo slično opravdanje. </a:t>
            </a:r>
            <a:endParaRPr lang="en-GB" altLang="sr-Latn-RS" dirty="0"/>
          </a:p>
          <a:p>
            <a:endParaRPr lang="en-US" altLang="fr-FR"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67</a:t>
            </a:fld>
            <a:endParaRPr lang="en-US"/>
          </a:p>
        </p:txBody>
      </p:sp>
    </p:spTree>
    <p:extLst>
      <p:ext uri="{BB962C8B-B14F-4D97-AF65-F5344CB8AC3E}">
        <p14:creationId xmlns:p14="http://schemas.microsoft.com/office/powerpoint/2010/main" val="2512581910"/>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a:t>
            </a:r>
            <a:r>
              <a:rPr lang="sr-Latn-RS" b="0" dirty="0" smtClean="0">
                <a:solidFill>
                  <a:srgbClr val="FF0000"/>
                </a:solidFill>
              </a:rPr>
              <a:t>proizvodnja...nuđenje ili činjenje dostupnim</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sr-Latn-RS" dirty="0" smtClean="0">
              <a:ea typeface="ＭＳ Ｐゴシック" panose="020B0600070205080204" pitchFamily="34" charset="-128"/>
            </a:endParaRPr>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68</a:t>
            </a:fld>
            <a:endParaRPr lang="en-US"/>
          </a:p>
        </p:txBody>
      </p:sp>
    </p:spTree>
    <p:extLst>
      <p:ext uri="{BB962C8B-B14F-4D97-AF65-F5344CB8AC3E}">
        <p14:creationId xmlns:p14="http://schemas.microsoft.com/office/powerpoint/2010/main" val="2929422296"/>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„distribucija, prenošenje, nabavljanje, posedovanje</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69</a:t>
            </a:fld>
            <a:endParaRPr lang="en-US"/>
          </a:p>
        </p:txBody>
      </p:sp>
    </p:spTree>
    <p:extLst>
      <p:ext uri="{BB962C8B-B14F-4D97-AF65-F5344CB8AC3E}">
        <p14:creationId xmlns:p14="http://schemas.microsoft.com/office/powerpoint/2010/main" val="220646506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Na levoj strani slajda navodi</a:t>
            </a:r>
            <a:r>
              <a:rPr lang="sr-Latn-RS" baseline="0" dirty="0" smtClean="0"/>
              <a:t> se ono što visokotehnološki kriminal JESTE, a što obuhvata sledeće</a:t>
            </a:r>
            <a:r>
              <a:rPr lang="en-US" dirty="0" smtClean="0"/>
              <a:t>:</a:t>
            </a:r>
            <a:endParaRPr lang="en-US" dirty="0"/>
          </a:p>
          <a:p>
            <a:pPr algn="just"/>
            <a:r>
              <a:rPr lang="en-US" dirty="0"/>
              <a:t>a) </a:t>
            </a:r>
            <a:r>
              <a:rPr lang="sr-Latn-RS" dirty="0" smtClean="0"/>
              <a:t>Dela protiv poverljivosti, celovitosti i dostupnosti</a:t>
            </a:r>
            <a:r>
              <a:rPr lang="sr-Latn-RS" baseline="0" dirty="0" smtClean="0"/>
              <a:t> računarskih podataka i sistema, preciznije, dela nezakonitog pristupa, nezakonitog presretanja, ometanja podataka, ometanja sistema i zloupotrebe uređaja.</a:t>
            </a:r>
            <a:endParaRPr lang="en-US" dirty="0"/>
          </a:p>
          <a:p>
            <a:pPr algn="just"/>
            <a:r>
              <a:rPr lang="en-US" dirty="0"/>
              <a:t>b) </a:t>
            </a:r>
            <a:r>
              <a:rPr lang="sr-Latn-RS" dirty="0" smtClean="0"/>
              <a:t>Dela u vezi sa računarima,</a:t>
            </a:r>
            <a:r>
              <a:rPr lang="sr-Latn-RS" baseline="0" dirty="0" smtClean="0"/>
              <a:t> koja uključuju falsifikovanje u vezi s računarima i prevaru u vezi sa računarima. </a:t>
            </a:r>
            <a:endParaRPr lang="en-US" dirty="0"/>
          </a:p>
          <a:p>
            <a:pPr algn="just"/>
            <a:r>
              <a:rPr lang="en-US" dirty="0"/>
              <a:t>c) </a:t>
            </a:r>
            <a:r>
              <a:rPr lang="sr-Latn-RS" dirty="0" smtClean="0"/>
              <a:t>Dela</a:t>
            </a:r>
            <a:r>
              <a:rPr lang="sr-Latn-RS" baseline="0" dirty="0" smtClean="0"/>
              <a:t> u vezi sa sadržajem </a:t>
            </a:r>
            <a:r>
              <a:rPr lang="en-150" baseline="0" dirty="0" smtClean="0"/>
              <a:t>–</a:t>
            </a:r>
            <a:r>
              <a:rPr lang="sr-Latn-RS" baseline="0" dirty="0" smtClean="0"/>
              <a:t> dela u vezi s dečijom pornografijom</a:t>
            </a:r>
            <a:r>
              <a:rPr lang="en-US" dirty="0" smtClean="0"/>
              <a:t>.</a:t>
            </a:r>
            <a:endParaRPr lang="en-US" dirty="0"/>
          </a:p>
          <a:p>
            <a:pPr algn="just"/>
            <a:r>
              <a:rPr lang="en-US" dirty="0"/>
              <a:t>d) </a:t>
            </a:r>
            <a:r>
              <a:rPr lang="sr-Latn-RS" dirty="0" smtClean="0"/>
              <a:t>Dela u vezi sa kršenjem</a:t>
            </a:r>
            <a:r>
              <a:rPr lang="sr-Latn-RS" baseline="0" dirty="0" smtClean="0"/>
              <a:t> autorskih i srodnih prava. To obuhvata krivično delo kršenja autorskih prava.</a:t>
            </a:r>
            <a:r>
              <a:rPr lang="en-US" dirty="0" smtClean="0"/>
              <a:t> </a:t>
            </a:r>
            <a:endParaRPr lang="en-US" dirty="0"/>
          </a:p>
          <a:p>
            <a:pPr algn="just"/>
            <a:endParaRPr lang="en-US" dirty="0"/>
          </a:p>
          <a:p>
            <a:pPr algn="just"/>
            <a:r>
              <a:rPr lang="sr-Latn-RS" dirty="0" smtClean="0"/>
              <a:t>Na desnoj strani slajda je objašnjenje zašto Budempeštanska</a:t>
            </a:r>
            <a:r>
              <a:rPr lang="sr-Latn-RS" baseline="0" dirty="0" smtClean="0"/>
              <a:t> konvencija izdvaja inkriminisanje dečije pornografije i kršenja autorskih prava, iako bi date radnje bile inkriminisane i ukoliko bi bile izvršene oflajn. Trener treba da objasni zašto su ta dva krivična dela izuzetak, kao i da ih ne treba koristiti kao osnov za inkriminisanje klasične radnje počinjene putem računarskog sistema.</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a:t>
            </a:fld>
            <a:endParaRPr lang="en-US"/>
          </a:p>
        </p:txBody>
      </p:sp>
    </p:spTree>
    <p:extLst>
      <p:ext uri="{BB962C8B-B14F-4D97-AF65-F5344CB8AC3E}">
        <p14:creationId xmlns:p14="http://schemas.microsoft.com/office/powerpoint/2010/main" val="3422652570"/>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„pornografski materijal...vizuelno prikazuje</a:t>
            </a:r>
            <a:r>
              <a:rPr lang="sr-Latn-RS" b="0" baseline="0" dirty="0" smtClean="0"/>
              <a:t>“. </a:t>
            </a:r>
          </a:p>
          <a:p>
            <a:endParaRPr lang="sr-Latn-RS" baseline="0" dirty="0" smtClean="0"/>
          </a:p>
          <a:p>
            <a:r>
              <a:rPr lang="sr-Latn-RS" baseline="0" dirty="0" smtClean="0"/>
              <a:t>S desne strane je objašnjenje markiranog elementa.</a:t>
            </a:r>
          </a:p>
          <a:p>
            <a:endParaRPr lang="sr-Latn-RS" altLang="fr-FR" baseline="0" dirty="0" smtClean="0"/>
          </a:p>
          <a:p>
            <a:r>
              <a:rPr lang="sr-Latn-RS" altLang="fr-FR" dirty="0" smtClean="0"/>
              <a:t>Na</a:t>
            </a:r>
            <a:r>
              <a:rPr lang="sr-Latn-RS" altLang="fr-FR" baseline="0" dirty="0" smtClean="0"/>
              <a:t> ovom slajdu se posebno objašnjavaju kriterijumi kojima se utvrđuje da li je određeni materijal po svojoj prirodi pornografski. Sadržaj se određuje na osnovu nacionalnih standarda koje se odnose na opscenost, javni moral, itd.</a:t>
            </a:r>
            <a:endParaRPr lang="en-US" altLang="fr-FR" dirty="0"/>
          </a:p>
          <a:p>
            <a:endParaRPr lang="en-US" altLang="fr-FR" dirty="0"/>
          </a:p>
          <a:p>
            <a:r>
              <a:rPr lang="sr-Latn-RS" altLang="fr-FR" dirty="0" smtClean="0"/>
              <a:t>Iako jezik</a:t>
            </a:r>
            <a:r>
              <a:rPr lang="sr-Latn-RS" altLang="fr-FR" baseline="0" dirty="0" smtClean="0"/>
              <a:t> člana 9. sugeriše da pornografski materijal mora sadržati i vizuelni prikaz, namera ove odredbe je i da obuhvati podatke sačuvane u računarskom sistemu ili na medijumu za skladištenje podataka koji se mogu konvertovati u vizuelni prikaz. </a:t>
            </a:r>
            <a:r>
              <a:rPr lang="en-US" altLang="fr-FR" dirty="0" smtClean="0"/>
              <a:t> </a:t>
            </a:r>
            <a:endParaRPr lang="en-US" altLang="fr-FR"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70</a:t>
            </a:fld>
            <a:endParaRPr lang="en-US"/>
          </a:p>
        </p:txBody>
      </p:sp>
    </p:spTree>
    <p:extLst>
      <p:ext uri="{BB962C8B-B14F-4D97-AF65-F5344CB8AC3E}">
        <p14:creationId xmlns:p14="http://schemas.microsoft.com/office/powerpoint/2010/main" val="3354548439"/>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(„eksplicitno seksualnoj radnji</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endParaRPr lang="en-US" dirty="0"/>
          </a:p>
          <a:p>
            <a:endParaRPr lang="en-PK"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fr-FR" dirty="0" smtClean="0"/>
              <a:t>Prikazan</a:t>
            </a:r>
            <a:r>
              <a:rPr lang="sr-Latn-RS" altLang="fr-FR" baseline="0" dirty="0" smtClean="0"/>
              <a:t> je pregled minimalnih kriterijuma na osnovu kojih se utvrđuje da li neki materijal oslikava „eksplicitno seksualnu radnju.“ Stranama je ostavljena sloboda da koriste širu definiciju. Važno je napomenuti da seksualno eskplicitna radnja koja je prikazana nemora biti prava seksualno eksplicitna radnja, već i simulirana.</a:t>
            </a:r>
            <a:r>
              <a:rPr lang="en-US" altLang="fr-FR" dirty="0" smtClean="0"/>
              <a:t> </a:t>
            </a:r>
            <a:endParaRPr lang="en-US" altLang="fr-FR"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71</a:t>
            </a:fld>
            <a:endParaRPr lang="en-US"/>
          </a:p>
        </p:txBody>
      </p:sp>
    </p:spTree>
    <p:extLst>
      <p:ext uri="{BB962C8B-B14F-4D97-AF65-F5344CB8AC3E}">
        <p14:creationId xmlns:p14="http://schemas.microsoft.com/office/powerpoint/2010/main" val="58019798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„prikazuje...maloletnika... lice koje izgleda kao maloletnik...realistične slike</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endParaRPr lang="en-US" dirty="0"/>
          </a:p>
          <a:p>
            <a:endParaRPr lang="en-PK"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fr-FR" dirty="0" smtClean="0"/>
              <a:t>Navodi i objašnjava predmet prikazivanja</a:t>
            </a:r>
            <a:r>
              <a:rPr lang="sr-Latn-RS" altLang="fr-FR" baseline="0" dirty="0" smtClean="0"/>
              <a:t> u skladu sa članom 9. Prikazi seksualnog zlostavljanja prave dece; slike koje prikazuju lice koje izgleda kao maloletnik (bez obzira na to da li je zaista maloletnik), koje učestvuje u eksplicitno seksualnoj radnji i slike koje, iako realistične, zapravo ne prikazuju pravo dete koje učestvuje u eksplicitno seksualnoj radnji.</a:t>
            </a:r>
            <a:r>
              <a:rPr lang="en-US" altLang="fr-FR" dirty="0" smtClean="0"/>
              <a:t> </a:t>
            </a:r>
            <a:endParaRPr lang="en-US" altLang="fr-FR"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72</a:t>
            </a:fld>
            <a:endParaRPr lang="en-US"/>
          </a:p>
        </p:txBody>
      </p:sp>
    </p:spTree>
    <p:extLst>
      <p:ext uri="{BB962C8B-B14F-4D97-AF65-F5344CB8AC3E}">
        <p14:creationId xmlns:p14="http://schemas.microsoft.com/office/powerpoint/2010/main" val="96384808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S leve strane slajda prikazan je tekst</a:t>
            </a:r>
            <a:r>
              <a:rPr lang="sr-Latn-RS" baseline="0" dirty="0" smtClean="0"/>
              <a:t> člana 9. Budimpeštanske konvencije s markiranim elementom „maloletnik“...“mlađa od 18 godina</a:t>
            </a:r>
            <a:r>
              <a:rPr lang="sr-Latn-RS" b="0" baseline="0" dirty="0" smtClean="0"/>
              <a:t>“. </a:t>
            </a:r>
          </a:p>
          <a:p>
            <a:endParaRPr lang="sr-Latn-RS" baseline="0" dirty="0" smtClean="0"/>
          </a:p>
          <a:p>
            <a:r>
              <a:rPr lang="sr-Latn-RS" baseline="0" dirty="0" smtClean="0"/>
              <a:t>S desne strane je objašnjenje markiranog elementa</a:t>
            </a:r>
            <a:r>
              <a:rPr lang="en-US" dirty="0" smtClean="0"/>
              <a:t>. </a:t>
            </a:r>
            <a:endParaRPr lang="en-US" dirty="0"/>
          </a:p>
          <a:p>
            <a:endParaRPr lang="en-PK" dirty="0"/>
          </a:p>
          <a:p>
            <a:r>
              <a:rPr lang="sr-Latn-RS" altLang="fr-FR" dirty="0" smtClean="0"/>
              <a:t>Pojam „maloletnik“ definiše se u</a:t>
            </a:r>
            <a:r>
              <a:rPr lang="sr-Latn-RS" altLang="fr-FR" baseline="0" dirty="0" smtClean="0"/>
              <a:t> smislu člana 9. Obim ove definicije ograničen je na prikaz prave/fiktivne dece kao seksualnih objekata i ni na koji način se ne odnosi na utvrđivanje starosne granice zakonitog pristanka na polne odnose.</a:t>
            </a:r>
            <a:r>
              <a:rPr lang="en-US" altLang="fr-FR" dirty="0" smtClean="0"/>
              <a:t> </a:t>
            </a:r>
            <a:endParaRPr lang="en-US" altLang="fr-FR"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73</a:t>
            </a:fld>
            <a:endParaRPr lang="en-US"/>
          </a:p>
        </p:txBody>
      </p:sp>
    </p:spTree>
    <p:extLst>
      <p:ext uri="{BB962C8B-B14F-4D97-AF65-F5344CB8AC3E}">
        <p14:creationId xmlns:p14="http://schemas.microsoft.com/office/powerpoint/2010/main" val="2940818510"/>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 </a:t>
            </a:r>
            <a:r>
              <a:rPr lang="en-US" dirty="0" smtClean="0"/>
              <a:t>c) </a:t>
            </a:r>
            <a:r>
              <a:rPr lang="sr-Latn-RS" dirty="0" smtClean="0"/>
              <a:t>Audio klip maloletnika koji učestvuju u eksplicitno seksualnoj radnji</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Razlog</a:t>
            </a:r>
            <a:r>
              <a:rPr lang="sr-Latn-RS" baseline="0" dirty="0" smtClean="0"/>
              <a:t> za to je što član 9. Budimpeštanske konvencije definicijom dečije pornografije obuhvata samo VIZUELNE prikaze, ne i zvučne.</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74</a:t>
            </a:fld>
            <a:endParaRPr lang="en-US"/>
          </a:p>
        </p:txBody>
      </p:sp>
    </p:spTree>
    <p:extLst>
      <p:ext uri="{BB962C8B-B14F-4D97-AF65-F5344CB8AC3E}">
        <p14:creationId xmlns:p14="http://schemas.microsoft.com/office/powerpoint/2010/main" val="1619200451"/>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 </a:t>
            </a:r>
            <a:r>
              <a:rPr lang="en-US" dirty="0" smtClean="0"/>
              <a:t>c) </a:t>
            </a:r>
            <a:r>
              <a:rPr lang="sr-Latn-RS" dirty="0" smtClean="0"/>
              <a:t>Audio klip maloletnika koji učestvuju u eksplicitno seksualnoj radnji</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Razlog</a:t>
            </a:r>
            <a:r>
              <a:rPr lang="sr-Latn-RS" baseline="0" dirty="0" smtClean="0"/>
              <a:t> za to je što član 9. Budimpeštanske konvencije definicijom dečije pornografije obuhvata samo VIZUELNE prikaze, ne i zvučne.</a:t>
            </a:r>
            <a:r>
              <a:rPr lang="en-US" dirty="0" smtClean="0"/>
              <a:t>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75</a:t>
            </a:fld>
            <a:endParaRPr lang="en-US"/>
          </a:p>
        </p:txBody>
      </p:sp>
    </p:spTree>
    <p:extLst>
      <p:ext uri="{BB962C8B-B14F-4D97-AF65-F5344CB8AC3E}">
        <p14:creationId xmlns:p14="http://schemas.microsoft.com/office/powerpoint/2010/main" val="1680838903"/>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en-US" dirty="0" smtClean="0"/>
              <a:t>Budimpeštanska konvencija ne uključuje konkretna krivična dela u oblasti autorskih prava. Član 10.</a:t>
            </a:r>
            <a:r>
              <a:rPr lang="sr-Latn-RS" altLang="en-US" baseline="0" dirty="0" smtClean="0"/>
              <a:t> Konvencije samo naglašava da postojeća i utvrđena pravila o autorskim pravima prema međunarodnom pravu treba da budu primenjena na onlajn okruženje: ono što je zabranjeno u stvarnom životu mora biti zabranjeno i onlajn. Povrede autorskih prava onlajn, ili izvršene putem računarskih sistema, moraju biti sankcionisane kao da su počinjene u stvarnom životu. Iz tog razloga, Budimpeštanska konvencija se poziva na postojeće međunarodne ugovore i sporazume o toj stvari (Pariski ugovor od 24. jula 1971, Bernska konvencija i WIPO ugovori o autorskom pravu).</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altLang="en-US" baseline="0"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altLang="en-US" baseline="0" dirty="0" smtClean="0"/>
              <a:t>WIPO: World Intellectual Property Organization</a:t>
            </a:r>
            <a:endParaRPr lang="fr-FR" alt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76</a:t>
            </a:fld>
            <a:endParaRPr lang="en-US"/>
          </a:p>
        </p:txBody>
      </p:sp>
    </p:spTree>
    <p:extLst>
      <p:ext uri="{BB962C8B-B14F-4D97-AF65-F5344CB8AC3E}">
        <p14:creationId xmlns:p14="http://schemas.microsoft.com/office/powerpoint/2010/main" val="2526219813"/>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S leve strane slajda prikazan je tekst</a:t>
            </a:r>
            <a:r>
              <a:rPr lang="sr-Latn-RS" baseline="0" dirty="0" smtClean="0"/>
              <a:t> člana </a:t>
            </a:r>
            <a:r>
              <a:rPr lang="en-US" baseline="0" dirty="0" smtClean="0"/>
              <a:t>10</a:t>
            </a:r>
            <a:r>
              <a:rPr lang="sr-Latn-RS" baseline="0" dirty="0" smtClean="0"/>
              <a:t> Budimpeštanske konvencije s markiranim elementom „</a:t>
            </a:r>
            <a:r>
              <a:rPr lang="sr-Latn-RS" b="0" dirty="0" smtClean="0">
                <a:solidFill>
                  <a:srgbClr val="FF0000"/>
                </a:solidFill>
              </a:rPr>
              <a:t>kršenje autorskih prava</a:t>
            </a:r>
            <a:r>
              <a:rPr lang="sr-Latn-RS" b="0" dirty="0" smtClean="0"/>
              <a:t>, </a:t>
            </a:r>
            <a:r>
              <a:rPr lang="sr-Latn-RS" b="0" dirty="0" smtClean="0">
                <a:solidFill>
                  <a:srgbClr val="FF0000"/>
                </a:solidFill>
              </a:rPr>
              <a:t>definisanih u zakonima</a:t>
            </a:r>
            <a:r>
              <a:rPr lang="sr-Latn-RS" b="0" dirty="0" smtClean="0"/>
              <a:t> te strane ugovornice, </a:t>
            </a:r>
            <a:r>
              <a:rPr lang="sr-Latn-RS" b="0" dirty="0" smtClean="0">
                <a:solidFill>
                  <a:srgbClr val="FF0000"/>
                </a:solidFill>
              </a:rPr>
              <a:t>u skladu sa obavezama koje je preuzela po Pariskom ugovoru od 24. jula 1971. godine, kojim se revidira Bernska konvencija za zaštitu književnih i umetničkih dela, Sporazumu o komercijalnim aspektima prava na intelektualnu svojinu i WIPO Ugovoru o autorskom pravu</a:t>
            </a:r>
            <a:r>
              <a:rPr lang="sr-Latn-RS" b="0" baseline="0" dirty="0" smtClean="0"/>
              <a:t>...dobrovoljno...računarskog sistema“. </a:t>
            </a:r>
          </a:p>
          <a:p>
            <a:pPr algn="just"/>
            <a:endParaRPr lang="sr-Latn-RS" baseline="0" dirty="0" smtClean="0"/>
          </a:p>
          <a:p>
            <a:pPr algn="just"/>
            <a:r>
              <a:rPr lang="sr-Latn-RS" baseline="0" dirty="0" smtClean="0"/>
              <a:t>S desne strane je objašnjenje markiranog elementa</a:t>
            </a:r>
            <a:r>
              <a:rPr lang="en-US" dirty="0" smtClean="0"/>
              <a:t>. </a:t>
            </a:r>
          </a:p>
          <a:p>
            <a:pPr algn="just"/>
            <a:endParaRPr lang="en-PK" dirty="0" smtClean="0"/>
          </a:p>
          <a:p>
            <a:pPr algn="just"/>
            <a:r>
              <a:rPr lang="sr-Latn-RS" dirty="0" smtClean="0"/>
              <a:t>Član 10. obuhvata povrede autorskih prava (i srodnih prava), ali ne i </a:t>
            </a:r>
            <a:r>
              <a:rPr lang="sr-Latn-RS" dirty="0" smtClean="0">
                <a:solidFill>
                  <a:srgbClr val="FF0000"/>
                </a:solidFill>
              </a:rPr>
              <a:t>moralnih</a:t>
            </a:r>
            <a:r>
              <a:rPr lang="sr-Latn-RS" baseline="0" dirty="0" smtClean="0"/>
              <a:t> prava. Budimpeštanska konvencija samo nalaže da Strana ugovornica obaveze koje ima u skladu sa različitim međunarodnim instrumentima proširi na povrede učinjenje putem računarskog sistema. Ukoliko, na primer, Strana nema takvih obaveza, </a:t>
            </a:r>
            <a:r>
              <a:rPr lang="sr-Latn-RS" baseline="0" dirty="0" smtClean="0">
                <a:solidFill>
                  <a:srgbClr val="FF0000"/>
                </a:solidFill>
              </a:rPr>
              <a:t>ona ne mora </a:t>
            </a:r>
            <a:r>
              <a:rPr lang="sr-Latn-RS" baseline="0" dirty="0" smtClean="0"/>
              <a:t>da primeni član 10. Budimpeštanske konvencije. Slično tome, ako se Strana izuzima iz postojećih međunarodnih instrumenata u oblasti autorskih prava, može primeniti isto izuzeće i u smislu primene člana 10.</a:t>
            </a:r>
            <a:endParaRPr lang="en-US" altLang="fr-FR"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77</a:t>
            </a:fld>
            <a:endParaRPr lang="en-US"/>
          </a:p>
        </p:txBody>
      </p:sp>
    </p:spTree>
    <p:extLst>
      <p:ext uri="{BB962C8B-B14F-4D97-AF65-F5344CB8AC3E}">
        <p14:creationId xmlns:p14="http://schemas.microsoft.com/office/powerpoint/2010/main" val="43646347"/>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a:t>
            </a:r>
            <a:r>
              <a:rPr lang="en-US" baseline="0" dirty="0" smtClean="0"/>
              <a:t>10</a:t>
            </a:r>
            <a:r>
              <a:rPr lang="sr-Latn-RS" baseline="0" dirty="0" smtClean="0"/>
              <a:t>. Budimpeštanske konvencije s markiranim elementom „</a:t>
            </a:r>
            <a:r>
              <a:rPr lang="sr-Latn-RS" b="0" dirty="0" smtClean="0">
                <a:solidFill>
                  <a:srgbClr val="FF0000"/>
                </a:solidFill>
              </a:rPr>
              <a:t>komercijalni karakter</a:t>
            </a:r>
            <a:r>
              <a:rPr lang="sr-Latn-RS" b="0" baseline="0" dirty="0" smtClean="0"/>
              <a:t>“. </a:t>
            </a:r>
          </a:p>
          <a:p>
            <a:pPr algn="just"/>
            <a:endParaRPr lang="sr-Latn-RS" baseline="0" dirty="0" smtClean="0"/>
          </a:p>
          <a:p>
            <a:pPr algn="just"/>
            <a:r>
              <a:rPr lang="sr-Latn-RS" baseline="0" dirty="0" smtClean="0"/>
              <a:t>S desne strane je objašnjenje markiranog elementa</a:t>
            </a:r>
            <a:r>
              <a:rPr lang="en-US" dirty="0" smtClean="0"/>
              <a:t>. </a:t>
            </a:r>
          </a:p>
          <a:p>
            <a:pPr algn="just"/>
            <a:endParaRPr lang="en-PK"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fr-FR" dirty="0" smtClean="0"/>
              <a:t>Član 10. se odnosi na povrede autorskih prava u obimu koji im daje komercijalni karakter,</a:t>
            </a:r>
            <a:r>
              <a:rPr lang="sr-Latn-RS" altLang="fr-FR" baseline="0" dirty="0" smtClean="0"/>
              <a:t> što ima za cilj usklađivanje sa postojećim međunarodnim okvirom prema TRIPS sporazumu. Strane ugovornice mogu nastojati i da to prošire na sve oblike kršenja, čak i ako nisu u obimu koji im daje komercijalni karakter.</a:t>
            </a:r>
            <a:r>
              <a:rPr lang="en-US" altLang="fr-FR" dirty="0" smtClean="0"/>
              <a:t> </a:t>
            </a:r>
            <a:endParaRPr lang="sr-Latn-RS" altLang="fr-FR"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altLang="fr-FR"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fr-FR" dirty="0" smtClean="0"/>
              <a:t>TRIPS: The Agreement on Trade-Related</a:t>
            </a:r>
            <a:r>
              <a:rPr lang="sr-Latn-RS" altLang="fr-FR" baseline="0" dirty="0" smtClean="0"/>
              <a:t> Apsects of Intellectual Property Rights (Sporazum o trgovinskim aspektima prava intelektualne svojine). </a:t>
            </a:r>
            <a:endParaRPr lang="en-US" altLang="fr-FR"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78</a:t>
            </a:fld>
            <a:endParaRPr lang="en-US"/>
          </a:p>
        </p:txBody>
      </p:sp>
    </p:spTree>
    <p:extLst>
      <p:ext uri="{BB962C8B-B14F-4D97-AF65-F5344CB8AC3E}">
        <p14:creationId xmlns:p14="http://schemas.microsoft.com/office/powerpoint/2010/main" val="413325137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a:t>
            </a:r>
            <a:r>
              <a:rPr lang="en-US" baseline="0" dirty="0" smtClean="0"/>
              <a:t>10</a:t>
            </a:r>
            <a:r>
              <a:rPr lang="sr-Latn-RS" baseline="0" dirty="0" smtClean="0"/>
              <a:t> Budimpeštanske konvencije s markiranim elementom „</a:t>
            </a:r>
            <a:r>
              <a:rPr lang="sr-Latn-RS" b="0" dirty="0" smtClean="0">
                <a:solidFill>
                  <a:srgbClr val="FF0000"/>
                </a:solidFill>
              </a:rPr>
              <a:t>kršenje srodnih prava...</a:t>
            </a:r>
            <a:r>
              <a:rPr lang="sr-Latn-RS" sz="1200" b="0" dirty="0" smtClean="0">
                <a:solidFill>
                  <a:srgbClr val="FF0000"/>
                </a:solidFill>
              </a:rPr>
              <a:t> Međunarodnoj konvenciji o zaštiti izvođača, proizvođača fonograma i ustanova za radio-difuziju (Rimska konvencija), Sporazumu o komercijalnim aspektima prava na intelektualnu svojinu i </a:t>
            </a:r>
            <a:r>
              <a:rPr lang="en-US" sz="1200" b="0" dirty="0" smtClean="0">
                <a:solidFill>
                  <a:srgbClr val="FF0000"/>
                </a:solidFill>
              </a:rPr>
              <a:t>W</a:t>
            </a:r>
            <a:r>
              <a:rPr lang="sr-Latn-RS" sz="1200" b="0" dirty="0" smtClean="0">
                <a:solidFill>
                  <a:srgbClr val="FF0000"/>
                </a:solidFill>
              </a:rPr>
              <a:t>IPO Ugovoru o interpretacijama i fonogramima...dobrovoljno..komercijalni karakter i preko računarskog sistema</a:t>
            </a:r>
            <a:r>
              <a:rPr lang="sr-Latn-RS" b="0" baseline="0" dirty="0" smtClean="0"/>
              <a:t>“. </a:t>
            </a:r>
          </a:p>
          <a:p>
            <a:pPr algn="just"/>
            <a:endParaRPr lang="sr-Latn-RS" baseline="0" dirty="0" smtClean="0"/>
          </a:p>
          <a:p>
            <a:pPr algn="just"/>
            <a:r>
              <a:rPr lang="sr-Latn-RS" baseline="0" dirty="0" smtClean="0"/>
              <a:t>S desne strane je objašnjenje markiranog elementa</a:t>
            </a:r>
            <a:r>
              <a:rPr lang="en-US"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dirty="0"/>
          </a:p>
          <a:p>
            <a:pPr algn="just"/>
            <a:r>
              <a:rPr lang="sr-Latn-RS" dirty="0" smtClean="0"/>
              <a:t>Situacija je ovde identična kao na prethodnom</a:t>
            </a:r>
            <a:r>
              <a:rPr lang="sr-Latn-RS" baseline="0" dirty="0" smtClean="0"/>
              <a:t> slajdu; umesto da se bavi „autorskim pravima“, bavi se „srodnim pravima.“ </a:t>
            </a:r>
            <a:r>
              <a:rPr lang="sr-Latn-RS" altLang="fr-FR" dirty="0" smtClean="0"/>
              <a:t>Srodna</a:t>
            </a:r>
            <a:r>
              <a:rPr lang="sr-Latn-RS" altLang="fr-FR" baseline="0" dirty="0" smtClean="0"/>
              <a:t> prava, koja se označavaju i kao „susedna prava“ odnose se na prava kreativnog ostvarenja koja nisu povezana sa stvarnim autorom datog dela, poput, na primer, prava izvođača.</a:t>
            </a:r>
            <a:r>
              <a:rPr lang="en-US" altLang="fr-FR" dirty="0" smtClean="0"/>
              <a:t> </a:t>
            </a:r>
            <a:endParaRPr lang="en-US" altLang="fr-FR"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79</a:t>
            </a:fld>
            <a:endParaRPr lang="en-US"/>
          </a:p>
        </p:txBody>
      </p:sp>
    </p:spTree>
    <p:extLst>
      <p:ext uri="{BB962C8B-B14F-4D97-AF65-F5344CB8AC3E}">
        <p14:creationId xmlns:p14="http://schemas.microsoft.com/office/powerpoint/2010/main" val="49184244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dirty="0" smtClean="0"/>
              <a:t>U sledećoj grupi slajdova razmatraju se definicije</a:t>
            </a:r>
            <a:r>
              <a:rPr lang="sr-Latn-RS" baseline="0" dirty="0" smtClean="0"/>
              <a:t> navedene u prvom poglavlju Budimpeštanske konvencije.</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a:t>
            </a:fld>
            <a:endParaRPr lang="en-US"/>
          </a:p>
        </p:txBody>
      </p:sp>
    </p:spTree>
    <p:extLst>
      <p:ext uri="{BB962C8B-B14F-4D97-AF65-F5344CB8AC3E}">
        <p14:creationId xmlns:p14="http://schemas.microsoft.com/office/powerpoint/2010/main" val="3855262072"/>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a:t>
            </a:r>
            <a:r>
              <a:rPr lang="en-US" baseline="0" dirty="0" smtClean="0"/>
              <a:t>10</a:t>
            </a:r>
            <a:r>
              <a:rPr lang="sr-Latn-RS" baseline="0" dirty="0" smtClean="0"/>
              <a:t>. Budimpeštanske konvencije s markiranim elementom „</a:t>
            </a:r>
            <a:r>
              <a:rPr lang="sr-Latn-RS" b="0" baseline="0" dirty="0" smtClean="0">
                <a:solidFill>
                  <a:srgbClr val="FF0000"/>
                </a:solidFill>
              </a:rPr>
              <a:t>pod određenim okolnostima...druge vrste delotvornih pravnih sredstava...rezerva ne osporava međunarodne obaveze te strane ugovornice, definisane u međunarodnim instrumentima</a:t>
            </a:r>
            <a:r>
              <a:rPr lang="sr-Latn-RS" b="0" baseline="0" dirty="0" smtClean="0"/>
              <a:t>“. </a:t>
            </a:r>
          </a:p>
          <a:p>
            <a:pPr algn="just"/>
            <a:endParaRPr lang="sr-Latn-RS" baseline="0" dirty="0" smtClean="0"/>
          </a:p>
          <a:p>
            <a:pPr algn="just"/>
            <a:r>
              <a:rPr lang="sr-Latn-RS" baseline="0" dirty="0" smtClean="0"/>
              <a:t>S desne strane je objašnjenje markiranog elementa</a:t>
            </a:r>
          </a:p>
          <a:p>
            <a:pPr algn="just"/>
            <a:endParaRPr lang="en-PK" dirty="0"/>
          </a:p>
          <a:p>
            <a:pPr algn="just"/>
            <a:r>
              <a:rPr lang="sr-Latn-RS" altLang="fr-FR" dirty="0" smtClean="0"/>
              <a:t>Ovim se pojašnjava da postoji široko izuzeće</a:t>
            </a:r>
            <a:r>
              <a:rPr lang="sr-Latn-RS" altLang="fr-FR" baseline="0" dirty="0" smtClean="0"/>
              <a:t> od nametanja krivične odgovornosti ukoliko postoje druga delotvona pravna sredstva, kao što su građanskopravne ili administrativne mere.</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80</a:t>
            </a:fld>
            <a:endParaRPr lang="en-US"/>
          </a:p>
        </p:txBody>
      </p:sp>
    </p:spTree>
    <p:extLst>
      <p:ext uri="{BB962C8B-B14F-4D97-AF65-F5344CB8AC3E}">
        <p14:creationId xmlns:p14="http://schemas.microsoft.com/office/powerpoint/2010/main" val="2488822568"/>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a:t>
            </a:r>
            <a:r>
              <a:rPr lang="en-US" baseline="0" dirty="0" smtClean="0"/>
              <a:t>11</a:t>
            </a:r>
            <a:r>
              <a:rPr lang="sr-Latn-RS" baseline="0" dirty="0" smtClean="0"/>
              <a:t>.</a:t>
            </a:r>
            <a:r>
              <a:rPr lang="en-US" baseline="0" dirty="0" smtClean="0"/>
              <a:t> </a:t>
            </a:r>
            <a:r>
              <a:rPr lang="sr-Latn-RS" baseline="0" dirty="0" smtClean="0"/>
              <a:t>Budimpeštanske konvencije s markiranim elementom „namerno pomaganje ili podstrekivanje...s namerom da ta dela budu učunjena</a:t>
            </a:r>
            <a:r>
              <a:rPr lang="sr-Latn-RS" b="0" baseline="0" dirty="0" smtClean="0"/>
              <a:t>“. </a:t>
            </a:r>
          </a:p>
          <a:p>
            <a:pPr algn="just"/>
            <a:endParaRPr lang="sr-Latn-RS" baseline="0" dirty="0" smtClean="0"/>
          </a:p>
          <a:p>
            <a:pPr algn="just"/>
            <a:r>
              <a:rPr lang="sr-Latn-RS" baseline="0" dirty="0" smtClean="0"/>
              <a:t>S desne strane je objašnjenje markiranog elementa</a:t>
            </a:r>
            <a:r>
              <a:rPr lang="en-US" dirty="0" smtClean="0"/>
              <a:t>. </a:t>
            </a:r>
            <a:endParaRPr lang="en-US" dirty="0"/>
          </a:p>
          <a:p>
            <a:pPr algn="just"/>
            <a:endParaRPr lang="en-US" dirty="0"/>
          </a:p>
          <a:p>
            <a:pPr algn="just"/>
            <a:r>
              <a:rPr lang="sr-Latn-RS" dirty="0" smtClean="0"/>
              <a:t>Cilj je da se kao krivično delo propiše</a:t>
            </a:r>
            <a:r>
              <a:rPr lang="sr-Latn-RS" baseline="0" dirty="0" smtClean="0"/>
              <a:t> namerno pomaganje ili podstrekivanje bilo kog dela predviđenog u skladu sa Budimpeštanskom konvencijom (članovi 2-10). Kako bi u skladu s ovom odredbom snosio krivičnu odgovornost, počinilac mora imati nameru da dato delo bude izvršeno, što je važan zahtev jer isključuje davaoce usluga, koji mogu pomagati ili podstrekivati delo tako što obezbeđuju put za izvršenje dela, ali bez namere.</a:t>
            </a:r>
            <a:r>
              <a:rPr lang="en-US" dirty="0" smtClean="0"/>
              <a:t> </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81</a:t>
            </a:fld>
            <a:endParaRPr lang="en-US"/>
          </a:p>
        </p:txBody>
      </p:sp>
    </p:spTree>
    <p:extLst>
      <p:ext uri="{BB962C8B-B14F-4D97-AF65-F5344CB8AC3E}">
        <p14:creationId xmlns:p14="http://schemas.microsoft.com/office/powerpoint/2010/main" val="3774961648"/>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dirty="0" smtClean="0"/>
              <a:t>S leve strane slajda prikazan je tekst</a:t>
            </a:r>
            <a:r>
              <a:rPr lang="sr-Latn-RS" baseline="0" dirty="0" smtClean="0"/>
              <a:t> člana </a:t>
            </a:r>
            <a:r>
              <a:rPr lang="en-US" baseline="0" dirty="0" smtClean="0"/>
              <a:t>11</a:t>
            </a:r>
            <a:r>
              <a:rPr lang="sr-Latn-RS" baseline="0" dirty="0" smtClean="0"/>
              <a:t>. Budimpeštanske konvencije s markiranim elementom „</a:t>
            </a:r>
            <a:r>
              <a:rPr lang="sr-Latn-RS" sz="1200" b="0" dirty="0" smtClean="0">
                <a:solidFill>
                  <a:srgbClr val="FF0000"/>
                </a:solidFill>
              </a:rPr>
              <a:t>pokušaj izvršenja nekog od dela </a:t>
            </a:r>
            <a:r>
              <a:rPr lang="sr-Latn-RS" sz="1200" b="0" dirty="0" smtClean="0"/>
              <a:t>propisanih u skladu sa </a:t>
            </a:r>
            <a:r>
              <a:rPr lang="sr-Latn-RS" sz="1200" b="0" dirty="0" smtClean="0">
                <a:solidFill>
                  <a:srgbClr val="FF0000"/>
                </a:solidFill>
              </a:rPr>
              <a:t>čl. 3. do 5, 7, 8. i 9. stav 1. tačke a) i v)... može da zadrži pravo da ne primenjuje, u celini ili delimično, stav 2.</a:t>
            </a:r>
            <a:r>
              <a:rPr lang="sr-Latn-RS" b="0" baseline="0" dirty="0" smtClean="0"/>
              <a:t>“ </a:t>
            </a:r>
          </a:p>
          <a:p>
            <a:pPr algn="just"/>
            <a:endParaRPr lang="sr-Latn-RS" baseline="0" dirty="0" smtClean="0"/>
          </a:p>
          <a:p>
            <a:pPr algn="just"/>
            <a:r>
              <a:rPr lang="sr-Latn-RS" baseline="0" dirty="0" smtClean="0"/>
              <a:t>S desne strane je objašnjenje markiranog elementa</a:t>
            </a:r>
            <a:r>
              <a:rPr lang="en-US" dirty="0" smtClean="0"/>
              <a:t>. </a:t>
            </a:r>
            <a:endParaRPr lang="en-US" dirty="0"/>
          </a:p>
          <a:p>
            <a:pPr algn="just"/>
            <a:endParaRPr lang="en-US" dirty="0"/>
          </a:p>
          <a:p>
            <a:pPr algn="just"/>
            <a:r>
              <a:rPr lang="sr-Latn-RS" dirty="0" smtClean="0"/>
              <a:t>U delu</a:t>
            </a:r>
            <a:r>
              <a:rPr lang="sr-Latn-RS" baseline="0" dirty="0" smtClean="0"/>
              <a:t> koji je naglašen pokušaj određenih dela propisuje se kao krivično delo u skladu sa Budimpeštanskom konvencijom. Na primer, pokušaj nezakonitog pristupa, zloupotrebe uređaja i određeni aspekti dečije pornografije ne bi bili inkriminisani, jer ga je teško utvrditi. Budimpeštanska konvencija nalaže da pokušaj mora biti nameran kako bi se krivična odgovornost podrazumevala. </a:t>
            </a:r>
            <a:r>
              <a:rPr lang="en-US" dirty="0" smtClean="0"/>
              <a:t> </a:t>
            </a:r>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82</a:t>
            </a:fld>
            <a:endParaRPr lang="en-US"/>
          </a:p>
        </p:txBody>
      </p:sp>
    </p:spTree>
    <p:extLst>
      <p:ext uri="{BB962C8B-B14F-4D97-AF65-F5344CB8AC3E}">
        <p14:creationId xmlns:p14="http://schemas.microsoft.com/office/powerpoint/2010/main" val="4259883213"/>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algn="just"/>
            <a:r>
              <a:rPr lang="sr-Latn-RS" dirty="0" smtClean="0"/>
              <a:t>S leve strane slajda prikazan je tekst</a:t>
            </a:r>
            <a:r>
              <a:rPr lang="sr-Latn-RS" baseline="0" dirty="0" smtClean="0"/>
              <a:t> člana </a:t>
            </a:r>
            <a:r>
              <a:rPr lang="en-US" baseline="0" dirty="0" smtClean="0"/>
              <a:t>12</a:t>
            </a:r>
            <a:r>
              <a:rPr lang="sr-Latn-RS" baseline="0" dirty="0" smtClean="0"/>
              <a:t>. Budimpeštanske konvencije s markiranim elementom „pravna lica smatraju odgovornim...u njihovu korist izvršilo bilo koje fizičko lice...rukovodeću ulogu...ovlašćenje da zastupa...donosi odluke...ovlašćenje da vrši kontrolu</a:t>
            </a:r>
            <a:r>
              <a:rPr lang="sr-Latn-RS" b="0" baseline="0" dirty="0" smtClean="0"/>
              <a:t>“. </a:t>
            </a:r>
          </a:p>
          <a:p>
            <a:pPr algn="just"/>
            <a:endParaRPr lang="sr-Latn-RS" baseline="0" dirty="0" smtClean="0"/>
          </a:p>
          <a:p>
            <a:pPr algn="just"/>
            <a:r>
              <a:rPr lang="sr-Latn-RS" baseline="0" dirty="0" smtClean="0"/>
              <a:t>S desne strane je objašnjenje markiranog elementa</a:t>
            </a:r>
            <a:r>
              <a:rPr lang="en-US" dirty="0" smtClean="0"/>
              <a:t>. </a:t>
            </a:r>
            <a:endParaRPr lang="en-US" dirty="0"/>
          </a:p>
          <a:p>
            <a:pPr algn="just"/>
            <a:endParaRPr lang="en-US" dirty="0"/>
          </a:p>
          <a:p>
            <a:pPr algn="just"/>
            <a:r>
              <a:rPr lang="sr-Latn-RS" altLang="en-US" dirty="0" smtClean="0"/>
              <a:t>Obe perspektive Evropske unije</a:t>
            </a:r>
            <a:r>
              <a:rPr lang="sr-Latn-RS" altLang="en-US" baseline="0" dirty="0" smtClean="0"/>
              <a:t> i Saveta Evrope uključuju, u najmanju ruku, bilo koju vrstu odgovornosti (krivičnu ili ne) kompanija i drugih pravnih lica za krivična dela njihovih predstavnika, koji deluju kao njihovi zastupnici i u njihovom interesu. Pored toga, Konvencija nalaže da odgovornost pravnih lica postoji i u slučaju nedostatka nadzora ili kontrole pravnog zastupnika kompanije ili drugog pravnog lica nad nekim koji pod tu kontrolu, odnosno nadzor, potpada. U pogledu preduslova za odgovornost pravnog lica, Budimpeštanska komisija definiše četiri, koja su prikazana na ovom slajdu. Time se obezbeđuje da pravna lica ne budu nepropisno sankcionisana zbog dela koje izvrši fizičko lice u ličnom svojstvu.</a:t>
            </a:r>
            <a:endParaRPr lang="en-GB" altLang="en-US"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83</a:t>
            </a:fld>
            <a:endParaRPr lang="en-US"/>
          </a:p>
        </p:txBody>
      </p:sp>
    </p:spTree>
    <p:extLst>
      <p:ext uri="{BB962C8B-B14F-4D97-AF65-F5344CB8AC3E}">
        <p14:creationId xmlns:p14="http://schemas.microsoft.com/office/powerpoint/2010/main" val="2225338454"/>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12. Budimpeštanske konvencije s markiranim elementom „</a:t>
            </a:r>
            <a:r>
              <a:rPr lang="sr-Latn-RS" sz="1200" b="0" noProof="0" dirty="0" smtClean="0">
                <a:solidFill>
                  <a:srgbClr val="FF0000"/>
                </a:solidFill>
              </a:rPr>
              <a:t>nepostojanje nadzora ili kontrole od strane fizičkog lica, navedenog u stavu 1. ovog člana, omogućilo izvršenje…u korist tog pravnog lica, na osnovu ovlašćenja pravnog lica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sr-Latn-RS" noProof="0" dirty="0" smtClean="0"/>
              <a:t>. </a:t>
            </a:r>
          </a:p>
          <a:p>
            <a:pPr algn="just"/>
            <a:endParaRPr lang="sr-Latn-RS" noProof="0" dirty="0" smtClean="0"/>
          </a:p>
          <a:p>
            <a:pPr algn="just"/>
            <a:r>
              <a:rPr lang="sr-Latn-RS" altLang="en-US" noProof="0" dirty="0" smtClean="0"/>
              <a:t>Ovaj </a:t>
            </a:r>
            <a:r>
              <a:rPr lang="en-US" altLang="en-US" noProof="0" dirty="0" smtClean="0"/>
              <a:t>element</a:t>
            </a:r>
            <a:r>
              <a:rPr lang="en-US" altLang="en-US" baseline="0" noProof="0" dirty="0" smtClean="0"/>
              <a:t> </a:t>
            </a:r>
            <a:r>
              <a:rPr lang="sr-Latn-RS" altLang="en-US" baseline="0" noProof="0" dirty="0" smtClean="0"/>
              <a:t>sugeriše da se, uz četiri uslova navedena na prethodnom slajdu, pravno lice može smatrati odgovornim ukoliko je izvršenje dela omogućeno nepostojanjem nadzora, što iziskuje i da je fizičko lice izvršilo delo u korist pravnog lica i na osnovu ovlašćenja pravnog lica. </a:t>
            </a:r>
            <a:r>
              <a:rPr lang="sr-Latn-RS" altLang="en-US" noProof="0" dirty="0" smtClean="0"/>
              <a:t> </a:t>
            </a:r>
          </a:p>
          <a:p>
            <a:pPr algn="just"/>
            <a:endParaRPr lang="sr-Latn-RS" noProof="0" dirty="0" smtClean="0"/>
          </a:p>
          <a:p>
            <a:pPr algn="just"/>
            <a:endParaRPr lang="sr-Latn-RS" noProof="0"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84</a:t>
            </a:fld>
            <a:endParaRPr lang="en-US"/>
          </a:p>
        </p:txBody>
      </p:sp>
    </p:spTree>
    <p:extLst>
      <p:ext uri="{BB962C8B-B14F-4D97-AF65-F5344CB8AC3E}">
        <p14:creationId xmlns:p14="http://schemas.microsoft.com/office/powerpoint/2010/main" val="3864353109"/>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sr-Latn-RS" b="1" dirty="0" smtClean="0"/>
              <a:t>Netačno</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Da bi se primenila odgovornost pravnog lica u skladu sa članom 12. Budimpeštanske konvencije, delo mora biti izvršeno u korist kompanije. U ovom</a:t>
            </a:r>
            <a:r>
              <a:rPr lang="sr-Latn-RS" baseline="0" dirty="0" smtClean="0"/>
              <a:t> slučaju, jedino izvršni direktor, u ličnom svojstvu, ima koristi od izvršenja krivičnog dela.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85</a:t>
            </a:fld>
            <a:endParaRPr lang="en-US"/>
          </a:p>
        </p:txBody>
      </p:sp>
    </p:spTree>
    <p:extLst>
      <p:ext uri="{BB962C8B-B14F-4D97-AF65-F5344CB8AC3E}">
        <p14:creationId xmlns:p14="http://schemas.microsoft.com/office/powerpoint/2010/main" val="757162524"/>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 odgovor je</a:t>
            </a:r>
            <a:r>
              <a:rPr lang="en-US" dirty="0" smtClean="0"/>
              <a:t>: </a:t>
            </a:r>
            <a:r>
              <a:rPr lang="sr-Latn-RS" b="1" dirty="0" smtClean="0"/>
              <a:t>Netačno</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Da bi se primenila odgovornost pravnog lica u skladu sa članom 12. Budimpeštanske konvencije, delo mora biti izvršeno u korist kompanije. U ovom</a:t>
            </a:r>
            <a:r>
              <a:rPr lang="sr-Latn-RS" baseline="0" dirty="0" smtClean="0"/>
              <a:t> slučaju, jedino izvršni direktor, u ličnom svojstvu, ima koristi od izvršenja krivičnog dela.</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86</a:t>
            </a:fld>
            <a:endParaRPr lang="en-US"/>
          </a:p>
        </p:txBody>
      </p:sp>
    </p:spTree>
    <p:extLst>
      <p:ext uri="{BB962C8B-B14F-4D97-AF65-F5344CB8AC3E}">
        <p14:creationId xmlns:p14="http://schemas.microsoft.com/office/powerpoint/2010/main" val="421473210"/>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Naredna grupa slajdova</a:t>
            </a:r>
            <a:r>
              <a:rPr lang="sr-Latn-RS" baseline="0" dirty="0" smtClean="0"/>
              <a:t> prikazuje razmatranja procesnih odredbi (Poglavlje II, Deo 2 Budimpeštanske konvencije).</a:t>
            </a:r>
            <a:endParaRPr lang="en-PK" dirty="0"/>
          </a:p>
          <a:p>
            <a:endParaRPr lang="en-PK"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87</a:t>
            </a:fld>
            <a:endParaRPr lang="en-US"/>
          </a:p>
        </p:txBody>
      </p:sp>
    </p:spTree>
    <p:extLst>
      <p:ext uri="{BB962C8B-B14F-4D97-AF65-F5344CB8AC3E}">
        <p14:creationId xmlns:p14="http://schemas.microsoft.com/office/powerpoint/2010/main" val="3209171598"/>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14. Budimpeštanske konvencije s markiranim elementom „</a:t>
            </a:r>
            <a:r>
              <a:rPr lang="sr-Latn-RS" b="0" dirty="0" smtClean="0">
                <a:solidFill>
                  <a:srgbClr val="FF0000"/>
                </a:solidFill>
              </a:rPr>
              <a:t>propisala ovlašćenja i postupke... određenih krivičnih istraga ili postupaka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sr-Latn-RS" noProof="0"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altLang="sr-Latn-RS" dirty="0" smtClean="0">
                <a:ea typeface="ＭＳ Ｐゴシック" panose="020B0600070205080204" pitchFamily="34" charset="-128"/>
              </a:rPr>
              <a:t>Svrha ovog elementa je da razjasni da se procesna</a:t>
            </a:r>
            <a:r>
              <a:rPr lang="sr-Latn-RS" altLang="sr-Latn-RS" baseline="0" dirty="0" smtClean="0">
                <a:ea typeface="ＭＳ Ｐゴシック" panose="020B0600070205080204" pitchFamily="34" charset="-128"/>
              </a:rPr>
              <a:t> ovlašćenja navedena u Budimpeštanskoj konvenciji (Poglavlje II, Deo 2) mogu vršiti samo u odnosu na konkretne krivične istrage i postupke. Odredbe Konvencije ne nalažu zakonodavne mere u druge svrhe, kao što je opšte prikupljanje podataka.</a:t>
            </a:r>
            <a:r>
              <a:rPr lang="en-GB" altLang="sr-Latn-RS" dirty="0" smtClean="0">
                <a:ea typeface="ＭＳ Ｐゴシック" panose="020B0600070205080204" pitchFamily="34" charset="-128"/>
              </a:rPr>
              <a:t> </a:t>
            </a:r>
            <a:endParaRPr lang="en-GB" altLang="sr-Latn-RS" dirty="0">
              <a:ea typeface="ＭＳ Ｐゴシック" panose="020B0600070205080204" pitchFamily="34" charset="-128"/>
            </a:endParaRPr>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88</a:t>
            </a:fld>
            <a:endParaRPr lang="en-US"/>
          </a:p>
        </p:txBody>
      </p:sp>
    </p:spTree>
    <p:extLst>
      <p:ext uri="{BB962C8B-B14F-4D97-AF65-F5344CB8AC3E}">
        <p14:creationId xmlns:p14="http://schemas.microsoft.com/office/powerpoint/2010/main" val="1167812748"/>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lgn="just"/>
            <a:endParaRPr lang="sr-Latn-RS" noProof="0" dirty="0" smtClean="0"/>
          </a:p>
          <a:p>
            <a:pPr lvl="0" algn="just"/>
            <a:r>
              <a:rPr lang="sr-Latn-RS" noProof="0" dirty="0" smtClean="0"/>
              <a:t>S leve strane slajda prikazan je tekst</a:t>
            </a:r>
            <a:r>
              <a:rPr lang="sr-Latn-RS" baseline="0" noProof="0" dirty="0" smtClean="0"/>
              <a:t> člana 14. Budimpeštanske konvencije s markiranim elementom („</a:t>
            </a:r>
            <a:r>
              <a:rPr lang="sr-Latn-RS" b="0" dirty="0" smtClean="0">
                <a:solidFill>
                  <a:srgbClr val="FF0000"/>
                </a:solidFill>
              </a:rPr>
              <a:t>krivična dela propisana u skladu sa...ostala krivična dela...računarskog sistema...dokaza</a:t>
            </a:r>
            <a:r>
              <a:rPr lang="sr-Latn-RS" b="0" dirty="0" smtClean="0"/>
              <a:t> </a:t>
            </a:r>
            <a:r>
              <a:rPr lang="sr-Latn-RS" b="0" dirty="0" smtClean="0">
                <a:solidFill>
                  <a:srgbClr val="FF0000"/>
                </a:solidFill>
              </a:rPr>
              <a:t>za krivična dela u elektronskom obliku</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sr-Latn-RS" noProof="0" dirty="0" smtClean="0"/>
              <a:t>.</a:t>
            </a:r>
            <a:r>
              <a:rPr lang="en-US" dirty="0" smtClean="0"/>
              <a:t> </a:t>
            </a:r>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US" altLang="sr-Latn-RS" dirty="0">
              <a:ea typeface="ＭＳ Ｐゴシック" panose="020B0600070205080204" pitchFamily="34" charset="-128"/>
            </a:endParaRPr>
          </a:p>
          <a:p>
            <a:pPr algn="just" eaLnBrk="1" hangingPunct="1">
              <a:spcBef>
                <a:spcPct val="0"/>
              </a:spcBef>
            </a:pPr>
            <a:r>
              <a:rPr lang="sr-Latn-RS" altLang="sr-Latn-RS" dirty="0" smtClean="0">
                <a:ea typeface="ＭＳ Ｐゴシック" panose="020B0600070205080204" pitchFamily="34" charset="-128"/>
              </a:rPr>
              <a:t>Ovom</a:t>
            </a:r>
            <a:r>
              <a:rPr lang="sr-Latn-RS" altLang="sr-Latn-RS" baseline="0" dirty="0" smtClean="0">
                <a:ea typeface="ＭＳ Ｐゴシック" panose="020B0600070205080204" pitchFamily="34" charset="-128"/>
              </a:rPr>
              <a:t> odredbom obuhvaćen je jedan od ključnih aspekata koji Budimpeštansku konvenciju čini tako dragocenom postavkom. Prema članu 14, Konvencija se primenjuje, naravno, kada je delo koje je predmet istrage jedno od dela navedenih u Konvenciji. Ona, međutim, obuhvata i dva krajnje dalekosežna i dragocena proširenja: </a:t>
            </a:r>
          </a:p>
          <a:p>
            <a:pPr algn="just" eaLnBrk="1" hangingPunct="1">
              <a:spcBef>
                <a:spcPct val="0"/>
              </a:spcBef>
            </a:pPr>
            <a:endParaRPr lang="sr-Latn-RS" altLang="sr-Latn-RS" baseline="0" dirty="0" smtClean="0">
              <a:ea typeface="ＭＳ Ｐゴシック" panose="020B0600070205080204" pitchFamily="34" charset="-128"/>
            </a:endParaRPr>
          </a:p>
          <a:p>
            <a:pPr marL="171450" indent="-171450" algn="just" eaLnBrk="1" hangingPunct="1">
              <a:spcBef>
                <a:spcPct val="0"/>
              </a:spcBef>
              <a:buFontTx/>
              <a:buChar char="-"/>
            </a:pPr>
            <a:r>
              <a:rPr lang="sr-Latn-RS" altLang="sr-Latn-RS" baseline="0" dirty="0" smtClean="0">
                <a:ea typeface="ＭＳ Ｐゴシック" panose="020B0600070205080204" pitchFamily="34" charset="-128"/>
              </a:rPr>
              <a:t>Prvo, prosesna pravila se mogu koristiti u istrazi bilo kog krivičnog dela ukoliko je ono izvšeno preko računarskog sitema; </a:t>
            </a:r>
          </a:p>
          <a:p>
            <a:pPr marL="171450" indent="-171450" algn="just" eaLnBrk="1" hangingPunct="1">
              <a:spcBef>
                <a:spcPct val="0"/>
              </a:spcBef>
              <a:buFontTx/>
              <a:buChar char="-"/>
            </a:pPr>
            <a:r>
              <a:rPr lang="sr-Latn-RS" altLang="sr-Latn-RS" baseline="0" dirty="0" smtClean="0">
                <a:ea typeface="ＭＳ Ｐゴシック" panose="020B0600070205080204" pitchFamily="34" charset="-128"/>
              </a:rPr>
              <a:t>Drugo, ta pravila su primenjiva i na prikupljanje dokaza u bilo kojoj istrazi, ukoliko su ti dokazi, u datom predmetu, sačuvani u bilo kom obliku digitalnog zapisa; to znači da svako krivično delo potencijalno potpada pod procesna pravila Budimpeštanske konvencije.</a:t>
            </a:r>
            <a:endParaRPr lang="en-GB" dirty="0"/>
          </a:p>
          <a:p>
            <a:pPr marL="171450" indent="-171450" algn="just" eaLnBrk="1" hangingPunct="1">
              <a:spcBef>
                <a:spcPct val="0"/>
              </a:spcBef>
              <a:buFontTx/>
              <a:buChar char="-"/>
            </a:pPr>
            <a:endParaRPr lang="en-GB" dirty="0"/>
          </a:p>
          <a:p>
            <a:pPr marL="0" indent="0" algn="just" eaLnBrk="1" hangingPunct="1">
              <a:spcBef>
                <a:spcPct val="0"/>
              </a:spcBef>
              <a:buFontTx/>
              <a:buNone/>
            </a:pPr>
            <a:r>
              <a:rPr lang="sr-Latn-RS" dirty="0" smtClean="0"/>
              <a:t>Trener treba da naglasi da je Budimpeštanska</a:t>
            </a:r>
            <a:r>
              <a:rPr lang="sr-Latn-RS" baseline="0" dirty="0" smtClean="0"/>
              <a:t> konvencija, stoga, ne samo jedina konvencija o visokotehnološkom kriminalu, već konvencija o visokotehnološkom kriminalu I DOKAZIMA U ELEKTRONSKOM OBLIKU.</a:t>
            </a:r>
            <a:r>
              <a:rPr lang="en-GB" dirty="0" smtClean="0"/>
              <a:t> </a:t>
            </a:r>
            <a:endParaRPr lang="en-GB" dirty="0"/>
          </a:p>
          <a:p>
            <a:pPr algn="just" eaLnBrk="1" hangingPunct="1">
              <a:spcBef>
                <a:spcPct val="0"/>
              </a:spcBef>
            </a:pPr>
            <a:endParaRPr lang="en-GB" dirty="0"/>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en-GB" altLang="sr-Latn-RS" dirty="0">
              <a:ea typeface="ＭＳ Ｐゴシック" panose="020B0600070205080204" pitchFamily="34" charset="-128"/>
            </a:endParaRPr>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89</a:t>
            </a:fld>
            <a:endParaRPr lang="en-US"/>
          </a:p>
        </p:txBody>
      </p:sp>
    </p:spTree>
    <p:extLst>
      <p:ext uri="{BB962C8B-B14F-4D97-AF65-F5344CB8AC3E}">
        <p14:creationId xmlns:p14="http://schemas.microsoft.com/office/powerpoint/2010/main" val="18430816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r>
              <a:rPr lang="sr-Latn-RS" dirty="0" smtClean="0"/>
              <a:t>Na levoj strani slajda navodi se član 1. tačka a)</a:t>
            </a:r>
            <a:r>
              <a:rPr lang="sr-Latn-RS" baseline="0" dirty="0" smtClean="0"/>
              <a:t> Budimpeštanske konvencije, odnosno, definicija „računarskog sistema“.</a:t>
            </a:r>
            <a:endParaRPr lang="en-US" dirty="0"/>
          </a:p>
          <a:p>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Na desnoj</a:t>
            </a:r>
            <a:r>
              <a:rPr lang="sr-Latn-RS" baseline="0" dirty="0" smtClean="0"/>
              <a:t> strani je objašnjenje definicije</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altLang="sr-Latn-RS" dirty="0"/>
          </a:p>
          <a:p>
            <a:pPr eaLnBrk="1" hangingPunct="1"/>
            <a:r>
              <a:rPr lang="sr-Latn-RS" altLang="sr-Latn-RS" dirty="0" smtClean="0"/>
              <a:t>Prema Budimpeštanskoj konvenciji, računarski sistem je uređaj koji</a:t>
            </a:r>
            <a:r>
              <a:rPr lang="sr-Latn-RS" altLang="sr-Latn-RS" baseline="0" dirty="0" smtClean="0"/>
              <a:t> se sastoji od hardvera i softvera za automatsku obradu digitalnih podataka. Uključuje ulazne i izlazne jedinice i memorijsko skladište. Može biti zaseban ili povezan sa sličnim uređajima u okviru mreže. </a:t>
            </a:r>
            <a:endParaRPr lang="en-US" altLang="sr-Latn-RS" dirty="0"/>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r-Latn-RS" sz="1200" kern="1200" dirty="0" smtClean="0">
                <a:solidFill>
                  <a:schemeClr val="tx1"/>
                </a:solidFill>
                <a:latin typeface="+mn-lt"/>
                <a:ea typeface="MS PGothic" pitchFamily="34" charset="-128"/>
                <a:cs typeface="ＭＳ Ｐゴシック" charset="0"/>
              </a:rPr>
              <a:t>Računarski sistem se obično sastoji od različitih uređaja, procesora</a:t>
            </a:r>
            <a:r>
              <a:rPr lang="sr-Latn-RS" sz="1200" kern="1200" baseline="0" dirty="0" smtClean="0">
                <a:solidFill>
                  <a:schemeClr val="tx1"/>
                </a:solidFill>
                <a:latin typeface="+mn-lt"/>
                <a:ea typeface="MS PGothic" pitchFamily="34" charset="-128"/>
                <a:cs typeface="ＭＳ Ｐゴシック" charset="0"/>
              </a:rPr>
              <a:t> ili centralne procesorske jedinice i perifernih uređaja. Periferni uređaj („periferija“) jeste uređaj koji vrši određenu konkretnu funkciju u sadejstvu sa procesorom, npr. štampač, monitor, CD čitač/pisač ili dodatna jedinica za skladištenje.</a:t>
            </a:r>
            <a:r>
              <a:rPr lang="en-US" sz="1200" kern="1200" dirty="0" smtClean="0">
                <a:solidFill>
                  <a:schemeClr val="tx1"/>
                </a:solidFill>
                <a:latin typeface="+mn-lt"/>
                <a:ea typeface="MS PGothic" pitchFamily="34" charset="-128"/>
                <a:cs typeface="ＭＳ Ｐゴシック" charset="0"/>
              </a:rPr>
              <a:t> </a:t>
            </a:r>
            <a:endParaRPr lang="en-US" sz="1200" kern="1200" dirty="0">
              <a:solidFill>
                <a:schemeClr val="tx1"/>
              </a:solidFill>
              <a:latin typeface="+mn-lt"/>
              <a:ea typeface="MS PGothic" pitchFamily="34" charset="-128"/>
              <a:cs typeface="ＭＳ Ｐゴシック" charset="0"/>
            </a:endParaRPr>
          </a:p>
          <a:p>
            <a:pPr eaLnBrk="1" hangingPunct="1"/>
            <a:endParaRPr lang="sr-Latn-RS" sz="1200" kern="1200" dirty="0" smtClean="0">
              <a:solidFill>
                <a:schemeClr val="tx1"/>
              </a:solidFill>
              <a:latin typeface="+mn-lt"/>
              <a:ea typeface="MS PGothic" pitchFamily="34" charset="-128"/>
              <a:cs typeface="ＭＳ Ｐゴシック" charset="0"/>
            </a:endParaRPr>
          </a:p>
          <a:p>
            <a:pPr eaLnBrk="1" hangingPunct="1"/>
            <a:r>
              <a:rPr lang="sr-Latn-RS" sz="1200" kern="1200" dirty="0" smtClean="0">
                <a:solidFill>
                  <a:schemeClr val="tx1"/>
                </a:solidFill>
                <a:latin typeface="+mn-lt"/>
                <a:ea typeface="MS PGothic" pitchFamily="34" charset="-128"/>
                <a:cs typeface="ＭＳ Ｐゴシック" charset="0"/>
              </a:rPr>
              <a:t>Računarski sistemi</a:t>
            </a:r>
            <a:r>
              <a:rPr lang="sr-Latn-RS" sz="1200" kern="1200" baseline="0" dirty="0" smtClean="0">
                <a:solidFill>
                  <a:schemeClr val="tx1"/>
                </a:solidFill>
                <a:latin typeface="+mn-lt"/>
                <a:ea typeface="MS PGothic" pitchFamily="34" charset="-128"/>
                <a:cs typeface="ＭＳ Ｐゴシック" charset="0"/>
              </a:rPr>
              <a:t> mogu biti povezani sa mrežom kao krajnje tačke ili kao sredstvo koje olakšava komunikaciju unutar mreže. Ono što je ključno jeste da se podaci razmenjuju putem mreže. </a:t>
            </a:r>
            <a:endParaRPr lang="en-US" sz="1200" kern="1200" dirty="0">
              <a:solidFill>
                <a:schemeClr val="tx1"/>
              </a:solidFill>
              <a:latin typeface="+mn-lt"/>
              <a:ea typeface="MS PGothic" pitchFamily="34" charset="-128"/>
              <a:cs typeface="ＭＳ Ｐゴシック" charset="0"/>
            </a:endParaRPr>
          </a:p>
          <a:p>
            <a:pPr eaLnBrk="1" hangingPunct="1"/>
            <a:endParaRPr lang="en-US" sz="1200" kern="1200" dirty="0">
              <a:solidFill>
                <a:schemeClr val="tx1"/>
              </a:solidFill>
              <a:latin typeface="+mn-lt"/>
              <a:ea typeface="MS PGothic" pitchFamily="34" charset="-128"/>
              <a:cs typeface="ＭＳ Ｐゴシック" charset="0"/>
            </a:endParaRPr>
          </a:p>
          <a:p>
            <a:pPr eaLnBrk="1" hangingPunct="1"/>
            <a:r>
              <a:rPr lang="sr-Latn-RS" sz="1200" kern="1200" dirty="0" smtClean="0">
                <a:solidFill>
                  <a:schemeClr val="tx1"/>
                </a:solidFill>
                <a:latin typeface="+mn-lt"/>
                <a:ea typeface="MS PGothic" pitchFamily="34" charset="-128"/>
                <a:cs typeface="ＭＳ Ｐゴシック" charset="0"/>
              </a:rPr>
              <a:t>Trener može podeliti i dodatni resurs, Smernicu br. 1</a:t>
            </a:r>
            <a:r>
              <a:rPr lang="en-US" sz="1200" kern="1200" dirty="0" smtClean="0">
                <a:solidFill>
                  <a:schemeClr val="tx1"/>
                </a:solidFill>
                <a:latin typeface="+mn-lt"/>
                <a:ea typeface="MS PGothic" pitchFamily="34" charset="-128"/>
                <a:cs typeface="ＭＳ Ｐゴシック" charset="0"/>
              </a:rPr>
              <a:t>: </a:t>
            </a:r>
            <a:r>
              <a:rPr lang="en-US" sz="1200" kern="1200" dirty="0">
                <a:solidFill>
                  <a:schemeClr val="tx1"/>
                </a:solidFill>
                <a:latin typeface="+mn-lt"/>
                <a:ea typeface="MS PGothic" pitchFamily="34" charset="-128"/>
                <a:cs typeface="ＭＳ Ｐゴシック" charset="0"/>
              </a:rPr>
              <a:t>http://rm.coe.int/CoERMPublicCommonSearchServices/DisplayDCTMContent?documentId=09000016802e79e6</a:t>
            </a:r>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a:t>
            </a:fld>
            <a:endParaRPr lang="en-US"/>
          </a:p>
        </p:txBody>
      </p:sp>
    </p:spTree>
    <p:extLst>
      <p:ext uri="{BB962C8B-B14F-4D97-AF65-F5344CB8AC3E}">
        <p14:creationId xmlns:p14="http://schemas.microsoft.com/office/powerpoint/2010/main" val="1661917567"/>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sr-Latn-RS" b="1" dirty="0" smtClean="0"/>
              <a:t>Netačno</a:t>
            </a:r>
            <a:r>
              <a:rPr lang="en-US" dirty="0" smtClean="0"/>
              <a:t> </a:t>
            </a: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Procesne odredbe mogu se sprovoditi u odnosu na</a:t>
            </a:r>
            <a:r>
              <a:rPr lang="sr-Latn-RS" baseline="0" dirty="0" smtClean="0"/>
              <a:t> prikupljanje elektronskih dokaza u vezi sa bilo kojim krivičnim delom.</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90</a:t>
            </a:fld>
            <a:endParaRPr lang="en-US"/>
          </a:p>
        </p:txBody>
      </p:sp>
    </p:spTree>
    <p:extLst>
      <p:ext uri="{BB962C8B-B14F-4D97-AF65-F5344CB8AC3E}">
        <p14:creationId xmlns:p14="http://schemas.microsoft.com/office/powerpoint/2010/main" val="2418973515"/>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Tačan</a:t>
            </a:r>
            <a:r>
              <a:rPr lang="sr-Latn-RS" baseline="0" dirty="0" smtClean="0"/>
              <a:t> odgovor je</a:t>
            </a:r>
            <a:r>
              <a:rPr lang="en-US" dirty="0" smtClean="0"/>
              <a:t>: </a:t>
            </a:r>
            <a:r>
              <a:rPr lang="sr-Latn-RS" b="1" dirty="0" smtClean="0"/>
              <a:t>Netačno</a:t>
            </a:r>
            <a:r>
              <a:rPr lang="en-US" dirty="0" smtClean="0"/>
              <a:t> </a:t>
            </a:r>
          </a:p>
          <a:p>
            <a:pPr marL="0" marR="0" lvl="0" indent="0" algn="l" defTabSz="457200" rtl="0" eaLnBrk="0" fontAlgn="base" latinLnBrk="0" hangingPunct="0">
              <a:lnSpc>
                <a:spcPct val="100000"/>
              </a:lnSpc>
              <a:spcBef>
                <a:spcPct val="30000"/>
              </a:spcBef>
              <a:spcAft>
                <a:spcPct val="0"/>
              </a:spcAft>
              <a:buClrTx/>
              <a:buSzTx/>
              <a:buFontTx/>
              <a:buNone/>
              <a:tabLst/>
              <a:defRPr/>
            </a:pPr>
            <a:endParaRPr lang="en-US" dirty="0" smtClean="0"/>
          </a:p>
          <a:p>
            <a:pPr marL="0" marR="0" lvl="0" indent="0" algn="l" defTabSz="457200" rtl="0" eaLnBrk="0" fontAlgn="base" latinLnBrk="0" hangingPunct="0">
              <a:lnSpc>
                <a:spcPct val="100000"/>
              </a:lnSpc>
              <a:spcBef>
                <a:spcPct val="30000"/>
              </a:spcBef>
              <a:spcAft>
                <a:spcPct val="0"/>
              </a:spcAft>
              <a:buClrTx/>
              <a:buSzTx/>
              <a:buFontTx/>
              <a:buNone/>
              <a:tabLst/>
              <a:defRPr/>
            </a:pPr>
            <a:r>
              <a:rPr lang="sr-Latn-RS" dirty="0" smtClean="0"/>
              <a:t>Procesne odredbe mogu se sprovoditi u odnosu na</a:t>
            </a:r>
            <a:r>
              <a:rPr lang="sr-Latn-RS" baseline="0" dirty="0" smtClean="0"/>
              <a:t> prikupljanje elektronskih dokaza u vezi sa bilo kojim krivičnim delom</a:t>
            </a:r>
            <a:r>
              <a:rPr lang="en-US" dirty="0" smtClean="0"/>
              <a:t>. </a:t>
            </a:r>
            <a:endParaRPr lang="en-GB"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91</a:t>
            </a:fld>
            <a:endParaRPr lang="en-US"/>
          </a:p>
        </p:txBody>
      </p:sp>
    </p:spTree>
    <p:extLst>
      <p:ext uri="{BB962C8B-B14F-4D97-AF65-F5344CB8AC3E}">
        <p14:creationId xmlns:p14="http://schemas.microsoft.com/office/powerpoint/2010/main" val="2447414873"/>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sr-Latn-RS" noProof="0" dirty="0" smtClean="0"/>
              <a:t>S leve strane slajda prikazan je tekst</a:t>
            </a:r>
            <a:r>
              <a:rPr lang="sr-Latn-RS" baseline="0" noProof="0" dirty="0" smtClean="0"/>
              <a:t> člana 15. Budimpeštanske konvencije s markiranim elementom „ograničenjima </a:t>
            </a:r>
            <a:r>
              <a:rPr lang="sr-Latn-RS" b="0" dirty="0" smtClean="0">
                <a:solidFill>
                  <a:srgbClr val="FF0000"/>
                </a:solidFill>
              </a:rPr>
              <a:t>predviđenim domaćim pravom...odgovarajuću zaštitu ljudskih prava i sloboda... važećih međunarodnih dokumenata o ljudskim pravima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sr-Latn-RS" noProof="0" dirty="0" smtClean="0"/>
              <a:t>.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Zaštita ljudskih prava je proces</a:t>
            </a:r>
            <a:r>
              <a:rPr lang="sr-Latn-RS" baseline="0" dirty="0" smtClean="0"/>
              <a:t> koji se ponavlja i koji mora biti obezbeđen imajući u vidu sve konkretne okolnosti. Iz tog razloga, potrebno je utvrđivati odgovarajuća jemstva na svakom koraku razvoja jednog procesnog pravila: </a:t>
            </a:r>
            <a:r>
              <a:rPr lang="sr-Latn-RS" i="1" baseline="0" dirty="0" smtClean="0"/>
              <a:t>uspostavljanja</a:t>
            </a:r>
            <a:r>
              <a:rPr lang="sr-Latn-RS" baseline="0" dirty="0" smtClean="0"/>
              <a:t> (npr. uvođenja u domaće pravo), </a:t>
            </a:r>
            <a:r>
              <a:rPr lang="sr-Latn-RS" i="1" baseline="0" dirty="0" smtClean="0"/>
              <a:t>primene</a:t>
            </a:r>
            <a:r>
              <a:rPr lang="sr-Latn-RS" baseline="0" dirty="0" smtClean="0"/>
              <a:t> (npr. interna organizacija kojom se omogućava da se ovlašćenje ili postupak sprovedu) i </a:t>
            </a:r>
            <a:r>
              <a:rPr lang="sr-Latn-RS" i="1" baseline="0" dirty="0" smtClean="0"/>
              <a:t>nakon primene </a:t>
            </a:r>
            <a:r>
              <a:rPr lang="sr-Latn-RS" baseline="0" dirty="0" smtClean="0"/>
              <a:t>(tj. konkretnog sprovođenja u datom, konkretnom slučaju). Predviđanje je, isto tako, vrlo važno, jer omogućava zaštitu ljudskih prava „s namerom“ </a:t>
            </a:r>
            <a:r>
              <a:rPr lang="en-150" baseline="0" dirty="0" smtClean="0"/>
              <a:t>–</a:t>
            </a:r>
            <a:r>
              <a:rPr lang="sr-Latn-RS" baseline="0" dirty="0" smtClean="0"/>
              <a:t> u situacijama u kojima je to primenjivo </a:t>
            </a:r>
            <a:r>
              <a:rPr lang="en-150" baseline="0" dirty="0" smtClean="0"/>
              <a:t>–</a:t>
            </a:r>
            <a:r>
              <a:rPr lang="sr-Latn-RS" baseline="0" dirty="0" smtClean="0"/>
              <a:t> što u suštini znači da, ukoliko je ograničenje osmišljeno tako da bude uključeno u neki postupak u vreme kada se dati postupak definiše, ono može biti u potpunosti kompatibilno s primenom tog postupka, što omogućava i olakšano i pravilno sprovođenje date zaštitne mere u korist zaštite temeljnih prava. </a:t>
            </a:r>
          </a:p>
          <a:p>
            <a:pPr marL="0" marR="0" lvl="0" indent="0" algn="just" defTabSz="457200" rtl="0" eaLnBrk="0" fontAlgn="base" latinLnBrk="0" hangingPunct="0">
              <a:lnSpc>
                <a:spcPct val="100000"/>
              </a:lnSpc>
              <a:spcBef>
                <a:spcPct val="30000"/>
              </a:spcBef>
              <a:spcAft>
                <a:spcPct val="0"/>
              </a:spcAft>
              <a:buClrTx/>
              <a:buSzTx/>
              <a:buFontTx/>
              <a:buNone/>
              <a:tabLst/>
              <a:defRPr/>
            </a:pPr>
            <a:endParaRPr lang="sr-Latn-RS" b="0" i="0" baseline="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b="0" i="0" baseline="0" dirty="0" smtClean="0"/>
              <a:t>Drugi aspekt obeleženog elementa je princip pravnog osnova. Jemstva se obezbeđuju domaćim pravom, čime se ona čine i delotvornim i poznatim javnosti (zahvaljujući tome građanin je upoznat sa svojim pravima i obavezama). Ovde se, međutim, koncept „domaćeg prava“ tumači u materijalnom smislu i odnosi se kao na zakonodavna akta, tako i na ustavna pravila i druge izvore prava, poput ustaljene sudske prakse (</a:t>
            </a:r>
            <a:r>
              <a:rPr lang="sr-Latn-RS" b="0" i="1" baseline="0" dirty="0" smtClean="0"/>
              <a:t>jurisprudence constante</a:t>
            </a:r>
            <a:r>
              <a:rPr lang="sr-Latn-RS" b="0" i="0" baseline="0" dirty="0" smtClean="0"/>
              <a:t>). (Izvor: eksplanatroni izvrštaj uz Konvenciju o visokotehnološkom kriminalu, u saglasju sa stavom Evropskog suda za ljudska prava </a:t>
            </a:r>
            <a:r>
              <a:rPr lang="en-150" b="0" i="0" baseline="0" dirty="0" smtClean="0"/>
              <a:t>–</a:t>
            </a:r>
            <a:r>
              <a:rPr lang="sr-Latn-RS" b="0" i="0" baseline="0" dirty="0" smtClean="0"/>
              <a:t> ESLJP Saveta Evrope).</a:t>
            </a:r>
            <a:endParaRPr lang="en-GB" i="0" baseline="0"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92</a:t>
            </a:fld>
            <a:endParaRPr lang="en-US"/>
          </a:p>
        </p:txBody>
      </p:sp>
    </p:spTree>
    <p:extLst>
      <p:ext uri="{BB962C8B-B14F-4D97-AF65-F5344CB8AC3E}">
        <p14:creationId xmlns:p14="http://schemas.microsoft.com/office/powerpoint/2010/main" val="3224162688"/>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lnSpcReduction="10000"/>
          </a:bodyPr>
          <a:lstStyle/>
          <a:p>
            <a:pPr algn="just"/>
            <a:r>
              <a:rPr lang="sr-Latn-RS" noProof="0" dirty="0" smtClean="0"/>
              <a:t>S leve strane slajda prikazan je tekst</a:t>
            </a:r>
            <a:r>
              <a:rPr lang="sr-Latn-RS" baseline="0" noProof="0" dirty="0" smtClean="0"/>
              <a:t> člana 15. Budimpeštanske konvencije s markiranim elementom „načelo proporcionalnosti</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a:endParaRPr lang="en-US" dirty="0"/>
          </a:p>
          <a:p>
            <a:pPr algn="just" eaLnBrk="1" hangingPunct="1">
              <a:spcBef>
                <a:spcPct val="0"/>
              </a:spcBef>
            </a:pPr>
            <a:r>
              <a:rPr lang="sr-Latn-RS" b="0" baseline="0" dirty="0" smtClean="0"/>
              <a:t>U skladu sa Budimpeštanskom konvencijom oganičenjima se, u najmanju ruku, mora obezbediti načelo proporcionalnosti.  Načelo proporcionalnosti je još jedan važan princip, čije značenje može varirati, zavisno od pravnog sistema. Načelo proporcionalnosti iziskuje da mora postojati razuman odnos između cilja kome se teži i sredstava upotrebljenih kako bi se on ostvario.</a:t>
            </a:r>
            <a:r>
              <a:rPr lang="en-GB" baseline="0" dirty="0" smtClean="0"/>
              <a:t> </a:t>
            </a:r>
            <a:endParaRPr lang="en-GB" baseline="0" dirty="0"/>
          </a:p>
          <a:p>
            <a:pPr algn="just" eaLnBrk="1" hangingPunct="1">
              <a:spcBef>
                <a:spcPct val="0"/>
              </a:spcBef>
            </a:pPr>
            <a:endParaRPr lang="en-GB" baseline="0" dirty="0"/>
          </a:p>
          <a:p>
            <a:pPr algn="just" eaLnBrk="1" hangingPunct="1">
              <a:spcBef>
                <a:spcPct val="0"/>
              </a:spcBef>
            </a:pPr>
            <a:r>
              <a:rPr lang="sr-Latn-RS" baseline="0" dirty="0" smtClean="0"/>
              <a:t>U državama obavezanim EKLJP princip proporcionalnosti obezbeđuje da ne postoji manje intruzivno ovlašćenje ili postupak kojim se može obezbediti adekvatno ostvarenje cilja datog ovlašćenja ili postupka, imajući u vidu kako prirodu i okolnosti krivičnog dela, tako i prirodu i legitimitet osnovnih prava na koje utiče.</a:t>
            </a:r>
            <a:r>
              <a:rPr lang="en-GB" baseline="0" dirty="0" smtClean="0"/>
              <a:t> </a:t>
            </a:r>
            <a:endParaRPr lang="en-GB" baseline="0" dirty="0"/>
          </a:p>
          <a:p>
            <a:pPr algn="just" eaLnBrk="1" hangingPunct="1">
              <a:spcBef>
                <a:spcPct val="0"/>
              </a:spcBef>
            </a:pPr>
            <a:endParaRPr lang="en-GB" baseline="0" dirty="0"/>
          </a:p>
          <a:p>
            <a:pPr algn="just" eaLnBrk="1" hangingPunct="1">
              <a:spcBef>
                <a:spcPct val="0"/>
              </a:spcBef>
            </a:pPr>
            <a:r>
              <a:rPr lang="sr-Latn-RS" baseline="0" dirty="0" smtClean="0"/>
              <a:t>U okviru EKLJP, ovo načelo se tumači tako da ili uključuje ili je praćeno još jednim principom, a to je načelo „neophodnosti“ ovlašćenja ili postupka. To se odnosi na sledeće: </a:t>
            </a:r>
            <a:endParaRPr lang="en-GB" baseline="0" dirty="0"/>
          </a:p>
          <a:p>
            <a:pPr marL="171450" marR="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r-Latn-RS" dirty="0" smtClean="0"/>
              <a:t>Da li postoji goruća</a:t>
            </a:r>
            <a:r>
              <a:rPr lang="sr-Latn-RS" baseline="0" dirty="0" smtClean="0"/>
              <a:t> socijalna potreba za  nekim ograničenjem osnovnih prava?</a:t>
            </a:r>
            <a:r>
              <a:rPr lang="en-GB" dirty="0" smtClean="0"/>
              <a:t> </a:t>
            </a:r>
            <a:endParaRPr lang="en-GB" dirty="0"/>
          </a:p>
          <a:p>
            <a:pPr marL="171450" marR="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r-Latn-RS" dirty="0" smtClean="0"/>
              <a:t>Ako</a:t>
            </a:r>
            <a:r>
              <a:rPr lang="sr-Latn-RS" baseline="0" dirty="0" smtClean="0"/>
              <a:t> postoji, da li je data restrikcija odgovarajuća u odnosu na tu konkretnu potrebu</a:t>
            </a:r>
            <a:r>
              <a:rPr lang="en-GB" dirty="0" smtClean="0"/>
              <a:t>? </a:t>
            </a:r>
            <a:endParaRPr lang="en-GB" dirty="0"/>
          </a:p>
          <a:p>
            <a:pPr marL="171450" marR="0" indent="-171450" algn="just" defTabSz="457200" rtl="0" eaLnBrk="1" fontAlgn="base" latinLnBrk="0" hangingPunct="1">
              <a:lnSpc>
                <a:spcPct val="100000"/>
              </a:lnSpc>
              <a:spcBef>
                <a:spcPct val="0"/>
              </a:spcBef>
              <a:spcAft>
                <a:spcPct val="0"/>
              </a:spcAft>
              <a:buClrTx/>
              <a:buSzTx/>
              <a:buFont typeface="Arial" panose="020B0604020202020204" pitchFamily="34" charset="0"/>
              <a:buChar char="•"/>
              <a:tabLst/>
              <a:defRPr/>
            </a:pPr>
            <a:r>
              <a:rPr lang="sr-Latn-RS" dirty="0" smtClean="0"/>
              <a:t>Ako jeste, da li ona predstavlja srazmeran odgovor na tu potrebu</a:t>
            </a:r>
            <a:r>
              <a:rPr lang="en-GB" dirty="0" smtClean="0"/>
              <a:t>? </a:t>
            </a:r>
            <a:endParaRPr lang="en-GB" dirty="0"/>
          </a:p>
          <a:p>
            <a:pPr marL="0" marR="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endParaRPr lang="en-GB" i="1" baseline="0" dirty="0"/>
          </a:p>
          <a:p>
            <a:pPr marL="0" marR="0" indent="0" algn="just" defTabSz="457200" rtl="0" eaLnBrk="1" fontAlgn="base" latinLnBrk="0" hangingPunct="1">
              <a:lnSpc>
                <a:spcPct val="100000"/>
              </a:lnSpc>
              <a:spcBef>
                <a:spcPct val="0"/>
              </a:spcBef>
              <a:spcAft>
                <a:spcPct val="0"/>
              </a:spcAft>
              <a:buClrTx/>
              <a:buSzTx/>
              <a:buFont typeface="Arial" panose="020B0604020202020204" pitchFamily="34" charset="0"/>
              <a:buNone/>
              <a:tabLst/>
              <a:defRPr/>
            </a:pPr>
            <a:r>
              <a:rPr lang="sr-Latn-RS" i="1" baseline="0" dirty="0" smtClean="0"/>
              <a:t>Na primer, izričito ograničenje iz člana 21. da mere presretanja treba primeniti imajući u vidu spektar ozbiljnih krivičnih dela utvrđenih domaćim pravom, jeste jasan primer primene načela proporcionalnosti (vidi eksplanatorni izveštaj uz Budimpeštansku konvenciju</a:t>
            </a:r>
            <a:r>
              <a:rPr lang="en-GB" i="1" baseline="0" dirty="0" smtClean="0"/>
              <a:t>).</a:t>
            </a:r>
            <a:endParaRPr lang="en-US" i="1" baseline="0"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93</a:t>
            </a:fld>
            <a:endParaRPr lang="en-US"/>
          </a:p>
        </p:txBody>
      </p:sp>
    </p:spTree>
    <p:extLst>
      <p:ext uri="{BB962C8B-B14F-4D97-AF65-F5344CB8AC3E}">
        <p14:creationId xmlns:p14="http://schemas.microsoft.com/office/powerpoint/2010/main" val="73514642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sr-Latn-RS" noProof="0" dirty="0" smtClean="0"/>
              <a:t>S leve strane slajda prikazan je tekst</a:t>
            </a:r>
            <a:r>
              <a:rPr lang="sr-Latn-RS" baseline="0" noProof="0" dirty="0" smtClean="0"/>
              <a:t> člana 15. Budimpeštanske konvencije s markiranim elementom „</a:t>
            </a:r>
            <a:r>
              <a:rPr lang="sr-Latn-RS" b="0" dirty="0" smtClean="0">
                <a:solidFill>
                  <a:srgbClr val="FF0000"/>
                </a:solidFill>
              </a:rPr>
              <a:t>u zavisnosti od vrste ovlašćenja ili postupaka o kojima se radi</a:t>
            </a:r>
            <a:r>
              <a:rPr lang="sr-Latn-RS" b="0" baseline="0" noProof="0" dirty="0" smtClean="0"/>
              <a:t>“. </a:t>
            </a:r>
          </a:p>
          <a:p>
            <a:pPr algn="just"/>
            <a:endParaRPr lang="sr-Latn-RS" baseline="0" noProof="0" dirty="0" smtClean="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 desnoj strani slajda je</a:t>
            </a:r>
            <a:r>
              <a:rPr lang="sr-Latn-RS" baseline="0" dirty="0" smtClean="0"/>
              <a:t> grafičko tumačenje markiranog teksta.</a:t>
            </a:r>
            <a:r>
              <a:rPr lang="en-US" dirty="0" smtClean="0"/>
              <a:t> </a:t>
            </a:r>
            <a:endParaRPr lang="en-US" dirty="0"/>
          </a:p>
          <a:p>
            <a:pPr algn="just" eaLnBrk="1" hangingPunct="1">
              <a:spcBef>
                <a:spcPct val="0"/>
              </a:spcBef>
            </a:pPr>
            <a:endParaRPr lang="en-US" dirty="0"/>
          </a:p>
          <a:p>
            <a:pPr algn="just" eaLnBrk="1" hangingPunct="1">
              <a:spcBef>
                <a:spcPct val="0"/>
              </a:spcBef>
            </a:pPr>
            <a:r>
              <a:rPr lang="sr-Latn-RS" dirty="0" smtClean="0"/>
              <a:t>Budimpeštanskom konvencijom se ne uspostavljaju</a:t>
            </a:r>
            <a:r>
              <a:rPr lang="sr-Latn-RS" baseline="0" dirty="0" smtClean="0"/>
              <a:t> ograničenja u smislu vrste uslova i ograničenja koje je moguće primeniti. U ovom članu se samo navode ograničenja koja moraju biti primenjena kao minimum, tamo gde su primenjiva imajući u vidu prirodu postupka ili ovlašćenja o kojem se radi (što zavisi od manje ili više intruzivne prirode ovlašćenja ili procedure</a:t>
            </a:r>
            <a:r>
              <a:rPr lang="en-GB" b="0" baseline="0" dirty="0" smtClean="0"/>
              <a:t>).</a:t>
            </a:r>
            <a:endParaRPr lang="en-GB" b="0" baseline="0" dirty="0"/>
          </a:p>
          <a:p>
            <a:pPr algn="just" eaLnBrk="1" hangingPunct="1">
              <a:spcBef>
                <a:spcPct val="0"/>
              </a:spcBef>
            </a:pPr>
            <a:endParaRPr lang="en-GB" b="0" baseline="0" dirty="0"/>
          </a:p>
          <a:p>
            <a:pPr algn="just" eaLnBrk="1" hangingPunct="1">
              <a:spcBef>
                <a:spcPct val="0"/>
              </a:spcBef>
            </a:pPr>
            <a:r>
              <a:rPr lang="sr-Latn-RS" b="0" baseline="0" dirty="0" smtClean="0"/>
              <a:t>Na slajdu je prikazana obrnuta piramida na kojoj se vidi stepen uslova i ograničenja koji je neophodan za svako procesno ovlašćenje, u zavisnosti od nivoa intruzivnosti datog ovlašćenja. Trener može da pomene da će se svako od ovlašćenja naknadno razmatrati.</a:t>
            </a:r>
            <a:r>
              <a:rPr lang="en-GB" b="0" baseline="0" dirty="0" smtClean="0"/>
              <a:t> </a:t>
            </a:r>
            <a:endParaRPr lang="en-GB" b="0" baseline="0"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94</a:t>
            </a:fld>
            <a:endParaRPr lang="en-US"/>
          </a:p>
        </p:txBody>
      </p:sp>
    </p:spTree>
    <p:extLst>
      <p:ext uri="{BB962C8B-B14F-4D97-AF65-F5344CB8AC3E}">
        <p14:creationId xmlns:p14="http://schemas.microsoft.com/office/powerpoint/2010/main" val="1838718506"/>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0000" lnSpcReduction="20000"/>
          </a:bodyPr>
          <a:lstStyle/>
          <a:p>
            <a:pPr algn="just"/>
            <a:r>
              <a:rPr lang="sr-Latn-RS" noProof="0" dirty="0" smtClean="0"/>
              <a:t>S leve strane slajda prikazan je tekst</a:t>
            </a:r>
            <a:r>
              <a:rPr lang="sr-Latn-RS" baseline="0" noProof="0" dirty="0" smtClean="0"/>
              <a:t> člana 15. Budimpeštanske konvencije s markiranim elementom „sudska...druga vrsta nezavisne kontrole...osnov..ograničenje obima i trajanja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en-US" dirty="0"/>
          </a:p>
          <a:p>
            <a:pPr algn="just" eaLnBrk="1" hangingPunct="1">
              <a:spcBef>
                <a:spcPct val="0"/>
              </a:spcBef>
            </a:pPr>
            <a:endParaRPr lang="en-US" dirty="0"/>
          </a:p>
          <a:p>
            <a:pPr algn="just" eaLnBrk="1" hangingPunct="1">
              <a:spcBef>
                <a:spcPct val="0"/>
              </a:spcBef>
            </a:pPr>
            <a:r>
              <a:rPr lang="sr-Latn-RS" baseline="0" dirty="0" smtClean="0"/>
              <a:t>Kako se naglašava u tekstu, potencijalna ograničenja obuhvataju sledeće</a:t>
            </a:r>
            <a:r>
              <a:rPr lang="en-US" baseline="0" dirty="0" smtClean="0"/>
              <a:t>:</a:t>
            </a:r>
            <a:endParaRPr lang="en-US" baseline="0" dirty="0"/>
          </a:p>
          <a:p>
            <a:pPr marL="171450" indent="-171450" algn="just" eaLnBrk="1" hangingPunct="1">
              <a:spcBef>
                <a:spcPct val="0"/>
              </a:spcBef>
              <a:buFont typeface="Arial" panose="020B0604020202020204" pitchFamily="34" charset="0"/>
              <a:buChar char="•"/>
            </a:pPr>
            <a:r>
              <a:rPr lang="sr-Latn-RS" baseline="0" dirty="0" smtClean="0"/>
              <a:t>sudsku ili drugu vrstu nezavisne kontrole</a:t>
            </a:r>
            <a:r>
              <a:rPr lang="en-GB" dirty="0" smtClean="0"/>
              <a:t>, </a:t>
            </a:r>
            <a:endParaRPr lang="en-GB" dirty="0"/>
          </a:p>
          <a:p>
            <a:pPr marL="171450" indent="-171450" algn="just" eaLnBrk="1" hangingPunct="1">
              <a:spcBef>
                <a:spcPct val="0"/>
              </a:spcBef>
              <a:buFont typeface="Arial" panose="020B0604020202020204" pitchFamily="34" charset="0"/>
              <a:buChar char="•"/>
            </a:pPr>
            <a:r>
              <a:rPr lang="sr-Latn-RS" dirty="0" smtClean="0"/>
              <a:t>osnov</a:t>
            </a:r>
            <a:r>
              <a:rPr lang="sr-Latn-RS" baseline="0" dirty="0" smtClean="0"/>
              <a:t> koji opravdava primenu i</a:t>
            </a:r>
            <a:r>
              <a:rPr lang="en-GB" dirty="0" smtClean="0"/>
              <a:t> </a:t>
            </a:r>
            <a:endParaRPr lang="en-GB" dirty="0"/>
          </a:p>
          <a:p>
            <a:pPr marL="171450" indent="-171450" algn="just" eaLnBrk="1" hangingPunct="1">
              <a:spcBef>
                <a:spcPct val="0"/>
              </a:spcBef>
              <a:buFont typeface="Arial" panose="020B0604020202020204" pitchFamily="34" charset="0"/>
              <a:buChar char="•"/>
            </a:pPr>
            <a:r>
              <a:rPr lang="sr-Latn-RS" dirty="0" smtClean="0"/>
              <a:t>ograničenje obima i trajanja takvog ovlašćenja ili postupka.</a:t>
            </a:r>
            <a:r>
              <a:rPr lang="en-GB" dirty="0" smtClean="0"/>
              <a:t> </a:t>
            </a:r>
            <a:endParaRPr lang="en-GB" dirty="0"/>
          </a:p>
          <a:p>
            <a:pPr algn="just" eaLnBrk="1" hangingPunct="1">
              <a:spcBef>
                <a:spcPct val="0"/>
              </a:spcBef>
            </a:pPr>
            <a:endParaRPr lang="en-GB" dirty="0"/>
          </a:p>
          <a:p>
            <a:pPr algn="just" eaLnBrk="1" hangingPunct="1">
              <a:spcBef>
                <a:spcPct val="0"/>
              </a:spcBef>
            </a:pPr>
            <a:r>
              <a:rPr lang="sr-Latn-RS" b="0" dirty="0" smtClean="0"/>
              <a:t>Nezavisna kontrola i ograničenja obima</a:t>
            </a:r>
            <a:r>
              <a:rPr lang="sr-Latn-RS" b="0" baseline="0" dirty="0" smtClean="0"/>
              <a:t> i trajanja predstavljaju tradicionalne mere zaštite, kojima se obezbeđuje proporcionalnost intruzivnih mera, tako što se one ograničavaju omogućavanjem nezavisne provere poštovanja tih ograničenja, kao i drugim principima zaštite prava.</a:t>
            </a:r>
            <a:r>
              <a:rPr lang="en-GB" b="0" baseline="0" dirty="0" smtClean="0"/>
              <a:t> </a:t>
            </a:r>
            <a:endParaRPr lang="en-GB" b="0" baseline="0" dirty="0"/>
          </a:p>
          <a:p>
            <a:pPr algn="just" eaLnBrk="1" hangingPunct="1">
              <a:spcBef>
                <a:spcPct val="0"/>
              </a:spcBef>
            </a:pPr>
            <a:endParaRPr lang="en-GB" baseline="0" dirty="0"/>
          </a:p>
          <a:p>
            <a:pPr algn="just" eaLnBrk="1" hangingPunct="1">
              <a:spcBef>
                <a:spcPct val="0"/>
              </a:spcBef>
            </a:pPr>
            <a:r>
              <a:rPr lang="sr-Latn-RS" b="0" baseline="0" dirty="0" smtClean="0"/>
              <a:t>Preciziranje osnova kojima se pravdaju intruzivne mere jeste još jedan princip kojim se uobičajeno obezbeđuje i neophodnosti i srazmernost date mere (jer se tim preciziranjem omogućava da se proveri da li je mera kojom se ograničavaju slobode zaista neophodna, kao i da li je ona proporcionalna konkretnom cilju kojem se teži).</a:t>
            </a:r>
            <a:r>
              <a:rPr lang="en-GB" b="0" baseline="0" dirty="0" smtClean="0"/>
              <a:t> </a:t>
            </a:r>
            <a:endParaRPr lang="en-GB" b="0" baseline="0" dirty="0"/>
          </a:p>
          <a:p>
            <a:pPr algn="just" eaLnBrk="1" hangingPunct="1">
              <a:spcBef>
                <a:spcPct val="0"/>
              </a:spcBef>
            </a:pPr>
            <a:endParaRPr lang="en-GB" baseline="0" dirty="0"/>
          </a:p>
          <a:p>
            <a:pPr algn="just" eaLnBrk="1" hangingPunct="1">
              <a:spcBef>
                <a:spcPct val="0"/>
              </a:spcBef>
            </a:pPr>
            <a:r>
              <a:rPr lang="sr-Latn-RS" baseline="0" dirty="0" smtClean="0"/>
              <a:t>Ideja da se zaštitne mere moraju primeniti u meri u kojoj su „primerene vrsti datog postupka ili ovlašćenja“ zaslužuje detaljniju analizu. Ta indikacija po treći put podseća na značaj propratnih okolnosti u utvrđivanju odgovarajućih ograničenja. Kako se, na primer, navodi u eksplanatornom izveštaju uz Konvenciju o visokotehnološkom kriminalu, jasno je da „</a:t>
            </a:r>
            <a:r>
              <a:rPr lang="sr-Latn-RS" i="1" baseline="0" dirty="0" smtClean="0"/>
              <a:t>strane ugovornice treba da primene uslove i ograničenja poput</a:t>
            </a:r>
            <a:r>
              <a:rPr lang="sr-Latn-RS" baseline="0" dirty="0" smtClean="0"/>
              <a:t>“ navedenih u stavu 2, na ovom slajdu, „</a:t>
            </a:r>
            <a:r>
              <a:rPr lang="sr-Latn-RS" i="1" baseline="0" dirty="0" smtClean="0"/>
              <a:t>kada se radi o prestretanju, imajući u vidi intruzivnost istog,“ </a:t>
            </a:r>
            <a:r>
              <a:rPr lang="sr-Latn-RS" i="0" baseline="0" dirty="0" smtClean="0"/>
              <a:t>ali se oni ne primenjuju u jednakoj meri na zaštitu podataka. Konkretne okolnosti mogu, isto tako, zahtevati zaštitne mere koje nisu navedene u članu 15. Prema eksplanatornom izveštaju, ta druga ograničenja „</a:t>
            </a:r>
            <a:r>
              <a:rPr lang="sr-Latn-RS" i="1" baseline="0" dirty="0" smtClean="0"/>
              <a:t>koja treba razmotriti u okviru domaćeg prava, jesu zabrana samooptuživanja, zakonske privilegije i specifičnost lica ili mesta koji su predmet primene date mere“, </a:t>
            </a:r>
            <a:r>
              <a:rPr lang="sr-Latn-RS" i="0" baseline="0" dirty="0" smtClean="0"/>
              <a:t>(na primer, zaštita novinara, sudija, advokatskih kancelarija i korespondencije treba da bude ojačana). </a:t>
            </a:r>
            <a:endParaRPr lang="sr-Latn-RS" i="1" baseline="0" dirty="0" smtClean="0"/>
          </a:p>
          <a:p>
            <a:pPr algn="just" eaLnBrk="1" hangingPunct="1">
              <a:spcBef>
                <a:spcPct val="0"/>
              </a:spcBef>
            </a:pPr>
            <a:endParaRPr lang="sr-Latn-RS" sz="1200" b="0" i="1" u="none" strike="noStrike" kern="1200" baseline="0" dirty="0" smtClean="0">
              <a:solidFill>
                <a:schemeClr val="tx1"/>
              </a:solidFill>
              <a:latin typeface="+mn-lt"/>
              <a:ea typeface="+mn-ea"/>
              <a:cs typeface="+mn-cs"/>
            </a:endParaRPr>
          </a:p>
          <a:p>
            <a:pPr algn="just" eaLnBrk="1" hangingPunct="1">
              <a:spcBef>
                <a:spcPct val="0"/>
              </a:spcBef>
            </a:pPr>
            <a:r>
              <a:rPr lang="sr-Latn-RS" dirty="0" smtClean="0"/>
              <a:t>Konačno, stav 3.</a:t>
            </a:r>
            <a:r>
              <a:rPr lang="sr-Latn-RS" baseline="0" dirty="0" smtClean="0"/>
              <a:t> člana 15. ukazuje na neophodnost da se ima u vidu uticaj koji ovlašćenja i postupci imaju na prava, odgovornosti i legitimne interese trećih strana, u meri u kojoj je to u skladu s javnim interesom, posebno pravilnom primenom prava. Ovaj uslov čini drugi aspekt načela proporcionalnosti, koji je pomenut pri definisanju tog načela na prethodnom slajdu.</a:t>
            </a:r>
            <a:r>
              <a:rPr lang="en-GB" baseline="0" dirty="0" smtClean="0"/>
              <a:t> </a:t>
            </a:r>
            <a:endParaRPr lang="en-GB" baseline="0" dirty="0"/>
          </a:p>
          <a:p>
            <a:pPr marL="0" marR="0" indent="0" algn="just" defTabSz="457200" rtl="0" eaLnBrk="1" fontAlgn="base" latinLnBrk="0" hangingPunct="1">
              <a:lnSpc>
                <a:spcPct val="100000"/>
              </a:lnSpc>
              <a:spcBef>
                <a:spcPct val="0"/>
              </a:spcBef>
              <a:spcAft>
                <a:spcPct val="0"/>
              </a:spcAft>
              <a:buClrTx/>
              <a:buSzTx/>
              <a:buFontTx/>
              <a:buNone/>
              <a:tabLst/>
              <a:defRPr/>
            </a:pPr>
            <a:endParaRPr lang="en-GB" dirty="0"/>
          </a:p>
          <a:p>
            <a:pPr algn="just" eaLnBrk="1" hangingPunct="1">
              <a:spcBef>
                <a:spcPct val="0"/>
              </a:spcBef>
            </a:pPr>
            <a:r>
              <a:rPr lang="sr-Latn-RS" dirty="0" smtClean="0"/>
              <a:t>Načelo</a:t>
            </a:r>
            <a:r>
              <a:rPr lang="sr-Latn-RS" baseline="0" dirty="0" smtClean="0"/>
              <a:t> proporcionalnosti obezbećuje da se nijednim drugim manje intruzivnim ovlašćenjem ili postupkom ne može omogućiti adekvatno ostvarenje cilja datog ovlašćenja ili postupka, imajući u vidu kako prirodu i okolnosti krivičnog dela, tako i prirodu i legitimitet  temeljnih prava na koje utiču. Stav 3. člana 15. bavi se poslednjim delom ove rečenice, obezbeđujući da se u primenjenim ograničenjima vodi računa o uticaju na osnovna prava, odgovornosti i legitimne interese trećih strana. </a:t>
            </a:r>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95</a:t>
            </a:fld>
            <a:endParaRPr lang="en-US"/>
          </a:p>
        </p:txBody>
      </p:sp>
    </p:spTree>
    <p:extLst>
      <p:ext uri="{BB962C8B-B14F-4D97-AF65-F5344CB8AC3E}">
        <p14:creationId xmlns:p14="http://schemas.microsoft.com/office/powerpoint/2010/main" val="2001780104"/>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algn="just"/>
            <a:r>
              <a:rPr lang="sr-Latn-RS" noProof="0" dirty="0" smtClean="0"/>
              <a:t>S leve strane slajda prikazan je tekst</a:t>
            </a:r>
            <a:r>
              <a:rPr lang="sr-Latn-RS" baseline="0" noProof="0" dirty="0" smtClean="0"/>
              <a:t> člana 15. Budimpeštanske konvencije s markiranim elementom „javnim interesom...pravilnom primenom prava...prava, odgovornosti i opravdane interese trećih strana</a:t>
            </a:r>
            <a:r>
              <a:rPr lang="sr-Latn-RS" b="0" baseline="0" noProof="0" dirty="0" smtClean="0"/>
              <a:t>“. </a:t>
            </a:r>
          </a:p>
          <a:p>
            <a:pPr algn="just"/>
            <a:endParaRPr lang="sr-Latn-RS" baseline="0" noProof="0" dirty="0" smtClean="0"/>
          </a:p>
          <a:p>
            <a:pPr algn="just"/>
            <a:r>
              <a:rPr lang="sr-Latn-RS" baseline="0" noProof="0" dirty="0" smtClean="0"/>
              <a:t>S desne strane je objašnjenje markiranog elementa</a:t>
            </a:r>
            <a:r>
              <a:rPr lang="en-US" dirty="0" smtClean="0"/>
              <a:t>. </a:t>
            </a:r>
            <a:endParaRPr lang="sr-Latn-RS" dirty="0" smtClean="0"/>
          </a:p>
          <a:p>
            <a:pPr algn="just"/>
            <a:endParaRPr lang="sr-Latn-RS" dirty="0" smtClean="0"/>
          </a:p>
          <a:p>
            <a:pPr algn="just"/>
            <a:r>
              <a:rPr lang="sr-Latn-RS" dirty="0" smtClean="0"/>
              <a:t>Ovim elementom</a:t>
            </a:r>
            <a:r>
              <a:rPr lang="sr-Latn-RS" baseline="0" dirty="0" smtClean="0"/>
              <a:t> ograničava se neophodnost da se umanji uticaj ovlašćenja ili postupka na situaciju gde je to umanjenje „u skladu sa javnim interesom, a naročito sa pravilnom primenom prava.“ To znači da uticaj ovlašćenja ili postupaka mora prvo biti ocenjen u odnosu na </a:t>
            </a:r>
            <a:r>
              <a:rPr lang="sr-Latn-RS" b="0" i="0" u="none" baseline="0" dirty="0" smtClean="0"/>
              <a:t>pravilnu primenu prava i druge javne interese (npr. javnu bezbednost, javno zdravlje i druge interese, uključujući i interese žrtava i poštovanje privatnog života). U meri u kojoj je ograničenje dejstva ovlašćenja ili postupka na druga prava i interese kompatibilno sa jemstvom tih javnih interesa, treba primeniti druge zaštitne mere kako bi se zaštitili ti drugi interesi, poput „minimalnog narušavanja potrošačkih usluga, zaštite od odgovornosti za oktrivanje ili olakšavanje otkrivanja u skladu sa ovim poglavljem, ili zaštite vlasničkih prava,“ (vidi </a:t>
            </a:r>
            <a:r>
              <a:rPr lang="en-GB" baseline="0" dirty="0" smtClean="0"/>
              <a:t>[1] </a:t>
            </a:r>
            <a:r>
              <a:rPr lang="sr-Latn-RS" baseline="0" dirty="0" smtClean="0"/>
              <a:t>eksplanatorni izveštaj uz Konvenciju o visokotehnološkom kriminalu, stav</a:t>
            </a:r>
            <a:r>
              <a:rPr lang="en-GB" baseline="0" dirty="0" smtClean="0"/>
              <a:t> 148</a:t>
            </a:r>
            <a:r>
              <a:rPr lang="sr-Latn-RS" baseline="0" dirty="0" smtClean="0"/>
              <a:t>). </a:t>
            </a:r>
          </a:p>
          <a:p>
            <a:pPr algn="just"/>
            <a:endParaRPr lang="sr-Latn-RS" b="0" i="0" u="none" baseline="0" dirty="0" smtClean="0"/>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b="1" i="1" u="sng" baseline="0" dirty="0" smtClean="0"/>
              <a:t>Reference</a:t>
            </a:r>
            <a:r>
              <a:rPr lang="sr-Latn-RS" b="0" i="0" u="none" baseline="0" dirty="0" smtClean="0"/>
              <a:t>:</a:t>
            </a:r>
          </a:p>
          <a:p>
            <a:pPr marL="0" marR="0" indent="0" algn="just" defTabSz="457200" rtl="0" eaLnBrk="0" fontAlgn="base" latinLnBrk="0" hangingPunct="0">
              <a:lnSpc>
                <a:spcPct val="100000"/>
              </a:lnSpc>
              <a:spcBef>
                <a:spcPct val="30000"/>
              </a:spcBef>
              <a:spcAft>
                <a:spcPct val="0"/>
              </a:spcAft>
              <a:buClrTx/>
              <a:buSzTx/>
              <a:buFontTx/>
              <a:buNone/>
              <a:tabLst/>
              <a:defRPr/>
            </a:pPr>
            <a:r>
              <a:rPr lang="sr-Latn-RS" b="0" i="0" u="none" baseline="0" dirty="0" smtClean="0"/>
              <a:t> </a:t>
            </a:r>
            <a:r>
              <a:rPr lang="en-GB" sz="1200" baseline="30000" dirty="0" smtClean="0"/>
              <a:t>[1] </a:t>
            </a:r>
            <a:r>
              <a:rPr lang="en-GB" sz="1200" dirty="0" smtClean="0"/>
              <a:t>Explanatory report to the Convention on cybercrime, §148</a:t>
            </a:r>
            <a:r>
              <a:rPr lang="sr-Latn-RS" sz="1200" baseline="0" dirty="0" smtClean="0"/>
              <a:t> (Eksplanatorni izveštaj uz Konvenciju o visokotehnološkom kriminalu, stav </a:t>
            </a:r>
            <a:r>
              <a:rPr lang="en-GB" baseline="0" dirty="0" smtClean="0"/>
              <a:t>148</a:t>
            </a:r>
            <a:r>
              <a:rPr lang="sr-Latn-RS" baseline="0" dirty="0" smtClean="0"/>
              <a:t>). </a:t>
            </a:r>
            <a:endParaRPr lang="sr-Latn-RS" b="0" i="0" u="none" baseline="0" dirty="0" smtClean="0"/>
          </a:p>
          <a:p>
            <a:pPr algn="just"/>
            <a:endParaRPr lang="sr-Latn-RS" b="0" i="0" u="none" baseline="0" dirty="0" smtClean="0"/>
          </a:p>
          <a:p>
            <a:pPr algn="just"/>
            <a:endParaRPr lang="en-PK"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96</a:t>
            </a:fld>
            <a:endParaRPr lang="en-US"/>
          </a:p>
        </p:txBody>
      </p:sp>
    </p:spTree>
    <p:extLst>
      <p:ext uri="{BB962C8B-B14F-4D97-AF65-F5344CB8AC3E}">
        <p14:creationId xmlns:p14="http://schemas.microsoft.com/office/powerpoint/2010/main" val="4002736302"/>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77500" lnSpcReduction="20000"/>
          </a:bodyPr>
          <a:lstStyle/>
          <a:p>
            <a:pPr algn="just" eaLnBrk="1" fontAlgn="auto" hangingPunct="1">
              <a:spcBef>
                <a:spcPts val="0"/>
              </a:spcBef>
              <a:spcAft>
                <a:spcPts val="0"/>
              </a:spcAft>
              <a:defRPr/>
            </a:pPr>
            <a:r>
              <a:rPr lang="sr-Latn-RS" dirty="0" smtClean="0"/>
              <a:t>U članovima 16. i 17. opisuje se hitna</a:t>
            </a:r>
            <a:r>
              <a:rPr lang="sr-Latn-RS" baseline="0" dirty="0" smtClean="0"/>
              <a:t> zaštita računarskih podataka, kao i hitna zaštita i otkrivanje računarskih podataka. Obe odredbe su vrlo inovativne i veoma značajne. </a:t>
            </a:r>
            <a:endParaRPr lang="en-GB" dirty="0"/>
          </a:p>
          <a:p>
            <a:pPr algn="just" eaLnBrk="1" fontAlgn="auto" hangingPunct="1">
              <a:spcBef>
                <a:spcPts val="0"/>
              </a:spcBef>
              <a:spcAft>
                <a:spcPts val="0"/>
              </a:spcAft>
              <a:defRPr/>
            </a:pPr>
            <a:endParaRPr lang="en-GB" dirty="0"/>
          </a:p>
          <a:p>
            <a:pPr algn="just" eaLnBrk="1" fontAlgn="auto" hangingPunct="1">
              <a:spcBef>
                <a:spcPts val="0"/>
              </a:spcBef>
              <a:spcAft>
                <a:spcPts val="0"/>
              </a:spcAft>
              <a:defRPr/>
            </a:pPr>
            <a:r>
              <a:rPr lang="sr-Latn-RS" dirty="0" smtClean="0"/>
              <a:t>„Klasični“ dokazi ostaju na mestu izvršenja krivičnog dela, u krajnoj liniji, i vrlo dugo, ali su digitalni podaci</a:t>
            </a:r>
            <a:r>
              <a:rPr lang="sr-Latn-RS" baseline="0" dirty="0" smtClean="0"/>
              <a:t>, odnosno, dokazi u elektronskom obliku, vrlo promenjivi i mogu veoma brzo nestati </a:t>
            </a:r>
            <a:r>
              <a:rPr lang="en-150" baseline="0" dirty="0" smtClean="0"/>
              <a:t>–</a:t>
            </a:r>
            <a:r>
              <a:rPr lang="sr-Latn-RS" baseline="0" dirty="0" smtClean="0"/>
              <a:t> kada se jednom izgube ili budu uništeni, vrlo ih je teško povratiti.</a:t>
            </a:r>
            <a:r>
              <a:rPr lang="en-GB" dirty="0" smtClean="0"/>
              <a:t> </a:t>
            </a:r>
            <a:endParaRPr lang="en-GB" dirty="0"/>
          </a:p>
          <a:p>
            <a:pPr algn="just" eaLnBrk="1" fontAlgn="auto" hangingPunct="1">
              <a:spcBef>
                <a:spcPts val="0"/>
              </a:spcBef>
              <a:spcAft>
                <a:spcPts val="0"/>
              </a:spcAft>
              <a:defRPr/>
            </a:pPr>
            <a:endParaRPr lang="en-GB" i="1" dirty="0"/>
          </a:p>
          <a:p>
            <a:pPr algn="just" eaLnBrk="1" fontAlgn="auto" hangingPunct="1">
              <a:spcBef>
                <a:spcPts val="0"/>
              </a:spcBef>
              <a:spcAft>
                <a:spcPts val="0"/>
              </a:spcAft>
              <a:defRPr/>
            </a:pPr>
            <a:r>
              <a:rPr lang="sr-Latn-RS" i="0" dirty="0" smtClean="0"/>
              <a:t>Podaci o</a:t>
            </a:r>
            <a:r>
              <a:rPr lang="sr-Latn-RS" i="0" baseline="0" dirty="0" smtClean="0"/>
              <a:t> saobraćaju su, pri tom, vrlo korisni u identifikovanju počinioca krivičnog dela. Ne postoji, međutim, sistematska raspoloživost te vrste informacija. Kako bi se obezbedila zaštita tih podataka, dakle, neophodno je da postoji pravni instrument koji će pripadnicima organa za zaštitu pravnog poretka omogućiti da zaštite tako promenjivu informaciju i prenesu je drugim službama.</a:t>
            </a:r>
          </a:p>
          <a:p>
            <a:pPr algn="just" eaLnBrk="1" fontAlgn="auto" hangingPunct="1">
              <a:spcBef>
                <a:spcPts val="0"/>
              </a:spcBef>
              <a:spcAft>
                <a:spcPts val="0"/>
              </a:spcAft>
              <a:defRPr/>
            </a:pPr>
            <a:endParaRPr lang="sr-Latn-RS" i="0" baseline="0" dirty="0" smtClean="0"/>
          </a:p>
          <a:p>
            <a:pPr algn="just" eaLnBrk="1" fontAlgn="auto" hangingPunct="1">
              <a:spcBef>
                <a:spcPts val="0"/>
              </a:spcBef>
              <a:spcAft>
                <a:spcPts val="0"/>
              </a:spcAft>
              <a:defRPr/>
            </a:pPr>
            <a:r>
              <a:rPr lang="sr-Latn-RS" i="1" baseline="0" dirty="0" smtClean="0"/>
              <a:t>Neke zemlje primenjuju zakone o zadržavanju podataka. Izvan Evrope, međutim, većina to još nije učinila. U okviru Evropske unije, neki od zakona za zadržavanje podataka proglašeni su suprotnim ustavu, usled nepostojanja adekvatnih ograničenja (npr. u Nemačkoj i Sloveniji), a Evropski sud pravde Direktivu EU o zadržavanju podataka proglašava disproporcionalnom (usled preširokog delokruga i nepostojanja zaštitnih mera), a time i suprotnom Povelji EU o osnovnih pravima i Evropskoj konvenciji za zaštitu ljudskih prava i osnovnih sloboda (presuda Suda od 8. aprila 2014. u spojenim predmetima </a:t>
            </a:r>
            <a:r>
              <a:rPr lang="en-GB" sz="1200" b="0" i="1" u="none" kern="1200" dirty="0" smtClean="0">
                <a:solidFill>
                  <a:srgbClr val="FF0000"/>
                </a:solidFill>
                <a:effectLst/>
                <a:latin typeface="+mn-lt"/>
                <a:ea typeface="ＭＳ Ｐゴシック" pitchFamily="-65" charset="-128"/>
                <a:cs typeface="ＭＳ Ｐゴシック" pitchFamily="-65" charset="-128"/>
              </a:rPr>
              <a:t>C-293/12 </a:t>
            </a:r>
            <a:r>
              <a:rPr lang="sr-Latn-RS" sz="1200" b="0" i="1" u="none" kern="1200" dirty="0" smtClean="0">
                <a:solidFill>
                  <a:srgbClr val="FF0000"/>
                </a:solidFill>
                <a:effectLst/>
                <a:latin typeface="+mn-lt"/>
                <a:ea typeface="ＭＳ Ｐゴシック" pitchFamily="-65" charset="-128"/>
                <a:cs typeface="ＭＳ Ｐゴシック" pitchFamily="-65" charset="-128"/>
              </a:rPr>
              <a:t>i</a:t>
            </a:r>
            <a:r>
              <a:rPr lang="sr-Latn-RS" sz="1200" b="0" i="1" u="none" kern="1200" baseline="0" dirty="0" smtClean="0">
                <a:solidFill>
                  <a:srgbClr val="FF0000"/>
                </a:solidFill>
                <a:effectLst/>
                <a:latin typeface="+mn-lt"/>
                <a:ea typeface="ＭＳ Ｐゴシック" pitchFamily="-65" charset="-128"/>
                <a:cs typeface="ＭＳ Ｐゴシック" pitchFamily="-65" charset="-128"/>
              </a:rPr>
              <a:t> </a:t>
            </a:r>
            <a:r>
              <a:rPr lang="en-GB" sz="1200" b="0" i="1" u="none" kern="1200" dirty="0" smtClean="0">
                <a:solidFill>
                  <a:srgbClr val="FF0000"/>
                </a:solidFill>
                <a:effectLst/>
                <a:latin typeface="+mn-lt"/>
                <a:ea typeface="ＭＳ Ｐゴシック" pitchFamily="-65" charset="-128"/>
                <a:cs typeface="ＭＳ Ｐゴシック" pitchFamily="-65" charset="-128"/>
              </a:rPr>
              <a:t>C-594/12</a:t>
            </a:r>
            <a:r>
              <a:rPr lang="sr-Latn-RS" sz="1200" b="0" i="1" u="none" kern="1200" dirty="0" smtClean="0">
                <a:solidFill>
                  <a:srgbClr val="FF0000"/>
                </a:solidFill>
                <a:effectLst/>
                <a:latin typeface="+mn-lt"/>
                <a:ea typeface="ＭＳ Ｐゴシック" pitchFamily="-65" charset="-128"/>
                <a:cs typeface="ＭＳ Ｐゴシック" pitchFamily="-65" charset="-128"/>
              </a:rPr>
              <a:t>,</a:t>
            </a:r>
            <a:r>
              <a:rPr lang="sr-Latn-RS" sz="1200" b="0" i="1" u="none" kern="1200" baseline="0" dirty="0" smtClean="0">
                <a:solidFill>
                  <a:srgbClr val="FF0000"/>
                </a:solidFill>
                <a:effectLst/>
                <a:latin typeface="+mn-lt"/>
                <a:ea typeface="ＭＳ Ｐゴシック" pitchFamily="-65" charset="-128"/>
                <a:cs typeface="ＭＳ Ｐゴシック" pitchFamily="-65" charset="-128"/>
              </a:rPr>
              <a:t> „Digital Rights Ireland Ltd. </a:t>
            </a:r>
            <a:r>
              <a:rPr lang="sr-Latn-RS" sz="1200" b="0" i="1" u="none" kern="1200" dirty="0" smtClean="0">
                <a:solidFill>
                  <a:srgbClr val="FF0000"/>
                </a:solidFill>
                <a:effectLst/>
                <a:latin typeface="+mn-lt"/>
                <a:ea typeface="ＭＳ Ｐゴシック" pitchFamily="-65" charset="-128"/>
                <a:cs typeface="ＭＳ Ｐゴシック" pitchFamily="-65" charset="-128"/>
              </a:rPr>
              <a:t>i Seitlinger i dr</a:t>
            </a:r>
            <a:r>
              <a:rPr lang="sr-Latn-RS" sz="1200" b="0" i="1" u="none" kern="1200" baseline="0" dirty="0" smtClean="0">
                <a:solidFill>
                  <a:srgbClr val="FF0000"/>
                </a:solidFill>
                <a:effectLst/>
                <a:latin typeface="+mn-lt"/>
                <a:ea typeface="ＭＳ Ｐゴシック" pitchFamily="-65" charset="-128"/>
                <a:cs typeface="ＭＳ Ｐゴシック" pitchFamily="-65" charset="-128"/>
              </a:rPr>
              <a:t>.“). Ta situacija bila je prvi prikaz značaja člana 15. Budimpeštanske konvencije o uslovima i ograničenjima, koji će biti razmotren u drugom delu. (Deo II). </a:t>
            </a:r>
          </a:p>
          <a:p>
            <a:pPr algn="just" eaLnBrk="1" fontAlgn="auto" hangingPunct="1">
              <a:spcBef>
                <a:spcPts val="0"/>
              </a:spcBef>
              <a:spcAft>
                <a:spcPts val="0"/>
              </a:spcAft>
              <a:defRPr/>
            </a:pPr>
            <a:endParaRPr lang="sr-Latn-RS" sz="1200" b="0" i="1" u="none" kern="1200" baseline="0" dirty="0" smtClean="0">
              <a:solidFill>
                <a:srgbClr val="FF0000"/>
              </a:solidFill>
              <a:effectLst/>
              <a:latin typeface="+mn-lt"/>
              <a:ea typeface="ＭＳ Ｐゴシック" pitchFamily="-65" charset="-128"/>
            </a:endParaRPr>
          </a:p>
          <a:p>
            <a:pPr algn="just" eaLnBrk="1" fontAlgn="auto" hangingPunct="1">
              <a:spcBef>
                <a:spcPts val="0"/>
              </a:spcBef>
              <a:spcAft>
                <a:spcPts val="0"/>
              </a:spcAft>
              <a:defRPr/>
            </a:pPr>
            <a:r>
              <a:rPr lang="sr-Latn-RS" sz="1200" b="0" i="1" u="none" kern="1200" baseline="0" dirty="0" smtClean="0">
                <a:solidFill>
                  <a:srgbClr val="FF0000"/>
                </a:solidFill>
                <a:effectLst/>
                <a:latin typeface="+mn-lt"/>
                <a:ea typeface="ＭＳ Ｐゴシック" pitchFamily="-65" charset="-128"/>
              </a:rPr>
              <a:t>Budimpeštanska konvencija ne sadrži odredbu o zadržavanju podataka. Članovi 16. i 17. odnose se na konkretne podatke koji su potrebni u konkretnoj istrazi ili postupku. Oni se ne odnose na prikupljanje u realnom vremenu, niti na zadržavanje budućih podataka o saobraćaju, ili pristup podacima o sadržaju u realnom vremenu. Tim se članovima „hitna zaštita“ organizuje kao trenutna privremena mera kojom se čuvaju dokazi i daje vremena da se pribave sudski nalozi za zaplenu ili otkrivanje podataka. Član 16. se odnosi na podatke o saobraćaju i podatke iz sadržaja. Član 17. se konkretnije bavi podacima o sabraćaju.</a:t>
            </a:r>
            <a:r>
              <a:rPr lang="en-GB" dirty="0" smtClean="0"/>
              <a:t> </a:t>
            </a:r>
            <a:endParaRPr lang="en-GB" dirty="0"/>
          </a:p>
          <a:p>
            <a:pPr marL="0" marR="0" indent="0" algn="just" defTabSz="457200" rtl="0" eaLnBrk="1" fontAlgn="auto" latinLnBrk="0" hangingPunct="1">
              <a:lnSpc>
                <a:spcPct val="100000"/>
              </a:lnSpc>
              <a:spcBef>
                <a:spcPts val="0"/>
              </a:spcBef>
              <a:spcAft>
                <a:spcPts val="0"/>
              </a:spcAft>
              <a:buClrTx/>
              <a:buSzTx/>
              <a:buFontTx/>
              <a:buNone/>
              <a:tabLst/>
              <a:defRPr/>
            </a:pPr>
            <a:endParaRPr lang="en-GB" dirty="0"/>
          </a:p>
          <a:p>
            <a:pPr marL="0" marR="0" indent="0" algn="just" defTabSz="457200" rtl="0" eaLnBrk="1" fontAlgn="auto" latinLnBrk="0" hangingPunct="1">
              <a:lnSpc>
                <a:spcPct val="100000"/>
              </a:lnSpc>
              <a:spcBef>
                <a:spcPts val="0"/>
              </a:spcBef>
              <a:spcAft>
                <a:spcPts val="0"/>
              </a:spcAft>
              <a:buClrTx/>
              <a:buSzTx/>
              <a:buFontTx/>
              <a:buNone/>
              <a:tabLst/>
              <a:defRPr/>
            </a:pPr>
            <a:r>
              <a:rPr lang="en-GB" dirty="0" smtClean="0"/>
              <a:t>N</a:t>
            </a:r>
            <a:r>
              <a:rPr lang="sr-Latn-RS" dirty="0" smtClean="0"/>
              <a:t>apomene</a:t>
            </a:r>
            <a:r>
              <a:rPr lang="en-GB" baseline="0" dirty="0" smtClean="0"/>
              <a:t>: </a:t>
            </a:r>
            <a:endParaRPr lang="en-GB" baseline="0" dirty="0"/>
          </a:p>
          <a:p>
            <a:pPr marL="171450" marR="0" indent="-171450" algn="just" defTabSz="457200" rtl="0" eaLnBrk="1" fontAlgn="auto" latinLnBrk="0" hangingPunct="1">
              <a:lnSpc>
                <a:spcPct val="100000"/>
              </a:lnSpc>
              <a:spcBef>
                <a:spcPts val="0"/>
              </a:spcBef>
              <a:spcAft>
                <a:spcPts val="0"/>
              </a:spcAft>
              <a:buClrTx/>
              <a:buSzTx/>
              <a:buFontTx/>
              <a:buChar char="-"/>
              <a:tabLst/>
              <a:defRPr/>
            </a:pPr>
            <a:r>
              <a:rPr lang="sr-Latn-RS" baseline="0" dirty="0" smtClean="0"/>
              <a:t>Uspostavljanje razlike između podataka o saobraćaju i podataka iz sadržaja pravda se činjenicom da su podaci iz sadržaja osetljiviji</a:t>
            </a:r>
            <a:r>
              <a:rPr lang="en-GB" baseline="0" dirty="0" smtClean="0"/>
              <a:t>;</a:t>
            </a:r>
            <a:endParaRPr lang="en-GB" baseline="0" dirty="0"/>
          </a:p>
          <a:p>
            <a:pPr marL="171450" marR="0" indent="-171450" algn="just" defTabSz="457200" rtl="0" eaLnBrk="1" fontAlgn="auto" latinLnBrk="0" hangingPunct="1">
              <a:lnSpc>
                <a:spcPct val="100000"/>
              </a:lnSpc>
              <a:spcBef>
                <a:spcPts val="0"/>
              </a:spcBef>
              <a:spcAft>
                <a:spcPts val="0"/>
              </a:spcAft>
              <a:buClrTx/>
              <a:buSzTx/>
              <a:buFontTx/>
              <a:buChar char="-"/>
              <a:tabLst/>
              <a:defRPr/>
            </a:pPr>
            <a:r>
              <a:rPr lang="sr-Latn-RS" baseline="0" dirty="0" smtClean="0"/>
              <a:t>Strane ugovornice Kovencije mogu ići i dalje od ovde opisanog minimuma.</a:t>
            </a:r>
            <a:endParaRPr lang="en-GB" dirty="0"/>
          </a:p>
          <a:p>
            <a:pPr algn="just"/>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97</a:t>
            </a:fld>
            <a:endParaRPr lang="en-US"/>
          </a:p>
        </p:txBody>
      </p:sp>
    </p:spTree>
    <p:extLst>
      <p:ext uri="{BB962C8B-B14F-4D97-AF65-F5344CB8AC3E}">
        <p14:creationId xmlns:p14="http://schemas.microsoft.com/office/powerpoint/2010/main" val="1723270209"/>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16. Budimpeštanske konvencije s markiranim elementom „narede ili na sličan način postignu</a:t>
            </a:r>
            <a:r>
              <a:rPr lang="sr-Latn-RS" b="0" baseline="0" noProof="0" dirty="0" smtClean="0"/>
              <a:t>“. </a:t>
            </a:r>
          </a:p>
          <a:p>
            <a:endParaRPr lang="sr-Latn-RS" baseline="0" noProof="0" dirty="0" smtClean="0"/>
          </a:p>
          <a:p>
            <a:r>
              <a:rPr lang="sr-Latn-RS" baseline="0" noProof="0" dirty="0" smtClean="0"/>
              <a:t>S desne strane je objašnjenje markiranog elementa</a:t>
            </a:r>
            <a:r>
              <a:rPr lang="en-US" dirty="0" smtClean="0"/>
              <a:t>. </a:t>
            </a:r>
            <a:endParaRPr lang="en-US" dirty="0"/>
          </a:p>
          <a:p>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Na</a:t>
            </a:r>
            <a:r>
              <a:rPr lang="sr-Latn-RS" baseline="0" dirty="0" smtClean="0"/>
              <a:t> ovom slajdu navode se potencijalni medijumi koji se mogu iskoristiti za hitnu zaštitu sačuvanih računarskih podataka. Budimpeštanska konvencija je fleksibilna i omogućava stranama ugovornicama da u svojim domaćim zakonima preciziraju načine kojima će se sprovesti ovlašćenje da hitno zaštite sačuvanje računarske podatke.</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98</a:t>
            </a:fld>
            <a:endParaRPr lang="en-US"/>
          </a:p>
        </p:txBody>
      </p:sp>
    </p:spTree>
    <p:extLst>
      <p:ext uri="{BB962C8B-B14F-4D97-AF65-F5344CB8AC3E}">
        <p14:creationId xmlns:p14="http://schemas.microsoft.com/office/powerpoint/2010/main" val="2463224915"/>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r-Latn-RS" noProof="0" dirty="0" smtClean="0"/>
              <a:t>S leve strane slajda prikazan je tekst</a:t>
            </a:r>
            <a:r>
              <a:rPr lang="sr-Latn-RS" baseline="0" noProof="0" dirty="0" smtClean="0"/>
              <a:t> člana 16. Budimpeštanske konvencije s markiranim elementom „hitnu zaštitu</a:t>
            </a:r>
            <a:r>
              <a:rPr lang="sr-Latn-RS" b="0" baseline="0" noProof="0" dirty="0" smtClean="0"/>
              <a:t>“. </a:t>
            </a:r>
          </a:p>
          <a:p>
            <a:endParaRPr lang="sr-Latn-RS" baseline="0" noProof="0" dirty="0" smtClean="0"/>
          </a:p>
          <a:p>
            <a:r>
              <a:rPr lang="sr-Latn-RS" baseline="0" noProof="0" dirty="0" smtClean="0"/>
              <a:t>S desne strane je objašnjenje markiranog elementa</a:t>
            </a:r>
            <a:r>
              <a:rPr lang="en-US" dirty="0" smtClean="0"/>
              <a:t>. </a:t>
            </a:r>
          </a:p>
          <a:p>
            <a:endParaRPr lang="en-US" dirty="0"/>
          </a:p>
          <a:p>
            <a:pPr marL="0" marR="0" lvl="0" indent="0" algn="just" defTabSz="457200" rtl="0" eaLnBrk="0" fontAlgn="base" latinLnBrk="0" hangingPunct="0">
              <a:lnSpc>
                <a:spcPct val="100000"/>
              </a:lnSpc>
              <a:spcBef>
                <a:spcPct val="30000"/>
              </a:spcBef>
              <a:spcAft>
                <a:spcPct val="0"/>
              </a:spcAft>
              <a:buClrTx/>
              <a:buSzTx/>
              <a:buFontTx/>
              <a:buNone/>
              <a:tabLst/>
              <a:defRPr/>
            </a:pPr>
            <a:r>
              <a:rPr lang="sr-Latn-RS" dirty="0" smtClean="0"/>
              <a:t>Hitna zaštita je jedno</a:t>
            </a:r>
            <a:r>
              <a:rPr lang="sr-Latn-RS" baseline="0" dirty="0" smtClean="0"/>
              <a:t> od ključnih procesnih ovlašćenja u stvarima vezanim za dokaze u elektronskom obliku. Imajući na umu promenjivost računarskih podataka i lakoću s kojom ih je moguće brisati, modlifikoviti ili menjati, kao i činjenicu da mnogi davaoci usluga, kao ni mnogi ljudi, ne zadržavaju dugo računarske podatke, neophodno je ustanoviti procesno ovlašćenje da se obezbedi njihova hitna zaštita. Korišćenjem tog ovlašćenja računarski podaci se štite od brisanja, izmena, modifikacija ili drugih promena njihovog stanja i kvaliteta.</a:t>
            </a:r>
            <a:endParaRPr lang="en-US" dirty="0"/>
          </a:p>
          <a:p>
            <a:endParaRPr lang="en-PK" dirty="0"/>
          </a:p>
        </p:txBody>
      </p:sp>
      <p:sp>
        <p:nvSpPr>
          <p:cNvPr id="4" name="Slide Number Placeholder 3"/>
          <p:cNvSpPr>
            <a:spLocks noGrp="1"/>
          </p:cNvSpPr>
          <p:nvPr>
            <p:ph type="sldNum" sz="quarter" idx="5"/>
          </p:nvPr>
        </p:nvSpPr>
        <p:spPr/>
        <p:txBody>
          <a:bodyPr/>
          <a:lstStyle/>
          <a:p>
            <a:pPr>
              <a:defRPr/>
            </a:pPr>
            <a:fld id="{26CF4C01-59D1-40AC-ABAA-0AE036E9F18B}" type="slidenum">
              <a:rPr lang="en-US" smtClean="0"/>
              <a:pPr>
                <a:defRPr/>
              </a:pPr>
              <a:t>99</a:t>
            </a:fld>
            <a:endParaRPr lang="en-US"/>
          </a:p>
        </p:txBody>
      </p:sp>
    </p:spTree>
    <p:extLst>
      <p:ext uri="{BB962C8B-B14F-4D97-AF65-F5344CB8AC3E}">
        <p14:creationId xmlns:p14="http://schemas.microsoft.com/office/powerpoint/2010/main" val="247964212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7F985A80-396C-432A-AED1-BB91A46A9726}"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BAC3DF9-EB27-4BC5-A9AA-9B5C3DCB30A7}" type="slidenum">
              <a:rPr lang="en-US"/>
              <a:pPr>
                <a:defRPr/>
              </a:pPr>
              <a:t>‹#›</a:t>
            </a:fld>
            <a:endParaRPr lang="en-US"/>
          </a:p>
        </p:txBody>
      </p:sp>
    </p:spTree>
    <p:extLst>
      <p:ext uri="{BB962C8B-B14F-4D97-AF65-F5344CB8AC3E}">
        <p14:creationId xmlns:p14="http://schemas.microsoft.com/office/powerpoint/2010/main" val="30413563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65D87E4E-3D49-4E25-B91F-1AF555572B9A}"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58759AC-EF4E-4891-8C4E-2B6B0574FFCB}" type="slidenum">
              <a:rPr lang="en-US"/>
              <a:pPr>
                <a:defRPr/>
              </a:pPr>
              <a:t>‹#›</a:t>
            </a:fld>
            <a:endParaRPr lang="en-US"/>
          </a:p>
        </p:txBody>
      </p:sp>
    </p:spTree>
    <p:extLst>
      <p:ext uri="{BB962C8B-B14F-4D97-AF65-F5344CB8AC3E}">
        <p14:creationId xmlns:p14="http://schemas.microsoft.com/office/powerpoint/2010/main" val="31279942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GB"/>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1FA30660-A67E-4513-A4DA-263C7D4FFDA1}"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51468EF-0C7D-4815-977B-643162CBB358}" type="slidenum">
              <a:rPr lang="en-US"/>
              <a:pPr>
                <a:defRPr/>
              </a:pPr>
              <a:t>‹#›</a:t>
            </a:fld>
            <a:endParaRPr lang="en-US"/>
          </a:p>
        </p:txBody>
      </p:sp>
    </p:spTree>
    <p:extLst>
      <p:ext uri="{BB962C8B-B14F-4D97-AF65-F5344CB8AC3E}">
        <p14:creationId xmlns:p14="http://schemas.microsoft.com/office/powerpoint/2010/main" val="9524168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10"/>
          </p:nvPr>
        </p:nvSpPr>
        <p:spPr/>
        <p:txBody>
          <a:bodyPr/>
          <a:lstStyle>
            <a:lvl1pPr>
              <a:defRPr/>
            </a:lvl1pPr>
          </a:lstStyle>
          <a:p>
            <a:pPr>
              <a:defRPr/>
            </a:pPr>
            <a:fld id="{02A1A101-F5D9-4E0F-A2E3-31653A394A9B}"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E62E50F-F83A-42AC-8BE7-462956D58F63}" type="slidenum">
              <a:rPr lang="en-US"/>
              <a:pPr>
                <a:defRPr/>
              </a:pPr>
              <a:t>‹#›</a:t>
            </a:fld>
            <a:endParaRPr lang="en-US"/>
          </a:p>
        </p:txBody>
      </p:sp>
    </p:spTree>
    <p:extLst>
      <p:ext uri="{BB962C8B-B14F-4D97-AF65-F5344CB8AC3E}">
        <p14:creationId xmlns:p14="http://schemas.microsoft.com/office/powerpoint/2010/main" val="2345580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a:t>Click to edit Master text styles</a:t>
            </a:r>
          </a:p>
        </p:txBody>
      </p:sp>
      <p:sp>
        <p:nvSpPr>
          <p:cNvPr id="4" name="Date Placeholder 3"/>
          <p:cNvSpPr>
            <a:spLocks noGrp="1"/>
          </p:cNvSpPr>
          <p:nvPr>
            <p:ph type="dt" sz="half" idx="10"/>
          </p:nvPr>
        </p:nvSpPr>
        <p:spPr/>
        <p:txBody>
          <a:bodyPr/>
          <a:lstStyle>
            <a:lvl1pPr>
              <a:defRPr/>
            </a:lvl1pPr>
          </a:lstStyle>
          <a:p>
            <a:pPr>
              <a:defRPr/>
            </a:pPr>
            <a:fld id="{F237E559-1D42-4C9E-AF2B-8C267B8483A3}" type="datetime1">
              <a:rPr lang="en-US" smtClean="0"/>
              <a:t>4/2/2021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AEAF6ED3-4F23-422B-A4EE-4F2AB80A7581}" type="slidenum">
              <a:rPr lang="en-US"/>
              <a:pPr>
                <a:defRPr/>
              </a:pPr>
              <a:t>‹#›</a:t>
            </a:fld>
            <a:endParaRPr lang="en-US"/>
          </a:p>
        </p:txBody>
      </p:sp>
    </p:spTree>
    <p:extLst>
      <p:ext uri="{BB962C8B-B14F-4D97-AF65-F5344CB8AC3E}">
        <p14:creationId xmlns:p14="http://schemas.microsoft.com/office/powerpoint/2010/main" val="10304616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3"/>
          <p:cNvSpPr>
            <a:spLocks noGrp="1"/>
          </p:cNvSpPr>
          <p:nvPr>
            <p:ph type="dt" sz="half" idx="10"/>
          </p:nvPr>
        </p:nvSpPr>
        <p:spPr/>
        <p:txBody>
          <a:bodyPr/>
          <a:lstStyle>
            <a:lvl1pPr>
              <a:defRPr/>
            </a:lvl1pPr>
          </a:lstStyle>
          <a:p>
            <a:pPr>
              <a:defRPr/>
            </a:pPr>
            <a:fld id="{1D44EE50-C615-4D24-A3C7-A3917EF0D195}"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1016F37-E157-4A71-B74F-13F2098F89EA}" type="slidenum">
              <a:rPr lang="en-US"/>
              <a:pPr>
                <a:defRPr/>
              </a:pPr>
              <a:t>‹#›</a:t>
            </a:fld>
            <a:endParaRPr lang="en-US"/>
          </a:p>
        </p:txBody>
      </p:sp>
    </p:spTree>
    <p:extLst>
      <p:ext uri="{BB962C8B-B14F-4D97-AF65-F5344CB8AC3E}">
        <p14:creationId xmlns:p14="http://schemas.microsoft.com/office/powerpoint/2010/main" val="24111975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3"/>
          <p:cNvSpPr>
            <a:spLocks noGrp="1"/>
          </p:cNvSpPr>
          <p:nvPr>
            <p:ph type="dt" sz="half" idx="10"/>
          </p:nvPr>
        </p:nvSpPr>
        <p:spPr/>
        <p:txBody>
          <a:bodyPr/>
          <a:lstStyle>
            <a:lvl1pPr>
              <a:defRPr/>
            </a:lvl1pPr>
          </a:lstStyle>
          <a:p>
            <a:pPr>
              <a:defRPr/>
            </a:pPr>
            <a:fld id="{73BDF75B-5A96-4B4E-909F-7188D5946C4A}" type="datetime1">
              <a:rPr lang="en-US" smtClean="0"/>
              <a:t>4/2/2021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E6CED92E-D081-4650-BDA2-FDC72F732BC2}" type="slidenum">
              <a:rPr lang="en-US"/>
              <a:pPr>
                <a:defRPr/>
              </a:pPr>
              <a:t>‹#›</a:t>
            </a:fld>
            <a:endParaRPr lang="en-US"/>
          </a:p>
        </p:txBody>
      </p:sp>
    </p:spTree>
    <p:extLst>
      <p:ext uri="{BB962C8B-B14F-4D97-AF65-F5344CB8AC3E}">
        <p14:creationId xmlns:p14="http://schemas.microsoft.com/office/powerpoint/2010/main" val="296823621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CC745634-5B54-4CAE-83D1-A8AF6AAE209A}" type="datetime1">
              <a:rPr lang="en-US" smtClean="0"/>
              <a:t>4/2/2021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21119672-D0A0-4718-8BBB-2A72124EA1FA}" type="slidenum">
              <a:rPr lang="en-US"/>
              <a:pPr>
                <a:defRPr/>
              </a:pPr>
              <a:t>‹#›</a:t>
            </a:fld>
            <a:endParaRPr lang="en-US"/>
          </a:p>
        </p:txBody>
      </p:sp>
    </p:spTree>
    <p:extLst>
      <p:ext uri="{BB962C8B-B14F-4D97-AF65-F5344CB8AC3E}">
        <p14:creationId xmlns:p14="http://schemas.microsoft.com/office/powerpoint/2010/main" val="44210530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4BF79A50-A670-4F3D-AEBB-FB493323224A}" type="datetime1">
              <a:rPr lang="en-US" smtClean="0"/>
              <a:t>4/2/2021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0E1F2CE5-82EE-4D86-A1BA-A62E2F853B8E}" type="slidenum">
              <a:rPr lang="en-US"/>
              <a:pPr>
                <a:defRPr/>
              </a:pPr>
              <a:t>‹#›</a:t>
            </a:fld>
            <a:endParaRPr lang="en-US"/>
          </a:p>
        </p:txBody>
      </p:sp>
    </p:spTree>
    <p:extLst>
      <p:ext uri="{BB962C8B-B14F-4D97-AF65-F5344CB8AC3E}">
        <p14:creationId xmlns:p14="http://schemas.microsoft.com/office/powerpoint/2010/main" val="11945749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GB"/>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4292BC24-DDCD-4AF4-94D4-31CBBA7DC30E}"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F60783FF-B27A-4DA4-8DF3-25C8A2D9A4EA}" type="slidenum">
              <a:rPr lang="en-US"/>
              <a:pPr>
                <a:defRPr/>
              </a:pPr>
              <a:t>‹#›</a:t>
            </a:fld>
            <a:endParaRPr lang="en-US"/>
          </a:p>
        </p:txBody>
      </p:sp>
    </p:spTree>
    <p:extLst>
      <p:ext uri="{BB962C8B-B14F-4D97-AF65-F5344CB8AC3E}">
        <p14:creationId xmlns:p14="http://schemas.microsoft.com/office/powerpoint/2010/main" val="12595784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Date Placeholder 3"/>
          <p:cNvSpPr>
            <a:spLocks noGrp="1"/>
          </p:cNvSpPr>
          <p:nvPr>
            <p:ph type="dt" sz="half" idx="10"/>
          </p:nvPr>
        </p:nvSpPr>
        <p:spPr/>
        <p:txBody>
          <a:bodyPr/>
          <a:lstStyle>
            <a:lvl1pPr>
              <a:defRPr/>
            </a:lvl1pPr>
          </a:lstStyle>
          <a:p>
            <a:pPr>
              <a:defRPr/>
            </a:pPr>
            <a:fld id="{99F740F2-BF0B-43DC-8CFA-2E210D9DDBF7}" type="datetime1">
              <a:rPr lang="en-US" smtClean="0"/>
              <a:t>4/2/2021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A79B6B6-9482-44D1-B9B3-C0B6ADDE66E2}" type="slidenum">
              <a:rPr lang="en-US"/>
              <a:pPr>
                <a:defRPr/>
              </a:pPr>
              <a:t>‹#›</a:t>
            </a:fld>
            <a:endParaRPr lang="en-US"/>
          </a:p>
        </p:txBody>
      </p:sp>
    </p:spTree>
    <p:extLst>
      <p:ext uri="{BB962C8B-B14F-4D97-AF65-F5344CB8AC3E}">
        <p14:creationId xmlns:p14="http://schemas.microsoft.com/office/powerpoint/2010/main" val="331425706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GB"/>
              <a:t>Click to edit Master title style</a:t>
            </a:r>
            <a:endParaRPr lang="en-US"/>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pPr>
              <a:defRPr/>
            </a:pPr>
            <a:fld id="{3D6731DF-1C75-45F0-AD20-F5D76F80E562}" type="datetime1">
              <a:rPr lang="en-US" smtClean="0"/>
              <a:t>4/2/2021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pPr>
              <a:defRPr/>
            </a:pPr>
            <a:fld id="{33356E94-CB88-43B7-8FBD-51FAC28F172A}"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457200" rtl="0" eaLnBrk="0" fontAlgn="base" hangingPunct="0">
        <a:spcBef>
          <a:spcPct val="0"/>
        </a:spcBef>
        <a:spcAft>
          <a:spcPct val="0"/>
        </a:spcAft>
        <a:defRPr sz="4400" kern="1200">
          <a:solidFill>
            <a:schemeClr val="tx1"/>
          </a:solidFill>
          <a:latin typeface="+mj-lt"/>
          <a:ea typeface="ＭＳ Ｐゴシック" pitchFamily="-65" charset="-128"/>
          <a:cs typeface="ＭＳ Ｐゴシック" pitchFamily="-65" charset="-128"/>
        </a:defRPr>
      </a:lvl1pPr>
      <a:lvl2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2pPr>
      <a:lvl3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3pPr>
      <a:lvl4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4pPr>
      <a:lvl5pPr algn="ctr" defTabSz="457200" rtl="0" eaLnBrk="0" fontAlgn="base" hangingPunct="0">
        <a:spcBef>
          <a:spcPct val="0"/>
        </a:spcBef>
        <a:spcAft>
          <a:spcPct val="0"/>
        </a:spcAft>
        <a:defRPr sz="4400">
          <a:solidFill>
            <a:schemeClr val="tx1"/>
          </a:solidFill>
          <a:latin typeface="Calibri" pitchFamily="34" charset="0"/>
          <a:ea typeface="ＭＳ Ｐゴシック" pitchFamily="-65" charset="-128"/>
          <a:cs typeface="ＭＳ Ｐゴシック" pitchFamily="-65" charset="-128"/>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0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0.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1.xml"/><Relationship Id="rId1" Type="http://schemas.openxmlformats.org/officeDocument/2006/relationships/slideLayout" Target="../slideLayouts/slideLayout7.xml"/></Relationships>
</file>

<file path=ppt/slides/_rels/slide10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2.xml"/><Relationship Id="rId1" Type="http://schemas.openxmlformats.org/officeDocument/2006/relationships/slideLayout" Target="../slideLayouts/slideLayout7.xml"/></Relationships>
</file>

<file path=ppt/slides/_rels/slide10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3.xml"/><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4.xml"/><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5.xml"/><Relationship Id="rId1" Type="http://schemas.openxmlformats.org/officeDocument/2006/relationships/slideLayout" Target="../slideLayouts/slideLayout7.xml"/></Relationships>
</file>

<file path=ppt/slides/_rels/slide10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6.xml"/><Relationship Id="rId1" Type="http://schemas.openxmlformats.org/officeDocument/2006/relationships/slideLayout" Target="../slideLayouts/slideLayout7.xml"/></Relationships>
</file>

<file path=ppt/slides/_rels/slide10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7.xml"/><Relationship Id="rId1" Type="http://schemas.openxmlformats.org/officeDocument/2006/relationships/slideLayout" Target="../slideLayouts/slideLayout7.xml"/></Relationships>
</file>

<file path=ppt/slides/_rels/slide10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8.xml"/><Relationship Id="rId1" Type="http://schemas.openxmlformats.org/officeDocument/2006/relationships/slideLayout" Target="../slideLayouts/slideLayout7.xml"/></Relationships>
</file>

<file path=ppt/slides/_rels/slide10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0.xml"/><Relationship Id="rId1" Type="http://schemas.openxmlformats.org/officeDocument/2006/relationships/slideLayout" Target="../slideLayouts/slideLayout7.xml"/></Relationships>
</file>

<file path=ppt/slides/_rels/slide11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1.xml"/><Relationship Id="rId1" Type="http://schemas.openxmlformats.org/officeDocument/2006/relationships/slideLayout" Target="../slideLayouts/slideLayout7.xml"/></Relationships>
</file>

<file path=ppt/slides/_rels/slide1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2.xml"/><Relationship Id="rId1" Type="http://schemas.openxmlformats.org/officeDocument/2006/relationships/slideLayout" Target="../slideLayouts/slideLayout7.xml"/></Relationships>
</file>

<file path=ppt/slides/_rels/slide1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3.xml"/><Relationship Id="rId1" Type="http://schemas.openxmlformats.org/officeDocument/2006/relationships/slideLayout" Target="../slideLayouts/slideLayout7.xml"/></Relationships>
</file>

<file path=ppt/slides/_rels/slide1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4.xml"/><Relationship Id="rId1" Type="http://schemas.openxmlformats.org/officeDocument/2006/relationships/slideLayout" Target="../slideLayouts/slideLayout7.xml"/></Relationships>
</file>

<file path=ppt/slides/_rels/slide11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5.xml"/><Relationship Id="rId1" Type="http://schemas.openxmlformats.org/officeDocument/2006/relationships/slideLayout" Target="../slideLayouts/slideLayout7.xml"/></Relationships>
</file>

<file path=ppt/slides/_rels/slide11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6.xml"/><Relationship Id="rId1" Type="http://schemas.openxmlformats.org/officeDocument/2006/relationships/slideLayout" Target="../slideLayouts/slideLayout7.xml"/></Relationships>
</file>

<file path=ppt/slides/_rels/slide117.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6.xml"/><Relationship Id="rId7" Type="http://schemas.microsoft.com/office/2007/relationships/diagramDrawing" Target="../diagrams/drawing16.xml"/><Relationship Id="rId2" Type="http://schemas.openxmlformats.org/officeDocument/2006/relationships/notesSlide" Target="../notesSlides/notesSlide117.xml"/><Relationship Id="rId1" Type="http://schemas.openxmlformats.org/officeDocument/2006/relationships/slideLayout" Target="../slideLayouts/slideLayout7.xml"/><Relationship Id="rId6" Type="http://schemas.openxmlformats.org/officeDocument/2006/relationships/diagramColors" Target="../diagrams/colors16.xml"/><Relationship Id="rId5" Type="http://schemas.openxmlformats.org/officeDocument/2006/relationships/diagramQuickStyle" Target="../diagrams/quickStyle16.xml"/><Relationship Id="rId4" Type="http://schemas.openxmlformats.org/officeDocument/2006/relationships/diagramLayout" Target="../diagrams/layout16.xml"/></Relationships>
</file>

<file path=ppt/slides/_rels/slide118.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7.xml"/><Relationship Id="rId7" Type="http://schemas.microsoft.com/office/2007/relationships/diagramDrawing" Target="../diagrams/drawing17.xml"/><Relationship Id="rId2" Type="http://schemas.openxmlformats.org/officeDocument/2006/relationships/notesSlide" Target="../notesSlides/notesSlide118.xml"/><Relationship Id="rId1" Type="http://schemas.openxmlformats.org/officeDocument/2006/relationships/slideLayout" Target="../slideLayouts/slideLayout7.xml"/><Relationship Id="rId6" Type="http://schemas.openxmlformats.org/officeDocument/2006/relationships/diagramColors" Target="../diagrams/colors17.xml"/><Relationship Id="rId5" Type="http://schemas.openxmlformats.org/officeDocument/2006/relationships/diagramQuickStyle" Target="../diagrams/quickStyle17.xml"/><Relationship Id="rId4" Type="http://schemas.openxmlformats.org/officeDocument/2006/relationships/diagramLayout" Target="../diagrams/layout17.xml"/></Relationships>
</file>

<file path=ppt/slides/_rels/slide1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19.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microsoft.com/office/2007/relationships/diagramDrawing" Target="../diagrams/drawing1.xml"/><Relationship Id="rId3" Type="http://schemas.openxmlformats.org/officeDocument/2006/relationships/image" Target="../media/image1.png"/><Relationship Id="rId7" Type="http://schemas.openxmlformats.org/officeDocument/2006/relationships/diagramColors" Target="../diagrams/colors1.xml"/><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diagramQuickStyle" Target="../diagrams/quickStyle1.xml"/><Relationship Id="rId5" Type="http://schemas.openxmlformats.org/officeDocument/2006/relationships/diagramLayout" Target="../diagrams/layout1.xml"/><Relationship Id="rId4" Type="http://schemas.openxmlformats.org/officeDocument/2006/relationships/diagramData" Target="../diagrams/data1.xml"/><Relationship Id="rId9" Type="http://schemas.openxmlformats.org/officeDocument/2006/relationships/image" Target="../media/image3.jpeg"/></Relationships>
</file>

<file path=ppt/slides/_rels/slide1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0.xml"/><Relationship Id="rId1" Type="http://schemas.openxmlformats.org/officeDocument/2006/relationships/slideLayout" Target="../slideLayouts/slideLayout7.xml"/></Relationships>
</file>

<file path=ppt/slides/_rels/slide1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1.xml"/><Relationship Id="rId1" Type="http://schemas.openxmlformats.org/officeDocument/2006/relationships/slideLayout" Target="../slideLayouts/slideLayout7.xml"/></Relationships>
</file>

<file path=ppt/slides/_rels/slide1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2.xml"/><Relationship Id="rId1" Type="http://schemas.openxmlformats.org/officeDocument/2006/relationships/slideLayout" Target="../slideLayouts/slideLayout7.xml"/></Relationships>
</file>

<file path=ppt/slides/_rels/slide1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3.xml"/><Relationship Id="rId1" Type="http://schemas.openxmlformats.org/officeDocument/2006/relationships/slideLayout" Target="../slideLayouts/slideLayout7.xml"/></Relationships>
</file>

<file path=ppt/slides/_rels/slide1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4.xml"/><Relationship Id="rId1" Type="http://schemas.openxmlformats.org/officeDocument/2006/relationships/slideLayout" Target="../slideLayouts/slideLayout7.xml"/></Relationships>
</file>

<file path=ppt/slides/_rels/slide1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5.xml"/><Relationship Id="rId1" Type="http://schemas.openxmlformats.org/officeDocument/2006/relationships/slideLayout" Target="../slideLayouts/slideLayout7.xml"/></Relationships>
</file>

<file path=ppt/slides/_rels/slide1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6.xml"/><Relationship Id="rId1" Type="http://schemas.openxmlformats.org/officeDocument/2006/relationships/slideLayout" Target="../slideLayouts/slideLayout7.xml"/></Relationships>
</file>

<file path=ppt/slides/_rels/slide1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7.xml"/><Relationship Id="rId1" Type="http://schemas.openxmlformats.org/officeDocument/2006/relationships/slideLayout" Target="../slideLayouts/slideLayout7.xml"/></Relationships>
</file>

<file path=ppt/slides/_rels/slide1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8.xml"/><Relationship Id="rId1" Type="http://schemas.openxmlformats.org/officeDocument/2006/relationships/slideLayout" Target="../slideLayouts/slideLayout7.xml"/></Relationships>
</file>

<file path=ppt/slides/_rels/slide1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29.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image" Target="../media/image1.png"/><Relationship Id="rId7" Type="http://schemas.openxmlformats.org/officeDocument/2006/relationships/diagramColors" Target="../diagrams/colors2.xml"/><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 Id="rId9" Type="http://schemas.openxmlformats.org/officeDocument/2006/relationships/image" Target="../media/image3.jpeg"/></Relationships>
</file>

<file path=ppt/slides/_rels/slide1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0.xml"/><Relationship Id="rId1" Type="http://schemas.openxmlformats.org/officeDocument/2006/relationships/slideLayout" Target="../slideLayouts/slideLayout7.xml"/></Relationships>
</file>

<file path=ppt/slides/_rels/slide1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1.xml"/><Relationship Id="rId1" Type="http://schemas.openxmlformats.org/officeDocument/2006/relationships/slideLayout" Target="../slideLayouts/slideLayout7.xml"/></Relationships>
</file>

<file path=ppt/slides/_rels/slide1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2.xml"/><Relationship Id="rId1" Type="http://schemas.openxmlformats.org/officeDocument/2006/relationships/slideLayout" Target="../slideLayouts/slideLayout7.xml"/></Relationships>
</file>

<file path=ppt/slides/_rels/slide1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s>
</file>

<file path=ppt/slides/_rels/slide13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4.xml"/><Relationship Id="rId1" Type="http://schemas.openxmlformats.org/officeDocument/2006/relationships/slideLayout" Target="../slideLayouts/slideLayout7.xml"/></Relationships>
</file>

<file path=ppt/slides/_rels/slide13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5.xml"/><Relationship Id="rId1" Type="http://schemas.openxmlformats.org/officeDocument/2006/relationships/slideLayout" Target="../slideLayouts/slideLayout7.xml"/></Relationships>
</file>

<file path=ppt/slides/_rels/slide1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6.xml"/><Relationship Id="rId1" Type="http://schemas.openxmlformats.org/officeDocument/2006/relationships/slideLayout" Target="../slideLayouts/slideLayout7.xml"/></Relationships>
</file>

<file path=ppt/slides/_rels/slide1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7.xml"/><Relationship Id="rId1" Type="http://schemas.openxmlformats.org/officeDocument/2006/relationships/slideLayout" Target="../slideLayouts/slideLayout7.xml"/></Relationships>
</file>

<file path=ppt/slides/_rels/slide1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8.xml"/><Relationship Id="rId1" Type="http://schemas.openxmlformats.org/officeDocument/2006/relationships/slideLayout" Target="../slideLayouts/slideLayout7.xml"/></Relationships>
</file>

<file path=ppt/slides/_rels/slide1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9.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0.xml"/><Relationship Id="rId1" Type="http://schemas.openxmlformats.org/officeDocument/2006/relationships/slideLayout" Target="../slideLayouts/slideLayout7.xml"/></Relationships>
</file>

<file path=ppt/slides/_rels/slide1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1.xml"/><Relationship Id="rId1" Type="http://schemas.openxmlformats.org/officeDocument/2006/relationships/slideLayout" Target="../slideLayouts/slideLayout7.xml"/></Relationships>
</file>

<file path=ppt/slides/_rels/slide1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2.xml"/><Relationship Id="rId1" Type="http://schemas.openxmlformats.org/officeDocument/2006/relationships/slideLayout" Target="../slideLayouts/slideLayout7.xml"/></Relationships>
</file>

<file path=ppt/slides/_rels/slide1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3.xml"/><Relationship Id="rId1" Type="http://schemas.openxmlformats.org/officeDocument/2006/relationships/slideLayout" Target="../slideLayouts/slideLayout7.xml"/></Relationships>
</file>

<file path=ppt/slides/_rels/slide1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4.xml"/><Relationship Id="rId1" Type="http://schemas.openxmlformats.org/officeDocument/2006/relationships/slideLayout" Target="../slideLayouts/slideLayout7.xml"/></Relationships>
</file>

<file path=ppt/slides/_rels/slide1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5.xml"/><Relationship Id="rId1" Type="http://schemas.openxmlformats.org/officeDocument/2006/relationships/slideLayout" Target="../slideLayouts/slideLayout7.xml"/></Relationships>
</file>

<file path=ppt/slides/_rels/slide1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6.xml"/><Relationship Id="rId1" Type="http://schemas.openxmlformats.org/officeDocument/2006/relationships/slideLayout" Target="../slideLayouts/slideLayout7.xml"/></Relationships>
</file>

<file path=ppt/slides/_rels/slide14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7.xml"/><Relationship Id="rId1" Type="http://schemas.openxmlformats.org/officeDocument/2006/relationships/slideLayout" Target="../slideLayouts/slideLayout7.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8.xml"/><Relationship Id="rId1" Type="http://schemas.openxmlformats.org/officeDocument/2006/relationships/slideLayout" Target="../slideLayouts/slideLayout7.xml"/></Relationships>
</file>

<file path=ppt/slides/_rels/slide1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49.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7.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 Id="rId9" Type="http://schemas.openxmlformats.org/officeDocument/2006/relationships/image" Target="../media/image1.png"/></Relationships>
</file>

<file path=ppt/slides/_rels/slide1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0.xml"/><Relationship Id="rId1" Type="http://schemas.openxmlformats.org/officeDocument/2006/relationships/slideLayout" Target="../slideLayouts/slideLayout7.xml"/></Relationships>
</file>

<file path=ppt/slides/_rels/slide151.xml.rels><?xml version="1.0" encoding="UTF-8" standalone="yes"?>
<Relationships xmlns="http://schemas.openxmlformats.org/package/2006/relationships"><Relationship Id="rId8" Type="http://schemas.microsoft.com/office/2007/relationships/diagramDrawing" Target="../diagrams/drawing18.xml"/><Relationship Id="rId3" Type="http://schemas.openxmlformats.org/officeDocument/2006/relationships/image" Target="../media/image1.png"/><Relationship Id="rId7" Type="http://schemas.openxmlformats.org/officeDocument/2006/relationships/diagramColors" Target="../diagrams/colors18.xml"/><Relationship Id="rId2" Type="http://schemas.openxmlformats.org/officeDocument/2006/relationships/notesSlide" Target="../notesSlides/notesSlide151.xml"/><Relationship Id="rId1" Type="http://schemas.openxmlformats.org/officeDocument/2006/relationships/slideLayout" Target="../slideLayouts/slideLayout7.xml"/><Relationship Id="rId6" Type="http://schemas.openxmlformats.org/officeDocument/2006/relationships/diagramQuickStyle" Target="../diagrams/quickStyle18.xml"/><Relationship Id="rId5" Type="http://schemas.openxmlformats.org/officeDocument/2006/relationships/diagramLayout" Target="../diagrams/layout18.xml"/><Relationship Id="rId4" Type="http://schemas.openxmlformats.org/officeDocument/2006/relationships/diagramData" Target="../diagrams/data18.xml"/><Relationship Id="rId9" Type="http://schemas.openxmlformats.org/officeDocument/2006/relationships/image" Target="../media/image3.jpeg"/></Relationships>
</file>

<file path=ppt/slides/_rels/slide152.xml.rels><?xml version="1.0" encoding="UTF-8" standalone="yes"?>
<Relationships xmlns="http://schemas.openxmlformats.org/package/2006/relationships"><Relationship Id="rId8" Type="http://schemas.microsoft.com/office/2007/relationships/diagramDrawing" Target="../diagrams/drawing19.xml"/><Relationship Id="rId3" Type="http://schemas.openxmlformats.org/officeDocument/2006/relationships/image" Target="../media/image1.png"/><Relationship Id="rId7" Type="http://schemas.openxmlformats.org/officeDocument/2006/relationships/diagramColors" Target="../diagrams/colors19.xml"/><Relationship Id="rId2" Type="http://schemas.openxmlformats.org/officeDocument/2006/relationships/notesSlide" Target="../notesSlides/notesSlide152.xml"/><Relationship Id="rId1" Type="http://schemas.openxmlformats.org/officeDocument/2006/relationships/slideLayout" Target="../slideLayouts/slideLayout7.xml"/><Relationship Id="rId6" Type="http://schemas.openxmlformats.org/officeDocument/2006/relationships/diagramQuickStyle" Target="../diagrams/quickStyle19.xml"/><Relationship Id="rId5" Type="http://schemas.openxmlformats.org/officeDocument/2006/relationships/diagramLayout" Target="../diagrams/layout19.xml"/><Relationship Id="rId4" Type="http://schemas.openxmlformats.org/officeDocument/2006/relationships/diagramData" Target="../diagrams/data19.xml"/><Relationship Id="rId9" Type="http://schemas.openxmlformats.org/officeDocument/2006/relationships/image" Target="../media/image3.jpeg"/></Relationships>
</file>

<file path=ppt/slides/_rels/slide1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3.xml"/><Relationship Id="rId1" Type="http://schemas.openxmlformats.org/officeDocument/2006/relationships/slideLayout" Target="../slideLayouts/slideLayout7.xml"/></Relationships>
</file>

<file path=ppt/slides/_rels/slide1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4.xml"/><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10.jpeg"/></Relationships>
</file>

<file path=ppt/slides/_rels/slide1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5.xml"/><Relationship Id="rId1" Type="http://schemas.openxmlformats.org/officeDocument/2006/relationships/slideLayout" Target="../slideLayouts/slideLayout7.xml"/></Relationships>
</file>

<file path=ppt/slides/_rels/slide1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6.xml"/><Relationship Id="rId1" Type="http://schemas.openxmlformats.org/officeDocument/2006/relationships/slideLayout" Target="../slideLayouts/slideLayout7.xml"/></Relationships>
</file>

<file path=ppt/slides/_rels/slide1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7.xml"/><Relationship Id="rId1" Type="http://schemas.openxmlformats.org/officeDocument/2006/relationships/slideLayout" Target="../slideLayouts/slideLayout7.xml"/></Relationships>
</file>

<file path=ppt/slides/_rels/slide1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8.xml"/><Relationship Id="rId1" Type="http://schemas.openxmlformats.org/officeDocument/2006/relationships/slideLayout" Target="../slideLayouts/slideLayout7.xml"/></Relationships>
</file>

<file path=ppt/slides/_rels/slide1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59.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3.jpeg"/><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 Id="rId9" Type="http://schemas.openxmlformats.org/officeDocument/2006/relationships/image" Target="../media/image1.png"/></Relationships>
</file>

<file path=ppt/slides/_rels/slide1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0.xml"/><Relationship Id="rId1" Type="http://schemas.openxmlformats.org/officeDocument/2006/relationships/slideLayout" Target="../slideLayouts/slideLayout7.xml"/></Relationships>
</file>

<file path=ppt/slides/_rels/slide1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1.xml"/><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1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2.xml"/><Relationship Id="rId1" Type="http://schemas.openxmlformats.org/officeDocument/2006/relationships/slideLayout" Target="../slideLayouts/slideLayout7.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3.xml"/><Relationship Id="rId1" Type="http://schemas.openxmlformats.org/officeDocument/2006/relationships/slideLayout" Target="../slideLayouts/slideLayout7.xml"/><Relationship Id="rId5" Type="http://schemas.openxmlformats.org/officeDocument/2006/relationships/image" Target="../media/image19.jpeg"/><Relationship Id="rId4" Type="http://schemas.openxmlformats.org/officeDocument/2006/relationships/image" Target="../media/image18.jpeg"/></Relationships>
</file>

<file path=ppt/slides/_rels/slide16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0.xml"/><Relationship Id="rId7" Type="http://schemas.microsoft.com/office/2007/relationships/diagramDrawing" Target="../diagrams/drawing20.xml"/><Relationship Id="rId2" Type="http://schemas.openxmlformats.org/officeDocument/2006/relationships/notesSlide" Target="../notesSlides/notesSlide164.xml"/><Relationship Id="rId1" Type="http://schemas.openxmlformats.org/officeDocument/2006/relationships/slideLayout" Target="../slideLayouts/slideLayout7.xml"/><Relationship Id="rId6" Type="http://schemas.openxmlformats.org/officeDocument/2006/relationships/diagramColors" Target="../diagrams/colors20.xml"/><Relationship Id="rId5" Type="http://schemas.openxmlformats.org/officeDocument/2006/relationships/diagramQuickStyle" Target="../diagrams/quickStyle20.xml"/><Relationship Id="rId4" Type="http://schemas.openxmlformats.org/officeDocument/2006/relationships/diagramLayout" Target="../diagrams/layout20.xml"/></Relationships>
</file>

<file path=ppt/slides/_rels/slide16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1.xml"/><Relationship Id="rId7" Type="http://schemas.microsoft.com/office/2007/relationships/diagramDrawing" Target="../diagrams/drawing21.xml"/><Relationship Id="rId2" Type="http://schemas.openxmlformats.org/officeDocument/2006/relationships/notesSlide" Target="../notesSlides/notesSlide165.xml"/><Relationship Id="rId1" Type="http://schemas.openxmlformats.org/officeDocument/2006/relationships/slideLayout" Target="../slideLayouts/slideLayout7.xml"/><Relationship Id="rId6" Type="http://schemas.openxmlformats.org/officeDocument/2006/relationships/diagramColors" Target="../diagrams/colors21.xml"/><Relationship Id="rId5" Type="http://schemas.openxmlformats.org/officeDocument/2006/relationships/diagramQuickStyle" Target="../diagrams/quickStyle21.xml"/><Relationship Id="rId4" Type="http://schemas.openxmlformats.org/officeDocument/2006/relationships/diagramLayout" Target="../diagrams/layout21.xml"/></Relationships>
</file>

<file path=ppt/slides/_rels/slide1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7.xml"/><Relationship Id="rId1" Type="http://schemas.openxmlformats.org/officeDocument/2006/relationships/slideLayout" Target="../slideLayouts/slideLayout7.xml"/></Relationships>
</file>

<file path=ppt/slides/_rels/slide1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8.xml"/><Relationship Id="rId1" Type="http://schemas.openxmlformats.org/officeDocument/2006/relationships/slideLayout" Target="../slideLayouts/slideLayout7.xml"/></Relationships>
</file>

<file path=ppt/slides/_rels/slide1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69.xml"/><Relationship Id="rId1" Type="http://schemas.openxmlformats.org/officeDocument/2006/relationships/slideLayout" Target="../slideLayouts/slideLayout7.xml"/><Relationship Id="rId4" Type="http://schemas.openxmlformats.org/officeDocument/2006/relationships/image" Target="../media/image21.png"/></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0.xml"/><Relationship Id="rId1" Type="http://schemas.openxmlformats.org/officeDocument/2006/relationships/slideLayout" Target="../slideLayouts/slideLayout7.xml"/></Relationships>
</file>

<file path=ppt/slides/_rels/slide1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1.xml"/><Relationship Id="rId1" Type="http://schemas.openxmlformats.org/officeDocument/2006/relationships/slideLayout" Target="../slideLayouts/slideLayout7.xml"/></Relationships>
</file>

<file path=ppt/slides/_rels/slide1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2.xml"/><Relationship Id="rId1" Type="http://schemas.openxmlformats.org/officeDocument/2006/relationships/slideLayout" Target="../slideLayouts/slideLayout7.xml"/></Relationships>
</file>

<file path=ppt/slides/_rels/slide1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3.xml"/><Relationship Id="rId1" Type="http://schemas.openxmlformats.org/officeDocument/2006/relationships/slideLayout" Target="../slideLayouts/slideLayout7.xml"/></Relationships>
</file>

<file path=ppt/slides/_rels/slide17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4.xml"/><Relationship Id="rId1" Type="http://schemas.openxmlformats.org/officeDocument/2006/relationships/slideLayout" Target="../slideLayouts/slideLayout7.xml"/></Relationships>
</file>

<file path=ppt/slides/_rels/slide17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5.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7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1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6.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7.xml"/><Relationship Id="rId1" Type="http://schemas.openxmlformats.org/officeDocument/2006/relationships/slideLayout" Target="../slideLayouts/slideLayout7.xml"/><Relationship Id="rId4" Type="http://schemas.openxmlformats.org/officeDocument/2006/relationships/image" Target="../media/image22.png"/></Relationships>
</file>

<file path=ppt/slides/_rels/slide1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8.xml"/><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9.xml"/><Relationship Id="rId1" Type="http://schemas.openxmlformats.org/officeDocument/2006/relationships/slideLayout" Target="../slideLayouts/slideLayout7.xml"/></Relationships>
</file>

<file path=ppt/slides/_rels/slide1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0.xml"/><Relationship Id="rId1" Type="http://schemas.openxmlformats.org/officeDocument/2006/relationships/slideLayout" Target="../slideLayouts/slideLayout7.xml"/></Relationships>
</file>

<file path=ppt/slides/_rels/slide18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2.xml"/><Relationship Id="rId7" Type="http://schemas.microsoft.com/office/2007/relationships/diagramDrawing" Target="../diagrams/drawing22.xml"/><Relationship Id="rId2" Type="http://schemas.openxmlformats.org/officeDocument/2006/relationships/notesSlide" Target="../notesSlides/notesSlide181.xml"/><Relationship Id="rId1" Type="http://schemas.openxmlformats.org/officeDocument/2006/relationships/slideLayout" Target="../slideLayouts/slideLayout7.xml"/><Relationship Id="rId6" Type="http://schemas.openxmlformats.org/officeDocument/2006/relationships/diagramColors" Target="../diagrams/colors22.xml"/><Relationship Id="rId5" Type="http://schemas.openxmlformats.org/officeDocument/2006/relationships/diagramQuickStyle" Target="../diagrams/quickStyle22.xml"/><Relationship Id="rId4" Type="http://schemas.openxmlformats.org/officeDocument/2006/relationships/diagramLayout" Target="../diagrams/layout22.xml"/></Relationships>
</file>

<file path=ppt/slides/_rels/slide183.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23.xml"/><Relationship Id="rId7" Type="http://schemas.microsoft.com/office/2007/relationships/diagramDrawing" Target="../diagrams/drawing23.xml"/><Relationship Id="rId2" Type="http://schemas.openxmlformats.org/officeDocument/2006/relationships/notesSlide" Target="../notesSlides/notesSlide182.xml"/><Relationship Id="rId1" Type="http://schemas.openxmlformats.org/officeDocument/2006/relationships/slideLayout" Target="../slideLayouts/slideLayout7.xml"/><Relationship Id="rId6" Type="http://schemas.openxmlformats.org/officeDocument/2006/relationships/diagramColors" Target="../diagrams/colors23.xml"/><Relationship Id="rId5" Type="http://schemas.openxmlformats.org/officeDocument/2006/relationships/diagramQuickStyle" Target="../diagrams/quickStyle23.xml"/><Relationship Id="rId4" Type="http://schemas.openxmlformats.org/officeDocument/2006/relationships/diagramLayout" Target="../diagrams/layout23.xml"/></Relationships>
</file>

<file path=ppt/slides/_rels/slide1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3.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8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4.xml"/><Relationship Id="rId1" Type="http://schemas.openxmlformats.org/officeDocument/2006/relationships/slideLayout" Target="../slideLayouts/slideLayout7.xml"/></Relationships>
</file>

<file path=ppt/slides/_rels/slide18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5.xml"/><Relationship Id="rId1" Type="http://schemas.openxmlformats.org/officeDocument/2006/relationships/slideLayout" Target="../slideLayouts/slideLayout7.xml"/></Relationships>
</file>

<file path=ppt/slides/_rels/slide1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 Id="rId9" Type="http://schemas.openxmlformats.org/officeDocument/2006/relationships/image" Target="../media/image1.png"/></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9.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1.png"/><Relationship Id="rId7" Type="http://schemas.openxmlformats.org/officeDocument/2006/relationships/diagramColors" Target="../diagrams/colors5.xml"/><Relationship Id="rId2" Type="http://schemas.openxmlformats.org/officeDocument/2006/relationships/notesSlide" Target="../notesSlides/notesSlide34.xml"/><Relationship Id="rId1" Type="http://schemas.openxmlformats.org/officeDocument/2006/relationships/slideLayout" Target="../slideLayouts/slideLayout7.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 Id="rId9" Type="http://schemas.openxmlformats.org/officeDocument/2006/relationships/image" Target="../media/image3.jpeg"/></Relationships>
</file>

<file path=ppt/slides/_rels/slide35.xml.rels><?xml version="1.0" encoding="UTF-8" standalone="yes"?>
<Relationships xmlns="http://schemas.openxmlformats.org/package/2006/relationships"><Relationship Id="rId8" Type="http://schemas.microsoft.com/office/2007/relationships/diagramDrawing" Target="../diagrams/drawing6.xml"/><Relationship Id="rId3" Type="http://schemas.openxmlformats.org/officeDocument/2006/relationships/image" Target="../media/image1.png"/><Relationship Id="rId7" Type="http://schemas.openxmlformats.org/officeDocument/2006/relationships/diagramColors" Target="../diagrams/colors6.xml"/><Relationship Id="rId2" Type="http://schemas.openxmlformats.org/officeDocument/2006/relationships/notesSlide" Target="../notesSlides/notesSlide35.xml"/><Relationship Id="rId1" Type="http://schemas.openxmlformats.org/officeDocument/2006/relationships/slideLayout" Target="../slideLayouts/slideLayout7.xml"/><Relationship Id="rId6" Type="http://schemas.openxmlformats.org/officeDocument/2006/relationships/diagramQuickStyle" Target="../diagrams/quickStyle6.xml"/><Relationship Id="rId5" Type="http://schemas.openxmlformats.org/officeDocument/2006/relationships/diagramLayout" Target="../diagrams/layout6.xml"/><Relationship Id="rId4" Type="http://schemas.openxmlformats.org/officeDocument/2006/relationships/diagramData" Target="../diagrams/data6.xml"/><Relationship Id="rId9" Type="http://schemas.openxmlformats.org/officeDocument/2006/relationships/image" Target="../media/image3.jpeg"/></Relationships>
</file>

<file path=ppt/slides/_rels/slide3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7.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9.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1.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2.xml"/><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3.xml"/><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4.xml"/><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1.png"/><Relationship Id="rId7" Type="http://schemas.openxmlformats.org/officeDocument/2006/relationships/diagramColors" Target="../diagrams/colors7.xml"/><Relationship Id="rId2" Type="http://schemas.openxmlformats.org/officeDocument/2006/relationships/notesSlide" Target="../notesSlides/notesSlide47.xml"/><Relationship Id="rId1" Type="http://schemas.openxmlformats.org/officeDocument/2006/relationships/slideLayout" Target="../slideLayouts/slideLayout7.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 Id="rId9" Type="http://schemas.openxmlformats.org/officeDocument/2006/relationships/image" Target="../media/image3.jpeg"/></Relationships>
</file>

<file path=ppt/slides/_rels/slide48.xml.rels><?xml version="1.0" encoding="UTF-8" standalone="yes"?>
<Relationships xmlns="http://schemas.openxmlformats.org/package/2006/relationships"><Relationship Id="rId8" Type="http://schemas.microsoft.com/office/2007/relationships/diagramDrawing" Target="../diagrams/drawing8.xml"/><Relationship Id="rId3" Type="http://schemas.openxmlformats.org/officeDocument/2006/relationships/image" Target="../media/image1.png"/><Relationship Id="rId7" Type="http://schemas.openxmlformats.org/officeDocument/2006/relationships/diagramColors" Target="../diagrams/colors8.xml"/><Relationship Id="rId2" Type="http://schemas.openxmlformats.org/officeDocument/2006/relationships/notesSlide" Target="../notesSlides/notesSlide48.xml"/><Relationship Id="rId1" Type="http://schemas.openxmlformats.org/officeDocument/2006/relationships/slideLayout" Target="../slideLayouts/slideLayout7.xml"/><Relationship Id="rId6" Type="http://schemas.openxmlformats.org/officeDocument/2006/relationships/diagramQuickStyle" Target="../diagrams/quickStyle8.xml"/><Relationship Id="rId5" Type="http://schemas.openxmlformats.org/officeDocument/2006/relationships/diagramLayout" Target="../diagrams/layout8.xml"/><Relationship Id="rId4" Type="http://schemas.openxmlformats.org/officeDocument/2006/relationships/diagramData" Target="../diagrams/data8.xml"/><Relationship Id="rId9" Type="http://schemas.openxmlformats.org/officeDocument/2006/relationships/image" Target="../media/image3.jpeg"/></Relationships>
</file>

<file path=ppt/slides/_rels/slide4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9.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0.xml"/><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7.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8.xml"/><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9.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0.xml"/><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1.xml"/><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2.xml"/><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3.xml"/><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4.xml"/><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5.xml"/><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6.xml"/><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7.xml"/><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8.xml"/><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9.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0.xml"/><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1.xml"/><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2.xml"/><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3.xml"/><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9.xml"/><Relationship Id="rId7" Type="http://schemas.microsoft.com/office/2007/relationships/diagramDrawing" Target="../diagrams/drawing9.xml"/><Relationship Id="rId2" Type="http://schemas.openxmlformats.org/officeDocument/2006/relationships/notesSlide" Target="../notesSlides/notesSlide74.xml"/><Relationship Id="rId1" Type="http://schemas.openxmlformats.org/officeDocument/2006/relationships/slideLayout" Target="../slideLayouts/slideLayout7.xml"/><Relationship Id="rId6" Type="http://schemas.openxmlformats.org/officeDocument/2006/relationships/diagramColors" Target="../diagrams/colors9.xml"/><Relationship Id="rId5" Type="http://schemas.openxmlformats.org/officeDocument/2006/relationships/diagramQuickStyle" Target="../diagrams/quickStyle9.xml"/><Relationship Id="rId4" Type="http://schemas.openxmlformats.org/officeDocument/2006/relationships/diagramLayout" Target="../diagrams/layout9.xml"/></Relationships>
</file>

<file path=ppt/slides/_rels/slide75.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diagramData" Target="../diagrams/data10.xml"/><Relationship Id="rId7" Type="http://schemas.microsoft.com/office/2007/relationships/diagramDrawing" Target="../diagrams/drawing10.xml"/><Relationship Id="rId2" Type="http://schemas.openxmlformats.org/officeDocument/2006/relationships/notesSlide" Target="../notesSlides/notesSlide75.xml"/><Relationship Id="rId1" Type="http://schemas.openxmlformats.org/officeDocument/2006/relationships/slideLayout" Target="../slideLayouts/slideLayout7.xml"/><Relationship Id="rId6" Type="http://schemas.openxmlformats.org/officeDocument/2006/relationships/diagramColors" Target="../diagrams/colors10.xml"/><Relationship Id="rId5" Type="http://schemas.openxmlformats.org/officeDocument/2006/relationships/diagramQuickStyle" Target="../diagrams/quickStyle10.xml"/><Relationship Id="rId4" Type="http://schemas.openxmlformats.org/officeDocument/2006/relationships/diagramLayout" Target="../diagrams/layout10.xml"/></Relationships>
</file>

<file path=ppt/slides/_rels/slide7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6.xml"/><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7.xml"/><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8.xml"/><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9.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8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0.xml"/><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1.xml"/><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2.xml"/><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3.xml"/><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4.xml"/><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8" Type="http://schemas.microsoft.com/office/2007/relationships/diagramDrawing" Target="../diagrams/drawing11.xml"/><Relationship Id="rId3" Type="http://schemas.openxmlformats.org/officeDocument/2006/relationships/image" Target="../media/image1.png"/><Relationship Id="rId7" Type="http://schemas.openxmlformats.org/officeDocument/2006/relationships/diagramColors" Target="../diagrams/colors11.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diagramQuickStyle" Target="../diagrams/quickStyle11.xml"/><Relationship Id="rId5" Type="http://schemas.openxmlformats.org/officeDocument/2006/relationships/diagramLayout" Target="../diagrams/layout11.xml"/><Relationship Id="rId4" Type="http://schemas.openxmlformats.org/officeDocument/2006/relationships/diagramData" Target="../diagrams/data11.xml"/><Relationship Id="rId9" Type="http://schemas.openxmlformats.org/officeDocument/2006/relationships/image" Target="../media/image3.jpeg"/></Relationships>
</file>

<file path=ppt/slides/_rels/slide86.xml.rels><?xml version="1.0" encoding="UTF-8" standalone="yes"?>
<Relationships xmlns="http://schemas.openxmlformats.org/package/2006/relationships"><Relationship Id="rId8" Type="http://schemas.microsoft.com/office/2007/relationships/diagramDrawing" Target="../diagrams/drawing12.xml"/><Relationship Id="rId3" Type="http://schemas.openxmlformats.org/officeDocument/2006/relationships/image" Target="../media/image1.png"/><Relationship Id="rId7" Type="http://schemas.openxmlformats.org/officeDocument/2006/relationships/diagramColors" Target="../diagrams/colors12.xml"/><Relationship Id="rId2" Type="http://schemas.openxmlformats.org/officeDocument/2006/relationships/notesSlide" Target="../notesSlides/notesSlide86.xml"/><Relationship Id="rId1" Type="http://schemas.openxmlformats.org/officeDocument/2006/relationships/slideLayout" Target="../slideLayouts/slideLayout7.xml"/><Relationship Id="rId6" Type="http://schemas.openxmlformats.org/officeDocument/2006/relationships/diagramQuickStyle" Target="../diagrams/quickStyle12.xml"/><Relationship Id="rId5" Type="http://schemas.openxmlformats.org/officeDocument/2006/relationships/diagramLayout" Target="../diagrams/layout12.xml"/><Relationship Id="rId4" Type="http://schemas.openxmlformats.org/officeDocument/2006/relationships/diagramData" Target="../diagrams/data12.xml"/><Relationship Id="rId9" Type="http://schemas.openxmlformats.org/officeDocument/2006/relationships/image" Target="../media/image3.jpeg"/></Relationships>
</file>

<file path=ppt/slides/_rels/slide8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7.xml"/><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8.xml"/><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9.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90.xml.rels><?xml version="1.0" encoding="UTF-8" standalone="yes"?>
<Relationships xmlns="http://schemas.openxmlformats.org/package/2006/relationships"><Relationship Id="rId8" Type="http://schemas.microsoft.com/office/2007/relationships/diagramDrawing" Target="../diagrams/drawing13.xml"/><Relationship Id="rId3" Type="http://schemas.openxmlformats.org/officeDocument/2006/relationships/image" Target="../media/image1.png"/><Relationship Id="rId7" Type="http://schemas.openxmlformats.org/officeDocument/2006/relationships/diagramColors" Target="../diagrams/colors13.xml"/><Relationship Id="rId2" Type="http://schemas.openxmlformats.org/officeDocument/2006/relationships/notesSlide" Target="../notesSlides/notesSlide90.xml"/><Relationship Id="rId1" Type="http://schemas.openxmlformats.org/officeDocument/2006/relationships/slideLayout" Target="../slideLayouts/slideLayout7.xml"/><Relationship Id="rId6" Type="http://schemas.openxmlformats.org/officeDocument/2006/relationships/diagramQuickStyle" Target="../diagrams/quickStyle13.xml"/><Relationship Id="rId5" Type="http://schemas.openxmlformats.org/officeDocument/2006/relationships/diagramLayout" Target="../diagrams/layout13.xml"/><Relationship Id="rId4" Type="http://schemas.openxmlformats.org/officeDocument/2006/relationships/diagramData" Target="../diagrams/data13.xml"/><Relationship Id="rId9" Type="http://schemas.openxmlformats.org/officeDocument/2006/relationships/image" Target="../media/image3.jpeg"/></Relationships>
</file>

<file path=ppt/slides/_rels/slide91.xml.rels><?xml version="1.0" encoding="UTF-8" standalone="yes"?>
<Relationships xmlns="http://schemas.openxmlformats.org/package/2006/relationships"><Relationship Id="rId8" Type="http://schemas.microsoft.com/office/2007/relationships/diagramDrawing" Target="../diagrams/drawing14.xml"/><Relationship Id="rId3" Type="http://schemas.openxmlformats.org/officeDocument/2006/relationships/image" Target="../media/image1.png"/><Relationship Id="rId7" Type="http://schemas.openxmlformats.org/officeDocument/2006/relationships/diagramColors" Target="../diagrams/colors14.xml"/><Relationship Id="rId2" Type="http://schemas.openxmlformats.org/officeDocument/2006/relationships/notesSlide" Target="../notesSlides/notesSlide91.xml"/><Relationship Id="rId1" Type="http://schemas.openxmlformats.org/officeDocument/2006/relationships/slideLayout" Target="../slideLayouts/slideLayout7.xml"/><Relationship Id="rId6" Type="http://schemas.openxmlformats.org/officeDocument/2006/relationships/diagramQuickStyle" Target="../diagrams/quickStyle14.xml"/><Relationship Id="rId5" Type="http://schemas.openxmlformats.org/officeDocument/2006/relationships/diagramLayout" Target="../diagrams/layout14.xml"/><Relationship Id="rId4" Type="http://schemas.openxmlformats.org/officeDocument/2006/relationships/diagramData" Target="../diagrams/data14.xml"/><Relationship Id="rId9" Type="http://schemas.openxmlformats.org/officeDocument/2006/relationships/image" Target="../media/image3.jpeg"/></Relationships>
</file>

<file path=ppt/slides/_rels/slide9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2.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3.xml"/><Relationship Id="rId1" Type="http://schemas.openxmlformats.org/officeDocument/2006/relationships/slideLayout" Target="../slideLayouts/slideLayout7.xml"/></Relationships>
</file>

<file path=ppt/slides/_rels/slide94.xml.rels><?xml version="1.0" encoding="UTF-8" standalone="yes"?>
<Relationships xmlns="http://schemas.openxmlformats.org/package/2006/relationships"><Relationship Id="rId8" Type="http://schemas.microsoft.com/office/2007/relationships/diagramDrawing" Target="../diagrams/drawing15.xml"/><Relationship Id="rId3" Type="http://schemas.openxmlformats.org/officeDocument/2006/relationships/image" Target="../media/image1.png"/><Relationship Id="rId7" Type="http://schemas.openxmlformats.org/officeDocument/2006/relationships/diagramColors" Target="../diagrams/colors15.xml"/><Relationship Id="rId2" Type="http://schemas.openxmlformats.org/officeDocument/2006/relationships/notesSlide" Target="../notesSlides/notesSlide94.xml"/><Relationship Id="rId1" Type="http://schemas.openxmlformats.org/officeDocument/2006/relationships/slideLayout" Target="../slideLayouts/slideLayout7.xml"/><Relationship Id="rId6" Type="http://schemas.openxmlformats.org/officeDocument/2006/relationships/diagramQuickStyle" Target="../diagrams/quickStyle15.xml"/><Relationship Id="rId5" Type="http://schemas.openxmlformats.org/officeDocument/2006/relationships/diagramLayout" Target="../diagrams/layout15.xml"/><Relationship Id="rId4" Type="http://schemas.openxmlformats.org/officeDocument/2006/relationships/diagramData" Target="../diagrams/data15.xml"/></Relationships>
</file>

<file path=ppt/slides/_rels/slide9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5.xml"/><Relationship Id="rId1" Type="http://schemas.openxmlformats.org/officeDocument/2006/relationships/slideLayout" Target="../slideLayouts/slideLayout7.xml"/></Relationships>
</file>

<file path=ppt/slides/_rels/slide9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6.xml"/><Relationship Id="rId1" Type="http://schemas.openxmlformats.org/officeDocument/2006/relationships/slideLayout" Target="../slideLayouts/slideLayout7.xml"/></Relationships>
</file>

<file path=ppt/slides/_rels/slide9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7.xml"/><Relationship Id="rId1" Type="http://schemas.openxmlformats.org/officeDocument/2006/relationships/slideLayout" Target="../slideLayouts/slideLayout7.xml"/></Relationships>
</file>

<file path=ppt/slides/_rels/slide9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8.xml"/><Relationship Id="rId1" Type="http://schemas.openxmlformats.org/officeDocument/2006/relationships/slideLayout" Target="../slideLayouts/slideLayout7.xml"/></Relationships>
</file>

<file path=ppt/slides/_rels/slide9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2928926" y="6279703"/>
            <a:ext cx="3072123"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altLang="en-US" sz="2400" b="1" i="0" u="none" strike="noStrike" cap="none" normalizeH="0" baseline="0" dirty="0">
                <a:ln>
                  <a:noFill/>
                </a:ln>
                <a:solidFill>
                  <a:srgbClr val="2F618F"/>
                </a:solidFill>
                <a:effectLst/>
                <a:latin typeface="Arial Narrow" panose="020B0606020202030204" pitchFamily="34" charset="0"/>
                <a:ea typeface="Calibri" pitchFamily="34" charset="0"/>
                <a:cs typeface="Times New Roman" pitchFamily="18" charset="0"/>
              </a:rPr>
              <a:t>www.coe.int/cybercrime</a:t>
            </a:r>
            <a:endParaRPr kumimoji="0" lang="en-GB" altLang="en-US" sz="2400" b="0" i="0" u="none" strike="noStrike" cap="none" normalizeH="0" baseline="0" dirty="0">
              <a:ln>
                <a:noFill/>
              </a:ln>
              <a:solidFill>
                <a:schemeClr val="tx1"/>
              </a:solidFill>
              <a:effectLst/>
              <a:latin typeface="Arial Narrow" panose="020B0606020202030204" pitchFamily="34" charset="0"/>
              <a:cs typeface="Arial" pitchFamily="34" charset="0"/>
            </a:endParaRPr>
          </a:p>
        </p:txBody>
      </p:sp>
      <p:sp>
        <p:nvSpPr>
          <p:cNvPr id="10" name="Rectangle 9"/>
          <p:cNvSpPr/>
          <p:nvPr/>
        </p:nvSpPr>
        <p:spPr>
          <a:xfrm>
            <a:off x="179512" y="1727299"/>
            <a:ext cx="8750206" cy="3939540"/>
          </a:xfrm>
          <a:prstGeom prst="rect">
            <a:avLst/>
          </a:prstGeom>
          <a:ln>
            <a:noFill/>
          </a:ln>
        </p:spPr>
        <p:txBody>
          <a:bodyPr wrap="square">
            <a:spAutoFit/>
          </a:bodyPr>
          <a:lstStyle/>
          <a:p>
            <a:pPr algn="ctr"/>
            <a:r>
              <a:rPr lang="en-GB" sz="3600" b="1" i="1" dirty="0" smtClean="0">
                <a:solidFill>
                  <a:schemeClr val="tx2"/>
                </a:solidFill>
              </a:rPr>
              <a:t>S</a:t>
            </a:r>
            <a:r>
              <a:rPr lang="sr-Latn-RS" sz="3600" b="1" i="1" dirty="0" smtClean="0">
                <a:solidFill>
                  <a:schemeClr val="tx2"/>
                </a:solidFill>
              </a:rPr>
              <a:t>pecijalizovani pravosudni kurs o međunarodnoj saradnji</a:t>
            </a:r>
            <a:endParaRPr lang="fr-FR" b="1" dirty="0"/>
          </a:p>
          <a:p>
            <a:pPr algn="ctr"/>
            <a:endParaRPr lang="fr-FR" b="1" dirty="0"/>
          </a:p>
          <a:p>
            <a:pPr marL="0" indent="0" algn="ctr">
              <a:buFont typeface="Arial" charset="0"/>
              <a:buNone/>
              <a:defRPr/>
            </a:pPr>
            <a:r>
              <a:rPr lang="fr-FR" b="1" dirty="0"/>
              <a:t> </a:t>
            </a:r>
            <a:endParaRPr lang="fr-FR" sz="3200" b="1" dirty="0">
              <a:solidFill>
                <a:schemeClr val="tx2"/>
              </a:solidFill>
            </a:endParaRPr>
          </a:p>
          <a:p>
            <a:pPr marL="0" indent="0" algn="ctr">
              <a:buFont typeface="Arial" charset="0"/>
              <a:buNone/>
              <a:defRPr/>
            </a:pPr>
            <a:r>
              <a:rPr lang="en-GB" sz="3200" b="1" dirty="0" smtClean="0">
                <a:solidFill>
                  <a:schemeClr val="tx2"/>
                </a:solidFill>
              </a:rPr>
              <a:t>Se</a:t>
            </a:r>
            <a:r>
              <a:rPr lang="sr-Latn-RS" sz="3200" b="1" dirty="0" smtClean="0">
                <a:solidFill>
                  <a:schemeClr val="tx2"/>
                </a:solidFill>
              </a:rPr>
              <a:t>sija </a:t>
            </a:r>
            <a:r>
              <a:rPr lang="en-GB" sz="3200" b="1" dirty="0" smtClean="0">
                <a:solidFill>
                  <a:schemeClr val="tx2"/>
                </a:solidFill>
              </a:rPr>
              <a:t>1.3</a:t>
            </a:r>
            <a:endParaRPr lang="en-GB" sz="3200" b="1" dirty="0">
              <a:solidFill>
                <a:schemeClr val="tx2"/>
              </a:solidFill>
            </a:endParaRPr>
          </a:p>
          <a:p>
            <a:pPr marL="0" indent="0" algn="ctr">
              <a:buFont typeface="Arial" charset="0"/>
              <a:buNone/>
              <a:defRPr/>
            </a:pPr>
            <a:r>
              <a:rPr lang="sr-Latn-RS" sz="3200" b="1" dirty="0" smtClean="0">
                <a:solidFill>
                  <a:schemeClr val="tx2"/>
                </a:solidFill>
              </a:rPr>
              <a:t>Pregled pravnih osnova međunarodne saradnje</a:t>
            </a:r>
            <a:r>
              <a:rPr lang="en-US" sz="3200" b="1" dirty="0" smtClean="0">
                <a:solidFill>
                  <a:schemeClr val="tx2"/>
                </a:solidFill>
              </a:rPr>
              <a:t> u </a:t>
            </a:r>
            <a:r>
              <a:rPr lang="sr-Latn-RS" sz="3200" b="1" dirty="0" smtClean="0">
                <a:solidFill>
                  <a:schemeClr val="tx2"/>
                </a:solidFill>
              </a:rPr>
              <a:t>oblasti</a:t>
            </a:r>
            <a:r>
              <a:rPr lang="sr-Latn-RS" sz="3200" b="1" dirty="0" smtClean="0"/>
              <a:t> </a:t>
            </a:r>
            <a:r>
              <a:rPr lang="sr-Latn-RS" sz="3200" b="1" dirty="0" smtClean="0">
                <a:solidFill>
                  <a:schemeClr val="tx2"/>
                </a:solidFill>
              </a:rPr>
              <a:t>visokotehnološkog kriminala i dokaza u elektronskom obliku </a:t>
            </a:r>
            <a:endParaRPr lang="en-GB" sz="3200" b="1" dirty="0">
              <a:solidFill>
                <a:schemeClr val="tx2"/>
              </a:solidFill>
            </a:endParaRPr>
          </a:p>
        </p:txBody>
      </p:sp>
      <p:sp>
        <p:nvSpPr>
          <p:cNvPr id="11" name="Rectangle 10">
            <a:extLst>
              <a:ext uri="{FF2B5EF4-FFF2-40B4-BE49-F238E27FC236}">
                <a16:creationId xmlns:a16="http://schemas.microsoft.com/office/drawing/2014/main" id="{28D03BE2-FB8E-7347-AE47-AF895B0A6135}"/>
              </a:ext>
            </a:extLst>
          </p:cNvPr>
          <p:cNvSpPr/>
          <p:nvPr/>
        </p:nvSpPr>
        <p:spPr>
          <a:xfrm>
            <a:off x="-16565" y="-4763"/>
            <a:ext cx="9180513" cy="1079501"/>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a:p>
        </p:txBody>
      </p:sp>
      <p:pic>
        <p:nvPicPr>
          <p:cNvPr id="19" name="Picture 4">
            <a:extLst>
              <a:ext uri="{FF2B5EF4-FFF2-40B4-BE49-F238E27FC236}">
                <a16:creationId xmlns:a16="http://schemas.microsoft.com/office/drawing/2014/main" id="{753D533C-3528-6B42-B05B-8356FF76FC1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65" y="-4254"/>
            <a:ext cx="1321766" cy="107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13">
            <a:extLst>
              <a:ext uri="{FF2B5EF4-FFF2-40B4-BE49-F238E27FC236}">
                <a16:creationId xmlns:a16="http://schemas.microsoft.com/office/drawing/2014/main" id="{E9D04F56-8666-F64D-B157-6DE9DDF12FF0}"/>
              </a:ext>
            </a:extLst>
          </p:cNvPr>
          <p:cNvSpPr txBox="1">
            <a:spLocks noChangeArrowheads="1"/>
          </p:cNvSpPr>
          <p:nvPr/>
        </p:nvSpPr>
        <p:spPr bwMode="auto">
          <a:xfrm>
            <a:off x="1278836" y="-11113"/>
            <a:ext cx="381793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endParaRPr lang="sr-Latn-CS" altLang="en-US" sz="1400" dirty="0">
              <a:solidFill>
                <a:schemeClr val="bg1"/>
              </a:solidFill>
              <a:ea typeface="MS PGothic" panose="020B0600070205080204" pitchFamily="34" charset="-128"/>
            </a:endParaRPr>
          </a:p>
          <a:p>
            <a:pPr eaLnBrk="1" hangingPunct="1">
              <a:spcBef>
                <a:spcPct val="0"/>
              </a:spcBef>
              <a:buFontTx/>
              <a:buNone/>
            </a:pPr>
            <a:endParaRPr lang="sr-Latn-CS" altLang="en-US" sz="1600" b="1" dirty="0">
              <a:solidFill>
                <a:schemeClr val="bg1"/>
              </a:solidFill>
              <a:latin typeface="Arial Narrow" panose="020B0604020202020204" pitchFamily="34" charset="0"/>
              <a:ea typeface="MS PGothic" panose="020B0600070205080204" pitchFamily="34" charset="-128"/>
            </a:endParaRPr>
          </a:p>
        </p:txBody>
      </p:sp>
      <p:pic>
        <p:nvPicPr>
          <p:cNvPr id="21" name="Picture 8" descr="http://www.coe.int/documents/16695/995226/Funded+EU%2BCOE+-+Implemented+COE+dark+background.png/643b8f9d-517b-4fad-82f4-488bde2625b0?t=1375371137000?t=1375371137000">
            <a:extLst>
              <a:ext uri="{FF2B5EF4-FFF2-40B4-BE49-F238E27FC236}">
                <a16:creationId xmlns:a16="http://schemas.microsoft.com/office/drawing/2014/main" id="{5F39A16C-F9D3-2A4D-98FE-6E0DFED1E2A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96748" y="211138"/>
            <a:ext cx="4087813"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4232881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Računarski podatak</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3816429"/>
          </a:xfrm>
          <a:prstGeom prst="rect">
            <a:avLst/>
          </a:prstGeom>
        </p:spPr>
        <p:txBody>
          <a:bodyPr wrap="square">
            <a:spAutoFit/>
          </a:bodyPr>
          <a:lstStyle/>
          <a:p>
            <a:pPr marL="342900" indent="-342900" algn="just">
              <a:buFont typeface="Wingdings" pitchFamily="2" charset="2"/>
              <a:buChar char="Ø"/>
            </a:pPr>
            <a:r>
              <a:rPr lang="sr-Latn-RS" sz="2200" dirty="0" smtClean="0"/>
              <a:t>Računarski podatak je svaki podatak u obliku koji računarski sistem može direktno da obradi; </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r-Latn-RS" sz="2200" dirty="0" smtClean="0"/>
              <a:t>Računarski podatak koji može biti automatski obrađen može biti cilj krivičnih dela definisanih Budimpeštanskom konvencijom, ili predmet primene istražnih mera definisanih Konvencijom.  </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3816429"/>
          </a:xfrm>
          <a:prstGeom prst="rect">
            <a:avLst/>
          </a:prstGeom>
        </p:spPr>
        <p:txBody>
          <a:bodyPr wrap="square">
            <a:spAutoFit/>
          </a:bodyPr>
          <a:lstStyle/>
          <a:p>
            <a:pPr marL="342900" indent="-342900" algn="just">
              <a:buFont typeface="Wingdings" pitchFamily="2" charset="2"/>
              <a:buChar char="Ø"/>
            </a:pPr>
            <a:r>
              <a:rPr lang="en-US" sz="2200" dirty="0" smtClean="0"/>
              <a:t>„</a:t>
            </a:r>
            <a:r>
              <a:rPr lang="sr-Latn-RS" sz="2200" b="1" dirty="0" smtClean="0"/>
              <a:t>Računarski podatak</a:t>
            </a:r>
            <a:r>
              <a:rPr lang="en-US" sz="2200" dirty="0" smtClean="0"/>
              <a:t>" </a:t>
            </a:r>
            <a:r>
              <a:rPr lang="sr-Latn-RS" sz="2200" dirty="0" smtClean="0"/>
              <a:t>označava svako predstavljanje činjenica, informacija ili koncepata u obliku koji je podesan za njihovu obradu u računarskom sistemu, uključujući i odgovarajući program na osnovu koga računarski sistem obavlja neku funkciju.</a:t>
            </a:r>
            <a:endParaRPr lang="en-US" sz="2200" dirty="0"/>
          </a:p>
        </p:txBody>
      </p:sp>
    </p:spTree>
    <p:extLst>
      <p:ext uri="{BB962C8B-B14F-4D97-AF65-F5344CB8AC3E}">
        <p14:creationId xmlns:p14="http://schemas.microsoft.com/office/powerpoint/2010/main" val="906628423"/>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863144"/>
          </a:xfrm>
          <a:prstGeom prst="rect">
            <a:avLst/>
          </a:prstGeom>
        </p:spPr>
        <p:txBody>
          <a:bodyPr wrap="square">
            <a:spAutoFit/>
          </a:bodyPr>
          <a:lstStyle/>
          <a:p>
            <a:pPr marL="342900" indent="-342900" algn="just">
              <a:buFont typeface="Wingdings" pitchFamily="2" charset="2"/>
              <a:buChar char="Ø"/>
            </a:pPr>
            <a:r>
              <a:rPr lang="sr-Latn-RS" sz="1500" dirty="0"/>
              <a:t>1. Svaka Strana ugovornica treba da usvoji zakonodavne i druge mere, neophodne da bi svoje nadležne organe ovlastila da mogu da narede ili na sličan način postignu hitnu zaštitu </a:t>
            </a:r>
            <a:r>
              <a:rPr lang="sr-Latn-RS" sz="1500" b="1" dirty="0">
                <a:solidFill>
                  <a:srgbClr val="FF0000"/>
                </a:solidFill>
              </a:rPr>
              <a:t>određenih računarskih podataka, uključujući tu i podatke o saobraćaju </a:t>
            </a:r>
            <a:r>
              <a:rPr lang="sr-Latn-RS" sz="1500" dirty="0"/>
              <a:t>koji su sačuvani preko računarskog sistema, a posebno u slučaju kada ima osnova da se veruje da su računarski podaci naročito podložni gubitku ili izmeni.</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2. Kada Strana ugovornica primeni mere iz stava 1. ovog člana tako što naredi nekom licu da zaštiti određene sačuvane računarske podatke koje to lice poseduje ili kontroliše, Strana ugovornica treba da usvoji zakonodavne i druge mere neophodne da se to lice obaveže da štiti i sačuva celovitost tih računarskih podataka za neophodan vremenski period, a najviše do 90 dana, kako bi se nadležnim organima omogućilo da zahtevaju njihovo otkrivanje. Strana ugovornica može da propiše da navedena naredba može da se ponavlja.</a:t>
            </a:r>
          </a:p>
          <a:p>
            <a:pPr marL="342900" indent="-342900" algn="just">
              <a:buFont typeface="Wingdings" pitchFamily="2" charset="2"/>
              <a:buChar char="Ø"/>
            </a:pPr>
            <a:r>
              <a:rPr lang="en-US" sz="1500" dirty="0" smtClean="0"/>
              <a:t>.</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832092"/>
          </a:xfrm>
          <a:prstGeom prst="rect">
            <a:avLst/>
          </a:prstGeom>
        </p:spPr>
        <p:txBody>
          <a:bodyPr wrap="square">
            <a:spAutoFit/>
          </a:bodyPr>
          <a:lstStyle/>
          <a:p>
            <a:pPr marL="342900" indent="-342900" algn="just">
              <a:buFont typeface="Wingdings" pitchFamily="2" charset="2"/>
              <a:buChar char="ü"/>
            </a:pPr>
            <a:r>
              <a:rPr lang="sr-Latn-RS" sz="2200" dirty="0" smtClean="0"/>
              <a:t>Ovo ovlašćenje obuhvata sve računarske podatke, uključujući</a:t>
            </a:r>
            <a:endParaRPr lang="en-GB" sz="2200" dirty="0"/>
          </a:p>
          <a:p>
            <a:pPr marL="800100" lvl="1" indent="-342900" algn="just">
              <a:buFont typeface="Wingdings" pitchFamily="2" charset="2"/>
              <a:buChar char="ü"/>
            </a:pPr>
            <a:r>
              <a:rPr lang="sr-Latn-RS" sz="2200" dirty="0"/>
              <a:t>p</a:t>
            </a:r>
            <a:r>
              <a:rPr lang="sr-Latn-RS" sz="2200" dirty="0" smtClean="0"/>
              <a:t>oslovne, zdavstvene, lične i druge zapise; </a:t>
            </a:r>
            <a:r>
              <a:rPr lang="en-GB" sz="2200" dirty="0" smtClean="0"/>
              <a:t> </a:t>
            </a:r>
            <a:endParaRPr lang="en-GB" sz="2200" dirty="0"/>
          </a:p>
          <a:p>
            <a:pPr marL="800100" lvl="1" indent="-342900" algn="just">
              <a:buFont typeface="Wingdings" pitchFamily="2" charset="2"/>
              <a:buChar char="ü"/>
            </a:pPr>
            <a:r>
              <a:rPr lang="sr-Latn-RS" sz="2200" dirty="0"/>
              <a:t>p</a:t>
            </a:r>
            <a:r>
              <a:rPr lang="sr-Latn-RS" sz="2200" dirty="0" smtClean="0"/>
              <a:t>odatke o saobraćaju.</a:t>
            </a:r>
            <a:endParaRPr lang="en-GB" sz="2200" dirty="0"/>
          </a:p>
          <a:p>
            <a:pPr marL="800100" lvl="1"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Mere se moraju sprovoditi u vezi sa istragom u određenom predmetu; </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en-GB" sz="2200" dirty="0" smtClean="0"/>
              <a:t>M</a:t>
            </a:r>
            <a:r>
              <a:rPr lang="sr-Latn-RS" sz="2200" dirty="0" smtClean="0"/>
              <a:t>ere se moraju primeniti u odnosu na konkretne računarske podatke (ne na proizvoljne količine podataka).</a:t>
            </a:r>
            <a:endParaRPr lang="en-GB" sz="2200" dirty="0"/>
          </a:p>
        </p:txBody>
      </p:sp>
    </p:spTree>
    <p:extLst>
      <p:ext uri="{BB962C8B-B14F-4D97-AF65-F5344CB8AC3E}">
        <p14:creationId xmlns:p14="http://schemas.microsoft.com/office/powerpoint/2010/main" val="112166761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632311"/>
          </a:xfrm>
          <a:prstGeom prst="rect">
            <a:avLst/>
          </a:prstGeom>
        </p:spPr>
        <p:txBody>
          <a:bodyPr wrap="square">
            <a:spAutoFit/>
          </a:bodyPr>
          <a:lstStyle/>
          <a:p>
            <a:pPr marL="342900" indent="-342900" algn="just">
              <a:buFont typeface="Wingdings" pitchFamily="2" charset="2"/>
              <a:buChar char="Ø"/>
            </a:pPr>
            <a:r>
              <a:rPr lang="sr-Latn-RS" sz="1500" dirty="0"/>
              <a:t>1. Svaka Strana ugovornica treba da usvoji zakonodavne i druge mere, neophodne da bi svoje nadležne organe ovlastila da mogu da narede ili na sličan način postignu hitnu zaštitu određenih računarskih podataka, uključujući tu i podatke o saobraćaju koji su </a:t>
            </a:r>
            <a:r>
              <a:rPr lang="sr-Latn-RS" sz="1500" b="1" dirty="0">
                <a:solidFill>
                  <a:srgbClr val="FF0000"/>
                </a:solidFill>
              </a:rPr>
              <a:t>sačuvani preko računarskog sistema</a:t>
            </a:r>
            <a:r>
              <a:rPr lang="sr-Latn-RS" sz="1500" dirty="0"/>
              <a:t>, a posebno u slučaju kada ima osnova da se veruje da su računarski podaci naročito podložni gubitku ili izmeni.</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2. Kada Strana ugovornica primeni mere iz stava 1. ovog člana tako što naredi nekom licu da zaštiti određene sačuvane računarske podatke koje to lice poseduje ili kontroliše, Strana ugovornica treba da usvoji zakonodavne i druge mere neophodne da se to lice obaveže da štiti i sačuva celovitost tih računarskih podataka za neophodan vremenski period, a najviše do 90 dana, kako bi se nadležnim organima omogućilo da zahtevaju njihovo otkrivanje. Strana ugovornica može da propiše da navedena naredba može da se ponavlja</a:t>
            </a:r>
            <a:r>
              <a:rPr lang="en-US" sz="1500" dirty="0" smtClean="0"/>
              <a:t>.</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139321"/>
          </a:xfrm>
          <a:prstGeom prst="rect">
            <a:avLst/>
          </a:prstGeom>
        </p:spPr>
        <p:txBody>
          <a:bodyPr wrap="square">
            <a:spAutoFit/>
          </a:bodyPr>
          <a:lstStyle/>
          <a:p>
            <a:pPr marL="342900" indent="-342900" algn="just">
              <a:buFont typeface="Wingdings" pitchFamily="2" charset="2"/>
              <a:buChar char="ü"/>
            </a:pPr>
            <a:r>
              <a:rPr lang="sr-Latn-RS" sz="2200" dirty="0" smtClean="0"/>
              <a:t>Zaštita ne nameće opštu obavezu zadržavanja podataka.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Podaci koje treba zaštiti moraju</a:t>
            </a:r>
            <a:endParaRPr lang="en-GB" sz="2200" dirty="0" smtClean="0"/>
          </a:p>
          <a:p>
            <a:pPr marL="800100" lvl="1" indent="-342900" algn="just">
              <a:buFont typeface="Wingdings" pitchFamily="2" charset="2"/>
              <a:buChar char="ü"/>
            </a:pPr>
            <a:r>
              <a:rPr lang="sr-Latn-RS" sz="2200" dirty="0"/>
              <a:t>v</a:t>
            </a:r>
            <a:r>
              <a:rPr lang="sr-Latn-RS" sz="2200" dirty="0" smtClean="0"/>
              <a:t>eć postojati; </a:t>
            </a:r>
            <a:endParaRPr lang="en-GB" sz="2200" dirty="0" smtClean="0"/>
          </a:p>
          <a:p>
            <a:pPr marL="800100" lvl="1" indent="-342900" algn="just">
              <a:buFont typeface="Wingdings" pitchFamily="2" charset="2"/>
              <a:buChar char="ü"/>
            </a:pPr>
            <a:r>
              <a:rPr lang="sr-Latn-RS" sz="2200" dirty="0"/>
              <a:t>v</a:t>
            </a:r>
            <a:r>
              <a:rPr lang="sr-Latn-RS" sz="2200" dirty="0" smtClean="0"/>
              <a:t>eć biti prikupljeni i sačuvani u računarskom sistemu. </a:t>
            </a:r>
            <a:endParaRPr lang="en-GB" sz="2200" dirty="0"/>
          </a:p>
        </p:txBody>
      </p:sp>
    </p:spTree>
    <p:extLst>
      <p:ext uri="{BB962C8B-B14F-4D97-AF65-F5344CB8AC3E}">
        <p14:creationId xmlns:p14="http://schemas.microsoft.com/office/powerpoint/2010/main" val="2713617388"/>
      </p:ext>
    </p:extLst>
  </p:cSld>
  <p:clrMapOvr>
    <a:masterClrMapping/>
  </p:clrMapOvr>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632311"/>
          </a:xfrm>
          <a:prstGeom prst="rect">
            <a:avLst/>
          </a:prstGeom>
        </p:spPr>
        <p:txBody>
          <a:bodyPr wrap="square">
            <a:spAutoFit/>
          </a:bodyPr>
          <a:lstStyle/>
          <a:p>
            <a:pPr marL="342900" indent="-342900" algn="just">
              <a:buFont typeface="Wingdings" pitchFamily="2" charset="2"/>
              <a:buChar char="Ø"/>
            </a:pPr>
            <a:r>
              <a:rPr lang="sr-Latn-RS" sz="1500" dirty="0"/>
              <a:t>1. Svaka Strana ugovornica treba da usvoji zakonodavne i druge mere, neophodne da bi svoje nadležne organe ovlastila da mogu da narede ili na sličan način postignu hitnu zaštitu određenih računarskih podataka, uključujući tu i podatke o saobraćaju koji su sačuvani preko računarskog sistema, a posebno u slučaju kada ima </a:t>
            </a:r>
            <a:r>
              <a:rPr lang="sr-Latn-RS" sz="1500" b="1" dirty="0">
                <a:solidFill>
                  <a:srgbClr val="FF0000"/>
                </a:solidFill>
              </a:rPr>
              <a:t>osnova</a:t>
            </a:r>
            <a:r>
              <a:rPr lang="sr-Latn-RS" sz="1500" dirty="0"/>
              <a:t> </a:t>
            </a:r>
            <a:r>
              <a:rPr lang="sr-Latn-RS" sz="1500" b="1" dirty="0">
                <a:solidFill>
                  <a:srgbClr val="FF0000"/>
                </a:solidFill>
              </a:rPr>
              <a:t>da se veruje da su računarski podaci naročito podložni gubitku ili izmeni</a:t>
            </a:r>
            <a:r>
              <a:rPr lang="sr-Latn-RS" sz="1500" dirty="0"/>
              <a:t>.</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2. Kada Strana ugovornica primeni mere iz stava 1. ovog člana tako što naredi nekom licu da zaštiti određene sačuvane računarske podatke koje to lice poseduje ili kontroliše, Strana ugovornica treba da usvoji zakonodavne i druge mere neophodne da se to lice obaveže da štiti i sačuva celovitost tih računarskih podataka za neophodan vremenski period, a najviše do 90 dana, kako bi se nadležnim organima omogućilo da zahtevaju njihovo otkrivanje. Strana ugovornica može da propiše da navedena naredba može da se ponavlja</a:t>
            </a:r>
            <a:r>
              <a:rPr lang="en-US" sz="1500" dirty="0" smtClean="0"/>
              <a:t>.</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154984"/>
          </a:xfrm>
          <a:prstGeom prst="rect">
            <a:avLst/>
          </a:prstGeom>
        </p:spPr>
        <p:txBody>
          <a:bodyPr wrap="square">
            <a:spAutoFit/>
          </a:bodyPr>
          <a:lstStyle/>
          <a:p>
            <a:pPr marL="342900" indent="-342900" algn="just">
              <a:buFont typeface="Wingdings" pitchFamily="2" charset="2"/>
              <a:buChar char="ü"/>
            </a:pPr>
            <a:r>
              <a:rPr lang="sr-Latn-RS" sz="2200" dirty="0" smtClean="0"/>
              <a:t>Kako bi se izvršila zaštita, moraju postojati osnove da su računarski podaci naročito podložni gubitku ili izmeni:</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Primeri</a:t>
            </a:r>
            <a:r>
              <a:rPr lang="en-GB" sz="2200" dirty="0" smtClean="0"/>
              <a:t>:</a:t>
            </a:r>
            <a:endParaRPr lang="en-GB" sz="2200" dirty="0"/>
          </a:p>
          <a:p>
            <a:pPr marL="800100" lvl="1" indent="-342900" algn="just">
              <a:buFont typeface="Wingdings" pitchFamily="2" charset="2"/>
              <a:buChar char="ü"/>
            </a:pPr>
            <a:r>
              <a:rPr lang="sr-Latn-RS" sz="2200" dirty="0" smtClean="0"/>
              <a:t>Politika brisanja podataka; </a:t>
            </a:r>
            <a:endParaRPr lang="en-GB" sz="2200" dirty="0"/>
          </a:p>
          <a:p>
            <a:pPr marL="800100" lvl="1" indent="-342900" algn="just">
              <a:buFont typeface="Wingdings" pitchFamily="2" charset="2"/>
              <a:buChar char="ü"/>
            </a:pPr>
            <a:r>
              <a:rPr lang="sr-Latn-RS" sz="2200" dirty="0" smtClean="0"/>
              <a:t>Politika ograničenog zadržavanja; </a:t>
            </a:r>
            <a:endParaRPr lang="en-GB" sz="2200" dirty="0"/>
          </a:p>
          <a:p>
            <a:pPr marL="800100" lvl="1" indent="-342900" algn="just">
              <a:buFont typeface="Wingdings" pitchFamily="2" charset="2"/>
              <a:buChar char="ü"/>
            </a:pPr>
            <a:r>
              <a:rPr lang="sr-Latn-RS" sz="2200" dirty="0" smtClean="0"/>
              <a:t>Čuvanje nebezbednih podataka; </a:t>
            </a:r>
            <a:r>
              <a:rPr lang="en-GB" sz="2200" dirty="0" smtClean="0"/>
              <a:t> </a:t>
            </a:r>
            <a:endParaRPr lang="en-GB" sz="2200" dirty="0"/>
          </a:p>
          <a:p>
            <a:pPr marL="800100" lvl="1" indent="-342900" algn="just">
              <a:buFont typeface="Wingdings" pitchFamily="2" charset="2"/>
              <a:buChar char="ü"/>
            </a:pPr>
            <a:r>
              <a:rPr lang="sr-Latn-RS" sz="2200" dirty="0" smtClean="0"/>
              <a:t>Nepouzdan čuvar; </a:t>
            </a:r>
            <a:r>
              <a:rPr lang="en-GB" sz="2200" dirty="0" smtClean="0"/>
              <a:t> </a:t>
            </a:r>
            <a:endParaRPr lang="en-GB" sz="2200" dirty="0"/>
          </a:p>
        </p:txBody>
      </p:sp>
    </p:spTree>
    <p:extLst>
      <p:ext uri="{BB962C8B-B14F-4D97-AF65-F5344CB8AC3E}">
        <p14:creationId xmlns:p14="http://schemas.microsoft.com/office/powerpoint/2010/main" val="3660827414"/>
      </p:ext>
    </p:extLst>
  </p:cSld>
  <p:clrMapOvr>
    <a:masterClrMapping/>
  </p:clrMapOvr>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635389"/>
          </a:xfrm>
          <a:prstGeom prst="rect">
            <a:avLst/>
          </a:prstGeom>
        </p:spPr>
        <p:txBody>
          <a:bodyPr wrap="square">
            <a:spAutoFit/>
          </a:bodyPr>
          <a:lstStyle/>
          <a:p>
            <a:pPr marL="342900" indent="-342900" algn="just">
              <a:buFont typeface="Wingdings" pitchFamily="2" charset="2"/>
              <a:buChar char="Ø"/>
            </a:pPr>
            <a:r>
              <a:rPr lang="sr-Latn-RS" sz="1500" dirty="0"/>
              <a:t>1. Svaka Strana ugovornica treba da usvoji zakonodavne i druge mere, neophodne da bi svoje nadležne organe ovlastila da mogu da narede ili na sličan način postignu hitnu zaštitu određenih računarskih podataka, uključujući tu i podatke o saobraćaju koji su sačuvani preko računarskog sistema, a posebno u slučaju kada ima osnova da se veruje da su računarski podaci naročito podložni gubitku ili izmeni.</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2. Kada Strana ugovornica primeni mere iz stava 1. ovog člana tako što naredi nekom licu da zaštiti određene sačuvane računarske podatke koje to lice </a:t>
            </a:r>
            <a:r>
              <a:rPr lang="sr-Latn-RS" sz="1500" b="1" dirty="0">
                <a:solidFill>
                  <a:srgbClr val="FF0000"/>
                </a:solidFill>
              </a:rPr>
              <a:t>poseduje ili kontroliše</a:t>
            </a:r>
            <a:r>
              <a:rPr lang="sr-Latn-RS" sz="1500" dirty="0"/>
              <a:t>, Strana ugovornica treba da usvoji zakonodavne i druge mere neophodne da se to lice obaveže da štiti i sačuva celovitost tih računarskih podataka za neophodan vremenski period, a najviše do 90 dana, kako bi se nadležnim organima omogućilo da zahtevaju njihovo otkrivanje. Strana ugovornica može da propiše da navedena naredba može da se ponavlja</a:t>
            </a:r>
            <a:r>
              <a:rPr lang="en-US" sz="1520" dirty="0" smtClean="0"/>
              <a:t>.</a:t>
            </a:r>
            <a:endParaRPr lang="en-GB" sz="152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970318"/>
          </a:xfrm>
          <a:prstGeom prst="rect">
            <a:avLst/>
          </a:prstGeom>
        </p:spPr>
        <p:txBody>
          <a:bodyPr wrap="square">
            <a:spAutoFit/>
          </a:bodyPr>
          <a:lstStyle/>
          <a:p>
            <a:pPr marL="342900" indent="-342900" algn="just">
              <a:buFont typeface="Wingdings" pitchFamily="2" charset="2"/>
              <a:buChar char="ü"/>
            </a:pPr>
            <a:r>
              <a:rPr lang="sr-Latn-RS" sz="2100" dirty="0" smtClean="0"/>
              <a:t>Lice koje je predmet naredbe podatke može posedovati</a:t>
            </a:r>
            <a:endParaRPr lang="en-GB" sz="2100" dirty="0"/>
          </a:p>
          <a:p>
            <a:pPr marL="800100" lvl="1" indent="-342900" algn="just">
              <a:buFont typeface="Wingdings" pitchFamily="2" charset="2"/>
              <a:buChar char="ü"/>
            </a:pPr>
            <a:r>
              <a:rPr lang="sr-Latn-RS" sz="2100" dirty="0" smtClean="0"/>
              <a:t>fizički; </a:t>
            </a:r>
            <a:endParaRPr lang="en-GB" sz="2100" dirty="0"/>
          </a:p>
          <a:p>
            <a:pPr marL="800100" lvl="1" indent="-342900" algn="just">
              <a:buFont typeface="Wingdings" pitchFamily="2" charset="2"/>
              <a:buChar char="ü"/>
            </a:pPr>
            <a:r>
              <a:rPr lang="sr-Latn-RS" sz="2100" dirty="0" smtClean="0"/>
              <a:t>konstruktivno (imati slobodnu kontrolu nad njihovom proizvodnjom</a:t>
            </a:r>
            <a:r>
              <a:rPr lang="en-GB" sz="2100" dirty="0" smtClean="0"/>
              <a:t>)</a:t>
            </a:r>
            <a:r>
              <a:rPr lang="sr-Latn-RS" sz="2100" dirty="0" smtClean="0"/>
              <a:t>;</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Kontrola ne podrazumeva tehničku mogućnost da se pristupi podacima koji se čuvaju na udaljenoj lokaciji i koji nisu pod legitimnom kontrolom; </a:t>
            </a:r>
            <a:endParaRPr lang="en-GB" sz="2100" dirty="0"/>
          </a:p>
        </p:txBody>
      </p:sp>
    </p:spTree>
    <p:extLst>
      <p:ext uri="{BB962C8B-B14F-4D97-AF65-F5344CB8AC3E}">
        <p14:creationId xmlns:p14="http://schemas.microsoft.com/office/powerpoint/2010/main" val="99787737"/>
      </p:ext>
    </p:extLst>
  </p:cSld>
  <p:clrMapOvr>
    <a:masterClrMapping/>
  </p:clrMapOvr>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921588"/>
            <a:ext cx="4476172" cy="5632311"/>
          </a:xfrm>
          <a:prstGeom prst="rect">
            <a:avLst/>
          </a:prstGeom>
        </p:spPr>
        <p:txBody>
          <a:bodyPr wrap="square">
            <a:spAutoFit/>
          </a:bodyPr>
          <a:lstStyle/>
          <a:p>
            <a:pPr marL="342900" indent="-342900" algn="just">
              <a:buFont typeface="Wingdings" pitchFamily="2" charset="2"/>
              <a:buChar char="Ø"/>
            </a:pPr>
            <a:r>
              <a:rPr lang="sr-Latn-RS" sz="1500" dirty="0"/>
              <a:t>1. Svaka Strana ugovornica treba da usvoji zakonodavne i druge mere, neophodne da bi svoje nadležne organe ovlastila da mogu da narede ili na sličan način postignu hitnu zaštitu određenih računarskih podataka, uključujući tu i podatke o saobraćaju koji su sačuvani preko računarskog sistema, a posebno u slučaju kada ima osnova da se veruje da su računarski podaci naročito podložni gubitku ili izmeni.</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2. Kada Strana ugovornica primeni mere iz stava 1. ovog člana tako što naredi nekom licu da zaštiti određene sačuvane računarske podatke koje to lice poseduje ili kontroliše, Strana ugovornica treba da usvoji zakonodavne i druge mere neophodne da se to lice obaveže da štiti i sačuva celovitost tih računarskih podataka za </a:t>
            </a:r>
            <a:r>
              <a:rPr lang="sr-Latn-RS" sz="1500" b="1" dirty="0">
                <a:solidFill>
                  <a:srgbClr val="FF0000"/>
                </a:solidFill>
              </a:rPr>
              <a:t>neophodan vremenski period, a najviše do 90 dana</a:t>
            </a:r>
            <a:r>
              <a:rPr lang="sr-Latn-RS" sz="1500" dirty="0"/>
              <a:t>, kako bi se nadležnim organima omogućilo da </a:t>
            </a:r>
            <a:r>
              <a:rPr lang="sr-Latn-RS" sz="1500" b="1" dirty="0">
                <a:solidFill>
                  <a:srgbClr val="FF0000"/>
                </a:solidFill>
              </a:rPr>
              <a:t>zahtevaju njihovo otkrivanje</a:t>
            </a:r>
            <a:r>
              <a:rPr lang="sr-Latn-RS" sz="1500" dirty="0"/>
              <a:t>. Strana ugovornica može da propiše da navedena naredba </a:t>
            </a:r>
            <a:r>
              <a:rPr lang="sr-Latn-RS" sz="1500" b="1" dirty="0">
                <a:solidFill>
                  <a:srgbClr val="FF0000"/>
                </a:solidFill>
              </a:rPr>
              <a:t>može da se ponavlja</a:t>
            </a:r>
            <a:r>
              <a:rPr lang="en-US" sz="1500" dirty="0" smtClean="0"/>
              <a:t>.</a:t>
            </a:r>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939814"/>
          </a:xfrm>
          <a:prstGeom prst="rect">
            <a:avLst/>
          </a:prstGeom>
        </p:spPr>
        <p:txBody>
          <a:bodyPr wrap="square">
            <a:spAutoFit/>
          </a:bodyPr>
          <a:lstStyle/>
          <a:p>
            <a:pPr marL="342900" indent="-342900" algn="just">
              <a:buFont typeface="Wingdings" pitchFamily="2" charset="2"/>
              <a:buChar char="ü"/>
            </a:pPr>
            <a:r>
              <a:rPr lang="sr-Latn-RS" sz="2100" dirty="0" smtClean="0"/>
              <a:t>Zaštita je privremeno ovlašćenje kako bi se zaštitili podaci dok nadležni organi traže</a:t>
            </a:r>
            <a:endParaRPr lang="en-GB" sz="2100" dirty="0"/>
          </a:p>
          <a:p>
            <a:pPr marL="800100" lvl="1" indent="-342900" algn="just">
              <a:buFont typeface="Wingdings" pitchFamily="2" charset="2"/>
              <a:buChar char="ü"/>
            </a:pPr>
            <a:r>
              <a:rPr lang="sr-Latn-RS" sz="2100" dirty="0" smtClean="0"/>
              <a:t>Izdavanje naredbe; </a:t>
            </a:r>
            <a:endParaRPr lang="en-GB" sz="2100" dirty="0"/>
          </a:p>
          <a:p>
            <a:pPr marL="800100" lvl="1" indent="-342900" algn="just">
              <a:buFont typeface="Wingdings" pitchFamily="2" charset="2"/>
              <a:buChar char="ü"/>
            </a:pPr>
            <a:r>
              <a:rPr lang="sr-Latn-RS" sz="2100" dirty="0"/>
              <a:t>p</a:t>
            </a:r>
            <a:r>
              <a:rPr lang="sr-Latn-RS" sz="2100" dirty="0" smtClean="0"/>
              <a:t>retraživanje i zaplenu podataka; </a:t>
            </a:r>
            <a:endParaRPr lang="en-US" sz="2100" dirty="0" smtClean="0"/>
          </a:p>
          <a:p>
            <a:pPr lvl="1" algn="just"/>
            <a:endParaRPr lang="en-GB" sz="2100" dirty="0" smtClean="0"/>
          </a:p>
          <a:p>
            <a:pPr marL="342900" indent="-342900" algn="just">
              <a:buFont typeface="Wingdings" pitchFamily="2" charset="2"/>
              <a:buChar char="ü"/>
            </a:pPr>
            <a:r>
              <a:rPr lang="sr-Latn-RS" sz="2100" dirty="0" smtClean="0"/>
              <a:t>Maksimalan vremenski period za naredbu za zaštitu podataka: 90 dana (naredba se može obnoviti);</a:t>
            </a:r>
            <a:endParaRPr lang="en-GB" sz="2100" dirty="0" smtClean="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Naredba za zaštitu treba da sadrži tačan period zaštite (ne može biti neograničen</a:t>
            </a:r>
            <a:r>
              <a:rPr lang="en-GB" sz="2100" dirty="0" smtClean="0"/>
              <a:t>)</a:t>
            </a:r>
            <a:r>
              <a:rPr lang="sr-Latn-RS" sz="2100" dirty="0" smtClean="0"/>
              <a:t>.</a:t>
            </a:r>
            <a:endParaRPr lang="en-GB" sz="2100" dirty="0"/>
          </a:p>
        </p:txBody>
      </p:sp>
    </p:spTree>
    <p:extLst>
      <p:ext uri="{BB962C8B-B14F-4D97-AF65-F5344CB8AC3E}">
        <p14:creationId xmlns:p14="http://schemas.microsoft.com/office/powerpoint/2010/main" val="1717121023"/>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2554545"/>
          </a:xfrm>
          <a:prstGeom prst="rect">
            <a:avLst/>
          </a:prstGeom>
        </p:spPr>
        <p:txBody>
          <a:bodyPr wrap="square">
            <a:spAutoFit/>
          </a:bodyPr>
          <a:lstStyle/>
          <a:p>
            <a:pPr marL="342900" indent="-342900" algn="just">
              <a:buFont typeface="Wingdings" pitchFamily="2" charset="2"/>
              <a:buChar char="Ø"/>
            </a:pPr>
            <a:r>
              <a:rPr lang="sr-Latn-RS" sz="2000" dirty="0" smtClean="0"/>
              <a:t>3 Svaka Strana ugovornica treba da usvoji zakonodavne i druge mere, neophodne da bi obavezala lice koje čuva ili drugo lice koje štiti računarske podatke, da </a:t>
            </a:r>
            <a:r>
              <a:rPr lang="sr-Latn-RS" sz="2000" b="1" dirty="0" smtClean="0">
                <a:solidFill>
                  <a:srgbClr val="FF0000"/>
                </a:solidFill>
              </a:rPr>
              <a:t>zadrži u tajnosti pokretanje</a:t>
            </a:r>
            <a:r>
              <a:rPr lang="sr-Latn-RS" sz="2000" dirty="0" smtClean="0"/>
              <a:t> tih postupaka u trajanju predviđenim domaćim pravom.</a:t>
            </a:r>
            <a:endParaRPr lang="sr-Latn-R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939814"/>
          </a:xfrm>
          <a:prstGeom prst="rect">
            <a:avLst/>
          </a:prstGeom>
        </p:spPr>
        <p:txBody>
          <a:bodyPr wrap="square">
            <a:spAutoFit/>
          </a:bodyPr>
          <a:lstStyle/>
          <a:p>
            <a:pPr marL="342900" indent="-342900" algn="just">
              <a:buFont typeface="Wingdings" pitchFamily="2" charset="2"/>
              <a:buChar char="ü"/>
            </a:pPr>
            <a:r>
              <a:rPr lang="sr-Latn-RS" sz="2100" dirty="0" smtClean="0"/>
              <a:t>Naredbom za zaštitu se od lica od koga se traži da zaštiti računarske podatke može zaht</a:t>
            </a:r>
            <a:r>
              <a:rPr lang="en-US" sz="2100" dirty="0" smtClean="0"/>
              <a:t>e</a:t>
            </a:r>
            <a:r>
              <a:rPr lang="sr-Latn-RS" sz="2100" dirty="0" smtClean="0"/>
              <a:t>vati da to zadrži u tajnosti u određenom vremenskom roku.</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Cilj</a:t>
            </a:r>
            <a:r>
              <a:rPr lang="en-US" sz="2100" dirty="0" smtClean="0"/>
              <a:t>:</a:t>
            </a:r>
            <a:endParaRPr lang="en-US" sz="2100" dirty="0"/>
          </a:p>
          <a:p>
            <a:pPr marL="800100" lvl="1" indent="-342900" algn="just">
              <a:buFont typeface="Wingdings" pitchFamily="2" charset="2"/>
              <a:buChar char="ü"/>
            </a:pPr>
            <a:r>
              <a:rPr lang="sr-Latn-RS" sz="2100" dirty="0" smtClean="0"/>
              <a:t>Da osumnjičeni ne sazna za istragu; </a:t>
            </a:r>
            <a:r>
              <a:rPr lang="en-US" sz="2100" dirty="0" smtClean="0"/>
              <a:t> </a:t>
            </a:r>
            <a:endParaRPr lang="en-US" sz="2100" dirty="0"/>
          </a:p>
          <a:p>
            <a:pPr marL="800100" lvl="1" indent="-342900" algn="just">
              <a:buFont typeface="Wingdings" pitchFamily="2" charset="2"/>
              <a:buChar char="ü"/>
            </a:pPr>
            <a:r>
              <a:rPr lang="sr-Latn-RS" sz="2100" dirty="0" smtClean="0"/>
              <a:t>Zaštićeno je pravo na privatnost; </a:t>
            </a:r>
            <a:r>
              <a:rPr lang="en-US" sz="2100" dirty="0" smtClean="0"/>
              <a:t> </a:t>
            </a:r>
            <a:endParaRPr lang="en-US" sz="2100" dirty="0"/>
          </a:p>
          <a:p>
            <a:pPr marL="800100" lvl="1" indent="-342900" algn="just">
              <a:buFont typeface="Wingdings" pitchFamily="2" charset="2"/>
              <a:buChar char="ü"/>
            </a:pPr>
            <a:r>
              <a:rPr lang="sr-Latn-RS" sz="2100" dirty="0" smtClean="0"/>
              <a:t>Zaštita je preliminarna mera; </a:t>
            </a:r>
            <a:r>
              <a:rPr lang="en-US" sz="2100" dirty="0" smtClean="0"/>
              <a:t> </a:t>
            </a:r>
            <a:endParaRPr lang="en-US" sz="2100" dirty="0"/>
          </a:p>
          <a:p>
            <a:pPr marL="800100" lvl="1" indent="-342900" algn="just">
              <a:buFont typeface="Wingdings" pitchFamily="2" charset="2"/>
              <a:buChar char="ü"/>
            </a:pPr>
            <a:r>
              <a:rPr lang="sr-Latn-RS" sz="2100" dirty="0" smtClean="0"/>
              <a:t>Sprečava druga lica da pokušaju da manipulišu podacima, ili ih izbrišu. </a:t>
            </a:r>
            <a:endParaRPr lang="en-GB" sz="2100" dirty="0"/>
          </a:p>
        </p:txBody>
      </p:sp>
    </p:spTree>
    <p:extLst>
      <p:ext uri="{BB962C8B-B14F-4D97-AF65-F5344CB8AC3E}">
        <p14:creationId xmlns:p14="http://schemas.microsoft.com/office/powerpoint/2010/main" val="707929880"/>
      </p:ext>
    </p:extLst>
  </p:cSld>
  <p:clrMapOvr>
    <a:masterClrMapping/>
  </p:clrMapOvr>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17 </a:t>
            </a:r>
            <a:r>
              <a:rPr lang="en-GB" sz="3200" b="1" dirty="0"/>
              <a:t>– </a:t>
            </a:r>
            <a:r>
              <a:rPr lang="sr-Latn-RS" sz="3200" b="1" dirty="0" smtClean="0"/>
              <a:t>Hitna zaštita i delimično otkrivanje podataka o saobraćaju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4862870"/>
          </a:xfrm>
          <a:prstGeom prst="rect">
            <a:avLst/>
          </a:prstGeom>
        </p:spPr>
        <p:txBody>
          <a:bodyPr wrap="square">
            <a:spAutoFit/>
          </a:bodyPr>
          <a:lstStyle/>
          <a:p>
            <a:pPr marL="342900" indent="-342900" algn="just">
              <a:buFont typeface="Wingdings" pitchFamily="2" charset="2"/>
              <a:buChar char="Ø"/>
            </a:pPr>
            <a:r>
              <a:rPr lang="sr-Latn-RS" sz="1700" dirty="0" smtClean="0"/>
              <a:t>1 </a:t>
            </a:r>
            <a:r>
              <a:rPr lang="sr-Latn-RS" sz="1600" dirty="0" smtClean="0"/>
              <a:t>Svaka Strana ugovornica treba da usvoji, u vezi sa podacima o saobraćaju koji treba da se zaštite na osnovu člana 16, zakonodavne i druge mere, neophodne da bi se obezbedilo da</a:t>
            </a:r>
            <a:r>
              <a:rPr lang="sr-Latn-RS" sz="1700" dirty="0" smtClean="0"/>
              <a:t>: </a:t>
            </a:r>
          </a:p>
          <a:p>
            <a:pPr lvl="1" algn="just"/>
            <a:r>
              <a:rPr lang="sr-Latn-RS" sz="1700" dirty="0" smtClean="0"/>
              <a:t>a </a:t>
            </a:r>
            <a:r>
              <a:rPr lang="sr-Latn-RS" sz="1600" dirty="0" smtClean="0"/>
              <a:t>ta hitna zaštita podataka o saobraćaju bude moguća </a:t>
            </a:r>
            <a:r>
              <a:rPr lang="sr-Latn-RS" sz="1600" b="1" dirty="0" smtClean="0">
                <a:solidFill>
                  <a:srgbClr val="FF0000"/>
                </a:solidFill>
              </a:rPr>
              <a:t>bez obzira da li je u prenosu komunikacije učestvovao jedan ili više davalaca usluga</a:t>
            </a:r>
            <a:r>
              <a:rPr lang="sr-Latn-RS" sz="1600" dirty="0" smtClean="0"/>
              <a:t>, i</a:t>
            </a:r>
            <a:endParaRPr lang="sr-Latn-RS" sz="1700" dirty="0" smtClean="0"/>
          </a:p>
          <a:p>
            <a:pPr lvl="1" algn="just"/>
            <a:r>
              <a:rPr lang="sr-Latn-RS" sz="1700" dirty="0" smtClean="0"/>
              <a:t>b </a:t>
            </a:r>
            <a:r>
              <a:rPr lang="sr-Latn-RS" sz="1600" dirty="0" smtClean="0"/>
              <a:t>nadležni organi strane ugovornice ili lica koje ti organi imenuju, mogu hitno da otkriju količinu podataka o saobraćaju, koja je dovoljna za identifikaciju davaoca usluga i putanje kojim je saobraćaj izvršen.</a:t>
            </a:r>
            <a:endParaRPr lang="sr-Latn-RS" sz="1700" dirty="0" smtClean="0"/>
          </a:p>
          <a:p>
            <a:pPr lvl="1" algn="just"/>
            <a:endParaRPr lang="sr-Latn-RS" sz="1700" dirty="0" smtClean="0"/>
          </a:p>
          <a:p>
            <a:pPr marL="342900" indent="-342900" algn="just">
              <a:buFont typeface="Wingdings" panose="05000000000000000000" pitchFamily="2" charset="2"/>
              <a:buChar char="Ø"/>
            </a:pPr>
            <a:r>
              <a:rPr lang="sr-Latn-RS" sz="1700" dirty="0" smtClean="0"/>
              <a:t>2 N</a:t>
            </a:r>
            <a:r>
              <a:rPr lang="sr-Latn-RS" sz="1600" dirty="0" smtClean="0"/>
              <a:t>a ovlašćenja i postupke navedene u ovom članu, primenjuju se odredbe članova 14. i 15.</a:t>
            </a:r>
            <a:endParaRPr lang="sr-Latn-R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062924"/>
          </a:xfrm>
          <a:prstGeom prst="rect">
            <a:avLst/>
          </a:prstGeom>
        </p:spPr>
        <p:txBody>
          <a:bodyPr wrap="square">
            <a:spAutoFit/>
          </a:bodyPr>
          <a:lstStyle/>
          <a:p>
            <a:pPr marL="342900" indent="-342900" algn="just">
              <a:buFont typeface="Wingdings" pitchFamily="2" charset="2"/>
              <a:buChar char="ü"/>
            </a:pPr>
            <a:r>
              <a:rPr lang="sr-Latn-RS" sz="1700" dirty="0" smtClean="0"/>
              <a:t>U prenos komunikacija obično je uključeno više davalaca usluga; </a:t>
            </a:r>
            <a:r>
              <a:rPr lang="en-US" sz="1700" dirty="0" smtClean="0"/>
              <a:t> </a:t>
            </a:r>
            <a:endParaRPr lang="en-US" sz="1700" dirty="0"/>
          </a:p>
          <a:p>
            <a:pPr marL="342900" indent="-342900" algn="just">
              <a:buFont typeface="Wingdings" pitchFamily="2" charset="2"/>
              <a:buChar char="ü"/>
            </a:pPr>
            <a:endParaRPr lang="en-US" sz="1700" dirty="0"/>
          </a:p>
          <a:p>
            <a:pPr marL="342900" indent="-342900" algn="just">
              <a:buFont typeface="Wingdings" pitchFamily="2" charset="2"/>
              <a:buChar char="ü"/>
            </a:pPr>
            <a:r>
              <a:rPr lang="sr-Latn-RS" sz="1700" dirty="0" smtClean="0"/>
              <a:t>Podaci o saobraćaju često se razmenjuju između davalaca usluga u komercijalne, bezbednosne ili tehničke svrhe; </a:t>
            </a:r>
            <a:r>
              <a:rPr lang="en-US" sz="1700" dirty="0" smtClean="0"/>
              <a:t> </a:t>
            </a:r>
            <a:endParaRPr lang="en-US" sz="1700" dirty="0"/>
          </a:p>
          <a:p>
            <a:pPr marL="342900" indent="-342900" algn="just">
              <a:buFont typeface="Wingdings" pitchFamily="2" charset="2"/>
              <a:buChar char="ü"/>
            </a:pPr>
            <a:endParaRPr lang="en-US" sz="1700" dirty="0"/>
          </a:p>
          <a:p>
            <a:pPr marL="342900" indent="-342900" algn="just">
              <a:buFont typeface="Wingdings" pitchFamily="2" charset="2"/>
              <a:buChar char="ü"/>
            </a:pPr>
            <a:r>
              <a:rPr lang="sr-Latn-RS" sz="1700" dirty="0" smtClean="0"/>
              <a:t>Obično ne postoji jedan davalac usluga koji poseduje dovoljno ključnih podataka o saobraćaju da bi se utvrdio izvor i odredište komunikacije (svaki davalac usluga poseduje deo slagalice);</a:t>
            </a:r>
            <a:endParaRPr lang="en-US" sz="1700" dirty="0"/>
          </a:p>
          <a:p>
            <a:pPr algn="just"/>
            <a:endParaRPr lang="en-US" sz="1700" dirty="0"/>
          </a:p>
          <a:p>
            <a:pPr marL="342900" indent="-342900" algn="just">
              <a:buFont typeface="Wingdings" pitchFamily="2" charset="2"/>
              <a:buChar char="ü"/>
            </a:pPr>
            <a:r>
              <a:rPr lang="sr-Latn-RS" sz="1700" dirty="0" smtClean="0"/>
              <a:t>Strane ugovornice mogu da izdaju posebnu naredbu svakom davaocu usluga, ili jedan nalog koji se uručuje redom, kako se koji davalac usluge identifikuje</a:t>
            </a:r>
            <a:r>
              <a:rPr lang="sr-Latn-RS" sz="1600" dirty="0" smtClean="0"/>
              <a:t>. </a:t>
            </a:r>
            <a:endParaRPr lang="en-US" sz="1600" dirty="0"/>
          </a:p>
        </p:txBody>
      </p:sp>
    </p:spTree>
    <p:extLst>
      <p:ext uri="{BB962C8B-B14F-4D97-AF65-F5344CB8AC3E}">
        <p14:creationId xmlns:p14="http://schemas.microsoft.com/office/powerpoint/2010/main" val="2227734095"/>
      </p:ext>
    </p:extLst>
  </p:cSld>
  <p:clrMapOvr>
    <a:masterClrMapping/>
  </p:clrMapOvr>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17 – </a:t>
            </a:r>
            <a:r>
              <a:rPr lang="sr-Latn-RS" sz="3200" b="1" dirty="0"/>
              <a:t>Hitna zaštita i delimično otkrivanje podataka o saobraćaju</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122941"/>
          </a:xfrm>
          <a:prstGeom prst="rect">
            <a:avLst/>
          </a:prstGeom>
        </p:spPr>
        <p:txBody>
          <a:bodyPr wrap="square">
            <a:spAutoFit/>
          </a:bodyPr>
          <a:lstStyle/>
          <a:p>
            <a:pPr marL="342900" indent="-342900" algn="just">
              <a:buFont typeface="Wingdings" panose="05000000000000000000" pitchFamily="2" charset="2"/>
              <a:buChar char="Ø"/>
            </a:pPr>
            <a:r>
              <a:rPr lang="sr-Latn-RS" sz="1700" dirty="0"/>
              <a:t>1 </a:t>
            </a:r>
            <a:r>
              <a:rPr lang="sr-Latn-RS" sz="1600" dirty="0"/>
              <a:t>Svaka Strana ugovornica treba da usvoji, u vezi sa podacima o saobraćaju koji treba da se zaštite na osnovu člana 16, zakonodavne i druge mere, neophodne da bi se obezbedilo da</a:t>
            </a:r>
            <a:r>
              <a:rPr lang="sr-Latn-RS" sz="1700" dirty="0"/>
              <a:t>: </a:t>
            </a:r>
          </a:p>
          <a:p>
            <a:pPr lvl="1" algn="just"/>
            <a:r>
              <a:rPr lang="sr-Latn-RS" sz="1700" dirty="0"/>
              <a:t>a </a:t>
            </a:r>
            <a:r>
              <a:rPr lang="sr-Latn-RS" sz="1600" dirty="0"/>
              <a:t>ta hitna zaštita podataka o saobraćaju bude moguća bez obzira da li je u prenosu komunikacije učestvovao jedan ili više davalaca usluga, i</a:t>
            </a:r>
            <a:endParaRPr lang="sr-Latn-RS" sz="1700" dirty="0"/>
          </a:p>
          <a:p>
            <a:pPr lvl="1" algn="just"/>
            <a:r>
              <a:rPr lang="sr-Latn-RS" sz="1700" dirty="0"/>
              <a:t>b </a:t>
            </a:r>
            <a:r>
              <a:rPr lang="sr-Latn-RS" sz="1600" dirty="0"/>
              <a:t>nadležni organi strane ugovornice ili lica koje ti organi imenuju, mogu </a:t>
            </a:r>
            <a:r>
              <a:rPr lang="sr-Latn-RS" sz="1600" b="1" dirty="0">
                <a:solidFill>
                  <a:srgbClr val="FF0000"/>
                </a:solidFill>
              </a:rPr>
              <a:t>hitno da otkriju</a:t>
            </a:r>
            <a:r>
              <a:rPr lang="sr-Latn-RS" sz="1600" dirty="0"/>
              <a:t> </a:t>
            </a:r>
            <a:r>
              <a:rPr lang="sr-Latn-RS" sz="1600" b="1" dirty="0">
                <a:solidFill>
                  <a:srgbClr val="FF0000"/>
                </a:solidFill>
              </a:rPr>
              <a:t>količinu podataka o saobraćaju, koja je dovoljna za identifikaciju davaoca usluga i putanje</a:t>
            </a:r>
            <a:r>
              <a:rPr lang="sr-Latn-RS" sz="1600" dirty="0"/>
              <a:t> kojim je saobraćaj izvršen.</a:t>
            </a:r>
            <a:endParaRPr lang="sr-Latn-RS" sz="1700" dirty="0"/>
          </a:p>
          <a:p>
            <a:pPr lvl="1" algn="just"/>
            <a:endParaRPr lang="sr-Latn-RS" sz="1700" dirty="0"/>
          </a:p>
          <a:p>
            <a:pPr marL="342900" indent="-342900" algn="just">
              <a:buFont typeface="Wingdings" panose="05000000000000000000" pitchFamily="2" charset="2"/>
              <a:buChar char="Ø"/>
            </a:pPr>
            <a:r>
              <a:rPr lang="sr-Latn-RS" sz="1700" dirty="0"/>
              <a:t>2 N</a:t>
            </a:r>
            <a:r>
              <a:rPr lang="sr-Latn-RS" sz="1600" dirty="0"/>
              <a:t>a ovlašćenja i postupke navedene u ovom članu, primenjuju se odredbe čl. 14. i 15.</a:t>
            </a:r>
            <a:endParaRPr lang="sr-Latn-RS" sz="1700" dirty="0"/>
          </a:p>
          <a:p>
            <a:pPr algn="just"/>
            <a:endParaRPr lang="en-US" sz="169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293483"/>
          </a:xfrm>
          <a:prstGeom prst="rect">
            <a:avLst/>
          </a:prstGeom>
        </p:spPr>
        <p:txBody>
          <a:bodyPr wrap="square">
            <a:spAutoFit/>
          </a:bodyPr>
          <a:lstStyle/>
          <a:p>
            <a:pPr marL="342900" indent="-342900" algn="just">
              <a:buFont typeface="Wingdings" pitchFamily="2" charset="2"/>
              <a:buChar char="ü"/>
            </a:pPr>
            <a:r>
              <a:rPr lang="sr-Latn-RS" sz="2100" dirty="0" smtClean="0"/>
              <a:t>Ovim ovlašćenjem se ne obezbeđuje samo zaštita;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Zahteva se i hitno otkrivanje dovoljno podataka o saobraćaju u cilju identifikacije drugih davalaca usluga uključenih u prenos i putanju komunikacije;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Cilj je da se omogući identifikacija svih davalaca usluga, kako bi se preduzele odgovarajuće procesne mere.</a:t>
            </a:r>
            <a:r>
              <a:rPr lang="en-US" sz="2100" dirty="0" smtClean="0"/>
              <a:t> </a:t>
            </a:r>
            <a:endParaRPr lang="en-GB" sz="2100" dirty="0"/>
          </a:p>
        </p:txBody>
      </p:sp>
    </p:spTree>
    <p:extLst>
      <p:ext uri="{BB962C8B-B14F-4D97-AF65-F5344CB8AC3E}">
        <p14:creationId xmlns:p14="http://schemas.microsoft.com/office/powerpoint/2010/main" val="2806796747"/>
      </p:ext>
    </p:extLst>
  </p:cSld>
  <p:clrMapOvr>
    <a:masterClrMapping/>
  </p:clrMapOvr>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18 </a:t>
            </a:r>
            <a:r>
              <a:rPr lang="en-150" sz="3200" b="1" dirty="0" smtClean="0"/>
              <a:t>–</a:t>
            </a:r>
            <a:r>
              <a:rPr lang="en-GB" sz="3200" b="1" dirty="0" smtClean="0"/>
              <a:t> </a:t>
            </a:r>
            <a:r>
              <a:rPr lang="sr-Latn-RS" sz="3200" b="1" dirty="0" smtClean="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id="{E7CDF275-D7EF-44BD-A16E-17251EE6E430}"/>
              </a:ext>
            </a:extLst>
          </p:cNvPr>
          <p:cNvSpPr txBox="1">
            <a:spLocks/>
          </p:cNvSpPr>
          <p:nvPr/>
        </p:nvSpPr>
        <p:spPr bwMode="auto">
          <a:xfrm>
            <a:off x="348345" y="1110343"/>
            <a:ext cx="8364582" cy="5290452"/>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Izdavanje naredbe</a:t>
            </a:r>
            <a:endParaRPr lang="en-GB" altLang="sr-Latn-RS" sz="28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en-GB" altLang="sr-Latn-RS" sz="2800" b="1" i="1" dirty="0" smtClean="0">
                <a:ea typeface="ＭＳ Ｐゴシック" pitchFamily="34" charset="-128"/>
              </a:rPr>
              <a:t>(</a:t>
            </a:r>
            <a:r>
              <a:rPr lang="sr-Latn-RS" altLang="sr-Latn-RS" sz="2800" b="1" i="1" dirty="0" smtClean="0">
                <a:ea typeface="ＭＳ Ｐゴシック" pitchFamily="34" charset="-128"/>
              </a:rPr>
              <a:t>Član </a:t>
            </a:r>
            <a:r>
              <a:rPr lang="en-GB" altLang="sr-Latn-RS" sz="2800" b="1" i="1" dirty="0" smtClean="0">
                <a:ea typeface="ＭＳ Ｐゴシック" pitchFamily="34" charset="-128"/>
              </a:rPr>
              <a:t>18 </a:t>
            </a:r>
            <a:r>
              <a:rPr lang="en-GB" altLang="sr-Latn-RS" sz="2800" b="1" i="1" dirty="0">
                <a:ea typeface="ＭＳ Ｐゴシック" pitchFamily="34" charset="-128"/>
              </a:rPr>
              <a:t>– </a:t>
            </a:r>
            <a:r>
              <a:rPr lang="sr-Latn-RS" altLang="sr-Latn-RS" sz="2800" b="1" i="1" dirty="0" smtClean="0">
                <a:ea typeface="ＭＳ Ｐゴシック" pitchFamily="34" charset="-128"/>
              </a:rPr>
              <a:t>Budimpeštanska konvencija</a:t>
            </a:r>
            <a:r>
              <a:rPr lang="en-GB" altLang="sr-Latn-RS" sz="2800" b="1" i="1" dirty="0" smtClean="0">
                <a:ea typeface="ＭＳ Ｐゴシック" pitchFamily="34" charset="-128"/>
              </a:rPr>
              <a:t>)</a:t>
            </a: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Takođe vrlo inovativan</a:t>
            </a:r>
            <a:endParaRPr lang="en-GB" altLang="sr-Latn-RS" sz="2400" i="1" dirty="0" smtClean="0">
              <a:ea typeface="ＭＳ Ｐゴシック" pitchFamily="34" charset="-128"/>
            </a:endParaRPr>
          </a:p>
          <a:p>
            <a:pPr marL="539750" defTabSz="365125" eaLnBrk="1" hangingPunct="1">
              <a:lnSpc>
                <a:spcPct val="80000"/>
              </a:lnSpc>
              <a:spcBef>
                <a:spcPts val="600"/>
              </a:spcBef>
              <a:spcAft>
                <a:spcPts val="1200"/>
              </a:spcAft>
              <a:defRPr/>
            </a:pPr>
            <a:r>
              <a:rPr lang="sr-Latn-RS" altLang="sr-Latn-RS" sz="2000" i="1" dirty="0" smtClean="0">
                <a:ea typeface="ＭＳ Ｐゴシック" pitchFamily="34" charset="-128"/>
              </a:rPr>
              <a:t>Omogućava organima za zaštitu pravnog poretka da izdaju naredbu;</a:t>
            </a:r>
            <a:endParaRPr lang="en-GB" altLang="sr-Latn-RS" sz="2000" i="1" dirty="0">
              <a:ea typeface="ＭＳ Ｐゴシック" pitchFamily="34" charset="-128"/>
            </a:endParaRPr>
          </a:p>
          <a:p>
            <a:pPr marL="539750" defTabSz="365125" eaLnBrk="1" hangingPunct="1">
              <a:lnSpc>
                <a:spcPct val="80000"/>
              </a:lnSpc>
              <a:spcBef>
                <a:spcPts val="600"/>
              </a:spcBef>
              <a:spcAft>
                <a:spcPts val="1200"/>
              </a:spcAft>
              <a:defRPr/>
            </a:pPr>
            <a:r>
              <a:rPr lang="sr-Latn-RS" altLang="sr-Latn-RS" sz="2000" i="1" dirty="0" smtClean="0">
                <a:ea typeface="ＭＳ Ｐゴシック" pitchFamily="34" charset="-128"/>
              </a:rPr>
              <a:t>Organi za zaštitu pravnog poretka izdaju naredbu pojedincima i davaocima usluga; </a:t>
            </a:r>
            <a:endParaRPr lang="en-GB" altLang="sr-Latn-RS" sz="2000" i="1" dirty="0">
              <a:ea typeface="ＭＳ Ｐゴシック" pitchFamily="34" charset="-128"/>
            </a:endParaRPr>
          </a:p>
          <a:p>
            <a:pPr marL="539750" defTabSz="365125" eaLnBrk="1" hangingPunct="1">
              <a:lnSpc>
                <a:spcPct val="80000"/>
              </a:lnSpc>
              <a:spcBef>
                <a:spcPts val="600"/>
              </a:spcBef>
              <a:spcAft>
                <a:spcPts val="1200"/>
              </a:spcAft>
              <a:defRPr/>
            </a:pPr>
            <a:r>
              <a:rPr lang="sr-Latn-RS" altLang="sr-Latn-RS" sz="2000" i="1" dirty="0" smtClean="0">
                <a:ea typeface="ＭＳ Ｐゴシック" pitchFamily="34" charset="-128"/>
              </a:rPr>
              <a:t>Naredbu da se obezbede</a:t>
            </a:r>
            <a:r>
              <a:rPr lang="en-GB" altLang="sr-Latn-RS" sz="2000" i="1" dirty="0" smtClean="0">
                <a:ea typeface="ＭＳ Ｐゴシック" pitchFamily="34" charset="-128"/>
              </a:rPr>
              <a:t> </a:t>
            </a:r>
            <a:endParaRPr lang="en-GB" altLang="sr-Latn-RS" sz="2000" i="1" dirty="0">
              <a:ea typeface="ＭＳ Ｐゴシック" pitchFamily="34" charset="-128"/>
            </a:endParaRPr>
          </a:p>
          <a:p>
            <a:pPr marL="939800" lvl="1" defTabSz="365125" eaLnBrk="1" hangingPunct="1">
              <a:lnSpc>
                <a:spcPct val="80000"/>
              </a:lnSpc>
              <a:spcBef>
                <a:spcPts val="600"/>
              </a:spcBef>
              <a:spcAft>
                <a:spcPts val="1200"/>
              </a:spcAft>
              <a:defRPr/>
            </a:pPr>
            <a:r>
              <a:rPr lang="sr-Latn-RS" altLang="sr-Latn-RS" sz="1600" i="1" dirty="0">
                <a:ea typeface="ＭＳ Ｐゴシック" pitchFamily="34" charset="-128"/>
              </a:rPr>
              <a:t>p</a:t>
            </a:r>
            <a:r>
              <a:rPr lang="sr-Latn-RS" altLang="sr-Latn-RS" sz="1600" i="1" dirty="0" smtClean="0">
                <a:ea typeface="ＭＳ Ｐゴシック" pitchFamily="34" charset="-128"/>
              </a:rPr>
              <a:t>odaci sačuvani u računarskom sistemu pod njihovom odgovornošću; </a:t>
            </a:r>
            <a:r>
              <a:rPr lang="en-GB" altLang="sr-Latn-RS" sz="1600" i="1" dirty="0" smtClean="0">
                <a:ea typeface="ＭＳ Ｐゴシック" pitchFamily="34" charset="-128"/>
              </a:rPr>
              <a:t> </a:t>
            </a:r>
            <a:endParaRPr lang="en-GB" altLang="sr-Latn-RS" sz="1600" i="1" dirty="0">
              <a:ea typeface="ＭＳ Ｐゴシック" pitchFamily="34" charset="-128"/>
            </a:endParaRPr>
          </a:p>
          <a:p>
            <a:pPr marL="939800" lvl="1" defTabSz="365125" eaLnBrk="1" hangingPunct="1">
              <a:lnSpc>
                <a:spcPct val="80000"/>
              </a:lnSpc>
              <a:spcBef>
                <a:spcPts val="600"/>
              </a:spcBef>
              <a:spcAft>
                <a:spcPts val="1200"/>
              </a:spcAft>
              <a:defRPr/>
            </a:pPr>
            <a:r>
              <a:rPr lang="sr-Latn-RS" altLang="sr-Latn-RS" sz="1600" i="1" dirty="0">
                <a:ea typeface="ＭＳ Ｐゴシック" pitchFamily="34" charset="-128"/>
              </a:rPr>
              <a:t>p</a:t>
            </a:r>
            <a:r>
              <a:rPr lang="sr-Latn-RS" altLang="sr-Latn-RS" sz="1600" i="1" dirty="0" smtClean="0">
                <a:ea typeface="ＭＳ Ｐゴシック" pitchFamily="34" charset="-128"/>
              </a:rPr>
              <a:t>odaci o pretplatniku</a:t>
            </a:r>
            <a:endParaRPr lang="en-GB" altLang="sr-Latn-RS" sz="1600" i="1" dirty="0">
              <a:ea typeface="ＭＳ Ｐゴシック" pitchFamily="34" charset="-128"/>
            </a:endParaRPr>
          </a:p>
          <a:p>
            <a:pPr marL="539750" defTabSz="365125" eaLnBrk="1" hangingPunct="1">
              <a:lnSpc>
                <a:spcPct val="80000"/>
              </a:lnSpc>
              <a:spcBef>
                <a:spcPts val="600"/>
              </a:spcBef>
              <a:spcAft>
                <a:spcPts val="1200"/>
              </a:spcAft>
              <a:defRPr/>
            </a:pPr>
            <a:r>
              <a:rPr lang="sr-Latn-RS" altLang="sr-Latn-RS" sz="2000" i="1" dirty="0" smtClean="0">
                <a:ea typeface="ＭＳ Ｐゴシック" pitchFamily="34" charset="-128"/>
              </a:rPr>
              <a:t>U naredbi se mora navesti priroda i opseg zahtevanih podataka; </a:t>
            </a:r>
            <a:endParaRPr lang="en-GB" altLang="sr-Latn-RS" sz="2000" i="1" dirty="0">
              <a:ea typeface="ＭＳ Ｐゴシック" pitchFamily="34" charset="-128"/>
            </a:endParaRPr>
          </a:p>
          <a:p>
            <a:pPr marL="539750" defTabSz="365125" eaLnBrk="1" hangingPunct="1">
              <a:lnSpc>
                <a:spcPct val="80000"/>
              </a:lnSpc>
              <a:spcBef>
                <a:spcPts val="600"/>
              </a:spcBef>
              <a:spcAft>
                <a:spcPts val="1200"/>
              </a:spcAft>
              <a:defRPr/>
            </a:pPr>
            <a:r>
              <a:rPr lang="sr-Latn-RS" altLang="sr-Latn-RS" sz="2000" i="1" dirty="0" smtClean="0">
                <a:ea typeface="ＭＳ Ｐゴシック" pitchFamily="34" charset="-128"/>
              </a:rPr>
              <a:t>Podaci koje iziskuje istraga moraju biti prethodno utvrđeni.</a:t>
            </a:r>
            <a:endParaRPr lang="en-GB" altLang="sr-Latn-RS" sz="2000" i="1" dirty="0">
              <a:ea typeface="ＭＳ Ｐゴシック" pitchFamily="34" charset="-128"/>
            </a:endParaRPr>
          </a:p>
        </p:txBody>
      </p:sp>
    </p:spTree>
    <p:extLst>
      <p:ext uri="{BB962C8B-B14F-4D97-AF65-F5344CB8AC3E}">
        <p14:creationId xmlns:p14="http://schemas.microsoft.com/office/powerpoint/2010/main" val="3215511132"/>
      </p:ext>
    </p:extLst>
  </p:cSld>
  <p:clrMapOvr>
    <a:masterClrMapping/>
  </p:clrMapOvr>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109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109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smtClean="0"/>
              <a:t>1 Svaka Strana ugovornica treba da usvoji zakonodavne i druge mere, neophodne da bi svoje nadležne organe ovlastila da mogu da narede: </a:t>
            </a:r>
          </a:p>
          <a:p>
            <a:pPr lvl="1" algn="just"/>
            <a:r>
              <a:rPr lang="sr-Latn-RS" sz="1900" dirty="0" smtClean="0"/>
              <a:t>a </a:t>
            </a:r>
            <a:r>
              <a:rPr lang="sr-Latn-RS" sz="1900" b="1" dirty="0" smtClean="0">
                <a:solidFill>
                  <a:srgbClr val="FF0000"/>
                </a:solidFill>
              </a:rPr>
              <a:t>licu na svojoj teritoriji</a:t>
            </a:r>
            <a:r>
              <a:rPr lang="sr-Latn-RS" sz="1900" dirty="0" smtClean="0"/>
              <a:t>, da preda određene računarske podatke koje poseduje ili kontroliše, a koji su sačuvani u računarskom sistemu ili na medijumu za čuvanje računarskih podataka; i </a:t>
            </a:r>
          </a:p>
          <a:p>
            <a:pPr lvl="1" algn="just"/>
            <a:r>
              <a:rPr lang="sr-Latn-RS" sz="1900" dirty="0" smtClean="0"/>
              <a:t>b davaocu usluga koji svoje usluge pruža na teritoriji strane ugovornice, da preda podatke o pretplatniku koji se odnose na usluge koje taj davalac usluga poseduje ili kontroliše. </a:t>
            </a:r>
            <a:endParaRPr lang="sr-Latn-R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777273" y="1276964"/>
            <a:ext cx="4245183" cy="2031325"/>
          </a:xfrm>
          <a:prstGeom prst="rect">
            <a:avLst/>
          </a:prstGeom>
        </p:spPr>
        <p:txBody>
          <a:bodyPr wrap="square">
            <a:spAutoFit/>
          </a:bodyPr>
          <a:lstStyle/>
          <a:p>
            <a:pPr marL="342900" indent="-342900" algn="just">
              <a:buFont typeface="Wingdings" pitchFamily="2" charset="2"/>
              <a:buChar char="ü"/>
            </a:pPr>
            <a:r>
              <a:rPr lang="sr-Latn-RS" sz="2100" dirty="0" smtClean="0"/>
              <a:t>Bilo koje lice na teritoriji (uključujući i davaoca usluga)</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Lokacija podataka nije od značaja</a:t>
            </a:r>
            <a:endParaRPr lang="en-GB" sz="2100" dirty="0"/>
          </a:p>
          <a:p>
            <a:pPr marL="342900" indent="-342900" algn="just">
              <a:buFont typeface="Wingdings" pitchFamily="2" charset="2"/>
              <a:buChar char="ü"/>
            </a:pPr>
            <a:endParaRPr lang="en-GB" sz="2100" dirty="0"/>
          </a:p>
        </p:txBody>
      </p:sp>
    </p:spTree>
    <p:extLst>
      <p:ext uri="{BB962C8B-B14F-4D97-AF65-F5344CB8AC3E}">
        <p14:creationId xmlns:p14="http://schemas.microsoft.com/office/powerpoint/2010/main" val="18771701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Davalac usluge </a:t>
            </a:r>
            <a:endParaRPr lang="sr-Latn-RS"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3816429"/>
          </a:xfrm>
          <a:prstGeom prst="rect">
            <a:avLst/>
          </a:prstGeom>
        </p:spPr>
        <p:txBody>
          <a:bodyPr wrap="square">
            <a:spAutoFit/>
          </a:bodyPr>
          <a:lstStyle/>
          <a:p>
            <a:pPr marL="342900" indent="-342900">
              <a:buFont typeface="Wingdings" pitchFamily="2" charset="2"/>
              <a:buChar char="Ø"/>
            </a:pPr>
            <a:r>
              <a:rPr lang="sr-Latn-RS" sz="2200" dirty="0" smtClean="0"/>
              <a:t>Da</a:t>
            </a:r>
            <a:r>
              <a:rPr lang="en-US" sz="2200" dirty="0" smtClean="0"/>
              <a:t>:</a:t>
            </a:r>
            <a:endParaRPr lang="en-US" sz="2200" dirty="0"/>
          </a:p>
          <a:p>
            <a:pPr marL="800100" lvl="1" indent="-342900" algn="just">
              <a:buFont typeface="Wingdings" pitchFamily="2" charset="2"/>
              <a:buChar char="Ø"/>
            </a:pPr>
            <a:r>
              <a:rPr lang="sr-Latn-RS" sz="2200" dirty="0"/>
              <a:t>k</a:t>
            </a:r>
            <a:r>
              <a:rPr lang="sr-Latn-RS" sz="2200" dirty="0" smtClean="0"/>
              <a:t>omunikacija ili povezane usluge obrade podataka (npr. hosting i kešing)</a:t>
            </a:r>
            <a:endParaRPr lang="en-US" sz="2200" dirty="0"/>
          </a:p>
          <a:p>
            <a:pPr marL="800100" lvl="1" indent="-342900">
              <a:buFont typeface="Wingdings" pitchFamily="2" charset="2"/>
              <a:buChar char="Ø"/>
            </a:pPr>
            <a:r>
              <a:rPr lang="sr-Latn-RS" sz="2200" dirty="0" smtClean="0"/>
              <a:t>privatni i javni subjekti</a:t>
            </a:r>
            <a:endParaRPr lang="en-US" sz="2200" dirty="0"/>
          </a:p>
          <a:p>
            <a:pPr marL="800100" lvl="1" indent="-342900">
              <a:buFont typeface="Wingdings" pitchFamily="2" charset="2"/>
              <a:buChar char="Ø"/>
            </a:pPr>
            <a:r>
              <a:rPr lang="sr-Latn-RS" sz="2200" dirty="0"/>
              <a:t>b</a:t>
            </a:r>
            <a:r>
              <a:rPr lang="sr-Latn-RS" sz="2200" dirty="0" smtClean="0"/>
              <a:t>esplatne ili plaćene usluge</a:t>
            </a:r>
            <a:endParaRPr lang="en-US" sz="2200" dirty="0"/>
          </a:p>
          <a:p>
            <a:pPr marL="800100" lvl="1" indent="-342900">
              <a:buFont typeface="Wingdings" pitchFamily="2" charset="2"/>
              <a:buChar char="Ø"/>
            </a:pPr>
            <a:r>
              <a:rPr lang="sr-Latn-RS" sz="2200" dirty="0"/>
              <a:t>p</a:t>
            </a:r>
            <a:r>
              <a:rPr lang="sr-Latn-RS" sz="2200" dirty="0" smtClean="0"/>
              <a:t>ružanje usluga zatvorenoj grupi ili javnosti </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Ne</a:t>
            </a:r>
            <a:r>
              <a:rPr lang="en-US" sz="2200" dirty="0" smtClean="0"/>
              <a:t>:</a:t>
            </a:r>
            <a:endParaRPr lang="en-US" sz="2200" dirty="0"/>
          </a:p>
          <a:p>
            <a:pPr marL="800100" lvl="1" indent="-342900">
              <a:buFont typeface="Wingdings" pitchFamily="2" charset="2"/>
              <a:buChar char="Ø"/>
            </a:pPr>
            <a:r>
              <a:rPr lang="sr-Latn-RS" sz="2200" dirty="0"/>
              <a:t>p</a:t>
            </a:r>
            <a:r>
              <a:rPr lang="sr-Latn-RS" sz="2200" dirty="0" smtClean="0"/>
              <a:t>rovajderi sadržaja</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4832092"/>
          </a:xfrm>
          <a:prstGeom prst="rect">
            <a:avLst/>
          </a:prstGeom>
        </p:spPr>
        <p:txBody>
          <a:bodyPr wrap="square">
            <a:spAutoFit/>
          </a:bodyPr>
          <a:lstStyle/>
          <a:p>
            <a:pPr marL="342900" indent="-342900" algn="just">
              <a:buFont typeface="Wingdings" pitchFamily="2" charset="2"/>
              <a:buChar char="Ø"/>
            </a:pPr>
            <a:r>
              <a:rPr lang="sr-Latn-RS" sz="2200" b="1" dirty="0" smtClean="0"/>
              <a:t>„Davalac usluge“</a:t>
            </a:r>
            <a:r>
              <a:rPr lang="en-US" sz="2200" dirty="0" smtClean="0"/>
              <a:t> </a:t>
            </a:r>
            <a:r>
              <a:rPr lang="sr-Latn-RS" sz="2200" dirty="0" smtClean="0"/>
              <a:t>označava:</a:t>
            </a:r>
            <a:r>
              <a:rPr lang="en-US" sz="2200" dirty="0" smtClean="0"/>
              <a:t> </a:t>
            </a:r>
            <a:endParaRPr lang="en-US" sz="2200" dirty="0"/>
          </a:p>
          <a:p>
            <a:pPr marL="514350" indent="-514350" algn="just">
              <a:buAutoNum type="romanLcPeriod"/>
            </a:pPr>
            <a:r>
              <a:rPr lang="sr-Latn-RS" sz="2200" dirty="0" smtClean="0"/>
              <a:t>svaki javni ili privatni subjekt koji korisnicima svoje usluge pruža mogućnost da komuniciraju putem računarskog sistema i</a:t>
            </a:r>
          </a:p>
          <a:p>
            <a:pPr marL="514350" indent="-514350" algn="just">
              <a:buAutoNum type="romanLcPeriod"/>
            </a:pPr>
            <a:r>
              <a:rPr lang="sr-Latn-RS" sz="2200" dirty="0" smtClean="0"/>
              <a:t>Svaki drugi subjekt koji obrađuje ili čuva računarske podatke u ime takve komunikacione usluge ili korisnika takve usluge. </a:t>
            </a:r>
            <a:endParaRPr lang="en-US" sz="2200" dirty="0"/>
          </a:p>
        </p:txBody>
      </p:sp>
    </p:spTree>
    <p:extLst>
      <p:ext uri="{BB962C8B-B14F-4D97-AF65-F5344CB8AC3E}">
        <p14:creationId xmlns:p14="http://schemas.microsoft.com/office/powerpoint/2010/main" val="3666217743"/>
      </p:ext>
    </p:extLst>
  </p:cSld>
  <p:clrMapOvr>
    <a:masterClrMapping/>
  </p:clrMapOvr>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en-US" sz="1900" dirty="0"/>
              <a:t>1 </a:t>
            </a:r>
            <a:r>
              <a:rPr lang="sr-Latn-RS" sz="1900" dirty="0"/>
              <a:t>Svaka Strana ugovornica treba da usvoji zakonodavne i druge mere, neophodne da bi svoje nadležne organe ovlastila da mogu da narede: </a:t>
            </a:r>
          </a:p>
          <a:p>
            <a:pPr lvl="1" algn="just"/>
            <a:r>
              <a:rPr lang="sr-Latn-RS" sz="1900" dirty="0"/>
              <a:t>a licu na svojoj teritoriji, da preda </a:t>
            </a:r>
            <a:r>
              <a:rPr lang="sr-Latn-RS" sz="1900" b="1" dirty="0">
                <a:solidFill>
                  <a:srgbClr val="FF0000"/>
                </a:solidFill>
              </a:rPr>
              <a:t>određene računarske podatke </a:t>
            </a:r>
            <a:r>
              <a:rPr lang="sr-Latn-RS" sz="1900" dirty="0"/>
              <a:t>koje poseduje ili kontroliše, a koji su sačuvani u računarskom sistemu ili na medijumu za čuvanje računarskih podataka; i </a:t>
            </a:r>
          </a:p>
          <a:p>
            <a:pPr lvl="1" algn="just"/>
            <a:r>
              <a:rPr lang="sr-Latn-RS" sz="1900" dirty="0"/>
              <a:t>b davaocu usluga koji svoje usluge pruža na teritoriji strane ugovornice, da preda podatke o pretplatniku koji se odnose na usluge koje taj 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777273" y="1276964"/>
            <a:ext cx="4245183" cy="4524315"/>
          </a:xfrm>
          <a:prstGeom prst="rect">
            <a:avLst/>
          </a:prstGeom>
        </p:spPr>
        <p:txBody>
          <a:bodyPr wrap="square">
            <a:spAutoFit/>
          </a:bodyPr>
          <a:lstStyle/>
          <a:p>
            <a:pPr marL="342900" indent="-342900" algn="just">
              <a:buFont typeface="Wingdings" pitchFamily="2" charset="2"/>
              <a:buChar char="ü"/>
            </a:pPr>
            <a:r>
              <a:rPr lang="sr-Latn-RS" dirty="0" smtClean="0"/>
              <a:t>Odnosi se na sve računarske podatke </a:t>
            </a:r>
            <a:r>
              <a:rPr lang="en-GB" dirty="0" smtClean="0"/>
              <a:t>(</a:t>
            </a:r>
            <a:r>
              <a:rPr lang="sr-Latn-RS" dirty="0" smtClean="0"/>
              <a:t>podatke o saobraćaju, iz sadržaja ili druge računarske podatke</a:t>
            </a:r>
            <a:r>
              <a:rPr lang="en-GB" dirty="0" smtClean="0"/>
              <a:t>)</a:t>
            </a:r>
            <a:r>
              <a:rPr lang="sr-Latn-RS" dirty="0" smtClean="0"/>
              <a:t>; </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sr-Latn-RS" dirty="0" smtClean="0"/>
              <a:t>U naredbi se moraju navesti konkretni računarski podaci (ne sme biti proizvoljnog karaktera</a:t>
            </a:r>
            <a:r>
              <a:rPr lang="en-GB" dirty="0" smtClean="0"/>
              <a:t>)</a:t>
            </a:r>
            <a:r>
              <a:rPr lang="sr-Latn-RS" dirty="0" smtClean="0"/>
              <a:t>;</a:t>
            </a:r>
            <a:r>
              <a:rPr lang="en-GB" dirty="0" smtClean="0"/>
              <a:t> </a:t>
            </a:r>
            <a:endParaRPr lang="en-GB" dirty="0"/>
          </a:p>
          <a:p>
            <a:pPr marL="800100" lvl="1" indent="-342900" algn="just">
              <a:buFont typeface="Wingdings" pitchFamily="2" charset="2"/>
              <a:buChar char="ü"/>
            </a:pPr>
            <a:r>
              <a:rPr lang="sr-Latn-RS" dirty="0" smtClean="0"/>
              <a:t>Dozvoljeno</a:t>
            </a:r>
            <a:r>
              <a:rPr lang="en-GB" dirty="0" smtClean="0"/>
              <a:t>: </a:t>
            </a:r>
            <a:r>
              <a:rPr lang="sr-Latn-RS" dirty="0" smtClean="0"/>
              <a:t>Narediti predavanje  mejl adresa povezanih s određenim imenom; </a:t>
            </a:r>
            <a:endParaRPr lang="en-US" dirty="0"/>
          </a:p>
          <a:p>
            <a:pPr marL="800100" lvl="1" indent="-342900" algn="just">
              <a:buFont typeface="Wingdings" pitchFamily="2" charset="2"/>
              <a:buChar char="ü"/>
            </a:pPr>
            <a:r>
              <a:rPr lang="sr-Latn-RS" dirty="0" smtClean="0"/>
              <a:t>Nedozvoljeno: Narediti predavanje kompletne komunikacije mejlom u protekle tri godine koja je povezana s određenim imenom. </a:t>
            </a:r>
            <a:endParaRPr lang="en-US" dirty="0"/>
          </a:p>
        </p:txBody>
      </p:sp>
    </p:spTree>
    <p:extLst>
      <p:ext uri="{BB962C8B-B14F-4D97-AF65-F5344CB8AC3E}">
        <p14:creationId xmlns:p14="http://schemas.microsoft.com/office/powerpoint/2010/main" val="706970789"/>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a:t>1 Svaka Strana ugovornica treba da usvoji zakonodavne i druge mere, neophodne da bi svoje nadležne organe ovlastila da mogu da narede: </a:t>
            </a:r>
          </a:p>
          <a:p>
            <a:pPr lvl="1" algn="just"/>
            <a:r>
              <a:rPr lang="sr-Latn-RS" sz="1900" dirty="0"/>
              <a:t>a licu na svojoj teritoriji, da preda određene računarske podatke koje </a:t>
            </a:r>
            <a:r>
              <a:rPr lang="sr-Latn-RS" sz="1900" b="1" dirty="0">
                <a:solidFill>
                  <a:srgbClr val="FF0000"/>
                </a:solidFill>
              </a:rPr>
              <a:t>poseduje ili kontroliše</a:t>
            </a:r>
            <a:r>
              <a:rPr lang="sr-Latn-RS" sz="1900" dirty="0"/>
              <a:t>, a koji su sačuvani u računarskom sistemu ili na medijumu za čuvanje računarskih podataka; i </a:t>
            </a:r>
          </a:p>
          <a:p>
            <a:pPr lvl="1" algn="just"/>
            <a:r>
              <a:rPr lang="sr-Latn-RS" sz="1900" dirty="0"/>
              <a:t>b davaocu usluga koji svoje usluge pruža na teritoriji strane ugovornice, da preda podatke o pretplatniku koji se odnose na usluge koje taj 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414945" cy="5262979"/>
          </a:xfrm>
          <a:prstGeom prst="rect">
            <a:avLst/>
          </a:prstGeom>
        </p:spPr>
        <p:txBody>
          <a:bodyPr wrap="square">
            <a:spAutoFit/>
          </a:bodyPr>
          <a:lstStyle/>
          <a:p>
            <a:pPr marL="342900" indent="-342900" algn="just">
              <a:buFont typeface="Wingdings" pitchFamily="2" charset="2"/>
              <a:buChar char="ü"/>
            </a:pPr>
            <a:r>
              <a:rPr lang="sr-Latn-RS" sz="2100" dirty="0" smtClean="0"/>
              <a:t>Davalac usluga može posedovati računarske podatke</a:t>
            </a:r>
            <a:r>
              <a:rPr lang="en-GB" sz="2100" dirty="0" smtClean="0"/>
              <a:t>:</a:t>
            </a:r>
            <a:endParaRPr lang="en-GB" sz="2100" dirty="0"/>
          </a:p>
          <a:p>
            <a:pPr marL="800100" lvl="1" indent="-342900" algn="just">
              <a:buFont typeface="Wingdings" pitchFamily="2" charset="2"/>
              <a:buChar char="ü"/>
            </a:pPr>
            <a:r>
              <a:rPr lang="sr-Latn-RS" sz="2100" dirty="0"/>
              <a:t>f</a:t>
            </a:r>
            <a:r>
              <a:rPr lang="sr-Latn-RS" sz="2100" dirty="0" smtClean="0"/>
              <a:t>izički;</a:t>
            </a:r>
          </a:p>
          <a:p>
            <a:pPr marL="800100" lvl="1" indent="-342900" algn="just">
              <a:buFont typeface="Wingdings" pitchFamily="2" charset="2"/>
              <a:buChar char="ü"/>
            </a:pPr>
            <a:r>
              <a:rPr lang="sr-Latn-RS" sz="2100" dirty="0"/>
              <a:t>k</a:t>
            </a:r>
            <a:r>
              <a:rPr lang="sr-Latn-RS" sz="2100" dirty="0" smtClean="0"/>
              <a:t>onstruktivno (ima slobodnu kontrolu nad njihovom proizvodnjom); </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Lokacija podataka nije od značaja sve dok je kontroliše davalac usluga na datoj teritoriji; </a:t>
            </a:r>
            <a:r>
              <a:rPr lang="en-GB" sz="2100" dirty="0" smtClean="0"/>
              <a:t> </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Kontrola ne podrazumeva tehničku mogućnost da se pristupi podacima koji se čuvaju na udaljenoj lokaciji, koji nisu pod legitimnom kontrolom. </a:t>
            </a:r>
            <a:endParaRPr lang="en-GB" sz="2100" dirty="0"/>
          </a:p>
        </p:txBody>
      </p:sp>
    </p:spTree>
    <p:extLst>
      <p:ext uri="{BB962C8B-B14F-4D97-AF65-F5344CB8AC3E}">
        <p14:creationId xmlns:p14="http://schemas.microsoft.com/office/powerpoint/2010/main" val="517674604"/>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en-US" sz="1900" dirty="0" smtClean="0"/>
              <a:t> </a:t>
            </a:r>
            <a:r>
              <a:rPr lang="sr-Latn-RS" sz="1900" dirty="0"/>
              <a:t>1 Svaka Strana ugovornica treba da usvoji zakonodavne i druge mere, neophodne da bi svoje nadležne organe ovlastila da mogu da narede: </a:t>
            </a:r>
          </a:p>
          <a:p>
            <a:pPr lvl="1" algn="just"/>
            <a:r>
              <a:rPr lang="sr-Latn-RS" sz="1900" dirty="0"/>
              <a:t>a licu na svojoj teritoriji, da preda određene računarske podatke koje poseduje ili kontroliše, a koji su </a:t>
            </a:r>
            <a:r>
              <a:rPr lang="sr-Latn-RS" sz="1900" b="1" dirty="0">
                <a:solidFill>
                  <a:srgbClr val="FF0000"/>
                </a:solidFill>
              </a:rPr>
              <a:t>sačuvani u računarskom sistemu ili na medijumu za čuvanje računarskih podataka</a:t>
            </a:r>
            <a:r>
              <a:rPr lang="sr-Latn-RS" sz="1900" dirty="0"/>
              <a:t>; i </a:t>
            </a:r>
          </a:p>
          <a:p>
            <a:pPr lvl="1" algn="just"/>
            <a:r>
              <a:rPr lang="sr-Latn-RS" sz="1900" dirty="0"/>
              <a:t>b davaocu usluga koji svoje usluge pruža na teritoriji strane ugovornice, da preda podatke o pretplatniku koji se odnose na usluge koje taj 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276964"/>
            <a:ext cx="4284562" cy="2462213"/>
          </a:xfrm>
          <a:prstGeom prst="rect">
            <a:avLst/>
          </a:prstGeom>
        </p:spPr>
        <p:txBody>
          <a:bodyPr wrap="square">
            <a:spAutoFit/>
          </a:bodyPr>
          <a:lstStyle/>
          <a:p>
            <a:pPr marL="342900" indent="-342900" algn="just">
              <a:buFont typeface="Wingdings" pitchFamily="2" charset="2"/>
              <a:buChar char="ü"/>
            </a:pPr>
            <a:r>
              <a:rPr lang="sr-Latn-RS" sz="2200" dirty="0" smtClean="0"/>
              <a:t>Ovlašćenje se odnosi samo na sačuvane (postojeće) podatke;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Ne nameće obavezu zadržavanja podatatka. </a:t>
            </a:r>
            <a:r>
              <a:rPr lang="en-GB" sz="2200" dirty="0" smtClean="0"/>
              <a:t> </a:t>
            </a:r>
            <a:endParaRPr lang="en-GB" sz="2200" dirty="0"/>
          </a:p>
          <a:p>
            <a:pPr algn="just"/>
            <a:endParaRPr lang="en-GB" sz="2200" dirty="0"/>
          </a:p>
        </p:txBody>
      </p:sp>
    </p:spTree>
    <p:extLst>
      <p:ext uri="{BB962C8B-B14F-4D97-AF65-F5344CB8AC3E}">
        <p14:creationId xmlns:p14="http://schemas.microsoft.com/office/powerpoint/2010/main" val="1987711574"/>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smtClean="0"/>
              <a:t>1 </a:t>
            </a:r>
            <a:r>
              <a:rPr lang="sr-Latn-RS" sz="1900" dirty="0"/>
              <a:t>Svaka Strana ugovornica treba da usvoji zakonodavne i druge mere, neophodne da bi svoje nadležne organe ovlastila da mogu da narede: </a:t>
            </a:r>
          </a:p>
          <a:p>
            <a:pPr lvl="1" algn="just"/>
            <a:r>
              <a:rPr lang="sr-Latn-RS" sz="1900" dirty="0"/>
              <a:t>a licu na svojoj teritoriji, da preda određene računarske podatke koje poseduje ili kontroliše, a koji su sačuvani u računarskom sistemu ili na medijumu za čuvanje računarskih podataka; i </a:t>
            </a:r>
          </a:p>
          <a:p>
            <a:pPr lvl="1" algn="just"/>
            <a:r>
              <a:rPr lang="sr-Latn-RS" sz="1900" dirty="0"/>
              <a:t>b davaocu usluga koji </a:t>
            </a:r>
            <a:r>
              <a:rPr lang="sr-Latn-RS" sz="1900" b="1" dirty="0">
                <a:solidFill>
                  <a:srgbClr val="FF0000"/>
                </a:solidFill>
              </a:rPr>
              <a:t>svoje usluge pruža na teritoriji</a:t>
            </a:r>
            <a:r>
              <a:rPr lang="sr-Latn-RS" sz="1900" dirty="0"/>
              <a:t> strane ugovornice, da preda podatke o pretplatniku koji se odnose na usluge koje taj 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39969"/>
            <a:ext cx="4414946" cy="5016758"/>
          </a:xfrm>
          <a:prstGeom prst="rect">
            <a:avLst/>
          </a:prstGeom>
        </p:spPr>
        <p:txBody>
          <a:bodyPr wrap="square">
            <a:spAutoFit/>
          </a:bodyPr>
          <a:lstStyle/>
          <a:p>
            <a:pPr marL="342900" indent="-342900" algn="just">
              <a:buFont typeface="Wingdings" pitchFamily="2" charset="2"/>
              <a:buChar char="ü"/>
            </a:pPr>
            <a:r>
              <a:rPr lang="sr-Latn-RS" sz="1600" dirty="0" smtClean="0">
                <a:cs typeface="Arial" panose="020B0604020202020204" pitchFamily="34" charset="0"/>
              </a:rPr>
              <a:t>Davalac usluga se ne mora nalaziti na datoj teritoriji sve dok na toj teritoriji „pruža svoje usluge.“ </a:t>
            </a:r>
            <a:endParaRPr lang="en-US" sz="1600" dirty="0">
              <a:cs typeface="Arial" panose="020B0604020202020204" pitchFamily="34" charset="0"/>
            </a:endParaRPr>
          </a:p>
          <a:p>
            <a:pPr marL="342900" indent="-342900" algn="just">
              <a:buFont typeface="Wingdings" pitchFamily="2" charset="2"/>
              <a:buChar char="ü"/>
            </a:pPr>
            <a:r>
              <a:rPr lang="sr-Latn-RS" sz="1600" dirty="0" smtClean="0">
                <a:cs typeface="Arial" panose="020B0604020202020204" pitchFamily="34" charset="0"/>
              </a:rPr>
              <a:t>To se može utvrditi ako</a:t>
            </a:r>
            <a:endParaRPr lang="en-US" sz="1600" dirty="0">
              <a:cs typeface="Arial" panose="020B0604020202020204" pitchFamily="34" charset="0"/>
            </a:endParaRPr>
          </a:p>
          <a:p>
            <a:pPr marL="800100" marR="0" lvl="1" indent="-342900" algn="just" defTabSz="914400" rtl="0" eaLnBrk="1" fontAlgn="auto" latinLnBrk="0" hangingPunct="1">
              <a:lnSpc>
                <a:spcPct val="100000"/>
              </a:lnSpc>
              <a:spcBef>
                <a:spcPts val="0"/>
              </a:spcBef>
              <a:spcAft>
                <a:spcPts val="0"/>
              </a:spcAft>
              <a:buClrTx/>
              <a:buSzTx/>
              <a:buFont typeface="Wingdings" pitchFamily="2" charset="2"/>
              <a:buChar char="ü"/>
              <a:tabLst/>
              <a:defRPr/>
            </a:pPr>
            <a:r>
              <a:rPr lang="sr-Latn-RS" sz="1600" dirty="0" smtClean="0">
                <a:cs typeface="Arial" panose="020B0604020202020204" pitchFamily="34" charset="0"/>
              </a:rPr>
              <a:t>davalac usluga omogućava licima da se pretplate na njegove usluge na teritoriji (tj. ne blokira usluge); i</a:t>
            </a:r>
            <a:endParaRPr lang="en-US" sz="1600" dirty="0">
              <a:cs typeface="Arial" panose="020B0604020202020204" pitchFamily="34" charset="0"/>
            </a:endParaRPr>
          </a:p>
          <a:p>
            <a:pPr marL="800100" lvl="1" indent="-342900" algn="just">
              <a:buFont typeface="Wingdings" pitchFamily="2" charset="2"/>
              <a:buChar char="ü"/>
            </a:pPr>
            <a:r>
              <a:rPr lang="sr-Latn-RS" sz="1600" dirty="0" smtClean="0">
                <a:cs typeface="Arial" panose="020B0604020202020204" pitchFamily="34" charset="0"/>
              </a:rPr>
              <a:t>davalac usluga je sa Stranom uspostavio realnu i suštinsku vezu, koja podrazumeva, na primer:</a:t>
            </a:r>
            <a:endParaRPr lang="en-US" sz="1600" dirty="0">
              <a:cs typeface="Arial" panose="020B0604020202020204" pitchFamily="34" charset="0"/>
            </a:endParaRPr>
          </a:p>
          <a:p>
            <a:pPr marL="1257300" lvl="2" indent="-342900" algn="just">
              <a:buFont typeface="Wingdings" pitchFamily="2" charset="2"/>
              <a:buChar char="ü"/>
            </a:pPr>
            <a:r>
              <a:rPr lang="sr-Latn-RS" sz="1600" dirty="0">
                <a:cs typeface="Arial" panose="020B0604020202020204" pitchFamily="34" charset="0"/>
              </a:rPr>
              <a:t>o</a:t>
            </a:r>
            <a:r>
              <a:rPr lang="sr-Latn-RS" sz="1600" dirty="0" smtClean="0">
                <a:cs typeface="Arial" panose="020B0604020202020204" pitchFamily="34" charset="0"/>
              </a:rPr>
              <a:t>glašavanje na lokalnom nivou i na lokalnom jeziku; </a:t>
            </a:r>
            <a:endParaRPr lang="en-US" sz="1600" dirty="0">
              <a:cs typeface="Arial" panose="020B0604020202020204" pitchFamily="34" charset="0"/>
            </a:endParaRPr>
          </a:p>
          <a:p>
            <a:pPr marL="1257300" lvl="2" indent="-342900" algn="just">
              <a:buFont typeface="Wingdings" pitchFamily="2" charset="2"/>
              <a:buChar char="ü"/>
            </a:pPr>
            <a:r>
              <a:rPr lang="sr-Latn-RS" sz="1600" dirty="0">
                <a:cs typeface="Arial" panose="020B0604020202020204" pitchFamily="34" charset="0"/>
              </a:rPr>
              <a:t>k</a:t>
            </a:r>
            <a:r>
              <a:rPr lang="sr-Latn-RS" sz="1600" dirty="0" smtClean="0">
                <a:cs typeface="Arial" panose="020B0604020202020204" pitchFamily="34" charset="0"/>
              </a:rPr>
              <a:t>orišćenje podataka o lokalnim pretplatnicima ili povezanih podataka o saobraćaju tokom svojih aktivnosti; </a:t>
            </a:r>
            <a:endParaRPr lang="en-US" sz="1600" dirty="0">
              <a:cs typeface="Arial" panose="020B0604020202020204" pitchFamily="34" charset="0"/>
            </a:endParaRPr>
          </a:p>
          <a:p>
            <a:pPr marL="1257300" lvl="2" indent="-342900" algn="just">
              <a:buFont typeface="Wingdings" pitchFamily="2" charset="2"/>
              <a:buChar char="ü"/>
            </a:pPr>
            <a:r>
              <a:rPr lang="sr-Latn-RS" sz="1600" dirty="0" smtClean="0">
                <a:cs typeface="Arial" panose="020B0604020202020204" pitchFamily="34" charset="0"/>
              </a:rPr>
              <a:t>interakcije sa lokalnim pretplatnicima; </a:t>
            </a:r>
            <a:endParaRPr lang="en-US" sz="1600" dirty="0">
              <a:cs typeface="Arial" panose="020B0604020202020204" pitchFamily="34" charset="0"/>
            </a:endParaRPr>
          </a:p>
          <a:p>
            <a:pPr marL="1257300" lvl="2" indent="-342900" algn="just">
              <a:buFont typeface="Wingdings" pitchFamily="2" charset="2"/>
              <a:buChar char="ü"/>
            </a:pPr>
            <a:r>
              <a:rPr lang="sr-Latn-RS" sz="1600" dirty="0">
                <a:cs typeface="Arial" panose="020B0604020202020204" pitchFamily="34" charset="0"/>
              </a:rPr>
              <a:t>n</a:t>
            </a:r>
            <a:r>
              <a:rPr lang="sr-Latn-RS" sz="1600" dirty="0" smtClean="0">
                <a:cs typeface="Arial" panose="020B0604020202020204" pitchFamily="34" charset="0"/>
              </a:rPr>
              <a:t>a drugi način se smatral lokalno etabliranim.  </a:t>
            </a:r>
            <a:endParaRPr lang="en-US" sz="1600" dirty="0">
              <a:cs typeface="Arial" panose="020B0604020202020204" pitchFamily="34" charset="0"/>
            </a:endParaRPr>
          </a:p>
        </p:txBody>
      </p:sp>
    </p:spTree>
    <p:extLst>
      <p:ext uri="{BB962C8B-B14F-4D97-AF65-F5344CB8AC3E}">
        <p14:creationId xmlns:p14="http://schemas.microsoft.com/office/powerpoint/2010/main" val="1826714077"/>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a:t>1 Svaka Strana ugovornica treba da usvoji zakonodavne i druge mere, neophodne da bi svoje nadležne organe ovlastila da mogu da narede: </a:t>
            </a:r>
          </a:p>
          <a:p>
            <a:pPr lvl="1" algn="just"/>
            <a:r>
              <a:rPr lang="sr-Latn-RS" sz="1900" dirty="0"/>
              <a:t>a licu na svojoj teritoriji, da preda određene računarske podatke koje poseduje ili kontroliše, a koji su sačuvani u računarskom sistemu ili na medijumu za čuvanje računarskih podataka; i </a:t>
            </a:r>
          </a:p>
          <a:p>
            <a:pPr lvl="1" algn="just"/>
            <a:r>
              <a:rPr lang="sr-Latn-RS" sz="1900" dirty="0"/>
              <a:t>b davaocu usluga koji svoje usluge pruža na teritoriji strane ugovornice, da </a:t>
            </a:r>
            <a:r>
              <a:rPr lang="sr-Latn-RS" sz="1900" b="1" dirty="0">
                <a:solidFill>
                  <a:srgbClr val="FF0000"/>
                </a:solidFill>
              </a:rPr>
              <a:t>preda podatke o pretplatniku</a:t>
            </a:r>
            <a:r>
              <a:rPr lang="sr-Latn-RS" sz="1900" dirty="0"/>
              <a:t> koji se odnose na usluge koje taj 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07511" y="1139969"/>
            <a:ext cx="4414946" cy="5355312"/>
          </a:xfrm>
          <a:prstGeom prst="rect">
            <a:avLst/>
          </a:prstGeom>
        </p:spPr>
        <p:txBody>
          <a:bodyPr wrap="square">
            <a:spAutoFit/>
          </a:bodyPr>
          <a:lstStyle/>
          <a:p>
            <a:pPr marL="342900" indent="-342900" algn="just">
              <a:buFont typeface="Wingdings" pitchFamily="2" charset="2"/>
              <a:buChar char="ü"/>
            </a:pPr>
            <a:r>
              <a:rPr lang="sr-Latn-RS" sz="2000" dirty="0" smtClean="0"/>
              <a:t>Mogu biti u bilo kom obliku </a:t>
            </a:r>
            <a:r>
              <a:rPr lang="en-US" sz="2000" dirty="0" smtClean="0"/>
              <a:t> (</a:t>
            </a:r>
            <a:r>
              <a:rPr lang="sr-Latn-RS" sz="2000" dirty="0" smtClean="0"/>
              <a:t>računarski podaci ili ne</a:t>
            </a:r>
            <a:r>
              <a:rPr lang="en-US" sz="2000" dirty="0" smtClean="0"/>
              <a:t>)</a:t>
            </a:r>
            <a:r>
              <a:rPr lang="sr-Latn-RS" sz="2000" dirty="0" smtClean="0"/>
              <a:t>;</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Mogu obuhvatati sledeće</a:t>
            </a:r>
            <a:r>
              <a:rPr lang="en-US" sz="2000" dirty="0" smtClean="0"/>
              <a:t>: </a:t>
            </a:r>
            <a:endParaRPr lang="en-US" sz="2000" dirty="0"/>
          </a:p>
          <a:p>
            <a:pPr marL="800100" lvl="1" indent="-342900" algn="just">
              <a:buFont typeface="Wingdings" pitchFamily="2" charset="2"/>
              <a:buChar char="ü"/>
            </a:pPr>
            <a:r>
              <a:rPr lang="sr-Latn-RS" sz="2000" dirty="0" smtClean="0"/>
              <a:t>Vrstu komunikacione usluge koja se koristi, tehničke odredbe i trajanje usluge;</a:t>
            </a:r>
            <a:r>
              <a:rPr lang="en-US" sz="2000" dirty="0" smtClean="0"/>
              <a:t> </a:t>
            </a:r>
            <a:endParaRPr lang="en-US" sz="2000" dirty="0"/>
          </a:p>
          <a:p>
            <a:pPr marL="800100" lvl="1" indent="-342900" algn="just">
              <a:buFont typeface="Wingdings" pitchFamily="2" charset="2"/>
              <a:buChar char="ü"/>
            </a:pPr>
            <a:r>
              <a:rPr lang="sr-Latn-RS" sz="2000" dirty="0" smtClean="0"/>
              <a:t>Identitet pretplatnika, poštanska/geografska adresa, telefon i drugi pristupni broj, podaci o naplati i plaćanju koji su na raspolaganju; </a:t>
            </a:r>
            <a:r>
              <a:rPr lang="en-US" sz="2000" dirty="0" smtClean="0"/>
              <a:t> </a:t>
            </a:r>
            <a:endParaRPr lang="en-US" sz="2000" dirty="0"/>
          </a:p>
          <a:p>
            <a:pPr marL="800100" lvl="1" indent="-342900" algn="just">
              <a:buFont typeface="Wingdings" pitchFamily="2" charset="2"/>
              <a:buChar char="ü"/>
            </a:pPr>
            <a:r>
              <a:rPr lang="sr-Latn-RS" sz="2000" dirty="0" smtClean="0"/>
              <a:t>Druge informacije na mestu instalacije komunikacione opreme, dostupne na osnovu ugovora o usluzi. </a:t>
            </a:r>
            <a:r>
              <a:rPr lang="en-US" sz="2000" dirty="0" smtClean="0"/>
              <a:t> </a:t>
            </a:r>
            <a:endParaRPr lang="en-US" sz="2000" dirty="0"/>
          </a:p>
          <a:p>
            <a:pPr marL="342900" indent="-342900">
              <a:buFont typeface="Wingdings" pitchFamily="2" charset="2"/>
              <a:buChar char="ü"/>
            </a:pPr>
            <a:endParaRPr lang="en-US" sz="2200" dirty="0"/>
          </a:p>
        </p:txBody>
      </p:sp>
    </p:spTree>
    <p:extLst>
      <p:ext uri="{BB962C8B-B14F-4D97-AF65-F5344CB8AC3E}">
        <p14:creationId xmlns:p14="http://schemas.microsoft.com/office/powerpoint/2010/main" val="1150150777"/>
      </p:ext>
    </p:extLst>
  </p:cSld>
  <p:clrMapOvr>
    <a:masterClrMapping/>
  </p:clrMapOvr>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13859"/>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a:t>1 Svaka Strana ugovornica treba da usvoji zakonodavne i druge mere, neophodne da bi svoje nadležne organe ovlastila da mogu da narede: </a:t>
            </a:r>
          </a:p>
          <a:p>
            <a:pPr lvl="1" algn="just"/>
            <a:r>
              <a:rPr lang="sr-Latn-RS" sz="1900" dirty="0"/>
              <a:t>a licu na svojoj teritoriji, da preda određene računarske podatke koje poseduje ili kontroliše, a koji su sačuvani u računarskom sistemu ili na medijumu za čuvanje računarskih podataka; i </a:t>
            </a:r>
          </a:p>
          <a:p>
            <a:pPr lvl="1" algn="just"/>
            <a:r>
              <a:rPr lang="sr-Latn-RS" sz="1900" dirty="0"/>
              <a:t>b davaocu usluga koji svoje usluge pruža na teritoriji strane ugovornice, da preda podatke o pretplatniku </a:t>
            </a:r>
            <a:r>
              <a:rPr lang="sr-Latn-RS" sz="1900" b="1" dirty="0">
                <a:solidFill>
                  <a:srgbClr val="FF0000"/>
                </a:solidFill>
              </a:rPr>
              <a:t>koji se odnose na usluge</a:t>
            </a:r>
            <a:r>
              <a:rPr lang="sr-Latn-RS" sz="1900" dirty="0"/>
              <a:t> koje taj 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33227" y="1276964"/>
            <a:ext cx="4414945" cy="3139321"/>
          </a:xfrm>
          <a:prstGeom prst="rect">
            <a:avLst/>
          </a:prstGeom>
        </p:spPr>
        <p:txBody>
          <a:bodyPr wrap="square">
            <a:spAutoFit/>
          </a:bodyPr>
          <a:lstStyle/>
          <a:p>
            <a:pPr marL="342900" indent="-342900" algn="just">
              <a:buFont typeface="Wingdings" pitchFamily="2" charset="2"/>
              <a:buChar char="ü"/>
            </a:pPr>
            <a:r>
              <a:rPr lang="sr-Latn-RS" sz="2200" dirty="0" smtClean="0"/>
              <a:t>Informacija koja se zahteva naredbom mora se odnositi na usluge koje se nude u okviru date teritorije; </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Podaci o pretplatniku ne mogu se tražiti za usluge koje se nude isključivo izvan te teritorije. </a:t>
            </a:r>
            <a:r>
              <a:rPr lang="en-GB" sz="2200" dirty="0" smtClean="0"/>
              <a:t> </a:t>
            </a:r>
            <a:endParaRPr lang="en-GB" sz="2200" dirty="0"/>
          </a:p>
        </p:txBody>
      </p:sp>
    </p:spTree>
    <p:extLst>
      <p:ext uri="{BB962C8B-B14F-4D97-AF65-F5344CB8AC3E}">
        <p14:creationId xmlns:p14="http://schemas.microsoft.com/office/powerpoint/2010/main" val="3286003392"/>
      </p:ext>
    </p:extLst>
  </p:cSld>
  <p:clrMapOvr>
    <a:masterClrMapping/>
  </p:clrMapOvr>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2699"/>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18 </a:t>
            </a:r>
            <a:r>
              <a:rPr lang="en-150" sz="3200" b="1" dirty="0"/>
              <a:t>–</a:t>
            </a:r>
            <a:r>
              <a:rPr lang="en-GB" sz="3200" b="1" dirty="0"/>
              <a:t> </a:t>
            </a:r>
            <a:r>
              <a:rPr lang="sr-Latn-RS" sz="3200" b="1" dirty="0"/>
              <a:t>Izdavanje naredbe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a:t>1 Svaka Strana ugovornica treba da usvoji zakonodavne i druge mere, neophodne da bi svoje nadležne organe ovlastila da mogu da narede: </a:t>
            </a:r>
          </a:p>
          <a:p>
            <a:pPr lvl="1" algn="just"/>
            <a:r>
              <a:rPr lang="sr-Latn-RS" sz="1900" dirty="0"/>
              <a:t>a licu na svojoj teritoriji, da preda određene računarske podatke koje poseduje ili kontroliše, a koji su sačuvani u računarskom sistemu ili na medijumu za čuvanje računarskih podataka; i </a:t>
            </a:r>
          </a:p>
          <a:p>
            <a:pPr lvl="1" algn="just"/>
            <a:r>
              <a:rPr lang="sr-Latn-RS" sz="1900" dirty="0"/>
              <a:t>b davaocu usluga koji svoje usluge pruža na teritoriji strane ugovornice, da preda podatke o pretplatniku koji se odnose na usluge koje taj </a:t>
            </a:r>
            <a:r>
              <a:rPr lang="sr-Latn-RS" sz="1900" b="1" dirty="0">
                <a:solidFill>
                  <a:srgbClr val="FF0000"/>
                </a:solidFill>
              </a:rPr>
              <a:t>davalac usluga poseduje ili kontroliše</a:t>
            </a:r>
            <a:r>
              <a:rPr lang="en-US" sz="1900" dirty="0" smtClean="0"/>
              <a:t>. </a:t>
            </a:r>
            <a:endParaRPr lang="en-US" sz="1900" dirty="0"/>
          </a:p>
        </p:txBody>
      </p:sp>
      <p:sp>
        <p:nvSpPr>
          <p:cNvPr id="6" name="Rectangle 5">
            <a:extLst>
              <a:ext uri="{FF2B5EF4-FFF2-40B4-BE49-F238E27FC236}">
                <a16:creationId xmlns:a16="http://schemas.microsoft.com/office/drawing/2014/main" id="{524B6456-681F-2F44-A01A-AD3514E81BD2}"/>
              </a:ext>
            </a:extLst>
          </p:cNvPr>
          <p:cNvSpPr/>
          <p:nvPr/>
        </p:nvSpPr>
        <p:spPr>
          <a:xfrm>
            <a:off x="4633227" y="1276964"/>
            <a:ext cx="4414945" cy="5262979"/>
          </a:xfrm>
          <a:prstGeom prst="rect">
            <a:avLst/>
          </a:prstGeom>
        </p:spPr>
        <p:txBody>
          <a:bodyPr wrap="square">
            <a:spAutoFit/>
          </a:bodyPr>
          <a:lstStyle/>
          <a:p>
            <a:pPr marL="342900" indent="-342900" algn="just">
              <a:buFont typeface="Wingdings" pitchFamily="2" charset="2"/>
              <a:buChar char="ü"/>
            </a:pPr>
            <a:r>
              <a:rPr lang="sr-Latn-RS" sz="2100" dirty="0"/>
              <a:t>Davalac usluga može posedovati računarske podatke</a:t>
            </a:r>
            <a:r>
              <a:rPr lang="en-GB" sz="2100" dirty="0"/>
              <a:t>:</a:t>
            </a:r>
          </a:p>
          <a:p>
            <a:pPr marL="800100" lvl="1" indent="-342900" algn="just">
              <a:buFont typeface="Wingdings" pitchFamily="2" charset="2"/>
              <a:buChar char="ü"/>
            </a:pPr>
            <a:r>
              <a:rPr lang="sr-Latn-RS" sz="2100" dirty="0"/>
              <a:t>fizički;</a:t>
            </a:r>
          </a:p>
          <a:p>
            <a:pPr marL="800100" lvl="1" indent="-342900" algn="just">
              <a:buFont typeface="Wingdings" pitchFamily="2" charset="2"/>
              <a:buChar char="ü"/>
            </a:pPr>
            <a:r>
              <a:rPr lang="sr-Latn-RS" sz="2100" dirty="0"/>
              <a:t>konstruktivno (ima slobodnu kontrolu nad njihovom proizvodnjom); </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Lokacija podataka nije od značaja sve dok je kontroliše davalac usluga na datoj teritoriji; </a:t>
            </a:r>
            <a:r>
              <a:rPr lang="en-GB" sz="2100" dirty="0"/>
              <a:t> </a:t>
            </a:r>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a:t>Kontrola ne podrazumeva tehničku mogućnost da se pristupi podacima koji se čuvaju na udaljenoj lokaciji, koji nisu pod legitimnom </a:t>
            </a:r>
            <a:r>
              <a:rPr lang="sr-Latn-RS" sz="2100" dirty="0" smtClean="0"/>
              <a:t>kontrolom. </a:t>
            </a:r>
            <a:endParaRPr lang="en-GB" sz="2100" dirty="0"/>
          </a:p>
        </p:txBody>
      </p:sp>
    </p:spTree>
    <p:extLst>
      <p:ext uri="{BB962C8B-B14F-4D97-AF65-F5344CB8AC3E}">
        <p14:creationId xmlns:p14="http://schemas.microsoft.com/office/powerpoint/2010/main" val="1718097286"/>
      </p:ext>
    </p:extLst>
  </p:cSld>
  <p:clrMapOvr>
    <a:masterClrMapping/>
  </p:clrMapOvr>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117</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1059031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117</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117</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990525320"/>
      </p:ext>
    </p:extLst>
  </p:cSld>
  <p:clrMapOvr>
    <a:masterClrMapping/>
  </p:clrMapOvr>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118</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467916951"/>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118</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118</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4068868119"/>
      </p:ext>
    </p:extLst>
  </p:cSld>
  <p:clrMapOvr>
    <a:masterClrMapping/>
  </p:clrMapOvr>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19 </a:t>
            </a:r>
            <a:r>
              <a:rPr lang="en-GB" sz="3200" b="1" dirty="0"/>
              <a:t>– </a:t>
            </a:r>
            <a:r>
              <a:rPr lang="sr-Latn-RS" sz="3200" b="1" dirty="0" smtClean="0"/>
              <a:t>Pretraživanje i zaplena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id="{E69D06C5-AD37-4D56-868C-9D81A182EE60}"/>
              </a:ext>
            </a:extLst>
          </p:cNvPr>
          <p:cNvSpPr txBox="1">
            <a:spLocks/>
          </p:cNvSpPr>
          <p:nvPr/>
        </p:nvSpPr>
        <p:spPr bwMode="auto">
          <a:xfrm>
            <a:off x="348344" y="1130869"/>
            <a:ext cx="8519885" cy="512169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Pretraživanje i zaplena sačuvanih računarskih podataka</a:t>
            </a:r>
            <a:endParaRPr lang="en-GB" altLang="sr-Latn-RS" sz="28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en-GB" altLang="sr-Latn-RS" sz="2800" b="1" i="1" dirty="0" smtClean="0">
                <a:ea typeface="ＭＳ Ｐゴシック" pitchFamily="34" charset="-128"/>
              </a:rPr>
              <a:t>(</a:t>
            </a:r>
            <a:r>
              <a:rPr lang="sr-Latn-RS" altLang="sr-Latn-RS" sz="2800" b="1" i="1" dirty="0" smtClean="0">
                <a:ea typeface="ＭＳ Ｐゴシック" pitchFamily="34" charset="-128"/>
              </a:rPr>
              <a:t>Član </a:t>
            </a:r>
            <a:r>
              <a:rPr lang="en-GB" altLang="sr-Latn-RS" sz="2800" b="1" i="1" dirty="0" smtClean="0">
                <a:ea typeface="ＭＳ Ｐゴシック" pitchFamily="34" charset="-128"/>
              </a:rPr>
              <a:t>19 </a:t>
            </a:r>
            <a:r>
              <a:rPr lang="en-GB" altLang="sr-Latn-RS" sz="2800" b="1" i="1" dirty="0">
                <a:ea typeface="ＭＳ Ｐゴシック" pitchFamily="34" charset="-128"/>
              </a:rPr>
              <a:t>– </a:t>
            </a:r>
            <a:r>
              <a:rPr lang="en-GB" altLang="sr-Latn-RS" sz="2800" b="1" i="1" dirty="0" smtClean="0">
                <a:ea typeface="ＭＳ Ｐゴシック" pitchFamily="34" charset="-128"/>
              </a:rPr>
              <a:t>Bud</a:t>
            </a:r>
            <a:r>
              <a:rPr lang="sr-Latn-RS" altLang="sr-Latn-RS" sz="2800" b="1" i="1" dirty="0" smtClean="0">
                <a:ea typeface="ＭＳ Ｐゴシック" pitchFamily="34" charset="-128"/>
              </a:rPr>
              <a:t>impeštanska konvencija</a:t>
            </a:r>
            <a:r>
              <a:rPr lang="en-GB" altLang="sr-Latn-RS" sz="2800" b="1" i="1" dirty="0" smtClean="0">
                <a:ea typeface="ＭＳ Ｐゴシック" pitchFamily="34" charset="-128"/>
              </a:rPr>
              <a:t>)</a:t>
            </a:r>
            <a:endParaRPr lang="en-GB" altLang="sr-Latn-RS" sz="2800" b="1" i="1" dirty="0">
              <a:ea typeface="ＭＳ Ｐゴシック" pitchFamily="34" charset="-128"/>
            </a:endParaRPr>
          </a:p>
          <a:p>
            <a:pPr eaLnBrk="1" hangingPunct="1">
              <a:lnSpc>
                <a:spcPct val="80000"/>
              </a:lnSpc>
              <a:spcBef>
                <a:spcPts val="600"/>
              </a:spcBef>
              <a:spcAft>
                <a:spcPts val="1200"/>
              </a:spcAft>
              <a:defRPr/>
            </a:pPr>
            <a:r>
              <a:rPr lang="sr-Latn-RS" altLang="sr-Latn-RS" sz="2400" b="1" i="1" dirty="0" smtClean="0">
                <a:ea typeface="ＭＳ Ｐゴシック" pitchFamily="34" charset="-128"/>
              </a:rPr>
              <a:t>Gde</a:t>
            </a:r>
            <a:r>
              <a:rPr lang="en-GB" altLang="sr-Latn-RS" sz="2400" i="1" dirty="0" smtClean="0">
                <a:ea typeface="ＭＳ Ｐゴシック" pitchFamily="34" charset="-128"/>
              </a:rPr>
              <a:t>:</a:t>
            </a:r>
            <a:endParaRPr lang="en-GB" altLang="sr-Latn-RS" sz="2400" i="1" dirty="0">
              <a:ea typeface="ＭＳ Ｐゴシック" pitchFamily="34" charset="-128"/>
            </a:endParaRPr>
          </a:p>
          <a:p>
            <a:pPr lvl="1" eaLnBrk="1" hangingPunct="1">
              <a:lnSpc>
                <a:spcPct val="80000"/>
              </a:lnSpc>
              <a:spcBef>
                <a:spcPts val="600"/>
              </a:spcBef>
              <a:spcAft>
                <a:spcPts val="1200"/>
              </a:spcAft>
              <a:defRPr/>
            </a:pPr>
            <a:r>
              <a:rPr lang="sr-Latn-RS" altLang="sr-Latn-RS" sz="2000" i="1" dirty="0" smtClean="0">
                <a:ea typeface="ＭＳ Ｐゴシック" pitchFamily="34" charset="-128"/>
              </a:rPr>
              <a:t>U računarskom sistemu ili delu računarskog sistema; </a:t>
            </a:r>
            <a:endParaRPr lang="en-GB" altLang="sr-Latn-RS" sz="2000" i="1" dirty="0">
              <a:ea typeface="ＭＳ Ｐゴシック" pitchFamily="34" charset="-128"/>
            </a:endParaRPr>
          </a:p>
          <a:p>
            <a:pPr lvl="1" eaLnBrk="1" hangingPunct="1">
              <a:lnSpc>
                <a:spcPct val="80000"/>
              </a:lnSpc>
              <a:spcBef>
                <a:spcPts val="600"/>
              </a:spcBef>
              <a:spcAft>
                <a:spcPts val="1200"/>
              </a:spcAft>
              <a:defRPr/>
            </a:pPr>
            <a:r>
              <a:rPr lang="sr-Latn-RS" altLang="sr-Latn-RS" sz="2000" i="1" dirty="0" smtClean="0">
                <a:ea typeface="ＭＳ Ｐゴシック" pitchFamily="34" charset="-128"/>
              </a:rPr>
              <a:t>Na medijumu za čuvanje računarskih podataka; </a:t>
            </a:r>
            <a:endParaRPr lang="en-GB" altLang="sr-Latn-RS" sz="2000" i="1" dirty="0">
              <a:ea typeface="ＭＳ Ｐゴシック" pitchFamily="34" charset="-128"/>
            </a:endParaRPr>
          </a:p>
          <a:p>
            <a:pPr lvl="1" eaLnBrk="1" hangingPunct="1">
              <a:lnSpc>
                <a:spcPct val="80000"/>
              </a:lnSpc>
              <a:spcBef>
                <a:spcPts val="600"/>
              </a:spcBef>
              <a:spcAft>
                <a:spcPts val="1200"/>
              </a:spcAft>
              <a:defRPr/>
            </a:pPr>
            <a:r>
              <a:rPr lang="sr-Latn-RS" altLang="sr-Latn-RS" sz="2000" i="1" dirty="0" smtClean="0">
                <a:ea typeface="ＭＳ Ｐゴシック" pitchFamily="34" charset="-128"/>
              </a:rPr>
              <a:t>U računarskom sistemu kojem se može pristupiti iz početnog (hitno proširenje pretrage).</a:t>
            </a:r>
            <a:endParaRPr lang="en-GB" altLang="sr-Latn-RS" sz="2000" i="1" dirty="0">
              <a:ea typeface="ＭＳ Ｐゴシック" pitchFamily="34" charset="-128"/>
            </a:endParaRPr>
          </a:p>
          <a:p>
            <a:pPr eaLnBrk="1" hangingPunct="1">
              <a:lnSpc>
                <a:spcPct val="80000"/>
              </a:lnSpc>
              <a:spcBef>
                <a:spcPts val="600"/>
              </a:spcBef>
              <a:spcAft>
                <a:spcPts val="1200"/>
              </a:spcAft>
              <a:defRPr/>
            </a:pPr>
            <a:r>
              <a:rPr lang="sr-Latn-RS" altLang="sr-Latn-RS" sz="2400" b="1" i="1" dirty="0" smtClean="0">
                <a:ea typeface="ＭＳ Ｐゴシック" pitchFamily="34" charset="-128"/>
              </a:rPr>
              <a:t>Šta</a:t>
            </a:r>
            <a:r>
              <a:rPr lang="en-GB" altLang="sr-Latn-RS" sz="2400" i="1" dirty="0" smtClean="0">
                <a:ea typeface="ＭＳ Ｐゴシック" pitchFamily="34" charset="-128"/>
              </a:rPr>
              <a:t>: </a:t>
            </a:r>
            <a:endParaRPr lang="en-GB" altLang="sr-Latn-RS" sz="2400" i="1" dirty="0">
              <a:ea typeface="ＭＳ Ｐゴシック" pitchFamily="34" charset="-128"/>
            </a:endParaRPr>
          </a:p>
          <a:p>
            <a:pPr lvl="1" eaLnBrk="1" hangingPunct="1">
              <a:lnSpc>
                <a:spcPct val="80000"/>
              </a:lnSpc>
              <a:spcBef>
                <a:spcPts val="600"/>
              </a:spcBef>
              <a:spcAft>
                <a:spcPts val="1200"/>
              </a:spcAft>
              <a:defRPr/>
            </a:pPr>
            <a:r>
              <a:rPr lang="sr-Latn-RS" altLang="sr-Latn-RS" sz="2000" i="1" dirty="0" smtClean="0">
                <a:ea typeface="ＭＳ Ｐゴシック" pitchFamily="34" charset="-128"/>
              </a:rPr>
              <a:t>Zapleniti ili na sličan način obezbediti podatke kojima je pristupljeno; </a:t>
            </a:r>
            <a:endParaRPr lang="en-GB" altLang="sr-Latn-RS" sz="2000" i="1" dirty="0">
              <a:ea typeface="ＭＳ Ｐゴシック" pitchFamily="34" charset="-128"/>
            </a:endParaRPr>
          </a:p>
          <a:p>
            <a:pPr lvl="1" eaLnBrk="1" hangingPunct="1">
              <a:lnSpc>
                <a:spcPct val="80000"/>
              </a:lnSpc>
              <a:spcBef>
                <a:spcPts val="600"/>
              </a:spcBef>
              <a:spcAft>
                <a:spcPts val="1200"/>
              </a:spcAft>
              <a:defRPr/>
            </a:pPr>
            <a:r>
              <a:rPr lang="sr-Latn-RS" altLang="sr-Latn-RS" sz="2000" i="1" dirty="0" smtClean="0">
                <a:ea typeface="ＭＳ Ｐゴシック" pitchFamily="34" charset="-128"/>
              </a:rPr>
              <a:t>Ovlašćenje da se zahteva neophodna informacija kako bi se razumelo funkcionisanje sistema. </a:t>
            </a:r>
            <a:endParaRPr lang="en-GB" altLang="sr-Latn-RS" sz="2000" i="1" dirty="0">
              <a:ea typeface="ＭＳ Ｐゴシック" pitchFamily="34" charset="-128"/>
            </a:endParaRPr>
          </a:p>
        </p:txBody>
      </p:sp>
    </p:spTree>
    <p:extLst>
      <p:ext uri="{BB962C8B-B14F-4D97-AF65-F5344CB8AC3E}">
        <p14:creationId xmlns:p14="http://schemas.microsoft.com/office/powerpoint/2010/main" val="343629871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45354454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69096392"/>
      </p:ext>
    </p:extLst>
  </p:cSld>
  <p:clrMapOvr>
    <a:masterClrMapping/>
  </p:clrMapOvr>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48972"/>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endParaRPr lang="sr-Latn-RS" sz="3200" b="1" dirty="0" smtClean="0"/>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3">
            <a:extLst>
              <a:ext uri="{FF2B5EF4-FFF2-40B4-BE49-F238E27FC236}">
                <a16:creationId xmlns:a16="http://schemas.microsoft.com/office/drawing/2014/main" id="{E1718D79-515C-47A0-AAAF-D84C77BC1862}"/>
              </a:ext>
            </a:extLst>
          </p:cNvPr>
          <p:cNvSpPr txBox="1">
            <a:spLocks/>
          </p:cNvSpPr>
          <p:nvPr/>
        </p:nvSpPr>
        <p:spPr bwMode="auto">
          <a:xfrm>
            <a:off x="348344" y="1173480"/>
            <a:ext cx="8519885" cy="4678679"/>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Zapleniti ili na sličan način obezbediti računarske podatke kojima je pristupljeno</a:t>
            </a:r>
            <a:endParaRPr lang="en-GB" altLang="sr-Latn-RS" sz="2800" b="1" i="1" dirty="0">
              <a:ea typeface="ＭＳ Ｐゴシック" pitchFamily="34" charset="-128"/>
            </a:endParaRPr>
          </a:p>
          <a:p>
            <a:pPr eaLnBrk="1" hangingPunct="1">
              <a:lnSpc>
                <a:spcPct val="80000"/>
              </a:lnSpc>
              <a:spcBef>
                <a:spcPts val="600"/>
              </a:spcBef>
              <a:spcAft>
                <a:spcPts val="1200"/>
              </a:spcAft>
              <a:defRPr/>
            </a:pPr>
            <a:endParaRPr lang="en-GB" altLang="sr-Latn-RS" sz="1800" dirty="0">
              <a:ea typeface="ＭＳ Ｐゴシック" pitchFamily="34" charset="-128"/>
            </a:endParaRP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Fizička zaplena;</a:t>
            </a:r>
            <a:endParaRPr lang="en-GB" altLang="sr-Latn-RS" sz="2400" i="1" dirty="0">
              <a:ea typeface="ＭＳ Ｐゴシック" pitchFamily="34" charset="-128"/>
            </a:endParaRP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Zaplena jednostavnim kopiranjem podataka;</a:t>
            </a:r>
            <a:endParaRPr lang="en-GB" altLang="sr-Latn-RS" sz="2400" i="1" dirty="0">
              <a:ea typeface="ＭＳ Ｐゴシック" pitchFamily="34" charset="-128"/>
            </a:endParaRP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Zaplena kao</a:t>
            </a:r>
            <a:r>
              <a:rPr lang="en-US" altLang="sr-Latn-RS" sz="2400" i="1" dirty="0" smtClean="0">
                <a:ea typeface="ＭＳ Ｐゴシック" pitchFamily="34" charset="-128"/>
              </a:rPr>
              <a:t> </a:t>
            </a:r>
            <a:r>
              <a:rPr lang="sr-Latn-RS" altLang="sr-Latn-RS" sz="2400" i="1" dirty="0" smtClean="0">
                <a:ea typeface="ＭＳ Ｐゴシック" pitchFamily="34" charset="-128"/>
              </a:rPr>
              <a:t>održavanje celovitosti tih podataka, zadržavanjem u računaru u kojem su sačuvani; </a:t>
            </a:r>
            <a:endParaRPr lang="en-GB" altLang="sr-Latn-RS" sz="2400" i="1" dirty="0">
              <a:ea typeface="ＭＳ Ｐゴシック" pitchFamily="34" charset="-128"/>
            </a:endParaRP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Zaplena, tako što će se podaci učiniti nedostupnim ili, čak, uklanjanjem konkretnih podataka iz određenog računara ili računarskog sistema. </a:t>
            </a:r>
            <a:endParaRPr lang="en-GB" altLang="sr-Latn-RS" sz="2400" i="1" dirty="0">
              <a:ea typeface="ＭＳ Ｐゴシック" pitchFamily="34" charset="-128"/>
            </a:endParaRPr>
          </a:p>
        </p:txBody>
      </p:sp>
    </p:spTree>
    <p:extLst>
      <p:ext uri="{BB962C8B-B14F-4D97-AF65-F5344CB8AC3E}">
        <p14:creationId xmlns:p14="http://schemas.microsoft.com/office/powerpoint/2010/main" val="2372075195"/>
      </p:ext>
    </p:extLst>
  </p:cSld>
  <p:clrMapOvr>
    <a:masterClrMapping/>
  </p:clrMapOvr>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endParaRPr lang="sr-Latn-RS" sz="3200" b="1" dirty="0" smtClean="0"/>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15255"/>
            <a:ext cx="4476172" cy="5047536"/>
          </a:xfrm>
          <a:prstGeom prst="rect">
            <a:avLst/>
          </a:prstGeom>
        </p:spPr>
        <p:txBody>
          <a:bodyPr wrap="square">
            <a:spAutoFit/>
          </a:bodyPr>
          <a:lstStyle/>
          <a:p>
            <a:pPr marL="342900" indent="-342900" algn="just">
              <a:buFont typeface="Wingdings" panose="05000000000000000000" pitchFamily="2" charset="2"/>
              <a:buChar char="Ø"/>
            </a:pPr>
            <a:r>
              <a:rPr lang="sr-Latn-RS" sz="1400" dirty="0" smtClean="0"/>
              <a:t>1 Svaka Strana ugovornica treba da usvoji zakonodavne i druge mere, neophodne da bi svoje nadležne organe ovlastila, da na svojoj teritoriji </a:t>
            </a:r>
            <a:r>
              <a:rPr lang="sr-Latn-RS" sz="1400" b="1" dirty="0" smtClean="0">
                <a:solidFill>
                  <a:srgbClr val="FF0000"/>
                </a:solidFill>
              </a:rPr>
              <a:t>pretraže ili na sličan način pristupe</a:t>
            </a:r>
            <a:r>
              <a:rPr lang="sr-Latn-RS" sz="1400" dirty="0" smtClean="0"/>
              <a:t>: </a:t>
            </a:r>
          </a:p>
          <a:p>
            <a:pPr lvl="1" algn="just"/>
            <a:r>
              <a:rPr lang="sr-Latn-RS" sz="1400" dirty="0" smtClean="0"/>
              <a:t>a računarskom sistemu ili njegovom delu i u njemu sačuvanim računarskim podacima; i</a:t>
            </a:r>
          </a:p>
          <a:p>
            <a:pPr lvl="1" algn="just"/>
            <a:r>
              <a:rPr lang="sr-Latn-RS" sz="1400" dirty="0" smtClean="0"/>
              <a:t>b medijumu za čuvanje računarskih podataka na kome računarski podaci mogu da se sačuvaju.</a:t>
            </a:r>
          </a:p>
          <a:p>
            <a:pPr lvl="1" algn="just"/>
            <a:endParaRPr lang="sr-Latn-RS" sz="1400" dirty="0" smtClean="0"/>
          </a:p>
          <a:p>
            <a:pPr marL="342900" indent="-342900" algn="just">
              <a:buFont typeface="Wingdings" panose="05000000000000000000" pitchFamily="2" charset="2"/>
              <a:buChar char="Ø"/>
            </a:pPr>
            <a:r>
              <a:rPr lang="sr-Latn-RS" sz="1400" dirty="0" smtClean="0"/>
              <a:t>2 Svaka Strana ugovornica treba da usvoji zakonodavne i druge neophodne mere da obezbedi da, kada njeni nadležni organi pretražuju ili na sličan način pristupaju određenom računarskom sistemu ili njegovom delu, u skladu sa stavom 1.a ovog člana, </a:t>
            </a:r>
            <a:r>
              <a:rPr lang="sr-Latn-RS" sz="1400" dirty="0"/>
              <a:t>a</a:t>
            </a:r>
            <a:r>
              <a:rPr lang="sr-Latn-RS" sz="1400" dirty="0" smtClean="0"/>
              <a:t> imaju osnove da veruju da su podaci koje traže sačuvani u drugom računarskom sistemu ili njegovom delu na svojoj teritoriji, pri čemu se tim podacima može zakonito pristupiti, ili su oni dostupni preko početnog računarskog sistema, ti nadležni organi mogu odmah da prošire svoju pretragu ili da na drugi sličan način pristupe drugom računarskom sistemu.</a:t>
            </a:r>
            <a:endParaRPr lang="sr-Latn-RS" sz="14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1195876"/>
            <a:ext cx="4414945" cy="3000821"/>
          </a:xfrm>
          <a:prstGeom prst="rect">
            <a:avLst/>
          </a:prstGeom>
        </p:spPr>
        <p:txBody>
          <a:bodyPr wrap="square">
            <a:spAutoFit/>
          </a:bodyPr>
          <a:lstStyle/>
          <a:p>
            <a:pPr marL="342900" indent="-342900" algn="just">
              <a:buFont typeface="Wingdings" pitchFamily="2" charset="2"/>
              <a:buChar char="ü"/>
            </a:pPr>
            <a:r>
              <a:rPr lang="sr-Latn-RS" sz="2100" dirty="0" smtClean="0"/>
              <a:t>Pojam „pretraživanje“ znači tražiti, čitati, pregledati, istražiti ili ispitati.</a:t>
            </a:r>
            <a:r>
              <a:rPr lang="en-GB" sz="2100" dirty="0" smtClean="0"/>
              <a:t> </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Pojam „pristupiti na sličan način“ je tehnološki neutralan pojam koji omogućava </a:t>
            </a:r>
            <a:r>
              <a:rPr lang="sr-Latn-RS" sz="2100" i="1" dirty="0" smtClean="0"/>
              <a:t>ispitivanje</a:t>
            </a:r>
            <a:r>
              <a:rPr lang="sr-Latn-RS" sz="2100" dirty="0" smtClean="0"/>
              <a:t> neopipljivih podataka koji mogu biti u elektromagnetnoj formi. </a:t>
            </a:r>
            <a:endParaRPr lang="en-GB" sz="2100" dirty="0"/>
          </a:p>
        </p:txBody>
      </p:sp>
    </p:spTree>
    <p:extLst>
      <p:ext uri="{BB962C8B-B14F-4D97-AF65-F5344CB8AC3E}">
        <p14:creationId xmlns:p14="http://schemas.microsoft.com/office/powerpoint/2010/main" val="2729969265"/>
      </p:ext>
    </p:extLst>
  </p:cSld>
  <p:clrMapOvr>
    <a:masterClrMapping/>
  </p:clrMapOvr>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293757"/>
          </a:xfrm>
          <a:prstGeom prst="rect">
            <a:avLst/>
          </a:prstGeom>
        </p:spPr>
        <p:txBody>
          <a:bodyPr wrap="square">
            <a:spAutoFit/>
          </a:bodyPr>
          <a:lstStyle/>
          <a:p>
            <a:pPr marL="342900" indent="-342900" algn="just">
              <a:buFont typeface="Wingdings" panose="05000000000000000000" pitchFamily="2" charset="2"/>
              <a:buChar char="Ø"/>
            </a:pPr>
            <a:r>
              <a:rPr lang="sr-Latn-RS" sz="1400" dirty="0"/>
              <a:t>1 Svaka Strana ugovornica treba da usvoji zakonodavne i druge mere, neophodne da bi svoje nadležne organe ovlastila, da na svojoj teritoriji pretraže ili na sličan način pristupe: </a:t>
            </a:r>
          </a:p>
          <a:p>
            <a:pPr lvl="1" algn="just"/>
            <a:r>
              <a:rPr lang="sr-Latn-RS" sz="1400" dirty="0"/>
              <a:t>a </a:t>
            </a:r>
            <a:r>
              <a:rPr lang="sr-Latn-RS" sz="1400" b="1" dirty="0">
                <a:solidFill>
                  <a:srgbClr val="FF0000"/>
                </a:solidFill>
              </a:rPr>
              <a:t>računarskom sistemu ili njegovom delu </a:t>
            </a:r>
            <a:r>
              <a:rPr lang="sr-Latn-RS" sz="1400" dirty="0"/>
              <a:t>i </a:t>
            </a:r>
            <a:r>
              <a:rPr lang="sr-Latn-RS" sz="1400" b="1" dirty="0">
                <a:solidFill>
                  <a:srgbClr val="FF0000"/>
                </a:solidFill>
              </a:rPr>
              <a:t>u njemu sačuvanim računarskim podacima</a:t>
            </a:r>
            <a:r>
              <a:rPr lang="sr-Latn-RS" sz="1400" dirty="0"/>
              <a:t>; i</a:t>
            </a:r>
          </a:p>
          <a:p>
            <a:pPr lvl="1" algn="just"/>
            <a:r>
              <a:rPr lang="sr-Latn-RS" sz="1400" dirty="0"/>
              <a:t>b </a:t>
            </a:r>
            <a:r>
              <a:rPr lang="sr-Latn-RS" sz="1400" b="1" dirty="0">
                <a:solidFill>
                  <a:srgbClr val="FF0000"/>
                </a:solidFill>
              </a:rPr>
              <a:t>medijumu za čuvanje računarskih podataka </a:t>
            </a:r>
            <a:r>
              <a:rPr lang="sr-Latn-RS" sz="1400" dirty="0"/>
              <a:t>na kome računarski podaci mogu da se sačuvaju.</a:t>
            </a:r>
          </a:p>
          <a:p>
            <a:pPr lvl="1" algn="just"/>
            <a:endParaRPr lang="sr-Latn-RS" sz="1400" dirty="0"/>
          </a:p>
          <a:p>
            <a:pPr marL="342900" indent="-342900" algn="just">
              <a:buFont typeface="Wingdings" panose="05000000000000000000" pitchFamily="2" charset="2"/>
              <a:buChar char="Ø"/>
            </a:pPr>
            <a:r>
              <a:rPr lang="sr-Latn-RS" sz="1400" dirty="0" smtClean="0"/>
              <a:t>2 Svaka </a:t>
            </a:r>
            <a:r>
              <a:rPr lang="sr-Latn-RS" sz="1400" dirty="0"/>
              <a:t>Strana ugovornica treba da usvoji zakonodavne i druge neophodne mere da obezbedi da, kada njeni nadležni organi pretražuju ili na sličan način pristupaju određenom računarskom sistemu ili njegovom delu, u skladu sa stavom 1.a ovog člana, a imaju osnove da veruju da su podaci koje traže sačuvani u drugom računarskom sistemu ili njegovom delu na svojoj teritoriji, pri čemu se tim podacima može zakonito pristupiti, ili su oni dostupni preko početnog računarskog sistema, ti nadležni organi mogu odmah da prošire svoju pretragu ili da na drugi sličan način pristupe drugom računarskom </a:t>
            </a:r>
            <a:r>
              <a:rPr lang="sr-Latn-RS" sz="1400" dirty="0" smtClean="0"/>
              <a:t>sistemu</a:t>
            </a:r>
            <a:r>
              <a:rPr lang="en-US" sz="1600" dirty="0" smtClean="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1195876"/>
            <a:ext cx="4414945" cy="3647152"/>
          </a:xfrm>
          <a:prstGeom prst="rect">
            <a:avLst/>
          </a:prstGeom>
        </p:spPr>
        <p:txBody>
          <a:bodyPr wrap="square">
            <a:spAutoFit/>
          </a:bodyPr>
          <a:lstStyle/>
          <a:p>
            <a:pPr marL="342900" indent="-342900" algn="just">
              <a:buFont typeface="Wingdings" pitchFamily="2" charset="2"/>
              <a:buChar char="ü"/>
            </a:pPr>
            <a:r>
              <a:rPr lang="sr-Latn-RS" sz="2100" dirty="0" smtClean="0"/>
              <a:t>Ovlašćenje da se pretraži ili na sličan način pristupi</a:t>
            </a:r>
            <a:r>
              <a:rPr lang="en-GB" sz="2100" dirty="0" smtClean="0"/>
              <a:t>:</a:t>
            </a:r>
            <a:endParaRPr lang="en-GB" sz="2100" dirty="0"/>
          </a:p>
          <a:p>
            <a:pPr marL="800100" lvl="1" indent="-342900" algn="just">
              <a:buFont typeface="Wingdings" pitchFamily="2" charset="2"/>
              <a:buChar char="ü"/>
            </a:pPr>
            <a:r>
              <a:rPr lang="sr-Latn-RS" sz="2100" dirty="0" smtClean="0"/>
              <a:t>Računarskom sistemu; </a:t>
            </a:r>
            <a:endParaRPr lang="en-GB" sz="2100" dirty="0"/>
          </a:p>
          <a:p>
            <a:pPr marL="800100" lvl="1" indent="-342900" algn="just">
              <a:buFont typeface="Wingdings" pitchFamily="2" charset="2"/>
              <a:buChar char="ü"/>
            </a:pPr>
            <a:r>
              <a:rPr lang="sr-Latn-RS" sz="2100" dirty="0" smtClean="0"/>
              <a:t>Delu računarskog sistema; </a:t>
            </a:r>
            <a:endParaRPr lang="en-GB" sz="2100" dirty="0"/>
          </a:p>
          <a:p>
            <a:pPr marL="800100" lvl="1" indent="-342900" algn="just">
              <a:buFont typeface="Wingdings" pitchFamily="2" charset="2"/>
              <a:buChar char="ü"/>
            </a:pPr>
            <a:r>
              <a:rPr lang="sr-Latn-RS" sz="2100" dirty="0" smtClean="0"/>
              <a:t>Računarskim podacima koji se čuvaju u računarskom sistemu; </a:t>
            </a:r>
            <a:endParaRPr lang="en-GB" sz="2100" dirty="0"/>
          </a:p>
          <a:p>
            <a:pPr marL="800100" lvl="1" indent="-342900" algn="just">
              <a:buFont typeface="Wingdings" pitchFamily="2" charset="2"/>
              <a:buChar char="ü"/>
            </a:pPr>
            <a:r>
              <a:rPr lang="sr-Latn-RS" sz="2100" dirty="0" smtClean="0"/>
              <a:t>Medijumu za čuvanje računarskih podataka sa računarskim podacima sačuvanim na teritoriji. </a:t>
            </a:r>
            <a:r>
              <a:rPr lang="en-GB" sz="2100" dirty="0" smtClean="0"/>
              <a:t> </a:t>
            </a:r>
            <a:endParaRPr lang="en-GB" sz="2100" dirty="0"/>
          </a:p>
        </p:txBody>
      </p:sp>
    </p:spTree>
    <p:extLst>
      <p:ext uri="{BB962C8B-B14F-4D97-AF65-F5344CB8AC3E}">
        <p14:creationId xmlns:p14="http://schemas.microsoft.com/office/powerpoint/2010/main" val="111600366"/>
      </p:ext>
    </p:extLst>
  </p:cSld>
  <p:clrMapOvr>
    <a:masterClrMapping/>
  </p:clrMapOvr>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endParaRPr lang="sr-Latn-RS" sz="3200" b="1" dirty="0" smtClean="0"/>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6406" y="894204"/>
            <a:ext cx="4476172" cy="5078313"/>
          </a:xfrm>
          <a:prstGeom prst="rect">
            <a:avLst/>
          </a:prstGeom>
        </p:spPr>
        <p:txBody>
          <a:bodyPr wrap="square">
            <a:spAutoFit/>
          </a:bodyPr>
          <a:lstStyle/>
          <a:p>
            <a:pPr marL="342900" indent="-342900" algn="just">
              <a:buFont typeface="Wingdings" panose="05000000000000000000" pitchFamily="2" charset="2"/>
              <a:buChar char="Ø"/>
            </a:pPr>
            <a:r>
              <a:rPr lang="sr-Latn-RS" sz="1400" dirty="0"/>
              <a:t>1 Svaka Strana ugovornica treba da usvoji zakonodavne i druge mere, neophodne da bi svoje nadležne organe ovlastila, da na svojoj teritoriji pretraže ili na sličan način pristupe: </a:t>
            </a:r>
          </a:p>
          <a:p>
            <a:pPr lvl="1" algn="just"/>
            <a:r>
              <a:rPr lang="sr-Latn-RS" sz="1400" dirty="0"/>
              <a:t>a računarskom sistemu ili njegovom delu i u njemu sačuvanim računarskim podacima; i</a:t>
            </a:r>
          </a:p>
          <a:p>
            <a:pPr lvl="1" algn="just"/>
            <a:r>
              <a:rPr lang="sr-Latn-RS" sz="1400" dirty="0"/>
              <a:t>b medijumu za čuvanje računarskih podataka na kome računarski podaci mogu da se sačuvaju.</a:t>
            </a:r>
          </a:p>
          <a:p>
            <a:pPr lvl="1" algn="just"/>
            <a:endParaRPr lang="sr-Latn-RS" sz="1400" dirty="0"/>
          </a:p>
          <a:p>
            <a:pPr marL="342900" indent="-342900" algn="just">
              <a:buFont typeface="Wingdings" panose="05000000000000000000" pitchFamily="2" charset="2"/>
              <a:buChar char="Ø"/>
            </a:pPr>
            <a:r>
              <a:rPr lang="sr-Latn-RS" sz="1400" dirty="0"/>
              <a:t>2 Svaka Strana ugovornica treba da usvoji zakonodavne i druge neophodne mere da obezbedi da, kada njeni nadležni organi pretražuju ili na sličan način pristupaju određenom računarskom sistemu ili njegovom delu, u skladu sa stavom 1.a ovog člana, a imaju osnove da veruju da su podaci koje traže sačuvani u drugom računarskom sistemu ili njegovom delu na svojoj teritoriji, pri čemu se tim podacima može </a:t>
            </a:r>
            <a:r>
              <a:rPr lang="sr-Latn-RS" sz="1400" b="1" dirty="0">
                <a:solidFill>
                  <a:srgbClr val="FF0000"/>
                </a:solidFill>
              </a:rPr>
              <a:t>zakonito pristupiti, ili su oni dostupni preko početnog računarskog sistema</a:t>
            </a:r>
            <a:r>
              <a:rPr lang="sr-Latn-RS" sz="1400" dirty="0"/>
              <a:t>, ti nadležni organi mogu </a:t>
            </a:r>
            <a:r>
              <a:rPr lang="sr-Latn-RS" sz="1400" b="1" dirty="0">
                <a:solidFill>
                  <a:srgbClr val="FF0000"/>
                </a:solidFill>
              </a:rPr>
              <a:t>odmah da prošire svoju pretragu ili da na drugi sličan način pristupe</a:t>
            </a:r>
            <a:r>
              <a:rPr lang="sr-Latn-RS" sz="1400" dirty="0"/>
              <a:t> drugom računarskom sistemu</a:t>
            </a:r>
            <a:r>
              <a:rPr lang="en-US" sz="1600" dirty="0" smtClean="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1195876"/>
            <a:ext cx="4414945" cy="5940088"/>
          </a:xfrm>
          <a:prstGeom prst="rect">
            <a:avLst/>
          </a:prstGeom>
        </p:spPr>
        <p:txBody>
          <a:bodyPr wrap="square">
            <a:spAutoFit/>
          </a:bodyPr>
          <a:lstStyle/>
          <a:p>
            <a:pPr marL="342900" indent="-342900" algn="just">
              <a:buFont typeface="Wingdings" pitchFamily="2" charset="2"/>
              <a:buChar char="ü"/>
            </a:pPr>
            <a:r>
              <a:rPr lang="sr-Latn-RS" sz="1900" dirty="0" smtClean="0"/>
              <a:t>Ovlašćenje da se proširi pretraga ili na sličan način pristupi drugom računarskom sistemu ili delu drugog računarskog sistema, ukoliko se</a:t>
            </a:r>
            <a:r>
              <a:rPr lang="en-US" sz="1900" dirty="0" smtClean="0"/>
              <a:t>: </a:t>
            </a:r>
            <a:endParaRPr lang="en-US" sz="1900" dirty="0"/>
          </a:p>
          <a:p>
            <a:pPr marL="800100" lvl="1" indent="-342900" algn="just">
              <a:buFont typeface="Wingdings" pitchFamily="2" charset="2"/>
              <a:buChar char="ü"/>
            </a:pPr>
            <a:r>
              <a:rPr lang="sr-Latn-RS" sz="1900" dirty="0"/>
              <a:t>o</a:t>
            </a:r>
            <a:r>
              <a:rPr lang="sr-Latn-RS" sz="1900" dirty="0" smtClean="0"/>
              <a:t>snovano veruje da se traženi podaci nalaze u tom računarskom sistemu ili njegovom delu; i </a:t>
            </a:r>
          </a:p>
          <a:p>
            <a:pPr marL="800100" lvl="1" indent="-342900" algn="just">
              <a:buFont typeface="Wingdings" pitchFamily="2" charset="2"/>
              <a:buChar char="ü"/>
            </a:pPr>
            <a:r>
              <a:rPr lang="sr-Latn-RS" sz="1900" dirty="0"/>
              <a:t>a</a:t>
            </a:r>
            <a:r>
              <a:rPr lang="sr-Latn-RS" sz="1900" dirty="0" smtClean="0"/>
              <a:t>ko je drugi računarski sistem ili njegov deo takođe na datoj teritoriji. </a:t>
            </a:r>
            <a:endParaRPr lang="en-US" sz="1900" dirty="0"/>
          </a:p>
          <a:p>
            <a:pPr marL="800100" lvl="1" indent="-342900" algn="just">
              <a:buFont typeface="Wingdings" pitchFamily="2" charset="2"/>
              <a:buChar char="ü"/>
            </a:pPr>
            <a:r>
              <a:rPr lang="sr-Latn-RS" sz="1900" dirty="0" smtClean="0"/>
              <a:t>Ukoliko su podaci koji su predmet proširenja zakonito dostupni iz početnog računarskog sistema. </a:t>
            </a:r>
            <a:endParaRPr lang="en-US" sz="1900" dirty="0"/>
          </a:p>
          <a:p>
            <a:pPr marL="800100" lvl="1" indent="-342900" algn="just">
              <a:buFont typeface="Wingdings" pitchFamily="2" charset="2"/>
              <a:buChar char="ü"/>
            </a:pPr>
            <a:endParaRPr lang="en-US" sz="1900" dirty="0"/>
          </a:p>
          <a:p>
            <a:pPr marL="342900" indent="-342900" algn="just">
              <a:buFont typeface="Wingdings" pitchFamily="2" charset="2"/>
              <a:buChar char="ü"/>
            </a:pPr>
            <a:r>
              <a:rPr lang="sr-Latn-RS" sz="1900" dirty="0" smtClean="0"/>
              <a:t>Proširenje može biti predmet  uslova (tj. dozvole).</a:t>
            </a:r>
            <a:r>
              <a:rPr lang="en-US" sz="1900" dirty="0" smtClean="0"/>
              <a:t> </a:t>
            </a:r>
            <a:endParaRPr lang="en-US" sz="1900" dirty="0"/>
          </a:p>
          <a:p>
            <a:pPr marL="342900" indent="-342900" algn="just">
              <a:buFont typeface="Wingdings" pitchFamily="2" charset="2"/>
              <a:buChar char="ü"/>
            </a:pPr>
            <a:endParaRPr lang="en-US" sz="1900" dirty="0"/>
          </a:p>
          <a:p>
            <a:pPr marL="342900" indent="-342900" algn="just">
              <a:buFont typeface="Wingdings" pitchFamily="2" charset="2"/>
              <a:buChar char="ü"/>
            </a:pPr>
            <a:endParaRPr lang="en-GB" sz="1900" dirty="0"/>
          </a:p>
        </p:txBody>
      </p:sp>
    </p:spTree>
    <p:extLst>
      <p:ext uri="{BB962C8B-B14F-4D97-AF65-F5344CB8AC3E}">
        <p14:creationId xmlns:p14="http://schemas.microsoft.com/office/powerpoint/2010/main" val="2623088524"/>
      </p:ext>
    </p:extLst>
  </p:cSld>
  <p:clrMapOvr>
    <a:masterClrMapping/>
  </p:clrMapOvr>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a:t>
            </a:r>
            <a:r>
              <a:rPr lang="sr-Latn-RS" sz="3200" b="1" dirty="0" smtClean="0"/>
              <a:t>zaplena </a:t>
            </a:r>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209118"/>
          </a:xfrm>
          <a:prstGeom prst="rect">
            <a:avLst/>
          </a:prstGeom>
        </p:spPr>
        <p:txBody>
          <a:bodyPr wrap="square">
            <a:spAutoFit/>
          </a:bodyPr>
          <a:lstStyle/>
          <a:p>
            <a:pPr marL="342900" indent="-342900" algn="just">
              <a:buFont typeface="Wingdings" panose="05000000000000000000" pitchFamily="2" charset="2"/>
              <a:buChar char="Ø"/>
            </a:pPr>
            <a:r>
              <a:rPr lang="sr-Latn-RS" sz="1750" dirty="0" smtClean="0"/>
              <a:t>3 Svaka Strana ugovornica treba da usvoji zakonodavne i druge mere, neophodne da bi svoje nadležne organe ovlastila da zaplene ili na sličan način obezbede računarske podatke kojima je pristupljeno u skladu sa st. 1. ili 2. ovog člana. Te mere uključuju ovlašćenje da:</a:t>
            </a:r>
            <a:br>
              <a:rPr lang="sr-Latn-RS" sz="1750" dirty="0" smtClean="0"/>
            </a:br>
            <a:r>
              <a:rPr lang="sr-Latn-RS" sz="1750" dirty="0" smtClean="0"/>
              <a:t>a </a:t>
            </a:r>
            <a:r>
              <a:rPr lang="sr-Latn-RS" sz="1750" b="1" dirty="0" smtClean="0">
                <a:solidFill>
                  <a:srgbClr val="FF0000"/>
                </a:solidFill>
              </a:rPr>
              <a:t>zaplene ili na sličan način obezbede </a:t>
            </a:r>
            <a:r>
              <a:rPr lang="sr-Latn-RS" sz="1750" dirty="0" smtClean="0"/>
              <a:t>računarski sistem ili njegov deo ili medijum za čuvanje računarskih podataka;</a:t>
            </a:r>
            <a:br>
              <a:rPr lang="sr-Latn-RS" sz="1750" dirty="0" smtClean="0"/>
            </a:br>
            <a:r>
              <a:rPr lang="sr-Latn-RS" sz="1750" dirty="0" smtClean="0"/>
              <a:t>b naprave i zadrže kopije tih računarskih podataka;</a:t>
            </a:r>
            <a:br>
              <a:rPr lang="sr-Latn-RS" sz="1750" dirty="0" smtClean="0"/>
            </a:br>
            <a:r>
              <a:rPr lang="sr-Latn-RS" sz="1750" dirty="0" smtClean="0"/>
              <a:t>v održe celovitost relevantih sačuvanih računarskih podataka; i</a:t>
            </a:r>
            <a:br>
              <a:rPr lang="sr-Latn-RS" sz="1750" dirty="0" smtClean="0"/>
            </a:br>
            <a:r>
              <a:rPr lang="sr-Latn-RS" sz="1750" dirty="0" smtClean="0"/>
              <a:t>g učine računarske podatke nedostupnim ili ih uklone iz računarskog sistema kojem je pristupljeno.</a:t>
            </a:r>
            <a:endParaRPr lang="sr-Latn-R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1195876"/>
            <a:ext cx="4414945" cy="4616648"/>
          </a:xfrm>
          <a:prstGeom prst="rect">
            <a:avLst/>
          </a:prstGeom>
        </p:spPr>
        <p:txBody>
          <a:bodyPr wrap="square">
            <a:spAutoFit/>
          </a:bodyPr>
          <a:lstStyle/>
          <a:p>
            <a:pPr marL="342900" indent="-342900" algn="just">
              <a:buFont typeface="Wingdings" pitchFamily="2" charset="2"/>
              <a:buChar char="ü"/>
            </a:pPr>
            <a:r>
              <a:rPr lang="sr-Latn-RS" sz="2100" dirty="0" smtClean="0"/>
              <a:t>Pojam „zaplene“ znači oduzeti fizički medijum na kojem su podaci ili informacije zabeleženi, ili napraviti i zadržati kopiju tih informacija;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Pojam „na sličan način obezbediti“ predstavlja tehnološki neutralan pojam koji omogućava da se neopipljivi podaci koji mogu biti u elektromagnetnoj formi snime, učine nedostupnim ili da se zadrži njihova kopija. </a:t>
            </a:r>
            <a:endParaRPr lang="en-GB" sz="2100" dirty="0"/>
          </a:p>
        </p:txBody>
      </p:sp>
    </p:spTree>
    <p:extLst>
      <p:ext uri="{BB962C8B-B14F-4D97-AF65-F5344CB8AC3E}">
        <p14:creationId xmlns:p14="http://schemas.microsoft.com/office/powerpoint/2010/main" val="3866571497"/>
      </p:ext>
    </p:extLst>
  </p:cSld>
  <p:clrMapOvr>
    <a:masterClrMapping/>
  </p:clrMapOvr>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139969"/>
            <a:ext cx="4476172" cy="5209118"/>
          </a:xfrm>
          <a:prstGeom prst="rect">
            <a:avLst/>
          </a:prstGeom>
        </p:spPr>
        <p:txBody>
          <a:bodyPr wrap="square">
            <a:spAutoFit/>
          </a:bodyPr>
          <a:lstStyle/>
          <a:p>
            <a:pPr marL="342900" indent="-342900" algn="just">
              <a:buFont typeface="Wingdings" panose="05000000000000000000" pitchFamily="2" charset="2"/>
              <a:buChar char="Ø"/>
            </a:pPr>
            <a:r>
              <a:rPr lang="sr-Latn-RS" sz="1750" dirty="0"/>
              <a:t>3 Svaka Strana ugovornica treba da usvoji zakonodavne i druge mere, neophodne da bi svoje nadležne organe ovlastila da zaplene ili na sličan način obezbede računarske podatke kojima je pristupljeno u skladu sa st. 1. ili 2. ovog člana. Te mere uključuju ovlašćenje da:</a:t>
            </a:r>
            <a:br>
              <a:rPr lang="sr-Latn-RS" sz="1750" dirty="0"/>
            </a:br>
            <a:r>
              <a:rPr lang="sr-Latn-RS" sz="1750" dirty="0"/>
              <a:t>a zaplene ili na sličan način obezbede računarski sistem ili njegov deo ili medijum za čuvanje računarskih podataka;</a:t>
            </a:r>
            <a:br>
              <a:rPr lang="sr-Latn-RS" sz="1750" dirty="0"/>
            </a:br>
            <a:r>
              <a:rPr lang="sr-Latn-RS" sz="1750" dirty="0"/>
              <a:t>b </a:t>
            </a:r>
            <a:r>
              <a:rPr lang="sr-Latn-RS" sz="1750" b="1" dirty="0">
                <a:solidFill>
                  <a:srgbClr val="FF0000"/>
                </a:solidFill>
              </a:rPr>
              <a:t>naprave i zadrže kopije </a:t>
            </a:r>
            <a:r>
              <a:rPr lang="sr-Latn-RS" sz="1750" dirty="0"/>
              <a:t>tih računarskih podataka;</a:t>
            </a:r>
            <a:br>
              <a:rPr lang="sr-Latn-RS" sz="1750" dirty="0"/>
            </a:br>
            <a:r>
              <a:rPr lang="sr-Latn-RS" sz="1750" dirty="0"/>
              <a:t>v održe celovitost relevantih sačuvanih računarskih podataka; i</a:t>
            </a:r>
            <a:br>
              <a:rPr lang="sr-Latn-RS" sz="1750" dirty="0"/>
            </a:br>
            <a:r>
              <a:rPr lang="sr-Latn-RS" sz="1750" dirty="0"/>
              <a:t>g učine računarske podatke nedostupnim ili ih uklone iz računarskog sistema kojem je pristupljeno</a:t>
            </a:r>
            <a:r>
              <a:rPr lang="en-US" sz="1750" dirty="0" smtClean="0"/>
              <a:t>.</a:t>
            </a:r>
            <a:endParaRPr lang="en-U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707467" y="1098317"/>
            <a:ext cx="4314989" cy="5016758"/>
          </a:xfrm>
          <a:prstGeom prst="rect">
            <a:avLst/>
          </a:prstGeom>
        </p:spPr>
        <p:txBody>
          <a:bodyPr wrap="square">
            <a:spAutoFit/>
          </a:bodyPr>
          <a:lstStyle/>
          <a:p>
            <a:pPr marL="342900" indent="-342900" algn="just">
              <a:buFont typeface="Wingdings" pitchFamily="2" charset="2"/>
              <a:buChar char="ü"/>
            </a:pPr>
            <a:r>
              <a:rPr lang="sr-Latn-RS" sz="2000" dirty="0" smtClean="0"/>
              <a:t>Zaplena ne obuhvata nužno meru fizičkog oduzimanja računarskog sistema ili medijuma za čuvanje računarskih podataka;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Gde je moguće, organi za zaštitu pravnog poretka mogu napraviti i zadržati kopiju relevantnih podataka;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Mogućnost da se napravi i zadrži kopija podataka manje je zahtevan način da se obezbede računarski podaci, te je i odgovarajući u nekim situacijama. </a:t>
            </a:r>
            <a:endParaRPr lang="en-GB" sz="2000" dirty="0"/>
          </a:p>
        </p:txBody>
      </p:sp>
    </p:spTree>
    <p:extLst>
      <p:ext uri="{BB962C8B-B14F-4D97-AF65-F5344CB8AC3E}">
        <p14:creationId xmlns:p14="http://schemas.microsoft.com/office/powerpoint/2010/main" val="3782761023"/>
      </p:ext>
    </p:extLst>
  </p:cSld>
  <p:clrMapOvr>
    <a:masterClrMapping/>
  </p:clrMapOvr>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endParaRPr lang="sr-Latn-RS" sz="3200" b="1" dirty="0" smtClean="0"/>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912114"/>
          </a:xfrm>
          <a:prstGeom prst="rect">
            <a:avLst/>
          </a:prstGeom>
        </p:spPr>
        <p:txBody>
          <a:bodyPr wrap="square">
            <a:spAutoFit/>
          </a:bodyPr>
          <a:lstStyle/>
          <a:p>
            <a:pPr marL="342900" indent="-342900" algn="just">
              <a:buFont typeface="Wingdings" panose="05000000000000000000" pitchFamily="2" charset="2"/>
              <a:buChar char="Ø"/>
            </a:pPr>
            <a:r>
              <a:rPr lang="sr-Latn-RS" sz="1740" dirty="0"/>
              <a:t>3 Svaka Strana ugovornica treba da usvoji zakonodavne i druge mere, neophodne da bi svoje nadležne organe ovlastila da zaplene ili na sličan način obezbede računarske podatke kojima je pristupljeno u skladu sa st. 1. ili 2. ovog člana. Te mere uključuju ovlašćenje da:</a:t>
            </a:r>
            <a:br>
              <a:rPr lang="sr-Latn-RS" sz="1740" dirty="0"/>
            </a:br>
            <a:r>
              <a:rPr lang="sr-Latn-RS" sz="1740" dirty="0"/>
              <a:t>a zaplene ili na sličan način obezbede računarski sistem ili njegov deo ili medijum za čuvanje računarskih podataka;</a:t>
            </a:r>
            <a:br>
              <a:rPr lang="sr-Latn-RS" sz="1740" dirty="0"/>
            </a:br>
            <a:r>
              <a:rPr lang="sr-Latn-RS" sz="1740" dirty="0"/>
              <a:t>b naprave i zadrže kopije tih računarskih podataka;</a:t>
            </a:r>
            <a:br>
              <a:rPr lang="sr-Latn-RS" sz="1740" dirty="0"/>
            </a:br>
            <a:r>
              <a:rPr lang="sr-Latn-RS" sz="1740" dirty="0"/>
              <a:t>v </a:t>
            </a:r>
            <a:r>
              <a:rPr lang="sr-Latn-RS" sz="1740" b="1" dirty="0">
                <a:solidFill>
                  <a:srgbClr val="FF0000"/>
                </a:solidFill>
              </a:rPr>
              <a:t>održe celovitost</a:t>
            </a:r>
            <a:r>
              <a:rPr lang="sr-Latn-RS" sz="1740" dirty="0"/>
              <a:t> relevantih sačuvanih računarskih podataka; i</a:t>
            </a:r>
            <a:br>
              <a:rPr lang="sr-Latn-RS" sz="1740" dirty="0"/>
            </a:br>
            <a:r>
              <a:rPr lang="sr-Latn-RS" sz="1740" dirty="0"/>
              <a:t>g učine računarske podatke nedostupnim ili ih uklone iz računarskog sistema kojem je pristupljeno</a:t>
            </a:r>
            <a:r>
              <a:rPr lang="en-US" sz="1740" dirty="0" smtClean="0"/>
              <a:t>.</a:t>
            </a:r>
            <a:endParaRPr lang="en-US" sz="174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1195876"/>
            <a:ext cx="4414945" cy="3000821"/>
          </a:xfrm>
          <a:prstGeom prst="rect">
            <a:avLst/>
          </a:prstGeom>
        </p:spPr>
        <p:txBody>
          <a:bodyPr wrap="square">
            <a:spAutoFit/>
          </a:bodyPr>
          <a:lstStyle/>
          <a:p>
            <a:pPr marL="342900" indent="-342900" algn="just">
              <a:buFont typeface="Wingdings" pitchFamily="2" charset="2"/>
              <a:buChar char="ü"/>
            </a:pPr>
            <a:r>
              <a:rPr lang="sr-Latn-RS" sz="2100" dirty="0" smtClean="0"/>
              <a:t>Održavanje celovitosti računarskih podataka odnosi se na održanje lanca čuvanja. </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To iziskuje da se podaci koji su kopirani, uklonjeni ili obezbeđeni zadrže u istom stanju u kome su nađeni u vreme zaplene i da ostanu nepromenjeni. </a:t>
            </a:r>
            <a:endParaRPr lang="en-GB" sz="2100" dirty="0"/>
          </a:p>
        </p:txBody>
      </p:sp>
    </p:spTree>
    <p:extLst>
      <p:ext uri="{BB962C8B-B14F-4D97-AF65-F5344CB8AC3E}">
        <p14:creationId xmlns:p14="http://schemas.microsoft.com/office/powerpoint/2010/main" val="2383283391"/>
      </p:ext>
    </p:extLst>
  </p:cSld>
  <p:clrMapOvr>
    <a:masterClrMapping/>
  </p:clrMapOvr>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559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478423"/>
          </a:xfrm>
          <a:prstGeom prst="rect">
            <a:avLst/>
          </a:prstGeom>
        </p:spPr>
        <p:txBody>
          <a:bodyPr wrap="square">
            <a:spAutoFit/>
          </a:bodyPr>
          <a:lstStyle/>
          <a:p>
            <a:pPr marL="342900" indent="-342900" algn="just">
              <a:buFont typeface="Wingdings" panose="05000000000000000000" pitchFamily="2" charset="2"/>
              <a:buChar char="Ø"/>
            </a:pPr>
            <a:r>
              <a:rPr lang="sr-Latn-RS" sz="1750" dirty="0"/>
              <a:t>3 Svaka Strana ugovornica treba da usvoji zakonodavne i druge mere, neophodne da bi svoje nadležne organe ovlastila da zaplene ili na sličan način obezbede računarske podatke kojima je pristupljeno u skladu sa st. 1. ili 2. ovog člana. Te mere uključuju ovlašćenje da:</a:t>
            </a:r>
            <a:br>
              <a:rPr lang="sr-Latn-RS" sz="1750" dirty="0"/>
            </a:br>
            <a:r>
              <a:rPr lang="sr-Latn-RS" sz="1750" dirty="0"/>
              <a:t>a zaplene ili na sličan način obezbede računarski sistem ili njegov deo ili medijum za čuvanje računarskih podataka;</a:t>
            </a:r>
            <a:br>
              <a:rPr lang="sr-Latn-RS" sz="1750" dirty="0"/>
            </a:br>
            <a:r>
              <a:rPr lang="sr-Latn-RS" sz="1750" dirty="0"/>
              <a:t>b naprave i zadrže kopije tih računarskih podataka;</a:t>
            </a:r>
            <a:br>
              <a:rPr lang="sr-Latn-RS" sz="1750" dirty="0"/>
            </a:br>
            <a:r>
              <a:rPr lang="sr-Latn-RS" sz="1750" dirty="0"/>
              <a:t>v održe celovitost relevantih sačuvanih računarskih podataka; i</a:t>
            </a:r>
            <a:br>
              <a:rPr lang="sr-Latn-RS" sz="1750" dirty="0"/>
            </a:br>
            <a:r>
              <a:rPr lang="sr-Latn-RS" sz="1750" dirty="0"/>
              <a:t>g </a:t>
            </a:r>
            <a:r>
              <a:rPr lang="sr-Latn-RS" sz="1750" b="1" dirty="0">
                <a:solidFill>
                  <a:srgbClr val="FF0000"/>
                </a:solidFill>
              </a:rPr>
              <a:t>učine računarske podatke nedostupnim ili ih uklone </a:t>
            </a:r>
            <a:r>
              <a:rPr lang="sr-Latn-RS" sz="1750" dirty="0"/>
              <a:t>iz računarskog sistema kojem je pristupljeno</a:t>
            </a:r>
            <a:r>
              <a:rPr lang="en-US" sz="1750" dirty="0" smtClean="0"/>
              <a:t>.</a:t>
            </a:r>
            <a:endParaRPr lang="en-U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1195876"/>
            <a:ext cx="4414945" cy="4939814"/>
          </a:xfrm>
          <a:prstGeom prst="rect">
            <a:avLst/>
          </a:prstGeom>
        </p:spPr>
        <p:txBody>
          <a:bodyPr wrap="square">
            <a:spAutoFit/>
          </a:bodyPr>
          <a:lstStyle/>
          <a:p>
            <a:pPr marL="342900" indent="-342900" algn="just">
              <a:buFont typeface="Wingdings" pitchFamily="2" charset="2"/>
              <a:buChar char="ü"/>
            </a:pPr>
            <a:r>
              <a:rPr lang="sr-Latn-RS" sz="2100" dirty="0" smtClean="0"/>
              <a:t>Podaci se mogu učiniti nedostupnim bilo kojom tehničkom merom, uključujući i šifrovanjem.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Primenjuje se kada postoji opasnost od štete po društvo (npr. uputstvo kako napraviti bombu, dečija pornografija</a:t>
            </a:r>
            <a:r>
              <a:rPr lang="en-US" sz="2100" dirty="0" smtClean="0"/>
              <a:t>)</a:t>
            </a:r>
            <a:r>
              <a:rPr lang="sr-Latn-RS" sz="2100" dirty="0" smtClean="0"/>
              <a:t>.</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Uklanjanje podataka i činjenje podataka nedostupnim je privremena mera kojom se osumnjičenom privremeno uskraćuju podaci. </a:t>
            </a:r>
            <a:endParaRPr lang="en-GB" sz="2100" dirty="0"/>
          </a:p>
        </p:txBody>
      </p:sp>
    </p:spTree>
    <p:extLst>
      <p:ext uri="{BB962C8B-B14F-4D97-AF65-F5344CB8AC3E}">
        <p14:creationId xmlns:p14="http://schemas.microsoft.com/office/powerpoint/2010/main" val="2985897734"/>
      </p:ext>
    </p:extLst>
  </p:cSld>
  <p:clrMapOvr>
    <a:masterClrMapping/>
  </p:clrMapOvr>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endParaRPr lang="sr-Latn-RS" sz="3200" b="1" dirty="0" smtClean="0"/>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08981"/>
          </a:xfrm>
          <a:prstGeom prst="rect">
            <a:avLst/>
          </a:prstGeom>
        </p:spPr>
        <p:txBody>
          <a:bodyPr wrap="square">
            <a:spAutoFit/>
          </a:bodyPr>
          <a:lstStyle/>
          <a:p>
            <a:pPr marL="342900" indent="-342900" algn="just">
              <a:buFont typeface="Wingdings" panose="05000000000000000000" pitchFamily="2" charset="2"/>
              <a:buChar char="Ø"/>
            </a:pPr>
            <a:r>
              <a:rPr lang="sr-Latn-RS" sz="2000" dirty="0" smtClean="0"/>
              <a:t>4 Svaka Strana ugovornica treba da usvoji zakonodavne i druge mere, neophodne da bi svoje nadležne organe ovlastila da narede svakom </a:t>
            </a:r>
            <a:r>
              <a:rPr lang="sr-Latn-RS" sz="2000" b="1" dirty="0" smtClean="0">
                <a:solidFill>
                  <a:srgbClr val="FF0000"/>
                </a:solidFill>
              </a:rPr>
              <a:t>licu koje poznaje način rada računarskog sistema ili mere primenjene za zaštitu računarskih podataka</a:t>
            </a:r>
            <a:r>
              <a:rPr lang="sr-Latn-RS" sz="2000" dirty="0" smtClean="0"/>
              <a:t> na tom sistemu, da pruži, u razumnoj meri, neophodne podatke kako bi se omogućilo preduzimanje mera navedenih u stavovima 1. i 2.</a:t>
            </a:r>
          </a:p>
          <a:p>
            <a:pPr marL="342900" indent="-342900" algn="just">
              <a:buFont typeface="Wingdings" panose="05000000000000000000" pitchFamily="2" charset="2"/>
              <a:buChar char="Ø"/>
            </a:pPr>
            <a:r>
              <a:rPr lang="sr-Latn-RS" sz="2000" dirty="0" smtClean="0"/>
              <a:t>5 Na ovlašćenja i postupke navedene u ovom članu primenjuju se odredbe članova 14. i 15.</a:t>
            </a:r>
            <a:endParaRPr lang="sr-Latn-RS" sz="20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5078313"/>
          </a:xfrm>
          <a:prstGeom prst="rect">
            <a:avLst/>
          </a:prstGeom>
        </p:spPr>
        <p:txBody>
          <a:bodyPr wrap="square">
            <a:spAutoFit/>
          </a:bodyPr>
          <a:lstStyle/>
          <a:p>
            <a:pPr marL="342900" indent="-342900" algn="just">
              <a:buFont typeface="Wingdings" pitchFamily="2" charset="2"/>
              <a:buChar char="ü"/>
            </a:pPr>
            <a:r>
              <a:rPr lang="sr-Latn-RS" dirty="0" smtClean="0"/>
              <a:t>Često je potrebno konsultovati administratora sistema u vezi sa tehničkim modalitetima sprovođenja pretrage;</a:t>
            </a:r>
            <a:r>
              <a:rPr lang="en-US" dirty="0" smtClean="0"/>
              <a:t> </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sr-Latn-RS" dirty="0" smtClean="0"/>
              <a:t>Sprečava se ekonomsko opterećenje koje bi trpeli zakoniti poslovni entiteti tako što im se pruža pravni osnov za saradnju sa organima za zaštitu pravnog poretka u sprovođenju pretraživanja i zaplene; </a:t>
            </a:r>
            <a:r>
              <a:rPr lang="en-US" dirty="0" smtClean="0"/>
              <a:t> </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sr-Latn-RS" dirty="0" smtClean="0"/>
              <a:t>Jača delotvornost i poboljšava rentabilnost mere; </a:t>
            </a:r>
            <a:r>
              <a:rPr lang="en-US" dirty="0" smtClean="0"/>
              <a:t> </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en-US" dirty="0" smtClean="0"/>
              <a:t>M</a:t>
            </a:r>
            <a:r>
              <a:rPr lang="sr-Latn-RS" dirty="0" smtClean="0"/>
              <a:t>ere moraju biti razumne i ne smeju ugrožavati privatnost izvan razumne mere. </a:t>
            </a:r>
            <a:endParaRPr lang="en-GB" dirty="0"/>
          </a:p>
        </p:txBody>
      </p:sp>
    </p:spTree>
    <p:extLst>
      <p:ext uri="{BB962C8B-B14F-4D97-AF65-F5344CB8AC3E}">
        <p14:creationId xmlns:p14="http://schemas.microsoft.com/office/powerpoint/2010/main" val="4294450726"/>
      </p:ext>
    </p:extLst>
  </p:cSld>
  <p:clrMapOvr>
    <a:masterClrMapping/>
  </p:clrMapOvr>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19 – </a:t>
            </a:r>
            <a:r>
              <a:rPr lang="sr-Latn-RS" sz="3200" b="1" dirty="0"/>
              <a:t>Pretraživanje i zaplena </a:t>
            </a:r>
            <a:endParaRPr lang="sr-Latn-RS" sz="3200" b="1" dirty="0" smtClean="0"/>
          </a:p>
          <a:p>
            <a:pPr algn="r"/>
            <a:r>
              <a:rPr lang="sr-Latn-RS" sz="3200" b="1" dirty="0" smtClean="0"/>
              <a:t>računarskih </a:t>
            </a:r>
            <a:r>
              <a:rPr lang="sr-Latn-RS" sz="3200" b="1" dirty="0"/>
              <a:t>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770537"/>
          </a:xfrm>
          <a:prstGeom prst="rect">
            <a:avLst/>
          </a:prstGeom>
        </p:spPr>
        <p:txBody>
          <a:bodyPr wrap="square">
            <a:spAutoFit/>
          </a:bodyPr>
          <a:lstStyle/>
          <a:p>
            <a:pPr marL="342900" indent="-342900" algn="just">
              <a:buFont typeface="Wingdings" panose="05000000000000000000" pitchFamily="2" charset="2"/>
              <a:buChar char="Ø"/>
            </a:pPr>
            <a:r>
              <a:rPr lang="sr-Latn-RS" sz="1900" dirty="0"/>
              <a:t>4 Svaka Strana ugovornica treba da usvoji zakonodavne i druge mere, neophodne da bi svoje nadležne organe ovlastila da narede svakom licu koje poznaje način rada računarskog sistema ili mere primenjene za zaštitu računarskih podataka na tom sistemu, da pruži, u razumnoj meri, neophodne podatke kako bi se omogućilo preduzimanje mera navedenih u </a:t>
            </a:r>
            <a:r>
              <a:rPr lang="sr-Latn-RS" sz="1900" dirty="0" smtClean="0"/>
              <a:t>stavovima </a:t>
            </a:r>
            <a:r>
              <a:rPr lang="sr-Latn-RS" sz="1900" dirty="0"/>
              <a:t>1. i 2</a:t>
            </a:r>
            <a:r>
              <a:rPr lang="sr-Latn-RS" sz="1900" dirty="0" smtClean="0"/>
              <a:t>.</a:t>
            </a:r>
          </a:p>
          <a:p>
            <a:pPr algn="just"/>
            <a:endParaRPr lang="sr-Latn-RS" sz="1900" dirty="0"/>
          </a:p>
          <a:p>
            <a:pPr marL="342900" indent="-342900" algn="just">
              <a:buFont typeface="Wingdings" panose="05000000000000000000" pitchFamily="2" charset="2"/>
              <a:buChar char="Ø"/>
            </a:pPr>
            <a:r>
              <a:rPr lang="sr-Latn-RS" sz="1900" dirty="0"/>
              <a:t>5 Na ovlašćenja i postupke navedene u ovom članu </a:t>
            </a:r>
            <a:r>
              <a:rPr lang="sr-Latn-RS" sz="1900" b="1" dirty="0">
                <a:solidFill>
                  <a:srgbClr val="FF0000"/>
                </a:solidFill>
              </a:rPr>
              <a:t>primenjuju se odredbe </a:t>
            </a:r>
            <a:r>
              <a:rPr lang="sr-Latn-RS" sz="1900" b="1" dirty="0" smtClean="0">
                <a:solidFill>
                  <a:srgbClr val="FF0000"/>
                </a:solidFill>
              </a:rPr>
              <a:t>članova </a:t>
            </a:r>
            <a:r>
              <a:rPr lang="sr-Latn-RS" sz="1900" b="1" dirty="0">
                <a:solidFill>
                  <a:srgbClr val="FF0000"/>
                </a:solidFill>
              </a:rPr>
              <a:t>14. i 15</a:t>
            </a:r>
            <a:r>
              <a:rPr lang="en-US" sz="1900" b="1" dirty="0" smtClean="0">
                <a:solidFill>
                  <a:srgbClr val="FF0000"/>
                </a:solidFill>
              </a:rPr>
              <a:t>.</a:t>
            </a:r>
            <a:endParaRPr lang="en-US" sz="1900"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606954" y="1039775"/>
            <a:ext cx="4414945" cy="2862322"/>
          </a:xfrm>
          <a:prstGeom prst="rect">
            <a:avLst/>
          </a:prstGeom>
        </p:spPr>
        <p:txBody>
          <a:bodyPr wrap="square">
            <a:spAutoFit/>
          </a:bodyPr>
          <a:lstStyle/>
          <a:p>
            <a:pPr marL="342900" indent="-342900" algn="just">
              <a:buFont typeface="Wingdings" pitchFamily="2" charset="2"/>
              <a:buChar char="ü"/>
            </a:pPr>
            <a:r>
              <a:rPr lang="sr-Latn-RS" sz="2000" dirty="0" smtClean="0"/>
              <a:t>Uslovi i ograničenja mogu uključiti odredbe koje se odnose na angažovanje i finansijsku nadoknadu za svedoke i veštake.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Da li će pojedinci biti obavešteni da su računarski podaci obezbeđeni kopiranjem ili ne, ostaje na Stranama da odluče. </a:t>
            </a:r>
            <a:r>
              <a:rPr lang="en-US" sz="2000" dirty="0" smtClean="0"/>
              <a:t> </a:t>
            </a:r>
            <a:endParaRPr lang="en-US" sz="2000" dirty="0"/>
          </a:p>
        </p:txBody>
      </p:sp>
    </p:spTree>
    <p:extLst>
      <p:ext uri="{BB962C8B-B14F-4D97-AF65-F5344CB8AC3E}">
        <p14:creationId xmlns:p14="http://schemas.microsoft.com/office/powerpoint/2010/main" val="12841545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336607418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34366434"/>
      </p:ext>
    </p:extLst>
  </p:cSld>
  <p:clrMapOvr>
    <a:masterClrMapping/>
  </p:clrMapOvr>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20 </a:t>
            </a:r>
            <a:r>
              <a:rPr lang="en-150" sz="3200" b="1" dirty="0" smtClean="0"/>
              <a:t>–</a:t>
            </a:r>
            <a:r>
              <a:rPr lang="sr-Latn-RS" sz="3200" b="1" dirty="0" smtClean="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id="{E3CDF5EA-36B1-46C0-B8AE-3BDC8A0FAA47}"/>
              </a:ext>
            </a:extLst>
          </p:cNvPr>
          <p:cNvSpPr txBox="1">
            <a:spLocks/>
          </p:cNvSpPr>
          <p:nvPr/>
        </p:nvSpPr>
        <p:spPr bwMode="auto">
          <a:xfrm>
            <a:off x="348344" y="1211170"/>
            <a:ext cx="8519885" cy="521208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Prikupljanje računarskih podataka u realnom vremenu</a:t>
            </a:r>
          </a:p>
          <a:p>
            <a:pPr marL="0" indent="0" algn="ctr" eaLnBrk="1" hangingPunct="1">
              <a:lnSpc>
                <a:spcPct val="80000"/>
              </a:lnSpc>
              <a:spcBef>
                <a:spcPts val="600"/>
              </a:spcBef>
              <a:spcAft>
                <a:spcPts val="1200"/>
              </a:spcAft>
              <a:buFont typeface="Arial" pitchFamily="34" charset="0"/>
              <a:buNone/>
              <a:defRPr/>
            </a:pPr>
            <a:r>
              <a:rPr lang="en-GB" altLang="sr-Latn-RS" sz="2800" b="1" i="1" dirty="0" smtClean="0">
                <a:ea typeface="ＭＳ Ｐゴシック" pitchFamily="34" charset="-128"/>
              </a:rPr>
              <a:t>(</a:t>
            </a:r>
            <a:r>
              <a:rPr lang="sr-Latn-RS" altLang="sr-Latn-RS" sz="2800" b="1" i="1" dirty="0" smtClean="0">
                <a:ea typeface="ＭＳ Ｐゴシック" pitchFamily="34" charset="-128"/>
              </a:rPr>
              <a:t>Član 20 </a:t>
            </a:r>
            <a:r>
              <a:rPr lang="en-GB" altLang="sr-Latn-RS" sz="2800" b="1" i="1" dirty="0" smtClean="0">
                <a:ea typeface="ＭＳ Ｐゴシック" pitchFamily="34" charset="-128"/>
              </a:rPr>
              <a:t>– </a:t>
            </a:r>
            <a:r>
              <a:rPr lang="sr-Latn-RS" altLang="sr-Latn-RS" sz="2800" b="1" i="1" dirty="0" smtClean="0">
                <a:ea typeface="ＭＳ Ｐゴシック" pitchFamily="34" charset="-128"/>
              </a:rPr>
              <a:t>Budimpeštanska konvencija</a:t>
            </a:r>
            <a:r>
              <a:rPr lang="en-GB" altLang="sr-Latn-RS" sz="2800" b="1" i="1" dirty="0" smtClean="0">
                <a:ea typeface="ＭＳ Ｐゴシック" pitchFamily="34" charset="-128"/>
              </a:rPr>
              <a:t>)</a:t>
            </a:r>
            <a:endParaRPr lang="en-GB" altLang="sr-Latn-RS" sz="28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endParaRPr lang="en-GB" altLang="sr-Latn-RS" sz="2800" b="1" i="1" dirty="0">
              <a:ea typeface="ＭＳ Ｐゴシック" pitchFamily="34" charset="-128"/>
            </a:endParaRPr>
          </a:p>
          <a:p>
            <a:pPr algn="ctr" eaLnBrk="1" hangingPunct="1">
              <a:lnSpc>
                <a:spcPct val="80000"/>
              </a:lnSpc>
              <a:spcBef>
                <a:spcPts val="600"/>
              </a:spcBef>
              <a:spcAft>
                <a:spcPts val="1200"/>
              </a:spcAft>
              <a:defRPr/>
            </a:pPr>
            <a:r>
              <a:rPr lang="sr-Latn-RS" altLang="sr-Latn-RS" sz="2800" i="1" dirty="0" smtClean="0">
                <a:ea typeface="ＭＳ Ｐゴシック" pitchFamily="34" charset="-128"/>
              </a:rPr>
              <a:t>Omogućavaju istrage „uživo;“</a:t>
            </a: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r-Latn-RS" altLang="sr-Latn-RS" sz="2800" i="1" dirty="0" smtClean="0">
                <a:ea typeface="ＭＳ Ｐゴシック" pitchFamily="34" charset="-128"/>
              </a:rPr>
              <a:t>Intruzivna mera, iziskuje adekvatne zakone; </a:t>
            </a:r>
            <a:r>
              <a:rPr lang="en-GB" altLang="sr-Latn-RS" sz="2800" i="1" dirty="0" smtClean="0">
                <a:ea typeface="ＭＳ Ｐゴシック" pitchFamily="34" charset="-128"/>
              </a:rPr>
              <a:t> </a:t>
            </a: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r-Latn-RS" altLang="sr-Latn-RS" sz="2800" i="1" dirty="0" smtClean="0">
                <a:ea typeface="ＭＳ Ｐゴシック" pitchFamily="34" charset="-128"/>
              </a:rPr>
              <a:t>Organi za zaštitu pravnog poretka treba da prikupe ili snime podatke u realnom vremenu, primenjujući tehnička sredstva; </a:t>
            </a:r>
          </a:p>
          <a:p>
            <a:pPr algn="ctr" eaLnBrk="1" hangingPunct="1">
              <a:lnSpc>
                <a:spcPct val="80000"/>
              </a:lnSpc>
              <a:spcBef>
                <a:spcPts val="600"/>
              </a:spcBef>
              <a:spcAft>
                <a:spcPts val="1200"/>
              </a:spcAft>
              <a:defRPr/>
            </a:pPr>
            <a:r>
              <a:rPr lang="sr-Latn-RS" altLang="sr-Latn-RS" sz="2800" i="1" dirty="0" smtClean="0">
                <a:ea typeface="ＭＳ Ｐゴシック" pitchFamily="34" charset="-128"/>
              </a:rPr>
              <a:t>Ovlašćenje da se davaoci usluga obavežu da u realnom vremenu prikupljaju ili snimaju podatke svojih klijenata.</a:t>
            </a:r>
            <a:endParaRPr lang="en-GB" altLang="sr-Latn-RS" sz="2800" i="1" dirty="0">
              <a:ea typeface="ＭＳ Ｐゴシック" pitchFamily="34" charset="-128"/>
            </a:endParaRPr>
          </a:p>
        </p:txBody>
      </p:sp>
    </p:spTree>
    <p:extLst>
      <p:ext uri="{BB962C8B-B14F-4D97-AF65-F5344CB8AC3E}">
        <p14:creationId xmlns:p14="http://schemas.microsoft.com/office/powerpoint/2010/main" val="1527496853"/>
      </p:ext>
    </p:extLst>
  </p:cSld>
  <p:clrMapOvr>
    <a:masterClrMapping/>
  </p:clrMapOvr>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209118"/>
          </a:xfrm>
          <a:prstGeom prst="rect">
            <a:avLst/>
          </a:prstGeom>
        </p:spPr>
        <p:txBody>
          <a:bodyPr wrap="square">
            <a:spAutoFit/>
          </a:bodyPr>
          <a:lstStyle/>
          <a:p>
            <a:pPr marL="342900" indent="-342900" algn="just">
              <a:buFont typeface="Wingdings" panose="05000000000000000000" pitchFamily="2" charset="2"/>
              <a:buChar char="Ø"/>
            </a:pPr>
            <a:r>
              <a:rPr lang="sr-Latn-RS" sz="1750" dirty="0" smtClean="0"/>
              <a:t>1 Svaka Strana ugovornica treba da usvoji zakonodavne i druge mere, neophodne da bi svoje nadležne organe ovlastila:</a:t>
            </a:r>
            <a:br>
              <a:rPr lang="sr-Latn-RS" sz="1750" dirty="0" smtClean="0"/>
            </a:br>
            <a:r>
              <a:rPr lang="sr-Latn-RS" sz="1750" dirty="0" smtClean="0"/>
              <a:t>a da </a:t>
            </a:r>
            <a:r>
              <a:rPr lang="sr-Latn-RS" sz="1750" b="1" dirty="0" smtClean="0">
                <a:solidFill>
                  <a:srgbClr val="FF0000"/>
                </a:solidFill>
              </a:rPr>
              <a:t>prikupljaju ili snimaju</a:t>
            </a:r>
            <a:r>
              <a:rPr lang="sr-Latn-RS" sz="1750" b="1" dirty="0" smtClean="0"/>
              <a:t>,</a:t>
            </a:r>
            <a:r>
              <a:rPr lang="sr-Latn-RS" sz="1750" b="1" dirty="0" smtClean="0">
                <a:solidFill>
                  <a:srgbClr val="FF0000"/>
                </a:solidFill>
              </a:rPr>
              <a:t> </a:t>
            </a:r>
            <a:r>
              <a:rPr lang="sr-Latn-RS" sz="1750" dirty="0" smtClean="0"/>
              <a:t> primenjujući tehnička sredstva na svojoj teritoriji, i</a:t>
            </a:r>
            <a:br>
              <a:rPr lang="sr-Latn-RS" sz="1750" dirty="0" smtClean="0"/>
            </a:br>
            <a:r>
              <a:rPr lang="sr-Latn-RS" sz="1750" dirty="0" smtClean="0"/>
              <a:t>b </a:t>
            </a:r>
            <a:r>
              <a:rPr lang="sr-Latn-RS" sz="1750" b="1" dirty="0" smtClean="0">
                <a:solidFill>
                  <a:srgbClr val="FF0000"/>
                </a:solidFill>
              </a:rPr>
              <a:t>obavežu davaoca usluga</a:t>
            </a:r>
            <a:r>
              <a:rPr lang="sr-Latn-RS" sz="1750" dirty="0" smtClean="0"/>
              <a:t>, da u okviru njegovih postojećih tehničkih mogućnosti:</a:t>
            </a:r>
            <a:br>
              <a:rPr lang="sr-Latn-RS" sz="1750" dirty="0" smtClean="0"/>
            </a:br>
            <a:r>
              <a:rPr lang="sr-Latn-RS" sz="1750" dirty="0" smtClean="0"/>
              <a:t>i </a:t>
            </a:r>
            <a:r>
              <a:rPr lang="sr-Latn-RS" sz="1750" b="1" dirty="0" smtClean="0">
                <a:solidFill>
                  <a:srgbClr val="FF0000"/>
                </a:solidFill>
              </a:rPr>
              <a:t>prikuplja ili snima</a:t>
            </a:r>
            <a:r>
              <a:rPr lang="sr-Latn-RS" sz="1750" dirty="0" smtClean="0"/>
              <a:t> primenjujući tehnička sredstva na teritoriji te Strane, ili</a:t>
            </a:r>
            <a:br>
              <a:rPr lang="sr-Latn-RS" sz="1750" dirty="0" smtClean="0"/>
            </a:br>
            <a:r>
              <a:rPr lang="sr-Latn-RS" sz="1750" dirty="0" smtClean="0"/>
              <a:t>ii </a:t>
            </a:r>
            <a:r>
              <a:rPr lang="sr-Latn-RS" sz="1750" b="1" dirty="0" smtClean="0">
                <a:solidFill>
                  <a:srgbClr val="FF0000"/>
                </a:solidFill>
              </a:rPr>
              <a:t>sarađuje i pomaže</a:t>
            </a:r>
            <a:r>
              <a:rPr lang="sr-Latn-RS" sz="1750" dirty="0" smtClean="0"/>
              <a:t> nadležnim organima u prikupljanju ili snimanju, u realnom vremenu, podataka o saobraćaju koji se odnose na određene komunikacije na njenoj teritoriji, čiji se prenos vrši preko računarskog sistema.</a:t>
            </a:r>
            <a:endParaRPr lang="sr-Latn-R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87469"/>
            <a:ext cx="4414945" cy="3170099"/>
          </a:xfrm>
          <a:prstGeom prst="rect">
            <a:avLst/>
          </a:prstGeom>
        </p:spPr>
        <p:txBody>
          <a:bodyPr wrap="square">
            <a:spAutoFit/>
          </a:bodyPr>
          <a:lstStyle/>
          <a:p>
            <a:pPr marL="342900" indent="-342900" algn="just">
              <a:buFont typeface="Wingdings" pitchFamily="2" charset="2"/>
              <a:buChar char="ü"/>
            </a:pPr>
            <a:r>
              <a:rPr lang="sr-Latn-RS" sz="2000" dirty="0" smtClean="0"/>
              <a:t>Nadležno telo je ovlašćeno da</a:t>
            </a:r>
            <a:endParaRPr lang="en-US" sz="2000" dirty="0"/>
          </a:p>
          <a:p>
            <a:pPr marL="800100" lvl="1" indent="-342900" algn="just">
              <a:buFont typeface="Wingdings" pitchFamily="2" charset="2"/>
              <a:buChar char="ü"/>
            </a:pPr>
            <a:r>
              <a:rPr lang="sr-Latn-RS" sz="2000" dirty="0" smtClean="0"/>
              <a:t>direktno prikuplja ili snima podatke o saobraćaju; </a:t>
            </a:r>
            <a:endParaRPr lang="en-US" sz="2000" dirty="0"/>
          </a:p>
          <a:p>
            <a:pPr marL="800100" lvl="1" indent="-342900" algn="just">
              <a:buFont typeface="Wingdings" pitchFamily="2" charset="2"/>
              <a:buChar char="ü"/>
            </a:pPr>
            <a:r>
              <a:rPr lang="sr-Latn-RS" sz="2000" dirty="0"/>
              <a:t>o</a:t>
            </a:r>
            <a:r>
              <a:rPr lang="sr-Latn-RS" sz="2000" dirty="0" smtClean="0"/>
              <a:t>baveže davaoca usluga da prikuplja ili snima podatke o saobraćaju; </a:t>
            </a:r>
            <a:endParaRPr lang="en-US" sz="2000" dirty="0"/>
          </a:p>
          <a:p>
            <a:pPr marL="800100" lvl="1" indent="-342900" algn="just">
              <a:buFont typeface="Wingdings" pitchFamily="2" charset="2"/>
              <a:buChar char="ü"/>
            </a:pPr>
            <a:r>
              <a:rPr lang="sr-Latn-RS" sz="2000" dirty="0"/>
              <a:t>o</a:t>
            </a:r>
            <a:r>
              <a:rPr lang="sr-Latn-RS" sz="2000" dirty="0" smtClean="0"/>
              <a:t>baveže davaoca usluga da sarađuje i pomaže nadležnom telu. </a:t>
            </a:r>
            <a:r>
              <a:rPr lang="en-US" sz="2000" dirty="0" smtClean="0"/>
              <a:t>  </a:t>
            </a:r>
            <a:endParaRPr lang="en-US" sz="2000" dirty="0"/>
          </a:p>
          <a:p>
            <a:pPr algn="just"/>
            <a:endParaRPr lang="en-US" sz="2000" dirty="0"/>
          </a:p>
        </p:txBody>
      </p:sp>
    </p:spTree>
    <p:extLst>
      <p:ext uri="{BB962C8B-B14F-4D97-AF65-F5344CB8AC3E}">
        <p14:creationId xmlns:p14="http://schemas.microsoft.com/office/powerpoint/2010/main" val="1765902116"/>
      </p:ext>
    </p:extLst>
  </p:cSld>
  <p:clrMapOvr>
    <a:masterClrMapping/>
  </p:clrMapOvr>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anose="05000000000000000000" pitchFamily="2" charset="2"/>
              <a:buChar char="Ø"/>
            </a:pPr>
            <a:r>
              <a:rPr lang="sr-Latn-RS" sz="1700" dirty="0"/>
              <a:t>1 Svaka Strana ugovornica treba da usvoji zakonodavne i druge mere, neophodne da bi svoje nadležne organe ovlastila:</a:t>
            </a:r>
            <a:br>
              <a:rPr lang="sr-Latn-RS" sz="1700" dirty="0"/>
            </a:br>
            <a:r>
              <a:rPr lang="sr-Latn-RS" sz="1700" dirty="0"/>
              <a:t>a da prikupljaju ili snimaju</a:t>
            </a:r>
            <a:r>
              <a:rPr lang="sr-Latn-RS" sz="1700" b="1" dirty="0"/>
              <a:t>,</a:t>
            </a:r>
            <a:r>
              <a:rPr lang="sr-Latn-RS" sz="1700" b="1" dirty="0">
                <a:solidFill>
                  <a:srgbClr val="FF0000"/>
                </a:solidFill>
              </a:rPr>
              <a:t> </a:t>
            </a:r>
            <a:r>
              <a:rPr lang="sr-Latn-RS" sz="1700" dirty="0"/>
              <a:t> primenjujući </a:t>
            </a:r>
            <a:r>
              <a:rPr lang="sr-Latn-RS" sz="1700" b="1" dirty="0">
                <a:solidFill>
                  <a:srgbClr val="FF0000"/>
                </a:solidFill>
              </a:rPr>
              <a:t>tehnička sredstva </a:t>
            </a:r>
            <a:r>
              <a:rPr lang="sr-Latn-RS" sz="1700" dirty="0"/>
              <a:t>na svojoj teritoriji, i</a:t>
            </a:r>
            <a:br>
              <a:rPr lang="sr-Latn-RS" sz="1700" dirty="0"/>
            </a:br>
            <a:r>
              <a:rPr lang="sr-Latn-RS" sz="1700" dirty="0"/>
              <a:t>b obavežu davaoca usluga, da u okviru njegovih postojećih tehničkih mogućnosti</a:t>
            </a:r>
            <a:r>
              <a:rPr lang="sr-Latn-RS" sz="1700" dirty="0" smtClean="0"/>
              <a:t>:</a:t>
            </a:r>
          </a:p>
          <a:p>
            <a:pPr algn="just"/>
            <a:r>
              <a:rPr lang="sr-Latn-RS" sz="1700" dirty="0"/>
              <a:t/>
            </a:r>
            <a:br>
              <a:rPr lang="sr-Latn-RS" sz="1700" dirty="0"/>
            </a:br>
            <a:r>
              <a:rPr lang="sr-Latn-RS" sz="1700" dirty="0" smtClean="0"/>
              <a:t>		i </a:t>
            </a:r>
            <a:r>
              <a:rPr lang="sr-Latn-RS" sz="1700" dirty="0"/>
              <a:t>prikuplja ili snima primenjujući </a:t>
            </a:r>
            <a:r>
              <a:rPr lang="sr-Latn-RS" sz="1700" dirty="0" smtClean="0"/>
              <a:t>			</a:t>
            </a:r>
            <a:r>
              <a:rPr lang="sr-Latn-RS" sz="1700" b="1" dirty="0" smtClean="0">
                <a:solidFill>
                  <a:srgbClr val="FF0000"/>
                </a:solidFill>
              </a:rPr>
              <a:t>tehnička </a:t>
            </a:r>
            <a:r>
              <a:rPr lang="sr-Latn-RS" sz="1700" b="1" dirty="0">
                <a:solidFill>
                  <a:srgbClr val="FF0000"/>
                </a:solidFill>
              </a:rPr>
              <a:t>sredstva </a:t>
            </a:r>
            <a:r>
              <a:rPr lang="sr-Latn-RS" sz="1700" dirty="0"/>
              <a:t>na teritoriji te </a:t>
            </a:r>
            <a:r>
              <a:rPr lang="sr-Latn-RS" sz="1700" dirty="0" smtClean="0"/>
              <a:t>			Strane, </a:t>
            </a:r>
            <a:r>
              <a:rPr lang="sr-Latn-RS" sz="1700" dirty="0"/>
              <a:t>ili</a:t>
            </a:r>
            <a:br>
              <a:rPr lang="sr-Latn-RS" sz="1700" dirty="0"/>
            </a:br>
            <a:r>
              <a:rPr lang="sr-Latn-RS" sz="1700" dirty="0" smtClean="0"/>
              <a:t>		ii </a:t>
            </a:r>
            <a:r>
              <a:rPr lang="sr-Latn-RS" sz="1700" dirty="0"/>
              <a:t>sarađuje i pomaže nadležnim </a:t>
            </a:r>
            <a:r>
              <a:rPr lang="sr-Latn-RS" sz="1700" dirty="0" smtClean="0"/>
              <a:t>			organima </a:t>
            </a:r>
            <a:r>
              <a:rPr lang="sr-Latn-RS" sz="1700" dirty="0"/>
              <a:t>u prikupljanju ili </a:t>
            </a:r>
            <a:r>
              <a:rPr lang="sr-Latn-RS" sz="1700" dirty="0" smtClean="0"/>
              <a:t>	snimanju</a:t>
            </a:r>
            <a:r>
              <a:rPr lang="sr-Latn-RS" sz="1700" dirty="0"/>
              <a:t>, u realnom vremenu, </a:t>
            </a:r>
            <a:r>
              <a:rPr lang="sr-Latn-RS" sz="1700" dirty="0" smtClean="0"/>
              <a:t>	podataka </a:t>
            </a:r>
            <a:r>
              <a:rPr lang="sr-Latn-RS" sz="1700" dirty="0"/>
              <a:t>o saobraćaju koji se odnose </a:t>
            </a:r>
            <a:r>
              <a:rPr lang="sr-Latn-RS" sz="1700" dirty="0" smtClean="0"/>
              <a:t>	na </a:t>
            </a:r>
            <a:r>
              <a:rPr lang="sr-Latn-RS" sz="1700" dirty="0"/>
              <a:t>određene komunikacije na njenoj </a:t>
            </a:r>
            <a:r>
              <a:rPr lang="sr-Latn-RS" sz="1700" dirty="0" smtClean="0"/>
              <a:t>	teritoriji</a:t>
            </a:r>
            <a:r>
              <a:rPr lang="sr-Latn-RS" sz="1700" dirty="0"/>
              <a:t>, čiji se prenos vrši preko </a:t>
            </a:r>
            <a:r>
              <a:rPr lang="sr-Latn-RS" sz="1700" dirty="0" smtClean="0"/>
              <a:t>	računarskog </a:t>
            </a:r>
            <a:r>
              <a:rPr lang="sr-Latn-RS" sz="1700" dirty="0"/>
              <a:t>sistema</a:t>
            </a:r>
            <a:r>
              <a:rPr lang="en-US" sz="1700" dirty="0" smtClean="0"/>
              <a:t>.</a:t>
            </a: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2246769"/>
          </a:xfrm>
          <a:prstGeom prst="rect">
            <a:avLst/>
          </a:prstGeom>
        </p:spPr>
        <p:txBody>
          <a:bodyPr wrap="square">
            <a:spAutoFit/>
          </a:bodyPr>
          <a:lstStyle/>
          <a:p>
            <a:pPr marL="342900" indent="-342900" algn="just">
              <a:buFont typeface="Wingdings" pitchFamily="2" charset="2"/>
              <a:buChar char="ü"/>
            </a:pPr>
            <a:r>
              <a:rPr lang="sr-Latn-RS" sz="2000" dirty="0" smtClean="0"/>
              <a:t>Tehnička sredstva nisu definisana.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Sva tehnička sredstva mogu se koristiti za prikupljanje podataka o saobraćaju (tehnološka neutralnost).</a:t>
            </a:r>
            <a:r>
              <a:rPr lang="en-US" sz="2000" dirty="0" smtClean="0"/>
              <a:t> </a:t>
            </a:r>
            <a:endParaRPr lang="en-US" sz="2000" dirty="0"/>
          </a:p>
          <a:p>
            <a:pPr algn="just"/>
            <a:endParaRPr lang="en-US" sz="2000" dirty="0"/>
          </a:p>
        </p:txBody>
      </p:sp>
    </p:spTree>
    <p:extLst>
      <p:ext uri="{BB962C8B-B14F-4D97-AF65-F5344CB8AC3E}">
        <p14:creationId xmlns:p14="http://schemas.microsoft.com/office/powerpoint/2010/main" val="2325594992"/>
      </p:ext>
    </p:extLst>
  </p:cSld>
  <p:clrMapOvr>
    <a:masterClrMapping/>
  </p:clrMapOvr>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anose="05000000000000000000" pitchFamily="2" charset="2"/>
              <a:buChar char="Ø"/>
            </a:pPr>
            <a:r>
              <a:rPr lang="en-US" sz="1700" dirty="0"/>
              <a:t>1 </a:t>
            </a:r>
            <a:r>
              <a:rPr lang="sr-Latn-RS" sz="1700" dirty="0" smtClean="0"/>
              <a:t>Svaka </a:t>
            </a:r>
            <a:r>
              <a:rPr lang="sr-Latn-RS" sz="1700" dirty="0"/>
              <a:t>Strana ugovornica treba da usvoji zakonodavne i druge mere, neophodne da bi svoje nadležne organe ovlastila:</a:t>
            </a:r>
            <a:br>
              <a:rPr lang="sr-Latn-RS" sz="1700" dirty="0"/>
            </a:br>
            <a:r>
              <a:rPr lang="sr-Latn-RS" sz="1700" dirty="0"/>
              <a:t>a da prikupljaju ili snimaju</a:t>
            </a:r>
            <a:r>
              <a:rPr lang="sr-Latn-RS" sz="1700" b="1" dirty="0"/>
              <a:t>,</a:t>
            </a:r>
            <a:r>
              <a:rPr lang="sr-Latn-RS" sz="1700" b="1" dirty="0">
                <a:solidFill>
                  <a:srgbClr val="FF0000"/>
                </a:solidFill>
              </a:rPr>
              <a:t> </a:t>
            </a:r>
            <a:r>
              <a:rPr lang="sr-Latn-RS" sz="1700" dirty="0"/>
              <a:t> primenjujući tehnička sredstva na svojoj teritoriji, i</a:t>
            </a:r>
            <a:br>
              <a:rPr lang="sr-Latn-RS" sz="1700" dirty="0"/>
            </a:br>
            <a:r>
              <a:rPr lang="sr-Latn-RS" sz="1700" dirty="0"/>
              <a:t>b obavežu davaoca usluga, da u okviru njegovih </a:t>
            </a:r>
            <a:r>
              <a:rPr lang="sr-Latn-RS" sz="1700" b="1" dirty="0">
                <a:solidFill>
                  <a:srgbClr val="FF0000"/>
                </a:solidFill>
              </a:rPr>
              <a:t>postojećih tehničkih mogućnosti</a:t>
            </a:r>
            <a:r>
              <a:rPr lang="sr-Latn-RS" sz="1700" dirty="0"/>
              <a:t>:</a:t>
            </a:r>
            <a:br>
              <a:rPr lang="sr-Latn-RS" sz="1700" dirty="0"/>
            </a:br>
            <a:endParaRPr lang="sr-Latn-RS" sz="1700" dirty="0" smtClean="0"/>
          </a:p>
          <a:p>
            <a:pPr marL="1257300" lvl="2" indent="-342900" algn="just">
              <a:buFont typeface="Wingdings" panose="05000000000000000000" pitchFamily="2" charset="2"/>
              <a:buChar char="Ø"/>
            </a:pPr>
            <a:r>
              <a:rPr lang="sr-Latn-RS" sz="1700" dirty="0" smtClean="0"/>
              <a:t>i </a:t>
            </a:r>
            <a:r>
              <a:rPr lang="sr-Latn-RS" sz="1700" dirty="0"/>
              <a:t>prikuplja ili snima primenjujući tehnička sredstva na teritoriji te Strane, ili</a:t>
            </a:r>
            <a:br>
              <a:rPr lang="sr-Latn-RS" sz="1700" dirty="0"/>
            </a:br>
            <a:r>
              <a:rPr lang="sr-Latn-RS" sz="1700" dirty="0"/>
              <a:t>ii sarađuje i pomaže nadležnim organima u prikupljanju ili snimanju, </a:t>
            </a:r>
          </a:p>
          <a:p>
            <a:pPr algn="just"/>
            <a:r>
              <a:rPr lang="sr-Latn-RS" sz="1700" dirty="0" smtClean="0"/>
              <a:t>u </a:t>
            </a:r>
            <a:r>
              <a:rPr lang="sr-Latn-RS" sz="1700" dirty="0"/>
              <a:t>realnom vremenu, podataka o saobraćaju koji se odnose na određene komunikacije na njenoj teritoriji, čiji se prenos vrši preko računarskog sistema</a:t>
            </a:r>
            <a:r>
              <a:rPr lang="en-US" sz="1700" dirty="0" smtClean="0"/>
              <a:t>.</a:t>
            </a: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4093428"/>
          </a:xfrm>
          <a:prstGeom prst="rect">
            <a:avLst/>
          </a:prstGeom>
        </p:spPr>
        <p:txBody>
          <a:bodyPr wrap="square">
            <a:spAutoFit/>
          </a:bodyPr>
          <a:lstStyle/>
          <a:p>
            <a:pPr marL="342900" indent="-342900" algn="just">
              <a:buFont typeface="Wingdings" pitchFamily="2" charset="2"/>
              <a:buChar char="ü"/>
            </a:pPr>
            <a:r>
              <a:rPr lang="sr-Latn-RS" sz="2000" dirty="0" smtClean="0"/>
              <a:t>Obaveza davaoca usluga ne prevazilazi postojeće tehničke mogućnosti (nezavisno od toga da li se date tehničke karakteristike za snimanje podataka o sabraćaju redovno koriste);</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Ne nameće se obaveza davaocima usluga da</a:t>
            </a:r>
            <a:r>
              <a:rPr lang="en-US" sz="2000" dirty="0" smtClean="0"/>
              <a:t>: </a:t>
            </a:r>
            <a:endParaRPr lang="en-US" sz="2000" dirty="0"/>
          </a:p>
          <a:p>
            <a:pPr marL="800100" lvl="1" indent="-342900" algn="just">
              <a:buFont typeface="Wingdings" pitchFamily="2" charset="2"/>
              <a:buChar char="ü"/>
            </a:pPr>
            <a:r>
              <a:rPr lang="sr-Latn-RS" sz="2000" dirty="0" smtClean="0"/>
              <a:t>Razvijaju novu opremu; </a:t>
            </a:r>
            <a:r>
              <a:rPr lang="en-US" sz="2000" dirty="0" smtClean="0"/>
              <a:t> </a:t>
            </a:r>
            <a:endParaRPr lang="en-US" sz="2000" dirty="0"/>
          </a:p>
          <a:p>
            <a:pPr marL="800100" lvl="1" indent="-342900" algn="just">
              <a:buFont typeface="Wingdings" pitchFamily="2" charset="2"/>
              <a:buChar char="ü"/>
            </a:pPr>
            <a:r>
              <a:rPr lang="sr-Latn-RS" sz="2000" dirty="0" smtClean="0"/>
              <a:t>Angažuju stručnu podršku; </a:t>
            </a:r>
            <a:r>
              <a:rPr lang="en-US" sz="2000" dirty="0" smtClean="0"/>
              <a:t> </a:t>
            </a:r>
            <a:endParaRPr lang="en-US" sz="2000" dirty="0"/>
          </a:p>
          <a:p>
            <a:pPr marL="800100" lvl="1" indent="-342900" algn="just">
              <a:buFont typeface="Wingdings" pitchFamily="2" charset="2"/>
              <a:buChar char="ü"/>
            </a:pPr>
            <a:r>
              <a:rPr lang="sr-Latn-RS" sz="2000" dirty="0" smtClean="0"/>
              <a:t>Pokrenu skupu rekonfiguraciju sistema.</a:t>
            </a:r>
            <a:endParaRPr lang="en-US" sz="2000" dirty="0"/>
          </a:p>
        </p:txBody>
      </p:sp>
    </p:spTree>
    <p:extLst>
      <p:ext uri="{BB962C8B-B14F-4D97-AF65-F5344CB8AC3E}">
        <p14:creationId xmlns:p14="http://schemas.microsoft.com/office/powerpoint/2010/main" val="985264385"/>
      </p:ext>
    </p:extLst>
  </p:cSld>
  <p:clrMapOvr>
    <a:masterClrMapping/>
  </p:clrMapOvr>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324535"/>
          </a:xfrm>
          <a:prstGeom prst="rect">
            <a:avLst/>
          </a:prstGeom>
        </p:spPr>
        <p:txBody>
          <a:bodyPr wrap="square">
            <a:spAutoFit/>
          </a:bodyPr>
          <a:lstStyle/>
          <a:p>
            <a:pPr marL="342900" indent="-342900" algn="just">
              <a:buFont typeface="Wingdings" panose="05000000000000000000" pitchFamily="2" charset="2"/>
              <a:buChar char="Ø"/>
            </a:pPr>
            <a:r>
              <a:rPr lang="en-US" sz="1700" dirty="0"/>
              <a:t>1 </a:t>
            </a:r>
            <a:r>
              <a:rPr lang="sr-Latn-RS" sz="1700" dirty="0"/>
              <a:t>Svaka Strana ugovornica treba da usvoji zakonodavne i druge mere, neophodne da bi svoje nadležne organe ovlastila:</a:t>
            </a:r>
            <a:br>
              <a:rPr lang="sr-Latn-RS" sz="1700" dirty="0"/>
            </a:br>
            <a:r>
              <a:rPr lang="sr-Latn-RS" sz="1700" dirty="0"/>
              <a:t>a da prikupljaju ili snimaju</a:t>
            </a:r>
            <a:r>
              <a:rPr lang="sr-Latn-RS" sz="1700" b="1" dirty="0"/>
              <a:t>,</a:t>
            </a:r>
            <a:r>
              <a:rPr lang="sr-Latn-RS" sz="1700" b="1" dirty="0">
                <a:solidFill>
                  <a:srgbClr val="FF0000"/>
                </a:solidFill>
              </a:rPr>
              <a:t> </a:t>
            </a:r>
            <a:r>
              <a:rPr lang="sr-Latn-RS" sz="1700" dirty="0"/>
              <a:t> primenjujući tehnička sredstva na svojoj teritoriji, i</a:t>
            </a:r>
            <a:br>
              <a:rPr lang="sr-Latn-RS" sz="1700" dirty="0"/>
            </a:br>
            <a:r>
              <a:rPr lang="sr-Latn-RS" sz="1700" dirty="0"/>
              <a:t>b obavežu davaoca usluga, da u okviru njegovih postojećih tehničkih mogućnosti:</a:t>
            </a:r>
            <a:br>
              <a:rPr lang="sr-Latn-RS" sz="1700" dirty="0"/>
            </a:br>
            <a:r>
              <a:rPr lang="sr-Latn-RS" sz="1700" dirty="0" smtClean="0"/>
              <a:t>			i </a:t>
            </a:r>
            <a:r>
              <a:rPr lang="sr-Latn-RS" sz="1700" dirty="0"/>
              <a:t>prikuplja ili snima </a:t>
            </a:r>
            <a:r>
              <a:rPr lang="sr-Latn-RS" sz="1700" dirty="0" smtClean="0"/>
              <a:t>	primenjujući </a:t>
            </a:r>
            <a:r>
              <a:rPr lang="sr-Latn-RS" sz="1700" dirty="0"/>
              <a:t>tehnička </a:t>
            </a:r>
            <a:r>
              <a:rPr lang="sr-Latn-RS" sz="1700" dirty="0" smtClean="0"/>
              <a:t>sredstva </a:t>
            </a:r>
            <a:r>
              <a:rPr lang="sr-Latn-RS" sz="1700" dirty="0"/>
              <a:t>na </a:t>
            </a:r>
            <a:r>
              <a:rPr lang="sr-Latn-RS" sz="1700" dirty="0" smtClean="0"/>
              <a:t>    	teritoriji </a:t>
            </a:r>
            <a:r>
              <a:rPr lang="sr-Latn-RS" sz="1700" dirty="0"/>
              <a:t>te </a:t>
            </a:r>
            <a:r>
              <a:rPr lang="sr-Latn-RS" sz="1700" dirty="0" smtClean="0"/>
              <a:t>	Strane</a:t>
            </a:r>
            <a:r>
              <a:rPr lang="sr-Latn-RS" sz="1700" dirty="0"/>
              <a:t>, ili</a:t>
            </a:r>
            <a:br>
              <a:rPr lang="sr-Latn-RS" sz="1700" dirty="0"/>
            </a:br>
            <a:r>
              <a:rPr lang="sr-Latn-RS" sz="1700" dirty="0" smtClean="0"/>
              <a:t>			ii </a:t>
            </a:r>
            <a:r>
              <a:rPr lang="sr-Latn-RS" sz="1700" dirty="0"/>
              <a:t>sarađuje i </a:t>
            </a:r>
            <a:r>
              <a:rPr lang="sr-Latn-RS" sz="1700" dirty="0" smtClean="0"/>
              <a:t>pomaže 	nadležnim </a:t>
            </a:r>
            <a:r>
              <a:rPr lang="sr-Latn-RS" sz="1700" dirty="0"/>
              <a:t>organima </a:t>
            </a:r>
            <a:r>
              <a:rPr lang="sr-Latn-RS" sz="1700" dirty="0" smtClean="0"/>
              <a:t>u prikupljanju </a:t>
            </a:r>
            <a:r>
              <a:rPr lang="sr-Latn-RS" sz="1700" dirty="0"/>
              <a:t>ili </a:t>
            </a:r>
            <a:r>
              <a:rPr lang="sr-Latn-RS" sz="1700" dirty="0" smtClean="0"/>
              <a:t>	snimanju</a:t>
            </a:r>
            <a:r>
              <a:rPr lang="sr-Latn-RS" sz="1700" dirty="0"/>
              <a:t>, </a:t>
            </a:r>
            <a:endParaRPr lang="sr-Latn-RS" sz="1700" dirty="0" smtClean="0"/>
          </a:p>
          <a:p>
            <a:pPr algn="just"/>
            <a:r>
              <a:rPr lang="sr-Latn-RS" sz="1700" dirty="0"/>
              <a:t>	</a:t>
            </a:r>
            <a:r>
              <a:rPr lang="sr-Latn-RS" sz="1700" dirty="0" smtClean="0"/>
              <a:t>u </a:t>
            </a:r>
            <a:r>
              <a:rPr lang="sr-Latn-RS" sz="1700" dirty="0"/>
              <a:t>realnom vremenu, </a:t>
            </a:r>
            <a:r>
              <a:rPr lang="sr-Latn-RS" sz="1700" b="1" dirty="0">
                <a:solidFill>
                  <a:srgbClr val="FF0000"/>
                </a:solidFill>
              </a:rPr>
              <a:t>podataka o </a:t>
            </a:r>
            <a:r>
              <a:rPr lang="sr-Latn-RS" sz="1700" b="1" dirty="0" smtClean="0">
                <a:solidFill>
                  <a:srgbClr val="FF0000"/>
                </a:solidFill>
              </a:rPr>
              <a:t>	saobraćaju</a:t>
            </a:r>
            <a:r>
              <a:rPr lang="sr-Latn-RS" sz="1700" dirty="0" smtClean="0"/>
              <a:t> </a:t>
            </a:r>
            <a:r>
              <a:rPr lang="sr-Latn-RS" sz="1700" dirty="0"/>
              <a:t>koji se odnose na </a:t>
            </a:r>
            <a:r>
              <a:rPr lang="sr-Latn-RS" sz="1700" dirty="0" smtClean="0"/>
              <a:t>	određene </a:t>
            </a:r>
            <a:r>
              <a:rPr lang="sr-Latn-RS" sz="1700" dirty="0"/>
              <a:t>komunikacije na njenoj </a:t>
            </a:r>
            <a:r>
              <a:rPr lang="sr-Latn-RS" sz="1700" dirty="0" smtClean="0"/>
              <a:t>	teritoriji</a:t>
            </a:r>
            <a:r>
              <a:rPr lang="sr-Latn-RS" sz="1700" dirty="0"/>
              <a:t>, čiji se prenos vrši preko </a:t>
            </a:r>
            <a:r>
              <a:rPr lang="sr-Latn-RS" sz="1700" dirty="0" smtClean="0"/>
              <a:t>	računarskog </a:t>
            </a:r>
            <a:r>
              <a:rPr lang="sr-Latn-RS" sz="1700" dirty="0"/>
              <a:t>sistema</a:t>
            </a:r>
            <a:r>
              <a:rPr lang="en-US" sz="1700" dirty="0" smtClean="0"/>
              <a:t>.</a:t>
            </a: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5262979"/>
          </a:xfrm>
          <a:prstGeom prst="rect">
            <a:avLst/>
          </a:prstGeom>
        </p:spPr>
        <p:txBody>
          <a:bodyPr wrap="square">
            <a:spAutoFit/>
          </a:bodyPr>
          <a:lstStyle/>
          <a:p>
            <a:pPr marL="342900" indent="-342900">
              <a:buFont typeface="Wingdings" pitchFamily="2" charset="2"/>
              <a:buChar char="Ø"/>
            </a:pPr>
            <a:r>
              <a:rPr lang="sr-Latn-RS" sz="2100" dirty="0" smtClean="0">
                <a:cs typeface="Arial" panose="020B0604020202020204" pitchFamily="34" charset="0"/>
              </a:rPr>
              <a:t>Da</a:t>
            </a:r>
            <a:r>
              <a:rPr lang="en-US" sz="2100" dirty="0" smtClean="0">
                <a:cs typeface="Arial" panose="020B0604020202020204" pitchFamily="34" charset="0"/>
              </a:rPr>
              <a:t>:</a:t>
            </a:r>
            <a:endParaRPr lang="en-US" sz="2100" dirty="0">
              <a:cs typeface="Arial" panose="020B0604020202020204" pitchFamily="34" charset="0"/>
            </a:endParaRPr>
          </a:p>
          <a:p>
            <a:pPr marL="800100" lvl="1" indent="-342900" algn="just">
              <a:buFont typeface="Wingdings" pitchFamily="2" charset="2"/>
              <a:buChar char="Ø"/>
            </a:pPr>
            <a:r>
              <a:rPr lang="sr-Latn-RS" sz="2100" dirty="0">
                <a:cs typeface="Arial" panose="020B0604020202020204" pitchFamily="34" charset="0"/>
              </a:rPr>
              <a:t>k</a:t>
            </a:r>
            <a:r>
              <a:rPr lang="sr-Latn-RS" sz="2100" dirty="0" smtClean="0">
                <a:cs typeface="Arial" panose="020B0604020202020204" pitchFamily="34" charset="0"/>
              </a:rPr>
              <a:t>ategorija računarskih podataka; </a:t>
            </a:r>
            <a:endParaRPr lang="en-US" sz="2100" dirty="0">
              <a:cs typeface="Arial" panose="020B0604020202020204" pitchFamily="34" charset="0"/>
            </a:endParaRPr>
          </a:p>
          <a:p>
            <a:pPr marL="800100" lvl="1" indent="-342900" algn="just">
              <a:buFont typeface="Wingdings" pitchFamily="2" charset="2"/>
              <a:buChar char="Ø"/>
            </a:pPr>
            <a:r>
              <a:rPr lang="sr-Latn-RS" sz="2100" dirty="0" smtClean="0">
                <a:cs typeface="Arial" panose="020B0604020202020204" pitchFamily="34" charset="0"/>
              </a:rPr>
              <a:t>generisanih na računaru koji je deo lanca komunikacija; </a:t>
            </a:r>
            <a:endParaRPr lang="en-US" sz="2100" dirty="0">
              <a:cs typeface="Arial" panose="020B0604020202020204" pitchFamily="34" charset="0"/>
            </a:endParaRPr>
          </a:p>
          <a:p>
            <a:pPr marL="800100" lvl="1" indent="-342900" algn="just">
              <a:buFont typeface="Wingdings" pitchFamily="2" charset="2"/>
              <a:buChar char="Ø"/>
            </a:pPr>
            <a:r>
              <a:rPr lang="sr-Latn-RS" sz="2100" dirty="0" smtClean="0">
                <a:cs typeface="Arial" panose="020B0604020202020204" pitchFamily="34" charset="0"/>
              </a:rPr>
              <a:t>Ukazuje na</a:t>
            </a:r>
            <a:r>
              <a:rPr lang="en-US" sz="2100" dirty="0" smtClean="0">
                <a:cs typeface="Arial" panose="020B0604020202020204" pitchFamily="34" charset="0"/>
              </a:rPr>
              <a:t>:</a:t>
            </a:r>
            <a:endParaRPr lang="en-US" sz="2100" dirty="0">
              <a:cs typeface="Arial" panose="020B0604020202020204" pitchFamily="34" charset="0"/>
            </a:endParaRPr>
          </a:p>
          <a:p>
            <a:pPr marL="1257300" lvl="2" indent="-342900" algn="just">
              <a:buFont typeface="Wingdings" pitchFamily="2" charset="2"/>
              <a:buChar char="Ø"/>
            </a:pPr>
            <a:r>
              <a:rPr lang="sr-Latn-RS" sz="2100" dirty="0">
                <a:cs typeface="Arial" panose="020B0604020202020204" pitchFamily="34" charset="0"/>
              </a:rPr>
              <a:t>i</a:t>
            </a:r>
            <a:r>
              <a:rPr lang="sr-Latn-RS" sz="2100" dirty="0" smtClean="0">
                <a:cs typeface="Arial" panose="020B0604020202020204" pitchFamily="34" charset="0"/>
              </a:rPr>
              <a:t>zvor</a:t>
            </a:r>
            <a:r>
              <a:rPr lang="en-US" sz="2100" dirty="0" smtClean="0">
                <a:cs typeface="Arial" panose="020B0604020202020204" pitchFamily="34" charset="0"/>
              </a:rPr>
              <a:t> </a:t>
            </a:r>
            <a:endParaRPr lang="en-US" sz="2100" dirty="0">
              <a:cs typeface="Arial" panose="020B0604020202020204" pitchFamily="34" charset="0"/>
            </a:endParaRPr>
          </a:p>
          <a:p>
            <a:pPr marL="1257300" lvl="2" indent="-342900" algn="just">
              <a:buFont typeface="Wingdings" pitchFamily="2" charset="2"/>
              <a:buChar char="Ø"/>
            </a:pPr>
            <a:r>
              <a:rPr lang="sr-Latn-RS" sz="2100" dirty="0" smtClean="0">
                <a:cs typeface="Arial" panose="020B0604020202020204" pitchFamily="34" charset="0"/>
              </a:rPr>
              <a:t>odredište</a:t>
            </a:r>
            <a:endParaRPr lang="en-US" sz="2100" dirty="0">
              <a:cs typeface="Arial" panose="020B0604020202020204" pitchFamily="34" charset="0"/>
            </a:endParaRPr>
          </a:p>
          <a:p>
            <a:pPr marL="1257300" lvl="2" indent="-342900" algn="just">
              <a:buFont typeface="Wingdings" pitchFamily="2" charset="2"/>
              <a:buChar char="Ø"/>
            </a:pPr>
            <a:r>
              <a:rPr lang="sr-Latn-RS" sz="2100" dirty="0" smtClean="0">
                <a:cs typeface="Arial" panose="020B0604020202020204" pitchFamily="34" charset="0"/>
              </a:rPr>
              <a:t>putanju</a:t>
            </a:r>
            <a:endParaRPr lang="en-US" sz="2100" dirty="0">
              <a:cs typeface="Arial" panose="020B0604020202020204" pitchFamily="34" charset="0"/>
            </a:endParaRPr>
          </a:p>
          <a:p>
            <a:pPr marL="1257300" lvl="2" indent="-342900" algn="just">
              <a:buFont typeface="Wingdings" pitchFamily="2" charset="2"/>
              <a:buChar char="Ø"/>
            </a:pPr>
            <a:r>
              <a:rPr lang="sr-Latn-RS" sz="2100" dirty="0" smtClean="0">
                <a:cs typeface="Arial" panose="020B0604020202020204" pitchFamily="34" charset="0"/>
              </a:rPr>
              <a:t>vreme</a:t>
            </a:r>
            <a:endParaRPr lang="en-US" sz="2100" dirty="0">
              <a:cs typeface="Arial" panose="020B0604020202020204" pitchFamily="34" charset="0"/>
            </a:endParaRPr>
          </a:p>
          <a:p>
            <a:pPr marL="1257300" lvl="2" indent="-342900" algn="just">
              <a:buFont typeface="Wingdings" pitchFamily="2" charset="2"/>
              <a:buChar char="Ø"/>
            </a:pPr>
            <a:r>
              <a:rPr lang="en-US" sz="2100" dirty="0" smtClean="0">
                <a:cs typeface="Arial" panose="020B0604020202020204" pitchFamily="34" charset="0"/>
              </a:rPr>
              <a:t>da</a:t>
            </a:r>
            <a:r>
              <a:rPr lang="sr-Latn-RS" sz="2100" dirty="0" smtClean="0">
                <a:cs typeface="Arial" panose="020B0604020202020204" pitchFamily="34" charset="0"/>
              </a:rPr>
              <a:t>tum</a:t>
            </a:r>
            <a:endParaRPr lang="en-US" sz="2100" dirty="0">
              <a:cs typeface="Arial" panose="020B0604020202020204" pitchFamily="34" charset="0"/>
            </a:endParaRPr>
          </a:p>
          <a:p>
            <a:pPr marL="1257300" lvl="2" indent="-342900" algn="just">
              <a:buFont typeface="Wingdings" pitchFamily="2" charset="2"/>
              <a:buChar char="Ø"/>
            </a:pPr>
            <a:r>
              <a:rPr lang="sr-Latn-RS" sz="2100" dirty="0" smtClean="0">
                <a:cs typeface="Arial" panose="020B0604020202020204" pitchFamily="34" charset="0"/>
              </a:rPr>
              <a:t>veličinu</a:t>
            </a:r>
            <a:endParaRPr lang="en-US" sz="2100" dirty="0">
              <a:cs typeface="Arial" panose="020B0604020202020204" pitchFamily="34" charset="0"/>
            </a:endParaRPr>
          </a:p>
          <a:p>
            <a:pPr marL="1257300" lvl="2" indent="-342900" algn="just">
              <a:buFont typeface="Wingdings" pitchFamily="2" charset="2"/>
              <a:buChar char="Ø"/>
            </a:pPr>
            <a:r>
              <a:rPr lang="sr-Latn-RS" sz="2100" dirty="0">
                <a:cs typeface="Arial" panose="020B0604020202020204" pitchFamily="34" charset="0"/>
              </a:rPr>
              <a:t>t</a:t>
            </a:r>
            <a:r>
              <a:rPr lang="sr-Latn-RS" sz="2100" dirty="0" smtClean="0">
                <a:cs typeface="Arial" panose="020B0604020202020204" pitchFamily="34" charset="0"/>
              </a:rPr>
              <a:t>rajanje komunikacije i </a:t>
            </a:r>
            <a:endParaRPr lang="en-US" sz="2100" dirty="0">
              <a:cs typeface="Arial" panose="020B0604020202020204" pitchFamily="34" charset="0"/>
            </a:endParaRPr>
          </a:p>
          <a:p>
            <a:pPr marL="1257300" lvl="2" indent="-342900" algn="just">
              <a:buFont typeface="Wingdings" pitchFamily="2" charset="2"/>
              <a:buChar char="Ø"/>
            </a:pPr>
            <a:r>
              <a:rPr lang="sr-Latn-RS" sz="2100" dirty="0">
                <a:cs typeface="Arial" panose="020B0604020202020204" pitchFamily="34" charset="0"/>
              </a:rPr>
              <a:t>v</a:t>
            </a:r>
            <a:r>
              <a:rPr lang="sr-Latn-RS" sz="2100" dirty="0" smtClean="0">
                <a:cs typeface="Arial" panose="020B0604020202020204" pitchFamily="34" charset="0"/>
              </a:rPr>
              <a:t>rstu predmetne usluge; </a:t>
            </a:r>
            <a:endParaRPr lang="en-US" sz="2100" dirty="0">
              <a:cs typeface="Arial" panose="020B0604020202020204" pitchFamily="34" charset="0"/>
            </a:endParaRPr>
          </a:p>
          <a:p>
            <a:pPr marL="342900" indent="-342900">
              <a:buFont typeface="Wingdings" pitchFamily="2" charset="2"/>
              <a:buChar char="Ø"/>
            </a:pPr>
            <a:r>
              <a:rPr lang="en-US" sz="2100" dirty="0" smtClean="0">
                <a:cs typeface="Arial" panose="020B0604020202020204" pitchFamily="34" charset="0"/>
              </a:rPr>
              <a:t>N</a:t>
            </a:r>
            <a:r>
              <a:rPr lang="sr-Latn-RS" sz="2100" dirty="0" smtClean="0">
                <a:cs typeface="Arial" panose="020B0604020202020204" pitchFamily="34" charset="0"/>
              </a:rPr>
              <a:t>e</a:t>
            </a:r>
            <a:r>
              <a:rPr lang="en-US" sz="2100" dirty="0" smtClean="0">
                <a:cs typeface="Arial" panose="020B0604020202020204" pitchFamily="34" charset="0"/>
              </a:rPr>
              <a:t>:</a:t>
            </a:r>
            <a:endParaRPr lang="en-US" sz="2100" dirty="0">
              <a:cs typeface="Arial" panose="020B0604020202020204" pitchFamily="34" charset="0"/>
            </a:endParaRPr>
          </a:p>
          <a:p>
            <a:pPr marL="800100" lvl="1" indent="-342900">
              <a:buFont typeface="Wingdings" pitchFamily="2" charset="2"/>
              <a:buChar char="Ø"/>
            </a:pPr>
            <a:r>
              <a:rPr lang="sr-Latn-RS" sz="2100" dirty="0" smtClean="0">
                <a:cs typeface="Arial" panose="020B0604020202020204" pitchFamily="34" charset="0"/>
              </a:rPr>
              <a:t>Sadržaj komunikacije.</a:t>
            </a:r>
            <a:endParaRPr lang="en-US" sz="2100" dirty="0">
              <a:cs typeface="Arial" panose="020B0604020202020204" pitchFamily="34" charset="0"/>
            </a:endParaRPr>
          </a:p>
        </p:txBody>
      </p:sp>
    </p:spTree>
    <p:extLst>
      <p:ext uri="{BB962C8B-B14F-4D97-AF65-F5344CB8AC3E}">
        <p14:creationId xmlns:p14="http://schemas.microsoft.com/office/powerpoint/2010/main" val="2777394316"/>
      </p:ext>
    </p:extLst>
  </p:cSld>
  <p:clrMapOvr>
    <a:masterClrMapping/>
  </p:clrMapOvr>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4947508"/>
          </a:xfrm>
          <a:prstGeom prst="rect">
            <a:avLst/>
          </a:prstGeom>
        </p:spPr>
        <p:txBody>
          <a:bodyPr wrap="square">
            <a:spAutoFit/>
          </a:bodyPr>
          <a:lstStyle/>
          <a:p>
            <a:pPr marL="342900" indent="-342900" algn="just">
              <a:buFont typeface="Wingdings" panose="05000000000000000000" pitchFamily="2" charset="2"/>
              <a:buChar char="Ø"/>
            </a:pPr>
            <a:r>
              <a:rPr lang="en-US" sz="1750" dirty="0"/>
              <a:t>1 </a:t>
            </a:r>
            <a:r>
              <a:rPr lang="sr-Latn-RS" sz="1750" dirty="0"/>
              <a:t>Svaka Strana ugovornica treba da usvoji zakonodavne i druge mere, neophodne da bi svoje nadležne organe ovlastila:</a:t>
            </a:r>
            <a:br>
              <a:rPr lang="sr-Latn-RS" sz="1750" dirty="0"/>
            </a:br>
            <a:r>
              <a:rPr lang="sr-Latn-RS" sz="1750" dirty="0"/>
              <a:t>a da prikupljaju ili snimaju</a:t>
            </a:r>
            <a:r>
              <a:rPr lang="sr-Latn-RS" sz="1750" b="1" dirty="0"/>
              <a:t>,</a:t>
            </a:r>
            <a:r>
              <a:rPr lang="sr-Latn-RS" sz="1750" b="1" dirty="0">
                <a:solidFill>
                  <a:srgbClr val="FF0000"/>
                </a:solidFill>
              </a:rPr>
              <a:t> </a:t>
            </a:r>
            <a:r>
              <a:rPr lang="sr-Latn-RS" sz="1750" dirty="0"/>
              <a:t> primenjujući tehnička sredstva na svojoj teritoriji, i</a:t>
            </a:r>
            <a:br>
              <a:rPr lang="sr-Latn-RS" sz="1750" dirty="0"/>
            </a:br>
            <a:r>
              <a:rPr lang="sr-Latn-RS" sz="1750" dirty="0"/>
              <a:t>b obavežu davaoca usluga, da u okviru njegovih postojećih tehničkih mogućnosti:</a:t>
            </a:r>
            <a:br>
              <a:rPr lang="sr-Latn-RS" sz="1750" dirty="0"/>
            </a:br>
            <a:r>
              <a:rPr lang="sr-Latn-RS" sz="1750" dirty="0"/>
              <a:t>i prikuplja ili snima primenjujući tehnička sredstva na teritoriji te Strane, ili</a:t>
            </a:r>
            <a:br>
              <a:rPr lang="sr-Latn-RS" sz="1750" dirty="0"/>
            </a:br>
            <a:r>
              <a:rPr lang="sr-Latn-RS" sz="1750" dirty="0"/>
              <a:t>ii sarađuje i pomaže nadležnim organima u prikupljanju ili snimanju, u realnom vremenu, podataka o saobraćaju </a:t>
            </a:r>
            <a:r>
              <a:rPr lang="sr-Latn-RS" sz="1750" b="1" dirty="0">
                <a:solidFill>
                  <a:srgbClr val="FF0000"/>
                </a:solidFill>
              </a:rPr>
              <a:t>koji se odnose na određene komunikacije </a:t>
            </a:r>
            <a:r>
              <a:rPr lang="sr-Latn-RS" sz="1750" dirty="0"/>
              <a:t>na njenoj teritoriji, čiji se prenos vrši preko računarskog sistema</a:t>
            </a:r>
            <a:r>
              <a:rPr lang="en-US" dirty="0" smtClean="0"/>
              <a:t>.</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2862322"/>
          </a:xfrm>
          <a:prstGeom prst="rect">
            <a:avLst/>
          </a:prstGeom>
        </p:spPr>
        <p:txBody>
          <a:bodyPr wrap="square">
            <a:spAutoFit/>
          </a:bodyPr>
          <a:lstStyle/>
          <a:p>
            <a:pPr marL="342900" indent="-342900" algn="just">
              <a:buFont typeface="Wingdings" pitchFamily="2" charset="2"/>
              <a:buChar char="ü"/>
            </a:pPr>
            <a:r>
              <a:rPr lang="sr-Latn-RS" sz="2000" dirty="0" smtClean="0"/>
              <a:t>Ovlašćenje se mora vršiti u odnosu na konkretne komunikacije;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Vršenje ovog ovlašćenja radi nasumičnog nadzora ili prikupljanja velikih količina podataka o saobraćaju nije dozvoljeno. </a:t>
            </a:r>
            <a:r>
              <a:rPr lang="en-US" sz="2000" dirty="0" smtClean="0"/>
              <a:t> </a:t>
            </a:r>
            <a:endParaRPr lang="en-US" sz="2000" dirty="0"/>
          </a:p>
        </p:txBody>
      </p:sp>
    </p:spTree>
    <p:extLst>
      <p:ext uri="{BB962C8B-B14F-4D97-AF65-F5344CB8AC3E}">
        <p14:creationId xmlns:p14="http://schemas.microsoft.com/office/powerpoint/2010/main" val="2345852472"/>
      </p:ext>
    </p:extLst>
  </p:cSld>
  <p:clrMapOvr>
    <a:masterClrMapping/>
  </p:clrMapOvr>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65391" y="1139969"/>
            <a:ext cx="4476172" cy="4678204"/>
          </a:xfrm>
          <a:prstGeom prst="rect">
            <a:avLst/>
          </a:prstGeom>
        </p:spPr>
        <p:txBody>
          <a:bodyPr wrap="square">
            <a:spAutoFit/>
          </a:bodyPr>
          <a:lstStyle/>
          <a:p>
            <a:pPr marL="342900" indent="-342900" algn="just">
              <a:buFont typeface="Wingdings" panose="05000000000000000000" pitchFamily="2" charset="2"/>
              <a:buChar char="Ø"/>
            </a:pPr>
            <a:r>
              <a:rPr lang="en-US" sz="1750" dirty="0"/>
              <a:t>1 </a:t>
            </a:r>
            <a:r>
              <a:rPr lang="sr-Latn-RS" sz="1750" dirty="0"/>
              <a:t>Svaka Strana ugovornica treba da usvoji zakonodavne i druge mere, neophodne da bi svoje nadležne organe ovlastila:</a:t>
            </a:r>
            <a:br>
              <a:rPr lang="sr-Latn-RS" sz="1750" dirty="0"/>
            </a:br>
            <a:r>
              <a:rPr lang="sr-Latn-RS" sz="1750" dirty="0"/>
              <a:t>a da prikupljaju ili snimaju</a:t>
            </a:r>
            <a:r>
              <a:rPr lang="sr-Latn-RS" sz="1750" b="1" dirty="0"/>
              <a:t>,</a:t>
            </a:r>
            <a:r>
              <a:rPr lang="sr-Latn-RS" sz="1750" b="1" dirty="0">
                <a:solidFill>
                  <a:srgbClr val="FF0000"/>
                </a:solidFill>
              </a:rPr>
              <a:t> </a:t>
            </a:r>
            <a:r>
              <a:rPr lang="sr-Latn-RS" sz="1750" dirty="0"/>
              <a:t> primenjujući tehnička sredstva na svojoj teritoriji, i</a:t>
            </a:r>
            <a:br>
              <a:rPr lang="sr-Latn-RS" sz="1750" dirty="0"/>
            </a:br>
            <a:r>
              <a:rPr lang="sr-Latn-RS" sz="1750" dirty="0"/>
              <a:t>b obavežu davaoca usluga, da u okviru njegovih postojećih tehničkih mogućnosti:</a:t>
            </a:r>
            <a:br>
              <a:rPr lang="sr-Latn-RS" sz="1750" dirty="0"/>
            </a:br>
            <a:r>
              <a:rPr lang="sr-Latn-RS" sz="1750" dirty="0"/>
              <a:t>i prikuplja ili snima primenjujući tehnička sredstva na teritoriji te Strane, ili</a:t>
            </a:r>
            <a:br>
              <a:rPr lang="sr-Latn-RS" sz="1750" dirty="0"/>
            </a:br>
            <a:r>
              <a:rPr lang="sr-Latn-RS" sz="1750" dirty="0"/>
              <a:t>ii sarađuje i pomaže nadležnim organima u prikupljanju ili snimanju, u realnom vremenu, podataka o saobraćaju koji se odnose na određene komunikacije </a:t>
            </a:r>
            <a:r>
              <a:rPr lang="sr-Latn-RS" sz="1750" b="1" dirty="0">
                <a:solidFill>
                  <a:srgbClr val="FF0000"/>
                </a:solidFill>
              </a:rPr>
              <a:t>na njenoj teritoriji</a:t>
            </a:r>
            <a:r>
              <a:rPr lang="sr-Latn-RS" sz="1750" dirty="0"/>
              <a:t>, čiji se prenos vrši preko računarskog sistema</a:t>
            </a:r>
            <a:r>
              <a:rPr lang="en-US" dirty="0" smtClean="0"/>
              <a:t>.</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5324535"/>
          </a:xfrm>
          <a:prstGeom prst="rect">
            <a:avLst/>
          </a:prstGeom>
        </p:spPr>
        <p:txBody>
          <a:bodyPr wrap="square">
            <a:spAutoFit/>
          </a:bodyPr>
          <a:lstStyle/>
          <a:p>
            <a:pPr marL="342900" indent="-342900" algn="just">
              <a:buFont typeface="Wingdings" pitchFamily="2" charset="2"/>
              <a:buChar char="ü"/>
            </a:pPr>
            <a:r>
              <a:rPr lang="sr-Latn-RS" sz="2000" dirty="0" smtClean="0"/>
              <a:t>Strana ugovornica može sprovoditi mere koje se odnose na komunikacije na njenoj teritoriji;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Davalac usluga može biti obavezan ukoliko ima neku fizičku infrastrukturu ili opremu na datoj teritoriji, čak i ako to nije mesto gde se odvijaju njegove glavne aktivnosti, ili gde mu je sedište; </a:t>
            </a:r>
            <a:r>
              <a:rPr lang="en-US" sz="2000" dirty="0" smtClean="0"/>
              <a:t>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Smatra se da je komunikacija na datoj teritoriji ukoliko se jedna od strana u komunikaciji (čovek ili računar) nalazi na toj teritoriji ili je na njoj računar preko koga se odvija komunikacija.</a:t>
            </a:r>
            <a:endParaRPr lang="en-US" sz="2000" dirty="0"/>
          </a:p>
        </p:txBody>
      </p:sp>
    </p:spTree>
    <p:extLst>
      <p:ext uri="{BB962C8B-B14F-4D97-AF65-F5344CB8AC3E}">
        <p14:creationId xmlns:p14="http://schemas.microsoft.com/office/powerpoint/2010/main" val="2287873288"/>
      </p:ext>
    </p:extLst>
  </p:cSld>
  <p:clrMapOvr>
    <a:masterClrMapping/>
  </p:clrMapOvr>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509200"/>
          </a:xfrm>
          <a:prstGeom prst="rect">
            <a:avLst/>
          </a:prstGeom>
        </p:spPr>
        <p:txBody>
          <a:bodyPr wrap="square">
            <a:spAutoFit/>
          </a:bodyPr>
          <a:lstStyle/>
          <a:p>
            <a:pPr marL="342900" indent="-342900" algn="just">
              <a:buFont typeface="Wingdings" panose="05000000000000000000" pitchFamily="2" charset="2"/>
              <a:buChar char="Ø"/>
            </a:pPr>
            <a:r>
              <a:rPr lang="sr-Latn-RS" sz="1600" dirty="0" smtClean="0"/>
              <a:t>2 Kada Strana ugovornica, zbog načela domaćeg pravnog sistema, ne može da usvoji mere navedene u stavu 1a) ovog člana, može </a:t>
            </a:r>
            <a:r>
              <a:rPr lang="sr-Latn-RS" sz="1600" b="1" dirty="0" smtClean="0">
                <a:solidFill>
                  <a:srgbClr val="FF0000"/>
                </a:solidFill>
              </a:rPr>
              <a:t>umesto toga da usvoji zakonodavne i druge mere neophodne da bi obezbedila </a:t>
            </a:r>
            <a:r>
              <a:rPr lang="sr-Latn-RS" sz="1600" dirty="0" smtClean="0"/>
              <a:t>prikupljanje ili snimanje, u realnom vremenu, podataka o saobraćaju povezanih sa određenim komunikacijama koje se prenose na njenoj teritoriji primenom tehničkih sredstava, koja se nalaze na toj teritoriji.</a:t>
            </a:r>
          </a:p>
          <a:p>
            <a:pPr marL="342900" indent="-342900" algn="just">
              <a:buFont typeface="Wingdings" panose="05000000000000000000" pitchFamily="2" charset="2"/>
              <a:buChar char="Ø"/>
            </a:pPr>
            <a:endParaRPr lang="sr-Latn-RS" sz="1600" dirty="0" smtClean="0"/>
          </a:p>
          <a:p>
            <a:pPr marL="342900" indent="-342900" algn="just">
              <a:buFont typeface="Wingdings" panose="05000000000000000000" pitchFamily="2" charset="2"/>
              <a:buChar char="Ø"/>
            </a:pPr>
            <a:r>
              <a:rPr lang="sr-Latn-RS" sz="1600" dirty="0" smtClean="0"/>
              <a:t>3 Svaka Strana ugovornica treba da usvoji zakonodavne i druge mere, neophodne da bi obavezala davaoca usluga da čuva u tajnosti sprovođenje svakog ovlašćenja predviđenog ovim članom i svaku informaciju u vezi sa tim.</a:t>
            </a:r>
          </a:p>
          <a:p>
            <a:pPr algn="just"/>
            <a:endParaRPr lang="sr-Latn-RS" sz="1600" dirty="0" smtClean="0"/>
          </a:p>
          <a:p>
            <a:pPr marL="342900" indent="-342900" algn="just">
              <a:buFont typeface="Wingdings" panose="05000000000000000000" pitchFamily="2" charset="2"/>
              <a:buChar char="Ø"/>
            </a:pPr>
            <a:r>
              <a:rPr lang="sr-Latn-RS" sz="1600" dirty="0" smtClean="0"/>
              <a:t>4 Na ovlašćenja i postupke navedene u ovom članu primenjuju se odredbe čl. 14. i 15.</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4093428"/>
          </a:xfrm>
          <a:prstGeom prst="rect">
            <a:avLst/>
          </a:prstGeom>
        </p:spPr>
        <p:txBody>
          <a:bodyPr wrap="square">
            <a:spAutoFit/>
          </a:bodyPr>
          <a:lstStyle/>
          <a:p>
            <a:pPr marL="342900" indent="-342900" algn="just">
              <a:buFont typeface="Wingdings" pitchFamily="2" charset="2"/>
              <a:buChar char="ü"/>
            </a:pPr>
            <a:r>
              <a:rPr lang="sr-Latn-RS" sz="2000" dirty="0" smtClean="0"/>
              <a:t>U nekim jurisdikcijama se organima za zaštitu pravnog poretka ne dozvoljava da prikupljaju ili snimaju podatke u realnom vremenu bez pomoći, ili, u najmanju ruku, znanja davaoca usluge;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U tim jurisdikcijama se mogu usvojiti druge mere, kao što je da se davalac usluge obaveže da pruži neophodna tehnička sredstva. </a:t>
            </a:r>
            <a:r>
              <a:rPr lang="en-US" sz="2000" dirty="0" smtClean="0"/>
              <a:t> </a:t>
            </a:r>
            <a:endParaRPr lang="en-US" sz="2000" dirty="0"/>
          </a:p>
        </p:txBody>
      </p:sp>
    </p:spTree>
    <p:extLst>
      <p:ext uri="{BB962C8B-B14F-4D97-AF65-F5344CB8AC3E}">
        <p14:creationId xmlns:p14="http://schemas.microsoft.com/office/powerpoint/2010/main" val="919639035"/>
      </p:ext>
    </p:extLst>
  </p:cSld>
  <p:clrMapOvr>
    <a:masterClrMapping/>
  </p:clrMapOvr>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755422"/>
          </a:xfrm>
          <a:prstGeom prst="rect">
            <a:avLst/>
          </a:prstGeom>
        </p:spPr>
        <p:txBody>
          <a:bodyPr wrap="square">
            <a:spAutoFit/>
          </a:bodyPr>
          <a:lstStyle/>
          <a:p>
            <a:pPr marL="342900" indent="-342900" algn="just">
              <a:buFont typeface="Wingdings" panose="05000000000000000000" pitchFamily="2" charset="2"/>
              <a:buChar char="Ø"/>
            </a:pPr>
            <a:r>
              <a:rPr lang="sr-Latn-RS" sz="1600" dirty="0"/>
              <a:t>2 Kada Strana ugovornica, zbog načela domaćeg pravnog sistema, ne može da usvoji mere navedene u stavu 1a) ovog člana, može umesto toga da usvoji zakonodavne i druge mere neophodne da bi obezbedila prikupljanje ili snimanje, u realnom vremenu, podataka o saobraćaju povezanih sa određenim komunikacijama koje se prenose na njenoj teritoriji primenom tehničkih sredstava, koja se nalaze na toj teritoriji.</a:t>
            </a:r>
          </a:p>
          <a:p>
            <a:pPr marL="342900" indent="-342900" algn="just">
              <a:buFont typeface="Wingdings" panose="05000000000000000000" pitchFamily="2" charset="2"/>
              <a:buChar char="Ø"/>
            </a:pPr>
            <a:endParaRPr lang="sr-Latn-RS" sz="1600" dirty="0"/>
          </a:p>
          <a:p>
            <a:pPr marL="342900" indent="-342900" algn="just">
              <a:buFont typeface="Wingdings" panose="05000000000000000000" pitchFamily="2" charset="2"/>
              <a:buChar char="Ø"/>
            </a:pPr>
            <a:r>
              <a:rPr lang="sr-Latn-RS" sz="1600" dirty="0"/>
              <a:t>3 Svaka Strana ugovornica treba da usvoji zakonodavne i druge mere, neophodne da bi </a:t>
            </a:r>
            <a:r>
              <a:rPr lang="sr-Latn-RS" sz="1600" b="1" dirty="0">
                <a:solidFill>
                  <a:srgbClr val="FF0000"/>
                </a:solidFill>
              </a:rPr>
              <a:t>obavezala davaoca usluga da čuva u tajnosti</a:t>
            </a:r>
            <a:r>
              <a:rPr lang="sr-Latn-RS" sz="1600" dirty="0"/>
              <a:t> sprovođenje svakog ovlašćenja predviđenog ovim članom i svaku informaciju u vezi sa tim.</a:t>
            </a:r>
          </a:p>
          <a:p>
            <a:pPr algn="just"/>
            <a:endParaRPr lang="sr-Latn-RS" sz="1600" dirty="0"/>
          </a:p>
          <a:p>
            <a:pPr marL="342900" indent="-342900" algn="just">
              <a:buFont typeface="Wingdings" panose="05000000000000000000" pitchFamily="2" charset="2"/>
              <a:buChar char="Ø"/>
            </a:pPr>
            <a:r>
              <a:rPr lang="sr-Latn-RS" sz="1600" dirty="0"/>
              <a:t>4 Na ovlašćenja i postupke navedene u ovom članu primenjuju se odredbe čl. 14. i 15.</a:t>
            </a:r>
          </a:p>
          <a:p>
            <a:pPr marL="342900" indent="-342900" algn="just">
              <a:buFont typeface="Wingdings" panose="05000000000000000000" pitchFamily="2" charset="2"/>
              <a:buChar char="Ø"/>
            </a:pP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5062924"/>
          </a:xfrm>
          <a:prstGeom prst="rect">
            <a:avLst/>
          </a:prstGeom>
        </p:spPr>
        <p:txBody>
          <a:bodyPr wrap="square">
            <a:spAutoFit/>
          </a:bodyPr>
          <a:lstStyle/>
          <a:p>
            <a:pPr marL="342900" indent="-342900" algn="just">
              <a:buFont typeface="Wingdings" pitchFamily="2" charset="2"/>
              <a:buChar char="ü"/>
            </a:pPr>
            <a:r>
              <a:rPr lang="sr-Latn-RS" sz="1900" dirty="0" smtClean="0">
                <a:cs typeface="Arial" panose="020B0604020202020204" pitchFamily="34" charset="0"/>
              </a:rPr>
              <a:t>Ovo ovlašćenje je delotvorno samo ako se vrši bez znanja lica koja su predmet date istrage; </a:t>
            </a:r>
            <a:endParaRPr lang="en-US" sz="1900" dirty="0">
              <a:cs typeface="Arial" panose="020B0604020202020204" pitchFamily="34" charset="0"/>
            </a:endParaRP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smtClean="0">
                <a:cs typeface="Arial" panose="020B0604020202020204" pitchFamily="34" charset="0"/>
              </a:rPr>
              <a:t>Strane u komunikaciji ne smeju da primete da se mera prikupljanja podataka u realnom vremenu sprovodi; </a:t>
            </a:r>
            <a:r>
              <a:rPr lang="en-US" sz="1900" dirty="0" smtClean="0">
                <a:cs typeface="Arial" panose="020B0604020202020204" pitchFamily="34" charset="0"/>
              </a:rPr>
              <a:t> </a:t>
            </a:r>
            <a:endParaRPr lang="en-US" sz="1900" dirty="0">
              <a:cs typeface="Arial" panose="020B0604020202020204" pitchFamily="34" charset="0"/>
            </a:endParaRP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smtClean="0">
                <a:cs typeface="Arial" panose="020B0604020202020204" pitchFamily="34" charset="0"/>
              </a:rPr>
              <a:t>Važno je da se davaoci usluga mogu obavezati da vršenje ovlašćenja drže u tajnosti; </a:t>
            </a:r>
            <a:endParaRPr lang="en-US" sz="1900" dirty="0">
              <a:cs typeface="Arial" panose="020B0604020202020204" pitchFamily="34" charset="0"/>
            </a:endParaRP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smtClean="0">
                <a:cs typeface="Arial" panose="020B0604020202020204" pitchFamily="34" charset="0"/>
              </a:rPr>
              <a:t>Time se i davalac usluge oslobađa svake ugovorne ili druge zakonske obaveze da pretplatnike o meri obavesti; </a:t>
            </a:r>
            <a:endParaRPr lang="en-US" sz="1900" dirty="0">
              <a:cs typeface="Arial" panose="020B0604020202020204" pitchFamily="34" charset="0"/>
            </a:endParaRPr>
          </a:p>
        </p:txBody>
      </p:sp>
    </p:spTree>
    <p:extLst>
      <p:ext uri="{BB962C8B-B14F-4D97-AF65-F5344CB8AC3E}">
        <p14:creationId xmlns:p14="http://schemas.microsoft.com/office/powerpoint/2010/main" val="2095154438"/>
      </p:ext>
    </p:extLst>
  </p:cSld>
  <p:clrMapOvr>
    <a:masterClrMapping/>
  </p:clrMapOvr>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20 </a:t>
            </a:r>
            <a:r>
              <a:rPr lang="en-150" sz="3200" b="1" dirty="0"/>
              <a:t>–</a:t>
            </a:r>
            <a:r>
              <a:rPr lang="sr-Latn-RS" sz="3200" b="1" dirty="0"/>
              <a:t> Prikupljanje računarskih podataka u realnom vremenu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139969"/>
            <a:ext cx="4476172" cy="5755422"/>
          </a:xfrm>
          <a:prstGeom prst="rect">
            <a:avLst/>
          </a:prstGeom>
        </p:spPr>
        <p:txBody>
          <a:bodyPr wrap="square">
            <a:spAutoFit/>
          </a:bodyPr>
          <a:lstStyle/>
          <a:p>
            <a:pPr marL="342900" indent="-342900" algn="just">
              <a:buFont typeface="Wingdings" panose="05000000000000000000" pitchFamily="2" charset="2"/>
              <a:buChar char="Ø"/>
            </a:pPr>
            <a:r>
              <a:rPr lang="sr-Latn-RS" sz="1600" dirty="0"/>
              <a:t>2 Kada Strana ugovornica, zbog načela domaćeg pravnog sistema, ne može da usvoji mere navedene u stavu 1a) ovog člana, može umesto toga da usvoji zakonodavne i druge mere neophodne da bi obezbedila prikupljanje ili snimanje, u realnom vremenu, podataka o saobraćaju povezanih sa određenim komunikacijama koje se prenose na njenoj teritoriji primenom tehničkih sredstava, koja se nalaze na toj teritoriji.</a:t>
            </a:r>
          </a:p>
          <a:p>
            <a:pPr marL="342900" indent="-342900" algn="just">
              <a:buFont typeface="Wingdings" panose="05000000000000000000" pitchFamily="2" charset="2"/>
              <a:buChar char="Ø"/>
            </a:pPr>
            <a:endParaRPr lang="sr-Latn-RS" sz="1600" dirty="0"/>
          </a:p>
          <a:p>
            <a:pPr marL="342900" indent="-342900" algn="just">
              <a:buFont typeface="Wingdings" panose="05000000000000000000" pitchFamily="2" charset="2"/>
              <a:buChar char="Ø"/>
            </a:pPr>
            <a:r>
              <a:rPr lang="sr-Latn-RS" sz="1600" dirty="0"/>
              <a:t>3 Svaka Strana ugovornica treba da usvoji zakonodavne i druge mere, neophodne da bi obavezala davaoca usluga da čuva u tajnosti sprovođenje svakog ovlašćenja predviđenog ovim članom i svaku informaciju u vezi sa tim.</a:t>
            </a:r>
          </a:p>
          <a:p>
            <a:pPr algn="just"/>
            <a:endParaRPr lang="sr-Latn-RS" sz="1600" dirty="0"/>
          </a:p>
          <a:p>
            <a:pPr marL="342900" indent="-342900" algn="just">
              <a:buFont typeface="Wingdings" panose="05000000000000000000" pitchFamily="2" charset="2"/>
              <a:buChar char="Ø"/>
            </a:pPr>
            <a:r>
              <a:rPr lang="sr-Latn-RS" sz="1600" dirty="0"/>
              <a:t>4 Na ovlašćenja i postupke navedene u ovom članu </a:t>
            </a:r>
            <a:r>
              <a:rPr lang="sr-Latn-RS" sz="1600" b="1" dirty="0">
                <a:solidFill>
                  <a:srgbClr val="FF0000"/>
                </a:solidFill>
              </a:rPr>
              <a:t>primenjuju se odredbe </a:t>
            </a:r>
            <a:r>
              <a:rPr lang="sr-Latn-RS" sz="1600" b="1" dirty="0" smtClean="0">
                <a:solidFill>
                  <a:srgbClr val="FF0000"/>
                </a:solidFill>
              </a:rPr>
              <a:t>članova </a:t>
            </a:r>
            <a:r>
              <a:rPr lang="sr-Latn-RS" sz="1600" b="1" dirty="0">
                <a:solidFill>
                  <a:srgbClr val="FF0000"/>
                </a:solidFill>
              </a:rPr>
              <a:t>14. i 15</a:t>
            </a:r>
            <a:r>
              <a:rPr lang="sr-Latn-RS" sz="1600" dirty="0"/>
              <a:t>.</a:t>
            </a:r>
          </a:p>
          <a:p>
            <a:pPr algn="just"/>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4478149"/>
          </a:xfrm>
          <a:prstGeom prst="rect">
            <a:avLst/>
          </a:prstGeom>
        </p:spPr>
        <p:txBody>
          <a:bodyPr wrap="square">
            <a:spAutoFit/>
          </a:bodyPr>
          <a:lstStyle/>
          <a:p>
            <a:pPr marL="342900" indent="-342900" algn="just">
              <a:buFont typeface="Wingdings" pitchFamily="2" charset="2"/>
              <a:buChar char="ü"/>
            </a:pPr>
            <a:r>
              <a:rPr lang="sr-Latn-RS" sz="1900" dirty="0" smtClean="0">
                <a:cs typeface="Arial" panose="020B0604020202020204" pitchFamily="34" charset="0"/>
              </a:rPr>
              <a:t>Neki podaci o saobraćaju </a:t>
            </a:r>
            <a:r>
              <a:rPr lang="en-150" sz="1900" dirty="0" smtClean="0">
                <a:cs typeface="Arial" panose="020B0604020202020204" pitchFamily="34" charset="0"/>
              </a:rPr>
              <a:t>–</a:t>
            </a:r>
            <a:r>
              <a:rPr lang="sr-Latn-RS" sz="1900" dirty="0" smtClean="0">
                <a:cs typeface="Arial" panose="020B0604020202020204" pitchFamily="34" charset="0"/>
              </a:rPr>
              <a:t> poput podataka o izvoru i odredištu komunikacije (podaci o posećenim sajtovima) mogu imati jake implikacije kada je reč o privatnosti.</a:t>
            </a:r>
          </a:p>
          <a:p>
            <a:pPr algn="just"/>
            <a:endParaRPr lang="en-US" sz="1900" dirty="0">
              <a:cs typeface="Arial" panose="020B0604020202020204" pitchFamily="34" charset="0"/>
            </a:endParaRPr>
          </a:p>
          <a:p>
            <a:pPr marL="342900" indent="-342900" algn="just">
              <a:buFont typeface="Wingdings" pitchFamily="2" charset="2"/>
              <a:buChar char="ü"/>
            </a:pPr>
            <a:r>
              <a:rPr lang="sr-Latn-RS" sz="1900" dirty="0" smtClean="0">
                <a:cs typeface="Arial" panose="020B0604020202020204" pitchFamily="34" charset="0"/>
              </a:rPr>
              <a:t>Time se omogućava uvid u nečija interesovanja, saradnike i društveni kontekst; </a:t>
            </a:r>
            <a:endParaRPr lang="en-US" sz="1900" dirty="0">
              <a:cs typeface="Arial" panose="020B0604020202020204" pitchFamily="34" charset="0"/>
            </a:endParaRP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smtClean="0">
                <a:cs typeface="Arial" panose="020B0604020202020204" pitchFamily="34" charset="0"/>
              </a:rPr>
              <a:t>Potrebno je uspostaviti odgovarajuće zaštitne mere i zakonske preduslove kada se sprovodi prikupljanje podataka o saobraćaju u realnom vremenu. </a:t>
            </a:r>
            <a:endParaRPr lang="en-US" sz="1900" dirty="0">
              <a:cs typeface="Arial" panose="020B0604020202020204" pitchFamily="34" charset="0"/>
            </a:endParaRPr>
          </a:p>
        </p:txBody>
      </p:sp>
    </p:spTree>
    <p:extLst>
      <p:ext uri="{BB962C8B-B14F-4D97-AF65-F5344CB8AC3E}">
        <p14:creationId xmlns:p14="http://schemas.microsoft.com/office/powerpoint/2010/main" val="2582717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Podatak o saobraćaju</a:t>
            </a:r>
            <a:r>
              <a:rPr lang="en-GB" sz="3200" b="1" dirty="0" smtClean="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305670" y="952123"/>
            <a:ext cx="4625266" cy="5509200"/>
          </a:xfrm>
          <a:prstGeom prst="rect">
            <a:avLst/>
          </a:prstGeom>
        </p:spPr>
        <p:txBody>
          <a:bodyPr wrap="square">
            <a:spAutoFit/>
          </a:bodyPr>
          <a:lstStyle/>
          <a:p>
            <a:pPr marL="342900" indent="-342900">
              <a:buFont typeface="Wingdings" pitchFamily="2" charset="2"/>
              <a:buChar char="Ø"/>
            </a:pPr>
            <a:r>
              <a:rPr lang="sr-Latn-RS" sz="2200" dirty="0" smtClean="0"/>
              <a:t>Da</a:t>
            </a:r>
            <a:r>
              <a:rPr lang="en-US" sz="2200" dirty="0" smtClean="0"/>
              <a:t>:</a:t>
            </a:r>
            <a:endParaRPr lang="en-US" sz="2200" dirty="0"/>
          </a:p>
          <a:p>
            <a:pPr marL="800100" lvl="1" indent="-342900" algn="just">
              <a:buFont typeface="Wingdings" pitchFamily="2" charset="2"/>
              <a:buChar char="Ø"/>
            </a:pPr>
            <a:r>
              <a:rPr lang="sr-Latn-RS" sz="2200" dirty="0"/>
              <a:t>k</a:t>
            </a:r>
            <a:r>
              <a:rPr lang="sr-Latn-RS" sz="2200" dirty="0" smtClean="0"/>
              <a:t>ategorija računarskog podataka;</a:t>
            </a:r>
            <a:endParaRPr lang="en-US" sz="2200" dirty="0" smtClean="0"/>
          </a:p>
          <a:p>
            <a:pPr marL="800100" lvl="1" indent="-342900" algn="just">
              <a:buFont typeface="Wingdings" pitchFamily="2" charset="2"/>
              <a:buChar char="Ø"/>
            </a:pPr>
            <a:r>
              <a:rPr lang="sr-Latn-RS" sz="2200" dirty="0"/>
              <a:t>p</a:t>
            </a:r>
            <a:r>
              <a:rPr lang="sr-Latn-RS" sz="2200" dirty="0" smtClean="0"/>
              <a:t>roizvodi ga računar koji čini deo lanca komunikacije; </a:t>
            </a:r>
            <a:endParaRPr lang="en-US" sz="2200" dirty="0" smtClean="0"/>
          </a:p>
          <a:p>
            <a:pPr marL="800100" lvl="1" indent="-342900" algn="just">
              <a:buFont typeface="Wingdings" pitchFamily="2" charset="2"/>
              <a:buChar char="Ø"/>
            </a:pPr>
            <a:r>
              <a:rPr lang="sr-Latn-RS" sz="2200" dirty="0" smtClean="0"/>
              <a:t>Ukazuje na</a:t>
            </a:r>
            <a:r>
              <a:rPr lang="en-US" sz="2200" dirty="0" smtClean="0"/>
              <a:t>:</a:t>
            </a:r>
          </a:p>
          <a:p>
            <a:pPr marL="1257300" lvl="2" indent="-342900" algn="just">
              <a:buFont typeface="Wingdings" pitchFamily="2" charset="2"/>
              <a:buChar char="Ø"/>
            </a:pPr>
            <a:r>
              <a:rPr lang="sr-Latn-RS" sz="2200" dirty="0" smtClean="0"/>
              <a:t>poreklo</a:t>
            </a:r>
            <a:r>
              <a:rPr lang="en-US" sz="2200" dirty="0" smtClean="0"/>
              <a:t> </a:t>
            </a:r>
            <a:endParaRPr lang="en-US" sz="2200" dirty="0"/>
          </a:p>
          <a:p>
            <a:pPr marL="1257300" lvl="2" indent="-342900" algn="just">
              <a:buFont typeface="Wingdings" pitchFamily="2" charset="2"/>
              <a:buChar char="Ø"/>
            </a:pPr>
            <a:r>
              <a:rPr lang="sr-Latn-RS" sz="2200" dirty="0" smtClean="0"/>
              <a:t>odredište</a:t>
            </a:r>
            <a:endParaRPr lang="en-US" sz="2200" dirty="0"/>
          </a:p>
          <a:p>
            <a:pPr marL="1257300" lvl="2" indent="-342900" algn="just">
              <a:buFont typeface="Wingdings" pitchFamily="2" charset="2"/>
              <a:buChar char="Ø"/>
            </a:pPr>
            <a:r>
              <a:rPr lang="sr-Latn-RS" sz="2200" dirty="0" smtClean="0"/>
              <a:t>putanju</a:t>
            </a:r>
            <a:endParaRPr lang="en-US" sz="2200" dirty="0"/>
          </a:p>
          <a:p>
            <a:pPr marL="1257300" lvl="2" indent="-342900" algn="just">
              <a:buFont typeface="Wingdings" pitchFamily="2" charset="2"/>
              <a:buChar char="Ø"/>
            </a:pPr>
            <a:r>
              <a:rPr lang="sr-Latn-RS" sz="2200" dirty="0" smtClean="0"/>
              <a:t>vreme</a:t>
            </a:r>
            <a:endParaRPr lang="en-US" sz="2200" dirty="0"/>
          </a:p>
          <a:p>
            <a:pPr marL="1257300" lvl="2" indent="-342900" algn="just">
              <a:buFont typeface="Wingdings" pitchFamily="2" charset="2"/>
              <a:buChar char="Ø"/>
            </a:pPr>
            <a:r>
              <a:rPr lang="sr-Latn-RS" sz="2200" dirty="0" smtClean="0"/>
              <a:t>datum</a:t>
            </a:r>
            <a:endParaRPr lang="en-US" sz="2200" dirty="0"/>
          </a:p>
          <a:p>
            <a:pPr marL="1257300" lvl="2" indent="-342900" algn="just">
              <a:buFont typeface="Wingdings" pitchFamily="2" charset="2"/>
              <a:buChar char="Ø"/>
            </a:pPr>
            <a:r>
              <a:rPr lang="sr-Latn-RS" sz="2200" dirty="0"/>
              <a:t>v</a:t>
            </a:r>
            <a:r>
              <a:rPr lang="sr-Latn-RS" sz="2200" dirty="0" smtClean="0"/>
              <a:t>eličinu i</a:t>
            </a:r>
            <a:endParaRPr lang="en-US" sz="2200" dirty="0"/>
          </a:p>
          <a:p>
            <a:pPr marL="1257300" lvl="2" indent="-342900" algn="just">
              <a:buFont typeface="Wingdings" pitchFamily="2" charset="2"/>
              <a:buChar char="Ø"/>
            </a:pPr>
            <a:r>
              <a:rPr lang="sr-Latn-RS" sz="2200" dirty="0"/>
              <a:t>t</a:t>
            </a:r>
            <a:r>
              <a:rPr lang="sr-Latn-RS" sz="2200" dirty="0" smtClean="0"/>
              <a:t>rajanje komunikacije ili</a:t>
            </a:r>
            <a:endParaRPr lang="en-US" sz="2200" dirty="0"/>
          </a:p>
          <a:p>
            <a:pPr marL="1257300" lvl="2" indent="-342900" algn="just">
              <a:buFont typeface="Wingdings" pitchFamily="2" charset="2"/>
              <a:buChar char="Ø"/>
            </a:pPr>
            <a:r>
              <a:rPr lang="sr-Latn-RS" sz="2200" dirty="0"/>
              <a:t>v</a:t>
            </a:r>
            <a:r>
              <a:rPr lang="sr-Latn-RS" sz="2200" dirty="0" smtClean="0"/>
              <a:t>rstu predmetne usluge.</a:t>
            </a:r>
            <a:endParaRPr lang="en-US" sz="2200" dirty="0"/>
          </a:p>
          <a:p>
            <a:pPr marL="342900" indent="-342900">
              <a:buFont typeface="Wingdings" pitchFamily="2" charset="2"/>
              <a:buChar char="Ø"/>
            </a:pPr>
            <a:r>
              <a:rPr lang="en-US" sz="2200" dirty="0" smtClean="0"/>
              <a:t>N</a:t>
            </a:r>
            <a:r>
              <a:rPr lang="sr-Latn-RS" sz="2200" dirty="0" smtClean="0"/>
              <a:t>e</a:t>
            </a:r>
            <a:r>
              <a:rPr lang="en-US" sz="2200" dirty="0" smtClean="0"/>
              <a:t>:</a:t>
            </a:r>
            <a:endParaRPr lang="en-US" sz="2200" dirty="0"/>
          </a:p>
          <a:p>
            <a:pPr marL="800100" lvl="1" indent="-342900">
              <a:buFont typeface="Wingdings" pitchFamily="2" charset="2"/>
              <a:buChar char="Ø"/>
            </a:pPr>
            <a:r>
              <a:rPr lang="sr-Latn-RS" sz="2200" dirty="0"/>
              <a:t>s</a:t>
            </a:r>
            <a:r>
              <a:rPr lang="sr-Latn-RS" sz="2200" dirty="0" smtClean="0"/>
              <a:t>adržaj komunikacije</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4493538"/>
          </a:xfrm>
          <a:prstGeom prst="rect">
            <a:avLst/>
          </a:prstGeom>
        </p:spPr>
        <p:txBody>
          <a:bodyPr wrap="square">
            <a:spAutoFit/>
          </a:bodyPr>
          <a:lstStyle/>
          <a:p>
            <a:pPr marL="342900" indent="-342900" algn="just">
              <a:buFont typeface="Wingdings" pitchFamily="2" charset="2"/>
              <a:buChar char="Ø"/>
            </a:pPr>
            <a:r>
              <a:rPr lang="en-US" sz="2200" dirty="0" smtClean="0"/>
              <a:t>„</a:t>
            </a:r>
            <a:r>
              <a:rPr lang="sr-Latn-RS" sz="2200" b="1" dirty="0" smtClean="0"/>
              <a:t>Podatak o saobraćaju</a:t>
            </a:r>
            <a:r>
              <a:rPr lang="en-US" sz="2200" dirty="0" smtClean="0"/>
              <a:t>" </a:t>
            </a:r>
            <a:r>
              <a:rPr lang="sr-Latn-RS" sz="2200" dirty="0" smtClean="0"/>
              <a:t>označava svaki računarski podatak koji se odnosi na komunikaciju preko računarskog sistema, proizvedenu od računarskog sistema koji je deo lanca komunikacije, a u kojoj su sadržani podaci o poreklu, odredištu, putanji, vremenu, datumu, veličini, trajanju ili vrsti predmetne usluge.</a:t>
            </a:r>
            <a:endParaRPr lang="sr-Latn-RS" sz="2200" dirty="0"/>
          </a:p>
        </p:txBody>
      </p:sp>
    </p:spTree>
    <p:extLst>
      <p:ext uri="{BB962C8B-B14F-4D97-AF65-F5344CB8AC3E}">
        <p14:creationId xmlns:p14="http://schemas.microsoft.com/office/powerpoint/2010/main" val="777965647"/>
      </p:ext>
    </p:extLst>
  </p:cSld>
  <p:clrMapOvr>
    <a:masterClrMapping/>
  </p:clrMapOvr>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21 </a:t>
            </a:r>
            <a:r>
              <a:rPr lang="en-GB" sz="3200" b="1" dirty="0"/>
              <a:t>– </a:t>
            </a:r>
            <a:r>
              <a:rPr lang="sr-Latn-RS" sz="3200" b="1" dirty="0" smtClean="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3">
            <a:extLst>
              <a:ext uri="{FF2B5EF4-FFF2-40B4-BE49-F238E27FC236}">
                <a16:creationId xmlns:a16="http://schemas.microsoft.com/office/drawing/2014/main" id="{12500359-85B2-4D13-8A9E-4E87B00B60BD}"/>
              </a:ext>
            </a:extLst>
          </p:cNvPr>
          <p:cNvSpPr txBox="1">
            <a:spLocks/>
          </p:cNvSpPr>
          <p:nvPr/>
        </p:nvSpPr>
        <p:spPr bwMode="auto">
          <a:xfrm>
            <a:off x="348344" y="1385757"/>
            <a:ext cx="8519885" cy="4638040"/>
          </a:xfrm>
          <a:prstGeom prst="rect">
            <a:avLst/>
          </a:prstGeom>
          <a:noFill/>
          <a:ln w="38100">
            <a:solidFill>
              <a:srgbClr val="FF0000"/>
            </a:solidFill>
            <a:miter lim="800000"/>
            <a:headEnd/>
            <a:tailEnd/>
          </a:ln>
        </p:spPr>
        <p:txBody>
          <a:bodyPr vert="horz" wrap="square" lIns="91440" tIns="45720" rIns="91440" bIns="45720" numCol="1" anchor="ctr" anchorCtr="0" compatLnSpc="1">
            <a:prstTxWarp prst="textNoShape">
              <a:avLst/>
            </a:prstTxWarp>
          </a:bodyPr>
          <a:lst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Presretanje podataka iz sadržaja</a:t>
            </a:r>
          </a:p>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(Član</a:t>
            </a:r>
            <a:r>
              <a:rPr lang="en-GB" altLang="sr-Latn-RS" sz="2800" b="1" i="1" dirty="0" smtClean="0">
                <a:ea typeface="ＭＳ Ｐゴシック" pitchFamily="34" charset="-128"/>
              </a:rPr>
              <a:t> </a:t>
            </a:r>
            <a:r>
              <a:rPr lang="en-GB" altLang="sr-Latn-RS" sz="2800" b="1" i="1" dirty="0">
                <a:ea typeface="ＭＳ Ｐゴシック" pitchFamily="34" charset="-128"/>
              </a:rPr>
              <a:t>21 – </a:t>
            </a:r>
            <a:r>
              <a:rPr lang="sr-Latn-RS" altLang="sr-Latn-RS" sz="2800" b="1" i="1" dirty="0" smtClean="0">
                <a:ea typeface="ＭＳ Ｐゴシック" pitchFamily="34" charset="-128"/>
              </a:rPr>
              <a:t>Budimpeštanska konvencija</a:t>
            </a:r>
            <a:r>
              <a:rPr lang="en-GB" altLang="sr-Latn-RS" sz="2800" b="1" i="1" dirty="0" smtClean="0">
                <a:ea typeface="ＭＳ Ｐゴシック" pitchFamily="34" charset="-128"/>
              </a:rPr>
              <a:t>)</a:t>
            </a:r>
            <a:endParaRPr lang="en-GB" altLang="sr-Latn-RS" sz="2800" b="1" i="1" dirty="0">
              <a:ea typeface="ＭＳ Ｐゴシック" pitchFamily="34" charset="-128"/>
            </a:endParaRPr>
          </a:p>
          <a:p>
            <a:pPr algn="ctr" eaLnBrk="1" hangingPunct="1">
              <a:lnSpc>
                <a:spcPct val="80000"/>
              </a:lnSpc>
              <a:spcBef>
                <a:spcPts val="600"/>
              </a:spcBef>
              <a:spcAft>
                <a:spcPts val="1200"/>
              </a:spcAft>
              <a:defRPr/>
            </a:pP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en-GB" altLang="sr-Latn-RS" sz="2800" i="1" dirty="0" smtClean="0">
                <a:ea typeface="ＭＳ Ｐゴシック" pitchFamily="34" charset="-128"/>
              </a:rPr>
              <a:t>V</a:t>
            </a:r>
            <a:r>
              <a:rPr lang="sr-Latn-RS" altLang="sr-Latn-RS" sz="2800" i="1" dirty="0" smtClean="0">
                <a:ea typeface="ＭＳ Ｐゴシック" pitchFamily="34" charset="-128"/>
              </a:rPr>
              <a:t>eoma moćan istražni alat, ali i vrlo intruzivan;</a:t>
            </a:r>
            <a:r>
              <a:rPr lang="en-GB" altLang="sr-Latn-RS" sz="2800" i="1" dirty="0" smtClean="0">
                <a:ea typeface="ＭＳ Ｐゴシック" pitchFamily="34" charset="-128"/>
              </a:rPr>
              <a:t> </a:t>
            </a: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r-Latn-RS" altLang="sr-Latn-RS" sz="2800" i="1" dirty="0" smtClean="0">
                <a:ea typeface="ＭＳ Ｐゴシック" pitchFamily="34" charset="-128"/>
              </a:rPr>
              <a:t>Dopušta se samo u području teških krivičnih dela, koja se utvrđuju domaćim zakonima; </a:t>
            </a:r>
            <a:endParaRPr lang="en-GB" altLang="sr-Latn-RS" sz="2800" i="1" dirty="0">
              <a:ea typeface="ＭＳ Ｐゴシック" pitchFamily="34" charset="-128"/>
            </a:endParaRPr>
          </a:p>
          <a:p>
            <a:pPr algn="ctr" eaLnBrk="1" hangingPunct="1">
              <a:lnSpc>
                <a:spcPct val="80000"/>
              </a:lnSpc>
              <a:spcBef>
                <a:spcPts val="600"/>
              </a:spcBef>
              <a:spcAft>
                <a:spcPts val="1200"/>
              </a:spcAft>
              <a:defRPr/>
            </a:pPr>
            <a:r>
              <a:rPr lang="sr-Latn-RS" altLang="sr-Latn-RS" sz="2800" i="1" dirty="0" smtClean="0">
                <a:ea typeface="ＭＳ Ｐゴシック" pitchFamily="34" charset="-128"/>
              </a:rPr>
              <a:t>Potrebno je uspostaviti adekvatna ograničenja.</a:t>
            </a:r>
            <a:endParaRPr lang="en-GB" altLang="sr-Latn-RS" sz="2800" i="1" dirty="0">
              <a:ea typeface="ＭＳ Ｐゴシック" pitchFamily="34" charset="-128"/>
            </a:endParaRPr>
          </a:p>
        </p:txBody>
      </p:sp>
    </p:spTree>
    <p:extLst>
      <p:ext uri="{BB962C8B-B14F-4D97-AF65-F5344CB8AC3E}">
        <p14:creationId xmlns:p14="http://schemas.microsoft.com/office/powerpoint/2010/main" val="1091628590"/>
      </p:ext>
    </p:extLst>
  </p:cSld>
  <p:clrMapOvr>
    <a:masterClrMapping/>
  </p:clrMapOvr>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078313"/>
          </a:xfrm>
          <a:prstGeom prst="rect">
            <a:avLst/>
          </a:prstGeom>
        </p:spPr>
        <p:txBody>
          <a:bodyPr wrap="square">
            <a:spAutoFit/>
          </a:bodyPr>
          <a:lstStyle/>
          <a:p>
            <a:pPr marL="342900" indent="-342900" algn="just">
              <a:buFont typeface="Wingdings" panose="05000000000000000000" pitchFamily="2" charset="2"/>
              <a:buChar char="Ø"/>
            </a:pPr>
            <a:r>
              <a:rPr lang="sr-Latn-RS" dirty="0" smtClean="0"/>
              <a:t>1 Svaka Strana ugovornica treba da usvoji zakonodavne i druge mere, neophodne da bi svoje nadležne organe ovlastila, u vezi sa </a:t>
            </a:r>
            <a:r>
              <a:rPr lang="sr-Latn-RS" b="1" dirty="0" smtClean="0">
                <a:solidFill>
                  <a:srgbClr val="FF0000"/>
                </a:solidFill>
              </a:rPr>
              <a:t>teškim delima</a:t>
            </a:r>
            <a:r>
              <a:rPr lang="sr-Latn-RS" dirty="0" smtClean="0"/>
              <a:t> određenim domaćim pravom, da:</a:t>
            </a:r>
          </a:p>
          <a:p>
            <a:pPr algn="just"/>
            <a:r>
              <a:rPr lang="sr-Latn-RS" dirty="0" smtClean="0"/>
              <a:t/>
            </a:r>
            <a:br>
              <a:rPr lang="sr-Latn-RS" dirty="0" smtClean="0"/>
            </a:br>
            <a:r>
              <a:rPr lang="sr-Latn-RS" dirty="0" smtClean="0"/>
              <a:t>a </a:t>
            </a:r>
            <a:r>
              <a:rPr lang="sr-Latn-RS" dirty="0"/>
              <a:t>prikupljaju ili </a:t>
            </a:r>
            <a:r>
              <a:rPr lang="sr-Latn-RS" dirty="0" smtClean="0"/>
              <a:t>snimaju, primenjujući tehnička sredstva, na svojoj teritoriji, i da  </a:t>
            </a:r>
            <a:br>
              <a:rPr lang="sr-Latn-RS" dirty="0" smtClean="0"/>
            </a:br>
            <a:r>
              <a:rPr lang="sr-Latn-RS" dirty="0" smtClean="0"/>
              <a:t>b obavežu davaoca usluga, da u okviru svojih postojećih tehničkih mogućnosti:</a:t>
            </a:r>
            <a:br>
              <a:rPr lang="sr-Latn-RS" dirty="0" smtClean="0"/>
            </a:br>
            <a:r>
              <a:rPr lang="sr-Latn-RS" dirty="0" smtClean="0"/>
              <a:t>		i. prikuplja i snima, primenjujući tehnička sredstva, na teritoriji te Strane, ili</a:t>
            </a:r>
            <a:br>
              <a:rPr lang="sr-Latn-RS" dirty="0" smtClean="0"/>
            </a:br>
            <a:r>
              <a:rPr lang="sr-Latn-RS" dirty="0" smtClean="0"/>
              <a:t>		ii. sarađuje i pomaže nadležnim organima u prikupljanju ili snimanju, </a:t>
            </a:r>
          </a:p>
          <a:p>
            <a:pPr algn="just"/>
            <a:r>
              <a:rPr lang="sr-Latn-RS" dirty="0" smtClean="0"/>
              <a:t>u realnom vremenu, podataka iz sadržaja određenih komunikacija na njenoj teritoriji, prenetih preko računarskog sistema.</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2554545"/>
          </a:xfrm>
          <a:prstGeom prst="rect">
            <a:avLst/>
          </a:prstGeom>
        </p:spPr>
        <p:txBody>
          <a:bodyPr wrap="square">
            <a:spAutoFit/>
          </a:bodyPr>
          <a:lstStyle/>
          <a:p>
            <a:pPr marL="342900" indent="-342900" algn="just">
              <a:buFont typeface="Wingdings" pitchFamily="2" charset="2"/>
              <a:buChar char="ü"/>
            </a:pPr>
            <a:r>
              <a:rPr lang="sr-Latn-RS" sz="2000" dirty="0" smtClean="0"/>
              <a:t>Jak interes privatnosti povezan je sa podacima iz sadržaja, tako da se ovo ovlašćenje može vršiti samo u oblasti teških krivičnih dela. </a:t>
            </a:r>
            <a:r>
              <a:rPr lang="en-US" sz="2000" dirty="0" smtClean="0"/>
              <a:t>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Teška krivična dela utvrđuju se domaćim zakonima. </a:t>
            </a:r>
            <a:endParaRPr lang="en-US" sz="2000" dirty="0"/>
          </a:p>
        </p:txBody>
      </p:sp>
    </p:spTree>
    <p:extLst>
      <p:ext uri="{BB962C8B-B14F-4D97-AF65-F5344CB8AC3E}">
        <p14:creationId xmlns:p14="http://schemas.microsoft.com/office/powerpoint/2010/main" val="2433468387"/>
      </p:ext>
    </p:extLst>
  </p:cSld>
  <p:clrMapOvr>
    <a:masterClrMapping/>
  </p:clrMapOvr>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078313"/>
          </a:xfrm>
          <a:prstGeom prst="rect">
            <a:avLst/>
          </a:prstGeom>
        </p:spPr>
        <p:txBody>
          <a:bodyPr wrap="square">
            <a:spAutoFit/>
          </a:bodyPr>
          <a:lstStyle/>
          <a:p>
            <a:pPr marL="342900" indent="-342900" algn="just">
              <a:buFont typeface="Wingdings" panose="05000000000000000000" pitchFamily="2" charset="2"/>
              <a:buChar char="Ø"/>
            </a:pPr>
            <a:r>
              <a:rPr lang="sr-Latn-RS" dirty="0"/>
              <a:t>1 Svaka Strana ugovornica treba da usvoji zakonodavne i druge mere, neophodne da bi svoje nadležne organe ovlastila, u vezi sa teškim delima određenim domaćim pravom, da:</a:t>
            </a:r>
          </a:p>
          <a:p>
            <a:pPr algn="just"/>
            <a:r>
              <a:rPr lang="sr-Latn-RS" dirty="0"/>
              <a:t/>
            </a:r>
            <a:br>
              <a:rPr lang="sr-Latn-RS" dirty="0"/>
            </a:br>
            <a:r>
              <a:rPr lang="sr-Latn-RS" dirty="0"/>
              <a:t>a </a:t>
            </a:r>
            <a:r>
              <a:rPr lang="sr-Latn-RS" b="1" dirty="0">
                <a:solidFill>
                  <a:srgbClr val="FF0000"/>
                </a:solidFill>
              </a:rPr>
              <a:t>prikupljaju ili snimaju</a:t>
            </a:r>
            <a:r>
              <a:rPr lang="sr-Latn-RS" dirty="0"/>
              <a:t>, primenjujući tehnička sredstva, na svojoj teritoriji, i da  </a:t>
            </a:r>
            <a:br>
              <a:rPr lang="sr-Latn-RS" dirty="0"/>
            </a:br>
            <a:r>
              <a:rPr lang="sr-Latn-RS" dirty="0"/>
              <a:t>b </a:t>
            </a:r>
            <a:r>
              <a:rPr lang="sr-Latn-RS" b="1" dirty="0">
                <a:solidFill>
                  <a:srgbClr val="FF0000"/>
                </a:solidFill>
              </a:rPr>
              <a:t>obavežu davaoca usluga</a:t>
            </a:r>
            <a:r>
              <a:rPr lang="sr-Latn-RS" dirty="0"/>
              <a:t>, da u okviru svojih postojećih tehničkih mogućnosti:</a:t>
            </a:r>
            <a:br>
              <a:rPr lang="sr-Latn-RS" dirty="0"/>
            </a:br>
            <a:r>
              <a:rPr lang="sr-Latn-RS" dirty="0"/>
              <a:t>		i. </a:t>
            </a:r>
            <a:r>
              <a:rPr lang="sr-Latn-RS" b="1" dirty="0">
                <a:solidFill>
                  <a:srgbClr val="FF0000"/>
                </a:solidFill>
              </a:rPr>
              <a:t>prikuplja i snima</a:t>
            </a:r>
            <a:r>
              <a:rPr lang="sr-Latn-RS" dirty="0"/>
              <a:t>, primenjujući tehnička sredstva, na teritoriji te Strane, ili</a:t>
            </a:r>
            <a:br>
              <a:rPr lang="sr-Latn-RS" dirty="0"/>
            </a:br>
            <a:r>
              <a:rPr lang="sr-Latn-RS" dirty="0"/>
              <a:t>		ii. </a:t>
            </a:r>
            <a:r>
              <a:rPr lang="sr-Latn-RS" b="1" dirty="0">
                <a:solidFill>
                  <a:srgbClr val="FF0000"/>
                </a:solidFill>
              </a:rPr>
              <a:t>sarađuje i pomaže </a:t>
            </a:r>
            <a:r>
              <a:rPr lang="sr-Latn-RS" dirty="0"/>
              <a:t>nadležnim organima u prikupljanju ili snimanju, </a:t>
            </a:r>
          </a:p>
          <a:p>
            <a:pPr algn="just"/>
            <a:r>
              <a:rPr lang="sr-Latn-RS" dirty="0"/>
              <a:t>u realnom vremenu, podataka iz sadržaja određenih komunikacija na njenoj teritoriji, prenetih preko računarskog sistema</a:t>
            </a:r>
            <a:r>
              <a:rPr lang="en-US" sz="1700" dirty="0" smtClean="0"/>
              <a:t>.</a:t>
            </a: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3170099"/>
          </a:xfrm>
          <a:prstGeom prst="rect">
            <a:avLst/>
          </a:prstGeom>
        </p:spPr>
        <p:txBody>
          <a:bodyPr wrap="square">
            <a:spAutoFit/>
          </a:bodyPr>
          <a:lstStyle/>
          <a:p>
            <a:pPr marL="342900" indent="-342900" algn="just">
              <a:buFont typeface="Wingdings" pitchFamily="2" charset="2"/>
              <a:buChar char="ü"/>
            </a:pPr>
            <a:r>
              <a:rPr lang="sr-Latn-RS" sz="2000" dirty="0" smtClean="0"/>
              <a:t>Nadležni organ je ovlašćen da: </a:t>
            </a:r>
            <a:endParaRPr lang="en-US" sz="2000" dirty="0"/>
          </a:p>
          <a:p>
            <a:pPr marL="800100" lvl="1" indent="-342900" algn="just">
              <a:buFont typeface="Wingdings" pitchFamily="2" charset="2"/>
              <a:buChar char="ü"/>
            </a:pPr>
            <a:r>
              <a:rPr lang="sr-Latn-RS" sz="2000" dirty="0"/>
              <a:t>d</a:t>
            </a:r>
            <a:r>
              <a:rPr lang="sr-Latn-RS" sz="2000" dirty="0" smtClean="0"/>
              <a:t>irektno prikuplja ili snima podatke iz sadržaja; </a:t>
            </a:r>
            <a:endParaRPr lang="en-US" sz="2000" dirty="0"/>
          </a:p>
          <a:p>
            <a:pPr marL="800100" lvl="1" indent="-342900" algn="just">
              <a:buFont typeface="Wingdings" pitchFamily="2" charset="2"/>
              <a:buChar char="ü"/>
            </a:pPr>
            <a:r>
              <a:rPr lang="sr-Latn-RS" sz="2000" dirty="0"/>
              <a:t>o</a:t>
            </a:r>
            <a:r>
              <a:rPr lang="sr-Latn-RS" sz="2000" dirty="0" smtClean="0"/>
              <a:t>baveže davaoca usluga da prikuplja ili snima podatke iz sadržaja; </a:t>
            </a:r>
            <a:endParaRPr lang="en-US" sz="2000" dirty="0"/>
          </a:p>
          <a:p>
            <a:pPr marL="800100" lvl="1" indent="-342900" algn="just">
              <a:buFont typeface="Wingdings" pitchFamily="2" charset="2"/>
              <a:buChar char="ü"/>
            </a:pPr>
            <a:r>
              <a:rPr lang="sr-Latn-RS" sz="2000" dirty="0"/>
              <a:t>o</a:t>
            </a:r>
            <a:r>
              <a:rPr lang="sr-Latn-RS" sz="2000" dirty="0" smtClean="0"/>
              <a:t>baveže davaoca usluga da sarađuje i pomogne tom nadležnom organu. </a:t>
            </a:r>
            <a:r>
              <a:rPr lang="en-US" sz="2000" dirty="0" smtClean="0"/>
              <a:t> </a:t>
            </a:r>
            <a:endParaRPr lang="en-US" sz="2000" dirty="0"/>
          </a:p>
          <a:p>
            <a:pPr algn="just"/>
            <a:endParaRPr lang="en-US" sz="2000" dirty="0"/>
          </a:p>
        </p:txBody>
      </p:sp>
    </p:spTree>
    <p:extLst>
      <p:ext uri="{BB962C8B-B14F-4D97-AF65-F5344CB8AC3E}">
        <p14:creationId xmlns:p14="http://schemas.microsoft.com/office/powerpoint/2010/main" val="144505269"/>
      </p:ext>
    </p:extLst>
  </p:cSld>
  <p:clrMapOvr>
    <a:masterClrMapping/>
  </p:clrMapOvr>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355312"/>
          </a:xfrm>
          <a:prstGeom prst="rect">
            <a:avLst/>
          </a:prstGeom>
        </p:spPr>
        <p:txBody>
          <a:bodyPr wrap="square">
            <a:spAutoFit/>
          </a:bodyPr>
          <a:lstStyle/>
          <a:p>
            <a:pPr marL="342900" indent="-342900" algn="just">
              <a:buFont typeface="Wingdings" panose="05000000000000000000" pitchFamily="2" charset="2"/>
              <a:buChar char="Ø"/>
            </a:pPr>
            <a:r>
              <a:rPr lang="sr-Latn-RS" dirty="0"/>
              <a:t>1 Svaka Strana ugovornica treba da usvoji zakonodavne i druge mere, neophodne da bi svoje nadležne organe ovlastila, u vezi sa teškim delima određenim domaćim pravom, da:</a:t>
            </a:r>
          </a:p>
          <a:p>
            <a:pPr algn="just"/>
            <a:r>
              <a:rPr lang="sr-Latn-RS" dirty="0"/>
              <a:t/>
            </a:r>
            <a:br>
              <a:rPr lang="sr-Latn-RS" dirty="0"/>
            </a:br>
            <a:r>
              <a:rPr lang="sr-Latn-RS" dirty="0"/>
              <a:t>a prikupljaju ili snimaju, primenjujući </a:t>
            </a:r>
            <a:r>
              <a:rPr lang="sr-Latn-RS" b="1" dirty="0">
                <a:solidFill>
                  <a:srgbClr val="FF0000"/>
                </a:solidFill>
              </a:rPr>
              <a:t>tehnička sredstva</a:t>
            </a:r>
            <a:r>
              <a:rPr lang="sr-Latn-RS" dirty="0"/>
              <a:t>, na svojoj teritoriji, i da  </a:t>
            </a:r>
            <a:br>
              <a:rPr lang="sr-Latn-RS" dirty="0"/>
            </a:br>
            <a:r>
              <a:rPr lang="sr-Latn-RS" dirty="0"/>
              <a:t>b obavežu davaoca usluga, da u okviru svojih postojećih tehničkih mogućnosti:</a:t>
            </a:r>
            <a:br>
              <a:rPr lang="sr-Latn-RS" dirty="0"/>
            </a:br>
            <a:r>
              <a:rPr lang="sr-Latn-RS" dirty="0"/>
              <a:t>		i. prikuplja i snima, primenjujući </a:t>
            </a:r>
            <a:r>
              <a:rPr lang="sr-Latn-RS" b="1" dirty="0">
                <a:solidFill>
                  <a:srgbClr val="FF0000"/>
                </a:solidFill>
              </a:rPr>
              <a:t>tehnička sredstva</a:t>
            </a:r>
            <a:r>
              <a:rPr lang="sr-Latn-RS" dirty="0"/>
              <a:t>, na teritoriji te Strane, ili</a:t>
            </a:r>
            <a:br>
              <a:rPr lang="sr-Latn-RS" dirty="0"/>
            </a:br>
            <a:r>
              <a:rPr lang="sr-Latn-RS" dirty="0"/>
              <a:t>		ii. sarađuje i pomaže nadležnim organima u prikupljanju ili snimanju, </a:t>
            </a:r>
          </a:p>
          <a:p>
            <a:pPr algn="just"/>
            <a:r>
              <a:rPr lang="sr-Latn-RS" dirty="0"/>
              <a:t>u realnom vremenu, podataka iz sadržaja određenih komunikacija na njenoj teritoriji, prenetih preko računarskog sistema</a:t>
            </a:r>
            <a:r>
              <a:rPr lang="en-US" sz="1700" dirty="0" smtClean="0"/>
              <a:t>.</a:t>
            </a: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2246769"/>
          </a:xfrm>
          <a:prstGeom prst="rect">
            <a:avLst/>
          </a:prstGeom>
        </p:spPr>
        <p:txBody>
          <a:bodyPr wrap="square">
            <a:spAutoFit/>
          </a:bodyPr>
          <a:lstStyle/>
          <a:p>
            <a:pPr marL="342900" indent="-342900" algn="just">
              <a:buFont typeface="Wingdings" pitchFamily="2" charset="2"/>
              <a:buChar char="ü"/>
            </a:pPr>
            <a:r>
              <a:rPr lang="sr-Latn-RS" sz="2000" dirty="0" smtClean="0"/>
              <a:t>Tehnička sredstva nisu definisana.</a:t>
            </a:r>
          </a:p>
          <a:p>
            <a:pPr algn="just"/>
            <a:endParaRPr lang="en-US" sz="2000" dirty="0"/>
          </a:p>
          <a:p>
            <a:pPr marL="342900" indent="-342900" algn="just">
              <a:buFont typeface="Wingdings" pitchFamily="2" charset="2"/>
              <a:buChar char="ü"/>
            </a:pPr>
            <a:r>
              <a:rPr lang="sr-Latn-RS" sz="2000" dirty="0" smtClean="0"/>
              <a:t>Bilo koja tehnička sredstva se mogu koristiti za prikupljanje podataka iz sadržaja (tehnološka neutralnost).</a:t>
            </a:r>
            <a:r>
              <a:rPr lang="en-US" sz="2000" dirty="0" smtClean="0"/>
              <a:t> </a:t>
            </a:r>
            <a:endParaRPr lang="en-US" sz="2000" dirty="0"/>
          </a:p>
          <a:p>
            <a:pPr algn="just"/>
            <a:endParaRPr lang="en-US" sz="2000" dirty="0"/>
          </a:p>
        </p:txBody>
      </p:sp>
    </p:spTree>
    <p:extLst>
      <p:ext uri="{BB962C8B-B14F-4D97-AF65-F5344CB8AC3E}">
        <p14:creationId xmlns:p14="http://schemas.microsoft.com/office/powerpoint/2010/main" val="1424001688"/>
      </p:ext>
    </p:extLst>
  </p:cSld>
  <p:clrMapOvr>
    <a:masterClrMapping/>
  </p:clrMapOvr>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078313"/>
          </a:xfrm>
          <a:prstGeom prst="rect">
            <a:avLst/>
          </a:prstGeom>
        </p:spPr>
        <p:txBody>
          <a:bodyPr wrap="square">
            <a:spAutoFit/>
          </a:bodyPr>
          <a:lstStyle/>
          <a:p>
            <a:pPr marL="342900" indent="-342900" algn="just">
              <a:buFont typeface="Wingdings" panose="05000000000000000000" pitchFamily="2" charset="2"/>
              <a:buChar char="Ø"/>
            </a:pPr>
            <a:r>
              <a:rPr lang="sr-Latn-RS" dirty="0"/>
              <a:t>1 Svaka Strana ugovornica treba da usvoji zakonodavne i druge mere, neophodne da bi svoje nadležne organe ovlastila, u vezi sa teškim delima određenim domaćim pravom, da:</a:t>
            </a:r>
          </a:p>
          <a:p>
            <a:pPr algn="just"/>
            <a:r>
              <a:rPr lang="sr-Latn-RS" dirty="0"/>
              <a:t/>
            </a:r>
            <a:br>
              <a:rPr lang="sr-Latn-RS" dirty="0"/>
            </a:br>
            <a:r>
              <a:rPr lang="sr-Latn-RS" dirty="0"/>
              <a:t>a prikupljaju ili snimaju, primenjujući tehnička sredstva, na svojoj teritoriji, i da  </a:t>
            </a:r>
            <a:br>
              <a:rPr lang="sr-Latn-RS" dirty="0"/>
            </a:br>
            <a:r>
              <a:rPr lang="sr-Latn-RS" dirty="0"/>
              <a:t>b obavežu davaoca usluga, da u okviru svojih </a:t>
            </a:r>
            <a:r>
              <a:rPr lang="sr-Latn-RS" b="1" dirty="0">
                <a:solidFill>
                  <a:srgbClr val="FF0000"/>
                </a:solidFill>
              </a:rPr>
              <a:t>postojećih tehničkih mogućnosti</a:t>
            </a:r>
            <a:r>
              <a:rPr lang="sr-Latn-RS" dirty="0"/>
              <a:t>:</a:t>
            </a:r>
            <a:br>
              <a:rPr lang="sr-Latn-RS" dirty="0"/>
            </a:br>
            <a:r>
              <a:rPr lang="sr-Latn-RS" dirty="0"/>
              <a:t>		i. prikuplja i snima, primenjujući tehnička sredstva, na teritoriji te Strane, ili</a:t>
            </a:r>
            <a:br>
              <a:rPr lang="sr-Latn-RS" dirty="0"/>
            </a:br>
            <a:r>
              <a:rPr lang="sr-Latn-RS" dirty="0"/>
              <a:t>		ii. sarađuje i pomaže nadležnim organima u prikupljanju ili snimanju, </a:t>
            </a:r>
          </a:p>
          <a:p>
            <a:pPr algn="just"/>
            <a:r>
              <a:rPr lang="sr-Latn-RS" dirty="0"/>
              <a:t>u realnom vremenu, podataka iz sadržaja određenih komunikacija na njenoj teritoriji, prenetih preko računarskog sistema</a:t>
            </a:r>
            <a:r>
              <a:rPr lang="en-US" dirty="0" smtClean="0"/>
              <a:t>.</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4093428"/>
          </a:xfrm>
          <a:prstGeom prst="rect">
            <a:avLst/>
          </a:prstGeom>
        </p:spPr>
        <p:txBody>
          <a:bodyPr wrap="square">
            <a:spAutoFit/>
          </a:bodyPr>
          <a:lstStyle/>
          <a:p>
            <a:pPr marL="342900" indent="-342900" algn="just">
              <a:buFont typeface="Wingdings" pitchFamily="2" charset="2"/>
              <a:buChar char="ü"/>
            </a:pPr>
            <a:r>
              <a:rPr lang="sr-Latn-RS" sz="2000" dirty="0"/>
              <a:t>Obaveza davaoca usluga ne prevazilazi postojeće tehničke mogućnosti (nezavisno od toga da li se date tehničke karakteristike za snimanje podataka o sabraćaju redovno koriste);</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a:t>Ne nameće se obaveza davaocima usluga da</a:t>
            </a:r>
            <a:r>
              <a:rPr lang="en-US" sz="2000" dirty="0"/>
              <a:t>: </a:t>
            </a:r>
          </a:p>
          <a:p>
            <a:pPr marL="800100" lvl="1" indent="-342900" algn="just">
              <a:buFont typeface="Wingdings" pitchFamily="2" charset="2"/>
              <a:buChar char="ü"/>
            </a:pPr>
            <a:r>
              <a:rPr lang="sr-Latn-RS" sz="2000" dirty="0"/>
              <a:t>Razvijaju novu opremu; </a:t>
            </a:r>
            <a:r>
              <a:rPr lang="en-US" sz="2000" dirty="0"/>
              <a:t> </a:t>
            </a:r>
          </a:p>
          <a:p>
            <a:pPr marL="800100" lvl="1" indent="-342900" algn="just">
              <a:buFont typeface="Wingdings" pitchFamily="2" charset="2"/>
              <a:buChar char="ü"/>
            </a:pPr>
            <a:r>
              <a:rPr lang="sr-Latn-RS" sz="2000" dirty="0"/>
              <a:t>Angažuju stručnu podršku; </a:t>
            </a:r>
            <a:r>
              <a:rPr lang="en-US" sz="2000" dirty="0"/>
              <a:t> </a:t>
            </a:r>
          </a:p>
          <a:p>
            <a:pPr marL="800100" lvl="1" indent="-342900" algn="just">
              <a:buFont typeface="Wingdings" pitchFamily="2" charset="2"/>
              <a:buChar char="ü"/>
            </a:pPr>
            <a:r>
              <a:rPr lang="sr-Latn-RS" sz="2000" dirty="0" smtClean="0"/>
              <a:t>Pokrenu</a:t>
            </a:r>
            <a:r>
              <a:rPr lang="sr-Latn-RS" sz="2000" dirty="0" smtClean="0">
                <a:solidFill>
                  <a:srgbClr val="FF0000"/>
                </a:solidFill>
              </a:rPr>
              <a:t> </a:t>
            </a:r>
            <a:r>
              <a:rPr lang="sr-Latn-RS" sz="2000" dirty="0" smtClean="0"/>
              <a:t>skupu </a:t>
            </a:r>
            <a:r>
              <a:rPr lang="sr-Latn-RS" sz="2000" dirty="0"/>
              <a:t>rekonfiguraciju sistema.</a:t>
            </a:r>
            <a:endParaRPr lang="en-US" sz="2000" dirty="0"/>
          </a:p>
        </p:txBody>
      </p:sp>
    </p:spTree>
    <p:extLst>
      <p:ext uri="{BB962C8B-B14F-4D97-AF65-F5344CB8AC3E}">
        <p14:creationId xmlns:p14="http://schemas.microsoft.com/office/powerpoint/2010/main" val="2566858053"/>
      </p:ext>
    </p:extLst>
  </p:cSld>
  <p:clrMapOvr>
    <a:masterClrMapping/>
  </p:clrMapOvr>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355312"/>
          </a:xfrm>
          <a:prstGeom prst="rect">
            <a:avLst/>
          </a:prstGeom>
        </p:spPr>
        <p:txBody>
          <a:bodyPr wrap="square">
            <a:spAutoFit/>
          </a:bodyPr>
          <a:lstStyle/>
          <a:p>
            <a:pPr marL="342900" indent="-342900" algn="just">
              <a:buFont typeface="Wingdings" panose="05000000000000000000" pitchFamily="2" charset="2"/>
              <a:buChar char="Ø"/>
            </a:pPr>
            <a:r>
              <a:rPr lang="sr-Latn-RS" dirty="0"/>
              <a:t>1 Svaka Strana ugovornica treba da usvoji zakonodavne i druge mere, neophodne da bi svoje nadležne organe ovlastila, u vezi sa teškim delima određenim domaćim pravom, da:</a:t>
            </a:r>
          </a:p>
          <a:p>
            <a:pPr algn="just"/>
            <a:r>
              <a:rPr lang="sr-Latn-RS" dirty="0"/>
              <a:t/>
            </a:r>
            <a:br>
              <a:rPr lang="sr-Latn-RS" dirty="0"/>
            </a:br>
            <a:r>
              <a:rPr lang="sr-Latn-RS" dirty="0"/>
              <a:t>a prikupljaju ili snimaju, primenjujući tehnička sredstva, na svojoj teritoriji, i da  </a:t>
            </a:r>
            <a:br>
              <a:rPr lang="sr-Latn-RS" dirty="0"/>
            </a:br>
            <a:r>
              <a:rPr lang="sr-Latn-RS" dirty="0"/>
              <a:t>b obavežu davaoca usluga, da u okviru svojih postojećih tehničkih mogućnosti:</a:t>
            </a:r>
            <a:br>
              <a:rPr lang="sr-Latn-RS" dirty="0"/>
            </a:br>
            <a:r>
              <a:rPr lang="sr-Latn-RS" dirty="0"/>
              <a:t>		i. prikuplja i snima, primenjujući tehnička sredstva, na teritoriji te Strane, ili</a:t>
            </a:r>
            <a:br>
              <a:rPr lang="sr-Latn-RS" dirty="0"/>
            </a:br>
            <a:r>
              <a:rPr lang="sr-Latn-RS" dirty="0"/>
              <a:t>		ii. sarađuje i pomaže nadležnim organima u prikupljanju ili snimanju, </a:t>
            </a:r>
          </a:p>
          <a:p>
            <a:pPr algn="just"/>
            <a:r>
              <a:rPr lang="sr-Latn-RS" dirty="0"/>
              <a:t>u realnom vremenu, </a:t>
            </a:r>
            <a:r>
              <a:rPr lang="sr-Latn-RS" b="1" dirty="0">
                <a:solidFill>
                  <a:srgbClr val="FF0000"/>
                </a:solidFill>
              </a:rPr>
              <a:t>podataka iz sadržaja </a:t>
            </a:r>
            <a:r>
              <a:rPr lang="sr-Latn-RS" dirty="0"/>
              <a:t>određenih komunikacija na njenoj teritoriji, prenetih preko računarskog sistema</a:t>
            </a:r>
            <a:r>
              <a:rPr lang="en-US" dirty="0" smtClean="0"/>
              <a:t>.</a:t>
            </a:r>
            <a:endParaRPr lang="en-US"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3970318"/>
          </a:xfrm>
          <a:prstGeom prst="rect">
            <a:avLst/>
          </a:prstGeom>
        </p:spPr>
        <p:txBody>
          <a:bodyPr wrap="square">
            <a:spAutoFit/>
          </a:bodyPr>
          <a:lstStyle/>
          <a:p>
            <a:pPr marL="342900" indent="-342900" algn="just">
              <a:buFont typeface="Wingdings" pitchFamily="2" charset="2"/>
              <a:buChar char="ü"/>
            </a:pPr>
            <a:r>
              <a:rPr lang="en-US" sz="2100" dirty="0" smtClean="0"/>
              <a:t>„</a:t>
            </a:r>
            <a:r>
              <a:rPr lang="sr-Latn-RS" sz="2100" dirty="0" smtClean="0"/>
              <a:t>Podaci iz sadržaja</a:t>
            </a:r>
            <a:r>
              <a:rPr lang="en-US" sz="2100" dirty="0" smtClean="0"/>
              <a:t>" </a:t>
            </a:r>
            <a:r>
              <a:rPr lang="sr-Latn-RS" sz="2100" dirty="0" smtClean="0"/>
              <a:t>odnose se na komunikacioni sadržaj komunikacije;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To je zapravo, značenje ili svrha komunikacije, poruke ii informacije koja se tom komunikacijom prenosi.</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Sve što se prenosi kao deo komunikacije, a što nisu podaci o saobraćaju.</a:t>
            </a:r>
            <a:endParaRPr lang="en-US" sz="2100" dirty="0"/>
          </a:p>
        </p:txBody>
      </p:sp>
    </p:spTree>
    <p:extLst>
      <p:ext uri="{BB962C8B-B14F-4D97-AF65-F5344CB8AC3E}">
        <p14:creationId xmlns:p14="http://schemas.microsoft.com/office/powerpoint/2010/main" val="1881853811"/>
      </p:ext>
    </p:extLst>
  </p:cSld>
  <p:clrMapOvr>
    <a:masterClrMapping/>
  </p:clrMapOvr>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355312"/>
          </a:xfrm>
          <a:prstGeom prst="rect">
            <a:avLst/>
          </a:prstGeom>
        </p:spPr>
        <p:txBody>
          <a:bodyPr wrap="square">
            <a:spAutoFit/>
          </a:bodyPr>
          <a:lstStyle/>
          <a:p>
            <a:pPr marL="342900" indent="-342900" algn="just">
              <a:buFont typeface="Wingdings" panose="05000000000000000000" pitchFamily="2" charset="2"/>
              <a:buChar char="Ø"/>
            </a:pPr>
            <a:r>
              <a:rPr lang="sr-Latn-RS" dirty="0"/>
              <a:t>1 Svaka Strana ugovornica treba da usvoji zakonodavne i druge mere, neophodne da bi svoje nadležne organe ovlastila, u vezi sa teškim delima određenim domaćim pravom, da:</a:t>
            </a:r>
          </a:p>
          <a:p>
            <a:pPr algn="just"/>
            <a:r>
              <a:rPr lang="sr-Latn-RS" dirty="0"/>
              <a:t/>
            </a:r>
            <a:br>
              <a:rPr lang="sr-Latn-RS" dirty="0"/>
            </a:br>
            <a:r>
              <a:rPr lang="sr-Latn-RS" dirty="0"/>
              <a:t>a prikupljaju ili snimaju, primenjujući tehnička sredstva, na svojoj teritoriji, i da  </a:t>
            </a:r>
            <a:br>
              <a:rPr lang="sr-Latn-RS" dirty="0"/>
            </a:br>
            <a:r>
              <a:rPr lang="sr-Latn-RS" dirty="0"/>
              <a:t>b obavežu davaoca usluga, da u okviru svojih postojećih tehničkih mogućnosti:</a:t>
            </a:r>
            <a:br>
              <a:rPr lang="sr-Latn-RS" dirty="0"/>
            </a:br>
            <a:r>
              <a:rPr lang="sr-Latn-RS" dirty="0"/>
              <a:t>		i. prikuplja i snima, primenjujući tehnička sredstva, na teritoriji te Strane, ili</a:t>
            </a:r>
            <a:br>
              <a:rPr lang="sr-Latn-RS" dirty="0"/>
            </a:br>
            <a:r>
              <a:rPr lang="sr-Latn-RS" dirty="0"/>
              <a:t>		ii. sarađuje i pomaže nadležnim organima u prikupljanju ili snimanju, </a:t>
            </a:r>
          </a:p>
          <a:p>
            <a:pPr algn="just"/>
            <a:r>
              <a:rPr lang="sr-Latn-RS" dirty="0"/>
              <a:t>u realnom vremenu, podataka iz sadržaja</a:t>
            </a:r>
            <a:r>
              <a:rPr lang="sr-Latn-RS" b="1" dirty="0">
                <a:solidFill>
                  <a:srgbClr val="FF0000"/>
                </a:solidFill>
              </a:rPr>
              <a:t> određenih komunikacija </a:t>
            </a:r>
            <a:r>
              <a:rPr lang="sr-Latn-RS" dirty="0"/>
              <a:t>na njenoj teritoriji, prenetih preko računarskog sistema</a:t>
            </a:r>
            <a:r>
              <a:rPr lang="en-US" dirty="0"/>
              <a:t>.</a:t>
            </a:r>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3000821"/>
          </a:xfrm>
          <a:prstGeom prst="rect">
            <a:avLst/>
          </a:prstGeom>
        </p:spPr>
        <p:txBody>
          <a:bodyPr wrap="square">
            <a:spAutoFit/>
          </a:bodyPr>
          <a:lstStyle/>
          <a:p>
            <a:pPr marL="342900" indent="-342900" algn="just">
              <a:buFont typeface="Wingdings" pitchFamily="2" charset="2"/>
              <a:buChar char="ü"/>
            </a:pPr>
            <a:r>
              <a:rPr lang="sr-Latn-RS" sz="2100" dirty="0"/>
              <a:t>Ovlašćenje se mora vršiti u odnosu na konkretne komunikacije;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a:t>Vršenje ovog ovlašćenja radi nasumičnog nadzora ili prikupljanja velikih količina podataka o saobraćaju nije </a:t>
            </a:r>
            <a:r>
              <a:rPr lang="sr-Latn-RS" sz="2100" dirty="0" smtClean="0"/>
              <a:t>dozvoljeno.</a:t>
            </a:r>
            <a:endParaRPr lang="en-US" sz="2100" dirty="0"/>
          </a:p>
        </p:txBody>
      </p:sp>
    </p:spTree>
    <p:extLst>
      <p:ext uri="{BB962C8B-B14F-4D97-AF65-F5344CB8AC3E}">
        <p14:creationId xmlns:p14="http://schemas.microsoft.com/office/powerpoint/2010/main" val="1792001500"/>
      </p:ext>
    </p:extLst>
  </p:cSld>
  <p:clrMapOvr>
    <a:masterClrMapping/>
  </p:clrMapOvr>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355312"/>
          </a:xfrm>
          <a:prstGeom prst="rect">
            <a:avLst/>
          </a:prstGeom>
        </p:spPr>
        <p:txBody>
          <a:bodyPr wrap="square">
            <a:spAutoFit/>
          </a:bodyPr>
          <a:lstStyle/>
          <a:p>
            <a:pPr marL="342900" indent="-342900" algn="just">
              <a:buFont typeface="Wingdings" panose="05000000000000000000" pitchFamily="2" charset="2"/>
              <a:buChar char="Ø"/>
            </a:pPr>
            <a:r>
              <a:rPr lang="sr-Latn-RS" dirty="0"/>
              <a:t>1 Svaka Strana ugovornica treba da usvoji zakonodavne i druge mere, neophodne da bi svoje nadležne organe ovlastila, u vezi sa teškim delima određenim domaćim pravom, da:</a:t>
            </a:r>
          </a:p>
          <a:p>
            <a:pPr algn="just"/>
            <a:r>
              <a:rPr lang="sr-Latn-RS" dirty="0"/>
              <a:t/>
            </a:r>
            <a:br>
              <a:rPr lang="sr-Latn-RS" dirty="0"/>
            </a:br>
            <a:r>
              <a:rPr lang="sr-Latn-RS" dirty="0"/>
              <a:t>a prikupljaju ili snimaju, primenjujući tehnička sredstva, na svojoj teritoriji, i da  </a:t>
            </a:r>
            <a:br>
              <a:rPr lang="sr-Latn-RS" dirty="0"/>
            </a:br>
            <a:r>
              <a:rPr lang="sr-Latn-RS" dirty="0"/>
              <a:t>b obavežu davaoca usluga, da u okviru svojih postojećih tehničkih mogućnosti:</a:t>
            </a:r>
            <a:br>
              <a:rPr lang="sr-Latn-RS" dirty="0"/>
            </a:br>
            <a:r>
              <a:rPr lang="sr-Latn-RS" dirty="0"/>
              <a:t>		i. prikuplja i snima, primenjujući tehnička sredstva, na teritoriji te Strane, ili</a:t>
            </a:r>
            <a:br>
              <a:rPr lang="sr-Latn-RS" dirty="0"/>
            </a:br>
            <a:r>
              <a:rPr lang="sr-Latn-RS" dirty="0"/>
              <a:t>		ii. sarađuje i pomaže nadležnim organima u prikupljanju ili snimanju, </a:t>
            </a:r>
          </a:p>
          <a:p>
            <a:pPr algn="just"/>
            <a:r>
              <a:rPr lang="sr-Latn-RS" dirty="0"/>
              <a:t>u realnom vremenu, podataka iz sadržaja</a:t>
            </a:r>
            <a:r>
              <a:rPr lang="sr-Latn-RS" b="1" dirty="0">
                <a:solidFill>
                  <a:srgbClr val="FF0000"/>
                </a:solidFill>
              </a:rPr>
              <a:t> </a:t>
            </a:r>
            <a:r>
              <a:rPr lang="sr-Latn-RS" dirty="0"/>
              <a:t>određenih komunikacija </a:t>
            </a:r>
            <a:r>
              <a:rPr lang="sr-Latn-RS" b="1" dirty="0">
                <a:solidFill>
                  <a:srgbClr val="FF0000"/>
                </a:solidFill>
              </a:rPr>
              <a:t>na njenoj teritoriji</a:t>
            </a:r>
            <a:r>
              <a:rPr lang="sr-Latn-RS" dirty="0"/>
              <a:t>, prenetih preko računarskog sistema</a:t>
            </a:r>
            <a:r>
              <a:rPr lang="en-US" sz="1700" dirty="0" smtClean="0"/>
              <a:t>.</a:t>
            </a:r>
            <a:endParaRPr lang="en-U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5324535"/>
          </a:xfrm>
          <a:prstGeom prst="rect">
            <a:avLst/>
          </a:prstGeom>
        </p:spPr>
        <p:txBody>
          <a:bodyPr wrap="square">
            <a:spAutoFit/>
          </a:bodyPr>
          <a:lstStyle/>
          <a:p>
            <a:pPr marL="342900" indent="-342900" algn="just">
              <a:buFont typeface="Wingdings" pitchFamily="2" charset="2"/>
              <a:buChar char="ü"/>
            </a:pPr>
            <a:r>
              <a:rPr lang="sr-Latn-RS" sz="2000" dirty="0"/>
              <a:t>Strana ugovornica može sprovoditi mere koje se odnose na komunikacije na njenoj teritoriji;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a:t>Davalac usluga može biti obavezan ukoliko ima neku fizičku infrastrukturu ili opremu na datoj teritoriji, čak i ako to nije mesto gde se odvijaju njegove glavne aktivnosti, ili gde mu je sedište; </a:t>
            </a:r>
            <a:r>
              <a:rPr lang="en-US" sz="2000" dirty="0"/>
              <a:t> </a:t>
            </a:r>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a:t>Smatra se da je komunikacija na datoj teritoriji ukoliko se jedna od strana u komunikaciji (čovek ili računar) nalazi na toj teritoriji ili je na njoj računar preko koga se odvija komunikacija.</a:t>
            </a:r>
            <a:endParaRPr lang="en-US" sz="2000" dirty="0"/>
          </a:p>
        </p:txBody>
      </p:sp>
    </p:spTree>
    <p:extLst>
      <p:ext uri="{BB962C8B-B14F-4D97-AF65-F5344CB8AC3E}">
        <p14:creationId xmlns:p14="http://schemas.microsoft.com/office/powerpoint/2010/main" val="775203016"/>
      </p:ext>
    </p:extLst>
  </p:cSld>
  <p:clrMapOvr>
    <a:masterClrMapping/>
  </p:clrMapOvr>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478423"/>
          </a:xfrm>
          <a:prstGeom prst="rect">
            <a:avLst/>
          </a:prstGeom>
        </p:spPr>
        <p:txBody>
          <a:bodyPr wrap="square">
            <a:spAutoFit/>
          </a:bodyPr>
          <a:lstStyle/>
          <a:p>
            <a:pPr marL="342900" indent="-342900" algn="just">
              <a:buFont typeface="Wingdings" panose="05000000000000000000" pitchFamily="2" charset="2"/>
              <a:buChar char="Ø"/>
            </a:pPr>
            <a:r>
              <a:rPr lang="sr-Latn-RS" sz="1750" dirty="0" smtClean="0"/>
              <a:t>2 Kada Strana ugovornica, zbog načela domaćeg pravnog sistema, ne može da usvoji mere navedene u stavu 1a) ovog člana, može umesto toga da </a:t>
            </a:r>
            <a:r>
              <a:rPr lang="sr-Latn-RS" sz="1750" b="1" dirty="0" smtClean="0">
                <a:solidFill>
                  <a:srgbClr val="FF0000"/>
                </a:solidFill>
              </a:rPr>
              <a:t>usvoji zakonske i druge mere neophodne </a:t>
            </a:r>
            <a:r>
              <a:rPr lang="sr-Latn-RS" sz="1750" dirty="0" smtClean="0"/>
              <a:t>da bi omogućila prikupljanje ili snimanje, u realnom vremenu, podataka iz sadržaja o određenim komunikacijama na njenoj teritoriji, primenom tehničkih sredstava na toj teritoriji.. </a:t>
            </a:r>
          </a:p>
          <a:p>
            <a:pPr marL="342900" indent="-342900" algn="just">
              <a:buFont typeface="Wingdings" panose="05000000000000000000" pitchFamily="2" charset="2"/>
              <a:buChar char="Ø"/>
            </a:pPr>
            <a:r>
              <a:rPr lang="sr-Latn-RS" sz="1750" dirty="0" smtClean="0"/>
              <a:t>3 Svaka Strana ugovornica treba da usvoji zakonodavne i druge mere, neophodne da obavežu davaoca usluga da čuva u tajnosti sprovođenje svakog ovlašćenja predviđenog ovim članom i svaku informaciju u vezi sa tim.</a:t>
            </a:r>
          </a:p>
          <a:p>
            <a:pPr marL="342900" indent="-342900" algn="just">
              <a:buFont typeface="Wingdings" panose="05000000000000000000" pitchFamily="2" charset="2"/>
              <a:buChar char="Ø"/>
            </a:pPr>
            <a:r>
              <a:rPr lang="sr-Latn-RS" sz="1750" dirty="0" smtClean="0"/>
              <a:t>4 Na ovlašćenja i postupke navedene u ovom članu primenjuju se odredbe čl. 14. i 15.</a:t>
            </a:r>
            <a:endParaRPr lang="sr-Latn-R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3785652"/>
          </a:xfrm>
          <a:prstGeom prst="rect">
            <a:avLst/>
          </a:prstGeom>
        </p:spPr>
        <p:txBody>
          <a:bodyPr wrap="square">
            <a:spAutoFit/>
          </a:bodyPr>
          <a:lstStyle/>
          <a:p>
            <a:pPr marL="342900" indent="-342900" algn="just">
              <a:buFont typeface="Wingdings" pitchFamily="2" charset="2"/>
              <a:buChar char="ü"/>
            </a:pPr>
            <a:r>
              <a:rPr lang="sr-Latn-RS" sz="2000" dirty="0"/>
              <a:t>U nekim jurisdikcijama se organima za zaštitu pravnog poretka ne dozvoljava da </a:t>
            </a:r>
            <a:r>
              <a:rPr lang="sr-Latn-RS" sz="2000" dirty="0" smtClean="0"/>
              <a:t>presreću podatke iz sadržaja </a:t>
            </a:r>
            <a:r>
              <a:rPr lang="sr-Latn-RS" sz="2000" dirty="0"/>
              <a:t>bez pomoći, ili, u najmanju ruku, znanja davaoca usluge;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a:t>U tim jurisdikcijama se mogu usvojiti druge mere, kao što je da se davalac usluge obaveže da pruži neophodna tehnička </a:t>
            </a:r>
            <a:r>
              <a:rPr lang="sr-Latn-RS" sz="2000" dirty="0" smtClean="0"/>
              <a:t>sredstva.</a:t>
            </a:r>
            <a:endParaRPr lang="en-US" sz="2000" dirty="0"/>
          </a:p>
        </p:txBody>
      </p:sp>
    </p:spTree>
    <p:extLst>
      <p:ext uri="{BB962C8B-B14F-4D97-AF65-F5344CB8AC3E}">
        <p14:creationId xmlns:p14="http://schemas.microsoft.com/office/powerpoint/2010/main" val="1904628695"/>
      </p:ext>
    </p:extLst>
  </p:cSld>
  <p:clrMapOvr>
    <a:masterClrMapping/>
  </p:clrMapOvr>
</p:sld>
</file>

<file path=ppt/slides/slide1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478423"/>
          </a:xfrm>
          <a:prstGeom prst="rect">
            <a:avLst/>
          </a:prstGeom>
        </p:spPr>
        <p:txBody>
          <a:bodyPr wrap="square">
            <a:spAutoFit/>
          </a:bodyPr>
          <a:lstStyle/>
          <a:p>
            <a:pPr marL="342900" indent="-342900" algn="just">
              <a:buFont typeface="Wingdings" panose="05000000000000000000" pitchFamily="2" charset="2"/>
              <a:buChar char="Ø"/>
            </a:pPr>
            <a:r>
              <a:rPr lang="sr-Latn-RS" sz="1750" dirty="0"/>
              <a:t>2 Kada Strana ugovornica, zbog načela domaćeg pravnog sistema, ne može da usvoji mere navedene u stavu 1a) ovog člana, može umesto toga da usvoji zakonske i druge mere neophodne da bi omogućila prikupljanje ili snimanje, u realnom vremenu, podataka iz sadržaja o određenim komunikacijama na njenoj teritoriji, primenom tehničkih sredstava na toj teritoriji.. </a:t>
            </a:r>
          </a:p>
          <a:p>
            <a:pPr marL="342900" indent="-342900" algn="just">
              <a:buFont typeface="Wingdings" panose="05000000000000000000" pitchFamily="2" charset="2"/>
              <a:buChar char="Ø"/>
            </a:pPr>
            <a:r>
              <a:rPr lang="sr-Latn-RS" sz="1750" dirty="0"/>
              <a:t>3 Svaka Strana ugovornica treba da usvoji zakonodavne i druge mere, neophodne da </a:t>
            </a:r>
            <a:r>
              <a:rPr lang="sr-Latn-RS" sz="1750" b="1" dirty="0">
                <a:solidFill>
                  <a:srgbClr val="FF0000"/>
                </a:solidFill>
              </a:rPr>
              <a:t>obavežu davaoca usluga da čuva u tajnosti </a:t>
            </a:r>
            <a:r>
              <a:rPr lang="sr-Latn-RS" sz="1750" dirty="0"/>
              <a:t>sprovođenje svakog ovlašćenja predviđenog ovim članom i svaku informaciju u vezi sa tim.</a:t>
            </a:r>
          </a:p>
          <a:p>
            <a:pPr marL="342900" indent="-342900" algn="just">
              <a:buFont typeface="Wingdings" panose="05000000000000000000" pitchFamily="2" charset="2"/>
              <a:buChar char="Ø"/>
            </a:pPr>
            <a:r>
              <a:rPr lang="sr-Latn-RS" sz="1750" dirty="0"/>
              <a:t>4 Na ovlašćenja i postupke navedene u ovom članu primenjuju se odredbe </a:t>
            </a:r>
            <a:r>
              <a:rPr lang="sr-Latn-RS" sz="1750" dirty="0" smtClean="0"/>
              <a:t>članova </a:t>
            </a:r>
            <a:r>
              <a:rPr lang="sr-Latn-RS" sz="1750" dirty="0"/>
              <a:t>14. i 15</a:t>
            </a:r>
            <a:r>
              <a:rPr lang="sr-Latn-RS" sz="1750" dirty="0" smtClean="0"/>
              <a:t>.</a:t>
            </a:r>
            <a:endParaRPr lang="sr-Latn-R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5062924"/>
          </a:xfrm>
          <a:prstGeom prst="rect">
            <a:avLst/>
          </a:prstGeom>
        </p:spPr>
        <p:txBody>
          <a:bodyPr wrap="square">
            <a:spAutoFit/>
          </a:bodyPr>
          <a:lstStyle/>
          <a:p>
            <a:pPr marL="342900" indent="-342900" algn="just">
              <a:buFont typeface="Wingdings" pitchFamily="2" charset="2"/>
              <a:buChar char="ü"/>
            </a:pPr>
            <a:r>
              <a:rPr lang="sr-Latn-RS" sz="1900" dirty="0">
                <a:cs typeface="Arial" panose="020B0604020202020204" pitchFamily="34" charset="0"/>
              </a:rPr>
              <a:t>Ovo ovlašćenje je delotvorno samo ako se vrši bez znanja lica koja su predmet date istrage; </a:t>
            </a:r>
            <a:endParaRPr lang="en-US" sz="1900" dirty="0">
              <a:cs typeface="Arial" panose="020B0604020202020204" pitchFamily="34" charset="0"/>
            </a:endParaRP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a:cs typeface="Arial" panose="020B0604020202020204" pitchFamily="34" charset="0"/>
              </a:rPr>
              <a:t>Strane u komunikaciji ne smeju da primete da se mera prikupljanja podataka u realnom vremenu sprovodi; </a:t>
            </a:r>
            <a:r>
              <a:rPr lang="en-US" sz="1900" dirty="0">
                <a:cs typeface="Arial" panose="020B0604020202020204" pitchFamily="34" charset="0"/>
              </a:rPr>
              <a:t> </a:t>
            </a: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a:cs typeface="Arial" panose="020B0604020202020204" pitchFamily="34" charset="0"/>
              </a:rPr>
              <a:t>Važno je da se davaoci usluga mogu obavezati da vršenje ovlašćenja drže u tajnosti; </a:t>
            </a:r>
            <a:endParaRPr lang="en-US" sz="1900" dirty="0">
              <a:cs typeface="Arial" panose="020B0604020202020204" pitchFamily="34" charset="0"/>
            </a:endParaRPr>
          </a:p>
          <a:p>
            <a:pPr marL="342900" indent="-342900" algn="just">
              <a:buFont typeface="Wingdings" pitchFamily="2" charset="2"/>
              <a:buChar char="ü"/>
            </a:pPr>
            <a:endParaRPr lang="en-US" sz="1900" dirty="0">
              <a:cs typeface="Arial" panose="020B0604020202020204" pitchFamily="34" charset="0"/>
            </a:endParaRPr>
          </a:p>
          <a:p>
            <a:pPr marL="342900" indent="-342900" algn="just">
              <a:buFont typeface="Wingdings" pitchFamily="2" charset="2"/>
              <a:buChar char="ü"/>
            </a:pPr>
            <a:r>
              <a:rPr lang="sr-Latn-RS" sz="1900" dirty="0">
                <a:cs typeface="Arial" panose="020B0604020202020204" pitchFamily="34" charset="0"/>
              </a:rPr>
              <a:t>Time se i davalac usluge oslobađa svake ugovorne ili druge zakonske obaveze da pretplatnike o meri </a:t>
            </a:r>
            <a:r>
              <a:rPr lang="sr-Latn-RS" sz="1900" dirty="0" smtClean="0">
                <a:cs typeface="Arial" panose="020B0604020202020204" pitchFamily="34" charset="0"/>
              </a:rPr>
              <a:t>obavesti.</a:t>
            </a:r>
            <a:endParaRPr lang="en-US" sz="1900" dirty="0">
              <a:cs typeface="Arial" panose="020B0604020202020204" pitchFamily="34" charset="0"/>
            </a:endParaRPr>
          </a:p>
        </p:txBody>
      </p:sp>
    </p:spTree>
    <p:extLst>
      <p:ext uri="{BB962C8B-B14F-4D97-AF65-F5344CB8AC3E}">
        <p14:creationId xmlns:p14="http://schemas.microsoft.com/office/powerpoint/2010/main" val="55091478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15</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238665849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3EA6618-8109-4CEE-A00D-3C263DE3DFA3}"/>
              </a:ext>
            </a:extLst>
          </p:cNvPr>
          <p:cNvPicPr>
            <a:picLocks noChangeAspect="1"/>
          </p:cNvPicPr>
          <p:nvPr/>
        </p:nvPicPr>
        <p:blipFill>
          <a:blip r:embed="rId8"/>
          <a:stretch>
            <a:fillRect/>
          </a:stretch>
        </p:blipFill>
        <p:spPr>
          <a:xfrm>
            <a:off x="7537051" y="781176"/>
            <a:ext cx="1767076" cy="1767076"/>
          </a:xfrm>
          <a:prstGeom prst="rect">
            <a:avLst/>
          </a:prstGeom>
        </p:spPr>
      </p:pic>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15</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926007260"/>
      </p:ext>
    </p:extLst>
  </p:cSld>
  <p:clrMapOvr>
    <a:masterClrMapping/>
  </p:clrMapOvr>
</p:sld>
</file>

<file path=ppt/slides/slide1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21 – </a:t>
            </a:r>
            <a:r>
              <a:rPr lang="sr-Latn-RS" sz="3200" b="1" dirty="0"/>
              <a:t>Presretanje podataka iz sadržaja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95828" y="1027034"/>
            <a:ext cx="4476172" cy="5209118"/>
          </a:xfrm>
          <a:prstGeom prst="rect">
            <a:avLst/>
          </a:prstGeom>
        </p:spPr>
        <p:txBody>
          <a:bodyPr wrap="square">
            <a:spAutoFit/>
          </a:bodyPr>
          <a:lstStyle/>
          <a:p>
            <a:pPr marL="342900" indent="-342900" algn="just">
              <a:buFont typeface="Wingdings" panose="05000000000000000000" pitchFamily="2" charset="2"/>
              <a:buChar char="Ø"/>
            </a:pPr>
            <a:r>
              <a:rPr lang="sr-Latn-RS" sz="1750" dirty="0"/>
              <a:t>2 Kada Strana ugovornica, zbog načela domaćeg pravnog sistema, ne može da usvoji mere navedene u stavu 1a) ovog člana, može umesto toga da usvoji zakonske i druge mere neophodne da bi omogućila prikupljanje ili snimanje, u realnom vremenu, podataka iz sadržaja o određenim komunikacijama na njenoj teritoriji, primenom tehničkih sredstava na toj teritoriji.. </a:t>
            </a:r>
          </a:p>
          <a:p>
            <a:pPr marL="342900" indent="-342900" algn="just">
              <a:buFont typeface="Wingdings" panose="05000000000000000000" pitchFamily="2" charset="2"/>
              <a:buChar char="Ø"/>
            </a:pPr>
            <a:r>
              <a:rPr lang="sr-Latn-RS" sz="1750" dirty="0"/>
              <a:t>3 Svaka Strana ugovornica treba da usvoji zakonodavne i druge mere, neophodne da obavežu davaoca usluga da čuva u tajnosti sprovođenje svakog ovlašćenja predviđenog ovim članom i svaku informaciju u vezi sa tim.</a:t>
            </a:r>
          </a:p>
          <a:p>
            <a:pPr marL="342900" indent="-342900" algn="just">
              <a:buFont typeface="Wingdings" panose="05000000000000000000" pitchFamily="2" charset="2"/>
              <a:buChar char="Ø"/>
            </a:pPr>
            <a:r>
              <a:rPr lang="sr-Latn-RS" sz="1750" dirty="0"/>
              <a:t>4 Na ovlašćenja i postupke navedene u ovom članu </a:t>
            </a:r>
            <a:r>
              <a:rPr lang="sr-Latn-RS" sz="1750" b="1" dirty="0">
                <a:solidFill>
                  <a:srgbClr val="FF0000"/>
                </a:solidFill>
              </a:rPr>
              <a:t>primenjuju se odredbe čl. 14. i 15</a:t>
            </a:r>
            <a:r>
              <a:rPr lang="en-US" sz="1750" dirty="0" smtClean="0"/>
              <a:t>.</a:t>
            </a:r>
            <a:endParaRPr lang="en-US"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606954" y="974460"/>
            <a:ext cx="4414945" cy="2677656"/>
          </a:xfrm>
          <a:prstGeom prst="rect">
            <a:avLst/>
          </a:prstGeom>
        </p:spPr>
        <p:txBody>
          <a:bodyPr wrap="square">
            <a:spAutoFit/>
          </a:bodyPr>
          <a:lstStyle/>
          <a:p>
            <a:pPr marL="342900" indent="-342900" algn="just">
              <a:buFont typeface="Wingdings" pitchFamily="2" charset="2"/>
              <a:buChar char="ü"/>
            </a:pPr>
            <a:r>
              <a:rPr lang="sr-Latn-RS" sz="2100" dirty="0" smtClean="0">
                <a:cs typeface="Arial" panose="020B0604020202020204" pitchFamily="34" charset="0"/>
              </a:rPr>
              <a:t>Jaki interesi privatnosti povezani su sa podacima iz sadržaja; </a:t>
            </a:r>
            <a:endParaRPr lang="en-US" sz="2100" dirty="0">
              <a:cs typeface="Arial" panose="020B0604020202020204" pitchFamily="34" charset="0"/>
            </a:endParaRPr>
          </a:p>
          <a:p>
            <a:pPr marL="342900" indent="-342900" algn="just">
              <a:buFont typeface="Wingdings" pitchFamily="2" charset="2"/>
              <a:buChar char="ü"/>
            </a:pPr>
            <a:endParaRPr lang="en-US" sz="2100" dirty="0">
              <a:cs typeface="Arial" panose="020B0604020202020204" pitchFamily="34" charset="0"/>
            </a:endParaRPr>
          </a:p>
          <a:p>
            <a:pPr marL="342900" indent="-342900" algn="just">
              <a:buFont typeface="Wingdings" pitchFamily="2" charset="2"/>
              <a:buChar char="ü"/>
            </a:pPr>
            <a:r>
              <a:rPr lang="sr-Latn-RS" sz="2100" dirty="0" smtClean="0">
                <a:cs typeface="Arial" panose="020B0604020202020204" pitchFamily="34" charset="0"/>
              </a:rPr>
              <a:t>Uslovi i ograničenja za presretanje podataka iz sadržaja obično su strožiji nego kod prikupljanja podataka o saobraćaju u realnom vremenu. </a:t>
            </a:r>
            <a:r>
              <a:rPr lang="en-US" sz="2100" dirty="0" smtClean="0">
                <a:cs typeface="Arial" panose="020B0604020202020204" pitchFamily="34" charset="0"/>
              </a:rPr>
              <a:t> </a:t>
            </a:r>
            <a:endParaRPr lang="en-US" sz="2100" dirty="0">
              <a:cs typeface="Arial" panose="020B0604020202020204" pitchFamily="34" charset="0"/>
            </a:endParaRPr>
          </a:p>
        </p:txBody>
      </p:sp>
    </p:spTree>
    <p:extLst>
      <p:ext uri="{BB962C8B-B14F-4D97-AF65-F5344CB8AC3E}">
        <p14:creationId xmlns:p14="http://schemas.microsoft.com/office/powerpoint/2010/main" val="3979392206"/>
      </p:ext>
    </p:extLst>
  </p:cSld>
  <p:clrMapOvr>
    <a:masterClrMapping/>
  </p:clrMapOvr>
</p:sld>
</file>

<file path=ppt/slides/slide1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62086605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554045488"/>
      </p:ext>
    </p:extLst>
  </p:cSld>
  <p:clrMapOvr>
    <a:masterClrMapping/>
  </p:clrMapOvr>
</p:sld>
</file>

<file path=ppt/slides/slide1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3956793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4234771340"/>
      </p:ext>
    </p:extLst>
  </p:cSld>
  <p:clrMapOvr>
    <a:masterClrMapping/>
  </p:clrMapOvr>
</p:sld>
</file>

<file path=ppt/slides/slide1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Specijalizovni pravosudni kurs </a:t>
            </a:r>
          </a:p>
          <a:p>
            <a:pPr algn="r"/>
            <a:r>
              <a:rPr lang="sr-Latn-RS" sz="3200" b="1" dirty="0" smtClean="0">
                <a:solidFill>
                  <a:schemeClr val="bg1"/>
                </a:solidFill>
              </a:rPr>
              <a:t>o međunarodnoj saradnji </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a:t>
            </a:r>
            <a:endParaRPr lang="en-GB" sz="3200" b="1" dirty="0">
              <a:ea typeface="ＭＳ Ｐゴシック" charset="0"/>
              <a:cs typeface="ＭＳ Ｐゴシック" charset="0"/>
            </a:endParaRPr>
          </a:p>
          <a:p>
            <a:pPr algn="ctr" eaLnBrk="1" hangingPunct="1">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en-GB" sz="3200" b="1" dirty="0" smtClean="0">
                <a:ea typeface="ＭＳ Ｐゴシック" charset="0"/>
                <a:cs typeface="ＭＳ Ｐゴシック" charset="0"/>
              </a:rPr>
              <a:t>Ra</a:t>
            </a:r>
            <a:r>
              <a:rPr lang="sr-Latn-RS" sz="3200" b="1" dirty="0" smtClean="0">
                <a:ea typeface="ＭＳ Ｐゴシック" charset="0"/>
                <a:cs typeface="ＭＳ Ｐゴシック" charset="0"/>
              </a:rPr>
              <a:t>zličiti pristupi zvaničnoj međunarodnoj saradnji</a:t>
            </a:r>
            <a:r>
              <a:rPr lang="en-GB" sz="3200" b="1" dirty="0" smtClean="0">
                <a:ea typeface="ＭＳ Ｐゴシック" charset="0"/>
                <a:cs typeface="ＭＳ Ｐゴシック" charset="0"/>
              </a:rPr>
              <a:t> </a:t>
            </a:r>
            <a:endParaRPr lang="en-GB" sz="3200" dirty="0"/>
          </a:p>
        </p:txBody>
      </p:sp>
    </p:spTree>
    <p:extLst>
      <p:ext uri="{BB962C8B-B14F-4D97-AF65-F5344CB8AC3E}">
        <p14:creationId xmlns:p14="http://schemas.microsoft.com/office/powerpoint/2010/main" val="2064157538"/>
      </p:ext>
    </p:extLst>
  </p:cSld>
  <p:clrMapOvr>
    <a:masterClrMapping/>
  </p:clrMapOvr>
</p:sld>
</file>

<file path=ppt/slides/slide1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Pregled globalnih i regionalnih mehanizama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8" name="Picture 4" descr="UNODC Internships - OpenIGO">
            <a:extLst>
              <a:ext uri="{FF2B5EF4-FFF2-40B4-BE49-F238E27FC236}">
                <a16:creationId xmlns:a16="http://schemas.microsoft.com/office/drawing/2014/main" id="{F3630FF7-0A1E-47DA-94BC-19096EEFFC8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4109" y="1612330"/>
            <a:ext cx="3838536" cy="2015231"/>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8">
            <a:extLst>
              <a:ext uri="{FF2B5EF4-FFF2-40B4-BE49-F238E27FC236}">
                <a16:creationId xmlns:a16="http://schemas.microsoft.com/office/drawing/2014/main" id="{7E2C615F-9A8F-46E4-9E28-82E78BE611E2}"/>
              </a:ext>
            </a:extLst>
          </p:cNvPr>
          <p:cNvSpPr/>
          <p:nvPr/>
        </p:nvSpPr>
        <p:spPr>
          <a:xfrm>
            <a:off x="4369342" y="1230682"/>
            <a:ext cx="4774658" cy="4670509"/>
          </a:xfrm>
          <a:prstGeom prst="rect">
            <a:avLst/>
          </a:prstGeom>
        </p:spPr>
        <p:txBody>
          <a:bodyPr wrap="square">
            <a:spAutoFit/>
          </a:bodyPr>
          <a:lstStyle/>
          <a:p>
            <a:pPr marL="342900" indent="-342900">
              <a:buFont typeface="Wingdings" pitchFamily="2" charset="2"/>
              <a:buChar char="Ø"/>
            </a:pPr>
            <a:r>
              <a:rPr lang="sr-Latn-RS" sz="1750" dirty="0" smtClean="0"/>
              <a:t>Konvencija Ujedinjenih nacija protiv transnacionalnog organizovanog kriminala (</a:t>
            </a:r>
            <a:r>
              <a:rPr lang="en-GB" sz="1750" dirty="0" smtClean="0"/>
              <a:t>United </a:t>
            </a:r>
            <a:r>
              <a:rPr lang="en-GB" sz="1750" dirty="0"/>
              <a:t>Nations Convention against Transnational Organized Crime </a:t>
            </a:r>
            <a:r>
              <a:rPr lang="sr-Latn-RS" sz="1750" dirty="0" smtClean="0"/>
              <a:t>- </a:t>
            </a:r>
            <a:r>
              <a:rPr lang="en-GB" sz="1750" b="1" dirty="0" smtClean="0"/>
              <a:t>UNTOC</a:t>
            </a:r>
            <a:r>
              <a:rPr lang="en-GB" sz="1750" dirty="0"/>
              <a:t>)</a:t>
            </a:r>
          </a:p>
          <a:p>
            <a:pPr marL="342900" indent="-342900">
              <a:buFont typeface="Wingdings" pitchFamily="2" charset="2"/>
              <a:buChar char="Ø"/>
            </a:pPr>
            <a:endParaRPr lang="en-GB" sz="1750" dirty="0"/>
          </a:p>
          <a:p>
            <a:pPr marL="342900" indent="-342900">
              <a:buFont typeface="Wingdings" pitchFamily="2" charset="2"/>
              <a:buChar char="Ø"/>
            </a:pPr>
            <a:r>
              <a:rPr lang="sr-Latn-RS" sz="1750" dirty="0" smtClean="0"/>
              <a:t>Konvencija Ujedinjenih nacija protiv korupcije (</a:t>
            </a:r>
            <a:r>
              <a:rPr lang="en-GB" sz="1750" dirty="0" smtClean="0"/>
              <a:t>United </a:t>
            </a:r>
            <a:r>
              <a:rPr lang="en-GB" sz="1750" dirty="0"/>
              <a:t>Nations Convention against Corruption </a:t>
            </a:r>
            <a:r>
              <a:rPr lang="sr-Latn-RS" sz="1750" dirty="0" smtClean="0"/>
              <a:t>- </a:t>
            </a:r>
            <a:r>
              <a:rPr lang="en-GB" sz="1750" b="1" dirty="0" smtClean="0"/>
              <a:t>UNCAC</a:t>
            </a:r>
            <a:r>
              <a:rPr lang="en-GB" sz="1750" dirty="0"/>
              <a:t>)</a:t>
            </a:r>
          </a:p>
          <a:p>
            <a:pPr marL="342900" indent="-342900">
              <a:buFont typeface="Wingdings" pitchFamily="2" charset="2"/>
              <a:buChar char="Ø"/>
            </a:pPr>
            <a:endParaRPr lang="en-GB" sz="1750" dirty="0"/>
          </a:p>
          <a:p>
            <a:pPr marL="342900" indent="-342900">
              <a:buFont typeface="Wingdings" pitchFamily="2" charset="2"/>
              <a:buChar char="Ø"/>
            </a:pPr>
            <a:r>
              <a:rPr lang="sr-Latn-RS" sz="1750" dirty="0" smtClean="0"/>
              <a:t>Konvencija Saveta Evrope o uzjajamnoj pomoći u krivičnim stvarima (</a:t>
            </a:r>
            <a:r>
              <a:rPr lang="en-US" sz="1750" dirty="0" smtClean="0"/>
              <a:t>Council </a:t>
            </a:r>
            <a:r>
              <a:rPr lang="en-US" sz="1750" dirty="0"/>
              <a:t>of Europe Convention on Mutual Assistance in Criminal </a:t>
            </a:r>
            <a:r>
              <a:rPr lang="en-US" sz="1750" dirty="0" smtClean="0"/>
              <a:t>Matters</a:t>
            </a:r>
            <a:r>
              <a:rPr lang="sr-Latn-RS" sz="1750" dirty="0" smtClean="0"/>
              <a:t>)</a:t>
            </a:r>
            <a:endParaRPr lang="en-US" sz="1750" dirty="0"/>
          </a:p>
          <a:p>
            <a:pPr marL="342900" indent="-342900">
              <a:buFont typeface="Wingdings" pitchFamily="2" charset="2"/>
              <a:buChar char="Ø"/>
            </a:pPr>
            <a:endParaRPr lang="en-GB" sz="1750" dirty="0"/>
          </a:p>
          <a:p>
            <a:pPr marL="342900" indent="-342900">
              <a:buFont typeface="Wingdings" pitchFamily="2" charset="2"/>
              <a:buChar char="Ø"/>
            </a:pPr>
            <a:r>
              <a:rPr lang="sr-Latn-RS" sz="1750" dirty="0" smtClean="0"/>
              <a:t>Konvencija Saveta Evrope o visokotehnološkom kriminalu -  </a:t>
            </a:r>
            <a:r>
              <a:rPr lang="sr-Latn-RS" sz="1750" b="1" dirty="0" smtClean="0"/>
              <a:t>Budimpeštanska konvencija </a:t>
            </a:r>
            <a:endParaRPr lang="en-GB" sz="1750" dirty="0"/>
          </a:p>
        </p:txBody>
      </p:sp>
      <p:pic>
        <p:nvPicPr>
          <p:cNvPr id="10" name="Picture 6" descr="Council of Europe - Wikipedia">
            <a:extLst>
              <a:ext uri="{FF2B5EF4-FFF2-40B4-BE49-F238E27FC236}">
                <a16:creationId xmlns:a16="http://schemas.microsoft.com/office/drawing/2014/main" id="{8DBADDCD-8E10-4E83-9855-3FD54FC7D87C}"/>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05300" y="3897900"/>
            <a:ext cx="2978235" cy="23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50124473"/>
      </p:ext>
    </p:extLst>
  </p:cSld>
  <p:clrMapOvr>
    <a:masterClrMapping/>
  </p:clrMapOvr>
</p:sld>
</file>

<file path=ppt/slides/slide1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UNTOC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3809653" cy="4832092"/>
          </a:xfrm>
          <a:prstGeom prst="rect">
            <a:avLst/>
          </a:prstGeom>
        </p:spPr>
        <p:txBody>
          <a:bodyPr wrap="square">
            <a:spAutoFit/>
          </a:bodyPr>
          <a:lstStyle/>
          <a:p>
            <a:pPr marL="342900" indent="-342900">
              <a:buFont typeface="Wingdings" pitchFamily="2" charset="2"/>
              <a:buChar char="Ø"/>
            </a:pPr>
            <a:r>
              <a:rPr lang="sr-Latn-RS" sz="2200" dirty="0" smtClean="0"/>
              <a:t>Potpisana</a:t>
            </a:r>
            <a:r>
              <a:rPr lang="en-GB" sz="2200" dirty="0" smtClean="0"/>
              <a:t>: 2000</a:t>
            </a:r>
            <a:r>
              <a:rPr lang="sr-Latn-RS" sz="2200" dirty="0" smtClean="0"/>
              <a:t>. godine</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Stupila na snagu</a:t>
            </a:r>
            <a:r>
              <a:rPr lang="en-GB" sz="2200" dirty="0" smtClean="0"/>
              <a:t>: 2003</a:t>
            </a:r>
            <a:r>
              <a:rPr lang="sr-Latn-RS" sz="2200" dirty="0" smtClean="0"/>
              <a:t>. godine</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Broj potpisnica</a:t>
            </a:r>
            <a:r>
              <a:rPr lang="en-GB" sz="2200" dirty="0" smtClean="0"/>
              <a:t>: </a:t>
            </a:r>
            <a:r>
              <a:rPr lang="en-GB" sz="2200" dirty="0"/>
              <a:t>147</a:t>
            </a:r>
          </a:p>
          <a:p>
            <a:pPr marL="342900" indent="-342900">
              <a:buFont typeface="Wingdings" pitchFamily="2" charset="2"/>
              <a:buChar char="Ø"/>
            </a:pPr>
            <a:endParaRPr lang="en-GB" sz="2200" dirty="0"/>
          </a:p>
          <a:p>
            <a:pPr marL="342900" indent="-342900" algn="just">
              <a:buFont typeface="Wingdings" pitchFamily="2" charset="2"/>
              <a:buChar char="Ø"/>
            </a:pPr>
            <a:r>
              <a:rPr lang="sr-Latn-RS" sz="2200" dirty="0" smtClean="0"/>
              <a:t>Cilj</a:t>
            </a:r>
            <a:r>
              <a:rPr lang="en-GB" sz="2200" dirty="0" smtClean="0"/>
              <a:t>: </a:t>
            </a:r>
            <a:r>
              <a:rPr lang="sr-Latn-RS" sz="2200" dirty="0" smtClean="0"/>
              <a:t>da na delotvorniji način unapredi saradnju u pogledu sprečavanja i borbe protiv transnacionalnog organizovanog kriminala; </a:t>
            </a:r>
            <a:endParaRPr lang="en-GB" sz="2200" dirty="0"/>
          </a:p>
          <a:p>
            <a:pPr algn="just"/>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38503"/>
            <a:ext cx="4572000" cy="4493538"/>
          </a:xfrm>
          <a:prstGeom prst="rect">
            <a:avLst/>
          </a:prstGeom>
        </p:spPr>
        <p:txBody>
          <a:bodyPr>
            <a:spAutoFit/>
          </a:bodyPr>
          <a:lstStyle/>
          <a:p>
            <a:pPr marL="342900" indent="-342900">
              <a:buFont typeface="Wingdings" pitchFamily="2" charset="2"/>
              <a:buChar char="ü"/>
            </a:pPr>
            <a:r>
              <a:rPr lang="sr-Latn-RS" sz="2200" dirty="0" smtClean="0"/>
              <a:t>Omogućava međunarodnu saradnju u pogledu transnacionalnih krivičnih dela koja uključuju grupu za organizovani kriminal</a:t>
            </a:r>
            <a:r>
              <a:rPr lang="en-GB" sz="2200" dirty="0" smtClean="0"/>
              <a:t>:</a:t>
            </a:r>
            <a:endParaRPr lang="en-GB" sz="2200" dirty="0"/>
          </a:p>
          <a:p>
            <a:pPr marL="800100" lvl="1" indent="-342900">
              <a:buFont typeface="Wingdings" pitchFamily="2" charset="2"/>
              <a:buChar char="ü"/>
            </a:pPr>
            <a:endParaRPr lang="en-GB" sz="2200" dirty="0"/>
          </a:p>
          <a:p>
            <a:pPr marL="800100" lvl="1" indent="-342900">
              <a:buFont typeface="Wingdings" pitchFamily="2" charset="2"/>
              <a:buChar char="ü"/>
            </a:pPr>
            <a:r>
              <a:rPr lang="sr-Latn-RS" sz="2200" dirty="0" smtClean="0"/>
              <a:t>Teški zločini (kazna u trajanju od najmanje četiri godine</a:t>
            </a:r>
            <a:r>
              <a:rPr lang="en-GB" sz="2200" dirty="0" smtClean="0"/>
              <a:t>)</a:t>
            </a:r>
            <a:endParaRPr lang="en-GB" sz="2200" dirty="0"/>
          </a:p>
          <a:p>
            <a:pPr lvl="1" algn="ctr"/>
            <a:r>
              <a:rPr lang="en-GB" sz="2200" dirty="0"/>
              <a:t>+</a:t>
            </a:r>
          </a:p>
          <a:p>
            <a:pPr lvl="1" algn="ctr"/>
            <a:endParaRPr lang="en-GB" sz="2200" dirty="0"/>
          </a:p>
          <a:p>
            <a:pPr marL="800100" lvl="1" indent="-342900">
              <a:buFont typeface="Wingdings" pitchFamily="2" charset="2"/>
              <a:buChar char="ü"/>
            </a:pPr>
            <a:r>
              <a:rPr lang="sr-Latn-RS" sz="2200" dirty="0" smtClean="0"/>
              <a:t>Krivična dela utvrđena u skladu sa Konvencijom. </a:t>
            </a:r>
            <a:endParaRPr lang="en-GB" sz="2200" dirty="0"/>
          </a:p>
        </p:txBody>
      </p:sp>
    </p:spTree>
    <p:extLst>
      <p:ext uri="{BB962C8B-B14F-4D97-AF65-F5344CB8AC3E}">
        <p14:creationId xmlns:p14="http://schemas.microsoft.com/office/powerpoint/2010/main" val="1189046911"/>
      </p:ext>
    </p:extLst>
  </p:cSld>
  <p:clrMapOvr>
    <a:masterClrMapping/>
  </p:clrMapOvr>
</p:sld>
</file>

<file path=ppt/slides/slide1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UNTOC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88522" y="1003540"/>
            <a:ext cx="4227342" cy="5509200"/>
          </a:xfrm>
          <a:prstGeom prst="rect">
            <a:avLst/>
          </a:prstGeom>
        </p:spPr>
        <p:txBody>
          <a:bodyPr wrap="square">
            <a:spAutoFit/>
          </a:bodyPr>
          <a:lstStyle/>
          <a:p>
            <a:pPr marL="342900" indent="-342900">
              <a:buFont typeface="Wingdings" pitchFamily="2" charset="2"/>
              <a:buChar char="Ø"/>
            </a:pPr>
            <a:r>
              <a:rPr lang="sr-Latn-RS" sz="2200" b="1" dirty="0" smtClean="0"/>
              <a:t>Krivična dela</a:t>
            </a:r>
            <a:r>
              <a:rPr lang="en-US" sz="2200" b="1" dirty="0" smtClean="0"/>
              <a:t>:</a:t>
            </a:r>
            <a:endParaRPr lang="en-US" sz="2200" b="1" dirty="0"/>
          </a:p>
          <a:p>
            <a:pPr marL="800100" lvl="1" indent="-342900">
              <a:buFont typeface="Wingdings" pitchFamily="2" charset="2"/>
              <a:buChar char="Ø"/>
            </a:pPr>
            <a:r>
              <a:rPr lang="sr-Latn-RS" sz="2200" dirty="0" smtClean="0"/>
              <a:t>Učešće u grupama za organizovani kriminal </a:t>
            </a:r>
            <a:endParaRPr lang="en-US" sz="2200" dirty="0"/>
          </a:p>
          <a:p>
            <a:pPr marL="800100" lvl="1" indent="-342900">
              <a:buFont typeface="Wingdings" pitchFamily="2" charset="2"/>
              <a:buChar char="Ø"/>
            </a:pPr>
            <a:r>
              <a:rPr lang="sr-Latn-RS" sz="2200" dirty="0" smtClean="0"/>
              <a:t>Pranje dobiti stečene kroz kriminal</a:t>
            </a:r>
            <a:endParaRPr lang="en-US" sz="2200" dirty="0"/>
          </a:p>
          <a:p>
            <a:pPr marL="800100" lvl="1" indent="-342900">
              <a:buFont typeface="Wingdings" pitchFamily="2" charset="2"/>
              <a:buChar char="Ø"/>
            </a:pPr>
            <a:r>
              <a:rPr lang="sr-Latn-RS" sz="2200" dirty="0" smtClean="0"/>
              <a:t>Korupcija</a:t>
            </a:r>
            <a:r>
              <a:rPr lang="en-US" sz="2200" dirty="0" smtClean="0"/>
              <a:t> </a:t>
            </a:r>
            <a:endParaRPr lang="en-US" sz="2200" dirty="0"/>
          </a:p>
          <a:p>
            <a:pPr marL="800100" lvl="1" indent="-342900">
              <a:buFont typeface="Wingdings" pitchFamily="2" charset="2"/>
              <a:buChar char="Ø"/>
            </a:pPr>
            <a:r>
              <a:rPr lang="sr-Latn-RS" sz="2200" dirty="0" smtClean="0"/>
              <a:t>Ometanje pravde</a:t>
            </a:r>
            <a:endParaRPr lang="en-US" sz="2200" dirty="0"/>
          </a:p>
          <a:p>
            <a:pPr marL="800100" lvl="1" indent="-342900">
              <a:buFont typeface="Wingdings" pitchFamily="2" charset="2"/>
              <a:buChar char="Ø"/>
            </a:pPr>
            <a:endParaRPr lang="en-US" sz="2200" dirty="0"/>
          </a:p>
          <a:p>
            <a:pPr marL="342900" indent="-342900">
              <a:buFont typeface="Wingdings" pitchFamily="2" charset="2"/>
              <a:buChar char="ü"/>
            </a:pPr>
            <a:r>
              <a:rPr lang="sr-Latn-RS" sz="2200" b="1" dirty="0" smtClean="0"/>
              <a:t>Procesna ovlašćenja</a:t>
            </a:r>
            <a:r>
              <a:rPr lang="en-GB" sz="2200" b="1" dirty="0" smtClean="0"/>
              <a:t>:</a:t>
            </a:r>
            <a:endParaRPr lang="en-GB" sz="2200" b="1" dirty="0"/>
          </a:p>
          <a:p>
            <a:pPr marL="800100" lvl="1" indent="-342900">
              <a:buFont typeface="Wingdings" pitchFamily="2" charset="2"/>
              <a:buChar char="ü"/>
            </a:pPr>
            <a:r>
              <a:rPr lang="sr-Latn-RS" sz="2200" dirty="0" smtClean="0"/>
              <a:t>Krivično gonjenje, suđenje i izricanje kazni; </a:t>
            </a:r>
            <a:endParaRPr lang="en-GB" sz="2200" dirty="0"/>
          </a:p>
          <a:p>
            <a:pPr marL="800100" lvl="1" indent="-342900">
              <a:buFont typeface="Wingdings" pitchFamily="2" charset="2"/>
              <a:buChar char="ü"/>
            </a:pPr>
            <a:r>
              <a:rPr lang="sr-Latn-RS" sz="2200" dirty="0" smtClean="0"/>
              <a:t>Konfiskacija i zaplena; </a:t>
            </a:r>
            <a:endParaRPr lang="en-GB" sz="2200" dirty="0"/>
          </a:p>
          <a:p>
            <a:pPr marL="800100" lvl="1" indent="-342900">
              <a:buFont typeface="Wingdings" pitchFamily="2" charset="2"/>
              <a:buChar char="ü"/>
            </a:pPr>
            <a:r>
              <a:rPr lang="sr-Latn-RS" sz="2200" dirty="0" smtClean="0"/>
              <a:t>Raspolaganje dobiti od kriminala </a:t>
            </a:r>
            <a:endParaRPr lang="en-GB" sz="2200" dirty="0"/>
          </a:p>
          <a:p>
            <a:pPr marL="342900" indent="-342900">
              <a:buFont typeface="Wingdings" pitchFamily="2" charset="2"/>
              <a:buChar char="ü"/>
            </a:pPr>
            <a:endParaRPr lang="en-GB" sz="2200" dirty="0"/>
          </a:p>
          <a:p>
            <a:pPr marL="342900" indent="-342900">
              <a:buFont typeface="Wingdings" pitchFamily="2" charset="2"/>
              <a:buChar char="ü"/>
            </a:pPr>
            <a:r>
              <a:rPr lang="sr-Latn-RS" sz="2200" b="1" dirty="0" smtClean="0"/>
              <a:t>Ekstradicija</a:t>
            </a:r>
            <a:endParaRPr lang="en-GB" sz="2200" b="1" dirty="0"/>
          </a:p>
        </p:txBody>
      </p:sp>
      <p:sp>
        <p:nvSpPr>
          <p:cNvPr id="6" name="Rectangle 5">
            <a:extLst>
              <a:ext uri="{FF2B5EF4-FFF2-40B4-BE49-F238E27FC236}">
                <a16:creationId xmlns:a16="http://schemas.microsoft.com/office/drawing/2014/main" id="{524B6456-681F-2F44-A01A-AD3514E81BD2}"/>
              </a:ext>
            </a:extLst>
          </p:cNvPr>
          <p:cNvSpPr/>
          <p:nvPr/>
        </p:nvSpPr>
        <p:spPr>
          <a:xfrm>
            <a:off x="4213654" y="1138503"/>
            <a:ext cx="4930346" cy="4708981"/>
          </a:xfrm>
          <a:prstGeom prst="rect">
            <a:avLst/>
          </a:prstGeom>
        </p:spPr>
        <p:txBody>
          <a:bodyPr wrap="square">
            <a:spAutoFit/>
          </a:bodyPr>
          <a:lstStyle/>
          <a:p>
            <a:pPr marL="342900" indent="-342900">
              <a:buFont typeface="Wingdings" pitchFamily="2" charset="2"/>
              <a:buChar char="ü"/>
            </a:pPr>
            <a:r>
              <a:rPr lang="sr-Latn-RS" sz="2000" b="1" dirty="0" smtClean="0"/>
              <a:t>Uzajamna pomoć</a:t>
            </a:r>
            <a:r>
              <a:rPr lang="en-GB" sz="2000" b="1" dirty="0" smtClean="0"/>
              <a:t>:</a:t>
            </a:r>
            <a:endParaRPr lang="en-GB" sz="2000" b="1" dirty="0"/>
          </a:p>
          <a:p>
            <a:pPr marL="1257300" lvl="2" indent="-342900">
              <a:buFont typeface="Wingdings" pitchFamily="2" charset="2"/>
              <a:buChar char="ü"/>
            </a:pPr>
            <a:r>
              <a:rPr lang="sr-Latn-RS" sz="2000" dirty="0" smtClean="0"/>
              <a:t>Uzimanje dokaza ili izjava; </a:t>
            </a:r>
            <a:endParaRPr lang="en-GB" sz="2000" dirty="0"/>
          </a:p>
          <a:p>
            <a:pPr marL="1257300" lvl="2" indent="-342900">
              <a:buFont typeface="Wingdings" pitchFamily="2" charset="2"/>
              <a:buChar char="ü"/>
            </a:pPr>
            <a:r>
              <a:rPr lang="sr-Latn-RS" sz="2000" dirty="0" smtClean="0"/>
              <a:t>Uručenje sudskih dokumenata;</a:t>
            </a:r>
            <a:endParaRPr lang="en-GB" sz="2000" dirty="0"/>
          </a:p>
          <a:p>
            <a:pPr marL="1257300" lvl="2" indent="-342900">
              <a:buFont typeface="Wingdings" pitchFamily="2" charset="2"/>
              <a:buChar char="ü"/>
            </a:pPr>
            <a:r>
              <a:rPr lang="sr-Latn-RS" sz="2000" dirty="0" smtClean="0"/>
              <a:t>Izvršenje pretresa, zaplene i zamrzavanja; </a:t>
            </a:r>
            <a:endParaRPr lang="en-GB" sz="2000" dirty="0"/>
          </a:p>
          <a:p>
            <a:pPr marL="1257300" lvl="2" indent="-342900">
              <a:buFont typeface="Wingdings" pitchFamily="2" charset="2"/>
              <a:buChar char="ü"/>
            </a:pPr>
            <a:r>
              <a:rPr lang="sr-Latn-RS" sz="2000" dirty="0" smtClean="0"/>
              <a:t>Pregled predmeta i mesta; </a:t>
            </a:r>
            <a:endParaRPr lang="en-GB" sz="2000" dirty="0"/>
          </a:p>
          <a:p>
            <a:pPr marL="1257300" lvl="2" indent="-342900">
              <a:buFont typeface="Wingdings" pitchFamily="2" charset="2"/>
              <a:buChar char="ü"/>
            </a:pPr>
            <a:r>
              <a:rPr lang="sr-Latn-RS" sz="2000" dirty="0" smtClean="0"/>
              <a:t>Dostavljanje informacija, dokaznog materijala i procena; </a:t>
            </a:r>
            <a:endParaRPr lang="en-GB" sz="2000" dirty="0"/>
          </a:p>
          <a:p>
            <a:pPr marL="1257300" lvl="2" indent="-342900">
              <a:buFont typeface="Wingdings" pitchFamily="2" charset="2"/>
              <a:buChar char="ü"/>
            </a:pPr>
            <a:r>
              <a:rPr lang="sr-Latn-RS" sz="2000" dirty="0" smtClean="0"/>
              <a:t>Dostavljanje evidencija; </a:t>
            </a:r>
            <a:endParaRPr lang="en-GB" sz="2000" dirty="0"/>
          </a:p>
          <a:p>
            <a:pPr marL="1257300" lvl="2" indent="-342900">
              <a:buFont typeface="Wingdings" pitchFamily="2" charset="2"/>
              <a:buChar char="ü"/>
            </a:pPr>
            <a:r>
              <a:rPr lang="sr-Latn-RS" sz="2000" dirty="0" smtClean="0"/>
              <a:t>Identifikovanje ili pronalaženje dobiti od kriminala i sredstava izvršenja; </a:t>
            </a:r>
            <a:endParaRPr lang="en-GB" sz="2000" dirty="0"/>
          </a:p>
          <a:p>
            <a:pPr marL="1257300" lvl="2" indent="-342900">
              <a:buFont typeface="Wingdings" pitchFamily="2" charset="2"/>
              <a:buChar char="ü"/>
            </a:pPr>
            <a:r>
              <a:rPr lang="sr-Latn-RS" sz="2000" dirty="0" smtClean="0"/>
              <a:t>Druga vrsta pomoći koja nije u suprotnosti sa domaćim pravom. </a:t>
            </a:r>
            <a:endParaRPr lang="en-GB" sz="2000" dirty="0"/>
          </a:p>
        </p:txBody>
      </p:sp>
    </p:spTree>
    <p:extLst>
      <p:ext uri="{BB962C8B-B14F-4D97-AF65-F5344CB8AC3E}">
        <p14:creationId xmlns:p14="http://schemas.microsoft.com/office/powerpoint/2010/main" val="725919565"/>
      </p:ext>
    </p:extLst>
  </p:cSld>
  <p:clrMapOvr>
    <a:masterClrMapping/>
  </p:clrMapOvr>
</p:sld>
</file>

<file path=ppt/slides/slide1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UNCAC  </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262979"/>
          </a:xfrm>
          <a:prstGeom prst="rect">
            <a:avLst/>
          </a:prstGeom>
        </p:spPr>
        <p:txBody>
          <a:bodyPr>
            <a:spAutoFit/>
          </a:bodyPr>
          <a:lstStyle/>
          <a:p>
            <a:pPr marL="342900" indent="-342900">
              <a:buFont typeface="Wingdings" pitchFamily="2" charset="2"/>
              <a:buChar char="Ø"/>
            </a:pPr>
            <a:r>
              <a:rPr lang="sr-Latn-RS" sz="2400" dirty="0" smtClean="0"/>
              <a:t>Potpisana</a:t>
            </a:r>
            <a:r>
              <a:rPr lang="en-GB" sz="2400" dirty="0" smtClean="0"/>
              <a:t>: 2003</a:t>
            </a:r>
            <a:r>
              <a:rPr lang="sr-Latn-RS" sz="2400" dirty="0" smtClean="0"/>
              <a:t>. godine</a:t>
            </a:r>
            <a:endParaRPr lang="en-GB" sz="2400" dirty="0"/>
          </a:p>
          <a:p>
            <a:pPr marL="342900" indent="-342900">
              <a:buFont typeface="Wingdings" pitchFamily="2" charset="2"/>
              <a:buChar char="Ø"/>
            </a:pPr>
            <a:endParaRPr lang="en-GB" sz="2400" dirty="0"/>
          </a:p>
          <a:p>
            <a:pPr marL="342900" indent="-342900">
              <a:buFont typeface="Wingdings" pitchFamily="2" charset="2"/>
              <a:buChar char="Ø"/>
            </a:pPr>
            <a:r>
              <a:rPr lang="sr-Latn-RS" sz="2400" dirty="0" smtClean="0"/>
              <a:t>Stupila na snagu</a:t>
            </a:r>
            <a:r>
              <a:rPr lang="en-GB" sz="2400" dirty="0" smtClean="0"/>
              <a:t>: 2005</a:t>
            </a:r>
            <a:r>
              <a:rPr lang="sr-Latn-RS" sz="2400" dirty="0" smtClean="0"/>
              <a:t>. godine</a:t>
            </a:r>
            <a:endParaRPr lang="en-GB" sz="2400" dirty="0"/>
          </a:p>
          <a:p>
            <a:pPr marL="342900" indent="-342900">
              <a:buFont typeface="Wingdings" pitchFamily="2" charset="2"/>
              <a:buChar char="Ø"/>
            </a:pPr>
            <a:endParaRPr lang="en-GB" sz="2400" dirty="0"/>
          </a:p>
          <a:p>
            <a:pPr marL="342900" indent="-342900">
              <a:buFont typeface="Wingdings" pitchFamily="2" charset="2"/>
              <a:buChar char="Ø"/>
            </a:pPr>
            <a:r>
              <a:rPr lang="sr-Latn-RS" sz="2400" dirty="0" smtClean="0"/>
              <a:t>Broj potpisnica</a:t>
            </a:r>
            <a:r>
              <a:rPr lang="en-GB" sz="2400" dirty="0" smtClean="0"/>
              <a:t>: </a:t>
            </a:r>
            <a:r>
              <a:rPr lang="en-GB" sz="2400" dirty="0"/>
              <a:t>140</a:t>
            </a:r>
          </a:p>
          <a:p>
            <a:pPr marL="342900" indent="-342900">
              <a:buFont typeface="Wingdings" pitchFamily="2" charset="2"/>
              <a:buChar char="Ø"/>
            </a:pPr>
            <a:endParaRPr lang="en-GB" sz="2400" dirty="0"/>
          </a:p>
          <a:p>
            <a:pPr marL="342900" indent="-342900" algn="just">
              <a:buFont typeface="Wingdings" pitchFamily="2" charset="2"/>
              <a:buChar char="Ø"/>
            </a:pPr>
            <a:r>
              <a:rPr lang="sr-Latn-RS" sz="2400" dirty="0" smtClean="0"/>
              <a:t>Ciljevi: da se unapredi, olakša i podrži međunarodna saradnja i tehnička pomoć u sprečavanju i borbi protiv korupcije.</a:t>
            </a:r>
            <a:endParaRPr lang="en-GB" sz="2400" dirty="0"/>
          </a:p>
          <a:p>
            <a:pPr algn="just"/>
            <a:endParaRPr lang="en-GB" sz="2400" dirty="0"/>
          </a:p>
          <a:p>
            <a:endParaRPr lang="en-GB" sz="24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38503"/>
            <a:ext cx="4450456" cy="1569660"/>
          </a:xfrm>
          <a:prstGeom prst="rect">
            <a:avLst/>
          </a:prstGeom>
        </p:spPr>
        <p:txBody>
          <a:bodyPr wrap="square">
            <a:spAutoFit/>
          </a:bodyPr>
          <a:lstStyle/>
          <a:p>
            <a:pPr marL="342900" indent="-342900" algn="just">
              <a:buFont typeface="Wingdings" pitchFamily="2" charset="2"/>
              <a:buChar char="ü"/>
            </a:pPr>
            <a:r>
              <a:rPr lang="sr-Latn-RS" sz="2400" dirty="0" smtClean="0"/>
              <a:t>Omogućava međunarodnu saradnju u pogledu krivičnih dela utvrđenih u skladu sa Konvencijom. </a:t>
            </a:r>
            <a:endParaRPr lang="en-GB" sz="2400" dirty="0"/>
          </a:p>
        </p:txBody>
      </p:sp>
    </p:spTree>
    <p:extLst>
      <p:ext uri="{BB962C8B-B14F-4D97-AF65-F5344CB8AC3E}">
        <p14:creationId xmlns:p14="http://schemas.microsoft.com/office/powerpoint/2010/main" val="2711617518"/>
      </p:ext>
    </p:extLst>
  </p:cSld>
  <p:clrMapOvr>
    <a:masterClrMapping/>
  </p:clrMapOvr>
</p:sld>
</file>

<file path=ppt/slides/slide1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en-GB" sz="3200" b="1" dirty="0"/>
              <a:t>UNCAC</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07622"/>
            <a:ext cx="4930346" cy="5970865"/>
          </a:xfrm>
          <a:prstGeom prst="rect">
            <a:avLst/>
          </a:prstGeom>
        </p:spPr>
        <p:txBody>
          <a:bodyPr wrap="square">
            <a:spAutoFit/>
          </a:bodyPr>
          <a:lstStyle/>
          <a:p>
            <a:pPr marL="342900" indent="-342900">
              <a:buFont typeface="Wingdings" pitchFamily="2" charset="2"/>
              <a:buChar char="Ø"/>
            </a:pPr>
            <a:r>
              <a:rPr lang="sr-Latn-RS" sz="2000" b="1" dirty="0" smtClean="0"/>
              <a:t>Krivična dela</a:t>
            </a:r>
            <a:r>
              <a:rPr lang="en-US" sz="2000" b="1" dirty="0" smtClean="0"/>
              <a:t>:</a:t>
            </a:r>
            <a:endParaRPr lang="en-US" sz="2000" b="1" dirty="0"/>
          </a:p>
          <a:p>
            <a:pPr marL="800100" lvl="1" indent="-342900">
              <a:buFont typeface="Wingdings" pitchFamily="2" charset="2"/>
              <a:buChar char="Ø"/>
            </a:pPr>
            <a:r>
              <a:rPr lang="sr-Latn-RS" sz="2000" dirty="0" smtClean="0"/>
              <a:t>Podmićivanje; </a:t>
            </a:r>
            <a:endParaRPr lang="en-US" sz="2000" dirty="0"/>
          </a:p>
          <a:p>
            <a:pPr marL="800100" lvl="1" indent="-342900">
              <a:buFont typeface="Wingdings" pitchFamily="2" charset="2"/>
              <a:buChar char="Ø"/>
            </a:pPr>
            <a:r>
              <a:rPr lang="sr-Latn-RS" sz="2000" dirty="0" smtClean="0"/>
              <a:t>Pronevera ili zloupotreba imovine; </a:t>
            </a:r>
            <a:endParaRPr lang="en-US" sz="2000" dirty="0"/>
          </a:p>
          <a:p>
            <a:pPr marL="800100" lvl="1" indent="-342900">
              <a:buFont typeface="Wingdings" pitchFamily="2" charset="2"/>
              <a:buChar char="Ø"/>
            </a:pPr>
            <a:r>
              <a:rPr lang="sr-Latn-RS" sz="2000" dirty="0" smtClean="0"/>
              <a:t>Zloupotreba uticaja; </a:t>
            </a:r>
            <a:endParaRPr lang="en-US" sz="2000" dirty="0"/>
          </a:p>
          <a:p>
            <a:pPr marL="800100" lvl="1" indent="-342900">
              <a:buFont typeface="Wingdings" pitchFamily="2" charset="2"/>
              <a:buChar char="Ø"/>
            </a:pPr>
            <a:r>
              <a:rPr lang="sr-Latn-RS" sz="2000" dirty="0" smtClean="0"/>
              <a:t>Zloupotreba funkcija; </a:t>
            </a:r>
            <a:endParaRPr lang="en-US" sz="2000" dirty="0"/>
          </a:p>
          <a:p>
            <a:pPr marL="800100" lvl="1" indent="-342900">
              <a:buFont typeface="Wingdings" pitchFamily="2" charset="2"/>
              <a:buChar char="Ø"/>
            </a:pPr>
            <a:r>
              <a:rPr lang="sr-Latn-RS" sz="2000" dirty="0" smtClean="0"/>
              <a:t>Nezakonito bogaćenje; </a:t>
            </a:r>
            <a:r>
              <a:rPr lang="en-US" sz="2000" dirty="0" smtClean="0"/>
              <a:t> </a:t>
            </a:r>
            <a:endParaRPr lang="en-US" sz="2000" dirty="0"/>
          </a:p>
          <a:p>
            <a:pPr marL="800100" lvl="1" indent="-342900">
              <a:buFont typeface="Wingdings" pitchFamily="2" charset="2"/>
              <a:buChar char="Ø"/>
            </a:pPr>
            <a:r>
              <a:rPr lang="sr-Latn-RS" sz="2000" dirty="0" smtClean="0"/>
              <a:t>Pranje sredstava stečenih izvršenjem krivičnog dela; </a:t>
            </a:r>
            <a:endParaRPr lang="en-US" sz="2000" dirty="0"/>
          </a:p>
          <a:p>
            <a:pPr marL="800100" lvl="1" indent="-342900">
              <a:buFont typeface="Wingdings" pitchFamily="2" charset="2"/>
              <a:buChar char="Ø"/>
            </a:pPr>
            <a:r>
              <a:rPr lang="sr-Latn-RS" sz="2000" dirty="0" smtClean="0"/>
              <a:t>Prikrivanje; </a:t>
            </a:r>
            <a:r>
              <a:rPr lang="en-US" sz="2000" dirty="0" smtClean="0"/>
              <a:t> </a:t>
            </a:r>
            <a:endParaRPr lang="en-US" sz="2000" dirty="0"/>
          </a:p>
          <a:p>
            <a:pPr marL="800100" lvl="1" indent="-342900">
              <a:buFont typeface="Wingdings" pitchFamily="2" charset="2"/>
              <a:buChar char="Ø"/>
            </a:pPr>
            <a:r>
              <a:rPr lang="sr-Latn-RS" sz="2000" dirty="0" smtClean="0"/>
              <a:t>Ometanje pravde. </a:t>
            </a:r>
            <a:r>
              <a:rPr lang="en-US" sz="2000" dirty="0" smtClean="0"/>
              <a:t> </a:t>
            </a:r>
            <a:endParaRPr lang="en-US" sz="2000" dirty="0"/>
          </a:p>
          <a:p>
            <a:pPr lvl="1"/>
            <a:endParaRPr lang="en-US" sz="2000" dirty="0"/>
          </a:p>
          <a:p>
            <a:pPr marL="342900" indent="-342900">
              <a:buFont typeface="Wingdings" pitchFamily="2" charset="2"/>
              <a:buChar char="ü"/>
            </a:pPr>
            <a:r>
              <a:rPr lang="sr-Latn-RS" sz="2000" b="1" dirty="0" smtClean="0"/>
              <a:t>Procesna ovlašćenja</a:t>
            </a:r>
            <a:r>
              <a:rPr lang="en-GB" sz="2000" b="1" dirty="0" smtClean="0"/>
              <a:t>:</a:t>
            </a:r>
            <a:endParaRPr lang="en-GB" sz="2000" b="1" dirty="0"/>
          </a:p>
          <a:p>
            <a:pPr marL="800100" lvl="1" indent="-342900">
              <a:buFont typeface="Wingdings" pitchFamily="2" charset="2"/>
              <a:buChar char="ü"/>
            </a:pPr>
            <a:r>
              <a:rPr lang="sr-Latn-RS" sz="2000" dirty="0" smtClean="0"/>
              <a:t>Krivično gonjenje, suđenje i sankcije; </a:t>
            </a:r>
            <a:endParaRPr lang="en-GB" sz="2000" dirty="0"/>
          </a:p>
          <a:p>
            <a:pPr marL="800100" lvl="1" indent="-342900">
              <a:buFont typeface="Wingdings" pitchFamily="2" charset="2"/>
              <a:buChar char="ü"/>
            </a:pPr>
            <a:r>
              <a:rPr lang="sr-Latn-RS" sz="2000" dirty="0" smtClean="0"/>
              <a:t>Konfiskacija i zaplena; </a:t>
            </a:r>
            <a:endParaRPr lang="en-GB" sz="2000" dirty="0"/>
          </a:p>
          <a:p>
            <a:pPr marL="800100" lvl="1" indent="-342900">
              <a:buFont typeface="Wingdings" pitchFamily="2" charset="2"/>
              <a:buChar char="ü"/>
            </a:pPr>
            <a:r>
              <a:rPr lang="sr-Latn-RS" sz="2000" dirty="0" smtClean="0"/>
              <a:t>Nalaže se saradnja sa privatnim sektorom, organima za zaštitu pravnog poretka</a:t>
            </a:r>
            <a:r>
              <a:rPr lang="sr-Latn-RS" sz="2100" dirty="0" smtClean="0"/>
              <a:t>.</a:t>
            </a:r>
            <a:endParaRPr lang="en-GB" sz="2100" dirty="0"/>
          </a:p>
          <a:p>
            <a:pPr lvl="1"/>
            <a:endParaRPr lang="en-GB" sz="2100" dirty="0"/>
          </a:p>
        </p:txBody>
      </p:sp>
      <p:sp>
        <p:nvSpPr>
          <p:cNvPr id="6" name="Rectangle 5">
            <a:extLst>
              <a:ext uri="{FF2B5EF4-FFF2-40B4-BE49-F238E27FC236}">
                <a16:creationId xmlns:a16="http://schemas.microsoft.com/office/drawing/2014/main" id="{524B6456-681F-2F44-A01A-AD3514E81BD2}"/>
              </a:ext>
            </a:extLst>
          </p:cNvPr>
          <p:cNvSpPr/>
          <p:nvPr/>
        </p:nvSpPr>
        <p:spPr>
          <a:xfrm>
            <a:off x="4213654" y="1138503"/>
            <a:ext cx="4930346" cy="3139321"/>
          </a:xfrm>
          <a:prstGeom prst="rect">
            <a:avLst/>
          </a:prstGeom>
        </p:spPr>
        <p:txBody>
          <a:bodyPr wrap="square">
            <a:spAutoFit/>
          </a:bodyPr>
          <a:lstStyle/>
          <a:p>
            <a:pPr marL="342900" indent="-342900">
              <a:buFont typeface="Wingdings" pitchFamily="2" charset="2"/>
              <a:buChar char="ü"/>
            </a:pPr>
            <a:r>
              <a:rPr lang="sr-Latn-RS" sz="2200" b="1" dirty="0" smtClean="0"/>
              <a:t>Međunarodna saradnja</a:t>
            </a:r>
            <a:r>
              <a:rPr lang="en-GB" sz="2200" b="1" dirty="0" smtClean="0"/>
              <a:t>:</a:t>
            </a:r>
            <a:endParaRPr lang="en-GB" sz="2200" b="1" dirty="0"/>
          </a:p>
          <a:p>
            <a:pPr marL="1257300" lvl="2" indent="-342900">
              <a:buFont typeface="Wingdings" pitchFamily="2" charset="2"/>
              <a:buChar char="ü"/>
            </a:pPr>
            <a:r>
              <a:rPr lang="sr-Latn-RS" sz="2200" dirty="0" smtClean="0"/>
              <a:t>Izručenje; </a:t>
            </a:r>
            <a:endParaRPr lang="en-GB" sz="2200" dirty="0"/>
          </a:p>
          <a:p>
            <a:pPr marL="1257300" lvl="2" indent="-342900">
              <a:buFont typeface="Wingdings" pitchFamily="2" charset="2"/>
              <a:buChar char="ü"/>
            </a:pPr>
            <a:r>
              <a:rPr lang="sr-Latn-RS" sz="2200" dirty="0" smtClean="0"/>
              <a:t>Prebacivanje osuđenih lica; </a:t>
            </a:r>
            <a:r>
              <a:rPr lang="en-GB" sz="2200" dirty="0" smtClean="0"/>
              <a:t> </a:t>
            </a:r>
            <a:endParaRPr lang="en-GB" sz="2200" dirty="0"/>
          </a:p>
          <a:p>
            <a:pPr marL="1257300" lvl="2" indent="-342900">
              <a:buFont typeface="Wingdings" pitchFamily="2" charset="2"/>
              <a:buChar char="ü"/>
            </a:pPr>
            <a:r>
              <a:rPr lang="sr-Latn-RS" sz="2200" dirty="0" smtClean="0"/>
              <a:t>Uzajamna pravna pomoć; </a:t>
            </a:r>
            <a:r>
              <a:rPr lang="en-GB" sz="2200" dirty="0" smtClean="0"/>
              <a:t> </a:t>
            </a:r>
            <a:endParaRPr lang="en-GB" sz="2200" dirty="0"/>
          </a:p>
          <a:p>
            <a:pPr marL="1257300" lvl="2" indent="-342900">
              <a:buFont typeface="Wingdings" pitchFamily="2" charset="2"/>
              <a:buChar char="ü"/>
            </a:pPr>
            <a:r>
              <a:rPr lang="sr-Latn-RS" sz="2200" dirty="0" smtClean="0"/>
              <a:t>Prenošenje krivičnog postupka; </a:t>
            </a:r>
            <a:endParaRPr lang="en-GB" sz="2200" dirty="0"/>
          </a:p>
          <a:p>
            <a:pPr marL="1257300" lvl="2" indent="-342900">
              <a:buFont typeface="Wingdings" pitchFamily="2" charset="2"/>
              <a:buChar char="ü"/>
            </a:pPr>
            <a:r>
              <a:rPr lang="sr-Latn-RS" sz="2200" dirty="0" smtClean="0"/>
              <a:t>Saradnja u primeni zakona; </a:t>
            </a:r>
            <a:endParaRPr lang="en-GB" sz="2200" dirty="0"/>
          </a:p>
          <a:p>
            <a:pPr marL="1257300" lvl="2" indent="-342900">
              <a:buFont typeface="Wingdings" pitchFamily="2" charset="2"/>
              <a:buChar char="ü"/>
            </a:pPr>
            <a:r>
              <a:rPr lang="sr-Latn-RS" sz="2200" dirty="0" smtClean="0"/>
              <a:t>Zajedničke istrage; </a:t>
            </a:r>
            <a:endParaRPr lang="en-GB" sz="2200" dirty="0"/>
          </a:p>
          <a:p>
            <a:pPr marL="1257300" lvl="2" indent="-342900">
              <a:buFont typeface="Wingdings" pitchFamily="2" charset="2"/>
              <a:buChar char="ü"/>
            </a:pPr>
            <a:r>
              <a:rPr lang="sr-Latn-RS" sz="2200" dirty="0" smtClean="0"/>
              <a:t>Posebne istražne tehnike.</a:t>
            </a:r>
            <a:endParaRPr lang="en-GB" sz="2200" dirty="0"/>
          </a:p>
        </p:txBody>
      </p:sp>
    </p:spTree>
    <p:extLst>
      <p:ext uri="{BB962C8B-B14F-4D97-AF65-F5344CB8AC3E}">
        <p14:creationId xmlns:p14="http://schemas.microsoft.com/office/powerpoint/2010/main" val="1308697627"/>
      </p:ext>
    </p:extLst>
  </p:cSld>
  <p:clrMapOvr>
    <a:masterClrMapping/>
  </p:clrMapOvr>
</p:sld>
</file>

<file path=ppt/slides/slide1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894204"/>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Evropska konvencija o međusobnom pružanju pravne pomoći u krivičnim stvarima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4832092"/>
          </a:xfrm>
          <a:prstGeom prst="rect">
            <a:avLst/>
          </a:prstGeom>
        </p:spPr>
        <p:txBody>
          <a:bodyPr>
            <a:spAutoFit/>
          </a:bodyPr>
          <a:lstStyle/>
          <a:p>
            <a:pPr marL="342900" indent="-342900">
              <a:buFont typeface="Wingdings" pitchFamily="2" charset="2"/>
              <a:buChar char="Ø"/>
            </a:pPr>
            <a:r>
              <a:rPr lang="sr-Latn-RS" sz="2200" dirty="0" smtClean="0"/>
              <a:t>Potpisana</a:t>
            </a:r>
            <a:r>
              <a:rPr lang="en-GB" sz="2200" dirty="0" smtClean="0"/>
              <a:t>: 1959</a:t>
            </a:r>
            <a:r>
              <a:rPr lang="sr-Latn-RS" sz="2200" dirty="0" smtClean="0"/>
              <a:t>. godine</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Stupila na snagu</a:t>
            </a:r>
            <a:r>
              <a:rPr lang="en-GB" sz="2200" dirty="0" smtClean="0"/>
              <a:t>: 1962</a:t>
            </a:r>
            <a:r>
              <a:rPr lang="sr-Latn-RS" sz="2200" dirty="0" smtClean="0"/>
              <a:t>. godine</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Broj potpisnica</a:t>
            </a:r>
            <a:r>
              <a:rPr lang="en-GB" sz="2200" dirty="0" smtClean="0"/>
              <a:t>: </a:t>
            </a:r>
            <a:r>
              <a:rPr lang="en-GB" sz="2200" dirty="0"/>
              <a:t>50 </a:t>
            </a:r>
            <a:r>
              <a:rPr lang="en-GB" sz="2200" dirty="0" smtClean="0"/>
              <a:t>(</a:t>
            </a:r>
            <a:r>
              <a:rPr lang="sr-Latn-RS" sz="2200" dirty="0" smtClean="0"/>
              <a:t>države članice Saveta Evrope + Čile, Izrael i Južna Koreja)</a:t>
            </a:r>
            <a:endParaRPr lang="en-GB" sz="2200" dirty="0"/>
          </a:p>
          <a:p>
            <a:pPr marL="342900" indent="-342900">
              <a:buFont typeface="Wingdings" pitchFamily="2" charset="2"/>
              <a:buChar char="Ø"/>
            </a:pPr>
            <a:endParaRPr lang="en-GB" sz="2200" dirty="0"/>
          </a:p>
          <a:p>
            <a:pPr marL="342900" indent="-342900" algn="just">
              <a:buFont typeface="Wingdings" pitchFamily="2" charset="2"/>
              <a:buChar char="Ø"/>
            </a:pPr>
            <a:r>
              <a:rPr lang="sr-Latn-RS" sz="2200" dirty="0" smtClean="0"/>
              <a:t>Svrha: da Strane jedna drugoj pružaju najširu moguću pravnu pomoć u svakom postupku u krivičnim stvarima. </a:t>
            </a:r>
            <a:endParaRPr lang="en-GB" sz="2200" dirty="0"/>
          </a:p>
          <a:p>
            <a:pPr algn="just"/>
            <a:endParaRPr lang="en-GB" sz="2200" dirty="0"/>
          </a:p>
          <a:p>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138503"/>
            <a:ext cx="4572000" cy="1446550"/>
          </a:xfrm>
          <a:prstGeom prst="rect">
            <a:avLst/>
          </a:prstGeom>
        </p:spPr>
        <p:txBody>
          <a:bodyPr>
            <a:spAutoFit/>
          </a:bodyPr>
          <a:lstStyle/>
          <a:p>
            <a:pPr marL="342900" indent="-342900">
              <a:buFont typeface="Wingdings" pitchFamily="2" charset="2"/>
              <a:buChar char="ü"/>
            </a:pPr>
            <a:r>
              <a:rPr lang="sr-Latn-RS" sz="2200" dirty="0" smtClean="0"/>
              <a:t>Omogućava uzajamnu pomoć u odnosu na postupke u vezi sa krivičnim delima pod nadležnošću strane molilje. </a:t>
            </a:r>
            <a:endParaRPr lang="en-GB" sz="2200" dirty="0"/>
          </a:p>
        </p:txBody>
      </p:sp>
    </p:spTree>
    <p:extLst>
      <p:ext uri="{BB962C8B-B14F-4D97-AF65-F5344CB8AC3E}">
        <p14:creationId xmlns:p14="http://schemas.microsoft.com/office/powerpoint/2010/main" val="384039717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50077672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D3EA6618-8109-4CEE-A00D-3C263DE3DFA3}"/>
              </a:ext>
            </a:extLst>
          </p:cNvPr>
          <p:cNvPicPr>
            <a:picLocks noChangeAspect="1"/>
          </p:cNvPicPr>
          <p:nvPr/>
        </p:nvPicPr>
        <p:blipFill>
          <a:blip r:embed="rId8"/>
          <a:stretch>
            <a:fillRect/>
          </a:stretch>
        </p:blipFill>
        <p:spPr>
          <a:xfrm>
            <a:off x="7537051" y="781176"/>
            <a:ext cx="1767076" cy="1767076"/>
          </a:xfrm>
          <a:prstGeom prst="rect">
            <a:avLst/>
          </a:prstGeom>
        </p:spPr>
      </p:pic>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736860484"/>
      </p:ext>
    </p:extLst>
  </p:cSld>
  <p:clrMapOvr>
    <a:masterClrMapping/>
  </p:clrMapOvr>
</p:sld>
</file>

<file path=ppt/slides/slide1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Evropska konvencija o međusobnom pružanju pravne pomoći u krivičnim stvarima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07622"/>
            <a:ext cx="4701822" cy="4832092"/>
          </a:xfrm>
          <a:prstGeom prst="rect">
            <a:avLst/>
          </a:prstGeom>
        </p:spPr>
        <p:txBody>
          <a:bodyPr wrap="square">
            <a:spAutoFit/>
          </a:bodyPr>
          <a:lstStyle/>
          <a:p>
            <a:pPr marL="342900" indent="-342900">
              <a:buFont typeface="Wingdings" pitchFamily="2" charset="2"/>
              <a:buChar char="Ø"/>
            </a:pPr>
            <a:r>
              <a:rPr lang="sr-Latn-RS" sz="2200" dirty="0" smtClean="0"/>
              <a:t>Uzajamna pomoć</a:t>
            </a:r>
            <a:endParaRPr lang="en-US" sz="2200" dirty="0"/>
          </a:p>
          <a:p>
            <a:pPr marL="800100" lvl="1" indent="-342900">
              <a:buFont typeface="Wingdings" pitchFamily="2" charset="2"/>
              <a:buChar char="Ø"/>
            </a:pPr>
            <a:r>
              <a:rPr lang="sr-Latn-RS" sz="2200" dirty="0" smtClean="0"/>
              <a:t>Opšte odredbe; </a:t>
            </a:r>
            <a:endParaRPr lang="en-US" sz="2200" dirty="0"/>
          </a:p>
          <a:p>
            <a:pPr marL="800100" lvl="1" indent="-342900">
              <a:buFont typeface="Wingdings" pitchFamily="2" charset="2"/>
              <a:buChar char="Ø"/>
            </a:pPr>
            <a:r>
              <a:rPr lang="sr-Latn-RS" sz="2200" dirty="0" smtClean="0"/>
              <a:t>Osnove za odbijanje;</a:t>
            </a:r>
            <a:endParaRPr lang="en-US" sz="2200" dirty="0"/>
          </a:p>
          <a:p>
            <a:pPr marL="800100" lvl="1" indent="-342900">
              <a:buFont typeface="Wingdings" pitchFamily="2" charset="2"/>
              <a:buChar char="Ø"/>
            </a:pPr>
            <a:r>
              <a:rPr lang="sr-Latn-RS" sz="2200" dirty="0" smtClean="0"/>
              <a:t>Izvršenje zamolica; </a:t>
            </a:r>
            <a:endParaRPr lang="en-US" sz="2200" dirty="0"/>
          </a:p>
          <a:p>
            <a:pPr marL="800100" lvl="1" indent="-342900">
              <a:buFont typeface="Wingdings" pitchFamily="2" charset="2"/>
              <a:buChar char="Ø"/>
            </a:pPr>
            <a:r>
              <a:rPr lang="sr-Latn-RS" sz="2200" dirty="0" smtClean="0"/>
              <a:t>Dostavljanje procesnih akata i sudskih odluka; </a:t>
            </a:r>
            <a:endParaRPr lang="en-US" sz="2200" dirty="0"/>
          </a:p>
          <a:p>
            <a:pPr marL="800100" lvl="1" indent="-342900">
              <a:buFont typeface="Wingdings" pitchFamily="2" charset="2"/>
              <a:buChar char="Ø"/>
            </a:pPr>
            <a:r>
              <a:rPr lang="sr-Latn-RS" sz="2200" dirty="0" smtClean="0"/>
              <a:t>Obavezivanje svedoka, veštaka i lica protiv kojih se vodi krivični postupak da se pojave pred sudom; </a:t>
            </a:r>
            <a:endParaRPr lang="en-US" sz="2200" dirty="0"/>
          </a:p>
          <a:p>
            <a:pPr marL="800100" lvl="1" indent="-342900">
              <a:buFont typeface="Wingdings" pitchFamily="2" charset="2"/>
              <a:buChar char="Ø"/>
            </a:pPr>
            <a:r>
              <a:rPr lang="sr-Latn-RS" sz="2200" dirty="0" smtClean="0"/>
              <a:t>Dostavljanje izvoda i obaveštenja iz sudskih spisa. </a:t>
            </a:r>
            <a:r>
              <a:rPr lang="en-US" sz="2200" dirty="0" smtClean="0"/>
              <a:t> </a:t>
            </a:r>
            <a:endParaRPr lang="en-US" sz="2200" dirty="0"/>
          </a:p>
          <a:p>
            <a:pPr marL="800100" lvl="1" indent="-342900">
              <a:buFont typeface="Wingdings" pitchFamily="2" charset="2"/>
              <a:buChar char="Ø"/>
            </a:pPr>
            <a:endParaRPr lang="en-GB" sz="2200" dirty="0"/>
          </a:p>
          <a:p>
            <a:pPr lvl="1"/>
            <a:endParaRPr lang="en-GB" sz="2200" dirty="0"/>
          </a:p>
        </p:txBody>
      </p:sp>
      <p:sp>
        <p:nvSpPr>
          <p:cNvPr id="7" name="Rectangle 6">
            <a:extLst>
              <a:ext uri="{FF2B5EF4-FFF2-40B4-BE49-F238E27FC236}">
                <a16:creationId xmlns:a16="http://schemas.microsoft.com/office/drawing/2014/main" id="{E27563AD-AC2D-41B2-AAA0-814C129791D0}"/>
              </a:ext>
            </a:extLst>
          </p:cNvPr>
          <p:cNvSpPr/>
          <p:nvPr/>
        </p:nvSpPr>
        <p:spPr>
          <a:xfrm>
            <a:off x="4792134" y="989546"/>
            <a:ext cx="4351866" cy="3477875"/>
          </a:xfrm>
          <a:prstGeom prst="rect">
            <a:avLst/>
          </a:prstGeom>
        </p:spPr>
        <p:txBody>
          <a:bodyPr wrap="square">
            <a:spAutoFit/>
          </a:bodyPr>
          <a:lstStyle/>
          <a:p>
            <a:pPr marL="342900" indent="-342900">
              <a:buFont typeface="Wingdings" pitchFamily="2" charset="2"/>
              <a:buChar char="Ø"/>
            </a:pPr>
            <a:endParaRPr lang="en-US" sz="2200" dirty="0"/>
          </a:p>
          <a:p>
            <a:pPr marL="800100" lvl="1" indent="-342900">
              <a:buFont typeface="Wingdings" pitchFamily="2" charset="2"/>
              <a:buChar char="Ø"/>
            </a:pPr>
            <a:r>
              <a:rPr lang="sr-Latn-RS" sz="2200" dirty="0" smtClean="0"/>
              <a:t>Sadržaj zahteva</a:t>
            </a:r>
            <a:endParaRPr lang="en-US" sz="2200" dirty="0"/>
          </a:p>
          <a:p>
            <a:pPr marL="800100" lvl="1" indent="-342900">
              <a:buFont typeface="Wingdings" pitchFamily="2" charset="2"/>
              <a:buChar char="Ø"/>
            </a:pPr>
            <a:r>
              <a:rPr lang="en-US" sz="2200" dirty="0" smtClean="0"/>
              <a:t>P</a:t>
            </a:r>
            <a:r>
              <a:rPr lang="sr-Latn-RS" sz="2200" dirty="0" smtClean="0"/>
              <a:t>ostupak</a:t>
            </a:r>
            <a:endParaRPr lang="en-US" sz="2200" dirty="0"/>
          </a:p>
          <a:p>
            <a:pPr marL="800100" lvl="1" indent="-342900">
              <a:buFont typeface="Wingdings" pitchFamily="2" charset="2"/>
              <a:buChar char="Ø"/>
            </a:pPr>
            <a:r>
              <a:rPr lang="sr-Latn-RS" sz="2200" dirty="0" smtClean="0"/>
              <a:t>Davanje konciznog iskaza u verzi sa krivičnim gonjenjem; </a:t>
            </a:r>
            <a:endParaRPr lang="en-US" sz="2200" dirty="0"/>
          </a:p>
          <a:p>
            <a:pPr marL="800100" lvl="1" indent="-342900">
              <a:buFont typeface="Wingdings" pitchFamily="2" charset="2"/>
              <a:buChar char="Ø"/>
            </a:pPr>
            <a:r>
              <a:rPr lang="sr-Latn-RS" sz="2200" dirty="0" smtClean="0"/>
              <a:t>Razmena informacija iz  sudskih spisa. </a:t>
            </a:r>
            <a:r>
              <a:rPr lang="en-US" sz="2200" dirty="0" smtClean="0"/>
              <a:t> </a:t>
            </a:r>
            <a:endParaRPr lang="en-US" sz="2200" dirty="0"/>
          </a:p>
          <a:p>
            <a:pPr marL="800100" lvl="1" indent="-342900">
              <a:buFont typeface="Wingdings" pitchFamily="2" charset="2"/>
              <a:buChar char="Ø"/>
            </a:pPr>
            <a:endParaRPr lang="en-GB" sz="2200" dirty="0"/>
          </a:p>
          <a:p>
            <a:pPr lvl="1"/>
            <a:endParaRPr lang="en-GB" sz="2200" dirty="0"/>
          </a:p>
        </p:txBody>
      </p:sp>
    </p:spTree>
    <p:extLst>
      <p:ext uri="{BB962C8B-B14F-4D97-AF65-F5344CB8AC3E}">
        <p14:creationId xmlns:p14="http://schemas.microsoft.com/office/powerpoint/2010/main" val="4172853933"/>
      </p:ext>
    </p:extLst>
  </p:cSld>
  <p:clrMapOvr>
    <a:masterClrMapping/>
  </p:clrMapOvr>
</p:sld>
</file>

<file path=ppt/slides/slide1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Pregled regionalnih mehanizama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511052" y="1455908"/>
            <a:ext cx="5430290" cy="4708981"/>
          </a:xfrm>
          <a:prstGeom prst="rect">
            <a:avLst/>
          </a:prstGeom>
        </p:spPr>
        <p:txBody>
          <a:bodyPr wrap="square">
            <a:spAutoFit/>
          </a:bodyPr>
          <a:lstStyle/>
          <a:p>
            <a:pPr marL="342900" indent="-342900" algn="just">
              <a:buFont typeface="Wingdings" pitchFamily="2" charset="2"/>
              <a:buChar char="Ø"/>
            </a:pPr>
            <a:r>
              <a:rPr lang="sr-Latn-RS" sz="2000" dirty="0" smtClean="0"/>
              <a:t>Konvencija o uzajamnoj pomoći u krivičnim stvarima između država članica Evropske unije</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sr-Latn-RS" sz="2000" dirty="0" smtClean="0"/>
              <a:t>Međuamerička konvencija o uzajamnoj pomoći u krivičnim stvarima</a:t>
            </a: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endParaRPr lang="en-US" sz="2000" dirty="0"/>
          </a:p>
          <a:p>
            <a:pPr marL="342900" indent="-342900" algn="just">
              <a:buFont typeface="Wingdings" pitchFamily="2" charset="2"/>
              <a:buChar char="Ø"/>
            </a:pPr>
            <a:r>
              <a:rPr lang="sr-Latn-RS" sz="2000" dirty="0" smtClean="0"/>
              <a:t>Program zemalja Komonvelta za pružanje uzajamne pravne pomoći u krivičnim stvarima (Program iz Hararea)</a:t>
            </a:r>
            <a:endParaRPr lang="en-US" sz="2000" dirty="0" smtClean="0"/>
          </a:p>
          <a:p>
            <a:pPr marL="342900" indent="-342900" algn="just">
              <a:buFont typeface="Wingdings" pitchFamily="2" charset="2"/>
              <a:buChar char="Ø"/>
            </a:pPr>
            <a:endParaRPr lang="en-US" sz="2000" dirty="0"/>
          </a:p>
        </p:txBody>
      </p:sp>
      <p:pic>
        <p:nvPicPr>
          <p:cNvPr id="6" name="Picture 8" descr="European Union | Definition, Purpose, History, &amp; Members | Britannica">
            <a:extLst>
              <a:ext uri="{FF2B5EF4-FFF2-40B4-BE49-F238E27FC236}">
                <a16:creationId xmlns:a16="http://schemas.microsoft.com/office/drawing/2014/main" id="{E0F05F7A-745F-454B-AA87-B90E8B9A50B6}"/>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7079" y="1120097"/>
            <a:ext cx="2172345" cy="144823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a:extLst>
              <a:ext uri="{FF2B5EF4-FFF2-40B4-BE49-F238E27FC236}">
                <a16:creationId xmlns:a16="http://schemas.microsoft.com/office/drawing/2014/main" id="{1E2B9E8D-B5F3-40BF-9EC8-22321C113D8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4384" y="2671277"/>
            <a:ext cx="1945040" cy="1928523"/>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ommonwealth of Nations - Wikipedia">
            <a:extLst>
              <a:ext uri="{FF2B5EF4-FFF2-40B4-BE49-F238E27FC236}">
                <a16:creationId xmlns:a16="http://schemas.microsoft.com/office/drawing/2014/main" id="{D5A0BEFA-AD9E-4129-9FFB-7A533D3677A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77079" y="4857489"/>
            <a:ext cx="2449424" cy="14696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3079313"/>
      </p:ext>
    </p:extLst>
  </p:cSld>
  <p:clrMapOvr>
    <a:masterClrMapping/>
  </p:clrMapOvr>
</p:sld>
</file>

<file path=ppt/slides/slide1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Pregled regionalnih mehanizama</a:t>
            </a:r>
            <a:r>
              <a:rPr lang="en-GB" sz="3200" b="1" dirty="0" smtClean="0">
                <a:ea typeface="ＭＳ Ｐゴシック" pitchFamily="34" charset="-128"/>
              </a:rPr>
              <a:t>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511052" y="1455908"/>
            <a:ext cx="5430290" cy="5632311"/>
          </a:xfrm>
          <a:prstGeom prst="rect">
            <a:avLst/>
          </a:prstGeom>
        </p:spPr>
        <p:txBody>
          <a:bodyPr wrap="square">
            <a:spAutoFit/>
          </a:bodyPr>
          <a:lstStyle/>
          <a:p>
            <a:pPr marL="342900" indent="-342900" algn="just">
              <a:buFont typeface="Wingdings" pitchFamily="2" charset="2"/>
              <a:buChar char="Ø"/>
            </a:pPr>
            <a:r>
              <a:rPr lang="sr-Latn-RS" dirty="0" smtClean="0"/>
              <a:t>Ugovor o uzajamnoj pravnoj pomoći u krivičnim stvarima Asocijacije nacija jugoistočne Azije (Association of Southeast Asian Nations </a:t>
            </a:r>
            <a:r>
              <a:rPr lang="en-150" dirty="0" smtClean="0"/>
              <a:t>–</a:t>
            </a:r>
            <a:r>
              <a:rPr lang="sr-Latn-RS" dirty="0" smtClean="0"/>
              <a:t> </a:t>
            </a:r>
            <a:r>
              <a:rPr lang="en-US" dirty="0" smtClean="0"/>
              <a:t>ASEAN</a:t>
            </a:r>
            <a:r>
              <a:rPr lang="sr-Latn-RS" dirty="0" smtClean="0"/>
              <a:t>)</a:t>
            </a:r>
            <a:endParaRPr lang="en-GB" dirty="0"/>
          </a:p>
          <a:p>
            <a:pPr marL="342900" indent="-342900" algn="just">
              <a:buFont typeface="Wingdings" pitchFamily="2" charset="2"/>
              <a:buChar char="Ø"/>
            </a:pP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sr-Latn-RS" dirty="0" smtClean="0"/>
              <a:t>Konvencija o uzajamnoj pomoći u krivičnim stvarima Južnoazijske asocijacije za regionalnu saradnju (South Asian Association for Regional Cooperaiton </a:t>
            </a:r>
            <a:r>
              <a:rPr lang="en-150" dirty="0" smtClean="0"/>
              <a:t>–</a:t>
            </a:r>
            <a:r>
              <a:rPr lang="sr-Latn-RS" dirty="0" smtClean="0"/>
              <a:t> </a:t>
            </a:r>
            <a:r>
              <a:rPr lang="en-US" dirty="0" smtClean="0"/>
              <a:t>SAARC</a:t>
            </a:r>
            <a:r>
              <a:rPr lang="sr-Latn-RS" dirty="0" smtClean="0"/>
              <a:t>)</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sr-Latn-RS" dirty="0" smtClean="0"/>
              <a:t>Konvencija Komonvelta nacija o pravnoj pomoći i pravnim odnosima u građanskopravnim, porodičnopravnim i krivičnim stvarima iz 2002. godine</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endParaRPr lang="en-US" dirty="0"/>
          </a:p>
        </p:txBody>
      </p:sp>
      <p:pic>
        <p:nvPicPr>
          <p:cNvPr id="5" name="Picture 4" descr="Emblem of the Association of Southeast Asian Nations - Wikipedia">
            <a:extLst>
              <a:ext uri="{FF2B5EF4-FFF2-40B4-BE49-F238E27FC236}">
                <a16:creationId xmlns:a16="http://schemas.microsoft.com/office/drawing/2014/main" id="{EB07520B-20A0-46FC-BE3C-2CB1BDC7916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2864" y="879732"/>
            <a:ext cx="1721968" cy="1721968"/>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SAARC Logo Vector (.EPS) Free Download">
            <a:extLst>
              <a:ext uri="{FF2B5EF4-FFF2-40B4-BE49-F238E27FC236}">
                <a16:creationId xmlns:a16="http://schemas.microsoft.com/office/drawing/2014/main" id="{51660F16-5D59-4E1F-89CC-9A13625BB965}"/>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4938" y="2701996"/>
            <a:ext cx="1521072" cy="1721968"/>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Emblem of the Commonwealth of Independent States - Wikipedia">
            <a:extLst>
              <a:ext uri="{FF2B5EF4-FFF2-40B4-BE49-F238E27FC236}">
                <a16:creationId xmlns:a16="http://schemas.microsoft.com/office/drawing/2014/main" id="{55FB02ED-3AFC-4006-BB97-D91028A04AF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942864" y="4702788"/>
            <a:ext cx="1844042" cy="175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6220616"/>
      </p:ext>
    </p:extLst>
  </p:cSld>
  <p:clrMapOvr>
    <a:masterClrMapping/>
  </p:clrMapOvr>
</p:sld>
</file>

<file path=ppt/slides/slide1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Pregled regionalnih mehanizama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511052" y="1455908"/>
            <a:ext cx="5430290" cy="4154984"/>
          </a:xfrm>
          <a:prstGeom prst="rect">
            <a:avLst/>
          </a:prstGeom>
        </p:spPr>
        <p:txBody>
          <a:bodyPr wrap="square">
            <a:spAutoFit/>
          </a:bodyPr>
          <a:lstStyle/>
          <a:p>
            <a:pPr marL="342900" indent="-342900" algn="just">
              <a:buFont typeface="Wingdings" pitchFamily="2" charset="2"/>
              <a:buChar char="Ø"/>
            </a:pPr>
            <a:r>
              <a:rPr lang="sr-Latn-RS" sz="2200" dirty="0" smtClean="0"/>
              <a:t>Konvencija Arapske lige o borbi protiv krivičnih dela u oblasti informacionih tehnologija</a:t>
            </a:r>
            <a:endParaRPr lang="en-US" sz="2200" dirty="0"/>
          </a:p>
          <a:p>
            <a:pPr marL="342900" indent="-342900" algn="just">
              <a:buFont typeface="Wingdings" pitchFamily="2" charset="2"/>
              <a:buChar char="Ø"/>
            </a:pPr>
            <a:endParaRPr lang="en-GB" sz="2200" dirty="0"/>
          </a:p>
          <a:p>
            <a:pPr algn="just"/>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r-Latn-RS" sz="2200" dirty="0" smtClean="0"/>
              <a:t>Konvencija Afričke unije o sajber bezbednosti i zaštiti ličnih podataka </a:t>
            </a:r>
            <a:r>
              <a:rPr lang="en-US" sz="2200" dirty="0" smtClean="0"/>
              <a:t>(</a:t>
            </a:r>
            <a:r>
              <a:rPr lang="sr-Latn-RS" sz="2200" dirty="0" smtClean="0"/>
              <a:t>Konvencija iz </a:t>
            </a:r>
            <a:r>
              <a:rPr lang="en-US" sz="2200" dirty="0" smtClean="0"/>
              <a:t>Malabo</a:t>
            </a:r>
            <a:r>
              <a:rPr lang="sr-Latn-RS" sz="2200" dirty="0" smtClean="0"/>
              <a:t>a</a:t>
            </a:r>
            <a:r>
              <a:rPr lang="en-US" sz="2200" dirty="0" smtClean="0"/>
              <a:t>) </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endParaRPr lang="en-US" sz="2200" dirty="0"/>
          </a:p>
          <a:p>
            <a:pPr algn="just"/>
            <a:endParaRPr lang="en-US" sz="2200" dirty="0"/>
          </a:p>
        </p:txBody>
      </p:sp>
      <p:pic>
        <p:nvPicPr>
          <p:cNvPr id="6" name="Picture 2" descr="Image result for arab league logo">
            <a:extLst>
              <a:ext uri="{FF2B5EF4-FFF2-40B4-BE49-F238E27FC236}">
                <a16:creationId xmlns:a16="http://schemas.microsoft.com/office/drawing/2014/main" id="{6BD26B34-ADDC-4724-9758-62BCEC57532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2658" y="942309"/>
            <a:ext cx="2876472" cy="198836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2" descr="https://encrypted-tbn1.gstatic.com/images?q=tbn:ANd9GcS-PUjVyE7OlcLxkjo1Wa6hn7qRvVRkEanvr7qBiuskAJLteLjvXw">
            <a:extLst>
              <a:ext uri="{FF2B5EF4-FFF2-40B4-BE49-F238E27FC236}">
                <a16:creationId xmlns:a16="http://schemas.microsoft.com/office/drawing/2014/main" id="{A805310F-2F9A-44E1-9BA4-4F38D7FAB1B4}"/>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21725" y="3341904"/>
            <a:ext cx="1943098" cy="2268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88875481"/>
      </p:ext>
    </p:extLst>
  </p:cSld>
  <p:clrMapOvr>
    <a:masterClrMapping/>
  </p:clrMapOvr>
</p:sld>
</file>

<file path=ppt/slides/slide1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164</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169897530"/>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164</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164</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045696647"/>
      </p:ext>
    </p:extLst>
  </p:cSld>
  <p:clrMapOvr>
    <a:masterClrMapping/>
  </p:clrMapOvr>
</p:sld>
</file>

<file path=ppt/slides/slide1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165</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639923285"/>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165</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165</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930209399"/>
      </p:ext>
    </p:extLst>
  </p:cSld>
  <p:clrMapOvr>
    <a:masterClrMapping/>
  </p:clrMapOvr>
</p:sld>
</file>

<file path=ppt/slides/slide1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35341067"/>
      </p:ext>
    </p:extLst>
  </p:cSld>
  <p:clrMapOvr>
    <a:masterClrMapping/>
  </p:clrMapOvr>
</p:sld>
</file>

<file path=ppt/slides/slide1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III</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Uvod u Budimpeštansku konvenciju</a:t>
            </a:r>
            <a:endParaRPr lang="en-GB" sz="3200" b="1" dirty="0"/>
          </a:p>
          <a:p>
            <a:pPr algn="ctr" eaLnBrk="1" hangingPunct="1">
              <a:lnSpc>
                <a:spcPct val="80000"/>
              </a:lnSpc>
            </a:pPr>
            <a:endParaRPr lang="en-GB" sz="3200" dirty="0"/>
          </a:p>
        </p:txBody>
      </p:sp>
    </p:spTree>
    <p:extLst>
      <p:ext uri="{BB962C8B-B14F-4D97-AF65-F5344CB8AC3E}">
        <p14:creationId xmlns:p14="http://schemas.microsoft.com/office/powerpoint/2010/main" val="3903092727"/>
      </p:ext>
    </p:extLst>
  </p:cSld>
  <p:clrMapOvr>
    <a:masterClrMapping/>
  </p:clrMapOvr>
</p:sld>
</file>

<file path=ppt/slides/slide1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168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168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sr-Latn-RS" sz="3200" b="1" dirty="0"/>
              <a:t>Konvencija Saveta Evrope </a:t>
            </a:r>
            <a:r>
              <a:rPr lang="sr-Latn-RS" altLang="sr-Latn-RS" sz="3200" b="1" dirty="0" smtClean="0"/>
              <a:t>o </a:t>
            </a:r>
            <a:r>
              <a:rPr lang="sr-Latn-RS" altLang="sr-Latn-RS" sz="3200" b="1" dirty="0"/>
              <a:t>visokotehnološkom kriminalu </a:t>
            </a:r>
            <a:r>
              <a:rPr lang="en-150" altLang="sr-Latn-RS" sz="3200" b="1" dirty="0" smtClean="0"/>
              <a:t>–</a:t>
            </a:r>
            <a:r>
              <a:rPr lang="sr-Latn-RS" altLang="sr-Latn-RS" sz="3200" b="1" dirty="0" smtClean="0"/>
              <a:t> </a:t>
            </a:r>
            <a:r>
              <a:rPr lang="sr-Latn-RS" altLang="sr-Latn-RS" sz="3200" b="1" dirty="0"/>
              <a:t>„Budimpeštanska“ konvencija</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1FCE5F71-B62F-4840-AD46-7690CB1F70D4}"/>
              </a:ext>
            </a:extLst>
          </p:cNvPr>
          <p:cNvSpPr/>
          <p:nvPr/>
        </p:nvSpPr>
        <p:spPr>
          <a:xfrm>
            <a:off x="88522" y="1072937"/>
            <a:ext cx="4572000" cy="5493812"/>
          </a:xfrm>
          <a:prstGeom prst="rect">
            <a:avLst/>
          </a:prstGeom>
        </p:spPr>
        <p:txBody>
          <a:bodyPr>
            <a:spAutoFit/>
          </a:bodyPr>
          <a:lstStyle/>
          <a:p>
            <a:pPr marL="342900" indent="-342900">
              <a:buFont typeface="Wingdings" pitchFamily="2" charset="2"/>
              <a:buChar char="ü"/>
              <a:defRPr/>
            </a:pPr>
            <a:r>
              <a:rPr lang="sr-Latn-RS" sz="1950" b="1" dirty="0" smtClean="0"/>
              <a:t>Otvorena za potpis 23. novembra 2001, u Budimpešti</a:t>
            </a:r>
            <a:endParaRPr lang="en-GB" sz="1950" b="1" dirty="0"/>
          </a:p>
          <a:p>
            <a:pPr marL="342900" indent="-342900">
              <a:buFont typeface="Wingdings" pitchFamily="2" charset="2"/>
              <a:buChar char="ü"/>
              <a:defRPr/>
            </a:pPr>
            <a:r>
              <a:rPr lang="sr-Latn-RS" sz="1950" b="1" dirty="0" smtClean="0"/>
              <a:t>Primenu prati Komitet za Konvenciju o visokotehnološkom kriminalu (</a:t>
            </a:r>
            <a:r>
              <a:rPr lang="en-GB" sz="1950" b="1" dirty="0" smtClean="0"/>
              <a:t>T-CY</a:t>
            </a:r>
            <a:r>
              <a:rPr lang="en-GB" sz="1950" b="1" dirty="0"/>
              <a:t>) </a:t>
            </a:r>
          </a:p>
          <a:p>
            <a:pPr marL="342900" indent="-342900">
              <a:buFont typeface="Wingdings" pitchFamily="2" charset="2"/>
              <a:buChar char="ü"/>
              <a:defRPr/>
            </a:pPr>
            <a:r>
              <a:rPr lang="sr-Latn-RS" sz="1950" b="1" dirty="0" smtClean="0"/>
              <a:t>Može joj pristupiti svaka država</a:t>
            </a:r>
            <a:endParaRPr lang="en-GB" sz="1950" b="1" dirty="0"/>
          </a:p>
          <a:p>
            <a:pPr>
              <a:defRPr/>
            </a:pPr>
            <a:endParaRPr lang="en-GB" sz="1950" b="1" dirty="0"/>
          </a:p>
          <a:p>
            <a:pPr marL="457200" indent="-457200">
              <a:buFont typeface="Wingdings" pitchFamily="2" charset="2"/>
              <a:buChar char="ü"/>
              <a:defRPr/>
            </a:pPr>
            <a:r>
              <a:rPr lang="sr-Latn-RS" sz="1950" b="1" dirty="0" smtClean="0"/>
              <a:t>Do oktobra </a:t>
            </a:r>
            <a:r>
              <a:rPr lang="hr-HR" sz="1950" b="1" dirty="0" smtClean="0"/>
              <a:t>2020</a:t>
            </a:r>
            <a:r>
              <a:rPr lang="en-GB" sz="1950" b="1" dirty="0"/>
              <a:t>:</a:t>
            </a:r>
          </a:p>
          <a:p>
            <a:pPr marL="342900" indent="-342900">
              <a:buFont typeface="Arial" pitchFamily="34" charset="0"/>
              <a:buChar char="•"/>
              <a:defRPr/>
            </a:pPr>
            <a:r>
              <a:rPr lang="hr-HR" sz="1950" b="1" dirty="0"/>
              <a:t>6</a:t>
            </a:r>
            <a:r>
              <a:rPr lang="fr-FR" sz="1950" b="1" dirty="0"/>
              <a:t>5</a:t>
            </a:r>
            <a:r>
              <a:rPr lang="en-GB" sz="1950" b="1" dirty="0"/>
              <a:t> </a:t>
            </a:r>
            <a:r>
              <a:rPr lang="sr-Latn-RS" sz="1950" b="1" dirty="0"/>
              <a:t>strana ugovornica</a:t>
            </a:r>
            <a:r>
              <a:rPr lang="en-GB" sz="1950" b="1" dirty="0"/>
              <a:t> </a:t>
            </a:r>
            <a:r>
              <a:rPr lang="en-GB" sz="1950" dirty="0"/>
              <a:t>(</a:t>
            </a:r>
            <a:r>
              <a:rPr lang="hr-HR" sz="1950" dirty="0"/>
              <a:t>4</a:t>
            </a:r>
            <a:r>
              <a:rPr lang="fr-FR" sz="1950" dirty="0"/>
              <a:t>4 </a:t>
            </a:r>
            <a:r>
              <a:rPr lang="sr-Latn-RS" sz="1950" dirty="0"/>
              <a:t>države članice Saveta Evrope, kao i Argentina, Australija, Zelenortska ostrva, Kanada, Čile, Kolumbija, Kostarika, Dominikanska Republika, Gana, Izrael, Mauricijus, Maroko, Panama, Paragvaj, Peru, Filipini, Senegal, Šri Lanka, Tonga i SAD</a:t>
            </a:r>
            <a:r>
              <a:rPr lang="en-GB" sz="1950" dirty="0" smtClean="0"/>
              <a:t>)</a:t>
            </a:r>
            <a:endParaRPr lang="en-GB" sz="1950" dirty="0"/>
          </a:p>
          <a:p>
            <a:pPr>
              <a:defRPr/>
            </a:pPr>
            <a:endParaRPr lang="en-GB" sz="1950" b="1" dirty="0"/>
          </a:p>
          <a:p>
            <a:pPr marL="800100" lvl="1" indent="-342900">
              <a:buFont typeface="Wingdings" pitchFamily="2" charset="2"/>
              <a:buChar char="ü"/>
            </a:pPr>
            <a:endParaRPr lang="en-GB" sz="1950" dirty="0"/>
          </a:p>
        </p:txBody>
      </p:sp>
      <p:sp>
        <p:nvSpPr>
          <p:cNvPr id="5" name="Rectangle 4">
            <a:extLst>
              <a:ext uri="{FF2B5EF4-FFF2-40B4-BE49-F238E27FC236}">
                <a16:creationId xmlns:a16="http://schemas.microsoft.com/office/drawing/2014/main" id="{CBF6D94C-E963-2548-B312-315B2A8ACCD5}"/>
              </a:ext>
            </a:extLst>
          </p:cNvPr>
          <p:cNvSpPr/>
          <p:nvPr/>
        </p:nvSpPr>
        <p:spPr>
          <a:xfrm>
            <a:off x="4572000" y="1085294"/>
            <a:ext cx="4572000" cy="5632311"/>
          </a:xfrm>
          <a:prstGeom prst="rect">
            <a:avLst/>
          </a:prstGeom>
        </p:spPr>
        <p:txBody>
          <a:bodyPr>
            <a:spAutoFit/>
          </a:bodyPr>
          <a:lstStyle/>
          <a:p>
            <a:pPr marL="342900" indent="-342900">
              <a:buFont typeface="Arial" pitchFamily="34" charset="0"/>
              <a:buChar char="•"/>
              <a:defRPr/>
            </a:pPr>
            <a:r>
              <a:rPr lang="sr-Latn-RS" sz="1950" b="1" dirty="0" smtClean="0"/>
              <a:t>Ukupan broj potpisa za kojima nije usledila ratifikacija</a:t>
            </a:r>
            <a:r>
              <a:rPr lang="en-US" sz="1950" b="1" dirty="0" smtClean="0"/>
              <a:t>: </a:t>
            </a:r>
            <a:r>
              <a:rPr lang="en-US" sz="1950" b="1" dirty="0"/>
              <a:t>3 </a:t>
            </a:r>
          </a:p>
          <a:p>
            <a:pPr marL="342900" indent="-342900">
              <a:buFont typeface="Arial" pitchFamily="34" charset="0"/>
              <a:buChar char="•"/>
              <a:defRPr/>
            </a:pPr>
            <a:r>
              <a:rPr lang="en-US" sz="1950" dirty="0" smtClean="0"/>
              <a:t>(</a:t>
            </a:r>
            <a:r>
              <a:rPr lang="sr-Latn-RS" sz="1950" dirty="0" smtClean="0"/>
              <a:t>Irska, Švedska, Južna Afrika</a:t>
            </a:r>
            <a:r>
              <a:rPr lang="en-US" sz="1950" dirty="0" smtClean="0"/>
              <a:t>)</a:t>
            </a:r>
            <a:endParaRPr lang="en-US" sz="1950" dirty="0"/>
          </a:p>
          <a:p>
            <a:pPr marL="342900" indent="-342900">
              <a:buFont typeface="Arial" pitchFamily="34" charset="0"/>
              <a:buChar char="•"/>
              <a:defRPr/>
            </a:pPr>
            <a:endParaRPr lang="en-US" sz="1950" dirty="0"/>
          </a:p>
          <a:p>
            <a:pPr marL="342900" indent="-342900">
              <a:buFont typeface="Arial" pitchFamily="34" charset="0"/>
              <a:buChar char="•"/>
              <a:defRPr/>
            </a:pPr>
            <a:r>
              <a:rPr lang="sr-Latn-RS" sz="1950" b="1" dirty="0"/>
              <a:t>Ukupan broj poziva za potpisivanje i ratifikaciju</a:t>
            </a:r>
            <a:r>
              <a:rPr lang="en-US" sz="1950" dirty="0"/>
              <a:t>: </a:t>
            </a:r>
            <a:r>
              <a:rPr lang="sr-Latn-RS" sz="1950" b="1" dirty="0"/>
              <a:t>9</a:t>
            </a:r>
            <a:endParaRPr lang="en-US" sz="1950" dirty="0"/>
          </a:p>
          <a:p>
            <a:pPr marL="342900" indent="-342900">
              <a:buFont typeface="Arial" pitchFamily="34" charset="0"/>
              <a:buChar char="•"/>
              <a:defRPr/>
            </a:pPr>
            <a:r>
              <a:rPr lang="en-US" sz="1950" dirty="0"/>
              <a:t>(Benin, Brazil, Burkina Faso, </a:t>
            </a:r>
            <a:r>
              <a:rPr lang="sr-Latn-RS" sz="1950" dirty="0"/>
              <a:t>Gvatemala, Meksiko, Novi Zeland,  </a:t>
            </a:r>
            <a:r>
              <a:rPr lang="en-US" sz="1950" dirty="0"/>
              <a:t>Niger, </a:t>
            </a:r>
            <a:r>
              <a:rPr lang="sr-Latn-RS" sz="1950" dirty="0"/>
              <a:t>Nigerija, Tunis</a:t>
            </a:r>
            <a:r>
              <a:rPr lang="en-US" sz="1950" dirty="0" smtClean="0"/>
              <a:t>)</a:t>
            </a:r>
            <a:endParaRPr lang="en-US" sz="1950" dirty="0"/>
          </a:p>
          <a:p>
            <a:pPr marL="342900" indent="-342900">
              <a:buFont typeface="Arial" pitchFamily="34" charset="0"/>
              <a:buChar char="•"/>
              <a:defRPr/>
            </a:pPr>
            <a:endParaRPr lang="en-US" sz="1950" dirty="0"/>
          </a:p>
          <a:p>
            <a:pPr marL="342900" indent="-342900">
              <a:buFont typeface="Arial" pitchFamily="34" charset="0"/>
              <a:buChar char="•"/>
              <a:defRPr/>
            </a:pPr>
            <a:r>
              <a:rPr lang="sr-Latn-RS" sz="1950" b="1" dirty="0"/>
              <a:t>Ukupan broj ratifikacija, potpisivanja i poziva zaključno sa </a:t>
            </a:r>
            <a:r>
              <a:rPr lang="sr-Latn-RS" sz="1950" b="1" dirty="0" smtClean="0"/>
              <a:t>oktobrom 2020</a:t>
            </a:r>
            <a:r>
              <a:rPr lang="en-US" sz="1950" b="1" dirty="0"/>
              <a:t>: 7</a:t>
            </a:r>
            <a:r>
              <a:rPr lang="sr-Latn-RS" sz="1950" b="1" dirty="0"/>
              <a:t>7</a:t>
            </a:r>
            <a:endParaRPr lang="en-US" sz="1950" b="1" dirty="0"/>
          </a:p>
          <a:p>
            <a:pPr>
              <a:defRPr/>
            </a:pPr>
            <a:r>
              <a:rPr lang="en-US" sz="1950" b="1" dirty="0" smtClean="0"/>
              <a:t> </a:t>
            </a:r>
            <a:endParaRPr lang="en-US" sz="1950" b="1" dirty="0"/>
          </a:p>
          <a:p>
            <a:pPr marL="342900" indent="-342900">
              <a:buFont typeface="Arial" panose="020B0604020202020204" pitchFamily="34" charset="0"/>
              <a:buChar char="•"/>
              <a:defRPr/>
            </a:pPr>
            <a:r>
              <a:rPr lang="sr-Latn-RS" sz="1950" b="1" dirty="0"/>
              <a:t>Mnogo veći broj zemalja koristi Budimpeštansku konvenciju kao usmerenje u domaćem zakonodavstvu</a:t>
            </a:r>
            <a:endParaRPr lang="en-US" sz="1950" b="1" dirty="0"/>
          </a:p>
        </p:txBody>
      </p:sp>
    </p:spTree>
    <p:extLst>
      <p:ext uri="{BB962C8B-B14F-4D97-AF65-F5344CB8AC3E}">
        <p14:creationId xmlns:p14="http://schemas.microsoft.com/office/powerpoint/2010/main" val="709657382"/>
      </p:ext>
    </p:extLst>
  </p:cSld>
  <p:clrMapOvr>
    <a:masterClrMapping/>
  </p:clrMapOvr>
</p:sld>
</file>

<file path=ppt/slides/slide1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Arial" panose="020B0604020202020204" pitchFamily="34" charset="0"/>
                <a:cs typeface="Arial" panose="020B0604020202020204" pitchFamily="34" charset="0"/>
              </a:rPr>
              <a:pPr/>
              <a:t>169</a:t>
            </a:fld>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ea typeface="Segoe UI" pitchFamily="34" charset="0"/>
                <a:cs typeface="Arial" panose="020B0604020202020204"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Arial" panose="020B0604020202020204" pitchFamily="34" charset="0"/>
                <a:cs typeface="Arial" panose="020B0604020202020204" pitchFamily="34" charset="0"/>
              </a:rPr>
              <a:pPr/>
              <a:t>169</a:t>
            </a:fld>
            <a:endParaRPr lang="en-GB"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latin typeface="Arial" panose="020B0604020202020204" pitchFamily="34" charset="0"/>
                <a:cs typeface="Arial" panose="020B0604020202020204" pitchFamily="34" charset="0"/>
              </a:rPr>
              <a:t>Doseg Budimpeštanske konvencije</a:t>
            </a:r>
            <a:endParaRPr lang="en-US" sz="3200" b="1" dirty="0">
              <a:solidFill>
                <a:schemeClr val="bg1"/>
              </a:solidFill>
              <a:latin typeface="Arial" panose="020B0604020202020204" pitchFamily="34" charset="0"/>
              <a:cs typeface="Arial" panose="020B060402020202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a:extLst>
              <a:ext uri="{FF2B5EF4-FFF2-40B4-BE49-F238E27FC236}">
                <a16:creationId xmlns:a16="http://schemas.microsoft.com/office/drawing/2014/main" id="{65507052-E3E9-4B96-AA52-2E8414B2C194}"/>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56" name="TextBox 143">
            <a:extLst>
              <a:ext uri="{FF2B5EF4-FFF2-40B4-BE49-F238E27FC236}">
                <a16:creationId xmlns:a16="http://schemas.microsoft.com/office/drawing/2014/main" id="{A5535D03-9713-4021-9030-D1C1FD4C4F57}"/>
              </a:ext>
            </a:extLst>
          </p:cNvPr>
          <p:cNvSpPr txBox="1">
            <a:spLocks noChangeArrowheads="1"/>
          </p:cNvSpPr>
          <p:nvPr/>
        </p:nvSpPr>
        <p:spPr bwMode="auto">
          <a:xfrm>
            <a:off x="288131" y="3622221"/>
            <a:ext cx="2195513"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en-GB" sz="4800" b="1" dirty="0">
                <a:latin typeface="Verdana" charset="0"/>
                <a:cs typeface="Verdana" charset="0"/>
              </a:rPr>
              <a:t>130</a:t>
            </a:r>
            <a:r>
              <a:rPr lang="en-GB" sz="4000" b="1" dirty="0">
                <a:latin typeface="Verdana" charset="0"/>
                <a:cs typeface="Verdana" charset="0"/>
              </a:rPr>
              <a:t>+</a:t>
            </a:r>
          </a:p>
        </p:txBody>
      </p:sp>
      <p:grpSp>
        <p:nvGrpSpPr>
          <p:cNvPr id="157" name="Group 156">
            <a:extLst>
              <a:ext uri="{FF2B5EF4-FFF2-40B4-BE49-F238E27FC236}">
                <a16:creationId xmlns:a16="http://schemas.microsoft.com/office/drawing/2014/main" id="{7043C83C-872A-4F02-96A3-FB00C5BE0ADB}"/>
              </a:ext>
            </a:extLst>
          </p:cNvPr>
          <p:cNvGrpSpPr>
            <a:grpSpLocks/>
          </p:cNvGrpSpPr>
          <p:nvPr/>
        </p:nvGrpSpPr>
        <p:grpSpPr bwMode="auto">
          <a:xfrm>
            <a:off x="359569" y="1180646"/>
            <a:ext cx="8424862" cy="3757613"/>
            <a:chOff x="-30650" y="0"/>
            <a:chExt cx="9372924" cy="4653136"/>
          </a:xfrm>
        </p:grpSpPr>
        <p:pic>
          <p:nvPicPr>
            <p:cNvPr id="158" name="Picture 157">
              <a:extLst>
                <a:ext uri="{FF2B5EF4-FFF2-40B4-BE49-F238E27FC236}">
                  <a16:creationId xmlns:a16="http://schemas.microsoft.com/office/drawing/2014/main" id="{11027F92-9876-4FBD-8219-33B781259BA1}"/>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0650" y="0"/>
              <a:ext cx="9372924" cy="4653136"/>
            </a:xfrm>
            <a:prstGeom prst="rect">
              <a:avLst/>
            </a:prstGeom>
            <a:solidFill>
              <a:srgbClr val="FFFFFF"/>
            </a:solidFill>
            <a:ln w="3175">
              <a:solidFill>
                <a:schemeClr val="tx1"/>
              </a:solidFill>
              <a:miter lim="800000"/>
              <a:headEnd/>
              <a:tailEnd/>
            </a:ln>
          </p:spPr>
        </p:pic>
        <p:sp>
          <p:nvSpPr>
            <p:cNvPr id="159" name="Oval 158">
              <a:extLst>
                <a:ext uri="{FF2B5EF4-FFF2-40B4-BE49-F238E27FC236}">
                  <a16:creationId xmlns:a16="http://schemas.microsoft.com/office/drawing/2014/main" id="{C2F5ED15-F71B-42C0-822A-78F3D5924E2E}"/>
                </a:ext>
              </a:extLst>
            </p:cNvPr>
            <p:cNvSpPr/>
            <p:nvPr/>
          </p:nvSpPr>
          <p:spPr>
            <a:xfrm>
              <a:off x="3741833" y="126206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0" name="Oval 159">
              <a:extLst>
                <a:ext uri="{FF2B5EF4-FFF2-40B4-BE49-F238E27FC236}">
                  <a16:creationId xmlns:a16="http://schemas.microsoft.com/office/drawing/2014/main" id="{D36570DD-D6AE-4E5B-8312-AEB4FACC358F}"/>
                </a:ext>
              </a:extLst>
            </p:cNvPr>
            <p:cNvSpPr/>
            <p:nvPr/>
          </p:nvSpPr>
          <p:spPr>
            <a:xfrm>
              <a:off x="3563452" y="1299419"/>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1" name="Oval 160">
              <a:extLst>
                <a:ext uri="{FF2B5EF4-FFF2-40B4-BE49-F238E27FC236}">
                  <a16:creationId xmlns:a16="http://schemas.microsoft.com/office/drawing/2014/main" id="{65D89256-677E-427A-9B8C-2B2C1D952EE7}"/>
                </a:ext>
              </a:extLst>
            </p:cNvPr>
            <p:cNvSpPr/>
            <p:nvPr/>
          </p:nvSpPr>
          <p:spPr>
            <a:xfrm>
              <a:off x="386016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2" name="Oval 161">
              <a:extLst>
                <a:ext uri="{FF2B5EF4-FFF2-40B4-BE49-F238E27FC236}">
                  <a16:creationId xmlns:a16="http://schemas.microsoft.com/office/drawing/2014/main" id="{452BFF0E-B8D5-4B41-8ABC-7A662B9BA1F6}"/>
                </a:ext>
              </a:extLst>
            </p:cNvPr>
            <p:cNvSpPr/>
            <p:nvPr/>
          </p:nvSpPr>
          <p:spPr>
            <a:xfrm>
              <a:off x="4087997" y="1171639"/>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3" name="Oval 162">
              <a:extLst>
                <a:ext uri="{FF2B5EF4-FFF2-40B4-BE49-F238E27FC236}">
                  <a16:creationId xmlns:a16="http://schemas.microsoft.com/office/drawing/2014/main" id="{4E9CE6FA-12B8-4553-BDE2-CBE3B0DFAFFE}"/>
                </a:ext>
              </a:extLst>
            </p:cNvPr>
            <p:cNvSpPr/>
            <p:nvPr/>
          </p:nvSpPr>
          <p:spPr>
            <a:xfrm>
              <a:off x="3743599" y="837446"/>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4" name="Oval 163">
              <a:extLst>
                <a:ext uri="{FF2B5EF4-FFF2-40B4-BE49-F238E27FC236}">
                  <a16:creationId xmlns:a16="http://schemas.microsoft.com/office/drawing/2014/main" id="{5249D32B-5A60-436A-AE92-FE42CD89934C}"/>
                </a:ext>
              </a:extLst>
            </p:cNvPr>
            <p:cNvSpPr/>
            <p:nvPr/>
          </p:nvSpPr>
          <p:spPr>
            <a:xfrm>
              <a:off x="3420395" y="54846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5" name="Oval 164">
              <a:extLst>
                <a:ext uri="{FF2B5EF4-FFF2-40B4-BE49-F238E27FC236}">
                  <a16:creationId xmlns:a16="http://schemas.microsoft.com/office/drawing/2014/main" id="{05F839AB-D44E-49B6-A781-A2F8723F36E5}"/>
                </a:ext>
              </a:extLst>
            </p:cNvPr>
            <p:cNvSpPr/>
            <p:nvPr/>
          </p:nvSpPr>
          <p:spPr>
            <a:xfrm>
              <a:off x="3923745" y="908217"/>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6" name="Oval 165">
              <a:extLst>
                <a:ext uri="{FF2B5EF4-FFF2-40B4-BE49-F238E27FC236}">
                  <a16:creationId xmlns:a16="http://schemas.microsoft.com/office/drawing/2014/main" id="{00BAD024-8482-4A55-A269-F463A1CC0870}"/>
                </a:ext>
              </a:extLst>
            </p:cNvPr>
            <p:cNvSpPr/>
            <p:nvPr/>
          </p:nvSpPr>
          <p:spPr>
            <a:xfrm>
              <a:off x="3895487" y="94556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7" name="Oval 166">
              <a:extLst>
                <a:ext uri="{FF2B5EF4-FFF2-40B4-BE49-F238E27FC236}">
                  <a16:creationId xmlns:a16="http://schemas.microsoft.com/office/drawing/2014/main" id="{3FE8050C-D7E7-4AE3-8777-F654A480DD33}"/>
                </a:ext>
              </a:extLst>
            </p:cNvPr>
            <p:cNvSpPr/>
            <p:nvPr/>
          </p:nvSpPr>
          <p:spPr>
            <a:xfrm>
              <a:off x="4042077" y="9082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8" name="Oval 167">
              <a:extLst>
                <a:ext uri="{FF2B5EF4-FFF2-40B4-BE49-F238E27FC236}">
                  <a16:creationId xmlns:a16="http://schemas.microsoft.com/office/drawing/2014/main" id="{242904D1-A265-4403-9270-70CAF535952A}"/>
                </a:ext>
              </a:extLst>
            </p:cNvPr>
            <p:cNvSpPr/>
            <p:nvPr/>
          </p:nvSpPr>
          <p:spPr>
            <a:xfrm>
              <a:off x="3996158" y="1057620"/>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69" name="Oval 168">
              <a:extLst>
                <a:ext uri="{FF2B5EF4-FFF2-40B4-BE49-F238E27FC236}">
                  <a16:creationId xmlns:a16="http://schemas.microsoft.com/office/drawing/2014/main" id="{19628BD1-A68E-4421-BAD0-2248EC6A8CFF}"/>
                </a:ext>
              </a:extLst>
            </p:cNvPr>
            <p:cNvSpPr/>
            <p:nvPr/>
          </p:nvSpPr>
          <p:spPr>
            <a:xfrm>
              <a:off x="4619606" y="101633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0" name="Oval 169">
              <a:extLst>
                <a:ext uri="{FF2B5EF4-FFF2-40B4-BE49-F238E27FC236}">
                  <a16:creationId xmlns:a16="http://schemas.microsoft.com/office/drawing/2014/main" id="{F173A920-8C4B-4F83-95F1-C17EC6A93014}"/>
                </a:ext>
              </a:extLst>
            </p:cNvPr>
            <p:cNvSpPr/>
            <p:nvPr/>
          </p:nvSpPr>
          <p:spPr>
            <a:xfrm>
              <a:off x="5004625" y="1267965"/>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1" name="Oval 170">
              <a:extLst>
                <a:ext uri="{FF2B5EF4-FFF2-40B4-BE49-F238E27FC236}">
                  <a16:creationId xmlns:a16="http://schemas.microsoft.com/office/drawing/2014/main" id="{2E7F794E-3AE4-4F5D-A6EB-3956BA73C203}"/>
                </a:ext>
              </a:extLst>
            </p:cNvPr>
            <p:cNvSpPr/>
            <p:nvPr/>
          </p:nvSpPr>
          <p:spPr>
            <a:xfrm>
              <a:off x="4859801" y="119719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2" name="Oval 171">
              <a:extLst>
                <a:ext uri="{FF2B5EF4-FFF2-40B4-BE49-F238E27FC236}">
                  <a16:creationId xmlns:a16="http://schemas.microsoft.com/office/drawing/2014/main" id="{593FB721-CA4F-43AF-9577-DA9375A622B5}"/>
                </a:ext>
              </a:extLst>
            </p:cNvPr>
            <p:cNvSpPr/>
            <p:nvPr/>
          </p:nvSpPr>
          <p:spPr>
            <a:xfrm>
              <a:off x="4932214" y="124437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3" name="Oval 172">
              <a:extLst>
                <a:ext uri="{FF2B5EF4-FFF2-40B4-BE49-F238E27FC236}">
                  <a16:creationId xmlns:a16="http://schemas.microsoft.com/office/drawing/2014/main" id="{780D759C-52C6-496F-9AF5-19DEAFAAB1D8}"/>
                </a:ext>
              </a:extLst>
            </p:cNvPr>
            <p:cNvSpPr/>
            <p:nvPr/>
          </p:nvSpPr>
          <p:spPr>
            <a:xfrm>
              <a:off x="4428862" y="110086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4" name="Oval 173">
              <a:extLst>
                <a:ext uri="{FF2B5EF4-FFF2-40B4-BE49-F238E27FC236}">
                  <a16:creationId xmlns:a16="http://schemas.microsoft.com/office/drawing/2014/main" id="{74F0134B-4CA7-4392-853C-BDD9AD10DF59}"/>
                </a:ext>
              </a:extLst>
            </p:cNvPr>
            <p:cNvSpPr/>
            <p:nvPr/>
          </p:nvSpPr>
          <p:spPr>
            <a:xfrm>
              <a:off x="4497742" y="1059587"/>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5" name="Oval 174">
              <a:extLst>
                <a:ext uri="{FF2B5EF4-FFF2-40B4-BE49-F238E27FC236}">
                  <a16:creationId xmlns:a16="http://schemas.microsoft.com/office/drawing/2014/main" id="{DC04ACF4-5592-4959-ABCB-376280A5A21A}"/>
                </a:ext>
              </a:extLst>
            </p:cNvPr>
            <p:cNvSpPr/>
            <p:nvPr/>
          </p:nvSpPr>
          <p:spPr>
            <a:xfrm>
              <a:off x="4421798" y="1195229"/>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6" name="Oval 175">
              <a:extLst>
                <a:ext uri="{FF2B5EF4-FFF2-40B4-BE49-F238E27FC236}">
                  <a16:creationId xmlns:a16="http://schemas.microsoft.com/office/drawing/2014/main" id="{FCE994D3-7F9F-4562-86F6-260E807F9E45}"/>
                </a:ext>
              </a:extLst>
            </p:cNvPr>
            <p:cNvSpPr/>
            <p:nvPr/>
          </p:nvSpPr>
          <p:spPr>
            <a:xfrm>
              <a:off x="4349386" y="1224717"/>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7" name="Oval 176">
              <a:extLst>
                <a:ext uri="{FF2B5EF4-FFF2-40B4-BE49-F238E27FC236}">
                  <a16:creationId xmlns:a16="http://schemas.microsoft.com/office/drawing/2014/main" id="{352B21C2-93D4-48D3-87BA-77CC793ED829}"/>
                </a:ext>
              </a:extLst>
            </p:cNvPr>
            <p:cNvSpPr/>
            <p:nvPr/>
          </p:nvSpPr>
          <p:spPr>
            <a:xfrm>
              <a:off x="4211627" y="1136254"/>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8" name="Oval 177">
              <a:extLst>
                <a:ext uri="{FF2B5EF4-FFF2-40B4-BE49-F238E27FC236}">
                  <a16:creationId xmlns:a16="http://schemas.microsoft.com/office/drawing/2014/main" id="{067B3CE4-2737-4878-800D-62E1B5FD8A91}"/>
                </a:ext>
              </a:extLst>
            </p:cNvPr>
            <p:cNvSpPr/>
            <p:nvPr/>
          </p:nvSpPr>
          <p:spPr>
            <a:xfrm>
              <a:off x="4148046" y="1093005"/>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79" name="Oval 178">
              <a:extLst>
                <a:ext uri="{FF2B5EF4-FFF2-40B4-BE49-F238E27FC236}">
                  <a16:creationId xmlns:a16="http://schemas.microsoft.com/office/drawing/2014/main" id="{0081E758-3FC5-4875-BCAC-DE9412B9CD40}"/>
                </a:ext>
              </a:extLst>
            </p:cNvPr>
            <p:cNvSpPr/>
            <p:nvPr/>
          </p:nvSpPr>
          <p:spPr>
            <a:xfrm>
              <a:off x="4314063" y="1144117"/>
              <a:ext cx="72411"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0" name="Oval 179">
              <a:extLst>
                <a:ext uri="{FF2B5EF4-FFF2-40B4-BE49-F238E27FC236}">
                  <a16:creationId xmlns:a16="http://schemas.microsoft.com/office/drawing/2014/main" id="{5279ACDB-35B6-440B-80A7-CCABD651C0BC}"/>
                </a:ext>
              </a:extLst>
            </p:cNvPr>
            <p:cNvSpPr/>
            <p:nvPr/>
          </p:nvSpPr>
          <p:spPr>
            <a:xfrm>
              <a:off x="4125086" y="1051723"/>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1" name="Oval 180">
              <a:extLst>
                <a:ext uri="{FF2B5EF4-FFF2-40B4-BE49-F238E27FC236}">
                  <a16:creationId xmlns:a16="http://schemas.microsoft.com/office/drawing/2014/main" id="{34486118-0FAE-4D31-84DE-2C89AF205569}"/>
                </a:ext>
              </a:extLst>
            </p:cNvPr>
            <p:cNvSpPr/>
            <p:nvPr/>
          </p:nvSpPr>
          <p:spPr>
            <a:xfrm>
              <a:off x="4276974" y="992748"/>
              <a:ext cx="72412"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2" name="Oval 181">
              <a:extLst>
                <a:ext uri="{FF2B5EF4-FFF2-40B4-BE49-F238E27FC236}">
                  <a16:creationId xmlns:a16="http://schemas.microsoft.com/office/drawing/2014/main" id="{4B845411-5474-4EF1-A60F-DF4EC802FAD3}"/>
                </a:ext>
              </a:extLst>
            </p:cNvPr>
            <p:cNvSpPr/>
            <p:nvPr/>
          </p:nvSpPr>
          <p:spPr>
            <a:xfrm>
              <a:off x="4276974" y="1053688"/>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3" name="Oval 182">
              <a:extLst>
                <a:ext uri="{FF2B5EF4-FFF2-40B4-BE49-F238E27FC236}">
                  <a16:creationId xmlns:a16="http://schemas.microsoft.com/office/drawing/2014/main" id="{C570A16D-AEFF-441C-9205-2238004B7BA4}"/>
                </a:ext>
              </a:extLst>
            </p:cNvPr>
            <p:cNvSpPr/>
            <p:nvPr/>
          </p:nvSpPr>
          <p:spPr>
            <a:xfrm>
              <a:off x="4268144" y="1189332"/>
              <a:ext cx="72411"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4" name="Oval 183">
              <a:extLst>
                <a:ext uri="{FF2B5EF4-FFF2-40B4-BE49-F238E27FC236}">
                  <a16:creationId xmlns:a16="http://schemas.microsoft.com/office/drawing/2014/main" id="{5BFEA4C7-67D0-4081-8B83-35C54FC03EC7}"/>
                </a:ext>
              </a:extLst>
            </p:cNvPr>
            <p:cNvSpPr/>
            <p:nvPr/>
          </p:nvSpPr>
          <p:spPr>
            <a:xfrm>
              <a:off x="4308764" y="1244375"/>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5" name="Oval 184">
              <a:extLst>
                <a:ext uri="{FF2B5EF4-FFF2-40B4-BE49-F238E27FC236}">
                  <a16:creationId xmlns:a16="http://schemas.microsoft.com/office/drawing/2014/main" id="{F2339610-1A1E-40EC-841B-DB483466A58D}"/>
                </a:ext>
              </a:extLst>
            </p:cNvPr>
            <p:cNvSpPr/>
            <p:nvPr/>
          </p:nvSpPr>
          <p:spPr>
            <a:xfrm>
              <a:off x="4020884" y="621204"/>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6" name="Oval 185">
              <a:extLst>
                <a:ext uri="{FF2B5EF4-FFF2-40B4-BE49-F238E27FC236}">
                  <a16:creationId xmlns:a16="http://schemas.microsoft.com/office/drawing/2014/main" id="{6D577286-A7EC-450E-B284-690D1888E1DB}"/>
                </a:ext>
              </a:extLst>
            </p:cNvPr>
            <p:cNvSpPr/>
            <p:nvPr/>
          </p:nvSpPr>
          <p:spPr>
            <a:xfrm>
              <a:off x="4386475" y="613341"/>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7" name="Oval 186">
              <a:extLst>
                <a:ext uri="{FF2B5EF4-FFF2-40B4-BE49-F238E27FC236}">
                  <a16:creationId xmlns:a16="http://schemas.microsoft.com/office/drawing/2014/main" id="{801D04DA-9B60-418B-841B-9E617CC0A1F3}"/>
                </a:ext>
              </a:extLst>
            </p:cNvPr>
            <p:cNvSpPr/>
            <p:nvPr/>
          </p:nvSpPr>
          <p:spPr>
            <a:xfrm>
              <a:off x="4391774" y="6998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8" name="Oval 187">
              <a:extLst>
                <a:ext uri="{FF2B5EF4-FFF2-40B4-BE49-F238E27FC236}">
                  <a16:creationId xmlns:a16="http://schemas.microsoft.com/office/drawing/2014/main" id="{A50D4ADD-62F4-46DE-B04A-4606EB08E150}"/>
                </a:ext>
              </a:extLst>
            </p:cNvPr>
            <p:cNvSpPr/>
            <p:nvPr/>
          </p:nvSpPr>
          <p:spPr>
            <a:xfrm>
              <a:off x="4388242" y="760779"/>
              <a:ext cx="70646" cy="72735"/>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89" name="Oval 188">
              <a:extLst>
                <a:ext uri="{FF2B5EF4-FFF2-40B4-BE49-F238E27FC236}">
                  <a16:creationId xmlns:a16="http://schemas.microsoft.com/office/drawing/2014/main" id="{78758E1A-5BA1-4663-8A1A-4FEE89815763}"/>
                </a:ext>
              </a:extLst>
            </p:cNvPr>
            <p:cNvSpPr/>
            <p:nvPr/>
          </p:nvSpPr>
          <p:spPr>
            <a:xfrm>
              <a:off x="4342322" y="780438"/>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0" name="Oval 189">
              <a:extLst>
                <a:ext uri="{FF2B5EF4-FFF2-40B4-BE49-F238E27FC236}">
                  <a16:creationId xmlns:a16="http://schemas.microsoft.com/office/drawing/2014/main" id="{E8942A67-DA12-4581-A0B3-2FA6FDB7CB3F}"/>
                </a:ext>
              </a:extLst>
            </p:cNvPr>
            <p:cNvSpPr/>
            <p:nvPr/>
          </p:nvSpPr>
          <p:spPr>
            <a:xfrm>
              <a:off x="4020884" y="770608"/>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1" name="Oval 190">
              <a:extLst>
                <a:ext uri="{FF2B5EF4-FFF2-40B4-BE49-F238E27FC236}">
                  <a16:creationId xmlns:a16="http://schemas.microsoft.com/office/drawing/2014/main" id="{51AA2C41-9A09-4697-AF84-0554C481D576}"/>
                </a:ext>
              </a:extLst>
            </p:cNvPr>
            <p:cNvSpPr/>
            <p:nvPr/>
          </p:nvSpPr>
          <p:spPr>
            <a:xfrm>
              <a:off x="4254015" y="872831"/>
              <a:ext cx="70646"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2" name="Oval 191">
              <a:extLst>
                <a:ext uri="{FF2B5EF4-FFF2-40B4-BE49-F238E27FC236}">
                  <a16:creationId xmlns:a16="http://schemas.microsoft.com/office/drawing/2014/main" id="{2B5A8CE7-9E8A-408A-9AF0-E9B480D5262C}"/>
                </a:ext>
              </a:extLst>
            </p:cNvPr>
            <p:cNvSpPr/>
            <p:nvPr/>
          </p:nvSpPr>
          <p:spPr>
            <a:xfrm>
              <a:off x="4163941" y="957363"/>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3" name="Oval 192">
              <a:extLst>
                <a:ext uri="{FF2B5EF4-FFF2-40B4-BE49-F238E27FC236}">
                  <a16:creationId xmlns:a16="http://schemas.microsoft.com/office/drawing/2014/main" id="{F1D749C4-79C1-431B-9075-110CFB7EC734}"/>
                </a:ext>
              </a:extLst>
            </p:cNvPr>
            <p:cNvSpPr/>
            <p:nvPr/>
          </p:nvSpPr>
          <p:spPr>
            <a:xfrm>
              <a:off x="4148046" y="648726"/>
              <a:ext cx="72411" cy="72737"/>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4" name="Oval 193">
              <a:extLst>
                <a:ext uri="{FF2B5EF4-FFF2-40B4-BE49-F238E27FC236}">
                  <a16:creationId xmlns:a16="http://schemas.microsoft.com/office/drawing/2014/main" id="{E74515D5-B53D-4B1A-8462-F60D4D9E26EC}"/>
                </a:ext>
              </a:extLst>
            </p:cNvPr>
            <p:cNvSpPr/>
            <p:nvPr/>
          </p:nvSpPr>
          <p:spPr>
            <a:xfrm>
              <a:off x="3600541" y="87086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5" name="Oval 194">
              <a:extLst>
                <a:ext uri="{FF2B5EF4-FFF2-40B4-BE49-F238E27FC236}">
                  <a16:creationId xmlns:a16="http://schemas.microsoft.com/office/drawing/2014/main" id="{DEDA2E91-F147-4F07-9850-EA5F5ACC56D1}"/>
                </a:ext>
              </a:extLst>
            </p:cNvPr>
            <p:cNvSpPr/>
            <p:nvPr/>
          </p:nvSpPr>
          <p:spPr>
            <a:xfrm>
              <a:off x="4658461" y="1317111"/>
              <a:ext cx="70646"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6" name="Oval 195">
              <a:extLst>
                <a:ext uri="{FF2B5EF4-FFF2-40B4-BE49-F238E27FC236}">
                  <a16:creationId xmlns:a16="http://schemas.microsoft.com/office/drawing/2014/main" id="{DA8CC775-95E3-4B5E-AA82-5B14E763D4D6}"/>
                </a:ext>
              </a:extLst>
            </p:cNvPr>
            <p:cNvSpPr/>
            <p:nvPr/>
          </p:nvSpPr>
          <p:spPr>
            <a:xfrm>
              <a:off x="1115577" y="1317111"/>
              <a:ext cx="72412" cy="7077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7" name="Oval 196">
              <a:extLst>
                <a:ext uri="{FF2B5EF4-FFF2-40B4-BE49-F238E27FC236}">
                  <a16:creationId xmlns:a16="http://schemas.microsoft.com/office/drawing/2014/main" id="{56C9C345-C095-47A9-8A50-A7A146FC9B18}"/>
                </a:ext>
              </a:extLst>
            </p:cNvPr>
            <p:cNvSpPr/>
            <p:nvPr/>
          </p:nvSpPr>
          <p:spPr>
            <a:xfrm>
              <a:off x="1763752" y="1989427"/>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8" name="Oval 197">
              <a:extLst>
                <a:ext uri="{FF2B5EF4-FFF2-40B4-BE49-F238E27FC236}">
                  <a16:creationId xmlns:a16="http://schemas.microsoft.com/office/drawing/2014/main" id="{43D861C6-CA75-4711-A5C0-2330F682FFDA}"/>
                </a:ext>
              </a:extLst>
            </p:cNvPr>
            <p:cNvSpPr/>
            <p:nvPr/>
          </p:nvSpPr>
          <p:spPr>
            <a:xfrm>
              <a:off x="7452500" y="1413437"/>
              <a:ext cx="72412"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199" name="Oval 198">
              <a:extLst>
                <a:ext uri="{FF2B5EF4-FFF2-40B4-BE49-F238E27FC236}">
                  <a16:creationId xmlns:a16="http://schemas.microsoft.com/office/drawing/2014/main" id="{947AC189-0954-4535-A736-7868DAD0AAA0}"/>
                </a:ext>
              </a:extLst>
            </p:cNvPr>
            <p:cNvSpPr/>
            <p:nvPr/>
          </p:nvSpPr>
          <p:spPr>
            <a:xfrm>
              <a:off x="7480759" y="3357649"/>
              <a:ext cx="70646"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0" name="Oval 199">
              <a:extLst>
                <a:ext uri="{FF2B5EF4-FFF2-40B4-BE49-F238E27FC236}">
                  <a16:creationId xmlns:a16="http://schemas.microsoft.com/office/drawing/2014/main" id="{357F1B48-A5E0-44C8-855F-332A8C4D0F3C}"/>
                </a:ext>
              </a:extLst>
            </p:cNvPr>
            <p:cNvSpPr/>
            <p:nvPr/>
          </p:nvSpPr>
          <p:spPr>
            <a:xfrm>
              <a:off x="4428862" y="3501156"/>
              <a:ext cx="70646" cy="72735"/>
            </a:xfrm>
            <a:prstGeom prst="ellipse">
              <a:avLst/>
            </a:prstGeom>
            <a:solidFill>
              <a:srgbClr val="6699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1" name="Oval 200">
              <a:extLst>
                <a:ext uri="{FF2B5EF4-FFF2-40B4-BE49-F238E27FC236}">
                  <a16:creationId xmlns:a16="http://schemas.microsoft.com/office/drawing/2014/main" id="{E3EB9187-1E46-4444-86D2-93BA2246E610}"/>
                </a:ext>
              </a:extLst>
            </p:cNvPr>
            <p:cNvSpPr/>
            <p:nvPr/>
          </p:nvSpPr>
          <p:spPr>
            <a:xfrm>
              <a:off x="1260400" y="796164"/>
              <a:ext cx="70646"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2" name="Oval 201">
              <a:extLst>
                <a:ext uri="{FF2B5EF4-FFF2-40B4-BE49-F238E27FC236}">
                  <a16:creationId xmlns:a16="http://schemas.microsoft.com/office/drawing/2014/main" id="{AC651C7F-C9D3-4469-8363-0CE5A9CFF701}"/>
                </a:ext>
              </a:extLst>
            </p:cNvPr>
            <p:cNvSpPr/>
            <p:nvPr/>
          </p:nvSpPr>
          <p:spPr>
            <a:xfrm>
              <a:off x="3932576" y="980953"/>
              <a:ext cx="72411" cy="72735"/>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3" name="Oval 202">
              <a:extLst>
                <a:ext uri="{FF2B5EF4-FFF2-40B4-BE49-F238E27FC236}">
                  <a16:creationId xmlns:a16="http://schemas.microsoft.com/office/drawing/2014/main" id="{843A1379-FF79-4F80-9008-FBBF44C04860}"/>
                </a:ext>
              </a:extLst>
            </p:cNvPr>
            <p:cNvSpPr/>
            <p:nvPr/>
          </p:nvSpPr>
          <p:spPr>
            <a:xfrm>
              <a:off x="4359983" y="1317111"/>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4" name="Oval 203">
              <a:extLst>
                <a:ext uri="{FF2B5EF4-FFF2-40B4-BE49-F238E27FC236}">
                  <a16:creationId xmlns:a16="http://schemas.microsoft.com/office/drawing/2014/main" id="{14D25A9F-0BD4-4C5E-8048-C9D89B57D6E2}"/>
                </a:ext>
              </a:extLst>
            </p:cNvPr>
            <p:cNvSpPr/>
            <p:nvPr/>
          </p:nvSpPr>
          <p:spPr>
            <a:xfrm>
              <a:off x="970753" y="1952076"/>
              <a:ext cx="72412"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5" name="Oval 204">
              <a:extLst>
                <a:ext uri="{FF2B5EF4-FFF2-40B4-BE49-F238E27FC236}">
                  <a16:creationId xmlns:a16="http://schemas.microsoft.com/office/drawing/2014/main" id="{99917810-548C-452F-AB73-964064F84F13}"/>
                </a:ext>
              </a:extLst>
            </p:cNvPr>
            <p:cNvSpPr/>
            <p:nvPr/>
          </p:nvSpPr>
          <p:spPr>
            <a:xfrm>
              <a:off x="1475870" y="2290200"/>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6" name="Oval 205">
              <a:extLst>
                <a:ext uri="{FF2B5EF4-FFF2-40B4-BE49-F238E27FC236}">
                  <a16:creationId xmlns:a16="http://schemas.microsoft.com/office/drawing/2014/main" id="{0F6006B4-A551-4EC2-9D00-6F361FCA739D}"/>
                </a:ext>
              </a:extLst>
            </p:cNvPr>
            <p:cNvSpPr/>
            <p:nvPr/>
          </p:nvSpPr>
          <p:spPr>
            <a:xfrm>
              <a:off x="1339878" y="2254815"/>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7" name="Oval 206">
              <a:extLst>
                <a:ext uri="{FF2B5EF4-FFF2-40B4-BE49-F238E27FC236}">
                  <a16:creationId xmlns:a16="http://schemas.microsoft.com/office/drawing/2014/main" id="{EE8DA2C6-9383-4FF6-AC45-0A49F23585AF}"/>
                </a:ext>
              </a:extLst>
            </p:cNvPr>
            <p:cNvSpPr/>
            <p:nvPr/>
          </p:nvSpPr>
          <p:spPr>
            <a:xfrm>
              <a:off x="2051633" y="3788168"/>
              <a:ext cx="72412"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8" name="Oval 207">
              <a:extLst>
                <a:ext uri="{FF2B5EF4-FFF2-40B4-BE49-F238E27FC236}">
                  <a16:creationId xmlns:a16="http://schemas.microsoft.com/office/drawing/2014/main" id="{97AA50C7-4B65-43FB-8CC7-4C3A9A3DC2D5}"/>
                </a:ext>
              </a:extLst>
            </p:cNvPr>
            <p:cNvSpPr/>
            <p:nvPr/>
          </p:nvSpPr>
          <p:spPr>
            <a:xfrm>
              <a:off x="1836163" y="3829450"/>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09" name="Oval 208">
              <a:extLst>
                <a:ext uri="{FF2B5EF4-FFF2-40B4-BE49-F238E27FC236}">
                  <a16:creationId xmlns:a16="http://schemas.microsoft.com/office/drawing/2014/main" id="{68E99C77-0C0F-47A3-9CB2-84FFFE7ABCC1}"/>
                </a:ext>
              </a:extLst>
            </p:cNvPr>
            <p:cNvSpPr/>
            <p:nvPr/>
          </p:nvSpPr>
          <p:spPr>
            <a:xfrm>
              <a:off x="3563452" y="1556943"/>
              <a:ext cx="72412" cy="72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0" name="Oval 209">
              <a:extLst>
                <a:ext uri="{FF2B5EF4-FFF2-40B4-BE49-F238E27FC236}">
                  <a16:creationId xmlns:a16="http://schemas.microsoft.com/office/drawing/2014/main" id="{B123E2A7-7C1C-4579-88B3-CB3086597B4D}"/>
                </a:ext>
              </a:extLst>
            </p:cNvPr>
            <p:cNvSpPr/>
            <p:nvPr/>
          </p:nvSpPr>
          <p:spPr>
            <a:xfrm>
              <a:off x="3275571" y="2132933"/>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1" name="Oval 210">
              <a:extLst>
                <a:ext uri="{FF2B5EF4-FFF2-40B4-BE49-F238E27FC236}">
                  <a16:creationId xmlns:a16="http://schemas.microsoft.com/office/drawing/2014/main" id="{46B8D3AA-4EAE-492D-8FC1-4942BA0CC992}"/>
                </a:ext>
              </a:extLst>
            </p:cNvPr>
            <p:cNvSpPr/>
            <p:nvPr/>
          </p:nvSpPr>
          <p:spPr>
            <a:xfrm>
              <a:off x="7164619" y="2097548"/>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2" name="Oval 211">
              <a:extLst>
                <a:ext uri="{FF2B5EF4-FFF2-40B4-BE49-F238E27FC236}">
                  <a16:creationId xmlns:a16="http://schemas.microsoft.com/office/drawing/2014/main" id="{418B8038-6961-455A-9F82-3A145AE1AD19}"/>
                </a:ext>
              </a:extLst>
            </p:cNvPr>
            <p:cNvSpPr/>
            <p:nvPr/>
          </p:nvSpPr>
          <p:spPr>
            <a:xfrm>
              <a:off x="1982754" y="2058232"/>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3" name="Oval 212">
              <a:extLst>
                <a:ext uri="{FF2B5EF4-FFF2-40B4-BE49-F238E27FC236}">
                  <a16:creationId xmlns:a16="http://schemas.microsoft.com/office/drawing/2014/main" id="{F6799559-D65C-4BC0-ADC9-09C61EFAE0CE}"/>
                </a:ext>
              </a:extLst>
            </p:cNvPr>
            <p:cNvSpPr/>
            <p:nvPr/>
          </p:nvSpPr>
          <p:spPr>
            <a:xfrm>
              <a:off x="1912108" y="1987461"/>
              <a:ext cx="70646"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4" name="Oval 213">
              <a:extLst>
                <a:ext uri="{FF2B5EF4-FFF2-40B4-BE49-F238E27FC236}">
                  <a16:creationId xmlns:a16="http://schemas.microsoft.com/office/drawing/2014/main" id="{9EC7DDA9-A76F-4C2B-A9D2-91A7A4AD32B8}"/>
                </a:ext>
              </a:extLst>
            </p:cNvPr>
            <p:cNvSpPr/>
            <p:nvPr/>
          </p:nvSpPr>
          <p:spPr>
            <a:xfrm>
              <a:off x="1979222" y="2014983"/>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5" name="Oval 214">
              <a:extLst>
                <a:ext uri="{FF2B5EF4-FFF2-40B4-BE49-F238E27FC236}">
                  <a16:creationId xmlns:a16="http://schemas.microsoft.com/office/drawing/2014/main" id="{67BC6C70-9C16-4026-84F4-F5A012A928BB}"/>
                </a:ext>
              </a:extLst>
            </p:cNvPr>
            <p:cNvSpPr/>
            <p:nvPr/>
          </p:nvSpPr>
          <p:spPr>
            <a:xfrm>
              <a:off x="5940681" y="1843955"/>
              <a:ext cx="70646"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6" name="Oval 215">
              <a:extLst>
                <a:ext uri="{FF2B5EF4-FFF2-40B4-BE49-F238E27FC236}">
                  <a16:creationId xmlns:a16="http://schemas.microsoft.com/office/drawing/2014/main" id="{B1099DB9-E335-4ED3-AAEE-16CEDDD0889C}"/>
                </a:ext>
              </a:extLst>
            </p:cNvPr>
            <p:cNvSpPr/>
            <p:nvPr/>
          </p:nvSpPr>
          <p:spPr>
            <a:xfrm>
              <a:off x="1982754" y="2138830"/>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7" name="Oval 216">
              <a:extLst>
                <a:ext uri="{FF2B5EF4-FFF2-40B4-BE49-F238E27FC236}">
                  <a16:creationId xmlns:a16="http://schemas.microsoft.com/office/drawing/2014/main" id="{40937832-7F0E-4102-8798-2A4F78A6D1A8}"/>
                </a:ext>
              </a:extLst>
            </p:cNvPr>
            <p:cNvSpPr/>
            <p:nvPr/>
          </p:nvSpPr>
          <p:spPr>
            <a:xfrm>
              <a:off x="1551815" y="202284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8" name="Oval 217">
              <a:extLst>
                <a:ext uri="{FF2B5EF4-FFF2-40B4-BE49-F238E27FC236}">
                  <a16:creationId xmlns:a16="http://schemas.microsoft.com/office/drawing/2014/main" id="{8DEF2324-A0F4-45DA-95CA-ADDF96FAA7CE}"/>
                </a:ext>
              </a:extLst>
            </p:cNvPr>
            <p:cNvSpPr/>
            <p:nvPr/>
          </p:nvSpPr>
          <p:spPr>
            <a:xfrm>
              <a:off x="5652800" y="1627713"/>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19" name="Oval 218">
              <a:extLst>
                <a:ext uri="{FF2B5EF4-FFF2-40B4-BE49-F238E27FC236}">
                  <a16:creationId xmlns:a16="http://schemas.microsoft.com/office/drawing/2014/main" id="{004A041E-42E9-4143-9F28-9F2A646407F6}"/>
                </a:ext>
              </a:extLst>
            </p:cNvPr>
            <p:cNvSpPr/>
            <p:nvPr/>
          </p:nvSpPr>
          <p:spPr>
            <a:xfrm>
              <a:off x="7019796" y="2419946"/>
              <a:ext cx="72411"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0" name="Oval 219">
              <a:extLst>
                <a:ext uri="{FF2B5EF4-FFF2-40B4-BE49-F238E27FC236}">
                  <a16:creationId xmlns:a16="http://schemas.microsoft.com/office/drawing/2014/main" id="{FB6A55B0-FFD5-4C60-96DE-6E689104AB98}"/>
                </a:ext>
              </a:extLst>
            </p:cNvPr>
            <p:cNvSpPr/>
            <p:nvPr/>
          </p:nvSpPr>
          <p:spPr>
            <a:xfrm>
              <a:off x="2124045" y="3345854"/>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1" name="Oval 220">
              <a:extLst>
                <a:ext uri="{FF2B5EF4-FFF2-40B4-BE49-F238E27FC236}">
                  <a16:creationId xmlns:a16="http://schemas.microsoft.com/office/drawing/2014/main" id="{D8A433E2-C5D4-4FF5-9D04-658F53992F21}"/>
                </a:ext>
              </a:extLst>
            </p:cNvPr>
            <p:cNvSpPr/>
            <p:nvPr/>
          </p:nvSpPr>
          <p:spPr>
            <a:xfrm>
              <a:off x="6731914" y="2708923"/>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2" name="Oval 221">
              <a:extLst>
                <a:ext uri="{FF2B5EF4-FFF2-40B4-BE49-F238E27FC236}">
                  <a16:creationId xmlns:a16="http://schemas.microsoft.com/office/drawing/2014/main" id="{006BB177-8E82-4684-A6FA-AACDD43908EA}"/>
                </a:ext>
              </a:extLst>
            </p:cNvPr>
            <p:cNvSpPr/>
            <p:nvPr/>
          </p:nvSpPr>
          <p:spPr>
            <a:xfrm>
              <a:off x="4425330" y="3282947"/>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3" name="Oval 222">
              <a:extLst>
                <a:ext uri="{FF2B5EF4-FFF2-40B4-BE49-F238E27FC236}">
                  <a16:creationId xmlns:a16="http://schemas.microsoft.com/office/drawing/2014/main" id="{22B804ED-8182-47C9-803A-078913A17AD2}"/>
                </a:ext>
              </a:extLst>
            </p:cNvPr>
            <p:cNvSpPr/>
            <p:nvPr/>
          </p:nvSpPr>
          <p:spPr>
            <a:xfrm>
              <a:off x="6083739" y="2341312"/>
              <a:ext cx="72411" cy="72735"/>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4" name="Oval 223">
              <a:extLst>
                <a:ext uri="{FF2B5EF4-FFF2-40B4-BE49-F238E27FC236}">
                  <a16:creationId xmlns:a16="http://schemas.microsoft.com/office/drawing/2014/main" id="{FBB0C07B-36D8-4D13-9E36-F7B812675B33}"/>
                </a:ext>
              </a:extLst>
            </p:cNvPr>
            <p:cNvSpPr/>
            <p:nvPr/>
          </p:nvSpPr>
          <p:spPr>
            <a:xfrm>
              <a:off x="6588857" y="2130967"/>
              <a:ext cx="70646"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5" name="Oval 224">
              <a:extLst>
                <a:ext uri="{FF2B5EF4-FFF2-40B4-BE49-F238E27FC236}">
                  <a16:creationId xmlns:a16="http://schemas.microsoft.com/office/drawing/2014/main" id="{09EA2047-D2D7-406D-8268-E5CBCE90D2AD}"/>
                </a:ext>
              </a:extLst>
            </p:cNvPr>
            <p:cNvSpPr/>
            <p:nvPr/>
          </p:nvSpPr>
          <p:spPr>
            <a:xfrm>
              <a:off x="6696591" y="2482852"/>
              <a:ext cx="72412" cy="72735"/>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6" name="Oval 225">
              <a:extLst>
                <a:ext uri="{FF2B5EF4-FFF2-40B4-BE49-F238E27FC236}">
                  <a16:creationId xmlns:a16="http://schemas.microsoft.com/office/drawing/2014/main" id="{F7F904B4-5770-4CE7-8667-E039B18DAFA1}"/>
                </a:ext>
              </a:extLst>
            </p:cNvPr>
            <p:cNvSpPr/>
            <p:nvPr/>
          </p:nvSpPr>
          <p:spPr>
            <a:xfrm>
              <a:off x="6659502" y="2394389"/>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7" name="Oval 226">
              <a:extLst>
                <a:ext uri="{FF2B5EF4-FFF2-40B4-BE49-F238E27FC236}">
                  <a16:creationId xmlns:a16="http://schemas.microsoft.com/office/drawing/2014/main" id="{7F35954E-F044-416C-95D3-9D60DEAB3FB4}"/>
                </a:ext>
              </a:extLst>
            </p:cNvPr>
            <p:cNvSpPr/>
            <p:nvPr/>
          </p:nvSpPr>
          <p:spPr>
            <a:xfrm>
              <a:off x="3729469" y="2321654"/>
              <a:ext cx="70646"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8" name="Oval 227">
              <a:extLst>
                <a:ext uri="{FF2B5EF4-FFF2-40B4-BE49-F238E27FC236}">
                  <a16:creationId xmlns:a16="http://schemas.microsoft.com/office/drawing/2014/main" id="{A5EC08C7-FC2E-4082-B7A1-3CF75D309FF3}"/>
                </a:ext>
              </a:extLst>
            </p:cNvPr>
            <p:cNvSpPr/>
            <p:nvPr/>
          </p:nvSpPr>
          <p:spPr>
            <a:xfrm>
              <a:off x="8316145" y="3919878"/>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29" name="Oval 228">
              <a:extLst>
                <a:ext uri="{FF2B5EF4-FFF2-40B4-BE49-F238E27FC236}">
                  <a16:creationId xmlns:a16="http://schemas.microsoft.com/office/drawing/2014/main" id="{BF08B9AD-5044-4E1E-80F3-D4619CBEAD62}"/>
                </a:ext>
              </a:extLst>
            </p:cNvPr>
            <p:cNvSpPr/>
            <p:nvPr/>
          </p:nvSpPr>
          <p:spPr>
            <a:xfrm>
              <a:off x="4084465" y="244746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0" name="Oval 229">
              <a:extLst>
                <a:ext uri="{FF2B5EF4-FFF2-40B4-BE49-F238E27FC236}">
                  <a16:creationId xmlns:a16="http://schemas.microsoft.com/office/drawing/2014/main" id="{4CA09E23-390D-4A39-96A4-C9578872D803}"/>
                </a:ext>
              </a:extLst>
            </p:cNvPr>
            <p:cNvSpPr/>
            <p:nvPr/>
          </p:nvSpPr>
          <p:spPr>
            <a:xfrm>
              <a:off x="3948471" y="2087719"/>
              <a:ext cx="72412"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1" name="Oval 230">
              <a:extLst>
                <a:ext uri="{FF2B5EF4-FFF2-40B4-BE49-F238E27FC236}">
                  <a16:creationId xmlns:a16="http://schemas.microsoft.com/office/drawing/2014/main" id="{65B76F48-0260-48B5-A59F-9C100C60D41F}"/>
                </a:ext>
              </a:extLst>
            </p:cNvPr>
            <p:cNvSpPr/>
            <p:nvPr/>
          </p:nvSpPr>
          <p:spPr>
            <a:xfrm>
              <a:off x="3842503" y="1594294"/>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2" name="Oval 231">
              <a:extLst>
                <a:ext uri="{FF2B5EF4-FFF2-40B4-BE49-F238E27FC236}">
                  <a16:creationId xmlns:a16="http://schemas.microsoft.com/office/drawing/2014/main" id="{5B470EA3-F786-486F-A8BC-F6223C185BBE}"/>
                </a:ext>
              </a:extLst>
            </p:cNvPr>
            <p:cNvSpPr/>
            <p:nvPr/>
          </p:nvSpPr>
          <p:spPr>
            <a:xfrm>
              <a:off x="6625945" y="1963871"/>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3" name="Oval 232">
              <a:extLst>
                <a:ext uri="{FF2B5EF4-FFF2-40B4-BE49-F238E27FC236}">
                  <a16:creationId xmlns:a16="http://schemas.microsoft.com/office/drawing/2014/main" id="{C6AC99CC-AFFA-4FDB-BD6C-7F59B00CD5B1}"/>
                </a:ext>
              </a:extLst>
            </p:cNvPr>
            <p:cNvSpPr/>
            <p:nvPr/>
          </p:nvSpPr>
          <p:spPr>
            <a:xfrm>
              <a:off x="1703703" y="196387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4" name="Oval 233">
              <a:extLst>
                <a:ext uri="{FF2B5EF4-FFF2-40B4-BE49-F238E27FC236}">
                  <a16:creationId xmlns:a16="http://schemas.microsoft.com/office/drawing/2014/main" id="{43FD2EDF-FC66-4417-B9E5-B7824DFB64DC}"/>
                </a:ext>
              </a:extLst>
            </p:cNvPr>
            <p:cNvSpPr/>
            <p:nvPr/>
          </p:nvSpPr>
          <p:spPr>
            <a:xfrm>
              <a:off x="8173087" y="2744308"/>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5" name="Oval 234">
              <a:extLst>
                <a:ext uri="{FF2B5EF4-FFF2-40B4-BE49-F238E27FC236}">
                  <a16:creationId xmlns:a16="http://schemas.microsoft.com/office/drawing/2014/main" id="{F5A2A25F-210A-4A4F-9EE5-BAB53A5143C9}"/>
                </a:ext>
              </a:extLst>
            </p:cNvPr>
            <p:cNvSpPr/>
            <p:nvPr/>
          </p:nvSpPr>
          <p:spPr>
            <a:xfrm>
              <a:off x="4580751" y="1698483"/>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6" name="Oval 235">
              <a:extLst>
                <a:ext uri="{FF2B5EF4-FFF2-40B4-BE49-F238E27FC236}">
                  <a16:creationId xmlns:a16="http://schemas.microsoft.com/office/drawing/2014/main" id="{F09C3E5C-AC5D-4F29-9C68-48C8099622F0}"/>
                </a:ext>
              </a:extLst>
            </p:cNvPr>
            <p:cNvSpPr/>
            <p:nvPr/>
          </p:nvSpPr>
          <p:spPr>
            <a:xfrm>
              <a:off x="1260400" y="214669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7" name="Oval 236">
              <a:extLst>
                <a:ext uri="{FF2B5EF4-FFF2-40B4-BE49-F238E27FC236}">
                  <a16:creationId xmlns:a16="http://schemas.microsoft.com/office/drawing/2014/main" id="{C57C79F8-42CA-42AB-93A9-6119D924B020}"/>
                </a:ext>
              </a:extLst>
            </p:cNvPr>
            <p:cNvSpPr/>
            <p:nvPr/>
          </p:nvSpPr>
          <p:spPr>
            <a:xfrm>
              <a:off x="1346942" y="2166352"/>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8" name="Oval 237">
              <a:extLst>
                <a:ext uri="{FF2B5EF4-FFF2-40B4-BE49-F238E27FC236}">
                  <a16:creationId xmlns:a16="http://schemas.microsoft.com/office/drawing/2014/main" id="{ADCDF7C2-67BE-4DEE-B22F-46E7EE7DBD5B}"/>
                </a:ext>
              </a:extLst>
            </p:cNvPr>
            <p:cNvSpPr/>
            <p:nvPr/>
          </p:nvSpPr>
          <p:spPr>
            <a:xfrm>
              <a:off x="2267102" y="3644661"/>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39" name="Oval 238">
              <a:extLst>
                <a:ext uri="{FF2B5EF4-FFF2-40B4-BE49-F238E27FC236}">
                  <a16:creationId xmlns:a16="http://schemas.microsoft.com/office/drawing/2014/main" id="{74DF6394-37A5-4A36-A7EB-98498FF1A966}"/>
                </a:ext>
              </a:extLst>
            </p:cNvPr>
            <p:cNvSpPr/>
            <p:nvPr/>
          </p:nvSpPr>
          <p:spPr>
            <a:xfrm>
              <a:off x="6371620" y="1089074"/>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0" name="Oval 239">
              <a:extLst>
                <a:ext uri="{FF2B5EF4-FFF2-40B4-BE49-F238E27FC236}">
                  <a16:creationId xmlns:a16="http://schemas.microsoft.com/office/drawing/2014/main" id="{D7EBC812-BBE7-4F03-93D0-B21959DB0920}"/>
                </a:ext>
              </a:extLst>
            </p:cNvPr>
            <p:cNvSpPr/>
            <p:nvPr/>
          </p:nvSpPr>
          <p:spPr>
            <a:xfrm>
              <a:off x="3588178" y="2341312"/>
              <a:ext cx="72412"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1" name="Oval 240">
              <a:extLst>
                <a:ext uri="{FF2B5EF4-FFF2-40B4-BE49-F238E27FC236}">
                  <a16:creationId xmlns:a16="http://schemas.microsoft.com/office/drawing/2014/main" id="{E2AEF502-D2B2-4024-A8EA-890B3C0C782D}"/>
                </a:ext>
              </a:extLst>
            </p:cNvPr>
            <p:cNvSpPr/>
            <p:nvPr/>
          </p:nvSpPr>
          <p:spPr>
            <a:xfrm>
              <a:off x="6094336"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2" name="Oval 241">
              <a:extLst>
                <a:ext uri="{FF2B5EF4-FFF2-40B4-BE49-F238E27FC236}">
                  <a16:creationId xmlns:a16="http://schemas.microsoft.com/office/drawing/2014/main" id="{7EB53800-0F46-43D7-817F-2746F9432AA7}"/>
                </a:ext>
              </a:extLst>
            </p:cNvPr>
            <p:cNvSpPr/>
            <p:nvPr/>
          </p:nvSpPr>
          <p:spPr>
            <a:xfrm>
              <a:off x="5239523" y="1800706"/>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3" name="Oval 242">
              <a:extLst>
                <a:ext uri="{FF2B5EF4-FFF2-40B4-BE49-F238E27FC236}">
                  <a16:creationId xmlns:a16="http://schemas.microsoft.com/office/drawing/2014/main" id="{15C148C4-DF7E-439B-9C1E-DB1DD4867650}"/>
                </a:ext>
              </a:extLst>
            </p:cNvPr>
            <p:cNvSpPr/>
            <p:nvPr/>
          </p:nvSpPr>
          <p:spPr>
            <a:xfrm>
              <a:off x="4967537" y="1529421"/>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4" name="Oval 243">
              <a:extLst>
                <a:ext uri="{FF2B5EF4-FFF2-40B4-BE49-F238E27FC236}">
                  <a16:creationId xmlns:a16="http://schemas.microsoft.com/office/drawing/2014/main" id="{BA30FF41-9DAB-4752-9BF3-C24FEB33C7A5}"/>
                </a:ext>
              </a:extLst>
            </p:cNvPr>
            <p:cNvSpPr/>
            <p:nvPr/>
          </p:nvSpPr>
          <p:spPr>
            <a:xfrm>
              <a:off x="8243733" y="286225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5" name="Oval 244">
              <a:extLst>
                <a:ext uri="{FF2B5EF4-FFF2-40B4-BE49-F238E27FC236}">
                  <a16:creationId xmlns:a16="http://schemas.microsoft.com/office/drawing/2014/main" id="{A8B7C1AB-4413-4CD9-B0A8-61D76EEEF919}"/>
                </a:ext>
              </a:extLst>
            </p:cNvPr>
            <p:cNvSpPr/>
            <p:nvPr/>
          </p:nvSpPr>
          <p:spPr>
            <a:xfrm>
              <a:off x="8388556" y="2925165"/>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6" name="Oval 245">
              <a:extLst>
                <a:ext uri="{FF2B5EF4-FFF2-40B4-BE49-F238E27FC236}">
                  <a16:creationId xmlns:a16="http://schemas.microsoft.com/office/drawing/2014/main" id="{07FB796C-C634-419A-8CA4-C1B89CA5E9A0}"/>
                </a:ext>
              </a:extLst>
            </p:cNvPr>
            <p:cNvSpPr/>
            <p:nvPr/>
          </p:nvSpPr>
          <p:spPr>
            <a:xfrm>
              <a:off x="4693784" y="2555588"/>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7" name="Oval 246">
              <a:extLst>
                <a:ext uri="{FF2B5EF4-FFF2-40B4-BE49-F238E27FC236}">
                  <a16:creationId xmlns:a16="http://schemas.microsoft.com/office/drawing/2014/main" id="{04D322D1-80F6-4E4B-A1C9-660ED63D28B7}"/>
                </a:ext>
              </a:extLst>
            </p:cNvPr>
            <p:cNvSpPr/>
            <p:nvPr/>
          </p:nvSpPr>
          <p:spPr>
            <a:xfrm>
              <a:off x="3397434" y="2231225"/>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8" name="Oval 247">
              <a:extLst>
                <a:ext uri="{FF2B5EF4-FFF2-40B4-BE49-F238E27FC236}">
                  <a16:creationId xmlns:a16="http://schemas.microsoft.com/office/drawing/2014/main" id="{F53F274D-F848-4477-B152-5C094C6C4796}"/>
                </a:ext>
              </a:extLst>
            </p:cNvPr>
            <p:cNvSpPr/>
            <p:nvPr/>
          </p:nvSpPr>
          <p:spPr>
            <a:xfrm>
              <a:off x="8280822" y="274430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49" name="Oval 248">
              <a:extLst>
                <a:ext uri="{FF2B5EF4-FFF2-40B4-BE49-F238E27FC236}">
                  <a16:creationId xmlns:a16="http://schemas.microsoft.com/office/drawing/2014/main" id="{A2F460F8-6401-442D-8F72-7EBB49F43699}"/>
                </a:ext>
              </a:extLst>
            </p:cNvPr>
            <p:cNvSpPr/>
            <p:nvPr/>
          </p:nvSpPr>
          <p:spPr>
            <a:xfrm>
              <a:off x="4199264" y="3273119"/>
              <a:ext cx="70646"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0" name="Oval 249">
              <a:extLst>
                <a:ext uri="{FF2B5EF4-FFF2-40B4-BE49-F238E27FC236}">
                  <a16:creationId xmlns:a16="http://schemas.microsoft.com/office/drawing/2014/main" id="{35EB19B4-317C-4D56-953F-F4B692A7C602}"/>
                </a:ext>
              </a:extLst>
            </p:cNvPr>
            <p:cNvSpPr/>
            <p:nvPr/>
          </p:nvSpPr>
          <p:spPr>
            <a:xfrm>
              <a:off x="7878141" y="279148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1" name="Oval 250">
              <a:extLst>
                <a:ext uri="{FF2B5EF4-FFF2-40B4-BE49-F238E27FC236}">
                  <a16:creationId xmlns:a16="http://schemas.microsoft.com/office/drawing/2014/main" id="{3C21C4E8-FE60-4389-B3DF-2871E10E0852}"/>
                </a:ext>
              </a:extLst>
            </p:cNvPr>
            <p:cNvSpPr/>
            <p:nvPr/>
          </p:nvSpPr>
          <p:spPr>
            <a:xfrm>
              <a:off x="6809624" y="210148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2" name="Oval 251">
              <a:extLst>
                <a:ext uri="{FF2B5EF4-FFF2-40B4-BE49-F238E27FC236}">
                  <a16:creationId xmlns:a16="http://schemas.microsoft.com/office/drawing/2014/main" id="{6BD6CF37-DEB2-4660-A324-656B7D55FB12}"/>
                </a:ext>
              </a:extLst>
            </p:cNvPr>
            <p:cNvSpPr/>
            <p:nvPr/>
          </p:nvSpPr>
          <p:spPr>
            <a:xfrm>
              <a:off x="4838608" y="2590973"/>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3" name="Oval 252">
              <a:extLst>
                <a:ext uri="{FF2B5EF4-FFF2-40B4-BE49-F238E27FC236}">
                  <a16:creationId xmlns:a16="http://schemas.microsoft.com/office/drawing/2014/main" id="{29B94810-41A4-49D1-A4A0-8FAAF1E8D43E}"/>
                </a:ext>
              </a:extLst>
            </p:cNvPr>
            <p:cNvSpPr/>
            <p:nvPr/>
          </p:nvSpPr>
          <p:spPr>
            <a:xfrm>
              <a:off x="7812794" y="2172250"/>
              <a:ext cx="72412"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4" name="Oval 253">
              <a:extLst>
                <a:ext uri="{FF2B5EF4-FFF2-40B4-BE49-F238E27FC236}">
                  <a16:creationId xmlns:a16="http://schemas.microsoft.com/office/drawing/2014/main" id="{F52E403F-13F1-4AE2-94C7-FDA309984EB2}"/>
                </a:ext>
              </a:extLst>
            </p:cNvPr>
            <p:cNvSpPr/>
            <p:nvPr/>
          </p:nvSpPr>
          <p:spPr>
            <a:xfrm>
              <a:off x="4211627" y="1663098"/>
              <a:ext cx="72411"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5" name="Oval 254">
              <a:extLst>
                <a:ext uri="{FF2B5EF4-FFF2-40B4-BE49-F238E27FC236}">
                  <a16:creationId xmlns:a16="http://schemas.microsoft.com/office/drawing/2014/main" id="{0F32E47F-A870-4F36-B49C-DD699A47606B}"/>
                </a:ext>
              </a:extLst>
            </p:cNvPr>
            <p:cNvSpPr/>
            <p:nvPr/>
          </p:nvSpPr>
          <p:spPr>
            <a:xfrm>
              <a:off x="4766196" y="1492071"/>
              <a:ext cx="72411" cy="72735"/>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6" name="Oval 255">
              <a:extLst>
                <a:ext uri="{FF2B5EF4-FFF2-40B4-BE49-F238E27FC236}">
                  <a16:creationId xmlns:a16="http://schemas.microsoft.com/office/drawing/2014/main" id="{DA8E6E2E-6FD4-4B42-B652-5391D818B03C}"/>
                </a:ext>
              </a:extLst>
            </p:cNvPr>
            <p:cNvSpPr/>
            <p:nvPr/>
          </p:nvSpPr>
          <p:spPr>
            <a:xfrm>
              <a:off x="5940681" y="2465159"/>
              <a:ext cx="70646"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7" name="Oval 256">
              <a:extLst>
                <a:ext uri="{FF2B5EF4-FFF2-40B4-BE49-F238E27FC236}">
                  <a16:creationId xmlns:a16="http://schemas.microsoft.com/office/drawing/2014/main" id="{B16FF088-DA92-4EC8-A7A0-CDF2A2A08CCA}"/>
                </a:ext>
              </a:extLst>
            </p:cNvPr>
            <p:cNvSpPr/>
            <p:nvPr/>
          </p:nvSpPr>
          <p:spPr>
            <a:xfrm>
              <a:off x="7380089" y="2852430"/>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8" name="Oval 257">
              <a:extLst>
                <a:ext uri="{FF2B5EF4-FFF2-40B4-BE49-F238E27FC236}">
                  <a16:creationId xmlns:a16="http://schemas.microsoft.com/office/drawing/2014/main" id="{7F01D978-8A8D-48BF-9EE1-7961997399F4}"/>
                </a:ext>
              </a:extLst>
            </p:cNvPr>
            <p:cNvSpPr/>
            <p:nvPr/>
          </p:nvSpPr>
          <p:spPr>
            <a:xfrm>
              <a:off x="4766196" y="1440959"/>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59" name="Oval 258">
              <a:extLst>
                <a:ext uri="{FF2B5EF4-FFF2-40B4-BE49-F238E27FC236}">
                  <a16:creationId xmlns:a16="http://schemas.microsoft.com/office/drawing/2014/main" id="{E19CFDAA-8EA9-4B92-BFCF-0E084226F624}"/>
                </a:ext>
              </a:extLst>
            </p:cNvPr>
            <p:cNvSpPr/>
            <p:nvPr/>
          </p:nvSpPr>
          <p:spPr>
            <a:xfrm>
              <a:off x="9107377" y="3033287"/>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0" name="Oval 259">
              <a:extLst>
                <a:ext uri="{FF2B5EF4-FFF2-40B4-BE49-F238E27FC236}">
                  <a16:creationId xmlns:a16="http://schemas.microsoft.com/office/drawing/2014/main" id="{75562719-217D-4B10-94F9-E1EA66B07981}"/>
                </a:ext>
              </a:extLst>
            </p:cNvPr>
            <p:cNvSpPr/>
            <p:nvPr/>
          </p:nvSpPr>
          <p:spPr>
            <a:xfrm>
              <a:off x="3805414" y="2317722"/>
              <a:ext cx="72411" cy="72735"/>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1" name="Oval 260">
              <a:extLst>
                <a:ext uri="{FF2B5EF4-FFF2-40B4-BE49-F238E27FC236}">
                  <a16:creationId xmlns:a16="http://schemas.microsoft.com/office/drawing/2014/main" id="{79544C62-A309-474B-811F-52AE1F0E21D6}"/>
                </a:ext>
              </a:extLst>
            </p:cNvPr>
            <p:cNvSpPr/>
            <p:nvPr/>
          </p:nvSpPr>
          <p:spPr>
            <a:xfrm>
              <a:off x="3959068" y="2296097"/>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2" name="Oval 261">
              <a:extLst>
                <a:ext uri="{FF2B5EF4-FFF2-40B4-BE49-F238E27FC236}">
                  <a16:creationId xmlns:a16="http://schemas.microsoft.com/office/drawing/2014/main" id="{D49EE9D9-A776-415C-8C49-B6ECFC92178C}"/>
                </a:ext>
              </a:extLst>
            </p:cNvPr>
            <p:cNvSpPr/>
            <p:nvPr/>
          </p:nvSpPr>
          <p:spPr>
            <a:xfrm>
              <a:off x="1548282" y="2781659"/>
              <a:ext cx="70646"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3" name="Oval 262">
              <a:extLst>
                <a:ext uri="{FF2B5EF4-FFF2-40B4-BE49-F238E27FC236}">
                  <a16:creationId xmlns:a16="http://schemas.microsoft.com/office/drawing/2014/main" id="{5A888D46-3943-47B5-B147-68CAE9170200}"/>
                </a:ext>
              </a:extLst>
            </p:cNvPr>
            <p:cNvSpPr/>
            <p:nvPr/>
          </p:nvSpPr>
          <p:spPr>
            <a:xfrm>
              <a:off x="5274846" y="1521558"/>
              <a:ext cx="72411"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4" name="Oval 263">
              <a:extLst>
                <a:ext uri="{FF2B5EF4-FFF2-40B4-BE49-F238E27FC236}">
                  <a16:creationId xmlns:a16="http://schemas.microsoft.com/office/drawing/2014/main" id="{FB1E1049-D3C5-491B-96C3-C78151F49886}"/>
                </a:ext>
              </a:extLst>
            </p:cNvPr>
            <p:cNvSpPr/>
            <p:nvPr/>
          </p:nvSpPr>
          <p:spPr>
            <a:xfrm>
              <a:off x="1276296" y="2073958"/>
              <a:ext cx="72411" cy="70770"/>
            </a:xfrm>
            <a:prstGeom prst="ellipse">
              <a:avLst/>
            </a:prstGeom>
            <a:solidFill>
              <a:srgbClr val="0000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5" name="Oval 264">
              <a:extLst>
                <a:ext uri="{FF2B5EF4-FFF2-40B4-BE49-F238E27FC236}">
                  <a16:creationId xmlns:a16="http://schemas.microsoft.com/office/drawing/2014/main" id="{5A1375B8-9CD1-4CB0-A04C-803254E26F75}"/>
                </a:ext>
              </a:extLst>
            </p:cNvPr>
            <p:cNvSpPr/>
            <p:nvPr/>
          </p:nvSpPr>
          <p:spPr>
            <a:xfrm>
              <a:off x="4464185" y="884626"/>
              <a:ext cx="72412" cy="72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6" name="Oval 265">
              <a:extLst>
                <a:ext uri="{FF2B5EF4-FFF2-40B4-BE49-F238E27FC236}">
                  <a16:creationId xmlns:a16="http://schemas.microsoft.com/office/drawing/2014/main" id="{42950462-D9A1-4696-B1EB-3E2F098973CF}"/>
                </a:ext>
              </a:extLst>
            </p:cNvPr>
            <p:cNvSpPr/>
            <p:nvPr/>
          </p:nvSpPr>
          <p:spPr>
            <a:xfrm>
              <a:off x="2411926" y="2997902"/>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7" name="Oval 266">
              <a:extLst>
                <a:ext uri="{FF2B5EF4-FFF2-40B4-BE49-F238E27FC236}">
                  <a16:creationId xmlns:a16="http://schemas.microsoft.com/office/drawing/2014/main" id="{E4D7FACC-2E48-4494-978F-CB98B5D3E8DD}"/>
                </a:ext>
              </a:extLst>
            </p:cNvPr>
            <p:cNvSpPr/>
            <p:nvPr/>
          </p:nvSpPr>
          <p:spPr>
            <a:xfrm>
              <a:off x="4591347" y="3237734"/>
              <a:ext cx="72412"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8" name="Oval 267">
              <a:extLst>
                <a:ext uri="{FF2B5EF4-FFF2-40B4-BE49-F238E27FC236}">
                  <a16:creationId xmlns:a16="http://schemas.microsoft.com/office/drawing/2014/main" id="{91D9C619-E394-4F58-9866-F96B2D7AC977}"/>
                </a:ext>
              </a:extLst>
            </p:cNvPr>
            <p:cNvSpPr/>
            <p:nvPr/>
          </p:nvSpPr>
          <p:spPr>
            <a:xfrm>
              <a:off x="3717107" y="2184045"/>
              <a:ext cx="70646" cy="7077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69" name="Oval 268">
              <a:extLst>
                <a:ext uri="{FF2B5EF4-FFF2-40B4-BE49-F238E27FC236}">
                  <a16:creationId xmlns:a16="http://schemas.microsoft.com/office/drawing/2014/main" id="{4E4AA0C0-D537-4921-926F-F65895CAEAEB}"/>
                </a:ext>
              </a:extLst>
            </p:cNvPr>
            <p:cNvSpPr/>
            <p:nvPr/>
          </p:nvSpPr>
          <p:spPr>
            <a:xfrm>
              <a:off x="4015585" y="1446856"/>
              <a:ext cx="72412" cy="72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0" name="Oval 269">
              <a:extLst>
                <a:ext uri="{FF2B5EF4-FFF2-40B4-BE49-F238E27FC236}">
                  <a16:creationId xmlns:a16="http://schemas.microsoft.com/office/drawing/2014/main" id="{9A4F83E5-2BB9-477A-977F-091B0777FAAC}"/>
                </a:ext>
              </a:extLst>
            </p:cNvPr>
            <p:cNvSpPr/>
            <p:nvPr/>
          </p:nvSpPr>
          <p:spPr>
            <a:xfrm>
              <a:off x="3907850" y="2561486"/>
              <a:ext cx="72411" cy="72735"/>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1" name="Oval 270">
              <a:extLst>
                <a:ext uri="{FF2B5EF4-FFF2-40B4-BE49-F238E27FC236}">
                  <a16:creationId xmlns:a16="http://schemas.microsoft.com/office/drawing/2014/main" id="{D3552CE4-E0D8-4B46-B676-E34BDAD51B00}"/>
                </a:ext>
              </a:extLst>
            </p:cNvPr>
            <p:cNvSpPr/>
            <p:nvPr/>
          </p:nvSpPr>
          <p:spPr>
            <a:xfrm>
              <a:off x="7199942" y="1413437"/>
              <a:ext cx="72411" cy="7077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2" name="Oval 271">
              <a:extLst>
                <a:ext uri="{FF2B5EF4-FFF2-40B4-BE49-F238E27FC236}">
                  <a16:creationId xmlns:a16="http://schemas.microsoft.com/office/drawing/2014/main" id="{DFDE22DA-C295-4F8E-B16A-5AC350DC337D}"/>
                </a:ext>
              </a:extLst>
            </p:cNvPr>
            <p:cNvSpPr/>
            <p:nvPr/>
          </p:nvSpPr>
          <p:spPr>
            <a:xfrm>
              <a:off x="8748850" y="3172860"/>
              <a:ext cx="72412"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3" name="Oval 272">
              <a:extLst>
                <a:ext uri="{FF2B5EF4-FFF2-40B4-BE49-F238E27FC236}">
                  <a16:creationId xmlns:a16="http://schemas.microsoft.com/office/drawing/2014/main" id="{7EC8D846-0BC3-4FF4-96D2-5B1AD6F123C1}"/>
                </a:ext>
              </a:extLst>
            </p:cNvPr>
            <p:cNvSpPr/>
            <p:nvPr/>
          </p:nvSpPr>
          <p:spPr>
            <a:xfrm>
              <a:off x="4218692" y="1444891"/>
              <a:ext cx="72411" cy="7077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4" name="Oval 273">
              <a:extLst>
                <a:ext uri="{FF2B5EF4-FFF2-40B4-BE49-F238E27FC236}">
                  <a16:creationId xmlns:a16="http://schemas.microsoft.com/office/drawing/2014/main" id="{A8911ED3-E9F9-4DA1-A506-42D8FF7AA6ED}"/>
                </a:ext>
              </a:extLst>
            </p:cNvPr>
            <p:cNvSpPr/>
            <p:nvPr/>
          </p:nvSpPr>
          <p:spPr>
            <a:xfrm>
              <a:off x="4651396" y="1458651"/>
              <a:ext cx="72412" cy="72737"/>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5" name="Oval 274">
              <a:extLst>
                <a:ext uri="{FF2B5EF4-FFF2-40B4-BE49-F238E27FC236}">
                  <a16:creationId xmlns:a16="http://schemas.microsoft.com/office/drawing/2014/main" id="{18685FD3-EAE2-49E8-AA9F-E660EE533A3A}"/>
                </a:ext>
              </a:extLst>
            </p:cNvPr>
            <p:cNvSpPr/>
            <p:nvPr/>
          </p:nvSpPr>
          <p:spPr>
            <a:xfrm>
              <a:off x="3943173" y="1167707"/>
              <a:ext cx="72411" cy="72737"/>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76" name="Oval 275">
              <a:extLst>
                <a:ext uri="{FF2B5EF4-FFF2-40B4-BE49-F238E27FC236}">
                  <a16:creationId xmlns:a16="http://schemas.microsoft.com/office/drawing/2014/main" id="{AF896776-A827-4CE6-A5BA-EF58D70D8024}"/>
                </a:ext>
              </a:extLst>
            </p:cNvPr>
            <p:cNvSpPr/>
            <p:nvPr/>
          </p:nvSpPr>
          <p:spPr>
            <a:xfrm>
              <a:off x="3805414" y="1193263"/>
              <a:ext cx="72411" cy="70770"/>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grpSp>
      <p:sp>
        <p:nvSpPr>
          <p:cNvPr id="277" name="TextBox 134">
            <a:extLst>
              <a:ext uri="{FF2B5EF4-FFF2-40B4-BE49-F238E27FC236}">
                <a16:creationId xmlns:a16="http://schemas.microsoft.com/office/drawing/2014/main" id="{007A98AF-2096-43E6-9C12-9914C4EC1198}"/>
              </a:ext>
            </a:extLst>
          </p:cNvPr>
          <p:cNvSpPr txBox="1">
            <a:spLocks noChangeArrowheads="1"/>
          </p:cNvSpPr>
          <p:nvPr/>
        </p:nvSpPr>
        <p:spPr bwMode="auto">
          <a:xfrm>
            <a:off x="179388" y="5084848"/>
            <a:ext cx="237569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r-Latn-RS" sz="1200" b="1" dirty="0" smtClean="0">
                <a:latin typeface="Verdana" charset="0"/>
                <a:cs typeface="Verdana" charset="0"/>
              </a:rPr>
              <a:t>Budimpeštanska konvencija</a:t>
            </a:r>
            <a:endParaRPr lang="en-GB" sz="1200" b="1" dirty="0" smtClean="0">
              <a:latin typeface="Verdana" charset="0"/>
              <a:cs typeface="Verdana" charset="0"/>
            </a:endParaRPr>
          </a:p>
          <a:p>
            <a:r>
              <a:rPr lang="sr-Latn-RS" sz="1200" b="1" dirty="0" smtClean="0">
                <a:latin typeface="Verdana" charset="0"/>
                <a:cs typeface="Verdana" charset="0"/>
              </a:rPr>
              <a:t>Ratifikovalo</a:t>
            </a:r>
            <a:r>
              <a:rPr lang="en-GB" sz="1200" b="1" dirty="0" smtClean="0">
                <a:latin typeface="Verdana" charset="0"/>
                <a:cs typeface="Verdana" charset="0"/>
              </a:rPr>
              <a:t>/</a:t>
            </a:r>
            <a:r>
              <a:rPr lang="sr-Latn-RS" sz="1200" b="1" dirty="0" smtClean="0">
                <a:latin typeface="Verdana" charset="0"/>
                <a:cs typeface="Verdana" charset="0"/>
              </a:rPr>
              <a:t>pristupilo</a:t>
            </a:r>
            <a:endParaRPr lang="en-GB" sz="1200" b="1" dirty="0">
              <a:solidFill>
                <a:srgbClr val="FF0000"/>
              </a:solidFill>
              <a:latin typeface="Verdana" charset="0"/>
              <a:cs typeface="Verdana" charset="0"/>
            </a:endParaRPr>
          </a:p>
        </p:txBody>
      </p:sp>
      <p:sp>
        <p:nvSpPr>
          <p:cNvPr id="278" name="TextBox 135">
            <a:extLst>
              <a:ext uri="{FF2B5EF4-FFF2-40B4-BE49-F238E27FC236}">
                <a16:creationId xmlns:a16="http://schemas.microsoft.com/office/drawing/2014/main" id="{AAE0504E-B95A-4588-B262-710CE58472E8}"/>
              </a:ext>
            </a:extLst>
          </p:cNvPr>
          <p:cNvSpPr txBox="1">
            <a:spLocks noChangeArrowheads="1"/>
          </p:cNvSpPr>
          <p:nvPr/>
        </p:nvSpPr>
        <p:spPr bwMode="auto">
          <a:xfrm>
            <a:off x="154781" y="5801859"/>
            <a:ext cx="2759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r-Latn-RS" sz="1200" b="1" dirty="0" smtClean="0">
                <a:latin typeface="Verdana" charset="0"/>
                <a:cs typeface="Verdana" charset="0"/>
              </a:rPr>
              <a:t>Potpisalo: 3</a:t>
            </a:r>
            <a:endParaRPr lang="en-GB" sz="1200" b="1" dirty="0">
              <a:latin typeface="Verdana" charset="0"/>
              <a:cs typeface="Verdana" charset="0"/>
            </a:endParaRPr>
          </a:p>
        </p:txBody>
      </p:sp>
      <p:sp>
        <p:nvSpPr>
          <p:cNvPr id="279" name="TextBox 136">
            <a:extLst>
              <a:ext uri="{FF2B5EF4-FFF2-40B4-BE49-F238E27FC236}">
                <a16:creationId xmlns:a16="http://schemas.microsoft.com/office/drawing/2014/main" id="{B064B17D-C0A7-4157-95EA-C11CC3B1E897}"/>
              </a:ext>
            </a:extLst>
          </p:cNvPr>
          <p:cNvSpPr txBox="1">
            <a:spLocks noChangeArrowheads="1"/>
          </p:cNvSpPr>
          <p:nvPr/>
        </p:nvSpPr>
        <p:spPr bwMode="auto">
          <a:xfrm>
            <a:off x="143669" y="6213938"/>
            <a:ext cx="2759075"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r-Latn-RS" sz="1200" b="1" dirty="0" smtClean="0">
                <a:latin typeface="Verdana" charset="0"/>
                <a:cs typeface="Verdana" charset="0"/>
              </a:rPr>
              <a:t>Pozvano da pristupi</a:t>
            </a:r>
            <a:r>
              <a:rPr lang="en-GB" sz="1200" b="1" dirty="0" smtClean="0">
                <a:latin typeface="Verdana" charset="0"/>
                <a:cs typeface="Verdana" charset="0"/>
              </a:rPr>
              <a:t>:  </a:t>
            </a:r>
            <a:r>
              <a:rPr lang="en-GB" sz="1200" b="1" dirty="0">
                <a:latin typeface="Verdana" charset="0"/>
                <a:cs typeface="Verdana" charset="0"/>
              </a:rPr>
              <a:t>9</a:t>
            </a:r>
          </a:p>
        </p:txBody>
      </p:sp>
      <p:sp>
        <p:nvSpPr>
          <p:cNvPr id="280" name="TextBox 137">
            <a:extLst>
              <a:ext uri="{FF2B5EF4-FFF2-40B4-BE49-F238E27FC236}">
                <a16:creationId xmlns:a16="http://schemas.microsoft.com/office/drawing/2014/main" id="{28DF8872-DF93-465C-AFF6-2774EE9AE504}"/>
              </a:ext>
            </a:extLst>
          </p:cNvPr>
          <p:cNvSpPr txBox="1">
            <a:spLocks noChangeArrowheads="1"/>
          </p:cNvSpPr>
          <p:nvPr/>
        </p:nvSpPr>
        <p:spPr bwMode="auto">
          <a:xfrm>
            <a:off x="3730017" y="5070475"/>
            <a:ext cx="4981575"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r-Latn-RS" sz="1200" b="1" dirty="0" smtClean="0">
                <a:latin typeface="Verdana" charset="0"/>
                <a:cs typeface="Verdana" charset="0"/>
              </a:rPr>
              <a:t>Države koje imaju zakone/nacrte zakoni koje su pretežno usklađeni sa Budimpeštanskom konvencijom</a:t>
            </a:r>
            <a:r>
              <a:rPr lang="en-GB" sz="1200" b="1" dirty="0" smtClean="0">
                <a:latin typeface="Verdana" charset="0"/>
                <a:cs typeface="Verdana" charset="0"/>
              </a:rPr>
              <a:t> </a:t>
            </a:r>
            <a:r>
              <a:rPr lang="en-GB" sz="1200" b="1" dirty="0">
                <a:latin typeface="Verdana" charset="0"/>
                <a:cs typeface="Verdana" charset="0"/>
              </a:rPr>
              <a:t>= 20</a:t>
            </a:r>
          </a:p>
        </p:txBody>
      </p:sp>
      <p:sp>
        <p:nvSpPr>
          <p:cNvPr id="281" name="Oval 280">
            <a:extLst>
              <a:ext uri="{FF2B5EF4-FFF2-40B4-BE49-F238E27FC236}">
                <a16:creationId xmlns:a16="http://schemas.microsoft.com/office/drawing/2014/main" id="{F38AAE3A-A171-46A6-AFE0-39A16F72AA54}"/>
              </a:ext>
            </a:extLst>
          </p:cNvPr>
          <p:cNvSpPr/>
          <p:nvPr/>
        </p:nvSpPr>
        <p:spPr>
          <a:xfrm>
            <a:off x="2807494" y="5729627"/>
            <a:ext cx="360362" cy="360362"/>
          </a:xfrm>
          <a:prstGeom prst="ellipse">
            <a:avLst/>
          </a:prstGeom>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2" name="Oval 281">
            <a:extLst>
              <a:ext uri="{FF2B5EF4-FFF2-40B4-BE49-F238E27FC236}">
                <a16:creationId xmlns:a16="http://schemas.microsoft.com/office/drawing/2014/main" id="{2E4F6651-E8BF-483C-9DDD-FFCF9754A257}"/>
              </a:ext>
            </a:extLst>
          </p:cNvPr>
          <p:cNvSpPr/>
          <p:nvPr/>
        </p:nvSpPr>
        <p:spPr>
          <a:xfrm>
            <a:off x="2807494" y="5276619"/>
            <a:ext cx="360362" cy="381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3" name="Oval 282">
            <a:extLst>
              <a:ext uri="{FF2B5EF4-FFF2-40B4-BE49-F238E27FC236}">
                <a16:creationId xmlns:a16="http://schemas.microsoft.com/office/drawing/2014/main" id="{90BF7D76-FF65-4CDE-8141-BF6DC50860D3}"/>
              </a:ext>
            </a:extLst>
          </p:cNvPr>
          <p:cNvSpPr/>
          <p:nvPr/>
        </p:nvSpPr>
        <p:spPr>
          <a:xfrm>
            <a:off x="2807494" y="6161353"/>
            <a:ext cx="366712" cy="360362"/>
          </a:xfrm>
          <a:prstGeom prst="ellipse">
            <a:avLst/>
          </a:prstGeom>
          <a:solidFill>
            <a:srgbClr val="00B0F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4" name="Oval 283">
            <a:extLst>
              <a:ext uri="{FF2B5EF4-FFF2-40B4-BE49-F238E27FC236}">
                <a16:creationId xmlns:a16="http://schemas.microsoft.com/office/drawing/2014/main" id="{393E2274-386F-450D-9FF8-580DABC34300}"/>
              </a:ext>
            </a:extLst>
          </p:cNvPr>
          <p:cNvSpPr/>
          <p:nvPr/>
        </p:nvSpPr>
        <p:spPr>
          <a:xfrm>
            <a:off x="8352631" y="5314496"/>
            <a:ext cx="354013" cy="384175"/>
          </a:xfrm>
          <a:prstGeom prst="ellipse">
            <a:avLst/>
          </a:prstGeom>
          <a:solidFill>
            <a:srgbClr val="00B05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5" name="TextBox 142">
            <a:extLst>
              <a:ext uri="{FF2B5EF4-FFF2-40B4-BE49-F238E27FC236}">
                <a16:creationId xmlns:a16="http://schemas.microsoft.com/office/drawing/2014/main" id="{407E8751-FB1B-4A8D-AC5F-4BD75DE8516A}"/>
              </a:ext>
            </a:extLst>
          </p:cNvPr>
          <p:cNvSpPr txBox="1">
            <a:spLocks noChangeArrowheads="1"/>
          </p:cNvSpPr>
          <p:nvPr/>
        </p:nvSpPr>
        <p:spPr bwMode="auto">
          <a:xfrm>
            <a:off x="3831785" y="5808823"/>
            <a:ext cx="498157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defPPr>
              <a:defRPr lang="en-US"/>
            </a:defPPr>
            <a:lvl1pPr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MS PGothic" panose="020B0600070205080204" pitchFamily="34" charset="-128"/>
                <a:cs typeface="+mn-cs"/>
              </a:defRPr>
            </a:lvl5pPr>
            <a:lvl6pPr marL="22860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6pPr>
            <a:lvl7pPr marL="27432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7pPr>
            <a:lvl8pPr marL="32004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8pPr>
            <a:lvl9pPr marL="3657600" algn="l" defTabSz="914400" rtl="0" eaLnBrk="1" latinLnBrk="0" hangingPunct="1">
              <a:defRPr kern="1200">
                <a:solidFill>
                  <a:schemeClr val="tx1"/>
                </a:solidFill>
                <a:latin typeface="Calibri" panose="020F0502020204030204" pitchFamily="34" charset="0"/>
                <a:ea typeface="MS PGothic" panose="020B0600070205080204" pitchFamily="34" charset="-128"/>
                <a:cs typeface="+mn-cs"/>
              </a:defRPr>
            </a:lvl9pPr>
          </a:lstStyle>
          <a:p>
            <a:r>
              <a:rPr lang="sr-Latn-RS" sz="1200" b="1" dirty="0" smtClean="0">
                <a:latin typeface="Verdana" charset="0"/>
                <a:cs typeface="Verdana" charset="0"/>
              </a:rPr>
              <a:t>Još država čije se zakonodavsto oslanja na Budimpeštansku konvenciju</a:t>
            </a:r>
            <a:r>
              <a:rPr lang="en-GB" sz="1200" b="1" dirty="0" smtClean="0">
                <a:latin typeface="Verdana" charset="0"/>
                <a:cs typeface="Verdana" charset="0"/>
              </a:rPr>
              <a:t> = </a:t>
            </a:r>
            <a:r>
              <a:rPr lang="en-GB" sz="1200" b="1" dirty="0">
                <a:latin typeface="Verdana" charset="0"/>
                <a:cs typeface="Verdana" charset="0"/>
              </a:rPr>
              <a:t>50+</a:t>
            </a:r>
          </a:p>
        </p:txBody>
      </p:sp>
      <p:sp>
        <p:nvSpPr>
          <p:cNvPr id="286" name="Oval 285">
            <a:extLst>
              <a:ext uri="{FF2B5EF4-FFF2-40B4-BE49-F238E27FC236}">
                <a16:creationId xmlns:a16="http://schemas.microsoft.com/office/drawing/2014/main" id="{430BEF88-8793-48F2-A373-ED69B32F3D28}"/>
              </a:ext>
            </a:extLst>
          </p:cNvPr>
          <p:cNvSpPr/>
          <p:nvPr/>
        </p:nvSpPr>
        <p:spPr>
          <a:xfrm>
            <a:off x="8352631" y="5882821"/>
            <a:ext cx="354013" cy="358775"/>
          </a:xfrm>
          <a:prstGeom prst="ellipse">
            <a:avLst/>
          </a:prstGeom>
          <a:solidFill>
            <a:srgbClr val="FFFF00"/>
          </a:solidFill>
          <a:ln>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7" name="Oval 286">
            <a:extLst>
              <a:ext uri="{FF2B5EF4-FFF2-40B4-BE49-F238E27FC236}">
                <a16:creationId xmlns:a16="http://schemas.microsoft.com/office/drawing/2014/main" id="{6C875117-E6BD-4139-A58B-DDDB7B9DC5F3}"/>
              </a:ext>
            </a:extLst>
          </p:cNvPr>
          <p:cNvSpPr/>
          <p:nvPr/>
        </p:nvSpPr>
        <p:spPr>
          <a:xfrm>
            <a:off x="1866106" y="2864984"/>
            <a:ext cx="65088"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8" name="Oval 287">
            <a:extLst>
              <a:ext uri="{FF2B5EF4-FFF2-40B4-BE49-F238E27FC236}">
                <a16:creationId xmlns:a16="http://schemas.microsoft.com/office/drawing/2014/main" id="{541A807B-8922-40C7-90B5-370A2A87077F}"/>
              </a:ext>
            </a:extLst>
          </p:cNvPr>
          <p:cNvSpPr/>
          <p:nvPr/>
        </p:nvSpPr>
        <p:spPr>
          <a:xfrm>
            <a:off x="5199856" y="3488871"/>
            <a:ext cx="63500" cy="57150"/>
          </a:xfrm>
          <a:prstGeom prst="ellipse">
            <a:avLst/>
          </a:prstGeom>
          <a:solidFill>
            <a:srgbClr val="000099"/>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89" name="Oval 288">
            <a:extLst>
              <a:ext uri="{FF2B5EF4-FFF2-40B4-BE49-F238E27FC236}">
                <a16:creationId xmlns:a16="http://schemas.microsoft.com/office/drawing/2014/main" id="{E3B2F6EB-2CC0-4D7D-9E45-0AF8FFB28758}"/>
              </a:ext>
            </a:extLst>
          </p:cNvPr>
          <p:cNvSpPr/>
          <p:nvPr/>
        </p:nvSpPr>
        <p:spPr>
          <a:xfrm>
            <a:off x="4034631" y="1715634"/>
            <a:ext cx="63500" cy="57150"/>
          </a:xfrm>
          <a:prstGeom prst="ellipse">
            <a:avLst/>
          </a:prstGeom>
          <a:solidFill>
            <a:srgbClr val="0000CC"/>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0" name="Oval 289">
            <a:extLst>
              <a:ext uri="{FF2B5EF4-FFF2-40B4-BE49-F238E27FC236}">
                <a16:creationId xmlns:a16="http://schemas.microsoft.com/office/drawing/2014/main" id="{C8127321-509D-4B8F-9530-DC0CD734072B}"/>
              </a:ext>
            </a:extLst>
          </p:cNvPr>
          <p:cNvSpPr/>
          <p:nvPr/>
        </p:nvSpPr>
        <p:spPr>
          <a:xfrm>
            <a:off x="4639469" y="2041071"/>
            <a:ext cx="63500" cy="57150"/>
          </a:xfrm>
          <a:prstGeom prst="ellipse">
            <a:avLst/>
          </a:prstGeom>
          <a:solidFill>
            <a:srgbClr val="9966FF"/>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1" name="Oval 290">
            <a:extLst>
              <a:ext uri="{FF2B5EF4-FFF2-40B4-BE49-F238E27FC236}">
                <a16:creationId xmlns:a16="http://schemas.microsoft.com/office/drawing/2014/main" id="{EF4679F0-531B-401B-BEEC-5C4C77ECF784}"/>
              </a:ext>
            </a:extLst>
          </p:cNvPr>
          <p:cNvSpPr/>
          <p:nvPr/>
        </p:nvSpPr>
        <p:spPr>
          <a:xfrm>
            <a:off x="4831233" y="3088821"/>
            <a:ext cx="65088" cy="57150"/>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2" name="Oval 291">
            <a:extLst>
              <a:ext uri="{FF2B5EF4-FFF2-40B4-BE49-F238E27FC236}">
                <a16:creationId xmlns:a16="http://schemas.microsoft.com/office/drawing/2014/main" id="{39EE60B3-6120-462C-8BD2-03A11B6AF992}"/>
              </a:ext>
            </a:extLst>
          </p:cNvPr>
          <p:cNvSpPr/>
          <p:nvPr/>
        </p:nvSpPr>
        <p:spPr>
          <a:xfrm>
            <a:off x="6430169" y="2631621"/>
            <a:ext cx="65087" cy="57150"/>
          </a:xfrm>
          <a:prstGeom prst="ellipse">
            <a:avLst/>
          </a:prstGeom>
          <a:solidFill>
            <a:srgbClr val="00B05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3" name="Oval 292">
            <a:extLst>
              <a:ext uri="{FF2B5EF4-FFF2-40B4-BE49-F238E27FC236}">
                <a16:creationId xmlns:a16="http://schemas.microsoft.com/office/drawing/2014/main" id="{F9398CEF-5430-467D-BCF9-5AC20DBF3C64}"/>
              </a:ext>
            </a:extLst>
          </p:cNvPr>
          <p:cNvSpPr/>
          <p:nvPr/>
        </p:nvSpPr>
        <p:spPr>
          <a:xfrm>
            <a:off x="5399881" y="2071234"/>
            <a:ext cx="65088"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4" name="Oval 293">
            <a:extLst>
              <a:ext uri="{FF2B5EF4-FFF2-40B4-BE49-F238E27FC236}">
                <a16:creationId xmlns:a16="http://schemas.microsoft.com/office/drawing/2014/main" id="{B179BBD7-DB28-43C2-AA69-B289267D7886}"/>
              </a:ext>
            </a:extLst>
          </p:cNvPr>
          <p:cNvSpPr/>
          <p:nvPr/>
        </p:nvSpPr>
        <p:spPr bwMode="auto">
          <a:xfrm>
            <a:off x="3168129" y="2777299"/>
            <a:ext cx="65087" cy="58737"/>
          </a:xfrm>
          <a:prstGeom prst="ellipse">
            <a:avLst/>
          </a:prstGeom>
          <a:solidFill>
            <a:schemeClr val="tx2"/>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5" name="Oval 294">
            <a:extLst>
              <a:ext uri="{FF2B5EF4-FFF2-40B4-BE49-F238E27FC236}">
                <a16:creationId xmlns:a16="http://schemas.microsoft.com/office/drawing/2014/main" id="{3F5B3EBC-D101-48A8-9011-245B1227BF97}"/>
              </a:ext>
            </a:extLst>
          </p:cNvPr>
          <p:cNvSpPr/>
          <p:nvPr/>
        </p:nvSpPr>
        <p:spPr bwMode="auto">
          <a:xfrm>
            <a:off x="1878905" y="3137339"/>
            <a:ext cx="65088" cy="58737"/>
          </a:xfrm>
          <a:prstGeom prst="ellipse">
            <a:avLst/>
          </a:prstGeom>
          <a:solidFill>
            <a:srgbClr val="00B0F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6" name="Oval 295">
            <a:extLst>
              <a:ext uri="{FF2B5EF4-FFF2-40B4-BE49-F238E27FC236}">
                <a16:creationId xmlns:a16="http://schemas.microsoft.com/office/drawing/2014/main" id="{582EEB7B-3869-4933-BFC6-74DB7C2379A6}"/>
              </a:ext>
            </a:extLst>
          </p:cNvPr>
          <p:cNvSpPr/>
          <p:nvPr/>
        </p:nvSpPr>
        <p:spPr bwMode="auto">
          <a:xfrm>
            <a:off x="4255170" y="3582658"/>
            <a:ext cx="65087" cy="58737"/>
          </a:xfrm>
          <a:prstGeom prst="ellipse">
            <a:avLst/>
          </a:prstGeom>
          <a:solidFill>
            <a:srgbClr val="FFFF00"/>
          </a:solidFill>
          <a:ln w="3175">
            <a:solidFill>
              <a:srgbClr val="0000CC"/>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en-US"/>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914400" rtl="0" eaLnBrk="1" latinLnBrk="0" hangingPunct="1">
              <a:defRPr kern="1200">
                <a:solidFill>
                  <a:schemeClr val="lt1"/>
                </a:solidFill>
                <a:latin typeface="+mn-lt"/>
                <a:ea typeface="+mn-ea"/>
                <a:cs typeface="+mn-cs"/>
              </a:defRPr>
            </a:lvl6pPr>
            <a:lvl7pPr marL="2743200" algn="l" defTabSz="914400" rtl="0" eaLnBrk="1" latinLnBrk="0" hangingPunct="1">
              <a:defRPr kern="1200">
                <a:solidFill>
                  <a:schemeClr val="lt1"/>
                </a:solidFill>
                <a:latin typeface="+mn-lt"/>
                <a:ea typeface="+mn-ea"/>
                <a:cs typeface="+mn-cs"/>
              </a:defRPr>
            </a:lvl7pPr>
            <a:lvl8pPr marL="3200400" algn="l" defTabSz="914400" rtl="0" eaLnBrk="1" latinLnBrk="0" hangingPunct="1">
              <a:defRPr kern="1200">
                <a:solidFill>
                  <a:schemeClr val="lt1"/>
                </a:solidFill>
                <a:latin typeface="+mn-lt"/>
                <a:ea typeface="+mn-ea"/>
                <a:cs typeface="+mn-cs"/>
              </a:defRPr>
            </a:lvl8pPr>
            <a:lvl9pPr marL="3657600" algn="l" defTabSz="914400" rtl="0" eaLnBrk="1" latinLnBrk="0" hangingPunct="1">
              <a:defRPr kern="1200">
                <a:solidFill>
                  <a:schemeClr val="lt1"/>
                </a:solidFill>
                <a:latin typeface="+mn-lt"/>
                <a:ea typeface="+mn-ea"/>
                <a:cs typeface="+mn-cs"/>
              </a:defRPr>
            </a:lvl9pPr>
          </a:lstStyle>
          <a:p>
            <a:pPr algn="ctr">
              <a:defRPr/>
            </a:pPr>
            <a:endParaRPr lang="en-GB" sz="1100">
              <a:latin typeface="Verdana"/>
              <a:cs typeface="Verdana"/>
            </a:endParaRPr>
          </a:p>
        </p:txBody>
      </p:sp>
      <p:sp>
        <p:nvSpPr>
          <p:cNvPr id="297" name="TextBox 282">
            <a:extLst>
              <a:ext uri="{FF2B5EF4-FFF2-40B4-BE49-F238E27FC236}">
                <a16:creationId xmlns:a16="http://schemas.microsoft.com/office/drawing/2014/main" id="{634636A8-EAC3-4402-8950-6CEBA6D96B85}"/>
              </a:ext>
            </a:extLst>
          </p:cNvPr>
          <p:cNvSpPr txBox="1"/>
          <p:nvPr/>
        </p:nvSpPr>
        <p:spPr>
          <a:xfrm>
            <a:off x="291640" y="4233282"/>
            <a:ext cx="2328529" cy="707886"/>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GB" sz="4000" b="1" dirty="0">
                <a:solidFill>
                  <a:schemeClr val="accent1">
                    <a:lumMod val="50000"/>
                  </a:schemeClr>
                </a:solidFill>
                <a:latin typeface="Verdana" panose="020B0604030504040204" pitchFamily="34" charset="0"/>
                <a:ea typeface="Verdana" panose="020B0604030504040204" pitchFamily="34" charset="0"/>
              </a:rPr>
              <a:t>150+</a:t>
            </a:r>
          </a:p>
        </p:txBody>
      </p:sp>
      <p:sp>
        <p:nvSpPr>
          <p:cNvPr id="6" name="TextBox 5"/>
          <p:cNvSpPr txBox="1"/>
          <p:nvPr/>
        </p:nvSpPr>
        <p:spPr>
          <a:xfrm>
            <a:off x="2212130" y="5334527"/>
            <a:ext cx="585417" cy="523220"/>
          </a:xfrm>
          <a:prstGeom prst="rect">
            <a:avLst/>
          </a:prstGeom>
          <a:noFill/>
        </p:spPr>
        <p:txBody>
          <a:bodyPr wrap="none" rtlCol="0">
            <a:spAutoFit/>
          </a:bodyPr>
          <a:lstStyle/>
          <a:p>
            <a:r>
              <a:rPr lang="sr-Latn-RS" sz="2800" b="1" dirty="0" smtClean="0">
                <a:solidFill>
                  <a:srgbClr val="FF0000"/>
                </a:solidFill>
              </a:rPr>
              <a:t>65</a:t>
            </a:r>
            <a:endParaRPr lang="en-US" sz="2800" b="1" dirty="0">
              <a:solidFill>
                <a:srgbClr val="FF0000"/>
              </a:solidFill>
            </a:endParaRPr>
          </a:p>
        </p:txBody>
      </p:sp>
    </p:spTree>
    <p:extLst>
      <p:ext uri="{BB962C8B-B14F-4D97-AF65-F5344CB8AC3E}">
        <p14:creationId xmlns:p14="http://schemas.microsoft.com/office/powerpoint/2010/main" val="13424677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17</a:t>
            </a:fld>
            <a:endParaRPr lang="en-US"/>
          </a:p>
        </p:txBody>
      </p:sp>
      <p:sp>
        <p:nvSpPr>
          <p:cNvPr id="4" name="Rectangle 3">
            <a:extLst>
              <a:ext uri="{FF2B5EF4-FFF2-40B4-BE49-F238E27FC236}">
                <a16:creationId xmlns:a16="http://schemas.microsoft.com/office/drawing/2014/main"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Materijalno pravo</a:t>
            </a:r>
            <a:endParaRPr lang="en-GB" sz="3200" dirty="0"/>
          </a:p>
        </p:txBody>
      </p:sp>
      <p:sp>
        <p:nvSpPr>
          <p:cNvPr id="5" name="Slide Number Placeholder 1">
            <a:extLst>
              <a:ext uri="{FF2B5EF4-FFF2-40B4-BE49-F238E27FC236}">
                <a16:creationId xmlns:a16="http://schemas.microsoft.com/office/drawing/2014/main"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17</a:t>
            </a:fld>
            <a:endParaRPr lang="en-GB" dirty="0"/>
          </a:p>
        </p:txBody>
      </p:sp>
      <p:sp>
        <p:nvSpPr>
          <p:cNvPr id="6" name="TextBox 5">
            <a:extLst>
              <a:ext uri="{FF2B5EF4-FFF2-40B4-BE49-F238E27FC236}">
                <a16:creationId xmlns:a16="http://schemas.microsoft.com/office/drawing/2014/main"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a:t>
            </a:fld>
            <a:endParaRPr lang="en-GB" dirty="0">
              <a:solidFill>
                <a:schemeClr val="tx1"/>
              </a:solidFill>
            </a:endParaRPr>
          </a:p>
        </p:txBody>
      </p:sp>
      <p:sp>
        <p:nvSpPr>
          <p:cNvPr id="8" name="Rectangle 7">
            <a:extLst>
              <a:ext uri="{FF2B5EF4-FFF2-40B4-BE49-F238E27FC236}">
                <a16:creationId xmlns:a16="http://schemas.microsoft.com/office/drawing/2014/main"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Budimpeštanska konvencija</a:t>
            </a:r>
            <a:endParaRPr lang="en-GB" sz="3200" dirty="0"/>
          </a:p>
        </p:txBody>
      </p:sp>
      <p:pic>
        <p:nvPicPr>
          <p:cNvPr id="11" name="Picture 4">
            <a:extLst>
              <a:ext uri="{FF2B5EF4-FFF2-40B4-BE49-F238E27FC236}">
                <a16:creationId xmlns:a16="http://schemas.microsoft.com/office/drawing/2014/main"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436992127"/>
      </p:ext>
    </p:extLst>
  </p:cSld>
  <p:clrMapOvr>
    <a:masterClrMapping/>
  </p:clrMapOvr>
</p:sld>
</file>

<file path=ppt/slides/slide1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17133" y="1113090"/>
            <a:ext cx="2786062" cy="5478423"/>
          </a:xfrm>
          <a:prstGeom prst="rect">
            <a:avLst/>
          </a:prstGeom>
          <a:solidFill>
            <a:srgbClr val="FFFF00"/>
          </a:solidFill>
          <a:ln>
            <a:solidFill>
              <a:schemeClr val="bg1">
                <a:lumMod val="50000"/>
              </a:schemeClr>
            </a:solidFill>
          </a:ln>
        </p:spPr>
        <p:txBody>
          <a:bodyPr>
            <a:spAutoFit/>
          </a:bodyPr>
          <a:lstStyle/>
          <a:p>
            <a:pPr fontAlgn="auto">
              <a:spcBef>
                <a:spcPts val="0"/>
              </a:spcBef>
              <a:spcAft>
                <a:spcPts val="0"/>
              </a:spcAft>
              <a:defRPr/>
            </a:pPr>
            <a:r>
              <a:rPr lang="sr-Latn-RS" sz="1750" b="1" dirty="0" smtClean="0">
                <a:latin typeface="Verdana"/>
                <a:cs typeface="Verdana"/>
              </a:rPr>
              <a:t>Inkriminisanje dela</a:t>
            </a:r>
            <a:endParaRPr lang="en-GB" sz="1750" b="1"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Nezakonit pristup</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Nezakonito presretanje</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Ometanje podataka</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Ometanje sistema</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Zloupotreba uređaja</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Prevara i falsifikovanje</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Dečija pornografija</a:t>
            </a:r>
            <a:endParaRPr lang="en-GB"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Krivična dela u oblasti prava intelektualne svojine</a:t>
            </a:r>
            <a:endParaRPr lang="en-US"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Pokušaj, pomaganje i podstrekavanje</a:t>
            </a:r>
            <a:endParaRPr lang="en-US" sz="1750" dirty="0">
              <a:latin typeface="Verdana"/>
              <a:cs typeface="Verdana"/>
            </a:endParaRPr>
          </a:p>
          <a:p>
            <a:pPr marL="342900" indent="-342900" fontAlgn="auto">
              <a:spcBef>
                <a:spcPts val="0"/>
              </a:spcBef>
              <a:spcAft>
                <a:spcPts val="0"/>
              </a:spcAft>
              <a:buFont typeface="Wingdings" pitchFamily="2" charset="2"/>
              <a:buChar char="§"/>
              <a:defRPr/>
            </a:pPr>
            <a:r>
              <a:rPr lang="sr-Latn-RS" sz="1750" dirty="0" smtClean="0">
                <a:latin typeface="Verdana"/>
                <a:cs typeface="Verdana"/>
              </a:rPr>
              <a:t>Odgovornost pravnog lica</a:t>
            </a:r>
            <a:endParaRPr lang="en-US" sz="1750" dirty="0">
              <a:latin typeface="Verdana"/>
              <a:cs typeface="Verdana"/>
            </a:endParaRPr>
          </a:p>
        </p:txBody>
      </p:sp>
      <p:sp>
        <p:nvSpPr>
          <p:cNvPr id="21" name="Textfeld 4"/>
          <p:cNvSpPr txBox="1"/>
          <p:nvPr/>
        </p:nvSpPr>
        <p:spPr>
          <a:xfrm>
            <a:off x="6394447" y="988127"/>
            <a:ext cx="2570163" cy="5016758"/>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r-Latn-RS" sz="1600" b="1" dirty="0" smtClean="0">
                <a:latin typeface="Verdana"/>
                <a:cs typeface="Verdana"/>
              </a:rPr>
              <a:t>Međunarodna saradnja</a:t>
            </a:r>
            <a:endParaRPr lang="en-GB" sz="1600" b="1" dirty="0">
              <a:latin typeface="Verdana"/>
              <a:cs typeface="Verdana"/>
            </a:endParaRPr>
          </a:p>
          <a:p>
            <a:pPr marL="361950" indent="-361950" fontAlgn="auto">
              <a:spcBef>
                <a:spcPts val="0"/>
              </a:spcBef>
              <a:spcAft>
                <a:spcPts val="0"/>
              </a:spcAft>
              <a:buFont typeface="Wingdings" pitchFamily="2" charset="2"/>
              <a:buChar char="§"/>
              <a:defRPr/>
            </a:pPr>
            <a:r>
              <a:rPr lang="sr-Latn-RS" sz="1600" dirty="0" smtClean="0">
                <a:latin typeface="Verdana"/>
                <a:cs typeface="Verdana"/>
              </a:rPr>
              <a:t>Ekstradicija</a:t>
            </a:r>
            <a:endParaRPr lang="en-GB"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smtClean="0">
                <a:latin typeface="Verdana"/>
                <a:cs typeface="Verdana"/>
              </a:rPr>
              <a:t>Uzajamna pravna pomoć (UPP)</a:t>
            </a:r>
            <a:endParaRPr lang="en-GB"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smtClean="0">
                <a:latin typeface="Verdana"/>
                <a:cs typeface="Verdana"/>
              </a:rPr>
              <a:t>Slučajne informacije</a:t>
            </a:r>
            <a:endParaRPr lang="en-GB"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smtClean="0">
                <a:latin typeface="Verdana"/>
                <a:cs typeface="Verdana"/>
              </a:rPr>
              <a:t>Hitna zaštita</a:t>
            </a:r>
            <a:endParaRPr lang="en-US"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smtClean="0">
                <a:latin typeface="Verdana"/>
                <a:cs typeface="Verdana"/>
              </a:rPr>
              <a:t>Hitno otkrivanje PoS</a:t>
            </a:r>
          </a:p>
          <a:p>
            <a:pPr marL="361950" indent="-361950" fontAlgn="auto">
              <a:spcBef>
                <a:spcPts val="0"/>
              </a:spcBef>
              <a:spcAft>
                <a:spcPts val="0"/>
              </a:spcAft>
              <a:buFont typeface="Wingdings" pitchFamily="2" charset="2"/>
              <a:buChar char="§"/>
              <a:defRPr/>
            </a:pPr>
            <a:r>
              <a:rPr lang="sr-Latn-RS" sz="1600" dirty="0" smtClean="0">
                <a:latin typeface="Verdana"/>
                <a:cs typeface="Verdana"/>
              </a:rPr>
              <a:t>UPP u odnosu na pristup</a:t>
            </a:r>
            <a:endParaRPr lang="en-GB" sz="1600" dirty="0">
              <a:latin typeface="Verdana"/>
              <a:cs typeface="Verdana"/>
            </a:endParaRPr>
          </a:p>
          <a:p>
            <a:pPr marL="361950" indent="-361950">
              <a:buFont typeface="Wingdings" pitchFamily="2" charset="2"/>
              <a:buChar char="§"/>
              <a:defRPr/>
            </a:pPr>
            <a:r>
              <a:rPr lang="sr-Latn-RS" sz="1600" dirty="0" smtClean="0">
                <a:latin typeface="Verdana"/>
                <a:cs typeface="Verdana"/>
              </a:rPr>
              <a:t>Prekogranični pristup</a:t>
            </a:r>
            <a:endParaRPr lang="en-GB"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smtClean="0">
                <a:latin typeface="Verdana"/>
                <a:cs typeface="Verdana"/>
              </a:rPr>
              <a:t>UPP u odnosu na prkupljanje PoS u realnom vremenu</a:t>
            </a:r>
          </a:p>
          <a:p>
            <a:pPr marL="361950" indent="-361950" fontAlgn="auto">
              <a:spcBef>
                <a:spcPts val="0"/>
              </a:spcBef>
              <a:spcAft>
                <a:spcPts val="0"/>
              </a:spcAft>
              <a:buFont typeface="Wingdings" pitchFamily="2" charset="2"/>
              <a:buChar char="§"/>
              <a:defRPr/>
            </a:pPr>
            <a:r>
              <a:rPr lang="sr-Latn-RS" sz="1600" dirty="0" smtClean="0">
                <a:latin typeface="Verdana"/>
                <a:cs typeface="Verdana"/>
              </a:rPr>
              <a:t>UPP u presretanju</a:t>
            </a:r>
          </a:p>
          <a:p>
            <a:pPr marL="361950" indent="-361950" fontAlgn="auto">
              <a:spcBef>
                <a:spcPts val="0"/>
              </a:spcBef>
              <a:spcAft>
                <a:spcPts val="0"/>
              </a:spcAft>
              <a:buFont typeface="Wingdings" pitchFamily="2" charset="2"/>
              <a:buChar char="§"/>
              <a:defRPr/>
            </a:pPr>
            <a:r>
              <a:rPr lang="en-GB" sz="1600" dirty="0" smtClean="0">
                <a:latin typeface="Verdana"/>
                <a:cs typeface="Verdana"/>
              </a:rPr>
              <a:t>24/7 </a:t>
            </a:r>
            <a:r>
              <a:rPr lang="sr-Latn-RS" sz="1600" dirty="0" smtClean="0">
                <a:latin typeface="Verdana"/>
                <a:cs typeface="Verdana"/>
              </a:rPr>
              <a:t>mesta za kontakt</a:t>
            </a:r>
            <a:endParaRPr lang="en-GB" sz="1600"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stCxn id="19" idx="2"/>
          </p:cNvCxnSpPr>
          <p:nvPr/>
        </p:nvCxnSpPr>
        <p:spPr>
          <a:xfrm rot="5400000" flipH="1" flipV="1">
            <a:off x="3467976" y="3727296"/>
            <a:ext cx="906405" cy="4822030"/>
          </a:xfrm>
          <a:prstGeom prst="bentConnector4">
            <a:avLst>
              <a:gd name="adj1" fmla="val -25221"/>
              <a:gd name="adj2" fmla="val 64444"/>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5078313"/>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r-Latn-RS" b="1" dirty="0" smtClean="0">
                <a:latin typeface="Verdana"/>
                <a:cs typeface="Verdana"/>
              </a:rPr>
              <a:t>Procesni alati</a:t>
            </a:r>
            <a:endParaRPr lang="en-GB" b="1" dirty="0">
              <a:latin typeface="Verdana"/>
              <a:cs typeface="Verdana"/>
            </a:endParaRPr>
          </a:p>
          <a:p>
            <a:pPr marL="361950" indent="-361950" fontAlgn="auto">
              <a:spcBef>
                <a:spcPts val="0"/>
              </a:spcBef>
              <a:spcAft>
                <a:spcPts val="0"/>
              </a:spcAft>
              <a:buFont typeface="Wingdings" pitchFamily="2" charset="2"/>
              <a:buChar char="§"/>
              <a:defRPr/>
            </a:pPr>
            <a:r>
              <a:rPr lang="sr-Latn-RS" dirty="0" smtClean="0">
                <a:latin typeface="Verdana"/>
                <a:cs typeface="Verdana"/>
              </a:rPr>
              <a:t>Hitna zaštita</a:t>
            </a:r>
            <a:endParaRPr lang="en-US" dirty="0">
              <a:latin typeface="Verdana"/>
              <a:cs typeface="Verdana"/>
            </a:endParaRPr>
          </a:p>
          <a:p>
            <a:pPr marL="361950" indent="-361950" fontAlgn="auto">
              <a:spcBef>
                <a:spcPts val="0"/>
              </a:spcBef>
              <a:spcAft>
                <a:spcPts val="0"/>
              </a:spcAft>
              <a:buFont typeface="Wingdings" pitchFamily="2" charset="2"/>
              <a:buChar char="§"/>
              <a:defRPr/>
            </a:pPr>
            <a:r>
              <a:rPr lang="sr-Latn-RS" dirty="0" smtClean="0">
                <a:latin typeface="Verdana"/>
                <a:cs typeface="Verdana"/>
              </a:rPr>
              <a:t>Otkrivanje podataka o saobraćaju (PoS)</a:t>
            </a:r>
            <a:endParaRPr lang="en-GB" dirty="0">
              <a:latin typeface="Verdana"/>
              <a:cs typeface="Verdana"/>
            </a:endParaRPr>
          </a:p>
          <a:p>
            <a:pPr marL="361950" indent="-361950" fontAlgn="auto">
              <a:spcBef>
                <a:spcPts val="0"/>
              </a:spcBef>
              <a:spcAft>
                <a:spcPts val="0"/>
              </a:spcAft>
              <a:buFont typeface="Wingdings" pitchFamily="2" charset="2"/>
              <a:buChar char="§"/>
              <a:defRPr/>
            </a:pPr>
            <a:r>
              <a:rPr lang="sr-Latn-RS" dirty="0" smtClean="0">
                <a:latin typeface="Verdana"/>
                <a:cs typeface="Verdana"/>
              </a:rPr>
              <a:t>Pretraživanje i zaplena</a:t>
            </a:r>
            <a:endParaRPr lang="en-GB" dirty="0">
              <a:latin typeface="Verdana"/>
              <a:cs typeface="Verdana"/>
            </a:endParaRPr>
          </a:p>
          <a:p>
            <a:pPr marL="361950" indent="-361950" fontAlgn="auto">
              <a:spcBef>
                <a:spcPts val="0"/>
              </a:spcBef>
              <a:spcAft>
                <a:spcPts val="0"/>
              </a:spcAft>
              <a:buFont typeface="Wingdings" pitchFamily="2" charset="2"/>
              <a:buChar char="§"/>
              <a:defRPr/>
            </a:pPr>
            <a:r>
              <a:rPr lang="sr-Latn-RS" dirty="0" smtClean="0">
                <a:latin typeface="Verdana"/>
                <a:cs typeface="Verdana"/>
              </a:rPr>
              <a:t>Izdavanje naredbe</a:t>
            </a:r>
            <a:endParaRPr lang="en-US" dirty="0">
              <a:latin typeface="Verdana"/>
              <a:cs typeface="Verdana"/>
            </a:endParaRPr>
          </a:p>
          <a:p>
            <a:pPr marL="361950" indent="-361950" fontAlgn="auto">
              <a:spcBef>
                <a:spcPts val="0"/>
              </a:spcBef>
              <a:spcAft>
                <a:spcPts val="0"/>
              </a:spcAft>
              <a:buFont typeface="Wingdings" pitchFamily="2" charset="2"/>
              <a:buChar char="§"/>
              <a:defRPr/>
            </a:pPr>
            <a:r>
              <a:rPr lang="sr-Latn-RS" dirty="0" smtClean="0">
                <a:latin typeface="Verdana"/>
                <a:cs typeface="Verdana"/>
              </a:rPr>
              <a:t>Prikupljanje podataka o saobraćaju u realnom vremenu</a:t>
            </a:r>
          </a:p>
          <a:p>
            <a:pPr marL="361950" indent="-361950" fontAlgn="auto">
              <a:spcBef>
                <a:spcPts val="0"/>
              </a:spcBef>
              <a:spcAft>
                <a:spcPts val="0"/>
              </a:spcAft>
              <a:buFont typeface="Wingdings" pitchFamily="2" charset="2"/>
              <a:buChar char="§"/>
              <a:defRPr/>
            </a:pPr>
            <a:r>
              <a:rPr lang="sr-Latn-RS" dirty="0" smtClean="0">
                <a:latin typeface="Verdana"/>
                <a:cs typeface="Verdana"/>
              </a:rPr>
              <a:t>Presretanje računarskih podataka</a:t>
            </a:r>
            <a:endParaRPr lang="en-US" dirty="0">
              <a:latin typeface="Verdana"/>
              <a:cs typeface="Verdana"/>
            </a:endParaRP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8554"/>
          </a:xfrm>
          <a:prstGeom prst="rect">
            <a:avLst/>
          </a:prstGeom>
          <a:noFill/>
        </p:spPr>
        <p:txBody>
          <a:bodyPr>
            <a:spAutoFit/>
          </a:bodyPr>
          <a:lstStyle/>
          <a:p>
            <a:pPr fontAlgn="auto">
              <a:spcBef>
                <a:spcPts val="0"/>
              </a:spcBef>
              <a:spcAft>
                <a:spcPts val="0"/>
              </a:spcAft>
              <a:defRPr/>
            </a:pPr>
            <a:r>
              <a:rPr lang="sr-Latn-RS" sz="1600" b="1" dirty="0" smtClean="0">
                <a:solidFill>
                  <a:schemeClr val="tx1">
                    <a:lumMod val="65000"/>
                    <a:lumOff val="35000"/>
                  </a:schemeClr>
                </a:solidFill>
                <a:latin typeface="Verdana"/>
                <a:cs typeface="Verdana"/>
              </a:rPr>
              <a:t>Usklađivanje</a:t>
            </a:r>
            <a:endParaRPr lang="en-GB" sz="1600" b="1" dirty="0">
              <a:solidFill>
                <a:schemeClr val="tx1">
                  <a:lumMod val="65000"/>
                  <a:lumOff val="35000"/>
                </a:schemeClr>
              </a:solidFill>
              <a:latin typeface="Verdana"/>
              <a:cs typeface="Verdana"/>
            </a:endParaRPr>
          </a:p>
        </p:txBody>
      </p:sp>
      <p:sp>
        <p:nvSpPr>
          <p:cNvPr id="10" name="Slide Number Placeholder 1">
            <a:extLst>
              <a:ext uri="{FF2B5EF4-FFF2-40B4-BE49-F238E27FC236}">
                <a16:creationId xmlns:a16="http://schemas.microsoft.com/office/drawing/2014/main"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170</a:t>
            </a:fld>
            <a:endParaRPr lang="en-GB" dirty="0"/>
          </a:p>
        </p:txBody>
      </p:sp>
      <p:sp>
        <p:nvSpPr>
          <p:cNvPr id="11" name="TextBox 10">
            <a:extLst>
              <a:ext uri="{FF2B5EF4-FFF2-40B4-BE49-F238E27FC236}">
                <a16:creationId xmlns:a16="http://schemas.microsoft.com/office/drawing/2014/main"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170</a:t>
            </a:fld>
            <a:endParaRPr lang="en-GB" dirty="0">
              <a:solidFill>
                <a:schemeClr val="tx1"/>
              </a:solidFill>
            </a:endParaRP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sr-Latn-RS" sz="3200" b="1" dirty="0"/>
              <a:t>Konvencija Saveta Evrope </a:t>
            </a:r>
            <a:r>
              <a:rPr lang="sr-Latn-RS" altLang="sr-Latn-RS" sz="3200" b="1" dirty="0" smtClean="0"/>
              <a:t>o </a:t>
            </a:r>
            <a:r>
              <a:rPr lang="sr-Latn-RS" altLang="sr-Latn-RS" sz="3200" b="1" dirty="0"/>
              <a:t>visokotehnološkom kriminalu </a:t>
            </a:r>
            <a:r>
              <a:rPr lang="en-150" altLang="sr-Latn-RS" sz="3200" b="1" dirty="0" smtClean="0"/>
              <a:t>–</a:t>
            </a:r>
            <a:r>
              <a:rPr lang="sr-Latn-RS" altLang="sr-Latn-RS" sz="3200" b="1" dirty="0" smtClean="0"/>
              <a:t> Budimpeštanska </a:t>
            </a:r>
            <a:r>
              <a:rPr lang="sr-Latn-RS" altLang="sr-Latn-RS" sz="3200" b="1" dirty="0"/>
              <a:t>konvencija</a:t>
            </a:r>
            <a:endParaRPr lang="en-GB" sz="3200" dirty="0"/>
          </a:p>
        </p:txBody>
      </p:sp>
      <p:pic>
        <p:nvPicPr>
          <p:cNvPr id="16" name="Picture 4">
            <a:extLst>
              <a:ext uri="{FF2B5EF4-FFF2-40B4-BE49-F238E27FC236}">
                <a16:creationId xmlns:a16="http://schemas.microsoft.com/office/drawing/2014/main"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3236248138"/>
      </p:ext>
    </p:extLst>
  </p:cSld>
  <p:clrMapOvr>
    <a:masterClrMapping/>
  </p:clrMapOvr>
</p:sld>
</file>

<file path=ppt/slides/slide1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786062" cy="4539704"/>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r-Latn-RS" sz="1700" b="1" dirty="0">
                <a:latin typeface="Verdana"/>
                <a:cs typeface="Verdana"/>
              </a:rPr>
              <a:t>Inkriminisanje dela</a:t>
            </a:r>
            <a:endParaRPr lang="en-GB" sz="1700" b="1"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Nezakonit pristup</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Nezakonito presretanje</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Ometanje podataka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Ometanje sistema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Zloupotreba uređaja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Prevara i falsifikovanje</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Dečija pornografija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Krivična dela u oblasti prava intelektualne svojine</a:t>
            </a:r>
            <a:endParaRPr lang="en-US"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Pokušaj, pomaganje i podstrekavanje</a:t>
            </a:r>
            <a:endParaRPr lang="en-US"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Odgovornost pravnog lica</a:t>
            </a:r>
            <a:endParaRPr lang="en-US" sz="1700" dirty="0">
              <a:latin typeface="Verdana"/>
              <a:cs typeface="Verdana"/>
            </a:endParaRPr>
          </a:p>
        </p:txBody>
      </p:sp>
      <p:sp>
        <p:nvSpPr>
          <p:cNvPr id="21" name="Textfeld 4"/>
          <p:cNvSpPr txBox="1"/>
          <p:nvPr/>
        </p:nvSpPr>
        <p:spPr>
          <a:xfrm>
            <a:off x="6502399" y="1134223"/>
            <a:ext cx="2570163" cy="5324535"/>
          </a:xfrm>
          <a:prstGeom prst="rect">
            <a:avLst/>
          </a:prstGeom>
          <a:noFill/>
          <a:ln>
            <a:solidFill>
              <a:schemeClr val="bg1">
                <a:lumMod val="50000"/>
              </a:schemeClr>
            </a:solidFill>
          </a:ln>
        </p:spPr>
        <p:txBody>
          <a:bodyPr wrap="square">
            <a:spAutoFit/>
          </a:bodyPr>
          <a:lstStyle/>
          <a:p>
            <a:pPr fontAlgn="auto">
              <a:spcBef>
                <a:spcPts val="0"/>
              </a:spcBef>
              <a:spcAft>
                <a:spcPts val="0"/>
              </a:spcAft>
              <a:defRPr/>
            </a:pPr>
            <a:r>
              <a:rPr lang="sr-Latn-RS" sz="1700" b="1" dirty="0">
                <a:latin typeface="Verdana"/>
                <a:cs typeface="Verdana"/>
              </a:rPr>
              <a:t>Međunarodna saradnja</a:t>
            </a:r>
            <a:endParaRPr lang="en-GB" sz="1700" b="1" dirty="0">
              <a:latin typeface="Verdana"/>
              <a:cs typeface="Verdana"/>
            </a:endParaRPr>
          </a:p>
          <a:p>
            <a:pPr marL="361950" indent="-361950" fontAlgn="auto">
              <a:spcBef>
                <a:spcPts val="0"/>
              </a:spcBef>
              <a:spcAft>
                <a:spcPts val="0"/>
              </a:spcAft>
              <a:buFont typeface="Wingdings" pitchFamily="2" charset="2"/>
              <a:buChar char="§"/>
              <a:defRPr/>
            </a:pPr>
            <a:r>
              <a:rPr lang="sr-Latn-RS" sz="1700" dirty="0" smtClean="0">
                <a:latin typeface="Verdana"/>
                <a:cs typeface="Verdana"/>
              </a:rPr>
              <a:t>Ekstradicija</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Uzajamna pravna pomoć (UPP)</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smtClean="0">
                <a:latin typeface="Verdana"/>
                <a:cs typeface="Verdana"/>
              </a:rPr>
              <a:t>Slučajene informacije</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Hitna zaštita</a:t>
            </a:r>
            <a:endParaRPr lang="en-US"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Hitno otkrivanje PoS</a:t>
            </a:r>
          </a:p>
          <a:p>
            <a:pPr marL="361950" indent="-361950" fontAlgn="auto">
              <a:spcBef>
                <a:spcPts val="0"/>
              </a:spcBef>
              <a:spcAft>
                <a:spcPts val="0"/>
              </a:spcAft>
              <a:buFont typeface="Wingdings" pitchFamily="2" charset="2"/>
              <a:buChar char="§"/>
              <a:defRPr/>
            </a:pPr>
            <a:r>
              <a:rPr lang="sr-Latn-RS" sz="1700" dirty="0">
                <a:latin typeface="Verdana"/>
                <a:cs typeface="Verdana"/>
              </a:rPr>
              <a:t>UPP u odnosu na pristup</a:t>
            </a:r>
            <a:endParaRPr lang="en-GB" sz="1700" dirty="0">
              <a:latin typeface="Verdana"/>
              <a:cs typeface="Verdana"/>
            </a:endParaRPr>
          </a:p>
          <a:p>
            <a:pPr marL="361950" indent="-361950">
              <a:buFont typeface="Wingdings" pitchFamily="2" charset="2"/>
              <a:buChar char="§"/>
              <a:defRPr/>
            </a:pPr>
            <a:r>
              <a:rPr lang="sr-Latn-RS" sz="1700" dirty="0">
                <a:latin typeface="Verdana"/>
                <a:cs typeface="Verdana"/>
              </a:rPr>
              <a:t>Prekogranični pristup</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UPP u odnosu na prkupljanje PoS u realnom </a:t>
            </a:r>
            <a:r>
              <a:rPr lang="sr-Latn-RS" sz="1700" dirty="0" smtClean="0">
                <a:latin typeface="Verdana"/>
                <a:cs typeface="Verdana"/>
              </a:rPr>
              <a:t>vremenu</a:t>
            </a:r>
          </a:p>
          <a:p>
            <a:pPr marL="361950" indent="-361950" fontAlgn="auto">
              <a:spcBef>
                <a:spcPts val="0"/>
              </a:spcBef>
              <a:spcAft>
                <a:spcPts val="0"/>
              </a:spcAft>
              <a:buFont typeface="Wingdings" pitchFamily="2" charset="2"/>
              <a:buChar char="§"/>
              <a:defRPr/>
            </a:pPr>
            <a:r>
              <a:rPr lang="sr-Latn-RS" sz="1700" dirty="0" smtClean="0">
                <a:latin typeface="Verdana"/>
                <a:cs typeface="Verdana"/>
              </a:rPr>
              <a:t>UPP </a:t>
            </a:r>
            <a:r>
              <a:rPr lang="sr-Latn-RS" sz="1700" dirty="0">
                <a:latin typeface="Verdana"/>
                <a:cs typeface="Verdana"/>
              </a:rPr>
              <a:t>u presretanju</a:t>
            </a:r>
          </a:p>
          <a:p>
            <a:pPr marL="361950" indent="-361950" fontAlgn="auto">
              <a:spcBef>
                <a:spcPts val="0"/>
              </a:spcBef>
              <a:spcAft>
                <a:spcPts val="0"/>
              </a:spcAft>
              <a:buFont typeface="Wingdings" pitchFamily="2" charset="2"/>
              <a:buChar char="§"/>
              <a:defRPr/>
            </a:pPr>
            <a:r>
              <a:rPr lang="en-GB" sz="1700" dirty="0">
                <a:latin typeface="Verdana"/>
                <a:cs typeface="Verdana"/>
              </a:rPr>
              <a:t>24/7 </a:t>
            </a:r>
            <a:r>
              <a:rPr lang="sr-Latn-RS" sz="1700" dirty="0" smtClean="0">
                <a:latin typeface="Verdana"/>
                <a:cs typeface="Verdana"/>
              </a:rPr>
              <a:t>mesta </a:t>
            </a:r>
            <a:r>
              <a:rPr lang="sr-Latn-RS" sz="1700" dirty="0">
                <a:latin typeface="Verdana"/>
                <a:cs typeface="Verdana"/>
              </a:rPr>
              <a:t>za kontakt</a:t>
            </a:r>
            <a:endParaRPr lang="en-GB" sz="1700"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stCxn id="19" idx="2"/>
          </p:cNvCxnSpPr>
          <p:nvPr/>
        </p:nvCxnSpPr>
        <p:spPr>
          <a:xfrm rot="16200000" flipH="1">
            <a:off x="3967284" y="3248896"/>
            <a:ext cx="32302"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031873"/>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sr-Latn-RS" sz="1600" b="1" dirty="0">
                <a:latin typeface="Verdana"/>
                <a:cs typeface="Verdana"/>
              </a:rPr>
              <a:t>Procesni alati</a:t>
            </a:r>
            <a:endParaRPr lang="en-GB" sz="1600" b="1" dirty="0">
              <a:latin typeface="Verdana"/>
              <a:cs typeface="Verdana"/>
            </a:endParaRPr>
          </a:p>
          <a:p>
            <a:pPr marL="361950" indent="-361950" fontAlgn="auto">
              <a:spcBef>
                <a:spcPts val="0"/>
              </a:spcBef>
              <a:spcAft>
                <a:spcPts val="0"/>
              </a:spcAft>
              <a:buFont typeface="Wingdings" pitchFamily="2" charset="2"/>
              <a:buChar char="§"/>
              <a:defRPr/>
            </a:pPr>
            <a:r>
              <a:rPr lang="sr-Latn-RS" sz="1600" dirty="0">
                <a:latin typeface="Verdana"/>
                <a:cs typeface="Verdana"/>
              </a:rPr>
              <a:t>Hitna zaštita</a:t>
            </a:r>
            <a:endParaRPr lang="en-US"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a:latin typeface="Verdana"/>
                <a:cs typeface="Verdana"/>
              </a:rPr>
              <a:t>Otkrivanje podataka o saobraćaju (PoS)</a:t>
            </a:r>
            <a:endParaRPr lang="en-GB"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a:latin typeface="Verdana"/>
                <a:cs typeface="Verdana"/>
              </a:rPr>
              <a:t>Pretraživanje i zaplena</a:t>
            </a:r>
            <a:endParaRPr lang="en-GB" sz="1600" dirty="0">
              <a:latin typeface="Verdana"/>
              <a:cs typeface="Verdana"/>
            </a:endParaRPr>
          </a:p>
          <a:p>
            <a:pPr marL="361950" indent="-361950" fontAlgn="auto">
              <a:spcBef>
                <a:spcPts val="0"/>
              </a:spcBef>
              <a:spcAft>
                <a:spcPts val="0"/>
              </a:spcAft>
              <a:buFont typeface="Wingdings" pitchFamily="2" charset="2"/>
              <a:buChar char="§"/>
              <a:defRPr/>
            </a:pPr>
            <a:r>
              <a:rPr lang="sr-Latn-RS" sz="1600" dirty="0">
                <a:latin typeface="Verdana"/>
                <a:cs typeface="Verdana"/>
              </a:rPr>
              <a:t>Izdavanje </a:t>
            </a:r>
            <a:r>
              <a:rPr lang="sr-Latn-RS" sz="1600" dirty="0" smtClean="0">
                <a:latin typeface="Verdana"/>
                <a:cs typeface="Verdana"/>
              </a:rPr>
              <a:t>naredbe</a:t>
            </a:r>
          </a:p>
          <a:p>
            <a:pPr marL="361950" indent="-361950" fontAlgn="auto">
              <a:spcBef>
                <a:spcPts val="0"/>
              </a:spcBef>
              <a:spcAft>
                <a:spcPts val="0"/>
              </a:spcAft>
              <a:buFont typeface="Wingdings" pitchFamily="2" charset="2"/>
              <a:buChar char="§"/>
              <a:defRPr/>
            </a:pPr>
            <a:r>
              <a:rPr lang="sr-Latn-RS" sz="1600" dirty="0" smtClean="0">
                <a:latin typeface="Verdana"/>
                <a:cs typeface="Verdana"/>
              </a:rPr>
              <a:t>Prikupljanje </a:t>
            </a:r>
            <a:r>
              <a:rPr lang="sr-Latn-RS" sz="1600" dirty="0">
                <a:latin typeface="Verdana"/>
                <a:cs typeface="Verdana"/>
              </a:rPr>
              <a:t>podataka o saobraćaju u realnom vremenu</a:t>
            </a:r>
          </a:p>
          <a:p>
            <a:pPr marL="361950" indent="-361950" fontAlgn="auto">
              <a:spcBef>
                <a:spcPts val="0"/>
              </a:spcBef>
              <a:spcAft>
                <a:spcPts val="0"/>
              </a:spcAft>
              <a:buFont typeface="Wingdings" pitchFamily="2" charset="2"/>
              <a:buChar char="§"/>
              <a:defRPr/>
            </a:pPr>
            <a:r>
              <a:rPr lang="sr-Latn-RS" sz="1600" dirty="0">
                <a:latin typeface="Verdana"/>
                <a:cs typeface="Verdana"/>
              </a:rPr>
              <a:t>Presretanje računarskih podataka</a:t>
            </a:r>
            <a:endParaRPr lang="en-US" sz="1600" dirty="0">
              <a:latin typeface="Verdana"/>
              <a:cs typeface="Verdana"/>
            </a:endParaRP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8554"/>
          </a:xfrm>
          <a:prstGeom prst="rect">
            <a:avLst/>
          </a:prstGeom>
          <a:noFill/>
        </p:spPr>
        <p:txBody>
          <a:bodyPr>
            <a:spAutoFit/>
          </a:bodyPr>
          <a:lstStyle/>
          <a:p>
            <a:pPr fontAlgn="auto">
              <a:spcBef>
                <a:spcPts val="0"/>
              </a:spcBef>
              <a:spcAft>
                <a:spcPts val="0"/>
              </a:spcAft>
              <a:defRPr/>
            </a:pPr>
            <a:r>
              <a:rPr lang="sr-Latn-RS" sz="1600" b="1" dirty="0" smtClean="0">
                <a:solidFill>
                  <a:schemeClr val="tx1">
                    <a:lumMod val="65000"/>
                    <a:lumOff val="35000"/>
                  </a:schemeClr>
                </a:solidFill>
                <a:latin typeface="Verdana"/>
                <a:cs typeface="Verdana"/>
              </a:rPr>
              <a:t>Usklađivanje</a:t>
            </a:r>
            <a:endParaRPr lang="en-GB" sz="1600" b="1" dirty="0">
              <a:solidFill>
                <a:schemeClr val="tx1">
                  <a:lumMod val="65000"/>
                  <a:lumOff val="35000"/>
                </a:schemeClr>
              </a:solidFill>
              <a:latin typeface="Verdana"/>
              <a:cs typeface="Verdana"/>
            </a:endParaRPr>
          </a:p>
        </p:txBody>
      </p:sp>
      <p:sp>
        <p:nvSpPr>
          <p:cNvPr id="10" name="Slide Number Placeholder 1">
            <a:extLst>
              <a:ext uri="{FF2B5EF4-FFF2-40B4-BE49-F238E27FC236}">
                <a16:creationId xmlns:a16="http://schemas.microsoft.com/office/drawing/2014/main"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171</a:t>
            </a:fld>
            <a:endParaRPr lang="en-GB" dirty="0"/>
          </a:p>
        </p:txBody>
      </p:sp>
      <p:sp>
        <p:nvSpPr>
          <p:cNvPr id="11" name="TextBox 10">
            <a:extLst>
              <a:ext uri="{FF2B5EF4-FFF2-40B4-BE49-F238E27FC236}">
                <a16:creationId xmlns:a16="http://schemas.microsoft.com/office/drawing/2014/main"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171</a:t>
            </a:fld>
            <a:endParaRPr lang="en-GB" dirty="0">
              <a:solidFill>
                <a:schemeClr val="tx1"/>
              </a:solidFill>
            </a:endParaRP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17110" y="-904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sr-Latn-RS" sz="3200" b="1" dirty="0"/>
              <a:t>Konvencija Saveta Evrope o visokotehnološkom kriminalu </a:t>
            </a:r>
            <a:r>
              <a:rPr lang="en-150" altLang="sr-Latn-RS" sz="3200" b="1" dirty="0"/>
              <a:t>–</a:t>
            </a:r>
            <a:r>
              <a:rPr lang="sr-Latn-RS" altLang="sr-Latn-RS" sz="3200" b="1" dirty="0"/>
              <a:t> „Budimpeštanska“ konvencija</a:t>
            </a:r>
            <a:endParaRPr lang="en-GB" sz="3200" dirty="0"/>
          </a:p>
        </p:txBody>
      </p:sp>
      <p:pic>
        <p:nvPicPr>
          <p:cNvPr id="16" name="Picture 4">
            <a:extLst>
              <a:ext uri="{FF2B5EF4-FFF2-40B4-BE49-F238E27FC236}">
                <a16:creationId xmlns:a16="http://schemas.microsoft.com/office/drawing/2014/main"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864593882"/>
      </p:ext>
    </p:extLst>
  </p:cSld>
  <p:clrMapOvr>
    <a:masterClrMapping/>
  </p:clrMapOvr>
</p:sld>
</file>

<file path=ppt/slides/slide1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feld 12"/>
          <p:cNvSpPr txBox="1"/>
          <p:nvPr/>
        </p:nvSpPr>
        <p:spPr>
          <a:xfrm>
            <a:off x="179389" y="1104056"/>
            <a:ext cx="2786062" cy="4539704"/>
          </a:xfrm>
          <a:prstGeom prst="rect">
            <a:avLst/>
          </a:prstGeom>
          <a:solidFill>
            <a:schemeClr val="bg1"/>
          </a:solidFill>
          <a:ln>
            <a:solidFill>
              <a:schemeClr val="bg1">
                <a:lumMod val="50000"/>
              </a:schemeClr>
            </a:solidFill>
          </a:ln>
        </p:spPr>
        <p:txBody>
          <a:bodyPr>
            <a:spAutoFit/>
          </a:bodyPr>
          <a:lstStyle/>
          <a:p>
            <a:pPr fontAlgn="auto">
              <a:spcBef>
                <a:spcPts val="0"/>
              </a:spcBef>
              <a:spcAft>
                <a:spcPts val="0"/>
              </a:spcAft>
              <a:defRPr/>
            </a:pPr>
            <a:r>
              <a:rPr lang="sr-Latn-RS" sz="1700" b="1" dirty="0">
                <a:latin typeface="Verdana"/>
                <a:cs typeface="Verdana"/>
              </a:rPr>
              <a:t>Inkriminisanje dela</a:t>
            </a:r>
            <a:endParaRPr lang="en-GB" sz="1700" b="1"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Nezakonit pristup</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Nezakonito presretanje</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Ometanje podataka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Ometanje sistema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Zloupotreba uređaja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Prevara i falsifikovanje</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Dečija pornografija</a:t>
            </a:r>
            <a:endParaRPr lang="en-GB"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Krivična dela u oblasti prava intelektualne svojine</a:t>
            </a:r>
            <a:endParaRPr lang="en-US"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Pokušaj, pomaganje i podstrekavanje</a:t>
            </a:r>
            <a:endParaRPr lang="en-US" sz="1700" dirty="0">
              <a:latin typeface="Verdana"/>
              <a:cs typeface="Verdana"/>
            </a:endParaRPr>
          </a:p>
          <a:p>
            <a:pPr marL="342900" indent="-342900" fontAlgn="auto">
              <a:spcBef>
                <a:spcPts val="0"/>
              </a:spcBef>
              <a:spcAft>
                <a:spcPts val="0"/>
              </a:spcAft>
              <a:buFont typeface="Wingdings" pitchFamily="2" charset="2"/>
              <a:buChar char="§"/>
              <a:defRPr/>
            </a:pPr>
            <a:r>
              <a:rPr lang="sr-Latn-RS" sz="1700" dirty="0">
                <a:latin typeface="Verdana"/>
                <a:cs typeface="Verdana"/>
              </a:rPr>
              <a:t>Odgovornost pravnog lica</a:t>
            </a:r>
            <a:endParaRPr lang="en-US" sz="1700" dirty="0">
              <a:latin typeface="Verdana"/>
              <a:cs typeface="Verdana"/>
            </a:endParaRPr>
          </a:p>
        </p:txBody>
      </p:sp>
      <p:sp>
        <p:nvSpPr>
          <p:cNvPr id="21" name="Textfeld 4"/>
          <p:cNvSpPr txBox="1"/>
          <p:nvPr/>
        </p:nvSpPr>
        <p:spPr>
          <a:xfrm>
            <a:off x="6394447" y="988127"/>
            <a:ext cx="2570163" cy="5324535"/>
          </a:xfrm>
          <a:prstGeom prst="rect">
            <a:avLst/>
          </a:prstGeom>
          <a:solidFill>
            <a:srgbClr val="FFFF00"/>
          </a:solidFill>
          <a:ln>
            <a:solidFill>
              <a:schemeClr val="bg1">
                <a:lumMod val="50000"/>
              </a:schemeClr>
            </a:solidFill>
          </a:ln>
        </p:spPr>
        <p:txBody>
          <a:bodyPr wrap="square">
            <a:spAutoFit/>
          </a:bodyPr>
          <a:lstStyle/>
          <a:p>
            <a:pPr fontAlgn="auto">
              <a:spcBef>
                <a:spcPts val="0"/>
              </a:spcBef>
              <a:spcAft>
                <a:spcPts val="0"/>
              </a:spcAft>
              <a:defRPr/>
            </a:pPr>
            <a:r>
              <a:rPr lang="sr-Latn-RS" sz="1700" b="1" dirty="0">
                <a:latin typeface="Verdana"/>
                <a:cs typeface="Verdana"/>
              </a:rPr>
              <a:t>Međunarodna saradnja</a:t>
            </a:r>
            <a:endParaRPr lang="en-GB" sz="1700" b="1" dirty="0">
              <a:latin typeface="Verdana"/>
              <a:cs typeface="Verdana"/>
            </a:endParaRPr>
          </a:p>
          <a:p>
            <a:pPr marL="361950" indent="-361950" fontAlgn="auto">
              <a:spcBef>
                <a:spcPts val="0"/>
              </a:spcBef>
              <a:spcAft>
                <a:spcPts val="0"/>
              </a:spcAft>
              <a:buFont typeface="Wingdings" pitchFamily="2" charset="2"/>
              <a:buChar char="§"/>
              <a:defRPr/>
            </a:pPr>
            <a:r>
              <a:rPr lang="sr-Latn-RS" sz="1700" dirty="0" smtClean="0">
                <a:latin typeface="Verdana"/>
                <a:cs typeface="Verdana"/>
              </a:rPr>
              <a:t>Ekstradicija</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Uzajamna pravna pomoć (UPP)</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Slučajene informacije</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Hitna zaštita</a:t>
            </a:r>
            <a:endParaRPr lang="en-US"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Hitno otkrivanje PoS</a:t>
            </a:r>
          </a:p>
          <a:p>
            <a:pPr marL="361950" indent="-361950" fontAlgn="auto">
              <a:spcBef>
                <a:spcPts val="0"/>
              </a:spcBef>
              <a:spcAft>
                <a:spcPts val="0"/>
              </a:spcAft>
              <a:buFont typeface="Wingdings" pitchFamily="2" charset="2"/>
              <a:buChar char="§"/>
              <a:defRPr/>
            </a:pPr>
            <a:r>
              <a:rPr lang="sr-Latn-RS" sz="1700" dirty="0">
                <a:latin typeface="Verdana"/>
                <a:cs typeface="Verdana"/>
              </a:rPr>
              <a:t>UPP u odnosu na pristup</a:t>
            </a:r>
            <a:endParaRPr lang="en-GB" sz="1700" dirty="0">
              <a:latin typeface="Verdana"/>
              <a:cs typeface="Verdana"/>
            </a:endParaRPr>
          </a:p>
          <a:p>
            <a:pPr marL="361950" indent="-361950">
              <a:buFont typeface="Wingdings" pitchFamily="2" charset="2"/>
              <a:buChar char="§"/>
              <a:defRPr/>
            </a:pPr>
            <a:r>
              <a:rPr lang="sr-Latn-RS" sz="1700" dirty="0">
                <a:latin typeface="Verdana"/>
                <a:cs typeface="Verdana"/>
              </a:rPr>
              <a:t>Prekogranični pristup</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UPP u odnosu na prkupljanje PoS u realnom vremenu</a:t>
            </a:r>
          </a:p>
          <a:p>
            <a:pPr marL="361950" indent="-361950" fontAlgn="auto">
              <a:spcBef>
                <a:spcPts val="0"/>
              </a:spcBef>
              <a:spcAft>
                <a:spcPts val="0"/>
              </a:spcAft>
              <a:buFont typeface="Wingdings" pitchFamily="2" charset="2"/>
              <a:buChar char="§"/>
              <a:defRPr/>
            </a:pPr>
            <a:r>
              <a:rPr lang="sr-Latn-RS" sz="1700" dirty="0">
                <a:latin typeface="Verdana"/>
                <a:cs typeface="Verdana"/>
              </a:rPr>
              <a:t>UPP u presretanju</a:t>
            </a:r>
          </a:p>
          <a:p>
            <a:pPr marL="361950" indent="-361950" fontAlgn="auto">
              <a:spcBef>
                <a:spcPts val="0"/>
              </a:spcBef>
              <a:spcAft>
                <a:spcPts val="0"/>
              </a:spcAft>
              <a:buFont typeface="Wingdings" pitchFamily="2" charset="2"/>
              <a:buChar char="§"/>
              <a:defRPr/>
            </a:pPr>
            <a:r>
              <a:rPr lang="en-GB" sz="1700" dirty="0" smtClean="0">
                <a:latin typeface="Verdana"/>
                <a:cs typeface="Verdana"/>
              </a:rPr>
              <a:t>24/7</a:t>
            </a:r>
            <a:r>
              <a:rPr lang="sr-Latn-RS" sz="1700" dirty="0" smtClean="0">
                <a:latin typeface="Verdana"/>
                <a:cs typeface="Verdana"/>
              </a:rPr>
              <a:t> mesta </a:t>
            </a:r>
            <a:r>
              <a:rPr lang="sr-Latn-RS" sz="1700" dirty="0">
                <a:latin typeface="Verdana"/>
                <a:cs typeface="Verdana"/>
              </a:rPr>
              <a:t>za kontakt</a:t>
            </a:r>
            <a:endParaRPr lang="en-GB" sz="1700" dirty="0">
              <a:latin typeface="Verdana"/>
              <a:cs typeface="Verdana"/>
            </a:endParaRPr>
          </a:p>
        </p:txBody>
      </p:sp>
      <p:sp>
        <p:nvSpPr>
          <p:cNvPr id="20489" name="Textfeld 16"/>
          <p:cNvSpPr txBox="1">
            <a:spLocks noChangeArrowheads="1"/>
          </p:cNvSpPr>
          <p:nvPr/>
        </p:nvSpPr>
        <p:spPr bwMode="auto">
          <a:xfrm>
            <a:off x="2894013" y="1433513"/>
            <a:ext cx="642937"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dirty="0">
                <a:latin typeface="Verdana" charset="0"/>
                <a:cs typeface="Verdana" charset="0"/>
              </a:rPr>
              <a:t>+</a:t>
            </a:r>
          </a:p>
        </p:txBody>
      </p:sp>
      <p:sp>
        <p:nvSpPr>
          <p:cNvPr id="20490" name="Textfeld 17"/>
          <p:cNvSpPr txBox="1">
            <a:spLocks noChangeArrowheads="1"/>
          </p:cNvSpPr>
          <p:nvPr/>
        </p:nvSpPr>
        <p:spPr bwMode="auto">
          <a:xfrm>
            <a:off x="5822950" y="1433513"/>
            <a:ext cx="642938" cy="769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Calibri" charset="0"/>
                <a:ea typeface="MS PGothic" charset="0"/>
                <a:cs typeface="MS PGothic" charset="0"/>
              </a:defRPr>
            </a:lvl1pPr>
            <a:lvl2pPr marL="742950" indent="-285750">
              <a:defRPr sz="2400">
                <a:solidFill>
                  <a:schemeClr val="tx1"/>
                </a:solidFill>
                <a:latin typeface="Calibri" charset="0"/>
                <a:ea typeface="MS PGothic" charset="0"/>
                <a:cs typeface="MS PGothic" charset="0"/>
              </a:defRPr>
            </a:lvl2pPr>
            <a:lvl3pPr marL="1143000" indent="-228600">
              <a:defRPr sz="2400">
                <a:solidFill>
                  <a:schemeClr val="tx1"/>
                </a:solidFill>
                <a:latin typeface="Calibri" charset="0"/>
                <a:ea typeface="MS PGothic" charset="0"/>
                <a:cs typeface="MS PGothic" charset="0"/>
              </a:defRPr>
            </a:lvl3pPr>
            <a:lvl4pPr marL="1600200" indent="-228600">
              <a:defRPr sz="2400">
                <a:solidFill>
                  <a:schemeClr val="tx1"/>
                </a:solidFill>
                <a:latin typeface="Calibri" charset="0"/>
                <a:ea typeface="MS PGothic" charset="0"/>
                <a:cs typeface="MS PGothic" charset="0"/>
              </a:defRPr>
            </a:lvl4pPr>
            <a:lvl5pPr marL="2057400" indent="-228600">
              <a:defRPr sz="2400">
                <a:solidFill>
                  <a:schemeClr val="tx1"/>
                </a:solidFill>
                <a:latin typeface="Calibri" charset="0"/>
                <a:ea typeface="MS PGothic" charset="0"/>
                <a:cs typeface="MS PGothic" charset="0"/>
              </a:defRPr>
            </a:lvl5pPr>
            <a:lvl6pPr marL="2514600" indent="-228600" eaLnBrk="0" fontAlgn="base" hangingPunct="0">
              <a:spcBef>
                <a:spcPct val="0"/>
              </a:spcBef>
              <a:spcAft>
                <a:spcPct val="0"/>
              </a:spcAft>
              <a:defRPr sz="2400">
                <a:solidFill>
                  <a:schemeClr val="tx1"/>
                </a:solidFill>
                <a:latin typeface="Calibri" charset="0"/>
                <a:ea typeface="MS PGothic" charset="0"/>
                <a:cs typeface="MS PGothic" charset="0"/>
              </a:defRPr>
            </a:lvl6pPr>
            <a:lvl7pPr marL="2971800" indent="-228600" eaLnBrk="0" fontAlgn="base" hangingPunct="0">
              <a:spcBef>
                <a:spcPct val="0"/>
              </a:spcBef>
              <a:spcAft>
                <a:spcPct val="0"/>
              </a:spcAft>
              <a:defRPr sz="2400">
                <a:solidFill>
                  <a:schemeClr val="tx1"/>
                </a:solidFill>
                <a:latin typeface="Calibri" charset="0"/>
                <a:ea typeface="MS PGothic" charset="0"/>
                <a:cs typeface="MS PGothic" charset="0"/>
              </a:defRPr>
            </a:lvl7pPr>
            <a:lvl8pPr marL="3429000" indent="-228600" eaLnBrk="0" fontAlgn="base" hangingPunct="0">
              <a:spcBef>
                <a:spcPct val="0"/>
              </a:spcBef>
              <a:spcAft>
                <a:spcPct val="0"/>
              </a:spcAft>
              <a:defRPr sz="2400">
                <a:solidFill>
                  <a:schemeClr val="tx1"/>
                </a:solidFill>
                <a:latin typeface="Calibri" charset="0"/>
                <a:ea typeface="MS PGothic" charset="0"/>
                <a:cs typeface="MS PGothic" charset="0"/>
              </a:defRPr>
            </a:lvl8pPr>
            <a:lvl9pPr marL="3886200" indent="-228600" eaLnBrk="0" fontAlgn="base" hangingPunct="0">
              <a:spcBef>
                <a:spcPct val="0"/>
              </a:spcBef>
              <a:spcAft>
                <a:spcPct val="0"/>
              </a:spcAft>
              <a:defRPr sz="2400">
                <a:solidFill>
                  <a:schemeClr val="tx1"/>
                </a:solidFill>
                <a:latin typeface="Calibri" charset="0"/>
                <a:ea typeface="MS PGothic" charset="0"/>
                <a:cs typeface="MS PGothic" charset="0"/>
              </a:defRPr>
            </a:lvl9pPr>
          </a:lstStyle>
          <a:p>
            <a:pPr eaLnBrk="1" hangingPunct="1"/>
            <a:r>
              <a:rPr lang="de-DE" sz="4400" b="1">
                <a:latin typeface="Verdana" charset="0"/>
                <a:cs typeface="Verdana" charset="0"/>
              </a:rPr>
              <a:t>+</a:t>
            </a:r>
          </a:p>
        </p:txBody>
      </p:sp>
      <p:cxnSp>
        <p:nvCxnSpPr>
          <p:cNvPr id="25" name="Form 20"/>
          <p:cNvCxnSpPr>
            <a:stCxn id="19" idx="2"/>
          </p:cNvCxnSpPr>
          <p:nvPr/>
        </p:nvCxnSpPr>
        <p:spPr>
          <a:xfrm rot="16200000" flipH="1">
            <a:off x="3967285" y="3248895"/>
            <a:ext cx="32300" cy="4822030"/>
          </a:xfrm>
          <a:prstGeom prst="bentConnector2">
            <a:avLst/>
          </a:prstGeom>
          <a:ln>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26" name="Gerade Verbindung 27"/>
          <p:cNvCxnSpPr/>
          <p:nvPr/>
        </p:nvCxnSpPr>
        <p:spPr>
          <a:xfrm>
            <a:off x="4608513" y="4073525"/>
            <a:ext cx="0" cy="2003425"/>
          </a:xfrm>
          <a:prstGeom prst="line">
            <a:avLst/>
          </a:prstGeom>
        </p:spPr>
        <p:style>
          <a:lnRef idx="1">
            <a:schemeClr val="accent1"/>
          </a:lnRef>
          <a:fillRef idx="0">
            <a:schemeClr val="accent1"/>
          </a:fillRef>
          <a:effectRef idx="0">
            <a:schemeClr val="accent1"/>
          </a:effectRef>
          <a:fontRef idx="minor">
            <a:schemeClr val="tx1"/>
          </a:fontRef>
        </p:style>
      </p:cxnSp>
      <p:sp>
        <p:nvSpPr>
          <p:cNvPr id="20" name="Textfeld 3"/>
          <p:cNvSpPr txBox="1"/>
          <p:nvPr/>
        </p:nvSpPr>
        <p:spPr>
          <a:xfrm>
            <a:off x="3465512" y="1168510"/>
            <a:ext cx="2428875" cy="4539704"/>
          </a:xfrm>
          <a:prstGeom prst="rect">
            <a:avLst/>
          </a:prstGeom>
          <a:solidFill>
            <a:srgbClr val="FFFFFF"/>
          </a:solidFill>
          <a:ln>
            <a:solidFill>
              <a:schemeClr val="bg1">
                <a:lumMod val="50000"/>
              </a:schemeClr>
            </a:solidFill>
          </a:ln>
        </p:spPr>
        <p:txBody>
          <a:bodyPr wrap="square">
            <a:spAutoFit/>
          </a:bodyPr>
          <a:lstStyle/>
          <a:p>
            <a:pPr fontAlgn="auto">
              <a:spcBef>
                <a:spcPts val="0"/>
              </a:spcBef>
              <a:spcAft>
                <a:spcPts val="0"/>
              </a:spcAft>
              <a:defRPr/>
            </a:pPr>
            <a:r>
              <a:rPr lang="sr-Latn-RS" sz="1700" b="1" dirty="0">
                <a:latin typeface="Verdana"/>
                <a:cs typeface="Verdana"/>
              </a:rPr>
              <a:t>Procesni alati</a:t>
            </a:r>
            <a:endParaRPr lang="en-GB" sz="1700" b="1"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Hitna zaštita</a:t>
            </a:r>
            <a:endParaRPr lang="en-US"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Otkrivanje podataka o saobraćaju (PoS)</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Pretraživanje i zaplena</a:t>
            </a:r>
            <a:endParaRPr lang="en-GB" sz="1700" dirty="0">
              <a:latin typeface="Verdana"/>
              <a:cs typeface="Verdana"/>
            </a:endParaRPr>
          </a:p>
          <a:p>
            <a:pPr marL="361950" indent="-361950" fontAlgn="auto">
              <a:spcBef>
                <a:spcPts val="0"/>
              </a:spcBef>
              <a:spcAft>
                <a:spcPts val="0"/>
              </a:spcAft>
              <a:buFont typeface="Wingdings" pitchFamily="2" charset="2"/>
              <a:buChar char="§"/>
              <a:defRPr/>
            </a:pPr>
            <a:r>
              <a:rPr lang="sr-Latn-RS" sz="1700" dirty="0">
                <a:latin typeface="Verdana"/>
                <a:cs typeface="Verdana"/>
              </a:rPr>
              <a:t>Izdavanje </a:t>
            </a:r>
            <a:r>
              <a:rPr lang="sr-Latn-RS" sz="1700" dirty="0" smtClean="0">
                <a:latin typeface="Verdana"/>
                <a:cs typeface="Verdana"/>
              </a:rPr>
              <a:t>naredbe</a:t>
            </a:r>
          </a:p>
          <a:p>
            <a:pPr marL="361950" indent="-361950" fontAlgn="auto">
              <a:spcBef>
                <a:spcPts val="0"/>
              </a:spcBef>
              <a:spcAft>
                <a:spcPts val="0"/>
              </a:spcAft>
              <a:buFont typeface="Wingdings" pitchFamily="2" charset="2"/>
              <a:buChar char="§"/>
              <a:defRPr/>
            </a:pPr>
            <a:r>
              <a:rPr lang="sr-Latn-RS" sz="1700" dirty="0" smtClean="0">
                <a:latin typeface="Verdana"/>
                <a:cs typeface="Verdana"/>
              </a:rPr>
              <a:t>Prikupljanje </a:t>
            </a:r>
            <a:r>
              <a:rPr lang="sr-Latn-RS" sz="1700" dirty="0">
                <a:latin typeface="Verdana"/>
                <a:cs typeface="Verdana"/>
              </a:rPr>
              <a:t>podataka o saobraćaju u realnom vremenu</a:t>
            </a:r>
          </a:p>
          <a:p>
            <a:pPr marL="361950" indent="-361950" fontAlgn="auto">
              <a:spcBef>
                <a:spcPts val="0"/>
              </a:spcBef>
              <a:spcAft>
                <a:spcPts val="0"/>
              </a:spcAft>
              <a:buFont typeface="Wingdings" pitchFamily="2" charset="2"/>
              <a:buChar char="§"/>
              <a:defRPr/>
            </a:pPr>
            <a:r>
              <a:rPr lang="sr-Latn-RS" sz="1700" dirty="0">
                <a:latin typeface="Verdana"/>
                <a:cs typeface="Verdana"/>
              </a:rPr>
              <a:t>Presretanje računarskih podataka</a:t>
            </a:r>
            <a:endParaRPr lang="en-US" sz="1700" dirty="0">
              <a:latin typeface="Verdana"/>
              <a:cs typeface="Verdana"/>
            </a:endParaRPr>
          </a:p>
        </p:txBody>
      </p:sp>
      <p:sp>
        <p:nvSpPr>
          <p:cNvPr id="18" name="Textfeld 18">
            <a:extLst>
              <a:ext uri="{FF2B5EF4-FFF2-40B4-BE49-F238E27FC236}">
                <a16:creationId xmlns:a16="http://schemas.microsoft.com/office/drawing/2014/main" id="{BEF62269-9643-45FF-8BF7-9A641AC3ADA2}"/>
              </a:ext>
            </a:extLst>
          </p:cNvPr>
          <p:cNvSpPr txBox="1"/>
          <p:nvPr/>
        </p:nvSpPr>
        <p:spPr>
          <a:xfrm>
            <a:off x="2856050" y="6107789"/>
            <a:ext cx="1963738" cy="339725"/>
          </a:xfrm>
          <a:prstGeom prst="rect">
            <a:avLst/>
          </a:prstGeom>
          <a:noFill/>
        </p:spPr>
        <p:txBody>
          <a:bodyPr>
            <a:spAutoFit/>
          </a:bodyPr>
          <a:lstStyle/>
          <a:p>
            <a:pPr fontAlgn="auto">
              <a:spcBef>
                <a:spcPts val="0"/>
              </a:spcBef>
              <a:spcAft>
                <a:spcPts val="0"/>
              </a:spcAft>
              <a:defRPr/>
            </a:pPr>
            <a:r>
              <a:rPr lang="en-GB" sz="1600" b="1" dirty="0">
                <a:solidFill>
                  <a:schemeClr val="tx1">
                    <a:lumMod val="65000"/>
                    <a:lumOff val="35000"/>
                  </a:schemeClr>
                </a:solidFill>
                <a:latin typeface="Verdana"/>
                <a:cs typeface="Verdana"/>
              </a:rPr>
              <a:t>Harmonisation </a:t>
            </a:r>
          </a:p>
        </p:txBody>
      </p:sp>
      <p:sp>
        <p:nvSpPr>
          <p:cNvPr id="10" name="Slide Number Placeholder 1">
            <a:extLst>
              <a:ext uri="{FF2B5EF4-FFF2-40B4-BE49-F238E27FC236}">
                <a16:creationId xmlns:a16="http://schemas.microsoft.com/office/drawing/2014/main" id="{614666A2-5134-4F46-BB19-C88A0BCB76F3}"/>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172</a:t>
            </a:fld>
            <a:endParaRPr lang="en-GB" dirty="0"/>
          </a:p>
        </p:txBody>
      </p:sp>
      <p:sp>
        <p:nvSpPr>
          <p:cNvPr id="11" name="TextBox 10">
            <a:extLst>
              <a:ext uri="{FF2B5EF4-FFF2-40B4-BE49-F238E27FC236}">
                <a16:creationId xmlns:a16="http://schemas.microsoft.com/office/drawing/2014/main" id="{D270E6E6-A37B-4B57-8F39-18B72A94CAF5}"/>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AE75FAF7-F884-4A6A-AD25-54DCCDD7D78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172</a:t>
            </a:fld>
            <a:endParaRPr lang="en-GB" dirty="0">
              <a:solidFill>
                <a:schemeClr val="tx1"/>
              </a:solidFill>
            </a:endParaRPr>
          </a:p>
        </p:txBody>
      </p:sp>
      <p:sp>
        <p:nvSpPr>
          <p:cNvPr id="13" name="Rectangle 12">
            <a:extLst>
              <a:ext uri="{FF2B5EF4-FFF2-40B4-BE49-F238E27FC236}">
                <a16:creationId xmlns:a16="http://schemas.microsoft.com/office/drawing/2014/main" id="{17C8DB07-51AB-41F1-84EB-D6D7B6E86CB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9A6D6990-4F92-4414-93FD-98AFAC53A45A}"/>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04DFF0A4-0EB6-416E-BBBA-6E5B2476C6B7}"/>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altLang="sr-Latn-RS" sz="3200" b="1" dirty="0"/>
              <a:t>Konvencija Saveta Evrope o visokotehnološkom kriminalu </a:t>
            </a:r>
            <a:r>
              <a:rPr lang="en-150" altLang="sr-Latn-RS" sz="3200" b="1" dirty="0"/>
              <a:t>–</a:t>
            </a:r>
            <a:r>
              <a:rPr lang="sr-Latn-RS" altLang="sr-Latn-RS" sz="3200" b="1" dirty="0"/>
              <a:t> „Budimpeštanska“ konvencija</a:t>
            </a:r>
            <a:endParaRPr lang="en-GB" sz="3200" dirty="0"/>
          </a:p>
        </p:txBody>
      </p:sp>
      <p:pic>
        <p:nvPicPr>
          <p:cNvPr id="16" name="Picture 4">
            <a:extLst>
              <a:ext uri="{FF2B5EF4-FFF2-40B4-BE49-F238E27FC236}">
                <a16:creationId xmlns:a16="http://schemas.microsoft.com/office/drawing/2014/main" id="{2FA2513C-030D-407A-9864-541AEBF874E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DB1007E9-553A-49C7-AF54-BED71438F96A}"/>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745183457"/>
      </p:ext>
    </p:extLst>
  </p:cSld>
  <p:clrMapOvr>
    <a:masterClrMapping/>
  </p:clrMapOvr>
</p:sld>
</file>

<file path=ppt/slides/slide1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173</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1077218"/>
          </a:xfrm>
          <a:prstGeom prst="rect">
            <a:avLst/>
          </a:prstGeom>
          <a:noFill/>
        </p:spPr>
        <p:txBody>
          <a:bodyPr wrap="square" rtlCol="0">
            <a:spAutoFit/>
          </a:bodyPr>
          <a:lstStyle/>
          <a:p>
            <a:pPr marL="892175" indent="-892175" algn="r"/>
            <a:r>
              <a:rPr lang="sr-Latn-RS" sz="3200" b="1" dirty="0">
                <a:solidFill>
                  <a:schemeClr val="bg1"/>
                </a:solidFill>
              </a:rPr>
              <a:t>Budimpeštanska konvencija</a:t>
            </a:r>
            <a:r>
              <a:rPr lang="en-GB" sz="3200" b="1" dirty="0">
                <a:solidFill>
                  <a:schemeClr val="bg1"/>
                </a:solidFill>
              </a:rPr>
              <a:t>: </a:t>
            </a:r>
          </a:p>
          <a:p>
            <a:pPr marL="892175" indent="-892175" algn="r"/>
            <a:r>
              <a:rPr lang="sr-Latn-RS" sz="3200" b="1" dirty="0">
                <a:solidFill>
                  <a:schemeClr val="bg1"/>
                </a:solidFill>
              </a:rPr>
              <a:t>principi međunarodne saradnje</a:t>
            </a:r>
            <a:endParaRPr lang="en-GB" sz="3200" b="1" dirty="0">
              <a:solidFill>
                <a:schemeClr val="bg1"/>
              </a:solidFill>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228600" y="997843"/>
            <a:ext cx="8686800" cy="5170646"/>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sr-Latn-RS" b="1" dirty="0">
                <a:cs typeface="Arial" panose="020B0604020202020204" pitchFamily="34" charset="0"/>
              </a:rPr>
              <a:t>Saradnja </a:t>
            </a:r>
            <a:r>
              <a:rPr lang="en-US" b="1" dirty="0">
                <a:cs typeface="Arial" panose="020B0604020202020204" pitchFamily="34" charset="0"/>
              </a:rPr>
              <a:t>“</a:t>
            </a:r>
            <a:r>
              <a:rPr lang="sr-Latn-RS" b="1" dirty="0">
                <a:cs typeface="Arial" panose="020B0604020202020204" pitchFamily="34" charset="0"/>
              </a:rPr>
              <a:t>u najširem mogućem obimu</a:t>
            </a:r>
            <a:r>
              <a:rPr lang="en-US" b="1" dirty="0">
                <a:cs typeface="Arial" panose="020B0604020202020204" pitchFamily="34" charset="0"/>
              </a:rPr>
              <a:t>”</a:t>
            </a:r>
          </a:p>
          <a:p>
            <a:pPr marL="342900" indent="-342900">
              <a:spcAft>
                <a:spcPts val="600"/>
              </a:spcAft>
              <a:buFont typeface="Wingdings" pitchFamily="2" charset="2"/>
              <a:buChar char="ü"/>
            </a:pPr>
            <a:r>
              <a:rPr lang="sr-Latn-RS" b="1" dirty="0">
                <a:cs typeface="Arial" panose="020B0604020202020204" pitchFamily="34" charset="0"/>
              </a:rPr>
              <a:t>Saradnja u </a:t>
            </a:r>
            <a:r>
              <a:rPr lang="sr-Latn-RS" b="1" dirty="0" smtClean="0">
                <a:cs typeface="Arial" panose="020B0604020202020204" pitchFamily="34" charset="0"/>
              </a:rPr>
              <a:t>oblasti svih </a:t>
            </a:r>
            <a:r>
              <a:rPr lang="sr-Latn-RS" dirty="0" smtClean="0">
                <a:cs typeface="Arial" panose="020B0604020202020204" pitchFamily="34" charset="0"/>
              </a:rPr>
              <a:t>krivičnih dela </a:t>
            </a:r>
            <a:r>
              <a:rPr lang="sr-Latn-RS" dirty="0">
                <a:cs typeface="Arial" panose="020B0604020202020204" pitchFamily="34" charset="0"/>
              </a:rPr>
              <a:t>u vezi sa </a:t>
            </a:r>
            <a:r>
              <a:rPr lang="sr-Latn-RS" b="1" dirty="0">
                <a:cs typeface="Arial" panose="020B0604020202020204" pitchFamily="34" charset="0"/>
              </a:rPr>
              <a:t>računarima</a:t>
            </a:r>
            <a:r>
              <a:rPr lang="sr-Latn-RS" dirty="0">
                <a:cs typeface="Arial" panose="020B0604020202020204" pitchFamily="34" charset="0"/>
              </a:rPr>
              <a:t> i </a:t>
            </a:r>
            <a:r>
              <a:rPr lang="sr-Latn-RS" dirty="0" smtClean="0">
                <a:cs typeface="Arial" panose="020B0604020202020204" pitchFamily="34" charset="0"/>
              </a:rPr>
              <a:t>dokaza </a:t>
            </a:r>
            <a:r>
              <a:rPr lang="sr-Latn-RS" dirty="0">
                <a:cs typeface="Arial" panose="020B0604020202020204" pitchFamily="34" charset="0"/>
              </a:rPr>
              <a:t>u elektronskom obliku</a:t>
            </a:r>
            <a:r>
              <a:rPr lang="en-US" dirty="0">
                <a:cs typeface="Arial" panose="020B0604020202020204" pitchFamily="34" charset="0"/>
              </a:rPr>
              <a:t>;</a:t>
            </a:r>
          </a:p>
          <a:p>
            <a:pPr marL="342900" indent="-342900">
              <a:spcAft>
                <a:spcPts val="600"/>
              </a:spcAft>
              <a:buFont typeface="Wingdings" pitchFamily="2" charset="2"/>
              <a:buChar char="ü"/>
            </a:pPr>
            <a:r>
              <a:rPr lang="sr-Latn-RS" b="1" dirty="0">
                <a:cs typeface="Arial" panose="020B0604020202020204" pitchFamily="34" charset="0"/>
              </a:rPr>
              <a:t>Saradnja koja se temelji </a:t>
            </a:r>
            <a:r>
              <a:rPr lang="sr-Latn-RS" dirty="0">
                <a:cs typeface="Arial" panose="020B0604020202020204" pitchFamily="34" charset="0"/>
              </a:rPr>
              <a:t>na Konvenciji, ali i putem</a:t>
            </a:r>
            <a:r>
              <a:rPr lang="en-US" dirty="0">
                <a:cs typeface="Arial" panose="020B0604020202020204" pitchFamily="34" charset="0"/>
              </a:rPr>
              <a:t>:</a:t>
            </a:r>
          </a:p>
          <a:p>
            <a:pPr marL="800100" lvl="1" indent="-342900">
              <a:spcAft>
                <a:spcPts val="600"/>
              </a:spcAft>
              <a:buFont typeface="Arial" panose="020B0604020202020204" pitchFamily="34" charset="0"/>
              <a:buChar char="•"/>
            </a:pPr>
            <a:r>
              <a:rPr lang="sr-Latn-RS" dirty="0">
                <a:cs typeface="Arial" panose="020B0604020202020204" pitchFamily="34" charset="0"/>
              </a:rPr>
              <a:t>primene odgovarajućih međunarodnih instumenata međunarodne saradnje u krivičnim stvarima, </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sr-Latn-RS" dirty="0">
                <a:cs typeface="Arial" panose="020B0604020202020204" pitchFamily="34" charset="0"/>
              </a:rPr>
              <a:t>dogovora usaglašenih na osnovu </a:t>
            </a:r>
            <a:r>
              <a:rPr lang="sr-Latn-RS" dirty="0" smtClean="0">
                <a:cs typeface="Arial" panose="020B0604020202020204" pitchFamily="34" charset="0"/>
              </a:rPr>
              <a:t>jednoobraznih </a:t>
            </a:r>
            <a:r>
              <a:rPr lang="sr-Latn-RS" dirty="0">
                <a:cs typeface="Arial" panose="020B0604020202020204" pitchFamily="34" charset="0"/>
              </a:rPr>
              <a:t>ili recipročnih propisa i </a:t>
            </a:r>
            <a:endParaRPr lang="en-US" dirty="0">
              <a:cs typeface="Arial" panose="020B0604020202020204" pitchFamily="34" charset="0"/>
            </a:endParaRPr>
          </a:p>
          <a:p>
            <a:pPr marL="800100" lvl="1" indent="-342900">
              <a:spcAft>
                <a:spcPts val="600"/>
              </a:spcAft>
              <a:buFont typeface="Arial" panose="020B0604020202020204" pitchFamily="34" charset="0"/>
              <a:buChar char="•"/>
            </a:pPr>
            <a:r>
              <a:rPr lang="sr-Latn-RS" dirty="0">
                <a:cs typeface="Arial" panose="020B0604020202020204" pitchFamily="34" charset="0"/>
              </a:rPr>
              <a:t>d</a:t>
            </a:r>
            <a:r>
              <a:rPr lang="en-US" dirty="0">
                <a:cs typeface="Arial" panose="020B0604020202020204" pitchFamily="34" charset="0"/>
              </a:rPr>
              <a:t>o</a:t>
            </a:r>
            <a:r>
              <a:rPr lang="sr-Latn-RS" dirty="0">
                <a:cs typeface="Arial" panose="020B0604020202020204" pitchFamily="34" charset="0"/>
              </a:rPr>
              <a:t>maćih propisa.</a:t>
            </a:r>
            <a:endParaRPr lang="en-US" b="1" dirty="0">
              <a:cs typeface="Arial" panose="020B0604020202020204" pitchFamily="34" charset="0"/>
            </a:endParaRPr>
          </a:p>
          <a:p>
            <a:pPr marL="342900" lvl="1" indent="-342900">
              <a:spcAft>
                <a:spcPts val="600"/>
              </a:spcAft>
              <a:buFont typeface="Wingdings" pitchFamily="2" charset="2"/>
              <a:buChar char="ü"/>
            </a:pPr>
            <a:r>
              <a:rPr lang="sr-Latn-RS" b="1" dirty="0">
                <a:cs typeface="Arial" panose="020B0604020202020204" pitchFamily="34" charset="0"/>
              </a:rPr>
              <a:t>Principi uzajamne pravne pomoći</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sr-Latn-RS" dirty="0">
                <a:cs typeface="Arial" panose="020B0604020202020204" pitchFamily="34" charset="0"/>
              </a:rPr>
              <a:t>nacionalni pravni osnov za mere predviđene članovima 29-35 Konvencije</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sr-Latn-RS" dirty="0">
                <a:cs typeface="Arial" panose="020B0604020202020204" pitchFamily="34" charset="0"/>
              </a:rPr>
              <a:t>korišćenje brzih sredstava komunikacije</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sr-Latn-RS" dirty="0">
                <a:cs typeface="Arial" panose="020B0604020202020204" pitchFamily="34" charset="0"/>
              </a:rPr>
              <a:t>predmet uslova važećih ugovora o UPP i domaćih zakona</a:t>
            </a:r>
            <a:r>
              <a:rPr lang="en-US" dirty="0">
                <a:cs typeface="Arial" panose="020B0604020202020204" pitchFamily="34" charset="0"/>
              </a:rPr>
              <a:t>;</a:t>
            </a:r>
          </a:p>
          <a:p>
            <a:pPr marL="800100" lvl="2" indent="-342900">
              <a:spcAft>
                <a:spcPts val="600"/>
              </a:spcAft>
              <a:buFont typeface="Arial" panose="020B0604020202020204" pitchFamily="34" charset="0"/>
              <a:buChar char="•"/>
            </a:pPr>
            <a:r>
              <a:rPr lang="sr-Latn-RS" dirty="0">
                <a:cs typeface="Arial" panose="020B0604020202020204" pitchFamily="34" charset="0"/>
              </a:rPr>
              <a:t>Oslanjanje na princip </a:t>
            </a:r>
            <a:r>
              <a:rPr lang="sr-Latn-RS" dirty="0" smtClean="0">
                <a:cs typeface="Arial" panose="020B0604020202020204" pitchFamily="34" charset="0"/>
              </a:rPr>
              <a:t>dvostrane </a:t>
            </a:r>
            <a:r>
              <a:rPr lang="sr-Latn-RS" dirty="0">
                <a:cs typeface="Arial" panose="020B0604020202020204" pitchFamily="34" charset="0"/>
              </a:rPr>
              <a:t>kažnjivosti.</a:t>
            </a:r>
            <a:endParaRPr lang="en-US" dirty="0">
              <a:cs typeface="Arial" panose="020B0604020202020204" pitchFamily="34" charset="0"/>
            </a:endParaRPr>
          </a:p>
          <a:p>
            <a:pPr marL="347663" lvl="1" indent="-342900">
              <a:spcAft>
                <a:spcPts val="600"/>
              </a:spcAft>
              <a:buFont typeface="Wingdings" pitchFamily="2" charset="2"/>
              <a:buChar char="ü"/>
            </a:pPr>
            <a:r>
              <a:rPr lang="sr-Latn-RS" b="1" dirty="0">
                <a:cs typeface="Arial" panose="020B0604020202020204" pitchFamily="34" charset="0"/>
              </a:rPr>
              <a:t>Uzajamna pravna pomoć je moguća </a:t>
            </a:r>
            <a:r>
              <a:rPr lang="sr-Latn-RS" dirty="0">
                <a:cs typeface="Arial" panose="020B0604020202020204" pitchFamily="34" charset="0"/>
              </a:rPr>
              <a:t>u odsustvu odgovarajućih sporazuma</a:t>
            </a:r>
            <a:r>
              <a:rPr lang="en-US" dirty="0">
                <a:cs typeface="Arial" panose="020B0604020202020204" pitchFamily="34" charset="0"/>
              </a:rPr>
              <a:t> (</a:t>
            </a:r>
            <a:r>
              <a:rPr lang="sr-Latn-RS" dirty="0">
                <a:cs typeface="Arial" panose="020B0604020202020204" pitchFamily="34" charset="0"/>
              </a:rPr>
              <a:t>član </a:t>
            </a:r>
            <a:r>
              <a:rPr lang="en-US" dirty="0">
                <a:cs typeface="Arial" panose="020B0604020202020204" pitchFamily="34" charset="0"/>
              </a:rPr>
              <a:t>27)</a:t>
            </a:r>
          </a:p>
        </p:txBody>
      </p:sp>
    </p:spTree>
    <p:extLst>
      <p:ext uri="{BB962C8B-B14F-4D97-AF65-F5344CB8AC3E}">
        <p14:creationId xmlns:p14="http://schemas.microsoft.com/office/powerpoint/2010/main" val="830851641"/>
      </p:ext>
    </p:extLst>
  </p:cSld>
  <p:clrMapOvr>
    <a:masterClrMapping/>
  </p:clrMapOvr>
</p:sld>
</file>

<file path=ppt/slides/slide1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174</a:t>
            </a:fld>
            <a:endParaRPr lang="en-GB" dirty="0">
              <a:solidFill>
                <a:schemeClr val="tx1"/>
              </a:solidFill>
            </a:endParaRPr>
          </a:p>
        </p:txBody>
      </p:sp>
      <p:sp>
        <p:nvSpPr>
          <p:cNvPr id="13" name="Rectangle 12"/>
          <p:cNvSpPr/>
          <p:nvPr/>
        </p:nvSpPr>
        <p:spPr>
          <a:xfrm>
            <a:off x="-34881" y="6515580"/>
            <a:ext cx="9215393" cy="40135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00000"/>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TextBox 15"/>
          <p:cNvSpPr txBox="1"/>
          <p:nvPr/>
        </p:nvSpPr>
        <p:spPr>
          <a:xfrm>
            <a:off x="1101450" y="-86618"/>
            <a:ext cx="7921006" cy="954107"/>
          </a:xfrm>
          <a:prstGeom prst="rect">
            <a:avLst/>
          </a:prstGeom>
          <a:noFill/>
        </p:spPr>
        <p:txBody>
          <a:bodyPr wrap="square" rtlCol="0">
            <a:spAutoFit/>
          </a:bodyPr>
          <a:lstStyle/>
          <a:p>
            <a:pPr marL="892175" indent="-892175" algn="r"/>
            <a:r>
              <a:rPr lang="sr-Latn-RS" sz="2800" b="1" dirty="0" smtClean="0">
                <a:solidFill>
                  <a:schemeClr val="bg1"/>
                </a:solidFill>
                <a:latin typeface="Arial Narrow" panose="020B0606020202030204" pitchFamily="34" charset="0"/>
              </a:rPr>
              <a:t>Budimpeštanska konvencija: posebna ovlašćenja u oblasti međunarodne saradnje</a:t>
            </a:r>
            <a:endParaRPr lang="en-GB" sz="2800" b="1" dirty="0">
              <a:solidFill>
                <a:schemeClr val="bg1"/>
              </a:solidFill>
              <a:latin typeface="Arial Narrow" panose="020B0606020202030204" pitchFamily="34" charset="0"/>
            </a:endParaRPr>
          </a:p>
        </p:txBody>
      </p:sp>
      <p:pic>
        <p:nvPicPr>
          <p:cNvPr id="1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6" name="TextBox 5"/>
          <p:cNvSpPr txBox="1"/>
          <p:nvPr/>
        </p:nvSpPr>
        <p:spPr>
          <a:xfrm>
            <a:off x="330548" y="1246627"/>
            <a:ext cx="8482904" cy="5786199"/>
          </a:xfrm>
          <a:prstGeom prst="rect">
            <a:avLst/>
          </a:prstGeom>
          <a:noFill/>
          <a:ln>
            <a:noFill/>
          </a:ln>
        </p:spPr>
        <p:txBody>
          <a:bodyPr wrap="square" rtlCol="0">
            <a:spAutoFit/>
          </a:bodyPr>
          <a:lstStyle/>
          <a:p>
            <a:pPr marL="342900" indent="-342900">
              <a:spcAft>
                <a:spcPts val="1200"/>
              </a:spcAft>
              <a:buFont typeface="Wingdings" pitchFamily="2" charset="2"/>
              <a:buChar char="ü"/>
            </a:pPr>
            <a:r>
              <a:rPr lang="sr-Latn-RS" sz="2000" b="1" dirty="0" smtClean="0">
                <a:cs typeface="Arial" panose="020B0604020202020204" pitchFamily="34" charset="0"/>
              </a:rPr>
              <a:t>Hitna zaštita sačuvanih računarskih podataka </a:t>
            </a:r>
            <a:r>
              <a:rPr lang="en-US" sz="2000" dirty="0" smtClean="0">
                <a:cs typeface="Arial" panose="020B0604020202020204" pitchFamily="34" charset="0"/>
              </a:rPr>
              <a:t>(</a:t>
            </a:r>
            <a:r>
              <a:rPr lang="sr-Latn-RS" sz="2000" dirty="0" smtClean="0">
                <a:cs typeface="Arial" panose="020B0604020202020204" pitchFamily="34" charset="0"/>
              </a:rPr>
              <a:t>član</a:t>
            </a:r>
            <a:r>
              <a:rPr lang="en-US" sz="2000" dirty="0" smtClean="0">
                <a:cs typeface="Arial" panose="020B0604020202020204" pitchFamily="34" charset="0"/>
              </a:rPr>
              <a:t> </a:t>
            </a:r>
            <a:r>
              <a:rPr lang="en-US" sz="2000" dirty="0">
                <a:cs typeface="Arial" panose="020B0604020202020204" pitchFamily="34" charset="0"/>
              </a:rPr>
              <a:t>29):</a:t>
            </a:r>
          </a:p>
          <a:p>
            <a:pPr marL="800100" lvl="1" indent="-342900">
              <a:spcAft>
                <a:spcPts val="600"/>
              </a:spcAft>
              <a:buFont typeface="Arial" panose="020B0604020202020204" pitchFamily="34" charset="0"/>
              <a:buChar char="•"/>
            </a:pPr>
            <a:r>
              <a:rPr lang="sr-Latn-RS" sz="2000" dirty="0" smtClean="0">
                <a:cs typeface="Arial" panose="020B0604020202020204" pitchFamily="34" charset="0"/>
              </a:rPr>
              <a:t>Proširenje odgovarajućih domaćih ovlašćenja na međunarodni kontekst</a:t>
            </a:r>
            <a:r>
              <a:rPr lang="en-US" sz="2000" dirty="0" smtClean="0">
                <a:cs typeface="Arial" panose="020B0604020202020204" pitchFamily="34" charset="0"/>
              </a:rPr>
              <a:t>;</a:t>
            </a:r>
            <a:endParaRPr lang="en-US" sz="2000" dirty="0">
              <a:cs typeface="Arial" panose="020B0604020202020204" pitchFamily="34" charset="0"/>
            </a:endParaRPr>
          </a:p>
          <a:p>
            <a:pPr marL="800100" lvl="1" indent="-342900">
              <a:spcAft>
                <a:spcPts val="600"/>
              </a:spcAft>
              <a:buFont typeface="Arial" panose="020B0604020202020204" pitchFamily="34" charset="0"/>
              <a:buChar char="•"/>
            </a:pPr>
            <a:r>
              <a:rPr lang="sr-Latn-RS" sz="2000" dirty="0" smtClean="0">
                <a:cs typeface="Arial" panose="020B0604020202020204" pitchFamily="34" charset="0"/>
              </a:rPr>
              <a:t>Uslov dvostrane kažnjivosti primenjuje se samo u izuzetnim okolnostima</a:t>
            </a:r>
            <a:r>
              <a:rPr lang="en-US" sz="2000" dirty="0" smtClean="0">
                <a:cs typeface="Arial" panose="020B0604020202020204" pitchFamily="34" charset="0"/>
              </a:rPr>
              <a:t>;</a:t>
            </a:r>
            <a:endParaRPr lang="en-US" sz="2000" dirty="0">
              <a:cs typeface="Arial" panose="020B0604020202020204" pitchFamily="34" charset="0"/>
            </a:endParaRPr>
          </a:p>
          <a:p>
            <a:pPr marL="800100" lvl="1" indent="-342900">
              <a:spcAft>
                <a:spcPts val="600"/>
              </a:spcAft>
              <a:buFont typeface="Arial" panose="020B0604020202020204" pitchFamily="34" charset="0"/>
              <a:buChar char="•"/>
            </a:pPr>
            <a:r>
              <a:rPr lang="sr-Latn-RS" sz="2000" dirty="0" smtClean="0">
                <a:cs typeface="Arial" panose="020B0604020202020204" pitchFamily="34" charset="0"/>
              </a:rPr>
              <a:t>Samo obelodanjivanje informacija je naknadni korak koji iziskuje UPP</a:t>
            </a:r>
            <a:r>
              <a:rPr lang="en-US" sz="2000" dirty="0" smtClean="0">
                <a:cs typeface="Arial" panose="020B0604020202020204" pitchFamily="34" charset="0"/>
              </a:rPr>
              <a:t>.</a:t>
            </a:r>
            <a:endParaRPr lang="en-US" sz="2000" dirty="0">
              <a:cs typeface="Arial" panose="020B0604020202020204" pitchFamily="34" charset="0"/>
            </a:endParaRPr>
          </a:p>
          <a:p>
            <a:pPr marL="346075" lvl="1" indent="-346075">
              <a:spcAft>
                <a:spcPts val="600"/>
              </a:spcAft>
              <a:buFont typeface="Wingdings" pitchFamily="2" charset="2"/>
              <a:buChar char="ü"/>
            </a:pPr>
            <a:r>
              <a:rPr lang="sr-Latn-RS" sz="2000" b="1" dirty="0" smtClean="0">
                <a:cs typeface="Arial" panose="020B0604020202020204" pitchFamily="34" charset="0"/>
              </a:rPr>
              <a:t>Hitno otkrivanje zaštićenih podataka o saobraćaju</a:t>
            </a:r>
            <a:r>
              <a:rPr lang="en-US" sz="2000" b="1" dirty="0" smtClean="0">
                <a:cs typeface="Arial" panose="020B0604020202020204" pitchFamily="34" charset="0"/>
              </a:rPr>
              <a:t> </a:t>
            </a:r>
            <a:r>
              <a:rPr lang="en-US" sz="2000" dirty="0" smtClean="0">
                <a:cs typeface="Arial" panose="020B0604020202020204" pitchFamily="34" charset="0"/>
              </a:rPr>
              <a:t>(</a:t>
            </a:r>
            <a:r>
              <a:rPr lang="sr-Latn-RS" sz="2000" dirty="0" smtClean="0">
                <a:cs typeface="Arial" panose="020B0604020202020204" pitchFamily="34" charset="0"/>
              </a:rPr>
              <a:t>član</a:t>
            </a:r>
            <a:r>
              <a:rPr lang="en-US" sz="2000" dirty="0" smtClean="0">
                <a:cs typeface="Arial" panose="020B0604020202020204" pitchFamily="34" charset="0"/>
              </a:rPr>
              <a:t> </a:t>
            </a:r>
            <a:r>
              <a:rPr lang="en-US" sz="2000" dirty="0">
                <a:cs typeface="Arial" panose="020B0604020202020204" pitchFamily="34" charset="0"/>
              </a:rPr>
              <a:t>30)</a:t>
            </a:r>
          </a:p>
          <a:p>
            <a:pPr marL="346075" lvl="1" indent="-346075">
              <a:spcAft>
                <a:spcPts val="600"/>
              </a:spcAft>
              <a:buFont typeface="Wingdings" pitchFamily="2" charset="2"/>
              <a:buChar char="ü"/>
            </a:pPr>
            <a:r>
              <a:rPr lang="sr-Latn-RS" sz="2000" b="1" dirty="0" smtClean="0">
                <a:cs typeface="Arial" panose="020B0604020202020204" pitchFamily="34" charset="0"/>
              </a:rPr>
              <a:t>Uzajamna pomoć u odnosu na pristupanje sačuvanim računarskim podacima </a:t>
            </a:r>
            <a:r>
              <a:rPr lang="en-US" sz="2000" dirty="0" smtClean="0">
                <a:cs typeface="Arial" panose="020B0604020202020204" pitchFamily="34" charset="0"/>
              </a:rPr>
              <a:t>(</a:t>
            </a:r>
            <a:r>
              <a:rPr lang="sr-Latn-RS" sz="2000" dirty="0" smtClean="0">
                <a:cs typeface="Arial" panose="020B0604020202020204" pitchFamily="34" charset="0"/>
              </a:rPr>
              <a:t>član</a:t>
            </a:r>
            <a:r>
              <a:rPr lang="en-US" sz="2000" dirty="0" smtClean="0">
                <a:cs typeface="Arial" panose="020B0604020202020204" pitchFamily="34" charset="0"/>
              </a:rPr>
              <a:t> </a:t>
            </a:r>
            <a:r>
              <a:rPr lang="en-US" sz="2000" dirty="0">
                <a:cs typeface="Arial" panose="020B0604020202020204" pitchFamily="34" charset="0"/>
              </a:rPr>
              <a:t>31)</a:t>
            </a:r>
          </a:p>
          <a:p>
            <a:pPr marL="346075" lvl="1" indent="-346075">
              <a:spcAft>
                <a:spcPts val="600"/>
              </a:spcAft>
              <a:buFont typeface="Wingdings" pitchFamily="2" charset="2"/>
              <a:buChar char="ü"/>
            </a:pPr>
            <a:r>
              <a:rPr lang="sr-Latn-RS" sz="2000" b="1" dirty="0" smtClean="0">
                <a:cs typeface="Arial" panose="020B0604020202020204" pitchFamily="34" charset="0"/>
              </a:rPr>
              <a:t>Prekogranični pristup sačuvanim računarskim podacima uz saglasnost ili kada su dostupni javnosti</a:t>
            </a:r>
            <a:r>
              <a:rPr lang="en-US" sz="2000" b="1" dirty="0" smtClean="0">
                <a:cs typeface="Arial" panose="020B0604020202020204" pitchFamily="34" charset="0"/>
              </a:rPr>
              <a:t> </a:t>
            </a:r>
            <a:r>
              <a:rPr lang="en-US" sz="2000" dirty="0" smtClean="0">
                <a:cs typeface="Arial" panose="020B0604020202020204" pitchFamily="34" charset="0"/>
              </a:rPr>
              <a:t>(</a:t>
            </a:r>
            <a:r>
              <a:rPr lang="sr-Latn-RS" sz="2000" dirty="0" smtClean="0">
                <a:cs typeface="Arial" panose="020B0604020202020204" pitchFamily="34" charset="0"/>
              </a:rPr>
              <a:t>član </a:t>
            </a:r>
            <a:r>
              <a:rPr lang="en-US" sz="2000" dirty="0" smtClean="0">
                <a:cs typeface="Arial" panose="020B0604020202020204" pitchFamily="34" charset="0"/>
              </a:rPr>
              <a:t>32</a:t>
            </a:r>
            <a:r>
              <a:rPr lang="en-US" sz="2000" dirty="0">
                <a:cs typeface="Arial" panose="020B0604020202020204" pitchFamily="34" charset="0"/>
              </a:rPr>
              <a:t>)</a:t>
            </a:r>
          </a:p>
          <a:p>
            <a:pPr marL="346075" lvl="1" indent="-346075">
              <a:spcAft>
                <a:spcPts val="600"/>
              </a:spcAft>
              <a:buFont typeface="Wingdings" pitchFamily="2" charset="2"/>
              <a:buChar char="ü"/>
            </a:pPr>
            <a:r>
              <a:rPr lang="sr-Latn-RS" sz="2000" b="1" dirty="0" smtClean="0">
                <a:cs typeface="Arial" panose="020B0604020202020204" pitchFamily="34" charset="0"/>
              </a:rPr>
              <a:t>Uzajamna pomoć u presretanju podataka </a:t>
            </a:r>
            <a:r>
              <a:rPr lang="en-US" sz="2000" dirty="0" smtClean="0">
                <a:cs typeface="Arial" panose="020B0604020202020204" pitchFamily="34" charset="0"/>
              </a:rPr>
              <a:t>(</a:t>
            </a:r>
            <a:r>
              <a:rPr lang="sr-Latn-RS" sz="2000" dirty="0" smtClean="0">
                <a:cs typeface="Arial" panose="020B0604020202020204" pitchFamily="34" charset="0"/>
              </a:rPr>
              <a:t>članovi </a:t>
            </a:r>
            <a:r>
              <a:rPr lang="en-US" sz="2000" dirty="0" smtClean="0">
                <a:cs typeface="Arial" panose="020B0604020202020204" pitchFamily="34" charset="0"/>
              </a:rPr>
              <a:t>33</a:t>
            </a:r>
            <a:r>
              <a:rPr lang="sr-Latn-RS" sz="2000" dirty="0" smtClean="0">
                <a:cs typeface="Arial" panose="020B0604020202020204" pitchFamily="34" charset="0"/>
              </a:rPr>
              <a:t> i</a:t>
            </a:r>
            <a:r>
              <a:rPr lang="en-US" sz="2000" dirty="0" smtClean="0">
                <a:cs typeface="Arial" panose="020B0604020202020204" pitchFamily="34" charset="0"/>
              </a:rPr>
              <a:t> </a:t>
            </a:r>
            <a:r>
              <a:rPr lang="en-US" sz="2000" dirty="0">
                <a:cs typeface="Arial" panose="020B0604020202020204" pitchFamily="34" charset="0"/>
              </a:rPr>
              <a:t>34)</a:t>
            </a:r>
          </a:p>
          <a:p>
            <a:pPr marL="346075" lvl="1" indent="-346075">
              <a:spcAft>
                <a:spcPts val="600"/>
              </a:spcAft>
              <a:buFont typeface="Wingdings" pitchFamily="2" charset="2"/>
              <a:buChar char="ü"/>
            </a:pPr>
            <a:r>
              <a:rPr lang="en-US" sz="2000" b="1" dirty="0">
                <a:cs typeface="Arial" panose="020B0604020202020204" pitchFamily="34" charset="0"/>
              </a:rPr>
              <a:t>24/7 </a:t>
            </a:r>
            <a:r>
              <a:rPr lang="sr-Latn-RS" sz="2000" b="1" dirty="0" smtClean="0">
                <a:cs typeface="Arial" panose="020B0604020202020204" pitchFamily="34" charset="0"/>
              </a:rPr>
              <a:t>mreža mesta za kontakt</a:t>
            </a:r>
            <a:r>
              <a:rPr lang="en-US" sz="2000" dirty="0" smtClean="0">
                <a:cs typeface="Arial" panose="020B0604020202020204" pitchFamily="34" charset="0"/>
              </a:rPr>
              <a:t>: </a:t>
            </a:r>
            <a:r>
              <a:rPr lang="sr-Latn-RS" sz="2000" dirty="0" smtClean="0">
                <a:cs typeface="Arial" panose="020B0604020202020204" pitchFamily="34" charset="0"/>
              </a:rPr>
              <a:t>dopunjuje, ne zamenjuje postojeće kanale saradnje </a:t>
            </a:r>
            <a:r>
              <a:rPr lang="en-US" sz="2000" dirty="0" smtClean="0">
                <a:cs typeface="Arial" panose="020B0604020202020204" pitchFamily="34" charset="0"/>
              </a:rPr>
              <a:t>(</a:t>
            </a:r>
            <a:r>
              <a:rPr lang="sr-Latn-RS" sz="2000" dirty="0" smtClean="0">
                <a:cs typeface="Arial" panose="020B0604020202020204" pitchFamily="34" charset="0"/>
              </a:rPr>
              <a:t>član</a:t>
            </a:r>
            <a:r>
              <a:rPr lang="en-US" sz="2000" dirty="0" smtClean="0">
                <a:cs typeface="Arial" panose="020B0604020202020204" pitchFamily="34" charset="0"/>
              </a:rPr>
              <a:t> </a:t>
            </a:r>
            <a:r>
              <a:rPr lang="en-US" sz="2000" dirty="0">
                <a:cs typeface="Arial" panose="020B0604020202020204" pitchFamily="34" charset="0"/>
              </a:rPr>
              <a:t>35)</a:t>
            </a:r>
          </a:p>
          <a:p>
            <a:pPr marL="803275" lvl="2" indent="-346075">
              <a:spcAft>
                <a:spcPts val="600"/>
              </a:spcAft>
              <a:buFont typeface="Wingdings" panose="05000000000000000000" pitchFamily="2" charset="2"/>
              <a:buChar char="§"/>
            </a:pPr>
            <a:endParaRPr lang="en-US" sz="2000" dirty="0">
              <a:cs typeface="Arial" panose="020B0604020202020204" pitchFamily="34" charset="0"/>
            </a:endParaRPr>
          </a:p>
        </p:txBody>
      </p:sp>
    </p:spTree>
    <p:extLst>
      <p:ext uri="{BB962C8B-B14F-4D97-AF65-F5344CB8AC3E}">
        <p14:creationId xmlns:p14="http://schemas.microsoft.com/office/powerpoint/2010/main" val="3210791"/>
      </p:ext>
    </p:extLst>
  </p:cSld>
  <p:clrMapOvr>
    <a:masterClrMapping/>
  </p:clrMapOvr>
</p:sld>
</file>

<file path=ppt/slides/slide1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0"/>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3826707581"/>
      </p:ext>
    </p:extLst>
  </p:cSld>
  <p:clrMapOvr>
    <a:masterClrMapping/>
  </p:clrMapOvr>
</p:sld>
</file>

<file path=ppt/slides/slide1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26219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IV</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Drugi dodatni protokol uz Budimpeštansku konvenciju, pregled</a:t>
            </a:r>
            <a:endParaRPr lang="en-GB" sz="3200" dirty="0"/>
          </a:p>
        </p:txBody>
      </p:sp>
    </p:spTree>
    <p:extLst>
      <p:ext uri="{BB962C8B-B14F-4D97-AF65-F5344CB8AC3E}">
        <p14:creationId xmlns:p14="http://schemas.microsoft.com/office/powerpoint/2010/main" val="1056384421"/>
      </p:ext>
    </p:extLst>
  </p:cSld>
  <p:clrMapOvr>
    <a:masterClrMapping/>
  </p:clrMapOvr>
</p:sld>
</file>

<file path=ppt/slides/slide1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89085"/>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Drugi dodatni protokol, pregled</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4369342" y="1490178"/>
            <a:ext cx="4653114" cy="3754874"/>
          </a:xfrm>
          <a:prstGeom prst="rect">
            <a:avLst/>
          </a:prstGeom>
        </p:spPr>
        <p:txBody>
          <a:bodyPr wrap="square">
            <a:spAutoFit/>
          </a:bodyPr>
          <a:lstStyle/>
          <a:p>
            <a:pPr marL="342900" indent="-342900" algn="just">
              <a:buFont typeface="Wingdings" pitchFamily="2" charset="2"/>
              <a:buChar char="Ø"/>
            </a:pPr>
            <a:r>
              <a:rPr lang="sr-Latn-RS" sz="1700" dirty="0" smtClean="0"/>
              <a:t>Sve intenzivnija upotreba servera u stranim, višestrukim, promenjivim ili nepoznatim jurisdikcijama (oblak) za čuvanje dokaza.</a:t>
            </a:r>
            <a:endParaRPr lang="en-US" sz="1700" dirty="0"/>
          </a:p>
          <a:p>
            <a:pPr marL="342900" indent="-342900" algn="just">
              <a:buFont typeface="Wingdings" pitchFamily="2" charset="2"/>
              <a:buChar char="Ø"/>
            </a:pPr>
            <a:endParaRPr lang="en-US" sz="1700" dirty="0"/>
          </a:p>
          <a:p>
            <a:pPr marL="342900" indent="-342900" algn="just">
              <a:buFont typeface="Wingdings" pitchFamily="2" charset="2"/>
              <a:buChar char="Ø"/>
            </a:pPr>
            <a:r>
              <a:rPr lang="sr-Latn-RS" sz="1700" dirty="0" smtClean="0"/>
              <a:t>Ovlašćenja za sprovođenje zakona sve su više ograničena teritorijalnim granicama;</a:t>
            </a:r>
            <a:endParaRPr lang="en-US" sz="1700" dirty="0"/>
          </a:p>
          <a:p>
            <a:pPr marL="342900" indent="-342900" algn="just">
              <a:buFont typeface="Wingdings" pitchFamily="2" charset="2"/>
              <a:buChar char="Ø"/>
            </a:pPr>
            <a:endParaRPr lang="en-US" sz="1700" dirty="0"/>
          </a:p>
          <a:p>
            <a:pPr marL="342900" indent="-342900" algn="just">
              <a:buFont typeface="Wingdings" pitchFamily="2" charset="2"/>
              <a:buChar char="Ø"/>
            </a:pPr>
            <a:r>
              <a:rPr lang="sr-Latn-RS" sz="1700" dirty="0" smtClean="0"/>
              <a:t>Strane ugovornice Budimpeštanske konvencije pokušavaju da dođu do rešenja;</a:t>
            </a:r>
            <a:r>
              <a:rPr lang="en-US" sz="1700" dirty="0"/>
              <a:t>	</a:t>
            </a:r>
          </a:p>
          <a:p>
            <a:pPr marL="800100" lvl="1" indent="-342900" algn="just">
              <a:buFont typeface="Wingdings" pitchFamily="2" charset="2"/>
              <a:buChar char="Ø"/>
            </a:pPr>
            <a:r>
              <a:rPr lang="sr-Latn-RS" sz="1700" dirty="0" smtClean="0"/>
              <a:t>Radna grupa za prekograničnu saradnju</a:t>
            </a:r>
          </a:p>
          <a:p>
            <a:pPr marL="800100" lvl="1" indent="-342900" algn="just">
              <a:buFont typeface="Wingdings" pitchFamily="2" charset="2"/>
              <a:buChar char="Ø"/>
            </a:pPr>
            <a:r>
              <a:rPr lang="sr-Latn-RS" sz="1700" dirty="0" smtClean="0"/>
              <a:t>Grupa za pristup dokazima u oblaku</a:t>
            </a:r>
            <a:endParaRPr lang="en-GB" sz="1700" dirty="0"/>
          </a:p>
        </p:txBody>
      </p:sp>
      <p:pic>
        <p:nvPicPr>
          <p:cNvPr id="10" name="Picture 6" descr="Council of Europe - Wikipedia">
            <a:extLst>
              <a:ext uri="{FF2B5EF4-FFF2-40B4-BE49-F238E27FC236}">
                <a16:creationId xmlns:a16="http://schemas.microsoft.com/office/drawing/2014/main" id="{8DBADDCD-8E10-4E83-9855-3FD54FC7D87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5608" y="2236519"/>
            <a:ext cx="2978235" cy="23849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45560835"/>
      </p:ext>
    </p:extLst>
  </p:cSld>
  <p:clrMapOvr>
    <a:masterClrMapping/>
  </p:clrMapOvr>
</p:sld>
</file>

<file path=ppt/slides/slide1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ea typeface="ＭＳ Ｐゴシック" pitchFamily="34" charset="-128"/>
              </a:rPr>
              <a:t>Grupa za prekograničnu </a:t>
            </a:r>
            <a:r>
              <a:rPr lang="sr-Latn-RS" sz="3200" b="1" dirty="0" smtClean="0">
                <a:ea typeface="ＭＳ Ｐゴシック" pitchFamily="34" charset="-128"/>
              </a:rPr>
              <a:t>saradnju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4369342" y="1490178"/>
            <a:ext cx="4653114" cy="4154984"/>
          </a:xfrm>
          <a:prstGeom prst="rect">
            <a:avLst/>
          </a:prstGeom>
        </p:spPr>
        <p:txBody>
          <a:bodyPr wrap="square">
            <a:spAutoFit/>
          </a:bodyPr>
          <a:lstStyle/>
          <a:p>
            <a:pPr marL="342900" indent="-342900" algn="just">
              <a:buFont typeface="Wingdings" pitchFamily="2" charset="2"/>
              <a:buChar char="Ø"/>
            </a:pPr>
            <a:r>
              <a:rPr lang="sr-Latn-RS" sz="2200" dirty="0" smtClean="0"/>
              <a:t>Period</a:t>
            </a:r>
            <a:r>
              <a:rPr lang="en-US" sz="2200" dirty="0" smtClean="0"/>
              <a:t>: </a:t>
            </a:r>
            <a:r>
              <a:rPr lang="en-US" sz="2200" dirty="0"/>
              <a:t>2012-2014 </a:t>
            </a:r>
          </a:p>
          <a:p>
            <a:pPr marL="342900" indent="-342900" algn="just">
              <a:buFont typeface="Wingdings" pitchFamily="2" charset="2"/>
              <a:buChar char="Ø"/>
            </a:pPr>
            <a:endParaRPr lang="en-US" sz="2200" dirty="0"/>
          </a:p>
          <a:p>
            <a:pPr marL="342900" indent="-342900" algn="just">
              <a:buFont typeface="Wingdings" pitchFamily="2" charset="2"/>
              <a:buChar char="Ø"/>
            </a:pPr>
            <a:r>
              <a:rPr lang="sr-Latn-RS" sz="2200" dirty="0" smtClean="0"/>
              <a:t>Vrhunac aktivnosti je Smernica br. 3 </a:t>
            </a:r>
            <a:r>
              <a:rPr lang="en-150" sz="2200" dirty="0" smtClean="0"/>
              <a:t>–</a:t>
            </a:r>
            <a:r>
              <a:rPr lang="sr-Latn-RS" sz="2200" dirty="0" smtClean="0"/>
              <a:t> Prekogranični pristup podacima);</a:t>
            </a:r>
            <a:endParaRPr lang="en-US" sz="2200" dirty="0"/>
          </a:p>
          <a:p>
            <a:pPr marL="342900" indent="-342900" algn="just">
              <a:buFont typeface="Wingdings" pitchFamily="2" charset="2"/>
              <a:buChar char="Ø"/>
            </a:pPr>
            <a:endParaRPr lang="en-US" sz="2200" dirty="0"/>
          </a:p>
          <a:p>
            <a:pPr marL="342900" indent="-342900" algn="just">
              <a:buFont typeface="Wingdings" pitchFamily="2" charset="2"/>
              <a:buChar char="Ø"/>
            </a:pPr>
            <a:r>
              <a:rPr lang="sr-Latn-RS" sz="2200" dirty="0" smtClean="0"/>
              <a:t>Pripremila niz predloga za dodatni protokol kojim bi se proširio opseg prekograničnog pristupa (izvan člana 32. tačke b).</a:t>
            </a:r>
            <a:endParaRPr lang="en-GB" sz="2200" dirty="0"/>
          </a:p>
          <a:p>
            <a:pPr marL="342900" indent="-342900" algn="just">
              <a:buFont typeface="Wingdings" pitchFamily="2" charset="2"/>
              <a:buChar char="Ø"/>
            </a:pPr>
            <a:endParaRPr lang="en-GB" sz="2200" dirty="0"/>
          </a:p>
        </p:txBody>
      </p:sp>
      <p:pic>
        <p:nvPicPr>
          <p:cNvPr id="5" name="Picture 4">
            <a:extLst>
              <a:ext uri="{FF2B5EF4-FFF2-40B4-BE49-F238E27FC236}">
                <a16:creationId xmlns:a16="http://schemas.microsoft.com/office/drawing/2014/main" id="{277D4BBE-B9F1-41FB-8DAF-6463078CA638}"/>
              </a:ext>
            </a:extLst>
          </p:cNvPr>
          <p:cNvPicPr>
            <a:picLocks noChangeAspect="1"/>
          </p:cNvPicPr>
          <p:nvPr/>
        </p:nvPicPr>
        <p:blipFill>
          <a:blip r:embed="rId4"/>
          <a:stretch>
            <a:fillRect/>
          </a:stretch>
        </p:blipFill>
        <p:spPr>
          <a:xfrm>
            <a:off x="189546" y="2272950"/>
            <a:ext cx="3771023" cy="2674964"/>
          </a:xfrm>
          <a:prstGeom prst="rect">
            <a:avLst/>
          </a:prstGeom>
        </p:spPr>
      </p:pic>
    </p:spTree>
    <p:extLst>
      <p:ext uri="{BB962C8B-B14F-4D97-AF65-F5344CB8AC3E}">
        <p14:creationId xmlns:p14="http://schemas.microsoft.com/office/powerpoint/2010/main" val="2678387348"/>
      </p:ext>
    </p:extLst>
  </p:cSld>
  <p:clrMapOvr>
    <a:masterClrMapping/>
  </p:clrMapOvr>
</p:sld>
</file>

<file path=ppt/slides/slide1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179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179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ea typeface="ＭＳ Ｐゴシック" pitchFamily="34" charset="-128"/>
              </a:rPr>
              <a:t>Grupa za pristup </a:t>
            </a:r>
            <a:r>
              <a:rPr lang="sr-Latn-RS" sz="3200" b="1" dirty="0" smtClean="0">
                <a:ea typeface="ＭＳ Ｐゴシック" pitchFamily="34" charset="-128"/>
              </a:rPr>
              <a:t>dokazima u oblaku</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9" name="Rectangle 8">
            <a:extLst>
              <a:ext uri="{FF2B5EF4-FFF2-40B4-BE49-F238E27FC236}">
                <a16:creationId xmlns:a16="http://schemas.microsoft.com/office/drawing/2014/main" id="{7E2C615F-9A8F-46E4-9E28-82E78BE611E2}"/>
              </a:ext>
            </a:extLst>
          </p:cNvPr>
          <p:cNvSpPr/>
          <p:nvPr/>
        </p:nvSpPr>
        <p:spPr>
          <a:xfrm>
            <a:off x="3978876" y="1243043"/>
            <a:ext cx="5043580" cy="5755422"/>
          </a:xfrm>
          <a:prstGeom prst="rect">
            <a:avLst/>
          </a:prstGeom>
        </p:spPr>
        <p:txBody>
          <a:bodyPr wrap="square">
            <a:spAutoFit/>
          </a:bodyPr>
          <a:lstStyle/>
          <a:p>
            <a:pPr marL="342900" indent="-342900" algn="just">
              <a:buFont typeface="Wingdings" pitchFamily="2" charset="2"/>
              <a:buChar char="Ø"/>
            </a:pPr>
            <a:r>
              <a:rPr lang="en-US" sz="1600" dirty="0"/>
              <a:t>Period: 2015-2017</a:t>
            </a:r>
          </a:p>
          <a:p>
            <a:pPr marL="342900" indent="-342900" algn="just">
              <a:buFont typeface="Wingdings" pitchFamily="2" charset="2"/>
              <a:buChar char="Ø"/>
            </a:pPr>
            <a:endParaRPr lang="en-US" sz="1600" dirty="0"/>
          </a:p>
          <a:p>
            <a:pPr marL="342900" indent="-342900" algn="just">
              <a:buFont typeface="Wingdings" pitchFamily="2" charset="2"/>
              <a:buChar char="Ø"/>
            </a:pPr>
            <a:r>
              <a:rPr lang="sr-Latn-RS" sz="1600" dirty="0" smtClean="0"/>
              <a:t>Utvrdila pitanja kojima bi Dodatni protokol trebalo da se bavi, uključujući sledeće</a:t>
            </a:r>
            <a:r>
              <a:rPr lang="en-US" sz="1600" dirty="0" smtClean="0"/>
              <a:t>:</a:t>
            </a:r>
            <a:endParaRPr lang="en-US" sz="1600" dirty="0"/>
          </a:p>
          <a:p>
            <a:pPr marL="800100" lvl="1" indent="-342900" algn="just">
              <a:buFont typeface="Wingdings" pitchFamily="2" charset="2"/>
              <a:buChar char="Ø"/>
            </a:pPr>
            <a:r>
              <a:rPr lang="sr-Latn-RS" sz="1600" dirty="0" smtClean="0"/>
              <a:t>Potreba utvrđivanja različitog praga za podatke o pretplatniku, podatke o saobraćaju i podatke iz sadržaja; </a:t>
            </a:r>
            <a:endParaRPr lang="en-US" sz="1600" dirty="0"/>
          </a:p>
          <a:p>
            <a:pPr marL="800100" lvl="1" indent="-342900" algn="just">
              <a:buFont typeface="Wingdings" pitchFamily="2" charset="2"/>
              <a:buChar char="Ø"/>
            </a:pPr>
            <a:r>
              <a:rPr lang="sr-Latn-RS" sz="1600" dirty="0" smtClean="0"/>
              <a:t>Ograničena delotvornost UPP u obezbeđivanju promenjivih dokaza u elektronskom obliku; </a:t>
            </a:r>
            <a:endParaRPr lang="en-US" sz="1600" dirty="0"/>
          </a:p>
          <a:p>
            <a:pPr marL="800100" lvl="1" indent="-342900" algn="just">
              <a:buFont typeface="Wingdings" pitchFamily="2" charset="2"/>
              <a:buChar char="Ø"/>
            </a:pPr>
            <a:r>
              <a:rPr lang="sr-Latn-RS" sz="1600" dirty="0" smtClean="0"/>
              <a:t>Situacije u kojima se gube saznanja o lokaciji podataka; </a:t>
            </a:r>
            <a:endParaRPr lang="en-US" sz="1600" dirty="0"/>
          </a:p>
          <a:p>
            <a:pPr marL="800100" lvl="1" indent="-342900" algn="just">
              <a:buFont typeface="Wingdings" pitchFamily="2" charset="2"/>
              <a:buChar char="Ø"/>
            </a:pPr>
            <a:r>
              <a:rPr lang="sr-Latn-RS" sz="1600" dirty="0" smtClean="0"/>
              <a:t>Pitanje da li je davalac usluga u dovoljnoj meri prisutan, odnosno pruža usluge na datoj teritoriji; </a:t>
            </a:r>
            <a:endParaRPr lang="en-US" sz="1600" dirty="0"/>
          </a:p>
          <a:p>
            <a:pPr marL="800100" lvl="1" indent="-342900" algn="just">
              <a:buFont typeface="Wingdings" pitchFamily="2" charset="2"/>
              <a:buChar char="Ø"/>
            </a:pPr>
            <a:r>
              <a:rPr lang="sr-Latn-RS" sz="1600" dirty="0" smtClean="0"/>
              <a:t>Režim dobrovoljnog otkrivanja američkih provajdera; </a:t>
            </a:r>
            <a:endParaRPr lang="en-US" sz="1600" dirty="0"/>
          </a:p>
          <a:p>
            <a:pPr marL="800100" lvl="1" indent="-342900" algn="just">
              <a:buFont typeface="Wingdings" pitchFamily="2" charset="2"/>
              <a:buChar char="Ø"/>
            </a:pPr>
            <a:r>
              <a:rPr lang="sr-Latn-RS" sz="1600" dirty="0" smtClean="0"/>
              <a:t>Hitno otkrivanje u kriznim situacijama; </a:t>
            </a:r>
            <a:endParaRPr lang="en-US" sz="1600" dirty="0"/>
          </a:p>
          <a:p>
            <a:pPr marL="800100" lvl="1" indent="-342900" algn="just">
              <a:buFont typeface="Wingdings" pitchFamily="2" charset="2"/>
              <a:buChar char="Ø"/>
            </a:pPr>
            <a:r>
              <a:rPr lang="sr-Latn-RS" sz="1600" dirty="0" smtClean="0"/>
              <a:t>Jemstva koja se odnose na zaštitu podataka i vladavinu prava. </a:t>
            </a:r>
            <a:endParaRPr lang="en-US" sz="1600" dirty="0"/>
          </a:p>
          <a:p>
            <a:pPr marL="800100" lvl="1" indent="-342900" algn="just">
              <a:buFont typeface="Wingdings" pitchFamily="2" charset="2"/>
              <a:buChar char="Ø"/>
            </a:pPr>
            <a:endParaRPr lang="en-US" sz="1600" dirty="0"/>
          </a:p>
          <a:p>
            <a:pPr marL="342900" indent="-342900" algn="just">
              <a:buFont typeface="Wingdings" pitchFamily="2" charset="2"/>
              <a:buChar char="Ø"/>
            </a:pPr>
            <a:endParaRPr lang="en-US" sz="1600" dirty="0"/>
          </a:p>
          <a:p>
            <a:pPr marL="342900" indent="-342900" algn="just">
              <a:buFont typeface="Wingdings" pitchFamily="2" charset="2"/>
              <a:buChar char="Ø"/>
            </a:pPr>
            <a:endParaRPr lang="en-GB" sz="1600" dirty="0"/>
          </a:p>
        </p:txBody>
      </p:sp>
      <p:pic>
        <p:nvPicPr>
          <p:cNvPr id="8" name="Picture 7">
            <a:extLst>
              <a:ext uri="{FF2B5EF4-FFF2-40B4-BE49-F238E27FC236}">
                <a16:creationId xmlns:a16="http://schemas.microsoft.com/office/drawing/2014/main" id="{D2483154-2E4B-4AF7-874C-F5FA451997E3}"/>
              </a:ext>
            </a:extLst>
          </p:cNvPr>
          <p:cNvPicPr>
            <a:picLocks noChangeAspect="1"/>
          </p:cNvPicPr>
          <p:nvPr/>
        </p:nvPicPr>
        <p:blipFill>
          <a:blip r:embed="rId4"/>
          <a:stretch>
            <a:fillRect/>
          </a:stretch>
        </p:blipFill>
        <p:spPr>
          <a:xfrm>
            <a:off x="356643" y="2030227"/>
            <a:ext cx="3404287" cy="2320361"/>
          </a:xfrm>
          <a:prstGeom prst="rect">
            <a:avLst/>
          </a:prstGeom>
        </p:spPr>
      </p:pic>
    </p:spTree>
    <p:extLst>
      <p:ext uri="{BB962C8B-B14F-4D97-AF65-F5344CB8AC3E}">
        <p14:creationId xmlns:p14="http://schemas.microsoft.com/office/powerpoint/2010/main" val="10095450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901B2789-EF2E-4BD2-B40F-2EDEBF060E14}"/>
              </a:ext>
            </a:extLst>
          </p:cNvPr>
          <p:cNvSpPr>
            <a:spLocks noGrp="1"/>
          </p:cNvSpPr>
          <p:nvPr>
            <p:ph type="body" idx="1"/>
          </p:nvPr>
        </p:nvSpPr>
        <p:spPr>
          <a:xfrm>
            <a:off x="457200" y="1108075"/>
            <a:ext cx="8229600" cy="4525963"/>
          </a:xfrm>
          <a:ln w="38100">
            <a:solidFill>
              <a:srgbClr val="FF0000"/>
            </a:solidFill>
            <a:miter lim="800000"/>
            <a:headEnd/>
            <a:tailEnd/>
          </a:ln>
        </p:spPr>
        <p:txBody>
          <a:bodyPr/>
          <a:lstStyle/>
          <a:p>
            <a:pPr eaLnBrk="1" hangingPunct="1">
              <a:lnSpc>
                <a:spcPct val="80000"/>
              </a:lnSpc>
              <a:buFont typeface="Arial" panose="020B0604020202020204" pitchFamily="34" charset="0"/>
              <a:buNone/>
            </a:pPr>
            <a:endParaRPr lang="en-GB" altLang="sr-Latn-RS" sz="2800" dirty="0">
              <a:cs typeface="Times New Roman" panose="02020603050405020304" pitchFamily="18" charset="0"/>
            </a:endParaRPr>
          </a:p>
          <a:p>
            <a:pPr algn="ctr" eaLnBrk="1" hangingPunct="1">
              <a:lnSpc>
                <a:spcPct val="80000"/>
              </a:lnSpc>
              <a:buFont typeface="Arial" panose="020B0604020202020204" pitchFamily="34" charset="0"/>
              <a:buNone/>
            </a:pPr>
            <a:r>
              <a:rPr lang="sr-Latn-RS" altLang="sr-Latn-RS" b="1" i="1" dirty="0" smtClean="0">
                <a:cs typeface="Times New Roman" panose="02020603050405020304" pitchFamily="18" charset="0"/>
              </a:rPr>
              <a:t>Nezakonit pristup</a:t>
            </a: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smtClean="0">
                <a:cs typeface="Times New Roman" panose="02020603050405020304" pitchFamily="18" charset="0"/>
              </a:rPr>
              <a:t>(</a:t>
            </a:r>
            <a:r>
              <a:rPr lang="sr-Latn-RS" altLang="sr-Latn-RS" b="1" i="1" dirty="0" smtClean="0">
                <a:cs typeface="Times New Roman" panose="02020603050405020304" pitchFamily="18" charset="0"/>
              </a:rPr>
              <a:t>Član </a:t>
            </a:r>
            <a:r>
              <a:rPr lang="en-GB" altLang="sr-Latn-RS" b="1" i="1" dirty="0" smtClean="0">
                <a:cs typeface="Times New Roman" panose="02020603050405020304" pitchFamily="18" charset="0"/>
              </a:rPr>
              <a:t>2 </a:t>
            </a:r>
            <a:r>
              <a:rPr lang="en-GB" altLang="sr-Latn-RS" b="1" i="1" dirty="0">
                <a:cs typeface="Times New Roman" panose="02020603050405020304" pitchFamily="18" charset="0"/>
              </a:rPr>
              <a:t>– </a:t>
            </a:r>
            <a:r>
              <a:rPr lang="sr-Latn-RS" altLang="sr-Latn-RS" b="1" i="1" dirty="0" smtClean="0">
                <a:cs typeface="Times New Roman" panose="02020603050405020304" pitchFamily="18" charset="0"/>
              </a:rPr>
              <a:t>Budimpeštanska konvencija</a:t>
            </a:r>
            <a:r>
              <a:rPr lang="en-GB" altLang="sr-Latn-RS" b="1" i="1" dirty="0" smtClean="0">
                <a:cs typeface="Times New Roman" panose="02020603050405020304" pitchFamily="18" charset="0"/>
              </a:rPr>
              <a:t>)</a:t>
            </a:r>
            <a:endParaRPr lang="en-GB" altLang="sr-Latn-RS" b="1" i="1" dirty="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eaLnBrk="1" hangingPunct="1">
              <a:lnSpc>
                <a:spcPct val="80000"/>
              </a:lnSpc>
              <a:buFont typeface="Arial" panose="020B0604020202020204" pitchFamily="34" charset="0"/>
              <a:buNone/>
            </a:pPr>
            <a:endParaRPr lang="en-GB" altLang="sr-Latn-RS"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Protivpravno pristupanje računarskom sistemu kao celini, ili bilo kom njegovom delu</a:t>
            </a:r>
            <a:r>
              <a:rPr lang="en-GB" altLang="sr-Latn-RS" i="1" dirty="0" smtClean="0">
                <a:cs typeface="Times New Roman" panose="02020603050405020304" pitchFamily="18" charset="0"/>
              </a:rPr>
              <a:t> </a:t>
            </a:r>
            <a:endParaRPr lang="en-GB" altLang="sr-Latn-RS" i="1" dirty="0">
              <a:cs typeface="Times New Roman" panose="02020603050405020304" pitchFamily="18" charset="0"/>
            </a:endParaRPr>
          </a:p>
          <a:p>
            <a:pPr marL="0" indent="0" algn="ctr" eaLnBrk="1" hangingPunct="1">
              <a:lnSpc>
                <a:spcPct val="80000"/>
              </a:lnSpc>
              <a:buNone/>
            </a:pPr>
            <a:endParaRPr lang="en-GB" altLang="sr-Latn-RS" i="1"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S namerom</a:t>
            </a:r>
            <a:endParaRPr lang="en-GB" altLang="sr-Latn-RS" i="1" dirty="0">
              <a:cs typeface="Times New Roman" panose="02020603050405020304" pitchFamily="18" charset="0"/>
            </a:endParaRPr>
          </a:p>
          <a:p>
            <a:pPr algn="ctr" eaLnBrk="1" hangingPunct="1">
              <a:lnSpc>
                <a:spcPct val="80000"/>
              </a:lnSpc>
              <a:buFont typeface="Arial" panose="020B0604020202020204" pitchFamily="34" charset="0"/>
              <a:buNone/>
            </a:pPr>
            <a:endParaRPr lang="en-GB" altLang="sr-Latn-RS" dirty="0">
              <a:cs typeface="Times New Roman" panose="02020603050405020304" pitchFamily="18" charset="0"/>
            </a:endParaRPr>
          </a:p>
        </p:txBody>
      </p:sp>
      <p:sp>
        <p:nvSpPr>
          <p:cNvPr id="9219" name="Slide Number Placeholder 1">
            <a:extLst>
              <a:ext uri="{FF2B5EF4-FFF2-40B4-BE49-F238E27FC236}">
                <a16:creationId xmlns:a16="http://schemas.microsoft.com/office/drawing/2014/main" id="{43152D46-F6F4-4D38-8A94-CCFA47BE6DF0}"/>
              </a:ext>
            </a:extLst>
          </p:cNvPr>
          <p:cNvSpPr>
            <a:spLocks noGrp="1"/>
          </p:cNvSpPr>
          <p:nvPr>
            <p:ph type="sldNum" sz="quarter" idx="12"/>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ea typeface="MS PGothic" panose="020B0600070205080204" pitchFamily="34" charset="-128"/>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ea typeface="MS PGothic" panose="020B0600070205080204" pitchFamily="34" charset="-128"/>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ea typeface="MS PGothic" panose="020B0600070205080204" pitchFamily="34" charset="-128"/>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ea typeface="MS PGothic" panose="020B0600070205080204" pitchFamily="34" charset="-128"/>
              </a:defRPr>
            </a:lvl9pPr>
          </a:lstStyle>
          <a:p>
            <a:pPr>
              <a:spcBef>
                <a:spcPct val="0"/>
              </a:spcBef>
              <a:buFontTx/>
              <a:buNone/>
            </a:pPr>
            <a:fld id="{121A2E0E-A3C0-4C4C-874E-7229B52FD4AA}" type="slidenum">
              <a:rPr lang="en-US" altLang="fr-FR" sz="1200">
                <a:solidFill>
                  <a:srgbClr val="898989"/>
                </a:solidFill>
              </a:rPr>
              <a:pPr>
                <a:spcBef>
                  <a:spcPct val="0"/>
                </a:spcBef>
                <a:buFontTx/>
                <a:buNone/>
              </a:pPr>
              <a:t>18</a:t>
            </a:fld>
            <a:endParaRPr lang="en-US" altLang="fr-FR" sz="1200">
              <a:solidFill>
                <a:srgbClr val="898989"/>
              </a:solidFill>
            </a:endParaRPr>
          </a:p>
        </p:txBody>
      </p:sp>
      <p:sp>
        <p:nvSpPr>
          <p:cNvPr id="4" name="Slide Number Placeholder 1">
            <a:extLst>
              <a:ext uri="{FF2B5EF4-FFF2-40B4-BE49-F238E27FC236}">
                <a16:creationId xmlns:a16="http://schemas.microsoft.com/office/drawing/2014/main" id="{4AEEF45F-BE67-4BD0-99F9-2C94D01D722A}"/>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a:t>
            </a:fld>
            <a:endParaRPr lang="en-GB" dirty="0"/>
          </a:p>
        </p:txBody>
      </p:sp>
      <p:sp>
        <p:nvSpPr>
          <p:cNvPr id="5" name="TextBox 4">
            <a:extLst>
              <a:ext uri="{FF2B5EF4-FFF2-40B4-BE49-F238E27FC236}">
                <a16:creationId xmlns:a16="http://schemas.microsoft.com/office/drawing/2014/main" id="{346A3927-B076-4806-A4B2-7E8929254F82}"/>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6" name="Slide Number Placeholder 4">
            <a:extLst>
              <a:ext uri="{FF2B5EF4-FFF2-40B4-BE49-F238E27FC236}">
                <a16:creationId xmlns:a16="http://schemas.microsoft.com/office/drawing/2014/main" id="{097F930B-E75D-4C79-B89C-C914E0084F7F}"/>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a:t>
            </a:fld>
            <a:endParaRPr lang="en-GB" dirty="0">
              <a:solidFill>
                <a:schemeClr val="tx1"/>
              </a:solidFill>
            </a:endParaRPr>
          </a:p>
        </p:txBody>
      </p:sp>
      <p:sp>
        <p:nvSpPr>
          <p:cNvPr id="7" name="Rectangle 6">
            <a:extLst>
              <a:ext uri="{FF2B5EF4-FFF2-40B4-BE49-F238E27FC236}">
                <a16:creationId xmlns:a16="http://schemas.microsoft.com/office/drawing/2014/main" id="{E90A6C00-C8F7-49A2-862C-5A5738B53BA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4">
            <a:extLst>
              <a:ext uri="{FF2B5EF4-FFF2-40B4-BE49-F238E27FC236}">
                <a16:creationId xmlns:a16="http://schemas.microsoft.com/office/drawing/2014/main" id="{A7632B57-376C-4919-8161-26E0E2228BB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9" name="Rectangle 8">
            <a:extLst>
              <a:ext uri="{FF2B5EF4-FFF2-40B4-BE49-F238E27FC236}">
                <a16:creationId xmlns:a16="http://schemas.microsoft.com/office/drawing/2014/main" id="{108E4174-B8D4-4386-ADE7-AB140C76AC3B}"/>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a:t>
            </a:r>
            <a:r>
              <a:rPr lang="en-GB" sz="3200" b="1" dirty="0" smtClean="0"/>
              <a:t> </a:t>
            </a:r>
            <a:r>
              <a:rPr lang="en-GB" sz="3200" b="1" dirty="0"/>
              <a:t>2 – </a:t>
            </a:r>
            <a:r>
              <a:rPr lang="sr-Latn-RS" sz="3200" b="1" dirty="0" smtClean="0"/>
              <a:t>Nezakonit pristup</a:t>
            </a:r>
            <a:endParaRPr lang="en-GB" sz="3200" b="1" dirty="0"/>
          </a:p>
        </p:txBody>
      </p:sp>
      <p:pic>
        <p:nvPicPr>
          <p:cNvPr id="10" name="Picture 4">
            <a:extLst>
              <a:ext uri="{FF2B5EF4-FFF2-40B4-BE49-F238E27FC236}">
                <a16:creationId xmlns:a16="http://schemas.microsoft.com/office/drawing/2014/main" id="{53926153-7970-4FC8-82A9-35CD2F9749F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TextBox 10">
            <a:extLst>
              <a:ext uri="{FF2B5EF4-FFF2-40B4-BE49-F238E27FC236}">
                <a16:creationId xmlns:a16="http://schemas.microsoft.com/office/drawing/2014/main" id="{89F04E61-A950-4BD7-B284-A864B1F0CED8}"/>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cSld>
  <p:clrMapOvr>
    <a:masterClrMapping/>
  </p:clrMapOvr>
</p:sld>
</file>

<file path=ppt/slides/slide1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Grupa za pripremu Protokola</a:t>
            </a:r>
          </a:p>
          <a:p>
            <a:pPr algn="r"/>
            <a:r>
              <a:rPr lang="sr-Latn-RS" sz="3200" b="1" dirty="0" smtClean="0"/>
              <a:t>Usvojeni nacrti članova</a:t>
            </a:r>
            <a:r>
              <a:rPr lang="en-GB" sz="3200" b="1" dirty="0" smtClean="0"/>
              <a:t> (</a:t>
            </a:r>
            <a:r>
              <a:rPr lang="sr-Latn-RS" sz="3200" b="1" dirty="0" smtClean="0"/>
              <a:t>maj</a:t>
            </a:r>
            <a:r>
              <a:rPr lang="en-GB" sz="3200" b="1" dirty="0" smtClean="0"/>
              <a:t> </a:t>
            </a:r>
            <a:r>
              <a:rPr lang="en-GB" sz="3200" b="1" dirty="0"/>
              <a:t>2020)</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3816429"/>
          </a:xfrm>
          <a:prstGeom prst="rect">
            <a:avLst/>
          </a:prstGeom>
        </p:spPr>
        <p:txBody>
          <a:bodyPr>
            <a:spAutoFit/>
          </a:bodyPr>
          <a:lstStyle/>
          <a:p>
            <a:pPr marL="342900" indent="-342900">
              <a:buFont typeface="Wingdings" pitchFamily="2" charset="2"/>
              <a:buChar char="Ø"/>
            </a:pPr>
            <a:r>
              <a:rPr lang="sr-Latn-RS" sz="2200" dirty="0" smtClean="0"/>
              <a:t>Jezik zahteva</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Video konferencije </a:t>
            </a:r>
            <a:r>
              <a:rPr lang="en-US" sz="2200" dirty="0" smtClean="0"/>
              <a:t>(</a:t>
            </a:r>
            <a:r>
              <a:rPr lang="sr-Latn-RS" sz="2200" dirty="0" smtClean="0"/>
              <a:t>za uzimanje svedočenja ili izjava svedoka</a:t>
            </a:r>
            <a:r>
              <a:rPr lang="en-US" sz="2200" dirty="0" smtClean="0"/>
              <a:t>)</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Zajednički istražni timovi i zajedničke istrage</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Uzajamna pomoć u kriznim situacijama</a:t>
            </a:r>
            <a:endParaRPr lang="en-GB" sz="2200" dirty="0"/>
          </a:p>
          <a:p>
            <a:pPr marL="342900" indent="-342900">
              <a:buFont typeface="Wingdings" pitchFamily="2" charset="2"/>
              <a:buChar char="Ø"/>
            </a:pP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2123658"/>
          </a:xfrm>
          <a:prstGeom prst="rect">
            <a:avLst/>
          </a:prstGeom>
        </p:spPr>
        <p:txBody>
          <a:bodyPr wrap="square">
            <a:spAutoFit/>
          </a:bodyPr>
          <a:lstStyle/>
          <a:p>
            <a:pPr marL="342900" indent="-342900">
              <a:buFont typeface="Wingdings" pitchFamily="2" charset="2"/>
              <a:buChar char="Ø"/>
            </a:pPr>
            <a:r>
              <a:rPr lang="sr-Latn-RS" sz="2200" dirty="0" smtClean="0"/>
              <a:t>Diretktno otkrivanje podataka o pretplatniku</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Realizovanje naredbe druge strane za hitno predavanje  podataka</a:t>
            </a:r>
            <a:r>
              <a:rPr lang="en-GB" sz="2200" dirty="0" smtClean="0"/>
              <a:t> </a:t>
            </a:r>
            <a:endParaRPr lang="en-GB" sz="2200" dirty="0"/>
          </a:p>
        </p:txBody>
      </p:sp>
    </p:spTree>
    <p:extLst>
      <p:ext uri="{BB962C8B-B14F-4D97-AF65-F5344CB8AC3E}">
        <p14:creationId xmlns:p14="http://schemas.microsoft.com/office/powerpoint/2010/main" val="580254371"/>
      </p:ext>
    </p:extLst>
  </p:cSld>
  <p:clrMapOvr>
    <a:masterClrMapping/>
  </p:clrMapOvr>
</p:sld>
</file>

<file path=ppt/slides/slide1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Grupa za pripremu Protokola</a:t>
            </a:r>
            <a:endParaRPr lang="en-GB" sz="3200" b="1" dirty="0"/>
          </a:p>
          <a:p>
            <a:pPr algn="r"/>
            <a:r>
              <a:rPr lang="sr-Latn-RS" sz="3200" b="1" dirty="0" smtClean="0"/>
              <a:t>Nacrti članova u pripremi </a:t>
            </a:r>
            <a:r>
              <a:rPr lang="en-GB" sz="3200" b="1" dirty="0" smtClean="0"/>
              <a:t>(</a:t>
            </a:r>
            <a:r>
              <a:rPr lang="en-GB" sz="3200" b="1" dirty="0"/>
              <a:t>2020)</a:t>
            </a: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4658" y="1166842"/>
            <a:ext cx="4572000" cy="5170646"/>
          </a:xfrm>
          <a:prstGeom prst="rect">
            <a:avLst/>
          </a:prstGeom>
        </p:spPr>
        <p:txBody>
          <a:bodyPr>
            <a:spAutoFit/>
          </a:bodyPr>
          <a:lstStyle/>
          <a:p>
            <a:pPr marL="342900" indent="-342900">
              <a:buFont typeface="Wingdings" pitchFamily="2" charset="2"/>
              <a:buChar char="Ø"/>
            </a:pPr>
            <a:r>
              <a:rPr lang="sr-Latn-RS" sz="2200" dirty="0" smtClean="0"/>
              <a:t>Zajedničke odredbe</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Uslovi i ograničenja</a:t>
            </a:r>
            <a:endParaRPr lang="en-US" sz="2200" dirty="0"/>
          </a:p>
          <a:p>
            <a:pPr marL="342900" indent="-342900">
              <a:buFont typeface="Wingdings" pitchFamily="2" charset="2"/>
              <a:buChar char="Ø"/>
            </a:pPr>
            <a:endParaRPr lang="en-US" sz="2200" dirty="0"/>
          </a:p>
          <a:p>
            <a:pPr marL="342900" indent="-342900">
              <a:buFont typeface="Wingdings" pitchFamily="2" charset="2"/>
              <a:buChar char="Ø"/>
            </a:pPr>
            <a:r>
              <a:rPr lang="sr-Latn-RS" sz="2200" dirty="0" smtClean="0"/>
              <a:t>Proširenje pretraživanja na povezani računar</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Tajne istrage putem računarskog sistema (na domaćem nivou)</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Tajne istrage </a:t>
            </a:r>
            <a:r>
              <a:rPr lang="en-GB" sz="2200" dirty="0" smtClean="0"/>
              <a:t>(</a:t>
            </a:r>
            <a:r>
              <a:rPr lang="sr-Latn-RS" sz="2200" dirty="0" smtClean="0"/>
              <a:t>na međunarodnom nivou</a:t>
            </a:r>
            <a:r>
              <a:rPr lang="en-GB" sz="2200" dirty="0" smtClean="0"/>
              <a:t>)</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Opšti principi</a:t>
            </a:r>
            <a:endParaRPr lang="en-GB" sz="2200" dirty="0"/>
          </a:p>
        </p:txBody>
      </p:sp>
      <p:sp>
        <p:nvSpPr>
          <p:cNvPr id="6" name="Rectangle 5">
            <a:extLst>
              <a:ext uri="{FF2B5EF4-FFF2-40B4-BE49-F238E27FC236}">
                <a16:creationId xmlns:a16="http://schemas.microsoft.com/office/drawing/2014/main" id="{524B6456-681F-2F44-A01A-AD3514E81BD2}"/>
              </a:ext>
            </a:extLst>
          </p:cNvPr>
          <p:cNvSpPr/>
          <p:nvPr/>
        </p:nvSpPr>
        <p:spPr>
          <a:xfrm>
            <a:off x="4687258" y="1166842"/>
            <a:ext cx="4361935" cy="4493538"/>
          </a:xfrm>
          <a:prstGeom prst="rect">
            <a:avLst/>
          </a:prstGeom>
        </p:spPr>
        <p:txBody>
          <a:bodyPr wrap="square">
            <a:spAutoFit/>
          </a:bodyPr>
          <a:lstStyle/>
          <a:p>
            <a:pPr marL="342900" indent="-342900">
              <a:buFont typeface="Wingdings" pitchFamily="2" charset="2"/>
              <a:buChar char="Ø"/>
            </a:pPr>
            <a:r>
              <a:rPr lang="sr-Latn-RS" sz="2200" dirty="0" smtClean="0"/>
              <a:t>Direktna zaštita podataka od strane davaoca usluga</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Otkrivanje podataka u kriznim</a:t>
            </a:r>
            <a:r>
              <a:rPr lang="sr-Latn-RS" sz="2200" dirty="0" smtClean="0">
                <a:solidFill>
                  <a:srgbClr val="FF0000"/>
                </a:solidFill>
              </a:rPr>
              <a:t> </a:t>
            </a:r>
            <a:r>
              <a:rPr lang="sr-Latn-RS" sz="2200" dirty="0" smtClean="0"/>
              <a:t>situacijama</a:t>
            </a:r>
            <a:endParaRPr lang="en-GB" sz="2200" dirty="0"/>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Pristup informacijama koje se odnose na registrovane internet domene </a:t>
            </a:r>
            <a:r>
              <a:rPr lang="en-150" sz="2200" dirty="0" smtClean="0"/>
              <a:t>–</a:t>
            </a:r>
            <a:r>
              <a:rPr lang="sr-Latn-RS" sz="2200" dirty="0" smtClean="0"/>
              <a:t> Zahtev za informacije o registraciji naziva domena </a:t>
            </a:r>
            <a:r>
              <a:rPr lang="en-GB" sz="2200" dirty="0" smtClean="0"/>
              <a:t>[</a:t>
            </a:r>
            <a:r>
              <a:rPr lang="en-GB" sz="2200" dirty="0"/>
              <a:t>WHOIS]</a:t>
            </a:r>
          </a:p>
          <a:p>
            <a:pPr marL="342900" indent="-342900">
              <a:buFont typeface="Wingdings" pitchFamily="2" charset="2"/>
              <a:buChar char="Ø"/>
            </a:pPr>
            <a:endParaRPr lang="en-GB" sz="2200" dirty="0"/>
          </a:p>
          <a:p>
            <a:pPr marL="342900" indent="-342900">
              <a:buFont typeface="Wingdings" pitchFamily="2" charset="2"/>
              <a:buChar char="Ø"/>
            </a:pPr>
            <a:r>
              <a:rPr lang="sr-Latn-RS" sz="2200" dirty="0" smtClean="0"/>
              <a:t>Završne odredbe </a:t>
            </a:r>
            <a:endParaRPr lang="en-GB" sz="2200" dirty="0"/>
          </a:p>
        </p:txBody>
      </p:sp>
    </p:spTree>
    <p:extLst>
      <p:ext uri="{BB962C8B-B14F-4D97-AF65-F5344CB8AC3E}">
        <p14:creationId xmlns:p14="http://schemas.microsoft.com/office/powerpoint/2010/main" val="3471180286"/>
      </p:ext>
    </p:extLst>
  </p:cSld>
  <p:clrMapOvr>
    <a:masterClrMapping/>
  </p:clrMapOvr>
</p:sld>
</file>

<file path=ppt/slides/slide1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182</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149311441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182</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182</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056547739"/>
      </p:ext>
    </p:extLst>
  </p:cSld>
  <p:clrMapOvr>
    <a:masterClrMapping/>
  </p:clrMapOvr>
</p:sld>
</file>

<file path=ppt/slides/slide1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183</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3784229346"/>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183</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183</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396876109"/>
      </p:ext>
    </p:extLst>
  </p:cSld>
  <p:clrMapOvr>
    <a:masterClrMapping/>
  </p:clrMapOvr>
</p:sld>
</file>

<file path=ppt/slides/slide1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1826700643"/>
      </p:ext>
    </p:extLst>
  </p:cSld>
  <p:clrMapOvr>
    <a:masterClrMapping/>
  </p:clrMapOvr>
</p:sld>
</file>

<file path=ppt/slides/slide1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solidFill>
                  <a:schemeClr val="bg1"/>
                </a:solidFill>
              </a:rPr>
              <a:t>Specijalizovani pravosudni kurs </a:t>
            </a:r>
          </a:p>
          <a:p>
            <a:pPr algn="r"/>
            <a:r>
              <a:rPr lang="sr-Latn-RS" sz="3200" b="1" dirty="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41689" y="2692650"/>
            <a:ext cx="8525021" cy="1668149"/>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V</a:t>
            </a:r>
            <a:endParaRPr lang="en-GB" sz="3200" b="1" dirty="0">
              <a:ea typeface="ＭＳ Ｐゴシック" charset="0"/>
              <a:cs typeface="ＭＳ Ｐゴシック" charset="0"/>
            </a:endParaRPr>
          </a:p>
          <a:p>
            <a:pPr algn="ctr" eaLnBrk="1" hangingPunct="1">
              <a:lnSpc>
                <a:spcPct val="80000"/>
              </a:lnSpc>
            </a:pPr>
            <a:endParaRPr lang="en-GB" sz="3200" b="1" dirty="0">
              <a:ea typeface="ＭＳ Ｐゴシック" charset="0"/>
            </a:endParaRPr>
          </a:p>
          <a:p>
            <a:pPr algn="ctr" eaLnBrk="1" hangingPunct="1">
              <a:lnSpc>
                <a:spcPct val="80000"/>
              </a:lnSpc>
            </a:pPr>
            <a:r>
              <a:rPr lang="sr-Latn-RS" sz="3200" b="1" dirty="0" smtClean="0">
                <a:ea typeface="ＭＳ Ｐゴシック" charset="0"/>
              </a:rPr>
              <a:t>Rezime</a:t>
            </a:r>
            <a:endParaRPr lang="en-GB" sz="3200" b="1" dirty="0"/>
          </a:p>
          <a:p>
            <a:pPr algn="ctr">
              <a:lnSpc>
                <a:spcPct val="80000"/>
              </a:lnSpc>
            </a:pPr>
            <a:endParaRPr lang="en-GB" sz="3200" b="1" dirty="0"/>
          </a:p>
        </p:txBody>
      </p:sp>
    </p:spTree>
    <p:extLst>
      <p:ext uri="{BB962C8B-B14F-4D97-AF65-F5344CB8AC3E}">
        <p14:creationId xmlns:p14="http://schemas.microsoft.com/office/powerpoint/2010/main" val="4167691582"/>
      </p:ext>
    </p:extLst>
  </p:cSld>
  <p:clrMapOvr>
    <a:masterClrMapping/>
  </p:clrMapOvr>
</p:sld>
</file>

<file path=ppt/slides/slide1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Rezime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193778"/>
            <a:ext cx="4138917" cy="4967514"/>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Podsetiti se opštih pojmova koji se odnose na visokotehnološki kriminal i dokaze u elektronskom obliku, kao i odgovarajućih odredbi Budmpeštanske konvencije;</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Razumeti različite kanale i mehanizme zvanične međunarodne saradnje;</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Razmotriti </a:t>
            </a:r>
            <a:r>
              <a:rPr lang="sr-Latn-RS" sz="2200" i="1" dirty="0" smtClean="0"/>
              <a:t>pregled Budmipeštanske konvencije kao vodećeg alata </a:t>
            </a:r>
            <a:r>
              <a:rPr lang="sr-Latn-RS" sz="2200" i="1" dirty="0"/>
              <a:t>saradnje u oblasti visokotehnološkog kriminala i elektronskih dokaza; </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551587" y="1193778"/>
            <a:ext cx="4138917" cy="2259080"/>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a:t>Utvrditi sličnosti u različitim kanalima i mehanizmima međunarodne saradnje; </a:t>
            </a:r>
            <a:r>
              <a:rPr lang="en-GB" sz="2200" i="1" dirty="0"/>
              <a:t> </a:t>
            </a:r>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a:t>Razmotriti </a:t>
            </a:r>
            <a:r>
              <a:rPr lang="sr-Latn-RS" sz="2200" i="1" dirty="0" smtClean="0"/>
              <a:t>pregled </a:t>
            </a:r>
            <a:r>
              <a:rPr lang="sr-Latn-RS" sz="2200" i="1" dirty="0"/>
              <a:t>Drugog dodatnog protokola kao </a:t>
            </a:r>
            <a:r>
              <a:rPr lang="sr-Latn-RS" sz="2200" i="1" dirty="0" smtClean="0"/>
              <a:t>mehanizma </a:t>
            </a:r>
            <a:r>
              <a:rPr lang="sr-Latn-RS" sz="2200" i="1" dirty="0"/>
              <a:t>koji omogućava međunarodnu saradnju. </a:t>
            </a:r>
            <a:endParaRPr lang="en-GB" sz="2200" i="1" dirty="0"/>
          </a:p>
        </p:txBody>
      </p:sp>
    </p:spTree>
    <p:extLst>
      <p:ext uri="{BB962C8B-B14F-4D97-AF65-F5344CB8AC3E}">
        <p14:creationId xmlns:p14="http://schemas.microsoft.com/office/powerpoint/2010/main" val="124746621"/>
      </p:ext>
    </p:extLst>
  </p:cSld>
  <p:clrMapOvr>
    <a:masterClrMapping/>
  </p:clrMapOvr>
</p:sld>
</file>

<file path=ppt/slides/slide1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187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187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dirty="0" smtClean="0"/>
              <a:t>Podsetnik: Budimpeštanska konvencija i </a:t>
            </a:r>
          </a:p>
          <a:p>
            <a:pPr algn="r" eaLnBrk="1" hangingPunct="1">
              <a:lnSpc>
                <a:spcPct val="80000"/>
              </a:lnSpc>
            </a:pPr>
            <a:r>
              <a:rPr lang="sr-Latn-RS" sz="3200" dirty="0" smtClean="0"/>
              <a:t>alati međunarodne saradnje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pic>
        <p:nvPicPr>
          <p:cNvPr id="11" name="Picture 10">
            <a:extLst>
              <a:ext uri="{FF2B5EF4-FFF2-40B4-BE49-F238E27FC236}">
                <a16:creationId xmlns:a16="http://schemas.microsoft.com/office/drawing/2014/main" id="{6C59456A-02DA-0F46-BF32-314184E697A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706029" y="2029522"/>
            <a:ext cx="3731941" cy="2798956"/>
          </a:xfrm>
          <a:prstGeom prst="rect">
            <a:avLst/>
          </a:prstGeom>
        </p:spPr>
      </p:pic>
    </p:spTree>
    <p:extLst>
      <p:ext uri="{BB962C8B-B14F-4D97-AF65-F5344CB8AC3E}">
        <p14:creationId xmlns:p14="http://schemas.microsoft.com/office/powerpoint/2010/main" val="68391522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19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19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 </a:t>
            </a:r>
            <a:r>
              <a:rPr lang="en-GB" sz="3200" b="1" dirty="0"/>
              <a:t>– </a:t>
            </a:r>
            <a:r>
              <a:rPr lang="sr-Latn-RS" sz="3200" b="1" dirty="0" smtClean="0"/>
              <a:t>Nezakonit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5796"/>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r-Latn-RS" dirty="0" smtClean="0"/>
              <a:t>Svaka Strana ugovornica treba da usvoji zakonodavne i druge mere, neophodne da bi se kao krivično delo u domaćem pravu propisao protivpravni </a:t>
            </a:r>
            <a:r>
              <a:rPr lang="sr-Latn-RS" b="1" dirty="0" smtClean="0">
                <a:solidFill>
                  <a:srgbClr val="FF0000"/>
                </a:solidFill>
              </a:rPr>
              <a:t>pristup</a:t>
            </a:r>
            <a:r>
              <a:rPr lang="sr-Latn-RS" dirty="0" smtClean="0"/>
              <a:t> računarskom sistemu kao celini ili bilo kom njegovom delu, kada je učinjeno sa namerom. Strana ugovornica može da uslovi da je delo učinjeno kršenjem mera bezbednosti s namerom pribavljanja računarskih podataka ili s nekom drugom nečasnom namerom, ili u vezi s računarskim sistemom koji je povezan sa drugim računarskim sistemom.</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258176" y="991653"/>
            <a:ext cx="4747018" cy="5262979"/>
          </a:xfrm>
          <a:prstGeom prst="rect">
            <a:avLst/>
          </a:prstGeom>
        </p:spPr>
        <p:txBody>
          <a:bodyPr wrap="square">
            <a:spAutoFit/>
          </a:bodyPr>
          <a:lstStyle/>
          <a:p>
            <a:pPr marL="342900" indent="-342900" algn="just">
              <a:buFont typeface="Wingdings" pitchFamily="2" charset="2"/>
              <a:buChar char="ü"/>
            </a:pPr>
            <a:r>
              <a:rPr lang="sr-Latn-RS" sz="2100" dirty="0" smtClean="0"/>
              <a:t>Pristup uključuje ulaz u drugi računarski sistem</a:t>
            </a:r>
            <a:r>
              <a:rPr lang="en-US" sz="2100" dirty="0" smtClean="0"/>
              <a:t>:</a:t>
            </a:r>
            <a:endParaRPr lang="en-US" sz="2100" dirty="0"/>
          </a:p>
          <a:p>
            <a:pPr marL="800100" lvl="1" indent="-342900" algn="just">
              <a:buFont typeface="Wingdings" pitchFamily="2" charset="2"/>
              <a:buChar char="ü"/>
            </a:pPr>
            <a:r>
              <a:rPr lang="sr-Latn-RS" sz="2100" dirty="0" smtClean="0"/>
              <a:t>Kada je on povezan putem javne telekomunikacione mreže</a:t>
            </a:r>
            <a:r>
              <a:rPr lang="en-US" sz="2100" dirty="0" smtClean="0"/>
              <a:t>; </a:t>
            </a:r>
            <a:endParaRPr lang="en-US" sz="2100" dirty="0"/>
          </a:p>
          <a:p>
            <a:pPr marL="800100" lvl="1" indent="-342900" algn="just">
              <a:buFont typeface="Wingdings" pitchFamily="2" charset="2"/>
              <a:buChar char="ü"/>
            </a:pPr>
            <a:r>
              <a:rPr lang="sr-Latn-RS" sz="2100" dirty="0" smtClean="0"/>
              <a:t>U računarski sistem na istoj mreži (LAN ili intranet mreža u okviru jedne organizacije</a:t>
            </a:r>
            <a:r>
              <a:rPr lang="en-US" sz="2100" dirty="0" smtClean="0"/>
              <a:t>)</a:t>
            </a:r>
            <a:r>
              <a:rPr lang="sr-Latn-RS" sz="2100" dirty="0" smtClean="0"/>
              <a:t>.</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Pristup ne uključuje puko slanje mejla ili fajla računarskom sistemu;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Metod komunikacije sa računarskim sistemom nije od značaja (iz daljine, putem bežičnih linkova, ili izbliza).</a:t>
            </a:r>
            <a:endParaRPr lang="en-GB" sz="2100" dirty="0"/>
          </a:p>
        </p:txBody>
      </p:sp>
    </p:spTree>
    <p:extLst>
      <p:ext uri="{BB962C8B-B14F-4D97-AF65-F5344CB8AC3E}">
        <p14:creationId xmlns:p14="http://schemas.microsoft.com/office/powerpoint/2010/main" val="10240211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Program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36290" y="1213548"/>
            <a:ext cx="3791244" cy="3785652"/>
          </a:xfrm>
          <a:prstGeom prst="rect">
            <a:avLst/>
          </a:prstGeom>
        </p:spPr>
        <p:txBody>
          <a:bodyPr wrap="square">
            <a:spAutoFit/>
          </a:bodyPr>
          <a:lstStyle/>
          <a:p>
            <a:pPr marL="342900" indent="-342900" algn="just" eaLnBrk="1" hangingPunct="1">
              <a:buFont typeface="Wingdings" pitchFamily="2" charset="2"/>
              <a:buChar char="Ø"/>
            </a:pPr>
            <a:r>
              <a:rPr lang="sr-Latn-RS" sz="2000" b="1" dirty="0" smtClean="0"/>
              <a:t>Deo </a:t>
            </a:r>
            <a:r>
              <a:rPr lang="en-US" sz="2000" b="1" dirty="0" smtClean="0"/>
              <a:t>I</a:t>
            </a:r>
            <a:endParaRPr lang="en-GB" sz="2000" b="1" dirty="0"/>
          </a:p>
          <a:p>
            <a:pPr marL="342900" indent="-342900" algn="just" eaLnBrk="1" hangingPunct="1">
              <a:buFont typeface="Wingdings" pitchFamily="2" charset="2"/>
              <a:buChar char="ü"/>
            </a:pPr>
            <a:r>
              <a:rPr lang="sr-Latn-RS" sz="2000" i="1" dirty="0" smtClean="0"/>
              <a:t>Podsetnik: visokotehnološki kriminal i dokazi u elektronskom obliku</a:t>
            </a:r>
            <a:endParaRPr lang="en-GB" sz="2000" i="1" dirty="0"/>
          </a:p>
          <a:p>
            <a:pPr marL="0" indent="0" algn="just" eaLnBrk="1" hangingPunct="1">
              <a:buNone/>
            </a:pPr>
            <a:endParaRPr lang="en-GB" sz="2000" dirty="0"/>
          </a:p>
          <a:p>
            <a:pPr marL="342900" indent="-342900" algn="just" eaLnBrk="1" hangingPunct="1">
              <a:buFont typeface="Wingdings" pitchFamily="2" charset="2"/>
              <a:buChar char="Ø"/>
            </a:pPr>
            <a:r>
              <a:rPr lang="sr-Latn-RS" sz="2000" b="1" dirty="0" smtClean="0"/>
              <a:t>Deo</a:t>
            </a:r>
            <a:r>
              <a:rPr lang="en-US" sz="2000" b="1" dirty="0"/>
              <a:t> </a:t>
            </a:r>
            <a:r>
              <a:rPr lang="en-US" sz="2000" b="1" dirty="0" smtClean="0"/>
              <a:t>II</a:t>
            </a:r>
            <a:endParaRPr lang="en-GB" sz="2000" b="1" dirty="0"/>
          </a:p>
          <a:p>
            <a:pPr marL="342900" indent="-342900" algn="just" eaLnBrk="1" hangingPunct="1">
              <a:buFont typeface="Wingdings" pitchFamily="2" charset="2"/>
              <a:buChar char="ü"/>
            </a:pPr>
            <a:r>
              <a:rPr lang="sr-Latn-RS" sz="2000" i="1" dirty="0" smtClean="0"/>
              <a:t>Različiti pristupi zvaničnoj međunarodnoj saradnji</a:t>
            </a:r>
            <a:endParaRPr lang="en-GB" sz="2000" i="1" dirty="0"/>
          </a:p>
          <a:p>
            <a:pPr marL="0" indent="0" algn="just" eaLnBrk="1" hangingPunct="1">
              <a:buNone/>
            </a:pPr>
            <a:endParaRPr lang="en-GB" sz="2000" dirty="0"/>
          </a:p>
          <a:p>
            <a:pPr marL="342900" indent="-342900" algn="just" eaLnBrk="1" hangingPunct="1">
              <a:buFont typeface="Wingdings" pitchFamily="2" charset="2"/>
              <a:buChar char="Ø"/>
            </a:pPr>
            <a:r>
              <a:rPr lang="sr-Latn-RS" sz="2000" b="1" dirty="0" smtClean="0"/>
              <a:t>Deo </a:t>
            </a:r>
            <a:r>
              <a:rPr lang="en-US" sz="2000" b="1" dirty="0" smtClean="0"/>
              <a:t>III</a:t>
            </a:r>
            <a:endParaRPr lang="en-GB" sz="2000" b="1" dirty="0"/>
          </a:p>
          <a:p>
            <a:pPr marL="342900" indent="-342900" algn="just">
              <a:buFont typeface="Wingdings" pitchFamily="2" charset="2"/>
              <a:buChar char="ü"/>
            </a:pPr>
            <a:r>
              <a:rPr lang="sr-Latn-RS" sz="2000" i="1" dirty="0" smtClean="0"/>
              <a:t>Budimpeštanska konvencija, pregled</a:t>
            </a:r>
            <a:endParaRPr lang="en-GB" sz="2000" i="1" dirty="0"/>
          </a:p>
        </p:txBody>
      </p:sp>
      <p:sp>
        <p:nvSpPr>
          <p:cNvPr id="6" name="Rectangle 5">
            <a:extLst>
              <a:ext uri="{FF2B5EF4-FFF2-40B4-BE49-F238E27FC236}">
                <a16:creationId xmlns:a16="http://schemas.microsoft.com/office/drawing/2014/main" id="{EA3FFC4F-A0C7-6241-A6A3-D4D1CB58E595}"/>
              </a:ext>
            </a:extLst>
          </p:cNvPr>
          <p:cNvSpPr/>
          <p:nvPr/>
        </p:nvSpPr>
        <p:spPr>
          <a:xfrm>
            <a:off x="4663440" y="1213548"/>
            <a:ext cx="4245429" cy="1323439"/>
          </a:xfrm>
          <a:prstGeom prst="rect">
            <a:avLst/>
          </a:prstGeom>
        </p:spPr>
        <p:txBody>
          <a:bodyPr wrap="square">
            <a:spAutoFit/>
          </a:bodyPr>
          <a:lstStyle/>
          <a:p>
            <a:pPr marL="342900" indent="-342900" algn="just" eaLnBrk="1" hangingPunct="1">
              <a:lnSpc>
                <a:spcPct val="80000"/>
              </a:lnSpc>
              <a:buFont typeface="Wingdings" pitchFamily="2" charset="2"/>
              <a:buChar char="Ø"/>
            </a:pPr>
            <a:r>
              <a:rPr lang="sr-Latn-RS" sz="2000" b="1" dirty="0" smtClean="0"/>
              <a:t>Deo </a:t>
            </a:r>
            <a:r>
              <a:rPr lang="en-US" sz="2000" b="1" dirty="0" smtClean="0"/>
              <a:t>IV</a:t>
            </a:r>
            <a:endParaRPr lang="en-GB" sz="2000" b="1" dirty="0"/>
          </a:p>
          <a:p>
            <a:pPr marL="342900" indent="-342900" algn="just">
              <a:lnSpc>
                <a:spcPct val="80000"/>
              </a:lnSpc>
              <a:buFont typeface="Wingdings" pitchFamily="2" charset="2"/>
              <a:buChar char="ü"/>
            </a:pPr>
            <a:r>
              <a:rPr lang="sr-Latn-RS" sz="2000" i="1" dirty="0" smtClean="0"/>
              <a:t>Drugi dodatni protokol, pregled</a:t>
            </a:r>
            <a:endParaRPr lang="en-GB" sz="2000" i="1" dirty="0"/>
          </a:p>
          <a:p>
            <a:pPr marL="0" indent="0" algn="just" eaLnBrk="1" hangingPunct="1">
              <a:lnSpc>
                <a:spcPct val="80000"/>
              </a:lnSpc>
              <a:buNone/>
            </a:pPr>
            <a:endParaRPr lang="en-GB" sz="2000" dirty="0"/>
          </a:p>
          <a:p>
            <a:pPr marL="342900" indent="-342900" algn="just" eaLnBrk="1" hangingPunct="1">
              <a:lnSpc>
                <a:spcPct val="80000"/>
              </a:lnSpc>
              <a:buFont typeface="Wingdings" pitchFamily="2" charset="2"/>
              <a:buChar char="Ø"/>
            </a:pPr>
            <a:r>
              <a:rPr lang="sr-Latn-RS" sz="2000" b="1" dirty="0" smtClean="0"/>
              <a:t>Deo </a:t>
            </a:r>
            <a:r>
              <a:rPr lang="en-US" sz="2000" b="1" dirty="0"/>
              <a:t>V</a:t>
            </a:r>
            <a:endParaRPr lang="en-GB" sz="2000" b="1" dirty="0"/>
          </a:p>
          <a:p>
            <a:pPr marL="342900" indent="-342900" algn="just">
              <a:lnSpc>
                <a:spcPct val="80000"/>
              </a:lnSpc>
              <a:buFont typeface="Wingdings" pitchFamily="2" charset="2"/>
              <a:buChar char="ü"/>
            </a:pPr>
            <a:r>
              <a:rPr lang="sr-Latn-RS" sz="2000" i="1" dirty="0" smtClean="0"/>
              <a:t>Rezime</a:t>
            </a:r>
            <a:endParaRPr lang="en-US" sz="2000" i="1" dirty="0"/>
          </a:p>
        </p:txBody>
      </p:sp>
    </p:spTree>
    <p:extLst>
      <p:ext uri="{BB962C8B-B14F-4D97-AF65-F5344CB8AC3E}">
        <p14:creationId xmlns:p14="http://schemas.microsoft.com/office/powerpoint/2010/main" val="229725584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 </a:t>
            </a:r>
            <a:r>
              <a:rPr lang="en-GB" sz="3200" b="1" dirty="0"/>
              <a:t>– </a:t>
            </a:r>
            <a:r>
              <a:rPr lang="sr-Latn-RS" sz="3200" b="1" dirty="0" smtClean="0"/>
              <a:t>Nezakonit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propisao protivpravni pristup računarskom sistemu </a:t>
            </a:r>
            <a:r>
              <a:rPr lang="sr-Latn-RS" b="1" dirty="0">
                <a:solidFill>
                  <a:srgbClr val="FF0000"/>
                </a:solidFill>
              </a:rPr>
              <a:t>kao celini ili </a:t>
            </a:r>
            <a:r>
              <a:rPr lang="sr-Latn-RS" b="1" dirty="0" smtClean="0">
                <a:solidFill>
                  <a:srgbClr val="FF0000"/>
                </a:solidFill>
              </a:rPr>
              <a:t>bilo kom </a:t>
            </a:r>
            <a:r>
              <a:rPr lang="sr-Latn-RS" b="1" dirty="0">
                <a:solidFill>
                  <a:srgbClr val="FF0000"/>
                </a:solidFill>
              </a:rPr>
              <a:t>njegovom delu</a:t>
            </a:r>
            <a:r>
              <a:rPr lang="sr-Latn-RS" dirty="0"/>
              <a:t>, kada je učinjeno sa namerom. Strana ugovornica može da uslovi da je delo učinjeno kršenjem mera bezbednosti s namerom pribavljanja računarskih podataka ili s nekom drugom nečasnom namerom, ili u vezi s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139321"/>
          </a:xfrm>
          <a:prstGeom prst="rect">
            <a:avLst/>
          </a:prstGeom>
        </p:spPr>
        <p:txBody>
          <a:bodyPr wrap="square">
            <a:spAutoFit/>
          </a:bodyPr>
          <a:lstStyle/>
          <a:p>
            <a:pPr marL="342900" indent="-342900" algn="just">
              <a:buFont typeface="Wingdings" pitchFamily="2" charset="2"/>
              <a:buChar char="ü"/>
            </a:pPr>
            <a:r>
              <a:rPr lang="sr-Latn-RS" sz="2200" dirty="0" smtClean="0"/>
              <a:t>Deo računarskog sistema podrazumeva sledeće</a:t>
            </a:r>
            <a:r>
              <a:rPr lang="en-GB" sz="2200" dirty="0" smtClean="0"/>
              <a:t>:</a:t>
            </a:r>
            <a:endParaRPr lang="en-GB" sz="2200" dirty="0"/>
          </a:p>
          <a:p>
            <a:pPr marL="800100" lvl="1" indent="-342900" algn="just">
              <a:buFont typeface="Wingdings" pitchFamily="2" charset="2"/>
              <a:buChar char="ü"/>
            </a:pPr>
            <a:r>
              <a:rPr lang="en-US" sz="2200" dirty="0" smtClean="0"/>
              <a:t>Hard</a:t>
            </a:r>
            <a:r>
              <a:rPr lang="sr-Latn-RS" sz="2200" dirty="0" smtClean="0"/>
              <a:t>ver</a:t>
            </a:r>
            <a:r>
              <a:rPr lang="en-US" sz="2200" dirty="0" smtClean="0"/>
              <a:t> </a:t>
            </a:r>
            <a:endParaRPr lang="en-US" sz="2200" dirty="0"/>
          </a:p>
          <a:p>
            <a:pPr marL="800100" lvl="1" indent="-342900" algn="just">
              <a:buFont typeface="Wingdings" pitchFamily="2" charset="2"/>
              <a:buChar char="ü"/>
            </a:pPr>
            <a:r>
              <a:rPr lang="sr-Latn-RS" sz="2200" dirty="0" smtClean="0"/>
              <a:t>Komponente</a:t>
            </a:r>
            <a:r>
              <a:rPr lang="en-US" sz="2200" dirty="0" smtClean="0"/>
              <a:t> </a:t>
            </a:r>
            <a:endParaRPr lang="en-US" sz="2200" dirty="0"/>
          </a:p>
          <a:p>
            <a:pPr marL="800100" lvl="1" indent="-342900">
              <a:buFont typeface="Wingdings" pitchFamily="2" charset="2"/>
              <a:buChar char="ü"/>
            </a:pPr>
            <a:r>
              <a:rPr lang="en-US" sz="2200" dirty="0" smtClean="0"/>
              <a:t>S</a:t>
            </a:r>
            <a:r>
              <a:rPr lang="sr-Latn-RS" sz="2200" dirty="0" smtClean="0"/>
              <a:t>ačuvane podatke instaliranog sistema</a:t>
            </a:r>
            <a:r>
              <a:rPr lang="en-US" sz="2200" dirty="0" smtClean="0"/>
              <a:t> </a:t>
            </a:r>
            <a:endParaRPr lang="en-US" sz="2200" dirty="0"/>
          </a:p>
          <a:p>
            <a:pPr marL="800100" lvl="1" indent="-342900" algn="just">
              <a:buFont typeface="Wingdings" pitchFamily="2" charset="2"/>
              <a:buChar char="ü"/>
            </a:pPr>
            <a:r>
              <a:rPr lang="en-US" sz="2200" dirty="0" smtClean="0"/>
              <a:t>D</a:t>
            </a:r>
            <a:r>
              <a:rPr lang="sr-Latn-RS" sz="2200" dirty="0" smtClean="0"/>
              <a:t>irektorijume</a:t>
            </a:r>
            <a:r>
              <a:rPr lang="en-US" sz="2200" dirty="0" smtClean="0"/>
              <a:t> </a:t>
            </a:r>
            <a:endParaRPr lang="en-US" sz="2200" dirty="0"/>
          </a:p>
          <a:p>
            <a:pPr marL="800100" lvl="1" indent="-342900" algn="just">
              <a:buFont typeface="Wingdings" pitchFamily="2" charset="2"/>
              <a:buChar char="ü"/>
            </a:pPr>
            <a:r>
              <a:rPr lang="sr-Latn-RS" sz="2200" dirty="0" smtClean="0"/>
              <a:t>Podatke o saobraćaju</a:t>
            </a:r>
            <a:endParaRPr lang="en-US" sz="2200" dirty="0"/>
          </a:p>
          <a:p>
            <a:pPr marL="800100" lvl="1" indent="-342900" algn="just">
              <a:buFont typeface="Wingdings" pitchFamily="2" charset="2"/>
              <a:buChar char="ü"/>
            </a:pPr>
            <a:r>
              <a:rPr lang="sr-Latn-RS" sz="2200" dirty="0" smtClean="0"/>
              <a:t>Podatke u vezi sa sadržajem</a:t>
            </a:r>
            <a:endParaRPr lang="en-GB" sz="2200" dirty="0"/>
          </a:p>
        </p:txBody>
      </p:sp>
    </p:spTree>
    <p:extLst>
      <p:ext uri="{BB962C8B-B14F-4D97-AF65-F5344CB8AC3E}">
        <p14:creationId xmlns:p14="http://schemas.microsoft.com/office/powerpoint/2010/main" val="176396373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 </a:t>
            </a:r>
            <a:r>
              <a:rPr lang="en-GB" sz="3200" b="1" dirty="0"/>
              <a:t>– </a:t>
            </a:r>
            <a:r>
              <a:rPr lang="sr-Latn-RS" sz="3200" b="1" dirty="0" smtClean="0"/>
              <a:t>Nezakonit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propisao </a:t>
            </a:r>
            <a:r>
              <a:rPr lang="sr-Latn-RS" b="1" dirty="0">
                <a:solidFill>
                  <a:srgbClr val="FF0000"/>
                </a:solidFill>
              </a:rPr>
              <a:t>protivpravni</a:t>
            </a:r>
            <a:r>
              <a:rPr lang="sr-Latn-RS" dirty="0"/>
              <a:t> pristup računarskom sistemu kao celini ili bilo kom njegovom delu, kada je učinjeno sa namerom. Strana ugovornica može da uslovi da je delo učinjeno kršenjem mera bezbednosti s namerom pribavljanja računarskih podataka ili s nekom drugom nečasnom namerom, ili u vezi s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800767"/>
          </a:xfrm>
          <a:prstGeom prst="rect">
            <a:avLst/>
          </a:prstGeom>
        </p:spPr>
        <p:txBody>
          <a:bodyPr wrap="square">
            <a:spAutoFit/>
          </a:bodyPr>
          <a:lstStyle/>
          <a:p>
            <a:pPr marL="342900" indent="-342900" algn="just">
              <a:buFont typeface="Wingdings" pitchFamily="2" charset="2"/>
              <a:buChar char="ü"/>
            </a:pPr>
            <a:r>
              <a:rPr lang="sr-Latn-RS" sz="2200" dirty="0" smtClean="0"/>
              <a:t>Pristup mora biti neovlašćen kako bi predstavljao krivično delo. </a:t>
            </a:r>
          </a:p>
          <a:p>
            <a:pPr algn="just"/>
            <a:endParaRPr lang="en-GB" sz="2200" dirty="0"/>
          </a:p>
          <a:p>
            <a:pPr marL="342900" indent="-342900" algn="just">
              <a:buFont typeface="Wingdings" pitchFamily="2" charset="2"/>
              <a:buChar char="ü"/>
            </a:pPr>
            <a:r>
              <a:rPr lang="sr-Latn-RS" sz="2200" dirty="0" smtClean="0"/>
              <a:t>Pristup računarskom sistemu koji dozvoljava slobodan i otvoren pristup javnosti ne treba inkriminisati. </a:t>
            </a:r>
            <a:endParaRPr lang="en-GB" sz="2200" dirty="0"/>
          </a:p>
          <a:p>
            <a:pPr algn="just"/>
            <a:endParaRPr lang="en-GB" sz="2200" dirty="0"/>
          </a:p>
        </p:txBody>
      </p:sp>
    </p:spTree>
    <p:extLst>
      <p:ext uri="{BB962C8B-B14F-4D97-AF65-F5344CB8AC3E}">
        <p14:creationId xmlns:p14="http://schemas.microsoft.com/office/powerpoint/2010/main" val="27272792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7FA81925-418B-D44C-9255-2AEBBFBC0ADA}"/>
              </a:ext>
            </a:extLst>
          </p:cNvPr>
          <p:cNvSpPr/>
          <p:nvPr/>
        </p:nvSpPr>
        <p:spPr>
          <a:xfrm>
            <a:off x="755576" y="1439225"/>
            <a:ext cx="7704856" cy="4770537"/>
          </a:xfrm>
          <a:prstGeom prst="rect">
            <a:avLst/>
          </a:prstGeom>
        </p:spPr>
        <p:txBody>
          <a:bodyPr wrap="square">
            <a:spAutoFit/>
          </a:bodyPr>
          <a:lstStyle/>
          <a:p>
            <a:pPr marL="342900" indent="-342900" algn="just">
              <a:buFont typeface="Wingdings" pitchFamily="2" charset="2"/>
              <a:buChar char="Ø"/>
            </a:pPr>
            <a:r>
              <a:rPr lang="sr-Latn-RS" sz="2400" dirty="0" smtClean="0">
                <a:latin typeface="+mj-lt"/>
              </a:rPr>
              <a:t>U Budimpeštanskoj konvenciji nema definicije „bez ovlašćenja“</a:t>
            </a:r>
            <a:endParaRPr lang="en-US" sz="2400" dirty="0">
              <a:latin typeface="+mj-lt"/>
            </a:endParaRPr>
          </a:p>
          <a:p>
            <a:pPr marL="342900" indent="-342900" algn="just">
              <a:buFont typeface="Wingdings" pitchFamily="2" charset="2"/>
              <a:buChar char="Ø"/>
            </a:pPr>
            <a:endParaRPr lang="en-US" sz="2400" dirty="0">
              <a:latin typeface="+mj-lt"/>
            </a:endParaRPr>
          </a:p>
          <a:p>
            <a:pPr marL="342900" indent="-342900" algn="just">
              <a:buFont typeface="Wingdings" pitchFamily="2" charset="2"/>
              <a:buChar char="Ø"/>
            </a:pPr>
            <a:r>
              <a:rPr lang="sr-Latn-RS" sz="2400" dirty="0" smtClean="0">
                <a:latin typeface="+mj-lt"/>
              </a:rPr>
              <a:t>Zemlje koje su usvojile definicije</a:t>
            </a:r>
            <a:r>
              <a:rPr lang="en-US" sz="2400" dirty="0" smtClean="0">
                <a:latin typeface="+mj-lt"/>
              </a:rPr>
              <a:t>:</a:t>
            </a:r>
            <a:endParaRPr lang="en-US" sz="2400" dirty="0">
              <a:latin typeface="+mj-lt"/>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endParaRPr lang="en-US" sz="2400" i="1" dirty="0">
              <a:latin typeface="+mj-lt"/>
              <a:ea typeface="Verdana" panose="020B0604030504040204" pitchFamily="34" charset="0"/>
            </a:endParaRPr>
          </a:p>
          <a:p>
            <a:pPr marL="342900" indent="-342900" algn="just">
              <a:buFont typeface="Wingdings" pitchFamily="2" charset="2"/>
              <a:buChar char="Ø"/>
            </a:pPr>
            <a:r>
              <a:rPr lang="sr-Latn-RS" sz="2400" dirty="0" smtClean="0">
                <a:latin typeface="+mj-lt"/>
                <a:ea typeface="Verdana" panose="020B0604030504040204" pitchFamily="34" charset="0"/>
              </a:rPr>
              <a:t>Elementi</a:t>
            </a:r>
            <a:r>
              <a:rPr lang="en-US" sz="2400" dirty="0" smtClean="0">
                <a:latin typeface="+mj-lt"/>
                <a:ea typeface="Verdana" panose="020B0604030504040204" pitchFamily="34" charset="0"/>
              </a:rPr>
              <a:t>: </a:t>
            </a:r>
            <a:endParaRPr lang="en-US" sz="2400" dirty="0">
              <a:latin typeface="+mj-lt"/>
              <a:ea typeface="Verdana" panose="020B0604030504040204" pitchFamily="34" charset="0"/>
            </a:endParaRPr>
          </a:p>
          <a:p>
            <a:pPr marL="800100" lvl="1" indent="-342900" algn="just">
              <a:buFont typeface="Wingdings" pitchFamily="2" charset="2"/>
              <a:buChar char="Ø"/>
            </a:pPr>
            <a:r>
              <a:rPr lang="sr-Latn-RS" sz="2000" dirty="0" smtClean="0">
                <a:latin typeface="Verdana" panose="020B0604030504040204" pitchFamily="34" charset="0"/>
                <a:ea typeface="Verdana" panose="020B0604030504040204" pitchFamily="34" charset="0"/>
              </a:rPr>
              <a:t>Pravo da se kontroliše pristup date vrste; </a:t>
            </a:r>
            <a:endParaRPr lang="en-US" sz="2000"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sz="2000" dirty="0" smtClean="0">
                <a:latin typeface="Verdana" panose="020B0604030504040204" pitchFamily="34" charset="0"/>
                <a:ea typeface="Verdana" panose="020B0604030504040204" pitchFamily="34" charset="0"/>
              </a:rPr>
              <a:t>Saglasnost lica koje to pravo poseduje. </a:t>
            </a:r>
            <a:endParaRPr lang="en-US" sz="2000" dirty="0">
              <a:latin typeface="Verdana" panose="020B0604030504040204" pitchFamily="34" charset="0"/>
              <a:ea typeface="Verdana" panose="020B0604030504040204" pitchFamily="34" charset="0"/>
            </a:endParaRPr>
          </a:p>
        </p:txBody>
      </p:sp>
      <p:pic>
        <p:nvPicPr>
          <p:cNvPr id="2" name="Picture 2" descr="Flag of Singapore - Wikipedia">
            <a:extLst>
              <a:ext uri="{FF2B5EF4-FFF2-40B4-BE49-F238E27FC236}">
                <a16:creationId xmlns:a16="http://schemas.microsoft.com/office/drawing/2014/main" id="{3909F095-956F-4593-9F60-8CD852F4E5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97820" y="3265025"/>
            <a:ext cx="1522335" cy="676069"/>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8" descr="Flag of Ghana - Wikipedia">
            <a:extLst>
              <a:ext uri="{FF2B5EF4-FFF2-40B4-BE49-F238E27FC236}">
                <a16:creationId xmlns:a16="http://schemas.microsoft.com/office/drawing/2014/main" id="{2F850EBC-8C27-46B9-B5D6-3677E10DB18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28317" y="4233041"/>
            <a:ext cx="1504825" cy="667615"/>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18">
            <a:extLst>
              <a:ext uri="{FF2B5EF4-FFF2-40B4-BE49-F238E27FC236}">
                <a16:creationId xmlns:a16="http://schemas.microsoft.com/office/drawing/2014/main" id="{6216078A-5407-42DF-9DD6-8244BADABC89}"/>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23715" y="4221089"/>
            <a:ext cx="1504824" cy="667615"/>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17">
            <a:extLst>
              <a:ext uri="{FF2B5EF4-FFF2-40B4-BE49-F238E27FC236}">
                <a16:creationId xmlns:a16="http://schemas.microsoft.com/office/drawing/2014/main" id="{CFF5B4D4-9CE0-4378-B87F-06236455F15B}"/>
              </a:ext>
            </a:extLst>
          </p:cNvPr>
          <p:cNvPicPr>
            <a:picLocks noChangeAspect="1"/>
          </p:cNvPicPr>
          <p:nvPr/>
        </p:nvPicPr>
        <p:blipFill>
          <a:blip r:embed="rId6"/>
          <a:stretch>
            <a:fillRect/>
          </a:stretch>
        </p:blipFill>
        <p:spPr>
          <a:xfrm>
            <a:off x="3097820" y="4221088"/>
            <a:ext cx="1490019" cy="667615"/>
          </a:xfrm>
          <a:prstGeom prst="rect">
            <a:avLst/>
          </a:prstGeom>
        </p:spPr>
      </p:pic>
      <p:pic>
        <p:nvPicPr>
          <p:cNvPr id="20" name="Picture 19">
            <a:extLst>
              <a:ext uri="{FF2B5EF4-FFF2-40B4-BE49-F238E27FC236}">
                <a16:creationId xmlns:a16="http://schemas.microsoft.com/office/drawing/2014/main" id="{44D4336C-F224-4D4C-8F9A-0C061F1D9850}"/>
              </a:ext>
            </a:extLst>
          </p:cNvPr>
          <p:cNvPicPr>
            <a:picLocks noChangeAspect="1"/>
          </p:cNvPicPr>
          <p:nvPr/>
        </p:nvPicPr>
        <p:blipFill>
          <a:blip r:embed="rId7"/>
          <a:stretch>
            <a:fillRect/>
          </a:stretch>
        </p:blipFill>
        <p:spPr>
          <a:xfrm>
            <a:off x="6028317" y="3245482"/>
            <a:ext cx="1494886" cy="676068"/>
          </a:xfrm>
          <a:prstGeom prst="rect">
            <a:avLst/>
          </a:prstGeom>
        </p:spPr>
      </p:pic>
      <p:pic>
        <p:nvPicPr>
          <p:cNvPr id="2050" name="Picture 2" descr="Flag of the United Kingdom - Wikipedia">
            <a:extLst>
              <a:ext uri="{FF2B5EF4-FFF2-40B4-BE49-F238E27FC236}">
                <a16:creationId xmlns:a16="http://schemas.microsoft.com/office/drawing/2014/main" id="{198069C3-345D-402B-9E1A-15A5D36267CE}"/>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45418" y="3265025"/>
            <a:ext cx="1504824" cy="676068"/>
          </a:xfrm>
          <a:prstGeom prst="rect">
            <a:avLst/>
          </a:prstGeom>
          <a:noFill/>
          <a:extLst>
            <a:ext uri="{909E8E84-426E-40DD-AFC4-6F175D3DCCD1}">
              <a14:hiddenFill xmlns:a14="http://schemas.microsoft.com/office/drawing/2010/main">
                <a:solidFill>
                  <a:srgbClr val="FFFFFF"/>
                </a:solidFill>
              </a14:hiddenFill>
            </a:ext>
          </a:extLst>
        </p:spPr>
      </p:pic>
      <p:sp>
        <p:nvSpPr>
          <p:cNvPr id="21" name="Rectangle 20">
            <a:extLst>
              <a:ext uri="{FF2B5EF4-FFF2-40B4-BE49-F238E27FC236}">
                <a16:creationId xmlns:a16="http://schemas.microsoft.com/office/drawing/2014/main" id="{19404B7E-160C-4D4D-AAB7-440B57B98925}"/>
              </a:ext>
            </a:extLst>
          </p:cNvPr>
          <p:cNvSpPr/>
          <p:nvPr/>
        </p:nvSpPr>
        <p:spPr>
          <a:xfrm>
            <a:off x="1535555" y="3290257"/>
            <a:ext cx="1680354" cy="707886"/>
          </a:xfrm>
          <a:prstGeom prst="rect">
            <a:avLst/>
          </a:prstGeom>
        </p:spPr>
        <p:txBody>
          <a:bodyPr wrap="square">
            <a:spAutoFit/>
          </a:bodyPr>
          <a:lstStyle/>
          <a:p>
            <a:pPr algn="ctr"/>
            <a:r>
              <a:rPr lang="sr-Latn-RS" sz="2000" dirty="0" smtClean="0">
                <a:latin typeface="+mj-lt"/>
              </a:rPr>
              <a:t>Velika Britanija</a:t>
            </a:r>
            <a:endParaRPr lang="en-US" sz="2000" i="1" dirty="0">
              <a:latin typeface="Verdana" panose="020B0604030504040204" pitchFamily="34" charset="0"/>
              <a:ea typeface="Verdana" panose="020B0604030504040204" pitchFamily="34" charset="0"/>
            </a:endParaRPr>
          </a:p>
        </p:txBody>
      </p:sp>
      <p:sp>
        <p:nvSpPr>
          <p:cNvPr id="23" name="Rectangle 22">
            <a:extLst>
              <a:ext uri="{FF2B5EF4-FFF2-40B4-BE49-F238E27FC236}">
                <a16:creationId xmlns:a16="http://schemas.microsoft.com/office/drawing/2014/main" id="{132F466B-2E68-4023-80CD-1145A53840B2}"/>
              </a:ext>
            </a:extLst>
          </p:cNvPr>
          <p:cNvSpPr/>
          <p:nvPr/>
        </p:nvSpPr>
        <p:spPr>
          <a:xfrm>
            <a:off x="4484059" y="3388930"/>
            <a:ext cx="1680354" cy="400110"/>
          </a:xfrm>
          <a:prstGeom prst="rect">
            <a:avLst/>
          </a:prstGeom>
        </p:spPr>
        <p:txBody>
          <a:bodyPr wrap="square">
            <a:spAutoFit/>
          </a:bodyPr>
          <a:lstStyle/>
          <a:p>
            <a:pPr algn="ctr"/>
            <a:r>
              <a:rPr lang="sr-Latn-RS" sz="2000" dirty="0" smtClean="0">
                <a:latin typeface="+mj-lt"/>
              </a:rPr>
              <a:t>Singapur</a:t>
            </a:r>
            <a:endParaRPr lang="en-US" sz="2000" i="1" dirty="0">
              <a:latin typeface="Verdana" panose="020B0604030504040204" pitchFamily="34" charset="0"/>
              <a:ea typeface="Verdana" panose="020B0604030504040204" pitchFamily="34" charset="0"/>
            </a:endParaRPr>
          </a:p>
        </p:txBody>
      </p:sp>
      <p:sp>
        <p:nvSpPr>
          <p:cNvPr id="25" name="Rectangle 24">
            <a:extLst>
              <a:ext uri="{FF2B5EF4-FFF2-40B4-BE49-F238E27FC236}">
                <a16:creationId xmlns:a16="http://schemas.microsoft.com/office/drawing/2014/main" id="{033F5B77-6E9A-43E3-BA81-DD775C9FA74D}"/>
              </a:ext>
            </a:extLst>
          </p:cNvPr>
          <p:cNvSpPr/>
          <p:nvPr/>
        </p:nvSpPr>
        <p:spPr>
          <a:xfrm>
            <a:off x="7571267" y="3371579"/>
            <a:ext cx="1680354" cy="707886"/>
          </a:xfrm>
          <a:prstGeom prst="rect">
            <a:avLst/>
          </a:prstGeom>
        </p:spPr>
        <p:txBody>
          <a:bodyPr wrap="square">
            <a:spAutoFit/>
          </a:bodyPr>
          <a:lstStyle/>
          <a:p>
            <a:pPr algn="ctr"/>
            <a:r>
              <a:rPr lang="sr-Latn-RS" sz="2000" dirty="0" smtClean="0">
                <a:latin typeface="+mj-lt"/>
              </a:rPr>
              <a:t>Antigva i Barbuda</a:t>
            </a:r>
            <a:endParaRPr lang="en-US" sz="2000" i="1" dirty="0">
              <a:latin typeface="Verdana" panose="020B0604030504040204" pitchFamily="34" charset="0"/>
              <a:ea typeface="Verdana" panose="020B0604030504040204" pitchFamily="34" charset="0"/>
            </a:endParaRPr>
          </a:p>
        </p:txBody>
      </p:sp>
      <p:sp>
        <p:nvSpPr>
          <p:cNvPr id="37" name="Rectangle 36">
            <a:extLst>
              <a:ext uri="{FF2B5EF4-FFF2-40B4-BE49-F238E27FC236}">
                <a16:creationId xmlns:a16="http://schemas.microsoft.com/office/drawing/2014/main" id="{B94E2B14-0E95-4D84-B2AE-4607B8B7AC9C}"/>
              </a:ext>
            </a:extLst>
          </p:cNvPr>
          <p:cNvSpPr/>
          <p:nvPr/>
        </p:nvSpPr>
        <p:spPr>
          <a:xfrm>
            <a:off x="1497430" y="4396600"/>
            <a:ext cx="1680354" cy="400110"/>
          </a:xfrm>
          <a:prstGeom prst="rect">
            <a:avLst/>
          </a:prstGeom>
        </p:spPr>
        <p:txBody>
          <a:bodyPr wrap="square">
            <a:spAutoFit/>
          </a:bodyPr>
          <a:lstStyle/>
          <a:p>
            <a:pPr algn="ctr"/>
            <a:r>
              <a:rPr lang="sr-Latn-RS" sz="2000" dirty="0" smtClean="0">
                <a:latin typeface="+mj-lt"/>
              </a:rPr>
              <a:t>Mauricijus</a:t>
            </a:r>
            <a:endParaRPr lang="en-US" sz="2000" i="1" dirty="0">
              <a:latin typeface="Verdana" panose="020B0604030504040204" pitchFamily="34" charset="0"/>
              <a:ea typeface="Verdana" panose="020B0604030504040204" pitchFamily="34" charset="0"/>
            </a:endParaRPr>
          </a:p>
        </p:txBody>
      </p:sp>
      <p:sp>
        <p:nvSpPr>
          <p:cNvPr id="39" name="Rectangle 38">
            <a:extLst>
              <a:ext uri="{FF2B5EF4-FFF2-40B4-BE49-F238E27FC236}">
                <a16:creationId xmlns:a16="http://schemas.microsoft.com/office/drawing/2014/main" id="{1C403F4D-FE74-44D5-980B-74E165E19353}"/>
              </a:ext>
            </a:extLst>
          </p:cNvPr>
          <p:cNvSpPr/>
          <p:nvPr/>
        </p:nvSpPr>
        <p:spPr>
          <a:xfrm>
            <a:off x="4445934" y="4361799"/>
            <a:ext cx="1680354" cy="400110"/>
          </a:xfrm>
          <a:prstGeom prst="rect">
            <a:avLst/>
          </a:prstGeom>
        </p:spPr>
        <p:txBody>
          <a:bodyPr wrap="square">
            <a:spAutoFit/>
          </a:bodyPr>
          <a:lstStyle/>
          <a:p>
            <a:pPr algn="ctr"/>
            <a:r>
              <a:rPr lang="sr-Latn-RS" sz="2000" dirty="0" smtClean="0">
                <a:latin typeface="+mj-lt"/>
              </a:rPr>
              <a:t>Bermudi</a:t>
            </a:r>
            <a:endParaRPr lang="en-US" sz="2000" i="1" dirty="0">
              <a:latin typeface="Verdana" panose="020B0604030504040204" pitchFamily="34" charset="0"/>
              <a:ea typeface="Verdana" panose="020B0604030504040204" pitchFamily="34" charset="0"/>
            </a:endParaRPr>
          </a:p>
        </p:txBody>
      </p:sp>
      <p:sp>
        <p:nvSpPr>
          <p:cNvPr id="41" name="Rectangle 40">
            <a:extLst>
              <a:ext uri="{FF2B5EF4-FFF2-40B4-BE49-F238E27FC236}">
                <a16:creationId xmlns:a16="http://schemas.microsoft.com/office/drawing/2014/main" id="{FD6BEAC9-6039-4156-85B3-148CA3924465}"/>
              </a:ext>
            </a:extLst>
          </p:cNvPr>
          <p:cNvSpPr/>
          <p:nvPr/>
        </p:nvSpPr>
        <p:spPr>
          <a:xfrm>
            <a:off x="7533142" y="4396600"/>
            <a:ext cx="1680354" cy="400110"/>
          </a:xfrm>
          <a:prstGeom prst="rect">
            <a:avLst/>
          </a:prstGeom>
        </p:spPr>
        <p:txBody>
          <a:bodyPr wrap="square">
            <a:spAutoFit/>
          </a:bodyPr>
          <a:lstStyle/>
          <a:p>
            <a:pPr algn="ctr"/>
            <a:r>
              <a:rPr lang="sr-Latn-RS" sz="2000" dirty="0" smtClean="0">
                <a:latin typeface="+mj-lt"/>
              </a:rPr>
              <a:t>Gana</a:t>
            </a:r>
            <a:endParaRPr lang="en-US" sz="2000" i="1" dirty="0">
              <a:latin typeface="Verdana" panose="020B0604030504040204" pitchFamily="34" charset="0"/>
              <a:ea typeface="Verdana" panose="020B0604030504040204" pitchFamily="34" charset="0"/>
            </a:endParaRPr>
          </a:p>
        </p:txBody>
      </p:sp>
      <p:sp>
        <p:nvSpPr>
          <p:cNvPr id="22" name="Slide Number Placeholder 1">
            <a:extLst>
              <a:ext uri="{FF2B5EF4-FFF2-40B4-BE49-F238E27FC236}">
                <a16:creationId xmlns:a16="http://schemas.microsoft.com/office/drawing/2014/main" id="{4E23B570-54EC-4BA6-BA14-F0014F2B11FE}"/>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22</a:t>
            </a:fld>
            <a:endParaRPr lang="en-GB" dirty="0"/>
          </a:p>
        </p:txBody>
      </p:sp>
      <p:sp>
        <p:nvSpPr>
          <p:cNvPr id="24" name="TextBox 23">
            <a:extLst>
              <a:ext uri="{FF2B5EF4-FFF2-40B4-BE49-F238E27FC236}">
                <a16:creationId xmlns:a16="http://schemas.microsoft.com/office/drawing/2014/main" id="{CD905E3B-07E9-4FC2-9F54-82235574A926}"/>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26" name="Slide Number Placeholder 4">
            <a:extLst>
              <a:ext uri="{FF2B5EF4-FFF2-40B4-BE49-F238E27FC236}">
                <a16:creationId xmlns:a16="http://schemas.microsoft.com/office/drawing/2014/main" id="{C5518145-36CF-4E1A-9BF1-22FD57354184}"/>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22</a:t>
            </a:fld>
            <a:endParaRPr lang="en-GB" dirty="0">
              <a:solidFill>
                <a:schemeClr val="tx1"/>
              </a:solidFill>
            </a:endParaRPr>
          </a:p>
        </p:txBody>
      </p:sp>
      <p:sp>
        <p:nvSpPr>
          <p:cNvPr id="27" name="Rectangle 26">
            <a:extLst>
              <a:ext uri="{FF2B5EF4-FFF2-40B4-BE49-F238E27FC236}">
                <a16:creationId xmlns:a16="http://schemas.microsoft.com/office/drawing/2014/main" id="{E3421D8D-4E6D-4BD0-8C7F-8511F28CF2FB}"/>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4">
            <a:extLst>
              <a:ext uri="{FF2B5EF4-FFF2-40B4-BE49-F238E27FC236}">
                <a16:creationId xmlns:a16="http://schemas.microsoft.com/office/drawing/2014/main" id="{FBE582A4-8CFC-42A9-92BB-09693AF5B29D}"/>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29" name="Rectangle 28">
            <a:extLst>
              <a:ext uri="{FF2B5EF4-FFF2-40B4-BE49-F238E27FC236}">
                <a16:creationId xmlns:a16="http://schemas.microsoft.com/office/drawing/2014/main" id="{7C2D9E44-8005-4BB7-9AED-DC538C417D8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 </a:t>
            </a:r>
            <a:r>
              <a:rPr lang="en-GB" sz="3200" b="1" dirty="0"/>
              <a:t>– </a:t>
            </a:r>
            <a:r>
              <a:rPr lang="sr-Latn-RS" sz="3200" b="1" dirty="0" smtClean="0"/>
              <a:t>Nezakonit pristup</a:t>
            </a:r>
            <a:endParaRPr lang="en-GB" sz="3200" b="1" dirty="0"/>
          </a:p>
        </p:txBody>
      </p:sp>
      <p:pic>
        <p:nvPicPr>
          <p:cNvPr id="30" name="Picture 4">
            <a:extLst>
              <a:ext uri="{FF2B5EF4-FFF2-40B4-BE49-F238E27FC236}">
                <a16:creationId xmlns:a16="http://schemas.microsoft.com/office/drawing/2014/main" id="{7137D867-DABC-48FF-A5C5-C7294F5B069A}"/>
              </a:ext>
            </a:extLst>
          </p:cNvPr>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1" name="TextBox 30">
            <a:extLst>
              <a:ext uri="{FF2B5EF4-FFF2-40B4-BE49-F238E27FC236}">
                <a16:creationId xmlns:a16="http://schemas.microsoft.com/office/drawing/2014/main" id="{A56E5199-9A39-4C6E-8AC8-03111A081CA9}"/>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71267196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663440" y="1261488"/>
            <a:ext cx="4267496" cy="3970318"/>
          </a:xfrm>
          <a:prstGeom prst="rect">
            <a:avLst/>
          </a:prstGeom>
        </p:spPr>
        <p:txBody>
          <a:bodyPr wrap="square">
            <a:spAutoFit/>
          </a:bodyPr>
          <a:lstStyle/>
          <a:p>
            <a:pPr marL="342900" indent="-342900" algn="just">
              <a:buFont typeface="Wingdings" pitchFamily="2" charset="2"/>
              <a:buChar char="Ø"/>
            </a:pPr>
            <a:r>
              <a:rPr lang="sr-Latn-RS" dirty="0" smtClean="0">
                <a:latin typeface="Verdana" panose="020B0604030504040204" pitchFamily="34" charset="0"/>
                <a:ea typeface="Verdana" panose="020B0604030504040204" pitchFamily="34" charset="0"/>
              </a:rPr>
              <a:t>Lice koje pristupa ne sme  posedovati pravo da kontroliše pristup date vrste. </a:t>
            </a:r>
            <a:endParaRPr lang="en-US" dirty="0">
              <a:latin typeface="Verdana" panose="020B0604030504040204" pitchFamily="34" charset="0"/>
              <a:ea typeface="Verdana" panose="020B0604030504040204" pitchFamily="34" charset="0"/>
            </a:endParaRPr>
          </a:p>
          <a:p>
            <a:pPr marL="342900" indent="-342900" algn="just">
              <a:buFont typeface="Wingdings" pitchFamily="2" charset="2"/>
              <a:buChar char="Ø"/>
            </a:pPr>
            <a:endParaRPr lang="en-US"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r-Latn-RS" dirty="0" smtClean="0">
                <a:latin typeface="Verdana" panose="020B0604030504040204" pitchFamily="34" charset="0"/>
                <a:ea typeface="Verdana" panose="020B0604030504040204" pitchFamily="34" charset="0"/>
              </a:rPr>
              <a:t>Pravo može biti</a:t>
            </a:r>
            <a:r>
              <a:rPr lang="en-US" dirty="0" smtClean="0">
                <a:latin typeface="Verdana" panose="020B0604030504040204" pitchFamily="34" charset="0"/>
                <a:ea typeface="Verdana" panose="020B0604030504040204" pitchFamily="34" charset="0"/>
              </a:rPr>
              <a:t>:</a:t>
            </a:r>
            <a:endParaRPr lang="en-US"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dirty="0" smtClean="0">
                <a:latin typeface="Verdana" panose="020B0604030504040204" pitchFamily="34" charset="0"/>
                <a:ea typeface="Verdana" panose="020B0604030504040204" pitchFamily="34" charset="0"/>
              </a:rPr>
              <a:t>zakonsko</a:t>
            </a:r>
            <a:r>
              <a:rPr lang="en-US" dirty="0" smtClean="0">
                <a:latin typeface="Verdana" panose="020B0604030504040204" pitchFamily="34" charset="0"/>
                <a:ea typeface="Verdana" panose="020B0604030504040204" pitchFamily="34" charset="0"/>
              </a:rPr>
              <a:t> </a:t>
            </a:r>
            <a:endParaRPr lang="en-US"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dirty="0" smtClean="0">
                <a:latin typeface="Verdana" panose="020B0604030504040204" pitchFamily="34" charset="0"/>
                <a:ea typeface="Verdana" panose="020B0604030504040204" pitchFamily="34" charset="0"/>
              </a:rPr>
              <a:t>izvršno</a:t>
            </a:r>
            <a:endParaRPr lang="en-US"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dirty="0" smtClean="0">
                <a:latin typeface="Verdana" panose="020B0604030504040204" pitchFamily="34" charset="0"/>
                <a:ea typeface="Verdana" panose="020B0604030504040204" pitchFamily="34" charset="0"/>
              </a:rPr>
              <a:t>administrativno</a:t>
            </a:r>
            <a:endParaRPr lang="en-US"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dirty="0" smtClean="0">
                <a:latin typeface="Verdana" panose="020B0604030504040204" pitchFamily="34" charset="0"/>
                <a:ea typeface="Verdana" panose="020B0604030504040204" pitchFamily="34" charset="0"/>
              </a:rPr>
              <a:t>sudsko</a:t>
            </a:r>
            <a:endParaRPr lang="en-US"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dirty="0" smtClean="0">
                <a:latin typeface="Verdana" panose="020B0604030504040204" pitchFamily="34" charset="0"/>
                <a:ea typeface="Verdana" panose="020B0604030504040204" pitchFamily="34" charset="0"/>
              </a:rPr>
              <a:t>ugovorno</a:t>
            </a:r>
            <a:endParaRPr lang="en-US" dirty="0">
              <a:latin typeface="Verdana" panose="020B0604030504040204" pitchFamily="34" charset="0"/>
              <a:ea typeface="Verdana" panose="020B0604030504040204" pitchFamily="34" charset="0"/>
            </a:endParaRPr>
          </a:p>
          <a:p>
            <a:pPr marL="800100" lvl="1" indent="-342900" algn="just">
              <a:buFont typeface="Wingdings" pitchFamily="2" charset="2"/>
              <a:buChar char="Ø"/>
            </a:pPr>
            <a:r>
              <a:rPr lang="sr-Latn-RS" dirty="0" smtClean="0">
                <a:latin typeface="Verdana" panose="020B0604030504040204" pitchFamily="34" charset="0"/>
                <a:ea typeface="Verdana" panose="020B0604030504040204" pitchFamily="34" charset="0"/>
              </a:rPr>
              <a:t>utemeljeno na utvrđenim pravnim razlozima, opravdanjima ili obrazloženjima.</a:t>
            </a:r>
            <a:endParaRPr lang="en-US" dirty="0">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687B7C23-9E4D-47A3-872A-857DE10440B9}"/>
              </a:ext>
            </a:extLst>
          </p:cNvPr>
          <p:cNvSpPr/>
          <p:nvPr/>
        </p:nvSpPr>
        <p:spPr>
          <a:xfrm>
            <a:off x="107503" y="1217429"/>
            <a:ext cx="4401974" cy="5386090"/>
          </a:xfrm>
          <a:prstGeom prst="rect">
            <a:avLst/>
          </a:prstGeom>
        </p:spPr>
        <p:txBody>
          <a:bodyPr wrap="square">
            <a:spAutoFit/>
          </a:bodyPr>
          <a:lstStyle/>
          <a:p>
            <a:pPr algn="just"/>
            <a:r>
              <a:rPr lang="sr-Latn-RS" sz="2000" b="1" u="sng" dirty="0" smtClean="0">
                <a:latin typeface="Verdana" panose="020B0604030504040204" pitchFamily="34" charset="0"/>
                <a:ea typeface="Verdana" panose="020B0604030504040204" pitchFamily="34" charset="0"/>
              </a:rPr>
              <a:t>Primer: Britanski Zakon o zloupotrebi računara</a:t>
            </a:r>
            <a:endParaRPr lang="en-US" sz="2000" b="1" u="sng" dirty="0">
              <a:latin typeface="Verdana" panose="020B0604030504040204" pitchFamily="34" charset="0"/>
              <a:ea typeface="Verdana" panose="020B0604030504040204" pitchFamily="34" charset="0"/>
            </a:endParaRPr>
          </a:p>
          <a:p>
            <a:pPr marL="342900" indent="-342900" algn="just">
              <a:buFont typeface="Wingdings" pitchFamily="2" charset="2"/>
              <a:buChar char="Ø"/>
            </a:pPr>
            <a:endParaRPr lang="en-US" sz="1900"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r-Latn-RS" sz="1900" dirty="0" smtClean="0">
                <a:latin typeface="Verdana" panose="020B0604030504040204" pitchFamily="34" charset="0"/>
                <a:ea typeface="Verdana" panose="020B0604030504040204" pitchFamily="34" charset="0"/>
              </a:rPr>
              <a:t>Pristup bilo koje vrste, od strane bilo kog lica, bilo kom programu ili podatku u računaru, smatraće se neovlašćenim ukoliko </a:t>
            </a:r>
            <a:r>
              <a:rPr lang="en-US" sz="1900" dirty="0" smtClean="0">
                <a:latin typeface="Verdana" panose="020B0604030504040204" pitchFamily="34" charset="0"/>
                <a:ea typeface="Verdana" panose="020B0604030504040204" pitchFamily="34" charset="0"/>
              </a:rPr>
              <a:t>— </a:t>
            </a:r>
            <a:endParaRPr lang="en-US" sz="1900" dirty="0">
              <a:latin typeface="Verdana" panose="020B0604030504040204" pitchFamily="34" charset="0"/>
              <a:ea typeface="Verdana" panose="020B0604030504040204" pitchFamily="34" charset="0"/>
            </a:endParaRPr>
          </a:p>
          <a:p>
            <a:pPr marL="342900" indent="-342900" algn="just">
              <a:buAutoNum type="alphaLcParenBoth"/>
            </a:pPr>
            <a:r>
              <a:rPr lang="sr-Latn-RS" sz="1900" dirty="0">
                <a:latin typeface="Verdana" panose="020B0604030504040204" pitchFamily="34" charset="0"/>
                <a:ea typeface="Verdana" panose="020B0604030504040204" pitchFamily="34" charset="0"/>
              </a:rPr>
              <a:t>t</a:t>
            </a:r>
            <a:r>
              <a:rPr lang="sr-Latn-RS" sz="1900" dirty="0" smtClean="0">
                <a:latin typeface="Verdana" panose="020B0604030504040204" pitchFamily="34" charset="0"/>
                <a:ea typeface="Verdana" panose="020B0604030504040204" pitchFamily="34" charset="0"/>
              </a:rPr>
              <a:t>o lice </a:t>
            </a:r>
            <a:r>
              <a:rPr lang="sr-Latn-RS" sz="1900" b="1" dirty="0" smtClean="0">
                <a:solidFill>
                  <a:srgbClr val="FF0000"/>
                </a:solidFill>
                <a:latin typeface="Verdana" panose="020B0604030504040204" pitchFamily="34" charset="0"/>
                <a:ea typeface="Verdana" panose="020B0604030504040204" pitchFamily="34" charset="0"/>
              </a:rPr>
              <a:t>nema pravo da kontroliše pristup date vrste </a:t>
            </a:r>
            <a:r>
              <a:rPr lang="sr-Latn-RS" sz="1900" dirty="0" smtClean="0">
                <a:latin typeface="Verdana" panose="020B0604030504040204" pitchFamily="34" charset="0"/>
                <a:ea typeface="Verdana" panose="020B0604030504040204" pitchFamily="34" charset="0"/>
              </a:rPr>
              <a:t>predmetnom programu ili podatku; i</a:t>
            </a:r>
            <a:r>
              <a:rPr lang="en-US" sz="1900" dirty="0" smtClean="0">
                <a:latin typeface="Verdana" panose="020B0604030504040204" pitchFamily="34" charset="0"/>
                <a:ea typeface="Verdana" panose="020B0604030504040204" pitchFamily="34" charset="0"/>
              </a:rPr>
              <a:t> </a:t>
            </a:r>
            <a:endParaRPr lang="en-US" sz="1900" dirty="0">
              <a:latin typeface="Verdana" panose="020B0604030504040204" pitchFamily="34" charset="0"/>
              <a:ea typeface="Verdana" panose="020B0604030504040204" pitchFamily="34" charset="0"/>
            </a:endParaRPr>
          </a:p>
          <a:p>
            <a:pPr marL="342900" indent="-342900" algn="just">
              <a:buAutoNum type="alphaLcParenBoth"/>
            </a:pPr>
            <a:r>
              <a:rPr lang="sr-Latn-RS" sz="1900" dirty="0" smtClean="0">
                <a:latin typeface="Verdana" panose="020B0604030504040204" pitchFamily="34" charset="0"/>
                <a:ea typeface="Verdana" panose="020B0604030504040204" pitchFamily="34" charset="0"/>
              </a:rPr>
              <a:t>nema saglasnost za pristup date vrste tom programu ili podatku, od bilo kog lica koje to pravo ima, ali ovaj pododeljak je predmet Odeljka 10. </a:t>
            </a:r>
            <a:r>
              <a:rPr lang="en-US" sz="1900" dirty="0" smtClean="0">
                <a:latin typeface="Verdana" panose="020B0604030504040204" pitchFamily="34" charset="0"/>
                <a:ea typeface="Verdana" panose="020B0604030504040204" pitchFamily="34" charset="0"/>
              </a:rPr>
              <a:t> </a:t>
            </a:r>
            <a:endParaRPr lang="en-US" sz="1900" dirty="0">
              <a:latin typeface="Verdana" panose="020B0604030504040204" pitchFamily="34" charset="0"/>
              <a:ea typeface="Verdana" panose="020B0604030504040204" pitchFamily="34" charset="0"/>
            </a:endParaRPr>
          </a:p>
        </p:txBody>
      </p:sp>
      <p:sp>
        <p:nvSpPr>
          <p:cNvPr id="9" name="Slide Number Placeholder 1">
            <a:extLst>
              <a:ext uri="{FF2B5EF4-FFF2-40B4-BE49-F238E27FC236}">
                <a16:creationId xmlns:a16="http://schemas.microsoft.com/office/drawing/2014/main" id="{5D9C7067-3D20-47D6-BB74-9571A78A581F}"/>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23</a:t>
            </a:fld>
            <a:endParaRPr lang="en-GB" dirty="0"/>
          </a:p>
        </p:txBody>
      </p:sp>
      <p:sp>
        <p:nvSpPr>
          <p:cNvPr id="11" name="TextBox 10">
            <a:extLst>
              <a:ext uri="{FF2B5EF4-FFF2-40B4-BE49-F238E27FC236}">
                <a16:creationId xmlns:a16="http://schemas.microsoft.com/office/drawing/2014/main" id="{6A659907-8808-4FC9-ACF0-2523FEFE39D8}"/>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07E77F36-E9B7-49BC-B481-C00D3A553F73}"/>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23</a:t>
            </a:fld>
            <a:endParaRPr lang="en-GB" dirty="0">
              <a:solidFill>
                <a:schemeClr val="tx1"/>
              </a:solidFill>
            </a:endParaRPr>
          </a:p>
        </p:txBody>
      </p:sp>
      <p:sp>
        <p:nvSpPr>
          <p:cNvPr id="13" name="Rectangle 12">
            <a:extLst>
              <a:ext uri="{FF2B5EF4-FFF2-40B4-BE49-F238E27FC236}">
                <a16:creationId xmlns:a16="http://schemas.microsoft.com/office/drawing/2014/main" id="{2572D013-7C17-431F-BE45-28EFE2557284}"/>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B74FAE85-3595-4697-BCD3-4E816B393CC3}"/>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7007B30B-D54D-4282-AA78-F98D95E45F7F}"/>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„Protivpravni“, primer primene</a:t>
            </a:r>
            <a:endParaRPr lang="en-GB" sz="3200" b="1" dirty="0"/>
          </a:p>
        </p:txBody>
      </p:sp>
      <p:pic>
        <p:nvPicPr>
          <p:cNvPr id="16" name="Picture 4">
            <a:extLst>
              <a:ext uri="{FF2B5EF4-FFF2-40B4-BE49-F238E27FC236}">
                <a16:creationId xmlns:a16="http://schemas.microsoft.com/office/drawing/2014/main" id="{A902CD1F-9030-4E0C-B512-DEDBD0D3C160}"/>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8CD0C27F-FAA0-4B52-8652-95B09D5B837D}"/>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112471616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C52B17A-14C8-4A54-A0DE-FFB2521D3FE2}"/>
              </a:ext>
            </a:extLst>
          </p:cNvPr>
          <p:cNvSpPr/>
          <p:nvPr/>
        </p:nvSpPr>
        <p:spPr>
          <a:xfrm>
            <a:off x="4599707" y="1433681"/>
            <a:ext cx="4224697" cy="2800767"/>
          </a:xfrm>
          <a:prstGeom prst="rect">
            <a:avLst/>
          </a:prstGeom>
        </p:spPr>
        <p:txBody>
          <a:bodyPr wrap="square">
            <a:spAutoFit/>
          </a:bodyPr>
          <a:lstStyle/>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sr-Latn-RS" sz="2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Lice koje pristupa ne sme da ima saglasnost bilo kog</a:t>
            </a:r>
            <a:r>
              <a:rPr kumimoji="0" lang="sr-Latn-RS" sz="22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rPr>
              <a:t> lica koje ima pravo da kontroliše pristup date vrste; </a:t>
            </a:r>
            <a:endPar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endPar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a:p>
            <a:pPr marL="342900" marR="0" lvl="0" indent="-342900" algn="just" defTabSz="914400" rtl="0" eaLnBrk="0" fontAlgn="base" latinLnBrk="0" hangingPunct="0">
              <a:lnSpc>
                <a:spcPct val="100000"/>
              </a:lnSpc>
              <a:spcBef>
                <a:spcPct val="0"/>
              </a:spcBef>
              <a:spcAft>
                <a:spcPct val="0"/>
              </a:spcAft>
              <a:buClrTx/>
              <a:buSzTx/>
              <a:buFont typeface="Wingdings" pitchFamily="2" charset="2"/>
              <a:buChar char="Ø"/>
              <a:tabLst/>
              <a:defRPr/>
            </a:pPr>
            <a:r>
              <a:rPr kumimoji="0" lang="sr-Latn-RS" sz="2200" b="0" i="0" u="none" strike="noStrike" kern="1200" cap="none" spc="0" normalizeH="0" baseline="0" noProof="0" dirty="0" smtClean="0">
                <a:ln>
                  <a:noFill/>
                </a:ln>
                <a:solidFill>
                  <a:prstClr val="black"/>
                </a:solidFill>
                <a:effectLst/>
                <a:uLnTx/>
                <a:uFillTx/>
                <a:latin typeface="Verdana" panose="020B0604030504040204" pitchFamily="34" charset="0"/>
                <a:ea typeface="Verdana" panose="020B0604030504040204" pitchFamily="34" charset="0"/>
              </a:rPr>
              <a:t>Saglasnost tog lica može biti</a:t>
            </a:r>
            <a:r>
              <a:rPr kumimoji="0" lang="sr-Latn-RS" sz="2200" b="0" i="0" u="none" strike="noStrike" kern="1200" cap="none" spc="0" normalizeH="0" noProof="0" dirty="0" smtClean="0">
                <a:ln>
                  <a:noFill/>
                </a:ln>
                <a:solidFill>
                  <a:prstClr val="black"/>
                </a:solidFill>
                <a:effectLst/>
                <a:uLnTx/>
                <a:uFillTx/>
                <a:latin typeface="Verdana" panose="020B0604030504040204" pitchFamily="34" charset="0"/>
                <a:ea typeface="Verdana" panose="020B0604030504040204" pitchFamily="34" charset="0"/>
              </a:rPr>
              <a:t> izričita ili implicitna. </a:t>
            </a:r>
            <a:endParaRPr kumimoji="0" lang="en-US" sz="2200" b="0" i="0" u="none" strike="noStrike" kern="1200" cap="none" spc="0" normalizeH="0" baseline="0" noProof="0" dirty="0">
              <a:ln>
                <a:noFill/>
              </a:ln>
              <a:solidFill>
                <a:prstClr val="black"/>
              </a:solidFill>
              <a:effectLst/>
              <a:uLnTx/>
              <a:uFillTx/>
              <a:latin typeface="Verdana" panose="020B0604030504040204" pitchFamily="34" charset="0"/>
              <a:ea typeface="Verdana" panose="020B0604030504040204" pitchFamily="34" charset="0"/>
            </a:endParaRPr>
          </a:p>
        </p:txBody>
      </p:sp>
      <p:sp>
        <p:nvSpPr>
          <p:cNvPr id="8" name="Rectangle 7">
            <a:extLst>
              <a:ext uri="{FF2B5EF4-FFF2-40B4-BE49-F238E27FC236}">
                <a16:creationId xmlns:a16="http://schemas.microsoft.com/office/drawing/2014/main" id="{687B7C23-9E4D-47A3-872A-857DE10440B9}"/>
              </a:ext>
            </a:extLst>
          </p:cNvPr>
          <p:cNvSpPr/>
          <p:nvPr/>
        </p:nvSpPr>
        <p:spPr>
          <a:xfrm>
            <a:off x="319595" y="1217429"/>
            <a:ext cx="4158567" cy="5309146"/>
          </a:xfrm>
          <a:prstGeom prst="rect">
            <a:avLst/>
          </a:prstGeom>
        </p:spPr>
        <p:txBody>
          <a:bodyPr wrap="square">
            <a:spAutoFit/>
          </a:bodyPr>
          <a:lstStyle/>
          <a:p>
            <a:pPr algn="just"/>
            <a:r>
              <a:rPr lang="sr-Latn-RS" b="1" u="sng" dirty="0">
                <a:latin typeface="Verdana" panose="020B0604030504040204" pitchFamily="34" charset="0"/>
                <a:ea typeface="Verdana" panose="020B0604030504040204" pitchFamily="34" charset="0"/>
              </a:rPr>
              <a:t>Primer: Britanski Zakon o zloupotrebi </a:t>
            </a:r>
            <a:r>
              <a:rPr lang="sr-Latn-RS" b="1" u="sng" dirty="0" smtClean="0">
                <a:latin typeface="Verdana" panose="020B0604030504040204" pitchFamily="34" charset="0"/>
                <a:ea typeface="Verdana" panose="020B0604030504040204" pitchFamily="34" charset="0"/>
              </a:rPr>
              <a:t>računara</a:t>
            </a:r>
          </a:p>
          <a:p>
            <a:pPr algn="just"/>
            <a:endParaRPr lang="en-US" b="1" u="sng" dirty="0">
              <a:latin typeface="Verdana" panose="020B0604030504040204" pitchFamily="34" charset="0"/>
              <a:ea typeface="Verdana" panose="020B0604030504040204" pitchFamily="34" charset="0"/>
            </a:endParaRPr>
          </a:p>
          <a:p>
            <a:pPr marL="342900" indent="-342900" algn="just">
              <a:buFont typeface="Wingdings" pitchFamily="2" charset="2"/>
              <a:buChar char="Ø"/>
            </a:pPr>
            <a:r>
              <a:rPr lang="sr-Latn-RS" sz="1900" dirty="0" smtClean="0">
                <a:latin typeface="Verdana" panose="020B0604030504040204" pitchFamily="34" charset="0"/>
                <a:ea typeface="Verdana" panose="020B0604030504040204" pitchFamily="34" charset="0"/>
              </a:rPr>
              <a:t>Pristup </a:t>
            </a:r>
            <a:r>
              <a:rPr lang="sr-Latn-RS" sz="1900" dirty="0">
                <a:latin typeface="Verdana" panose="020B0604030504040204" pitchFamily="34" charset="0"/>
                <a:ea typeface="Verdana" panose="020B0604030504040204" pitchFamily="34" charset="0"/>
              </a:rPr>
              <a:t>bilo koje vrste, od strane bilo kog lica, bilo kom programu ili podatku u računaru, smatraće se neovlašćenim ukoliko </a:t>
            </a:r>
            <a:r>
              <a:rPr lang="en-US" sz="1900" dirty="0">
                <a:latin typeface="Verdana" panose="020B0604030504040204" pitchFamily="34" charset="0"/>
                <a:ea typeface="Verdana" panose="020B0604030504040204" pitchFamily="34" charset="0"/>
              </a:rPr>
              <a:t>— </a:t>
            </a:r>
          </a:p>
          <a:p>
            <a:pPr marL="342900" indent="-342900" algn="just">
              <a:buAutoNum type="alphaLcParenBoth"/>
            </a:pPr>
            <a:r>
              <a:rPr lang="sr-Latn-RS" sz="1900" dirty="0">
                <a:latin typeface="Verdana" panose="020B0604030504040204" pitchFamily="34" charset="0"/>
                <a:ea typeface="Verdana" panose="020B0604030504040204" pitchFamily="34" charset="0"/>
              </a:rPr>
              <a:t>to lice nema pravo da kontroliše pristup date vrste predmetnom programu ili podatku; i</a:t>
            </a:r>
            <a:r>
              <a:rPr lang="en-US" sz="1900" dirty="0">
                <a:latin typeface="Verdana" panose="020B0604030504040204" pitchFamily="34" charset="0"/>
                <a:ea typeface="Verdana" panose="020B0604030504040204" pitchFamily="34" charset="0"/>
              </a:rPr>
              <a:t> </a:t>
            </a:r>
          </a:p>
          <a:p>
            <a:pPr marL="342900" indent="-342900" algn="just">
              <a:buAutoNum type="alphaLcParenBoth"/>
            </a:pPr>
            <a:r>
              <a:rPr lang="sr-Latn-RS" sz="1900" b="1" dirty="0">
                <a:solidFill>
                  <a:srgbClr val="FF0000"/>
                </a:solidFill>
                <a:latin typeface="Verdana" panose="020B0604030504040204" pitchFamily="34" charset="0"/>
                <a:ea typeface="Verdana" panose="020B0604030504040204" pitchFamily="34" charset="0"/>
              </a:rPr>
              <a:t>nema saglasnost za pristup date vrste </a:t>
            </a:r>
            <a:r>
              <a:rPr lang="sr-Latn-RS" sz="1900" dirty="0">
                <a:latin typeface="Verdana" panose="020B0604030504040204" pitchFamily="34" charset="0"/>
                <a:ea typeface="Verdana" panose="020B0604030504040204" pitchFamily="34" charset="0"/>
              </a:rPr>
              <a:t>tom programu ili </a:t>
            </a:r>
            <a:r>
              <a:rPr lang="sr-Latn-RS" sz="1900" dirty="0" smtClean="0">
                <a:latin typeface="Verdana" panose="020B0604030504040204" pitchFamily="34" charset="0"/>
                <a:ea typeface="Verdana" panose="020B0604030504040204" pitchFamily="34" charset="0"/>
              </a:rPr>
              <a:t>podatku, od bilo kog </a:t>
            </a:r>
            <a:r>
              <a:rPr lang="sr-Latn-RS" sz="1900" b="1" dirty="0" smtClean="0">
                <a:solidFill>
                  <a:srgbClr val="FF0000"/>
                </a:solidFill>
                <a:latin typeface="Verdana" panose="020B0604030504040204" pitchFamily="34" charset="0"/>
                <a:ea typeface="Verdana" panose="020B0604030504040204" pitchFamily="34" charset="0"/>
              </a:rPr>
              <a:t>lica </a:t>
            </a:r>
            <a:r>
              <a:rPr lang="sr-Latn-RS" sz="1900" b="1" dirty="0">
                <a:solidFill>
                  <a:srgbClr val="FF0000"/>
                </a:solidFill>
                <a:latin typeface="Verdana" panose="020B0604030504040204" pitchFamily="34" charset="0"/>
                <a:ea typeface="Verdana" panose="020B0604030504040204" pitchFamily="34" charset="0"/>
              </a:rPr>
              <a:t>koje to pravo ima</a:t>
            </a:r>
            <a:r>
              <a:rPr lang="sr-Latn-RS" sz="1900" dirty="0">
                <a:latin typeface="Verdana" panose="020B0604030504040204" pitchFamily="34" charset="0"/>
                <a:ea typeface="Verdana" panose="020B0604030504040204" pitchFamily="34" charset="0"/>
              </a:rPr>
              <a:t>, ali ovaj pododeljak je predmet Odeljka 10</a:t>
            </a:r>
            <a:r>
              <a:rPr lang="en-US" sz="1900" dirty="0" smtClean="0">
                <a:latin typeface="Verdana" panose="020B0604030504040204" pitchFamily="34" charset="0"/>
                <a:ea typeface="Verdana" panose="020B0604030504040204" pitchFamily="34" charset="0"/>
              </a:rPr>
              <a:t>. </a:t>
            </a:r>
            <a:endParaRPr lang="en-US" sz="1900" dirty="0">
              <a:latin typeface="Verdana" panose="020B0604030504040204" pitchFamily="34" charset="0"/>
              <a:ea typeface="Verdana" panose="020B0604030504040204" pitchFamily="34" charset="0"/>
            </a:endParaRPr>
          </a:p>
        </p:txBody>
      </p:sp>
      <p:sp>
        <p:nvSpPr>
          <p:cNvPr id="9" name="Slide Number Placeholder 1">
            <a:extLst>
              <a:ext uri="{FF2B5EF4-FFF2-40B4-BE49-F238E27FC236}">
                <a16:creationId xmlns:a16="http://schemas.microsoft.com/office/drawing/2014/main" id="{15F62C6A-82F4-480B-9F91-482AD9717975}"/>
              </a:ext>
            </a:extLst>
          </p:cNvPr>
          <p:cNvSpPr>
            <a:spLocks noGrp="1"/>
          </p:cNvSpPr>
          <p:nvPr>
            <p:ph type="sldNum" sz="quarter" idx="12"/>
          </p:nvPr>
        </p:nvSpPr>
        <p:spPr>
          <a:xfrm>
            <a:off x="6409184" y="6495281"/>
            <a:ext cx="2133600" cy="365125"/>
          </a:xfrm>
        </p:spPr>
        <p:txBody>
          <a:bodyPr/>
          <a:lstStyle/>
          <a:p>
            <a:fld id="{B517EF97-6CC0-48A9-BC0E-433EC7B55211}" type="slidenum">
              <a:rPr lang="en-GB" smtClean="0"/>
              <a:pPr/>
              <a:t>24</a:t>
            </a:fld>
            <a:endParaRPr lang="en-GB" dirty="0"/>
          </a:p>
        </p:txBody>
      </p:sp>
      <p:sp>
        <p:nvSpPr>
          <p:cNvPr id="11" name="TextBox 10">
            <a:extLst>
              <a:ext uri="{FF2B5EF4-FFF2-40B4-BE49-F238E27FC236}">
                <a16:creationId xmlns:a16="http://schemas.microsoft.com/office/drawing/2014/main" id="{0CE67B61-44B0-4019-9A9B-5302CA2A6AD7}"/>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12" name="Slide Number Placeholder 4">
            <a:extLst>
              <a:ext uri="{FF2B5EF4-FFF2-40B4-BE49-F238E27FC236}">
                <a16:creationId xmlns:a16="http://schemas.microsoft.com/office/drawing/2014/main" id="{79B15291-A0AE-4A43-B283-B52F558081D0}"/>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24</a:t>
            </a:fld>
            <a:endParaRPr lang="en-GB" dirty="0">
              <a:solidFill>
                <a:schemeClr val="tx1"/>
              </a:solidFill>
            </a:endParaRPr>
          </a:p>
        </p:txBody>
      </p:sp>
      <p:sp>
        <p:nvSpPr>
          <p:cNvPr id="13" name="Rectangle 12">
            <a:extLst>
              <a:ext uri="{FF2B5EF4-FFF2-40B4-BE49-F238E27FC236}">
                <a16:creationId xmlns:a16="http://schemas.microsoft.com/office/drawing/2014/main" id="{F23642D8-C3A7-4C6B-A037-5CE23EFAEE7C}"/>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a:extLst>
              <a:ext uri="{FF2B5EF4-FFF2-40B4-BE49-F238E27FC236}">
                <a16:creationId xmlns:a16="http://schemas.microsoft.com/office/drawing/2014/main" id="{F515A114-EE5A-4D8B-8C26-C203E0D8C04C}"/>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a:extLst>
              <a:ext uri="{FF2B5EF4-FFF2-40B4-BE49-F238E27FC236}">
                <a16:creationId xmlns:a16="http://schemas.microsoft.com/office/drawing/2014/main" id="{BE3CCA54-67BF-4828-B24E-D7B120DFC50A}"/>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„Protivpravni“, primer primene</a:t>
            </a:r>
            <a:endParaRPr lang="en-GB" sz="3200" b="1" dirty="0"/>
          </a:p>
        </p:txBody>
      </p:sp>
      <p:pic>
        <p:nvPicPr>
          <p:cNvPr id="16" name="Picture 4">
            <a:extLst>
              <a:ext uri="{FF2B5EF4-FFF2-40B4-BE49-F238E27FC236}">
                <a16:creationId xmlns:a16="http://schemas.microsoft.com/office/drawing/2014/main" id="{A17C78F8-57CD-4CA1-87B6-05D59610DA04}"/>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33090"/>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7" name="TextBox 16">
            <a:extLst>
              <a:ext uri="{FF2B5EF4-FFF2-40B4-BE49-F238E27FC236}">
                <a16:creationId xmlns:a16="http://schemas.microsoft.com/office/drawing/2014/main" id="{C4E087F6-F9CD-4B0F-B074-DE77F831FC0B}"/>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85791997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2 </a:t>
            </a:r>
            <a:r>
              <a:rPr lang="en-GB" sz="3200" b="1" dirty="0"/>
              <a:t>– </a:t>
            </a:r>
            <a:r>
              <a:rPr lang="sr-Latn-RS" sz="3200" b="1" dirty="0" smtClean="0"/>
              <a:t> Nezakonit pristup</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801314"/>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propisao protivpravni pristup računarskom sistemu kao celini ili bilo kom njegovom delu, kada je učinjeno sa namerom. Strana ugovornica može da uslovi da je delo učinjeno </a:t>
            </a:r>
            <a:r>
              <a:rPr lang="sr-Latn-RS" b="1" dirty="0">
                <a:solidFill>
                  <a:srgbClr val="FF0000"/>
                </a:solidFill>
              </a:rPr>
              <a:t>kršenjem mera bezbednosti</a:t>
            </a:r>
            <a:r>
              <a:rPr lang="sr-Latn-RS" dirty="0"/>
              <a:t> </a:t>
            </a:r>
            <a:r>
              <a:rPr lang="sr-Latn-RS" b="1" dirty="0">
                <a:solidFill>
                  <a:srgbClr val="FF0000"/>
                </a:solidFill>
              </a:rPr>
              <a:t>s namerom pribavljanja računarskih podataka </a:t>
            </a:r>
            <a:r>
              <a:rPr lang="sr-Latn-RS" dirty="0"/>
              <a:t>ili s nekom drugom </a:t>
            </a:r>
            <a:r>
              <a:rPr lang="sr-Latn-RS" b="1" dirty="0">
                <a:solidFill>
                  <a:srgbClr val="FF0000"/>
                </a:solidFill>
              </a:rPr>
              <a:t>nečasnom namerom</a:t>
            </a:r>
            <a:r>
              <a:rPr lang="sr-Latn-RS" dirty="0"/>
              <a:t>, ili u vezi s </a:t>
            </a:r>
            <a:r>
              <a:rPr lang="sr-Latn-RS" b="1" dirty="0">
                <a:solidFill>
                  <a:srgbClr val="FF0000"/>
                </a:solidFill>
              </a:rPr>
              <a:t>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154984"/>
          </a:xfrm>
          <a:prstGeom prst="rect">
            <a:avLst/>
          </a:prstGeom>
        </p:spPr>
        <p:txBody>
          <a:bodyPr wrap="square">
            <a:spAutoFit/>
          </a:bodyPr>
          <a:lstStyle/>
          <a:p>
            <a:pPr marL="342900" indent="-342900" algn="just">
              <a:buFont typeface="Wingdings" pitchFamily="2" charset="2"/>
              <a:buChar char="ü"/>
            </a:pPr>
            <a:r>
              <a:rPr lang="sr-Latn-RS" sz="2200" dirty="0" smtClean="0"/>
              <a:t>Strane mogu ograničiti inkriminisanje pristupa sledećim kvalifikacijama</a:t>
            </a:r>
            <a:r>
              <a:rPr lang="en-US" sz="2200" dirty="0" smtClean="0"/>
              <a:t>:</a:t>
            </a:r>
            <a:endParaRPr lang="en-US" sz="2200" dirty="0"/>
          </a:p>
          <a:p>
            <a:pPr marL="800100" lvl="1" indent="-342900" algn="just">
              <a:buFont typeface="Wingdings" pitchFamily="2" charset="2"/>
              <a:buChar char="ü"/>
            </a:pPr>
            <a:r>
              <a:rPr lang="sr-Latn-RS" sz="2200" dirty="0" smtClean="0"/>
              <a:t>Kršenje mera bezbednosti</a:t>
            </a:r>
            <a:endParaRPr lang="en-US" sz="2200" dirty="0" smtClean="0"/>
          </a:p>
          <a:p>
            <a:pPr marL="800100" lvl="1" indent="-342900" algn="just">
              <a:buFont typeface="Wingdings" pitchFamily="2" charset="2"/>
              <a:buChar char="ü"/>
            </a:pPr>
            <a:r>
              <a:rPr lang="sr-Latn-RS" sz="2200" dirty="0" smtClean="0"/>
              <a:t>Namera pribavljanja računarskih podataka</a:t>
            </a:r>
            <a:endParaRPr lang="en-US" sz="2200" dirty="0" smtClean="0"/>
          </a:p>
          <a:p>
            <a:pPr marL="800100" lvl="1" indent="-342900" algn="just">
              <a:buFont typeface="Wingdings" pitchFamily="2" charset="2"/>
              <a:buChar char="ü"/>
            </a:pPr>
            <a:r>
              <a:rPr lang="sr-Latn-RS" sz="2200" dirty="0" smtClean="0"/>
              <a:t>Nečasna namera</a:t>
            </a:r>
            <a:r>
              <a:rPr lang="en-US" sz="2200" dirty="0" smtClean="0"/>
              <a:t> </a:t>
            </a:r>
          </a:p>
          <a:p>
            <a:pPr marL="800100" lvl="1" indent="-342900" algn="just">
              <a:buFont typeface="Wingdings" pitchFamily="2" charset="2"/>
              <a:buChar char="ü"/>
            </a:pPr>
            <a:r>
              <a:rPr lang="sr-Latn-RS" sz="2200" dirty="0" smtClean="0"/>
              <a:t>Pristup u vezi s računarskim sistemom koji je povezan sa drugim računarskim sistemom</a:t>
            </a:r>
            <a:r>
              <a:rPr lang="en-US" sz="2200" dirty="0" smtClean="0"/>
              <a:t> (</a:t>
            </a:r>
            <a:r>
              <a:rPr lang="sr-Latn-RS" sz="2200" dirty="0" smtClean="0"/>
              <a:t>isključujući pristup zasebnim računarskim sistemima</a:t>
            </a:r>
            <a:r>
              <a:rPr lang="en-US" sz="2200" dirty="0" smtClean="0"/>
              <a:t>)</a:t>
            </a:r>
            <a:endParaRPr lang="en-US" sz="2200" dirty="0"/>
          </a:p>
        </p:txBody>
      </p:sp>
    </p:spTree>
    <p:extLst>
      <p:ext uri="{BB962C8B-B14F-4D97-AF65-F5344CB8AC3E}">
        <p14:creationId xmlns:p14="http://schemas.microsoft.com/office/powerpoint/2010/main" val="9394733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4B64E3C2-BB03-42F0-AA3B-BBD6FF3B1677}"/>
              </a:ext>
            </a:extLst>
          </p:cNvPr>
          <p:cNvSpPr txBox="1">
            <a:spLocks/>
          </p:cNvSpPr>
          <p:nvPr/>
        </p:nvSpPr>
        <p:spPr>
          <a:xfrm>
            <a:off x="457200" y="1072337"/>
            <a:ext cx="8229600" cy="5233988"/>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sr-Latn-RS" altLang="sr-Latn-RS" b="1" i="1" dirty="0" smtClean="0">
                <a:cs typeface="Times New Roman" panose="02020603050405020304" pitchFamily="18" charset="0"/>
              </a:rPr>
              <a:t>Nezakonito presretanje</a:t>
            </a: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smtClean="0">
                <a:cs typeface="Times New Roman" panose="02020603050405020304" pitchFamily="18" charset="0"/>
              </a:rPr>
              <a:t>(</a:t>
            </a:r>
            <a:r>
              <a:rPr lang="sr-Latn-RS" altLang="sr-Latn-RS" b="1" i="1" dirty="0" smtClean="0">
                <a:cs typeface="Times New Roman" panose="02020603050405020304" pitchFamily="18" charset="0"/>
              </a:rPr>
              <a:t>Član </a:t>
            </a:r>
            <a:r>
              <a:rPr lang="en-GB" altLang="sr-Latn-RS" b="1" i="1" dirty="0" smtClean="0">
                <a:cs typeface="Times New Roman" panose="02020603050405020304" pitchFamily="18" charset="0"/>
              </a:rPr>
              <a:t>3 –</a:t>
            </a:r>
            <a:r>
              <a:rPr lang="sr-Latn-RS" altLang="sr-Latn-RS" b="1" i="1" dirty="0" smtClean="0">
                <a:cs typeface="Times New Roman" panose="02020603050405020304" pitchFamily="18" charset="0"/>
              </a:rPr>
              <a:t> Budimpeštanska konvencija</a:t>
            </a:r>
            <a:r>
              <a:rPr lang="en-GB" altLang="sr-Latn-RS" b="1" i="1" dirty="0" smtClean="0">
                <a:cs typeface="Times New Roman" panose="02020603050405020304" pitchFamily="18" charset="0"/>
              </a:rPr>
              <a:t>)</a:t>
            </a:r>
            <a:endParaRPr lang="en-GB" altLang="sr-Latn-RS" b="1" i="1" dirty="0">
              <a:cs typeface="Times New Roman" panose="02020603050405020304" pitchFamily="18" charset="0"/>
            </a:endParaRP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S namerom i protivpravno</a:t>
            </a:r>
            <a:endParaRPr lang="en-GB" altLang="sr-Latn-RS" i="1" dirty="0">
              <a:cs typeface="Times New Roman" panose="02020603050405020304" pitchFamily="18" charset="0"/>
            </a:endParaRPr>
          </a:p>
          <a:p>
            <a:pPr marL="0" indent="0" algn="ctr" eaLnBrk="1" hangingPunct="1">
              <a:lnSpc>
                <a:spcPct val="80000"/>
              </a:lnSpc>
              <a:buNone/>
            </a:pPr>
            <a:endParaRPr lang="en-GB" altLang="sr-Latn-RS" i="1"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Presresti, uz pomoć tehničkih uređaja, prenos računskih podataka koji nisu javne prirode</a:t>
            </a:r>
            <a:endParaRPr lang="en-GB" altLang="sr-Latn-RS" i="1" dirty="0">
              <a:cs typeface="Times New Roman" panose="02020603050405020304" pitchFamily="18" charset="0"/>
            </a:endParaRP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Do, od i u okviru računarskog sistema</a:t>
            </a:r>
            <a:endParaRPr lang="en-GB" altLang="sr-Latn-RS" i="1" dirty="0">
              <a:cs typeface="Times New Roman" panose="02020603050405020304" pitchFamily="18" charset="0"/>
            </a:endParaRPr>
          </a:p>
          <a:p>
            <a:pPr algn="ctr" eaLnBrk="1" hangingPunct="1">
              <a:lnSpc>
                <a:spcPct val="80000"/>
              </a:lnSpc>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279159656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486117"/>
          </a:xfrm>
          <a:prstGeom prst="rect">
            <a:avLst/>
          </a:prstGeom>
        </p:spPr>
        <p:txBody>
          <a:bodyPr wrap="square">
            <a:spAutoFit/>
          </a:bodyPr>
          <a:lstStyle/>
          <a:p>
            <a:pPr marL="342900" indent="-342900" algn="just">
              <a:buFont typeface="Wingdings" pitchFamily="2" charset="2"/>
              <a:buChar char="Ø"/>
            </a:pPr>
            <a:r>
              <a:rPr lang="sr-Latn-RS" sz="1750" dirty="0" smtClean="0"/>
              <a:t>Svaka Strana ugovornica treba da usvoji zakonodavne i druge mere, neophodne da bi se kao krivično delo u domaćem pravu propisalo protivpravno </a:t>
            </a:r>
            <a:r>
              <a:rPr lang="sr-Latn-RS" sz="1750" b="1" dirty="0" smtClean="0">
                <a:solidFill>
                  <a:srgbClr val="FF0000"/>
                </a:solidFill>
              </a:rPr>
              <a:t>presretanje</a:t>
            </a:r>
            <a:r>
              <a:rPr lang="sr-Latn-RS" sz="1750" dirty="0" smtClean="0"/>
              <a:t> prenosa računarskih podataka nejavne prirode, ka računarskom sistemu, od njega ili unutar samog sistema, uključujući i elektromagnetna emitovanja iz računarskog sistema kojim se prenose takvi podaci, kada je učinjeno sa namerom i uz pomoć tehničkih uređaja. Strana ugovornica može da uslovi da je delo učinjeno sa nečasnom namerom ili u vezi sa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sr-Latn-RS" sz="2200" dirty="0" smtClean="0"/>
              <a:t>Presretanje označava slušanje, praćenje ili nadziranje komunikacija.</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Cilj ove odredbe jeste da zaštiti privatnost podatkovne komunikacije (engl. </a:t>
            </a:r>
            <a:r>
              <a:rPr lang="en-US" sz="2200" dirty="0" smtClean="0"/>
              <a:t>data communication</a:t>
            </a:r>
            <a:r>
              <a:rPr lang="sr-Latn-RS" sz="2200" dirty="0" smtClean="0"/>
              <a:t>).</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Bavi se ekvivalentima tradicionalnog prisluškivanja i snimanja glasovnih telefonskih razgovora u odnosu na prenos računarskih podataka. </a:t>
            </a:r>
            <a:endParaRPr lang="en-US" sz="2200" dirty="0"/>
          </a:p>
        </p:txBody>
      </p:sp>
    </p:spTree>
    <p:extLst>
      <p:ext uri="{BB962C8B-B14F-4D97-AF65-F5344CB8AC3E}">
        <p14:creationId xmlns:p14="http://schemas.microsoft.com/office/powerpoint/2010/main" val="14505263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632311"/>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a:t>
            </a:r>
            <a:r>
              <a:rPr lang="sr-Latn-RS" b="1" dirty="0">
                <a:solidFill>
                  <a:srgbClr val="FF0000"/>
                </a:solidFill>
              </a:rPr>
              <a:t>protivpravno</a:t>
            </a:r>
            <a:r>
              <a:rPr lang="sr-Latn-RS" dirty="0"/>
              <a:t> presretanje prenosa računarskih podataka </a:t>
            </a:r>
            <a:r>
              <a:rPr lang="sr-Latn-RS" dirty="0" smtClean="0"/>
              <a:t>nejavne prirode, </a:t>
            </a:r>
            <a:r>
              <a:rPr lang="sr-Latn-RS" dirty="0"/>
              <a:t>ka računarskom sistemu, od njega ili unutar samog sistema, uključujući i elektromagnetna emitovanja iz računarskog sistema kojim se prenose takvi podaci, kada je učinjeno sa namerom i uz pomoć tehničkih uređaja. Strana ugovornica može da uslovi da je delo učinjeno sa nečasnom namerom ili u vezi sa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939814"/>
          </a:xfrm>
          <a:prstGeom prst="rect">
            <a:avLst/>
          </a:prstGeom>
        </p:spPr>
        <p:txBody>
          <a:bodyPr wrap="square">
            <a:spAutoFit/>
          </a:bodyPr>
          <a:lstStyle/>
          <a:p>
            <a:pPr marL="342900" indent="-342900" algn="just">
              <a:buFont typeface="Wingdings" pitchFamily="2" charset="2"/>
              <a:buChar char="ü"/>
            </a:pPr>
            <a:r>
              <a:rPr lang="sr-Latn-RS" sz="2100" dirty="0" smtClean="0"/>
              <a:t>Primeri mogućeg protivpravnog presretanja</a:t>
            </a:r>
            <a:r>
              <a:rPr lang="en-US" sz="2100" dirty="0" smtClean="0"/>
              <a:t>:</a:t>
            </a:r>
            <a:endParaRPr lang="en-US" sz="2100" dirty="0"/>
          </a:p>
          <a:p>
            <a:pPr marL="800100" lvl="1" indent="-342900" algn="just">
              <a:buFont typeface="Wingdings" pitchFamily="2" charset="2"/>
              <a:buChar char="ü"/>
            </a:pPr>
            <a:r>
              <a:rPr lang="sr-Latn-RS" sz="2100" dirty="0" smtClean="0"/>
              <a:t>Lice kome je naloženo, ili je  ovlašćeno od strane učesnika u prenosu, između ostalog, i u svrhu</a:t>
            </a:r>
            <a:r>
              <a:rPr lang="en-US" sz="2100" dirty="0" smtClean="0"/>
              <a:t>: </a:t>
            </a:r>
            <a:endParaRPr lang="en-US" sz="2100" dirty="0"/>
          </a:p>
          <a:p>
            <a:pPr marL="1257300" lvl="2" indent="-342900" algn="just">
              <a:buFont typeface="Wingdings" pitchFamily="2" charset="2"/>
              <a:buChar char="ü"/>
            </a:pPr>
            <a:r>
              <a:rPr lang="sr-Latn-RS" sz="2100" dirty="0"/>
              <a:t>o</a:t>
            </a:r>
            <a:r>
              <a:rPr lang="sr-Latn-RS" sz="2100" dirty="0" smtClean="0"/>
              <a:t>vlašćenog testiranja koje su učesnici odobrili; </a:t>
            </a:r>
            <a:endParaRPr lang="en-US" sz="2100" dirty="0"/>
          </a:p>
          <a:p>
            <a:pPr marL="1257300" lvl="2" indent="-342900" algn="just">
              <a:buFont typeface="Wingdings" pitchFamily="2" charset="2"/>
              <a:buChar char="ü"/>
            </a:pPr>
            <a:r>
              <a:rPr lang="sr-Latn-RS" sz="2100" dirty="0" smtClean="0"/>
              <a:t>Zaštitnih aktivnosti kojie su učesnici odobrili.</a:t>
            </a:r>
            <a:endParaRPr lang="en-US" sz="2100" dirty="0"/>
          </a:p>
          <a:p>
            <a:pPr marL="800100" lvl="1" indent="-342900" algn="just">
              <a:buFont typeface="Wingdings" pitchFamily="2" charset="2"/>
              <a:buChar char="ü"/>
            </a:pPr>
            <a:r>
              <a:rPr lang="sr-Latn-RS" sz="2100" dirty="0" smtClean="0"/>
              <a:t>Korišćenje kolačića na sajtovima;</a:t>
            </a:r>
            <a:endParaRPr lang="en-US" sz="2100" dirty="0"/>
          </a:p>
          <a:p>
            <a:pPr marL="800100" lvl="1" indent="-342900" algn="just">
              <a:buFont typeface="Wingdings" pitchFamily="2" charset="2"/>
              <a:buChar char="ü"/>
            </a:pPr>
            <a:r>
              <a:rPr lang="sr-Latn-RS" sz="2100" dirty="0" smtClean="0"/>
              <a:t>Zakonski autorizovan nadzor od strane organa za zaštitu pravnog poretka.</a:t>
            </a:r>
            <a:endParaRPr lang="en-US" sz="2100" dirty="0"/>
          </a:p>
        </p:txBody>
      </p:sp>
    </p:spTree>
    <p:extLst>
      <p:ext uri="{BB962C8B-B14F-4D97-AF65-F5344CB8AC3E}">
        <p14:creationId xmlns:p14="http://schemas.microsoft.com/office/powerpoint/2010/main" val="383724889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29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29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632311"/>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protivpravno presretanje prenosa računarskih podataka </a:t>
            </a:r>
            <a:r>
              <a:rPr lang="sr-Latn-RS" dirty="0" smtClean="0"/>
              <a:t>nejavne prirode, </a:t>
            </a:r>
            <a:r>
              <a:rPr lang="sr-Latn-RS" dirty="0"/>
              <a:t>ka računarskom sistemu, od njega ili unutar samog sistema, uključujući i elektromagnetna emitovanja iz računarskog sistema kojim se prenose takvi podaci, kada je učinjeno sa namerom i </a:t>
            </a:r>
            <a:r>
              <a:rPr lang="sr-Latn-RS" b="1" dirty="0">
                <a:solidFill>
                  <a:srgbClr val="FF0000"/>
                </a:solidFill>
              </a:rPr>
              <a:t>uz pomoć tehničkih uređaja</a:t>
            </a:r>
            <a:r>
              <a:rPr lang="sr-Latn-RS" dirty="0"/>
              <a:t>. Strana ugovornica može da uslovi da je delo učinjeno sa nečasnom namerom ili u vezi sa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478149"/>
          </a:xfrm>
          <a:prstGeom prst="rect">
            <a:avLst/>
          </a:prstGeom>
        </p:spPr>
        <p:txBody>
          <a:bodyPr wrap="square">
            <a:spAutoFit/>
          </a:bodyPr>
          <a:lstStyle/>
          <a:p>
            <a:pPr marL="342900" indent="-342900" algn="just">
              <a:buFont typeface="Wingdings" pitchFamily="2" charset="2"/>
              <a:buChar char="ü"/>
            </a:pPr>
            <a:r>
              <a:rPr lang="sr-Latn-RS" sz="1900" dirty="0" smtClean="0"/>
              <a:t>Pojam „uz pomoć tehničkih uređaja“  obuhvata  presretanje putem</a:t>
            </a:r>
            <a:r>
              <a:rPr lang="en-US" sz="1900" dirty="0" smtClean="0"/>
              <a:t>: </a:t>
            </a:r>
            <a:endParaRPr lang="en-US" sz="1900" dirty="0"/>
          </a:p>
          <a:p>
            <a:pPr marL="800100" lvl="1" indent="-342900" algn="just">
              <a:buFont typeface="Wingdings" pitchFamily="2" charset="2"/>
              <a:buChar char="ü"/>
            </a:pPr>
            <a:r>
              <a:rPr lang="sr-Latn-RS" sz="1900" dirty="0" smtClean="0"/>
              <a:t>Pristupa i korišćenja računarskih sistema</a:t>
            </a:r>
            <a:r>
              <a:rPr lang="en-US" sz="1900" dirty="0" smtClean="0"/>
              <a:t>; </a:t>
            </a:r>
            <a:endParaRPr lang="en-US" sz="1900" dirty="0"/>
          </a:p>
          <a:p>
            <a:pPr marL="800100" lvl="1" indent="-342900" algn="just">
              <a:buFont typeface="Wingdings" pitchFamily="2" charset="2"/>
              <a:buChar char="ü"/>
            </a:pPr>
            <a:r>
              <a:rPr lang="sr-Latn-RS" sz="1900" dirty="0" smtClean="0"/>
              <a:t>Korišćenja elektronskih uređaja za prisluškivanje ili prisluškivanje telefonskih razgovora. </a:t>
            </a:r>
            <a:r>
              <a:rPr lang="en-US" sz="1900" dirty="0" smtClean="0"/>
              <a:t> </a:t>
            </a:r>
            <a:endParaRPr lang="en-US" sz="1900" dirty="0"/>
          </a:p>
          <a:p>
            <a:pPr marL="342900" indent="-342900" algn="just">
              <a:buFont typeface="Wingdings" pitchFamily="2" charset="2"/>
              <a:buChar char="ü"/>
            </a:pPr>
            <a:endParaRPr lang="en-US" sz="1900" dirty="0"/>
          </a:p>
          <a:p>
            <a:pPr marL="342900" indent="-342900" algn="just">
              <a:buFont typeface="Wingdings" pitchFamily="2" charset="2"/>
              <a:buChar char="ü"/>
            </a:pPr>
            <a:r>
              <a:rPr lang="en-US" sz="1900" dirty="0" smtClean="0"/>
              <a:t>T</a:t>
            </a:r>
            <a:r>
              <a:rPr lang="sr-Latn-RS" sz="1900" dirty="0" smtClean="0"/>
              <a:t>o može uključivati</a:t>
            </a:r>
            <a:r>
              <a:rPr lang="en-US" sz="1900" dirty="0" smtClean="0"/>
              <a:t>:</a:t>
            </a:r>
            <a:endParaRPr lang="en-US" sz="1900" dirty="0"/>
          </a:p>
          <a:p>
            <a:pPr marL="800100" lvl="1" indent="-342900" algn="just">
              <a:buFont typeface="Wingdings" pitchFamily="2" charset="2"/>
              <a:buChar char="ü"/>
            </a:pPr>
            <a:r>
              <a:rPr lang="sr-Latn-RS" sz="1900" dirty="0" smtClean="0"/>
              <a:t>Snimanje</a:t>
            </a:r>
            <a:r>
              <a:rPr lang="en-US" sz="1900" dirty="0" smtClean="0"/>
              <a:t> </a:t>
            </a:r>
            <a:endParaRPr lang="en-US" sz="1900" dirty="0"/>
          </a:p>
          <a:p>
            <a:pPr marL="800100" lvl="1" indent="-342900" algn="just">
              <a:buFont typeface="Wingdings" pitchFamily="2" charset="2"/>
              <a:buChar char="ü"/>
            </a:pPr>
            <a:r>
              <a:rPr lang="sr-Latn-RS" sz="1900" dirty="0" smtClean="0"/>
              <a:t>Korišćenje tehničkih uređaja fiksiranih za linije transmisije; </a:t>
            </a:r>
            <a:r>
              <a:rPr lang="en-US" sz="1900" dirty="0" smtClean="0"/>
              <a:t> </a:t>
            </a:r>
            <a:endParaRPr lang="en-US" sz="1900" dirty="0"/>
          </a:p>
          <a:p>
            <a:pPr marL="800100" lvl="1" indent="-342900" algn="just">
              <a:buFont typeface="Wingdings" pitchFamily="2" charset="2"/>
              <a:buChar char="ü"/>
            </a:pPr>
            <a:r>
              <a:rPr lang="sr-Latn-RS" sz="1900" dirty="0" smtClean="0"/>
              <a:t>Korišćenje uređaja za prikupljanje i snimanje bežičnih komunikacija; </a:t>
            </a:r>
            <a:r>
              <a:rPr lang="en-US" sz="1900" dirty="0" smtClean="0"/>
              <a:t> </a:t>
            </a:r>
            <a:endParaRPr lang="en-US" sz="1900" dirty="0"/>
          </a:p>
          <a:p>
            <a:pPr marL="800100" lvl="1" indent="-342900" algn="just">
              <a:buFont typeface="Wingdings" pitchFamily="2" charset="2"/>
              <a:buChar char="ü"/>
            </a:pPr>
            <a:r>
              <a:rPr lang="sr-Latn-RS" sz="1900" dirty="0" smtClean="0"/>
              <a:t>Korišćenje softvera, lozinki i šifara.</a:t>
            </a:r>
            <a:endParaRPr lang="en-US" sz="1900" dirty="0"/>
          </a:p>
        </p:txBody>
      </p:sp>
    </p:spTree>
    <p:extLst>
      <p:ext uri="{BB962C8B-B14F-4D97-AF65-F5344CB8AC3E}">
        <p14:creationId xmlns:p14="http://schemas.microsoft.com/office/powerpoint/2010/main" val="120429043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Ciljevi sesije</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11015" y="1092178"/>
            <a:ext cx="4138917" cy="4967514"/>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smtClean="0"/>
              <a:t>Podsetiti se opštih pojmova koji se odnose na visokotehnološki kriminal i dokaze u elektronskom obliku, kao i odgovarajućih odredbi Budmpeštanske konvencije;</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smtClean="0"/>
              <a:t>Razumeti različite kanale i mehanizme zvanične međunarodne saradnje;</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smtClean="0"/>
              <a:t>Razmotriti pregled Budmipeštanske konvencije kao vodećeg alata saradnje u oblasti visokotehnološkog kriminala i elektronskih dokaza; </a:t>
            </a:r>
            <a:endParaRPr lang="en-GB" sz="2200" i="1" dirty="0"/>
          </a:p>
        </p:txBody>
      </p:sp>
      <p:sp>
        <p:nvSpPr>
          <p:cNvPr id="6" name="Rectangle 5">
            <a:extLst>
              <a:ext uri="{FF2B5EF4-FFF2-40B4-BE49-F238E27FC236}">
                <a16:creationId xmlns:a16="http://schemas.microsoft.com/office/drawing/2014/main" id="{3B867BBA-A7A7-F84C-B403-7348B8834D1F}"/>
              </a:ext>
            </a:extLst>
          </p:cNvPr>
          <p:cNvSpPr/>
          <p:nvPr/>
        </p:nvSpPr>
        <p:spPr>
          <a:xfrm>
            <a:off x="4551587" y="1193778"/>
            <a:ext cx="4138917" cy="2259080"/>
          </a:xfrm>
          <a:prstGeom prst="rect">
            <a:avLst/>
          </a:prstGeom>
        </p:spPr>
        <p:txBody>
          <a:bodyPr wrap="square">
            <a:spAutoFit/>
          </a:bodyPr>
          <a:lstStyle/>
          <a:p>
            <a:pPr marL="342900" indent="-342900" algn="just">
              <a:lnSpc>
                <a:spcPct val="80000"/>
              </a:lnSpc>
              <a:buFont typeface="Wingdings" pitchFamily="2" charset="2"/>
              <a:buChar char="ü"/>
            </a:pPr>
            <a:r>
              <a:rPr lang="sr-Latn-RS" sz="2200" i="1" dirty="0" smtClean="0"/>
              <a:t>Utvrditi sličnosti u različitim kanalima i mehanizmima međunarodne saradnje; </a:t>
            </a:r>
            <a:r>
              <a:rPr lang="en-GB" sz="2200" i="1" dirty="0" smtClean="0"/>
              <a:t> </a:t>
            </a:r>
            <a:endParaRPr lang="en-GB" sz="2200" i="1" dirty="0"/>
          </a:p>
          <a:p>
            <a:pPr marL="342900" indent="-342900" algn="just">
              <a:lnSpc>
                <a:spcPct val="80000"/>
              </a:lnSpc>
              <a:buFont typeface="Wingdings" pitchFamily="2" charset="2"/>
              <a:buChar char="ü"/>
            </a:pPr>
            <a:endParaRPr lang="en-GB" sz="2200" i="1" dirty="0"/>
          </a:p>
          <a:p>
            <a:pPr marL="342900" indent="-342900" algn="just">
              <a:lnSpc>
                <a:spcPct val="80000"/>
              </a:lnSpc>
              <a:buFont typeface="Wingdings" pitchFamily="2" charset="2"/>
              <a:buChar char="ü"/>
            </a:pPr>
            <a:r>
              <a:rPr lang="sr-Latn-RS" sz="2200" i="1" dirty="0" smtClean="0"/>
              <a:t>Razmotriti pregled Drugog dodatnog protokola kao mehanizma koji omogućava međunarodnu saradnju. </a:t>
            </a:r>
            <a:endParaRPr lang="en-GB" sz="2200" i="1" dirty="0"/>
          </a:p>
        </p:txBody>
      </p:sp>
    </p:spTree>
    <p:extLst>
      <p:ext uri="{BB962C8B-B14F-4D97-AF65-F5344CB8AC3E}">
        <p14:creationId xmlns:p14="http://schemas.microsoft.com/office/powerpoint/2010/main" val="13014096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078313"/>
          </a:xfrm>
          <a:prstGeom prst="rect">
            <a:avLst/>
          </a:prstGeom>
        </p:spPr>
        <p:txBody>
          <a:bodyPr wrap="square">
            <a:spAutoFit/>
          </a:bodyPr>
          <a:lstStyle/>
          <a:p>
            <a:pPr marL="342900" indent="-342900" algn="just">
              <a:buFont typeface="Wingdings" pitchFamily="2" charset="2"/>
              <a:buChar char="Ø"/>
            </a:pPr>
            <a:r>
              <a:rPr lang="sr-Latn-RS" sz="1700" dirty="0"/>
              <a:t>Svaka Strana ugovornica treba da usvoji zakonodavne i druge mere, neophodne da bi se kao krivično delo u domaćem pravu propisalo protivpravno presretanje </a:t>
            </a:r>
            <a:r>
              <a:rPr lang="sr-Latn-RS" sz="1700" b="1" dirty="0">
                <a:solidFill>
                  <a:srgbClr val="FF0000"/>
                </a:solidFill>
              </a:rPr>
              <a:t>prenosa </a:t>
            </a:r>
            <a:r>
              <a:rPr lang="sr-Latn-RS" sz="1700" dirty="0"/>
              <a:t>računarskih podataka</a:t>
            </a:r>
            <a:r>
              <a:rPr lang="sr-Latn-RS" sz="1700" b="1" dirty="0">
                <a:solidFill>
                  <a:srgbClr val="FF0000"/>
                </a:solidFill>
              </a:rPr>
              <a:t> </a:t>
            </a:r>
            <a:r>
              <a:rPr lang="sr-Latn-RS" sz="1700" b="1" dirty="0" smtClean="0">
                <a:solidFill>
                  <a:srgbClr val="FF0000"/>
                </a:solidFill>
              </a:rPr>
              <a:t>koji nisu javne prirode</a:t>
            </a:r>
            <a:r>
              <a:rPr lang="sr-Latn-RS" sz="1700" dirty="0"/>
              <a:t>, ka računarskom sistemu, od njega ili unutar samog sistema, uključujući i elektromagnetna emitovanja iz računarskog sistema kojim se prenose takvi podaci, kada je učinjeno sa namerom i uz pomoć tehničkih uređaja. Strana ugovornica može da uslovi da je delo učinjeno sa nečasnom namerom ili u vezi sa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sr-Latn-RS" sz="2200" dirty="0" smtClean="0"/>
              <a:t>Krivično delo ograničeno na presretanje prenosa podataka koji nije javne prirode;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Jesu li ti podaci javno dostupni ili ne nije od značaja za ovo delo </a:t>
            </a:r>
            <a:r>
              <a:rPr lang="en-150" sz="2200" dirty="0" smtClean="0"/>
              <a:t>–</a:t>
            </a:r>
            <a:r>
              <a:rPr lang="sr-Latn-RS" sz="2200" dirty="0" smtClean="0"/>
              <a:t> ono što je važno je da li je prenos tih podataka javne prirode ili ne.</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Ovim krivičnim delom mogu se inkriminisati javno dostupne informacije koje se saopštavaju putem prenosa koji nije javne prirode. </a:t>
            </a:r>
            <a:endParaRPr lang="en-US" sz="2200" dirty="0"/>
          </a:p>
        </p:txBody>
      </p:sp>
    </p:spTree>
    <p:extLst>
      <p:ext uri="{BB962C8B-B14F-4D97-AF65-F5344CB8AC3E}">
        <p14:creationId xmlns:p14="http://schemas.microsoft.com/office/powerpoint/2010/main" val="883519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478423"/>
          </a:xfrm>
          <a:prstGeom prst="rect">
            <a:avLst/>
          </a:prstGeom>
        </p:spPr>
        <p:txBody>
          <a:bodyPr wrap="square">
            <a:spAutoFit/>
          </a:bodyPr>
          <a:lstStyle/>
          <a:p>
            <a:pPr marL="342900" indent="-342900" algn="just">
              <a:buFont typeface="Wingdings" pitchFamily="2" charset="2"/>
              <a:buChar char="Ø"/>
            </a:pPr>
            <a:r>
              <a:rPr lang="sr-Latn-RS" sz="1750" dirty="0"/>
              <a:t>Svaka Strana ugovornica treba da usvoji zakonodavne i druge mere, neophodne da bi se kao krivično delo u domaćem pravu propisalo protivpravno presretanje prenosa računarskih podataka nejavne  prirode, </a:t>
            </a:r>
            <a:r>
              <a:rPr lang="sr-Latn-RS" sz="1750" b="1" dirty="0">
                <a:solidFill>
                  <a:srgbClr val="FF0000"/>
                </a:solidFill>
              </a:rPr>
              <a:t>ka računarskom sistemu, od njega ili unutar samog sistema</a:t>
            </a:r>
            <a:r>
              <a:rPr lang="sr-Latn-RS" sz="1750" dirty="0"/>
              <a:t>, uključujući i elektromagnetna emitovanja iz računarskog sistema kojim se prenose takvi podaci, kada je učinjeno sa namerom i uz pomoć tehničkih uređaja. Strana ugovornica može da uslovi da je delo učinjeno sa nečasnom namerom ili u vezi sa računarskim sistemom koji je povezan sa drugim računarskim sistemom</a:t>
            </a:r>
            <a:r>
              <a:rPr lang="en-US" sz="1750" dirty="0" smtClean="0"/>
              <a:t>.</a:t>
            </a:r>
            <a:endParaRPr lang="en-GB" sz="1750"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832092"/>
          </a:xfrm>
          <a:prstGeom prst="rect">
            <a:avLst/>
          </a:prstGeom>
        </p:spPr>
        <p:txBody>
          <a:bodyPr wrap="square">
            <a:spAutoFit/>
          </a:bodyPr>
          <a:lstStyle/>
          <a:p>
            <a:pPr marL="342900" indent="-342900" algn="just">
              <a:buFont typeface="Wingdings" pitchFamily="2" charset="2"/>
              <a:buChar char="ü"/>
            </a:pPr>
            <a:r>
              <a:rPr lang="sr-Latn-RS" sz="2200" dirty="0" smtClean="0"/>
              <a:t>Presretanje se odnosi na prenos</a:t>
            </a:r>
            <a:endParaRPr lang="en-US" sz="2200" dirty="0"/>
          </a:p>
          <a:p>
            <a:pPr marL="800100" lvl="1" indent="-342900" algn="just">
              <a:buFont typeface="Wingdings" pitchFamily="2" charset="2"/>
              <a:buChar char="ü"/>
            </a:pPr>
            <a:r>
              <a:rPr lang="sr-Latn-RS" sz="2200" dirty="0" smtClean="0"/>
              <a:t>do računarskog sistema (npr. prenos koji teče od lica do računara unosom preko tastature</a:t>
            </a:r>
            <a:r>
              <a:rPr lang="en-US" sz="2200" dirty="0" smtClean="0"/>
              <a:t>)</a:t>
            </a:r>
            <a:r>
              <a:rPr lang="sr-Latn-RS" sz="2200" dirty="0" smtClean="0"/>
              <a:t>;</a:t>
            </a:r>
            <a:endParaRPr lang="en-US" sz="2200" dirty="0"/>
          </a:p>
          <a:p>
            <a:pPr marL="800100" lvl="1" indent="-342900" algn="just">
              <a:buFont typeface="Wingdings" pitchFamily="2" charset="2"/>
              <a:buChar char="ü"/>
            </a:pPr>
            <a:r>
              <a:rPr lang="sr-Latn-RS" sz="2200" dirty="0"/>
              <a:t>o</a:t>
            </a:r>
            <a:r>
              <a:rPr lang="sr-Latn-RS" sz="2200" dirty="0" smtClean="0"/>
              <a:t>d računarskog sitema (npr. prenos koji teče od jednog računarskog sistema do drugog računarskog sistema);</a:t>
            </a:r>
            <a:endParaRPr lang="en-US" sz="2200" dirty="0"/>
          </a:p>
          <a:p>
            <a:pPr marL="800100" lvl="1" indent="-342900" algn="just">
              <a:buFont typeface="Wingdings" pitchFamily="2" charset="2"/>
              <a:buChar char="ü"/>
            </a:pPr>
            <a:r>
              <a:rPr lang="sr-Latn-RS" sz="2200" dirty="0"/>
              <a:t>u</a:t>
            </a:r>
            <a:r>
              <a:rPr lang="sr-Latn-RS" sz="2200" dirty="0" smtClean="0"/>
              <a:t> okviru računarskog sistema (npr. prenos koji teče od centralne procesorske jedinice do povezanog štampača). </a:t>
            </a:r>
            <a:endParaRPr lang="en-US" sz="2200" dirty="0"/>
          </a:p>
        </p:txBody>
      </p:sp>
    </p:spTree>
    <p:extLst>
      <p:ext uri="{BB962C8B-B14F-4D97-AF65-F5344CB8AC3E}">
        <p14:creationId xmlns:p14="http://schemas.microsoft.com/office/powerpoint/2010/main" val="295570462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632311"/>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protivpravno presretanje prenosa računarskih podataka nejavne  prirode, ka računarskom sistemu, od njega ili unutar samog sistema, uključujući i </a:t>
            </a:r>
            <a:r>
              <a:rPr lang="sr-Latn-RS" b="1" dirty="0">
                <a:solidFill>
                  <a:srgbClr val="FF0000"/>
                </a:solidFill>
              </a:rPr>
              <a:t>elektromagnetna emitovanja </a:t>
            </a:r>
            <a:r>
              <a:rPr lang="sr-Latn-RS" dirty="0"/>
              <a:t>iz računarskog sistema kojim se prenose takvi podaci, kada je učinjeno sa namerom i uz pomoć tehničkih uređaja. Strana ugovornica može da uslovi da je delo učinjeno sa nečasnom namerom ili u vezi sa računarskim sistemom koji je povezan sa drugim računarskim sistemom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sr-Latn-RS" sz="2200" dirty="0" smtClean="0"/>
              <a:t>Računarski sistemi mogu biti izvor elektromagnetnih emisija koje nose računarske podatke;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Računarski podatak može biti rekonstruisan iz takvih emisija;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Tako se i presretanje elektromagnetnih emitovanja definiše kao krivično delo. </a:t>
            </a:r>
            <a:endParaRPr lang="en-US" sz="2200" dirty="0"/>
          </a:p>
        </p:txBody>
      </p:sp>
    </p:spTree>
    <p:extLst>
      <p:ext uri="{BB962C8B-B14F-4D97-AF65-F5344CB8AC3E}">
        <p14:creationId xmlns:p14="http://schemas.microsoft.com/office/powerpoint/2010/main" val="220553188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3 </a:t>
            </a:r>
            <a:r>
              <a:rPr lang="en-GB" sz="3200" b="1" dirty="0"/>
              <a:t>– </a:t>
            </a:r>
            <a:r>
              <a:rPr lang="sr-Latn-RS" sz="3200" b="1" dirty="0" smtClean="0"/>
              <a:t>Nezakonito presretanje</a:t>
            </a:r>
            <a:r>
              <a:rPr lang="en-GB" sz="3200" b="1" dirty="0" smtClean="0"/>
              <a:t>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5062924"/>
          </a:xfrm>
          <a:prstGeom prst="rect">
            <a:avLst/>
          </a:prstGeom>
        </p:spPr>
        <p:txBody>
          <a:bodyPr wrap="square">
            <a:spAutoFit/>
          </a:bodyPr>
          <a:lstStyle/>
          <a:p>
            <a:pPr marL="342900" indent="-342900" algn="just">
              <a:buFont typeface="Wingdings" pitchFamily="2" charset="2"/>
              <a:buChar char="Ø"/>
            </a:pPr>
            <a:r>
              <a:rPr lang="sr-Latn-RS" sz="1700" dirty="0"/>
              <a:t>Svaka Strana ugovornica treba da usvoji zakonodavne i druge mere, neophodne da bi se kao krivično delo u domaćem pravu propisalo protivpravno presretanje prenosa računarskih podataka nejavne  prirode, ka računarskom sistemu, od njega ili unutar samog sistema, uključujući i elektromagnetna emitovanja</a:t>
            </a:r>
            <a:r>
              <a:rPr lang="sr-Latn-RS" sz="1700" b="1" dirty="0">
                <a:solidFill>
                  <a:srgbClr val="FF0000"/>
                </a:solidFill>
              </a:rPr>
              <a:t> </a:t>
            </a:r>
            <a:r>
              <a:rPr lang="sr-Latn-RS" sz="1700" dirty="0"/>
              <a:t>iz računarskog sistema kojim se prenose takvi podaci, kada je učinjeno sa namerom i uz pomoć tehničkih uređaja. Strana ugovornica može da uslovi da je delo učinjeno </a:t>
            </a:r>
            <a:r>
              <a:rPr lang="sr-Latn-RS" sz="1700" b="1" dirty="0">
                <a:solidFill>
                  <a:srgbClr val="FF0000"/>
                </a:solidFill>
              </a:rPr>
              <a:t>sa nečasnom namerom ili u vezi sa računarskim sistemom koji je povezan sa drugim računarskim sistemom</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816429"/>
          </a:xfrm>
          <a:prstGeom prst="rect">
            <a:avLst/>
          </a:prstGeom>
        </p:spPr>
        <p:txBody>
          <a:bodyPr wrap="square">
            <a:spAutoFit/>
          </a:bodyPr>
          <a:lstStyle/>
          <a:p>
            <a:pPr marL="342900" indent="-342900" algn="just">
              <a:buFont typeface="Wingdings" pitchFamily="2" charset="2"/>
              <a:buChar char="ü"/>
            </a:pPr>
            <a:r>
              <a:rPr lang="sr-Latn-RS" sz="2200" dirty="0" smtClean="0"/>
              <a:t>Strane mogu ograničiti inkriminisanje presretanja sledećim elementima kvalifikacije</a:t>
            </a:r>
            <a:r>
              <a:rPr lang="en-US" sz="2200" dirty="0" smtClean="0"/>
              <a:t>:</a:t>
            </a:r>
            <a:endParaRPr lang="en-US" sz="2200" dirty="0"/>
          </a:p>
          <a:p>
            <a:pPr marL="800100" lvl="1" indent="-342900" algn="just">
              <a:buFont typeface="Wingdings" pitchFamily="2" charset="2"/>
              <a:buChar char="ü"/>
            </a:pPr>
            <a:r>
              <a:rPr lang="sr-Latn-RS" sz="2200" dirty="0" smtClean="0"/>
              <a:t>Nečasna namera; </a:t>
            </a:r>
            <a:r>
              <a:rPr lang="en-US" sz="2200" dirty="0" smtClean="0"/>
              <a:t> </a:t>
            </a:r>
            <a:endParaRPr lang="en-US" sz="2200" dirty="0"/>
          </a:p>
          <a:p>
            <a:pPr marL="800100" lvl="1" indent="-342900" algn="just">
              <a:buFont typeface="Wingdings" pitchFamily="2" charset="2"/>
              <a:buChar char="ü"/>
            </a:pPr>
            <a:r>
              <a:rPr lang="sr-Latn-RS" sz="2200" dirty="0" smtClean="0"/>
              <a:t>Presretanje u vezi sa računarskim sistemom koji je povezan sa drugim računarskim sistemom (isključujući presretanje koje se odnosi na zasebne računarske sisteme</a:t>
            </a:r>
            <a:r>
              <a:rPr lang="en-US" sz="2200" dirty="0" smtClean="0"/>
              <a:t>)</a:t>
            </a:r>
            <a:r>
              <a:rPr lang="sr-Latn-RS" sz="2200" dirty="0" smtClean="0"/>
              <a:t>.</a:t>
            </a:r>
            <a:endParaRPr lang="en-US" sz="2200" dirty="0"/>
          </a:p>
        </p:txBody>
      </p:sp>
    </p:spTree>
    <p:extLst>
      <p:ext uri="{BB962C8B-B14F-4D97-AF65-F5344CB8AC3E}">
        <p14:creationId xmlns:p14="http://schemas.microsoft.com/office/powerpoint/2010/main" val="418855161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9583465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664122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14288215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884498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4 </a:t>
            </a:r>
            <a:r>
              <a:rPr lang="en-GB" sz="3200" b="1" dirty="0"/>
              <a:t>– </a:t>
            </a:r>
            <a:r>
              <a:rPr lang="sr-Latn-RS" sz="3200" b="1" dirty="0" smtClean="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713E56E4-CB03-4568-B0C6-D9E6BF7B48D3}"/>
              </a:ext>
            </a:extLst>
          </p:cNvPr>
          <p:cNvSpPr txBox="1">
            <a:spLocks/>
          </p:cNvSpPr>
          <p:nvPr/>
        </p:nvSpPr>
        <p:spPr>
          <a:xfrm>
            <a:off x="457200" y="1460721"/>
            <a:ext cx="8229600" cy="4525962"/>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sr-Latn-RS" altLang="sr-Latn-RS" b="1" i="1" dirty="0" smtClean="0">
                <a:cs typeface="Times New Roman" panose="02020603050405020304" pitchFamily="18" charset="0"/>
              </a:rPr>
              <a:t>Ometanje podataka</a:t>
            </a:r>
            <a:endParaRPr lang="en-GB" altLang="sr-Latn-RS"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b="1" i="1" dirty="0" smtClean="0">
                <a:cs typeface="Times New Roman" panose="02020603050405020304" pitchFamily="18" charset="0"/>
              </a:rPr>
              <a:t>(</a:t>
            </a:r>
            <a:r>
              <a:rPr lang="sr-Latn-RS" altLang="sr-Latn-RS" b="1" i="1" dirty="0" smtClean="0">
                <a:cs typeface="Times New Roman" panose="02020603050405020304" pitchFamily="18" charset="0"/>
              </a:rPr>
              <a:t>Član </a:t>
            </a:r>
            <a:r>
              <a:rPr lang="en-GB" altLang="sr-Latn-RS" b="1" i="1" dirty="0" smtClean="0">
                <a:cs typeface="Times New Roman" panose="02020603050405020304" pitchFamily="18" charset="0"/>
              </a:rPr>
              <a:t>4 </a:t>
            </a:r>
            <a:r>
              <a:rPr lang="en-GB" altLang="sr-Latn-RS" b="1" i="1" dirty="0">
                <a:cs typeface="Times New Roman" panose="02020603050405020304" pitchFamily="18" charset="0"/>
              </a:rPr>
              <a:t>– </a:t>
            </a:r>
            <a:r>
              <a:rPr lang="sr-Latn-RS" altLang="sr-Latn-RS" b="1" i="1" dirty="0" smtClean="0">
                <a:cs typeface="Times New Roman" panose="02020603050405020304" pitchFamily="18" charset="0"/>
              </a:rPr>
              <a:t>Budimpeštanska konvencija</a:t>
            </a:r>
            <a:r>
              <a:rPr lang="en-GB" altLang="sr-Latn-RS" b="1" i="1" dirty="0" smtClean="0">
                <a:cs typeface="Times New Roman" panose="02020603050405020304" pitchFamily="18" charset="0"/>
              </a:rPr>
              <a:t>)</a:t>
            </a:r>
            <a:endParaRPr lang="en-GB" altLang="sr-Latn-RS" dirty="0">
              <a:cs typeface="Times New Roman" panose="02020603050405020304" pitchFamily="18" charset="0"/>
            </a:endParaRPr>
          </a:p>
          <a:p>
            <a:pP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Oštećenje, brisanje, pogoršanje, menjanje ili prikrivanje računarskih podataka</a:t>
            </a:r>
            <a:endParaRPr lang="en-GB" altLang="sr-Latn-RS" i="1" dirty="0">
              <a:cs typeface="Times New Roman" panose="02020603050405020304" pitchFamily="18" charset="0"/>
            </a:endParaRPr>
          </a:p>
          <a:p>
            <a:pPr algn="ctr" eaLnBrk="1" hangingPunct="1">
              <a:lnSpc>
                <a:spcPct val="80000"/>
              </a:lnSpc>
            </a:pPr>
            <a:endParaRPr lang="en-GB" altLang="sr-Latn-RS" i="1" dirty="0">
              <a:cs typeface="Times New Roman" panose="02020603050405020304" pitchFamily="18" charset="0"/>
            </a:endParaRPr>
          </a:p>
          <a:p>
            <a:pPr algn="ctr" eaLnBrk="1" hangingPunct="1">
              <a:lnSpc>
                <a:spcPct val="80000"/>
              </a:lnSpc>
            </a:pPr>
            <a:r>
              <a:rPr lang="sr-Latn-RS" altLang="sr-Latn-RS" i="1" dirty="0" smtClean="0">
                <a:cs typeface="Times New Roman" panose="02020603050405020304" pitchFamily="18" charset="0"/>
              </a:rPr>
              <a:t>S namerom, protivpravno</a:t>
            </a:r>
            <a:endParaRPr lang="en-GB" altLang="sr-Latn-RS" i="1"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a:p>
            <a:pPr algn="ctr" eaLnBrk="1" hangingPunct="1">
              <a:lnSpc>
                <a:spcPct val="80000"/>
              </a:lnSpc>
              <a:buFont typeface="Arial" pitchFamily="34" charset="0"/>
              <a:buNone/>
            </a:pPr>
            <a:endParaRPr lang="en-GB" altLang="sr-Latn-RS" dirty="0">
              <a:cs typeface="Times New Roman" panose="02020603050405020304" pitchFamily="18" charset="0"/>
            </a:endParaRPr>
          </a:p>
        </p:txBody>
      </p:sp>
    </p:spTree>
    <p:extLst>
      <p:ext uri="{BB962C8B-B14F-4D97-AF65-F5344CB8AC3E}">
        <p14:creationId xmlns:p14="http://schemas.microsoft.com/office/powerpoint/2010/main" val="403565667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4 </a:t>
            </a:r>
            <a:r>
              <a:rPr lang="en-GB" sz="3200" b="1" dirty="0"/>
              <a:t>– </a:t>
            </a:r>
            <a:r>
              <a:rPr lang="sr-Latn-RS" sz="3200" b="1" dirty="0" smtClean="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3970318"/>
          </a:xfrm>
          <a:prstGeom prst="rect">
            <a:avLst/>
          </a:prstGeom>
        </p:spPr>
        <p:txBody>
          <a:bodyPr wrap="square">
            <a:spAutoFit/>
          </a:bodyPr>
          <a:lstStyle/>
          <a:p>
            <a:pPr marL="342900" indent="-342900" algn="just">
              <a:buFont typeface="Wingdings" pitchFamily="2" charset="2"/>
              <a:buChar char="Ø"/>
            </a:pPr>
            <a:r>
              <a:rPr lang="en-US" dirty="0"/>
              <a:t>1 </a:t>
            </a:r>
            <a:r>
              <a:rPr lang="sr-Latn-RS" dirty="0" smtClean="0"/>
              <a:t>Svaka Strana ugovornica treba da usvoji zakonodavne i druge mere, neophodne da bi se kao krivično delo u domaćem pravu propisalo protivpravno </a:t>
            </a:r>
            <a:r>
              <a:rPr lang="sr-Latn-RS" b="1" dirty="0" smtClean="0">
                <a:solidFill>
                  <a:srgbClr val="FF0000"/>
                </a:solidFill>
              </a:rPr>
              <a:t>oštećenje</a:t>
            </a:r>
            <a:r>
              <a:rPr lang="sr-Latn-RS" dirty="0" smtClean="0"/>
              <a:t>, brisanje, </a:t>
            </a:r>
            <a:r>
              <a:rPr lang="sr-Latn-RS" b="1" dirty="0" smtClean="0">
                <a:solidFill>
                  <a:srgbClr val="FF0000"/>
                </a:solidFill>
              </a:rPr>
              <a:t>pogoršanje</a:t>
            </a:r>
            <a:r>
              <a:rPr lang="sr-Latn-RS" dirty="0" smtClean="0"/>
              <a:t>, menjanje ili prikrivanje računarskih podataka, kada je učinjeno sa namerom</a:t>
            </a:r>
            <a:r>
              <a:rPr lang="en-US" dirty="0" smtClean="0"/>
              <a:t>. </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sr-Latn-RS" dirty="0" smtClean="0"/>
              <a:t>Strana ugovornica može da zadrži pravo da uslovi da dela iz stava 1 ovog člana moraju da imaju teške posledice</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123658"/>
          </a:xfrm>
          <a:prstGeom prst="rect">
            <a:avLst/>
          </a:prstGeom>
        </p:spPr>
        <p:txBody>
          <a:bodyPr wrap="square">
            <a:spAutoFit/>
          </a:bodyPr>
          <a:lstStyle/>
          <a:p>
            <a:pPr marL="342900" indent="-342900" algn="just">
              <a:buFont typeface="Wingdings" pitchFamily="2" charset="2"/>
              <a:buChar char="ü"/>
            </a:pPr>
            <a:r>
              <a:rPr lang="sr-Latn-RS" sz="2200" dirty="0" smtClean="0"/>
              <a:t>Oštećenje i pogoršanje su radnje koje se preklapaju;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Odnose se na negativno menjanje celovitosti informativnog sadržaja podataka i programa. </a:t>
            </a:r>
            <a:endParaRPr lang="en-US" sz="2200" dirty="0"/>
          </a:p>
        </p:txBody>
      </p:sp>
    </p:spTree>
    <p:extLst>
      <p:ext uri="{BB962C8B-B14F-4D97-AF65-F5344CB8AC3E}">
        <p14:creationId xmlns:p14="http://schemas.microsoft.com/office/powerpoint/2010/main" val="164406890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4 </a:t>
            </a:r>
            <a:r>
              <a:rPr lang="en-GB" sz="3200" b="1" dirty="0"/>
              <a:t>– </a:t>
            </a:r>
            <a:r>
              <a:rPr lang="sr-Latn-RS" sz="3200" b="1" dirty="0" smtClean="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3970318"/>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protivpravno oštećenje, </a:t>
            </a:r>
            <a:r>
              <a:rPr lang="sr-Latn-RS" b="1" dirty="0">
                <a:solidFill>
                  <a:srgbClr val="FF0000"/>
                </a:solidFill>
              </a:rPr>
              <a:t>brisanje</a:t>
            </a:r>
            <a:r>
              <a:rPr lang="sr-Latn-RS" dirty="0"/>
              <a:t>, pogoršanje, menjanje ili prikrivanje računarskih podataka, kada je učinjeno sa namerom</a:t>
            </a:r>
            <a:r>
              <a:rPr lang="en-US" dirty="0" smtClean="0"/>
              <a:t>. </a:t>
            </a:r>
            <a:endParaRPr lang="en-US" dirty="0"/>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sr-Latn-RS" dirty="0" smtClean="0"/>
              <a:t>Strana ugovornica može da zadrži pravo da uslovi da dela iz stava 1 ovog člana moraju da imaju teške posledice</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462213"/>
          </a:xfrm>
          <a:prstGeom prst="rect">
            <a:avLst/>
          </a:prstGeom>
        </p:spPr>
        <p:txBody>
          <a:bodyPr wrap="square">
            <a:spAutoFit/>
          </a:bodyPr>
          <a:lstStyle/>
          <a:p>
            <a:pPr marL="342900" indent="-342900" algn="just">
              <a:buFont typeface="Wingdings" pitchFamily="2" charset="2"/>
              <a:buChar char="ü"/>
            </a:pPr>
            <a:r>
              <a:rPr lang="sr-Latn-RS" sz="2200" dirty="0" smtClean="0"/>
              <a:t>Brisanje podatka ekvivalentno je uništenju materijalne stvari;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Brisanje kao ishod ima uništenje podatka ili podatak postaje neprepoznatljiv. </a:t>
            </a:r>
            <a:r>
              <a:rPr lang="en-US" sz="2200" dirty="0" smtClean="0"/>
              <a:t> </a:t>
            </a:r>
            <a:endParaRPr lang="en-US" sz="2200" dirty="0"/>
          </a:p>
          <a:p>
            <a:pPr algn="just"/>
            <a:endParaRPr lang="en-US" sz="2200" dirty="0"/>
          </a:p>
        </p:txBody>
      </p:sp>
    </p:spTree>
    <p:extLst>
      <p:ext uri="{BB962C8B-B14F-4D97-AF65-F5344CB8AC3E}">
        <p14:creationId xmlns:p14="http://schemas.microsoft.com/office/powerpoint/2010/main" val="34546616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39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39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4 </a:t>
            </a:r>
            <a:r>
              <a:rPr lang="en-GB" sz="3200" b="1" dirty="0"/>
              <a:t>– </a:t>
            </a:r>
            <a:r>
              <a:rPr lang="sr-Latn-RS" sz="3200" b="1" dirty="0" smtClean="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3970318"/>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protivpravno oštećenje, brisanje, pogoršanje, </a:t>
            </a:r>
            <a:r>
              <a:rPr lang="sr-Latn-RS" b="1" dirty="0">
                <a:solidFill>
                  <a:srgbClr val="FF0000"/>
                </a:solidFill>
              </a:rPr>
              <a:t>menjanje</a:t>
            </a:r>
            <a:r>
              <a:rPr lang="sr-Latn-RS" dirty="0"/>
              <a:t> ili prikrivanje računarskih podataka, kada je učinjeno sa namerom</a:t>
            </a:r>
            <a:r>
              <a:rPr lang="en-US" dirty="0"/>
              <a:t>. </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sr-Latn-RS" dirty="0"/>
              <a:t>Strana ugovornica može da zadrži pravo da uslovi da dela iz stava </a:t>
            </a:r>
            <a:r>
              <a:rPr lang="sr-Latn-RS" dirty="0" smtClean="0"/>
              <a:t>1. </a:t>
            </a:r>
            <a:r>
              <a:rPr lang="sr-Latn-RS" dirty="0"/>
              <a:t>ovog člana moraju da imaju teške posledice</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462213"/>
          </a:xfrm>
          <a:prstGeom prst="rect">
            <a:avLst/>
          </a:prstGeom>
        </p:spPr>
        <p:txBody>
          <a:bodyPr wrap="square">
            <a:spAutoFit/>
          </a:bodyPr>
          <a:lstStyle/>
          <a:p>
            <a:pPr marL="342900" indent="-342900" algn="just">
              <a:buFont typeface="Wingdings" pitchFamily="2" charset="2"/>
              <a:buChar char="ü"/>
            </a:pPr>
            <a:r>
              <a:rPr lang="sr-Latn-RS" sz="2200" dirty="0" smtClean="0"/>
              <a:t>Menjanje se odnosi na modifikaciju postojećih podataka;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Podrazumeva ubacivanje zloćudnih kodova poput virusa i  Trojanskog konja, što kao rezultat ima modifikaciju podataka. </a:t>
            </a:r>
            <a:endParaRPr lang="en-US" sz="2200" dirty="0"/>
          </a:p>
        </p:txBody>
      </p:sp>
    </p:spTree>
    <p:extLst>
      <p:ext uri="{BB962C8B-B14F-4D97-AF65-F5344CB8AC3E}">
        <p14:creationId xmlns:p14="http://schemas.microsoft.com/office/powerpoint/2010/main" val="101360428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solidFill>
                  <a:schemeClr val="bg1"/>
                </a:solidFill>
              </a:rPr>
              <a:t>Specijalizovani pravosudni kurs </a:t>
            </a:r>
          </a:p>
          <a:p>
            <a:pPr algn="r"/>
            <a:r>
              <a:rPr lang="sr-Latn-RS" sz="3200" b="1" dirty="0" smtClean="0">
                <a:solidFill>
                  <a:schemeClr val="bg1"/>
                </a:solidFill>
              </a:rPr>
              <a:t>o međunarodnoj saradnji</a:t>
            </a:r>
            <a:endParaRPr lang="fr-FR"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309489" y="2594925"/>
            <a:ext cx="8525021" cy="2062103"/>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Deo I</a:t>
            </a:r>
            <a:endParaRPr lang="en-GB" sz="3200" b="1" dirty="0">
              <a:ea typeface="ＭＳ Ｐゴシック" charset="0"/>
              <a:cs typeface="ＭＳ Ｐゴシック" charset="0"/>
            </a:endParaRPr>
          </a:p>
          <a:p>
            <a:pPr algn="ctr">
              <a:lnSpc>
                <a:spcPct val="80000"/>
              </a:lnSpc>
            </a:pPr>
            <a:r>
              <a:rPr lang="en-GB" sz="3200" b="1" dirty="0">
                <a:ea typeface="ＭＳ Ｐゴシック" charset="0"/>
                <a:cs typeface="ＭＳ Ｐゴシック" charset="0"/>
              </a:rPr>
              <a:t/>
            </a:r>
            <a:br>
              <a:rPr lang="en-GB" sz="3200" b="1" dirty="0">
                <a:ea typeface="ＭＳ Ｐゴシック" charset="0"/>
                <a:cs typeface="ＭＳ Ｐゴシック" charset="0"/>
              </a:rPr>
            </a:br>
            <a:r>
              <a:rPr lang="sr-Latn-RS" sz="3200" b="1" dirty="0" smtClean="0">
                <a:ea typeface="ＭＳ Ｐゴシック" charset="0"/>
                <a:cs typeface="ＭＳ Ｐゴシック" charset="0"/>
              </a:rPr>
              <a:t>Podsetnik: </a:t>
            </a:r>
            <a:r>
              <a:rPr lang="sr-Latn-RS" sz="3200" b="1" dirty="0" smtClean="0"/>
              <a:t>visokotehnološki kriminal </a:t>
            </a:r>
            <a:r>
              <a:rPr lang="sr-Latn-RS" sz="3200" b="1" dirty="0"/>
              <a:t>i </a:t>
            </a:r>
            <a:r>
              <a:rPr lang="sr-Latn-RS" sz="3200" b="1" dirty="0" smtClean="0"/>
              <a:t>dokazi </a:t>
            </a:r>
            <a:r>
              <a:rPr lang="sr-Latn-RS" sz="3200" b="1" dirty="0"/>
              <a:t>u elektronskom obliku</a:t>
            </a:r>
            <a:endParaRPr lang="en-GB" sz="3200" b="1" dirty="0"/>
          </a:p>
          <a:p>
            <a:pPr algn="ctr" eaLnBrk="1" hangingPunct="1">
              <a:lnSpc>
                <a:spcPct val="80000"/>
              </a:lnSpc>
            </a:pPr>
            <a:r>
              <a:rPr lang="en-GB" sz="3200" b="1" dirty="0" smtClean="0">
                <a:ea typeface="ＭＳ Ｐゴシック" charset="0"/>
                <a:cs typeface="ＭＳ Ｐゴシック" charset="0"/>
              </a:rPr>
              <a:t> </a:t>
            </a:r>
            <a:endParaRPr lang="en-GB" sz="3200" dirty="0"/>
          </a:p>
        </p:txBody>
      </p:sp>
    </p:spTree>
    <p:extLst>
      <p:ext uri="{BB962C8B-B14F-4D97-AF65-F5344CB8AC3E}">
        <p14:creationId xmlns:p14="http://schemas.microsoft.com/office/powerpoint/2010/main" val="27455300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4 – </a:t>
            </a:r>
            <a:r>
              <a:rPr lang="sr-Latn-RS" sz="3200" b="1" dirty="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protivpravno oštećenje, brisanje, pogoršanje, menjanje ili </a:t>
            </a:r>
            <a:r>
              <a:rPr lang="sr-Latn-RS" b="1" dirty="0">
                <a:solidFill>
                  <a:srgbClr val="FF0000"/>
                </a:solidFill>
              </a:rPr>
              <a:t>prikrivanje</a:t>
            </a:r>
            <a:r>
              <a:rPr lang="sr-Latn-RS" dirty="0"/>
              <a:t> računarskih podataka, kada je učinjeno sa namerom</a:t>
            </a:r>
            <a:r>
              <a:rPr lang="en-US" dirty="0"/>
              <a:t>. </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sr-Latn-RS" dirty="0"/>
              <a:t>Strana ugovornica može da zadrži pravo da uslovi da dela iz stava 1 ovog člana moraju da imaju </a:t>
            </a:r>
            <a:r>
              <a:rPr lang="sr-Latn-RS" i="1" dirty="0"/>
              <a:t>teške posledice</a:t>
            </a:r>
            <a:r>
              <a:rPr lang="en-US" dirty="0"/>
              <a:t>.</a:t>
            </a:r>
            <a:endParaRPr lang="en-GB" dirty="0"/>
          </a:p>
          <a:p>
            <a:pPr algn="just"/>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sr-Latn-RS" sz="2200" dirty="0" smtClean="0"/>
              <a:t>Prikrivanje se odnosi na svaku radnju kojom se sprečava ili prekida dostupnost podataka licu koje ima pristup datom računaru ili medijumu za skladištenje podataka na kojem se oni čuvaju.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Prikrivanje podataka ne utiče na sam sadržaj podatka, već na njegovu dostupnost. </a:t>
            </a:r>
            <a:endParaRPr lang="en-US" sz="2200" dirty="0"/>
          </a:p>
        </p:txBody>
      </p:sp>
    </p:spTree>
    <p:extLst>
      <p:ext uri="{BB962C8B-B14F-4D97-AF65-F5344CB8AC3E}">
        <p14:creationId xmlns:p14="http://schemas.microsoft.com/office/powerpoint/2010/main" val="361042509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4 – </a:t>
            </a:r>
            <a:r>
              <a:rPr lang="sr-Latn-RS" sz="3200" b="1" dirty="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4247317"/>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a:t>
            </a:r>
            <a:r>
              <a:rPr lang="sr-Latn-RS" b="1" dirty="0">
                <a:solidFill>
                  <a:srgbClr val="FF0000"/>
                </a:solidFill>
              </a:rPr>
              <a:t>protivpravno</a:t>
            </a:r>
            <a:r>
              <a:rPr lang="sr-Latn-RS" dirty="0"/>
              <a:t> oštećenje, brisanje, pogoršanje, menjanje ili prikrivanje računarskih podataka, kada je učinjeno sa namerom</a:t>
            </a:r>
            <a:r>
              <a:rPr lang="en-US" dirty="0"/>
              <a:t>. </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sr-Latn-RS" dirty="0"/>
              <a:t>Strana ugovornica može da zadrži pravo da uslovi da dela iz stava 1 ovog člana moraju da imaju teške posledice</a:t>
            </a:r>
            <a:r>
              <a:rPr lang="en-US" dirty="0"/>
              <a:t>.</a:t>
            </a:r>
            <a:endParaRPr lang="en-GB" dirty="0"/>
          </a:p>
          <a:p>
            <a:pPr algn="just"/>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102546"/>
            <a:ext cx="4747018" cy="5078313"/>
          </a:xfrm>
          <a:prstGeom prst="rect">
            <a:avLst/>
          </a:prstGeom>
        </p:spPr>
        <p:txBody>
          <a:bodyPr wrap="square">
            <a:spAutoFit/>
          </a:bodyPr>
          <a:lstStyle/>
          <a:p>
            <a:pPr marL="342900" indent="-342900" algn="just">
              <a:buFont typeface="Wingdings" pitchFamily="2" charset="2"/>
              <a:buChar char="ü"/>
            </a:pPr>
            <a:r>
              <a:rPr lang="sr-Latn-RS" dirty="0" smtClean="0"/>
              <a:t>Primeri protivpravnog ometanja podataka</a:t>
            </a:r>
            <a:r>
              <a:rPr lang="en-US" dirty="0" smtClean="0"/>
              <a:t>:</a:t>
            </a:r>
            <a:endParaRPr lang="en-US" dirty="0"/>
          </a:p>
          <a:p>
            <a:pPr marL="800100" lvl="1" indent="-342900" algn="just">
              <a:buFont typeface="Wingdings" pitchFamily="2" charset="2"/>
              <a:buChar char="ü"/>
            </a:pPr>
            <a:r>
              <a:rPr lang="en-US" dirty="0" smtClean="0"/>
              <a:t>A</a:t>
            </a:r>
            <a:r>
              <a:rPr lang="sr-Latn-RS" dirty="0" smtClean="0"/>
              <a:t>ktivnosti koje čine sastavni deo strukture mreže ili uobičajenu operativnu ili komercijalnu praksu; </a:t>
            </a:r>
            <a:r>
              <a:rPr lang="en-US" dirty="0" smtClean="0"/>
              <a:t> </a:t>
            </a:r>
            <a:endParaRPr lang="en-US" dirty="0"/>
          </a:p>
          <a:p>
            <a:pPr marL="800100" lvl="1" indent="-342900" algn="just">
              <a:buFont typeface="Wingdings" pitchFamily="2" charset="2"/>
              <a:buChar char="ü"/>
            </a:pPr>
            <a:r>
              <a:rPr lang="sr-Latn-RS" dirty="0" smtClean="0"/>
              <a:t>Testiranje ili zaštita bezbednosnog sistema računara za koje postoji ovlašćenje vlasnika ili operatera; </a:t>
            </a:r>
            <a:r>
              <a:rPr lang="en-US" dirty="0" smtClean="0"/>
              <a:t> </a:t>
            </a:r>
            <a:endParaRPr lang="en-US" dirty="0"/>
          </a:p>
          <a:p>
            <a:pPr marL="800100" lvl="1" indent="-342900" algn="just">
              <a:buFont typeface="Wingdings" pitchFamily="2" charset="2"/>
              <a:buChar char="ü"/>
            </a:pPr>
            <a:r>
              <a:rPr lang="sr-Latn-RS" dirty="0" smtClean="0"/>
              <a:t>Rekonfiguracija operativnog sistema računara u vreme instaliranja novog softvera; </a:t>
            </a:r>
            <a:r>
              <a:rPr lang="en-US" dirty="0" smtClean="0"/>
              <a:t> </a:t>
            </a:r>
            <a:endParaRPr lang="en-US" dirty="0"/>
          </a:p>
          <a:p>
            <a:pPr marL="800100" lvl="1" indent="-342900" algn="just">
              <a:buFont typeface="Wingdings" pitchFamily="2" charset="2"/>
              <a:buChar char="ü"/>
            </a:pPr>
            <a:r>
              <a:rPr lang="sr-Latn-RS" dirty="0" smtClean="0"/>
              <a:t>Modifikovanje podataka o saobraćaju u svrhu olakšavanja anonimne komunikacije (npr. sistemi anonimnih rimejlera)</a:t>
            </a:r>
            <a:r>
              <a:rPr lang="sr-Latn-RS" dirty="0"/>
              <a:t>;</a:t>
            </a:r>
            <a:endParaRPr lang="en-US" dirty="0"/>
          </a:p>
          <a:p>
            <a:pPr marL="800100" lvl="1" indent="-342900" algn="just">
              <a:buFont typeface="Wingdings" pitchFamily="2" charset="2"/>
              <a:buChar char="ü"/>
            </a:pPr>
            <a:r>
              <a:rPr lang="sr-Latn-RS" dirty="0" smtClean="0"/>
              <a:t>Modifikovanje podataka u svrhu bezbednih komunikacija (npr. enkripcija). </a:t>
            </a:r>
            <a:endParaRPr lang="en-US" dirty="0"/>
          </a:p>
        </p:txBody>
      </p:sp>
    </p:spTree>
    <p:extLst>
      <p:ext uri="{BB962C8B-B14F-4D97-AF65-F5344CB8AC3E}">
        <p14:creationId xmlns:p14="http://schemas.microsoft.com/office/powerpoint/2010/main" val="3062445658"/>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4 – </a:t>
            </a:r>
            <a:r>
              <a:rPr lang="sr-Latn-RS" sz="3200" b="1" dirty="0"/>
              <a:t>Ometanje podataka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3889351" cy="3970318"/>
          </a:xfrm>
          <a:prstGeom prst="rect">
            <a:avLst/>
          </a:prstGeom>
        </p:spPr>
        <p:txBody>
          <a:bodyPr wrap="square">
            <a:spAutoFit/>
          </a:bodyPr>
          <a:lstStyle/>
          <a:p>
            <a:pPr marL="342900" indent="-342900" algn="just">
              <a:buFont typeface="Wingdings" pitchFamily="2" charset="2"/>
              <a:buChar char="Ø"/>
            </a:pPr>
            <a:r>
              <a:rPr lang="en-US" dirty="0"/>
              <a:t>1 </a:t>
            </a:r>
            <a:r>
              <a:rPr lang="sr-Latn-RS" dirty="0"/>
              <a:t>Svaka Strana ugovornica treba da usvoji zakonodavne i druge mere, neophodne da bi se kao krivično delo u domaćem pravu propisalo protivpravno oštećenje, brisanje, pogoršanje, menjanje ili prikrivanje računarskih podataka, kada je učinjeno sa namerom</a:t>
            </a:r>
            <a:r>
              <a:rPr lang="en-US" dirty="0"/>
              <a:t>. </a:t>
            </a:r>
          </a:p>
          <a:p>
            <a:pPr marL="342900" indent="-342900" algn="just">
              <a:buFont typeface="Wingdings" pitchFamily="2" charset="2"/>
              <a:buChar char="Ø"/>
            </a:pPr>
            <a:endParaRPr lang="en-US" dirty="0"/>
          </a:p>
          <a:p>
            <a:pPr marL="342900" indent="-342900" algn="just">
              <a:buFont typeface="Wingdings" pitchFamily="2" charset="2"/>
              <a:buChar char="Ø"/>
            </a:pPr>
            <a:r>
              <a:rPr lang="en-US" dirty="0"/>
              <a:t>2 </a:t>
            </a:r>
            <a:r>
              <a:rPr lang="sr-Latn-RS" dirty="0"/>
              <a:t>Strana ugovornica može da zadrži pravo da uslovi da dela iz stava 1 ovog člana moraju da imaju teške posledice</a:t>
            </a:r>
            <a:r>
              <a:rPr lang="en-US" dirty="0"/>
              <a:t>.</a:t>
            </a:r>
            <a:endParaRPr lang="en-GB" dirty="0"/>
          </a:p>
          <a:p>
            <a:pPr algn="just"/>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816429"/>
          </a:xfrm>
          <a:prstGeom prst="rect">
            <a:avLst/>
          </a:prstGeom>
        </p:spPr>
        <p:txBody>
          <a:bodyPr wrap="square">
            <a:spAutoFit/>
          </a:bodyPr>
          <a:lstStyle/>
          <a:p>
            <a:pPr marL="342900" indent="-342900" algn="just">
              <a:buFont typeface="Wingdings" pitchFamily="2" charset="2"/>
              <a:buChar char="ü"/>
            </a:pPr>
            <a:r>
              <a:rPr lang="sr-Latn-RS" sz="2200" dirty="0" smtClean="0"/>
              <a:t>Strane mogu ograničiti inkriminisanje ometanja podataka na radnje koje za rezultat imaju teške posledice.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Definiciju teških posledica daće domaće zakonodavstvo.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Moguća kvalifikacija može biti obim novčane štete proistekle iz date radnje. </a:t>
            </a:r>
            <a:endParaRPr lang="en-US" sz="2200" dirty="0"/>
          </a:p>
        </p:txBody>
      </p:sp>
    </p:spTree>
    <p:extLst>
      <p:ext uri="{BB962C8B-B14F-4D97-AF65-F5344CB8AC3E}">
        <p14:creationId xmlns:p14="http://schemas.microsoft.com/office/powerpoint/2010/main" val="306968502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a:t>
            </a:r>
            <a:r>
              <a:rPr lang="en-GB" sz="3200" b="1" dirty="0" smtClean="0"/>
              <a:t> </a:t>
            </a:r>
            <a:r>
              <a:rPr lang="en-GB" sz="3200" b="1" dirty="0"/>
              <a:t>5 – </a:t>
            </a:r>
            <a:r>
              <a:rPr lang="sr-Latn-RS" sz="3200" b="1" dirty="0" smtClean="0"/>
              <a:t>Ometanje sistema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A99BA9B3-49F6-473E-BD95-8A59FDEBEC04}"/>
              </a:ext>
            </a:extLst>
          </p:cNvPr>
          <p:cNvSpPr txBox="1">
            <a:spLocks/>
          </p:cNvSpPr>
          <p:nvPr/>
        </p:nvSpPr>
        <p:spPr>
          <a:xfrm>
            <a:off x="534380" y="989545"/>
            <a:ext cx="8075240" cy="5375703"/>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lnSpc>
                <a:spcPct val="80000"/>
              </a:lnSpc>
              <a:buFont typeface="Arial" panose="020B0604020202020204" pitchFamily="34" charset="0"/>
              <a:buNone/>
            </a:pP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sr-Latn-RS" altLang="sr-Latn-RS" sz="3000" b="1" i="1" dirty="0" smtClean="0">
                <a:cs typeface="Times New Roman" panose="02020603050405020304" pitchFamily="18" charset="0"/>
              </a:rPr>
              <a:t>Ometanje sistema</a:t>
            </a: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r>
              <a:rPr lang="en-GB" altLang="sr-Latn-RS" sz="3000" b="1" i="1" dirty="0" smtClean="0">
                <a:cs typeface="Times New Roman" panose="02020603050405020304" pitchFamily="18" charset="0"/>
              </a:rPr>
              <a:t>(</a:t>
            </a:r>
            <a:r>
              <a:rPr lang="sr-Latn-RS" altLang="sr-Latn-RS" sz="3000" b="1" i="1" dirty="0" smtClean="0">
                <a:cs typeface="Times New Roman" panose="02020603050405020304" pitchFamily="18" charset="0"/>
              </a:rPr>
              <a:t>Član </a:t>
            </a:r>
            <a:r>
              <a:rPr lang="en-GB" altLang="sr-Latn-RS" sz="3000" b="1" i="1" dirty="0" smtClean="0">
                <a:cs typeface="Times New Roman" panose="02020603050405020304" pitchFamily="18" charset="0"/>
              </a:rPr>
              <a:t>5 </a:t>
            </a:r>
            <a:r>
              <a:rPr lang="en-GB" altLang="sr-Latn-RS" sz="3000" b="1" i="1" dirty="0">
                <a:cs typeface="Times New Roman" panose="02020603050405020304" pitchFamily="18" charset="0"/>
              </a:rPr>
              <a:t>– </a:t>
            </a:r>
            <a:r>
              <a:rPr lang="sr-Latn-RS" altLang="sr-Latn-RS" sz="3000" b="1" i="1" dirty="0" smtClean="0">
                <a:cs typeface="Times New Roman" panose="02020603050405020304" pitchFamily="18" charset="0"/>
              </a:rPr>
              <a:t>Budimpeštanska konvencija</a:t>
            </a:r>
            <a:r>
              <a:rPr lang="en-GB" altLang="sr-Latn-RS" sz="3000" b="1" i="1" dirty="0" smtClean="0">
                <a:cs typeface="Times New Roman" panose="02020603050405020304" pitchFamily="18" charset="0"/>
              </a:rPr>
              <a:t>)</a:t>
            </a:r>
            <a:endParaRPr lang="en-GB" altLang="sr-Latn-RS" sz="3000" b="1" i="1" dirty="0">
              <a:cs typeface="Times New Roman" panose="02020603050405020304" pitchFamily="18" charset="0"/>
            </a:endParaRPr>
          </a:p>
          <a:p>
            <a:pPr algn="ctr" eaLnBrk="1" hangingPunct="1">
              <a:lnSpc>
                <a:spcPct val="80000"/>
              </a:lnSpc>
              <a:buFont typeface="Arial" panose="020B0604020202020204" pitchFamily="34" charset="0"/>
              <a:buNone/>
            </a:pPr>
            <a:endParaRPr lang="en-GB" altLang="sr-Latn-RS" sz="3000" i="1" dirty="0">
              <a:cs typeface="Times New Roman" panose="02020603050405020304" pitchFamily="18" charset="0"/>
            </a:endParaRPr>
          </a:p>
          <a:p>
            <a:pPr algn="ctr" eaLnBrk="1" hangingPunct="1">
              <a:lnSpc>
                <a:spcPct val="80000"/>
              </a:lnSpc>
            </a:pPr>
            <a:r>
              <a:rPr lang="sr-Latn-RS" altLang="sr-Latn-RS" sz="3000" i="1" dirty="0" smtClean="0">
                <a:cs typeface="Times New Roman" panose="02020603050405020304" pitchFamily="18" charset="0"/>
              </a:rPr>
              <a:t>Ozbiljno ometanje rada računarskog sistema</a:t>
            </a:r>
            <a:endParaRPr lang="en-GB" altLang="sr-Latn-RS" sz="3000" i="1" dirty="0">
              <a:cs typeface="Times New Roman" panose="02020603050405020304" pitchFamily="18" charset="0"/>
            </a:endParaRPr>
          </a:p>
          <a:p>
            <a:pPr algn="ctr" eaLnBrk="1" hangingPunct="1">
              <a:lnSpc>
                <a:spcPct val="80000"/>
              </a:lnSpc>
              <a:buFont typeface="Arial" panose="020B0604020202020204" pitchFamily="34" charset="0"/>
              <a:buNone/>
            </a:pPr>
            <a:endParaRPr lang="en-GB" altLang="sr-Latn-RS" sz="3000" i="1" dirty="0">
              <a:cs typeface="Times New Roman" panose="02020603050405020304" pitchFamily="18" charset="0"/>
            </a:endParaRPr>
          </a:p>
          <a:p>
            <a:pPr algn="ctr" eaLnBrk="1" hangingPunct="1">
              <a:lnSpc>
                <a:spcPct val="80000"/>
              </a:lnSpc>
            </a:pPr>
            <a:r>
              <a:rPr lang="sr-Latn-RS" i="1" dirty="0"/>
              <a:t>U</a:t>
            </a:r>
            <a:r>
              <a:rPr lang="sr-Latn-RS" i="1" dirty="0" smtClean="0"/>
              <a:t>nošenje</a:t>
            </a:r>
            <a:r>
              <a:rPr lang="en-US" i="1" dirty="0" smtClean="0"/>
              <a:t>m</a:t>
            </a:r>
            <a:r>
              <a:rPr lang="en-US" i="1" dirty="0"/>
              <a:t>, </a:t>
            </a:r>
            <a:r>
              <a:rPr lang="sr-Latn-RS" i="1" dirty="0" smtClean="0"/>
              <a:t>prenošenjem, oštećenjem, brisanjem, pogoršanjem, menjanjem ili prikrivanjem računarskih podataka</a:t>
            </a:r>
          </a:p>
          <a:p>
            <a:pPr marL="0" indent="0" algn="ctr" eaLnBrk="1" hangingPunct="1">
              <a:lnSpc>
                <a:spcPct val="80000"/>
              </a:lnSpc>
              <a:buNone/>
            </a:pPr>
            <a:endParaRPr lang="sr-Latn-RS" i="1" dirty="0" smtClean="0"/>
          </a:p>
          <a:p>
            <a:pPr algn="ctr" eaLnBrk="1" hangingPunct="1">
              <a:lnSpc>
                <a:spcPct val="80000"/>
              </a:lnSpc>
            </a:pPr>
            <a:r>
              <a:rPr lang="sr-Latn-RS" altLang="sr-Latn-RS" sz="3000" i="1" dirty="0">
                <a:cs typeface="Times New Roman" panose="02020603050405020304" pitchFamily="18" charset="0"/>
              </a:rPr>
              <a:t>S</a:t>
            </a:r>
            <a:r>
              <a:rPr lang="sr-Latn-RS" altLang="sr-Latn-RS" sz="3000" i="1" dirty="0" smtClean="0">
                <a:cs typeface="Times New Roman" panose="02020603050405020304" pitchFamily="18" charset="0"/>
              </a:rPr>
              <a:t> namerom, protivpravno </a:t>
            </a:r>
            <a:r>
              <a:rPr lang="en-GB" altLang="sr-Latn-RS" sz="3000" i="1" dirty="0" smtClean="0">
                <a:cs typeface="Times New Roman" panose="02020603050405020304" pitchFamily="18" charset="0"/>
              </a:rPr>
              <a:t> </a:t>
            </a:r>
            <a:endParaRPr lang="en-GB" altLang="sr-Latn-RS" sz="3000" i="1" dirty="0">
              <a:cs typeface="Times New Roman" panose="02020603050405020304" pitchFamily="18" charset="0"/>
            </a:endParaRPr>
          </a:p>
        </p:txBody>
      </p:sp>
    </p:spTree>
    <p:extLst>
      <p:ext uri="{BB962C8B-B14F-4D97-AF65-F5344CB8AC3E}">
        <p14:creationId xmlns:p14="http://schemas.microsoft.com/office/powerpoint/2010/main" val="314399003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5 – </a:t>
            </a:r>
            <a:r>
              <a:rPr lang="sr-Latn-RS" sz="3200" b="1" dirty="0"/>
              <a:t>Ometanje sistema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3416320"/>
          </a:xfrm>
          <a:prstGeom prst="rect">
            <a:avLst/>
          </a:prstGeom>
        </p:spPr>
        <p:txBody>
          <a:bodyPr wrap="square">
            <a:spAutoFit/>
          </a:bodyPr>
          <a:lstStyle/>
          <a:p>
            <a:pPr marL="342900" indent="-342900" algn="just">
              <a:buFont typeface="Wingdings" pitchFamily="2" charset="2"/>
              <a:buChar char="Ø"/>
            </a:pPr>
            <a:r>
              <a:rPr lang="sr-Latn-RS" dirty="0" smtClean="0"/>
              <a:t>Svaka Strana ugovornica treba da usvoji zakonodavne i i druge mere, neophodne da bi se kao krivično delo u domaćem pravu propisalo protivpravno </a:t>
            </a:r>
            <a:r>
              <a:rPr lang="sr-Latn-RS" b="1" dirty="0" smtClean="0">
                <a:solidFill>
                  <a:srgbClr val="FF0000"/>
                </a:solidFill>
              </a:rPr>
              <a:t>ozbiljno</a:t>
            </a:r>
            <a:r>
              <a:rPr lang="sr-Latn-RS" dirty="0" smtClean="0"/>
              <a:t> ometanje rada računarskog sistema unošenjem, prenošenjem, oštećenjem, brisanjem, pogoršanjem, menjanjem ili prikrivanjem računarskih podataka, kada je učinjeno sa namerom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970318"/>
          </a:xfrm>
          <a:prstGeom prst="rect">
            <a:avLst/>
          </a:prstGeom>
        </p:spPr>
        <p:txBody>
          <a:bodyPr wrap="square">
            <a:spAutoFit/>
          </a:bodyPr>
          <a:lstStyle/>
          <a:p>
            <a:pPr marL="342900" indent="-342900" algn="just">
              <a:buFont typeface="Wingdings" pitchFamily="2" charset="2"/>
              <a:buChar char="ü"/>
            </a:pPr>
            <a:r>
              <a:rPr lang="sr-Latn-RS" sz="2100" dirty="0" smtClean="0"/>
              <a:t>Očekuje se da pojam „ozbiljno“ obuhvati slanje podataka određenom sistemu u takvom obliku, te veličine ili učestalosti da to ima značajno štetno dejstvo na mogućnost vlasnika ili operatera da sistem koristi, ili da komunicira s drugim sistemima.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Definiciju šta, konkretno, čini ozbiljno ometanje daće domaće zakonodavstvo. </a:t>
            </a:r>
            <a:endParaRPr lang="en-US" sz="2100" dirty="0"/>
          </a:p>
        </p:txBody>
      </p:sp>
    </p:spTree>
    <p:extLst>
      <p:ext uri="{BB962C8B-B14F-4D97-AF65-F5344CB8AC3E}">
        <p14:creationId xmlns:p14="http://schemas.microsoft.com/office/powerpoint/2010/main" val="13781874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5 – </a:t>
            </a:r>
            <a:r>
              <a:rPr lang="sr-Latn-RS" sz="3200" b="1" dirty="0"/>
              <a:t>Ometanje sistema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3416320"/>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i druge mere, neophodne da bi se kao krivično delo u domaćem pravu propisalo protivpravno ozbiljno </a:t>
            </a:r>
            <a:r>
              <a:rPr lang="sr-Latn-RS" b="1" dirty="0">
                <a:solidFill>
                  <a:srgbClr val="FF0000"/>
                </a:solidFill>
              </a:rPr>
              <a:t>ometanje</a:t>
            </a:r>
            <a:r>
              <a:rPr lang="sr-Latn-RS" dirty="0"/>
              <a:t> rada računarskog sistema </a:t>
            </a:r>
            <a:r>
              <a:rPr lang="sr-Latn-RS" b="1" dirty="0">
                <a:solidFill>
                  <a:srgbClr val="FF0000"/>
                </a:solidFill>
              </a:rPr>
              <a:t>unošenjem, prenošenjem, oštećenjem, brisanjem, pogoršanjem, menjanjem ili prikrivanjem računarskih podataka</a:t>
            </a:r>
            <a:r>
              <a:rPr lang="sr-Latn-RS" dirty="0"/>
              <a:t>, kada je učinjeno sa namerom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154984"/>
          </a:xfrm>
          <a:prstGeom prst="rect">
            <a:avLst/>
          </a:prstGeom>
        </p:spPr>
        <p:txBody>
          <a:bodyPr wrap="square">
            <a:spAutoFit/>
          </a:bodyPr>
          <a:lstStyle/>
          <a:p>
            <a:pPr marL="342900" indent="-342900" algn="just">
              <a:buFont typeface="Wingdings" pitchFamily="2" charset="2"/>
              <a:buChar char="ü"/>
            </a:pPr>
            <a:r>
              <a:rPr lang="sr-Latn-RS" sz="2200" dirty="0" smtClean="0"/>
              <a:t>Ometanje je radnja koja ometa pravilan rad računarskog sistema.  </a:t>
            </a:r>
          </a:p>
          <a:p>
            <a:pPr marL="342900" indent="-342900" algn="just">
              <a:buFont typeface="Wingdings" pitchFamily="2" charset="2"/>
              <a:buChar char="ü"/>
            </a:pPr>
            <a:endParaRPr lang="sr-Latn-RS" sz="2200" dirty="0" smtClean="0"/>
          </a:p>
          <a:p>
            <a:pPr marL="342900" indent="-342900" algn="just">
              <a:buFont typeface="Wingdings" pitchFamily="2" charset="2"/>
              <a:buChar char="ü"/>
            </a:pPr>
            <a:r>
              <a:rPr lang="sr-Latn-RS" sz="2200" dirty="0" smtClean="0"/>
              <a:t>Ometanje se mora vršiti </a:t>
            </a:r>
          </a:p>
          <a:p>
            <a:pPr marL="800100" lvl="1" indent="-342900" algn="just">
              <a:buFont typeface="Wingdings" pitchFamily="2" charset="2"/>
              <a:buChar char="ü"/>
            </a:pPr>
            <a:r>
              <a:rPr lang="sr-Latn-RS" sz="2200" dirty="0"/>
              <a:t>u</a:t>
            </a:r>
            <a:r>
              <a:rPr lang="sr-Latn-RS" sz="2200" dirty="0" smtClean="0"/>
              <a:t>nošenjem</a:t>
            </a:r>
          </a:p>
          <a:p>
            <a:pPr marL="800100" lvl="1" indent="-342900" algn="just">
              <a:buFont typeface="Wingdings" pitchFamily="2" charset="2"/>
              <a:buChar char="ü"/>
            </a:pPr>
            <a:r>
              <a:rPr lang="sr-Latn-RS" sz="2200" dirty="0"/>
              <a:t>p</a:t>
            </a:r>
            <a:r>
              <a:rPr lang="sr-Latn-RS" sz="2200" dirty="0" smtClean="0"/>
              <a:t>renošenjem</a:t>
            </a:r>
          </a:p>
          <a:p>
            <a:pPr marL="800100" lvl="1" indent="-342900" algn="just">
              <a:buFont typeface="Wingdings" pitchFamily="2" charset="2"/>
              <a:buChar char="ü"/>
            </a:pPr>
            <a:r>
              <a:rPr lang="sr-Latn-RS" sz="2200" dirty="0"/>
              <a:t>o</a:t>
            </a:r>
            <a:r>
              <a:rPr lang="sr-Latn-RS" sz="2200" dirty="0" smtClean="0"/>
              <a:t>štećenjem</a:t>
            </a:r>
          </a:p>
          <a:p>
            <a:pPr marL="800100" lvl="1" indent="-342900" algn="just">
              <a:buFont typeface="Wingdings" pitchFamily="2" charset="2"/>
              <a:buChar char="ü"/>
            </a:pPr>
            <a:r>
              <a:rPr lang="sr-Latn-RS" sz="2200" dirty="0" smtClean="0"/>
              <a:t>brisanjem</a:t>
            </a:r>
          </a:p>
          <a:p>
            <a:pPr marL="800100" lvl="1" indent="-342900" algn="just">
              <a:buFont typeface="Wingdings" pitchFamily="2" charset="2"/>
              <a:buChar char="ü"/>
            </a:pPr>
            <a:r>
              <a:rPr lang="sr-Latn-RS" sz="2200" dirty="0"/>
              <a:t>p</a:t>
            </a:r>
            <a:r>
              <a:rPr lang="sr-Latn-RS" sz="2200" dirty="0" smtClean="0"/>
              <a:t>ogoršanjem</a:t>
            </a:r>
          </a:p>
          <a:p>
            <a:pPr marL="800100" lvl="1" indent="-342900" algn="just">
              <a:buFont typeface="Wingdings" pitchFamily="2" charset="2"/>
              <a:buChar char="ü"/>
            </a:pPr>
            <a:r>
              <a:rPr lang="sr-Latn-RS" sz="2200" dirty="0"/>
              <a:t>m</a:t>
            </a:r>
            <a:r>
              <a:rPr lang="sr-Latn-RS" sz="2200" dirty="0" smtClean="0"/>
              <a:t>enjanjem</a:t>
            </a:r>
          </a:p>
          <a:p>
            <a:pPr marL="800100" lvl="1" indent="-342900" algn="just">
              <a:buFont typeface="Wingdings" pitchFamily="2" charset="2"/>
              <a:buChar char="ü"/>
            </a:pPr>
            <a:r>
              <a:rPr lang="sr-Latn-RS" sz="2200" dirty="0"/>
              <a:t>p</a:t>
            </a:r>
            <a:r>
              <a:rPr lang="sr-Latn-RS" sz="2200" dirty="0" smtClean="0"/>
              <a:t>rikrivanjem</a:t>
            </a:r>
          </a:p>
          <a:p>
            <a:pPr lvl="1" algn="just"/>
            <a:r>
              <a:rPr lang="sr-Latn-RS" sz="2200" dirty="0"/>
              <a:t>r</a:t>
            </a:r>
            <a:r>
              <a:rPr lang="sr-Latn-RS" sz="2200" dirty="0" smtClean="0"/>
              <a:t>ačunarskih podataka.</a:t>
            </a:r>
            <a:r>
              <a:rPr lang="en-US" sz="2200" dirty="0" smtClean="0"/>
              <a:t>  </a:t>
            </a:r>
            <a:endParaRPr lang="en-US" sz="2200" dirty="0"/>
          </a:p>
        </p:txBody>
      </p:sp>
    </p:spTree>
    <p:extLst>
      <p:ext uri="{BB962C8B-B14F-4D97-AF65-F5344CB8AC3E}">
        <p14:creationId xmlns:p14="http://schemas.microsoft.com/office/powerpoint/2010/main" val="377056065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5 – </a:t>
            </a:r>
            <a:r>
              <a:rPr lang="sr-Latn-RS" sz="3200" b="1" dirty="0"/>
              <a:t>Ometanje sistema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3416320"/>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i druge mere, neophodne da bi se kao krivično delo u domaćem pravu propisalo </a:t>
            </a:r>
            <a:r>
              <a:rPr lang="sr-Latn-RS" b="1" dirty="0">
                <a:solidFill>
                  <a:srgbClr val="FF0000"/>
                </a:solidFill>
              </a:rPr>
              <a:t>protivpravno</a:t>
            </a:r>
            <a:r>
              <a:rPr lang="sr-Latn-RS" dirty="0"/>
              <a:t> ozbiljno ometanje rada računarskog sistema unošenjem, prenošenjem, oštećenjem, brisanjem, pogoršanjem, menjanjem ili prikrivanjem računarskih podataka, kada je učinjeno sa namerom</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4524315"/>
          </a:xfrm>
          <a:prstGeom prst="rect">
            <a:avLst/>
          </a:prstGeom>
        </p:spPr>
        <p:txBody>
          <a:bodyPr wrap="square">
            <a:spAutoFit/>
          </a:bodyPr>
          <a:lstStyle/>
          <a:p>
            <a:pPr marL="800100" lvl="1" indent="-342900" algn="just">
              <a:buFont typeface="Wingdings" pitchFamily="2" charset="2"/>
              <a:buChar char="ü"/>
            </a:pPr>
            <a:r>
              <a:rPr lang="sr-Latn-RS" dirty="0" smtClean="0"/>
              <a:t>Primeri protivpravnog ometanja sistema:</a:t>
            </a:r>
          </a:p>
          <a:p>
            <a:pPr marL="800100" lvl="1" indent="-342900" algn="just">
              <a:buFont typeface="Wingdings" pitchFamily="2" charset="2"/>
              <a:buChar char="ü"/>
            </a:pPr>
            <a:r>
              <a:rPr lang="en-US" dirty="0" smtClean="0"/>
              <a:t>A</a:t>
            </a:r>
            <a:r>
              <a:rPr lang="sr-Latn-RS" dirty="0"/>
              <a:t>ktivnosti koje čine sastavni deo strukture mreže ili uobičajenu operativnu ili komercijalnu praksu; </a:t>
            </a:r>
            <a:r>
              <a:rPr lang="en-US" dirty="0"/>
              <a:t> </a:t>
            </a:r>
          </a:p>
          <a:p>
            <a:pPr marL="800100" lvl="1" indent="-342900" algn="just">
              <a:buFont typeface="Wingdings" pitchFamily="2" charset="2"/>
              <a:buChar char="ü"/>
            </a:pPr>
            <a:r>
              <a:rPr lang="sr-Latn-RS" dirty="0"/>
              <a:t>Testiranje </a:t>
            </a:r>
            <a:r>
              <a:rPr lang="sr-Latn-RS" dirty="0" smtClean="0"/>
              <a:t>bezbednosti računarskog sistema za </a:t>
            </a:r>
            <a:r>
              <a:rPr lang="sr-Latn-RS" dirty="0"/>
              <a:t>koje postoji ovlašćenje vlasnika ili operatera; </a:t>
            </a:r>
            <a:endParaRPr lang="sr-Latn-RS" dirty="0" smtClean="0"/>
          </a:p>
          <a:p>
            <a:pPr marL="800100" lvl="1" indent="-342900" algn="just">
              <a:buFont typeface="Wingdings" pitchFamily="2" charset="2"/>
              <a:buChar char="ü"/>
            </a:pPr>
            <a:r>
              <a:rPr lang="sr-Latn-RS" dirty="0" smtClean="0"/>
              <a:t>Zaštita računarskog sistema koju sprovodi vlasnik ili operater; </a:t>
            </a:r>
            <a:r>
              <a:rPr lang="en-US" dirty="0" smtClean="0"/>
              <a:t> </a:t>
            </a:r>
            <a:endParaRPr lang="en-US" dirty="0"/>
          </a:p>
          <a:p>
            <a:pPr marL="800100" lvl="1" indent="-342900" algn="just">
              <a:buFont typeface="Wingdings" pitchFamily="2" charset="2"/>
              <a:buChar char="ü"/>
            </a:pPr>
            <a:r>
              <a:rPr lang="sr-Latn-RS" dirty="0"/>
              <a:t>Rekonfiguracija operativnog sistema </a:t>
            </a:r>
            <a:r>
              <a:rPr lang="sr-Latn-RS" dirty="0" smtClean="0"/>
              <a:t>računara, tokom koje operator sistema instalira novi softver koji isključuje prethodno instalirane programe; </a:t>
            </a:r>
            <a:r>
              <a:rPr lang="en-US" dirty="0" smtClean="0"/>
              <a:t> </a:t>
            </a:r>
            <a:endParaRPr lang="en-US" dirty="0"/>
          </a:p>
          <a:p>
            <a:pPr lvl="1" algn="just"/>
            <a:r>
              <a:rPr lang="sr-Latn-RS" dirty="0" smtClean="0"/>
              <a:t> </a:t>
            </a:r>
            <a:endParaRPr lang="en-US" dirty="0"/>
          </a:p>
        </p:txBody>
      </p:sp>
    </p:spTree>
    <p:extLst>
      <p:ext uri="{BB962C8B-B14F-4D97-AF65-F5344CB8AC3E}">
        <p14:creationId xmlns:p14="http://schemas.microsoft.com/office/powerpoint/2010/main" val="312398251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160400711"/>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39944175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194263086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48305892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49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49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6 </a:t>
            </a:r>
            <a:r>
              <a:rPr lang="en-GB" sz="3200" b="1" dirty="0"/>
              <a:t>– </a:t>
            </a:r>
            <a:r>
              <a:rPr lang="sr-Latn-RS" sz="3200" b="1" dirty="0" smtClean="0"/>
              <a:t>Zloupotreba uređaja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2">
            <a:extLst>
              <a:ext uri="{FF2B5EF4-FFF2-40B4-BE49-F238E27FC236}">
                <a16:creationId xmlns:a16="http://schemas.microsoft.com/office/drawing/2014/main" id="{C4A823AB-09DB-4F01-A77E-C71ED80212AC}"/>
              </a:ext>
            </a:extLst>
          </p:cNvPr>
          <p:cNvSpPr txBox="1">
            <a:spLocks/>
          </p:cNvSpPr>
          <p:nvPr/>
        </p:nvSpPr>
        <p:spPr>
          <a:xfrm>
            <a:off x="457200" y="1110343"/>
            <a:ext cx="8229600" cy="5205547"/>
          </a:xfrm>
          <a:prstGeom prst="rect">
            <a:avLst/>
          </a:prstGeom>
          <a:ln w="38100">
            <a:solidFill>
              <a:srgbClr val="FF0000"/>
            </a:solidFill>
            <a:miter lim="800000"/>
            <a:headEnd/>
            <a:tailEnd/>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ctr" eaLnBrk="1" hangingPunct="1">
              <a:buFont typeface="Arial" panose="020B0604020202020204" pitchFamily="34" charset="0"/>
              <a:buNone/>
            </a:pPr>
            <a:endParaRPr lang="en-GB" altLang="sr-Latn-RS" sz="1600" b="1" i="1" dirty="0">
              <a:cs typeface="Times New Roman" panose="02020603050405020304" pitchFamily="18" charset="0"/>
            </a:endParaRPr>
          </a:p>
          <a:p>
            <a:pPr algn="ctr" eaLnBrk="1" hangingPunct="1">
              <a:buFont typeface="Arial" panose="020B0604020202020204" pitchFamily="34" charset="0"/>
              <a:buNone/>
            </a:pPr>
            <a:r>
              <a:rPr lang="sr-Latn-RS" altLang="sr-Latn-RS" b="1" i="1" dirty="0" smtClean="0">
                <a:cs typeface="Times New Roman" panose="02020603050405020304" pitchFamily="18" charset="0"/>
              </a:rPr>
              <a:t>Zloupotreba uređaja</a:t>
            </a:r>
            <a:endParaRPr lang="en-GB" altLang="sr-Latn-RS" b="1" i="1" dirty="0">
              <a:cs typeface="Times New Roman" panose="02020603050405020304" pitchFamily="18" charset="0"/>
            </a:endParaRPr>
          </a:p>
          <a:p>
            <a:pPr algn="ctr" eaLnBrk="1" hangingPunct="1">
              <a:buFont typeface="Arial" panose="020B0604020202020204" pitchFamily="34" charset="0"/>
              <a:buNone/>
            </a:pPr>
            <a:r>
              <a:rPr lang="en-GB" altLang="sr-Latn-RS" b="1" i="1" dirty="0" smtClean="0">
                <a:cs typeface="Times New Roman" panose="02020603050405020304" pitchFamily="18" charset="0"/>
              </a:rPr>
              <a:t>(</a:t>
            </a:r>
            <a:r>
              <a:rPr lang="sr-Latn-RS" altLang="sr-Latn-RS" b="1" i="1" dirty="0" smtClean="0">
                <a:cs typeface="Times New Roman" panose="02020603050405020304" pitchFamily="18" charset="0"/>
              </a:rPr>
              <a:t>Član 6</a:t>
            </a:r>
            <a:r>
              <a:rPr lang="en-GB" altLang="sr-Latn-RS" b="1" i="1" dirty="0" smtClean="0">
                <a:cs typeface="Times New Roman" panose="02020603050405020304" pitchFamily="18" charset="0"/>
              </a:rPr>
              <a:t> </a:t>
            </a:r>
            <a:r>
              <a:rPr lang="en-GB" altLang="sr-Latn-RS" b="1" i="1" dirty="0">
                <a:cs typeface="Times New Roman" panose="02020603050405020304" pitchFamily="18" charset="0"/>
              </a:rPr>
              <a:t>– </a:t>
            </a:r>
            <a:r>
              <a:rPr lang="sr-Latn-RS" altLang="sr-Latn-RS" b="1" i="1" dirty="0" smtClean="0">
                <a:cs typeface="Times New Roman" panose="02020603050405020304" pitchFamily="18" charset="0"/>
              </a:rPr>
              <a:t>Budimpeštanska konvencija</a:t>
            </a:r>
            <a:r>
              <a:rPr lang="en-GB" altLang="sr-Latn-RS" b="1" i="1" dirty="0" smtClean="0">
                <a:cs typeface="Times New Roman" panose="02020603050405020304" pitchFamily="18" charset="0"/>
              </a:rPr>
              <a:t>)</a:t>
            </a:r>
            <a:endParaRPr lang="en-GB" altLang="sr-Latn-RS" b="1" i="1" dirty="0">
              <a:cs typeface="Times New Roman" panose="02020603050405020304" pitchFamily="18" charset="0"/>
            </a:endParaRPr>
          </a:p>
          <a:p>
            <a:pPr algn="ctr" eaLnBrk="1" hangingPunct="1">
              <a:buFont typeface="Arial" panose="020B0604020202020204" pitchFamily="34" charset="0"/>
              <a:buNone/>
            </a:pPr>
            <a:endParaRPr lang="en-GB" altLang="sr-Latn-RS" i="1" dirty="0">
              <a:cs typeface="Times New Roman" panose="02020603050405020304" pitchFamily="18" charset="0"/>
            </a:endParaRPr>
          </a:p>
          <a:p>
            <a:pPr algn="ctr" eaLnBrk="1" hangingPunct="1"/>
            <a:r>
              <a:rPr lang="sr-Latn-RS" altLang="sr-Latn-RS" sz="2800" i="1" dirty="0" smtClean="0">
                <a:cs typeface="Times New Roman" panose="02020603050405020304" pitchFamily="18" charset="0"/>
              </a:rPr>
              <a:t>S namerom i protivpravno</a:t>
            </a:r>
            <a:endParaRPr lang="en-GB" altLang="sr-Latn-RS" sz="2800" i="1" dirty="0">
              <a:cs typeface="Times New Roman" panose="02020603050405020304" pitchFamily="18" charset="0"/>
            </a:endParaRPr>
          </a:p>
          <a:p>
            <a:pPr algn="ctr" eaLnBrk="1" hangingPunct="1"/>
            <a:endParaRPr lang="en-GB" altLang="sr-Latn-RS" sz="2800" i="1" dirty="0">
              <a:cs typeface="Times New Roman" panose="02020603050405020304" pitchFamily="18" charset="0"/>
            </a:endParaRPr>
          </a:p>
          <a:p>
            <a:pPr algn="ctr" eaLnBrk="1" hangingPunct="1"/>
            <a:r>
              <a:rPr lang="sr-Latn-RS" altLang="sr-Latn-RS" sz="2800" i="1" dirty="0" smtClean="0">
                <a:cs typeface="Times New Roman" panose="02020603050405020304" pitchFamily="18" charset="0"/>
              </a:rPr>
              <a:t>Posedovati neku od stvari navedenih u gornjim stavovima 1. </a:t>
            </a:r>
            <a:r>
              <a:rPr lang="en-GB" altLang="sr-Latn-RS" sz="2800" i="1" dirty="0" smtClean="0">
                <a:cs typeface="Times New Roman" panose="02020603050405020304" pitchFamily="18" charset="0"/>
              </a:rPr>
              <a:t>a) </a:t>
            </a:r>
            <a:r>
              <a:rPr lang="sr-Latn-RS" altLang="sr-Latn-RS" sz="2800" i="1" dirty="0" smtClean="0">
                <a:cs typeface="Times New Roman" panose="02020603050405020304" pitchFamily="18" charset="0"/>
              </a:rPr>
              <a:t>ili </a:t>
            </a:r>
            <a:r>
              <a:rPr lang="en-GB" altLang="sr-Latn-RS" sz="2800" i="1" dirty="0" smtClean="0">
                <a:cs typeface="Times New Roman" panose="02020603050405020304" pitchFamily="18" charset="0"/>
              </a:rPr>
              <a:t>(2), </a:t>
            </a:r>
            <a:r>
              <a:rPr lang="sr-Latn-RS" altLang="sr-Latn-RS" sz="2800" i="1" dirty="0" smtClean="0">
                <a:cs typeface="Times New Roman" panose="02020603050405020304" pitchFamily="18" charset="0"/>
              </a:rPr>
              <a:t>s namerom da se ona koristi u svrhu izvršenja nekog od dela propisanih u članovima 2-5.</a:t>
            </a:r>
            <a:endParaRPr lang="en-GB" altLang="sr-Latn-RS" i="1" dirty="0">
              <a:cs typeface="Times New Roman" panose="02020603050405020304" pitchFamily="18" charset="0"/>
            </a:endParaRPr>
          </a:p>
        </p:txBody>
      </p:sp>
      <p:sp>
        <p:nvSpPr>
          <p:cNvPr id="16" name="Slide Number Placeholder 1">
            <a:extLst>
              <a:ext uri="{FF2B5EF4-FFF2-40B4-BE49-F238E27FC236}">
                <a16:creationId xmlns:a16="http://schemas.microsoft.com/office/drawing/2014/main" id="{9C35F9D0-1A8C-4265-98A4-42CB00FF62C2}"/>
              </a:ext>
            </a:extLst>
          </p:cNvPr>
          <p:cNvSpPr txBox="1">
            <a:spLocks/>
          </p:cNvSpPr>
          <p:nvPr/>
        </p:nvSpPr>
        <p:spPr bwMode="auto">
          <a:xfrm>
            <a:off x="6553200" y="6356350"/>
            <a:ext cx="2133600" cy="3651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20000"/>
              </a:spcBef>
              <a:spcAft>
                <a:spcPct val="0"/>
              </a:spcAft>
              <a:buFont typeface="Arial" panose="020B0604020202020204" pitchFamily="34" charset="0"/>
              <a:buChar char="•"/>
              <a:defRPr sz="3200" kern="1200">
                <a:solidFill>
                  <a:schemeClr val="tx1"/>
                </a:solidFill>
                <a:latin typeface="Calibri" panose="020F0502020204030204" pitchFamily="34" charset="0"/>
                <a:ea typeface="MS PGothic" panose="020B0600070205080204" pitchFamily="34" charset="-128"/>
                <a:cs typeface="+mn-cs"/>
              </a:defRPr>
            </a:lvl1pPr>
            <a:lvl2pPr marL="742950" indent="-285750" algn="l" defTabSz="457200" rtl="0" fontAlgn="base">
              <a:spcBef>
                <a:spcPct val="20000"/>
              </a:spcBef>
              <a:spcAft>
                <a:spcPct val="0"/>
              </a:spcAft>
              <a:buFont typeface="Arial" panose="020B0604020202020204" pitchFamily="34" charset="0"/>
              <a:buChar char="–"/>
              <a:defRPr sz="2800" kern="1200">
                <a:solidFill>
                  <a:schemeClr val="tx1"/>
                </a:solidFill>
                <a:latin typeface="Calibri" panose="020F0502020204030204" pitchFamily="34" charset="0"/>
                <a:ea typeface="MS PGothic" panose="020B0600070205080204" pitchFamily="34" charset="-128"/>
                <a:cs typeface="+mn-cs"/>
              </a:defRPr>
            </a:lvl2pPr>
            <a:lvl3pPr marL="1143000" indent="-228600" algn="l" defTabSz="457200" rtl="0" fontAlgn="base">
              <a:spcBef>
                <a:spcPct val="20000"/>
              </a:spcBef>
              <a:spcAft>
                <a:spcPct val="0"/>
              </a:spcAft>
              <a:buFont typeface="Arial" panose="020B0604020202020204" pitchFamily="34" charset="0"/>
              <a:buChar char="•"/>
              <a:defRPr sz="2400" kern="1200">
                <a:solidFill>
                  <a:schemeClr val="tx1"/>
                </a:solidFill>
                <a:latin typeface="Calibri" panose="020F0502020204030204" pitchFamily="34" charset="0"/>
                <a:ea typeface="MS PGothic" panose="020B0600070205080204" pitchFamily="34" charset="-128"/>
                <a:cs typeface="+mn-cs"/>
              </a:defRPr>
            </a:lvl3pPr>
            <a:lvl4pPr marL="16002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4pPr>
            <a:lvl5pPr marL="2057400" indent="-228600" algn="l" defTabSz="457200" rtl="0" fontAlgn="base">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5pPr>
            <a:lvl6pPr marL="25146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6pPr>
            <a:lvl7pPr marL="29718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7pPr>
            <a:lvl8pPr marL="34290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8pPr>
            <a:lvl9pPr marL="3886200" indent="-228600" algn="l" defTabSz="457200" rtl="0" eaLnBrk="0" fontAlgn="base" latinLnBrk="0" hangingPunct="0">
              <a:spcBef>
                <a:spcPct val="20000"/>
              </a:spcBef>
              <a:spcAft>
                <a:spcPct val="0"/>
              </a:spcAft>
              <a:buFont typeface="Arial" panose="020B0604020202020204" pitchFamily="34" charset="0"/>
              <a:buChar char="»"/>
              <a:defRPr sz="2000" kern="1200">
                <a:solidFill>
                  <a:schemeClr val="tx1"/>
                </a:solidFill>
                <a:latin typeface="Calibri" panose="020F0502020204030204" pitchFamily="34" charset="0"/>
                <a:ea typeface="MS PGothic" panose="020B0600070205080204" pitchFamily="34" charset="-128"/>
                <a:cs typeface="+mn-cs"/>
              </a:defRPr>
            </a:lvl9pPr>
          </a:lstStyle>
          <a:p>
            <a:pPr>
              <a:spcBef>
                <a:spcPct val="0"/>
              </a:spcBef>
              <a:buFontTx/>
              <a:buNone/>
            </a:pPr>
            <a:r>
              <a:rPr lang="en-US" altLang="fr-FR" sz="1200">
                <a:solidFill>
                  <a:srgbClr val="898989"/>
                </a:solidFill>
              </a:rPr>
              <a:t>!</a:t>
            </a:r>
            <a:fld id="{C9066910-AA0C-450F-BC12-B858407182A7}" type="slidenum">
              <a:rPr lang="en-US" altLang="fr-FR" sz="1200" smtClean="0">
                <a:solidFill>
                  <a:srgbClr val="898989"/>
                </a:solidFill>
              </a:rPr>
              <a:pPr>
                <a:spcBef>
                  <a:spcPct val="0"/>
                </a:spcBef>
                <a:buFontTx/>
                <a:buNone/>
              </a:pPr>
              <a:t>49</a:t>
            </a:fld>
            <a:endParaRPr lang="en-US" altLang="fr-FR" sz="1200">
              <a:solidFill>
                <a:srgbClr val="898989"/>
              </a:solidFill>
            </a:endParaRPr>
          </a:p>
        </p:txBody>
      </p:sp>
    </p:spTree>
    <p:extLst>
      <p:ext uri="{BB962C8B-B14F-4D97-AF65-F5344CB8AC3E}">
        <p14:creationId xmlns:p14="http://schemas.microsoft.com/office/powerpoint/2010/main" val="238935074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latin typeface="Arial" panose="020B0604020202020204" pitchFamily="34" charset="0"/>
                <a:cs typeface="Arial" panose="020B0604020202020204" pitchFamily="34" charset="0"/>
              </a:rPr>
              <a:pPr/>
              <a:t>5</a:t>
            </a:fld>
            <a:endParaRPr lang="en-GB" dirty="0">
              <a:latin typeface="Arial" panose="020B0604020202020204" pitchFamily="34" charset="0"/>
              <a:cs typeface="Arial" panose="020B0604020202020204" pitchFamily="34" charset="0"/>
            </a:endParaRPr>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ea typeface="Segoe UI" pitchFamily="34" charset="0"/>
                <a:cs typeface="Arial" panose="020B0604020202020204"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latin typeface="Arial" panose="020B0604020202020204" pitchFamily="34" charset="0"/>
                <a:cs typeface="Arial" panose="020B0604020202020204" pitchFamily="34" charset="0"/>
              </a:rPr>
              <a:pPr/>
              <a:t>5</a:t>
            </a:fld>
            <a:endParaRPr lang="en-GB" dirty="0">
              <a:solidFill>
                <a:schemeClr val="tx1"/>
              </a:solidFill>
              <a:latin typeface="Arial" panose="020B0604020202020204" pitchFamily="34" charset="0"/>
              <a:cs typeface="Arial" panose="020B0604020202020204" pitchFamily="34" charset="0"/>
            </a:endParaRPr>
          </a:p>
        </p:txBody>
      </p:sp>
      <p:sp>
        <p:nvSpPr>
          <p:cNvPr id="13" name="Rectangle 12"/>
          <p:cNvSpPr/>
          <p:nvPr/>
        </p:nvSpPr>
        <p:spPr>
          <a:xfrm>
            <a:off x="88522" y="6522605"/>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latin typeface="Arial" panose="020B0604020202020204" pitchFamily="34" charset="0"/>
              <a:cs typeface="Arial" panose="020B0604020202020204" pitchFamily="34" charset="0"/>
            </a:endParaRPr>
          </a:p>
        </p:txBody>
      </p:sp>
      <p:sp>
        <p:nvSpPr>
          <p:cNvPr id="14" name="Rectangle 4"/>
          <p:cNvSpPr>
            <a:spLocks noChangeArrowheads="1"/>
          </p:cNvSpPr>
          <p:nvPr/>
        </p:nvSpPr>
        <p:spPr bwMode="auto">
          <a:xfrm>
            <a:off x="0"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cs typeface="Arial" panose="020B0604020202020204" pitchFamily="34" charset="0"/>
            </a:endParaRPr>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latin typeface="Arial" panose="020B0604020202020204" pitchFamily="34" charset="0"/>
                <a:ea typeface="ＭＳ Ｐゴシック" pitchFamily="34" charset="-128"/>
                <a:cs typeface="Arial" panose="020B0604020202020204" pitchFamily="34" charset="0"/>
              </a:rPr>
              <a:t>Definisanje visokotehnološkog kriminala</a:t>
            </a:r>
            <a:endParaRPr lang="en-GB" sz="3200" dirty="0">
              <a:latin typeface="Arial" panose="020B0604020202020204" pitchFamily="34" charset="0"/>
              <a:cs typeface="Arial" panose="020B0604020202020204" pitchFamily="34" charset="0"/>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5864578" y="6457858"/>
            <a:ext cx="3439549" cy="430887"/>
          </a:xfrm>
          <a:prstGeom prst="rect">
            <a:avLst/>
          </a:prstGeom>
          <a:noFill/>
        </p:spPr>
        <p:txBody>
          <a:bodyPr wrap="square" rtlCol="0">
            <a:spAutoFit/>
          </a:bodyPr>
          <a:lstStyle/>
          <a:p>
            <a:r>
              <a:rPr lang="en-GB" sz="2200" b="1" dirty="0">
                <a:solidFill>
                  <a:schemeClr val="bg1"/>
                </a:solidFill>
                <a:cs typeface="Arial" panose="020B0604020202020204" pitchFamily="34" charset="0"/>
              </a:rPr>
              <a:t>www.coe.int/cybercrime</a:t>
            </a:r>
          </a:p>
        </p:txBody>
      </p:sp>
      <p:sp>
        <p:nvSpPr>
          <p:cNvPr id="7" name="TextBox 6">
            <a:extLst>
              <a:ext uri="{FF2B5EF4-FFF2-40B4-BE49-F238E27FC236}">
                <a16:creationId xmlns:a16="http://schemas.microsoft.com/office/drawing/2014/main" id="{1A82749B-B265-4960-814E-B13ECFB8F8E0}"/>
              </a:ext>
            </a:extLst>
          </p:cNvPr>
          <p:cNvSpPr txBox="1"/>
          <p:nvPr/>
        </p:nvSpPr>
        <p:spPr>
          <a:xfrm>
            <a:off x="254644" y="2871943"/>
            <a:ext cx="8669438" cy="1200329"/>
          </a:xfrm>
          <a:prstGeom prst="rect">
            <a:avLst/>
          </a:prstGeom>
          <a:noFill/>
        </p:spPr>
        <p:txBody>
          <a:bodyPr wrap="square" rtlCol="0">
            <a:spAutoFit/>
          </a:bodyPr>
          <a:lstStyle/>
          <a:p>
            <a:pPr algn="ctr"/>
            <a:r>
              <a:rPr lang="sr-Latn-RS" sz="3600" i="1" dirty="0" smtClean="0">
                <a:ea typeface="Verdana" panose="020B0604030504040204" pitchFamily="34" charset="0"/>
                <a:cs typeface="Arial" panose="020B0604020202020204" pitchFamily="34" charset="0"/>
              </a:rPr>
              <a:t>Kako biste </a:t>
            </a:r>
            <a:r>
              <a:rPr lang="sr-Latn-RS" sz="3600" b="1" i="1" dirty="0" smtClean="0">
                <a:ea typeface="Verdana" panose="020B0604030504040204" pitchFamily="34" charset="0"/>
                <a:cs typeface="Arial" panose="020B0604020202020204" pitchFamily="34" charset="0"/>
              </a:rPr>
              <a:t>vi</a:t>
            </a:r>
            <a:r>
              <a:rPr lang="sr-Latn-RS" sz="3600" i="1" dirty="0" smtClean="0">
                <a:solidFill>
                  <a:srgbClr val="FF0000"/>
                </a:solidFill>
                <a:ea typeface="Verdana" panose="020B0604030504040204" pitchFamily="34" charset="0"/>
                <a:cs typeface="Arial" panose="020B0604020202020204" pitchFamily="34" charset="0"/>
              </a:rPr>
              <a:t> </a:t>
            </a:r>
            <a:r>
              <a:rPr lang="sr-Latn-RS" sz="3600" i="1" dirty="0" smtClean="0">
                <a:ea typeface="Verdana" panose="020B0604030504040204" pitchFamily="34" charset="0"/>
                <a:cs typeface="Arial" panose="020B0604020202020204" pitchFamily="34" charset="0"/>
              </a:rPr>
              <a:t>definisali visokotehnološki krimnal</a:t>
            </a:r>
            <a:r>
              <a:rPr lang="en-GB" sz="3600" i="1" dirty="0" smtClean="0">
                <a:ea typeface="Verdana" panose="020B0604030504040204" pitchFamily="34" charset="0"/>
                <a:cs typeface="Arial" panose="020B0604020202020204" pitchFamily="34" charset="0"/>
              </a:rPr>
              <a:t>?</a:t>
            </a:r>
            <a:endParaRPr lang="en-GB" sz="3600" i="1"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209096441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6 – </a:t>
            </a:r>
            <a:r>
              <a:rPr lang="sr-Latn-RS" sz="3200" b="1" dirty="0"/>
              <a:t>Zloupotreba uređaja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016758"/>
          </a:xfrm>
          <a:prstGeom prst="rect">
            <a:avLst/>
          </a:prstGeom>
        </p:spPr>
        <p:txBody>
          <a:bodyPr wrap="square">
            <a:spAutoFit/>
          </a:bodyPr>
          <a:lstStyle/>
          <a:p>
            <a:pPr marL="342900" indent="-342900" algn="just">
              <a:buFont typeface="Wingdings" pitchFamily="2" charset="2"/>
              <a:buChar char="Ø"/>
            </a:pPr>
            <a:r>
              <a:rPr lang="sr-Latn-RS" sz="1600" dirty="0" smtClean="0"/>
              <a:t>1 Svaka Strana ugovornica treba da usvoji zakonodavne i druge mere, neophodne da bi se kao krivično delo u domaćem pravu propisalo, kada je učinjeno s namerom i protivpravno: </a:t>
            </a:r>
          </a:p>
          <a:p>
            <a:pPr lvl="1" algn="just"/>
            <a:r>
              <a:rPr lang="sr-Latn-RS" sz="1600" dirty="0" smtClean="0"/>
              <a:t>a </a:t>
            </a:r>
            <a:r>
              <a:rPr lang="sr-Latn-RS" sz="1600" b="1" dirty="0" smtClean="0">
                <a:solidFill>
                  <a:srgbClr val="FF0000"/>
                </a:solidFill>
              </a:rPr>
              <a:t>proizvodnja, prodaja, nabavljanje radi upotrebe, uvoz, distribucija</a:t>
            </a:r>
            <a:r>
              <a:rPr lang="sr-Latn-RS" sz="1600" dirty="0" smtClean="0"/>
              <a:t> i drugi oblici </a:t>
            </a:r>
            <a:r>
              <a:rPr lang="sr-Latn-RS" sz="1600" b="1" dirty="0" smtClean="0">
                <a:solidFill>
                  <a:srgbClr val="FF0000"/>
                </a:solidFill>
              </a:rPr>
              <a:t>stavljanja na raspolaganje</a:t>
            </a:r>
            <a:r>
              <a:rPr lang="sr-Latn-RS" sz="1600" dirty="0" smtClean="0"/>
              <a:t>: </a:t>
            </a:r>
          </a:p>
          <a:p>
            <a:pPr lvl="2" algn="just"/>
            <a:r>
              <a:rPr lang="sr-Latn-RS" sz="1600" dirty="0" smtClean="0"/>
              <a:t>i uređaja, uključujući i računarski program, napravljenog ili prilagođenog prvenstveno u svrhu izvršenja nekog od dela propisanih u skladu sa navedenim čl. 2. do 5; </a:t>
            </a:r>
          </a:p>
          <a:p>
            <a:pPr lvl="2" algn="just"/>
            <a:r>
              <a:rPr lang="sr-Latn-RS" sz="1600" dirty="0" smtClean="0"/>
              <a:t>ii računarske lozinke, pristupne šifre ili sličnog podatka pomoću kojeg može da se pristupi računarskom sistemu kao celini ili nekom njegovom delu, s namerom da se koristi u svrhu izvršenja nekog od dela propisanih u članovima 2 do 5</a:t>
            </a:r>
            <a:r>
              <a:rPr lang="en-US" sz="1600" dirty="0" smtClean="0"/>
              <a:t>;</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720280" y="1287212"/>
            <a:ext cx="4302175" cy="4832092"/>
          </a:xfrm>
          <a:prstGeom prst="rect">
            <a:avLst/>
          </a:prstGeom>
        </p:spPr>
        <p:txBody>
          <a:bodyPr wrap="square">
            <a:spAutoFit/>
          </a:bodyPr>
          <a:lstStyle/>
          <a:p>
            <a:pPr marL="342900" indent="-342900" algn="just">
              <a:buFont typeface="Wingdings" pitchFamily="2" charset="2"/>
              <a:buChar char="ü"/>
            </a:pPr>
            <a:r>
              <a:rPr lang="sr-Latn-RS" sz="2200" dirty="0" smtClean="0"/>
              <a:t>Inkriminisanje: </a:t>
            </a:r>
          </a:p>
          <a:p>
            <a:pPr marL="800100" lvl="1" indent="-342900" algn="just">
              <a:buFont typeface="Wingdings" pitchFamily="2" charset="2"/>
              <a:buChar char="ü"/>
            </a:pPr>
            <a:r>
              <a:rPr lang="sr-Latn-RS" sz="2200" dirty="0"/>
              <a:t>p</a:t>
            </a:r>
            <a:r>
              <a:rPr lang="sr-Latn-RS" sz="2200" dirty="0" smtClean="0"/>
              <a:t>roizvodnje</a:t>
            </a:r>
          </a:p>
          <a:p>
            <a:pPr marL="800100" lvl="1" indent="-342900" algn="just">
              <a:buFont typeface="Wingdings" pitchFamily="2" charset="2"/>
              <a:buChar char="ü"/>
            </a:pPr>
            <a:r>
              <a:rPr lang="sr-Latn-RS" sz="2200" dirty="0"/>
              <a:t>p</a:t>
            </a:r>
            <a:r>
              <a:rPr lang="sr-Latn-RS" sz="2200" dirty="0" smtClean="0"/>
              <a:t>rodaje</a:t>
            </a:r>
          </a:p>
          <a:p>
            <a:pPr marL="800100" lvl="1" indent="-342900" algn="just">
              <a:buFont typeface="Wingdings" pitchFamily="2" charset="2"/>
              <a:buChar char="ü"/>
            </a:pPr>
            <a:r>
              <a:rPr lang="sr-Latn-RS" sz="2200" dirty="0" smtClean="0"/>
              <a:t>nabavke radi upotrebe</a:t>
            </a:r>
          </a:p>
          <a:p>
            <a:pPr marL="800100" lvl="1" indent="-342900" algn="just">
              <a:buFont typeface="Wingdings" pitchFamily="2" charset="2"/>
              <a:buChar char="ü"/>
            </a:pPr>
            <a:r>
              <a:rPr lang="sr-Latn-RS" sz="2200" dirty="0"/>
              <a:t>u</a:t>
            </a:r>
            <a:r>
              <a:rPr lang="sr-Latn-RS" sz="2200" dirty="0" smtClean="0"/>
              <a:t>voza</a:t>
            </a:r>
          </a:p>
          <a:p>
            <a:pPr marL="800100" lvl="1" indent="-342900" algn="just">
              <a:buFont typeface="Wingdings" pitchFamily="2" charset="2"/>
              <a:buChar char="ü"/>
            </a:pPr>
            <a:r>
              <a:rPr lang="sr-Latn-RS" sz="2200" dirty="0"/>
              <a:t>d</a:t>
            </a:r>
            <a:r>
              <a:rPr lang="sr-Latn-RS" sz="2200" dirty="0" smtClean="0"/>
              <a:t>istribucije (aktivan čin prosleđivanja drugima)</a:t>
            </a:r>
          </a:p>
          <a:p>
            <a:pPr marL="800100" lvl="1" indent="-342900" algn="just">
              <a:buFont typeface="Wingdings" pitchFamily="2" charset="2"/>
              <a:buChar char="ü"/>
            </a:pPr>
            <a:r>
              <a:rPr lang="sr-Latn-RS" sz="2200" dirty="0"/>
              <a:t>s</a:t>
            </a:r>
            <a:r>
              <a:rPr lang="sr-Latn-RS" sz="2200" dirty="0" smtClean="0"/>
              <a:t>tavljanja na raspolaganje (postaviti drugom na korišćenje; obuhvata i  kreiranje ili prikupljanje onlajn hiperlinkova, kako bi se olakšao pristup uređaju/lozinkama)</a:t>
            </a:r>
            <a:endParaRPr lang="sr-Latn-RS" sz="2200" dirty="0"/>
          </a:p>
        </p:txBody>
      </p:sp>
    </p:spTree>
    <p:extLst>
      <p:ext uri="{BB962C8B-B14F-4D97-AF65-F5344CB8AC3E}">
        <p14:creationId xmlns:p14="http://schemas.microsoft.com/office/powerpoint/2010/main" val="2927538347"/>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4651"/>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sr-Latn-RS" sz="3200" b="1" dirty="0" smtClean="0"/>
          </a:p>
          <a:p>
            <a:pPr algn="r"/>
            <a:r>
              <a:rPr lang="sr-Latn-RS" sz="3200" b="1" dirty="0" smtClean="0"/>
              <a:t>Član </a:t>
            </a:r>
            <a:r>
              <a:rPr lang="en-GB" sz="3200" b="1" dirty="0"/>
              <a:t>6 – </a:t>
            </a:r>
            <a:r>
              <a:rPr lang="sr-Latn-RS" sz="3200" b="1" dirty="0"/>
              <a:t>Zloupotreba uređaja</a:t>
            </a:r>
            <a:endParaRPr lang="en-GB" sz="3200" b="1" dirty="0"/>
          </a:p>
          <a:p>
            <a:pPr algn="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016758"/>
          </a:xfrm>
          <a:prstGeom prst="rect">
            <a:avLst/>
          </a:prstGeom>
        </p:spPr>
        <p:txBody>
          <a:bodyPr wrap="square">
            <a:spAutoFit/>
          </a:bodyPr>
          <a:lstStyle/>
          <a:p>
            <a:pPr marL="342900" indent="-342900" algn="just">
              <a:buFont typeface="Wingdings" pitchFamily="2" charset="2"/>
              <a:buChar char="Ø"/>
            </a:pPr>
            <a:r>
              <a:rPr lang="sr-Latn-RS" sz="1600" dirty="0"/>
              <a:t>1 Svaka Strana ugovornica treba da usvoji zakonodavne i druge mere, neophodne da bi se kao krivično delo u domaćem pravu propisalo, kada je učinjeno s namerom i protivpravno: </a:t>
            </a:r>
          </a:p>
          <a:p>
            <a:pPr lvl="1" algn="just"/>
            <a:r>
              <a:rPr lang="sr-Latn-RS" sz="1600" dirty="0"/>
              <a:t>a proizvodnja, prodaja, nabavljanje radi upotrebe, uvoz, distribucija i drugi oblici stavljanja na raspolaganje: </a:t>
            </a:r>
          </a:p>
          <a:p>
            <a:pPr lvl="2" algn="just"/>
            <a:r>
              <a:rPr lang="sr-Latn-RS" sz="1600" dirty="0"/>
              <a:t>i </a:t>
            </a:r>
            <a:r>
              <a:rPr lang="sr-Latn-RS" sz="1600" b="1" dirty="0">
                <a:solidFill>
                  <a:srgbClr val="FF0000"/>
                </a:solidFill>
              </a:rPr>
              <a:t>uređaja,</a:t>
            </a:r>
            <a:r>
              <a:rPr lang="sr-Latn-RS" sz="1600" dirty="0"/>
              <a:t> uključujući i </a:t>
            </a:r>
            <a:r>
              <a:rPr lang="sr-Latn-RS" sz="1600" b="1" dirty="0">
                <a:solidFill>
                  <a:srgbClr val="FF0000"/>
                </a:solidFill>
              </a:rPr>
              <a:t>računarski program</a:t>
            </a:r>
            <a:r>
              <a:rPr lang="sr-Latn-RS" sz="1600" dirty="0"/>
              <a:t>, napravljenog ili prilagođenog prvenstveno u svrhu izvršenja nekog od dela propisanih u skladu sa navedenim čl. 2. do 5; </a:t>
            </a:r>
          </a:p>
          <a:p>
            <a:pPr lvl="2" algn="just"/>
            <a:r>
              <a:rPr lang="sr-Latn-RS" sz="1600" dirty="0"/>
              <a:t>ii računarske lozinke, pristupne šifre ili sličnog podatka pomoću kojeg može da se pristupi računarskom sistemu kao celini ili nekom njegovom delu, s namerom da se koristi u svrhu izvršenja nekog od dela propisanih u članovima 2 do 5</a:t>
            </a:r>
            <a:r>
              <a:rPr lang="en-US" sz="1600" dirty="0"/>
              <a:t>;</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720280" y="1287212"/>
            <a:ext cx="4302175" cy="3139321"/>
          </a:xfrm>
          <a:prstGeom prst="rect">
            <a:avLst/>
          </a:prstGeom>
        </p:spPr>
        <p:txBody>
          <a:bodyPr wrap="square">
            <a:spAutoFit/>
          </a:bodyPr>
          <a:lstStyle/>
          <a:p>
            <a:pPr marL="342900" indent="-342900" algn="just">
              <a:buFont typeface="Wingdings" pitchFamily="2" charset="2"/>
              <a:buChar char="ü"/>
            </a:pPr>
            <a:r>
              <a:rPr lang="sr-Latn-RS" sz="2200" dirty="0" smtClean="0"/>
              <a:t>Opseg ovog krivičnog dela pokriva uređaje i računarske programe;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Obuhvata viruse</a:t>
            </a:r>
            <a:r>
              <a:rPr lang="sr-Latn-RS" sz="2200" dirty="0" smtClean="0">
                <a:solidFill>
                  <a:srgbClr val="FF0000"/>
                </a:solidFill>
              </a:rPr>
              <a:t> </a:t>
            </a:r>
            <a:r>
              <a:rPr lang="sr-Latn-RS" sz="2200" dirty="0" smtClean="0"/>
              <a:t>i druge programe osmišljene i prilagođene za ostvarenje pristupa računarskim sistemima. </a:t>
            </a:r>
            <a:endParaRPr lang="en-US" sz="2200" dirty="0"/>
          </a:p>
        </p:txBody>
      </p:sp>
    </p:spTree>
    <p:extLst>
      <p:ext uri="{BB962C8B-B14F-4D97-AF65-F5344CB8AC3E}">
        <p14:creationId xmlns:p14="http://schemas.microsoft.com/office/powerpoint/2010/main" val="18321165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6 – </a:t>
            </a:r>
            <a:r>
              <a:rPr lang="sr-Latn-RS" sz="3200" b="1" dirty="0"/>
              <a:t>Zloupotreba uređaja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262979"/>
          </a:xfrm>
          <a:prstGeom prst="rect">
            <a:avLst/>
          </a:prstGeom>
        </p:spPr>
        <p:txBody>
          <a:bodyPr wrap="square">
            <a:spAutoFit/>
          </a:bodyPr>
          <a:lstStyle/>
          <a:p>
            <a:pPr marL="342900" indent="-342900" algn="just">
              <a:buFont typeface="Wingdings" pitchFamily="2" charset="2"/>
              <a:buChar char="Ø"/>
            </a:pPr>
            <a:r>
              <a:rPr lang="sr-Latn-RS" sz="1600" dirty="0"/>
              <a:t>1 Svaka Strana ugovornica treba da usvoji zakonodavne i druge mere, neophodne da bi se kao krivično delo u domaćem pravu propisalo, kada je učinjeno s namerom i protivpravno: </a:t>
            </a:r>
          </a:p>
          <a:p>
            <a:pPr lvl="1" algn="just"/>
            <a:r>
              <a:rPr lang="sr-Latn-RS" sz="1600" dirty="0"/>
              <a:t>a proizvodnja, prodaja, nabavljanje radi upotrebe, uvoz, distribucija i drugi oblici stavljanja na raspolaganje: </a:t>
            </a:r>
          </a:p>
          <a:p>
            <a:pPr lvl="2" algn="just"/>
            <a:r>
              <a:rPr lang="sr-Latn-RS" sz="1600" dirty="0"/>
              <a:t>i uređaja, uključujući i računarski program, </a:t>
            </a:r>
            <a:r>
              <a:rPr lang="sr-Latn-RS" sz="1600" b="1" dirty="0">
                <a:solidFill>
                  <a:srgbClr val="FF0000"/>
                </a:solidFill>
              </a:rPr>
              <a:t>napravljenog</a:t>
            </a:r>
            <a:r>
              <a:rPr lang="sr-Latn-RS" sz="1600" dirty="0"/>
              <a:t> </a:t>
            </a:r>
            <a:r>
              <a:rPr lang="sr-Latn-RS" sz="1600" b="1" dirty="0">
                <a:solidFill>
                  <a:srgbClr val="FF0000"/>
                </a:solidFill>
              </a:rPr>
              <a:t>ili</a:t>
            </a:r>
            <a:r>
              <a:rPr lang="sr-Latn-RS" sz="1600" dirty="0"/>
              <a:t> </a:t>
            </a:r>
            <a:r>
              <a:rPr lang="sr-Latn-RS" sz="1600" b="1" dirty="0">
                <a:solidFill>
                  <a:srgbClr val="FF0000"/>
                </a:solidFill>
              </a:rPr>
              <a:t>prilagođenog</a:t>
            </a:r>
            <a:r>
              <a:rPr lang="sr-Latn-RS" sz="1600" dirty="0"/>
              <a:t> </a:t>
            </a:r>
            <a:r>
              <a:rPr lang="sr-Latn-RS" sz="1600" b="1" dirty="0">
                <a:solidFill>
                  <a:srgbClr val="FF0000"/>
                </a:solidFill>
              </a:rPr>
              <a:t>prvenstveno</a:t>
            </a:r>
            <a:r>
              <a:rPr lang="sr-Latn-RS" sz="1600" dirty="0"/>
              <a:t> u svrhu izvršenja nekog od dela propisanih u skladu sa navedenim </a:t>
            </a:r>
            <a:r>
              <a:rPr lang="sr-Latn-RS" sz="1600" dirty="0" smtClean="0"/>
              <a:t>članovima </a:t>
            </a:r>
            <a:r>
              <a:rPr lang="sr-Latn-RS" sz="1600" dirty="0"/>
              <a:t>2. do 5; </a:t>
            </a:r>
          </a:p>
          <a:p>
            <a:pPr lvl="2" algn="just"/>
            <a:r>
              <a:rPr lang="sr-Latn-RS" sz="1600" dirty="0"/>
              <a:t>ii računarske lozinke, pristupne šifre ili sličnog podatka pomoću kojeg može da se pristupi računarskom sistemu kao celini ili nekom njegovom delu, s namerom da se koristi u svrhu izvršenja nekog od dela propisanih u članovima 2 do </a:t>
            </a:r>
            <a:r>
              <a:rPr lang="sr-Latn-RS" sz="1600" dirty="0" smtClean="0"/>
              <a:t>5.</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752300" y="965225"/>
            <a:ext cx="4265105" cy="5355312"/>
          </a:xfrm>
          <a:prstGeom prst="rect">
            <a:avLst/>
          </a:prstGeom>
        </p:spPr>
        <p:txBody>
          <a:bodyPr wrap="square">
            <a:spAutoFit/>
          </a:bodyPr>
          <a:lstStyle/>
          <a:p>
            <a:pPr marL="342900" indent="-342900" algn="just">
              <a:buFont typeface="Wingdings" pitchFamily="2" charset="2"/>
              <a:buChar char="ü"/>
            </a:pPr>
            <a:r>
              <a:rPr lang="sr-Latn-RS" dirty="0" smtClean="0"/>
              <a:t>Budimpeštanska konvencija nalaže da uređaj bude napravljen ili prilagođen prvenstveno (ali ne i isključivo) u svrhu izvršenja dela u koje odgovara delu propisanom članovima </a:t>
            </a:r>
            <a:r>
              <a:rPr lang="en-US" dirty="0" smtClean="0"/>
              <a:t>2-5</a:t>
            </a:r>
            <a:r>
              <a:rPr lang="sr-Latn-RS" dirty="0" smtClean="0"/>
              <a:t>; </a:t>
            </a:r>
            <a:endParaRPr lang="en-US" dirty="0"/>
          </a:p>
          <a:p>
            <a:pPr marL="342900" indent="-342900" algn="just">
              <a:buFont typeface="Wingdings" pitchFamily="2" charset="2"/>
              <a:buChar char="ü"/>
            </a:pPr>
            <a:endParaRPr lang="en-US" dirty="0"/>
          </a:p>
          <a:p>
            <a:pPr marL="342900" indent="-342900" algn="just">
              <a:buFont typeface="Wingdings" pitchFamily="2" charset="2"/>
              <a:buChar char="ü"/>
            </a:pPr>
            <a:r>
              <a:rPr lang="sr-Latn-RS" dirty="0" smtClean="0"/>
              <a:t>Svrha ove odredbe je da uspostavi ravnotežu između</a:t>
            </a:r>
            <a:endParaRPr lang="en-US" dirty="0"/>
          </a:p>
          <a:p>
            <a:pPr marL="800100" lvl="1" indent="-342900" algn="just">
              <a:buFont typeface="Wingdings" pitchFamily="2" charset="2"/>
              <a:buChar char="ü"/>
            </a:pPr>
            <a:r>
              <a:rPr lang="sr-Latn-RS" dirty="0"/>
              <a:t>i</a:t>
            </a:r>
            <a:r>
              <a:rPr lang="sr-Latn-RS" dirty="0" smtClean="0"/>
              <a:t>sključivanja uređaja s dvojnom namenom</a:t>
            </a:r>
            <a:r>
              <a:rPr lang="sr-Latn-RS" dirty="0" smtClean="0">
                <a:solidFill>
                  <a:srgbClr val="FF0000"/>
                </a:solidFill>
              </a:rPr>
              <a:t> </a:t>
            </a:r>
            <a:r>
              <a:rPr lang="sr-Latn-RS" dirty="0" smtClean="0"/>
              <a:t>(što bi bilo isuviše usko i teško dokazivo) i</a:t>
            </a:r>
            <a:endParaRPr lang="en-US" dirty="0" smtClean="0"/>
          </a:p>
          <a:p>
            <a:pPr marL="800100" lvl="1" indent="-342900" algn="just">
              <a:buFont typeface="Wingdings" pitchFamily="2" charset="2"/>
              <a:buChar char="ü"/>
            </a:pPr>
            <a:r>
              <a:rPr lang="sr-Latn-RS" dirty="0" smtClean="0"/>
              <a:t>uključivanja uređaja s dvojnom namenom (što bi dovelo do preteranog inkriminisanja uključivanjem svih uređaja, čak i ako su legalno proizvedeni i distribuirani</a:t>
            </a:r>
            <a:r>
              <a:rPr lang="en-US" dirty="0" smtClean="0"/>
              <a:t>)</a:t>
            </a:r>
            <a:r>
              <a:rPr lang="sr-Latn-RS" dirty="0" smtClean="0"/>
              <a:t>.</a:t>
            </a:r>
            <a:endParaRPr lang="en-US" dirty="0" smtClean="0"/>
          </a:p>
          <a:p>
            <a:pPr marL="342900" indent="-342900" algn="just">
              <a:buFont typeface="Wingdings" pitchFamily="2" charset="2"/>
              <a:buChar char="ü"/>
            </a:pPr>
            <a:endParaRPr lang="en-US" dirty="0"/>
          </a:p>
        </p:txBody>
      </p:sp>
    </p:spTree>
    <p:extLst>
      <p:ext uri="{BB962C8B-B14F-4D97-AF65-F5344CB8AC3E}">
        <p14:creationId xmlns:p14="http://schemas.microsoft.com/office/powerpoint/2010/main" val="384222257"/>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6 – </a:t>
            </a:r>
            <a:r>
              <a:rPr lang="sr-Latn-RS" sz="3200" b="1" dirty="0"/>
              <a:t>Zloupotreba uređaja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262979"/>
          </a:xfrm>
          <a:prstGeom prst="rect">
            <a:avLst/>
          </a:prstGeom>
        </p:spPr>
        <p:txBody>
          <a:bodyPr wrap="square">
            <a:spAutoFit/>
          </a:bodyPr>
          <a:lstStyle/>
          <a:p>
            <a:pPr marL="342900" indent="-342900" algn="just">
              <a:buFont typeface="Wingdings" pitchFamily="2" charset="2"/>
              <a:buChar char="Ø"/>
            </a:pPr>
            <a:r>
              <a:rPr lang="sr-Latn-RS" sz="1600" dirty="0"/>
              <a:t>1 Svaka Strana ugovornica treba da usvoji zakonodavne i druge mere, neophodne da bi se kao krivično delo u domaćem pravu propisalo, kada je učinjeno s namerom i protivpravno: </a:t>
            </a:r>
          </a:p>
          <a:p>
            <a:pPr lvl="1" algn="just"/>
            <a:r>
              <a:rPr lang="sr-Latn-RS" sz="1600" dirty="0"/>
              <a:t>a proizvodnja, prodaja, nabavljanje radi upotrebe, uvoz, distribucija i drugi oblici stavljanja na raspolaganje: </a:t>
            </a:r>
          </a:p>
          <a:p>
            <a:pPr lvl="2" algn="just"/>
            <a:r>
              <a:rPr lang="sr-Latn-RS" sz="1600" dirty="0"/>
              <a:t>i uređaja, uključujući i računarski program, napravljenog ili prilagođenog prvenstveno u svrhu izvršenja nekog od dela propisanih u skladu sa navedenim čl. 2. do 5; </a:t>
            </a:r>
          </a:p>
          <a:p>
            <a:pPr lvl="2" algn="just"/>
            <a:r>
              <a:rPr lang="sr-Latn-RS" sz="1600" dirty="0"/>
              <a:t>ii </a:t>
            </a:r>
            <a:r>
              <a:rPr lang="sr-Latn-RS" sz="1600" b="1" dirty="0">
                <a:solidFill>
                  <a:srgbClr val="FF0000"/>
                </a:solidFill>
              </a:rPr>
              <a:t>računarske lozinke, pristupne šifre ili sličnog podatka </a:t>
            </a:r>
            <a:r>
              <a:rPr lang="sr-Latn-RS" sz="1600" dirty="0"/>
              <a:t>pomoću kojeg može da se pristupi računarskom sistemu kao celini ili nekom njegovom delu, </a:t>
            </a:r>
            <a:r>
              <a:rPr lang="sr-Latn-RS" sz="1600" b="1" dirty="0">
                <a:solidFill>
                  <a:srgbClr val="FF0000"/>
                </a:solidFill>
              </a:rPr>
              <a:t>s namerom da se koristi u svrhu izvršenja nekog od dela propisanih u članovima 2 do 5</a:t>
            </a:r>
            <a:r>
              <a:rPr lang="sr-Latn-RS" sz="1600" dirty="0"/>
              <a:t>.</a:t>
            </a:r>
            <a:endParaRPr lang="en-U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769708" y="1287212"/>
            <a:ext cx="4252748" cy="4493538"/>
          </a:xfrm>
          <a:prstGeom prst="rect">
            <a:avLst/>
          </a:prstGeom>
        </p:spPr>
        <p:txBody>
          <a:bodyPr wrap="square">
            <a:spAutoFit/>
          </a:bodyPr>
          <a:lstStyle/>
          <a:p>
            <a:pPr marL="342900" indent="-342900" algn="just">
              <a:buFont typeface="Wingdings" pitchFamily="2" charset="2"/>
              <a:buChar char="ü"/>
            </a:pPr>
            <a:r>
              <a:rPr lang="sr-Latn-RS" sz="2200" dirty="0" smtClean="0"/>
              <a:t>Inkriminisanje</a:t>
            </a:r>
            <a:r>
              <a:rPr lang="en-US" sz="2200" dirty="0" smtClean="0"/>
              <a:t>: </a:t>
            </a:r>
            <a:endParaRPr lang="en-US" sz="2200" dirty="0"/>
          </a:p>
          <a:p>
            <a:pPr marL="800100" lvl="1" indent="-342900" algn="just">
              <a:buFont typeface="Wingdings" pitchFamily="2" charset="2"/>
              <a:buChar char="ü"/>
            </a:pPr>
            <a:r>
              <a:rPr lang="sr-Latn-RS" sz="2200" dirty="0"/>
              <a:t>p</a:t>
            </a:r>
            <a:r>
              <a:rPr lang="sr-Latn-RS" sz="2200" dirty="0" smtClean="0"/>
              <a:t>roizvodnje</a:t>
            </a:r>
            <a:endParaRPr lang="en-US" sz="2200" dirty="0"/>
          </a:p>
          <a:p>
            <a:pPr marL="800100" lvl="1" indent="-342900" algn="just">
              <a:buFont typeface="Wingdings" pitchFamily="2" charset="2"/>
              <a:buChar char="ü"/>
            </a:pPr>
            <a:r>
              <a:rPr lang="sr-Latn-RS" sz="2200" dirty="0"/>
              <a:t>p</a:t>
            </a:r>
            <a:r>
              <a:rPr lang="sr-Latn-RS" sz="2200" dirty="0" smtClean="0"/>
              <a:t>rodaje</a:t>
            </a:r>
            <a:endParaRPr lang="en-US" sz="2200" dirty="0"/>
          </a:p>
          <a:p>
            <a:pPr marL="800100" lvl="1" indent="-342900" algn="just">
              <a:buFont typeface="Wingdings" pitchFamily="2" charset="2"/>
              <a:buChar char="ü"/>
            </a:pPr>
            <a:r>
              <a:rPr lang="sr-Latn-RS" sz="2200" dirty="0" smtClean="0"/>
              <a:t>nabavke radi upotrebe</a:t>
            </a:r>
            <a:endParaRPr lang="en-US" sz="2200" dirty="0"/>
          </a:p>
          <a:p>
            <a:pPr marL="800100" lvl="1" indent="-342900" algn="just">
              <a:buFont typeface="Wingdings" pitchFamily="2" charset="2"/>
              <a:buChar char="ü"/>
            </a:pPr>
            <a:r>
              <a:rPr lang="sr-Latn-RS" sz="2200" dirty="0"/>
              <a:t>u</a:t>
            </a:r>
            <a:r>
              <a:rPr lang="sr-Latn-RS" sz="2200" dirty="0" smtClean="0"/>
              <a:t>voza</a:t>
            </a:r>
            <a:endParaRPr lang="en-US" sz="2200" dirty="0"/>
          </a:p>
          <a:p>
            <a:pPr marL="800100" lvl="1" indent="-342900" algn="just">
              <a:buFont typeface="Wingdings" pitchFamily="2" charset="2"/>
              <a:buChar char="ü"/>
            </a:pPr>
            <a:r>
              <a:rPr lang="sr-Latn-RS" sz="2200" dirty="0"/>
              <a:t>d</a:t>
            </a:r>
            <a:r>
              <a:rPr lang="sr-Latn-RS" sz="2200" dirty="0" smtClean="0"/>
              <a:t>istribucije</a:t>
            </a:r>
            <a:endParaRPr lang="en-US" sz="2200" dirty="0"/>
          </a:p>
          <a:p>
            <a:pPr marL="800100" lvl="1" indent="-342900" algn="just">
              <a:buFont typeface="Wingdings" pitchFamily="2" charset="2"/>
              <a:buChar char="ü"/>
            </a:pPr>
            <a:r>
              <a:rPr lang="sr-Latn-RS" sz="2200" dirty="0" smtClean="0"/>
              <a:t>stavljanja na raspolaganje</a:t>
            </a:r>
            <a:endParaRPr lang="en-US" sz="2200" dirty="0"/>
          </a:p>
          <a:p>
            <a:pPr lvl="1" algn="just"/>
            <a:r>
              <a:rPr lang="sr-Latn-RS" sz="2200" dirty="0" smtClean="0"/>
              <a:t>računarske lozinke, pristupne šifre ili sličnog podatka pomoću kojeg može da se pristupi računarskom sistemu kao celini ili nekom njegovom delu.</a:t>
            </a:r>
            <a:endParaRPr lang="en-US" sz="2200" dirty="0"/>
          </a:p>
        </p:txBody>
      </p:sp>
    </p:spTree>
    <p:extLst>
      <p:ext uri="{BB962C8B-B14F-4D97-AF65-F5344CB8AC3E}">
        <p14:creationId xmlns:p14="http://schemas.microsoft.com/office/powerpoint/2010/main" val="479892588"/>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6 – </a:t>
            </a:r>
            <a:r>
              <a:rPr lang="sr-Latn-RS" sz="3200" b="1" dirty="0"/>
              <a:t>Zloupotreba uređaja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401479"/>
          </a:xfrm>
          <a:prstGeom prst="rect">
            <a:avLst/>
          </a:prstGeom>
        </p:spPr>
        <p:txBody>
          <a:bodyPr wrap="square">
            <a:spAutoFit/>
          </a:bodyPr>
          <a:lstStyle/>
          <a:p>
            <a:pPr lvl="1" algn="just"/>
            <a:r>
              <a:rPr lang="sr-Latn-RS" sz="1500" dirty="0" smtClean="0"/>
              <a:t>b </a:t>
            </a:r>
            <a:r>
              <a:rPr lang="sr-Latn-RS" sz="1500" b="1" dirty="0" smtClean="0">
                <a:solidFill>
                  <a:srgbClr val="FF0000"/>
                </a:solidFill>
              </a:rPr>
              <a:t>posedovanje </a:t>
            </a:r>
            <a:r>
              <a:rPr lang="sr-Latn-RS" sz="1500" dirty="0" smtClean="0"/>
              <a:t>neke od stvari navedenih u gornjim stavovima a) i. ili ii, </a:t>
            </a:r>
            <a:r>
              <a:rPr lang="sr-Latn-RS" sz="1500" b="1" dirty="0" smtClean="0">
                <a:solidFill>
                  <a:srgbClr val="FF0000"/>
                </a:solidFill>
              </a:rPr>
              <a:t>s namerom da se koristi u svrhu izvršenja nekog od dela propisanih u članovima 2-5. </a:t>
            </a:r>
            <a:r>
              <a:rPr lang="sr-Latn-RS" sz="1500" dirty="0" smtClean="0"/>
              <a:t>Strana ugovornica može zakonom da propiše da mora da se poseduje </a:t>
            </a:r>
            <a:r>
              <a:rPr lang="sr-Latn-RS" sz="1500" b="1" dirty="0" smtClean="0">
                <a:solidFill>
                  <a:srgbClr val="FF0000"/>
                </a:solidFill>
              </a:rPr>
              <a:t>određeni broj takvih stvari </a:t>
            </a:r>
            <a:r>
              <a:rPr lang="sr-Latn-RS" sz="1500" dirty="0" smtClean="0"/>
              <a:t>da bi postojala krivična odgovornost. </a:t>
            </a:r>
          </a:p>
          <a:p>
            <a:pPr marL="285750" indent="-285750" algn="just">
              <a:buFont typeface="Wingdings" panose="05000000000000000000" pitchFamily="2" charset="2"/>
              <a:buChar char="Ø"/>
            </a:pPr>
            <a:r>
              <a:rPr lang="sr-Latn-RS" sz="1500" dirty="0" smtClean="0"/>
              <a:t>2 Ovaj član neće se tumačiti tako da uspostavlja krivičnu odgovornost kada proizvodnja, prodaja, nabavljanje radi upotrebe, uvoz, distribucija i drugi oblici stavljanja na raspolaganje ili posedovanje, navedenih u stavu 1. ovog člana, ne služe u svrhu izvršenja dela propisanih u skladu sa čl. 2-5. ove konvencije, kao, na primer, kada služe za ovlašćeno testiranje ili zaštitu računarskog sistema. </a:t>
            </a:r>
          </a:p>
          <a:p>
            <a:pPr marL="285750" indent="-285750" algn="just">
              <a:buFont typeface="Wingdings" panose="05000000000000000000" pitchFamily="2" charset="2"/>
              <a:buChar char="Ø"/>
            </a:pPr>
            <a:r>
              <a:rPr lang="sr-Latn-RS" sz="1500" dirty="0" smtClean="0"/>
              <a:t>3 Svaka Strana ugovornica može da zadrži pravo da ne primeni stav 1. ovog člana, pod uslovom da se rezerva ne odnosi na prodaju, distribuciju i druge oblike stavljanja na raspolaganje stvari navedenih u stavu 1. a) ii ovog člana.</a:t>
            </a:r>
            <a:endParaRPr lang="sr-Latn-RS"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769708" y="1287212"/>
            <a:ext cx="4252748" cy="3139321"/>
          </a:xfrm>
          <a:prstGeom prst="rect">
            <a:avLst/>
          </a:prstGeom>
        </p:spPr>
        <p:txBody>
          <a:bodyPr wrap="square">
            <a:spAutoFit/>
          </a:bodyPr>
          <a:lstStyle/>
          <a:p>
            <a:pPr marL="342900" indent="-342900" algn="just">
              <a:buFont typeface="Wingdings" pitchFamily="2" charset="2"/>
              <a:buChar char="ü"/>
            </a:pPr>
            <a:r>
              <a:rPr lang="sr-Latn-RS" sz="2200" dirty="0" smtClean="0"/>
              <a:t>Posedovanje uređaja ili lozinki s namerom izvršenja krivičnog dela propisanog članovima 2-5 Budimpeštanske konvencije;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To se može odnositi na posedovanje određenog, minimalnog broja.</a:t>
            </a:r>
            <a:endParaRPr lang="en-US" sz="2200" dirty="0"/>
          </a:p>
        </p:txBody>
      </p:sp>
    </p:spTree>
    <p:extLst>
      <p:ext uri="{BB962C8B-B14F-4D97-AF65-F5344CB8AC3E}">
        <p14:creationId xmlns:p14="http://schemas.microsoft.com/office/powerpoint/2010/main" val="2474081754"/>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6 – </a:t>
            </a:r>
            <a:r>
              <a:rPr lang="sr-Latn-RS" sz="3200" b="1" dirty="0"/>
              <a:t>Zloupotreba uređaja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45405" cy="5578450"/>
          </a:xfrm>
          <a:prstGeom prst="rect">
            <a:avLst/>
          </a:prstGeom>
        </p:spPr>
        <p:txBody>
          <a:bodyPr wrap="square">
            <a:spAutoFit/>
          </a:bodyPr>
          <a:lstStyle/>
          <a:p>
            <a:pPr lvl="1" algn="just"/>
            <a:r>
              <a:rPr lang="sr-Latn-RS" sz="1500" dirty="0"/>
              <a:t>b posedovanje neke od stvari navedenih u gornjim stavovima a) i. ili ii, s namerom da se koristi u svrhu izvršenja nekog od dela propisanih u članovima 2-5. Strana ugovornica može zakonom da propiše da mora da se poseduje određeni broj takvih stvari</a:t>
            </a:r>
            <a:r>
              <a:rPr lang="sr-Latn-RS" sz="1500" b="1" dirty="0">
                <a:solidFill>
                  <a:srgbClr val="FF0000"/>
                </a:solidFill>
              </a:rPr>
              <a:t> </a:t>
            </a:r>
            <a:r>
              <a:rPr lang="sr-Latn-RS" sz="1500" dirty="0"/>
              <a:t>da bi postojala krivična odgovornost. </a:t>
            </a:r>
          </a:p>
          <a:p>
            <a:pPr marL="285750" indent="-285750" algn="just">
              <a:buFont typeface="Wingdings" panose="05000000000000000000" pitchFamily="2" charset="2"/>
              <a:buChar char="Ø"/>
            </a:pPr>
            <a:r>
              <a:rPr lang="sr-Latn-RS" sz="1500" dirty="0"/>
              <a:t>2 Ovaj član neće se tumačiti tako da uspostavlja krivičnu odgovornost kada proizvodnja, prodaja, nabavljanje radi upotrebe, uvoz, distribucija i drugi oblici stavljanja na raspolaganje ili posedovanje, navedenih u stavu 1. ovog člana, </a:t>
            </a:r>
            <a:r>
              <a:rPr lang="sr-Latn-RS" sz="1500" b="1" dirty="0">
                <a:solidFill>
                  <a:srgbClr val="FF0000"/>
                </a:solidFill>
              </a:rPr>
              <a:t>ne služe u svrhu izvršenja dela </a:t>
            </a:r>
            <a:r>
              <a:rPr lang="sr-Latn-RS" sz="1500" dirty="0"/>
              <a:t>propisanih u skladu sa čl. 2-5. ove konvencije, kao, na primer, kada služe za </a:t>
            </a:r>
            <a:r>
              <a:rPr lang="sr-Latn-RS" sz="1500" b="1" dirty="0">
                <a:solidFill>
                  <a:srgbClr val="FF0000"/>
                </a:solidFill>
              </a:rPr>
              <a:t>ovlašćeno testiranje ili zaštitu </a:t>
            </a:r>
            <a:r>
              <a:rPr lang="sr-Latn-RS" sz="1500" dirty="0"/>
              <a:t>računarskog sistema. </a:t>
            </a:r>
          </a:p>
          <a:p>
            <a:pPr marL="285750" indent="-285750" algn="just">
              <a:buFont typeface="Wingdings" panose="05000000000000000000" pitchFamily="2" charset="2"/>
              <a:buChar char="Ø"/>
            </a:pPr>
            <a:r>
              <a:rPr lang="sr-Latn-RS" sz="1500" dirty="0"/>
              <a:t>3 Svaka Strana ugovornica može da zadrži pravo da ne primeni stav 1. ovog člana, pod uslovom da se rezerva ne odnosi na prodaju, distribuciju i druge oblike stavljanja na raspolaganje stvari navedenih u stavu 1. a) ii ovog člana</a:t>
            </a:r>
            <a:r>
              <a:rPr lang="en-US" sz="1550" dirty="0" smtClean="0"/>
              <a:t>.</a:t>
            </a:r>
            <a:endParaRPr lang="en-GB" sz="1550" dirty="0"/>
          </a:p>
        </p:txBody>
      </p:sp>
      <p:sp>
        <p:nvSpPr>
          <p:cNvPr id="6" name="Rectangle 5">
            <a:extLst>
              <a:ext uri="{FF2B5EF4-FFF2-40B4-BE49-F238E27FC236}">
                <a16:creationId xmlns:a16="http://schemas.microsoft.com/office/drawing/2014/main" id="{524B6456-681F-2F44-A01A-AD3514E81BD2}"/>
              </a:ext>
            </a:extLst>
          </p:cNvPr>
          <p:cNvSpPr/>
          <p:nvPr/>
        </p:nvSpPr>
        <p:spPr>
          <a:xfrm>
            <a:off x="4769708" y="1287212"/>
            <a:ext cx="4252748" cy="3139321"/>
          </a:xfrm>
          <a:prstGeom prst="rect">
            <a:avLst/>
          </a:prstGeom>
        </p:spPr>
        <p:txBody>
          <a:bodyPr wrap="square">
            <a:spAutoFit/>
          </a:bodyPr>
          <a:lstStyle/>
          <a:p>
            <a:pPr marL="342900" indent="-342900" algn="just">
              <a:buFont typeface="Wingdings" pitchFamily="2" charset="2"/>
              <a:buChar char="ü"/>
            </a:pPr>
            <a:r>
              <a:rPr lang="sr-Latn-RS" sz="2200" dirty="0" smtClean="0"/>
              <a:t>Radnja predstavlja krivično delo samo ukoliko je izvršena u svrhu vršenja krivičnog dela u skladu sa članovima 2-5 Budimpeštanske konvencije. </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Radnja izvršena u svrhu ovlašćenog testiranja ili zaštite računarskog sitema.</a:t>
            </a:r>
            <a:endParaRPr lang="en-US" sz="2200" dirty="0"/>
          </a:p>
        </p:txBody>
      </p:sp>
    </p:spTree>
    <p:extLst>
      <p:ext uri="{BB962C8B-B14F-4D97-AF65-F5344CB8AC3E}">
        <p14:creationId xmlns:p14="http://schemas.microsoft.com/office/powerpoint/2010/main" val="201896047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a:t>
            </a:r>
            <a:r>
              <a:rPr lang="en-GB" sz="3200" b="1" dirty="0" smtClean="0"/>
              <a:t> </a:t>
            </a:r>
            <a:r>
              <a:rPr lang="en-GB" sz="3200" b="1" dirty="0"/>
              <a:t>7 – </a:t>
            </a:r>
            <a:r>
              <a:rPr lang="sr-Latn-RS" sz="3200" b="1" dirty="0" smtClean="0"/>
              <a:t>Falsifikovanje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3035F0EF-A7AE-4832-9845-FFD77FBF9D5B}"/>
              </a:ext>
            </a:extLst>
          </p:cNvPr>
          <p:cNvSpPr txBox="1">
            <a:spLocks/>
          </p:cNvSpPr>
          <p:nvPr/>
        </p:nvSpPr>
        <p:spPr>
          <a:xfrm>
            <a:off x="532469" y="1100138"/>
            <a:ext cx="8229600" cy="5265112"/>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2700" b="1" i="1" dirty="0">
              <a:cs typeface="Times New Roman" pitchFamily="18" charset="0"/>
            </a:endParaRPr>
          </a:p>
          <a:p>
            <a:pPr marL="0" indent="0" algn="ctr" eaLnBrk="1" hangingPunct="1">
              <a:lnSpc>
                <a:spcPct val="90000"/>
              </a:lnSpc>
              <a:buFont typeface="Arial" panose="020B0604020202020204" pitchFamily="34" charset="0"/>
              <a:buNone/>
              <a:defRPr/>
            </a:pPr>
            <a:r>
              <a:rPr lang="sr-Latn-RS" altLang="sr-Latn-RS" sz="2700" b="1" i="1" dirty="0" smtClean="0">
                <a:cs typeface="Times New Roman" pitchFamily="18" charset="0"/>
              </a:rPr>
              <a:t>Falsifikovanje u vezi sa računarima</a:t>
            </a:r>
            <a:endParaRPr lang="en-GB" altLang="sr-Latn-RS" sz="2700" b="1" i="1" dirty="0">
              <a:cs typeface="Times New Roman" pitchFamily="18" charset="0"/>
            </a:endParaRPr>
          </a:p>
          <a:p>
            <a:pPr marL="0" indent="0" algn="ctr" eaLnBrk="1" hangingPunct="1">
              <a:lnSpc>
                <a:spcPct val="90000"/>
              </a:lnSpc>
              <a:buFont typeface="Arial" panose="020B0604020202020204" pitchFamily="34" charset="0"/>
              <a:buNone/>
              <a:defRPr/>
            </a:pPr>
            <a:r>
              <a:rPr lang="en-GB" altLang="sr-Latn-RS" sz="2700" b="1" i="1" dirty="0" smtClean="0">
                <a:cs typeface="Times New Roman" pitchFamily="18" charset="0"/>
              </a:rPr>
              <a:t>(</a:t>
            </a:r>
            <a:r>
              <a:rPr lang="sr-Latn-RS" altLang="sr-Latn-RS" sz="2700" b="1" i="1" dirty="0" smtClean="0">
                <a:cs typeface="Times New Roman" pitchFamily="18" charset="0"/>
              </a:rPr>
              <a:t>Član</a:t>
            </a:r>
            <a:r>
              <a:rPr lang="en-GB" altLang="sr-Latn-RS" sz="2700" b="1" i="1" dirty="0" smtClean="0">
                <a:cs typeface="Times New Roman" pitchFamily="18" charset="0"/>
              </a:rPr>
              <a:t> </a:t>
            </a:r>
            <a:r>
              <a:rPr lang="en-GB" altLang="sr-Latn-RS" sz="2700" b="1" i="1" dirty="0">
                <a:cs typeface="Times New Roman" pitchFamily="18" charset="0"/>
              </a:rPr>
              <a:t>7 – </a:t>
            </a:r>
            <a:r>
              <a:rPr lang="sr-Latn-RS" altLang="sr-Latn-RS" sz="2700" b="1" i="1" dirty="0" smtClean="0">
                <a:cs typeface="Times New Roman" pitchFamily="18" charset="0"/>
              </a:rPr>
              <a:t>Budimpeštanska konvencija</a:t>
            </a:r>
            <a:r>
              <a:rPr lang="en-GB" altLang="sr-Latn-RS" sz="2700" b="1" i="1" dirty="0" smtClean="0">
                <a:cs typeface="Times New Roman" pitchFamily="18" charset="0"/>
              </a:rPr>
              <a:t>)</a:t>
            </a:r>
            <a:endParaRPr lang="en-GB" altLang="sr-Latn-RS" sz="2700" b="1" i="1" dirty="0">
              <a:cs typeface="Times New Roman" pitchFamily="18" charset="0"/>
            </a:endParaRPr>
          </a:p>
          <a:p>
            <a:pPr algn="ctr" eaLnBrk="1" hangingPunct="1">
              <a:lnSpc>
                <a:spcPct val="90000"/>
              </a:lnSpc>
              <a:defRPr/>
            </a:pPr>
            <a:endParaRPr lang="en-GB" altLang="fr-FR" sz="2700" i="1" dirty="0">
              <a:cs typeface="Times New Roman" pitchFamily="18" charset="0"/>
            </a:endParaRPr>
          </a:p>
          <a:p>
            <a:pPr algn="ctr" eaLnBrk="1" hangingPunct="1">
              <a:lnSpc>
                <a:spcPct val="90000"/>
              </a:lnSpc>
              <a:defRPr/>
            </a:pPr>
            <a:r>
              <a:rPr lang="sr-Latn-RS" altLang="fr-FR" sz="2700" i="1" dirty="0" smtClean="0">
                <a:cs typeface="Times New Roman" pitchFamily="18" charset="0"/>
              </a:rPr>
              <a:t>Uspostavlja krivično delo paralelno falsifikovanju u uobičajenom smislu  </a:t>
            </a:r>
            <a:endParaRPr lang="en-GB" altLang="fr-FR" sz="2700" i="1" dirty="0">
              <a:cs typeface="Times New Roman" pitchFamily="18" charset="0"/>
            </a:endParaRPr>
          </a:p>
          <a:p>
            <a:pPr algn="ctr" eaLnBrk="1" hangingPunct="1">
              <a:lnSpc>
                <a:spcPct val="90000"/>
              </a:lnSpc>
              <a:defRPr/>
            </a:pPr>
            <a:endParaRPr lang="en-GB" altLang="fr-FR" sz="2700" i="1" dirty="0">
              <a:cs typeface="Times New Roman" pitchFamily="18" charset="0"/>
            </a:endParaRPr>
          </a:p>
          <a:p>
            <a:pPr algn="ctr" eaLnBrk="1" hangingPunct="1">
              <a:lnSpc>
                <a:spcPct val="90000"/>
              </a:lnSpc>
              <a:defRPr/>
            </a:pPr>
            <a:r>
              <a:rPr lang="sr-Latn-RS" altLang="fr-FR" sz="2700" i="1" dirty="0" smtClean="0">
                <a:cs typeface="Times New Roman" pitchFamily="18" charset="0"/>
              </a:rPr>
              <a:t>Praznina u krivičnom zakonodavstvu, jer falsifikovanje u uobičajenom smislu obično zahteva vizuelnu čitljivost izjava ili deklaracija uvrštenih u dokument; </a:t>
            </a:r>
            <a:endParaRPr lang="en-GB" altLang="fr-FR" sz="2700" i="1" dirty="0">
              <a:cs typeface="Times New Roman" pitchFamily="18" charset="0"/>
            </a:endParaRPr>
          </a:p>
          <a:p>
            <a:pPr algn="ctr" eaLnBrk="1" hangingPunct="1">
              <a:lnSpc>
                <a:spcPct val="90000"/>
              </a:lnSpc>
              <a:defRPr/>
            </a:pPr>
            <a:r>
              <a:rPr lang="sr-Latn-RS" altLang="fr-FR" sz="2700" i="1" dirty="0" smtClean="0">
                <a:cs typeface="Times New Roman" pitchFamily="18" charset="0"/>
              </a:rPr>
              <a:t>Falsifikovanje u klasičnom smislu ne može</a:t>
            </a:r>
            <a:r>
              <a:rPr lang="sr-Latn-RS" altLang="fr-FR" sz="2700" i="1" dirty="0" smtClean="0">
                <a:solidFill>
                  <a:srgbClr val="FF0000"/>
                </a:solidFill>
                <a:cs typeface="Times New Roman" pitchFamily="18" charset="0"/>
              </a:rPr>
              <a:t> </a:t>
            </a:r>
            <a:r>
              <a:rPr lang="sr-Latn-RS" altLang="fr-FR" sz="2700" i="1" dirty="0" smtClean="0">
                <a:cs typeface="Times New Roman" pitchFamily="18" charset="0"/>
              </a:rPr>
              <a:t>se primenjivati na elektronske podatke. </a:t>
            </a:r>
            <a:endParaRPr lang="en-GB" altLang="fr-FR" sz="2700" i="1" dirty="0">
              <a:cs typeface="Times New Roman" pitchFamily="18" charset="0"/>
            </a:endParaRPr>
          </a:p>
        </p:txBody>
      </p:sp>
    </p:spTree>
    <p:extLst>
      <p:ext uri="{BB962C8B-B14F-4D97-AF65-F5344CB8AC3E}">
        <p14:creationId xmlns:p14="http://schemas.microsoft.com/office/powerpoint/2010/main" val="3113984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7 – </a:t>
            </a:r>
            <a:r>
              <a:rPr lang="sr-Latn-RS" sz="3200" b="1" dirty="0"/>
              <a:t>Falsifikovanje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062924"/>
          </a:xfrm>
          <a:prstGeom prst="rect">
            <a:avLst/>
          </a:prstGeom>
        </p:spPr>
        <p:txBody>
          <a:bodyPr wrap="square">
            <a:spAutoFit/>
          </a:bodyPr>
          <a:lstStyle/>
          <a:p>
            <a:pPr marL="342900" indent="-342900" algn="just">
              <a:buFont typeface="Wingdings" pitchFamily="2" charset="2"/>
              <a:buChar char="Ø"/>
            </a:pPr>
            <a:r>
              <a:rPr lang="sr-Latn-RS" sz="1700" dirty="0" smtClean="0"/>
              <a:t>Svaka Strana ugovornica treba da usvoji zakonodavne i druge mere, neophodne da bi se kao krivično delo u domaćem pravu, propisalo </a:t>
            </a:r>
            <a:r>
              <a:rPr lang="sr-Latn-RS" sz="1700" b="1" dirty="0" smtClean="0">
                <a:solidFill>
                  <a:srgbClr val="FF0000"/>
                </a:solidFill>
              </a:rPr>
              <a:t>unošenje, menjanje, brisanje ili prikrivanje </a:t>
            </a:r>
            <a:r>
              <a:rPr lang="sr-Latn-RS" sz="1700" dirty="0" smtClean="0"/>
              <a:t>računarskih podataka koje za posledicu ima neverodostojnost podataka, s namerom da se oni smatraju verodostojnim i da se sa njima u pravnom saobraćaju postupa kao da su verodostojni, bez obzira da li su ti podaci direktno čitljivi i razumljivi, kada je učinjeno sa namerom i protivpravno. Strana ugovornica može da uslovi postojanje krivične odgovornosti postojanjem namere za obmanu ili slične nečasne namere.</a:t>
            </a:r>
            <a:endParaRPr lang="sr-Latn-R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4832092"/>
          </a:xfrm>
          <a:prstGeom prst="rect">
            <a:avLst/>
          </a:prstGeom>
        </p:spPr>
        <p:txBody>
          <a:bodyPr wrap="square">
            <a:spAutoFit/>
          </a:bodyPr>
          <a:lstStyle/>
          <a:p>
            <a:pPr marL="342900" indent="-342900" algn="just">
              <a:buFont typeface="Wingdings" pitchFamily="2" charset="2"/>
              <a:buChar char="ü"/>
            </a:pPr>
            <a:r>
              <a:rPr lang="sr-Latn-RS" sz="2200" dirty="0" smtClean="0"/>
              <a:t>Opseg ovog krivičnog dela ograničen je na falsifikovanje dokumenata</a:t>
            </a:r>
            <a:r>
              <a:rPr lang="en-US" sz="2200" dirty="0" smtClean="0"/>
              <a:t> </a:t>
            </a:r>
            <a:endParaRPr lang="en-US" sz="2200" dirty="0"/>
          </a:p>
          <a:p>
            <a:pPr marL="800100" lvl="1" indent="-342900" algn="just">
              <a:buFont typeface="Wingdings" pitchFamily="2" charset="2"/>
              <a:buChar char="ü"/>
            </a:pPr>
            <a:r>
              <a:rPr lang="sr-Latn-RS" sz="2200" dirty="0"/>
              <a:t>u</a:t>
            </a:r>
            <a:r>
              <a:rPr lang="sr-Latn-RS" sz="2200" dirty="0" smtClean="0"/>
              <a:t>nošenjem ispravnih ili neispravnih podataka; </a:t>
            </a:r>
            <a:endParaRPr lang="en-US" sz="2200" dirty="0"/>
          </a:p>
          <a:p>
            <a:pPr marL="800100" lvl="1" indent="-342900" algn="just">
              <a:buFont typeface="Wingdings" pitchFamily="2" charset="2"/>
              <a:buChar char="ü"/>
            </a:pPr>
            <a:r>
              <a:rPr lang="sr-Latn-RS" sz="2200" dirty="0"/>
              <a:t>n</a:t>
            </a:r>
            <a:r>
              <a:rPr lang="sr-Latn-RS" sz="2200" dirty="0" smtClean="0"/>
              <a:t>aknadnim izmenama </a:t>
            </a:r>
            <a:r>
              <a:rPr lang="en-US" sz="2200" dirty="0" smtClean="0"/>
              <a:t> (</a:t>
            </a:r>
            <a:r>
              <a:rPr lang="sr-Latn-RS" sz="2200" dirty="0" smtClean="0"/>
              <a:t>modifikacijama, varijacijama, parcijalnim izmenama</a:t>
            </a:r>
            <a:r>
              <a:rPr lang="en-US" sz="2200" dirty="0" smtClean="0"/>
              <a:t>)</a:t>
            </a:r>
            <a:r>
              <a:rPr lang="sr-Latn-RS" sz="2200" dirty="0" smtClean="0"/>
              <a:t>; </a:t>
            </a:r>
            <a:endParaRPr lang="en-US" sz="2200" dirty="0"/>
          </a:p>
          <a:p>
            <a:pPr marL="800100" lvl="1" indent="-342900" algn="just">
              <a:buFont typeface="Wingdings" pitchFamily="2" charset="2"/>
              <a:buChar char="ü"/>
            </a:pPr>
            <a:r>
              <a:rPr lang="sr-Latn-RS" sz="2200" dirty="0"/>
              <a:t>b</a:t>
            </a:r>
            <a:r>
              <a:rPr lang="sr-Latn-RS" sz="2200" dirty="0" smtClean="0"/>
              <a:t>risanjem (uklanjanjem podataka iz medijuma s podacima</a:t>
            </a:r>
            <a:r>
              <a:rPr lang="en-US" sz="2200" dirty="0" smtClean="0"/>
              <a:t>)</a:t>
            </a:r>
            <a:r>
              <a:rPr lang="sr-Latn-RS" sz="2200" dirty="0" smtClean="0"/>
              <a:t>; </a:t>
            </a:r>
            <a:endParaRPr lang="en-US" sz="2200" dirty="0"/>
          </a:p>
          <a:p>
            <a:pPr marL="800100" lvl="1" indent="-342900" algn="just">
              <a:buFont typeface="Wingdings" pitchFamily="2" charset="2"/>
              <a:buChar char="ü"/>
            </a:pPr>
            <a:r>
              <a:rPr lang="sr-Latn-RS" sz="2200" dirty="0"/>
              <a:t>p</a:t>
            </a:r>
            <a:r>
              <a:rPr lang="sr-Latn-RS" sz="2200" dirty="0" smtClean="0"/>
              <a:t>rikrivanjem</a:t>
            </a:r>
            <a:r>
              <a:rPr lang="en-US" sz="2200" dirty="0" smtClean="0"/>
              <a:t> (</a:t>
            </a:r>
            <a:r>
              <a:rPr lang="sr-Latn-RS" sz="2200" dirty="0" smtClean="0"/>
              <a:t>zadržavanjem, skrivanjem podataka</a:t>
            </a:r>
            <a:r>
              <a:rPr lang="en-US" sz="2200" dirty="0" smtClean="0"/>
              <a:t>)</a:t>
            </a:r>
            <a:r>
              <a:rPr lang="sr-Latn-RS" sz="2200" dirty="0" smtClean="0"/>
              <a:t>.</a:t>
            </a:r>
            <a:endParaRPr lang="en-US" sz="2200" dirty="0"/>
          </a:p>
        </p:txBody>
      </p:sp>
    </p:spTree>
    <p:extLst>
      <p:ext uri="{BB962C8B-B14F-4D97-AF65-F5344CB8AC3E}">
        <p14:creationId xmlns:p14="http://schemas.microsoft.com/office/powerpoint/2010/main" val="198718201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7 – </a:t>
            </a:r>
            <a:r>
              <a:rPr lang="sr-Latn-RS" sz="3200" b="1" dirty="0"/>
              <a:t>Falsifikovanje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062924"/>
          </a:xfrm>
          <a:prstGeom prst="rect">
            <a:avLst/>
          </a:prstGeom>
        </p:spPr>
        <p:txBody>
          <a:bodyPr wrap="square">
            <a:spAutoFit/>
          </a:bodyPr>
          <a:lstStyle/>
          <a:p>
            <a:pPr marL="342900" indent="-342900" algn="just">
              <a:buFont typeface="Wingdings" pitchFamily="2" charset="2"/>
              <a:buChar char="Ø"/>
            </a:pPr>
            <a:r>
              <a:rPr lang="sr-Latn-RS" sz="1700" dirty="0"/>
              <a:t>Svaka Strana ugovornica treba da usvoji zakonodavne i druge mere, neophodne da bi se kao krivično delo u domaćem pravu, propisalo unošenje, menjanje, brisanje ili prikrivanje računarskih podataka koje za posledicu ima </a:t>
            </a:r>
            <a:r>
              <a:rPr lang="sr-Latn-RS" sz="1700" b="1" dirty="0">
                <a:solidFill>
                  <a:srgbClr val="FF0000"/>
                </a:solidFill>
              </a:rPr>
              <a:t>neverodostojnost</a:t>
            </a:r>
            <a:r>
              <a:rPr lang="sr-Latn-RS" sz="1700" dirty="0"/>
              <a:t> </a:t>
            </a:r>
            <a:r>
              <a:rPr lang="sr-Latn-RS" sz="1700" b="1" dirty="0">
                <a:solidFill>
                  <a:srgbClr val="FF0000"/>
                </a:solidFill>
              </a:rPr>
              <a:t>podataka</a:t>
            </a:r>
            <a:r>
              <a:rPr lang="sr-Latn-RS" sz="1700" dirty="0"/>
              <a:t>, s </a:t>
            </a:r>
            <a:r>
              <a:rPr lang="sr-Latn-RS" sz="1700" dirty="0" smtClean="0"/>
              <a:t>namerom </a:t>
            </a:r>
            <a:r>
              <a:rPr lang="sr-Latn-RS" sz="1700" dirty="0"/>
              <a:t>da se oni smatraju verodostojnim i da se sa njima u pravnom saobraćaju postupa kao da su verodostojni, bez obzira da li su ti podaci direktno čitljivi i razumljivi, kada je učinjeno sa namerom i protivpravno. Strana ugovornica može da uslovi postojanje krivične odgovornosti postojanjem namere za obmanu ili slične nečasne namere</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012012"/>
            <a:ext cx="4541991" cy="5586145"/>
          </a:xfrm>
          <a:prstGeom prst="rect">
            <a:avLst/>
          </a:prstGeom>
        </p:spPr>
        <p:txBody>
          <a:bodyPr wrap="square">
            <a:spAutoFit/>
          </a:bodyPr>
          <a:lstStyle/>
          <a:p>
            <a:pPr marL="342900" indent="-342900" algn="just">
              <a:buFont typeface="Wingdings" pitchFamily="2" charset="2"/>
              <a:buChar char="ü"/>
            </a:pPr>
            <a:r>
              <a:rPr lang="sr-Latn-RS" sz="2100" dirty="0" smtClean="0"/>
              <a:t>Uobičajeno, pojam verodostojnosti se odnosi na</a:t>
            </a:r>
            <a:r>
              <a:rPr lang="en-US" sz="2100" dirty="0"/>
              <a:t>	</a:t>
            </a:r>
          </a:p>
          <a:p>
            <a:pPr marL="800100" lvl="1" indent="-342900" algn="just">
              <a:buFont typeface="Wingdings" pitchFamily="2" charset="2"/>
              <a:buChar char="ü"/>
            </a:pPr>
            <a:r>
              <a:rPr lang="sr-Latn-RS" sz="2100" dirty="0" smtClean="0"/>
              <a:t>verodostojnost autora dokumenta; </a:t>
            </a:r>
            <a:r>
              <a:rPr lang="en-US" sz="2100" dirty="0" smtClean="0"/>
              <a:t> </a:t>
            </a:r>
            <a:endParaRPr lang="en-US" sz="2100" dirty="0"/>
          </a:p>
          <a:p>
            <a:pPr marL="800100" lvl="1" indent="-342900" algn="just">
              <a:buFont typeface="Wingdings" pitchFamily="2" charset="2"/>
              <a:buChar char="ü"/>
            </a:pPr>
            <a:r>
              <a:rPr lang="sr-Latn-RS" sz="2100" dirty="0"/>
              <a:t>v</a:t>
            </a:r>
            <a:r>
              <a:rPr lang="sr-Latn-RS" sz="2100" dirty="0" smtClean="0"/>
              <a:t>erodostojnost u smislu istinitosti izjave koju dokument sadrži. </a:t>
            </a:r>
            <a:endParaRPr lang="en-US" sz="2100" dirty="0"/>
          </a:p>
          <a:p>
            <a:pPr marL="800100" lvl="1"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Verodostojnost u smislu podataka odnosi se, u najmanju ruku, na izdavaoca podataka (nezavisno od tačnosti/verodostojnosti sadržaja).</a:t>
            </a:r>
          </a:p>
          <a:p>
            <a:pPr algn="just"/>
            <a:endParaRPr lang="en-US" sz="2100" dirty="0"/>
          </a:p>
          <a:p>
            <a:pPr marL="342900" indent="-342900" algn="just">
              <a:buFont typeface="Wingdings" pitchFamily="2" charset="2"/>
              <a:buChar char="ü"/>
            </a:pPr>
            <a:r>
              <a:rPr lang="sr-Latn-RS" sz="2100" dirty="0" smtClean="0"/>
              <a:t>Verodostojnost se, opciono, može odnositi i na autentičnost podataka. </a:t>
            </a:r>
            <a:endParaRPr lang="en-US" sz="2100" dirty="0"/>
          </a:p>
        </p:txBody>
      </p:sp>
    </p:spTree>
    <p:extLst>
      <p:ext uri="{BB962C8B-B14F-4D97-AF65-F5344CB8AC3E}">
        <p14:creationId xmlns:p14="http://schemas.microsoft.com/office/powerpoint/2010/main" val="398798359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59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59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7 – </a:t>
            </a:r>
            <a:r>
              <a:rPr lang="sr-Latn-RS" sz="3200" b="1" dirty="0"/>
              <a:t>Falsifikovanje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unošenje, menjanje, brisanje ili prikrivanje računarskih podataka koje za posledicu ima neverodostojnost podataka, </a:t>
            </a:r>
            <a:r>
              <a:rPr lang="sr-Latn-RS" b="1" dirty="0">
                <a:solidFill>
                  <a:srgbClr val="FF0000"/>
                </a:solidFill>
              </a:rPr>
              <a:t>s</a:t>
            </a:r>
            <a:r>
              <a:rPr lang="sr-Latn-RS" dirty="0"/>
              <a:t> </a:t>
            </a:r>
            <a:r>
              <a:rPr lang="sr-Latn-RS" b="1" dirty="0" smtClean="0">
                <a:solidFill>
                  <a:srgbClr val="FF0000"/>
                </a:solidFill>
              </a:rPr>
              <a:t>namerom </a:t>
            </a:r>
            <a:r>
              <a:rPr lang="sr-Latn-RS" b="1" dirty="0">
                <a:solidFill>
                  <a:srgbClr val="FF0000"/>
                </a:solidFill>
              </a:rPr>
              <a:t>da se oni smatraju verodostojnim i da se sa njima u pravnom saobraćaju postupa kao da su verodostojni</a:t>
            </a:r>
            <a:r>
              <a:rPr lang="sr-Latn-RS" dirty="0"/>
              <a:t>, bez obzira da li su ti podaci direktno čitljivi i razumljivi, kada je učinjeno sa namerom i protivpravno. Strana ugovornica može da uslovi postojanje krivične odgovornosti postojanjem namere za obmanu ili slične nečasne namere</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2123658"/>
          </a:xfrm>
          <a:prstGeom prst="rect">
            <a:avLst/>
          </a:prstGeom>
        </p:spPr>
        <p:txBody>
          <a:bodyPr wrap="square">
            <a:spAutoFit/>
          </a:bodyPr>
          <a:lstStyle/>
          <a:p>
            <a:pPr marL="342900" indent="-342900" algn="just">
              <a:buFont typeface="Wingdings" pitchFamily="2" charset="2"/>
              <a:buChar char="ü"/>
            </a:pPr>
            <a:r>
              <a:rPr lang="sr-Latn-RS" sz="2200" dirty="0" smtClean="0"/>
              <a:t>Dodatni zahtev </a:t>
            </a:r>
            <a:r>
              <a:rPr lang="en-150" sz="2200" dirty="0" smtClean="0"/>
              <a:t>–</a:t>
            </a:r>
            <a:r>
              <a:rPr lang="sr-Latn-RS" sz="2200" dirty="0" smtClean="0"/>
              <a:t> namera.</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smtClean="0"/>
              <a:t>“</a:t>
            </a:r>
            <a:r>
              <a:rPr lang="sr-Latn-RS" sz="2200" dirty="0" smtClean="0"/>
              <a:t>u pravnom saobraćaju</a:t>
            </a:r>
            <a:r>
              <a:rPr lang="en-US" sz="2200" dirty="0" smtClean="0"/>
              <a:t>” </a:t>
            </a:r>
            <a:r>
              <a:rPr lang="sr-Latn-RS" sz="2200" dirty="0" smtClean="0"/>
              <a:t>obuhvata pravne transakcije i dokumenta koja su pravno relevantna. </a:t>
            </a:r>
            <a:r>
              <a:rPr lang="en-US" sz="2200" dirty="0" smtClean="0"/>
              <a:t> </a:t>
            </a:r>
            <a:endParaRPr lang="en-US" sz="2200" dirty="0"/>
          </a:p>
        </p:txBody>
      </p:sp>
    </p:spTree>
    <p:extLst>
      <p:ext uri="{BB962C8B-B14F-4D97-AF65-F5344CB8AC3E}">
        <p14:creationId xmlns:p14="http://schemas.microsoft.com/office/powerpoint/2010/main" val="362049181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Definisanje visokotehnološkog kriminala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00967" y="1166842"/>
            <a:ext cx="3992210" cy="3816429"/>
          </a:xfrm>
          <a:prstGeom prst="rect">
            <a:avLst/>
          </a:prstGeom>
        </p:spPr>
        <p:txBody>
          <a:bodyPr wrap="square">
            <a:spAutoFit/>
          </a:bodyPr>
          <a:lstStyle/>
          <a:p>
            <a:pPr marL="342900" indent="-342900" algn="just">
              <a:buFont typeface="Wingdings" panose="05000000000000000000" pitchFamily="2" charset="2"/>
              <a:buChar char="Ø"/>
            </a:pPr>
            <a:r>
              <a:rPr lang="sr-Latn-RS" sz="2100" dirty="0" smtClean="0">
                <a:ea typeface="Verdana" panose="020B0604030504040204" pitchFamily="34" charset="0"/>
                <a:cs typeface="Arial" panose="020B0604020202020204" pitchFamily="34" charset="0"/>
              </a:rPr>
              <a:t>Šta visokotehnološki kriminal NIJE</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r-Latn-RS" sz="2100" dirty="0" smtClean="0">
                <a:ea typeface="Verdana" panose="020B0604030504040204" pitchFamily="34" charset="0"/>
                <a:cs typeface="Arial" panose="020B0604020202020204" pitchFamily="34" charset="0"/>
              </a:rPr>
              <a:t>Svako krivično delo izvršeno putem računarskog sistema; </a:t>
            </a:r>
            <a:endParaRPr lang="en-GB"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r-Latn-RS" sz="2100" dirty="0" smtClean="0">
                <a:ea typeface="Verdana" panose="020B0604030504040204" pitchFamily="34" charset="0"/>
                <a:cs typeface="Arial" panose="020B0604020202020204" pitchFamily="34" charset="0"/>
              </a:rPr>
              <a:t>Svako krivično delo koje obuhvata elektronske dokaze</a:t>
            </a:r>
            <a:r>
              <a:rPr lang="sr-Latn-RS" sz="2200" dirty="0" smtClean="0">
                <a:ea typeface="Verdana" panose="020B0604030504040204" pitchFamily="34" charset="0"/>
                <a:cs typeface="Arial" panose="020B0604020202020204" pitchFamily="34" charset="0"/>
              </a:rPr>
              <a:t>.</a:t>
            </a:r>
            <a:endParaRPr lang="en-US" sz="2200" dirty="0">
              <a:ea typeface="Verdana" panose="020B0604030504040204" pitchFamily="34" charset="0"/>
              <a:cs typeface="Arial" panose="020B0604020202020204" pitchFamily="34" charset="0"/>
            </a:endParaRPr>
          </a:p>
          <a:p>
            <a:pPr algn="just"/>
            <a:endParaRPr lang="en-GB" sz="22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AC27F312-0B6C-0449-8FCC-B5B66A2714AD}"/>
              </a:ext>
            </a:extLst>
          </p:cNvPr>
          <p:cNvSpPr/>
          <p:nvPr/>
        </p:nvSpPr>
        <p:spPr>
          <a:xfrm>
            <a:off x="4193177" y="1166842"/>
            <a:ext cx="4728753" cy="5262979"/>
          </a:xfrm>
          <a:prstGeom prst="rect">
            <a:avLst/>
          </a:prstGeom>
        </p:spPr>
        <p:txBody>
          <a:bodyPr wrap="square">
            <a:spAutoFit/>
          </a:bodyPr>
          <a:lstStyle/>
          <a:p>
            <a:pPr marL="800100" lvl="1" indent="-342900" algn="just">
              <a:buFont typeface="Wingdings" panose="05000000000000000000" pitchFamily="2" charset="2"/>
              <a:buChar char="Ø"/>
            </a:pPr>
            <a:r>
              <a:rPr lang="sr-Latn-RS" sz="2100" dirty="0" smtClean="0">
                <a:ea typeface="Verdana" panose="020B0604030504040204" pitchFamily="34" charset="0"/>
                <a:cs typeface="Arial" panose="020B0604020202020204" pitchFamily="34" charset="0"/>
              </a:rPr>
              <a:t>Zašto?</a:t>
            </a:r>
            <a:r>
              <a:rPr lang="en-GB" sz="2100" dirty="0">
                <a:ea typeface="Verdana" panose="020B0604030504040204" pitchFamily="34" charset="0"/>
                <a:cs typeface="Arial" panose="020B0604020202020204" pitchFamily="34" charset="0"/>
              </a:rPr>
              <a:t>	</a:t>
            </a:r>
          </a:p>
          <a:p>
            <a:pPr marL="800100" lvl="1" indent="-342900" algn="just">
              <a:buFont typeface="Wingdings" panose="05000000000000000000" pitchFamily="2" charset="2"/>
              <a:buChar char="Ø"/>
            </a:pPr>
            <a:endParaRPr lang="en-GB"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100" dirty="0" smtClean="0">
                <a:ea typeface="Verdana" panose="020B0604030504040204" pitchFamily="34" charset="0"/>
                <a:cs typeface="Arial" panose="020B0604020202020204" pitchFamily="34" charset="0"/>
              </a:rPr>
              <a:t>Računari i podaci su sastavni deo života; </a:t>
            </a:r>
            <a:r>
              <a:rPr lang="en-GB" sz="2100" dirty="0" smtClean="0">
                <a:ea typeface="Verdana" panose="020B0604030504040204" pitchFamily="34" charset="0"/>
                <a:cs typeface="Arial" panose="020B0604020202020204" pitchFamily="34" charset="0"/>
              </a:rPr>
              <a:t> </a:t>
            </a:r>
            <a:endParaRPr lang="en-GB"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endParaRPr lang="en-GB"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100" dirty="0" smtClean="0">
                <a:ea typeface="Verdana" panose="020B0604030504040204" pitchFamily="34" charset="0"/>
                <a:cs typeface="Arial" panose="020B0604020202020204" pitchFamily="34" charset="0"/>
              </a:rPr>
              <a:t>Ako bi sva krivična dela koja uključuju računare i podatke bila dela visokotehnološkog kriminala, svako kriminalno ponašanje bilo bi delo visokotehnološkog kriminala; </a:t>
            </a:r>
          </a:p>
          <a:p>
            <a:pPr lvl="1" algn="just"/>
            <a:endParaRPr lang="en-GB" sz="21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100" dirty="0" smtClean="0">
                <a:ea typeface="Verdana" panose="020B0604030504040204" pitchFamily="34" charset="0"/>
                <a:cs typeface="Arial" panose="020B0604020202020204" pitchFamily="34" charset="0"/>
              </a:rPr>
              <a:t>To bi značilo da bi čitav krivični zakonik trebalo replicirati u zakonu o visokotehnološkom kriminalu.</a:t>
            </a:r>
            <a:endParaRPr lang="en-GB" sz="21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406692893"/>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7 – </a:t>
            </a:r>
            <a:r>
              <a:rPr lang="sr-Latn-RS" sz="3200" b="1" dirty="0"/>
              <a:t>Falsifikovanje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632311"/>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unošenje, menjanje, brisanje ili prikrivanje računarskih podataka koje za posledicu ima neverodostojnost podataka, s namerom da se oni smatraju verodostojnim i da se sa njima u pravnom saobraćaju postupa kao da su verodostojni, </a:t>
            </a:r>
            <a:r>
              <a:rPr lang="sr-Latn-RS" b="1" dirty="0">
                <a:solidFill>
                  <a:srgbClr val="FF0000"/>
                </a:solidFill>
              </a:rPr>
              <a:t>bez obzira </a:t>
            </a:r>
            <a:r>
              <a:rPr lang="sr-Latn-RS" dirty="0"/>
              <a:t>da li su ti podaci </a:t>
            </a:r>
            <a:r>
              <a:rPr lang="sr-Latn-RS" b="1" dirty="0">
                <a:solidFill>
                  <a:srgbClr val="FF0000"/>
                </a:solidFill>
              </a:rPr>
              <a:t>direktno čitljivi i razumljivi</a:t>
            </a:r>
            <a:r>
              <a:rPr lang="sr-Latn-RS" dirty="0"/>
              <a:t>, kada je učinjeno sa namerom i protivpravno. Strana ugovornica može da uslovi postojanje krivične odgovornosti postojanjem namere za obmanu ili slične nečasne namere</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1446550"/>
          </a:xfrm>
          <a:prstGeom prst="rect">
            <a:avLst/>
          </a:prstGeom>
        </p:spPr>
        <p:txBody>
          <a:bodyPr wrap="square">
            <a:spAutoFit/>
          </a:bodyPr>
          <a:lstStyle/>
          <a:p>
            <a:pPr marL="342900" indent="-342900" algn="just">
              <a:buFont typeface="Wingdings" pitchFamily="2" charset="2"/>
              <a:buChar char="ü"/>
            </a:pPr>
            <a:r>
              <a:rPr lang="sr-Latn-RS" sz="2200" dirty="0" smtClean="0">
                <a:cs typeface="Arial" panose="020B0604020202020204" pitchFamily="34" charset="0"/>
              </a:rPr>
              <a:t>Neverodostojni podaci ne moraju nužno da budu direktno čitljivi i razumljivi za ljudsko biće.</a:t>
            </a:r>
            <a:r>
              <a:rPr lang="en-US" sz="2200" dirty="0" smtClean="0">
                <a:cs typeface="Arial" panose="020B0604020202020204" pitchFamily="34" charset="0"/>
              </a:rPr>
              <a:t> </a:t>
            </a:r>
            <a:endParaRPr lang="en-US" sz="2200" dirty="0">
              <a:cs typeface="Arial" panose="020B0604020202020204" pitchFamily="34" charset="0"/>
            </a:endParaRPr>
          </a:p>
        </p:txBody>
      </p:sp>
    </p:spTree>
    <p:extLst>
      <p:ext uri="{BB962C8B-B14F-4D97-AF65-F5344CB8AC3E}">
        <p14:creationId xmlns:p14="http://schemas.microsoft.com/office/powerpoint/2010/main" val="2702940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a:t>
            </a:r>
            <a:r>
              <a:rPr lang="en-GB" sz="3200" b="1" dirty="0"/>
              <a:t> 7 – </a:t>
            </a:r>
            <a:r>
              <a:rPr lang="sr-Latn-RS" sz="3200" b="1" dirty="0"/>
              <a:t>Falsifikovanje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5078313"/>
          </a:xfrm>
          <a:prstGeom prst="rect">
            <a:avLst/>
          </a:prstGeom>
        </p:spPr>
        <p:txBody>
          <a:bodyPr wrap="square">
            <a:spAutoFit/>
          </a:bodyPr>
          <a:lstStyle/>
          <a:p>
            <a:pPr marL="342900" indent="-342900" algn="just">
              <a:buFont typeface="Wingdings" pitchFamily="2" charset="2"/>
              <a:buChar char="Ø"/>
            </a:pPr>
            <a:r>
              <a:rPr lang="sr-Latn-RS" sz="1700" dirty="0"/>
              <a:t>Svaka Strana ugovornica treba da usvoji zakonodavne i druge mere, neophodne da bi se kao krivično delo u domaćem pravu, propisalo unošenje, menjanje, brisanje ili prikrivanje računarskih podataka koje za posledicu ima neverodostojnost podataka, s namerom da se oni smatraju verodostojnim i da se sa njima u pravnom saobraćaju postupa kao da su verodostojni, bez obzira da li su ti podaci direktno čitljivi i razumljivi, kada je učinjeno sa namerom i protivpravno. Strana ugovornica može da uslovi postojanje krivične odgovornosti postojanjem </a:t>
            </a:r>
            <a:r>
              <a:rPr lang="sr-Latn-RS" sz="1700" b="1" dirty="0">
                <a:solidFill>
                  <a:srgbClr val="FF0000"/>
                </a:solidFill>
              </a:rPr>
              <a:t>namere za obmanu </a:t>
            </a:r>
            <a:r>
              <a:rPr lang="sr-Latn-RS" sz="1700" dirty="0"/>
              <a:t>ili </a:t>
            </a:r>
            <a:r>
              <a:rPr lang="sr-Latn-RS" sz="1700" b="1" dirty="0">
                <a:solidFill>
                  <a:srgbClr val="FF0000"/>
                </a:solidFill>
              </a:rPr>
              <a:t>slične nečasne namere</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541991" cy="2800767"/>
          </a:xfrm>
          <a:prstGeom prst="rect">
            <a:avLst/>
          </a:prstGeom>
        </p:spPr>
        <p:txBody>
          <a:bodyPr wrap="square">
            <a:spAutoFit/>
          </a:bodyPr>
          <a:lstStyle/>
          <a:p>
            <a:pPr marL="342900" indent="-342900" algn="just">
              <a:buFont typeface="Wingdings" pitchFamily="2" charset="2"/>
              <a:buChar char="ü"/>
            </a:pPr>
            <a:r>
              <a:rPr lang="sr-Latn-RS" sz="2200" dirty="0" smtClean="0"/>
              <a:t>Strane mogu ograničiti propisivanje falsifikovanja u vezi sa računarima kao krivičnog dela sledećim elementima kvalifikacije:</a:t>
            </a:r>
            <a:endParaRPr lang="en-US" sz="2200" dirty="0"/>
          </a:p>
          <a:p>
            <a:pPr marL="800100" lvl="1" indent="-342900" algn="just">
              <a:buFont typeface="Wingdings" pitchFamily="2" charset="2"/>
              <a:buChar char="ü"/>
            </a:pPr>
            <a:r>
              <a:rPr lang="sr-Latn-RS" sz="2200" dirty="0"/>
              <a:t>n</a:t>
            </a:r>
            <a:r>
              <a:rPr lang="sr-Latn-RS" sz="2200" dirty="0" smtClean="0"/>
              <a:t>amera da se izvrši obmana i</a:t>
            </a:r>
            <a:endParaRPr lang="en-US" sz="2200" dirty="0" smtClean="0"/>
          </a:p>
          <a:p>
            <a:pPr marL="800100" lvl="1" indent="-342900" algn="just">
              <a:buFont typeface="Wingdings" pitchFamily="2" charset="2"/>
              <a:buChar char="ü"/>
            </a:pPr>
            <a:r>
              <a:rPr lang="sr-Latn-RS" sz="2200" dirty="0"/>
              <a:t>n</a:t>
            </a:r>
            <a:r>
              <a:rPr lang="sr-Latn-RS" sz="2200" dirty="0" smtClean="0"/>
              <a:t>ečasna namera.</a:t>
            </a:r>
            <a:r>
              <a:rPr lang="en-US" sz="2200" dirty="0" smtClean="0"/>
              <a:t> </a:t>
            </a:r>
            <a:endParaRPr lang="en-US" sz="2200" dirty="0"/>
          </a:p>
        </p:txBody>
      </p:sp>
    </p:spTree>
    <p:extLst>
      <p:ext uri="{BB962C8B-B14F-4D97-AF65-F5344CB8AC3E}">
        <p14:creationId xmlns:p14="http://schemas.microsoft.com/office/powerpoint/2010/main" val="705149094"/>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8 </a:t>
            </a:r>
            <a:r>
              <a:rPr lang="en-GB" sz="3200" b="1" dirty="0"/>
              <a:t>– </a:t>
            </a:r>
            <a:r>
              <a:rPr lang="sr-Latn-RS" sz="3200" b="1" dirty="0" smtClean="0"/>
              <a:t>Prevara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5C0A00A3-6D0E-4051-B2AD-B197984C428C}"/>
              </a:ext>
            </a:extLst>
          </p:cNvPr>
          <p:cNvSpPr txBox="1">
            <a:spLocks/>
          </p:cNvSpPr>
          <p:nvPr/>
        </p:nvSpPr>
        <p:spPr>
          <a:xfrm>
            <a:off x="457200" y="1755775"/>
            <a:ext cx="8229600" cy="3154363"/>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endParaRPr lang="en-GB" altLang="sr-Latn-RS" sz="1400" b="1" i="1" dirty="0">
              <a:cs typeface="Times New Roman" pitchFamily="18" charset="0"/>
            </a:endParaRPr>
          </a:p>
          <a:p>
            <a:pPr marL="0" indent="0" algn="ctr" eaLnBrk="1" hangingPunct="1">
              <a:lnSpc>
                <a:spcPct val="90000"/>
              </a:lnSpc>
              <a:buFont typeface="Arial" panose="020B0604020202020204" pitchFamily="34" charset="0"/>
              <a:buNone/>
              <a:defRPr/>
            </a:pPr>
            <a:r>
              <a:rPr lang="sr-Latn-RS" altLang="sr-Latn-RS" b="1" i="1" dirty="0" smtClean="0">
                <a:cs typeface="Times New Roman" pitchFamily="18" charset="0"/>
              </a:rPr>
              <a:t>Prevara u vezi sa računarima</a:t>
            </a:r>
          </a:p>
          <a:p>
            <a:pPr marL="0" indent="0" algn="ctr" eaLnBrk="1" hangingPunct="1">
              <a:lnSpc>
                <a:spcPct val="90000"/>
              </a:lnSpc>
              <a:buFont typeface="Arial" panose="020B0604020202020204" pitchFamily="34" charset="0"/>
              <a:buNone/>
              <a:defRPr/>
            </a:pPr>
            <a:r>
              <a:rPr lang="sr-Latn-RS" altLang="sr-Latn-RS" b="1" i="1" dirty="0" smtClean="0">
                <a:cs typeface="Times New Roman" pitchFamily="18" charset="0"/>
              </a:rPr>
              <a:t>(Član</a:t>
            </a:r>
            <a:r>
              <a:rPr lang="en-GB" altLang="sr-Latn-RS" b="1" i="1" dirty="0" smtClean="0">
                <a:cs typeface="Times New Roman" pitchFamily="18" charset="0"/>
              </a:rPr>
              <a:t> </a:t>
            </a:r>
            <a:r>
              <a:rPr lang="en-GB" altLang="sr-Latn-RS" b="1" i="1" dirty="0">
                <a:cs typeface="Times New Roman" pitchFamily="18" charset="0"/>
              </a:rPr>
              <a:t>8 – </a:t>
            </a:r>
            <a:r>
              <a:rPr lang="sr-Latn-RS" altLang="sr-Latn-RS" b="1" i="1" dirty="0" smtClean="0">
                <a:cs typeface="Times New Roman" pitchFamily="18" charset="0"/>
              </a:rPr>
              <a:t>Budimpeštanska konvencija</a:t>
            </a:r>
            <a:r>
              <a:rPr lang="en-GB" altLang="sr-Latn-RS" b="1" i="1" dirty="0" smtClean="0">
                <a:cs typeface="Times New Roman" pitchFamily="18" charset="0"/>
              </a:rPr>
              <a:t>)</a:t>
            </a:r>
            <a:endParaRPr lang="en-GB" altLang="sr-Latn-RS" b="1" i="1" dirty="0">
              <a:cs typeface="Times New Roman" pitchFamily="18" charset="0"/>
            </a:endParaRPr>
          </a:p>
          <a:p>
            <a:pPr algn="ctr" eaLnBrk="1" hangingPunct="1">
              <a:lnSpc>
                <a:spcPct val="90000"/>
              </a:lnSpc>
              <a:defRPr/>
            </a:pPr>
            <a:endParaRPr lang="en-GB" altLang="fr-FR" i="1" dirty="0">
              <a:cs typeface="Times New Roman" pitchFamily="18" charset="0"/>
            </a:endParaRPr>
          </a:p>
          <a:p>
            <a:pPr algn="ctr" eaLnBrk="1" hangingPunct="1">
              <a:lnSpc>
                <a:spcPct val="90000"/>
              </a:lnSpc>
              <a:defRPr/>
            </a:pPr>
            <a:r>
              <a:rPr lang="sr-Latn-RS" altLang="fr-FR" sz="2800" i="1" dirty="0" smtClean="0">
                <a:cs typeface="Times New Roman" pitchFamily="18" charset="0"/>
              </a:rPr>
              <a:t>Uspostavlja krivično delo paralelno sa prevarom u uobičajenom smislu </a:t>
            </a:r>
            <a:endParaRPr lang="en-GB" altLang="fr-FR" sz="2800" i="1" dirty="0">
              <a:cs typeface="Times New Roman" pitchFamily="18" charset="0"/>
            </a:endParaRPr>
          </a:p>
        </p:txBody>
      </p:sp>
    </p:spTree>
    <p:extLst>
      <p:ext uri="{BB962C8B-B14F-4D97-AF65-F5344CB8AC3E}">
        <p14:creationId xmlns:p14="http://schemas.microsoft.com/office/powerpoint/2010/main" val="347661516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8 – </a:t>
            </a:r>
            <a:r>
              <a:rPr lang="sr-Latn-RS" sz="3200" b="1" dirty="0"/>
              <a:t>Prevara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4801314"/>
          </a:xfrm>
          <a:prstGeom prst="rect">
            <a:avLst/>
          </a:prstGeom>
        </p:spPr>
        <p:txBody>
          <a:bodyPr wrap="square">
            <a:spAutoFit/>
          </a:bodyPr>
          <a:lstStyle/>
          <a:p>
            <a:pPr marL="342900" indent="-342900" algn="just">
              <a:buFont typeface="Wingdings" pitchFamily="2" charset="2"/>
              <a:buChar char="Ø"/>
            </a:pPr>
            <a:r>
              <a:rPr lang="sr-Latn-RS" dirty="0" smtClean="0"/>
              <a:t>Svaka Strana ugovornica treba da usvoji zakonodavne i druge mere, neophodne da bi se kao krivično delo u domaćem pravu propisalo nanošenje imovinske štete drugom licu, kada je učinjeno sa namerom i protivpravno:</a:t>
            </a:r>
            <a:br>
              <a:rPr lang="sr-Latn-RS" dirty="0" smtClean="0"/>
            </a:br>
            <a:r>
              <a:rPr lang="sr-Latn-RS" dirty="0" smtClean="0"/>
              <a:t>a) svako </a:t>
            </a:r>
            <a:r>
              <a:rPr lang="sr-Latn-RS" b="1" dirty="0" smtClean="0">
                <a:solidFill>
                  <a:srgbClr val="FF0000"/>
                </a:solidFill>
              </a:rPr>
              <a:t>unošenje, menjanje, brisanje</a:t>
            </a:r>
            <a:r>
              <a:rPr lang="sr-Latn-RS" dirty="0" smtClean="0"/>
              <a:t> ili </a:t>
            </a:r>
            <a:r>
              <a:rPr lang="sr-Latn-RS" b="1" dirty="0" smtClean="0">
                <a:solidFill>
                  <a:srgbClr val="FF0000"/>
                </a:solidFill>
              </a:rPr>
              <a:t>prikrivanje računarskih podataka</a:t>
            </a:r>
            <a:r>
              <a:rPr lang="sr-Latn-RS" dirty="0" smtClean="0"/>
              <a:t>;</a:t>
            </a:r>
            <a:br>
              <a:rPr lang="sr-Latn-RS" dirty="0" smtClean="0"/>
            </a:br>
            <a:r>
              <a:rPr lang="sr-Latn-RS" dirty="0" smtClean="0"/>
              <a:t>b) svako </a:t>
            </a:r>
            <a:r>
              <a:rPr lang="sr-Latn-RS" b="1" dirty="0" smtClean="0">
                <a:solidFill>
                  <a:srgbClr val="FF0000"/>
                </a:solidFill>
              </a:rPr>
              <a:t>ometanje</a:t>
            </a:r>
            <a:r>
              <a:rPr lang="sr-Latn-RS" dirty="0" smtClean="0"/>
              <a:t> </a:t>
            </a:r>
            <a:r>
              <a:rPr lang="sr-Latn-RS" b="1" dirty="0" smtClean="0">
                <a:solidFill>
                  <a:srgbClr val="FF0000"/>
                </a:solidFill>
              </a:rPr>
              <a:t>rada računarskog sistema</a:t>
            </a:r>
            <a:r>
              <a:rPr lang="sr-Latn-RS" dirty="0" smtClean="0"/>
              <a:t>, sa prevarnom ili nečasnom namerom da se neovlašćeno pribavi protivpravna imovinska korist za sebe ili drugoga</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5170646"/>
          </a:xfrm>
          <a:prstGeom prst="rect">
            <a:avLst/>
          </a:prstGeom>
        </p:spPr>
        <p:txBody>
          <a:bodyPr wrap="square">
            <a:spAutoFit/>
          </a:bodyPr>
          <a:lstStyle/>
          <a:p>
            <a:pPr marL="342900" indent="-342900" algn="just">
              <a:buFont typeface="Wingdings" pitchFamily="2" charset="2"/>
              <a:buChar char="ü"/>
            </a:pPr>
            <a:r>
              <a:rPr lang="sr-Latn-RS" sz="2200" dirty="0" smtClean="0"/>
              <a:t>Opseg ovog dela ograničen je na nanošenje imovinske štete drugom licu</a:t>
            </a:r>
            <a:r>
              <a:rPr lang="en-US" sz="2200" dirty="0" smtClean="0"/>
              <a:t> </a:t>
            </a:r>
            <a:endParaRPr lang="en-US" sz="2200" dirty="0"/>
          </a:p>
          <a:p>
            <a:pPr marL="800100" lvl="1" indent="-342900" algn="just">
              <a:buFont typeface="Wingdings" pitchFamily="2" charset="2"/>
              <a:buChar char="ü"/>
            </a:pPr>
            <a:r>
              <a:rPr lang="sr-Latn-RS" sz="2200" dirty="0"/>
              <a:t>u</a:t>
            </a:r>
            <a:r>
              <a:rPr lang="sr-Latn-RS" sz="2200" dirty="0" smtClean="0"/>
              <a:t>nošenjem ispravnih ili neispravnih podataka; </a:t>
            </a:r>
            <a:endParaRPr lang="en-US" sz="2200" dirty="0"/>
          </a:p>
          <a:p>
            <a:pPr marL="800100" lvl="1" indent="-342900" algn="just">
              <a:buFont typeface="Wingdings" pitchFamily="2" charset="2"/>
              <a:buChar char="ü"/>
            </a:pPr>
            <a:r>
              <a:rPr lang="sr-Latn-RS" sz="2200" dirty="0"/>
              <a:t>n</a:t>
            </a:r>
            <a:r>
              <a:rPr lang="sr-Latn-RS" sz="2200" dirty="0" smtClean="0"/>
              <a:t>aknadnim izmenama </a:t>
            </a:r>
            <a:r>
              <a:rPr lang="en-US" sz="2200" dirty="0" smtClean="0"/>
              <a:t> (</a:t>
            </a:r>
            <a:r>
              <a:rPr lang="sr-Latn-RS" sz="2200" dirty="0" smtClean="0"/>
              <a:t>modifikacijama, varijacijama, parcijalnim izmenama</a:t>
            </a:r>
            <a:r>
              <a:rPr lang="en-US" sz="2200" dirty="0" smtClean="0"/>
              <a:t>)</a:t>
            </a:r>
            <a:r>
              <a:rPr lang="sr-Latn-RS" sz="2200" dirty="0" smtClean="0"/>
              <a:t>;</a:t>
            </a:r>
            <a:endParaRPr lang="en-US" sz="2200" dirty="0"/>
          </a:p>
          <a:p>
            <a:pPr marL="800100" lvl="1" indent="-342900" algn="just">
              <a:buFont typeface="Wingdings" pitchFamily="2" charset="2"/>
              <a:buChar char="ü"/>
            </a:pPr>
            <a:r>
              <a:rPr lang="sr-Latn-RS" sz="2200" dirty="0" smtClean="0"/>
              <a:t>brisanjem</a:t>
            </a:r>
            <a:r>
              <a:rPr lang="en-US" sz="2200" dirty="0" smtClean="0"/>
              <a:t> (</a:t>
            </a:r>
            <a:r>
              <a:rPr lang="sr-Latn-RS" sz="2200" dirty="0" smtClean="0"/>
              <a:t>uklanjanjem podataka iz medijuma s podacima);</a:t>
            </a:r>
            <a:r>
              <a:rPr lang="en-US" sz="2200" dirty="0" smtClean="0"/>
              <a:t> </a:t>
            </a:r>
            <a:endParaRPr lang="en-US" sz="2200" dirty="0"/>
          </a:p>
          <a:p>
            <a:pPr marL="800100" lvl="1" indent="-342900" algn="just">
              <a:buFont typeface="Wingdings" pitchFamily="2" charset="2"/>
              <a:buChar char="ü"/>
            </a:pPr>
            <a:r>
              <a:rPr lang="sr-Latn-RS" sz="2200" dirty="0"/>
              <a:t>p</a:t>
            </a:r>
            <a:r>
              <a:rPr lang="sr-Latn-RS" sz="2200" dirty="0" smtClean="0"/>
              <a:t>rikrivanjem (zadržavanjem skrivanjem podataka</a:t>
            </a:r>
            <a:r>
              <a:rPr lang="en-US" sz="2200" dirty="0" smtClean="0"/>
              <a:t>)</a:t>
            </a:r>
            <a:r>
              <a:rPr lang="sr-Latn-RS" sz="2200" dirty="0" smtClean="0"/>
              <a:t>; </a:t>
            </a:r>
            <a:endParaRPr lang="en-US" sz="2200" dirty="0"/>
          </a:p>
          <a:p>
            <a:pPr marL="800100" lvl="1" indent="-342900" algn="just">
              <a:buFont typeface="Wingdings" pitchFamily="2" charset="2"/>
              <a:buChar char="ü"/>
            </a:pPr>
            <a:r>
              <a:rPr lang="sr-Latn-RS" sz="2200" dirty="0"/>
              <a:t>o</a:t>
            </a:r>
            <a:r>
              <a:rPr lang="sr-Latn-RS" sz="2200" dirty="0" smtClean="0"/>
              <a:t>metanjem rada računarskog sistema.</a:t>
            </a:r>
            <a:endParaRPr lang="en-US" sz="2200" dirty="0"/>
          </a:p>
        </p:txBody>
      </p:sp>
    </p:spTree>
    <p:extLst>
      <p:ext uri="{BB962C8B-B14F-4D97-AF65-F5344CB8AC3E}">
        <p14:creationId xmlns:p14="http://schemas.microsoft.com/office/powerpoint/2010/main" val="247200154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8 – </a:t>
            </a:r>
            <a:r>
              <a:rPr lang="sr-Latn-RS" sz="3200" b="1" dirty="0"/>
              <a:t>Prevara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39367"/>
            <a:ext cx="3889351" cy="4801314"/>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a:t>
            </a:r>
            <a:r>
              <a:rPr lang="sr-Latn-RS" b="1" dirty="0">
                <a:solidFill>
                  <a:srgbClr val="FF0000"/>
                </a:solidFill>
              </a:rPr>
              <a:t>nanošenje imovinske štete</a:t>
            </a:r>
            <a:r>
              <a:rPr lang="sr-Latn-RS" dirty="0"/>
              <a:t> drugom licu, kada je učinjeno sa namerom i protivpravno:</a:t>
            </a:r>
            <a:br>
              <a:rPr lang="sr-Latn-RS" dirty="0"/>
            </a:br>
            <a:r>
              <a:rPr lang="sr-Latn-RS" dirty="0"/>
              <a:t>a) svako unošenje, menjanje, brisanje ili prikrivanje računarskih podataka;</a:t>
            </a:r>
            <a:br>
              <a:rPr lang="sr-Latn-RS" dirty="0"/>
            </a:br>
            <a:r>
              <a:rPr lang="sr-Latn-RS" dirty="0"/>
              <a:t>b) svako ometanje rada računarskog sistema, sa prevarnom ili nečasnom namerom da se neovlašćeno pribavi protivpravna imovinska korist za sebe ili drugoga</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3477875"/>
          </a:xfrm>
          <a:prstGeom prst="rect">
            <a:avLst/>
          </a:prstGeom>
        </p:spPr>
        <p:txBody>
          <a:bodyPr wrap="square">
            <a:spAutoFit/>
          </a:bodyPr>
          <a:lstStyle/>
          <a:p>
            <a:pPr marL="342900" indent="-342900" algn="just">
              <a:buFont typeface="Wingdings" pitchFamily="2" charset="2"/>
              <a:buChar char="ü"/>
            </a:pPr>
            <a:r>
              <a:rPr lang="sr-Latn-RS" sz="2200" dirty="0" smtClean="0"/>
              <a:t>Radnja prevare u vezi sa računarima mora proizvesti direktnu ekonomsku ili posedovnu štetu u odnosu na svojinu drugog.</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en-US" sz="2200" dirty="0" smtClean="0"/>
              <a:t>T</a:t>
            </a:r>
            <a:r>
              <a:rPr lang="sr-Latn-RS" sz="2200" dirty="0" smtClean="0"/>
              <a:t>o obuhvata</a:t>
            </a:r>
            <a:r>
              <a:rPr lang="en-US" sz="2200" dirty="0" smtClean="0"/>
              <a:t>: </a:t>
            </a:r>
            <a:endParaRPr lang="en-US" sz="2200" dirty="0"/>
          </a:p>
          <a:p>
            <a:pPr marL="800100" lvl="1" indent="-342900" algn="just">
              <a:buFont typeface="Wingdings" pitchFamily="2" charset="2"/>
              <a:buChar char="ü"/>
            </a:pPr>
            <a:r>
              <a:rPr lang="sr-Latn-RS" sz="2200" dirty="0" smtClean="0"/>
              <a:t>Novac </a:t>
            </a:r>
            <a:endParaRPr lang="en-US" sz="2200" dirty="0"/>
          </a:p>
          <a:p>
            <a:pPr marL="800100" lvl="1" indent="-342900" algn="just">
              <a:buFont typeface="Wingdings" pitchFamily="2" charset="2"/>
              <a:buChar char="ü"/>
            </a:pPr>
            <a:r>
              <a:rPr lang="sr-Latn-RS" sz="2200" dirty="0" smtClean="0"/>
              <a:t>Materijalnu imovinu</a:t>
            </a:r>
            <a:r>
              <a:rPr lang="en-US" sz="2200" dirty="0" smtClean="0"/>
              <a:t> </a:t>
            </a:r>
            <a:endParaRPr lang="en-US" sz="2200" dirty="0"/>
          </a:p>
          <a:p>
            <a:pPr marL="800100" lvl="1" indent="-342900" algn="just">
              <a:buFont typeface="Wingdings" pitchFamily="2" charset="2"/>
              <a:buChar char="ü"/>
            </a:pPr>
            <a:r>
              <a:rPr lang="sr-Latn-RS" sz="2200" dirty="0" smtClean="0"/>
              <a:t>Nematerijalna imovina koja ima materijalnu vrednost</a:t>
            </a:r>
            <a:endParaRPr lang="en-US" sz="2200" dirty="0"/>
          </a:p>
        </p:txBody>
      </p:sp>
    </p:spTree>
    <p:extLst>
      <p:ext uri="{BB962C8B-B14F-4D97-AF65-F5344CB8AC3E}">
        <p14:creationId xmlns:p14="http://schemas.microsoft.com/office/powerpoint/2010/main" val="8260874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8 – </a:t>
            </a:r>
            <a:r>
              <a:rPr lang="sr-Latn-RS" sz="3200" b="1" dirty="0"/>
              <a:t>Prevara u vezi sa računarima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1013241"/>
            <a:ext cx="3889351" cy="5078313"/>
          </a:xfrm>
          <a:prstGeom prst="rect">
            <a:avLst/>
          </a:prstGeom>
        </p:spPr>
        <p:txBody>
          <a:bodyPr wrap="square">
            <a:spAutoFit/>
          </a:bodyPr>
          <a:lstStyle/>
          <a:p>
            <a:pPr marL="342900" indent="-342900" algn="just">
              <a:buFont typeface="Wingdings" pitchFamily="2" charset="2"/>
              <a:buChar char="Ø"/>
            </a:pPr>
            <a:r>
              <a:rPr lang="sr-Latn-RS" dirty="0"/>
              <a:t>Svaka Strana ugovornica treba da usvoji zakonodavne i druge mere, neophodne da bi se kao krivično delo u domaćem pravu propisalo nanošenje imovinske štete drugom licu, kada je učinjeno sa namerom i protivpravno:</a:t>
            </a:r>
            <a:br>
              <a:rPr lang="sr-Latn-RS" dirty="0"/>
            </a:br>
            <a:r>
              <a:rPr lang="sr-Latn-RS" dirty="0"/>
              <a:t>a) svako unošenje, menjanje, brisanje ili prikrivanje računarskih podataka;</a:t>
            </a:r>
            <a:br>
              <a:rPr lang="sr-Latn-RS" dirty="0"/>
            </a:br>
            <a:r>
              <a:rPr lang="sr-Latn-RS" dirty="0"/>
              <a:t>b) svako ometanje rada računarskog sistema, sa </a:t>
            </a:r>
            <a:r>
              <a:rPr lang="sr-Latn-RS" b="1" dirty="0">
                <a:solidFill>
                  <a:srgbClr val="FF0000"/>
                </a:solidFill>
              </a:rPr>
              <a:t>prevarnom ili nečasnom namerom da se neovlašćeno pribavi protivpravna imovinska korist za sebe ili drugoga</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275438" y="1287212"/>
            <a:ext cx="4747018" cy="2123658"/>
          </a:xfrm>
          <a:prstGeom prst="rect">
            <a:avLst/>
          </a:prstGeom>
        </p:spPr>
        <p:txBody>
          <a:bodyPr wrap="square">
            <a:spAutoFit/>
          </a:bodyPr>
          <a:lstStyle/>
          <a:p>
            <a:pPr marL="342900" indent="-342900" algn="just">
              <a:buFont typeface="Wingdings" pitchFamily="2" charset="2"/>
              <a:buChar char="ü"/>
            </a:pPr>
            <a:r>
              <a:rPr lang="sr-Latn-RS" sz="2200" dirty="0" smtClean="0"/>
              <a:t>Namera kao dodatni zahtev;</a:t>
            </a:r>
            <a:r>
              <a:rPr lang="en-US" sz="2200" dirty="0" smtClean="0"/>
              <a:t>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Počinilac vrši radnju s namerom neovlašćenog pribavljanja protivpravne imovinske koristi za sebe ili drugog. </a:t>
            </a:r>
            <a:endParaRPr lang="en-US" sz="2200" dirty="0"/>
          </a:p>
        </p:txBody>
      </p:sp>
    </p:spTree>
    <p:extLst>
      <p:ext uri="{BB962C8B-B14F-4D97-AF65-F5344CB8AC3E}">
        <p14:creationId xmlns:p14="http://schemas.microsoft.com/office/powerpoint/2010/main" val="408732630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66</a:t>
            </a:fld>
            <a:endParaRPr lang="en-GB" dirty="0">
              <a:solidFill>
                <a:schemeClr val="tx1"/>
              </a:solidFill>
            </a:endParaRPr>
          </a:p>
        </p:txBody>
      </p:sp>
      <p:sp>
        <p:nvSpPr>
          <p:cNvPr id="13" name="Rectangle 12"/>
          <p:cNvSpPr/>
          <p:nvPr/>
        </p:nvSpPr>
        <p:spPr>
          <a:xfrm>
            <a:off x="0" y="6553200"/>
            <a:ext cx="9144000" cy="330926"/>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9 </a:t>
            </a:r>
            <a:r>
              <a:rPr lang="en-GB" sz="3200" b="1" dirty="0"/>
              <a:t>– </a:t>
            </a:r>
            <a:r>
              <a:rPr lang="sr-Latn-RS" sz="3200" b="1" dirty="0" smtClean="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35538C06-4AAE-4121-B8AA-D700FFA1C392}"/>
              </a:ext>
            </a:extLst>
          </p:cNvPr>
          <p:cNvSpPr txBox="1">
            <a:spLocks/>
          </p:cNvSpPr>
          <p:nvPr/>
        </p:nvSpPr>
        <p:spPr>
          <a:xfrm>
            <a:off x="442913" y="989546"/>
            <a:ext cx="8367712" cy="543246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buFont typeface="Arial" panose="020B0604020202020204" pitchFamily="34" charset="0"/>
              <a:buNone/>
              <a:defRPr/>
            </a:pPr>
            <a:r>
              <a:rPr lang="sr-Latn-RS" altLang="sr-Latn-RS" sz="3000" b="1" i="1" dirty="0" smtClean="0">
                <a:ea typeface="ＭＳ Ｐゴシック" pitchFamily="34" charset="-128"/>
              </a:rPr>
              <a:t>Dečija pornografija </a:t>
            </a:r>
            <a:endParaRPr lang="en-GB" altLang="sr-Latn-RS" sz="3000" b="1" i="1" dirty="0">
              <a:ea typeface="ＭＳ Ｐゴシック" pitchFamily="34" charset="-128"/>
            </a:endParaRPr>
          </a:p>
          <a:p>
            <a:pPr marL="0" indent="0" algn="ctr" eaLnBrk="1" hangingPunct="1">
              <a:lnSpc>
                <a:spcPct val="80000"/>
              </a:lnSpc>
              <a:buFont typeface="Arial" panose="020B0604020202020204" pitchFamily="34" charset="0"/>
              <a:buNone/>
              <a:defRPr/>
            </a:pPr>
            <a:r>
              <a:rPr lang="en-GB" altLang="sr-Latn-RS" sz="3000" b="1" i="1" dirty="0" smtClean="0">
                <a:ea typeface="ＭＳ Ｐゴシック" pitchFamily="34" charset="-128"/>
              </a:rPr>
              <a:t>(</a:t>
            </a:r>
            <a:r>
              <a:rPr lang="sr-Latn-RS" altLang="sr-Latn-RS" sz="3000" b="1" i="1" dirty="0" smtClean="0">
                <a:ea typeface="ＭＳ Ｐゴシック" pitchFamily="34" charset="-128"/>
              </a:rPr>
              <a:t>Član </a:t>
            </a:r>
            <a:r>
              <a:rPr lang="en-GB" altLang="sr-Latn-RS" sz="3000" b="1" i="1" dirty="0" smtClean="0">
                <a:ea typeface="ＭＳ Ｐゴシック" pitchFamily="34" charset="-128"/>
              </a:rPr>
              <a:t>9 </a:t>
            </a:r>
            <a:r>
              <a:rPr lang="en-GB" altLang="sr-Latn-RS" sz="3000" b="1" i="1" dirty="0">
                <a:ea typeface="ＭＳ Ｐゴシック" pitchFamily="34" charset="-128"/>
              </a:rPr>
              <a:t>– </a:t>
            </a:r>
            <a:r>
              <a:rPr lang="sr-Latn-RS" altLang="sr-Latn-RS" sz="3000" b="1" i="1" dirty="0" smtClean="0">
                <a:ea typeface="ＭＳ Ｐゴシック" pitchFamily="34" charset="-128"/>
              </a:rPr>
              <a:t>Budimpeštanska konvencija</a:t>
            </a:r>
            <a:r>
              <a:rPr lang="en-GB" altLang="sr-Latn-RS" sz="3000" b="1" i="1" dirty="0" smtClean="0">
                <a:ea typeface="ＭＳ Ｐゴシック" pitchFamily="34" charset="-128"/>
              </a:rPr>
              <a:t>)</a:t>
            </a:r>
            <a:endParaRPr lang="en-GB" altLang="sr-Latn-RS" sz="3000" b="1" i="1" dirty="0">
              <a:ea typeface="ＭＳ Ｐゴシック" pitchFamily="34" charset="-128"/>
            </a:endParaRPr>
          </a:p>
          <a:p>
            <a:pPr eaLnBrk="1" hangingPunct="1">
              <a:lnSpc>
                <a:spcPct val="80000"/>
              </a:lnSpc>
              <a:buFont typeface="Arial" charset="0"/>
              <a:buChar char="•"/>
              <a:defRPr/>
            </a:pPr>
            <a:endParaRPr lang="en-GB" altLang="sr-Latn-RS" sz="2000" dirty="0">
              <a:ea typeface="ＭＳ Ｐゴシック" pitchFamily="34" charset="-128"/>
            </a:endParaRPr>
          </a:p>
          <a:p>
            <a:pPr algn="ctr" eaLnBrk="1" hangingPunct="1">
              <a:lnSpc>
                <a:spcPct val="80000"/>
              </a:lnSpc>
              <a:buFont typeface="Arial" charset="0"/>
              <a:buChar char="•"/>
              <a:defRPr/>
            </a:pPr>
            <a:r>
              <a:rPr lang="sr-Latn-RS" altLang="sr-Latn-RS" sz="2600" i="1" dirty="0" smtClean="0">
                <a:ea typeface="ＭＳ Ｐゴシック" pitchFamily="34" charset="-128"/>
              </a:rPr>
              <a:t>Značajna inovacija</a:t>
            </a:r>
            <a:r>
              <a:rPr lang="en-GB" altLang="sr-Latn-RS" sz="2600" i="1" dirty="0" smtClean="0">
                <a:ea typeface="ＭＳ Ｐゴシック" pitchFamily="34" charset="-128"/>
              </a:rPr>
              <a:t> </a:t>
            </a:r>
            <a:endParaRPr lang="en-GB" altLang="sr-Latn-RS" sz="2600" i="1" dirty="0">
              <a:ea typeface="ＭＳ Ｐゴシック" pitchFamily="34" charset="-128"/>
            </a:endParaRPr>
          </a:p>
          <a:p>
            <a:pPr algn="ctr" eaLnBrk="1" hangingPunct="1">
              <a:lnSpc>
                <a:spcPct val="80000"/>
              </a:lnSpc>
              <a:buFont typeface="Arial" charset="0"/>
              <a:buChar char="•"/>
              <a:defRPr/>
            </a:pPr>
            <a:r>
              <a:rPr lang="sr-Latn-RS" altLang="sr-Latn-RS" sz="2600" i="1" dirty="0" smtClean="0">
                <a:ea typeface="ＭＳ Ｐゴシック" pitchFamily="34" charset="-128"/>
              </a:rPr>
              <a:t>Inkriminisanje radnji dečije pornografije izvršenih putem računarskog sistema</a:t>
            </a:r>
            <a:endParaRPr lang="en-GB" altLang="sr-Latn-RS" sz="2600" i="1" dirty="0">
              <a:ea typeface="ＭＳ Ｐゴシック" pitchFamily="34" charset="-128"/>
            </a:endParaRPr>
          </a:p>
          <a:p>
            <a:pPr eaLnBrk="1" hangingPunct="1">
              <a:lnSpc>
                <a:spcPct val="80000"/>
              </a:lnSpc>
              <a:buFont typeface="Arial" charset="0"/>
              <a:buChar char="•"/>
              <a:defRPr/>
            </a:pPr>
            <a:endParaRPr lang="en-GB" altLang="sr-Latn-RS" sz="2800" i="1" dirty="0">
              <a:ea typeface="ＭＳ Ｐゴシック" pitchFamily="34" charset="-128"/>
            </a:endParaRPr>
          </a:p>
          <a:p>
            <a:pPr eaLnBrk="1" hangingPunct="1">
              <a:lnSpc>
                <a:spcPct val="80000"/>
              </a:lnSpc>
              <a:buFont typeface="Arial" charset="0"/>
              <a:buChar char="•"/>
              <a:defRPr/>
            </a:pPr>
            <a:r>
              <a:rPr lang="sr-Latn-RS" altLang="sr-Latn-RS" sz="2600" i="1" dirty="0" smtClean="0">
                <a:ea typeface="ＭＳ Ｐゴシック" pitchFamily="34" charset="-128"/>
              </a:rPr>
              <a:t>Značajni aspekti</a:t>
            </a:r>
            <a:r>
              <a:rPr lang="en-GB" altLang="sr-Latn-RS" sz="2600" i="1" dirty="0" smtClean="0">
                <a:ea typeface="ＭＳ Ｐゴシック" pitchFamily="34" charset="-128"/>
              </a:rPr>
              <a:t>: </a:t>
            </a:r>
            <a:endParaRPr lang="en-GB" altLang="sr-Latn-RS" sz="2600" i="1" dirty="0">
              <a:ea typeface="ＭＳ Ｐゴシック" pitchFamily="34" charset="-128"/>
            </a:endParaRPr>
          </a:p>
          <a:p>
            <a:pPr lvl="1" eaLnBrk="1" hangingPunct="1">
              <a:lnSpc>
                <a:spcPct val="80000"/>
              </a:lnSpc>
              <a:buFont typeface="Arial" charset="0"/>
              <a:buChar char="•"/>
              <a:defRPr/>
            </a:pPr>
            <a:r>
              <a:rPr lang="sr-Latn-RS" sz="2200" i="1" dirty="0" smtClean="0">
                <a:ea typeface="ＭＳ Ｐゴシック" charset="0"/>
              </a:rPr>
              <a:t>Inkriminisanje </a:t>
            </a:r>
            <a:r>
              <a:rPr lang="en-GB" sz="2200" i="1" dirty="0" smtClean="0">
                <a:ea typeface="ＭＳ Ｐゴシック" charset="0"/>
              </a:rPr>
              <a:t>“pseudo</a:t>
            </a:r>
            <a:r>
              <a:rPr lang="sr-Latn-RS" sz="2200" i="1" dirty="0" smtClean="0">
                <a:ea typeface="ＭＳ Ｐゴシック" charset="0"/>
              </a:rPr>
              <a:t>fotografija</a:t>
            </a:r>
            <a:r>
              <a:rPr lang="en-GB" sz="2200" i="1" dirty="0" smtClean="0">
                <a:ea typeface="ＭＳ Ｐゴシック" charset="0"/>
              </a:rPr>
              <a:t>”;</a:t>
            </a:r>
            <a:endParaRPr lang="en-GB" sz="2200" i="1" dirty="0">
              <a:ea typeface="ＭＳ Ｐゴシック" charset="0"/>
            </a:endParaRPr>
          </a:p>
          <a:p>
            <a:pPr lvl="1" eaLnBrk="1" hangingPunct="1">
              <a:lnSpc>
                <a:spcPct val="80000"/>
              </a:lnSpc>
              <a:buFont typeface="Arial" charset="0"/>
              <a:buChar char="•"/>
              <a:defRPr/>
            </a:pPr>
            <a:r>
              <a:rPr lang="sr-Latn-RS" altLang="sr-Latn-RS" sz="2200" i="1" dirty="0" smtClean="0">
                <a:ea typeface="ＭＳ Ｐゴシック" pitchFamily="34" charset="-128"/>
              </a:rPr>
              <a:t>Kažnjavanje i samog posedovanja materijala koji sadrže dečiju pornografiju;</a:t>
            </a:r>
            <a:r>
              <a:rPr lang="en-GB" altLang="sr-Latn-RS" sz="2200" i="1" dirty="0" smtClean="0">
                <a:ea typeface="ＭＳ Ｐゴシック" pitchFamily="34" charset="-128"/>
              </a:rPr>
              <a:t> </a:t>
            </a:r>
            <a:endParaRPr lang="en-GB" altLang="sr-Latn-RS" sz="2200" i="1" dirty="0">
              <a:ea typeface="ＭＳ Ｐゴシック" pitchFamily="34" charset="-128"/>
            </a:endParaRPr>
          </a:p>
          <a:p>
            <a:pPr lvl="2" eaLnBrk="1" hangingPunct="1">
              <a:lnSpc>
                <a:spcPct val="80000"/>
              </a:lnSpc>
              <a:buFont typeface="Arial" charset="0"/>
              <a:buChar char="•"/>
              <a:defRPr/>
            </a:pPr>
            <a:r>
              <a:rPr lang="sr-Latn-RS" altLang="sr-Latn-RS" sz="1500" i="1" dirty="0" smtClean="0">
                <a:ea typeface="ＭＳ Ｐゴシック" pitchFamily="34" charset="-128"/>
              </a:rPr>
              <a:t>Većina zakonodavstava ne sadrži takve odredbe; </a:t>
            </a:r>
            <a:endParaRPr lang="en-GB" altLang="sr-Latn-RS" sz="1500" i="1" dirty="0">
              <a:ea typeface="ＭＳ Ｐゴシック" pitchFamily="34" charset="-128"/>
            </a:endParaRPr>
          </a:p>
          <a:p>
            <a:pPr lvl="2" eaLnBrk="1" hangingPunct="1">
              <a:lnSpc>
                <a:spcPct val="80000"/>
              </a:lnSpc>
              <a:buFont typeface="Arial" charset="0"/>
              <a:buChar char="•"/>
              <a:defRPr/>
            </a:pPr>
            <a:r>
              <a:rPr lang="sr-Latn-RS" altLang="sr-Latn-RS" sz="1500" i="1" dirty="0" smtClean="0">
                <a:ea typeface="ＭＳ Ｐゴシック" pitchFamily="34" charset="-128"/>
              </a:rPr>
              <a:t>Zajednički pristup svih međunarodnih tela </a:t>
            </a:r>
            <a:r>
              <a:rPr lang="en-GB" altLang="sr-Latn-RS" sz="1500" i="1" dirty="0" smtClean="0">
                <a:ea typeface="ＭＳ Ｐゴシック" pitchFamily="34" charset="-128"/>
              </a:rPr>
              <a:t>(UN</a:t>
            </a:r>
            <a:r>
              <a:rPr lang="en-GB" altLang="sr-Latn-RS" sz="1500" i="1" dirty="0">
                <a:ea typeface="ＭＳ Ｐゴシック" pitchFamily="34" charset="-128"/>
              </a:rPr>
              <a:t>)</a:t>
            </a:r>
          </a:p>
          <a:p>
            <a:pPr lvl="2" eaLnBrk="1" hangingPunct="1">
              <a:lnSpc>
                <a:spcPct val="80000"/>
              </a:lnSpc>
              <a:buFont typeface="Arial" charset="0"/>
              <a:buChar char="•"/>
              <a:defRPr/>
            </a:pPr>
            <a:r>
              <a:rPr lang="en-GB" altLang="sr-Latn-RS" sz="1500" i="1" dirty="0" smtClean="0">
                <a:ea typeface="ＭＳ Ｐゴシック" pitchFamily="34" charset="-128"/>
              </a:rPr>
              <a:t>E</a:t>
            </a:r>
            <a:r>
              <a:rPr lang="sr-Latn-RS" altLang="sr-Latn-RS" sz="1500" i="1" dirty="0" smtClean="0">
                <a:ea typeface="ＭＳ Ｐゴシック" pitchFamily="34" charset="-128"/>
              </a:rPr>
              <a:t>vropska unija</a:t>
            </a:r>
            <a:r>
              <a:rPr lang="en-GB" altLang="sr-Latn-RS" sz="1500" i="1" dirty="0" smtClean="0">
                <a:ea typeface="ＭＳ Ｐゴシック" pitchFamily="34" charset="-128"/>
              </a:rPr>
              <a:t> </a:t>
            </a:r>
            <a:endParaRPr lang="en-GB" altLang="sr-Latn-RS" sz="1500" i="1" dirty="0">
              <a:ea typeface="ＭＳ Ｐゴシック" pitchFamily="34" charset="-128"/>
            </a:endParaRPr>
          </a:p>
          <a:p>
            <a:pPr lvl="3" eaLnBrk="1" hangingPunct="1">
              <a:lnSpc>
                <a:spcPct val="80000"/>
              </a:lnSpc>
              <a:buFont typeface="Arial" charset="0"/>
              <a:buChar char="•"/>
              <a:defRPr/>
            </a:pPr>
            <a:r>
              <a:rPr lang="sr-Latn-RS" altLang="sr-Latn-RS" sz="1500" i="1" dirty="0" smtClean="0">
                <a:ea typeface="ＭＳ Ｐゴシック" pitchFamily="34" charset="-128"/>
              </a:rPr>
              <a:t>Verifikuje i samo posedovanje materijala sa dečijom pornografijom </a:t>
            </a:r>
            <a:endParaRPr lang="en-GB" altLang="sr-Latn-RS" sz="1500" i="1" dirty="0">
              <a:ea typeface="ＭＳ Ｐゴシック" pitchFamily="34" charset="-128"/>
            </a:endParaRPr>
          </a:p>
          <a:p>
            <a:pPr lvl="3" eaLnBrk="1" hangingPunct="1">
              <a:lnSpc>
                <a:spcPct val="80000"/>
              </a:lnSpc>
              <a:buFont typeface="Arial" charset="0"/>
              <a:buChar char="•"/>
              <a:defRPr/>
            </a:pPr>
            <a:r>
              <a:rPr lang="sr-Latn-RS" altLang="sr-Latn-RS" sz="1500" i="1" dirty="0" smtClean="0">
                <a:ea typeface="ＭＳ Ｐゴシック" pitchFamily="34" charset="-128"/>
              </a:rPr>
              <a:t>Direktiva </a:t>
            </a:r>
            <a:r>
              <a:rPr lang="en-GB" altLang="sr-Latn-RS" sz="1500" i="1" dirty="0" smtClean="0">
                <a:ea typeface="ＭＳ Ｐゴシック" pitchFamily="34" charset="-128"/>
              </a:rPr>
              <a:t>2011/92/EU</a:t>
            </a:r>
            <a:r>
              <a:rPr lang="en-GB" altLang="sr-Latn-RS" sz="1500" i="1" dirty="0">
                <a:ea typeface="ＭＳ Ｐゴシック" pitchFamily="34" charset="-128"/>
              </a:rPr>
              <a:t>, </a:t>
            </a:r>
            <a:r>
              <a:rPr lang="sr-Latn-RS" altLang="sr-Latn-RS" sz="1500" i="1" dirty="0" smtClean="0">
                <a:ea typeface="ＭＳ Ｐゴシック" pitchFamily="34" charset="-128"/>
              </a:rPr>
              <a:t>Evropski palament i Savet</a:t>
            </a:r>
            <a:endParaRPr lang="en-GB" altLang="sr-Latn-RS" sz="1500" i="1" dirty="0">
              <a:ea typeface="ＭＳ Ｐゴシック" pitchFamily="34" charset="-128"/>
            </a:endParaRPr>
          </a:p>
        </p:txBody>
      </p:sp>
    </p:spTree>
    <p:extLst>
      <p:ext uri="{BB962C8B-B14F-4D97-AF65-F5344CB8AC3E}">
        <p14:creationId xmlns:p14="http://schemas.microsoft.com/office/powerpoint/2010/main" val="2470619144"/>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4785926"/>
          </a:xfrm>
          <a:prstGeom prst="rect">
            <a:avLst/>
          </a:prstGeom>
        </p:spPr>
        <p:txBody>
          <a:bodyPr wrap="square">
            <a:spAutoFit/>
          </a:bodyPr>
          <a:lstStyle/>
          <a:p>
            <a:pPr marL="342900" indent="-342900" algn="just">
              <a:buFont typeface="Wingdings" pitchFamily="2" charset="2"/>
              <a:buChar char="Ø"/>
            </a:pPr>
            <a:r>
              <a:rPr lang="sr-Latn-RS" sz="1600" dirty="0" smtClean="0"/>
              <a:t>1. Svaka Strana ugovornica treba da usvoji zakonodavne i druge mere, neophodne da bi se kao krivično delo u domaćem pravu propisale sledeće radnje, kada su učinjene sa namerom i </a:t>
            </a:r>
            <a:r>
              <a:rPr lang="sr-Latn-RS" sz="1600" b="1" dirty="0" smtClean="0">
                <a:solidFill>
                  <a:srgbClr val="FF0000"/>
                </a:solidFill>
              </a:rPr>
              <a:t>protivpravno</a:t>
            </a:r>
            <a:r>
              <a:rPr lang="sr-Latn-RS" sz="1600" dirty="0" smtClean="0"/>
              <a:t>:</a:t>
            </a:r>
            <a:br>
              <a:rPr lang="sr-Latn-RS" sz="1600" dirty="0" smtClean="0"/>
            </a:br>
            <a:r>
              <a:rPr lang="sr-Latn-RS" sz="1600" dirty="0" smtClean="0"/>
              <a:t>a proizvodnja dečije pornografije, u svrhu njene distribucije preko računarskog sistema;</a:t>
            </a:r>
            <a:br>
              <a:rPr lang="sr-Latn-RS" sz="1600" dirty="0" smtClean="0"/>
            </a:br>
            <a:r>
              <a:rPr lang="sr-Latn-RS" sz="1600" dirty="0" smtClean="0"/>
              <a:t>b nuđenje ili činjenje dostupnim dečije pornografije preko računarskog sistema;</a:t>
            </a:r>
            <a:br>
              <a:rPr lang="sr-Latn-RS" sz="1600" dirty="0" smtClean="0"/>
            </a:br>
            <a:r>
              <a:rPr lang="sr-Latn-RS" sz="1600" dirty="0" smtClean="0"/>
              <a:t>v distribucija ili prenošenje dečije pornografije preko računarskog sistema;</a:t>
            </a:r>
            <a:br>
              <a:rPr lang="sr-Latn-RS" sz="1600" dirty="0" smtClean="0"/>
            </a:br>
            <a:r>
              <a:rPr lang="sr-Latn-RS" sz="1600" dirty="0" smtClean="0"/>
              <a:t>g nabavljanje dečije pornografije preko računarskog sistema, za sebe ili za drugo lice;</a:t>
            </a:r>
            <a:br>
              <a:rPr lang="sr-Latn-RS" sz="1600" dirty="0" smtClean="0"/>
            </a:br>
            <a:r>
              <a:rPr lang="sr-Latn-RS" sz="1600" dirty="0" smtClean="0"/>
              <a:t>d posedovanje dečije pornografije u računarskom sistemu ili na medijumima za čuvanje računarskih podataka</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293483"/>
          </a:xfrm>
          <a:prstGeom prst="rect">
            <a:avLst/>
          </a:prstGeom>
        </p:spPr>
        <p:txBody>
          <a:bodyPr wrap="square">
            <a:spAutoFit/>
          </a:bodyPr>
          <a:lstStyle/>
          <a:p>
            <a:pPr marL="342900" indent="-342900" algn="just">
              <a:buFont typeface="Wingdings" pitchFamily="2" charset="2"/>
              <a:buChar char="ü"/>
            </a:pPr>
            <a:r>
              <a:rPr lang="sr-Latn-RS" sz="2100" dirty="0" smtClean="0"/>
              <a:t>Mogu postojati pravni razlozi, opravdanja ili slični relevantni principi kojima se lice oslobađa krivične odgovornosti;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en-US" sz="2100" dirty="0" smtClean="0"/>
              <a:t>T</a:t>
            </a:r>
            <a:r>
              <a:rPr lang="sr-Latn-RS" sz="2100" dirty="0" smtClean="0"/>
              <a:t>i razlozi mogu biti utemeljeni na slobodi izražavanja, slobodi misli i pravu na privatnost;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Strane mogu dopustiti da se pornografski materijal brani umetničkim, medicinskim, naučnim i sličnim razlozima.  </a:t>
            </a:r>
            <a:endParaRPr lang="en-US" sz="2100" dirty="0"/>
          </a:p>
        </p:txBody>
      </p:sp>
    </p:spTree>
    <p:extLst>
      <p:ext uri="{BB962C8B-B14F-4D97-AF65-F5344CB8AC3E}">
        <p14:creationId xmlns:p14="http://schemas.microsoft.com/office/powerpoint/2010/main" val="1803905275"/>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586145"/>
          </a:xfrm>
          <a:prstGeom prst="rect">
            <a:avLst/>
          </a:prstGeom>
        </p:spPr>
        <p:txBody>
          <a:bodyPr wrap="square">
            <a:spAutoFit/>
          </a:bodyPr>
          <a:lstStyle/>
          <a:p>
            <a:pPr marL="342900" indent="-342900" algn="just">
              <a:buFont typeface="Wingdings" pitchFamily="2" charset="2"/>
              <a:buChar char="Ø"/>
            </a:pPr>
            <a:r>
              <a:rPr lang="en-US" sz="1700" dirty="0"/>
              <a:t>1 </a:t>
            </a:r>
            <a:r>
              <a:rPr lang="sr-Latn-RS" sz="1700" dirty="0"/>
              <a:t>Svaka Strana ugovornica treba da usvoji zakonodavne i druge mere, neophodne da bi se kao krivično delo u domaćem pravu propisale sledeće radnje, kada su učinjene sa namerom i protivpravno:</a:t>
            </a:r>
            <a:br>
              <a:rPr lang="sr-Latn-RS" sz="1700" dirty="0"/>
            </a:br>
            <a:r>
              <a:rPr lang="sr-Latn-RS" sz="1700" dirty="0"/>
              <a:t>a </a:t>
            </a:r>
            <a:r>
              <a:rPr lang="sr-Latn-RS" sz="1700" b="1" dirty="0">
                <a:solidFill>
                  <a:srgbClr val="FF0000"/>
                </a:solidFill>
              </a:rPr>
              <a:t>proizvodnja</a:t>
            </a:r>
            <a:r>
              <a:rPr lang="sr-Latn-RS" sz="1700" dirty="0"/>
              <a:t> dečije pornografije, u svrhu njene distribucije preko računarskog sistema;</a:t>
            </a:r>
            <a:br>
              <a:rPr lang="sr-Latn-RS" sz="1700" dirty="0"/>
            </a:br>
            <a:r>
              <a:rPr lang="sr-Latn-RS" sz="1700" dirty="0"/>
              <a:t>b </a:t>
            </a:r>
            <a:r>
              <a:rPr lang="sr-Latn-RS" sz="1700" b="1" dirty="0">
                <a:solidFill>
                  <a:srgbClr val="FF0000"/>
                </a:solidFill>
              </a:rPr>
              <a:t>nuđenje</a:t>
            </a:r>
            <a:r>
              <a:rPr lang="sr-Latn-RS" sz="1700" dirty="0"/>
              <a:t> ili </a:t>
            </a:r>
            <a:r>
              <a:rPr lang="sr-Latn-RS" sz="1700" b="1" dirty="0">
                <a:solidFill>
                  <a:srgbClr val="FF0000"/>
                </a:solidFill>
              </a:rPr>
              <a:t>činjenje dostupnim </a:t>
            </a:r>
            <a:r>
              <a:rPr lang="sr-Latn-RS" sz="1700" dirty="0"/>
              <a:t>dečije pornografije preko računarskog sistema;</a:t>
            </a:r>
            <a:br>
              <a:rPr lang="sr-Latn-RS" sz="1700" dirty="0"/>
            </a:br>
            <a:r>
              <a:rPr lang="sr-Latn-RS" sz="1700" dirty="0"/>
              <a:t>v distribucija ili prenošenje dečije pornografije preko računarskog sistema;</a:t>
            </a:r>
            <a:br>
              <a:rPr lang="sr-Latn-RS" sz="1700" dirty="0"/>
            </a:br>
            <a:r>
              <a:rPr lang="sr-Latn-RS" sz="1700" dirty="0"/>
              <a:t>g nabavljanje dečije pornografije preko računarskog sistema, za sebe ili za drugo lice;</a:t>
            </a:r>
            <a:br>
              <a:rPr lang="sr-Latn-RS" sz="1700" dirty="0"/>
            </a:br>
            <a:r>
              <a:rPr lang="sr-Latn-RS" sz="1700" dirty="0"/>
              <a:t>d posedovanje dečije pornografije u računarskom sistemu ili na medijumima za čuvanje računarskih podataka</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038674"/>
            <a:ext cx="4608326" cy="5660011"/>
          </a:xfrm>
          <a:prstGeom prst="rect">
            <a:avLst/>
          </a:prstGeom>
        </p:spPr>
        <p:txBody>
          <a:bodyPr wrap="square">
            <a:spAutoFit/>
          </a:bodyPr>
          <a:lstStyle/>
          <a:p>
            <a:pPr marL="342900" indent="-342900" algn="just">
              <a:buFont typeface="Wingdings" pitchFamily="2" charset="2"/>
              <a:buChar char="ü"/>
            </a:pPr>
            <a:r>
              <a:rPr lang="sr-Latn-RS" sz="2010" dirty="0" smtClean="0"/>
              <a:t>Krivičnopravne reperkusije po svakog učesnika u lancu od proizvodnje do posedovanja dečije pornografije; </a:t>
            </a:r>
            <a:r>
              <a:rPr lang="en-US" sz="2010" dirty="0" smtClean="0"/>
              <a:t> </a:t>
            </a:r>
            <a:endParaRPr lang="en-US" sz="2010" dirty="0"/>
          </a:p>
          <a:p>
            <a:pPr marL="342900" indent="-342900" algn="just">
              <a:buFont typeface="Wingdings" pitchFamily="2" charset="2"/>
              <a:buChar char="ü"/>
            </a:pPr>
            <a:endParaRPr lang="en-US" sz="2010" dirty="0"/>
          </a:p>
          <a:p>
            <a:pPr marL="342900" indent="-342900" algn="just">
              <a:buFont typeface="Wingdings" pitchFamily="2" charset="2"/>
              <a:buChar char="ü"/>
            </a:pPr>
            <a:r>
              <a:rPr lang="sr-Latn-RS" sz="2010" dirty="0" smtClean="0"/>
              <a:t>Inkriminiše se </a:t>
            </a:r>
            <a:r>
              <a:rPr lang="en-US" sz="2010" dirty="0" smtClean="0"/>
              <a:t>: </a:t>
            </a:r>
            <a:endParaRPr lang="en-US" sz="2010" dirty="0"/>
          </a:p>
          <a:p>
            <a:pPr marL="800100" lvl="1" indent="-342900" algn="just">
              <a:buFont typeface="Wingdings" pitchFamily="2" charset="2"/>
              <a:buChar char="ü"/>
            </a:pPr>
            <a:r>
              <a:rPr lang="en-US" sz="2010" dirty="0" smtClean="0"/>
              <a:t>Pro</a:t>
            </a:r>
            <a:r>
              <a:rPr lang="sr-Latn-RS" sz="2010" dirty="0" smtClean="0"/>
              <a:t>izvodnja dečije pornografije </a:t>
            </a:r>
            <a:r>
              <a:rPr lang="en-US" sz="2010" dirty="0" smtClean="0"/>
              <a:t>(</a:t>
            </a:r>
            <a:r>
              <a:rPr lang="sr-Latn-RS" sz="2010" dirty="0" smtClean="0"/>
              <a:t>u svrhu distribuiranja putem računarskog sistema</a:t>
            </a:r>
            <a:r>
              <a:rPr lang="en-US" sz="2010" dirty="0" smtClean="0"/>
              <a:t>)</a:t>
            </a:r>
            <a:r>
              <a:rPr lang="sr-Latn-RS" sz="2010" dirty="0" smtClean="0"/>
              <a:t>; </a:t>
            </a:r>
            <a:endParaRPr lang="en-US" sz="2010" dirty="0"/>
          </a:p>
          <a:p>
            <a:pPr marL="800100" lvl="1" indent="-342900" algn="just">
              <a:buFont typeface="Wingdings" pitchFamily="2" charset="2"/>
              <a:buChar char="ü"/>
            </a:pPr>
            <a:r>
              <a:rPr lang="sr-Latn-RS" sz="2010" dirty="0" smtClean="0"/>
              <a:t>Nuđenje dečije pornografije </a:t>
            </a:r>
            <a:r>
              <a:rPr lang="en-US" sz="2010" dirty="0" smtClean="0"/>
              <a:t> (</a:t>
            </a:r>
            <a:r>
              <a:rPr lang="sr-Latn-RS" sz="2010" dirty="0" smtClean="0"/>
              <a:t>navođenje drugih na pribavljanje dečije pornografije</a:t>
            </a:r>
            <a:r>
              <a:rPr lang="en-US" sz="2010" dirty="0" smtClean="0"/>
              <a:t>)</a:t>
            </a:r>
            <a:r>
              <a:rPr lang="sr-Latn-RS" sz="2010" dirty="0"/>
              <a:t>;</a:t>
            </a:r>
            <a:r>
              <a:rPr lang="en-US" sz="2010" dirty="0" smtClean="0"/>
              <a:t> </a:t>
            </a:r>
            <a:endParaRPr lang="en-US" sz="2010" dirty="0"/>
          </a:p>
          <a:p>
            <a:pPr marL="800100" lvl="1" indent="-342900" algn="just">
              <a:buFont typeface="Wingdings" pitchFamily="2" charset="2"/>
              <a:buChar char="ü"/>
            </a:pPr>
            <a:r>
              <a:rPr lang="sr-Latn-RS" sz="2010" dirty="0" smtClean="0"/>
              <a:t>Činjenje dečije pornografije dostupnom (postavljanje dečije pornografije onlajn kako bi je drugi koristili, što uključuje i izradu sajtova za dečiju pornografiju). </a:t>
            </a:r>
            <a:endParaRPr lang="en-US" sz="2010" dirty="0"/>
          </a:p>
        </p:txBody>
      </p:sp>
    </p:spTree>
    <p:extLst>
      <p:ext uri="{BB962C8B-B14F-4D97-AF65-F5344CB8AC3E}">
        <p14:creationId xmlns:p14="http://schemas.microsoft.com/office/powerpoint/2010/main" val="269046255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69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69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586145"/>
          </a:xfrm>
          <a:prstGeom prst="rect">
            <a:avLst/>
          </a:prstGeom>
        </p:spPr>
        <p:txBody>
          <a:bodyPr wrap="square">
            <a:spAutoFit/>
          </a:bodyPr>
          <a:lstStyle/>
          <a:p>
            <a:pPr marL="342900" indent="-342900" algn="just">
              <a:buFont typeface="Wingdings" pitchFamily="2" charset="2"/>
              <a:buChar char="Ø"/>
            </a:pPr>
            <a:r>
              <a:rPr lang="en-US" sz="1700" dirty="0" smtClean="0"/>
              <a:t>1 </a:t>
            </a:r>
            <a:r>
              <a:rPr lang="sr-Latn-RS" sz="1700" dirty="0"/>
              <a:t>Svaka Strana ugovornica treba da usvoji zakonodavne i druge mere, neophodne da bi se kao krivično delo u domaćem pravu propisale sledeće radnje, kada su učinjene sa namerom i protivpravno:</a:t>
            </a:r>
            <a:br>
              <a:rPr lang="sr-Latn-RS" sz="1700" dirty="0"/>
            </a:br>
            <a:r>
              <a:rPr lang="sr-Latn-RS" sz="1700" dirty="0"/>
              <a:t>a proizvodnja dečije pornografije, u svrhu njene distribucije preko računarskog sistema;</a:t>
            </a:r>
            <a:br>
              <a:rPr lang="sr-Latn-RS" sz="1700" dirty="0"/>
            </a:br>
            <a:r>
              <a:rPr lang="sr-Latn-RS" sz="1700" dirty="0"/>
              <a:t>b nuđenje ili činjenje dostupnim dečije pornografije preko računarskog sistema;</a:t>
            </a:r>
            <a:br>
              <a:rPr lang="sr-Latn-RS" sz="1700" dirty="0"/>
            </a:br>
            <a:r>
              <a:rPr lang="sr-Latn-RS" sz="1700" dirty="0"/>
              <a:t>v </a:t>
            </a:r>
            <a:r>
              <a:rPr lang="sr-Latn-RS" sz="1700" b="1" dirty="0">
                <a:solidFill>
                  <a:srgbClr val="FF0000"/>
                </a:solidFill>
              </a:rPr>
              <a:t>distribucija</a:t>
            </a:r>
            <a:r>
              <a:rPr lang="sr-Latn-RS" sz="1700" dirty="0"/>
              <a:t> ili </a:t>
            </a:r>
            <a:r>
              <a:rPr lang="sr-Latn-RS" sz="1700" b="1" dirty="0">
                <a:solidFill>
                  <a:srgbClr val="FF0000"/>
                </a:solidFill>
              </a:rPr>
              <a:t>prenošenje</a:t>
            </a:r>
            <a:r>
              <a:rPr lang="sr-Latn-RS" sz="1700" dirty="0"/>
              <a:t> dečije pornografije preko računarskog sistema;</a:t>
            </a:r>
            <a:br>
              <a:rPr lang="sr-Latn-RS" sz="1700" dirty="0"/>
            </a:br>
            <a:r>
              <a:rPr lang="sr-Latn-RS" sz="1700" dirty="0"/>
              <a:t>g </a:t>
            </a:r>
            <a:r>
              <a:rPr lang="sr-Latn-RS" sz="1700" b="1" dirty="0">
                <a:solidFill>
                  <a:srgbClr val="FF0000"/>
                </a:solidFill>
              </a:rPr>
              <a:t>nabavljanje</a:t>
            </a:r>
            <a:r>
              <a:rPr lang="sr-Latn-RS" sz="1700" dirty="0"/>
              <a:t> dečije pornografije preko računarskog sistema, za sebe ili za drugo lice;</a:t>
            </a:r>
            <a:br>
              <a:rPr lang="sr-Latn-RS" sz="1700" dirty="0"/>
            </a:br>
            <a:r>
              <a:rPr lang="sr-Latn-RS" sz="1700" dirty="0"/>
              <a:t>d </a:t>
            </a:r>
            <a:r>
              <a:rPr lang="sr-Latn-RS" sz="1700" b="1" dirty="0">
                <a:solidFill>
                  <a:srgbClr val="FF0000"/>
                </a:solidFill>
              </a:rPr>
              <a:t>posedovanje</a:t>
            </a:r>
            <a:r>
              <a:rPr lang="sr-Latn-RS" sz="1700" dirty="0"/>
              <a:t> dečije pornografije u računarskom sistemu ili na medijumima za čuvanje računarskih podataka</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481676" cy="4524315"/>
          </a:xfrm>
          <a:prstGeom prst="rect">
            <a:avLst/>
          </a:prstGeom>
        </p:spPr>
        <p:txBody>
          <a:bodyPr wrap="square">
            <a:spAutoFit/>
          </a:bodyPr>
          <a:lstStyle/>
          <a:p>
            <a:pPr marL="342900" indent="-342900" algn="just">
              <a:buFont typeface="Wingdings" pitchFamily="2" charset="2"/>
              <a:buChar char="ü"/>
            </a:pPr>
            <a:r>
              <a:rPr lang="sr-Latn-RS" sz="1920" dirty="0" smtClean="0"/>
              <a:t>Inkriminiše</a:t>
            </a:r>
            <a:r>
              <a:rPr lang="en-US" sz="1920" dirty="0" smtClean="0"/>
              <a:t>: </a:t>
            </a:r>
            <a:endParaRPr lang="en-US" sz="1920" dirty="0"/>
          </a:p>
          <a:p>
            <a:pPr marL="800100" lvl="1" indent="-342900" algn="just">
              <a:buFont typeface="Wingdings" pitchFamily="2" charset="2"/>
              <a:buChar char="ü"/>
            </a:pPr>
            <a:r>
              <a:rPr lang="sr-Latn-RS" sz="1920" dirty="0" smtClean="0"/>
              <a:t>Distribuciju dečije pornografije (aktivno širenje dečije pornografije</a:t>
            </a:r>
            <a:r>
              <a:rPr lang="en-US" sz="1920" dirty="0" smtClean="0"/>
              <a:t>)</a:t>
            </a:r>
            <a:r>
              <a:rPr lang="sr-Latn-RS" sz="1920" dirty="0" smtClean="0"/>
              <a:t>; </a:t>
            </a:r>
            <a:endParaRPr lang="en-US" sz="1920" dirty="0"/>
          </a:p>
          <a:p>
            <a:pPr marL="800100" lvl="1" indent="-342900" algn="just">
              <a:buFont typeface="Wingdings" pitchFamily="2" charset="2"/>
              <a:buChar char="ü"/>
            </a:pPr>
            <a:r>
              <a:rPr lang="sr-Latn-RS" sz="1920" dirty="0" smtClean="0"/>
              <a:t>Prenošenje dečije pornografije (slanje dečije pornografije putem računarskog sistema</a:t>
            </a:r>
            <a:r>
              <a:rPr lang="en-US" sz="1920" dirty="0" smtClean="0"/>
              <a:t>)</a:t>
            </a:r>
            <a:r>
              <a:rPr lang="sr-Latn-RS" sz="1920" dirty="0" smtClean="0"/>
              <a:t>;</a:t>
            </a:r>
            <a:r>
              <a:rPr lang="en-US" sz="1920" dirty="0" smtClean="0"/>
              <a:t> </a:t>
            </a:r>
            <a:endParaRPr lang="en-US" sz="1920" dirty="0"/>
          </a:p>
          <a:p>
            <a:pPr marL="800100" lvl="1" indent="-342900" algn="just">
              <a:buFont typeface="Wingdings" pitchFamily="2" charset="2"/>
              <a:buChar char="ü"/>
            </a:pPr>
            <a:r>
              <a:rPr lang="sr-Latn-RS" sz="1920" dirty="0" smtClean="0"/>
              <a:t>Nabavljanje dečije pornografije za sebe ili drugog</a:t>
            </a:r>
            <a:r>
              <a:rPr lang="en-US" sz="1920" dirty="0" smtClean="0"/>
              <a:t> (</a:t>
            </a:r>
            <a:r>
              <a:rPr lang="sr-Latn-RS" sz="1920" dirty="0" smtClean="0"/>
              <a:t>aktivno pribavljanje dečije pornografije, uključujući i učitavanjem</a:t>
            </a:r>
            <a:r>
              <a:rPr lang="en-US" sz="1920" dirty="0" smtClean="0"/>
              <a:t>)</a:t>
            </a:r>
            <a:r>
              <a:rPr lang="sr-Latn-RS" sz="1920" dirty="0" smtClean="0"/>
              <a:t>; </a:t>
            </a:r>
            <a:r>
              <a:rPr lang="en-US" sz="1920" dirty="0" smtClean="0"/>
              <a:t> </a:t>
            </a:r>
            <a:endParaRPr lang="en-US" sz="1920" dirty="0"/>
          </a:p>
          <a:p>
            <a:pPr marL="800100" lvl="1" indent="-342900" algn="just">
              <a:buFont typeface="Wingdings" pitchFamily="2" charset="2"/>
              <a:buChar char="ü"/>
            </a:pPr>
            <a:r>
              <a:rPr lang="sr-Latn-RS" sz="1920" dirty="0" smtClean="0"/>
              <a:t>Posedovanje dečije pornografije (posedovanje u računarskom sistemu ili na medijumu za čuvanje podataka).</a:t>
            </a:r>
            <a:endParaRPr lang="en-US" sz="1920" dirty="0"/>
          </a:p>
        </p:txBody>
      </p:sp>
    </p:spTree>
    <p:extLst>
      <p:ext uri="{BB962C8B-B14F-4D97-AF65-F5344CB8AC3E}">
        <p14:creationId xmlns:p14="http://schemas.microsoft.com/office/powerpoint/2010/main" val="147780301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Definisanje visokotehnološkog kriminala </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200967" y="1166842"/>
            <a:ext cx="4411872" cy="5847755"/>
          </a:xfrm>
          <a:prstGeom prst="rect">
            <a:avLst/>
          </a:prstGeom>
        </p:spPr>
        <p:txBody>
          <a:bodyPr wrap="square">
            <a:spAutoFit/>
          </a:bodyPr>
          <a:lstStyle/>
          <a:p>
            <a:pPr marL="342900"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Šta visokotehnološki kriminal JESTE</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r-Latn-RS" sz="2200" dirty="0" smtClean="0">
                <a:ea typeface="Verdana" panose="020B0604030504040204" pitchFamily="34" charset="0"/>
                <a:cs typeface="Arial" panose="020B0604020202020204" pitchFamily="34" charset="0"/>
              </a:rPr>
              <a:t>Dela protiv poverljivosti, celovitosti i dostupnosti računarskih podataka i sistema </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r-Latn-RS" sz="2200" dirty="0" smtClean="0">
                <a:ea typeface="Verdana" panose="020B0604030504040204" pitchFamily="34" charset="0"/>
                <a:cs typeface="Arial" panose="020B0604020202020204" pitchFamily="34" charset="0"/>
              </a:rPr>
              <a:t>Dela u vezi sa računarima</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r-Latn-RS" sz="2200" dirty="0" smtClean="0">
                <a:ea typeface="Verdana" panose="020B0604030504040204" pitchFamily="34" charset="0"/>
                <a:cs typeface="Arial" panose="020B0604020202020204" pitchFamily="34" charset="0"/>
              </a:rPr>
              <a:t>Dela u vezi sa sadržajem (dečija pornografija)</a:t>
            </a: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endParaRPr lang="en-US"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v"/>
            </a:pPr>
            <a:r>
              <a:rPr lang="sr-Latn-RS" sz="2200" dirty="0" smtClean="0">
                <a:ea typeface="Verdana" panose="020B0604030504040204" pitchFamily="34" charset="0"/>
                <a:cs typeface="Arial" panose="020B0604020202020204" pitchFamily="34" charset="0"/>
              </a:rPr>
              <a:t>Dela u vezi sa kršenjem autorskih i srodnih prava (kršenje autorskih prava</a:t>
            </a:r>
            <a:r>
              <a:rPr lang="en-US" sz="2200" dirty="0" smtClean="0">
                <a:ea typeface="Verdana" panose="020B0604030504040204" pitchFamily="34" charset="0"/>
                <a:cs typeface="Arial" panose="020B0604020202020204" pitchFamily="34" charset="0"/>
              </a:rPr>
              <a:t>) </a:t>
            </a:r>
            <a:endParaRPr lang="en-US" sz="2200" dirty="0">
              <a:ea typeface="Verdana" panose="020B0604030504040204" pitchFamily="34" charset="0"/>
              <a:cs typeface="Arial" panose="020B0604020202020204" pitchFamily="34" charset="0"/>
            </a:endParaRPr>
          </a:p>
          <a:p>
            <a:pPr algn="just"/>
            <a:endParaRPr lang="en-GB" sz="2200" dirty="0">
              <a:ea typeface="Verdana" panose="020B060403050404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BA49C5DC-84B0-432A-BEC6-1D19CE5D202F}"/>
              </a:ext>
            </a:extLst>
          </p:cNvPr>
          <p:cNvSpPr/>
          <p:nvPr/>
        </p:nvSpPr>
        <p:spPr>
          <a:xfrm>
            <a:off x="4612839" y="1166842"/>
            <a:ext cx="4309091" cy="4832092"/>
          </a:xfrm>
          <a:prstGeom prst="rect">
            <a:avLst/>
          </a:prstGeom>
        </p:spPr>
        <p:txBody>
          <a:bodyPr wrap="square">
            <a:spAutoFit/>
          </a:bodyPr>
          <a:lstStyle/>
          <a:p>
            <a:pPr marL="342900"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Zašto dečija pornografija</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en-GB" sz="2200" dirty="0" smtClean="0">
                <a:ea typeface="Verdana" panose="020B0604030504040204" pitchFamily="34" charset="0"/>
                <a:cs typeface="Arial" panose="020B0604020202020204" pitchFamily="34" charset="0"/>
              </a:rPr>
              <a:t>Global</a:t>
            </a:r>
            <a:r>
              <a:rPr lang="sr-Latn-RS" sz="2200" dirty="0" smtClean="0">
                <a:ea typeface="Verdana" panose="020B0604030504040204" pitchFamily="34" charset="0"/>
                <a:cs typeface="Arial" panose="020B0604020202020204" pitchFamily="34" charset="0"/>
              </a:rPr>
              <a:t>ni koncensuz o </a:t>
            </a:r>
            <a:r>
              <a:rPr lang="en-GB" sz="2200" dirty="0" smtClean="0">
                <a:ea typeface="Verdana" panose="020B0604030504040204" pitchFamily="34" charset="0"/>
                <a:cs typeface="Arial" panose="020B0604020202020204" pitchFamily="34" charset="0"/>
              </a:rPr>
              <a:t> </a:t>
            </a:r>
            <a:r>
              <a:rPr lang="sr-Latn-RS" sz="2200" dirty="0" smtClean="0">
                <a:ea typeface="Verdana" panose="020B0604030504040204" pitchFamily="34" charset="0"/>
                <a:cs typeface="Arial" panose="020B0604020202020204" pitchFamily="34" charset="0"/>
              </a:rPr>
              <a:t>monstruoznosti dela;  </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endParaRPr lang="en-GB" sz="2200" dirty="0">
              <a:ea typeface="Verdana" panose="020B0604030504040204" pitchFamily="34" charset="0"/>
              <a:cs typeface="Arial" panose="020B0604020202020204" pitchFamily="34" charset="0"/>
            </a:endParaRPr>
          </a:p>
          <a:p>
            <a:pPr marL="342900"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Zašto kršenje autorskih prava</a:t>
            </a:r>
            <a:r>
              <a:rPr lang="en-GB" sz="2200" dirty="0" smtClean="0">
                <a:ea typeface="Verdana" panose="020B0604030504040204" pitchFamily="34" charset="0"/>
                <a:cs typeface="Arial" panose="020B0604020202020204" pitchFamily="34" charset="0"/>
              </a:rPr>
              <a:t>?</a:t>
            </a:r>
            <a:endParaRPr lang="en-GB" sz="2200" dirty="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U pitanju je jedno od najčešćih krivičnih dela na internetu; </a:t>
            </a:r>
          </a:p>
          <a:p>
            <a:pPr lvl="1" algn="just"/>
            <a:endParaRPr lang="sr-Latn-RS" sz="2200" dirty="0" smtClean="0">
              <a:ea typeface="Verdana" panose="020B0604030504040204" pitchFamily="34" charset="0"/>
              <a:cs typeface="Arial" panose="020B0604020202020204" pitchFamily="34" charset="0"/>
            </a:endParaRPr>
          </a:p>
          <a:p>
            <a:pPr marL="800100" lvl="1" indent="-342900" algn="just">
              <a:buFont typeface="Wingdings" panose="05000000000000000000" pitchFamily="2" charset="2"/>
              <a:buChar char="Ø"/>
            </a:pPr>
            <a:r>
              <a:rPr lang="sr-Latn-RS" sz="2200" dirty="0" smtClean="0">
                <a:ea typeface="Verdana" panose="020B0604030504040204" pitchFamily="34" charset="0"/>
                <a:cs typeface="Arial" panose="020B0604020202020204" pitchFamily="34" charset="0"/>
              </a:rPr>
              <a:t>Lakoća kršenja i obim reprodukovanja i širenja čine inkriminisanje neophodnim. </a:t>
            </a:r>
            <a:endParaRPr lang="en-GB" sz="2200" dirty="0">
              <a:ea typeface="Verdana" panose="020B0604030504040204" pitchFamily="34" charset="0"/>
              <a:cs typeface="Arial" panose="020B0604020202020204" pitchFamily="34" charset="0"/>
            </a:endParaRPr>
          </a:p>
        </p:txBody>
      </p:sp>
    </p:spTree>
    <p:extLst>
      <p:ext uri="{BB962C8B-B14F-4D97-AF65-F5344CB8AC3E}">
        <p14:creationId xmlns:p14="http://schemas.microsoft.com/office/powerpoint/2010/main" val="1339886557"/>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032147"/>
          </a:xfrm>
          <a:prstGeom prst="rect">
            <a:avLst/>
          </a:prstGeom>
        </p:spPr>
        <p:txBody>
          <a:bodyPr wrap="square">
            <a:spAutoFit/>
          </a:bodyPr>
          <a:lstStyle/>
          <a:p>
            <a:pPr marL="342900" indent="-342900" algn="just">
              <a:buFont typeface="Wingdings" pitchFamily="2" charset="2"/>
              <a:buChar char="Ø"/>
            </a:pPr>
            <a:r>
              <a:rPr lang="sr-Latn-RS" sz="1600" dirty="0" smtClean="0"/>
              <a:t>2. U smislu stava 1. ovog člana izraz "dečija pornografija" obuhvata </a:t>
            </a:r>
            <a:r>
              <a:rPr lang="sr-Latn-RS" sz="1600" b="1" dirty="0" smtClean="0">
                <a:solidFill>
                  <a:srgbClr val="FF0000"/>
                </a:solidFill>
              </a:rPr>
              <a:t>pornografski materijal </a:t>
            </a:r>
            <a:r>
              <a:rPr lang="sr-Latn-RS" sz="1600" dirty="0" smtClean="0"/>
              <a:t>koji </a:t>
            </a:r>
            <a:r>
              <a:rPr lang="sr-Latn-RS" sz="1600" b="1" dirty="0" smtClean="0">
                <a:solidFill>
                  <a:srgbClr val="FF0000"/>
                </a:solidFill>
              </a:rPr>
              <a:t>vizuelno prikazuje</a:t>
            </a:r>
            <a:r>
              <a:rPr lang="sr-Latn-RS" sz="1600" dirty="0" smtClean="0"/>
              <a:t>:</a:t>
            </a:r>
            <a:br>
              <a:rPr lang="sr-Latn-RS" sz="1600" dirty="0" smtClean="0"/>
            </a:br>
            <a:r>
              <a:rPr lang="sr-Latn-RS" sz="1600" dirty="0" smtClean="0"/>
              <a:t>a maloletnika koji učestvuje u eksplicitno seksualnoj radnji;</a:t>
            </a:r>
            <a:br>
              <a:rPr lang="sr-Latn-RS" sz="1600" dirty="0" smtClean="0"/>
            </a:br>
            <a:r>
              <a:rPr lang="sr-Latn-RS" sz="1600" dirty="0" smtClean="0"/>
              <a:t>b lice koje izgleda kao maloletnik, koje učestvuje u eksplicitno seksualnoj radnji;</a:t>
            </a:r>
            <a:br>
              <a:rPr lang="sr-Latn-RS" sz="1600" dirty="0" smtClean="0"/>
            </a:br>
            <a:r>
              <a:rPr lang="sr-Latn-RS" sz="1600" dirty="0" smtClean="0"/>
              <a:t>v realistične slike, koje predstavljaju maloletnika koji učestvuje u eksplicitno seksualnoj radnji.</a:t>
            </a:r>
            <a:br>
              <a:rPr lang="sr-Latn-RS" sz="1600" dirty="0" smtClean="0"/>
            </a:br>
            <a:r>
              <a:rPr lang="sr-Latn-RS" sz="1600" dirty="0" smtClean="0"/>
              <a:t>3. U smislu stava 2. ovog člana, izraz "maloletnik" obuhvata sva lica mlađa od 18 godina. Strana ugovornica može da postavi nižu starosnu granicu, koja nije manja od 16 godina.</a:t>
            </a:r>
            <a:br>
              <a:rPr lang="sr-Latn-RS" sz="1600" dirty="0" smtClean="0"/>
            </a:br>
            <a:r>
              <a:rPr lang="sr-Latn-RS" sz="1600" dirty="0" smtClean="0"/>
              <a:t>4. Svaka Strana ugovornica može da zadrži pravo da ne primenjuje, u celini ili delimično, stav 1. tačka g) i d) i stav 2. tačka b) i v)</a:t>
            </a:r>
            <a:r>
              <a:rPr lang="sr-Latn-RS" sz="1700" dirty="0" smtClean="0"/>
              <a:t>.</a:t>
            </a:r>
            <a:endParaRPr lang="sr-Latn-R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5062924"/>
          </a:xfrm>
          <a:prstGeom prst="rect">
            <a:avLst/>
          </a:prstGeom>
        </p:spPr>
        <p:txBody>
          <a:bodyPr wrap="square">
            <a:spAutoFit/>
          </a:bodyPr>
          <a:lstStyle/>
          <a:p>
            <a:pPr marL="342900" indent="-342900" algn="just">
              <a:buFont typeface="Wingdings" pitchFamily="2" charset="2"/>
              <a:buChar char="ü"/>
            </a:pPr>
            <a:r>
              <a:rPr lang="sr-Latn-RS" sz="1900" dirty="0" smtClean="0"/>
              <a:t>Rukovođenje nacionalnim standardima u klasifikovanju materijala kao</a:t>
            </a:r>
            <a:r>
              <a:rPr lang="en-US" sz="1900" dirty="0" smtClean="0"/>
              <a:t>: </a:t>
            </a:r>
          </a:p>
          <a:p>
            <a:pPr marL="800100" lvl="1" indent="-342900" algn="just">
              <a:buFont typeface="Wingdings" pitchFamily="2" charset="2"/>
              <a:buChar char="ü"/>
            </a:pPr>
            <a:r>
              <a:rPr lang="sr-Latn-RS" sz="1900" dirty="0" smtClean="0"/>
              <a:t>Opscen</a:t>
            </a:r>
            <a:endParaRPr lang="en-US" sz="1900" dirty="0" smtClean="0"/>
          </a:p>
          <a:p>
            <a:pPr marL="800100" lvl="1" indent="-342900" algn="just">
              <a:buFont typeface="Wingdings" pitchFamily="2" charset="2"/>
              <a:buChar char="ü"/>
            </a:pPr>
            <a:r>
              <a:rPr lang="sr-Latn-RS" sz="1900" dirty="0" smtClean="0"/>
              <a:t>Suprotan javnom moralu</a:t>
            </a:r>
            <a:endParaRPr lang="en-US" sz="1900" dirty="0" smtClean="0"/>
          </a:p>
          <a:p>
            <a:pPr marL="800100" lvl="1" indent="-342900" algn="just">
              <a:buFont typeface="Wingdings" pitchFamily="2" charset="2"/>
              <a:buChar char="ü"/>
            </a:pPr>
            <a:r>
              <a:rPr lang="sr-Latn-RS" sz="1900" dirty="0" smtClean="0"/>
              <a:t>Nemoralan na sličan način; </a:t>
            </a:r>
            <a:endParaRPr lang="en-US" sz="1900" dirty="0" smtClean="0"/>
          </a:p>
          <a:p>
            <a:pPr marL="800100" lvl="1" indent="-342900" algn="just">
              <a:buFont typeface="Wingdings" pitchFamily="2" charset="2"/>
              <a:buChar char="ü"/>
            </a:pPr>
            <a:endParaRPr lang="en-US" sz="1900" dirty="0" smtClean="0"/>
          </a:p>
          <a:p>
            <a:pPr marL="342900" indent="-342900" algn="just">
              <a:buFont typeface="Wingdings" pitchFamily="2" charset="2"/>
              <a:buChar char="ü"/>
            </a:pPr>
            <a:r>
              <a:rPr lang="sr-Latn-RS" sz="1900" dirty="0" smtClean="0"/>
              <a:t>Materijali za koje postoji umetničko, medicinsko, naučno ili slično opradanje možda se ne mogu klasifikovati kao pornografski.</a:t>
            </a:r>
            <a:r>
              <a:rPr lang="en-US" sz="1900" dirty="0" smtClean="0"/>
              <a:t> </a:t>
            </a:r>
          </a:p>
          <a:p>
            <a:pPr marL="342900" indent="-342900" algn="just">
              <a:buFont typeface="Wingdings" pitchFamily="2" charset="2"/>
              <a:buChar char="ü"/>
            </a:pPr>
            <a:endParaRPr lang="en-US" sz="1900" dirty="0" smtClean="0"/>
          </a:p>
          <a:p>
            <a:pPr marL="342900" indent="-342900" algn="just">
              <a:buFont typeface="Wingdings" pitchFamily="2" charset="2"/>
              <a:buChar char="ü"/>
            </a:pPr>
            <a:r>
              <a:rPr lang="sr-Latn-RS" sz="1900" dirty="0" smtClean="0"/>
              <a:t>Vizualno prikazivanje uključuje podatke sačuvane u računarskom sistemu ili na medijumu za skladištenje podataka, koji se mogu konvertovati u vizualni prikaz. </a:t>
            </a:r>
            <a:endParaRPr lang="en-US" sz="1900" dirty="0"/>
          </a:p>
        </p:txBody>
      </p:sp>
    </p:spTree>
    <p:extLst>
      <p:ext uri="{BB962C8B-B14F-4D97-AF65-F5344CB8AC3E}">
        <p14:creationId xmlns:p14="http://schemas.microsoft.com/office/powerpoint/2010/main" val="369296547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847755"/>
          </a:xfrm>
          <a:prstGeom prst="rect">
            <a:avLst/>
          </a:prstGeom>
        </p:spPr>
        <p:txBody>
          <a:bodyPr wrap="square">
            <a:spAutoFit/>
          </a:bodyPr>
          <a:lstStyle/>
          <a:p>
            <a:pPr marL="342900" indent="-342900" algn="just">
              <a:buFont typeface="Wingdings" pitchFamily="2" charset="2"/>
              <a:buChar char="Ø"/>
            </a:pPr>
            <a:r>
              <a:rPr lang="sr-Latn-RS" sz="1700" dirty="0"/>
              <a:t>2. U smislu stava 1. ovog člana izraz "dečija pornografija" obuhvata pornografski materijal koji vizuelno prikazuje:</a:t>
            </a:r>
            <a:br>
              <a:rPr lang="sr-Latn-RS" sz="1700" dirty="0"/>
            </a:br>
            <a:r>
              <a:rPr lang="sr-Latn-RS" sz="1700" dirty="0"/>
              <a:t>a maloletnika koji učestvuje u </a:t>
            </a:r>
            <a:r>
              <a:rPr lang="sr-Latn-RS" sz="1700" b="1" dirty="0">
                <a:solidFill>
                  <a:srgbClr val="FF0000"/>
                </a:solidFill>
              </a:rPr>
              <a:t>eksplicitno seksualnoj radnji</a:t>
            </a:r>
            <a:r>
              <a:rPr lang="sr-Latn-RS" sz="1700" dirty="0"/>
              <a:t>;</a:t>
            </a:r>
            <a:br>
              <a:rPr lang="sr-Latn-RS" sz="1700" dirty="0"/>
            </a:br>
            <a:r>
              <a:rPr lang="sr-Latn-RS" sz="1700" dirty="0"/>
              <a:t>b lice koje izgleda kao maloletnik, koje učestvuje u eksplicitno seksualnoj radnji;</a:t>
            </a:r>
            <a:br>
              <a:rPr lang="sr-Latn-RS" sz="1700" dirty="0"/>
            </a:br>
            <a:r>
              <a:rPr lang="sr-Latn-RS" sz="1700" dirty="0"/>
              <a:t>v realistične slike, koje predstavljaju maloletnika koji učestvuje u eksplicitno seksualnoj radnji.</a:t>
            </a:r>
            <a:br>
              <a:rPr lang="sr-Latn-RS" sz="1700" dirty="0"/>
            </a:br>
            <a:r>
              <a:rPr lang="sr-Latn-RS" sz="1700" dirty="0"/>
              <a:t>3. U smislu stava 2. ovog člana, izraz "maloletnik" obuhvata sva lica mlađa od 18 godina. Strana ugovornica može da postavi nižu starosnu granicu, koja nije manja od 16 godina.</a:t>
            </a:r>
            <a:br>
              <a:rPr lang="sr-Latn-RS" sz="1700" dirty="0"/>
            </a:br>
            <a:r>
              <a:rPr lang="sr-Latn-RS" sz="1700" dirty="0"/>
              <a:t>4. Svaka Strana ugovornica može da zadrži pravo da ne primenjuje, u celini ili delimično, stav 1. tačka g) i d) i stav 2. tačka b) i v)</a:t>
            </a:r>
            <a:r>
              <a:rPr lang="en-US" sz="1700" dirty="0" smtClean="0"/>
              <a:t>.</a:t>
            </a:r>
            <a:endParaRPr lang="en-GB" sz="1700" dirty="0"/>
          </a:p>
          <a:p>
            <a:pPr marL="285750" indent="-285750" algn="just">
              <a:buFont typeface="Wingdings" panose="05000000000000000000" pitchFamily="2" charset="2"/>
              <a:buChar char="Ø"/>
            </a:pP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801314"/>
          </a:xfrm>
          <a:prstGeom prst="rect">
            <a:avLst/>
          </a:prstGeom>
        </p:spPr>
        <p:txBody>
          <a:bodyPr wrap="square">
            <a:spAutoFit/>
          </a:bodyPr>
          <a:lstStyle/>
          <a:p>
            <a:pPr marL="342900" indent="-342900" algn="just">
              <a:buFont typeface="Wingdings" pitchFamily="2" charset="2"/>
              <a:buChar char="ü"/>
            </a:pPr>
            <a:r>
              <a:rPr lang="sr-Latn-RS" dirty="0" smtClean="0"/>
              <a:t>Obuhvata, u najmanju ruku</a:t>
            </a:r>
            <a:r>
              <a:rPr lang="en-US" dirty="0" smtClean="0"/>
              <a:t>: </a:t>
            </a:r>
            <a:endParaRPr lang="en-US" dirty="0"/>
          </a:p>
          <a:p>
            <a:pPr marL="800100" lvl="1" indent="-342900" algn="just">
              <a:buFont typeface="Wingdings" pitchFamily="2" charset="2"/>
              <a:buChar char="ü"/>
            </a:pPr>
            <a:r>
              <a:rPr lang="sr-Latn-RS" dirty="0" smtClean="0"/>
              <a:t>Seksualni odnos, genitalno-genitalni, oralno-genitalni, analno-genitalni ili oralno-analni između maloletnika, ili između odraslog i maloletnika, istog ili različitog pola; </a:t>
            </a:r>
            <a:endParaRPr lang="en-US" dirty="0"/>
          </a:p>
          <a:p>
            <a:pPr marL="800100" lvl="1" indent="-342900" algn="just">
              <a:buFont typeface="Wingdings" pitchFamily="2" charset="2"/>
              <a:buChar char="ü"/>
            </a:pPr>
            <a:r>
              <a:rPr lang="sr-Latn-RS" dirty="0" smtClean="0"/>
              <a:t>Bestijalnost; </a:t>
            </a:r>
            <a:endParaRPr lang="en-US" dirty="0"/>
          </a:p>
          <a:p>
            <a:pPr marL="800100" lvl="1" indent="-342900" algn="just">
              <a:buFont typeface="Wingdings" pitchFamily="2" charset="2"/>
              <a:buChar char="ü"/>
            </a:pPr>
            <a:r>
              <a:rPr lang="sr-Latn-RS" dirty="0" smtClean="0"/>
              <a:t>Masturbaciju; </a:t>
            </a:r>
            <a:endParaRPr lang="en-US" dirty="0"/>
          </a:p>
          <a:p>
            <a:pPr marL="800100" lvl="1" indent="-342900" algn="just">
              <a:buFont typeface="Wingdings" pitchFamily="2" charset="2"/>
              <a:buChar char="ü"/>
            </a:pPr>
            <a:r>
              <a:rPr lang="sr-Latn-RS" dirty="0" smtClean="0"/>
              <a:t>Sadističko ili mazohističko zlostavljanje u seksualnim radnjama; </a:t>
            </a:r>
            <a:endParaRPr lang="en-US" dirty="0"/>
          </a:p>
          <a:p>
            <a:pPr marL="800100" lvl="1" indent="-342900" algn="just">
              <a:buFont typeface="Wingdings" pitchFamily="2" charset="2"/>
              <a:buChar char="ü"/>
            </a:pPr>
            <a:r>
              <a:rPr lang="sr-Latn-RS" dirty="0" smtClean="0"/>
              <a:t>Lascivno prikazivanje genitalija ili pubične oblasti maloletnika.</a:t>
            </a:r>
            <a:r>
              <a:rPr lang="en-US" dirty="0" smtClean="0"/>
              <a:t> </a:t>
            </a:r>
            <a:endParaRPr lang="en-US" dirty="0"/>
          </a:p>
          <a:p>
            <a:pPr marL="342900" indent="-342900" algn="just">
              <a:buFont typeface="Wingdings" pitchFamily="2" charset="2"/>
              <a:buChar char="ü"/>
            </a:pPr>
            <a:r>
              <a:rPr lang="sr-Latn-RS" dirty="0" smtClean="0"/>
              <a:t>Strana ugovornica može upotrebiti i širu definiciju seksualno eksplicitne radnje; </a:t>
            </a:r>
            <a:r>
              <a:rPr lang="en-US" dirty="0" smtClean="0"/>
              <a:t> </a:t>
            </a:r>
            <a:endParaRPr lang="en-US" dirty="0"/>
          </a:p>
          <a:p>
            <a:pPr marL="342900" indent="-342900" algn="just">
              <a:buFont typeface="Wingdings" pitchFamily="2" charset="2"/>
              <a:buChar char="ü"/>
            </a:pPr>
            <a:r>
              <a:rPr lang="sr-Latn-RS" dirty="0" smtClean="0"/>
              <a:t>Nije od značaja da li je radnja prava ili simulirana. </a:t>
            </a:r>
            <a:endParaRPr lang="en-US" dirty="0"/>
          </a:p>
        </p:txBody>
      </p:sp>
    </p:spTree>
    <p:extLst>
      <p:ext uri="{BB962C8B-B14F-4D97-AF65-F5344CB8AC3E}">
        <p14:creationId xmlns:p14="http://schemas.microsoft.com/office/powerpoint/2010/main" val="283695773"/>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77973"/>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509200"/>
          </a:xfrm>
          <a:prstGeom prst="rect">
            <a:avLst/>
          </a:prstGeom>
        </p:spPr>
        <p:txBody>
          <a:bodyPr wrap="square">
            <a:spAutoFit/>
          </a:bodyPr>
          <a:lstStyle/>
          <a:p>
            <a:pPr marL="342900" indent="-342900" algn="just">
              <a:buFont typeface="Wingdings" pitchFamily="2" charset="2"/>
              <a:buChar char="Ø"/>
            </a:pPr>
            <a:r>
              <a:rPr lang="sr-Latn-RS" sz="1600" dirty="0" smtClean="0"/>
              <a:t>2 </a:t>
            </a:r>
            <a:r>
              <a:rPr lang="sr-Latn-RS" sz="1600" dirty="0"/>
              <a:t>U smislu stava 1. ovog člana izraz "dečija pornografija" obuhvata pornografski materijal koji vizuelno </a:t>
            </a:r>
            <a:r>
              <a:rPr lang="sr-Latn-RS" sz="1600" b="1" dirty="0">
                <a:solidFill>
                  <a:srgbClr val="FF0000"/>
                </a:solidFill>
              </a:rPr>
              <a:t>prikazuje</a:t>
            </a:r>
            <a:r>
              <a:rPr lang="sr-Latn-RS" sz="1600" dirty="0"/>
              <a:t>:</a:t>
            </a:r>
            <a:br>
              <a:rPr lang="sr-Latn-RS" sz="1600" dirty="0"/>
            </a:br>
            <a:r>
              <a:rPr lang="sr-Latn-RS" sz="1600" dirty="0"/>
              <a:t>a </a:t>
            </a:r>
            <a:r>
              <a:rPr lang="sr-Latn-RS" sz="1600" b="1" dirty="0">
                <a:solidFill>
                  <a:srgbClr val="FF0000"/>
                </a:solidFill>
              </a:rPr>
              <a:t>maloletnika</a:t>
            </a:r>
            <a:r>
              <a:rPr lang="sr-Latn-RS" sz="1600" dirty="0"/>
              <a:t> koji učestvuje u eksplicitno seksualnoj radnji;</a:t>
            </a:r>
            <a:br>
              <a:rPr lang="sr-Latn-RS" sz="1600" dirty="0"/>
            </a:br>
            <a:r>
              <a:rPr lang="sr-Latn-RS" sz="1600" dirty="0"/>
              <a:t>b </a:t>
            </a:r>
            <a:r>
              <a:rPr lang="sr-Latn-RS" sz="1600" b="1" dirty="0">
                <a:solidFill>
                  <a:srgbClr val="FF0000"/>
                </a:solidFill>
              </a:rPr>
              <a:t>lice koje izgleda kao maloletnik</a:t>
            </a:r>
            <a:r>
              <a:rPr lang="sr-Latn-RS" sz="1600" dirty="0"/>
              <a:t>, koje učestvuje u eksplicitno seksualnoj radnji;</a:t>
            </a:r>
            <a:br>
              <a:rPr lang="sr-Latn-RS" sz="1600" dirty="0"/>
            </a:br>
            <a:r>
              <a:rPr lang="sr-Latn-RS" sz="1600" dirty="0"/>
              <a:t>v </a:t>
            </a:r>
            <a:r>
              <a:rPr lang="sr-Latn-RS" sz="1600" b="1" dirty="0">
                <a:solidFill>
                  <a:srgbClr val="FF0000"/>
                </a:solidFill>
              </a:rPr>
              <a:t>realistične slike, koje predstavljaju maloletnika</a:t>
            </a:r>
            <a:r>
              <a:rPr lang="sr-Latn-RS" sz="1600" dirty="0"/>
              <a:t> koji učestvuje u eksplicitno seksualnoj radnji</a:t>
            </a:r>
            <a:r>
              <a:rPr lang="sr-Latn-RS" sz="1600" dirty="0" smtClean="0"/>
              <a:t>.</a:t>
            </a:r>
          </a:p>
          <a:p>
            <a:pPr algn="just"/>
            <a:r>
              <a:rPr lang="sr-Latn-RS" sz="1600" dirty="0"/>
              <a:t/>
            </a:r>
            <a:br>
              <a:rPr lang="sr-Latn-RS" sz="1600" dirty="0"/>
            </a:br>
            <a:r>
              <a:rPr lang="sr-Latn-RS" sz="1600" dirty="0" smtClean="0"/>
              <a:t>	3 </a:t>
            </a:r>
            <a:r>
              <a:rPr lang="sr-Latn-RS" sz="1600" dirty="0"/>
              <a:t>U smislu stava 2. ovog člana, izraz </a:t>
            </a:r>
            <a:r>
              <a:rPr lang="sr-Latn-RS" sz="1600" dirty="0" smtClean="0"/>
              <a:t>	"</a:t>
            </a:r>
            <a:r>
              <a:rPr lang="sr-Latn-RS" sz="1600" dirty="0"/>
              <a:t>maloletnik" obuhvata sva lica mlađa od </a:t>
            </a:r>
            <a:r>
              <a:rPr lang="sr-Latn-RS" sz="1600" dirty="0" smtClean="0"/>
              <a:t>	18 </a:t>
            </a:r>
            <a:r>
              <a:rPr lang="sr-Latn-RS" sz="1600" dirty="0"/>
              <a:t>godina. Strana ugovornica može da </a:t>
            </a:r>
            <a:r>
              <a:rPr lang="sr-Latn-RS" sz="1600" dirty="0" smtClean="0"/>
              <a:t>	postavi </a:t>
            </a:r>
            <a:r>
              <a:rPr lang="sr-Latn-RS" sz="1600" dirty="0"/>
              <a:t>nižu starosnu granicu, koja nije </a:t>
            </a:r>
            <a:r>
              <a:rPr lang="sr-Latn-RS" sz="1600" dirty="0" smtClean="0"/>
              <a:t>	manja </a:t>
            </a:r>
            <a:r>
              <a:rPr lang="sr-Latn-RS" sz="1600" dirty="0"/>
              <a:t>od 16 godina</a:t>
            </a:r>
            <a:r>
              <a:rPr lang="sr-Latn-RS" sz="1600" dirty="0" smtClean="0"/>
              <a:t>.</a:t>
            </a:r>
          </a:p>
          <a:p>
            <a:pPr algn="just"/>
            <a:r>
              <a:rPr lang="sr-Latn-RS" sz="1600" dirty="0"/>
              <a:t/>
            </a:r>
            <a:br>
              <a:rPr lang="sr-Latn-RS" sz="1600" dirty="0"/>
            </a:br>
            <a:r>
              <a:rPr lang="sr-Latn-RS" sz="1600" dirty="0" smtClean="0"/>
              <a:t>	4 </a:t>
            </a:r>
            <a:r>
              <a:rPr lang="sr-Latn-RS" sz="1600" dirty="0"/>
              <a:t>Svaka Strana ugovornica može da </a:t>
            </a:r>
            <a:r>
              <a:rPr lang="sr-Latn-RS" sz="1600" dirty="0" smtClean="0"/>
              <a:t>	zadrži </a:t>
            </a:r>
            <a:r>
              <a:rPr lang="sr-Latn-RS" sz="1600" dirty="0"/>
              <a:t>pravo da ne primenjuje, u celini ili </a:t>
            </a:r>
            <a:r>
              <a:rPr lang="sr-Latn-RS" sz="1600" dirty="0" smtClean="0"/>
              <a:t>	delimično</a:t>
            </a:r>
            <a:r>
              <a:rPr lang="sr-Latn-RS" sz="1600" dirty="0"/>
              <a:t>, stav 1. tačka g) i d) i stav 2. </a:t>
            </a:r>
            <a:r>
              <a:rPr lang="sr-Latn-RS" sz="1600" dirty="0" smtClean="0"/>
              <a:t>	tačka </a:t>
            </a:r>
            <a:r>
              <a:rPr lang="sr-Latn-RS" sz="1600" dirty="0"/>
              <a:t>b) i v)</a:t>
            </a:r>
            <a:r>
              <a:rPr lang="en-US" sz="1600" dirty="0" smtClean="0"/>
              <a:t>.</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939814"/>
          </a:xfrm>
          <a:prstGeom prst="rect">
            <a:avLst/>
          </a:prstGeom>
        </p:spPr>
        <p:txBody>
          <a:bodyPr wrap="square">
            <a:spAutoFit/>
          </a:bodyPr>
          <a:lstStyle/>
          <a:p>
            <a:pPr marL="342900" indent="-342900" algn="just">
              <a:buFont typeface="Wingdings" pitchFamily="2" charset="2"/>
              <a:buChar char="ü"/>
            </a:pPr>
            <a:r>
              <a:rPr lang="sr-Latn-RS" sz="2100" dirty="0" smtClean="0"/>
              <a:t>Obuhvaćeni su sledeći prikazi</a:t>
            </a:r>
            <a:r>
              <a:rPr lang="en-US" sz="2100" dirty="0" smtClean="0"/>
              <a:t>: </a:t>
            </a:r>
            <a:endParaRPr lang="en-US" sz="2100" dirty="0"/>
          </a:p>
          <a:p>
            <a:pPr marL="800100" lvl="1" indent="-342900" algn="just">
              <a:buFont typeface="Wingdings" pitchFamily="2" charset="2"/>
              <a:buChar char="ü"/>
            </a:pPr>
            <a:r>
              <a:rPr lang="sr-Latn-RS" sz="2100" dirty="0" smtClean="0"/>
              <a:t>Seksualno zloupotrebljavanje pravog deteta; </a:t>
            </a:r>
            <a:endParaRPr lang="en-US" sz="2100" dirty="0"/>
          </a:p>
          <a:p>
            <a:pPr marL="800100" lvl="1" indent="-342900" algn="just">
              <a:buFont typeface="Wingdings" pitchFamily="2" charset="2"/>
              <a:buChar char="ü"/>
            </a:pPr>
            <a:r>
              <a:rPr lang="sr-Latn-RS" sz="2100" dirty="0" smtClean="0"/>
              <a:t>Slike koje prikazuju lice koje izgleda kao maloletnik koji učestvuje u eksplicitno seksualnoj radnji; </a:t>
            </a:r>
            <a:r>
              <a:rPr lang="en-US" sz="2100" dirty="0" smtClean="0"/>
              <a:t> </a:t>
            </a:r>
            <a:endParaRPr lang="en-US" sz="2100" dirty="0"/>
          </a:p>
          <a:p>
            <a:pPr marL="800100" lvl="1" indent="-342900" algn="just">
              <a:buFont typeface="Wingdings" pitchFamily="2" charset="2"/>
              <a:buChar char="ü"/>
            </a:pPr>
            <a:r>
              <a:rPr lang="sr-Latn-RS" sz="2100" dirty="0" smtClean="0"/>
              <a:t>Slike koje, iako „realistične“, ne prikazuju u stvari pravo dete koje učestvuje u eksplicitno seksualnoj radnji, uključujući i one koje su izmenjene, poput morfnih slika stvarnih osoba, ili u potpunosti kompjuterski generisanih. </a:t>
            </a:r>
            <a:endParaRPr lang="en-US" sz="2100" dirty="0"/>
          </a:p>
        </p:txBody>
      </p:sp>
    </p:spTree>
    <p:extLst>
      <p:ext uri="{BB962C8B-B14F-4D97-AF65-F5344CB8AC3E}">
        <p14:creationId xmlns:p14="http://schemas.microsoft.com/office/powerpoint/2010/main" val="332497075"/>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62149" y="-70767"/>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9 – </a:t>
            </a:r>
            <a:r>
              <a:rPr lang="sr-Latn-RS" sz="3200" b="1" dirty="0"/>
              <a:t>Dela u vezi sa dečijom pornografijom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586145"/>
          </a:xfrm>
          <a:prstGeom prst="rect">
            <a:avLst/>
          </a:prstGeom>
        </p:spPr>
        <p:txBody>
          <a:bodyPr wrap="square">
            <a:spAutoFit/>
          </a:bodyPr>
          <a:lstStyle/>
          <a:p>
            <a:pPr marL="342900" indent="-342900" algn="just">
              <a:buFont typeface="Wingdings" pitchFamily="2" charset="2"/>
              <a:buChar char="Ø"/>
            </a:pPr>
            <a:r>
              <a:rPr lang="sr-Latn-RS" sz="1700" dirty="0"/>
              <a:t>2. U smislu stava 1. ovog člana izraz "dečija pornografija" obuhvata pornografski materijal koji vizuelno prikazuje:</a:t>
            </a:r>
            <a:br>
              <a:rPr lang="sr-Latn-RS" sz="1700" dirty="0"/>
            </a:br>
            <a:r>
              <a:rPr lang="sr-Latn-RS" sz="1700" dirty="0"/>
              <a:t>a maloletnika koji učestvuje u eksplicitno seksualnoj radnji;</a:t>
            </a:r>
            <a:br>
              <a:rPr lang="sr-Latn-RS" sz="1700" dirty="0"/>
            </a:br>
            <a:r>
              <a:rPr lang="sr-Latn-RS" sz="1700" dirty="0"/>
              <a:t>b lice koje izgleda kao maloletnik, koje učestvuje u eksplicitno seksualnoj radnji;</a:t>
            </a:r>
            <a:br>
              <a:rPr lang="sr-Latn-RS" sz="1700" dirty="0"/>
            </a:br>
            <a:r>
              <a:rPr lang="sr-Latn-RS" sz="1700" dirty="0"/>
              <a:t>v realistične slike, koje predstavljaju maloletnika koji učestvuje u eksplicitno seksualnoj radnji.</a:t>
            </a:r>
            <a:br>
              <a:rPr lang="sr-Latn-RS" sz="1700" dirty="0"/>
            </a:br>
            <a:r>
              <a:rPr lang="sr-Latn-RS" sz="1700" dirty="0"/>
              <a:t>3. U smislu stava 2. ovog člana, izraz "</a:t>
            </a:r>
            <a:r>
              <a:rPr lang="sr-Latn-RS" sz="1700" b="1" dirty="0">
                <a:solidFill>
                  <a:srgbClr val="FF0000"/>
                </a:solidFill>
              </a:rPr>
              <a:t>maloletnik</a:t>
            </a:r>
            <a:r>
              <a:rPr lang="sr-Latn-RS" sz="1700" dirty="0"/>
              <a:t>" obuhvata sva lica </a:t>
            </a:r>
            <a:r>
              <a:rPr lang="sr-Latn-RS" sz="1700" b="1" dirty="0">
                <a:solidFill>
                  <a:srgbClr val="FF0000"/>
                </a:solidFill>
              </a:rPr>
              <a:t>mlađa od 18 godina</a:t>
            </a:r>
            <a:r>
              <a:rPr lang="sr-Latn-RS" sz="1700" dirty="0"/>
              <a:t>. Strana ugovornica može da postavi nižu starosnu granicu, koja nije manja od 16 godina.</a:t>
            </a:r>
            <a:br>
              <a:rPr lang="sr-Latn-RS" sz="1700" dirty="0"/>
            </a:br>
            <a:r>
              <a:rPr lang="sr-Latn-RS" sz="1700" dirty="0"/>
              <a:t>4. Svaka Strana ugovornica može da zadrži pravo da ne primenjuje, u celini ili delimično, stav 1. tačka g) i d) i stav 2. tačka b) i v)</a:t>
            </a:r>
            <a:r>
              <a:rPr lang="en-US" sz="1700" dirty="0" smtClean="0"/>
              <a:t>.</a:t>
            </a:r>
            <a:endParaRPr lang="en-GB"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401205"/>
          </a:xfrm>
          <a:prstGeom prst="rect">
            <a:avLst/>
          </a:prstGeom>
        </p:spPr>
        <p:txBody>
          <a:bodyPr wrap="square">
            <a:spAutoFit/>
          </a:bodyPr>
          <a:lstStyle/>
          <a:p>
            <a:pPr marL="342900" indent="-342900" algn="just">
              <a:buFont typeface="Wingdings" pitchFamily="2" charset="2"/>
              <a:buChar char="ü"/>
            </a:pPr>
            <a:r>
              <a:rPr lang="sr-Latn-RS" sz="2000" dirty="0" smtClean="0"/>
              <a:t>U skladu sa definicijom deteta prema članu 1 Konvencije Ujedinjenih nacija o pravima deteta;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„Maloletnik“ uopšteno obuhvata sva lica mlađa od </a:t>
            </a:r>
            <a:r>
              <a:rPr lang="en-US" sz="2000" dirty="0" smtClean="0"/>
              <a:t>18 </a:t>
            </a:r>
            <a:r>
              <a:rPr lang="sr-Latn-RS" sz="2000" dirty="0" smtClean="0"/>
              <a:t>godina. Strane mogu da postave i nižu starosnu granicu, ali ne ispod 16 godina. </a:t>
            </a:r>
            <a:endParaRPr lang="en-US" sz="2000" dirty="0"/>
          </a:p>
          <a:p>
            <a:pPr marL="342900" indent="-342900" algn="just">
              <a:buFont typeface="Wingdings" pitchFamily="2" charset="2"/>
              <a:buChar char="ü"/>
            </a:pPr>
            <a:endParaRPr lang="en-US" sz="2000" dirty="0"/>
          </a:p>
          <a:p>
            <a:pPr marL="342900" indent="-342900" algn="just">
              <a:buFont typeface="Wingdings" pitchFamily="2" charset="2"/>
              <a:buChar char="ü"/>
            </a:pPr>
            <a:r>
              <a:rPr lang="sr-Latn-RS" sz="2000" dirty="0" smtClean="0"/>
              <a:t>Uzrast se odnosi na korišćenje dece (prave ili fiktivne) kao seksualnih objekata, ne kao starosna granica zakonitog pristanka na polne odnose.</a:t>
            </a:r>
            <a:endParaRPr lang="sr-Latn-RS" sz="2000" dirty="0"/>
          </a:p>
        </p:txBody>
      </p:sp>
    </p:spTree>
    <p:extLst>
      <p:ext uri="{BB962C8B-B14F-4D97-AF65-F5344CB8AC3E}">
        <p14:creationId xmlns:p14="http://schemas.microsoft.com/office/powerpoint/2010/main" val="353108949"/>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74</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4230106533"/>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74</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74</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828728285"/>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7EDF673C-A7BA-4C22-9F2B-652F653CA6B1}"/>
              </a:ext>
            </a:extLst>
          </p:cNvPr>
          <p:cNvSpPr>
            <a:spLocks noGrp="1"/>
          </p:cNvSpPr>
          <p:nvPr>
            <p:ph type="sldNum" sz="quarter" idx="12"/>
          </p:nvPr>
        </p:nvSpPr>
        <p:spPr/>
        <p:txBody>
          <a:bodyPr/>
          <a:lstStyle/>
          <a:p>
            <a:pPr>
              <a:defRPr/>
            </a:pPr>
            <a:fld id="{0E1F2CE5-82EE-4D86-A1BA-A62E2F853B8E}" type="slidenum">
              <a:rPr lang="en-US" smtClean="0"/>
              <a:pPr>
                <a:defRPr/>
              </a:pPr>
              <a:t>75</a:t>
            </a:fld>
            <a:endParaRPr lang="en-US"/>
          </a:p>
        </p:txBody>
      </p:sp>
      <p:graphicFrame>
        <p:nvGraphicFramePr>
          <p:cNvPr id="4" name="Diagram 3">
            <a:extLst>
              <a:ext uri="{FF2B5EF4-FFF2-40B4-BE49-F238E27FC236}">
                <a16:creationId xmlns:a16="http://schemas.microsoft.com/office/drawing/2014/main" id="{05437733-B3E6-4DBB-8A2D-CA7D17A3901A}"/>
              </a:ext>
            </a:extLst>
          </p:cNvPr>
          <p:cNvGraphicFramePr/>
          <p:nvPr>
            <p:extLst>
              <p:ext uri="{D42A27DB-BD31-4B8C-83A1-F6EECF244321}">
                <p14:modId xmlns:p14="http://schemas.microsoft.com/office/powerpoint/2010/main" val="935179029"/>
              </p:ext>
            </p:extLst>
          </p:nvPr>
        </p:nvGraphicFramePr>
        <p:xfrm>
          <a:off x="88522" y="1360420"/>
          <a:ext cx="8454262" cy="505697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7" name="Slide Number Placeholder 1">
            <a:extLst>
              <a:ext uri="{FF2B5EF4-FFF2-40B4-BE49-F238E27FC236}">
                <a16:creationId xmlns:a16="http://schemas.microsoft.com/office/drawing/2014/main" id="{90F7006B-DE37-45CD-BF6B-CC977BA13D56}"/>
              </a:ext>
            </a:extLst>
          </p:cNvPr>
          <p:cNvSpPr txBox="1">
            <a:spLocks/>
          </p:cNvSpPr>
          <p:nvPr/>
        </p:nvSpPr>
        <p:spPr>
          <a:xfrm>
            <a:off x="6409184" y="6495281"/>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75</a:t>
            </a:fld>
            <a:endParaRPr lang="en-GB" dirty="0"/>
          </a:p>
        </p:txBody>
      </p:sp>
      <p:sp>
        <p:nvSpPr>
          <p:cNvPr id="8" name="TextBox 7">
            <a:extLst>
              <a:ext uri="{FF2B5EF4-FFF2-40B4-BE49-F238E27FC236}">
                <a16:creationId xmlns:a16="http://schemas.microsoft.com/office/drawing/2014/main" id="{C974593F-343C-4D52-8D55-2FAFCDF04844}"/>
              </a:ext>
            </a:extLst>
          </p:cNvPr>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9" name="Slide Number Placeholder 4">
            <a:extLst>
              <a:ext uri="{FF2B5EF4-FFF2-40B4-BE49-F238E27FC236}">
                <a16:creationId xmlns:a16="http://schemas.microsoft.com/office/drawing/2014/main" id="{A301BD23-97A3-4546-857A-D3F8882B6391}"/>
              </a:ext>
            </a:extLst>
          </p:cNvPr>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75</a:t>
            </a:fld>
            <a:endParaRPr lang="en-GB" dirty="0">
              <a:solidFill>
                <a:schemeClr val="tx1"/>
              </a:solidFill>
            </a:endParaRPr>
          </a:p>
        </p:txBody>
      </p:sp>
      <p:sp>
        <p:nvSpPr>
          <p:cNvPr id="10" name="Rectangle 9">
            <a:extLst>
              <a:ext uri="{FF2B5EF4-FFF2-40B4-BE49-F238E27FC236}">
                <a16:creationId xmlns:a16="http://schemas.microsoft.com/office/drawing/2014/main" id="{03818E34-C855-45DF-BDFE-F67DF167084A}"/>
              </a:ext>
            </a:extLst>
          </p:cNvPr>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4">
            <a:extLst>
              <a:ext uri="{FF2B5EF4-FFF2-40B4-BE49-F238E27FC236}">
                <a16:creationId xmlns:a16="http://schemas.microsoft.com/office/drawing/2014/main" id="{4E3A4C13-6F8C-4207-8C9C-B6836586825F}"/>
              </a:ext>
            </a:extLst>
          </p:cNvPr>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2" name="Rectangle 11">
            <a:extLst>
              <a:ext uri="{FF2B5EF4-FFF2-40B4-BE49-F238E27FC236}">
                <a16:creationId xmlns:a16="http://schemas.microsoft.com/office/drawing/2014/main" id="{C6770E81-E009-41AE-87E5-860562C5B32C}"/>
              </a:ext>
            </a:extLst>
          </p:cNvPr>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Anketno pitanje</a:t>
            </a:r>
            <a:endParaRPr lang="en-GB" sz="3200" dirty="0"/>
          </a:p>
        </p:txBody>
      </p:sp>
      <p:pic>
        <p:nvPicPr>
          <p:cNvPr id="13" name="Picture 4">
            <a:extLst>
              <a:ext uri="{FF2B5EF4-FFF2-40B4-BE49-F238E27FC236}">
                <a16:creationId xmlns:a16="http://schemas.microsoft.com/office/drawing/2014/main" id="{B0BAA402-BFA5-4D5C-A83D-3F02308E59AC}"/>
              </a:ext>
            </a:extLst>
          </p:cNvPr>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TextBox 13">
            <a:extLst>
              <a:ext uri="{FF2B5EF4-FFF2-40B4-BE49-F238E27FC236}">
                <a16:creationId xmlns:a16="http://schemas.microsoft.com/office/drawing/2014/main" id="{CAECC6A7-027F-48DB-92CD-AD6FBE3BA382}"/>
              </a:ext>
            </a:extLst>
          </p:cNvPr>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612951659"/>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121544" y="-98405"/>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10 </a:t>
            </a:r>
            <a:r>
              <a:rPr lang="en-GB" sz="3200" b="1" dirty="0"/>
              <a:t>– </a:t>
            </a:r>
            <a:r>
              <a:rPr lang="sr-Latn-RS" sz="3200" b="1" dirty="0" smtClean="0"/>
              <a:t>Dela u vezi sa kršenjem</a:t>
            </a:r>
          </a:p>
          <a:p>
            <a:pPr algn="r"/>
            <a:r>
              <a:rPr lang="sr-Latn-RS" sz="3200" b="1" dirty="0" smtClean="0"/>
              <a:t> autorskih i srodnih prava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48DFD5FF-FFB7-4122-B5D2-2185E8D454C3}"/>
              </a:ext>
            </a:extLst>
          </p:cNvPr>
          <p:cNvSpPr txBox="1">
            <a:spLocks/>
          </p:cNvSpPr>
          <p:nvPr/>
        </p:nvSpPr>
        <p:spPr>
          <a:xfrm>
            <a:off x="196850" y="1021109"/>
            <a:ext cx="8750300" cy="5431311"/>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90000"/>
              </a:lnSpc>
              <a:buFont typeface="Arial" panose="020B0604020202020204" pitchFamily="34" charset="0"/>
              <a:buNone/>
              <a:defRPr/>
            </a:pPr>
            <a:r>
              <a:rPr lang="sr-Latn-RS" altLang="sr-Latn-RS" sz="2800" b="1" i="1" dirty="0" smtClean="0"/>
              <a:t>Prava intelektualne svojine </a:t>
            </a:r>
            <a:endParaRPr lang="en-GB" altLang="sr-Latn-RS" sz="2800" b="1" i="1" dirty="0"/>
          </a:p>
          <a:p>
            <a:pPr marL="0" indent="0" algn="ctr" eaLnBrk="1" hangingPunct="1">
              <a:lnSpc>
                <a:spcPct val="90000"/>
              </a:lnSpc>
              <a:buFont typeface="Arial" panose="020B0604020202020204" pitchFamily="34" charset="0"/>
              <a:buNone/>
              <a:defRPr/>
            </a:pPr>
            <a:r>
              <a:rPr lang="en-GB" altLang="sr-Latn-RS" sz="2800" b="1" i="1" dirty="0" smtClean="0"/>
              <a:t>(</a:t>
            </a:r>
            <a:r>
              <a:rPr lang="sr-Latn-RS" altLang="sr-Latn-RS" sz="2800" b="1" i="1" dirty="0" smtClean="0"/>
              <a:t>Član </a:t>
            </a:r>
            <a:r>
              <a:rPr lang="en-GB" altLang="sr-Latn-RS" sz="2800" b="1" i="1" dirty="0" smtClean="0"/>
              <a:t>10 </a:t>
            </a:r>
            <a:r>
              <a:rPr lang="en-GB" altLang="sr-Latn-RS" sz="2800" b="1" i="1" dirty="0"/>
              <a:t>– </a:t>
            </a:r>
            <a:r>
              <a:rPr lang="sr-Latn-RS" altLang="sr-Latn-RS" sz="2800" b="1" i="1" dirty="0" smtClean="0"/>
              <a:t>Budimpeštanska konvencija</a:t>
            </a:r>
            <a:r>
              <a:rPr lang="en-GB" altLang="sr-Latn-RS" sz="2800" b="1" i="1" dirty="0" smtClean="0"/>
              <a:t>)</a:t>
            </a:r>
            <a:r>
              <a:rPr lang="en-GB" altLang="sr-Latn-RS" sz="2800" dirty="0" smtClean="0"/>
              <a:t> </a:t>
            </a:r>
            <a:endParaRPr lang="en-GB" altLang="sr-Latn-RS" sz="2800" dirty="0"/>
          </a:p>
          <a:p>
            <a:pPr algn="ctr" eaLnBrk="1" hangingPunct="1">
              <a:lnSpc>
                <a:spcPct val="90000"/>
              </a:lnSpc>
              <a:defRPr/>
            </a:pPr>
            <a:endParaRPr lang="en-GB" altLang="sr-Latn-RS" sz="2400" dirty="0"/>
          </a:p>
          <a:p>
            <a:pPr algn="ctr" eaLnBrk="1" hangingPunct="1">
              <a:lnSpc>
                <a:spcPct val="90000"/>
              </a:lnSpc>
              <a:defRPr/>
            </a:pPr>
            <a:r>
              <a:rPr lang="sr-Latn-RS" altLang="sr-Latn-RS" sz="2400" i="1" dirty="0"/>
              <a:t>n</a:t>
            </a:r>
            <a:r>
              <a:rPr lang="sr-Latn-RS" altLang="sr-Latn-RS" sz="2400" i="1" dirty="0" smtClean="0"/>
              <a:t>e uspostavlja novi propis u toj oblasti</a:t>
            </a:r>
            <a:endParaRPr lang="en-GB" altLang="sr-Latn-RS" sz="2400" i="1" dirty="0"/>
          </a:p>
          <a:p>
            <a:pPr algn="ctr" eaLnBrk="1" hangingPunct="1">
              <a:lnSpc>
                <a:spcPct val="90000"/>
              </a:lnSpc>
              <a:defRPr/>
            </a:pPr>
            <a:r>
              <a:rPr lang="sr-Latn-RS" altLang="sr-Latn-RS" sz="2400" i="1" dirty="0" smtClean="0"/>
              <a:t>Svrha Budimpeštanske konvencije</a:t>
            </a:r>
            <a:endParaRPr lang="en-GB" altLang="sr-Latn-RS" sz="2400" i="1" dirty="0"/>
          </a:p>
          <a:p>
            <a:pPr lvl="1" algn="ctr" eaLnBrk="1" hangingPunct="1">
              <a:lnSpc>
                <a:spcPct val="90000"/>
              </a:lnSpc>
              <a:defRPr/>
            </a:pPr>
            <a:r>
              <a:rPr lang="sr-Latn-RS" altLang="sr-Latn-RS" sz="2000" i="1" dirty="0" smtClean="0"/>
              <a:t>Da primeni prethodno uspostavljena pravila o autorskim pravima; ono što je u skladu sa stvarnim životom, mora se poštovati i u onlajn realnosti.</a:t>
            </a:r>
            <a:endParaRPr lang="en-GB" altLang="sr-Latn-RS" sz="2000" i="1" dirty="0"/>
          </a:p>
          <a:p>
            <a:pPr lvl="1" algn="ctr" eaLnBrk="1" hangingPunct="1">
              <a:lnSpc>
                <a:spcPct val="90000"/>
              </a:lnSpc>
              <a:defRPr/>
            </a:pPr>
            <a:r>
              <a:rPr lang="sr-Latn-RS" altLang="sr-Latn-RS" sz="2000" i="1" dirty="0" smtClean="0"/>
              <a:t>Povrede autorskih prava onaln, ili izvršene putem računarskog sistema, moraju biti kažnjenje kao da su počinjenje u realnom svetu. </a:t>
            </a:r>
            <a:endParaRPr lang="en-GB" altLang="sr-Latn-RS" sz="2000" i="1" dirty="0"/>
          </a:p>
          <a:p>
            <a:pPr lvl="2" eaLnBrk="1" hangingPunct="1">
              <a:lnSpc>
                <a:spcPct val="90000"/>
              </a:lnSpc>
              <a:defRPr/>
            </a:pPr>
            <a:endParaRPr lang="en-GB" altLang="sr-Latn-RS" sz="2000" dirty="0"/>
          </a:p>
          <a:p>
            <a:pPr eaLnBrk="1" hangingPunct="1">
              <a:lnSpc>
                <a:spcPct val="90000"/>
              </a:lnSpc>
              <a:defRPr/>
            </a:pPr>
            <a:r>
              <a:rPr lang="sr-Latn-RS" altLang="sr-Latn-RS" sz="2400" dirty="0" smtClean="0"/>
              <a:t>Budimpeštanska konvencija upućuje na postojeće međunarodne ugovore:</a:t>
            </a:r>
            <a:endParaRPr lang="en-GB" altLang="sr-Latn-RS" sz="2400" dirty="0"/>
          </a:p>
          <a:p>
            <a:pPr lvl="1" eaLnBrk="1" hangingPunct="1">
              <a:lnSpc>
                <a:spcPct val="90000"/>
              </a:lnSpc>
              <a:defRPr/>
            </a:pPr>
            <a:r>
              <a:rPr lang="sr-Latn-RS" altLang="sr-Latn-RS" sz="2000" dirty="0" smtClean="0"/>
              <a:t>Pariski ugovor od 24. jula 1971. godine</a:t>
            </a:r>
            <a:endParaRPr lang="en-GB" altLang="sr-Latn-RS" sz="2000" dirty="0"/>
          </a:p>
          <a:p>
            <a:pPr lvl="1" eaLnBrk="1" hangingPunct="1">
              <a:lnSpc>
                <a:spcPct val="90000"/>
              </a:lnSpc>
              <a:defRPr/>
            </a:pPr>
            <a:r>
              <a:rPr lang="sr-Latn-RS" altLang="sr-Latn-RS" sz="2000" dirty="0" smtClean="0"/>
              <a:t>Bernska konvencija</a:t>
            </a:r>
            <a:endParaRPr lang="en-GB" altLang="sr-Latn-RS" sz="2000" dirty="0"/>
          </a:p>
          <a:p>
            <a:pPr lvl="1" eaLnBrk="1" hangingPunct="1">
              <a:lnSpc>
                <a:spcPct val="90000"/>
              </a:lnSpc>
              <a:defRPr/>
            </a:pPr>
            <a:r>
              <a:rPr lang="en-GB" altLang="sr-Latn-RS" sz="2000" dirty="0"/>
              <a:t>WIPO </a:t>
            </a:r>
            <a:r>
              <a:rPr lang="sr-Latn-RS" altLang="sr-Latn-RS" sz="2000" dirty="0" smtClean="0"/>
              <a:t>ugovori</a:t>
            </a:r>
            <a:endParaRPr lang="en-GB" altLang="sr-Latn-RS" sz="2000" dirty="0"/>
          </a:p>
        </p:txBody>
      </p:sp>
    </p:spTree>
    <p:extLst>
      <p:ext uri="{BB962C8B-B14F-4D97-AF65-F5344CB8AC3E}">
        <p14:creationId xmlns:p14="http://schemas.microsoft.com/office/powerpoint/2010/main" val="2436814970"/>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10 – </a:t>
            </a:r>
            <a:r>
              <a:rPr lang="sr-Latn-RS" sz="3200" b="1" dirty="0"/>
              <a:t>Dela u vezi sa kršenjem</a:t>
            </a:r>
          </a:p>
          <a:p>
            <a:pPr algn="r"/>
            <a:r>
              <a:rPr lang="sr-Latn-RS" sz="3200" b="1" dirty="0"/>
              <a:t> autorskih i srodnih prava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632311"/>
          </a:xfrm>
          <a:prstGeom prst="rect">
            <a:avLst/>
          </a:prstGeom>
        </p:spPr>
        <p:txBody>
          <a:bodyPr wrap="square">
            <a:spAutoFit/>
          </a:bodyPr>
          <a:lstStyle/>
          <a:p>
            <a:pPr marL="342900" indent="-342900" algn="just">
              <a:buFont typeface="Wingdings" pitchFamily="2" charset="2"/>
              <a:buChar char="Ø"/>
            </a:pPr>
            <a:r>
              <a:rPr lang="en-US" sz="1600" dirty="0"/>
              <a:t>1. </a:t>
            </a:r>
            <a:r>
              <a:rPr lang="sr-Latn-RS" dirty="0" smtClean="0"/>
              <a:t>Svaka Strana ugovornica treba da usvoji zakonodavne i druge mere, neophodne da bi se kao krivično delo u domaćem pravu propisalo </a:t>
            </a:r>
            <a:r>
              <a:rPr lang="sr-Latn-RS" b="1" dirty="0" smtClean="0">
                <a:solidFill>
                  <a:srgbClr val="FF0000"/>
                </a:solidFill>
              </a:rPr>
              <a:t>kršenje autorskih prava</a:t>
            </a:r>
            <a:r>
              <a:rPr lang="sr-Latn-RS" b="1" dirty="0" smtClean="0"/>
              <a:t>, </a:t>
            </a:r>
            <a:r>
              <a:rPr lang="sr-Latn-RS" b="1" dirty="0" smtClean="0">
                <a:solidFill>
                  <a:srgbClr val="FF0000"/>
                </a:solidFill>
              </a:rPr>
              <a:t>definisanih u zakonima</a:t>
            </a:r>
            <a:r>
              <a:rPr lang="sr-Latn-RS" dirty="0" smtClean="0"/>
              <a:t> te strane ugovornice, </a:t>
            </a:r>
            <a:r>
              <a:rPr lang="sr-Latn-RS" b="1" dirty="0" smtClean="0">
                <a:solidFill>
                  <a:srgbClr val="FF0000"/>
                </a:solidFill>
              </a:rPr>
              <a:t>u skladu sa obavezama koje je preuzela po Pariskom ugovoru od 24. jula 1971. godine, kojim se revidira Bernska konvencija za zaštitu književnih i umetničkih dela, Sporazumu o komercijalnim aspektima prava na intelektualnu svojinu i WIPO Ugovoru o autorskom pravu</a:t>
            </a:r>
            <a:r>
              <a:rPr lang="sr-Latn-RS" dirty="0" smtClean="0"/>
              <a:t>, izuzimajući sva moralna prava sadržana u tim konvencijama, kada su ta dela učinjena </a:t>
            </a:r>
            <a:r>
              <a:rPr lang="sr-Latn-RS" b="1" dirty="0" smtClean="0">
                <a:solidFill>
                  <a:srgbClr val="FF0000"/>
                </a:solidFill>
              </a:rPr>
              <a:t>dobrovoljno</a:t>
            </a:r>
            <a:r>
              <a:rPr lang="sr-Latn-RS" dirty="0" smtClean="0"/>
              <a:t>, u obimu koji im daje komercijalni karakter i preko </a:t>
            </a:r>
            <a:r>
              <a:rPr lang="sr-Latn-RS" b="1" dirty="0" smtClean="0">
                <a:solidFill>
                  <a:srgbClr val="FF0000"/>
                </a:solidFill>
              </a:rPr>
              <a:t>računarskog sistema</a:t>
            </a:r>
            <a:r>
              <a:rPr lang="sr-Latn-RS" dirty="0" smtClean="0"/>
              <a:t>.</a:t>
            </a:r>
            <a:endParaRPr lang="sr-Latn-RS"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939814"/>
          </a:xfrm>
          <a:prstGeom prst="rect">
            <a:avLst/>
          </a:prstGeom>
        </p:spPr>
        <p:txBody>
          <a:bodyPr wrap="square">
            <a:spAutoFit/>
          </a:bodyPr>
          <a:lstStyle/>
          <a:p>
            <a:pPr marL="342900" indent="-342900" algn="just">
              <a:buFont typeface="Wingdings" pitchFamily="2" charset="2"/>
              <a:buChar char="ü"/>
            </a:pPr>
            <a:r>
              <a:rPr lang="sr-Latn-RS" sz="2100" dirty="0" smtClean="0"/>
              <a:t>Inkriminiše dobrovoljno kršenje autorskih i srodnih prava koja proističu iz sporazuma navedenih u ovom članu kada su te povrede izvršene putem računarskog sitema u u obimu koji im daje komercijalni karakter;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Ovom odredbom se samo obezbeđuje da se postojeća krivična dela u oblasti autorskih prava, usvojena u skladu sa međunarodnim obavezama, primene na radnje počinjene putem računarskog sistema. </a:t>
            </a:r>
            <a:endParaRPr lang="en-US" sz="2100" dirty="0"/>
          </a:p>
        </p:txBody>
      </p:sp>
    </p:spTree>
    <p:extLst>
      <p:ext uri="{BB962C8B-B14F-4D97-AF65-F5344CB8AC3E}">
        <p14:creationId xmlns:p14="http://schemas.microsoft.com/office/powerpoint/2010/main" val="4125798991"/>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10 </a:t>
            </a:r>
            <a:r>
              <a:rPr lang="en-GB" sz="3200" b="1" dirty="0"/>
              <a:t>– </a:t>
            </a:r>
            <a:r>
              <a:rPr lang="sr-Latn-RS" sz="3200" b="1" dirty="0" smtClean="0"/>
              <a:t>Dela u vezi sa kršenjem </a:t>
            </a:r>
            <a:endParaRPr lang="en-US" sz="3200" b="1" dirty="0" smtClean="0"/>
          </a:p>
          <a:p>
            <a:pPr algn="r"/>
            <a:r>
              <a:rPr lang="sr-Latn-RS" sz="3200" b="1" dirty="0" smtClean="0"/>
              <a:t>autorskih i srodnih prava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632311"/>
          </a:xfrm>
          <a:prstGeom prst="rect">
            <a:avLst/>
          </a:prstGeom>
        </p:spPr>
        <p:txBody>
          <a:bodyPr wrap="square">
            <a:spAutoFit/>
          </a:bodyPr>
          <a:lstStyle/>
          <a:p>
            <a:pPr marL="342900" indent="-342900" algn="just">
              <a:buFont typeface="Wingdings" pitchFamily="2" charset="2"/>
              <a:buChar char="Ø"/>
            </a:pPr>
            <a:r>
              <a:rPr lang="sr-Latn-RS" dirty="0" smtClean="0"/>
              <a:t>1. Svaka Strana ugovornica treba da usvoji zakonodavne i druge mere, neophodne da bi se kao krivično delo u domaćem pravu propisalo kršenje autorskih prava, definisanih u zakonima te strane ugovornice, u skladu sa obavezama koje je preuzela po Pariskom ugovoru od 24. jula 1971. godine, kojim se revidira Bernska konvencija za zaštitu književnih i umetničkih dela, Sporazumu o komercijalnim aspektima prava na intelektualnu svojinu i NjIPO Ugovoru o autorskom pravu, izuzimajući sva moralna prava sadržana u tim konvencijama, kada su ta dela učinjena dobrovoljno, u obimu koji im daje </a:t>
            </a:r>
            <a:r>
              <a:rPr lang="sr-Latn-RS" b="1" dirty="0" smtClean="0">
                <a:solidFill>
                  <a:srgbClr val="FF0000"/>
                </a:solidFill>
              </a:rPr>
              <a:t>komercijalni karakter</a:t>
            </a:r>
            <a:r>
              <a:rPr lang="sr-Latn-RS" dirty="0" smtClean="0"/>
              <a:t> i preko računarskog sistema. </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3647152"/>
          </a:xfrm>
          <a:prstGeom prst="rect">
            <a:avLst/>
          </a:prstGeom>
        </p:spPr>
        <p:txBody>
          <a:bodyPr wrap="square">
            <a:spAutoFit/>
          </a:bodyPr>
          <a:lstStyle/>
          <a:p>
            <a:pPr marL="342900" indent="-342900" algn="just">
              <a:buFont typeface="Wingdings" pitchFamily="2" charset="2"/>
              <a:buChar char="ü"/>
            </a:pPr>
            <a:r>
              <a:rPr lang="sr-Latn-RS" sz="2100" dirty="0" smtClean="0"/>
              <a:t>U skladu sa članom 61 TRIPS sporazuma.</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Bavi se piraterijom u obimu koji joj daje komercijalni karakter.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Strane mogu ići i dalje od praga piraterije u obimu koji joj daje komercijalni karakter i propisati kao krivično delo i druge instance kršenja autorskih prava. </a:t>
            </a:r>
            <a:endParaRPr lang="en-US" sz="2100" dirty="0"/>
          </a:p>
        </p:txBody>
      </p:sp>
    </p:spTree>
    <p:extLst>
      <p:ext uri="{BB962C8B-B14F-4D97-AF65-F5344CB8AC3E}">
        <p14:creationId xmlns:p14="http://schemas.microsoft.com/office/powerpoint/2010/main" val="110279070"/>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79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79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10 – </a:t>
            </a:r>
            <a:r>
              <a:rPr lang="sr-Latn-RS" sz="3200" b="1" dirty="0"/>
              <a:t>Dela u vezi sa kršenjem</a:t>
            </a:r>
          </a:p>
          <a:p>
            <a:pPr algn="r"/>
            <a:r>
              <a:rPr lang="sr-Latn-RS" sz="3200" b="1" dirty="0"/>
              <a:t> autorskih i srodnih prava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324535"/>
          </a:xfrm>
          <a:prstGeom prst="rect">
            <a:avLst/>
          </a:prstGeom>
        </p:spPr>
        <p:txBody>
          <a:bodyPr wrap="square">
            <a:spAutoFit/>
          </a:bodyPr>
          <a:lstStyle/>
          <a:p>
            <a:pPr marL="342900" indent="-342900" algn="just">
              <a:buFont typeface="Wingdings" pitchFamily="2" charset="2"/>
              <a:buChar char="Ø"/>
            </a:pPr>
            <a:r>
              <a:rPr lang="en-US" sz="1600" dirty="0"/>
              <a:t>2. </a:t>
            </a:r>
            <a:r>
              <a:rPr lang="sr-Latn-RS" sz="1700" dirty="0" smtClean="0"/>
              <a:t>Svaka Strana ugovornica treba da usvoji zakonodavne i druge mere, neophodne da bi se kao krivično delo u domaćem pravu propisalo </a:t>
            </a:r>
            <a:r>
              <a:rPr lang="sr-Latn-RS" sz="1700" b="1" dirty="0" smtClean="0">
                <a:solidFill>
                  <a:srgbClr val="FF0000"/>
                </a:solidFill>
              </a:rPr>
              <a:t>kršenje srodnih prava</a:t>
            </a:r>
            <a:r>
              <a:rPr lang="sr-Latn-RS" sz="1700" dirty="0" smtClean="0"/>
              <a:t> definisanih u zakonima te strane ugovornice koji se odnose na obaveze koje je ona preuzela po </a:t>
            </a:r>
            <a:r>
              <a:rPr lang="sr-Latn-RS" sz="1700" b="1" dirty="0" smtClean="0">
                <a:solidFill>
                  <a:srgbClr val="FF0000"/>
                </a:solidFill>
              </a:rPr>
              <a:t>Međunarodnoj konvenciji o zaštiti izvođača, proizvođača fonograma i ustanova za radio-difuziju (Rimska konvencija), Sporazumu o komercijalnim aspektima prava na intelektualnu svojinu i </a:t>
            </a:r>
            <a:r>
              <a:rPr lang="en-US" sz="1700" b="1" dirty="0" smtClean="0">
                <a:solidFill>
                  <a:srgbClr val="FF0000"/>
                </a:solidFill>
              </a:rPr>
              <a:t>W</a:t>
            </a:r>
            <a:r>
              <a:rPr lang="sr-Latn-RS" sz="1700" b="1" dirty="0" smtClean="0">
                <a:solidFill>
                  <a:srgbClr val="FF0000"/>
                </a:solidFill>
              </a:rPr>
              <a:t>IPO Ugovoru o interpretacijama i fonogramima</a:t>
            </a:r>
            <a:r>
              <a:rPr lang="sr-Latn-RS" sz="1700" dirty="0" smtClean="0"/>
              <a:t>, izuzimajući sva moralna prava sadržana u tim konvencijama, kada su ta dela učinjena </a:t>
            </a:r>
            <a:r>
              <a:rPr lang="sr-Latn-RS" sz="1700" b="1" dirty="0" smtClean="0">
                <a:solidFill>
                  <a:srgbClr val="FF0000"/>
                </a:solidFill>
              </a:rPr>
              <a:t>dobrovoljno,</a:t>
            </a:r>
            <a:r>
              <a:rPr lang="sr-Latn-RS" sz="1700" dirty="0" smtClean="0"/>
              <a:t> u obimu koji ih kvalifikuje da imaju </a:t>
            </a:r>
            <a:r>
              <a:rPr lang="sr-Latn-RS" sz="1700" b="1" dirty="0" smtClean="0">
                <a:solidFill>
                  <a:srgbClr val="FF0000"/>
                </a:solidFill>
              </a:rPr>
              <a:t>komercijalni karakter</a:t>
            </a:r>
            <a:r>
              <a:rPr lang="sr-Latn-RS" sz="1700" dirty="0" smtClean="0"/>
              <a:t> i </a:t>
            </a:r>
            <a:r>
              <a:rPr lang="sr-Latn-RS" sz="1700" b="1" dirty="0" smtClean="0">
                <a:solidFill>
                  <a:srgbClr val="FF0000"/>
                </a:solidFill>
              </a:rPr>
              <a:t>preko računarskog sistema</a:t>
            </a:r>
            <a:r>
              <a:rPr lang="sr-Latn-RS" sz="1700" dirty="0" smtClean="0"/>
              <a:t>.</a:t>
            </a:r>
            <a:endParaRPr lang="sr-Latn-RS" sz="1700" b="1" dirty="0">
              <a:solidFill>
                <a:srgbClr val="FF0000"/>
              </a:solidFill>
            </a:endParaRPr>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939814"/>
          </a:xfrm>
          <a:prstGeom prst="rect">
            <a:avLst/>
          </a:prstGeom>
        </p:spPr>
        <p:txBody>
          <a:bodyPr wrap="square">
            <a:spAutoFit/>
          </a:bodyPr>
          <a:lstStyle/>
          <a:p>
            <a:pPr marL="342900" indent="-342900" algn="just">
              <a:buFont typeface="Wingdings" pitchFamily="2" charset="2"/>
              <a:buChar char="ü"/>
            </a:pPr>
            <a:r>
              <a:rPr lang="sr-Latn-RS" sz="2100" dirty="0" smtClean="0"/>
              <a:t>Inkriminiše dobrovoljne povrede srodnih prava, koja proističu iz sporazuma navedenih u ovom članu, kada se te povrede čine putem računarskog sistema i u obimu koji im daje komercijalni karakter.</a:t>
            </a:r>
          </a:p>
          <a:p>
            <a:pPr marL="342900" indent="-342900" algn="just">
              <a:buFont typeface="Wingdings" pitchFamily="2" charset="2"/>
              <a:buChar char="ü"/>
            </a:pPr>
            <a:endParaRPr lang="sr-Latn-RS" sz="2100" dirty="0" smtClean="0"/>
          </a:p>
          <a:p>
            <a:pPr marL="342900" indent="-342900" algn="just">
              <a:buFont typeface="Wingdings" pitchFamily="2" charset="2"/>
              <a:buChar char="ü"/>
            </a:pPr>
            <a:r>
              <a:rPr lang="sr-Latn-RS" sz="2100" dirty="0" smtClean="0"/>
              <a:t>Ovom odredbom se samo obezbeđuje da se kršenja postojećih srodnih prava, ustanovljenih u skladu sa međunarodnim obavezama, primenjuju na radnje počinjene putem računarskog sistema. </a:t>
            </a:r>
            <a:endParaRPr lang="sr-Latn-RS" sz="2100" dirty="0"/>
          </a:p>
        </p:txBody>
      </p:sp>
    </p:spTree>
    <p:extLst>
      <p:ext uri="{BB962C8B-B14F-4D97-AF65-F5344CB8AC3E}">
        <p14:creationId xmlns:p14="http://schemas.microsoft.com/office/powerpoint/2010/main" val="36212333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a:t>
            </a:fld>
            <a:endParaRPr lang="en-US"/>
          </a:p>
        </p:txBody>
      </p:sp>
      <p:sp>
        <p:nvSpPr>
          <p:cNvPr id="4" name="Rectangle 3">
            <a:extLst>
              <a:ext uri="{FF2B5EF4-FFF2-40B4-BE49-F238E27FC236}">
                <a16:creationId xmlns:a16="http://schemas.microsoft.com/office/drawing/2014/main"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Definicije</a:t>
            </a:r>
            <a:r>
              <a:rPr lang="en-GB" sz="3200" b="1" dirty="0" smtClean="0">
                <a:ea typeface="ＭＳ Ｐゴシック" charset="0"/>
                <a:cs typeface="ＭＳ Ｐゴシック" charset="0"/>
              </a:rPr>
              <a:t> </a:t>
            </a:r>
            <a:endParaRPr lang="en-GB" sz="3200" dirty="0"/>
          </a:p>
        </p:txBody>
      </p:sp>
      <p:sp>
        <p:nvSpPr>
          <p:cNvPr id="5" name="Slide Number Placeholder 1">
            <a:extLst>
              <a:ext uri="{FF2B5EF4-FFF2-40B4-BE49-F238E27FC236}">
                <a16:creationId xmlns:a16="http://schemas.microsoft.com/office/drawing/2014/main"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a:t>
            </a:fld>
            <a:endParaRPr lang="en-GB" dirty="0"/>
          </a:p>
        </p:txBody>
      </p:sp>
      <p:sp>
        <p:nvSpPr>
          <p:cNvPr id="6" name="TextBox 5">
            <a:extLst>
              <a:ext uri="{FF2B5EF4-FFF2-40B4-BE49-F238E27FC236}">
                <a16:creationId xmlns:a16="http://schemas.microsoft.com/office/drawing/2014/main"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a:t>
            </a:fld>
            <a:endParaRPr lang="en-GB" dirty="0">
              <a:solidFill>
                <a:schemeClr val="tx1"/>
              </a:solidFill>
            </a:endParaRPr>
          </a:p>
        </p:txBody>
      </p:sp>
      <p:sp>
        <p:nvSpPr>
          <p:cNvPr id="8" name="Rectangle 7">
            <a:extLst>
              <a:ext uri="{FF2B5EF4-FFF2-40B4-BE49-F238E27FC236}">
                <a16:creationId xmlns:a16="http://schemas.microsoft.com/office/drawing/2014/main"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Budimpeštanska konvencija</a:t>
            </a:r>
            <a:endParaRPr lang="en-GB" sz="3200" dirty="0"/>
          </a:p>
        </p:txBody>
      </p:sp>
      <p:pic>
        <p:nvPicPr>
          <p:cNvPr id="11" name="Picture 4">
            <a:extLst>
              <a:ext uri="{FF2B5EF4-FFF2-40B4-BE49-F238E27FC236}">
                <a16:creationId xmlns:a16="http://schemas.microsoft.com/office/drawing/2014/main"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690464274"/>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10 – </a:t>
            </a:r>
            <a:r>
              <a:rPr lang="sr-Latn-RS" sz="3200" b="1" dirty="0"/>
              <a:t>Dela u vezi sa kršenjem</a:t>
            </a:r>
          </a:p>
          <a:p>
            <a:pPr algn="r"/>
            <a:r>
              <a:rPr lang="sr-Latn-RS" sz="3200" b="1" dirty="0"/>
              <a:t> autorskih i srodnih prava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2800767"/>
          </a:xfrm>
          <a:prstGeom prst="rect">
            <a:avLst/>
          </a:prstGeom>
        </p:spPr>
        <p:txBody>
          <a:bodyPr wrap="square">
            <a:spAutoFit/>
          </a:bodyPr>
          <a:lstStyle/>
          <a:p>
            <a:pPr marL="342900" indent="-342900" algn="just">
              <a:buFont typeface="Wingdings" pitchFamily="2" charset="2"/>
              <a:buChar char="Ø"/>
            </a:pPr>
            <a:r>
              <a:rPr lang="sr-Latn-RS" sz="1600" dirty="0" smtClean="0"/>
              <a:t>3. Strana ugovornica može da zadrži pravo da </a:t>
            </a:r>
            <a:r>
              <a:rPr lang="sr-Latn-RS" sz="1600" b="1" dirty="0" smtClean="0">
                <a:solidFill>
                  <a:srgbClr val="FF0000"/>
                </a:solidFill>
              </a:rPr>
              <a:t>pod određenim okolnostima </a:t>
            </a:r>
            <a:r>
              <a:rPr lang="sr-Latn-RS" sz="1600" dirty="0" smtClean="0"/>
              <a:t>ne zahteva krivičnu odgovornost iz st. 1. i 2. ovog člana, pod uslovom da na raspolaganju stoje </a:t>
            </a:r>
            <a:r>
              <a:rPr lang="sr-Latn-RS" sz="1600" b="1" dirty="0" smtClean="0">
                <a:solidFill>
                  <a:srgbClr val="FF0000"/>
                </a:solidFill>
              </a:rPr>
              <a:t>druge vrste delotvornih pravnih sredstava</a:t>
            </a:r>
            <a:r>
              <a:rPr lang="sr-Latn-RS" sz="1600" dirty="0" smtClean="0"/>
              <a:t> i da ta </a:t>
            </a:r>
            <a:r>
              <a:rPr lang="sr-Latn-RS" sz="1600" b="1" dirty="0" smtClean="0">
                <a:solidFill>
                  <a:srgbClr val="FF0000"/>
                </a:solidFill>
              </a:rPr>
              <a:t>rezerva ne osporava međunarodne obaveze te strane ugovornice, definisane u međunarodnim instrumentima</a:t>
            </a:r>
            <a:r>
              <a:rPr lang="sr-Latn-RS" sz="1600" dirty="0" smtClean="0"/>
              <a:t> navedenim u st. 1. i 2. ovog člana.</a:t>
            </a:r>
            <a:endParaRPr lang="sr-Latn-RS" sz="17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293483"/>
          </a:xfrm>
          <a:prstGeom prst="rect">
            <a:avLst/>
          </a:prstGeom>
        </p:spPr>
        <p:txBody>
          <a:bodyPr wrap="square">
            <a:spAutoFit/>
          </a:bodyPr>
          <a:lstStyle/>
          <a:p>
            <a:pPr marL="342900" indent="-342900" algn="just">
              <a:buFont typeface="Wingdings" pitchFamily="2" charset="2"/>
              <a:buChar char="ü"/>
            </a:pPr>
            <a:r>
              <a:rPr lang="sr-Latn-RS" sz="2100" dirty="0" smtClean="0"/>
              <a:t>Određenim okolnostima može se opravdati da se krivična odgovornost ne zahteva za kršenje autorskih i srodnih prava, uključujući</a:t>
            </a:r>
            <a:endParaRPr lang="en-US" sz="2100" dirty="0"/>
          </a:p>
          <a:p>
            <a:pPr marL="800100" lvl="1" indent="-342900" algn="just">
              <a:buFont typeface="Wingdings" pitchFamily="2" charset="2"/>
              <a:buChar char="ü"/>
            </a:pPr>
            <a:r>
              <a:rPr lang="sr-Latn-RS" sz="2100" dirty="0"/>
              <a:t>p</a:t>
            </a:r>
            <a:r>
              <a:rPr lang="sr-Latn-RS" sz="2100" dirty="0" smtClean="0"/>
              <a:t>aralelni uvoz i</a:t>
            </a:r>
            <a:endParaRPr lang="en-US" sz="2100" dirty="0"/>
          </a:p>
          <a:p>
            <a:pPr marL="800100" lvl="1" indent="-342900" algn="just">
              <a:buFont typeface="Wingdings" pitchFamily="2" charset="2"/>
              <a:buChar char="ü"/>
            </a:pPr>
            <a:r>
              <a:rPr lang="sr-Latn-RS" sz="2100" dirty="0"/>
              <a:t>p</a:t>
            </a:r>
            <a:r>
              <a:rPr lang="sr-Latn-RS" sz="2100" dirty="0" smtClean="0"/>
              <a:t>ravo iznajmljivanja.</a:t>
            </a:r>
            <a:endParaRPr lang="en-US" sz="2100" dirty="0"/>
          </a:p>
          <a:p>
            <a:pPr marL="800100" lvl="1"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Ipak, delotvorna pravna sredstva (npr. građanskopravne ili administrativne mere) treba da budu na raspolaganju u tom slučaju. </a:t>
            </a:r>
            <a:r>
              <a:rPr lang="en-US" sz="2100" dirty="0" smtClean="0"/>
              <a:t> </a:t>
            </a:r>
            <a:endParaRPr lang="en-US" sz="2100" dirty="0"/>
          </a:p>
        </p:txBody>
      </p:sp>
    </p:spTree>
    <p:extLst>
      <p:ext uri="{BB962C8B-B14F-4D97-AF65-F5344CB8AC3E}">
        <p14:creationId xmlns:p14="http://schemas.microsoft.com/office/powerpoint/2010/main" val="173861909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11 </a:t>
            </a:r>
            <a:r>
              <a:rPr lang="en-GB" sz="3200" b="1" dirty="0"/>
              <a:t>– </a:t>
            </a:r>
            <a:r>
              <a:rPr lang="sr-Latn-RS" sz="3200" b="1" dirty="0" smtClean="0"/>
              <a:t>Pokušaj i pomaganje </a:t>
            </a:r>
          </a:p>
          <a:p>
            <a:pPr algn="r"/>
            <a:r>
              <a:rPr lang="sr-Latn-RS" sz="3200" b="1" dirty="0" smtClean="0"/>
              <a:t>ili podstrekivanje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016758"/>
          </a:xfrm>
          <a:prstGeom prst="rect">
            <a:avLst/>
          </a:prstGeom>
        </p:spPr>
        <p:txBody>
          <a:bodyPr wrap="square">
            <a:spAutoFit/>
          </a:bodyPr>
          <a:lstStyle/>
          <a:p>
            <a:pPr marL="342900" indent="-342900" algn="just">
              <a:buFont typeface="Wingdings" pitchFamily="2" charset="2"/>
              <a:buChar char="Ø"/>
            </a:pPr>
            <a:r>
              <a:rPr lang="sr-Latn-RS" sz="1600" dirty="0" smtClean="0"/>
              <a:t>1 Svaka Strana ugovornica treba da usvoji zakonodavne i druge mere, neophodne da bi se kao krivično delo u domaćem pravu propisalo </a:t>
            </a:r>
            <a:r>
              <a:rPr lang="sr-Latn-RS" sz="1600" b="1" dirty="0" smtClean="0">
                <a:solidFill>
                  <a:srgbClr val="FF0000"/>
                </a:solidFill>
              </a:rPr>
              <a:t>namerno pomaganje ili podstrekavanje </a:t>
            </a:r>
            <a:r>
              <a:rPr lang="sr-Latn-RS" sz="1600" dirty="0" smtClean="0"/>
              <a:t>na izvršenje nekog od dela propisanih u skladu sa čl. 2. do 10. ove konvencije, </a:t>
            </a:r>
            <a:r>
              <a:rPr lang="sr-Latn-RS" sz="1600" b="1" dirty="0" smtClean="0">
                <a:solidFill>
                  <a:srgbClr val="FF0000"/>
                </a:solidFill>
              </a:rPr>
              <a:t>s namerom da ta dela budu učinjena</a:t>
            </a:r>
            <a:r>
              <a:rPr lang="sr-Latn-RS" sz="1600" dirty="0" smtClean="0"/>
              <a:t>.</a:t>
            </a:r>
          </a:p>
          <a:p>
            <a:pPr algn="just"/>
            <a:endParaRPr lang="sr-Latn-RS" sz="1600" dirty="0" smtClean="0"/>
          </a:p>
          <a:p>
            <a:pPr marL="342900" indent="-342900" algn="just">
              <a:buFont typeface="Wingdings" pitchFamily="2" charset="2"/>
              <a:buChar char="Ø"/>
            </a:pPr>
            <a:r>
              <a:rPr lang="sr-Latn-RS" sz="1600" dirty="0" smtClean="0"/>
              <a:t>2 Svaka Strana ugovornica treba da usvoji zakonodavne i druge mere, neophodne da bi se kao krivično delo u domaćem pravu propisao pokušaj izvršenja nekog od dela propisanih u skladu sa čl. 3. do 5, 7, 8. i 9. stav 1. tačke a) i v) ove konvencije, kada je učinjen sa namerom. </a:t>
            </a:r>
          </a:p>
          <a:p>
            <a:pPr marL="342900" indent="-342900" algn="just">
              <a:buFont typeface="Wingdings" pitchFamily="2" charset="2"/>
              <a:buChar char="Ø"/>
            </a:pPr>
            <a:endParaRPr lang="sr-Latn-RS" sz="1600" dirty="0" smtClean="0"/>
          </a:p>
          <a:p>
            <a:pPr marL="342900" indent="-342900" algn="just">
              <a:buFont typeface="Wingdings" pitchFamily="2" charset="2"/>
              <a:buChar char="Ø"/>
            </a:pPr>
            <a:r>
              <a:rPr lang="sr-Latn-RS" sz="1600" dirty="0" smtClean="0"/>
              <a:t>3 Svaka Strana ugovornica može da zadrži pravo da ne primenjuje, u celini ili delimično, stav 2. ovog člana.</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3970318"/>
          </a:xfrm>
          <a:prstGeom prst="rect">
            <a:avLst/>
          </a:prstGeom>
        </p:spPr>
        <p:txBody>
          <a:bodyPr wrap="square">
            <a:spAutoFit/>
          </a:bodyPr>
          <a:lstStyle/>
          <a:p>
            <a:pPr marL="342900" indent="-342900" algn="just">
              <a:buFont typeface="Wingdings" pitchFamily="2" charset="2"/>
              <a:buChar char="ü"/>
            </a:pPr>
            <a:r>
              <a:rPr lang="sr-Latn-RS" sz="2100" dirty="0" smtClean="0"/>
              <a:t>Budimpeštanska konvencija zahteva inkriminisanje pomaganja ili podstrekivanja bilo kog dela utvrđenog ovim odredbama;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Mora postojati namera da delo bude počinjeno;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Davalac usluga koji obezbeđuje put za izvršenje dela, ali nema nameru izvršenja krivičnog dela, ne snosi odgovornost. </a:t>
            </a:r>
            <a:r>
              <a:rPr lang="en-US" sz="2100" dirty="0" smtClean="0"/>
              <a:t> </a:t>
            </a:r>
            <a:endParaRPr lang="en-US" sz="2100" dirty="0"/>
          </a:p>
        </p:txBody>
      </p:sp>
    </p:spTree>
    <p:extLst>
      <p:ext uri="{BB962C8B-B14F-4D97-AF65-F5344CB8AC3E}">
        <p14:creationId xmlns:p14="http://schemas.microsoft.com/office/powerpoint/2010/main" val="12528871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11 – </a:t>
            </a:r>
            <a:r>
              <a:rPr lang="sr-Latn-RS" sz="3200" b="1" dirty="0"/>
              <a:t>Pokušaj i pomaganje </a:t>
            </a:r>
          </a:p>
          <a:p>
            <a:pPr algn="r"/>
            <a:r>
              <a:rPr lang="sr-Latn-RS" sz="3200" b="1" dirty="0"/>
              <a:t>ili podstrekivanje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5016758"/>
          </a:xfrm>
          <a:prstGeom prst="rect">
            <a:avLst/>
          </a:prstGeom>
        </p:spPr>
        <p:txBody>
          <a:bodyPr wrap="square">
            <a:spAutoFit/>
          </a:bodyPr>
          <a:lstStyle/>
          <a:p>
            <a:pPr marL="342900" indent="-342900" algn="just">
              <a:buFont typeface="Wingdings" pitchFamily="2" charset="2"/>
              <a:buChar char="Ø"/>
            </a:pPr>
            <a:r>
              <a:rPr lang="sr-Latn-RS" sz="1600" dirty="0"/>
              <a:t>1 Svaka Strana ugovornica treba da usvoji zakonodavne i druge mere, neophodne da bi se kao krivično delo u domaćem pravu propisalo namerno pomaganje ili podstrekavanje na izvršenje nekog od dela propisanih u skladu sa čl. 2. do 10. ove konvencije, s namerom da ta dela budu učinjena.</a:t>
            </a:r>
          </a:p>
          <a:p>
            <a:pPr algn="just"/>
            <a:endParaRPr lang="sr-Latn-RS" sz="1600" dirty="0"/>
          </a:p>
          <a:p>
            <a:pPr marL="342900" indent="-342900" algn="just">
              <a:buFont typeface="Wingdings" pitchFamily="2" charset="2"/>
              <a:buChar char="Ø"/>
            </a:pPr>
            <a:r>
              <a:rPr lang="sr-Latn-RS" sz="1600" dirty="0"/>
              <a:t>2 Svaka Strana ugovornica treba da usvoji zakonodavne i druge mere, neophodne da bi se kao krivično delo u domaćem pravu propisao </a:t>
            </a:r>
            <a:r>
              <a:rPr lang="sr-Latn-RS" sz="1600" b="1" dirty="0">
                <a:solidFill>
                  <a:srgbClr val="FF0000"/>
                </a:solidFill>
              </a:rPr>
              <a:t>pokušaj izvršenja nekog od dela </a:t>
            </a:r>
            <a:r>
              <a:rPr lang="sr-Latn-RS" sz="1600" dirty="0"/>
              <a:t>propisanih u skladu sa </a:t>
            </a:r>
            <a:r>
              <a:rPr lang="sr-Latn-RS" sz="1600" b="1" dirty="0">
                <a:solidFill>
                  <a:srgbClr val="FF0000"/>
                </a:solidFill>
              </a:rPr>
              <a:t>čl. 3. do 5, 7, 8. i 9. stav 1. </a:t>
            </a:r>
            <a:r>
              <a:rPr lang="sr-Latn-RS" sz="1600" b="1" dirty="0" smtClean="0">
                <a:solidFill>
                  <a:srgbClr val="FF0000"/>
                </a:solidFill>
              </a:rPr>
              <a:t>tačke </a:t>
            </a:r>
            <a:r>
              <a:rPr lang="sr-Latn-RS" sz="1600" b="1" dirty="0">
                <a:solidFill>
                  <a:srgbClr val="FF0000"/>
                </a:solidFill>
              </a:rPr>
              <a:t>a) i v) </a:t>
            </a:r>
            <a:r>
              <a:rPr lang="sr-Latn-RS" sz="1600" dirty="0"/>
              <a:t>ove konvencije, kada je učinjen sa namerom. </a:t>
            </a:r>
          </a:p>
          <a:p>
            <a:pPr marL="342900" indent="-342900" algn="just">
              <a:buFont typeface="Wingdings" pitchFamily="2" charset="2"/>
              <a:buChar char="Ø"/>
            </a:pPr>
            <a:endParaRPr lang="sr-Latn-RS" sz="1600" dirty="0"/>
          </a:p>
          <a:p>
            <a:pPr marL="342900" indent="-342900" algn="just">
              <a:buFont typeface="Wingdings" pitchFamily="2" charset="2"/>
              <a:buChar char="Ø"/>
            </a:pPr>
            <a:r>
              <a:rPr lang="sr-Latn-RS" sz="1600" dirty="0"/>
              <a:t>3 Svaka Strana ugovornica </a:t>
            </a:r>
            <a:r>
              <a:rPr lang="sr-Latn-RS" sz="1600" b="1" dirty="0">
                <a:solidFill>
                  <a:srgbClr val="FF0000"/>
                </a:solidFill>
              </a:rPr>
              <a:t>može da zadrži pravo da ne primenjuje, u celini ili delimično, stav 2. </a:t>
            </a:r>
            <a:r>
              <a:rPr lang="sr-Latn-RS" sz="1600" dirty="0"/>
              <a:t>ovog </a:t>
            </a:r>
            <a:r>
              <a:rPr lang="sr-Latn-RS" sz="1600" dirty="0" smtClean="0"/>
              <a:t>člana</a:t>
            </a:r>
            <a:r>
              <a:rPr lang="en-US" sz="1600" dirty="0" smtClean="0"/>
              <a:t>.</a:t>
            </a:r>
            <a:endParaRPr lang="en-GB"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376057" y="1087156"/>
            <a:ext cx="4608326" cy="5586145"/>
          </a:xfrm>
          <a:prstGeom prst="rect">
            <a:avLst/>
          </a:prstGeom>
        </p:spPr>
        <p:txBody>
          <a:bodyPr wrap="square">
            <a:spAutoFit/>
          </a:bodyPr>
          <a:lstStyle/>
          <a:p>
            <a:pPr marL="342900" indent="-342900" algn="just">
              <a:buFont typeface="Wingdings" pitchFamily="2" charset="2"/>
              <a:buChar char="ü"/>
            </a:pPr>
            <a:r>
              <a:rPr lang="sr-Latn-RS" sz="2100" dirty="0" smtClean="0"/>
              <a:t>Budimpeštanska konvencija ne zahteva inkriminisanje pokušaja svih dela;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Razlog za to je što je teško predvideti pokušaje određenih dela (npr. pokušaj nuđenja ili stavljanja na raspolaganje dečije pornografije</a:t>
            </a:r>
            <a:r>
              <a:rPr lang="en-US" sz="2100" dirty="0" smtClean="0"/>
              <a:t>)</a:t>
            </a:r>
            <a:r>
              <a:rPr lang="sr-Latn-RS" sz="2100" dirty="0" smtClean="0"/>
              <a:t>;</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Pokušaj mora biti nameran kako bi podrazumevao krivičnu odgovornost; </a:t>
            </a:r>
            <a:r>
              <a:rPr lang="en-US" sz="2100" dirty="0" smtClean="0"/>
              <a:t> </a:t>
            </a:r>
            <a:endParaRPr lang="en-US" sz="2100" dirty="0"/>
          </a:p>
          <a:p>
            <a:pPr marL="342900" indent="-342900" algn="just">
              <a:buFont typeface="Wingdings" pitchFamily="2" charset="2"/>
              <a:buChar char="ü"/>
            </a:pPr>
            <a:endParaRPr lang="en-US" sz="2100" dirty="0"/>
          </a:p>
          <a:p>
            <a:pPr marL="342900" indent="-342900" algn="just">
              <a:buFont typeface="Wingdings" pitchFamily="2" charset="2"/>
              <a:buChar char="ü"/>
            </a:pPr>
            <a:r>
              <a:rPr lang="sr-Latn-RS" sz="2100" dirty="0" smtClean="0"/>
              <a:t>Strane mogu zadržati pravo da pokušaj ne propišu kao krivično delo, u celini ili delimično. </a:t>
            </a:r>
            <a:endParaRPr lang="en-US" sz="2100" dirty="0"/>
          </a:p>
        </p:txBody>
      </p:sp>
    </p:spTree>
    <p:extLst>
      <p:ext uri="{BB962C8B-B14F-4D97-AF65-F5344CB8AC3E}">
        <p14:creationId xmlns:p14="http://schemas.microsoft.com/office/powerpoint/2010/main" val="2416009604"/>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a:t>
            </a:r>
            <a:r>
              <a:rPr lang="en-GB" sz="3200" b="1" dirty="0" smtClean="0"/>
              <a:t>12 </a:t>
            </a:r>
            <a:r>
              <a:rPr lang="en-GB" sz="3200" b="1" dirty="0"/>
              <a:t>– </a:t>
            </a:r>
            <a:r>
              <a:rPr lang="sr-Latn-RS" sz="3200" b="1" dirty="0" smtClean="0"/>
              <a:t>Odgovornost pravnog lica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3847207"/>
          </a:xfrm>
          <a:prstGeom prst="rect">
            <a:avLst/>
          </a:prstGeom>
        </p:spPr>
        <p:txBody>
          <a:bodyPr wrap="square">
            <a:spAutoFit/>
          </a:bodyPr>
          <a:lstStyle/>
          <a:p>
            <a:pPr marL="342900" indent="-342900" algn="just">
              <a:buFont typeface="Wingdings" pitchFamily="2" charset="2"/>
              <a:buChar char="Ø"/>
            </a:pPr>
            <a:r>
              <a:rPr lang="sr-Latn-RS" sz="1600" dirty="0" smtClean="0"/>
              <a:t>1 Svaka Strana ugovornica treba da usvoji zakonodavne i druge mere, neophodne da bi se obezbedilo da se </a:t>
            </a:r>
            <a:r>
              <a:rPr lang="sr-Latn-RS" sz="1600" b="1" dirty="0" smtClean="0">
                <a:solidFill>
                  <a:srgbClr val="FF0000"/>
                </a:solidFill>
              </a:rPr>
              <a:t>pravna lica smatraju odgovornim</a:t>
            </a:r>
            <a:r>
              <a:rPr lang="sr-Latn-RS" sz="1600" dirty="0" smtClean="0"/>
              <a:t> za krivična dela propisana u skladu sa ovom konvencijom, a koja je </a:t>
            </a:r>
            <a:r>
              <a:rPr lang="sr-Latn-RS" sz="1600" b="1" dirty="0" smtClean="0">
                <a:solidFill>
                  <a:srgbClr val="FF0000"/>
                </a:solidFill>
              </a:rPr>
              <a:t>u njihovu korist izvršilo bilo koje fizičko lice</a:t>
            </a:r>
            <a:r>
              <a:rPr lang="sr-Latn-RS" sz="1600" dirty="0" smtClean="0"/>
              <a:t>, delujući kao pojedinac ili kao član organa pravnog lica, ako ima </a:t>
            </a:r>
            <a:r>
              <a:rPr lang="sr-Latn-RS" sz="1600" b="1" dirty="0" smtClean="0">
                <a:solidFill>
                  <a:srgbClr val="FF0000"/>
                </a:solidFill>
              </a:rPr>
              <a:t>rukovodeću ulogu </a:t>
            </a:r>
            <a:r>
              <a:rPr lang="sr-Latn-RS" sz="1600" dirty="0" smtClean="0"/>
              <a:t>u pravnom licu, na osnovu: </a:t>
            </a:r>
          </a:p>
          <a:p>
            <a:pPr lvl="1" algn="just"/>
            <a:r>
              <a:rPr lang="sr-Latn-RS" sz="1600" dirty="0" smtClean="0"/>
              <a:t>a </a:t>
            </a:r>
            <a:r>
              <a:rPr lang="sr-Latn-RS" sz="1600" b="1" dirty="0" smtClean="0">
                <a:solidFill>
                  <a:srgbClr val="FF0000"/>
                </a:solidFill>
              </a:rPr>
              <a:t>ovlašćenja da zastupa </a:t>
            </a:r>
            <a:r>
              <a:rPr lang="sr-Latn-RS" sz="1600" dirty="0" smtClean="0"/>
              <a:t>pravno lice; </a:t>
            </a:r>
          </a:p>
          <a:p>
            <a:pPr lvl="1" algn="just"/>
            <a:r>
              <a:rPr lang="sr-Latn-RS" sz="1600" dirty="0" smtClean="0"/>
              <a:t>b ovlašćenja da </a:t>
            </a:r>
            <a:r>
              <a:rPr lang="sr-Latn-RS" sz="1600" b="1" dirty="0" smtClean="0">
                <a:solidFill>
                  <a:srgbClr val="FF0000"/>
                </a:solidFill>
              </a:rPr>
              <a:t>donosi odluke </a:t>
            </a:r>
            <a:r>
              <a:rPr lang="sr-Latn-RS" sz="1600" dirty="0" smtClean="0"/>
              <a:t>u ime pravnog lica;</a:t>
            </a:r>
          </a:p>
          <a:p>
            <a:pPr lvl="1" algn="just"/>
            <a:r>
              <a:rPr lang="sr-Latn-RS" sz="1600" dirty="0" smtClean="0"/>
              <a:t>v </a:t>
            </a:r>
            <a:r>
              <a:rPr lang="sr-Latn-RS" sz="1600" b="1" dirty="0" smtClean="0">
                <a:solidFill>
                  <a:srgbClr val="FF0000"/>
                </a:solidFill>
              </a:rPr>
              <a:t>ovlašćenja da vrši kontrolu </a:t>
            </a:r>
            <a:r>
              <a:rPr lang="sr-Latn-RS" sz="1600" dirty="0" smtClean="0"/>
              <a:t>unutar pravnog lica.</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376057" y="1061434"/>
            <a:ext cx="4608326" cy="5324535"/>
          </a:xfrm>
          <a:prstGeom prst="rect">
            <a:avLst/>
          </a:prstGeom>
        </p:spPr>
        <p:txBody>
          <a:bodyPr wrap="square">
            <a:spAutoFit/>
          </a:bodyPr>
          <a:lstStyle/>
          <a:p>
            <a:pPr marL="342900" indent="-342900" algn="just">
              <a:buFont typeface="Wingdings" pitchFamily="2" charset="2"/>
              <a:buChar char="ü"/>
            </a:pPr>
            <a:r>
              <a:rPr lang="sr-Latn-RS" sz="2000" dirty="0" smtClean="0"/>
              <a:t>Potrebno je zadovoljiti četiri uslova kao bi se pravno lice smatralo odgovornim za krivično delo</a:t>
            </a:r>
            <a:r>
              <a:rPr lang="en-US" sz="2000" dirty="0" smtClean="0"/>
              <a:t>:</a:t>
            </a:r>
            <a:endParaRPr lang="en-US" sz="2000" dirty="0"/>
          </a:p>
          <a:p>
            <a:pPr marL="800100" lvl="1" indent="-342900" algn="just">
              <a:buFont typeface="Wingdings" pitchFamily="2" charset="2"/>
              <a:buChar char="ü"/>
            </a:pPr>
            <a:r>
              <a:rPr lang="sr-Latn-RS" sz="2000" dirty="0" smtClean="0"/>
              <a:t>Izvršenje dela prema Budimpeštanskoj konvenciji; </a:t>
            </a:r>
            <a:endParaRPr lang="en-US" sz="2000" dirty="0"/>
          </a:p>
          <a:p>
            <a:pPr marL="800100" lvl="1" indent="-342900" algn="just">
              <a:buFont typeface="Wingdings" pitchFamily="2" charset="2"/>
              <a:buChar char="ü"/>
            </a:pPr>
            <a:r>
              <a:rPr lang="sr-Latn-RS" sz="2000" dirty="0" smtClean="0"/>
              <a:t>Delo mora biti učinjeno u korist pravnog lica; </a:t>
            </a:r>
            <a:endParaRPr lang="en-US" sz="2000" dirty="0"/>
          </a:p>
          <a:p>
            <a:pPr marL="800100" lvl="1" indent="-342900" algn="just">
              <a:buFont typeface="Wingdings" pitchFamily="2" charset="2"/>
              <a:buChar char="ü"/>
            </a:pPr>
            <a:r>
              <a:rPr lang="sr-Latn-RS" sz="2000" dirty="0" smtClean="0"/>
              <a:t>Delo mora da izvrši lice koje ima „rukovodeću ulogu“ (visoki položaj u organizaciji);</a:t>
            </a:r>
            <a:r>
              <a:rPr lang="en-US" sz="2000" dirty="0" smtClean="0"/>
              <a:t> </a:t>
            </a:r>
            <a:endParaRPr lang="en-US" sz="2000" dirty="0"/>
          </a:p>
          <a:p>
            <a:pPr marL="800100" lvl="1" indent="-342900" algn="just">
              <a:buFont typeface="Wingdings" pitchFamily="2" charset="2"/>
              <a:buChar char="ü"/>
            </a:pPr>
            <a:r>
              <a:rPr lang="sr-Latn-RS" sz="2000" dirty="0" smtClean="0"/>
              <a:t>Lice s rukovodećom ulogom i na rukovodećem položaju mora da deluje na osnovu</a:t>
            </a:r>
            <a:r>
              <a:rPr lang="en-US" sz="2000" dirty="0" smtClean="0"/>
              <a:t>:</a:t>
            </a:r>
            <a:endParaRPr lang="en-US" sz="2000" dirty="0"/>
          </a:p>
          <a:p>
            <a:pPr marL="1257300" lvl="2" indent="-342900" algn="just">
              <a:buFont typeface="Wingdings" pitchFamily="2" charset="2"/>
              <a:buChar char="ü"/>
            </a:pPr>
            <a:r>
              <a:rPr lang="sr-Latn-RS" sz="2000" dirty="0"/>
              <a:t>o</a:t>
            </a:r>
            <a:r>
              <a:rPr lang="sr-Latn-RS" sz="2000" dirty="0" smtClean="0"/>
              <a:t>vlašćenja da zastupa; </a:t>
            </a:r>
            <a:endParaRPr lang="en-US" sz="2000" dirty="0"/>
          </a:p>
          <a:p>
            <a:pPr marL="1257300" lvl="2" indent="-342900" algn="just">
              <a:buFont typeface="Wingdings" pitchFamily="2" charset="2"/>
              <a:buChar char="ü"/>
            </a:pPr>
            <a:r>
              <a:rPr lang="sr-Latn-RS" sz="2000" dirty="0"/>
              <a:t>o</a:t>
            </a:r>
            <a:r>
              <a:rPr lang="sr-Latn-RS" sz="2000" dirty="0" smtClean="0"/>
              <a:t>vlašćenja da donosi odluke; </a:t>
            </a:r>
            <a:endParaRPr lang="en-US" sz="2000" dirty="0"/>
          </a:p>
          <a:p>
            <a:pPr marL="1257300" lvl="2" indent="-342900" algn="just">
              <a:buFont typeface="Wingdings" pitchFamily="2" charset="2"/>
              <a:buChar char="ü"/>
            </a:pPr>
            <a:r>
              <a:rPr lang="sr-Latn-RS" sz="2000" dirty="0"/>
              <a:t>o</a:t>
            </a:r>
            <a:r>
              <a:rPr lang="sr-Latn-RS" sz="2000" dirty="0" smtClean="0"/>
              <a:t>vlašćenja da vrši kontrolu.</a:t>
            </a:r>
            <a:endParaRPr lang="en-US" sz="2000" dirty="0"/>
          </a:p>
        </p:txBody>
      </p:sp>
    </p:spTree>
    <p:extLst>
      <p:ext uri="{BB962C8B-B14F-4D97-AF65-F5344CB8AC3E}">
        <p14:creationId xmlns:p14="http://schemas.microsoft.com/office/powerpoint/2010/main" val="399969976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a:t>
            </a:r>
            <a:r>
              <a:rPr lang="en-GB" sz="3200" b="1" dirty="0"/>
              <a:t>12 – </a:t>
            </a:r>
            <a:r>
              <a:rPr lang="sr-Latn-RS" sz="3200" b="1" dirty="0"/>
              <a:t>Odgovornost pravnog lica</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1039367"/>
            <a:ext cx="4376057" cy="4893647"/>
          </a:xfrm>
          <a:prstGeom prst="rect">
            <a:avLst/>
          </a:prstGeom>
        </p:spPr>
        <p:txBody>
          <a:bodyPr wrap="square">
            <a:spAutoFit/>
          </a:bodyPr>
          <a:lstStyle/>
          <a:p>
            <a:pPr marL="342900" indent="-342900" algn="just">
              <a:buFont typeface="Wingdings" pitchFamily="2" charset="2"/>
              <a:buChar char="Ø"/>
            </a:pPr>
            <a:r>
              <a:rPr lang="sr-Latn-RS" sz="1600" dirty="0" smtClean="0"/>
              <a:t>2 Osim slučajeva koji su predviđeni u stavu 1. ovog člana, svaka Strana ugovornica treba da preduzme mere neophodne da bi se obezbedilo da se pravno lice smatra odgovornim kada je </a:t>
            </a:r>
            <a:r>
              <a:rPr lang="sr-Latn-RS" sz="1600" b="1" dirty="0" smtClean="0">
                <a:solidFill>
                  <a:srgbClr val="FF0000"/>
                </a:solidFill>
              </a:rPr>
              <a:t>nepostojanje nadzora ili kontrole od strane fizičkog lica, navedenog u stavu 1. ovog člana, omogućilo izvršenje </a:t>
            </a:r>
            <a:r>
              <a:rPr lang="sr-Latn-RS" sz="1600" dirty="0" smtClean="0"/>
              <a:t>krivičnog dela, propisanog u skladu sa ovom konvencijom, koje je izvršilo fizičko lice </a:t>
            </a:r>
            <a:r>
              <a:rPr lang="sr-Latn-RS" sz="1600" b="1" dirty="0" smtClean="0">
                <a:solidFill>
                  <a:srgbClr val="FF0000"/>
                </a:solidFill>
              </a:rPr>
              <a:t>u korist tog pravnog lica, na osnovu ovlašćenja pravnog lica</a:t>
            </a:r>
            <a:r>
              <a:rPr lang="sr-Latn-RS" sz="1600" b="1" dirty="0"/>
              <a:t>.</a:t>
            </a:r>
            <a:endParaRPr lang="sr-Latn-RS" sz="1600" dirty="0" smtClean="0"/>
          </a:p>
          <a:p>
            <a:pPr marL="342900" indent="-342900" algn="just">
              <a:buFont typeface="Wingdings" pitchFamily="2" charset="2"/>
              <a:buChar char="Ø"/>
            </a:pPr>
            <a:r>
              <a:rPr lang="sr-Latn-RS" sz="1600" dirty="0" smtClean="0"/>
              <a:t>3 U zavisnosti od pravnih načela Strane ugovornice, odgovornost pravnog lica može biti krivična, građanska ili administrativna. </a:t>
            </a:r>
          </a:p>
          <a:p>
            <a:pPr marL="342900" indent="-342900" algn="just">
              <a:buFont typeface="Wingdings" pitchFamily="2" charset="2"/>
              <a:buChar char="Ø"/>
            </a:pPr>
            <a:r>
              <a:rPr lang="sr-Latn-RS" sz="1600" dirty="0" smtClean="0"/>
              <a:t>4 Ta odgovornost ne isključuje krivičnu odgovornost fizičkih lica koja su izvršila delo.</a:t>
            </a:r>
            <a:endParaRPr lang="sr-Latn-RS" sz="1600" dirty="0"/>
          </a:p>
        </p:txBody>
      </p:sp>
      <p:sp>
        <p:nvSpPr>
          <p:cNvPr id="6" name="Rectangle 5">
            <a:extLst>
              <a:ext uri="{FF2B5EF4-FFF2-40B4-BE49-F238E27FC236}">
                <a16:creationId xmlns:a16="http://schemas.microsoft.com/office/drawing/2014/main" id="{524B6456-681F-2F44-A01A-AD3514E81BD2}"/>
              </a:ext>
            </a:extLst>
          </p:cNvPr>
          <p:cNvSpPr/>
          <p:nvPr/>
        </p:nvSpPr>
        <p:spPr>
          <a:xfrm>
            <a:off x="4414130" y="1287212"/>
            <a:ext cx="4608326" cy="4801314"/>
          </a:xfrm>
          <a:prstGeom prst="rect">
            <a:avLst/>
          </a:prstGeom>
        </p:spPr>
        <p:txBody>
          <a:bodyPr wrap="square">
            <a:spAutoFit/>
          </a:bodyPr>
          <a:lstStyle/>
          <a:p>
            <a:pPr marL="342900" indent="-342900" algn="just">
              <a:buFont typeface="Wingdings" pitchFamily="2" charset="2"/>
              <a:buChar char="ü"/>
            </a:pPr>
            <a:r>
              <a:rPr lang="sr-Latn-RS" dirty="0" smtClean="0"/>
              <a:t>Pravna lica mogu se smatrati odgovornim i kada krivično delo počini lice koje nije na rukovodećem položaju (zaposleni, na primer, ili predstavnik koji deluje u okviru svojih ovlašćenja), ukoliko je </a:t>
            </a:r>
            <a:endParaRPr lang="en-US" dirty="0" smtClean="0"/>
          </a:p>
          <a:p>
            <a:pPr marL="800100" lvl="1" indent="-342900" algn="just">
              <a:buFont typeface="Wingdings" pitchFamily="2" charset="2"/>
              <a:buChar char="ü"/>
            </a:pPr>
            <a:r>
              <a:rPr lang="sr-Latn-RS" dirty="0" smtClean="0"/>
              <a:t>delo učinio takav zaposleni ili predstavnik; </a:t>
            </a:r>
            <a:r>
              <a:rPr lang="en-US" dirty="0" smtClean="0"/>
              <a:t> </a:t>
            </a:r>
          </a:p>
          <a:p>
            <a:pPr marL="800100" lvl="1" indent="-342900" algn="just">
              <a:buFont typeface="Wingdings" pitchFamily="2" charset="2"/>
              <a:buChar char="ü"/>
            </a:pPr>
            <a:r>
              <a:rPr lang="sr-Latn-RS" dirty="0" smtClean="0"/>
              <a:t>delo izvršeno u korist pravnog lica; </a:t>
            </a:r>
            <a:endParaRPr lang="en-US" dirty="0"/>
          </a:p>
          <a:p>
            <a:pPr marL="800100" lvl="1" indent="-342900" algn="just">
              <a:buFont typeface="Wingdings" pitchFamily="2" charset="2"/>
              <a:buChar char="ü"/>
            </a:pPr>
            <a:r>
              <a:rPr lang="sr-Latn-RS" dirty="0"/>
              <a:t>i</a:t>
            </a:r>
            <a:r>
              <a:rPr lang="sr-Latn-RS" dirty="0" smtClean="0"/>
              <a:t>zvršenje omogućeno jer je lice na rukovodećem položaju propustilo da preduzme razumne ili odgovarajuće mere u pogledu nadzora nad zaposlenim/predstavnikom; </a:t>
            </a:r>
          </a:p>
          <a:p>
            <a:pPr marL="800100" lvl="1" indent="-342900" algn="just">
              <a:buFont typeface="Wingdings" pitchFamily="2" charset="2"/>
              <a:buChar char="ü"/>
            </a:pPr>
            <a:r>
              <a:rPr lang="sr-Latn-RS" dirty="0" smtClean="0"/>
              <a:t>ukoliko se ne nalaže opšti nadzor nad komunikacijom zaposlenih; </a:t>
            </a:r>
            <a:endParaRPr lang="en-US" dirty="0"/>
          </a:p>
        </p:txBody>
      </p:sp>
    </p:spTree>
    <p:extLst>
      <p:ext uri="{BB962C8B-B14F-4D97-AF65-F5344CB8AC3E}">
        <p14:creationId xmlns:p14="http://schemas.microsoft.com/office/powerpoint/2010/main" val="2132910424"/>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971058752"/>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908632667"/>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114777748"/>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031154531"/>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3192C9F-2AD7-4C54-9238-90305F80B425}"/>
              </a:ext>
            </a:extLst>
          </p:cNvPr>
          <p:cNvSpPr>
            <a:spLocks noGrp="1"/>
          </p:cNvSpPr>
          <p:nvPr>
            <p:ph type="sldNum" sz="quarter" idx="12"/>
          </p:nvPr>
        </p:nvSpPr>
        <p:spPr/>
        <p:txBody>
          <a:bodyPr/>
          <a:lstStyle/>
          <a:p>
            <a:pPr>
              <a:defRPr/>
            </a:pPr>
            <a:fld id="{0E1F2CE5-82EE-4D86-A1BA-A62E2F853B8E}" type="slidenum">
              <a:rPr lang="en-US" smtClean="0"/>
              <a:pPr>
                <a:defRPr/>
              </a:pPr>
              <a:t>87</a:t>
            </a:fld>
            <a:endParaRPr lang="en-US"/>
          </a:p>
        </p:txBody>
      </p:sp>
      <p:sp>
        <p:nvSpPr>
          <p:cNvPr id="4" name="Rectangle 3">
            <a:extLst>
              <a:ext uri="{FF2B5EF4-FFF2-40B4-BE49-F238E27FC236}">
                <a16:creationId xmlns:a16="http://schemas.microsoft.com/office/drawing/2014/main" id="{FB9E695E-435F-4045-AA8F-F94C84B820B0}"/>
              </a:ext>
            </a:extLst>
          </p:cNvPr>
          <p:cNvSpPr/>
          <p:nvPr/>
        </p:nvSpPr>
        <p:spPr>
          <a:xfrm>
            <a:off x="309489" y="3185856"/>
            <a:ext cx="8525021" cy="486287"/>
          </a:xfrm>
          <a:prstGeom prst="rect">
            <a:avLst/>
          </a:prstGeom>
        </p:spPr>
        <p:txBody>
          <a:bodyPr wrap="square">
            <a:spAutoFit/>
          </a:bodyPr>
          <a:lstStyle/>
          <a:p>
            <a:pPr algn="ctr" eaLnBrk="1" hangingPunct="1">
              <a:lnSpc>
                <a:spcPct val="80000"/>
              </a:lnSpc>
            </a:pPr>
            <a:r>
              <a:rPr lang="sr-Latn-RS" sz="3200" b="1" dirty="0" smtClean="0">
                <a:ea typeface="ＭＳ Ｐゴシック" charset="0"/>
                <a:cs typeface="ＭＳ Ｐゴシック" charset="0"/>
              </a:rPr>
              <a:t>Procesno pravo</a:t>
            </a:r>
            <a:endParaRPr lang="en-GB" sz="3200" dirty="0"/>
          </a:p>
        </p:txBody>
      </p:sp>
      <p:sp>
        <p:nvSpPr>
          <p:cNvPr id="5" name="Slide Number Placeholder 1">
            <a:extLst>
              <a:ext uri="{FF2B5EF4-FFF2-40B4-BE49-F238E27FC236}">
                <a16:creationId xmlns:a16="http://schemas.microsoft.com/office/drawing/2014/main" id="{4B02DD63-4F5F-4594-BD46-34BC99D61B5F}"/>
              </a:ext>
            </a:extLst>
          </p:cNvPr>
          <p:cNvSpPr txBox="1">
            <a:spLocks/>
          </p:cNvSpPr>
          <p:nvPr/>
        </p:nvSpPr>
        <p:spPr>
          <a:xfrm>
            <a:off x="6409184" y="6521407"/>
            <a:ext cx="2133600" cy="365125"/>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200" kern="1200">
                <a:solidFill>
                  <a:srgbClr val="898989"/>
                </a:solidFill>
                <a:latin typeface="Calibri" pitchFamily="34" charset="0"/>
                <a:ea typeface="ＭＳ Ｐゴシック" pitchFamily="34" charset="-128"/>
                <a:cs typeface="+mn-cs"/>
              </a:defRPr>
            </a:lvl1pPr>
            <a:lvl2pPr marL="4572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2pPr>
            <a:lvl3pPr marL="9144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3pPr>
            <a:lvl4pPr marL="13716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4pPr>
            <a:lvl5pPr marL="1828800" algn="l" defTabSz="457200" rtl="0" fontAlgn="base">
              <a:spcBef>
                <a:spcPct val="0"/>
              </a:spcBef>
              <a:spcAft>
                <a:spcPct val="0"/>
              </a:spcAft>
              <a:defRPr kern="1200">
                <a:solidFill>
                  <a:schemeClr val="tx1"/>
                </a:solidFill>
                <a:latin typeface="Arial" pitchFamily="34" charset="0"/>
                <a:ea typeface="ＭＳ Ｐゴシック" pitchFamily="34" charset="-128"/>
                <a:cs typeface="+mn-cs"/>
              </a:defRPr>
            </a:lvl5pPr>
            <a:lvl6pPr marL="2286000" algn="l" defTabSz="914400" rtl="0" eaLnBrk="1" latinLnBrk="0" hangingPunct="1">
              <a:defRPr kern="1200">
                <a:solidFill>
                  <a:schemeClr val="tx1"/>
                </a:solidFill>
                <a:latin typeface="Arial" pitchFamily="34" charset="0"/>
                <a:ea typeface="ＭＳ Ｐゴシック" pitchFamily="34" charset="-128"/>
                <a:cs typeface="+mn-cs"/>
              </a:defRPr>
            </a:lvl6pPr>
            <a:lvl7pPr marL="2743200" algn="l" defTabSz="914400" rtl="0" eaLnBrk="1" latinLnBrk="0" hangingPunct="1">
              <a:defRPr kern="1200">
                <a:solidFill>
                  <a:schemeClr val="tx1"/>
                </a:solidFill>
                <a:latin typeface="Arial" pitchFamily="34" charset="0"/>
                <a:ea typeface="ＭＳ Ｐゴシック" pitchFamily="34" charset="-128"/>
                <a:cs typeface="+mn-cs"/>
              </a:defRPr>
            </a:lvl7pPr>
            <a:lvl8pPr marL="3200400" algn="l" defTabSz="914400" rtl="0" eaLnBrk="1" latinLnBrk="0" hangingPunct="1">
              <a:defRPr kern="1200">
                <a:solidFill>
                  <a:schemeClr val="tx1"/>
                </a:solidFill>
                <a:latin typeface="Arial" pitchFamily="34" charset="0"/>
                <a:ea typeface="ＭＳ Ｐゴシック" pitchFamily="34" charset="-128"/>
                <a:cs typeface="+mn-cs"/>
              </a:defRPr>
            </a:lvl8pPr>
            <a:lvl9pPr marL="3657600" algn="l" defTabSz="914400" rtl="0" eaLnBrk="1" latinLnBrk="0" hangingPunct="1">
              <a:defRPr kern="1200">
                <a:solidFill>
                  <a:schemeClr val="tx1"/>
                </a:solidFill>
                <a:latin typeface="Arial" pitchFamily="34" charset="0"/>
                <a:ea typeface="ＭＳ Ｐゴシック" pitchFamily="34" charset="-128"/>
                <a:cs typeface="+mn-cs"/>
              </a:defRPr>
            </a:lvl9pPr>
          </a:lstStyle>
          <a:p>
            <a:fld id="{B517EF97-6CC0-48A9-BC0E-433EC7B55211}" type="slidenum">
              <a:rPr lang="en-GB" smtClean="0"/>
              <a:pPr/>
              <a:t>87</a:t>
            </a:fld>
            <a:endParaRPr lang="en-GB" dirty="0"/>
          </a:p>
        </p:txBody>
      </p:sp>
      <p:sp>
        <p:nvSpPr>
          <p:cNvPr id="6" name="TextBox 5">
            <a:extLst>
              <a:ext uri="{FF2B5EF4-FFF2-40B4-BE49-F238E27FC236}">
                <a16:creationId xmlns:a16="http://schemas.microsoft.com/office/drawing/2014/main" id="{944AA4B6-13D1-4B75-92D9-A2969A20C12D}"/>
              </a:ext>
            </a:extLst>
          </p:cNvPr>
          <p:cNvSpPr txBox="1"/>
          <p:nvPr/>
        </p:nvSpPr>
        <p:spPr>
          <a:xfrm>
            <a:off x="88522" y="6583408"/>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7" name="Slide Number Placeholder 4">
            <a:extLst>
              <a:ext uri="{FF2B5EF4-FFF2-40B4-BE49-F238E27FC236}">
                <a16:creationId xmlns:a16="http://schemas.microsoft.com/office/drawing/2014/main" id="{ED5911AB-CD11-44D3-B345-4AA0F4D3EB6F}"/>
              </a:ext>
            </a:extLst>
          </p:cNvPr>
          <p:cNvSpPr txBox="1">
            <a:spLocks/>
          </p:cNvSpPr>
          <p:nvPr/>
        </p:nvSpPr>
        <p:spPr>
          <a:xfrm>
            <a:off x="8532440" y="6547338"/>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87</a:t>
            </a:fld>
            <a:endParaRPr lang="en-GB" dirty="0">
              <a:solidFill>
                <a:schemeClr val="tx1"/>
              </a:solidFill>
            </a:endParaRPr>
          </a:p>
        </p:txBody>
      </p:sp>
      <p:sp>
        <p:nvSpPr>
          <p:cNvPr id="8" name="Rectangle 7">
            <a:extLst>
              <a:ext uri="{FF2B5EF4-FFF2-40B4-BE49-F238E27FC236}">
                <a16:creationId xmlns:a16="http://schemas.microsoft.com/office/drawing/2014/main" id="{CF0F6A05-C5BB-49E4-B66B-350FB1AE6FAC}"/>
              </a:ext>
            </a:extLst>
          </p:cNvPr>
          <p:cNvSpPr/>
          <p:nvPr/>
        </p:nvSpPr>
        <p:spPr>
          <a:xfrm>
            <a:off x="0" y="6579326"/>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4">
            <a:extLst>
              <a:ext uri="{FF2B5EF4-FFF2-40B4-BE49-F238E27FC236}">
                <a16:creationId xmlns:a16="http://schemas.microsoft.com/office/drawing/2014/main" id="{889E640A-5CEF-4A73-A864-D30B33B0D8BC}"/>
              </a:ext>
            </a:extLst>
          </p:cNvPr>
          <p:cNvSpPr>
            <a:spLocks noChangeArrowheads="1"/>
          </p:cNvSpPr>
          <p:nvPr/>
        </p:nvSpPr>
        <p:spPr bwMode="auto">
          <a:xfrm>
            <a:off x="0" y="26126"/>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0" name="Rectangle 9">
            <a:extLst>
              <a:ext uri="{FF2B5EF4-FFF2-40B4-BE49-F238E27FC236}">
                <a16:creationId xmlns:a16="http://schemas.microsoft.com/office/drawing/2014/main" id="{6C975BDF-2317-4E4A-87D1-3204430358E5}"/>
              </a:ext>
            </a:extLst>
          </p:cNvPr>
          <p:cNvSpPr/>
          <p:nvPr/>
        </p:nvSpPr>
        <p:spPr>
          <a:xfrm>
            <a:off x="0" y="-1258"/>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Budimpeštanska konvencija</a:t>
            </a:r>
            <a:endParaRPr lang="en-GB" sz="3200" dirty="0"/>
          </a:p>
        </p:txBody>
      </p:sp>
      <p:pic>
        <p:nvPicPr>
          <p:cNvPr id="11" name="Picture 4">
            <a:extLst>
              <a:ext uri="{FF2B5EF4-FFF2-40B4-BE49-F238E27FC236}">
                <a16:creationId xmlns:a16="http://schemas.microsoft.com/office/drawing/2014/main" id="{E79CA9E6-91A8-4E4C-8BE0-2B7D6D4C1928}"/>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258"/>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2" name="TextBox 11">
            <a:extLst>
              <a:ext uri="{FF2B5EF4-FFF2-40B4-BE49-F238E27FC236}">
                <a16:creationId xmlns:a16="http://schemas.microsoft.com/office/drawing/2014/main" id="{02C6793C-E2B4-4679-BC5F-442663AC7ABF}"/>
              </a:ext>
            </a:extLst>
          </p:cNvPr>
          <p:cNvSpPr txBox="1"/>
          <p:nvPr/>
        </p:nvSpPr>
        <p:spPr>
          <a:xfrm>
            <a:off x="6279791" y="6483984"/>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Tree>
    <p:extLst>
      <p:ext uri="{BB962C8B-B14F-4D97-AF65-F5344CB8AC3E}">
        <p14:creationId xmlns:p14="http://schemas.microsoft.com/office/powerpoint/2010/main" val="268705292"/>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14</a:t>
            </a:r>
            <a:r>
              <a:rPr lang="en-GB" sz="3200" b="1" dirty="0" smtClean="0"/>
              <a:t> </a:t>
            </a:r>
            <a:r>
              <a:rPr lang="en-GB" sz="3200" b="1" dirty="0"/>
              <a:t>– </a:t>
            </a:r>
            <a:r>
              <a:rPr lang="sr-Latn-RS" sz="3200" b="1" dirty="0" smtClean="0"/>
              <a:t>Oblast primene procesnih odredbi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76172" cy="4801314"/>
          </a:xfrm>
          <a:prstGeom prst="rect">
            <a:avLst/>
          </a:prstGeom>
        </p:spPr>
        <p:txBody>
          <a:bodyPr wrap="square">
            <a:spAutoFit/>
          </a:bodyPr>
          <a:lstStyle/>
          <a:p>
            <a:pPr marL="342900" indent="-342900" algn="just">
              <a:buFont typeface="Wingdings" pitchFamily="2" charset="2"/>
              <a:buChar char="Ø"/>
            </a:pPr>
            <a:r>
              <a:rPr lang="sr-Latn-RS" dirty="0" smtClean="0"/>
              <a:t>1 Svaka Strana ugovornica treba da usvoji zakonodavne i druge mere, neophodne da bi </a:t>
            </a:r>
            <a:r>
              <a:rPr lang="sr-Latn-RS" b="1" dirty="0" smtClean="0">
                <a:solidFill>
                  <a:srgbClr val="FF0000"/>
                </a:solidFill>
              </a:rPr>
              <a:t>propisala ovlašćenja i postupke</a:t>
            </a:r>
            <a:r>
              <a:rPr lang="sr-Latn-RS" dirty="0" smtClean="0"/>
              <a:t> predviđene u ovom odeljku, u svrhu </a:t>
            </a:r>
            <a:r>
              <a:rPr lang="sr-Latn-RS" b="1" dirty="0" smtClean="0">
                <a:solidFill>
                  <a:srgbClr val="FF0000"/>
                </a:solidFill>
              </a:rPr>
              <a:t>određenih krivičnih istraga ili postupaka</a:t>
            </a:r>
            <a:r>
              <a:rPr lang="sr-Latn-RS" dirty="0" smtClean="0"/>
              <a:t>. </a:t>
            </a:r>
          </a:p>
          <a:p>
            <a:pPr marL="342900" indent="-342900" algn="just">
              <a:buFont typeface="Wingdings" pitchFamily="2" charset="2"/>
              <a:buChar char="Ø"/>
            </a:pPr>
            <a:endParaRPr lang="sr-Latn-RS" dirty="0" smtClean="0"/>
          </a:p>
          <a:p>
            <a:pPr marL="342900" indent="-342900" algn="just">
              <a:buFont typeface="Wingdings" pitchFamily="2" charset="2"/>
              <a:buChar char="Ø"/>
            </a:pPr>
            <a:r>
              <a:rPr lang="sr-Latn-RS" dirty="0" smtClean="0"/>
              <a:t>2 Izuzev ako članom 21 nije drukčije predviđeno, svaka Strana ugovornica ovlašćenja i postupke navedene u stavu 1 ovog člana primenjuje na: </a:t>
            </a:r>
          </a:p>
          <a:p>
            <a:pPr lvl="1" algn="just"/>
            <a:r>
              <a:rPr lang="sr-Latn-RS" dirty="0" smtClean="0"/>
              <a:t>a krivična dela propisana u skladu sa čl. 2. do 11. ove konvencije; </a:t>
            </a:r>
          </a:p>
          <a:p>
            <a:pPr lvl="1" algn="just"/>
            <a:r>
              <a:rPr lang="sr-Latn-RS" dirty="0" smtClean="0"/>
              <a:t>b ostala krivična dela izvršena preko računarskog sistema, i</a:t>
            </a:r>
          </a:p>
          <a:p>
            <a:pPr lvl="1" algn="just"/>
            <a:r>
              <a:rPr lang="sr-Latn-RS" dirty="0" smtClean="0"/>
              <a:t>v prikupljanje dokaza za krivična dela u elektronskom obliku.</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816429"/>
          </a:xfrm>
          <a:prstGeom prst="rect">
            <a:avLst/>
          </a:prstGeom>
        </p:spPr>
        <p:txBody>
          <a:bodyPr wrap="square">
            <a:spAutoFit/>
          </a:bodyPr>
          <a:lstStyle/>
          <a:p>
            <a:pPr marL="342900" indent="-342900" algn="just">
              <a:buFont typeface="Wingdings" pitchFamily="2" charset="2"/>
              <a:buChar char="ü"/>
            </a:pPr>
            <a:r>
              <a:rPr lang="sr-Latn-RS" sz="2200" dirty="0" smtClean="0"/>
              <a:t>Strane moraju usvojiti neophodne mere kako bi utvrdile ovlašćenja i postupke predviđene u članovima 16. do 21. Budimpeštanske konvencije.</a:t>
            </a:r>
            <a:r>
              <a:rPr lang="en-GB"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Ta ovlašćenja treba vrštiti u odnosu na konkretne krivične istrage ili postupke (tj. ne za opšte prikupljanje podataka).</a:t>
            </a:r>
            <a:r>
              <a:rPr lang="en-GB" sz="2200" dirty="0" smtClean="0"/>
              <a:t> </a:t>
            </a:r>
            <a:endParaRPr lang="en-GB" sz="2200" dirty="0"/>
          </a:p>
        </p:txBody>
      </p:sp>
    </p:spTree>
    <p:extLst>
      <p:ext uri="{BB962C8B-B14F-4D97-AF65-F5344CB8AC3E}">
        <p14:creationId xmlns:p14="http://schemas.microsoft.com/office/powerpoint/2010/main" val="2344371718"/>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89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89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14</a:t>
            </a:r>
            <a:r>
              <a:rPr lang="en-GB" sz="3200" b="1" dirty="0"/>
              <a:t> – </a:t>
            </a:r>
            <a:r>
              <a:rPr lang="sr-Latn-RS" sz="3200" b="1" dirty="0"/>
              <a:t>Oblast primene procesnih odredbi</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0" y="965225"/>
            <a:ext cx="4602767" cy="5078313"/>
          </a:xfrm>
          <a:prstGeom prst="rect">
            <a:avLst/>
          </a:prstGeom>
        </p:spPr>
        <p:txBody>
          <a:bodyPr wrap="square">
            <a:spAutoFit/>
          </a:bodyPr>
          <a:lstStyle/>
          <a:p>
            <a:pPr marL="342900" indent="-342900" algn="just">
              <a:buFont typeface="Wingdings" pitchFamily="2" charset="2"/>
              <a:buChar char="Ø"/>
            </a:pPr>
            <a:r>
              <a:rPr lang="en-US" dirty="0"/>
              <a:t>1 </a:t>
            </a:r>
            <a:r>
              <a:rPr lang="sr-Latn-RS" dirty="0"/>
              <a:t>1 Svaka Strana ugovornica treba da usvoji zakonodavne i druge mere, neophodne da bi propisala ovlašćenja i postupke predviđene u ovom odeljku, u svrhu određenih krivičnih istraga ili postupaka. </a:t>
            </a:r>
          </a:p>
          <a:p>
            <a:pPr marL="342900" indent="-342900" algn="just">
              <a:buFont typeface="Wingdings" pitchFamily="2" charset="2"/>
              <a:buChar char="Ø"/>
            </a:pPr>
            <a:endParaRPr lang="sr-Latn-RS" dirty="0"/>
          </a:p>
          <a:p>
            <a:pPr marL="342900" indent="-342900" algn="just">
              <a:buFont typeface="Wingdings" pitchFamily="2" charset="2"/>
              <a:buChar char="Ø"/>
            </a:pPr>
            <a:r>
              <a:rPr lang="sr-Latn-RS" dirty="0"/>
              <a:t>2 Izuzev ako članom 21 nije drukčije predviđeno, svaka Strana ugovornica ovlašćenja i postupke navedene u stavu 1 ovog člana primenjuje na: </a:t>
            </a:r>
          </a:p>
          <a:p>
            <a:pPr lvl="1" algn="just"/>
            <a:r>
              <a:rPr lang="sr-Latn-RS" dirty="0"/>
              <a:t>a </a:t>
            </a:r>
            <a:r>
              <a:rPr lang="sr-Latn-RS" b="1" dirty="0">
                <a:solidFill>
                  <a:srgbClr val="FF0000"/>
                </a:solidFill>
              </a:rPr>
              <a:t>krivična dela propisana u skladu sa</a:t>
            </a:r>
            <a:r>
              <a:rPr lang="sr-Latn-RS" dirty="0"/>
              <a:t> čl. 2. do 11. ove konvencije; </a:t>
            </a:r>
          </a:p>
          <a:p>
            <a:pPr lvl="1" algn="just"/>
            <a:r>
              <a:rPr lang="sr-Latn-RS" dirty="0"/>
              <a:t>b </a:t>
            </a:r>
            <a:r>
              <a:rPr lang="sr-Latn-RS" b="1" dirty="0">
                <a:solidFill>
                  <a:srgbClr val="FF0000"/>
                </a:solidFill>
              </a:rPr>
              <a:t>ostala krivična dela </a:t>
            </a:r>
            <a:r>
              <a:rPr lang="sr-Latn-RS" dirty="0"/>
              <a:t>izvršena preko </a:t>
            </a:r>
            <a:r>
              <a:rPr lang="sr-Latn-RS" b="1" dirty="0">
                <a:solidFill>
                  <a:srgbClr val="FF0000"/>
                </a:solidFill>
              </a:rPr>
              <a:t>računarskog sistema</a:t>
            </a:r>
            <a:r>
              <a:rPr lang="sr-Latn-RS" dirty="0"/>
              <a:t>, i</a:t>
            </a:r>
          </a:p>
          <a:p>
            <a:pPr lvl="1" algn="just"/>
            <a:r>
              <a:rPr lang="sr-Latn-RS" dirty="0"/>
              <a:t>v prikupljanje </a:t>
            </a:r>
            <a:r>
              <a:rPr lang="sr-Latn-RS" b="1" dirty="0">
                <a:solidFill>
                  <a:srgbClr val="FF0000"/>
                </a:solidFill>
              </a:rPr>
              <a:t>dokaza</a:t>
            </a:r>
            <a:r>
              <a:rPr lang="sr-Latn-RS" dirty="0"/>
              <a:t> </a:t>
            </a:r>
            <a:r>
              <a:rPr lang="sr-Latn-RS" b="1" dirty="0">
                <a:solidFill>
                  <a:srgbClr val="FF0000"/>
                </a:solidFill>
              </a:rPr>
              <a:t>za krivična dela u elektronskom obliku</a:t>
            </a:r>
            <a:r>
              <a:rPr lang="sr-Latn-RS" dirty="0"/>
              <a:t>.</a:t>
            </a:r>
          </a:p>
          <a:p>
            <a:pPr lvl="1" algn="just"/>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986541"/>
            <a:ext cx="4450456" cy="5355312"/>
          </a:xfrm>
          <a:prstGeom prst="rect">
            <a:avLst/>
          </a:prstGeom>
        </p:spPr>
        <p:txBody>
          <a:bodyPr wrap="square">
            <a:spAutoFit/>
          </a:bodyPr>
          <a:lstStyle/>
          <a:p>
            <a:pPr marL="342900" indent="-342900" algn="just">
              <a:buFont typeface="Wingdings" pitchFamily="2" charset="2"/>
              <a:buChar char="ü"/>
            </a:pPr>
            <a:r>
              <a:rPr lang="sr-Latn-RS" dirty="0" smtClean="0"/>
              <a:t>Procesna ovlašćenja utvrđena u skladu sa Budimpeštanskom konvencijom ne odnose se samo na krivična dela u oblasti visokotehnološkog kriminala; </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sr-Latn-RS" dirty="0" smtClean="0"/>
              <a:t>Ta ovlašćenja se mogu vršti u odnosu na</a:t>
            </a:r>
            <a:endParaRPr lang="en-GB" dirty="0"/>
          </a:p>
          <a:p>
            <a:pPr marL="800100" lvl="1" indent="-342900" algn="just">
              <a:buFont typeface="Wingdings" pitchFamily="2" charset="2"/>
              <a:buChar char="ü"/>
            </a:pPr>
            <a:r>
              <a:rPr lang="sr-Latn-RS" dirty="0" smtClean="0"/>
              <a:t>dela utvrđena u skladu sa Budimpeštanskom konvencijom; </a:t>
            </a:r>
            <a:endParaRPr lang="en-GB" dirty="0" smtClean="0"/>
          </a:p>
          <a:p>
            <a:pPr marL="800100" lvl="1" indent="-342900" algn="just">
              <a:buFont typeface="Wingdings" pitchFamily="2" charset="2"/>
              <a:buChar char="ü"/>
            </a:pPr>
            <a:r>
              <a:rPr lang="sr-Latn-RS" dirty="0"/>
              <a:t>d</a:t>
            </a:r>
            <a:r>
              <a:rPr lang="sr-Latn-RS" dirty="0" smtClean="0"/>
              <a:t>ruga dela počinjena preko računarskog sitema; </a:t>
            </a:r>
            <a:r>
              <a:rPr lang="en-GB" dirty="0" smtClean="0"/>
              <a:t> </a:t>
            </a:r>
          </a:p>
          <a:p>
            <a:pPr marL="800100" lvl="1" indent="-342900" algn="just">
              <a:buFont typeface="Wingdings" pitchFamily="2" charset="2"/>
              <a:buChar char="ü"/>
            </a:pPr>
            <a:r>
              <a:rPr lang="sr-Latn-RS" dirty="0"/>
              <a:t>p</a:t>
            </a:r>
            <a:r>
              <a:rPr lang="sr-Latn-RS" dirty="0" smtClean="0"/>
              <a:t>rikupljanje dokaza za bilo koje krivično delo.</a:t>
            </a:r>
            <a:r>
              <a:rPr lang="en-GB" dirty="0" smtClean="0"/>
              <a:t> </a:t>
            </a:r>
            <a:endParaRPr lang="en-GB" dirty="0"/>
          </a:p>
          <a:p>
            <a:pPr marL="800100" lvl="1" indent="-342900" algn="just">
              <a:buFont typeface="Wingdings" pitchFamily="2" charset="2"/>
              <a:buChar char="ü"/>
            </a:pPr>
            <a:endParaRPr lang="en-GB" dirty="0"/>
          </a:p>
          <a:p>
            <a:pPr marL="342900" indent="-342900" algn="just">
              <a:buFont typeface="Wingdings" pitchFamily="2" charset="2"/>
              <a:buChar char="ü"/>
            </a:pPr>
            <a:r>
              <a:rPr lang="sr-Latn-RS" dirty="0" smtClean="0"/>
              <a:t>Budimpeštanska konvencija je konvencija o visokotehnološkom kriminalu </a:t>
            </a:r>
            <a:r>
              <a:rPr lang="sr-Latn-RS" b="1" dirty="0" smtClean="0"/>
              <a:t>I</a:t>
            </a:r>
            <a:r>
              <a:rPr lang="sr-Latn-RS" dirty="0" smtClean="0"/>
              <a:t> dokazima u elektronskom obliku. </a:t>
            </a:r>
            <a:endParaRPr lang="en-GB" dirty="0"/>
          </a:p>
        </p:txBody>
      </p:sp>
    </p:spTree>
    <p:extLst>
      <p:ext uri="{BB962C8B-B14F-4D97-AF65-F5344CB8AC3E}">
        <p14:creationId xmlns:p14="http://schemas.microsoft.com/office/powerpoint/2010/main" val="20636427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ea typeface="ＭＳ Ｐゴシック" pitchFamily="34" charset="-128"/>
              </a:rPr>
              <a:t>Računarski sistem</a:t>
            </a:r>
            <a:endParaRPr lang="en-GB" sz="3200"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7" name="Rectangle 6">
            <a:extLst>
              <a:ext uri="{FF2B5EF4-FFF2-40B4-BE49-F238E27FC236}">
                <a16:creationId xmlns:a16="http://schemas.microsoft.com/office/drawing/2014/main" id="{4C52B17A-14C8-4A54-A0DE-FFB2521D3FE2}"/>
              </a:ext>
            </a:extLst>
          </p:cNvPr>
          <p:cNvSpPr/>
          <p:nvPr/>
        </p:nvSpPr>
        <p:spPr>
          <a:xfrm>
            <a:off x="4412201" y="1720146"/>
            <a:ext cx="4518735" cy="3816429"/>
          </a:xfrm>
          <a:prstGeom prst="rect">
            <a:avLst/>
          </a:prstGeom>
        </p:spPr>
        <p:txBody>
          <a:bodyPr wrap="square">
            <a:spAutoFit/>
          </a:bodyPr>
          <a:lstStyle/>
          <a:p>
            <a:pPr marL="342900" indent="-342900" algn="just">
              <a:buFont typeface="Wingdings" pitchFamily="2" charset="2"/>
              <a:buChar char="Ø"/>
            </a:pPr>
            <a:r>
              <a:rPr lang="sr-Latn-RS" sz="2200" dirty="0" smtClean="0"/>
              <a:t>Uređaj koji se sastoji od hardvera i softvera i automatski obrađuje računarske podatke; </a:t>
            </a:r>
          </a:p>
          <a:p>
            <a:pPr algn="just"/>
            <a:endParaRPr lang="en-US" sz="2200" dirty="0"/>
          </a:p>
          <a:p>
            <a:pPr marL="342900" indent="-342900" algn="just">
              <a:buFont typeface="Wingdings" pitchFamily="2" charset="2"/>
              <a:buChar char="Ø"/>
            </a:pPr>
            <a:r>
              <a:rPr lang="sr-Latn-RS" sz="2200" dirty="0" smtClean="0"/>
              <a:t>Uređaj može biti zaseban ili povezan u mreži; </a:t>
            </a:r>
            <a:r>
              <a:rPr lang="en-US" sz="2200" dirty="0" smtClean="0"/>
              <a:t> </a:t>
            </a:r>
            <a:endParaRPr lang="en-US" sz="2200" dirty="0"/>
          </a:p>
          <a:p>
            <a:pPr algn="just"/>
            <a:endParaRPr lang="en-US" sz="2200" dirty="0"/>
          </a:p>
          <a:p>
            <a:pPr marL="342900" indent="-342900" algn="just">
              <a:buFont typeface="Wingdings" pitchFamily="2" charset="2"/>
              <a:buChar char="Ø"/>
            </a:pPr>
            <a:r>
              <a:rPr lang="sr-Latn-RS" sz="2200" dirty="0" smtClean="0"/>
              <a:t>Obuhvata</a:t>
            </a:r>
            <a:r>
              <a:rPr lang="en-US" sz="2200" dirty="0" smtClean="0"/>
              <a:t>:</a:t>
            </a:r>
            <a:endParaRPr lang="en-US" sz="2200" dirty="0"/>
          </a:p>
          <a:p>
            <a:pPr marL="800100" lvl="1" indent="-342900" algn="just">
              <a:buFont typeface="Wingdings" pitchFamily="2" charset="2"/>
              <a:buChar char="Ø"/>
            </a:pPr>
            <a:r>
              <a:rPr lang="sr-Latn-RS" sz="2200" dirty="0" smtClean="0"/>
              <a:t>Ulazne jedinice</a:t>
            </a:r>
            <a:endParaRPr lang="en-US" sz="2200" dirty="0"/>
          </a:p>
          <a:p>
            <a:pPr marL="800100" lvl="1" indent="-342900" algn="just">
              <a:buFont typeface="Wingdings" pitchFamily="2" charset="2"/>
              <a:buChar char="Ø"/>
            </a:pPr>
            <a:r>
              <a:rPr lang="sr-Latn-RS" sz="2200" dirty="0" smtClean="0"/>
              <a:t>Izlazne jedinice</a:t>
            </a:r>
            <a:r>
              <a:rPr lang="en-US" sz="2200" dirty="0" smtClean="0"/>
              <a:t> </a:t>
            </a:r>
            <a:endParaRPr lang="en-US" sz="2200" dirty="0"/>
          </a:p>
          <a:p>
            <a:pPr marL="800100" lvl="1" indent="-342900" algn="just">
              <a:buFont typeface="Wingdings" pitchFamily="2" charset="2"/>
              <a:buChar char="Ø"/>
            </a:pPr>
            <a:r>
              <a:rPr lang="sr-Latn-RS" sz="2200" dirty="0" smtClean="0"/>
              <a:t>Memorijsko skladište</a:t>
            </a:r>
            <a:endParaRPr lang="en-US" sz="2200" dirty="0"/>
          </a:p>
        </p:txBody>
      </p:sp>
      <p:sp>
        <p:nvSpPr>
          <p:cNvPr id="8" name="Rectangle 7">
            <a:extLst>
              <a:ext uri="{FF2B5EF4-FFF2-40B4-BE49-F238E27FC236}">
                <a16:creationId xmlns:a16="http://schemas.microsoft.com/office/drawing/2014/main" id="{687B7C23-9E4D-47A3-872A-857DE10440B9}"/>
              </a:ext>
            </a:extLst>
          </p:cNvPr>
          <p:cNvSpPr/>
          <p:nvPr/>
        </p:nvSpPr>
        <p:spPr>
          <a:xfrm>
            <a:off x="213064" y="1780284"/>
            <a:ext cx="3986074" cy="2800767"/>
          </a:xfrm>
          <a:prstGeom prst="rect">
            <a:avLst/>
          </a:prstGeom>
        </p:spPr>
        <p:txBody>
          <a:bodyPr wrap="square">
            <a:spAutoFit/>
          </a:bodyPr>
          <a:lstStyle/>
          <a:p>
            <a:pPr marL="342900" indent="-342900" algn="just">
              <a:buFont typeface="Wingdings" pitchFamily="2" charset="2"/>
              <a:buChar char="Ø"/>
            </a:pPr>
            <a:r>
              <a:rPr lang="en-US" sz="2200" dirty="0" smtClean="0"/>
              <a:t>„</a:t>
            </a:r>
            <a:r>
              <a:rPr lang="sr-Latn-RS" sz="2200" b="1" dirty="0" smtClean="0"/>
              <a:t>Računarski sistem</a:t>
            </a:r>
            <a:r>
              <a:rPr lang="en-US" sz="2200" dirty="0" smtClean="0"/>
              <a:t>" </a:t>
            </a:r>
            <a:r>
              <a:rPr lang="sr-Latn-RS" sz="2200" dirty="0" smtClean="0"/>
              <a:t>označava svaki uređaj ili grupu međusobno povezanih ili zavisnih uređaja, od kojih jedan ili više njih, na osnovu programa, vrši automatsku obradu podataka</a:t>
            </a:r>
            <a:r>
              <a:rPr lang="en-US" sz="2200" dirty="0" smtClean="0"/>
              <a:t>;</a:t>
            </a:r>
            <a:endParaRPr lang="en-US" sz="2200" dirty="0"/>
          </a:p>
        </p:txBody>
      </p:sp>
    </p:spTree>
    <p:extLst>
      <p:ext uri="{BB962C8B-B14F-4D97-AF65-F5344CB8AC3E}">
        <p14:creationId xmlns:p14="http://schemas.microsoft.com/office/powerpoint/2010/main" val="4157180767"/>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90</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90</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2918200605"/>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287586704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91</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91</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eaLnBrk="1" hangingPunct="1">
              <a:lnSpc>
                <a:spcPct val="80000"/>
              </a:lnSpc>
            </a:pPr>
            <a:r>
              <a:rPr lang="sr-Latn-RS" sz="3200" b="1" dirty="0" smtClean="0"/>
              <a:t>Anketno pitanje</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27384"/>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graphicFrame>
        <p:nvGraphicFramePr>
          <p:cNvPr id="10" name="Diagram 9">
            <a:extLst>
              <a:ext uri="{FF2B5EF4-FFF2-40B4-BE49-F238E27FC236}">
                <a16:creationId xmlns:a16="http://schemas.microsoft.com/office/drawing/2014/main" id="{4AC94D61-C432-964B-BFBF-EB29D1BBB3DF}"/>
              </a:ext>
            </a:extLst>
          </p:cNvPr>
          <p:cNvGraphicFramePr/>
          <p:nvPr>
            <p:extLst>
              <p:ext uri="{D42A27DB-BD31-4B8C-83A1-F6EECF244321}">
                <p14:modId xmlns:p14="http://schemas.microsoft.com/office/powerpoint/2010/main" val="4249089247"/>
              </p:ext>
            </p:extLst>
          </p:nvPr>
        </p:nvGraphicFramePr>
        <p:xfrm>
          <a:off x="88521" y="1360420"/>
          <a:ext cx="8768095" cy="5056978"/>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pic>
        <p:nvPicPr>
          <p:cNvPr id="6" name="Picture 5">
            <a:extLst>
              <a:ext uri="{FF2B5EF4-FFF2-40B4-BE49-F238E27FC236}">
                <a16:creationId xmlns:a16="http://schemas.microsoft.com/office/drawing/2014/main" id="{BAA7DDA5-F89B-CB44-922E-5F8384666617}"/>
              </a:ext>
            </a:extLst>
          </p:cNvPr>
          <p:cNvPicPr>
            <a:picLocks noChangeAspect="1"/>
          </p:cNvPicPr>
          <p:nvPr/>
        </p:nvPicPr>
        <p:blipFill>
          <a:blip r:embed="rId9"/>
          <a:stretch>
            <a:fillRect/>
          </a:stretch>
        </p:blipFill>
        <p:spPr>
          <a:xfrm>
            <a:off x="7395559" y="872616"/>
            <a:ext cx="1767076" cy="1767076"/>
          </a:xfrm>
          <a:prstGeom prst="rect">
            <a:avLst/>
          </a:prstGeom>
        </p:spPr>
      </p:pic>
    </p:spTree>
    <p:extLst>
      <p:ext uri="{BB962C8B-B14F-4D97-AF65-F5344CB8AC3E}">
        <p14:creationId xmlns:p14="http://schemas.microsoft.com/office/powerpoint/2010/main" val="350130004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92</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92</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15</a:t>
            </a:r>
            <a:r>
              <a:rPr lang="en-GB" sz="3200" b="1" dirty="0" smtClean="0"/>
              <a:t> </a:t>
            </a:r>
            <a:r>
              <a:rPr lang="en-GB" sz="3200" b="1" dirty="0"/>
              <a:t>– </a:t>
            </a:r>
            <a:r>
              <a:rPr lang="sr-Latn-RS" sz="3200" b="1" dirty="0" smtClean="0"/>
              <a:t>Uslovi i </a:t>
            </a:r>
            <a:r>
              <a:rPr lang="sr-Latn-RS" sz="3200" b="1" dirty="0" smtClean="0">
                <a:solidFill>
                  <a:schemeClr val="bg1"/>
                </a:solidFill>
              </a:rPr>
              <a:t>ograničenja</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76172" cy="5355312"/>
          </a:xfrm>
          <a:prstGeom prst="rect">
            <a:avLst/>
          </a:prstGeom>
        </p:spPr>
        <p:txBody>
          <a:bodyPr wrap="square">
            <a:spAutoFit/>
          </a:bodyPr>
          <a:lstStyle/>
          <a:p>
            <a:pPr marL="342900" indent="-342900" algn="just">
              <a:buFont typeface="Wingdings" pitchFamily="2" charset="2"/>
              <a:buChar char="Ø"/>
            </a:pPr>
            <a:r>
              <a:rPr lang="sr-Latn-RS" dirty="0" smtClean="0"/>
              <a:t>1 Svaka Strana ugovornica treba da obezbedi da uspostavljanje, sprovođenje i primena ovlašćenja i postupaka navedenih u ovom odeljku, podleže uslovima i </a:t>
            </a:r>
            <a:r>
              <a:rPr lang="sr-Latn-RS" b="1" dirty="0" smtClean="0">
                <a:solidFill>
                  <a:srgbClr val="FF0000"/>
                </a:solidFill>
              </a:rPr>
              <a:t>ograničenjima predviđenim domaćim pravom</a:t>
            </a:r>
            <a:r>
              <a:rPr lang="sr-Latn-RS" dirty="0" smtClean="0"/>
              <a:t>, koje mora da omogući </a:t>
            </a:r>
            <a:r>
              <a:rPr lang="sr-Latn-RS" b="1" dirty="0" smtClean="0">
                <a:solidFill>
                  <a:srgbClr val="FF0000"/>
                </a:solidFill>
              </a:rPr>
              <a:t>odgovarajuću zaštitu ljudskih prava i sloboda</a:t>
            </a:r>
            <a:r>
              <a:rPr lang="sr-Latn-RS" dirty="0" smtClean="0"/>
              <a:t>, uključujući i prava koja proizilaze iz obaveza koje je Strana ugovornica preuzela na osnovu Evropske konvencije za zaštitu ljudskih prava i osnovnih sloboda iz 1950. godine, Međunarodnog pakta Ujedinjenih nacija o građanskim i političkim pravima iz 1966. godine i ostalih </a:t>
            </a:r>
            <a:r>
              <a:rPr lang="sr-Latn-RS" b="1" dirty="0" smtClean="0">
                <a:solidFill>
                  <a:srgbClr val="FF0000"/>
                </a:solidFill>
              </a:rPr>
              <a:t>važećih međunarodnih dokumenata o ljudskim pravima</a:t>
            </a:r>
            <a:r>
              <a:rPr lang="sr-Latn-RS" dirty="0" smtClean="0"/>
              <a:t>, i koje će da sadrži načelo proporcionalnosti. </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262979"/>
          </a:xfrm>
          <a:prstGeom prst="rect">
            <a:avLst/>
          </a:prstGeom>
        </p:spPr>
        <p:txBody>
          <a:bodyPr wrap="square">
            <a:spAutoFit/>
          </a:bodyPr>
          <a:lstStyle/>
          <a:p>
            <a:pPr marL="342900" indent="-342900" algn="just">
              <a:buFont typeface="Wingdings" pitchFamily="2" charset="2"/>
              <a:buChar char="ü"/>
            </a:pPr>
            <a:r>
              <a:rPr lang="sr-Latn-RS" sz="2100" dirty="0" smtClean="0"/>
              <a:t>Od strana ugovornica se traži da primene uslove i jemstva za zaštitu ljudskih prava i sloboda, u skladu sa obavezama koje su predviđene važećim instrumentima za zaštitu ljudskih prava;</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Time se obezbeđuje ravnoteža između zahteva zaštite pravnog poretka i zaštite ljudskih prava i sloboda;</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Modaliteti primene uslova i ograničenja regulišu se domaćim pravom.</a:t>
            </a:r>
            <a:r>
              <a:rPr lang="en-GB" sz="2100" dirty="0" smtClean="0"/>
              <a:t> </a:t>
            </a:r>
            <a:endParaRPr lang="en-GB" sz="2100" dirty="0"/>
          </a:p>
        </p:txBody>
      </p:sp>
    </p:spTree>
    <p:extLst>
      <p:ext uri="{BB962C8B-B14F-4D97-AF65-F5344CB8AC3E}">
        <p14:creationId xmlns:p14="http://schemas.microsoft.com/office/powerpoint/2010/main" val="2368481922"/>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93</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93</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15</a:t>
            </a:r>
            <a:r>
              <a:rPr lang="en-GB" sz="3200" b="1" dirty="0"/>
              <a:t> – </a:t>
            </a:r>
            <a:r>
              <a:rPr lang="sr-Latn-RS" sz="3200" b="1" dirty="0"/>
              <a:t>Uslovi i </a:t>
            </a:r>
            <a:r>
              <a:rPr lang="sr-Latn-RS" sz="3200" b="1" dirty="0">
                <a:solidFill>
                  <a:schemeClr val="bg1"/>
                </a:solidFill>
              </a:rPr>
              <a:t>ograničenja</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26595" y="965225"/>
            <a:ext cx="4476172" cy="5355312"/>
          </a:xfrm>
          <a:prstGeom prst="rect">
            <a:avLst/>
          </a:prstGeom>
        </p:spPr>
        <p:txBody>
          <a:bodyPr wrap="square">
            <a:spAutoFit/>
          </a:bodyPr>
          <a:lstStyle/>
          <a:p>
            <a:pPr marL="342900" indent="-342900" algn="just">
              <a:buFont typeface="Wingdings" pitchFamily="2" charset="2"/>
              <a:buChar char="Ø"/>
            </a:pPr>
            <a:r>
              <a:rPr lang="sr-Latn-RS" dirty="0" smtClean="0"/>
              <a:t>1 Svaka Strana ugovornica treba da obezbedi da uspostavljanje, sprovođenje i primena ovlašćenja i postupaka navedenih u ovom odeljku, podleže uslovima i ograničenjima predviđenim domaćim pravom, koje mora da omogući odgovarajuću zaštitu ljudskih prava i sloboda, uključujući i prava koja proizilaze iz obaveza koje je Strana ugovornica preuzela na osnovu Konvencije za zaštitu ljudskih prava i osnovnih sloboda iz 1950. godine, Međunarodnog pakta Ujedinjenih nacija o građanskim i političkim pravima iz 1966. godine i ostalih važećih međunarodnih dokumenata o ljudskim pravima, i koje će da sadrži </a:t>
            </a:r>
            <a:r>
              <a:rPr lang="sr-Latn-RS" b="1" dirty="0" smtClean="0">
                <a:solidFill>
                  <a:srgbClr val="FF0000"/>
                </a:solidFill>
              </a:rPr>
              <a:t>načelo proporcionalnosti</a:t>
            </a:r>
            <a:r>
              <a:rPr lang="sr-Latn-RS" b="1" dirty="0" smtClean="0"/>
              <a:t>.</a:t>
            </a:r>
            <a:r>
              <a:rPr lang="sr-Latn-RS" dirty="0" smtClean="0"/>
              <a:t> </a:t>
            </a:r>
            <a:endParaRPr lang="sr-Latn-RS"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170646"/>
          </a:xfrm>
          <a:prstGeom prst="rect">
            <a:avLst/>
          </a:prstGeom>
        </p:spPr>
        <p:txBody>
          <a:bodyPr wrap="square">
            <a:spAutoFit/>
          </a:bodyPr>
          <a:lstStyle/>
          <a:p>
            <a:pPr marL="342900" indent="-342900" algn="just">
              <a:buFont typeface="Wingdings" pitchFamily="2" charset="2"/>
              <a:buChar char="ü"/>
            </a:pPr>
            <a:r>
              <a:rPr lang="sr-Latn-RS" sz="2200" dirty="0" smtClean="0"/>
              <a:t>Ovlašćenje ili postupak mora biti proporcionalan prirodi i okolnostima krivičnog dela; </a:t>
            </a:r>
            <a:endParaRPr lang="en-US" sz="2200" dirty="0"/>
          </a:p>
          <a:p>
            <a:pPr marL="342900" indent="-342900" algn="just">
              <a:buFont typeface="Wingdings" pitchFamily="2" charset="2"/>
              <a:buChar char="ü"/>
            </a:pPr>
            <a:endParaRPr lang="en-US" sz="2200" dirty="0"/>
          </a:p>
          <a:p>
            <a:pPr marL="342900" indent="-342900" algn="just">
              <a:buFont typeface="Wingdings" pitchFamily="2" charset="2"/>
              <a:buChar char="ü"/>
            </a:pPr>
            <a:r>
              <a:rPr lang="sr-Latn-RS" sz="2200" dirty="0" smtClean="0"/>
              <a:t>Domaćim pravom moraju se obezbediti ograničenja u pogledu preširokih sudskih naloga za davanje podataka na uvid i uslova opravdanosti pretrage i zaplene;</a:t>
            </a:r>
            <a:r>
              <a:rPr lang="en-US" sz="2200" dirty="0" smtClean="0"/>
              <a:t> </a:t>
            </a:r>
            <a:endParaRPr lang="en-GB" sz="2200" dirty="0"/>
          </a:p>
          <a:p>
            <a:pPr marL="342900" indent="-342900" algn="just">
              <a:buFont typeface="Wingdings" pitchFamily="2" charset="2"/>
              <a:buChar char="ü"/>
            </a:pPr>
            <a:endParaRPr lang="en-GB" sz="2200" dirty="0"/>
          </a:p>
          <a:p>
            <a:pPr marL="342900" indent="-342900" algn="just">
              <a:buFont typeface="Wingdings" pitchFamily="2" charset="2"/>
              <a:buChar char="ü"/>
            </a:pPr>
            <a:r>
              <a:rPr lang="sr-Latn-RS" sz="2200" dirty="0" smtClean="0"/>
              <a:t>Od strana ugovornica se zahteva da načelo proporcionalnosti primenjuju u skladu sa domaćim pravom. </a:t>
            </a:r>
            <a:endParaRPr lang="en-GB" sz="2200" dirty="0"/>
          </a:p>
        </p:txBody>
      </p:sp>
    </p:spTree>
    <p:extLst>
      <p:ext uri="{BB962C8B-B14F-4D97-AF65-F5344CB8AC3E}">
        <p14:creationId xmlns:p14="http://schemas.microsoft.com/office/powerpoint/2010/main" val="2391892781"/>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94</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94</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54478" y="40217"/>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15</a:t>
            </a:r>
            <a:r>
              <a:rPr lang="en-GB" sz="3200" b="1" dirty="0"/>
              <a:t> – </a:t>
            </a:r>
            <a:r>
              <a:rPr lang="sr-Latn-RS" sz="3200" b="1" dirty="0"/>
              <a:t>Uslovi i </a:t>
            </a:r>
            <a:r>
              <a:rPr lang="sr-Latn-RS" sz="3200" b="1" dirty="0">
                <a:solidFill>
                  <a:schemeClr val="bg1"/>
                </a:solidFill>
              </a:rPr>
              <a:t>ograničenja</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4524315"/>
          </a:xfrm>
          <a:prstGeom prst="rect">
            <a:avLst/>
          </a:prstGeom>
        </p:spPr>
        <p:txBody>
          <a:bodyPr wrap="square">
            <a:spAutoFit/>
          </a:bodyPr>
          <a:lstStyle/>
          <a:p>
            <a:pPr marL="342900" indent="-342900" algn="just">
              <a:buFont typeface="Wingdings" pitchFamily="2" charset="2"/>
              <a:buChar char="Ø"/>
            </a:pPr>
            <a:r>
              <a:rPr lang="sr-Latn-RS" dirty="0" smtClean="0"/>
              <a:t>2 Ti uslovi i ograničenja mogu, </a:t>
            </a:r>
            <a:r>
              <a:rPr lang="sr-Latn-RS" b="1" dirty="0" smtClean="0">
                <a:solidFill>
                  <a:srgbClr val="FF0000"/>
                </a:solidFill>
              </a:rPr>
              <a:t>u zavisnosti od vrste ovlašćenja ili postupaka o kojima se radi</a:t>
            </a:r>
            <a:r>
              <a:rPr lang="sr-Latn-RS" dirty="0" smtClean="0"/>
              <a:t>, između ostalog, da obuhvate sudsku ili drugu vrstu nezavisne kontrole, osnov kojim se opravdava primena i ograničenje obima i trajanja tih ovlašćenja ili postupaka.</a:t>
            </a:r>
          </a:p>
          <a:p>
            <a:pPr marL="342900" indent="-342900" algn="just">
              <a:buFont typeface="Wingdings" pitchFamily="2" charset="2"/>
              <a:buChar char="Ø"/>
            </a:pPr>
            <a:endParaRPr lang="sr-Latn-RS" dirty="0" smtClean="0"/>
          </a:p>
          <a:p>
            <a:pPr marL="342900" indent="-342900" algn="just">
              <a:buFont typeface="Wingdings" pitchFamily="2" charset="2"/>
              <a:buChar char="Ø"/>
            </a:pPr>
            <a:r>
              <a:rPr lang="sr-Latn-RS" dirty="0" smtClean="0"/>
              <a:t>3 U meri u kojoj je to u skladu sa javnim interesom, a naročito sa pravilnom primenom prava, svaka Strana ugovornica treba da razmotri posledice ovlašćenja i postupaka iz ovog odeljka na prava, odgovornosti i opravdane interese trećih strana.</a:t>
            </a:r>
            <a:endParaRPr lang="sr-Latn-RS" dirty="0"/>
          </a:p>
        </p:txBody>
      </p:sp>
      <p:graphicFrame>
        <p:nvGraphicFramePr>
          <p:cNvPr id="7" name="Diagram 6">
            <a:extLst>
              <a:ext uri="{FF2B5EF4-FFF2-40B4-BE49-F238E27FC236}">
                <a16:creationId xmlns:a16="http://schemas.microsoft.com/office/drawing/2014/main" id="{8E52263A-8D39-4F8E-9EC8-FB376D0E90B4}"/>
              </a:ext>
            </a:extLst>
          </p:cNvPr>
          <p:cNvGraphicFramePr/>
          <p:nvPr>
            <p:extLst>
              <p:ext uri="{D42A27DB-BD31-4B8C-83A1-F6EECF244321}">
                <p14:modId xmlns:p14="http://schemas.microsoft.com/office/powerpoint/2010/main" val="1615553333"/>
              </p:ext>
            </p:extLst>
          </p:nvPr>
        </p:nvGraphicFramePr>
        <p:xfrm>
          <a:off x="4667828" y="1592913"/>
          <a:ext cx="4476172" cy="4524316"/>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114379861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95</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95</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15</a:t>
            </a:r>
            <a:r>
              <a:rPr lang="en-GB" sz="3200" b="1" dirty="0"/>
              <a:t> – </a:t>
            </a:r>
            <a:r>
              <a:rPr lang="sr-Latn-RS" sz="3200" b="1" dirty="0"/>
              <a:t>Uslovi i </a:t>
            </a:r>
            <a:r>
              <a:rPr lang="sr-Latn-RS" sz="3200" b="1" dirty="0">
                <a:solidFill>
                  <a:schemeClr val="bg1"/>
                </a:solidFill>
              </a:rPr>
              <a:t>ograničenja</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4524315"/>
          </a:xfrm>
          <a:prstGeom prst="rect">
            <a:avLst/>
          </a:prstGeom>
        </p:spPr>
        <p:txBody>
          <a:bodyPr wrap="square">
            <a:spAutoFit/>
          </a:bodyPr>
          <a:lstStyle/>
          <a:p>
            <a:pPr marL="342900" indent="-342900" algn="just">
              <a:buFont typeface="Wingdings" pitchFamily="2" charset="2"/>
              <a:buChar char="Ø"/>
            </a:pPr>
            <a:r>
              <a:rPr lang="sr-Latn-RS" dirty="0" smtClean="0"/>
              <a:t>2 Ti </a:t>
            </a:r>
            <a:r>
              <a:rPr lang="sr-Latn-RS" dirty="0"/>
              <a:t>uslovi i jemstva mogu, u zavisnosti od vrste ovlašćenja ili postupaka o kojima se radi, između ostalog, da obuhvate </a:t>
            </a:r>
            <a:r>
              <a:rPr lang="sr-Latn-RS" b="1" dirty="0">
                <a:solidFill>
                  <a:srgbClr val="FF0000"/>
                </a:solidFill>
              </a:rPr>
              <a:t>sudsku</a:t>
            </a:r>
            <a:r>
              <a:rPr lang="sr-Latn-RS" dirty="0"/>
              <a:t> ili drugu vrstu </a:t>
            </a:r>
            <a:r>
              <a:rPr lang="sr-Latn-RS" b="1" dirty="0">
                <a:solidFill>
                  <a:srgbClr val="FF0000"/>
                </a:solidFill>
              </a:rPr>
              <a:t>nezavisne kontrole</a:t>
            </a:r>
            <a:r>
              <a:rPr lang="sr-Latn-RS" dirty="0"/>
              <a:t>, </a:t>
            </a:r>
            <a:r>
              <a:rPr lang="sr-Latn-RS" b="1" dirty="0" smtClean="0">
                <a:solidFill>
                  <a:srgbClr val="FF0000"/>
                </a:solidFill>
              </a:rPr>
              <a:t>osnov </a:t>
            </a:r>
            <a:r>
              <a:rPr lang="sr-Latn-RS" dirty="0" smtClean="0"/>
              <a:t>kojim </a:t>
            </a:r>
            <a:r>
              <a:rPr lang="sr-Latn-RS" dirty="0"/>
              <a:t>se opravdava primena i </a:t>
            </a:r>
            <a:r>
              <a:rPr lang="sr-Latn-RS" b="1" dirty="0">
                <a:solidFill>
                  <a:srgbClr val="FF0000"/>
                </a:solidFill>
              </a:rPr>
              <a:t>ograničenje</a:t>
            </a:r>
            <a:r>
              <a:rPr lang="sr-Latn-RS" dirty="0"/>
              <a:t> </a:t>
            </a:r>
            <a:r>
              <a:rPr lang="sr-Latn-RS" b="1" dirty="0">
                <a:solidFill>
                  <a:srgbClr val="FF0000"/>
                </a:solidFill>
              </a:rPr>
              <a:t>obima</a:t>
            </a:r>
            <a:r>
              <a:rPr lang="sr-Latn-RS" dirty="0"/>
              <a:t> i </a:t>
            </a:r>
            <a:r>
              <a:rPr lang="sr-Latn-RS" b="1" dirty="0">
                <a:solidFill>
                  <a:srgbClr val="FF0000"/>
                </a:solidFill>
              </a:rPr>
              <a:t>trajanja</a:t>
            </a:r>
            <a:r>
              <a:rPr lang="sr-Latn-RS" dirty="0"/>
              <a:t> tih ovlašćenja ili postupaka.</a:t>
            </a:r>
          </a:p>
          <a:p>
            <a:pPr algn="just"/>
            <a:endParaRPr lang="sr-Latn-RS" dirty="0"/>
          </a:p>
          <a:p>
            <a:pPr marL="342900" indent="-342900" algn="just">
              <a:buFont typeface="Wingdings" pitchFamily="2" charset="2"/>
              <a:buChar char="Ø"/>
            </a:pPr>
            <a:r>
              <a:rPr lang="sr-Latn-RS" dirty="0"/>
              <a:t>3 U meri u kojoj je to u skladu sa javnim interesom, a naročito sa pravilnom primenom prava, svaka Strana ugovornica treba da razmotri posledice ovlašćenja i postupaka iz ovog odeljka na prava, odgovornosti i opravdane interese trećih strana</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en-GB" sz="2200" dirty="0" smtClean="0"/>
              <a:t>I</a:t>
            </a:r>
            <a:r>
              <a:rPr lang="sr-Latn-RS" sz="2200" dirty="0" smtClean="0"/>
              <a:t>lustrativna lista mogućih uslova i jemstava, koja nije konačna, obuhvata sledeće</a:t>
            </a:r>
            <a:r>
              <a:rPr lang="en-GB" sz="2200" dirty="0" smtClean="0"/>
              <a:t>:</a:t>
            </a:r>
            <a:endParaRPr lang="en-GB" sz="2200" dirty="0"/>
          </a:p>
          <a:p>
            <a:pPr marL="800100" lvl="1" indent="-342900" algn="just">
              <a:buFont typeface="Wingdings" pitchFamily="2" charset="2"/>
              <a:buChar char="ü"/>
            </a:pPr>
            <a:r>
              <a:rPr lang="sr-Latn-RS" sz="2200" dirty="0" smtClean="0"/>
              <a:t>Sudsku kontrolu; </a:t>
            </a:r>
            <a:endParaRPr lang="en-GB" sz="2200" dirty="0"/>
          </a:p>
          <a:p>
            <a:pPr marL="800100" lvl="1" indent="-342900" algn="just">
              <a:buFont typeface="Wingdings" pitchFamily="2" charset="2"/>
              <a:buChar char="ü"/>
            </a:pPr>
            <a:r>
              <a:rPr lang="sr-Latn-RS" sz="2200" dirty="0" smtClean="0"/>
              <a:t>Drugu vrstu nezavisne kontrole; </a:t>
            </a:r>
            <a:endParaRPr lang="en-GB" sz="2200" dirty="0"/>
          </a:p>
          <a:p>
            <a:pPr marL="800100" lvl="1" indent="-342900" algn="just">
              <a:buFont typeface="Wingdings" pitchFamily="2" charset="2"/>
              <a:buChar char="ü"/>
            </a:pPr>
            <a:r>
              <a:rPr lang="sr-Latn-RS" sz="2200" dirty="0" smtClean="0"/>
              <a:t>Osnov na osnovu koga se opravdava primena procesnih ovlašćenja; </a:t>
            </a:r>
            <a:endParaRPr lang="en-GB" sz="2200" dirty="0"/>
          </a:p>
          <a:p>
            <a:pPr marL="800100" lvl="1" indent="-342900" algn="just">
              <a:buFont typeface="Wingdings" pitchFamily="2" charset="2"/>
              <a:buChar char="ü"/>
            </a:pPr>
            <a:r>
              <a:rPr lang="sr-Latn-RS" sz="2200" dirty="0" smtClean="0"/>
              <a:t>Ograničenje obima  ovlašćenja; </a:t>
            </a:r>
            <a:endParaRPr lang="en-GB" sz="2200" dirty="0"/>
          </a:p>
          <a:p>
            <a:pPr marL="800100" lvl="1" indent="-342900" algn="just">
              <a:buFont typeface="Wingdings" pitchFamily="2" charset="2"/>
              <a:buChar char="ü"/>
            </a:pPr>
            <a:r>
              <a:rPr lang="sr-Latn-RS" sz="2200" dirty="0" smtClean="0"/>
              <a:t>Ograničenje trajanja ovlašćenja. </a:t>
            </a:r>
            <a:endParaRPr lang="en-GB" sz="2200" dirty="0"/>
          </a:p>
        </p:txBody>
      </p:sp>
    </p:spTree>
    <p:extLst>
      <p:ext uri="{BB962C8B-B14F-4D97-AF65-F5344CB8AC3E}">
        <p14:creationId xmlns:p14="http://schemas.microsoft.com/office/powerpoint/2010/main" val="1202696594"/>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96</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96</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15</a:t>
            </a:r>
            <a:r>
              <a:rPr lang="en-GB" sz="3200" b="1" dirty="0"/>
              <a:t> – </a:t>
            </a:r>
            <a:r>
              <a:rPr lang="sr-Latn-RS" sz="3200" b="1" dirty="0"/>
              <a:t>Uslovi i </a:t>
            </a:r>
            <a:r>
              <a:rPr lang="sr-Latn-RS" sz="3200" b="1" dirty="0">
                <a:solidFill>
                  <a:schemeClr val="bg1"/>
                </a:solidFill>
              </a:rPr>
              <a:t>ograničenja</a:t>
            </a:r>
            <a:endParaRPr lang="en-GB" sz="3200" b="1" dirty="0">
              <a:solidFill>
                <a:schemeClr val="bg1"/>
              </a:solidFill>
            </a:endParaRPr>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4524315"/>
          </a:xfrm>
          <a:prstGeom prst="rect">
            <a:avLst/>
          </a:prstGeom>
        </p:spPr>
        <p:txBody>
          <a:bodyPr wrap="square">
            <a:spAutoFit/>
          </a:bodyPr>
          <a:lstStyle/>
          <a:p>
            <a:pPr marL="342900" indent="-342900" algn="just">
              <a:buFont typeface="Wingdings" pitchFamily="2" charset="2"/>
              <a:buChar char="Ø"/>
            </a:pPr>
            <a:r>
              <a:rPr lang="sr-Latn-RS" dirty="0"/>
              <a:t>2 Ti uslovi i </a:t>
            </a:r>
            <a:r>
              <a:rPr lang="sr-Latn-RS" dirty="0" smtClean="0"/>
              <a:t>ograničenja </a:t>
            </a:r>
            <a:r>
              <a:rPr lang="sr-Latn-RS" dirty="0"/>
              <a:t>mogu, u zavisnosti od vrste ovlašćenja ili postupaka o kojima se radi, između ostalog, da obuhvate sudsku ili drugu vrstu nezavisne kontrole, osnov kojim se opravdava primena i ograničenje obima i trajanja tih ovlašćenja ili postupaka.</a:t>
            </a:r>
          </a:p>
          <a:p>
            <a:pPr algn="just"/>
            <a:endParaRPr lang="sr-Latn-RS" dirty="0"/>
          </a:p>
          <a:p>
            <a:pPr marL="342900" indent="-342900" algn="just">
              <a:buFont typeface="Wingdings" pitchFamily="2" charset="2"/>
              <a:buChar char="Ø"/>
            </a:pPr>
            <a:r>
              <a:rPr lang="sr-Latn-RS" dirty="0"/>
              <a:t>3 U meri u kojoj je to u skladu sa </a:t>
            </a:r>
            <a:r>
              <a:rPr lang="sr-Latn-RS" b="1" dirty="0">
                <a:solidFill>
                  <a:srgbClr val="FF0000"/>
                </a:solidFill>
              </a:rPr>
              <a:t>javnim interesom</a:t>
            </a:r>
            <a:r>
              <a:rPr lang="sr-Latn-RS" dirty="0"/>
              <a:t>, a naročito sa </a:t>
            </a:r>
            <a:r>
              <a:rPr lang="sr-Latn-RS" b="1" dirty="0">
                <a:solidFill>
                  <a:srgbClr val="FF0000"/>
                </a:solidFill>
              </a:rPr>
              <a:t>pravilnom primenom prava</a:t>
            </a:r>
            <a:r>
              <a:rPr lang="sr-Latn-RS" dirty="0"/>
              <a:t>, svaka Strana ugovornica treba da razmotri posledice ovlašćenja i postupaka iz ovog odeljka </a:t>
            </a:r>
            <a:r>
              <a:rPr lang="sr-Latn-RS" b="1" dirty="0">
                <a:solidFill>
                  <a:srgbClr val="FF0000"/>
                </a:solidFill>
              </a:rPr>
              <a:t>na prava, odgovornosti i opravdane interese trećih strana</a:t>
            </a:r>
            <a:r>
              <a:rPr lang="en-US" dirty="0" smtClean="0"/>
              <a:t>.</a:t>
            </a:r>
            <a:endParaRPr lang="en-GB"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3693319"/>
          </a:xfrm>
          <a:prstGeom prst="rect">
            <a:avLst/>
          </a:prstGeom>
        </p:spPr>
        <p:txBody>
          <a:bodyPr wrap="square">
            <a:spAutoFit/>
          </a:bodyPr>
          <a:lstStyle/>
          <a:p>
            <a:pPr marL="342900" indent="-342900" algn="just">
              <a:buFont typeface="Wingdings" pitchFamily="2" charset="2"/>
              <a:buChar char="ü"/>
            </a:pPr>
            <a:r>
              <a:rPr lang="sr-Latn-RS" dirty="0" smtClean="0"/>
              <a:t>Potrebno je da postoji ravnoteža između javnog interesa (posebno pravilne primene prava) i prava, odgovornosti i opravdanih interesa trećih strana. </a:t>
            </a:r>
            <a:endParaRPr lang="en-GB" dirty="0"/>
          </a:p>
          <a:p>
            <a:pPr marL="342900" indent="-342900" algn="just">
              <a:buFont typeface="Wingdings" pitchFamily="2" charset="2"/>
              <a:buChar char="ü"/>
            </a:pPr>
            <a:endParaRPr lang="en-GB" dirty="0"/>
          </a:p>
          <a:p>
            <a:pPr marL="342900" indent="-342900" algn="just">
              <a:buFont typeface="Wingdings" pitchFamily="2" charset="2"/>
              <a:buChar char="ü"/>
            </a:pPr>
            <a:r>
              <a:rPr lang="sr-Latn-RS" dirty="0" smtClean="0"/>
              <a:t>Pitanja su sledeća</a:t>
            </a:r>
            <a:r>
              <a:rPr lang="en-GB" dirty="0" smtClean="0"/>
              <a:t>:</a:t>
            </a:r>
            <a:endParaRPr lang="en-GB" dirty="0"/>
          </a:p>
          <a:p>
            <a:pPr marL="800100" lvl="1" indent="-342900" algn="just">
              <a:buFont typeface="Wingdings" pitchFamily="2" charset="2"/>
              <a:buChar char="ü"/>
            </a:pPr>
            <a:r>
              <a:rPr lang="sr-Latn-RS" dirty="0" smtClean="0"/>
              <a:t>Svesti na minimum narušavanje potrošačkih usluga; </a:t>
            </a:r>
            <a:endParaRPr lang="en-GB" dirty="0"/>
          </a:p>
          <a:p>
            <a:pPr marL="800100" lvl="1" indent="-342900" algn="just">
              <a:buFont typeface="Wingdings" pitchFamily="2" charset="2"/>
              <a:buChar char="ü"/>
            </a:pPr>
            <a:r>
              <a:rPr lang="sr-Latn-RS" dirty="0" smtClean="0"/>
              <a:t>Zaštita od odgovornosti za obelodanjivanje ili omogućavanje obelodanjivanja; </a:t>
            </a:r>
            <a:r>
              <a:rPr lang="en-GB" dirty="0" smtClean="0"/>
              <a:t> </a:t>
            </a:r>
            <a:endParaRPr lang="en-GB" dirty="0"/>
          </a:p>
          <a:p>
            <a:pPr marL="800100" lvl="1" indent="-342900" algn="just">
              <a:buFont typeface="Wingdings" pitchFamily="2" charset="2"/>
              <a:buChar char="ü"/>
            </a:pPr>
            <a:r>
              <a:rPr lang="sr-Latn-RS" dirty="0" smtClean="0"/>
              <a:t>Zaštita vlasničkih prava. </a:t>
            </a:r>
            <a:endParaRPr lang="en-GB" dirty="0"/>
          </a:p>
        </p:txBody>
      </p:sp>
    </p:spTree>
    <p:extLst>
      <p:ext uri="{BB962C8B-B14F-4D97-AF65-F5344CB8AC3E}">
        <p14:creationId xmlns:p14="http://schemas.microsoft.com/office/powerpoint/2010/main" val="309109259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97</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97</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smtClean="0"/>
              <a:t>Član 16</a:t>
            </a:r>
            <a:r>
              <a:rPr lang="en-GB" sz="3200" b="1" dirty="0" smtClean="0"/>
              <a:t> </a:t>
            </a:r>
            <a:r>
              <a:rPr lang="en-GB" sz="3200" b="1" dirty="0"/>
              <a:t>– </a:t>
            </a:r>
            <a:r>
              <a:rPr lang="sr-Latn-RS" sz="3200" b="1" dirty="0" smtClean="0"/>
              <a:t>Hitna zaštita sačuvanih </a:t>
            </a:r>
          </a:p>
          <a:p>
            <a:pPr algn="r"/>
            <a:r>
              <a:rPr lang="sr-Latn-RS" sz="3200" b="1" dirty="0" smtClean="0"/>
              <a:t>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12" name="Rectangle 3">
            <a:extLst>
              <a:ext uri="{FF2B5EF4-FFF2-40B4-BE49-F238E27FC236}">
                <a16:creationId xmlns:a16="http://schemas.microsoft.com/office/drawing/2014/main" id="{EFE0925E-1AFE-42F2-9990-60DD9760F859}"/>
              </a:ext>
            </a:extLst>
          </p:cNvPr>
          <p:cNvSpPr txBox="1">
            <a:spLocks/>
          </p:cNvSpPr>
          <p:nvPr/>
        </p:nvSpPr>
        <p:spPr>
          <a:xfrm>
            <a:off x="312057" y="1072440"/>
            <a:ext cx="8519885" cy="5292809"/>
          </a:xfrm>
          <a:prstGeom prst="rect">
            <a:avLst/>
          </a:prstGeom>
          <a:ln w="38100">
            <a:solidFill>
              <a:srgbClr val="FF0000"/>
            </a:solidFill>
          </a:ln>
        </p:spPr>
        <p:txBody>
          <a:bodyPr/>
          <a:lstStyle>
            <a:lvl1pPr marL="342900" indent="-342900" algn="l" defTabSz="457200" rtl="0" eaLnBrk="0" fontAlgn="base" hangingPunct="0">
              <a:spcBef>
                <a:spcPct val="20000"/>
              </a:spcBef>
              <a:spcAft>
                <a:spcPct val="0"/>
              </a:spcAft>
              <a:buFont typeface="Arial" pitchFamily="34" charset="0"/>
              <a:buChar char="•"/>
              <a:defRPr sz="3200" kern="1200">
                <a:solidFill>
                  <a:schemeClr val="tx1"/>
                </a:solidFill>
                <a:latin typeface="+mn-lt"/>
                <a:ea typeface="ＭＳ Ｐゴシック" pitchFamily="-65" charset="-128"/>
                <a:cs typeface="ＭＳ Ｐゴシック" pitchFamily="-65" charset="-128"/>
              </a:defRPr>
            </a:lvl1pPr>
            <a:lvl2pPr marL="742950" indent="-285750" algn="l" defTabSz="457200" rtl="0" eaLnBrk="0" fontAlgn="base" hangingPunct="0">
              <a:spcBef>
                <a:spcPct val="20000"/>
              </a:spcBef>
              <a:spcAft>
                <a:spcPct val="0"/>
              </a:spcAft>
              <a:buFont typeface="Arial" pitchFamily="34" charset="0"/>
              <a:buChar char="–"/>
              <a:defRPr sz="2800" kern="1200">
                <a:solidFill>
                  <a:schemeClr val="tx1"/>
                </a:solidFill>
                <a:latin typeface="+mn-lt"/>
                <a:ea typeface="ＭＳ Ｐゴシック" pitchFamily="-65" charset="-128"/>
                <a:cs typeface="+mn-cs"/>
              </a:defRPr>
            </a:lvl2pPr>
            <a:lvl3pPr marL="1143000" indent="-228600" algn="l" defTabSz="457200" rtl="0" eaLnBrk="0" fontAlgn="base" hangingPunct="0">
              <a:spcBef>
                <a:spcPct val="20000"/>
              </a:spcBef>
              <a:spcAft>
                <a:spcPct val="0"/>
              </a:spcAft>
              <a:buFont typeface="Arial" pitchFamily="34" charset="0"/>
              <a:buChar char="•"/>
              <a:defRPr sz="2400" kern="1200">
                <a:solidFill>
                  <a:schemeClr val="tx1"/>
                </a:solidFill>
                <a:latin typeface="+mn-lt"/>
                <a:ea typeface="ＭＳ Ｐゴシック" pitchFamily="-65" charset="-128"/>
                <a:cs typeface="+mn-cs"/>
              </a:defRPr>
            </a:lvl3pPr>
            <a:lvl4pPr marL="16002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4pPr>
            <a:lvl5pPr marL="2057400" indent="-228600" algn="l" defTabSz="457200" rtl="0" eaLnBrk="0" fontAlgn="base" hangingPunct="0">
              <a:spcBef>
                <a:spcPct val="20000"/>
              </a:spcBef>
              <a:spcAft>
                <a:spcPct val="0"/>
              </a:spcAft>
              <a:buFont typeface="Arial" pitchFamily="34" charset="0"/>
              <a:buChar char="»"/>
              <a:defRPr sz="2000" kern="1200">
                <a:solidFill>
                  <a:schemeClr val="tx1"/>
                </a:solidFill>
                <a:latin typeface="+mn-lt"/>
                <a:ea typeface="ＭＳ Ｐゴシック" pitchFamily="-65"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ctr" eaLnBrk="1" hangingPunct="1">
              <a:lnSpc>
                <a:spcPct val="80000"/>
              </a:lnSpc>
              <a:spcBef>
                <a:spcPts val="600"/>
              </a:spcBef>
              <a:spcAft>
                <a:spcPts val="1200"/>
              </a:spcAft>
              <a:buFont typeface="Arial" pitchFamily="34" charset="0"/>
              <a:buNone/>
              <a:defRPr/>
            </a:pPr>
            <a:endParaRPr lang="en-GB" altLang="sr-Latn-RS" sz="10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Hitna zaštita računarskih podataka</a:t>
            </a:r>
            <a:r>
              <a:rPr lang="en-GB" altLang="sr-Latn-RS" sz="2800" b="1" i="1" dirty="0" smtClean="0">
                <a:ea typeface="ＭＳ Ｐゴシック" pitchFamily="34" charset="-128"/>
              </a:rPr>
              <a:t> </a:t>
            </a:r>
            <a:endParaRPr lang="en-GB" altLang="sr-Latn-RS" sz="28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sr-Latn-RS" altLang="sr-Latn-RS" sz="2800" b="1" i="1" dirty="0" smtClean="0">
                <a:ea typeface="ＭＳ Ｐゴシック" pitchFamily="34" charset="-128"/>
              </a:rPr>
              <a:t>Hitna zaštita i otkrivanje računarskih podataka </a:t>
            </a:r>
            <a:endParaRPr lang="en-GB" altLang="sr-Latn-RS" sz="2800" b="1" i="1" dirty="0">
              <a:ea typeface="ＭＳ Ｐゴシック" pitchFamily="34" charset="-128"/>
            </a:endParaRPr>
          </a:p>
          <a:p>
            <a:pPr marL="0" indent="0" algn="ctr" eaLnBrk="1" hangingPunct="1">
              <a:lnSpc>
                <a:spcPct val="80000"/>
              </a:lnSpc>
              <a:spcBef>
                <a:spcPts val="600"/>
              </a:spcBef>
              <a:spcAft>
                <a:spcPts val="1200"/>
              </a:spcAft>
              <a:buFont typeface="Arial" pitchFamily="34" charset="0"/>
              <a:buNone/>
              <a:defRPr/>
            </a:pPr>
            <a:r>
              <a:rPr lang="en-GB" altLang="sr-Latn-RS" sz="2800" b="1" i="1" dirty="0" smtClean="0">
                <a:ea typeface="ＭＳ Ｐゴシック" pitchFamily="34" charset="-128"/>
              </a:rPr>
              <a:t>(</a:t>
            </a:r>
            <a:r>
              <a:rPr lang="sr-Latn-RS" altLang="sr-Latn-RS" sz="2800" b="1" i="1" dirty="0" smtClean="0">
                <a:ea typeface="ＭＳ Ｐゴシック" pitchFamily="34" charset="-128"/>
              </a:rPr>
              <a:t>Članovi </a:t>
            </a:r>
            <a:r>
              <a:rPr lang="en-GB" altLang="sr-Latn-RS" sz="2800" b="1" i="1" dirty="0" smtClean="0">
                <a:ea typeface="ＭＳ Ｐゴシック" pitchFamily="34" charset="-128"/>
              </a:rPr>
              <a:t>16</a:t>
            </a:r>
            <a:r>
              <a:rPr lang="sr-Latn-RS" altLang="sr-Latn-RS" sz="2800" b="1" i="1" dirty="0" smtClean="0">
                <a:ea typeface="ＭＳ Ｐゴシック" pitchFamily="34" charset="-128"/>
              </a:rPr>
              <a:t> i</a:t>
            </a:r>
            <a:r>
              <a:rPr lang="en-GB" altLang="sr-Latn-RS" sz="2800" b="1" i="1" dirty="0" smtClean="0">
                <a:ea typeface="ＭＳ Ｐゴシック" pitchFamily="34" charset="-128"/>
              </a:rPr>
              <a:t> 17 </a:t>
            </a:r>
            <a:r>
              <a:rPr lang="en-GB" altLang="sr-Latn-RS" sz="2800" b="1" i="1" dirty="0">
                <a:ea typeface="ＭＳ Ｐゴシック" pitchFamily="34" charset="-128"/>
              </a:rPr>
              <a:t>– </a:t>
            </a:r>
            <a:r>
              <a:rPr lang="sr-Latn-RS" altLang="sr-Latn-RS" sz="2800" b="1" i="1" dirty="0" smtClean="0">
                <a:ea typeface="ＭＳ Ｐゴシック" pitchFamily="34" charset="-128"/>
              </a:rPr>
              <a:t>Budimpeštanska konvencija</a:t>
            </a:r>
            <a:r>
              <a:rPr lang="en-GB" altLang="sr-Latn-RS" sz="2800" b="1" i="1" dirty="0" smtClean="0">
                <a:ea typeface="ＭＳ Ｐゴシック" pitchFamily="34" charset="-128"/>
              </a:rPr>
              <a:t>)</a:t>
            </a:r>
            <a:endParaRPr lang="en-GB" altLang="sr-Latn-RS" sz="2800" b="1" i="1" dirty="0">
              <a:ea typeface="ＭＳ Ｐゴシック" pitchFamily="34" charset="-128"/>
            </a:endParaRPr>
          </a:p>
          <a:p>
            <a:pPr eaLnBrk="1" hangingPunct="1">
              <a:lnSpc>
                <a:spcPct val="80000"/>
              </a:lnSpc>
              <a:spcBef>
                <a:spcPts val="600"/>
              </a:spcBef>
              <a:spcAft>
                <a:spcPts val="1200"/>
              </a:spcAft>
              <a:defRPr/>
            </a:pPr>
            <a:endParaRPr lang="en-GB" altLang="sr-Latn-RS" sz="1800" dirty="0">
              <a:ea typeface="ＭＳ Ｐゴシック" pitchFamily="34" charset="-128"/>
            </a:endParaRP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Vrlo inovativni i veoma značajni</a:t>
            </a:r>
            <a:r>
              <a:rPr lang="en-GB" altLang="sr-Latn-RS" sz="2400" i="1" dirty="0" smtClean="0">
                <a:ea typeface="ＭＳ Ｐゴシック" pitchFamily="34" charset="-128"/>
              </a:rPr>
              <a:t> </a:t>
            </a:r>
            <a:endParaRPr lang="en-GB" altLang="sr-Latn-RS" sz="2400" i="1" dirty="0">
              <a:ea typeface="ＭＳ Ｐゴシック" pitchFamily="34" charset="-128"/>
            </a:endParaRPr>
          </a:p>
          <a:p>
            <a:pPr algn="ctr" eaLnBrk="1" hangingPunct="1">
              <a:lnSpc>
                <a:spcPct val="80000"/>
              </a:lnSpc>
              <a:spcBef>
                <a:spcPts val="600"/>
              </a:spcBef>
              <a:spcAft>
                <a:spcPts val="1200"/>
              </a:spcAft>
              <a:defRPr/>
            </a:pPr>
            <a:r>
              <a:rPr lang="sr-Latn-RS" altLang="sr-Latn-RS" sz="2400" i="1" dirty="0" smtClean="0">
                <a:ea typeface="ＭＳ Ｐゴシック" pitchFamily="34" charset="-128"/>
              </a:rPr>
              <a:t>Nov fokus</a:t>
            </a:r>
            <a:endParaRPr lang="en-GB" altLang="sr-Latn-RS" sz="2400" dirty="0">
              <a:ea typeface="ＭＳ Ｐゴシック" pitchFamily="34" charset="-128"/>
            </a:endParaRPr>
          </a:p>
          <a:p>
            <a:pPr eaLnBrk="1" hangingPunct="1">
              <a:lnSpc>
                <a:spcPct val="80000"/>
              </a:lnSpc>
              <a:spcBef>
                <a:spcPts val="600"/>
              </a:spcBef>
              <a:spcAft>
                <a:spcPts val="1200"/>
              </a:spcAft>
              <a:defRPr/>
            </a:pPr>
            <a:r>
              <a:rPr lang="sr-Latn-RS" altLang="sr-Latn-RS" sz="2000" i="1" dirty="0" smtClean="0">
                <a:ea typeface="ＭＳ Ｐゴシック" pitchFamily="34" charset="-128"/>
              </a:rPr>
              <a:t>Oba člana su „hitna“, kako bi se odgovorilo na brzinu cirkulisanja informacija u digitalnom okruženju.</a:t>
            </a:r>
            <a:endParaRPr lang="en-GB" altLang="sr-Latn-RS" sz="2000" i="1" dirty="0">
              <a:ea typeface="ＭＳ Ｐゴシック" pitchFamily="34" charset="-128"/>
            </a:endParaRPr>
          </a:p>
          <a:p>
            <a:pPr eaLnBrk="1" hangingPunct="1">
              <a:lnSpc>
                <a:spcPct val="80000"/>
              </a:lnSpc>
              <a:spcBef>
                <a:spcPts val="600"/>
              </a:spcBef>
              <a:spcAft>
                <a:spcPts val="1200"/>
              </a:spcAft>
              <a:defRPr/>
            </a:pPr>
            <a:r>
              <a:rPr lang="sr-Latn-RS" altLang="sr-Latn-RS" sz="2000" i="1" dirty="0" smtClean="0">
                <a:ea typeface="ＭＳ Ｐゴシック" pitchFamily="34" charset="-128"/>
              </a:rPr>
              <a:t>Nivo intruzivnosti nije preterano visok.</a:t>
            </a:r>
          </a:p>
          <a:p>
            <a:pPr eaLnBrk="1" hangingPunct="1">
              <a:lnSpc>
                <a:spcPct val="80000"/>
              </a:lnSpc>
              <a:spcBef>
                <a:spcPts val="600"/>
              </a:spcBef>
              <a:spcAft>
                <a:spcPts val="1200"/>
              </a:spcAft>
              <a:defRPr/>
            </a:pPr>
            <a:r>
              <a:rPr lang="sr-Latn-RS" altLang="sr-Latn-RS" sz="2000" i="1" dirty="0" smtClean="0">
                <a:ea typeface="ＭＳ Ｐゴシック" pitchFamily="34" charset="-128"/>
              </a:rPr>
              <a:t>Kada se radi o podacima o saobraćaju, postoji odredba kojom se dozvoljava njihovo hitno otkrivanje.</a:t>
            </a:r>
            <a:endParaRPr lang="en-GB" altLang="sr-Latn-RS" sz="2000" i="1" dirty="0">
              <a:ea typeface="ＭＳ Ｐゴシック" pitchFamily="34" charset="-128"/>
            </a:endParaRPr>
          </a:p>
        </p:txBody>
      </p:sp>
    </p:spTree>
    <p:extLst>
      <p:ext uri="{BB962C8B-B14F-4D97-AF65-F5344CB8AC3E}">
        <p14:creationId xmlns:p14="http://schemas.microsoft.com/office/powerpoint/2010/main" val="262844388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98</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98</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632311"/>
          </a:xfrm>
          <a:prstGeom prst="rect">
            <a:avLst/>
          </a:prstGeom>
        </p:spPr>
        <p:txBody>
          <a:bodyPr wrap="square">
            <a:spAutoFit/>
          </a:bodyPr>
          <a:lstStyle/>
          <a:p>
            <a:pPr marL="342900" indent="-342900" algn="just">
              <a:buFont typeface="Wingdings" pitchFamily="2" charset="2"/>
              <a:buChar char="Ø"/>
            </a:pPr>
            <a:r>
              <a:rPr lang="sr-Latn-RS" sz="1500" dirty="0" smtClean="0"/>
              <a:t>1. Svaka Strana ugovornica treba da usvoji zakonodavne i druge mere, neophodne da bi svoje nadležne organe ovlastila da mogu da </a:t>
            </a:r>
            <a:r>
              <a:rPr lang="sr-Latn-RS" sz="1500" b="1" dirty="0" smtClean="0">
                <a:solidFill>
                  <a:srgbClr val="FF0000"/>
                </a:solidFill>
              </a:rPr>
              <a:t>narede ili na sličan način postignu </a:t>
            </a:r>
            <a:r>
              <a:rPr lang="sr-Latn-RS" sz="1500" dirty="0" smtClean="0"/>
              <a:t>hitnu zaštitu određenih računarskih podataka, uključujući tu i podatke o saobraćaju koji su sačuvani preko računarskog sistema, a posebno u slučaju kada ima osnova da se veruje da su računarski podaci naročito podložni gubitku ili izmeni.</a:t>
            </a:r>
          </a:p>
          <a:p>
            <a:pPr marL="342900" indent="-342900" algn="just">
              <a:buFont typeface="Wingdings" pitchFamily="2" charset="2"/>
              <a:buChar char="Ø"/>
            </a:pPr>
            <a:endParaRPr lang="sr-Latn-RS" sz="1500" dirty="0" smtClean="0"/>
          </a:p>
          <a:p>
            <a:pPr marL="342900" indent="-342900" algn="just">
              <a:buFont typeface="Wingdings" pitchFamily="2" charset="2"/>
              <a:buChar char="Ø"/>
            </a:pPr>
            <a:r>
              <a:rPr lang="sr-Latn-RS" sz="1500" dirty="0" smtClean="0"/>
              <a:t>2. Kada Strana ugovornica primeni mere iz stava 1. ovog člana tako što naredi nekom licu da zaštiti određene sačuvane računarske podatke koje to lice poseduje ili kontroliše, Strana ugovornica treba da usvoji zakonodavne i druge mere neophodne da se to lice obaveže da štiti i sačuva celovitost tih računarskih podataka za neophodan vremenski period, a najviše do 90 dana, kako bi se nadležnim organima omogućilo da zahtevaju njihovo otkrivanje. Strana ugovornica može da propiše da navedena naredba može da se ponavlja.</a:t>
            </a:r>
            <a:endParaRPr lang="sr-Latn-RS"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4493538"/>
          </a:xfrm>
          <a:prstGeom prst="rect">
            <a:avLst/>
          </a:prstGeom>
        </p:spPr>
        <p:txBody>
          <a:bodyPr wrap="square">
            <a:spAutoFit/>
          </a:bodyPr>
          <a:lstStyle/>
          <a:p>
            <a:pPr marL="342900" indent="-342900" algn="just">
              <a:buFont typeface="Wingdings" pitchFamily="2" charset="2"/>
              <a:buChar char="ü"/>
            </a:pPr>
            <a:r>
              <a:rPr lang="sr-Latn-RS" sz="2200" dirty="0" smtClean="0"/>
              <a:t>Zaštita se može narediti, ili postići na sličan način putem</a:t>
            </a:r>
            <a:endParaRPr lang="en-GB" sz="2200" dirty="0"/>
          </a:p>
          <a:p>
            <a:pPr marL="800100" lvl="1" indent="-342900" algn="just">
              <a:buFont typeface="Wingdings" pitchFamily="2" charset="2"/>
              <a:buChar char="ü"/>
            </a:pPr>
            <a:r>
              <a:rPr lang="sr-Latn-RS" sz="2200" dirty="0"/>
              <a:t>s</a:t>
            </a:r>
            <a:r>
              <a:rPr lang="sr-Latn-RS" sz="2200" dirty="0" smtClean="0"/>
              <a:t>udskog naloga;</a:t>
            </a:r>
            <a:endParaRPr lang="en-GB" sz="2200" dirty="0"/>
          </a:p>
          <a:p>
            <a:pPr marL="800100" lvl="1" indent="-342900" algn="just">
              <a:buFont typeface="Wingdings" pitchFamily="2" charset="2"/>
              <a:buChar char="ü"/>
            </a:pPr>
            <a:r>
              <a:rPr lang="sr-Latn-RS" sz="2200" dirty="0"/>
              <a:t>a</a:t>
            </a:r>
            <a:r>
              <a:rPr lang="sr-Latn-RS" sz="2200" dirty="0" smtClean="0"/>
              <a:t>dministrativnog naloga; </a:t>
            </a:r>
            <a:endParaRPr lang="en-GB" sz="2200" dirty="0"/>
          </a:p>
          <a:p>
            <a:pPr marL="800100" lvl="1" indent="-342900" algn="just">
              <a:buFont typeface="Wingdings" pitchFamily="2" charset="2"/>
              <a:buChar char="ü"/>
            </a:pPr>
            <a:r>
              <a:rPr lang="sr-Latn-RS" sz="2200" dirty="0"/>
              <a:t>d</a:t>
            </a:r>
            <a:r>
              <a:rPr lang="sr-Latn-RS" sz="2200" dirty="0" smtClean="0"/>
              <a:t>irektive; </a:t>
            </a:r>
            <a:endParaRPr lang="en-GB" sz="2200" dirty="0"/>
          </a:p>
          <a:p>
            <a:pPr marL="800100" lvl="1" indent="-342900" algn="just">
              <a:buFont typeface="Wingdings" pitchFamily="2" charset="2"/>
              <a:buChar char="ü"/>
            </a:pPr>
            <a:r>
              <a:rPr lang="sr-Latn-RS" sz="2200" dirty="0"/>
              <a:t>p</a:t>
            </a:r>
            <a:r>
              <a:rPr lang="sr-Latn-RS" sz="2200" dirty="0" smtClean="0"/>
              <a:t>retraživanjem i zaplenom; </a:t>
            </a:r>
            <a:r>
              <a:rPr lang="en-GB" sz="2200" dirty="0" smtClean="0"/>
              <a:t> </a:t>
            </a:r>
            <a:endParaRPr lang="en-GB" sz="2200" dirty="0"/>
          </a:p>
          <a:p>
            <a:pPr marL="800100" lvl="1" indent="-342900" algn="just">
              <a:buFont typeface="Wingdings" pitchFamily="2" charset="2"/>
              <a:buChar char="ü"/>
            </a:pPr>
            <a:r>
              <a:rPr lang="en-US" sz="2200" dirty="0" err="1" smtClean="0"/>
              <a:t>i</a:t>
            </a:r>
            <a:r>
              <a:rPr lang="sr-Latn-RS" sz="2200" dirty="0" smtClean="0"/>
              <a:t>zdavanjem naredbe.</a:t>
            </a:r>
            <a:endParaRPr lang="en-GB" sz="2200" dirty="0" smtClean="0"/>
          </a:p>
          <a:p>
            <a:pPr marL="800100" lvl="1" indent="-342900" algn="just">
              <a:buFont typeface="Wingdings" pitchFamily="2" charset="2"/>
              <a:buChar char="ü"/>
            </a:pPr>
            <a:endParaRPr lang="en-GB" sz="2200" dirty="0" smtClean="0"/>
          </a:p>
          <a:p>
            <a:pPr marL="342900" indent="-342900" algn="just">
              <a:buFont typeface="Wingdings" pitchFamily="2" charset="2"/>
              <a:buChar char="ü"/>
            </a:pPr>
            <a:r>
              <a:rPr lang="sr-Latn-RS" sz="2200" dirty="0" smtClean="0"/>
              <a:t>Strane mogu biti fleksibilne u tome kako će sprovesti zaštitu, iako Budimpeštanska konvencija zahteva da se ona hitno sprovede. </a:t>
            </a:r>
            <a:r>
              <a:rPr lang="en-GB" sz="2200" dirty="0" smtClean="0"/>
              <a:t> </a:t>
            </a:r>
            <a:endParaRPr lang="en-GB" sz="2200" dirty="0"/>
          </a:p>
        </p:txBody>
      </p:sp>
    </p:spTree>
    <p:extLst>
      <p:ext uri="{BB962C8B-B14F-4D97-AF65-F5344CB8AC3E}">
        <p14:creationId xmlns:p14="http://schemas.microsoft.com/office/powerpoint/2010/main" val="2899075605"/>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6409184" y="6495281"/>
            <a:ext cx="2133600" cy="365125"/>
          </a:xfrm>
        </p:spPr>
        <p:txBody>
          <a:bodyPr/>
          <a:lstStyle/>
          <a:p>
            <a:fld id="{B517EF97-6CC0-48A9-BC0E-433EC7B55211}" type="slidenum">
              <a:rPr lang="en-GB" smtClean="0"/>
              <a:pPr/>
              <a:t>99</a:t>
            </a:fld>
            <a:endParaRPr lang="en-GB" dirty="0"/>
          </a:p>
        </p:txBody>
      </p:sp>
      <p:sp>
        <p:nvSpPr>
          <p:cNvPr id="3" name="TextBox 2"/>
          <p:cNvSpPr txBox="1"/>
          <p:nvPr/>
        </p:nvSpPr>
        <p:spPr>
          <a:xfrm>
            <a:off x="88522" y="6557282"/>
            <a:ext cx="3672408" cy="400110"/>
          </a:xfrm>
          <a:prstGeom prst="rect">
            <a:avLst/>
          </a:prstGeom>
          <a:noFill/>
        </p:spPr>
        <p:txBody>
          <a:bodyPr wrap="square" rtlCol="0">
            <a:spAutoFit/>
          </a:bodyPr>
          <a:lstStyle/>
          <a:p>
            <a:r>
              <a:rPr lang="en-GB" sz="2000" b="1" dirty="0">
                <a:solidFill>
                  <a:schemeClr val="bg1"/>
                </a:solidFill>
                <a:latin typeface="Segoe UI" pitchFamily="34" charset="0"/>
                <a:ea typeface="Segoe UI" pitchFamily="34" charset="0"/>
                <a:cs typeface="Segoe UI" pitchFamily="34" charset="0"/>
              </a:rPr>
              <a:t>www.coe.int/cybercrime</a:t>
            </a:r>
          </a:p>
        </p:txBody>
      </p:sp>
      <p:sp>
        <p:nvSpPr>
          <p:cNvPr id="4" name="Slide Number Placeholder 4"/>
          <p:cNvSpPr txBox="1">
            <a:spLocks/>
          </p:cNvSpPr>
          <p:nvPr/>
        </p:nvSpPr>
        <p:spPr>
          <a:xfrm>
            <a:off x="8532440" y="6521212"/>
            <a:ext cx="490016" cy="436180"/>
          </a:xfrm>
          <a:prstGeom prst="rect">
            <a:avLst/>
          </a:prstGeom>
        </p:spPr>
        <p:txBody>
          <a:bodyPr vert="horz" lIns="91440" tIns="45720" rIns="91440" bIns="45720" rtlCol="0" anchor="ctr"/>
          <a:lstStyle>
            <a:defPPr>
              <a:defRPr lang="de-DE"/>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B517EF97-6CC0-48A9-BC0E-433EC7B55211}" type="slidenum">
              <a:rPr lang="en-GB" smtClean="0">
                <a:solidFill>
                  <a:schemeClr val="tx1"/>
                </a:solidFill>
              </a:rPr>
              <a:pPr/>
              <a:t>99</a:t>
            </a:fld>
            <a:endParaRPr lang="en-GB" dirty="0">
              <a:solidFill>
                <a:schemeClr val="tx1"/>
              </a:solidFill>
            </a:endParaRPr>
          </a:p>
        </p:txBody>
      </p:sp>
      <p:sp>
        <p:nvSpPr>
          <p:cNvPr id="13" name="Rectangle 12"/>
          <p:cNvSpPr/>
          <p:nvPr/>
        </p:nvSpPr>
        <p:spPr>
          <a:xfrm>
            <a:off x="0" y="6553200"/>
            <a:ext cx="9144000" cy="363732"/>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4"/>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
        <p:nvSpPr>
          <p:cNvPr id="15" name="Rectangle 14"/>
          <p:cNvSpPr/>
          <p:nvPr/>
        </p:nvSpPr>
        <p:spPr>
          <a:xfrm>
            <a:off x="0" y="-27384"/>
            <a:ext cx="9144000" cy="921588"/>
          </a:xfrm>
          <a:prstGeom prst="rect">
            <a:avLst/>
          </a:prstGeom>
          <a:solidFill>
            <a:srgbClr val="2F618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r>
              <a:rPr lang="sr-Latn-RS" sz="3200" b="1" dirty="0"/>
              <a:t>Član 16</a:t>
            </a:r>
            <a:r>
              <a:rPr lang="en-GB" sz="3200" b="1" dirty="0"/>
              <a:t> – </a:t>
            </a:r>
            <a:r>
              <a:rPr lang="sr-Latn-RS" sz="3200" b="1" dirty="0"/>
              <a:t>Hitna zaštita sačuvanih računarskih podataka </a:t>
            </a:r>
            <a:endParaRPr lang="en-GB" sz="3200" b="1" dirty="0"/>
          </a:p>
        </p:txBody>
      </p:sp>
      <p:pic>
        <p:nvPicPr>
          <p:cNvPr id="17"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98405"/>
            <a:ext cx="1064938" cy="900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8" name="TextBox 17"/>
          <p:cNvSpPr txBox="1"/>
          <p:nvPr/>
        </p:nvSpPr>
        <p:spPr>
          <a:xfrm>
            <a:off x="6279791" y="6457858"/>
            <a:ext cx="3024336" cy="430887"/>
          </a:xfrm>
          <a:prstGeom prst="rect">
            <a:avLst/>
          </a:prstGeom>
          <a:noFill/>
        </p:spPr>
        <p:txBody>
          <a:bodyPr wrap="square" rtlCol="0">
            <a:spAutoFit/>
          </a:bodyPr>
          <a:lstStyle/>
          <a:p>
            <a:r>
              <a:rPr lang="en-GB" sz="2200" b="1" dirty="0">
                <a:solidFill>
                  <a:schemeClr val="bg1"/>
                </a:solidFill>
                <a:latin typeface="Arial Narrow" panose="020B0606020202030204" pitchFamily="34" charset="0"/>
              </a:rPr>
              <a:t>www.coe.int/cybercrime</a:t>
            </a:r>
          </a:p>
        </p:txBody>
      </p:sp>
      <p:sp>
        <p:nvSpPr>
          <p:cNvPr id="5" name="Rectangle 4">
            <a:extLst>
              <a:ext uri="{FF2B5EF4-FFF2-40B4-BE49-F238E27FC236}">
                <a16:creationId xmlns:a16="http://schemas.microsoft.com/office/drawing/2014/main" id="{7FA81925-418B-D44C-9255-2AEBBFBC0ADA}"/>
              </a:ext>
            </a:extLst>
          </p:cNvPr>
          <p:cNvSpPr/>
          <p:nvPr/>
        </p:nvSpPr>
        <p:spPr>
          <a:xfrm>
            <a:off x="150306" y="1041023"/>
            <a:ext cx="4476172" cy="5863144"/>
          </a:xfrm>
          <a:prstGeom prst="rect">
            <a:avLst/>
          </a:prstGeom>
        </p:spPr>
        <p:txBody>
          <a:bodyPr wrap="square">
            <a:spAutoFit/>
          </a:bodyPr>
          <a:lstStyle/>
          <a:p>
            <a:pPr marL="342900" indent="-342900" algn="just">
              <a:buFont typeface="Wingdings" pitchFamily="2" charset="2"/>
              <a:buChar char="Ø"/>
            </a:pPr>
            <a:r>
              <a:rPr lang="sr-Latn-RS" sz="1500" dirty="0"/>
              <a:t>1. Svaka Strana ugovornica treba da usvoji zakonodavne i druge mere, neophodne da bi svoje nadležne organe ovlastila da mogu da narede ili na sličan način postignu </a:t>
            </a:r>
            <a:r>
              <a:rPr lang="sr-Latn-RS" sz="1500" b="1" dirty="0">
                <a:solidFill>
                  <a:srgbClr val="FF0000"/>
                </a:solidFill>
              </a:rPr>
              <a:t>hitnu zaštitu</a:t>
            </a:r>
            <a:r>
              <a:rPr lang="sr-Latn-RS" sz="1500" dirty="0"/>
              <a:t> određenih računarskih podataka, uključujući tu i podatke o saobraćaju koji su sačuvani preko računarskog sistema, a posebno u slučaju kada ima osnova da se veruje da su računarski podaci naročito podložni gubitku ili izmeni.</a:t>
            </a:r>
          </a:p>
          <a:p>
            <a:pPr marL="342900" indent="-342900" algn="just">
              <a:buFont typeface="Wingdings" pitchFamily="2" charset="2"/>
              <a:buChar char="Ø"/>
            </a:pPr>
            <a:endParaRPr lang="sr-Latn-RS" sz="1500" dirty="0"/>
          </a:p>
          <a:p>
            <a:pPr marL="342900" indent="-342900" algn="just">
              <a:buFont typeface="Wingdings" pitchFamily="2" charset="2"/>
              <a:buChar char="Ø"/>
            </a:pPr>
            <a:r>
              <a:rPr lang="sr-Latn-RS" sz="1500" dirty="0"/>
              <a:t>2. Kada Strana ugovornica primeni mere iz stava 1. ovog člana tako što naredi nekom licu da zaštiti određene sačuvane računarske podatke koje to lice poseduje ili kontroliše, Strana ugovornica treba da usvoji zakonodavne i druge mere neophodne da se to lice obaveže da štiti i sačuva celovitost tih računarskih podataka za neophodan vremenski period, a najviše do 90 dana, kako bi se nadležnim organima omogućilo da zahtevaju njihovo otkrivanje. Strana ugovornica može da propiše da navedena naredba može da se ponavlja.</a:t>
            </a:r>
          </a:p>
          <a:p>
            <a:pPr algn="just"/>
            <a:endParaRPr lang="en-GB" sz="1500" dirty="0"/>
          </a:p>
        </p:txBody>
      </p:sp>
      <p:sp>
        <p:nvSpPr>
          <p:cNvPr id="6" name="Rectangle 5">
            <a:extLst>
              <a:ext uri="{FF2B5EF4-FFF2-40B4-BE49-F238E27FC236}">
                <a16:creationId xmlns:a16="http://schemas.microsoft.com/office/drawing/2014/main" id="{524B6456-681F-2F44-A01A-AD3514E81BD2}"/>
              </a:ext>
            </a:extLst>
          </p:cNvPr>
          <p:cNvSpPr/>
          <p:nvPr/>
        </p:nvSpPr>
        <p:spPr>
          <a:xfrm>
            <a:off x="4572000" y="1287212"/>
            <a:ext cx="4450456" cy="5262979"/>
          </a:xfrm>
          <a:prstGeom prst="rect">
            <a:avLst/>
          </a:prstGeom>
        </p:spPr>
        <p:txBody>
          <a:bodyPr wrap="square">
            <a:spAutoFit/>
          </a:bodyPr>
          <a:lstStyle/>
          <a:p>
            <a:pPr marL="342900" indent="-342900" algn="just">
              <a:buFont typeface="Wingdings" pitchFamily="2" charset="2"/>
              <a:buChar char="ü"/>
            </a:pPr>
            <a:r>
              <a:rPr lang="sr-Latn-RS" sz="2100" dirty="0" smtClean="0"/>
              <a:t>Zaštita podrazumeva da se obezbedi da podaci koji postoje u sačuvanom obliku budu zaštićeni od svega što bi moglo dovesti do toga da se postojeći kvalitet ili stanje promeni ili pogorša.</a:t>
            </a:r>
            <a:r>
              <a:rPr lang="en-GB" sz="2100" dirty="0" smtClean="0"/>
              <a:t> </a:t>
            </a:r>
            <a:endParaRPr lang="en-GB" sz="2100" dirty="0"/>
          </a:p>
          <a:p>
            <a:pPr marL="342900" indent="-342900" algn="just">
              <a:buFont typeface="Wingdings" pitchFamily="2" charset="2"/>
              <a:buChar char="ü"/>
            </a:pPr>
            <a:endParaRPr lang="en-GB" sz="2100" dirty="0"/>
          </a:p>
          <a:p>
            <a:pPr marL="342900" indent="-342900" algn="just">
              <a:buFont typeface="Wingdings" pitchFamily="2" charset="2"/>
              <a:buChar char="ü"/>
            </a:pPr>
            <a:r>
              <a:rPr lang="sr-Latn-RS" sz="2100" dirty="0" smtClean="0"/>
              <a:t>Podatke treba sačuvati od izmena, pogoršavanja ili brisanja; </a:t>
            </a:r>
          </a:p>
          <a:p>
            <a:pPr algn="just"/>
            <a:endParaRPr lang="en-GB" sz="2100" dirty="0"/>
          </a:p>
          <a:p>
            <a:pPr marL="342900" indent="-342900" algn="just">
              <a:buFont typeface="Wingdings" pitchFamily="2" charset="2"/>
              <a:buChar char="ü"/>
            </a:pPr>
            <a:r>
              <a:rPr lang="sr-Latn-RS" sz="2100" dirty="0" smtClean="0"/>
              <a:t>Podatke je potrebno zamrznuti (učiniti nepristupačnim), dok se legitimnim korisnicima može dozvoliti da koriste kopije. </a:t>
            </a:r>
            <a:endParaRPr lang="en-GB" sz="2100" dirty="0"/>
          </a:p>
        </p:txBody>
      </p:sp>
    </p:spTree>
    <p:extLst>
      <p:ext uri="{BB962C8B-B14F-4D97-AF65-F5344CB8AC3E}">
        <p14:creationId xmlns:p14="http://schemas.microsoft.com/office/powerpoint/2010/main" val="356326566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21297</TotalTime>
  <Words>36159</Words>
  <Application>Microsoft Office PowerPoint</Application>
  <PresentationFormat>On-screen Show (4:3)</PresentationFormat>
  <Paragraphs>3556</Paragraphs>
  <Slides>187</Slides>
  <Notes>186</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187</vt:i4>
      </vt:variant>
    </vt:vector>
  </HeadingPairs>
  <TitlesOfParts>
    <vt:vector size="197" baseType="lpstr">
      <vt:lpstr>ＭＳ Ｐゴシック</vt:lpstr>
      <vt:lpstr>ＭＳ Ｐゴシック</vt:lpstr>
      <vt:lpstr>Arial</vt:lpstr>
      <vt:lpstr>Arial Narrow</vt:lpstr>
      <vt:lpstr>Calibri</vt:lpstr>
      <vt:lpstr>Segoe UI</vt:lpstr>
      <vt:lpstr>Times New Roman</vt:lpstr>
      <vt:lpstr>Verdana</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Technology Risk Limited</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Introductory Cybercrime Training for Judges and Prosecutors</dc:title>
  <dc:creator>Nigel Jones</dc:creator>
  <cp:lastModifiedBy>user</cp:lastModifiedBy>
  <cp:revision>810</cp:revision>
  <dcterms:created xsi:type="dcterms:W3CDTF">2012-01-25T15:22:10Z</dcterms:created>
  <dcterms:modified xsi:type="dcterms:W3CDTF">2021-04-02T15:04:59Z</dcterms:modified>
</cp:coreProperties>
</file>