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4.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46"/>
  </p:notesMasterIdLst>
  <p:sldIdLst>
    <p:sldId id="256" r:id="rId2"/>
    <p:sldId id="395" r:id="rId3"/>
    <p:sldId id="409" r:id="rId4"/>
    <p:sldId id="411" r:id="rId5"/>
    <p:sldId id="412" r:id="rId6"/>
    <p:sldId id="413" r:id="rId7"/>
    <p:sldId id="414" r:id="rId8"/>
    <p:sldId id="394" r:id="rId9"/>
    <p:sldId id="418" r:id="rId10"/>
    <p:sldId id="427" r:id="rId11"/>
    <p:sldId id="416" r:id="rId12"/>
    <p:sldId id="417" r:id="rId13"/>
    <p:sldId id="419" r:id="rId14"/>
    <p:sldId id="420" r:id="rId15"/>
    <p:sldId id="421" r:id="rId16"/>
    <p:sldId id="410" r:id="rId17"/>
    <p:sldId id="422" r:id="rId18"/>
    <p:sldId id="423" r:id="rId19"/>
    <p:sldId id="408" r:id="rId20"/>
    <p:sldId id="325" r:id="rId21"/>
    <p:sldId id="326" r:id="rId22"/>
    <p:sldId id="328" r:id="rId23"/>
    <p:sldId id="327" r:id="rId24"/>
    <p:sldId id="333" r:id="rId25"/>
    <p:sldId id="329" r:id="rId26"/>
    <p:sldId id="330" r:id="rId27"/>
    <p:sldId id="331" r:id="rId28"/>
    <p:sldId id="332" r:id="rId29"/>
    <p:sldId id="396" r:id="rId30"/>
    <p:sldId id="397" r:id="rId31"/>
    <p:sldId id="398" r:id="rId32"/>
    <p:sldId id="403" r:id="rId33"/>
    <p:sldId id="425" r:id="rId34"/>
    <p:sldId id="401" r:id="rId35"/>
    <p:sldId id="426" r:id="rId36"/>
    <p:sldId id="400" r:id="rId37"/>
    <p:sldId id="399" r:id="rId38"/>
    <p:sldId id="404" r:id="rId39"/>
    <p:sldId id="424" r:id="rId40"/>
    <p:sldId id="405" r:id="rId41"/>
    <p:sldId id="406" r:id="rId42"/>
    <p:sldId id="407" r:id="rId43"/>
    <p:sldId id="258" r:id="rId44"/>
    <p:sldId id="263"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GARI Alexandra-Adina" initials="AA" lastIdx="11" clrIdx="0">
    <p:extLst>
      <p:ext uri="{19B8F6BF-5375-455C-9EA6-DF929625EA0E}">
        <p15:presenceInfo xmlns:p15="http://schemas.microsoft.com/office/powerpoint/2012/main" userId="S::Alexandra-Adina.ASGARI@coe.int::b91d9e0c-03ac-4547-b341-d9dfac6e6513" providerId="AD"/>
      </p:ext>
    </p:extLst>
  </p:cmAuthor>
  <p:cmAuthor id="2" name="STROE Catalina" initials="SC" lastIdx="1" clrIdx="1">
    <p:extLst>
      <p:ext uri="{19B8F6BF-5375-455C-9EA6-DF929625EA0E}">
        <p15:presenceInfo xmlns:p15="http://schemas.microsoft.com/office/powerpoint/2012/main" userId="S::Catalina.STROE@coe.int::d2295c1a-46ce-4619-b968-ddf341b393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618F"/>
    <a:srgbClr val="A429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4" autoAdjust="0"/>
    <p:restoredTop sz="75836" autoAdjust="0"/>
  </p:normalViewPr>
  <p:slideViewPr>
    <p:cSldViewPr snapToGrid="0">
      <p:cViewPr varScale="1">
        <p:scale>
          <a:sx n="64" d="100"/>
          <a:sy n="64" d="100"/>
        </p:scale>
        <p:origin x="1555" y="62"/>
      </p:cViewPr>
      <p:guideLst/>
    </p:cSldViewPr>
  </p:slideViewPr>
  <p:notesTextViewPr>
    <p:cViewPr>
      <p:scale>
        <a:sx n="1" d="1"/>
        <a:sy n="1" d="1"/>
      </p:scale>
      <p:origin x="0" y="0"/>
    </p:cViewPr>
  </p:notesTextViewPr>
  <p:notesViewPr>
    <p:cSldViewPr snapToGrid="0">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6T17:51:58.354" idx="1">
    <p:pos x="10" y="10"/>
    <p:text>Background and formatting</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06T17:57:09.414" idx="8">
    <p:pos x="10" y="10"/>
    <p:text>First phrase continued from mid phrase ended previous slide.</p:text>
    <p:extLst>
      <p:ext uri="{C676402C-5697-4E1C-873F-D02D1690AC5C}">
        <p15:threadingInfo xmlns:p15="http://schemas.microsoft.com/office/powerpoint/2012/main" timeZoneBias="-180"/>
      </p:ext>
    </p:extLst>
  </p:cm>
  <p:cm authorId="1" dt="2021-05-06T17:57:38.528" idx="9">
    <p:pos x="146" y="146"/>
    <p:text>Background and formatting.</p:text>
    <p:extLst>
      <p:ext uri="{C676402C-5697-4E1C-873F-D02D1690AC5C}">
        <p15:threadingInfo xmlns:p15="http://schemas.microsoft.com/office/powerpoint/2012/main" timeZoneBias="-180"/>
      </p:ext>
    </p:extLst>
  </p:cm>
  <p:cm authorId="2" dt="2021-05-20T18:21:53.283" idx="1">
    <p:pos x="282" y="282"/>
    <p:text>Consider shorting the words on the slides and add them in notes</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06T17:58:02.613" idx="10">
    <p:pos x="10" y="10"/>
    <p:text>Background and formatting.</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5-06T17:58:33.460" idx="11">
    <p:pos x="4531" y="90"/>
    <p:text>Consider resizing?</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000204-F48F-4689-AF79-DED0031B4B8C}" type="datetimeFigureOut">
              <a:rPr lang="en-GB" smtClean="0"/>
              <a:t>07/11/2023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C4C16-745E-490D-ACBE-B1C8B174D5AA}" type="slidenum">
              <a:rPr lang="en-GB" smtClean="0"/>
              <a:t>‹#›</a:t>
            </a:fld>
            <a:endParaRPr lang="en-GB"/>
          </a:p>
        </p:txBody>
      </p:sp>
    </p:spTree>
    <p:extLst>
      <p:ext uri="{BB962C8B-B14F-4D97-AF65-F5344CB8AC3E}">
        <p14:creationId xmlns:p14="http://schemas.microsoft.com/office/powerpoint/2010/main" val="272467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2</a:t>
            </a:fld>
            <a:endParaRPr lang="it-IT"/>
          </a:p>
        </p:txBody>
      </p:sp>
    </p:spTree>
    <p:extLst>
      <p:ext uri="{BB962C8B-B14F-4D97-AF65-F5344CB8AC3E}">
        <p14:creationId xmlns:p14="http://schemas.microsoft.com/office/powerpoint/2010/main" val="2890472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11</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en-US" dirty="0"/>
              <a:t>Remember to go through this slide using an approach not conducive to training (monotonous tone of voice, no eye contact, simply reading from the slide when sitting in front of the computer…)</a:t>
            </a:r>
          </a:p>
        </p:txBody>
      </p:sp>
    </p:spTree>
    <p:extLst>
      <p:ext uri="{BB962C8B-B14F-4D97-AF65-F5344CB8AC3E}">
        <p14:creationId xmlns:p14="http://schemas.microsoft.com/office/powerpoint/2010/main" val="237129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12</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r>
              <a:rPr lang="en-US" dirty="0"/>
              <a:t>Launch a brainstorming to complete the golden rules you just introduced. Record results on the </a:t>
            </a:r>
            <a:r>
              <a:rPr lang="en-US" dirty="0" err="1"/>
              <a:t>flifpchart</a:t>
            </a:r>
            <a:r>
              <a:rPr lang="en-US" dirty="0"/>
              <a:t> – remember to always give the back to the audience when writing, including when you address them with your voice. </a:t>
            </a:r>
          </a:p>
        </p:txBody>
      </p:sp>
    </p:spTree>
    <p:extLst>
      <p:ext uri="{BB962C8B-B14F-4D97-AF65-F5344CB8AC3E}">
        <p14:creationId xmlns:p14="http://schemas.microsoft.com/office/powerpoint/2010/main" val="396578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13</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r>
              <a:rPr lang="en-US" dirty="0"/>
              <a:t>In case the brainstorming exercise does not cover these </a:t>
            </a:r>
          </a:p>
        </p:txBody>
      </p:sp>
    </p:spTree>
    <p:extLst>
      <p:ext uri="{BB962C8B-B14F-4D97-AF65-F5344CB8AC3E}">
        <p14:creationId xmlns:p14="http://schemas.microsoft.com/office/powerpoint/2010/main" val="278827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14</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0480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15</a:t>
            </a:fld>
            <a:endParaRPr lang="it-IT"/>
          </a:p>
        </p:txBody>
      </p:sp>
    </p:spTree>
    <p:extLst>
      <p:ext uri="{BB962C8B-B14F-4D97-AF65-F5344CB8AC3E}">
        <p14:creationId xmlns:p14="http://schemas.microsoft.com/office/powerpoint/2010/main" val="2443677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16</a:t>
            </a:fld>
            <a:endParaRPr lang="it-IT"/>
          </a:p>
        </p:txBody>
      </p:sp>
    </p:spTree>
    <p:extLst>
      <p:ext uri="{BB962C8B-B14F-4D97-AF65-F5344CB8AC3E}">
        <p14:creationId xmlns:p14="http://schemas.microsoft.com/office/powerpoint/2010/main" val="383468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17</a:t>
            </a:fld>
            <a:endParaRPr lang="it-IT"/>
          </a:p>
        </p:txBody>
      </p:sp>
    </p:spTree>
    <p:extLst>
      <p:ext uri="{BB962C8B-B14F-4D97-AF65-F5344CB8AC3E}">
        <p14:creationId xmlns:p14="http://schemas.microsoft.com/office/powerpoint/2010/main" val="97794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18</a:t>
            </a:fld>
            <a:endParaRPr lang="it-IT"/>
          </a:p>
        </p:txBody>
      </p:sp>
    </p:spTree>
    <p:extLst>
      <p:ext uri="{BB962C8B-B14F-4D97-AF65-F5344CB8AC3E}">
        <p14:creationId xmlns:p14="http://schemas.microsoft.com/office/powerpoint/2010/main" val="3938204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19</a:t>
            </a:fld>
            <a:endParaRPr lang="it-IT"/>
          </a:p>
        </p:txBody>
      </p:sp>
    </p:spTree>
    <p:extLst>
      <p:ext uri="{BB962C8B-B14F-4D97-AF65-F5344CB8AC3E}">
        <p14:creationId xmlns:p14="http://schemas.microsoft.com/office/powerpoint/2010/main" val="63734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21</a:t>
            </a:fld>
            <a:endParaRPr lang="en-GB"/>
          </a:p>
        </p:txBody>
      </p:sp>
      <p:sp>
        <p:nvSpPr>
          <p:cNvPr id="57347" name="Rectangle 2"/>
          <p:cNvSpPr>
            <a:spLocks noGrp="1" noRot="1" noChangeAspect="1" noChangeArrowheads="1" noTextEdit="1"/>
          </p:cNvSpPr>
          <p:nvPr>
            <p:ph type="sldImg"/>
          </p:nvPr>
        </p:nvSpPr>
        <p:spPr>
          <a:xfrm>
            <a:off x="2457450" y="323850"/>
            <a:ext cx="1727200" cy="1295400"/>
          </a:xfrm>
          <a:ln cap="flat"/>
        </p:spPr>
      </p:sp>
      <p:sp>
        <p:nvSpPr>
          <p:cNvPr id="57348" name="Rectangle 3"/>
          <p:cNvSpPr>
            <a:spLocks noGrp="1" noChangeArrowheads="1"/>
          </p:cNvSpPr>
          <p:nvPr>
            <p:ph type="body" idx="1"/>
          </p:nvPr>
        </p:nvSpPr>
        <p:spPr>
          <a:noFill/>
          <a:ln/>
        </p:spPr>
        <p:txBody>
          <a:bodyPr/>
          <a:lstStyle/>
          <a:p>
            <a:r>
              <a:rPr lang="en-GB" sz="1200" kern="1200" dirty="0">
                <a:solidFill>
                  <a:schemeClr val="tx1"/>
                </a:solidFill>
                <a:effectLst/>
                <a:latin typeface="Arial" charset="0"/>
                <a:ea typeface="+mn-ea"/>
                <a:cs typeface="+mn-cs"/>
              </a:rPr>
              <a:t>Feedback</a:t>
            </a:r>
          </a:p>
          <a:p>
            <a:r>
              <a:rPr lang="en-GB" sz="1200" kern="1200" dirty="0">
                <a:solidFill>
                  <a:schemeClr val="tx1"/>
                </a:solidFill>
                <a:effectLst/>
                <a:latin typeface="Arial" charset="0"/>
                <a:ea typeface="+mn-ea"/>
                <a:cs typeface="+mn-cs"/>
              </a:rPr>
              <a:t>•Why feedback?</a:t>
            </a:r>
          </a:p>
          <a:p>
            <a:r>
              <a:rPr lang="en-GB" sz="1200" kern="1200" dirty="0">
                <a:solidFill>
                  <a:schemeClr val="tx1"/>
                </a:solidFill>
                <a:effectLst/>
                <a:latin typeface="Arial" charset="0"/>
                <a:ea typeface="+mn-ea"/>
                <a:cs typeface="+mn-cs"/>
              </a:rPr>
              <a:t>–To improve and develop</a:t>
            </a:r>
          </a:p>
          <a:p>
            <a:r>
              <a:rPr lang="en-GB" sz="1200" kern="1200" dirty="0">
                <a:solidFill>
                  <a:schemeClr val="tx1"/>
                </a:solidFill>
                <a:effectLst/>
                <a:latin typeface="Arial" charset="0"/>
                <a:ea typeface="+mn-ea"/>
                <a:cs typeface="+mn-cs"/>
              </a:rPr>
              <a:t>•When?</a:t>
            </a:r>
          </a:p>
          <a:p>
            <a:r>
              <a:rPr lang="en-GB" sz="1200" kern="1200" dirty="0">
                <a:solidFill>
                  <a:schemeClr val="tx1"/>
                </a:solidFill>
                <a:effectLst/>
                <a:latin typeface="Arial" charset="0"/>
                <a:ea typeface="+mn-ea"/>
                <a:cs typeface="+mn-cs"/>
              </a:rPr>
              <a:t>–As soon as possible</a:t>
            </a:r>
          </a:p>
          <a:p>
            <a:r>
              <a:rPr lang="en-GB" sz="1200" kern="1200" dirty="0">
                <a:solidFill>
                  <a:schemeClr val="tx1"/>
                </a:solidFill>
                <a:effectLst/>
                <a:latin typeface="Arial" charset="0"/>
                <a:ea typeface="+mn-ea"/>
                <a:cs typeface="+mn-cs"/>
              </a:rPr>
              <a:t>•What sort?</a:t>
            </a:r>
          </a:p>
          <a:p>
            <a:r>
              <a:rPr lang="en-GB" sz="1200" kern="1200" dirty="0">
                <a:solidFill>
                  <a:schemeClr val="tx1"/>
                </a:solidFill>
                <a:effectLst/>
                <a:latin typeface="Arial" charset="0"/>
                <a:ea typeface="+mn-ea"/>
                <a:cs typeface="+mn-cs"/>
              </a:rPr>
              <a:t>–Most should be positive</a:t>
            </a:r>
          </a:p>
          <a:p>
            <a:r>
              <a:rPr lang="en-GB" sz="1200" kern="1200" dirty="0">
                <a:solidFill>
                  <a:schemeClr val="tx1"/>
                </a:solidFill>
                <a:effectLst/>
                <a:latin typeface="Arial" charset="0"/>
                <a:ea typeface="+mn-ea"/>
                <a:cs typeface="+mn-cs"/>
              </a:rPr>
              <a:t>•How to give negative feedback?</a:t>
            </a:r>
          </a:p>
          <a:p>
            <a:r>
              <a:rPr lang="en-GB" sz="1200" kern="1200" dirty="0">
                <a:solidFill>
                  <a:schemeClr val="tx1"/>
                </a:solidFill>
                <a:effectLst/>
                <a:latin typeface="Arial" charset="0"/>
                <a:ea typeface="+mn-ea"/>
                <a:cs typeface="+mn-cs"/>
              </a:rPr>
              <a:t>–Positive then negative then positive (sandwich)</a:t>
            </a:r>
          </a:p>
          <a:p>
            <a:r>
              <a:rPr lang="en-US" sz="1200" kern="1200" dirty="0">
                <a:solidFill>
                  <a:schemeClr val="tx1"/>
                </a:solidFill>
                <a:effectLst/>
                <a:latin typeface="Arial" charset="0"/>
                <a:ea typeface="+mn-ea"/>
                <a:cs typeface="+mn-cs"/>
              </a:rPr>
              <a:t>This slide introduces reasons for the provision of feedback, when feedback should be provided and the form feedback should take. </a:t>
            </a:r>
            <a:endParaRPr lang="en-GB" sz="1000" b="1" u="sng" dirty="0"/>
          </a:p>
          <a:p>
            <a:pPr marL="152400" indent="-152400" eaLnBrk="1" hangingPunct="1"/>
            <a:endParaRPr lang="en-GB" sz="1000" b="1" u="sng" dirty="0"/>
          </a:p>
          <a:p>
            <a:pPr marL="152400" indent="-152400" eaLnBrk="1" hangingPunct="1"/>
            <a:endParaRPr lang="en-GB" sz="1000" b="1" u="sng" dirty="0"/>
          </a:p>
          <a:p>
            <a:pPr marL="152400" indent="-152400" eaLnBrk="1" hangingPunct="1"/>
            <a:endParaRPr lang="en-GB" sz="1000" b="1" u="sng" dirty="0"/>
          </a:p>
          <a:p>
            <a:pPr marL="152400" indent="-152400" eaLnBrk="1" hangingPunct="1"/>
            <a:r>
              <a:rPr lang="en-GB" sz="1000" b="1" u="sng" dirty="0"/>
              <a:t>Hand-out:</a:t>
            </a:r>
            <a:r>
              <a:rPr lang="en-GB" sz="1000" b="1" dirty="0"/>
              <a:t>  Exercises</a:t>
            </a:r>
            <a:r>
              <a:rPr lang="en-GB" sz="1000" b="1" u="sng" dirty="0"/>
              <a:t> </a:t>
            </a:r>
            <a:endParaRPr lang="en-GB" sz="1000" b="1" dirty="0"/>
          </a:p>
          <a:p>
            <a:pPr marL="152400" indent="-152400" eaLnBrk="1" hangingPunct="1"/>
            <a:endParaRPr lang="en-GB" sz="1000" b="1" dirty="0"/>
          </a:p>
          <a:p>
            <a:pPr marL="152400" indent="-152400" eaLnBrk="1" hangingPunct="1"/>
            <a:r>
              <a:rPr lang="en-GB" sz="1000" b="1" dirty="0"/>
              <a:t>Student instructions:</a:t>
            </a:r>
          </a:p>
          <a:p>
            <a:pPr marL="152400" indent="-152400" eaLnBrk="1" hangingPunct="1">
              <a:buFontTx/>
              <a:buChar char="•"/>
            </a:pPr>
            <a:r>
              <a:rPr lang="en-GB" sz="1000" dirty="0"/>
              <a:t>Stand and face the group when it is your turn to participate in the exercise</a:t>
            </a:r>
          </a:p>
          <a:p>
            <a:pPr marL="152400" indent="-152400" eaLnBrk="1" hangingPunct="1">
              <a:buFontTx/>
              <a:buChar char="•"/>
            </a:pPr>
            <a:r>
              <a:rPr lang="en-GB" sz="1000" dirty="0"/>
              <a:t>The more you put into the exercises, the more you will get out of them</a:t>
            </a:r>
          </a:p>
          <a:p>
            <a:pPr marL="152400" indent="-152400" eaLnBrk="1" hangingPunct="1">
              <a:buFontTx/>
              <a:buChar char="•"/>
            </a:pPr>
            <a:r>
              <a:rPr lang="en-GB" sz="1000" dirty="0"/>
              <a:t>Make your feedback honest, tactful and helpful  </a:t>
            </a:r>
          </a:p>
          <a:p>
            <a:pPr marL="152400" indent="-152400" eaLnBrk="1" hangingPunct="1">
              <a:buFontTx/>
              <a:buChar char="•"/>
            </a:pPr>
            <a:r>
              <a:rPr lang="en-GB" sz="1000" dirty="0"/>
              <a:t>Tell the group if you are working on something in particular (eye contact or </a:t>
            </a:r>
            <a:r>
              <a:rPr lang="en-GB" sz="1000" dirty="0" err="1"/>
              <a:t>um’s</a:t>
            </a:r>
            <a:r>
              <a:rPr lang="en-GB" sz="1000" dirty="0"/>
              <a:t>, etc) so they can give specific feedback on it </a:t>
            </a:r>
          </a:p>
          <a:p>
            <a:pPr marL="152400" indent="-152400" eaLnBrk="1" hangingPunct="1">
              <a:buFontTx/>
              <a:buChar char="•"/>
            </a:pPr>
            <a:r>
              <a:rPr lang="en-GB" sz="1000" dirty="0"/>
              <a:t>Ask if you have a question</a:t>
            </a:r>
          </a:p>
          <a:p>
            <a:pPr marL="152400" indent="-152400" eaLnBrk="1" hangingPunct="1">
              <a:buFontTx/>
              <a:buChar char="•"/>
            </a:pPr>
            <a:r>
              <a:rPr lang="en-GB" sz="1000" dirty="0"/>
              <a:t>Have fun!</a:t>
            </a:r>
          </a:p>
          <a:p>
            <a:pPr marL="152400" indent="-152400" eaLnBrk="1" hangingPunct="1"/>
            <a:endParaRPr lang="en-GB" sz="1000" dirty="0"/>
          </a:p>
          <a:p>
            <a:pPr marL="152400" indent="-152400" eaLnBrk="1" hangingPunct="1"/>
            <a:r>
              <a:rPr lang="en-GB" sz="1000" b="1" i="1" u="sng" dirty="0"/>
              <a:t>Next slide</a:t>
            </a:r>
            <a:r>
              <a:rPr lang="en-GB" sz="1000" b="1" dirty="0"/>
              <a:t> for Introduction to Voice Inflection Exercises </a:t>
            </a:r>
            <a:r>
              <a:rPr lang="en-GB" sz="1000" b="1" i="1" dirty="0"/>
              <a:t>(then toggle back to this slide)</a:t>
            </a:r>
          </a:p>
          <a:p>
            <a:pPr marL="152400" indent="-152400" eaLnBrk="1" hangingPunct="1"/>
            <a:endParaRPr lang="en-GB" sz="1000" b="1" i="1" dirty="0"/>
          </a:p>
          <a:p>
            <a:pPr marL="152400" indent="-152400" eaLnBrk="1" hangingPunct="1"/>
            <a:r>
              <a:rPr lang="en-GB" sz="1000" b="1" dirty="0"/>
              <a:t>Introduction to Eye Contact:  </a:t>
            </a:r>
          </a:p>
          <a:p>
            <a:pPr marL="152400" indent="-152400" eaLnBrk="1" hangingPunct="1">
              <a:buFontTx/>
              <a:buChar char="•"/>
            </a:pPr>
            <a:r>
              <a:rPr lang="en-GB" sz="1000" dirty="0"/>
              <a:t>note</a:t>
            </a:r>
            <a:r>
              <a:rPr lang="en-GB" sz="1000" b="1" dirty="0"/>
              <a:t> </a:t>
            </a:r>
            <a:r>
              <a:rPr lang="en-GB" sz="1000" dirty="0"/>
              <a:t>cultural differences </a:t>
            </a:r>
          </a:p>
          <a:p>
            <a:pPr marL="152400" indent="-152400" eaLnBrk="1" hangingPunct="1">
              <a:buFontTx/>
              <a:buChar char="•"/>
            </a:pPr>
            <a:r>
              <a:rPr lang="en-GB" sz="1000" dirty="0"/>
              <a:t>don’t stare</a:t>
            </a:r>
          </a:p>
          <a:p>
            <a:pPr marL="152400" indent="-152400" eaLnBrk="1" hangingPunct="1">
              <a:buFontTx/>
              <a:buChar char="•"/>
            </a:pPr>
            <a:r>
              <a:rPr lang="en-GB" sz="1000" dirty="0"/>
              <a:t>move around; act as if you’re having a conversation with each person</a:t>
            </a:r>
          </a:p>
          <a:p>
            <a:pPr marL="152400" indent="-152400" eaLnBrk="1" hangingPunct="1">
              <a:buFontTx/>
              <a:buChar char="•"/>
            </a:pPr>
            <a:r>
              <a:rPr lang="en-GB" sz="1000" dirty="0"/>
              <a:t>remember those outside of your natural range (</a:t>
            </a:r>
            <a:r>
              <a:rPr lang="en-GB" sz="1000" dirty="0" err="1"/>
              <a:t>eg</a:t>
            </a:r>
            <a:r>
              <a:rPr lang="en-GB" sz="1000" dirty="0"/>
              <a:t> extreme right or left)</a:t>
            </a:r>
          </a:p>
          <a:p>
            <a:pPr marL="152400" indent="-152400" eaLnBrk="1" hangingPunct="1">
              <a:buFontTx/>
              <a:buChar char="•"/>
            </a:pPr>
            <a:r>
              <a:rPr lang="en-GB" sz="1000" dirty="0"/>
              <a:t>don’t set up a pattern </a:t>
            </a:r>
          </a:p>
          <a:p>
            <a:pPr marL="152400" indent="-152400" eaLnBrk="1" hangingPunct="1">
              <a:buFontTx/>
              <a:buChar char="•"/>
            </a:pPr>
            <a:r>
              <a:rPr lang="en-GB" sz="1000" dirty="0"/>
              <a:t>SMILE</a:t>
            </a:r>
          </a:p>
          <a:p>
            <a:pPr marL="152400" indent="-152400" eaLnBrk="1" hangingPunct="1"/>
            <a:endParaRPr lang="en-GB" sz="1000" dirty="0"/>
          </a:p>
          <a:p>
            <a:pPr marL="152400" indent="-152400" eaLnBrk="1" hangingPunct="1"/>
            <a:r>
              <a:rPr lang="en-GB" sz="1000" b="1" dirty="0"/>
              <a:t>Introduction to Non-verbal behaviour – Quote story</a:t>
            </a:r>
            <a:r>
              <a:rPr lang="en-GB" sz="1000" dirty="0"/>
              <a:t>:</a:t>
            </a:r>
          </a:p>
          <a:p>
            <a:pPr marL="152400" indent="-152400" eaLnBrk="1" hangingPunct="1">
              <a:buFontTx/>
              <a:buChar char="•"/>
            </a:pPr>
            <a:r>
              <a:rPr lang="en-GB" sz="1000" dirty="0"/>
              <a:t>You are at a cocktail party and don’t know any of the people there.  You see a small group and join it.  You begin telling a personal experience that happened to you recently and become aware everyone in the group is interested in you and the story.  What behaviours are they exhibiting?</a:t>
            </a:r>
          </a:p>
          <a:p>
            <a:pPr marL="152400" indent="-152400" eaLnBrk="1" hangingPunct="1">
              <a:buFontTx/>
              <a:buChar char="•"/>
            </a:pPr>
            <a:r>
              <a:rPr lang="en-GB" sz="1000" dirty="0"/>
              <a:t>You are very pleased with yourself because of the good vibes you received from the story you told.  So pleased that you go over to another group and begin to tell the same story.  This time you become aware everyone in the group is not interested in you and the story.  What behaviours are they exhibiting?</a:t>
            </a:r>
          </a:p>
          <a:p>
            <a:pPr marL="152400" indent="-152400" eaLnBrk="1" hangingPunct="1"/>
            <a:endParaRPr lang="en-GB" sz="1000" b="1" u="sng" dirty="0"/>
          </a:p>
          <a:p>
            <a:pPr marL="152400" indent="-152400" eaLnBrk="1" hangingPunct="1"/>
            <a:r>
              <a:rPr lang="en-GB" sz="1000" b="1" dirty="0"/>
              <a:t>Non-verbal Behaviour:  </a:t>
            </a:r>
            <a:r>
              <a:rPr lang="en-GB" sz="1000" dirty="0"/>
              <a:t>Cover use of gestures, body language, etc.  If time permits, debate how to keep the group engaged; how to recognise when someone is not engaged, etc</a:t>
            </a:r>
            <a:endParaRPr lang="en-GB" sz="1000" i="1" dirty="0"/>
          </a:p>
          <a:p>
            <a:pPr marL="152400" indent="-152400" eaLnBrk="1" hangingPunct="1"/>
            <a:endParaRPr lang="en-GB" sz="1000" i="1" dirty="0"/>
          </a:p>
          <a:p>
            <a:pPr marL="152400" indent="-152400" eaLnBrk="1" hangingPunct="1"/>
            <a:endParaRPr lang="en-GB" sz="1000" dirty="0"/>
          </a:p>
          <a:p>
            <a:pPr marL="152400" indent="-152400" eaLnBrk="1" hangingPunct="1"/>
            <a:endParaRPr lang="en-GB" sz="1000" b="1" u="sng" dirty="0"/>
          </a:p>
          <a:p>
            <a:pPr marL="152400" indent="-152400" eaLnBrk="1" hangingPunct="1"/>
            <a:endParaRPr lang="en-GB" sz="1000" b="1" dirty="0"/>
          </a:p>
          <a:p>
            <a:pPr marL="152400" indent="-152400" eaLnBrk="1" hangingPunct="1"/>
            <a:endParaRPr lang="en-GB" sz="1000" dirty="0"/>
          </a:p>
          <a:p>
            <a:pPr marL="152400" indent="-152400" eaLnBrk="1" hangingPunct="1"/>
            <a:endParaRPr lang="en-GB" sz="1000" b="1" u="sng" dirty="0"/>
          </a:p>
          <a:p>
            <a:pPr marL="152400" indent="-152400" eaLnBrk="1" hangingPunct="1"/>
            <a:endParaRPr lang="en-GB" sz="1000" dirty="0"/>
          </a:p>
          <a:p>
            <a:pPr marL="152400" indent="-152400" eaLnBrk="1" hangingPunct="1"/>
            <a:endParaRPr lang="en-GB" sz="1000" dirty="0"/>
          </a:p>
          <a:p>
            <a:pPr marL="152400" indent="-152400" eaLnBrk="1" hangingPunct="1"/>
            <a:endParaRPr lang="en-GB" sz="1000" dirty="0"/>
          </a:p>
          <a:p>
            <a:pPr marL="152400" indent="-152400" eaLnBrk="1" hangingPunct="1"/>
            <a:endParaRPr lang="en-GB"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3</a:t>
            </a:fld>
            <a:endParaRPr lang="it-IT"/>
          </a:p>
        </p:txBody>
      </p:sp>
    </p:spTree>
    <p:extLst>
      <p:ext uri="{BB962C8B-B14F-4D97-AF65-F5344CB8AC3E}">
        <p14:creationId xmlns:p14="http://schemas.microsoft.com/office/powerpoint/2010/main" val="394927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22</a:t>
            </a:fld>
            <a:endParaRPr lang="en-GB"/>
          </a:p>
        </p:txBody>
      </p:sp>
      <p:sp>
        <p:nvSpPr>
          <p:cNvPr id="57347" name="Rectangle 2"/>
          <p:cNvSpPr>
            <a:spLocks noGrp="1" noRot="1" noChangeAspect="1" noChangeArrowheads="1" noTextEdit="1"/>
          </p:cNvSpPr>
          <p:nvPr>
            <p:ph type="sldImg"/>
          </p:nvPr>
        </p:nvSpPr>
        <p:spPr>
          <a:xfrm>
            <a:off x="2457450" y="323850"/>
            <a:ext cx="1727200" cy="1295400"/>
          </a:xfrm>
          <a:ln cap="flat"/>
        </p:spPr>
      </p:sp>
      <p:sp>
        <p:nvSpPr>
          <p:cNvPr id="57348" name="Rectangle 3"/>
          <p:cNvSpPr>
            <a:spLocks noGrp="1" noChangeArrowheads="1"/>
          </p:cNvSpPr>
          <p:nvPr>
            <p:ph type="body" idx="1"/>
          </p:nvPr>
        </p:nvSpPr>
        <p:spPr>
          <a:noFill/>
          <a:ln/>
        </p:spPr>
        <p:txBody>
          <a:bodyPr/>
          <a:lstStyle/>
          <a:p>
            <a:pPr marL="152400" indent="-152400" eaLnBrk="1" hangingPunct="1"/>
            <a:endParaRPr lang="en-GB"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23</a:t>
            </a:fld>
            <a:endParaRPr lang="en-GB"/>
          </a:p>
        </p:txBody>
      </p:sp>
      <p:sp>
        <p:nvSpPr>
          <p:cNvPr id="57347" name="Rectangle 2"/>
          <p:cNvSpPr>
            <a:spLocks noGrp="1" noRot="1" noChangeAspect="1" noChangeArrowheads="1" noTextEdit="1"/>
          </p:cNvSpPr>
          <p:nvPr>
            <p:ph type="sldImg"/>
          </p:nvPr>
        </p:nvSpPr>
        <p:spPr>
          <a:xfrm>
            <a:off x="2457450" y="323850"/>
            <a:ext cx="1727200" cy="1295400"/>
          </a:xfrm>
          <a:ln cap="flat"/>
        </p:spPr>
      </p:sp>
      <p:sp>
        <p:nvSpPr>
          <p:cNvPr id="57348" name="Rectangle 3"/>
          <p:cNvSpPr>
            <a:spLocks noGrp="1" noChangeArrowheads="1"/>
          </p:cNvSpPr>
          <p:nvPr>
            <p:ph type="body" idx="1"/>
          </p:nvPr>
        </p:nvSpPr>
        <p:spPr>
          <a:noFill/>
          <a:ln/>
        </p:spPr>
        <p:txBody>
          <a:bodyPr/>
          <a:lstStyle/>
          <a:p>
            <a:r>
              <a:rPr lang="en-GB" sz="1200" kern="1200" dirty="0">
                <a:solidFill>
                  <a:schemeClr val="tx1"/>
                </a:solidFill>
                <a:effectLst/>
                <a:latin typeface="Arial" charset="0"/>
                <a:ea typeface="+mn-ea"/>
                <a:cs typeface="+mn-cs"/>
              </a:rPr>
              <a:t>Effective feedback is…</a:t>
            </a:r>
          </a:p>
          <a:p>
            <a:pPr marL="171450" lvl="0" indent="-171450">
              <a:buFont typeface="Arial"/>
              <a:buChar char="•"/>
            </a:pPr>
            <a:r>
              <a:rPr lang="en-GB" sz="1200" kern="1200" dirty="0">
                <a:solidFill>
                  <a:schemeClr val="tx1"/>
                </a:solidFill>
                <a:effectLst/>
                <a:latin typeface="Arial" charset="0"/>
                <a:ea typeface="+mn-ea"/>
                <a:cs typeface="+mn-cs"/>
              </a:rPr>
              <a:t>Timely</a:t>
            </a:r>
          </a:p>
          <a:p>
            <a:pPr marL="171450" lvl="0" indent="-171450">
              <a:buFont typeface="Arial"/>
              <a:buChar char="•"/>
            </a:pPr>
            <a:r>
              <a:rPr lang="en-GB" sz="1200" kern="1200" dirty="0">
                <a:solidFill>
                  <a:schemeClr val="tx1"/>
                </a:solidFill>
                <a:effectLst/>
                <a:latin typeface="Arial" charset="0"/>
                <a:ea typeface="+mn-ea"/>
                <a:cs typeface="+mn-cs"/>
              </a:rPr>
              <a:t>Specific</a:t>
            </a:r>
          </a:p>
          <a:p>
            <a:pPr marL="171450" lvl="0" indent="-171450">
              <a:buFont typeface="Arial"/>
              <a:buChar char="•"/>
            </a:pPr>
            <a:r>
              <a:rPr lang="en-GB" sz="1200" kern="1200" dirty="0">
                <a:solidFill>
                  <a:schemeClr val="tx1"/>
                </a:solidFill>
                <a:effectLst/>
                <a:latin typeface="Arial" charset="0"/>
                <a:ea typeface="+mn-ea"/>
                <a:cs typeface="+mn-cs"/>
              </a:rPr>
              <a:t>Descriptive</a:t>
            </a:r>
          </a:p>
          <a:p>
            <a:pPr marL="171450" lvl="0" indent="-171450">
              <a:buFont typeface="Arial"/>
              <a:buChar char="•"/>
            </a:pPr>
            <a:r>
              <a:rPr lang="en-GB" sz="1200" kern="1200" dirty="0">
                <a:solidFill>
                  <a:schemeClr val="tx1"/>
                </a:solidFill>
                <a:effectLst/>
                <a:latin typeface="Arial" charset="0"/>
                <a:ea typeface="+mn-ea"/>
                <a:cs typeface="+mn-cs"/>
              </a:rPr>
              <a:t>Relevant</a:t>
            </a:r>
          </a:p>
          <a:p>
            <a:pPr marL="171450" lvl="0" indent="-171450">
              <a:buFont typeface="Arial"/>
              <a:buChar char="•"/>
            </a:pPr>
            <a:r>
              <a:rPr lang="en-GB" sz="1200" kern="1200" dirty="0">
                <a:solidFill>
                  <a:schemeClr val="tx1"/>
                </a:solidFill>
                <a:effectLst/>
                <a:latin typeface="Arial" charset="0"/>
                <a:ea typeface="+mn-ea"/>
                <a:cs typeface="+mn-cs"/>
              </a:rPr>
              <a:t>Helpful</a:t>
            </a:r>
          </a:p>
          <a:p>
            <a:pPr marL="171450" lvl="0" indent="-171450">
              <a:buFont typeface="Arial"/>
              <a:buChar char="•"/>
            </a:pPr>
            <a:r>
              <a:rPr lang="en-GB" sz="1200" kern="1200" dirty="0">
                <a:solidFill>
                  <a:schemeClr val="tx1"/>
                </a:solidFill>
                <a:effectLst/>
                <a:latin typeface="Arial" charset="0"/>
                <a:ea typeface="+mn-ea"/>
                <a:cs typeface="+mn-cs"/>
              </a:rPr>
              <a:t>Realistic </a:t>
            </a:r>
          </a:p>
          <a:p>
            <a:r>
              <a:rPr lang="en-US" sz="1200" kern="1200" dirty="0">
                <a:solidFill>
                  <a:schemeClr val="tx1"/>
                </a:solidFill>
                <a:effectLst/>
                <a:latin typeface="Arial" charset="0"/>
                <a:ea typeface="+mn-ea"/>
                <a:cs typeface="+mn-cs"/>
              </a:rPr>
              <a:t>These six categories should be discussed within the classroom with the trainer guiding delegates as to how to interpret and put into practice each of the categories.</a:t>
            </a:r>
            <a:r>
              <a:rPr lang="en-GB" sz="1000" dirty="0">
                <a:effectLst/>
              </a:rPr>
              <a:t> </a:t>
            </a:r>
            <a:endParaRPr lang="en-GB" sz="10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24</a:t>
            </a:fld>
            <a:endParaRPr lang="en-GB"/>
          </a:p>
        </p:txBody>
      </p:sp>
      <p:sp>
        <p:nvSpPr>
          <p:cNvPr id="57347" name="Rectangle 2"/>
          <p:cNvSpPr>
            <a:spLocks noGrp="1" noRot="1" noChangeAspect="1" noChangeArrowheads="1" noTextEdit="1"/>
          </p:cNvSpPr>
          <p:nvPr>
            <p:ph type="sldImg"/>
          </p:nvPr>
        </p:nvSpPr>
        <p:spPr>
          <a:xfrm>
            <a:off x="2457450" y="323850"/>
            <a:ext cx="1727200" cy="1295400"/>
          </a:xfrm>
          <a:ln cap="flat"/>
        </p:spPr>
      </p:sp>
      <p:sp>
        <p:nvSpPr>
          <p:cNvPr id="57348" name="Rectangle 3"/>
          <p:cNvSpPr>
            <a:spLocks noGrp="1" noChangeArrowheads="1"/>
          </p:cNvSpPr>
          <p:nvPr>
            <p:ph type="body" idx="1"/>
          </p:nvPr>
        </p:nvSpPr>
        <p:spPr>
          <a:noFill/>
          <a:ln/>
        </p:spPr>
        <p:txBody>
          <a:bodyPr/>
          <a:lstStyle/>
          <a:p>
            <a:pPr marL="152400" indent="-152400" eaLnBrk="1" hangingPunct="1"/>
            <a:endParaRPr lang="en-GB" sz="1000" dirty="0"/>
          </a:p>
        </p:txBody>
      </p:sp>
    </p:spTree>
    <p:extLst>
      <p:ext uri="{BB962C8B-B14F-4D97-AF65-F5344CB8AC3E}">
        <p14:creationId xmlns:p14="http://schemas.microsoft.com/office/powerpoint/2010/main" val="4132029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7450" y="323850"/>
            <a:ext cx="1727200" cy="12954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DA3FC1-1089-46DB-9F25-4FCD4E0F8FBE}" type="slidenum">
              <a:rPr lang="en-GB" smtClean="0"/>
              <a:pPr>
                <a:defRPr/>
              </a:pPr>
              <a:t>25</a:t>
            </a:fld>
            <a:endParaRPr lang="en-GB"/>
          </a:p>
        </p:txBody>
      </p:sp>
    </p:spTree>
    <p:extLst>
      <p:ext uri="{BB962C8B-B14F-4D97-AF65-F5344CB8AC3E}">
        <p14:creationId xmlns:p14="http://schemas.microsoft.com/office/powerpoint/2010/main" val="75510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57450" y="323850"/>
            <a:ext cx="1727200" cy="12954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2DA3FC1-1089-46DB-9F25-4FCD4E0F8FBE}" type="slidenum">
              <a:rPr lang="en-GB" smtClean="0"/>
              <a:pPr>
                <a:defRPr/>
              </a:pPr>
              <a:t>26</a:t>
            </a:fld>
            <a:endParaRPr lang="en-GB"/>
          </a:p>
        </p:txBody>
      </p:sp>
    </p:spTree>
    <p:extLst>
      <p:ext uri="{BB962C8B-B14F-4D97-AF65-F5344CB8AC3E}">
        <p14:creationId xmlns:p14="http://schemas.microsoft.com/office/powerpoint/2010/main" val="193027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4</a:t>
            </a:fld>
            <a:endParaRPr lang="it-IT"/>
          </a:p>
        </p:txBody>
      </p:sp>
    </p:spTree>
    <p:extLst>
      <p:ext uri="{BB962C8B-B14F-4D97-AF65-F5344CB8AC3E}">
        <p14:creationId xmlns:p14="http://schemas.microsoft.com/office/powerpoint/2010/main" val="362804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5</a:t>
            </a:fld>
            <a:endParaRPr lang="it-IT"/>
          </a:p>
        </p:txBody>
      </p:sp>
    </p:spTree>
    <p:extLst>
      <p:ext uri="{BB962C8B-B14F-4D97-AF65-F5344CB8AC3E}">
        <p14:creationId xmlns:p14="http://schemas.microsoft.com/office/powerpoint/2010/main" val="335924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6</a:t>
            </a:fld>
            <a:endParaRPr lang="it-IT"/>
          </a:p>
        </p:txBody>
      </p:sp>
    </p:spTree>
    <p:extLst>
      <p:ext uri="{BB962C8B-B14F-4D97-AF65-F5344CB8AC3E}">
        <p14:creationId xmlns:p14="http://schemas.microsoft.com/office/powerpoint/2010/main" val="426941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457450" y="323850"/>
            <a:ext cx="1727200" cy="12954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7</a:t>
            </a:fld>
            <a:endParaRPr lang="it-IT"/>
          </a:p>
        </p:txBody>
      </p:sp>
    </p:spTree>
    <p:extLst>
      <p:ext uri="{BB962C8B-B14F-4D97-AF65-F5344CB8AC3E}">
        <p14:creationId xmlns:p14="http://schemas.microsoft.com/office/powerpoint/2010/main" val="53589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8</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9</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en-US" dirty="0"/>
              <a:t>Slides 9 to 14 are drafted in a chaotic and bad way on purpose, as they will be used to give examples of common errors made (often in good faith, with the intention of passing as much information as possible) by trainers. They are obviously exaggerated and it is going to be quite difficult to follow them. In fact, you might only use a few. Their use, however, is functional to stimulate a reaction by the audience and analyze this feeling so that they the can appreciate the impact that wrong delivery techniques have on the learning environment. Remember that, in addition to the slides, other factors will have to be considered (i.e. room setting, light, distance and size of screen…)</a:t>
            </a:r>
          </a:p>
        </p:txBody>
      </p:sp>
    </p:spTree>
    <p:extLst>
      <p:ext uri="{BB962C8B-B14F-4D97-AF65-F5344CB8AC3E}">
        <p14:creationId xmlns:p14="http://schemas.microsoft.com/office/powerpoint/2010/main" val="322672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10</a:t>
            </a:fld>
            <a:endParaRPr lang="en-GB"/>
          </a:p>
        </p:txBody>
      </p:sp>
      <p:sp>
        <p:nvSpPr>
          <p:cNvPr id="121858" name="Rectangle 2"/>
          <p:cNvSpPr>
            <a:spLocks noGrp="1" noRot="1" noChangeAspect="1" noChangeArrowheads="1" noTextEdit="1"/>
          </p:cNvSpPr>
          <p:nvPr>
            <p:ph type="sldImg"/>
          </p:nvPr>
        </p:nvSpPr>
        <p:spPr>
          <a:xfrm>
            <a:off x="2457450" y="323850"/>
            <a:ext cx="1727200" cy="1295400"/>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4998476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0630" y="2735035"/>
            <a:ext cx="6229350" cy="1820636"/>
          </a:xfrm>
        </p:spPr>
        <p:txBody>
          <a:bodyPr anchor="b">
            <a:normAutofit/>
          </a:bodyPr>
          <a:lstStyle>
            <a:lvl1pPr algn="ctr">
              <a:defRPr sz="3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30630" y="5216979"/>
            <a:ext cx="3077934" cy="791936"/>
          </a:xfrm>
        </p:spPr>
        <p:txBody>
          <a:bodyPr>
            <a:normAutofit/>
          </a:bodyPr>
          <a:lstStyle>
            <a:lvl1pPr marL="0" indent="0" algn="ctr">
              <a:buNone/>
              <a:defRPr sz="2000" b="1"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a:extLst>
              <a:ext uri="{FF2B5EF4-FFF2-40B4-BE49-F238E27FC236}">
                <a16:creationId xmlns:a16="http://schemas.microsoft.com/office/drawing/2014/main" id="{B62A4BAE-92E1-4BC6-A46E-EF38ACB3412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26295" y="5295064"/>
            <a:ext cx="5691410" cy="954157"/>
          </a:xfrm>
          <a:prstGeom prst="rect">
            <a:avLst/>
          </a:prstGeom>
        </p:spPr>
      </p:pic>
    </p:spTree>
    <p:extLst>
      <p:ext uri="{BB962C8B-B14F-4D97-AF65-F5344CB8AC3E}">
        <p14:creationId xmlns:p14="http://schemas.microsoft.com/office/powerpoint/2010/main" val="3996169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45028"/>
            <a:ext cx="2949178" cy="1507671"/>
          </a:xfrm>
        </p:spPr>
        <p:txBody>
          <a:bodyPr anchor="b"/>
          <a:lstStyle>
            <a:lvl1pPr>
              <a:defRPr sz="3200" b="1">
                <a:solidFill>
                  <a:srgbClr val="005E8E"/>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1045028"/>
            <a:ext cx="4629150" cy="5119008"/>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612570"/>
            <a:ext cx="2949178" cy="35514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1D9BA23-6223-4617-9598-728E7A9462B0}" type="slidenum">
              <a:rPr lang="en-GB" smtClean="0"/>
              <a:t>‹#›</a:t>
            </a:fld>
            <a:endParaRPr lang="en-GB"/>
          </a:p>
        </p:txBody>
      </p:sp>
    </p:spTree>
    <p:extLst>
      <p:ext uri="{BB962C8B-B14F-4D97-AF65-F5344CB8AC3E}">
        <p14:creationId xmlns:p14="http://schemas.microsoft.com/office/powerpoint/2010/main" val="1081978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63499"/>
            <a:ext cx="7886700" cy="1126670"/>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2179863"/>
            <a:ext cx="7886700" cy="3997099"/>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D7EA9C4C-AC6A-490B-A902-7E48F5BEA41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pPr/>
              <a:t>‹#›</a:t>
            </a:fld>
            <a:endParaRPr lang="en-GB"/>
          </a:p>
        </p:txBody>
      </p:sp>
    </p:spTree>
    <p:extLst>
      <p:ext uri="{BB962C8B-B14F-4D97-AF65-F5344CB8AC3E}">
        <p14:creationId xmlns:p14="http://schemas.microsoft.com/office/powerpoint/2010/main" val="1269484122"/>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11623"/>
            <a:ext cx="1971675" cy="5065339"/>
          </a:xfrm>
        </p:spPr>
        <p:txBody>
          <a:bodyPr vert="eaVert">
            <a:normAutofit/>
          </a:bodyPr>
          <a:lstStyle>
            <a:lvl1pPr>
              <a:defRPr sz="4000">
                <a:solidFill>
                  <a:srgbClr val="005E8E"/>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111623"/>
            <a:ext cx="5800725" cy="5065340"/>
          </a:xfrm>
        </p:spPr>
        <p:txBody>
          <a:bodyPr vert="eaVert"/>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CC09C25C-8921-4FF5-B354-D78C972E2AC3}"/>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pPr/>
              <a:t>‹#›</a:t>
            </a:fld>
            <a:endParaRPr lang="en-GB"/>
          </a:p>
        </p:txBody>
      </p:sp>
    </p:spTree>
    <p:extLst>
      <p:ext uri="{BB962C8B-B14F-4D97-AF65-F5344CB8AC3E}">
        <p14:creationId xmlns:p14="http://schemas.microsoft.com/office/powerpoint/2010/main" val="4230792586"/>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845480"/>
          </a:xfrm>
        </p:spPr>
        <p:txBody>
          <a:bodyPr anchor="b">
            <a:normAutofit/>
          </a:bodyPr>
          <a:lstStyle>
            <a:lvl1pPr algn="ctr">
              <a:defRPr sz="4500" b="1">
                <a:solidFill>
                  <a:srgbClr val="005E8E"/>
                </a:solidFill>
                <a:latin typeface="+mn-lt"/>
              </a:defRPr>
            </a:lvl1pPr>
          </a:lstStyle>
          <a:p>
            <a:r>
              <a:rPr lang="en-US"/>
              <a:t>Click to edit Master title style</a:t>
            </a:r>
            <a:endParaRPr lang="en-US" dirty="0"/>
          </a:p>
        </p:txBody>
      </p:sp>
      <p:sp>
        <p:nvSpPr>
          <p:cNvPr id="3" name="Subtitle 2"/>
          <p:cNvSpPr>
            <a:spLocks noGrp="1"/>
          </p:cNvSpPr>
          <p:nvPr>
            <p:ph type="subTitle" idx="1"/>
          </p:nvPr>
        </p:nvSpPr>
        <p:spPr>
          <a:xfrm>
            <a:off x="1143000" y="4261756"/>
            <a:ext cx="6858000" cy="996043"/>
          </a:xfrm>
        </p:spPr>
        <p:txBody>
          <a:bodyPr/>
          <a:lstStyle>
            <a:lvl1pPr marL="0" indent="0" algn="ctr">
              <a:buNone/>
              <a:defRPr sz="2400" b="1" i="1">
                <a:solidFill>
                  <a:srgbClr val="005E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Slide Number Placeholder 5">
            <a:extLst>
              <a:ext uri="{FF2B5EF4-FFF2-40B4-BE49-F238E27FC236}">
                <a16:creationId xmlns:a16="http://schemas.microsoft.com/office/drawing/2014/main" id="{0A38B994-6D08-4BA4-AE2D-186DFD1EE049}"/>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pPr/>
              <a:t>‹#›</a:t>
            </a:fld>
            <a:endParaRPr lang="en-GB"/>
          </a:p>
        </p:txBody>
      </p:sp>
    </p:spTree>
    <p:extLst>
      <p:ext uri="{BB962C8B-B14F-4D97-AF65-F5344CB8AC3E}">
        <p14:creationId xmlns:p14="http://schemas.microsoft.com/office/powerpoint/2010/main" val="2888468452"/>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064303"/>
            <a:ext cx="7886700" cy="10096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2253343"/>
            <a:ext cx="7886700" cy="3923620"/>
          </a:xfrm>
        </p:spPr>
        <p:txBody>
          <a:bodyPr/>
          <a:lstStyle>
            <a:lvl1pPr>
              <a:defRPr sz="2400" b="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122594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1257579"/>
          </a:xfrm>
        </p:spPr>
        <p:txBody>
          <a:bodyPr anchor="b">
            <a:normAutofit/>
          </a:bodyPr>
          <a:lstStyle>
            <a:lvl1pPr>
              <a:defRPr sz="45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3110754"/>
            <a:ext cx="7886700" cy="2978898"/>
          </a:xfrm>
          <a:solidFill>
            <a:srgbClr val="005E8E"/>
          </a:solidFill>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Slide Number Placeholder 5">
            <a:extLst>
              <a:ext uri="{FF2B5EF4-FFF2-40B4-BE49-F238E27FC236}">
                <a16:creationId xmlns:a16="http://schemas.microsoft.com/office/drawing/2014/main" id="{48AE3919-D0EC-4ACD-A757-9B1CCECADEE4}"/>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74494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111624"/>
            <a:ext cx="7886700" cy="898606"/>
          </a:xfrm>
          <a:custGeom>
            <a:avLst/>
            <a:gdLst>
              <a:gd name="connsiteX0" fmla="*/ 0 w 7886700"/>
              <a:gd name="connsiteY0" fmla="*/ 0 h 898606"/>
              <a:gd name="connsiteX1" fmla="*/ 578358 w 7886700"/>
              <a:gd name="connsiteY1" fmla="*/ 0 h 898606"/>
              <a:gd name="connsiteX2" fmla="*/ 1314450 w 7886700"/>
              <a:gd name="connsiteY2" fmla="*/ 0 h 898606"/>
              <a:gd name="connsiteX3" fmla="*/ 1813941 w 7886700"/>
              <a:gd name="connsiteY3" fmla="*/ 0 h 898606"/>
              <a:gd name="connsiteX4" fmla="*/ 2471166 w 7886700"/>
              <a:gd name="connsiteY4" fmla="*/ 0 h 898606"/>
              <a:gd name="connsiteX5" fmla="*/ 2891790 w 7886700"/>
              <a:gd name="connsiteY5" fmla="*/ 0 h 898606"/>
              <a:gd name="connsiteX6" fmla="*/ 3706749 w 7886700"/>
              <a:gd name="connsiteY6" fmla="*/ 0 h 898606"/>
              <a:gd name="connsiteX7" fmla="*/ 4127373 w 7886700"/>
              <a:gd name="connsiteY7" fmla="*/ 0 h 898606"/>
              <a:gd name="connsiteX8" fmla="*/ 4626864 w 7886700"/>
              <a:gd name="connsiteY8" fmla="*/ 0 h 898606"/>
              <a:gd name="connsiteX9" fmla="*/ 5284089 w 7886700"/>
              <a:gd name="connsiteY9" fmla="*/ 0 h 898606"/>
              <a:gd name="connsiteX10" fmla="*/ 6020181 w 7886700"/>
              <a:gd name="connsiteY10" fmla="*/ 0 h 898606"/>
              <a:gd name="connsiteX11" fmla="*/ 6598539 w 7886700"/>
              <a:gd name="connsiteY11" fmla="*/ 0 h 898606"/>
              <a:gd name="connsiteX12" fmla="*/ 7098030 w 7886700"/>
              <a:gd name="connsiteY12" fmla="*/ 0 h 898606"/>
              <a:gd name="connsiteX13" fmla="*/ 7886700 w 7886700"/>
              <a:gd name="connsiteY13" fmla="*/ 0 h 898606"/>
              <a:gd name="connsiteX14" fmla="*/ 7886700 w 7886700"/>
              <a:gd name="connsiteY14" fmla="*/ 449303 h 898606"/>
              <a:gd name="connsiteX15" fmla="*/ 7886700 w 7886700"/>
              <a:gd name="connsiteY15" fmla="*/ 898606 h 898606"/>
              <a:gd name="connsiteX16" fmla="*/ 7150608 w 7886700"/>
              <a:gd name="connsiteY16" fmla="*/ 898606 h 898606"/>
              <a:gd name="connsiteX17" fmla="*/ 6651117 w 7886700"/>
              <a:gd name="connsiteY17" fmla="*/ 898606 h 898606"/>
              <a:gd name="connsiteX18" fmla="*/ 6072759 w 7886700"/>
              <a:gd name="connsiteY18" fmla="*/ 898606 h 898606"/>
              <a:gd name="connsiteX19" fmla="*/ 5415534 w 7886700"/>
              <a:gd name="connsiteY19" fmla="*/ 898606 h 898606"/>
              <a:gd name="connsiteX20" fmla="*/ 4994910 w 7886700"/>
              <a:gd name="connsiteY20" fmla="*/ 898606 h 898606"/>
              <a:gd name="connsiteX21" fmla="*/ 4337685 w 7886700"/>
              <a:gd name="connsiteY21" fmla="*/ 898606 h 898606"/>
              <a:gd name="connsiteX22" fmla="*/ 3680460 w 7886700"/>
              <a:gd name="connsiteY22" fmla="*/ 898606 h 898606"/>
              <a:gd name="connsiteX23" fmla="*/ 3180969 w 7886700"/>
              <a:gd name="connsiteY23" fmla="*/ 898606 h 898606"/>
              <a:gd name="connsiteX24" fmla="*/ 2760345 w 7886700"/>
              <a:gd name="connsiteY24" fmla="*/ 898606 h 898606"/>
              <a:gd name="connsiteX25" fmla="*/ 2181987 w 7886700"/>
              <a:gd name="connsiteY25" fmla="*/ 898606 h 898606"/>
              <a:gd name="connsiteX26" fmla="*/ 1367028 w 7886700"/>
              <a:gd name="connsiteY26" fmla="*/ 898606 h 898606"/>
              <a:gd name="connsiteX27" fmla="*/ 788670 w 7886700"/>
              <a:gd name="connsiteY27" fmla="*/ 898606 h 898606"/>
              <a:gd name="connsiteX28" fmla="*/ 0 w 7886700"/>
              <a:gd name="connsiteY28" fmla="*/ 898606 h 898606"/>
              <a:gd name="connsiteX29" fmla="*/ 0 w 7886700"/>
              <a:gd name="connsiteY29" fmla="*/ 440317 h 898606"/>
              <a:gd name="connsiteX30" fmla="*/ 0 w 7886700"/>
              <a:gd name="connsiteY30" fmla="*/ 0 h 89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886700" h="898606" fill="none" extrusionOk="0">
                <a:moveTo>
                  <a:pt x="0" y="0"/>
                </a:moveTo>
                <a:cubicBezTo>
                  <a:pt x="195292" y="-21074"/>
                  <a:pt x="336224" y="12306"/>
                  <a:pt x="578358" y="0"/>
                </a:cubicBezTo>
                <a:cubicBezTo>
                  <a:pt x="820492" y="-12306"/>
                  <a:pt x="1021439" y="-3393"/>
                  <a:pt x="1314450" y="0"/>
                </a:cubicBezTo>
                <a:cubicBezTo>
                  <a:pt x="1607461" y="3393"/>
                  <a:pt x="1664131" y="10189"/>
                  <a:pt x="1813941" y="0"/>
                </a:cubicBezTo>
                <a:cubicBezTo>
                  <a:pt x="1963751" y="-10189"/>
                  <a:pt x="2181052" y="8295"/>
                  <a:pt x="2471166" y="0"/>
                </a:cubicBezTo>
                <a:cubicBezTo>
                  <a:pt x="2761280" y="-8295"/>
                  <a:pt x="2742339" y="-8290"/>
                  <a:pt x="2891790" y="0"/>
                </a:cubicBezTo>
                <a:cubicBezTo>
                  <a:pt x="3041241" y="8290"/>
                  <a:pt x="3426953" y="31820"/>
                  <a:pt x="3706749" y="0"/>
                </a:cubicBezTo>
                <a:cubicBezTo>
                  <a:pt x="3986545" y="-31820"/>
                  <a:pt x="3929874" y="-485"/>
                  <a:pt x="4127373" y="0"/>
                </a:cubicBezTo>
                <a:cubicBezTo>
                  <a:pt x="4324872" y="485"/>
                  <a:pt x="4497687" y="-2027"/>
                  <a:pt x="4626864" y="0"/>
                </a:cubicBezTo>
                <a:cubicBezTo>
                  <a:pt x="4756041" y="2027"/>
                  <a:pt x="5009808" y="-13914"/>
                  <a:pt x="5284089" y="0"/>
                </a:cubicBezTo>
                <a:cubicBezTo>
                  <a:pt x="5558370" y="13914"/>
                  <a:pt x="5682373" y="-15850"/>
                  <a:pt x="6020181" y="0"/>
                </a:cubicBezTo>
                <a:cubicBezTo>
                  <a:pt x="6357989" y="15850"/>
                  <a:pt x="6326190" y="6280"/>
                  <a:pt x="6598539" y="0"/>
                </a:cubicBezTo>
                <a:cubicBezTo>
                  <a:pt x="6870888" y="-6280"/>
                  <a:pt x="6920085" y="-2213"/>
                  <a:pt x="7098030" y="0"/>
                </a:cubicBezTo>
                <a:cubicBezTo>
                  <a:pt x="7275975" y="2213"/>
                  <a:pt x="7521648" y="29230"/>
                  <a:pt x="7886700" y="0"/>
                </a:cubicBezTo>
                <a:cubicBezTo>
                  <a:pt x="7884721" y="108245"/>
                  <a:pt x="7898948" y="338295"/>
                  <a:pt x="7886700" y="449303"/>
                </a:cubicBezTo>
                <a:cubicBezTo>
                  <a:pt x="7874452" y="560311"/>
                  <a:pt x="7866198" y="726180"/>
                  <a:pt x="7886700" y="898606"/>
                </a:cubicBezTo>
                <a:cubicBezTo>
                  <a:pt x="7678853" y="874656"/>
                  <a:pt x="7460024" y="887112"/>
                  <a:pt x="7150608" y="898606"/>
                </a:cubicBezTo>
                <a:cubicBezTo>
                  <a:pt x="6841192" y="910100"/>
                  <a:pt x="6825168" y="907546"/>
                  <a:pt x="6651117" y="898606"/>
                </a:cubicBezTo>
                <a:cubicBezTo>
                  <a:pt x="6477066" y="889666"/>
                  <a:pt x="6338245" y="897915"/>
                  <a:pt x="6072759" y="898606"/>
                </a:cubicBezTo>
                <a:cubicBezTo>
                  <a:pt x="5807273" y="899297"/>
                  <a:pt x="5675761" y="870279"/>
                  <a:pt x="5415534" y="898606"/>
                </a:cubicBezTo>
                <a:cubicBezTo>
                  <a:pt x="5155307" y="926933"/>
                  <a:pt x="5176474" y="877755"/>
                  <a:pt x="4994910" y="898606"/>
                </a:cubicBezTo>
                <a:cubicBezTo>
                  <a:pt x="4813346" y="919457"/>
                  <a:pt x="4501069" y="884830"/>
                  <a:pt x="4337685" y="898606"/>
                </a:cubicBezTo>
                <a:cubicBezTo>
                  <a:pt x="4174301" y="912382"/>
                  <a:pt x="3931716" y="884060"/>
                  <a:pt x="3680460" y="898606"/>
                </a:cubicBezTo>
                <a:cubicBezTo>
                  <a:pt x="3429205" y="913152"/>
                  <a:pt x="3338025" y="903618"/>
                  <a:pt x="3180969" y="898606"/>
                </a:cubicBezTo>
                <a:cubicBezTo>
                  <a:pt x="3023913" y="893594"/>
                  <a:pt x="2936236" y="907549"/>
                  <a:pt x="2760345" y="898606"/>
                </a:cubicBezTo>
                <a:cubicBezTo>
                  <a:pt x="2584454" y="889663"/>
                  <a:pt x="2356790" y="891915"/>
                  <a:pt x="2181987" y="898606"/>
                </a:cubicBezTo>
                <a:cubicBezTo>
                  <a:pt x="2007184" y="905297"/>
                  <a:pt x="1562870" y="863112"/>
                  <a:pt x="1367028" y="898606"/>
                </a:cubicBezTo>
                <a:cubicBezTo>
                  <a:pt x="1171186" y="934100"/>
                  <a:pt x="1069898" y="902727"/>
                  <a:pt x="788670" y="898606"/>
                </a:cubicBezTo>
                <a:cubicBezTo>
                  <a:pt x="507442" y="894485"/>
                  <a:pt x="223432" y="865317"/>
                  <a:pt x="0" y="898606"/>
                </a:cubicBezTo>
                <a:cubicBezTo>
                  <a:pt x="22844" y="752400"/>
                  <a:pt x="-9782" y="627885"/>
                  <a:pt x="0" y="440317"/>
                </a:cubicBezTo>
                <a:cubicBezTo>
                  <a:pt x="9782" y="252749"/>
                  <a:pt x="-3553" y="147521"/>
                  <a:pt x="0" y="0"/>
                </a:cubicBezTo>
                <a:close/>
              </a:path>
              <a:path w="7886700" h="898606" stroke="0" extrusionOk="0">
                <a:moveTo>
                  <a:pt x="0" y="0"/>
                </a:moveTo>
                <a:cubicBezTo>
                  <a:pt x="122704" y="14500"/>
                  <a:pt x="317424" y="3930"/>
                  <a:pt x="499491" y="0"/>
                </a:cubicBezTo>
                <a:cubicBezTo>
                  <a:pt x="681558" y="-3930"/>
                  <a:pt x="919994" y="31237"/>
                  <a:pt x="1314450" y="0"/>
                </a:cubicBezTo>
                <a:cubicBezTo>
                  <a:pt x="1708906" y="-31237"/>
                  <a:pt x="1647307" y="14438"/>
                  <a:pt x="1735074" y="0"/>
                </a:cubicBezTo>
                <a:cubicBezTo>
                  <a:pt x="1822841" y="-14438"/>
                  <a:pt x="2274496" y="6385"/>
                  <a:pt x="2550033" y="0"/>
                </a:cubicBezTo>
                <a:cubicBezTo>
                  <a:pt x="2825570" y="-6385"/>
                  <a:pt x="2990687" y="8444"/>
                  <a:pt x="3286125" y="0"/>
                </a:cubicBezTo>
                <a:cubicBezTo>
                  <a:pt x="3581563" y="-8444"/>
                  <a:pt x="3668821" y="21012"/>
                  <a:pt x="3785616" y="0"/>
                </a:cubicBezTo>
                <a:cubicBezTo>
                  <a:pt x="3902411" y="-21012"/>
                  <a:pt x="4194431" y="-25005"/>
                  <a:pt x="4363974" y="0"/>
                </a:cubicBezTo>
                <a:cubicBezTo>
                  <a:pt x="4533517" y="25005"/>
                  <a:pt x="4742928" y="-7804"/>
                  <a:pt x="4863465" y="0"/>
                </a:cubicBezTo>
                <a:cubicBezTo>
                  <a:pt x="4984002" y="7804"/>
                  <a:pt x="5316896" y="15003"/>
                  <a:pt x="5520690" y="0"/>
                </a:cubicBezTo>
                <a:cubicBezTo>
                  <a:pt x="5724485" y="-15003"/>
                  <a:pt x="5971797" y="7127"/>
                  <a:pt x="6335649" y="0"/>
                </a:cubicBezTo>
                <a:cubicBezTo>
                  <a:pt x="6699501" y="-7127"/>
                  <a:pt x="6649666" y="-6972"/>
                  <a:pt x="6756273" y="0"/>
                </a:cubicBezTo>
                <a:cubicBezTo>
                  <a:pt x="6862880" y="6972"/>
                  <a:pt x="7550410" y="-48378"/>
                  <a:pt x="7886700" y="0"/>
                </a:cubicBezTo>
                <a:cubicBezTo>
                  <a:pt x="7882019" y="111801"/>
                  <a:pt x="7876831" y="271665"/>
                  <a:pt x="7886700" y="422345"/>
                </a:cubicBezTo>
                <a:cubicBezTo>
                  <a:pt x="7896569" y="573026"/>
                  <a:pt x="7907020" y="694044"/>
                  <a:pt x="7886700" y="898606"/>
                </a:cubicBezTo>
                <a:cubicBezTo>
                  <a:pt x="7747996" y="930222"/>
                  <a:pt x="7472638" y="868425"/>
                  <a:pt x="7229475" y="898606"/>
                </a:cubicBezTo>
                <a:cubicBezTo>
                  <a:pt x="6986313" y="928787"/>
                  <a:pt x="6878421" y="880582"/>
                  <a:pt x="6572250" y="898606"/>
                </a:cubicBezTo>
                <a:cubicBezTo>
                  <a:pt x="6266079" y="916630"/>
                  <a:pt x="6274525" y="892700"/>
                  <a:pt x="6151626" y="898606"/>
                </a:cubicBezTo>
                <a:cubicBezTo>
                  <a:pt x="6028727" y="904512"/>
                  <a:pt x="5873470" y="891715"/>
                  <a:pt x="5652135" y="898606"/>
                </a:cubicBezTo>
                <a:cubicBezTo>
                  <a:pt x="5430800" y="905497"/>
                  <a:pt x="5370996" y="882266"/>
                  <a:pt x="5152644" y="898606"/>
                </a:cubicBezTo>
                <a:cubicBezTo>
                  <a:pt x="4934292" y="914946"/>
                  <a:pt x="4789638" y="923991"/>
                  <a:pt x="4574286" y="898606"/>
                </a:cubicBezTo>
                <a:cubicBezTo>
                  <a:pt x="4358934" y="873221"/>
                  <a:pt x="4277605" y="915043"/>
                  <a:pt x="4153662" y="898606"/>
                </a:cubicBezTo>
                <a:cubicBezTo>
                  <a:pt x="4029719" y="882169"/>
                  <a:pt x="3761634" y="913647"/>
                  <a:pt x="3575304" y="898606"/>
                </a:cubicBezTo>
                <a:cubicBezTo>
                  <a:pt x="3388974" y="883565"/>
                  <a:pt x="2977800" y="938274"/>
                  <a:pt x="2760345" y="898606"/>
                </a:cubicBezTo>
                <a:cubicBezTo>
                  <a:pt x="2542890" y="858938"/>
                  <a:pt x="2283708" y="876132"/>
                  <a:pt x="2103120" y="898606"/>
                </a:cubicBezTo>
                <a:cubicBezTo>
                  <a:pt x="1922533" y="921080"/>
                  <a:pt x="1782115" y="876537"/>
                  <a:pt x="1524762" y="898606"/>
                </a:cubicBezTo>
                <a:cubicBezTo>
                  <a:pt x="1267409" y="920675"/>
                  <a:pt x="1295275" y="906150"/>
                  <a:pt x="1104138" y="898606"/>
                </a:cubicBezTo>
                <a:cubicBezTo>
                  <a:pt x="913001" y="891062"/>
                  <a:pt x="367820" y="865925"/>
                  <a:pt x="0" y="898606"/>
                </a:cubicBezTo>
                <a:cubicBezTo>
                  <a:pt x="8530" y="790428"/>
                  <a:pt x="-19458" y="589111"/>
                  <a:pt x="0" y="476261"/>
                </a:cubicBezTo>
                <a:cubicBezTo>
                  <a:pt x="19458" y="363412"/>
                  <a:pt x="-7196" y="134630"/>
                  <a:pt x="0" y="0"/>
                </a:cubicBezTo>
                <a:close/>
              </a:path>
            </a:pathLst>
          </a:custGeom>
          <a:ln w="38100">
            <a:solidFill>
              <a:srgbClr val="005E8E"/>
            </a:solidFill>
            <a:extLst>
              <a:ext uri="{C807C97D-BFC1-408E-A445-0C87EB9F89A2}">
                <ask:lineSketchStyleProps xmlns:ask="http://schemas.microsoft.com/office/drawing/2018/sketchyshapes" sd="971909512">
                  <ask:type>
                    <ask:lineSketchFreehand/>
                  </ask:type>
                </ask:lineSketchStyleProps>
              </a:ext>
            </a:extLst>
          </a:ln>
        </p:spPr>
        <p:txBody>
          <a:bodyPr>
            <a:normAutofit/>
          </a:bodyPr>
          <a:lstStyle>
            <a:lvl1pPr>
              <a:defRPr sz="4000" b="1">
                <a:solidFill>
                  <a:srgbClr val="005E8E"/>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2114549"/>
            <a:ext cx="3886200" cy="4062413"/>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114549"/>
            <a:ext cx="3886200" cy="4062414"/>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D8427B9-7570-4D50-9A1B-571BB5D3B2A7}"/>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1666964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944221"/>
            <a:ext cx="7886700" cy="1022352"/>
          </a:xfrm>
        </p:spPr>
        <p:txBody>
          <a:bodyPr>
            <a:normAutofit/>
          </a:bodyPr>
          <a:lstStyle>
            <a:lvl1pPr>
              <a:defRPr sz="4000" b="1">
                <a:solidFill>
                  <a:srgbClr val="005E8E"/>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7459" y="1966573"/>
            <a:ext cx="3868340"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873829"/>
            <a:ext cx="3868340" cy="3315834"/>
          </a:xfrm>
        </p:spPr>
        <p:txBody>
          <a:bodyPr/>
          <a:lstStyle>
            <a:lvl1pPr>
              <a:lnSpc>
                <a:spcPct val="100000"/>
              </a:lnSpc>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7959" y="1966573"/>
            <a:ext cx="3887391" cy="823912"/>
          </a:xfrm>
          <a:solidFill>
            <a:srgbClr val="005E8E"/>
          </a:solidFill>
        </p:spPr>
        <p:txBody>
          <a:bodyPr anchor="b"/>
          <a:lstStyle>
            <a:lvl1pPr marL="0" indent="0">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873827"/>
            <a:ext cx="3887391" cy="3315835"/>
          </a:xfrm>
        </p:spPr>
        <p:txBody>
          <a:bodyPr/>
          <a:lstStyle>
            <a:lvl1pPr>
              <a:defRPr sz="2400"/>
            </a:lvl1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a:extLst>
              <a:ext uri="{FF2B5EF4-FFF2-40B4-BE49-F238E27FC236}">
                <a16:creationId xmlns:a16="http://schemas.microsoft.com/office/drawing/2014/main" id="{25768BDF-CF8C-4E6A-B64D-4BAED37CF42E}"/>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pPr/>
              <a:t>‹#›</a:t>
            </a:fld>
            <a:endParaRPr lang="en-GB"/>
          </a:p>
        </p:txBody>
      </p:sp>
    </p:spTree>
    <p:extLst>
      <p:ext uri="{BB962C8B-B14F-4D97-AF65-F5344CB8AC3E}">
        <p14:creationId xmlns:p14="http://schemas.microsoft.com/office/powerpoint/2010/main" val="4126238095"/>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01941"/>
            <a:ext cx="7886700" cy="1325563"/>
          </a:xfrm>
        </p:spPr>
        <p:txBody>
          <a:bodyPr>
            <a:normAutofit/>
          </a:bodyPr>
          <a:lstStyle>
            <a:lvl1pPr>
              <a:defRPr sz="4000" b="1">
                <a:solidFill>
                  <a:srgbClr val="005E8E"/>
                </a:solidFill>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09BEDAF7-EDB4-4016-918B-530B329B1011}"/>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2952237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F7CAF8D5-8C09-46D3-AF32-2EB2FE3A7DEF}"/>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3875188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048871"/>
            <a:ext cx="2949178" cy="1375922"/>
          </a:xfrm>
        </p:spPr>
        <p:txBody>
          <a:bodyPr anchor="b"/>
          <a:lstStyle>
            <a:lvl1pPr>
              <a:defRPr sz="3200" b="1">
                <a:solidFill>
                  <a:srgbClr val="005E8E"/>
                </a:solidFill>
              </a:defRPr>
            </a:lvl1pPr>
          </a:lstStyle>
          <a:p>
            <a:r>
              <a:rPr lang="en-US"/>
              <a:t>Click to edit Master title style</a:t>
            </a:r>
            <a:endParaRPr lang="en-US" dirty="0"/>
          </a:p>
        </p:txBody>
      </p:sp>
      <p:sp>
        <p:nvSpPr>
          <p:cNvPr id="3" name="Content Placeholder 2"/>
          <p:cNvSpPr>
            <a:spLocks noGrp="1"/>
          </p:cNvSpPr>
          <p:nvPr>
            <p:ph idx="1"/>
          </p:nvPr>
        </p:nvSpPr>
        <p:spPr>
          <a:xfrm>
            <a:off x="3887391" y="1048871"/>
            <a:ext cx="4629150" cy="5090672"/>
          </a:xfrm>
        </p:spPr>
        <p:txBody>
          <a:bodyPr/>
          <a:lstStyle>
            <a:lvl1pPr>
              <a:defRPr sz="2400"/>
            </a:lvl1pPr>
            <a:lvl2pPr>
              <a:defRPr sz="2400"/>
            </a:lvl2pPr>
            <a:lvl3pPr>
              <a:defRPr sz="22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82471"/>
            <a:ext cx="2949178" cy="3557072"/>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Slide Number Placeholder 5">
            <a:extLst>
              <a:ext uri="{FF2B5EF4-FFF2-40B4-BE49-F238E27FC236}">
                <a16:creationId xmlns:a16="http://schemas.microsoft.com/office/drawing/2014/main" id="{EA9B1BD2-9498-4D9E-A752-27AD4491298C}"/>
              </a:ext>
            </a:extLst>
          </p:cNvPr>
          <p:cNvSpPr>
            <a:spLocks noGrp="1"/>
          </p:cNvSpPr>
          <p:nvPr>
            <p:ph type="sldNum" sz="quarter" idx="12"/>
          </p:nvPr>
        </p:nvSpPr>
        <p:spPr>
          <a:xfrm>
            <a:off x="3543300" y="6356351"/>
            <a:ext cx="2057400" cy="365125"/>
          </a:xfrm>
          <a:prstGeom prst="rect">
            <a:avLst/>
          </a:prstGeom>
        </p:spPr>
        <p:txBody>
          <a:bodyPr/>
          <a:lstStyle>
            <a:lvl1pPr algn="ctr">
              <a:defRPr/>
            </a:lvl1pPr>
          </a:lstStyle>
          <a:p>
            <a:fld id="{B1D9BA23-6223-4617-9598-728E7A9462B0}" type="slidenum">
              <a:rPr lang="en-GB" smtClean="0"/>
              <a:t>‹#›</a:t>
            </a:fld>
            <a:endParaRPr lang="en-GB"/>
          </a:p>
        </p:txBody>
      </p:sp>
    </p:spTree>
    <p:extLst>
      <p:ext uri="{BB962C8B-B14F-4D97-AF65-F5344CB8AC3E}">
        <p14:creationId xmlns:p14="http://schemas.microsoft.com/office/powerpoint/2010/main" val="802125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t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45142"/>
            <a:ext cx="7886700" cy="10776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2212521"/>
            <a:ext cx="7886700" cy="3964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E324CDE4-C7C6-433A-8DD4-DA42A6990985}"/>
              </a:ext>
            </a:extLst>
          </p:cNvPr>
          <p:cNvSpPr>
            <a:spLocks noGrp="1"/>
          </p:cNvSpPr>
          <p:nvPr>
            <p:ph type="sldNum" sz="quarter" idx="4"/>
          </p:nvPr>
        </p:nvSpPr>
        <p:spPr>
          <a:xfrm>
            <a:off x="3543300" y="6356351"/>
            <a:ext cx="2057400" cy="365125"/>
          </a:xfrm>
          <a:prstGeom prst="rect">
            <a:avLst/>
          </a:prstGeom>
        </p:spPr>
        <p:txBody>
          <a:bodyPr/>
          <a:lstStyle>
            <a:lvl1pPr algn="ctr">
              <a:defRPr>
                <a:solidFill>
                  <a:schemeClr val="bg1"/>
                </a:solidFill>
              </a:defRPr>
            </a:lvl1pPr>
          </a:lstStyle>
          <a:p>
            <a:fld id="{B1D9BA23-6223-4617-9598-728E7A9462B0}" type="slidenum">
              <a:rPr lang="en-GB" smtClean="0"/>
              <a:pPr/>
              <a:t>‹#›</a:t>
            </a:fld>
            <a:endParaRPr lang="en-GB"/>
          </a:p>
        </p:txBody>
      </p:sp>
      <p:sp>
        <p:nvSpPr>
          <p:cNvPr id="6" name="Rectangle 5">
            <a:extLst>
              <a:ext uri="{FF2B5EF4-FFF2-40B4-BE49-F238E27FC236}">
                <a16:creationId xmlns:a16="http://schemas.microsoft.com/office/drawing/2014/main" id="{28A73263-5CA8-4DE1-8F47-60B6312488EF}"/>
              </a:ext>
            </a:extLst>
          </p:cNvPr>
          <p:cNvSpPr/>
          <p:nvPr userDrawn="1"/>
        </p:nvSpPr>
        <p:spPr>
          <a:xfrm>
            <a:off x="0" y="6511789"/>
            <a:ext cx="9144000" cy="40957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latin typeface="Verdana" panose="020B0604030504040204" pitchFamily="34" charset="0"/>
              <a:ea typeface="Verdana" panose="020B0604030504040204" pitchFamily="34" charset="0"/>
            </a:endParaRPr>
          </a:p>
        </p:txBody>
      </p:sp>
      <p:pic>
        <p:nvPicPr>
          <p:cNvPr id="7" name="Picture 6">
            <a:extLst>
              <a:ext uri="{FF2B5EF4-FFF2-40B4-BE49-F238E27FC236}">
                <a16:creationId xmlns:a16="http://schemas.microsoft.com/office/drawing/2014/main" id="{178A5713-1DE0-4114-AE08-A1597852256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19150"/>
            <a:ext cx="9144000" cy="971550"/>
          </a:xfrm>
          <a:prstGeom prst="rect">
            <a:avLst/>
          </a:prstGeom>
        </p:spPr>
      </p:pic>
    </p:spTree>
    <p:extLst>
      <p:ext uri="{BB962C8B-B14F-4D97-AF65-F5344CB8AC3E}">
        <p14:creationId xmlns:p14="http://schemas.microsoft.com/office/powerpoint/2010/main" val="408605951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hf hdr="0" ftr="0"/>
  <p:txStyles>
    <p:title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video" Target="https://www.youtube.com/embed/pGYKcqzG_7M?feature=oembed" TargetMode="Externa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online-stopwatch.com/countdown-timer/"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ubtitle 10">
            <a:extLst>
              <a:ext uri="{FF2B5EF4-FFF2-40B4-BE49-F238E27FC236}">
                <a16:creationId xmlns:a16="http://schemas.microsoft.com/office/drawing/2014/main" id="{FC55DAB0-4226-47C7-9D28-FBE70320F39D}"/>
              </a:ext>
            </a:extLst>
          </p:cNvPr>
          <p:cNvSpPr>
            <a:spLocks noGrp="1"/>
          </p:cNvSpPr>
          <p:nvPr>
            <p:ph type="subTitle" idx="1"/>
          </p:nvPr>
        </p:nvSpPr>
        <p:spPr/>
        <p:txBody>
          <a:bodyPr/>
          <a:lstStyle/>
          <a:p>
            <a:endParaRPr lang="en-US"/>
          </a:p>
        </p:txBody>
      </p:sp>
      <p:sp>
        <p:nvSpPr>
          <p:cNvPr id="12" name="Title 1">
            <a:extLst>
              <a:ext uri="{FF2B5EF4-FFF2-40B4-BE49-F238E27FC236}">
                <a16:creationId xmlns:a16="http://schemas.microsoft.com/office/drawing/2014/main" id="{63A3689C-409C-4345-A238-69F00BFC1278}"/>
              </a:ext>
            </a:extLst>
          </p:cNvPr>
          <p:cNvSpPr>
            <a:spLocks noGrp="1"/>
          </p:cNvSpPr>
          <p:nvPr>
            <p:ph type="ctrTitle"/>
          </p:nvPr>
        </p:nvSpPr>
        <p:spPr>
          <a:xfrm>
            <a:off x="130630" y="2735035"/>
            <a:ext cx="6229350" cy="1622653"/>
          </a:xfrm>
        </p:spPr>
        <p:txBody>
          <a:bodyPr>
            <a:normAutofit/>
          </a:bodyPr>
          <a:lstStyle/>
          <a:p>
            <a:r>
              <a:rPr lang="en-GB" sz="4400" dirty="0"/>
              <a:t>The art of learning and training</a:t>
            </a:r>
          </a:p>
        </p:txBody>
      </p:sp>
      <p:sp>
        <p:nvSpPr>
          <p:cNvPr id="13" name="Subtitle 2">
            <a:extLst>
              <a:ext uri="{FF2B5EF4-FFF2-40B4-BE49-F238E27FC236}">
                <a16:creationId xmlns:a16="http://schemas.microsoft.com/office/drawing/2014/main" id="{8F33F46A-5466-4606-98A4-C881A615B846}"/>
              </a:ext>
            </a:extLst>
          </p:cNvPr>
          <p:cNvSpPr txBox="1">
            <a:spLocks/>
          </p:cNvSpPr>
          <p:nvPr/>
        </p:nvSpPr>
        <p:spPr>
          <a:xfrm>
            <a:off x="130630" y="5329238"/>
            <a:ext cx="3077934" cy="6858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000" b="1" i="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solidFill>
                  <a:srgbClr val="2F618F"/>
                </a:solidFill>
              </a:rPr>
              <a:t>Day #2</a:t>
            </a:r>
          </a:p>
        </p:txBody>
      </p:sp>
    </p:spTree>
    <p:extLst>
      <p:ext uri="{BB962C8B-B14F-4D97-AF65-F5344CB8AC3E}">
        <p14:creationId xmlns:p14="http://schemas.microsoft.com/office/powerpoint/2010/main" val="369802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1" name="Rectangle 3"/>
          <p:cNvSpPr>
            <a:spLocks noGrp="1" noChangeArrowheads="1"/>
          </p:cNvSpPr>
          <p:nvPr>
            <p:ph idx="1"/>
          </p:nvPr>
        </p:nvSpPr>
        <p:spPr>
          <a:xfrm>
            <a:off x="257994" y="1046747"/>
            <a:ext cx="8828856" cy="5350815"/>
          </a:xfrm>
          <a:noFill/>
        </p:spPr>
        <p:txBody>
          <a:bodyPr>
            <a:noAutofit/>
          </a:bodyPr>
          <a:lstStyle/>
          <a:p>
            <a:pPr marL="349250" lvl="1" indent="0">
              <a:buNone/>
            </a:pPr>
            <a:r>
              <a:rPr lang="en-GB" sz="2000" dirty="0"/>
              <a:t>Once you have gained an understanding of who your audience is, then it is time </a:t>
            </a:r>
          </a:p>
          <a:p>
            <a:pPr marL="349250" lvl="1" indent="0">
              <a:buNone/>
            </a:pPr>
            <a:r>
              <a:rPr lang="en-GB" sz="2000" dirty="0"/>
              <a:t>to get them engage! </a:t>
            </a:r>
          </a:p>
          <a:p>
            <a:pPr marL="349250" lvl="1" indent="0">
              <a:buNone/>
            </a:pPr>
            <a:r>
              <a:rPr lang="en-GB" sz="2000" dirty="0"/>
              <a:t>How do you do that? </a:t>
            </a:r>
          </a:p>
          <a:p>
            <a:pPr marL="349250" lvl="1" indent="0">
              <a:buNone/>
            </a:pPr>
            <a:r>
              <a:rPr lang="en-GB" sz="2000" dirty="0"/>
              <a:t>There are different ways. </a:t>
            </a:r>
          </a:p>
          <a:p>
            <a:pPr marL="349250" lvl="1" indent="0">
              <a:buNone/>
            </a:pPr>
            <a:r>
              <a:rPr lang="en-GB" sz="2000" dirty="0"/>
              <a:t>What you need to </a:t>
            </a:r>
            <a:r>
              <a:rPr lang="en-GB" sz="2000" dirty="0">
                <a:solidFill>
                  <a:srgbClr val="FF0000"/>
                </a:solidFill>
              </a:rPr>
              <a:t>keep in </a:t>
            </a:r>
          </a:p>
          <a:p>
            <a:pPr marL="349250" lvl="1" indent="0">
              <a:buNone/>
            </a:pPr>
            <a:r>
              <a:rPr lang="en-GB" sz="2000" dirty="0">
                <a:solidFill>
                  <a:srgbClr val="FF0000"/>
                </a:solidFill>
              </a:rPr>
              <a:t>mind is that the more </a:t>
            </a:r>
          </a:p>
          <a:p>
            <a:pPr marL="349250" lvl="1" indent="0">
              <a:buNone/>
            </a:pPr>
            <a:r>
              <a:rPr lang="en-GB" sz="2000" dirty="0">
                <a:solidFill>
                  <a:srgbClr val="FF0000"/>
                </a:solidFill>
              </a:rPr>
              <a:t>techniques you are using,</a:t>
            </a:r>
          </a:p>
          <a:p>
            <a:pPr marL="349250" lvl="1" indent="0">
              <a:buNone/>
            </a:pPr>
            <a:r>
              <a:rPr lang="en-GB" sz="2000" dirty="0">
                <a:solidFill>
                  <a:srgbClr val="FF0000"/>
                </a:solidFill>
              </a:rPr>
              <a:t>the more effective you are </a:t>
            </a:r>
          </a:p>
          <a:p>
            <a:pPr marL="349250" lvl="1" indent="0">
              <a:buNone/>
            </a:pPr>
            <a:r>
              <a:rPr lang="en-GB" sz="2000" dirty="0">
                <a:solidFill>
                  <a:srgbClr val="FF0000"/>
                </a:solidFill>
              </a:rPr>
              <a:t>toing to be. </a:t>
            </a:r>
          </a:p>
          <a:p>
            <a:pPr marL="349250" lvl="1" indent="0">
              <a:buNone/>
            </a:pPr>
            <a:r>
              <a:rPr lang="en-GB" sz="2000" dirty="0"/>
              <a:t>But what are the learning or</a:t>
            </a:r>
          </a:p>
          <a:p>
            <a:pPr marL="349250" lvl="1" indent="0">
              <a:buNone/>
            </a:pPr>
            <a:r>
              <a:rPr lang="en-GB" sz="2000" dirty="0"/>
              <a:t>training techniques we are </a:t>
            </a:r>
          </a:p>
          <a:p>
            <a:pPr marL="349250" lvl="1" indent="0">
              <a:buNone/>
            </a:pPr>
            <a:r>
              <a:rPr lang="en-GB" sz="2000" dirty="0"/>
              <a:t>talking bout? And what are </a:t>
            </a:r>
          </a:p>
          <a:p>
            <a:pPr marL="349250" lvl="1" indent="0">
              <a:buNone/>
            </a:pPr>
            <a:r>
              <a:rPr lang="en-GB" sz="2000" dirty="0"/>
              <a:t>the type of activities and </a:t>
            </a:r>
          </a:p>
          <a:p>
            <a:pPr marL="349250" lvl="1" indent="0">
              <a:buNone/>
            </a:pPr>
            <a:r>
              <a:rPr lang="en-GB" sz="2000" dirty="0"/>
              <a:t>Supporting material you </a:t>
            </a:r>
          </a:p>
          <a:p>
            <a:pPr marL="349250" lvl="1" indent="0">
              <a:buNone/>
            </a:pPr>
            <a:r>
              <a:rPr lang="en-GB" sz="2000" dirty="0"/>
              <a:t>Can use? </a:t>
            </a:r>
          </a:p>
          <a:p>
            <a:pPr marL="349250" lvl="1" indent="0">
              <a:buNone/>
            </a:pPr>
            <a:endParaRPr lang="en-GB" sz="2000" dirty="0">
              <a:solidFill>
                <a:schemeClr val="accent2">
                  <a:lumMod val="60000"/>
                  <a:lumOff val="40000"/>
                </a:schemeClr>
              </a:solidFill>
            </a:endParaRPr>
          </a:p>
          <a:p>
            <a:pPr marL="806450" lvl="1" indent="-457200"/>
            <a:endParaRPr lang="en-GB" sz="2000" dirty="0">
              <a:solidFill>
                <a:schemeClr val="accent2">
                  <a:lumMod val="40000"/>
                  <a:lumOff val="60000"/>
                </a:schemeClr>
              </a:solidFill>
            </a:endParaRPr>
          </a:p>
        </p:txBody>
      </p:sp>
      <p:pic>
        <p:nvPicPr>
          <p:cNvPr id="8" name="Graphic 7" descr="Lights On with solid fill">
            <a:extLst>
              <a:ext uri="{FF2B5EF4-FFF2-40B4-BE49-F238E27FC236}">
                <a16:creationId xmlns:a16="http://schemas.microsoft.com/office/drawing/2014/main" id="{EDF92D4D-CF7E-4C4B-ADBC-150EEFB094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98390">
            <a:off x="4145252" y="1381819"/>
            <a:ext cx="4696149" cy="4696149"/>
          </a:xfrm>
          <a:prstGeom prst="rect">
            <a:avLst/>
          </a:prstGeom>
        </p:spPr>
      </p:pic>
      <p:sp>
        <p:nvSpPr>
          <p:cNvPr id="14" name="Rectangle 2">
            <a:extLst>
              <a:ext uri="{FF2B5EF4-FFF2-40B4-BE49-F238E27FC236}">
                <a16:creationId xmlns:a16="http://schemas.microsoft.com/office/drawing/2014/main" id="{A4B85FE4-CC70-4504-BCF2-415524A00FB1}"/>
              </a:ext>
            </a:extLst>
          </p:cNvPr>
          <p:cNvSpPr txBox="1">
            <a:spLocks noChangeArrowheads="1"/>
          </p:cNvSpPr>
          <p:nvPr/>
        </p:nvSpPr>
        <p:spPr>
          <a:xfrm>
            <a:off x="685800" y="0"/>
            <a:ext cx="8277726" cy="9264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5E8E"/>
                </a:solidFill>
                <a:latin typeface="+mj-lt"/>
                <a:ea typeface="+mj-ea"/>
                <a:cs typeface="+mj-cs"/>
              </a:defRPr>
            </a:lvl1pPr>
          </a:lstStyle>
          <a:p>
            <a:pPr marL="762000" indent="-762000" algn="r"/>
            <a:r>
              <a:rPr lang="en-GB" dirty="0">
                <a:solidFill>
                  <a:schemeClr val="bg1"/>
                </a:solidFill>
              </a:rPr>
              <a:t> </a:t>
            </a:r>
            <a:r>
              <a:rPr lang="en-GB" sz="2600" dirty="0">
                <a:solidFill>
                  <a:schemeClr val="bg1"/>
                </a:solidFill>
              </a:rPr>
              <a:t>Delivering a training – second step </a:t>
            </a:r>
          </a:p>
        </p:txBody>
      </p:sp>
    </p:spTree>
    <p:extLst>
      <p:ext uri="{BB962C8B-B14F-4D97-AF65-F5344CB8AC3E}">
        <p14:creationId xmlns:p14="http://schemas.microsoft.com/office/powerpoint/2010/main" val="386142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aratteristiche e utilizzi delle tecniche di system testing software |  Informatica e Ingegneria Online">
            <a:extLst>
              <a:ext uri="{FF2B5EF4-FFF2-40B4-BE49-F238E27FC236}">
                <a16:creationId xmlns:a16="http://schemas.microsoft.com/office/drawing/2014/main" id="{DE429F84-F763-6F4E-B7AD-BD699FA8D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54" y="1571283"/>
            <a:ext cx="5130619" cy="3017801"/>
          </a:xfrm>
          <a:prstGeom prst="rect">
            <a:avLst/>
          </a:prstGeom>
          <a:noFill/>
          <a:extLst>
            <a:ext uri="{909E8E84-426E-40DD-AFC4-6F175D3DCCD1}">
              <a14:hiddenFill xmlns:a14="http://schemas.microsoft.com/office/drawing/2010/main">
                <a:solidFill>
                  <a:srgbClr val="FFFFFF"/>
                </a:solidFill>
              </a14:hiddenFill>
            </a:ext>
          </a:extLst>
        </p:spPr>
      </p:pic>
      <p:sp>
        <p:nvSpPr>
          <p:cNvPr id="119810" name="Rectangle 2"/>
          <p:cNvSpPr>
            <a:spLocks noGrp="1" noChangeArrowheads="1"/>
          </p:cNvSpPr>
          <p:nvPr>
            <p:ph type="title"/>
          </p:nvPr>
        </p:nvSpPr>
        <p:spPr>
          <a:xfrm>
            <a:off x="57150" y="773832"/>
            <a:ext cx="8458200" cy="1143000"/>
          </a:xfrm>
        </p:spPr>
        <p:txBody>
          <a:bodyPr/>
          <a:lstStyle/>
          <a:p>
            <a:pPr marL="762000" indent="-762000" algn="ctr"/>
            <a:r>
              <a:rPr lang="en-GB" noProof="0" dirty="0">
                <a:solidFill>
                  <a:srgbClr val="2F618F"/>
                </a:solidFill>
              </a:rPr>
              <a:t> </a:t>
            </a:r>
            <a:r>
              <a:rPr lang="en-GB" b="1" dirty="0">
                <a:solidFill>
                  <a:srgbClr val="2F618F"/>
                </a:solidFill>
              </a:rPr>
              <a:t>The golden rules</a:t>
            </a:r>
            <a:endParaRPr lang="en-GB" noProof="0" dirty="0">
              <a:solidFill>
                <a:srgbClr val="2F618F"/>
              </a:solidFill>
            </a:endParaRPr>
          </a:p>
        </p:txBody>
      </p:sp>
      <p:sp>
        <p:nvSpPr>
          <p:cNvPr id="119811" name="Rectangle 3"/>
          <p:cNvSpPr>
            <a:spLocks noGrp="1" noChangeArrowheads="1"/>
          </p:cNvSpPr>
          <p:nvPr>
            <p:ph idx="1"/>
          </p:nvPr>
        </p:nvSpPr>
        <p:spPr>
          <a:xfrm>
            <a:off x="5187769" y="1648327"/>
            <a:ext cx="3778877" cy="2911641"/>
          </a:xfrm>
          <a:noFill/>
        </p:spPr>
        <p:txBody>
          <a:bodyPr>
            <a:noAutofit/>
          </a:bodyPr>
          <a:lstStyle/>
          <a:p>
            <a:pPr marL="349250" lvl="1" indent="0">
              <a:buNone/>
            </a:pPr>
            <a:r>
              <a:rPr lang="en-GB" sz="1600" dirty="0">
                <a:solidFill>
                  <a:schemeClr val="accent6">
                    <a:lumMod val="75000"/>
                  </a:schemeClr>
                </a:solidFill>
              </a:rPr>
              <a:t>Use as much hands-on training as possible</a:t>
            </a:r>
            <a:r>
              <a:rPr lang="en-GB" sz="1800" dirty="0">
                <a:solidFill>
                  <a:schemeClr val="accent6">
                    <a:lumMod val="75000"/>
                  </a:schemeClr>
                </a:solidFill>
              </a:rPr>
              <a:t>. The most effective training uses all the senses to affect learning. Demonstrate and apply teaching points to create greater understanding and knowledge of the subject.</a:t>
            </a:r>
          </a:p>
          <a:p>
            <a:pPr marL="349250" lvl="1" indent="0">
              <a:buNone/>
            </a:pPr>
            <a:endParaRPr lang="en-GB" sz="1800" dirty="0">
              <a:solidFill>
                <a:schemeClr val="accent4">
                  <a:lumMod val="60000"/>
                  <a:lumOff val="40000"/>
                </a:schemeClr>
              </a:solidFill>
            </a:endParaRPr>
          </a:p>
          <a:p>
            <a:pPr marL="349250" lvl="1" indent="0">
              <a:buNone/>
            </a:pPr>
            <a:r>
              <a:rPr lang="en-GB" sz="1800" dirty="0">
                <a:solidFill>
                  <a:schemeClr val="accent2">
                    <a:lumMod val="75000"/>
                  </a:schemeClr>
                </a:solidFill>
              </a:rPr>
              <a:t>Tests are most effective when students know they will be quizzed, because they’ll pay close attention to the material. Testing is an objective </a:t>
            </a:r>
            <a:r>
              <a:rPr lang="en-GB" sz="1600" dirty="0">
                <a:solidFill>
                  <a:schemeClr val="accent2">
                    <a:lumMod val="75000"/>
                  </a:schemeClr>
                </a:solidFill>
              </a:rPr>
              <a:t>way to determine whether training achieves its objective</a:t>
            </a:r>
          </a:p>
        </p:txBody>
      </p:sp>
      <p:sp>
        <p:nvSpPr>
          <p:cNvPr id="10" name="Rectangle 3">
            <a:extLst>
              <a:ext uri="{FF2B5EF4-FFF2-40B4-BE49-F238E27FC236}">
                <a16:creationId xmlns:a16="http://schemas.microsoft.com/office/drawing/2014/main" id="{B08AFF88-435E-469E-B609-00A0E5B45752}"/>
              </a:ext>
            </a:extLst>
          </p:cNvPr>
          <p:cNvSpPr txBox="1">
            <a:spLocks noChangeArrowheads="1"/>
          </p:cNvSpPr>
          <p:nvPr/>
        </p:nvSpPr>
        <p:spPr>
          <a:xfrm>
            <a:off x="-127070" y="4618200"/>
            <a:ext cx="5685660" cy="1511970"/>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9250" lvl="1" indent="0">
              <a:buFont typeface="Arial" panose="020B0604020202020204" pitchFamily="34" charset="0"/>
              <a:buNone/>
            </a:pPr>
            <a:r>
              <a:rPr lang="en-GB" sz="1600" dirty="0">
                <a:solidFill>
                  <a:srgbClr val="7030A0"/>
                </a:solidFill>
              </a:rPr>
              <a:t>Involve trainees. </a:t>
            </a:r>
            <a:r>
              <a:rPr lang="en-GB" sz="1600" dirty="0">
                <a:solidFill>
                  <a:srgbClr val="A4299F"/>
                </a:solidFill>
              </a:rPr>
              <a:t>For example, ask participants to share their experiences with the training topic. Many trainees are experienced personnel who have valuable information to contribute. All trainees will get more out of sessions by hearing about their co-workers’ experiences with the subject—and not just the trainer’s lecture points. Hearing different voices also keeps sessions.</a:t>
            </a:r>
          </a:p>
          <a:p>
            <a:pPr marL="349250" lvl="1" indent="0">
              <a:buFont typeface="Arial" panose="020B0604020202020204" pitchFamily="34" charset="0"/>
              <a:buNone/>
            </a:pPr>
            <a:endParaRPr lang="en-GB" sz="1600" dirty="0">
              <a:solidFill>
                <a:srgbClr val="00B050"/>
              </a:solidFill>
            </a:endParaRPr>
          </a:p>
        </p:txBody>
      </p:sp>
    </p:spTree>
    <p:extLst>
      <p:ext uri="{BB962C8B-B14F-4D97-AF65-F5344CB8AC3E}">
        <p14:creationId xmlns:p14="http://schemas.microsoft.com/office/powerpoint/2010/main" val="112274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People in an office">
            <a:extLst>
              <a:ext uri="{FF2B5EF4-FFF2-40B4-BE49-F238E27FC236}">
                <a16:creationId xmlns:a16="http://schemas.microsoft.com/office/drawing/2014/main" id="{675D417A-D4F5-4DF4-825E-F35D95C9D4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6732"/>
            <a:ext cx="9144000" cy="5143690"/>
          </a:xfrm>
          <a:prstGeom prst="rect">
            <a:avLst/>
          </a:prstGeom>
        </p:spPr>
      </p:pic>
      <p:sp>
        <p:nvSpPr>
          <p:cNvPr id="119810" name="Rectangle 2"/>
          <p:cNvSpPr>
            <a:spLocks noGrp="1" noChangeArrowheads="1"/>
          </p:cNvSpPr>
          <p:nvPr>
            <p:ph type="title"/>
          </p:nvPr>
        </p:nvSpPr>
        <p:spPr>
          <a:xfrm>
            <a:off x="595564" y="0"/>
            <a:ext cx="8458200" cy="1143000"/>
          </a:xfrm>
        </p:spPr>
        <p:txBody>
          <a:bodyPr/>
          <a:lstStyle/>
          <a:p>
            <a:pPr marL="762000" indent="-762000" algn="r"/>
            <a:r>
              <a:rPr lang="en-GB" noProof="0" dirty="0">
                <a:solidFill>
                  <a:schemeClr val="bg1"/>
                </a:solidFill>
              </a:rPr>
              <a:t>Brainstorming</a:t>
            </a:r>
          </a:p>
        </p:txBody>
      </p:sp>
    </p:spTree>
    <p:extLst>
      <p:ext uri="{BB962C8B-B14F-4D97-AF65-F5344CB8AC3E}">
        <p14:creationId xmlns:p14="http://schemas.microsoft.com/office/powerpoint/2010/main" val="86184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23888" y="1144256"/>
            <a:ext cx="7886700" cy="756734"/>
          </a:xfrm>
        </p:spPr>
        <p:txBody>
          <a:bodyPr/>
          <a:lstStyle/>
          <a:p>
            <a:pPr marL="762000" indent="-762000"/>
            <a:r>
              <a:rPr lang="en-GB" noProof="0" dirty="0">
                <a:solidFill>
                  <a:srgbClr val="2F618F"/>
                </a:solidFill>
                <a:latin typeface="Apple Chancery" panose="03020702040506060504" pitchFamily="66" charset="-79"/>
                <a:cs typeface="Apple Chancery" panose="03020702040506060504" pitchFamily="66" charset="-79"/>
              </a:rPr>
              <a:t> </a:t>
            </a:r>
            <a:r>
              <a:rPr lang="en-GB" b="1" dirty="0">
                <a:solidFill>
                  <a:srgbClr val="2F618F"/>
                </a:solidFill>
                <a:latin typeface="APPLE CHANCERY" panose="03020702040506060504" pitchFamily="66" charset="-79"/>
                <a:cs typeface="APPLE CHANCERY" panose="03020702040506060504" pitchFamily="66" charset="-79"/>
              </a:rPr>
              <a:t>Main points</a:t>
            </a:r>
            <a:endParaRPr lang="en-GB" noProof="0" dirty="0">
              <a:solidFill>
                <a:srgbClr val="2F618F"/>
              </a:solidFill>
              <a:latin typeface="Apple Chancery" panose="03020702040506060504" pitchFamily="66" charset="-79"/>
              <a:cs typeface="Apple Chancery" panose="03020702040506060504" pitchFamily="66" charset="-79"/>
            </a:endParaRPr>
          </a:p>
        </p:txBody>
      </p:sp>
      <p:sp>
        <p:nvSpPr>
          <p:cNvPr id="119811" name="Rectangle 3"/>
          <p:cNvSpPr>
            <a:spLocks noGrp="1" noChangeArrowheads="1"/>
          </p:cNvSpPr>
          <p:nvPr>
            <p:ph type="body" idx="1"/>
          </p:nvPr>
        </p:nvSpPr>
        <p:spPr>
          <a:xfrm>
            <a:off x="623887" y="1900990"/>
            <a:ext cx="8267449" cy="4415589"/>
          </a:xfrm>
          <a:solidFill>
            <a:srgbClr val="2F618F"/>
          </a:solidFill>
        </p:spPr>
        <p:txBody>
          <a:bodyPr>
            <a:noAutofit/>
          </a:bodyPr>
          <a:lstStyle/>
          <a:p>
            <a:pPr marL="806450" lvl="1" indent="-457200"/>
            <a:r>
              <a:rPr lang="en-GB" sz="1800" dirty="0">
                <a:solidFill>
                  <a:schemeClr val="bg1"/>
                </a:solidFill>
              </a:rPr>
              <a:t>Structure interaction time into all your sessions.</a:t>
            </a:r>
          </a:p>
          <a:p>
            <a:pPr marL="806450" lvl="1" indent="-457200"/>
            <a:r>
              <a:rPr lang="en-GB" sz="1800" dirty="0">
                <a:solidFill>
                  <a:schemeClr val="bg1"/>
                </a:solidFill>
              </a:rPr>
              <a:t>Repeat questions before answering them. This practice ensures that all participants know what the question is so they can make sense of the answer.</a:t>
            </a:r>
          </a:p>
          <a:p>
            <a:pPr marL="806450" lvl="1" indent="-457200"/>
            <a:r>
              <a:rPr lang="en-GB" sz="1800" dirty="0" err="1">
                <a:solidFill>
                  <a:schemeClr val="bg1"/>
                </a:solidFill>
              </a:rPr>
              <a:t>Analyze</a:t>
            </a:r>
            <a:r>
              <a:rPr lang="en-GB" sz="1800" dirty="0">
                <a:solidFill>
                  <a:schemeClr val="bg1"/>
                </a:solidFill>
              </a:rPr>
              <a:t> the session as you go. Always be on the lookout for what works best. When you discover a new technique or method that clicks with the group, note it on your training materials so it can be incorporated into the training outline to be used in future sessions. </a:t>
            </a:r>
          </a:p>
          <a:p>
            <a:pPr marL="806450" lvl="1" indent="-457200"/>
            <a:r>
              <a:rPr lang="en-GB" sz="1800" dirty="0">
                <a:solidFill>
                  <a:schemeClr val="bg1"/>
                </a:solidFill>
              </a:rPr>
              <a:t>Keep your session on track. Start on time and finish on time. Don’t hold up class waiting for late </a:t>
            </a:r>
            <a:r>
              <a:rPr lang="en-GB" sz="1800" dirty="0" err="1">
                <a:solidFill>
                  <a:schemeClr val="bg1"/>
                </a:solidFill>
              </a:rPr>
              <a:t>arrivers</a:t>
            </a:r>
            <a:r>
              <a:rPr lang="en-GB" sz="1800" dirty="0">
                <a:solidFill>
                  <a:schemeClr val="bg1"/>
                </a:solidFill>
              </a:rPr>
              <a:t>. Run the class according to the schedule and don’t get too far off course.</a:t>
            </a:r>
          </a:p>
          <a:p>
            <a:pPr marL="806450" lvl="1" indent="-457200"/>
            <a:r>
              <a:rPr lang="en-GB" sz="1800" dirty="0">
                <a:solidFill>
                  <a:schemeClr val="bg1"/>
                </a:solidFill>
              </a:rPr>
              <a:t>Opening up discussion among participants may lead to some pertinent tangents, but don’t let side issues take over. Ask if there’s enough interest to pursue a separate session on that topic, but get this class back to the lesson plan.</a:t>
            </a:r>
          </a:p>
          <a:p>
            <a:pPr marL="806450" lvl="1" indent="-457200"/>
            <a:endParaRPr lang="en-GB" sz="1800" dirty="0">
              <a:solidFill>
                <a:schemeClr val="bg1"/>
              </a:solidFill>
            </a:endParaRPr>
          </a:p>
        </p:txBody>
      </p:sp>
    </p:spTree>
    <p:extLst>
      <p:ext uri="{BB962C8B-B14F-4D97-AF65-F5344CB8AC3E}">
        <p14:creationId xmlns:p14="http://schemas.microsoft.com/office/powerpoint/2010/main" val="86413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lgn="ctr"/>
            <a:r>
              <a:rPr lang="en-GB" noProof="0" dirty="0">
                <a:solidFill>
                  <a:srgbClr val="2F618F"/>
                </a:solidFill>
              </a:rPr>
              <a:t> </a:t>
            </a:r>
            <a:r>
              <a:rPr lang="en-GB" b="1" dirty="0">
                <a:solidFill>
                  <a:srgbClr val="2F618F"/>
                </a:solidFill>
              </a:rPr>
              <a:t>Deliver a training</a:t>
            </a:r>
            <a:endParaRPr lang="en-GB" noProof="0" dirty="0">
              <a:solidFill>
                <a:srgbClr val="2F618F"/>
              </a:solidFill>
            </a:endParaRPr>
          </a:p>
        </p:txBody>
      </p:sp>
      <p:sp>
        <p:nvSpPr>
          <p:cNvPr id="119811" name="Rectangle 3"/>
          <p:cNvSpPr>
            <a:spLocks noGrp="1" noChangeArrowheads="1"/>
          </p:cNvSpPr>
          <p:nvPr>
            <p:ph idx="1"/>
          </p:nvPr>
        </p:nvSpPr>
        <p:spPr>
          <a:xfrm>
            <a:off x="443322" y="1916832"/>
            <a:ext cx="8257356" cy="4349497"/>
          </a:xfrm>
          <a:solidFill>
            <a:srgbClr val="2F618F"/>
          </a:solidFill>
        </p:spPr>
        <p:txBody>
          <a:bodyPr>
            <a:noAutofit/>
          </a:bodyPr>
          <a:lstStyle/>
          <a:p>
            <a:pPr marL="635000" lvl="1" indent="-285750"/>
            <a:r>
              <a:rPr lang="en-GB" sz="1700" dirty="0">
                <a:solidFill>
                  <a:schemeClr val="bg1"/>
                </a:solidFill>
              </a:rPr>
              <a:t>Put yourself in their shoes—or seats. Give frequent breaks, especially for half-day or all-day sessions.</a:t>
            </a:r>
          </a:p>
          <a:p>
            <a:pPr marL="349250" lvl="1" indent="0">
              <a:buNone/>
            </a:pPr>
            <a:endParaRPr lang="en-GB" sz="1700" dirty="0">
              <a:solidFill>
                <a:schemeClr val="bg1"/>
              </a:solidFill>
            </a:endParaRPr>
          </a:p>
          <a:p>
            <a:pPr marL="635000" lvl="1" indent="-285750"/>
            <a:r>
              <a:rPr lang="en-GB" sz="1700" dirty="0">
                <a:solidFill>
                  <a:schemeClr val="bg1"/>
                </a:solidFill>
              </a:rPr>
              <a:t>Solicit feedback on the training session. Critiques work best when they are written and anonymous, unless a trainee volunteers to discuss his or her thoughts in person. Trainee input is vital for making the next session—and the overall training program—more effective </a:t>
            </a:r>
          </a:p>
          <a:p>
            <a:pPr marL="349250" lvl="1" indent="0">
              <a:buNone/>
            </a:pPr>
            <a:r>
              <a:rPr lang="en-GB" sz="1600" dirty="0">
                <a:solidFill>
                  <a:schemeClr val="bg1"/>
                </a:solidFill>
              </a:rPr>
              <a:t>                      </a:t>
            </a:r>
          </a:p>
          <a:p>
            <a:pPr marL="349250" lvl="1" indent="0">
              <a:buNone/>
            </a:pPr>
            <a:endParaRPr lang="en-GB" sz="1600" dirty="0">
              <a:solidFill>
                <a:schemeClr val="bg1"/>
              </a:solidFill>
            </a:endParaRPr>
          </a:p>
          <a:p>
            <a:pPr marL="349250" lvl="1" indent="0">
              <a:buNone/>
            </a:pPr>
            <a:endParaRPr lang="en-GB" sz="1600" noProof="0" dirty="0">
              <a:solidFill>
                <a:schemeClr val="bg1"/>
              </a:solidFill>
            </a:endParaRPr>
          </a:p>
        </p:txBody>
      </p:sp>
      <p:pic>
        <p:nvPicPr>
          <p:cNvPr id="1026" name="Picture 2" descr="Happy business people applauding on a training class in the office. |  Istituto Clinico Catanese">
            <a:extLst>
              <a:ext uri="{FF2B5EF4-FFF2-40B4-BE49-F238E27FC236}">
                <a16:creationId xmlns:a16="http://schemas.microsoft.com/office/drawing/2014/main" id="{43B2BB08-447A-A744-89F8-4F107BA9F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769" y="4091580"/>
            <a:ext cx="6696461" cy="2147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5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noProof="0" dirty="0"/>
              <a:t>Eye contact exercise</a:t>
            </a:r>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algn="just">
              <a:lnSpc>
                <a:spcPct val="80000"/>
              </a:lnSpc>
            </a:pPr>
            <a:r>
              <a:rPr lang="en-US" dirty="0"/>
              <a:t>3-4 volunteers </a:t>
            </a:r>
          </a:p>
          <a:p>
            <a:pPr algn="just">
              <a:lnSpc>
                <a:spcPct val="80000"/>
              </a:lnSpc>
            </a:pPr>
            <a:r>
              <a:rPr lang="en-US" dirty="0"/>
              <a:t>3 minutes’ impromptu speech </a:t>
            </a:r>
          </a:p>
          <a:p>
            <a:pPr algn="just">
              <a:lnSpc>
                <a:spcPct val="80000"/>
              </a:lnSpc>
            </a:pPr>
            <a:r>
              <a:rPr lang="it-IT" dirty="0" err="1"/>
              <a:t>Establish</a:t>
            </a:r>
            <a:r>
              <a:rPr lang="it-IT" dirty="0"/>
              <a:t> </a:t>
            </a:r>
            <a:r>
              <a:rPr lang="it-IT" dirty="0" err="1"/>
              <a:t>eye</a:t>
            </a:r>
            <a:r>
              <a:rPr lang="it-IT" dirty="0"/>
              <a:t> </a:t>
            </a:r>
            <a:r>
              <a:rPr lang="it-IT" dirty="0" err="1"/>
              <a:t>contact</a:t>
            </a:r>
            <a:r>
              <a:rPr lang="it-IT" dirty="0"/>
              <a:t> </a:t>
            </a:r>
            <a:r>
              <a:rPr lang="it-IT" dirty="0" err="1"/>
              <a:t>twice</a:t>
            </a:r>
            <a:r>
              <a:rPr lang="it-IT" dirty="0"/>
              <a:t> with </a:t>
            </a:r>
            <a:r>
              <a:rPr lang="it-IT" dirty="0" err="1"/>
              <a:t>everybody</a:t>
            </a:r>
            <a:r>
              <a:rPr lang="it-IT" dirty="0"/>
              <a:t> </a:t>
            </a:r>
          </a:p>
          <a:p>
            <a:pPr algn="just">
              <a:lnSpc>
                <a:spcPct val="80000"/>
              </a:lnSpc>
            </a:pPr>
            <a:r>
              <a:rPr lang="it-IT" dirty="0"/>
              <a:t>Group </a:t>
            </a:r>
            <a:r>
              <a:rPr lang="it-IT" dirty="0" err="1"/>
              <a:t>provides</a:t>
            </a:r>
            <a:r>
              <a:rPr lang="it-IT" dirty="0"/>
              <a:t> feedback </a:t>
            </a:r>
            <a:endParaRPr lang="en-GB" noProof="0" dirty="0"/>
          </a:p>
          <a:p>
            <a:pPr>
              <a:lnSpc>
                <a:spcPct val="80000"/>
              </a:lnSpc>
              <a:buFontTx/>
              <a:buNone/>
            </a:pPr>
            <a:endParaRPr lang="en-GB" b="1" noProof="0" dirty="0"/>
          </a:p>
          <a:p>
            <a:pPr marL="0" indent="0">
              <a:buNone/>
            </a:pPr>
            <a:endParaRPr lang="en-GB" noProof="0" dirty="0"/>
          </a:p>
        </p:txBody>
      </p:sp>
    </p:spTree>
    <p:extLst>
      <p:ext uri="{BB962C8B-B14F-4D97-AF65-F5344CB8AC3E}">
        <p14:creationId xmlns:p14="http://schemas.microsoft.com/office/powerpoint/2010/main" val="307653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noProof="0" dirty="0"/>
              <a:t>Statement – guess the mood?</a:t>
            </a:r>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en-US" dirty="0"/>
              <a:t>This is a beautiful bunch of flowers</a:t>
            </a:r>
            <a:endParaRPr lang="en-GB" i="1" noProof="0" dirty="0"/>
          </a:p>
          <a:p>
            <a:pPr>
              <a:lnSpc>
                <a:spcPct val="80000"/>
              </a:lnSpc>
              <a:buFontTx/>
              <a:buNone/>
            </a:pPr>
            <a:endParaRPr lang="en-GB" b="1" noProof="0" dirty="0"/>
          </a:p>
          <a:p>
            <a:pPr marL="0" indent="0">
              <a:buNone/>
            </a:pPr>
            <a:endParaRPr lang="en-GB" noProof="0" dirty="0"/>
          </a:p>
        </p:txBody>
      </p:sp>
    </p:spTree>
    <p:extLst>
      <p:ext uri="{BB962C8B-B14F-4D97-AF65-F5344CB8AC3E}">
        <p14:creationId xmlns:p14="http://schemas.microsoft.com/office/powerpoint/2010/main" val="207237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noProof="0" dirty="0"/>
              <a:t>Voice and tone exercise</a:t>
            </a:r>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it-IT" dirty="0"/>
              <a:t>Are </a:t>
            </a:r>
            <a:r>
              <a:rPr lang="it-IT" dirty="0" err="1"/>
              <a:t>you</a:t>
            </a:r>
            <a:r>
              <a:rPr lang="it-IT" dirty="0"/>
              <a:t> sincere? </a:t>
            </a:r>
            <a:endParaRPr lang="en-GB" b="1" noProof="0" dirty="0"/>
          </a:p>
          <a:p>
            <a:pPr marL="0" indent="0">
              <a:buNone/>
            </a:pPr>
            <a:endParaRPr lang="en-GB" noProof="0" dirty="0"/>
          </a:p>
        </p:txBody>
      </p:sp>
    </p:spTree>
    <p:extLst>
      <p:ext uri="{BB962C8B-B14F-4D97-AF65-F5344CB8AC3E}">
        <p14:creationId xmlns:p14="http://schemas.microsoft.com/office/powerpoint/2010/main" val="53153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noProof="0" dirty="0"/>
              <a:t>Reading exercise</a:t>
            </a:r>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it-IT" dirty="0"/>
              <a:t>A </a:t>
            </a:r>
            <a:r>
              <a:rPr lang="it-IT" dirty="0" err="1"/>
              <a:t>true</a:t>
            </a:r>
            <a:r>
              <a:rPr lang="it-IT" dirty="0"/>
              <a:t> performance! </a:t>
            </a:r>
            <a:endParaRPr lang="en-GB" b="1" noProof="0" dirty="0"/>
          </a:p>
          <a:p>
            <a:pPr marL="0" indent="0">
              <a:buNone/>
            </a:pPr>
            <a:endParaRPr lang="en-GB" noProof="0" dirty="0"/>
          </a:p>
        </p:txBody>
      </p:sp>
    </p:spTree>
    <p:extLst>
      <p:ext uri="{BB962C8B-B14F-4D97-AF65-F5344CB8AC3E}">
        <p14:creationId xmlns:p14="http://schemas.microsoft.com/office/powerpoint/2010/main" val="337626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noProof="0" dirty="0"/>
              <a:t>Mirror neuron system </a:t>
            </a:r>
          </a:p>
        </p:txBody>
      </p:sp>
      <p:sp>
        <p:nvSpPr>
          <p:cNvPr id="3" name="Segnaposto contenuto 2"/>
          <p:cNvSpPr>
            <a:spLocks noGrp="1"/>
          </p:cNvSpPr>
          <p:nvPr>
            <p:ph idx="1"/>
          </p:nvPr>
        </p:nvSpPr>
        <p:spPr>
          <a:xfrm>
            <a:off x="323528" y="2332037"/>
            <a:ext cx="8229600" cy="4525963"/>
          </a:xfrm>
        </p:spPr>
        <p:txBody>
          <a:bodyPr>
            <a:normAutofit/>
          </a:bodyPr>
          <a:lstStyle/>
          <a:p>
            <a:pPr marL="0" indent="0" algn="ctr">
              <a:lnSpc>
                <a:spcPct val="80000"/>
              </a:lnSpc>
              <a:buNone/>
            </a:pPr>
            <a:endParaRPr lang="en-GB" i="1" noProof="0" dirty="0"/>
          </a:p>
          <a:p>
            <a:pPr>
              <a:lnSpc>
                <a:spcPct val="80000"/>
              </a:lnSpc>
              <a:buFontTx/>
              <a:buNone/>
            </a:pPr>
            <a:endParaRPr lang="en-GB" b="1" noProof="0" dirty="0"/>
          </a:p>
          <a:p>
            <a:pPr marL="0" indent="0">
              <a:buNone/>
            </a:pPr>
            <a:endParaRPr lang="en-GB" noProof="0" dirty="0"/>
          </a:p>
        </p:txBody>
      </p:sp>
      <p:pic>
        <p:nvPicPr>
          <p:cNvPr id="4" name="Online Media 3" descr="What Do Mirror Neurons Really Do?">
            <a:hlinkClick r:id="" action="ppaction://media"/>
            <a:extLst>
              <a:ext uri="{FF2B5EF4-FFF2-40B4-BE49-F238E27FC236}">
                <a16:creationId xmlns:a16="http://schemas.microsoft.com/office/drawing/2014/main" id="{DE2E56DE-1A58-114A-9638-4EE62F31E2D9}"/>
              </a:ext>
            </a:extLst>
          </p:cNvPr>
          <p:cNvPicPr>
            <a:picLocks noRot="1" noChangeAspect="1"/>
          </p:cNvPicPr>
          <p:nvPr>
            <a:videoFile r:link="rId1"/>
          </p:nvPr>
        </p:nvPicPr>
        <p:blipFill>
          <a:blip r:embed="rId4"/>
          <a:stretch>
            <a:fillRect/>
          </a:stretch>
        </p:blipFill>
        <p:spPr>
          <a:xfrm>
            <a:off x="666428" y="1874144"/>
            <a:ext cx="7886700" cy="4455986"/>
          </a:xfrm>
          <a:prstGeom prst="rect">
            <a:avLst/>
          </a:prstGeom>
        </p:spPr>
      </p:pic>
    </p:spTree>
    <p:extLst>
      <p:ext uri="{BB962C8B-B14F-4D97-AF65-F5344CB8AC3E}">
        <p14:creationId xmlns:p14="http://schemas.microsoft.com/office/powerpoint/2010/main" val="29744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noProof="0" dirty="0"/>
              <a:t>Your role as a trainer</a:t>
            </a:r>
          </a:p>
        </p:txBody>
      </p:sp>
      <p:sp>
        <p:nvSpPr>
          <p:cNvPr id="3" name="Segnaposto contenuto 2"/>
          <p:cNvSpPr>
            <a:spLocks noGrp="1"/>
          </p:cNvSpPr>
          <p:nvPr>
            <p:ph idx="1"/>
          </p:nvPr>
        </p:nvSpPr>
        <p:spPr>
          <a:xfrm>
            <a:off x="323528" y="2332037"/>
            <a:ext cx="8712188" cy="4525963"/>
          </a:xfrm>
        </p:spPr>
        <p:txBody>
          <a:bodyPr>
            <a:normAutofit/>
          </a:bodyPr>
          <a:lstStyle/>
          <a:p>
            <a:pPr>
              <a:lnSpc>
                <a:spcPct val="80000"/>
              </a:lnSpc>
            </a:pPr>
            <a:r>
              <a:rPr lang="en-GB" sz="2800" noProof="0" dirty="0"/>
              <a:t>You are the instructor </a:t>
            </a:r>
          </a:p>
          <a:p>
            <a:pPr marL="0" indent="0">
              <a:lnSpc>
                <a:spcPct val="80000"/>
              </a:lnSpc>
              <a:buNone/>
            </a:pPr>
            <a:endParaRPr lang="en-GB" sz="2800" noProof="0" dirty="0"/>
          </a:p>
          <a:p>
            <a:pPr>
              <a:lnSpc>
                <a:spcPct val="80000"/>
              </a:lnSpc>
            </a:pPr>
            <a:r>
              <a:rPr lang="en-GB" sz="2800" noProof="0" dirty="0"/>
              <a:t>You are the facilitator</a:t>
            </a:r>
          </a:p>
          <a:p>
            <a:pPr>
              <a:lnSpc>
                <a:spcPct val="80000"/>
              </a:lnSpc>
            </a:pPr>
            <a:endParaRPr lang="en-GB" sz="2800" noProof="0" dirty="0"/>
          </a:p>
          <a:p>
            <a:pPr>
              <a:lnSpc>
                <a:spcPct val="80000"/>
              </a:lnSpc>
            </a:pPr>
            <a:r>
              <a:rPr lang="en-GB" sz="2800" noProof="0" dirty="0"/>
              <a:t>You are the resource person</a:t>
            </a:r>
          </a:p>
          <a:p>
            <a:pPr marL="0" indent="0">
              <a:lnSpc>
                <a:spcPct val="80000"/>
              </a:lnSpc>
              <a:buNone/>
            </a:pPr>
            <a:endParaRPr lang="en-GB" sz="2800" noProof="0" dirty="0"/>
          </a:p>
          <a:p>
            <a:pPr>
              <a:lnSpc>
                <a:spcPct val="80000"/>
              </a:lnSpc>
            </a:pPr>
            <a:r>
              <a:rPr lang="en-GB" sz="2800" noProof="0" dirty="0"/>
              <a:t>You are a co-learner (as you do no “know it all”)</a:t>
            </a:r>
          </a:p>
          <a:p>
            <a:pPr marL="0" indent="0" algn="ctr">
              <a:lnSpc>
                <a:spcPct val="80000"/>
              </a:lnSpc>
              <a:buNone/>
            </a:pPr>
            <a:endParaRPr lang="en-GB" i="1" noProof="0" dirty="0"/>
          </a:p>
          <a:p>
            <a:pPr>
              <a:lnSpc>
                <a:spcPct val="80000"/>
              </a:lnSpc>
              <a:buFontTx/>
              <a:buNone/>
            </a:pPr>
            <a:endParaRPr lang="en-GB" b="1" noProof="0" dirty="0"/>
          </a:p>
          <a:p>
            <a:pPr marL="0" indent="0">
              <a:buNone/>
            </a:pPr>
            <a:endParaRPr lang="en-GB" noProof="0" dirty="0"/>
          </a:p>
        </p:txBody>
      </p:sp>
    </p:spTree>
    <p:extLst>
      <p:ext uri="{BB962C8B-B14F-4D97-AF65-F5344CB8AC3E}">
        <p14:creationId xmlns:p14="http://schemas.microsoft.com/office/powerpoint/2010/main" val="306478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How to </a:t>
            </a:r>
            <a:r>
              <a:rPr lang="it-IT" dirty="0" err="1"/>
              <a:t>say</a:t>
            </a:r>
            <a:r>
              <a:rPr lang="it-IT" dirty="0"/>
              <a:t>……</a:t>
            </a:r>
          </a:p>
        </p:txBody>
      </p:sp>
    </p:spTree>
    <p:extLst>
      <p:ext uri="{BB962C8B-B14F-4D97-AF65-F5344CB8AC3E}">
        <p14:creationId xmlns:p14="http://schemas.microsoft.com/office/powerpoint/2010/main" val="15942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1046328"/>
            <a:ext cx="8229600" cy="840705"/>
          </a:xfrm>
          <a:noFill/>
        </p:spPr>
        <p:txBody>
          <a:bodyPr/>
          <a:lstStyle/>
          <a:p>
            <a:pPr algn="ctr" eaLnBrk="1" hangingPunct="1"/>
            <a:r>
              <a:rPr lang="en-GB" b="1" dirty="0"/>
              <a:t>Feedback</a:t>
            </a:r>
          </a:p>
        </p:txBody>
      </p:sp>
      <p:sp>
        <p:nvSpPr>
          <p:cNvPr id="23555" name="Rectangle 3"/>
          <p:cNvSpPr>
            <a:spLocks noGrp="1" noChangeArrowheads="1"/>
          </p:cNvSpPr>
          <p:nvPr>
            <p:ph idx="1"/>
          </p:nvPr>
        </p:nvSpPr>
        <p:spPr>
          <a:xfrm>
            <a:off x="628650" y="2022218"/>
            <a:ext cx="7610476" cy="5158511"/>
          </a:xfrm>
        </p:spPr>
        <p:txBody>
          <a:bodyPr>
            <a:noAutofit/>
          </a:bodyPr>
          <a:lstStyle/>
          <a:p>
            <a:pPr marL="0" indent="0" eaLnBrk="1" hangingPunct="1">
              <a:buNone/>
            </a:pPr>
            <a:endParaRPr lang="en-GB" sz="3200" dirty="0"/>
          </a:p>
          <a:p>
            <a:pPr marL="0" indent="0" eaLnBrk="1" hangingPunct="1">
              <a:buNone/>
            </a:pPr>
            <a:r>
              <a:rPr lang="en-GB" sz="3200" dirty="0"/>
              <a:t>Why feedback?</a:t>
            </a:r>
          </a:p>
          <a:p>
            <a:pPr marL="349250" lvl="1" indent="0" eaLnBrk="1" hangingPunct="1">
              <a:buNone/>
            </a:pPr>
            <a:r>
              <a:rPr lang="en-GB" sz="3200" dirty="0"/>
              <a:t>To improve and develop</a:t>
            </a:r>
          </a:p>
          <a:p>
            <a:pPr marL="349250" lvl="1" indent="0" eaLnBrk="1" hangingPunct="1">
              <a:buNone/>
            </a:pPr>
            <a:endParaRPr lang="en-GB" sz="3200" dirty="0"/>
          </a:p>
          <a:p>
            <a:pPr marL="0" indent="0" eaLnBrk="1" hangingPunct="1">
              <a:buNone/>
            </a:pPr>
            <a:r>
              <a:rPr lang="en-GB" sz="3200" dirty="0"/>
              <a:t>When?</a:t>
            </a:r>
          </a:p>
          <a:p>
            <a:pPr marL="349250" lvl="1" indent="0" eaLnBrk="1" hangingPunct="1">
              <a:buNone/>
            </a:pPr>
            <a:r>
              <a:rPr lang="en-GB" sz="3200" dirty="0"/>
              <a:t>As soon as possible</a:t>
            </a:r>
          </a:p>
        </p:txBody>
      </p:sp>
    </p:spTree>
    <p:extLst>
      <p:ext uri="{BB962C8B-B14F-4D97-AF65-F5344CB8AC3E}">
        <p14:creationId xmlns:p14="http://schemas.microsoft.com/office/powerpoint/2010/main" val="294864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descr="Constructive Criticism Sandwich | Musings of an Adult Nurse Educator">
            <a:extLst>
              <a:ext uri="{FF2B5EF4-FFF2-40B4-BE49-F238E27FC236}">
                <a16:creationId xmlns:a16="http://schemas.microsoft.com/office/drawing/2014/main" id="{5CDA25EC-E895-D946-BD08-8DC3766C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910" y="1082843"/>
            <a:ext cx="4344179" cy="529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478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963200"/>
            <a:ext cx="8229600" cy="840705"/>
          </a:xfrm>
          <a:noFill/>
        </p:spPr>
        <p:txBody>
          <a:bodyPr/>
          <a:lstStyle/>
          <a:p>
            <a:pPr algn="ctr" eaLnBrk="1" hangingPunct="1"/>
            <a:r>
              <a:rPr lang="en-GB" b="1" dirty="0"/>
              <a:t>Effective feedback</a:t>
            </a:r>
          </a:p>
        </p:txBody>
      </p:sp>
      <p:sp>
        <p:nvSpPr>
          <p:cNvPr id="23555" name="Rectangle 3"/>
          <p:cNvSpPr>
            <a:spLocks noGrp="1" noChangeArrowheads="1"/>
          </p:cNvSpPr>
          <p:nvPr>
            <p:ph idx="1"/>
          </p:nvPr>
        </p:nvSpPr>
        <p:spPr>
          <a:xfrm>
            <a:off x="628650" y="2139741"/>
            <a:ext cx="7610476" cy="5347651"/>
          </a:xfrm>
        </p:spPr>
        <p:txBody>
          <a:bodyPr>
            <a:noAutofit/>
          </a:bodyPr>
          <a:lstStyle/>
          <a:p>
            <a:r>
              <a:rPr lang="en-GB" sz="3600" dirty="0"/>
              <a:t>Timely</a:t>
            </a:r>
          </a:p>
          <a:p>
            <a:r>
              <a:rPr lang="en-GB" sz="3600" dirty="0"/>
              <a:t>Specific</a:t>
            </a:r>
          </a:p>
          <a:p>
            <a:r>
              <a:rPr lang="en-GB" sz="3600" dirty="0"/>
              <a:t>Descriptive</a:t>
            </a:r>
          </a:p>
          <a:p>
            <a:r>
              <a:rPr lang="en-GB" sz="3600" dirty="0"/>
              <a:t>Relevant</a:t>
            </a:r>
          </a:p>
          <a:p>
            <a:r>
              <a:rPr lang="en-GB" sz="3600" dirty="0"/>
              <a:t>Helpful</a:t>
            </a:r>
          </a:p>
          <a:p>
            <a:r>
              <a:rPr lang="en-GB" sz="3600" dirty="0"/>
              <a:t>Realistic</a:t>
            </a:r>
          </a:p>
        </p:txBody>
      </p:sp>
    </p:spTree>
    <p:extLst>
      <p:ext uri="{BB962C8B-B14F-4D97-AF65-F5344CB8AC3E}">
        <p14:creationId xmlns:p14="http://schemas.microsoft.com/office/powerpoint/2010/main" val="192776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73008" y="3008647"/>
            <a:ext cx="8229600" cy="840705"/>
          </a:xfrm>
          <a:noFill/>
        </p:spPr>
        <p:txBody>
          <a:bodyPr/>
          <a:lstStyle/>
          <a:p>
            <a:pPr algn="ctr" eaLnBrk="1" hangingPunct="1"/>
            <a:r>
              <a:rPr lang="en-GB" b="1" dirty="0"/>
              <a:t>Now let’s practice! </a:t>
            </a:r>
          </a:p>
        </p:txBody>
      </p:sp>
    </p:spTree>
    <p:extLst>
      <p:ext uri="{BB962C8B-B14F-4D97-AF65-F5344CB8AC3E}">
        <p14:creationId xmlns:p14="http://schemas.microsoft.com/office/powerpoint/2010/main" val="264063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03159"/>
            <a:ext cx="8064896" cy="5250178"/>
          </a:xfrm>
        </p:spPr>
        <p:txBody>
          <a:bodyPr>
            <a:noAutofit/>
          </a:bodyPr>
          <a:lstStyle/>
          <a:p>
            <a:pPr marL="0" indent="0" algn="just">
              <a:buNone/>
            </a:pPr>
            <a:r>
              <a:rPr lang="en-US" sz="3200" b="1" dirty="0"/>
              <a:t>Scenario 1</a:t>
            </a:r>
          </a:p>
          <a:p>
            <a:pPr marL="0" indent="0" algn="just">
              <a:buNone/>
            </a:pPr>
            <a:endParaRPr lang="en-US" sz="3200" b="1" dirty="0"/>
          </a:p>
          <a:p>
            <a:pPr marL="0" indent="0" algn="just">
              <a:buNone/>
            </a:pPr>
            <a:r>
              <a:rPr lang="en-US" sz="3200" dirty="0"/>
              <a:t>You are a student in this class and a member of a work team of 3. One member has started to come late to meetings. The situation is not out of control, but you can look ahead and see lots of work down the road where each team member will be needed.  Please give the student negative but constructive feedback.</a:t>
            </a:r>
          </a:p>
        </p:txBody>
      </p:sp>
    </p:spTree>
    <p:extLst>
      <p:ext uri="{BB962C8B-B14F-4D97-AF65-F5344CB8AC3E}">
        <p14:creationId xmlns:p14="http://schemas.microsoft.com/office/powerpoint/2010/main" val="132196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215189"/>
            <a:ext cx="8225050" cy="5238147"/>
          </a:xfrm>
        </p:spPr>
        <p:txBody>
          <a:bodyPr>
            <a:noAutofit/>
          </a:bodyPr>
          <a:lstStyle/>
          <a:p>
            <a:pPr marL="0" indent="0" algn="just">
              <a:buNone/>
            </a:pPr>
            <a:r>
              <a:rPr lang="en-US" sz="3200" b="1" dirty="0"/>
              <a:t>Scenario 2</a:t>
            </a:r>
          </a:p>
          <a:p>
            <a:pPr marL="0" indent="0" algn="just">
              <a:buNone/>
            </a:pPr>
            <a:endParaRPr lang="en-US" sz="3200" b="1" dirty="0"/>
          </a:p>
          <a:p>
            <a:pPr marL="0" indent="0" algn="just">
              <a:buNone/>
            </a:pPr>
            <a:r>
              <a:rPr lang="en-US" sz="3200" dirty="0"/>
              <a:t>You are a student in this class and a member of a work team of 3. One member of the team when giving presentations consistently stands with their hands in their pockets giving a negative impression of the teams interest in the project. Please give the student negative but constructive feedback.</a:t>
            </a:r>
          </a:p>
        </p:txBody>
      </p:sp>
    </p:spTree>
    <p:extLst>
      <p:ext uri="{BB962C8B-B14F-4D97-AF65-F5344CB8AC3E}">
        <p14:creationId xmlns:p14="http://schemas.microsoft.com/office/powerpoint/2010/main" val="103026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371600"/>
            <a:ext cx="8064896" cy="5081736"/>
          </a:xfrm>
        </p:spPr>
        <p:txBody>
          <a:bodyPr>
            <a:normAutofit/>
          </a:bodyPr>
          <a:lstStyle/>
          <a:p>
            <a:pPr marL="0" indent="0">
              <a:buNone/>
            </a:pPr>
            <a:r>
              <a:rPr lang="en-US" sz="3200" b="1" dirty="0"/>
              <a:t>Scenario 3</a:t>
            </a:r>
          </a:p>
          <a:p>
            <a:pPr marL="0" indent="0">
              <a:buNone/>
            </a:pPr>
            <a:endParaRPr lang="en-US" sz="3200" b="1" dirty="0"/>
          </a:p>
          <a:p>
            <a:pPr marL="0" indent="0">
              <a:buNone/>
            </a:pPr>
            <a:r>
              <a:rPr lang="en-US" sz="3200" dirty="0"/>
              <a:t>You are a student in this class and a member of a work team of 3. One member of the team consistently fails to deliver their project outputs on time, leading to lower marks for the team on the project. Please give the student negative but constructive feedback.</a:t>
            </a:r>
          </a:p>
        </p:txBody>
      </p:sp>
    </p:spTree>
    <p:extLst>
      <p:ext uri="{BB962C8B-B14F-4D97-AF65-F5344CB8AC3E}">
        <p14:creationId xmlns:p14="http://schemas.microsoft.com/office/powerpoint/2010/main" val="949748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How would you say….</a:t>
            </a:r>
          </a:p>
        </p:txBody>
      </p:sp>
      <p:sp>
        <p:nvSpPr>
          <p:cNvPr id="3" name="Segnaposto contenuto 2"/>
          <p:cNvSpPr>
            <a:spLocks noGrp="1"/>
          </p:cNvSpPr>
          <p:nvPr>
            <p:ph idx="1"/>
          </p:nvPr>
        </p:nvSpPr>
        <p:spPr>
          <a:xfrm>
            <a:off x="445884" y="2161596"/>
            <a:ext cx="8279016" cy="4104733"/>
          </a:xfrm>
        </p:spPr>
        <p:txBody>
          <a:bodyPr>
            <a:normAutofit/>
          </a:bodyPr>
          <a:lstStyle/>
          <a:p>
            <a:pPr marL="0" indent="0">
              <a:buNone/>
            </a:pPr>
            <a:r>
              <a:rPr lang="it-IT" sz="3200" dirty="0" err="1"/>
              <a:t>You</a:t>
            </a:r>
            <a:r>
              <a:rPr lang="it-IT" sz="3200" dirty="0"/>
              <a:t> are ……</a:t>
            </a:r>
          </a:p>
          <a:p>
            <a:pPr lvl="1"/>
            <a:r>
              <a:rPr lang="it-IT" sz="3200" dirty="0"/>
              <a:t>	</a:t>
            </a:r>
            <a:r>
              <a:rPr lang="it-IT" sz="3200" dirty="0" err="1"/>
              <a:t>Boring</a:t>
            </a:r>
            <a:endParaRPr lang="it-IT" sz="3200" dirty="0"/>
          </a:p>
          <a:p>
            <a:pPr lvl="1"/>
            <a:r>
              <a:rPr lang="it-IT" sz="3200" dirty="0"/>
              <a:t>	</a:t>
            </a:r>
            <a:r>
              <a:rPr lang="it-IT" sz="3200" dirty="0" err="1"/>
              <a:t>Monotonous</a:t>
            </a:r>
            <a:endParaRPr lang="it-IT" sz="3200" dirty="0"/>
          </a:p>
          <a:p>
            <a:pPr lvl="1"/>
            <a:r>
              <a:rPr lang="it-IT" sz="3200" dirty="0"/>
              <a:t>	Too </a:t>
            </a:r>
            <a:r>
              <a:rPr lang="it-IT" sz="3200" dirty="0" err="1"/>
              <a:t>active</a:t>
            </a:r>
            <a:r>
              <a:rPr lang="it-IT" sz="3200" dirty="0"/>
              <a:t> </a:t>
            </a:r>
          </a:p>
          <a:p>
            <a:pPr lvl="1"/>
            <a:r>
              <a:rPr lang="it-IT" sz="3200" dirty="0"/>
              <a:t>	Too </a:t>
            </a:r>
            <a:r>
              <a:rPr lang="it-IT" sz="3200" dirty="0" err="1"/>
              <a:t>theoretical</a:t>
            </a:r>
            <a:r>
              <a:rPr lang="it-IT" sz="3200" dirty="0"/>
              <a:t>/</a:t>
            </a:r>
            <a:r>
              <a:rPr lang="it-IT" sz="3200" dirty="0" err="1"/>
              <a:t>abstract</a:t>
            </a:r>
            <a:r>
              <a:rPr lang="it-IT" sz="3200" dirty="0"/>
              <a:t> </a:t>
            </a:r>
          </a:p>
          <a:p>
            <a:pPr lvl="1"/>
            <a:r>
              <a:rPr lang="it-IT" sz="3200" dirty="0"/>
              <a:t>	Too aggressive</a:t>
            </a:r>
          </a:p>
          <a:p>
            <a:pPr marL="0" indent="0">
              <a:buNone/>
            </a:pPr>
            <a:endParaRPr lang="it-IT" dirty="0"/>
          </a:p>
        </p:txBody>
      </p:sp>
    </p:spTree>
    <p:extLst>
      <p:ext uri="{BB962C8B-B14F-4D97-AF65-F5344CB8AC3E}">
        <p14:creationId xmlns:p14="http://schemas.microsoft.com/office/powerpoint/2010/main" val="62072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628649" y="2746951"/>
            <a:ext cx="7886700" cy="1161588"/>
          </a:xfrm>
        </p:spPr>
        <p:txBody>
          <a:bodyPr>
            <a:normAutofit/>
          </a:bodyPr>
          <a:lstStyle/>
          <a:p>
            <a:pPr algn="ctr"/>
            <a:r>
              <a:rPr lang="en-GB" b="1" dirty="0"/>
              <a:t>Review of learning objectives</a:t>
            </a:r>
          </a:p>
        </p:txBody>
      </p:sp>
    </p:spTree>
    <p:extLst>
      <p:ext uri="{BB962C8B-B14F-4D97-AF65-F5344CB8AC3E}">
        <p14:creationId xmlns:p14="http://schemas.microsoft.com/office/powerpoint/2010/main" val="134893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dirty="0"/>
              <a:t>Timer</a:t>
            </a:r>
            <a:endParaRPr lang="en-GB" b="1" noProof="0" dirty="0"/>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en-US" u="sng" dirty="0">
                <a:hlinkClick r:id="rId3"/>
              </a:rPr>
              <a:t>https://www.online-stopwatch.com/countdown-timer/</a:t>
            </a:r>
            <a:endParaRPr lang="en-GB" b="1" noProof="0" dirty="0"/>
          </a:p>
          <a:p>
            <a:pPr marL="0" indent="0">
              <a:buNone/>
            </a:pPr>
            <a:endParaRPr lang="en-GB" noProof="0" dirty="0"/>
          </a:p>
        </p:txBody>
      </p:sp>
    </p:spTree>
    <p:extLst>
      <p:ext uri="{BB962C8B-B14F-4D97-AF65-F5344CB8AC3E}">
        <p14:creationId xmlns:p14="http://schemas.microsoft.com/office/powerpoint/2010/main" val="81346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Your role as trainer</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11276" y="2379127"/>
            <a:ext cx="7886700" cy="3980027"/>
          </a:xfrm>
        </p:spPr>
        <p:txBody>
          <a:bodyPr>
            <a:normAutofit/>
          </a:bodyPr>
          <a:lstStyle/>
          <a:p>
            <a:pPr lvl="0"/>
            <a:r>
              <a:rPr lang="en-GB" dirty="0"/>
              <a:t>Define the quality of a training facilitator</a:t>
            </a:r>
            <a:endParaRPr lang="en-IT" dirty="0"/>
          </a:p>
          <a:p>
            <a:pPr lvl="0"/>
            <a:r>
              <a:rPr lang="en-GB" dirty="0"/>
              <a:t>Review the training </a:t>
            </a:r>
            <a:endParaRPr lang="en-IT" dirty="0"/>
          </a:p>
          <a:p>
            <a:pPr lvl="0"/>
            <a:r>
              <a:rPr lang="en-GB" dirty="0"/>
              <a:t>Recall the main theories related to adult education</a:t>
            </a:r>
            <a:endParaRPr lang="en-IT" dirty="0"/>
          </a:p>
          <a:p>
            <a:pPr lvl="0"/>
            <a:r>
              <a:rPr lang="en-GB" dirty="0"/>
              <a:t>List the fundamental principles </a:t>
            </a:r>
            <a:endParaRPr lang="en-IT" dirty="0"/>
          </a:p>
          <a:p>
            <a:pPr lvl="0"/>
            <a:r>
              <a:rPr lang="en-GB" dirty="0"/>
              <a:t>Analyse the application of these principles to the current training </a:t>
            </a:r>
            <a:endParaRPr lang="en-IT" dirty="0"/>
          </a:p>
          <a:p>
            <a:pPr lvl="0"/>
            <a:r>
              <a:rPr lang="en-GB" dirty="0"/>
              <a:t>Assess such application to the present training and develop alternatives</a:t>
            </a:r>
            <a:endParaRPr lang="en-IT" dirty="0"/>
          </a:p>
        </p:txBody>
      </p:sp>
    </p:spTree>
    <p:extLst>
      <p:ext uri="{BB962C8B-B14F-4D97-AF65-F5344CB8AC3E}">
        <p14:creationId xmlns:p14="http://schemas.microsoft.com/office/powerpoint/2010/main" val="2386808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Online training</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176610"/>
            <a:ext cx="7886700" cy="4318317"/>
          </a:xfrm>
        </p:spPr>
        <p:txBody>
          <a:bodyPr>
            <a:normAutofit/>
          </a:bodyPr>
          <a:lstStyle/>
          <a:p>
            <a:pPr lvl="0"/>
            <a:r>
              <a:rPr lang="en-GB" dirty="0"/>
              <a:t>Apply the mantra “think like a trainer, feel as a trainee” to an online environment</a:t>
            </a:r>
          </a:p>
          <a:p>
            <a:pPr lvl="0"/>
            <a:endParaRPr lang="en-GB" dirty="0"/>
          </a:p>
          <a:p>
            <a:pPr lvl="0"/>
            <a:r>
              <a:rPr lang="en-GB" dirty="0"/>
              <a:t>List the challenges of online training</a:t>
            </a:r>
          </a:p>
          <a:p>
            <a:pPr lvl="0"/>
            <a:endParaRPr lang="en-GB" dirty="0"/>
          </a:p>
          <a:p>
            <a:pPr lvl="0"/>
            <a:r>
              <a:rPr lang="en-GB" dirty="0"/>
              <a:t>Identify adequate and effective responses to those challenges</a:t>
            </a:r>
          </a:p>
          <a:p>
            <a:pPr lvl="0"/>
            <a:endParaRPr lang="en-GB" dirty="0"/>
          </a:p>
          <a:p>
            <a:pPr lvl="0"/>
            <a:r>
              <a:rPr lang="en-GB" dirty="0"/>
              <a:t>Explore tools that can be used to make training sessions dynamic </a:t>
            </a:r>
          </a:p>
          <a:p>
            <a:pPr lvl="0"/>
            <a:endParaRPr lang="en-GB" dirty="0"/>
          </a:p>
        </p:txBody>
      </p:sp>
    </p:spTree>
    <p:extLst>
      <p:ext uri="{BB962C8B-B14F-4D97-AF65-F5344CB8AC3E}">
        <p14:creationId xmlns:p14="http://schemas.microsoft.com/office/powerpoint/2010/main" val="412153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Training matrix</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3980027"/>
          </a:xfrm>
        </p:spPr>
        <p:txBody>
          <a:bodyPr>
            <a:normAutofit/>
          </a:bodyPr>
          <a:lstStyle/>
          <a:p>
            <a:pPr lvl="0"/>
            <a:r>
              <a:rPr lang="en-GB" dirty="0"/>
              <a:t>Develop a training plan </a:t>
            </a:r>
            <a:endParaRPr lang="en-IT" dirty="0"/>
          </a:p>
          <a:p>
            <a:pPr lvl="0"/>
            <a:r>
              <a:rPr lang="en-GB" dirty="0"/>
              <a:t>Apply the knowledge gained on training methodology to a real situation</a:t>
            </a:r>
            <a:endParaRPr lang="en-IT" dirty="0"/>
          </a:p>
          <a:p>
            <a:pPr lvl="0"/>
            <a:r>
              <a:rPr lang="en-GB" dirty="0"/>
              <a:t>Experience the difficulties in finding balanced and viable solutions </a:t>
            </a:r>
            <a:endParaRPr lang="en-IT" dirty="0"/>
          </a:p>
          <a:p>
            <a:pPr lvl="0"/>
            <a:r>
              <a:rPr lang="en-GB" dirty="0"/>
              <a:t>Identify support material needed </a:t>
            </a:r>
            <a:endParaRPr lang="en-IT" dirty="0"/>
          </a:p>
          <a:p>
            <a:pPr lvl="0"/>
            <a:r>
              <a:rPr lang="en-GB" dirty="0"/>
              <a:t>Experience the methodology of the world café</a:t>
            </a:r>
            <a:endParaRPr lang="en-IT" dirty="0"/>
          </a:p>
        </p:txBody>
      </p:sp>
    </p:spTree>
    <p:extLst>
      <p:ext uri="{BB962C8B-B14F-4D97-AF65-F5344CB8AC3E}">
        <p14:creationId xmlns:p14="http://schemas.microsoft.com/office/powerpoint/2010/main" val="374174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Online training</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379127"/>
            <a:ext cx="7886700" cy="3980027"/>
          </a:xfrm>
        </p:spPr>
        <p:txBody>
          <a:bodyPr>
            <a:normAutofit/>
          </a:bodyPr>
          <a:lstStyle/>
          <a:p>
            <a:pPr lvl="0"/>
            <a:r>
              <a:rPr lang="en-GB" dirty="0"/>
              <a:t>Apply the mantra “think like a trainer, feel as a trainee” to an online environment</a:t>
            </a:r>
            <a:endParaRPr lang="en-IT" dirty="0"/>
          </a:p>
          <a:p>
            <a:pPr lvl="0"/>
            <a:r>
              <a:rPr lang="en-GB" dirty="0"/>
              <a:t>List the challenges of online training</a:t>
            </a:r>
            <a:endParaRPr lang="en-IT" dirty="0"/>
          </a:p>
          <a:p>
            <a:pPr lvl="0"/>
            <a:r>
              <a:rPr lang="en-GB" dirty="0"/>
              <a:t>Identify adequate and effective responses to those challenges</a:t>
            </a:r>
            <a:endParaRPr lang="en-IT" dirty="0"/>
          </a:p>
          <a:p>
            <a:pPr lvl="0"/>
            <a:r>
              <a:rPr lang="en-GB" dirty="0"/>
              <a:t>Explore tools that can be used to make training sessions dynamic </a:t>
            </a:r>
            <a:endParaRPr lang="en-IT" dirty="0"/>
          </a:p>
        </p:txBody>
      </p:sp>
    </p:spTree>
    <p:extLst>
      <p:ext uri="{BB962C8B-B14F-4D97-AF65-F5344CB8AC3E}">
        <p14:creationId xmlns:p14="http://schemas.microsoft.com/office/powerpoint/2010/main" val="2472274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Performing a training</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3980027"/>
          </a:xfrm>
        </p:spPr>
        <p:txBody>
          <a:bodyPr>
            <a:normAutofit/>
          </a:bodyPr>
          <a:lstStyle/>
          <a:p>
            <a:pPr lvl="0"/>
            <a:r>
              <a:rPr lang="en-GB" dirty="0"/>
              <a:t>Learn about the importance of setting a conducive training environment </a:t>
            </a:r>
            <a:endParaRPr lang="en-IT" dirty="0"/>
          </a:p>
          <a:p>
            <a:pPr lvl="0"/>
            <a:r>
              <a:rPr lang="en-GB" dirty="0"/>
              <a:t>List the elements that contribute to establish a conducive learning environment </a:t>
            </a:r>
            <a:endParaRPr lang="en-IT" dirty="0"/>
          </a:p>
          <a:p>
            <a:pPr lvl="0"/>
            <a:r>
              <a:rPr lang="en-GB" dirty="0"/>
              <a:t>Experiment the impact of the learning environment on the learning process </a:t>
            </a:r>
            <a:endParaRPr lang="en-IT" dirty="0"/>
          </a:p>
        </p:txBody>
      </p:sp>
    </p:spTree>
    <p:extLst>
      <p:ext uri="{BB962C8B-B14F-4D97-AF65-F5344CB8AC3E}">
        <p14:creationId xmlns:p14="http://schemas.microsoft.com/office/powerpoint/2010/main" val="264044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Performing a training</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3980027"/>
          </a:xfrm>
        </p:spPr>
        <p:txBody>
          <a:bodyPr>
            <a:normAutofit/>
          </a:bodyPr>
          <a:lstStyle/>
          <a:p>
            <a:pPr lvl="0"/>
            <a:r>
              <a:rPr lang="en-GB" dirty="0"/>
              <a:t>Learn about non-verbal communication and the theories of the mirror neurone</a:t>
            </a:r>
            <a:endParaRPr lang="en-IT" dirty="0"/>
          </a:p>
          <a:p>
            <a:pPr lvl="0"/>
            <a:r>
              <a:rPr lang="en-GB" dirty="0"/>
              <a:t>Practice voice and tone exercises</a:t>
            </a:r>
            <a:endParaRPr lang="en-IT" dirty="0"/>
          </a:p>
          <a:p>
            <a:pPr lvl="0"/>
            <a:r>
              <a:rPr lang="en-GB" dirty="0"/>
              <a:t>Define the features of effective training aids</a:t>
            </a:r>
            <a:endParaRPr lang="en-IT" dirty="0"/>
          </a:p>
        </p:txBody>
      </p:sp>
    </p:spTree>
    <p:extLst>
      <p:ext uri="{BB962C8B-B14F-4D97-AF65-F5344CB8AC3E}">
        <p14:creationId xmlns:p14="http://schemas.microsoft.com/office/powerpoint/2010/main" val="1894988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Providing feedback</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en-US" dirty="0"/>
              <a:t>Explain the purpose and value of feedback</a:t>
            </a:r>
            <a:endParaRPr lang="en-IT" dirty="0"/>
          </a:p>
          <a:p>
            <a:pPr lvl="0"/>
            <a:r>
              <a:rPr lang="en-US" dirty="0"/>
              <a:t>Express negative comments in a constructive way </a:t>
            </a:r>
            <a:endParaRPr lang="en-IT" dirty="0"/>
          </a:p>
          <a:p>
            <a:pPr lvl="0"/>
            <a:r>
              <a:rPr lang="en-GB" dirty="0"/>
              <a:t>Practice effective communication skills </a:t>
            </a:r>
            <a:endParaRPr lang="en-IT" dirty="0"/>
          </a:p>
          <a:p>
            <a:pPr marL="0" lvl="0" indent="0">
              <a:buNone/>
            </a:pPr>
            <a:endParaRPr lang="en-GB" dirty="0"/>
          </a:p>
        </p:txBody>
      </p:sp>
    </p:spTree>
    <p:extLst>
      <p:ext uri="{BB962C8B-B14F-4D97-AF65-F5344CB8AC3E}">
        <p14:creationId xmlns:p14="http://schemas.microsoft.com/office/powerpoint/2010/main" val="955285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Closing</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en-GB" dirty="0"/>
              <a:t>Check knowledge and understanding of topics</a:t>
            </a:r>
            <a:endParaRPr lang="en-IT" dirty="0"/>
          </a:p>
          <a:p>
            <a:pPr lvl="0"/>
            <a:r>
              <a:rPr lang="en-GB" dirty="0"/>
              <a:t>Identify main points/topics/aspects presented and discussed during  the training</a:t>
            </a:r>
            <a:endParaRPr lang="en-IT" dirty="0"/>
          </a:p>
          <a:p>
            <a:pPr lvl="0"/>
            <a:r>
              <a:rPr lang="en-GB" dirty="0"/>
              <a:t>Check attainment of learning objectives</a:t>
            </a:r>
            <a:endParaRPr lang="en-IT" dirty="0"/>
          </a:p>
        </p:txBody>
      </p:sp>
    </p:spTree>
    <p:extLst>
      <p:ext uri="{BB962C8B-B14F-4D97-AF65-F5344CB8AC3E}">
        <p14:creationId xmlns:p14="http://schemas.microsoft.com/office/powerpoint/2010/main" val="3521616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50" y="2848206"/>
            <a:ext cx="7886700" cy="1161588"/>
          </a:xfrm>
        </p:spPr>
        <p:txBody>
          <a:bodyPr>
            <a:normAutofit/>
          </a:bodyPr>
          <a:lstStyle/>
          <a:p>
            <a:pPr algn="ctr"/>
            <a:r>
              <a:rPr lang="en-US" b="1" dirty="0"/>
              <a:t>Training competition</a:t>
            </a:r>
            <a:endParaRPr lang="en-GB" dirty="0"/>
          </a:p>
        </p:txBody>
      </p:sp>
    </p:spTree>
    <p:extLst>
      <p:ext uri="{BB962C8B-B14F-4D97-AF65-F5344CB8AC3E}">
        <p14:creationId xmlns:p14="http://schemas.microsoft.com/office/powerpoint/2010/main" val="3334188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Teams</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a:bodyPr>
          <a:lstStyle/>
          <a:p>
            <a:pPr lvl="0"/>
            <a:r>
              <a:rPr lang="it-IT" dirty="0">
                <a:solidFill>
                  <a:srgbClr val="FF0000"/>
                </a:solidFill>
              </a:rPr>
              <a:t>Team 1  - </a:t>
            </a:r>
            <a:r>
              <a:rPr lang="it-IT" dirty="0" err="1">
                <a:solidFill>
                  <a:srgbClr val="FF0000"/>
                </a:solidFill>
              </a:rPr>
              <a:t>Name</a:t>
            </a:r>
            <a:r>
              <a:rPr lang="it-IT" dirty="0">
                <a:solidFill>
                  <a:srgbClr val="FF0000"/>
                </a:solidFill>
              </a:rPr>
              <a:t> of </a:t>
            </a:r>
            <a:r>
              <a:rPr lang="it-IT" dirty="0" err="1">
                <a:solidFill>
                  <a:srgbClr val="FF0000"/>
                </a:solidFill>
              </a:rPr>
              <a:t>members</a:t>
            </a:r>
            <a:r>
              <a:rPr lang="it-IT" dirty="0">
                <a:solidFill>
                  <a:srgbClr val="FF0000"/>
                </a:solidFill>
              </a:rPr>
              <a:t>  </a:t>
            </a:r>
          </a:p>
          <a:p>
            <a:pPr lvl="0"/>
            <a:r>
              <a:rPr lang="it-IT" dirty="0">
                <a:solidFill>
                  <a:srgbClr val="FF0000"/>
                </a:solidFill>
              </a:rPr>
              <a:t>Team 2</a:t>
            </a:r>
          </a:p>
          <a:p>
            <a:pPr lvl="0"/>
            <a:r>
              <a:rPr lang="it-IT" dirty="0">
                <a:solidFill>
                  <a:schemeClr val="accent1"/>
                </a:solidFill>
              </a:rPr>
              <a:t>Team 3 </a:t>
            </a:r>
          </a:p>
          <a:p>
            <a:pPr lvl="0"/>
            <a:r>
              <a:rPr lang="it-IT" dirty="0">
                <a:solidFill>
                  <a:schemeClr val="accent1"/>
                </a:solidFill>
              </a:rPr>
              <a:t>Team 4</a:t>
            </a:r>
          </a:p>
          <a:p>
            <a:pPr lvl="0"/>
            <a:r>
              <a:rPr lang="en-IT" dirty="0"/>
              <a:t>Team 5</a:t>
            </a:r>
          </a:p>
          <a:p>
            <a:pPr lvl="0"/>
            <a:r>
              <a:rPr lang="en-IT" dirty="0"/>
              <a:t>Team 6</a:t>
            </a:r>
          </a:p>
          <a:p>
            <a:pPr lvl="0"/>
            <a:r>
              <a:rPr lang="en-IT" dirty="0">
                <a:solidFill>
                  <a:srgbClr val="7030A0"/>
                </a:solidFill>
              </a:rPr>
              <a:t>Team 7</a:t>
            </a:r>
          </a:p>
          <a:p>
            <a:pPr lvl="0"/>
            <a:r>
              <a:rPr lang="en-IT" dirty="0">
                <a:solidFill>
                  <a:srgbClr val="7030A0"/>
                </a:solidFill>
              </a:rPr>
              <a:t>Team 8</a:t>
            </a:r>
          </a:p>
          <a:p>
            <a:pPr marL="0" lvl="0" indent="0">
              <a:buNone/>
            </a:pPr>
            <a:endParaRPr lang="en-GB" dirty="0"/>
          </a:p>
        </p:txBody>
      </p:sp>
    </p:spTree>
    <p:extLst>
      <p:ext uri="{BB962C8B-B14F-4D97-AF65-F5344CB8AC3E}">
        <p14:creationId xmlns:p14="http://schemas.microsoft.com/office/powerpoint/2010/main" val="185883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noProof="0" dirty="0"/>
              <a:t>Learning objectives </a:t>
            </a:r>
          </a:p>
        </p:txBody>
      </p:sp>
      <p:sp>
        <p:nvSpPr>
          <p:cNvPr id="3" name="Segnaposto contenuto 2"/>
          <p:cNvSpPr>
            <a:spLocks noGrp="1"/>
          </p:cNvSpPr>
          <p:nvPr>
            <p:ph idx="1"/>
          </p:nvPr>
        </p:nvSpPr>
        <p:spPr>
          <a:xfrm>
            <a:off x="285750" y="2139578"/>
            <a:ext cx="8461208" cy="4525963"/>
          </a:xfrm>
        </p:spPr>
        <p:txBody>
          <a:bodyPr>
            <a:normAutofit/>
          </a:bodyPr>
          <a:lstStyle/>
          <a:p>
            <a:pPr marL="0" indent="0">
              <a:lnSpc>
                <a:spcPct val="80000"/>
              </a:lnSpc>
              <a:buNone/>
            </a:pPr>
            <a:endParaRPr lang="en-US" dirty="0"/>
          </a:p>
          <a:p>
            <a:r>
              <a:rPr lang="en-GB" dirty="0"/>
              <a:t>LOs describe what a learner should be able to demonstrate by the end of the course</a:t>
            </a:r>
          </a:p>
          <a:p>
            <a:endParaRPr lang="en-GB" dirty="0"/>
          </a:p>
          <a:p>
            <a:r>
              <a:rPr lang="en-GB" dirty="0"/>
              <a:t>LOs clarify intentions - both for the trainer and for the learner</a:t>
            </a:r>
          </a:p>
          <a:p>
            <a:endParaRPr lang="en-GB" dirty="0"/>
          </a:p>
          <a:p>
            <a:r>
              <a:rPr lang="en-GB" dirty="0"/>
              <a:t>Define focus of the training, avoiding possible misunderstandings </a:t>
            </a:r>
          </a:p>
          <a:p>
            <a:pPr>
              <a:lnSpc>
                <a:spcPct val="80000"/>
              </a:lnSpc>
              <a:buFontTx/>
              <a:buNone/>
            </a:pPr>
            <a:endParaRPr lang="en-GB" b="1" noProof="0" dirty="0"/>
          </a:p>
          <a:p>
            <a:pPr marL="0" indent="0">
              <a:buNone/>
            </a:pPr>
            <a:endParaRPr lang="en-GB" noProof="0" dirty="0"/>
          </a:p>
        </p:txBody>
      </p:sp>
    </p:spTree>
    <p:extLst>
      <p:ext uri="{BB962C8B-B14F-4D97-AF65-F5344CB8AC3E}">
        <p14:creationId xmlns:p14="http://schemas.microsoft.com/office/powerpoint/2010/main" val="142265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Rules</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1925053"/>
            <a:ext cx="7886700" cy="4691296"/>
          </a:xfrm>
        </p:spPr>
        <p:txBody>
          <a:bodyPr>
            <a:normAutofit/>
          </a:bodyPr>
          <a:lstStyle/>
          <a:p>
            <a:pPr lvl="0"/>
            <a:r>
              <a:rPr lang="it-IT" dirty="0"/>
              <a:t>Deliver 2-(or 1/2) day basic training on cybercrime and electronic evidence </a:t>
            </a:r>
          </a:p>
          <a:p>
            <a:pPr lvl="0"/>
            <a:endParaRPr lang="it-IT" dirty="0"/>
          </a:p>
          <a:p>
            <a:pPr lvl="0"/>
            <a:r>
              <a:rPr lang="it-IT" dirty="0"/>
              <a:t>Teams of 2 </a:t>
            </a:r>
          </a:p>
          <a:p>
            <a:pPr lvl="0"/>
            <a:endParaRPr lang="it-IT" dirty="0"/>
          </a:p>
          <a:p>
            <a:pPr lvl="0"/>
            <a:r>
              <a:rPr lang="it-IT" dirty="0"/>
              <a:t>2 Teams for half-day (180 minutes) </a:t>
            </a:r>
          </a:p>
          <a:p>
            <a:pPr lvl="0"/>
            <a:endParaRPr lang="it-IT" dirty="0"/>
          </a:p>
          <a:p>
            <a:pPr lvl="0"/>
            <a:r>
              <a:rPr lang="it-IT" dirty="0"/>
              <a:t>Comprehensive training</a:t>
            </a:r>
          </a:p>
          <a:p>
            <a:pPr lvl="0"/>
            <a:endParaRPr lang="it-IT" dirty="0"/>
          </a:p>
          <a:p>
            <a:pPr lvl="0"/>
            <a:r>
              <a:rPr lang="it-IT" dirty="0"/>
              <a:t>No duplication or overlaps (unless if needed)</a:t>
            </a:r>
            <a:endParaRPr lang="en-IT" dirty="0"/>
          </a:p>
          <a:p>
            <a:pPr marL="0" lvl="0" indent="0">
              <a:buNone/>
            </a:pPr>
            <a:endParaRPr lang="en-GB" dirty="0"/>
          </a:p>
        </p:txBody>
      </p:sp>
    </p:spTree>
    <p:extLst>
      <p:ext uri="{BB962C8B-B14F-4D97-AF65-F5344CB8AC3E}">
        <p14:creationId xmlns:p14="http://schemas.microsoft.com/office/powerpoint/2010/main" val="376776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Rules</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045368"/>
            <a:ext cx="7886700" cy="4570981"/>
          </a:xfrm>
        </p:spPr>
        <p:txBody>
          <a:bodyPr>
            <a:normAutofit/>
          </a:bodyPr>
          <a:lstStyle/>
          <a:p>
            <a:pPr lvl="0"/>
            <a:r>
              <a:rPr lang="it-IT" dirty="0"/>
              <a:t>All teams compete with each other</a:t>
            </a:r>
          </a:p>
          <a:p>
            <a:pPr lvl="0"/>
            <a:endParaRPr lang="it-IT" dirty="0"/>
          </a:p>
          <a:p>
            <a:pPr lvl="0"/>
            <a:r>
              <a:rPr lang="it-IT" dirty="0"/>
              <a:t>For </a:t>
            </a:r>
            <a:r>
              <a:rPr lang="it-IT" dirty="0" err="1"/>
              <a:t>each</a:t>
            </a:r>
            <a:r>
              <a:rPr lang="it-IT" dirty="0"/>
              <a:t> session (1/2 </a:t>
            </a:r>
            <a:r>
              <a:rPr lang="it-IT" dirty="0" err="1"/>
              <a:t>day</a:t>
            </a:r>
            <a:r>
              <a:rPr lang="it-IT" dirty="0"/>
              <a:t>) training </a:t>
            </a:r>
            <a:r>
              <a:rPr lang="it-IT" dirty="0" err="1"/>
              <a:t>plan</a:t>
            </a:r>
            <a:r>
              <a:rPr lang="it-IT" dirty="0"/>
              <a:t> </a:t>
            </a:r>
            <a:r>
              <a:rPr lang="it-IT" dirty="0" err="1"/>
              <a:t>will</a:t>
            </a:r>
            <a:r>
              <a:rPr lang="it-IT" dirty="0"/>
              <a:t> </a:t>
            </a:r>
            <a:r>
              <a:rPr lang="it-IT" dirty="0" err="1"/>
              <a:t>have</a:t>
            </a:r>
            <a:r>
              <a:rPr lang="it-IT" dirty="0"/>
              <a:t> to be </a:t>
            </a:r>
            <a:r>
              <a:rPr lang="it-IT" dirty="0" err="1"/>
              <a:t>prepared</a:t>
            </a:r>
            <a:endParaRPr lang="it-IT" dirty="0"/>
          </a:p>
          <a:p>
            <a:pPr lvl="0"/>
            <a:endParaRPr lang="it-IT" dirty="0"/>
          </a:p>
          <a:p>
            <a:pPr lvl="0"/>
            <a:r>
              <a:rPr lang="it-IT" dirty="0"/>
              <a:t>Debriefing after each presentation </a:t>
            </a:r>
          </a:p>
          <a:p>
            <a:pPr lvl="0"/>
            <a:endParaRPr lang="it-IT" dirty="0"/>
          </a:p>
          <a:p>
            <a:pPr lvl="0"/>
            <a:r>
              <a:rPr lang="it-IT" dirty="0"/>
              <a:t>Wins whoever gets majority of votes by public (trainers have 3 votes each to confirm or revers vote by public)</a:t>
            </a:r>
            <a:endParaRPr lang="en-IT" dirty="0"/>
          </a:p>
          <a:p>
            <a:pPr marL="0" lvl="0" indent="0">
              <a:buNone/>
            </a:pPr>
            <a:endParaRPr lang="en-GB" dirty="0"/>
          </a:p>
        </p:txBody>
      </p:sp>
    </p:spTree>
    <p:extLst>
      <p:ext uri="{BB962C8B-B14F-4D97-AF65-F5344CB8AC3E}">
        <p14:creationId xmlns:p14="http://schemas.microsoft.com/office/powerpoint/2010/main" val="2426107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pPr algn="ctr"/>
            <a:r>
              <a:rPr lang="en-US" b="1" dirty="0"/>
              <a:t>Criteria</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022438"/>
            <a:ext cx="7886700" cy="4593911"/>
          </a:xfrm>
        </p:spPr>
        <p:txBody>
          <a:bodyPr>
            <a:normAutofit/>
          </a:bodyPr>
          <a:lstStyle/>
          <a:p>
            <a:pPr lvl="0"/>
            <a:r>
              <a:rPr lang="it-IT" dirty="0"/>
              <a:t>Alignment between learning objectives and methodology (based on the training plan)</a:t>
            </a:r>
          </a:p>
          <a:p>
            <a:pPr lvl="0"/>
            <a:endParaRPr lang="it-IT" dirty="0"/>
          </a:p>
          <a:p>
            <a:pPr lvl="0"/>
            <a:r>
              <a:rPr lang="it-IT" dirty="0" err="1"/>
              <a:t>Variety</a:t>
            </a:r>
            <a:r>
              <a:rPr lang="it-IT" dirty="0"/>
              <a:t> of </a:t>
            </a:r>
            <a:r>
              <a:rPr lang="it-IT" dirty="0" err="1"/>
              <a:t>methodologies</a:t>
            </a:r>
            <a:r>
              <a:rPr lang="it-IT" dirty="0"/>
              <a:t> </a:t>
            </a:r>
            <a:r>
              <a:rPr lang="it-IT" dirty="0" err="1"/>
              <a:t>suiting</a:t>
            </a:r>
            <a:r>
              <a:rPr lang="it-IT" dirty="0"/>
              <a:t> </a:t>
            </a:r>
            <a:r>
              <a:rPr lang="it-IT" dirty="0" err="1"/>
              <a:t>different</a:t>
            </a:r>
            <a:r>
              <a:rPr lang="it-IT" dirty="0"/>
              <a:t> </a:t>
            </a:r>
            <a:r>
              <a:rPr lang="it-IT" dirty="0" err="1"/>
              <a:t>learning</a:t>
            </a:r>
            <a:r>
              <a:rPr lang="it-IT" dirty="0"/>
              <a:t> </a:t>
            </a:r>
            <a:r>
              <a:rPr lang="it-IT" dirty="0" err="1"/>
              <a:t>types</a:t>
            </a:r>
            <a:r>
              <a:rPr lang="it-IT" dirty="0"/>
              <a:t> </a:t>
            </a:r>
          </a:p>
          <a:p>
            <a:pPr lvl="0"/>
            <a:endParaRPr lang="it-IT" dirty="0"/>
          </a:p>
          <a:p>
            <a:pPr lvl="0"/>
            <a:r>
              <a:rPr lang="it-IT" dirty="0"/>
              <a:t>Training environment and timing</a:t>
            </a:r>
          </a:p>
          <a:p>
            <a:pPr lvl="0"/>
            <a:endParaRPr lang="it-IT" dirty="0"/>
          </a:p>
          <a:p>
            <a:pPr lvl="0"/>
            <a:r>
              <a:rPr lang="it-IT" dirty="0"/>
              <a:t>Non-verbal communication (gesture, proxemics, eye-contact, tone and pace of speech…)</a:t>
            </a:r>
          </a:p>
          <a:p>
            <a:pPr marL="0" lvl="0" indent="0">
              <a:buNone/>
            </a:pPr>
            <a:endParaRPr lang="en-IT" dirty="0"/>
          </a:p>
          <a:p>
            <a:pPr marL="0" lvl="0" indent="0">
              <a:buNone/>
            </a:pPr>
            <a:endParaRPr lang="en-GB" dirty="0"/>
          </a:p>
        </p:txBody>
      </p:sp>
    </p:spTree>
    <p:extLst>
      <p:ext uri="{BB962C8B-B14F-4D97-AF65-F5344CB8AC3E}">
        <p14:creationId xmlns:p14="http://schemas.microsoft.com/office/powerpoint/2010/main" val="537183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50" y="938776"/>
            <a:ext cx="7886700" cy="1161588"/>
          </a:xfrm>
        </p:spPr>
        <p:txBody>
          <a:bodyPr>
            <a:normAutofit/>
          </a:bodyPr>
          <a:lstStyle/>
          <a:p>
            <a:pPr algn="ctr"/>
            <a:r>
              <a:rPr lang="en-GB" b="1" dirty="0"/>
              <a:t>And the winner is…</a:t>
            </a:r>
          </a:p>
        </p:txBody>
      </p:sp>
      <p:pic>
        <p:nvPicPr>
          <p:cNvPr id="2050" name="Picture 2" descr="Everybody Gets A Trophy | Florida Counseling Centers">
            <a:extLst>
              <a:ext uri="{FF2B5EF4-FFF2-40B4-BE49-F238E27FC236}">
                <a16:creationId xmlns:a16="http://schemas.microsoft.com/office/drawing/2014/main" id="{6D9AEA34-C4EA-2B47-BBA5-0C303BF448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3947" y="2313900"/>
            <a:ext cx="6136106" cy="387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63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628649" y="2746951"/>
            <a:ext cx="7886700" cy="2798826"/>
          </a:xfrm>
        </p:spPr>
        <p:txBody>
          <a:bodyPr>
            <a:normAutofit/>
          </a:bodyPr>
          <a:lstStyle/>
          <a:p>
            <a:pPr algn="ctr"/>
            <a:r>
              <a:rPr lang="en-GB" b="1" i="1" dirty="0"/>
              <a:t>Think</a:t>
            </a:r>
            <a:r>
              <a:rPr lang="en-GB" b="1" dirty="0"/>
              <a:t> like a trainer </a:t>
            </a:r>
            <a:br>
              <a:rPr lang="en-GB" b="1" dirty="0"/>
            </a:br>
            <a:br>
              <a:rPr lang="en-GB" b="1" dirty="0"/>
            </a:br>
            <a:r>
              <a:rPr lang="en-GB" b="1" i="1" dirty="0"/>
              <a:t>Feel</a:t>
            </a:r>
            <a:r>
              <a:rPr lang="en-GB" b="1" dirty="0"/>
              <a:t> as a trainee</a:t>
            </a:r>
            <a:br>
              <a:rPr lang="en-GB" b="1" dirty="0"/>
            </a:br>
            <a:endParaRPr lang="en-GB" b="1" dirty="0"/>
          </a:p>
        </p:txBody>
      </p:sp>
      <p:sp>
        <p:nvSpPr>
          <p:cNvPr id="5" name="TextBox 4">
            <a:extLst>
              <a:ext uri="{FF2B5EF4-FFF2-40B4-BE49-F238E27FC236}">
                <a16:creationId xmlns:a16="http://schemas.microsoft.com/office/drawing/2014/main" id="{5B42A5DA-050F-1D4E-ABC7-E08A57248E84}"/>
              </a:ext>
            </a:extLst>
          </p:cNvPr>
          <p:cNvSpPr txBox="1"/>
          <p:nvPr/>
        </p:nvSpPr>
        <p:spPr>
          <a:xfrm>
            <a:off x="2357251" y="1407746"/>
            <a:ext cx="4429496" cy="707886"/>
          </a:xfrm>
          <a:prstGeom prst="rect">
            <a:avLst/>
          </a:prstGeom>
          <a:noFill/>
        </p:spPr>
        <p:txBody>
          <a:bodyPr wrap="square" rtlCol="0">
            <a:spAutoFit/>
          </a:bodyPr>
          <a:lstStyle/>
          <a:p>
            <a:pPr algn="ctr"/>
            <a:r>
              <a:rPr lang="en-IT" sz="4000" b="1" dirty="0">
                <a:ea typeface="Verdana" panose="020B0604030504040204" pitchFamily="34" charset="0"/>
                <a:cs typeface="Verdana" panose="020B0604030504040204" pitchFamily="34" charset="0"/>
              </a:rPr>
              <a:t>Our motto? </a:t>
            </a:r>
          </a:p>
        </p:txBody>
      </p:sp>
    </p:spTree>
    <p:extLst>
      <p:ext uri="{BB962C8B-B14F-4D97-AF65-F5344CB8AC3E}">
        <p14:creationId xmlns:p14="http://schemas.microsoft.com/office/powerpoint/2010/main" val="320120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noProof="0" dirty="0"/>
              <a:t>Learning objectives </a:t>
            </a:r>
          </a:p>
        </p:txBody>
      </p:sp>
      <p:sp>
        <p:nvSpPr>
          <p:cNvPr id="3" name="Segnaposto contenuto 2"/>
          <p:cNvSpPr>
            <a:spLocks noGrp="1"/>
          </p:cNvSpPr>
          <p:nvPr>
            <p:ph idx="1"/>
          </p:nvPr>
        </p:nvSpPr>
        <p:spPr>
          <a:xfrm>
            <a:off x="285750" y="2139578"/>
            <a:ext cx="8509334" cy="4525963"/>
          </a:xfrm>
        </p:spPr>
        <p:txBody>
          <a:bodyPr>
            <a:normAutofit/>
          </a:bodyPr>
          <a:lstStyle/>
          <a:p>
            <a:r>
              <a:rPr lang="en-GB" dirty="0"/>
              <a:t>Formulating LOs helps ensure the training is relevant to the learner’s needs, and deliverable</a:t>
            </a:r>
          </a:p>
          <a:p>
            <a:endParaRPr lang="en-GB" dirty="0"/>
          </a:p>
          <a:p>
            <a:r>
              <a:rPr lang="en-GB" dirty="0"/>
              <a:t>Without LOs, training may be simply unfocussed, or far too ambitious.</a:t>
            </a:r>
          </a:p>
          <a:p>
            <a:endParaRPr lang="en-GB" dirty="0"/>
          </a:p>
          <a:p>
            <a:r>
              <a:rPr lang="en-GB" dirty="0"/>
              <a:t>Enable trainers and learners  to assess success of training </a:t>
            </a:r>
          </a:p>
          <a:p>
            <a:pPr>
              <a:lnSpc>
                <a:spcPct val="80000"/>
              </a:lnSpc>
              <a:buFontTx/>
              <a:buNone/>
            </a:pPr>
            <a:endParaRPr lang="en-GB" b="1" noProof="0" dirty="0"/>
          </a:p>
          <a:p>
            <a:pPr marL="0" indent="0">
              <a:buNone/>
            </a:pPr>
            <a:endParaRPr lang="en-GB" noProof="0" dirty="0"/>
          </a:p>
        </p:txBody>
      </p:sp>
    </p:spTree>
    <p:extLst>
      <p:ext uri="{BB962C8B-B14F-4D97-AF65-F5344CB8AC3E}">
        <p14:creationId xmlns:p14="http://schemas.microsoft.com/office/powerpoint/2010/main" val="188233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78D54F6-D83F-8D4D-A2E8-148538780E03}"/>
              </a:ext>
            </a:extLst>
          </p:cNvPr>
          <p:cNvSpPr>
            <a:spLocks noGrp="1"/>
          </p:cNvSpPr>
          <p:nvPr>
            <p:ph type="title"/>
          </p:nvPr>
        </p:nvSpPr>
        <p:spPr>
          <a:xfrm>
            <a:off x="628650" y="1079427"/>
            <a:ext cx="7886700" cy="1161588"/>
          </a:xfrm>
        </p:spPr>
        <p:txBody>
          <a:bodyPr/>
          <a:lstStyle/>
          <a:p>
            <a:pPr algn="ctr"/>
            <a:r>
              <a:rPr lang="en-IT" dirty="0"/>
              <a:t>L</a:t>
            </a:r>
            <a:r>
              <a:rPr lang="en-GB" dirty="0" err="1"/>
              <a:t>Os</a:t>
            </a:r>
            <a:r>
              <a:rPr lang="en-GB" dirty="0"/>
              <a:t> pyramid</a:t>
            </a:r>
            <a:endParaRPr lang="en-IT" dirty="0"/>
          </a:p>
        </p:txBody>
      </p:sp>
      <p:sp>
        <p:nvSpPr>
          <p:cNvPr id="3" name="Segnaposto contenuto 2"/>
          <p:cNvSpPr>
            <a:spLocks noGrp="1"/>
          </p:cNvSpPr>
          <p:nvPr>
            <p:ph idx="1"/>
          </p:nvPr>
        </p:nvSpPr>
        <p:spPr>
          <a:xfrm>
            <a:off x="285750" y="2139578"/>
            <a:ext cx="8229600" cy="4525963"/>
          </a:xfrm>
        </p:spPr>
        <p:txBody>
          <a:bodyPr>
            <a:normAutofit/>
          </a:bodyPr>
          <a:lstStyle/>
          <a:p>
            <a:pPr>
              <a:lnSpc>
                <a:spcPct val="80000"/>
              </a:lnSpc>
              <a:buFontTx/>
              <a:buNone/>
            </a:pPr>
            <a:endParaRPr lang="en-GB" b="1" noProof="0" dirty="0"/>
          </a:p>
          <a:p>
            <a:pPr marL="0" indent="0">
              <a:buNone/>
            </a:pPr>
            <a:endParaRPr lang="en-GB" noProof="0" dirty="0"/>
          </a:p>
        </p:txBody>
      </p:sp>
      <p:pic>
        <p:nvPicPr>
          <p:cNvPr id="8" name="Picture 7">
            <a:extLst>
              <a:ext uri="{FF2B5EF4-FFF2-40B4-BE49-F238E27FC236}">
                <a16:creationId xmlns:a16="http://schemas.microsoft.com/office/drawing/2014/main" id="{829A2269-E09C-7841-BB8E-794CBF7466AE}"/>
              </a:ext>
            </a:extLst>
          </p:cNvPr>
          <p:cNvPicPr>
            <a:picLocks noChangeAspect="1"/>
          </p:cNvPicPr>
          <p:nvPr/>
        </p:nvPicPr>
        <p:blipFill rotWithShape="1">
          <a:blip r:embed="rId3">
            <a:extLst>
              <a:ext uri="{28A0092B-C50C-407E-A947-70E740481C1C}">
                <a14:useLocalDpi xmlns:a14="http://schemas.microsoft.com/office/drawing/2010/main" val="0"/>
              </a:ext>
            </a:extLst>
          </a:blip>
          <a:srcRect l="6531" r="4855" b="3180"/>
          <a:stretch/>
        </p:blipFill>
        <p:spPr>
          <a:xfrm>
            <a:off x="203032" y="1994267"/>
            <a:ext cx="8737935" cy="4382027"/>
          </a:xfrm>
          <a:prstGeom prst="rect">
            <a:avLst/>
          </a:prstGeom>
        </p:spPr>
      </p:pic>
    </p:spTree>
    <p:extLst>
      <p:ext uri="{BB962C8B-B14F-4D97-AF65-F5344CB8AC3E}">
        <p14:creationId xmlns:p14="http://schemas.microsoft.com/office/powerpoint/2010/main" val="13516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50" y="2139578"/>
            <a:ext cx="8229600" cy="4525963"/>
          </a:xfrm>
        </p:spPr>
        <p:txBody>
          <a:bodyPr>
            <a:normAutofit/>
          </a:bodyPr>
          <a:lstStyle/>
          <a:p>
            <a:pPr>
              <a:lnSpc>
                <a:spcPct val="80000"/>
              </a:lnSpc>
              <a:buFontTx/>
              <a:buNone/>
            </a:pPr>
            <a:endParaRPr lang="en-GB" b="1" noProof="0" dirty="0"/>
          </a:p>
          <a:p>
            <a:pPr marL="0" indent="0">
              <a:buNone/>
            </a:pPr>
            <a:endParaRPr lang="en-GB" noProof="0" dirty="0"/>
          </a:p>
        </p:txBody>
      </p:sp>
      <p:pic>
        <p:nvPicPr>
          <p:cNvPr id="4" name="Picture 3">
            <a:extLst>
              <a:ext uri="{FF2B5EF4-FFF2-40B4-BE49-F238E27FC236}">
                <a16:creationId xmlns:a16="http://schemas.microsoft.com/office/drawing/2014/main" id="{6C6B8585-B4D2-2942-878A-F9501BFC1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2349"/>
            <a:ext cx="9144000" cy="5098067"/>
          </a:xfrm>
          <a:prstGeom prst="rect">
            <a:avLst/>
          </a:prstGeom>
        </p:spPr>
      </p:pic>
    </p:spTree>
    <p:extLst>
      <p:ext uri="{BB962C8B-B14F-4D97-AF65-F5344CB8AC3E}">
        <p14:creationId xmlns:p14="http://schemas.microsoft.com/office/powerpoint/2010/main" val="236101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lgn="ctr"/>
            <a:r>
              <a:rPr lang="en-GB" noProof="0" dirty="0"/>
              <a:t> </a:t>
            </a:r>
            <a:r>
              <a:rPr lang="en-GB" b="1" dirty="0"/>
              <a:t>Learning materials</a:t>
            </a:r>
            <a:endParaRPr lang="en-GB" noProof="0" dirty="0"/>
          </a:p>
        </p:txBody>
      </p:sp>
      <p:sp>
        <p:nvSpPr>
          <p:cNvPr id="119811" name="Rectangle 3"/>
          <p:cNvSpPr>
            <a:spLocks noGrp="1" noChangeArrowheads="1"/>
          </p:cNvSpPr>
          <p:nvPr>
            <p:ph idx="1"/>
          </p:nvPr>
        </p:nvSpPr>
        <p:spPr>
          <a:xfrm>
            <a:off x="57150" y="1734671"/>
            <a:ext cx="9029700" cy="4349497"/>
          </a:xfrm>
        </p:spPr>
        <p:txBody>
          <a:bodyPr>
            <a:noAutofit/>
          </a:bodyPr>
          <a:lstStyle/>
          <a:p>
            <a:pPr marL="806450" lvl="1" indent="-457200"/>
            <a:r>
              <a:rPr lang="en-GB" sz="2800" noProof="0" dirty="0"/>
              <a:t>How relevant are they for the training?</a:t>
            </a:r>
          </a:p>
          <a:p>
            <a:pPr marL="806450" lvl="1" indent="-457200"/>
            <a:endParaRPr lang="en-GB" sz="2800" noProof="0" dirty="0"/>
          </a:p>
          <a:p>
            <a:pPr marL="806450" lvl="1" indent="-457200"/>
            <a:r>
              <a:rPr lang="en-GB" sz="2800" noProof="0" dirty="0"/>
              <a:t>Divide between those of immediate use and those for in-depth study</a:t>
            </a:r>
          </a:p>
          <a:p>
            <a:pPr marL="806450" lvl="1" indent="-457200"/>
            <a:endParaRPr lang="en-GB" sz="2800" noProof="0" dirty="0"/>
          </a:p>
          <a:p>
            <a:pPr marL="806450" lvl="1" indent="-457200"/>
            <a:r>
              <a:rPr lang="en-GB" sz="2800" noProof="0" dirty="0"/>
              <a:t>Paper or electronic formats? Pros and cons of each….</a:t>
            </a:r>
          </a:p>
          <a:p>
            <a:pPr marL="806450" lvl="1" indent="-457200"/>
            <a:endParaRPr lang="en-GB" sz="2800" noProof="0" dirty="0"/>
          </a:p>
          <a:p>
            <a:pPr marL="806450" lvl="1" indent="-457200"/>
            <a:r>
              <a:rPr lang="en-GB" sz="2800" noProof="0" dirty="0"/>
              <a:t>Do they address all learning styles? Do not forget to differentiate and make use of new media (video, </a:t>
            </a:r>
            <a:r>
              <a:rPr lang="en-GB" sz="2800" noProof="0" dirty="0" err="1"/>
              <a:t>Youtube</a:t>
            </a:r>
            <a:r>
              <a:rPr lang="en-GB" sz="2800" noProof="0" dirty="0"/>
              <a:t>, Internet, E-learning)</a:t>
            </a:r>
            <a:endParaRPr lang="en-GB" sz="2800" noProof="0" dirty="0">
              <a:solidFill>
                <a:srgbClr val="003399"/>
              </a:solidFill>
            </a:endParaRPr>
          </a:p>
        </p:txBody>
      </p:sp>
    </p:spTree>
    <p:extLst>
      <p:ext uri="{BB962C8B-B14F-4D97-AF65-F5344CB8AC3E}">
        <p14:creationId xmlns:p14="http://schemas.microsoft.com/office/powerpoint/2010/main" val="389205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85800" y="0"/>
            <a:ext cx="8277726" cy="926432"/>
          </a:xfrm>
        </p:spPr>
        <p:txBody>
          <a:bodyPr>
            <a:normAutofit/>
          </a:bodyPr>
          <a:lstStyle/>
          <a:p>
            <a:pPr marL="762000" indent="-762000" algn="r"/>
            <a:r>
              <a:rPr lang="en-GB" noProof="0" dirty="0">
                <a:solidFill>
                  <a:schemeClr val="bg1"/>
                </a:solidFill>
              </a:rPr>
              <a:t> </a:t>
            </a:r>
            <a:r>
              <a:rPr lang="en-GB" sz="2600" b="1" dirty="0">
                <a:solidFill>
                  <a:schemeClr val="bg1"/>
                </a:solidFill>
              </a:rPr>
              <a:t>Delivering a training – first step </a:t>
            </a:r>
            <a:endParaRPr lang="en-GB" sz="2600" noProof="0" dirty="0">
              <a:solidFill>
                <a:schemeClr val="bg1"/>
              </a:solidFill>
            </a:endParaRPr>
          </a:p>
        </p:txBody>
      </p:sp>
      <p:sp>
        <p:nvSpPr>
          <p:cNvPr id="119811" name="Rectangle 3"/>
          <p:cNvSpPr>
            <a:spLocks noGrp="1" noChangeArrowheads="1"/>
          </p:cNvSpPr>
          <p:nvPr>
            <p:ph idx="1"/>
          </p:nvPr>
        </p:nvSpPr>
        <p:spPr>
          <a:xfrm>
            <a:off x="204537" y="1239253"/>
            <a:ext cx="8758989" cy="4189902"/>
          </a:xfrm>
          <a:noFill/>
        </p:spPr>
        <p:txBody>
          <a:bodyPr>
            <a:noAutofit/>
          </a:bodyPr>
          <a:lstStyle/>
          <a:p>
            <a:pPr marL="349250" lvl="1" indent="0">
              <a:lnSpc>
                <a:spcPct val="100000"/>
              </a:lnSpc>
              <a:buNone/>
            </a:pPr>
            <a:r>
              <a:rPr lang="en-GB" sz="2000" noProof="0" dirty="0"/>
              <a:t>Now we are going to discuss how to present effectively a training involving legal professionals.</a:t>
            </a:r>
            <a:r>
              <a:rPr lang="en-GB" sz="2000" dirty="0"/>
              <a:t> Before we delve into this topic, however, t</a:t>
            </a:r>
            <a:r>
              <a:rPr lang="en-GB" sz="2000" noProof="0" dirty="0"/>
              <a:t>here are a few questions you need to ask yourself before engaging into this type of training. </a:t>
            </a:r>
            <a:r>
              <a:rPr lang="en-GB" sz="2000" dirty="0"/>
              <a:t>T</a:t>
            </a:r>
            <a:r>
              <a:rPr lang="en-GB" sz="2000" noProof="0" dirty="0"/>
              <a:t>he most important of such questions is why is the training important to the audience that you have in front of you. Remember that you are likely to find </a:t>
            </a:r>
            <a:r>
              <a:rPr lang="en-GB" sz="2000" noProof="0" dirty="0">
                <a:highlight>
                  <a:srgbClr val="FFFF00"/>
                </a:highlight>
              </a:rPr>
              <a:t>some resistance when you are entering the room</a:t>
            </a:r>
            <a:r>
              <a:rPr lang="en-GB" sz="2000" noProof="0" dirty="0"/>
              <a:t> – your participants are professionals who have very busy agendas and are probably thinking that a training on how to train their fellows is not worth their time and resources. The first thing, therefore, is to explain very clearly to them why this training is relevant to them. There are multiple ways in which you can reach </a:t>
            </a:r>
            <a:r>
              <a:rPr lang="en-GB" sz="2000" noProof="0" dirty="0" err="1"/>
              <a:t>thi</a:t>
            </a:r>
            <a:r>
              <a:rPr lang="en-GB" sz="2000" dirty="0"/>
              <a:t>s objective. For instance you can launch a survey or a brainstorming during which participants will express their opinions. This will also have the effect of enabling you to get a feeling of who you have in front of you (</a:t>
            </a:r>
            <a:r>
              <a:rPr lang="en-GB" sz="2000" dirty="0" err="1"/>
              <a:t>ie</a:t>
            </a:r>
            <a:r>
              <a:rPr lang="en-GB" sz="2000" dirty="0"/>
              <a:t>. Which type for learner, their background, for instance depending on the language they use…)</a:t>
            </a:r>
            <a:endParaRPr lang="en-GB" sz="2000" noProof="0" dirty="0"/>
          </a:p>
          <a:p>
            <a:pPr marL="806450" lvl="1" indent="-457200"/>
            <a:endParaRPr lang="en-GB" sz="2000" dirty="0"/>
          </a:p>
          <a:p>
            <a:pPr marL="806450" lvl="1" indent="-457200"/>
            <a:endParaRPr lang="en-GB" sz="2000" dirty="0"/>
          </a:p>
        </p:txBody>
      </p:sp>
    </p:spTree>
    <p:extLst>
      <p:ext uri="{BB962C8B-B14F-4D97-AF65-F5344CB8AC3E}">
        <p14:creationId xmlns:p14="http://schemas.microsoft.com/office/powerpoint/2010/main" val="164600826"/>
      </p:ext>
    </p:extLst>
  </p:cSld>
  <p:clrMapOvr>
    <a:masterClrMapping/>
  </p:clrMapOvr>
</p:sld>
</file>

<file path=ppt/theme/theme1.xml><?xml version="1.0" encoding="utf-8"?>
<a:theme xmlns:a="http://schemas.openxmlformats.org/drawingml/2006/main" name="PPT_theme_v7">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Helvetic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theme_v7" id="{8CEAEF11-8DD7-42E4-8B50-E070E61E085B}" vid="{180C96AB-83AB-43A3-9AD5-620A1EA018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PPT_theme_v7</Template>
  <TotalTime>2544</TotalTime>
  <Words>2256</Words>
  <Application>Microsoft Office PowerPoint</Application>
  <PresentationFormat>On-screen Show (4:3)</PresentationFormat>
  <Paragraphs>288</Paragraphs>
  <Slides>44</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APPLE CHANCERY</vt:lpstr>
      <vt:lpstr>APPLE CHANCERY</vt:lpstr>
      <vt:lpstr>Arial</vt:lpstr>
      <vt:lpstr>Calibri</vt:lpstr>
      <vt:lpstr>Georgia</vt:lpstr>
      <vt:lpstr>Helvetica</vt:lpstr>
      <vt:lpstr>Verdana</vt:lpstr>
      <vt:lpstr>PPT_theme_v7</vt:lpstr>
      <vt:lpstr>The art of learning and training</vt:lpstr>
      <vt:lpstr>Your role as a trainer</vt:lpstr>
      <vt:lpstr>Timer</vt:lpstr>
      <vt:lpstr>Learning objectives </vt:lpstr>
      <vt:lpstr>Learning objectives </vt:lpstr>
      <vt:lpstr>LOs pyramid</vt:lpstr>
      <vt:lpstr>PowerPoint Presentation</vt:lpstr>
      <vt:lpstr> Learning materials</vt:lpstr>
      <vt:lpstr> Delivering a training – first step </vt:lpstr>
      <vt:lpstr>PowerPoint Presentation</vt:lpstr>
      <vt:lpstr> The golden rules</vt:lpstr>
      <vt:lpstr>Brainstorming</vt:lpstr>
      <vt:lpstr> Main points</vt:lpstr>
      <vt:lpstr> Deliver a training</vt:lpstr>
      <vt:lpstr>Eye contact exercise</vt:lpstr>
      <vt:lpstr>Statement – guess the mood?</vt:lpstr>
      <vt:lpstr>Voice and tone exercise</vt:lpstr>
      <vt:lpstr>Reading exercise</vt:lpstr>
      <vt:lpstr>Mirror neuron system </vt:lpstr>
      <vt:lpstr>How to say……</vt:lpstr>
      <vt:lpstr>Feedback</vt:lpstr>
      <vt:lpstr>PowerPoint Presentation</vt:lpstr>
      <vt:lpstr>Effective feedback</vt:lpstr>
      <vt:lpstr>Now let’s practice! </vt:lpstr>
      <vt:lpstr>PowerPoint Presentation</vt:lpstr>
      <vt:lpstr>PowerPoint Presentation</vt:lpstr>
      <vt:lpstr>PowerPoint Presentation</vt:lpstr>
      <vt:lpstr>How would you say….</vt:lpstr>
      <vt:lpstr>Review of learning objectives</vt:lpstr>
      <vt:lpstr>Your role as trainer</vt:lpstr>
      <vt:lpstr>Online training</vt:lpstr>
      <vt:lpstr>Training matrix</vt:lpstr>
      <vt:lpstr>Online training</vt:lpstr>
      <vt:lpstr>Performing a training</vt:lpstr>
      <vt:lpstr>Performing a training</vt:lpstr>
      <vt:lpstr>Providing feedback</vt:lpstr>
      <vt:lpstr>Closing</vt:lpstr>
      <vt:lpstr>Training competition</vt:lpstr>
      <vt:lpstr>Teams</vt:lpstr>
      <vt:lpstr>Rules</vt:lpstr>
      <vt:lpstr>Rules</vt:lpstr>
      <vt:lpstr>Criteria</vt:lpstr>
      <vt:lpstr>And the winner is…</vt:lpstr>
      <vt:lpstr>Think like a trainer   Feel as a trainee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ELEFTERESCU Ana</dc:creator>
  <cp:lastModifiedBy>Hortensia Pasalau</cp:lastModifiedBy>
  <cp:revision>67</cp:revision>
  <dcterms:created xsi:type="dcterms:W3CDTF">2019-11-14T14:27:48Z</dcterms:created>
  <dcterms:modified xsi:type="dcterms:W3CDTF">2023-11-07T11:49:42Z</dcterms:modified>
</cp:coreProperties>
</file>