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2" r:id="rId1"/>
  </p:sldMasterIdLst>
  <p:notesMasterIdLst>
    <p:notesMasterId r:id="rId77"/>
  </p:notesMasterIdLst>
  <p:sldIdLst>
    <p:sldId id="418" r:id="rId2"/>
    <p:sldId id="568" r:id="rId3"/>
    <p:sldId id="567" r:id="rId4"/>
    <p:sldId id="1458" r:id="rId5"/>
    <p:sldId id="1459" r:id="rId6"/>
    <p:sldId id="1460" r:id="rId7"/>
    <p:sldId id="1438" r:id="rId8"/>
    <p:sldId id="460" r:id="rId9"/>
    <p:sldId id="1515" r:id="rId10"/>
    <p:sldId id="1516" r:id="rId11"/>
    <p:sldId id="486" r:id="rId12"/>
    <p:sldId id="498" r:id="rId13"/>
    <p:sldId id="501" r:id="rId14"/>
    <p:sldId id="502" r:id="rId15"/>
    <p:sldId id="503" r:id="rId16"/>
    <p:sldId id="507" r:id="rId17"/>
    <p:sldId id="520" r:id="rId18"/>
    <p:sldId id="521" r:id="rId19"/>
    <p:sldId id="537" r:id="rId20"/>
    <p:sldId id="1471" r:id="rId21"/>
    <p:sldId id="525" r:id="rId22"/>
    <p:sldId id="538" r:id="rId23"/>
    <p:sldId id="1461" r:id="rId24"/>
    <p:sldId id="1462" r:id="rId25"/>
    <p:sldId id="1468" r:id="rId26"/>
    <p:sldId id="1469" r:id="rId27"/>
    <p:sldId id="1510" r:id="rId28"/>
    <p:sldId id="1470" r:id="rId29"/>
    <p:sldId id="1472" r:id="rId30"/>
    <p:sldId id="461" r:id="rId31"/>
    <p:sldId id="263" r:id="rId32"/>
    <p:sldId id="1440" r:id="rId33"/>
    <p:sldId id="1463" r:id="rId34"/>
    <p:sldId id="1485" r:id="rId35"/>
    <p:sldId id="1486" r:id="rId36"/>
    <p:sldId id="1487" r:id="rId37"/>
    <p:sldId id="747" r:id="rId38"/>
    <p:sldId id="748" r:id="rId39"/>
    <p:sldId id="456" r:id="rId40"/>
    <p:sldId id="1484" r:id="rId41"/>
    <p:sldId id="1483" r:id="rId42"/>
    <p:sldId id="1482" r:id="rId43"/>
    <p:sldId id="1464" r:id="rId44"/>
    <p:sldId id="1465" r:id="rId45"/>
    <p:sldId id="1466" r:id="rId46"/>
    <p:sldId id="1474" r:id="rId47"/>
    <p:sldId id="1475" r:id="rId48"/>
    <p:sldId id="1476" r:id="rId49"/>
    <p:sldId id="1477" r:id="rId50"/>
    <p:sldId id="1479" r:id="rId51"/>
    <p:sldId id="1478" r:id="rId52"/>
    <p:sldId id="1481" r:id="rId53"/>
    <p:sldId id="1480" r:id="rId54"/>
    <p:sldId id="1489" r:id="rId55"/>
    <p:sldId id="1488" r:id="rId56"/>
    <p:sldId id="1490" r:id="rId57"/>
    <p:sldId id="1492" r:id="rId58"/>
    <p:sldId id="1493" r:id="rId59"/>
    <p:sldId id="1491" r:id="rId60"/>
    <p:sldId id="1496" r:id="rId61"/>
    <p:sldId id="1494" r:id="rId62"/>
    <p:sldId id="1498" r:id="rId63"/>
    <p:sldId id="1499" r:id="rId64"/>
    <p:sldId id="1500" r:id="rId65"/>
    <p:sldId id="1501" r:id="rId66"/>
    <p:sldId id="1502" r:id="rId67"/>
    <p:sldId id="1503" r:id="rId68"/>
    <p:sldId id="1504" r:id="rId69"/>
    <p:sldId id="1505" r:id="rId70"/>
    <p:sldId id="1497" r:id="rId71"/>
    <p:sldId id="1506" r:id="rId72"/>
    <p:sldId id="1507" r:id="rId73"/>
    <p:sldId id="1508" r:id="rId74"/>
    <p:sldId id="1511" r:id="rId75"/>
    <p:sldId id="1457" r:id="rId76"/>
  </p:sldIdLst>
  <p:sldSz cx="9144000" cy="6858000" type="screen4x3"/>
  <p:notesSz cx="6858000" cy="9144000"/>
  <p:custDataLst>
    <p:tags r:id="rId7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85592" autoAdjust="0"/>
  </p:normalViewPr>
  <p:slideViewPr>
    <p:cSldViewPr snapToGrid="0">
      <p:cViewPr varScale="1">
        <p:scale>
          <a:sx n="97" d="100"/>
          <a:sy n="97" d="100"/>
        </p:scale>
        <p:origin x="198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48BC7-8A05-4CF5-B7E9-1CE8C11A5071}" type="datetimeFigureOut">
              <a:rPr lang="en-GB" smtClean="0"/>
              <a:t>10/07/2024</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DFBB1-7B02-4717-AEA4-A0D2A92F6065}" type="slidenum">
              <a:rPr lang="en-GB" smtClean="0"/>
              <a:t>‹#›</a:t>
            </a:fld>
            <a:endParaRPr lang="en-GB" dirty="0"/>
          </a:p>
        </p:txBody>
      </p:sp>
    </p:spTree>
    <p:extLst>
      <p:ext uri="{BB962C8B-B14F-4D97-AF65-F5344CB8AC3E}">
        <p14:creationId xmlns:p14="http://schemas.microsoft.com/office/powerpoint/2010/main" val="237759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s.wikipedia.org/wiki/Protocolo_IP" TargetMode="External"/><Relationship Id="rId7" Type="http://schemas.openxmlformats.org/officeDocument/2006/relationships/hyperlink" Target="https://es.wikipedia.org/wiki/Request_for_comments"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es.wikipedia.org/wiki/IPv6" TargetMode="External"/><Relationship Id="rId5" Type="http://schemas.openxmlformats.org/officeDocument/2006/relationships/hyperlink" Target="https://es.wikipedia.org/wiki/Protocolo_de_Internet" TargetMode="External"/><Relationship Id="rId4" Type="http://schemas.openxmlformats.org/officeDocument/2006/relationships/hyperlink" Target="https://es.wikipedia.org/wiki/1979"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session is 90 minutes in length</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a:t>
            </a:fld>
            <a:endParaRPr lang="en-US" altLang="en-US" dirty="0"/>
          </a:p>
        </p:txBody>
      </p:sp>
    </p:spTree>
    <p:extLst>
      <p:ext uri="{BB962C8B-B14F-4D97-AF65-F5344CB8AC3E}">
        <p14:creationId xmlns:p14="http://schemas.microsoft.com/office/powerpoint/2010/main" val="157566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Trainers Note : Hidden slide – duplicated in Session 7 BEC Fraud Case Study.  Unhide slide if Session 7 has not been included in training or this is a standalone CSAM case study.</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a:t>
            </a:fld>
            <a:endParaRPr lang="en-US" altLang="en-US" dirty="0"/>
          </a:p>
        </p:txBody>
      </p:sp>
    </p:spTree>
    <p:extLst>
      <p:ext uri="{BB962C8B-B14F-4D97-AF65-F5344CB8AC3E}">
        <p14:creationId xmlns:p14="http://schemas.microsoft.com/office/powerpoint/2010/main" val="2349972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Trainers Note : Hidden slide – duplicated in Session 7 BEC Fraud Case Study.  Unhide slide if Session 7 has not been included in training or this is a standalone CSAM case study.</a:t>
            </a:r>
          </a:p>
          <a:p>
            <a:r>
              <a:rPr lang="en-GB" dirty="0"/>
              <a:t>Explanation regarding devices, common parts and functionality, identifiable factors, where data is stored volatile/non volatile data. Relevance to investigations and evidence gathering.</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a:t>
            </a:fld>
            <a:endParaRPr lang="en-US" altLang="en-US" dirty="0"/>
          </a:p>
        </p:txBody>
      </p:sp>
    </p:spTree>
    <p:extLst>
      <p:ext uri="{BB962C8B-B14F-4D97-AF65-F5344CB8AC3E}">
        <p14:creationId xmlns:p14="http://schemas.microsoft.com/office/powerpoint/2010/main" val="2774773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Trainers Note : Hidden slide – duplicated in Session 7 BEC Fraud Case Study.  Unhide slide if Session 7 has not been included in training or this is a standalone CSAM case study.</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mn-lt"/>
                <a:ea typeface="MS PGothic" pitchFamily="34" charset="-128"/>
                <a:cs typeface="ＭＳ Ｐゴシック" charset="0"/>
              </a:rPr>
              <a:t>* We will come back to this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mn-lt"/>
                <a:ea typeface="MS PGothic" pitchFamily="34" charset="-128"/>
                <a:cs typeface="ＭＳ Ｐゴシック" charset="0"/>
              </a:rPr>
              <a:t>Ports – idea here has to be not to confuse people which would be very easy. Concept has to be to show that on the ONE pipe coming in or out, there are virtual channels separating data of different types for different applications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mn-lt"/>
                <a:ea typeface="MS PGothic" pitchFamily="34" charset="-128"/>
                <a:cs typeface="ＭＳ Ｐゴシック" charset="0"/>
              </a:rPr>
              <a:t>Ports 0-1023 – Well Known Ports (allocated by IANA – Internet Assigned Numbers Authority)</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mn-lt"/>
                <a:ea typeface="MS PGothic" pitchFamily="34" charset="-128"/>
                <a:cs typeface="ＭＳ Ｐゴシック" charset="0"/>
              </a:rPr>
              <a:t>Ports 1024 – 49151 – Registered Ports (can be registered with IANA)</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mn-lt"/>
                <a:ea typeface="MS PGothic" pitchFamily="34" charset="-128"/>
                <a:cs typeface="ＭＳ Ｐゴシック" charset="0"/>
              </a:rPr>
              <a:t>Ports 49153 – 65535 – Free to be used in client programs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a:t>
            </a:fld>
            <a:endParaRPr lang="en-US" altLang="en-US" dirty="0"/>
          </a:p>
        </p:txBody>
      </p:sp>
    </p:spTree>
    <p:extLst>
      <p:ext uri="{BB962C8B-B14F-4D97-AF65-F5344CB8AC3E}">
        <p14:creationId xmlns:p14="http://schemas.microsoft.com/office/powerpoint/2010/main" val="1731877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Trainers Note : Hidden slide – duplicated in Session 7 BEC Fraud Case Study.  Unhide slide if Session 7 has not been included in training or this is a standalone CSAM case study.</a:t>
            </a:r>
          </a:p>
          <a:p>
            <a:r>
              <a:rPr lang="en-GB" dirty="0"/>
              <a:t>We could spend days dissecting this – we will do it in one slide!</a:t>
            </a:r>
          </a:p>
          <a:p>
            <a:endParaRPr lang="en-GB" dirty="0"/>
          </a:p>
          <a:p>
            <a:r>
              <a:rPr lang="en-GB" dirty="0"/>
              <a:t>There are other protocols in the suite of protocols! Not important for our level of understanding. TCP &amp; IP work together in Internet communication to ready data for transmission, split it up into packets, address it properly &amp; then route it across the internet – ensuring that it reaches the destination in the way it was sent.</a:t>
            </a:r>
          </a:p>
          <a:p>
            <a:endParaRPr lang="en-GB" dirty="0"/>
          </a:p>
          <a:p>
            <a:r>
              <a:rPr lang="en-GB" dirty="0"/>
              <a:t>Therefore has built in error checking &amp; correcting – analogy would be that a message gets split up into 10 parts – part 1 of 10, part 2 of 10, etc – and is then addressed with an IP address as it’s destination. When it gets tot eh far end, part 6 of 10 has not made it. The protocol will then identify that it has not – and request the resending of the missing part. This is done automatically and in fractions of seconds.</a:t>
            </a:r>
          </a:p>
          <a:p>
            <a:endParaRPr lang="en-GB" dirty="0"/>
          </a:p>
          <a:p>
            <a:r>
              <a:rPr lang="en-GB" dirty="0"/>
              <a:t>Some other protocols don’t do this! UDP (Universal Datagram Protocol) for example will simple break everything up and send it with no error checking. That seems ludicrous – but it is used for applications like video streaming where overheads like checking are cumbersome and the loss of a few packets in a few million are not going to be noticeable </a:t>
            </a:r>
          </a:p>
          <a:p>
            <a:endParaRPr lang="en-GB" dirty="0"/>
          </a:p>
          <a:p>
            <a:r>
              <a:rPr lang="en-GB" dirty="0"/>
              <a:t>The enormity of what is done in the background in an internet transmission is sometimes not clearly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a:t>
            </a:fld>
            <a:endParaRPr lang="en-US" altLang="en-US" dirty="0"/>
          </a:p>
        </p:txBody>
      </p:sp>
    </p:spTree>
    <p:extLst>
      <p:ext uri="{BB962C8B-B14F-4D97-AF65-F5344CB8AC3E}">
        <p14:creationId xmlns:p14="http://schemas.microsoft.com/office/powerpoint/2010/main" val="3913116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Trainers Note : Hidden slide – duplicated in Session 7 BEC Fraud Case Study.  Unhide slide if Session 7 has not been included in training or this is a standalone CSAM case study.</a:t>
            </a:r>
          </a:p>
          <a:p>
            <a:r>
              <a:rPr lang="en-GB" sz="1200" b="1" i="0" kern="1200" dirty="0">
                <a:solidFill>
                  <a:schemeClr val="tx1"/>
                </a:solidFill>
                <a:effectLst/>
                <a:latin typeface="+mn-lt"/>
                <a:ea typeface="MS PGothic" pitchFamily="34" charset="-128"/>
                <a:cs typeface="ＭＳ Ｐゴシック" charset="0"/>
              </a:rPr>
              <a:t>IPv6</a:t>
            </a:r>
            <a:r>
              <a:rPr lang="en-GB" sz="1200" b="0" i="0" kern="1200" dirty="0">
                <a:solidFill>
                  <a:schemeClr val="tx1"/>
                </a:solidFill>
                <a:effectLst/>
                <a:latin typeface="+mn-lt"/>
                <a:ea typeface="MS PGothic" pitchFamily="34" charset="-128"/>
                <a:cs typeface="ＭＳ Ｐゴシック" charset="0"/>
              </a:rPr>
              <a:t> is version 6 of the </a:t>
            </a:r>
            <a:r>
              <a:rPr lang="en-GB" sz="1200" b="0" i="0" u="none" strike="noStrike" kern="1200" dirty="0">
                <a:solidFill>
                  <a:schemeClr val="tx1"/>
                </a:solidFill>
                <a:effectLst/>
                <a:latin typeface="+mn-lt"/>
                <a:ea typeface="MS PGothic" pitchFamily="34" charset="-128"/>
                <a:cs typeface="ＭＳ Ｐゴシック" charset="0"/>
                <a:hlinkClick r:id="rId3" tooltip="IP protocol"/>
              </a:rPr>
              <a:t>IP Protocol</a:t>
            </a:r>
            <a:r>
              <a:rPr lang="en-GB" sz="1200" b="0" i="0" kern="1200" dirty="0">
                <a:solidFill>
                  <a:schemeClr val="tx1"/>
                </a:solidFill>
                <a:effectLst/>
                <a:latin typeface="+mn-lt"/>
                <a:ea typeface="MS PGothic" pitchFamily="34" charset="-128"/>
                <a:cs typeface="ＭＳ Ｐゴシック" charset="0"/>
              </a:rPr>
              <a:t> ( </a:t>
            </a:r>
            <a:r>
              <a:rPr lang="en-GB" sz="1200" b="0" i="1" kern="1200" dirty="0">
                <a:solidFill>
                  <a:schemeClr val="tx1"/>
                </a:solidFill>
                <a:effectLst/>
                <a:latin typeface="+mn-lt"/>
                <a:ea typeface="MS PGothic" pitchFamily="34" charset="-128"/>
                <a:cs typeface="ＭＳ Ｐゴシック" charset="0"/>
              </a:rPr>
              <a:t>Internet Protocol</a:t>
            </a:r>
            <a:r>
              <a:rPr lang="en-GB" sz="1200" b="0" i="0" kern="1200" dirty="0">
                <a:solidFill>
                  <a:schemeClr val="tx1"/>
                </a:solidFill>
                <a:effectLst/>
                <a:latin typeface="+mn-lt"/>
                <a:ea typeface="MS PGothic" pitchFamily="34" charset="-128"/>
                <a:cs typeface="ＭＳ Ｐゴシック" charset="0"/>
              </a:rPr>
              <a:t> ) defined in </a:t>
            </a:r>
            <a:r>
              <a:rPr lang="en-GB" sz="1200" b="0" i="0" u="none" strike="noStrike" kern="1200" dirty="0">
                <a:solidFill>
                  <a:schemeClr val="tx1"/>
                </a:solidFill>
                <a:effectLst/>
                <a:latin typeface="+mn-lt"/>
                <a:ea typeface="MS PGothic" pitchFamily="34" charset="-128"/>
                <a:cs typeface="ＭＳ Ｐゴシック" charset="0"/>
                <a:hlinkClick r:id="rId4" tooltip="1979"/>
              </a:rPr>
              <a:t>1979</a:t>
            </a:r>
            <a:r>
              <a:rPr lang="en-GB" sz="1200" b="0" i="0" kern="1200" dirty="0">
                <a:solidFill>
                  <a:schemeClr val="tx1"/>
                </a:solidFill>
                <a:effectLst/>
                <a:latin typeface="+mn-lt"/>
                <a:ea typeface="MS PGothic" pitchFamily="34" charset="-128"/>
                <a:cs typeface="ＭＳ Ｐゴシック" charset="0"/>
              </a:rPr>
              <a:t> and which did not transcend beyond the experimental field. It was never used as a version </a:t>
            </a:r>
            <a:r>
              <a:rPr lang="en-GB" sz="1200" b="0" i="0" u="none" strike="noStrike" kern="1200" dirty="0">
                <a:solidFill>
                  <a:schemeClr val="tx1"/>
                </a:solidFill>
                <a:effectLst/>
                <a:latin typeface="+mn-lt"/>
                <a:ea typeface="MS PGothic" pitchFamily="34" charset="-128"/>
                <a:cs typeface="ＭＳ Ｐゴシック" charset="0"/>
                <a:hlinkClick r:id="rId5" tooltip="Internet protocol"/>
              </a:rPr>
              <a:t>of the Internet Protocol</a:t>
            </a:r>
            <a:r>
              <a:rPr lang="en-GB" sz="1200" b="0" i="0" kern="1200" dirty="0">
                <a:solidFill>
                  <a:schemeClr val="tx1"/>
                </a:solidFill>
                <a:effectLst/>
                <a:latin typeface="+mn-lt"/>
                <a:ea typeface="MS PGothic" pitchFamily="34" charset="-128"/>
                <a:cs typeface="ＭＳ Ｐゴシック" charset="0"/>
              </a:rPr>
              <a:t> .</a:t>
            </a:r>
          </a:p>
          <a:p>
            <a:r>
              <a:rPr lang="en-GB" sz="1200" b="0" i="0" kern="1200" dirty="0">
                <a:solidFill>
                  <a:schemeClr val="tx1"/>
                </a:solidFill>
                <a:effectLst/>
                <a:latin typeface="+mn-lt"/>
                <a:ea typeface="MS PGothic" pitchFamily="34" charset="-128"/>
                <a:cs typeface="ＭＳ Ｐゴシック" charset="0"/>
              </a:rPr>
              <a:t>Version number “6" in the IP header was assigned to identify packets that carried an experimental protocol, which was not IP, but ST. ST was never widely used and since version number 5 was already assigned, the new version of the IP protocol had to keep the next identifier, 6 ( </a:t>
            </a:r>
            <a:r>
              <a:rPr lang="en-GB" sz="1200" b="0" i="0" u="none" strike="noStrike" kern="1200" dirty="0">
                <a:solidFill>
                  <a:schemeClr val="tx1"/>
                </a:solidFill>
                <a:effectLst/>
                <a:latin typeface="+mn-lt"/>
                <a:ea typeface="MS PGothic" pitchFamily="34" charset="-128"/>
                <a:cs typeface="ＭＳ Ｐゴシック" charset="0"/>
                <a:hlinkClick r:id="rId6" tooltip="IPv6"/>
              </a:rPr>
              <a:t>IPv6</a:t>
            </a:r>
            <a:r>
              <a:rPr lang="en-GB" sz="1200" b="0" i="0" kern="1200" dirty="0">
                <a:solidFill>
                  <a:schemeClr val="tx1"/>
                </a:solidFill>
                <a:effectLst/>
                <a:latin typeface="+mn-lt"/>
                <a:ea typeface="MS PGothic" pitchFamily="34" charset="-128"/>
                <a:cs typeface="ＭＳ Ｐゴシック" charset="0"/>
              </a:rPr>
              <a:t> ). ST is described in </a:t>
            </a:r>
            <a:r>
              <a:rPr lang="en-GB" sz="1200" b="0" i="0" u="none" strike="noStrike" kern="1200" dirty="0">
                <a:solidFill>
                  <a:schemeClr val="tx1"/>
                </a:solidFill>
                <a:effectLst/>
                <a:latin typeface="+mn-lt"/>
                <a:ea typeface="MS PGothic" pitchFamily="34" charset="-128"/>
                <a:cs typeface="ＭＳ Ｐゴシック" charset="0"/>
                <a:hlinkClick r:id="rId7" tooltip="Request for comments"/>
              </a:rPr>
              <a:t>RFC</a:t>
            </a:r>
            <a:r>
              <a:rPr lang="en-GB" sz="1200" b="0" i="0" kern="1200" dirty="0">
                <a:solidFill>
                  <a:schemeClr val="tx1"/>
                </a:solidFill>
                <a:effectLst/>
                <a:latin typeface="+mn-lt"/>
                <a:ea typeface="MS PGothic" pitchFamily="34" charset="-128"/>
                <a:cs typeface="ＭＳ Ｐゴシック" charset="0"/>
              </a:rPr>
              <a:t> 1819.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14</a:t>
            </a:fld>
            <a:endParaRPr lang="en-US" altLang="en-US" dirty="0"/>
          </a:p>
        </p:txBody>
      </p:sp>
    </p:spTree>
    <p:extLst>
      <p:ext uri="{BB962C8B-B14F-4D97-AF65-F5344CB8AC3E}">
        <p14:creationId xmlns:p14="http://schemas.microsoft.com/office/powerpoint/2010/main" val="2143311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t>Trainers Note : Hidden slide – duplicated in Session 7 BEC Fraud Case Study.  Unhide slide if Session 7 has not been included in training or this is a standalone CSAM case study.</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Lastly you can have a private network or a public network – and there are addresses reserved for private networks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The intention is not to have the delegates remember the ranges – but to be aware they exist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Times New Roman" pitchFamily="18" charset="0"/>
                <a:ea typeface="MS PGothic" pitchFamily="34" charset="-128"/>
                <a:cs typeface="ＭＳ Ｐゴシック" charset="0"/>
              </a:rPr>
              <a:t>Internet Assigned Numbers Authority (IANA) is the organisation responsible for registering IP address ranges to organisations and Internet Service Providers (ISPs). To allow organisations to freely assign private IP addresses, the Network Information Centre (InterNIC) has reserved certain address blocks for private use.</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15</a:t>
            </a:fld>
            <a:endParaRPr lang="en-US" altLang="en-US" dirty="0"/>
          </a:p>
        </p:txBody>
      </p:sp>
    </p:spTree>
    <p:extLst>
      <p:ext uri="{BB962C8B-B14F-4D97-AF65-F5344CB8AC3E}">
        <p14:creationId xmlns:p14="http://schemas.microsoft.com/office/powerpoint/2010/main" val="3179852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Trainers Note : Hidden slide – duplicated in Session 7 BEC Fraud Case Study.  Unhide slide if Session 7 has not been included in training or this is a standalone CSAM case study.</a:t>
            </a:r>
          </a:p>
          <a:p>
            <a:r>
              <a:rPr lang="en-GB" dirty="0"/>
              <a:t>How do you find your internal IP address?</a:t>
            </a:r>
          </a:p>
          <a:p>
            <a:r>
              <a:rPr lang="en-GB" sz="1200" kern="1200" dirty="0">
                <a:solidFill>
                  <a:schemeClr val="tx1"/>
                </a:solidFill>
                <a:latin typeface="+mn-lt"/>
                <a:ea typeface="MS PGothic" pitchFamily="34" charset="-128"/>
                <a:cs typeface="ＭＳ Ｐゴシック" charset="0"/>
              </a:rPr>
              <a:t>From the command prompt, ipconfig /all will get you this type of box – and the IPv4 &amp; IPv6 addresses are shown</a:t>
            </a:r>
          </a:p>
          <a:p>
            <a:r>
              <a:rPr lang="en-GB" sz="1200" kern="1200" dirty="0">
                <a:solidFill>
                  <a:schemeClr val="tx1"/>
                </a:solidFill>
                <a:latin typeface="+mn-lt"/>
                <a:ea typeface="MS PGothic" pitchFamily="34" charset="-128"/>
                <a:cs typeface="ＭＳ Ｐゴシック" charset="0"/>
              </a:rPr>
              <a:t>Trainer can also highlight the subnet mask!</a:t>
            </a:r>
          </a:p>
          <a:p>
            <a:r>
              <a:rPr lang="en-GB" sz="1200" kern="1200" dirty="0">
                <a:solidFill>
                  <a:schemeClr val="tx1"/>
                </a:solidFill>
                <a:latin typeface="+mn-lt"/>
                <a:ea typeface="MS PGothic" pitchFamily="34" charset="-128"/>
                <a:cs typeface="ＭＳ Ｐゴシック" charset="0"/>
              </a:rPr>
              <a:t>And the MAC address – which in this case is on a Wi-Fi router (which we mentioned earlier in this section)</a:t>
            </a:r>
          </a:p>
          <a:p>
            <a:r>
              <a:rPr lang="en-GB" sz="1200" kern="1200" dirty="0">
                <a:solidFill>
                  <a:schemeClr val="tx1"/>
                </a:solidFill>
                <a:latin typeface="+mn-lt"/>
                <a:ea typeface="MS PGothic" pitchFamily="34" charset="-128"/>
                <a:cs typeface="ＭＳ Ｐゴシック" charset="0"/>
              </a:rPr>
              <a:t>Much of the content here is out of the scope of this course</a:t>
            </a:r>
          </a:p>
          <a:p>
            <a:endParaRPr lang="en-GB" sz="1200" kern="1200" dirty="0">
              <a:solidFill>
                <a:schemeClr val="tx1"/>
              </a:solidFill>
              <a:latin typeface="+mn-lt"/>
              <a:ea typeface="MS PGothic" pitchFamily="34" charset="-128"/>
              <a:cs typeface="ＭＳ Ｐゴシック" charset="0"/>
            </a:endParaRPr>
          </a:p>
          <a:p>
            <a:r>
              <a:rPr lang="en-GB" sz="1200" kern="1200" dirty="0">
                <a:solidFill>
                  <a:schemeClr val="tx1"/>
                </a:solidFill>
                <a:latin typeface="+mn-lt"/>
                <a:ea typeface="MS PGothic" pitchFamily="34" charset="-128"/>
                <a:cs typeface="ＭＳ Ｐゴシック" charset="0"/>
              </a:rPr>
              <a:t>The trainer could do this by demonstration if they are comfortable in doing so</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16</a:t>
            </a:fld>
            <a:endParaRPr lang="en-US" altLang="en-US" dirty="0"/>
          </a:p>
        </p:txBody>
      </p:sp>
    </p:spTree>
    <p:extLst>
      <p:ext uri="{BB962C8B-B14F-4D97-AF65-F5344CB8AC3E}">
        <p14:creationId xmlns:p14="http://schemas.microsoft.com/office/powerpoint/2010/main" val="996679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t>Trainers Note : Hidden slide – duplicated in Session 7 BEC Fraud Case Study.  Unhide slide if Session 7 has not been included in training or this is a standalone CSAM case study.</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The worked example shown is for the IP address which we got as a Whatsmyip search 3 slides ago – the one being used by the author of the slide pack.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Builds - Explain when setting scene – this is a CentralOps response – but many other resources available</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Trainer needs to highlight (builds)–</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1 The IP address searched for</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2 The range the IP address falls in – which is all held by the one company – the netname of the company &amp; who issued it to them – RIPE</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3 The company who holds the IP address – and where they are. Also an email – AND A DOMAIN – NOLIMITNET.EU</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4 Some personal information about the registrant of that domain</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This information collectively will answer the investigative question posed – and the answer will have to be sought from the company NO-LIMIT NETWORK using whatever means necessary to comply with jurisdictional requirements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17</a:t>
            </a:fld>
            <a:endParaRPr lang="en-US" altLang="en-US" dirty="0"/>
          </a:p>
        </p:txBody>
      </p:sp>
    </p:spTree>
    <p:extLst>
      <p:ext uri="{BB962C8B-B14F-4D97-AF65-F5344CB8AC3E}">
        <p14:creationId xmlns:p14="http://schemas.microsoft.com/office/powerpoint/2010/main" val="4070292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t>Trainers Note : Hidden slide – duplicated in Session 7 BEC Fraud Case Study.  Unhide slide if Session 7 has not been included in training or this is a standalone CSAM case study.</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This is an example of having a domain name rather than an IP address. The same type of search can take place using the same internet resources. So where we had an IP address in the previous slide that took up to NO-LIMIT-NET, this is us asking the question the other way round.</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Example continues – we search for the domain NOLIMITNET.EU</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1 GDPR will frustrate us by not returning personal detail</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2 But we will get some technical detail which can be followed up</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3 Along with some information on where the network is based – and contact detail</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18</a:t>
            </a:fld>
            <a:endParaRPr lang="en-US" altLang="en-US" dirty="0"/>
          </a:p>
        </p:txBody>
      </p:sp>
    </p:spTree>
    <p:extLst>
      <p:ext uri="{BB962C8B-B14F-4D97-AF65-F5344CB8AC3E}">
        <p14:creationId xmlns:p14="http://schemas.microsoft.com/office/powerpoint/2010/main" val="210968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auto" latinLnBrk="0" hangingPunct="0">
              <a:lnSpc>
                <a:spcPct val="100000"/>
              </a:lnSpc>
              <a:spcBef>
                <a:spcPts val="0"/>
              </a:spcBef>
              <a:spcAft>
                <a:spcPts val="0"/>
              </a:spcAft>
              <a:buClrTx/>
              <a:buSzTx/>
              <a:buFont typeface="Arial"/>
              <a:buChar char="•"/>
              <a:tabLst/>
              <a:defRPr/>
            </a:pPr>
            <a:r>
              <a:rPr lang="en-GB" b="1" dirty="0"/>
              <a:t>Trainers Note : Hidden slide – duplicated in Session 7 BEC Fraud Case Study.  Unhide slide if Session 7 has not been included in training or this is a standalone CSAM case study.</a:t>
            </a:r>
          </a:p>
          <a:p>
            <a:pPr eaLnBrk="0" hangingPunct="0">
              <a:buFont typeface="Arial"/>
              <a:buChar char="•"/>
            </a:pPr>
            <a:r>
              <a:rPr lang="en-GB" sz="1200" kern="1200" dirty="0">
                <a:solidFill>
                  <a:schemeClr val="tx1"/>
                </a:solidFill>
                <a:latin typeface="+mn-lt"/>
                <a:ea typeface="MS PGothic" pitchFamily="34" charset="-128"/>
                <a:cs typeface="ＭＳ Ｐゴシック" charset="0"/>
              </a:rPr>
              <a:t>Web logging will keep - </a:t>
            </a:r>
            <a:r>
              <a:rPr lang="en-GB" sz="1200" dirty="0">
                <a:latin typeface="Calibri" pitchFamily="34" charset="0"/>
                <a:cs typeface="Arial" charset="0"/>
              </a:rPr>
              <a:t>Your identity (IP address) Date and time you accessed, What you looked at, How long you looked at it, how often you looked, Your browser, Your operating system, How you got to the page</a:t>
            </a:r>
          </a:p>
          <a:p>
            <a:pPr eaLnBrk="0" hangingPunct="0">
              <a:buFont typeface="Arial"/>
              <a:buChar char="•"/>
            </a:pPr>
            <a:endParaRPr lang="en-GB" sz="1200" kern="1200" dirty="0">
              <a:solidFill>
                <a:schemeClr val="tx1"/>
              </a:solidFill>
              <a:latin typeface="Calibri" pitchFamily="34" charset="0"/>
              <a:ea typeface="MS PGothic" pitchFamily="34" charset="-128"/>
              <a:cs typeface="Arial" charset="0"/>
            </a:endParaRPr>
          </a:p>
          <a:p>
            <a:pPr eaLnBrk="0" hangingPunct="0">
              <a:buFont typeface="Arial"/>
              <a:buChar char="•"/>
            </a:pPr>
            <a:r>
              <a:rPr lang="en-GB" sz="1200" kern="1200" dirty="0">
                <a:solidFill>
                  <a:schemeClr val="tx1"/>
                </a:solidFill>
                <a:latin typeface="Calibri" pitchFamily="34" charset="0"/>
                <a:ea typeface="MS PGothic" pitchFamily="34" charset="-128"/>
                <a:cs typeface="Arial" charset="0"/>
              </a:rPr>
              <a:t>Investigators need to be aware that this information is kept and can be used for evidence/intelligence or if it is an investigator visiting within an enquiry, can be used against them if they have not fulfilled legal obligations</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19</a:t>
            </a:fld>
            <a:endParaRPr lang="en-US" altLang="en-US" dirty="0"/>
          </a:p>
        </p:txBody>
      </p:sp>
    </p:spTree>
    <p:extLst>
      <p:ext uri="{BB962C8B-B14F-4D97-AF65-F5344CB8AC3E}">
        <p14:creationId xmlns:p14="http://schemas.microsoft.com/office/powerpoint/2010/main" val="2494578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Session objectives. Delegates should be introduced with what is expected to be achieved by the end of the session.</a:t>
            </a:r>
          </a:p>
          <a:p>
            <a:pPr marL="0" marR="0" lvl="0" indent="0" algn="just" defTabSz="457200" rtl="0" eaLnBrk="0" fontAlgn="base" latinLnBrk="0" hangingPunct="0">
              <a:lnSpc>
                <a:spcPct val="100000"/>
              </a:lnSpc>
              <a:spcBef>
                <a:spcPct val="30000"/>
              </a:spcBef>
              <a:spcAft>
                <a:spcPct val="0"/>
              </a:spcAft>
              <a:buClrTx/>
              <a:buSzTx/>
              <a:buFontTx/>
              <a:buNone/>
              <a:tabLst/>
              <a:defRPr/>
            </a:pPr>
            <a:endParaRPr lang="en-US" dirty="0"/>
          </a:p>
          <a:p>
            <a:pPr algn="just"/>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2</a:t>
            </a:fld>
            <a:endParaRPr lang="en-US" dirty="0"/>
          </a:p>
        </p:txBody>
      </p:sp>
    </p:spTree>
    <p:extLst>
      <p:ext uri="{BB962C8B-B14F-4D97-AF65-F5344CB8AC3E}">
        <p14:creationId xmlns:p14="http://schemas.microsoft.com/office/powerpoint/2010/main" val="1511681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Webmail – numerous providers</a:t>
            </a:r>
          </a:p>
          <a:p>
            <a:r>
              <a:rPr lang="en-GB" dirty="0"/>
              <a:t>User Full registration, mobile number, alternative email address, SMS codes for security and activation, e.g.: Gmail, Hotmail.</a:t>
            </a:r>
          </a:p>
          <a:p>
            <a:r>
              <a:rPr lang="en-GB" dirty="0"/>
              <a:t>Limited registration i.e.: no phone– Proton Mail, Tutanota, Yandex</a:t>
            </a:r>
          </a:p>
          <a:p>
            <a:r>
              <a:rPr lang="en-GB" dirty="0"/>
              <a:t>Temporary – Guerrilla, Email on deck,  Mailproof.</a:t>
            </a:r>
          </a:p>
          <a:p>
            <a:r>
              <a:rPr lang="en-GB" dirty="0"/>
              <a:t>Encryption, Auto deletion,</a:t>
            </a:r>
          </a:p>
        </p:txBody>
      </p:sp>
      <p:sp>
        <p:nvSpPr>
          <p:cNvPr id="4" name="Slide Number Placeholder 3"/>
          <p:cNvSpPr>
            <a:spLocks noGrp="1"/>
          </p:cNvSpPr>
          <p:nvPr>
            <p:ph type="sldNum" sz="quarter" idx="5"/>
          </p:nvPr>
        </p:nvSpPr>
        <p:spPr/>
        <p:txBody>
          <a:bodyPr/>
          <a:lstStyle/>
          <a:p>
            <a:fld id="{09ADFBB1-7B02-4717-AEA4-A0D2A92F6065}" type="slidenum">
              <a:rPr lang="en-GB" smtClean="0"/>
              <a:t>20</a:t>
            </a:fld>
            <a:endParaRPr lang="en-GB" dirty="0"/>
          </a:p>
        </p:txBody>
      </p:sp>
    </p:spTree>
    <p:extLst>
      <p:ext uri="{BB962C8B-B14F-4D97-AF65-F5344CB8AC3E}">
        <p14:creationId xmlns:p14="http://schemas.microsoft.com/office/powerpoint/2010/main" val="125275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Trainers Note : Hidden slide – duplicated in Session 7 BEC Fraud Case Study.  Unhide slide if Session 7 has not been included in training or this is a standalone CSAM case study.</a:t>
            </a:r>
          </a:p>
          <a:p>
            <a:r>
              <a:rPr lang="en-GB" sz="1200" kern="1200" dirty="0">
                <a:solidFill>
                  <a:schemeClr val="tx1"/>
                </a:solidFill>
                <a:latin typeface="+mn-lt"/>
                <a:ea typeface="MS PGothic" pitchFamily="34" charset="-128"/>
                <a:cs typeface="ＭＳ Ｐゴシック" charset="0"/>
              </a:rPr>
              <a:t>Electronic Mail or Email is a method of exchanging digital messages. </a:t>
            </a:r>
          </a:p>
          <a:p>
            <a:r>
              <a:rPr lang="en-GB" sz="1200" kern="1200" dirty="0">
                <a:solidFill>
                  <a:schemeClr val="tx1"/>
                </a:solidFill>
                <a:latin typeface="+mn-lt"/>
                <a:ea typeface="MS PGothic" pitchFamily="34" charset="-128"/>
                <a:cs typeface="ＭＳ Ｐゴシック" charset="0"/>
              </a:rPr>
              <a:t>To the user, </a:t>
            </a:r>
            <a:r>
              <a:rPr lang="en-US" sz="1200" kern="1200" dirty="0">
                <a:solidFill>
                  <a:schemeClr val="tx1"/>
                </a:solidFill>
                <a:latin typeface="+mn-lt"/>
                <a:ea typeface="MS PGothic" pitchFamily="34" charset="-128"/>
                <a:cs typeface="ＭＳ Ｐゴシック" charset="0"/>
              </a:rPr>
              <a:t>It appears that E-mail is passed directly from the sender's machine to the recipient's; however each message typically passes through at least four computers during its lifetime. </a:t>
            </a:r>
          </a:p>
          <a:p>
            <a:pPr lvl="1"/>
            <a:r>
              <a:rPr lang="en-US" sz="1200" kern="1200" dirty="0">
                <a:solidFill>
                  <a:schemeClr val="tx1"/>
                </a:solidFill>
                <a:latin typeface="+mn-lt"/>
                <a:ea typeface="MS PGothic" pitchFamily="34" charset="-128"/>
                <a:cs typeface="+mn-cs"/>
              </a:rPr>
              <a:t>A Message is composed on user’s own computer, then sent to ISP's outgoing SMTP mail server* (Simple Mail Transfer Protocol or SMTP)</a:t>
            </a:r>
            <a:endParaRPr lang="en-GB" sz="1200" kern="1200" dirty="0">
              <a:solidFill>
                <a:schemeClr val="tx1"/>
              </a:solidFill>
              <a:latin typeface="+mn-lt"/>
              <a:ea typeface="MS PGothic" pitchFamily="34" charset="-128"/>
              <a:cs typeface="+mn-cs"/>
            </a:endParaRPr>
          </a:p>
          <a:p>
            <a:pPr lvl="1"/>
            <a:r>
              <a:rPr lang="en-US" sz="1200" kern="1200" dirty="0">
                <a:solidFill>
                  <a:schemeClr val="tx1"/>
                </a:solidFill>
                <a:latin typeface="+mn-lt"/>
                <a:ea typeface="MS PGothic" pitchFamily="34" charset="-128"/>
                <a:cs typeface="+mn-cs"/>
              </a:rPr>
              <a:t>Outgoing ISP forwards e-mail onto recipient’s ISP SMTP mail server*  (SMTP – SMTP)</a:t>
            </a:r>
            <a:endParaRPr lang="en-GB" sz="1200" kern="1200" dirty="0">
              <a:solidFill>
                <a:schemeClr val="tx1"/>
              </a:solidFill>
              <a:latin typeface="+mn-lt"/>
              <a:ea typeface="MS PGothic" pitchFamily="34" charset="-128"/>
              <a:cs typeface="+mn-cs"/>
            </a:endParaRPr>
          </a:p>
          <a:p>
            <a:pPr lvl="1"/>
            <a:r>
              <a:rPr lang="en-US" sz="1200" kern="1200" dirty="0">
                <a:solidFill>
                  <a:schemeClr val="tx1"/>
                </a:solidFill>
                <a:latin typeface="+mn-lt"/>
                <a:ea typeface="MS PGothic" pitchFamily="34" charset="-128"/>
                <a:cs typeface="+mn-cs"/>
              </a:rPr>
              <a:t>Recipient’s mail server finds recipient's incoming mail server (Post Office Protocol or POP3) and delivers message to ‘recipient’s post box’</a:t>
            </a:r>
            <a:endParaRPr lang="en-GB" sz="1200" kern="1200" dirty="0">
              <a:solidFill>
                <a:schemeClr val="tx1"/>
              </a:solidFill>
              <a:latin typeface="+mn-lt"/>
              <a:ea typeface="MS PGothic" pitchFamily="34" charset="-128"/>
              <a:cs typeface="+mn-cs"/>
            </a:endParaRPr>
          </a:p>
          <a:p>
            <a:pPr lvl="1"/>
            <a:r>
              <a:rPr lang="en-US" sz="1200" kern="1200" dirty="0">
                <a:solidFill>
                  <a:schemeClr val="tx1"/>
                </a:solidFill>
                <a:latin typeface="+mn-lt"/>
                <a:ea typeface="MS PGothic" pitchFamily="34" charset="-128"/>
                <a:cs typeface="+mn-cs"/>
              </a:rPr>
              <a:t>Recipient logs onto account and message is retrieved into recipient’s inbox, normally deleting it from the mail server in the process</a:t>
            </a:r>
            <a:endParaRPr lang="en-GB" sz="1200" kern="1200" dirty="0">
              <a:solidFill>
                <a:schemeClr val="tx1"/>
              </a:solidFill>
              <a:latin typeface="+mn-lt"/>
              <a:ea typeface="MS PGothic" pitchFamily="34" charset="-128"/>
              <a:cs typeface="+mn-cs"/>
            </a:endParaRPr>
          </a:p>
          <a:p>
            <a:r>
              <a:rPr lang="en-GB" sz="1200" i="1" kern="1200" dirty="0">
                <a:solidFill>
                  <a:schemeClr val="tx1"/>
                </a:solidFill>
                <a:latin typeface="+mn-lt"/>
                <a:ea typeface="MS PGothic" pitchFamily="34" charset="-128"/>
                <a:cs typeface="ＭＳ Ｐゴシック" charset="0"/>
              </a:rPr>
              <a:t>* Mail server – dedicated computer used to handle mail</a:t>
            </a:r>
            <a:endParaRPr lang="en-GB" sz="1200" kern="1200" dirty="0">
              <a:solidFill>
                <a:schemeClr val="tx1"/>
              </a:solidFill>
              <a:latin typeface="+mn-lt"/>
              <a:ea typeface="MS PGothic" pitchFamily="34" charset="-128"/>
              <a:cs typeface="ＭＳ Ｐゴシック" charset="0"/>
            </a:endParaRPr>
          </a:p>
          <a:p>
            <a:endParaRPr lang="en-GB" sz="1200" kern="1200" dirty="0">
              <a:solidFill>
                <a:schemeClr val="tx1"/>
              </a:solidFill>
              <a:latin typeface="+mn-lt"/>
              <a:ea typeface="MS PGothic" pitchFamily="34" charset="-128"/>
              <a:cs typeface="ＭＳ Ｐゴシック" charset="0"/>
            </a:endParaRPr>
          </a:p>
          <a:p>
            <a:r>
              <a:rPr lang="en-GB" sz="1200" kern="1200" dirty="0">
                <a:solidFill>
                  <a:schemeClr val="tx1"/>
                </a:solidFill>
                <a:latin typeface="+mn-lt"/>
                <a:ea typeface="MS PGothic" pitchFamily="34" charset="-128"/>
                <a:cs typeface="ＭＳ Ｐゴシック" charset="0"/>
              </a:rPr>
              <a:t>This graphic is massively simplified – to aid basic understanding of the process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r>
              <a:rPr lang="en-GB" sz="1200" kern="1200" dirty="0">
                <a:solidFill>
                  <a:schemeClr val="tx1"/>
                </a:solidFill>
                <a:latin typeface="+mn-lt"/>
                <a:ea typeface="MS PGothic" pitchFamily="34" charset="-128"/>
                <a:cs typeface="ＭＳ Ｐゴシック" charset="0"/>
              </a:rPr>
              <a:t>E-mail - The traditional Outlook type mail – sent via SMTP – retrieved via POP3 and once downloaded resident on your own machine</a:t>
            </a:r>
          </a:p>
          <a:p>
            <a:r>
              <a:rPr lang="en-GB" sz="1200" kern="1200" dirty="0">
                <a:solidFill>
                  <a:schemeClr val="tx1"/>
                </a:solidFill>
                <a:latin typeface="+mn-lt"/>
                <a:ea typeface="MS PGothic" pitchFamily="34" charset="-128"/>
                <a:cs typeface="ＭＳ Ｐゴシック" charset="0"/>
              </a:rPr>
              <a:t> </a:t>
            </a:r>
          </a:p>
          <a:p>
            <a:r>
              <a:rPr lang="en-GB" sz="1200" kern="1200" dirty="0">
                <a:solidFill>
                  <a:schemeClr val="tx1"/>
                </a:solidFill>
                <a:latin typeface="+mn-lt"/>
                <a:ea typeface="MS PGothic" pitchFamily="34" charset="-128"/>
                <a:cs typeface="ＭＳ Ｐゴシック" charset="0"/>
              </a:rPr>
              <a:t>Web-based mail</a:t>
            </a:r>
            <a:r>
              <a:rPr lang="en-GB" sz="1200" b="1" kern="1200" dirty="0">
                <a:solidFill>
                  <a:schemeClr val="tx1"/>
                </a:solidFill>
                <a:latin typeface="+mn-lt"/>
                <a:ea typeface="MS PGothic" pitchFamily="34" charset="-128"/>
                <a:cs typeface="ＭＳ Ｐゴシック" charset="0"/>
              </a:rPr>
              <a:t> - </a:t>
            </a:r>
            <a:r>
              <a:rPr lang="en-GB" sz="1200" kern="1200" dirty="0">
                <a:solidFill>
                  <a:schemeClr val="tx1"/>
                </a:solidFill>
                <a:latin typeface="+mn-lt"/>
                <a:ea typeface="MS PGothic" pitchFamily="34" charset="-128"/>
                <a:cs typeface="ＭＳ Ｐゴシック" charset="0"/>
              </a:rPr>
              <a:t>POP3 mail; for instance using Outlook – when you log in you normally download all new mail into you inbox resident on your machine; IMAP mail – ‘true’ web-mail – viewed via your machine but still resident on a remote server – can be organised into folders, etc. but only visible when online.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21</a:t>
            </a:fld>
            <a:endParaRPr lang="en-US" altLang="en-US" dirty="0"/>
          </a:p>
        </p:txBody>
      </p:sp>
    </p:spTree>
    <p:extLst>
      <p:ext uri="{BB962C8B-B14F-4D97-AF65-F5344CB8AC3E}">
        <p14:creationId xmlns:p14="http://schemas.microsoft.com/office/powerpoint/2010/main" val="178813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t>Trainers Note : Hidden slide – duplicated in Session 7 BEC Fraud Case Study.  Unhide slide if Session 7 has not been included in training or this is a standalone CSAM case study.</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The graphics show the content of a mail recovered rom the author’s junk folder – which is a spam/fraudulent email.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A live known example from the trainer’s own mail may assist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22</a:t>
            </a:fld>
            <a:endParaRPr lang="en-US" altLang="en-US" dirty="0"/>
          </a:p>
        </p:txBody>
      </p:sp>
    </p:spTree>
    <p:extLst>
      <p:ext uri="{BB962C8B-B14F-4D97-AF65-F5344CB8AC3E}">
        <p14:creationId xmlns:p14="http://schemas.microsoft.com/office/powerpoint/2010/main" val="2990662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methods for capturing emails and source data.  Data varies from mail providers.  </a:t>
            </a:r>
          </a:p>
          <a:p>
            <a:r>
              <a:rPr lang="en-GB" dirty="0"/>
              <a:t>Example is Gmail, basic information available from message, sender email, cc etc.</a:t>
            </a:r>
          </a:p>
          <a:p>
            <a:r>
              <a:rPr lang="en-GB" b="1" dirty="0"/>
              <a:t>Next slide details source data</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23</a:t>
            </a:fld>
            <a:endParaRPr lang="en-US" altLang="en-US" dirty="0"/>
          </a:p>
        </p:txBody>
      </p:sp>
    </p:spTree>
    <p:extLst>
      <p:ext uri="{BB962C8B-B14F-4D97-AF65-F5344CB8AC3E}">
        <p14:creationId xmlns:p14="http://schemas.microsoft.com/office/powerpoint/2010/main" val="1468770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data provides more information.  Tools available such as MX Toolbox Analyse Headers. Paste source data into field and return for results.</a:t>
            </a:r>
          </a:p>
          <a:p>
            <a:r>
              <a:rPr lang="en-GB" dirty="0"/>
              <a:t>In this example with Gmail the IP addresses are stripped out or obviated for privacy.  This is not the case with all emails.  Also consider the use of proxies when investigating email headers.  Compare with a second analyser as often additional information may be available.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24</a:t>
            </a:fld>
            <a:endParaRPr lang="en-US" altLang="en-US" dirty="0"/>
          </a:p>
        </p:txBody>
      </p:sp>
    </p:spTree>
    <p:extLst>
      <p:ext uri="{BB962C8B-B14F-4D97-AF65-F5344CB8AC3E}">
        <p14:creationId xmlns:p14="http://schemas.microsoft.com/office/powerpoint/2010/main" val="1685103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Operational risk – Facebook algorithms links users/interests/search patterns, therefore its cookies will try to constantly connect profiles and will place cookies on your browser.  </a:t>
            </a:r>
          </a:p>
          <a:p>
            <a:r>
              <a:rPr lang="en-GB" dirty="0"/>
              <a:t>Creating a false identity is in breach of Facebook terms and conditions, therefore a profile is at risk of being deleted or suspended if suspicious activity is identified.</a:t>
            </a:r>
          </a:p>
          <a:p>
            <a:r>
              <a:rPr lang="en-GB" dirty="0"/>
              <a:t>Each profile has a unique id, it is essential when making any data preservation/production request that this ID be provided.</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25</a:t>
            </a:fld>
            <a:endParaRPr lang="en-US" altLang="en-US" dirty="0"/>
          </a:p>
        </p:txBody>
      </p:sp>
    </p:spTree>
    <p:extLst>
      <p:ext uri="{BB962C8B-B14F-4D97-AF65-F5344CB8AC3E}">
        <p14:creationId xmlns:p14="http://schemas.microsoft.com/office/powerpoint/2010/main" val="2448770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Method for establishing profile unique identifier on face book account.</a:t>
            </a:r>
          </a:p>
          <a:p>
            <a:endParaRPr lang="en-GB" dirty="0"/>
          </a:p>
          <a:p>
            <a:r>
              <a:rPr lang="en-GB" dirty="0"/>
              <a:t>To check that it is correct you can paste the number into a browser https://www.facebook.com/100067741216275 it will bring up the account of Lou Forage or https://www.facebook.com/4 will bring up a Facebook founder.</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26</a:t>
            </a:fld>
            <a:endParaRPr lang="en-US" altLang="en-US" dirty="0"/>
          </a:p>
        </p:txBody>
      </p:sp>
    </p:spTree>
    <p:extLst>
      <p:ext uri="{BB962C8B-B14F-4D97-AF65-F5344CB8AC3E}">
        <p14:creationId xmlns:p14="http://schemas.microsoft.com/office/powerpoint/2010/main" val="3215635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Method for establishing friends profile unique identifier (PUID) on face book account.  PUID start with 1000 so "id":"1000 reduces hits on storylines/photos etc which you will get in the results from purely doing “id”.</a:t>
            </a:r>
          </a:p>
          <a:p>
            <a:endParaRPr lang="en-GB" dirty="0"/>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27</a:t>
            </a:fld>
            <a:endParaRPr lang="en-US" altLang="en-US" dirty="0"/>
          </a:p>
        </p:txBody>
      </p:sp>
    </p:spTree>
    <p:extLst>
      <p:ext uri="{BB962C8B-B14F-4D97-AF65-F5344CB8AC3E}">
        <p14:creationId xmlns:p14="http://schemas.microsoft.com/office/powerpoint/2010/main" val="965380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Until changes in privacy legislation and amendments to Skype by Microsoft it was possible to search the last Ip address a user logged into Skype with, through a number of on-line platforms, this is no longer possible, they will return results but they are not accurate and are mainly a platform for advertising monetisation.</a:t>
            </a:r>
          </a:p>
          <a:p>
            <a:r>
              <a:rPr lang="en-GB" dirty="0"/>
              <a:t>It is still possible to track Facebook users by their vanity name or email address. The vanity is the short name that appears in the URL.</a:t>
            </a:r>
          </a:p>
          <a:p>
            <a:r>
              <a:rPr lang="en-GB" dirty="0"/>
              <a:t>In order to undertake this research you will need a Skype account – WARNING do not use a personal account as it is very easy to add the person you are searching as a contact or accidently send an emoji.</a:t>
            </a:r>
          </a:p>
        </p:txBody>
      </p:sp>
      <p:sp>
        <p:nvSpPr>
          <p:cNvPr id="4" name="Slide Number Placeholder 3"/>
          <p:cNvSpPr>
            <a:spLocks noGrp="1"/>
          </p:cNvSpPr>
          <p:nvPr>
            <p:ph type="sldNum" sz="quarter" idx="5"/>
          </p:nvPr>
        </p:nvSpPr>
        <p:spPr/>
        <p:txBody>
          <a:bodyPr/>
          <a:lstStyle/>
          <a:p>
            <a:fld id="{09ADFBB1-7B02-4717-AEA4-A0D2A92F6065}" type="slidenum">
              <a:rPr lang="en-GB" smtClean="0"/>
              <a:t>28</a:t>
            </a:fld>
            <a:endParaRPr lang="en-GB" dirty="0"/>
          </a:p>
        </p:txBody>
      </p:sp>
    </p:spTree>
    <p:extLst>
      <p:ext uri="{BB962C8B-B14F-4D97-AF65-F5344CB8AC3E}">
        <p14:creationId xmlns:p14="http://schemas.microsoft.com/office/powerpoint/2010/main" val="4190222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Multiple tools available for IP V4 &amp; V6 look up, attached are examples a dnschecker.org with and IP V4 address.</a:t>
            </a:r>
          </a:p>
          <a:p>
            <a:r>
              <a:rPr lang="en-GB" dirty="0"/>
              <a:t>It is advisable to undertake two checks as the refresh rate of the data from the registrars is dependant on individual website contracts, e.g. live feed, weekly update, monthly update.</a:t>
            </a:r>
          </a:p>
        </p:txBody>
      </p:sp>
      <p:sp>
        <p:nvSpPr>
          <p:cNvPr id="4" name="Slide Number Placeholder 3"/>
          <p:cNvSpPr>
            <a:spLocks noGrp="1"/>
          </p:cNvSpPr>
          <p:nvPr>
            <p:ph type="sldNum" sz="quarter" idx="5"/>
          </p:nvPr>
        </p:nvSpPr>
        <p:spPr/>
        <p:txBody>
          <a:bodyPr/>
          <a:lstStyle/>
          <a:p>
            <a:fld id="{09ADFBB1-7B02-4717-AEA4-A0D2A92F6065}" type="slidenum">
              <a:rPr lang="en-GB" smtClean="0"/>
              <a:t>29</a:t>
            </a:fld>
            <a:endParaRPr lang="en-GB" dirty="0"/>
          </a:p>
        </p:txBody>
      </p:sp>
    </p:spTree>
    <p:extLst>
      <p:ext uri="{BB962C8B-B14F-4D97-AF65-F5344CB8AC3E}">
        <p14:creationId xmlns:p14="http://schemas.microsoft.com/office/powerpoint/2010/main" val="3441531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Session agenda. Delegates should have a copy of it in their possession.</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a:t>
            </a:fld>
            <a:endParaRPr lang="en-US" dirty="0"/>
          </a:p>
        </p:txBody>
      </p:sp>
    </p:spTree>
    <p:extLst>
      <p:ext uri="{BB962C8B-B14F-4D97-AF65-F5344CB8AC3E}">
        <p14:creationId xmlns:p14="http://schemas.microsoft.com/office/powerpoint/2010/main" val="1038989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exercises should be conducted using domestic legislation and Articles of the Budapest Convention.</a:t>
            </a:r>
          </a:p>
          <a:p>
            <a:r>
              <a:rPr lang="en-GB" dirty="0"/>
              <a:t>In particular delegates will be expected throughout the exercise to be looking at transborder evidence gathering, location of servers.</a:t>
            </a:r>
          </a:p>
          <a:p>
            <a:r>
              <a:rPr lang="en-GB" dirty="0"/>
              <a:t>Delegates should be using domestic templates for data requests or convention templates.</a:t>
            </a:r>
          </a:p>
          <a:p>
            <a:r>
              <a:rPr lang="en-GB" dirty="0"/>
              <a:t>Delegates should consider various routes for International Co-operation/PPP, but primarily consider articles of the Budapest Convention.</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30</a:t>
            </a:fld>
            <a:endParaRPr lang="en-US" altLang="en-US" dirty="0"/>
          </a:p>
        </p:txBody>
      </p:sp>
    </p:spTree>
    <p:extLst>
      <p:ext uri="{BB962C8B-B14F-4D97-AF65-F5344CB8AC3E}">
        <p14:creationId xmlns:p14="http://schemas.microsoft.com/office/powerpoint/2010/main" val="2349972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32</a:t>
            </a:fld>
            <a:endParaRPr lang="en-US" altLang="en-US" dirty="0"/>
          </a:p>
        </p:txBody>
      </p:sp>
    </p:spTree>
    <p:extLst>
      <p:ext uri="{BB962C8B-B14F-4D97-AF65-F5344CB8AC3E}">
        <p14:creationId xmlns:p14="http://schemas.microsoft.com/office/powerpoint/2010/main" val="1423933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This slide should be used for explanation and setup of the exercise.</a:t>
            </a:r>
          </a:p>
          <a:p>
            <a:pPr algn="just"/>
            <a:endParaRPr lang="en-US" dirty="0"/>
          </a:p>
          <a:p>
            <a:pPr algn="just"/>
            <a:r>
              <a:rPr lang="en-US" dirty="0"/>
              <a:t>Case study is envisaged to be a modular one, enabling one, two, four or different number of the groups can work on elements, depending on conditions. Every group, when more then one, will get the same initial reports and case story but it will be dependent on their own decision-making that determines what other elements are provided by the trainer/facilitator.</a:t>
            </a:r>
          </a:p>
          <a:p>
            <a:pPr algn="just"/>
            <a:r>
              <a:rPr lang="en-US" dirty="0"/>
              <a:t>Trainers/facilitators will not provide direction; but may encourage delegates to consider options for the path of investigation and evidence gathering; preparing its part of the case report for the mock trial. </a:t>
            </a:r>
          </a:p>
          <a:p>
            <a:pPr algn="just"/>
            <a:r>
              <a:rPr lang="en-US" dirty="0"/>
              <a:t>Trainers/facilitators will need to adjust how and when the injects are provided to delegates in accordance to the time allocated for the training.</a:t>
            </a:r>
          </a:p>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37</a:t>
            </a:fld>
            <a:endParaRPr lang="en-US" dirty="0"/>
          </a:p>
        </p:txBody>
      </p:sp>
    </p:spTree>
    <p:extLst>
      <p:ext uri="{BB962C8B-B14F-4D97-AF65-F5344CB8AC3E}">
        <p14:creationId xmlns:p14="http://schemas.microsoft.com/office/powerpoint/2010/main" val="3808075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38</a:t>
            </a:fld>
            <a:endParaRPr lang="en-US" dirty="0"/>
          </a:p>
        </p:txBody>
      </p:sp>
    </p:spTree>
    <p:extLst>
      <p:ext uri="{BB962C8B-B14F-4D97-AF65-F5344CB8AC3E}">
        <p14:creationId xmlns:p14="http://schemas.microsoft.com/office/powerpoint/2010/main" val="3831681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39</a:t>
            </a:fld>
            <a:endParaRPr lang="en-US" altLang="en-US" dirty="0"/>
          </a:p>
        </p:txBody>
      </p:sp>
    </p:spTree>
    <p:extLst>
      <p:ext uri="{BB962C8B-B14F-4D97-AF65-F5344CB8AC3E}">
        <p14:creationId xmlns:p14="http://schemas.microsoft.com/office/powerpoint/2010/main" val="444726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 - Google provide under urgent request registration information and recent log-in data, content will take longer.  Pattern of Ip addresses indicate Proxy connection.</a:t>
            </a:r>
          </a:p>
          <a:p>
            <a:r>
              <a:rPr lang="en-US" dirty="0"/>
              <a:t>John - Request made to Microsoft regarding Hotmail account johndoe830@hotmail.com will be a dead end: Microsoft states that the account does not exist anymore. </a:t>
            </a:r>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44</a:t>
            </a:fld>
            <a:endParaRPr lang="en-GB" dirty="0"/>
          </a:p>
        </p:txBody>
      </p:sp>
    </p:spTree>
    <p:extLst>
      <p:ext uri="{BB962C8B-B14F-4D97-AF65-F5344CB8AC3E}">
        <p14:creationId xmlns:p14="http://schemas.microsoft.com/office/powerpoint/2010/main" val="824638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temporary mail service operated from Germany, has strict privacy regime, according to website they keep no records of their users. Request to appfield.net regarding Tempr.email account rick69@sweetxxx.de will be a dead end: </a:t>
            </a:r>
          </a:p>
          <a:p>
            <a:r>
              <a:rPr lang="en-US" dirty="0"/>
              <a:t>Tempr.email states they keep no records of users, emails are stored on the server for 30 days unless deleted by user. Contact : appfield.net Frank Burian, B.Sc. Lutherstraße 26, 09126 Chemnitz, Germany.</a:t>
            </a:r>
          </a:p>
          <a:p>
            <a:endParaRPr lang="en-GB" dirty="0"/>
          </a:p>
          <a:p>
            <a:r>
              <a:rPr lang="en-GB" dirty="0"/>
              <a:t>Tom being used as witness/informant/participating informant in investigation – to be discussed with delegates.</a:t>
            </a:r>
          </a:p>
        </p:txBody>
      </p:sp>
      <p:sp>
        <p:nvSpPr>
          <p:cNvPr id="4" name="Slide Number Placeholder 3"/>
          <p:cNvSpPr>
            <a:spLocks noGrp="1"/>
          </p:cNvSpPr>
          <p:nvPr>
            <p:ph type="sldNum" sz="quarter" idx="5"/>
          </p:nvPr>
        </p:nvSpPr>
        <p:spPr/>
        <p:txBody>
          <a:bodyPr/>
          <a:lstStyle/>
          <a:p>
            <a:fld id="{09ADFBB1-7B02-4717-AEA4-A0D2A92F6065}" type="slidenum">
              <a:rPr lang="en-GB" smtClean="0"/>
              <a:t>45</a:t>
            </a:fld>
            <a:endParaRPr lang="en-GB" dirty="0"/>
          </a:p>
        </p:txBody>
      </p:sp>
    </p:spTree>
    <p:extLst>
      <p:ext uri="{BB962C8B-B14F-4D97-AF65-F5344CB8AC3E}">
        <p14:creationId xmlns:p14="http://schemas.microsoft.com/office/powerpoint/2010/main" val="1526694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Profile Id Required for Facebook data application.</a:t>
            </a:r>
          </a:p>
          <a:p>
            <a:r>
              <a:rPr lang="en-GB" dirty="0"/>
              <a:t>Associates Tom Jones and Tom Emmanuel Jones (the same person)?</a:t>
            </a:r>
          </a:p>
          <a:p>
            <a:r>
              <a:rPr lang="en-GB" dirty="0"/>
              <a:t>Cloud Lord – LEA profile – operational compromise? Dual investigation or previous investigation? Disclosure issue?</a:t>
            </a:r>
          </a:p>
          <a:p>
            <a:r>
              <a:rPr lang="en-GB" dirty="0"/>
              <a:t>What do the IP addresses reveal, historic registration IP Belgium, Netherlands ISP, Skylogic SPA, Italian company satellite services, recent log-in IP addresses relate to different ISP’s/countries, is Sam using a proxy?</a:t>
            </a:r>
          </a:p>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47</a:t>
            </a:fld>
            <a:endParaRPr lang="en-GB" dirty="0"/>
          </a:p>
        </p:txBody>
      </p:sp>
    </p:spTree>
    <p:extLst>
      <p:ext uri="{BB962C8B-B14F-4D97-AF65-F5344CB8AC3E}">
        <p14:creationId xmlns:p14="http://schemas.microsoft.com/office/powerpoint/2010/main" val="41791409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Profile ID Required for Facebook data application.</a:t>
            </a:r>
          </a:p>
          <a:p>
            <a:r>
              <a:rPr lang="en-GB" dirty="0"/>
              <a:t>Associates Tom Jones and Tom Emmanuel Jones (the same person)?</a:t>
            </a:r>
          </a:p>
          <a:p>
            <a:r>
              <a:rPr lang="en-GB" dirty="0"/>
              <a:t>Saved device while old may be relevant during any house or premises search.</a:t>
            </a:r>
          </a:p>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48</a:t>
            </a:fld>
            <a:endParaRPr lang="en-GB" dirty="0"/>
          </a:p>
        </p:txBody>
      </p:sp>
    </p:spTree>
    <p:extLst>
      <p:ext uri="{BB962C8B-B14F-4D97-AF65-F5344CB8AC3E}">
        <p14:creationId xmlns:p14="http://schemas.microsoft.com/office/powerpoint/2010/main" val="31799464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50</a:t>
            </a:fld>
            <a:endParaRPr lang="en-GB" dirty="0"/>
          </a:p>
        </p:txBody>
      </p:sp>
    </p:spTree>
    <p:extLst>
      <p:ext uri="{BB962C8B-B14F-4D97-AF65-F5344CB8AC3E}">
        <p14:creationId xmlns:p14="http://schemas.microsoft.com/office/powerpoint/2010/main" val="1135265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Session agenda. Delegates should have a copy of it in their possession.</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a:t>
            </a:fld>
            <a:endParaRPr lang="en-US" dirty="0"/>
          </a:p>
        </p:txBody>
      </p:sp>
    </p:spTree>
    <p:extLst>
      <p:ext uri="{BB962C8B-B14F-4D97-AF65-F5344CB8AC3E}">
        <p14:creationId xmlns:p14="http://schemas.microsoft.com/office/powerpoint/2010/main" val="4083726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Skype investigation – required n account, run the vanity names and emails against Skype Search, with Facebook account and Skype being linked provided account name and number.</a:t>
            </a:r>
          </a:p>
          <a:p>
            <a:endParaRPr lang="en-GB" dirty="0"/>
          </a:p>
          <a:p>
            <a:r>
              <a:rPr lang="en-GB" dirty="0"/>
              <a:t>Consider the accumulating information, make decisions regarding, evidence, disclosure, special material.</a:t>
            </a:r>
          </a:p>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51</a:t>
            </a:fld>
            <a:endParaRPr lang="en-GB" dirty="0"/>
          </a:p>
        </p:txBody>
      </p:sp>
    </p:spTree>
    <p:extLst>
      <p:ext uri="{BB962C8B-B14F-4D97-AF65-F5344CB8AC3E}">
        <p14:creationId xmlns:p14="http://schemas.microsoft.com/office/powerpoint/2010/main" val="6283807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52</a:t>
            </a:fld>
            <a:endParaRPr lang="en-GB" dirty="0"/>
          </a:p>
        </p:txBody>
      </p:sp>
    </p:spTree>
    <p:extLst>
      <p:ext uri="{BB962C8B-B14F-4D97-AF65-F5344CB8AC3E}">
        <p14:creationId xmlns:p14="http://schemas.microsoft.com/office/powerpoint/2010/main" val="23522169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53</a:t>
            </a:fld>
            <a:endParaRPr lang="en-GB" dirty="0"/>
          </a:p>
        </p:txBody>
      </p:sp>
    </p:spTree>
    <p:extLst>
      <p:ext uri="{BB962C8B-B14F-4D97-AF65-F5344CB8AC3E}">
        <p14:creationId xmlns:p14="http://schemas.microsoft.com/office/powerpoint/2010/main" val="5319609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54</a:t>
            </a:fld>
            <a:endParaRPr lang="en-GB" dirty="0"/>
          </a:p>
        </p:txBody>
      </p:sp>
    </p:spTree>
    <p:extLst>
      <p:ext uri="{BB962C8B-B14F-4D97-AF65-F5344CB8AC3E}">
        <p14:creationId xmlns:p14="http://schemas.microsoft.com/office/powerpoint/2010/main" val="1914272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55</a:t>
            </a:fld>
            <a:endParaRPr lang="en-GB" dirty="0"/>
          </a:p>
        </p:txBody>
      </p:sp>
    </p:spTree>
    <p:extLst>
      <p:ext uri="{BB962C8B-B14F-4D97-AF65-F5344CB8AC3E}">
        <p14:creationId xmlns:p14="http://schemas.microsoft.com/office/powerpoint/2010/main" val="13731399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56</a:t>
            </a:fld>
            <a:endParaRPr lang="en-GB" dirty="0"/>
          </a:p>
        </p:txBody>
      </p:sp>
    </p:spTree>
    <p:extLst>
      <p:ext uri="{BB962C8B-B14F-4D97-AF65-F5344CB8AC3E}">
        <p14:creationId xmlns:p14="http://schemas.microsoft.com/office/powerpoint/2010/main" val="6167153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57</a:t>
            </a:fld>
            <a:endParaRPr lang="en-GB" dirty="0"/>
          </a:p>
        </p:txBody>
      </p:sp>
    </p:spTree>
    <p:extLst>
      <p:ext uri="{BB962C8B-B14F-4D97-AF65-F5344CB8AC3E}">
        <p14:creationId xmlns:p14="http://schemas.microsoft.com/office/powerpoint/2010/main" val="30124651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58</a:t>
            </a:fld>
            <a:endParaRPr lang="en-GB" dirty="0"/>
          </a:p>
        </p:txBody>
      </p:sp>
    </p:spTree>
    <p:extLst>
      <p:ext uri="{BB962C8B-B14F-4D97-AF65-F5344CB8AC3E}">
        <p14:creationId xmlns:p14="http://schemas.microsoft.com/office/powerpoint/2010/main" val="39499076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59</a:t>
            </a:fld>
            <a:endParaRPr lang="en-GB" dirty="0"/>
          </a:p>
        </p:txBody>
      </p:sp>
    </p:spTree>
    <p:extLst>
      <p:ext uri="{BB962C8B-B14F-4D97-AF65-F5344CB8AC3E}">
        <p14:creationId xmlns:p14="http://schemas.microsoft.com/office/powerpoint/2010/main" val="29383770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60</a:t>
            </a:fld>
            <a:endParaRPr lang="en-GB" dirty="0"/>
          </a:p>
        </p:txBody>
      </p:sp>
    </p:spTree>
    <p:extLst>
      <p:ext uri="{BB962C8B-B14F-4D97-AF65-F5344CB8AC3E}">
        <p14:creationId xmlns:p14="http://schemas.microsoft.com/office/powerpoint/2010/main" val="2717543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Session agenda. Delegates should have a copy of it in their possession.</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5</a:t>
            </a:fld>
            <a:endParaRPr lang="en-US" dirty="0"/>
          </a:p>
        </p:txBody>
      </p:sp>
    </p:spTree>
    <p:extLst>
      <p:ext uri="{BB962C8B-B14F-4D97-AF65-F5344CB8AC3E}">
        <p14:creationId xmlns:p14="http://schemas.microsoft.com/office/powerpoint/2010/main" val="23272531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61</a:t>
            </a:fld>
            <a:endParaRPr lang="en-GB" dirty="0"/>
          </a:p>
        </p:txBody>
      </p:sp>
    </p:spTree>
    <p:extLst>
      <p:ext uri="{BB962C8B-B14F-4D97-AF65-F5344CB8AC3E}">
        <p14:creationId xmlns:p14="http://schemas.microsoft.com/office/powerpoint/2010/main" val="27118177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62</a:t>
            </a:fld>
            <a:endParaRPr lang="en-GB" dirty="0"/>
          </a:p>
        </p:txBody>
      </p:sp>
    </p:spTree>
    <p:extLst>
      <p:ext uri="{BB962C8B-B14F-4D97-AF65-F5344CB8AC3E}">
        <p14:creationId xmlns:p14="http://schemas.microsoft.com/office/powerpoint/2010/main" val="27986804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63</a:t>
            </a:fld>
            <a:endParaRPr lang="en-GB" dirty="0"/>
          </a:p>
        </p:txBody>
      </p:sp>
    </p:spTree>
    <p:extLst>
      <p:ext uri="{BB962C8B-B14F-4D97-AF65-F5344CB8AC3E}">
        <p14:creationId xmlns:p14="http://schemas.microsoft.com/office/powerpoint/2010/main" val="16854569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64</a:t>
            </a:fld>
            <a:endParaRPr lang="en-GB" dirty="0"/>
          </a:p>
        </p:txBody>
      </p:sp>
    </p:spTree>
    <p:extLst>
      <p:ext uri="{BB962C8B-B14F-4D97-AF65-F5344CB8AC3E}">
        <p14:creationId xmlns:p14="http://schemas.microsoft.com/office/powerpoint/2010/main" val="42357988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65</a:t>
            </a:fld>
            <a:endParaRPr lang="en-GB" dirty="0"/>
          </a:p>
        </p:txBody>
      </p:sp>
    </p:spTree>
    <p:extLst>
      <p:ext uri="{BB962C8B-B14F-4D97-AF65-F5344CB8AC3E}">
        <p14:creationId xmlns:p14="http://schemas.microsoft.com/office/powerpoint/2010/main" val="28580669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66</a:t>
            </a:fld>
            <a:endParaRPr lang="en-GB" dirty="0"/>
          </a:p>
        </p:txBody>
      </p:sp>
    </p:spTree>
    <p:extLst>
      <p:ext uri="{BB962C8B-B14F-4D97-AF65-F5344CB8AC3E}">
        <p14:creationId xmlns:p14="http://schemas.microsoft.com/office/powerpoint/2010/main" val="38985767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67</a:t>
            </a:fld>
            <a:endParaRPr lang="en-GB" dirty="0"/>
          </a:p>
        </p:txBody>
      </p:sp>
    </p:spTree>
    <p:extLst>
      <p:ext uri="{BB962C8B-B14F-4D97-AF65-F5344CB8AC3E}">
        <p14:creationId xmlns:p14="http://schemas.microsoft.com/office/powerpoint/2010/main" val="2517913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68</a:t>
            </a:fld>
            <a:endParaRPr lang="en-GB" dirty="0"/>
          </a:p>
        </p:txBody>
      </p:sp>
    </p:spTree>
    <p:extLst>
      <p:ext uri="{BB962C8B-B14F-4D97-AF65-F5344CB8AC3E}">
        <p14:creationId xmlns:p14="http://schemas.microsoft.com/office/powerpoint/2010/main" val="5004519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69</a:t>
            </a:fld>
            <a:endParaRPr lang="en-GB" dirty="0"/>
          </a:p>
        </p:txBody>
      </p:sp>
    </p:spTree>
    <p:extLst>
      <p:ext uri="{BB962C8B-B14F-4D97-AF65-F5344CB8AC3E}">
        <p14:creationId xmlns:p14="http://schemas.microsoft.com/office/powerpoint/2010/main" val="25040616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70</a:t>
            </a:fld>
            <a:endParaRPr lang="en-GB" dirty="0"/>
          </a:p>
        </p:txBody>
      </p:sp>
    </p:spTree>
    <p:extLst>
      <p:ext uri="{BB962C8B-B14F-4D97-AF65-F5344CB8AC3E}">
        <p14:creationId xmlns:p14="http://schemas.microsoft.com/office/powerpoint/2010/main" val="2124445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Session agenda. Delegates should have a copy of it in their possession.</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6</a:t>
            </a:fld>
            <a:endParaRPr lang="en-US" dirty="0"/>
          </a:p>
        </p:txBody>
      </p:sp>
    </p:spTree>
    <p:extLst>
      <p:ext uri="{BB962C8B-B14F-4D97-AF65-F5344CB8AC3E}">
        <p14:creationId xmlns:p14="http://schemas.microsoft.com/office/powerpoint/2010/main" val="2002484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71</a:t>
            </a:fld>
            <a:endParaRPr lang="en-GB" dirty="0"/>
          </a:p>
        </p:txBody>
      </p:sp>
    </p:spTree>
    <p:extLst>
      <p:ext uri="{BB962C8B-B14F-4D97-AF65-F5344CB8AC3E}">
        <p14:creationId xmlns:p14="http://schemas.microsoft.com/office/powerpoint/2010/main" val="2973906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DFBB1-7B02-4717-AEA4-A0D2A92F6065}" type="slidenum">
              <a:rPr lang="en-GB" smtClean="0"/>
              <a:t>72</a:t>
            </a:fld>
            <a:endParaRPr lang="en-GB" dirty="0"/>
          </a:p>
        </p:txBody>
      </p:sp>
    </p:spTree>
    <p:extLst>
      <p:ext uri="{BB962C8B-B14F-4D97-AF65-F5344CB8AC3E}">
        <p14:creationId xmlns:p14="http://schemas.microsoft.com/office/powerpoint/2010/main" val="22356879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Go to second presentation</a:t>
            </a:r>
          </a:p>
        </p:txBody>
      </p:sp>
      <p:sp>
        <p:nvSpPr>
          <p:cNvPr id="4" name="Slide Number Placeholder 3"/>
          <p:cNvSpPr>
            <a:spLocks noGrp="1"/>
          </p:cNvSpPr>
          <p:nvPr>
            <p:ph type="sldNum" sz="quarter" idx="5"/>
          </p:nvPr>
        </p:nvSpPr>
        <p:spPr/>
        <p:txBody>
          <a:bodyPr/>
          <a:lstStyle/>
          <a:p>
            <a:fld id="{09ADFBB1-7B02-4717-AEA4-A0D2A92F6065}" type="slidenum">
              <a:rPr lang="en-GB" smtClean="0"/>
              <a:t>74</a:t>
            </a:fld>
            <a:endParaRPr lang="en-GB" dirty="0"/>
          </a:p>
        </p:txBody>
      </p:sp>
    </p:spTree>
    <p:extLst>
      <p:ext uri="{BB962C8B-B14F-4D97-AF65-F5344CB8AC3E}">
        <p14:creationId xmlns:p14="http://schemas.microsoft.com/office/powerpoint/2010/main" val="3624470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FF0000"/>
                </a:solidFill>
              </a:rPr>
              <a:t>Trainers Note</a:t>
            </a:r>
            <a:r>
              <a:rPr lang="en-GB" dirty="0">
                <a:solidFill>
                  <a:srgbClr val="FF0000"/>
                </a:solidFill>
              </a:rPr>
              <a:t>: To avoid duplication of material, </a:t>
            </a:r>
            <a:r>
              <a:rPr lang="en-GB" dirty="0"/>
              <a:t>Devices, Network –MAC addresses, IP addresses, Ports, Internet Protocols, Ipconfig, Whois, webservers and email protocols are detailed in Session 7 introduction to BEC fraud.  If BEC Case study has not been/will not be used in the delivery of your course then the technical slides in presentation Session 8 will need to be provided with this presentation.</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a:t>
            </a:fld>
            <a:endParaRPr lang="en-US" altLang="en-US" dirty="0"/>
          </a:p>
        </p:txBody>
      </p:sp>
    </p:spTree>
    <p:extLst>
      <p:ext uri="{BB962C8B-B14F-4D97-AF65-F5344CB8AC3E}">
        <p14:creationId xmlns:p14="http://schemas.microsoft.com/office/powerpoint/2010/main" val="3954231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exercise will cover various forms of hardware, laptops/phones/Nat storage, as well as virtual components such as cloud storage.</a:t>
            </a:r>
          </a:p>
          <a:p>
            <a:r>
              <a:rPr lang="en-GB" dirty="0"/>
              <a:t>Web services such as email and social media will feature in the exercise.</a:t>
            </a:r>
          </a:p>
          <a:p>
            <a:r>
              <a:rPr lang="en-GB" dirty="0"/>
              <a:t>The delegates will also be expected to consider operational security in relation to the investigation and the legality of actions that are being taken and be able to justify this during the court session.</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a:t>
            </a:fld>
            <a:endParaRPr lang="en-US" altLang="en-US" dirty="0"/>
          </a:p>
        </p:txBody>
      </p:sp>
    </p:spTree>
    <p:extLst>
      <p:ext uri="{BB962C8B-B14F-4D97-AF65-F5344CB8AC3E}">
        <p14:creationId xmlns:p14="http://schemas.microsoft.com/office/powerpoint/2010/main" val="2949564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Trainers Note : Hidden slide – duplicated in Session 7 BEC Fraud Case Study.  Unhide slide if Session 7 has not been included in training or this is a standalone CSAM case study.</a:t>
            </a:r>
          </a:p>
          <a:p>
            <a:r>
              <a:rPr lang="en-GB" dirty="0"/>
              <a:t>Explanation of devices and interconnectivity.</a:t>
            </a:r>
          </a:p>
          <a:p>
            <a:r>
              <a:rPr lang="en-GB" dirty="0"/>
              <a:t>Explanation no limits to borders</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a:t>
            </a:fld>
            <a:endParaRPr lang="en-US" altLang="en-US" dirty="0"/>
          </a:p>
        </p:txBody>
      </p:sp>
    </p:spTree>
    <p:extLst>
      <p:ext uri="{BB962C8B-B14F-4D97-AF65-F5344CB8AC3E}">
        <p14:creationId xmlns:p14="http://schemas.microsoft.com/office/powerpoint/2010/main" val="2949564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0630" y="2735035"/>
            <a:ext cx="6229350" cy="1820636"/>
          </a:xfrm>
        </p:spPr>
        <p:txBody>
          <a:bodyPr anchor="b">
            <a:normAutofit/>
          </a:bodyPr>
          <a:lstStyle>
            <a:lvl1pPr algn="ctr">
              <a:defRPr sz="3500" b="1">
                <a:solidFill>
                  <a:srgbClr val="005E8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30630" y="5216979"/>
            <a:ext cx="3077934" cy="791936"/>
          </a:xfrm>
        </p:spPr>
        <p:txBody>
          <a:bodyPr>
            <a:normAutofit/>
          </a:bodyPr>
          <a:lstStyle>
            <a:lvl1pPr marL="0" indent="0" algn="ctr">
              <a:buNone/>
              <a:defRPr sz="2000" b="1"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56383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45028"/>
            <a:ext cx="2949178" cy="1507671"/>
          </a:xfrm>
        </p:spPr>
        <p:txBody>
          <a:bodyPr anchor="b"/>
          <a:lstStyle>
            <a:lvl1pPr>
              <a:defRPr sz="3200" b="1">
                <a:solidFill>
                  <a:srgbClr val="005E8E"/>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1045028"/>
            <a:ext cx="4629150" cy="5119008"/>
          </a:xfrm>
        </p:spPr>
        <p:txBody>
          <a:bodyPr anchor="t">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612570"/>
            <a:ext cx="2949178" cy="35514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CF8A3FA-4EB1-4A10-9AFE-2313F8D14348}" type="slidenum">
              <a:rPr lang="en-GB" smtClean="0"/>
              <a:t>‹#›</a:t>
            </a:fld>
            <a:endParaRPr lang="en-GB"/>
          </a:p>
        </p:txBody>
      </p:sp>
    </p:spTree>
    <p:extLst>
      <p:ext uri="{BB962C8B-B14F-4D97-AF65-F5344CB8AC3E}">
        <p14:creationId xmlns:p14="http://schemas.microsoft.com/office/powerpoint/2010/main" val="5181557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963499"/>
            <a:ext cx="7886700" cy="1126670"/>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2179863"/>
            <a:ext cx="7886700" cy="3997099"/>
          </a:xfrm>
        </p:spPr>
        <p:txBody>
          <a:bodyPr vert="eaVert"/>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D7EA9C4C-AC6A-490B-A902-7E48F5BEA413}"/>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98088446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11623"/>
            <a:ext cx="1971675" cy="5065339"/>
          </a:xfrm>
        </p:spPr>
        <p:txBody>
          <a:bodyPr vert="eaVert">
            <a:normAutofit/>
          </a:bodyPr>
          <a:lstStyle>
            <a:lvl1pPr>
              <a:defRPr sz="4000">
                <a:solidFill>
                  <a:srgbClr val="005E8E"/>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111623"/>
            <a:ext cx="5800725" cy="5065340"/>
          </a:xfrm>
        </p:spPr>
        <p:txBody>
          <a:bodyPr vert="eaVert"/>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CC09C25C-8921-4FF5-B354-D78C972E2AC3}"/>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418446170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10/07/2024</a:t>
            </a:fld>
            <a:endParaRPr lang="en-GB" dirty="0"/>
          </a:p>
        </p:txBody>
      </p:sp>
      <p:sp>
        <p:nvSpPr>
          <p:cNvPr id="5" name="Footer Placeholder 4">
            <a:extLst>
              <a:ext uri="{FF2B5EF4-FFF2-40B4-BE49-F238E27FC236}">
                <a16:creationId xmlns:a16="http://schemas.microsoft.com/office/drawing/2014/main" id="{8A268102-AF15-496D-8BA6-68A51B185041}"/>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E36EC1A9-0935-48AF-98AC-717D1CEB4CF4}"/>
              </a:ext>
            </a:extLst>
          </p:cNvPr>
          <p:cNvSpPr>
            <a:spLocks noGrp="1"/>
          </p:cNvSpPr>
          <p:nvPr>
            <p:ph type="sldNum" sz="quarter" idx="12"/>
          </p:nvPr>
        </p:nvSpPr>
        <p:spPr>
          <a:xfrm>
            <a:off x="7086600" y="6588125"/>
            <a:ext cx="2057400" cy="285810"/>
          </a:xfrm>
          <a:prstGeom prst="rect">
            <a:avLst/>
          </a:prstGeom>
        </p:spPr>
        <p:txBody>
          <a:bodyPr/>
          <a:lstStyle>
            <a:lvl1pPr>
              <a:defRPr/>
            </a:lvl1pPr>
          </a:lstStyle>
          <a:p>
            <a:fld id="{A4A5ECFF-5C9A-42B4-A985-E4790B0921A2}" type="slidenum">
              <a:rPr lang="en-GB" altLang="en-US"/>
              <a:pPr/>
              <a:t>‹#›</a:t>
            </a:fld>
            <a:endParaRPr lang="en-GB" altLang="en-US" dirty="0"/>
          </a:p>
        </p:txBody>
      </p:sp>
    </p:spTree>
    <p:extLst>
      <p:ext uri="{BB962C8B-B14F-4D97-AF65-F5344CB8AC3E}">
        <p14:creationId xmlns:p14="http://schemas.microsoft.com/office/powerpoint/2010/main" val="1392113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9F79EE9D-52D5-4B6B-99C5-F7B7EF500FFC}"/>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id="{CCA4FC42-7865-44A1-A558-6DAB208B7BBA}"/>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995922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pic>
        <p:nvPicPr>
          <p:cNvPr id="11" name="Picture 2" descr="Asking questions | TeachingEnglish | British Council | BBC">
            <a:extLst>
              <a:ext uri="{FF2B5EF4-FFF2-40B4-BE49-F238E27FC236}">
                <a16:creationId xmlns:a16="http://schemas.microsoft.com/office/drawing/2014/main" id="{4847C7E7-B06A-4BDA-9B87-24735A9E21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0" y="2225616"/>
            <a:ext cx="4572000" cy="279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384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617213"/>
            <a:ext cx="3868340"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617213"/>
            <a:ext cx="3887391"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D8D75C77-33AE-4D9D-81BB-E8443987728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3" name="Text Placeholder 11">
            <a:extLst>
              <a:ext uri="{FF2B5EF4-FFF2-40B4-BE49-F238E27FC236}">
                <a16:creationId xmlns:a16="http://schemas.microsoft.com/office/drawing/2014/main" id="{E8360835-D07D-47DB-8A8D-6D70C8BFA691}"/>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798146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0D344A87-61DB-4835-BEB0-346EDFB422AE}"/>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3458305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0D344A87-61DB-4835-BEB0-346EDFB422AE}"/>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3496614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9DE959-8F66-48C8-9B75-7129AEC57E19}"/>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pic>
        <p:nvPicPr>
          <p:cNvPr id="6" name="Picture 5">
            <a:extLst>
              <a:ext uri="{FF2B5EF4-FFF2-40B4-BE49-F238E27FC236}">
                <a16:creationId xmlns:a16="http://schemas.microsoft.com/office/drawing/2014/main" id="{090E9091-F932-449D-A1EF-35B8A21AFB4E}"/>
              </a:ext>
            </a:extLst>
          </p:cNvPr>
          <p:cNvPicPr>
            <a:picLocks noChangeAspect="1"/>
          </p:cNvPicPr>
          <p:nvPr userDrawn="1"/>
        </p:nvPicPr>
        <p:blipFill>
          <a:blip r:embed="rId2"/>
          <a:stretch>
            <a:fillRect/>
          </a:stretch>
        </p:blipFill>
        <p:spPr>
          <a:xfrm>
            <a:off x="5041214" y="101678"/>
            <a:ext cx="4090771" cy="713294"/>
          </a:xfrm>
          <a:prstGeom prst="rect">
            <a:avLst/>
          </a:prstGeom>
        </p:spPr>
      </p:pic>
      <p:sp>
        <p:nvSpPr>
          <p:cNvPr id="11" name="Content Placeholder 10">
            <a:extLst>
              <a:ext uri="{FF2B5EF4-FFF2-40B4-BE49-F238E27FC236}">
                <a16:creationId xmlns:a16="http://schemas.microsoft.com/office/drawing/2014/main" id="{6FC767A1-DF76-4191-99F0-1311E413B2AA}"/>
              </a:ext>
            </a:extLst>
          </p:cNvPr>
          <p:cNvSpPr>
            <a:spLocks noGrp="1"/>
          </p:cNvSpPr>
          <p:nvPr>
            <p:ph sz="quarter" idx="11"/>
          </p:nvPr>
        </p:nvSpPr>
        <p:spPr>
          <a:xfrm>
            <a:off x="448274" y="1251040"/>
            <a:ext cx="8074025" cy="517525"/>
          </a:xfrm>
        </p:spPr>
        <p:txBody>
          <a:bodyPr>
            <a:normAutofit/>
          </a:bodyPr>
          <a:lstStyle>
            <a:lvl1pPr marL="0" indent="0" algn="ctr">
              <a:buNone/>
              <a:defRPr sz="1600" b="1" baseline="0">
                <a:latin typeface="Calibri" panose="020F0502020204030204" pitchFamily="34" charset="0"/>
              </a:defRPr>
            </a:lvl1pPr>
          </a:lstStyle>
          <a:p>
            <a:pPr lvl="0"/>
            <a:r>
              <a:rPr lang="en-US" dirty="0"/>
              <a:t>Click to edit Master text styles</a:t>
            </a:r>
          </a:p>
        </p:txBody>
      </p:sp>
      <p:sp>
        <p:nvSpPr>
          <p:cNvPr id="13" name="Text Placeholder 12">
            <a:extLst>
              <a:ext uri="{FF2B5EF4-FFF2-40B4-BE49-F238E27FC236}">
                <a16:creationId xmlns:a16="http://schemas.microsoft.com/office/drawing/2014/main" id="{DBE4024A-0EF9-41A2-B175-DDA4AA7DE116}"/>
              </a:ext>
            </a:extLst>
          </p:cNvPr>
          <p:cNvSpPr>
            <a:spLocks noGrp="1"/>
          </p:cNvSpPr>
          <p:nvPr>
            <p:ph type="body" sz="quarter" idx="12"/>
          </p:nvPr>
        </p:nvSpPr>
        <p:spPr>
          <a:xfrm>
            <a:off x="447677" y="2579688"/>
            <a:ext cx="8074024" cy="2673350"/>
          </a:xfrm>
        </p:spPr>
        <p:txBody>
          <a:bodyPr>
            <a:normAutofit/>
          </a:bodyPr>
          <a:lstStyle>
            <a:lvl1pPr marL="0" indent="0" algn="ctr">
              <a:buNone/>
              <a:defRPr sz="3400" b="1" i="0" baseline="0">
                <a:latin typeface="Calibri" panose="020F0502020204030204" pitchFamily="34" charset="0"/>
              </a:defRPr>
            </a:lvl1pPr>
          </a:lstStyle>
          <a:p>
            <a:pPr lvl="0"/>
            <a:endParaRPr lang="en-US" dirty="0"/>
          </a:p>
          <a:p>
            <a:pPr lvl="0"/>
            <a:endParaRPr lang="en-GB" dirty="0"/>
          </a:p>
          <a:p>
            <a:pPr lvl="0"/>
            <a:endParaRPr lang="en-GB" dirty="0"/>
          </a:p>
        </p:txBody>
      </p:sp>
      <p:sp>
        <p:nvSpPr>
          <p:cNvPr id="15" name="Text Placeholder 14">
            <a:extLst>
              <a:ext uri="{FF2B5EF4-FFF2-40B4-BE49-F238E27FC236}">
                <a16:creationId xmlns:a16="http://schemas.microsoft.com/office/drawing/2014/main" id="{7A2FE8F4-0B2F-4B6E-B4B0-927F13D7F719}"/>
              </a:ext>
            </a:extLst>
          </p:cNvPr>
          <p:cNvSpPr>
            <a:spLocks noGrp="1"/>
          </p:cNvSpPr>
          <p:nvPr>
            <p:ph type="body" sz="quarter" idx="13"/>
          </p:nvPr>
        </p:nvSpPr>
        <p:spPr>
          <a:xfrm>
            <a:off x="447675" y="5589588"/>
            <a:ext cx="8074025" cy="604837"/>
          </a:xfrm>
        </p:spPr>
        <p:txBody>
          <a:bodyPr>
            <a:normAutofit/>
          </a:bodyPr>
          <a:lstStyle>
            <a:lvl1pPr marL="0" indent="0" algn="ctr">
              <a:buNone/>
              <a:defRPr sz="1400" baseline="0">
                <a:latin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4134530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845480"/>
          </a:xfrm>
        </p:spPr>
        <p:txBody>
          <a:bodyPr anchor="b">
            <a:normAutofit/>
          </a:bodyPr>
          <a:lstStyle>
            <a:lvl1pPr algn="ctr">
              <a:defRPr sz="4500" b="1">
                <a:solidFill>
                  <a:srgbClr val="005E8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43000" y="4261756"/>
            <a:ext cx="6858000" cy="996043"/>
          </a:xfrm>
        </p:spPr>
        <p:txBody>
          <a:bodyPr/>
          <a:lstStyle>
            <a:lvl1pPr marL="0" indent="0" algn="ctr">
              <a:buNone/>
              <a:defRPr sz="2400" b="1" i="1">
                <a:solidFill>
                  <a:srgbClr val="005E8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Slide Number Placeholder 5">
            <a:extLst>
              <a:ext uri="{FF2B5EF4-FFF2-40B4-BE49-F238E27FC236}">
                <a16:creationId xmlns:a16="http://schemas.microsoft.com/office/drawing/2014/main" id="{0A38B994-6D08-4BA4-AE2D-186DFD1EE049}"/>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118924134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68F01E-E28F-48CF-A919-4F87EC7314AB}"/>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Slide Number Placeholder 4">
            <a:extLst>
              <a:ext uri="{FF2B5EF4-FFF2-40B4-BE49-F238E27FC236}">
                <a16:creationId xmlns:a16="http://schemas.microsoft.com/office/drawing/2014/main" id="{38142138-4AA3-4144-B07B-05168E07F5FA}"/>
              </a:ext>
            </a:extLst>
          </p:cNvPr>
          <p:cNvSpPr>
            <a:spLocks noGrp="1"/>
          </p:cNvSpPr>
          <p:nvPr>
            <p:ph type="sldNum" sz="quarter" idx="12"/>
          </p:nvPr>
        </p:nvSpPr>
        <p:spPr>
          <a:xfrm>
            <a:off x="7086600" y="6588125"/>
            <a:ext cx="2057400" cy="285810"/>
          </a:xfrm>
          <a:prstGeom prst="rect">
            <a:avLst/>
          </a:prstGeom>
        </p:spPr>
        <p:txBody>
          <a:bodyPr/>
          <a:lstStyle>
            <a:lvl1pPr>
              <a:defRPr sz="900" baseline="0">
                <a:latin typeface="Verdana" panose="020B0604030504040204" pitchFamily="34" charset="0"/>
              </a:defRPr>
            </a:lvl1pPr>
          </a:lstStyle>
          <a:p>
            <a:fld id="{49C04F3A-82BD-4011-AADB-1F79FD7DF4BC}" type="slidenum">
              <a:rPr lang="en-GB" smtClean="0"/>
              <a:pPr/>
              <a:t>‹#›</a:t>
            </a:fld>
            <a:endParaRPr lang="en-GB" dirty="0"/>
          </a:p>
        </p:txBody>
      </p:sp>
      <p:sp>
        <p:nvSpPr>
          <p:cNvPr id="11" name="Rectangle 11">
            <a:extLst>
              <a:ext uri="{FF2B5EF4-FFF2-40B4-BE49-F238E27FC236}">
                <a16:creationId xmlns:a16="http://schemas.microsoft.com/office/drawing/2014/main" id="{4E9086BA-5439-49E6-9E91-FC32A560FF1E}"/>
              </a:ext>
            </a:extLst>
          </p:cNvPr>
          <p:cNvSpPr>
            <a:spLocks noChangeArrowheads="1"/>
          </p:cNvSpPr>
          <p:nvPr userDrawn="1"/>
        </p:nvSpPr>
        <p:spPr bwMode="auto">
          <a:xfrm>
            <a:off x="0" y="6622629"/>
            <a:ext cx="39604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900" b="1" baseline="0" dirty="0">
                <a:solidFill>
                  <a:srgbClr val="FFFFFF"/>
                </a:solidFill>
                <a:latin typeface="Verdana" panose="020B0604030504040204" pitchFamily="34" charset="0"/>
              </a:rPr>
              <a:t>www.coe.int/cybercrime			</a:t>
            </a:r>
          </a:p>
        </p:txBody>
      </p:sp>
      <p:sp>
        <p:nvSpPr>
          <p:cNvPr id="15" name="Text Placeholder 11">
            <a:extLst>
              <a:ext uri="{FF2B5EF4-FFF2-40B4-BE49-F238E27FC236}">
                <a16:creationId xmlns:a16="http://schemas.microsoft.com/office/drawing/2014/main" id="{65D2B4B2-A487-46F2-91AA-C4BF2735A54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047415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0562" y="4106085"/>
            <a:ext cx="7886700" cy="1500187"/>
          </a:xfrm>
          <a:prstGeom prst="rect">
            <a:avLst/>
          </a:prstGeom>
        </p:spPr>
        <p:txBody>
          <a:bodyPr anchor="t" anchorCtr="0"/>
          <a:lstStyle>
            <a:lvl1pPr>
              <a:defRPr sz="4000" b="1" i="0" cap="all" baseline="0">
                <a:latin typeface="Calibri (heading)"/>
              </a:defRPr>
            </a:lvl1pPr>
          </a:lstStyle>
          <a:p>
            <a:r>
              <a:rPr lang="en-US" dirty="0"/>
              <a:t>Click to edit Master title style</a:t>
            </a:r>
          </a:p>
        </p:txBody>
      </p:sp>
      <p:sp>
        <p:nvSpPr>
          <p:cNvPr id="3" name="Text Placeholder 2"/>
          <p:cNvSpPr>
            <a:spLocks noGrp="1"/>
          </p:cNvSpPr>
          <p:nvPr>
            <p:ph type="body" idx="1"/>
          </p:nvPr>
        </p:nvSpPr>
        <p:spPr>
          <a:xfrm>
            <a:off x="550562" y="3666226"/>
            <a:ext cx="7886700" cy="439859"/>
          </a:xfrm>
        </p:spPr>
        <p:txBody>
          <a:bodyPr>
            <a:normAutofit/>
          </a:bodyPr>
          <a:lstStyle>
            <a:lvl1pPr marL="0" indent="0">
              <a:buNone/>
              <a:defRPr sz="2000" baseline="0">
                <a:solidFill>
                  <a:schemeClr val="tx1">
                    <a:lumMod val="50000"/>
                    <a:lumOff val="50000"/>
                  </a:schemeClr>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20A8AF00-8302-4EB6-B590-39BD369534EC}"/>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id="{D233DBE3-4DCE-45EA-88E9-4DFE54A70D1C}"/>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952001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F3D9741-60F0-480D-8B47-D9BDE25B27A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9" name="Text Placeholder 11">
            <a:extLst>
              <a:ext uri="{FF2B5EF4-FFF2-40B4-BE49-F238E27FC236}">
                <a16:creationId xmlns:a16="http://schemas.microsoft.com/office/drawing/2014/main" id="{A0DF66FC-D0BD-42D5-88C2-0C899A2415A4}"/>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945462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319841"/>
            <a:ext cx="1971675" cy="4857122"/>
          </a:xfrm>
          <a:prstGeom prst="rect">
            <a:avLst/>
          </a:prstGeom>
        </p:spPr>
        <p:txBody>
          <a:bodyPr vert="eaVert"/>
          <a:lstStyle>
            <a:lvl1pPr>
              <a:defRPr baseline="0">
                <a:latin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1319841"/>
            <a:ext cx="5800725" cy="4857121"/>
          </a:xfrm>
        </p:spPr>
        <p:txBody>
          <a:bodyPr vert="eaVert"/>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B9F9D650-1009-46ED-8222-4EE43ED1429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0" name="Text Placeholder 11">
            <a:extLst>
              <a:ext uri="{FF2B5EF4-FFF2-40B4-BE49-F238E27FC236}">
                <a16:creationId xmlns:a16="http://schemas.microsoft.com/office/drawing/2014/main" id="{5C16D1AC-E422-4575-9A0B-452840BC04C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4272525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85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064303"/>
            <a:ext cx="7886700" cy="1009652"/>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2253343"/>
            <a:ext cx="7886700" cy="3923620"/>
          </a:xfrm>
        </p:spPr>
        <p:txBody>
          <a:bodyPr/>
          <a:lstStyle>
            <a:lvl1pPr>
              <a:defRPr sz="2400" b="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399039375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1257579"/>
          </a:xfrm>
        </p:spPr>
        <p:txBody>
          <a:bodyPr anchor="b">
            <a:normAutofit/>
          </a:bodyPr>
          <a:lstStyle>
            <a:lvl1pPr>
              <a:defRPr sz="4500" b="1">
                <a:solidFill>
                  <a:srgbClr val="005E8E"/>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3110754"/>
            <a:ext cx="7886700" cy="2978898"/>
          </a:xfrm>
          <a:solidFill>
            <a:srgbClr val="005E8E"/>
          </a:solidFill>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48AE3919-D0EC-4ACD-A757-9B1CCECADEE4}"/>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280914146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111624"/>
            <a:ext cx="7886700" cy="898606"/>
          </a:xfrm>
          <a:custGeom>
            <a:avLst/>
            <a:gdLst>
              <a:gd name="connsiteX0" fmla="*/ 0 w 7886700"/>
              <a:gd name="connsiteY0" fmla="*/ 0 h 898606"/>
              <a:gd name="connsiteX1" fmla="*/ 578358 w 7886700"/>
              <a:gd name="connsiteY1" fmla="*/ 0 h 898606"/>
              <a:gd name="connsiteX2" fmla="*/ 1314450 w 7886700"/>
              <a:gd name="connsiteY2" fmla="*/ 0 h 898606"/>
              <a:gd name="connsiteX3" fmla="*/ 1813941 w 7886700"/>
              <a:gd name="connsiteY3" fmla="*/ 0 h 898606"/>
              <a:gd name="connsiteX4" fmla="*/ 2471166 w 7886700"/>
              <a:gd name="connsiteY4" fmla="*/ 0 h 898606"/>
              <a:gd name="connsiteX5" fmla="*/ 2891790 w 7886700"/>
              <a:gd name="connsiteY5" fmla="*/ 0 h 898606"/>
              <a:gd name="connsiteX6" fmla="*/ 3706749 w 7886700"/>
              <a:gd name="connsiteY6" fmla="*/ 0 h 898606"/>
              <a:gd name="connsiteX7" fmla="*/ 4127373 w 7886700"/>
              <a:gd name="connsiteY7" fmla="*/ 0 h 898606"/>
              <a:gd name="connsiteX8" fmla="*/ 4626864 w 7886700"/>
              <a:gd name="connsiteY8" fmla="*/ 0 h 898606"/>
              <a:gd name="connsiteX9" fmla="*/ 5284089 w 7886700"/>
              <a:gd name="connsiteY9" fmla="*/ 0 h 898606"/>
              <a:gd name="connsiteX10" fmla="*/ 6020181 w 7886700"/>
              <a:gd name="connsiteY10" fmla="*/ 0 h 898606"/>
              <a:gd name="connsiteX11" fmla="*/ 6598539 w 7886700"/>
              <a:gd name="connsiteY11" fmla="*/ 0 h 898606"/>
              <a:gd name="connsiteX12" fmla="*/ 7098030 w 7886700"/>
              <a:gd name="connsiteY12" fmla="*/ 0 h 898606"/>
              <a:gd name="connsiteX13" fmla="*/ 7886700 w 7886700"/>
              <a:gd name="connsiteY13" fmla="*/ 0 h 898606"/>
              <a:gd name="connsiteX14" fmla="*/ 7886700 w 7886700"/>
              <a:gd name="connsiteY14" fmla="*/ 449303 h 898606"/>
              <a:gd name="connsiteX15" fmla="*/ 7886700 w 7886700"/>
              <a:gd name="connsiteY15" fmla="*/ 898606 h 898606"/>
              <a:gd name="connsiteX16" fmla="*/ 7150608 w 7886700"/>
              <a:gd name="connsiteY16" fmla="*/ 898606 h 898606"/>
              <a:gd name="connsiteX17" fmla="*/ 6651117 w 7886700"/>
              <a:gd name="connsiteY17" fmla="*/ 898606 h 898606"/>
              <a:gd name="connsiteX18" fmla="*/ 6072759 w 7886700"/>
              <a:gd name="connsiteY18" fmla="*/ 898606 h 898606"/>
              <a:gd name="connsiteX19" fmla="*/ 5415534 w 7886700"/>
              <a:gd name="connsiteY19" fmla="*/ 898606 h 898606"/>
              <a:gd name="connsiteX20" fmla="*/ 4994910 w 7886700"/>
              <a:gd name="connsiteY20" fmla="*/ 898606 h 898606"/>
              <a:gd name="connsiteX21" fmla="*/ 4337685 w 7886700"/>
              <a:gd name="connsiteY21" fmla="*/ 898606 h 898606"/>
              <a:gd name="connsiteX22" fmla="*/ 3680460 w 7886700"/>
              <a:gd name="connsiteY22" fmla="*/ 898606 h 898606"/>
              <a:gd name="connsiteX23" fmla="*/ 3180969 w 7886700"/>
              <a:gd name="connsiteY23" fmla="*/ 898606 h 898606"/>
              <a:gd name="connsiteX24" fmla="*/ 2760345 w 7886700"/>
              <a:gd name="connsiteY24" fmla="*/ 898606 h 898606"/>
              <a:gd name="connsiteX25" fmla="*/ 2181987 w 7886700"/>
              <a:gd name="connsiteY25" fmla="*/ 898606 h 898606"/>
              <a:gd name="connsiteX26" fmla="*/ 1367028 w 7886700"/>
              <a:gd name="connsiteY26" fmla="*/ 898606 h 898606"/>
              <a:gd name="connsiteX27" fmla="*/ 788670 w 7886700"/>
              <a:gd name="connsiteY27" fmla="*/ 898606 h 898606"/>
              <a:gd name="connsiteX28" fmla="*/ 0 w 7886700"/>
              <a:gd name="connsiteY28" fmla="*/ 898606 h 898606"/>
              <a:gd name="connsiteX29" fmla="*/ 0 w 7886700"/>
              <a:gd name="connsiteY29" fmla="*/ 440317 h 898606"/>
              <a:gd name="connsiteX30" fmla="*/ 0 w 7886700"/>
              <a:gd name="connsiteY30" fmla="*/ 0 h 8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6700" h="898606" fill="none" extrusionOk="0">
                <a:moveTo>
                  <a:pt x="0" y="0"/>
                </a:moveTo>
                <a:cubicBezTo>
                  <a:pt x="195292" y="-21074"/>
                  <a:pt x="336224" y="12306"/>
                  <a:pt x="578358" y="0"/>
                </a:cubicBezTo>
                <a:cubicBezTo>
                  <a:pt x="820492" y="-12306"/>
                  <a:pt x="1021439" y="-3393"/>
                  <a:pt x="1314450" y="0"/>
                </a:cubicBezTo>
                <a:cubicBezTo>
                  <a:pt x="1607461" y="3393"/>
                  <a:pt x="1664131" y="10189"/>
                  <a:pt x="1813941" y="0"/>
                </a:cubicBezTo>
                <a:cubicBezTo>
                  <a:pt x="1963751" y="-10189"/>
                  <a:pt x="2181052" y="8295"/>
                  <a:pt x="2471166" y="0"/>
                </a:cubicBezTo>
                <a:cubicBezTo>
                  <a:pt x="2761280" y="-8295"/>
                  <a:pt x="2742339" y="-8290"/>
                  <a:pt x="2891790" y="0"/>
                </a:cubicBezTo>
                <a:cubicBezTo>
                  <a:pt x="3041241" y="8290"/>
                  <a:pt x="3426953" y="31820"/>
                  <a:pt x="3706749" y="0"/>
                </a:cubicBezTo>
                <a:cubicBezTo>
                  <a:pt x="3986545" y="-31820"/>
                  <a:pt x="3929874" y="-485"/>
                  <a:pt x="4127373" y="0"/>
                </a:cubicBezTo>
                <a:cubicBezTo>
                  <a:pt x="4324872" y="485"/>
                  <a:pt x="4497687" y="-2027"/>
                  <a:pt x="4626864" y="0"/>
                </a:cubicBezTo>
                <a:cubicBezTo>
                  <a:pt x="4756041" y="2027"/>
                  <a:pt x="5009808" y="-13914"/>
                  <a:pt x="5284089" y="0"/>
                </a:cubicBezTo>
                <a:cubicBezTo>
                  <a:pt x="5558370" y="13914"/>
                  <a:pt x="5682373" y="-15850"/>
                  <a:pt x="6020181" y="0"/>
                </a:cubicBezTo>
                <a:cubicBezTo>
                  <a:pt x="6357989" y="15850"/>
                  <a:pt x="6326190" y="6280"/>
                  <a:pt x="6598539" y="0"/>
                </a:cubicBezTo>
                <a:cubicBezTo>
                  <a:pt x="6870888" y="-6280"/>
                  <a:pt x="6920085" y="-2213"/>
                  <a:pt x="7098030" y="0"/>
                </a:cubicBezTo>
                <a:cubicBezTo>
                  <a:pt x="7275975" y="2213"/>
                  <a:pt x="7521648" y="29230"/>
                  <a:pt x="7886700" y="0"/>
                </a:cubicBezTo>
                <a:cubicBezTo>
                  <a:pt x="7884721" y="108245"/>
                  <a:pt x="7898948" y="338295"/>
                  <a:pt x="7886700" y="449303"/>
                </a:cubicBezTo>
                <a:cubicBezTo>
                  <a:pt x="7874452" y="560311"/>
                  <a:pt x="7866198" y="726180"/>
                  <a:pt x="7886700" y="898606"/>
                </a:cubicBezTo>
                <a:cubicBezTo>
                  <a:pt x="7678853" y="874656"/>
                  <a:pt x="7460024" y="887112"/>
                  <a:pt x="7150608" y="898606"/>
                </a:cubicBezTo>
                <a:cubicBezTo>
                  <a:pt x="6841192" y="910100"/>
                  <a:pt x="6825168" y="907546"/>
                  <a:pt x="6651117" y="898606"/>
                </a:cubicBezTo>
                <a:cubicBezTo>
                  <a:pt x="6477066" y="889666"/>
                  <a:pt x="6338245" y="897915"/>
                  <a:pt x="6072759" y="898606"/>
                </a:cubicBezTo>
                <a:cubicBezTo>
                  <a:pt x="5807273" y="899297"/>
                  <a:pt x="5675761" y="870279"/>
                  <a:pt x="5415534" y="898606"/>
                </a:cubicBezTo>
                <a:cubicBezTo>
                  <a:pt x="5155307" y="926933"/>
                  <a:pt x="5176474" y="877755"/>
                  <a:pt x="4994910" y="898606"/>
                </a:cubicBezTo>
                <a:cubicBezTo>
                  <a:pt x="4813346" y="919457"/>
                  <a:pt x="4501069" y="884830"/>
                  <a:pt x="4337685" y="898606"/>
                </a:cubicBezTo>
                <a:cubicBezTo>
                  <a:pt x="4174301" y="912382"/>
                  <a:pt x="3931716" y="884060"/>
                  <a:pt x="3680460" y="898606"/>
                </a:cubicBezTo>
                <a:cubicBezTo>
                  <a:pt x="3429205" y="913152"/>
                  <a:pt x="3338025" y="903618"/>
                  <a:pt x="3180969" y="898606"/>
                </a:cubicBezTo>
                <a:cubicBezTo>
                  <a:pt x="3023913" y="893594"/>
                  <a:pt x="2936236" y="907549"/>
                  <a:pt x="2760345" y="898606"/>
                </a:cubicBezTo>
                <a:cubicBezTo>
                  <a:pt x="2584454" y="889663"/>
                  <a:pt x="2356790" y="891915"/>
                  <a:pt x="2181987" y="898606"/>
                </a:cubicBezTo>
                <a:cubicBezTo>
                  <a:pt x="2007184" y="905297"/>
                  <a:pt x="1562870" y="863112"/>
                  <a:pt x="1367028" y="898606"/>
                </a:cubicBezTo>
                <a:cubicBezTo>
                  <a:pt x="1171186" y="934100"/>
                  <a:pt x="1069898" y="902727"/>
                  <a:pt x="788670" y="898606"/>
                </a:cubicBezTo>
                <a:cubicBezTo>
                  <a:pt x="507442" y="894485"/>
                  <a:pt x="223432" y="865317"/>
                  <a:pt x="0" y="898606"/>
                </a:cubicBezTo>
                <a:cubicBezTo>
                  <a:pt x="22844" y="752400"/>
                  <a:pt x="-9782" y="627885"/>
                  <a:pt x="0" y="440317"/>
                </a:cubicBezTo>
                <a:cubicBezTo>
                  <a:pt x="9782" y="252749"/>
                  <a:pt x="-3553" y="147521"/>
                  <a:pt x="0" y="0"/>
                </a:cubicBezTo>
                <a:close/>
              </a:path>
              <a:path w="7886700" h="898606" stroke="0" extrusionOk="0">
                <a:moveTo>
                  <a:pt x="0" y="0"/>
                </a:moveTo>
                <a:cubicBezTo>
                  <a:pt x="122704" y="14500"/>
                  <a:pt x="317424" y="3930"/>
                  <a:pt x="499491" y="0"/>
                </a:cubicBezTo>
                <a:cubicBezTo>
                  <a:pt x="681558" y="-3930"/>
                  <a:pt x="919994" y="31237"/>
                  <a:pt x="1314450" y="0"/>
                </a:cubicBezTo>
                <a:cubicBezTo>
                  <a:pt x="1708906" y="-31237"/>
                  <a:pt x="1647307" y="14438"/>
                  <a:pt x="1735074" y="0"/>
                </a:cubicBezTo>
                <a:cubicBezTo>
                  <a:pt x="1822841" y="-14438"/>
                  <a:pt x="2274496" y="6385"/>
                  <a:pt x="2550033" y="0"/>
                </a:cubicBezTo>
                <a:cubicBezTo>
                  <a:pt x="2825570" y="-6385"/>
                  <a:pt x="2990687" y="8444"/>
                  <a:pt x="3286125" y="0"/>
                </a:cubicBezTo>
                <a:cubicBezTo>
                  <a:pt x="3581563" y="-8444"/>
                  <a:pt x="3668821" y="21012"/>
                  <a:pt x="3785616" y="0"/>
                </a:cubicBezTo>
                <a:cubicBezTo>
                  <a:pt x="3902411" y="-21012"/>
                  <a:pt x="4194431" y="-25005"/>
                  <a:pt x="4363974" y="0"/>
                </a:cubicBezTo>
                <a:cubicBezTo>
                  <a:pt x="4533517" y="25005"/>
                  <a:pt x="4742928" y="-7804"/>
                  <a:pt x="4863465" y="0"/>
                </a:cubicBezTo>
                <a:cubicBezTo>
                  <a:pt x="4984002" y="7804"/>
                  <a:pt x="5316896" y="15003"/>
                  <a:pt x="5520690" y="0"/>
                </a:cubicBezTo>
                <a:cubicBezTo>
                  <a:pt x="5724485" y="-15003"/>
                  <a:pt x="5971797" y="7127"/>
                  <a:pt x="6335649" y="0"/>
                </a:cubicBezTo>
                <a:cubicBezTo>
                  <a:pt x="6699501" y="-7127"/>
                  <a:pt x="6649666" y="-6972"/>
                  <a:pt x="6756273" y="0"/>
                </a:cubicBezTo>
                <a:cubicBezTo>
                  <a:pt x="6862880" y="6972"/>
                  <a:pt x="7550410" y="-48378"/>
                  <a:pt x="7886700" y="0"/>
                </a:cubicBezTo>
                <a:cubicBezTo>
                  <a:pt x="7882019" y="111801"/>
                  <a:pt x="7876831" y="271665"/>
                  <a:pt x="7886700" y="422345"/>
                </a:cubicBezTo>
                <a:cubicBezTo>
                  <a:pt x="7896569" y="573026"/>
                  <a:pt x="7907020" y="694044"/>
                  <a:pt x="7886700" y="898606"/>
                </a:cubicBezTo>
                <a:cubicBezTo>
                  <a:pt x="7747996" y="930222"/>
                  <a:pt x="7472638" y="868425"/>
                  <a:pt x="7229475" y="898606"/>
                </a:cubicBezTo>
                <a:cubicBezTo>
                  <a:pt x="6986313" y="928787"/>
                  <a:pt x="6878421" y="880582"/>
                  <a:pt x="6572250" y="898606"/>
                </a:cubicBezTo>
                <a:cubicBezTo>
                  <a:pt x="6266079" y="916630"/>
                  <a:pt x="6274525" y="892700"/>
                  <a:pt x="6151626" y="898606"/>
                </a:cubicBezTo>
                <a:cubicBezTo>
                  <a:pt x="6028727" y="904512"/>
                  <a:pt x="5873470" y="891715"/>
                  <a:pt x="5652135" y="898606"/>
                </a:cubicBezTo>
                <a:cubicBezTo>
                  <a:pt x="5430800" y="905497"/>
                  <a:pt x="5370996" y="882266"/>
                  <a:pt x="5152644" y="898606"/>
                </a:cubicBezTo>
                <a:cubicBezTo>
                  <a:pt x="4934292" y="914946"/>
                  <a:pt x="4789638" y="923991"/>
                  <a:pt x="4574286" y="898606"/>
                </a:cubicBezTo>
                <a:cubicBezTo>
                  <a:pt x="4358934" y="873221"/>
                  <a:pt x="4277605" y="915043"/>
                  <a:pt x="4153662" y="898606"/>
                </a:cubicBezTo>
                <a:cubicBezTo>
                  <a:pt x="4029719" y="882169"/>
                  <a:pt x="3761634" y="913647"/>
                  <a:pt x="3575304" y="898606"/>
                </a:cubicBezTo>
                <a:cubicBezTo>
                  <a:pt x="3388974" y="883565"/>
                  <a:pt x="2977800" y="938274"/>
                  <a:pt x="2760345" y="898606"/>
                </a:cubicBezTo>
                <a:cubicBezTo>
                  <a:pt x="2542890" y="858938"/>
                  <a:pt x="2283708" y="876132"/>
                  <a:pt x="2103120" y="898606"/>
                </a:cubicBezTo>
                <a:cubicBezTo>
                  <a:pt x="1922533" y="921080"/>
                  <a:pt x="1782115" y="876537"/>
                  <a:pt x="1524762" y="898606"/>
                </a:cubicBezTo>
                <a:cubicBezTo>
                  <a:pt x="1267409" y="920675"/>
                  <a:pt x="1295275" y="906150"/>
                  <a:pt x="1104138" y="898606"/>
                </a:cubicBezTo>
                <a:cubicBezTo>
                  <a:pt x="913001" y="891062"/>
                  <a:pt x="367820" y="865925"/>
                  <a:pt x="0" y="898606"/>
                </a:cubicBezTo>
                <a:cubicBezTo>
                  <a:pt x="8530" y="790428"/>
                  <a:pt x="-19458" y="589111"/>
                  <a:pt x="0" y="476261"/>
                </a:cubicBezTo>
                <a:cubicBezTo>
                  <a:pt x="19458" y="363412"/>
                  <a:pt x="-7196" y="134630"/>
                  <a:pt x="0" y="0"/>
                </a:cubicBezTo>
                <a:close/>
              </a:path>
            </a:pathLst>
          </a:custGeom>
          <a:ln w="38100">
            <a:solidFill>
              <a:srgbClr val="005E8E"/>
            </a:solidFill>
            <a:extLst>
              <a:ext uri="{C807C97D-BFC1-408E-A445-0C87EB9F89A2}">
                <ask:lineSketchStyleProps xmlns:ask="http://schemas.microsoft.com/office/drawing/2018/sketchyshapes" sd="971909512">
                  <ask:type>
                    <ask:lineSketchFreehand/>
                  </ask:type>
                </ask:lineSketchStyleProps>
              </a:ext>
            </a:extLst>
          </a:ln>
        </p:spPr>
        <p:txBody>
          <a:bodyPr>
            <a:normAutofit/>
          </a:bodyPr>
          <a:lstStyle>
            <a:lvl1pPr>
              <a:defRPr sz="4000" b="1">
                <a:solidFill>
                  <a:srgbClr val="005E8E"/>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2114549"/>
            <a:ext cx="3886200" cy="4062413"/>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14549"/>
            <a:ext cx="3886200" cy="4062414"/>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D8427B9-7570-4D50-9A1B-571BB5D3B2A7}"/>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15589510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944221"/>
            <a:ext cx="7886700" cy="1022352"/>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7459" y="1966573"/>
            <a:ext cx="3868340" cy="823912"/>
          </a:xfrm>
          <a:solidFill>
            <a:srgbClr val="005E8E"/>
          </a:solidFill>
        </p:spPr>
        <p:txBody>
          <a:bodyPr anchor="b"/>
          <a:lstStyle>
            <a:lvl1pPr marL="0" indent="0">
              <a:buNone/>
              <a:defRPr sz="2400" b="1"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873829"/>
            <a:ext cx="3868340" cy="3315834"/>
          </a:xfrm>
        </p:spPr>
        <p:txBody>
          <a:bodyPr/>
          <a:lstStyle>
            <a:lvl1pPr>
              <a:lnSpc>
                <a:spcPct val="100000"/>
              </a:lnSpc>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7959" y="1966573"/>
            <a:ext cx="3887391" cy="823912"/>
          </a:xfrm>
          <a:solidFill>
            <a:srgbClr val="005E8E"/>
          </a:solidFill>
        </p:spPr>
        <p:txBody>
          <a:bodyPr anchor="b"/>
          <a:lstStyle>
            <a:lvl1pPr marL="0" indent="0">
              <a:buNone/>
              <a:defRPr sz="2400" b="1"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873827"/>
            <a:ext cx="3887391" cy="3315835"/>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25768BDF-CF8C-4E6A-B64D-4BAED37CF42E}"/>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192409036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001941"/>
            <a:ext cx="7886700" cy="1325563"/>
          </a:xfrm>
        </p:spPr>
        <p:txBody>
          <a:bodyPr>
            <a:normAutofit/>
          </a:bodyPr>
          <a:lstStyle>
            <a:lvl1pPr>
              <a:defRPr sz="4000" b="1">
                <a:solidFill>
                  <a:srgbClr val="005E8E"/>
                </a:solidFill>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09BEDAF7-EDB4-4016-918B-530B329B1011}"/>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270737838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7CAF8D5-8C09-46D3-AF32-2EB2FE3A7DEF}"/>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1840314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7459" y="1048871"/>
            <a:ext cx="2949178" cy="1375922"/>
          </a:xfrm>
        </p:spPr>
        <p:txBody>
          <a:bodyPr anchor="b"/>
          <a:lstStyle>
            <a:lvl1pPr>
              <a:defRPr sz="3200" b="1">
                <a:solidFill>
                  <a:srgbClr val="005E8E"/>
                </a:solidFill>
              </a:defRPr>
            </a:lvl1pPr>
          </a:lstStyle>
          <a:p>
            <a:r>
              <a:rPr lang="en-US"/>
              <a:t>Click to edit Master title style</a:t>
            </a:r>
            <a:endParaRPr lang="en-US" dirty="0"/>
          </a:p>
        </p:txBody>
      </p:sp>
      <p:sp>
        <p:nvSpPr>
          <p:cNvPr id="3" name="Content Placeholder 2"/>
          <p:cNvSpPr>
            <a:spLocks noGrp="1"/>
          </p:cNvSpPr>
          <p:nvPr>
            <p:ph idx="1"/>
          </p:nvPr>
        </p:nvSpPr>
        <p:spPr>
          <a:xfrm>
            <a:off x="3887391" y="1048871"/>
            <a:ext cx="4629150" cy="5090672"/>
          </a:xfrm>
        </p:spPr>
        <p:txBody>
          <a:bodyPr/>
          <a:lstStyle>
            <a:lvl1pPr>
              <a:defRPr sz="2400"/>
            </a:lvl1pPr>
            <a:lvl2pPr>
              <a:defRPr sz="24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582471"/>
            <a:ext cx="2949178" cy="3557072"/>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5">
            <a:extLst>
              <a:ext uri="{FF2B5EF4-FFF2-40B4-BE49-F238E27FC236}">
                <a16:creationId xmlns:a16="http://schemas.microsoft.com/office/drawing/2014/main" id="{EA9B1BD2-9498-4D9E-A752-27AD4491298C}"/>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170969221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45142"/>
            <a:ext cx="7886700" cy="10776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2212521"/>
            <a:ext cx="7886700" cy="39644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E324CDE4-C7C6-433A-8DD4-DA42A6990985}"/>
              </a:ext>
            </a:extLst>
          </p:cNvPr>
          <p:cNvSpPr>
            <a:spLocks noGrp="1"/>
          </p:cNvSpPr>
          <p:nvPr>
            <p:ph type="sldNum" sz="quarter" idx="4"/>
          </p:nvPr>
        </p:nvSpPr>
        <p:spPr>
          <a:xfrm>
            <a:off x="3543300" y="6356351"/>
            <a:ext cx="2057400" cy="365125"/>
          </a:xfrm>
          <a:prstGeom prst="rect">
            <a:avLst/>
          </a:prstGeom>
        </p:spPr>
        <p:txBody>
          <a:bodyPr/>
          <a:lstStyle>
            <a:lvl1pPr algn="ctr">
              <a:defRPr>
                <a:solidFill>
                  <a:schemeClr val="bg1"/>
                </a:solidFill>
              </a:defRPr>
            </a:lvl1pPr>
          </a:lstStyle>
          <a:p>
            <a:fld id="{DCF8A3FA-4EB1-4A10-9AFE-2313F8D14348}" type="slidenum">
              <a:rPr lang="en-GB" smtClean="0"/>
              <a:pPr/>
              <a:t>‹#›</a:t>
            </a:fld>
            <a:endParaRPr lang="en-GB" dirty="0"/>
          </a:p>
        </p:txBody>
      </p:sp>
      <p:sp>
        <p:nvSpPr>
          <p:cNvPr id="6" name="Rectangle 5">
            <a:extLst>
              <a:ext uri="{FF2B5EF4-FFF2-40B4-BE49-F238E27FC236}">
                <a16:creationId xmlns:a16="http://schemas.microsoft.com/office/drawing/2014/main" id="{141A16B8-4F8C-47A1-ADD7-CDC1A5C2BEB9}"/>
              </a:ext>
            </a:extLst>
          </p:cNvPr>
          <p:cNvSpPr/>
          <p:nvPr userDrawn="1"/>
        </p:nvSpPr>
        <p:spPr>
          <a:xfrm>
            <a:off x="0" y="-26988"/>
            <a:ext cx="9144000"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7" name="Picture 4">
            <a:extLst>
              <a:ext uri="{FF2B5EF4-FFF2-40B4-BE49-F238E27FC236}">
                <a16:creationId xmlns:a16="http://schemas.microsoft.com/office/drawing/2014/main" id="{711159AA-BD26-4414-A278-ED552D2C17D6}"/>
              </a:ext>
            </a:extLst>
          </p:cNvPr>
          <p:cNvPicPr>
            <a:picLocks noChangeAspect="1" noChangeArrowheads="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99" y="-22225"/>
            <a:ext cx="1322388" cy="107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394CC8FD-7316-47BD-B812-B01D12B19A41}"/>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endParaRPr lang="en-GB" dirty="0"/>
          </a:p>
        </p:txBody>
      </p:sp>
      <p:sp>
        <p:nvSpPr>
          <p:cNvPr id="9" name="Rectangle 11">
            <a:extLst>
              <a:ext uri="{FF2B5EF4-FFF2-40B4-BE49-F238E27FC236}">
                <a16:creationId xmlns:a16="http://schemas.microsoft.com/office/drawing/2014/main" id="{A8EECEE1-FA1E-4D99-A138-AB3F7C1084E4}"/>
              </a:ext>
            </a:extLst>
          </p:cNvPr>
          <p:cNvSpPr>
            <a:spLocks noChangeArrowheads="1"/>
          </p:cNvSpPr>
          <p:nvPr userDrawn="1"/>
        </p:nvSpPr>
        <p:spPr bwMode="auto">
          <a:xfrm>
            <a:off x="-60382" y="6596936"/>
            <a:ext cx="32176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900" b="1" i="0" baseline="0" dirty="0">
                <a:solidFill>
                  <a:srgbClr val="FFFFFF"/>
                </a:solidFill>
                <a:latin typeface="Verdana" panose="020B0604030504040204" pitchFamily="34" charset="0"/>
                <a:ea typeface="Verdana" panose="020B0604030504040204" pitchFamily="34" charset="0"/>
              </a:rPr>
              <a:t>www.coe.int/cybercrime			</a:t>
            </a:r>
          </a:p>
        </p:txBody>
      </p:sp>
      <p:sp>
        <p:nvSpPr>
          <p:cNvPr id="10" name="Slide Number Placeholder 4">
            <a:extLst>
              <a:ext uri="{FF2B5EF4-FFF2-40B4-BE49-F238E27FC236}">
                <a16:creationId xmlns:a16="http://schemas.microsoft.com/office/drawing/2014/main" id="{31105476-47B5-49E4-862F-3D17CE1F5D52}"/>
              </a:ext>
            </a:extLst>
          </p:cNvPr>
          <p:cNvSpPr txBox="1">
            <a:spLocks/>
          </p:cNvSpPr>
          <p:nvPr userDrawn="1"/>
        </p:nvSpPr>
        <p:spPr>
          <a:xfrm>
            <a:off x="7086600" y="6588125"/>
            <a:ext cx="2057400" cy="28581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9C04F3A-82BD-4011-AADB-1F79FD7DF4BC}" type="slidenum">
              <a:rPr lang="en-GB" sz="900" b="1" smtClean="0">
                <a:solidFill>
                  <a:schemeClr val="bg1"/>
                </a:solidFill>
                <a:latin typeface="Verdana" panose="020B0604030504040204" pitchFamily="34" charset="0"/>
                <a:ea typeface="Verdana" panose="020B0604030504040204" pitchFamily="34" charset="0"/>
              </a:rPr>
              <a:pPr algn="r"/>
              <a:t>‹#›</a:t>
            </a:fld>
            <a:endParaRPr lang="en-GB" sz="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8444597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676" r:id="rId19"/>
    <p:sldLayoutId id="2147483672" r:id="rId20"/>
    <p:sldLayoutId id="2147483663" r:id="rId21"/>
    <p:sldLayoutId id="2147483666" r:id="rId22"/>
    <p:sldLayoutId id="2147483671" r:id="rId23"/>
    <p:sldLayoutId id="2147483681" r:id="rId24"/>
  </p:sldLayoutIdLst>
  <p:hf hdr="0" ftr="0" dt="0"/>
  <p:txStyles>
    <p:title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41.jp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hyperlink" Target="mailto:samtheman8300@gmail.com" TargetMode="External"/><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hyperlink" Target="mailto:samtheman8300@gmail.com" TargetMode="External"/><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hyperlink" Target="mailto:rick69@sweetxxx.de"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mailto:johndoe830@hotmail.com" TargetMode="External"/><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hyperlink" Target="mailto:matteo.lucchetti@coe.int"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sp>
        <p:nvSpPr>
          <p:cNvPr id="2057" name="Rectangle 2">
            <a:extLst>
              <a:ext uri="{FF2B5EF4-FFF2-40B4-BE49-F238E27FC236}">
                <a16:creationId xmlns:a16="http://schemas.microsoft.com/office/drawing/2014/main" id="{D192EA30-54CE-4062-B518-E86D1D7BEC69}"/>
              </a:ext>
            </a:extLst>
          </p:cNvPr>
          <p:cNvSpPr>
            <a:spLocks noChangeArrowheads="1"/>
          </p:cNvSpPr>
          <p:nvPr/>
        </p:nvSpPr>
        <p:spPr bwMode="auto">
          <a:xfrm>
            <a:off x="162694" y="5185573"/>
            <a:ext cx="3209771"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GB" altLang="en-US" sz="1600" b="1" dirty="0">
                <a:latin typeface="+mn-lt"/>
              </a:rPr>
              <a:t>Session 7</a:t>
            </a:r>
          </a:p>
          <a:p>
            <a:pPr algn="ctr">
              <a:buNone/>
            </a:pPr>
            <a:r>
              <a:rPr lang="en-US" sz="1400" b="1" dirty="0"/>
              <a:t>Introduction to the CASM Investigation Exercise Case Study and Mock Trial </a:t>
            </a:r>
            <a:endParaRPr lang="en-US" sz="1600" dirty="0"/>
          </a:p>
        </p:txBody>
      </p:sp>
      <p:sp>
        <p:nvSpPr>
          <p:cNvPr id="10" name="Rectangle 2">
            <a:extLst>
              <a:ext uri="{FF2B5EF4-FFF2-40B4-BE49-F238E27FC236}">
                <a16:creationId xmlns:a16="http://schemas.microsoft.com/office/drawing/2014/main" id="{DF1503B2-B0B3-4330-9439-3D5954CA1625}"/>
              </a:ext>
            </a:extLst>
          </p:cNvPr>
          <p:cNvSpPr>
            <a:spLocks noChangeArrowheads="1"/>
          </p:cNvSpPr>
          <p:nvPr/>
        </p:nvSpPr>
        <p:spPr bwMode="auto">
          <a:xfrm>
            <a:off x="162694" y="2937387"/>
            <a:ext cx="612011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a:buNone/>
            </a:pPr>
            <a:r>
              <a:rPr lang="en-US" sz="2800" b="1" dirty="0"/>
              <a:t>Advanced Cybercrime and Electronic Evidence Training Course for Prosecutors and Judges </a:t>
            </a:r>
            <a:endParaRPr lang="en-US"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
        <p:nvSpPr>
          <p:cNvPr id="14" name="Content Placeholder 13">
            <a:extLst>
              <a:ext uri="{FF2B5EF4-FFF2-40B4-BE49-F238E27FC236}">
                <a16:creationId xmlns:a16="http://schemas.microsoft.com/office/drawing/2014/main" id="{77FF4E35-B421-410B-8887-876DD806FF8C}"/>
              </a:ext>
            </a:extLst>
          </p:cNvPr>
          <p:cNvSpPr>
            <a:spLocks noGrp="1"/>
          </p:cNvSpPr>
          <p:nvPr>
            <p:ph idx="4294967295"/>
          </p:nvPr>
        </p:nvSpPr>
        <p:spPr>
          <a:xfrm>
            <a:off x="914400" y="1320800"/>
            <a:ext cx="8229600" cy="4856163"/>
          </a:xfrm>
          <a:prstGeom prst="rect">
            <a:avLst/>
          </a:prstGeom>
          <a:ln/>
        </p:spPr>
        <p:txBody>
          <a:bodyPr/>
          <a:lstStyle/>
          <a:p>
            <a:r>
              <a:rPr lang="en-GB" dirty="0"/>
              <a:t>Hardware</a:t>
            </a:r>
          </a:p>
          <a:p>
            <a:r>
              <a:rPr lang="en-GB" dirty="0"/>
              <a:t>Software</a:t>
            </a:r>
          </a:p>
        </p:txBody>
      </p:sp>
      <p:pic>
        <p:nvPicPr>
          <p:cNvPr id="15" name="Picture 14" descr="Screen Shot 2017-05-30 at 21.52.09.png">
            <a:extLst>
              <a:ext uri="{FF2B5EF4-FFF2-40B4-BE49-F238E27FC236}">
                <a16:creationId xmlns:a16="http://schemas.microsoft.com/office/drawing/2014/main" id="{AC320B7D-DC07-4E98-ABEF-867AB4948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834" y="2680686"/>
            <a:ext cx="7058332" cy="2885158"/>
          </a:xfrm>
          <a:prstGeom prst="rect">
            <a:avLst/>
          </a:prstGeom>
          <a:ln>
            <a:solidFill>
              <a:srgbClr val="5B9BD5"/>
            </a:solidFill>
          </a:ln>
        </p:spPr>
      </p:pic>
    </p:spTree>
    <p:extLst>
      <p:ext uri="{BB962C8B-B14F-4D97-AF65-F5344CB8AC3E}">
        <p14:creationId xmlns:p14="http://schemas.microsoft.com/office/powerpoint/2010/main" val="1092779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pic>
        <p:nvPicPr>
          <p:cNvPr id="24" name="Bild 3">
            <a:extLst>
              <a:ext uri="{FF2B5EF4-FFF2-40B4-BE49-F238E27FC236}">
                <a16:creationId xmlns:a16="http://schemas.microsoft.com/office/drawing/2014/main" id="{67BDD526-2B88-43EE-AECC-24837441788B}"/>
              </a:ext>
            </a:extLst>
          </p:cNvPr>
          <p:cNvPicPr>
            <a:picLocks noChangeAspect="1"/>
          </p:cNvPicPr>
          <p:nvPr/>
        </p:nvPicPr>
        <p:blipFill>
          <a:blip r:embed="rId3"/>
          <a:stretch>
            <a:fillRect/>
          </a:stretch>
        </p:blipFill>
        <p:spPr>
          <a:xfrm>
            <a:off x="0" y="1265191"/>
            <a:ext cx="9144000" cy="5116137"/>
          </a:xfrm>
          <a:prstGeom prst="rect">
            <a:avLst/>
          </a:prstGeom>
        </p:spPr>
      </p:pic>
    </p:spTree>
    <p:extLst>
      <p:ext uri="{BB962C8B-B14F-4D97-AF65-F5344CB8AC3E}">
        <p14:creationId xmlns:p14="http://schemas.microsoft.com/office/powerpoint/2010/main" val="1193386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a:p>
            <a:pPr algn="r"/>
            <a:endParaRPr lang="en-GB"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0" y="1270000"/>
            <a:ext cx="8461375" cy="5183188"/>
          </a:xfrm>
        </p:spPr>
        <p:txBody>
          <a:bodyPr/>
          <a:lstStyle/>
          <a:p>
            <a:pPr marL="0" indent="0">
              <a:buNone/>
            </a:pPr>
            <a:r>
              <a:rPr lang="en-GB" dirty="0"/>
              <a:t>Network terminology</a:t>
            </a:r>
          </a:p>
          <a:p>
            <a:r>
              <a:rPr lang="en-GB" sz="2400" b="1" dirty="0">
                <a:solidFill>
                  <a:srgbClr val="0070C0"/>
                </a:solidFill>
              </a:rPr>
              <a:t>IP Address </a:t>
            </a:r>
            <a:r>
              <a:rPr lang="en-GB" sz="2400" dirty="0"/>
              <a:t>– unique identifier on a network *</a:t>
            </a:r>
          </a:p>
          <a:p>
            <a:r>
              <a:rPr lang="en-GB" sz="2400" b="1" dirty="0">
                <a:solidFill>
                  <a:srgbClr val="0070C0"/>
                </a:solidFill>
              </a:rPr>
              <a:t>Port</a:t>
            </a:r>
            <a:r>
              <a:rPr lang="en-GB" sz="2400" dirty="0"/>
              <a:t> – an endpoint for network communication</a:t>
            </a:r>
          </a:p>
          <a:p>
            <a:pPr lvl="1"/>
            <a:r>
              <a:rPr lang="en-GB" sz="2000" dirty="0"/>
              <a:t>Are virtual – don’t actually exist (65,536 of them)</a:t>
            </a:r>
          </a:p>
          <a:p>
            <a:pPr lvl="1"/>
            <a:r>
              <a:rPr lang="en-GB" sz="2000" dirty="0"/>
              <a:t>Allow different applications on the same computer to utilise network resources – e.g. </a:t>
            </a:r>
          </a:p>
          <a:p>
            <a:pPr lvl="2"/>
            <a:r>
              <a:rPr lang="en-GB" sz="1800" dirty="0"/>
              <a:t>Web browsing (HTTP)		Port 80</a:t>
            </a:r>
          </a:p>
          <a:p>
            <a:pPr lvl="2"/>
            <a:r>
              <a:rPr lang="en-GB" sz="1800" dirty="0"/>
              <a:t>Secure web browsing (HTTPS)	Port 443</a:t>
            </a:r>
          </a:p>
          <a:p>
            <a:pPr lvl="2"/>
            <a:r>
              <a:rPr lang="en-GB" sz="1800" dirty="0"/>
              <a:t>Simple mail (SMTP)		Port 25</a:t>
            </a:r>
          </a:p>
          <a:p>
            <a:r>
              <a:rPr lang="en-GB" sz="2400" dirty="0"/>
              <a:t>TCP </a:t>
            </a:r>
            <a:r>
              <a:rPr lang="en-GB" sz="2400" b="1" dirty="0">
                <a:solidFill>
                  <a:srgbClr val="0070C0"/>
                </a:solidFill>
              </a:rPr>
              <a:t>‘Socket’ </a:t>
            </a:r>
            <a:r>
              <a:rPr lang="en-GB" sz="2400" dirty="0"/>
              <a:t>– combination of IP address plus port</a:t>
            </a:r>
          </a:p>
        </p:txBody>
      </p:sp>
    </p:spTree>
    <p:extLst>
      <p:ext uri="{BB962C8B-B14F-4D97-AF65-F5344CB8AC3E}">
        <p14:creationId xmlns:p14="http://schemas.microsoft.com/office/powerpoint/2010/main" val="347238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0" y="1289050"/>
            <a:ext cx="8642350" cy="5183188"/>
          </a:xfrm>
        </p:spPr>
        <p:txBody>
          <a:bodyPr/>
          <a:lstStyle/>
          <a:p>
            <a:pPr algn="just"/>
            <a:r>
              <a:rPr lang="en-GB" b="1" dirty="0">
                <a:solidFill>
                  <a:srgbClr val="0070C0"/>
                </a:solidFill>
              </a:rPr>
              <a:t>TCP – Transmission Control Protocol</a:t>
            </a:r>
          </a:p>
          <a:p>
            <a:pPr algn="just"/>
            <a:r>
              <a:rPr lang="en-GB" b="1" dirty="0">
                <a:solidFill>
                  <a:srgbClr val="0070C0"/>
                </a:solidFill>
              </a:rPr>
              <a:t>IP – Internet Protocol</a:t>
            </a:r>
          </a:p>
          <a:p>
            <a:pPr lvl="1" algn="just"/>
            <a:r>
              <a:rPr lang="en-GB" dirty="0"/>
              <a:t>There are others!</a:t>
            </a:r>
          </a:p>
          <a:p>
            <a:pPr algn="just"/>
            <a:r>
              <a:rPr lang="en-GB" dirty="0"/>
              <a:t>Together they specify how data is exchanged on a network providing the end-to-end communication, making them reliable</a:t>
            </a:r>
          </a:p>
          <a:p>
            <a:pPr algn="just"/>
            <a:r>
              <a:rPr lang="en-GB" b="1" dirty="0">
                <a:solidFill>
                  <a:srgbClr val="0070C0"/>
                </a:solidFill>
              </a:rPr>
              <a:t>TCP</a:t>
            </a:r>
            <a:r>
              <a:rPr lang="en-GB" dirty="0"/>
              <a:t> – creates channels, manages assembly &amp; disassembly of </a:t>
            </a:r>
            <a:r>
              <a:rPr lang="en-GB" b="1" dirty="0">
                <a:solidFill>
                  <a:srgbClr val="0070C0"/>
                </a:solidFill>
              </a:rPr>
              <a:t>packets </a:t>
            </a:r>
            <a:r>
              <a:rPr lang="en-GB" dirty="0"/>
              <a:t>at each end</a:t>
            </a:r>
          </a:p>
          <a:p>
            <a:pPr algn="just"/>
            <a:r>
              <a:rPr lang="en-GB" b="1" dirty="0">
                <a:solidFill>
                  <a:srgbClr val="0070C0"/>
                </a:solidFill>
              </a:rPr>
              <a:t>IP</a:t>
            </a:r>
            <a:r>
              <a:rPr lang="en-GB" dirty="0"/>
              <a:t> – defines how to address &amp; route each </a:t>
            </a:r>
            <a:r>
              <a:rPr lang="en-GB" b="1" dirty="0">
                <a:solidFill>
                  <a:srgbClr val="0070C0"/>
                </a:solidFill>
              </a:rPr>
              <a:t>packet</a:t>
            </a:r>
          </a:p>
        </p:txBody>
      </p:sp>
    </p:spTree>
    <p:extLst>
      <p:ext uri="{BB962C8B-B14F-4D97-AF65-F5344CB8AC3E}">
        <p14:creationId xmlns:p14="http://schemas.microsoft.com/office/powerpoint/2010/main" val="3603535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0" y="1260475"/>
            <a:ext cx="8642350" cy="5183188"/>
          </a:xfrm>
        </p:spPr>
        <p:txBody>
          <a:bodyPr/>
          <a:lstStyle/>
          <a:p>
            <a:r>
              <a:rPr lang="en-GB" dirty="0"/>
              <a:t>Every computer in a network has to have a unique ID to send &amp; receive data – an IP address</a:t>
            </a:r>
          </a:p>
          <a:p>
            <a:pPr marL="0" indent="0" algn="ctr">
              <a:buNone/>
            </a:pPr>
            <a:r>
              <a:rPr lang="en-GB" b="1" dirty="0">
                <a:solidFill>
                  <a:srgbClr val="0070C0"/>
                </a:solidFill>
              </a:rPr>
              <a:t>IPv4 addresses</a:t>
            </a:r>
          </a:p>
          <a:p>
            <a:pPr marL="0" indent="0" algn="ctr">
              <a:buNone/>
            </a:pPr>
            <a:r>
              <a:rPr lang="en-GB" b="1" dirty="0">
                <a:solidFill>
                  <a:srgbClr val="FF0000"/>
                </a:solidFill>
              </a:rPr>
              <a:t>213.43.112.45</a:t>
            </a:r>
          </a:p>
          <a:p>
            <a:pPr marL="0" indent="0" algn="ctr">
              <a:buNone/>
            </a:pPr>
            <a:r>
              <a:rPr lang="en-GB" b="1" dirty="0">
                <a:solidFill>
                  <a:srgbClr val="0070C0"/>
                </a:solidFill>
              </a:rPr>
              <a:t>IPv6 addresses</a:t>
            </a:r>
          </a:p>
          <a:p>
            <a:pPr marL="0" indent="0" algn="ctr">
              <a:buNone/>
            </a:pPr>
            <a:r>
              <a:rPr lang="is-IS" b="1" dirty="0">
                <a:solidFill>
                  <a:srgbClr val="FF0000"/>
                </a:solidFill>
              </a:rPr>
              <a:t>2600:1403:0002:029c:0000:0000:0000:2add</a:t>
            </a:r>
          </a:p>
          <a:p>
            <a:pPr marL="0" indent="0" algn="ctr">
              <a:buNone/>
            </a:pPr>
            <a:endParaRPr lang="en-GB" dirty="0"/>
          </a:p>
          <a:p>
            <a:r>
              <a:rPr lang="en-GB" dirty="0"/>
              <a:t>IPv4 are running out – IPv6 are becoming more common as a result</a:t>
            </a:r>
          </a:p>
        </p:txBody>
      </p:sp>
    </p:spTree>
    <p:extLst>
      <p:ext uri="{BB962C8B-B14F-4D97-AF65-F5344CB8AC3E}">
        <p14:creationId xmlns:p14="http://schemas.microsoft.com/office/powerpoint/2010/main" val="363380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0" y="1270000"/>
            <a:ext cx="8642350" cy="5183188"/>
          </a:xfrm>
        </p:spPr>
        <p:txBody>
          <a:bodyPr/>
          <a:lstStyle/>
          <a:p>
            <a:r>
              <a:rPr lang="en-GB" dirty="0"/>
              <a:t>Private v Public addresses</a:t>
            </a:r>
          </a:p>
          <a:p>
            <a:pPr lvl="1"/>
            <a:r>
              <a:rPr lang="en-GB" dirty="0"/>
              <a:t>Public IP addresses – used across the internet</a:t>
            </a:r>
          </a:p>
          <a:p>
            <a:pPr lvl="1"/>
            <a:r>
              <a:rPr lang="en-GB" dirty="0"/>
              <a:t>Private IP addresses – used in private networks</a:t>
            </a:r>
          </a:p>
          <a:p>
            <a:pPr lvl="1"/>
            <a:r>
              <a:rPr lang="en-GB" dirty="0"/>
              <a:t>There are certain IP address ranges that are ‘private’</a:t>
            </a:r>
          </a:p>
        </p:txBody>
      </p:sp>
      <p:pic>
        <p:nvPicPr>
          <p:cNvPr id="7" name="Picture 6">
            <a:extLst>
              <a:ext uri="{FF2B5EF4-FFF2-40B4-BE49-F238E27FC236}">
                <a16:creationId xmlns:a16="http://schemas.microsoft.com/office/drawing/2014/main" id="{BF30EB99-9E19-471C-8DBA-9821EAE9FDCE}"/>
              </a:ext>
            </a:extLst>
          </p:cNvPr>
          <p:cNvPicPr>
            <a:picLocks noChangeAspect="1"/>
          </p:cNvPicPr>
          <p:nvPr/>
        </p:nvPicPr>
        <p:blipFill>
          <a:blip r:embed="rId3"/>
          <a:stretch>
            <a:fillRect/>
          </a:stretch>
        </p:blipFill>
        <p:spPr>
          <a:xfrm>
            <a:off x="1286371" y="3861669"/>
            <a:ext cx="6571257" cy="1992575"/>
          </a:xfrm>
          <a:prstGeom prst="rect">
            <a:avLst/>
          </a:prstGeom>
          <a:ln>
            <a:solidFill>
              <a:srgbClr val="0070C0"/>
            </a:solidFill>
          </a:ln>
        </p:spPr>
      </p:pic>
    </p:spTree>
    <p:extLst>
      <p:ext uri="{BB962C8B-B14F-4D97-AF65-F5344CB8AC3E}">
        <p14:creationId xmlns:p14="http://schemas.microsoft.com/office/powerpoint/2010/main" val="6151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0" y="1268413"/>
            <a:ext cx="8642350" cy="1654175"/>
          </a:xfrm>
        </p:spPr>
        <p:txBody>
          <a:bodyPr/>
          <a:lstStyle/>
          <a:p>
            <a:r>
              <a:rPr lang="en-GB" dirty="0"/>
              <a:t>Command prompt  &gt; ipconfig /all</a:t>
            </a:r>
            <a:endParaRPr lang="en-GB" b="1" dirty="0"/>
          </a:p>
        </p:txBody>
      </p:sp>
      <p:pic>
        <p:nvPicPr>
          <p:cNvPr id="3" name="Picture 2">
            <a:extLst>
              <a:ext uri="{FF2B5EF4-FFF2-40B4-BE49-F238E27FC236}">
                <a16:creationId xmlns:a16="http://schemas.microsoft.com/office/drawing/2014/main" id="{0EA8CA3E-FBAC-46FE-831B-7D5D3D72F9DF}"/>
              </a:ext>
            </a:extLst>
          </p:cNvPr>
          <p:cNvPicPr>
            <a:picLocks noChangeAspect="1"/>
          </p:cNvPicPr>
          <p:nvPr/>
        </p:nvPicPr>
        <p:blipFill>
          <a:blip r:embed="rId3"/>
          <a:stretch>
            <a:fillRect/>
          </a:stretch>
        </p:blipFill>
        <p:spPr>
          <a:xfrm>
            <a:off x="107504" y="1836795"/>
            <a:ext cx="8892480" cy="4473517"/>
          </a:xfrm>
          <a:prstGeom prst="rect">
            <a:avLst/>
          </a:prstGeom>
        </p:spPr>
      </p:pic>
      <p:sp>
        <p:nvSpPr>
          <p:cNvPr id="4" name="Rectangle 3">
            <a:extLst>
              <a:ext uri="{FF2B5EF4-FFF2-40B4-BE49-F238E27FC236}">
                <a16:creationId xmlns:a16="http://schemas.microsoft.com/office/drawing/2014/main" id="{CDA97717-835D-4AF8-9241-2596FC92DECE}"/>
              </a:ext>
            </a:extLst>
          </p:cNvPr>
          <p:cNvSpPr/>
          <p:nvPr/>
        </p:nvSpPr>
        <p:spPr>
          <a:xfrm>
            <a:off x="4211960" y="3501008"/>
            <a:ext cx="4536504" cy="576064"/>
          </a:xfrm>
          <a:prstGeom prst="rect">
            <a:avLst/>
          </a:prstGeom>
          <a:noFill/>
          <a:ln w="57150" cap="flat" cmpd="sng" algn="ctr">
            <a:noFill/>
            <a:prstDash val="solid"/>
            <a:miter lim="800000"/>
          </a:ln>
          <a:effectLst/>
          <a:extLst>
            <a:ext uri="{91240B29-F687-4F45-9708-019B960494DF}">
              <a14:hiddenLine xmlns:a14="http://schemas.microsoft.com/office/drawing/2010/main" w="5715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0212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pic>
        <p:nvPicPr>
          <p:cNvPr id="4" name="Content Placeholder 3">
            <a:extLst>
              <a:ext uri="{FF2B5EF4-FFF2-40B4-BE49-F238E27FC236}">
                <a16:creationId xmlns:a16="http://schemas.microsoft.com/office/drawing/2014/main" id="{31CE546A-0738-4037-A84C-6EBD77217D0E}"/>
              </a:ext>
            </a:extLst>
          </p:cNvPr>
          <p:cNvPicPr>
            <a:picLocks noGrp="1" noChangeAspect="1"/>
          </p:cNvPicPr>
          <p:nvPr>
            <p:ph idx="4294967295"/>
          </p:nvPr>
        </p:nvPicPr>
        <p:blipFill>
          <a:blip r:embed="rId3"/>
          <a:stretch>
            <a:fillRect/>
          </a:stretch>
        </p:blipFill>
        <p:spPr>
          <a:xfrm>
            <a:off x="4895850" y="1287463"/>
            <a:ext cx="4248150" cy="5072062"/>
          </a:xfrm>
          <a:prstGeom prst="rect">
            <a:avLst/>
          </a:prstGeom>
          <a:ln>
            <a:solidFill>
              <a:srgbClr val="0070C0"/>
            </a:solidFill>
          </a:ln>
        </p:spPr>
      </p:pic>
      <p:sp>
        <p:nvSpPr>
          <p:cNvPr id="5" name="Rectangle 4">
            <a:extLst>
              <a:ext uri="{FF2B5EF4-FFF2-40B4-BE49-F238E27FC236}">
                <a16:creationId xmlns:a16="http://schemas.microsoft.com/office/drawing/2014/main" id="{898D11F3-E180-43C1-8750-F7457ED067D1}"/>
              </a:ext>
            </a:extLst>
          </p:cNvPr>
          <p:cNvSpPr/>
          <p:nvPr/>
        </p:nvSpPr>
        <p:spPr>
          <a:xfrm>
            <a:off x="3837864" y="1456860"/>
            <a:ext cx="936104" cy="144016"/>
          </a:xfrm>
          <a:prstGeom prst="rect">
            <a:avLst/>
          </a:prstGeom>
          <a:noFill/>
          <a:ln w="38100" cap="flat" cmpd="sng" algn="ctr">
            <a:noFill/>
            <a:prstDash val="solid"/>
            <a:miter lim="800000"/>
          </a:ln>
          <a:effectLst/>
          <a:extLst>
            <a:ext uri="{91240B29-F687-4F45-9708-019B960494DF}">
              <a14:hiddenLine xmlns:a14="http://schemas.microsoft.com/office/drawing/2010/main" w="381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B16BF418-6DD9-48EB-B0AE-8F4E213EC122}"/>
              </a:ext>
            </a:extLst>
          </p:cNvPr>
          <p:cNvPicPr>
            <a:picLocks noChangeAspect="1"/>
          </p:cNvPicPr>
          <p:nvPr/>
        </p:nvPicPr>
        <p:blipFill>
          <a:blip r:embed="rId4"/>
          <a:stretch>
            <a:fillRect/>
          </a:stretch>
        </p:blipFill>
        <p:spPr>
          <a:xfrm>
            <a:off x="69850" y="6173147"/>
            <a:ext cx="2667000" cy="371475"/>
          </a:xfrm>
          <a:prstGeom prst="rect">
            <a:avLst/>
          </a:prstGeom>
        </p:spPr>
      </p:pic>
      <p:sp>
        <p:nvSpPr>
          <p:cNvPr id="13" name="Rectangle 12">
            <a:extLst>
              <a:ext uri="{FF2B5EF4-FFF2-40B4-BE49-F238E27FC236}">
                <a16:creationId xmlns:a16="http://schemas.microsoft.com/office/drawing/2014/main" id="{762F54C6-DB6E-4F9A-950F-25967D36C222}"/>
              </a:ext>
            </a:extLst>
          </p:cNvPr>
          <p:cNvSpPr/>
          <p:nvPr/>
        </p:nvSpPr>
        <p:spPr>
          <a:xfrm>
            <a:off x="3311562" y="2043682"/>
            <a:ext cx="1548470" cy="432048"/>
          </a:xfrm>
          <a:prstGeom prst="rect">
            <a:avLst/>
          </a:prstGeom>
          <a:noFill/>
          <a:ln w="38100" cap="flat" cmpd="sng" algn="ctr">
            <a:noFill/>
            <a:prstDash val="solid"/>
            <a:miter lim="800000"/>
          </a:ln>
          <a:effectLst/>
          <a:extLst>
            <a:ext uri="{91240B29-F687-4F45-9708-019B960494DF}">
              <a14:hiddenLine xmlns:a14="http://schemas.microsoft.com/office/drawing/2010/main" w="381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452FCBE4-2165-4FA1-9203-4575286293C8}"/>
              </a:ext>
            </a:extLst>
          </p:cNvPr>
          <p:cNvSpPr/>
          <p:nvPr/>
        </p:nvSpPr>
        <p:spPr>
          <a:xfrm>
            <a:off x="3323496" y="3306048"/>
            <a:ext cx="2760672" cy="876358"/>
          </a:xfrm>
          <a:prstGeom prst="rect">
            <a:avLst/>
          </a:prstGeom>
          <a:noFill/>
          <a:ln w="38100" cap="flat" cmpd="sng" algn="ctr">
            <a:noFill/>
            <a:prstDash val="solid"/>
            <a:miter lim="800000"/>
          </a:ln>
          <a:effectLst/>
          <a:extLst>
            <a:ext uri="{91240B29-F687-4F45-9708-019B960494DF}">
              <a14:hiddenLine xmlns:a14="http://schemas.microsoft.com/office/drawing/2010/main" w="381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D03D7BF3-F0B8-498F-831E-2AA153905930}"/>
              </a:ext>
            </a:extLst>
          </p:cNvPr>
          <p:cNvSpPr/>
          <p:nvPr/>
        </p:nvSpPr>
        <p:spPr>
          <a:xfrm>
            <a:off x="3323496" y="5194491"/>
            <a:ext cx="2760672" cy="699266"/>
          </a:xfrm>
          <a:prstGeom prst="rect">
            <a:avLst/>
          </a:prstGeom>
          <a:noFill/>
          <a:ln w="38100" cap="flat" cmpd="sng" algn="ctr">
            <a:noFill/>
            <a:prstDash val="solid"/>
            <a:miter lim="800000"/>
          </a:ln>
          <a:effectLst/>
          <a:extLst>
            <a:ext uri="{91240B29-F687-4F45-9708-019B960494DF}">
              <a14:hiddenLine xmlns:a14="http://schemas.microsoft.com/office/drawing/2010/main" w="381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C9704686-CC69-4465-9AE8-5419A27D750C}"/>
              </a:ext>
            </a:extLst>
          </p:cNvPr>
          <p:cNvSpPr txBox="1"/>
          <p:nvPr/>
        </p:nvSpPr>
        <p:spPr>
          <a:xfrm>
            <a:off x="6876256" y="1344202"/>
            <a:ext cx="2159794" cy="369332"/>
          </a:xfrm>
          <a:prstGeom prst="rect">
            <a:avLst/>
          </a:prstGeom>
          <a:noFill/>
          <a:ln/>
        </p:spPr>
        <p:txBody>
          <a:bodyPr wrap="square" rtlCol="0">
            <a:spAutoFit/>
          </a:bodyPr>
          <a:lstStyle/>
          <a:p>
            <a:r>
              <a:rPr lang="en-GB" b="1" dirty="0">
                <a:solidFill>
                  <a:srgbClr val="FF0000"/>
                </a:solidFill>
              </a:rPr>
              <a:t>IP Address searched</a:t>
            </a:r>
          </a:p>
        </p:txBody>
      </p:sp>
      <p:sp>
        <p:nvSpPr>
          <p:cNvPr id="16" name="TextBox 15">
            <a:extLst>
              <a:ext uri="{FF2B5EF4-FFF2-40B4-BE49-F238E27FC236}">
                <a16:creationId xmlns:a16="http://schemas.microsoft.com/office/drawing/2014/main" id="{253BFFA5-CA98-4DC5-ACC6-B44037FC6834}"/>
              </a:ext>
            </a:extLst>
          </p:cNvPr>
          <p:cNvSpPr txBox="1"/>
          <p:nvPr/>
        </p:nvSpPr>
        <p:spPr>
          <a:xfrm>
            <a:off x="6872019" y="2037504"/>
            <a:ext cx="2159794" cy="1200329"/>
          </a:xfrm>
          <a:prstGeom prst="rect">
            <a:avLst/>
          </a:prstGeom>
          <a:noFill/>
          <a:ln/>
        </p:spPr>
        <p:txBody>
          <a:bodyPr wrap="square" rtlCol="0">
            <a:spAutoFit/>
          </a:bodyPr>
          <a:lstStyle/>
          <a:p>
            <a:r>
              <a:rPr lang="en-GB" b="1" dirty="0">
                <a:solidFill>
                  <a:srgbClr val="FF0000"/>
                </a:solidFill>
              </a:rPr>
              <a:t>IP Address range the address comes from &amp; some company information</a:t>
            </a:r>
          </a:p>
        </p:txBody>
      </p:sp>
      <p:sp>
        <p:nvSpPr>
          <p:cNvPr id="17" name="TextBox 16">
            <a:extLst>
              <a:ext uri="{FF2B5EF4-FFF2-40B4-BE49-F238E27FC236}">
                <a16:creationId xmlns:a16="http://schemas.microsoft.com/office/drawing/2014/main" id="{7A5FA977-B2BA-4A06-A786-E53636014E0F}"/>
              </a:ext>
            </a:extLst>
          </p:cNvPr>
          <p:cNvSpPr txBox="1"/>
          <p:nvPr/>
        </p:nvSpPr>
        <p:spPr>
          <a:xfrm>
            <a:off x="6876822" y="3305171"/>
            <a:ext cx="2159794" cy="1477328"/>
          </a:xfrm>
          <a:prstGeom prst="rect">
            <a:avLst/>
          </a:prstGeom>
          <a:noFill/>
          <a:ln/>
        </p:spPr>
        <p:txBody>
          <a:bodyPr wrap="square" rtlCol="0">
            <a:spAutoFit/>
          </a:bodyPr>
          <a:lstStyle/>
          <a:p>
            <a:r>
              <a:rPr lang="en-GB" b="1" dirty="0">
                <a:solidFill>
                  <a:srgbClr val="FF0000"/>
                </a:solidFill>
              </a:rPr>
              <a:t>Company who holds the IP address, where they are &amp; an email – with a domain name</a:t>
            </a:r>
          </a:p>
        </p:txBody>
      </p:sp>
      <p:sp>
        <p:nvSpPr>
          <p:cNvPr id="19" name="TextBox 18">
            <a:extLst>
              <a:ext uri="{FF2B5EF4-FFF2-40B4-BE49-F238E27FC236}">
                <a16:creationId xmlns:a16="http://schemas.microsoft.com/office/drawing/2014/main" id="{447A299A-BC06-41F5-BB12-1C9206E114B7}"/>
              </a:ext>
            </a:extLst>
          </p:cNvPr>
          <p:cNvSpPr txBox="1"/>
          <p:nvPr/>
        </p:nvSpPr>
        <p:spPr>
          <a:xfrm>
            <a:off x="6872019" y="5206313"/>
            <a:ext cx="2159794" cy="923330"/>
          </a:xfrm>
          <a:prstGeom prst="rect">
            <a:avLst/>
          </a:prstGeom>
          <a:noFill/>
          <a:ln/>
        </p:spPr>
        <p:txBody>
          <a:bodyPr wrap="square" rtlCol="0">
            <a:spAutoFit/>
          </a:bodyPr>
          <a:lstStyle/>
          <a:p>
            <a:r>
              <a:rPr lang="en-GB" b="1" dirty="0">
                <a:solidFill>
                  <a:srgbClr val="FF0000"/>
                </a:solidFill>
              </a:rPr>
              <a:t>Some personal information about the registrant</a:t>
            </a:r>
          </a:p>
        </p:txBody>
      </p:sp>
      <p:sp>
        <p:nvSpPr>
          <p:cNvPr id="20" name="Arrow: Right 19">
            <a:extLst>
              <a:ext uri="{FF2B5EF4-FFF2-40B4-BE49-F238E27FC236}">
                <a16:creationId xmlns:a16="http://schemas.microsoft.com/office/drawing/2014/main" id="{06CC90E1-2FB5-4208-9394-33FF5351BB47}"/>
              </a:ext>
            </a:extLst>
          </p:cNvPr>
          <p:cNvSpPr/>
          <p:nvPr/>
        </p:nvSpPr>
        <p:spPr>
          <a:xfrm rot="10800000">
            <a:off x="5935915" y="1456860"/>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Arrow: Right 20">
            <a:extLst>
              <a:ext uri="{FF2B5EF4-FFF2-40B4-BE49-F238E27FC236}">
                <a16:creationId xmlns:a16="http://schemas.microsoft.com/office/drawing/2014/main" id="{426969DC-4662-4F19-A4D1-09E47C39F079}"/>
              </a:ext>
            </a:extLst>
          </p:cNvPr>
          <p:cNvSpPr/>
          <p:nvPr/>
        </p:nvSpPr>
        <p:spPr>
          <a:xfrm rot="10800000">
            <a:off x="5935915" y="2147568"/>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Arrow: Right 21">
            <a:extLst>
              <a:ext uri="{FF2B5EF4-FFF2-40B4-BE49-F238E27FC236}">
                <a16:creationId xmlns:a16="http://schemas.microsoft.com/office/drawing/2014/main" id="{5D488F93-A312-4AFC-A777-06DC946F4CE5}"/>
              </a:ext>
            </a:extLst>
          </p:cNvPr>
          <p:cNvSpPr/>
          <p:nvPr/>
        </p:nvSpPr>
        <p:spPr>
          <a:xfrm rot="10800000">
            <a:off x="5935915" y="3785826"/>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Arrow: Right 22">
            <a:extLst>
              <a:ext uri="{FF2B5EF4-FFF2-40B4-BE49-F238E27FC236}">
                <a16:creationId xmlns:a16="http://schemas.microsoft.com/office/drawing/2014/main" id="{48A67827-805B-4C30-8DD7-B77CE568AE2D}"/>
              </a:ext>
            </a:extLst>
          </p:cNvPr>
          <p:cNvSpPr/>
          <p:nvPr/>
        </p:nvSpPr>
        <p:spPr>
          <a:xfrm rot="10800000">
            <a:off x="5935915" y="5494791"/>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a:extLst>
              <a:ext uri="{FF2B5EF4-FFF2-40B4-BE49-F238E27FC236}">
                <a16:creationId xmlns:a16="http://schemas.microsoft.com/office/drawing/2014/main" id="{DF6D6B50-5E9A-4654-9FB8-C486B01B5692}"/>
              </a:ext>
            </a:extLst>
          </p:cNvPr>
          <p:cNvSpPr txBox="1"/>
          <p:nvPr/>
        </p:nvSpPr>
        <p:spPr>
          <a:xfrm>
            <a:off x="1588" y="1713534"/>
            <a:ext cx="2475265" cy="3785652"/>
          </a:xfrm>
          <a:prstGeom prst="rect">
            <a:avLst/>
          </a:prstGeom>
          <a:noFill/>
          <a:ln/>
          <a:extLst>
            <a:ext uri="{909E8E84-426E-40DD-AFC4-6F175D3DCCD1}">
              <a14:hiddenFill xmlns:a14="http://schemas.microsoft.com/office/drawing/2010/main">
                <a:solidFill>
                  <a:srgbClr val="F08A34"/>
                </a:solidFill>
              </a14:hiddenFill>
            </a:ext>
          </a:extLst>
        </p:spPr>
        <p:txBody>
          <a:bodyPr wrap="square" rtlCol="0">
            <a:spAutoFit/>
          </a:bodyPr>
          <a:lstStyle/>
          <a:p>
            <a:r>
              <a:rPr lang="en-GB" sz="2400" b="1" dirty="0">
                <a:solidFill>
                  <a:schemeClr val="bg1"/>
                </a:solidFill>
                <a:latin typeface="+mj-lt"/>
              </a:rPr>
              <a:t>Investigative question?</a:t>
            </a:r>
          </a:p>
          <a:p>
            <a:endParaRPr lang="en-GB" sz="2400" dirty="0">
              <a:solidFill>
                <a:schemeClr val="bg1"/>
              </a:solidFill>
              <a:latin typeface="+mj-lt"/>
            </a:endParaRPr>
          </a:p>
          <a:p>
            <a:r>
              <a:rPr lang="en-GB" sz="2400" dirty="0">
                <a:solidFill>
                  <a:schemeClr val="bg1"/>
                </a:solidFill>
                <a:latin typeface="+mj-lt"/>
              </a:rPr>
              <a:t>Who had the use of the IP address 45.14.250.74 at a specific time on a specific date (taking time zones into account)?</a:t>
            </a:r>
          </a:p>
        </p:txBody>
      </p:sp>
    </p:spTree>
    <p:extLst>
      <p:ext uri="{BB962C8B-B14F-4D97-AF65-F5344CB8AC3E}">
        <p14:creationId xmlns:p14="http://schemas.microsoft.com/office/powerpoint/2010/main" val="375764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nodePh="1">
                                  <p:stCondLst>
                                    <p:cond delay="0"/>
                                  </p:stCondLst>
                                  <p:endCondLst>
                                    <p:cond evt="begin" delay="0">
                                      <p:tn val="19"/>
                                    </p:cond>
                                  </p:end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nodePh="1">
                                  <p:stCondLst>
                                    <p:cond delay="0"/>
                                  </p:stCondLst>
                                  <p:endCondLst>
                                    <p:cond evt="begin" delay="0">
                                      <p:tn val="27"/>
                                    </p:cond>
                                  </p:end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nodePh="1">
                                  <p:stCondLst>
                                    <p:cond delay="0"/>
                                  </p:stCondLst>
                                  <p:endCondLst>
                                    <p:cond evt="begin" delay="0">
                                      <p:tn val="35"/>
                                    </p:cond>
                                  </p:end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8" grpId="0" animBg="1"/>
      <p:bldP spid="16" grpId="0" animBg="1"/>
      <p:bldP spid="17" grpId="0" animBg="1"/>
      <p:bldP spid="19" grpId="0" animBg="1"/>
      <p:bldP spid="20" grpId="0" animBg="1"/>
      <p:bldP spid="21" grpId="0" animBg="1"/>
      <p:bldP spid="22"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56FF48-E68E-433E-A17C-A2D4F2B622F9}"/>
              </a:ext>
            </a:extLst>
          </p:cNvPr>
          <p:cNvPicPr>
            <a:picLocks noChangeAspect="1"/>
          </p:cNvPicPr>
          <p:nvPr/>
        </p:nvPicPr>
        <p:blipFill>
          <a:blip r:embed="rId3"/>
          <a:stretch>
            <a:fillRect/>
          </a:stretch>
        </p:blipFill>
        <p:spPr>
          <a:xfrm>
            <a:off x="4418804" y="1271699"/>
            <a:ext cx="4635910" cy="4382480"/>
          </a:xfrm>
          <a:prstGeom prst="rect">
            <a:avLst/>
          </a:prstGeom>
          <a:ln>
            <a:solidFill>
              <a:srgbClr val="0070C0"/>
            </a:solidFill>
          </a:ln>
        </p:spPr>
      </p:pic>
      <p:pic>
        <p:nvPicPr>
          <p:cNvPr id="3" name="Content Placeholder 2">
            <a:extLst>
              <a:ext uri="{FF2B5EF4-FFF2-40B4-BE49-F238E27FC236}">
                <a16:creationId xmlns:a16="http://schemas.microsoft.com/office/drawing/2014/main" id="{A7972C05-8ACF-475F-82C3-7C398B754C6A}"/>
              </a:ext>
            </a:extLst>
          </p:cNvPr>
          <p:cNvPicPr>
            <a:picLocks noGrp="1" noChangeAspect="1"/>
          </p:cNvPicPr>
          <p:nvPr>
            <p:ph idx="4294967295"/>
          </p:nvPr>
        </p:nvPicPr>
        <p:blipFill>
          <a:blip r:embed="rId4"/>
          <a:stretch>
            <a:fillRect/>
          </a:stretch>
        </p:blipFill>
        <p:spPr>
          <a:xfrm>
            <a:off x="0" y="1271588"/>
            <a:ext cx="4178300" cy="4751387"/>
          </a:xfrm>
          <a:prstGeom prst="rect">
            <a:avLst/>
          </a:prstGeom>
          <a:ln>
            <a:solidFill>
              <a:srgbClr val="0070C0"/>
            </a:solidFill>
          </a:ln>
        </p:spPr>
      </p:pic>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
        <p:nvSpPr>
          <p:cNvPr id="5" name="Rectangle 4">
            <a:extLst>
              <a:ext uri="{FF2B5EF4-FFF2-40B4-BE49-F238E27FC236}">
                <a16:creationId xmlns:a16="http://schemas.microsoft.com/office/drawing/2014/main" id="{898D11F3-E180-43C1-8750-F7457ED067D1}"/>
              </a:ext>
            </a:extLst>
          </p:cNvPr>
          <p:cNvSpPr/>
          <p:nvPr/>
        </p:nvSpPr>
        <p:spPr>
          <a:xfrm>
            <a:off x="99694" y="2329701"/>
            <a:ext cx="3781202" cy="528438"/>
          </a:xfrm>
          <a:prstGeom prst="rect">
            <a:avLst/>
          </a:prstGeom>
          <a:noFill/>
          <a:ln w="38100" cap="flat" cmpd="sng" algn="ctr">
            <a:noFill/>
            <a:prstDash val="solid"/>
            <a:miter lim="800000"/>
          </a:ln>
          <a:effectLst/>
          <a:extLst>
            <a:ext uri="{91240B29-F687-4F45-9708-019B960494DF}">
              <a14:hiddenLine xmlns:a14="http://schemas.microsoft.com/office/drawing/2010/main" w="381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B16BF418-6DD9-48EB-B0AE-8F4E213EC122}"/>
              </a:ext>
            </a:extLst>
          </p:cNvPr>
          <p:cNvPicPr>
            <a:picLocks noChangeAspect="1"/>
          </p:cNvPicPr>
          <p:nvPr/>
        </p:nvPicPr>
        <p:blipFill>
          <a:blip r:embed="rId5"/>
          <a:stretch>
            <a:fillRect/>
          </a:stretch>
        </p:blipFill>
        <p:spPr>
          <a:xfrm>
            <a:off x="69850" y="6173147"/>
            <a:ext cx="2667000" cy="371475"/>
          </a:xfrm>
          <a:prstGeom prst="rect">
            <a:avLst/>
          </a:prstGeom>
        </p:spPr>
      </p:pic>
      <p:sp>
        <p:nvSpPr>
          <p:cNvPr id="13" name="Rectangle 12">
            <a:extLst>
              <a:ext uri="{FF2B5EF4-FFF2-40B4-BE49-F238E27FC236}">
                <a16:creationId xmlns:a16="http://schemas.microsoft.com/office/drawing/2014/main" id="{762F54C6-DB6E-4F9A-950F-25967D36C222}"/>
              </a:ext>
            </a:extLst>
          </p:cNvPr>
          <p:cNvSpPr/>
          <p:nvPr/>
        </p:nvSpPr>
        <p:spPr>
          <a:xfrm>
            <a:off x="99694" y="3484007"/>
            <a:ext cx="4199182" cy="1352879"/>
          </a:xfrm>
          <a:prstGeom prst="rect">
            <a:avLst/>
          </a:prstGeom>
          <a:noFill/>
          <a:ln w="38100" cap="flat" cmpd="sng" algn="ctr">
            <a:noFill/>
            <a:prstDash val="solid"/>
            <a:miter lim="800000"/>
          </a:ln>
          <a:effectLst/>
          <a:extLst>
            <a:ext uri="{91240B29-F687-4F45-9708-019B960494DF}">
              <a14:hiddenLine xmlns:a14="http://schemas.microsoft.com/office/drawing/2010/main" w="381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452FCBE4-2165-4FA1-9203-4575286293C8}"/>
              </a:ext>
            </a:extLst>
          </p:cNvPr>
          <p:cNvSpPr/>
          <p:nvPr/>
        </p:nvSpPr>
        <p:spPr>
          <a:xfrm>
            <a:off x="5356423" y="4302957"/>
            <a:ext cx="1447825" cy="1351221"/>
          </a:xfrm>
          <a:prstGeom prst="rect">
            <a:avLst/>
          </a:prstGeom>
          <a:noFill/>
          <a:ln w="38100" cap="flat" cmpd="sng" algn="ctr">
            <a:noFill/>
            <a:prstDash val="solid"/>
            <a:miter lim="800000"/>
          </a:ln>
          <a:effectLst/>
          <a:extLst>
            <a:ext uri="{91240B29-F687-4F45-9708-019B960494DF}">
              <a14:hiddenLine xmlns:a14="http://schemas.microsoft.com/office/drawing/2010/main" w="381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5446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nodePh="1">
                                  <p:stCondLst>
                                    <p:cond delay="0"/>
                                  </p:stCondLst>
                                  <p:endCondLst>
                                    <p:cond evt="begin" delay="0">
                                      <p:tn val="23"/>
                                    </p:cond>
                                  </p:end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0" y="1125538"/>
            <a:ext cx="8642350" cy="5183187"/>
          </a:xfrm>
        </p:spPr>
        <p:txBody>
          <a:bodyPr/>
          <a:lstStyle/>
          <a:p>
            <a:pPr marL="0" indent="0">
              <a:buNone/>
            </a:pPr>
            <a:r>
              <a:rPr lang="en-GB" dirty="0"/>
              <a:t>Web servers retain logs of requests</a:t>
            </a:r>
          </a:p>
          <a:p>
            <a:pPr lvl="1"/>
            <a:r>
              <a:rPr lang="en-GB" dirty="0"/>
              <a:t>Time, date, IP address, location, pages visited, etc.</a:t>
            </a:r>
          </a:p>
        </p:txBody>
      </p:sp>
      <p:pic>
        <p:nvPicPr>
          <p:cNvPr id="3" name="Picture 2">
            <a:extLst>
              <a:ext uri="{FF2B5EF4-FFF2-40B4-BE49-F238E27FC236}">
                <a16:creationId xmlns:a16="http://schemas.microsoft.com/office/drawing/2014/main" id="{DB6A4A0B-8138-4915-8AEE-260964BD5298}"/>
              </a:ext>
            </a:extLst>
          </p:cNvPr>
          <p:cNvPicPr>
            <a:picLocks noChangeAspect="1"/>
          </p:cNvPicPr>
          <p:nvPr/>
        </p:nvPicPr>
        <p:blipFill>
          <a:blip r:embed="rId3"/>
          <a:stretch>
            <a:fillRect/>
          </a:stretch>
        </p:blipFill>
        <p:spPr>
          <a:xfrm>
            <a:off x="755576" y="2370621"/>
            <a:ext cx="5339730" cy="3937457"/>
          </a:xfrm>
          <a:prstGeom prst="rect">
            <a:avLst/>
          </a:prstGeom>
          <a:ln>
            <a:solidFill>
              <a:srgbClr val="0070C0"/>
            </a:solidFill>
          </a:ln>
        </p:spPr>
      </p:pic>
      <p:sp>
        <p:nvSpPr>
          <p:cNvPr id="8" name="TextBox 7">
            <a:extLst>
              <a:ext uri="{FF2B5EF4-FFF2-40B4-BE49-F238E27FC236}">
                <a16:creationId xmlns:a16="http://schemas.microsoft.com/office/drawing/2014/main" id="{18297FE6-9EFA-466B-A2D7-58CB4255BE82}"/>
              </a:ext>
            </a:extLst>
          </p:cNvPr>
          <p:cNvSpPr txBox="1"/>
          <p:nvPr/>
        </p:nvSpPr>
        <p:spPr>
          <a:xfrm>
            <a:off x="6241379" y="2631189"/>
            <a:ext cx="2699792" cy="3416320"/>
          </a:xfrm>
          <a:prstGeom prst="rect">
            <a:avLst/>
          </a:prstGeom>
          <a:noFill/>
          <a:ln/>
          <a:extLst>
            <a:ext uri="{909E8E84-426E-40DD-AFC4-6F175D3DCCD1}">
              <a14:hiddenFill xmlns:a14="http://schemas.microsoft.com/office/drawing/2010/main">
                <a:solidFill>
                  <a:sysClr val="windowText" lastClr="000000">
                    <a:lumMod val="65000"/>
                    <a:lumOff val="35000"/>
                  </a:sysClr>
                </a:solidFill>
              </a14:hiddenFill>
            </a:ext>
          </a:ex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alibri"/>
                <a:ea typeface="ＭＳ Ｐゴシック" pitchFamily="-107" charset="-128"/>
              </a:rPr>
              <a:t>This is a graphic representation of a webserver log</a:t>
            </a:r>
          </a:p>
          <a:p>
            <a:pPr marL="0" marR="0" lvl="0" indent="0" algn="ctr" defTabSz="914400" eaLnBrk="1" fontAlgn="auto" latinLnBrk="0" hangingPunct="1">
              <a:lnSpc>
                <a:spcPct val="100000"/>
              </a:lnSpc>
              <a:spcBef>
                <a:spcPts val="0"/>
              </a:spcBef>
              <a:spcAft>
                <a:spcPts val="0"/>
              </a:spcAft>
              <a:buClrTx/>
              <a:buSzTx/>
              <a:buFontTx/>
              <a:buNone/>
              <a:tabLst/>
              <a:defRPr/>
            </a:pPr>
            <a:r>
              <a:rPr lang="en-GB" sz="2400" kern="0" dirty="0">
                <a:solidFill>
                  <a:prstClr val="white"/>
                </a:solidFill>
                <a:latin typeface="Calibri"/>
                <a:ea typeface="ＭＳ Ｐゴシック" pitchFamily="-107" charset="-128"/>
              </a:rPr>
              <a:t>The actual logs are highly textual &amp; require work to understand then &amp; provide evidence from them</a:t>
            </a:r>
            <a:endParaRPr kumimoji="0" lang="en-GB" sz="2400" b="0" i="0" u="none" strike="noStrike" kern="0" cap="none" spc="0" normalizeH="0" baseline="0" noProof="0" dirty="0">
              <a:ln>
                <a:noFill/>
              </a:ln>
              <a:solidFill>
                <a:prstClr val="white"/>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64304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5" name="Rectangle 14"/>
          <p:cNvSpPr/>
          <p:nvPr/>
        </p:nvSpPr>
        <p:spPr>
          <a:xfrm>
            <a:off x="1402080" y="82052"/>
            <a:ext cx="7741920" cy="921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dirty="0">
                <a:latin typeface="Verdana" panose="020B0604030504040204" pitchFamily="34" charset="0"/>
                <a:ea typeface="Verdana" panose="020B0604030504040204" pitchFamily="34" charset="0"/>
              </a:rPr>
              <a:t>Session Objectives</a:t>
            </a:r>
          </a:p>
        </p:txBody>
      </p:sp>
      <p:sp>
        <p:nvSpPr>
          <p:cNvPr id="5" name="Rectangle 4">
            <a:extLst>
              <a:ext uri="{FF2B5EF4-FFF2-40B4-BE49-F238E27FC236}">
                <a16:creationId xmlns:a16="http://schemas.microsoft.com/office/drawing/2014/main" id="{7FA81925-418B-D44C-9255-2AEBBFBC0ADA}"/>
              </a:ext>
            </a:extLst>
          </p:cNvPr>
          <p:cNvSpPr/>
          <p:nvPr/>
        </p:nvSpPr>
        <p:spPr>
          <a:xfrm>
            <a:off x="290911" y="1349059"/>
            <a:ext cx="4982129" cy="5447645"/>
          </a:xfrm>
          <a:prstGeom prst="rect">
            <a:avLst/>
          </a:prstGeom>
          <a:ln/>
        </p:spPr>
        <p:txBody>
          <a:bodyPr wrap="square">
            <a:spAutoFit/>
          </a:bodyPr>
          <a:lstStyle/>
          <a:p>
            <a:pPr marL="342900" indent="-342900">
              <a:buFont typeface="Wingdings" panose="05000000000000000000" pitchFamily="2" charset="2"/>
              <a:buChar char="Ø"/>
            </a:pPr>
            <a:r>
              <a:rPr lang="en-GB" sz="2000" i="1" dirty="0">
                <a:ea typeface="Verdana" panose="020B0604030504040204" pitchFamily="34" charset="0"/>
              </a:rPr>
              <a:t>Understanding of the technical aspects related to the scenario</a:t>
            </a:r>
          </a:p>
          <a:p>
            <a:pPr marL="342900" indent="-342900">
              <a:buFont typeface="Wingdings" panose="05000000000000000000" pitchFamily="2" charset="2"/>
              <a:buChar char="Ø"/>
            </a:pPr>
            <a:endParaRPr lang="en-GB" sz="2000" i="1" dirty="0">
              <a:ea typeface="Verdana" panose="020B0604030504040204" pitchFamily="34" charset="0"/>
            </a:endParaRPr>
          </a:p>
          <a:p>
            <a:pPr marL="342900" indent="-342900">
              <a:buFont typeface="Wingdings" panose="05000000000000000000" pitchFamily="2" charset="2"/>
              <a:buChar char="Ø"/>
            </a:pPr>
            <a:r>
              <a:rPr lang="en-GB" sz="2000" i="1" dirty="0">
                <a:ea typeface="Verdana" panose="020B0604030504040204" pitchFamily="34" charset="0"/>
              </a:rPr>
              <a:t>Use of the technical equipment</a:t>
            </a:r>
          </a:p>
          <a:p>
            <a:pPr marL="342900" indent="-342900">
              <a:buFont typeface="Wingdings" panose="05000000000000000000" pitchFamily="2" charset="2"/>
              <a:buChar char="Ø"/>
            </a:pPr>
            <a:endParaRPr lang="en-GB" sz="2000" i="1" dirty="0">
              <a:ea typeface="Verdana" panose="020B0604030504040204" pitchFamily="34" charset="0"/>
            </a:endParaRPr>
          </a:p>
          <a:p>
            <a:pPr marL="342900" indent="-342900">
              <a:buFont typeface="Wingdings" panose="05000000000000000000" pitchFamily="2" charset="2"/>
              <a:buChar char="Ø"/>
            </a:pPr>
            <a:r>
              <a:rPr lang="en-GB" sz="2000" i="1" dirty="0">
                <a:ea typeface="Verdana" panose="020B0604030504040204" pitchFamily="34" charset="0"/>
              </a:rPr>
              <a:t>Opportunities from open source research</a:t>
            </a:r>
          </a:p>
          <a:p>
            <a:pPr marL="342900" indent="-342900">
              <a:buFont typeface="Wingdings" panose="05000000000000000000" pitchFamily="2" charset="2"/>
              <a:buChar char="Ø"/>
            </a:pPr>
            <a:endParaRPr lang="en-GB" sz="2000" i="1" dirty="0">
              <a:ea typeface="Verdana" panose="020B0604030504040204" pitchFamily="34" charset="0"/>
            </a:endParaRPr>
          </a:p>
          <a:p>
            <a:pPr marL="342900" indent="-342900">
              <a:buFont typeface="Wingdings" panose="05000000000000000000" pitchFamily="2" charset="2"/>
              <a:buChar char="Ø"/>
            </a:pPr>
            <a:r>
              <a:rPr lang="en-US" sz="2000" i="1" dirty="0"/>
              <a:t>Identification of legal and natural persons involved in scenario. </a:t>
            </a:r>
          </a:p>
          <a:p>
            <a:pPr marL="342900" indent="-342900">
              <a:buFont typeface="Wingdings" panose="05000000000000000000" pitchFamily="2" charset="2"/>
              <a:buChar char="Ø"/>
            </a:pPr>
            <a:endParaRPr lang="en-US" sz="2000" i="1" dirty="0"/>
          </a:p>
          <a:p>
            <a:pPr marL="342900" indent="-342900">
              <a:buFont typeface="Wingdings" panose="05000000000000000000" pitchFamily="2" charset="2"/>
              <a:buChar char="Ø"/>
            </a:pPr>
            <a:r>
              <a:rPr lang="en-US" sz="2000" i="1" dirty="0"/>
              <a:t>Explanation of the introductory facts development of the case investigation. </a:t>
            </a:r>
          </a:p>
          <a:p>
            <a:pPr marL="342900" indent="-342900">
              <a:buFont typeface="Wingdings" panose="05000000000000000000" pitchFamily="2" charset="2"/>
              <a:buChar char="Ø"/>
            </a:pPr>
            <a:endParaRPr lang="en-US" sz="2000" i="1" dirty="0"/>
          </a:p>
          <a:p>
            <a:pPr marL="342900" indent="-342900">
              <a:buFont typeface="Wingdings" panose="05000000000000000000" pitchFamily="2" charset="2"/>
              <a:buChar char="Ø"/>
            </a:pPr>
            <a:r>
              <a:rPr lang="en-US" sz="2000" i="1" dirty="0"/>
              <a:t>Outcomes from the investigation</a:t>
            </a:r>
          </a:p>
          <a:p>
            <a:pPr marL="342900" indent="-342900">
              <a:buFont typeface="Wingdings" panose="05000000000000000000" pitchFamily="2" charset="2"/>
              <a:buChar char="Ø"/>
            </a:pPr>
            <a:endParaRPr lang="en-GB" sz="2000" i="1" dirty="0">
              <a:ea typeface="Verdana" panose="020B0604030504040204" pitchFamily="34" charset="0"/>
            </a:endParaRPr>
          </a:p>
          <a:p>
            <a:pPr marL="342900" indent="-342900">
              <a:buFont typeface="Wingdings" panose="05000000000000000000" pitchFamily="2" charset="2"/>
              <a:buChar char="Ø"/>
            </a:pPr>
            <a:endParaRPr lang="en-GB" sz="2000" i="1" dirty="0">
              <a:ea typeface="Verdana" panose="020B0604030504040204" pitchFamily="34" charset="0"/>
            </a:endParaRPr>
          </a:p>
        </p:txBody>
      </p:sp>
      <p:pic>
        <p:nvPicPr>
          <p:cNvPr id="7" name="Picture 6">
            <a:extLst>
              <a:ext uri="{FF2B5EF4-FFF2-40B4-BE49-F238E27FC236}">
                <a16:creationId xmlns:a16="http://schemas.microsoft.com/office/drawing/2014/main" id="{EF3A38F1-629E-D64F-8FB1-A26347BAB099}"/>
              </a:ext>
            </a:extLst>
          </p:cNvPr>
          <p:cNvPicPr>
            <a:picLocks noChangeAspect="1"/>
          </p:cNvPicPr>
          <p:nvPr/>
        </p:nvPicPr>
        <p:blipFill>
          <a:blip r:embed="rId3"/>
          <a:stretch>
            <a:fillRect/>
          </a:stretch>
        </p:blipFill>
        <p:spPr>
          <a:xfrm>
            <a:off x="5386164" y="1915485"/>
            <a:ext cx="3572472" cy="2735173"/>
          </a:xfrm>
          <a:prstGeom prst="rect">
            <a:avLst/>
          </a:prstGeom>
        </p:spPr>
      </p:pic>
    </p:spTree>
    <p:extLst>
      <p:ext uri="{BB962C8B-B14F-4D97-AF65-F5344CB8AC3E}">
        <p14:creationId xmlns:p14="http://schemas.microsoft.com/office/powerpoint/2010/main" val="1301409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C024C6-5504-408A-8E0C-498A9CCA87E4}"/>
              </a:ext>
            </a:extLst>
          </p:cNvPr>
          <p:cNvSpPr>
            <a:spLocks noGrp="1"/>
          </p:cNvSpPr>
          <p:nvPr>
            <p:ph sz="half" idx="1"/>
          </p:nvPr>
        </p:nvSpPr>
        <p:spPr/>
        <p:txBody>
          <a:bodyPr/>
          <a:lstStyle/>
          <a:p>
            <a:r>
              <a:rPr lang="en-GB" dirty="0"/>
              <a:t>Registered</a:t>
            </a:r>
          </a:p>
          <a:p>
            <a:r>
              <a:rPr lang="en-GB" dirty="0"/>
              <a:t>Limited registration</a:t>
            </a:r>
          </a:p>
          <a:p>
            <a:r>
              <a:rPr lang="en-GB" dirty="0"/>
              <a:t>Temporary</a:t>
            </a:r>
          </a:p>
          <a:p>
            <a:r>
              <a:rPr lang="en-GB" dirty="0"/>
              <a:t>Encrypted</a:t>
            </a:r>
          </a:p>
        </p:txBody>
      </p:sp>
      <p:pic>
        <p:nvPicPr>
          <p:cNvPr id="6" name="Content Placeholder 5">
            <a:extLst>
              <a:ext uri="{FF2B5EF4-FFF2-40B4-BE49-F238E27FC236}">
                <a16:creationId xmlns:a16="http://schemas.microsoft.com/office/drawing/2014/main" id="{05F20B4A-D2CD-4369-BAF8-D1C815B7C950}"/>
              </a:ext>
            </a:extLst>
          </p:cNvPr>
          <p:cNvPicPr>
            <a:picLocks noGrp="1" noChangeAspect="1"/>
          </p:cNvPicPr>
          <p:nvPr>
            <p:ph sz="half" idx="2"/>
          </p:nvPr>
        </p:nvPicPr>
        <p:blipFill>
          <a:blip r:embed="rId3"/>
          <a:stretch>
            <a:fillRect/>
          </a:stretch>
        </p:blipFill>
        <p:spPr>
          <a:xfrm>
            <a:off x="4379571" y="1030363"/>
            <a:ext cx="3577885" cy="2679960"/>
          </a:xfrm>
          <a:prstGeom prst="rect">
            <a:avLst/>
          </a:prstGeom>
        </p:spPr>
      </p:pic>
      <p:sp>
        <p:nvSpPr>
          <p:cNvPr id="5" name="Text Placeholder 4">
            <a:extLst>
              <a:ext uri="{FF2B5EF4-FFF2-40B4-BE49-F238E27FC236}">
                <a16:creationId xmlns:a16="http://schemas.microsoft.com/office/drawing/2014/main" id="{4151F3BA-3486-4E27-85DB-B5889754FD49}"/>
              </a:ext>
            </a:extLst>
          </p:cNvPr>
          <p:cNvSpPr>
            <a:spLocks noGrp="1"/>
          </p:cNvSpPr>
          <p:nvPr>
            <p:ph type="body" sz="quarter" idx="11"/>
          </p:nvPr>
        </p:nvSpPr>
        <p:spPr>
          <a:xfrm>
            <a:off x="2811463" y="223144"/>
            <a:ext cx="5796509" cy="811905"/>
          </a:xfrm>
        </p:spPr>
        <p:txBody>
          <a:bodyPr/>
          <a:lstStyle/>
          <a:p>
            <a:r>
              <a:rPr lang="en-GB" dirty="0"/>
              <a:t>Emails Services</a:t>
            </a:r>
          </a:p>
          <a:p>
            <a:endParaRPr lang="en-GB" dirty="0"/>
          </a:p>
        </p:txBody>
      </p:sp>
      <p:pic>
        <p:nvPicPr>
          <p:cNvPr id="7" name="Picture 6">
            <a:extLst>
              <a:ext uri="{FF2B5EF4-FFF2-40B4-BE49-F238E27FC236}">
                <a16:creationId xmlns:a16="http://schemas.microsoft.com/office/drawing/2014/main" id="{F87F2769-979E-44C8-B4A2-0EBA61F63041}"/>
              </a:ext>
            </a:extLst>
          </p:cNvPr>
          <p:cNvPicPr>
            <a:picLocks noChangeAspect="1"/>
          </p:cNvPicPr>
          <p:nvPr/>
        </p:nvPicPr>
        <p:blipFill>
          <a:blip r:embed="rId4"/>
          <a:stretch>
            <a:fillRect/>
          </a:stretch>
        </p:blipFill>
        <p:spPr>
          <a:xfrm>
            <a:off x="732745" y="4639037"/>
            <a:ext cx="3023734" cy="1700850"/>
          </a:xfrm>
          <a:prstGeom prst="rect">
            <a:avLst/>
          </a:prstGeom>
        </p:spPr>
      </p:pic>
      <p:pic>
        <p:nvPicPr>
          <p:cNvPr id="8" name="Picture 7">
            <a:extLst>
              <a:ext uri="{FF2B5EF4-FFF2-40B4-BE49-F238E27FC236}">
                <a16:creationId xmlns:a16="http://schemas.microsoft.com/office/drawing/2014/main" id="{A9A4388D-2073-40CA-8441-B79BDA35B9B7}"/>
              </a:ext>
            </a:extLst>
          </p:cNvPr>
          <p:cNvPicPr>
            <a:picLocks noChangeAspect="1"/>
          </p:cNvPicPr>
          <p:nvPr/>
        </p:nvPicPr>
        <p:blipFill>
          <a:blip r:embed="rId5"/>
          <a:stretch>
            <a:fillRect/>
          </a:stretch>
        </p:blipFill>
        <p:spPr>
          <a:xfrm>
            <a:off x="5553755" y="3385445"/>
            <a:ext cx="2857500" cy="1600200"/>
          </a:xfrm>
          <a:prstGeom prst="rect">
            <a:avLst/>
          </a:prstGeom>
        </p:spPr>
      </p:pic>
      <p:pic>
        <p:nvPicPr>
          <p:cNvPr id="9" name="Picture 8">
            <a:extLst>
              <a:ext uri="{FF2B5EF4-FFF2-40B4-BE49-F238E27FC236}">
                <a16:creationId xmlns:a16="http://schemas.microsoft.com/office/drawing/2014/main" id="{40AA553C-2891-4C80-900C-1258FDFB6EA0}"/>
              </a:ext>
            </a:extLst>
          </p:cNvPr>
          <p:cNvPicPr>
            <a:picLocks noChangeAspect="1"/>
          </p:cNvPicPr>
          <p:nvPr/>
        </p:nvPicPr>
        <p:blipFill>
          <a:blip r:embed="rId6"/>
          <a:stretch>
            <a:fillRect/>
          </a:stretch>
        </p:blipFill>
        <p:spPr>
          <a:xfrm>
            <a:off x="3568188" y="4740686"/>
            <a:ext cx="2600325" cy="1762125"/>
          </a:xfrm>
          <a:prstGeom prst="rect">
            <a:avLst/>
          </a:prstGeom>
        </p:spPr>
      </p:pic>
    </p:spTree>
    <p:extLst>
      <p:ext uri="{BB962C8B-B14F-4D97-AF65-F5344CB8AC3E}">
        <p14:creationId xmlns:p14="http://schemas.microsoft.com/office/powerpoint/2010/main" val="4181100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0" y="1163638"/>
            <a:ext cx="8642350" cy="5183187"/>
          </a:xfrm>
          <a:prstGeom prst="rect">
            <a:avLst/>
          </a:prstGeom>
          <a:ln/>
        </p:spPr>
        <p:txBody>
          <a:bodyPr/>
          <a:lstStyle/>
          <a:p>
            <a:pPr marL="0" indent="0" algn="just">
              <a:buNone/>
            </a:pPr>
            <a:r>
              <a:rPr lang="en-GB" dirty="0"/>
              <a:t>Appearance that this goes direct between machines – it actually goes through a number of computers which can add/remove useful data</a:t>
            </a:r>
          </a:p>
        </p:txBody>
      </p:sp>
      <p:sp>
        <p:nvSpPr>
          <p:cNvPr id="7" name="Line 2">
            <a:extLst>
              <a:ext uri="{FF2B5EF4-FFF2-40B4-BE49-F238E27FC236}">
                <a16:creationId xmlns:a16="http://schemas.microsoft.com/office/drawing/2014/main" id="{2B114DD7-A7E8-444B-95DE-06519EE15D1B}"/>
              </a:ext>
            </a:extLst>
          </p:cNvPr>
          <p:cNvSpPr>
            <a:spLocks noChangeShapeType="1"/>
          </p:cNvSpPr>
          <p:nvPr/>
        </p:nvSpPr>
        <p:spPr bwMode="auto">
          <a:xfrm>
            <a:off x="7209626" y="3938417"/>
            <a:ext cx="574675" cy="0"/>
          </a:xfrm>
          <a:prstGeom prst="line">
            <a:avLst/>
          </a:prstGeom>
          <a:noFill/>
          <a:ln w="57150">
            <a:solidFill>
              <a:srgbClr val="33CC33"/>
            </a:solidFill>
            <a:round/>
            <a:headEnd/>
            <a:tailEnd type="triangle" w="med" len="med"/>
          </a:ln>
        </p:spPr>
        <p:txBody>
          <a:bodyPr/>
          <a:lstStyle/>
          <a:p>
            <a:endParaRPr lang="en-GB" dirty="0">
              <a:latin typeface="Calibri" pitchFamily="34" charset="0"/>
            </a:endParaRPr>
          </a:p>
        </p:txBody>
      </p:sp>
      <p:sp>
        <p:nvSpPr>
          <p:cNvPr id="8" name="Line 3">
            <a:extLst>
              <a:ext uri="{FF2B5EF4-FFF2-40B4-BE49-F238E27FC236}">
                <a16:creationId xmlns:a16="http://schemas.microsoft.com/office/drawing/2014/main" id="{402D8BAB-8686-4FC2-B71D-BA0F3CCFA8B3}"/>
              </a:ext>
            </a:extLst>
          </p:cNvPr>
          <p:cNvSpPr>
            <a:spLocks noChangeShapeType="1"/>
          </p:cNvSpPr>
          <p:nvPr/>
        </p:nvSpPr>
        <p:spPr bwMode="auto">
          <a:xfrm flipV="1">
            <a:off x="914399" y="4266796"/>
            <a:ext cx="9737" cy="636674"/>
          </a:xfrm>
          <a:prstGeom prst="line">
            <a:avLst/>
          </a:prstGeom>
          <a:noFill/>
          <a:ln w="57150">
            <a:solidFill>
              <a:srgbClr val="33CC33"/>
            </a:solidFill>
            <a:round/>
            <a:headEnd/>
            <a:tailEnd type="triangle" w="med" len="med"/>
          </a:ln>
        </p:spPr>
        <p:txBody>
          <a:bodyPr/>
          <a:lstStyle/>
          <a:p>
            <a:endParaRPr lang="en-GB" dirty="0">
              <a:latin typeface="Calibri" pitchFamily="34" charset="0"/>
            </a:endParaRPr>
          </a:p>
        </p:txBody>
      </p:sp>
      <p:sp>
        <p:nvSpPr>
          <p:cNvPr id="15" name="Line 6">
            <a:extLst>
              <a:ext uri="{FF2B5EF4-FFF2-40B4-BE49-F238E27FC236}">
                <a16:creationId xmlns:a16="http://schemas.microsoft.com/office/drawing/2014/main" id="{3E186DC0-5C37-44D3-827D-13FCD43B9A28}"/>
              </a:ext>
            </a:extLst>
          </p:cNvPr>
          <p:cNvSpPr>
            <a:spLocks noChangeShapeType="1"/>
          </p:cNvSpPr>
          <p:nvPr/>
        </p:nvSpPr>
        <p:spPr bwMode="auto">
          <a:xfrm flipH="1">
            <a:off x="8219861" y="4266796"/>
            <a:ext cx="1" cy="746380"/>
          </a:xfrm>
          <a:prstGeom prst="line">
            <a:avLst/>
          </a:prstGeom>
          <a:noFill/>
          <a:ln w="57150">
            <a:solidFill>
              <a:srgbClr val="33CC33"/>
            </a:solidFill>
            <a:round/>
            <a:headEnd/>
            <a:tailEnd type="triangle" w="med" len="med"/>
          </a:ln>
        </p:spPr>
        <p:txBody>
          <a:bodyPr/>
          <a:lstStyle/>
          <a:p>
            <a:endParaRPr lang="en-GB" dirty="0">
              <a:latin typeface="Calibri" pitchFamily="34" charset="0"/>
            </a:endParaRPr>
          </a:p>
        </p:txBody>
      </p:sp>
      <p:sp useBgFill="1">
        <p:nvSpPr>
          <p:cNvPr id="16" name="Cloud">
            <a:extLst>
              <a:ext uri="{FF2B5EF4-FFF2-40B4-BE49-F238E27FC236}">
                <a16:creationId xmlns:a16="http://schemas.microsoft.com/office/drawing/2014/main" id="{D5BE3358-47D0-4743-AB38-FDB8035165A0}"/>
              </a:ext>
            </a:extLst>
          </p:cNvPr>
          <p:cNvSpPr>
            <a:spLocks noChangeAspect="1" noEditPoints="1" noChangeArrowheads="1"/>
          </p:cNvSpPr>
          <p:nvPr/>
        </p:nvSpPr>
        <p:spPr bwMode="auto">
          <a:xfrm>
            <a:off x="1965159" y="2881075"/>
            <a:ext cx="3616325" cy="24241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w="9525">
            <a:solidFill>
              <a:srgbClr val="000000"/>
            </a:solidFill>
            <a:miter lim="800000"/>
            <a:headEnd/>
            <a:tailEnd/>
          </a:ln>
          <a:effectLst>
            <a:outerShdw dist="107763" dir="2700000" algn="ctr" rotWithShape="0">
              <a:srgbClr val="808080"/>
            </a:outerShdw>
          </a:effectLst>
        </p:spPr>
        <p:txBody>
          <a:bodyPr/>
          <a:lstStyle/>
          <a:p>
            <a:pPr algn="ctr">
              <a:defRPr/>
            </a:pPr>
            <a:endParaRPr lang="en-GB" sz="2400" b="1" dirty="0">
              <a:latin typeface="Calibri" pitchFamily="34" charset="0"/>
              <a:cs typeface="Arial" charset="0"/>
            </a:endParaRPr>
          </a:p>
          <a:p>
            <a:pPr algn="ctr">
              <a:defRPr/>
            </a:pPr>
            <a:r>
              <a:rPr lang="en-GB" sz="4000" b="1" dirty="0">
                <a:latin typeface="Calibri" pitchFamily="34" charset="0"/>
                <a:cs typeface="Arial" charset="0"/>
              </a:rPr>
              <a:t>Internet</a:t>
            </a:r>
          </a:p>
        </p:txBody>
      </p:sp>
      <p:sp>
        <p:nvSpPr>
          <p:cNvPr id="17" name="computr2">
            <a:extLst>
              <a:ext uri="{FF2B5EF4-FFF2-40B4-BE49-F238E27FC236}">
                <a16:creationId xmlns:a16="http://schemas.microsoft.com/office/drawing/2014/main" id="{8A5947F3-E115-49C5-9793-5A46F287D4B9}"/>
              </a:ext>
            </a:extLst>
          </p:cNvPr>
          <p:cNvSpPr>
            <a:spLocks noEditPoints="1" noChangeArrowheads="1"/>
          </p:cNvSpPr>
          <p:nvPr/>
        </p:nvSpPr>
        <p:spPr bwMode="auto">
          <a:xfrm>
            <a:off x="71437" y="4936331"/>
            <a:ext cx="1800225" cy="1512888"/>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1998403854 h 21600"/>
              <a:gd name="T14" fmla="*/ 2147483647 w 21600"/>
              <a:gd name="T15" fmla="*/ 1998403854 h 21600"/>
              <a:gd name="T16" fmla="*/ 2147483647 w 21600"/>
              <a:gd name="T17" fmla="*/ 2147483647 h 21600"/>
              <a:gd name="T18" fmla="*/ 160476865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chemeClr val="folHlink"/>
          </a:solidFill>
          <a:ln w="9525">
            <a:solidFill>
              <a:srgbClr val="000000"/>
            </a:solidFill>
            <a:miter lim="800000"/>
            <a:headEnd/>
            <a:tailEnd/>
          </a:ln>
        </p:spPr>
        <p:txBody>
          <a:bodyPr/>
          <a:lstStyle/>
          <a:p>
            <a:endParaRPr lang="en-US" dirty="0">
              <a:latin typeface="Calibri" pitchFamily="34" charset="0"/>
            </a:endParaRPr>
          </a:p>
        </p:txBody>
      </p:sp>
      <p:sp>
        <p:nvSpPr>
          <p:cNvPr id="18" name="computr2">
            <a:extLst>
              <a:ext uri="{FF2B5EF4-FFF2-40B4-BE49-F238E27FC236}">
                <a16:creationId xmlns:a16="http://schemas.microsoft.com/office/drawing/2014/main" id="{4C886AFD-D505-49B8-8F7B-37EA7DBDD5F7}"/>
              </a:ext>
            </a:extLst>
          </p:cNvPr>
          <p:cNvSpPr>
            <a:spLocks noEditPoints="1" noChangeArrowheads="1"/>
          </p:cNvSpPr>
          <p:nvPr/>
        </p:nvSpPr>
        <p:spPr bwMode="auto">
          <a:xfrm>
            <a:off x="7236296" y="5013325"/>
            <a:ext cx="1800225" cy="1511300"/>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1992120494 h 21600"/>
              <a:gd name="T14" fmla="*/ 2147483647 w 21600"/>
              <a:gd name="T15" fmla="*/ 1992120494 h 21600"/>
              <a:gd name="T16" fmla="*/ 2147483647 w 21600"/>
              <a:gd name="T17" fmla="*/ 2147483647 h 21600"/>
              <a:gd name="T18" fmla="*/ 160476865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chemeClr val="folHlink"/>
          </a:solidFill>
          <a:ln w="9525">
            <a:solidFill>
              <a:srgbClr val="000000"/>
            </a:solidFill>
            <a:miter lim="800000"/>
            <a:headEnd/>
            <a:tailEnd/>
          </a:ln>
        </p:spPr>
        <p:txBody>
          <a:bodyPr/>
          <a:lstStyle/>
          <a:p>
            <a:endParaRPr lang="en-US" dirty="0">
              <a:latin typeface="Calibri" pitchFamily="34" charset="0"/>
            </a:endParaRPr>
          </a:p>
        </p:txBody>
      </p:sp>
      <p:sp>
        <p:nvSpPr>
          <p:cNvPr id="19" name="Rectangle 12">
            <a:extLst>
              <a:ext uri="{FF2B5EF4-FFF2-40B4-BE49-F238E27FC236}">
                <a16:creationId xmlns:a16="http://schemas.microsoft.com/office/drawing/2014/main" id="{18480C7B-1203-4203-A21A-BB59F970300D}"/>
              </a:ext>
            </a:extLst>
          </p:cNvPr>
          <p:cNvSpPr>
            <a:spLocks noChangeArrowheads="1"/>
          </p:cNvSpPr>
          <p:nvPr/>
        </p:nvSpPr>
        <p:spPr bwMode="auto">
          <a:xfrm>
            <a:off x="467544" y="3546073"/>
            <a:ext cx="1008063" cy="720725"/>
          </a:xfrm>
          <a:prstGeom prst="rect">
            <a:avLst/>
          </a:prstGeom>
          <a:noFill/>
          <a:ln w="9525">
            <a:noFill/>
            <a:miter lim="800000"/>
            <a:headEnd/>
            <a:tailEnd/>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none" anchor="ctr"/>
          <a:lstStyle/>
          <a:p>
            <a:pPr algn="ctr"/>
            <a:r>
              <a:rPr lang="en-GB" b="1" dirty="0">
                <a:solidFill>
                  <a:schemeClr val="bg1"/>
                </a:solidFill>
                <a:latin typeface="Calibri" pitchFamily="34" charset="0"/>
                <a:cs typeface="Arial" charset="0"/>
              </a:rPr>
              <a:t>SMTP</a:t>
            </a:r>
          </a:p>
          <a:p>
            <a:pPr algn="ctr"/>
            <a:r>
              <a:rPr lang="en-GB" b="1" dirty="0">
                <a:solidFill>
                  <a:schemeClr val="bg1"/>
                </a:solidFill>
                <a:latin typeface="Calibri" pitchFamily="34" charset="0"/>
                <a:cs typeface="Arial" charset="0"/>
              </a:rPr>
              <a:t>Server</a:t>
            </a:r>
          </a:p>
        </p:txBody>
      </p:sp>
      <p:sp>
        <p:nvSpPr>
          <p:cNvPr id="20" name="Rectangle 13">
            <a:extLst>
              <a:ext uri="{FF2B5EF4-FFF2-40B4-BE49-F238E27FC236}">
                <a16:creationId xmlns:a16="http://schemas.microsoft.com/office/drawing/2014/main" id="{B7A02B61-F550-4050-BB6A-52573E10187F}"/>
              </a:ext>
            </a:extLst>
          </p:cNvPr>
          <p:cNvSpPr>
            <a:spLocks noChangeArrowheads="1"/>
          </p:cNvSpPr>
          <p:nvPr/>
        </p:nvSpPr>
        <p:spPr bwMode="auto">
          <a:xfrm>
            <a:off x="7740278" y="3570435"/>
            <a:ext cx="1008063" cy="720725"/>
          </a:xfrm>
          <a:prstGeom prst="rect">
            <a:avLst/>
          </a:prstGeom>
          <a:noFill/>
          <a:ln w="9525">
            <a:noFill/>
            <a:miter lim="800000"/>
            <a:headEnd/>
            <a:tailEnd/>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none" anchor="ctr"/>
          <a:lstStyle/>
          <a:p>
            <a:pPr algn="ctr"/>
            <a:r>
              <a:rPr lang="en-GB" b="1" dirty="0">
                <a:solidFill>
                  <a:schemeClr val="bg1"/>
                </a:solidFill>
                <a:latin typeface="Calibri" pitchFamily="34" charset="0"/>
                <a:cs typeface="Arial" charset="0"/>
              </a:rPr>
              <a:t>POP3</a:t>
            </a:r>
          </a:p>
          <a:p>
            <a:pPr algn="ctr"/>
            <a:r>
              <a:rPr lang="en-GB" b="1" dirty="0">
                <a:solidFill>
                  <a:schemeClr val="bg1"/>
                </a:solidFill>
                <a:latin typeface="Calibri" pitchFamily="34" charset="0"/>
                <a:cs typeface="Arial" charset="0"/>
              </a:rPr>
              <a:t>Server</a:t>
            </a:r>
          </a:p>
        </p:txBody>
      </p:sp>
      <p:sp>
        <p:nvSpPr>
          <p:cNvPr id="21" name="Rectangle 14">
            <a:extLst>
              <a:ext uri="{FF2B5EF4-FFF2-40B4-BE49-F238E27FC236}">
                <a16:creationId xmlns:a16="http://schemas.microsoft.com/office/drawing/2014/main" id="{BB0EAD00-FA23-495D-B23F-D3682F9DD6A4}"/>
              </a:ext>
            </a:extLst>
          </p:cNvPr>
          <p:cNvSpPr>
            <a:spLocks noChangeArrowheads="1"/>
          </p:cNvSpPr>
          <p:nvPr/>
        </p:nvSpPr>
        <p:spPr bwMode="auto">
          <a:xfrm>
            <a:off x="6201564" y="3546072"/>
            <a:ext cx="1008062" cy="720725"/>
          </a:xfrm>
          <a:prstGeom prst="rect">
            <a:avLst/>
          </a:prstGeom>
          <a:noFill/>
          <a:ln w="9525">
            <a:noFill/>
            <a:miter lim="800000"/>
            <a:headEnd/>
            <a:tailEnd/>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none" anchor="ctr"/>
          <a:lstStyle/>
          <a:p>
            <a:pPr algn="ctr"/>
            <a:r>
              <a:rPr lang="en-GB" b="1" dirty="0">
                <a:solidFill>
                  <a:schemeClr val="bg1"/>
                </a:solidFill>
                <a:latin typeface="Calibri" pitchFamily="34" charset="0"/>
                <a:cs typeface="Arial" charset="0"/>
              </a:rPr>
              <a:t>SMTP</a:t>
            </a:r>
          </a:p>
          <a:p>
            <a:pPr algn="ctr"/>
            <a:r>
              <a:rPr lang="en-GB" b="1" dirty="0">
                <a:solidFill>
                  <a:schemeClr val="bg1"/>
                </a:solidFill>
                <a:latin typeface="Calibri" pitchFamily="34" charset="0"/>
                <a:cs typeface="Arial" charset="0"/>
              </a:rPr>
              <a:t>Server</a:t>
            </a:r>
          </a:p>
        </p:txBody>
      </p:sp>
      <p:sp>
        <p:nvSpPr>
          <p:cNvPr id="22" name="Rectangle 19">
            <a:extLst>
              <a:ext uri="{FF2B5EF4-FFF2-40B4-BE49-F238E27FC236}">
                <a16:creationId xmlns:a16="http://schemas.microsoft.com/office/drawing/2014/main" id="{5140CA8B-0E7A-410B-A108-9790B8EA1174}"/>
              </a:ext>
            </a:extLst>
          </p:cNvPr>
          <p:cNvSpPr>
            <a:spLocks noChangeArrowheads="1"/>
          </p:cNvSpPr>
          <p:nvPr/>
        </p:nvSpPr>
        <p:spPr bwMode="auto">
          <a:xfrm>
            <a:off x="551023" y="5050632"/>
            <a:ext cx="792162" cy="576262"/>
          </a:xfrm>
          <a:prstGeom prst="rect">
            <a:avLst/>
          </a:prstGeom>
          <a:noFill/>
          <a:ln w="9525">
            <a:noFill/>
            <a:miter lim="800000"/>
            <a:headEnd/>
            <a:tailEnd/>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none" anchor="ctr"/>
          <a:lstStyle/>
          <a:p>
            <a:pPr algn="ctr" eaLnBrk="0" hangingPunct="0"/>
            <a:r>
              <a:rPr lang="en-GB" sz="2000" b="1" dirty="0">
                <a:latin typeface="Calibri" pitchFamily="34" charset="0"/>
              </a:rPr>
              <a:t>Alice</a:t>
            </a:r>
          </a:p>
        </p:txBody>
      </p:sp>
      <p:sp>
        <p:nvSpPr>
          <p:cNvPr id="23" name="Rectangle 20">
            <a:extLst>
              <a:ext uri="{FF2B5EF4-FFF2-40B4-BE49-F238E27FC236}">
                <a16:creationId xmlns:a16="http://schemas.microsoft.com/office/drawing/2014/main" id="{9B951230-20FA-47DD-9ED8-0B510FE4EEAB}"/>
              </a:ext>
            </a:extLst>
          </p:cNvPr>
          <p:cNvSpPr>
            <a:spLocks noChangeArrowheads="1"/>
          </p:cNvSpPr>
          <p:nvPr/>
        </p:nvSpPr>
        <p:spPr bwMode="auto">
          <a:xfrm>
            <a:off x="7740278" y="5157788"/>
            <a:ext cx="792162" cy="576262"/>
          </a:xfrm>
          <a:prstGeom prst="rect">
            <a:avLst/>
          </a:prstGeom>
          <a:noFill/>
          <a:ln w="9525">
            <a:noFill/>
            <a:miter lim="800000"/>
            <a:headEnd/>
            <a:tailEnd/>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none" anchor="ctr"/>
          <a:lstStyle/>
          <a:p>
            <a:pPr algn="ctr" eaLnBrk="0" hangingPunct="0"/>
            <a:r>
              <a:rPr lang="en-GB" sz="2000" b="1" dirty="0">
                <a:solidFill>
                  <a:schemeClr val="bg1"/>
                </a:solidFill>
                <a:latin typeface="Calibri" pitchFamily="34" charset="0"/>
              </a:rPr>
              <a:t>Bob</a:t>
            </a:r>
          </a:p>
        </p:txBody>
      </p:sp>
      <p:sp>
        <p:nvSpPr>
          <p:cNvPr id="13" name="Line 4">
            <a:extLst>
              <a:ext uri="{FF2B5EF4-FFF2-40B4-BE49-F238E27FC236}">
                <a16:creationId xmlns:a16="http://schemas.microsoft.com/office/drawing/2014/main" id="{94594D8C-DBE1-47E0-92A6-A2D7BEDE574E}"/>
              </a:ext>
            </a:extLst>
          </p:cNvPr>
          <p:cNvSpPr>
            <a:spLocks noChangeShapeType="1"/>
          </p:cNvSpPr>
          <p:nvPr/>
        </p:nvSpPr>
        <p:spPr bwMode="auto">
          <a:xfrm flipV="1">
            <a:off x="1475607" y="3937785"/>
            <a:ext cx="1152177" cy="0"/>
          </a:xfrm>
          <a:prstGeom prst="line">
            <a:avLst/>
          </a:prstGeom>
          <a:noFill/>
          <a:ln w="57150">
            <a:solidFill>
              <a:srgbClr val="33CC33"/>
            </a:solidFill>
            <a:round/>
            <a:headEnd/>
            <a:tailEnd type="triangle" w="med" len="med"/>
          </a:ln>
        </p:spPr>
        <p:txBody>
          <a:bodyPr/>
          <a:lstStyle/>
          <a:p>
            <a:endParaRPr lang="en-GB" dirty="0">
              <a:latin typeface="Calibri" pitchFamily="34" charset="0"/>
            </a:endParaRPr>
          </a:p>
        </p:txBody>
      </p:sp>
      <p:sp>
        <p:nvSpPr>
          <p:cNvPr id="24" name="Line 2">
            <a:extLst>
              <a:ext uri="{FF2B5EF4-FFF2-40B4-BE49-F238E27FC236}">
                <a16:creationId xmlns:a16="http://schemas.microsoft.com/office/drawing/2014/main" id="{EF2EA128-EA5F-40CF-BD85-E378BC094D7F}"/>
              </a:ext>
            </a:extLst>
          </p:cNvPr>
          <p:cNvSpPr>
            <a:spLocks noChangeShapeType="1"/>
          </p:cNvSpPr>
          <p:nvPr/>
        </p:nvSpPr>
        <p:spPr bwMode="auto">
          <a:xfrm>
            <a:off x="4761970" y="3937785"/>
            <a:ext cx="1441582" cy="632"/>
          </a:xfrm>
          <a:prstGeom prst="line">
            <a:avLst/>
          </a:prstGeom>
          <a:noFill/>
          <a:ln w="57150">
            <a:solidFill>
              <a:srgbClr val="33CC33"/>
            </a:solidFill>
            <a:round/>
            <a:headEnd/>
            <a:tailEnd type="triangle" w="med" len="med"/>
          </a:ln>
        </p:spPr>
        <p:txBody>
          <a:bodyPr/>
          <a:lstStyle/>
          <a:p>
            <a:endParaRPr lang="en-GB" dirty="0">
              <a:latin typeface="Calibri" pitchFamily="34" charset="0"/>
            </a:endParaRPr>
          </a:p>
        </p:txBody>
      </p:sp>
      <p:pic>
        <p:nvPicPr>
          <p:cNvPr id="1026" name="Picture 2" descr="Document Icon - Free Download, PNG and Vector">
            <a:extLst>
              <a:ext uri="{FF2B5EF4-FFF2-40B4-BE49-F238E27FC236}">
                <a16:creationId xmlns:a16="http://schemas.microsoft.com/office/drawing/2014/main" id="{945EEF27-2DE5-470F-A560-E96380AE3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831" y="4630844"/>
            <a:ext cx="1085105" cy="108510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26A91A9-30DB-40CC-96B9-8CC032ED0C19}"/>
              </a:ext>
            </a:extLst>
          </p:cNvPr>
          <p:cNvSpPr txBox="1"/>
          <p:nvPr/>
        </p:nvSpPr>
        <p:spPr>
          <a:xfrm>
            <a:off x="516808" y="3244334"/>
            <a:ext cx="1800226" cy="369332"/>
          </a:xfrm>
          <a:prstGeom prst="rect">
            <a:avLst/>
          </a:prstGeom>
          <a:noFill/>
          <a:ln/>
          <a:extLst>
            <a:ext uri="{909E8E84-426E-40DD-AFC4-6F175D3DCCD1}">
              <a14:hiddenFill xmlns:a14="http://schemas.microsoft.com/office/drawing/2010/main">
                <a:solidFill>
                  <a:srgbClr val="F08A34"/>
                </a:solidFill>
              </a14:hiddenFill>
            </a:ext>
          </a:extLst>
        </p:spPr>
        <p:txBody>
          <a:bodyPr wrap="square" rtlCol="0">
            <a:spAutoFit/>
          </a:bodyPr>
          <a:lstStyle/>
          <a:p>
            <a:pPr algn="ctr"/>
            <a:r>
              <a:rPr lang="en-GB" dirty="0">
                <a:solidFill>
                  <a:schemeClr val="bg1"/>
                </a:solidFill>
                <a:latin typeface="+mj-lt"/>
              </a:rPr>
              <a:t>ISP will add data</a:t>
            </a:r>
          </a:p>
        </p:txBody>
      </p:sp>
      <p:sp>
        <p:nvSpPr>
          <p:cNvPr id="26" name="TextBox 25">
            <a:extLst>
              <a:ext uri="{FF2B5EF4-FFF2-40B4-BE49-F238E27FC236}">
                <a16:creationId xmlns:a16="http://schemas.microsoft.com/office/drawing/2014/main" id="{CE65AED0-B064-4612-8F1E-D2E8707CC2E1}"/>
              </a:ext>
            </a:extLst>
          </p:cNvPr>
          <p:cNvSpPr txBox="1"/>
          <p:nvPr/>
        </p:nvSpPr>
        <p:spPr>
          <a:xfrm>
            <a:off x="3423025" y="2887648"/>
            <a:ext cx="1962917" cy="830997"/>
          </a:xfrm>
          <a:prstGeom prst="rect">
            <a:avLst/>
          </a:prstGeom>
          <a:noFill/>
          <a:ln/>
          <a:extLst>
            <a:ext uri="{909E8E84-426E-40DD-AFC4-6F175D3DCCD1}">
              <a14:hiddenFill xmlns:a14="http://schemas.microsoft.com/office/drawing/2010/main">
                <a:solidFill>
                  <a:srgbClr val="BDD8F3"/>
                </a:solidFill>
              </a14:hiddenFill>
            </a:ext>
          </a:extLst>
        </p:spPr>
        <p:txBody>
          <a:bodyPr wrap="square" rtlCol="0">
            <a:spAutoFit/>
          </a:bodyPr>
          <a:lstStyle/>
          <a:p>
            <a:pPr algn="ctr"/>
            <a:r>
              <a:rPr lang="en-GB" sz="2400" dirty="0">
                <a:solidFill>
                  <a:schemeClr val="tx1">
                    <a:lumMod val="65000"/>
                    <a:lumOff val="35000"/>
                  </a:schemeClr>
                </a:solidFill>
                <a:latin typeface="+mj-lt"/>
              </a:rPr>
              <a:t>May add or remove data</a:t>
            </a:r>
          </a:p>
        </p:txBody>
      </p:sp>
      <p:pic>
        <p:nvPicPr>
          <p:cNvPr id="27" name="Picture 2" descr="Document Icon - Free Download, PNG and Vector">
            <a:extLst>
              <a:ext uri="{FF2B5EF4-FFF2-40B4-BE49-F238E27FC236}">
                <a16:creationId xmlns:a16="http://schemas.microsoft.com/office/drawing/2014/main" id="{D682AC67-FD72-44A4-AAAF-99ECB211B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410" y="4585965"/>
            <a:ext cx="1085105" cy="108510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60E7B614-53BF-42A3-96CC-4DCF05B820FE}"/>
              </a:ext>
            </a:extLst>
          </p:cNvPr>
          <p:cNvSpPr txBox="1"/>
          <p:nvPr/>
        </p:nvSpPr>
        <p:spPr>
          <a:xfrm>
            <a:off x="2544822" y="5638899"/>
            <a:ext cx="3727188" cy="830997"/>
          </a:xfrm>
          <a:prstGeom prst="rect">
            <a:avLst/>
          </a:prstGeom>
          <a:noFill/>
          <a:ln/>
          <a:extLst>
            <a:ext uri="{909E8E84-426E-40DD-AFC4-6F175D3DCCD1}">
              <a14:hiddenFill xmlns:a14="http://schemas.microsoft.com/office/drawing/2010/main">
                <a:solidFill>
                  <a:sysClr val="windowText" lastClr="000000">
                    <a:lumMod val="65000"/>
                    <a:lumOff val="35000"/>
                  </a:sysClr>
                </a:solidFill>
              </a14:hiddenFill>
            </a:ext>
          </a:ex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alibri"/>
                <a:ea typeface="ＭＳ Ｐゴシック" pitchFamily="-107" charset="-128"/>
              </a:rPr>
              <a:t>POP3 Mail</a:t>
            </a:r>
            <a:r>
              <a:rPr kumimoji="0" lang="en-GB" sz="2400" b="0" i="0" u="none" strike="noStrike" kern="0" cap="none" spc="0" normalizeH="0" noProof="0" dirty="0">
                <a:ln>
                  <a:noFill/>
                </a:ln>
                <a:solidFill>
                  <a:prstClr val="white"/>
                </a:solidFill>
                <a:effectLst/>
                <a:uLnTx/>
                <a:uFillTx/>
                <a:latin typeface="Calibri"/>
                <a:ea typeface="ＭＳ Ｐゴシック" pitchFamily="-107" charset="-128"/>
              </a:rPr>
              <a:t> &amp; </a:t>
            </a:r>
            <a:r>
              <a:rPr lang="en-GB" sz="2400" kern="0" dirty="0">
                <a:solidFill>
                  <a:prstClr val="white"/>
                </a:solidFill>
                <a:latin typeface="Calibri"/>
                <a:ea typeface="ＭＳ Ｐゴシック" pitchFamily="-107" charset="-128"/>
              </a:rPr>
              <a:t>IMAP Mail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alibri"/>
                <a:ea typeface="ＭＳ Ｐゴシック" pitchFamily="-107" charset="-128"/>
              </a:rPr>
              <a:t>Principle</a:t>
            </a:r>
            <a:r>
              <a:rPr kumimoji="0" lang="en-GB" sz="2400" b="0" i="0" u="none" strike="noStrike" kern="0" cap="none" spc="0" normalizeH="0" noProof="0" dirty="0">
                <a:ln>
                  <a:noFill/>
                </a:ln>
                <a:solidFill>
                  <a:prstClr val="white"/>
                </a:solidFill>
                <a:effectLst/>
                <a:uLnTx/>
                <a:uFillTx/>
                <a:latin typeface="Calibri"/>
                <a:ea typeface="ＭＳ Ｐゴシック" pitchFamily="-107" charset="-128"/>
              </a:rPr>
              <a:t> is similar</a:t>
            </a:r>
            <a:endParaRPr kumimoji="0" lang="en-GB" sz="2400" b="0" i="0" u="none" strike="noStrike" kern="0" cap="none" spc="0" normalizeH="0" baseline="0" noProof="0" dirty="0">
              <a:ln>
                <a:noFill/>
              </a:ln>
              <a:solidFill>
                <a:prstClr val="white"/>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425014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9" grpId="0"/>
      <p:bldP spid="20" grpId="0"/>
      <p:bldP spid="21" grpId="0"/>
      <p:bldP spid="13" grpId="0" animBg="1"/>
      <p:bldP spid="24" grpId="0" animBg="1"/>
      <p:bldP spid="25" grpId="0" animBg="1"/>
      <p:bldP spid="26"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0" y="1154113"/>
            <a:ext cx="8642350" cy="5183187"/>
          </a:xfrm>
        </p:spPr>
        <p:txBody>
          <a:bodyPr/>
          <a:lstStyle/>
          <a:p>
            <a:pPr marL="0" indent="0">
              <a:buNone/>
            </a:pPr>
            <a:r>
              <a:rPr lang="en-GB" dirty="0"/>
              <a:t>What’s in an email?</a:t>
            </a:r>
          </a:p>
        </p:txBody>
      </p:sp>
      <p:pic>
        <p:nvPicPr>
          <p:cNvPr id="3" name="Picture 2">
            <a:extLst>
              <a:ext uri="{FF2B5EF4-FFF2-40B4-BE49-F238E27FC236}">
                <a16:creationId xmlns:a16="http://schemas.microsoft.com/office/drawing/2014/main" id="{AA2309C9-3816-4B2D-861B-DE96409E3DF1}"/>
              </a:ext>
            </a:extLst>
          </p:cNvPr>
          <p:cNvPicPr>
            <a:picLocks noChangeAspect="1"/>
          </p:cNvPicPr>
          <p:nvPr/>
        </p:nvPicPr>
        <p:blipFill>
          <a:blip r:embed="rId3"/>
          <a:stretch>
            <a:fillRect/>
          </a:stretch>
        </p:blipFill>
        <p:spPr>
          <a:xfrm>
            <a:off x="248112" y="1700808"/>
            <a:ext cx="4547392" cy="4464496"/>
          </a:xfrm>
          <a:prstGeom prst="rect">
            <a:avLst/>
          </a:prstGeom>
          <a:ln>
            <a:solidFill>
              <a:srgbClr val="0070C0"/>
            </a:solidFill>
          </a:ln>
        </p:spPr>
      </p:pic>
      <p:pic>
        <p:nvPicPr>
          <p:cNvPr id="4" name="Picture 3">
            <a:extLst>
              <a:ext uri="{FF2B5EF4-FFF2-40B4-BE49-F238E27FC236}">
                <a16:creationId xmlns:a16="http://schemas.microsoft.com/office/drawing/2014/main" id="{5DEAE471-258E-41FA-A88F-42FE40B8A5A3}"/>
              </a:ext>
            </a:extLst>
          </p:cNvPr>
          <p:cNvPicPr>
            <a:picLocks noChangeAspect="1"/>
          </p:cNvPicPr>
          <p:nvPr/>
        </p:nvPicPr>
        <p:blipFill>
          <a:blip r:embed="rId4"/>
          <a:stretch>
            <a:fillRect/>
          </a:stretch>
        </p:blipFill>
        <p:spPr>
          <a:xfrm>
            <a:off x="4273423" y="2731691"/>
            <a:ext cx="4747759" cy="3645024"/>
          </a:xfrm>
          <a:prstGeom prst="rect">
            <a:avLst/>
          </a:prstGeom>
          <a:ln>
            <a:solidFill>
              <a:srgbClr val="0070C0"/>
            </a:solidFill>
          </a:ln>
        </p:spPr>
      </p:pic>
      <p:sp>
        <p:nvSpPr>
          <p:cNvPr id="13" name="Rectangle 12">
            <a:extLst>
              <a:ext uri="{FF2B5EF4-FFF2-40B4-BE49-F238E27FC236}">
                <a16:creationId xmlns:a16="http://schemas.microsoft.com/office/drawing/2014/main" id="{E3566C04-CD8B-4740-AB34-A218ED9B79A9}"/>
              </a:ext>
            </a:extLst>
          </p:cNvPr>
          <p:cNvSpPr/>
          <p:nvPr/>
        </p:nvSpPr>
        <p:spPr>
          <a:xfrm>
            <a:off x="248112" y="1916832"/>
            <a:ext cx="4547392" cy="528438"/>
          </a:xfrm>
          <a:prstGeom prst="rect">
            <a:avLst/>
          </a:prstGeom>
          <a:noFill/>
          <a:ln w="38100" cap="flat" cmpd="sng" algn="ctr">
            <a:noFill/>
            <a:prstDash val="solid"/>
            <a:miter lim="800000"/>
          </a:ln>
          <a:effectLst/>
          <a:extLst>
            <a:ext uri="{91240B29-F687-4F45-9708-019B960494DF}">
              <a14:hiddenLine xmlns:a14="http://schemas.microsoft.com/office/drawing/2010/main" w="381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C8D46575-E70E-47F5-AD6D-7E53C041737D}"/>
              </a:ext>
            </a:extLst>
          </p:cNvPr>
          <p:cNvSpPr/>
          <p:nvPr/>
        </p:nvSpPr>
        <p:spPr>
          <a:xfrm>
            <a:off x="248112" y="2531990"/>
            <a:ext cx="3819832" cy="3633313"/>
          </a:xfrm>
          <a:prstGeom prst="rect">
            <a:avLst/>
          </a:prstGeom>
          <a:noFill/>
          <a:ln w="38100" cap="flat" cmpd="sng" algn="ctr">
            <a:noFill/>
            <a:prstDash val="solid"/>
            <a:miter lim="800000"/>
          </a:ln>
          <a:effectLst/>
          <a:extLst>
            <a:ext uri="{91240B29-F687-4F45-9708-019B960494DF}">
              <a14:hiddenLine xmlns:a14="http://schemas.microsoft.com/office/drawing/2010/main" w="381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3A20B432-61E5-4272-B5B5-EB68E2C9B08A}"/>
              </a:ext>
            </a:extLst>
          </p:cNvPr>
          <p:cNvSpPr txBox="1"/>
          <p:nvPr/>
        </p:nvSpPr>
        <p:spPr>
          <a:xfrm>
            <a:off x="3779912" y="1507735"/>
            <a:ext cx="2016224" cy="461665"/>
          </a:xfrm>
          <a:prstGeom prst="rect">
            <a:avLst/>
          </a:prstGeom>
          <a:noFill/>
          <a:ln/>
          <a:extLst>
            <a:ext uri="{909E8E84-426E-40DD-AFC4-6F175D3DCCD1}">
              <a14:hiddenFill xmlns:a14="http://schemas.microsoft.com/office/drawing/2010/main">
                <a:solidFill>
                  <a:srgbClr val="F08A34"/>
                </a:solidFill>
              </a14:hiddenFill>
            </a:ext>
          </a:extLst>
        </p:spPr>
        <p:txBody>
          <a:bodyPr wrap="square" rtlCol="0">
            <a:spAutoFit/>
          </a:bodyPr>
          <a:lstStyle/>
          <a:p>
            <a:pPr algn="ctr"/>
            <a:r>
              <a:rPr lang="en-GB" sz="2400" dirty="0">
                <a:solidFill>
                  <a:schemeClr val="bg1"/>
                </a:solidFill>
                <a:latin typeface="+mj-lt"/>
              </a:rPr>
              <a:t>Short headers</a:t>
            </a:r>
          </a:p>
        </p:txBody>
      </p:sp>
      <p:sp>
        <p:nvSpPr>
          <p:cNvPr id="16" name="TextBox 15">
            <a:extLst>
              <a:ext uri="{FF2B5EF4-FFF2-40B4-BE49-F238E27FC236}">
                <a16:creationId xmlns:a16="http://schemas.microsoft.com/office/drawing/2014/main" id="{81C8089A-52A4-4593-B713-95C90556F978}"/>
              </a:ext>
            </a:extLst>
          </p:cNvPr>
          <p:cNvSpPr txBox="1"/>
          <p:nvPr/>
        </p:nvSpPr>
        <p:spPr>
          <a:xfrm>
            <a:off x="176447" y="6057823"/>
            <a:ext cx="2969876" cy="461665"/>
          </a:xfrm>
          <a:prstGeom prst="rect">
            <a:avLst/>
          </a:prstGeom>
          <a:noFill/>
          <a:ln/>
          <a:extLst>
            <a:ext uri="{909E8E84-426E-40DD-AFC4-6F175D3DCCD1}">
              <a14:hiddenFill xmlns:a14="http://schemas.microsoft.com/office/drawing/2010/main">
                <a:solidFill>
                  <a:srgbClr val="BDD8F3"/>
                </a:solidFill>
              </a14:hiddenFill>
            </a:ext>
          </a:extLst>
        </p:spPr>
        <p:txBody>
          <a:bodyPr wrap="square" rtlCol="0">
            <a:spAutoFit/>
          </a:bodyPr>
          <a:lstStyle/>
          <a:p>
            <a:pPr algn="ctr"/>
            <a:r>
              <a:rPr lang="en-GB" sz="2400" dirty="0">
                <a:solidFill>
                  <a:schemeClr val="tx1">
                    <a:lumMod val="65000"/>
                    <a:lumOff val="35000"/>
                  </a:schemeClr>
                </a:solidFill>
                <a:latin typeface="+mj-lt"/>
              </a:rPr>
              <a:t>Message body</a:t>
            </a:r>
          </a:p>
        </p:txBody>
      </p:sp>
      <p:sp>
        <p:nvSpPr>
          <p:cNvPr id="17" name="TextBox 16">
            <a:extLst>
              <a:ext uri="{FF2B5EF4-FFF2-40B4-BE49-F238E27FC236}">
                <a16:creationId xmlns:a16="http://schemas.microsoft.com/office/drawing/2014/main" id="{87A34E80-C8A5-4301-A114-6111B2CD8DAB}"/>
              </a:ext>
            </a:extLst>
          </p:cNvPr>
          <p:cNvSpPr txBox="1"/>
          <p:nvPr/>
        </p:nvSpPr>
        <p:spPr>
          <a:xfrm>
            <a:off x="6929653" y="2301157"/>
            <a:ext cx="2027178" cy="461665"/>
          </a:xfrm>
          <a:prstGeom prst="rect">
            <a:avLst/>
          </a:prstGeom>
          <a:noFill/>
          <a:ln/>
          <a:extLst>
            <a:ext uri="{909E8E84-426E-40DD-AFC4-6F175D3DCCD1}">
              <a14:hiddenFill xmlns:a14="http://schemas.microsoft.com/office/drawing/2010/main">
                <a:solidFill>
                  <a:sysClr val="windowText" lastClr="000000">
                    <a:lumMod val="65000"/>
                    <a:lumOff val="35000"/>
                  </a:sysClr>
                </a:solidFill>
              </a14:hiddenFill>
            </a:ext>
          </a:ex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alibri"/>
                <a:ea typeface="ＭＳ Ｐゴシック" pitchFamily="-107" charset="-128"/>
              </a:rPr>
              <a:t>Full headers</a:t>
            </a:r>
          </a:p>
        </p:txBody>
      </p:sp>
    </p:spTree>
    <p:extLst>
      <p:ext uri="{BB962C8B-B14F-4D97-AF65-F5344CB8AC3E}">
        <p14:creationId xmlns:p14="http://schemas.microsoft.com/office/powerpoint/2010/main" val="230033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pic>
        <p:nvPicPr>
          <p:cNvPr id="15" name="Content Placeholder 14" descr="Graphical user interface, text, application, email&#10;&#10;Description automatically generated">
            <a:extLst>
              <a:ext uri="{FF2B5EF4-FFF2-40B4-BE49-F238E27FC236}">
                <a16:creationId xmlns:a16="http://schemas.microsoft.com/office/drawing/2014/main" id="{9B159B6F-47A3-4BF4-AF57-E6FA64F6DBA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0" y="1428650"/>
            <a:ext cx="4476753" cy="2000350"/>
          </a:xfrm>
          <a:ln w="12700">
            <a:solidFill>
              <a:schemeClr val="accent1"/>
            </a:solidFill>
          </a:ln>
        </p:spPr>
      </p:pic>
      <p:sp>
        <p:nvSpPr>
          <p:cNvPr id="7" name="Content Placeholder 6">
            <a:extLst>
              <a:ext uri="{FF2B5EF4-FFF2-40B4-BE49-F238E27FC236}">
                <a16:creationId xmlns:a16="http://schemas.microsoft.com/office/drawing/2014/main" id="{5F5F45FB-66CB-4E86-87DA-4F967A0E110F}"/>
              </a:ext>
            </a:extLst>
          </p:cNvPr>
          <p:cNvSpPr>
            <a:spLocks noGrp="1"/>
          </p:cNvSpPr>
          <p:nvPr>
            <p:ph sz="half" idx="2"/>
          </p:nvPr>
        </p:nvSpPr>
        <p:spPr>
          <a:xfrm>
            <a:off x="250371" y="1253445"/>
            <a:ext cx="4321629" cy="4827021"/>
          </a:xfrm>
        </p:spPr>
        <p:txBody>
          <a:bodyPr>
            <a:normAutofit/>
          </a:bodyPr>
          <a:lstStyle/>
          <a:p>
            <a:pPr marL="0" indent="0">
              <a:buNone/>
            </a:pPr>
            <a:r>
              <a:rPr lang="en-US" b="1" dirty="0"/>
              <a:t>Emails</a:t>
            </a:r>
          </a:p>
          <a:p>
            <a:endParaRPr lang="en-US" dirty="0"/>
          </a:p>
          <a:p>
            <a:r>
              <a:rPr lang="en-US" dirty="0"/>
              <a:t>Methodology for capturing the emails for information and/or evidence from Tom’s account.</a:t>
            </a:r>
          </a:p>
          <a:p>
            <a:endParaRPr lang="en-GB" dirty="0"/>
          </a:p>
          <a:p>
            <a:r>
              <a:rPr lang="en-US" dirty="0"/>
              <a:t>Consider operational security - legality - chain of evidence.</a:t>
            </a:r>
          </a:p>
          <a:p>
            <a:endParaRPr lang="en-GB" dirty="0"/>
          </a:p>
          <a:p>
            <a:r>
              <a:rPr lang="en-GB" dirty="0"/>
              <a:t>Identify data from headers</a:t>
            </a:r>
          </a:p>
          <a:p>
            <a:pPr marL="0" indent="0">
              <a:buNone/>
            </a:pPr>
            <a:endParaRPr lang="en-GB" dirty="0"/>
          </a:p>
        </p:txBody>
      </p:sp>
      <p:pic>
        <p:nvPicPr>
          <p:cNvPr id="17" name="Picture 16" descr="Graphical user interface, text, application, email&#10;&#10;Description automatically generated">
            <a:extLst>
              <a:ext uri="{FF2B5EF4-FFF2-40B4-BE49-F238E27FC236}">
                <a16:creationId xmlns:a16="http://schemas.microsoft.com/office/drawing/2014/main" id="{A4CC9849-BEAD-4C9D-82F0-ABA81C109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5861" y="3907745"/>
            <a:ext cx="4560189" cy="1988243"/>
          </a:xfrm>
          <a:prstGeom prst="rect">
            <a:avLst/>
          </a:prstGeom>
          <a:ln w="12700">
            <a:solidFill>
              <a:schemeClr val="accent1"/>
            </a:solidFill>
          </a:ln>
        </p:spPr>
      </p:pic>
    </p:spTree>
    <p:extLst>
      <p:ext uri="{BB962C8B-B14F-4D97-AF65-F5344CB8AC3E}">
        <p14:creationId xmlns:p14="http://schemas.microsoft.com/office/powerpoint/2010/main" val="2338399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Timeline&#10;&#10;Description automatically generated">
            <a:extLst>
              <a:ext uri="{FF2B5EF4-FFF2-40B4-BE49-F238E27FC236}">
                <a16:creationId xmlns:a16="http://schemas.microsoft.com/office/drawing/2014/main" id="{5E006D6A-FED6-4A22-9176-14ED1030026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285568" y="1189290"/>
            <a:ext cx="4485101" cy="2693252"/>
          </a:xfrm>
          <a:solidFill>
            <a:schemeClr val="bg1"/>
          </a:solidFill>
          <a:ln>
            <a:solidFill>
              <a:schemeClr val="accent1"/>
            </a:solidFill>
          </a:ln>
        </p:spPr>
      </p:pic>
      <p:sp>
        <p:nvSpPr>
          <p:cNvPr id="7" name="Content Placeholder 6">
            <a:extLst>
              <a:ext uri="{FF2B5EF4-FFF2-40B4-BE49-F238E27FC236}">
                <a16:creationId xmlns:a16="http://schemas.microsoft.com/office/drawing/2014/main" id="{5F5F45FB-66CB-4E86-87DA-4F967A0E110F}"/>
              </a:ext>
            </a:extLst>
          </p:cNvPr>
          <p:cNvSpPr>
            <a:spLocks noGrp="1"/>
          </p:cNvSpPr>
          <p:nvPr>
            <p:ph sz="half" idx="2"/>
          </p:nvPr>
        </p:nvSpPr>
        <p:spPr>
          <a:xfrm>
            <a:off x="250371" y="1253445"/>
            <a:ext cx="4321629" cy="4827021"/>
          </a:xfrm>
        </p:spPr>
        <p:txBody>
          <a:bodyPr>
            <a:normAutofit/>
          </a:bodyPr>
          <a:lstStyle/>
          <a:p>
            <a:endParaRPr lang="en-US" dirty="0"/>
          </a:p>
          <a:p>
            <a:r>
              <a:rPr lang="en-US" dirty="0"/>
              <a:t>Email Analysers</a:t>
            </a:r>
          </a:p>
          <a:p>
            <a:endParaRPr lang="en-US" dirty="0"/>
          </a:p>
          <a:p>
            <a:r>
              <a:rPr lang="en-US" dirty="0"/>
              <a:t>MxToolbox</a:t>
            </a:r>
          </a:p>
          <a:p>
            <a:endParaRPr lang="en-GB" dirty="0"/>
          </a:p>
          <a:p>
            <a:pPr marL="0" indent="0">
              <a:buNone/>
            </a:pPr>
            <a:endParaRPr lang="en-GB" dirty="0"/>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pic>
        <p:nvPicPr>
          <p:cNvPr id="10" name="Picture 9" descr="Graphical user interface, text, application, email&#10;&#10;Description automatically generated">
            <a:extLst>
              <a:ext uri="{FF2B5EF4-FFF2-40B4-BE49-F238E27FC236}">
                <a16:creationId xmlns:a16="http://schemas.microsoft.com/office/drawing/2014/main" id="{C36B0E38-3207-49E2-89C2-CFB36E9A3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828" y="3596757"/>
            <a:ext cx="7040452" cy="2693252"/>
          </a:xfrm>
          <a:prstGeom prst="rect">
            <a:avLst/>
          </a:prstGeom>
        </p:spPr>
      </p:pic>
      <p:pic>
        <p:nvPicPr>
          <p:cNvPr id="13" name="Picture 12" descr="Graphical user interface, text, application, email&#10;&#10;Description automatically generated">
            <a:extLst>
              <a:ext uri="{FF2B5EF4-FFF2-40B4-BE49-F238E27FC236}">
                <a16:creationId xmlns:a16="http://schemas.microsoft.com/office/drawing/2014/main" id="{0B8262E9-4020-4B32-A0B5-72B81533E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5805" y="4178091"/>
            <a:ext cx="5661367" cy="2321460"/>
          </a:xfrm>
          <a:prstGeom prst="rect">
            <a:avLst/>
          </a:prstGeom>
        </p:spPr>
      </p:pic>
    </p:spTree>
    <p:extLst>
      <p:ext uri="{BB962C8B-B14F-4D97-AF65-F5344CB8AC3E}">
        <p14:creationId xmlns:p14="http://schemas.microsoft.com/office/powerpoint/2010/main" val="4008383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descr="Graphical user interface, application&#10;&#10;Description automatically generated">
            <a:extLst>
              <a:ext uri="{FF2B5EF4-FFF2-40B4-BE49-F238E27FC236}">
                <a16:creationId xmlns:a16="http://schemas.microsoft.com/office/drawing/2014/main" id="{B81B6C35-3712-4598-BB76-8535FA0D2A3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68385" y="1253445"/>
            <a:ext cx="5878292" cy="2684219"/>
          </a:xfrm>
          <a:ln w="12700">
            <a:solidFill>
              <a:schemeClr val="accent1"/>
            </a:solidFill>
          </a:ln>
        </p:spPr>
      </p:pic>
      <p:sp>
        <p:nvSpPr>
          <p:cNvPr id="7" name="Content Placeholder 6">
            <a:extLst>
              <a:ext uri="{FF2B5EF4-FFF2-40B4-BE49-F238E27FC236}">
                <a16:creationId xmlns:a16="http://schemas.microsoft.com/office/drawing/2014/main" id="{5F5F45FB-66CB-4E86-87DA-4F967A0E110F}"/>
              </a:ext>
            </a:extLst>
          </p:cNvPr>
          <p:cNvSpPr>
            <a:spLocks noGrp="1"/>
          </p:cNvSpPr>
          <p:nvPr>
            <p:ph sz="half" idx="2"/>
          </p:nvPr>
        </p:nvSpPr>
        <p:spPr>
          <a:xfrm>
            <a:off x="250372" y="1253445"/>
            <a:ext cx="2754086" cy="4827021"/>
          </a:xfrm>
        </p:spPr>
        <p:txBody>
          <a:bodyPr>
            <a:normAutofit/>
          </a:bodyPr>
          <a:lstStyle/>
          <a:p>
            <a:endParaRPr lang="en-US" dirty="0"/>
          </a:p>
          <a:p>
            <a:pPr marL="0" indent="0">
              <a:buNone/>
            </a:pPr>
            <a:endParaRPr lang="en-US" b="1" dirty="0"/>
          </a:p>
          <a:p>
            <a:pPr marL="0" indent="0">
              <a:buNone/>
            </a:pPr>
            <a:r>
              <a:rPr lang="en-US" b="1" dirty="0"/>
              <a:t>Facebook</a:t>
            </a:r>
          </a:p>
          <a:p>
            <a:endParaRPr lang="en-US" dirty="0"/>
          </a:p>
          <a:p>
            <a:r>
              <a:rPr lang="en-US" dirty="0"/>
              <a:t>Risks </a:t>
            </a:r>
          </a:p>
          <a:p>
            <a:endParaRPr lang="en-US" dirty="0"/>
          </a:p>
          <a:p>
            <a:r>
              <a:rPr lang="en-US" dirty="0"/>
              <a:t>Unique identifier</a:t>
            </a:r>
          </a:p>
          <a:p>
            <a:endParaRPr lang="en-US" dirty="0"/>
          </a:p>
          <a:p>
            <a:r>
              <a:rPr lang="en-US" dirty="0"/>
              <a:t>"profile_owner"</a:t>
            </a:r>
          </a:p>
          <a:p>
            <a:endParaRPr lang="en-US" dirty="0"/>
          </a:p>
          <a:p>
            <a:endParaRPr lang="en-GB" dirty="0"/>
          </a:p>
          <a:p>
            <a:pPr marL="0" indent="0">
              <a:buNone/>
            </a:pPr>
            <a:endParaRPr lang="en-GB" dirty="0"/>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pic>
        <p:nvPicPr>
          <p:cNvPr id="9" name="Picture 8" descr="Graphical user interface, website&#10;&#10;Description automatically generated">
            <a:extLst>
              <a:ext uri="{FF2B5EF4-FFF2-40B4-BE49-F238E27FC236}">
                <a16:creationId xmlns:a16="http://schemas.microsoft.com/office/drawing/2014/main" id="{238EFEBB-A3DA-4C41-9C6A-94F6EE2C4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4831" y="3666955"/>
            <a:ext cx="5105400" cy="2696494"/>
          </a:xfrm>
          <a:prstGeom prst="rect">
            <a:avLst/>
          </a:prstGeom>
          <a:ln w="12700">
            <a:solidFill>
              <a:schemeClr val="accent1"/>
            </a:solidFill>
          </a:ln>
        </p:spPr>
      </p:pic>
      <p:pic>
        <p:nvPicPr>
          <p:cNvPr id="12" name="Picture 11">
            <a:extLst>
              <a:ext uri="{FF2B5EF4-FFF2-40B4-BE49-F238E27FC236}">
                <a16:creationId xmlns:a16="http://schemas.microsoft.com/office/drawing/2014/main" id="{7A45823F-9AE1-401C-AB5E-1BED0E9965E1}"/>
              </a:ext>
            </a:extLst>
          </p:cNvPr>
          <p:cNvPicPr>
            <a:picLocks noChangeAspect="1"/>
          </p:cNvPicPr>
          <p:nvPr/>
        </p:nvPicPr>
        <p:blipFill>
          <a:blip r:embed="rId5"/>
          <a:stretch>
            <a:fillRect/>
          </a:stretch>
        </p:blipFill>
        <p:spPr>
          <a:xfrm>
            <a:off x="1403350" y="1133767"/>
            <a:ext cx="1743983" cy="1086919"/>
          </a:xfrm>
          <a:prstGeom prst="rect">
            <a:avLst/>
          </a:prstGeom>
        </p:spPr>
      </p:pic>
    </p:spTree>
    <p:extLst>
      <p:ext uri="{BB962C8B-B14F-4D97-AF65-F5344CB8AC3E}">
        <p14:creationId xmlns:p14="http://schemas.microsoft.com/office/powerpoint/2010/main" val="1246629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pic>
        <p:nvPicPr>
          <p:cNvPr id="5" name="Content Placeholder 4" descr="Graphical user interface, application&#10;&#10;Description automatically generated">
            <a:extLst>
              <a:ext uri="{FF2B5EF4-FFF2-40B4-BE49-F238E27FC236}">
                <a16:creationId xmlns:a16="http://schemas.microsoft.com/office/drawing/2014/main" id="{8DB348BE-8F5F-4824-9A4F-CEF5A6E3561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570062" y="1035729"/>
            <a:ext cx="5182053" cy="3407467"/>
          </a:xfrm>
          <a:ln w="12700">
            <a:solidFill>
              <a:schemeClr val="accent1"/>
            </a:solidFill>
          </a:ln>
        </p:spPr>
      </p:pic>
      <p:sp>
        <p:nvSpPr>
          <p:cNvPr id="7" name="Content Placeholder 6">
            <a:extLst>
              <a:ext uri="{FF2B5EF4-FFF2-40B4-BE49-F238E27FC236}">
                <a16:creationId xmlns:a16="http://schemas.microsoft.com/office/drawing/2014/main" id="{5F5F45FB-66CB-4E86-87DA-4F967A0E110F}"/>
              </a:ext>
            </a:extLst>
          </p:cNvPr>
          <p:cNvSpPr>
            <a:spLocks noGrp="1"/>
          </p:cNvSpPr>
          <p:nvPr>
            <p:ph sz="half" idx="2"/>
          </p:nvPr>
        </p:nvSpPr>
        <p:spPr>
          <a:xfrm>
            <a:off x="250371" y="1253445"/>
            <a:ext cx="3164579" cy="4827021"/>
          </a:xfrm>
        </p:spPr>
        <p:txBody>
          <a:bodyPr>
            <a:normAutofit fontScale="92500" lnSpcReduction="20000"/>
          </a:bodyPr>
          <a:lstStyle/>
          <a:p>
            <a:pPr marL="0" indent="0">
              <a:buNone/>
            </a:pPr>
            <a:r>
              <a:rPr lang="en-US" b="1" dirty="0"/>
              <a:t>Facebook ID</a:t>
            </a:r>
          </a:p>
          <a:p>
            <a:endParaRPr lang="en-US" dirty="0"/>
          </a:p>
          <a:p>
            <a:r>
              <a:rPr lang="en-US" dirty="0"/>
              <a:t>Right Click on profile page </a:t>
            </a:r>
          </a:p>
          <a:p>
            <a:endParaRPr lang="en-US" dirty="0"/>
          </a:p>
          <a:p>
            <a:r>
              <a:rPr lang="en-US" dirty="0"/>
              <a:t>Select - View Page Source </a:t>
            </a:r>
          </a:p>
          <a:p>
            <a:endParaRPr lang="en-US" dirty="0"/>
          </a:p>
          <a:p>
            <a:r>
              <a:rPr lang="en-US" dirty="0"/>
              <a:t>Ctrl + f provides search facility</a:t>
            </a:r>
          </a:p>
          <a:p>
            <a:endParaRPr lang="en-US" dirty="0"/>
          </a:p>
          <a:p>
            <a:r>
              <a:rPr lang="en-US" dirty="0"/>
              <a:t>Enter </a:t>
            </a:r>
          </a:p>
          <a:p>
            <a:pPr marL="0" indent="0">
              <a:buNone/>
            </a:pPr>
            <a:r>
              <a:rPr lang="en-US" dirty="0"/>
              <a:t>"profile_owner" </a:t>
            </a:r>
          </a:p>
          <a:p>
            <a:pPr marL="0" indent="0">
              <a:buNone/>
            </a:pPr>
            <a:r>
              <a:rPr lang="en-GB" dirty="0"/>
              <a:t>or “id” or "id":"1000</a:t>
            </a:r>
            <a:endParaRPr lang="en-US" dirty="0"/>
          </a:p>
          <a:p>
            <a:endParaRPr lang="en-GB" dirty="0"/>
          </a:p>
          <a:p>
            <a:pPr marL="0" indent="0">
              <a:buNone/>
            </a:pPr>
            <a:endParaRPr lang="en-GB" dirty="0"/>
          </a:p>
        </p:txBody>
      </p:sp>
      <p:pic>
        <p:nvPicPr>
          <p:cNvPr id="14" name="Picture 13" descr="Graphical user interface, text, application, email&#10;&#10;Description automatically generated">
            <a:extLst>
              <a:ext uri="{FF2B5EF4-FFF2-40B4-BE49-F238E27FC236}">
                <a16:creationId xmlns:a16="http://schemas.microsoft.com/office/drawing/2014/main" id="{7B9BD510-B177-4BD4-989F-1EB528572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4950" y="3514555"/>
            <a:ext cx="5621100" cy="2964814"/>
          </a:xfrm>
          <a:prstGeom prst="rect">
            <a:avLst/>
          </a:prstGeom>
        </p:spPr>
      </p:pic>
    </p:spTree>
    <p:extLst>
      <p:ext uri="{BB962C8B-B14F-4D97-AF65-F5344CB8AC3E}">
        <p14:creationId xmlns:p14="http://schemas.microsoft.com/office/powerpoint/2010/main" val="2780364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pic>
        <p:nvPicPr>
          <p:cNvPr id="5" name="Content Placeholder 4" descr="Graphical user interface, application&#10;&#10;Description automatically generated">
            <a:extLst>
              <a:ext uri="{FF2B5EF4-FFF2-40B4-BE49-F238E27FC236}">
                <a16:creationId xmlns:a16="http://schemas.microsoft.com/office/drawing/2014/main" id="{8DB348BE-8F5F-4824-9A4F-CEF5A6E3561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570062" y="1035729"/>
            <a:ext cx="5182053" cy="3407467"/>
          </a:xfrm>
          <a:ln w="12700">
            <a:solidFill>
              <a:schemeClr val="accent1"/>
            </a:solidFill>
          </a:ln>
        </p:spPr>
      </p:pic>
      <p:sp>
        <p:nvSpPr>
          <p:cNvPr id="7" name="Content Placeholder 6">
            <a:extLst>
              <a:ext uri="{FF2B5EF4-FFF2-40B4-BE49-F238E27FC236}">
                <a16:creationId xmlns:a16="http://schemas.microsoft.com/office/drawing/2014/main" id="{5F5F45FB-66CB-4E86-87DA-4F967A0E110F}"/>
              </a:ext>
            </a:extLst>
          </p:cNvPr>
          <p:cNvSpPr>
            <a:spLocks noGrp="1"/>
          </p:cNvSpPr>
          <p:nvPr>
            <p:ph sz="half" idx="2"/>
          </p:nvPr>
        </p:nvSpPr>
        <p:spPr>
          <a:xfrm>
            <a:off x="250371" y="1253445"/>
            <a:ext cx="3164579" cy="4827021"/>
          </a:xfrm>
        </p:spPr>
        <p:txBody>
          <a:bodyPr>
            <a:normAutofit fontScale="92500" lnSpcReduction="20000"/>
          </a:bodyPr>
          <a:lstStyle/>
          <a:p>
            <a:pPr marL="0" indent="0">
              <a:buNone/>
            </a:pPr>
            <a:r>
              <a:rPr lang="en-US" b="1" dirty="0"/>
              <a:t>Facebook Friends ID</a:t>
            </a:r>
          </a:p>
          <a:p>
            <a:endParaRPr lang="en-US" dirty="0"/>
          </a:p>
          <a:p>
            <a:r>
              <a:rPr lang="en-US" dirty="0"/>
              <a:t>Right Click on profile page </a:t>
            </a:r>
          </a:p>
          <a:p>
            <a:endParaRPr lang="en-US" dirty="0"/>
          </a:p>
          <a:p>
            <a:r>
              <a:rPr lang="en-US" dirty="0"/>
              <a:t>Select - View Page Source </a:t>
            </a:r>
          </a:p>
          <a:p>
            <a:endParaRPr lang="en-US" dirty="0"/>
          </a:p>
          <a:p>
            <a:r>
              <a:rPr lang="en-US" dirty="0"/>
              <a:t>Ctrl + f provides search facility</a:t>
            </a:r>
          </a:p>
          <a:p>
            <a:endParaRPr lang="en-US" dirty="0"/>
          </a:p>
          <a:p>
            <a:r>
              <a:rPr lang="en-US" dirty="0"/>
              <a:t>Enter </a:t>
            </a:r>
          </a:p>
          <a:p>
            <a:pPr marL="0" indent="0">
              <a:buNone/>
            </a:pPr>
            <a:r>
              <a:rPr lang="en-GB" dirty="0"/>
              <a:t>"id":"1000 </a:t>
            </a:r>
          </a:p>
          <a:p>
            <a:pPr marL="0" indent="0">
              <a:buNone/>
            </a:pPr>
            <a:r>
              <a:rPr lang="en-US" dirty="0"/>
              <a:t>or “id”</a:t>
            </a:r>
          </a:p>
          <a:p>
            <a:endParaRPr lang="en-GB" dirty="0"/>
          </a:p>
          <a:p>
            <a:pPr marL="0" indent="0">
              <a:buNone/>
            </a:pPr>
            <a:endParaRPr lang="en-GB" dirty="0"/>
          </a:p>
        </p:txBody>
      </p:sp>
      <p:pic>
        <p:nvPicPr>
          <p:cNvPr id="3" name="Picture 2" descr="Graphical user interface, application, email&#10;&#10;Description automatically generated">
            <a:extLst>
              <a:ext uri="{FF2B5EF4-FFF2-40B4-BE49-F238E27FC236}">
                <a16:creationId xmlns:a16="http://schemas.microsoft.com/office/drawing/2014/main" id="{AF7DA229-B8EB-FA1C-7C38-C57ECB8A34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055" y="4379312"/>
            <a:ext cx="7257395" cy="2177219"/>
          </a:xfrm>
          <a:prstGeom prst="rect">
            <a:avLst/>
          </a:prstGeom>
          <a:ln w="15875">
            <a:solidFill>
              <a:schemeClr val="accent1"/>
            </a:solidFill>
          </a:ln>
        </p:spPr>
      </p:pic>
    </p:spTree>
    <p:extLst>
      <p:ext uri="{BB962C8B-B14F-4D97-AF65-F5344CB8AC3E}">
        <p14:creationId xmlns:p14="http://schemas.microsoft.com/office/powerpoint/2010/main" val="3326943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C8D4F3-3B0A-4BB2-96E9-695A28736BD7}"/>
              </a:ext>
            </a:extLst>
          </p:cNvPr>
          <p:cNvSpPr>
            <a:spLocks noGrp="1"/>
          </p:cNvSpPr>
          <p:nvPr>
            <p:ph sz="half" idx="1"/>
          </p:nvPr>
        </p:nvSpPr>
        <p:spPr>
          <a:xfrm>
            <a:off x="284012" y="1442357"/>
            <a:ext cx="4230838" cy="4738461"/>
          </a:xfrm>
        </p:spPr>
        <p:txBody>
          <a:bodyPr>
            <a:normAutofit/>
          </a:bodyPr>
          <a:lstStyle/>
          <a:p>
            <a:pPr marL="0" indent="0">
              <a:buNone/>
            </a:pPr>
            <a:r>
              <a:rPr lang="en-GB" b="1" dirty="0"/>
              <a:t>Skype</a:t>
            </a:r>
          </a:p>
          <a:p>
            <a:pPr marL="0" indent="0">
              <a:buNone/>
            </a:pPr>
            <a:endParaRPr lang="en-GB" dirty="0"/>
          </a:p>
          <a:p>
            <a:r>
              <a:rPr lang="en-GB" dirty="0"/>
              <a:t>Search Skype contacts using Facebook vanity name</a:t>
            </a:r>
          </a:p>
          <a:p>
            <a:endParaRPr lang="en-GB" dirty="0"/>
          </a:p>
          <a:p>
            <a:r>
              <a:rPr lang="en-GB" dirty="0"/>
              <a:t>Search Skype contacts for email address</a:t>
            </a:r>
          </a:p>
          <a:p>
            <a:endParaRPr lang="en-GB" dirty="0"/>
          </a:p>
          <a:p>
            <a:pPr marL="0" indent="0">
              <a:buNone/>
            </a:pPr>
            <a:r>
              <a:rPr lang="en-GB" i="1" dirty="0">
                <a:solidFill>
                  <a:srgbClr val="FF0000"/>
                </a:solidFill>
              </a:rPr>
              <a:t>Only works if subject has previously  linked skype and Facebook account</a:t>
            </a:r>
          </a:p>
          <a:p>
            <a:pPr marL="0" indent="0">
              <a:buNone/>
            </a:pPr>
            <a:endParaRPr lang="en-GB" dirty="0"/>
          </a:p>
          <a:p>
            <a:pPr marL="0" indent="0">
              <a:buNone/>
            </a:pPr>
            <a:endParaRPr lang="en-GB" dirty="0"/>
          </a:p>
        </p:txBody>
      </p:sp>
      <p:pic>
        <p:nvPicPr>
          <p:cNvPr id="6" name="Content Placeholder 5">
            <a:extLst>
              <a:ext uri="{FF2B5EF4-FFF2-40B4-BE49-F238E27FC236}">
                <a16:creationId xmlns:a16="http://schemas.microsoft.com/office/drawing/2014/main" id="{31F0C4E0-FB61-4947-A0BB-7C8E9252C722}"/>
              </a:ext>
            </a:extLst>
          </p:cNvPr>
          <p:cNvPicPr>
            <a:picLocks noGrp="1" noChangeAspect="1"/>
          </p:cNvPicPr>
          <p:nvPr>
            <p:ph sz="half" idx="2"/>
          </p:nvPr>
        </p:nvPicPr>
        <p:blipFill>
          <a:blip r:embed="rId3"/>
          <a:stretch>
            <a:fillRect/>
          </a:stretch>
        </p:blipFill>
        <p:spPr>
          <a:xfrm>
            <a:off x="5262562" y="3129756"/>
            <a:ext cx="2619375" cy="1743075"/>
          </a:xfrm>
          <a:prstGeom prst="rect">
            <a:avLst/>
          </a:prstGeom>
        </p:spPr>
      </p:pic>
      <p:sp>
        <p:nvSpPr>
          <p:cNvPr id="5" name="Text Placeholder 4">
            <a:extLst>
              <a:ext uri="{FF2B5EF4-FFF2-40B4-BE49-F238E27FC236}">
                <a16:creationId xmlns:a16="http://schemas.microsoft.com/office/drawing/2014/main" id="{E98EA6E0-658E-44C7-A54F-303E8F8A8C4F}"/>
              </a:ext>
            </a:extLst>
          </p:cNvPr>
          <p:cNvSpPr>
            <a:spLocks noGrp="1"/>
          </p:cNvSpPr>
          <p:nvPr>
            <p:ph type="body" sz="quarter" idx="11"/>
          </p:nvPr>
        </p:nvSpPr>
        <p:spPr>
          <a:xfrm>
            <a:off x="2811463" y="0"/>
            <a:ext cx="6114823" cy="1035050"/>
          </a:xfrm>
        </p:spPr>
        <p:txBody>
          <a:bodyPr>
            <a:normAutofit lnSpcReduction="10000"/>
          </a:bodyPr>
          <a:lstStyle/>
          <a:p>
            <a:endParaRPr lang="en-GB" dirty="0"/>
          </a:p>
          <a:p>
            <a:r>
              <a:rPr lang="en-GB" dirty="0"/>
              <a:t>Technical case aspects</a:t>
            </a:r>
          </a:p>
          <a:p>
            <a:endParaRPr lang="en-GB" dirty="0"/>
          </a:p>
        </p:txBody>
      </p:sp>
    </p:spTree>
    <p:extLst>
      <p:ext uri="{BB962C8B-B14F-4D97-AF65-F5344CB8AC3E}">
        <p14:creationId xmlns:p14="http://schemas.microsoft.com/office/powerpoint/2010/main" val="2111832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D66330-4CBA-48B2-8924-EED41272842E}"/>
              </a:ext>
            </a:extLst>
          </p:cNvPr>
          <p:cNvSpPr>
            <a:spLocks noGrp="1"/>
          </p:cNvSpPr>
          <p:nvPr>
            <p:ph sz="half" idx="1"/>
          </p:nvPr>
        </p:nvSpPr>
        <p:spPr>
          <a:xfrm>
            <a:off x="4778829" y="1170187"/>
            <a:ext cx="3886200" cy="1353004"/>
          </a:xfrm>
        </p:spPr>
        <p:txBody>
          <a:bodyPr>
            <a:normAutofit/>
          </a:bodyPr>
          <a:lstStyle/>
          <a:p>
            <a:pPr marL="0" indent="0">
              <a:buNone/>
            </a:pPr>
            <a:r>
              <a:rPr lang="en-GB" b="1" dirty="0"/>
              <a:t>Resolving  IP addresses</a:t>
            </a:r>
          </a:p>
          <a:p>
            <a:pPr marL="0" indent="0">
              <a:buNone/>
            </a:pPr>
            <a:r>
              <a:rPr lang="en-GB" dirty="0"/>
              <a:t>Domaintools.com</a:t>
            </a:r>
          </a:p>
          <a:p>
            <a:pPr marL="0" indent="0">
              <a:buNone/>
            </a:pPr>
            <a:r>
              <a:rPr lang="en-GB" dirty="0"/>
              <a:t>dnschecker.org</a:t>
            </a:r>
          </a:p>
        </p:txBody>
      </p:sp>
      <p:pic>
        <p:nvPicPr>
          <p:cNvPr id="15" name="Content Placeholder 14" descr="Graphical user interface, text, application&#10;&#10;Description automatically generated">
            <a:extLst>
              <a:ext uri="{FF2B5EF4-FFF2-40B4-BE49-F238E27FC236}">
                <a16:creationId xmlns:a16="http://schemas.microsoft.com/office/drawing/2014/main" id="{3B50C440-6B55-423B-BDC5-C62C4700368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20814" y="1170187"/>
            <a:ext cx="4545622" cy="5022544"/>
          </a:xfrm>
          <a:ln w="12700">
            <a:solidFill>
              <a:schemeClr val="accent1"/>
            </a:solidFill>
          </a:ln>
        </p:spPr>
      </p:pic>
      <p:sp>
        <p:nvSpPr>
          <p:cNvPr id="5" name="Text Placeholder 4">
            <a:extLst>
              <a:ext uri="{FF2B5EF4-FFF2-40B4-BE49-F238E27FC236}">
                <a16:creationId xmlns:a16="http://schemas.microsoft.com/office/drawing/2014/main" id="{6CE7E55D-81D5-45B8-BC63-16F46E44B5C2}"/>
              </a:ext>
            </a:extLst>
          </p:cNvPr>
          <p:cNvSpPr>
            <a:spLocks noGrp="1"/>
          </p:cNvSpPr>
          <p:nvPr>
            <p:ph type="body" sz="quarter" idx="11"/>
          </p:nvPr>
        </p:nvSpPr>
        <p:spPr>
          <a:xfrm>
            <a:off x="2811463" y="0"/>
            <a:ext cx="6016851" cy="1035050"/>
          </a:xfrm>
        </p:spPr>
        <p:txBody>
          <a:bodyPr>
            <a:normAutofit lnSpcReduction="10000"/>
          </a:bodyPr>
          <a:lstStyle/>
          <a:p>
            <a:endParaRPr lang="en-GB" dirty="0"/>
          </a:p>
          <a:p>
            <a:r>
              <a:rPr lang="en-GB" dirty="0"/>
              <a:t>Technical case aspects</a:t>
            </a:r>
          </a:p>
          <a:p>
            <a:endParaRPr lang="en-GB" dirty="0"/>
          </a:p>
        </p:txBody>
      </p:sp>
      <p:pic>
        <p:nvPicPr>
          <p:cNvPr id="11" name="Picture 10" descr="Graphical user interface, text, application, email&#10;&#10;Description automatically generated">
            <a:extLst>
              <a:ext uri="{FF2B5EF4-FFF2-40B4-BE49-F238E27FC236}">
                <a16:creationId xmlns:a16="http://schemas.microsoft.com/office/drawing/2014/main" id="{45AFC5BF-DF99-41DB-9AAD-BA1D62584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568967"/>
            <a:ext cx="5312229" cy="4019158"/>
          </a:xfrm>
          <a:prstGeom prst="rect">
            <a:avLst/>
          </a:prstGeom>
          <a:ln w="12700">
            <a:solidFill>
              <a:schemeClr val="accent1"/>
            </a:solidFill>
          </a:ln>
        </p:spPr>
      </p:pic>
    </p:spTree>
    <p:extLst>
      <p:ext uri="{BB962C8B-B14F-4D97-AF65-F5344CB8AC3E}">
        <p14:creationId xmlns:p14="http://schemas.microsoft.com/office/powerpoint/2010/main" val="1551155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5" name="Rectangle 14"/>
          <p:cNvSpPr/>
          <p:nvPr/>
        </p:nvSpPr>
        <p:spPr>
          <a:xfrm>
            <a:off x="1409350" y="106467"/>
            <a:ext cx="773465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dirty="0">
                <a:solidFill>
                  <a:schemeClr val="bg1"/>
                </a:solidFill>
                <a:latin typeface="Verdana" charset="0"/>
                <a:cs typeface="Verdana" charset="0"/>
              </a:rPr>
              <a:t>Agenda</a:t>
            </a:r>
            <a:endParaRPr lang="en-GB" sz="2000" dirty="0">
              <a:solidFill>
                <a:schemeClr val="bg1"/>
              </a:solidFill>
              <a:latin typeface="Verdana" charset="0"/>
              <a:cs typeface="Verdana" charset="0"/>
            </a:endParaRPr>
          </a:p>
        </p:txBody>
      </p:sp>
      <p:sp>
        <p:nvSpPr>
          <p:cNvPr id="6" name="Rectangle 5">
            <a:extLst>
              <a:ext uri="{FF2B5EF4-FFF2-40B4-BE49-F238E27FC236}">
                <a16:creationId xmlns:a16="http://schemas.microsoft.com/office/drawing/2014/main" id="{EA3FFC4F-A0C7-6241-A6A3-D4D1CB58E595}"/>
              </a:ext>
            </a:extLst>
          </p:cNvPr>
          <p:cNvSpPr/>
          <p:nvPr/>
        </p:nvSpPr>
        <p:spPr>
          <a:xfrm>
            <a:off x="4450456" y="1043731"/>
            <a:ext cx="4572000" cy="584775"/>
          </a:xfrm>
          <a:prstGeom prst="rect">
            <a:avLst/>
          </a:prstGeom>
          <a:ln/>
        </p:spPr>
        <p:txBody>
          <a:bodyPr>
            <a:spAutoFit/>
          </a:bodyPr>
          <a:lstStyle/>
          <a:p>
            <a:pPr marL="0" indent="0" eaLnBrk="1" hangingPunct="1">
              <a:lnSpc>
                <a:spcPct val="80000"/>
              </a:lnSpc>
              <a:buNone/>
            </a:pPr>
            <a:endParaRPr lang="en-GB" sz="2000" dirty="0"/>
          </a:p>
          <a:p>
            <a:pPr marL="342900" indent="-342900" eaLnBrk="1" hangingPunct="1">
              <a:lnSpc>
                <a:spcPct val="80000"/>
              </a:lnSpc>
              <a:buFont typeface="Wingdings" pitchFamily="2" charset="2"/>
              <a:buChar char="Ø"/>
            </a:pPr>
            <a:endParaRPr lang="en-US" sz="2000" i="1" dirty="0"/>
          </a:p>
        </p:txBody>
      </p:sp>
      <p:sp>
        <p:nvSpPr>
          <p:cNvPr id="7" name="Rectangle 6">
            <a:extLst>
              <a:ext uri="{FF2B5EF4-FFF2-40B4-BE49-F238E27FC236}">
                <a16:creationId xmlns:a16="http://schemas.microsoft.com/office/drawing/2014/main" id="{7FA81925-418B-D44C-9255-2AEBBFBC0ADA}"/>
              </a:ext>
            </a:extLst>
          </p:cNvPr>
          <p:cNvSpPr/>
          <p:nvPr/>
        </p:nvSpPr>
        <p:spPr>
          <a:xfrm>
            <a:off x="659212" y="2607361"/>
            <a:ext cx="3791244" cy="2308324"/>
          </a:xfrm>
          <a:prstGeom prst="rect">
            <a:avLst/>
          </a:prstGeom>
          <a:ln/>
        </p:spPr>
        <p:txBody>
          <a:bodyPr wrap="square">
            <a:spAutoFit/>
          </a:bodyPr>
          <a:lstStyle/>
          <a:p>
            <a:pPr marL="457200" indent="-457200">
              <a:buFont typeface="+mj-lt"/>
              <a:buAutoNum type="arabicPeriod"/>
            </a:pPr>
            <a:r>
              <a:rPr lang="en-US" sz="2400" i="1" dirty="0"/>
              <a:t>Exercise</a:t>
            </a:r>
          </a:p>
          <a:p>
            <a:pPr marL="457200" indent="-457200">
              <a:buFont typeface="+mj-lt"/>
              <a:buAutoNum type="arabicPeriod"/>
            </a:pPr>
            <a:endParaRPr lang="en-US" sz="2400" i="1" dirty="0"/>
          </a:p>
          <a:p>
            <a:pPr marL="457200" indent="-457200">
              <a:buFont typeface="+mj-lt"/>
              <a:buAutoNum type="arabicPeriod"/>
            </a:pPr>
            <a:r>
              <a:rPr lang="en-US" sz="2400" i="1" dirty="0"/>
              <a:t>Technical case aspects</a:t>
            </a:r>
          </a:p>
          <a:p>
            <a:pPr marL="457200" indent="-457200">
              <a:buFont typeface="+mj-lt"/>
              <a:buAutoNum type="arabicPeriod"/>
            </a:pPr>
            <a:endParaRPr lang="en-US" sz="2400" i="1" dirty="0">
              <a:ea typeface="Verdana" panose="020B0604030504040204" pitchFamily="34" charset="0"/>
            </a:endParaRPr>
          </a:p>
          <a:p>
            <a:pPr marL="457200" indent="-457200">
              <a:buFont typeface="+mj-lt"/>
              <a:buAutoNum type="arabicPeriod"/>
            </a:pPr>
            <a:r>
              <a:rPr lang="en-GB" sz="2400" i="1" dirty="0">
                <a:ea typeface="Verdana" panose="020B0604030504040204" pitchFamily="34" charset="0"/>
              </a:rPr>
              <a:t>Case scenario </a:t>
            </a:r>
          </a:p>
          <a:p>
            <a:pPr marL="457200" indent="-457200">
              <a:buFont typeface="+mj-lt"/>
              <a:buAutoNum type="arabicPeriod"/>
            </a:pPr>
            <a:endParaRPr lang="en-GB" sz="2400" i="1" dirty="0">
              <a:ea typeface="Verdana" panose="020B0604030504040204" pitchFamily="34" charset="0"/>
            </a:endParaRPr>
          </a:p>
        </p:txBody>
      </p:sp>
      <p:pic>
        <p:nvPicPr>
          <p:cNvPr id="8" name="Picture 7">
            <a:extLst>
              <a:ext uri="{FF2B5EF4-FFF2-40B4-BE49-F238E27FC236}">
                <a16:creationId xmlns:a16="http://schemas.microsoft.com/office/drawing/2014/main" id="{F1C6340C-3120-7B4F-8C6E-D20141E89477}"/>
              </a:ext>
            </a:extLst>
          </p:cNvPr>
          <p:cNvPicPr>
            <a:picLocks noChangeAspect="1"/>
          </p:cNvPicPr>
          <p:nvPr/>
        </p:nvPicPr>
        <p:blipFill>
          <a:blip r:embed="rId3"/>
          <a:stretch>
            <a:fillRect/>
          </a:stretch>
        </p:blipFill>
        <p:spPr>
          <a:xfrm>
            <a:off x="5063857" y="2607361"/>
            <a:ext cx="3345197" cy="2221992"/>
          </a:xfrm>
          <a:prstGeom prst="rect">
            <a:avLst/>
          </a:prstGeom>
        </p:spPr>
      </p:pic>
    </p:spTree>
    <p:extLst>
      <p:ext uri="{BB962C8B-B14F-4D97-AF65-F5344CB8AC3E}">
        <p14:creationId xmlns:p14="http://schemas.microsoft.com/office/powerpoint/2010/main" val="2297255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pic>
        <p:nvPicPr>
          <p:cNvPr id="18" name="Content Placeholder 17" descr="A picture containing map&#10;&#10;Description automatically generated">
            <a:extLst>
              <a:ext uri="{FF2B5EF4-FFF2-40B4-BE49-F238E27FC236}">
                <a16:creationId xmlns:a16="http://schemas.microsoft.com/office/drawing/2014/main" id="{7D1657CD-137F-4E55-B1B6-7CFF82FDA07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012767" y="1379308"/>
            <a:ext cx="4023283" cy="4907985"/>
          </a:xfrm>
        </p:spPr>
      </p:pic>
      <p:sp>
        <p:nvSpPr>
          <p:cNvPr id="7" name="Content Placeholder 6">
            <a:extLst>
              <a:ext uri="{FF2B5EF4-FFF2-40B4-BE49-F238E27FC236}">
                <a16:creationId xmlns:a16="http://schemas.microsoft.com/office/drawing/2014/main" id="{5F5F45FB-66CB-4E86-87DA-4F967A0E110F}"/>
              </a:ext>
            </a:extLst>
          </p:cNvPr>
          <p:cNvSpPr>
            <a:spLocks noGrp="1"/>
          </p:cNvSpPr>
          <p:nvPr>
            <p:ph sz="half" idx="2"/>
          </p:nvPr>
        </p:nvSpPr>
        <p:spPr>
          <a:xfrm>
            <a:off x="250371" y="1729128"/>
            <a:ext cx="4321629" cy="4351338"/>
          </a:xfrm>
        </p:spPr>
        <p:txBody>
          <a:bodyPr/>
          <a:lstStyle/>
          <a:p>
            <a:r>
              <a:rPr lang="en-GB" dirty="0"/>
              <a:t>Domestic Legislation</a:t>
            </a:r>
          </a:p>
          <a:p>
            <a:endParaRPr lang="en-GB" dirty="0"/>
          </a:p>
          <a:p>
            <a:r>
              <a:rPr lang="en-GB" dirty="0"/>
              <a:t>Budapest Convention on Cybercrime</a:t>
            </a:r>
          </a:p>
          <a:p>
            <a:endParaRPr lang="en-GB" dirty="0"/>
          </a:p>
          <a:p>
            <a:r>
              <a:rPr lang="en-GB" dirty="0"/>
              <a:t>International Co-operation</a:t>
            </a:r>
          </a:p>
          <a:p>
            <a:endParaRPr lang="en-GB" dirty="0"/>
          </a:p>
          <a:p>
            <a:r>
              <a:rPr lang="en-GB" dirty="0"/>
              <a:t>Public Private Partnerships</a:t>
            </a:r>
          </a:p>
        </p:txBody>
      </p:sp>
    </p:spTree>
    <p:extLst>
      <p:ext uri="{BB962C8B-B14F-4D97-AF65-F5344CB8AC3E}">
        <p14:creationId xmlns:p14="http://schemas.microsoft.com/office/powerpoint/2010/main" val="1249757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815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n-GB" dirty="0"/>
              <a:t>Group division and work</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n-US" b="1" dirty="0"/>
              <a:t>Introduction to the Investigation Exercise Case Study and Mock Trial </a:t>
            </a:r>
            <a:endParaRPr lang="en-US" sz="4000" dirty="0"/>
          </a:p>
        </p:txBody>
      </p:sp>
    </p:spTree>
    <p:extLst>
      <p:ext uri="{BB962C8B-B14F-4D97-AF65-F5344CB8AC3E}">
        <p14:creationId xmlns:p14="http://schemas.microsoft.com/office/powerpoint/2010/main" val="2870270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E3597-FA5D-4F66-A8CF-0D3392AE4D47}"/>
              </a:ext>
            </a:extLst>
          </p:cNvPr>
          <p:cNvSpPr>
            <a:spLocks noGrp="1"/>
          </p:cNvSpPr>
          <p:nvPr>
            <p:ph type="title"/>
          </p:nvPr>
        </p:nvSpPr>
        <p:spPr>
          <a:xfrm>
            <a:off x="2558144" y="76200"/>
            <a:ext cx="6400800" cy="947058"/>
          </a:xfrm>
        </p:spPr>
        <p:txBody>
          <a:bodyPr>
            <a:normAutofit fontScale="90000"/>
          </a:bodyPr>
          <a:lstStyle/>
          <a:p>
            <a:pPr algn="ctr"/>
            <a:r>
              <a:rPr lang="en-GB" dirty="0">
                <a:solidFill>
                  <a:schemeClr val="bg1"/>
                </a:solidFill>
              </a:rPr>
              <a:t>Introduction to exercise</a:t>
            </a:r>
          </a:p>
        </p:txBody>
      </p:sp>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310242" y="1023258"/>
            <a:ext cx="8523516" cy="5159828"/>
          </a:xfrm>
        </p:spPr>
        <p:txBody>
          <a:bodyPr>
            <a:noAutofit/>
          </a:bodyPr>
          <a:lstStyle/>
          <a:p>
            <a:pPr>
              <a:spcBef>
                <a:spcPts val="0"/>
              </a:spcBef>
            </a:pPr>
            <a:r>
              <a:rPr lang="en-US" sz="2400" dirty="0">
                <a:solidFill>
                  <a:schemeClr val="tx1"/>
                </a:solidFill>
              </a:rPr>
              <a:t>The report you are about to receive and significant elements of the scenario are from a real case that has been adapted for these training purposes.  Please deal with it as if it is a case in action. </a:t>
            </a:r>
          </a:p>
          <a:p>
            <a:pPr>
              <a:spcBef>
                <a:spcPts val="0"/>
              </a:spcBef>
            </a:pPr>
            <a:endParaRPr lang="en-US" sz="2400" dirty="0">
              <a:solidFill>
                <a:schemeClr val="tx1"/>
              </a:solidFill>
            </a:endParaRPr>
          </a:p>
          <a:p>
            <a:pPr>
              <a:spcBef>
                <a:spcPts val="0"/>
              </a:spcBef>
            </a:pPr>
            <a:r>
              <a:rPr lang="en-US" sz="2400" dirty="0">
                <a:solidFill>
                  <a:schemeClr val="tx1"/>
                </a:solidFill>
              </a:rPr>
              <a:t>For the purpose of reality and the ability to undertake open-source investigations, locations in the region of Roubaix, France have been used, consider these to be a location in your jurisdiction for the purpose of this exercise.</a:t>
            </a:r>
          </a:p>
          <a:p>
            <a:pPr>
              <a:spcBef>
                <a:spcPts val="0"/>
              </a:spcBef>
            </a:pPr>
            <a:endParaRPr lang="en-US" sz="2400" dirty="0">
              <a:solidFill>
                <a:schemeClr val="tx1"/>
              </a:solidFill>
            </a:endParaRPr>
          </a:p>
          <a:p>
            <a:pPr>
              <a:spcBef>
                <a:spcPts val="0"/>
              </a:spcBef>
            </a:pPr>
            <a:r>
              <a:rPr lang="en-US" sz="2400" dirty="0">
                <a:solidFill>
                  <a:schemeClr val="tx1"/>
                </a:solidFill>
              </a:rPr>
              <a:t>You are not only required to consider your own domestic legislation and procedures but provisions of the Budapest Convention on Cybercrime, and the First and Second Protocols.</a:t>
            </a:r>
            <a:endParaRPr lang="en-US" sz="2400" dirty="0"/>
          </a:p>
        </p:txBody>
      </p:sp>
    </p:spTree>
    <p:extLst>
      <p:ext uri="{BB962C8B-B14F-4D97-AF65-F5344CB8AC3E}">
        <p14:creationId xmlns:p14="http://schemas.microsoft.com/office/powerpoint/2010/main" val="1062779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E3597-FA5D-4F66-A8CF-0D3392AE4D47}"/>
              </a:ext>
            </a:extLst>
          </p:cNvPr>
          <p:cNvSpPr>
            <a:spLocks noGrp="1"/>
          </p:cNvSpPr>
          <p:nvPr>
            <p:ph type="title"/>
          </p:nvPr>
        </p:nvSpPr>
        <p:spPr>
          <a:xfrm>
            <a:off x="2558144" y="76200"/>
            <a:ext cx="6400800" cy="947058"/>
          </a:xfrm>
        </p:spPr>
        <p:txBody>
          <a:bodyPr>
            <a:normAutofit fontScale="90000"/>
          </a:bodyPr>
          <a:lstStyle/>
          <a:p>
            <a:pPr algn="ctr"/>
            <a:r>
              <a:rPr lang="en-GB" dirty="0">
                <a:solidFill>
                  <a:schemeClr val="bg1"/>
                </a:solidFill>
              </a:rPr>
              <a:t>Introduction to exercise</a:t>
            </a:r>
          </a:p>
        </p:txBody>
      </p:sp>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310242" y="1023258"/>
            <a:ext cx="8523516" cy="5159828"/>
          </a:xfrm>
        </p:spPr>
        <p:txBody>
          <a:bodyPr>
            <a:noAutofit/>
          </a:bodyPr>
          <a:lstStyle/>
          <a:p>
            <a:pPr>
              <a:spcBef>
                <a:spcPts val="0"/>
              </a:spcBef>
            </a:pPr>
            <a:endParaRPr lang="en-US" sz="2400" b="1" dirty="0">
              <a:solidFill>
                <a:schemeClr val="tx1"/>
              </a:solidFill>
            </a:endParaRPr>
          </a:p>
          <a:p>
            <a:pPr>
              <a:spcBef>
                <a:spcPts val="0"/>
              </a:spcBef>
            </a:pPr>
            <a:r>
              <a:rPr lang="en-US" sz="2400" dirty="0">
                <a:solidFill>
                  <a:schemeClr val="tx1"/>
                </a:solidFill>
              </a:rPr>
              <a:t>As a group, review the report and commence an investigation plan and take appropriate action.</a:t>
            </a:r>
          </a:p>
          <a:p>
            <a:pPr>
              <a:spcBef>
                <a:spcPts val="0"/>
              </a:spcBef>
            </a:pPr>
            <a:endParaRPr lang="en-US" sz="2400" dirty="0">
              <a:solidFill>
                <a:schemeClr val="tx1"/>
              </a:solidFill>
            </a:endParaRPr>
          </a:p>
          <a:p>
            <a:pPr>
              <a:spcBef>
                <a:spcPts val="0"/>
              </a:spcBef>
            </a:pPr>
            <a:r>
              <a:rPr lang="en-US" sz="2400" dirty="0">
                <a:solidFill>
                  <a:schemeClr val="tx1"/>
                </a:solidFill>
              </a:rPr>
              <a:t>Once you have developed a plan, present to the facilitator, the options and proceed with the actions you are going to undertake.</a:t>
            </a:r>
          </a:p>
          <a:p>
            <a:pPr>
              <a:spcBef>
                <a:spcPts val="0"/>
              </a:spcBef>
            </a:pPr>
            <a:endParaRPr lang="en-US" sz="2400" dirty="0">
              <a:solidFill>
                <a:schemeClr val="tx1"/>
              </a:solidFill>
            </a:endParaRPr>
          </a:p>
          <a:p>
            <a:pPr>
              <a:spcBef>
                <a:spcPts val="0"/>
              </a:spcBef>
            </a:pPr>
            <a:r>
              <a:rPr lang="en-US" sz="2400" b="1" dirty="0">
                <a:solidFill>
                  <a:schemeClr val="tx1"/>
                </a:solidFill>
              </a:rPr>
              <a:t>The facilitator role </a:t>
            </a:r>
            <a:r>
              <a:rPr lang="en-US" sz="2400" dirty="0">
                <a:solidFill>
                  <a:schemeClr val="tx1"/>
                </a:solidFill>
              </a:rPr>
              <a:t>is not to investigate or manage the investigation, the facilitator will provide support, provide clarification and facilitate any actions or requests you make.</a:t>
            </a:r>
          </a:p>
          <a:p>
            <a:pPr>
              <a:spcBef>
                <a:spcPts val="0"/>
              </a:spcBef>
            </a:pPr>
            <a:endParaRPr lang="en-US" sz="2400" dirty="0">
              <a:solidFill>
                <a:schemeClr val="tx1"/>
              </a:solidFill>
            </a:endParaRPr>
          </a:p>
          <a:p>
            <a:pPr>
              <a:spcBef>
                <a:spcPts val="0"/>
              </a:spcBef>
            </a:pPr>
            <a:r>
              <a:rPr lang="en-US" sz="2400" dirty="0">
                <a:solidFill>
                  <a:schemeClr val="tx1"/>
                </a:solidFill>
              </a:rPr>
              <a:t>The training will involve you in an investigation, evidence collection, preparation of case and materials for court and a court hearing in the presence of a judge and defence counsel.</a:t>
            </a:r>
          </a:p>
        </p:txBody>
      </p:sp>
    </p:spTree>
    <p:extLst>
      <p:ext uri="{BB962C8B-B14F-4D97-AF65-F5344CB8AC3E}">
        <p14:creationId xmlns:p14="http://schemas.microsoft.com/office/powerpoint/2010/main" val="675633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E3597-FA5D-4F66-A8CF-0D3392AE4D47}"/>
              </a:ext>
            </a:extLst>
          </p:cNvPr>
          <p:cNvSpPr>
            <a:spLocks noGrp="1"/>
          </p:cNvSpPr>
          <p:nvPr>
            <p:ph type="title"/>
          </p:nvPr>
        </p:nvSpPr>
        <p:spPr>
          <a:xfrm>
            <a:off x="2558144" y="76200"/>
            <a:ext cx="6400800" cy="947058"/>
          </a:xfrm>
        </p:spPr>
        <p:txBody>
          <a:bodyPr>
            <a:normAutofit fontScale="90000"/>
          </a:bodyPr>
          <a:lstStyle/>
          <a:p>
            <a:pPr algn="ctr"/>
            <a:r>
              <a:rPr lang="en-GB" dirty="0">
                <a:solidFill>
                  <a:schemeClr val="bg1"/>
                </a:solidFill>
              </a:rPr>
              <a:t>Introduction to exercise</a:t>
            </a:r>
          </a:p>
        </p:txBody>
      </p:sp>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310242" y="1284515"/>
            <a:ext cx="8523516" cy="5159828"/>
          </a:xfrm>
        </p:spPr>
        <p:txBody>
          <a:bodyPr>
            <a:noAutofit/>
          </a:bodyPr>
          <a:lstStyle/>
          <a:p>
            <a:pPr>
              <a:spcBef>
                <a:spcPts val="0"/>
              </a:spcBef>
            </a:pPr>
            <a:endParaRPr lang="en-US" sz="2400" b="1" dirty="0">
              <a:solidFill>
                <a:schemeClr val="tx1"/>
              </a:solidFill>
            </a:endParaRPr>
          </a:p>
          <a:p>
            <a:pPr>
              <a:spcBef>
                <a:spcPts val="0"/>
              </a:spcBef>
            </a:pPr>
            <a:r>
              <a:rPr lang="en-US" sz="2400" dirty="0">
                <a:solidFill>
                  <a:schemeClr val="tx1"/>
                </a:solidFill>
              </a:rPr>
              <a:t>The exercise will have 6 Phases;</a:t>
            </a:r>
          </a:p>
          <a:p>
            <a:pPr>
              <a:spcBef>
                <a:spcPts val="0"/>
              </a:spcBef>
            </a:pPr>
            <a:endParaRPr lang="en-US" sz="2400" dirty="0">
              <a:solidFill>
                <a:schemeClr val="tx1"/>
              </a:solidFill>
            </a:endParaRPr>
          </a:p>
          <a:p>
            <a:pPr>
              <a:spcBef>
                <a:spcPts val="0"/>
              </a:spcBef>
            </a:pPr>
            <a:r>
              <a:rPr lang="en-US" sz="2400" dirty="0">
                <a:solidFill>
                  <a:schemeClr val="tx1"/>
                </a:solidFill>
              </a:rPr>
              <a:t>Each phase will start with an </a:t>
            </a:r>
            <a:r>
              <a:rPr lang="en-US" sz="2400" b="1" dirty="0">
                <a:solidFill>
                  <a:schemeClr val="tx1"/>
                </a:solidFill>
              </a:rPr>
              <a:t>Inject </a:t>
            </a:r>
            <a:r>
              <a:rPr lang="en-US" sz="2400" dirty="0">
                <a:solidFill>
                  <a:schemeClr val="tx1"/>
                </a:solidFill>
              </a:rPr>
              <a:t>which will provide a report requiring action by you as a group.</a:t>
            </a:r>
          </a:p>
          <a:p>
            <a:pPr>
              <a:spcBef>
                <a:spcPts val="0"/>
              </a:spcBef>
            </a:pPr>
            <a:endParaRPr lang="en-US" sz="2400" dirty="0">
              <a:solidFill>
                <a:schemeClr val="tx1"/>
              </a:solidFill>
            </a:endParaRPr>
          </a:p>
          <a:p>
            <a:pPr>
              <a:spcBef>
                <a:spcPts val="0"/>
              </a:spcBef>
            </a:pPr>
            <a:r>
              <a:rPr lang="en-US" sz="2400" dirty="0">
                <a:solidFill>
                  <a:schemeClr val="tx1"/>
                </a:solidFill>
              </a:rPr>
              <a:t>Those injects should result in you defining investigative activity, on submission by the group of the appropriate requests with supporting material and evidence where required, then additional injects will be provided.</a:t>
            </a:r>
          </a:p>
          <a:p>
            <a:pPr>
              <a:spcBef>
                <a:spcPts val="0"/>
              </a:spcBef>
            </a:pPr>
            <a:endParaRPr lang="en-US" sz="2400" dirty="0">
              <a:solidFill>
                <a:schemeClr val="tx1"/>
              </a:solidFill>
            </a:endParaRPr>
          </a:p>
          <a:p>
            <a:pPr>
              <a:spcBef>
                <a:spcPts val="0"/>
              </a:spcBef>
            </a:pPr>
            <a:r>
              <a:rPr lang="en-US" sz="2400" dirty="0">
                <a:solidFill>
                  <a:schemeClr val="tx1"/>
                </a:solidFill>
              </a:rPr>
              <a:t>As far as possible all anticipated activities have been considered, where a proposed request is received from you that is not possible to provide in this workshop the facilitator will provide suitable direction.</a:t>
            </a:r>
          </a:p>
        </p:txBody>
      </p:sp>
    </p:spTree>
    <p:extLst>
      <p:ext uri="{BB962C8B-B14F-4D97-AF65-F5344CB8AC3E}">
        <p14:creationId xmlns:p14="http://schemas.microsoft.com/office/powerpoint/2010/main" val="1754756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E3597-FA5D-4F66-A8CF-0D3392AE4D47}"/>
              </a:ext>
            </a:extLst>
          </p:cNvPr>
          <p:cNvSpPr>
            <a:spLocks noGrp="1"/>
          </p:cNvSpPr>
          <p:nvPr>
            <p:ph type="title"/>
          </p:nvPr>
        </p:nvSpPr>
        <p:spPr>
          <a:xfrm>
            <a:off x="2558144" y="76200"/>
            <a:ext cx="6400800" cy="947058"/>
          </a:xfrm>
        </p:spPr>
        <p:txBody>
          <a:bodyPr>
            <a:normAutofit fontScale="90000"/>
          </a:bodyPr>
          <a:lstStyle/>
          <a:p>
            <a:pPr algn="ctr"/>
            <a:r>
              <a:rPr lang="en-GB" dirty="0">
                <a:solidFill>
                  <a:schemeClr val="bg1"/>
                </a:solidFill>
              </a:rPr>
              <a:t>Introduction to exercise</a:t>
            </a:r>
          </a:p>
        </p:txBody>
      </p:sp>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310242" y="1284515"/>
            <a:ext cx="8523516" cy="3309256"/>
          </a:xfrm>
        </p:spPr>
        <p:txBody>
          <a:bodyPr>
            <a:noAutofit/>
          </a:bodyPr>
          <a:lstStyle/>
          <a:p>
            <a:pPr>
              <a:spcBef>
                <a:spcPts val="0"/>
              </a:spcBef>
            </a:pPr>
            <a:endParaRPr lang="en-US" sz="2400" b="1" dirty="0">
              <a:solidFill>
                <a:schemeClr val="tx1"/>
              </a:solidFill>
            </a:endParaRPr>
          </a:p>
          <a:p>
            <a:pPr>
              <a:spcBef>
                <a:spcPts val="0"/>
              </a:spcBef>
            </a:pPr>
            <a:r>
              <a:rPr lang="en-US" sz="2400" dirty="0">
                <a:solidFill>
                  <a:schemeClr val="tx1"/>
                </a:solidFill>
              </a:rPr>
              <a:t>There will be a short debrief after each phase, where the group will be required to present their actions and the facilitator will ensure key elements have been considered to enable progression to the next phase.</a:t>
            </a:r>
          </a:p>
          <a:p>
            <a:pPr>
              <a:spcBef>
                <a:spcPts val="0"/>
              </a:spcBef>
            </a:pPr>
            <a:endParaRPr lang="en-US" sz="2400" dirty="0">
              <a:solidFill>
                <a:schemeClr val="tx1"/>
              </a:solidFill>
            </a:endParaRPr>
          </a:p>
          <a:p>
            <a:pPr>
              <a:spcBef>
                <a:spcPts val="0"/>
              </a:spcBef>
            </a:pPr>
            <a:endParaRPr lang="en-US" sz="2400" dirty="0">
              <a:solidFill>
                <a:schemeClr val="tx1"/>
              </a:solidFill>
            </a:endParaRPr>
          </a:p>
          <a:p>
            <a:pPr>
              <a:spcBef>
                <a:spcPts val="0"/>
              </a:spcBef>
            </a:pPr>
            <a:endParaRPr lang="en-US" sz="2400" dirty="0">
              <a:solidFill>
                <a:schemeClr val="tx1"/>
              </a:solidFill>
            </a:endParaRPr>
          </a:p>
          <a:p>
            <a:pPr>
              <a:spcBef>
                <a:spcPts val="0"/>
              </a:spcBef>
            </a:pPr>
            <a:endParaRPr lang="en-US" sz="2400" dirty="0">
              <a:solidFill>
                <a:schemeClr val="tx1"/>
              </a:solidFill>
            </a:endParaRPr>
          </a:p>
        </p:txBody>
      </p:sp>
    </p:spTree>
    <p:extLst>
      <p:ext uri="{BB962C8B-B14F-4D97-AF65-F5344CB8AC3E}">
        <p14:creationId xmlns:p14="http://schemas.microsoft.com/office/powerpoint/2010/main" val="3163775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5" name="Rectangle 14"/>
          <p:cNvSpPr/>
          <p:nvPr/>
        </p:nvSpPr>
        <p:spPr>
          <a:xfrm>
            <a:off x="1633728" y="25932"/>
            <a:ext cx="7510272"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dirty="0">
                <a:latin typeface="Verdana" panose="020B0604030504040204" pitchFamily="34" charset="0"/>
                <a:ea typeface="Verdana" panose="020B0604030504040204" pitchFamily="34" charset="0"/>
              </a:rPr>
              <a:t>GROUP DIVISION AND WORK</a:t>
            </a:r>
          </a:p>
        </p:txBody>
      </p:sp>
      <p:sp>
        <p:nvSpPr>
          <p:cNvPr id="7" name="Rectangle 6">
            <a:extLst>
              <a:ext uri="{FF2B5EF4-FFF2-40B4-BE49-F238E27FC236}">
                <a16:creationId xmlns:a16="http://schemas.microsoft.com/office/drawing/2014/main" id="{7FA81925-418B-D44C-9255-2AEBBFBC0ADA}"/>
              </a:ext>
            </a:extLst>
          </p:cNvPr>
          <p:cNvSpPr/>
          <p:nvPr/>
        </p:nvSpPr>
        <p:spPr>
          <a:xfrm>
            <a:off x="176500" y="1559558"/>
            <a:ext cx="4572000" cy="4508927"/>
          </a:xfrm>
          <a:prstGeom prst="rect">
            <a:avLst/>
          </a:prstGeom>
          <a:ln/>
        </p:spPr>
        <p:txBody>
          <a:bodyPr>
            <a:spAutoFit/>
          </a:bodyPr>
          <a:lstStyle/>
          <a:p>
            <a:pPr algn="just"/>
            <a:r>
              <a:rPr lang="en-GB" sz="2050" dirty="0">
                <a:solidFill>
                  <a:srgbClr val="FF0000"/>
                </a:solidFill>
              </a:rPr>
              <a:t>Now we are going to implement all that wonderful new knowledge!</a:t>
            </a:r>
          </a:p>
          <a:p>
            <a:pPr algn="just"/>
            <a:endParaRPr lang="en-GB" sz="2050" dirty="0">
              <a:solidFill>
                <a:srgbClr val="FF0000"/>
              </a:solidFill>
            </a:endParaRPr>
          </a:p>
          <a:p>
            <a:pPr marL="342900" indent="-342900" algn="just">
              <a:buFont typeface="Wingdings" pitchFamily="2" charset="2"/>
              <a:buChar char="Ø"/>
            </a:pPr>
            <a:r>
              <a:rPr lang="en-GB" sz="2050" dirty="0"/>
              <a:t>We need to divide ourselves into three working groups of 4 to 5 delegates </a:t>
            </a:r>
          </a:p>
          <a:p>
            <a:pPr marL="342900" indent="-342900" algn="just">
              <a:buFont typeface="Wingdings" pitchFamily="2" charset="2"/>
              <a:buChar char="Ø"/>
            </a:pPr>
            <a:endParaRPr lang="en-GB" sz="2050" dirty="0"/>
          </a:p>
          <a:p>
            <a:pPr marL="342900" indent="-342900" algn="just">
              <a:buFont typeface="Wingdings" pitchFamily="2" charset="2"/>
              <a:buChar char="Ø"/>
            </a:pPr>
            <a:r>
              <a:rPr lang="en-GB" sz="2050" dirty="0"/>
              <a:t>Working groups are @prosecutors, @defense attorneys, @judges</a:t>
            </a:r>
          </a:p>
          <a:p>
            <a:pPr marL="342900" indent="-342900" algn="just">
              <a:buFont typeface="Wingdings" pitchFamily="2" charset="2"/>
              <a:buChar char="Ø"/>
            </a:pPr>
            <a:endParaRPr lang="en-GB" sz="2050" dirty="0"/>
          </a:p>
          <a:p>
            <a:pPr marL="342900" indent="-342900" algn="just">
              <a:buFont typeface="Wingdings" pitchFamily="2" charset="2"/>
              <a:buChar char="Ø"/>
            </a:pPr>
            <a:r>
              <a:rPr lang="en-GB" sz="2050" dirty="0"/>
              <a:t>Delegates should join their groups</a:t>
            </a:r>
          </a:p>
          <a:p>
            <a:pPr marL="342900" indent="-342900" algn="just">
              <a:buFont typeface="Wingdings" pitchFamily="2" charset="2"/>
              <a:buChar char="Ø"/>
            </a:pPr>
            <a:endParaRPr lang="en-GB" sz="2050" dirty="0"/>
          </a:p>
          <a:p>
            <a:pPr marL="342900" indent="-342900" algn="just">
              <a:buFont typeface="Wingdings" pitchFamily="2" charset="2"/>
              <a:buChar char="Ø"/>
            </a:pPr>
            <a:r>
              <a:rPr lang="en-GB" sz="2050" dirty="0"/>
              <a:t>Case study as a whole or in parts will be delivered to each group</a:t>
            </a:r>
          </a:p>
        </p:txBody>
      </p:sp>
      <p:pic>
        <p:nvPicPr>
          <p:cNvPr id="8" name="Picture 7">
            <a:extLst>
              <a:ext uri="{FF2B5EF4-FFF2-40B4-BE49-F238E27FC236}">
                <a16:creationId xmlns:a16="http://schemas.microsoft.com/office/drawing/2014/main" id="{1039E094-4EB0-B34C-AC8A-850BF9448A2D}"/>
              </a:ext>
            </a:extLst>
          </p:cNvPr>
          <p:cNvPicPr>
            <a:picLocks noChangeAspect="1"/>
          </p:cNvPicPr>
          <p:nvPr/>
        </p:nvPicPr>
        <p:blipFill>
          <a:blip r:embed="rId3"/>
          <a:stretch>
            <a:fillRect/>
          </a:stretch>
        </p:blipFill>
        <p:spPr>
          <a:xfrm>
            <a:off x="5182654" y="2877133"/>
            <a:ext cx="3738062" cy="1598043"/>
          </a:xfrm>
          <a:prstGeom prst="rect">
            <a:avLst/>
          </a:prstGeom>
        </p:spPr>
      </p:pic>
    </p:spTree>
    <p:extLst>
      <p:ext uri="{BB962C8B-B14F-4D97-AF65-F5344CB8AC3E}">
        <p14:creationId xmlns:p14="http://schemas.microsoft.com/office/powerpoint/2010/main" val="2611132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5" name="Rectangle 14"/>
          <p:cNvSpPr/>
          <p:nvPr/>
        </p:nvSpPr>
        <p:spPr>
          <a:xfrm>
            <a:off x="1804416" y="79626"/>
            <a:ext cx="7339584"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dirty="0">
                <a:latin typeface="Verdana" panose="020B0604030504040204" pitchFamily="34" charset="0"/>
                <a:ea typeface="Verdana" panose="020B0604030504040204" pitchFamily="34" charset="0"/>
              </a:rPr>
              <a:t>Group division and work</a:t>
            </a:r>
          </a:p>
        </p:txBody>
      </p:sp>
      <p:pic>
        <p:nvPicPr>
          <p:cNvPr id="7" name="Picture 6">
            <a:extLst>
              <a:ext uri="{FF2B5EF4-FFF2-40B4-BE49-F238E27FC236}">
                <a16:creationId xmlns:a16="http://schemas.microsoft.com/office/drawing/2014/main" id="{9BD740DA-813B-CE40-8F0D-DCE7A7E8F321}"/>
              </a:ext>
            </a:extLst>
          </p:cNvPr>
          <p:cNvPicPr>
            <a:picLocks noChangeAspect="1"/>
          </p:cNvPicPr>
          <p:nvPr/>
        </p:nvPicPr>
        <p:blipFill>
          <a:blip r:embed="rId3"/>
          <a:stretch>
            <a:fillRect/>
          </a:stretch>
        </p:blipFill>
        <p:spPr>
          <a:xfrm>
            <a:off x="1325960" y="1968698"/>
            <a:ext cx="6492079" cy="3414665"/>
          </a:xfrm>
          <a:prstGeom prst="rect">
            <a:avLst/>
          </a:prstGeom>
        </p:spPr>
      </p:pic>
    </p:spTree>
    <p:extLst>
      <p:ext uri="{BB962C8B-B14F-4D97-AF65-F5344CB8AC3E}">
        <p14:creationId xmlns:p14="http://schemas.microsoft.com/office/powerpoint/2010/main" val="2316026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n-GB" dirty="0"/>
              <a:t>Case study scenario</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n-US" b="1" dirty="0"/>
              <a:t>Introduction to the Investigation Exercise Case Study and Mock Trial </a:t>
            </a:r>
            <a:endParaRPr lang="en-US" sz="4000" dirty="0"/>
          </a:p>
        </p:txBody>
      </p:sp>
    </p:spTree>
    <p:extLst>
      <p:ext uri="{BB962C8B-B14F-4D97-AF65-F5344CB8AC3E}">
        <p14:creationId xmlns:p14="http://schemas.microsoft.com/office/powerpoint/2010/main" val="3204817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5" name="Rectangle 14"/>
          <p:cNvSpPr/>
          <p:nvPr/>
        </p:nvSpPr>
        <p:spPr>
          <a:xfrm>
            <a:off x="1409350" y="106467"/>
            <a:ext cx="773465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dirty="0">
                <a:solidFill>
                  <a:schemeClr val="bg1"/>
                </a:solidFill>
                <a:latin typeface="Verdana" charset="0"/>
                <a:cs typeface="Verdana" charset="0"/>
              </a:rPr>
              <a:t>Agenda</a:t>
            </a:r>
            <a:endParaRPr lang="en-GB" sz="2000" dirty="0">
              <a:solidFill>
                <a:schemeClr val="bg1"/>
              </a:solidFill>
              <a:latin typeface="Verdana" charset="0"/>
              <a:cs typeface="Verdana" charset="0"/>
            </a:endParaRPr>
          </a:p>
        </p:txBody>
      </p:sp>
      <p:sp>
        <p:nvSpPr>
          <p:cNvPr id="6" name="Rectangle 5">
            <a:extLst>
              <a:ext uri="{FF2B5EF4-FFF2-40B4-BE49-F238E27FC236}">
                <a16:creationId xmlns:a16="http://schemas.microsoft.com/office/drawing/2014/main" id="{EA3FFC4F-A0C7-6241-A6A3-D4D1CB58E595}"/>
              </a:ext>
            </a:extLst>
          </p:cNvPr>
          <p:cNvSpPr/>
          <p:nvPr/>
        </p:nvSpPr>
        <p:spPr>
          <a:xfrm>
            <a:off x="4450456" y="1043731"/>
            <a:ext cx="4572000" cy="584775"/>
          </a:xfrm>
          <a:prstGeom prst="rect">
            <a:avLst/>
          </a:prstGeom>
          <a:ln/>
        </p:spPr>
        <p:txBody>
          <a:bodyPr>
            <a:spAutoFit/>
          </a:bodyPr>
          <a:lstStyle/>
          <a:p>
            <a:pPr marL="0" indent="0" eaLnBrk="1" hangingPunct="1">
              <a:lnSpc>
                <a:spcPct val="80000"/>
              </a:lnSpc>
              <a:buNone/>
            </a:pPr>
            <a:endParaRPr lang="en-GB" sz="2000" dirty="0"/>
          </a:p>
          <a:p>
            <a:pPr marL="342900" indent="-342900" eaLnBrk="1" hangingPunct="1">
              <a:lnSpc>
                <a:spcPct val="80000"/>
              </a:lnSpc>
              <a:buFont typeface="Wingdings" pitchFamily="2" charset="2"/>
              <a:buChar char="Ø"/>
            </a:pPr>
            <a:endParaRPr lang="en-US" sz="2000" i="1" dirty="0"/>
          </a:p>
        </p:txBody>
      </p:sp>
      <p:sp>
        <p:nvSpPr>
          <p:cNvPr id="7" name="Rectangle 6">
            <a:extLst>
              <a:ext uri="{FF2B5EF4-FFF2-40B4-BE49-F238E27FC236}">
                <a16:creationId xmlns:a16="http://schemas.microsoft.com/office/drawing/2014/main" id="{7FA81925-418B-D44C-9255-2AEBBFBC0ADA}"/>
              </a:ext>
            </a:extLst>
          </p:cNvPr>
          <p:cNvSpPr/>
          <p:nvPr/>
        </p:nvSpPr>
        <p:spPr>
          <a:xfrm>
            <a:off x="583130" y="1225689"/>
            <a:ext cx="8324895" cy="4708981"/>
          </a:xfrm>
          <a:prstGeom prst="rect">
            <a:avLst/>
          </a:prstGeom>
          <a:ln/>
        </p:spPr>
        <p:txBody>
          <a:bodyPr wrap="square">
            <a:spAutoFit/>
          </a:bodyPr>
          <a:lstStyle/>
          <a:p>
            <a:r>
              <a:rPr lang="en-GB" sz="2000" b="1" i="1" dirty="0">
                <a:ea typeface="Verdana" panose="020B0604030504040204" pitchFamily="34" charset="0"/>
              </a:rPr>
              <a:t>Exercise</a:t>
            </a:r>
          </a:p>
          <a:p>
            <a:endParaRPr lang="en-GB" sz="2000" i="1" dirty="0">
              <a:ea typeface="Verdana" panose="020B0604030504040204" pitchFamily="34" charset="0"/>
            </a:endParaRPr>
          </a:p>
          <a:p>
            <a:r>
              <a:rPr lang="en-GB" sz="2000" i="1" dirty="0">
                <a:ea typeface="Verdana" panose="020B0604030504040204" pitchFamily="34" charset="0"/>
              </a:rPr>
              <a:t>This exercise will involve an investigations into persons who are initially involved in the exchange of  Child Sexual Abuse Material and are making plans to produce their own material.</a:t>
            </a:r>
          </a:p>
          <a:p>
            <a:r>
              <a:rPr lang="en-GB" sz="2000" i="1" dirty="0">
                <a:ea typeface="Verdana" panose="020B0604030504040204" pitchFamily="34" charset="0"/>
              </a:rPr>
              <a:t>The exercise has been developed from a case study.</a:t>
            </a:r>
          </a:p>
          <a:p>
            <a:endParaRPr lang="en-GB" sz="2000" i="1" dirty="0">
              <a:ea typeface="Verdana" panose="020B0604030504040204" pitchFamily="34" charset="0"/>
            </a:endParaRPr>
          </a:p>
          <a:p>
            <a:r>
              <a:rPr lang="en-GB" sz="2000" i="1" dirty="0">
                <a:ea typeface="Verdana" panose="020B0604030504040204" pitchFamily="34" charset="0"/>
              </a:rPr>
              <a:t>The exercise will involve using open source tools to gather information, intelligence and evidence for :</a:t>
            </a:r>
          </a:p>
          <a:p>
            <a:endParaRPr lang="en-GB" sz="2000" i="1" dirty="0">
              <a:ea typeface="Verdana" panose="020B0604030504040204" pitchFamily="34" charset="0"/>
            </a:endParaRPr>
          </a:p>
          <a:p>
            <a:pPr marL="342900" indent="-342900">
              <a:buFont typeface="Arial" panose="020B0604020202020204" pitchFamily="34" charset="0"/>
              <a:buChar char="•"/>
            </a:pPr>
            <a:r>
              <a:rPr lang="en-GB" sz="2000" i="1" dirty="0">
                <a:ea typeface="Verdana" panose="020B0604030504040204" pitchFamily="34" charset="0"/>
              </a:rPr>
              <a:t>Identifying the subjects involved;</a:t>
            </a:r>
          </a:p>
          <a:p>
            <a:pPr marL="342900" indent="-342900">
              <a:buFont typeface="Arial" panose="020B0604020202020204" pitchFamily="34" charset="0"/>
              <a:buChar char="•"/>
            </a:pPr>
            <a:r>
              <a:rPr lang="en-GB" sz="2000" i="1" dirty="0">
                <a:ea typeface="Verdana" panose="020B0604030504040204" pitchFamily="34" charset="0"/>
              </a:rPr>
              <a:t>Pre-Arrest investigations, </a:t>
            </a:r>
          </a:p>
          <a:p>
            <a:pPr marL="342900" indent="-342900">
              <a:buFont typeface="Arial" panose="020B0604020202020204" pitchFamily="34" charset="0"/>
              <a:buChar char="•"/>
            </a:pPr>
            <a:r>
              <a:rPr lang="en-GB" sz="2000" i="1" dirty="0">
                <a:ea typeface="Verdana" panose="020B0604030504040204" pitchFamily="34" charset="0"/>
              </a:rPr>
              <a:t>Arrest and </a:t>
            </a:r>
          </a:p>
          <a:p>
            <a:pPr marL="342900" indent="-342900">
              <a:buFont typeface="Arial" panose="020B0604020202020204" pitchFamily="34" charset="0"/>
              <a:buChar char="•"/>
            </a:pPr>
            <a:r>
              <a:rPr lang="en-GB" sz="2000" i="1" dirty="0">
                <a:ea typeface="Verdana" panose="020B0604030504040204" pitchFamily="34" charset="0"/>
              </a:rPr>
              <a:t>Post Arrest investigations.</a:t>
            </a:r>
          </a:p>
          <a:p>
            <a:pPr marL="342900" indent="-342900">
              <a:buFont typeface="Arial" panose="020B0604020202020204" pitchFamily="34" charset="0"/>
              <a:buChar char="•"/>
            </a:pPr>
            <a:endParaRPr lang="en-GB" sz="2000" i="1" dirty="0">
              <a:ea typeface="Verdana" panose="020B0604030504040204" pitchFamily="34" charset="0"/>
            </a:endParaRPr>
          </a:p>
        </p:txBody>
      </p:sp>
    </p:spTree>
    <p:extLst>
      <p:ext uri="{BB962C8B-B14F-4D97-AF65-F5344CB8AC3E}">
        <p14:creationId xmlns:p14="http://schemas.microsoft.com/office/powerpoint/2010/main" val="715615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E3597-FA5D-4F66-A8CF-0D3392AE4D47}"/>
              </a:ext>
            </a:extLst>
          </p:cNvPr>
          <p:cNvSpPr>
            <a:spLocks noGrp="1"/>
          </p:cNvSpPr>
          <p:nvPr>
            <p:ph type="title"/>
          </p:nvPr>
        </p:nvSpPr>
        <p:spPr>
          <a:xfrm>
            <a:off x="2558144" y="76200"/>
            <a:ext cx="6400800" cy="947058"/>
          </a:xfrm>
        </p:spPr>
        <p:txBody>
          <a:bodyPr/>
          <a:lstStyle/>
          <a:p>
            <a:pPr algn="ctr"/>
            <a:r>
              <a:rPr lang="en-GB" dirty="0">
                <a:solidFill>
                  <a:schemeClr val="bg1"/>
                </a:solidFill>
              </a:rPr>
              <a:t>Inject 1</a:t>
            </a:r>
          </a:p>
        </p:txBody>
      </p:sp>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310242" y="1143001"/>
            <a:ext cx="8523516" cy="5159828"/>
          </a:xfrm>
        </p:spPr>
        <p:txBody>
          <a:bodyPr>
            <a:noAutofit/>
          </a:bodyPr>
          <a:lstStyle/>
          <a:p>
            <a:pPr>
              <a:spcBef>
                <a:spcPts val="0"/>
              </a:spcBef>
            </a:pPr>
            <a:r>
              <a:rPr lang="en-US" sz="2400" b="1" dirty="0">
                <a:solidFill>
                  <a:schemeClr val="tx1"/>
                </a:solidFill>
              </a:rPr>
              <a:t>Inject 1 - Report of Crime</a:t>
            </a:r>
            <a:r>
              <a:rPr lang="en-US" sz="2400" dirty="0">
                <a:solidFill>
                  <a:schemeClr val="tx1"/>
                </a:solidFill>
              </a:rPr>
              <a:t>:</a:t>
            </a:r>
          </a:p>
          <a:p>
            <a:pPr>
              <a:spcBef>
                <a:spcPts val="0"/>
              </a:spcBef>
            </a:pPr>
            <a:endParaRPr lang="en-US" sz="2400" dirty="0"/>
          </a:p>
          <a:p>
            <a:pPr>
              <a:spcBef>
                <a:spcPts val="0"/>
              </a:spcBef>
            </a:pPr>
            <a:r>
              <a:rPr lang="en-US" sz="2400" dirty="0">
                <a:solidFill>
                  <a:schemeClr val="tx1"/>
                </a:solidFill>
              </a:rPr>
              <a:t>In your jurisdiction, a man called Tom wants to report a crime going on. </a:t>
            </a:r>
          </a:p>
          <a:p>
            <a:pPr>
              <a:spcBef>
                <a:spcPts val="0"/>
              </a:spcBef>
            </a:pPr>
            <a:endParaRPr lang="en-US" sz="2400" dirty="0">
              <a:solidFill>
                <a:schemeClr val="tx1"/>
              </a:solidFill>
            </a:endParaRPr>
          </a:p>
          <a:p>
            <a:pPr>
              <a:spcBef>
                <a:spcPts val="0"/>
              </a:spcBef>
            </a:pPr>
            <a:r>
              <a:rPr lang="en-US" sz="2400" dirty="0">
                <a:solidFill>
                  <a:schemeClr val="tx1"/>
                </a:solidFill>
              </a:rPr>
              <a:t>He admits that he loves very young girls and that he is involved in pedo-pornographic chats and data exchange. </a:t>
            </a:r>
          </a:p>
          <a:p>
            <a:pPr>
              <a:spcBef>
                <a:spcPts val="0"/>
              </a:spcBef>
            </a:pPr>
            <a:endParaRPr lang="en-US" sz="2400" dirty="0">
              <a:solidFill>
                <a:schemeClr val="tx1"/>
              </a:solidFill>
            </a:endParaRPr>
          </a:p>
          <a:p>
            <a:pPr>
              <a:spcBef>
                <a:spcPts val="0"/>
              </a:spcBef>
            </a:pPr>
            <a:r>
              <a:rPr lang="en-US" sz="2400" dirty="0">
                <a:solidFill>
                  <a:schemeClr val="tx1"/>
                </a:solidFill>
              </a:rPr>
              <a:t>One month ago, he got into contact with three like-minded men. </a:t>
            </a:r>
          </a:p>
          <a:p>
            <a:pPr>
              <a:spcBef>
                <a:spcPts val="0"/>
              </a:spcBef>
            </a:pPr>
            <a:endParaRPr lang="en-US" sz="2400" dirty="0">
              <a:solidFill>
                <a:schemeClr val="tx1"/>
              </a:solidFill>
            </a:endParaRPr>
          </a:p>
          <a:p>
            <a:pPr>
              <a:spcBef>
                <a:spcPts val="0"/>
              </a:spcBef>
            </a:pPr>
            <a:r>
              <a:rPr lang="en-US" sz="2400" dirty="0">
                <a:solidFill>
                  <a:schemeClr val="tx1"/>
                </a:solidFill>
              </a:rPr>
              <a:t>They started chatting on a forum called www.pedofilie-info.cz/chat (general information: http://www.pedofilie-info.cz/introduction). </a:t>
            </a:r>
          </a:p>
          <a:p>
            <a:pPr>
              <a:spcBef>
                <a:spcPts val="0"/>
              </a:spcBef>
            </a:pPr>
            <a:endParaRPr lang="en-US" sz="2400" dirty="0">
              <a:solidFill>
                <a:schemeClr val="tx1"/>
              </a:solidFill>
            </a:endParaRPr>
          </a:p>
          <a:p>
            <a:pPr>
              <a:spcBef>
                <a:spcPts val="0"/>
              </a:spcBef>
            </a:pPr>
            <a:r>
              <a:rPr lang="en-US" sz="2400" dirty="0">
                <a:solidFill>
                  <a:schemeClr val="tx1"/>
                </a:solidFill>
              </a:rPr>
              <a:t>The other men called themselves Rick, John and Sam.</a:t>
            </a:r>
            <a:endParaRPr lang="en-US" dirty="0">
              <a:solidFill>
                <a:schemeClr val="tx1"/>
              </a:solidFill>
            </a:endParaRPr>
          </a:p>
        </p:txBody>
      </p:sp>
    </p:spTree>
    <p:extLst>
      <p:ext uri="{BB962C8B-B14F-4D97-AF65-F5344CB8AC3E}">
        <p14:creationId xmlns:p14="http://schemas.microsoft.com/office/powerpoint/2010/main" val="621949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E3597-FA5D-4F66-A8CF-0D3392AE4D47}"/>
              </a:ext>
            </a:extLst>
          </p:cNvPr>
          <p:cNvSpPr>
            <a:spLocks noGrp="1"/>
          </p:cNvSpPr>
          <p:nvPr>
            <p:ph type="title"/>
          </p:nvPr>
        </p:nvSpPr>
        <p:spPr>
          <a:xfrm>
            <a:off x="2558144" y="76200"/>
            <a:ext cx="6400800" cy="947058"/>
          </a:xfrm>
        </p:spPr>
        <p:txBody>
          <a:bodyPr/>
          <a:lstStyle/>
          <a:p>
            <a:pPr algn="ctr"/>
            <a:r>
              <a:rPr lang="en-GB" dirty="0">
                <a:solidFill>
                  <a:schemeClr val="bg1"/>
                </a:solidFill>
              </a:rPr>
              <a:t>Inject 1</a:t>
            </a:r>
          </a:p>
        </p:txBody>
      </p:sp>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239486" y="1283814"/>
            <a:ext cx="8469085" cy="5072742"/>
          </a:xfrm>
        </p:spPr>
        <p:txBody>
          <a:bodyPr>
            <a:noAutofit/>
          </a:bodyPr>
          <a:lstStyle/>
          <a:p>
            <a:pPr algn="just">
              <a:spcBef>
                <a:spcPts val="0"/>
              </a:spcBef>
            </a:pPr>
            <a:r>
              <a:rPr lang="en-US" sz="2400" dirty="0">
                <a:solidFill>
                  <a:schemeClr val="tx1"/>
                </a:solidFill>
              </a:rPr>
              <a:t>The topic of the discussion went very quickly from ‘how to restrain their own pedosexual feelings’ to ‘how to satisfy pedosexual needs’. In this interaction they send each other some pedo-pornographic images and some footage of a pedo-pornographic film in which a young girl performs sexual acts.</a:t>
            </a:r>
          </a:p>
          <a:p>
            <a:pPr algn="just">
              <a:spcBef>
                <a:spcPts val="0"/>
              </a:spcBef>
            </a:pPr>
            <a:endParaRPr lang="en-US" sz="2400" dirty="0">
              <a:solidFill>
                <a:schemeClr val="tx1"/>
              </a:solidFill>
            </a:endParaRPr>
          </a:p>
          <a:p>
            <a:pPr algn="just">
              <a:spcBef>
                <a:spcPts val="0"/>
              </a:spcBef>
            </a:pPr>
            <a:r>
              <a:rPr lang="en-US" sz="2400" dirty="0">
                <a:solidFill>
                  <a:schemeClr val="tx1"/>
                </a:solidFill>
              </a:rPr>
              <a:t>John, Rick and Sam launch the idea of kidnapping a young girl just across the border. </a:t>
            </a:r>
          </a:p>
          <a:p>
            <a:pPr algn="just">
              <a:spcBef>
                <a:spcPts val="0"/>
              </a:spcBef>
            </a:pPr>
            <a:endParaRPr lang="en-US" sz="2400" dirty="0">
              <a:solidFill>
                <a:schemeClr val="tx1"/>
              </a:solidFill>
            </a:endParaRPr>
          </a:p>
          <a:p>
            <a:pPr algn="just">
              <a:spcBef>
                <a:spcPts val="0"/>
              </a:spcBef>
            </a:pPr>
            <a:r>
              <a:rPr lang="en-US" sz="2400" dirty="0">
                <a:solidFill>
                  <a:schemeClr val="tx1"/>
                </a:solidFill>
              </a:rPr>
              <a:t>Rick says that he knows an old building at an industrial estate where they can lock up the girl for a weekend, and where they can rape and torture her. </a:t>
            </a:r>
          </a:p>
          <a:p>
            <a:pPr algn="just">
              <a:spcBef>
                <a:spcPts val="0"/>
              </a:spcBef>
            </a:pPr>
            <a:endParaRPr lang="en-US" sz="2400" dirty="0">
              <a:solidFill>
                <a:schemeClr val="tx1"/>
              </a:solidFill>
            </a:endParaRPr>
          </a:p>
          <a:p>
            <a:pPr algn="just">
              <a:spcBef>
                <a:spcPts val="0"/>
              </a:spcBef>
            </a:pPr>
            <a:r>
              <a:rPr lang="en-US" sz="2400" dirty="0">
                <a:solidFill>
                  <a:schemeClr val="tx1"/>
                </a:solidFill>
              </a:rPr>
              <a:t>Sam says he can borrow a white van from his brother-in-law. </a:t>
            </a:r>
          </a:p>
          <a:p>
            <a:pPr algn="just">
              <a:spcBef>
                <a:spcPts val="0"/>
              </a:spcBef>
            </a:pPr>
            <a:endParaRPr lang="en-US" sz="2400" dirty="0">
              <a:solidFill>
                <a:schemeClr val="tx1"/>
              </a:solidFill>
            </a:endParaRPr>
          </a:p>
          <a:p>
            <a:pPr algn="just">
              <a:spcBef>
                <a:spcPts val="0"/>
              </a:spcBef>
            </a:pPr>
            <a:r>
              <a:rPr lang="en-US" sz="2400" dirty="0">
                <a:solidFill>
                  <a:schemeClr val="tx1"/>
                </a:solidFill>
              </a:rPr>
              <a:t>Rick is a trained nurse and can supply drugs to etherize her.</a:t>
            </a:r>
            <a:endParaRPr lang="en-GB" sz="2400" dirty="0"/>
          </a:p>
        </p:txBody>
      </p:sp>
    </p:spTree>
    <p:extLst>
      <p:ext uri="{BB962C8B-B14F-4D97-AF65-F5344CB8AC3E}">
        <p14:creationId xmlns:p14="http://schemas.microsoft.com/office/powerpoint/2010/main" val="4061059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E3597-FA5D-4F66-A8CF-0D3392AE4D47}"/>
              </a:ext>
            </a:extLst>
          </p:cNvPr>
          <p:cNvSpPr>
            <a:spLocks noGrp="1"/>
          </p:cNvSpPr>
          <p:nvPr>
            <p:ph type="title"/>
          </p:nvPr>
        </p:nvSpPr>
        <p:spPr>
          <a:xfrm>
            <a:off x="1621971" y="194127"/>
            <a:ext cx="7217229" cy="622301"/>
          </a:xfrm>
        </p:spPr>
        <p:txBody>
          <a:bodyPr>
            <a:normAutofit fontScale="90000"/>
          </a:bodyPr>
          <a:lstStyle/>
          <a:p>
            <a:pPr algn="ctr"/>
            <a:r>
              <a:rPr lang="en-GB" dirty="0">
                <a:solidFill>
                  <a:schemeClr val="bg1"/>
                </a:solidFill>
              </a:rPr>
              <a:t>Inject 1</a:t>
            </a:r>
          </a:p>
        </p:txBody>
      </p:sp>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304800" y="1272154"/>
            <a:ext cx="8196943" cy="3887673"/>
          </a:xfrm>
        </p:spPr>
        <p:txBody>
          <a:bodyPr>
            <a:normAutofit/>
          </a:bodyPr>
          <a:lstStyle/>
          <a:p>
            <a:endParaRPr lang="en-GB" sz="4800" dirty="0"/>
          </a:p>
          <a:p>
            <a:endParaRPr lang="en-GB" sz="4800" dirty="0"/>
          </a:p>
        </p:txBody>
      </p:sp>
      <p:sp>
        <p:nvSpPr>
          <p:cNvPr id="7" name="Text Placeholder 2">
            <a:extLst>
              <a:ext uri="{FF2B5EF4-FFF2-40B4-BE49-F238E27FC236}">
                <a16:creationId xmlns:a16="http://schemas.microsoft.com/office/drawing/2014/main" id="{5B3F2B03-DF4B-47EF-9391-AEA445939DF1}"/>
              </a:ext>
            </a:extLst>
          </p:cNvPr>
          <p:cNvSpPr txBox="1">
            <a:spLocks/>
          </p:cNvSpPr>
          <p:nvPr/>
        </p:nvSpPr>
        <p:spPr>
          <a:xfrm>
            <a:off x="1128599" y="5043149"/>
            <a:ext cx="6886801" cy="1138464"/>
          </a:xfrm>
          <a:prstGeom prst="rect">
            <a:avLst/>
          </a:prstGeom>
          <a:ln/>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tint val="7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tint val="7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baseline="0">
                <a:solidFill>
                  <a:schemeClr val="tx1">
                    <a:tint val="7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baseline="0">
                <a:solidFill>
                  <a:schemeClr val="tx1">
                    <a:tint val="7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baseline="0">
                <a:solidFill>
                  <a:schemeClr val="tx1">
                    <a:tint val="75000"/>
                  </a:schemeClr>
                </a:solidFill>
                <a:latin typeface="Calibri" panose="020F050202020403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r>
              <a:rPr lang="en-GB" sz="4800" dirty="0"/>
              <a:t>Allocated time: 20 minutes</a:t>
            </a:r>
          </a:p>
        </p:txBody>
      </p:sp>
      <p:sp>
        <p:nvSpPr>
          <p:cNvPr id="9" name="TextBox 8">
            <a:extLst>
              <a:ext uri="{FF2B5EF4-FFF2-40B4-BE49-F238E27FC236}">
                <a16:creationId xmlns:a16="http://schemas.microsoft.com/office/drawing/2014/main" id="{94315EA9-8921-444D-905A-5AE309DEEF44}"/>
              </a:ext>
            </a:extLst>
          </p:cNvPr>
          <p:cNvSpPr txBox="1"/>
          <p:nvPr/>
        </p:nvSpPr>
        <p:spPr>
          <a:xfrm>
            <a:off x="304800" y="1404257"/>
            <a:ext cx="8403771" cy="3046988"/>
          </a:xfrm>
          <a:prstGeom prst="rect">
            <a:avLst/>
          </a:prstGeom>
          <a:noFill/>
          <a:ln/>
        </p:spPr>
        <p:txBody>
          <a:bodyPr wrap="square">
            <a:spAutoFit/>
          </a:bodyPr>
          <a:lstStyle/>
          <a:p>
            <a:r>
              <a:rPr lang="en-US" sz="2400" dirty="0"/>
              <a:t>At this time, Tom decided that it went too far, and that he had to alert the police.</a:t>
            </a:r>
          </a:p>
          <a:p>
            <a:endParaRPr lang="en-US" sz="2400" dirty="0"/>
          </a:p>
          <a:p>
            <a:r>
              <a:rPr lang="en-US" sz="2400" dirty="0"/>
              <a:t>Tom invites you to look into his mail account tjones_822@hotmail.com.</a:t>
            </a:r>
          </a:p>
          <a:p>
            <a:endParaRPr lang="en-US" sz="2400" dirty="0"/>
          </a:p>
          <a:p>
            <a:r>
              <a:rPr lang="en-US" sz="2400" dirty="0"/>
              <a:t>He saved some mails from John, Rick and Sam in case the authorities wanted to see some proof.</a:t>
            </a:r>
          </a:p>
        </p:txBody>
      </p:sp>
    </p:spTree>
    <p:extLst>
      <p:ext uri="{BB962C8B-B14F-4D97-AF65-F5344CB8AC3E}">
        <p14:creationId xmlns:p14="http://schemas.microsoft.com/office/powerpoint/2010/main" val="859875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9842" y="1681163"/>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424543" y="2327277"/>
            <a:ext cx="4073639" cy="3974524"/>
          </a:xfrm>
        </p:spPr>
        <p:txBody>
          <a:bodyPr/>
          <a:lstStyle/>
          <a:p>
            <a:r>
              <a:rPr lang="en-GB" dirty="0"/>
              <a:t>www.pedofilie-info.cz/chat </a:t>
            </a:r>
          </a:p>
          <a:p>
            <a:endParaRPr lang="en-GB" dirty="0"/>
          </a:p>
          <a:p>
            <a:r>
              <a:rPr lang="en-GB" dirty="0"/>
              <a:t>Tom’s email address</a:t>
            </a:r>
          </a:p>
          <a:p>
            <a:pPr marL="0" indent="0">
              <a:buNone/>
            </a:pPr>
            <a:r>
              <a:rPr lang="en-GB" dirty="0"/>
              <a:t>tjones_822@hotmail.com</a:t>
            </a:r>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629150" y="1681163"/>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629150" y="2327277"/>
            <a:ext cx="3887391" cy="3974524"/>
          </a:xfrm>
        </p:spPr>
        <p:txBody>
          <a:bodyPr>
            <a:normAutofit/>
          </a:bodyPr>
          <a:lstStyle/>
          <a:p>
            <a:r>
              <a:rPr lang="en-GB" dirty="0"/>
              <a:t>Whois </a:t>
            </a:r>
          </a:p>
          <a:p>
            <a:endParaRPr lang="en-GB" dirty="0"/>
          </a:p>
          <a:p>
            <a:r>
              <a:rPr lang="en-GB" dirty="0"/>
              <a:t>Access account?</a:t>
            </a:r>
          </a:p>
          <a:p>
            <a:r>
              <a:rPr lang="en-GB" dirty="0"/>
              <a:t>Consent or Judicial Order</a:t>
            </a:r>
          </a:p>
          <a:p>
            <a:r>
              <a:rPr lang="en-GB" dirty="0"/>
              <a:t>Location of Servers – Impact on evidence</a:t>
            </a:r>
          </a:p>
          <a:p>
            <a:r>
              <a:rPr lang="en-GB" dirty="0"/>
              <a:t>Preservation requests</a:t>
            </a:r>
          </a:p>
          <a:p>
            <a:endParaRPr lang="en-GB" dirty="0"/>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p:txBody>
          <a:bodyPr/>
          <a:lstStyle/>
          <a:p>
            <a:endParaRPr lang="en-GB" dirty="0"/>
          </a:p>
        </p:txBody>
      </p:sp>
      <p:sp>
        <p:nvSpPr>
          <p:cNvPr id="2" name="Title 1">
            <a:extLst>
              <a:ext uri="{FF2B5EF4-FFF2-40B4-BE49-F238E27FC236}">
                <a16:creationId xmlns:a16="http://schemas.microsoft.com/office/drawing/2014/main" id="{17CE3597-FA5D-4F66-A8CF-0D3392AE4D47}"/>
              </a:ext>
            </a:extLst>
          </p:cNvPr>
          <p:cNvSpPr>
            <a:spLocks noGrp="1"/>
          </p:cNvSpPr>
          <p:nvPr>
            <p:ph type="title" idx="4294967295"/>
          </p:nvPr>
        </p:nvSpPr>
        <p:spPr>
          <a:xfrm>
            <a:off x="0" y="1035050"/>
            <a:ext cx="7772400" cy="646113"/>
          </a:xfrm>
        </p:spPr>
        <p:txBody>
          <a:bodyPr/>
          <a:lstStyle/>
          <a:p>
            <a:pPr algn="ctr"/>
            <a:r>
              <a:rPr lang="en-GB" dirty="0"/>
              <a:t>Inject 1 outcomes.</a:t>
            </a:r>
          </a:p>
        </p:txBody>
      </p:sp>
    </p:spTree>
    <p:extLst>
      <p:ext uri="{BB962C8B-B14F-4D97-AF65-F5344CB8AC3E}">
        <p14:creationId xmlns:p14="http://schemas.microsoft.com/office/powerpoint/2010/main" val="933675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9842" y="1681163"/>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424543" y="2327277"/>
            <a:ext cx="4073639" cy="3974524"/>
          </a:xfrm>
        </p:spPr>
        <p:txBody>
          <a:bodyPr/>
          <a:lstStyle/>
          <a:p>
            <a:r>
              <a:rPr lang="en-GB" dirty="0"/>
              <a:t>Sam email address</a:t>
            </a:r>
            <a:endParaRPr lang="en-GB" dirty="0">
              <a:hlinkClick r:id="rId3"/>
            </a:endParaRPr>
          </a:p>
          <a:p>
            <a:pPr marL="0" indent="0">
              <a:buNone/>
            </a:pPr>
            <a:r>
              <a:rPr lang="en-GB" sz="2400" dirty="0">
                <a:hlinkClick r:id="rId3"/>
              </a:rPr>
              <a:t>samtheman8300@gmail.com</a:t>
            </a:r>
            <a:endParaRPr lang="en-GB" sz="2400" dirty="0"/>
          </a:p>
          <a:p>
            <a:pPr marL="0" indent="0">
              <a:buNone/>
            </a:pPr>
            <a:endParaRPr lang="en-GB" dirty="0"/>
          </a:p>
          <a:p>
            <a:endParaRPr lang="en-GB" dirty="0"/>
          </a:p>
          <a:p>
            <a:r>
              <a:rPr lang="en-GB" dirty="0"/>
              <a:t>John email address</a:t>
            </a:r>
          </a:p>
          <a:p>
            <a:pPr marL="0" indent="0">
              <a:buNone/>
            </a:pPr>
            <a:r>
              <a:rPr lang="en-GB" sz="2400" dirty="0"/>
              <a:t>johndoe830@hotmail.com</a:t>
            </a:r>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629150" y="1681163"/>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629150" y="2327277"/>
            <a:ext cx="3887391" cy="3974524"/>
          </a:xfrm>
        </p:spPr>
        <p:txBody>
          <a:bodyPr>
            <a:normAutofit/>
          </a:bodyPr>
          <a:lstStyle/>
          <a:p>
            <a:r>
              <a:rPr lang="en-GB" dirty="0"/>
              <a:t>Preservation requests</a:t>
            </a:r>
          </a:p>
          <a:p>
            <a:r>
              <a:rPr lang="en-GB" dirty="0"/>
              <a:t>Urgent Request – Google</a:t>
            </a:r>
          </a:p>
          <a:p>
            <a:r>
              <a:rPr lang="en-GB" dirty="0"/>
              <a:t>IP addresses</a:t>
            </a:r>
          </a:p>
          <a:p>
            <a:endParaRPr lang="en-GB" dirty="0"/>
          </a:p>
          <a:p>
            <a:r>
              <a:rPr lang="en-US" dirty="0"/>
              <a:t>Preservation requests</a:t>
            </a:r>
          </a:p>
          <a:p>
            <a:r>
              <a:rPr lang="en-US" dirty="0"/>
              <a:t>Urgent Request – Microsoft</a:t>
            </a:r>
          </a:p>
          <a:p>
            <a:pPr marL="0" indent="0">
              <a:buNone/>
            </a:pPr>
            <a:endParaRPr lang="en-GB" dirty="0"/>
          </a:p>
          <a:p>
            <a:endParaRPr lang="en-GB" dirty="0"/>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p:txBody>
          <a:bodyPr/>
          <a:lstStyle/>
          <a:p>
            <a:endParaRPr lang="en-GB" dirty="0"/>
          </a:p>
        </p:txBody>
      </p:sp>
      <p:sp>
        <p:nvSpPr>
          <p:cNvPr id="2" name="Title 1">
            <a:extLst>
              <a:ext uri="{FF2B5EF4-FFF2-40B4-BE49-F238E27FC236}">
                <a16:creationId xmlns:a16="http://schemas.microsoft.com/office/drawing/2014/main" id="{17CE3597-FA5D-4F66-A8CF-0D3392AE4D47}"/>
              </a:ext>
            </a:extLst>
          </p:cNvPr>
          <p:cNvSpPr>
            <a:spLocks noGrp="1"/>
          </p:cNvSpPr>
          <p:nvPr>
            <p:ph type="title" idx="4294967295"/>
          </p:nvPr>
        </p:nvSpPr>
        <p:spPr>
          <a:xfrm>
            <a:off x="0" y="1035050"/>
            <a:ext cx="7145338" cy="646113"/>
          </a:xfrm>
        </p:spPr>
        <p:txBody>
          <a:bodyPr/>
          <a:lstStyle/>
          <a:p>
            <a:pPr algn="ctr"/>
            <a:r>
              <a:rPr lang="en-GB" dirty="0"/>
              <a:t>Inject 1 outcomes.</a:t>
            </a:r>
          </a:p>
        </p:txBody>
      </p:sp>
    </p:spTree>
    <p:extLst>
      <p:ext uri="{BB962C8B-B14F-4D97-AF65-F5344CB8AC3E}">
        <p14:creationId xmlns:p14="http://schemas.microsoft.com/office/powerpoint/2010/main" val="1567045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9842" y="1681163"/>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424543" y="2327277"/>
            <a:ext cx="4073639" cy="3974524"/>
          </a:xfrm>
        </p:spPr>
        <p:txBody>
          <a:bodyPr/>
          <a:lstStyle/>
          <a:p>
            <a:r>
              <a:rPr lang="en-GB" dirty="0"/>
              <a:t>Rick email address</a:t>
            </a:r>
            <a:endParaRPr lang="en-GB" dirty="0">
              <a:hlinkClick r:id="rId3"/>
            </a:endParaRPr>
          </a:p>
          <a:p>
            <a:pPr marL="0" indent="0">
              <a:buNone/>
            </a:pPr>
            <a:r>
              <a:rPr lang="en-GB" dirty="0">
                <a:hlinkClick r:id="rId4"/>
              </a:rPr>
              <a:t>rick69@sweetxxx.de</a:t>
            </a: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Role of Tom in investigation </a:t>
            </a:r>
          </a:p>
          <a:p>
            <a:pPr marL="0" indent="0">
              <a:buNone/>
            </a:pPr>
            <a:endParaRPr lang="en-GB" dirty="0"/>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629150" y="1681163"/>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629150" y="2327277"/>
            <a:ext cx="3887391" cy="3974524"/>
          </a:xfrm>
        </p:spPr>
        <p:txBody>
          <a:bodyPr>
            <a:normAutofit/>
          </a:bodyPr>
          <a:lstStyle/>
          <a:p>
            <a:r>
              <a:rPr lang="en-US" dirty="0"/>
              <a:t>No records of their users</a:t>
            </a:r>
          </a:p>
          <a:p>
            <a:r>
              <a:rPr lang="en-US" dirty="0"/>
              <a:t>Not cooperative with LEA</a:t>
            </a:r>
          </a:p>
          <a:p>
            <a:r>
              <a:rPr lang="en-GB" dirty="0"/>
              <a:t>Preservation requests?</a:t>
            </a:r>
          </a:p>
          <a:p>
            <a:pPr marL="0" indent="0">
              <a:buNone/>
            </a:pPr>
            <a:endParaRPr lang="en-GB" dirty="0"/>
          </a:p>
          <a:p>
            <a:r>
              <a:rPr lang="en-GB" dirty="0"/>
              <a:t>Legal Implications</a:t>
            </a:r>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p:txBody>
          <a:bodyPr/>
          <a:lstStyle/>
          <a:p>
            <a:endParaRPr lang="en-GB" dirty="0"/>
          </a:p>
        </p:txBody>
      </p:sp>
      <p:sp>
        <p:nvSpPr>
          <p:cNvPr id="2" name="Title 1">
            <a:extLst>
              <a:ext uri="{FF2B5EF4-FFF2-40B4-BE49-F238E27FC236}">
                <a16:creationId xmlns:a16="http://schemas.microsoft.com/office/drawing/2014/main" id="{17CE3597-FA5D-4F66-A8CF-0D3392AE4D47}"/>
              </a:ext>
            </a:extLst>
          </p:cNvPr>
          <p:cNvSpPr>
            <a:spLocks noGrp="1"/>
          </p:cNvSpPr>
          <p:nvPr>
            <p:ph type="title" idx="4294967295"/>
          </p:nvPr>
        </p:nvSpPr>
        <p:spPr>
          <a:xfrm>
            <a:off x="0" y="1035050"/>
            <a:ext cx="7145338" cy="646113"/>
          </a:xfrm>
        </p:spPr>
        <p:txBody>
          <a:bodyPr/>
          <a:lstStyle/>
          <a:p>
            <a:pPr algn="ctr"/>
            <a:r>
              <a:rPr lang="en-GB" dirty="0"/>
              <a:t>Inject 1 outcomes.</a:t>
            </a:r>
          </a:p>
        </p:txBody>
      </p:sp>
    </p:spTree>
    <p:extLst>
      <p:ext uri="{BB962C8B-B14F-4D97-AF65-F5344CB8AC3E}">
        <p14:creationId xmlns:p14="http://schemas.microsoft.com/office/powerpoint/2010/main" val="4031938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E3597-FA5D-4F66-A8CF-0D3392AE4D47}"/>
              </a:ext>
            </a:extLst>
          </p:cNvPr>
          <p:cNvSpPr>
            <a:spLocks noGrp="1"/>
          </p:cNvSpPr>
          <p:nvPr>
            <p:ph type="title"/>
          </p:nvPr>
        </p:nvSpPr>
        <p:spPr>
          <a:xfrm>
            <a:off x="2656116" y="194128"/>
            <a:ext cx="6085114" cy="698501"/>
          </a:xfrm>
        </p:spPr>
        <p:txBody>
          <a:bodyPr/>
          <a:lstStyle/>
          <a:p>
            <a:pPr algn="ctr"/>
            <a:r>
              <a:rPr lang="en-GB" dirty="0">
                <a:solidFill>
                  <a:schemeClr val="bg1"/>
                </a:solidFill>
              </a:rPr>
              <a:t>Inject 2.</a:t>
            </a:r>
          </a:p>
        </p:txBody>
      </p:sp>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1128599" y="5341217"/>
            <a:ext cx="6886801" cy="1138464"/>
          </a:xfrm>
        </p:spPr>
        <p:txBody>
          <a:bodyPr>
            <a:normAutofit fontScale="92500"/>
          </a:bodyPr>
          <a:lstStyle/>
          <a:p>
            <a:r>
              <a:rPr lang="en-GB" sz="4800" dirty="0"/>
              <a:t>Allocated time: 20 minutes</a:t>
            </a:r>
          </a:p>
        </p:txBody>
      </p:sp>
      <p:sp>
        <p:nvSpPr>
          <p:cNvPr id="4" name="TextBox 3">
            <a:extLst>
              <a:ext uri="{FF2B5EF4-FFF2-40B4-BE49-F238E27FC236}">
                <a16:creationId xmlns:a16="http://schemas.microsoft.com/office/drawing/2014/main" id="{28F6C132-096A-4073-AE0D-FF1FDAECB176}"/>
              </a:ext>
            </a:extLst>
          </p:cNvPr>
          <p:cNvSpPr txBox="1"/>
          <p:nvPr/>
        </p:nvSpPr>
        <p:spPr>
          <a:xfrm>
            <a:off x="220718" y="1129113"/>
            <a:ext cx="8849710" cy="4401205"/>
          </a:xfrm>
          <a:prstGeom prst="rect">
            <a:avLst/>
          </a:prstGeom>
          <a:noFill/>
          <a:ln/>
        </p:spPr>
        <p:txBody>
          <a:bodyPr wrap="square" rtlCol="0">
            <a:spAutoFit/>
          </a:bodyPr>
          <a:lstStyle/>
          <a:p>
            <a:r>
              <a:rPr lang="en-US" sz="2000" b="1" dirty="0"/>
              <a:t>Police Report of Sam Hendrix:</a:t>
            </a:r>
          </a:p>
          <a:p>
            <a:endParaRPr lang="en-US" sz="2000" dirty="0"/>
          </a:p>
          <a:p>
            <a:r>
              <a:rPr lang="en-US" sz="2000" dirty="0"/>
              <a:t>The police thinks that Sam could be Sam Hendrix, a Belgian citizen, who happens to be no stranger to court.</a:t>
            </a:r>
          </a:p>
          <a:p>
            <a:endParaRPr lang="en-US" sz="2000" dirty="0"/>
          </a:p>
          <a:p>
            <a:r>
              <a:rPr lang="en-US" sz="2000" dirty="0"/>
              <a:t>In the past, he has been suspected of assaulting a minor but due to a lack of evidence the case was eventually dismissed. He is known to be a hardline paedophile.</a:t>
            </a:r>
          </a:p>
          <a:p>
            <a:endParaRPr lang="en-US" sz="2000" dirty="0"/>
          </a:p>
          <a:p>
            <a:r>
              <a:rPr lang="en-US" sz="2000" dirty="0"/>
              <a:t>In order to conduct the open source investigation the police use a false Facebook account they made themselves to undertake investigations on Facebook.</a:t>
            </a:r>
          </a:p>
          <a:p>
            <a:endParaRPr lang="en-US" sz="2000" dirty="0"/>
          </a:p>
          <a:p>
            <a:r>
              <a:rPr lang="en-US" sz="2000" dirty="0"/>
              <a:t>Open source enquiries undertaken by the Police establishes Sam Hendrix apparently has a Facebook account under his own name.</a:t>
            </a:r>
          </a:p>
        </p:txBody>
      </p:sp>
    </p:spTree>
    <p:extLst>
      <p:ext uri="{BB962C8B-B14F-4D97-AF65-F5344CB8AC3E}">
        <p14:creationId xmlns:p14="http://schemas.microsoft.com/office/powerpoint/2010/main" val="2250347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7459" y="1354592"/>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348344" y="2148342"/>
            <a:ext cx="4027714" cy="4153459"/>
          </a:xfrm>
        </p:spPr>
        <p:txBody>
          <a:bodyPr>
            <a:normAutofit/>
          </a:bodyPr>
          <a:lstStyle/>
          <a:p>
            <a:r>
              <a:rPr lang="en-GB" dirty="0"/>
              <a:t>Sam Hendrix Facebook account </a:t>
            </a:r>
          </a:p>
          <a:p>
            <a:endParaRPr lang="en-GB" dirty="0"/>
          </a:p>
          <a:p>
            <a:r>
              <a:rPr lang="en-GB" dirty="0"/>
              <a:t> Associates</a:t>
            </a:r>
          </a:p>
          <a:p>
            <a:endParaRPr lang="en-GB" dirty="0"/>
          </a:p>
          <a:p>
            <a:endParaRPr lang="en-GB" dirty="0"/>
          </a:p>
          <a:p>
            <a:endParaRPr lang="en-GB" dirty="0"/>
          </a:p>
          <a:p>
            <a:r>
              <a:rPr lang="en-GB" dirty="0"/>
              <a:t>Facebook Report Sam Hendrix</a:t>
            </a:r>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572000" y="1381126"/>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234544" y="2148342"/>
            <a:ext cx="4281998" cy="4153459"/>
          </a:xfrm>
        </p:spPr>
        <p:txBody>
          <a:bodyPr>
            <a:normAutofit lnSpcReduction="10000"/>
          </a:bodyPr>
          <a:lstStyle/>
          <a:p>
            <a:r>
              <a:rPr lang="en-GB" dirty="0"/>
              <a:t>"profile_owner":{"id":"100005145937054" </a:t>
            </a:r>
          </a:p>
          <a:p>
            <a:endParaRPr lang="en-GB" dirty="0"/>
          </a:p>
          <a:p>
            <a:r>
              <a:rPr lang="en-GB" dirty="0"/>
              <a:t>John Doe</a:t>
            </a:r>
          </a:p>
          <a:p>
            <a:r>
              <a:rPr lang="en-GB" dirty="0"/>
              <a:t>Tom Jones</a:t>
            </a:r>
          </a:p>
          <a:p>
            <a:r>
              <a:rPr lang="en-GB" dirty="0"/>
              <a:t>Tom Emmanuel Jones</a:t>
            </a:r>
          </a:p>
          <a:p>
            <a:r>
              <a:rPr lang="en-GB" dirty="0"/>
              <a:t>Cloud Lord</a:t>
            </a:r>
          </a:p>
          <a:p>
            <a:endParaRPr lang="en-GB" dirty="0"/>
          </a:p>
          <a:p>
            <a:r>
              <a:rPr lang="en-GB" dirty="0"/>
              <a:t>Multiple IP addresses and locations</a:t>
            </a:r>
          </a:p>
          <a:p>
            <a:endParaRPr lang="en-GB" dirty="0"/>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a:xfrm>
            <a:off x="2811464" y="0"/>
            <a:ext cx="5995080" cy="1035050"/>
          </a:xfrm>
        </p:spPr>
        <p:txBody>
          <a:bodyPr/>
          <a:lstStyle/>
          <a:p>
            <a:r>
              <a:rPr lang="en-GB" dirty="0"/>
              <a:t>Inject 2 outcomes</a:t>
            </a:r>
          </a:p>
        </p:txBody>
      </p:sp>
    </p:spTree>
    <p:extLst>
      <p:ext uri="{BB962C8B-B14F-4D97-AF65-F5344CB8AC3E}">
        <p14:creationId xmlns:p14="http://schemas.microsoft.com/office/powerpoint/2010/main" val="206197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7459" y="1354592"/>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348344" y="2013858"/>
            <a:ext cx="4027714" cy="4287943"/>
          </a:xfrm>
        </p:spPr>
        <p:txBody>
          <a:bodyPr>
            <a:normAutofit/>
          </a:bodyPr>
          <a:lstStyle/>
          <a:p>
            <a:r>
              <a:rPr lang="en-GB" dirty="0"/>
              <a:t>John Doe Facebook account </a:t>
            </a:r>
          </a:p>
          <a:p>
            <a:endParaRPr lang="en-GB" dirty="0"/>
          </a:p>
          <a:p>
            <a:r>
              <a:rPr lang="en-GB" dirty="0"/>
              <a:t> Associates</a:t>
            </a:r>
          </a:p>
          <a:p>
            <a:endParaRPr lang="en-GB" dirty="0"/>
          </a:p>
          <a:p>
            <a:endParaRPr lang="en-GB" dirty="0"/>
          </a:p>
          <a:p>
            <a:endParaRPr lang="en-GB" dirty="0"/>
          </a:p>
          <a:p>
            <a:r>
              <a:rPr lang="en-GB" dirty="0"/>
              <a:t>Facebook Report John Doe</a:t>
            </a:r>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572000" y="1381126"/>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234544" y="2013858"/>
            <a:ext cx="4281998" cy="4287944"/>
          </a:xfrm>
        </p:spPr>
        <p:txBody>
          <a:bodyPr>
            <a:normAutofit/>
          </a:bodyPr>
          <a:lstStyle/>
          <a:p>
            <a:r>
              <a:rPr lang="en-GB" dirty="0"/>
              <a:t>"profile_owner"</a:t>
            </a:r>
          </a:p>
          <a:p>
            <a:pPr marL="0" indent="0">
              <a:buNone/>
            </a:pPr>
            <a:r>
              <a:rPr lang="en-GB" dirty="0"/>
              <a:t>“100005145937054" </a:t>
            </a:r>
          </a:p>
          <a:p>
            <a:endParaRPr lang="en-GB" dirty="0"/>
          </a:p>
          <a:p>
            <a:r>
              <a:rPr lang="en-GB" dirty="0"/>
              <a:t>Tom Jones</a:t>
            </a:r>
          </a:p>
          <a:p>
            <a:r>
              <a:rPr lang="en-GB" dirty="0"/>
              <a:t>Tom Emmanuel Jones</a:t>
            </a:r>
          </a:p>
          <a:p>
            <a:pPr marL="0" indent="0">
              <a:buNone/>
            </a:pPr>
            <a:endParaRPr lang="en-GB" dirty="0"/>
          </a:p>
          <a:p>
            <a:r>
              <a:rPr lang="en-US" dirty="0"/>
              <a:t>Saved a recognised device iPad, to his Facebook  account on 13th February 2014.</a:t>
            </a:r>
          </a:p>
          <a:p>
            <a:pPr marL="0" indent="0">
              <a:buNone/>
            </a:pPr>
            <a:endParaRPr lang="en-GB" dirty="0"/>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a:xfrm>
            <a:off x="2811464" y="0"/>
            <a:ext cx="5995080" cy="1035050"/>
          </a:xfrm>
        </p:spPr>
        <p:txBody>
          <a:bodyPr/>
          <a:lstStyle/>
          <a:p>
            <a:r>
              <a:rPr lang="en-GB" dirty="0"/>
              <a:t>Inject 2 outcomes</a:t>
            </a:r>
          </a:p>
        </p:txBody>
      </p:sp>
    </p:spTree>
    <p:extLst>
      <p:ext uri="{BB962C8B-B14F-4D97-AF65-F5344CB8AC3E}">
        <p14:creationId xmlns:p14="http://schemas.microsoft.com/office/powerpoint/2010/main" val="4048881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E3597-FA5D-4F66-A8CF-0D3392AE4D47}"/>
              </a:ext>
            </a:extLst>
          </p:cNvPr>
          <p:cNvSpPr>
            <a:spLocks noGrp="1"/>
          </p:cNvSpPr>
          <p:nvPr>
            <p:ph type="title"/>
          </p:nvPr>
        </p:nvSpPr>
        <p:spPr>
          <a:xfrm>
            <a:off x="2656116" y="194128"/>
            <a:ext cx="6085114" cy="698501"/>
          </a:xfrm>
        </p:spPr>
        <p:txBody>
          <a:bodyPr/>
          <a:lstStyle/>
          <a:p>
            <a:pPr algn="ctr"/>
            <a:r>
              <a:rPr lang="en-GB" dirty="0">
                <a:solidFill>
                  <a:schemeClr val="bg1"/>
                </a:solidFill>
              </a:rPr>
              <a:t>Inject 3</a:t>
            </a:r>
          </a:p>
        </p:txBody>
      </p:sp>
      <p:sp>
        <p:nvSpPr>
          <p:cNvPr id="6" name="TextBox 5">
            <a:extLst>
              <a:ext uri="{FF2B5EF4-FFF2-40B4-BE49-F238E27FC236}">
                <a16:creationId xmlns:a16="http://schemas.microsoft.com/office/drawing/2014/main" id="{6581841A-1724-41DF-A0BE-170619059A77}"/>
              </a:ext>
            </a:extLst>
          </p:cNvPr>
          <p:cNvSpPr txBox="1"/>
          <p:nvPr/>
        </p:nvSpPr>
        <p:spPr>
          <a:xfrm>
            <a:off x="212272" y="1034442"/>
            <a:ext cx="8719455" cy="5262979"/>
          </a:xfrm>
          <a:prstGeom prst="rect">
            <a:avLst/>
          </a:prstGeom>
          <a:noFill/>
          <a:ln/>
        </p:spPr>
        <p:txBody>
          <a:bodyPr wrap="square">
            <a:spAutoFit/>
          </a:bodyPr>
          <a:lstStyle/>
          <a:p>
            <a:r>
              <a:rPr lang="en-US" sz="2400" b="1" dirty="0"/>
              <a:t>Internal Police Report - </a:t>
            </a:r>
            <a:r>
              <a:rPr lang="en-US" sz="2400" dirty="0"/>
              <a:t>Telephone Call from Tom Jones (TJ) - 09:30hrs to Officer Allard (OA).</a:t>
            </a:r>
          </a:p>
          <a:p>
            <a:endParaRPr lang="en-US" sz="2400" dirty="0"/>
          </a:p>
          <a:p>
            <a:r>
              <a:rPr lang="en-US" sz="2400" dirty="0"/>
              <a:t>TJ: You asked me to call if I thought of anything else. I have been thinking about John and I have remembered we once had a call on skype a few months ago, it was just a general call me and him, but the fact he uses skype may help you find him before it is too late.  </a:t>
            </a:r>
          </a:p>
          <a:p>
            <a:r>
              <a:rPr lang="en-US" sz="2400"/>
              <a:t>OA</a:t>
            </a:r>
            <a:r>
              <a:rPr lang="en-US" sz="2400" dirty="0"/>
              <a:t>: Can you give me his skype account details?</a:t>
            </a:r>
          </a:p>
          <a:p>
            <a:endParaRPr lang="en-US" sz="2400" dirty="0"/>
          </a:p>
          <a:p>
            <a:r>
              <a:rPr lang="en-US" sz="2400" dirty="0"/>
              <a:t>TJ: Unfortunately, I no longer use Skype, I deleted the app, so I do not have his details.</a:t>
            </a:r>
          </a:p>
          <a:p>
            <a:r>
              <a:rPr lang="en-US" sz="2400"/>
              <a:t>OA</a:t>
            </a:r>
            <a:r>
              <a:rPr lang="en-US" sz="2400" dirty="0"/>
              <a:t>: Did he say where he was when he called?</a:t>
            </a:r>
          </a:p>
          <a:p>
            <a:r>
              <a:rPr lang="en-US" sz="2400"/>
              <a:t>Action</a:t>
            </a:r>
            <a:r>
              <a:rPr lang="en-US" sz="2400" dirty="0"/>
              <a:t>: Report forwarded to Investigation Team</a:t>
            </a:r>
          </a:p>
        </p:txBody>
      </p:sp>
    </p:spTree>
    <p:extLst>
      <p:ext uri="{BB962C8B-B14F-4D97-AF65-F5344CB8AC3E}">
        <p14:creationId xmlns:p14="http://schemas.microsoft.com/office/powerpoint/2010/main" val="1115626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5" name="Rectangle 14"/>
          <p:cNvSpPr/>
          <p:nvPr/>
        </p:nvSpPr>
        <p:spPr>
          <a:xfrm>
            <a:off x="1409350" y="106467"/>
            <a:ext cx="773465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dirty="0">
                <a:solidFill>
                  <a:schemeClr val="bg1"/>
                </a:solidFill>
                <a:latin typeface="Verdana" charset="0"/>
                <a:cs typeface="Verdana" charset="0"/>
              </a:rPr>
              <a:t>Agenda</a:t>
            </a:r>
            <a:endParaRPr lang="en-GB" sz="2000" dirty="0">
              <a:solidFill>
                <a:schemeClr val="bg1"/>
              </a:solidFill>
              <a:latin typeface="Verdana" charset="0"/>
              <a:cs typeface="Verdana" charset="0"/>
            </a:endParaRPr>
          </a:p>
        </p:txBody>
      </p:sp>
      <p:sp>
        <p:nvSpPr>
          <p:cNvPr id="6" name="Rectangle 5">
            <a:extLst>
              <a:ext uri="{FF2B5EF4-FFF2-40B4-BE49-F238E27FC236}">
                <a16:creationId xmlns:a16="http://schemas.microsoft.com/office/drawing/2014/main" id="{EA3FFC4F-A0C7-6241-A6A3-D4D1CB58E595}"/>
              </a:ext>
            </a:extLst>
          </p:cNvPr>
          <p:cNvSpPr/>
          <p:nvPr/>
        </p:nvSpPr>
        <p:spPr>
          <a:xfrm>
            <a:off x="4450456" y="1043731"/>
            <a:ext cx="4572000" cy="584775"/>
          </a:xfrm>
          <a:prstGeom prst="rect">
            <a:avLst/>
          </a:prstGeom>
          <a:ln/>
        </p:spPr>
        <p:txBody>
          <a:bodyPr>
            <a:spAutoFit/>
          </a:bodyPr>
          <a:lstStyle/>
          <a:p>
            <a:pPr marL="0" indent="0" eaLnBrk="1" hangingPunct="1">
              <a:lnSpc>
                <a:spcPct val="80000"/>
              </a:lnSpc>
              <a:buNone/>
            </a:pPr>
            <a:endParaRPr lang="en-GB" sz="2000" dirty="0"/>
          </a:p>
          <a:p>
            <a:pPr marL="342900" indent="-342900" eaLnBrk="1" hangingPunct="1">
              <a:lnSpc>
                <a:spcPct val="80000"/>
              </a:lnSpc>
              <a:buFont typeface="Wingdings" pitchFamily="2" charset="2"/>
              <a:buChar char="Ø"/>
            </a:pPr>
            <a:endParaRPr lang="en-US" sz="2000" i="1" dirty="0"/>
          </a:p>
        </p:txBody>
      </p:sp>
      <p:sp>
        <p:nvSpPr>
          <p:cNvPr id="7" name="Rectangle 6">
            <a:extLst>
              <a:ext uri="{FF2B5EF4-FFF2-40B4-BE49-F238E27FC236}">
                <a16:creationId xmlns:a16="http://schemas.microsoft.com/office/drawing/2014/main" id="{7FA81925-418B-D44C-9255-2AEBBFBC0ADA}"/>
              </a:ext>
            </a:extLst>
          </p:cNvPr>
          <p:cNvSpPr/>
          <p:nvPr/>
        </p:nvSpPr>
        <p:spPr>
          <a:xfrm>
            <a:off x="583130" y="1061107"/>
            <a:ext cx="7973040" cy="1200329"/>
          </a:xfrm>
          <a:prstGeom prst="rect">
            <a:avLst/>
          </a:prstGeom>
          <a:ln/>
        </p:spPr>
        <p:txBody>
          <a:bodyPr wrap="square">
            <a:spAutoFit/>
          </a:bodyPr>
          <a:lstStyle/>
          <a:p>
            <a:r>
              <a:rPr lang="en-GB" sz="2400" i="1" dirty="0">
                <a:ea typeface="Verdana" panose="020B0604030504040204" pitchFamily="34" charset="0"/>
              </a:rPr>
              <a:t>Exercise Cont..</a:t>
            </a:r>
          </a:p>
          <a:p>
            <a:endParaRPr lang="en-GB" sz="2400" i="1" dirty="0">
              <a:ea typeface="Verdana" panose="020B0604030504040204" pitchFamily="34" charset="0"/>
            </a:endParaRPr>
          </a:p>
          <a:p>
            <a:r>
              <a:rPr lang="en-GB" sz="2400" i="1" dirty="0">
                <a:ea typeface="Verdana" panose="020B0604030504040204" pitchFamily="34" charset="0"/>
              </a:rPr>
              <a:t> </a:t>
            </a:r>
          </a:p>
        </p:txBody>
      </p:sp>
      <p:sp>
        <p:nvSpPr>
          <p:cNvPr id="8" name="TextBox 7">
            <a:extLst>
              <a:ext uri="{FF2B5EF4-FFF2-40B4-BE49-F238E27FC236}">
                <a16:creationId xmlns:a16="http://schemas.microsoft.com/office/drawing/2014/main" id="{052C9FA8-1D74-45BC-8C76-1AE4699FC513}"/>
              </a:ext>
            </a:extLst>
          </p:cNvPr>
          <p:cNvSpPr txBox="1"/>
          <p:nvPr/>
        </p:nvSpPr>
        <p:spPr>
          <a:xfrm>
            <a:off x="463936" y="1499569"/>
            <a:ext cx="7973039" cy="4216539"/>
          </a:xfrm>
          <a:prstGeom prst="rect">
            <a:avLst/>
          </a:prstGeom>
          <a:noFill/>
          <a:ln/>
        </p:spPr>
        <p:txBody>
          <a:bodyPr wrap="square">
            <a:spAutoFit/>
          </a:bodyPr>
          <a:lstStyle/>
          <a:p>
            <a:r>
              <a:rPr lang="en-GB" sz="2000" i="1" dirty="0"/>
              <a:t>This exercise will provide technical challenges for you as delegates from :</a:t>
            </a:r>
          </a:p>
          <a:p>
            <a:pPr marL="285750" indent="-285750">
              <a:lnSpc>
                <a:spcPct val="150000"/>
              </a:lnSpc>
              <a:buFont typeface="Arial" panose="020B0604020202020204" pitchFamily="34" charset="0"/>
              <a:buChar char="•"/>
            </a:pPr>
            <a:r>
              <a:rPr lang="en-GB" sz="2000" i="1" dirty="0"/>
              <a:t>Open Source methodology</a:t>
            </a:r>
          </a:p>
          <a:p>
            <a:pPr marL="285750" indent="-285750">
              <a:lnSpc>
                <a:spcPct val="150000"/>
              </a:lnSpc>
              <a:buFont typeface="Arial" panose="020B0604020202020204" pitchFamily="34" charset="0"/>
              <a:buChar char="•"/>
            </a:pPr>
            <a:r>
              <a:rPr lang="en-GB" sz="2000" i="1" dirty="0"/>
              <a:t>The methodology and reliability of information available on the Internet.</a:t>
            </a:r>
          </a:p>
          <a:p>
            <a:pPr marL="285750" indent="-285750">
              <a:lnSpc>
                <a:spcPct val="150000"/>
              </a:lnSpc>
              <a:buFont typeface="Arial" panose="020B0604020202020204" pitchFamily="34" charset="0"/>
              <a:buChar char="•"/>
            </a:pPr>
            <a:r>
              <a:rPr lang="en-GB" sz="2000" i="1" dirty="0"/>
              <a:t>Procedural issues for acquiring information and evidence.</a:t>
            </a:r>
          </a:p>
          <a:p>
            <a:pPr marL="285750" indent="-285750">
              <a:lnSpc>
                <a:spcPct val="150000"/>
              </a:lnSpc>
              <a:buFont typeface="Arial" panose="020B0604020202020204" pitchFamily="34" charset="0"/>
              <a:buChar char="•"/>
            </a:pPr>
            <a:r>
              <a:rPr lang="en-GB" sz="2000" i="1" dirty="0"/>
              <a:t>Challenges from jurisdictional boundaries.</a:t>
            </a:r>
          </a:p>
          <a:p>
            <a:pPr marL="285750" indent="-285750">
              <a:lnSpc>
                <a:spcPct val="150000"/>
              </a:lnSpc>
              <a:buFont typeface="Arial" panose="020B0604020202020204" pitchFamily="34" charset="0"/>
              <a:buChar char="•"/>
            </a:pPr>
            <a:r>
              <a:rPr lang="en-GB" sz="2000" i="1" dirty="0"/>
              <a:t>Converting information into evidence acceptable in your legal process.</a:t>
            </a:r>
          </a:p>
          <a:p>
            <a:pPr marL="285750" indent="-285750">
              <a:buFont typeface="Arial" panose="020B0604020202020204" pitchFamily="34" charset="0"/>
              <a:buChar char="•"/>
            </a:pPr>
            <a:endParaRPr lang="en-GB" sz="1600" dirty="0"/>
          </a:p>
        </p:txBody>
      </p:sp>
    </p:spTree>
    <p:extLst>
      <p:ext uri="{BB962C8B-B14F-4D97-AF65-F5344CB8AC3E}">
        <p14:creationId xmlns:p14="http://schemas.microsoft.com/office/powerpoint/2010/main" val="1018314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E3597-FA5D-4F66-A8CF-0D3392AE4D47}"/>
              </a:ext>
            </a:extLst>
          </p:cNvPr>
          <p:cNvSpPr>
            <a:spLocks noGrp="1"/>
          </p:cNvSpPr>
          <p:nvPr>
            <p:ph type="title"/>
          </p:nvPr>
        </p:nvSpPr>
        <p:spPr>
          <a:xfrm>
            <a:off x="2656116" y="194128"/>
            <a:ext cx="6085114" cy="698501"/>
          </a:xfrm>
        </p:spPr>
        <p:txBody>
          <a:bodyPr/>
          <a:lstStyle/>
          <a:p>
            <a:pPr algn="ctr"/>
            <a:r>
              <a:rPr lang="en-GB" dirty="0">
                <a:solidFill>
                  <a:schemeClr val="bg1"/>
                </a:solidFill>
              </a:rPr>
              <a:t>Inject 3</a:t>
            </a:r>
          </a:p>
        </p:txBody>
      </p:sp>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1101382" y="5318579"/>
            <a:ext cx="6886801" cy="1138464"/>
          </a:xfrm>
        </p:spPr>
        <p:txBody>
          <a:bodyPr>
            <a:normAutofit fontScale="92500"/>
          </a:bodyPr>
          <a:lstStyle/>
          <a:p>
            <a:r>
              <a:rPr lang="en-GB" sz="4800" dirty="0"/>
              <a:t>Allocated time: 20 minutes</a:t>
            </a:r>
          </a:p>
        </p:txBody>
      </p:sp>
      <p:sp>
        <p:nvSpPr>
          <p:cNvPr id="6" name="TextBox 5">
            <a:extLst>
              <a:ext uri="{FF2B5EF4-FFF2-40B4-BE49-F238E27FC236}">
                <a16:creationId xmlns:a16="http://schemas.microsoft.com/office/drawing/2014/main" id="{6581841A-1724-41DF-A0BE-170619059A77}"/>
              </a:ext>
            </a:extLst>
          </p:cNvPr>
          <p:cNvSpPr txBox="1"/>
          <p:nvPr/>
        </p:nvSpPr>
        <p:spPr>
          <a:xfrm>
            <a:off x="185056" y="1370424"/>
            <a:ext cx="8719455" cy="4154984"/>
          </a:xfrm>
          <a:prstGeom prst="rect">
            <a:avLst/>
          </a:prstGeom>
          <a:noFill/>
          <a:ln/>
        </p:spPr>
        <p:txBody>
          <a:bodyPr wrap="square">
            <a:spAutoFit/>
          </a:bodyPr>
          <a:lstStyle/>
          <a:p>
            <a:r>
              <a:rPr lang="en-US" sz="2400" dirty="0"/>
              <a:t>TJ: No, he did complain about his sister getting on his nerves, but I cannot remember anything else, we just discussed our interests.</a:t>
            </a:r>
          </a:p>
          <a:p>
            <a:endParaRPr lang="en-US" sz="2400" dirty="0"/>
          </a:p>
          <a:p>
            <a:r>
              <a:rPr lang="en-US" sz="2400" dirty="0"/>
              <a:t>OA: Is there anything else you remember?</a:t>
            </a:r>
          </a:p>
          <a:p>
            <a:endParaRPr lang="en-US" sz="2400" dirty="0"/>
          </a:p>
          <a:p>
            <a:r>
              <a:rPr lang="en-US" sz="2400" dirty="0"/>
              <a:t>TJ. Not currently.</a:t>
            </a:r>
          </a:p>
          <a:p>
            <a:endParaRPr lang="en-US" sz="2400" dirty="0"/>
          </a:p>
          <a:p>
            <a:r>
              <a:rPr lang="en-US" sz="2400" dirty="0"/>
              <a:t>OA: OK call me if you have anything else, it is important we find John, Sam and Rick.</a:t>
            </a:r>
          </a:p>
          <a:p>
            <a:endParaRPr lang="en-US" sz="2400" dirty="0"/>
          </a:p>
          <a:p>
            <a:r>
              <a:rPr lang="en-US" sz="2400" dirty="0"/>
              <a:t>Call completed.  Action: Report forwarded to Investigation Team</a:t>
            </a:r>
          </a:p>
        </p:txBody>
      </p:sp>
    </p:spTree>
    <p:extLst>
      <p:ext uri="{BB962C8B-B14F-4D97-AF65-F5344CB8AC3E}">
        <p14:creationId xmlns:p14="http://schemas.microsoft.com/office/powerpoint/2010/main" val="25073169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7459" y="1354592"/>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195943" y="2148342"/>
            <a:ext cx="4376057" cy="4153459"/>
          </a:xfrm>
        </p:spPr>
        <p:txBody>
          <a:bodyPr>
            <a:normAutofit lnSpcReduction="10000"/>
          </a:bodyPr>
          <a:lstStyle/>
          <a:p>
            <a:endParaRPr lang="en-GB" dirty="0"/>
          </a:p>
          <a:p>
            <a:r>
              <a:rPr lang="en-GB" dirty="0"/>
              <a:t>Skype account</a:t>
            </a:r>
          </a:p>
          <a:p>
            <a:endParaRPr lang="en-GB" dirty="0"/>
          </a:p>
          <a:p>
            <a:endParaRPr lang="en-GB" dirty="0"/>
          </a:p>
          <a:p>
            <a:endParaRPr lang="en-GB" dirty="0"/>
          </a:p>
          <a:p>
            <a:r>
              <a:rPr lang="en-GB" dirty="0"/>
              <a:t>Email</a:t>
            </a:r>
          </a:p>
          <a:p>
            <a:pPr marL="0" indent="0">
              <a:buNone/>
            </a:pPr>
            <a:r>
              <a:rPr lang="en-GB" dirty="0"/>
              <a:t>johndoe830@hotmail.com</a:t>
            </a:r>
          </a:p>
          <a:p>
            <a:pPr marL="0" indent="0">
              <a:buNone/>
            </a:pPr>
            <a:endParaRPr lang="en-GB" dirty="0"/>
          </a:p>
          <a:p>
            <a:r>
              <a:rPr lang="en-US" dirty="0"/>
              <a:t>Opportunity to monitor when on-line?</a:t>
            </a:r>
          </a:p>
          <a:p>
            <a:pPr marL="0" indent="0">
              <a:buNone/>
            </a:pPr>
            <a:endParaRPr lang="en-GB" dirty="0"/>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919153" y="1354592"/>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495798" y="2148341"/>
            <a:ext cx="4160895" cy="4153459"/>
          </a:xfrm>
        </p:spPr>
        <p:txBody>
          <a:bodyPr>
            <a:normAutofit/>
          </a:bodyPr>
          <a:lstStyle/>
          <a:p>
            <a:r>
              <a:rPr lang="en-GB" dirty="0"/>
              <a:t>Use information from Facebook to find his skype account</a:t>
            </a:r>
          </a:p>
          <a:p>
            <a:endParaRPr lang="en-GB" dirty="0"/>
          </a:p>
          <a:p>
            <a:pPr marL="0" indent="0">
              <a:buNone/>
            </a:pPr>
            <a:r>
              <a:rPr lang="en-GB" dirty="0">
                <a:hlinkClick r:id="rId3"/>
              </a:rPr>
              <a:t>johndoe830@hotmail.com</a:t>
            </a:r>
            <a:r>
              <a:rPr lang="en-GB" dirty="0"/>
              <a:t> identified Skype account:</a:t>
            </a:r>
          </a:p>
          <a:p>
            <a:r>
              <a:rPr lang="en-US" dirty="0"/>
              <a:t>Jonathan Doe</a:t>
            </a:r>
          </a:p>
          <a:p>
            <a:r>
              <a:rPr lang="en-US" dirty="0"/>
              <a:t>johndoe830 </a:t>
            </a:r>
          </a:p>
          <a:p>
            <a:endParaRPr lang="en-GB" dirty="0"/>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a:xfrm>
            <a:off x="2811464" y="0"/>
            <a:ext cx="5995080" cy="1035050"/>
          </a:xfrm>
        </p:spPr>
        <p:txBody>
          <a:bodyPr/>
          <a:lstStyle/>
          <a:p>
            <a:r>
              <a:rPr lang="en-GB" dirty="0"/>
              <a:t>Inject 3 outcomes</a:t>
            </a:r>
          </a:p>
        </p:txBody>
      </p:sp>
    </p:spTree>
    <p:extLst>
      <p:ext uri="{BB962C8B-B14F-4D97-AF65-F5344CB8AC3E}">
        <p14:creationId xmlns:p14="http://schemas.microsoft.com/office/powerpoint/2010/main" val="3672093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7459" y="1354592"/>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195943" y="2148342"/>
            <a:ext cx="4376057" cy="4153459"/>
          </a:xfrm>
        </p:spPr>
        <p:txBody>
          <a:bodyPr>
            <a:normAutofit/>
          </a:bodyPr>
          <a:lstStyle/>
          <a:p>
            <a:endParaRPr lang="en-GB" dirty="0"/>
          </a:p>
          <a:p>
            <a:r>
              <a:rPr lang="en-GB" dirty="0"/>
              <a:t>Proximus N.V. </a:t>
            </a:r>
          </a:p>
          <a:p>
            <a:pPr marL="0" indent="0">
              <a:buNone/>
            </a:pPr>
            <a:r>
              <a:rPr lang="en-GB" dirty="0"/>
              <a:t>IP Address 81.241.223.216. </a:t>
            </a:r>
          </a:p>
          <a:p>
            <a:endParaRPr lang="en-GB" dirty="0"/>
          </a:p>
          <a:p>
            <a:r>
              <a:rPr lang="en-US" dirty="0"/>
              <a:t>Mastercard </a:t>
            </a:r>
          </a:p>
          <a:p>
            <a:pPr marL="0" indent="0">
              <a:buNone/>
            </a:pPr>
            <a:r>
              <a:rPr lang="en-US" dirty="0"/>
              <a:t>5309 9780 9432 6725</a:t>
            </a:r>
            <a:endParaRPr lang="en-GB" dirty="0"/>
          </a:p>
          <a:p>
            <a:pPr marL="0" indent="0">
              <a:buNone/>
            </a:pPr>
            <a:endParaRPr lang="en-GB" dirty="0"/>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919153" y="1354592"/>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495799" y="2159228"/>
            <a:ext cx="4160895" cy="4153459"/>
          </a:xfrm>
        </p:spPr>
        <p:txBody>
          <a:bodyPr>
            <a:normAutofit/>
          </a:bodyPr>
          <a:lstStyle/>
          <a:p>
            <a:endParaRPr lang="fr-FR" dirty="0"/>
          </a:p>
          <a:p>
            <a:r>
              <a:rPr lang="fr-FR" dirty="0"/>
              <a:t>Proximus provide data records</a:t>
            </a:r>
          </a:p>
          <a:p>
            <a:r>
              <a:rPr lang="fr-FR" dirty="0"/>
              <a:t>Juliette Lepage, of Rue Les Petites Filles 72, 59100 Roubaix, France </a:t>
            </a:r>
          </a:p>
          <a:p>
            <a:r>
              <a:rPr lang="fr-FR" dirty="0"/>
              <a:t>Microsoft provide data records</a:t>
            </a:r>
            <a:endParaRPr lang="en-GB" dirty="0"/>
          </a:p>
          <a:p>
            <a:pPr marL="0" indent="0">
              <a:buNone/>
            </a:pPr>
            <a:endParaRPr lang="en-GB" dirty="0"/>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a:xfrm>
            <a:off x="2811464" y="0"/>
            <a:ext cx="5995080" cy="1035050"/>
          </a:xfrm>
        </p:spPr>
        <p:txBody>
          <a:bodyPr/>
          <a:lstStyle/>
          <a:p>
            <a:r>
              <a:rPr lang="en-GB" dirty="0"/>
              <a:t>Inject 3 outcomes</a:t>
            </a:r>
          </a:p>
        </p:txBody>
      </p:sp>
    </p:spTree>
    <p:extLst>
      <p:ext uri="{BB962C8B-B14F-4D97-AF65-F5344CB8AC3E}">
        <p14:creationId xmlns:p14="http://schemas.microsoft.com/office/powerpoint/2010/main" val="689308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E3597-FA5D-4F66-A8CF-0D3392AE4D47}"/>
              </a:ext>
            </a:extLst>
          </p:cNvPr>
          <p:cNvSpPr>
            <a:spLocks noGrp="1"/>
          </p:cNvSpPr>
          <p:nvPr>
            <p:ph type="title"/>
          </p:nvPr>
        </p:nvSpPr>
        <p:spPr>
          <a:xfrm>
            <a:off x="2656116" y="194128"/>
            <a:ext cx="6085114" cy="698501"/>
          </a:xfrm>
        </p:spPr>
        <p:txBody>
          <a:bodyPr/>
          <a:lstStyle/>
          <a:p>
            <a:pPr algn="ctr"/>
            <a:r>
              <a:rPr lang="en-GB" dirty="0">
                <a:solidFill>
                  <a:schemeClr val="bg1"/>
                </a:solidFill>
              </a:rPr>
              <a:t>Inject 4</a:t>
            </a:r>
          </a:p>
        </p:txBody>
      </p:sp>
      <p:sp>
        <p:nvSpPr>
          <p:cNvPr id="5" name="Text Placeholder 4">
            <a:extLst>
              <a:ext uri="{FF2B5EF4-FFF2-40B4-BE49-F238E27FC236}">
                <a16:creationId xmlns:a16="http://schemas.microsoft.com/office/drawing/2014/main" id="{2657DD39-6D79-49F5-88CD-467B467C2CC1}"/>
              </a:ext>
            </a:extLst>
          </p:cNvPr>
          <p:cNvSpPr>
            <a:spLocks noGrp="1"/>
          </p:cNvSpPr>
          <p:nvPr>
            <p:ph type="body" idx="1"/>
          </p:nvPr>
        </p:nvSpPr>
        <p:spPr>
          <a:xfrm>
            <a:off x="377481" y="1601256"/>
            <a:ext cx="8334603" cy="4721267"/>
          </a:xfrm>
        </p:spPr>
        <p:txBody>
          <a:bodyPr>
            <a:noAutofit/>
          </a:bodyPr>
          <a:lstStyle/>
          <a:p>
            <a:r>
              <a:rPr lang="en-US" sz="2400" dirty="0">
                <a:solidFill>
                  <a:schemeClr val="tx1"/>
                </a:solidFill>
              </a:rPr>
              <a:t>STATEMENT</a:t>
            </a:r>
          </a:p>
          <a:p>
            <a:r>
              <a:rPr lang="en-US" dirty="0">
                <a:solidFill>
                  <a:schemeClr val="tx1"/>
                </a:solidFill>
              </a:rPr>
              <a:t>Name:			Leparge</a:t>
            </a:r>
          </a:p>
          <a:p>
            <a:r>
              <a:rPr lang="en-US" dirty="0">
                <a:solidFill>
                  <a:schemeClr val="tx1"/>
                </a:solidFill>
              </a:rPr>
              <a:t>First name:  		Juliette</a:t>
            </a:r>
          </a:p>
          <a:p>
            <a:r>
              <a:rPr lang="en-US" dirty="0">
                <a:solidFill>
                  <a:schemeClr val="tx1"/>
                </a:solidFill>
              </a:rPr>
              <a:t>Place of birth: 		25 March 1984, Paris, France</a:t>
            </a:r>
          </a:p>
          <a:p>
            <a:r>
              <a:rPr lang="en-US" dirty="0">
                <a:solidFill>
                  <a:schemeClr val="tx1"/>
                </a:solidFill>
              </a:rPr>
              <a:t>Address: 		Rue Les Petites Filles 72, 59100 Roubaix, France</a:t>
            </a:r>
          </a:p>
          <a:p>
            <a:endParaRPr lang="en-US" dirty="0">
              <a:solidFill>
                <a:schemeClr val="tx1"/>
              </a:solidFill>
            </a:endParaRPr>
          </a:p>
          <a:p>
            <a:r>
              <a:rPr lang="en-US" sz="2400" dirty="0">
                <a:solidFill>
                  <a:schemeClr val="tx1"/>
                </a:solidFill>
              </a:rPr>
              <a:t>You tell me that your investigation showed that my Mastercard 5309 9780 9432 6725 has been used to buy Skype Out credits for the Skype account of ‘Jonathan Doe’. You tell me that this account has also been used from an IP address which refers to my internet access registration. I am stunned and shocked.  I do not know anyone named Jonathan Doe.  I do not have a Skype account. My children only use the Internet supervised and do not have Skype accounts.</a:t>
            </a:r>
            <a:endParaRPr lang="en-GB" sz="2400" dirty="0">
              <a:solidFill>
                <a:schemeClr val="tx1"/>
              </a:solidFill>
            </a:endParaRPr>
          </a:p>
        </p:txBody>
      </p:sp>
      <p:sp>
        <p:nvSpPr>
          <p:cNvPr id="6" name="TextBox 5">
            <a:extLst>
              <a:ext uri="{FF2B5EF4-FFF2-40B4-BE49-F238E27FC236}">
                <a16:creationId xmlns:a16="http://schemas.microsoft.com/office/drawing/2014/main" id="{6581841A-1724-41DF-A0BE-170619059A77}"/>
              </a:ext>
            </a:extLst>
          </p:cNvPr>
          <p:cNvSpPr txBox="1"/>
          <p:nvPr/>
        </p:nvSpPr>
        <p:spPr>
          <a:xfrm>
            <a:off x="185056" y="1370424"/>
            <a:ext cx="8719455" cy="461665"/>
          </a:xfrm>
          <a:prstGeom prst="rect">
            <a:avLst/>
          </a:prstGeom>
          <a:noFill/>
          <a:ln/>
        </p:spPr>
        <p:txBody>
          <a:bodyPr wrap="square">
            <a:spAutoFit/>
          </a:bodyPr>
          <a:lstStyle/>
          <a:p>
            <a:endParaRPr lang="en-US" sz="2400" dirty="0"/>
          </a:p>
        </p:txBody>
      </p:sp>
    </p:spTree>
    <p:extLst>
      <p:ext uri="{BB962C8B-B14F-4D97-AF65-F5344CB8AC3E}">
        <p14:creationId xmlns:p14="http://schemas.microsoft.com/office/powerpoint/2010/main" val="10016640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E3597-FA5D-4F66-A8CF-0D3392AE4D47}"/>
              </a:ext>
            </a:extLst>
          </p:cNvPr>
          <p:cNvSpPr>
            <a:spLocks noGrp="1"/>
          </p:cNvSpPr>
          <p:nvPr>
            <p:ph type="title"/>
          </p:nvPr>
        </p:nvSpPr>
        <p:spPr>
          <a:xfrm>
            <a:off x="2656116" y="194128"/>
            <a:ext cx="6085114" cy="698501"/>
          </a:xfrm>
        </p:spPr>
        <p:txBody>
          <a:bodyPr/>
          <a:lstStyle/>
          <a:p>
            <a:pPr algn="ctr"/>
            <a:r>
              <a:rPr lang="en-GB" dirty="0">
                <a:solidFill>
                  <a:schemeClr val="bg1"/>
                </a:solidFill>
              </a:rPr>
              <a:t>Inject 4</a:t>
            </a:r>
          </a:p>
        </p:txBody>
      </p:sp>
      <p:sp>
        <p:nvSpPr>
          <p:cNvPr id="5" name="Text Placeholder 4">
            <a:extLst>
              <a:ext uri="{FF2B5EF4-FFF2-40B4-BE49-F238E27FC236}">
                <a16:creationId xmlns:a16="http://schemas.microsoft.com/office/drawing/2014/main" id="{2657DD39-6D79-49F5-88CD-467B467C2CC1}"/>
              </a:ext>
            </a:extLst>
          </p:cNvPr>
          <p:cNvSpPr>
            <a:spLocks noGrp="1"/>
          </p:cNvSpPr>
          <p:nvPr>
            <p:ph type="body" idx="1"/>
          </p:nvPr>
        </p:nvSpPr>
        <p:spPr>
          <a:xfrm>
            <a:off x="406627" y="1265876"/>
            <a:ext cx="7772400" cy="4721267"/>
          </a:xfrm>
        </p:spPr>
        <p:txBody>
          <a:bodyPr>
            <a:noAutofit/>
          </a:bodyPr>
          <a:lstStyle/>
          <a:p>
            <a:r>
              <a:rPr lang="en-US" sz="2400" dirty="0">
                <a:solidFill>
                  <a:schemeClr val="tx1"/>
                </a:solidFill>
              </a:rPr>
              <a:t>I do have a brother, Jean Lepage, who frequently asks me for money to help him out, occasionally I give him my credit card so he can buy some stuff he needs in order to get back on track. He has had a hard time since he came out of prison.</a:t>
            </a:r>
          </a:p>
          <a:p>
            <a:endParaRPr lang="en-US" sz="2400" dirty="0">
              <a:solidFill>
                <a:schemeClr val="tx1"/>
              </a:solidFill>
            </a:endParaRPr>
          </a:p>
          <a:p>
            <a:r>
              <a:rPr lang="en-US" sz="2400" dirty="0">
                <a:solidFill>
                  <a:schemeClr val="tx1"/>
                </a:solidFill>
              </a:rPr>
              <a:t>I do not give my credit card to anyone else to use.  I only have the one credit card from Mastercard.</a:t>
            </a:r>
          </a:p>
          <a:p>
            <a:endParaRPr lang="en-US" sz="2400" dirty="0">
              <a:solidFill>
                <a:schemeClr val="tx1"/>
              </a:solidFill>
            </a:endParaRPr>
          </a:p>
          <a:p>
            <a:r>
              <a:rPr lang="en-US" sz="2400" dirty="0">
                <a:solidFill>
                  <a:schemeClr val="tx1"/>
                </a:solidFill>
              </a:rPr>
              <a:t>Occasionally Jean comes to visit me and spends the day here in my house and garden with my three children and the dog. He so great with children, they all love him, except for the youngest one, which I find strange.</a:t>
            </a:r>
          </a:p>
        </p:txBody>
      </p:sp>
      <p:sp>
        <p:nvSpPr>
          <p:cNvPr id="6" name="TextBox 5">
            <a:extLst>
              <a:ext uri="{FF2B5EF4-FFF2-40B4-BE49-F238E27FC236}">
                <a16:creationId xmlns:a16="http://schemas.microsoft.com/office/drawing/2014/main" id="{6581841A-1724-41DF-A0BE-170619059A77}"/>
              </a:ext>
            </a:extLst>
          </p:cNvPr>
          <p:cNvSpPr txBox="1"/>
          <p:nvPr/>
        </p:nvSpPr>
        <p:spPr>
          <a:xfrm>
            <a:off x="185056" y="1370424"/>
            <a:ext cx="8719455" cy="461665"/>
          </a:xfrm>
          <a:prstGeom prst="rect">
            <a:avLst/>
          </a:prstGeom>
          <a:noFill/>
          <a:ln/>
        </p:spPr>
        <p:txBody>
          <a:bodyPr wrap="square">
            <a:spAutoFit/>
          </a:bodyPr>
          <a:lstStyle/>
          <a:p>
            <a:endParaRPr lang="en-US" sz="2400" dirty="0"/>
          </a:p>
        </p:txBody>
      </p:sp>
    </p:spTree>
    <p:extLst>
      <p:ext uri="{BB962C8B-B14F-4D97-AF65-F5344CB8AC3E}">
        <p14:creationId xmlns:p14="http://schemas.microsoft.com/office/powerpoint/2010/main" val="14428078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E3597-FA5D-4F66-A8CF-0D3392AE4D47}"/>
              </a:ext>
            </a:extLst>
          </p:cNvPr>
          <p:cNvSpPr>
            <a:spLocks noGrp="1"/>
          </p:cNvSpPr>
          <p:nvPr>
            <p:ph type="title"/>
          </p:nvPr>
        </p:nvSpPr>
        <p:spPr>
          <a:xfrm>
            <a:off x="2656116" y="194128"/>
            <a:ext cx="6085114" cy="698501"/>
          </a:xfrm>
        </p:spPr>
        <p:txBody>
          <a:bodyPr/>
          <a:lstStyle/>
          <a:p>
            <a:pPr algn="ctr"/>
            <a:r>
              <a:rPr lang="en-GB" dirty="0">
                <a:solidFill>
                  <a:schemeClr val="bg1"/>
                </a:solidFill>
              </a:rPr>
              <a:t>Inject 4</a:t>
            </a:r>
          </a:p>
        </p:txBody>
      </p:sp>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1101382" y="5318579"/>
            <a:ext cx="6886801" cy="1138464"/>
          </a:xfrm>
        </p:spPr>
        <p:txBody>
          <a:bodyPr>
            <a:normAutofit fontScale="92500"/>
          </a:bodyPr>
          <a:lstStyle/>
          <a:p>
            <a:r>
              <a:rPr lang="en-GB" sz="4800" dirty="0"/>
              <a:t>Allocated time: 20 minutes</a:t>
            </a:r>
          </a:p>
        </p:txBody>
      </p:sp>
      <p:sp>
        <p:nvSpPr>
          <p:cNvPr id="6" name="TextBox 5">
            <a:extLst>
              <a:ext uri="{FF2B5EF4-FFF2-40B4-BE49-F238E27FC236}">
                <a16:creationId xmlns:a16="http://schemas.microsoft.com/office/drawing/2014/main" id="{6581841A-1724-41DF-A0BE-170619059A77}"/>
              </a:ext>
            </a:extLst>
          </p:cNvPr>
          <p:cNvSpPr txBox="1"/>
          <p:nvPr/>
        </p:nvSpPr>
        <p:spPr>
          <a:xfrm>
            <a:off x="185056" y="1370424"/>
            <a:ext cx="8719455" cy="461665"/>
          </a:xfrm>
          <a:prstGeom prst="rect">
            <a:avLst/>
          </a:prstGeom>
          <a:noFill/>
          <a:ln/>
        </p:spPr>
        <p:txBody>
          <a:bodyPr wrap="square">
            <a:spAutoFit/>
          </a:bodyPr>
          <a:lstStyle/>
          <a:p>
            <a:endParaRPr lang="en-US" sz="2400" dirty="0"/>
          </a:p>
        </p:txBody>
      </p:sp>
      <p:sp>
        <p:nvSpPr>
          <p:cNvPr id="7" name="TextBox 6">
            <a:extLst>
              <a:ext uri="{FF2B5EF4-FFF2-40B4-BE49-F238E27FC236}">
                <a16:creationId xmlns:a16="http://schemas.microsoft.com/office/drawing/2014/main" id="{6A263484-BA2D-4748-961A-C88F193626DD}"/>
              </a:ext>
            </a:extLst>
          </p:cNvPr>
          <p:cNvSpPr txBox="1"/>
          <p:nvPr/>
        </p:nvSpPr>
        <p:spPr>
          <a:xfrm>
            <a:off x="359229" y="1061000"/>
            <a:ext cx="8382001" cy="4524315"/>
          </a:xfrm>
          <a:prstGeom prst="rect">
            <a:avLst/>
          </a:prstGeom>
          <a:noFill/>
          <a:ln/>
        </p:spPr>
        <p:txBody>
          <a:bodyPr wrap="square">
            <a:spAutoFit/>
          </a:bodyPr>
          <a:lstStyle/>
          <a:p>
            <a:r>
              <a:rPr lang="en-US" sz="2400" dirty="0"/>
              <a:t>To answer your question, yes, he does have a smartphone and he does have access to my Wi-Fi.</a:t>
            </a:r>
          </a:p>
          <a:p>
            <a:endParaRPr lang="en-US" sz="2400" dirty="0"/>
          </a:p>
          <a:p>
            <a:r>
              <a:rPr lang="en-US" sz="2400" dirty="0"/>
              <a:t>I think he is currently staying in a little studio in the centre of Roubaix, in Rue de l'Alma area. He recently found a good job. I believe the company is located somewhere on the industrial premises in the north of Roubaix.</a:t>
            </a:r>
          </a:p>
          <a:p>
            <a:endParaRPr lang="en-US" sz="2400" dirty="0"/>
          </a:p>
          <a:p>
            <a:r>
              <a:rPr lang="en-US" sz="2400" dirty="0"/>
              <a:t>I have checked my credit card statements and I have one purchase shown for 16th March 2019 for 10 Euros to Microsoft. I did not make any purchase from Microsoft, but Jean may have done as he is the only person who uses my card.</a:t>
            </a:r>
          </a:p>
        </p:txBody>
      </p:sp>
    </p:spTree>
    <p:extLst>
      <p:ext uri="{BB962C8B-B14F-4D97-AF65-F5344CB8AC3E}">
        <p14:creationId xmlns:p14="http://schemas.microsoft.com/office/powerpoint/2010/main" val="25486531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7459" y="1354592"/>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195943" y="1828800"/>
            <a:ext cx="4376057" cy="4153459"/>
          </a:xfrm>
        </p:spPr>
        <p:txBody>
          <a:bodyPr>
            <a:normAutofit/>
          </a:bodyPr>
          <a:lstStyle/>
          <a:p>
            <a:endParaRPr lang="en-GB" dirty="0"/>
          </a:p>
          <a:p>
            <a:endParaRPr lang="en-GB" dirty="0"/>
          </a:p>
          <a:p>
            <a:r>
              <a:rPr lang="en-US" dirty="0"/>
              <a:t>Statement from Juliette LeParge – Skype Top-up</a:t>
            </a:r>
            <a:endParaRPr lang="en-GB" dirty="0"/>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919153" y="1354592"/>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495799" y="2159228"/>
            <a:ext cx="4160895" cy="4153459"/>
          </a:xfrm>
        </p:spPr>
        <p:txBody>
          <a:bodyPr>
            <a:normAutofit/>
          </a:bodyPr>
          <a:lstStyle/>
          <a:p>
            <a:r>
              <a:rPr lang="en-US" dirty="0"/>
              <a:t>Juliette has a brother Jean Leparge.</a:t>
            </a:r>
          </a:p>
          <a:p>
            <a:r>
              <a:rPr lang="en-US" dirty="0"/>
              <a:t>Jean occasionally uses her Internet and Credit Card online.</a:t>
            </a:r>
          </a:p>
          <a:p>
            <a:r>
              <a:rPr lang="en-US" dirty="0"/>
              <a:t>Jean has been to Prison.</a:t>
            </a:r>
          </a:p>
          <a:p>
            <a:r>
              <a:rPr lang="en-US" dirty="0"/>
              <a:t>Jean’s relationship with his sister’s youngest daughter.</a:t>
            </a:r>
          </a:p>
          <a:p>
            <a:r>
              <a:rPr lang="en-US" dirty="0"/>
              <a:t>Lives and works in Roubaix</a:t>
            </a:r>
          </a:p>
          <a:p>
            <a:endParaRPr lang="fr-FR" dirty="0"/>
          </a:p>
          <a:p>
            <a:endParaRPr lang="fr-FR" dirty="0"/>
          </a:p>
          <a:p>
            <a:pPr marL="0" indent="0">
              <a:buNone/>
            </a:pPr>
            <a:endParaRPr lang="en-GB" dirty="0"/>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a:xfrm>
            <a:off x="2811464" y="0"/>
            <a:ext cx="5995080" cy="1035050"/>
          </a:xfrm>
        </p:spPr>
        <p:txBody>
          <a:bodyPr/>
          <a:lstStyle/>
          <a:p>
            <a:r>
              <a:rPr lang="en-GB" dirty="0"/>
              <a:t>Inject 4 outcomes</a:t>
            </a:r>
          </a:p>
        </p:txBody>
      </p:sp>
    </p:spTree>
    <p:extLst>
      <p:ext uri="{BB962C8B-B14F-4D97-AF65-F5344CB8AC3E}">
        <p14:creationId xmlns:p14="http://schemas.microsoft.com/office/powerpoint/2010/main" val="36015607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7459" y="1194821"/>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195943" y="1828800"/>
            <a:ext cx="4376057" cy="4153459"/>
          </a:xfrm>
        </p:spPr>
        <p:txBody>
          <a:bodyPr>
            <a:normAutofit/>
          </a:bodyPr>
          <a:lstStyle/>
          <a:p>
            <a:endParaRPr lang="en-GB" dirty="0"/>
          </a:p>
          <a:p>
            <a:endParaRPr lang="en-GB" dirty="0"/>
          </a:p>
          <a:p>
            <a:r>
              <a:rPr lang="en-US" dirty="0"/>
              <a:t>Statement from Juliette LePage – Skype Top-up</a:t>
            </a:r>
            <a:endParaRPr lang="en-GB" dirty="0"/>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919153" y="1194821"/>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495799" y="1723458"/>
            <a:ext cx="4310745" cy="4666456"/>
          </a:xfrm>
        </p:spPr>
        <p:txBody>
          <a:bodyPr>
            <a:normAutofit fontScale="92500" lnSpcReduction="10000"/>
          </a:bodyPr>
          <a:lstStyle/>
          <a:p>
            <a:r>
              <a:rPr lang="en-US" dirty="0"/>
              <a:t>Operational Risk - Juliette Leparge informing brother Jean about the enquiries.</a:t>
            </a:r>
          </a:p>
          <a:p>
            <a:r>
              <a:rPr lang="en-US" dirty="0"/>
              <a:t>Protection and welfare for Juliette Leparge and children.</a:t>
            </a:r>
          </a:p>
          <a:p>
            <a:r>
              <a:rPr lang="en-US" dirty="0"/>
              <a:t>Request for Police or Court report on Jean Leparge.</a:t>
            </a:r>
          </a:p>
          <a:p>
            <a:r>
              <a:rPr lang="en-US" dirty="0"/>
              <a:t>Undertake open-source enquiries for Jean Leparge.</a:t>
            </a:r>
          </a:p>
          <a:p>
            <a:r>
              <a:rPr lang="en-US" dirty="0"/>
              <a:t>Discuss actions to locate and monitor Jean Leparge.</a:t>
            </a:r>
          </a:p>
          <a:p>
            <a:r>
              <a:rPr lang="en-US" dirty="0"/>
              <a:t>Home address identification.</a:t>
            </a:r>
          </a:p>
          <a:p>
            <a:r>
              <a:rPr lang="en-US" dirty="0"/>
              <a:t>Work identification.</a:t>
            </a:r>
          </a:p>
          <a:p>
            <a:pPr marL="0" indent="0">
              <a:buNone/>
            </a:pPr>
            <a:endParaRPr lang="fr-FR" dirty="0"/>
          </a:p>
          <a:p>
            <a:endParaRPr lang="fr-FR" dirty="0"/>
          </a:p>
          <a:p>
            <a:pPr marL="0" indent="0">
              <a:buNone/>
            </a:pPr>
            <a:endParaRPr lang="en-GB" dirty="0"/>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a:xfrm>
            <a:off x="2811464" y="0"/>
            <a:ext cx="5995080" cy="1035050"/>
          </a:xfrm>
        </p:spPr>
        <p:txBody>
          <a:bodyPr/>
          <a:lstStyle/>
          <a:p>
            <a:r>
              <a:rPr lang="en-GB" dirty="0"/>
              <a:t>Inject 4 outcomes</a:t>
            </a:r>
          </a:p>
        </p:txBody>
      </p:sp>
    </p:spTree>
    <p:extLst>
      <p:ext uri="{BB962C8B-B14F-4D97-AF65-F5344CB8AC3E}">
        <p14:creationId xmlns:p14="http://schemas.microsoft.com/office/powerpoint/2010/main" val="18963575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7459" y="1194821"/>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195943" y="1767001"/>
            <a:ext cx="4376057" cy="4153459"/>
          </a:xfrm>
        </p:spPr>
        <p:txBody>
          <a:bodyPr>
            <a:normAutofit/>
          </a:bodyPr>
          <a:lstStyle/>
          <a:p>
            <a:endParaRPr lang="en-GB" dirty="0"/>
          </a:p>
          <a:p>
            <a:r>
              <a:rPr lang="en-US" dirty="0"/>
              <a:t>Police Intelligence Report</a:t>
            </a:r>
          </a:p>
          <a:p>
            <a:endParaRPr lang="en-US" dirty="0"/>
          </a:p>
          <a:p>
            <a:r>
              <a:rPr lang="en-US" dirty="0"/>
              <a:t>Vehicle registration report</a:t>
            </a:r>
          </a:p>
          <a:p>
            <a:endParaRPr lang="en-US" dirty="0"/>
          </a:p>
          <a:p>
            <a:r>
              <a:rPr lang="en-US" dirty="0"/>
              <a:t>Statement Ricardo Gauthier</a:t>
            </a:r>
            <a:endParaRPr lang="en-GB" dirty="0"/>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919153" y="1194821"/>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495799" y="1828800"/>
            <a:ext cx="4310745" cy="4666456"/>
          </a:xfrm>
        </p:spPr>
        <p:txBody>
          <a:bodyPr>
            <a:normAutofit/>
          </a:bodyPr>
          <a:lstStyle/>
          <a:p>
            <a:endParaRPr lang="en-US" dirty="0"/>
          </a:p>
          <a:p>
            <a:r>
              <a:rPr lang="en-US" dirty="0"/>
              <a:t>Renault Van AB223LL </a:t>
            </a:r>
          </a:p>
          <a:p>
            <a:endParaRPr lang="en-US" dirty="0"/>
          </a:p>
          <a:p>
            <a:r>
              <a:rPr lang="en-US" dirty="0"/>
              <a:t>Company ZVX Group</a:t>
            </a:r>
          </a:p>
          <a:p>
            <a:endParaRPr lang="en-US" dirty="0"/>
          </a:p>
          <a:p>
            <a:r>
              <a:rPr lang="fr-FR" dirty="0"/>
              <a:t>Identifies employee Jean Leparge, Studio 3a, 39 Rue de l'Alma, Roubaix.</a:t>
            </a:r>
          </a:p>
          <a:p>
            <a:endParaRPr lang="fr-FR" dirty="0"/>
          </a:p>
          <a:p>
            <a:pPr marL="0" indent="0">
              <a:buNone/>
            </a:pPr>
            <a:endParaRPr lang="en-GB" dirty="0"/>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a:xfrm>
            <a:off x="2811464" y="0"/>
            <a:ext cx="5995080" cy="1035050"/>
          </a:xfrm>
        </p:spPr>
        <p:txBody>
          <a:bodyPr/>
          <a:lstStyle/>
          <a:p>
            <a:r>
              <a:rPr lang="en-GB" dirty="0"/>
              <a:t>Inject 4 outcomes</a:t>
            </a:r>
          </a:p>
        </p:txBody>
      </p:sp>
    </p:spTree>
    <p:extLst>
      <p:ext uri="{BB962C8B-B14F-4D97-AF65-F5344CB8AC3E}">
        <p14:creationId xmlns:p14="http://schemas.microsoft.com/office/powerpoint/2010/main" val="41270309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E3597-FA5D-4F66-A8CF-0D3392AE4D47}"/>
              </a:ext>
            </a:extLst>
          </p:cNvPr>
          <p:cNvSpPr>
            <a:spLocks noGrp="1"/>
          </p:cNvSpPr>
          <p:nvPr>
            <p:ph type="title"/>
          </p:nvPr>
        </p:nvSpPr>
        <p:spPr>
          <a:xfrm>
            <a:off x="2656116" y="194128"/>
            <a:ext cx="6085114" cy="698501"/>
          </a:xfrm>
        </p:spPr>
        <p:txBody>
          <a:bodyPr/>
          <a:lstStyle/>
          <a:p>
            <a:pPr algn="ctr"/>
            <a:r>
              <a:rPr lang="en-GB" dirty="0">
                <a:solidFill>
                  <a:schemeClr val="bg1"/>
                </a:solidFill>
              </a:rPr>
              <a:t>Inject 5</a:t>
            </a:r>
          </a:p>
        </p:txBody>
      </p:sp>
      <p:sp>
        <p:nvSpPr>
          <p:cNvPr id="6" name="TextBox 5">
            <a:extLst>
              <a:ext uri="{FF2B5EF4-FFF2-40B4-BE49-F238E27FC236}">
                <a16:creationId xmlns:a16="http://schemas.microsoft.com/office/drawing/2014/main" id="{6581841A-1724-41DF-A0BE-170619059A77}"/>
              </a:ext>
            </a:extLst>
          </p:cNvPr>
          <p:cNvSpPr txBox="1"/>
          <p:nvPr/>
        </p:nvSpPr>
        <p:spPr>
          <a:xfrm>
            <a:off x="185056" y="1370424"/>
            <a:ext cx="8719455" cy="461665"/>
          </a:xfrm>
          <a:prstGeom prst="rect">
            <a:avLst/>
          </a:prstGeom>
          <a:noFill/>
          <a:ln/>
        </p:spPr>
        <p:txBody>
          <a:bodyPr wrap="square">
            <a:spAutoFit/>
          </a:bodyPr>
          <a:lstStyle/>
          <a:p>
            <a:endParaRPr lang="en-US" sz="2400" dirty="0"/>
          </a:p>
        </p:txBody>
      </p:sp>
      <p:sp>
        <p:nvSpPr>
          <p:cNvPr id="7" name="TextBox 6">
            <a:extLst>
              <a:ext uri="{FF2B5EF4-FFF2-40B4-BE49-F238E27FC236}">
                <a16:creationId xmlns:a16="http://schemas.microsoft.com/office/drawing/2014/main" id="{6A263484-BA2D-4748-961A-C88F193626DD}"/>
              </a:ext>
            </a:extLst>
          </p:cNvPr>
          <p:cNvSpPr txBox="1"/>
          <p:nvPr/>
        </p:nvSpPr>
        <p:spPr>
          <a:xfrm>
            <a:off x="359229" y="1010786"/>
            <a:ext cx="8382001" cy="6001643"/>
          </a:xfrm>
          <a:prstGeom prst="rect">
            <a:avLst/>
          </a:prstGeom>
          <a:noFill/>
          <a:ln/>
        </p:spPr>
        <p:txBody>
          <a:bodyPr wrap="square">
            <a:spAutoFit/>
          </a:bodyPr>
          <a:lstStyle/>
          <a:p>
            <a:r>
              <a:rPr lang="en-US" sz="2400" dirty="0"/>
              <a:t>Inject 5 – Police report - Sam Hendrix</a:t>
            </a:r>
          </a:p>
          <a:p>
            <a:r>
              <a:rPr lang="en-US" sz="2400"/>
              <a:t>The </a:t>
            </a:r>
            <a:r>
              <a:rPr lang="en-US" sz="2400" dirty="0"/>
              <a:t>vetting office of the Belgian Police have informed officers that Sam Hendrix has applied for a job as a school caretaker, he has not revealed his convictions.  The vetting unit will inform the school human resources.</a:t>
            </a:r>
          </a:p>
          <a:p>
            <a:endParaRPr lang="en-US" sz="2400" dirty="0"/>
          </a:p>
          <a:p>
            <a:r>
              <a:rPr lang="en-US" sz="2400" dirty="0"/>
              <a:t>In his application he has provided his address as 45 Rue du Travail, Mons, Wallonia, Belgium.</a:t>
            </a:r>
          </a:p>
          <a:p>
            <a:endParaRPr lang="en-US" sz="2400" dirty="0"/>
          </a:p>
          <a:p>
            <a:r>
              <a:rPr lang="en-US" sz="2400" dirty="0"/>
              <a:t>Investigations by local detectives reveal the property is vacant land housing a prefabricated building which is being rented to Sam Hendrix.  According to the local postal service he has been at the address for about 3 months, no one else is registered there he appears to be alone.</a:t>
            </a:r>
          </a:p>
          <a:p>
            <a:endParaRPr lang="en-US" sz="2400" dirty="0"/>
          </a:p>
          <a:p>
            <a:endParaRPr lang="en-US" sz="2400" dirty="0"/>
          </a:p>
        </p:txBody>
      </p:sp>
    </p:spTree>
    <p:extLst>
      <p:ext uri="{BB962C8B-B14F-4D97-AF65-F5344CB8AC3E}">
        <p14:creationId xmlns:p14="http://schemas.microsoft.com/office/powerpoint/2010/main" val="2747452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5" name="Rectangle 14"/>
          <p:cNvSpPr/>
          <p:nvPr/>
        </p:nvSpPr>
        <p:spPr>
          <a:xfrm>
            <a:off x="1409350" y="106467"/>
            <a:ext cx="773465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dirty="0">
                <a:solidFill>
                  <a:schemeClr val="bg1"/>
                </a:solidFill>
                <a:latin typeface="Verdana" charset="0"/>
                <a:cs typeface="Verdana" charset="0"/>
              </a:rPr>
              <a:t>Agenda</a:t>
            </a:r>
            <a:endParaRPr lang="en-GB" sz="2000" dirty="0">
              <a:solidFill>
                <a:schemeClr val="bg1"/>
              </a:solidFill>
              <a:latin typeface="Verdana" charset="0"/>
              <a:cs typeface="Verdana" charset="0"/>
            </a:endParaRPr>
          </a:p>
        </p:txBody>
      </p:sp>
      <p:sp>
        <p:nvSpPr>
          <p:cNvPr id="6" name="Rectangle 5">
            <a:extLst>
              <a:ext uri="{FF2B5EF4-FFF2-40B4-BE49-F238E27FC236}">
                <a16:creationId xmlns:a16="http://schemas.microsoft.com/office/drawing/2014/main" id="{EA3FFC4F-A0C7-6241-A6A3-D4D1CB58E595}"/>
              </a:ext>
            </a:extLst>
          </p:cNvPr>
          <p:cNvSpPr/>
          <p:nvPr/>
        </p:nvSpPr>
        <p:spPr>
          <a:xfrm>
            <a:off x="4450456" y="1043731"/>
            <a:ext cx="4572000" cy="584775"/>
          </a:xfrm>
          <a:prstGeom prst="rect">
            <a:avLst/>
          </a:prstGeom>
          <a:ln/>
        </p:spPr>
        <p:txBody>
          <a:bodyPr>
            <a:spAutoFit/>
          </a:bodyPr>
          <a:lstStyle/>
          <a:p>
            <a:pPr marL="0" indent="0" eaLnBrk="1" hangingPunct="1">
              <a:lnSpc>
                <a:spcPct val="80000"/>
              </a:lnSpc>
              <a:buNone/>
            </a:pPr>
            <a:endParaRPr lang="en-GB" sz="2000" dirty="0"/>
          </a:p>
          <a:p>
            <a:pPr marL="342900" indent="-342900" eaLnBrk="1" hangingPunct="1">
              <a:lnSpc>
                <a:spcPct val="80000"/>
              </a:lnSpc>
              <a:buFont typeface="Wingdings" pitchFamily="2" charset="2"/>
              <a:buChar char="Ø"/>
            </a:pPr>
            <a:endParaRPr lang="en-US" sz="2000" i="1" dirty="0"/>
          </a:p>
        </p:txBody>
      </p:sp>
      <p:sp>
        <p:nvSpPr>
          <p:cNvPr id="7" name="Rectangle 6">
            <a:extLst>
              <a:ext uri="{FF2B5EF4-FFF2-40B4-BE49-F238E27FC236}">
                <a16:creationId xmlns:a16="http://schemas.microsoft.com/office/drawing/2014/main" id="{7FA81925-418B-D44C-9255-2AEBBFBC0ADA}"/>
              </a:ext>
            </a:extLst>
          </p:cNvPr>
          <p:cNvSpPr/>
          <p:nvPr/>
        </p:nvSpPr>
        <p:spPr>
          <a:xfrm>
            <a:off x="583131" y="1225689"/>
            <a:ext cx="7973040" cy="1200329"/>
          </a:xfrm>
          <a:prstGeom prst="rect">
            <a:avLst/>
          </a:prstGeom>
          <a:ln/>
        </p:spPr>
        <p:txBody>
          <a:bodyPr wrap="square">
            <a:spAutoFit/>
          </a:bodyPr>
          <a:lstStyle/>
          <a:p>
            <a:r>
              <a:rPr lang="en-GB" sz="2400" i="1" dirty="0">
                <a:ea typeface="Verdana" panose="020B0604030504040204" pitchFamily="34" charset="0"/>
              </a:rPr>
              <a:t>Exercise Cont..</a:t>
            </a:r>
          </a:p>
          <a:p>
            <a:endParaRPr lang="en-GB" sz="2400" i="1" dirty="0">
              <a:ea typeface="Verdana" panose="020B0604030504040204" pitchFamily="34" charset="0"/>
            </a:endParaRPr>
          </a:p>
          <a:p>
            <a:r>
              <a:rPr lang="en-GB" sz="2400" i="1" dirty="0">
                <a:ea typeface="Verdana" panose="020B0604030504040204" pitchFamily="34" charset="0"/>
              </a:rPr>
              <a:t> </a:t>
            </a:r>
          </a:p>
        </p:txBody>
      </p:sp>
      <p:sp>
        <p:nvSpPr>
          <p:cNvPr id="8" name="TextBox 7">
            <a:extLst>
              <a:ext uri="{FF2B5EF4-FFF2-40B4-BE49-F238E27FC236}">
                <a16:creationId xmlns:a16="http://schemas.microsoft.com/office/drawing/2014/main" id="{052C9FA8-1D74-45BC-8C76-1AE4699FC513}"/>
              </a:ext>
            </a:extLst>
          </p:cNvPr>
          <p:cNvSpPr txBox="1"/>
          <p:nvPr/>
        </p:nvSpPr>
        <p:spPr>
          <a:xfrm>
            <a:off x="337457" y="1970753"/>
            <a:ext cx="7973039" cy="3785652"/>
          </a:xfrm>
          <a:prstGeom prst="rect">
            <a:avLst/>
          </a:prstGeom>
          <a:noFill/>
          <a:ln/>
        </p:spPr>
        <p:txBody>
          <a:bodyPr wrap="square">
            <a:spAutoFit/>
          </a:bodyPr>
          <a:lstStyle/>
          <a:p>
            <a:r>
              <a:rPr lang="en-GB" sz="2000" i="1" dirty="0"/>
              <a:t>The exercises will be conducted in groups</a:t>
            </a:r>
          </a:p>
          <a:p>
            <a:endParaRPr lang="en-GB" sz="2000" i="1" dirty="0"/>
          </a:p>
          <a:p>
            <a:r>
              <a:rPr lang="en-GB" sz="2000" i="1" dirty="0"/>
              <a:t>Each group will have access to a facilitator who will provide Injects as the case study progresses, and will be available to provide information you require.</a:t>
            </a:r>
          </a:p>
          <a:p>
            <a:endParaRPr lang="en-GB" sz="2000" i="1" dirty="0"/>
          </a:p>
          <a:p>
            <a:r>
              <a:rPr lang="en-GB" sz="2000" i="1" dirty="0"/>
              <a:t>Your group will be responsible for:</a:t>
            </a:r>
          </a:p>
          <a:p>
            <a:r>
              <a:rPr lang="en-GB" sz="2000" i="1" dirty="0"/>
              <a:t> </a:t>
            </a:r>
          </a:p>
          <a:p>
            <a:pPr marL="285750" indent="-285750">
              <a:buFont typeface="Arial" panose="020B0604020202020204" pitchFamily="34" charset="0"/>
              <a:buChar char="•"/>
            </a:pPr>
            <a:r>
              <a:rPr lang="en-GB" sz="2000" i="1" dirty="0"/>
              <a:t>undertaking the investigations, </a:t>
            </a:r>
          </a:p>
          <a:p>
            <a:pPr marL="285750" indent="-285750">
              <a:buFont typeface="Arial" panose="020B0604020202020204" pitchFamily="34" charset="0"/>
              <a:buChar char="•"/>
            </a:pPr>
            <a:r>
              <a:rPr lang="en-GB" sz="2000" i="1" dirty="0"/>
              <a:t>the decision making process,</a:t>
            </a:r>
          </a:p>
          <a:p>
            <a:pPr marL="285750" indent="-285750">
              <a:buFont typeface="Arial" panose="020B0604020202020204" pitchFamily="34" charset="0"/>
              <a:buChar char="•"/>
            </a:pPr>
            <a:r>
              <a:rPr lang="en-GB" sz="2000" i="1" dirty="0"/>
              <a:t>managing acquired information, intelligence and evidence,</a:t>
            </a:r>
          </a:p>
          <a:p>
            <a:pPr marL="285750" indent="-285750">
              <a:buFont typeface="Arial" panose="020B0604020202020204" pitchFamily="34" charset="0"/>
              <a:buChar char="•"/>
            </a:pPr>
            <a:r>
              <a:rPr lang="en-GB" sz="2000" i="1" dirty="0"/>
              <a:t>preparation of the material for a court trial.</a:t>
            </a:r>
            <a:endParaRPr lang="en-GB" sz="1600" dirty="0"/>
          </a:p>
        </p:txBody>
      </p:sp>
    </p:spTree>
    <p:extLst>
      <p:ext uri="{BB962C8B-B14F-4D97-AF65-F5344CB8AC3E}">
        <p14:creationId xmlns:p14="http://schemas.microsoft.com/office/powerpoint/2010/main" val="493796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E3597-FA5D-4F66-A8CF-0D3392AE4D47}"/>
              </a:ext>
            </a:extLst>
          </p:cNvPr>
          <p:cNvSpPr>
            <a:spLocks noGrp="1"/>
          </p:cNvSpPr>
          <p:nvPr>
            <p:ph type="title"/>
          </p:nvPr>
        </p:nvSpPr>
        <p:spPr>
          <a:xfrm>
            <a:off x="2656116" y="194128"/>
            <a:ext cx="6085114" cy="698501"/>
          </a:xfrm>
        </p:spPr>
        <p:txBody>
          <a:bodyPr/>
          <a:lstStyle/>
          <a:p>
            <a:pPr algn="ctr"/>
            <a:r>
              <a:rPr lang="en-GB" dirty="0">
                <a:solidFill>
                  <a:schemeClr val="bg1"/>
                </a:solidFill>
              </a:rPr>
              <a:t>Inject 5</a:t>
            </a:r>
          </a:p>
        </p:txBody>
      </p:sp>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1101382" y="4955115"/>
            <a:ext cx="6886801" cy="1138464"/>
          </a:xfrm>
        </p:spPr>
        <p:txBody>
          <a:bodyPr>
            <a:normAutofit fontScale="92500"/>
          </a:bodyPr>
          <a:lstStyle/>
          <a:p>
            <a:r>
              <a:rPr lang="en-GB" sz="4800" dirty="0"/>
              <a:t>Allocated time: 20 minutes</a:t>
            </a:r>
          </a:p>
        </p:txBody>
      </p:sp>
      <p:sp>
        <p:nvSpPr>
          <p:cNvPr id="6" name="TextBox 5">
            <a:extLst>
              <a:ext uri="{FF2B5EF4-FFF2-40B4-BE49-F238E27FC236}">
                <a16:creationId xmlns:a16="http://schemas.microsoft.com/office/drawing/2014/main" id="{6581841A-1724-41DF-A0BE-170619059A77}"/>
              </a:ext>
            </a:extLst>
          </p:cNvPr>
          <p:cNvSpPr txBox="1"/>
          <p:nvPr/>
        </p:nvSpPr>
        <p:spPr>
          <a:xfrm>
            <a:off x="185056" y="1370424"/>
            <a:ext cx="8719455" cy="461665"/>
          </a:xfrm>
          <a:prstGeom prst="rect">
            <a:avLst/>
          </a:prstGeom>
          <a:noFill/>
          <a:ln/>
        </p:spPr>
        <p:txBody>
          <a:bodyPr wrap="square">
            <a:spAutoFit/>
          </a:bodyPr>
          <a:lstStyle/>
          <a:p>
            <a:endParaRPr lang="en-US" sz="2400" dirty="0"/>
          </a:p>
        </p:txBody>
      </p:sp>
      <p:sp>
        <p:nvSpPr>
          <p:cNvPr id="7" name="TextBox 6">
            <a:extLst>
              <a:ext uri="{FF2B5EF4-FFF2-40B4-BE49-F238E27FC236}">
                <a16:creationId xmlns:a16="http://schemas.microsoft.com/office/drawing/2014/main" id="{6A263484-BA2D-4748-961A-C88F193626DD}"/>
              </a:ext>
            </a:extLst>
          </p:cNvPr>
          <p:cNvSpPr txBox="1"/>
          <p:nvPr/>
        </p:nvSpPr>
        <p:spPr>
          <a:xfrm>
            <a:off x="359229" y="1061000"/>
            <a:ext cx="8382001" cy="3416320"/>
          </a:xfrm>
          <a:prstGeom prst="rect">
            <a:avLst/>
          </a:prstGeom>
          <a:noFill/>
          <a:ln/>
        </p:spPr>
        <p:txBody>
          <a:bodyPr wrap="square">
            <a:spAutoFit/>
          </a:bodyPr>
          <a:lstStyle/>
          <a:p>
            <a:endParaRPr lang="en-US" sz="2400" dirty="0"/>
          </a:p>
          <a:p>
            <a:r>
              <a:rPr lang="en-US" sz="2400" dirty="0"/>
              <a:t>There is occasionally a white van that visits the address.</a:t>
            </a:r>
          </a:p>
          <a:p>
            <a:endParaRPr lang="en-US" sz="2400" dirty="0"/>
          </a:p>
          <a:p>
            <a:r>
              <a:rPr lang="en-US" sz="2400" dirty="0"/>
              <a:t>It is not known whether he is presently employed.</a:t>
            </a:r>
          </a:p>
          <a:p>
            <a:endParaRPr lang="en-US" sz="2400" dirty="0"/>
          </a:p>
          <a:p>
            <a:r>
              <a:rPr lang="en-US" sz="2400" dirty="0"/>
              <a:t>Local officers have seen a male at the address today who they believe to be Sam Hendrix, described as White Male 1.75m tall, stocky build, long shoulder length light coloured hair, aged about 35-40.</a:t>
            </a:r>
          </a:p>
        </p:txBody>
      </p:sp>
    </p:spTree>
    <p:extLst>
      <p:ext uri="{BB962C8B-B14F-4D97-AF65-F5344CB8AC3E}">
        <p14:creationId xmlns:p14="http://schemas.microsoft.com/office/powerpoint/2010/main" val="8322983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7459" y="1194821"/>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195943" y="1767001"/>
            <a:ext cx="4376057" cy="4666456"/>
          </a:xfrm>
        </p:spPr>
        <p:txBody>
          <a:bodyPr>
            <a:normAutofit/>
          </a:bodyPr>
          <a:lstStyle/>
          <a:p>
            <a:endParaRPr lang="en-GB" dirty="0"/>
          </a:p>
          <a:p>
            <a:endParaRPr lang="en-GB" dirty="0"/>
          </a:p>
          <a:p>
            <a:r>
              <a:rPr lang="en-GB" dirty="0"/>
              <a:t>Sam Hendrix located to  </a:t>
            </a:r>
          </a:p>
          <a:p>
            <a:pPr marL="0" indent="0">
              <a:buNone/>
            </a:pPr>
            <a:r>
              <a:rPr lang="fr-FR" dirty="0"/>
              <a:t>45 Rue du Travail, Mons, Wallonia, Belgium</a:t>
            </a:r>
            <a:endParaRPr lang="en-GB" dirty="0"/>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919153" y="1194821"/>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495799" y="1767001"/>
            <a:ext cx="4310745" cy="4666456"/>
          </a:xfrm>
        </p:spPr>
        <p:txBody>
          <a:bodyPr>
            <a:normAutofit/>
          </a:bodyPr>
          <a:lstStyle/>
          <a:p>
            <a:r>
              <a:rPr lang="en-US" dirty="0"/>
              <a:t>Discussions concerning further investigation warrants for search and arrest.</a:t>
            </a:r>
          </a:p>
          <a:p>
            <a:endParaRPr lang="en-US" dirty="0"/>
          </a:p>
          <a:p>
            <a:r>
              <a:rPr lang="en-US" dirty="0"/>
              <a:t>Hendrix is in a neighbouring country, Joint Investigation Team – who takes lead in investigation, where is the crime?</a:t>
            </a:r>
          </a:p>
          <a:p>
            <a:endParaRPr lang="en-US" dirty="0"/>
          </a:p>
          <a:p>
            <a:endParaRPr lang="fr-FR" dirty="0"/>
          </a:p>
          <a:p>
            <a:pPr marL="0" indent="0">
              <a:buNone/>
            </a:pPr>
            <a:endParaRPr lang="en-GB" dirty="0"/>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a:xfrm>
            <a:off x="2811464" y="0"/>
            <a:ext cx="5995080" cy="1035050"/>
          </a:xfrm>
        </p:spPr>
        <p:txBody>
          <a:bodyPr/>
          <a:lstStyle/>
          <a:p>
            <a:r>
              <a:rPr lang="en-GB" dirty="0"/>
              <a:t>Inject 5 outcomes</a:t>
            </a:r>
          </a:p>
        </p:txBody>
      </p:sp>
    </p:spTree>
    <p:extLst>
      <p:ext uri="{BB962C8B-B14F-4D97-AF65-F5344CB8AC3E}">
        <p14:creationId xmlns:p14="http://schemas.microsoft.com/office/powerpoint/2010/main" val="15788611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7459" y="1194821"/>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195943" y="1767001"/>
            <a:ext cx="4376057" cy="4666456"/>
          </a:xfrm>
        </p:spPr>
        <p:txBody>
          <a:bodyPr>
            <a:normAutofit/>
          </a:bodyPr>
          <a:lstStyle/>
          <a:p>
            <a:endParaRPr lang="en-GB" dirty="0"/>
          </a:p>
          <a:p>
            <a:endParaRPr lang="en-GB" dirty="0"/>
          </a:p>
          <a:p>
            <a:r>
              <a:rPr lang="en-GB" dirty="0"/>
              <a:t>Search  of </a:t>
            </a:r>
            <a:r>
              <a:rPr lang="fr-FR" dirty="0"/>
              <a:t>45 Rue du Travail, Mons, Wallonia, Belgium</a:t>
            </a:r>
          </a:p>
          <a:p>
            <a:endParaRPr lang="fr-FR" dirty="0"/>
          </a:p>
          <a:p>
            <a:r>
              <a:rPr lang="fr-FR" dirty="0"/>
              <a:t>Arrest of </a:t>
            </a:r>
            <a:r>
              <a:rPr lang="en-GB" dirty="0"/>
              <a:t>Sam Hendrix</a:t>
            </a:r>
          </a:p>
          <a:p>
            <a:endParaRPr lang="en-GB" dirty="0"/>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919153" y="1194821"/>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201887" y="1767001"/>
            <a:ext cx="4746170" cy="4666456"/>
          </a:xfrm>
        </p:spPr>
        <p:txBody>
          <a:bodyPr>
            <a:normAutofit/>
          </a:bodyPr>
          <a:lstStyle/>
          <a:p>
            <a:r>
              <a:rPr lang="en-US" dirty="0"/>
              <a:t>Exhibits seized</a:t>
            </a:r>
          </a:p>
          <a:p>
            <a:pPr marL="0" indent="0">
              <a:buNone/>
            </a:pPr>
            <a:endParaRPr lang="en-US" dirty="0"/>
          </a:p>
          <a:p>
            <a:r>
              <a:rPr lang="en-US" dirty="0"/>
              <a:t>Confirmation of email address samtheman8300@gmail.com and email from John Doe re kidnap.</a:t>
            </a:r>
          </a:p>
          <a:p>
            <a:endParaRPr lang="en-US" dirty="0"/>
          </a:p>
          <a:p>
            <a:r>
              <a:rPr lang="en-US" dirty="0"/>
              <a:t>Jurisdiction and location of Google servers - Articles 29 and 30 </a:t>
            </a:r>
          </a:p>
          <a:p>
            <a:endParaRPr lang="en-US" dirty="0"/>
          </a:p>
          <a:p>
            <a:endParaRPr lang="en-US" dirty="0"/>
          </a:p>
          <a:p>
            <a:endParaRPr lang="fr-FR" dirty="0"/>
          </a:p>
          <a:p>
            <a:pPr marL="0" indent="0">
              <a:buNone/>
            </a:pPr>
            <a:endParaRPr lang="en-GB" dirty="0"/>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a:xfrm>
            <a:off x="2811464" y="0"/>
            <a:ext cx="5995080" cy="1035050"/>
          </a:xfrm>
        </p:spPr>
        <p:txBody>
          <a:bodyPr/>
          <a:lstStyle/>
          <a:p>
            <a:r>
              <a:rPr lang="en-GB" dirty="0"/>
              <a:t>Inject 5.1 outcomes</a:t>
            </a:r>
          </a:p>
        </p:txBody>
      </p:sp>
    </p:spTree>
    <p:extLst>
      <p:ext uri="{BB962C8B-B14F-4D97-AF65-F5344CB8AC3E}">
        <p14:creationId xmlns:p14="http://schemas.microsoft.com/office/powerpoint/2010/main" val="3129682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7459" y="1194821"/>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195943" y="1767001"/>
            <a:ext cx="4376057" cy="4666456"/>
          </a:xfrm>
        </p:spPr>
        <p:txBody>
          <a:bodyPr>
            <a:normAutofit/>
          </a:bodyPr>
          <a:lstStyle/>
          <a:p>
            <a:endParaRPr lang="en-GB" dirty="0"/>
          </a:p>
          <a:p>
            <a:r>
              <a:rPr lang="en-GB" dirty="0"/>
              <a:t>Search  of </a:t>
            </a:r>
            <a:r>
              <a:rPr lang="fr-FR" dirty="0"/>
              <a:t>45 Rue du Travail, Mons, Wallonia, Belgium</a:t>
            </a:r>
          </a:p>
          <a:p>
            <a:endParaRPr lang="fr-FR" dirty="0"/>
          </a:p>
          <a:p>
            <a:r>
              <a:rPr lang="fr-FR" dirty="0"/>
              <a:t>Arrest of </a:t>
            </a:r>
            <a:r>
              <a:rPr lang="en-GB" dirty="0"/>
              <a:t>Sam Hendrix</a:t>
            </a:r>
          </a:p>
          <a:p>
            <a:endParaRPr lang="en-GB" dirty="0"/>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919153" y="1194821"/>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495799" y="1864973"/>
            <a:ext cx="4310745" cy="4666456"/>
          </a:xfrm>
        </p:spPr>
        <p:txBody>
          <a:bodyPr>
            <a:normAutofit/>
          </a:bodyPr>
          <a:lstStyle/>
          <a:p>
            <a:r>
              <a:rPr lang="en-US" dirty="0"/>
              <a:t>folder on the C drive Path: This Pc&gt; OS(C:) &gt;babes , with 15 thumbnails of child sexual abuse images</a:t>
            </a:r>
          </a:p>
          <a:p>
            <a:endParaRPr lang="en-US" dirty="0"/>
          </a:p>
          <a:p>
            <a:r>
              <a:rPr lang="en-US" dirty="0"/>
              <a:t>Defence put forward by Hendrix re images being on computer, malware insecure network</a:t>
            </a:r>
          </a:p>
          <a:p>
            <a:endParaRPr lang="en-US" dirty="0"/>
          </a:p>
          <a:p>
            <a:r>
              <a:rPr lang="en-US" dirty="0"/>
              <a:t>Forensic Strategy</a:t>
            </a:r>
          </a:p>
          <a:p>
            <a:endParaRPr lang="en-US" dirty="0"/>
          </a:p>
          <a:p>
            <a:endParaRPr lang="en-US" dirty="0"/>
          </a:p>
          <a:p>
            <a:endParaRPr lang="fr-FR" dirty="0"/>
          </a:p>
          <a:p>
            <a:pPr marL="0" indent="0">
              <a:buNone/>
            </a:pPr>
            <a:endParaRPr lang="en-GB" dirty="0"/>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a:xfrm>
            <a:off x="2811464" y="0"/>
            <a:ext cx="5995080" cy="1035050"/>
          </a:xfrm>
        </p:spPr>
        <p:txBody>
          <a:bodyPr/>
          <a:lstStyle/>
          <a:p>
            <a:r>
              <a:rPr lang="en-GB" dirty="0"/>
              <a:t>Inject 5.1 outcomes</a:t>
            </a:r>
          </a:p>
        </p:txBody>
      </p:sp>
    </p:spTree>
    <p:extLst>
      <p:ext uri="{BB962C8B-B14F-4D97-AF65-F5344CB8AC3E}">
        <p14:creationId xmlns:p14="http://schemas.microsoft.com/office/powerpoint/2010/main" val="17539331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7459" y="1194821"/>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195943" y="1767001"/>
            <a:ext cx="4376057" cy="4666456"/>
          </a:xfrm>
        </p:spPr>
        <p:txBody>
          <a:bodyPr>
            <a:normAutofit/>
          </a:bodyPr>
          <a:lstStyle/>
          <a:p>
            <a:endParaRPr lang="en-GB" dirty="0"/>
          </a:p>
          <a:p>
            <a:r>
              <a:rPr lang="en-US" dirty="0"/>
              <a:t>Search of Studio 3a 39 Rue de l'Alma, Roubaix</a:t>
            </a:r>
            <a:endParaRPr lang="fr-FR" dirty="0"/>
          </a:p>
          <a:p>
            <a:endParaRPr lang="fr-FR" dirty="0"/>
          </a:p>
          <a:p>
            <a:r>
              <a:rPr lang="fr-FR" dirty="0"/>
              <a:t>Arrest of </a:t>
            </a:r>
            <a:r>
              <a:rPr lang="en-GB" dirty="0"/>
              <a:t>Jean Leparge</a:t>
            </a:r>
          </a:p>
          <a:p>
            <a:endParaRPr lang="en-GB" dirty="0"/>
          </a:p>
          <a:p>
            <a:endParaRPr lang="en-GB" dirty="0"/>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919153" y="1194821"/>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495799" y="1864973"/>
            <a:ext cx="4310745" cy="4666456"/>
          </a:xfrm>
        </p:spPr>
        <p:txBody>
          <a:bodyPr>
            <a:normAutofit/>
          </a:bodyPr>
          <a:lstStyle/>
          <a:p>
            <a:r>
              <a:rPr lang="en-US" dirty="0"/>
              <a:t>Apple iPhone 8 was seized as an exhibit</a:t>
            </a:r>
          </a:p>
          <a:p>
            <a:r>
              <a:rPr lang="en-US" dirty="0"/>
              <a:t>Cloud services</a:t>
            </a:r>
          </a:p>
          <a:p>
            <a:r>
              <a:rPr lang="en-US" dirty="0"/>
              <a:t>Refused to co-operate</a:t>
            </a:r>
          </a:p>
          <a:p>
            <a:r>
              <a:rPr lang="en-US" dirty="0"/>
              <a:t>‘self-incrimination’ and the jurisprudence of the ECHR </a:t>
            </a:r>
          </a:p>
          <a:p>
            <a:r>
              <a:rPr lang="en-US" dirty="0"/>
              <a:t>Apple policy regarding their (un)willingness to assist to law enforcement in unlocking devices</a:t>
            </a:r>
          </a:p>
          <a:p>
            <a:endParaRPr lang="en-US" dirty="0"/>
          </a:p>
          <a:p>
            <a:endParaRPr lang="fr-FR" dirty="0"/>
          </a:p>
          <a:p>
            <a:pPr marL="0" indent="0">
              <a:buNone/>
            </a:pPr>
            <a:endParaRPr lang="en-GB" dirty="0"/>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a:xfrm>
            <a:off x="2811464" y="0"/>
            <a:ext cx="5995080" cy="1035050"/>
          </a:xfrm>
        </p:spPr>
        <p:txBody>
          <a:bodyPr/>
          <a:lstStyle/>
          <a:p>
            <a:r>
              <a:rPr lang="en-GB" dirty="0"/>
              <a:t>Inject 5.2 outcomes</a:t>
            </a:r>
          </a:p>
        </p:txBody>
      </p:sp>
    </p:spTree>
    <p:extLst>
      <p:ext uri="{BB962C8B-B14F-4D97-AF65-F5344CB8AC3E}">
        <p14:creationId xmlns:p14="http://schemas.microsoft.com/office/powerpoint/2010/main" val="21768580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7459" y="1194821"/>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195943" y="1767001"/>
            <a:ext cx="4376057" cy="4666456"/>
          </a:xfrm>
        </p:spPr>
        <p:txBody>
          <a:bodyPr>
            <a:normAutofit/>
          </a:bodyPr>
          <a:lstStyle/>
          <a:p>
            <a:endParaRPr lang="en-GB" dirty="0"/>
          </a:p>
          <a:p>
            <a:r>
              <a:rPr lang="en-US" dirty="0"/>
              <a:t>Search of Studio 3a 39 Rue de l'Alma, Roubaix</a:t>
            </a:r>
            <a:endParaRPr lang="fr-FR" dirty="0"/>
          </a:p>
          <a:p>
            <a:endParaRPr lang="fr-FR" dirty="0"/>
          </a:p>
          <a:p>
            <a:r>
              <a:rPr lang="fr-FR" dirty="0"/>
              <a:t>Arrest of </a:t>
            </a:r>
            <a:r>
              <a:rPr lang="en-GB" dirty="0"/>
              <a:t>Jean Leparge</a:t>
            </a:r>
          </a:p>
          <a:p>
            <a:endParaRPr lang="en-GB" dirty="0"/>
          </a:p>
          <a:p>
            <a:endParaRPr lang="en-GB" dirty="0"/>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919153" y="1194821"/>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495799" y="1864973"/>
            <a:ext cx="4310745" cy="4666456"/>
          </a:xfrm>
        </p:spPr>
        <p:txBody>
          <a:bodyPr>
            <a:normAutofit/>
          </a:bodyPr>
          <a:lstStyle/>
          <a:p>
            <a:r>
              <a:rPr lang="en-US" dirty="0"/>
              <a:t>Forensic Strategy</a:t>
            </a:r>
          </a:p>
          <a:p>
            <a:r>
              <a:rPr lang="en-US" dirty="0"/>
              <a:t>Keywords</a:t>
            </a:r>
          </a:p>
          <a:p>
            <a:r>
              <a:rPr lang="en-US" dirty="0"/>
              <a:t>Two gel packets addressed to Leparge mailed from the USA, sent from Rowell, 1442 Grove Street, Brentwood, NY 11717</a:t>
            </a:r>
          </a:p>
          <a:p>
            <a:endParaRPr lang="en-US" dirty="0"/>
          </a:p>
          <a:p>
            <a:endParaRPr lang="fr-FR" dirty="0"/>
          </a:p>
          <a:p>
            <a:pPr marL="0" indent="0">
              <a:buNone/>
            </a:pPr>
            <a:endParaRPr lang="en-GB" dirty="0"/>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a:xfrm>
            <a:off x="2811464" y="0"/>
            <a:ext cx="5995080" cy="1035050"/>
          </a:xfrm>
        </p:spPr>
        <p:txBody>
          <a:bodyPr/>
          <a:lstStyle/>
          <a:p>
            <a:r>
              <a:rPr lang="en-GB" dirty="0"/>
              <a:t>Inject 5.2 outcomes</a:t>
            </a:r>
          </a:p>
        </p:txBody>
      </p:sp>
    </p:spTree>
    <p:extLst>
      <p:ext uri="{BB962C8B-B14F-4D97-AF65-F5344CB8AC3E}">
        <p14:creationId xmlns:p14="http://schemas.microsoft.com/office/powerpoint/2010/main" val="28910969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7459" y="1194821"/>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195943" y="1767001"/>
            <a:ext cx="4376057" cy="4666456"/>
          </a:xfrm>
        </p:spPr>
        <p:txBody>
          <a:bodyPr>
            <a:normAutofit/>
          </a:bodyPr>
          <a:lstStyle/>
          <a:p>
            <a:endParaRPr lang="en-GB" dirty="0"/>
          </a:p>
          <a:p>
            <a:endParaRPr lang="en-US" dirty="0"/>
          </a:p>
          <a:p>
            <a:r>
              <a:rPr lang="en-US" dirty="0"/>
              <a:t>Analysis of Motorola phone seized from Sam Hendrix.</a:t>
            </a:r>
            <a:endParaRPr lang="fr-FR" dirty="0"/>
          </a:p>
          <a:p>
            <a:pPr marL="0" indent="0">
              <a:buNone/>
            </a:pPr>
            <a:endParaRPr lang="en-GB" dirty="0"/>
          </a:p>
          <a:p>
            <a:endParaRPr lang="en-GB" dirty="0"/>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919153" y="1194821"/>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495799" y="1864973"/>
            <a:ext cx="4310745" cy="4666456"/>
          </a:xfrm>
        </p:spPr>
        <p:txBody>
          <a:bodyPr>
            <a:normAutofit/>
          </a:bodyPr>
          <a:lstStyle/>
          <a:p>
            <a:r>
              <a:rPr lang="en-US" dirty="0"/>
              <a:t>Confirmation of johndoe830@hotmail.com, and new email JohnDoe830@protonmail </a:t>
            </a:r>
          </a:p>
          <a:p>
            <a:endParaRPr lang="en-US" dirty="0"/>
          </a:p>
          <a:p>
            <a:r>
              <a:rPr lang="en-US" dirty="0"/>
              <a:t>Rick data</a:t>
            </a:r>
          </a:p>
          <a:p>
            <a:pPr marL="0" indent="0">
              <a:buNone/>
            </a:pPr>
            <a:r>
              <a:rPr lang="en-US" dirty="0"/>
              <a:t>home: 00-1-123-4567890  </a:t>
            </a:r>
          </a:p>
          <a:p>
            <a:pPr marL="0" indent="0">
              <a:buNone/>
            </a:pPr>
            <a:r>
              <a:rPr lang="en-US" dirty="0"/>
              <a:t>work: 00- 1 631-761-3500</a:t>
            </a:r>
          </a:p>
          <a:p>
            <a:pPr marL="0" indent="0">
              <a:buNone/>
            </a:pPr>
            <a:r>
              <a:rPr lang="en-US" dirty="0"/>
              <a:t>email: rick69@sweetxxx.de</a:t>
            </a:r>
          </a:p>
          <a:p>
            <a:endParaRPr lang="en-US" dirty="0"/>
          </a:p>
          <a:p>
            <a:endParaRPr lang="fr-FR" dirty="0"/>
          </a:p>
          <a:p>
            <a:pPr marL="0" indent="0">
              <a:buNone/>
            </a:pPr>
            <a:endParaRPr lang="en-GB" dirty="0"/>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a:xfrm>
            <a:off x="2811464" y="0"/>
            <a:ext cx="5995080" cy="1035050"/>
          </a:xfrm>
        </p:spPr>
        <p:txBody>
          <a:bodyPr/>
          <a:lstStyle/>
          <a:p>
            <a:r>
              <a:rPr lang="en-GB" dirty="0"/>
              <a:t>Inject 5.3 outcomes</a:t>
            </a:r>
          </a:p>
        </p:txBody>
      </p:sp>
    </p:spTree>
    <p:extLst>
      <p:ext uri="{BB962C8B-B14F-4D97-AF65-F5344CB8AC3E}">
        <p14:creationId xmlns:p14="http://schemas.microsoft.com/office/powerpoint/2010/main" val="14671554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7459" y="1194821"/>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195943" y="1767001"/>
            <a:ext cx="4376057" cy="4666456"/>
          </a:xfrm>
        </p:spPr>
        <p:txBody>
          <a:bodyPr>
            <a:normAutofit/>
          </a:bodyPr>
          <a:lstStyle/>
          <a:p>
            <a:endParaRPr lang="en-GB" dirty="0"/>
          </a:p>
          <a:p>
            <a:endParaRPr lang="en-US" dirty="0"/>
          </a:p>
          <a:p>
            <a:r>
              <a:rPr lang="en-US" dirty="0"/>
              <a:t>Analysis of Motorola phone seized from Sam Hendrix.</a:t>
            </a:r>
            <a:endParaRPr lang="fr-FR" dirty="0"/>
          </a:p>
          <a:p>
            <a:pPr marL="0" indent="0">
              <a:buNone/>
            </a:pPr>
            <a:endParaRPr lang="en-GB" dirty="0"/>
          </a:p>
          <a:p>
            <a:endParaRPr lang="en-GB" dirty="0"/>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919153" y="1194821"/>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495799" y="1864973"/>
            <a:ext cx="4310745" cy="4666456"/>
          </a:xfrm>
        </p:spPr>
        <p:txBody>
          <a:bodyPr>
            <a:normAutofit lnSpcReduction="10000"/>
          </a:bodyPr>
          <a:lstStyle/>
          <a:p>
            <a:r>
              <a:rPr lang="en-US" dirty="0"/>
              <a:t>mega.nz cloud storage</a:t>
            </a:r>
          </a:p>
          <a:p>
            <a:endParaRPr lang="en-US" dirty="0"/>
          </a:p>
          <a:p>
            <a:r>
              <a:rPr lang="en-US" dirty="0"/>
              <a:t>In notes there is a note titled: mega, </a:t>
            </a:r>
          </a:p>
          <a:p>
            <a:pPr marL="457200" lvl="1" indent="0">
              <a:buNone/>
            </a:pPr>
            <a:r>
              <a:rPr lang="en-US" dirty="0"/>
              <a:t>Recovery key </a:t>
            </a:r>
          </a:p>
          <a:p>
            <a:pPr marL="457200" lvl="1" indent="0">
              <a:buNone/>
            </a:pPr>
            <a:r>
              <a:rPr lang="en-US" dirty="0"/>
              <a:t>tSHnBbHJjk17RuwRpvd34w</a:t>
            </a:r>
          </a:p>
          <a:p>
            <a:pPr marL="457200" lvl="1" indent="0">
              <a:buNone/>
            </a:pPr>
            <a:r>
              <a:rPr lang="en-US" dirty="0"/>
              <a:t>Br0nz3$R00st3r</a:t>
            </a:r>
          </a:p>
          <a:p>
            <a:endParaRPr lang="en-US" dirty="0"/>
          </a:p>
          <a:p>
            <a:r>
              <a:rPr lang="en-US" dirty="0"/>
              <a:t>Articles 29 and 30 of the Cybercrime Convention can be evaluated (transborder evidence gathering, expedited disclosure).</a:t>
            </a:r>
            <a:endParaRPr lang="fr-FR" dirty="0"/>
          </a:p>
          <a:p>
            <a:pPr marL="0" indent="0">
              <a:buNone/>
            </a:pPr>
            <a:endParaRPr lang="en-GB" dirty="0"/>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a:xfrm>
            <a:off x="2811464" y="0"/>
            <a:ext cx="5995080" cy="1035050"/>
          </a:xfrm>
        </p:spPr>
        <p:txBody>
          <a:bodyPr/>
          <a:lstStyle/>
          <a:p>
            <a:r>
              <a:rPr lang="en-GB" dirty="0"/>
              <a:t>Inject 5.3 outcomes</a:t>
            </a:r>
          </a:p>
        </p:txBody>
      </p:sp>
    </p:spTree>
    <p:extLst>
      <p:ext uri="{BB962C8B-B14F-4D97-AF65-F5344CB8AC3E}">
        <p14:creationId xmlns:p14="http://schemas.microsoft.com/office/powerpoint/2010/main" val="33062574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7459" y="1194821"/>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195943" y="1767001"/>
            <a:ext cx="4376057" cy="4666456"/>
          </a:xfrm>
        </p:spPr>
        <p:txBody>
          <a:bodyPr>
            <a:normAutofit/>
          </a:bodyPr>
          <a:lstStyle/>
          <a:p>
            <a:endParaRPr lang="en-GB" dirty="0"/>
          </a:p>
          <a:p>
            <a:endParaRPr lang="en-US" dirty="0"/>
          </a:p>
          <a:p>
            <a:r>
              <a:rPr lang="fr-FR" dirty="0"/>
              <a:t>Report from FBI Agent Lorraine W. Aviles, NY</a:t>
            </a:r>
            <a:endParaRPr lang="en-GB" dirty="0"/>
          </a:p>
          <a:p>
            <a:endParaRPr lang="en-GB" dirty="0"/>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919153" y="1194821"/>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495799" y="1669029"/>
            <a:ext cx="4310745" cy="4862400"/>
          </a:xfrm>
        </p:spPr>
        <p:txBody>
          <a:bodyPr>
            <a:normAutofit/>
          </a:bodyPr>
          <a:lstStyle/>
          <a:p>
            <a:r>
              <a:rPr lang="en-US" dirty="0"/>
              <a:t>Eric L Rowell, 1442 Grove Street, Brentwood, NY 11717, born December 14, 1972 </a:t>
            </a:r>
          </a:p>
          <a:p>
            <a:r>
              <a:rPr lang="en-US" dirty="0"/>
              <a:t>employed as a porter at Pilgrim Psychiatric Center, 998 Crooked Hill Rd, Brentwood, NY 11717, United States</a:t>
            </a:r>
          </a:p>
          <a:p>
            <a:r>
              <a:rPr lang="en-US" dirty="0"/>
              <a:t>+1 631-761-3500 is for the central switchboard at Pilgrim Psychiatric Center.</a:t>
            </a:r>
            <a:endParaRPr lang="en-GB" dirty="0"/>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a:xfrm>
            <a:off x="2811464" y="0"/>
            <a:ext cx="5995080" cy="1035050"/>
          </a:xfrm>
        </p:spPr>
        <p:txBody>
          <a:bodyPr/>
          <a:lstStyle/>
          <a:p>
            <a:r>
              <a:rPr lang="en-GB" dirty="0"/>
              <a:t>Inject 5.3 outcomes</a:t>
            </a:r>
          </a:p>
        </p:txBody>
      </p:sp>
    </p:spTree>
    <p:extLst>
      <p:ext uri="{BB962C8B-B14F-4D97-AF65-F5344CB8AC3E}">
        <p14:creationId xmlns:p14="http://schemas.microsoft.com/office/powerpoint/2010/main" val="32815959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7459" y="1194821"/>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195943" y="1767001"/>
            <a:ext cx="4376057" cy="4666456"/>
          </a:xfrm>
        </p:spPr>
        <p:txBody>
          <a:bodyPr>
            <a:normAutofit/>
          </a:bodyPr>
          <a:lstStyle/>
          <a:p>
            <a:endParaRPr lang="en-GB" dirty="0"/>
          </a:p>
          <a:p>
            <a:endParaRPr lang="en-US" dirty="0"/>
          </a:p>
          <a:p>
            <a:r>
              <a:rPr lang="fr-FR" dirty="0"/>
              <a:t>Report from FBI Agent Lorraine W. Aviles, NY</a:t>
            </a:r>
            <a:endParaRPr lang="en-GB" dirty="0"/>
          </a:p>
          <a:p>
            <a:endParaRPr lang="en-GB" dirty="0"/>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919153" y="1194821"/>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495799" y="1669029"/>
            <a:ext cx="4310745" cy="4862400"/>
          </a:xfrm>
        </p:spPr>
        <p:txBody>
          <a:bodyPr>
            <a:normAutofit/>
          </a:bodyPr>
          <a:lstStyle/>
          <a:p>
            <a:r>
              <a:rPr lang="en-US" dirty="0"/>
              <a:t> Trusted employee with access to secure areas, </a:t>
            </a:r>
          </a:p>
          <a:p>
            <a:r>
              <a:rPr lang="en-US" dirty="0"/>
              <a:t>Forename is Eric he prefers to be known as Rick and wears his name badge as Rick.  </a:t>
            </a:r>
          </a:p>
          <a:p>
            <a:r>
              <a:rPr lang="en-US" dirty="0"/>
              <a:t>He often spends time outside of work volunteering to assist with the younger patients.</a:t>
            </a:r>
            <a:endParaRPr lang="en-GB" dirty="0"/>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a:xfrm>
            <a:off x="2811464" y="0"/>
            <a:ext cx="5995080" cy="1035050"/>
          </a:xfrm>
        </p:spPr>
        <p:txBody>
          <a:bodyPr/>
          <a:lstStyle/>
          <a:p>
            <a:r>
              <a:rPr lang="en-GB" dirty="0"/>
              <a:t>Inject 5.3 outcomes</a:t>
            </a:r>
          </a:p>
        </p:txBody>
      </p:sp>
    </p:spTree>
    <p:extLst>
      <p:ext uri="{BB962C8B-B14F-4D97-AF65-F5344CB8AC3E}">
        <p14:creationId xmlns:p14="http://schemas.microsoft.com/office/powerpoint/2010/main" val="1949527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pPr algn="ctr"/>
            <a:r>
              <a:rPr lang="en-GB" dirty="0"/>
              <a:t>Technical case aspects</a:t>
            </a:r>
            <a:br>
              <a:rPr lang="sr-Latn-RS" dirty="0"/>
            </a:br>
            <a:endParaRPr lang="en-GB" dirty="0"/>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a:xfrm>
            <a:off x="685800" y="1319652"/>
            <a:ext cx="7772400" cy="1500187"/>
          </a:xfrm>
        </p:spPr>
        <p:txBody>
          <a:bodyPr>
            <a:normAutofit/>
          </a:bodyPr>
          <a:lstStyle/>
          <a:p>
            <a:pPr algn="ctr"/>
            <a:r>
              <a:rPr lang="en-US" sz="3200" b="1" dirty="0"/>
              <a:t>Introduction to the Investigation Exercise Case Study and Mock Trial </a:t>
            </a:r>
            <a:endParaRPr lang="en-US" sz="3200" dirty="0"/>
          </a:p>
        </p:txBody>
      </p:sp>
    </p:spTree>
    <p:extLst>
      <p:ext uri="{BB962C8B-B14F-4D97-AF65-F5344CB8AC3E}">
        <p14:creationId xmlns:p14="http://schemas.microsoft.com/office/powerpoint/2010/main" val="5985164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45318F0-3E1E-41FB-AE95-EE69FF922FA0}"/>
              </a:ext>
            </a:extLst>
          </p:cNvPr>
          <p:cNvSpPr>
            <a:spLocks noGrp="1"/>
          </p:cNvSpPr>
          <p:nvPr>
            <p:ph idx="1"/>
          </p:nvPr>
        </p:nvSpPr>
        <p:spPr>
          <a:xfrm>
            <a:off x="527957" y="1476899"/>
            <a:ext cx="7886700" cy="3421289"/>
          </a:xfrm>
        </p:spPr>
        <p:txBody>
          <a:bodyPr>
            <a:normAutofit/>
          </a:bodyPr>
          <a:lstStyle/>
          <a:p>
            <a:pPr marL="0" indent="0">
              <a:buNone/>
            </a:pPr>
            <a:r>
              <a:rPr lang="en-GB" dirty="0"/>
              <a:t> Federal Computer Crime Unit - Forensic analysis of devices</a:t>
            </a:r>
          </a:p>
          <a:p>
            <a:pPr marL="0" indent="0">
              <a:buNone/>
            </a:pPr>
            <a:endParaRPr lang="en-GB" dirty="0"/>
          </a:p>
          <a:p>
            <a:pPr marL="0" indent="0">
              <a:buNone/>
            </a:pPr>
            <a:r>
              <a:rPr lang="en-GB" dirty="0"/>
              <a:t>Forensic Analysis - </a:t>
            </a:r>
            <a:r>
              <a:rPr lang="en-US" dirty="0"/>
              <a:t>Suspect claims that child sexual abuse material in the form of images have been put –through the open Wi-Fi-router- on his computer</a:t>
            </a:r>
          </a:p>
          <a:p>
            <a:pPr marL="0" indent="0">
              <a:buNone/>
            </a:pPr>
            <a:endParaRPr lang="en-US" dirty="0"/>
          </a:p>
          <a:p>
            <a:pPr marL="0" indent="0">
              <a:buNone/>
            </a:pPr>
            <a:endParaRPr lang="en-GB" dirty="0"/>
          </a:p>
        </p:txBody>
      </p:sp>
      <p:sp>
        <p:nvSpPr>
          <p:cNvPr id="3" name="Text Placeholder 2">
            <a:extLst>
              <a:ext uri="{FF2B5EF4-FFF2-40B4-BE49-F238E27FC236}">
                <a16:creationId xmlns:a16="http://schemas.microsoft.com/office/drawing/2014/main" id="{BAF6EC72-BC35-4571-87ED-458E42EA367A}"/>
              </a:ext>
            </a:extLst>
          </p:cNvPr>
          <p:cNvSpPr>
            <a:spLocks noGrp="1"/>
          </p:cNvSpPr>
          <p:nvPr>
            <p:ph type="body" sz="quarter" idx="11"/>
          </p:nvPr>
        </p:nvSpPr>
        <p:spPr>
          <a:xfrm>
            <a:off x="991734" y="4712776"/>
            <a:ext cx="6573837" cy="1043796"/>
          </a:xfrm>
        </p:spPr>
        <p:txBody>
          <a:bodyPr>
            <a:normAutofit fontScale="92500" lnSpcReduction="20000"/>
          </a:bodyPr>
          <a:lstStyle/>
          <a:p>
            <a:r>
              <a:rPr lang="en-GB" sz="4800" dirty="0">
                <a:solidFill>
                  <a:schemeClr val="bg2">
                    <a:lumMod val="50000"/>
                  </a:schemeClr>
                </a:solidFill>
              </a:rPr>
              <a:t>Allocated time: 20 minutes</a:t>
            </a:r>
          </a:p>
        </p:txBody>
      </p:sp>
      <p:sp>
        <p:nvSpPr>
          <p:cNvPr id="2" name="Title 1">
            <a:extLst>
              <a:ext uri="{FF2B5EF4-FFF2-40B4-BE49-F238E27FC236}">
                <a16:creationId xmlns:a16="http://schemas.microsoft.com/office/drawing/2014/main" id="{17CE3597-FA5D-4F66-A8CF-0D3392AE4D47}"/>
              </a:ext>
            </a:extLst>
          </p:cNvPr>
          <p:cNvSpPr>
            <a:spLocks noGrp="1"/>
          </p:cNvSpPr>
          <p:nvPr>
            <p:ph type="title" idx="4294967295"/>
          </p:nvPr>
        </p:nvSpPr>
        <p:spPr>
          <a:xfrm>
            <a:off x="3059113" y="963613"/>
            <a:ext cx="6084887" cy="698500"/>
          </a:xfrm>
        </p:spPr>
        <p:txBody>
          <a:bodyPr/>
          <a:lstStyle/>
          <a:p>
            <a:pPr algn="ctr"/>
            <a:r>
              <a:rPr lang="en-GB" dirty="0">
                <a:solidFill>
                  <a:schemeClr val="bg1"/>
                </a:solidFill>
              </a:rPr>
              <a:t>Inject 6</a:t>
            </a:r>
          </a:p>
        </p:txBody>
      </p:sp>
      <p:sp>
        <p:nvSpPr>
          <p:cNvPr id="6" name="TextBox 5">
            <a:extLst>
              <a:ext uri="{FF2B5EF4-FFF2-40B4-BE49-F238E27FC236}">
                <a16:creationId xmlns:a16="http://schemas.microsoft.com/office/drawing/2014/main" id="{6581841A-1724-41DF-A0BE-170619059A77}"/>
              </a:ext>
            </a:extLst>
          </p:cNvPr>
          <p:cNvSpPr txBox="1"/>
          <p:nvPr/>
        </p:nvSpPr>
        <p:spPr>
          <a:xfrm>
            <a:off x="1578428" y="255977"/>
            <a:ext cx="6836229" cy="646331"/>
          </a:xfrm>
          <a:prstGeom prst="rect">
            <a:avLst/>
          </a:prstGeom>
          <a:noFill/>
          <a:ln/>
        </p:spPr>
        <p:txBody>
          <a:bodyPr wrap="square">
            <a:spAutoFit/>
          </a:bodyPr>
          <a:lstStyle/>
          <a:p>
            <a:pPr algn="r"/>
            <a:r>
              <a:rPr lang="en-US" sz="2400" dirty="0">
                <a:solidFill>
                  <a:schemeClr val="bg1"/>
                </a:solidFill>
              </a:rPr>
              <a:t>	</a:t>
            </a:r>
            <a:r>
              <a:rPr lang="en-US" sz="3600" dirty="0">
                <a:solidFill>
                  <a:schemeClr val="bg1"/>
                </a:solidFill>
              </a:rPr>
              <a:t>INJECT 6 and 6.1</a:t>
            </a:r>
          </a:p>
        </p:txBody>
      </p:sp>
    </p:spTree>
    <p:extLst>
      <p:ext uri="{BB962C8B-B14F-4D97-AF65-F5344CB8AC3E}">
        <p14:creationId xmlns:p14="http://schemas.microsoft.com/office/powerpoint/2010/main" val="25928976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7459" y="1194821"/>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195943" y="1767001"/>
            <a:ext cx="4376057" cy="4666456"/>
          </a:xfrm>
        </p:spPr>
        <p:txBody>
          <a:bodyPr>
            <a:normAutofit/>
          </a:bodyPr>
          <a:lstStyle/>
          <a:p>
            <a:endParaRPr lang="en-GB" dirty="0"/>
          </a:p>
          <a:p>
            <a:endParaRPr lang="en-US" dirty="0"/>
          </a:p>
          <a:p>
            <a:r>
              <a:rPr lang="fr-FR" dirty="0"/>
              <a:t>Report from Koen SMETS Forensic Examiner</a:t>
            </a:r>
          </a:p>
          <a:p>
            <a:endParaRPr lang="fr-FR" dirty="0"/>
          </a:p>
          <a:p>
            <a:r>
              <a:rPr lang="fr-FR" dirty="0"/>
              <a:t>Examination of router and laptop</a:t>
            </a:r>
            <a:endParaRPr lang="en-GB" dirty="0"/>
          </a:p>
          <a:p>
            <a:endParaRPr lang="en-GB" dirty="0"/>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919153" y="1194821"/>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430487" y="1669029"/>
            <a:ext cx="4517570" cy="4862400"/>
          </a:xfrm>
        </p:spPr>
        <p:txBody>
          <a:bodyPr>
            <a:normAutofit/>
          </a:bodyPr>
          <a:lstStyle/>
          <a:p>
            <a:r>
              <a:rPr lang="en-US" dirty="0"/>
              <a:t> Router of suspect is “open”, not protected by a password and encryption. But there are no indications that a 3rd person used the connection on the moment(s) that the illegal files were downloaded.</a:t>
            </a:r>
          </a:p>
          <a:p>
            <a:r>
              <a:rPr lang="en-US" dirty="0"/>
              <a:t>No access to the DMZ of the router, nor are ports open to the “outside” world</a:t>
            </a:r>
            <a:endParaRPr lang="en-GB" dirty="0"/>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a:xfrm>
            <a:off x="2811464" y="0"/>
            <a:ext cx="5995080" cy="1035050"/>
          </a:xfrm>
        </p:spPr>
        <p:txBody>
          <a:bodyPr>
            <a:normAutofit/>
          </a:bodyPr>
          <a:lstStyle/>
          <a:p>
            <a:r>
              <a:rPr lang="en-GB" dirty="0"/>
              <a:t>Inject 6 outcomes</a:t>
            </a:r>
          </a:p>
        </p:txBody>
      </p:sp>
    </p:spTree>
    <p:extLst>
      <p:ext uri="{BB962C8B-B14F-4D97-AF65-F5344CB8AC3E}">
        <p14:creationId xmlns:p14="http://schemas.microsoft.com/office/powerpoint/2010/main" val="15099606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6EC72-BC35-4571-87ED-458E42EA367A}"/>
              </a:ext>
            </a:extLst>
          </p:cNvPr>
          <p:cNvSpPr>
            <a:spLocks noGrp="1"/>
          </p:cNvSpPr>
          <p:nvPr>
            <p:ph type="body" idx="1"/>
          </p:nvPr>
        </p:nvSpPr>
        <p:spPr>
          <a:xfrm>
            <a:off x="627459" y="1194821"/>
            <a:ext cx="3868340" cy="474208"/>
          </a:xfrm>
        </p:spPr>
        <p:txBody>
          <a:bodyPr>
            <a:normAutofit lnSpcReduction="10000"/>
          </a:bodyPr>
          <a:lstStyle/>
          <a:p>
            <a:r>
              <a:rPr lang="en-GB" dirty="0"/>
              <a:t> Elements</a:t>
            </a:r>
          </a:p>
        </p:txBody>
      </p:sp>
      <p:sp>
        <p:nvSpPr>
          <p:cNvPr id="4" name="Content Placeholder 3">
            <a:extLst>
              <a:ext uri="{FF2B5EF4-FFF2-40B4-BE49-F238E27FC236}">
                <a16:creationId xmlns:a16="http://schemas.microsoft.com/office/drawing/2014/main" id="{8B3FB834-D039-4854-A300-B6F64EB0284F}"/>
              </a:ext>
            </a:extLst>
          </p:cNvPr>
          <p:cNvSpPr>
            <a:spLocks noGrp="1"/>
          </p:cNvSpPr>
          <p:nvPr>
            <p:ph sz="half" idx="2"/>
          </p:nvPr>
        </p:nvSpPr>
        <p:spPr>
          <a:xfrm>
            <a:off x="195943" y="1767001"/>
            <a:ext cx="4376057" cy="4666456"/>
          </a:xfrm>
        </p:spPr>
        <p:txBody>
          <a:bodyPr>
            <a:normAutofit/>
          </a:bodyPr>
          <a:lstStyle/>
          <a:p>
            <a:endParaRPr lang="en-GB" dirty="0"/>
          </a:p>
          <a:p>
            <a:endParaRPr lang="en-US" dirty="0"/>
          </a:p>
          <a:p>
            <a:r>
              <a:rPr lang="fr-FR" dirty="0"/>
              <a:t>Report from Koen SMETS Forensic Examiner</a:t>
            </a:r>
          </a:p>
          <a:p>
            <a:endParaRPr lang="fr-FR" dirty="0"/>
          </a:p>
          <a:p>
            <a:r>
              <a:rPr lang="fr-FR" dirty="0"/>
              <a:t>Examination of router and laptop</a:t>
            </a:r>
            <a:endParaRPr lang="en-GB" dirty="0"/>
          </a:p>
          <a:p>
            <a:endParaRPr lang="en-GB" dirty="0"/>
          </a:p>
        </p:txBody>
      </p:sp>
      <p:sp>
        <p:nvSpPr>
          <p:cNvPr id="5" name="Text Placeholder 4">
            <a:extLst>
              <a:ext uri="{FF2B5EF4-FFF2-40B4-BE49-F238E27FC236}">
                <a16:creationId xmlns:a16="http://schemas.microsoft.com/office/drawing/2014/main" id="{65CFE887-E00C-400F-8451-FC222DD5417C}"/>
              </a:ext>
            </a:extLst>
          </p:cNvPr>
          <p:cNvSpPr>
            <a:spLocks noGrp="1"/>
          </p:cNvSpPr>
          <p:nvPr>
            <p:ph type="body" sz="quarter" idx="3"/>
          </p:nvPr>
        </p:nvSpPr>
        <p:spPr>
          <a:xfrm>
            <a:off x="4919153" y="1194821"/>
            <a:ext cx="3887391" cy="474208"/>
          </a:xfrm>
        </p:spPr>
        <p:txBody>
          <a:bodyPr/>
          <a:lstStyle/>
          <a:p>
            <a:r>
              <a:rPr lang="en-GB" dirty="0"/>
              <a:t>Outcomes</a:t>
            </a:r>
          </a:p>
        </p:txBody>
      </p:sp>
      <p:sp>
        <p:nvSpPr>
          <p:cNvPr id="6" name="Content Placeholder 5">
            <a:extLst>
              <a:ext uri="{FF2B5EF4-FFF2-40B4-BE49-F238E27FC236}">
                <a16:creationId xmlns:a16="http://schemas.microsoft.com/office/drawing/2014/main" id="{E4D65223-C4BB-497F-AE44-464D94B080D3}"/>
              </a:ext>
            </a:extLst>
          </p:cNvPr>
          <p:cNvSpPr>
            <a:spLocks noGrp="1"/>
          </p:cNvSpPr>
          <p:nvPr>
            <p:ph sz="quarter" idx="4"/>
          </p:nvPr>
        </p:nvSpPr>
        <p:spPr>
          <a:xfrm>
            <a:off x="4430487" y="1669029"/>
            <a:ext cx="4517570" cy="4862400"/>
          </a:xfrm>
        </p:spPr>
        <p:txBody>
          <a:bodyPr>
            <a:normAutofit/>
          </a:bodyPr>
          <a:lstStyle/>
          <a:p>
            <a:r>
              <a:rPr lang="en-US" dirty="0"/>
              <a:t> The PC of the suspect is kept up-to-date and has all necessary protection tools and rules: password protected, no open shares, up-to-date operating system and anti-virus/malware. </a:t>
            </a:r>
          </a:p>
          <a:p>
            <a:r>
              <a:rPr lang="en-US" dirty="0"/>
              <a:t>No unknown process or malware.</a:t>
            </a:r>
          </a:p>
          <a:p>
            <a:r>
              <a:rPr lang="en-US" dirty="0"/>
              <a:t>Browser search history indicative of CSAM.</a:t>
            </a:r>
          </a:p>
        </p:txBody>
      </p:sp>
      <p:sp>
        <p:nvSpPr>
          <p:cNvPr id="7" name="Text Placeholder 6">
            <a:extLst>
              <a:ext uri="{FF2B5EF4-FFF2-40B4-BE49-F238E27FC236}">
                <a16:creationId xmlns:a16="http://schemas.microsoft.com/office/drawing/2014/main" id="{B08ABDCA-2DB6-4C6D-B5A4-B5F925A8D9B9}"/>
              </a:ext>
            </a:extLst>
          </p:cNvPr>
          <p:cNvSpPr>
            <a:spLocks noGrp="1"/>
          </p:cNvSpPr>
          <p:nvPr>
            <p:ph type="body" sz="quarter" idx="11"/>
          </p:nvPr>
        </p:nvSpPr>
        <p:spPr>
          <a:xfrm>
            <a:off x="2811464" y="0"/>
            <a:ext cx="5995080" cy="1035050"/>
          </a:xfrm>
        </p:spPr>
        <p:txBody>
          <a:bodyPr/>
          <a:lstStyle/>
          <a:p>
            <a:r>
              <a:rPr lang="en-GB" dirty="0"/>
              <a:t>Inject 6 outcomes</a:t>
            </a:r>
          </a:p>
        </p:txBody>
      </p:sp>
    </p:spTree>
    <p:extLst>
      <p:ext uri="{BB962C8B-B14F-4D97-AF65-F5344CB8AC3E}">
        <p14:creationId xmlns:p14="http://schemas.microsoft.com/office/powerpoint/2010/main" val="34507887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40723C5-3568-4FED-9985-1A3AD4C0CD8E}"/>
              </a:ext>
            </a:extLst>
          </p:cNvPr>
          <p:cNvSpPr>
            <a:spLocks noGrp="1"/>
          </p:cNvSpPr>
          <p:nvPr>
            <p:ph idx="1"/>
          </p:nvPr>
        </p:nvSpPr>
        <p:spPr/>
        <p:txBody>
          <a:bodyPr/>
          <a:lstStyle/>
          <a:p>
            <a:r>
              <a:rPr lang="en-GB" dirty="0"/>
              <a:t>This is the end of the exercise.</a:t>
            </a:r>
          </a:p>
          <a:p>
            <a:r>
              <a:rPr lang="en-GB" dirty="0"/>
              <a:t>You have all the material that is available to formulate decisions on proceedings.</a:t>
            </a:r>
          </a:p>
          <a:p>
            <a:r>
              <a:rPr lang="en-GB" dirty="0"/>
              <a:t>Prepare you case files for a judicial hearing.</a:t>
            </a:r>
          </a:p>
        </p:txBody>
      </p:sp>
      <p:sp>
        <p:nvSpPr>
          <p:cNvPr id="6" name="Slide Number Placeholder 5">
            <a:extLst>
              <a:ext uri="{FF2B5EF4-FFF2-40B4-BE49-F238E27FC236}">
                <a16:creationId xmlns:a16="http://schemas.microsoft.com/office/drawing/2014/main" id="{6D65B424-E077-4FF5-B6A4-148309196F12}"/>
              </a:ext>
            </a:extLst>
          </p:cNvPr>
          <p:cNvSpPr>
            <a:spLocks noGrp="1"/>
          </p:cNvSpPr>
          <p:nvPr>
            <p:ph type="sldNum" sz="quarter" idx="10"/>
          </p:nvPr>
        </p:nvSpPr>
        <p:spPr/>
        <p:txBody>
          <a:bodyPr/>
          <a:lstStyle/>
          <a:p>
            <a:fld id="{49C04F3A-82BD-4011-AADB-1F79FD7DF4BC}" type="slidenum">
              <a:rPr lang="en-GB" smtClean="0"/>
              <a:pPr/>
              <a:t>73</a:t>
            </a:fld>
            <a:endParaRPr lang="en-GB" dirty="0"/>
          </a:p>
        </p:txBody>
      </p:sp>
      <p:sp>
        <p:nvSpPr>
          <p:cNvPr id="9" name="Text Placeholder 8">
            <a:extLst>
              <a:ext uri="{FF2B5EF4-FFF2-40B4-BE49-F238E27FC236}">
                <a16:creationId xmlns:a16="http://schemas.microsoft.com/office/drawing/2014/main" id="{DC49775D-B064-439C-AB04-CC430A7EA541}"/>
              </a:ext>
            </a:extLst>
          </p:cNvPr>
          <p:cNvSpPr>
            <a:spLocks noGrp="1"/>
          </p:cNvSpPr>
          <p:nvPr>
            <p:ph type="body" sz="quarter" idx="11"/>
          </p:nvPr>
        </p:nvSpPr>
        <p:spPr>
          <a:xfrm>
            <a:off x="2570163" y="0"/>
            <a:ext cx="5945187" cy="1043796"/>
          </a:xfrm>
        </p:spPr>
        <p:txBody>
          <a:bodyPr/>
          <a:lstStyle/>
          <a:p>
            <a:r>
              <a:rPr lang="en-GB" dirty="0"/>
              <a:t>Preparation of case file</a:t>
            </a:r>
          </a:p>
        </p:txBody>
      </p:sp>
    </p:spTree>
    <p:extLst>
      <p:ext uri="{BB962C8B-B14F-4D97-AF65-F5344CB8AC3E}">
        <p14:creationId xmlns:p14="http://schemas.microsoft.com/office/powerpoint/2010/main" val="18247998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EFAE57-4FFC-59A4-9588-D88C92AD86E0}"/>
              </a:ext>
            </a:extLst>
          </p:cNvPr>
          <p:cNvSpPr txBox="1"/>
          <p:nvPr/>
        </p:nvSpPr>
        <p:spPr>
          <a:xfrm>
            <a:off x="2669628" y="206183"/>
            <a:ext cx="4603530" cy="701731"/>
          </a:xfrm>
          <a:prstGeom prst="rect">
            <a:avLst/>
          </a:prstGeom>
          <a:noFill/>
          <a:ln/>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Questions</a:t>
            </a:r>
          </a:p>
        </p:txBody>
      </p:sp>
    </p:spTree>
    <p:extLst>
      <p:ext uri="{BB962C8B-B14F-4D97-AF65-F5344CB8AC3E}">
        <p14:creationId xmlns:p14="http://schemas.microsoft.com/office/powerpoint/2010/main" val="42368536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sp>
        <p:nvSpPr>
          <p:cNvPr id="2057" name="Rectangle 2">
            <a:extLst>
              <a:ext uri="{FF2B5EF4-FFF2-40B4-BE49-F238E27FC236}">
                <a16:creationId xmlns:a16="http://schemas.microsoft.com/office/drawing/2014/main" id="{D192EA30-54CE-4062-B518-E86D1D7BEC69}"/>
              </a:ext>
            </a:extLst>
          </p:cNvPr>
          <p:cNvSpPr>
            <a:spLocks noChangeArrowheads="1"/>
          </p:cNvSpPr>
          <p:nvPr/>
        </p:nvSpPr>
        <p:spPr bwMode="auto">
          <a:xfrm>
            <a:off x="290513" y="2352650"/>
            <a:ext cx="8599487"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GB" altLang="en-US" sz="3600" b="1" dirty="0">
                <a:latin typeface="Verdana" panose="020B0604030504040204" pitchFamily="34" charset="0"/>
              </a:rPr>
              <a:t>Thank you</a:t>
            </a:r>
            <a:endParaRPr lang="en-GB" altLang="en-US" sz="16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r>
              <a:rPr lang="en-GB" altLang="en-US" sz="1800" b="1" dirty="0">
                <a:latin typeface="Verdana" panose="020B0604030504040204" pitchFamily="34" charset="0"/>
              </a:rPr>
              <a:t>Xxxxx XXXXXXXX</a:t>
            </a:r>
          </a:p>
          <a:p>
            <a:pPr algn="ctr" eaLnBrk="1" hangingPunct="1">
              <a:spcBef>
                <a:spcPct val="0"/>
              </a:spcBef>
              <a:buFontTx/>
              <a:buNone/>
            </a:pPr>
            <a:endParaRPr lang="en-GB" altLang="en-US" sz="600" dirty="0">
              <a:latin typeface="Verdana" panose="020B0604030504040204" pitchFamily="34" charset="0"/>
            </a:endParaRPr>
          </a:p>
          <a:p>
            <a:pPr algn="ctr" eaLnBrk="1" hangingPunct="1">
              <a:spcBef>
                <a:spcPct val="0"/>
              </a:spcBef>
              <a:buFontTx/>
              <a:buNone/>
            </a:pPr>
            <a:r>
              <a:rPr lang="en-GB" altLang="en-US" sz="1400" i="1" dirty="0">
                <a:latin typeface="Verdana" panose="020B0604030504040204" pitchFamily="34" charset="0"/>
              </a:rPr>
              <a:t>Council of Europe</a:t>
            </a:r>
          </a:p>
          <a:p>
            <a:pPr algn="ctr" eaLnBrk="1" hangingPunct="1">
              <a:spcBef>
                <a:spcPct val="0"/>
              </a:spcBef>
              <a:buFontTx/>
              <a:buNone/>
            </a:pPr>
            <a:endParaRPr lang="en-GB" altLang="en-US" sz="1400" b="1" dirty="0">
              <a:solidFill>
                <a:srgbClr val="2F618F"/>
              </a:solidFill>
              <a:latin typeface="Verdana" panose="020B0604030504040204" pitchFamily="34" charset="0"/>
              <a:hlinkClick r:id="rId2"/>
            </a:endParaRPr>
          </a:p>
          <a:p>
            <a:pPr algn="ctr" eaLnBrk="1" hangingPunct="1">
              <a:spcBef>
                <a:spcPct val="0"/>
              </a:spcBef>
              <a:buFontTx/>
              <a:buNone/>
            </a:pPr>
            <a:r>
              <a:rPr lang="en-GB" altLang="en-US" sz="1200" b="1" dirty="0">
                <a:solidFill>
                  <a:srgbClr val="2F618F"/>
                </a:solidFill>
                <a:latin typeface="Verdana" panose="020B0604030504040204" pitchFamily="34" charset="0"/>
              </a:rPr>
              <a:t>email</a:t>
            </a: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endParaRPr lang="en-GB" altLang="en-US" sz="1400" b="1" dirty="0">
              <a:latin typeface="Verdana" panose="020B0604030504040204" pitchFamily="34" charset="0"/>
            </a:endParaRPr>
          </a:p>
          <a:p>
            <a:pPr algn="ctr" eaLnBrk="1" hangingPunct="1">
              <a:spcBef>
                <a:spcPct val="0"/>
              </a:spcBef>
              <a:buFontTx/>
              <a:buNone/>
            </a:pPr>
            <a:r>
              <a:rPr lang="en-GB" altLang="en-US" sz="1600" b="1" dirty="0">
                <a:latin typeface="Verdana" panose="020B0604030504040204" pitchFamily="34" charset="0"/>
              </a:rPr>
              <a:t>DD Month YYYY</a:t>
            </a:r>
          </a:p>
        </p:txBody>
      </p:sp>
      <p:sp>
        <p:nvSpPr>
          <p:cNvPr id="10" name="Rectangle 2">
            <a:extLst>
              <a:ext uri="{FF2B5EF4-FFF2-40B4-BE49-F238E27FC236}">
                <a16:creationId xmlns:a16="http://schemas.microsoft.com/office/drawing/2014/main" id="{DF1503B2-B0B3-4330-9439-3D5954CA1625}"/>
              </a:ext>
            </a:extLst>
          </p:cNvPr>
          <p:cNvSpPr>
            <a:spLocks noChangeArrowheads="1"/>
          </p:cNvSpPr>
          <p:nvPr/>
        </p:nvSpPr>
        <p:spPr bwMode="auto">
          <a:xfrm>
            <a:off x="365125" y="1177588"/>
            <a:ext cx="8599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a:buNone/>
            </a:pPr>
            <a:r>
              <a:rPr lang="en-US" sz="1800" b="1" dirty="0"/>
              <a:t>Advanced Cybercrime and Electronic Evidence Training Course for Prosecutors and Judges </a:t>
            </a:r>
            <a:endParaRPr lang="en-US" sz="1800" dirty="0"/>
          </a:p>
        </p:txBody>
      </p:sp>
    </p:spTree>
    <p:extLst>
      <p:ext uri="{BB962C8B-B14F-4D97-AF65-F5344CB8AC3E}">
        <p14:creationId xmlns:p14="http://schemas.microsoft.com/office/powerpoint/2010/main" val="2604508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Screen Shot 2017-05-30 at 21.37.29.png">
            <a:extLst>
              <a:ext uri="{FF2B5EF4-FFF2-40B4-BE49-F238E27FC236}">
                <a16:creationId xmlns:a16="http://schemas.microsoft.com/office/drawing/2014/main" id="{D5EE4B2E-C0AA-4167-8086-4B802C1ED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485" y="4527095"/>
            <a:ext cx="889962" cy="1716050"/>
          </a:xfrm>
          <a:prstGeom prst="rect">
            <a:avLst/>
          </a:prstGeom>
        </p:spPr>
      </p:pic>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pic>
        <p:nvPicPr>
          <p:cNvPr id="9" name="Picture 8">
            <a:extLst>
              <a:ext uri="{FF2B5EF4-FFF2-40B4-BE49-F238E27FC236}">
                <a16:creationId xmlns:a16="http://schemas.microsoft.com/office/drawing/2014/main" id="{9DC7B165-7FE4-4D16-971C-DD1F4AE43294}"/>
              </a:ext>
            </a:extLst>
          </p:cNvPr>
          <p:cNvPicPr>
            <a:picLocks noChangeAspect="1"/>
          </p:cNvPicPr>
          <p:nvPr/>
        </p:nvPicPr>
        <p:blipFill>
          <a:blip r:embed="rId4"/>
          <a:stretch>
            <a:fillRect/>
          </a:stretch>
        </p:blipFill>
        <p:spPr>
          <a:xfrm>
            <a:off x="2994286" y="4470134"/>
            <a:ext cx="2609850" cy="1752600"/>
          </a:xfrm>
          <a:prstGeom prst="rect">
            <a:avLst/>
          </a:prstGeom>
        </p:spPr>
      </p:pic>
      <p:pic>
        <p:nvPicPr>
          <p:cNvPr id="10" name="Picture 9">
            <a:extLst>
              <a:ext uri="{FF2B5EF4-FFF2-40B4-BE49-F238E27FC236}">
                <a16:creationId xmlns:a16="http://schemas.microsoft.com/office/drawing/2014/main" id="{A73345FD-1781-416D-8EA1-391DD4663C04}"/>
              </a:ext>
            </a:extLst>
          </p:cNvPr>
          <p:cNvPicPr>
            <a:picLocks noChangeAspect="1"/>
          </p:cNvPicPr>
          <p:nvPr/>
        </p:nvPicPr>
        <p:blipFill>
          <a:blip r:embed="rId5"/>
          <a:stretch>
            <a:fillRect/>
          </a:stretch>
        </p:blipFill>
        <p:spPr>
          <a:xfrm>
            <a:off x="6645275" y="1454196"/>
            <a:ext cx="2390775" cy="1914525"/>
          </a:xfrm>
          <a:prstGeom prst="rect">
            <a:avLst/>
          </a:prstGeom>
        </p:spPr>
      </p:pic>
      <p:pic>
        <p:nvPicPr>
          <p:cNvPr id="12" name="Picture 11">
            <a:extLst>
              <a:ext uri="{FF2B5EF4-FFF2-40B4-BE49-F238E27FC236}">
                <a16:creationId xmlns:a16="http://schemas.microsoft.com/office/drawing/2014/main" id="{CC37DE0E-02E6-452A-9812-726F37253BFB}"/>
              </a:ext>
            </a:extLst>
          </p:cNvPr>
          <p:cNvPicPr>
            <a:picLocks noChangeAspect="1"/>
          </p:cNvPicPr>
          <p:nvPr/>
        </p:nvPicPr>
        <p:blipFill>
          <a:blip r:embed="rId6"/>
          <a:stretch>
            <a:fillRect/>
          </a:stretch>
        </p:blipFill>
        <p:spPr>
          <a:xfrm>
            <a:off x="3579865" y="1454196"/>
            <a:ext cx="2638091" cy="1484946"/>
          </a:xfrm>
          <a:prstGeom prst="rect">
            <a:avLst/>
          </a:prstGeom>
        </p:spPr>
      </p:pic>
      <p:pic>
        <p:nvPicPr>
          <p:cNvPr id="13" name="Picture 12">
            <a:extLst>
              <a:ext uri="{FF2B5EF4-FFF2-40B4-BE49-F238E27FC236}">
                <a16:creationId xmlns:a16="http://schemas.microsoft.com/office/drawing/2014/main" id="{DD4A32BB-3716-4DD6-B174-CF2B81D7908D}"/>
              </a:ext>
            </a:extLst>
          </p:cNvPr>
          <p:cNvPicPr>
            <a:picLocks noChangeAspect="1"/>
          </p:cNvPicPr>
          <p:nvPr/>
        </p:nvPicPr>
        <p:blipFill>
          <a:blip r:embed="rId7"/>
          <a:stretch>
            <a:fillRect/>
          </a:stretch>
        </p:blipFill>
        <p:spPr>
          <a:xfrm>
            <a:off x="240792" y="2024742"/>
            <a:ext cx="2505075" cy="1828800"/>
          </a:xfrm>
          <a:prstGeom prst="rect">
            <a:avLst/>
          </a:prstGeom>
        </p:spPr>
      </p:pic>
      <p:pic>
        <p:nvPicPr>
          <p:cNvPr id="16" name="Picture 15">
            <a:extLst>
              <a:ext uri="{FF2B5EF4-FFF2-40B4-BE49-F238E27FC236}">
                <a16:creationId xmlns:a16="http://schemas.microsoft.com/office/drawing/2014/main" id="{C75BD0DB-39A4-4945-B811-354978A0A91D}"/>
              </a:ext>
            </a:extLst>
          </p:cNvPr>
          <p:cNvPicPr>
            <a:picLocks noChangeAspect="1"/>
          </p:cNvPicPr>
          <p:nvPr/>
        </p:nvPicPr>
        <p:blipFill>
          <a:blip r:embed="rId8"/>
          <a:stretch>
            <a:fillRect/>
          </a:stretch>
        </p:blipFill>
        <p:spPr>
          <a:xfrm>
            <a:off x="4973640" y="3228388"/>
            <a:ext cx="2378857" cy="1828800"/>
          </a:xfrm>
          <a:prstGeom prst="rect">
            <a:avLst/>
          </a:prstGeom>
        </p:spPr>
      </p:pic>
      <p:pic>
        <p:nvPicPr>
          <p:cNvPr id="17" name="Picture 16">
            <a:extLst>
              <a:ext uri="{FF2B5EF4-FFF2-40B4-BE49-F238E27FC236}">
                <a16:creationId xmlns:a16="http://schemas.microsoft.com/office/drawing/2014/main" id="{BF973FAC-8552-441D-B373-6779060E34D7}"/>
              </a:ext>
            </a:extLst>
          </p:cNvPr>
          <p:cNvPicPr>
            <a:picLocks noChangeAspect="1"/>
          </p:cNvPicPr>
          <p:nvPr/>
        </p:nvPicPr>
        <p:blipFill>
          <a:blip r:embed="rId9"/>
          <a:stretch>
            <a:fillRect/>
          </a:stretch>
        </p:blipFill>
        <p:spPr>
          <a:xfrm>
            <a:off x="486553" y="4391445"/>
            <a:ext cx="2375766" cy="1320247"/>
          </a:xfrm>
          <a:prstGeom prst="rect">
            <a:avLst/>
          </a:prstGeom>
        </p:spPr>
      </p:pic>
    </p:spTree>
    <p:extLst>
      <p:ext uri="{BB962C8B-B14F-4D97-AF65-F5344CB8AC3E}">
        <p14:creationId xmlns:p14="http://schemas.microsoft.com/office/powerpoint/2010/main" val="2164723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Picture 1" descr="Screen Shot 2017-05-30 at 21.29.56.png">
            <a:extLst>
              <a:ext uri="{FF2B5EF4-FFF2-40B4-BE49-F238E27FC236}">
                <a16:creationId xmlns:a16="http://schemas.microsoft.com/office/drawing/2014/main" id="{30A85C27-394A-4855-BA0A-56E9B0CCD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80" y="1574030"/>
            <a:ext cx="2572680" cy="1848697"/>
          </a:xfrm>
          <a:prstGeom prst="rect">
            <a:avLst/>
          </a:prstGeom>
        </p:spPr>
      </p:pic>
      <p:pic>
        <p:nvPicPr>
          <p:cNvPr id="3" name="Picture 2" descr="Screen Shot 2017-05-30 at 21.33.03.png">
            <a:extLst>
              <a:ext uri="{FF2B5EF4-FFF2-40B4-BE49-F238E27FC236}">
                <a16:creationId xmlns:a16="http://schemas.microsoft.com/office/drawing/2014/main" id="{F54D875E-4B9B-4133-A9BA-0D62D169A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2481" y="1383566"/>
            <a:ext cx="2102952" cy="1499522"/>
          </a:xfrm>
          <a:prstGeom prst="rect">
            <a:avLst/>
          </a:prstGeom>
        </p:spPr>
      </p:pic>
      <p:pic>
        <p:nvPicPr>
          <p:cNvPr id="4" name="Picture 3" descr="Screen Shot 2017-05-30 at 21.35.39.png">
            <a:extLst>
              <a:ext uri="{FF2B5EF4-FFF2-40B4-BE49-F238E27FC236}">
                <a16:creationId xmlns:a16="http://schemas.microsoft.com/office/drawing/2014/main" id="{CEB2603D-1C71-444F-BCB7-5B4907EA05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9371" y="1553705"/>
            <a:ext cx="1881017" cy="1848698"/>
          </a:xfrm>
          <a:prstGeom prst="rect">
            <a:avLst/>
          </a:prstGeom>
        </p:spPr>
      </p:pic>
      <p:pic>
        <p:nvPicPr>
          <p:cNvPr id="5" name="Picture 4" descr="Screen Shot 2017-05-30 at 21.37.00.png">
            <a:extLst>
              <a:ext uri="{FF2B5EF4-FFF2-40B4-BE49-F238E27FC236}">
                <a16:creationId xmlns:a16="http://schemas.microsoft.com/office/drawing/2014/main" id="{50763114-69A2-4D01-9876-A14B7DE807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498" y="4272360"/>
            <a:ext cx="2445817" cy="1706899"/>
          </a:xfrm>
          <a:prstGeom prst="rect">
            <a:avLst/>
          </a:prstGeom>
        </p:spPr>
      </p:pic>
      <p:pic>
        <p:nvPicPr>
          <p:cNvPr id="6" name="Picture 5" descr="Screen Shot 2017-05-30 at 21.37.29.png">
            <a:extLst>
              <a:ext uri="{FF2B5EF4-FFF2-40B4-BE49-F238E27FC236}">
                <a16:creationId xmlns:a16="http://schemas.microsoft.com/office/drawing/2014/main" id="{D5EE4B2E-C0AA-4167-8086-4B802C1ED0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8568" y="3331228"/>
            <a:ext cx="1572957" cy="3033022"/>
          </a:xfrm>
          <a:prstGeom prst="rect">
            <a:avLst/>
          </a:prstGeom>
        </p:spPr>
      </p:pic>
      <p:pic>
        <p:nvPicPr>
          <p:cNvPr id="7" name="Picture 6" descr="Screen Shot 2017-05-30 at 21.38.07.png">
            <a:extLst>
              <a:ext uri="{FF2B5EF4-FFF2-40B4-BE49-F238E27FC236}">
                <a16:creationId xmlns:a16="http://schemas.microsoft.com/office/drawing/2014/main" id="{A1E716B6-396C-401B-B633-50134CD1D6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2778" y="3331228"/>
            <a:ext cx="970744" cy="2343356"/>
          </a:xfrm>
          <a:prstGeom prst="rect">
            <a:avLst/>
          </a:prstGeom>
        </p:spPr>
      </p:pic>
      <p:pic>
        <p:nvPicPr>
          <p:cNvPr id="8" name="Picture 7" descr="Screen Shot 2017-05-30 at 21.38.34.png">
            <a:extLst>
              <a:ext uri="{FF2B5EF4-FFF2-40B4-BE49-F238E27FC236}">
                <a16:creationId xmlns:a16="http://schemas.microsoft.com/office/drawing/2014/main" id="{B4AF08FE-43C5-4BE6-9787-309332E069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2855" y="4263578"/>
            <a:ext cx="2034048" cy="1411006"/>
          </a:xfrm>
          <a:prstGeom prst="rect">
            <a:avLst/>
          </a:prstGeom>
        </p:spPr>
      </p:pic>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Tree>
    <p:extLst>
      <p:ext uri="{BB962C8B-B14F-4D97-AF65-F5344CB8AC3E}">
        <p14:creationId xmlns:p14="http://schemas.microsoft.com/office/powerpoint/2010/main" val="10623616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5"/>
</p:tagLst>
</file>

<file path=ppt/theme/theme1.xml><?xml version="1.0" encoding="utf-8"?>
<a:theme xmlns:a="http://schemas.openxmlformats.org/drawingml/2006/main" name="PPT_theme_v7">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Helvetic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heme_v7" id="{8CEAEF11-8DD7-42E4-8B50-E070E61E085B}" vid="{180C96AB-83AB-43A3-9AD5-620A1EA01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PPT_theme_v7</Template>
  <TotalTime>22650</TotalTime>
  <Words>6866</Words>
  <Application>Microsoft Office PowerPoint</Application>
  <PresentationFormat>On-screen Show (4:3)</PresentationFormat>
  <Paragraphs>853</Paragraphs>
  <Slides>75</Slides>
  <Notes>62</Notes>
  <HiddenSlides>13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75</vt:i4>
      </vt:variant>
    </vt:vector>
  </HeadingPairs>
  <TitlesOfParts>
    <vt:vector size="84" baseType="lpstr">
      <vt:lpstr>Arial</vt:lpstr>
      <vt:lpstr>Calibri</vt:lpstr>
      <vt:lpstr>Calibri (heading)</vt:lpstr>
      <vt:lpstr>Georgia</vt:lpstr>
      <vt:lpstr>Helvetica</vt:lpstr>
      <vt:lpstr>Times New Roman</vt:lpstr>
      <vt:lpstr>Verdana</vt:lpstr>
      <vt:lpstr>Wingdings</vt:lpstr>
      <vt:lpstr>PPT_theme_v7</vt:lpstr>
      <vt:lpstr>PowerPoint Presentation</vt:lpstr>
      <vt:lpstr>PowerPoint Presentation</vt:lpstr>
      <vt:lpstr>PowerPoint Presentation</vt:lpstr>
      <vt:lpstr>PowerPoint Presentation</vt:lpstr>
      <vt:lpstr>PowerPoint Presentation</vt:lpstr>
      <vt:lpstr>PowerPoint Presentation</vt:lpstr>
      <vt:lpstr>Technical case aspects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division and work</vt:lpstr>
      <vt:lpstr>Introduction to exercise</vt:lpstr>
      <vt:lpstr>Introduction to exercise</vt:lpstr>
      <vt:lpstr>Introduction to exercise</vt:lpstr>
      <vt:lpstr>Introduction to exercise</vt:lpstr>
      <vt:lpstr>PowerPoint Presentation</vt:lpstr>
      <vt:lpstr>PowerPoint Presentation</vt:lpstr>
      <vt:lpstr>Case study scenario</vt:lpstr>
      <vt:lpstr>Inject 1</vt:lpstr>
      <vt:lpstr>Inject 1</vt:lpstr>
      <vt:lpstr>Inject 1</vt:lpstr>
      <vt:lpstr>Inject 1 outcomes.</vt:lpstr>
      <vt:lpstr>Inject 1 outcomes.</vt:lpstr>
      <vt:lpstr>Inject 1 outcomes.</vt:lpstr>
      <vt:lpstr>Inject 2.</vt:lpstr>
      <vt:lpstr>PowerPoint Presentation</vt:lpstr>
      <vt:lpstr>PowerPoint Presentation</vt:lpstr>
      <vt:lpstr>Inject 3</vt:lpstr>
      <vt:lpstr>Inject 3</vt:lpstr>
      <vt:lpstr>PowerPoint Presentation</vt:lpstr>
      <vt:lpstr>PowerPoint Presentation</vt:lpstr>
      <vt:lpstr>Inject 4</vt:lpstr>
      <vt:lpstr>Inject 4</vt:lpstr>
      <vt:lpstr>Inject 4</vt:lpstr>
      <vt:lpstr>PowerPoint Presentation</vt:lpstr>
      <vt:lpstr>PowerPoint Presentation</vt:lpstr>
      <vt:lpstr>PowerPoint Presentation</vt:lpstr>
      <vt:lpstr>Inject 5</vt:lpstr>
      <vt:lpstr>Inject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Inject 6</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dc:creator>
  <cp:lastModifiedBy>PASALAU Hortensia</cp:lastModifiedBy>
  <cp:revision>187</cp:revision>
  <dcterms:created xsi:type="dcterms:W3CDTF">2020-10-07T11:36:01Z</dcterms:created>
  <dcterms:modified xsi:type="dcterms:W3CDTF">2024-07-10T13:42:26Z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0D556E91-AC98-411E-B072-561E29ED8841</vt:lpwstr>
  </property>
  <property fmtid="{D5CDD505-2E9C-101B-9397-08002B2CF9AE}" pid="3" name="ArticulatePath">
    <vt:lpwstr>Session 7 - 2_1_7 CASM Case Study</vt:lpwstr>
  </property>
</Properties>
</file>